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2.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heme/themeOverride3.xml" ContentType="application/vnd.openxmlformats-officedocument.themeOverride+xml"/>
  <Override PartName="/ppt/notesSlides/notesSlide63.xml" ContentType="application/vnd.openxmlformats-officedocument.presentationml.notesSlide+xml"/>
  <Override PartName="/ppt/theme/themeOverride4.xml" ContentType="application/vnd.openxmlformats-officedocument.themeOverr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Lst>
  <p:notesMasterIdLst>
    <p:notesMasterId r:id="rId164"/>
  </p:notesMasterIdLst>
  <p:sldIdLst>
    <p:sldId id="256" r:id="rId4"/>
    <p:sldId id="483" r:id="rId5"/>
    <p:sldId id="333" r:id="rId6"/>
    <p:sldId id="480" r:id="rId7"/>
    <p:sldId id="420" r:id="rId8"/>
    <p:sldId id="259" r:id="rId9"/>
    <p:sldId id="341" r:id="rId10"/>
    <p:sldId id="258" r:id="rId11"/>
    <p:sldId id="506" r:id="rId12"/>
    <p:sldId id="421" r:id="rId13"/>
    <p:sldId id="281" r:id="rId14"/>
    <p:sldId id="342" r:id="rId15"/>
    <p:sldId id="370" r:id="rId16"/>
    <p:sldId id="271" r:id="rId17"/>
    <p:sldId id="367" r:id="rId18"/>
    <p:sldId id="485" r:id="rId19"/>
    <p:sldId id="338" r:id="rId20"/>
    <p:sldId id="339" r:id="rId21"/>
    <p:sldId id="366" r:id="rId22"/>
    <p:sldId id="305" r:id="rId23"/>
    <p:sldId id="270" r:id="rId24"/>
    <p:sldId id="343" r:id="rId25"/>
    <p:sldId id="371" r:id="rId26"/>
    <p:sldId id="309" r:id="rId27"/>
    <p:sldId id="507" r:id="rId28"/>
    <p:sldId id="344" r:id="rId29"/>
    <p:sldId id="306" r:id="rId30"/>
    <p:sldId id="307" r:id="rId31"/>
    <p:sldId id="308" r:id="rId32"/>
    <p:sldId id="416" r:id="rId33"/>
    <p:sldId id="482" r:id="rId34"/>
    <p:sldId id="276" r:id="rId35"/>
    <p:sldId id="419" r:id="rId36"/>
    <p:sldId id="285" r:id="rId37"/>
    <p:sldId id="303" r:id="rId38"/>
    <p:sldId id="314" r:id="rId39"/>
    <p:sldId id="345" r:id="rId40"/>
    <p:sldId id="467" r:id="rId41"/>
    <p:sldId id="289" r:id="rId42"/>
    <p:sldId id="368" r:id="rId43"/>
    <p:sldId id="346" r:id="rId44"/>
    <p:sldId id="470" r:id="rId45"/>
    <p:sldId id="320" r:id="rId46"/>
    <p:sldId id="347" r:id="rId47"/>
    <p:sldId id="298" r:id="rId48"/>
    <p:sldId id="287" r:id="rId49"/>
    <p:sldId id="327" r:id="rId50"/>
    <p:sldId id="274" r:id="rId51"/>
    <p:sldId id="348" r:id="rId52"/>
    <p:sldId id="361" r:id="rId53"/>
    <p:sldId id="360" r:id="rId54"/>
    <p:sldId id="279" r:id="rId55"/>
    <p:sldId id="349" r:id="rId56"/>
    <p:sldId id="362" r:id="rId57"/>
    <p:sldId id="363" r:id="rId58"/>
    <p:sldId id="369" r:id="rId59"/>
    <p:sldId id="433" r:id="rId60"/>
    <p:sldId id="435" r:id="rId61"/>
    <p:sldId id="434" r:id="rId62"/>
    <p:sldId id="283" r:id="rId63"/>
    <p:sldId id="350" r:id="rId64"/>
    <p:sldId id="466" r:id="rId65"/>
    <p:sldId id="489" r:id="rId66"/>
    <p:sldId id="508" r:id="rId67"/>
    <p:sldId id="395" r:id="rId68"/>
    <p:sldId id="396" r:id="rId69"/>
    <p:sldId id="397" r:id="rId70"/>
    <p:sldId id="398" r:id="rId71"/>
    <p:sldId id="399" r:id="rId72"/>
    <p:sldId id="400" r:id="rId73"/>
    <p:sldId id="502" r:id="rId74"/>
    <p:sldId id="401" r:id="rId75"/>
    <p:sldId id="500" r:id="rId76"/>
    <p:sldId id="501" r:id="rId77"/>
    <p:sldId id="402" r:id="rId78"/>
    <p:sldId id="336" r:id="rId79"/>
    <p:sldId id="337" r:id="rId80"/>
    <p:sldId id="487" r:id="rId81"/>
    <p:sldId id="473" r:id="rId82"/>
    <p:sldId id="486" r:id="rId83"/>
    <p:sldId id="426" r:id="rId84"/>
    <p:sldId id="328" r:id="rId85"/>
    <p:sldId id="351" r:id="rId86"/>
    <p:sldId id="504" r:id="rId87"/>
    <p:sldId id="505" r:id="rId88"/>
    <p:sldId id="490" r:id="rId89"/>
    <p:sldId id="491" r:id="rId90"/>
    <p:sldId id="492" r:id="rId91"/>
    <p:sldId id="493" r:id="rId92"/>
    <p:sldId id="494" r:id="rId93"/>
    <p:sldId id="495" r:id="rId94"/>
    <p:sldId id="496" r:id="rId95"/>
    <p:sldId id="497" r:id="rId96"/>
    <p:sldId id="498" r:id="rId97"/>
    <p:sldId id="499" r:id="rId98"/>
    <p:sldId id="316" r:id="rId99"/>
    <p:sldId id="488" r:id="rId100"/>
    <p:sldId id="407" r:id="rId101"/>
    <p:sldId id="440" r:id="rId102"/>
    <p:sldId id="427" r:id="rId103"/>
    <p:sldId id="352" r:id="rId104"/>
    <p:sldId id="329" r:id="rId105"/>
    <p:sldId id="438" r:id="rId106"/>
    <p:sldId id="439" r:id="rId107"/>
    <p:sldId id="353" r:id="rId108"/>
    <p:sldId id="404" r:id="rId109"/>
    <p:sldId id="304" r:id="rId110"/>
    <p:sldId id="310" r:id="rId111"/>
    <p:sldId id="311" r:id="rId112"/>
    <p:sldId id="357" r:id="rId113"/>
    <p:sldId id="358" r:id="rId114"/>
    <p:sldId id="503" r:id="rId115"/>
    <p:sldId id="313" r:id="rId116"/>
    <p:sldId id="359" r:id="rId117"/>
    <p:sldId id="326" r:id="rId118"/>
    <p:sldId id="458" r:id="rId119"/>
    <p:sldId id="459" r:id="rId120"/>
    <p:sldId id="460" r:id="rId121"/>
    <p:sldId id="461" r:id="rId122"/>
    <p:sldId id="432" r:id="rId123"/>
    <p:sldId id="443" r:id="rId124"/>
    <p:sldId id="354" r:id="rId125"/>
    <p:sldId id="484" r:id="rId126"/>
    <p:sldId id="465" r:id="rId127"/>
    <p:sldId id="463" r:id="rId128"/>
    <p:sldId id="477" r:id="rId129"/>
    <p:sldId id="476" r:id="rId130"/>
    <p:sldId id="478" r:id="rId131"/>
    <p:sldId id="479" r:id="rId132"/>
    <p:sldId id="436" r:id="rId133"/>
    <p:sldId id="323" r:id="rId134"/>
    <p:sldId id="437" r:id="rId135"/>
    <p:sldId id="423" r:id="rId136"/>
    <p:sldId id="424" r:id="rId137"/>
    <p:sldId id="425" r:id="rId138"/>
    <p:sldId id="428" r:id="rId139"/>
    <p:sldId id="446" r:id="rId140"/>
    <p:sldId id="447" r:id="rId141"/>
    <p:sldId id="448" r:id="rId142"/>
    <p:sldId id="449" r:id="rId143"/>
    <p:sldId id="450" r:id="rId144"/>
    <p:sldId id="454" r:id="rId145"/>
    <p:sldId id="451" r:id="rId146"/>
    <p:sldId id="457" r:id="rId147"/>
    <p:sldId id="452" r:id="rId148"/>
    <p:sldId id="453" r:id="rId149"/>
    <p:sldId id="455" r:id="rId150"/>
    <p:sldId id="456" r:id="rId151"/>
    <p:sldId id="442" r:id="rId152"/>
    <p:sldId id="441" r:id="rId153"/>
    <p:sldId id="444" r:id="rId154"/>
    <p:sldId id="481" r:id="rId155"/>
    <p:sldId id="429" r:id="rId156"/>
    <p:sldId id="445" r:id="rId157"/>
    <p:sldId id="430" r:id="rId158"/>
    <p:sldId id="474" r:id="rId159"/>
    <p:sldId id="431" r:id="rId160"/>
    <p:sldId id="475" r:id="rId161"/>
    <p:sldId id="417" r:id="rId162"/>
    <p:sldId id="418" r:id="rId163"/>
  </p:sldIdLst>
  <p:sldSz cx="9144000" cy="6858000" type="screen4x3"/>
  <p:notesSz cx="6858000" cy="9144000"/>
  <p:custShowLst>
    <p:custShow name="Balancing Chemical Equations" id="0">
      <p:sldLst>
        <p:sld r:id="rId10"/>
        <p:sld r:id="rId11"/>
        <p:sld r:id="rId14"/>
      </p:sldLst>
    </p:custShow>
    <p:custShow name="Avagadro's Number" id="1">
      <p:sldLst>
        <p:sld r:id="rId15"/>
        <p:sld r:id="rId17"/>
        <p:sld r:id="rId20"/>
        <p:sld r:id="rId21"/>
        <p:sld r:id="rId23"/>
        <p:sld r:id="rId24"/>
      </p:sldLst>
    </p:custShow>
    <p:custShow name="Molar Mass" id="2">
      <p:sldLst>
        <p:sld r:id="rId25"/>
        <p:sld r:id="rId27"/>
      </p:sldLst>
    </p:custShow>
    <p:custShow name="Combustion Reactions" id="3">
      <p:sldLst>
        <p:sld r:id="rId29"/>
        <p:sld r:id="rId30"/>
        <p:sld r:id="rId31"/>
        <p:sld r:id="rId32"/>
        <p:sld r:id="rId35"/>
        <p:sld r:id="rId37"/>
        <p:sld r:id="rId38"/>
        <p:sld r:id="rId39"/>
      </p:sldLst>
    </p:custShow>
    <p:custShow name="Synthesis Reactions" id="4">
      <p:sldLst>
        <p:sld r:id="rId40"/>
        <p:sld r:id="rId42"/>
      </p:sldLst>
    </p:custShow>
    <p:custShow name="Single Replacement Reactions" id="5">
      <p:sldLst>
        <p:sld r:id="rId47"/>
        <p:sld r:id="rId48"/>
        <p:sld r:id="rId49"/>
        <p:sld r:id="rId50"/>
        <p:sld r:id="rId51"/>
      </p:sldLst>
    </p:custShow>
    <p:custShow name="Activity Series" id="6">
      <p:sldLst>
        <p:sld r:id="rId50"/>
        <p:sld r:id="rId51"/>
      </p:sldLst>
    </p:custShow>
    <p:custShow name="Double Replacement Reactions" id="7">
      <p:sldLst>
        <p:sld r:id="rId52"/>
        <p:sld r:id="rId55"/>
      </p:sldLst>
    </p:custShow>
    <p:custShow name="Mole Island Diagram" id="8">
      <p:sldLst>
        <p:sld r:id="rId56"/>
        <p:sld r:id="rId63"/>
      </p:sldLst>
    </p:custShow>
    <p:custShow name="Limting Reactants" id="9">
      <p:sldLst>
        <p:sld r:id="rId86"/>
        <p:sld r:id="rId99"/>
        <p:sld r:id="rId85"/>
      </p:sldLst>
    </p:custShow>
    <p:custShow name="Generic Stoichiometry" id="10">
      <p:sldLst>
        <p:sld r:id="rId104"/>
        <p:sld r:id="rId105"/>
      </p:sldLst>
    </p:custShow>
    <p:custShow name="Air Bag Design" id="11">
      <p:sldLst>
        <p:sld r:id="rId108"/>
        <p:sld r:id="rId110"/>
        <p:sld r:id="rId111"/>
      </p:sldLst>
    </p:custShow>
    <p:custShow name="Water from a Camel" id="12">
      <p:sldLst>
        <p:sld r:id="rId112"/>
      </p:sldLst>
    </p:custShow>
    <p:custShow name="Rocket Fuel" id="13">
      <p:sldLst/>
    </p:custShow>
    <p:custShow name="Water in Space" id="14">
      <p:sldLst>
        <p:sld r:id="rId116"/>
        <p:sld r:id="rId118"/>
      </p:sldLst>
    </p:custShow>
    <p:custShow name="Excess Reactant" id="15">
      <p:sldLst>
        <p:sld r:id="rId125"/>
        <p:sld r:id="rId134"/>
      </p:sldLst>
    </p:custShow>
    <p:custShow name="Classes of Reactions" id="16">
      <p:sldLst/>
    </p:custShow>
  </p:custShowLst>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DDD8"/>
    <a:srgbClr val="E1E1FF"/>
    <a:srgbClr val="E5FFE5"/>
    <a:srgbClr val="FF0000"/>
    <a:srgbClr val="FFC9C9"/>
    <a:srgbClr val="EAEAEA"/>
    <a:srgbClr val="333333"/>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20" autoAdjust="0"/>
    <p:restoredTop sz="95232" autoAdjust="0"/>
  </p:normalViewPr>
  <p:slideViewPr>
    <p:cSldViewPr snapToGrid="0">
      <p:cViewPr varScale="1">
        <p:scale>
          <a:sx n="95" d="100"/>
          <a:sy n="95" d="100"/>
        </p:scale>
        <p:origin x="-10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0948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presProps" Target="presProps.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208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67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08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208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46EF122B-F186-444A-81DE-57AB952D1119}" type="slidenum">
              <a:rPr lang="en-US"/>
              <a:pPr>
                <a:defRPr/>
              </a:pPr>
              <a:t>‹#›</a:t>
            </a:fld>
            <a:endParaRPr lang="en-US"/>
          </a:p>
        </p:txBody>
      </p:sp>
    </p:spTree>
    <p:extLst>
      <p:ext uri="{BB962C8B-B14F-4D97-AF65-F5344CB8AC3E}">
        <p14:creationId xmlns:p14="http://schemas.microsoft.com/office/powerpoint/2010/main" val="401313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3" Type="http://schemas.openxmlformats.org/officeDocument/2006/relationships/hyperlink" Target="http://www.backflip.com/perl/go.pl?url=18424631" TargetMode="External"/><Relationship Id="rId2" Type="http://schemas.openxmlformats.org/officeDocument/2006/relationships/slide" Target="../slides/slide160.xml"/><Relationship Id="rId1" Type="http://schemas.openxmlformats.org/officeDocument/2006/relationships/notesMaster" Target="../notesMasters/notesMaster1.xml"/><Relationship Id="rId5" Type="http://schemas.openxmlformats.org/officeDocument/2006/relationships/hyperlink" Target="http://www.backflip.com/members/ANNENBERG/14004380/page=1/sort=0" TargetMode="External"/><Relationship Id="rId4" Type="http://schemas.openxmlformats.org/officeDocument/2006/relationships/hyperlink" Target="window.status=%22http:/www.learner.org/vod/vod_window.html?pid=803%22;%20return%20true"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6074A31A-5191-4E7D-824D-95C60029ED6C}" type="slidenum">
              <a:rPr lang="en-US" smtClean="0"/>
              <a:pPr/>
              <a:t>1</a:t>
            </a:fld>
            <a:endParaRPr lang="en-US"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r>
              <a:rPr lang="en-US" b="1" smtClean="0"/>
              <a:t>The Mole</a:t>
            </a:r>
            <a:r>
              <a:rPr lang="en-US" smtClean="0"/>
              <a:t> - </a:t>
            </a:r>
            <a:r>
              <a:rPr lang="en-US" i="1" smtClean="0"/>
              <a:t>Study Questions</a:t>
            </a:r>
          </a:p>
          <a:p>
            <a:pPr eaLnBrk="1" hangingPunct="1"/>
            <a:r>
              <a:rPr lang="en-US" smtClean="0"/>
              <a:t> </a:t>
            </a:r>
          </a:p>
          <a:p>
            <a:pPr eaLnBrk="1" hangingPunct="1"/>
            <a:r>
              <a:rPr lang="en-US" smtClean="0"/>
              <a:t>1.       What were Avogadro’s 2 major contributions to chemistry?</a:t>
            </a:r>
          </a:p>
          <a:p>
            <a:pPr eaLnBrk="1" hangingPunct="1"/>
            <a:r>
              <a:rPr lang="en-US" smtClean="0"/>
              <a:t>2.       What is the unit for mass used on the periodic table?</a:t>
            </a:r>
          </a:p>
          <a:p>
            <a:pPr eaLnBrk="1" hangingPunct="1"/>
            <a:r>
              <a:rPr lang="en-US" smtClean="0"/>
              <a:t>3.       How does molecular mass differ from molar mass?</a:t>
            </a:r>
          </a:p>
          <a:p>
            <a:pPr eaLnBrk="1" hangingPunct="1"/>
            <a:r>
              <a:rPr lang="en-US" smtClean="0"/>
              <a:t>4.       Convert 200 g of FeO to moles.</a:t>
            </a:r>
          </a:p>
          <a:p>
            <a:pPr eaLnBrk="1" hangingPunct="1"/>
            <a:r>
              <a:rPr lang="en-US" smtClean="0"/>
              <a:t>5.       Convert 3 mol of CO</a:t>
            </a:r>
            <a:r>
              <a:rPr lang="en-US" baseline="-25000" smtClean="0"/>
              <a:t>2</a:t>
            </a:r>
            <a:r>
              <a:rPr lang="en-US" smtClean="0"/>
              <a:t> to grams.</a:t>
            </a:r>
          </a:p>
          <a:p>
            <a:pPr eaLnBrk="1" hangingPunct="1"/>
            <a:r>
              <a:rPr lang="en-US" smtClean="0"/>
              <a:t>6.       What is a conversion factor?</a:t>
            </a:r>
          </a:p>
          <a:p>
            <a:pPr eaLnBrk="1" hangingPunct="1"/>
            <a:r>
              <a:rPr lang="en-US" smtClean="0"/>
              <a:t>7.       If 25 g  of a substance equals 1 mole, what conversion factor would you use to convert 1.5 mol to grams?</a:t>
            </a:r>
          </a:p>
          <a:p>
            <a:pPr eaLnBrk="1" hangingPunct="1"/>
            <a:r>
              <a:rPr lang="en-US" smtClean="0"/>
              <a:t>8.       What conversion factor would be used to convert 3 mol of the substance in question 10 to grams?</a:t>
            </a:r>
          </a:p>
          <a:p>
            <a:pPr eaLnBrk="1" hangingPunct="1"/>
            <a:r>
              <a:rPr lang="en-US" smtClean="0"/>
              <a:t>9.       What is the unit used for molecular and formula mass?</a:t>
            </a:r>
          </a:p>
          <a:p>
            <a:pPr eaLnBrk="1" hangingPunct="1"/>
            <a:r>
              <a:rPr lang="en-US" smtClean="0"/>
              <a:t>10.     What is the unit of molar mass?</a:t>
            </a:r>
          </a:p>
          <a:p>
            <a:pPr eaLnBrk="1" hangingPunct="1"/>
            <a:r>
              <a:rPr lang="en-US" smtClean="0"/>
              <a:t>11.     The oxidation of 50.0 g of Mn produces 79.1 g of an oxide. Calculate (a) the percent composition, and (b) the empirical formula of this oxide.</a:t>
            </a:r>
          </a:p>
          <a:p>
            <a:pPr eaLnBrk="1" hangingPunct="1"/>
            <a:r>
              <a:rPr lang="en-US" smtClean="0"/>
              <a:t>12.     What two things are conserved in a chemical reaction?</a:t>
            </a:r>
          </a:p>
          <a:p>
            <a:pPr eaLnBrk="1" hangingPunct="1"/>
            <a:r>
              <a:rPr lang="en-US" smtClean="0"/>
              <a:t>13.     Why aren’t moles conserved in a chemical reaction?</a:t>
            </a:r>
          </a:p>
          <a:p>
            <a:pPr eaLnBrk="1" hangingPunct="1"/>
            <a:r>
              <a:rPr lang="en-US" smtClean="0"/>
              <a:t/>
            </a:r>
            <a:br>
              <a:rPr lang="en-US" smtClean="0"/>
            </a:br>
            <a:r>
              <a:rPr lang="en-US" smtClean="0"/>
              <a:t>For the next 4 questions balance the equation and calculate the indicated quantity.</a:t>
            </a:r>
          </a:p>
          <a:p>
            <a:pPr eaLnBrk="1" hangingPunct="1"/>
            <a:r>
              <a:rPr lang="en-US" smtClean="0"/>
              <a:t> </a:t>
            </a:r>
          </a:p>
          <a:p>
            <a:pPr eaLnBrk="1" hangingPunct="1"/>
            <a:r>
              <a:rPr lang="en-US" smtClean="0"/>
              <a:t>14.       K(s) + H</a:t>
            </a:r>
            <a:r>
              <a:rPr lang="en-US" baseline="-25000" smtClean="0"/>
              <a:t>2</a:t>
            </a:r>
            <a:r>
              <a:rPr lang="en-US" smtClean="0"/>
              <a:t>O (g) </a:t>
            </a:r>
            <a:r>
              <a:rPr lang="en-US" smtClean="0">
                <a:sym typeface="Wingdings" pitchFamily="2" charset="2"/>
              </a:rPr>
              <a:t></a:t>
            </a:r>
            <a:r>
              <a:rPr lang="en-US" smtClean="0"/>
              <a:t> KOH(aq) + H</a:t>
            </a:r>
            <a:r>
              <a:rPr lang="en-US" baseline="-25000" smtClean="0"/>
              <a:t>2</a:t>
            </a:r>
            <a:r>
              <a:rPr lang="en-US" smtClean="0"/>
              <a:t>(g)   How much KOH will be produced from 100 g of K?</a:t>
            </a:r>
          </a:p>
          <a:p>
            <a:pPr eaLnBrk="1" hangingPunct="1"/>
            <a:r>
              <a:rPr lang="en-US" smtClean="0"/>
              <a:t> </a:t>
            </a:r>
          </a:p>
          <a:p>
            <a:pPr eaLnBrk="1" hangingPunct="1"/>
            <a:r>
              <a:rPr lang="en-US" smtClean="0"/>
              <a:t>15.       Fe</a:t>
            </a:r>
            <a:r>
              <a:rPr lang="en-US" baseline="-25000" smtClean="0"/>
              <a:t>2</a:t>
            </a:r>
            <a:r>
              <a:rPr lang="en-US" smtClean="0"/>
              <a:t>O</a:t>
            </a:r>
            <a:r>
              <a:rPr lang="en-US" baseline="-25000" smtClean="0"/>
              <a:t>3</a:t>
            </a:r>
            <a:r>
              <a:rPr lang="en-US" smtClean="0"/>
              <a:t>(s) + C </a:t>
            </a:r>
            <a:r>
              <a:rPr lang="en-US" smtClean="0">
                <a:sym typeface="Wingdings" pitchFamily="2" charset="2"/>
              </a:rPr>
              <a:t></a:t>
            </a:r>
            <a:r>
              <a:rPr lang="en-US" smtClean="0"/>
              <a:t> Fe(l) + CO(g)   How much CO will be produced from 100 g of C?</a:t>
            </a:r>
          </a:p>
          <a:p>
            <a:pPr eaLnBrk="1" hangingPunct="1"/>
            <a:r>
              <a:rPr lang="en-US" smtClean="0"/>
              <a:t> </a:t>
            </a:r>
          </a:p>
          <a:p>
            <a:pPr eaLnBrk="1" hangingPunct="1"/>
            <a:r>
              <a:rPr lang="en-US" smtClean="0"/>
              <a:t>16.       CaC</a:t>
            </a:r>
            <a:r>
              <a:rPr lang="en-US" baseline="-25000" smtClean="0"/>
              <a:t>2</a:t>
            </a:r>
            <a:r>
              <a:rPr lang="en-US" smtClean="0"/>
              <a:t>(s) + H</a:t>
            </a:r>
            <a:r>
              <a:rPr lang="en-US" baseline="-25000" smtClean="0"/>
              <a:t>2</a:t>
            </a:r>
            <a:r>
              <a:rPr lang="en-US" smtClean="0"/>
              <a:t>O(l) </a:t>
            </a:r>
            <a:r>
              <a:rPr lang="en-US" smtClean="0">
                <a:sym typeface="Wingdings" pitchFamily="2" charset="2"/>
              </a:rPr>
              <a:t></a:t>
            </a:r>
            <a:r>
              <a:rPr lang="en-US" smtClean="0"/>
              <a:t> Ca(OH)</a:t>
            </a:r>
            <a:r>
              <a:rPr lang="en-US" baseline="-25000" smtClean="0"/>
              <a:t>2</a:t>
            </a:r>
            <a:r>
              <a:rPr lang="en-US" smtClean="0"/>
              <a:t>(s) + CsH</a:t>
            </a:r>
            <a:r>
              <a:rPr lang="en-US" baseline="-25000" smtClean="0"/>
              <a:t>2</a:t>
            </a:r>
            <a:r>
              <a:rPr lang="en-US" smtClean="0"/>
              <a:t>(g)   How much CaC</a:t>
            </a:r>
            <a:r>
              <a:rPr lang="en-US" baseline="-25000" smtClean="0"/>
              <a:t>2</a:t>
            </a:r>
            <a:r>
              <a:rPr lang="en-US" smtClean="0"/>
              <a:t> is required to produce 100 g of C</a:t>
            </a:r>
            <a:r>
              <a:rPr lang="en-US" baseline="-25000" smtClean="0"/>
              <a:t>2</a:t>
            </a:r>
            <a:r>
              <a:rPr lang="en-US" smtClean="0"/>
              <a:t>H</a:t>
            </a:r>
            <a:r>
              <a:rPr lang="en-US" baseline="-25000" smtClean="0"/>
              <a:t>2</a:t>
            </a:r>
            <a:r>
              <a:rPr lang="en-US" smtClean="0"/>
              <a:t>?</a:t>
            </a:r>
          </a:p>
          <a:p>
            <a:pPr eaLnBrk="1" hangingPunct="1"/>
            <a:r>
              <a:rPr lang="en-US" smtClean="0"/>
              <a:t> </a:t>
            </a:r>
          </a:p>
          <a:p>
            <a:pPr eaLnBrk="1" hangingPunct="1"/>
            <a:r>
              <a:rPr lang="en-US" smtClean="0"/>
              <a:t>17.       C</a:t>
            </a:r>
            <a:r>
              <a:rPr lang="en-US" baseline="-25000" smtClean="0"/>
              <a:t>4</a:t>
            </a:r>
            <a:r>
              <a:rPr lang="en-US" smtClean="0"/>
              <a:t>H</a:t>
            </a:r>
            <a:r>
              <a:rPr lang="en-US" baseline="-25000" smtClean="0"/>
              <a:t>10</a:t>
            </a:r>
            <a:r>
              <a:rPr lang="en-US" smtClean="0"/>
              <a:t>(g) + O</a:t>
            </a:r>
            <a:r>
              <a:rPr lang="en-US" baseline="-25000" smtClean="0"/>
              <a:t>2</a:t>
            </a:r>
            <a:r>
              <a:rPr lang="en-US" smtClean="0"/>
              <a:t> </a:t>
            </a:r>
            <a:r>
              <a:rPr lang="en-US" smtClean="0">
                <a:sym typeface="Wingdings" pitchFamily="2" charset="2"/>
              </a:rPr>
              <a:t></a:t>
            </a:r>
            <a:r>
              <a:rPr lang="en-US" smtClean="0"/>
              <a:t> CO</a:t>
            </a:r>
            <a:r>
              <a:rPr lang="en-US" baseline="-25000" smtClean="0"/>
              <a:t>2</a:t>
            </a:r>
            <a:r>
              <a:rPr lang="en-US" smtClean="0"/>
              <a:t>(g) + H</a:t>
            </a:r>
            <a:r>
              <a:rPr lang="en-US" baseline="-25000" smtClean="0"/>
              <a:t>2</a:t>
            </a:r>
            <a:r>
              <a:rPr lang="en-US" smtClean="0"/>
              <a:t>O(l)   How much H</a:t>
            </a:r>
            <a:r>
              <a:rPr lang="en-US" baseline="-25000" smtClean="0"/>
              <a:t>2</a:t>
            </a:r>
            <a:r>
              <a:rPr lang="en-US" smtClean="0"/>
              <a:t>O can be produced using 100 g O</a:t>
            </a:r>
            <a:r>
              <a:rPr lang="en-US" baseline="-25000" smtClean="0"/>
              <a:t>2</a:t>
            </a:r>
            <a:r>
              <a:rPr lang="en-US" smtClean="0"/>
              <a:t>? </a:t>
            </a:r>
          </a:p>
          <a:p>
            <a:pPr eaLnBrk="1" hangingPunct="1"/>
            <a:r>
              <a:rPr lang="en-US" smtClean="0"/>
              <a:t> </a:t>
            </a:r>
          </a:p>
          <a:p>
            <a:pPr eaLnBrk="1" hangingPunct="1"/>
            <a:r>
              <a:rPr lang="en-US" smtClean="0"/>
              <a:t>18.     What is a mole?</a:t>
            </a:r>
          </a:p>
          <a:p>
            <a:pPr eaLnBrk="1" hangingPunct="1"/>
            <a:r>
              <a:rPr lang="en-US" smtClean="0"/>
              <a:t>19.     How many particles are there in a mole?</a:t>
            </a:r>
          </a:p>
        </p:txBody>
      </p:sp>
    </p:spTree>
    <p:extLst>
      <p:ext uri="{BB962C8B-B14F-4D97-AF65-F5344CB8AC3E}">
        <p14:creationId xmlns:p14="http://schemas.microsoft.com/office/powerpoint/2010/main" val="4126286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E5B9CE1A-1E75-4C86-AEA1-C1D500D81355}" type="slidenum">
              <a:rPr lang="en-US" smtClean="0"/>
              <a:pPr/>
              <a:t>10</a:t>
            </a:fld>
            <a:endParaRPr lang="en-US"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6011300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8010E647-EB26-4DC8-924D-7A1AFEF18160}" type="slidenum">
              <a:rPr lang="en-US" smtClean="0"/>
              <a:pPr/>
              <a:t>100</a:t>
            </a:fld>
            <a:endParaRPr lang="en-US" smtClean="0"/>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extLst>
      <p:ext uri="{BB962C8B-B14F-4D97-AF65-F5344CB8AC3E}">
        <p14:creationId xmlns:p14="http://schemas.microsoft.com/office/powerpoint/2010/main" val="326372926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DF134EE3-824C-4294-85E5-82CF7153A1DB}" type="slidenum">
              <a:rPr lang="en-US" smtClean="0"/>
              <a:pPr/>
              <a:t>101</a:t>
            </a:fld>
            <a:endParaRPr lang="en-US" smtClean="0"/>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299052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9C43D5FB-D420-48C8-903F-ED37D29E2005}" type="slidenum">
              <a:rPr lang="en-US" smtClean="0"/>
              <a:pPr/>
              <a:t>102</a:t>
            </a:fld>
            <a:endParaRPr lang="en-US" smtClean="0"/>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1355945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1712AF04-72E8-45A1-A63B-221ED01C6143}" type="slidenum">
              <a:rPr lang="en-US" smtClean="0"/>
              <a:pPr/>
              <a:t>103</a:t>
            </a:fld>
            <a:endParaRPr lang="en-US" smtClean="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2933050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97183501-177F-4E2C-8232-EF46F8860196}" type="slidenum">
              <a:rPr lang="en-US" smtClean="0"/>
              <a:pPr/>
              <a:t>104</a:t>
            </a:fld>
            <a:endParaRPr lang="en-US" smtClean="0"/>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3934169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p:spPr>
        <p:txBody>
          <a:bodyPr/>
          <a:lstStyle/>
          <a:p>
            <a:fld id="{F6589F2F-ECE7-4947-A5FF-930403CEBFE2}" type="slidenum">
              <a:rPr lang="en-US" smtClean="0"/>
              <a:pPr/>
              <a:t>105</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1011953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18EFC07A-DC01-41ED-82FC-744C349937BE}" type="slidenum">
              <a:rPr lang="en-US" smtClean="0"/>
              <a:pPr/>
              <a:t>106</a:t>
            </a:fld>
            <a:endParaRPr lang="en-US" smtClean="0"/>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4947061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9564C840-2333-47D7-8524-2B6B1079DEEE}" type="slidenum">
              <a:rPr lang="en-US" smtClean="0"/>
              <a:pPr/>
              <a:t>107</a:t>
            </a:fld>
            <a:endParaRPr lang="en-US" smtClean="0"/>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9038821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ED9B1E33-B7FA-464A-97D1-6FBDA83A6CED}" type="slidenum">
              <a:rPr lang="en-US" smtClean="0"/>
              <a:pPr/>
              <a:t>108</a:t>
            </a:fld>
            <a:endParaRPr lang="en-US" smtClean="0"/>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7664202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869DF9C3-390D-45BA-8E28-8ADC37703EE5}" type="slidenum">
              <a:rPr lang="en-US" smtClean="0"/>
              <a:pPr/>
              <a:t>109</a:t>
            </a:fld>
            <a:endParaRPr lang="en-US" smtClean="0"/>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11244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AED8B16A-7D2D-4A85-8C3B-C61B4CA8C933}" type="slidenum">
              <a:rPr lang="en-US" smtClean="0"/>
              <a:pPr/>
              <a:t>11</a:t>
            </a:fld>
            <a:endParaRPr lang="en-US"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7969477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A4603E29-9DDC-4895-872B-0380F5B1DF8F}" type="slidenum">
              <a:rPr lang="en-US" smtClean="0"/>
              <a:pPr/>
              <a:t>110</a:t>
            </a:fld>
            <a:endParaRPr lang="en-US" smtClean="0"/>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287292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8AAB16F3-09BD-4302-8CED-74F6E5E84C03}" type="slidenum">
              <a:rPr lang="en-US" smtClean="0"/>
              <a:pPr/>
              <a:t>111</a:t>
            </a:fld>
            <a:endParaRPr lang="en-US" smtClean="0"/>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7592610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0C15B2D8-0676-4074-B665-53B31DC52B16}" type="slidenum">
              <a:rPr lang="en-US" smtClean="0"/>
              <a:pPr/>
              <a:t>112</a:t>
            </a:fld>
            <a:endParaRPr lang="en-US" smtClean="0"/>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p:spPr>
        <p:txBody>
          <a:bodyPr/>
          <a:lstStyle/>
          <a:p>
            <a:pPr eaLnBrk="1" hangingPunct="1"/>
            <a:r>
              <a:rPr lang="en-US" smtClean="0"/>
              <a:t>http://images.google.com/imgres?imgurl=http://www.space1.com/Artifacts/Apollo_Artifacts/LiOH_Canister/apollo_13_photo2_600.jpg&amp;imgrefurl=http://www.space1.com/Artifacts/Apollo_Artifacts/LiOH_Canister/lioh_canister.html&amp;h=609&amp;w=600&amp;sz=99&amp;hl=en&amp;start=7&amp;tbnid=IN4zfhqzwnHKYM:&amp;tbnh=136&amp;tbnw=134&amp;prev=/images%3Fq%3DApollo%2B%2B13%2Blithium%2Bhydroxide%2Bscrubber%26gbv%3D2%26svnum%3D10%26hl%3Den</a:t>
            </a:r>
          </a:p>
          <a:p>
            <a:pPr eaLnBrk="1" hangingPunct="1"/>
            <a:endParaRPr lang="en-US" smtClean="0"/>
          </a:p>
          <a:p>
            <a:pPr eaLnBrk="1" hangingPunct="1"/>
            <a:r>
              <a:rPr lang="en-US" smtClean="0"/>
              <a:t>http://www.spurgeonworld.com/blog/images/as13-62-9004.jpg</a:t>
            </a:r>
          </a:p>
          <a:p>
            <a:pPr eaLnBrk="1" hangingPunct="1"/>
            <a:endParaRPr lang="en-US" smtClean="0"/>
          </a:p>
          <a:p>
            <a:pPr eaLnBrk="1" hangingPunct="1">
              <a:spcBef>
                <a:spcPct val="0"/>
              </a:spcBef>
            </a:pPr>
            <a:r>
              <a:rPr lang="en-US" smtClean="0"/>
              <a:t>Interior view of the Apollo 13 Lunar Module (LM) as the astronauts jerry-rig a system to use the Command Module lithium hydroxide canisters to purge carbon dioxide from the LM. Photo: NASA/JSC</a:t>
            </a:r>
            <a:br>
              <a:rPr lang="en-US" smtClean="0"/>
            </a:br>
            <a:endParaRPr lang="en-US" smtClean="0"/>
          </a:p>
          <a:p>
            <a:pPr eaLnBrk="1" hangingPunct="1"/>
            <a:endParaRPr lang="en-US" smtClean="0"/>
          </a:p>
        </p:txBody>
      </p:sp>
    </p:spTree>
    <p:extLst>
      <p:ext uri="{BB962C8B-B14F-4D97-AF65-F5344CB8AC3E}">
        <p14:creationId xmlns:p14="http://schemas.microsoft.com/office/powerpoint/2010/main" val="225188785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fld id="{0714B8A5-74AD-4805-BE2C-62FA3D9A3D96}" type="slidenum">
              <a:rPr lang="en-US" smtClean="0"/>
              <a:pPr/>
              <a:t>113</a:t>
            </a:fld>
            <a:endParaRPr lang="en-US" smtClean="0"/>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053586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76A8B38D-E98F-4CFE-B8D1-F819539037AB}" type="slidenum">
              <a:rPr lang="en-US" smtClean="0"/>
              <a:pPr/>
              <a:t>114</a:t>
            </a:fld>
            <a:endParaRPr lang="en-US" smtClean="0"/>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pPr eaLnBrk="1" hangingPunct="1"/>
            <a:r>
              <a:rPr lang="en-US" smtClean="0"/>
              <a:t>http://www.nasa.gov/images/content/64569main_ffs_gallery_mcc_image3.jpg</a:t>
            </a:r>
          </a:p>
        </p:txBody>
      </p:sp>
    </p:spTree>
    <p:extLst>
      <p:ext uri="{BB962C8B-B14F-4D97-AF65-F5344CB8AC3E}">
        <p14:creationId xmlns:p14="http://schemas.microsoft.com/office/powerpoint/2010/main" val="421338920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p:spPr>
        <p:txBody>
          <a:bodyPr/>
          <a:lstStyle/>
          <a:p>
            <a:fld id="{EF7D4792-2F66-4C74-93C2-B1DBCB369245}" type="slidenum">
              <a:rPr lang="en-US" smtClean="0"/>
              <a:pPr/>
              <a:t>115</a:t>
            </a:fld>
            <a:endParaRPr lang="en-US" smtClean="0"/>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553393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p>
            <a:fld id="{94F180A8-E461-4201-86F0-C255C2BEDDF4}" type="slidenum">
              <a:rPr lang="en-US" smtClean="0"/>
              <a:pPr/>
              <a:t>116</a:t>
            </a:fld>
            <a:endParaRPr lang="en-US" smtClean="0"/>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6784316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p>
            <a:fld id="{03AF0536-E05F-4049-BA4C-96DFDF216799}" type="slidenum">
              <a:rPr lang="en-US" smtClean="0"/>
              <a:pPr/>
              <a:t>117</a:t>
            </a:fld>
            <a:endParaRPr lang="en-US" smtClean="0"/>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p:spPr>
        <p:txBody>
          <a:bodyPr/>
          <a:lstStyle/>
          <a:p>
            <a:pPr eaLnBrk="1" hangingPunct="1"/>
            <a:r>
              <a:rPr lang="en-US" smtClean="0"/>
              <a:t>http://www.wylie-caseih.com/images/NEW2004/DMI/NutriPlacr_2800_7.jpg</a:t>
            </a:r>
          </a:p>
          <a:p>
            <a:pPr eaLnBrk="1" hangingPunct="1"/>
            <a:r>
              <a:rPr lang="en-US" smtClean="0"/>
              <a:t>http://www.greenprolawncare.com/art/yard-picture.jpg</a:t>
            </a:r>
          </a:p>
          <a:p>
            <a:pPr eaLnBrk="1" hangingPunct="1"/>
            <a:r>
              <a:rPr lang="en-US" smtClean="0"/>
              <a:t>http://www.oh.nrcs.usda.gov/programs/Lake_Erie_Buffer/images/grass_fs_wise2.jpg</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349784478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29EE4F93-C659-499D-9C6F-9514019CB025}" type="slidenum">
              <a:rPr lang="en-US" smtClean="0"/>
              <a:pPr/>
              <a:t>118</a:t>
            </a:fld>
            <a:endParaRPr lang="en-US" smtClean="0"/>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9506447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p:spPr>
        <p:txBody>
          <a:bodyPr/>
          <a:lstStyle/>
          <a:p>
            <a:fld id="{AEE8AF22-6C57-435C-A50E-BB5B2E9A7CF9}" type="slidenum">
              <a:rPr lang="en-US" smtClean="0"/>
              <a:pPr/>
              <a:t>119</a:t>
            </a:fld>
            <a:endParaRPr lang="en-US" smtClean="0"/>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45407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DFD81E65-86EA-4E52-8505-FA8B946B4F9E}" type="slidenum">
              <a:rPr lang="en-US" smtClean="0"/>
              <a:pPr/>
              <a:t>12</a:t>
            </a:fld>
            <a:endParaRPr lang="en-US"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r>
              <a:rPr lang="en-US" smtClean="0"/>
              <a:t>Objectives: </a:t>
            </a:r>
          </a:p>
          <a:p>
            <a:pPr eaLnBrk="1" hangingPunct="1"/>
            <a:r>
              <a:rPr lang="en-US" smtClean="0"/>
              <a:t>	To state the value of Avogadro’s number:  6.02 x10</a:t>
            </a:r>
            <a:r>
              <a:rPr lang="en-US" baseline="30000" smtClean="0"/>
              <a:t>23</a:t>
            </a:r>
            <a:r>
              <a:rPr lang="en-US" smtClean="0"/>
              <a:t>.</a:t>
            </a:r>
          </a:p>
          <a:p>
            <a:pPr eaLnBrk="1" hangingPunct="1"/>
            <a:r>
              <a:rPr lang="en-US" smtClean="0"/>
              <a:t>	To state the mass of Avogadro’s number of atoms for any element by referring to the periodic table.</a:t>
            </a:r>
          </a:p>
          <a:p>
            <a:pPr eaLnBrk="1" hangingPunct="1"/>
            <a:r>
              <a:rPr lang="en-US" smtClean="0"/>
              <a:t>	To relate the moles of a substance to the number of particles.</a:t>
            </a:r>
          </a:p>
          <a:p>
            <a:pPr eaLnBrk="1" hangingPunct="1"/>
            <a:endParaRPr lang="en-US" smtClean="0"/>
          </a:p>
          <a:p>
            <a:pPr eaLnBrk="1" hangingPunct="1"/>
            <a:r>
              <a:rPr lang="en-US" smtClean="0"/>
              <a:t>http://www.birdxcanada.com/sonic/mole_400.jpg</a:t>
            </a:r>
          </a:p>
        </p:txBody>
      </p:sp>
    </p:spTree>
    <p:extLst>
      <p:ext uri="{BB962C8B-B14F-4D97-AF65-F5344CB8AC3E}">
        <p14:creationId xmlns:p14="http://schemas.microsoft.com/office/powerpoint/2010/main" val="15163290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994B1690-D264-4506-A49C-4A835618BF45}" type="slidenum">
              <a:rPr lang="en-US" smtClean="0"/>
              <a:pPr/>
              <a:t>120</a:t>
            </a:fld>
            <a:endParaRPr lang="en-US" smtClean="0"/>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extLst>
      <p:ext uri="{BB962C8B-B14F-4D97-AF65-F5344CB8AC3E}">
        <p14:creationId xmlns:p14="http://schemas.microsoft.com/office/powerpoint/2010/main" val="278892994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fld id="{9E6010D3-AE29-49F9-BCFF-23FEB5CD6909}" type="slidenum">
              <a:rPr lang="en-US" smtClean="0"/>
              <a:pPr/>
              <a:t>121</a:t>
            </a:fld>
            <a:endParaRPr lang="en-US" smtClean="0"/>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8081318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C8F7BCE4-3385-424E-AD91-52831B7872F5}" type="slidenum">
              <a:rPr lang="en-US" smtClean="0"/>
              <a:pPr/>
              <a:t>122</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0286563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p>
            <a:fld id="{C7368D22-0CC2-4632-B831-4FBEAD229FB2}" type="slidenum">
              <a:rPr lang="en-US" smtClean="0"/>
              <a:pPr/>
              <a:t>123</a:t>
            </a:fld>
            <a:endParaRPr lang="en-US" smtClean="0"/>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2782667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5F40B01B-B82B-45D0-8AB9-CC1CD7BC0506}" type="slidenum">
              <a:rPr lang="en-US" smtClean="0"/>
              <a:pPr/>
              <a:t>124</a:t>
            </a:fld>
            <a:endParaRPr lang="en-US" smtClean="0"/>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2769926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p>
            <a:fld id="{749011C6-D063-426E-8CC8-04B211B9147F}" type="slidenum">
              <a:rPr lang="en-US" smtClean="0"/>
              <a:pPr/>
              <a:t>125</a:t>
            </a:fld>
            <a:endParaRPr lang="en-US" smtClean="0"/>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481096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fld id="{C3260E47-4246-46F3-B8DC-083890144D8A}" type="slidenum">
              <a:rPr lang="en-US" smtClean="0"/>
              <a:pPr/>
              <a:t>126</a:t>
            </a:fld>
            <a:endParaRPr lang="en-US" smtClean="0"/>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extLst>
      <p:ext uri="{BB962C8B-B14F-4D97-AF65-F5344CB8AC3E}">
        <p14:creationId xmlns:p14="http://schemas.microsoft.com/office/powerpoint/2010/main" val="53417944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fld id="{4B75A716-87A7-4D31-8FE2-D4E7B0EF2EA7}" type="slidenum">
              <a:rPr lang="en-US" smtClean="0"/>
              <a:pPr/>
              <a:t>127</a:t>
            </a:fld>
            <a:endParaRPr lang="en-US" smtClean="0"/>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extLst>
      <p:ext uri="{BB962C8B-B14F-4D97-AF65-F5344CB8AC3E}">
        <p14:creationId xmlns:p14="http://schemas.microsoft.com/office/powerpoint/2010/main" val="193663543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BAB46097-BC9A-4E39-891F-D9676BEEEC6E}" type="slidenum">
              <a:rPr lang="en-US" smtClean="0"/>
              <a:pPr/>
              <a:t>128</a:t>
            </a:fld>
            <a:endParaRPr lang="en-US" smtClean="0"/>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3384560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p:spPr>
        <p:txBody>
          <a:bodyPr/>
          <a:lstStyle/>
          <a:p>
            <a:fld id="{F8E43B73-DE67-4F58-90F4-7B0FD92BED05}" type="slidenum">
              <a:rPr lang="en-US" smtClean="0"/>
              <a:pPr/>
              <a:t>129</a:t>
            </a:fld>
            <a:endParaRPr lang="en-US" smtClean="0"/>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89166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F3032D88-6AFF-4531-80CC-7370A453711D}" type="slidenum">
              <a:rPr lang="en-US" smtClean="0"/>
              <a:pPr/>
              <a:t>13</a:t>
            </a:fld>
            <a:endParaRPr lang="en-US" smtClean="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r>
              <a:rPr lang="en-US" smtClean="0"/>
              <a:t>http://web.syr.edu/~nstefanc/New%20Counting.JPG</a:t>
            </a:r>
          </a:p>
          <a:p>
            <a:pPr eaLnBrk="1" hangingPunct="1"/>
            <a:r>
              <a:rPr lang="en-US" smtClean="0"/>
              <a:t>http://www.wildcru.org/research/farming/moles/mole1.jpg</a:t>
            </a:r>
          </a:p>
        </p:txBody>
      </p:sp>
    </p:spTree>
    <p:extLst>
      <p:ext uri="{BB962C8B-B14F-4D97-AF65-F5344CB8AC3E}">
        <p14:creationId xmlns:p14="http://schemas.microsoft.com/office/powerpoint/2010/main" val="409219156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A500934E-2F57-4344-A553-A1C1E7D2DF5B}" type="slidenum">
              <a:rPr lang="en-US" smtClean="0"/>
              <a:pPr/>
              <a:t>130</a:t>
            </a:fld>
            <a:endParaRPr lang="en-US" smtClean="0"/>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7231691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p>
            <a:fld id="{B61B1DDA-D291-4DF0-A433-5F0C277B4E12}" type="slidenum">
              <a:rPr lang="en-US" smtClean="0"/>
              <a:pPr/>
              <a:t>131</a:t>
            </a:fld>
            <a:endParaRPr lang="en-US" smtClean="0"/>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2778254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A3B4C58A-454C-476C-8D30-5F496473606C}" type="slidenum">
              <a:rPr lang="en-US" smtClean="0"/>
              <a:pPr/>
              <a:t>132</a:t>
            </a:fld>
            <a:endParaRPr lang="en-US" smtClean="0"/>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089418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fld id="{4BFBC92F-1DC6-49AB-8547-8DBC95C60D5B}" type="slidenum">
              <a:rPr lang="en-US" smtClean="0"/>
              <a:pPr/>
              <a:t>133</a:t>
            </a:fld>
            <a:endParaRPr lang="en-US" smtClean="0"/>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1377680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50A66165-7794-4D59-AAA5-7D07D44E81AE}" type="slidenum">
              <a:rPr lang="en-US" smtClean="0"/>
              <a:pPr/>
              <a:t>134</a:t>
            </a:fld>
            <a:endParaRPr lang="en-US" smtClean="0"/>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1864013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p:spPr>
        <p:txBody>
          <a:bodyPr/>
          <a:lstStyle/>
          <a:p>
            <a:fld id="{9E78B62F-4515-42BB-BF05-D36E101358AF}" type="slidenum">
              <a:rPr lang="en-US" smtClean="0"/>
              <a:pPr/>
              <a:t>135</a:t>
            </a:fld>
            <a:endParaRPr lang="en-US" smtClean="0"/>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6324028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fld id="{99F1C0D7-DA3A-47F6-99D9-FC724D9B061F}" type="slidenum">
              <a:rPr lang="en-US" smtClean="0"/>
              <a:pPr/>
              <a:t>136</a:t>
            </a:fld>
            <a:endParaRPr lang="en-US" smtClean="0"/>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extLst>
      <p:ext uri="{BB962C8B-B14F-4D97-AF65-F5344CB8AC3E}">
        <p14:creationId xmlns:p14="http://schemas.microsoft.com/office/powerpoint/2010/main" val="244073368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noFill/>
        </p:spPr>
        <p:txBody>
          <a:bodyPr/>
          <a:lstStyle/>
          <a:p>
            <a:fld id="{00C21950-224A-4974-BB93-F7E2DF8B3941}" type="slidenum">
              <a:rPr lang="en-US" smtClean="0"/>
              <a:pPr/>
              <a:t>137</a:t>
            </a:fld>
            <a:endParaRPr lang="en-US" smtClean="0"/>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3671407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p>
            <a:fld id="{E219186D-799D-4E4E-893D-33739A5E4E25}" type="slidenum">
              <a:rPr lang="en-US" smtClean="0"/>
              <a:pPr/>
              <a:t>138</a:t>
            </a:fld>
            <a:endParaRPr lang="en-US" smtClean="0"/>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1216539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p>
            <a:fld id="{BA77861B-0729-4AAE-A67B-8FBB7B1ACBE2}" type="slidenum">
              <a:rPr lang="en-US" smtClean="0"/>
              <a:pPr/>
              <a:t>139</a:t>
            </a:fld>
            <a:endParaRPr lang="en-US" smtClean="0"/>
          </a:p>
        </p:txBody>
      </p:sp>
      <p:sp>
        <p:nvSpPr>
          <p:cNvPr id="310275" name="Rectangle 2"/>
          <p:cNvSpPr>
            <a:spLocks noGrp="1" noRot="1" noChangeAspect="1" noChangeArrowheads="1" noTextEdit="1"/>
          </p:cNvSpPr>
          <p:nvPr>
            <p:ph type="sldImg"/>
          </p:nvPr>
        </p:nvSpPr>
        <p:spPr>
          <a:ln/>
        </p:spPr>
      </p:sp>
      <p:sp>
        <p:nvSpPr>
          <p:cNvPr id="3102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75574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A3DF8B1B-CA2A-4F32-9709-E6F799B445F4}" type="slidenum">
              <a:rPr lang="en-US" smtClean="0"/>
              <a:pPr/>
              <a:t>14</a:t>
            </a:fld>
            <a:endParaRPr lang="en-US"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r>
              <a:rPr lang="en-US" smtClean="0"/>
              <a:t>http://dbhs.wvusd.k12.ca.us/webdocs/ChemTeamIndex2.html  (link for Avogadro paper)</a:t>
            </a:r>
          </a:p>
        </p:txBody>
      </p:sp>
    </p:spTree>
    <p:extLst>
      <p:ext uri="{BB962C8B-B14F-4D97-AF65-F5344CB8AC3E}">
        <p14:creationId xmlns:p14="http://schemas.microsoft.com/office/powerpoint/2010/main" val="422685104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DFD37310-6ADC-43B6-9DE1-7E9A94B59E47}" type="slidenum">
              <a:rPr lang="en-US" smtClean="0"/>
              <a:pPr/>
              <a:t>140</a:t>
            </a:fld>
            <a:endParaRPr lang="en-US" smtClean="0"/>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9021800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noFill/>
        </p:spPr>
        <p:txBody>
          <a:bodyPr/>
          <a:lstStyle/>
          <a:p>
            <a:fld id="{64778259-B04B-4229-9C7F-F74CFCA50D43}" type="slidenum">
              <a:rPr lang="en-US" smtClean="0"/>
              <a:pPr/>
              <a:t>141</a:t>
            </a:fld>
            <a:endParaRPr lang="en-US" smtClean="0"/>
          </a:p>
        </p:txBody>
      </p:sp>
      <p:sp>
        <p:nvSpPr>
          <p:cNvPr id="312323" name="Rectangle 2"/>
          <p:cNvSpPr>
            <a:spLocks noGrp="1" noRot="1" noChangeAspect="1" noChangeArrowheads="1" noTextEdit="1"/>
          </p:cNvSpPr>
          <p:nvPr>
            <p:ph type="sldImg"/>
          </p:nvPr>
        </p:nvSpPr>
        <p:spPr>
          <a:ln/>
        </p:spPr>
      </p:sp>
      <p:sp>
        <p:nvSpPr>
          <p:cNvPr id="312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481995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AE5B2A48-3F12-4747-9313-C606971D60F5}" type="slidenum">
              <a:rPr lang="en-US" smtClean="0"/>
              <a:pPr/>
              <a:t>142</a:t>
            </a:fld>
            <a:endParaRPr lang="en-US" smtClean="0"/>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p:spPr>
        <p:txBody>
          <a:bodyPr/>
          <a:lstStyle/>
          <a:p>
            <a:pPr eaLnBrk="1" hangingPunct="1"/>
            <a:r>
              <a:rPr lang="en-US" smtClean="0"/>
              <a:t>Number 5A is not a reasonable question.  Water at STP is NOT a gas.  I also have a slide (next slide) that shows how the problem should be phrased and worked out.</a:t>
            </a:r>
          </a:p>
        </p:txBody>
      </p:sp>
    </p:spTree>
    <p:extLst>
      <p:ext uri="{BB962C8B-B14F-4D97-AF65-F5344CB8AC3E}">
        <p14:creationId xmlns:p14="http://schemas.microsoft.com/office/powerpoint/2010/main" val="259261987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fld id="{F60EF9A3-9F78-44F1-9D3E-778B56D9CD04}" type="slidenum">
              <a:rPr lang="en-US" smtClean="0"/>
              <a:pPr/>
              <a:t>143</a:t>
            </a:fld>
            <a:endParaRPr lang="en-US" smtClean="0"/>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467619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7561A50C-E7EA-43CC-9A4E-9B851BB8118E}" type="slidenum">
              <a:rPr lang="en-US" smtClean="0"/>
              <a:pPr/>
              <a:t>144</a:t>
            </a:fld>
            <a:endParaRPr lang="en-US" smtClean="0"/>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5715615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p>
            <a:fld id="{3487D434-D72B-4FB8-A731-F6B486F5CE45}" type="slidenum">
              <a:rPr lang="en-US" smtClean="0"/>
              <a:pPr/>
              <a:t>145</a:t>
            </a:fld>
            <a:endParaRPr lang="en-US" smtClean="0"/>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2046799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p>
            <a:fld id="{49DC3CA8-98E8-47B6-93F1-BFD9A88ACCE1}" type="slidenum">
              <a:rPr lang="en-US" smtClean="0"/>
              <a:pPr/>
              <a:t>146</a:t>
            </a:fld>
            <a:endParaRPr lang="en-US" smtClean="0"/>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7948794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p>
            <a:fld id="{DE7ACF05-23BC-4D7E-B5FC-A25CD5310646}" type="slidenum">
              <a:rPr lang="en-US" smtClean="0"/>
              <a:pPr/>
              <a:t>147</a:t>
            </a:fld>
            <a:endParaRPr lang="en-US" smtClean="0"/>
          </a:p>
        </p:txBody>
      </p:sp>
      <p:sp>
        <p:nvSpPr>
          <p:cNvPr id="318467" name="Rectangle 2"/>
          <p:cNvSpPr>
            <a:spLocks noGrp="1" noRot="1" noChangeAspect="1" noChangeArrowheads="1" noTextEdit="1"/>
          </p:cNvSpPr>
          <p:nvPr>
            <p:ph type="sldImg"/>
          </p:nvPr>
        </p:nvSpPr>
        <p:spPr>
          <a:ln/>
        </p:spPr>
      </p:sp>
      <p:sp>
        <p:nvSpPr>
          <p:cNvPr id="3184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3747561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1DFE3B73-C333-4267-9B65-76154C0C3815}" type="slidenum">
              <a:rPr lang="en-US" smtClean="0"/>
              <a:pPr/>
              <a:t>148</a:t>
            </a:fld>
            <a:endParaRPr lang="en-US" smtClean="0"/>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9578233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p:spPr>
        <p:txBody>
          <a:bodyPr/>
          <a:lstStyle/>
          <a:p>
            <a:fld id="{D9EA0EB9-A762-479C-A5D5-2AAB0B47F77E}" type="slidenum">
              <a:rPr lang="en-US" smtClean="0"/>
              <a:pPr/>
              <a:t>149</a:t>
            </a:fld>
            <a:endParaRPr lang="en-US" smtClean="0"/>
          </a:p>
        </p:txBody>
      </p:sp>
      <p:sp>
        <p:nvSpPr>
          <p:cNvPr id="320515" name="Rectangle 2"/>
          <p:cNvSpPr>
            <a:spLocks noGrp="1" noRot="1" noChangeAspect="1" noChangeArrowheads="1" noTextEdit="1"/>
          </p:cNvSpPr>
          <p:nvPr>
            <p:ph type="sldImg"/>
          </p:nvPr>
        </p:nvSpPr>
        <p:spPr>
          <a:ln/>
        </p:spPr>
      </p:sp>
      <p:sp>
        <p:nvSpPr>
          <p:cNvPr id="320516" name="Rectangle 3"/>
          <p:cNvSpPr>
            <a:spLocks noGrp="1" noChangeArrowheads="1"/>
          </p:cNvSpPr>
          <p:nvPr>
            <p:ph type="body" idx="1"/>
          </p:nvPr>
        </p:nvSpPr>
        <p:spPr>
          <a:noFill/>
          <a:ln/>
        </p:spPr>
        <p:txBody>
          <a:bodyPr/>
          <a:lstStyle/>
          <a:p>
            <a:pPr eaLnBrk="1" hangingPunct="1"/>
            <a:r>
              <a:rPr lang="en-US" smtClean="0"/>
              <a:t>Courtesy Christy Johannesson www.nisd.net/communicationsarts/pages/chem</a:t>
            </a:r>
          </a:p>
          <a:p>
            <a:pPr eaLnBrk="1" hangingPunct="1"/>
            <a:endParaRPr lang="en-US" smtClean="0"/>
          </a:p>
          <a:p>
            <a:pPr eaLnBrk="1" hangingPunct="1"/>
            <a:r>
              <a:rPr lang="en-US" b="1" smtClean="0"/>
              <a:t>Limiting reactant</a:t>
            </a:r>
            <a:r>
              <a:rPr lang="en-US" smtClean="0"/>
              <a:t> determines the maximum amount of product that can be formed from the reactants when reactants are not present in stoichiometric quantities.</a:t>
            </a:r>
          </a:p>
          <a:p>
            <a:pPr eaLnBrk="1" hangingPunct="1"/>
            <a:endParaRPr lang="en-US" sz="700" smtClean="0"/>
          </a:p>
          <a:p>
            <a:pPr eaLnBrk="1" hangingPunct="1"/>
            <a:r>
              <a:rPr lang="en-US" smtClean="0"/>
              <a:t>Amount of product calculated in this way is the </a:t>
            </a:r>
            <a:r>
              <a:rPr lang="en-US" b="1" smtClean="0"/>
              <a:t>theoretical yield</a:t>
            </a:r>
            <a:r>
              <a:rPr lang="en-US" smtClean="0"/>
              <a:t>, the amount you would obtain if the reaction occurred perfectly and your method of purifying the product was 100% efficient.</a:t>
            </a:r>
          </a:p>
          <a:p>
            <a:pPr eaLnBrk="1" hangingPunct="1"/>
            <a:endParaRPr lang="en-US" sz="700" smtClean="0"/>
          </a:p>
          <a:p>
            <a:pPr eaLnBrk="1" hangingPunct="1"/>
            <a:r>
              <a:rPr lang="en-US" smtClean="0"/>
              <a:t>Always obtain less product than is theoretically possible.  </a:t>
            </a:r>
            <a:r>
              <a:rPr lang="en-US" b="1" smtClean="0"/>
              <a:t>Actual yield</a:t>
            </a:r>
            <a:r>
              <a:rPr lang="en-US" smtClean="0"/>
              <a:t>, the measured mass of products obtained from a reaction, is less than the theoretical yield.</a:t>
            </a:r>
          </a:p>
          <a:p>
            <a:pPr eaLnBrk="1" hangingPunct="1"/>
            <a:endParaRPr lang="en-US" sz="700" smtClean="0"/>
          </a:p>
          <a:p>
            <a:pPr eaLnBrk="1" hangingPunct="1"/>
            <a:r>
              <a:rPr lang="en-US" b="1" smtClean="0"/>
              <a:t>Percent yield</a:t>
            </a:r>
            <a:r>
              <a:rPr lang="en-US" smtClean="0"/>
              <a:t> of a reaction is the ratio of the actual yield to the theoretical yield, multiplied by 100% to give a percentage.</a:t>
            </a:r>
          </a:p>
          <a:p>
            <a:pPr eaLnBrk="1" hangingPunct="1"/>
            <a:endParaRPr lang="en-US" smtClean="0"/>
          </a:p>
        </p:txBody>
      </p:sp>
    </p:spTree>
    <p:extLst>
      <p:ext uri="{BB962C8B-B14F-4D97-AF65-F5344CB8AC3E}">
        <p14:creationId xmlns:p14="http://schemas.microsoft.com/office/powerpoint/2010/main" val="3096337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23489C09-F8A1-401D-B097-8D9840EDC278}" type="slidenum">
              <a:rPr lang="en-US" smtClean="0"/>
              <a:pPr/>
              <a:t>15</a:t>
            </a:fld>
            <a:endParaRPr lang="en-US" smtClean="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r>
              <a:rPr lang="en-US" smtClean="0"/>
              <a:t>A more precise value of Avagadro’s number = 6.022045 E23.</a:t>
            </a:r>
          </a:p>
          <a:p>
            <a:pPr eaLnBrk="1" hangingPunct="1"/>
            <a:endParaRPr lang="en-US" smtClean="0"/>
          </a:p>
          <a:p>
            <a:pPr eaLnBrk="1" hangingPunct="1"/>
            <a:r>
              <a:rPr lang="en-US" smtClean="0"/>
              <a:t>How could you determine the number of sugar crystals in a bowl of sugar?</a:t>
            </a:r>
          </a:p>
          <a:p>
            <a:pPr eaLnBrk="1" hangingPunct="1"/>
            <a:r>
              <a:rPr lang="en-US" smtClean="0"/>
              <a:t>	Is it possible to get a reasonably close estimate?</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169218773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6AAD2844-2D56-4021-AD67-159A98BC69AF}" type="slidenum">
              <a:rPr lang="en-US" smtClean="0"/>
              <a:pPr/>
              <a:t>150</a:t>
            </a:fld>
            <a:endParaRPr lang="en-US" smtClean="0"/>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p:spPr>
        <p:txBody>
          <a:bodyPr/>
          <a:lstStyle/>
          <a:p>
            <a:pPr eaLnBrk="1" hangingPunct="1">
              <a:spcBef>
                <a:spcPct val="0"/>
              </a:spcBef>
            </a:pPr>
            <a:r>
              <a:rPr lang="en-US" smtClean="0"/>
              <a:t>Example courtesy Christy Johannesson www.nisd.net/communicationsarts/pages/chem</a:t>
            </a:r>
          </a:p>
          <a:p>
            <a:pPr eaLnBrk="1" hangingPunct="1"/>
            <a:endParaRPr lang="en-US" smtClean="0"/>
          </a:p>
        </p:txBody>
      </p:sp>
    </p:spTree>
    <p:extLst>
      <p:ext uri="{BB962C8B-B14F-4D97-AF65-F5344CB8AC3E}">
        <p14:creationId xmlns:p14="http://schemas.microsoft.com/office/powerpoint/2010/main" val="124340850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p:spPr>
        <p:txBody>
          <a:bodyPr/>
          <a:lstStyle/>
          <a:p>
            <a:fld id="{7D05203A-5EA2-488C-AF59-16A71C6DE732}" type="slidenum">
              <a:rPr lang="en-US" smtClean="0"/>
              <a:pPr/>
              <a:t>151</a:t>
            </a:fld>
            <a:endParaRPr lang="en-US" smtClean="0"/>
          </a:p>
        </p:txBody>
      </p:sp>
      <p:sp>
        <p:nvSpPr>
          <p:cNvPr id="322563" name="Rectangle 2"/>
          <p:cNvSpPr>
            <a:spLocks noGrp="1" noRot="1" noChangeAspect="1" noChangeArrowheads="1" noTextEdit="1"/>
          </p:cNvSpPr>
          <p:nvPr>
            <p:ph type="sldImg"/>
          </p:nvPr>
        </p:nvSpPr>
        <p:spPr>
          <a:ln/>
        </p:spPr>
      </p:sp>
      <p:sp>
        <p:nvSpPr>
          <p:cNvPr id="3225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7624432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p>
            <a:fld id="{F32136A5-1085-4AC4-8CFD-E96286FED526}" type="slidenum">
              <a:rPr lang="en-US" smtClean="0"/>
              <a:pPr/>
              <a:t>152</a:t>
            </a:fld>
            <a:endParaRPr lang="en-US" smtClean="0"/>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3361447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p:spPr>
        <p:txBody>
          <a:bodyPr/>
          <a:lstStyle/>
          <a:p>
            <a:fld id="{9BC4B32E-BEFD-4753-8DEA-EFCA30F363B5}" type="slidenum">
              <a:rPr lang="en-US" smtClean="0"/>
              <a:pPr/>
              <a:t>153</a:t>
            </a:fld>
            <a:endParaRPr lang="en-US" smtClean="0"/>
          </a:p>
        </p:txBody>
      </p:sp>
      <p:sp>
        <p:nvSpPr>
          <p:cNvPr id="324611" name="Rectangle 2"/>
          <p:cNvSpPr>
            <a:spLocks noGrp="1" noRot="1" noChangeAspect="1" noChangeArrowheads="1" noTextEdit="1"/>
          </p:cNvSpPr>
          <p:nvPr>
            <p:ph type="sldImg"/>
          </p:nvPr>
        </p:nvSpPr>
        <p:spPr>
          <a:ln/>
        </p:spPr>
      </p:sp>
      <p:sp>
        <p:nvSpPr>
          <p:cNvPr id="32461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extLst>
      <p:ext uri="{BB962C8B-B14F-4D97-AF65-F5344CB8AC3E}">
        <p14:creationId xmlns:p14="http://schemas.microsoft.com/office/powerpoint/2010/main" val="66098229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E826F075-F094-499F-BFBE-5F7ED1045DED}" type="slidenum">
              <a:rPr lang="en-US" smtClean="0"/>
              <a:pPr/>
              <a:t>154</a:t>
            </a:fld>
            <a:endParaRPr lang="en-US" smtClean="0"/>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pPr eaLnBrk="1" hangingPunct="1"/>
            <a:r>
              <a:rPr lang="en-US" smtClean="0"/>
              <a:t>http://www.thefinalsprint.com/images/2007/04/arm-hammer-baking-soda.jpg</a:t>
            </a:r>
          </a:p>
        </p:txBody>
      </p:sp>
    </p:spTree>
    <p:extLst>
      <p:ext uri="{BB962C8B-B14F-4D97-AF65-F5344CB8AC3E}">
        <p14:creationId xmlns:p14="http://schemas.microsoft.com/office/powerpoint/2010/main" val="252660429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p:spPr>
        <p:txBody>
          <a:bodyPr/>
          <a:lstStyle/>
          <a:p>
            <a:fld id="{ED47F49C-46F6-423E-81EF-4C5A4109149B}" type="slidenum">
              <a:rPr lang="en-US" smtClean="0"/>
              <a:pPr/>
              <a:t>155</a:t>
            </a:fld>
            <a:endParaRPr lang="en-US" smtClean="0"/>
          </a:p>
        </p:txBody>
      </p:sp>
      <p:sp>
        <p:nvSpPr>
          <p:cNvPr id="326659" name="Rectangle 2"/>
          <p:cNvSpPr>
            <a:spLocks noGrp="1" noRot="1" noChangeAspect="1" noChangeArrowheads="1" noTextEdit="1"/>
          </p:cNvSpPr>
          <p:nvPr>
            <p:ph type="sldImg"/>
          </p:nvPr>
        </p:nvSpPr>
        <p:spPr>
          <a:ln/>
        </p:spPr>
      </p:sp>
      <p:sp>
        <p:nvSpPr>
          <p:cNvPr id="32666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extLst>
      <p:ext uri="{BB962C8B-B14F-4D97-AF65-F5344CB8AC3E}">
        <p14:creationId xmlns:p14="http://schemas.microsoft.com/office/powerpoint/2010/main" val="254673008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F556E3FB-9051-46B5-AE57-578479DAD3D7}" type="slidenum">
              <a:rPr lang="en-US" smtClean="0"/>
              <a:pPr/>
              <a:t>156</a:t>
            </a:fld>
            <a:endParaRPr lang="en-US" smtClean="0"/>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xfrm>
            <a:off x="914400" y="4343400"/>
            <a:ext cx="5029200" cy="4114800"/>
          </a:xfrm>
          <a:noFill/>
          <a:ln/>
        </p:spPr>
        <p:txBody>
          <a:bodyPr/>
          <a:lstStyle/>
          <a:p>
            <a:pPr eaLnBrk="1" hangingPunct="1"/>
            <a:r>
              <a:rPr lang="en-US" smtClean="0"/>
              <a:t>After student complete the lab using 8 bolts and 14 nuts have them turn in all pieces and grab out a handful (~150 – 175 g of “hardware”) and assemble these to find out the limiting material.  </a:t>
            </a:r>
          </a:p>
          <a:p>
            <a:pPr eaLnBrk="1" hangingPunct="1"/>
            <a:r>
              <a:rPr lang="en-US" smtClean="0"/>
              <a:t>Students should construct a data table to summarize the results of this second activity.</a:t>
            </a:r>
          </a:p>
        </p:txBody>
      </p:sp>
    </p:spTree>
    <p:extLst>
      <p:ext uri="{BB962C8B-B14F-4D97-AF65-F5344CB8AC3E}">
        <p14:creationId xmlns:p14="http://schemas.microsoft.com/office/powerpoint/2010/main" val="89098155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a:noFill/>
        </p:spPr>
        <p:txBody>
          <a:bodyPr/>
          <a:lstStyle/>
          <a:p>
            <a:fld id="{2EA8A17F-06CF-4CAD-9E67-746C08F449DD}" type="slidenum">
              <a:rPr lang="en-US" smtClean="0"/>
              <a:pPr/>
              <a:t>157</a:t>
            </a:fld>
            <a:endParaRPr lang="en-US" smtClean="0"/>
          </a:p>
        </p:txBody>
      </p:sp>
      <p:sp>
        <p:nvSpPr>
          <p:cNvPr id="328707" name="Rectangle 2"/>
          <p:cNvSpPr>
            <a:spLocks noGrp="1" noRot="1" noChangeAspect="1" noChangeArrowheads="1" noTextEdit="1"/>
          </p:cNvSpPr>
          <p:nvPr>
            <p:ph type="sldImg"/>
          </p:nvPr>
        </p:nvSpPr>
        <p:spPr>
          <a:ln/>
        </p:spPr>
      </p:sp>
      <p:sp>
        <p:nvSpPr>
          <p:cNvPr id="32870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extLst>
      <p:ext uri="{BB962C8B-B14F-4D97-AF65-F5344CB8AC3E}">
        <p14:creationId xmlns:p14="http://schemas.microsoft.com/office/powerpoint/2010/main" val="220672814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29813609-7486-4D38-91C6-D471C2654DBF}" type="slidenum">
              <a:rPr lang="en-US" smtClean="0"/>
              <a:pPr/>
              <a:t>158</a:t>
            </a:fld>
            <a:endParaRPr lang="en-US" smtClean="0"/>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extLst>
      <p:ext uri="{BB962C8B-B14F-4D97-AF65-F5344CB8AC3E}">
        <p14:creationId xmlns:p14="http://schemas.microsoft.com/office/powerpoint/2010/main" val="255655178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p:spPr>
        <p:txBody>
          <a:bodyPr/>
          <a:lstStyle/>
          <a:p>
            <a:fld id="{D2FC592B-992E-4A57-9288-5CC499A6ED30}" type="slidenum">
              <a:rPr lang="en-US" smtClean="0"/>
              <a:pPr/>
              <a:t>159</a:t>
            </a:fld>
            <a:endParaRPr lang="en-US" smtClean="0"/>
          </a:p>
        </p:txBody>
      </p:sp>
      <p:sp>
        <p:nvSpPr>
          <p:cNvPr id="330755" name="Rectangle 2"/>
          <p:cNvSpPr>
            <a:spLocks noGrp="1" noRot="1" noChangeAspect="1" noChangeArrowheads="1" noTextEdit="1"/>
          </p:cNvSpPr>
          <p:nvPr>
            <p:ph type="sldImg"/>
          </p:nvPr>
        </p:nvSpPr>
        <p:spPr>
          <a:xfrm>
            <a:off x="1150938" y="692150"/>
            <a:ext cx="4556125" cy="3416300"/>
          </a:xfrm>
          <a:ln/>
        </p:spPr>
      </p:sp>
      <p:sp>
        <p:nvSpPr>
          <p:cNvPr id="33075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extLst>
      <p:ext uri="{BB962C8B-B14F-4D97-AF65-F5344CB8AC3E}">
        <p14:creationId xmlns:p14="http://schemas.microsoft.com/office/powerpoint/2010/main" val="2307283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DD52BD93-B772-42A2-B5F7-83ECD95C914A}" type="slidenum">
              <a:rPr lang="en-US" smtClean="0"/>
              <a:pPr/>
              <a:t>16</a:t>
            </a:fld>
            <a:endParaRPr lang="en-US"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r>
              <a:rPr lang="en-US" smtClean="0"/>
              <a:t>A more precise value of Avagadro’s number = 6.022045 E23.</a:t>
            </a:r>
          </a:p>
          <a:p>
            <a:pPr eaLnBrk="1" hangingPunct="1"/>
            <a:endParaRPr lang="en-US" smtClean="0"/>
          </a:p>
          <a:p>
            <a:pPr eaLnBrk="1" hangingPunct="1"/>
            <a:r>
              <a:rPr lang="en-US" smtClean="0"/>
              <a:t>How could you determine the number of sugar crystals in a bowl of sugar?</a:t>
            </a:r>
          </a:p>
          <a:p>
            <a:pPr eaLnBrk="1" hangingPunct="1"/>
            <a:r>
              <a:rPr lang="en-US" smtClean="0"/>
              <a:t>	Is it possible to get a reasonably close estimate?</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43735451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7E9BBB16-0C54-4AF4-BFE8-D401A20D0039}" type="slidenum">
              <a:rPr lang="en-US" smtClean="0"/>
              <a:pPr/>
              <a:t>160</a:t>
            </a:fld>
            <a:endParaRPr lang="en-US" smtClean="0"/>
          </a:p>
        </p:txBody>
      </p:sp>
      <p:sp>
        <p:nvSpPr>
          <p:cNvPr id="331779" name="Rectangle 2"/>
          <p:cNvSpPr>
            <a:spLocks noGrp="1" noRot="1" noChangeAspect="1" noChangeArrowheads="1" noTextEdit="1"/>
          </p:cNvSpPr>
          <p:nvPr>
            <p:ph type="sldImg"/>
          </p:nvPr>
        </p:nvSpPr>
        <p:spPr>
          <a:xfrm>
            <a:off x="1150938" y="692150"/>
            <a:ext cx="4556125" cy="3416300"/>
          </a:xfrm>
          <a:ln/>
        </p:spPr>
      </p:sp>
      <p:sp>
        <p:nvSpPr>
          <p:cNvPr id="331780" name="Rectangle 3"/>
          <p:cNvSpPr>
            <a:spLocks noGrp="1" noChangeArrowheads="1"/>
          </p:cNvSpPr>
          <p:nvPr>
            <p:ph type="body" idx="1"/>
          </p:nvPr>
        </p:nvSpPr>
        <p:spPr>
          <a:xfrm>
            <a:off x="914400" y="4343400"/>
            <a:ext cx="5029200" cy="4114800"/>
          </a:xfrm>
          <a:noFill/>
          <a:ln/>
        </p:spPr>
        <p:txBody>
          <a:bodyPr/>
          <a:lstStyle/>
          <a:p>
            <a:pPr eaLnBrk="1" hangingPunct="1"/>
            <a:r>
              <a:rPr lang="en-US" b="1" smtClean="0">
                <a:hlinkClick r:id="rId3"/>
                <a:hlinkMouseOver r:id="rId4"/>
              </a:rPr>
              <a:t>Video 11: Mole</a:t>
            </a:r>
            <a:r>
              <a:rPr lang="en-US" smtClean="0"/>
              <a:t/>
            </a:r>
            <a:br>
              <a:rPr lang="en-US" smtClean="0"/>
            </a:br>
            <a:r>
              <a:rPr lang="en-US" smtClean="0"/>
              <a:t>Using Avogadro's law, the mass of a substance can be related to the number of particles contained in that mass. (added 2006/10/08)</a:t>
            </a:r>
            <a:br>
              <a:rPr lang="en-US" smtClean="0"/>
            </a:br>
            <a:r>
              <a:rPr lang="en-US" smtClean="0">
                <a:hlinkClick r:id="rId5"/>
              </a:rPr>
              <a:t>World of Chemistry</a:t>
            </a:r>
            <a:r>
              <a:rPr lang="en-US" smtClean="0"/>
              <a:t> </a:t>
            </a:r>
            <a:r>
              <a:rPr lang="en-US" b="1" smtClean="0"/>
              <a:t>&gt;</a:t>
            </a:r>
            <a:r>
              <a:rPr lang="en-US" smtClean="0"/>
              <a:t> http://www.learner.org/vod/vod_window.html?pid=803 </a:t>
            </a:r>
          </a:p>
        </p:txBody>
      </p:sp>
    </p:spTree>
    <p:extLst>
      <p:ext uri="{BB962C8B-B14F-4D97-AF65-F5344CB8AC3E}">
        <p14:creationId xmlns:p14="http://schemas.microsoft.com/office/powerpoint/2010/main" val="3481119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4E656867-5AC3-4ECE-8F45-D74D4C49BE6C}" type="slidenum">
              <a:rPr lang="en-US" smtClean="0"/>
              <a:pPr/>
              <a:t>17</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r>
              <a:rPr lang="en-US" smtClean="0"/>
              <a:t>The Cray-1 supercomputer prototype was built by Cray Research, Inc. The Cray-1 contained 200,000 integrated circuits and could perform 100 million floating point operations per second (100 MFLOPS).   Using this machine it would still take 200 million years to count to 1 mole!</a:t>
            </a:r>
          </a:p>
        </p:txBody>
      </p:sp>
    </p:spTree>
    <p:extLst>
      <p:ext uri="{BB962C8B-B14F-4D97-AF65-F5344CB8AC3E}">
        <p14:creationId xmlns:p14="http://schemas.microsoft.com/office/powerpoint/2010/main" val="2723603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DF551393-70A9-4AAB-B327-B4FFA1A7B5B0}" type="slidenum">
              <a:rPr lang="en-US" smtClean="0"/>
              <a:pPr/>
              <a:t>18</a:t>
            </a:fld>
            <a:endParaRPr 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12059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41330D45-8A0D-4B26-8662-210A0133790B}" type="slidenum">
              <a:rPr lang="en-US" smtClean="0"/>
              <a:pPr/>
              <a:t>19</a:t>
            </a:fld>
            <a:endParaRPr lang="en-US"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r>
              <a:rPr lang="en-US" smtClean="0"/>
              <a:t>6.02 x 10</a:t>
            </a:r>
            <a:r>
              <a:rPr lang="en-US" baseline="30000" smtClean="0"/>
              <a:t>23 </a:t>
            </a:r>
            <a:r>
              <a:rPr lang="en-US" smtClean="0"/>
              <a:t>softballs  = volume of Earth</a:t>
            </a:r>
          </a:p>
          <a:p>
            <a:pPr eaLnBrk="1" hangingPunct="1"/>
            <a:r>
              <a:rPr lang="en-US" smtClean="0"/>
              <a:t>6.02 x 10</a:t>
            </a:r>
            <a:r>
              <a:rPr lang="en-US" baseline="30000" smtClean="0"/>
              <a:t>23 </a:t>
            </a:r>
            <a:r>
              <a:rPr lang="en-US" smtClean="0"/>
              <a:t>Olympic shot puts  = mass of Earth</a:t>
            </a:r>
          </a:p>
          <a:p>
            <a:pPr eaLnBrk="1" hangingPunct="1"/>
            <a:r>
              <a:rPr lang="en-US" smtClean="0"/>
              <a:t>6.02 x 10</a:t>
            </a:r>
            <a:r>
              <a:rPr lang="en-US" baseline="30000" smtClean="0"/>
              <a:t>23 </a:t>
            </a:r>
            <a:r>
              <a:rPr lang="en-US" smtClean="0"/>
              <a:t>atoms H laid side by side would encircle Earth ~1,000,000 times</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3518504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3DE5E6C1-4CD8-4800-BE2A-15EFC55C68FA}" type="slidenum">
              <a:rPr lang="en-US" smtClean="0"/>
              <a:pPr/>
              <a:t>2</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marL="228600" indent="-228600" eaLnBrk="1" hangingPunct="1">
              <a:lnSpc>
                <a:spcPct val="80000"/>
              </a:lnSpc>
            </a:pPr>
            <a:r>
              <a:rPr lang="en-US" sz="800" b="1" smtClean="0"/>
              <a:t>What you should learn:</a:t>
            </a:r>
          </a:p>
          <a:p>
            <a:pPr marL="228600" indent="-228600" eaLnBrk="1" hangingPunct="1">
              <a:lnSpc>
                <a:spcPct val="80000"/>
              </a:lnSpc>
            </a:pPr>
            <a:r>
              <a:rPr lang="en-US" sz="800" smtClean="0"/>
              <a:t>The dimension analysis method for handling quantities involved in a chemical reaction is based on proportions of the substances involved and is an important tool that allows for the measurement of all quantities in a chemical reactions - mass, volume, concentration, energy, etc. </a:t>
            </a:r>
          </a:p>
          <a:p>
            <a:pPr marL="228600" indent="-228600" eaLnBrk="1" hangingPunct="1">
              <a:lnSpc>
                <a:spcPct val="80000"/>
              </a:lnSpc>
            </a:pPr>
            <a:r>
              <a:rPr lang="en-US" sz="800" smtClean="0"/>
              <a:t>Stoichiometric calculations allow one to make important measurements to ensure the health of people and animals. </a:t>
            </a:r>
          </a:p>
          <a:p>
            <a:pPr marL="228600" indent="-228600" eaLnBrk="1" hangingPunct="1">
              <a:lnSpc>
                <a:spcPct val="80000"/>
              </a:lnSpc>
            </a:pPr>
            <a:endParaRPr lang="en-US" sz="800" smtClean="0"/>
          </a:p>
          <a:p>
            <a:pPr marL="228600" indent="-228600" eaLnBrk="1" hangingPunct="1">
              <a:lnSpc>
                <a:spcPct val="80000"/>
              </a:lnSpc>
            </a:pPr>
            <a:r>
              <a:rPr lang="en-US" sz="800" b="1" smtClean="0"/>
              <a:t>More Specifically...:</a:t>
            </a:r>
          </a:p>
          <a:p>
            <a:pPr marL="228600" indent="-228600" eaLnBrk="1" hangingPunct="1">
              <a:lnSpc>
                <a:spcPct val="80000"/>
              </a:lnSpc>
            </a:pPr>
            <a:r>
              <a:rPr lang="en-US" sz="800" smtClean="0"/>
              <a:t>State that chemicals react according to stoichiometric ratios (mole ratios) </a:t>
            </a:r>
          </a:p>
          <a:p>
            <a:pPr marL="228600" indent="-228600" eaLnBrk="1" hangingPunct="1">
              <a:lnSpc>
                <a:spcPct val="80000"/>
              </a:lnSpc>
            </a:pPr>
            <a:r>
              <a:rPr lang="en-US" sz="800" smtClean="0"/>
              <a:t>Calculate concentrations using molarity </a:t>
            </a:r>
          </a:p>
          <a:p>
            <a:pPr marL="228600" indent="-228600" eaLnBrk="1" hangingPunct="1">
              <a:lnSpc>
                <a:spcPct val="80000"/>
              </a:lnSpc>
            </a:pPr>
            <a:r>
              <a:rPr lang="en-US" sz="800" smtClean="0"/>
              <a:t>Solve Stoichiometry problems to convert the following </a:t>
            </a:r>
          </a:p>
          <a:p>
            <a:pPr marL="685800" lvl="1" indent="-228600" eaLnBrk="1" hangingPunct="1">
              <a:lnSpc>
                <a:spcPct val="80000"/>
              </a:lnSpc>
            </a:pPr>
            <a:r>
              <a:rPr lang="en-US" sz="800" smtClean="0"/>
              <a:t>mole-mole; </a:t>
            </a:r>
          </a:p>
          <a:p>
            <a:pPr marL="685800" lvl="1" indent="-228600" eaLnBrk="1" hangingPunct="1">
              <a:lnSpc>
                <a:spcPct val="80000"/>
              </a:lnSpc>
            </a:pPr>
            <a:r>
              <a:rPr lang="en-US" sz="800" smtClean="0"/>
              <a:t>mass-mass; </a:t>
            </a:r>
          </a:p>
          <a:p>
            <a:pPr marL="685800" lvl="1" indent="-228600" eaLnBrk="1" hangingPunct="1">
              <a:lnSpc>
                <a:spcPct val="80000"/>
              </a:lnSpc>
            </a:pPr>
            <a:r>
              <a:rPr lang="en-US" sz="800" smtClean="0"/>
              <a:t>mole-mass; </a:t>
            </a:r>
          </a:p>
          <a:p>
            <a:pPr marL="685800" lvl="1" indent="-228600" eaLnBrk="1" hangingPunct="1">
              <a:lnSpc>
                <a:spcPct val="80000"/>
              </a:lnSpc>
            </a:pPr>
            <a:r>
              <a:rPr lang="en-US" sz="800" smtClean="0"/>
              <a:t>mass-volume; </a:t>
            </a:r>
          </a:p>
          <a:p>
            <a:pPr marL="685800" lvl="1" indent="-228600" eaLnBrk="1" hangingPunct="1">
              <a:lnSpc>
                <a:spcPct val="80000"/>
              </a:lnSpc>
            </a:pPr>
            <a:r>
              <a:rPr lang="en-US" sz="800" smtClean="0"/>
              <a:t>mole-volume; and </a:t>
            </a:r>
          </a:p>
          <a:p>
            <a:pPr marL="685800" lvl="1" indent="-228600" eaLnBrk="1" hangingPunct="1">
              <a:lnSpc>
                <a:spcPct val="80000"/>
              </a:lnSpc>
            </a:pPr>
            <a:r>
              <a:rPr lang="en-US" sz="800" smtClean="0"/>
              <a:t>volume-volume. </a:t>
            </a:r>
          </a:p>
          <a:p>
            <a:pPr marL="685800" lvl="1" indent="-228600" eaLnBrk="1" hangingPunct="1">
              <a:lnSpc>
                <a:spcPct val="80000"/>
              </a:lnSpc>
            </a:pPr>
            <a:r>
              <a:rPr lang="en-US" sz="800" smtClean="0"/>
              <a:t>Molarity-molarity </a:t>
            </a:r>
          </a:p>
          <a:p>
            <a:pPr marL="685800" lvl="1" indent="-228600" eaLnBrk="1" hangingPunct="1">
              <a:lnSpc>
                <a:spcPct val="80000"/>
              </a:lnSpc>
            </a:pPr>
            <a:r>
              <a:rPr lang="en-US" sz="800" smtClean="0"/>
              <a:t>Molecule-molecule </a:t>
            </a:r>
          </a:p>
          <a:p>
            <a:pPr marL="685800" lvl="1" indent="-228600" eaLnBrk="1" hangingPunct="1">
              <a:lnSpc>
                <a:spcPct val="80000"/>
              </a:lnSpc>
            </a:pPr>
            <a:r>
              <a:rPr lang="en-US" sz="800" smtClean="0"/>
              <a:t>Atom/ion-atom/ion </a:t>
            </a:r>
          </a:p>
          <a:p>
            <a:pPr marL="685800" lvl="1" indent="-228600" eaLnBrk="1" hangingPunct="1">
              <a:lnSpc>
                <a:spcPct val="80000"/>
              </a:lnSpc>
            </a:pPr>
            <a:r>
              <a:rPr lang="en-US" sz="800" smtClean="0"/>
              <a:t>etc… </a:t>
            </a:r>
          </a:p>
          <a:p>
            <a:pPr marL="228600" indent="-228600" eaLnBrk="1" hangingPunct="1">
              <a:lnSpc>
                <a:spcPct val="80000"/>
              </a:lnSpc>
            </a:pPr>
            <a:r>
              <a:rPr lang="en-US" sz="800" smtClean="0"/>
              <a:t>Identify the limiting reactant (reagent) in a reaction. </a:t>
            </a:r>
          </a:p>
          <a:p>
            <a:pPr marL="228600" indent="-228600" eaLnBrk="1" hangingPunct="1">
              <a:lnSpc>
                <a:spcPct val="80000"/>
              </a:lnSpc>
            </a:pPr>
            <a:r>
              <a:rPr lang="en-US" sz="800" smtClean="0"/>
              <a:t>Determine the limiting reactant and calculate theoretical yield and excess reactant. </a:t>
            </a:r>
          </a:p>
          <a:p>
            <a:pPr marL="228600" indent="-228600" eaLnBrk="1" hangingPunct="1">
              <a:lnSpc>
                <a:spcPct val="80000"/>
              </a:lnSpc>
            </a:pPr>
            <a:r>
              <a:rPr lang="en-US" sz="800" smtClean="0"/>
              <a:t>Solve percent yield problems </a:t>
            </a:r>
          </a:p>
          <a:p>
            <a:pPr marL="228600" indent="-228600" eaLnBrk="1" hangingPunct="1">
              <a:lnSpc>
                <a:spcPct val="80000"/>
              </a:lnSpc>
            </a:pPr>
            <a:endParaRPr lang="en-US" sz="800" smtClean="0"/>
          </a:p>
          <a:p>
            <a:pPr marL="228600" indent="-228600" eaLnBrk="1" hangingPunct="1">
              <a:lnSpc>
                <a:spcPct val="80000"/>
              </a:lnSpc>
            </a:pPr>
            <a:endParaRPr lang="en-US" sz="800" smtClean="0"/>
          </a:p>
          <a:p>
            <a:pPr marL="228600" indent="-228600" eaLnBrk="1" hangingPunct="1">
              <a:lnSpc>
                <a:spcPct val="80000"/>
              </a:lnSpc>
            </a:pPr>
            <a:r>
              <a:rPr lang="en-US" sz="900" smtClean="0"/>
              <a:t>http://www.ispcorp.com/products/pharma/content/images/capsules2.jpg</a:t>
            </a:r>
          </a:p>
          <a:p>
            <a:pPr marL="228600" indent="-228600" eaLnBrk="1" hangingPunct="1">
              <a:lnSpc>
                <a:spcPct val="80000"/>
              </a:lnSpc>
            </a:pPr>
            <a:r>
              <a:rPr lang="en-US" sz="800" smtClean="0"/>
              <a:t>http://images.google.com/imgres?imgurl=http://www.ehs.ufl.edu/Bio/abt_files/image010.jpg&amp;imgrefurl=http://www.ehs.ufl.edu/Bio/toxin.htm&amp;h=340&amp;w=256&amp;sz=12&amp;hl=en&amp;start=5&amp;um=1&amp;tbnid=4iSJ2CKfansiGM:&amp;tbnh=119&amp;tbnw=90&amp;prev=/images%3Fq%3Dtoxins%26um%3D1%26hl%3Den</a:t>
            </a:r>
          </a:p>
          <a:p>
            <a:pPr marL="228600" indent="-228600" eaLnBrk="1" hangingPunct="1">
              <a:lnSpc>
                <a:spcPct val="80000"/>
              </a:lnSpc>
            </a:pPr>
            <a:r>
              <a:rPr lang="en-US" sz="800" smtClean="0"/>
              <a:t>http://brinestorming.files.wordpress.com/2006/06/baked-beans.jpg</a:t>
            </a:r>
          </a:p>
        </p:txBody>
      </p:sp>
    </p:spTree>
    <p:extLst>
      <p:ext uri="{BB962C8B-B14F-4D97-AF65-F5344CB8AC3E}">
        <p14:creationId xmlns:p14="http://schemas.microsoft.com/office/powerpoint/2010/main" val="2420987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6EEC838C-6698-4522-95C9-F169644FE1A3}" type="slidenum">
              <a:rPr lang="en-US" smtClean="0"/>
              <a:pPr/>
              <a:t>20</a:t>
            </a:fld>
            <a:endParaRPr lang="en-US"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41503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585416F8-EF68-4F33-8628-8DA8D648E293}" type="slidenum">
              <a:rPr lang="en-US" smtClean="0"/>
              <a:pPr/>
              <a:t>21</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75773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9FC6F182-AC1D-452D-B665-65F2EC9C4E61}" type="slidenum">
              <a:rPr lang="en-US" smtClean="0"/>
              <a:pPr/>
              <a:t>22</a:t>
            </a:fld>
            <a:endParaRPr lang="en-US"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r>
              <a:rPr lang="en-US" smtClean="0"/>
              <a:t>Objectives:</a:t>
            </a:r>
          </a:p>
          <a:p>
            <a:pPr eaLnBrk="1" hangingPunct="1"/>
            <a:r>
              <a:rPr lang="en-US" smtClean="0"/>
              <a:t>	To calculate the molar mass of a substance given its chemical formula.</a:t>
            </a:r>
          </a:p>
        </p:txBody>
      </p:sp>
    </p:spTree>
    <p:extLst>
      <p:ext uri="{BB962C8B-B14F-4D97-AF65-F5344CB8AC3E}">
        <p14:creationId xmlns:p14="http://schemas.microsoft.com/office/powerpoint/2010/main" val="1081909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A8EF24A1-833C-419F-98B0-232D28C92830}" type="slidenum">
              <a:rPr lang="en-US" smtClean="0"/>
              <a:pPr/>
              <a:t>23</a:t>
            </a:fld>
            <a:endParaRPr lang="en-US"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66839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AFA10279-2D45-42C8-8E3D-492D43BF0DC0}" type="slidenum">
              <a:rPr lang="en-US" smtClean="0"/>
              <a:pPr/>
              <a:t>24</a:t>
            </a:fld>
            <a:endParaRPr lang="en-US"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74149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94BBB75C-0C65-48FC-A7E8-A6A3AD68F65D}" type="slidenum">
              <a:rPr lang="en-US" smtClean="0"/>
              <a:pPr/>
              <a:t>25</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93400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F21E024D-A5A2-4B46-8382-4AF5179C6680}" type="slidenum">
              <a:rPr lang="en-US" smtClean="0"/>
              <a:pPr/>
              <a:t>26</a:t>
            </a:fld>
            <a:endParaRPr lang="en-US"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r>
              <a:rPr lang="en-US" smtClean="0"/>
              <a:t>http://www.bollingerenergy.com/images/natgaspic.gif</a:t>
            </a:r>
          </a:p>
        </p:txBody>
      </p:sp>
    </p:spTree>
    <p:extLst>
      <p:ext uri="{BB962C8B-B14F-4D97-AF65-F5344CB8AC3E}">
        <p14:creationId xmlns:p14="http://schemas.microsoft.com/office/powerpoint/2010/main" val="3349745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71F449AB-033A-4156-8F74-083980DECB58}" type="slidenum">
              <a:rPr lang="en-US" smtClean="0"/>
              <a:pPr/>
              <a:t>27</a:t>
            </a:fld>
            <a:endParaRPr lang="en-US"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56853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9724906D-1F85-4AE6-9733-F37015FBC2C1}" type="slidenum">
              <a:rPr lang="en-US" smtClean="0"/>
              <a:pPr/>
              <a:t>28</a:t>
            </a:fld>
            <a:endParaRPr lang="en-US" smtClean="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r>
              <a:rPr lang="en-US" smtClean="0"/>
              <a:t> http://images.cabelas.com/is/image/cabelas/s7_516602_imageset_01?$main-Large$</a:t>
            </a:r>
          </a:p>
        </p:txBody>
      </p:sp>
    </p:spTree>
    <p:extLst>
      <p:ext uri="{BB962C8B-B14F-4D97-AF65-F5344CB8AC3E}">
        <p14:creationId xmlns:p14="http://schemas.microsoft.com/office/powerpoint/2010/main" val="1491178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5EDC4CAB-197F-49CA-B47D-B0AAC7E47DEC}" type="slidenum">
              <a:rPr lang="en-US" smtClean="0"/>
              <a:pPr/>
              <a:t>29</a:t>
            </a:fld>
            <a:endParaRPr lang="en-US" smtClean="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11906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30D8E36E-B285-433C-A67F-322935E1B2FB}" type="slidenum">
              <a:rPr lang="en-US" smtClean="0"/>
              <a:pPr/>
              <a:t>3</a:t>
            </a:fld>
            <a:endParaRPr lang="en-US"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180998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D8C47A1E-A515-4201-969B-D1F356808258}" type="slidenum">
              <a:rPr lang="en-US" smtClean="0"/>
              <a:pPr/>
              <a:t>30</a:t>
            </a:fld>
            <a:endParaRPr lang="en-US" smtClean="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r>
              <a:rPr lang="en-US" smtClean="0"/>
              <a:t>An important variable in the combustion of gasoline in an internal-combustion engine is the air/fuel ratio.  </a:t>
            </a:r>
          </a:p>
          <a:p>
            <a:pPr eaLnBrk="1" hangingPunct="1"/>
            <a:r>
              <a:rPr lang="en-US" smtClean="0"/>
              <a:t>The figure shows how the emission of pollutants is related to the air/fuel ratio.  </a:t>
            </a:r>
          </a:p>
          <a:p>
            <a:pPr eaLnBrk="1" hangingPunct="1"/>
            <a:r>
              <a:rPr lang="en-US" b="1" smtClean="0"/>
              <a:t>Provide a plausible interpretation of this figure.</a:t>
            </a:r>
            <a:r>
              <a:rPr lang="en-US" smtClean="0"/>
              <a:t>  </a:t>
            </a:r>
          </a:p>
          <a:p>
            <a:pPr eaLnBrk="1" hangingPunct="1"/>
            <a:endParaRPr lang="en-US" smtClean="0"/>
          </a:p>
          <a:p>
            <a:pPr eaLnBrk="1" hangingPunct="1"/>
            <a:r>
              <a:rPr lang="en-US" smtClean="0"/>
              <a:t>For the complete combustion of gasoline, the mass ratio of air to fuel should be about </a:t>
            </a:r>
            <a:r>
              <a:rPr lang="en-US" i="1" smtClean="0"/>
              <a:t>14.5 to 1</a:t>
            </a:r>
            <a:r>
              <a:rPr lang="en-US" smtClean="0"/>
              <a:t>.  </a:t>
            </a:r>
          </a:p>
          <a:p>
            <a:pPr eaLnBrk="1" hangingPunct="1"/>
            <a:r>
              <a:rPr lang="en-US" smtClean="0"/>
              <a:t>RH represents hydrocarbons.</a:t>
            </a:r>
          </a:p>
        </p:txBody>
      </p:sp>
    </p:spTree>
    <p:extLst>
      <p:ext uri="{BB962C8B-B14F-4D97-AF65-F5344CB8AC3E}">
        <p14:creationId xmlns:p14="http://schemas.microsoft.com/office/powerpoint/2010/main" val="3190972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5589CB2F-4F40-4D41-9B1E-4F30EEE3C797}" type="slidenum">
              <a:rPr lang="en-US" smtClean="0"/>
              <a:pPr/>
              <a:t>31</a:t>
            </a:fld>
            <a:endParaRPr lang="en-US" smtClean="0"/>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pPr eaLnBrk="1" hangingPunct="1"/>
            <a:r>
              <a:rPr lang="en-US" smtClean="0"/>
              <a:t>A catalysts is a substance that participates in a reaction and causes it to occur more rapidly but that can be recovered unchanged at the end of the reaction and reused</a:t>
            </a:r>
          </a:p>
          <a:p>
            <a:pPr eaLnBrk="1" hangingPunct="1"/>
            <a:endParaRPr lang="en-US" sz="600" smtClean="0"/>
          </a:p>
          <a:p>
            <a:pPr eaLnBrk="1" hangingPunct="1"/>
            <a:r>
              <a:rPr lang="en-US" smtClean="0"/>
              <a:t>Catalysts are not involved in the stoichiometry of the reaction and are usually shown above the arrow in a net chemical equation</a:t>
            </a:r>
          </a:p>
          <a:p>
            <a:pPr eaLnBrk="1" hangingPunct="1"/>
            <a:endParaRPr lang="en-US" sz="600" smtClean="0"/>
          </a:p>
          <a:p>
            <a:pPr eaLnBrk="1" hangingPunct="1"/>
            <a:r>
              <a:rPr lang="en-US" smtClean="0"/>
              <a:t>A biological catalyst is called an</a:t>
            </a:r>
            <a:r>
              <a:rPr lang="en-US" i="1" smtClean="0"/>
              <a:t> enzyme.</a:t>
            </a:r>
          </a:p>
          <a:p>
            <a:pPr eaLnBrk="1" hangingPunct="1"/>
            <a:endParaRPr lang="en-US" sz="500" i="1" smtClean="0"/>
          </a:p>
          <a:p>
            <a:pPr eaLnBrk="1" hangingPunct="1"/>
            <a:r>
              <a:rPr lang="en-US" smtClean="0"/>
              <a:t>Chemical processes in industry rely heavily on catalysts, which are added to a reaction mixture in trace amounts.</a:t>
            </a:r>
          </a:p>
          <a:p>
            <a:pPr eaLnBrk="1" hangingPunct="1"/>
            <a:endParaRPr lang="en-US" sz="500" smtClean="0"/>
          </a:p>
          <a:p>
            <a:pPr eaLnBrk="1" hangingPunct="1"/>
            <a:r>
              <a:rPr lang="en-US" smtClean="0"/>
              <a:t>Acceleration of a reaction by a catalyst is called </a:t>
            </a:r>
            <a:r>
              <a:rPr lang="en-US" i="1" smtClean="0"/>
              <a:t>catalysis.</a:t>
            </a:r>
            <a:endParaRPr lang="en-US" smtClean="0"/>
          </a:p>
          <a:p>
            <a:pPr eaLnBrk="1" hangingPunct="1"/>
            <a:endParaRPr lang="en-US" smtClean="0"/>
          </a:p>
        </p:txBody>
      </p:sp>
    </p:spTree>
    <p:extLst>
      <p:ext uri="{BB962C8B-B14F-4D97-AF65-F5344CB8AC3E}">
        <p14:creationId xmlns:p14="http://schemas.microsoft.com/office/powerpoint/2010/main" val="17310788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1DFF4FFF-BA47-4F5D-8764-2A6198492C21}" type="slidenum">
              <a:rPr lang="en-US" smtClean="0"/>
              <a:pPr/>
              <a:t>32</a:t>
            </a:fld>
            <a:endParaRPr lang="en-US" smtClean="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06484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317C0D67-C021-4213-9FD7-46809F9534FD}" type="slidenum">
              <a:rPr lang="en-US" smtClean="0"/>
              <a:pPr/>
              <a:t>33</a:t>
            </a:fld>
            <a:endParaRPr lang="en-US" smtClean="0"/>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81218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46AE797E-CBA6-43DF-B357-0AB0F7077AB1}" type="slidenum">
              <a:rPr lang="en-US" smtClean="0"/>
              <a:pPr/>
              <a:t>34</a:t>
            </a:fld>
            <a:endParaRPr lang="en-US"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50260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DDDFF7E7-92C5-46C8-9703-0ACB4453689F}" type="slidenum">
              <a:rPr lang="en-US" smtClean="0"/>
              <a:pPr/>
              <a:t>35</a:t>
            </a:fld>
            <a:endParaRPr lang="en-US" smtClean="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r>
              <a:rPr lang="en-US" smtClean="0"/>
              <a:t>Image Copyright © Pearson Benjamin Cummings.  All rights reserved.</a:t>
            </a:r>
          </a:p>
          <a:p>
            <a:pPr eaLnBrk="1" hangingPunct="1"/>
            <a:r>
              <a:rPr lang="en-US" smtClean="0"/>
              <a:t>Thermite welding in the joining of rails.   Photograph courtesy of Howard Smith.   http://www.msm.cam.ac.uk/phase-trans/2004/Rails/Rails-Images/2.jpg</a:t>
            </a:r>
            <a:br>
              <a:rPr lang="en-US" smtClean="0"/>
            </a:br>
            <a:r>
              <a:rPr lang="en-US" smtClean="0"/>
              <a:t>http://www.bathtram.org/tfb/Thermit.gif</a:t>
            </a:r>
          </a:p>
        </p:txBody>
      </p:sp>
    </p:spTree>
    <p:extLst>
      <p:ext uri="{BB962C8B-B14F-4D97-AF65-F5344CB8AC3E}">
        <p14:creationId xmlns:p14="http://schemas.microsoft.com/office/powerpoint/2010/main" val="22834472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36F88E03-16A4-4EEB-A9B3-5A526506D7E9}" type="slidenum">
              <a:rPr lang="en-US" smtClean="0"/>
              <a:pPr/>
              <a:t>36</a:t>
            </a:fld>
            <a:endParaRPr lang="en-US" smtClean="0"/>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65724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386C316F-651A-422B-873A-4E1E0E32E216}" type="slidenum">
              <a:rPr lang="en-US" smtClean="0"/>
              <a:pPr/>
              <a:t>37</a:t>
            </a:fld>
            <a:endParaRPr lang="en-US" smtClean="0"/>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783320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9A727175-E80E-48F2-A1A3-7C9A8B8A83EE}" type="slidenum">
              <a:rPr lang="en-US" smtClean="0"/>
              <a:pPr/>
              <a:t>38</a:t>
            </a:fld>
            <a:endParaRPr lang="en-US"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620317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7D850B38-335F-4AB4-A449-3DAD4FC306D1}" type="slidenum">
              <a:rPr lang="en-US" smtClean="0"/>
              <a:pPr/>
              <a:t>39</a:t>
            </a:fld>
            <a:endParaRPr lang="en-US" smtClean="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68839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EEB1DEE8-C5BA-4295-A35E-A7474869BD4A}" type="slidenum">
              <a:rPr lang="en-US" smtClean="0"/>
              <a:pPr/>
              <a:t>4</a:t>
            </a:fld>
            <a:endParaRPr lang="en-US"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xfrm>
            <a:off x="914400" y="4343400"/>
            <a:ext cx="5029200" cy="4114800"/>
          </a:xfrm>
          <a:noFill/>
          <a:ln/>
        </p:spPr>
        <p:txBody>
          <a:bodyPr/>
          <a:lstStyle/>
          <a:p>
            <a:pPr eaLnBrk="1" hangingPunct="1"/>
            <a:r>
              <a:rPr lang="en-US" smtClean="0"/>
              <a:t>Fast Track to a 5 (page 71)</a:t>
            </a:r>
          </a:p>
        </p:txBody>
      </p:sp>
    </p:spTree>
    <p:extLst>
      <p:ext uri="{BB962C8B-B14F-4D97-AF65-F5344CB8AC3E}">
        <p14:creationId xmlns:p14="http://schemas.microsoft.com/office/powerpoint/2010/main" val="31657001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87DB267F-DD41-43E9-9873-18AE7714939B}" type="slidenum">
              <a:rPr lang="en-US" smtClean="0"/>
              <a:pPr/>
              <a:t>40</a:t>
            </a:fld>
            <a:endParaRPr lang="en-US" smtClean="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522394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BB4D28D3-8C94-4E2E-927F-B875E2026498}" type="slidenum">
              <a:rPr lang="en-US" smtClean="0"/>
              <a:pPr/>
              <a:t>41</a:t>
            </a:fld>
            <a:endParaRPr lang="en-US" smtClean="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231062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E0B51FEF-9507-4305-AC17-9DAC6543FFE6}" type="slidenum">
              <a:rPr lang="en-US" smtClean="0"/>
              <a:pPr/>
              <a:t>42</a:t>
            </a:fld>
            <a:endParaRPr lang="en-US" smtClean="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750347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1EDB4AE5-D399-49DF-8736-F8D79C6CDA76}" type="slidenum">
              <a:rPr lang="en-US" smtClean="0"/>
              <a:pPr/>
              <a:t>43</a:t>
            </a:fld>
            <a:endParaRPr lang="en-US" smtClean="0"/>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779328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F04F03B0-4E24-4342-9283-524854CA3573}" type="slidenum">
              <a:rPr lang="en-US" smtClean="0"/>
              <a:pPr/>
              <a:t>44</a:t>
            </a:fld>
            <a:endParaRPr lang="en-US" smtClean="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856682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86102217-0B41-4C30-B434-4C67F874E2CA}" type="slidenum">
              <a:rPr lang="en-US" smtClean="0"/>
              <a:pPr/>
              <a:t>45</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303526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3888DEDF-FF7E-40C1-B8BB-801EF14BEFDE}" type="slidenum">
              <a:rPr lang="en-US" smtClean="0"/>
              <a:pPr/>
              <a:t>46</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391374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1458BE73-0ABB-4D43-9B14-0EA942F8F421}" type="slidenum">
              <a:rPr lang="en-US" smtClean="0"/>
              <a:pPr/>
              <a:t>47</a:t>
            </a:fld>
            <a:endParaRPr lang="en-US" smtClean="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236857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E8A40B1C-9B8A-4F37-8306-258540EDDB1F}" type="slidenum">
              <a:rPr lang="en-US" smtClean="0"/>
              <a:pPr/>
              <a:t>48</a:t>
            </a:fld>
            <a:endParaRPr lang="en-US"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346498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892D3579-177F-408B-BD8D-37CCCF82AF03}" type="slidenum">
              <a:rPr lang="en-US" smtClean="0"/>
              <a:pPr/>
              <a:t>49</a:t>
            </a:fld>
            <a:endParaRPr lang="en-US" smtClean="0"/>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80991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1790545F-2325-4ACD-9F1A-0507CABE7229}" type="slidenum">
              <a:rPr lang="en-US" smtClean="0"/>
              <a:pPr/>
              <a:t>5</a:t>
            </a:fld>
            <a:endParaRPr lang="en-US"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xfrm>
            <a:off x="914400" y="4343400"/>
            <a:ext cx="5029200" cy="4114800"/>
          </a:xfrm>
          <a:noFill/>
          <a:ln/>
        </p:spPr>
        <p:txBody>
          <a:bodyPr/>
          <a:lstStyle/>
          <a:p>
            <a:pPr marL="228600" indent="-228600" eaLnBrk="1" hangingPunct="1"/>
            <a:r>
              <a:rPr lang="en-US" b="1" smtClean="0"/>
              <a:t>ALL students should;</a:t>
            </a:r>
            <a:r>
              <a:rPr lang="en-US" smtClean="0"/>
              <a:t> </a:t>
            </a:r>
          </a:p>
          <a:p>
            <a:pPr marL="228600" indent="-228600" eaLnBrk="1" hangingPunct="1"/>
            <a:r>
              <a:rPr lang="en-US" smtClean="0"/>
              <a:t>Be able to write chemical equations in words </a:t>
            </a:r>
          </a:p>
          <a:p>
            <a:pPr marL="228600" indent="-228600" eaLnBrk="1" hangingPunct="1"/>
            <a:r>
              <a:rPr lang="en-US" smtClean="0"/>
              <a:t>Be able to write chemical equations using chemical formulae and chemical symbols (this requires knowledge, and correct use of, chemical nomenclature) </a:t>
            </a:r>
          </a:p>
          <a:p>
            <a:pPr marL="228600" indent="-228600" eaLnBrk="1" hangingPunct="1"/>
            <a:r>
              <a:rPr lang="en-US" smtClean="0"/>
              <a:t>Understand, and be able to use, state symbols as part of chemical equation writing </a:t>
            </a:r>
          </a:p>
          <a:p>
            <a:pPr marL="228600" indent="-228600" eaLnBrk="1" hangingPunct="1"/>
            <a:r>
              <a:rPr lang="en-US" smtClean="0"/>
              <a:t>Be able to balance chemical equations </a:t>
            </a:r>
          </a:p>
          <a:p>
            <a:pPr marL="228600" indent="-228600" eaLnBrk="1" hangingPunct="1"/>
            <a:r>
              <a:rPr lang="en-US" smtClean="0"/>
              <a:t>Understand why balancing chemical equations is important </a:t>
            </a:r>
          </a:p>
          <a:p>
            <a:pPr marL="228600" indent="-228600" eaLnBrk="1" hangingPunct="1"/>
            <a:r>
              <a:rPr lang="en-US" smtClean="0"/>
              <a:t>Understand the concept of percentage by mass </a:t>
            </a:r>
          </a:p>
          <a:p>
            <a:pPr marL="228600" indent="-228600" eaLnBrk="1" hangingPunct="1"/>
            <a:r>
              <a:rPr lang="en-US" smtClean="0"/>
              <a:t>Be able to calculate empirical formulae from percentage by mass data </a:t>
            </a:r>
          </a:p>
          <a:p>
            <a:pPr marL="228600" indent="-228600" eaLnBrk="1" hangingPunct="1"/>
            <a:r>
              <a:rPr lang="en-US" smtClean="0"/>
              <a:t>Be able to convert empirical formulae to molecular formulae by using RMM data </a:t>
            </a:r>
          </a:p>
          <a:p>
            <a:pPr marL="228600" indent="-228600" eaLnBrk="1" hangingPunct="1"/>
            <a:r>
              <a:rPr lang="en-US" smtClean="0"/>
              <a:t>Understand and be able to apply the concept of the mole in chemical calculations (including the application of Avogadro's number) </a:t>
            </a:r>
          </a:p>
          <a:p>
            <a:pPr marL="228600" indent="-228600" eaLnBrk="1" hangingPunct="1"/>
            <a:r>
              <a:rPr lang="en-US" smtClean="0"/>
              <a:t>Be able to use combustion data to calculate empirical formula of compounds </a:t>
            </a:r>
          </a:p>
          <a:p>
            <a:pPr marL="228600" indent="-228600" eaLnBrk="1" hangingPunct="1"/>
            <a:r>
              <a:rPr lang="en-US" smtClean="0"/>
              <a:t>Understand the importance of, and be able to apply, the concept of stoichiometric coefficents relating to reacting ratios </a:t>
            </a:r>
          </a:p>
          <a:p>
            <a:pPr marL="228600" indent="-228600" eaLnBrk="1" hangingPunct="1"/>
            <a:r>
              <a:rPr lang="en-US" smtClean="0"/>
              <a:t>Know how to calculate the number of moles of a solid substance present in a reaction from data </a:t>
            </a:r>
          </a:p>
          <a:p>
            <a:pPr marL="228600" indent="-228600" eaLnBrk="1" hangingPunct="1"/>
            <a:r>
              <a:rPr lang="en-US" smtClean="0"/>
              <a:t>Be able to perform calculations realting to Molarity (will be covered in Solutions Unit of study)</a:t>
            </a:r>
          </a:p>
          <a:p>
            <a:pPr marL="228600" indent="-228600" eaLnBrk="1" hangingPunct="1"/>
            <a:r>
              <a:rPr lang="en-US" smtClean="0"/>
              <a:t>Be able to perform calculations relating to dilution (will be covered in Solutions Unit of study)</a:t>
            </a:r>
          </a:p>
          <a:p>
            <a:pPr marL="228600" indent="-228600" eaLnBrk="1" hangingPunct="1"/>
            <a:r>
              <a:rPr lang="en-US" smtClean="0"/>
              <a:t>Be able to calculate the formula of hydrated salts from experimental data  (was covered in Mathematics of the Chemical Formula Unit of study)</a:t>
            </a:r>
          </a:p>
          <a:p>
            <a:pPr marL="228600" indent="-228600" eaLnBrk="1" hangingPunct="1"/>
            <a:r>
              <a:rPr lang="en-US" smtClean="0"/>
              <a:t>Understand, and be able to apply, the concept of a limiting reactant </a:t>
            </a:r>
          </a:p>
          <a:p>
            <a:pPr marL="228600" indent="-228600" eaLnBrk="1" hangingPunct="1"/>
            <a:r>
              <a:rPr lang="en-US" smtClean="0"/>
              <a:t>Understand, and be able to apply, the concept of percentage yield </a:t>
            </a:r>
          </a:p>
          <a:p>
            <a:pPr marL="228600" indent="-228600" eaLnBrk="1" hangingPunct="1"/>
            <a:endParaRPr lang="en-US" smtClean="0"/>
          </a:p>
        </p:txBody>
      </p:sp>
    </p:spTree>
    <p:extLst>
      <p:ext uri="{BB962C8B-B14F-4D97-AF65-F5344CB8AC3E}">
        <p14:creationId xmlns:p14="http://schemas.microsoft.com/office/powerpoint/2010/main" val="10813816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9343C92F-1291-47DF-97DF-F984218087EA}" type="slidenum">
              <a:rPr lang="en-US" smtClean="0"/>
              <a:pPr/>
              <a:t>50</a:t>
            </a:fld>
            <a:endParaRPr lang="en-US" smtClean="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122304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EC162F45-87B6-4BBD-96A8-B7714524DAE9}" type="slidenum">
              <a:rPr lang="en-US" smtClean="0"/>
              <a:pPr/>
              <a:t>51</a:t>
            </a:fld>
            <a:endParaRPr lang="en-US" smtClean="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144996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05B0DFE9-724B-40B6-9EE4-5444364796CA}" type="slidenum">
              <a:rPr lang="en-US" smtClean="0"/>
              <a:pPr/>
              <a:t>52</a:t>
            </a:fld>
            <a:endParaRPr lang="en-US" smtClean="0"/>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008066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A0AABCD3-981D-45F4-83C4-27342EB815C6}" type="slidenum">
              <a:rPr lang="en-US" smtClean="0"/>
              <a:pPr/>
              <a:t>53</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672228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9A2CDEDB-E89A-4B57-AE04-077C2F42C721}" type="slidenum">
              <a:rPr lang="en-US" smtClean="0"/>
              <a:pPr/>
              <a:t>54</a:t>
            </a:fld>
            <a:endParaRPr lang="en-US" smtClean="0"/>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153126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6F1A5002-2410-4CF3-9ECD-1569860AE002}" type="slidenum">
              <a:rPr lang="en-US" smtClean="0"/>
              <a:pPr/>
              <a:t>55</a:t>
            </a:fld>
            <a:endParaRPr lang="en-US" smtClean="0"/>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149559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3204B557-644D-4CE6-B224-C87C88678419}" type="slidenum">
              <a:rPr lang="en-US" smtClean="0"/>
              <a:pPr/>
              <a:t>56</a:t>
            </a:fld>
            <a:endParaRPr lang="en-US" smtClean="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222515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EEFFDE62-0986-4920-B9E1-CB06DDCD819E}" type="slidenum">
              <a:rPr lang="en-US" smtClean="0"/>
              <a:pPr/>
              <a:t>57</a:t>
            </a:fld>
            <a:endParaRPr lang="en-US" smtClean="0"/>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902477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5BF661F3-BD16-4503-80F5-1921C6FA66B9}" type="slidenum">
              <a:rPr lang="en-US" smtClean="0"/>
              <a:pPr/>
              <a:t>58</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684090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476F77A3-40E1-461B-A195-AB6A917CFE39}" type="slidenum">
              <a:rPr lang="en-US" smtClean="0"/>
              <a:pPr/>
              <a:t>59</a:t>
            </a:fld>
            <a:endParaRPr lang="en-US" smtClean="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25166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2BF7CB55-6FEF-4A1E-BC40-D2BABBA1537A}" type="slidenum">
              <a:rPr lang="en-US" smtClean="0"/>
              <a:pPr/>
              <a:t>6</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674239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62425239-BBF3-4F40-8DBA-7F8517DE04F7}" type="slidenum">
              <a:rPr lang="en-US" smtClean="0"/>
              <a:pPr/>
              <a:t>60</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438672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DBFDD98B-83A7-44BB-B89A-D47F609E4C41}" type="slidenum">
              <a:rPr lang="en-US" smtClean="0"/>
              <a:pPr/>
              <a:t>61</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pPr eaLnBrk="1" hangingPunct="1"/>
            <a:r>
              <a:rPr lang="en-US" smtClean="0"/>
              <a:t>Objectives:</a:t>
            </a:r>
          </a:p>
          <a:p>
            <a:pPr eaLnBrk="1" hangingPunct="1"/>
            <a:r>
              <a:rPr lang="en-US" smtClean="0"/>
              <a:t>	To relate the moles of a substance to the number of particles.</a:t>
            </a:r>
          </a:p>
          <a:p>
            <a:pPr eaLnBrk="1" hangingPunct="1"/>
            <a:r>
              <a:rPr lang="en-US" smtClean="0"/>
              <a:t>	To relate the mass of a substance to the number of particles.</a:t>
            </a:r>
          </a:p>
          <a:p>
            <a:pPr eaLnBrk="1" hangingPunct="1"/>
            <a:r>
              <a:rPr lang="en-US" smtClean="0"/>
              <a:t>	To state the value for the molar volume of any gas at STP:  22.4 L/mol.</a:t>
            </a:r>
          </a:p>
          <a:p>
            <a:pPr eaLnBrk="1" hangingPunct="1"/>
            <a:r>
              <a:rPr lang="en-US" smtClean="0"/>
              <a:t>	To relate the density of a gas at STP to its molar mass and volume.</a:t>
            </a:r>
          </a:p>
          <a:p>
            <a:pPr eaLnBrk="1" hangingPunct="1"/>
            <a:r>
              <a:rPr lang="en-US" smtClean="0"/>
              <a:t>	To relate the volume of a gas at STP to its mass and number of particles.</a:t>
            </a:r>
          </a:p>
          <a:p>
            <a:pPr eaLnBrk="1" hangingPunct="1"/>
            <a:r>
              <a:rPr lang="en-US" smtClean="0"/>
              <a:t>	</a:t>
            </a:r>
          </a:p>
        </p:txBody>
      </p:sp>
    </p:spTree>
    <p:extLst>
      <p:ext uri="{BB962C8B-B14F-4D97-AF65-F5344CB8AC3E}">
        <p14:creationId xmlns:p14="http://schemas.microsoft.com/office/powerpoint/2010/main" val="25443070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74A9251E-97BC-415C-A473-BF61996AFEFF}" type="slidenum">
              <a:rPr lang="en-US" smtClean="0"/>
              <a:pPr/>
              <a:t>62</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504325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5C0FB4B5-33E7-4054-A7DF-D14D6C65C70F}" type="slidenum">
              <a:rPr lang="en-US" smtClean="0"/>
              <a:pPr/>
              <a:t>63</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647465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5CA235F7-1F56-4CD6-A7CB-5CA3AF9369F4}" type="slidenum">
              <a:rPr lang="en-US" smtClean="0"/>
              <a:pPr/>
              <a:t>64</a:t>
            </a:fld>
            <a:endParaRPr lang="en-US" smtClean="0"/>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965641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CB2B7021-3D04-489A-A311-0FB345225554}" type="slidenum">
              <a:rPr lang="en-US" smtClean="0"/>
              <a:pPr/>
              <a:t>65</a:t>
            </a:fld>
            <a:endParaRPr lang="en-US" smtClean="0"/>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884563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61AEACE8-1E3A-46A4-93AB-7C785A5C9BBC}" type="slidenum">
              <a:rPr lang="en-US" smtClean="0"/>
              <a:pPr/>
              <a:t>66</a:t>
            </a:fld>
            <a:endParaRPr lang="en-US" smtClean="0"/>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pPr eaLnBrk="1" hangingPunct="1"/>
            <a:r>
              <a:rPr lang="en-US" smtClean="0"/>
              <a:t>A balanced chemical equation gives the identity of the reactants and products and the accurate number of molecules or moles of each that are consumed or produced.</a:t>
            </a:r>
          </a:p>
          <a:p>
            <a:pPr eaLnBrk="1" hangingPunct="1"/>
            <a:endParaRPr lang="en-US" sz="500" smtClean="0"/>
          </a:p>
          <a:p>
            <a:pPr eaLnBrk="1" hangingPunct="1"/>
            <a:r>
              <a:rPr lang="en-US" b="1" i="1" smtClean="0"/>
              <a:t>Stoichiometry</a:t>
            </a:r>
            <a:r>
              <a:rPr lang="en-US" i="1" smtClean="0"/>
              <a:t> </a:t>
            </a:r>
            <a:r>
              <a:rPr lang="en-US" smtClean="0"/>
              <a:t>is a collective term for the quantitative relationships between the masses, numbers of moles, and numbers of particles (atoms, molecules, and ions) of the reactants and products in a balanced reaction.</a:t>
            </a:r>
          </a:p>
          <a:p>
            <a:pPr eaLnBrk="1" hangingPunct="1"/>
            <a:endParaRPr lang="en-US" sz="500" smtClean="0"/>
          </a:p>
          <a:p>
            <a:pPr eaLnBrk="1" hangingPunct="1"/>
            <a:r>
              <a:rPr lang="en-US" b="1" smtClean="0"/>
              <a:t>A stoichiometric</a:t>
            </a:r>
            <a:r>
              <a:rPr lang="en-US" smtClean="0"/>
              <a:t> </a:t>
            </a:r>
            <a:r>
              <a:rPr lang="en-US" b="1" smtClean="0"/>
              <a:t>quantity</a:t>
            </a:r>
            <a:r>
              <a:rPr lang="en-US" smtClean="0"/>
              <a:t> is the amount of product or reactant specified by the coefficients in a balanced chemical equation.</a:t>
            </a:r>
          </a:p>
          <a:p>
            <a:pPr eaLnBrk="1" hangingPunct="1"/>
            <a:endParaRPr lang="en-US" smtClean="0"/>
          </a:p>
        </p:txBody>
      </p:sp>
    </p:spTree>
    <p:extLst>
      <p:ext uri="{BB962C8B-B14F-4D97-AF65-F5344CB8AC3E}">
        <p14:creationId xmlns:p14="http://schemas.microsoft.com/office/powerpoint/2010/main" val="31313985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D3AD038C-2D94-466D-B44F-4D2D199929ED}" type="slidenum">
              <a:rPr lang="en-US" smtClean="0"/>
              <a:pPr/>
              <a:t>67</a:t>
            </a:fld>
            <a:endParaRPr lang="en-US" smtClean="0"/>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409675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BFF61AEE-EA66-489A-8EF1-A5C86800897C}" type="slidenum">
              <a:rPr lang="en-US" smtClean="0"/>
              <a:pPr/>
              <a:t>68</a:t>
            </a:fld>
            <a:endParaRPr lang="en-US" smtClean="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126378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272DFA10-6999-41C2-BC01-43C418268897}" type="slidenum">
              <a:rPr lang="en-US" smtClean="0"/>
              <a:pPr/>
              <a:t>69</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54598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A63801AD-EFF1-41B0-B36F-AC8124F84270}" type="slidenum">
              <a:rPr lang="en-US" smtClean="0"/>
              <a:pPr/>
              <a:t>7</a:t>
            </a:fld>
            <a:endParaRPr lang="en-US"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r>
              <a:rPr lang="en-US" smtClean="0"/>
              <a:t>http://www.woodenstilts.co.uk/images/animations/tightrope_walker_pole_a_hc.gif</a:t>
            </a:r>
          </a:p>
        </p:txBody>
      </p:sp>
    </p:spTree>
    <p:extLst>
      <p:ext uri="{BB962C8B-B14F-4D97-AF65-F5344CB8AC3E}">
        <p14:creationId xmlns:p14="http://schemas.microsoft.com/office/powerpoint/2010/main" val="19954534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63EC3311-56C2-45EA-8776-841F2D1B0E1D}" type="slidenum">
              <a:rPr lang="en-US" smtClean="0"/>
              <a:pPr/>
              <a:t>70</a:t>
            </a:fld>
            <a:endParaRPr lang="en-US" smtClean="0"/>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913825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97734552-30C5-4E32-928E-73AA211D1714}" type="slidenum">
              <a:rPr lang="en-US" smtClean="0"/>
              <a:pPr/>
              <a:t>71</a:t>
            </a:fld>
            <a:endParaRPr lang="en-US" smtClean="0"/>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380131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A1AD00BF-B328-4425-8EF4-79B537161D22}" type="slidenum">
              <a:rPr lang="en-US" smtClean="0"/>
              <a:pPr/>
              <a:t>72</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726632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58F42BA9-7E73-4C44-B636-BA75BFDAA11B}" type="slidenum">
              <a:rPr lang="en-US" smtClean="0"/>
              <a:pPr/>
              <a:t>73</a:t>
            </a:fld>
            <a:endParaRPr lang="en-US" smtClean="0"/>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621024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4113F601-D1D2-492D-9EDA-F49889E74CE2}" type="slidenum">
              <a:rPr lang="en-US" smtClean="0"/>
              <a:pPr/>
              <a:t>74</a:t>
            </a:fld>
            <a:endParaRPr lang="en-US"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492549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5B398DC1-8F0D-41F6-8AD9-B347E43F4319}" type="slidenum">
              <a:rPr lang="en-US" smtClean="0"/>
              <a:pPr/>
              <a:t>75</a:t>
            </a:fld>
            <a:endParaRPr lang="en-US" smtClean="0"/>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026406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E55C6206-6355-4B39-84FB-67D20DD4E034}" type="slidenum">
              <a:rPr lang="en-US" smtClean="0"/>
              <a:pPr/>
              <a:t>76</a:t>
            </a:fld>
            <a:endParaRPr lang="en-US" smtClean="0"/>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39317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3CAF7679-BDAE-4321-AE22-DFFCA6C697F3}" type="slidenum">
              <a:rPr lang="en-US" smtClean="0"/>
              <a:pPr/>
              <a:t>77</a:t>
            </a:fld>
            <a:endParaRPr lang="en-US" smtClean="0"/>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074220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0AC97C74-0F8A-4EC6-A81F-0FD41EEB8F66}" type="slidenum">
              <a:rPr lang="en-US" smtClean="0"/>
              <a:pPr/>
              <a:t>78</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eaLnBrk="1" hangingPunct="1"/>
            <a:r>
              <a:rPr lang="en-US" smtClean="0"/>
              <a:t>http://nobel.scas.bcit.ca/resource/ptable/ptblegif/na.gif</a:t>
            </a:r>
          </a:p>
          <a:p>
            <a:pPr eaLnBrk="1" hangingPunct="1"/>
            <a:r>
              <a:rPr lang="en-US" smtClean="0"/>
              <a:t>http://www.rkm.com.au/imagelibrary/thumbnails/CHLORINE-Cl2-2-150.jpg</a:t>
            </a:r>
          </a:p>
          <a:p>
            <a:pPr eaLnBrk="1" hangingPunct="1"/>
            <a:r>
              <a:rPr lang="en-US" smtClean="0"/>
              <a:t>http://www.scienceclarified.com/images/uesc_03_img0170.jpg</a:t>
            </a:r>
          </a:p>
          <a:p>
            <a:pPr eaLnBrk="1" hangingPunct="1"/>
            <a:endParaRPr lang="en-US" smtClean="0"/>
          </a:p>
        </p:txBody>
      </p:sp>
    </p:spTree>
    <p:extLst>
      <p:ext uri="{BB962C8B-B14F-4D97-AF65-F5344CB8AC3E}">
        <p14:creationId xmlns:p14="http://schemas.microsoft.com/office/powerpoint/2010/main" val="419003572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99C5CD23-F9F8-4A06-A719-5AACE0E1C404}" type="slidenum">
              <a:rPr lang="en-US" smtClean="0"/>
              <a:pPr/>
              <a:t>79</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47367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ECCB6CC8-D74C-4BA3-9749-109C051D1756}" type="slidenum">
              <a:rPr lang="en-US" smtClean="0"/>
              <a:pPr/>
              <a:t>8</a:t>
            </a:fld>
            <a:endParaRPr lang="en-US"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0805012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03BD9F98-DE22-4C95-99F7-4DD93649385B}" type="slidenum">
              <a:rPr lang="en-US" smtClean="0"/>
              <a:pPr/>
              <a:t>80</a:t>
            </a:fld>
            <a:endParaRPr lang="en-US" smtClean="0"/>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3805648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fld id="{4B65423B-A558-4D07-B9A5-77766A0C96C4}" type="slidenum">
              <a:rPr lang="en-US" smtClean="0"/>
              <a:pPr/>
              <a:t>81</a:t>
            </a:fld>
            <a:endParaRPr lang="en-US" smtClean="0"/>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extLst>
      <p:ext uri="{BB962C8B-B14F-4D97-AF65-F5344CB8AC3E}">
        <p14:creationId xmlns:p14="http://schemas.microsoft.com/office/powerpoint/2010/main" val="13529614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588D7D86-09AA-4AFB-B769-2CE34220775B}" type="slidenum">
              <a:rPr lang="en-US" smtClean="0"/>
              <a:pPr/>
              <a:t>82</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8668639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395E3FD9-9284-4A56-A0A1-539164AB7F53}" type="slidenum">
              <a:rPr lang="en-US" smtClean="0"/>
              <a:pPr/>
              <a:t>83</a:t>
            </a:fld>
            <a:endParaRPr lang="en-US" smtClean="0"/>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6025248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5006C1F2-8CBD-4808-B2C7-54D1BA908739}" type="slidenum">
              <a:rPr lang="en-US" smtClean="0"/>
              <a:pPr/>
              <a:t>84</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pPr eaLnBrk="1" hangingPunct="1"/>
            <a:r>
              <a:rPr lang="en-US" smtClean="0"/>
              <a:t>http://www.brettschmidt.com/3d_images/garage/samples/car_body.jpg</a:t>
            </a:r>
          </a:p>
        </p:txBody>
      </p:sp>
    </p:spTree>
    <p:extLst>
      <p:ext uri="{BB962C8B-B14F-4D97-AF65-F5344CB8AC3E}">
        <p14:creationId xmlns:p14="http://schemas.microsoft.com/office/powerpoint/2010/main" val="349418535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7E5A8517-481B-4B76-AD36-A26517B7DCA2}" type="slidenum">
              <a:rPr lang="en-US" smtClean="0"/>
              <a:pPr/>
              <a:t>85</a:t>
            </a:fld>
            <a:endParaRPr lang="en-US" smtClean="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pPr eaLnBrk="1" hangingPunct="1"/>
            <a:r>
              <a:rPr lang="en-US" smtClean="0"/>
              <a:t>http://www.brettschmidt.com/3d_images/garage/samples/car_body.jpg</a:t>
            </a:r>
          </a:p>
        </p:txBody>
      </p:sp>
    </p:spTree>
    <p:extLst>
      <p:ext uri="{BB962C8B-B14F-4D97-AF65-F5344CB8AC3E}">
        <p14:creationId xmlns:p14="http://schemas.microsoft.com/office/powerpoint/2010/main" val="109060082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4AF0D8A0-6E52-447F-8A28-712742AF9AC1}" type="slidenum">
              <a:rPr lang="en-US" smtClean="0"/>
              <a:pPr/>
              <a:t>86</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4852484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74C3B06E-16EF-4247-B741-FE8EC2E19E3D}" type="slidenum">
              <a:rPr lang="en-US" smtClean="0"/>
              <a:pPr/>
              <a:t>87</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8551578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024FFB1A-43DA-4524-A297-9CF656560830}" type="slidenum">
              <a:rPr lang="en-US" smtClean="0"/>
              <a:pPr/>
              <a:t>88</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4625232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29D69C1D-F288-49D2-A28E-A90978D36B6D}" type="slidenum">
              <a:rPr lang="en-US" smtClean="0"/>
              <a:pPr/>
              <a:t>89</a:t>
            </a:fld>
            <a:endParaRPr lang="en-US" smtClean="0"/>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90777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DC310CC7-EA73-486D-A214-EA01C0BB8B8D}" type="slidenum">
              <a:rPr lang="en-US" smtClean="0"/>
              <a:pPr/>
              <a:t>9</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6993734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D71E614D-C719-45EB-B452-E02BAD9AD889}" type="slidenum">
              <a:rPr lang="en-US" smtClean="0"/>
              <a:pPr/>
              <a:t>90</a:t>
            </a:fld>
            <a:endParaRPr lang="en-US" smtClean="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6983135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p:spPr>
        <p:txBody>
          <a:bodyPr/>
          <a:lstStyle/>
          <a:p>
            <a:fld id="{7D95A5DE-EB2A-41D5-B39B-25EA817E9666}" type="slidenum">
              <a:rPr lang="en-US" smtClean="0"/>
              <a:pPr/>
              <a:t>91</a:t>
            </a:fld>
            <a:endParaRPr lang="en-US" smtClean="0"/>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4469761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D0A4E918-43E8-4E51-B10C-E7A858CF29E4}" type="slidenum">
              <a:rPr lang="en-US" smtClean="0"/>
              <a:pPr/>
              <a:t>92</a:t>
            </a:fld>
            <a:endParaRPr lang="en-US" smtClean="0"/>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996301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p>
            <a:fld id="{2947110D-8299-44F3-A423-A87F054B7676}" type="slidenum">
              <a:rPr lang="en-US" smtClean="0"/>
              <a:pPr/>
              <a:t>93</a:t>
            </a:fld>
            <a:endParaRPr lang="en-US" smtClean="0"/>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p:spPr>
        <p:txBody>
          <a:bodyPr/>
          <a:lstStyle/>
          <a:p>
            <a:pPr eaLnBrk="1" hangingPunct="1"/>
            <a:r>
              <a:rPr lang="en-US" smtClean="0"/>
              <a:t>If one or more of the reactants is not used up completely but is left over when the reaction is completed, then the amount of product that can be obtained is limited by the amount of only one of the reactants</a:t>
            </a:r>
          </a:p>
          <a:p>
            <a:pPr eaLnBrk="1" hangingPunct="1"/>
            <a:endParaRPr lang="en-US" sz="500" smtClean="0"/>
          </a:p>
          <a:p>
            <a:pPr eaLnBrk="1" hangingPunct="1"/>
            <a:r>
              <a:rPr lang="en-US" b="1" smtClean="0"/>
              <a:t>A limiting reactant</a:t>
            </a:r>
            <a:r>
              <a:rPr lang="en-US" smtClean="0"/>
              <a:t> is the reactant that restricts the amount of product obtained. The reactant that remains after a reaction has gone to completion is present in </a:t>
            </a:r>
            <a:r>
              <a:rPr lang="en-US" i="1" smtClean="0"/>
              <a:t>excess</a:t>
            </a:r>
            <a:r>
              <a:rPr lang="en-US" smtClean="0"/>
              <a:t>.</a:t>
            </a:r>
          </a:p>
          <a:p>
            <a:pPr eaLnBrk="1" hangingPunct="1"/>
            <a:endParaRPr lang="en-US" smtClean="0"/>
          </a:p>
        </p:txBody>
      </p:sp>
    </p:spTree>
    <p:extLst>
      <p:ext uri="{BB962C8B-B14F-4D97-AF65-F5344CB8AC3E}">
        <p14:creationId xmlns:p14="http://schemas.microsoft.com/office/powerpoint/2010/main" val="279612722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95A383F3-675E-4D50-9E9B-5A85FB3CB4DE}" type="slidenum">
              <a:rPr lang="en-US" smtClean="0"/>
              <a:pPr/>
              <a:t>94</a:t>
            </a:fld>
            <a:endParaRPr lang="en-US" smtClean="0"/>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247739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p:spPr>
        <p:txBody>
          <a:bodyPr/>
          <a:lstStyle/>
          <a:p>
            <a:fld id="{73B22E76-4A57-4944-9718-F864A768DFA4}" type="slidenum">
              <a:rPr lang="en-US" smtClean="0"/>
              <a:pPr/>
              <a:t>95</a:t>
            </a:fld>
            <a:endParaRPr lang="en-US" smtClean="0"/>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7656893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8BA19EBC-7C73-40EA-88DB-0A9B3D85170B}" type="slidenum">
              <a:rPr lang="en-US" smtClean="0"/>
              <a:pPr/>
              <a:t>96</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0749759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p>
            <a:fld id="{DC600062-DB03-4E1C-9041-469B8179C31D}" type="slidenum">
              <a:rPr lang="en-US" smtClean="0"/>
              <a:pPr/>
              <a:t>97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199290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8737F8BF-3319-49BC-9A9E-80867235DDCC}" type="slidenum">
              <a:rPr lang="en-US" smtClean="0"/>
              <a:pPr/>
              <a:t>98</a:t>
            </a:fld>
            <a:endParaRPr lang="en-US" smtClean="0"/>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1624914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p>
            <a:fld id="{44723750-7C6C-45A3-A933-7DB91EE21267}" type="slidenum">
              <a:rPr lang="en-US" smtClean="0"/>
              <a:pPr/>
              <a:t>99</a:t>
            </a:fld>
            <a:endParaRPr lang="en-US" smtClean="0"/>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17917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F5A518-6961-4AFE-9210-C374870330F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DD3DB7-F48D-461E-A05A-9F5260D7D77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7139E-4FCC-4728-AE74-653F6E3F02E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DBB15C-894A-4818-B48B-15E8EC10D9C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DB6F3F-76C4-4986-8F1F-6DE667F21FA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58BE43-3EF8-4A04-94B7-6A3A16C3D37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B2F566-C065-4B15-B37D-7A8917989EE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E732789-08F1-42A6-A145-14BF0063E2A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4FAE65-B3DB-43DB-BE25-D82441E1480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8F6DB2-621D-4898-ACBD-16A30024EA5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32E8B1-4579-4F12-B492-32536CC57DB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938719-A5F5-409D-B651-D37C18D8BB3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EA7D63-EEA2-4AFC-A599-0748569DEAE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78FC4E-9111-42C3-9054-020B20187ED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C2AA4A-5AD3-43F6-ABE9-96127588881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F58BD8-38F9-45A3-8917-900F0FB2FAF2}"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4A9817-CFA9-4151-A36B-7FDC29FFD679}"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9CDA17-33DE-40A3-AD37-28F6D0CA8D8D}"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CDF5FE-02E3-4274-B4B8-B574D91B8557}"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5DE2A3-FE59-492D-BE8B-2E285AA8F351}"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A0B516B-73B4-4C88-B85F-FAD96E48161D}"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27FF1E7-3B11-447A-BC40-4947C6B13C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85A10F-5F6C-4E87-8D91-47A5DDCD2A0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F1BC1A-5773-49CB-9B5B-BB8ECD6BD03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07DE12-19C5-4FC2-A372-7AC3C803D23C}"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9E9E11-411D-4F24-83C6-3530796E9B40}"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4317A0-00D5-4271-BF13-2DDC5F51561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8AD84E-3C50-4F2D-B72A-0CADF407797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A21DDC-0C18-46D7-87FB-19A4479CC44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CC297D0-1244-4E49-8392-EB8B111F6D7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841748-9639-41C0-926D-D680F118EB9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DE067E-5D9E-4EAF-87E7-E11FEC69AC1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D39D03-8039-4FB7-9565-7D87DBFC9FE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9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129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vl1pPr>
          </a:lstStyle>
          <a:p>
            <a:pPr>
              <a:defRPr/>
            </a:pPr>
            <a:endParaRPr lang="en-US"/>
          </a:p>
        </p:txBody>
      </p:sp>
      <p:sp>
        <p:nvSpPr>
          <p:cNvPr id="129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a:defRPr/>
            </a:pPr>
            <a:fld id="{AC372A7E-20F2-48BC-8F19-2EC739881FA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99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3799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vl1pPr>
          </a:lstStyle>
          <a:p>
            <a:pPr>
              <a:defRPr/>
            </a:pPr>
            <a:endParaRPr lang="en-US"/>
          </a:p>
        </p:txBody>
      </p:sp>
      <p:sp>
        <p:nvSpPr>
          <p:cNvPr id="3799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a:defRPr/>
            </a:pPr>
            <a:fld id="{42BCA27F-0200-4B0B-98EA-341E886E60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62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mn-lt"/>
              </a:defRPr>
            </a:lvl1pPr>
          </a:lstStyle>
          <a:p>
            <a:pPr>
              <a:defRPr/>
            </a:pPr>
            <a:endParaRPr lang="en-US"/>
          </a:p>
        </p:txBody>
      </p:sp>
      <p:sp>
        <p:nvSpPr>
          <p:cNvPr id="3962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atin typeface="+mn-lt"/>
              </a:defRPr>
            </a:lvl1pPr>
          </a:lstStyle>
          <a:p>
            <a:pPr>
              <a:defRPr/>
            </a:pPr>
            <a:endParaRPr lang="en-US"/>
          </a:p>
        </p:txBody>
      </p:sp>
      <p:sp>
        <p:nvSpPr>
          <p:cNvPr id="3962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mn-lt"/>
              </a:defRPr>
            </a:lvl1pPr>
          </a:lstStyle>
          <a:p>
            <a:pPr>
              <a:defRPr/>
            </a:pPr>
            <a:fld id="{BFA7531D-8F8D-4473-B65C-BFF27DD7F2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00.xml.rels><?xml version="1.0" encoding="UTF-8" standalone="yes"?>
<Relationships xmlns="http://schemas.openxmlformats.org/package/2006/relationships"><Relationship Id="rId3" Type="http://schemas.openxmlformats.org/officeDocument/2006/relationships/hyperlink" Target="../PowerPoint%202006/Keys%20Worksheets/perwordlist%20key.doc" TargetMode="External"/><Relationship Id="rId2" Type="http://schemas.openxmlformats.org/officeDocument/2006/relationships/notesSlide" Target="../notesSlides/notesSlide100.xml"/><Relationship Id="rId1" Type="http://schemas.openxmlformats.org/officeDocument/2006/relationships/slideLayout" Target="../slideLayouts/slideLayout6.xml"/><Relationship Id="rId6" Type="http://schemas.openxmlformats.org/officeDocument/2006/relationships/hyperlink" Target="http://www.unit5.org/christjs/11perwordlist.doc" TargetMode="External"/><Relationship Id="rId5" Type="http://schemas.openxmlformats.org/officeDocument/2006/relationships/hyperlink" Target="../Stoichiometry%20Word/stoiprobs2.doc" TargetMode="External"/><Relationship Id="rId4" Type="http://schemas.openxmlformats.org/officeDocument/2006/relationships/hyperlink" Target="../Keys%20Worksheets/KEYS%20Stoich/stoiprobs2key.doc" TargetMode="External"/></Relationships>
</file>

<file path=ppt/slides/_rels/slide10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slide" Target="slide10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notesSlide" Target="../notesSlides/notesSlide106.xml"/><Relationship Id="rId7" Type="http://schemas.openxmlformats.org/officeDocument/2006/relationships/image" Target="../media/image82.jpe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81.png"/><Relationship Id="rId5" Type="http://schemas.openxmlformats.org/officeDocument/2006/relationships/image" Target="../media/image35.wmf"/><Relationship Id="rId4" Type="http://schemas.openxmlformats.org/officeDocument/2006/relationships/oleObject" Target="../embeddings/oleObject6.bin"/></Relationships>
</file>

<file path=ppt/slides/_rels/slide10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0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08.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81.png"/><Relationship Id="rId4" Type="http://schemas.openxmlformats.org/officeDocument/2006/relationships/audio" Target="../media/audio5.wav"/></Relationships>
</file>

<file path=ppt/slides/_rels/slide10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7" Type="http://schemas.openxmlformats.org/officeDocument/2006/relationships/image" Target="../media/image86.jpeg"/><Relationship Id="rId2" Type="http://schemas.openxmlformats.org/officeDocument/2006/relationships/slideLayout" Target="../slideLayouts/slideLayout2.xml"/><Relationship Id="rId1" Type="http://schemas.openxmlformats.org/officeDocument/2006/relationships/audio" Target="../media/audio6.wav"/><Relationship Id="rId6" Type="http://schemas.openxmlformats.org/officeDocument/2006/relationships/image" Target="../media/image52.png"/><Relationship Id="rId5" Type="http://schemas.openxmlformats.org/officeDocument/2006/relationships/slide" Target="slide3.xml"/><Relationship Id="rId4" Type="http://schemas.openxmlformats.org/officeDocument/2006/relationships/image" Target="../media/image85.jpeg"/></Relationships>
</file>

<file path=ppt/slides/_rels/slide111.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notesSlide" Target="../notesSlides/notesSlide111.xml"/><Relationship Id="rId7"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audio" Target="../media/audio7.wav"/><Relationship Id="rId6" Type="http://schemas.openxmlformats.org/officeDocument/2006/relationships/slide" Target="slide3.xml"/><Relationship Id="rId5" Type="http://schemas.openxmlformats.org/officeDocument/2006/relationships/image" Target="../media/image83.jpeg"/><Relationship Id="rId4" Type="http://schemas.openxmlformats.org/officeDocument/2006/relationships/image" Target="../media/image82.jpeg"/></Relationships>
</file>

<file path=ppt/slides/_rels/slide112.xml.rels><?xml version="1.0" encoding="UTF-8" standalone="yes"?>
<Relationships xmlns="http://schemas.openxmlformats.org/package/2006/relationships"><Relationship Id="rId3" Type="http://schemas.openxmlformats.org/officeDocument/2006/relationships/hyperlink" Target="http://www.space1.com/Artifacts/Apollo_Artifacts/LiOH_Canister/Apollo_13_LiOH_Detail/apollo_13_lioh_detail.html" TargetMode="External"/><Relationship Id="rId2" Type="http://schemas.openxmlformats.org/officeDocument/2006/relationships/notesSlide" Target="../notesSlides/notesSlide112.xml"/><Relationship Id="rId1" Type="http://schemas.openxmlformats.org/officeDocument/2006/relationships/slideLayout" Target="../slideLayouts/slideLayout6.xml"/><Relationship Id="rId5" Type="http://schemas.openxmlformats.org/officeDocument/2006/relationships/image" Target="../media/image89.jpeg"/><Relationship Id="rId4" Type="http://schemas.openxmlformats.org/officeDocument/2006/relationships/image" Target="../media/image88.jpeg"/></Relationships>
</file>

<file path=ppt/slides/_rels/slide11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13.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83.jpeg"/></Relationships>
</file>

<file path=ppt/slides/_rels/slide11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90.jpeg"/><Relationship Id="rId2" Type="http://schemas.openxmlformats.org/officeDocument/2006/relationships/audio" Target="../media/audio9.wav"/><Relationship Id="rId1" Type="http://schemas.openxmlformats.org/officeDocument/2006/relationships/audio" Target="../media/audio8.wav"/><Relationship Id="rId6" Type="http://schemas.openxmlformats.org/officeDocument/2006/relationships/image" Target="../media/image52.png"/><Relationship Id="rId5" Type="http://schemas.openxmlformats.org/officeDocument/2006/relationships/slide" Target="slide3.xml"/><Relationship Id="rId4"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17.xml"/><Relationship Id="rId1" Type="http://schemas.openxmlformats.org/officeDocument/2006/relationships/slideLayout" Target="../slideLayouts/slideLayout6.xml"/><Relationship Id="rId5" Type="http://schemas.openxmlformats.org/officeDocument/2006/relationships/image" Target="../media/image93.jpeg"/><Relationship Id="rId4" Type="http://schemas.openxmlformats.org/officeDocument/2006/relationships/image" Target="../media/image92.jpe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19.xml"/><Relationship Id="rId1" Type="http://schemas.openxmlformats.org/officeDocument/2006/relationships/slideLayout" Target="../slideLayouts/slideLayout6.xml"/><Relationship Id="rId5" Type="http://schemas.openxmlformats.org/officeDocument/2006/relationships/image" Target="../media/image95.png"/><Relationship Id="rId4" Type="http://schemas.openxmlformats.org/officeDocument/2006/relationships/image" Target="http://www.bluejohnstone.co.uk/images/pw3c.gif"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20.xml.rels><?xml version="1.0" encoding="UTF-8" standalone="yes"?>
<Relationships xmlns="http://schemas.openxmlformats.org/package/2006/relationships"><Relationship Id="rId3" Type="http://schemas.openxmlformats.org/officeDocument/2006/relationships/hyperlink" Target="../PowerPoint%202006/Keys%20Worksheets/perwordlist%20key.doc" TargetMode="External"/><Relationship Id="rId2" Type="http://schemas.openxmlformats.org/officeDocument/2006/relationships/notesSlide" Target="../notesSlides/notesSlide120.xml"/><Relationship Id="rId1" Type="http://schemas.openxmlformats.org/officeDocument/2006/relationships/slideLayout" Target="../slideLayouts/slideLayout6.xml"/><Relationship Id="rId6" Type="http://schemas.openxmlformats.org/officeDocument/2006/relationships/hyperlink" Target="http://www.unit5.org/christjs/11perwordlist.doc" TargetMode="External"/><Relationship Id="rId5" Type="http://schemas.openxmlformats.org/officeDocument/2006/relationships/hyperlink" Target="../Stoichiometry%20Word/13energyws.doc" TargetMode="External"/><Relationship Id="rId4" Type="http://schemas.openxmlformats.org/officeDocument/2006/relationships/hyperlink" Target="../Keys%20Worksheets/percentyld%20key.doc" TargetMode="Externa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hyperlink" Target="../PowerPoint%202006/Keys%20Worksheets/perwordlist%20key.doc" TargetMode="External"/><Relationship Id="rId2" Type="http://schemas.openxmlformats.org/officeDocument/2006/relationships/notesSlide" Target="../notesSlides/notesSlide126.xml"/><Relationship Id="rId1" Type="http://schemas.openxmlformats.org/officeDocument/2006/relationships/slideLayout" Target="../slideLayouts/slideLayout6.xml"/><Relationship Id="rId6" Type="http://schemas.openxmlformats.org/officeDocument/2006/relationships/hyperlink" Target="http://www.unit5.org/christjs/11perwordlist.doc" TargetMode="External"/><Relationship Id="rId5" Type="http://schemas.openxmlformats.org/officeDocument/2006/relationships/hyperlink" Target="../Stoichiometry%20Word/moles%20and%20mass%20relationships.doc" TargetMode="External"/><Relationship Id="rId4" Type="http://schemas.openxmlformats.org/officeDocument/2006/relationships/hyperlink" Target="../Keys%20Worksheets/KEYS%20Stoich/moles%20and%20mass%20relationships%20key.doc"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PowerPoint%202006/Keys%20Worksheets/perwordlist%20key.doc" TargetMode="External"/><Relationship Id="rId2" Type="http://schemas.openxmlformats.org/officeDocument/2006/relationships/notesSlide" Target="../notesSlides/notesSlide127.xml"/><Relationship Id="rId1" Type="http://schemas.openxmlformats.org/officeDocument/2006/relationships/slideLayout" Target="../slideLayouts/slideLayout6.xml"/><Relationship Id="rId6" Type="http://schemas.openxmlformats.org/officeDocument/2006/relationships/hyperlink" Target="http://www.unit5.org/christjs/11perwordlist.doc" TargetMode="External"/><Relationship Id="rId5" Type="http://schemas.openxmlformats.org/officeDocument/2006/relationships/hyperlink" Target="../Stoichiometry%20Word/visuallimiting.doc" TargetMode="External"/><Relationship Id="rId4" Type="http://schemas.openxmlformats.org/officeDocument/2006/relationships/hyperlink" Target="../Keys%20Worksheets/KEYS%20Stoich/visuallimitingkey.doc" TargetMode="External"/></Relationships>
</file>

<file path=ppt/slides/_rels/slide12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28.xml"/><Relationship Id="rId1" Type="http://schemas.openxmlformats.org/officeDocument/2006/relationships/slideLayout" Target="../slideLayouts/slideLayout7.xml"/><Relationship Id="rId4" Type="http://schemas.openxmlformats.org/officeDocument/2006/relationships/image" Target="http://science.csustan.edu/JTB/LABWARE/labware-map.gif" TargetMode="External"/></Relationships>
</file>

<file path=ppt/slides/_rels/slide12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29.xml"/><Relationship Id="rId1" Type="http://schemas.openxmlformats.org/officeDocument/2006/relationships/slideLayout" Target="../slideLayouts/slideLayout7.xml"/><Relationship Id="rId4" Type="http://schemas.openxmlformats.org/officeDocument/2006/relationships/image" Target="http://science.csustan.edu/JTB/LABWARE/labware-map.gi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1.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hyperlink" Target="../PowerPoint%202006/Keys%20Worksheets/perwordlist%20key.doc" TargetMode="External"/><Relationship Id="rId2" Type="http://schemas.openxmlformats.org/officeDocument/2006/relationships/notesSlide" Target="../notesSlides/notesSlide136.xml"/><Relationship Id="rId1" Type="http://schemas.openxmlformats.org/officeDocument/2006/relationships/slideLayout" Target="../slideLayouts/slideLayout6.xml"/><Relationship Id="rId5" Type="http://schemas.openxmlformats.org/officeDocument/2006/relationships/hyperlink" Target="http://www.unit5.org/christjs/11perwordlist.doc" TargetMode="External"/><Relationship Id="rId4" Type="http://schemas.openxmlformats.org/officeDocument/2006/relationships/hyperlink" Target="../Stoichiometry%20Word/limreactprobs.doc" TargetMode="External"/></Relationships>
</file>

<file path=ppt/slides/_rels/slide137.xml.rels><?xml version="1.0" encoding="UTF-8" standalone="yes"?>
<Relationships xmlns="http://schemas.openxmlformats.org/package/2006/relationships"><Relationship Id="rId3" Type="http://schemas.openxmlformats.org/officeDocument/2006/relationships/slide" Target="slide138.xml"/><Relationship Id="rId2" Type="http://schemas.openxmlformats.org/officeDocument/2006/relationships/notesSlide" Target="../notesSlides/notesSlide137.xml"/><Relationship Id="rId1" Type="http://schemas.openxmlformats.org/officeDocument/2006/relationships/slideLayout" Target="../slideLayouts/slideLayout6.xml"/><Relationship Id="rId6" Type="http://schemas.openxmlformats.org/officeDocument/2006/relationships/slide" Target="slide141.xml"/><Relationship Id="rId5" Type="http://schemas.openxmlformats.org/officeDocument/2006/relationships/slide" Target="slide140.xml"/><Relationship Id="rId4" Type="http://schemas.openxmlformats.org/officeDocument/2006/relationships/slide" Target="slide139.xml"/></Relationships>
</file>

<file path=ppt/slides/_rels/slide138.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notesSlide" Target="../notesSlides/notesSlide138.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notesSlide" Target="../notesSlides/notesSlide13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Atom%20Word/Avogadro%20paper.doc" TargetMode="External"/></Relationships>
</file>

<file path=ppt/slides/_rels/slide140.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notesSlide" Target="../notesSlides/notesSlide140.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notesSlide" Target="../notesSlides/notesSlide141.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8" Type="http://schemas.openxmlformats.org/officeDocument/2006/relationships/slide" Target="slide147.xml"/><Relationship Id="rId3" Type="http://schemas.openxmlformats.org/officeDocument/2006/relationships/slide" Target="slide145.xml"/><Relationship Id="rId7" Type="http://schemas.openxmlformats.org/officeDocument/2006/relationships/slide" Target="slide148.xml"/><Relationship Id="rId2" Type="http://schemas.openxmlformats.org/officeDocument/2006/relationships/notesSlide" Target="../notesSlides/notesSlide142.xml"/><Relationship Id="rId1" Type="http://schemas.openxmlformats.org/officeDocument/2006/relationships/slideLayout" Target="../slideLayouts/slideLayout6.xml"/><Relationship Id="rId6" Type="http://schemas.openxmlformats.org/officeDocument/2006/relationships/slide" Target="slide143.xml"/><Relationship Id="rId5" Type="http://schemas.openxmlformats.org/officeDocument/2006/relationships/slide" Target="slide146.xml"/><Relationship Id="rId4" Type="http://schemas.openxmlformats.org/officeDocument/2006/relationships/slide" Target="slide144.xml"/></Relationships>
</file>

<file path=ppt/slides/_rels/slide143.xml.rels><?xml version="1.0" encoding="UTF-8" standalone="yes"?>
<Relationships xmlns="http://schemas.openxmlformats.org/package/2006/relationships"><Relationship Id="rId3" Type="http://schemas.openxmlformats.org/officeDocument/2006/relationships/slide" Target="slide142.xml"/><Relationship Id="rId2" Type="http://schemas.openxmlformats.org/officeDocument/2006/relationships/notesSlide" Target="../notesSlides/notesSlide143.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3" Type="http://schemas.openxmlformats.org/officeDocument/2006/relationships/slide" Target="slide142.xml"/><Relationship Id="rId2" Type="http://schemas.openxmlformats.org/officeDocument/2006/relationships/notesSlide" Target="../notesSlides/notesSlide144.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3" Type="http://schemas.openxmlformats.org/officeDocument/2006/relationships/slide" Target="slide142.xml"/><Relationship Id="rId2" Type="http://schemas.openxmlformats.org/officeDocument/2006/relationships/notesSlide" Target="../notesSlides/notesSlide145.xm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3" Type="http://schemas.openxmlformats.org/officeDocument/2006/relationships/slide" Target="slide142.xml"/><Relationship Id="rId2" Type="http://schemas.openxmlformats.org/officeDocument/2006/relationships/notesSlide" Target="../notesSlides/notesSlide146.xml"/><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3" Type="http://schemas.openxmlformats.org/officeDocument/2006/relationships/slide" Target="slide142.xml"/><Relationship Id="rId2" Type="http://schemas.openxmlformats.org/officeDocument/2006/relationships/notesSlide" Target="../notesSlides/notesSlide147.xml"/><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3" Type="http://schemas.openxmlformats.org/officeDocument/2006/relationships/slide" Target="slide142.xml"/><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woodrow.org/teachers/ci/1992/Avogadro.html" TargetMode="External"/><Relationship Id="rId4" Type="http://schemas.openxmlformats.org/officeDocument/2006/relationships/image" Target="../media/image21.jpe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hyperlink" Target="../PowerPoint%202006/Keys%20Worksheets/perwordlist%20key.doc" TargetMode="External"/><Relationship Id="rId2" Type="http://schemas.openxmlformats.org/officeDocument/2006/relationships/notesSlide" Target="../notesSlides/notesSlide153.xml"/><Relationship Id="rId1" Type="http://schemas.openxmlformats.org/officeDocument/2006/relationships/slideLayout" Target="../slideLayouts/slideLayout6.xml"/><Relationship Id="rId6" Type="http://schemas.openxmlformats.org/officeDocument/2006/relationships/hyperlink" Target="http://www.unit5.org/christjs/11perwordlist.doc" TargetMode="External"/><Relationship Id="rId5" Type="http://schemas.openxmlformats.org/officeDocument/2006/relationships/hyperlink" Target="../Stoichiometry%20Word/13percentyld.doc" TargetMode="External"/><Relationship Id="rId4" Type="http://schemas.openxmlformats.org/officeDocument/2006/relationships/hyperlink" Target="../Keys%20Worksheets/percentyld%20key.doc" TargetMode="External"/></Relationships>
</file>

<file path=ppt/slides/_rels/slide154.xml.rels><?xml version="1.0" encoding="UTF-8" standalone="yes"?>
<Relationships xmlns="http://schemas.openxmlformats.org/package/2006/relationships"><Relationship Id="rId3" Type="http://schemas.openxmlformats.org/officeDocument/2006/relationships/hyperlink" Target="../Stoichiometry%20Word/13baksodlab.doc" TargetMode="External"/><Relationship Id="rId2" Type="http://schemas.openxmlformats.org/officeDocument/2006/relationships/notesSlide" Target="../notesSlides/notesSlide154.xml"/><Relationship Id="rId1" Type="http://schemas.openxmlformats.org/officeDocument/2006/relationships/slideLayout" Target="../slideLayouts/slideLayout6.xml"/><Relationship Id="rId4" Type="http://schemas.openxmlformats.org/officeDocument/2006/relationships/image" Target="../media/image99.jpeg"/></Relationships>
</file>

<file path=ppt/slides/_rels/slide155.xml.rels><?xml version="1.0" encoding="UTF-8" standalone="yes"?>
<Relationships xmlns="http://schemas.openxmlformats.org/package/2006/relationships"><Relationship Id="rId3" Type="http://schemas.openxmlformats.org/officeDocument/2006/relationships/hyperlink" Target="../Keys%20Worksheets/KEYS%20Stoich/13baksodlabkey.doc" TargetMode="External"/><Relationship Id="rId2" Type="http://schemas.openxmlformats.org/officeDocument/2006/relationships/notesSlide" Target="../notesSlides/notesSlide155.xml"/><Relationship Id="rId1" Type="http://schemas.openxmlformats.org/officeDocument/2006/relationships/slideLayout" Target="../slideLayouts/slideLayout6.xml"/><Relationship Id="rId4" Type="http://schemas.openxmlformats.org/officeDocument/2006/relationships/hyperlink" Target="../Stoichiometry%20Word/13baksodlab.doc" TargetMode="External"/></Relationships>
</file>

<file path=ppt/slides/_rels/slide156.xml.rels><?xml version="1.0" encoding="UTF-8" standalone="yes"?>
<Relationships xmlns="http://schemas.openxmlformats.org/package/2006/relationships"><Relationship Id="rId3" Type="http://schemas.openxmlformats.org/officeDocument/2006/relationships/hyperlink" Target="../Keys%20Worksheets/KEYS%20Stoich/Nuts%20and%20Bolts%20key.doc" TargetMode="External"/><Relationship Id="rId2" Type="http://schemas.openxmlformats.org/officeDocument/2006/relationships/notesSlide" Target="../notesSlides/notesSlide156.xml"/><Relationship Id="rId1" Type="http://schemas.openxmlformats.org/officeDocument/2006/relationships/slideLayout" Target="../slideLayouts/slideLayout6.xml"/><Relationship Id="rId5" Type="http://schemas.openxmlformats.org/officeDocument/2006/relationships/image" Target="../media/image100.jpeg"/><Relationship Id="rId4" Type="http://schemas.openxmlformats.org/officeDocument/2006/relationships/hyperlink" Target="../Stoichiometry%20Word/Nuts%20and%20Bolts.doc" TargetMode="External"/></Relationships>
</file>

<file path=ppt/slides/_rels/slide157.xml.rels><?xml version="1.0" encoding="UTF-8" standalone="yes"?>
<Relationships xmlns="http://schemas.openxmlformats.org/package/2006/relationships"><Relationship Id="rId3" Type="http://schemas.openxmlformats.org/officeDocument/2006/relationships/hyperlink" Target="../Keys%20Worksheets/KEYS%20Stoich/Smores%20key.doc" TargetMode="External"/><Relationship Id="rId2" Type="http://schemas.openxmlformats.org/officeDocument/2006/relationships/notesSlide" Target="../notesSlides/notesSlide157.xml"/><Relationship Id="rId1" Type="http://schemas.openxmlformats.org/officeDocument/2006/relationships/slideLayout" Target="../slideLayouts/slideLayout6.xml"/><Relationship Id="rId4" Type="http://schemas.openxmlformats.org/officeDocument/2006/relationships/hyperlink" Target="../Stoichiometry%20Word/Smores.doc" TargetMode="External"/></Relationships>
</file>

<file path=ppt/slides/_rels/slide158.xml.rels><?xml version="1.0" encoding="UTF-8" standalone="yes"?>
<Relationships xmlns="http://schemas.openxmlformats.org/package/2006/relationships"><Relationship Id="rId3" Type="http://schemas.openxmlformats.org/officeDocument/2006/relationships/hyperlink" Target="../Keys%20Worksheets/KEYS%20Stoich/Chemical%20Reactions%20of%20Copper%20and%20Percent%20Yield%20Key.doc" TargetMode="External"/><Relationship Id="rId2" Type="http://schemas.openxmlformats.org/officeDocument/2006/relationships/notesSlide" Target="../notesSlides/notesSlide158.xml"/><Relationship Id="rId1" Type="http://schemas.openxmlformats.org/officeDocument/2006/relationships/slideLayout" Target="../slideLayouts/slideLayout6.xml"/><Relationship Id="rId5" Type="http://schemas.openxmlformats.org/officeDocument/2006/relationships/hyperlink" Target="../LABS%20&amp;%20Activities/Reactions%20of%20Copper/Reactions%20of%20Copper.ppt#-1,1,Reactions of Copper" TargetMode="External"/><Relationship Id="rId4" Type="http://schemas.openxmlformats.org/officeDocument/2006/relationships/hyperlink" Target="../Stoichiometry%20Word/Chemical%20Reactions%20of%20Copper%20and%20Percent%20Yield.doc" TargetMode="External"/></Relationships>
</file>

<file path=ppt/slides/_rels/slide159.xml.rels><?xml version="1.0" encoding="UTF-8" standalone="yes"?>
<Relationships xmlns="http://schemas.openxmlformats.org/package/2006/relationships"><Relationship Id="rId8" Type="http://schemas.openxmlformats.org/officeDocument/2006/relationships/hyperlink" Target="../../Objectives%20-%20Chemistry/Mole%20Chemical%20FormulaTO.doc" TargetMode="External"/><Relationship Id="rId13" Type="http://schemas.openxmlformats.org/officeDocument/2006/relationships/hyperlink" Target="../Keys%20Worksheets/KEYS%20Stoich/farminganswer.doc" TargetMode="External"/><Relationship Id="rId18" Type="http://schemas.openxmlformats.org/officeDocument/2006/relationships/hyperlink" Target="../Keys%20Worksheets/KEYS%20Stoich/energy%20key.doc" TargetMode="External"/><Relationship Id="rId26" Type="http://schemas.openxmlformats.org/officeDocument/2006/relationships/hyperlink" Target="../Stoichiometry%20Word/13Generic%20Stoichiometry.doc" TargetMode="External"/><Relationship Id="rId3" Type="http://schemas.openxmlformats.org/officeDocument/2006/relationships/hyperlink" Target="../Stoichiometry%20Word/visuallimiting.doc" TargetMode="External"/><Relationship Id="rId21" Type="http://schemas.openxmlformats.org/officeDocument/2006/relationships/hyperlink" Target="../Stoichiometry%20Word/13stoiprobs1.doc" TargetMode="External"/><Relationship Id="rId7" Type="http://schemas.openxmlformats.org/officeDocument/2006/relationships/hyperlink" Target="../../Objectives%20-%20Chemistry/StoichiometryTO.doc" TargetMode="External"/><Relationship Id="rId12" Type="http://schemas.openxmlformats.org/officeDocument/2006/relationships/hyperlink" Target="../Stoichiometry%20Word/13Careers%20in%20Chemistry.doc" TargetMode="External"/><Relationship Id="rId17" Type="http://schemas.openxmlformats.org/officeDocument/2006/relationships/hyperlink" Target="../Stoichiometry%20Word/13energyws.doc" TargetMode="External"/><Relationship Id="rId25" Type="http://schemas.openxmlformats.org/officeDocument/2006/relationships/hyperlink" Target="../Stoichiometry%20Word/limreactprobs.doc" TargetMode="External"/><Relationship Id="rId2" Type="http://schemas.openxmlformats.org/officeDocument/2006/relationships/notesSlide" Target="../notesSlides/notesSlide159.xml"/><Relationship Id="rId16" Type="http://schemas.openxmlformats.org/officeDocument/2006/relationships/hyperlink" Target="../Stoichiometry%20Word/13easystoich.doc" TargetMode="External"/><Relationship Id="rId20" Type="http://schemas.openxmlformats.org/officeDocument/2006/relationships/hyperlink" Target="../Keys%20Worksheets/KEYS%20Stoich/percentyld%20key.doc" TargetMode="External"/><Relationship Id="rId29" Type="http://schemas.openxmlformats.org/officeDocument/2006/relationships/hyperlink" Target="../Outlines/Text%20Notes%20-%20General/u8textnotes.doc" TargetMode="External"/><Relationship Id="rId1" Type="http://schemas.openxmlformats.org/officeDocument/2006/relationships/slideLayout" Target="../slideLayouts/slideLayout6.xml"/><Relationship Id="rId6" Type="http://schemas.openxmlformats.org/officeDocument/2006/relationships/hyperlink" Target="../Keys%20Worksheets/KEYS%20Stoich/moles%20and%20mass%20relationships%20key.doc" TargetMode="External"/><Relationship Id="rId11" Type="http://schemas.openxmlformats.org/officeDocument/2006/relationships/hyperlink" Target="../LABS%20&amp;%20Activities/Baking%20Soda%20Lab/Baking%20Soda%20Lab.ppt" TargetMode="External"/><Relationship Id="rId24" Type="http://schemas.openxmlformats.org/officeDocument/2006/relationships/hyperlink" Target="../Stoichiometry%20Word/13StoichiometryLO.doc" TargetMode="External"/><Relationship Id="rId32" Type="http://schemas.openxmlformats.org/officeDocument/2006/relationships/hyperlink" Target="../Keys%20Worksheets/Vocabulary/vocabStoichiometrykey.doc" TargetMode="External"/><Relationship Id="rId5" Type="http://schemas.openxmlformats.org/officeDocument/2006/relationships/hyperlink" Target="../Stoichiometry%20Word/moles%20and%20mass%20relationships.doc" TargetMode="External"/><Relationship Id="rId15" Type="http://schemas.openxmlformats.org/officeDocument/2006/relationships/hyperlink" Target="../Stoichiometry%20Word/Careers%20in%20Chemistr%20Dent%20Key.doc" TargetMode="External"/><Relationship Id="rId23" Type="http://schemas.openxmlformats.org/officeDocument/2006/relationships/hyperlink" Target="../Keys%20Worksheets/KEYS%20Stoich/stoich2key.doc" TargetMode="External"/><Relationship Id="rId28" Type="http://schemas.openxmlformats.org/officeDocument/2006/relationships/hyperlink" Target="../Keys%20Worksheets/KEYS%20Stoich/Smores%20key.doc" TargetMode="External"/><Relationship Id="rId10" Type="http://schemas.openxmlformats.org/officeDocument/2006/relationships/hyperlink" Target="../Stoichiometry%20Word/13baksodlab.doc" TargetMode="External"/><Relationship Id="rId19" Type="http://schemas.openxmlformats.org/officeDocument/2006/relationships/hyperlink" Target="../Stoichiometry%20Word/13percentyld.doc" TargetMode="External"/><Relationship Id="rId31" Type="http://schemas.openxmlformats.org/officeDocument/2006/relationships/hyperlink" Target="../Stoichiometry%20Word/vocabStoichiometry.doc" TargetMode="External"/><Relationship Id="rId4" Type="http://schemas.openxmlformats.org/officeDocument/2006/relationships/hyperlink" Target="../Keys%20Worksheets/KEYS%20Stoich/visuallimitingkey.doc" TargetMode="External"/><Relationship Id="rId9" Type="http://schemas.openxmlformats.org/officeDocument/2006/relationships/hyperlink" Target="../Keys%20Worksheets/Overhead%20Notes%20-%20General/stoichohnotes18f2005.doc" TargetMode="External"/><Relationship Id="rId14" Type="http://schemas.openxmlformats.org/officeDocument/2006/relationships/hyperlink" Target="../Stoichiometry%20Word/Careers%20in%20Chemistry%20Dentistry.doc" TargetMode="External"/><Relationship Id="rId22" Type="http://schemas.openxmlformats.org/officeDocument/2006/relationships/hyperlink" Target="../Keys%20Worksheets/KEYS%20Stoich/stoiprobs1%20key.doc" TargetMode="External"/><Relationship Id="rId27" Type="http://schemas.openxmlformats.org/officeDocument/2006/relationships/hyperlink" Target="../Stoichiometry%20Word/Nuts%20and%20Bolts.doc" TargetMode="External"/><Relationship Id="rId30" Type="http://schemas.openxmlformats.org/officeDocument/2006/relationships/hyperlink" Target="../Keys%20Worksheets/Text%20Notes%20KEYS/u8textnoteskey.doc"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60.xml.rels><?xml version="1.0" encoding="UTF-8" standalone="yes"?>
<Relationships xmlns="http://schemas.openxmlformats.org/package/2006/relationships"><Relationship Id="rId8" Type="http://schemas.openxmlformats.org/officeDocument/2006/relationships/hyperlink" Target="../Stoichiometry%20Word/Careers%20in%20Chemistr%20Dent%20Key.doc" TargetMode="External"/><Relationship Id="rId13" Type="http://schemas.openxmlformats.org/officeDocument/2006/relationships/hyperlink" Target="../Stoichiometry%20Word/13stoiprobs1.doc" TargetMode="External"/><Relationship Id="rId18" Type="http://schemas.openxmlformats.org/officeDocument/2006/relationships/hyperlink" Target="../Stoichiometry%20Word/limreactprobs.doc" TargetMode="External"/><Relationship Id="rId3" Type="http://schemas.openxmlformats.org/officeDocument/2006/relationships/hyperlink" Target="../../Objectives%20-%20Chemistry/StoichiometryTO.doc" TargetMode="External"/><Relationship Id="rId21" Type="http://schemas.openxmlformats.org/officeDocument/2006/relationships/hyperlink" Target="../Stoichiometry%20Word/visuallimiting.doc" TargetMode="External"/><Relationship Id="rId7" Type="http://schemas.openxmlformats.org/officeDocument/2006/relationships/hyperlink" Target="../Stoichiometry%20Word/Careers%20in%20Chemistry%20Dentistry.doc" TargetMode="External"/><Relationship Id="rId12" Type="http://schemas.openxmlformats.org/officeDocument/2006/relationships/hyperlink" Target="../Stoichiometry%20Word/13percentyld.doc" TargetMode="External"/><Relationship Id="rId17" Type="http://schemas.openxmlformats.org/officeDocument/2006/relationships/hyperlink" Target="../Outlines/Text%20Notes%20-%20General/u8textnotes.doc" TargetMode="External"/><Relationship Id="rId25" Type="http://schemas.openxmlformats.org/officeDocument/2006/relationships/hyperlink" Target="../Stoichiometry%20Word/vocabStoichiometry.doc" TargetMode="External"/><Relationship Id="rId2" Type="http://schemas.openxmlformats.org/officeDocument/2006/relationships/notesSlide" Target="../notesSlides/notesSlide160.xml"/><Relationship Id="rId16" Type="http://schemas.openxmlformats.org/officeDocument/2006/relationships/hyperlink" Target="../Stoichiometry%20Word/13StoichiometryLO.doc" TargetMode="External"/><Relationship Id="rId20" Type="http://schemas.openxmlformats.org/officeDocument/2006/relationships/hyperlink" Target="../Stoichiometry%20Word/Nuts%20and%20Bolts.doc" TargetMode="External"/><Relationship Id="rId1" Type="http://schemas.openxmlformats.org/officeDocument/2006/relationships/slideLayout" Target="../slideLayouts/slideLayout17.xml"/><Relationship Id="rId6" Type="http://schemas.openxmlformats.org/officeDocument/2006/relationships/hyperlink" Target="../Stoichiometry%20Word/13Careers%20in%20Chemistry.doc" TargetMode="External"/><Relationship Id="rId11" Type="http://schemas.openxmlformats.org/officeDocument/2006/relationships/hyperlink" Target="../Stoichiometry%20Word/13Generic%20Stoichiometry.doc" TargetMode="External"/><Relationship Id="rId24" Type="http://schemas.openxmlformats.org/officeDocument/2006/relationships/hyperlink" Target="http://www.backflip.com/perl/go.pl?url=18424631" TargetMode="External"/><Relationship Id="rId5" Type="http://schemas.openxmlformats.org/officeDocument/2006/relationships/hyperlink" Target="../Stoichiometry%20Word/13baksodlab.doc" TargetMode="External"/><Relationship Id="rId15" Type="http://schemas.openxmlformats.org/officeDocument/2006/relationships/hyperlink" Target="../Outlines/Student%20Notes/u8lectout.doc" TargetMode="External"/><Relationship Id="rId23" Type="http://schemas.openxmlformats.org/officeDocument/2006/relationships/hyperlink" Target="../Video/World%20of%20Chemistry%20Notes/Episode%2011%20-%20The%20Mole.doc" TargetMode="External"/><Relationship Id="rId10" Type="http://schemas.openxmlformats.org/officeDocument/2006/relationships/hyperlink" Target="../Stoichiometry%20Word/13energyws.doc" TargetMode="External"/><Relationship Id="rId19" Type="http://schemas.openxmlformats.org/officeDocument/2006/relationships/hyperlink" Target="../Stoichiometry%20Word/moles%20and%20mass%20relationships.doc" TargetMode="External"/><Relationship Id="rId4" Type="http://schemas.openxmlformats.org/officeDocument/2006/relationships/hyperlink" Target="../../Objectives%20-%20Chemistry/Mole%20Chemical%20FormulaTO.doc" TargetMode="External"/><Relationship Id="rId9" Type="http://schemas.openxmlformats.org/officeDocument/2006/relationships/hyperlink" Target="../Stoichiometry%20Word/13easystoich.doc" TargetMode="External"/><Relationship Id="rId14" Type="http://schemas.openxmlformats.org/officeDocument/2006/relationships/hyperlink" Target="../Outlines/stoichohnotes18f2005.doc" TargetMode="External"/><Relationship Id="rId22" Type="http://schemas.openxmlformats.org/officeDocument/2006/relationships/hyperlink" Target="../Stoichiometry%20Word/Smores.doc" TargetMode="Externa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6.wmf"/><Relationship Id="rId5" Type="http://schemas.openxmlformats.org/officeDocument/2006/relationships/image" Target="../media/image25.jpeg"/><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25.xml"/><Relationship Id="rId7" Type="http://schemas.openxmlformats.org/officeDocument/2006/relationships/hyperlink" Target="http://upload.wikimedia.org/wikipedia/commons/6/6c/Nitrogen-3D-vdW.png" TargetMode="Externa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28.png"/><Relationship Id="rId5" Type="http://schemas.openxmlformats.org/officeDocument/2006/relationships/hyperlink" Target="http://upload.wikimedia.org/wikipedia/commons/d/dc/Ammonia-3D-vdW.png" TargetMode="External"/><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slide" Target="slide3.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5.w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slide" Target="slide3.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slide" Target="slide3.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47.jpeg"/></Relationships>
</file>

<file path=ppt/slides/_rels/slide4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Outlines/Text%20Notes%20-%20General/u8textnotes.doc" TargetMode="External"/><Relationship Id="rId3" Type="http://schemas.openxmlformats.org/officeDocument/2006/relationships/hyperlink" Target="../Keys%20Worksheets/Overhead%20Notes%20-%20General/stoichohnotes18f2005.doc" TargetMode="External"/><Relationship Id="rId7" Type="http://schemas.openxmlformats.org/officeDocument/2006/relationships/hyperlink" Target="../Outlines/Student%20Notes/u8lectout.doc"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www.unit5.org/chemistry/General%20student%20notes/u8lectoutf2006.doc" TargetMode="External"/><Relationship Id="rId5" Type="http://schemas.openxmlformats.org/officeDocument/2006/relationships/hyperlink" Target="http://www.unit5.org/chemistry/christjs/General%20Notes/stoichohnotes18f2005.doc" TargetMode="External"/><Relationship Id="rId4" Type="http://schemas.openxmlformats.org/officeDocument/2006/relationships/hyperlink" Target="../Outlines/stoichohnotes18f2005.doc" TargetMode="External"/><Relationship Id="rId9" Type="http://schemas.openxmlformats.org/officeDocument/2006/relationships/hyperlink" Target="../Keys%20Worksheets/Text%20Notes%20KEYS/u8textnoteskey.doc" TargetMode="External"/></Relationships>
</file>

<file path=ppt/slides/_rels/slide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4.xml"/><Relationship Id="rId1" Type="http://schemas.openxmlformats.org/officeDocument/2006/relationships/slideLayout" Target="../slideLayouts/slideLayout6.xml"/><Relationship Id="rId5" Type="http://schemas.openxmlformats.org/officeDocument/2006/relationships/image" Target="../media/image51.jpeg"/><Relationship Id="rId4" Type="http://schemas.openxmlformats.org/officeDocument/2006/relationships/image" Target="../media/image50.jpeg"/></Relationships>
</file>

<file path=ppt/slides/_rels/slide55.xml.rels><?xml version="1.0" encoding="UTF-8" standalone="yes"?>
<Relationships xmlns="http://schemas.openxmlformats.org/package/2006/relationships"><Relationship Id="rId8" Type="http://schemas.openxmlformats.org/officeDocument/2006/relationships/hyperlink" Target="file:///\\NCHS_MAIN\VOL1\HOME\STAFF\CHRISTJS\Desktop" TargetMode="External"/><Relationship Id="rId3" Type="http://schemas.openxmlformats.org/officeDocument/2006/relationships/audio" Target="file:///C:\Documents%20and%20Settings\CHRISTJS\Local%20Settings\Temp\Temporary%20Internet%20Files\Content.IE5\SLI38XAR\MSBD14477_0000%5b1%5d.mid" TargetMode="External"/><Relationship Id="rId7" Type="http://schemas.openxmlformats.org/officeDocument/2006/relationships/slide" Target="slide3.xml"/><Relationship Id="rId2" Type="http://schemas.openxmlformats.org/officeDocument/2006/relationships/audio" Target="file:///C:\Documents%20and%20Settings\CHRISTJS\Local%20Settings\Temp\Temporary%20Internet%20Files\Content.IE5\CFS7O14R\MSBD14477_0000%5b1%5d.mid" TargetMode="External"/><Relationship Id="rId1" Type="http://schemas.openxmlformats.org/officeDocument/2006/relationships/audio" Target="file:///C:\Temporary%20Internet%20Files\Content.IE5\F9L6G1HK\MSBD14477_0000%5b1%5d.mid" TargetMode="External"/><Relationship Id="rId6" Type="http://schemas.openxmlformats.org/officeDocument/2006/relationships/image" Target="../media/image52.png"/><Relationship Id="rId5" Type="http://schemas.openxmlformats.org/officeDocument/2006/relationships/notesSlide" Target="../notesSlides/notesSlide55.xml"/><Relationship Id="rId4" Type="http://schemas.openxmlformats.org/officeDocument/2006/relationships/slideLayout" Target="../slideLayouts/slideLayout2.xml"/><Relationship Id="rId9" Type="http://schemas.openxmlformats.org/officeDocument/2006/relationships/image" Target="../media/image22.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audio" Target="file:///C:\Temporary%20Internet%20Files\Content.IE5\8ZEWQR4F\MSBD00337_0000%5b1%5d.mid" TargetMode="External"/><Relationship Id="rId5" Type="http://schemas.openxmlformats.org/officeDocument/2006/relationships/image" Target="../media/image52.png"/><Relationship Id="rId4" Type="http://schemas.openxmlformats.org/officeDocument/2006/relationships/image" Target="../media/image53.jpeg"/></Relationships>
</file>

<file path=ppt/slides/_rels/slide57.xml.rels><?xml version="1.0" encoding="UTF-8" standalone="yes"?>
<Relationships xmlns="http://schemas.openxmlformats.org/package/2006/relationships"><Relationship Id="rId3" Type="http://schemas.openxmlformats.org/officeDocument/2006/relationships/image" Target="../media/image54.wmf"/><Relationship Id="rId7" Type="http://schemas.openxmlformats.org/officeDocument/2006/relationships/image" Target="../media/image57.jpe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56.wmf"/><Relationship Id="rId4" Type="http://schemas.openxmlformats.org/officeDocument/2006/relationships/image" Target="../media/image55.wmf"/></Relationships>
</file>

<file path=ppt/slides/_rels/slide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56.wmf"/><Relationship Id="rId4" Type="http://schemas.openxmlformats.org/officeDocument/2006/relationships/image" Target="../media/image55.wm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6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6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_rels/slide6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64.xml"/><Relationship Id="rId7" Type="http://schemas.openxmlformats.org/officeDocument/2006/relationships/hyperlink" Target="http://upload.wikimedia.org/wikipedia/commons/6/6c/Nitrogen-3D-vdW.png" TargetMode="Externa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28.png"/><Relationship Id="rId5" Type="http://schemas.openxmlformats.org/officeDocument/2006/relationships/hyperlink" Target="http://upload.wikimedia.org/wikipedia/commons/d/dc/Ammonia-3D-vdW.png" TargetMode="External"/><Relationship Id="rId4" Type="http://schemas.openxmlformats.org/officeDocument/2006/relationships/slide" Target="slide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9.wmf"/><Relationship Id="rId4" Type="http://schemas.openxmlformats.org/officeDocument/2006/relationships/oleObject" Target="../embeddings/oleObject2.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8.xml"/><Relationship Id="rId1" Type="http://schemas.openxmlformats.org/officeDocument/2006/relationships/slideLayout" Target="../slideLayouts/slideLayout7.xml"/><Relationship Id="rId5" Type="http://schemas.openxmlformats.org/officeDocument/2006/relationships/image" Target="../media/image62.jpeg"/><Relationship Id="rId4" Type="http://schemas.openxmlformats.org/officeDocument/2006/relationships/image" Target="../media/image61.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hyperlink" Target="../PowerPoint%202006/Keys%20Worksheets/perwordlist%20key.doc" TargetMode="External"/><Relationship Id="rId7" Type="http://schemas.openxmlformats.org/officeDocument/2006/relationships/hyperlink" Target="http://www.unit5.org/chemistry/christjs/13stoiprobs1.doc" TargetMode="External"/><Relationship Id="rId2" Type="http://schemas.openxmlformats.org/officeDocument/2006/relationships/notesSlide" Target="../notesSlides/notesSlide81.xml"/><Relationship Id="rId1" Type="http://schemas.openxmlformats.org/officeDocument/2006/relationships/slideLayout" Target="../slideLayouts/slideLayout6.xml"/><Relationship Id="rId6" Type="http://schemas.openxmlformats.org/officeDocument/2006/relationships/hyperlink" Target="http://www.unit5.org/christjs/11perwordlist.doc" TargetMode="External"/><Relationship Id="rId5" Type="http://schemas.openxmlformats.org/officeDocument/2006/relationships/hyperlink" Target="../Stoichiometry%20Word/13stoiprobs1.doc" TargetMode="External"/><Relationship Id="rId4" Type="http://schemas.openxmlformats.org/officeDocument/2006/relationships/hyperlink" Target="../Keys%20Worksheets/KEYS%20Stoich/stoiprobs1%20key.doc" TargetMode="Externa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3.xml"/><Relationship Id="rId1" Type="http://schemas.openxmlformats.org/officeDocument/2006/relationships/slideLayout" Target="../slideLayouts/slideLayout6.xml"/><Relationship Id="rId5" Type="http://schemas.openxmlformats.org/officeDocument/2006/relationships/image" Target="../media/image63.wmf"/><Relationship Id="rId4" Type="http://schemas.openxmlformats.org/officeDocument/2006/relationships/slide" Target="slide3.xml"/></Relationships>
</file>

<file path=ppt/slides/_rels/slide8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84.xml"/><Relationship Id="rId1" Type="http://schemas.openxmlformats.org/officeDocument/2006/relationships/slideLayout" Target="../slideLayouts/slideLayout6.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8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8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8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8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89.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71.jpe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9.xml"/><Relationship Id="rId7"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4.jpeg"/><Relationship Id="rId5" Type="http://schemas.openxmlformats.org/officeDocument/2006/relationships/slide" Target="slide3.xml"/><Relationship Id="rId4" Type="http://schemas.openxmlformats.org/officeDocument/2006/relationships/image" Target="../media/image13.jpeg"/></Relationships>
</file>

<file path=ppt/slides/_rels/slide9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1.xml"/><Relationship Id="rId1" Type="http://schemas.openxmlformats.org/officeDocument/2006/relationships/slideLayout" Target="../slideLayouts/slideLayout6.xml"/><Relationship Id="rId6" Type="http://schemas.openxmlformats.org/officeDocument/2006/relationships/image" Target="../media/image74.png"/><Relationship Id="rId5" Type="http://schemas.openxmlformats.org/officeDocument/2006/relationships/image" Target="../media/image73.jpeg"/><Relationship Id="rId4" Type="http://schemas.openxmlformats.org/officeDocument/2006/relationships/image" Target="../media/image72.png"/></Relationships>
</file>

<file path=ppt/slides/_rels/slide9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92.xml"/><Relationship Id="rId7" Type="http://schemas.openxmlformats.org/officeDocument/2006/relationships/image" Target="../media/image7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75.wmf"/><Relationship Id="rId4" Type="http://schemas.openxmlformats.org/officeDocument/2006/relationships/oleObject" Target="../embeddings/oleObject3.bin"/><Relationship Id="rId9" Type="http://schemas.openxmlformats.org/officeDocument/2006/relationships/image" Target="../media/image77.wmf"/></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6.xml"/><Relationship Id="rId1" Type="http://schemas.openxmlformats.org/officeDocument/2006/relationships/slideLayout" Target="../slideLayouts/slideLayout6.xml"/><Relationship Id="rId4" Type="http://schemas.openxmlformats.org/officeDocument/2006/relationships/image" Target="../media/image80.png"/></Relationships>
</file>

<file path=ppt/slides/_rels/slide9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50000">
              <a:srgbClr val="FFFF66"/>
            </a:gs>
            <a:gs pos="100000">
              <a:schemeClr val="accent2"/>
            </a:gs>
          </a:gsLst>
          <a:lin ang="54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2286000"/>
            <a:ext cx="7772400" cy="1143000"/>
          </a:xfrm>
        </p:spPr>
        <p:txBody>
          <a:bodyPr/>
          <a:lstStyle/>
          <a:p>
            <a:pPr eaLnBrk="1" hangingPunct="1"/>
            <a:r>
              <a:rPr lang="en-US" smtClean="0"/>
              <a:t>Stoichiometry</a:t>
            </a:r>
          </a:p>
        </p:txBody>
      </p:sp>
      <p:sp>
        <p:nvSpPr>
          <p:cNvPr id="8195" name="Text Box 5"/>
          <p:cNvSpPr txBox="1">
            <a:spLocks noChangeArrowheads="1"/>
          </p:cNvSpPr>
          <p:nvPr/>
        </p:nvSpPr>
        <p:spPr bwMode="auto">
          <a:xfrm>
            <a:off x="3081338" y="6505575"/>
            <a:ext cx="2954337" cy="244475"/>
          </a:xfrm>
          <a:prstGeom prst="rect">
            <a:avLst/>
          </a:prstGeom>
          <a:noFill/>
          <a:ln w="9525">
            <a:noFill/>
            <a:miter lim="800000"/>
            <a:headEnd/>
            <a:tailEnd/>
          </a:ln>
        </p:spPr>
        <p:txBody>
          <a:bodyPr wrap="none">
            <a:spAutoFit/>
          </a:bodyPr>
          <a:lstStyle/>
          <a:p>
            <a:r>
              <a:rPr lang="en-US" sz="1000">
                <a:solidFill>
                  <a:srgbClr val="000000"/>
                </a:solidFill>
              </a:rPr>
              <a:t>http://www.unit5.org/chemistry/Stoichiometry.html</a:t>
            </a:r>
            <a:endParaRPr lang="en-US"/>
          </a:p>
        </p:txBody>
      </p:sp>
    </p:spTree>
  </p:cSld>
  <p:clrMapOvr>
    <a:masterClrMapping/>
  </p:clrMapOvr>
  <p:transition spd="slow">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2057400" y="3733800"/>
            <a:ext cx="1143000" cy="990600"/>
          </a:xfrm>
          <a:prstGeom prst="triangle">
            <a:avLst>
              <a:gd name="adj" fmla="val 50000"/>
            </a:avLst>
          </a:prstGeom>
          <a:solidFill>
            <a:srgbClr val="CC0000">
              <a:alpha val="54901"/>
            </a:srgbClr>
          </a:solidFill>
          <a:ln w="9525">
            <a:solidFill>
              <a:schemeClr val="tx1"/>
            </a:solidFill>
            <a:miter lim="800000"/>
            <a:headEnd/>
            <a:tailEnd/>
          </a:ln>
        </p:spPr>
        <p:txBody>
          <a:bodyPr wrap="none" anchor="ctr"/>
          <a:lstStyle/>
          <a:p>
            <a:endParaRPr lang="en-US"/>
          </a:p>
        </p:txBody>
      </p:sp>
      <p:sp>
        <p:nvSpPr>
          <p:cNvPr id="17411" name="Line 3"/>
          <p:cNvSpPr>
            <a:spLocks noChangeShapeType="1"/>
          </p:cNvSpPr>
          <p:nvPr/>
        </p:nvSpPr>
        <p:spPr bwMode="auto">
          <a:xfrm flipV="1">
            <a:off x="1143000" y="2743200"/>
            <a:ext cx="2971800" cy="1981200"/>
          </a:xfrm>
          <a:prstGeom prst="line">
            <a:avLst/>
          </a:prstGeom>
          <a:noFill/>
          <a:ln w="38100">
            <a:solidFill>
              <a:schemeClr val="tx1"/>
            </a:solidFill>
            <a:round/>
            <a:headEnd/>
            <a:tailEnd/>
          </a:ln>
        </p:spPr>
        <p:txBody>
          <a:bodyPr/>
          <a:lstStyle/>
          <a:p>
            <a:endParaRPr lang="en-US"/>
          </a:p>
        </p:txBody>
      </p:sp>
      <p:sp>
        <p:nvSpPr>
          <p:cNvPr id="17412" name="Oval 4"/>
          <p:cNvSpPr>
            <a:spLocks noChangeArrowheads="1"/>
          </p:cNvSpPr>
          <p:nvPr/>
        </p:nvSpPr>
        <p:spPr bwMode="auto">
          <a:xfrm>
            <a:off x="3276600" y="2286000"/>
            <a:ext cx="685800" cy="685800"/>
          </a:xfrm>
          <a:prstGeom prst="ellipse">
            <a:avLst/>
          </a:prstGeom>
          <a:solidFill>
            <a:schemeClr val="hlink"/>
          </a:solidFill>
          <a:ln w="9525">
            <a:solidFill>
              <a:schemeClr val="tx1"/>
            </a:solidFill>
            <a:round/>
            <a:headEnd/>
            <a:tailEnd/>
          </a:ln>
        </p:spPr>
        <p:txBody>
          <a:bodyPr wrap="none" anchor="ctr"/>
          <a:lstStyle/>
          <a:p>
            <a:pPr algn="ctr"/>
            <a:r>
              <a:rPr lang="en-US" sz="2400"/>
              <a:t>Cl</a:t>
            </a:r>
          </a:p>
        </p:txBody>
      </p:sp>
      <p:sp>
        <p:nvSpPr>
          <p:cNvPr id="17413" name="Oval 5"/>
          <p:cNvSpPr>
            <a:spLocks noChangeArrowheads="1"/>
          </p:cNvSpPr>
          <p:nvPr/>
        </p:nvSpPr>
        <p:spPr bwMode="auto">
          <a:xfrm>
            <a:off x="1600200" y="2743200"/>
            <a:ext cx="685800" cy="685800"/>
          </a:xfrm>
          <a:prstGeom prst="ellipse">
            <a:avLst/>
          </a:prstGeom>
          <a:solidFill>
            <a:schemeClr val="hlink"/>
          </a:solidFill>
          <a:ln w="9525">
            <a:solidFill>
              <a:schemeClr val="tx1"/>
            </a:solidFill>
            <a:round/>
            <a:headEnd/>
            <a:tailEnd/>
          </a:ln>
        </p:spPr>
        <p:txBody>
          <a:bodyPr wrap="none" anchor="ctr"/>
          <a:lstStyle/>
          <a:p>
            <a:pPr algn="ctr"/>
            <a:r>
              <a:rPr lang="en-US" sz="2400"/>
              <a:t>Cl</a:t>
            </a:r>
          </a:p>
        </p:txBody>
      </p:sp>
      <p:sp>
        <p:nvSpPr>
          <p:cNvPr id="17414" name="Oval 6"/>
          <p:cNvSpPr>
            <a:spLocks noChangeArrowheads="1"/>
          </p:cNvSpPr>
          <p:nvPr/>
        </p:nvSpPr>
        <p:spPr bwMode="auto">
          <a:xfrm>
            <a:off x="1600200" y="3429000"/>
            <a:ext cx="685800" cy="685800"/>
          </a:xfrm>
          <a:prstGeom prst="ellipse">
            <a:avLst/>
          </a:prstGeom>
          <a:solidFill>
            <a:schemeClr val="hlink"/>
          </a:solidFill>
          <a:ln w="9525">
            <a:solidFill>
              <a:schemeClr val="tx1"/>
            </a:solidFill>
            <a:round/>
            <a:headEnd/>
            <a:tailEnd/>
          </a:ln>
        </p:spPr>
        <p:txBody>
          <a:bodyPr wrap="none" anchor="ctr"/>
          <a:lstStyle/>
          <a:p>
            <a:pPr algn="ctr"/>
            <a:r>
              <a:rPr lang="en-US" sz="2400"/>
              <a:t>Cl</a:t>
            </a:r>
          </a:p>
        </p:txBody>
      </p:sp>
      <p:sp>
        <p:nvSpPr>
          <p:cNvPr id="17415" name="Oval 7"/>
          <p:cNvSpPr>
            <a:spLocks noChangeArrowheads="1"/>
          </p:cNvSpPr>
          <p:nvPr/>
        </p:nvSpPr>
        <p:spPr bwMode="auto">
          <a:xfrm>
            <a:off x="1066800" y="3810000"/>
            <a:ext cx="381000" cy="381000"/>
          </a:xfrm>
          <a:prstGeom prst="ellipse">
            <a:avLst/>
          </a:prstGeom>
          <a:solidFill>
            <a:srgbClr val="CCFFCC"/>
          </a:solidFill>
          <a:ln w="9525">
            <a:solidFill>
              <a:schemeClr val="tx1"/>
            </a:solidFill>
            <a:round/>
            <a:headEnd/>
            <a:tailEnd/>
          </a:ln>
        </p:spPr>
        <p:txBody>
          <a:bodyPr wrap="none" anchor="ctr"/>
          <a:lstStyle/>
          <a:p>
            <a:pPr algn="ctr"/>
            <a:r>
              <a:rPr lang="en-US" sz="2000"/>
              <a:t>H</a:t>
            </a:r>
          </a:p>
        </p:txBody>
      </p:sp>
      <p:sp>
        <p:nvSpPr>
          <p:cNvPr id="17416" name="Oval 8"/>
          <p:cNvSpPr>
            <a:spLocks noChangeArrowheads="1"/>
          </p:cNvSpPr>
          <p:nvPr/>
        </p:nvSpPr>
        <p:spPr bwMode="auto">
          <a:xfrm>
            <a:off x="1066800" y="4191000"/>
            <a:ext cx="381000" cy="381000"/>
          </a:xfrm>
          <a:prstGeom prst="ellipse">
            <a:avLst/>
          </a:prstGeom>
          <a:solidFill>
            <a:srgbClr val="CCFFCC"/>
          </a:solidFill>
          <a:ln w="9525">
            <a:solidFill>
              <a:schemeClr val="tx1"/>
            </a:solidFill>
            <a:round/>
            <a:headEnd/>
            <a:tailEnd/>
          </a:ln>
        </p:spPr>
        <p:txBody>
          <a:bodyPr wrap="none" anchor="ctr"/>
          <a:lstStyle/>
          <a:p>
            <a:pPr algn="ctr"/>
            <a:r>
              <a:rPr lang="en-US" sz="2000"/>
              <a:t>H</a:t>
            </a:r>
          </a:p>
        </p:txBody>
      </p:sp>
      <p:sp>
        <p:nvSpPr>
          <p:cNvPr id="17417" name="Oval 9"/>
          <p:cNvSpPr>
            <a:spLocks noChangeArrowheads="1"/>
          </p:cNvSpPr>
          <p:nvPr/>
        </p:nvSpPr>
        <p:spPr bwMode="auto">
          <a:xfrm>
            <a:off x="3429000" y="1905000"/>
            <a:ext cx="381000" cy="381000"/>
          </a:xfrm>
          <a:prstGeom prst="ellipse">
            <a:avLst/>
          </a:prstGeom>
          <a:solidFill>
            <a:srgbClr val="CCFFCC"/>
          </a:solidFill>
          <a:ln w="9525">
            <a:solidFill>
              <a:schemeClr val="tx1"/>
            </a:solidFill>
            <a:round/>
            <a:headEnd/>
            <a:tailEnd/>
          </a:ln>
        </p:spPr>
        <p:txBody>
          <a:bodyPr wrap="none" anchor="ctr"/>
          <a:lstStyle/>
          <a:p>
            <a:pPr algn="ctr"/>
            <a:r>
              <a:rPr lang="en-US" sz="2000"/>
              <a:t>H</a:t>
            </a:r>
          </a:p>
        </p:txBody>
      </p:sp>
      <p:grpSp>
        <p:nvGrpSpPr>
          <p:cNvPr id="2" name="Group 10"/>
          <p:cNvGrpSpPr>
            <a:grpSpLocks/>
          </p:cNvGrpSpPr>
          <p:nvPr/>
        </p:nvGrpSpPr>
        <p:grpSpPr bwMode="auto">
          <a:xfrm>
            <a:off x="4724400" y="2362200"/>
            <a:ext cx="3581400" cy="2362200"/>
            <a:chOff x="2976" y="1488"/>
            <a:chExt cx="2256" cy="1488"/>
          </a:xfrm>
        </p:grpSpPr>
        <p:sp>
          <p:nvSpPr>
            <p:cNvPr id="17447" name="AutoShape 11"/>
            <p:cNvSpPr>
              <a:spLocks noChangeArrowheads="1"/>
            </p:cNvSpPr>
            <p:nvPr/>
          </p:nvSpPr>
          <p:spPr bwMode="auto">
            <a:xfrm>
              <a:off x="3696" y="2352"/>
              <a:ext cx="720" cy="624"/>
            </a:xfrm>
            <a:prstGeom prst="triangle">
              <a:avLst>
                <a:gd name="adj" fmla="val 50000"/>
              </a:avLst>
            </a:prstGeom>
            <a:solidFill>
              <a:srgbClr val="CC0000">
                <a:alpha val="54901"/>
              </a:srgbClr>
            </a:solidFill>
            <a:ln w="9525">
              <a:solidFill>
                <a:schemeClr val="tx1"/>
              </a:solidFill>
              <a:miter lim="800000"/>
              <a:headEnd/>
              <a:tailEnd/>
            </a:ln>
          </p:spPr>
          <p:txBody>
            <a:bodyPr wrap="none" anchor="ctr"/>
            <a:lstStyle/>
            <a:p>
              <a:endParaRPr lang="en-US"/>
            </a:p>
          </p:txBody>
        </p:sp>
        <p:sp>
          <p:nvSpPr>
            <p:cNvPr id="17448" name="Line 12"/>
            <p:cNvSpPr>
              <a:spLocks noChangeShapeType="1"/>
            </p:cNvSpPr>
            <p:nvPr/>
          </p:nvSpPr>
          <p:spPr bwMode="auto">
            <a:xfrm>
              <a:off x="2976" y="2352"/>
              <a:ext cx="2256" cy="0"/>
            </a:xfrm>
            <a:prstGeom prst="line">
              <a:avLst/>
            </a:prstGeom>
            <a:noFill/>
            <a:ln w="38100">
              <a:solidFill>
                <a:schemeClr val="tx1"/>
              </a:solidFill>
              <a:round/>
              <a:headEnd/>
              <a:tailEnd/>
            </a:ln>
          </p:spPr>
          <p:txBody>
            <a:bodyPr/>
            <a:lstStyle/>
            <a:p>
              <a:endParaRPr lang="en-US"/>
            </a:p>
          </p:txBody>
        </p:sp>
        <p:sp>
          <p:nvSpPr>
            <p:cNvPr id="17449" name="Oval 13"/>
            <p:cNvSpPr>
              <a:spLocks noChangeArrowheads="1"/>
            </p:cNvSpPr>
            <p:nvPr/>
          </p:nvSpPr>
          <p:spPr bwMode="auto">
            <a:xfrm>
              <a:off x="4752" y="1920"/>
              <a:ext cx="432" cy="432"/>
            </a:xfrm>
            <a:prstGeom prst="ellipse">
              <a:avLst/>
            </a:prstGeom>
            <a:solidFill>
              <a:schemeClr val="hlink"/>
            </a:solidFill>
            <a:ln w="9525">
              <a:solidFill>
                <a:schemeClr val="tx1"/>
              </a:solidFill>
              <a:round/>
              <a:headEnd/>
              <a:tailEnd/>
            </a:ln>
          </p:spPr>
          <p:txBody>
            <a:bodyPr wrap="none" anchor="ctr"/>
            <a:lstStyle/>
            <a:p>
              <a:pPr algn="ctr"/>
              <a:r>
                <a:rPr lang="en-US" sz="2400"/>
                <a:t>Cl</a:t>
              </a:r>
            </a:p>
          </p:txBody>
        </p:sp>
        <p:sp>
          <p:nvSpPr>
            <p:cNvPr id="17450" name="Oval 14"/>
            <p:cNvSpPr>
              <a:spLocks noChangeArrowheads="1"/>
            </p:cNvSpPr>
            <p:nvPr/>
          </p:nvSpPr>
          <p:spPr bwMode="auto">
            <a:xfrm>
              <a:off x="4272" y="1920"/>
              <a:ext cx="432" cy="432"/>
            </a:xfrm>
            <a:prstGeom prst="ellipse">
              <a:avLst/>
            </a:prstGeom>
            <a:solidFill>
              <a:schemeClr val="hlink"/>
            </a:solidFill>
            <a:ln w="9525">
              <a:solidFill>
                <a:schemeClr val="tx1"/>
              </a:solidFill>
              <a:round/>
              <a:headEnd/>
              <a:tailEnd/>
            </a:ln>
          </p:spPr>
          <p:txBody>
            <a:bodyPr wrap="none" anchor="ctr"/>
            <a:lstStyle/>
            <a:p>
              <a:pPr algn="ctr"/>
              <a:r>
                <a:rPr lang="en-US" sz="2400"/>
                <a:t>Cl</a:t>
              </a:r>
            </a:p>
          </p:txBody>
        </p:sp>
        <p:sp>
          <p:nvSpPr>
            <p:cNvPr id="17451" name="Oval 15"/>
            <p:cNvSpPr>
              <a:spLocks noChangeArrowheads="1"/>
            </p:cNvSpPr>
            <p:nvPr/>
          </p:nvSpPr>
          <p:spPr bwMode="auto">
            <a:xfrm>
              <a:off x="3264" y="1920"/>
              <a:ext cx="432" cy="432"/>
            </a:xfrm>
            <a:prstGeom prst="ellipse">
              <a:avLst/>
            </a:prstGeom>
            <a:solidFill>
              <a:schemeClr val="hlink"/>
            </a:solidFill>
            <a:ln w="9525">
              <a:solidFill>
                <a:schemeClr val="tx1"/>
              </a:solidFill>
              <a:round/>
              <a:headEnd/>
              <a:tailEnd/>
            </a:ln>
          </p:spPr>
          <p:txBody>
            <a:bodyPr wrap="none" anchor="ctr"/>
            <a:lstStyle/>
            <a:p>
              <a:pPr algn="ctr"/>
              <a:r>
                <a:rPr lang="en-US" sz="2400"/>
                <a:t>Cl</a:t>
              </a:r>
            </a:p>
          </p:txBody>
        </p:sp>
        <p:sp>
          <p:nvSpPr>
            <p:cNvPr id="17452" name="Oval 16"/>
            <p:cNvSpPr>
              <a:spLocks noChangeArrowheads="1"/>
            </p:cNvSpPr>
            <p:nvPr/>
          </p:nvSpPr>
          <p:spPr bwMode="auto">
            <a:xfrm>
              <a:off x="3264" y="1488"/>
              <a:ext cx="432" cy="432"/>
            </a:xfrm>
            <a:prstGeom prst="ellipse">
              <a:avLst/>
            </a:prstGeom>
            <a:solidFill>
              <a:schemeClr val="hlink"/>
            </a:solidFill>
            <a:ln w="9525">
              <a:solidFill>
                <a:schemeClr val="tx1"/>
              </a:solidFill>
              <a:round/>
              <a:headEnd/>
              <a:tailEnd/>
            </a:ln>
          </p:spPr>
          <p:txBody>
            <a:bodyPr wrap="none" anchor="ctr"/>
            <a:lstStyle/>
            <a:p>
              <a:pPr algn="ctr"/>
              <a:r>
                <a:rPr lang="en-US" sz="2400"/>
                <a:t>Cl</a:t>
              </a:r>
            </a:p>
          </p:txBody>
        </p:sp>
        <p:sp>
          <p:nvSpPr>
            <p:cNvPr id="17453" name="Oval 17"/>
            <p:cNvSpPr>
              <a:spLocks noChangeArrowheads="1"/>
            </p:cNvSpPr>
            <p:nvPr/>
          </p:nvSpPr>
          <p:spPr bwMode="auto">
            <a:xfrm>
              <a:off x="4848" y="1680"/>
              <a:ext cx="240" cy="240"/>
            </a:xfrm>
            <a:prstGeom prst="ellipse">
              <a:avLst/>
            </a:prstGeom>
            <a:solidFill>
              <a:srgbClr val="CCFFCC"/>
            </a:solidFill>
            <a:ln w="9525">
              <a:solidFill>
                <a:schemeClr val="tx1"/>
              </a:solidFill>
              <a:round/>
              <a:headEnd/>
              <a:tailEnd/>
            </a:ln>
          </p:spPr>
          <p:txBody>
            <a:bodyPr wrap="none" anchor="ctr"/>
            <a:lstStyle/>
            <a:p>
              <a:pPr algn="ctr"/>
              <a:r>
                <a:rPr lang="en-US" sz="2000"/>
                <a:t>H</a:t>
              </a:r>
            </a:p>
          </p:txBody>
        </p:sp>
        <p:sp>
          <p:nvSpPr>
            <p:cNvPr id="17454" name="Oval 18"/>
            <p:cNvSpPr>
              <a:spLocks noChangeArrowheads="1"/>
            </p:cNvSpPr>
            <p:nvPr/>
          </p:nvSpPr>
          <p:spPr bwMode="auto">
            <a:xfrm>
              <a:off x="4368" y="1680"/>
              <a:ext cx="240" cy="240"/>
            </a:xfrm>
            <a:prstGeom prst="ellipse">
              <a:avLst/>
            </a:prstGeom>
            <a:solidFill>
              <a:srgbClr val="CCFFCC"/>
            </a:solidFill>
            <a:ln w="9525">
              <a:solidFill>
                <a:schemeClr val="tx1"/>
              </a:solidFill>
              <a:round/>
              <a:headEnd/>
              <a:tailEnd/>
            </a:ln>
          </p:spPr>
          <p:txBody>
            <a:bodyPr wrap="none" anchor="ctr"/>
            <a:lstStyle/>
            <a:p>
              <a:pPr algn="ctr"/>
              <a:r>
                <a:rPr lang="en-US" sz="2000"/>
                <a:t>H</a:t>
              </a:r>
            </a:p>
          </p:txBody>
        </p:sp>
        <p:sp>
          <p:nvSpPr>
            <p:cNvPr id="17455" name="Oval 19"/>
            <p:cNvSpPr>
              <a:spLocks noChangeArrowheads="1"/>
            </p:cNvSpPr>
            <p:nvPr/>
          </p:nvSpPr>
          <p:spPr bwMode="auto">
            <a:xfrm>
              <a:off x="2976" y="1872"/>
              <a:ext cx="240" cy="240"/>
            </a:xfrm>
            <a:prstGeom prst="ellipse">
              <a:avLst/>
            </a:prstGeom>
            <a:solidFill>
              <a:srgbClr val="CCFFCC"/>
            </a:solidFill>
            <a:ln w="9525">
              <a:solidFill>
                <a:schemeClr val="tx1"/>
              </a:solidFill>
              <a:round/>
              <a:headEnd/>
              <a:tailEnd/>
            </a:ln>
          </p:spPr>
          <p:txBody>
            <a:bodyPr wrap="none" anchor="ctr"/>
            <a:lstStyle/>
            <a:p>
              <a:pPr algn="ctr"/>
              <a:r>
                <a:rPr lang="en-US" sz="2000"/>
                <a:t>H</a:t>
              </a:r>
            </a:p>
          </p:txBody>
        </p:sp>
        <p:sp>
          <p:nvSpPr>
            <p:cNvPr id="17456" name="Oval 20"/>
            <p:cNvSpPr>
              <a:spLocks noChangeArrowheads="1"/>
            </p:cNvSpPr>
            <p:nvPr/>
          </p:nvSpPr>
          <p:spPr bwMode="auto">
            <a:xfrm>
              <a:off x="2976" y="2112"/>
              <a:ext cx="240" cy="240"/>
            </a:xfrm>
            <a:prstGeom prst="ellipse">
              <a:avLst/>
            </a:prstGeom>
            <a:solidFill>
              <a:srgbClr val="CCFFCC"/>
            </a:solidFill>
            <a:ln w="9525">
              <a:solidFill>
                <a:schemeClr val="tx1"/>
              </a:solidFill>
              <a:round/>
              <a:headEnd/>
              <a:tailEnd/>
            </a:ln>
          </p:spPr>
          <p:txBody>
            <a:bodyPr wrap="none" anchor="ctr"/>
            <a:lstStyle/>
            <a:p>
              <a:pPr algn="ctr"/>
              <a:r>
                <a:rPr lang="en-US" sz="2000"/>
                <a:t>H</a:t>
              </a:r>
            </a:p>
          </p:txBody>
        </p:sp>
      </p:grpSp>
      <p:sp>
        <p:nvSpPr>
          <p:cNvPr id="397333" name="Text Box 21"/>
          <p:cNvSpPr txBox="1">
            <a:spLocks noChangeArrowheads="1"/>
          </p:cNvSpPr>
          <p:nvPr/>
        </p:nvSpPr>
        <p:spPr bwMode="auto">
          <a:xfrm>
            <a:off x="1042988" y="4800600"/>
            <a:ext cx="2106612" cy="366713"/>
          </a:xfrm>
          <a:prstGeom prst="rect">
            <a:avLst/>
          </a:prstGeom>
          <a:noFill/>
          <a:ln w="9525">
            <a:noFill/>
            <a:miter lim="800000"/>
            <a:headEnd/>
            <a:tailEnd/>
          </a:ln>
        </p:spPr>
        <p:txBody>
          <a:bodyPr wrap="none">
            <a:spAutoFit/>
          </a:bodyPr>
          <a:lstStyle/>
          <a:p>
            <a:r>
              <a:rPr lang="en-US" sz="1800"/>
              <a:t>H</a:t>
            </a:r>
            <a:r>
              <a:rPr lang="en-US" sz="1800" baseline="-25000"/>
              <a:t>2</a:t>
            </a:r>
            <a:r>
              <a:rPr lang="en-US" sz="1800"/>
              <a:t>  +  Cl</a:t>
            </a:r>
            <a:r>
              <a:rPr lang="en-US" sz="1800" baseline="-25000"/>
              <a:t>2</a:t>
            </a:r>
            <a:r>
              <a:rPr lang="en-US" sz="1800"/>
              <a:t>  </a:t>
            </a:r>
            <a:r>
              <a:rPr lang="en-US" sz="1800" b="1">
                <a:sym typeface="Wingdings" pitchFamily="2" charset="2"/>
              </a:rPr>
              <a:t></a:t>
            </a:r>
            <a:r>
              <a:rPr lang="en-US" sz="1800">
                <a:sym typeface="Wingdings" pitchFamily="2" charset="2"/>
              </a:rPr>
              <a:t>  HCl  </a:t>
            </a:r>
          </a:p>
        </p:txBody>
      </p:sp>
      <p:sp>
        <p:nvSpPr>
          <p:cNvPr id="397334" name="Text Box 22"/>
          <p:cNvSpPr txBox="1">
            <a:spLocks noChangeArrowheads="1"/>
          </p:cNvSpPr>
          <p:nvPr/>
        </p:nvSpPr>
        <p:spPr bwMode="auto">
          <a:xfrm>
            <a:off x="4784725" y="4760913"/>
            <a:ext cx="2297113" cy="366712"/>
          </a:xfrm>
          <a:prstGeom prst="rect">
            <a:avLst/>
          </a:prstGeom>
          <a:noFill/>
          <a:ln w="9525">
            <a:noFill/>
            <a:miter lim="800000"/>
            <a:headEnd/>
            <a:tailEnd/>
          </a:ln>
        </p:spPr>
        <p:txBody>
          <a:bodyPr wrap="none">
            <a:spAutoFit/>
          </a:bodyPr>
          <a:lstStyle/>
          <a:p>
            <a:r>
              <a:rPr lang="en-US" sz="1800"/>
              <a:t>H</a:t>
            </a:r>
            <a:r>
              <a:rPr lang="en-US" sz="1800" baseline="-25000"/>
              <a:t>2</a:t>
            </a:r>
            <a:r>
              <a:rPr lang="en-US" sz="1800"/>
              <a:t>  +  Cl</a:t>
            </a:r>
            <a:r>
              <a:rPr lang="en-US" sz="1800" baseline="-25000"/>
              <a:t>2</a:t>
            </a:r>
            <a:r>
              <a:rPr lang="en-US" sz="1800"/>
              <a:t>  </a:t>
            </a:r>
            <a:r>
              <a:rPr lang="en-US" sz="1800" b="1">
                <a:sym typeface="Wingdings" pitchFamily="2" charset="2"/>
              </a:rPr>
              <a:t></a:t>
            </a:r>
            <a:r>
              <a:rPr lang="en-US" sz="1800">
                <a:sym typeface="Wingdings" pitchFamily="2" charset="2"/>
              </a:rPr>
              <a:t>  2 HCl  </a:t>
            </a:r>
          </a:p>
        </p:txBody>
      </p:sp>
      <p:grpSp>
        <p:nvGrpSpPr>
          <p:cNvPr id="3" name="Group 23"/>
          <p:cNvGrpSpPr>
            <a:grpSpLocks/>
          </p:cNvGrpSpPr>
          <p:nvPr/>
        </p:nvGrpSpPr>
        <p:grpSpPr bwMode="auto">
          <a:xfrm>
            <a:off x="1219200" y="5181600"/>
            <a:ext cx="2466975" cy="1143000"/>
            <a:chOff x="768" y="3264"/>
            <a:chExt cx="1554" cy="720"/>
          </a:xfrm>
        </p:grpSpPr>
        <p:sp>
          <p:nvSpPr>
            <p:cNvPr id="17441" name="Rectangle 24"/>
            <p:cNvSpPr>
              <a:spLocks noChangeArrowheads="1"/>
            </p:cNvSpPr>
            <p:nvPr/>
          </p:nvSpPr>
          <p:spPr bwMode="auto">
            <a:xfrm>
              <a:off x="1056" y="3504"/>
              <a:ext cx="1200" cy="240"/>
            </a:xfrm>
            <a:prstGeom prst="rect">
              <a:avLst/>
            </a:prstGeom>
            <a:solidFill>
              <a:srgbClr val="CCFFCC"/>
            </a:solidFill>
            <a:ln w="9525">
              <a:solidFill>
                <a:schemeClr val="tx1"/>
              </a:solidFill>
              <a:miter lim="800000"/>
              <a:headEnd/>
              <a:tailEnd/>
            </a:ln>
          </p:spPr>
          <p:txBody>
            <a:bodyPr wrap="none" anchor="ctr"/>
            <a:lstStyle/>
            <a:p>
              <a:r>
                <a:rPr lang="en-US" sz="2400"/>
                <a:t>     </a:t>
              </a:r>
            </a:p>
          </p:txBody>
        </p:sp>
        <p:sp>
          <p:nvSpPr>
            <p:cNvPr id="17442" name="Rectangle 25"/>
            <p:cNvSpPr>
              <a:spLocks noChangeArrowheads="1"/>
            </p:cNvSpPr>
            <p:nvPr/>
          </p:nvSpPr>
          <p:spPr bwMode="auto">
            <a:xfrm>
              <a:off x="1056" y="3744"/>
              <a:ext cx="1200" cy="240"/>
            </a:xfrm>
            <a:prstGeom prst="rect">
              <a:avLst/>
            </a:prstGeom>
            <a:solidFill>
              <a:schemeClr val="hlink"/>
            </a:solidFill>
            <a:ln w="9525">
              <a:solidFill>
                <a:schemeClr val="tx1"/>
              </a:solidFill>
              <a:miter lim="800000"/>
              <a:headEnd/>
              <a:tailEnd/>
            </a:ln>
          </p:spPr>
          <p:txBody>
            <a:bodyPr wrap="none" anchor="ctr"/>
            <a:lstStyle/>
            <a:p>
              <a:pPr algn="ctr"/>
              <a:r>
                <a:rPr lang="en-US" sz="2400"/>
                <a:t> </a:t>
              </a:r>
            </a:p>
          </p:txBody>
        </p:sp>
        <p:sp>
          <p:nvSpPr>
            <p:cNvPr id="17443" name="Line 26"/>
            <p:cNvSpPr>
              <a:spLocks noChangeShapeType="1"/>
            </p:cNvSpPr>
            <p:nvPr/>
          </p:nvSpPr>
          <p:spPr bwMode="auto">
            <a:xfrm>
              <a:off x="1680" y="3504"/>
              <a:ext cx="0" cy="480"/>
            </a:xfrm>
            <a:prstGeom prst="line">
              <a:avLst/>
            </a:prstGeom>
            <a:noFill/>
            <a:ln w="9525">
              <a:solidFill>
                <a:schemeClr val="tx1"/>
              </a:solidFill>
              <a:round/>
              <a:headEnd/>
              <a:tailEnd/>
            </a:ln>
          </p:spPr>
          <p:txBody>
            <a:bodyPr/>
            <a:lstStyle/>
            <a:p>
              <a:endParaRPr lang="en-US"/>
            </a:p>
          </p:txBody>
        </p:sp>
        <p:sp>
          <p:nvSpPr>
            <p:cNvPr id="17444" name="Text Box 27"/>
            <p:cNvSpPr txBox="1">
              <a:spLocks noChangeArrowheads="1"/>
            </p:cNvSpPr>
            <p:nvPr/>
          </p:nvSpPr>
          <p:spPr bwMode="auto">
            <a:xfrm>
              <a:off x="1008" y="3264"/>
              <a:ext cx="1314" cy="212"/>
            </a:xfrm>
            <a:prstGeom prst="rect">
              <a:avLst/>
            </a:prstGeom>
            <a:noFill/>
            <a:ln w="9525">
              <a:noFill/>
              <a:miter lim="800000"/>
              <a:headEnd/>
              <a:tailEnd/>
            </a:ln>
          </p:spPr>
          <p:txBody>
            <a:bodyPr wrap="none">
              <a:spAutoFit/>
            </a:bodyPr>
            <a:lstStyle/>
            <a:p>
              <a:r>
                <a:rPr lang="en-US" sz="1600"/>
                <a:t>reactants     products</a:t>
              </a:r>
            </a:p>
          </p:txBody>
        </p:sp>
        <p:sp>
          <p:nvSpPr>
            <p:cNvPr id="17445" name="Text Box 28"/>
            <p:cNvSpPr txBox="1">
              <a:spLocks noChangeArrowheads="1"/>
            </p:cNvSpPr>
            <p:nvPr/>
          </p:nvSpPr>
          <p:spPr bwMode="auto">
            <a:xfrm>
              <a:off x="780" y="3494"/>
              <a:ext cx="276" cy="250"/>
            </a:xfrm>
            <a:prstGeom prst="rect">
              <a:avLst/>
            </a:prstGeom>
            <a:noFill/>
            <a:ln w="9525">
              <a:noFill/>
              <a:miter lim="800000"/>
              <a:headEnd/>
              <a:tailEnd/>
            </a:ln>
          </p:spPr>
          <p:txBody>
            <a:bodyPr wrap="none">
              <a:spAutoFit/>
            </a:bodyPr>
            <a:lstStyle/>
            <a:p>
              <a:r>
                <a:rPr lang="en-US" sz="2000"/>
                <a:t>H </a:t>
              </a:r>
            </a:p>
          </p:txBody>
        </p:sp>
        <p:sp>
          <p:nvSpPr>
            <p:cNvPr id="17446" name="Text Box 29"/>
            <p:cNvSpPr txBox="1">
              <a:spLocks noChangeArrowheads="1"/>
            </p:cNvSpPr>
            <p:nvPr/>
          </p:nvSpPr>
          <p:spPr bwMode="auto">
            <a:xfrm>
              <a:off x="768" y="3734"/>
              <a:ext cx="268" cy="250"/>
            </a:xfrm>
            <a:prstGeom prst="rect">
              <a:avLst/>
            </a:prstGeom>
            <a:noFill/>
            <a:ln w="9525">
              <a:noFill/>
              <a:miter lim="800000"/>
              <a:headEnd/>
              <a:tailEnd/>
            </a:ln>
          </p:spPr>
          <p:txBody>
            <a:bodyPr wrap="none">
              <a:spAutoFit/>
            </a:bodyPr>
            <a:lstStyle/>
            <a:p>
              <a:r>
                <a:rPr lang="en-US" sz="2000"/>
                <a:t>Cl</a:t>
              </a:r>
            </a:p>
          </p:txBody>
        </p:sp>
      </p:grpSp>
      <p:grpSp>
        <p:nvGrpSpPr>
          <p:cNvPr id="4" name="Group 30"/>
          <p:cNvGrpSpPr>
            <a:grpSpLocks/>
          </p:cNvGrpSpPr>
          <p:nvPr/>
        </p:nvGrpSpPr>
        <p:grpSpPr bwMode="auto">
          <a:xfrm>
            <a:off x="4953000" y="5165725"/>
            <a:ext cx="2486025" cy="1158875"/>
            <a:chOff x="3120" y="3254"/>
            <a:chExt cx="1566" cy="730"/>
          </a:xfrm>
        </p:grpSpPr>
        <p:sp>
          <p:nvSpPr>
            <p:cNvPr id="17435" name="Rectangle 31"/>
            <p:cNvSpPr>
              <a:spLocks noChangeArrowheads="1"/>
            </p:cNvSpPr>
            <p:nvPr/>
          </p:nvSpPr>
          <p:spPr bwMode="auto">
            <a:xfrm>
              <a:off x="3456" y="3504"/>
              <a:ext cx="1200" cy="240"/>
            </a:xfrm>
            <a:prstGeom prst="rect">
              <a:avLst/>
            </a:prstGeom>
            <a:solidFill>
              <a:srgbClr val="CCFFCC"/>
            </a:solidFill>
            <a:ln w="9525">
              <a:solidFill>
                <a:schemeClr val="tx1"/>
              </a:solidFill>
              <a:miter lim="800000"/>
              <a:headEnd/>
              <a:tailEnd/>
            </a:ln>
          </p:spPr>
          <p:txBody>
            <a:bodyPr wrap="none" anchor="ctr"/>
            <a:lstStyle/>
            <a:p>
              <a:endParaRPr lang="en-US"/>
            </a:p>
          </p:txBody>
        </p:sp>
        <p:sp>
          <p:nvSpPr>
            <p:cNvPr id="17436" name="Rectangle 32"/>
            <p:cNvSpPr>
              <a:spLocks noChangeArrowheads="1"/>
            </p:cNvSpPr>
            <p:nvPr/>
          </p:nvSpPr>
          <p:spPr bwMode="auto">
            <a:xfrm>
              <a:off x="3456" y="3744"/>
              <a:ext cx="1200" cy="240"/>
            </a:xfrm>
            <a:prstGeom prst="rect">
              <a:avLst/>
            </a:prstGeom>
            <a:solidFill>
              <a:schemeClr val="hlink"/>
            </a:solidFill>
            <a:ln w="9525">
              <a:solidFill>
                <a:schemeClr val="tx1"/>
              </a:solidFill>
              <a:miter lim="800000"/>
              <a:headEnd/>
              <a:tailEnd/>
            </a:ln>
          </p:spPr>
          <p:txBody>
            <a:bodyPr wrap="none" anchor="ctr"/>
            <a:lstStyle/>
            <a:p>
              <a:pPr algn="ctr"/>
              <a:r>
                <a:rPr lang="en-US" sz="2400"/>
                <a:t> </a:t>
              </a:r>
            </a:p>
          </p:txBody>
        </p:sp>
        <p:sp>
          <p:nvSpPr>
            <p:cNvPr id="17437" name="Line 33"/>
            <p:cNvSpPr>
              <a:spLocks noChangeShapeType="1"/>
            </p:cNvSpPr>
            <p:nvPr/>
          </p:nvSpPr>
          <p:spPr bwMode="auto">
            <a:xfrm>
              <a:off x="4080" y="3504"/>
              <a:ext cx="0" cy="480"/>
            </a:xfrm>
            <a:prstGeom prst="line">
              <a:avLst/>
            </a:prstGeom>
            <a:noFill/>
            <a:ln w="9525">
              <a:solidFill>
                <a:schemeClr val="tx1"/>
              </a:solidFill>
              <a:round/>
              <a:headEnd/>
              <a:tailEnd/>
            </a:ln>
          </p:spPr>
          <p:txBody>
            <a:bodyPr/>
            <a:lstStyle/>
            <a:p>
              <a:endParaRPr lang="en-US"/>
            </a:p>
          </p:txBody>
        </p:sp>
        <p:sp>
          <p:nvSpPr>
            <p:cNvPr id="17438" name="Text Box 34"/>
            <p:cNvSpPr txBox="1">
              <a:spLocks noChangeArrowheads="1"/>
            </p:cNvSpPr>
            <p:nvPr/>
          </p:nvSpPr>
          <p:spPr bwMode="auto">
            <a:xfrm>
              <a:off x="3408" y="3254"/>
              <a:ext cx="1278" cy="212"/>
            </a:xfrm>
            <a:prstGeom prst="rect">
              <a:avLst/>
            </a:prstGeom>
            <a:noFill/>
            <a:ln w="9525">
              <a:noFill/>
              <a:miter lim="800000"/>
              <a:headEnd/>
              <a:tailEnd/>
            </a:ln>
          </p:spPr>
          <p:txBody>
            <a:bodyPr wrap="none">
              <a:spAutoFit/>
            </a:bodyPr>
            <a:lstStyle/>
            <a:p>
              <a:r>
                <a:rPr lang="en-US" sz="1600"/>
                <a:t>reactants    products</a:t>
              </a:r>
              <a:endParaRPr lang="en-US" sz="2400"/>
            </a:p>
          </p:txBody>
        </p:sp>
        <p:sp>
          <p:nvSpPr>
            <p:cNvPr id="17439" name="Text Box 35"/>
            <p:cNvSpPr txBox="1">
              <a:spLocks noChangeArrowheads="1"/>
            </p:cNvSpPr>
            <p:nvPr/>
          </p:nvSpPr>
          <p:spPr bwMode="auto">
            <a:xfrm>
              <a:off x="3132" y="3494"/>
              <a:ext cx="276" cy="250"/>
            </a:xfrm>
            <a:prstGeom prst="rect">
              <a:avLst/>
            </a:prstGeom>
            <a:noFill/>
            <a:ln w="9525">
              <a:noFill/>
              <a:miter lim="800000"/>
              <a:headEnd/>
              <a:tailEnd/>
            </a:ln>
          </p:spPr>
          <p:txBody>
            <a:bodyPr wrap="none">
              <a:spAutoFit/>
            </a:bodyPr>
            <a:lstStyle/>
            <a:p>
              <a:r>
                <a:rPr lang="en-US" sz="2000"/>
                <a:t>H </a:t>
              </a:r>
            </a:p>
          </p:txBody>
        </p:sp>
        <p:sp>
          <p:nvSpPr>
            <p:cNvPr id="17440" name="Text Box 36"/>
            <p:cNvSpPr txBox="1">
              <a:spLocks noChangeArrowheads="1"/>
            </p:cNvSpPr>
            <p:nvPr/>
          </p:nvSpPr>
          <p:spPr bwMode="auto">
            <a:xfrm>
              <a:off x="3120" y="3734"/>
              <a:ext cx="268" cy="250"/>
            </a:xfrm>
            <a:prstGeom prst="rect">
              <a:avLst/>
            </a:prstGeom>
            <a:noFill/>
            <a:ln w="9525">
              <a:noFill/>
              <a:miter lim="800000"/>
              <a:headEnd/>
              <a:tailEnd/>
            </a:ln>
          </p:spPr>
          <p:txBody>
            <a:bodyPr wrap="none">
              <a:spAutoFit/>
            </a:bodyPr>
            <a:lstStyle/>
            <a:p>
              <a:r>
                <a:rPr lang="en-US" sz="2000"/>
                <a:t>Cl</a:t>
              </a:r>
            </a:p>
          </p:txBody>
        </p:sp>
      </p:grpSp>
      <p:sp>
        <p:nvSpPr>
          <p:cNvPr id="17423" name="AutoShape 37">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397350" name="Rectangle 38"/>
          <p:cNvSpPr>
            <a:spLocks noChangeArrowheads="1"/>
          </p:cNvSpPr>
          <p:nvPr/>
        </p:nvSpPr>
        <p:spPr bwMode="auto">
          <a:xfrm>
            <a:off x="2008188" y="5511800"/>
            <a:ext cx="354012" cy="457200"/>
          </a:xfrm>
          <a:prstGeom prst="rect">
            <a:avLst/>
          </a:prstGeom>
          <a:noFill/>
          <a:ln w="9525">
            <a:noFill/>
            <a:miter lim="800000"/>
            <a:headEnd/>
            <a:tailEnd/>
          </a:ln>
        </p:spPr>
        <p:txBody>
          <a:bodyPr wrap="none">
            <a:spAutoFit/>
          </a:bodyPr>
          <a:lstStyle/>
          <a:p>
            <a:r>
              <a:rPr lang="en-US" sz="2400"/>
              <a:t>2</a:t>
            </a:r>
          </a:p>
        </p:txBody>
      </p:sp>
      <p:sp>
        <p:nvSpPr>
          <p:cNvPr id="397351" name="Rectangle 39"/>
          <p:cNvSpPr>
            <a:spLocks noChangeArrowheads="1"/>
          </p:cNvSpPr>
          <p:nvPr/>
        </p:nvSpPr>
        <p:spPr bwMode="auto">
          <a:xfrm>
            <a:off x="2008188" y="5889625"/>
            <a:ext cx="354012" cy="457200"/>
          </a:xfrm>
          <a:prstGeom prst="rect">
            <a:avLst/>
          </a:prstGeom>
          <a:noFill/>
          <a:ln w="9525">
            <a:noFill/>
            <a:miter lim="800000"/>
            <a:headEnd/>
            <a:tailEnd/>
          </a:ln>
        </p:spPr>
        <p:txBody>
          <a:bodyPr wrap="none">
            <a:spAutoFit/>
          </a:bodyPr>
          <a:lstStyle/>
          <a:p>
            <a:r>
              <a:rPr lang="en-US" sz="2400"/>
              <a:t>2</a:t>
            </a:r>
          </a:p>
        </p:txBody>
      </p:sp>
      <p:sp>
        <p:nvSpPr>
          <p:cNvPr id="397352" name="Rectangle 40"/>
          <p:cNvSpPr>
            <a:spLocks noChangeArrowheads="1"/>
          </p:cNvSpPr>
          <p:nvPr/>
        </p:nvSpPr>
        <p:spPr bwMode="auto">
          <a:xfrm>
            <a:off x="5834063" y="5524500"/>
            <a:ext cx="354012" cy="457200"/>
          </a:xfrm>
          <a:prstGeom prst="rect">
            <a:avLst/>
          </a:prstGeom>
          <a:noFill/>
          <a:ln w="9525">
            <a:noFill/>
            <a:miter lim="800000"/>
            <a:headEnd/>
            <a:tailEnd/>
          </a:ln>
        </p:spPr>
        <p:txBody>
          <a:bodyPr wrap="none">
            <a:spAutoFit/>
          </a:bodyPr>
          <a:lstStyle/>
          <a:p>
            <a:r>
              <a:rPr lang="en-US" sz="2400"/>
              <a:t>2</a:t>
            </a:r>
          </a:p>
        </p:txBody>
      </p:sp>
      <p:sp>
        <p:nvSpPr>
          <p:cNvPr id="397353" name="Rectangle 41"/>
          <p:cNvSpPr>
            <a:spLocks noChangeArrowheads="1"/>
          </p:cNvSpPr>
          <p:nvPr/>
        </p:nvSpPr>
        <p:spPr bwMode="auto">
          <a:xfrm>
            <a:off x="6732588" y="5524500"/>
            <a:ext cx="354012" cy="457200"/>
          </a:xfrm>
          <a:prstGeom prst="rect">
            <a:avLst/>
          </a:prstGeom>
          <a:noFill/>
          <a:ln w="9525">
            <a:noFill/>
            <a:miter lim="800000"/>
            <a:headEnd/>
            <a:tailEnd/>
          </a:ln>
        </p:spPr>
        <p:txBody>
          <a:bodyPr wrap="none">
            <a:spAutoFit/>
          </a:bodyPr>
          <a:lstStyle/>
          <a:p>
            <a:r>
              <a:rPr lang="en-US" sz="2400"/>
              <a:t>2</a:t>
            </a:r>
          </a:p>
        </p:txBody>
      </p:sp>
      <p:sp>
        <p:nvSpPr>
          <p:cNvPr id="397354" name="Rectangle 42"/>
          <p:cNvSpPr>
            <a:spLocks noChangeArrowheads="1"/>
          </p:cNvSpPr>
          <p:nvPr/>
        </p:nvSpPr>
        <p:spPr bwMode="auto">
          <a:xfrm>
            <a:off x="5837238" y="5913438"/>
            <a:ext cx="354012" cy="457200"/>
          </a:xfrm>
          <a:prstGeom prst="rect">
            <a:avLst/>
          </a:prstGeom>
          <a:noFill/>
          <a:ln w="9525">
            <a:noFill/>
            <a:miter lim="800000"/>
            <a:headEnd/>
            <a:tailEnd/>
          </a:ln>
        </p:spPr>
        <p:txBody>
          <a:bodyPr wrap="none">
            <a:spAutoFit/>
          </a:bodyPr>
          <a:lstStyle/>
          <a:p>
            <a:r>
              <a:rPr lang="en-US" sz="2400"/>
              <a:t>2</a:t>
            </a:r>
          </a:p>
        </p:txBody>
      </p:sp>
      <p:sp>
        <p:nvSpPr>
          <p:cNvPr id="397355" name="Rectangle 43"/>
          <p:cNvSpPr>
            <a:spLocks noChangeArrowheads="1"/>
          </p:cNvSpPr>
          <p:nvPr/>
        </p:nvSpPr>
        <p:spPr bwMode="auto">
          <a:xfrm>
            <a:off x="6734175" y="5905500"/>
            <a:ext cx="354013" cy="457200"/>
          </a:xfrm>
          <a:prstGeom prst="rect">
            <a:avLst/>
          </a:prstGeom>
          <a:noFill/>
          <a:ln w="9525">
            <a:noFill/>
            <a:miter lim="800000"/>
            <a:headEnd/>
            <a:tailEnd/>
          </a:ln>
        </p:spPr>
        <p:txBody>
          <a:bodyPr wrap="none">
            <a:spAutoFit/>
          </a:bodyPr>
          <a:lstStyle/>
          <a:p>
            <a:r>
              <a:rPr lang="en-US" sz="2400"/>
              <a:t>2</a:t>
            </a:r>
          </a:p>
        </p:txBody>
      </p:sp>
      <p:sp>
        <p:nvSpPr>
          <p:cNvPr id="397356" name="Rectangle 44"/>
          <p:cNvSpPr>
            <a:spLocks noChangeArrowheads="1"/>
          </p:cNvSpPr>
          <p:nvPr/>
        </p:nvSpPr>
        <p:spPr bwMode="auto">
          <a:xfrm>
            <a:off x="2935288" y="5511800"/>
            <a:ext cx="354012" cy="457200"/>
          </a:xfrm>
          <a:prstGeom prst="rect">
            <a:avLst/>
          </a:prstGeom>
          <a:noFill/>
          <a:ln w="9525">
            <a:noFill/>
            <a:miter lim="800000"/>
            <a:headEnd/>
            <a:tailEnd/>
          </a:ln>
        </p:spPr>
        <p:txBody>
          <a:bodyPr wrap="none">
            <a:spAutoFit/>
          </a:bodyPr>
          <a:lstStyle/>
          <a:p>
            <a:r>
              <a:rPr lang="en-US" sz="2400"/>
              <a:t>1</a:t>
            </a:r>
          </a:p>
        </p:txBody>
      </p:sp>
      <p:sp>
        <p:nvSpPr>
          <p:cNvPr id="397357" name="Rectangle 45"/>
          <p:cNvSpPr>
            <a:spLocks noChangeArrowheads="1"/>
          </p:cNvSpPr>
          <p:nvPr/>
        </p:nvSpPr>
        <p:spPr bwMode="auto">
          <a:xfrm>
            <a:off x="2933700" y="5888038"/>
            <a:ext cx="354013" cy="457200"/>
          </a:xfrm>
          <a:prstGeom prst="rect">
            <a:avLst/>
          </a:prstGeom>
          <a:noFill/>
          <a:ln w="9525">
            <a:noFill/>
            <a:miter lim="800000"/>
            <a:headEnd/>
            <a:tailEnd/>
          </a:ln>
        </p:spPr>
        <p:txBody>
          <a:bodyPr wrap="none">
            <a:spAutoFit/>
          </a:bodyPr>
          <a:lstStyle/>
          <a:p>
            <a:r>
              <a:rPr lang="en-US" sz="2400"/>
              <a:t>1</a:t>
            </a:r>
          </a:p>
        </p:txBody>
      </p:sp>
      <p:sp>
        <p:nvSpPr>
          <p:cNvPr id="397358" name="Rectangle 46"/>
          <p:cNvSpPr>
            <a:spLocks noChangeArrowheads="1"/>
          </p:cNvSpPr>
          <p:nvPr/>
        </p:nvSpPr>
        <p:spPr bwMode="auto">
          <a:xfrm>
            <a:off x="2909888" y="4795838"/>
            <a:ext cx="1517650" cy="366712"/>
          </a:xfrm>
          <a:prstGeom prst="rect">
            <a:avLst/>
          </a:prstGeom>
          <a:noFill/>
          <a:ln w="9525">
            <a:noFill/>
            <a:miter lim="800000"/>
            <a:headEnd/>
            <a:tailEnd/>
          </a:ln>
        </p:spPr>
        <p:txBody>
          <a:bodyPr wrap="none">
            <a:spAutoFit/>
          </a:bodyPr>
          <a:lstStyle/>
          <a:p>
            <a:r>
              <a:rPr lang="en-US" sz="1800">
                <a:sym typeface="Wingdings" pitchFamily="2" charset="2"/>
              </a:rPr>
              <a:t>(unbalanced)</a:t>
            </a:r>
          </a:p>
        </p:txBody>
      </p:sp>
      <p:sp>
        <p:nvSpPr>
          <p:cNvPr id="397359" name="Rectangle 47"/>
          <p:cNvSpPr>
            <a:spLocks noChangeArrowheads="1"/>
          </p:cNvSpPr>
          <p:nvPr/>
        </p:nvSpPr>
        <p:spPr bwMode="auto">
          <a:xfrm>
            <a:off x="6843713" y="4762500"/>
            <a:ext cx="1263650" cy="366713"/>
          </a:xfrm>
          <a:prstGeom prst="rect">
            <a:avLst/>
          </a:prstGeom>
          <a:noFill/>
          <a:ln w="9525">
            <a:noFill/>
            <a:miter lim="800000"/>
            <a:headEnd/>
            <a:tailEnd/>
          </a:ln>
        </p:spPr>
        <p:txBody>
          <a:bodyPr wrap="none">
            <a:spAutoFit/>
          </a:bodyPr>
          <a:lstStyle/>
          <a:p>
            <a:r>
              <a:rPr lang="en-US" sz="1800">
                <a:sym typeface="Wingdings" pitchFamily="2" charset="2"/>
              </a:rPr>
              <a:t>(balanced)</a:t>
            </a:r>
          </a:p>
        </p:txBody>
      </p:sp>
      <p:sp>
        <p:nvSpPr>
          <p:cNvPr id="17434" name="Text Box 48"/>
          <p:cNvSpPr txBox="1">
            <a:spLocks noChangeArrowheads="1"/>
          </p:cNvSpPr>
          <p:nvPr/>
        </p:nvSpPr>
        <p:spPr bwMode="auto">
          <a:xfrm>
            <a:off x="1122363" y="725488"/>
            <a:ext cx="6861175" cy="579437"/>
          </a:xfrm>
          <a:prstGeom prst="rect">
            <a:avLst/>
          </a:prstGeom>
          <a:noFill/>
          <a:ln w="9525">
            <a:noFill/>
            <a:miter lim="800000"/>
            <a:headEnd/>
            <a:tailEnd/>
          </a:ln>
        </p:spPr>
        <p:txBody>
          <a:bodyPr wrap="none">
            <a:spAutoFit/>
          </a:bodyPr>
          <a:lstStyle/>
          <a:p>
            <a:r>
              <a:rPr lang="en-US" sz="3200"/>
              <a:t>Unbalanced and Balanced Equations</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97333"/>
                                        </p:tgtEl>
                                        <p:attrNameLst>
                                          <p:attrName>style.visibility</p:attrName>
                                        </p:attrNameLst>
                                      </p:cBhvr>
                                      <p:to>
                                        <p:strVal val="visible"/>
                                      </p:to>
                                    </p:set>
                                    <p:animEffect transition="in" filter="fade">
                                      <p:cBhvr>
                                        <p:cTn id="7" dur="1000"/>
                                        <p:tgtEl>
                                          <p:spTgt spid="397333"/>
                                        </p:tgtEl>
                                      </p:cBhvr>
                                    </p:animEffect>
                                    <p:anim calcmode="lin" valueType="num">
                                      <p:cBhvr>
                                        <p:cTn id="8" dur="1000" fill="hold"/>
                                        <p:tgtEl>
                                          <p:spTgt spid="397333"/>
                                        </p:tgtEl>
                                        <p:attrNameLst>
                                          <p:attrName>ppt_x</p:attrName>
                                        </p:attrNameLst>
                                      </p:cBhvr>
                                      <p:tavLst>
                                        <p:tav tm="0">
                                          <p:val>
                                            <p:strVal val="#ppt_x"/>
                                          </p:val>
                                        </p:tav>
                                        <p:tav tm="100000">
                                          <p:val>
                                            <p:strVal val="#ppt_x"/>
                                          </p:val>
                                        </p:tav>
                                      </p:tavLst>
                                    </p:anim>
                                    <p:anim calcmode="lin" valueType="num">
                                      <p:cBhvr>
                                        <p:cTn id="9" dur="1000" fill="hold"/>
                                        <p:tgtEl>
                                          <p:spTgt spid="3973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97350"/>
                                        </p:tgtEl>
                                        <p:attrNameLst>
                                          <p:attrName>style.visibility</p:attrName>
                                        </p:attrNameLst>
                                      </p:cBhvr>
                                      <p:to>
                                        <p:strVal val="visible"/>
                                      </p:to>
                                    </p:set>
                                    <p:animEffect transition="in" filter="dissolve">
                                      <p:cBhvr>
                                        <p:cTn id="19" dur="500"/>
                                        <p:tgtEl>
                                          <p:spTgt spid="39735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97351"/>
                                        </p:tgtEl>
                                        <p:attrNameLst>
                                          <p:attrName>style.visibility</p:attrName>
                                        </p:attrNameLst>
                                      </p:cBhvr>
                                      <p:to>
                                        <p:strVal val="visible"/>
                                      </p:to>
                                    </p:set>
                                    <p:animEffect transition="in" filter="fade">
                                      <p:cBhvr>
                                        <p:cTn id="24" dur="2000"/>
                                        <p:tgtEl>
                                          <p:spTgt spid="39735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97356"/>
                                        </p:tgtEl>
                                        <p:attrNameLst>
                                          <p:attrName>style.visibility</p:attrName>
                                        </p:attrNameLst>
                                      </p:cBhvr>
                                      <p:to>
                                        <p:strVal val="visible"/>
                                      </p:to>
                                    </p:set>
                                    <p:animEffect transition="in" filter="fade">
                                      <p:cBhvr>
                                        <p:cTn id="29" dur="2000"/>
                                        <p:tgtEl>
                                          <p:spTgt spid="39735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97357"/>
                                        </p:tgtEl>
                                        <p:attrNameLst>
                                          <p:attrName>style.visibility</p:attrName>
                                        </p:attrNameLst>
                                      </p:cBhvr>
                                      <p:to>
                                        <p:strVal val="visible"/>
                                      </p:to>
                                    </p:set>
                                    <p:animEffect transition="in" filter="fade">
                                      <p:cBhvr>
                                        <p:cTn id="34" dur="2000"/>
                                        <p:tgtEl>
                                          <p:spTgt spid="397357"/>
                                        </p:tgtEl>
                                      </p:cBhvr>
                                    </p:animEffect>
                                  </p:childTnLst>
                                </p:cTn>
                              </p:par>
                            </p:childTnLst>
                          </p:cTn>
                        </p:par>
                      </p:childTnLst>
                    </p:cTn>
                  </p:par>
                  <p:par>
                    <p:cTn id="35" fill="hold">
                      <p:stCondLst>
                        <p:cond delay="indefinite"/>
                      </p:stCondLst>
                      <p:childTnLst>
                        <p:par>
                          <p:cTn id="36" fill="hold">
                            <p:stCondLst>
                              <p:cond delay="0"/>
                            </p:stCondLst>
                            <p:childTnLst>
                              <p:par>
                                <p:cTn id="37" presetID="40" presetClass="entr" presetSubtype="0" fill="hold" grpId="0" nodeType="clickEffect">
                                  <p:stCondLst>
                                    <p:cond delay="0"/>
                                  </p:stCondLst>
                                  <p:iterate type="lt">
                                    <p:tmPct val="10000"/>
                                  </p:iterate>
                                  <p:childTnLst>
                                    <p:set>
                                      <p:cBhvr>
                                        <p:cTn id="38" dur="1" fill="hold">
                                          <p:stCondLst>
                                            <p:cond delay="0"/>
                                          </p:stCondLst>
                                        </p:cTn>
                                        <p:tgtEl>
                                          <p:spTgt spid="397358"/>
                                        </p:tgtEl>
                                        <p:attrNameLst>
                                          <p:attrName>style.visibility</p:attrName>
                                        </p:attrNameLst>
                                      </p:cBhvr>
                                      <p:to>
                                        <p:strVal val="visible"/>
                                      </p:to>
                                    </p:set>
                                    <p:animEffect transition="in" filter="fade">
                                      <p:cBhvr>
                                        <p:cTn id="39" dur="1000"/>
                                        <p:tgtEl>
                                          <p:spTgt spid="397358"/>
                                        </p:tgtEl>
                                      </p:cBhvr>
                                    </p:animEffect>
                                    <p:anim calcmode="lin" valueType="num">
                                      <p:cBhvr>
                                        <p:cTn id="40" dur="1000" fill="hold"/>
                                        <p:tgtEl>
                                          <p:spTgt spid="397358"/>
                                        </p:tgtEl>
                                        <p:attrNameLst>
                                          <p:attrName>ppt_x</p:attrName>
                                        </p:attrNameLst>
                                      </p:cBhvr>
                                      <p:tavLst>
                                        <p:tav tm="0">
                                          <p:val>
                                            <p:strVal val="#ppt_x-.1"/>
                                          </p:val>
                                        </p:tav>
                                        <p:tav tm="100000">
                                          <p:val>
                                            <p:strVal val="#ppt_x"/>
                                          </p:val>
                                        </p:tav>
                                      </p:tavLst>
                                    </p:anim>
                                    <p:anim calcmode="lin" valueType="num">
                                      <p:cBhvr>
                                        <p:cTn id="41" dur="1000" fill="hold"/>
                                        <p:tgtEl>
                                          <p:spTgt spid="39735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7" presetClass="entr" presetSubtype="10"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397334"/>
                                        </p:tgtEl>
                                        <p:attrNameLst>
                                          <p:attrName>style.visibility</p:attrName>
                                        </p:attrNameLst>
                                      </p:cBhvr>
                                      <p:to>
                                        <p:strVal val="visible"/>
                                      </p:to>
                                    </p:set>
                                    <p:animEffect transition="in" filter="fade">
                                      <p:cBhvr>
                                        <p:cTn id="52" dur="1000"/>
                                        <p:tgtEl>
                                          <p:spTgt spid="397334"/>
                                        </p:tgtEl>
                                      </p:cBhvr>
                                    </p:animEffect>
                                    <p:anim calcmode="lin" valueType="num">
                                      <p:cBhvr>
                                        <p:cTn id="53" dur="1000" fill="hold"/>
                                        <p:tgtEl>
                                          <p:spTgt spid="397334"/>
                                        </p:tgtEl>
                                        <p:attrNameLst>
                                          <p:attrName>ppt_x</p:attrName>
                                        </p:attrNameLst>
                                      </p:cBhvr>
                                      <p:tavLst>
                                        <p:tav tm="0">
                                          <p:val>
                                            <p:strVal val="#ppt_x"/>
                                          </p:val>
                                        </p:tav>
                                        <p:tav tm="100000">
                                          <p:val>
                                            <p:strVal val="#ppt_x"/>
                                          </p:val>
                                        </p:tav>
                                      </p:tavLst>
                                    </p:anim>
                                    <p:anim calcmode="lin" valueType="num">
                                      <p:cBhvr>
                                        <p:cTn id="54" dur="1000" fill="hold"/>
                                        <p:tgtEl>
                                          <p:spTgt spid="39733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2000"/>
                                        <p:tgtEl>
                                          <p:spTgt spid="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97352"/>
                                        </p:tgtEl>
                                        <p:attrNameLst>
                                          <p:attrName>style.visibility</p:attrName>
                                        </p:attrNameLst>
                                      </p:cBhvr>
                                      <p:to>
                                        <p:strVal val="visible"/>
                                      </p:to>
                                    </p:set>
                                    <p:animEffect transition="in" filter="fade">
                                      <p:cBhvr>
                                        <p:cTn id="64" dur="2000"/>
                                        <p:tgtEl>
                                          <p:spTgt spid="39735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97354"/>
                                        </p:tgtEl>
                                        <p:attrNameLst>
                                          <p:attrName>style.visibility</p:attrName>
                                        </p:attrNameLst>
                                      </p:cBhvr>
                                      <p:to>
                                        <p:strVal val="visible"/>
                                      </p:to>
                                    </p:set>
                                    <p:animEffect transition="in" filter="fade">
                                      <p:cBhvr>
                                        <p:cTn id="69" dur="2000"/>
                                        <p:tgtEl>
                                          <p:spTgt spid="39735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97353"/>
                                        </p:tgtEl>
                                        <p:attrNameLst>
                                          <p:attrName>style.visibility</p:attrName>
                                        </p:attrNameLst>
                                      </p:cBhvr>
                                      <p:to>
                                        <p:strVal val="visible"/>
                                      </p:to>
                                    </p:set>
                                    <p:animEffect transition="in" filter="fade">
                                      <p:cBhvr>
                                        <p:cTn id="74" dur="2000"/>
                                        <p:tgtEl>
                                          <p:spTgt spid="397353"/>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97355"/>
                                        </p:tgtEl>
                                        <p:attrNameLst>
                                          <p:attrName>style.visibility</p:attrName>
                                        </p:attrNameLst>
                                      </p:cBhvr>
                                      <p:to>
                                        <p:strVal val="visible"/>
                                      </p:to>
                                    </p:set>
                                    <p:animEffect transition="in" filter="fade">
                                      <p:cBhvr>
                                        <p:cTn id="79" dur="2000"/>
                                        <p:tgtEl>
                                          <p:spTgt spid="397355"/>
                                        </p:tgtEl>
                                      </p:cBhvr>
                                    </p:animEffect>
                                  </p:childTnLst>
                                </p:cTn>
                              </p:par>
                            </p:childTnLst>
                          </p:cTn>
                        </p:par>
                        <p:par>
                          <p:cTn id="80" fill="hold">
                            <p:stCondLst>
                              <p:cond delay="2000"/>
                            </p:stCondLst>
                            <p:childTnLst>
                              <p:par>
                                <p:cTn id="81" presetID="40" presetClass="entr" presetSubtype="0" fill="hold" grpId="0" nodeType="afterEffect">
                                  <p:stCondLst>
                                    <p:cond delay="0"/>
                                  </p:stCondLst>
                                  <p:iterate type="lt">
                                    <p:tmPct val="10000"/>
                                  </p:iterate>
                                  <p:childTnLst>
                                    <p:set>
                                      <p:cBhvr>
                                        <p:cTn id="82" dur="1" fill="hold">
                                          <p:stCondLst>
                                            <p:cond delay="0"/>
                                          </p:stCondLst>
                                        </p:cTn>
                                        <p:tgtEl>
                                          <p:spTgt spid="397359"/>
                                        </p:tgtEl>
                                        <p:attrNameLst>
                                          <p:attrName>style.visibility</p:attrName>
                                        </p:attrNameLst>
                                      </p:cBhvr>
                                      <p:to>
                                        <p:strVal val="visible"/>
                                      </p:to>
                                    </p:set>
                                    <p:animEffect transition="in" filter="fade">
                                      <p:cBhvr>
                                        <p:cTn id="83" dur="1000"/>
                                        <p:tgtEl>
                                          <p:spTgt spid="397359"/>
                                        </p:tgtEl>
                                      </p:cBhvr>
                                    </p:animEffect>
                                    <p:anim calcmode="lin" valueType="num">
                                      <p:cBhvr>
                                        <p:cTn id="84" dur="1000" fill="hold"/>
                                        <p:tgtEl>
                                          <p:spTgt spid="397359"/>
                                        </p:tgtEl>
                                        <p:attrNameLst>
                                          <p:attrName>ppt_x</p:attrName>
                                        </p:attrNameLst>
                                      </p:cBhvr>
                                      <p:tavLst>
                                        <p:tav tm="0">
                                          <p:val>
                                            <p:strVal val="#ppt_x-.1"/>
                                          </p:val>
                                        </p:tav>
                                        <p:tav tm="100000">
                                          <p:val>
                                            <p:strVal val="#ppt_x"/>
                                          </p:val>
                                        </p:tav>
                                      </p:tavLst>
                                    </p:anim>
                                    <p:anim calcmode="lin" valueType="num">
                                      <p:cBhvr>
                                        <p:cTn id="85" dur="1000" fill="hold"/>
                                        <p:tgtEl>
                                          <p:spTgt spid="3973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33" grpId="0"/>
      <p:bldP spid="397334" grpId="0"/>
      <p:bldP spid="397350" grpId="0"/>
      <p:bldP spid="397351" grpId="0"/>
      <p:bldP spid="397352" grpId="0"/>
      <p:bldP spid="397353" grpId="0"/>
      <p:bldP spid="397354" grpId="0"/>
      <p:bldP spid="397355" grpId="0"/>
      <p:bldP spid="397356" grpId="0"/>
      <p:bldP spid="397357" grpId="0"/>
      <p:bldP spid="397358" grpId="0"/>
      <p:bldP spid="397359" grpId="0"/>
    </p:bldLst>
  </p:timing>
</p:sld>
</file>

<file path=ppt/slides/slide100.xml><?xml version="1.0" encoding="utf-8"?>
<p:sld xmlns:a="http://schemas.openxmlformats.org/drawingml/2006/main" xmlns:r="http://schemas.openxmlformats.org/officeDocument/2006/relationships" xmlns:p="http://schemas.openxmlformats.org/presentationml/2006/main" show="0">
  <p:cSld>
    <p:bg>
      <p:bgPr>
        <a:solidFill>
          <a:srgbClr val="FFFF99"/>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z="3600" smtClean="0"/>
              <a:t>Stoichiometry Problems 2</a:t>
            </a:r>
          </a:p>
        </p:txBody>
      </p:sp>
      <p:sp>
        <p:nvSpPr>
          <p:cNvPr id="409603" name="Document"/>
          <p:cNvSpPr>
            <a:spLocks noChangeAspect="1" noEditPoints="1" noChangeArrowheads="1"/>
          </p:cNvSpPr>
          <p:nvPr/>
        </p:nvSpPr>
        <p:spPr bwMode="auto">
          <a:xfrm>
            <a:off x="1066800" y="1905000"/>
            <a:ext cx="812800" cy="10874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409604" name="Infopage"/>
          <p:cNvSpPr>
            <a:spLocks noChangeAspect="1" noEditPoints="1" noChangeArrowheads="1"/>
          </p:cNvSpPr>
          <p:nvPr/>
        </p:nvSpPr>
        <p:spPr bwMode="auto">
          <a:xfrm>
            <a:off x="1066800" y="3962400"/>
            <a:ext cx="812800" cy="1139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409605" name="File">
            <a:hlinkClick r:id="rId3" action="ppaction://hlinkfile"/>
          </p:cNvPr>
          <p:cNvSpPr>
            <a:spLocks noEditPoints="1" noChangeArrowheads="1"/>
          </p:cNvSpPr>
          <p:nvPr/>
        </p:nvSpPr>
        <p:spPr bwMode="auto">
          <a:xfrm>
            <a:off x="7391400" y="5638800"/>
            <a:ext cx="1371600" cy="8572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r>
              <a:rPr lang="en-US" i="1">
                <a:hlinkClick r:id="rId4" action="ppaction://hlinkfile"/>
              </a:rPr>
              <a:t>Keys</a:t>
            </a:r>
            <a:endParaRPr lang="en-US" i="1"/>
          </a:p>
          <a:p>
            <a:pPr>
              <a:defRPr/>
            </a:pPr>
            <a:endParaRPr lang="en-US">
              <a:solidFill>
                <a:srgbClr val="FF0000"/>
              </a:solidFill>
            </a:endParaRPr>
          </a:p>
          <a:p>
            <a:pPr>
              <a:defRPr/>
            </a:pPr>
            <a:endParaRPr lang="en-US"/>
          </a:p>
          <a:p>
            <a:pPr>
              <a:defRPr/>
            </a:pPr>
            <a:endParaRPr lang="en-US"/>
          </a:p>
          <a:p>
            <a:pPr>
              <a:defRPr/>
            </a:pPr>
            <a:endParaRPr lang="en-US"/>
          </a:p>
          <a:p>
            <a:pPr>
              <a:defRPr/>
            </a:pPr>
            <a:endParaRPr lang="en-US"/>
          </a:p>
        </p:txBody>
      </p:sp>
      <p:sp>
        <p:nvSpPr>
          <p:cNvPr id="106502" name="Rectangle 6"/>
          <p:cNvSpPr>
            <a:spLocks noChangeArrowheads="1"/>
          </p:cNvSpPr>
          <p:nvPr/>
        </p:nvSpPr>
        <p:spPr bwMode="auto">
          <a:xfrm>
            <a:off x="2209800" y="1905000"/>
            <a:ext cx="3659188" cy="822325"/>
          </a:xfrm>
          <a:prstGeom prst="rect">
            <a:avLst/>
          </a:prstGeom>
          <a:noFill/>
          <a:ln w="9525">
            <a:noFill/>
            <a:miter lim="800000"/>
            <a:headEnd/>
            <a:tailEnd/>
          </a:ln>
        </p:spPr>
        <p:txBody>
          <a:bodyPr wrap="none" anchor="ctr">
            <a:spAutoFit/>
          </a:bodyPr>
          <a:lstStyle/>
          <a:p>
            <a:r>
              <a:rPr lang="en-US" sz="2400">
                <a:hlinkClick r:id="rId5" action="ppaction://hlinkfile"/>
              </a:rPr>
              <a:t>Stoichiometry Problems 2</a:t>
            </a:r>
            <a:r>
              <a:rPr lang="en-US" sz="2400">
                <a:hlinkClick r:id="rId6"/>
              </a:rPr>
              <a:t/>
            </a:r>
            <a:br>
              <a:rPr lang="en-US" sz="2400">
                <a:hlinkClick r:id="rId6"/>
              </a:rPr>
            </a:br>
            <a:endParaRPr lang="en-US" sz="2400"/>
          </a:p>
        </p:txBody>
      </p:sp>
      <p:sp>
        <p:nvSpPr>
          <p:cNvPr id="106503" name="Rectangle 7"/>
          <p:cNvSpPr>
            <a:spLocks noChangeArrowheads="1"/>
          </p:cNvSpPr>
          <p:nvPr/>
        </p:nvSpPr>
        <p:spPr bwMode="auto">
          <a:xfrm>
            <a:off x="2209800" y="4010025"/>
            <a:ext cx="3659188" cy="822325"/>
          </a:xfrm>
          <a:prstGeom prst="rect">
            <a:avLst/>
          </a:prstGeom>
          <a:noFill/>
          <a:ln w="9525">
            <a:noFill/>
            <a:miter lim="800000"/>
            <a:headEnd/>
            <a:tailEnd/>
          </a:ln>
        </p:spPr>
        <p:txBody>
          <a:bodyPr wrap="none" anchor="ctr">
            <a:spAutoFit/>
          </a:bodyPr>
          <a:lstStyle/>
          <a:p>
            <a:r>
              <a:rPr lang="en-US" sz="2400"/>
              <a:t>Stoichiometry Problems 2</a:t>
            </a:r>
            <a:r>
              <a:rPr lang="en-US" sz="2400">
                <a:hlinkClick r:id="rId6"/>
              </a:rPr>
              <a:t/>
            </a:r>
            <a:br>
              <a:rPr lang="en-US" sz="2400">
                <a:hlinkClick r:id="rId6"/>
              </a:rPr>
            </a:br>
            <a:endParaRPr lang="en-US" sz="240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mtClean="0">
                <a:solidFill>
                  <a:schemeClr val="bg1"/>
                </a:solidFill>
              </a:rPr>
              <a:t>Generic Stoichiometry</a:t>
            </a:r>
          </a:p>
        </p:txBody>
      </p:sp>
      <p:sp>
        <p:nvSpPr>
          <p:cNvPr id="107523" name="AutoShape 5">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smtClean="0"/>
              <a:t>Generic Stoichiometry</a:t>
            </a:r>
          </a:p>
        </p:txBody>
      </p:sp>
      <p:sp>
        <p:nvSpPr>
          <p:cNvPr id="108547" name="Text Box 3"/>
          <p:cNvSpPr txBox="1">
            <a:spLocks noChangeArrowheads="1"/>
          </p:cNvSpPr>
          <p:nvPr/>
        </p:nvSpPr>
        <p:spPr bwMode="auto">
          <a:xfrm>
            <a:off x="1714500" y="1792288"/>
            <a:ext cx="5964238" cy="466725"/>
          </a:xfrm>
          <a:prstGeom prst="rect">
            <a:avLst/>
          </a:prstGeom>
          <a:solidFill>
            <a:srgbClr val="F6ECE2">
              <a:alpha val="50195"/>
            </a:srgbClr>
          </a:solidFill>
          <a:ln w="9525">
            <a:solidFill>
              <a:srgbClr val="F2E4D6"/>
            </a:solidFill>
            <a:miter lim="800000"/>
            <a:headEnd/>
            <a:tailEnd/>
          </a:ln>
        </p:spPr>
        <p:txBody>
          <a:bodyPr wrap="none">
            <a:spAutoFit/>
          </a:bodyPr>
          <a:lstStyle/>
          <a:p>
            <a:r>
              <a:rPr lang="en-US" sz="2400"/>
              <a:t>Z </a:t>
            </a:r>
            <a:r>
              <a:rPr lang="en-US" sz="2000"/>
              <a:t>(</a:t>
            </a:r>
            <a:r>
              <a:rPr lang="en-US" sz="2000" i="1"/>
              <a:t>aq</a:t>
            </a:r>
            <a:r>
              <a:rPr lang="en-US" sz="2000"/>
              <a:t>)</a:t>
            </a:r>
            <a:r>
              <a:rPr lang="en-US" sz="2400"/>
              <a:t>    +     2 Y </a:t>
            </a:r>
            <a:r>
              <a:rPr lang="en-US" sz="2000"/>
              <a:t>(</a:t>
            </a:r>
            <a:r>
              <a:rPr lang="en-US" sz="2000" i="1"/>
              <a:t>aq</a:t>
            </a:r>
            <a:r>
              <a:rPr lang="en-US" sz="2000"/>
              <a:t>)</a:t>
            </a:r>
            <a:r>
              <a:rPr lang="en-US" sz="2400"/>
              <a:t> </a:t>
            </a:r>
            <a:r>
              <a:rPr lang="en-US" sz="2400">
                <a:sym typeface="Wingdings" pitchFamily="2" charset="2"/>
              </a:rPr>
              <a:t>     5 M </a:t>
            </a:r>
            <a:r>
              <a:rPr lang="en-US" sz="2000"/>
              <a:t>(</a:t>
            </a:r>
            <a:r>
              <a:rPr lang="en-US" sz="2000" i="1"/>
              <a:t>s</a:t>
            </a:r>
            <a:r>
              <a:rPr lang="en-US" sz="2000"/>
              <a:t>)</a:t>
            </a:r>
            <a:r>
              <a:rPr lang="en-US" sz="2400"/>
              <a:t> </a:t>
            </a:r>
            <a:r>
              <a:rPr lang="en-US" sz="2400">
                <a:sym typeface="Wingdings" pitchFamily="2" charset="2"/>
              </a:rPr>
              <a:t>+     T</a:t>
            </a:r>
            <a:r>
              <a:rPr lang="en-US" sz="2400" baseline="-25000"/>
              <a:t>2 </a:t>
            </a:r>
            <a:r>
              <a:rPr lang="en-US" sz="2000"/>
              <a:t>(</a:t>
            </a:r>
            <a:r>
              <a:rPr lang="en-US" sz="2000" i="1"/>
              <a:t>g</a:t>
            </a:r>
            <a:r>
              <a:rPr lang="en-US" sz="2000"/>
              <a:t>)</a:t>
            </a:r>
            <a:r>
              <a:rPr lang="en-US" sz="2400"/>
              <a:t> </a:t>
            </a:r>
          </a:p>
        </p:txBody>
      </p:sp>
      <p:sp>
        <p:nvSpPr>
          <p:cNvPr id="108548" name="Text Box 4"/>
          <p:cNvSpPr txBox="1">
            <a:spLocks noChangeArrowheads="1"/>
          </p:cNvSpPr>
          <p:nvPr/>
        </p:nvSpPr>
        <p:spPr bwMode="auto">
          <a:xfrm>
            <a:off x="517525" y="2449513"/>
            <a:ext cx="3725863" cy="1616075"/>
          </a:xfrm>
          <a:prstGeom prst="rect">
            <a:avLst/>
          </a:prstGeom>
          <a:noFill/>
          <a:ln w="9525">
            <a:noFill/>
            <a:miter lim="800000"/>
            <a:headEnd/>
            <a:tailEnd/>
          </a:ln>
        </p:spPr>
        <p:txBody>
          <a:bodyPr wrap="none">
            <a:spAutoFit/>
          </a:bodyPr>
          <a:lstStyle/>
          <a:p>
            <a:r>
              <a:rPr lang="en-US" sz="2000"/>
              <a:t>Given the following information:</a:t>
            </a:r>
          </a:p>
          <a:p>
            <a:r>
              <a:rPr lang="en-US" sz="2000"/>
              <a:t>	Z   =  	20 g/mol</a:t>
            </a:r>
          </a:p>
          <a:p>
            <a:r>
              <a:rPr lang="en-US" sz="2000"/>
              <a:t>	Y   =	10 g/mol</a:t>
            </a:r>
          </a:p>
          <a:p>
            <a:r>
              <a:rPr lang="en-US" sz="2000"/>
              <a:t>	M   =	  6 g/mol</a:t>
            </a:r>
          </a:p>
          <a:p>
            <a:r>
              <a:rPr lang="en-US" sz="2000"/>
              <a:t>	T    =	  5 g/mol</a:t>
            </a:r>
          </a:p>
        </p:txBody>
      </p:sp>
      <p:sp>
        <p:nvSpPr>
          <p:cNvPr id="108549" name="Text Box 5"/>
          <p:cNvSpPr txBox="1">
            <a:spLocks noChangeArrowheads="1"/>
          </p:cNvSpPr>
          <p:nvPr/>
        </p:nvSpPr>
        <p:spPr bwMode="auto">
          <a:xfrm>
            <a:off x="304800" y="4506913"/>
            <a:ext cx="8420100" cy="1616075"/>
          </a:xfrm>
          <a:prstGeom prst="rect">
            <a:avLst/>
          </a:prstGeom>
          <a:noFill/>
          <a:ln w="9525">
            <a:noFill/>
            <a:miter lim="800000"/>
            <a:headEnd/>
            <a:tailEnd/>
          </a:ln>
        </p:spPr>
        <p:txBody>
          <a:bodyPr wrap="none">
            <a:spAutoFit/>
          </a:bodyPr>
          <a:lstStyle/>
          <a:p>
            <a:r>
              <a:rPr lang="en-US" sz="2000"/>
              <a:t>If you combine 100 g of solution Z with 1.8 x 10</a:t>
            </a:r>
            <a:r>
              <a:rPr lang="en-US" sz="2000" baseline="30000"/>
              <a:t>24</a:t>
            </a:r>
            <a:r>
              <a:rPr lang="en-US" sz="2000"/>
              <a:t> molecules of solution Y:</a:t>
            </a:r>
          </a:p>
          <a:p>
            <a:endParaRPr lang="en-US" sz="2000"/>
          </a:p>
          <a:p>
            <a:r>
              <a:rPr lang="en-US" sz="2000"/>
              <a:t>How many moles of M will precipitate out of the solution?</a:t>
            </a:r>
          </a:p>
          <a:p>
            <a:endParaRPr lang="en-US" sz="2000"/>
          </a:p>
          <a:p>
            <a:r>
              <a:rPr lang="en-US" sz="2000"/>
              <a:t>What volume of T</a:t>
            </a:r>
            <a:r>
              <a:rPr lang="en-US" sz="2000" baseline="-25000"/>
              <a:t>2</a:t>
            </a:r>
            <a:r>
              <a:rPr lang="en-US" sz="2000"/>
              <a:t> gas will be produced at STP?</a:t>
            </a:r>
          </a:p>
        </p:txBody>
      </p:sp>
      <p:sp>
        <p:nvSpPr>
          <p:cNvPr id="108550" name="AutoShape 6">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2" name="Text Box 4"/>
          <p:cNvSpPr txBox="1">
            <a:spLocks noChangeArrowheads="1"/>
          </p:cNvSpPr>
          <p:nvPr/>
        </p:nvSpPr>
        <p:spPr bwMode="auto">
          <a:xfrm>
            <a:off x="6096000" y="1196975"/>
            <a:ext cx="669925" cy="336550"/>
          </a:xfrm>
          <a:prstGeom prst="rect">
            <a:avLst/>
          </a:prstGeom>
          <a:noFill/>
          <a:ln w="9525">
            <a:noFill/>
            <a:miter lim="800000"/>
            <a:headEnd/>
            <a:tailEnd/>
          </a:ln>
        </p:spPr>
        <p:txBody>
          <a:bodyPr wrap="none">
            <a:spAutoFit/>
          </a:bodyPr>
          <a:lstStyle/>
          <a:p>
            <a:r>
              <a:rPr lang="en-US" sz="1600"/>
              <a:t>x mol</a:t>
            </a:r>
          </a:p>
        </p:txBody>
      </p:sp>
      <p:sp>
        <p:nvSpPr>
          <p:cNvPr id="109571" name="Text Box 5"/>
          <p:cNvSpPr txBox="1">
            <a:spLocks noChangeArrowheads="1"/>
          </p:cNvSpPr>
          <p:nvPr/>
        </p:nvSpPr>
        <p:spPr bwMode="auto">
          <a:xfrm>
            <a:off x="1152525" y="762000"/>
            <a:ext cx="7926388" cy="466725"/>
          </a:xfrm>
          <a:prstGeom prst="rect">
            <a:avLst/>
          </a:prstGeom>
          <a:solidFill>
            <a:srgbClr val="F6ECE2">
              <a:alpha val="50195"/>
            </a:srgbClr>
          </a:solidFill>
          <a:ln w="9525">
            <a:solidFill>
              <a:srgbClr val="F2E4D6"/>
            </a:solidFill>
            <a:miter lim="800000"/>
            <a:headEnd/>
            <a:tailEnd/>
          </a:ln>
        </p:spPr>
        <p:txBody>
          <a:bodyPr wrap="none">
            <a:spAutoFit/>
          </a:bodyPr>
          <a:lstStyle/>
          <a:p>
            <a:r>
              <a:rPr lang="en-US" sz="2400"/>
              <a:t>Z </a:t>
            </a:r>
            <a:r>
              <a:rPr lang="en-US" sz="2000"/>
              <a:t>(</a:t>
            </a:r>
            <a:r>
              <a:rPr lang="en-US" sz="2000" i="1"/>
              <a:t>aq</a:t>
            </a:r>
            <a:r>
              <a:rPr lang="en-US" sz="2000"/>
              <a:t>)</a:t>
            </a:r>
            <a:r>
              <a:rPr lang="en-US" sz="2400"/>
              <a:t>       +       2 Y </a:t>
            </a:r>
            <a:r>
              <a:rPr lang="en-US" sz="2000"/>
              <a:t>(</a:t>
            </a:r>
            <a:r>
              <a:rPr lang="en-US" sz="2000" i="1"/>
              <a:t>aq</a:t>
            </a:r>
            <a:r>
              <a:rPr lang="en-US" sz="2000"/>
              <a:t>)</a:t>
            </a:r>
            <a:r>
              <a:rPr lang="en-US" sz="2400"/>
              <a:t>       </a:t>
            </a:r>
            <a:r>
              <a:rPr lang="en-US" sz="2400">
                <a:sym typeface="Wingdings" pitchFamily="2" charset="2"/>
              </a:rPr>
              <a:t>          5 M </a:t>
            </a:r>
            <a:r>
              <a:rPr lang="en-US" sz="2000"/>
              <a:t>(</a:t>
            </a:r>
            <a:r>
              <a:rPr lang="en-US" sz="2000" i="1"/>
              <a:t>s</a:t>
            </a:r>
            <a:r>
              <a:rPr lang="en-US" sz="2000"/>
              <a:t>)</a:t>
            </a:r>
            <a:r>
              <a:rPr lang="en-US" sz="2400"/>
              <a:t>        </a:t>
            </a:r>
            <a:r>
              <a:rPr lang="en-US" sz="2400">
                <a:sym typeface="Wingdings" pitchFamily="2" charset="2"/>
              </a:rPr>
              <a:t>+     T </a:t>
            </a:r>
            <a:r>
              <a:rPr lang="en-US" sz="2400" baseline="-25000"/>
              <a:t>2</a:t>
            </a:r>
            <a:r>
              <a:rPr lang="en-US" sz="2000"/>
              <a:t>(</a:t>
            </a:r>
            <a:r>
              <a:rPr lang="en-US" sz="2000" i="1"/>
              <a:t>g</a:t>
            </a:r>
            <a:r>
              <a:rPr lang="en-US" sz="2000"/>
              <a:t>)</a:t>
            </a:r>
            <a:r>
              <a:rPr lang="en-US" sz="2400"/>
              <a:t> </a:t>
            </a:r>
          </a:p>
        </p:txBody>
      </p:sp>
      <p:sp>
        <p:nvSpPr>
          <p:cNvPr id="437254" name="Text Box 6"/>
          <p:cNvSpPr txBox="1">
            <a:spLocks noChangeArrowheads="1"/>
          </p:cNvSpPr>
          <p:nvPr/>
        </p:nvSpPr>
        <p:spPr bwMode="auto">
          <a:xfrm>
            <a:off x="1289050" y="1203325"/>
            <a:ext cx="3519488" cy="336550"/>
          </a:xfrm>
          <a:prstGeom prst="rect">
            <a:avLst/>
          </a:prstGeom>
          <a:noFill/>
          <a:ln w="9525">
            <a:noFill/>
            <a:miter lim="800000"/>
            <a:headEnd/>
            <a:tailEnd/>
          </a:ln>
        </p:spPr>
        <p:txBody>
          <a:bodyPr wrap="none">
            <a:spAutoFit/>
          </a:bodyPr>
          <a:lstStyle/>
          <a:p>
            <a:r>
              <a:rPr lang="en-US" sz="1600"/>
              <a:t>100 g	          1.8 x 10</a:t>
            </a:r>
            <a:r>
              <a:rPr lang="en-US" sz="1600" baseline="30000"/>
              <a:t>24</a:t>
            </a:r>
            <a:r>
              <a:rPr lang="en-US" sz="1600"/>
              <a:t> molecules</a:t>
            </a:r>
          </a:p>
        </p:txBody>
      </p:sp>
      <p:sp>
        <p:nvSpPr>
          <p:cNvPr id="437255" name="Line 7"/>
          <p:cNvSpPr>
            <a:spLocks noChangeShapeType="1"/>
          </p:cNvSpPr>
          <p:nvPr/>
        </p:nvSpPr>
        <p:spPr bwMode="auto">
          <a:xfrm>
            <a:off x="1609725" y="1524000"/>
            <a:ext cx="0" cy="1066800"/>
          </a:xfrm>
          <a:prstGeom prst="line">
            <a:avLst/>
          </a:prstGeom>
          <a:noFill/>
          <a:ln w="9525">
            <a:solidFill>
              <a:schemeClr val="tx1"/>
            </a:solidFill>
            <a:round/>
            <a:headEnd/>
            <a:tailEnd type="triangle" w="med" len="med"/>
          </a:ln>
        </p:spPr>
        <p:txBody>
          <a:bodyPr/>
          <a:lstStyle/>
          <a:p>
            <a:endParaRPr lang="en-US"/>
          </a:p>
        </p:txBody>
      </p:sp>
      <p:sp>
        <p:nvSpPr>
          <p:cNvPr id="437256" name="Line 8"/>
          <p:cNvSpPr>
            <a:spLocks noChangeShapeType="1"/>
          </p:cNvSpPr>
          <p:nvPr/>
        </p:nvSpPr>
        <p:spPr bwMode="auto">
          <a:xfrm>
            <a:off x="3362325" y="1524000"/>
            <a:ext cx="0" cy="990600"/>
          </a:xfrm>
          <a:prstGeom prst="line">
            <a:avLst/>
          </a:prstGeom>
          <a:noFill/>
          <a:ln w="9525">
            <a:solidFill>
              <a:schemeClr val="tx1"/>
            </a:solidFill>
            <a:round/>
            <a:headEnd/>
            <a:tailEnd type="triangle" w="med" len="med"/>
          </a:ln>
        </p:spPr>
        <p:txBody>
          <a:bodyPr/>
          <a:lstStyle/>
          <a:p>
            <a:endParaRPr lang="en-US"/>
          </a:p>
        </p:txBody>
      </p:sp>
      <p:sp>
        <p:nvSpPr>
          <p:cNvPr id="437257" name="Text Box 9"/>
          <p:cNvSpPr txBox="1">
            <a:spLocks noChangeArrowheads="1"/>
          </p:cNvSpPr>
          <p:nvPr/>
        </p:nvSpPr>
        <p:spPr bwMode="auto">
          <a:xfrm>
            <a:off x="1670050" y="1736725"/>
            <a:ext cx="1135063" cy="336550"/>
          </a:xfrm>
          <a:prstGeom prst="rect">
            <a:avLst/>
          </a:prstGeom>
          <a:noFill/>
          <a:ln w="9525">
            <a:noFill/>
            <a:miter lim="800000"/>
            <a:headEnd/>
            <a:tailEnd/>
          </a:ln>
        </p:spPr>
        <p:txBody>
          <a:bodyPr wrap="none">
            <a:spAutoFit/>
          </a:bodyPr>
          <a:lstStyle/>
          <a:p>
            <a:r>
              <a:rPr lang="en-US" sz="1600"/>
              <a:t>/ 20 g /mol</a:t>
            </a:r>
          </a:p>
        </p:txBody>
      </p:sp>
      <p:sp>
        <p:nvSpPr>
          <p:cNvPr id="437258" name="Text Box 10"/>
          <p:cNvSpPr txBox="1">
            <a:spLocks noChangeArrowheads="1"/>
          </p:cNvSpPr>
          <p:nvPr/>
        </p:nvSpPr>
        <p:spPr bwMode="auto">
          <a:xfrm>
            <a:off x="69850" y="2651125"/>
            <a:ext cx="735013" cy="336550"/>
          </a:xfrm>
          <a:prstGeom prst="rect">
            <a:avLst/>
          </a:prstGeom>
          <a:noFill/>
          <a:ln w="9525">
            <a:noFill/>
            <a:miter lim="800000"/>
            <a:headEnd/>
            <a:tailEnd/>
          </a:ln>
        </p:spPr>
        <p:txBody>
          <a:bodyPr wrap="none">
            <a:spAutoFit/>
          </a:bodyPr>
          <a:lstStyle/>
          <a:p>
            <a:r>
              <a:rPr lang="en-US" sz="1600"/>
              <a:t>HAVE</a:t>
            </a:r>
          </a:p>
        </p:txBody>
      </p:sp>
      <p:sp>
        <p:nvSpPr>
          <p:cNvPr id="437259" name="Text Box 11"/>
          <p:cNvSpPr txBox="1">
            <a:spLocks noChangeArrowheads="1"/>
          </p:cNvSpPr>
          <p:nvPr/>
        </p:nvSpPr>
        <p:spPr bwMode="auto">
          <a:xfrm>
            <a:off x="1212850" y="2635250"/>
            <a:ext cx="862013" cy="336550"/>
          </a:xfrm>
          <a:prstGeom prst="rect">
            <a:avLst/>
          </a:prstGeom>
          <a:solidFill>
            <a:srgbClr val="E5FFE5"/>
          </a:solidFill>
          <a:ln w="9525">
            <a:noFill/>
            <a:miter lim="800000"/>
            <a:headEnd/>
            <a:tailEnd/>
          </a:ln>
        </p:spPr>
        <p:txBody>
          <a:bodyPr wrap="none">
            <a:spAutoFit/>
          </a:bodyPr>
          <a:lstStyle/>
          <a:p>
            <a:r>
              <a:rPr lang="en-US" sz="1600"/>
              <a:t>5 mol Z</a:t>
            </a:r>
          </a:p>
        </p:txBody>
      </p:sp>
      <p:sp>
        <p:nvSpPr>
          <p:cNvPr id="437260" name="Text Box 12"/>
          <p:cNvSpPr txBox="1">
            <a:spLocks noChangeArrowheads="1"/>
          </p:cNvSpPr>
          <p:nvPr/>
        </p:nvSpPr>
        <p:spPr bwMode="auto">
          <a:xfrm>
            <a:off x="3362325" y="1720850"/>
            <a:ext cx="2644775" cy="336550"/>
          </a:xfrm>
          <a:prstGeom prst="rect">
            <a:avLst/>
          </a:prstGeom>
          <a:noFill/>
          <a:ln w="9525">
            <a:noFill/>
            <a:miter lim="800000"/>
            <a:headEnd/>
            <a:tailEnd/>
          </a:ln>
        </p:spPr>
        <p:txBody>
          <a:bodyPr wrap="none">
            <a:spAutoFit/>
          </a:bodyPr>
          <a:lstStyle/>
          <a:p>
            <a:r>
              <a:rPr lang="en-US" sz="1600"/>
              <a:t>/ 6.02 x 10</a:t>
            </a:r>
            <a:r>
              <a:rPr lang="en-US" sz="1600" baseline="30000"/>
              <a:t>23</a:t>
            </a:r>
            <a:r>
              <a:rPr lang="en-US" sz="1600"/>
              <a:t> molecules/mol</a:t>
            </a:r>
          </a:p>
        </p:txBody>
      </p:sp>
      <p:sp>
        <p:nvSpPr>
          <p:cNvPr id="437261" name="Text Box 13"/>
          <p:cNvSpPr txBox="1">
            <a:spLocks noChangeArrowheads="1"/>
          </p:cNvSpPr>
          <p:nvPr/>
        </p:nvSpPr>
        <p:spPr bwMode="auto">
          <a:xfrm>
            <a:off x="3041650" y="2613025"/>
            <a:ext cx="873125" cy="336550"/>
          </a:xfrm>
          <a:prstGeom prst="rect">
            <a:avLst/>
          </a:prstGeom>
          <a:solidFill>
            <a:srgbClr val="FFFF99">
              <a:alpha val="50195"/>
            </a:srgbClr>
          </a:solidFill>
          <a:ln w="9525">
            <a:noFill/>
            <a:miter lim="800000"/>
            <a:headEnd/>
            <a:tailEnd/>
          </a:ln>
        </p:spPr>
        <p:txBody>
          <a:bodyPr wrap="none">
            <a:spAutoFit/>
          </a:bodyPr>
          <a:lstStyle/>
          <a:p>
            <a:r>
              <a:rPr lang="en-US" sz="1600"/>
              <a:t>3 mol Y</a:t>
            </a:r>
          </a:p>
        </p:txBody>
      </p:sp>
      <p:sp>
        <p:nvSpPr>
          <p:cNvPr id="437262" name="Text Box 14"/>
          <p:cNvSpPr txBox="1">
            <a:spLocks noChangeArrowheads="1"/>
          </p:cNvSpPr>
          <p:nvPr/>
        </p:nvSpPr>
        <p:spPr bwMode="auto">
          <a:xfrm>
            <a:off x="69850" y="3184525"/>
            <a:ext cx="746125" cy="336550"/>
          </a:xfrm>
          <a:prstGeom prst="rect">
            <a:avLst/>
          </a:prstGeom>
          <a:noFill/>
          <a:ln w="9525">
            <a:noFill/>
            <a:miter lim="800000"/>
            <a:headEnd/>
            <a:tailEnd/>
          </a:ln>
        </p:spPr>
        <p:txBody>
          <a:bodyPr wrap="none">
            <a:spAutoFit/>
          </a:bodyPr>
          <a:lstStyle/>
          <a:p>
            <a:r>
              <a:rPr lang="en-US" sz="1600"/>
              <a:t>NEED</a:t>
            </a:r>
          </a:p>
        </p:txBody>
      </p:sp>
      <p:sp>
        <p:nvSpPr>
          <p:cNvPr id="437263" name="Text Box 15"/>
          <p:cNvSpPr txBox="1">
            <a:spLocks noChangeArrowheads="1"/>
          </p:cNvSpPr>
          <p:nvPr/>
        </p:nvSpPr>
        <p:spPr bwMode="auto">
          <a:xfrm>
            <a:off x="1152525" y="3184525"/>
            <a:ext cx="1031875" cy="336550"/>
          </a:xfrm>
          <a:prstGeom prst="rect">
            <a:avLst/>
          </a:prstGeom>
          <a:solidFill>
            <a:srgbClr val="FFFF99">
              <a:alpha val="50195"/>
            </a:srgbClr>
          </a:solidFill>
          <a:ln w="9525">
            <a:noFill/>
            <a:miter lim="800000"/>
            <a:headEnd/>
            <a:tailEnd/>
          </a:ln>
        </p:spPr>
        <p:txBody>
          <a:bodyPr wrap="none">
            <a:spAutoFit/>
          </a:bodyPr>
          <a:lstStyle/>
          <a:p>
            <a:r>
              <a:rPr lang="en-US" sz="1600"/>
              <a:t>1.5 mol Z</a:t>
            </a:r>
          </a:p>
        </p:txBody>
      </p:sp>
      <p:sp>
        <p:nvSpPr>
          <p:cNvPr id="437264" name="Text Box 16"/>
          <p:cNvSpPr txBox="1">
            <a:spLocks noChangeArrowheads="1"/>
          </p:cNvSpPr>
          <p:nvPr/>
        </p:nvSpPr>
        <p:spPr bwMode="auto">
          <a:xfrm>
            <a:off x="2981325" y="3181350"/>
            <a:ext cx="985838" cy="336550"/>
          </a:xfrm>
          <a:prstGeom prst="rect">
            <a:avLst/>
          </a:prstGeom>
          <a:solidFill>
            <a:srgbClr val="CCFFCC">
              <a:alpha val="50195"/>
            </a:srgbClr>
          </a:solidFill>
          <a:ln w="9525">
            <a:noFill/>
            <a:miter lim="800000"/>
            <a:headEnd/>
            <a:tailEnd/>
          </a:ln>
        </p:spPr>
        <p:txBody>
          <a:bodyPr wrap="none">
            <a:spAutoFit/>
          </a:bodyPr>
          <a:lstStyle/>
          <a:p>
            <a:r>
              <a:rPr lang="en-US" sz="1600"/>
              <a:t>10 mol Y</a:t>
            </a:r>
          </a:p>
        </p:txBody>
      </p:sp>
      <p:sp>
        <p:nvSpPr>
          <p:cNvPr id="437265" name="Line 17"/>
          <p:cNvSpPr>
            <a:spLocks noChangeShapeType="1"/>
          </p:cNvSpPr>
          <p:nvPr/>
        </p:nvSpPr>
        <p:spPr bwMode="auto">
          <a:xfrm>
            <a:off x="2143125" y="2895600"/>
            <a:ext cx="838200" cy="304800"/>
          </a:xfrm>
          <a:prstGeom prst="line">
            <a:avLst/>
          </a:prstGeom>
          <a:noFill/>
          <a:ln w="9525">
            <a:solidFill>
              <a:schemeClr val="tx1"/>
            </a:solidFill>
            <a:round/>
            <a:headEnd/>
            <a:tailEnd type="triangle" w="med" len="med"/>
          </a:ln>
        </p:spPr>
        <p:txBody>
          <a:bodyPr/>
          <a:lstStyle/>
          <a:p>
            <a:endParaRPr lang="en-US"/>
          </a:p>
        </p:txBody>
      </p:sp>
      <p:sp>
        <p:nvSpPr>
          <p:cNvPr id="437266" name="Text Box 18"/>
          <p:cNvSpPr txBox="1">
            <a:spLocks noChangeArrowheads="1"/>
          </p:cNvSpPr>
          <p:nvPr/>
        </p:nvSpPr>
        <p:spPr bwMode="auto">
          <a:xfrm>
            <a:off x="2914650" y="3581400"/>
            <a:ext cx="1087438" cy="346075"/>
          </a:xfrm>
          <a:prstGeom prst="rect">
            <a:avLst/>
          </a:prstGeom>
          <a:noFill/>
          <a:ln w="9525">
            <a:solidFill>
              <a:srgbClr val="FF0000"/>
            </a:solidFill>
            <a:miter lim="800000"/>
            <a:headEnd/>
            <a:tailEnd/>
          </a:ln>
        </p:spPr>
        <p:txBody>
          <a:bodyPr wrap="none">
            <a:spAutoFit/>
          </a:bodyPr>
          <a:lstStyle/>
          <a:p>
            <a:r>
              <a:rPr lang="en-US" sz="1600" b="1">
                <a:solidFill>
                  <a:srgbClr val="FF0000"/>
                </a:solidFill>
              </a:rPr>
              <a:t>LIMITING</a:t>
            </a:r>
          </a:p>
        </p:txBody>
      </p:sp>
      <p:sp>
        <p:nvSpPr>
          <p:cNvPr id="437267" name="Text Box 19"/>
          <p:cNvSpPr txBox="1">
            <a:spLocks noChangeArrowheads="1"/>
          </p:cNvSpPr>
          <p:nvPr/>
        </p:nvSpPr>
        <p:spPr bwMode="auto">
          <a:xfrm>
            <a:off x="1214438" y="3625850"/>
            <a:ext cx="1004887" cy="336550"/>
          </a:xfrm>
          <a:prstGeom prst="rect">
            <a:avLst/>
          </a:prstGeom>
          <a:noFill/>
          <a:ln w="9525">
            <a:noFill/>
            <a:miter lim="800000"/>
            <a:headEnd/>
            <a:tailEnd/>
          </a:ln>
        </p:spPr>
        <p:txBody>
          <a:bodyPr wrap="none">
            <a:spAutoFit/>
          </a:bodyPr>
          <a:lstStyle/>
          <a:p>
            <a:r>
              <a:rPr lang="en-US" sz="1600"/>
              <a:t>EXCESS</a:t>
            </a:r>
          </a:p>
        </p:txBody>
      </p:sp>
      <p:sp>
        <p:nvSpPr>
          <p:cNvPr id="437268" name="Line 20"/>
          <p:cNvSpPr>
            <a:spLocks noChangeShapeType="1"/>
          </p:cNvSpPr>
          <p:nvPr/>
        </p:nvSpPr>
        <p:spPr bwMode="auto">
          <a:xfrm>
            <a:off x="3971925" y="2743200"/>
            <a:ext cx="2438400" cy="0"/>
          </a:xfrm>
          <a:prstGeom prst="line">
            <a:avLst/>
          </a:prstGeom>
          <a:noFill/>
          <a:ln w="9525">
            <a:solidFill>
              <a:schemeClr val="tx1"/>
            </a:solidFill>
            <a:round/>
            <a:headEnd/>
            <a:tailEnd/>
          </a:ln>
        </p:spPr>
        <p:txBody>
          <a:bodyPr/>
          <a:lstStyle/>
          <a:p>
            <a:endParaRPr lang="en-US"/>
          </a:p>
        </p:txBody>
      </p:sp>
      <p:sp>
        <p:nvSpPr>
          <p:cNvPr id="437269" name="Line 21"/>
          <p:cNvSpPr>
            <a:spLocks noChangeShapeType="1"/>
          </p:cNvSpPr>
          <p:nvPr/>
        </p:nvSpPr>
        <p:spPr bwMode="auto">
          <a:xfrm flipV="1">
            <a:off x="6410325" y="1676400"/>
            <a:ext cx="0" cy="1066800"/>
          </a:xfrm>
          <a:prstGeom prst="line">
            <a:avLst/>
          </a:prstGeom>
          <a:noFill/>
          <a:ln w="9525">
            <a:solidFill>
              <a:schemeClr val="tx1"/>
            </a:solidFill>
            <a:round/>
            <a:headEnd/>
            <a:tailEnd type="triangle" w="med" len="med"/>
          </a:ln>
        </p:spPr>
        <p:txBody>
          <a:bodyPr/>
          <a:lstStyle/>
          <a:p>
            <a:endParaRPr lang="en-US"/>
          </a:p>
        </p:txBody>
      </p:sp>
      <p:sp>
        <p:nvSpPr>
          <p:cNvPr id="437270" name="Text Box 22"/>
          <p:cNvSpPr txBox="1">
            <a:spLocks noChangeArrowheads="1"/>
          </p:cNvSpPr>
          <p:nvPr/>
        </p:nvSpPr>
        <p:spPr bwMode="auto">
          <a:xfrm>
            <a:off x="5994400" y="1295400"/>
            <a:ext cx="1077913" cy="336550"/>
          </a:xfrm>
          <a:prstGeom prst="rect">
            <a:avLst/>
          </a:prstGeom>
          <a:solidFill>
            <a:srgbClr val="E1E1FF"/>
          </a:solidFill>
          <a:ln w="9525">
            <a:noFill/>
            <a:miter lim="800000"/>
            <a:headEnd/>
            <a:tailEnd/>
          </a:ln>
        </p:spPr>
        <p:txBody>
          <a:bodyPr wrap="none">
            <a:spAutoFit/>
          </a:bodyPr>
          <a:lstStyle/>
          <a:p>
            <a:r>
              <a:rPr lang="en-US" sz="1600"/>
              <a:t>7.5 mol M</a:t>
            </a:r>
          </a:p>
        </p:txBody>
      </p:sp>
      <p:sp>
        <p:nvSpPr>
          <p:cNvPr id="437271" name="Text Box 23"/>
          <p:cNvSpPr txBox="1">
            <a:spLocks noChangeArrowheads="1"/>
          </p:cNvSpPr>
          <p:nvPr/>
        </p:nvSpPr>
        <p:spPr bwMode="auto">
          <a:xfrm>
            <a:off x="4800600" y="2422525"/>
            <a:ext cx="592138" cy="336550"/>
          </a:xfrm>
          <a:prstGeom prst="rect">
            <a:avLst/>
          </a:prstGeom>
          <a:noFill/>
          <a:ln w="9525">
            <a:noFill/>
            <a:miter lim="800000"/>
            <a:headEnd/>
            <a:tailEnd/>
          </a:ln>
        </p:spPr>
        <p:txBody>
          <a:bodyPr wrap="none">
            <a:spAutoFit/>
          </a:bodyPr>
          <a:lstStyle/>
          <a:p>
            <a:r>
              <a:rPr lang="en-US" sz="1600" b="1"/>
              <a:t>2 : 5</a:t>
            </a:r>
          </a:p>
        </p:txBody>
      </p:sp>
      <p:sp>
        <p:nvSpPr>
          <p:cNvPr id="437272" name="Line 24"/>
          <p:cNvSpPr>
            <a:spLocks noChangeShapeType="1"/>
          </p:cNvSpPr>
          <p:nvPr/>
        </p:nvSpPr>
        <p:spPr bwMode="auto">
          <a:xfrm>
            <a:off x="4048125" y="2819400"/>
            <a:ext cx="1371600" cy="381000"/>
          </a:xfrm>
          <a:prstGeom prst="line">
            <a:avLst/>
          </a:prstGeom>
          <a:noFill/>
          <a:ln w="9525">
            <a:solidFill>
              <a:schemeClr val="tx1"/>
            </a:solidFill>
            <a:round/>
            <a:headEnd/>
            <a:tailEnd/>
          </a:ln>
        </p:spPr>
        <p:txBody>
          <a:bodyPr/>
          <a:lstStyle/>
          <a:p>
            <a:endParaRPr lang="en-US"/>
          </a:p>
        </p:txBody>
      </p:sp>
      <p:sp>
        <p:nvSpPr>
          <p:cNvPr id="437273" name="Line 25"/>
          <p:cNvSpPr>
            <a:spLocks noChangeShapeType="1"/>
          </p:cNvSpPr>
          <p:nvPr/>
        </p:nvSpPr>
        <p:spPr bwMode="auto">
          <a:xfrm>
            <a:off x="6029325" y="3200400"/>
            <a:ext cx="2362200" cy="0"/>
          </a:xfrm>
          <a:prstGeom prst="line">
            <a:avLst/>
          </a:prstGeom>
          <a:noFill/>
          <a:ln w="9525">
            <a:solidFill>
              <a:schemeClr val="tx1"/>
            </a:solidFill>
            <a:round/>
            <a:headEnd/>
            <a:tailEnd/>
          </a:ln>
        </p:spPr>
        <p:txBody>
          <a:bodyPr/>
          <a:lstStyle/>
          <a:p>
            <a:endParaRPr lang="en-US"/>
          </a:p>
        </p:txBody>
      </p:sp>
      <p:sp>
        <p:nvSpPr>
          <p:cNvPr id="437274" name="Line 26"/>
          <p:cNvSpPr>
            <a:spLocks noChangeShapeType="1"/>
          </p:cNvSpPr>
          <p:nvPr/>
        </p:nvSpPr>
        <p:spPr bwMode="auto">
          <a:xfrm flipV="1">
            <a:off x="8391525" y="1676400"/>
            <a:ext cx="0" cy="1524000"/>
          </a:xfrm>
          <a:prstGeom prst="line">
            <a:avLst/>
          </a:prstGeom>
          <a:noFill/>
          <a:ln w="9525">
            <a:solidFill>
              <a:schemeClr val="tx1"/>
            </a:solidFill>
            <a:round/>
            <a:headEnd/>
            <a:tailEnd type="triangle" w="med" len="med"/>
          </a:ln>
        </p:spPr>
        <p:txBody>
          <a:bodyPr/>
          <a:lstStyle/>
          <a:p>
            <a:endParaRPr lang="en-US"/>
          </a:p>
        </p:txBody>
      </p:sp>
      <p:sp>
        <p:nvSpPr>
          <p:cNvPr id="437275" name="Text Box 27"/>
          <p:cNvSpPr txBox="1">
            <a:spLocks noChangeArrowheads="1"/>
          </p:cNvSpPr>
          <p:nvPr/>
        </p:nvSpPr>
        <p:spPr bwMode="auto">
          <a:xfrm>
            <a:off x="7975600" y="1295400"/>
            <a:ext cx="1008063" cy="336550"/>
          </a:xfrm>
          <a:prstGeom prst="rect">
            <a:avLst/>
          </a:prstGeom>
          <a:solidFill>
            <a:srgbClr val="E1E1FF"/>
          </a:solidFill>
          <a:ln w="9525">
            <a:noFill/>
            <a:miter lim="800000"/>
            <a:headEnd/>
            <a:tailEnd/>
          </a:ln>
        </p:spPr>
        <p:txBody>
          <a:bodyPr wrap="none">
            <a:spAutoFit/>
          </a:bodyPr>
          <a:lstStyle/>
          <a:p>
            <a:r>
              <a:rPr lang="en-US" sz="1600"/>
              <a:t>33.6 L T</a:t>
            </a:r>
            <a:r>
              <a:rPr lang="en-US" sz="1600" baseline="-25000"/>
              <a:t>2</a:t>
            </a:r>
          </a:p>
        </p:txBody>
      </p:sp>
      <p:sp>
        <p:nvSpPr>
          <p:cNvPr id="437276" name="Text Box 28"/>
          <p:cNvSpPr txBox="1">
            <a:spLocks noChangeArrowheads="1"/>
          </p:cNvSpPr>
          <p:nvPr/>
        </p:nvSpPr>
        <p:spPr bwMode="auto">
          <a:xfrm>
            <a:off x="5419725" y="3016250"/>
            <a:ext cx="592138" cy="336550"/>
          </a:xfrm>
          <a:prstGeom prst="rect">
            <a:avLst/>
          </a:prstGeom>
          <a:noFill/>
          <a:ln w="9525">
            <a:noFill/>
            <a:miter lim="800000"/>
            <a:headEnd/>
            <a:tailEnd/>
          </a:ln>
        </p:spPr>
        <p:txBody>
          <a:bodyPr wrap="none">
            <a:spAutoFit/>
          </a:bodyPr>
          <a:lstStyle/>
          <a:p>
            <a:r>
              <a:rPr lang="en-US" sz="1600" b="1"/>
              <a:t>2 : 1</a:t>
            </a:r>
          </a:p>
        </p:txBody>
      </p:sp>
      <p:sp>
        <p:nvSpPr>
          <p:cNvPr id="437277" name="Text Box 29"/>
          <p:cNvSpPr txBox="1">
            <a:spLocks noChangeArrowheads="1"/>
          </p:cNvSpPr>
          <p:nvPr/>
        </p:nvSpPr>
        <p:spPr bwMode="auto">
          <a:xfrm>
            <a:off x="406400" y="4748213"/>
            <a:ext cx="3286125" cy="336550"/>
          </a:xfrm>
          <a:prstGeom prst="rect">
            <a:avLst/>
          </a:prstGeom>
          <a:noFill/>
          <a:ln w="9525">
            <a:noFill/>
            <a:miter lim="800000"/>
            <a:headEnd/>
            <a:tailEnd/>
          </a:ln>
        </p:spPr>
        <p:txBody>
          <a:bodyPr wrap="none">
            <a:spAutoFit/>
          </a:bodyPr>
          <a:lstStyle/>
          <a:p>
            <a:r>
              <a:rPr lang="en-US" sz="1600"/>
              <a:t>x mol M  =  1.8 x 10</a:t>
            </a:r>
            <a:r>
              <a:rPr lang="en-US" sz="1600" baseline="30000"/>
              <a:t>24</a:t>
            </a:r>
            <a:r>
              <a:rPr lang="en-US" sz="1600"/>
              <a:t> molecules Y</a:t>
            </a:r>
          </a:p>
        </p:txBody>
      </p:sp>
      <p:sp>
        <p:nvSpPr>
          <p:cNvPr id="437278" name="Text Box 30"/>
          <p:cNvSpPr txBox="1">
            <a:spLocks noChangeArrowheads="1"/>
          </p:cNvSpPr>
          <p:nvPr/>
        </p:nvSpPr>
        <p:spPr bwMode="auto">
          <a:xfrm>
            <a:off x="3748088" y="4886325"/>
            <a:ext cx="2338387" cy="336550"/>
          </a:xfrm>
          <a:prstGeom prst="rect">
            <a:avLst/>
          </a:prstGeom>
          <a:noFill/>
          <a:ln w="9525">
            <a:noFill/>
            <a:miter lim="800000"/>
            <a:headEnd/>
            <a:tailEnd/>
          </a:ln>
        </p:spPr>
        <p:txBody>
          <a:bodyPr wrap="none">
            <a:spAutoFit/>
          </a:bodyPr>
          <a:lstStyle/>
          <a:p>
            <a:r>
              <a:rPr lang="en-US" sz="1600"/>
              <a:t>6.02 x 10</a:t>
            </a:r>
            <a:r>
              <a:rPr lang="en-US" sz="1600" baseline="30000"/>
              <a:t>23</a:t>
            </a:r>
            <a:r>
              <a:rPr lang="en-US" sz="1600"/>
              <a:t> molecules Y</a:t>
            </a:r>
          </a:p>
        </p:txBody>
      </p:sp>
      <p:sp>
        <p:nvSpPr>
          <p:cNvPr id="437279" name="Text Box 31"/>
          <p:cNvSpPr txBox="1">
            <a:spLocks noChangeArrowheads="1"/>
          </p:cNvSpPr>
          <p:nvPr/>
        </p:nvSpPr>
        <p:spPr bwMode="auto">
          <a:xfrm>
            <a:off x="7078663" y="4768850"/>
            <a:ext cx="1311275" cy="336550"/>
          </a:xfrm>
          <a:prstGeom prst="rect">
            <a:avLst/>
          </a:prstGeom>
          <a:noFill/>
          <a:ln w="9525">
            <a:noFill/>
            <a:miter lim="800000"/>
            <a:headEnd/>
            <a:tailEnd/>
          </a:ln>
        </p:spPr>
        <p:txBody>
          <a:bodyPr wrap="none">
            <a:spAutoFit/>
          </a:bodyPr>
          <a:lstStyle/>
          <a:p>
            <a:r>
              <a:rPr lang="en-US" sz="1600"/>
              <a:t>=  7.5 mol M</a:t>
            </a:r>
          </a:p>
        </p:txBody>
      </p:sp>
      <p:sp>
        <p:nvSpPr>
          <p:cNvPr id="437280" name="Text Box 32"/>
          <p:cNvSpPr txBox="1">
            <a:spLocks noChangeArrowheads="1"/>
          </p:cNvSpPr>
          <p:nvPr/>
        </p:nvSpPr>
        <p:spPr bwMode="auto">
          <a:xfrm>
            <a:off x="442913" y="5678488"/>
            <a:ext cx="1808162" cy="336550"/>
          </a:xfrm>
          <a:prstGeom prst="rect">
            <a:avLst/>
          </a:prstGeom>
          <a:noFill/>
          <a:ln w="9525">
            <a:noFill/>
            <a:miter lim="800000"/>
            <a:headEnd/>
            <a:tailEnd/>
          </a:ln>
        </p:spPr>
        <p:txBody>
          <a:bodyPr wrap="none">
            <a:spAutoFit/>
          </a:bodyPr>
          <a:lstStyle/>
          <a:p>
            <a:r>
              <a:rPr lang="en-US" sz="1600"/>
              <a:t>x L  T</a:t>
            </a:r>
            <a:r>
              <a:rPr lang="en-US" sz="1600" baseline="-25000"/>
              <a:t>2</a:t>
            </a:r>
            <a:r>
              <a:rPr lang="en-US" sz="1600"/>
              <a:t>  =  3 mol Y</a:t>
            </a:r>
          </a:p>
        </p:txBody>
      </p:sp>
      <p:sp>
        <p:nvSpPr>
          <p:cNvPr id="109599" name="AutoShape 33">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437282" name="Line 34"/>
          <p:cNvSpPr>
            <a:spLocks noChangeShapeType="1"/>
          </p:cNvSpPr>
          <p:nvPr/>
        </p:nvSpPr>
        <p:spPr bwMode="auto">
          <a:xfrm flipH="1">
            <a:off x="2203450" y="2908300"/>
            <a:ext cx="825500" cy="330200"/>
          </a:xfrm>
          <a:prstGeom prst="line">
            <a:avLst/>
          </a:prstGeom>
          <a:noFill/>
          <a:ln w="9525">
            <a:solidFill>
              <a:srgbClr val="FF0000"/>
            </a:solidFill>
            <a:round/>
            <a:headEnd/>
            <a:tailEnd type="triangle" w="med" len="med"/>
          </a:ln>
        </p:spPr>
        <p:txBody>
          <a:bodyPr/>
          <a:lstStyle/>
          <a:p>
            <a:endParaRPr lang="en-US"/>
          </a:p>
        </p:txBody>
      </p:sp>
      <p:sp>
        <p:nvSpPr>
          <p:cNvPr id="437283" name="Text Box 35"/>
          <p:cNvSpPr txBox="1">
            <a:spLocks noChangeArrowheads="1"/>
          </p:cNvSpPr>
          <p:nvPr/>
        </p:nvSpPr>
        <p:spPr bwMode="auto">
          <a:xfrm>
            <a:off x="7820025" y="3003550"/>
            <a:ext cx="1119188" cy="346075"/>
          </a:xfrm>
          <a:prstGeom prst="rect">
            <a:avLst/>
          </a:prstGeom>
          <a:solidFill>
            <a:srgbClr val="E1E1FF"/>
          </a:solidFill>
          <a:ln w="9525">
            <a:solidFill>
              <a:srgbClr val="FF0000"/>
            </a:solidFill>
            <a:miter lim="800000"/>
            <a:headEnd/>
            <a:tailEnd/>
          </a:ln>
        </p:spPr>
        <p:txBody>
          <a:bodyPr wrap="none">
            <a:spAutoFit/>
          </a:bodyPr>
          <a:lstStyle/>
          <a:p>
            <a:r>
              <a:rPr lang="en-US" sz="1600"/>
              <a:t>1.5 mol T</a:t>
            </a:r>
            <a:r>
              <a:rPr lang="en-US" sz="1600" baseline="-25000"/>
              <a:t>2</a:t>
            </a:r>
          </a:p>
        </p:txBody>
      </p:sp>
      <p:sp>
        <p:nvSpPr>
          <p:cNvPr id="437284" name="Text Box 36"/>
          <p:cNvSpPr txBox="1">
            <a:spLocks noChangeArrowheads="1"/>
          </p:cNvSpPr>
          <p:nvPr/>
        </p:nvSpPr>
        <p:spPr bwMode="auto">
          <a:xfrm>
            <a:off x="7199313" y="2168525"/>
            <a:ext cx="1235075" cy="336550"/>
          </a:xfrm>
          <a:prstGeom prst="rect">
            <a:avLst/>
          </a:prstGeom>
          <a:noFill/>
          <a:ln w="9525">
            <a:noFill/>
            <a:miter lim="800000"/>
            <a:headEnd/>
            <a:tailEnd/>
          </a:ln>
        </p:spPr>
        <p:txBody>
          <a:bodyPr wrap="none">
            <a:spAutoFit/>
          </a:bodyPr>
          <a:lstStyle/>
          <a:p>
            <a:r>
              <a:rPr lang="en-US" sz="1600"/>
              <a:t>x 22.4L/mol</a:t>
            </a:r>
          </a:p>
        </p:txBody>
      </p:sp>
      <p:sp>
        <p:nvSpPr>
          <p:cNvPr id="437285" name="Rectangle 37"/>
          <p:cNvSpPr>
            <a:spLocks noChangeArrowheads="1"/>
          </p:cNvSpPr>
          <p:nvPr/>
        </p:nvSpPr>
        <p:spPr bwMode="auto">
          <a:xfrm>
            <a:off x="4478338" y="4621213"/>
            <a:ext cx="873125" cy="336550"/>
          </a:xfrm>
          <a:prstGeom prst="rect">
            <a:avLst/>
          </a:prstGeom>
          <a:noFill/>
          <a:ln w="9525">
            <a:noFill/>
            <a:miter lim="800000"/>
            <a:headEnd/>
            <a:tailEnd/>
          </a:ln>
        </p:spPr>
        <p:txBody>
          <a:bodyPr wrap="none">
            <a:spAutoFit/>
          </a:bodyPr>
          <a:lstStyle/>
          <a:p>
            <a:r>
              <a:rPr lang="en-US" sz="1600"/>
              <a:t>1 mol Y</a:t>
            </a:r>
          </a:p>
        </p:txBody>
      </p:sp>
      <p:sp>
        <p:nvSpPr>
          <p:cNvPr id="437286" name="Rectangle 38"/>
          <p:cNvSpPr>
            <a:spLocks noChangeArrowheads="1"/>
          </p:cNvSpPr>
          <p:nvPr/>
        </p:nvSpPr>
        <p:spPr bwMode="auto">
          <a:xfrm>
            <a:off x="6142038" y="4614863"/>
            <a:ext cx="908050" cy="336550"/>
          </a:xfrm>
          <a:prstGeom prst="rect">
            <a:avLst/>
          </a:prstGeom>
          <a:noFill/>
          <a:ln w="9525">
            <a:noFill/>
            <a:miter lim="800000"/>
            <a:headEnd/>
            <a:tailEnd/>
          </a:ln>
        </p:spPr>
        <p:txBody>
          <a:bodyPr wrap="none">
            <a:spAutoFit/>
          </a:bodyPr>
          <a:lstStyle/>
          <a:p>
            <a:r>
              <a:rPr lang="en-US" sz="1600"/>
              <a:t>5 mol M</a:t>
            </a:r>
          </a:p>
        </p:txBody>
      </p:sp>
      <p:grpSp>
        <p:nvGrpSpPr>
          <p:cNvPr id="2" name="Group 39"/>
          <p:cNvGrpSpPr>
            <a:grpSpLocks/>
          </p:cNvGrpSpPr>
          <p:nvPr/>
        </p:nvGrpSpPr>
        <p:grpSpPr bwMode="auto">
          <a:xfrm>
            <a:off x="3735388" y="4659313"/>
            <a:ext cx="2389187" cy="542925"/>
            <a:chOff x="2353" y="2935"/>
            <a:chExt cx="1505" cy="342"/>
          </a:xfrm>
        </p:grpSpPr>
        <p:sp>
          <p:nvSpPr>
            <p:cNvPr id="109648" name="AutoShape 40"/>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09649" name="Line 41"/>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437290" name="Rectangle 42"/>
          <p:cNvSpPr>
            <a:spLocks noChangeArrowheads="1"/>
          </p:cNvSpPr>
          <p:nvPr/>
        </p:nvSpPr>
        <p:spPr bwMode="auto">
          <a:xfrm>
            <a:off x="6148388" y="4884738"/>
            <a:ext cx="873125" cy="336550"/>
          </a:xfrm>
          <a:prstGeom prst="rect">
            <a:avLst/>
          </a:prstGeom>
          <a:noFill/>
          <a:ln w="9525">
            <a:noFill/>
            <a:miter lim="800000"/>
            <a:headEnd/>
            <a:tailEnd/>
          </a:ln>
        </p:spPr>
        <p:txBody>
          <a:bodyPr wrap="none">
            <a:spAutoFit/>
          </a:bodyPr>
          <a:lstStyle/>
          <a:p>
            <a:r>
              <a:rPr lang="en-US" sz="1600"/>
              <a:t>2 mol Y</a:t>
            </a:r>
          </a:p>
        </p:txBody>
      </p:sp>
      <p:sp>
        <p:nvSpPr>
          <p:cNvPr id="437291" name="Line 43"/>
          <p:cNvSpPr>
            <a:spLocks noChangeShapeType="1"/>
          </p:cNvSpPr>
          <p:nvPr/>
        </p:nvSpPr>
        <p:spPr bwMode="auto">
          <a:xfrm flipV="1">
            <a:off x="2560638" y="4887913"/>
            <a:ext cx="1069975" cy="120650"/>
          </a:xfrm>
          <a:prstGeom prst="line">
            <a:avLst/>
          </a:prstGeom>
          <a:noFill/>
          <a:ln w="9525">
            <a:solidFill>
              <a:srgbClr val="FF0000"/>
            </a:solidFill>
            <a:round/>
            <a:headEnd/>
            <a:tailEnd/>
          </a:ln>
        </p:spPr>
        <p:txBody>
          <a:bodyPr/>
          <a:lstStyle/>
          <a:p>
            <a:endParaRPr lang="en-US"/>
          </a:p>
        </p:txBody>
      </p:sp>
      <p:sp>
        <p:nvSpPr>
          <p:cNvPr id="437292" name="Line 44"/>
          <p:cNvSpPr>
            <a:spLocks noChangeShapeType="1"/>
          </p:cNvSpPr>
          <p:nvPr/>
        </p:nvSpPr>
        <p:spPr bwMode="auto">
          <a:xfrm flipV="1">
            <a:off x="4927600" y="5016500"/>
            <a:ext cx="1069975" cy="120650"/>
          </a:xfrm>
          <a:prstGeom prst="line">
            <a:avLst/>
          </a:prstGeom>
          <a:noFill/>
          <a:ln w="9525">
            <a:solidFill>
              <a:srgbClr val="FF0000"/>
            </a:solidFill>
            <a:round/>
            <a:headEnd/>
            <a:tailEnd/>
          </a:ln>
        </p:spPr>
        <p:txBody>
          <a:bodyPr/>
          <a:lstStyle/>
          <a:p>
            <a:endParaRPr lang="en-US"/>
          </a:p>
        </p:txBody>
      </p:sp>
      <p:grpSp>
        <p:nvGrpSpPr>
          <p:cNvPr id="3" name="Group 45"/>
          <p:cNvGrpSpPr>
            <a:grpSpLocks/>
          </p:cNvGrpSpPr>
          <p:nvPr/>
        </p:nvGrpSpPr>
        <p:grpSpPr bwMode="auto">
          <a:xfrm>
            <a:off x="6167438" y="4652963"/>
            <a:ext cx="860425" cy="542925"/>
            <a:chOff x="3885" y="2931"/>
            <a:chExt cx="542" cy="342"/>
          </a:xfrm>
        </p:grpSpPr>
        <p:sp>
          <p:nvSpPr>
            <p:cNvPr id="109646" name="AutoShape 46"/>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09647" name="Line 47"/>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37296" name="Text Box 48"/>
          <p:cNvSpPr txBox="1">
            <a:spLocks noChangeArrowheads="1"/>
          </p:cNvSpPr>
          <p:nvPr/>
        </p:nvSpPr>
        <p:spPr bwMode="auto">
          <a:xfrm>
            <a:off x="2270125" y="5813425"/>
            <a:ext cx="873125" cy="336550"/>
          </a:xfrm>
          <a:prstGeom prst="rect">
            <a:avLst/>
          </a:prstGeom>
          <a:noFill/>
          <a:ln w="9525">
            <a:noFill/>
            <a:miter lim="800000"/>
            <a:headEnd/>
            <a:tailEnd/>
          </a:ln>
        </p:spPr>
        <p:txBody>
          <a:bodyPr wrap="none">
            <a:spAutoFit/>
          </a:bodyPr>
          <a:lstStyle/>
          <a:p>
            <a:r>
              <a:rPr lang="en-US" sz="1600"/>
              <a:t>2 mol Y</a:t>
            </a:r>
          </a:p>
        </p:txBody>
      </p:sp>
      <p:sp>
        <p:nvSpPr>
          <p:cNvPr id="437297" name="Text Box 49"/>
          <p:cNvSpPr txBox="1">
            <a:spLocks noChangeArrowheads="1"/>
          </p:cNvSpPr>
          <p:nvPr/>
        </p:nvSpPr>
        <p:spPr bwMode="auto">
          <a:xfrm>
            <a:off x="4259263" y="5680075"/>
            <a:ext cx="1241425" cy="336550"/>
          </a:xfrm>
          <a:prstGeom prst="rect">
            <a:avLst/>
          </a:prstGeom>
          <a:noFill/>
          <a:ln w="9525">
            <a:noFill/>
            <a:miter lim="800000"/>
            <a:headEnd/>
            <a:tailEnd/>
          </a:ln>
        </p:spPr>
        <p:txBody>
          <a:bodyPr wrap="none">
            <a:spAutoFit/>
          </a:bodyPr>
          <a:lstStyle/>
          <a:p>
            <a:r>
              <a:rPr lang="en-US" sz="1600"/>
              <a:t>=  33.6 L T</a:t>
            </a:r>
            <a:r>
              <a:rPr lang="en-US" sz="1600" baseline="-25000"/>
              <a:t>2</a:t>
            </a:r>
          </a:p>
        </p:txBody>
      </p:sp>
      <p:sp>
        <p:nvSpPr>
          <p:cNvPr id="437298" name="Rectangle 50"/>
          <p:cNvSpPr>
            <a:spLocks noChangeArrowheads="1"/>
          </p:cNvSpPr>
          <p:nvPr/>
        </p:nvSpPr>
        <p:spPr bwMode="auto">
          <a:xfrm>
            <a:off x="2230438" y="5548313"/>
            <a:ext cx="939800" cy="336550"/>
          </a:xfrm>
          <a:prstGeom prst="rect">
            <a:avLst/>
          </a:prstGeom>
          <a:noFill/>
          <a:ln w="9525">
            <a:noFill/>
            <a:miter lim="800000"/>
            <a:headEnd/>
            <a:tailEnd/>
          </a:ln>
        </p:spPr>
        <p:txBody>
          <a:bodyPr wrap="none">
            <a:spAutoFit/>
          </a:bodyPr>
          <a:lstStyle/>
          <a:p>
            <a:r>
              <a:rPr lang="en-US" sz="1600"/>
              <a:t>1 mol T</a:t>
            </a:r>
            <a:r>
              <a:rPr lang="en-US" sz="1600" baseline="-25000"/>
              <a:t>2</a:t>
            </a:r>
          </a:p>
        </p:txBody>
      </p:sp>
      <p:sp>
        <p:nvSpPr>
          <p:cNvPr id="437299" name="Rectangle 51"/>
          <p:cNvSpPr>
            <a:spLocks noChangeArrowheads="1"/>
          </p:cNvSpPr>
          <p:nvPr/>
        </p:nvSpPr>
        <p:spPr bwMode="auto">
          <a:xfrm>
            <a:off x="3290888" y="5541963"/>
            <a:ext cx="1008062" cy="336550"/>
          </a:xfrm>
          <a:prstGeom prst="rect">
            <a:avLst/>
          </a:prstGeom>
          <a:noFill/>
          <a:ln w="9525">
            <a:noFill/>
            <a:miter lim="800000"/>
            <a:headEnd/>
            <a:tailEnd/>
          </a:ln>
        </p:spPr>
        <p:txBody>
          <a:bodyPr wrap="none">
            <a:spAutoFit/>
          </a:bodyPr>
          <a:lstStyle/>
          <a:p>
            <a:r>
              <a:rPr lang="en-US" sz="1600"/>
              <a:t>22.4 L T</a:t>
            </a:r>
            <a:r>
              <a:rPr lang="en-US" sz="1600" baseline="-25000"/>
              <a:t>2</a:t>
            </a:r>
          </a:p>
        </p:txBody>
      </p:sp>
      <p:grpSp>
        <p:nvGrpSpPr>
          <p:cNvPr id="4" name="Group 52"/>
          <p:cNvGrpSpPr>
            <a:grpSpLocks/>
          </p:cNvGrpSpPr>
          <p:nvPr/>
        </p:nvGrpSpPr>
        <p:grpSpPr bwMode="auto">
          <a:xfrm>
            <a:off x="2257425" y="5586413"/>
            <a:ext cx="922338" cy="542925"/>
            <a:chOff x="2353" y="2935"/>
            <a:chExt cx="1505" cy="342"/>
          </a:xfrm>
        </p:grpSpPr>
        <p:sp>
          <p:nvSpPr>
            <p:cNvPr id="109644" name="AutoShape 53"/>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09645" name="Line 54"/>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437303" name="Rectangle 55"/>
          <p:cNvSpPr>
            <a:spLocks noChangeArrowheads="1"/>
          </p:cNvSpPr>
          <p:nvPr/>
        </p:nvSpPr>
        <p:spPr bwMode="auto">
          <a:xfrm>
            <a:off x="3257550" y="5811838"/>
            <a:ext cx="939800" cy="336550"/>
          </a:xfrm>
          <a:prstGeom prst="rect">
            <a:avLst/>
          </a:prstGeom>
          <a:noFill/>
          <a:ln w="9525">
            <a:noFill/>
            <a:miter lim="800000"/>
            <a:headEnd/>
            <a:tailEnd/>
          </a:ln>
        </p:spPr>
        <p:txBody>
          <a:bodyPr wrap="none">
            <a:spAutoFit/>
          </a:bodyPr>
          <a:lstStyle/>
          <a:p>
            <a:r>
              <a:rPr lang="en-US" sz="1600"/>
              <a:t>1 mol T</a:t>
            </a:r>
            <a:r>
              <a:rPr lang="en-US" sz="1600" baseline="-25000"/>
              <a:t>2</a:t>
            </a:r>
          </a:p>
        </p:txBody>
      </p:sp>
      <p:grpSp>
        <p:nvGrpSpPr>
          <p:cNvPr id="5" name="Group 56"/>
          <p:cNvGrpSpPr>
            <a:grpSpLocks/>
          </p:cNvGrpSpPr>
          <p:nvPr/>
        </p:nvGrpSpPr>
        <p:grpSpPr bwMode="auto">
          <a:xfrm>
            <a:off x="3221038" y="5580063"/>
            <a:ext cx="1023937" cy="542925"/>
            <a:chOff x="3885" y="2931"/>
            <a:chExt cx="542" cy="342"/>
          </a:xfrm>
        </p:grpSpPr>
        <p:sp>
          <p:nvSpPr>
            <p:cNvPr id="109642" name="AutoShape 57"/>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09643" name="Line 58"/>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37307" name="Line 59"/>
          <p:cNvSpPr>
            <a:spLocks noChangeShapeType="1"/>
          </p:cNvSpPr>
          <p:nvPr/>
        </p:nvSpPr>
        <p:spPr bwMode="auto">
          <a:xfrm flipV="1">
            <a:off x="1673225" y="5813425"/>
            <a:ext cx="457200" cy="112713"/>
          </a:xfrm>
          <a:prstGeom prst="line">
            <a:avLst/>
          </a:prstGeom>
          <a:noFill/>
          <a:ln w="9525">
            <a:solidFill>
              <a:srgbClr val="FF0000"/>
            </a:solidFill>
            <a:round/>
            <a:headEnd/>
            <a:tailEnd/>
          </a:ln>
        </p:spPr>
        <p:txBody>
          <a:bodyPr/>
          <a:lstStyle/>
          <a:p>
            <a:endParaRPr lang="en-US"/>
          </a:p>
        </p:txBody>
      </p:sp>
      <p:sp>
        <p:nvSpPr>
          <p:cNvPr id="437308" name="Line 60"/>
          <p:cNvSpPr>
            <a:spLocks noChangeShapeType="1"/>
          </p:cNvSpPr>
          <p:nvPr/>
        </p:nvSpPr>
        <p:spPr bwMode="auto">
          <a:xfrm flipV="1">
            <a:off x="2563813" y="5949950"/>
            <a:ext cx="457200" cy="112713"/>
          </a:xfrm>
          <a:prstGeom prst="line">
            <a:avLst/>
          </a:prstGeom>
          <a:noFill/>
          <a:ln w="9525">
            <a:solidFill>
              <a:srgbClr val="FF0000"/>
            </a:solidFill>
            <a:round/>
            <a:headEnd/>
            <a:tailEnd/>
          </a:ln>
        </p:spPr>
        <p:txBody>
          <a:bodyPr/>
          <a:lstStyle/>
          <a:p>
            <a:endParaRPr lang="en-US"/>
          </a:p>
        </p:txBody>
      </p:sp>
      <p:sp>
        <p:nvSpPr>
          <p:cNvPr id="437309" name="Line 61"/>
          <p:cNvSpPr>
            <a:spLocks noChangeShapeType="1"/>
          </p:cNvSpPr>
          <p:nvPr/>
        </p:nvSpPr>
        <p:spPr bwMode="auto">
          <a:xfrm flipV="1">
            <a:off x="3519488" y="5942013"/>
            <a:ext cx="517525" cy="112712"/>
          </a:xfrm>
          <a:prstGeom prst="line">
            <a:avLst/>
          </a:prstGeom>
          <a:noFill/>
          <a:ln w="9525">
            <a:solidFill>
              <a:srgbClr val="FF0000"/>
            </a:solidFill>
            <a:round/>
            <a:headEnd/>
            <a:tailEnd/>
          </a:ln>
        </p:spPr>
        <p:txBody>
          <a:bodyPr/>
          <a:lstStyle/>
          <a:p>
            <a:endParaRPr lang="en-US"/>
          </a:p>
        </p:txBody>
      </p:sp>
      <p:sp>
        <p:nvSpPr>
          <p:cNvPr id="437310" name="Line 62"/>
          <p:cNvSpPr>
            <a:spLocks noChangeShapeType="1"/>
          </p:cNvSpPr>
          <p:nvPr/>
        </p:nvSpPr>
        <p:spPr bwMode="auto">
          <a:xfrm flipV="1">
            <a:off x="2533650" y="5672138"/>
            <a:ext cx="517525" cy="112712"/>
          </a:xfrm>
          <a:prstGeom prst="line">
            <a:avLst/>
          </a:prstGeom>
          <a:noFill/>
          <a:ln w="9525">
            <a:solidFill>
              <a:srgbClr val="FF0000"/>
            </a:solidFill>
            <a:round/>
            <a:headEnd/>
            <a:tailEnd/>
          </a:ln>
        </p:spPr>
        <p:txBody>
          <a:bodyPr/>
          <a:lstStyle/>
          <a:p>
            <a:endParaRPr lang="en-US"/>
          </a:p>
        </p:txBody>
      </p:sp>
      <p:sp>
        <p:nvSpPr>
          <p:cNvPr id="437311" name="Line 63"/>
          <p:cNvSpPr>
            <a:spLocks noChangeShapeType="1"/>
          </p:cNvSpPr>
          <p:nvPr/>
        </p:nvSpPr>
        <p:spPr bwMode="auto">
          <a:xfrm flipV="1">
            <a:off x="4741863" y="4748213"/>
            <a:ext cx="517525" cy="112712"/>
          </a:xfrm>
          <a:prstGeom prst="line">
            <a:avLst/>
          </a:prstGeom>
          <a:noFill/>
          <a:ln w="9525">
            <a:solidFill>
              <a:srgbClr val="FF0000"/>
            </a:solidFill>
            <a:round/>
            <a:headEnd/>
            <a:tailEnd/>
          </a:ln>
        </p:spPr>
        <p:txBody>
          <a:bodyPr/>
          <a:lstStyle/>
          <a:p>
            <a:endParaRPr lang="en-US"/>
          </a:p>
        </p:txBody>
      </p:sp>
      <p:sp>
        <p:nvSpPr>
          <p:cNvPr id="437312" name="Line 64"/>
          <p:cNvSpPr>
            <a:spLocks noChangeShapeType="1"/>
          </p:cNvSpPr>
          <p:nvPr/>
        </p:nvSpPr>
        <p:spPr bwMode="auto">
          <a:xfrm flipV="1">
            <a:off x="6415088" y="4999038"/>
            <a:ext cx="517525" cy="112712"/>
          </a:xfrm>
          <a:prstGeom prst="line">
            <a:avLst/>
          </a:prstGeom>
          <a:noFill/>
          <a:ln w="9525">
            <a:solidFill>
              <a:srgbClr val="FF0000"/>
            </a:solidFill>
            <a:round/>
            <a:headEnd/>
            <a:tailEnd/>
          </a:ln>
        </p:spPr>
        <p:txBody>
          <a:bodyPr/>
          <a:lstStyle/>
          <a:p>
            <a:endParaRPr lang="en-US"/>
          </a:p>
        </p:txBody>
      </p:sp>
      <p:sp>
        <p:nvSpPr>
          <p:cNvPr id="437313" name="Oval 65">
            <a:hlinkClick r:id="rId4" action="ppaction://hlinksldjump" tooltip="Easy Button"/>
          </p:cNvPr>
          <p:cNvSpPr>
            <a:spLocks noChangeArrowheads="1"/>
          </p:cNvSpPr>
          <p:nvPr/>
        </p:nvSpPr>
        <p:spPr bwMode="auto">
          <a:xfrm>
            <a:off x="6243638" y="2579688"/>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Easy</a:t>
            </a:r>
          </a:p>
        </p:txBody>
      </p:sp>
      <p:grpSp>
        <p:nvGrpSpPr>
          <p:cNvPr id="6" name="Group 66"/>
          <p:cNvGrpSpPr>
            <a:grpSpLocks/>
          </p:cNvGrpSpPr>
          <p:nvPr/>
        </p:nvGrpSpPr>
        <p:grpSpPr bwMode="auto">
          <a:xfrm>
            <a:off x="6457950" y="1770063"/>
            <a:ext cx="1704975" cy="517525"/>
            <a:chOff x="3655" y="2296"/>
            <a:chExt cx="1074" cy="326"/>
          </a:xfrm>
        </p:grpSpPr>
        <p:sp>
          <p:nvSpPr>
            <p:cNvPr id="109637" name="Text Box 67"/>
            <p:cNvSpPr txBox="1">
              <a:spLocks noChangeArrowheads="1"/>
            </p:cNvSpPr>
            <p:nvPr/>
          </p:nvSpPr>
          <p:spPr bwMode="auto">
            <a:xfrm>
              <a:off x="3655" y="2296"/>
              <a:ext cx="495" cy="326"/>
            </a:xfrm>
            <a:prstGeom prst="rect">
              <a:avLst/>
            </a:prstGeom>
            <a:noFill/>
            <a:ln w="9525">
              <a:noFill/>
              <a:miter lim="800000"/>
              <a:headEnd/>
              <a:tailEnd/>
            </a:ln>
          </p:spPr>
          <p:txBody>
            <a:bodyPr wrap="none">
              <a:spAutoFit/>
            </a:bodyPr>
            <a:lstStyle/>
            <a:p>
              <a:pPr algn="ctr"/>
              <a:r>
                <a:rPr lang="en-US"/>
                <a:t>2</a:t>
              </a:r>
            </a:p>
            <a:p>
              <a:pPr algn="ctr"/>
              <a:r>
                <a:rPr lang="en-US"/>
                <a:t>3 mol Y</a:t>
              </a:r>
            </a:p>
          </p:txBody>
        </p:sp>
        <p:sp>
          <p:nvSpPr>
            <p:cNvPr id="109638" name="Text Box 68"/>
            <p:cNvSpPr txBox="1">
              <a:spLocks noChangeArrowheads="1"/>
            </p:cNvSpPr>
            <p:nvPr/>
          </p:nvSpPr>
          <p:spPr bwMode="auto">
            <a:xfrm>
              <a:off x="4222" y="2296"/>
              <a:ext cx="507" cy="326"/>
            </a:xfrm>
            <a:prstGeom prst="rect">
              <a:avLst/>
            </a:prstGeom>
            <a:noFill/>
            <a:ln w="9525">
              <a:noFill/>
              <a:miter lim="800000"/>
              <a:headEnd/>
              <a:tailEnd/>
            </a:ln>
          </p:spPr>
          <p:txBody>
            <a:bodyPr wrap="none">
              <a:spAutoFit/>
            </a:bodyPr>
            <a:lstStyle/>
            <a:p>
              <a:pPr algn="ctr"/>
              <a:r>
                <a:rPr lang="en-US"/>
                <a:t>5</a:t>
              </a:r>
            </a:p>
            <a:p>
              <a:pPr algn="ctr"/>
              <a:r>
                <a:rPr lang="en-US"/>
                <a:t>x mol M</a:t>
              </a:r>
            </a:p>
          </p:txBody>
        </p:sp>
        <p:sp>
          <p:nvSpPr>
            <p:cNvPr id="109639" name="Line 69"/>
            <p:cNvSpPr>
              <a:spLocks noChangeShapeType="1"/>
            </p:cNvSpPr>
            <p:nvPr/>
          </p:nvSpPr>
          <p:spPr bwMode="auto">
            <a:xfrm>
              <a:off x="3693" y="2468"/>
              <a:ext cx="396" cy="0"/>
            </a:xfrm>
            <a:prstGeom prst="line">
              <a:avLst/>
            </a:prstGeom>
            <a:noFill/>
            <a:ln w="9525">
              <a:solidFill>
                <a:schemeClr val="tx1"/>
              </a:solidFill>
              <a:round/>
              <a:headEnd/>
              <a:tailEnd/>
            </a:ln>
          </p:spPr>
          <p:txBody>
            <a:bodyPr/>
            <a:lstStyle/>
            <a:p>
              <a:endParaRPr lang="en-US"/>
            </a:p>
          </p:txBody>
        </p:sp>
        <p:sp>
          <p:nvSpPr>
            <p:cNvPr id="109640" name="Line 70"/>
            <p:cNvSpPr>
              <a:spLocks noChangeShapeType="1"/>
            </p:cNvSpPr>
            <p:nvPr/>
          </p:nvSpPr>
          <p:spPr bwMode="auto">
            <a:xfrm>
              <a:off x="4275" y="2468"/>
              <a:ext cx="396" cy="0"/>
            </a:xfrm>
            <a:prstGeom prst="line">
              <a:avLst/>
            </a:prstGeom>
            <a:noFill/>
            <a:ln w="9525">
              <a:solidFill>
                <a:schemeClr val="tx1"/>
              </a:solidFill>
              <a:round/>
              <a:headEnd/>
              <a:tailEnd/>
            </a:ln>
          </p:spPr>
          <p:txBody>
            <a:bodyPr/>
            <a:lstStyle/>
            <a:p>
              <a:endParaRPr lang="en-US"/>
            </a:p>
          </p:txBody>
        </p:sp>
        <p:sp>
          <p:nvSpPr>
            <p:cNvPr id="109641" name="Text Box 71"/>
            <p:cNvSpPr txBox="1">
              <a:spLocks noChangeArrowheads="1"/>
            </p:cNvSpPr>
            <p:nvPr/>
          </p:nvSpPr>
          <p:spPr bwMode="auto">
            <a:xfrm>
              <a:off x="4096" y="2371"/>
              <a:ext cx="181" cy="192"/>
            </a:xfrm>
            <a:prstGeom prst="rect">
              <a:avLst/>
            </a:prstGeom>
            <a:noFill/>
            <a:ln w="9525">
              <a:noFill/>
              <a:miter lim="800000"/>
              <a:headEnd/>
              <a:tailEnd/>
            </a:ln>
          </p:spPr>
          <p:txBody>
            <a:bodyPr wrap="none">
              <a:spAutoFit/>
            </a:bodyPr>
            <a:lstStyle/>
            <a:p>
              <a:r>
                <a:rPr lang="en-US"/>
                <a:t>=</a:t>
              </a:r>
            </a:p>
          </p:txBody>
        </p:sp>
      </p:grpSp>
      <p:sp>
        <p:nvSpPr>
          <p:cNvPr id="437320" name="Text Box 72"/>
          <p:cNvSpPr txBox="1">
            <a:spLocks noChangeArrowheads="1"/>
          </p:cNvSpPr>
          <p:nvPr/>
        </p:nvSpPr>
        <p:spPr bwMode="auto">
          <a:xfrm>
            <a:off x="6910388" y="2357438"/>
            <a:ext cx="769937" cy="304800"/>
          </a:xfrm>
          <a:prstGeom prst="rect">
            <a:avLst/>
          </a:prstGeom>
          <a:noFill/>
          <a:ln w="9525">
            <a:noFill/>
            <a:miter lim="800000"/>
            <a:headEnd/>
            <a:tailEnd/>
          </a:ln>
        </p:spPr>
        <p:txBody>
          <a:bodyPr wrap="none">
            <a:spAutoFit/>
          </a:bodyPr>
          <a:lstStyle/>
          <a:p>
            <a:r>
              <a:rPr lang="en-US"/>
              <a:t>15 = 2x</a:t>
            </a:r>
          </a:p>
        </p:txBody>
      </p:sp>
      <p:sp>
        <p:nvSpPr>
          <p:cNvPr id="437321" name="Text Box 73"/>
          <p:cNvSpPr txBox="1">
            <a:spLocks noChangeArrowheads="1"/>
          </p:cNvSpPr>
          <p:nvPr/>
        </p:nvSpPr>
        <p:spPr bwMode="auto">
          <a:xfrm>
            <a:off x="6780213" y="2670175"/>
            <a:ext cx="1055687" cy="304800"/>
          </a:xfrm>
          <a:prstGeom prst="rect">
            <a:avLst/>
          </a:prstGeom>
          <a:noFill/>
          <a:ln w="9525">
            <a:noFill/>
            <a:miter lim="800000"/>
            <a:headEnd/>
            <a:tailEnd/>
          </a:ln>
        </p:spPr>
        <p:txBody>
          <a:bodyPr wrap="none">
            <a:spAutoFit/>
          </a:bodyPr>
          <a:lstStyle/>
          <a:p>
            <a:r>
              <a:rPr lang="en-US"/>
              <a:t>x = 7.5 mol</a:t>
            </a:r>
          </a:p>
        </p:txBody>
      </p:sp>
      <p:sp>
        <p:nvSpPr>
          <p:cNvPr id="437322" name="Line 74"/>
          <p:cNvSpPr>
            <a:spLocks noChangeShapeType="1"/>
          </p:cNvSpPr>
          <p:nvPr/>
        </p:nvSpPr>
        <p:spPr bwMode="auto">
          <a:xfrm>
            <a:off x="1212850" y="2979738"/>
            <a:ext cx="873125" cy="0"/>
          </a:xfrm>
          <a:prstGeom prst="line">
            <a:avLst/>
          </a:prstGeom>
          <a:noFill/>
          <a:ln w="19050">
            <a:solidFill>
              <a:schemeClr val="tx1"/>
            </a:solidFill>
            <a:round/>
            <a:headEnd/>
            <a:tailEnd/>
          </a:ln>
        </p:spPr>
        <p:txBody>
          <a:bodyPr/>
          <a:lstStyle/>
          <a:p>
            <a:endParaRPr lang="en-US"/>
          </a:p>
        </p:txBody>
      </p:sp>
      <p:sp>
        <p:nvSpPr>
          <p:cNvPr id="437323" name="Line 75"/>
          <p:cNvSpPr>
            <a:spLocks noChangeShapeType="1"/>
          </p:cNvSpPr>
          <p:nvPr/>
        </p:nvSpPr>
        <p:spPr bwMode="auto">
          <a:xfrm>
            <a:off x="3041650" y="2989263"/>
            <a:ext cx="873125" cy="0"/>
          </a:xfrm>
          <a:prstGeom prst="line">
            <a:avLst/>
          </a:prstGeom>
          <a:noFill/>
          <a:ln w="19050">
            <a:solidFill>
              <a:schemeClr val="tx1"/>
            </a:solidFill>
            <a:round/>
            <a:headEnd/>
            <a:tailEnd/>
          </a:ln>
        </p:spPr>
        <p:txBody>
          <a:bodyPr/>
          <a:lstStyle/>
          <a:p>
            <a:endParaRPr lang="en-US"/>
          </a:p>
        </p:txBody>
      </p:sp>
      <p:sp>
        <p:nvSpPr>
          <p:cNvPr id="437324" name="Text Box 76"/>
          <p:cNvSpPr txBox="1">
            <a:spLocks noChangeArrowheads="1"/>
          </p:cNvSpPr>
          <p:nvPr/>
        </p:nvSpPr>
        <p:spPr bwMode="auto">
          <a:xfrm>
            <a:off x="1470025" y="2949575"/>
            <a:ext cx="296863" cy="336550"/>
          </a:xfrm>
          <a:prstGeom prst="rect">
            <a:avLst/>
          </a:prstGeom>
          <a:noFill/>
          <a:ln w="9525">
            <a:noFill/>
            <a:miter lim="800000"/>
            <a:headEnd/>
            <a:tailEnd/>
          </a:ln>
        </p:spPr>
        <p:txBody>
          <a:bodyPr wrap="none">
            <a:spAutoFit/>
          </a:bodyPr>
          <a:lstStyle/>
          <a:p>
            <a:r>
              <a:rPr lang="en-US" sz="1600"/>
              <a:t>1</a:t>
            </a:r>
          </a:p>
        </p:txBody>
      </p:sp>
      <p:sp>
        <p:nvSpPr>
          <p:cNvPr id="437325" name="Text Box 77"/>
          <p:cNvSpPr txBox="1">
            <a:spLocks noChangeArrowheads="1"/>
          </p:cNvSpPr>
          <p:nvPr/>
        </p:nvSpPr>
        <p:spPr bwMode="auto">
          <a:xfrm>
            <a:off x="3317875" y="2949575"/>
            <a:ext cx="296863" cy="336550"/>
          </a:xfrm>
          <a:prstGeom prst="rect">
            <a:avLst/>
          </a:prstGeom>
          <a:noFill/>
          <a:ln w="9525">
            <a:noFill/>
            <a:miter lim="800000"/>
            <a:headEnd/>
            <a:tailEnd/>
          </a:ln>
        </p:spPr>
        <p:txBody>
          <a:bodyPr wrap="none">
            <a:spAutoFit/>
          </a:bodyPr>
          <a:lstStyle/>
          <a:p>
            <a:r>
              <a:rPr lang="en-US" sz="1600"/>
              <a:t>2</a:t>
            </a:r>
          </a:p>
        </p:txBody>
      </p:sp>
      <p:sp>
        <p:nvSpPr>
          <p:cNvPr id="437326" name="Text Box 78"/>
          <p:cNvSpPr txBox="1">
            <a:spLocks noChangeArrowheads="1"/>
          </p:cNvSpPr>
          <p:nvPr/>
        </p:nvSpPr>
        <p:spPr bwMode="auto">
          <a:xfrm>
            <a:off x="1287463" y="3184525"/>
            <a:ext cx="681037" cy="336550"/>
          </a:xfrm>
          <a:prstGeom prst="rect">
            <a:avLst/>
          </a:prstGeom>
          <a:noFill/>
          <a:ln w="9525">
            <a:noFill/>
            <a:miter lim="800000"/>
            <a:headEnd/>
            <a:tailEnd/>
          </a:ln>
        </p:spPr>
        <p:txBody>
          <a:bodyPr wrap="none">
            <a:spAutoFit/>
          </a:bodyPr>
          <a:lstStyle/>
          <a:p>
            <a:r>
              <a:rPr lang="en-US" sz="1600"/>
              <a:t>5 mol</a:t>
            </a:r>
          </a:p>
        </p:txBody>
      </p:sp>
      <p:sp>
        <p:nvSpPr>
          <p:cNvPr id="437327" name="Text Box 79"/>
          <p:cNvSpPr txBox="1">
            <a:spLocks noChangeArrowheads="1"/>
          </p:cNvSpPr>
          <p:nvPr/>
        </p:nvSpPr>
        <p:spPr bwMode="auto">
          <a:xfrm>
            <a:off x="3011488" y="3184525"/>
            <a:ext cx="850900" cy="336550"/>
          </a:xfrm>
          <a:prstGeom prst="rect">
            <a:avLst/>
          </a:prstGeom>
          <a:noFill/>
          <a:ln w="9525">
            <a:noFill/>
            <a:miter lim="800000"/>
            <a:headEnd/>
            <a:tailEnd/>
          </a:ln>
        </p:spPr>
        <p:txBody>
          <a:bodyPr wrap="none">
            <a:spAutoFit/>
          </a:bodyPr>
          <a:lstStyle/>
          <a:p>
            <a:r>
              <a:rPr lang="en-US" sz="1600"/>
              <a:t>1.5 mol</a:t>
            </a:r>
          </a:p>
        </p:txBody>
      </p:sp>
      <p:sp>
        <p:nvSpPr>
          <p:cNvPr id="437328" name="Text Box 80"/>
          <p:cNvSpPr txBox="1">
            <a:spLocks noChangeArrowheads="1"/>
          </p:cNvSpPr>
          <p:nvPr/>
        </p:nvSpPr>
        <p:spPr bwMode="auto">
          <a:xfrm>
            <a:off x="1176338" y="3587750"/>
            <a:ext cx="3573462" cy="336550"/>
          </a:xfrm>
          <a:prstGeom prst="rect">
            <a:avLst/>
          </a:prstGeom>
          <a:noFill/>
          <a:ln w="9525">
            <a:noFill/>
            <a:miter lim="800000"/>
            <a:headEnd/>
            <a:tailEnd/>
          </a:ln>
        </p:spPr>
        <p:txBody>
          <a:bodyPr wrap="none">
            <a:spAutoFit/>
          </a:bodyPr>
          <a:lstStyle/>
          <a:p>
            <a:r>
              <a:rPr lang="en-US"/>
              <a:t>SMALLER Number is </a:t>
            </a:r>
            <a:r>
              <a:rPr lang="en-US" sz="1600" b="1">
                <a:solidFill>
                  <a:srgbClr val="FF0000"/>
                </a:solidFill>
              </a:rPr>
              <a:t>LIMITING</a:t>
            </a:r>
            <a:r>
              <a:rPr lang="en-US"/>
              <a:t> Reactant</a:t>
            </a:r>
          </a:p>
        </p:txBody>
      </p:sp>
      <p:sp>
        <p:nvSpPr>
          <p:cNvPr id="437329" name="Text Box 81"/>
          <p:cNvSpPr txBox="1">
            <a:spLocks noChangeArrowheads="1"/>
          </p:cNvSpPr>
          <p:nvPr/>
        </p:nvSpPr>
        <p:spPr bwMode="auto">
          <a:xfrm>
            <a:off x="3136900" y="420688"/>
            <a:ext cx="952500" cy="304800"/>
          </a:xfrm>
          <a:prstGeom prst="rect">
            <a:avLst/>
          </a:prstGeom>
          <a:noFill/>
          <a:ln w="9525">
            <a:noFill/>
            <a:miter lim="800000"/>
            <a:headEnd/>
            <a:tailEnd/>
          </a:ln>
        </p:spPr>
        <p:txBody>
          <a:bodyPr wrap="none">
            <a:spAutoFit/>
          </a:bodyPr>
          <a:lstStyle/>
          <a:p>
            <a:r>
              <a:rPr lang="en-US">
                <a:solidFill>
                  <a:srgbClr val="FF0000"/>
                </a:solidFill>
              </a:rPr>
              <a:t>LIMITING</a:t>
            </a:r>
          </a:p>
        </p:txBody>
      </p:sp>
      <p:sp>
        <p:nvSpPr>
          <p:cNvPr id="437330" name="Text Box 82"/>
          <p:cNvSpPr txBox="1">
            <a:spLocks noChangeArrowheads="1"/>
          </p:cNvSpPr>
          <p:nvPr/>
        </p:nvSpPr>
        <p:spPr bwMode="auto">
          <a:xfrm>
            <a:off x="1231900" y="438150"/>
            <a:ext cx="908050" cy="304800"/>
          </a:xfrm>
          <a:prstGeom prst="rect">
            <a:avLst/>
          </a:prstGeom>
          <a:noFill/>
          <a:ln w="9525">
            <a:noFill/>
            <a:miter lim="800000"/>
            <a:headEnd/>
            <a:tailEnd/>
          </a:ln>
        </p:spPr>
        <p:txBody>
          <a:bodyPr wrap="none">
            <a:spAutoFit/>
          </a:bodyPr>
          <a:lstStyle/>
          <a:p>
            <a:r>
              <a:rPr lang="en-US"/>
              <a:t>EXCESS</a:t>
            </a:r>
          </a:p>
        </p:txBody>
      </p:sp>
      <p:sp>
        <p:nvSpPr>
          <p:cNvPr id="437331" name="Rectangle 83"/>
          <p:cNvSpPr>
            <a:spLocks noChangeArrowheads="1"/>
          </p:cNvSpPr>
          <p:nvPr/>
        </p:nvSpPr>
        <p:spPr bwMode="auto">
          <a:xfrm>
            <a:off x="3048000" y="2619375"/>
            <a:ext cx="866775" cy="333375"/>
          </a:xfrm>
          <a:prstGeom prst="rect">
            <a:avLst/>
          </a:prstGeom>
          <a:noFill/>
          <a:ln w="9525">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37254"/>
                                        </p:tgtEl>
                                        <p:attrNameLst>
                                          <p:attrName>style.visibility</p:attrName>
                                        </p:attrNameLst>
                                      </p:cBhvr>
                                      <p:to>
                                        <p:strVal val="visible"/>
                                      </p:to>
                                    </p:set>
                                    <p:animEffect transition="in" filter="fade">
                                      <p:cBhvr>
                                        <p:cTn id="7" dur="1000"/>
                                        <p:tgtEl>
                                          <p:spTgt spid="437254"/>
                                        </p:tgtEl>
                                      </p:cBhvr>
                                    </p:animEffect>
                                    <p:anim calcmode="lin" valueType="num">
                                      <p:cBhvr>
                                        <p:cTn id="8" dur="1000" fill="hold"/>
                                        <p:tgtEl>
                                          <p:spTgt spid="437254"/>
                                        </p:tgtEl>
                                        <p:attrNameLst>
                                          <p:attrName>ppt_x</p:attrName>
                                        </p:attrNameLst>
                                      </p:cBhvr>
                                      <p:tavLst>
                                        <p:tav tm="0">
                                          <p:val>
                                            <p:strVal val="#ppt_x"/>
                                          </p:val>
                                        </p:tav>
                                        <p:tav tm="100000">
                                          <p:val>
                                            <p:strVal val="#ppt_x"/>
                                          </p:val>
                                        </p:tav>
                                      </p:tavLst>
                                    </p:anim>
                                    <p:anim calcmode="lin" valueType="num">
                                      <p:cBhvr>
                                        <p:cTn id="9" dur="1000" fill="hold"/>
                                        <p:tgtEl>
                                          <p:spTgt spid="43725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437252"/>
                                        </p:tgtEl>
                                        <p:attrNameLst>
                                          <p:attrName>style.visibility</p:attrName>
                                        </p:attrNameLst>
                                      </p:cBhvr>
                                      <p:to>
                                        <p:strVal val="visible"/>
                                      </p:to>
                                    </p:set>
                                    <p:animEffect transition="in" filter="dissolve">
                                      <p:cBhvr>
                                        <p:cTn id="13" dur="500"/>
                                        <p:tgtEl>
                                          <p:spTgt spid="43725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37255"/>
                                        </p:tgtEl>
                                        <p:attrNameLst>
                                          <p:attrName>style.visibility</p:attrName>
                                        </p:attrNameLst>
                                      </p:cBhvr>
                                      <p:to>
                                        <p:strVal val="visible"/>
                                      </p:to>
                                    </p:set>
                                    <p:animEffect transition="in" filter="wipe(up)">
                                      <p:cBhvr>
                                        <p:cTn id="18" dur="500"/>
                                        <p:tgtEl>
                                          <p:spTgt spid="437255"/>
                                        </p:tgtEl>
                                      </p:cBhvr>
                                    </p:animEffect>
                                  </p:childTnLst>
                                </p:cTn>
                              </p:par>
                            </p:childTnLst>
                          </p:cTn>
                        </p:par>
                      </p:childTnLst>
                    </p:cTn>
                  </p:par>
                  <p:par>
                    <p:cTn id="19" fill="hold">
                      <p:stCondLst>
                        <p:cond delay="indefinite"/>
                      </p:stCondLst>
                      <p:childTnLst>
                        <p:par>
                          <p:cTn id="20" fill="hold">
                            <p:stCondLst>
                              <p:cond delay="0"/>
                            </p:stCondLst>
                            <p:childTnLst>
                              <p:par>
                                <p:cTn id="21" presetID="40" presetClass="entr" presetSubtype="0" fill="hold" grpId="0" nodeType="clickEffect">
                                  <p:stCondLst>
                                    <p:cond delay="0"/>
                                  </p:stCondLst>
                                  <p:iterate type="lt">
                                    <p:tmPct val="10000"/>
                                  </p:iterate>
                                  <p:childTnLst>
                                    <p:set>
                                      <p:cBhvr>
                                        <p:cTn id="22" dur="1" fill="hold">
                                          <p:stCondLst>
                                            <p:cond delay="0"/>
                                          </p:stCondLst>
                                        </p:cTn>
                                        <p:tgtEl>
                                          <p:spTgt spid="437257"/>
                                        </p:tgtEl>
                                        <p:attrNameLst>
                                          <p:attrName>style.visibility</p:attrName>
                                        </p:attrNameLst>
                                      </p:cBhvr>
                                      <p:to>
                                        <p:strVal val="visible"/>
                                      </p:to>
                                    </p:set>
                                    <p:animEffect transition="in" filter="fade">
                                      <p:cBhvr>
                                        <p:cTn id="23" dur="1000"/>
                                        <p:tgtEl>
                                          <p:spTgt spid="437257"/>
                                        </p:tgtEl>
                                      </p:cBhvr>
                                    </p:animEffect>
                                    <p:anim calcmode="lin" valueType="num">
                                      <p:cBhvr>
                                        <p:cTn id="24" dur="1000" fill="hold"/>
                                        <p:tgtEl>
                                          <p:spTgt spid="437257"/>
                                        </p:tgtEl>
                                        <p:attrNameLst>
                                          <p:attrName>ppt_x</p:attrName>
                                        </p:attrNameLst>
                                      </p:cBhvr>
                                      <p:tavLst>
                                        <p:tav tm="0">
                                          <p:val>
                                            <p:strVal val="#ppt_x-.1"/>
                                          </p:val>
                                        </p:tav>
                                        <p:tav tm="100000">
                                          <p:val>
                                            <p:strVal val="#ppt_x"/>
                                          </p:val>
                                        </p:tav>
                                      </p:tavLst>
                                    </p:anim>
                                    <p:anim calcmode="lin" valueType="num">
                                      <p:cBhvr>
                                        <p:cTn id="25" dur="1000" fill="hold"/>
                                        <p:tgtEl>
                                          <p:spTgt spid="43725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43725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437259"/>
                                        </p:tgtEl>
                                        <p:attrNameLst>
                                          <p:attrName>style.visibility</p:attrName>
                                        </p:attrNameLst>
                                      </p:cBhvr>
                                      <p:to>
                                        <p:strVal val="visible"/>
                                      </p:to>
                                    </p:set>
                                    <p:animEffect transition="in" filter="dissolve">
                                      <p:cBhvr>
                                        <p:cTn id="34" dur="500"/>
                                        <p:tgtEl>
                                          <p:spTgt spid="43725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437256"/>
                                        </p:tgtEl>
                                        <p:attrNameLst>
                                          <p:attrName>style.visibility</p:attrName>
                                        </p:attrNameLst>
                                      </p:cBhvr>
                                      <p:to>
                                        <p:strVal val="visible"/>
                                      </p:to>
                                    </p:set>
                                    <p:animEffect transition="in" filter="wipe(up)">
                                      <p:cBhvr>
                                        <p:cTn id="39" dur="500"/>
                                        <p:tgtEl>
                                          <p:spTgt spid="437256"/>
                                        </p:tgtEl>
                                      </p:cBhvr>
                                    </p:animEffect>
                                  </p:childTnLst>
                                </p:cTn>
                              </p:par>
                            </p:childTnLst>
                          </p:cTn>
                        </p:par>
                      </p:childTnLst>
                    </p:cTn>
                  </p:par>
                  <p:par>
                    <p:cTn id="40" fill="hold">
                      <p:stCondLst>
                        <p:cond delay="indefinite"/>
                      </p:stCondLst>
                      <p:childTnLst>
                        <p:par>
                          <p:cTn id="41" fill="hold">
                            <p:stCondLst>
                              <p:cond delay="0"/>
                            </p:stCondLst>
                            <p:childTnLst>
                              <p:par>
                                <p:cTn id="42" presetID="40" presetClass="entr" presetSubtype="0" fill="hold" grpId="0" nodeType="clickEffect">
                                  <p:stCondLst>
                                    <p:cond delay="0"/>
                                  </p:stCondLst>
                                  <p:iterate type="lt">
                                    <p:tmPct val="10000"/>
                                  </p:iterate>
                                  <p:childTnLst>
                                    <p:set>
                                      <p:cBhvr>
                                        <p:cTn id="43" dur="1" fill="hold">
                                          <p:stCondLst>
                                            <p:cond delay="0"/>
                                          </p:stCondLst>
                                        </p:cTn>
                                        <p:tgtEl>
                                          <p:spTgt spid="437260"/>
                                        </p:tgtEl>
                                        <p:attrNameLst>
                                          <p:attrName>style.visibility</p:attrName>
                                        </p:attrNameLst>
                                      </p:cBhvr>
                                      <p:to>
                                        <p:strVal val="visible"/>
                                      </p:to>
                                    </p:set>
                                    <p:animEffect transition="in" filter="fade">
                                      <p:cBhvr>
                                        <p:cTn id="44" dur="1000"/>
                                        <p:tgtEl>
                                          <p:spTgt spid="437260"/>
                                        </p:tgtEl>
                                      </p:cBhvr>
                                    </p:animEffect>
                                    <p:anim calcmode="lin" valueType="num">
                                      <p:cBhvr>
                                        <p:cTn id="45" dur="1000" fill="hold"/>
                                        <p:tgtEl>
                                          <p:spTgt spid="437260"/>
                                        </p:tgtEl>
                                        <p:attrNameLst>
                                          <p:attrName>ppt_x</p:attrName>
                                        </p:attrNameLst>
                                      </p:cBhvr>
                                      <p:tavLst>
                                        <p:tav tm="0">
                                          <p:val>
                                            <p:strVal val="#ppt_x-.1"/>
                                          </p:val>
                                        </p:tav>
                                        <p:tav tm="100000">
                                          <p:val>
                                            <p:strVal val="#ppt_x"/>
                                          </p:val>
                                        </p:tav>
                                      </p:tavLst>
                                    </p:anim>
                                    <p:anim calcmode="lin" valueType="num">
                                      <p:cBhvr>
                                        <p:cTn id="46" dur="1000" fill="hold"/>
                                        <p:tgtEl>
                                          <p:spTgt spid="43726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437261"/>
                                        </p:tgtEl>
                                        <p:attrNameLst>
                                          <p:attrName>style.visibility</p:attrName>
                                        </p:attrNameLst>
                                      </p:cBhvr>
                                      <p:to>
                                        <p:strVal val="visible"/>
                                      </p:to>
                                    </p:set>
                                    <p:animEffect transition="in" filter="dissolve">
                                      <p:cBhvr>
                                        <p:cTn id="51" dur="500"/>
                                        <p:tgtEl>
                                          <p:spTgt spid="437261"/>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grpId="0" nodeType="clickEffect">
                                  <p:stCondLst>
                                    <p:cond delay="0"/>
                                  </p:stCondLst>
                                  <p:childTnLst>
                                    <p:set>
                                      <p:cBhvr>
                                        <p:cTn id="55" dur="1" fill="hold">
                                          <p:stCondLst>
                                            <p:cond delay="0"/>
                                          </p:stCondLst>
                                        </p:cTn>
                                        <p:tgtEl>
                                          <p:spTgt spid="437323"/>
                                        </p:tgtEl>
                                        <p:attrNameLst>
                                          <p:attrName>style.visibility</p:attrName>
                                        </p:attrNameLst>
                                      </p:cBhvr>
                                      <p:to>
                                        <p:strVal val="visible"/>
                                      </p:to>
                                    </p:set>
                                    <p:anim calcmode="lin" valueType="num">
                                      <p:cBhvr>
                                        <p:cTn id="56" dur="500" fill="hold"/>
                                        <p:tgtEl>
                                          <p:spTgt spid="437323"/>
                                        </p:tgtEl>
                                        <p:attrNameLst>
                                          <p:attrName>ppt_w</p:attrName>
                                        </p:attrNameLst>
                                      </p:cBhvr>
                                      <p:tavLst>
                                        <p:tav tm="0">
                                          <p:val>
                                            <p:fltVal val="0"/>
                                          </p:val>
                                        </p:tav>
                                        <p:tav tm="100000">
                                          <p:val>
                                            <p:strVal val="#ppt_w"/>
                                          </p:val>
                                        </p:tav>
                                      </p:tavLst>
                                    </p:anim>
                                    <p:anim calcmode="lin" valueType="num">
                                      <p:cBhvr>
                                        <p:cTn id="57" dur="500" fill="hold"/>
                                        <p:tgtEl>
                                          <p:spTgt spid="437323"/>
                                        </p:tgtEl>
                                        <p:attrNameLst>
                                          <p:attrName>ppt_h</p:attrName>
                                        </p:attrNameLst>
                                      </p:cBhvr>
                                      <p:tavLst>
                                        <p:tav tm="0">
                                          <p:val>
                                            <p:strVal val="#ppt_h"/>
                                          </p:val>
                                        </p:tav>
                                        <p:tav tm="100000">
                                          <p:val>
                                            <p:strVal val="#ppt_h"/>
                                          </p:val>
                                        </p:tav>
                                      </p:tavLst>
                                    </p:anim>
                                  </p:childTnLst>
                                </p:cTn>
                              </p:par>
                              <p:par>
                                <p:cTn id="58" presetID="17" presetClass="entr" presetSubtype="10" fill="hold" grpId="0" nodeType="withEffect">
                                  <p:stCondLst>
                                    <p:cond delay="0"/>
                                  </p:stCondLst>
                                  <p:childTnLst>
                                    <p:set>
                                      <p:cBhvr>
                                        <p:cTn id="59" dur="1" fill="hold">
                                          <p:stCondLst>
                                            <p:cond delay="0"/>
                                          </p:stCondLst>
                                        </p:cTn>
                                        <p:tgtEl>
                                          <p:spTgt spid="437322"/>
                                        </p:tgtEl>
                                        <p:attrNameLst>
                                          <p:attrName>style.visibility</p:attrName>
                                        </p:attrNameLst>
                                      </p:cBhvr>
                                      <p:to>
                                        <p:strVal val="visible"/>
                                      </p:to>
                                    </p:set>
                                    <p:anim calcmode="lin" valueType="num">
                                      <p:cBhvr>
                                        <p:cTn id="60" dur="500" fill="hold"/>
                                        <p:tgtEl>
                                          <p:spTgt spid="437322"/>
                                        </p:tgtEl>
                                        <p:attrNameLst>
                                          <p:attrName>ppt_w</p:attrName>
                                        </p:attrNameLst>
                                      </p:cBhvr>
                                      <p:tavLst>
                                        <p:tav tm="0">
                                          <p:val>
                                            <p:fltVal val="0"/>
                                          </p:val>
                                        </p:tav>
                                        <p:tav tm="100000">
                                          <p:val>
                                            <p:strVal val="#ppt_w"/>
                                          </p:val>
                                        </p:tav>
                                      </p:tavLst>
                                    </p:anim>
                                    <p:anim calcmode="lin" valueType="num">
                                      <p:cBhvr>
                                        <p:cTn id="61" dur="500" fill="hold"/>
                                        <p:tgtEl>
                                          <p:spTgt spid="437322"/>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437324"/>
                                        </p:tgtEl>
                                        <p:attrNameLst>
                                          <p:attrName>style.visibility</p:attrName>
                                        </p:attrNameLst>
                                      </p:cBhvr>
                                      <p:to>
                                        <p:strVal val="visible"/>
                                      </p:to>
                                    </p:set>
                                    <p:anim calcmode="lin" valueType="num">
                                      <p:cBhvr>
                                        <p:cTn id="66" dur="500" fill="hold"/>
                                        <p:tgtEl>
                                          <p:spTgt spid="437324"/>
                                        </p:tgtEl>
                                        <p:attrNameLst>
                                          <p:attrName>ppt_w</p:attrName>
                                        </p:attrNameLst>
                                      </p:cBhvr>
                                      <p:tavLst>
                                        <p:tav tm="0">
                                          <p:val>
                                            <p:fltVal val="0"/>
                                          </p:val>
                                        </p:tav>
                                        <p:tav tm="100000">
                                          <p:val>
                                            <p:strVal val="#ppt_w"/>
                                          </p:val>
                                        </p:tav>
                                      </p:tavLst>
                                    </p:anim>
                                    <p:anim calcmode="lin" valueType="num">
                                      <p:cBhvr>
                                        <p:cTn id="67" dur="500" fill="hold"/>
                                        <p:tgtEl>
                                          <p:spTgt spid="437324"/>
                                        </p:tgtEl>
                                        <p:attrNameLst>
                                          <p:attrName>ppt_h</p:attrName>
                                        </p:attrNameLst>
                                      </p:cBhvr>
                                      <p:tavLst>
                                        <p:tav tm="0">
                                          <p:val>
                                            <p:fltVal val="0"/>
                                          </p:val>
                                        </p:tav>
                                        <p:tav tm="100000">
                                          <p:val>
                                            <p:strVal val="#ppt_h"/>
                                          </p:val>
                                        </p:tav>
                                      </p:tavLst>
                                    </p:anim>
                                    <p:animEffect transition="in" filter="fade">
                                      <p:cBhvr>
                                        <p:cTn id="68" dur="500"/>
                                        <p:tgtEl>
                                          <p:spTgt spid="437324"/>
                                        </p:tgtEl>
                                      </p:cBhvr>
                                    </p:animEffect>
                                  </p:childTnLst>
                                </p:cTn>
                              </p:par>
                              <p:par>
                                <p:cTn id="69" presetID="0" presetClass="path" presetSubtype="0" accel="50000" decel="50000" fill="hold" grpId="1" nodeType="withEffect">
                                  <p:stCondLst>
                                    <p:cond delay="0"/>
                                  </p:stCondLst>
                                  <p:childTnLst>
                                    <p:animMotion origin="layout" path="M 0 0 L -0.05052 -0.31136 " pathEditMode="relative" ptsTypes="AA">
                                      <p:cBhvr>
                                        <p:cTn id="70" dur="2000" spd="-100000" fill="hold"/>
                                        <p:tgtEl>
                                          <p:spTgt spid="437324"/>
                                        </p:tgtEl>
                                        <p:attrNameLst>
                                          <p:attrName>ppt_x</p:attrName>
                                          <p:attrName>ppt_y</p:attrName>
                                        </p:attrNameLst>
                                      </p:cBhvr>
                                    </p:animMotion>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437325"/>
                                        </p:tgtEl>
                                        <p:attrNameLst>
                                          <p:attrName>style.visibility</p:attrName>
                                        </p:attrNameLst>
                                      </p:cBhvr>
                                      <p:to>
                                        <p:strVal val="visible"/>
                                      </p:to>
                                    </p:set>
                                    <p:anim calcmode="lin" valueType="num">
                                      <p:cBhvr>
                                        <p:cTn id="75" dur="500" fill="hold"/>
                                        <p:tgtEl>
                                          <p:spTgt spid="437325"/>
                                        </p:tgtEl>
                                        <p:attrNameLst>
                                          <p:attrName>ppt_w</p:attrName>
                                        </p:attrNameLst>
                                      </p:cBhvr>
                                      <p:tavLst>
                                        <p:tav tm="0">
                                          <p:val>
                                            <p:fltVal val="0"/>
                                          </p:val>
                                        </p:tav>
                                        <p:tav tm="100000">
                                          <p:val>
                                            <p:strVal val="#ppt_w"/>
                                          </p:val>
                                        </p:tav>
                                      </p:tavLst>
                                    </p:anim>
                                    <p:anim calcmode="lin" valueType="num">
                                      <p:cBhvr>
                                        <p:cTn id="76" dur="500" fill="hold"/>
                                        <p:tgtEl>
                                          <p:spTgt spid="437325"/>
                                        </p:tgtEl>
                                        <p:attrNameLst>
                                          <p:attrName>ppt_h</p:attrName>
                                        </p:attrNameLst>
                                      </p:cBhvr>
                                      <p:tavLst>
                                        <p:tav tm="0">
                                          <p:val>
                                            <p:fltVal val="0"/>
                                          </p:val>
                                        </p:tav>
                                        <p:tav tm="100000">
                                          <p:val>
                                            <p:strVal val="#ppt_h"/>
                                          </p:val>
                                        </p:tav>
                                      </p:tavLst>
                                    </p:anim>
                                    <p:animEffect transition="in" filter="fade">
                                      <p:cBhvr>
                                        <p:cTn id="77" dur="500"/>
                                        <p:tgtEl>
                                          <p:spTgt spid="437325"/>
                                        </p:tgtEl>
                                      </p:cBhvr>
                                    </p:animEffect>
                                  </p:childTnLst>
                                </p:cTn>
                              </p:par>
                              <p:par>
                                <p:cTn id="78" presetID="0" presetClass="path" presetSubtype="0" accel="50000" decel="50000" fill="hold" grpId="1" nodeType="withEffect">
                                  <p:stCondLst>
                                    <p:cond delay="0"/>
                                  </p:stCondLst>
                                  <p:childTnLst>
                                    <p:animMotion origin="layout" path="M -3.05556E-6 3.7037E-7 L -0.00503 -0.30694 " pathEditMode="relative" rAng="0" ptsTypes="AA">
                                      <p:cBhvr>
                                        <p:cTn id="79" dur="2000" spd="-100000" fill="hold"/>
                                        <p:tgtEl>
                                          <p:spTgt spid="437325"/>
                                        </p:tgtEl>
                                        <p:attrNameLst>
                                          <p:attrName>ppt_x</p:attrName>
                                          <p:attrName>ppt_y</p:attrName>
                                        </p:attrNameLst>
                                      </p:cBhvr>
                                      <p:rCtr x="-300" y="-15300"/>
                                    </p:animMotion>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437326"/>
                                        </p:tgtEl>
                                        <p:attrNameLst>
                                          <p:attrName>style.visibility</p:attrName>
                                        </p:attrNameLst>
                                      </p:cBhvr>
                                      <p:to>
                                        <p:strVal val="visible"/>
                                      </p:to>
                                    </p:set>
                                    <p:animEffect transition="in" filter="dissolve">
                                      <p:cBhvr>
                                        <p:cTn id="84" dur="500"/>
                                        <p:tgtEl>
                                          <p:spTgt spid="437326"/>
                                        </p:tgtEl>
                                      </p:cBhvr>
                                    </p:animEffect>
                                  </p:childTnLst>
                                </p:cTn>
                              </p:par>
                              <p:par>
                                <p:cTn id="85" presetID="9" presetClass="emph" presetSubtype="0" grpId="1" nodeType="withEffect">
                                  <p:stCondLst>
                                    <p:cond delay="0"/>
                                  </p:stCondLst>
                                  <p:childTnLst>
                                    <p:set>
                                      <p:cBhvr rctx="PPT">
                                        <p:cTn id="86" dur="indefinite"/>
                                        <p:tgtEl>
                                          <p:spTgt spid="437322"/>
                                        </p:tgtEl>
                                        <p:attrNameLst>
                                          <p:attrName>style.opacity</p:attrName>
                                        </p:attrNameLst>
                                      </p:cBhvr>
                                      <p:to>
                                        <p:strVal val="0.5"/>
                                      </p:to>
                                    </p:set>
                                    <p:animEffect filter="image" prLst="opacity: 0.5">
                                      <p:cBhvr rctx="IE">
                                        <p:cTn id="87" dur="indefinite"/>
                                        <p:tgtEl>
                                          <p:spTgt spid="437322"/>
                                        </p:tgtEl>
                                      </p:cBhvr>
                                    </p:animEffect>
                                  </p:childTnLst>
                                </p:cTn>
                              </p:par>
                              <p:par>
                                <p:cTn id="88" presetID="9" presetClass="emph" presetSubtype="0" grpId="3" nodeType="withEffect">
                                  <p:stCondLst>
                                    <p:cond delay="0"/>
                                  </p:stCondLst>
                                  <p:childTnLst>
                                    <p:set>
                                      <p:cBhvr rctx="PPT">
                                        <p:cTn id="89" dur="indefinite"/>
                                        <p:tgtEl>
                                          <p:spTgt spid="437324"/>
                                        </p:tgtEl>
                                        <p:attrNameLst>
                                          <p:attrName>style.opacity</p:attrName>
                                        </p:attrNameLst>
                                      </p:cBhvr>
                                      <p:to>
                                        <p:strVal val="0.5"/>
                                      </p:to>
                                    </p:set>
                                    <p:animEffect filter="image" prLst="opacity: 0.5">
                                      <p:cBhvr rctx="IE">
                                        <p:cTn id="90" dur="indefinite"/>
                                        <p:tgtEl>
                                          <p:spTgt spid="437324"/>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437327"/>
                                        </p:tgtEl>
                                        <p:attrNameLst>
                                          <p:attrName>style.visibility</p:attrName>
                                        </p:attrNameLst>
                                      </p:cBhvr>
                                      <p:to>
                                        <p:strVal val="visible"/>
                                      </p:to>
                                    </p:set>
                                    <p:animEffect transition="in" filter="dissolve">
                                      <p:cBhvr>
                                        <p:cTn id="95" dur="500"/>
                                        <p:tgtEl>
                                          <p:spTgt spid="437327"/>
                                        </p:tgtEl>
                                      </p:cBhvr>
                                    </p:animEffect>
                                  </p:childTnLst>
                                </p:cTn>
                              </p:par>
                              <p:par>
                                <p:cTn id="96" presetID="9" presetClass="emph" presetSubtype="0" grpId="1" nodeType="withEffect">
                                  <p:stCondLst>
                                    <p:cond delay="0"/>
                                  </p:stCondLst>
                                  <p:childTnLst>
                                    <p:set>
                                      <p:cBhvr rctx="PPT">
                                        <p:cTn id="97" dur="indefinite"/>
                                        <p:tgtEl>
                                          <p:spTgt spid="437323"/>
                                        </p:tgtEl>
                                        <p:attrNameLst>
                                          <p:attrName>style.opacity</p:attrName>
                                        </p:attrNameLst>
                                      </p:cBhvr>
                                      <p:to>
                                        <p:strVal val="0.5"/>
                                      </p:to>
                                    </p:set>
                                    <p:animEffect filter="image" prLst="opacity: 0.5">
                                      <p:cBhvr rctx="IE">
                                        <p:cTn id="98" dur="indefinite"/>
                                        <p:tgtEl>
                                          <p:spTgt spid="437323"/>
                                        </p:tgtEl>
                                      </p:cBhvr>
                                    </p:animEffect>
                                  </p:childTnLst>
                                </p:cTn>
                              </p:par>
                              <p:par>
                                <p:cTn id="99" presetID="9" presetClass="emph" presetSubtype="0" grpId="3" nodeType="withEffect">
                                  <p:stCondLst>
                                    <p:cond delay="0"/>
                                  </p:stCondLst>
                                  <p:childTnLst>
                                    <p:set>
                                      <p:cBhvr rctx="PPT">
                                        <p:cTn id="100" dur="indefinite"/>
                                        <p:tgtEl>
                                          <p:spTgt spid="437325"/>
                                        </p:tgtEl>
                                        <p:attrNameLst>
                                          <p:attrName>style.opacity</p:attrName>
                                        </p:attrNameLst>
                                      </p:cBhvr>
                                      <p:to>
                                        <p:strVal val="0.5"/>
                                      </p:to>
                                    </p:set>
                                    <p:animEffect filter="image" prLst="opacity: 0.5">
                                      <p:cBhvr rctx="IE">
                                        <p:cTn id="101" dur="indefinite"/>
                                        <p:tgtEl>
                                          <p:spTgt spid="437325"/>
                                        </p:tgtEl>
                                      </p:cBhvr>
                                    </p:animEffect>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437328"/>
                                        </p:tgtEl>
                                        <p:attrNameLst>
                                          <p:attrName>style.visibility</p:attrName>
                                        </p:attrNameLst>
                                      </p:cBhvr>
                                      <p:to>
                                        <p:strVal val="visible"/>
                                      </p:to>
                                    </p:set>
                                    <p:animEffect transition="in" filter="fade">
                                      <p:cBhvr>
                                        <p:cTn id="106" dur="1000"/>
                                        <p:tgtEl>
                                          <p:spTgt spid="437328"/>
                                        </p:tgtEl>
                                      </p:cBhvr>
                                    </p:animEffect>
                                    <p:anim calcmode="lin" valueType="num">
                                      <p:cBhvr>
                                        <p:cTn id="107" dur="1000" fill="hold"/>
                                        <p:tgtEl>
                                          <p:spTgt spid="437328"/>
                                        </p:tgtEl>
                                        <p:attrNameLst>
                                          <p:attrName>ppt_x</p:attrName>
                                        </p:attrNameLst>
                                      </p:cBhvr>
                                      <p:tavLst>
                                        <p:tav tm="0">
                                          <p:val>
                                            <p:strVal val="#ppt_x"/>
                                          </p:val>
                                        </p:tav>
                                        <p:tav tm="100000">
                                          <p:val>
                                            <p:strVal val="#ppt_x"/>
                                          </p:val>
                                        </p:tav>
                                      </p:tavLst>
                                    </p:anim>
                                    <p:anim calcmode="lin" valueType="num">
                                      <p:cBhvr>
                                        <p:cTn id="108" dur="1000" fill="hold"/>
                                        <p:tgtEl>
                                          <p:spTgt spid="437328"/>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437329"/>
                                        </p:tgtEl>
                                        <p:attrNameLst>
                                          <p:attrName>style.visibility</p:attrName>
                                        </p:attrNameLst>
                                      </p:cBhvr>
                                      <p:to>
                                        <p:strVal val="visible"/>
                                      </p:to>
                                    </p:set>
                                    <p:animEffect transition="in" filter="fade">
                                      <p:cBhvr>
                                        <p:cTn id="113" dur="1000"/>
                                        <p:tgtEl>
                                          <p:spTgt spid="437329"/>
                                        </p:tgtEl>
                                      </p:cBhvr>
                                    </p:animEffect>
                                    <p:anim calcmode="lin" valueType="num">
                                      <p:cBhvr>
                                        <p:cTn id="114" dur="1000" fill="hold"/>
                                        <p:tgtEl>
                                          <p:spTgt spid="437329"/>
                                        </p:tgtEl>
                                        <p:attrNameLst>
                                          <p:attrName>ppt_x</p:attrName>
                                        </p:attrNameLst>
                                      </p:cBhvr>
                                      <p:tavLst>
                                        <p:tav tm="0">
                                          <p:val>
                                            <p:strVal val="#ppt_x"/>
                                          </p:val>
                                        </p:tav>
                                        <p:tav tm="100000">
                                          <p:val>
                                            <p:strVal val="#ppt_x"/>
                                          </p:val>
                                        </p:tav>
                                      </p:tavLst>
                                    </p:anim>
                                    <p:anim calcmode="lin" valueType="num">
                                      <p:cBhvr>
                                        <p:cTn id="115" dur="1000" fill="hold"/>
                                        <p:tgtEl>
                                          <p:spTgt spid="437329"/>
                                        </p:tgtEl>
                                        <p:attrNameLst>
                                          <p:attrName>ppt_y</p:attrName>
                                        </p:attrNameLst>
                                      </p:cBhvr>
                                      <p:tavLst>
                                        <p:tav tm="0">
                                          <p:val>
                                            <p:strVal val="#ppt_y+.1"/>
                                          </p:val>
                                        </p:tav>
                                        <p:tav tm="100000">
                                          <p:val>
                                            <p:strVal val="#ppt_y"/>
                                          </p:val>
                                        </p:tav>
                                      </p:tavLst>
                                    </p:anim>
                                  </p:childTnLst>
                                </p:cTn>
                              </p:par>
                            </p:childTnLst>
                          </p:cTn>
                        </p:par>
                        <p:par>
                          <p:cTn id="116" fill="hold">
                            <p:stCondLst>
                              <p:cond delay="1000"/>
                            </p:stCondLst>
                            <p:childTnLst>
                              <p:par>
                                <p:cTn id="117" presetID="9" presetClass="entr" presetSubtype="0" fill="hold" grpId="0" nodeType="afterEffect">
                                  <p:stCondLst>
                                    <p:cond delay="0"/>
                                  </p:stCondLst>
                                  <p:childTnLst>
                                    <p:set>
                                      <p:cBhvr>
                                        <p:cTn id="118" dur="1" fill="hold">
                                          <p:stCondLst>
                                            <p:cond delay="0"/>
                                          </p:stCondLst>
                                        </p:cTn>
                                        <p:tgtEl>
                                          <p:spTgt spid="437331"/>
                                        </p:tgtEl>
                                        <p:attrNameLst>
                                          <p:attrName>style.visibility</p:attrName>
                                        </p:attrNameLst>
                                      </p:cBhvr>
                                      <p:to>
                                        <p:strVal val="visible"/>
                                      </p:to>
                                    </p:set>
                                    <p:animEffect transition="in" filter="dissolve">
                                      <p:cBhvr>
                                        <p:cTn id="119" dur="500"/>
                                        <p:tgtEl>
                                          <p:spTgt spid="437331"/>
                                        </p:tgtEl>
                                      </p:cBhvr>
                                    </p:animEffect>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437330"/>
                                        </p:tgtEl>
                                        <p:attrNameLst>
                                          <p:attrName>style.visibility</p:attrName>
                                        </p:attrNameLst>
                                      </p:cBhvr>
                                      <p:to>
                                        <p:strVal val="visible"/>
                                      </p:to>
                                    </p:set>
                                    <p:animEffect transition="in" filter="fade">
                                      <p:cBhvr>
                                        <p:cTn id="124" dur="1000"/>
                                        <p:tgtEl>
                                          <p:spTgt spid="437330"/>
                                        </p:tgtEl>
                                      </p:cBhvr>
                                    </p:animEffect>
                                    <p:anim calcmode="lin" valueType="num">
                                      <p:cBhvr>
                                        <p:cTn id="125" dur="1000" fill="hold"/>
                                        <p:tgtEl>
                                          <p:spTgt spid="437330"/>
                                        </p:tgtEl>
                                        <p:attrNameLst>
                                          <p:attrName>ppt_x</p:attrName>
                                        </p:attrNameLst>
                                      </p:cBhvr>
                                      <p:tavLst>
                                        <p:tav tm="0">
                                          <p:val>
                                            <p:strVal val="#ppt_x"/>
                                          </p:val>
                                        </p:tav>
                                        <p:tav tm="100000">
                                          <p:val>
                                            <p:strVal val="#ppt_x"/>
                                          </p:val>
                                        </p:tav>
                                      </p:tavLst>
                                    </p:anim>
                                    <p:anim calcmode="lin" valueType="num">
                                      <p:cBhvr>
                                        <p:cTn id="126" dur="1000" fill="hold"/>
                                        <p:tgtEl>
                                          <p:spTgt spid="437330"/>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499"/>
                                          </p:stCondLst>
                                        </p:cTn>
                                        <p:tgtEl>
                                          <p:spTgt spid="437262"/>
                                        </p:tgtEl>
                                        <p:attrNameLst>
                                          <p:attrName>style.visibility</p:attrName>
                                        </p:attrNameLst>
                                      </p:cBhvr>
                                      <p:to>
                                        <p:strVal val="visible"/>
                                      </p:to>
                                    </p:set>
                                  </p:childTnLst>
                                </p:cTn>
                              </p:par>
                            </p:childTnLst>
                          </p:cTn>
                        </p:par>
                        <p:par>
                          <p:cTn id="131" fill="hold">
                            <p:stCondLst>
                              <p:cond delay="500"/>
                            </p:stCondLst>
                            <p:childTnLst>
                              <p:par>
                                <p:cTn id="132" presetID="37" presetClass="exit" presetSubtype="0" fill="hold" grpId="2" nodeType="afterEffect">
                                  <p:stCondLst>
                                    <p:cond delay="0"/>
                                  </p:stCondLst>
                                  <p:childTnLst>
                                    <p:animEffect transition="out" filter="fade">
                                      <p:cBhvr>
                                        <p:cTn id="133" dur="1000"/>
                                        <p:tgtEl>
                                          <p:spTgt spid="437322"/>
                                        </p:tgtEl>
                                      </p:cBhvr>
                                    </p:animEffect>
                                    <p:anim calcmode="lin" valueType="num">
                                      <p:cBhvr>
                                        <p:cTn id="134" dur="1000"/>
                                        <p:tgtEl>
                                          <p:spTgt spid="437322"/>
                                        </p:tgtEl>
                                        <p:attrNameLst>
                                          <p:attrName>ppt_x</p:attrName>
                                        </p:attrNameLst>
                                      </p:cBhvr>
                                      <p:tavLst>
                                        <p:tav tm="0">
                                          <p:val>
                                            <p:strVal val="ppt_x"/>
                                          </p:val>
                                        </p:tav>
                                        <p:tav tm="100000">
                                          <p:val>
                                            <p:strVal val="ppt_x"/>
                                          </p:val>
                                        </p:tav>
                                      </p:tavLst>
                                    </p:anim>
                                    <p:anim calcmode="lin" valueType="num">
                                      <p:cBhvr>
                                        <p:cTn id="135" dur="100" decel="100000"/>
                                        <p:tgtEl>
                                          <p:spTgt spid="437322"/>
                                        </p:tgtEl>
                                        <p:attrNameLst>
                                          <p:attrName>ppt_y</p:attrName>
                                        </p:attrNameLst>
                                      </p:cBhvr>
                                      <p:tavLst>
                                        <p:tav tm="0">
                                          <p:val>
                                            <p:strVal val="ppt_y"/>
                                          </p:val>
                                        </p:tav>
                                        <p:tav tm="100000">
                                          <p:val>
                                            <p:strVal val="ppt_y-.03"/>
                                          </p:val>
                                        </p:tav>
                                      </p:tavLst>
                                    </p:anim>
                                    <p:anim calcmode="lin" valueType="num">
                                      <p:cBhvr>
                                        <p:cTn id="136" dur="900" accel="100000">
                                          <p:stCondLst>
                                            <p:cond delay="100"/>
                                          </p:stCondLst>
                                        </p:cTn>
                                        <p:tgtEl>
                                          <p:spTgt spid="437322"/>
                                        </p:tgtEl>
                                        <p:attrNameLst>
                                          <p:attrName>ppt_y</p:attrName>
                                        </p:attrNameLst>
                                      </p:cBhvr>
                                      <p:tavLst>
                                        <p:tav tm="0">
                                          <p:val>
                                            <p:strVal val="ppt_y"/>
                                          </p:val>
                                        </p:tav>
                                        <p:tav tm="100000">
                                          <p:val>
                                            <p:strVal val="ppt_y+1"/>
                                          </p:val>
                                        </p:tav>
                                      </p:tavLst>
                                    </p:anim>
                                    <p:set>
                                      <p:cBhvr>
                                        <p:cTn id="137" dur="1" fill="hold">
                                          <p:stCondLst>
                                            <p:cond delay="999"/>
                                          </p:stCondLst>
                                        </p:cTn>
                                        <p:tgtEl>
                                          <p:spTgt spid="437322"/>
                                        </p:tgtEl>
                                        <p:attrNameLst>
                                          <p:attrName>style.visibility</p:attrName>
                                        </p:attrNameLst>
                                      </p:cBhvr>
                                      <p:to>
                                        <p:strVal val="hidden"/>
                                      </p:to>
                                    </p:set>
                                  </p:childTnLst>
                                </p:cTn>
                              </p:par>
                              <p:par>
                                <p:cTn id="138" presetID="37" presetClass="exit" presetSubtype="0" fill="hold" grpId="2" nodeType="withEffect">
                                  <p:stCondLst>
                                    <p:cond delay="0"/>
                                  </p:stCondLst>
                                  <p:childTnLst>
                                    <p:animEffect transition="out" filter="fade">
                                      <p:cBhvr>
                                        <p:cTn id="139" dur="1000"/>
                                        <p:tgtEl>
                                          <p:spTgt spid="437324"/>
                                        </p:tgtEl>
                                      </p:cBhvr>
                                    </p:animEffect>
                                    <p:anim calcmode="lin" valueType="num">
                                      <p:cBhvr>
                                        <p:cTn id="140" dur="1000"/>
                                        <p:tgtEl>
                                          <p:spTgt spid="437324"/>
                                        </p:tgtEl>
                                        <p:attrNameLst>
                                          <p:attrName>ppt_x</p:attrName>
                                        </p:attrNameLst>
                                      </p:cBhvr>
                                      <p:tavLst>
                                        <p:tav tm="0">
                                          <p:val>
                                            <p:strVal val="ppt_x"/>
                                          </p:val>
                                        </p:tav>
                                        <p:tav tm="100000">
                                          <p:val>
                                            <p:strVal val="ppt_x"/>
                                          </p:val>
                                        </p:tav>
                                      </p:tavLst>
                                    </p:anim>
                                    <p:anim calcmode="lin" valueType="num">
                                      <p:cBhvr>
                                        <p:cTn id="141" dur="100" decel="100000"/>
                                        <p:tgtEl>
                                          <p:spTgt spid="437324"/>
                                        </p:tgtEl>
                                        <p:attrNameLst>
                                          <p:attrName>ppt_y</p:attrName>
                                        </p:attrNameLst>
                                      </p:cBhvr>
                                      <p:tavLst>
                                        <p:tav tm="0">
                                          <p:val>
                                            <p:strVal val="ppt_y"/>
                                          </p:val>
                                        </p:tav>
                                        <p:tav tm="100000">
                                          <p:val>
                                            <p:strVal val="ppt_y-.03"/>
                                          </p:val>
                                        </p:tav>
                                      </p:tavLst>
                                    </p:anim>
                                    <p:anim calcmode="lin" valueType="num">
                                      <p:cBhvr>
                                        <p:cTn id="142" dur="900" accel="100000">
                                          <p:stCondLst>
                                            <p:cond delay="100"/>
                                          </p:stCondLst>
                                        </p:cTn>
                                        <p:tgtEl>
                                          <p:spTgt spid="437324"/>
                                        </p:tgtEl>
                                        <p:attrNameLst>
                                          <p:attrName>ppt_y</p:attrName>
                                        </p:attrNameLst>
                                      </p:cBhvr>
                                      <p:tavLst>
                                        <p:tav tm="0">
                                          <p:val>
                                            <p:strVal val="ppt_y"/>
                                          </p:val>
                                        </p:tav>
                                        <p:tav tm="100000">
                                          <p:val>
                                            <p:strVal val="ppt_y+1"/>
                                          </p:val>
                                        </p:tav>
                                      </p:tavLst>
                                    </p:anim>
                                    <p:set>
                                      <p:cBhvr>
                                        <p:cTn id="143" dur="1" fill="hold">
                                          <p:stCondLst>
                                            <p:cond delay="999"/>
                                          </p:stCondLst>
                                        </p:cTn>
                                        <p:tgtEl>
                                          <p:spTgt spid="437324"/>
                                        </p:tgtEl>
                                        <p:attrNameLst>
                                          <p:attrName>style.visibility</p:attrName>
                                        </p:attrNameLst>
                                      </p:cBhvr>
                                      <p:to>
                                        <p:strVal val="hidden"/>
                                      </p:to>
                                    </p:set>
                                  </p:childTnLst>
                                </p:cTn>
                              </p:par>
                              <p:par>
                                <p:cTn id="144" presetID="37" presetClass="exit" presetSubtype="0" fill="hold" grpId="1" nodeType="withEffect">
                                  <p:stCondLst>
                                    <p:cond delay="0"/>
                                  </p:stCondLst>
                                  <p:childTnLst>
                                    <p:animEffect transition="out" filter="fade">
                                      <p:cBhvr>
                                        <p:cTn id="145" dur="1000"/>
                                        <p:tgtEl>
                                          <p:spTgt spid="437326"/>
                                        </p:tgtEl>
                                      </p:cBhvr>
                                    </p:animEffect>
                                    <p:anim calcmode="lin" valueType="num">
                                      <p:cBhvr>
                                        <p:cTn id="146" dur="1000"/>
                                        <p:tgtEl>
                                          <p:spTgt spid="437326"/>
                                        </p:tgtEl>
                                        <p:attrNameLst>
                                          <p:attrName>ppt_x</p:attrName>
                                        </p:attrNameLst>
                                      </p:cBhvr>
                                      <p:tavLst>
                                        <p:tav tm="0">
                                          <p:val>
                                            <p:strVal val="ppt_x"/>
                                          </p:val>
                                        </p:tav>
                                        <p:tav tm="100000">
                                          <p:val>
                                            <p:strVal val="ppt_x"/>
                                          </p:val>
                                        </p:tav>
                                      </p:tavLst>
                                    </p:anim>
                                    <p:anim calcmode="lin" valueType="num">
                                      <p:cBhvr>
                                        <p:cTn id="147" dur="100" decel="100000"/>
                                        <p:tgtEl>
                                          <p:spTgt spid="437326"/>
                                        </p:tgtEl>
                                        <p:attrNameLst>
                                          <p:attrName>ppt_y</p:attrName>
                                        </p:attrNameLst>
                                      </p:cBhvr>
                                      <p:tavLst>
                                        <p:tav tm="0">
                                          <p:val>
                                            <p:strVal val="ppt_y"/>
                                          </p:val>
                                        </p:tav>
                                        <p:tav tm="100000">
                                          <p:val>
                                            <p:strVal val="ppt_y-.03"/>
                                          </p:val>
                                        </p:tav>
                                      </p:tavLst>
                                    </p:anim>
                                    <p:anim calcmode="lin" valueType="num">
                                      <p:cBhvr>
                                        <p:cTn id="148" dur="900" accel="100000">
                                          <p:stCondLst>
                                            <p:cond delay="100"/>
                                          </p:stCondLst>
                                        </p:cTn>
                                        <p:tgtEl>
                                          <p:spTgt spid="437326"/>
                                        </p:tgtEl>
                                        <p:attrNameLst>
                                          <p:attrName>ppt_y</p:attrName>
                                        </p:attrNameLst>
                                      </p:cBhvr>
                                      <p:tavLst>
                                        <p:tav tm="0">
                                          <p:val>
                                            <p:strVal val="ppt_y"/>
                                          </p:val>
                                        </p:tav>
                                        <p:tav tm="100000">
                                          <p:val>
                                            <p:strVal val="ppt_y+1"/>
                                          </p:val>
                                        </p:tav>
                                      </p:tavLst>
                                    </p:anim>
                                    <p:set>
                                      <p:cBhvr>
                                        <p:cTn id="149" dur="1" fill="hold">
                                          <p:stCondLst>
                                            <p:cond delay="999"/>
                                          </p:stCondLst>
                                        </p:cTn>
                                        <p:tgtEl>
                                          <p:spTgt spid="437326"/>
                                        </p:tgtEl>
                                        <p:attrNameLst>
                                          <p:attrName>style.visibility</p:attrName>
                                        </p:attrNameLst>
                                      </p:cBhvr>
                                      <p:to>
                                        <p:strVal val="hidden"/>
                                      </p:to>
                                    </p:set>
                                  </p:childTnLst>
                                </p:cTn>
                              </p:par>
                              <p:par>
                                <p:cTn id="150" presetID="37" presetClass="exit" presetSubtype="0" fill="hold" grpId="2" nodeType="withEffect">
                                  <p:stCondLst>
                                    <p:cond delay="0"/>
                                  </p:stCondLst>
                                  <p:childTnLst>
                                    <p:animEffect transition="out" filter="fade">
                                      <p:cBhvr>
                                        <p:cTn id="151" dur="1000"/>
                                        <p:tgtEl>
                                          <p:spTgt spid="437323"/>
                                        </p:tgtEl>
                                      </p:cBhvr>
                                    </p:animEffect>
                                    <p:anim calcmode="lin" valueType="num">
                                      <p:cBhvr>
                                        <p:cTn id="152" dur="1000"/>
                                        <p:tgtEl>
                                          <p:spTgt spid="437323"/>
                                        </p:tgtEl>
                                        <p:attrNameLst>
                                          <p:attrName>ppt_x</p:attrName>
                                        </p:attrNameLst>
                                      </p:cBhvr>
                                      <p:tavLst>
                                        <p:tav tm="0">
                                          <p:val>
                                            <p:strVal val="ppt_x"/>
                                          </p:val>
                                        </p:tav>
                                        <p:tav tm="100000">
                                          <p:val>
                                            <p:strVal val="ppt_x"/>
                                          </p:val>
                                        </p:tav>
                                      </p:tavLst>
                                    </p:anim>
                                    <p:anim calcmode="lin" valueType="num">
                                      <p:cBhvr>
                                        <p:cTn id="153" dur="100" decel="100000"/>
                                        <p:tgtEl>
                                          <p:spTgt spid="437323"/>
                                        </p:tgtEl>
                                        <p:attrNameLst>
                                          <p:attrName>ppt_y</p:attrName>
                                        </p:attrNameLst>
                                      </p:cBhvr>
                                      <p:tavLst>
                                        <p:tav tm="0">
                                          <p:val>
                                            <p:strVal val="ppt_y"/>
                                          </p:val>
                                        </p:tav>
                                        <p:tav tm="100000">
                                          <p:val>
                                            <p:strVal val="ppt_y-.03"/>
                                          </p:val>
                                        </p:tav>
                                      </p:tavLst>
                                    </p:anim>
                                    <p:anim calcmode="lin" valueType="num">
                                      <p:cBhvr>
                                        <p:cTn id="154" dur="900" accel="100000">
                                          <p:stCondLst>
                                            <p:cond delay="100"/>
                                          </p:stCondLst>
                                        </p:cTn>
                                        <p:tgtEl>
                                          <p:spTgt spid="437323"/>
                                        </p:tgtEl>
                                        <p:attrNameLst>
                                          <p:attrName>ppt_y</p:attrName>
                                        </p:attrNameLst>
                                      </p:cBhvr>
                                      <p:tavLst>
                                        <p:tav tm="0">
                                          <p:val>
                                            <p:strVal val="ppt_y"/>
                                          </p:val>
                                        </p:tav>
                                        <p:tav tm="100000">
                                          <p:val>
                                            <p:strVal val="ppt_y+1"/>
                                          </p:val>
                                        </p:tav>
                                      </p:tavLst>
                                    </p:anim>
                                    <p:set>
                                      <p:cBhvr>
                                        <p:cTn id="155" dur="1" fill="hold">
                                          <p:stCondLst>
                                            <p:cond delay="999"/>
                                          </p:stCondLst>
                                        </p:cTn>
                                        <p:tgtEl>
                                          <p:spTgt spid="437323"/>
                                        </p:tgtEl>
                                        <p:attrNameLst>
                                          <p:attrName>style.visibility</p:attrName>
                                        </p:attrNameLst>
                                      </p:cBhvr>
                                      <p:to>
                                        <p:strVal val="hidden"/>
                                      </p:to>
                                    </p:set>
                                  </p:childTnLst>
                                </p:cTn>
                              </p:par>
                              <p:par>
                                <p:cTn id="156" presetID="37" presetClass="exit" presetSubtype="0" fill="hold" grpId="2" nodeType="withEffect">
                                  <p:stCondLst>
                                    <p:cond delay="0"/>
                                  </p:stCondLst>
                                  <p:childTnLst>
                                    <p:animEffect transition="out" filter="fade">
                                      <p:cBhvr>
                                        <p:cTn id="157" dur="1000"/>
                                        <p:tgtEl>
                                          <p:spTgt spid="437325"/>
                                        </p:tgtEl>
                                      </p:cBhvr>
                                    </p:animEffect>
                                    <p:anim calcmode="lin" valueType="num">
                                      <p:cBhvr>
                                        <p:cTn id="158" dur="1000"/>
                                        <p:tgtEl>
                                          <p:spTgt spid="437325"/>
                                        </p:tgtEl>
                                        <p:attrNameLst>
                                          <p:attrName>ppt_x</p:attrName>
                                        </p:attrNameLst>
                                      </p:cBhvr>
                                      <p:tavLst>
                                        <p:tav tm="0">
                                          <p:val>
                                            <p:strVal val="ppt_x"/>
                                          </p:val>
                                        </p:tav>
                                        <p:tav tm="100000">
                                          <p:val>
                                            <p:strVal val="ppt_x"/>
                                          </p:val>
                                        </p:tav>
                                      </p:tavLst>
                                    </p:anim>
                                    <p:anim calcmode="lin" valueType="num">
                                      <p:cBhvr>
                                        <p:cTn id="159" dur="100" decel="100000"/>
                                        <p:tgtEl>
                                          <p:spTgt spid="437325"/>
                                        </p:tgtEl>
                                        <p:attrNameLst>
                                          <p:attrName>ppt_y</p:attrName>
                                        </p:attrNameLst>
                                      </p:cBhvr>
                                      <p:tavLst>
                                        <p:tav tm="0">
                                          <p:val>
                                            <p:strVal val="ppt_y"/>
                                          </p:val>
                                        </p:tav>
                                        <p:tav tm="100000">
                                          <p:val>
                                            <p:strVal val="ppt_y-.03"/>
                                          </p:val>
                                        </p:tav>
                                      </p:tavLst>
                                    </p:anim>
                                    <p:anim calcmode="lin" valueType="num">
                                      <p:cBhvr>
                                        <p:cTn id="160" dur="900" accel="100000">
                                          <p:stCondLst>
                                            <p:cond delay="100"/>
                                          </p:stCondLst>
                                        </p:cTn>
                                        <p:tgtEl>
                                          <p:spTgt spid="437325"/>
                                        </p:tgtEl>
                                        <p:attrNameLst>
                                          <p:attrName>ppt_y</p:attrName>
                                        </p:attrNameLst>
                                      </p:cBhvr>
                                      <p:tavLst>
                                        <p:tav tm="0">
                                          <p:val>
                                            <p:strVal val="ppt_y"/>
                                          </p:val>
                                        </p:tav>
                                        <p:tav tm="100000">
                                          <p:val>
                                            <p:strVal val="ppt_y+1"/>
                                          </p:val>
                                        </p:tav>
                                      </p:tavLst>
                                    </p:anim>
                                    <p:set>
                                      <p:cBhvr>
                                        <p:cTn id="161" dur="1" fill="hold">
                                          <p:stCondLst>
                                            <p:cond delay="999"/>
                                          </p:stCondLst>
                                        </p:cTn>
                                        <p:tgtEl>
                                          <p:spTgt spid="437325"/>
                                        </p:tgtEl>
                                        <p:attrNameLst>
                                          <p:attrName>style.visibility</p:attrName>
                                        </p:attrNameLst>
                                      </p:cBhvr>
                                      <p:to>
                                        <p:strVal val="hidden"/>
                                      </p:to>
                                    </p:set>
                                  </p:childTnLst>
                                </p:cTn>
                              </p:par>
                              <p:par>
                                <p:cTn id="162" presetID="37" presetClass="exit" presetSubtype="0" fill="hold" grpId="1" nodeType="withEffect">
                                  <p:stCondLst>
                                    <p:cond delay="0"/>
                                  </p:stCondLst>
                                  <p:childTnLst>
                                    <p:animEffect transition="out" filter="fade">
                                      <p:cBhvr>
                                        <p:cTn id="163" dur="1000"/>
                                        <p:tgtEl>
                                          <p:spTgt spid="437327"/>
                                        </p:tgtEl>
                                      </p:cBhvr>
                                    </p:animEffect>
                                    <p:anim calcmode="lin" valueType="num">
                                      <p:cBhvr>
                                        <p:cTn id="164" dur="1000"/>
                                        <p:tgtEl>
                                          <p:spTgt spid="437327"/>
                                        </p:tgtEl>
                                        <p:attrNameLst>
                                          <p:attrName>ppt_x</p:attrName>
                                        </p:attrNameLst>
                                      </p:cBhvr>
                                      <p:tavLst>
                                        <p:tav tm="0">
                                          <p:val>
                                            <p:strVal val="ppt_x"/>
                                          </p:val>
                                        </p:tav>
                                        <p:tav tm="100000">
                                          <p:val>
                                            <p:strVal val="ppt_x"/>
                                          </p:val>
                                        </p:tav>
                                      </p:tavLst>
                                    </p:anim>
                                    <p:anim calcmode="lin" valueType="num">
                                      <p:cBhvr>
                                        <p:cTn id="165" dur="100" decel="100000"/>
                                        <p:tgtEl>
                                          <p:spTgt spid="437327"/>
                                        </p:tgtEl>
                                        <p:attrNameLst>
                                          <p:attrName>ppt_y</p:attrName>
                                        </p:attrNameLst>
                                      </p:cBhvr>
                                      <p:tavLst>
                                        <p:tav tm="0">
                                          <p:val>
                                            <p:strVal val="ppt_y"/>
                                          </p:val>
                                        </p:tav>
                                        <p:tav tm="100000">
                                          <p:val>
                                            <p:strVal val="ppt_y-.03"/>
                                          </p:val>
                                        </p:tav>
                                      </p:tavLst>
                                    </p:anim>
                                    <p:anim calcmode="lin" valueType="num">
                                      <p:cBhvr>
                                        <p:cTn id="166" dur="900" accel="100000">
                                          <p:stCondLst>
                                            <p:cond delay="100"/>
                                          </p:stCondLst>
                                        </p:cTn>
                                        <p:tgtEl>
                                          <p:spTgt spid="437327"/>
                                        </p:tgtEl>
                                        <p:attrNameLst>
                                          <p:attrName>ppt_y</p:attrName>
                                        </p:attrNameLst>
                                      </p:cBhvr>
                                      <p:tavLst>
                                        <p:tav tm="0">
                                          <p:val>
                                            <p:strVal val="ppt_y"/>
                                          </p:val>
                                        </p:tav>
                                        <p:tav tm="100000">
                                          <p:val>
                                            <p:strVal val="ppt_y+1"/>
                                          </p:val>
                                        </p:tav>
                                      </p:tavLst>
                                    </p:anim>
                                    <p:set>
                                      <p:cBhvr>
                                        <p:cTn id="167" dur="1" fill="hold">
                                          <p:stCondLst>
                                            <p:cond delay="999"/>
                                          </p:stCondLst>
                                        </p:cTn>
                                        <p:tgtEl>
                                          <p:spTgt spid="437327"/>
                                        </p:tgtEl>
                                        <p:attrNameLst>
                                          <p:attrName>style.visibility</p:attrName>
                                        </p:attrNameLst>
                                      </p:cBhvr>
                                      <p:to>
                                        <p:strVal val="hidden"/>
                                      </p:to>
                                    </p:set>
                                  </p:childTnLst>
                                </p:cTn>
                              </p:par>
                              <p:par>
                                <p:cTn id="168" presetID="37" presetClass="exit" presetSubtype="0" fill="hold" grpId="1" nodeType="withEffect">
                                  <p:stCondLst>
                                    <p:cond delay="0"/>
                                  </p:stCondLst>
                                  <p:childTnLst>
                                    <p:animEffect transition="out" filter="fade">
                                      <p:cBhvr>
                                        <p:cTn id="169" dur="1000"/>
                                        <p:tgtEl>
                                          <p:spTgt spid="437328"/>
                                        </p:tgtEl>
                                      </p:cBhvr>
                                    </p:animEffect>
                                    <p:anim calcmode="lin" valueType="num">
                                      <p:cBhvr>
                                        <p:cTn id="170" dur="1000"/>
                                        <p:tgtEl>
                                          <p:spTgt spid="437328"/>
                                        </p:tgtEl>
                                        <p:attrNameLst>
                                          <p:attrName>ppt_x</p:attrName>
                                        </p:attrNameLst>
                                      </p:cBhvr>
                                      <p:tavLst>
                                        <p:tav tm="0">
                                          <p:val>
                                            <p:strVal val="ppt_x"/>
                                          </p:val>
                                        </p:tav>
                                        <p:tav tm="100000">
                                          <p:val>
                                            <p:strVal val="ppt_x"/>
                                          </p:val>
                                        </p:tav>
                                      </p:tavLst>
                                    </p:anim>
                                    <p:anim calcmode="lin" valueType="num">
                                      <p:cBhvr>
                                        <p:cTn id="171" dur="100" decel="100000"/>
                                        <p:tgtEl>
                                          <p:spTgt spid="437328"/>
                                        </p:tgtEl>
                                        <p:attrNameLst>
                                          <p:attrName>ppt_y</p:attrName>
                                        </p:attrNameLst>
                                      </p:cBhvr>
                                      <p:tavLst>
                                        <p:tav tm="0">
                                          <p:val>
                                            <p:strVal val="ppt_y"/>
                                          </p:val>
                                        </p:tav>
                                        <p:tav tm="100000">
                                          <p:val>
                                            <p:strVal val="ppt_y-.03"/>
                                          </p:val>
                                        </p:tav>
                                      </p:tavLst>
                                    </p:anim>
                                    <p:anim calcmode="lin" valueType="num">
                                      <p:cBhvr>
                                        <p:cTn id="172" dur="900" accel="100000">
                                          <p:stCondLst>
                                            <p:cond delay="100"/>
                                          </p:stCondLst>
                                        </p:cTn>
                                        <p:tgtEl>
                                          <p:spTgt spid="437328"/>
                                        </p:tgtEl>
                                        <p:attrNameLst>
                                          <p:attrName>ppt_y</p:attrName>
                                        </p:attrNameLst>
                                      </p:cBhvr>
                                      <p:tavLst>
                                        <p:tav tm="0">
                                          <p:val>
                                            <p:strVal val="ppt_y"/>
                                          </p:val>
                                        </p:tav>
                                        <p:tav tm="100000">
                                          <p:val>
                                            <p:strVal val="ppt_y+1"/>
                                          </p:val>
                                        </p:tav>
                                      </p:tavLst>
                                    </p:anim>
                                    <p:set>
                                      <p:cBhvr>
                                        <p:cTn id="173" dur="1" fill="hold">
                                          <p:stCondLst>
                                            <p:cond delay="999"/>
                                          </p:stCondLst>
                                        </p:cTn>
                                        <p:tgtEl>
                                          <p:spTgt spid="437328"/>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1" presetClass="entr" presetSubtype="0" fill="hold" grpId="0" nodeType="clickEffect">
                                  <p:stCondLst>
                                    <p:cond delay="0"/>
                                  </p:stCondLst>
                                  <p:childTnLst>
                                    <p:set>
                                      <p:cBhvr>
                                        <p:cTn id="177" dur="1" fill="hold">
                                          <p:stCondLst>
                                            <p:cond delay="499"/>
                                          </p:stCondLst>
                                        </p:cTn>
                                        <p:tgtEl>
                                          <p:spTgt spid="437265"/>
                                        </p:tgtEl>
                                        <p:attrNameLst>
                                          <p:attrName>style.visibility</p:attrName>
                                        </p:attrNameLst>
                                      </p:cBhvr>
                                      <p:to>
                                        <p:strVal val="visible"/>
                                      </p:to>
                                    </p:set>
                                  </p:childTnLst>
                                </p:cTn>
                              </p:par>
                            </p:childTnLst>
                          </p:cTn>
                        </p:par>
                      </p:childTnLst>
                    </p:cTn>
                  </p:par>
                  <p:par>
                    <p:cTn id="178" fill="hold">
                      <p:stCondLst>
                        <p:cond delay="indefinite"/>
                      </p:stCondLst>
                      <p:childTnLst>
                        <p:par>
                          <p:cTn id="179" fill="hold">
                            <p:stCondLst>
                              <p:cond delay="0"/>
                            </p:stCondLst>
                            <p:childTnLst>
                              <p:par>
                                <p:cTn id="180" presetID="53" presetClass="entr" presetSubtype="0" fill="hold" grpId="0" nodeType="clickEffect">
                                  <p:stCondLst>
                                    <p:cond delay="0"/>
                                  </p:stCondLst>
                                  <p:childTnLst>
                                    <p:set>
                                      <p:cBhvr>
                                        <p:cTn id="181" dur="1" fill="hold">
                                          <p:stCondLst>
                                            <p:cond delay="0"/>
                                          </p:stCondLst>
                                        </p:cTn>
                                        <p:tgtEl>
                                          <p:spTgt spid="437264"/>
                                        </p:tgtEl>
                                        <p:attrNameLst>
                                          <p:attrName>style.visibility</p:attrName>
                                        </p:attrNameLst>
                                      </p:cBhvr>
                                      <p:to>
                                        <p:strVal val="visible"/>
                                      </p:to>
                                    </p:set>
                                    <p:anim calcmode="lin" valueType="num">
                                      <p:cBhvr>
                                        <p:cTn id="182" dur="500" fill="hold"/>
                                        <p:tgtEl>
                                          <p:spTgt spid="437264"/>
                                        </p:tgtEl>
                                        <p:attrNameLst>
                                          <p:attrName>ppt_w</p:attrName>
                                        </p:attrNameLst>
                                      </p:cBhvr>
                                      <p:tavLst>
                                        <p:tav tm="0">
                                          <p:val>
                                            <p:fltVal val="0"/>
                                          </p:val>
                                        </p:tav>
                                        <p:tav tm="100000">
                                          <p:val>
                                            <p:strVal val="#ppt_w"/>
                                          </p:val>
                                        </p:tav>
                                      </p:tavLst>
                                    </p:anim>
                                    <p:anim calcmode="lin" valueType="num">
                                      <p:cBhvr>
                                        <p:cTn id="183" dur="500" fill="hold"/>
                                        <p:tgtEl>
                                          <p:spTgt spid="437264"/>
                                        </p:tgtEl>
                                        <p:attrNameLst>
                                          <p:attrName>ppt_h</p:attrName>
                                        </p:attrNameLst>
                                      </p:cBhvr>
                                      <p:tavLst>
                                        <p:tav tm="0">
                                          <p:val>
                                            <p:fltVal val="0"/>
                                          </p:val>
                                        </p:tav>
                                        <p:tav tm="100000">
                                          <p:val>
                                            <p:strVal val="#ppt_h"/>
                                          </p:val>
                                        </p:tav>
                                      </p:tavLst>
                                    </p:anim>
                                    <p:animEffect transition="in" filter="fade">
                                      <p:cBhvr>
                                        <p:cTn id="184" dur="500"/>
                                        <p:tgtEl>
                                          <p:spTgt spid="437264"/>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2" fill="hold" grpId="0" nodeType="clickEffect">
                                  <p:stCondLst>
                                    <p:cond delay="0"/>
                                  </p:stCondLst>
                                  <p:childTnLst>
                                    <p:set>
                                      <p:cBhvr>
                                        <p:cTn id="188" dur="1" fill="hold">
                                          <p:stCondLst>
                                            <p:cond delay="0"/>
                                          </p:stCondLst>
                                        </p:cTn>
                                        <p:tgtEl>
                                          <p:spTgt spid="437282"/>
                                        </p:tgtEl>
                                        <p:attrNameLst>
                                          <p:attrName>style.visibility</p:attrName>
                                        </p:attrNameLst>
                                      </p:cBhvr>
                                      <p:to>
                                        <p:strVal val="visible"/>
                                      </p:to>
                                    </p:set>
                                    <p:animEffect transition="in" filter="wipe(right)">
                                      <p:cBhvr>
                                        <p:cTn id="189" dur="500"/>
                                        <p:tgtEl>
                                          <p:spTgt spid="437282"/>
                                        </p:tgtEl>
                                      </p:cBhvr>
                                    </p:animEffect>
                                  </p:childTnLst>
                                </p:cTn>
                              </p:par>
                            </p:childTnLst>
                          </p:cTn>
                        </p:par>
                        <p:par>
                          <p:cTn id="190" fill="hold">
                            <p:stCondLst>
                              <p:cond delay="500"/>
                            </p:stCondLst>
                            <p:childTnLst>
                              <p:par>
                                <p:cTn id="191" presetID="53" presetClass="entr" presetSubtype="0" fill="hold" grpId="0" nodeType="afterEffect">
                                  <p:stCondLst>
                                    <p:cond delay="0"/>
                                  </p:stCondLst>
                                  <p:childTnLst>
                                    <p:set>
                                      <p:cBhvr>
                                        <p:cTn id="192" dur="1" fill="hold">
                                          <p:stCondLst>
                                            <p:cond delay="0"/>
                                          </p:stCondLst>
                                        </p:cTn>
                                        <p:tgtEl>
                                          <p:spTgt spid="437263"/>
                                        </p:tgtEl>
                                        <p:attrNameLst>
                                          <p:attrName>style.visibility</p:attrName>
                                        </p:attrNameLst>
                                      </p:cBhvr>
                                      <p:to>
                                        <p:strVal val="visible"/>
                                      </p:to>
                                    </p:set>
                                    <p:anim calcmode="lin" valueType="num">
                                      <p:cBhvr>
                                        <p:cTn id="193" dur="500" fill="hold"/>
                                        <p:tgtEl>
                                          <p:spTgt spid="437263"/>
                                        </p:tgtEl>
                                        <p:attrNameLst>
                                          <p:attrName>ppt_w</p:attrName>
                                        </p:attrNameLst>
                                      </p:cBhvr>
                                      <p:tavLst>
                                        <p:tav tm="0">
                                          <p:val>
                                            <p:fltVal val="0"/>
                                          </p:val>
                                        </p:tav>
                                        <p:tav tm="100000">
                                          <p:val>
                                            <p:strVal val="#ppt_w"/>
                                          </p:val>
                                        </p:tav>
                                      </p:tavLst>
                                    </p:anim>
                                    <p:anim calcmode="lin" valueType="num">
                                      <p:cBhvr>
                                        <p:cTn id="194" dur="500" fill="hold"/>
                                        <p:tgtEl>
                                          <p:spTgt spid="437263"/>
                                        </p:tgtEl>
                                        <p:attrNameLst>
                                          <p:attrName>ppt_h</p:attrName>
                                        </p:attrNameLst>
                                      </p:cBhvr>
                                      <p:tavLst>
                                        <p:tav tm="0">
                                          <p:val>
                                            <p:fltVal val="0"/>
                                          </p:val>
                                        </p:tav>
                                        <p:tav tm="100000">
                                          <p:val>
                                            <p:strVal val="#ppt_h"/>
                                          </p:val>
                                        </p:tav>
                                      </p:tavLst>
                                    </p:anim>
                                    <p:animEffect transition="in" filter="fade">
                                      <p:cBhvr>
                                        <p:cTn id="195" dur="500"/>
                                        <p:tgtEl>
                                          <p:spTgt spid="437263"/>
                                        </p:tgtEl>
                                      </p:cBhvr>
                                    </p:animEffect>
                                  </p:childTnLst>
                                </p:cTn>
                              </p:par>
                            </p:childTnLst>
                          </p:cTn>
                        </p:par>
                      </p:childTnLst>
                    </p:cTn>
                  </p:par>
                  <p:par>
                    <p:cTn id="196" fill="hold">
                      <p:stCondLst>
                        <p:cond delay="indefinite"/>
                      </p:stCondLst>
                      <p:childTnLst>
                        <p:par>
                          <p:cTn id="197" fill="hold">
                            <p:stCondLst>
                              <p:cond delay="0"/>
                            </p:stCondLst>
                            <p:childTnLst>
                              <p:par>
                                <p:cTn id="198" presetID="23" presetClass="entr" presetSubtype="16" fill="hold" grpId="0" nodeType="clickEffect">
                                  <p:stCondLst>
                                    <p:cond delay="0"/>
                                  </p:stCondLst>
                                  <p:childTnLst>
                                    <p:set>
                                      <p:cBhvr>
                                        <p:cTn id="199" dur="1" fill="hold">
                                          <p:stCondLst>
                                            <p:cond delay="0"/>
                                          </p:stCondLst>
                                        </p:cTn>
                                        <p:tgtEl>
                                          <p:spTgt spid="437266"/>
                                        </p:tgtEl>
                                        <p:attrNameLst>
                                          <p:attrName>style.visibility</p:attrName>
                                        </p:attrNameLst>
                                      </p:cBhvr>
                                      <p:to>
                                        <p:strVal val="visible"/>
                                      </p:to>
                                    </p:set>
                                    <p:anim calcmode="lin" valueType="num">
                                      <p:cBhvr>
                                        <p:cTn id="200" dur="500" fill="hold"/>
                                        <p:tgtEl>
                                          <p:spTgt spid="437266"/>
                                        </p:tgtEl>
                                        <p:attrNameLst>
                                          <p:attrName>ppt_w</p:attrName>
                                        </p:attrNameLst>
                                      </p:cBhvr>
                                      <p:tavLst>
                                        <p:tav tm="0">
                                          <p:val>
                                            <p:fltVal val="0"/>
                                          </p:val>
                                        </p:tav>
                                        <p:tav tm="100000">
                                          <p:val>
                                            <p:strVal val="#ppt_w"/>
                                          </p:val>
                                        </p:tav>
                                      </p:tavLst>
                                    </p:anim>
                                    <p:anim calcmode="lin" valueType="num">
                                      <p:cBhvr>
                                        <p:cTn id="201" dur="500" fill="hold"/>
                                        <p:tgtEl>
                                          <p:spTgt spid="437266"/>
                                        </p:tgtEl>
                                        <p:attrNameLst>
                                          <p:attrName>ppt_h</p:attrName>
                                        </p:attrNameLst>
                                      </p:cBhvr>
                                      <p:tavLst>
                                        <p:tav tm="0">
                                          <p:val>
                                            <p:fltVal val="0"/>
                                          </p:val>
                                        </p:tav>
                                        <p:tav tm="100000">
                                          <p:val>
                                            <p:strVal val="#ppt_h"/>
                                          </p:val>
                                        </p:tav>
                                      </p:tavLst>
                                    </p:anim>
                                  </p:childTnLst>
                                </p:cTn>
                              </p:par>
                            </p:childTnLst>
                          </p:cTn>
                        </p:par>
                        <p:par>
                          <p:cTn id="202" fill="hold">
                            <p:stCondLst>
                              <p:cond delay="1000"/>
                            </p:stCondLst>
                            <p:childTnLst>
                              <p:par>
                                <p:cTn id="203" presetID="23" presetClass="entr" presetSubtype="32" fill="hold" grpId="0" nodeType="afterEffect">
                                  <p:stCondLst>
                                    <p:cond delay="3000"/>
                                  </p:stCondLst>
                                  <p:childTnLst>
                                    <p:set>
                                      <p:cBhvr>
                                        <p:cTn id="204" dur="1" fill="hold">
                                          <p:stCondLst>
                                            <p:cond delay="0"/>
                                          </p:stCondLst>
                                        </p:cTn>
                                        <p:tgtEl>
                                          <p:spTgt spid="437267"/>
                                        </p:tgtEl>
                                        <p:attrNameLst>
                                          <p:attrName>style.visibility</p:attrName>
                                        </p:attrNameLst>
                                      </p:cBhvr>
                                      <p:to>
                                        <p:strVal val="visible"/>
                                      </p:to>
                                    </p:set>
                                    <p:anim calcmode="lin" valueType="num">
                                      <p:cBhvr>
                                        <p:cTn id="205" dur="500" fill="hold"/>
                                        <p:tgtEl>
                                          <p:spTgt spid="437267"/>
                                        </p:tgtEl>
                                        <p:attrNameLst>
                                          <p:attrName>ppt_w</p:attrName>
                                        </p:attrNameLst>
                                      </p:cBhvr>
                                      <p:tavLst>
                                        <p:tav tm="0">
                                          <p:val>
                                            <p:strVal val="4*#ppt_w"/>
                                          </p:val>
                                        </p:tav>
                                        <p:tav tm="100000">
                                          <p:val>
                                            <p:strVal val="#ppt_w"/>
                                          </p:val>
                                        </p:tav>
                                      </p:tavLst>
                                    </p:anim>
                                    <p:anim calcmode="lin" valueType="num">
                                      <p:cBhvr>
                                        <p:cTn id="206" dur="500" fill="hold"/>
                                        <p:tgtEl>
                                          <p:spTgt spid="437267"/>
                                        </p:tgtEl>
                                        <p:attrNameLst>
                                          <p:attrName>ppt_h</p:attrName>
                                        </p:attrNameLst>
                                      </p:cBhvr>
                                      <p:tavLst>
                                        <p:tav tm="0">
                                          <p:val>
                                            <p:strVal val="4*#ppt_h"/>
                                          </p:val>
                                        </p:tav>
                                        <p:tav tm="100000">
                                          <p:val>
                                            <p:strVal val="#ppt_h"/>
                                          </p:val>
                                        </p:tav>
                                      </p:tavLst>
                                    </p:anim>
                                  </p:childTnLst>
                                </p:cTn>
                              </p:par>
                            </p:childTnLst>
                          </p:cTn>
                        </p:par>
                      </p:childTnLst>
                    </p:cTn>
                  </p:par>
                  <p:par>
                    <p:cTn id="207" fill="hold">
                      <p:stCondLst>
                        <p:cond delay="indefinite"/>
                      </p:stCondLst>
                      <p:childTnLst>
                        <p:par>
                          <p:cTn id="208" fill="hold">
                            <p:stCondLst>
                              <p:cond delay="0"/>
                            </p:stCondLst>
                            <p:childTnLst>
                              <p:par>
                                <p:cTn id="209" presetID="9" presetClass="emph" presetSubtype="0" grpId="1" nodeType="clickEffect">
                                  <p:stCondLst>
                                    <p:cond delay="0"/>
                                  </p:stCondLst>
                                  <p:childTnLst>
                                    <p:set>
                                      <p:cBhvr rctx="PPT">
                                        <p:cTn id="210" dur="indefinite"/>
                                        <p:tgtEl>
                                          <p:spTgt spid="437255"/>
                                        </p:tgtEl>
                                        <p:attrNameLst>
                                          <p:attrName>style.opacity</p:attrName>
                                        </p:attrNameLst>
                                      </p:cBhvr>
                                      <p:to>
                                        <p:strVal val="0.5"/>
                                      </p:to>
                                    </p:set>
                                    <p:animEffect filter="image" prLst="opacity: 0.5">
                                      <p:cBhvr rctx="IE">
                                        <p:cTn id="211" dur="indefinite"/>
                                        <p:tgtEl>
                                          <p:spTgt spid="437255"/>
                                        </p:tgtEl>
                                      </p:cBhvr>
                                    </p:animEffect>
                                  </p:childTnLst>
                                </p:cTn>
                              </p:par>
                              <p:par>
                                <p:cTn id="212" presetID="9" presetClass="emph" presetSubtype="0" grpId="1" nodeType="withEffect">
                                  <p:stCondLst>
                                    <p:cond delay="0"/>
                                  </p:stCondLst>
                                  <p:iterate type="lt">
                                    <p:tmAbs val="0"/>
                                  </p:iterate>
                                  <p:childTnLst>
                                    <p:set>
                                      <p:cBhvr rctx="PPT">
                                        <p:cTn id="213" dur="indefinite"/>
                                        <p:tgtEl>
                                          <p:spTgt spid="437257"/>
                                        </p:tgtEl>
                                        <p:attrNameLst>
                                          <p:attrName>style.opacity</p:attrName>
                                        </p:attrNameLst>
                                      </p:cBhvr>
                                      <p:to>
                                        <p:strVal val="0.5"/>
                                      </p:to>
                                    </p:set>
                                    <p:animEffect filter="image" prLst="opacity: 0.5">
                                      <p:cBhvr rctx="IE">
                                        <p:cTn id="214" dur="indefinite"/>
                                        <p:tgtEl>
                                          <p:spTgt spid="437257"/>
                                        </p:tgtEl>
                                      </p:cBhvr>
                                    </p:animEffect>
                                  </p:childTnLst>
                                </p:cTn>
                              </p:par>
                              <p:par>
                                <p:cTn id="215" presetID="9" presetClass="emph" presetSubtype="0" grpId="1" nodeType="withEffect">
                                  <p:stCondLst>
                                    <p:cond delay="0"/>
                                  </p:stCondLst>
                                  <p:childTnLst>
                                    <p:set>
                                      <p:cBhvr rctx="PPT">
                                        <p:cTn id="216" dur="indefinite"/>
                                        <p:tgtEl>
                                          <p:spTgt spid="437259"/>
                                        </p:tgtEl>
                                        <p:attrNameLst>
                                          <p:attrName>style.opacity</p:attrName>
                                        </p:attrNameLst>
                                      </p:cBhvr>
                                      <p:to>
                                        <p:strVal val="0.5"/>
                                      </p:to>
                                    </p:set>
                                    <p:animEffect filter="image" prLst="opacity: 0.5">
                                      <p:cBhvr rctx="IE">
                                        <p:cTn id="217" dur="indefinite"/>
                                        <p:tgtEl>
                                          <p:spTgt spid="437259"/>
                                        </p:tgtEl>
                                      </p:cBhvr>
                                    </p:animEffect>
                                  </p:childTnLst>
                                </p:cTn>
                              </p:par>
                              <p:par>
                                <p:cTn id="218" presetID="9" presetClass="emph" presetSubtype="0" grpId="1" nodeType="withEffect">
                                  <p:stCondLst>
                                    <p:cond delay="0"/>
                                  </p:stCondLst>
                                  <p:childTnLst>
                                    <p:set>
                                      <p:cBhvr rctx="PPT">
                                        <p:cTn id="219" dur="indefinite"/>
                                        <p:tgtEl>
                                          <p:spTgt spid="437263"/>
                                        </p:tgtEl>
                                        <p:attrNameLst>
                                          <p:attrName>style.opacity</p:attrName>
                                        </p:attrNameLst>
                                      </p:cBhvr>
                                      <p:to>
                                        <p:strVal val="0.5"/>
                                      </p:to>
                                    </p:set>
                                    <p:animEffect filter="image" prLst="opacity: 0.5">
                                      <p:cBhvr rctx="IE">
                                        <p:cTn id="220" dur="indefinite"/>
                                        <p:tgtEl>
                                          <p:spTgt spid="437263"/>
                                        </p:tgtEl>
                                      </p:cBhvr>
                                    </p:animEffect>
                                  </p:childTnLst>
                                </p:cTn>
                              </p:par>
                              <p:par>
                                <p:cTn id="221" presetID="9" presetClass="emph" presetSubtype="0" grpId="1" nodeType="withEffect">
                                  <p:stCondLst>
                                    <p:cond delay="0"/>
                                  </p:stCondLst>
                                  <p:childTnLst>
                                    <p:set>
                                      <p:cBhvr rctx="PPT">
                                        <p:cTn id="222" dur="indefinite"/>
                                        <p:tgtEl>
                                          <p:spTgt spid="437282"/>
                                        </p:tgtEl>
                                        <p:attrNameLst>
                                          <p:attrName>style.opacity</p:attrName>
                                        </p:attrNameLst>
                                      </p:cBhvr>
                                      <p:to>
                                        <p:strVal val="0.5"/>
                                      </p:to>
                                    </p:set>
                                    <p:animEffect filter="image" prLst="opacity: 0.5">
                                      <p:cBhvr rctx="IE">
                                        <p:cTn id="223" dur="indefinite"/>
                                        <p:tgtEl>
                                          <p:spTgt spid="437282"/>
                                        </p:tgtEl>
                                      </p:cBhvr>
                                    </p:animEffect>
                                  </p:childTnLst>
                                </p:cTn>
                              </p:par>
                              <p:par>
                                <p:cTn id="224" presetID="9" presetClass="emph" presetSubtype="0" grpId="1" nodeType="withEffect">
                                  <p:stCondLst>
                                    <p:cond delay="0"/>
                                  </p:stCondLst>
                                  <p:childTnLst>
                                    <p:set>
                                      <p:cBhvr rctx="PPT">
                                        <p:cTn id="225" dur="indefinite"/>
                                        <p:tgtEl>
                                          <p:spTgt spid="437265"/>
                                        </p:tgtEl>
                                        <p:attrNameLst>
                                          <p:attrName>style.opacity</p:attrName>
                                        </p:attrNameLst>
                                      </p:cBhvr>
                                      <p:to>
                                        <p:strVal val="0.5"/>
                                      </p:to>
                                    </p:set>
                                    <p:animEffect filter="image" prLst="opacity: 0.5">
                                      <p:cBhvr rctx="IE">
                                        <p:cTn id="226" dur="indefinite"/>
                                        <p:tgtEl>
                                          <p:spTgt spid="437265"/>
                                        </p:tgtEl>
                                      </p:cBhvr>
                                    </p:animEffect>
                                  </p:childTnLst>
                                </p:cTn>
                              </p:par>
                              <p:par>
                                <p:cTn id="227" presetID="9" presetClass="emph" presetSubtype="0" grpId="1" nodeType="withEffect">
                                  <p:stCondLst>
                                    <p:cond delay="0"/>
                                  </p:stCondLst>
                                  <p:childTnLst>
                                    <p:set>
                                      <p:cBhvr rctx="PPT">
                                        <p:cTn id="228" dur="indefinite"/>
                                        <p:tgtEl>
                                          <p:spTgt spid="437264"/>
                                        </p:tgtEl>
                                        <p:attrNameLst>
                                          <p:attrName>style.opacity</p:attrName>
                                        </p:attrNameLst>
                                      </p:cBhvr>
                                      <p:to>
                                        <p:strVal val="0.5"/>
                                      </p:to>
                                    </p:set>
                                    <p:animEffect filter="image" prLst="opacity: 0.5">
                                      <p:cBhvr rctx="IE">
                                        <p:cTn id="229" dur="indefinite"/>
                                        <p:tgtEl>
                                          <p:spTgt spid="437264"/>
                                        </p:tgtEl>
                                      </p:cBhvr>
                                    </p:animEffect>
                                  </p:childTnLst>
                                </p:cTn>
                              </p:par>
                              <p:par>
                                <p:cTn id="230" presetID="9" presetClass="emph" presetSubtype="0" grpId="1" nodeType="withEffect">
                                  <p:stCondLst>
                                    <p:cond delay="0"/>
                                  </p:stCondLst>
                                  <p:childTnLst>
                                    <p:set>
                                      <p:cBhvr rctx="PPT">
                                        <p:cTn id="231" dur="indefinite"/>
                                        <p:tgtEl>
                                          <p:spTgt spid="437267"/>
                                        </p:tgtEl>
                                        <p:attrNameLst>
                                          <p:attrName>style.opacity</p:attrName>
                                        </p:attrNameLst>
                                      </p:cBhvr>
                                      <p:to>
                                        <p:strVal val="0.5"/>
                                      </p:to>
                                    </p:set>
                                    <p:animEffect filter="image" prLst="opacity: 0.5">
                                      <p:cBhvr rctx="IE">
                                        <p:cTn id="232" dur="indefinite"/>
                                        <p:tgtEl>
                                          <p:spTgt spid="437267"/>
                                        </p:tgtEl>
                                      </p:cBhvr>
                                    </p:animEffect>
                                  </p:childTnLst>
                                </p:cTn>
                              </p:par>
                              <p:par>
                                <p:cTn id="233" presetID="9" presetClass="emph" presetSubtype="0" grpId="1" nodeType="withEffect">
                                  <p:stCondLst>
                                    <p:cond delay="0"/>
                                  </p:stCondLst>
                                  <p:childTnLst>
                                    <p:set>
                                      <p:cBhvr rctx="PPT">
                                        <p:cTn id="234" dur="indefinite"/>
                                        <p:tgtEl>
                                          <p:spTgt spid="437258"/>
                                        </p:tgtEl>
                                        <p:attrNameLst>
                                          <p:attrName>style.opacity</p:attrName>
                                        </p:attrNameLst>
                                      </p:cBhvr>
                                      <p:to>
                                        <p:strVal val="0.5"/>
                                      </p:to>
                                    </p:set>
                                    <p:animEffect filter="image" prLst="opacity: 0.5">
                                      <p:cBhvr rctx="IE">
                                        <p:cTn id="235" dur="indefinite"/>
                                        <p:tgtEl>
                                          <p:spTgt spid="437258"/>
                                        </p:tgtEl>
                                      </p:cBhvr>
                                    </p:animEffect>
                                  </p:childTnLst>
                                </p:cTn>
                              </p:par>
                              <p:par>
                                <p:cTn id="236" presetID="9" presetClass="emph" presetSubtype="0" grpId="1" nodeType="withEffect">
                                  <p:stCondLst>
                                    <p:cond delay="0"/>
                                  </p:stCondLst>
                                  <p:childTnLst>
                                    <p:set>
                                      <p:cBhvr rctx="PPT">
                                        <p:cTn id="237" dur="indefinite"/>
                                        <p:tgtEl>
                                          <p:spTgt spid="437262"/>
                                        </p:tgtEl>
                                        <p:attrNameLst>
                                          <p:attrName>style.opacity</p:attrName>
                                        </p:attrNameLst>
                                      </p:cBhvr>
                                      <p:to>
                                        <p:strVal val="0.5"/>
                                      </p:to>
                                    </p:set>
                                    <p:animEffect filter="image" prLst="opacity: 0.5">
                                      <p:cBhvr rctx="IE">
                                        <p:cTn id="238" dur="indefinite"/>
                                        <p:tgtEl>
                                          <p:spTgt spid="437262"/>
                                        </p:tgtEl>
                                      </p:cBhvr>
                                    </p:animEffect>
                                  </p:childTnLst>
                                </p:cTn>
                              </p:par>
                              <p:par>
                                <p:cTn id="239" presetID="9" presetClass="emph" presetSubtype="0" grpId="1" nodeType="withEffect">
                                  <p:stCondLst>
                                    <p:cond delay="0"/>
                                  </p:stCondLst>
                                  <p:iterate type="lt">
                                    <p:tmAbs val="0"/>
                                  </p:iterate>
                                  <p:childTnLst>
                                    <p:set>
                                      <p:cBhvr rctx="PPT">
                                        <p:cTn id="240" dur="indefinite"/>
                                        <p:tgtEl>
                                          <p:spTgt spid="437260"/>
                                        </p:tgtEl>
                                        <p:attrNameLst>
                                          <p:attrName>style.opacity</p:attrName>
                                        </p:attrNameLst>
                                      </p:cBhvr>
                                      <p:to>
                                        <p:strVal val="0.5"/>
                                      </p:to>
                                    </p:set>
                                    <p:animEffect filter="image" prLst="opacity: 0.5">
                                      <p:cBhvr rctx="IE">
                                        <p:cTn id="241" dur="indefinite"/>
                                        <p:tgtEl>
                                          <p:spTgt spid="437260"/>
                                        </p:tgtEl>
                                      </p:cBhvr>
                                    </p:animEffect>
                                  </p:childTnLst>
                                </p:cTn>
                              </p:par>
                            </p:childTnLst>
                          </p:cTn>
                        </p:par>
                        <p:par>
                          <p:cTn id="242" fill="hold">
                            <p:stCondLst>
                              <p:cond delay="0"/>
                            </p:stCondLst>
                            <p:childTnLst>
                              <p:par>
                                <p:cTn id="243" presetID="53" presetClass="entr" presetSubtype="0" fill="hold" grpId="0" nodeType="afterEffect">
                                  <p:stCondLst>
                                    <p:cond delay="0"/>
                                  </p:stCondLst>
                                  <p:childTnLst>
                                    <p:set>
                                      <p:cBhvr>
                                        <p:cTn id="244" dur="1" fill="hold">
                                          <p:stCondLst>
                                            <p:cond delay="0"/>
                                          </p:stCondLst>
                                        </p:cTn>
                                        <p:tgtEl>
                                          <p:spTgt spid="437313"/>
                                        </p:tgtEl>
                                        <p:attrNameLst>
                                          <p:attrName>style.visibility</p:attrName>
                                        </p:attrNameLst>
                                      </p:cBhvr>
                                      <p:to>
                                        <p:strVal val="visible"/>
                                      </p:to>
                                    </p:set>
                                    <p:anim calcmode="lin" valueType="num">
                                      <p:cBhvr>
                                        <p:cTn id="245" dur="500" fill="hold"/>
                                        <p:tgtEl>
                                          <p:spTgt spid="437313"/>
                                        </p:tgtEl>
                                        <p:attrNameLst>
                                          <p:attrName>ppt_w</p:attrName>
                                        </p:attrNameLst>
                                      </p:cBhvr>
                                      <p:tavLst>
                                        <p:tav tm="0">
                                          <p:val>
                                            <p:fltVal val="0"/>
                                          </p:val>
                                        </p:tav>
                                        <p:tav tm="100000">
                                          <p:val>
                                            <p:strVal val="#ppt_w"/>
                                          </p:val>
                                        </p:tav>
                                      </p:tavLst>
                                    </p:anim>
                                    <p:anim calcmode="lin" valueType="num">
                                      <p:cBhvr>
                                        <p:cTn id="246" dur="500" fill="hold"/>
                                        <p:tgtEl>
                                          <p:spTgt spid="437313"/>
                                        </p:tgtEl>
                                        <p:attrNameLst>
                                          <p:attrName>ppt_h</p:attrName>
                                        </p:attrNameLst>
                                      </p:cBhvr>
                                      <p:tavLst>
                                        <p:tav tm="0">
                                          <p:val>
                                            <p:fltVal val="0"/>
                                          </p:val>
                                        </p:tav>
                                        <p:tav tm="100000">
                                          <p:val>
                                            <p:strVal val="#ppt_h"/>
                                          </p:val>
                                        </p:tav>
                                      </p:tavLst>
                                    </p:anim>
                                    <p:animEffect transition="in" filter="fade">
                                      <p:cBhvr>
                                        <p:cTn id="247" dur="500"/>
                                        <p:tgtEl>
                                          <p:spTgt spid="437313"/>
                                        </p:tgtEl>
                                      </p:cBhvr>
                                    </p:animEffect>
                                  </p:childTnLst>
                                </p:cTn>
                              </p:par>
                            </p:childTnLst>
                          </p:cTn>
                        </p:par>
                      </p:childTnLst>
                    </p:cTn>
                  </p:par>
                  <p:par>
                    <p:cTn id="248" fill="hold">
                      <p:stCondLst>
                        <p:cond delay="indefinite"/>
                      </p:stCondLst>
                      <p:childTnLst>
                        <p:par>
                          <p:cTn id="249" fill="hold">
                            <p:stCondLst>
                              <p:cond delay="0"/>
                            </p:stCondLst>
                            <p:childTnLst>
                              <p:par>
                                <p:cTn id="250" presetID="1" presetClass="entr" presetSubtype="0" fill="hold" grpId="0" nodeType="clickEffect">
                                  <p:stCondLst>
                                    <p:cond delay="0"/>
                                  </p:stCondLst>
                                  <p:childTnLst>
                                    <p:set>
                                      <p:cBhvr>
                                        <p:cTn id="251" dur="1" fill="hold">
                                          <p:stCondLst>
                                            <p:cond delay="499"/>
                                          </p:stCondLst>
                                        </p:cTn>
                                        <p:tgtEl>
                                          <p:spTgt spid="437268"/>
                                        </p:tgtEl>
                                        <p:attrNameLst>
                                          <p:attrName>style.visibility</p:attrName>
                                        </p:attrNameLst>
                                      </p:cBhvr>
                                      <p:to>
                                        <p:strVal val="visible"/>
                                      </p:to>
                                    </p:set>
                                  </p:childTnLst>
                                </p:cTn>
                              </p:par>
                              <p:par>
                                <p:cTn id="252" presetID="9" presetClass="exit" presetSubtype="0" fill="hold" grpId="1" nodeType="withEffect">
                                  <p:stCondLst>
                                    <p:cond delay="0"/>
                                  </p:stCondLst>
                                  <p:childTnLst>
                                    <p:animEffect transition="out" filter="dissolve">
                                      <p:cBhvr>
                                        <p:cTn id="253" dur="500"/>
                                        <p:tgtEl>
                                          <p:spTgt spid="437313"/>
                                        </p:tgtEl>
                                      </p:cBhvr>
                                    </p:animEffect>
                                    <p:set>
                                      <p:cBhvr>
                                        <p:cTn id="254" dur="1" fill="hold">
                                          <p:stCondLst>
                                            <p:cond delay="499"/>
                                          </p:stCondLst>
                                        </p:cTn>
                                        <p:tgtEl>
                                          <p:spTgt spid="437313"/>
                                        </p:tgtEl>
                                        <p:attrNameLst>
                                          <p:attrName>style.visibility</p:attrName>
                                        </p:attrNameLst>
                                      </p:cBhvr>
                                      <p:to>
                                        <p:strVal val="hidden"/>
                                      </p:to>
                                    </p:set>
                                  </p:childTnLst>
                                </p:cTn>
                              </p:par>
                            </p:childTnLst>
                          </p:cTn>
                        </p:par>
                        <p:par>
                          <p:cTn id="255" fill="hold">
                            <p:stCondLst>
                              <p:cond delay="500"/>
                            </p:stCondLst>
                            <p:childTnLst>
                              <p:par>
                                <p:cTn id="256" presetID="1" presetClass="entr" presetSubtype="0" fill="hold" grpId="0" nodeType="afterEffect">
                                  <p:stCondLst>
                                    <p:cond delay="0"/>
                                  </p:stCondLst>
                                  <p:childTnLst>
                                    <p:set>
                                      <p:cBhvr>
                                        <p:cTn id="257" dur="1" fill="hold">
                                          <p:stCondLst>
                                            <p:cond delay="499"/>
                                          </p:stCondLst>
                                        </p:cTn>
                                        <p:tgtEl>
                                          <p:spTgt spid="437269"/>
                                        </p:tgtEl>
                                        <p:attrNameLst>
                                          <p:attrName>style.visibility</p:attrName>
                                        </p:attrNameLst>
                                      </p:cBhvr>
                                      <p:to>
                                        <p:strVal val="visible"/>
                                      </p:to>
                                    </p:set>
                                  </p:childTnLst>
                                </p:cTn>
                              </p:par>
                            </p:childTnLst>
                          </p:cTn>
                        </p:par>
                      </p:childTnLst>
                    </p:cTn>
                  </p:par>
                  <p:par>
                    <p:cTn id="258" fill="hold">
                      <p:stCondLst>
                        <p:cond delay="indefinite"/>
                      </p:stCondLst>
                      <p:childTnLst>
                        <p:par>
                          <p:cTn id="259" fill="hold">
                            <p:stCondLst>
                              <p:cond delay="0"/>
                            </p:stCondLst>
                            <p:childTnLst>
                              <p:par>
                                <p:cTn id="260" presetID="1" presetClass="entr" presetSubtype="0" fill="hold" grpId="0" nodeType="clickEffect">
                                  <p:stCondLst>
                                    <p:cond delay="0"/>
                                  </p:stCondLst>
                                  <p:childTnLst>
                                    <p:set>
                                      <p:cBhvr>
                                        <p:cTn id="261" dur="1" fill="hold">
                                          <p:stCondLst>
                                            <p:cond delay="499"/>
                                          </p:stCondLst>
                                        </p:cTn>
                                        <p:tgtEl>
                                          <p:spTgt spid="437271"/>
                                        </p:tgtEl>
                                        <p:attrNameLst>
                                          <p:attrName>style.visibility</p:attrName>
                                        </p:attrNameLst>
                                      </p:cBhvr>
                                      <p:to>
                                        <p:strVal val="visible"/>
                                      </p:to>
                                    </p:set>
                                  </p:childTnLst>
                                </p:cTn>
                              </p:par>
                            </p:childTnLst>
                          </p:cTn>
                        </p:par>
                      </p:childTnLst>
                    </p:cTn>
                  </p:par>
                  <p:par>
                    <p:cTn id="262" fill="hold">
                      <p:stCondLst>
                        <p:cond delay="indefinite"/>
                      </p:stCondLst>
                      <p:childTnLst>
                        <p:par>
                          <p:cTn id="263" fill="hold">
                            <p:stCondLst>
                              <p:cond delay="0"/>
                            </p:stCondLst>
                            <p:childTnLst>
                              <p:par>
                                <p:cTn id="264" presetID="9" presetClass="entr" presetSubtype="0" fill="hold" grpId="0" nodeType="clickEffect">
                                  <p:stCondLst>
                                    <p:cond delay="0"/>
                                  </p:stCondLst>
                                  <p:childTnLst>
                                    <p:set>
                                      <p:cBhvr>
                                        <p:cTn id="265" dur="1" fill="hold">
                                          <p:stCondLst>
                                            <p:cond delay="0"/>
                                          </p:stCondLst>
                                        </p:cTn>
                                        <p:tgtEl>
                                          <p:spTgt spid="437270"/>
                                        </p:tgtEl>
                                        <p:attrNameLst>
                                          <p:attrName>style.visibility</p:attrName>
                                        </p:attrNameLst>
                                      </p:cBhvr>
                                      <p:to>
                                        <p:strVal val="visible"/>
                                      </p:to>
                                    </p:set>
                                    <p:animEffect transition="in" filter="dissolve">
                                      <p:cBhvr>
                                        <p:cTn id="266" dur="500"/>
                                        <p:tgtEl>
                                          <p:spTgt spid="437270"/>
                                        </p:tgtEl>
                                      </p:cBhvr>
                                    </p:animEffect>
                                  </p:childTnLst>
                                </p:cTn>
                              </p:par>
                              <p:par>
                                <p:cTn id="267" presetID="1" presetClass="exit" presetSubtype="0" fill="hold" grpId="1" nodeType="withEffect">
                                  <p:stCondLst>
                                    <p:cond delay="0"/>
                                  </p:stCondLst>
                                  <p:childTnLst>
                                    <p:set>
                                      <p:cBhvr>
                                        <p:cTn id="268" dur="1" fill="hold">
                                          <p:stCondLst>
                                            <p:cond delay="0"/>
                                          </p:stCondLst>
                                        </p:cTn>
                                        <p:tgtEl>
                                          <p:spTgt spid="437252"/>
                                        </p:tgtEl>
                                        <p:attrNameLst>
                                          <p:attrName>style.visibility</p:attrName>
                                        </p:attrNameLst>
                                      </p:cBhvr>
                                      <p:to>
                                        <p:strVal val="hidden"/>
                                      </p:to>
                                    </p:set>
                                  </p:childTnLst>
                                </p:cTn>
                              </p:par>
                            </p:childTnLst>
                          </p:cTn>
                        </p:par>
                      </p:childTnLst>
                    </p:cTn>
                  </p:par>
                  <p:par>
                    <p:cTn id="269" fill="hold">
                      <p:stCondLst>
                        <p:cond delay="indefinite"/>
                      </p:stCondLst>
                      <p:childTnLst>
                        <p:par>
                          <p:cTn id="270" fill="hold">
                            <p:stCondLst>
                              <p:cond delay="0"/>
                            </p:stCondLst>
                            <p:childTnLst>
                              <p:par>
                                <p:cTn id="271" presetID="53" presetClass="entr" presetSubtype="0" fill="hold" nodeType="clickEffect">
                                  <p:stCondLst>
                                    <p:cond delay="0"/>
                                  </p:stCondLst>
                                  <p:childTnLst>
                                    <p:set>
                                      <p:cBhvr>
                                        <p:cTn id="272" dur="1" fill="hold">
                                          <p:stCondLst>
                                            <p:cond delay="0"/>
                                          </p:stCondLst>
                                        </p:cTn>
                                        <p:tgtEl>
                                          <p:spTgt spid="6"/>
                                        </p:tgtEl>
                                        <p:attrNameLst>
                                          <p:attrName>style.visibility</p:attrName>
                                        </p:attrNameLst>
                                      </p:cBhvr>
                                      <p:to>
                                        <p:strVal val="visible"/>
                                      </p:to>
                                    </p:set>
                                    <p:anim calcmode="lin" valueType="num">
                                      <p:cBhvr>
                                        <p:cTn id="273" dur="500" fill="hold"/>
                                        <p:tgtEl>
                                          <p:spTgt spid="6"/>
                                        </p:tgtEl>
                                        <p:attrNameLst>
                                          <p:attrName>ppt_w</p:attrName>
                                        </p:attrNameLst>
                                      </p:cBhvr>
                                      <p:tavLst>
                                        <p:tav tm="0">
                                          <p:val>
                                            <p:fltVal val="0"/>
                                          </p:val>
                                        </p:tav>
                                        <p:tav tm="100000">
                                          <p:val>
                                            <p:strVal val="#ppt_w"/>
                                          </p:val>
                                        </p:tav>
                                      </p:tavLst>
                                    </p:anim>
                                    <p:anim calcmode="lin" valueType="num">
                                      <p:cBhvr>
                                        <p:cTn id="274" dur="500" fill="hold"/>
                                        <p:tgtEl>
                                          <p:spTgt spid="6"/>
                                        </p:tgtEl>
                                        <p:attrNameLst>
                                          <p:attrName>ppt_h</p:attrName>
                                        </p:attrNameLst>
                                      </p:cBhvr>
                                      <p:tavLst>
                                        <p:tav tm="0">
                                          <p:val>
                                            <p:fltVal val="0"/>
                                          </p:val>
                                        </p:tav>
                                        <p:tav tm="100000">
                                          <p:val>
                                            <p:strVal val="#ppt_h"/>
                                          </p:val>
                                        </p:tav>
                                      </p:tavLst>
                                    </p:anim>
                                    <p:animEffect transition="in" filter="fade">
                                      <p:cBhvr>
                                        <p:cTn id="275" dur="500"/>
                                        <p:tgtEl>
                                          <p:spTgt spid="6"/>
                                        </p:tgtEl>
                                      </p:cBhvr>
                                    </p:animEffect>
                                  </p:childTnLst>
                                </p:cTn>
                              </p:par>
                            </p:childTnLst>
                          </p:cTn>
                        </p:par>
                      </p:childTnLst>
                    </p:cTn>
                  </p:par>
                  <p:par>
                    <p:cTn id="276" fill="hold">
                      <p:stCondLst>
                        <p:cond delay="indefinite"/>
                      </p:stCondLst>
                      <p:childTnLst>
                        <p:par>
                          <p:cTn id="277" fill="hold">
                            <p:stCondLst>
                              <p:cond delay="0"/>
                            </p:stCondLst>
                            <p:childTnLst>
                              <p:par>
                                <p:cTn id="278" presetID="47" presetClass="entr" presetSubtype="0" fill="hold" grpId="0" nodeType="clickEffect">
                                  <p:stCondLst>
                                    <p:cond delay="0"/>
                                  </p:stCondLst>
                                  <p:childTnLst>
                                    <p:set>
                                      <p:cBhvr>
                                        <p:cTn id="279" dur="1" fill="hold">
                                          <p:stCondLst>
                                            <p:cond delay="0"/>
                                          </p:stCondLst>
                                        </p:cTn>
                                        <p:tgtEl>
                                          <p:spTgt spid="437320"/>
                                        </p:tgtEl>
                                        <p:attrNameLst>
                                          <p:attrName>style.visibility</p:attrName>
                                        </p:attrNameLst>
                                      </p:cBhvr>
                                      <p:to>
                                        <p:strVal val="visible"/>
                                      </p:to>
                                    </p:set>
                                    <p:animEffect transition="in" filter="fade">
                                      <p:cBhvr>
                                        <p:cTn id="280" dur="1000"/>
                                        <p:tgtEl>
                                          <p:spTgt spid="437320"/>
                                        </p:tgtEl>
                                      </p:cBhvr>
                                    </p:animEffect>
                                    <p:anim calcmode="lin" valueType="num">
                                      <p:cBhvr>
                                        <p:cTn id="281" dur="1000" fill="hold"/>
                                        <p:tgtEl>
                                          <p:spTgt spid="437320"/>
                                        </p:tgtEl>
                                        <p:attrNameLst>
                                          <p:attrName>ppt_x</p:attrName>
                                        </p:attrNameLst>
                                      </p:cBhvr>
                                      <p:tavLst>
                                        <p:tav tm="0">
                                          <p:val>
                                            <p:strVal val="#ppt_x"/>
                                          </p:val>
                                        </p:tav>
                                        <p:tav tm="100000">
                                          <p:val>
                                            <p:strVal val="#ppt_x"/>
                                          </p:val>
                                        </p:tav>
                                      </p:tavLst>
                                    </p:anim>
                                    <p:anim calcmode="lin" valueType="num">
                                      <p:cBhvr>
                                        <p:cTn id="282" dur="1000" fill="hold"/>
                                        <p:tgtEl>
                                          <p:spTgt spid="437320"/>
                                        </p:tgtEl>
                                        <p:attrNameLst>
                                          <p:attrName>ppt_y</p:attrName>
                                        </p:attrNameLst>
                                      </p:cBhvr>
                                      <p:tavLst>
                                        <p:tav tm="0">
                                          <p:val>
                                            <p:strVal val="#ppt_y-.1"/>
                                          </p:val>
                                        </p:tav>
                                        <p:tav tm="100000">
                                          <p:val>
                                            <p:strVal val="#ppt_y"/>
                                          </p:val>
                                        </p:tav>
                                      </p:tavLst>
                                    </p:anim>
                                  </p:childTnLst>
                                </p:cTn>
                              </p:par>
                            </p:childTnLst>
                          </p:cTn>
                        </p:par>
                      </p:childTnLst>
                    </p:cTn>
                  </p:par>
                  <p:par>
                    <p:cTn id="283" fill="hold">
                      <p:stCondLst>
                        <p:cond delay="indefinite"/>
                      </p:stCondLst>
                      <p:childTnLst>
                        <p:par>
                          <p:cTn id="284" fill="hold">
                            <p:stCondLst>
                              <p:cond delay="0"/>
                            </p:stCondLst>
                            <p:childTnLst>
                              <p:par>
                                <p:cTn id="285" presetID="9" presetClass="entr" presetSubtype="0" fill="hold" grpId="0" nodeType="clickEffect">
                                  <p:stCondLst>
                                    <p:cond delay="0"/>
                                  </p:stCondLst>
                                  <p:childTnLst>
                                    <p:set>
                                      <p:cBhvr>
                                        <p:cTn id="286" dur="1" fill="hold">
                                          <p:stCondLst>
                                            <p:cond delay="0"/>
                                          </p:stCondLst>
                                        </p:cTn>
                                        <p:tgtEl>
                                          <p:spTgt spid="437321"/>
                                        </p:tgtEl>
                                        <p:attrNameLst>
                                          <p:attrName>style.visibility</p:attrName>
                                        </p:attrNameLst>
                                      </p:cBhvr>
                                      <p:to>
                                        <p:strVal val="visible"/>
                                      </p:to>
                                    </p:set>
                                    <p:animEffect transition="in" filter="dissolve">
                                      <p:cBhvr>
                                        <p:cTn id="287" dur="500"/>
                                        <p:tgtEl>
                                          <p:spTgt spid="437321"/>
                                        </p:tgtEl>
                                      </p:cBhvr>
                                    </p:animEffect>
                                  </p:childTnLst>
                                </p:cTn>
                              </p:par>
                            </p:childTnLst>
                          </p:cTn>
                        </p:par>
                      </p:childTnLst>
                    </p:cTn>
                  </p:par>
                  <p:par>
                    <p:cTn id="288" fill="hold">
                      <p:stCondLst>
                        <p:cond delay="indefinite"/>
                      </p:stCondLst>
                      <p:childTnLst>
                        <p:par>
                          <p:cTn id="289" fill="hold">
                            <p:stCondLst>
                              <p:cond delay="0"/>
                            </p:stCondLst>
                            <p:childTnLst>
                              <p:par>
                                <p:cTn id="290" presetID="9" presetClass="emph" presetSubtype="0" grpId="1" nodeType="clickEffect">
                                  <p:stCondLst>
                                    <p:cond delay="0"/>
                                  </p:stCondLst>
                                  <p:childTnLst>
                                    <p:set>
                                      <p:cBhvr rctx="PPT">
                                        <p:cTn id="291" dur="indefinite"/>
                                        <p:tgtEl>
                                          <p:spTgt spid="437271"/>
                                        </p:tgtEl>
                                        <p:attrNameLst>
                                          <p:attrName>style.opacity</p:attrName>
                                        </p:attrNameLst>
                                      </p:cBhvr>
                                      <p:to>
                                        <p:strVal val="0.5"/>
                                      </p:to>
                                    </p:set>
                                    <p:animEffect filter="image" prLst="opacity: 0.5">
                                      <p:cBhvr rctx="IE">
                                        <p:cTn id="292" dur="indefinite"/>
                                        <p:tgtEl>
                                          <p:spTgt spid="437271"/>
                                        </p:tgtEl>
                                      </p:cBhvr>
                                    </p:animEffect>
                                  </p:childTnLst>
                                </p:cTn>
                              </p:par>
                              <p:par>
                                <p:cTn id="293" presetID="9" presetClass="emph" presetSubtype="0" grpId="1" nodeType="withEffect">
                                  <p:stCondLst>
                                    <p:cond delay="0"/>
                                  </p:stCondLst>
                                  <p:childTnLst>
                                    <p:set>
                                      <p:cBhvr rctx="PPT">
                                        <p:cTn id="294" dur="indefinite"/>
                                        <p:tgtEl>
                                          <p:spTgt spid="437268"/>
                                        </p:tgtEl>
                                        <p:attrNameLst>
                                          <p:attrName>style.opacity</p:attrName>
                                        </p:attrNameLst>
                                      </p:cBhvr>
                                      <p:to>
                                        <p:strVal val="0.5"/>
                                      </p:to>
                                    </p:set>
                                    <p:animEffect filter="image" prLst="opacity: 0.5">
                                      <p:cBhvr rctx="IE">
                                        <p:cTn id="295" dur="indefinite"/>
                                        <p:tgtEl>
                                          <p:spTgt spid="437268"/>
                                        </p:tgtEl>
                                      </p:cBhvr>
                                    </p:animEffect>
                                  </p:childTnLst>
                                </p:cTn>
                              </p:par>
                              <p:par>
                                <p:cTn id="296" presetID="9" presetClass="emph" presetSubtype="0" grpId="1" nodeType="withEffect">
                                  <p:stCondLst>
                                    <p:cond delay="0"/>
                                  </p:stCondLst>
                                  <p:childTnLst>
                                    <p:set>
                                      <p:cBhvr rctx="PPT">
                                        <p:cTn id="297" dur="indefinite"/>
                                        <p:tgtEl>
                                          <p:spTgt spid="437270"/>
                                        </p:tgtEl>
                                        <p:attrNameLst>
                                          <p:attrName>style.opacity</p:attrName>
                                        </p:attrNameLst>
                                      </p:cBhvr>
                                      <p:to>
                                        <p:strVal val="0.5"/>
                                      </p:to>
                                    </p:set>
                                    <p:animEffect filter="image" prLst="opacity: 0.5">
                                      <p:cBhvr rctx="IE">
                                        <p:cTn id="298" dur="indefinite"/>
                                        <p:tgtEl>
                                          <p:spTgt spid="437270"/>
                                        </p:tgtEl>
                                      </p:cBhvr>
                                    </p:animEffect>
                                  </p:childTnLst>
                                </p:cTn>
                              </p:par>
                              <p:par>
                                <p:cTn id="299" presetID="9" presetClass="emph" presetSubtype="0" grpId="1" nodeType="withEffect">
                                  <p:stCondLst>
                                    <p:cond delay="0"/>
                                  </p:stCondLst>
                                  <p:childTnLst>
                                    <p:set>
                                      <p:cBhvr rctx="PPT">
                                        <p:cTn id="300" dur="indefinite"/>
                                        <p:tgtEl>
                                          <p:spTgt spid="437269"/>
                                        </p:tgtEl>
                                        <p:attrNameLst>
                                          <p:attrName>style.opacity</p:attrName>
                                        </p:attrNameLst>
                                      </p:cBhvr>
                                      <p:to>
                                        <p:strVal val="0.5"/>
                                      </p:to>
                                    </p:set>
                                    <p:animEffect filter="image" prLst="opacity: 0.5">
                                      <p:cBhvr rctx="IE">
                                        <p:cTn id="301" dur="indefinite"/>
                                        <p:tgtEl>
                                          <p:spTgt spid="437269"/>
                                        </p:tgtEl>
                                      </p:cBhvr>
                                    </p:animEffect>
                                  </p:childTnLst>
                                </p:cTn>
                              </p:par>
                              <p:par>
                                <p:cTn id="302" presetID="55" presetClass="exit" presetSubtype="0" fill="hold" nodeType="withEffect">
                                  <p:stCondLst>
                                    <p:cond delay="0"/>
                                  </p:stCondLst>
                                  <p:childTnLst>
                                    <p:anim calcmode="lin" valueType="num">
                                      <p:cBhvr>
                                        <p:cTn id="303" dur="1000"/>
                                        <p:tgtEl>
                                          <p:spTgt spid="6"/>
                                        </p:tgtEl>
                                        <p:attrNameLst>
                                          <p:attrName>ppt_w</p:attrName>
                                        </p:attrNameLst>
                                      </p:cBhvr>
                                      <p:tavLst>
                                        <p:tav tm="0">
                                          <p:val>
                                            <p:strVal val="ppt_w"/>
                                          </p:val>
                                        </p:tav>
                                        <p:tav tm="100000">
                                          <p:val>
                                            <p:strVal val="ppt_w*0.70"/>
                                          </p:val>
                                        </p:tav>
                                      </p:tavLst>
                                    </p:anim>
                                    <p:anim calcmode="lin" valueType="num">
                                      <p:cBhvr>
                                        <p:cTn id="304" dur="1000"/>
                                        <p:tgtEl>
                                          <p:spTgt spid="6"/>
                                        </p:tgtEl>
                                        <p:attrNameLst>
                                          <p:attrName>ppt_h</p:attrName>
                                        </p:attrNameLst>
                                      </p:cBhvr>
                                      <p:tavLst>
                                        <p:tav tm="0">
                                          <p:val>
                                            <p:strVal val="ppt_h"/>
                                          </p:val>
                                        </p:tav>
                                        <p:tav tm="100000">
                                          <p:val>
                                            <p:strVal val="ppt_h"/>
                                          </p:val>
                                        </p:tav>
                                      </p:tavLst>
                                    </p:anim>
                                    <p:animEffect transition="out" filter="fade">
                                      <p:cBhvr>
                                        <p:cTn id="305" dur="1000"/>
                                        <p:tgtEl>
                                          <p:spTgt spid="6"/>
                                        </p:tgtEl>
                                      </p:cBhvr>
                                    </p:animEffect>
                                    <p:set>
                                      <p:cBhvr>
                                        <p:cTn id="306" dur="1" fill="hold">
                                          <p:stCondLst>
                                            <p:cond delay="999"/>
                                          </p:stCondLst>
                                        </p:cTn>
                                        <p:tgtEl>
                                          <p:spTgt spid="6"/>
                                        </p:tgtEl>
                                        <p:attrNameLst>
                                          <p:attrName>style.visibility</p:attrName>
                                        </p:attrNameLst>
                                      </p:cBhvr>
                                      <p:to>
                                        <p:strVal val="hidden"/>
                                      </p:to>
                                    </p:set>
                                  </p:childTnLst>
                                </p:cTn>
                              </p:par>
                              <p:par>
                                <p:cTn id="307" presetID="55" presetClass="exit" presetSubtype="0" fill="hold" grpId="1" nodeType="withEffect">
                                  <p:stCondLst>
                                    <p:cond delay="0"/>
                                  </p:stCondLst>
                                  <p:childTnLst>
                                    <p:anim calcmode="lin" valueType="num">
                                      <p:cBhvr>
                                        <p:cTn id="308" dur="1000"/>
                                        <p:tgtEl>
                                          <p:spTgt spid="437320"/>
                                        </p:tgtEl>
                                        <p:attrNameLst>
                                          <p:attrName>ppt_w</p:attrName>
                                        </p:attrNameLst>
                                      </p:cBhvr>
                                      <p:tavLst>
                                        <p:tav tm="0">
                                          <p:val>
                                            <p:strVal val="ppt_w"/>
                                          </p:val>
                                        </p:tav>
                                        <p:tav tm="100000">
                                          <p:val>
                                            <p:strVal val="ppt_w*0.70"/>
                                          </p:val>
                                        </p:tav>
                                      </p:tavLst>
                                    </p:anim>
                                    <p:anim calcmode="lin" valueType="num">
                                      <p:cBhvr>
                                        <p:cTn id="309" dur="1000"/>
                                        <p:tgtEl>
                                          <p:spTgt spid="437320"/>
                                        </p:tgtEl>
                                        <p:attrNameLst>
                                          <p:attrName>ppt_h</p:attrName>
                                        </p:attrNameLst>
                                      </p:cBhvr>
                                      <p:tavLst>
                                        <p:tav tm="0">
                                          <p:val>
                                            <p:strVal val="ppt_h"/>
                                          </p:val>
                                        </p:tav>
                                        <p:tav tm="100000">
                                          <p:val>
                                            <p:strVal val="ppt_h"/>
                                          </p:val>
                                        </p:tav>
                                      </p:tavLst>
                                    </p:anim>
                                    <p:animEffect transition="out" filter="fade">
                                      <p:cBhvr>
                                        <p:cTn id="310" dur="1000"/>
                                        <p:tgtEl>
                                          <p:spTgt spid="437320"/>
                                        </p:tgtEl>
                                      </p:cBhvr>
                                    </p:animEffect>
                                    <p:set>
                                      <p:cBhvr>
                                        <p:cTn id="311" dur="1" fill="hold">
                                          <p:stCondLst>
                                            <p:cond delay="999"/>
                                          </p:stCondLst>
                                        </p:cTn>
                                        <p:tgtEl>
                                          <p:spTgt spid="437320"/>
                                        </p:tgtEl>
                                        <p:attrNameLst>
                                          <p:attrName>style.visibility</p:attrName>
                                        </p:attrNameLst>
                                      </p:cBhvr>
                                      <p:to>
                                        <p:strVal val="hidden"/>
                                      </p:to>
                                    </p:set>
                                  </p:childTnLst>
                                </p:cTn>
                              </p:par>
                              <p:par>
                                <p:cTn id="312" presetID="55" presetClass="exit" presetSubtype="0" fill="hold" grpId="1" nodeType="withEffect">
                                  <p:stCondLst>
                                    <p:cond delay="0"/>
                                  </p:stCondLst>
                                  <p:childTnLst>
                                    <p:anim calcmode="lin" valueType="num">
                                      <p:cBhvr>
                                        <p:cTn id="313" dur="1000"/>
                                        <p:tgtEl>
                                          <p:spTgt spid="437321"/>
                                        </p:tgtEl>
                                        <p:attrNameLst>
                                          <p:attrName>ppt_w</p:attrName>
                                        </p:attrNameLst>
                                      </p:cBhvr>
                                      <p:tavLst>
                                        <p:tav tm="0">
                                          <p:val>
                                            <p:strVal val="ppt_w"/>
                                          </p:val>
                                        </p:tav>
                                        <p:tav tm="100000">
                                          <p:val>
                                            <p:strVal val="ppt_w*0.70"/>
                                          </p:val>
                                        </p:tav>
                                      </p:tavLst>
                                    </p:anim>
                                    <p:anim calcmode="lin" valueType="num">
                                      <p:cBhvr>
                                        <p:cTn id="314" dur="1000"/>
                                        <p:tgtEl>
                                          <p:spTgt spid="437321"/>
                                        </p:tgtEl>
                                        <p:attrNameLst>
                                          <p:attrName>ppt_h</p:attrName>
                                        </p:attrNameLst>
                                      </p:cBhvr>
                                      <p:tavLst>
                                        <p:tav tm="0">
                                          <p:val>
                                            <p:strVal val="ppt_h"/>
                                          </p:val>
                                        </p:tav>
                                        <p:tav tm="100000">
                                          <p:val>
                                            <p:strVal val="ppt_h"/>
                                          </p:val>
                                        </p:tav>
                                      </p:tavLst>
                                    </p:anim>
                                    <p:animEffect transition="out" filter="fade">
                                      <p:cBhvr>
                                        <p:cTn id="315" dur="1000"/>
                                        <p:tgtEl>
                                          <p:spTgt spid="437321"/>
                                        </p:tgtEl>
                                      </p:cBhvr>
                                    </p:animEffect>
                                    <p:set>
                                      <p:cBhvr>
                                        <p:cTn id="316" dur="1" fill="hold">
                                          <p:stCondLst>
                                            <p:cond delay="999"/>
                                          </p:stCondLst>
                                        </p:cTn>
                                        <p:tgtEl>
                                          <p:spTgt spid="437321"/>
                                        </p:tgtEl>
                                        <p:attrNameLst>
                                          <p:attrName>style.visibility</p:attrName>
                                        </p:attrNameLst>
                                      </p:cBhvr>
                                      <p:to>
                                        <p:strVal val="hidden"/>
                                      </p:to>
                                    </p:set>
                                  </p:childTnLst>
                                </p:cTn>
                              </p:par>
                            </p:childTnLst>
                          </p:cTn>
                        </p:par>
                      </p:childTnLst>
                    </p:cTn>
                  </p:par>
                  <p:par>
                    <p:cTn id="317" fill="hold">
                      <p:stCondLst>
                        <p:cond delay="indefinite"/>
                      </p:stCondLst>
                      <p:childTnLst>
                        <p:par>
                          <p:cTn id="318" fill="hold">
                            <p:stCondLst>
                              <p:cond delay="0"/>
                            </p:stCondLst>
                            <p:childTnLst>
                              <p:par>
                                <p:cTn id="319" presetID="1" presetClass="entr" presetSubtype="0" fill="hold" grpId="0" nodeType="clickEffect">
                                  <p:stCondLst>
                                    <p:cond delay="0"/>
                                  </p:stCondLst>
                                  <p:childTnLst>
                                    <p:set>
                                      <p:cBhvr>
                                        <p:cTn id="320" dur="1" fill="hold">
                                          <p:stCondLst>
                                            <p:cond delay="499"/>
                                          </p:stCondLst>
                                        </p:cTn>
                                        <p:tgtEl>
                                          <p:spTgt spid="437272"/>
                                        </p:tgtEl>
                                        <p:attrNameLst>
                                          <p:attrName>style.visibility</p:attrName>
                                        </p:attrNameLst>
                                      </p:cBhvr>
                                      <p:to>
                                        <p:strVal val="visible"/>
                                      </p:to>
                                    </p:set>
                                  </p:childTnLst>
                                </p:cTn>
                              </p:par>
                            </p:childTnLst>
                          </p:cTn>
                        </p:par>
                        <p:par>
                          <p:cTn id="321" fill="hold">
                            <p:stCondLst>
                              <p:cond delay="500"/>
                            </p:stCondLst>
                            <p:childTnLst>
                              <p:par>
                                <p:cTn id="322" presetID="1" presetClass="entr" presetSubtype="0" fill="hold" grpId="0" nodeType="afterEffect">
                                  <p:stCondLst>
                                    <p:cond delay="0"/>
                                  </p:stCondLst>
                                  <p:childTnLst>
                                    <p:set>
                                      <p:cBhvr>
                                        <p:cTn id="323" dur="1" fill="hold">
                                          <p:stCondLst>
                                            <p:cond delay="499"/>
                                          </p:stCondLst>
                                        </p:cTn>
                                        <p:tgtEl>
                                          <p:spTgt spid="437273"/>
                                        </p:tgtEl>
                                        <p:attrNameLst>
                                          <p:attrName>style.visibility</p:attrName>
                                        </p:attrNameLst>
                                      </p:cBhvr>
                                      <p:to>
                                        <p:strVal val="visible"/>
                                      </p:to>
                                    </p:set>
                                  </p:childTnLst>
                                </p:cTn>
                              </p:par>
                              <p:par>
                                <p:cTn id="324" presetID="9" presetClass="entr" presetSubtype="0" fill="hold" grpId="0" nodeType="withEffect">
                                  <p:stCondLst>
                                    <p:cond delay="0"/>
                                  </p:stCondLst>
                                  <p:childTnLst>
                                    <p:set>
                                      <p:cBhvr>
                                        <p:cTn id="325" dur="1" fill="hold">
                                          <p:stCondLst>
                                            <p:cond delay="0"/>
                                          </p:stCondLst>
                                        </p:cTn>
                                        <p:tgtEl>
                                          <p:spTgt spid="437276"/>
                                        </p:tgtEl>
                                        <p:attrNameLst>
                                          <p:attrName>style.visibility</p:attrName>
                                        </p:attrNameLst>
                                      </p:cBhvr>
                                      <p:to>
                                        <p:strVal val="visible"/>
                                      </p:to>
                                    </p:set>
                                    <p:animEffect transition="in" filter="dissolve">
                                      <p:cBhvr>
                                        <p:cTn id="326" dur="500"/>
                                        <p:tgtEl>
                                          <p:spTgt spid="437276"/>
                                        </p:tgtEl>
                                      </p:cBhvr>
                                    </p:animEffect>
                                  </p:childTnLst>
                                </p:cTn>
                              </p:par>
                            </p:childTnLst>
                          </p:cTn>
                        </p:par>
                      </p:childTnLst>
                    </p:cTn>
                  </p:par>
                  <p:par>
                    <p:cTn id="327" fill="hold">
                      <p:stCondLst>
                        <p:cond delay="indefinite"/>
                      </p:stCondLst>
                      <p:childTnLst>
                        <p:par>
                          <p:cTn id="328" fill="hold">
                            <p:stCondLst>
                              <p:cond delay="0"/>
                            </p:stCondLst>
                            <p:childTnLst>
                              <p:par>
                                <p:cTn id="329" presetID="9" presetClass="entr" presetSubtype="0" fill="hold" grpId="0" nodeType="clickEffect">
                                  <p:stCondLst>
                                    <p:cond delay="0"/>
                                  </p:stCondLst>
                                  <p:childTnLst>
                                    <p:set>
                                      <p:cBhvr>
                                        <p:cTn id="330" dur="1" fill="hold">
                                          <p:stCondLst>
                                            <p:cond delay="0"/>
                                          </p:stCondLst>
                                        </p:cTn>
                                        <p:tgtEl>
                                          <p:spTgt spid="437283"/>
                                        </p:tgtEl>
                                        <p:attrNameLst>
                                          <p:attrName>style.visibility</p:attrName>
                                        </p:attrNameLst>
                                      </p:cBhvr>
                                      <p:to>
                                        <p:strVal val="visible"/>
                                      </p:to>
                                    </p:set>
                                    <p:animEffect transition="in" filter="dissolve">
                                      <p:cBhvr>
                                        <p:cTn id="331" dur="500"/>
                                        <p:tgtEl>
                                          <p:spTgt spid="437283"/>
                                        </p:tgtEl>
                                      </p:cBhvr>
                                    </p:animEffect>
                                  </p:childTnLst>
                                </p:cTn>
                              </p:par>
                            </p:childTnLst>
                          </p:cTn>
                        </p:par>
                      </p:childTnLst>
                    </p:cTn>
                  </p:par>
                  <p:par>
                    <p:cTn id="332" fill="hold">
                      <p:stCondLst>
                        <p:cond delay="indefinite"/>
                      </p:stCondLst>
                      <p:childTnLst>
                        <p:par>
                          <p:cTn id="333" fill="hold">
                            <p:stCondLst>
                              <p:cond delay="0"/>
                            </p:stCondLst>
                            <p:childTnLst>
                              <p:par>
                                <p:cTn id="334" presetID="1" presetClass="entr" presetSubtype="0" fill="hold" grpId="0" nodeType="clickEffect">
                                  <p:stCondLst>
                                    <p:cond delay="0"/>
                                  </p:stCondLst>
                                  <p:childTnLst>
                                    <p:set>
                                      <p:cBhvr>
                                        <p:cTn id="335" dur="1" fill="hold">
                                          <p:stCondLst>
                                            <p:cond delay="499"/>
                                          </p:stCondLst>
                                        </p:cTn>
                                        <p:tgtEl>
                                          <p:spTgt spid="437274"/>
                                        </p:tgtEl>
                                        <p:attrNameLst>
                                          <p:attrName>style.visibility</p:attrName>
                                        </p:attrNameLst>
                                      </p:cBhvr>
                                      <p:to>
                                        <p:strVal val="visible"/>
                                      </p:to>
                                    </p:set>
                                  </p:childTnLst>
                                </p:cTn>
                              </p:par>
                            </p:childTnLst>
                          </p:cTn>
                        </p:par>
                      </p:childTnLst>
                    </p:cTn>
                  </p:par>
                  <p:par>
                    <p:cTn id="336" fill="hold">
                      <p:stCondLst>
                        <p:cond delay="indefinite"/>
                      </p:stCondLst>
                      <p:childTnLst>
                        <p:par>
                          <p:cTn id="337" fill="hold">
                            <p:stCondLst>
                              <p:cond delay="0"/>
                            </p:stCondLst>
                            <p:childTnLst>
                              <p:par>
                                <p:cTn id="338" presetID="17" presetClass="entr" presetSubtype="10" fill="hold" grpId="0" nodeType="clickEffect">
                                  <p:stCondLst>
                                    <p:cond delay="0"/>
                                  </p:stCondLst>
                                  <p:childTnLst>
                                    <p:set>
                                      <p:cBhvr>
                                        <p:cTn id="339" dur="1" fill="hold">
                                          <p:stCondLst>
                                            <p:cond delay="0"/>
                                          </p:stCondLst>
                                        </p:cTn>
                                        <p:tgtEl>
                                          <p:spTgt spid="437284"/>
                                        </p:tgtEl>
                                        <p:attrNameLst>
                                          <p:attrName>style.visibility</p:attrName>
                                        </p:attrNameLst>
                                      </p:cBhvr>
                                      <p:to>
                                        <p:strVal val="visible"/>
                                      </p:to>
                                    </p:set>
                                    <p:anim calcmode="lin" valueType="num">
                                      <p:cBhvr>
                                        <p:cTn id="340" dur="500" fill="hold"/>
                                        <p:tgtEl>
                                          <p:spTgt spid="437284"/>
                                        </p:tgtEl>
                                        <p:attrNameLst>
                                          <p:attrName>ppt_w</p:attrName>
                                        </p:attrNameLst>
                                      </p:cBhvr>
                                      <p:tavLst>
                                        <p:tav tm="0">
                                          <p:val>
                                            <p:fltVal val="0"/>
                                          </p:val>
                                        </p:tav>
                                        <p:tav tm="100000">
                                          <p:val>
                                            <p:strVal val="#ppt_w"/>
                                          </p:val>
                                        </p:tav>
                                      </p:tavLst>
                                    </p:anim>
                                    <p:anim calcmode="lin" valueType="num">
                                      <p:cBhvr>
                                        <p:cTn id="341" dur="500" fill="hold"/>
                                        <p:tgtEl>
                                          <p:spTgt spid="437284"/>
                                        </p:tgtEl>
                                        <p:attrNameLst>
                                          <p:attrName>ppt_h</p:attrName>
                                        </p:attrNameLst>
                                      </p:cBhvr>
                                      <p:tavLst>
                                        <p:tav tm="0">
                                          <p:val>
                                            <p:strVal val="#ppt_h"/>
                                          </p:val>
                                        </p:tav>
                                        <p:tav tm="100000">
                                          <p:val>
                                            <p:strVal val="#ppt_h"/>
                                          </p:val>
                                        </p:tav>
                                      </p:tavLst>
                                    </p:anim>
                                  </p:childTnLst>
                                </p:cTn>
                              </p:par>
                            </p:childTnLst>
                          </p:cTn>
                        </p:par>
                      </p:childTnLst>
                    </p:cTn>
                  </p:par>
                  <p:par>
                    <p:cTn id="342" fill="hold">
                      <p:stCondLst>
                        <p:cond delay="indefinite"/>
                      </p:stCondLst>
                      <p:childTnLst>
                        <p:par>
                          <p:cTn id="343" fill="hold">
                            <p:stCondLst>
                              <p:cond delay="0"/>
                            </p:stCondLst>
                            <p:childTnLst>
                              <p:par>
                                <p:cTn id="344" presetID="9" presetClass="entr" presetSubtype="0" fill="hold" grpId="0" nodeType="clickEffect">
                                  <p:stCondLst>
                                    <p:cond delay="0"/>
                                  </p:stCondLst>
                                  <p:childTnLst>
                                    <p:set>
                                      <p:cBhvr>
                                        <p:cTn id="345" dur="1" fill="hold">
                                          <p:stCondLst>
                                            <p:cond delay="0"/>
                                          </p:stCondLst>
                                        </p:cTn>
                                        <p:tgtEl>
                                          <p:spTgt spid="437275"/>
                                        </p:tgtEl>
                                        <p:attrNameLst>
                                          <p:attrName>style.visibility</p:attrName>
                                        </p:attrNameLst>
                                      </p:cBhvr>
                                      <p:to>
                                        <p:strVal val="visible"/>
                                      </p:to>
                                    </p:set>
                                    <p:animEffect transition="in" filter="dissolve">
                                      <p:cBhvr>
                                        <p:cTn id="346" dur="500"/>
                                        <p:tgtEl>
                                          <p:spTgt spid="437275"/>
                                        </p:tgtEl>
                                      </p:cBhvr>
                                    </p:animEffect>
                                  </p:childTnLst>
                                </p:cTn>
                              </p:par>
                            </p:childTnLst>
                          </p:cTn>
                        </p:par>
                      </p:childTnLst>
                    </p:cTn>
                  </p:par>
                  <p:par>
                    <p:cTn id="347" fill="hold">
                      <p:stCondLst>
                        <p:cond delay="indefinite"/>
                      </p:stCondLst>
                      <p:childTnLst>
                        <p:par>
                          <p:cTn id="348" fill="hold">
                            <p:stCondLst>
                              <p:cond delay="0"/>
                            </p:stCondLst>
                            <p:childTnLst>
                              <p:par>
                                <p:cTn id="349" presetID="9" presetClass="emph" presetSubtype="0" grpId="1" nodeType="clickEffect">
                                  <p:stCondLst>
                                    <p:cond delay="0"/>
                                  </p:stCondLst>
                                  <p:childTnLst>
                                    <p:set>
                                      <p:cBhvr rctx="PPT">
                                        <p:cTn id="350" dur="indefinite"/>
                                        <p:tgtEl>
                                          <p:spTgt spid="437272"/>
                                        </p:tgtEl>
                                        <p:attrNameLst>
                                          <p:attrName>style.opacity</p:attrName>
                                        </p:attrNameLst>
                                      </p:cBhvr>
                                      <p:to>
                                        <p:strVal val="0.5"/>
                                      </p:to>
                                    </p:set>
                                    <p:animEffect filter="image" prLst="opacity: 0.5">
                                      <p:cBhvr rctx="IE">
                                        <p:cTn id="351" dur="indefinite"/>
                                        <p:tgtEl>
                                          <p:spTgt spid="437272"/>
                                        </p:tgtEl>
                                      </p:cBhvr>
                                    </p:animEffect>
                                  </p:childTnLst>
                                </p:cTn>
                              </p:par>
                              <p:par>
                                <p:cTn id="352" presetID="9" presetClass="emph" presetSubtype="0" grpId="1" nodeType="withEffect">
                                  <p:stCondLst>
                                    <p:cond delay="0"/>
                                  </p:stCondLst>
                                  <p:childTnLst>
                                    <p:set>
                                      <p:cBhvr rctx="PPT">
                                        <p:cTn id="353" dur="indefinite"/>
                                        <p:tgtEl>
                                          <p:spTgt spid="437276"/>
                                        </p:tgtEl>
                                        <p:attrNameLst>
                                          <p:attrName>style.opacity</p:attrName>
                                        </p:attrNameLst>
                                      </p:cBhvr>
                                      <p:to>
                                        <p:strVal val="0.5"/>
                                      </p:to>
                                    </p:set>
                                    <p:animEffect filter="image" prLst="opacity: 0.5">
                                      <p:cBhvr rctx="IE">
                                        <p:cTn id="354" dur="indefinite"/>
                                        <p:tgtEl>
                                          <p:spTgt spid="437276"/>
                                        </p:tgtEl>
                                      </p:cBhvr>
                                    </p:animEffect>
                                  </p:childTnLst>
                                </p:cTn>
                              </p:par>
                              <p:par>
                                <p:cTn id="355" presetID="9" presetClass="emph" presetSubtype="0" grpId="1" nodeType="withEffect">
                                  <p:stCondLst>
                                    <p:cond delay="0"/>
                                  </p:stCondLst>
                                  <p:childTnLst>
                                    <p:set>
                                      <p:cBhvr rctx="PPT">
                                        <p:cTn id="356" dur="indefinite"/>
                                        <p:tgtEl>
                                          <p:spTgt spid="437273"/>
                                        </p:tgtEl>
                                        <p:attrNameLst>
                                          <p:attrName>style.opacity</p:attrName>
                                        </p:attrNameLst>
                                      </p:cBhvr>
                                      <p:to>
                                        <p:strVal val="0.5"/>
                                      </p:to>
                                    </p:set>
                                    <p:animEffect filter="image" prLst="opacity: 0.5">
                                      <p:cBhvr rctx="IE">
                                        <p:cTn id="357" dur="indefinite"/>
                                        <p:tgtEl>
                                          <p:spTgt spid="437273"/>
                                        </p:tgtEl>
                                      </p:cBhvr>
                                    </p:animEffect>
                                  </p:childTnLst>
                                </p:cTn>
                              </p:par>
                              <p:par>
                                <p:cTn id="358" presetID="9" presetClass="emph" presetSubtype="0" grpId="1" nodeType="withEffect">
                                  <p:stCondLst>
                                    <p:cond delay="0"/>
                                  </p:stCondLst>
                                  <p:childTnLst>
                                    <p:set>
                                      <p:cBhvr rctx="PPT">
                                        <p:cTn id="359" dur="indefinite"/>
                                        <p:tgtEl>
                                          <p:spTgt spid="437283"/>
                                        </p:tgtEl>
                                        <p:attrNameLst>
                                          <p:attrName>style.opacity</p:attrName>
                                        </p:attrNameLst>
                                      </p:cBhvr>
                                      <p:to>
                                        <p:strVal val="0.5"/>
                                      </p:to>
                                    </p:set>
                                    <p:animEffect filter="image" prLst="opacity: 0.5">
                                      <p:cBhvr rctx="IE">
                                        <p:cTn id="360" dur="indefinite"/>
                                        <p:tgtEl>
                                          <p:spTgt spid="437283"/>
                                        </p:tgtEl>
                                      </p:cBhvr>
                                    </p:animEffect>
                                  </p:childTnLst>
                                </p:cTn>
                              </p:par>
                              <p:par>
                                <p:cTn id="361" presetID="9" presetClass="emph" presetSubtype="0" grpId="1" nodeType="withEffect">
                                  <p:stCondLst>
                                    <p:cond delay="0"/>
                                  </p:stCondLst>
                                  <p:childTnLst>
                                    <p:set>
                                      <p:cBhvr rctx="PPT">
                                        <p:cTn id="362" dur="indefinite"/>
                                        <p:tgtEl>
                                          <p:spTgt spid="437284"/>
                                        </p:tgtEl>
                                        <p:attrNameLst>
                                          <p:attrName>style.opacity</p:attrName>
                                        </p:attrNameLst>
                                      </p:cBhvr>
                                      <p:to>
                                        <p:strVal val="0.5"/>
                                      </p:to>
                                    </p:set>
                                    <p:animEffect filter="image" prLst="opacity: 0.5">
                                      <p:cBhvr rctx="IE">
                                        <p:cTn id="363" dur="indefinite"/>
                                        <p:tgtEl>
                                          <p:spTgt spid="437284"/>
                                        </p:tgtEl>
                                      </p:cBhvr>
                                    </p:animEffect>
                                  </p:childTnLst>
                                </p:cTn>
                              </p:par>
                              <p:par>
                                <p:cTn id="364" presetID="9" presetClass="emph" presetSubtype="0" grpId="1" nodeType="withEffect">
                                  <p:stCondLst>
                                    <p:cond delay="0"/>
                                  </p:stCondLst>
                                  <p:childTnLst>
                                    <p:set>
                                      <p:cBhvr rctx="PPT">
                                        <p:cTn id="365" dur="indefinite"/>
                                        <p:tgtEl>
                                          <p:spTgt spid="437274"/>
                                        </p:tgtEl>
                                        <p:attrNameLst>
                                          <p:attrName>style.opacity</p:attrName>
                                        </p:attrNameLst>
                                      </p:cBhvr>
                                      <p:to>
                                        <p:strVal val="0.5"/>
                                      </p:to>
                                    </p:set>
                                    <p:animEffect filter="image" prLst="opacity: 0.5">
                                      <p:cBhvr rctx="IE">
                                        <p:cTn id="366" dur="indefinite"/>
                                        <p:tgtEl>
                                          <p:spTgt spid="437274"/>
                                        </p:tgtEl>
                                      </p:cBhvr>
                                    </p:animEffect>
                                  </p:childTnLst>
                                </p:cTn>
                              </p:par>
                              <p:par>
                                <p:cTn id="367" presetID="9" presetClass="emph" presetSubtype="0" grpId="1" nodeType="withEffect">
                                  <p:stCondLst>
                                    <p:cond delay="0"/>
                                  </p:stCondLst>
                                  <p:childTnLst>
                                    <p:set>
                                      <p:cBhvr rctx="PPT">
                                        <p:cTn id="368" dur="indefinite"/>
                                        <p:tgtEl>
                                          <p:spTgt spid="437275"/>
                                        </p:tgtEl>
                                        <p:attrNameLst>
                                          <p:attrName>style.opacity</p:attrName>
                                        </p:attrNameLst>
                                      </p:cBhvr>
                                      <p:to>
                                        <p:strVal val="0.5"/>
                                      </p:to>
                                    </p:set>
                                    <p:animEffect filter="image" prLst="opacity: 0.5">
                                      <p:cBhvr rctx="IE">
                                        <p:cTn id="369" dur="indefinite"/>
                                        <p:tgtEl>
                                          <p:spTgt spid="437275"/>
                                        </p:tgtEl>
                                      </p:cBhvr>
                                    </p:animEffect>
                                  </p:childTnLst>
                                </p:cTn>
                              </p:par>
                            </p:childTnLst>
                          </p:cTn>
                        </p:par>
                      </p:childTnLst>
                    </p:cTn>
                  </p:par>
                  <p:par>
                    <p:cTn id="370" fill="hold">
                      <p:stCondLst>
                        <p:cond delay="indefinite"/>
                      </p:stCondLst>
                      <p:childTnLst>
                        <p:par>
                          <p:cTn id="371" fill="hold">
                            <p:stCondLst>
                              <p:cond delay="0"/>
                            </p:stCondLst>
                            <p:childTnLst>
                              <p:par>
                                <p:cTn id="372" presetID="40" presetClass="entr" presetSubtype="0" fill="hold" grpId="0" nodeType="clickEffect">
                                  <p:stCondLst>
                                    <p:cond delay="0"/>
                                  </p:stCondLst>
                                  <p:iterate type="lt">
                                    <p:tmPct val="10000"/>
                                  </p:iterate>
                                  <p:childTnLst>
                                    <p:set>
                                      <p:cBhvr>
                                        <p:cTn id="373" dur="1" fill="hold">
                                          <p:stCondLst>
                                            <p:cond delay="0"/>
                                          </p:stCondLst>
                                        </p:cTn>
                                        <p:tgtEl>
                                          <p:spTgt spid="437277"/>
                                        </p:tgtEl>
                                        <p:attrNameLst>
                                          <p:attrName>style.visibility</p:attrName>
                                        </p:attrNameLst>
                                      </p:cBhvr>
                                      <p:to>
                                        <p:strVal val="visible"/>
                                      </p:to>
                                    </p:set>
                                    <p:animEffect transition="in" filter="fade">
                                      <p:cBhvr>
                                        <p:cTn id="374" dur="1000"/>
                                        <p:tgtEl>
                                          <p:spTgt spid="437277"/>
                                        </p:tgtEl>
                                      </p:cBhvr>
                                    </p:animEffect>
                                    <p:anim calcmode="lin" valueType="num">
                                      <p:cBhvr>
                                        <p:cTn id="375" dur="1000" fill="hold"/>
                                        <p:tgtEl>
                                          <p:spTgt spid="437277"/>
                                        </p:tgtEl>
                                        <p:attrNameLst>
                                          <p:attrName>ppt_x</p:attrName>
                                        </p:attrNameLst>
                                      </p:cBhvr>
                                      <p:tavLst>
                                        <p:tav tm="0">
                                          <p:val>
                                            <p:strVal val="#ppt_x-.1"/>
                                          </p:val>
                                        </p:tav>
                                        <p:tav tm="100000">
                                          <p:val>
                                            <p:strVal val="#ppt_x"/>
                                          </p:val>
                                        </p:tav>
                                      </p:tavLst>
                                    </p:anim>
                                    <p:anim calcmode="lin" valueType="num">
                                      <p:cBhvr>
                                        <p:cTn id="376" dur="1000" fill="hold"/>
                                        <p:tgtEl>
                                          <p:spTgt spid="437277"/>
                                        </p:tgtEl>
                                        <p:attrNameLst>
                                          <p:attrName>ppt_y</p:attrName>
                                        </p:attrNameLst>
                                      </p:cBhvr>
                                      <p:tavLst>
                                        <p:tav tm="0">
                                          <p:val>
                                            <p:strVal val="#ppt_y"/>
                                          </p:val>
                                        </p:tav>
                                        <p:tav tm="100000">
                                          <p:val>
                                            <p:strVal val="#ppt_y"/>
                                          </p:val>
                                        </p:tav>
                                      </p:tavLst>
                                    </p:anim>
                                  </p:childTnLst>
                                </p:cTn>
                              </p:par>
                            </p:childTnLst>
                          </p:cTn>
                        </p:par>
                      </p:childTnLst>
                    </p:cTn>
                  </p:par>
                  <p:par>
                    <p:cTn id="377" fill="hold">
                      <p:stCondLst>
                        <p:cond delay="indefinite"/>
                      </p:stCondLst>
                      <p:childTnLst>
                        <p:par>
                          <p:cTn id="378" fill="hold">
                            <p:stCondLst>
                              <p:cond delay="0"/>
                            </p:stCondLst>
                            <p:childTnLst>
                              <p:par>
                                <p:cTn id="379" presetID="10" presetClass="entr" presetSubtype="0" fill="hold" nodeType="clickEffect">
                                  <p:stCondLst>
                                    <p:cond delay="0"/>
                                  </p:stCondLst>
                                  <p:childTnLst>
                                    <p:set>
                                      <p:cBhvr>
                                        <p:cTn id="380" dur="1" fill="hold">
                                          <p:stCondLst>
                                            <p:cond delay="0"/>
                                          </p:stCondLst>
                                        </p:cTn>
                                        <p:tgtEl>
                                          <p:spTgt spid="2"/>
                                        </p:tgtEl>
                                        <p:attrNameLst>
                                          <p:attrName>style.visibility</p:attrName>
                                        </p:attrNameLst>
                                      </p:cBhvr>
                                      <p:to>
                                        <p:strVal val="visible"/>
                                      </p:to>
                                    </p:set>
                                    <p:animEffect transition="in" filter="fade">
                                      <p:cBhvr>
                                        <p:cTn id="381" dur="2000"/>
                                        <p:tgtEl>
                                          <p:spTgt spid="2"/>
                                        </p:tgtEl>
                                      </p:cBhvr>
                                    </p:animEffect>
                                  </p:childTnLst>
                                </p:cTn>
                              </p:par>
                            </p:childTnLst>
                          </p:cTn>
                        </p:par>
                      </p:childTnLst>
                    </p:cTn>
                  </p:par>
                  <p:par>
                    <p:cTn id="382" fill="hold">
                      <p:stCondLst>
                        <p:cond delay="indefinite"/>
                      </p:stCondLst>
                      <p:childTnLst>
                        <p:par>
                          <p:cTn id="383" fill="hold">
                            <p:stCondLst>
                              <p:cond delay="0"/>
                            </p:stCondLst>
                            <p:childTnLst>
                              <p:par>
                                <p:cTn id="384" presetID="9" presetClass="entr" presetSubtype="0" fill="hold" grpId="0" nodeType="clickEffect">
                                  <p:stCondLst>
                                    <p:cond delay="0"/>
                                  </p:stCondLst>
                                  <p:childTnLst>
                                    <p:set>
                                      <p:cBhvr>
                                        <p:cTn id="385" dur="1" fill="hold">
                                          <p:stCondLst>
                                            <p:cond delay="0"/>
                                          </p:stCondLst>
                                        </p:cTn>
                                        <p:tgtEl>
                                          <p:spTgt spid="437278"/>
                                        </p:tgtEl>
                                        <p:attrNameLst>
                                          <p:attrName>style.visibility</p:attrName>
                                        </p:attrNameLst>
                                      </p:cBhvr>
                                      <p:to>
                                        <p:strVal val="visible"/>
                                      </p:to>
                                    </p:set>
                                    <p:animEffect transition="in" filter="dissolve">
                                      <p:cBhvr>
                                        <p:cTn id="386" dur="500"/>
                                        <p:tgtEl>
                                          <p:spTgt spid="437278"/>
                                        </p:tgtEl>
                                      </p:cBhvr>
                                    </p:animEffect>
                                  </p:childTnLst>
                                </p:cTn>
                              </p:par>
                            </p:childTnLst>
                          </p:cTn>
                        </p:par>
                      </p:childTnLst>
                    </p:cTn>
                  </p:par>
                  <p:par>
                    <p:cTn id="387" fill="hold">
                      <p:stCondLst>
                        <p:cond delay="indefinite"/>
                      </p:stCondLst>
                      <p:childTnLst>
                        <p:par>
                          <p:cTn id="388" fill="hold">
                            <p:stCondLst>
                              <p:cond delay="0"/>
                            </p:stCondLst>
                            <p:childTnLst>
                              <p:par>
                                <p:cTn id="389" presetID="9" presetClass="entr" presetSubtype="0" fill="hold" grpId="0" nodeType="clickEffect">
                                  <p:stCondLst>
                                    <p:cond delay="0"/>
                                  </p:stCondLst>
                                  <p:childTnLst>
                                    <p:set>
                                      <p:cBhvr>
                                        <p:cTn id="390" dur="1" fill="hold">
                                          <p:stCondLst>
                                            <p:cond delay="0"/>
                                          </p:stCondLst>
                                        </p:cTn>
                                        <p:tgtEl>
                                          <p:spTgt spid="437285"/>
                                        </p:tgtEl>
                                        <p:attrNameLst>
                                          <p:attrName>style.visibility</p:attrName>
                                        </p:attrNameLst>
                                      </p:cBhvr>
                                      <p:to>
                                        <p:strVal val="visible"/>
                                      </p:to>
                                    </p:set>
                                    <p:animEffect transition="in" filter="dissolve">
                                      <p:cBhvr>
                                        <p:cTn id="391" dur="500"/>
                                        <p:tgtEl>
                                          <p:spTgt spid="437285"/>
                                        </p:tgtEl>
                                      </p:cBhvr>
                                    </p:animEffect>
                                  </p:childTnLst>
                                </p:cTn>
                              </p:par>
                            </p:childTnLst>
                          </p:cTn>
                        </p:par>
                      </p:childTnLst>
                    </p:cTn>
                  </p:par>
                  <p:par>
                    <p:cTn id="392" fill="hold">
                      <p:stCondLst>
                        <p:cond delay="indefinite"/>
                      </p:stCondLst>
                      <p:childTnLst>
                        <p:par>
                          <p:cTn id="393" fill="hold">
                            <p:stCondLst>
                              <p:cond delay="0"/>
                            </p:stCondLst>
                            <p:childTnLst>
                              <p:par>
                                <p:cTn id="394" presetID="22" presetClass="entr" presetSubtype="4" fill="hold" grpId="0" nodeType="clickEffect">
                                  <p:stCondLst>
                                    <p:cond delay="0"/>
                                  </p:stCondLst>
                                  <p:childTnLst>
                                    <p:set>
                                      <p:cBhvr>
                                        <p:cTn id="395" dur="1" fill="hold">
                                          <p:stCondLst>
                                            <p:cond delay="0"/>
                                          </p:stCondLst>
                                        </p:cTn>
                                        <p:tgtEl>
                                          <p:spTgt spid="437291"/>
                                        </p:tgtEl>
                                        <p:attrNameLst>
                                          <p:attrName>style.visibility</p:attrName>
                                        </p:attrNameLst>
                                      </p:cBhvr>
                                      <p:to>
                                        <p:strVal val="visible"/>
                                      </p:to>
                                    </p:set>
                                    <p:animEffect transition="in" filter="wipe(down)">
                                      <p:cBhvr>
                                        <p:cTn id="396" dur="500"/>
                                        <p:tgtEl>
                                          <p:spTgt spid="437291"/>
                                        </p:tgtEl>
                                      </p:cBhvr>
                                    </p:animEffect>
                                  </p:childTnLst>
                                </p:cTn>
                              </p:par>
                            </p:childTnLst>
                          </p:cTn>
                        </p:par>
                        <p:par>
                          <p:cTn id="397" fill="hold">
                            <p:stCondLst>
                              <p:cond delay="500"/>
                            </p:stCondLst>
                            <p:childTnLst>
                              <p:par>
                                <p:cTn id="398" presetID="22" presetClass="entr" presetSubtype="4" fill="hold" grpId="0" nodeType="afterEffect">
                                  <p:stCondLst>
                                    <p:cond delay="0"/>
                                  </p:stCondLst>
                                  <p:childTnLst>
                                    <p:set>
                                      <p:cBhvr>
                                        <p:cTn id="399" dur="1" fill="hold">
                                          <p:stCondLst>
                                            <p:cond delay="0"/>
                                          </p:stCondLst>
                                        </p:cTn>
                                        <p:tgtEl>
                                          <p:spTgt spid="437292"/>
                                        </p:tgtEl>
                                        <p:attrNameLst>
                                          <p:attrName>style.visibility</p:attrName>
                                        </p:attrNameLst>
                                      </p:cBhvr>
                                      <p:to>
                                        <p:strVal val="visible"/>
                                      </p:to>
                                    </p:set>
                                    <p:animEffect transition="in" filter="wipe(down)">
                                      <p:cBhvr>
                                        <p:cTn id="400" dur="500"/>
                                        <p:tgtEl>
                                          <p:spTgt spid="437292"/>
                                        </p:tgtEl>
                                      </p:cBhvr>
                                    </p:animEffect>
                                  </p:childTnLst>
                                </p:cTn>
                              </p:par>
                            </p:childTnLst>
                          </p:cTn>
                        </p:par>
                      </p:childTnLst>
                    </p:cTn>
                  </p:par>
                  <p:par>
                    <p:cTn id="401" fill="hold">
                      <p:stCondLst>
                        <p:cond delay="indefinite"/>
                      </p:stCondLst>
                      <p:childTnLst>
                        <p:par>
                          <p:cTn id="402" fill="hold">
                            <p:stCondLst>
                              <p:cond delay="0"/>
                            </p:stCondLst>
                            <p:childTnLst>
                              <p:par>
                                <p:cTn id="403" presetID="10" presetClass="entr" presetSubtype="0" fill="hold" nodeType="clickEffect">
                                  <p:stCondLst>
                                    <p:cond delay="0"/>
                                  </p:stCondLst>
                                  <p:childTnLst>
                                    <p:set>
                                      <p:cBhvr>
                                        <p:cTn id="404" dur="1" fill="hold">
                                          <p:stCondLst>
                                            <p:cond delay="0"/>
                                          </p:stCondLst>
                                        </p:cTn>
                                        <p:tgtEl>
                                          <p:spTgt spid="3"/>
                                        </p:tgtEl>
                                        <p:attrNameLst>
                                          <p:attrName>style.visibility</p:attrName>
                                        </p:attrNameLst>
                                      </p:cBhvr>
                                      <p:to>
                                        <p:strVal val="visible"/>
                                      </p:to>
                                    </p:set>
                                    <p:animEffect transition="in" filter="fade">
                                      <p:cBhvr>
                                        <p:cTn id="405" dur="2000"/>
                                        <p:tgtEl>
                                          <p:spTgt spid="3"/>
                                        </p:tgtEl>
                                      </p:cBhvr>
                                    </p:animEffect>
                                  </p:childTnLst>
                                </p:cTn>
                              </p:par>
                            </p:childTnLst>
                          </p:cTn>
                        </p:par>
                      </p:childTnLst>
                    </p:cTn>
                  </p:par>
                  <p:par>
                    <p:cTn id="406" fill="hold">
                      <p:stCondLst>
                        <p:cond delay="indefinite"/>
                      </p:stCondLst>
                      <p:childTnLst>
                        <p:par>
                          <p:cTn id="407" fill="hold">
                            <p:stCondLst>
                              <p:cond delay="0"/>
                            </p:stCondLst>
                            <p:childTnLst>
                              <p:par>
                                <p:cTn id="408" presetID="9" presetClass="entr" presetSubtype="0" fill="hold" grpId="0" nodeType="clickEffect">
                                  <p:stCondLst>
                                    <p:cond delay="0"/>
                                  </p:stCondLst>
                                  <p:childTnLst>
                                    <p:set>
                                      <p:cBhvr>
                                        <p:cTn id="409" dur="1" fill="hold">
                                          <p:stCondLst>
                                            <p:cond delay="0"/>
                                          </p:stCondLst>
                                        </p:cTn>
                                        <p:tgtEl>
                                          <p:spTgt spid="437290"/>
                                        </p:tgtEl>
                                        <p:attrNameLst>
                                          <p:attrName>style.visibility</p:attrName>
                                        </p:attrNameLst>
                                      </p:cBhvr>
                                      <p:to>
                                        <p:strVal val="visible"/>
                                      </p:to>
                                    </p:set>
                                    <p:animEffect transition="in" filter="dissolve">
                                      <p:cBhvr>
                                        <p:cTn id="410" dur="500"/>
                                        <p:tgtEl>
                                          <p:spTgt spid="437290"/>
                                        </p:tgtEl>
                                      </p:cBhvr>
                                    </p:animEffect>
                                  </p:childTnLst>
                                </p:cTn>
                              </p:par>
                            </p:childTnLst>
                          </p:cTn>
                        </p:par>
                      </p:childTnLst>
                    </p:cTn>
                  </p:par>
                  <p:par>
                    <p:cTn id="411" fill="hold">
                      <p:stCondLst>
                        <p:cond delay="indefinite"/>
                      </p:stCondLst>
                      <p:childTnLst>
                        <p:par>
                          <p:cTn id="412" fill="hold">
                            <p:stCondLst>
                              <p:cond delay="0"/>
                            </p:stCondLst>
                            <p:childTnLst>
                              <p:par>
                                <p:cTn id="413" presetID="9" presetClass="entr" presetSubtype="0" fill="hold" grpId="0" nodeType="clickEffect">
                                  <p:stCondLst>
                                    <p:cond delay="0"/>
                                  </p:stCondLst>
                                  <p:childTnLst>
                                    <p:set>
                                      <p:cBhvr>
                                        <p:cTn id="414" dur="1" fill="hold">
                                          <p:stCondLst>
                                            <p:cond delay="0"/>
                                          </p:stCondLst>
                                        </p:cTn>
                                        <p:tgtEl>
                                          <p:spTgt spid="437286"/>
                                        </p:tgtEl>
                                        <p:attrNameLst>
                                          <p:attrName>style.visibility</p:attrName>
                                        </p:attrNameLst>
                                      </p:cBhvr>
                                      <p:to>
                                        <p:strVal val="visible"/>
                                      </p:to>
                                    </p:set>
                                    <p:animEffect transition="in" filter="dissolve">
                                      <p:cBhvr>
                                        <p:cTn id="415" dur="500"/>
                                        <p:tgtEl>
                                          <p:spTgt spid="437286"/>
                                        </p:tgtEl>
                                      </p:cBhvr>
                                    </p:animEffect>
                                  </p:childTnLst>
                                </p:cTn>
                              </p:par>
                            </p:childTnLst>
                          </p:cTn>
                        </p:par>
                      </p:childTnLst>
                    </p:cTn>
                  </p:par>
                  <p:par>
                    <p:cTn id="416" fill="hold">
                      <p:stCondLst>
                        <p:cond delay="indefinite"/>
                      </p:stCondLst>
                      <p:childTnLst>
                        <p:par>
                          <p:cTn id="417" fill="hold">
                            <p:stCondLst>
                              <p:cond delay="0"/>
                            </p:stCondLst>
                            <p:childTnLst>
                              <p:par>
                                <p:cTn id="418" presetID="22" presetClass="entr" presetSubtype="4" fill="hold" grpId="0" nodeType="clickEffect">
                                  <p:stCondLst>
                                    <p:cond delay="0"/>
                                  </p:stCondLst>
                                  <p:childTnLst>
                                    <p:set>
                                      <p:cBhvr>
                                        <p:cTn id="419" dur="1" fill="hold">
                                          <p:stCondLst>
                                            <p:cond delay="0"/>
                                          </p:stCondLst>
                                        </p:cTn>
                                        <p:tgtEl>
                                          <p:spTgt spid="437311"/>
                                        </p:tgtEl>
                                        <p:attrNameLst>
                                          <p:attrName>style.visibility</p:attrName>
                                        </p:attrNameLst>
                                      </p:cBhvr>
                                      <p:to>
                                        <p:strVal val="visible"/>
                                      </p:to>
                                    </p:set>
                                    <p:animEffect transition="in" filter="wipe(down)">
                                      <p:cBhvr>
                                        <p:cTn id="420" dur="500"/>
                                        <p:tgtEl>
                                          <p:spTgt spid="437311"/>
                                        </p:tgtEl>
                                      </p:cBhvr>
                                    </p:animEffect>
                                  </p:childTnLst>
                                </p:cTn>
                              </p:par>
                            </p:childTnLst>
                          </p:cTn>
                        </p:par>
                      </p:childTnLst>
                    </p:cTn>
                  </p:par>
                  <p:par>
                    <p:cTn id="421" fill="hold">
                      <p:stCondLst>
                        <p:cond delay="indefinite"/>
                      </p:stCondLst>
                      <p:childTnLst>
                        <p:par>
                          <p:cTn id="422" fill="hold">
                            <p:stCondLst>
                              <p:cond delay="0"/>
                            </p:stCondLst>
                            <p:childTnLst>
                              <p:par>
                                <p:cTn id="423" presetID="22" presetClass="entr" presetSubtype="4" fill="hold" grpId="0" nodeType="clickEffect">
                                  <p:stCondLst>
                                    <p:cond delay="0"/>
                                  </p:stCondLst>
                                  <p:childTnLst>
                                    <p:set>
                                      <p:cBhvr>
                                        <p:cTn id="424" dur="1" fill="hold">
                                          <p:stCondLst>
                                            <p:cond delay="0"/>
                                          </p:stCondLst>
                                        </p:cTn>
                                        <p:tgtEl>
                                          <p:spTgt spid="437312"/>
                                        </p:tgtEl>
                                        <p:attrNameLst>
                                          <p:attrName>style.visibility</p:attrName>
                                        </p:attrNameLst>
                                      </p:cBhvr>
                                      <p:to>
                                        <p:strVal val="visible"/>
                                      </p:to>
                                    </p:set>
                                    <p:animEffect transition="in" filter="wipe(down)">
                                      <p:cBhvr>
                                        <p:cTn id="425" dur="500"/>
                                        <p:tgtEl>
                                          <p:spTgt spid="437312"/>
                                        </p:tgtEl>
                                      </p:cBhvr>
                                    </p:animEffect>
                                  </p:childTnLst>
                                </p:cTn>
                              </p:par>
                            </p:childTnLst>
                          </p:cTn>
                        </p:par>
                      </p:childTnLst>
                    </p:cTn>
                  </p:par>
                  <p:par>
                    <p:cTn id="426" fill="hold">
                      <p:stCondLst>
                        <p:cond delay="indefinite"/>
                      </p:stCondLst>
                      <p:childTnLst>
                        <p:par>
                          <p:cTn id="427" fill="hold">
                            <p:stCondLst>
                              <p:cond delay="0"/>
                            </p:stCondLst>
                            <p:childTnLst>
                              <p:par>
                                <p:cTn id="428" presetID="39" presetClass="entr" presetSubtype="0" accel="100000" fill="hold" grpId="0" nodeType="clickEffect">
                                  <p:stCondLst>
                                    <p:cond delay="0"/>
                                  </p:stCondLst>
                                  <p:childTnLst>
                                    <p:set>
                                      <p:cBhvr>
                                        <p:cTn id="429" dur="1" fill="hold">
                                          <p:stCondLst>
                                            <p:cond delay="0"/>
                                          </p:stCondLst>
                                        </p:cTn>
                                        <p:tgtEl>
                                          <p:spTgt spid="437279"/>
                                        </p:tgtEl>
                                        <p:attrNameLst>
                                          <p:attrName>style.visibility</p:attrName>
                                        </p:attrNameLst>
                                      </p:cBhvr>
                                      <p:to>
                                        <p:strVal val="visible"/>
                                      </p:to>
                                    </p:set>
                                    <p:anim calcmode="lin" valueType="num">
                                      <p:cBhvr>
                                        <p:cTn id="430" dur="500" fill="hold"/>
                                        <p:tgtEl>
                                          <p:spTgt spid="437279"/>
                                        </p:tgtEl>
                                        <p:attrNameLst>
                                          <p:attrName>ppt_h</p:attrName>
                                        </p:attrNameLst>
                                      </p:cBhvr>
                                      <p:tavLst>
                                        <p:tav tm="0">
                                          <p:val>
                                            <p:strVal val="#ppt_h/20"/>
                                          </p:val>
                                        </p:tav>
                                        <p:tav tm="50000">
                                          <p:val>
                                            <p:strVal val="#ppt_h/20"/>
                                          </p:val>
                                        </p:tav>
                                        <p:tav tm="100000">
                                          <p:val>
                                            <p:strVal val="#ppt_h"/>
                                          </p:val>
                                        </p:tav>
                                      </p:tavLst>
                                    </p:anim>
                                    <p:anim calcmode="lin" valueType="num">
                                      <p:cBhvr>
                                        <p:cTn id="431" dur="500" fill="hold"/>
                                        <p:tgtEl>
                                          <p:spTgt spid="437279"/>
                                        </p:tgtEl>
                                        <p:attrNameLst>
                                          <p:attrName>ppt_w</p:attrName>
                                        </p:attrNameLst>
                                      </p:cBhvr>
                                      <p:tavLst>
                                        <p:tav tm="0">
                                          <p:val>
                                            <p:strVal val="#ppt_w+.3"/>
                                          </p:val>
                                        </p:tav>
                                        <p:tav tm="50000">
                                          <p:val>
                                            <p:strVal val="#ppt_w+.3"/>
                                          </p:val>
                                        </p:tav>
                                        <p:tav tm="100000">
                                          <p:val>
                                            <p:strVal val="#ppt_w"/>
                                          </p:val>
                                        </p:tav>
                                      </p:tavLst>
                                    </p:anim>
                                    <p:anim calcmode="lin" valueType="num">
                                      <p:cBhvr>
                                        <p:cTn id="432" dur="500" fill="hold"/>
                                        <p:tgtEl>
                                          <p:spTgt spid="437279"/>
                                        </p:tgtEl>
                                        <p:attrNameLst>
                                          <p:attrName>ppt_x</p:attrName>
                                        </p:attrNameLst>
                                      </p:cBhvr>
                                      <p:tavLst>
                                        <p:tav tm="0">
                                          <p:val>
                                            <p:strVal val="#ppt_x-.3"/>
                                          </p:val>
                                        </p:tav>
                                        <p:tav tm="50000">
                                          <p:val>
                                            <p:strVal val="#ppt_x"/>
                                          </p:val>
                                        </p:tav>
                                        <p:tav tm="100000">
                                          <p:val>
                                            <p:strVal val="#ppt_x"/>
                                          </p:val>
                                        </p:tav>
                                      </p:tavLst>
                                    </p:anim>
                                    <p:anim calcmode="lin" valueType="num">
                                      <p:cBhvr>
                                        <p:cTn id="433" dur="500" fill="hold"/>
                                        <p:tgtEl>
                                          <p:spTgt spid="437279"/>
                                        </p:tgtEl>
                                        <p:attrNameLst>
                                          <p:attrName>ppt_y</p:attrName>
                                        </p:attrNameLst>
                                      </p:cBhvr>
                                      <p:tavLst>
                                        <p:tav tm="0">
                                          <p:val>
                                            <p:strVal val="#ppt_y"/>
                                          </p:val>
                                        </p:tav>
                                        <p:tav tm="100000">
                                          <p:val>
                                            <p:strVal val="#ppt_y"/>
                                          </p:val>
                                        </p:tav>
                                      </p:tavLst>
                                    </p:anim>
                                  </p:childTnLst>
                                </p:cTn>
                              </p:par>
                            </p:childTnLst>
                          </p:cTn>
                        </p:par>
                      </p:childTnLst>
                    </p:cTn>
                  </p:par>
                  <p:par>
                    <p:cTn id="434" fill="hold">
                      <p:stCondLst>
                        <p:cond delay="indefinite"/>
                      </p:stCondLst>
                      <p:childTnLst>
                        <p:par>
                          <p:cTn id="435" fill="hold">
                            <p:stCondLst>
                              <p:cond delay="0"/>
                            </p:stCondLst>
                            <p:childTnLst>
                              <p:par>
                                <p:cTn id="436" presetID="40" presetClass="entr" presetSubtype="0" fill="hold" grpId="0" nodeType="clickEffect">
                                  <p:stCondLst>
                                    <p:cond delay="0"/>
                                  </p:stCondLst>
                                  <p:iterate type="lt">
                                    <p:tmPct val="10000"/>
                                  </p:iterate>
                                  <p:childTnLst>
                                    <p:set>
                                      <p:cBhvr>
                                        <p:cTn id="437" dur="1" fill="hold">
                                          <p:stCondLst>
                                            <p:cond delay="0"/>
                                          </p:stCondLst>
                                        </p:cTn>
                                        <p:tgtEl>
                                          <p:spTgt spid="437280"/>
                                        </p:tgtEl>
                                        <p:attrNameLst>
                                          <p:attrName>style.visibility</p:attrName>
                                        </p:attrNameLst>
                                      </p:cBhvr>
                                      <p:to>
                                        <p:strVal val="visible"/>
                                      </p:to>
                                    </p:set>
                                    <p:animEffect transition="in" filter="fade">
                                      <p:cBhvr>
                                        <p:cTn id="438" dur="1000"/>
                                        <p:tgtEl>
                                          <p:spTgt spid="437280"/>
                                        </p:tgtEl>
                                      </p:cBhvr>
                                    </p:animEffect>
                                    <p:anim calcmode="lin" valueType="num">
                                      <p:cBhvr>
                                        <p:cTn id="439" dur="1000" fill="hold"/>
                                        <p:tgtEl>
                                          <p:spTgt spid="437280"/>
                                        </p:tgtEl>
                                        <p:attrNameLst>
                                          <p:attrName>ppt_x</p:attrName>
                                        </p:attrNameLst>
                                      </p:cBhvr>
                                      <p:tavLst>
                                        <p:tav tm="0">
                                          <p:val>
                                            <p:strVal val="#ppt_x-.1"/>
                                          </p:val>
                                        </p:tav>
                                        <p:tav tm="100000">
                                          <p:val>
                                            <p:strVal val="#ppt_x"/>
                                          </p:val>
                                        </p:tav>
                                      </p:tavLst>
                                    </p:anim>
                                    <p:anim calcmode="lin" valueType="num">
                                      <p:cBhvr>
                                        <p:cTn id="440" dur="1000" fill="hold"/>
                                        <p:tgtEl>
                                          <p:spTgt spid="437280"/>
                                        </p:tgtEl>
                                        <p:attrNameLst>
                                          <p:attrName>ppt_y</p:attrName>
                                        </p:attrNameLst>
                                      </p:cBhvr>
                                      <p:tavLst>
                                        <p:tav tm="0">
                                          <p:val>
                                            <p:strVal val="#ppt_y"/>
                                          </p:val>
                                        </p:tav>
                                        <p:tav tm="100000">
                                          <p:val>
                                            <p:strVal val="#ppt_y"/>
                                          </p:val>
                                        </p:tav>
                                      </p:tavLst>
                                    </p:anim>
                                  </p:childTnLst>
                                </p:cTn>
                              </p:par>
                            </p:childTnLst>
                          </p:cTn>
                        </p:par>
                      </p:childTnLst>
                    </p:cTn>
                  </p:par>
                  <p:par>
                    <p:cTn id="441" fill="hold">
                      <p:stCondLst>
                        <p:cond delay="indefinite"/>
                      </p:stCondLst>
                      <p:childTnLst>
                        <p:par>
                          <p:cTn id="442" fill="hold">
                            <p:stCondLst>
                              <p:cond delay="0"/>
                            </p:stCondLst>
                            <p:childTnLst>
                              <p:par>
                                <p:cTn id="443" presetID="10" presetClass="entr" presetSubtype="0" fill="hold" nodeType="clickEffect">
                                  <p:stCondLst>
                                    <p:cond delay="0"/>
                                  </p:stCondLst>
                                  <p:childTnLst>
                                    <p:set>
                                      <p:cBhvr>
                                        <p:cTn id="444" dur="1" fill="hold">
                                          <p:stCondLst>
                                            <p:cond delay="0"/>
                                          </p:stCondLst>
                                        </p:cTn>
                                        <p:tgtEl>
                                          <p:spTgt spid="4"/>
                                        </p:tgtEl>
                                        <p:attrNameLst>
                                          <p:attrName>style.visibility</p:attrName>
                                        </p:attrNameLst>
                                      </p:cBhvr>
                                      <p:to>
                                        <p:strVal val="visible"/>
                                      </p:to>
                                    </p:set>
                                    <p:animEffect transition="in" filter="fade">
                                      <p:cBhvr>
                                        <p:cTn id="445" dur="2000"/>
                                        <p:tgtEl>
                                          <p:spTgt spid="4"/>
                                        </p:tgtEl>
                                      </p:cBhvr>
                                    </p:animEffect>
                                  </p:childTnLst>
                                </p:cTn>
                              </p:par>
                            </p:childTnLst>
                          </p:cTn>
                        </p:par>
                      </p:childTnLst>
                    </p:cTn>
                  </p:par>
                  <p:par>
                    <p:cTn id="446" fill="hold">
                      <p:stCondLst>
                        <p:cond delay="indefinite"/>
                      </p:stCondLst>
                      <p:childTnLst>
                        <p:par>
                          <p:cTn id="447" fill="hold">
                            <p:stCondLst>
                              <p:cond delay="0"/>
                            </p:stCondLst>
                            <p:childTnLst>
                              <p:par>
                                <p:cTn id="448" presetID="9" presetClass="entr" presetSubtype="0" fill="hold" grpId="0" nodeType="clickEffect">
                                  <p:stCondLst>
                                    <p:cond delay="0"/>
                                  </p:stCondLst>
                                  <p:childTnLst>
                                    <p:set>
                                      <p:cBhvr>
                                        <p:cTn id="449" dur="1" fill="hold">
                                          <p:stCondLst>
                                            <p:cond delay="0"/>
                                          </p:stCondLst>
                                        </p:cTn>
                                        <p:tgtEl>
                                          <p:spTgt spid="437296"/>
                                        </p:tgtEl>
                                        <p:attrNameLst>
                                          <p:attrName>style.visibility</p:attrName>
                                        </p:attrNameLst>
                                      </p:cBhvr>
                                      <p:to>
                                        <p:strVal val="visible"/>
                                      </p:to>
                                    </p:set>
                                    <p:animEffect transition="in" filter="dissolve">
                                      <p:cBhvr>
                                        <p:cTn id="450" dur="500"/>
                                        <p:tgtEl>
                                          <p:spTgt spid="437296"/>
                                        </p:tgtEl>
                                      </p:cBhvr>
                                    </p:animEffect>
                                  </p:childTnLst>
                                </p:cTn>
                              </p:par>
                            </p:childTnLst>
                          </p:cTn>
                        </p:par>
                      </p:childTnLst>
                    </p:cTn>
                  </p:par>
                  <p:par>
                    <p:cTn id="451" fill="hold">
                      <p:stCondLst>
                        <p:cond delay="indefinite"/>
                      </p:stCondLst>
                      <p:childTnLst>
                        <p:par>
                          <p:cTn id="452" fill="hold">
                            <p:stCondLst>
                              <p:cond delay="0"/>
                            </p:stCondLst>
                            <p:childTnLst>
                              <p:par>
                                <p:cTn id="453" presetID="9" presetClass="entr" presetSubtype="0" fill="hold" grpId="0" nodeType="clickEffect">
                                  <p:stCondLst>
                                    <p:cond delay="0"/>
                                  </p:stCondLst>
                                  <p:childTnLst>
                                    <p:set>
                                      <p:cBhvr>
                                        <p:cTn id="454" dur="1" fill="hold">
                                          <p:stCondLst>
                                            <p:cond delay="0"/>
                                          </p:stCondLst>
                                        </p:cTn>
                                        <p:tgtEl>
                                          <p:spTgt spid="437298"/>
                                        </p:tgtEl>
                                        <p:attrNameLst>
                                          <p:attrName>style.visibility</p:attrName>
                                        </p:attrNameLst>
                                      </p:cBhvr>
                                      <p:to>
                                        <p:strVal val="visible"/>
                                      </p:to>
                                    </p:set>
                                    <p:animEffect transition="in" filter="dissolve">
                                      <p:cBhvr>
                                        <p:cTn id="455" dur="500"/>
                                        <p:tgtEl>
                                          <p:spTgt spid="437298"/>
                                        </p:tgtEl>
                                      </p:cBhvr>
                                    </p:animEffect>
                                  </p:childTnLst>
                                </p:cTn>
                              </p:par>
                            </p:childTnLst>
                          </p:cTn>
                        </p:par>
                      </p:childTnLst>
                    </p:cTn>
                  </p:par>
                  <p:par>
                    <p:cTn id="456" fill="hold">
                      <p:stCondLst>
                        <p:cond delay="indefinite"/>
                      </p:stCondLst>
                      <p:childTnLst>
                        <p:par>
                          <p:cTn id="457" fill="hold">
                            <p:stCondLst>
                              <p:cond delay="0"/>
                            </p:stCondLst>
                            <p:childTnLst>
                              <p:par>
                                <p:cTn id="458" presetID="22" presetClass="entr" presetSubtype="4" fill="hold" grpId="0" nodeType="clickEffect">
                                  <p:stCondLst>
                                    <p:cond delay="0"/>
                                  </p:stCondLst>
                                  <p:childTnLst>
                                    <p:set>
                                      <p:cBhvr>
                                        <p:cTn id="459" dur="1" fill="hold">
                                          <p:stCondLst>
                                            <p:cond delay="0"/>
                                          </p:stCondLst>
                                        </p:cTn>
                                        <p:tgtEl>
                                          <p:spTgt spid="437307"/>
                                        </p:tgtEl>
                                        <p:attrNameLst>
                                          <p:attrName>style.visibility</p:attrName>
                                        </p:attrNameLst>
                                      </p:cBhvr>
                                      <p:to>
                                        <p:strVal val="visible"/>
                                      </p:to>
                                    </p:set>
                                    <p:animEffect transition="in" filter="wipe(down)">
                                      <p:cBhvr>
                                        <p:cTn id="460" dur="500"/>
                                        <p:tgtEl>
                                          <p:spTgt spid="437307"/>
                                        </p:tgtEl>
                                      </p:cBhvr>
                                    </p:animEffect>
                                  </p:childTnLst>
                                </p:cTn>
                              </p:par>
                            </p:childTnLst>
                          </p:cTn>
                        </p:par>
                        <p:par>
                          <p:cTn id="461" fill="hold">
                            <p:stCondLst>
                              <p:cond delay="500"/>
                            </p:stCondLst>
                            <p:childTnLst>
                              <p:par>
                                <p:cTn id="462" presetID="22" presetClass="entr" presetSubtype="4" fill="hold" grpId="0" nodeType="afterEffect">
                                  <p:stCondLst>
                                    <p:cond delay="0"/>
                                  </p:stCondLst>
                                  <p:childTnLst>
                                    <p:set>
                                      <p:cBhvr>
                                        <p:cTn id="463" dur="1" fill="hold">
                                          <p:stCondLst>
                                            <p:cond delay="0"/>
                                          </p:stCondLst>
                                        </p:cTn>
                                        <p:tgtEl>
                                          <p:spTgt spid="437308"/>
                                        </p:tgtEl>
                                        <p:attrNameLst>
                                          <p:attrName>style.visibility</p:attrName>
                                        </p:attrNameLst>
                                      </p:cBhvr>
                                      <p:to>
                                        <p:strVal val="visible"/>
                                      </p:to>
                                    </p:set>
                                    <p:animEffect transition="in" filter="wipe(down)">
                                      <p:cBhvr>
                                        <p:cTn id="464" dur="500"/>
                                        <p:tgtEl>
                                          <p:spTgt spid="437308"/>
                                        </p:tgtEl>
                                      </p:cBhvr>
                                    </p:animEffect>
                                  </p:childTnLst>
                                </p:cTn>
                              </p:par>
                            </p:childTnLst>
                          </p:cTn>
                        </p:par>
                      </p:childTnLst>
                    </p:cTn>
                  </p:par>
                  <p:par>
                    <p:cTn id="465" fill="hold">
                      <p:stCondLst>
                        <p:cond delay="indefinite"/>
                      </p:stCondLst>
                      <p:childTnLst>
                        <p:par>
                          <p:cTn id="466" fill="hold">
                            <p:stCondLst>
                              <p:cond delay="0"/>
                            </p:stCondLst>
                            <p:childTnLst>
                              <p:par>
                                <p:cTn id="467" presetID="10" presetClass="entr" presetSubtype="0" fill="hold" nodeType="clickEffect">
                                  <p:stCondLst>
                                    <p:cond delay="0"/>
                                  </p:stCondLst>
                                  <p:childTnLst>
                                    <p:set>
                                      <p:cBhvr>
                                        <p:cTn id="468" dur="1" fill="hold">
                                          <p:stCondLst>
                                            <p:cond delay="0"/>
                                          </p:stCondLst>
                                        </p:cTn>
                                        <p:tgtEl>
                                          <p:spTgt spid="5"/>
                                        </p:tgtEl>
                                        <p:attrNameLst>
                                          <p:attrName>style.visibility</p:attrName>
                                        </p:attrNameLst>
                                      </p:cBhvr>
                                      <p:to>
                                        <p:strVal val="visible"/>
                                      </p:to>
                                    </p:set>
                                    <p:animEffect transition="in" filter="fade">
                                      <p:cBhvr>
                                        <p:cTn id="469" dur="2000"/>
                                        <p:tgtEl>
                                          <p:spTgt spid="5"/>
                                        </p:tgtEl>
                                      </p:cBhvr>
                                    </p:animEffect>
                                  </p:childTnLst>
                                </p:cTn>
                              </p:par>
                            </p:childTnLst>
                          </p:cTn>
                        </p:par>
                      </p:childTnLst>
                    </p:cTn>
                  </p:par>
                  <p:par>
                    <p:cTn id="470" fill="hold">
                      <p:stCondLst>
                        <p:cond delay="indefinite"/>
                      </p:stCondLst>
                      <p:childTnLst>
                        <p:par>
                          <p:cTn id="471" fill="hold">
                            <p:stCondLst>
                              <p:cond delay="0"/>
                            </p:stCondLst>
                            <p:childTnLst>
                              <p:par>
                                <p:cTn id="472" presetID="9" presetClass="entr" presetSubtype="0" fill="hold" grpId="0" nodeType="clickEffect">
                                  <p:stCondLst>
                                    <p:cond delay="0"/>
                                  </p:stCondLst>
                                  <p:childTnLst>
                                    <p:set>
                                      <p:cBhvr>
                                        <p:cTn id="473" dur="1" fill="hold">
                                          <p:stCondLst>
                                            <p:cond delay="0"/>
                                          </p:stCondLst>
                                        </p:cTn>
                                        <p:tgtEl>
                                          <p:spTgt spid="437303"/>
                                        </p:tgtEl>
                                        <p:attrNameLst>
                                          <p:attrName>style.visibility</p:attrName>
                                        </p:attrNameLst>
                                      </p:cBhvr>
                                      <p:to>
                                        <p:strVal val="visible"/>
                                      </p:to>
                                    </p:set>
                                    <p:animEffect transition="in" filter="dissolve">
                                      <p:cBhvr>
                                        <p:cTn id="474" dur="500"/>
                                        <p:tgtEl>
                                          <p:spTgt spid="437303"/>
                                        </p:tgtEl>
                                      </p:cBhvr>
                                    </p:animEffect>
                                  </p:childTnLst>
                                </p:cTn>
                              </p:par>
                            </p:childTnLst>
                          </p:cTn>
                        </p:par>
                      </p:childTnLst>
                    </p:cTn>
                  </p:par>
                  <p:par>
                    <p:cTn id="475" fill="hold">
                      <p:stCondLst>
                        <p:cond delay="indefinite"/>
                      </p:stCondLst>
                      <p:childTnLst>
                        <p:par>
                          <p:cTn id="476" fill="hold">
                            <p:stCondLst>
                              <p:cond delay="0"/>
                            </p:stCondLst>
                            <p:childTnLst>
                              <p:par>
                                <p:cTn id="477" presetID="9" presetClass="entr" presetSubtype="0" fill="hold" grpId="0" nodeType="clickEffect">
                                  <p:stCondLst>
                                    <p:cond delay="0"/>
                                  </p:stCondLst>
                                  <p:childTnLst>
                                    <p:set>
                                      <p:cBhvr>
                                        <p:cTn id="478" dur="1" fill="hold">
                                          <p:stCondLst>
                                            <p:cond delay="0"/>
                                          </p:stCondLst>
                                        </p:cTn>
                                        <p:tgtEl>
                                          <p:spTgt spid="437299"/>
                                        </p:tgtEl>
                                        <p:attrNameLst>
                                          <p:attrName>style.visibility</p:attrName>
                                        </p:attrNameLst>
                                      </p:cBhvr>
                                      <p:to>
                                        <p:strVal val="visible"/>
                                      </p:to>
                                    </p:set>
                                    <p:animEffect transition="in" filter="dissolve">
                                      <p:cBhvr>
                                        <p:cTn id="479" dur="500"/>
                                        <p:tgtEl>
                                          <p:spTgt spid="437299"/>
                                        </p:tgtEl>
                                      </p:cBhvr>
                                    </p:animEffect>
                                  </p:childTnLst>
                                </p:cTn>
                              </p:par>
                            </p:childTnLst>
                          </p:cTn>
                        </p:par>
                      </p:childTnLst>
                    </p:cTn>
                  </p:par>
                  <p:par>
                    <p:cTn id="480" fill="hold">
                      <p:stCondLst>
                        <p:cond delay="indefinite"/>
                      </p:stCondLst>
                      <p:childTnLst>
                        <p:par>
                          <p:cTn id="481" fill="hold">
                            <p:stCondLst>
                              <p:cond delay="0"/>
                            </p:stCondLst>
                            <p:childTnLst>
                              <p:par>
                                <p:cTn id="482" presetID="22" presetClass="entr" presetSubtype="4" fill="hold" grpId="0" nodeType="clickEffect">
                                  <p:stCondLst>
                                    <p:cond delay="0"/>
                                  </p:stCondLst>
                                  <p:childTnLst>
                                    <p:set>
                                      <p:cBhvr>
                                        <p:cTn id="483" dur="1" fill="hold">
                                          <p:stCondLst>
                                            <p:cond delay="0"/>
                                          </p:stCondLst>
                                        </p:cTn>
                                        <p:tgtEl>
                                          <p:spTgt spid="437310"/>
                                        </p:tgtEl>
                                        <p:attrNameLst>
                                          <p:attrName>style.visibility</p:attrName>
                                        </p:attrNameLst>
                                      </p:cBhvr>
                                      <p:to>
                                        <p:strVal val="visible"/>
                                      </p:to>
                                    </p:set>
                                    <p:animEffect transition="in" filter="wipe(down)">
                                      <p:cBhvr>
                                        <p:cTn id="484" dur="500"/>
                                        <p:tgtEl>
                                          <p:spTgt spid="437310"/>
                                        </p:tgtEl>
                                      </p:cBhvr>
                                    </p:animEffect>
                                  </p:childTnLst>
                                </p:cTn>
                              </p:par>
                            </p:childTnLst>
                          </p:cTn>
                        </p:par>
                        <p:par>
                          <p:cTn id="485" fill="hold">
                            <p:stCondLst>
                              <p:cond delay="500"/>
                            </p:stCondLst>
                            <p:childTnLst>
                              <p:par>
                                <p:cTn id="486" presetID="22" presetClass="entr" presetSubtype="4" fill="hold" grpId="0" nodeType="afterEffect">
                                  <p:stCondLst>
                                    <p:cond delay="0"/>
                                  </p:stCondLst>
                                  <p:childTnLst>
                                    <p:set>
                                      <p:cBhvr>
                                        <p:cTn id="487" dur="1" fill="hold">
                                          <p:stCondLst>
                                            <p:cond delay="0"/>
                                          </p:stCondLst>
                                        </p:cTn>
                                        <p:tgtEl>
                                          <p:spTgt spid="437309"/>
                                        </p:tgtEl>
                                        <p:attrNameLst>
                                          <p:attrName>style.visibility</p:attrName>
                                        </p:attrNameLst>
                                      </p:cBhvr>
                                      <p:to>
                                        <p:strVal val="visible"/>
                                      </p:to>
                                    </p:set>
                                    <p:animEffect transition="in" filter="wipe(down)">
                                      <p:cBhvr>
                                        <p:cTn id="488" dur="500"/>
                                        <p:tgtEl>
                                          <p:spTgt spid="437309"/>
                                        </p:tgtEl>
                                      </p:cBhvr>
                                    </p:animEffect>
                                  </p:childTnLst>
                                </p:cTn>
                              </p:par>
                            </p:childTnLst>
                          </p:cTn>
                        </p:par>
                      </p:childTnLst>
                    </p:cTn>
                  </p:par>
                  <p:par>
                    <p:cTn id="489" fill="hold">
                      <p:stCondLst>
                        <p:cond delay="indefinite"/>
                      </p:stCondLst>
                      <p:childTnLst>
                        <p:par>
                          <p:cTn id="490" fill="hold">
                            <p:stCondLst>
                              <p:cond delay="0"/>
                            </p:stCondLst>
                            <p:childTnLst>
                              <p:par>
                                <p:cTn id="491" presetID="39" presetClass="entr" presetSubtype="0" accel="100000" fill="hold" grpId="0" nodeType="clickEffect">
                                  <p:stCondLst>
                                    <p:cond delay="0"/>
                                  </p:stCondLst>
                                  <p:childTnLst>
                                    <p:set>
                                      <p:cBhvr>
                                        <p:cTn id="492" dur="1" fill="hold">
                                          <p:stCondLst>
                                            <p:cond delay="0"/>
                                          </p:stCondLst>
                                        </p:cTn>
                                        <p:tgtEl>
                                          <p:spTgt spid="437297"/>
                                        </p:tgtEl>
                                        <p:attrNameLst>
                                          <p:attrName>style.visibility</p:attrName>
                                        </p:attrNameLst>
                                      </p:cBhvr>
                                      <p:to>
                                        <p:strVal val="visible"/>
                                      </p:to>
                                    </p:set>
                                    <p:anim calcmode="lin" valueType="num">
                                      <p:cBhvr>
                                        <p:cTn id="493" dur="500" fill="hold"/>
                                        <p:tgtEl>
                                          <p:spTgt spid="437297"/>
                                        </p:tgtEl>
                                        <p:attrNameLst>
                                          <p:attrName>ppt_h</p:attrName>
                                        </p:attrNameLst>
                                      </p:cBhvr>
                                      <p:tavLst>
                                        <p:tav tm="0">
                                          <p:val>
                                            <p:strVal val="#ppt_h/20"/>
                                          </p:val>
                                        </p:tav>
                                        <p:tav tm="50000">
                                          <p:val>
                                            <p:strVal val="#ppt_h/20"/>
                                          </p:val>
                                        </p:tav>
                                        <p:tav tm="100000">
                                          <p:val>
                                            <p:strVal val="#ppt_h"/>
                                          </p:val>
                                        </p:tav>
                                      </p:tavLst>
                                    </p:anim>
                                    <p:anim calcmode="lin" valueType="num">
                                      <p:cBhvr>
                                        <p:cTn id="494" dur="500" fill="hold"/>
                                        <p:tgtEl>
                                          <p:spTgt spid="437297"/>
                                        </p:tgtEl>
                                        <p:attrNameLst>
                                          <p:attrName>ppt_w</p:attrName>
                                        </p:attrNameLst>
                                      </p:cBhvr>
                                      <p:tavLst>
                                        <p:tav tm="0">
                                          <p:val>
                                            <p:strVal val="#ppt_w+.3"/>
                                          </p:val>
                                        </p:tav>
                                        <p:tav tm="50000">
                                          <p:val>
                                            <p:strVal val="#ppt_w+.3"/>
                                          </p:val>
                                        </p:tav>
                                        <p:tav tm="100000">
                                          <p:val>
                                            <p:strVal val="#ppt_w"/>
                                          </p:val>
                                        </p:tav>
                                      </p:tavLst>
                                    </p:anim>
                                    <p:anim calcmode="lin" valueType="num">
                                      <p:cBhvr>
                                        <p:cTn id="495" dur="500" fill="hold"/>
                                        <p:tgtEl>
                                          <p:spTgt spid="437297"/>
                                        </p:tgtEl>
                                        <p:attrNameLst>
                                          <p:attrName>ppt_x</p:attrName>
                                        </p:attrNameLst>
                                      </p:cBhvr>
                                      <p:tavLst>
                                        <p:tav tm="0">
                                          <p:val>
                                            <p:strVal val="#ppt_x-.3"/>
                                          </p:val>
                                        </p:tav>
                                        <p:tav tm="50000">
                                          <p:val>
                                            <p:strVal val="#ppt_x"/>
                                          </p:val>
                                        </p:tav>
                                        <p:tav tm="100000">
                                          <p:val>
                                            <p:strVal val="#ppt_x"/>
                                          </p:val>
                                        </p:tav>
                                      </p:tavLst>
                                    </p:anim>
                                    <p:anim calcmode="lin" valueType="num">
                                      <p:cBhvr>
                                        <p:cTn id="496" dur="500" fill="hold"/>
                                        <p:tgtEl>
                                          <p:spTgt spid="4372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2" grpId="0"/>
      <p:bldP spid="437252" grpId="1"/>
      <p:bldP spid="437254" grpId="0" autoUpdateAnimBg="0"/>
      <p:bldP spid="437255" grpId="0" animBg="1"/>
      <p:bldP spid="437255" grpId="1" animBg="1"/>
      <p:bldP spid="437256" grpId="0" animBg="1"/>
      <p:bldP spid="437257" grpId="0" autoUpdateAnimBg="0"/>
      <p:bldP spid="437257" grpId="1"/>
      <p:bldP spid="437258" grpId="0" autoUpdateAnimBg="0"/>
      <p:bldP spid="437258" grpId="1"/>
      <p:bldP spid="437259" grpId="0" animBg="1" autoUpdateAnimBg="0"/>
      <p:bldP spid="437259" grpId="1" animBg="1"/>
      <p:bldP spid="437260" grpId="0" autoUpdateAnimBg="0"/>
      <p:bldP spid="437260" grpId="1"/>
      <p:bldP spid="437261" grpId="0" animBg="1" autoUpdateAnimBg="0"/>
      <p:bldP spid="437262" grpId="0" autoUpdateAnimBg="0"/>
      <p:bldP spid="437262" grpId="1"/>
      <p:bldP spid="437263" grpId="0" animBg="1" autoUpdateAnimBg="0"/>
      <p:bldP spid="437263" grpId="1" animBg="1"/>
      <p:bldP spid="437264" grpId="0" animBg="1" autoUpdateAnimBg="0"/>
      <p:bldP spid="437264" grpId="1" animBg="1"/>
      <p:bldP spid="437265" grpId="0" animBg="1"/>
      <p:bldP spid="437265" grpId="1" animBg="1"/>
      <p:bldP spid="437266" grpId="0" animBg="1" autoUpdateAnimBg="0"/>
      <p:bldP spid="437267" grpId="0" autoUpdateAnimBg="0"/>
      <p:bldP spid="437267" grpId="1"/>
      <p:bldP spid="437268" grpId="0" animBg="1"/>
      <p:bldP spid="437268" grpId="1" animBg="1"/>
      <p:bldP spid="437269" grpId="0" animBg="1"/>
      <p:bldP spid="437269" grpId="1" animBg="1"/>
      <p:bldP spid="437270" grpId="0" animBg="1" autoUpdateAnimBg="0"/>
      <p:bldP spid="437270" grpId="1" animBg="1"/>
      <p:bldP spid="437271" grpId="0" autoUpdateAnimBg="0"/>
      <p:bldP spid="437271" grpId="1"/>
      <p:bldP spid="437272" grpId="0" animBg="1"/>
      <p:bldP spid="437272" grpId="1" animBg="1"/>
      <p:bldP spid="437273" grpId="0" animBg="1"/>
      <p:bldP spid="437273" grpId="1" animBg="1"/>
      <p:bldP spid="437274" grpId="0" animBg="1"/>
      <p:bldP spid="437274" grpId="1" animBg="1"/>
      <p:bldP spid="437275" grpId="0" animBg="1" autoUpdateAnimBg="0"/>
      <p:bldP spid="437275" grpId="1" animBg="1"/>
      <p:bldP spid="437276" grpId="0" autoUpdateAnimBg="0"/>
      <p:bldP spid="437276" grpId="1"/>
      <p:bldP spid="437277" grpId="0"/>
      <p:bldP spid="437278" grpId="0"/>
      <p:bldP spid="437279" grpId="0"/>
      <p:bldP spid="437280" grpId="0"/>
      <p:bldP spid="437282" grpId="0" animBg="1"/>
      <p:bldP spid="437282" grpId="1" animBg="1"/>
      <p:bldP spid="437283" grpId="0" animBg="1"/>
      <p:bldP spid="437283" grpId="1" animBg="1"/>
      <p:bldP spid="437284" grpId="0"/>
      <p:bldP spid="437284" grpId="1"/>
      <p:bldP spid="437285" grpId="0"/>
      <p:bldP spid="437286" grpId="0"/>
      <p:bldP spid="437290" grpId="0"/>
      <p:bldP spid="437291" grpId="0" animBg="1"/>
      <p:bldP spid="437292" grpId="0" animBg="1"/>
      <p:bldP spid="437296" grpId="0"/>
      <p:bldP spid="437297" grpId="0"/>
      <p:bldP spid="437298" grpId="0"/>
      <p:bldP spid="437299" grpId="0"/>
      <p:bldP spid="437303" grpId="0"/>
      <p:bldP spid="437307" grpId="0" animBg="1"/>
      <p:bldP spid="437308" grpId="0" animBg="1"/>
      <p:bldP spid="437309" grpId="0" animBg="1"/>
      <p:bldP spid="437310" grpId="0" animBg="1"/>
      <p:bldP spid="437311" grpId="0" animBg="1"/>
      <p:bldP spid="437312" grpId="0" animBg="1"/>
      <p:bldP spid="437313" grpId="0" animBg="1"/>
      <p:bldP spid="437313" grpId="1" animBg="1"/>
      <p:bldP spid="437320" grpId="0"/>
      <p:bldP spid="437320" grpId="1"/>
      <p:bldP spid="437321" grpId="0"/>
      <p:bldP spid="437321" grpId="1"/>
      <p:bldP spid="437322" grpId="0" animBg="1"/>
      <p:bldP spid="437322" grpId="1" animBg="1"/>
      <p:bldP spid="437322" grpId="2" animBg="1"/>
      <p:bldP spid="437323" grpId="0" animBg="1"/>
      <p:bldP spid="437323" grpId="1" animBg="1"/>
      <p:bldP spid="437323" grpId="2" animBg="1"/>
      <p:bldP spid="437324" grpId="0"/>
      <p:bldP spid="437324" grpId="1"/>
      <p:bldP spid="437324" grpId="2"/>
      <p:bldP spid="437324" grpId="3"/>
      <p:bldP spid="437325" grpId="0"/>
      <p:bldP spid="437325" grpId="1"/>
      <p:bldP spid="437325" grpId="2"/>
      <p:bldP spid="437325" grpId="3"/>
      <p:bldP spid="437326" grpId="0"/>
      <p:bldP spid="437326" grpId="1"/>
      <p:bldP spid="437327" grpId="0"/>
      <p:bldP spid="437327" grpId="1"/>
      <p:bldP spid="437328" grpId="0"/>
      <p:bldP spid="437328" grpId="1"/>
      <p:bldP spid="437329" grpId="0"/>
      <p:bldP spid="437330" grpId="0"/>
      <p:bldP spid="437331"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4"/>
          <p:cNvSpPr txBox="1">
            <a:spLocks noChangeArrowheads="1"/>
          </p:cNvSpPr>
          <p:nvPr/>
        </p:nvSpPr>
        <p:spPr bwMode="auto">
          <a:xfrm>
            <a:off x="1152525" y="762000"/>
            <a:ext cx="7926388" cy="466725"/>
          </a:xfrm>
          <a:prstGeom prst="rect">
            <a:avLst/>
          </a:prstGeom>
          <a:solidFill>
            <a:srgbClr val="F6ECE2">
              <a:alpha val="50195"/>
            </a:srgbClr>
          </a:solidFill>
          <a:ln w="9525">
            <a:solidFill>
              <a:srgbClr val="F2E4D6"/>
            </a:solidFill>
            <a:miter lim="800000"/>
            <a:headEnd/>
            <a:tailEnd/>
          </a:ln>
        </p:spPr>
        <p:txBody>
          <a:bodyPr wrap="none">
            <a:spAutoFit/>
          </a:bodyPr>
          <a:lstStyle/>
          <a:p>
            <a:r>
              <a:rPr lang="en-US" sz="2400"/>
              <a:t>Z </a:t>
            </a:r>
            <a:r>
              <a:rPr lang="en-US" sz="2000"/>
              <a:t>(</a:t>
            </a:r>
            <a:r>
              <a:rPr lang="en-US" sz="2000" i="1"/>
              <a:t>aq</a:t>
            </a:r>
            <a:r>
              <a:rPr lang="en-US" sz="2000"/>
              <a:t>)</a:t>
            </a:r>
            <a:r>
              <a:rPr lang="en-US" sz="2400"/>
              <a:t>       +       2 Y </a:t>
            </a:r>
            <a:r>
              <a:rPr lang="en-US" sz="2000"/>
              <a:t>(</a:t>
            </a:r>
            <a:r>
              <a:rPr lang="en-US" sz="2000" i="1"/>
              <a:t>aq</a:t>
            </a:r>
            <a:r>
              <a:rPr lang="en-US" sz="2000"/>
              <a:t>)</a:t>
            </a:r>
            <a:r>
              <a:rPr lang="en-US" sz="2400"/>
              <a:t>       </a:t>
            </a:r>
            <a:r>
              <a:rPr lang="en-US" sz="2400">
                <a:sym typeface="Wingdings" pitchFamily="2" charset="2"/>
              </a:rPr>
              <a:t>          5 M </a:t>
            </a:r>
            <a:r>
              <a:rPr lang="en-US" sz="2000"/>
              <a:t>(</a:t>
            </a:r>
            <a:r>
              <a:rPr lang="en-US" sz="2000" i="1"/>
              <a:t>s</a:t>
            </a:r>
            <a:r>
              <a:rPr lang="en-US" sz="2000"/>
              <a:t>)</a:t>
            </a:r>
            <a:r>
              <a:rPr lang="en-US" sz="2400"/>
              <a:t>        </a:t>
            </a:r>
            <a:r>
              <a:rPr lang="en-US" sz="2400">
                <a:sym typeface="Wingdings" pitchFamily="2" charset="2"/>
              </a:rPr>
              <a:t>+     T </a:t>
            </a:r>
            <a:r>
              <a:rPr lang="en-US" sz="2400" baseline="-25000"/>
              <a:t>2</a:t>
            </a:r>
            <a:r>
              <a:rPr lang="en-US" sz="2000"/>
              <a:t>(</a:t>
            </a:r>
            <a:r>
              <a:rPr lang="en-US" sz="2000" i="1"/>
              <a:t>g</a:t>
            </a:r>
            <a:r>
              <a:rPr lang="en-US" sz="2000"/>
              <a:t>)</a:t>
            </a:r>
            <a:r>
              <a:rPr lang="en-US" sz="2400"/>
              <a:t> </a:t>
            </a:r>
          </a:p>
        </p:txBody>
      </p:sp>
      <p:sp>
        <p:nvSpPr>
          <p:cNvPr id="438277" name="Text Box 5"/>
          <p:cNvSpPr txBox="1">
            <a:spLocks noChangeArrowheads="1"/>
          </p:cNvSpPr>
          <p:nvPr/>
        </p:nvSpPr>
        <p:spPr bwMode="auto">
          <a:xfrm>
            <a:off x="1289050" y="1203325"/>
            <a:ext cx="3519488" cy="336550"/>
          </a:xfrm>
          <a:prstGeom prst="rect">
            <a:avLst/>
          </a:prstGeom>
          <a:noFill/>
          <a:ln w="9525">
            <a:noFill/>
            <a:miter lim="800000"/>
            <a:headEnd/>
            <a:tailEnd/>
          </a:ln>
        </p:spPr>
        <p:txBody>
          <a:bodyPr wrap="none">
            <a:spAutoFit/>
          </a:bodyPr>
          <a:lstStyle/>
          <a:p>
            <a:r>
              <a:rPr lang="en-US" sz="1600"/>
              <a:t> 	          1.8 x 10</a:t>
            </a:r>
            <a:r>
              <a:rPr lang="en-US" sz="1600" baseline="30000"/>
              <a:t>24</a:t>
            </a:r>
            <a:r>
              <a:rPr lang="en-US" sz="1600"/>
              <a:t> molecules</a:t>
            </a:r>
          </a:p>
        </p:txBody>
      </p:sp>
      <p:sp>
        <p:nvSpPr>
          <p:cNvPr id="438278" name="Text Box 6"/>
          <p:cNvSpPr txBox="1">
            <a:spLocks noChangeArrowheads="1"/>
          </p:cNvSpPr>
          <p:nvPr/>
        </p:nvSpPr>
        <p:spPr bwMode="auto">
          <a:xfrm>
            <a:off x="3041650" y="2574925"/>
            <a:ext cx="882650" cy="346075"/>
          </a:xfrm>
          <a:prstGeom prst="rect">
            <a:avLst/>
          </a:prstGeom>
          <a:solidFill>
            <a:srgbClr val="FFFF99">
              <a:alpha val="50195"/>
            </a:srgbClr>
          </a:solidFill>
          <a:ln w="9525">
            <a:solidFill>
              <a:srgbClr val="FF0000"/>
            </a:solidFill>
            <a:miter lim="800000"/>
            <a:headEnd/>
            <a:tailEnd/>
          </a:ln>
        </p:spPr>
        <p:txBody>
          <a:bodyPr wrap="none">
            <a:spAutoFit/>
          </a:bodyPr>
          <a:lstStyle/>
          <a:p>
            <a:r>
              <a:rPr lang="en-US" sz="1600"/>
              <a:t>3 mol Y</a:t>
            </a:r>
          </a:p>
        </p:txBody>
      </p:sp>
      <p:sp>
        <p:nvSpPr>
          <p:cNvPr id="110597" name="Text Box 7"/>
          <p:cNvSpPr txBox="1">
            <a:spLocks noChangeArrowheads="1"/>
          </p:cNvSpPr>
          <p:nvPr/>
        </p:nvSpPr>
        <p:spPr bwMode="auto">
          <a:xfrm>
            <a:off x="6096000" y="1196975"/>
            <a:ext cx="669925" cy="336550"/>
          </a:xfrm>
          <a:prstGeom prst="rect">
            <a:avLst/>
          </a:prstGeom>
          <a:noFill/>
          <a:ln w="9525">
            <a:noFill/>
            <a:miter lim="800000"/>
            <a:headEnd/>
            <a:tailEnd/>
          </a:ln>
        </p:spPr>
        <p:txBody>
          <a:bodyPr wrap="none">
            <a:spAutoFit/>
          </a:bodyPr>
          <a:lstStyle/>
          <a:p>
            <a:r>
              <a:rPr lang="en-US" sz="1600"/>
              <a:t>x mol</a:t>
            </a:r>
          </a:p>
        </p:txBody>
      </p:sp>
      <p:grpSp>
        <p:nvGrpSpPr>
          <p:cNvPr id="2" name="Group 8"/>
          <p:cNvGrpSpPr>
            <a:grpSpLocks/>
          </p:cNvGrpSpPr>
          <p:nvPr/>
        </p:nvGrpSpPr>
        <p:grpSpPr bwMode="auto">
          <a:xfrm>
            <a:off x="349250" y="3525838"/>
            <a:ext cx="1219200" cy="481012"/>
            <a:chOff x="186" y="1092"/>
            <a:chExt cx="768" cy="303"/>
          </a:xfrm>
        </p:grpSpPr>
        <p:sp>
          <p:nvSpPr>
            <p:cNvPr id="110617" name="Line 9"/>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110618" name="Line 10"/>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110619" name="Line 11"/>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110620" name="Line 12"/>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110621" name="Line 13"/>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438286" name="Oval 14"/>
          <p:cNvSpPr>
            <a:spLocks noChangeArrowheads="1"/>
          </p:cNvSpPr>
          <p:nvPr/>
        </p:nvSpPr>
        <p:spPr bwMode="auto">
          <a:xfrm>
            <a:off x="615950" y="3724275"/>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438287" name="Text Box 15"/>
          <p:cNvSpPr txBox="1">
            <a:spLocks noChangeArrowheads="1"/>
          </p:cNvSpPr>
          <p:nvPr/>
        </p:nvSpPr>
        <p:spPr bwMode="auto">
          <a:xfrm>
            <a:off x="395288" y="4030663"/>
            <a:ext cx="303212" cy="304800"/>
          </a:xfrm>
          <a:prstGeom prst="rect">
            <a:avLst/>
          </a:prstGeom>
          <a:noFill/>
          <a:ln w="9525">
            <a:noFill/>
            <a:miter lim="800000"/>
            <a:headEnd/>
            <a:tailEnd/>
          </a:ln>
        </p:spPr>
        <p:txBody>
          <a:bodyPr wrap="none">
            <a:spAutoFit/>
          </a:bodyPr>
          <a:lstStyle/>
          <a:p>
            <a:r>
              <a:rPr lang="en-US"/>
              <a:t>Y</a:t>
            </a:r>
          </a:p>
        </p:txBody>
      </p:sp>
      <p:sp>
        <p:nvSpPr>
          <p:cNvPr id="438288" name="Text Box 16"/>
          <p:cNvSpPr txBox="1">
            <a:spLocks noChangeArrowheads="1"/>
          </p:cNvSpPr>
          <p:nvPr/>
        </p:nvSpPr>
        <p:spPr bwMode="auto">
          <a:xfrm>
            <a:off x="1141413" y="4030663"/>
            <a:ext cx="331787" cy="304800"/>
          </a:xfrm>
          <a:prstGeom prst="rect">
            <a:avLst/>
          </a:prstGeom>
          <a:noFill/>
          <a:ln w="9525">
            <a:noFill/>
            <a:miter lim="800000"/>
            <a:headEnd/>
            <a:tailEnd/>
          </a:ln>
        </p:spPr>
        <p:txBody>
          <a:bodyPr wrap="none">
            <a:spAutoFit/>
          </a:bodyPr>
          <a:lstStyle/>
          <a:p>
            <a:r>
              <a:rPr lang="en-US"/>
              <a:t>M</a:t>
            </a:r>
          </a:p>
        </p:txBody>
      </p:sp>
      <p:sp>
        <p:nvSpPr>
          <p:cNvPr id="438289" name="Line 17"/>
          <p:cNvSpPr>
            <a:spLocks noChangeShapeType="1"/>
          </p:cNvSpPr>
          <p:nvPr/>
        </p:nvSpPr>
        <p:spPr bwMode="auto">
          <a:xfrm>
            <a:off x="682625" y="3759200"/>
            <a:ext cx="534988" cy="0"/>
          </a:xfrm>
          <a:prstGeom prst="line">
            <a:avLst/>
          </a:prstGeom>
          <a:noFill/>
          <a:ln w="31750">
            <a:solidFill>
              <a:srgbClr val="800000"/>
            </a:solidFill>
            <a:round/>
            <a:headEnd/>
            <a:tailEnd/>
          </a:ln>
        </p:spPr>
        <p:txBody>
          <a:bodyPr/>
          <a:lstStyle/>
          <a:p>
            <a:endParaRPr lang="en-US"/>
          </a:p>
        </p:txBody>
      </p:sp>
      <p:grpSp>
        <p:nvGrpSpPr>
          <p:cNvPr id="3" name="Group 18"/>
          <p:cNvGrpSpPr>
            <a:grpSpLocks/>
          </p:cNvGrpSpPr>
          <p:nvPr/>
        </p:nvGrpSpPr>
        <p:grpSpPr bwMode="auto">
          <a:xfrm>
            <a:off x="1174750" y="3717925"/>
            <a:ext cx="88900" cy="88900"/>
            <a:chOff x="925" y="1217"/>
            <a:chExt cx="56" cy="56"/>
          </a:xfrm>
        </p:grpSpPr>
        <p:sp>
          <p:nvSpPr>
            <p:cNvPr id="110614" name="Oval 19"/>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110615" name="Line 20"/>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110616" name="Line 21"/>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438294" name="Text Box 22"/>
          <p:cNvSpPr txBox="1">
            <a:spLocks noChangeArrowheads="1"/>
          </p:cNvSpPr>
          <p:nvPr/>
        </p:nvSpPr>
        <p:spPr bwMode="auto">
          <a:xfrm>
            <a:off x="2341563" y="3622675"/>
            <a:ext cx="1933575" cy="336550"/>
          </a:xfrm>
          <a:prstGeom prst="rect">
            <a:avLst/>
          </a:prstGeom>
          <a:noFill/>
          <a:ln w="9525">
            <a:noFill/>
            <a:miter lim="800000"/>
            <a:headEnd/>
            <a:tailEnd/>
          </a:ln>
        </p:spPr>
        <p:txBody>
          <a:bodyPr wrap="none">
            <a:spAutoFit/>
          </a:bodyPr>
          <a:lstStyle/>
          <a:p>
            <a:r>
              <a:rPr lang="en-US" sz="1600"/>
              <a:t>x mol M  =  3 mol Y</a:t>
            </a:r>
          </a:p>
        </p:txBody>
      </p:sp>
      <p:sp>
        <p:nvSpPr>
          <p:cNvPr id="438295" name="Text Box 23"/>
          <p:cNvSpPr txBox="1">
            <a:spLocks noChangeArrowheads="1"/>
          </p:cNvSpPr>
          <p:nvPr/>
        </p:nvSpPr>
        <p:spPr bwMode="auto">
          <a:xfrm>
            <a:off x="5146675" y="3643313"/>
            <a:ext cx="1311275" cy="336550"/>
          </a:xfrm>
          <a:prstGeom prst="rect">
            <a:avLst/>
          </a:prstGeom>
          <a:noFill/>
          <a:ln w="9525">
            <a:noFill/>
            <a:miter lim="800000"/>
            <a:headEnd/>
            <a:tailEnd/>
          </a:ln>
        </p:spPr>
        <p:txBody>
          <a:bodyPr wrap="none">
            <a:spAutoFit/>
          </a:bodyPr>
          <a:lstStyle/>
          <a:p>
            <a:r>
              <a:rPr lang="en-US" sz="1600"/>
              <a:t>=  7.5 mol M</a:t>
            </a:r>
          </a:p>
        </p:txBody>
      </p:sp>
      <p:sp>
        <p:nvSpPr>
          <p:cNvPr id="438296" name="Rectangle 24"/>
          <p:cNvSpPr>
            <a:spLocks noChangeArrowheads="1"/>
          </p:cNvSpPr>
          <p:nvPr/>
        </p:nvSpPr>
        <p:spPr bwMode="auto">
          <a:xfrm>
            <a:off x="4210050" y="3489325"/>
            <a:ext cx="908050" cy="336550"/>
          </a:xfrm>
          <a:prstGeom prst="rect">
            <a:avLst/>
          </a:prstGeom>
          <a:noFill/>
          <a:ln w="9525">
            <a:noFill/>
            <a:miter lim="800000"/>
            <a:headEnd/>
            <a:tailEnd/>
          </a:ln>
        </p:spPr>
        <p:txBody>
          <a:bodyPr wrap="none">
            <a:spAutoFit/>
          </a:bodyPr>
          <a:lstStyle/>
          <a:p>
            <a:r>
              <a:rPr lang="en-US" sz="1600"/>
              <a:t>5 mol M</a:t>
            </a:r>
          </a:p>
        </p:txBody>
      </p:sp>
      <p:sp>
        <p:nvSpPr>
          <p:cNvPr id="438297" name="Rectangle 25"/>
          <p:cNvSpPr>
            <a:spLocks noChangeArrowheads="1"/>
          </p:cNvSpPr>
          <p:nvPr/>
        </p:nvSpPr>
        <p:spPr bwMode="auto">
          <a:xfrm>
            <a:off x="4216400" y="3759200"/>
            <a:ext cx="873125" cy="336550"/>
          </a:xfrm>
          <a:prstGeom prst="rect">
            <a:avLst/>
          </a:prstGeom>
          <a:noFill/>
          <a:ln w="9525">
            <a:noFill/>
            <a:miter lim="800000"/>
            <a:headEnd/>
            <a:tailEnd/>
          </a:ln>
        </p:spPr>
        <p:txBody>
          <a:bodyPr wrap="none">
            <a:spAutoFit/>
          </a:bodyPr>
          <a:lstStyle/>
          <a:p>
            <a:r>
              <a:rPr lang="en-US" sz="1600"/>
              <a:t>2 mol Y</a:t>
            </a:r>
          </a:p>
        </p:txBody>
      </p:sp>
      <p:sp>
        <p:nvSpPr>
          <p:cNvPr id="438298" name="Line 26"/>
          <p:cNvSpPr>
            <a:spLocks noChangeShapeType="1"/>
          </p:cNvSpPr>
          <p:nvPr/>
        </p:nvSpPr>
        <p:spPr bwMode="auto">
          <a:xfrm flipV="1">
            <a:off x="3683000" y="3756025"/>
            <a:ext cx="495300" cy="98425"/>
          </a:xfrm>
          <a:prstGeom prst="line">
            <a:avLst/>
          </a:prstGeom>
          <a:noFill/>
          <a:ln w="9525">
            <a:solidFill>
              <a:srgbClr val="FF0000"/>
            </a:solidFill>
            <a:round/>
            <a:headEnd/>
            <a:tailEnd/>
          </a:ln>
        </p:spPr>
        <p:txBody>
          <a:bodyPr/>
          <a:lstStyle/>
          <a:p>
            <a:endParaRPr lang="en-US"/>
          </a:p>
        </p:txBody>
      </p:sp>
      <p:grpSp>
        <p:nvGrpSpPr>
          <p:cNvPr id="4" name="Group 27"/>
          <p:cNvGrpSpPr>
            <a:grpSpLocks/>
          </p:cNvGrpSpPr>
          <p:nvPr/>
        </p:nvGrpSpPr>
        <p:grpSpPr bwMode="auto">
          <a:xfrm>
            <a:off x="4235450" y="3527425"/>
            <a:ext cx="860425" cy="542925"/>
            <a:chOff x="3885" y="2931"/>
            <a:chExt cx="542" cy="342"/>
          </a:xfrm>
        </p:grpSpPr>
        <p:sp>
          <p:nvSpPr>
            <p:cNvPr id="110612" name="AutoShape 28"/>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0613" name="Line 29"/>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38302" name="Line 30"/>
          <p:cNvSpPr>
            <a:spLocks noChangeShapeType="1"/>
          </p:cNvSpPr>
          <p:nvPr/>
        </p:nvSpPr>
        <p:spPr bwMode="auto">
          <a:xfrm flipV="1">
            <a:off x="4483100" y="3873500"/>
            <a:ext cx="517525" cy="112713"/>
          </a:xfrm>
          <a:prstGeom prst="line">
            <a:avLst/>
          </a:prstGeom>
          <a:noFill/>
          <a:ln w="9525">
            <a:solidFill>
              <a:srgbClr val="FF0000"/>
            </a:solidFill>
            <a:round/>
            <a:headEnd/>
            <a:tailEnd/>
          </a:ln>
        </p:spPr>
        <p:txBody>
          <a:bodyPr/>
          <a:lstStyle/>
          <a:p>
            <a:endParaRPr lang="en-US"/>
          </a:p>
        </p:txBody>
      </p:sp>
      <p:sp>
        <p:nvSpPr>
          <p:cNvPr id="110611" name="AutoShape 31">
            <a:hlinkClick r:id="" action="ppaction://noaction" highlightClick="1"/>
            <a:hlinkHover r:id="" action="ppaction://hlinkshowjump?jump=previousslide"/>
          </p:cNvPr>
          <p:cNvSpPr>
            <a:spLocks noChangeArrowheads="1"/>
          </p:cNvSpPr>
          <p:nvPr/>
        </p:nvSpPr>
        <p:spPr bwMode="auto">
          <a:xfrm>
            <a:off x="0" y="6511925"/>
            <a:ext cx="387350" cy="387350"/>
          </a:xfrm>
          <a:prstGeom prst="actionButtonReturn">
            <a:avLst/>
          </a:prstGeom>
          <a:solidFill>
            <a:srgbClr val="DDDDDD"/>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38277"/>
                                        </p:tgtEl>
                                      </p:cBhvr>
                                    </p:animEffect>
                                    <p:anim calcmode="lin" valueType="num">
                                      <p:cBhvr>
                                        <p:cTn id="7" dur="1000"/>
                                        <p:tgtEl>
                                          <p:spTgt spid="438277"/>
                                        </p:tgtEl>
                                        <p:attrNameLst>
                                          <p:attrName>ppt_x</p:attrName>
                                        </p:attrNameLst>
                                      </p:cBhvr>
                                      <p:tavLst>
                                        <p:tav tm="0">
                                          <p:val>
                                            <p:strVal val="ppt_x"/>
                                          </p:val>
                                        </p:tav>
                                        <p:tav tm="100000">
                                          <p:val>
                                            <p:strVal val="ppt_x"/>
                                          </p:val>
                                        </p:tav>
                                      </p:tavLst>
                                    </p:anim>
                                    <p:anim calcmode="lin" valueType="num">
                                      <p:cBhvr>
                                        <p:cTn id="8" dur="1000"/>
                                        <p:tgtEl>
                                          <p:spTgt spid="438277"/>
                                        </p:tgtEl>
                                        <p:attrNameLst>
                                          <p:attrName>ppt_y</p:attrName>
                                        </p:attrNameLst>
                                      </p:cBhvr>
                                      <p:tavLst>
                                        <p:tav tm="0">
                                          <p:val>
                                            <p:strVal val="ppt_y"/>
                                          </p:val>
                                        </p:tav>
                                        <p:tav tm="100000">
                                          <p:val>
                                            <p:strVal val="ppt_y+.1"/>
                                          </p:val>
                                        </p:tav>
                                      </p:tavLst>
                                    </p:anim>
                                    <p:set>
                                      <p:cBhvr>
                                        <p:cTn id="9" dur="1" fill="hold">
                                          <p:stCondLst>
                                            <p:cond delay="999"/>
                                          </p:stCondLst>
                                        </p:cTn>
                                        <p:tgtEl>
                                          <p:spTgt spid="438277"/>
                                        </p:tgtEl>
                                        <p:attrNameLst>
                                          <p:attrName>style.visibility</p:attrName>
                                        </p:attrNameLst>
                                      </p:cBhvr>
                                      <p:to>
                                        <p:strVal val="hidden"/>
                                      </p:to>
                                    </p:set>
                                  </p:childTnLst>
                                </p:cTn>
                              </p:par>
                              <p:par>
                                <p:cTn id="10" presetID="0" presetClass="path" presetSubtype="0" accel="50000" decel="50000" fill="hold" grpId="0" nodeType="withEffect">
                                  <p:stCondLst>
                                    <p:cond delay="0"/>
                                  </p:stCondLst>
                                  <p:childTnLst>
                                    <p:animMotion origin="layout" path="M 2.77778E-7 -8.11242E-6 L 2.77778E-7 -0.18159 " pathEditMode="relative" ptsTypes="AA">
                                      <p:cBhvr>
                                        <p:cTn id="11" dur="2000" fill="hold"/>
                                        <p:tgtEl>
                                          <p:spTgt spid="438278"/>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38287"/>
                                        </p:tgtEl>
                                        <p:attrNameLst>
                                          <p:attrName>style.visibility</p:attrName>
                                        </p:attrNameLst>
                                      </p:cBhvr>
                                      <p:to>
                                        <p:strVal val="visible"/>
                                      </p:to>
                                    </p:set>
                                    <p:animEffect transition="in" filter="fade">
                                      <p:cBhvr>
                                        <p:cTn id="21" dur="1000"/>
                                        <p:tgtEl>
                                          <p:spTgt spid="438287"/>
                                        </p:tgtEl>
                                      </p:cBhvr>
                                    </p:animEffect>
                                    <p:anim calcmode="lin" valueType="num">
                                      <p:cBhvr>
                                        <p:cTn id="22" dur="1000" fill="hold"/>
                                        <p:tgtEl>
                                          <p:spTgt spid="438287"/>
                                        </p:tgtEl>
                                        <p:attrNameLst>
                                          <p:attrName>ppt_x</p:attrName>
                                        </p:attrNameLst>
                                      </p:cBhvr>
                                      <p:tavLst>
                                        <p:tav tm="0">
                                          <p:val>
                                            <p:strVal val="#ppt_x"/>
                                          </p:val>
                                        </p:tav>
                                        <p:tav tm="100000">
                                          <p:val>
                                            <p:strVal val="#ppt_x"/>
                                          </p:val>
                                        </p:tav>
                                      </p:tavLst>
                                    </p:anim>
                                    <p:anim calcmode="lin" valueType="num">
                                      <p:cBhvr>
                                        <p:cTn id="23" dur="1000" fill="hold"/>
                                        <p:tgtEl>
                                          <p:spTgt spid="43828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38288"/>
                                        </p:tgtEl>
                                        <p:attrNameLst>
                                          <p:attrName>style.visibility</p:attrName>
                                        </p:attrNameLst>
                                      </p:cBhvr>
                                      <p:to>
                                        <p:strVal val="visible"/>
                                      </p:to>
                                    </p:set>
                                    <p:animEffect transition="in" filter="fade">
                                      <p:cBhvr>
                                        <p:cTn id="28" dur="1000"/>
                                        <p:tgtEl>
                                          <p:spTgt spid="438288"/>
                                        </p:tgtEl>
                                      </p:cBhvr>
                                    </p:animEffect>
                                    <p:anim calcmode="lin" valueType="num">
                                      <p:cBhvr>
                                        <p:cTn id="29" dur="1000" fill="hold"/>
                                        <p:tgtEl>
                                          <p:spTgt spid="438288"/>
                                        </p:tgtEl>
                                        <p:attrNameLst>
                                          <p:attrName>ppt_x</p:attrName>
                                        </p:attrNameLst>
                                      </p:cBhvr>
                                      <p:tavLst>
                                        <p:tav tm="0">
                                          <p:val>
                                            <p:strVal val="#ppt_x"/>
                                          </p:val>
                                        </p:tav>
                                        <p:tav tm="100000">
                                          <p:val>
                                            <p:strVal val="#ppt_x"/>
                                          </p:val>
                                        </p:tav>
                                      </p:tavLst>
                                    </p:anim>
                                    <p:anim calcmode="lin" valueType="num">
                                      <p:cBhvr>
                                        <p:cTn id="30" dur="1000" fill="hold"/>
                                        <p:tgtEl>
                                          <p:spTgt spid="43828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438286"/>
                                        </p:tgtEl>
                                        <p:attrNameLst>
                                          <p:attrName>style.visibility</p:attrName>
                                        </p:attrNameLst>
                                      </p:cBhvr>
                                      <p:to>
                                        <p:strVal val="visible"/>
                                      </p:to>
                                    </p:set>
                                    <p:anim calcmode="lin" valueType="num">
                                      <p:cBhvr>
                                        <p:cTn id="35" dur="500" fill="hold"/>
                                        <p:tgtEl>
                                          <p:spTgt spid="438286"/>
                                        </p:tgtEl>
                                        <p:attrNameLst>
                                          <p:attrName>ppt_w</p:attrName>
                                        </p:attrNameLst>
                                      </p:cBhvr>
                                      <p:tavLst>
                                        <p:tav tm="0">
                                          <p:val>
                                            <p:fltVal val="0"/>
                                          </p:val>
                                        </p:tav>
                                        <p:tav tm="100000">
                                          <p:val>
                                            <p:strVal val="#ppt_w"/>
                                          </p:val>
                                        </p:tav>
                                      </p:tavLst>
                                    </p:anim>
                                    <p:anim calcmode="lin" valueType="num">
                                      <p:cBhvr>
                                        <p:cTn id="36" dur="500" fill="hold"/>
                                        <p:tgtEl>
                                          <p:spTgt spid="438286"/>
                                        </p:tgtEl>
                                        <p:attrNameLst>
                                          <p:attrName>ppt_h</p:attrName>
                                        </p:attrNameLst>
                                      </p:cBhvr>
                                      <p:tavLst>
                                        <p:tav tm="0">
                                          <p:val>
                                            <p:fltVal val="0"/>
                                          </p:val>
                                        </p:tav>
                                        <p:tav tm="100000">
                                          <p:val>
                                            <p:strVal val="#ppt_h"/>
                                          </p:val>
                                        </p:tav>
                                      </p:tavLst>
                                    </p:anim>
                                    <p:animEffect transition="in" filter="fade">
                                      <p:cBhvr>
                                        <p:cTn id="37" dur="500"/>
                                        <p:tgtEl>
                                          <p:spTgt spid="43828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38289"/>
                                        </p:tgtEl>
                                        <p:attrNameLst>
                                          <p:attrName>style.visibility</p:attrName>
                                        </p:attrNameLst>
                                      </p:cBhvr>
                                      <p:to>
                                        <p:strVal val="visible"/>
                                      </p:to>
                                    </p:set>
                                    <p:animEffect transition="in" filter="wipe(left)">
                                      <p:cBhvr>
                                        <p:cTn id="49" dur="2000"/>
                                        <p:tgtEl>
                                          <p:spTgt spid="438289"/>
                                        </p:tgtEl>
                                      </p:cBhvr>
                                    </p:animEffect>
                                  </p:childTnLst>
                                </p:cTn>
                              </p:par>
                            </p:childTnLst>
                          </p:cTn>
                        </p:par>
                      </p:childTnLst>
                    </p:cTn>
                  </p:par>
                  <p:par>
                    <p:cTn id="50" fill="hold">
                      <p:stCondLst>
                        <p:cond delay="indefinite"/>
                      </p:stCondLst>
                      <p:childTnLst>
                        <p:par>
                          <p:cTn id="51" fill="hold">
                            <p:stCondLst>
                              <p:cond delay="0"/>
                            </p:stCondLst>
                            <p:childTnLst>
                              <p:par>
                                <p:cTn id="52" presetID="40" presetClass="entr" presetSubtype="0" fill="hold" grpId="0" nodeType="clickEffect">
                                  <p:stCondLst>
                                    <p:cond delay="0"/>
                                  </p:stCondLst>
                                  <p:iterate type="lt">
                                    <p:tmPct val="10000"/>
                                  </p:iterate>
                                  <p:childTnLst>
                                    <p:set>
                                      <p:cBhvr>
                                        <p:cTn id="53" dur="1" fill="hold">
                                          <p:stCondLst>
                                            <p:cond delay="0"/>
                                          </p:stCondLst>
                                        </p:cTn>
                                        <p:tgtEl>
                                          <p:spTgt spid="438294"/>
                                        </p:tgtEl>
                                        <p:attrNameLst>
                                          <p:attrName>style.visibility</p:attrName>
                                        </p:attrNameLst>
                                      </p:cBhvr>
                                      <p:to>
                                        <p:strVal val="visible"/>
                                      </p:to>
                                    </p:set>
                                    <p:animEffect transition="in" filter="fade">
                                      <p:cBhvr>
                                        <p:cTn id="54" dur="1000"/>
                                        <p:tgtEl>
                                          <p:spTgt spid="438294"/>
                                        </p:tgtEl>
                                      </p:cBhvr>
                                    </p:animEffect>
                                    <p:anim calcmode="lin" valueType="num">
                                      <p:cBhvr>
                                        <p:cTn id="55" dur="1000" fill="hold"/>
                                        <p:tgtEl>
                                          <p:spTgt spid="438294"/>
                                        </p:tgtEl>
                                        <p:attrNameLst>
                                          <p:attrName>ppt_x</p:attrName>
                                        </p:attrNameLst>
                                      </p:cBhvr>
                                      <p:tavLst>
                                        <p:tav tm="0">
                                          <p:val>
                                            <p:strVal val="#ppt_x-.1"/>
                                          </p:val>
                                        </p:tav>
                                        <p:tav tm="100000">
                                          <p:val>
                                            <p:strVal val="#ppt_x"/>
                                          </p:val>
                                        </p:tav>
                                      </p:tavLst>
                                    </p:anim>
                                    <p:anim calcmode="lin" valueType="num">
                                      <p:cBhvr>
                                        <p:cTn id="56" dur="1000" fill="hold"/>
                                        <p:tgtEl>
                                          <p:spTgt spid="43829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2000"/>
                                        <p:tgtEl>
                                          <p:spTgt spid="4"/>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438297"/>
                                        </p:tgtEl>
                                        <p:attrNameLst>
                                          <p:attrName>style.visibility</p:attrName>
                                        </p:attrNameLst>
                                      </p:cBhvr>
                                      <p:to>
                                        <p:strVal val="visible"/>
                                      </p:to>
                                    </p:set>
                                    <p:animEffect transition="in" filter="dissolve">
                                      <p:cBhvr>
                                        <p:cTn id="66" dur="500"/>
                                        <p:tgtEl>
                                          <p:spTgt spid="438297"/>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438296"/>
                                        </p:tgtEl>
                                        <p:attrNameLst>
                                          <p:attrName>style.visibility</p:attrName>
                                        </p:attrNameLst>
                                      </p:cBhvr>
                                      <p:to>
                                        <p:strVal val="visible"/>
                                      </p:to>
                                    </p:set>
                                    <p:animEffect transition="in" filter="dissolve">
                                      <p:cBhvr>
                                        <p:cTn id="71" dur="500"/>
                                        <p:tgtEl>
                                          <p:spTgt spid="43829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438298"/>
                                        </p:tgtEl>
                                        <p:attrNameLst>
                                          <p:attrName>style.visibility</p:attrName>
                                        </p:attrNameLst>
                                      </p:cBhvr>
                                      <p:to>
                                        <p:strVal val="visible"/>
                                      </p:to>
                                    </p:set>
                                    <p:animEffect transition="in" filter="wipe(down)">
                                      <p:cBhvr>
                                        <p:cTn id="76" dur="500"/>
                                        <p:tgtEl>
                                          <p:spTgt spid="438298"/>
                                        </p:tgtEl>
                                      </p:cBhvr>
                                    </p:animEffect>
                                  </p:childTnLst>
                                </p:cTn>
                              </p:par>
                            </p:childTnLst>
                          </p:cTn>
                        </p:par>
                        <p:par>
                          <p:cTn id="77" fill="hold">
                            <p:stCondLst>
                              <p:cond delay="500"/>
                            </p:stCondLst>
                            <p:childTnLst>
                              <p:par>
                                <p:cTn id="78" presetID="22" presetClass="entr" presetSubtype="4" fill="hold" grpId="0" nodeType="afterEffect">
                                  <p:stCondLst>
                                    <p:cond delay="0"/>
                                  </p:stCondLst>
                                  <p:childTnLst>
                                    <p:set>
                                      <p:cBhvr>
                                        <p:cTn id="79" dur="1" fill="hold">
                                          <p:stCondLst>
                                            <p:cond delay="0"/>
                                          </p:stCondLst>
                                        </p:cTn>
                                        <p:tgtEl>
                                          <p:spTgt spid="438302"/>
                                        </p:tgtEl>
                                        <p:attrNameLst>
                                          <p:attrName>style.visibility</p:attrName>
                                        </p:attrNameLst>
                                      </p:cBhvr>
                                      <p:to>
                                        <p:strVal val="visible"/>
                                      </p:to>
                                    </p:set>
                                    <p:animEffect transition="in" filter="wipe(down)">
                                      <p:cBhvr>
                                        <p:cTn id="80" dur="500"/>
                                        <p:tgtEl>
                                          <p:spTgt spid="438302"/>
                                        </p:tgtEl>
                                      </p:cBhvr>
                                    </p:animEffect>
                                  </p:childTnLst>
                                </p:cTn>
                              </p:par>
                            </p:childTnLst>
                          </p:cTn>
                        </p:par>
                      </p:childTnLst>
                    </p:cTn>
                  </p:par>
                  <p:par>
                    <p:cTn id="81" fill="hold">
                      <p:stCondLst>
                        <p:cond delay="indefinite"/>
                      </p:stCondLst>
                      <p:childTnLst>
                        <p:par>
                          <p:cTn id="82" fill="hold">
                            <p:stCondLst>
                              <p:cond delay="0"/>
                            </p:stCondLst>
                            <p:childTnLst>
                              <p:par>
                                <p:cTn id="83" presetID="39" presetClass="entr" presetSubtype="0" accel="100000" fill="hold" grpId="0" nodeType="clickEffect">
                                  <p:stCondLst>
                                    <p:cond delay="0"/>
                                  </p:stCondLst>
                                  <p:childTnLst>
                                    <p:set>
                                      <p:cBhvr>
                                        <p:cTn id="84" dur="1" fill="hold">
                                          <p:stCondLst>
                                            <p:cond delay="0"/>
                                          </p:stCondLst>
                                        </p:cTn>
                                        <p:tgtEl>
                                          <p:spTgt spid="438295"/>
                                        </p:tgtEl>
                                        <p:attrNameLst>
                                          <p:attrName>style.visibility</p:attrName>
                                        </p:attrNameLst>
                                      </p:cBhvr>
                                      <p:to>
                                        <p:strVal val="visible"/>
                                      </p:to>
                                    </p:set>
                                    <p:anim calcmode="lin" valueType="num">
                                      <p:cBhvr>
                                        <p:cTn id="85" dur="500" fill="hold"/>
                                        <p:tgtEl>
                                          <p:spTgt spid="438295"/>
                                        </p:tgtEl>
                                        <p:attrNameLst>
                                          <p:attrName>ppt_h</p:attrName>
                                        </p:attrNameLst>
                                      </p:cBhvr>
                                      <p:tavLst>
                                        <p:tav tm="0">
                                          <p:val>
                                            <p:strVal val="#ppt_h/20"/>
                                          </p:val>
                                        </p:tav>
                                        <p:tav tm="50000">
                                          <p:val>
                                            <p:strVal val="#ppt_h/20"/>
                                          </p:val>
                                        </p:tav>
                                        <p:tav tm="100000">
                                          <p:val>
                                            <p:strVal val="#ppt_h"/>
                                          </p:val>
                                        </p:tav>
                                      </p:tavLst>
                                    </p:anim>
                                    <p:anim calcmode="lin" valueType="num">
                                      <p:cBhvr>
                                        <p:cTn id="86" dur="500" fill="hold"/>
                                        <p:tgtEl>
                                          <p:spTgt spid="438295"/>
                                        </p:tgtEl>
                                        <p:attrNameLst>
                                          <p:attrName>ppt_w</p:attrName>
                                        </p:attrNameLst>
                                      </p:cBhvr>
                                      <p:tavLst>
                                        <p:tav tm="0">
                                          <p:val>
                                            <p:strVal val="#ppt_w+.3"/>
                                          </p:val>
                                        </p:tav>
                                        <p:tav tm="50000">
                                          <p:val>
                                            <p:strVal val="#ppt_w+.3"/>
                                          </p:val>
                                        </p:tav>
                                        <p:tav tm="100000">
                                          <p:val>
                                            <p:strVal val="#ppt_w"/>
                                          </p:val>
                                        </p:tav>
                                      </p:tavLst>
                                    </p:anim>
                                    <p:anim calcmode="lin" valueType="num">
                                      <p:cBhvr>
                                        <p:cTn id="87" dur="500" fill="hold"/>
                                        <p:tgtEl>
                                          <p:spTgt spid="438295"/>
                                        </p:tgtEl>
                                        <p:attrNameLst>
                                          <p:attrName>ppt_x</p:attrName>
                                        </p:attrNameLst>
                                      </p:cBhvr>
                                      <p:tavLst>
                                        <p:tav tm="0">
                                          <p:val>
                                            <p:strVal val="#ppt_x-.3"/>
                                          </p:val>
                                        </p:tav>
                                        <p:tav tm="50000">
                                          <p:val>
                                            <p:strVal val="#ppt_x"/>
                                          </p:val>
                                        </p:tav>
                                        <p:tav tm="100000">
                                          <p:val>
                                            <p:strVal val="#ppt_x"/>
                                          </p:val>
                                        </p:tav>
                                      </p:tavLst>
                                    </p:anim>
                                    <p:anim calcmode="lin" valueType="num">
                                      <p:cBhvr>
                                        <p:cTn id="88" dur="500" fill="hold"/>
                                        <p:tgtEl>
                                          <p:spTgt spid="4382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7" grpId="0"/>
      <p:bldP spid="438278" grpId="0" animBg="1"/>
      <p:bldP spid="438286" grpId="0" animBg="1"/>
      <p:bldP spid="438287" grpId="0"/>
      <p:bldP spid="438288" grpId="0"/>
      <p:bldP spid="438289" grpId="0" animBg="1"/>
      <p:bldP spid="438294" grpId="0"/>
      <p:bldP spid="438295" grpId="0"/>
      <p:bldP spid="438296" grpId="0"/>
      <p:bldP spid="438297" grpId="0"/>
      <p:bldP spid="438298" grpId="0" animBg="1"/>
      <p:bldP spid="438302"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smtClean="0">
                <a:solidFill>
                  <a:schemeClr val="bg1"/>
                </a:solidFill>
              </a:rPr>
              <a:t>Real Life Stoichiometry</a:t>
            </a:r>
          </a:p>
        </p:txBody>
      </p:sp>
      <p:sp>
        <p:nvSpPr>
          <p:cNvPr id="111619" name="AutoShape 5">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99FF"/>
            </a:gs>
            <a:gs pos="100000">
              <a:srgbClr val="2F4776"/>
            </a:gs>
          </a:gsLst>
          <a:lin ang="5400000" scaled="1"/>
        </a:gradFill>
        <a:effectLst/>
      </p:bgPr>
    </p:bg>
    <p:spTree>
      <p:nvGrpSpPr>
        <p:cNvPr id="1" name=""/>
        <p:cNvGrpSpPr/>
        <p:nvPr/>
      </p:nvGrpSpPr>
      <p:grpSpPr>
        <a:xfrm>
          <a:off x="0" y="0"/>
          <a:ext cx="0" cy="0"/>
          <a:chOff x="0" y="0"/>
          <a:chExt cx="0" cy="0"/>
        </a:xfrm>
      </p:grpSpPr>
      <p:graphicFrame>
        <p:nvGraphicFramePr>
          <p:cNvPr id="4098" name="Object 3"/>
          <p:cNvGraphicFramePr>
            <a:graphicFrameLocks noChangeAspect="1"/>
          </p:cNvGraphicFramePr>
          <p:nvPr/>
        </p:nvGraphicFramePr>
        <p:xfrm>
          <a:off x="1236663" y="3270250"/>
          <a:ext cx="2625725" cy="2540000"/>
        </p:xfrm>
        <a:graphic>
          <a:graphicData uri="http://schemas.openxmlformats.org/presentationml/2006/ole">
            <mc:AlternateContent xmlns:mc="http://schemas.openxmlformats.org/markup-compatibility/2006">
              <mc:Choice xmlns:v="urn:schemas-microsoft-com:vml" Requires="v">
                <p:oleObj spid="_x0000_s4099" name="Clip" r:id="rId4" imgW="3450600" imgH="3337560" progId="MS_ClipArt_Gallery.5">
                  <p:embed/>
                </p:oleObj>
              </mc:Choice>
              <mc:Fallback>
                <p:oleObj name="Clip" r:id="rId4" imgW="3450600" imgH="3337560" progId="MS_ClipArt_Gallery.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6663" y="3270250"/>
                        <a:ext cx="2625725" cy="254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0" name="Rectangle 6"/>
          <p:cNvSpPr>
            <a:spLocks noGrp="1" noChangeArrowheads="1"/>
          </p:cNvSpPr>
          <p:nvPr>
            <p:ph type="ctrTitle"/>
          </p:nvPr>
        </p:nvSpPr>
        <p:spPr>
          <a:xfrm>
            <a:off x="541338" y="1611313"/>
            <a:ext cx="8213725" cy="1470025"/>
          </a:xfrm>
        </p:spPr>
        <p:txBody>
          <a:bodyPr/>
          <a:lstStyle/>
          <a:p>
            <a:pPr eaLnBrk="1" hangingPunct="1"/>
            <a:r>
              <a:rPr lang="en-US" i="1" smtClean="0"/>
              <a:t>Stoichiometry in the Real World</a:t>
            </a:r>
            <a:endParaRPr lang="en-US" smtClean="0"/>
          </a:p>
        </p:txBody>
      </p:sp>
      <p:pic>
        <p:nvPicPr>
          <p:cNvPr id="4101" name="Picture 8" descr="air bag"/>
          <p:cNvPicPr>
            <a:picLocks noChangeAspect="1" noChangeArrowheads="1"/>
          </p:cNvPicPr>
          <p:nvPr/>
        </p:nvPicPr>
        <p:blipFill>
          <a:blip r:embed="rId6" cstate="print"/>
          <a:srcRect/>
          <a:stretch>
            <a:fillRect/>
          </a:stretch>
        </p:blipFill>
        <p:spPr bwMode="auto">
          <a:xfrm>
            <a:off x="5133975" y="3354388"/>
            <a:ext cx="2841625" cy="2189162"/>
          </a:xfrm>
          <a:prstGeom prst="rect">
            <a:avLst/>
          </a:prstGeom>
          <a:noFill/>
          <a:ln w="9525">
            <a:noFill/>
            <a:miter lim="800000"/>
            <a:headEnd/>
            <a:tailEnd/>
          </a:ln>
        </p:spPr>
      </p:pic>
      <p:pic>
        <p:nvPicPr>
          <p:cNvPr id="4102" name="Picture 9" descr="lithium cannisters"/>
          <p:cNvPicPr>
            <a:picLocks noChangeAspect="1" noChangeArrowheads="1"/>
          </p:cNvPicPr>
          <p:nvPr/>
        </p:nvPicPr>
        <p:blipFill>
          <a:blip r:embed="rId7" cstate="print">
            <a:lum bright="12000" contrast="12000"/>
          </a:blip>
          <a:srcRect l="25000" r="25000"/>
          <a:stretch>
            <a:fillRect/>
          </a:stretch>
        </p:blipFill>
        <p:spPr bwMode="auto">
          <a:xfrm>
            <a:off x="7778750" y="182563"/>
            <a:ext cx="914400" cy="1371600"/>
          </a:xfrm>
          <a:prstGeom prst="rect">
            <a:avLst/>
          </a:prstGeom>
          <a:noFill/>
          <a:ln w="9525">
            <a:noFill/>
            <a:miter lim="800000"/>
            <a:headEnd/>
            <a:tailEnd/>
          </a:ln>
        </p:spPr>
      </p:pic>
      <p:pic>
        <p:nvPicPr>
          <p:cNvPr id="4103" name="Picture 10" descr="skylab"/>
          <p:cNvPicPr>
            <a:picLocks noChangeAspect="1" noChangeArrowheads="1"/>
          </p:cNvPicPr>
          <p:nvPr/>
        </p:nvPicPr>
        <p:blipFill>
          <a:blip r:embed="rId8" cstate="print">
            <a:lum contrast="24000"/>
          </a:blip>
          <a:srcRect/>
          <a:stretch>
            <a:fillRect/>
          </a:stretch>
        </p:blipFill>
        <p:spPr bwMode="auto">
          <a:xfrm>
            <a:off x="609600" y="228600"/>
            <a:ext cx="1981200" cy="1485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274638"/>
            <a:ext cx="6132513" cy="1143000"/>
          </a:xfrm>
        </p:spPr>
        <p:txBody>
          <a:bodyPr/>
          <a:lstStyle/>
          <a:p>
            <a:pPr eaLnBrk="1" hangingPunct="1"/>
            <a:r>
              <a:rPr lang="en-US" smtClean="0"/>
              <a:t>Air Bag Design</a:t>
            </a:r>
          </a:p>
        </p:txBody>
      </p:sp>
      <p:sp>
        <p:nvSpPr>
          <p:cNvPr id="53253" name="Rectangle 5"/>
          <p:cNvSpPr>
            <a:spLocks noGrp="1" noChangeArrowheads="1"/>
          </p:cNvSpPr>
          <p:nvPr>
            <p:ph type="body" idx="1"/>
          </p:nvPr>
        </p:nvSpPr>
        <p:spPr>
          <a:xfrm>
            <a:off x="457200" y="2039938"/>
            <a:ext cx="8229600" cy="2095500"/>
          </a:xfrm>
        </p:spPr>
        <p:txBody>
          <a:bodyPr/>
          <a:lstStyle/>
          <a:p>
            <a:pPr eaLnBrk="1" hangingPunct="1"/>
            <a:r>
              <a:rPr lang="en-US" smtClean="0"/>
              <a:t>Exact quantity of nitrogen gas must be produced in an instant.</a:t>
            </a:r>
          </a:p>
          <a:p>
            <a:pPr eaLnBrk="1" hangingPunct="1"/>
            <a:r>
              <a:rPr lang="en-US" smtClean="0"/>
              <a:t>Use a </a:t>
            </a:r>
            <a:r>
              <a:rPr lang="en-US" i="1" smtClean="0">
                <a:solidFill>
                  <a:srgbClr val="FF0000"/>
                </a:solidFill>
              </a:rPr>
              <a:t>catalyst</a:t>
            </a:r>
            <a:r>
              <a:rPr lang="en-US" smtClean="0"/>
              <a:t> to speed up the reaction</a:t>
            </a:r>
          </a:p>
        </p:txBody>
      </p:sp>
      <p:pic>
        <p:nvPicPr>
          <p:cNvPr id="112644" name="Picture 3" descr="air bag"/>
          <p:cNvPicPr>
            <a:picLocks noChangeAspect="1" noChangeArrowheads="1"/>
          </p:cNvPicPr>
          <p:nvPr/>
        </p:nvPicPr>
        <p:blipFill>
          <a:blip r:embed="rId3" cstate="print"/>
          <a:srcRect/>
          <a:stretch>
            <a:fillRect/>
          </a:stretch>
        </p:blipFill>
        <p:spPr bwMode="auto">
          <a:xfrm>
            <a:off x="6391275" y="133350"/>
            <a:ext cx="2398713" cy="1847850"/>
          </a:xfrm>
          <a:prstGeom prst="rect">
            <a:avLst/>
          </a:prstGeom>
          <a:noFill/>
          <a:ln w="9525">
            <a:noFill/>
            <a:miter lim="800000"/>
            <a:headEnd/>
            <a:tailEnd/>
          </a:ln>
        </p:spPr>
      </p:pic>
      <p:sp>
        <p:nvSpPr>
          <p:cNvPr id="112645" name="Text Box 4"/>
          <p:cNvSpPr txBox="1">
            <a:spLocks noChangeArrowheads="1"/>
          </p:cNvSpPr>
          <p:nvPr/>
        </p:nvSpPr>
        <p:spPr bwMode="auto">
          <a:xfrm>
            <a:off x="1127125" y="2325688"/>
            <a:ext cx="184150" cy="457200"/>
          </a:xfrm>
          <a:prstGeom prst="rect">
            <a:avLst/>
          </a:prstGeom>
          <a:noFill/>
          <a:ln w="9525">
            <a:noFill/>
            <a:miter lim="800000"/>
            <a:headEnd/>
            <a:tailEnd/>
          </a:ln>
        </p:spPr>
        <p:txBody>
          <a:bodyPr wrap="none">
            <a:spAutoFit/>
          </a:bodyPr>
          <a:lstStyle/>
          <a:p>
            <a:endParaRPr lang="en-US" sz="2400"/>
          </a:p>
        </p:txBody>
      </p:sp>
      <p:sp>
        <p:nvSpPr>
          <p:cNvPr id="53254" name="Text Box 6"/>
          <p:cNvSpPr txBox="1">
            <a:spLocks noChangeArrowheads="1"/>
          </p:cNvSpPr>
          <p:nvPr/>
        </p:nvSpPr>
        <p:spPr bwMode="auto">
          <a:xfrm>
            <a:off x="760413" y="4519613"/>
            <a:ext cx="7580312" cy="1781175"/>
          </a:xfrm>
          <a:prstGeom prst="rect">
            <a:avLst/>
          </a:prstGeom>
          <a:noFill/>
          <a:ln w="9525">
            <a:noFill/>
            <a:miter lim="800000"/>
            <a:headEnd/>
            <a:tailEnd/>
          </a:ln>
        </p:spPr>
        <p:txBody>
          <a:bodyPr wrap="none">
            <a:spAutoFit/>
          </a:bodyPr>
          <a:lstStyle/>
          <a:p>
            <a:pPr algn="ctr">
              <a:lnSpc>
                <a:spcPct val="90000"/>
              </a:lnSpc>
              <a:spcBef>
                <a:spcPct val="20000"/>
              </a:spcBef>
            </a:pPr>
            <a:r>
              <a:rPr lang="en-US" sz="2800"/>
              <a:t>2 NaN</a:t>
            </a:r>
            <a:r>
              <a:rPr lang="en-US" sz="2800" baseline="-25000"/>
              <a:t>3</a:t>
            </a:r>
            <a:r>
              <a:rPr lang="en-US" sz="2800"/>
              <a:t>(s)  </a:t>
            </a:r>
            <a:r>
              <a:rPr lang="en-US" sz="2800">
                <a:sym typeface="Wingdings" pitchFamily="2" charset="2"/>
              </a:rPr>
              <a:t>  2 Na(s)  +  3 N</a:t>
            </a:r>
            <a:r>
              <a:rPr lang="en-US" sz="2800" baseline="-25000"/>
              <a:t>2</a:t>
            </a:r>
            <a:r>
              <a:rPr lang="en-US" sz="2800">
                <a:sym typeface="Wingdings" pitchFamily="2" charset="2"/>
              </a:rPr>
              <a:t>(g)</a:t>
            </a:r>
          </a:p>
          <a:p>
            <a:pPr algn="ctr">
              <a:lnSpc>
                <a:spcPct val="90000"/>
              </a:lnSpc>
              <a:spcBef>
                <a:spcPct val="20000"/>
              </a:spcBef>
            </a:pPr>
            <a:endParaRPr lang="en-US" sz="2800"/>
          </a:p>
          <a:p>
            <a:pPr algn="ctr">
              <a:lnSpc>
                <a:spcPct val="90000"/>
              </a:lnSpc>
              <a:spcBef>
                <a:spcPct val="20000"/>
              </a:spcBef>
            </a:pPr>
            <a:r>
              <a:rPr lang="en-US" sz="2800"/>
              <a:t>6 Na(s)  +  Fe</a:t>
            </a:r>
            <a:r>
              <a:rPr lang="en-US" sz="2800" baseline="-25000"/>
              <a:t>2</a:t>
            </a:r>
            <a:r>
              <a:rPr lang="en-US" sz="2800"/>
              <a:t>O</a:t>
            </a:r>
            <a:r>
              <a:rPr lang="en-US" sz="2800" baseline="-25000"/>
              <a:t>3</a:t>
            </a:r>
            <a:r>
              <a:rPr lang="en-US" sz="2800"/>
              <a:t>(s)  </a:t>
            </a:r>
            <a:r>
              <a:rPr lang="en-US" sz="2800">
                <a:sym typeface="Wingdings" pitchFamily="2" charset="2"/>
              </a:rPr>
              <a:t>  3 Na</a:t>
            </a:r>
            <a:r>
              <a:rPr lang="en-US" sz="2800" baseline="-25000"/>
              <a:t>2</a:t>
            </a:r>
            <a:r>
              <a:rPr lang="en-US" sz="2800">
                <a:sym typeface="Wingdings" pitchFamily="2" charset="2"/>
              </a:rPr>
              <a:t>O(s)  +  2 Fe (s) </a:t>
            </a:r>
            <a:endParaRPr lang="en-US" sz="2800"/>
          </a:p>
          <a:p>
            <a:pPr algn="ctr"/>
            <a:endParaRPr lang="en-US" sz="2400"/>
          </a:p>
        </p:txBody>
      </p:sp>
      <p:sp>
        <p:nvSpPr>
          <p:cNvPr id="112647" name="AutoShape 7">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3253">
                                            <p:txEl>
                                              <p:pRg st="0" end="0"/>
                                            </p:txEl>
                                          </p:spTgt>
                                        </p:tgtEl>
                                        <p:attrNameLst>
                                          <p:attrName>style.visibility</p:attrName>
                                        </p:attrNameLst>
                                      </p:cBhvr>
                                      <p:to>
                                        <p:strVal val="visible"/>
                                      </p:to>
                                    </p:set>
                                    <p:anim calcmode="lin" valueType="num">
                                      <p:cBhvr>
                                        <p:cTn id="7" dur="500" fill="hold"/>
                                        <p:tgtEl>
                                          <p:spTgt spid="5325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325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325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32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3253">
                                            <p:txEl>
                                              <p:pRg st="1" end="1"/>
                                            </p:txEl>
                                          </p:spTgt>
                                        </p:tgtEl>
                                        <p:attrNameLst>
                                          <p:attrName>style.visibility</p:attrName>
                                        </p:attrNameLst>
                                      </p:cBhvr>
                                      <p:to>
                                        <p:strVal val="visible"/>
                                      </p:to>
                                    </p:set>
                                    <p:animEffect transition="in" filter="wipe(left)">
                                      <p:cBhvr>
                                        <p:cTn id="15" dur="500"/>
                                        <p:tgtEl>
                                          <p:spTgt spid="5325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nodeType="clickEffect">
                                  <p:stCondLst>
                                    <p:cond delay="0"/>
                                  </p:stCondLst>
                                  <p:iterate type="lt">
                                    <p:tmPct val="10000"/>
                                  </p:iterate>
                                  <p:childTnLst>
                                    <p:set>
                                      <p:cBhvr>
                                        <p:cTn id="19" dur="1" fill="hold">
                                          <p:stCondLst>
                                            <p:cond delay="0"/>
                                          </p:stCondLst>
                                        </p:cTn>
                                        <p:tgtEl>
                                          <p:spTgt spid="53254">
                                            <p:txEl>
                                              <p:pRg st="0" end="0"/>
                                            </p:txEl>
                                          </p:spTgt>
                                        </p:tgtEl>
                                        <p:attrNameLst>
                                          <p:attrName>style.visibility</p:attrName>
                                        </p:attrNameLst>
                                      </p:cBhvr>
                                      <p:to>
                                        <p:strVal val="visible"/>
                                      </p:to>
                                    </p:set>
                                    <p:animEffect transition="in" filter="fade">
                                      <p:cBhvr>
                                        <p:cTn id="20" dur="1000"/>
                                        <p:tgtEl>
                                          <p:spTgt spid="53254">
                                            <p:txEl>
                                              <p:pRg st="0" end="0"/>
                                            </p:txEl>
                                          </p:spTgt>
                                        </p:tgtEl>
                                      </p:cBhvr>
                                    </p:animEffect>
                                    <p:anim calcmode="lin" valueType="num">
                                      <p:cBhvr>
                                        <p:cTn id="21" dur="1000" fill="hold"/>
                                        <p:tgtEl>
                                          <p:spTgt spid="53254">
                                            <p:txEl>
                                              <p:pRg st="0" end="0"/>
                                            </p:txEl>
                                          </p:spTgt>
                                        </p:tgtEl>
                                        <p:attrNameLst>
                                          <p:attrName>ppt_x</p:attrName>
                                        </p:attrNameLst>
                                      </p:cBhvr>
                                      <p:tavLst>
                                        <p:tav tm="0">
                                          <p:val>
                                            <p:strVal val="#ppt_x-.1"/>
                                          </p:val>
                                        </p:tav>
                                        <p:tav tm="100000">
                                          <p:val>
                                            <p:strVal val="#ppt_x"/>
                                          </p:val>
                                        </p:tav>
                                      </p:tavLst>
                                    </p:anim>
                                    <p:anim calcmode="lin" valueType="num">
                                      <p:cBhvr>
                                        <p:cTn id="22" dur="1000" fill="hold"/>
                                        <p:tgtEl>
                                          <p:spTgt spid="5325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nodeType="clickEffect">
                                  <p:stCondLst>
                                    <p:cond delay="0"/>
                                  </p:stCondLst>
                                  <p:iterate type="lt">
                                    <p:tmPct val="10000"/>
                                  </p:iterate>
                                  <p:childTnLst>
                                    <p:set>
                                      <p:cBhvr>
                                        <p:cTn id="26" dur="1" fill="hold">
                                          <p:stCondLst>
                                            <p:cond delay="0"/>
                                          </p:stCondLst>
                                        </p:cTn>
                                        <p:tgtEl>
                                          <p:spTgt spid="53254">
                                            <p:txEl>
                                              <p:pRg st="2" end="2"/>
                                            </p:txEl>
                                          </p:spTgt>
                                        </p:tgtEl>
                                        <p:attrNameLst>
                                          <p:attrName>style.visibility</p:attrName>
                                        </p:attrNameLst>
                                      </p:cBhvr>
                                      <p:to>
                                        <p:strVal val="visible"/>
                                      </p:to>
                                    </p:set>
                                    <p:animEffect transition="in" filter="fade">
                                      <p:cBhvr>
                                        <p:cTn id="27" dur="1000"/>
                                        <p:tgtEl>
                                          <p:spTgt spid="53254">
                                            <p:txEl>
                                              <p:pRg st="2" end="2"/>
                                            </p:txEl>
                                          </p:spTgt>
                                        </p:tgtEl>
                                      </p:cBhvr>
                                    </p:animEffect>
                                    <p:anim calcmode="lin" valueType="num">
                                      <p:cBhvr>
                                        <p:cTn id="28" dur="1000" fill="hold"/>
                                        <p:tgtEl>
                                          <p:spTgt spid="53254">
                                            <p:txEl>
                                              <p:pRg st="2" end="2"/>
                                            </p:txEl>
                                          </p:spTgt>
                                        </p:tgtEl>
                                        <p:attrNameLst>
                                          <p:attrName>ppt_x</p:attrName>
                                        </p:attrNameLst>
                                      </p:cBhvr>
                                      <p:tavLst>
                                        <p:tav tm="0">
                                          <p:val>
                                            <p:strVal val="#ppt_x-.1"/>
                                          </p:val>
                                        </p:tav>
                                        <p:tav tm="100000">
                                          <p:val>
                                            <p:strVal val="#ppt_x"/>
                                          </p:val>
                                        </p:tav>
                                      </p:tavLst>
                                    </p:anim>
                                    <p:anim calcmode="lin" valueType="num">
                                      <p:cBhvr>
                                        <p:cTn id="29" dur="1000" fill="hold"/>
                                        <p:tgtEl>
                                          <p:spTgt spid="5325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28600" y="1524000"/>
            <a:ext cx="3200400" cy="609600"/>
          </a:xfrm>
        </p:spPr>
        <p:txBody>
          <a:bodyPr/>
          <a:lstStyle/>
          <a:p>
            <a:pPr eaLnBrk="1" hangingPunct="1"/>
            <a:r>
              <a:rPr lang="en-US" sz="2000" smtClean="0"/>
              <a:t>Airbag Design</a:t>
            </a:r>
            <a:r>
              <a:rPr lang="en-US" sz="2400" smtClean="0"/>
              <a:t> </a:t>
            </a:r>
          </a:p>
        </p:txBody>
      </p:sp>
      <p:sp>
        <p:nvSpPr>
          <p:cNvPr id="113667" name="Rectangle 4"/>
          <p:cNvSpPr>
            <a:spLocks noChangeArrowheads="1"/>
          </p:cNvSpPr>
          <p:nvPr/>
        </p:nvSpPr>
        <p:spPr bwMode="auto">
          <a:xfrm>
            <a:off x="1981200" y="457200"/>
            <a:ext cx="7162800" cy="1074738"/>
          </a:xfrm>
          <a:prstGeom prst="rect">
            <a:avLst/>
          </a:prstGeom>
          <a:noFill/>
          <a:ln w="9525">
            <a:noFill/>
            <a:miter lim="800000"/>
            <a:headEnd/>
            <a:tailEnd/>
          </a:ln>
        </p:spPr>
        <p:txBody>
          <a:bodyPr>
            <a:spAutoFit/>
          </a:bodyPr>
          <a:lstStyle/>
          <a:p>
            <a:pPr algn="ctr">
              <a:lnSpc>
                <a:spcPct val="90000"/>
              </a:lnSpc>
              <a:spcBef>
                <a:spcPct val="50000"/>
              </a:spcBef>
            </a:pPr>
            <a:r>
              <a:rPr lang="en-US" sz="2800"/>
              <a:t>2 NaN</a:t>
            </a:r>
            <a:r>
              <a:rPr lang="en-US" sz="2800" baseline="-25000"/>
              <a:t>3</a:t>
            </a:r>
            <a:r>
              <a:rPr lang="en-US" sz="2800"/>
              <a:t>(s)  </a:t>
            </a:r>
            <a:r>
              <a:rPr lang="en-US" sz="2800">
                <a:sym typeface="Wingdings" pitchFamily="2" charset="2"/>
              </a:rPr>
              <a:t>  2 Na(s)  +  3 N</a:t>
            </a:r>
            <a:r>
              <a:rPr lang="en-US" sz="2800" baseline="-25000"/>
              <a:t>2</a:t>
            </a:r>
            <a:r>
              <a:rPr lang="en-US" sz="2800">
                <a:sym typeface="Wingdings" pitchFamily="2" charset="2"/>
              </a:rPr>
              <a:t>(g)</a:t>
            </a:r>
            <a:endParaRPr lang="en-US" sz="2800"/>
          </a:p>
          <a:p>
            <a:pPr>
              <a:lnSpc>
                <a:spcPct val="90000"/>
              </a:lnSpc>
              <a:spcBef>
                <a:spcPct val="50000"/>
              </a:spcBef>
            </a:pPr>
            <a:r>
              <a:rPr lang="en-US" sz="2800"/>
              <a:t>6 Na(s)  +  Fe</a:t>
            </a:r>
            <a:r>
              <a:rPr lang="en-US" sz="2800" baseline="-25000"/>
              <a:t>2</a:t>
            </a:r>
            <a:r>
              <a:rPr lang="en-US" sz="2800"/>
              <a:t>O</a:t>
            </a:r>
            <a:r>
              <a:rPr lang="en-US" sz="2800" baseline="-25000"/>
              <a:t>3</a:t>
            </a:r>
            <a:r>
              <a:rPr lang="en-US" sz="2800"/>
              <a:t>(s)  </a:t>
            </a:r>
            <a:r>
              <a:rPr lang="en-US" sz="2800">
                <a:sym typeface="Wingdings" pitchFamily="2" charset="2"/>
              </a:rPr>
              <a:t> 3 Na</a:t>
            </a:r>
            <a:r>
              <a:rPr lang="en-US" sz="2800" baseline="-25000"/>
              <a:t>2</a:t>
            </a:r>
            <a:r>
              <a:rPr lang="en-US" sz="2800">
                <a:sym typeface="Wingdings" pitchFamily="2" charset="2"/>
              </a:rPr>
              <a:t>O(s) + 2 Fe(s) </a:t>
            </a:r>
          </a:p>
        </p:txBody>
      </p:sp>
      <p:sp>
        <p:nvSpPr>
          <p:cNvPr id="60421" name="Text Box 5"/>
          <p:cNvSpPr txBox="1">
            <a:spLocks noChangeArrowheads="1"/>
          </p:cNvSpPr>
          <p:nvPr/>
        </p:nvSpPr>
        <p:spPr bwMode="auto">
          <a:xfrm>
            <a:off x="609600" y="2133600"/>
            <a:ext cx="7829550" cy="1676400"/>
          </a:xfrm>
          <a:prstGeom prst="rect">
            <a:avLst/>
          </a:prstGeom>
          <a:noFill/>
          <a:ln w="9525">
            <a:noFill/>
            <a:miter lim="800000"/>
            <a:headEnd/>
            <a:tailEnd/>
          </a:ln>
        </p:spPr>
        <p:txBody>
          <a:bodyPr wrap="none">
            <a:spAutoFit/>
          </a:bodyPr>
          <a:lstStyle/>
          <a:p>
            <a:r>
              <a:rPr lang="en-US" sz="2000" i="1"/>
              <a:t>Assume that 65.1 L of N</a:t>
            </a:r>
            <a:r>
              <a:rPr lang="en-US" sz="2000" i="1" baseline="-25000"/>
              <a:t>2</a:t>
            </a:r>
            <a:r>
              <a:rPr lang="en-US" sz="2000" i="1"/>
              <a:t> gas are needed to inflate an air bag to the </a:t>
            </a:r>
          </a:p>
          <a:p>
            <a:r>
              <a:rPr lang="en-US" sz="2000" i="1"/>
              <a:t>proper size.  How many grams of NaN</a:t>
            </a:r>
            <a:r>
              <a:rPr lang="en-US" sz="2000" i="1" baseline="-25000"/>
              <a:t>3</a:t>
            </a:r>
            <a:r>
              <a:rPr lang="en-US" sz="2000" i="1"/>
              <a:t> must be included in the gas </a:t>
            </a:r>
          </a:p>
          <a:p>
            <a:r>
              <a:rPr lang="en-US" sz="2000" i="1"/>
              <a:t>generant to generate this amount of N</a:t>
            </a:r>
            <a:r>
              <a:rPr lang="en-US" sz="2000" i="1" baseline="-25000"/>
              <a:t>2</a:t>
            </a:r>
            <a:r>
              <a:rPr lang="en-US" sz="2000" i="1"/>
              <a:t>?  </a:t>
            </a:r>
          </a:p>
          <a:p>
            <a:r>
              <a:rPr lang="en-US" sz="2000" i="1"/>
              <a:t>(Hint:  The density of N</a:t>
            </a:r>
            <a:r>
              <a:rPr lang="en-US" sz="2000" i="1" baseline="-25000"/>
              <a:t>2</a:t>
            </a:r>
            <a:r>
              <a:rPr lang="en-US" sz="2000" i="1"/>
              <a:t> gas at this temperature is about 0.916 g/L).</a:t>
            </a:r>
          </a:p>
          <a:p>
            <a:endParaRPr lang="en-US" sz="2400">
              <a:latin typeface="Arial Narrow" pitchFamily="34" charset="0"/>
            </a:endParaRPr>
          </a:p>
        </p:txBody>
      </p:sp>
      <p:sp>
        <p:nvSpPr>
          <p:cNvPr id="60422" name="Text Box 6"/>
          <p:cNvSpPr txBox="1">
            <a:spLocks noChangeArrowheads="1"/>
          </p:cNvSpPr>
          <p:nvPr/>
        </p:nvSpPr>
        <p:spPr bwMode="auto">
          <a:xfrm>
            <a:off x="84138" y="4953000"/>
            <a:ext cx="8974137" cy="396875"/>
          </a:xfrm>
          <a:prstGeom prst="rect">
            <a:avLst/>
          </a:prstGeom>
          <a:noFill/>
          <a:ln w="9525">
            <a:noFill/>
            <a:miter lim="800000"/>
            <a:headEnd/>
            <a:tailEnd/>
          </a:ln>
        </p:spPr>
        <p:txBody>
          <a:bodyPr wrap="none">
            <a:spAutoFit/>
          </a:bodyPr>
          <a:lstStyle/>
          <a:p>
            <a:r>
              <a:rPr lang="en-US" sz="2000" i="1"/>
              <a:t>How much Fe</a:t>
            </a:r>
            <a:r>
              <a:rPr lang="en-US" sz="2000" b="1" i="1" baseline="-25000"/>
              <a:t>2</a:t>
            </a:r>
            <a:r>
              <a:rPr lang="en-US" sz="2000" i="1"/>
              <a:t>O</a:t>
            </a:r>
            <a:r>
              <a:rPr lang="en-US" sz="2000" b="1" i="1" baseline="-25000"/>
              <a:t>3</a:t>
            </a:r>
            <a:r>
              <a:rPr lang="en-US" sz="2000" i="1"/>
              <a:t> must be added to the gas generant for this amount of NaN</a:t>
            </a:r>
            <a:r>
              <a:rPr lang="en-US" sz="2000" b="1" i="1" baseline="-25000"/>
              <a:t>3</a:t>
            </a:r>
            <a:r>
              <a:rPr lang="en-US" sz="2000" i="1"/>
              <a:t>?</a:t>
            </a:r>
          </a:p>
        </p:txBody>
      </p:sp>
      <p:pic>
        <p:nvPicPr>
          <p:cNvPr id="113670" name="Picture 7" descr="air bag"/>
          <p:cNvPicPr>
            <a:picLocks noChangeAspect="1" noChangeArrowheads="1"/>
          </p:cNvPicPr>
          <p:nvPr/>
        </p:nvPicPr>
        <p:blipFill>
          <a:blip r:embed="rId5" cstate="print"/>
          <a:srcRect/>
          <a:stretch>
            <a:fillRect/>
          </a:stretch>
        </p:blipFill>
        <p:spPr bwMode="auto">
          <a:xfrm>
            <a:off x="152400" y="228600"/>
            <a:ext cx="2017713" cy="1554163"/>
          </a:xfrm>
          <a:prstGeom prst="rect">
            <a:avLst/>
          </a:prstGeom>
          <a:noFill/>
          <a:ln w="9525">
            <a:noFill/>
            <a:miter lim="800000"/>
            <a:headEnd/>
            <a:tailEnd/>
          </a:ln>
        </p:spPr>
      </p:pic>
      <p:sp>
        <p:nvSpPr>
          <p:cNvPr id="60424" name="Text Box 8"/>
          <p:cNvSpPr txBox="1">
            <a:spLocks noChangeArrowheads="1"/>
          </p:cNvSpPr>
          <p:nvPr/>
        </p:nvSpPr>
        <p:spPr bwMode="auto">
          <a:xfrm>
            <a:off x="136525" y="3641725"/>
            <a:ext cx="1920875" cy="701675"/>
          </a:xfrm>
          <a:prstGeom prst="rect">
            <a:avLst/>
          </a:prstGeom>
          <a:noFill/>
          <a:ln w="9525">
            <a:noFill/>
            <a:miter lim="800000"/>
            <a:headEnd/>
            <a:tailEnd/>
          </a:ln>
        </p:spPr>
        <p:txBody>
          <a:bodyPr>
            <a:spAutoFit/>
          </a:bodyPr>
          <a:lstStyle/>
          <a:p>
            <a:r>
              <a:rPr lang="en-US" sz="2000"/>
              <a:t>     65.1 L N</a:t>
            </a:r>
            <a:r>
              <a:rPr lang="en-US" sz="2000" baseline="-25000"/>
              <a:t>2</a:t>
            </a:r>
            <a:endParaRPr lang="en-US" sz="2000"/>
          </a:p>
          <a:p>
            <a:r>
              <a:rPr lang="en-US" sz="2000"/>
              <a:t>x 0.916 g/L N</a:t>
            </a:r>
            <a:r>
              <a:rPr lang="en-US" sz="2000" baseline="-25000"/>
              <a:t>2</a:t>
            </a:r>
            <a:endParaRPr lang="en-US" sz="2000"/>
          </a:p>
        </p:txBody>
      </p:sp>
      <p:sp>
        <p:nvSpPr>
          <p:cNvPr id="60425" name="Line 9"/>
          <p:cNvSpPr>
            <a:spLocks noChangeShapeType="1"/>
          </p:cNvSpPr>
          <p:nvPr/>
        </p:nvSpPr>
        <p:spPr bwMode="auto">
          <a:xfrm flipV="1">
            <a:off x="168275" y="4332288"/>
            <a:ext cx="1676400" cy="0"/>
          </a:xfrm>
          <a:prstGeom prst="line">
            <a:avLst/>
          </a:prstGeom>
          <a:noFill/>
          <a:ln w="9525">
            <a:solidFill>
              <a:schemeClr val="tx1"/>
            </a:solidFill>
            <a:round/>
            <a:headEnd/>
            <a:tailEnd/>
          </a:ln>
        </p:spPr>
        <p:txBody>
          <a:bodyPr/>
          <a:lstStyle/>
          <a:p>
            <a:endParaRPr lang="en-US"/>
          </a:p>
        </p:txBody>
      </p:sp>
      <p:sp>
        <p:nvSpPr>
          <p:cNvPr id="60426" name="Text Box 10"/>
          <p:cNvSpPr txBox="1">
            <a:spLocks noChangeArrowheads="1"/>
          </p:cNvSpPr>
          <p:nvPr/>
        </p:nvSpPr>
        <p:spPr bwMode="auto">
          <a:xfrm>
            <a:off x="473075" y="4332288"/>
            <a:ext cx="1235075" cy="396875"/>
          </a:xfrm>
          <a:prstGeom prst="rect">
            <a:avLst/>
          </a:prstGeom>
          <a:noFill/>
          <a:ln w="9525">
            <a:noFill/>
            <a:miter lim="800000"/>
            <a:headEnd/>
            <a:tailEnd/>
          </a:ln>
        </p:spPr>
        <p:txBody>
          <a:bodyPr wrap="none">
            <a:spAutoFit/>
          </a:bodyPr>
          <a:lstStyle/>
          <a:p>
            <a:r>
              <a:rPr lang="en-US" sz="2000"/>
              <a:t>59.6 g N</a:t>
            </a:r>
            <a:r>
              <a:rPr lang="en-US" sz="2000" baseline="-25000"/>
              <a:t>2</a:t>
            </a:r>
          </a:p>
        </p:txBody>
      </p:sp>
      <p:sp>
        <p:nvSpPr>
          <p:cNvPr id="60430" name="Text Box 14"/>
          <p:cNvSpPr txBox="1">
            <a:spLocks noChangeArrowheads="1"/>
          </p:cNvSpPr>
          <p:nvPr/>
        </p:nvSpPr>
        <p:spPr bwMode="auto">
          <a:xfrm>
            <a:off x="6248400" y="4495800"/>
            <a:ext cx="2171700" cy="396875"/>
          </a:xfrm>
          <a:prstGeom prst="rect">
            <a:avLst/>
          </a:prstGeom>
          <a:noFill/>
          <a:ln w="9525">
            <a:noFill/>
            <a:miter lim="800000"/>
            <a:headEnd/>
            <a:tailEnd/>
          </a:ln>
        </p:spPr>
        <p:txBody>
          <a:bodyPr wrap="none">
            <a:spAutoFit/>
          </a:bodyPr>
          <a:lstStyle/>
          <a:p>
            <a:r>
              <a:rPr lang="en-US" sz="2000" b="1"/>
              <a:t>X  =  92.2 g NaN</a:t>
            </a:r>
            <a:r>
              <a:rPr lang="en-US" sz="2000" b="1" baseline="-25000"/>
              <a:t>3</a:t>
            </a:r>
          </a:p>
        </p:txBody>
      </p:sp>
      <p:sp>
        <p:nvSpPr>
          <p:cNvPr id="60434" name="Text Box 18"/>
          <p:cNvSpPr txBox="1">
            <a:spLocks noChangeArrowheads="1"/>
          </p:cNvSpPr>
          <p:nvPr/>
        </p:nvSpPr>
        <p:spPr bwMode="auto">
          <a:xfrm>
            <a:off x="6248400" y="6338888"/>
            <a:ext cx="2047875" cy="366712"/>
          </a:xfrm>
          <a:prstGeom prst="rect">
            <a:avLst/>
          </a:prstGeom>
          <a:noFill/>
          <a:ln w="9525">
            <a:noFill/>
            <a:miter lim="800000"/>
            <a:headEnd/>
            <a:tailEnd/>
          </a:ln>
        </p:spPr>
        <p:txBody>
          <a:bodyPr wrap="none">
            <a:spAutoFit/>
          </a:bodyPr>
          <a:lstStyle/>
          <a:p>
            <a:r>
              <a:rPr lang="en-US" sz="1800" b="1"/>
              <a:t>X  =  37.7 g Fe</a:t>
            </a:r>
            <a:r>
              <a:rPr lang="en-US" sz="1800" b="1" baseline="-25000"/>
              <a:t>2</a:t>
            </a:r>
            <a:r>
              <a:rPr lang="en-US" sz="1800" b="1"/>
              <a:t>O</a:t>
            </a:r>
            <a:r>
              <a:rPr lang="en-US" sz="1800" b="1" baseline="-25000"/>
              <a:t>3</a:t>
            </a:r>
          </a:p>
        </p:txBody>
      </p:sp>
      <p:sp>
        <p:nvSpPr>
          <p:cNvPr id="113676" name="AutoShape 19">
            <a:hlinkClick r:id="rId6"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60436" name="Text Box 20"/>
          <p:cNvSpPr txBox="1">
            <a:spLocks noChangeArrowheads="1"/>
          </p:cNvSpPr>
          <p:nvPr/>
        </p:nvSpPr>
        <p:spPr bwMode="auto">
          <a:xfrm>
            <a:off x="2241550" y="3746500"/>
            <a:ext cx="2436813" cy="366713"/>
          </a:xfrm>
          <a:prstGeom prst="rect">
            <a:avLst/>
          </a:prstGeom>
          <a:noFill/>
          <a:ln w="9525">
            <a:noFill/>
            <a:miter lim="800000"/>
            <a:headEnd/>
            <a:tailEnd/>
          </a:ln>
        </p:spPr>
        <p:txBody>
          <a:bodyPr wrap="none">
            <a:spAutoFit/>
          </a:bodyPr>
          <a:lstStyle/>
          <a:p>
            <a:r>
              <a:rPr lang="en-US" sz="1800"/>
              <a:t>x g NaN</a:t>
            </a:r>
            <a:r>
              <a:rPr lang="en-US" sz="2000" baseline="-25000"/>
              <a:t>3</a:t>
            </a:r>
            <a:r>
              <a:rPr lang="en-US" sz="1800"/>
              <a:t>  =  59.6 g N</a:t>
            </a:r>
            <a:r>
              <a:rPr lang="en-US" sz="1800" baseline="-25000"/>
              <a:t>2</a:t>
            </a:r>
          </a:p>
        </p:txBody>
      </p:sp>
      <p:sp>
        <p:nvSpPr>
          <p:cNvPr id="60437" name="Text Box 21"/>
          <p:cNvSpPr txBox="1">
            <a:spLocks noChangeArrowheads="1"/>
          </p:cNvSpPr>
          <p:nvPr/>
        </p:nvSpPr>
        <p:spPr bwMode="auto">
          <a:xfrm>
            <a:off x="4632325" y="3594100"/>
            <a:ext cx="1055688" cy="366713"/>
          </a:xfrm>
          <a:prstGeom prst="rect">
            <a:avLst/>
          </a:prstGeom>
          <a:noFill/>
          <a:ln w="9525">
            <a:noFill/>
            <a:miter lim="800000"/>
            <a:headEnd/>
            <a:tailEnd/>
          </a:ln>
        </p:spPr>
        <p:txBody>
          <a:bodyPr wrap="none">
            <a:spAutoFit/>
          </a:bodyPr>
          <a:lstStyle/>
          <a:p>
            <a:r>
              <a:rPr lang="en-US" sz="1800"/>
              <a:t>1 mol N</a:t>
            </a:r>
            <a:r>
              <a:rPr lang="en-US" sz="1800" baseline="-25000"/>
              <a:t>2</a:t>
            </a:r>
          </a:p>
        </p:txBody>
      </p:sp>
      <p:sp>
        <p:nvSpPr>
          <p:cNvPr id="60438" name="Text Box 22"/>
          <p:cNvSpPr txBox="1">
            <a:spLocks noChangeArrowheads="1"/>
          </p:cNvSpPr>
          <p:nvPr/>
        </p:nvSpPr>
        <p:spPr bwMode="auto">
          <a:xfrm>
            <a:off x="4699000" y="3927475"/>
            <a:ext cx="941388" cy="366713"/>
          </a:xfrm>
          <a:prstGeom prst="rect">
            <a:avLst/>
          </a:prstGeom>
          <a:noFill/>
          <a:ln w="9525">
            <a:noFill/>
            <a:miter lim="800000"/>
            <a:headEnd/>
            <a:tailEnd/>
          </a:ln>
        </p:spPr>
        <p:txBody>
          <a:bodyPr wrap="none">
            <a:spAutoFit/>
          </a:bodyPr>
          <a:lstStyle/>
          <a:p>
            <a:r>
              <a:rPr lang="en-US" sz="1800"/>
              <a:t>28 g N</a:t>
            </a:r>
            <a:r>
              <a:rPr lang="en-US" sz="1800" baseline="-25000"/>
              <a:t>2</a:t>
            </a:r>
            <a:endParaRPr lang="en-US" sz="1800"/>
          </a:p>
        </p:txBody>
      </p:sp>
      <p:sp>
        <p:nvSpPr>
          <p:cNvPr id="60439" name="Text Box 23"/>
          <p:cNvSpPr txBox="1">
            <a:spLocks noChangeArrowheads="1"/>
          </p:cNvSpPr>
          <p:nvPr/>
        </p:nvSpPr>
        <p:spPr bwMode="auto">
          <a:xfrm>
            <a:off x="5856288" y="3927475"/>
            <a:ext cx="1055687" cy="366713"/>
          </a:xfrm>
          <a:prstGeom prst="rect">
            <a:avLst/>
          </a:prstGeom>
          <a:noFill/>
          <a:ln w="9525">
            <a:noFill/>
            <a:miter lim="800000"/>
            <a:headEnd/>
            <a:tailEnd/>
          </a:ln>
        </p:spPr>
        <p:txBody>
          <a:bodyPr wrap="none">
            <a:spAutoFit/>
          </a:bodyPr>
          <a:lstStyle/>
          <a:p>
            <a:r>
              <a:rPr lang="en-US" sz="1800"/>
              <a:t>3 mol N</a:t>
            </a:r>
            <a:r>
              <a:rPr lang="en-US" sz="1800" baseline="-25000"/>
              <a:t>2</a:t>
            </a:r>
          </a:p>
        </p:txBody>
      </p:sp>
      <p:sp>
        <p:nvSpPr>
          <p:cNvPr id="60440" name="Text Box 24"/>
          <p:cNvSpPr txBox="1">
            <a:spLocks noChangeArrowheads="1"/>
          </p:cNvSpPr>
          <p:nvPr/>
        </p:nvSpPr>
        <p:spPr bwMode="auto">
          <a:xfrm>
            <a:off x="5694363" y="3594100"/>
            <a:ext cx="1347787" cy="366713"/>
          </a:xfrm>
          <a:prstGeom prst="rect">
            <a:avLst/>
          </a:prstGeom>
          <a:noFill/>
          <a:ln w="9525">
            <a:noFill/>
            <a:miter lim="800000"/>
            <a:headEnd/>
            <a:tailEnd/>
          </a:ln>
        </p:spPr>
        <p:txBody>
          <a:bodyPr wrap="none">
            <a:spAutoFit/>
          </a:bodyPr>
          <a:lstStyle/>
          <a:p>
            <a:r>
              <a:rPr lang="en-US" sz="1800"/>
              <a:t>2 mol NaN</a:t>
            </a:r>
            <a:r>
              <a:rPr lang="en-US" sz="1800" baseline="-25000"/>
              <a:t>3</a:t>
            </a:r>
          </a:p>
        </p:txBody>
      </p:sp>
      <p:sp>
        <p:nvSpPr>
          <p:cNvPr id="60441" name="Text Box 25"/>
          <p:cNvSpPr txBox="1">
            <a:spLocks noChangeArrowheads="1"/>
          </p:cNvSpPr>
          <p:nvPr/>
        </p:nvSpPr>
        <p:spPr bwMode="auto">
          <a:xfrm>
            <a:off x="7113588" y="3598863"/>
            <a:ext cx="1233487" cy="366712"/>
          </a:xfrm>
          <a:prstGeom prst="rect">
            <a:avLst/>
          </a:prstGeom>
          <a:noFill/>
          <a:ln w="9525">
            <a:noFill/>
            <a:miter lim="800000"/>
            <a:headEnd/>
            <a:tailEnd/>
          </a:ln>
        </p:spPr>
        <p:txBody>
          <a:bodyPr wrap="none">
            <a:spAutoFit/>
          </a:bodyPr>
          <a:lstStyle/>
          <a:p>
            <a:r>
              <a:rPr lang="en-US" sz="1800"/>
              <a:t>65 g NaN</a:t>
            </a:r>
            <a:r>
              <a:rPr lang="en-US" sz="1800" baseline="-25000"/>
              <a:t>3</a:t>
            </a:r>
          </a:p>
        </p:txBody>
      </p:sp>
      <p:sp>
        <p:nvSpPr>
          <p:cNvPr id="60442" name="Text Box 26"/>
          <p:cNvSpPr txBox="1">
            <a:spLocks noChangeArrowheads="1"/>
          </p:cNvSpPr>
          <p:nvPr/>
        </p:nvSpPr>
        <p:spPr bwMode="auto">
          <a:xfrm>
            <a:off x="7032625" y="3927475"/>
            <a:ext cx="1347788" cy="366713"/>
          </a:xfrm>
          <a:prstGeom prst="rect">
            <a:avLst/>
          </a:prstGeom>
          <a:noFill/>
          <a:ln w="9525">
            <a:noFill/>
            <a:miter lim="800000"/>
            <a:headEnd/>
            <a:tailEnd/>
          </a:ln>
        </p:spPr>
        <p:txBody>
          <a:bodyPr wrap="none">
            <a:spAutoFit/>
          </a:bodyPr>
          <a:lstStyle/>
          <a:p>
            <a:r>
              <a:rPr lang="en-US" sz="1800"/>
              <a:t>1 mol NaN</a:t>
            </a:r>
            <a:r>
              <a:rPr lang="en-US" sz="1800" baseline="-25000"/>
              <a:t>3</a:t>
            </a:r>
          </a:p>
        </p:txBody>
      </p:sp>
      <p:grpSp>
        <p:nvGrpSpPr>
          <p:cNvPr id="2" name="Group 29"/>
          <p:cNvGrpSpPr>
            <a:grpSpLocks/>
          </p:cNvGrpSpPr>
          <p:nvPr/>
        </p:nvGrpSpPr>
        <p:grpSpPr bwMode="auto">
          <a:xfrm>
            <a:off x="4657725" y="3595688"/>
            <a:ext cx="1028700" cy="676275"/>
            <a:chOff x="1872" y="2730"/>
            <a:chExt cx="816" cy="438"/>
          </a:xfrm>
        </p:grpSpPr>
        <p:sp>
          <p:nvSpPr>
            <p:cNvPr id="113726" name="AutoShape 30"/>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3727" name="Line 31"/>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3" name="Group 32"/>
          <p:cNvGrpSpPr>
            <a:grpSpLocks/>
          </p:cNvGrpSpPr>
          <p:nvPr/>
        </p:nvGrpSpPr>
        <p:grpSpPr bwMode="auto">
          <a:xfrm>
            <a:off x="5724525" y="3595688"/>
            <a:ext cx="1276350" cy="676275"/>
            <a:chOff x="1872" y="2730"/>
            <a:chExt cx="816" cy="438"/>
          </a:xfrm>
        </p:grpSpPr>
        <p:sp>
          <p:nvSpPr>
            <p:cNvPr id="113724" name="AutoShape 33"/>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3725" name="Line 34"/>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4" name="Group 35"/>
          <p:cNvGrpSpPr>
            <a:grpSpLocks/>
          </p:cNvGrpSpPr>
          <p:nvPr/>
        </p:nvGrpSpPr>
        <p:grpSpPr bwMode="auto">
          <a:xfrm>
            <a:off x="7038975" y="3595688"/>
            <a:ext cx="1381125" cy="676275"/>
            <a:chOff x="1872" y="2730"/>
            <a:chExt cx="816" cy="438"/>
          </a:xfrm>
        </p:grpSpPr>
        <p:sp>
          <p:nvSpPr>
            <p:cNvPr id="113722" name="AutoShape 36"/>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3723" name="Line 37"/>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60457" name="Line 41"/>
          <p:cNvSpPr>
            <a:spLocks noChangeShapeType="1"/>
          </p:cNvSpPr>
          <p:nvPr/>
        </p:nvSpPr>
        <p:spPr bwMode="auto">
          <a:xfrm flipV="1">
            <a:off x="4105275" y="3938588"/>
            <a:ext cx="457200" cy="85725"/>
          </a:xfrm>
          <a:prstGeom prst="line">
            <a:avLst/>
          </a:prstGeom>
          <a:noFill/>
          <a:ln w="9525">
            <a:solidFill>
              <a:srgbClr val="FF0000"/>
            </a:solidFill>
            <a:round/>
            <a:headEnd/>
            <a:tailEnd/>
          </a:ln>
        </p:spPr>
        <p:txBody>
          <a:bodyPr/>
          <a:lstStyle/>
          <a:p>
            <a:endParaRPr lang="en-US"/>
          </a:p>
        </p:txBody>
      </p:sp>
      <p:sp>
        <p:nvSpPr>
          <p:cNvPr id="60458" name="Line 42"/>
          <p:cNvSpPr>
            <a:spLocks noChangeShapeType="1"/>
          </p:cNvSpPr>
          <p:nvPr/>
        </p:nvSpPr>
        <p:spPr bwMode="auto">
          <a:xfrm flipV="1">
            <a:off x="5067300" y="4100513"/>
            <a:ext cx="485775" cy="95250"/>
          </a:xfrm>
          <a:prstGeom prst="line">
            <a:avLst/>
          </a:prstGeom>
          <a:noFill/>
          <a:ln w="9525">
            <a:solidFill>
              <a:srgbClr val="FF0000"/>
            </a:solidFill>
            <a:round/>
            <a:headEnd/>
            <a:tailEnd/>
          </a:ln>
        </p:spPr>
        <p:txBody>
          <a:bodyPr/>
          <a:lstStyle/>
          <a:p>
            <a:endParaRPr lang="en-US"/>
          </a:p>
        </p:txBody>
      </p:sp>
      <p:sp>
        <p:nvSpPr>
          <p:cNvPr id="60459" name="Line 43"/>
          <p:cNvSpPr>
            <a:spLocks noChangeShapeType="1"/>
          </p:cNvSpPr>
          <p:nvPr/>
        </p:nvSpPr>
        <p:spPr bwMode="auto">
          <a:xfrm flipV="1">
            <a:off x="4953000" y="3748088"/>
            <a:ext cx="657225" cy="123825"/>
          </a:xfrm>
          <a:prstGeom prst="line">
            <a:avLst/>
          </a:prstGeom>
          <a:noFill/>
          <a:ln w="9525">
            <a:solidFill>
              <a:srgbClr val="FF0000"/>
            </a:solidFill>
            <a:round/>
            <a:headEnd/>
            <a:tailEnd/>
          </a:ln>
        </p:spPr>
        <p:txBody>
          <a:bodyPr/>
          <a:lstStyle/>
          <a:p>
            <a:endParaRPr lang="en-US"/>
          </a:p>
        </p:txBody>
      </p:sp>
      <p:sp>
        <p:nvSpPr>
          <p:cNvPr id="60460" name="Line 44"/>
          <p:cNvSpPr>
            <a:spLocks noChangeShapeType="1"/>
          </p:cNvSpPr>
          <p:nvPr/>
        </p:nvSpPr>
        <p:spPr bwMode="auto">
          <a:xfrm flipV="1">
            <a:off x="6143625" y="4062413"/>
            <a:ext cx="657225" cy="123825"/>
          </a:xfrm>
          <a:prstGeom prst="line">
            <a:avLst/>
          </a:prstGeom>
          <a:noFill/>
          <a:ln w="9525">
            <a:solidFill>
              <a:srgbClr val="FF0000"/>
            </a:solidFill>
            <a:round/>
            <a:headEnd/>
            <a:tailEnd/>
          </a:ln>
        </p:spPr>
        <p:txBody>
          <a:bodyPr/>
          <a:lstStyle/>
          <a:p>
            <a:endParaRPr lang="en-US"/>
          </a:p>
        </p:txBody>
      </p:sp>
      <p:sp>
        <p:nvSpPr>
          <p:cNvPr id="60461" name="Line 45"/>
          <p:cNvSpPr>
            <a:spLocks noChangeShapeType="1"/>
          </p:cNvSpPr>
          <p:nvPr/>
        </p:nvSpPr>
        <p:spPr bwMode="auto">
          <a:xfrm flipV="1">
            <a:off x="5995988" y="3729038"/>
            <a:ext cx="885825" cy="123825"/>
          </a:xfrm>
          <a:prstGeom prst="line">
            <a:avLst/>
          </a:prstGeom>
          <a:noFill/>
          <a:ln w="9525">
            <a:solidFill>
              <a:srgbClr val="FF0000"/>
            </a:solidFill>
            <a:round/>
            <a:headEnd/>
            <a:tailEnd/>
          </a:ln>
        </p:spPr>
        <p:txBody>
          <a:bodyPr/>
          <a:lstStyle/>
          <a:p>
            <a:endParaRPr lang="en-US"/>
          </a:p>
        </p:txBody>
      </p:sp>
      <p:sp>
        <p:nvSpPr>
          <p:cNvPr id="60462" name="Line 46"/>
          <p:cNvSpPr>
            <a:spLocks noChangeShapeType="1"/>
          </p:cNvSpPr>
          <p:nvPr/>
        </p:nvSpPr>
        <p:spPr bwMode="auto">
          <a:xfrm flipV="1">
            <a:off x="7329488" y="4062413"/>
            <a:ext cx="890587" cy="114300"/>
          </a:xfrm>
          <a:prstGeom prst="line">
            <a:avLst/>
          </a:prstGeom>
          <a:noFill/>
          <a:ln w="9525">
            <a:solidFill>
              <a:srgbClr val="FF0000"/>
            </a:solidFill>
            <a:round/>
            <a:headEnd/>
            <a:tailEnd/>
          </a:ln>
        </p:spPr>
        <p:txBody>
          <a:bodyPr/>
          <a:lstStyle/>
          <a:p>
            <a:endParaRPr lang="en-US"/>
          </a:p>
        </p:txBody>
      </p:sp>
      <p:sp>
        <p:nvSpPr>
          <p:cNvPr id="60465" name="Text Box 49"/>
          <p:cNvSpPr txBox="1">
            <a:spLocks noChangeArrowheads="1"/>
          </p:cNvSpPr>
          <p:nvPr/>
        </p:nvSpPr>
        <p:spPr bwMode="auto">
          <a:xfrm>
            <a:off x="322263" y="5592763"/>
            <a:ext cx="2800350" cy="366712"/>
          </a:xfrm>
          <a:prstGeom prst="rect">
            <a:avLst/>
          </a:prstGeom>
          <a:noFill/>
          <a:ln w="9525">
            <a:noFill/>
            <a:miter lim="800000"/>
            <a:headEnd/>
            <a:tailEnd/>
          </a:ln>
        </p:spPr>
        <p:txBody>
          <a:bodyPr wrap="none">
            <a:spAutoFit/>
          </a:bodyPr>
          <a:lstStyle/>
          <a:p>
            <a:r>
              <a:rPr lang="en-US" sz="1800"/>
              <a:t>x g Fe</a:t>
            </a:r>
            <a:r>
              <a:rPr lang="en-US" sz="1800" baseline="-25000"/>
              <a:t>2</a:t>
            </a:r>
            <a:r>
              <a:rPr lang="en-US" sz="1800"/>
              <a:t>O</a:t>
            </a:r>
            <a:r>
              <a:rPr lang="en-US" sz="2000" baseline="-25000"/>
              <a:t>3</a:t>
            </a:r>
            <a:r>
              <a:rPr lang="en-US" sz="1800"/>
              <a:t>  =  92.2 g NaN</a:t>
            </a:r>
            <a:r>
              <a:rPr lang="en-US" sz="1800" baseline="-25000"/>
              <a:t>3</a:t>
            </a:r>
          </a:p>
        </p:txBody>
      </p:sp>
      <p:sp>
        <p:nvSpPr>
          <p:cNvPr id="60466" name="Text Box 50"/>
          <p:cNvSpPr txBox="1">
            <a:spLocks noChangeArrowheads="1"/>
          </p:cNvSpPr>
          <p:nvPr/>
        </p:nvSpPr>
        <p:spPr bwMode="auto">
          <a:xfrm>
            <a:off x="3084513" y="5440363"/>
            <a:ext cx="1347787" cy="366712"/>
          </a:xfrm>
          <a:prstGeom prst="rect">
            <a:avLst/>
          </a:prstGeom>
          <a:noFill/>
          <a:ln w="9525">
            <a:noFill/>
            <a:miter lim="800000"/>
            <a:headEnd/>
            <a:tailEnd/>
          </a:ln>
        </p:spPr>
        <p:txBody>
          <a:bodyPr wrap="none">
            <a:spAutoFit/>
          </a:bodyPr>
          <a:lstStyle/>
          <a:p>
            <a:r>
              <a:rPr lang="en-US" sz="1800"/>
              <a:t>1 mol NaN</a:t>
            </a:r>
            <a:r>
              <a:rPr lang="en-US" sz="1800" baseline="-25000"/>
              <a:t>3</a:t>
            </a:r>
          </a:p>
        </p:txBody>
      </p:sp>
      <p:sp>
        <p:nvSpPr>
          <p:cNvPr id="60467" name="Text Box 51"/>
          <p:cNvSpPr txBox="1">
            <a:spLocks noChangeArrowheads="1"/>
          </p:cNvSpPr>
          <p:nvPr/>
        </p:nvSpPr>
        <p:spPr bwMode="auto">
          <a:xfrm>
            <a:off x="3151188" y="5773738"/>
            <a:ext cx="1233487" cy="366712"/>
          </a:xfrm>
          <a:prstGeom prst="rect">
            <a:avLst/>
          </a:prstGeom>
          <a:noFill/>
          <a:ln w="9525">
            <a:noFill/>
            <a:miter lim="800000"/>
            <a:headEnd/>
            <a:tailEnd/>
          </a:ln>
        </p:spPr>
        <p:txBody>
          <a:bodyPr wrap="none">
            <a:spAutoFit/>
          </a:bodyPr>
          <a:lstStyle/>
          <a:p>
            <a:r>
              <a:rPr lang="en-US" sz="1800"/>
              <a:t>65 g NaN</a:t>
            </a:r>
            <a:r>
              <a:rPr lang="en-US" sz="1800" baseline="-25000"/>
              <a:t>3</a:t>
            </a:r>
            <a:endParaRPr lang="en-US" sz="1800"/>
          </a:p>
        </p:txBody>
      </p:sp>
      <p:sp>
        <p:nvSpPr>
          <p:cNvPr id="60468" name="Text Box 52"/>
          <p:cNvSpPr txBox="1">
            <a:spLocks noChangeArrowheads="1"/>
          </p:cNvSpPr>
          <p:nvPr/>
        </p:nvSpPr>
        <p:spPr bwMode="auto">
          <a:xfrm>
            <a:off x="4389438" y="5773738"/>
            <a:ext cx="1347787" cy="366712"/>
          </a:xfrm>
          <a:prstGeom prst="rect">
            <a:avLst/>
          </a:prstGeom>
          <a:noFill/>
          <a:ln w="9525">
            <a:noFill/>
            <a:miter lim="800000"/>
            <a:headEnd/>
            <a:tailEnd/>
          </a:ln>
        </p:spPr>
        <p:txBody>
          <a:bodyPr wrap="none">
            <a:spAutoFit/>
          </a:bodyPr>
          <a:lstStyle/>
          <a:p>
            <a:r>
              <a:rPr lang="en-US" sz="1800"/>
              <a:t>2 mol NaN</a:t>
            </a:r>
            <a:r>
              <a:rPr lang="en-US" sz="1800" baseline="-25000"/>
              <a:t>3</a:t>
            </a:r>
          </a:p>
        </p:txBody>
      </p:sp>
      <p:sp>
        <p:nvSpPr>
          <p:cNvPr id="60469" name="Text Box 53"/>
          <p:cNvSpPr txBox="1">
            <a:spLocks noChangeArrowheads="1"/>
          </p:cNvSpPr>
          <p:nvPr/>
        </p:nvSpPr>
        <p:spPr bwMode="auto">
          <a:xfrm>
            <a:off x="4551363" y="5440363"/>
            <a:ext cx="1098550" cy="366712"/>
          </a:xfrm>
          <a:prstGeom prst="rect">
            <a:avLst/>
          </a:prstGeom>
          <a:noFill/>
          <a:ln w="9525">
            <a:noFill/>
            <a:miter lim="800000"/>
            <a:headEnd/>
            <a:tailEnd/>
          </a:ln>
        </p:spPr>
        <p:txBody>
          <a:bodyPr wrap="none">
            <a:spAutoFit/>
          </a:bodyPr>
          <a:lstStyle/>
          <a:p>
            <a:r>
              <a:rPr lang="en-US" sz="1800"/>
              <a:t>2 mol Na</a:t>
            </a:r>
            <a:endParaRPr lang="en-US" sz="1800" baseline="-25000"/>
          </a:p>
        </p:txBody>
      </p:sp>
      <p:sp>
        <p:nvSpPr>
          <p:cNvPr id="60470" name="Text Box 54"/>
          <p:cNvSpPr txBox="1">
            <a:spLocks noChangeArrowheads="1"/>
          </p:cNvSpPr>
          <p:nvPr/>
        </p:nvSpPr>
        <p:spPr bwMode="auto">
          <a:xfrm>
            <a:off x="5770563" y="5440363"/>
            <a:ext cx="1419225" cy="366712"/>
          </a:xfrm>
          <a:prstGeom prst="rect">
            <a:avLst/>
          </a:prstGeom>
          <a:noFill/>
          <a:ln w="9525">
            <a:noFill/>
            <a:miter lim="800000"/>
            <a:headEnd/>
            <a:tailEnd/>
          </a:ln>
        </p:spPr>
        <p:txBody>
          <a:bodyPr wrap="none">
            <a:spAutoFit/>
          </a:bodyPr>
          <a:lstStyle/>
          <a:p>
            <a:r>
              <a:rPr lang="en-US" sz="1800"/>
              <a:t>1 mol Fe</a:t>
            </a:r>
            <a:r>
              <a:rPr lang="en-US" sz="1800" baseline="-25000"/>
              <a:t>2</a:t>
            </a:r>
            <a:r>
              <a:rPr lang="en-US" sz="1800"/>
              <a:t>O</a:t>
            </a:r>
            <a:r>
              <a:rPr lang="en-US" sz="1800" baseline="-25000"/>
              <a:t>3</a:t>
            </a:r>
          </a:p>
        </p:txBody>
      </p:sp>
      <p:sp>
        <p:nvSpPr>
          <p:cNvPr id="60471" name="Text Box 55"/>
          <p:cNvSpPr txBox="1">
            <a:spLocks noChangeArrowheads="1"/>
          </p:cNvSpPr>
          <p:nvPr/>
        </p:nvSpPr>
        <p:spPr bwMode="auto">
          <a:xfrm>
            <a:off x="5899150" y="5773738"/>
            <a:ext cx="1098550" cy="366712"/>
          </a:xfrm>
          <a:prstGeom prst="rect">
            <a:avLst/>
          </a:prstGeom>
          <a:noFill/>
          <a:ln w="9525">
            <a:noFill/>
            <a:miter lim="800000"/>
            <a:headEnd/>
            <a:tailEnd/>
          </a:ln>
        </p:spPr>
        <p:txBody>
          <a:bodyPr wrap="none">
            <a:spAutoFit/>
          </a:bodyPr>
          <a:lstStyle/>
          <a:p>
            <a:r>
              <a:rPr lang="en-US" sz="1800"/>
              <a:t>6 mol Na</a:t>
            </a:r>
            <a:endParaRPr lang="en-US" sz="1800" baseline="-25000"/>
          </a:p>
        </p:txBody>
      </p:sp>
      <p:grpSp>
        <p:nvGrpSpPr>
          <p:cNvPr id="5" name="Group 56"/>
          <p:cNvGrpSpPr>
            <a:grpSpLocks/>
          </p:cNvGrpSpPr>
          <p:nvPr/>
        </p:nvGrpSpPr>
        <p:grpSpPr bwMode="auto">
          <a:xfrm>
            <a:off x="3109913" y="5441950"/>
            <a:ext cx="1276350" cy="676275"/>
            <a:chOff x="1872" y="2730"/>
            <a:chExt cx="816" cy="438"/>
          </a:xfrm>
        </p:grpSpPr>
        <p:sp>
          <p:nvSpPr>
            <p:cNvPr id="113720" name="AutoShape 57"/>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3721" name="Line 58"/>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6" name="Group 59"/>
          <p:cNvGrpSpPr>
            <a:grpSpLocks/>
          </p:cNvGrpSpPr>
          <p:nvPr/>
        </p:nvGrpSpPr>
        <p:grpSpPr bwMode="auto">
          <a:xfrm>
            <a:off x="4429125" y="5441950"/>
            <a:ext cx="1338263" cy="676275"/>
            <a:chOff x="1872" y="2730"/>
            <a:chExt cx="816" cy="438"/>
          </a:xfrm>
        </p:grpSpPr>
        <p:sp>
          <p:nvSpPr>
            <p:cNvPr id="113718" name="AutoShape 60"/>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3719" name="Line 61"/>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7" name="Group 62"/>
          <p:cNvGrpSpPr>
            <a:grpSpLocks/>
          </p:cNvGrpSpPr>
          <p:nvPr/>
        </p:nvGrpSpPr>
        <p:grpSpPr bwMode="auto">
          <a:xfrm>
            <a:off x="5805488" y="5441950"/>
            <a:ext cx="1381125" cy="676275"/>
            <a:chOff x="1872" y="2730"/>
            <a:chExt cx="816" cy="438"/>
          </a:xfrm>
        </p:grpSpPr>
        <p:sp>
          <p:nvSpPr>
            <p:cNvPr id="113716" name="AutoShape 63"/>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3717" name="Line 64"/>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60481" name="Line 65"/>
          <p:cNvSpPr>
            <a:spLocks noChangeShapeType="1"/>
          </p:cNvSpPr>
          <p:nvPr/>
        </p:nvSpPr>
        <p:spPr bwMode="auto">
          <a:xfrm flipV="1">
            <a:off x="2557463" y="5784850"/>
            <a:ext cx="457200" cy="85725"/>
          </a:xfrm>
          <a:prstGeom prst="line">
            <a:avLst/>
          </a:prstGeom>
          <a:noFill/>
          <a:ln w="9525">
            <a:solidFill>
              <a:srgbClr val="FF0000"/>
            </a:solidFill>
            <a:round/>
            <a:headEnd/>
            <a:tailEnd/>
          </a:ln>
        </p:spPr>
        <p:txBody>
          <a:bodyPr/>
          <a:lstStyle/>
          <a:p>
            <a:endParaRPr lang="en-US"/>
          </a:p>
        </p:txBody>
      </p:sp>
      <p:sp>
        <p:nvSpPr>
          <p:cNvPr id="60482" name="Line 66"/>
          <p:cNvSpPr>
            <a:spLocks noChangeShapeType="1"/>
          </p:cNvSpPr>
          <p:nvPr/>
        </p:nvSpPr>
        <p:spPr bwMode="auto">
          <a:xfrm flipV="1">
            <a:off x="3519488" y="5946775"/>
            <a:ext cx="485775" cy="95250"/>
          </a:xfrm>
          <a:prstGeom prst="line">
            <a:avLst/>
          </a:prstGeom>
          <a:noFill/>
          <a:ln w="9525">
            <a:solidFill>
              <a:srgbClr val="FF0000"/>
            </a:solidFill>
            <a:round/>
            <a:headEnd/>
            <a:tailEnd/>
          </a:ln>
        </p:spPr>
        <p:txBody>
          <a:bodyPr/>
          <a:lstStyle/>
          <a:p>
            <a:endParaRPr lang="en-US"/>
          </a:p>
        </p:txBody>
      </p:sp>
      <p:sp>
        <p:nvSpPr>
          <p:cNvPr id="60483" name="Line 67"/>
          <p:cNvSpPr>
            <a:spLocks noChangeShapeType="1"/>
          </p:cNvSpPr>
          <p:nvPr/>
        </p:nvSpPr>
        <p:spPr bwMode="auto">
          <a:xfrm flipV="1">
            <a:off x="3405188" y="5594350"/>
            <a:ext cx="657225" cy="123825"/>
          </a:xfrm>
          <a:prstGeom prst="line">
            <a:avLst/>
          </a:prstGeom>
          <a:noFill/>
          <a:ln w="9525">
            <a:solidFill>
              <a:srgbClr val="FF0000"/>
            </a:solidFill>
            <a:round/>
            <a:headEnd/>
            <a:tailEnd/>
          </a:ln>
        </p:spPr>
        <p:txBody>
          <a:bodyPr/>
          <a:lstStyle/>
          <a:p>
            <a:endParaRPr lang="en-US"/>
          </a:p>
        </p:txBody>
      </p:sp>
      <p:sp>
        <p:nvSpPr>
          <p:cNvPr id="60484" name="Line 68"/>
          <p:cNvSpPr>
            <a:spLocks noChangeShapeType="1"/>
          </p:cNvSpPr>
          <p:nvPr/>
        </p:nvSpPr>
        <p:spPr bwMode="auto">
          <a:xfrm flipV="1">
            <a:off x="4848225" y="5908675"/>
            <a:ext cx="657225" cy="123825"/>
          </a:xfrm>
          <a:prstGeom prst="line">
            <a:avLst/>
          </a:prstGeom>
          <a:noFill/>
          <a:ln w="9525">
            <a:solidFill>
              <a:srgbClr val="FF0000"/>
            </a:solidFill>
            <a:round/>
            <a:headEnd/>
            <a:tailEnd/>
          </a:ln>
        </p:spPr>
        <p:txBody>
          <a:bodyPr/>
          <a:lstStyle/>
          <a:p>
            <a:endParaRPr lang="en-US"/>
          </a:p>
        </p:txBody>
      </p:sp>
      <p:sp>
        <p:nvSpPr>
          <p:cNvPr id="60485" name="Line 69"/>
          <p:cNvSpPr>
            <a:spLocks noChangeShapeType="1"/>
          </p:cNvSpPr>
          <p:nvPr/>
        </p:nvSpPr>
        <p:spPr bwMode="auto">
          <a:xfrm flipV="1">
            <a:off x="4700588" y="5575300"/>
            <a:ext cx="885825" cy="123825"/>
          </a:xfrm>
          <a:prstGeom prst="line">
            <a:avLst/>
          </a:prstGeom>
          <a:noFill/>
          <a:ln w="9525">
            <a:solidFill>
              <a:srgbClr val="FF0000"/>
            </a:solidFill>
            <a:round/>
            <a:headEnd/>
            <a:tailEnd/>
          </a:ln>
        </p:spPr>
        <p:txBody>
          <a:bodyPr/>
          <a:lstStyle/>
          <a:p>
            <a:endParaRPr lang="en-US"/>
          </a:p>
        </p:txBody>
      </p:sp>
      <p:sp>
        <p:nvSpPr>
          <p:cNvPr id="60486" name="Line 70"/>
          <p:cNvSpPr>
            <a:spLocks noChangeShapeType="1"/>
          </p:cNvSpPr>
          <p:nvPr/>
        </p:nvSpPr>
        <p:spPr bwMode="auto">
          <a:xfrm flipV="1">
            <a:off x="6096000" y="5908675"/>
            <a:ext cx="890588" cy="114300"/>
          </a:xfrm>
          <a:prstGeom prst="line">
            <a:avLst/>
          </a:prstGeom>
          <a:noFill/>
          <a:ln w="9525">
            <a:solidFill>
              <a:srgbClr val="FF0000"/>
            </a:solidFill>
            <a:round/>
            <a:headEnd/>
            <a:tailEnd/>
          </a:ln>
        </p:spPr>
        <p:txBody>
          <a:bodyPr/>
          <a:lstStyle/>
          <a:p>
            <a:endParaRPr lang="en-US"/>
          </a:p>
        </p:txBody>
      </p:sp>
      <p:sp>
        <p:nvSpPr>
          <p:cNvPr id="60487" name="Text Box 71"/>
          <p:cNvSpPr txBox="1">
            <a:spLocks noChangeArrowheads="1"/>
          </p:cNvSpPr>
          <p:nvPr/>
        </p:nvSpPr>
        <p:spPr bwMode="auto">
          <a:xfrm>
            <a:off x="7165975" y="5467350"/>
            <a:ext cx="1622425" cy="366713"/>
          </a:xfrm>
          <a:prstGeom prst="rect">
            <a:avLst/>
          </a:prstGeom>
          <a:noFill/>
          <a:ln w="9525">
            <a:noFill/>
            <a:miter lim="800000"/>
            <a:headEnd/>
            <a:tailEnd/>
          </a:ln>
        </p:spPr>
        <p:txBody>
          <a:bodyPr wrap="none">
            <a:spAutoFit/>
          </a:bodyPr>
          <a:lstStyle/>
          <a:p>
            <a:r>
              <a:rPr lang="en-US" sz="1800"/>
              <a:t>159.6 g Fe</a:t>
            </a:r>
            <a:r>
              <a:rPr lang="en-US" sz="1800" baseline="-25000"/>
              <a:t>2</a:t>
            </a:r>
            <a:r>
              <a:rPr lang="en-US" sz="1800"/>
              <a:t>O</a:t>
            </a:r>
            <a:r>
              <a:rPr lang="en-US" sz="1800" baseline="-25000"/>
              <a:t>3</a:t>
            </a:r>
          </a:p>
        </p:txBody>
      </p:sp>
      <p:sp>
        <p:nvSpPr>
          <p:cNvPr id="60488" name="Text Box 72"/>
          <p:cNvSpPr txBox="1">
            <a:spLocks noChangeArrowheads="1"/>
          </p:cNvSpPr>
          <p:nvPr/>
        </p:nvSpPr>
        <p:spPr bwMode="auto">
          <a:xfrm>
            <a:off x="7275513" y="5795963"/>
            <a:ext cx="1419225" cy="366712"/>
          </a:xfrm>
          <a:prstGeom prst="rect">
            <a:avLst/>
          </a:prstGeom>
          <a:noFill/>
          <a:ln w="9525">
            <a:noFill/>
            <a:miter lim="800000"/>
            <a:headEnd/>
            <a:tailEnd/>
          </a:ln>
        </p:spPr>
        <p:txBody>
          <a:bodyPr wrap="none">
            <a:spAutoFit/>
          </a:bodyPr>
          <a:lstStyle/>
          <a:p>
            <a:r>
              <a:rPr lang="en-US" sz="1800"/>
              <a:t>1 mol Fe</a:t>
            </a:r>
            <a:r>
              <a:rPr lang="en-US" sz="1800" baseline="-25000"/>
              <a:t>2</a:t>
            </a:r>
            <a:r>
              <a:rPr lang="en-US" sz="1800"/>
              <a:t>O</a:t>
            </a:r>
            <a:r>
              <a:rPr lang="en-US" sz="1800" baseline="-25000"/>
              <a:t>3</a:t>
            </a:r>
          </a:p>
        </p:txBody>
      </p:sp>
      <p:grpSp>
        <p:nvGrpSpPr>
          <p:cNvPr id="8" name="Group 73"/>
          <p:cNvGrpSpPr>
            <a:grpSpLocks/>
          </p:cNvGrpSpPr>
          <p:nvPr/>
        </p:nvGrpSpPr>
        <p:grpSpPr bwMode="auto">
          <a:xfrm>
            <a:off x="7224713" y="5464175"/>
            <a:ext cx="1538287" cy="676275"/>
            <a:chOff x="1872" y="2730"/>
            <a:chExt cx="816" cy="438"/>
          </a:xfrm>
        </p:grpSpPr>
        <p:sp>
          <p:nvSpPr>
            <p:cNvPr id="113714" name="AutoShape 74"/>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3715" name="Line 75"/>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60492" name="Line 76"/>
          <p:cNvSpPr>
            <a:spLocks noChangeShapeType="1"/>
          </p:cNvSpPr>
          <p:nvPr/>
        </p:nvSpPr>
        <p:spPr bwMode="auto">
          <a:xfrm flipV="1">
            <a:off x="6053138" y="5583238"/>
            <a:ext cx="1033462" cy="123825"/>
          </a:xfrm>
          <a:prstGeom prst="line">
            <a:avLst/>
          </a:prstGeom>
          <a:noFill/>
          <a:ln w="9525">
            <a:solidFill>
              <a:srgbClr val="FF0000"/>
            </a:solidFill>
            <a:round/>
            <a:headEnd/>
            <a:tailEnd/>
          </a:ln>
        </p:spPr>
        <p:txBody>
          <a:bodyPr/>
          <a:lstStyle/>
          <a:p>
            <a:endParaRPr lang="en-US"/>
          </a:p>
        </p:txBody>
      </p:sp>
      <p:sp>
        <p:nvSpPr>
          <p:cNvPr id="60493" name="Line 77"/>
          <p:cNvSpPr>
            <a:spLocks noChangeShapeType="1"/>
          </p:cNvSpPr>
          <p:nvPr/>
        </p:nvSpPr>
        <p:spPr bwMode="auto">
          <a:xfrm flipV="1">
            <a:off x="7553325" y="5930900"/>
            <a:ext cx="1033463" cy="123825"/>
          </a:xfrm>
          <a:prstGeom prst="line">
            <a:avLst/>
          </a:prstGeom>
          <a:noFill/>
          <a:ln w="9525">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21">
                                            <p:txEl>
                                              <p:pRg st="0" end="0"/>
                                            </p:txEl>
                                          </p:spTgt>
                                        </p:tgtEl>
                                        <p:attrNameLst>
                                          <p:attrName>style.visibility</p:attrName>
                                        </p:attrNameLst>
                                      </p:cBhvr>
                                      <p:to>
                                        <p:strVal val="visible"/>
                                      </p:to>
                                    </p:set>
                                    <p:animEffect transition="in" filter="wipe(left)">
                                      <p:cBhvr>
                                        <p:cTn id="7" dur="500"/>
                                        <p:tgtEl>
                                          <p:spTgt spid="604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421">
                                            <p:txEl>
                                              <p:pRg st="1" end="1"/>
                                            </p:txEl>
                                          </p:spTgt>
                                        </p:tgtEl>
                                        <p:attrNameLst>
                                          <p:attrName>style.visibility</p:attrName>
                                        </p:attrNameLst>
                                      </p:cBhvr>
                                      <p:to>
                                        <p:strVal val="visible"/>
                                      </p:to>
                                    </p:set>
                                    <p:animEffect transition="in" filter="wipe(left)">
                                      <p:cBhvr>
                                        <p:cTn id="12" dur="500"/>
                                        <p:tgtEl>
                                          <p:spTgt spid="604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421">
                                            <p:txEl>
                                              <p:pRg st="2" end="2"/>
                                            </p:txEl>
                                          </p:spTgt>
                                        </p:tgtEl>
                                        <p:attrNameLst>
                                          <p:attrName>style.visibility</p:attrName>
                                        </p:attrNameLst>
                                      </p:cBhvr>
                                      <p:to>
                                        <p:strVal val="visible"/>
                                      </p:to>
                                    </p:set>
                                    <p:animEffect transition="in" filter="wipe(left)">
                                      <p:cBhvr>
                                        <p:cTn id="17" dur="500"/>
                                        <p:tgtEl>
                                          <p:spTgt spid="604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421">
                                            <p:txEl>
                                              <p:pRg st="3" end="3"/>
                                            </p:txEl>
                                          </p:spTgt>
                                        </p:tgtEl>
                                        <p:attrNameLst>
                                          <p:attrName>style.visibility</p:attrName>
                                        </p:attrNameLst>
                                      </p:cBhvr>
                                      <p:to>
                                        <p:strVal val="visible"/>
                                      </p:to>
                                    </p:set>
                                    <p:animEffect transition="in" filter="wipe(left)">
                                      <p:cBhvr>
                                        <p:cTn id="22" dur="500"/>
                                        <p:tgtEl>
                                          <p:spTgt spid="604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042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042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04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042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60436"/>
                                        </p:tgtEl>
                                        <p:attrNameLst>
                                          <p:attrName>style.visibility</p:attrName>
                                        </p:attrNameLst>
                                      </p:cBhvr>
                                      <p:to>
                                        <p:strVal val="visible"/>
                                      </p:to>
                                    </p:set>
                                    <p:animEffect transition="in" filter="fade">
                                      <p:cBhvr>
                                        <p:cTn id="43" dur="1000"/>
                                        <p:tgtEl>
                                          <p:spTgt spid="60436"/>
                                        </p:tgtEl>
                                      </p:cBhvr>
                                    </p:animEffect>
                                    <p:anim calcmode="lin" valueType="num">
                                      <p:cBhvr>
                                        <p:cTn id="44" dur="1000" fill="hold"/>
                                        <p:tgtEl>
                                          <p:spTgt spid="60436"/>
                                        </p:tgtEl>
                                        <p:attrNameLst>
                                          <p:attrName>ppt_x</p:attrName>
                                        </p:attrNameLst>
                                      </p:cBhvr>
                                      <p:tavLst>
                                        <p:tav tm="0">
                                          <p:val>
                                            <p:strVal val="#ppt_x-.1"/>
                                          </p:val>
                                        </p:tav>
                                        <p:tav tm="100000">
                                          <p:val>
                                            <p:strVal val="#ppt_x"/>
                                          </p:val>
                                        </p:tav>
                                      </p:tavLst>
                                    </p:anim>
                                    <p:anim calcmode="lin" valueType="num">
                                      <p:cBhvr>
                                        <p:cTn id="45" dur="1000" fill="hold"/>
                                        <p:tgtEl>
                                          <p:spTgt spid="60436"/>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9" presetClass="emph" presetSubtype="0" grpId="1" nodeType="clickEffect">
                                  <p:stCondLst>
                                    <p:cond delay="0"/>
                                  </p:stCondLst>
                                  <p:childTnLst>
                                    <p:set>
                                      <p:cBhvr rctx="PPT">
                                        <p:cTn id="49" dur="indefinite"/>
                                        <p:tgtEl>
                                          <p:spTgt spid="60424">
                                            <p:txEl>
                                              <p:pRg st="0" end="0"/>
                                            </p:txEl>
                                          </p:spTgt>
                                        </p:tgtEl>
                                        <p:attrNameLst>
                                          <p:attrName>style.opacity</p:attrName>
                                        </p:attrNameLst>
                                      </p:cBhvr>
                                      <p:to>
                                        <p:strVal val="0.5"/>
                                      </p:to>
                                    </p:set>
                                    <p:animEffect filter="image" prLst="opacity: 0.5">
                                      <p:cBhvr rctx="IE">
                                        <p:cTn id="50" dur="indefinite"/>
                                        <p:tgtEl>
                                          <p:spTgt spid="60424">
                                            <p:txEl>
                                              <p:pRg st="0" end="0"/>
                                            </p:txEl>
                                          </p:spTgt>
                                        </p:tgtEl>
                                      </p:cBhvr>
                                    </p:animEffect>
                                  </p:childTnLst>
                                </p:cTn>
                              </p:par>
                              <p:par>
                                <p:cTn id="51" presetID="9" presetClass="emph" presetSubtype="0" grpId="1" nodeType="withEffect">
                                  <p:stCondLst>
                                    <p:cond delay="0"/>
                                  </p:stCondLst>
                                  <p:childTnLst>
                                    <p:set>
                                      <p:cBhvr rctx="PPT">
                                        <p:cTn id="52" dur="indefinite"/>
                                        <p:tgtEl>
                                          <p:spTgt spid="60424">
                                            <p:txEl>
                                              <p:pRg st="1" end="1"/>
                                            </p:txEl>
                                          </p:spTgt>
                                        </p:tgtEl>
                                        <p:attrNameLst>
                                          <p:attrName>style.opacity</p:attrName>
                                        </p:attrNameLst>
                                      </p:cBhvr>
                                      <p:to>
                                        <p:strVal val="0.5"/>
                                      </p:to>
                                    </p:set>
                                    <p:animEffect filter="image" prLst="opacity: 0.5">
                                      <p:cBhvr rctx="IE">
                                        <p:cTn id="53" dur="indefinite"/>
                                        <p:tgtEl>
                                          <p:spTgt spid="60424">
                                            <p:txEl>
                                              <p:pRg st="1" end="1"/>
                                            </p:txEl>
                                          </p:spTgt>
                                        </p:tgtEl>
                                      </p:cBhvr>
                                    </p:animEffect>
                                  </p:childTnLst>
                                </p:cTn>
                              </p:par>
                              <p:par>
                                <p:cTn id="54" presetID="9" presetClass="emph" presetSubtype="0" grpId="1" nodeType="withEffect">
                                  <p:stCondLst>
                                    <p:cond delay="0"/>
                                  </p:stCondLst>
                                  <p:childTnLst>
                                    <p:set>
                                      <p:cBhvr rctx="PPT">
                                        <p:cTn id="55" dur="indefinite"/>
                                        <p:tgtEl>
                                          <p:spTgt spid="60425"/>
                                        </p:tgtEl>
                                        <p:attrNameLst>
                                          <p:attrName>style.opacity</p:attrName>
                                        </p:attrNameLst>
                                      </p:cBhvr>
                                      <p:to>
                                        <p:strVal val="0.5"/>
                                      </p:to>
                                    </p:set>
                                    <p:animEffect filter="image" prLst="opacity: 0.5">
                                      <p:cBhvr rctx="IE">
                                        <p:cTn id="56" dur="indefinite"/>
                                        <p:tgtEl>
                                          <p:spTgt spid="60425"/>
                                        </p:tgtEl>
                                      </p:cBhvr>
                                    </p:animEffect>
                                  </p:childTnLst>
                                </p:cTn>
                              </p:par>
                              <p:par>
                                <p:cTn id="57" presetID="9" presetClass="emph" presetSubtype="0" grpId="1" nodeType="withEffect">
                                  <p:stCondLst>
                                    <p:cond delay="0"/>
                                  </p:stCondLst>
                                  <p:childTnLst>
                                    <p:set>
                                      <p:cBhvr rctx="PPT">
                                        <p:cTn id="58" dur="indefinite"/>
                                        <p:tgtEl>
                                          <p:spTgt spid="60426">
                                            <p:txEl>
                                              <p:pRg st="0" end="0"/>
                                            </p:txEl>
                                          </p:spTgt>
                                        </p:tgtEl>
                                        <p:attrNameLst>
                                          <p:attrName>style.opacity</p:attrName>
                                        </p:attrNameLst>
                                      </p:cBhvr>
                                      <p:to>
                                        <p:strVal val="0.5"/>
                                      </p:to>
                                    </p:set>
                                    <p:animEffect filter="image" prLst="opacity: 0.5">
                                      <p:cBhvr rctx="IE">
                                        <p:cTn id="59" dur="indefinite"/>
                                        <p:tgtEl>
                                          <p:spTgt spid="60426">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2000"/>
                                        <p:tgtEl>
                                          <p:spTgt spid="2"/>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60438"/>
                                        </p:tgtEl>
                                        <p:attrNameLst>
                                          <p:attrName>style.visibility</p:attrName>
                                        </p:attrNameLst>
                                      </p:cBhvr>
                                      <p:to>
                                        <p:strVal val="visible"/>
                                      </p:to>
                                    </p:set>
                                    <p:animEffect transition="in" filter="dissolve">
                                      <p:cBhvr>
                                        <p:cTn id="69" dur="500"/>
                                        <p:tgtEl>
                                          <p:spTgt spid="60438"/>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60437"/>
                                        </p:tgtEl>
                                        <p:attrNameLst>
                                          <p:attrName>style.visibility</p:attrName>
                                        </p:attrNameLst>
                                      </p:cBhvr>
                                      <p:to>
                                        <p:strVal val="visible"/>
                                      </p:to>
                                    </p:set>
                                    <p:animEffect transition="in" filter="dissolve">
                                      <p:cBhvr>
                                        <p:cTn id="74" dur="500"/>
                                        <p:tgtEl>
                                          <p:spTgt spid="6043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60457"/>
                                        </p:tgtEl>
                                        <p:attrNameLst>
                                          <p:attrName>style.visibility</p:attrName>
                                        </p:attrNameLst>
                                      </p:cBhvr>
                                      <p:to>
                                        <p:strVal val="visible"/>
                                      </p:to>
                                    </p:set>
                                    <p:animEffect transition="in" filter="wipe(down)">
                                      <p:cBhvr>
                                        <p:cTn id="79" dur="500"/>
                                        <p:tgtEl>
                                          <p:spTgt spid="60457"/>
                                        </p:tgtEl>
                                      </p:cBhvr>
                                    </p:animEffect>
                                  </p:childTnLst>
                                </p:cTn>
                              </p:par>
                            </p:childTnLst>
                          </p:cTn>
                        </p:par>
                        <p:par>
                          <p:cTn id="80" fill="hold">
                            <p:stCondLst>
                              <p:cond delay="500"/>
                            </p:stCondLst>
                            <p:childTnLst>
                              <p:par>
                                <p:cTn id="81" presetID="22" presetClass="entr" presetSubtype="4" fill="hold" grpId="0" nodeType="afterEffect">
                                  <p:stCondLst>
                                    <p:cond delay="0"/>
                                  </p:stCondLst>
                                  <p:childTnLst>
                                    <p:set>
                                      <p:cBhvr>
                                        <p:cTn id="82" dur="1" fill="hold">
                                          <p:stCondLst>
                                            <p:cond delay="0"/>
                                          </p:stCondLst>
                                        </p:cTn>
                                        <p:tgtEl>
                                          <p:spTgt spid="60458"/>
                                        </p:tgtEl>
                                        <p:attrNameLst>
                                          <p:attrName>style.visibility</p:attrName>
                                        </p:attrNameLst>
                                      </p:cBhvr>
                                      <p:to>
                                        <p:strVal val="visible"/>
                                      </p:to>
                                    </p:set>
                                    <p:animEffect transition="in" filter="wipe(down)">
                                      <p:cBhvr>
                                        <p:cTn id="83" dur="500"/>
                                        <p:tgtEl>
                                          <p:spTgt spid="6045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fade">
                                      <p:cBhvr>
                                        <p:cTn id="88" dur="2000"/>
                                        <p:tgtEl>
                                          <p:spTgt spid="3"/>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60439"/>
                                        </p:tgtEl>
                                        <p:attrNameLst>
                                          <p:attrName>style.visibility</p:attrName>
                                        </p:attrNameLst>
                                      </p:cBhvr>
                                      <p:to>
                                        <p:strVal val="visible"/>
                                      </p:to>
                                    </p:set>
                                    <p:animEffect transition="in" filter="dissolve">
                                      <p:cBhvr>
                                        <p:cTn id="93" dur="500"/>
                                        <p:tgtEl>
                                          <p:spTgt spid="60439"/>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60440"/>
                                        </p:tgtEl>
                                        <p:attrNameLst>
                                          <p:attrName>style.visibility</p:attrName>
                                        </p:attrNameLst>
                                      </p:cBhvr>
                                      <p:to>
                                        <p:strVal val="visible"/>
                                      </p:to>
                                    </p:set>
                                    <p:animEffect transition="in" filter="dissolve">
                                      <p:cBhvr>
                                        <p:cTn id="98" dur="500"/>
                                        <p:tgtEl>
                                          <p:spTgt spid="60440"/>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60459"/>
                                        </p:tgtEl>
                                        <p:attrNameLst>
                                          <p:attrName>style.visibility</p:attrName>
                                        </p:attrNameLst>
                                      </p:cBhvr>
                                      <p:to>
                                        <p:strVal val="visible"/>
                                      </p:to>
                                    </p:set>
                                    <p:animEffect transition="in" filter="wipe(down)">
                                      <p:cBhvr>
                                        <p:cTn id="103" dur="500"/>
                                        <p:tgtEl>
                                          <p:spTgt spid="60459"/>
                                        </p:tgtEl>
                                      </p:cBhvr>
                                    </p:animEffect>
                                  </p:childTnLst>
                                </p:cTn>
                              </p:par>
                            </p:childTnLst>
                          </p:cTn>
                        </p:par>
                        <p:par>
                          <p:cTn id="104" fill="hold">
                            <p:stCondLst>
                              <p:cond delay="500"/>
                            </p:stCondLst>
                            <p:childTnLst>
                              <p:par>
                                <p:cTn id="105" presetID="22" presetClass="entr" presetSubtype="4" fill="hold" grpId="0" nodeType="afterEffect">
                                  <p:stCondLst>
                                    <p:cond delay="0"/>
                                  </p:stCondLst>
                                  <p:childTnLst>
                                    <p:set>
                                      <p:cBhvr>
                                        <p:cTn id="106" dur="1" fill="hold">
                                          <p:stCondLst>
                                            <p:cond delay="0"/>
                                          </p:stCondLst>
                                        </p:cTn>
                                        <p:tgtEl>
                                          <p:spTgt spid="60460"/>
                                        </p:tgtEl>
                                        <p:attrNameLst>
                                          <p:attrName>style.visibility</p:attrName>
                                        </p:attrNameLst>
                                      </p:cBhvr>
                                      <p:to>
                                        <p:strVal val="visible"/>
                                      </p:to>
                                    </p:set>
                                    <p:animEffect transition="in" filter="wipe(down)">
                                      <p:cBhvr>
                                        <p:cTn id="107" dur="500"/>
                                        <p:tgtEl>
                                          <p:spTgt spid="6046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4"/>
                                        </p:tgtEl>
                                        <p:attrNameLst>
                                          <p:attrName>style.visibility</p:attrName>
                                        </p:attrNameLst>
                                      </p:cBhvr>
                                      <p:to>
                                        <p:strVal val="visible"/>
                                      </p:to>
                                    </p:set>
                                    <p:animEffect transition="in" filter="fade">
                                      <p:cBhvr>
                                        <p:cTn id="112" dur="2000"/>
                                        <p:tgtEl>
                                          <p:spTgt spid="4"/>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60442"/>
                                        </p:tgtEl>
                                        <p:attrNameLst>
                                          <p:attrName>style.visibility</p:attrName>
                                        </p:attrNameLst>
                                      </p:cBhvr>
                                      <p:to>
                                        <p:strVal val="visible"/>
                                      </p:to>
                                    </p:set>
                                    <p:animEffect transition="in" filter="dissolve">
                                      <p:cBhvr>
                                        <p:cTn id="117" dur="500"/>
                                        <p:tgtEl>
                                          <p:spTgt spid="60442"/>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60441"/>
                                        </p:tgtEl>
                                        <p:attrNameLst>
                                          <p:attrName>style.visibility</p:attrName>
                                        </p:attrNameLst>
                                      </p:cBhvr>
                                      <p:to>
                                        <p:strVal val="visible"/>
                                      </p:to>
                                    </p:set>
                                    <p:animEffect transition="in" filter="dissolve">
                                      <p:cBhvr>
                                        <p:cTn id="122" dur="500"/>
                                        <p:tgtEl>
                                          <p:spTgt spid="60441"/>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60461"/>
                                        </p:tgtEl>
                                        <p:attrNameLst>
                                          <p:attrName>style.visibility</p:attrName>
                                        </p:attrNameLst>
                                      </p:cBhvr>
                                      <p:to>
                                        <p:strVal val="visible"/>
                                      </p:to>
                                    </p:set>
                                    <p:animEffect transition="in" filter="wipe(down)">
                                      <p:cBhvr>
                                        <p:cTn id="127" dur="500"/>
                                        <p:tgtEl>
                                          <p:spTgt spid="60461"/>
                                        </p:tgtEl>
                                      </p:cBhvr>
                                    </p:animEffect>
                                  </p:childTnLst>
                                </p:cTn>
                              </p:par>
                            </p:childTnLst>
                          </p:cTn>
                        </p:par>
                        <p:par>
                          <p:cTn id="128" fill="hold">
                            <p:stCondLst>
                              <p:cond delay="500"/>
                            </p:stCondLst>
                            <p:childTnLst>
                              <p:par>
                                <p:cTn id="129" presetID="22" presetClass="entr" presetSubtype="4" fill="hold" grpId="0" nodeType="afterEffect">
                                  <p:stCondLst>
                                    <p:cond delay="0"/>
                                  </p:stCondLst>
                                  <p:childTnLst>
                                    <p:set>
                                      <p:cBhvr>
                                        <p:cTn id="130" dur="1" fill="hold">
                                          <p:stCondLst>
                                            <p:cond delay="0"/>
                                          </p:stCondLst>
                                        </p:cTn>
                                        <p:tgtEl>
                                          <p:spTgt spid="60462"/>
                                        </p:tgtEl>
                                        <p:attrNameLst>
                                          <p:attrName>style.visibility</p:attrName>
                                        </p:attrNameLst>
                                      </p:cBhvr>
                                      <p:to>
                                        <p:strVal val="visible"/>
                                      </p:to>
                                    </p:set>
                                    <p:animEffect transition="in" filter="wipe(down)">
                                      <p:cBhvr>
                                        <p:cTn id="131" dur="500"/>
                                        <p:tgtEl>
                                          <p:spTgt spid="60462"/>
                                        </p:tgtEl>
                                      </p:cBhvr>
                                    </p:animEffect>
                                  </p:childTnLst>
                                </p:cTn>
                              </p:par>
                            </p:childTnLst>
                          </p:cTn>
                        </p:par>
                      </p:childTnLst>
                    </p:cTn>
                  </p:par>
                  <p:par>
                    <p:cTn id="132" fill="hold">
                      <p:stCondLst>
                        <p:cond delay="indefinite"/>
                      </p:stCondLst>
                      <p:childTnLst>
                        <p:par>
                          <p:cTn id="133" fill="hold">
                            <p:stCondLst>
                              <p:cond delay="0"/>
                            </p:stCondLst>
                            <p:childTnLst>
                              <p:par>
                                <p:cTn id="134" presetID="4" presetClass="entr" presetSubtype="32" fill="hold" grpId="0" nodeType="clickEffect">
                                  <p:stCondLst>
                                    <p:cond delay="0"/>
                                  </p:stCondLst>
                                  <p:childTnLst>
                                    <p:set>
                                      <p:cBhvr>
                                        <p:cTn id="135" dur="1" fill="hold">
                                          <p:stCondLst>
                                            <p:cond delay="0"/>
                                          </p:stCondLst>
                                        </p:cTn>
                                        <p:tgtEl>
                                          <p:spTgt spid="60430">
                                            <p:txEl>
                                              <p:pRg st="0" end="0"/>
                                            </p:txEl>
                                          </p:spTgt>
                                        </p:tgtEl>
                                        <p:attrNameLst>
                                          <p:attrName>style.visibility</p:attrName>
                                        </p:attrNameLst>
                                      </p:cBhvr>
                                      <p:to>
                                        <p:strVal val="visible"/>
                                      </p:to>
                                    </p:set>
                                    <p:animEffect transition="in" filter="box(out)">
                                      <p:cBhvr>
                                        <p:cTn id="136" dur="500"/>
                                        <p:tgtEl>
                                          <p:spTgt spid="60430">
                                            <p:txEl>
                                              <p:pRg st="0" end="0"/>
                                            </p:txEl>
                                          </p:spTgt>
                                        </p:tgtEl>
                                      </p:cBhvr>
                                    </p:animEffect>
                                  </p:childTnLst>
                                  <p:subTnLst>
                                    <p:audio>
                                      <p:cMediaNode>
                                        <p:cTn display="0" masterRel="sameClick">
                                          <p:stCondLst>
                                            <p:cond evt="begin" delay="0">
                                              <p:tn val="134"/>
                                            </p:cond>
                                          </p:stCondLst>
                                          <p:endCondLst>
                                            <p:cond evt="onStopAudio" delay="0">
                                              <p:tgtEl>
                                                <p:sldTgt/>
                                              </p:tgtEl>
                                            </p:cond>
                                          </p:endCondLst>
                                        </p:cTn>
                                        <p:tgtEl>
                                          <p:sndTgt r:embed="rId3" name="camera.wav"/>
                                        </p:tgtEl>
                                      </p:cMediaNode>
                                    </p:audio>
                                  </p:subTnLst>
                                </p:cTn>
                              </p:par>
                            </p:childTnLst>
                          </p:cTn>
                        </p:par>
                      </p:childTnLst>
                    </p:cTn>
                  </p:par>
                  <p:par>
                    <p:cTn id="137" fill="hold">
                      <p:stCondLst>
                        <p:cond delay="indefinite"/>
                      </p:stCondLst>
                      <p:childTnLst>
                        <p:par>
                          <p:cTn id="138" fill="hold">
                            <p:stCondLst>
                              <p:cond delay="0"/>
                            </p:stCondLst>
                            <p:childTnLst>
                              <p:par>
                                <p:cTn id="139" presetID="9" presetClass="emph" presetSubtype="0" grpId="1" nodeType="clickEffect">
                                  <p:stCondLst>
                                    <p:cond delay="0"/>
                                  </p:stCondLst>
                                  <p:iterate type="lt">
                                    <p:tmAbs val="0"/>
                                  </p:iterate>
                                  <p:childTnLst>
                                    <p:set>
                                      <p:cBhvr rctx="PPT">
                                        <p:cTn id="140" dur="indefinite"/>
                                        <p:tgtEl>
                                          <p:spTgt spid="60436"/>
                                        </p:tgtEl>
                                        <p:attrNameLst>
                                          <p:attrName>style.opacity</p:attrName>
                                        </p:attrNameLst>
                                      </p:cBhvr>
                                      <p:to>
                                        <p:strVal val="0.5"/>
                                      </p:to>
                                    </p:set>
                                    <p:animEffect filter="image" prLst="opacity: 0.5">
                                      <p:cBhvr rctx="IE">
                                        <p:cTn id="141" dur="indefinite"/>
                                        <p:tgtEl>
                                          <p:spTgt spid="60436"/>
                                        </p:tgtEl>
                                      </p:cBhvr>
                                    </p:animEffect>
                                  </p:childTnLst>
                                </p:cTn>
                              </p:par>
                              <p:par>
                                <p:cTn id="142" presetID="9" presetClass="emph" presetSubtype="0" grpId="1" nodeType="withEffect">
                                  <p:stCondLst>
                                    <p:cond delay="0"/>
                                  </p:stCondLst>
                                  <p:childTnLst>
                                    <p:set>
                                      <p:cBhvr rctx="PPT">
                                        <p:cTn id="143" dur="indefinite"/>
                                        <p:tgtEl>
                                          <p:spTgt spid="60437"/>
                                        </p:tgtEl>
                                        <p:attrNameLst>
                                          <p:attrName>style.opacity</p:attrName>
                                        </p:attrNameLst>
                                      </p:cBhvr>
                                      <p:to>
                                        <p:strVal val="0.5"/>
                                      </p:to>
                                    </p:set>
                                    <p:animEffect filter="image" prLst="opacity: 0.5">
                                      <p:cBhvr rctx="IE">
                                        <p:cTn id="144" dur="indefinite"/>
                                        <p:tgtEl>
                                          <p:spTgt spid="60437"/>
                                        </p:tgtEl>
                                      </p:cBhvr>
                                    </p:animEffect>
                                  </p:childTnLst>
                                </p:cTn>
                              </p:par>
                              <p:par>
                                <p:cTn id="145" presetID="9" presetClass="emph" presetSubtype="0" grpId="1" nodeType="withEffect">
                                  <p:stCondLst>
                                    <p:cond delay="0"/>
                                  </p:stCondLst>
                                  <p:childTnLst>
                                    <p:set>
                                      <p:cBhvr rctx="PPT">
                                        <p:cTn id="146" dur="indefinite"/>
                                        <p:tgtEl>
                                          <p:spTgt spid="60438"/>
                                        </p:tgtEl>
                                        <p:attrNameLst>
                                          <p:attrName>style.opacity</p:attrName>
                                        </p:attrNameLst>
                                      </p:cBhvr>
                                      <p:to>
                                        <p:strVal val="0.5"/>
                                      </p:to>
                                    </p:set>
                                    <p:animEffect filter="image" prLst="opacity: 0.5">
                                      <p:cBhvr rctx="IE">
                                        <p:cTn id="147" dur="indefinite"/>
                                        <p:tgtEl>
                                          <p:spTgt spid="60438"/>
                                        </p:tgtEl>
                                      </p:cBhvr>
                                    </p:animEffect>
                                  </p:childTnLst>
                                </p:cTn>
                              </p:par>
                              <p:par>
                                <p:cTn id="148" presetID="9" presetClass="emph" presetSubtype="0" grpId="1" nodeType="withEffect">
                                  <p:stCondLst>
                                    <p:cond delay="0"/>
                                  </p:stCondLst>
                                  <p:childTnLst>
                                    <p:set>
                                      <p:cBhvr rctx="PPT">
                                        <p:cTn id="149" dur="indefinite"/>
                                        <p:tgtEl>
                                          <p:spTgt spid="60439"/>
                                        </p:tgtEl>
                                        <p:attrNameLst>
                                          <p:attrName>style.opacity</p:attrName>
                                        </p:attrNameLst>
                                      </p:cBhvr>
                                      <p:to>
                                        <p:strVal val="0.5"/>
                                      </p:to>
                                    </p:set>
                                    <p:animEffect filter="image" prLst="opacity: 0.5">
                                      <p:cBhvr rctx="IE">
                                        <p:cTn id="150" dur="indefinite"/>
                                        <p:tgtEl>
                                          <p:spTgt spid="60439"/>
                                        </p:tgtEl>
                                      </p:cBhvr>
                                    </p:animEffect>
                                  </p:childTnLst>
                                </p:cTn>
                              </p:par>
                              <p:par>
                                <p:cTn id="151" presetID="9" presetClass="emph" presetSubtype="0" grpId="1" nodeType="withEffect">
                                  <p:stCondLst>
                                    <p:cond delay="0"/>
                                  </p:stCondLst>
                                  <p:childTnLst>
                                    <p:set>
                                      <p:cBhvr rctx="PPT">
                                        <p:cTn id="152" dur="indefinite"/>
                                        <p:tgtEl>
                                          <p:spTgt spid="60440"/>
                                        </p:tgtEl>
                                        <p:attrNameLst>
                                          <p:attrName>style.opacity</p:attrName>
                                        </p:attrNameLst>
                                      </p:cBhvr>
                                      <p:to>
                                        <p:strVal val="0.5"/>
                                      </p:to>
                                    </p:set>
                                    <p:animEffect filter="image" prLst="opacity: 0.5">
                                      <p:cBhvr rctx="IE">
                                        <p:cTn id="153" dur="indefinite"/>
                                        <p:tgtEl>
                                          <p:spTgt spid="60440"/>
                                        </p:tgtEl>
                                      </p:cBhvr>
                                    </p:animEffect>
                                  </p:childTnLst>
                                </p:cTn>
                              </p:par>
                              <p:par>
                                <p:cTn id="154" presetID="9" presetClass="emph" presetSubtype="0" grpId="1" nodeType="withEffect">
                                  <p:stCondLst>
                                    <p:cond delay="0"/>
                                  </p:stCondLst>
                                  <p:childTnLst>
                                    <p:set>
                                      <p:cBhvr rctx="PPT">
                                        <p:cTn id="155" dur="indefinite"/>
                                        <p:tgtEl>
                                          <p:spTgt spid="60441"/>
                                        </p:tgtEl>
                                        <p:attrNameLst>
                                          <p:attrName>style.opacity</p:attrName>
                                        </p:attrNameLst>
                                      </p:cBhvr>
                                      <p:to>
                                        <p:strVal val="0.5"/>
                                      </p:to>
                                    </p:set>
                                    <p:animEffect filter="image" prLst="opacity: 0.5">
                                      <p:cBhvr rctx="IE">
                                        <p:cTn id="156" dur="indefinite"/>
                                        <p:tgtEl>
                                          <p:spTgt spid="60441"/>
                                        </p:tgtEl>
                                      </p:cBhvr>
                                    </p:animEffect>
                                  </p:childTnLst>
                                </p:cTn>
                              </p:par>
                              <p:par>
                                <p:cTn id="157" presetID="9" presetClass="emph" presetSubtype="0" grpId="1" nodeType="withEffect">
                                  <p:stCondLst>
                                    <p:cond delay="0"/>
                                  </p:stCondLst>
                                  <p:childTnLst>
                                    <p:set>
                                      <p:cBhvr rctx="PPT">
                                        <p:cTn id="158" dur="indefinite"/>
                                        <p:tgtEl>
                                          <p:spTgt spid="60442"/>
                                        </p:tgtEl>
                                        <p:attrNameLst>
                                          <p:attrName>style.opacity</p:attrName>
                                        </p:attrNameLst>
                                      </p:cBhvr>
                                      <p:to>
                                        <p:strVal val="0.5"/>
                                      </p:to>
                                    </p:set>
                                    <p:animEffect filter="image" prLst="opacity: 0.5">
                                      <p:cBhvr rctx="IE">
                                        <p:cTn id="159" dur="indefinite"/>
                                        <p:tgtEl>
                                          <p:spTgt spid="60442"/>
                                        </p:tgtEl>
                                      </p:cBhvr>
                                    </p:animEffect>
                                  </p:childTnLst>
                                </p:cTn>
                              </p:par>
                              <p:par>
                                <p:cTn id="160" presetID="9" presetClass="emph" presetSubtype="0" nodeType="withEffect">
                                  <p:stCondLst>
                                    <p:cond delay="0"/>
                                  </p:stCondLst>
                                  <p:childTnLst>
                                    <p:set>
                                      <p:cBhvr rctx="PPT">
                                        <p:cTn id="161" dur="indefinite"/>
                                        <p:tgtEl>
                                          <p:spTgt spid="2"/>
                                        </p:tgtEl>
                                        <p:attrNameLst>
                                          <p:attrName>style.opacity</p:attrName>
                                        </p:attrNameLst>
                                      </p:cBhvr>
                                      <p:to>
                                        <p:strVal val="0.5"/>
                                      </p:to>
                                    </p:set>
                                    <p:animEffect filter="image" prLst="opacity: 0.5">
                                      <p:cBhvr rctx="IE">
                                        <p:cTn id="162" dur="indefinite"/>
                                        <p:tgtEl>
                                          <p:spTgt spid="2"/>
                                        </p:tgtEl>
                                      </p:cBhvr>
                                    </p:animEffect>
                                  </p:childTnLst>
                                </p:cTn>
                              </p:par>
                              <p:par>
                                <p:cTn id="163" presetID="9" presetClass="emph" presetSubtype="0" nodeType="withEffect">
                                  <p:stCondLst>
                                    <p:cond delay="0"/>
                                  </p:stCondLst>
                                  <p:childTnLst>
                                    <p:set>
                                      <p:cBhvr rctx="PPT">
                                        <p:cTn id="164" dur="indefinite"/>
                                        <p:tgtEl>
                                          <p:spTgt spid="3"/>
                                        </p:tgtEl>
                                        <p:attrNameLst>
                                          <p:attrName>style.opacity</p:attrName>
                                        </p:attrNameLst>
                                      </p:cBhvr>
                                      <p:to>
                                        <p:strVal val="0.5"/>
                                      </p:to>
                                    </p:set>
                                    <p:animEffect filter="image" prLst="opacity: 0.5">
                                      <p:cBhvr rctx="IE">
                                        <p:cTn id="165" dur="indefinite"/>
                                        <p:tgtEl>
                                          <p:spTgt spid="3"/>
                                        </p:tgtEl>
                                      </p:cBhvr>
                                    </p:animEffect>
                                  </p:childTnLst>
                                </p:cTn>
                              </p:par>
                              <p:par>
                                <p:cTn id="166" presetID="9" presetClass="emph" presetSubtype="0" nodeType="withEffect">
                                  <p:stCondLst>
                                    <p:cond delay="0"/>
                                  </p:stCondLst>
                                  <p:childTnLst>
                                    <p:set>
                                      <p:cBhvr rctx="PPT">
                                        <p:cTn id="167" dur="indefinite"/>
                                        <p:tgtEl>
                                          <p:spTgt spid="4"/>
                                        </p:tgtEl>
                                        <p:attrNameLst>
                                          <p:attrName>style.opacity</p:attrName>
                                        </p:attrNameLst>
                                      </p:cBhvr>
                                      <p:to>
                                        <p:strVal val="0.5"/>
                                      </p:to>
                                    </p:set>
                                    <p:animEffect filter="image" prLst="opacity: 0.5">
                                      <p:cBhvr rctx="IE">
                                        <p:cTn id="168" dur="indefinite"/>
                                        <p:tgtEl>
                                          <p:spTgt spid="4"/>
                                        </p:tgtEl>
                                      </p:cBhvr>
                                    </p:animEffect>
                                  </p:childTnLst>
                                </p:cTn>
                              </p:par>
                              <p:par>
                                <p:cTn id="169" presetID="9" presetClass="emph" presetSubtype="0" grpId="1" nodeType="withEffect">
                                  <p:stCondLst>
                                    <p:cond delay="0"/>
                                  </p:stCondLst>
                                  <p:childTnLst>
                                    <p:set>
                                      <p:cBhvr rctx="PPT">
                                        <p:cTn id="170" dur="indefinite"/>
                                        <p:tgtEl>
                                          <p:spTgt spid="60457"/>
                                        </p:tgtEl>
                                        <p:attrNameLst>
                                          <p:attrName>style.opacity</p:attrName>
                                        </p:attrNameLst>
                                      </p:cBhvr>
                                      <p:to>
                                        <p:strVal val="0.5"/>
                                      </p:to>
                                    </p:set>
                                    <p:animEffect filter="image" prLst="opacity: 0.5">
                                      <p:cBhvr rctx="IE">
                                        <p:cTn id="171" dur="indefinite"/>
                                        <p:tgtEl>
                                          <p:spTgt spid="60457"/>
                                        </p:tgtEl>
                                      </p:cBhvr>
                                    </p:animEffect>
                                  </p:childTnLst>
                                </p:cTn>
                              </p:par>
                              <p:par>
                                <p:cTn id="172" presetID="9" presetClass="emph" presetSubtype="0" grpId="1" nodeType="withEffect">
                                  <p:stCondLst>
                                    <p:cond delay="0"/>
                                  </p:stCondLst>
                                  <p:childTnLst>
                                    <p:set>
                                      <p:cBhvr rctx="PPT">
                                        <p:cTn id="173" dur="indefinite"/>
                                        <p:tgtEl>
                                          <p:spTgt spid="60458"/>
                                        </p:tgtEl>
                                        <p:attrNameLst>
                                          <p:attrName>style.opacity</p:attrName>
                                        </p:attrNameLst>
                                      </p:cBhvr>
                                      <p:to>
                                        <p:strVal val="0.5"/>
                                      </p:to>
                                    </p:set>
                                    <p:animEffect filter="image" prLst="opacity: 0.5">
                                      <p:cBhvr rctx="IE">
                                        <p:cTn id="174" dur="indefinite"/>
                                        <p:tgtEl>
                                          <p:spTgt spid="60458"/>
                                        </p:tgtEl>
                                      </p:cBhvr>
                                    </p:animEffect>
                                  </p:childTnLst>
                                </p:cTn>
                              </p:par>
                              <p:par>
                                <p:cTn id="175" presetID="9" presetClass="emph" presetSubtype="0" grpId="1" nodeType="withEffect">
                                  <p:stCondLst>
                                    <p:cond delay="0"/>
                                  </p:stCondLst>
                                  <p:childTnLst>
                                    <p:set>
                                      <p:cBhvr rctx="PPT">
                                        <p:cTn id="176" dur="indefinite"/>
                                        <p:tgtEl>
                                          <p:spTgt spid="60459"/>
                                        </p:tgtEl>
                                        <p:attrNameLst>
                                          <p:attrName>style.opacity</p:attrName>
                                        </p:attrNameLst>
                                      </p:cBhvr>
                                      <p:to>
                                        <p:strVal val="0.5"/>
                                      </p:to>
                                    </p:set>
                                    <p:animEffect filter="image" prLst="opacity: 0.5">
                                      <p:cBhvr rctx="IE">
                                        <p:cTn id="177" dur="indefinite"/>
                                        <p:tgtEl>
                                          <p:spTgt spid="60459"/>
                                        </p:tgtEl>
                                      </p:cBhvr>
                                    </p:animEffect>
                                  </p:childTnLst>
                                </p:cTn>
                              </p:par>
                              <p:par>
                                <p:cTn id="178" presetID="9" presetClass="emph" presetSubtype="0" grpId="1" nodeType="withEffect">
                                  <p:stCondLst>
                                    <p:cond delay="0"/>
                                  </p:stCondLst>
                                  <p:childTnLst>
                                    <p:set>
                                      <p:cBhvr rctx="PPT">
                                        <p:cTn id="179" dur="indefinite"/>
                                        <p:tgtEl>
                                          <p:spTgt spid="60460"/>
                                        </p:tgtEl>
                                        <p:attrNameLst>
                                          <p:attrName>style.opacity</p:attrName>
                                        </p:attrNameLst>
                                      </p:cBhvr>
                                      <p:to>
                                        <p:strVal val="0.5"/>
                                      </p:to>
                                    </p:set>
                                    <p:animEffect filter="image" prLst="opacity: 0.5">
                                      <p:cBhvr rctx="IE">
                                        <p:cTn id="180" dur="indefinite"/>
                                        <p:tgtEl>
                                          <p:spTgt spid="60460"/>
                                        </p:tgtEl>
                                      </p:cBhvr>
                                    </p:animEffect>
                                  </p:childTnLst>
                                </p:cTn>
                              </p:par>
                              <p:par>
                                <p:cTn id="181" presetID="9" presetClass="emph" presetSubtype="0" grpId="1" nodeType="withEffect">
                                  <p:stCondLst>
                                    <p:cond delay="0"/>
                                  </p:stCondLst>
                                  <p:childTnLst>
                                    <p:set>
                                      <p:cBhvr rctx="PPT">
                                        <p:cTn id="182" dur="indefinite"/>
                                        <p:tgtEl>
                                          <p:spTgt spid="60461"/>
                                        </p:tgtEl>
                                        <p:attrNameLst>
                                          <p:attrName>style.opacity</p:attrName>
                                        </p:attrNameLst>
                                      </p:cBhvr>
                                      <p:to>
                                        <p:strVal val="0.5"/>
                                      </p:to>
                                    </p:set>
                                    <p:animEffect filter="image" prLst="opacity: 0.5">
                                      <p:cBhvr rctx="IE">
                                        <p:cTn id="183" dur="indefinite"/>
                                        <p:tgtEl>
                                          <p:spTgt spid="60461"/>
                                        </p:tgtEl>
                                      </p:cBhvr>
                                    </p:animEffect>
                                  </p:childTnLst>
                                </p:cTn>
                              </p:par>
                              <p:par>
                                <p:cTn id="184" presetID="9" presetClass="emph" presetSubtype="0" grpId="1" nodeType="withEffect">
                                  <p:stCondLst>
                                    <p:cond delay="0"/>
                                  </p:stCondLst>
                                  <p:childTnLst>
                                    <p:set>
                                      <p:cBhvr rctx="PPT">
                                        <p:cTn id="185" dur="indefinite"/>
                                        <p:tgtEl>
                                          <p:spTgt spid="60462"/>
                                        </p:tgtEl>
                                        <p:attrNameLst>
                                          <p:attrName>style.opacity</p:attrName>
                                        </p:attrNameLst>
                                      </p:cBhvr>
                                      <p:to>
                                        <p:strVal val="0.5"/>
                                      </p:to>
                                    </p:set>
                                    <p:animEffect filter="image" prLst="opacity: 0.5">
                                      <p:cBhvr rctx="IE">
                                        <p:cTn id="186" dur="indefinite"/>
                                        <p:tgtEl>
                                          <p:spTgt spid="60462"/>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1" fill="hold" grpId="0" nodeType="clickEffect">
                                  <p:stCondLst>
                                    <p:cond delay="0"/>
                                  </p:stCondLst>
                                  <p:iterate type="wd">
                                    <p:tmPct val="10000"/>
                                  </p:iterate>
                                  <p:childTnLst>
                                    <p:set>
                                      <p:cBhvr>
                                        <p:cTn id="190" dur="1" fill="hold">
                                          <p:stCondLst>
                                            <p:cond delay="0"/>
                                          </p:stCondLst>
                                        </p:cTn>
                                        <p:tgtEl>
                                          <p:spTgt spid="60422">
                                            <p:txEl>
                                              <p:pRg st="0" end="0"/>
                                            </p:txEl>
                                          </p:spTgt>
                                        </p:tgtEl>
                                        <p:attrNameLst>
                                          <p:attrName>style.visibility</p:attrName>
                                        </p:attrNameLst>
                                      </p:cBhvr>
                                      <p:to>
                                        <p:strVal val="visible"/>
                                      </p:to>
                                    </p:set>
                                    <p:animEffect transition="in" filter="wipe(up)">
                                      <p:cBhvr>
                                        <p:cTn id="191" dur="75"/>
                                        <p:tgtEl>
                                          <p:spTgt spid="60422">
                                            <p:txEl>
                                              <p:pRg st="0" end="0"/>
                                            </p:txEl>
                                          </p:spTgt>
                                        </p:tgtEl>
                                      </p:cBhvr>
                                    </p:animEffect>
                                  </p:childTnLst>
                                </p:cTn>
                              </p:par>
                            </p:childTnLst>
                          </p:cTn>
                        </p:par>
                      </p:childTnLst>
                    </p:cTn>
                  </p:par>
                  <p:par>
                    <p:cTn id="192" fill="hold">
                      <p:stCondLst>
                        <p:cond delay="indefinite"/>
                      </p:stCondLst>
                      <p:childTnLst>
                        <p:par>
                          <p:cTn id="193" fill="hold">
                            <p:stCondLst>
                              <p:cond delay="0"/>
                            </p:stCondLst>
                            <p:childTnLst>
                              <p:par>
                                <p:cTn id="194" presetID="40" presetClass="entr" presetSubtype="0" fill="hold" grpId="0" nodeType="clickEffect">
                                  <p:stCondLst>
                                    <p:cond delay="0"/>
                                  </p:stCondLst>
                                  <p:iterate type="lt">
                                    <p:tmPct val="10000"/>
                                  </p:iterate>
                                  <p:childTnLst>
                                    <p:set>
                                      <p:cBhvr>
                                        <p:cTn id="195" dur="1" fill="hold">
                                          <p:stCondLst>
                                            <p:cond delay="0"/>
                                          </p:stCondLst>
                                        </p:cTn>
                                        <p:tgtEl>
                                          <p:spTgt spid="60465"/>
                                        </p:tgtEl>
                                        <p:attrNameLst>
                                          <p:attrName>style.visibility</p:attrName>
                                        </p:attrNameLst>
                                      </p:cBhvr>
                                      <p:to>
                                        <p:strVal val="visible"/>
                                      </p:to>
                                    </p:set>
                                    <p:animEffect transition="in" filter="fade">
                                      <p:cBhvr>
                                        <p:cTn id="196" dur="1000"/>
                                        <p:tgtEl>
                                          <p:spTgt spid="60465"/>
                                        </p:tgtEl>
                                      </p:cBhvr>
                                    </p:animEffect>
                                    <p:anim calcmode="lin" valueType="num">
                                      <p:cBhvr>
                                        <p:cTn id="197" dur="1000" fill="hold"/>
                                        <p:tgtEl>
                                          <p:spTgt spid="60465"/>
                                        </p:tgtEl>
                                        <p:attrNameLst>
                                          <p:attrName>ppt_x</p:attrName>
                                        </p:attrNameLst>
                                      </p:cBhvr>
                                      <p:tavLst>
                                        <p:tav tm="0">
                                          <p:val>
                                            <p:strVal val="#ppt_x-.1"/>
                                          </p:val>
                                        </p:tav>
                                        <p:tav tm="100000">
                                          <p:val>
                                            <p:strVal val="#ppt_x"/>
                                          </p:val>
                                        </p:tav>
                                      </p:tavLst>
                                    </p:anim>
                                    <p:anim calcmode="lin" valueType="num">
                                      <p:cBhvr>
                                        <p:cTn id="198" dur="1000" fill="hold"/>
                                        <p:tgtEl>
                                          <p:spTgt spid="60465"/>
                                        </p:tgtEl>
                                        <p:attrNameLst>
                                          <p:attrName>ppt_y</p:attrName>
                                        </p:attrNameLst>
                                      </p:cBhvr>
                                      <p:tavLst>
                                        <p:tav tm="0">
                                          <p:val>
                                            <p:strVal val="#ppt_y"/>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nodeType="clickEffect">
                                  <p:stCondLst>
                                    <p:cond delay="0"/>
                                  </p:stCondLst>
                                  <p:childTnLst>
                                    <p:set>
                                      <p:cBhvr>
                                        <p:cTn id="202" dur="1" fill="hold">
                                          <p:stCondLst>
                                            <p:cond delay="0"/>
                                          </p:stCondLst>
                                        </p:cTn>
                                        <p:tgtEl>
                                          <p:spTgt spid="5"/>
                                        </p:tgtEl>
                                        <p:attrNameLst>
                                          <p:attrName>style.visibility</p:attrName>
                                        </p:attrNameLst>
                                      </p:cBhvr>
                                      <p:to>
                                        <p:strVal val="visible"/>
                                      </p:to>
                                    </p:set>
                                    <p:animEffect transition="in" filter="fade">
                                      <p:cBhvr>
                                        <p:cTn id="203" dur="2000"/>
                                        <p:tgtEl>
                                          <p:spTgt spid="5"/>
                                        </p:tgtEl>
                                      </p:cBhvr>
                                    </p:animEffect>
                                  </p:childTnLst>
                                </p:cTn>
                              </p:par>
                            </p:childTnLst>
                          </p:cTn>
                        </p:par>
                      </p:childTnLst>
                    </p:cTn>
                  </p:par>
                  <p:par>
                    <p:cTn id="204" fill="hold">
                      <p:stCondLst>
                        <p:cond delay="indefinite"/>
                      </p:stCondLst>
                      <p:childTnLst>
                        <p:par>
                          <p:cTn id="205" fill="hold">
                            <p:stCondLst>
                              <p:cond delay="0"/>
                            </p:stCondLst>
                            <p:childTnLst>
                              <p:par>
                                <p:cTn id="206" presetID="9" presetClass="entr" presetSubtype="0" fill="hold" grpId="0" nodeType="clickEffect">
                                  <p:stCondLst>
                                    <p:cond delay="0"/>
                                  </p:stCondLst>
                                  <p:childTnLst>
                                    <p:set>
                                      <p:cBhvr>
                                        <p:cTn id="207" dur="1" fill="hold">
                                          <p:stCondLst>
                                            <p:cond delay="0"/>
                                          </p:stCondLst>
                                        </p:cTn>
                                        <p:tgtEl>
                                          <p:spTgt spid="60467"/>
                                        </p:tgtEl>
                                        <p:attrNameLst>
                                          <p:attrName>style.visibility</p:attrName>
                                        </p:attrNameLst>
                                      </p:cBhvr>
                                      <p:to>
                                        <p:strVal val="visible"/>
                                      </p:to>
                                    </p:set>
                                    <p:animEffect transition="in" filter="dissolve">
                                      <p:cBhvr>
                                        <p:cTn id="208" dur="500"/>
                                        <p:tgtEl>
                                          <p:spTgt spid="60467"/>
                                        </p:tgtEl>
                                      </p:cBhvr>
                                    </p:animEffect>
                                  </p:childTnLst>
                                </p:cTn>
                              </p:par>
                            </p:childTnLst>
                          </p:cTn>
                        </p:par>
                      </p:childTnLst>
                    </p:cTn>
                  </p:par>
                  <p:par>
                    <p:cTn id="209" fill="hold">
                      <p:stCondLst>
                        <p:cond delay="indefinite"/>
                      </p:stCondLst>
                      <p:childTnLst>
                        <p:par>
                          <p:cTn id="210" fill="hold">
                            <p:stCondLst>
                              <p:cond delay="0"/>
                            </p:stCondLst>
                            <p:childTnLst>
                              <p:par>
                                <p:cTn id="211" presetID="9" presetClass="entr" presetSubtype="0" fill="hold" grpId="0" nodeType="clickEffect">
                                  <p:stCondLst>
                                    <p:cond delay="0"/>
                                  </p:stCondLst>
                                  <p:childTnLst>
                                    <p:set>
                                      <p:cBhvr>
                                        <p:cTn id="212" dur="1" fill="hold">
                                          <p:stCondLst>
                                            <p:cond delay="0"/>
                                          </p:stCondLst>
                                        </p:cTn>
                                        <p:tgtEl>
                                          <p:spTgt spid="60466"/>
                                        </p:tgtEl>
                                        <p:attrNameLst>
                                          <p:attrName>style.visibility</p:attrName>
                                        </p:attrNameLst>
                                      </p:cBhvr>
                                      <p:to>
                                        <p:strVal val="visible"/>
                                      </p:to>
                                    </p:set>
                                    <p:animEffect transition="in" filter="dissolve">
                                      <p:cBhvr>
                                        <p:cTn id="213" dur="500"/>
                                        <p:tgtEl>
                                          <p:spTgt spid="60466"/>
                                        </p:tgtEl>
                                      </p:cBhvr>
                                    </p:animEffect>
                                  </p:childTnLst>
                                </p:cTn>
                              </p:par>
                            </p:childTnLst>
                          </p:cTn>
                        </p:par>
                      </p:childTnLst>
                    </p:cTn>
                  </p:par>
                  <p:par>
                    <p:cTn id="214" fill="hold">
                      <p:stCondLst>
                        <p:cond delay="indefinite"/>
                      </p:stCondLst>
                      <p:childTnLst>
                        <p:par>
                          <p:cTn id="215" fill="hold">
                            <p:stCondLst>
                              <p:cond delay="0"/>
                            </p:stCondLst>
                            <p:childTnLst>
                              <p:par>
                                <p:cTn id="216" presetID="22" presetClass="entr" presetSubtype="4" fill="hold" grpId="0" nodeType="clickEffect">
                                  <p:stCondLst>
                                    <p:cond delay="0"/>
                                  </p:stCondLst>
                                  <p:childTnLst>
                                    <p:set>
                                      <p:cBhvr>
                                        <p:cTn id="217" dur="1" fill="hold">
                                          <p:stCondLst>
                                            <p:cond delay="0"/>
                                          </p:stCondLst>
                                        </p:cTn>
                                        <p:tgtEl>
                                          <p:spTgt spid="60481"/>
                                        </p:tgtEl>
                                        <p:attrNameLst>
                                          <p:attrName>style.visibility</p:attrName>
                                        </p:attrNameLst>
                                      </p:cBhvr>
                                      <p:to>
                                        <p:strVal val="visible"/>
                                      </p:to>
                                    </p:set>
                                    <p:animEffect transition="in" filter="wipe(down)">
                                      <p:cBhvr>
                                        <p:cTn id="218" dur="500"/>
                                        <p:tgtEl>
                                          <p:spTgt spid="60481"/>
                                        </p:tgtEl>
                                      </p:cBhvr>
                                    </p:animEffect>
                                  </p:childTnLst>
                                </p:cTn>
                              </p:par>
                            </p:childTnLst>
                          </p:cTn>
                        </p:par>
                        <p:par>
                          <p:cTn id="219" fill="hold">
                            <p:stCondLst>
                              <p:cond delay="500"/>
                            </p:stCondLst>
                            <p:childTnLst>
                              <p:par>
                                <p:cTn id="220" presetID="22" presetClass="entr" presetSubtype="4" fill="hold" grpId="0" nodeType="afterEffect">
                                  <p:stCondLst>
                                    <p:cond delay="0"/>
                                  </p:stCondLst>
                                  <p:childTnLst>
                                    <p:set>
                                      <p:cBhvr>
                                        <p:cTn id="221" dur="1" fill="hold">
                                          <p:stCondLst>
                                            <p:cond delay="0"/>
                                          </p:stCondLst>
                                        </p:cTn>
                                        <p:tgtEl>
                                          <p:spTgt spid="60482"/>
                                        </p:tgtEl>
                                        <p:attrNameLst>
                                          <p:attrName>style.visibility</p:attrName>
                                        </p:attrNameLst>
                                      </p:cBhvr>
                                      <p:to>
                                        <p:strVal val="visible"/>
                                      </p:to>
                                    </p:set>
                                    <p:animEffect transition="in" filter="wipe(down)">
                                      <p:cBhvr>
                                        <p:cTn id="222" dur="500"/>
                                        <p:tgtEl>
                                          <p:spTgt spid="60482"/>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nodeType="clickEffect">
                                  <p:stCondLst>
                                    <p:cond delay="0"/>
                                  </p:stCondLst>
                                  <p:childTnLst>
                                    <p:set>
                                      <p:cBhvr>
                                        <p:cTn id="226" dur="1" fill="hold">
                                          <p:stCondLst>
                                            <p:cond delay="0"/>
                                          </p:stCondLst>
                                        </p:cTn>
                                        <p:tgtEl>
                                          <p:spTgt spid="6"/>
                                        </p:tgtEl>
                                        <p:attrNameLst>
                                          <p:attrName>style.visibility</p:attrName>
                                        </p:attrNameLst>
                                      </p:cBhvr>
                                      <p:to>
                                        <p:strVal val="visible"/>
                                      </p:to>
                                    </p:set>
                                    <p:animEffect transition="in" filter="fade">
                                      <p:cBhvr>
                                        <p:cTn id="227" dur="2000"/>
                                        <p:tgtEl>
                                          <p:spTgt spid="6"/>
                                        </p:tgtEl>
                                      </p:cBhvr>
                                    </p:animEffect>
                                  </p:childTnLst>
                                </p:cTn>
                              </p:par>
                            </p:childTnLst>
                          </p:cTn>
                        </p:par>
                      </p:childTnLst>
                    </p:cTn>
                  </p:par>
                  <p:par>
                    <p:cTn id="228" fill="hold">
                      <p:stCondLst>
                        <p:cond delay="indefinite"/>
                      </p:stCondLst>
                      <p:childTnLst>
                        <p:par>
                          <p:cTn id="229" fill="hold">
                            <p:stCondLst>
                              <p:cond delay="0"/>
                            </p:stCondLst>
                            <p:childTnLst>
                              <p:par>
                                <p:cTn id="230" presetID="9" presetClass="entr" presetSubtype="0" fill="hold" grpId="0" nodeType="clickEffect">
                                  <p:stCondLst>
                                    <p:cond delay="0"/>
                                  </p:stCondLst>
                                  <p:childTnLst>
                                    <p:set>
                                      <p:cBhvr>
                                        <p:cTn id="231" dur="1" fill="hold">
                                          <p:stCondLst>
                                            <p:cond delay="0"/>
                                          </p:stCondLst>
                                        </p:cTn>
                                        <p:tgtEl>
                                          <p:spTgt spid="60468"/>
                                        </p:tgtEl>
                                        <p:attrNameLst>
                                          <p:attrName>style.visibility</p:attrName>
                                        </p:attrNameLst>
                                      </p:cBhvr>
                                      <p:to>
                                        <p:strVal val="visible"/>
                                      </p:to>
                                    </p:set>
                                    <p:animEffect transition="in" filter="dissolve">
                                      <p:cBhvr>
                                        <p:cTn id="232" dur="500"/>
                                        <p:tgtEl>
                                          <p:spTgt spid="60468"/>
                                        </p:tgtEl>
                                      </p:cBhvr>
                                    </p:animEffect>
                                  </p:childTnLst>
                                </p:cTn>
                              </p:par>
                            </p:childTnLst>
                          </p:cTn>
                        </p:par>
                      </p:childTnLst>
                    </p:cTn>
                  </p:par>
                  <p:par>
                    <p:cTn id="233" fill="hold">
                      <p:stCondLst>
                        <p:cond delay="indefinite"/>
                      </p:stCondLst>
                      <p:childTnLst>
                        <p:par>
                          <p:cTn id="234" fill="hold">
                            <p:stCondLst>
                              <p:cond delay="0"/>
                            </p:stCondLst>
                            <p:childTnLst>
                              <p:par>
                                <p:cTn id="235" presetID="9" presetClass="entr" presetSubtype="0" fill="hold" grpId="0" nodeType="clickEffect">
                                  <p:stCondLst>
                                    <p:cond delay="0"/>
                                  </p:stCondLst>
                                  <p:childTnLst>
                                    <p:set>
                                      <p:cBhvr>
                                        <p:cTn id="236" dur="1" fill="hold">
                                          <p:stCondLst>
                                            <p:cond delay="0"/>
                                          </p:stCondLst>
                                        </p:cTn>
                                        <p:tgtEl>
                                          <p:spTgt spid="60469"/>
                                        </p:tgtEl>
                                        <p:attrNameLst>
                                          <p:attrName>style.visibility</p:attrName>
                                        </p:attrNameLst>
                                      </p:cBhvr>
                                      <p:to>
                                        <p:strVal val="visible"/>
                                      </p:to>
                                    </p:set>
                                    <p:animEffect transition="in" filter="dissolve">
                                      <p:cBhvr>
                                        <p:cTn id="237" dur="500"/>
                                        <p:tgtEl>
                                          <p:spTgt spid="60469"/>
                                        </p:tgtEl>
                                      </p:cBhvr>
                                    </p:animEffect>
                                  </p:childTnLst>
                                </p:cTn>
                              </p:par>
                            </p:childTnLst>
                          </p:cTn>
                        </p:par>
                      </p:childTnLst>
                    </p:cTn>
                  </p:par>
                  <p:par>
                    <p:cTn id="238" fill="hold">
                      <p:stCondLst>
                        <p:cond delay="indefinite"/>
                      </p:stCondLst>
                      <p:childTnLst>
                        <p:par>
                          <p:cTn id="239" fill="hold">
                            <p:stCondLst>
                              <p:cond delay="0"/>
                            </p:stCondLst>
                            <p:childTnLst>
                              <p:par>
                                <p:cTn id="240" presetID="22" presetClass="entr" presetSubtype="4" fill="hold" grpId="0" nodeType="clickEffect">
                                  <p:stCondLst>
                                    <p:cond delay="0"/>
                                  </p:stCondLst>
                                  <p:childTnLst>
                                    <p:set>
                                      <p:cBhvr>
                                        <p:cTn id="241" dur="1" fill="hold">
                                          <p:stCondLst>
                                            <p:cond delay="0"/>
                                          </p:stCondLst>
                                        </p:cTn>
                                        <p:tgtEl>
                                          <p:spTgt spid="60483"/>
                                        </p:tgtEl>
                                        <p:attrNameLst>
                                          <p:attrName>style.visibility</p:attrName>
                                        </p:attrNameLst>
                                      </p:cBhvr>
                                      <p:to>
                                        <p:strVal val="visible"/>
                                      </p:to>
                                    </p:set>
                                    <p:animEffect transition="in" filter="wipe(down)">
                                      <p:cBhvr>
                                        <p:cTn id="242" dur="500"/>
                                        <p:tgtEl>
                                          <p:spTgt spid="60483"/>
                                        </p:tgtEl>
                                      </p:cBhvr>
                                    </p:animEffect>
                                  </p:childTnLst>
                                </p:cTn>
                              </p:par>
                            </p:childTnLst>
                          </p:cTn>
                        </p:par>
                        <p:par>
                          <p:cTn id="243" fill="hold">
                            <p:stCondLst>
                              <p:cond delay="500"/>
                            </p:stCondLst>
                            <p:childTnLst>
                              <p:par>
                                <p:cTn id="244" presetID="22" presetClass="entr" presetSubtype="4" fill="hold" grpId="0" nodeType="afterEffect">
                                  <p:stCondLst>
                                    <p:cond delay="0"/>
                                  </p:stCondLst>
                                  <p:childTnLst>
                                    <p:set>
                                      <p:cBhvr>
                                        <p:cTn id="245" dur="1" fill="hold">
                                          <p:stCondLst>
                                            <p:cond delay="0"/>
                                          </p:stCondLst>
                                        </p:cTn>
                                        <p:tgtEl>
                                          <p:spTgt spid="60484"/>
                                        </p:tgtEl>
                                        <p:attrNameLst>
                                          <p:attrName>style.visibility</p:attrName>
                                        </p:attrNameLst>
                                      </p:cBhvr>
                                      <p:to>
                                        <p:strVal val="visible"/>
                                      </p:to>
                                    </p:set>
                                    <p:animEffect transition="in" filter="wipe(down)">
                                      <p:cBhvr>
                                        <p:cTn id="246" dur="500"/>
                                        <p:tgtEl>
                                          <p:spTgt spid="60484"/>
                                        </p:tgtEl>
                                      </p:cBhvr>
                                    </p:animEffect>
                                  </p:childTnLst>
                                </p:cTn>
                              </p:par>
                            </p:childTnLst>
                          </p:cTn>
                        </p:par>
                      </p:childTnLst>
                    </p:cTn>
                  </p:par>
                  <p:par>
                    <p:cTn id="247" fill="hold">
                      <p:stCondLst>
                        <p:cond delay="indefinite"/>
                      </p:stCondLst>
                      <p:childTnLst>
                        <p:par>
                          <p:cTn id="248" fill="hold">
                            <p:stCondLst>
                              <p:cond delay="0"/>
                            </p:stCondLst>
                            <p:childTnLst>
                              <p:par>
                                <p:cTn id="249" presetID="10" presetClass="entr" presetSubtype="0" fill="hold" nodeType="clickEffect">
                                  <p:stCondLst>
                                    <p:cond delay="0"/>
                                  </p:stCondLst>
                                  <p:childTnLst>
                                    <p:set>
                                      <p:cBhvr>
                                        <p:cTn id="250" dur="1" fill="hold">
                                          <p:stCondLst>
                                            <p:cond delay="0"/>
                                          </p:stCondLst>
                                        </p:cTn>
                                        <p:tgtEl>
                                          <p:spTgt spid="7"/>
                                        </p:tgtEl>
                                        <p:attrNameLst>
                                          <p:attrName>style.visibility</p:attrName>
                                        </p:attrNameLst>
                                      </p:cBhvr>
                                      <p:to>
                                        <p:strVal val="visible"/>
                                      </p:to>
                                    </p:set>
                                    <p:animEffect transition="in" filter="fade">
                                      <p:cBhvr>
                                        <p:cTn id="251" dur="2000"/>
                                        <p:tgtEl>
                                          <p:spTgt spid="7"/>
                                        </p:tgtEl>
                                      </p:cBhvr>
                                    </p:animEffect>
                                  </p:childTnLst>
                                </p:cTn>
                              </p:par>
                            </p:childTnLst>
                          </p:cTn>
                        </p:par>
                      </p:childTnLst>
                    </p:cTn>
                  </p:par>
                  <p:par>
                    <p:cTn id="252" fill="hold">
                      <p:stCondLst>
                        <p:cond delay="indefinite"/>
                      </p:stCondLst>
                      <p:childTnLst>
                        <p:par>
                          <p:cTn id="253" fill="hold">
                            <p:stCondLst>
                              <p:cond delay="0"/>
                            </p:stCondLst>
                            <p:childTnLst>
                              <p:par>
                                <p:cTn id="254" presetID="9" presetClass="entr" presetSubtype="0" fill="hold" grpId="0" nodeType="clickEffect">
                                  <p:stCondLst>
                                    <p:cond delay="0"/>
                                  </p:stCondLst>
                                  <p:childTnLst>
                                    <p:set>
                                      <p:cBhvr>
                                        <p:cTn id="255" dur="1" fill="hold">
                                          <p:stCondLst>
                                            <p:cond delay="0"/>
                                          </p:stCondLst>
                                        </p:cTn>
                                        <p:tgtEl>
                                          <p:spTgt spid="60471"/>
                                        </p:tgtEl>
                                        <p:attrNameLst>
                                          <p:attrName>style.visibility</p:attrName>
                                        </p:attrNameLst>
                                      </p:cBhvr>
                                      <p:to>
                                        <p:strVal val="visible"/>
                                      </p:to>
                                    </p:set>
                                    <p:animEffect transition="in" filter="dissolve">
                                      <p:cBhvr>
                                        <p:cTn id="256" dur="500"/>
                                        <p:tgtEl>
                                          <p:spTgt spid="60471"/>
                                        </p:tgtEl>
                                      </p:cBhvr>
                                    </p:animEffect>
                                  </p:childTnLst>
                                </p:cTn>
                              </p:par>
                            </p:childTnLst>
                          </p:cTn>
                        </p:par>
                      </p:childTnLst>
                    </p:cTn>
                  </p:par>
                  <p:par>
                    <p:cTn id="257" fill="hold">
                      <p:stCondLst>
                        <p:cond delay="indefinite"/>
                      </p:stCondLst>
                      <p:childTnLst>
                        <p:par>
                          <p:cTn id="258" fill="hold">
                            <p:stCondLst>
                              <p:cond delay="0"/>
                            </p:stCondLst>
                            <p:childTnLst>
                              <p:par>
                                <p:cTn id="259" presetID="9" presetClass="entr" presetSubtype="0" fill="hold" grpId="0" nodeType="clickEffect">
                                  <p:stCondLst>
                                    <p:cond delay="0"/>
                                  </p:stCondLst>
                                  <p:childTnLst>
                                    <p:set>
                                      <p:cBhvr>
                                        <p:cTn id="260" dur="1" fill="hold">
                                          <p:stCondLst>
                                            <p:cond delay="0"/>
                                          </p:stCondLst>
                                        </p:cTn>
                                        <p:tgtEl>
                                          <p:spTgt spid="60470"/>
                                        </p:tgtEl>
                                        <p:attrNameLst>
                                          <p:attrName>style.visibility</p:attrName>
                                        </p:attrNameLst>
                                      </p:cBhvr>
                                      <p:to>
                                        <p:strVal val="visible"/>
                                      </p:to>
                                    </p:set>
                                    <p:animEffect transition="in" filter="dissolve">
                                      <p:cBhvr>
                                        <p:cTn id="261" dur="500"/>
                                        <p:tgtEl>
                                          <p:spTgt spid="60470"/>
                                        </p:tgtEl>
                                      </p:cBhvr>
                                    </p:animEffect>
                                  </p:childTnLst>
                                </p:cTn>
                              </p:par>
                            </p:childTnLst>
                          </p:cTn>
                        </p:par>
                      </p:childTnLst>
                    </p:cTn>
                  </p:par>
                  <p:par>
                    <p:cTn id="262" fill="hold">
                      <p:stCondLst>
                        <p:cond delay="indefinite"/>
                      </p:stCondLst>
                      <p:childTnLst>
                        <p:par>
                          <p:cTn id="263" fill="hold">
                            <p:stCondLst>
                              <p:cond delay="0"/>
                            </p:stCondLst>
                            <p:childTnLst>
                              <p:par>
                                <p:cTn id="264" presetID="22" presetClass="entr" presetSubtype="4" fill="hold" grpId="0" nodeType="clickEffect">
                                  <p:stCondLst>
                                    <p:cond delay="0"/>
                                  </p:stCondLst>
                                  <p:childTnLst>
                                    <p:set>
                                      <p:cBhvr>
                                        <p:cTn id="265" dur="1" fill="hold">
                                          <p:stCondLst>
                                            <p:cond delay="0"/>
                                          </p:stCondLst>
                                        </p:cTn>
                                        <p:tgtEl>
                                          <p:spTgt spid="60485"/>
                                        </p:tgtEl>
                                        <p:attrNameLst>
                                          <p:attrName>style.visibility</p:attrName>
                                        </p:attrNameLst>
                                      </p:cBhvr>
                                      <p:to>
                                        <p:strVal val="visible"/>
                                      </p:to>
                                    </p:set>
                                    <p:animEffect transition="in" filter="wipe(down)">
                                      <p:cBhvr>
                                        <p:cTn id="266" dur="500"/>
                                        <p:tgtEl>
                                          <p:spTgt spid="60485"/>
                                        </p:tgtEl>
                                      </p:cBhvr>
                                    </p:animEffect>
                                  </p:childTnLst>
                                </p:cTn>
                              </p:par>
                            </p:childTnLst>
                          </p:cTn>
                        </p:par>
                        <p:par>
                          <p:cTn id="267" fill="hold">
                            <p:stCondLst>
                              <p:cond delay="500"/>
                            </p:stCondLst>
                            <p:childTnLst>
                              <p:par>
                                <p:cTn id="268" presetID="22" presetClass="entr" presetSubtype="4" fill="hold" grpId="0" nodeType="afterEffect">
                                  <p:stCondLst>
                                    <p:cond delay="0"/>
                                  </p:stCondLst>
                                  <p:childTnLst>
                                    <p:set>
                                      <p:cBhvr>
                                        <p:cTn id="269" dur="1" fill="hold">
                                          <p:stCondLst>
                                            <p:cond delay="0"/>
                                          </p:stCondLst>
                                        </p:cTn>
                                        <p:tgtEl>
                                          <p:spTgt spid="60486"/>
                                        </p:tgtEl>
                                        <p:attrNameLst>
                                          <p:attrName>style.visibility</p:attrName>
                                        </p:attrNameLst>
                                      </p:cBhvr>
                                      <p:to>
                                        <p:strVal val="visible"/>
                                      </p:to>
                                    </p:set>
                                    <p:animEffect transition="in" filter="wipe(down)">
                                      <p:cBhvr>
                                        <p:cTn id="270" dur="500"/>
                                        <p:tgtEl>
                                          <p:spTgt spid="60486"/>
                                        </p:tgtEl>
                                      </p:cBhvr>
                                    </p:animEffect>
                                  </p:childTnLst>
                                </p:cTn>
                              </p:par>
                            </p:childTnLst>
                          </p:cTn>
                        </p:par>
                      </p:childTnLst>
                    </p:cTn>
                  </p:par>
                  <p:par>
                    <p:cTn id="271" fill="hold">
                      <p:stCondLst>
                        <p:cond delay="indefinite"/>
                      </p:stCondLst>
                      <p:childTnLst>
                        <p:par>
                          <p:cTn id="272" fill="hold">
                            <p:stCondLst>
                              <p:cond delay="0"/>
                            </p:stCondLst>
                            <p:childTnLst>
                              <p:par>
                                <p:cTn id="273" presetID="10" presetClass="entr" presetSubtype="0" fill="hold" nodeType="clickEffect">
                                  <p:stCondLst>
                                    <p:cond delay="0"/>
                                  </p:stCondLst>
                                  <p:childTnLst>
                                    <p:set>
                                      <p:cBhvr>
                                        <p:cTn id="274" dur="1" fill="hold">
                                          <p:stCondLst>
                                            <p:cond delay="0"/>
                                          </p:stCondLst>
                                        </p:cTn>
                                        <p:tgtEl>
                                          <p:spTgt spid="8"/>
                                        </p:tgtEl>
                                        <p:attrNameLst>
                                          <p:attrName>style.visibility</p:attrName>
                                        </p:attrNameLst>
                                      </p:cBhvr>
                                      <p:to>
                                        <p:strVal val="visible"/>
                                      </p:to>
                                    </p:set>
                                    <p:animEffect transition="in" filter="fade">
                                      <p:cBhvr>
                                        <p:cTn id="275" dur="2000"/>
                                        <p:tgtEl>
                                          <p:spTgt spid="8"/>
                                        </p:tgtEl>
                                      </p:cBhvr>
                                    </p:animEffect>
                                  </p:childTnLst>
                                </p:cTn>
                              </p:par>
                            </p:childTnLst>
                          </p:cTn>
                        </p:par>
                      </p:childTnLst>
                    </p:cTn>
                  </p:par>
                  <p:par>
                    <p:cTn id="276" fill="hold">
                      <p:stCondLst>
                        <p:cond delay="indefinite"/>
                      </p:stCondLst>
                      <p:childTnLst>
                        <p:par>
                          <p:cTn id="277" fill="hold">
                            <p:stCondLst>
                              <p:cond delay="0"/>
                            </p:stCondLst>
                            <p:childTnLst>
                              <p:par>
                                <p:cTn id="278" presetID="9" presetClass="entr" presetSubtype="0" fill="hold" grpId="0" nodeType="clickEffect">
                                  <p:stCondLst>
                                    <p:cond delay="0"/>
                                  </p:stCondLst>
                                  <p:childTnLst>
                                    <p:set>
                                      <p:cBhvr>
                                        <p:cTn id="279" dur="1" fill="hold">
                                          <p:stCondLst>
                                            <p:cond delay="0"/>
                                          </p:stCondLst>
                                        </p:cTn>
                                        <p:tgtEl>
                                          <p:spTgt spid="60488"/>
                                        </p:tgtEl>
                                        <p:attrNameLst>
                                          <p:attrName>style.visibility</p:attrName>
                                        </p:attrNameLst>
                                      </p:cBhvr>
                                      <p:to>
                                        <p:strVal val="visible"/>
                                      </p:to>
                                    </p:set>
                                    <p:animEffect transition="in" filter="dissolve">
                                      <p:cBhvr>
                                        <p:cTn id="280" dur="500"/>
                                        <p:tgtEl>
                                          <p:spTgt spid="60488"/>
                                        </p:tgtEl>
                                      </p:cBhvr>
                                    </p:animEffect>
                                  </p:childTnLst>
                                </p:cTn>
                              </p:par>
                            </p:childTnLst>
                          </p:cTn>
                        </p:par>
                      </p:childTnLst>
                    </p:cTn>
                  </p:par>
                  <p:par>
                    <p:cTn id="281" fill="hold">
                      <p:stCondLst>
                        <p:cond delay="indefinite"/>
                      </p:stCondLst>
                      <p:childTnLst>
                        <p:par>
                          <p:cTn id="282" fill="hold">
                            <p:stCondLst>
                              <p:cond delay="0"/>
                            </p:stCondLst>
                            <p:childTnLst>
                              <p:par>
                                <p:cTn id="283" presetID="9" presetClass="entr" presetSubtype="0" fill="hold" grpId="0" nodeType="clickEffect">
                                  <p:stCondLst>
                                    <p:cond delay="0"/>
                                  </p:stCondLst>
                                  <p:childTnLst>
                                    <p:set>
                                      <p:cBhvr>
                                        <p:cTn id="284" dur="1" fill="hold">
                                          <p:stCondLst>
                                            <p:cond delay="0"/>
                                          </p:stCondLst>
                                        </p:cTn>
                                        <p:tgtEl>
                                          <p:spTgt spid="60487"/>
                                        </p:tgtEl>
                                        <p:attrNameLst>
                                          <p:attrName>style.visibility</p:attrName>
                                        </p:attrNameLst>
                                      </p:cBhvr>
                                      <p:to>
                                        <p:strVal val="visible"/>
                                      </p:to>
                                    </p:set>
                                    <p:animEffect transition="in" filter="dissolve">
                                      <p:cBhvr>
                                        <p:cTn id="285" dur="500"/>
                                        <p:tgtEl>
                                          <p:spTgt spid="60487"/>
                                        </p:tgtEl>
                                      </p:cBhvr>
                                    </p:animEffect>
                                  </p:childTnLst>
                                </p:cTn>
                              </p:par>
                            </p:childTnLst>
                          </p:cTn>
                        </p:par>
                      </p:childTnLst>
                    </p:cTn>
                  </p:par>
                  <p:par>
                    <p:cTn id="286" fill="hold">
                      <p:stCondLst>
                        <p:cond delay="indefinite"/>
                      </p:stCondLst>
                      <p:childTnLst>
                        <p:par>
                          <p:cTn id="287" fill="hold">
                            <p:stCondLst>
                              <p:cond delay="0"/>
                            </p:stCondLst>
                            <p:childTnLst>
                              <p:par>
                                <p:cTn id="288" presetID="22" presetClass="entr" presetSubtype="4" fill="hold" grpId="0" nodeType="clickEffect">
                                  <p:stCondLst>
                                    <p:cond delay="0"/>
                                  </p:stCondLst>
                                  <p:childTnLst>
                                    <p:set>
                                      <p:cBhvr>
                                        <p:cTn id="289" dur="1" fill="hold">
                                          <p:stCondLst>
                                            <p:cond delay="0"/>
                                          </p:stCondLst>
                                        </p:cTn>
                                        <p:tgtEl>
                                          <p:spTgt spid="60492"/>
                                        </p:tgtEl>
                                        <p:attrNameLst>
                                          <p:attrName>style.visibility</p:attrName>
                                        </p:attrNameLst>
                                      </p:cBhvr>
                                      <p:to>
                                        <p:strVal val="visible"/>
                                      </p:to>
                                    </p:set>
                                    <p:animEffect transition="in" filter="wipe(down)">
                                      <p:cBhvr>
                                        <p:cTn id="290" dur="500"/>
                                        <p:tgtEl>
                                          <p:spTgt spid="60492"/>
                                        </p:tgtEl>
                                      </p:cBhvr>
                                    </p:animEffect>
                                  </p:childTnLst>
                                </p:cTn>
                              </p:par>
                            </p:childTnLst>
                          </p:cTn>
                        </p:par>
                        <p:par>
                          <p:cTn id="291" fill="hold">
                            <p:stCondLst>
                              <p:cond delay="500"/>
                            </p:stCondLst>
                            <p:childTnLst>
                              <p:par>
                                <p:cTn id="292" presetID="22" presetClass="entr" presetSubtype="4" fill="hold" grpId="0" nodeType="afterEffect">
                                  <p:stCondLst>
                                    <p:cond delay="0"/>
                                  </p:stCondLst>
                                  <p:childTnLst>
                                    <p:set>
                                      <p:cBhvr>
                                        <p:cTn id="293" dur="1" fill="hold">
                                          <p:stCondLst>
                                            <p:cond delay="0"/>
                                          </p:stCondLst>
                                        </p:cTn>
                                        <p:tgtEl>
                                          <p:spTgt spid="60493"/>
                                        </p:tgtEl>
                                        <p:attrNameLst>
                                          <p:attrName>style.visibility</p:attrName>
                                        </p:attrNameLst>
                                      </p:cBhvr>
                                      <p:to>
                                        <p:strVal val="visible"/>
                                      </p:to>
                                    </p:set>
                                    <p:animEffect transition="in" filter="wipe(down)">
                                      <p:cBhvr>
                                        <p:cTn id="294" dur="500"/>
                                        <p:tgtEl>
                                          <p:spTgt spid="60493"/>
                                        </p:tgtEl>
                                      </p:cBhvr>
                                    </p:animEffect>
                                  </p:childTnLst>
                                </p:cTn>
                              </p:par>
                            </p:childTnLst>
                          </p:cTn>
                        </p:par>
                      </p:childTnLst>
                    </p:cTn>
                  </p:par>
                  <p:par>
                    <p:cTn id="295" fill="hold">
                      <p:stCondLst>
                        <p:cond delay="indefinite"/>
                      </p:stCondLst>
                      <p:childTnLst>
                        <p:par>
                          <p:cTn id="296" fill="hold">
                            <p:stCondLst>
                              <p:cond delay="0"/>
                            </p:stCondLst>
                            <p:childTnLst>
                              <p:par>
                                <p:cTn id="297" presetID="2" presetClass="entr" presetSubtype="8" fill="hold" grpId="0" nodeType="clickEffect">
                                  <p:stCondLst>
                                    <p:cond delay="0"/>
                                  </p:stCondLst>
                                  <p:childTnLst>
                                    <p:set>
                                      <p:cBhvr>
                                        <p:cTn id="298" dur="1" fill="hold">
                                          <p:stCondLst>
                                            <p:cond delay="0"/>
                                          </p:stCondLst>
                                        </p:cTn>
                                        <p:tgtEl>
                                          <p:spTgt spid="60434">
                                            <p:txEl>
                                              <p:pRg st="0" end="0"/>
                                            </p:txEl>
                                          </p:spTgt>
                                        </p:tgtEl>
                                        <p:attrNameLst>
                                          <p:attrName>style.visibility</p:attrName>
                                        </p:attrNameLst>
                                      </p:cBhvr>
                                      <p:to>
                                        <p:strVal val="visible"/>
                                      </p:to>
                                    </p:set>
                                    <p:anim calcmode="lin" valueType="num">
                                      <p:cBhvr additive="base">
                                        <p:cTn id="299" dur="500" fill="hold"/>
                                        <p:tgtEl>
                                          <p:spTgt spid="60434">
                                            <p:txEl>
                                              <p:pRg st="0" end="0"/>
                                            </p:txEl>
                                          </p:spTgt>
                                        </p:tgtEl>
                                        <p:attrNameLst>
                                          <p:attrName>ppt_x</p:attrName>
                                        </p:attrNameLst>
                                      </p:cBhvr>
                                      <p:tavLst>
                                        <p:tav tm="0">
                                          <p:val>
                                            <p:strVal val="0-#ppt_w/2"/>
                                          </p:val>
                                        </p:tav>
                                        <p:tav tm="100000">
                                          <p:val>
                                            <p:strVal val="#ppt_x"/>
                                          </p:val>
                                        </p:tav>
                                      </p:tavLst>
                                    </p:anim>
                                    <p:anim calcmode="lin" valueType="num">
                                      <p:cBhvr additive="base">
                                        <p:cTn id="300" dur="500" fill="hold"/>
                                        <p:tgtEl>
                                          <p:spTgt spid="6043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build="p" autoUpdateAnimBg="0"/>
      <p:bldP spid="60422" grpId="0" build="p" autoUpdateAnimBg="0"/>
      <p:bldP spid="60424" grpId="0" build="p" autoUpdateAnimBg="0"/>
      <p:bldP spid="60424" grpId="1" build="allAtOnce"/>
      <p:bldP spid="60425" grpId="0" animBg="1"/>
      <p:bldP spid="60425" grpId="1" animBg="1"/>
      <p:bldP spid="60426" grpId="0" build="p" autoUpdateAnimBg="0"/>
      <p:bldP spid="60426" grpId="1" build="allAtOnce"/>
      <p:bldP spid="60430" grpId="0" build="p" autoUpdateAnimBg="0"/>
      <p:bldP spid="60434" grpId="0" build="p" autoUpdateAnimBg="0"/>
      <p:bldP spid="60436" grpId="0" autoUpdateAnimBg="0"/>
      <p:bldP spid="60436" grpId="1"/>
      <p:bldP spid="60437" grpId="0"/>
      <p:bldP spid="60437" grpId="1"/>
      <p:bldP spid="60438" grpId="0"/>
      <p:bldP spid="60438" grpId="1"/>
      <p:bldP spid="60439" grpId="0"/>
      <p:bldP spid="60439" grpId="1"/>
      <p:bldP spid="60440" grpId="0"/>
      <p:bldP spid="60440" grpId="1"/>
      <p:bldP spid="60441" grpId="0"/>
      <p:bldP spid="60441" grpId="1"/>
      <p:bldP spid="60442" grpId="0"/>
      <p:bldP spid="60442" grpId="1"/>
      <p:bldP spid="60457" grpId="0" animBg="1"/>
      <p:bldP spid="60457" grpId="1" animBg="1"/>
      <p:bldP spid="60458" grpId="0" animBg="1"/>
      <p:bldP spid="60458" grpId="1" animBg="1"/>
      <p:bldP spid="60459" grpId="0" animBg="1"/>
      <p:bldP spid="60459" grpId="1" animBg="1"/>
      <p:bldP spid="60460" grpId="0" animBg="1"/>
      <p:bldP spid="60460" grpId="1" animBg="1"/>
      <p:bldP spid="60461" grpId="0" animBg="1"/>
      <p:bldP spid="60461" grpId="1" animBg="1"/>
      <p:bldP spid="60462" grpId="0" animBg="1"/>
      <p:bldP spid="60462" grpId="1" animBg="1"/>
      <p:bldP spid="60465" grpId="0" autoUpdateAnimBg="0"/>
      <p:bldP spid="60466" grpId="0"/>
      <p:bldP spid="60467" grpId="0"/>
      <p:bldP spid="60468" grpId="0"/>
      <p:bldP spid="60469" grpId="0"/>
      <p:bldP spid="60470" grpId="0"/>
      <p:bldP spid="60471" grpId="0"/>
      <p:bldP spid="60481" grpId="0" animBg="1"/>
      <p:bldP spid="60482" grpId="0" animBg="1"/>
      <p:bldP spid="60483" grpId="0" animBg="1"/>
      <p:bldP spid="60484" grpId="0" animBg="1"/>
      <p:bldP spid="60485" grpId="0" animBg="1"/>
      <p:bldP spid="60486" grpId="0" animBg="1"/>
      <p:bldP spid="60487" grpId="0"/>
      <p:bldP spid="60488" grpId="0"/>
      <p:bldP spid="60492" grpId="0" animBg="1"/>
      <p:bldP spid="60493"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274638"/>
            <a:ext cx="7423150" cy="1143000"/>
          </a:xfrm>
        </p:spPr>
        <p:txBody>
          <a:bodyPr/>
          <a:lstStyle/>
          <a:p>
            <a:pPr eaLnBrk="1" hangingPunct="1"/>
            <a:r>
              <a:rPr lang="en-US" smtClean="0"/>
              <a:t>Water from a Camel</a:t>
            </a:r>
          </a:p>
        </p:txBody>
      </p:sp>
      <p:sp>
        <p:nvSpPr>
          <p:cNvPr id="114691" name="Text Box 4"/>
          <p:cNvSpPr txBox="1">
            <a:spLocks noChangeArrowheads="1"/>
          </p:cNvSpPr>
          <p:nvPr/>
        </p:nvSpPr>
        <p:spPr bwMode="auto">
          <a:xfrm>
            <a:off x="609600" y="1763713"/>
            <a:ext cx="7935913" cy="2225675"/>
          </a:xfrm>
          <a:prstGeom prst="rect">
            <a:avLst/>
          </a:prstGeom>
          <a:noFill/>
          <a:ln w="9525">
            <a:noFill/>
            <a:miter lim="800000"/>
            <a:headEnd/>
            <a:tailEnd/>
          </a:ln>
        </p:spPr>
        <p:txBody>
          <a:bodyPr wrap="none">
            <a:spAutoFit/>
          </a:bodyPr>
          <a:lstStyle/>
          <a:p>
            <a:r>
              <a:rPr lang="en-US" sz="2000" i="1"/>
              <a:t>   Camels store the fat tristearin (C</a:t>
            </a:r>
            <a:r>
              <a:rPr lang="en-US" sz="2000" i="1" baseline="-25000"/>
              <a:t>57</a:t>
            </a:r>
            <a:r>
              <a:rPr lang="en-US" sz="2000" i="1"/>
              <a:t>H</a:t>
            </a:r>
            <a:r>
              <a:rPr lang="en-US" sz="2000" i="1" baseline="-25000"/>
              <a:t>110</a:t>
            </a:r>
            <a:r>
              <a:rPr lang="en-US" sz="2000" i="1"/>
              <a:t>O</a:t>
            </a:r>
            <a:r>
              <a:rPr lang="en-US" sz="2000" i="1" baseline="-25000"/>
              <a:t>6</a:t>
            </a:r>
            <a:r>
              <a:rPr lang="en-US" sz="2000" i="1"/>
              <a:t>) in the hump.  As well as </a:t>
            </a:r>
          </a:p>
          <a:p>
            <a:r>
              <a:rPr lang="en-US" sz="2000" i="1"/>
              <a:t>being a source of energy, the fat is a source of water, because when </a:t>
            </a:r>
          </a:p>
          <a:p>
            <a:r>
              <a:rPr lang="en-US" sz="2000" i="1"/>
              <a:t>it is used the reaction</a:t>
            </a:r>
          </a:p>
          <a:p>
            <a:endParaRPr lang="en-US" sz="2000" i="1"/>
          </a:p>
          <a:p>
            <a:r>
              <a:rPr lang="en-US" sz="2000"/>
              <a:t>	</a:t>
            </a:r>
          </a:p>
          <a:p>
            <a:endParaRPr lang="en-US" sz="2000">
              <a:sym typeface="Wingdings" pitchFamily="2" charset="2"/>
            </a:endParaRPr>
          </a:p>
          <a:p>
            <a:r>
              <a:rPr lang="en-US" sz="2000" i="1">
                <a:sym typeface="Wingdings" pitchFamily="2" charset="2"/>
              </a:rPr>
              <a:t>takes place.   </a:t>
            </a:r>
          </a:p>
        </p:txBody>
      </p:sp>
      <p:sp>
        <p:nvSpPr>
          <p:cNvPr id="61445" name="Text Box 5"/>
          <p:cNvSpPr txBox="1">
            <a:spLocks noChangeArrowheads="1"/>
          </p:cNvSpPr>
          <p:nvPr/>
        </p:nvSpPr>
        <p:spPr bwMode="auto">
          <a:xfrm>
            <a:off x="669925" y="4484688"/>
            <a:ext cx="2251075" cy="366712"/>
          </a:xfrm>
          <a:prstGeom prst="rect">
            <a:avLst/>
          </a:prstGeom>
          <a:noFill/>
          <a:ln w="9525">
            <a:noFill/>
            <a:miter lim="800000"/>
            <a:headEnd/>
            <a:tailEnd/>
          </a:ln>
        </p:spPr>
        <p:txBody>
          <a:bodyPr wrap="none">
            <a:spAutoFit/>
          </a:bodyPr>
          <a:lstStyle/>
          <a:p>
            <a:r>
              <a:rPr lang="en-US" sz="1800"/>
              <a:t>x g H</a:t>
            </a:r>
            <a:r>
              <a:rPr lang="en-US" sz="2000" baseline="-25000"/>
              <a:t>2</a:t>
            </a:r>
            <a:r>
              <a:rPr lang="en-US" sz="1800"/>
              <a:t>O  =  1 kg ‘fat”</a:t>
            </a:r>
          </a:p>
        </p:txBody>
      </p:sp>
      <p:sp>
        <p:nvSpPr>
          <p:cNvPr id="61448" name="Text Box 8"/>
          <p:cNvSpPr txBox="1">
            <a:spLocks noChangeArrowheads="1"/>
          </p:cNvSpPr>
          <p:nvPr/>
        </p:nvSpPr>
        <p:spPr bwMode="auto">
          <a:xfrm>
            <a:off x="5394325" y="5497513"/>
            <a:ext cx="2170113" cy="396875"/>
          </a:xfrm>
          <a:prstGeom prst="rect">
            <a:avLst/>
          </a:prstGeom>
          <a:noFill/>
          <a:ln w="9525">
            <a:noFill/>
            <a:miter lim="800000"/>
            <a:headEnd/>
            <a:tailEnd/>
          </a:ln>
        </p:spPr>
        <p:txBody>
          <a:bodyPr wrap="none">
            <a:spAutoFit/>
          </a:bodyPr>
          <a:lstStyle/>
          <a:p>
            <a:r>
              <a:rPr lang="en-US" sz="2000"/>
              <a:t>X  =   1112 g H</a:t>
            </a:r>
            <a:r>
              <a:rPr lang="en-US" sz="2000" baseline="-25000"/>
              <a:t>2</a:t>
            </a:r>
            <a:r>
              <a:rPr lang="en-US" sz="2000"/>
              <a:t>O</a:t>
            </a:r>
          </a:p>
        </p:txBody>
      </p:sp>
      <p:sp>
        <p:nvSpPr>
          <p:cNvPr id="61449" name="Text Box 9"/>
          <p:cNvSpPr txBox="1">
            <a:spLocks noChangeArrowheads="1"/>
          </p:cNvSpPr>
          <p:nvPr/>
        </p:nvSpPr>
        <p:spPr bwMode="auto">
          <a:xfrm>
            <a:off x="6080125" y="5980113"/>
            <a:ext cx="2190750" cy="366712"/>
          </a:xfrm>
          <a:prstGeom prst="rect">
            <a:avLst/>
          </a:prstGeom>
          <a:noFill/>
          <a:ln w="9525">
            <a:noFill/>
            <a:miter lim="800000"/>
            <a:headEnd/>
            <a:tailEnd/>
          </a:ln>
        </p:spPr>
        <p:txBody>
          <a:bodyPr wrap="none">
            <a:spAutoFit/>
          </a:bodyPr>
          <a:lstStyle/>
          <a:p>
            <a:r>
              <a:rPr lang="en-US" sz="1800" i="1"/>
              <a:t>or 1.112 liters water</a:t>
            </a:r>
          </a:p>
        </p:txBody>
      </p:sp>
      <p:pic>
        <p:nvPicPr>
          <p:cNvPr id="114695" name="Picture 10" descr="camel"/>
          <p:cNvPicPr>
            <a:picLocks noChangeAspect="1" noChangeArrowheads="1"/>
          </p:cNvPicPr>
          <p:nvPr/>
        </p:nvPicPr>
        <p:blipFill>
          <a:blip r:embed="rId3" cstate="print"/>
          <a:srcRect/>
          <a:stretch>
            <a:fillRect/>
          </a:stretch>
        </p:blipFill>
        <p:spPr bwMode="auto">
          <a:xfrm>
            <a:off x="7086600" y="106363"/>
            <a:ext cx="1446213" cy="1646237"/>
          </a:xfrm>
          <a:prstGeom prst="rect">
            <a:avLst/>
          </a:prstGeom>
          <a:noFill/>
          <a:ln w="9525">
            <a:noFill/>
            <a:miter lim="800000"/>
            <a:headEnd/>
            <a:tailEnd/>
          </a:ln>
        </p:spPr>
      </p:pic>
      <p:sp>
        <p:nvSpPr>
          <p:cNvPr id="114696" name="AutoShape 11">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114697" name="Rectangle 12"/>
          <p:cNvSpPr>
            <a:spLocks noChangeArrowheads="1"/>
          </p:cNvSpPr>
          <p:nvPr/>
        </p:nvSpPr>
        <p:spPr bwMode="auto">
          <a:xfrm>
            <a:off x="1196975" y="2971800"/>
            <a:ext cx="6751638" cy="396875"/>
          </a:xfrm>
          <a:prstGeom prst="rect">
            <a:avLst/>
          </a:prstGeom>
          <a:solidFill>
            <a:srgbClr val="F8F0E8"/>
          </a:solidFill>
          <a:ln w="9525">
            <a:noFill/>
            <a:miter lim="800000"/>
            <a:headEnd/>
            <a:tailEnd/>
          </a:ln>
        </p:spPr>
        <p:txBody>
          <a:bodyPr wrap="none">
            <a:spAutoFit/>
          </a:bodyPr>
          <a:lstStyle/>
          <a:p>
            <a:r>
              <a:rPr lang="en-US" sz="2000"/>
              <a:t>2 C</a:t>
            </a:r>
            <a:r>
              <a:rPr lang="en-US" sz="2000" baseline="-25000"/>
              <a:t>57</a:t>
            </a:r>
            <a:r>
              <a:rPr lang="en-US" sz="2000"/>
              <a:t>H</a:t>
            </a:r>
            <a:r>
              <a:rPr lang="en-US" sz="2000" baseline="-25000"/>
              <a:t>110</a:t>
            </a:r>
            <a:r>
              <a:rPr lang="en-US" sz="2000"/>
              <a:t>O</a:t>
            </a:r>
            <a:r>
              <a:rPr lang="en-US" sz="2000" baseline="-25000"/>
              <a:t>6</a:t>
            </a:r>
            <a:r>
              <a:rPr lang="en-US" sz="2000"/>
              <a:t>(s)  +  163 O</a:t>
            </a:r>
            <a:r>
              <a:rPr lang="en-US" sz="2000" baseline="-25000"/>
              <a:t>2</a:t>
            </a:r>
            <a:r>
              <a:rPr lang="en-US" sz="2000"/>
              <a:t>(g)  </a:t>
            </a:r>
            <a:r>
              <a:rPr lang="en-US" sz="2000">
                <a:sym typeface="Wingdings" pitchFamily="2" charset="2"/>
              </a:rPr>
              <a:t>  114 CO</a:t>
            </a:r>
            <a:r>
              <a:rPr lang="en-US" sz="2000" baseline="-25000"/>
              <a:t>2</a:t>
            </a:r>
            <a:r>
              <a:rPr lang="en-US" sz="2000">
                <a:sym typeface="Wingdings" pitchFamily="2" charset="2"/>
              </a:rPr>
              <a:t>(g)  +  110 H</a:t>
            </a:r>
            <a:r>
              <a:rPr lang="en-US" sz="2000" baseline="-25000"/>
              <a:t>2</a:t>
            </a:r>
            <a:r>
              <a:rPr lang="en-US" sz="2000">
                <a:sym typeface="Wingdings" pitchFamily="2" charset="2"/>
              </a:rPr>
              <a:t>O(l)</a:t>
            </a:r>
          </a:p>
        </p:txBody>
      </p:sp>
      <p:sp>
        <p:nvSpPr>
          <p:cNvPr id="61453" name="Text Box 13"/>
          <p:cNvSpPr txBox="1">
            <a:spLocks noChangeArrowheads="1"/>
          </p:cNvSpPr>
          <p:nvPr/>
        </p:nvSpPr>
        <p:spPr bwMode="auto">
          <a:xfrm>
            <a:off x="2927350" y="4341813"/>
            <a:ext cx="1352550" cy="366712"/>
          </a:xfrm>
          <a:prstGeom prst="rect">
            <a:avLst/>
          </a:prstGeom>
          <a:noFill/>
          <a:ln w="9525">
            <a:noFill/>
            <a:miter lim="800000"/>
            <a:headEnd/>
            <a:tailEnd/>
          </a:ln>
        </p:spPr>
        <p:txBody>
          <a:bodyPr wrap="none">
            <a:spAutoFit/>
          </a:bodyPr>
          <a:lstStyle/>
          <a:p>
            <a:r>
              <a:rPr lang="en-US" sz="1800"/>
              <a:t>1000 g “fat”</a:t>
            </a:r>
          </a:p>
        </p:txBody>
      </p:sp>
      <p:sp>
        <p:nvSpPr>
          <p:cNvPr id="61454" name="Text Box 14"/>
          <p:cNvSpPr txBox="1">
            <a:spLocks noChangeArrowheads="1"/>
          </p:cNvSpPr>
          <p:nvPr/>
        </p:nvSpPr>
        <p:spPr bwMode="auto">
          <a:xfrm>
            <a:off x="3079750" y="4665663"/>
            <a:ext cx="1085850" cy="366712"/>
          </a:xfrm>
          <a:prstGeom prst="rect">
            <a:avLst/>
          </a:prstGeom>
          <a:noFill/>
          <a:ln w="9525">
            <a:noFill/>
            <a:miter lim="800000"/>
            <a:headEnd/>
            <a:tailEnd/>
          </a:ln>
        </p:spPr>
        <p:txBody>
          <a:bodyPr wrap="none">
            <a:spAutoFit/>
          </a:bodyPr>
          <a:lstStyle/>
          <a:p>
            <a:r>
              <a:rPr lang="en-US" sz="1800"/>
              <a:t>1 kg “fat”</a:t>
            </a:r>
          </a:p>
        </p:txBody>
      </p:sp>
      <p:sp>
        <p:nvSpPr>
          <p:cNvPr id="61455" name="Text Box 15"/>
          <p:cNvSpPr txBox="1">
            <a:spLocks noChangeArrowheads="1"/>
          </p:cNvSpPr>
          <p:nvPr/>
        </p:nvSpPr>
        <p:spPr bwMode="auto">
          <a:xfrm>
            <a:off x="4327525" y="4665663"/>
            <a:ext cx="1225550" cy="366712"/>
          </a:xfrm>
          <a:prstGeom prst="rect">
            <a:avLst/>
          </a:prstGeom>
          <a:noFill/>
          <a:ln w="9525">
            <a:noFill/>
            <a:miter lim="800000"/>
            <a:headEnd/>
            <a:tailEnd/>
          </a:ln>
        </p:spPr>
        <p:txBody>
          <a:bodyPr wrap="none">
            <a:spAutoFit/>
          </a:bodyPr>
          <a:lstStyle/>
          <a:p>
            <a:r>
              <a:rPr lang="en-US" sz="1800"/>
              <a:t>890 g “fat”</a:t>
            </a:r>
          </a:p>
        </p:txBody>
      </p:sp>
      <p:sp>
        <p:nvSpPr>
          <p:cNvPr id="61456" name="Text Box 16"/>
          <p:cNvSpPr txBox="1">
            <a:spLocks noChangeArrowheads="1"/>
          </p:cNvSpPr>
          <p:nvPr/>
        </p:nvSpPr>
        <p:spPr bwMode="auto">
          <a:xfrm>
            <a:off x="4318000" y="4341813"/>
            <a:ext cx="1212850" cy="366712"/>
          </a:xfrm>
          <a:prstGeom prst="rect">
            <a:avLst/>
          </a:prstGeom>
          <a:noFill/>
          <a:ln w="9525">
            <a:noFill/>
            <a:miter lim="800000"/>
            <a:headEnd/>
            <a:tailEnd/>
          </a:ln>
        </p:spPr>
        <p:txBody>
          <a:bodyPr wrap="none">
            <a:spAutoFit/>
          </a:bodyPr>
          <a:lstStyle/>
          <a:p>
            <a:r>
              <a:rPr lang="en-US" sz="1800"/>
              <a:t>1 mol “fat”</a:t>
            </a:r>
          </a:p>
        </p:txBody>
      </p:sp>
      <p:sp>
        <p:nvSpPr>
          <p:cNvPr id="61457" name="Text Box 17"/>
          <p:cNvSpPr txBox="1">
            <a:spLocks noChangeArrowheads="1"/>
          </p:cNvSpPr>
          <p:nvPr/>
        </p:nvSpPr>
        <p:spPr bwMode="auto">
          <a:xfrm>
            <a:off x="5537200" y="4341813"/>
            <a:ext cx="1487488" cy="366712"/>
          </a:xfrm>
          <a:prstGeom prst="rect">
            <a:avLst/>
          </a:prstGeom>
          <a:noFill/>
          <a:ln w="9525">
            <a:noFill/>
            <a:miter lim="800000"/>
            <a:headEnd/>
            <a:tailEnd/>
          </a:ln>
        </p:spPr>
        <p:txBody>
          <a:bodyPr wrap="none">
            <a:spAutoFit/>
          </a:bodyPr>
          <a:lstStyle/>
          <a:p>
            <a:r>
              <a:rPr lang="en-US" sz="1800"/>
              <a:t>110 mol H</a:t>
            </a:r>
            <a:r>
              <a:rPr lang="en-US" sz="1800" baseline="-25000"/>
              <a:t>2</a:t>
            </a:r>
            <a:r>
              <a:rPr lang="en-US" sz="1800"/>
              <a:t>O</a:t>
            </a:r>
          </a:p>
        </p:txBody>
      </p:sp>
      <p:sp>
        <p:nvSpPr>
          <p:cNvPr id="61458" name="Text Box 18"/>
          <p:cNvSpPr txBox="1">
            <a:spLocks noChangeArrowheads="1"/>
          </p:cNvSpPr>
          <p:nvPr/>
        </p:nvSpPr>
        <p:spPr bwMode="auto">
          <a:xfrm>
            <a:off x="5641975" y="4665663"/>
            <a:ext cx="1212850" cy="366712"/>
          </a:xfrm>
          <a:prstGeom prst="rect">
            <a:avLst/>
          </a:prstGeom>
          <a:noFill/>
          <a:ln w="9525">
            <a:noFill/>
            <a:miter lim="800000"/>
            <a:headEnd/>
            <a:tailEnd/>
          </a:ln>
        </p:spPr>
        <p:txBody>
          <a:bodyPr wrap="none">
            <a:spAutoFit/>
          </a:bodyPr>
          <a:lstStyle/>
          <a:p>
            <a:r>
              <a:rPr lang="en-US" sz="1800"/>
              <a:t>2 mol “fat”</a:t>
            </a:r>
          </a:p>
        </p:txBody>
      </p:sp>
      <p:sp>
        <p:nvSpPr>
          <p:cNvPr id="61459" name="Text Box 19"/>
          <p:cNvSpPr txBox="1">
            <a:spLocks noChangeArrowheads="1"/>
          </p:cNvSpPr>
          <p:nvPr/>
        </p:nvSpPr>
        <p:spPr bwMode="auto">
          <a:xfrm>
            <a:off x="7099300" y="4341813"/>
            <a:ext cx="1119188" cy="366712"/>
          </a:xfrm>
          <a:prstGeom prst="rect">
            <a:avLst/>
          </a:prstGeom>
          <a:noFill/>
          <a:ln w="9525">
            <a:noFill/>
            <a:miter lim="800000"/>
            <a:headEnd/>
            <a:tailEnd/>
          </a:ln>
        </p:spPr>
        <p:txBody>
          <a:bodyPr wrap="none">
            <a:spAutoFit/>
          </a:bodyPr>
          <a:lstStyle/>
          <a:p>
            <a:r>
              <a:rPr lang="en-US" sz="1800"/>
              <a:t>18 g H</a:t>
            </a:r>
            <a:r>
              <a:rPr lang="en-US" sz="1800" baseline="-25000"/>
              <a:t>2</a:t>
            </a:r>
            <a:r>
              <a:rPr lang="en-US" sz="1800"/>
              <a:t>O</a:t>
            </a:r>
          </a:p>
        </p:txBody>
      </p:sp>
      <p:sp>
        <p:nvSpPr>
          <p:cNvPr id="61460" name="Text Box 20"/>
          <p:cNvSpPr txBox="1">
            <a:spLocks noChangeArrowheads="1"/>
          </p:cNvSpPr>
          <p:nvPr/>
        </p:nvSpPr>
        <p:spPr bwMode="auto">
          <a:xfrm>
            <a:off x="7032625" y="4665663"/>
            <a:ext cx="1233488" cy="366712"/>
          </a:xfrm>
          <a:prstGeom prst="rect">
            <a:avLst/>
          </a:prstGeom>
          <a:noFill/>
          <a:ln w="9525">
            <a:noFill/>
            <a:miter lim="800000"/>
            <a:headEnd/>
            <a:tailEnd/>
          </a:ln>
        </p:spPr>
        <p:txBody>
          <a:bodyPr wrap="none">
            <a:spAutoFit/>
          </a:bodyPr>
          <a:lstStyle/>
          <a:p>
            <a:r>
              <a:rPr lang="en-US" sz="1800"/>
              <a:t>1 mol H</a:t>
            </a:r>
            <a:r>
              <a:rPr lang="en-US" sz="1800" baseline="-25000"/>
              <a:t>2</a:t>
            </a:r>
            <a:r>
              <a:rPr lang="en-US" sz="1800"/>
              <a:t>O</a:t>
            </a:r>
          </a:p>
        </p:txBody>
      </p:sp>
      <p:grpSp>
        <p:nvGrpSpPr>
          <p:cNvPr id="2" name="Group 23"/>
          <p:cNvGrpSpPr>
            <a:grpSpLocks/>
          </p:cNvGrpSpPr>
          <p:nvPr/>
        </p:nvGrpSpPr>
        <p:grpSpPr bwMode="auto">
          <a:xfrm>
            <a:off x="2971800" y="4333875"/>
            <a:ext cx="1295400" cy="676275"/>
            <a:chOff x="1872" y="2730"/>
            <a:chExt cx="816" cy="438"/>
          </a:xfrm>
        </p:grpSpPr>
        <p:sp>
          <p:nvSpPr>
            <p:cNvPr id="114725" name="AutoShape 21"/>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4726" name="Line 22"/>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3" name="Group 24"/>
          <p:cNvGrpSpPr>
            <a:grpSpLocks/>
          </p:cNvGrpSpPr>
          <p:nvPr/>
        </p:nvGrpSpPr>
        <p:grpSpPr bwMode="auto">
          <a:xfrm>
            <a:off x="4295775" y="4333875"/>
            <a:ext cx="1276350" cy="676275"/>
            <a:chOff x="1872" y="2730"/>
            <a:chExt cx="816" cy="438"/>
          </a:xfrm>
        </p:grpSpPr>
        <p:sp>
          <p:nvSpPr>
            <p:cNvPr id="114723" name="AutoShape 25"/>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4724" name="Line 26"/>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4" name="Group 27"/>
          <p:cNvGrpSpPr>
            <a:grpSpLocks/>
          </p:cNvGrpSpPr>
          <p:nvPr/>
        </p:nvGrpSpPr>
        <p:grpSpPr bwMode="auto">
          <a:xfrm>
            <a:off x="5600700" y="4333875"/>
            <a:ext cx="1381125" cy="676275"/>
            <a:chOff x="1872" y="2730"/>
            <a:chExt cx="816" cy="438"/>
          </a:xfrm>
        </p:grpSpPr>
        <p:sp>
          <p:nvSpPr>
            <p:cNvPr id="114721" name="AutoShape 28"/>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4722" name="Line 29"/>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5" name="Group 30"/>
          <p:cNvGrpSpPr>
            <a:grpSpLocks/>
          </p:cNvGrpSpPr>
          <p:nvPr/>
        </p:nvGrpSpPr>
        <p:grpSpPr bwMode="auto">
          <a:xfrm>
            <a:off x="7010400" y="4333875"/>
            <a:ext cx="1295400" cy="676275"/>
            <a:chOff x="1872" y="2730"/>
            <a:chExt cx="816" cy="438"/>
          </a:xfrm>
        </p:grpSpPr>
        <p:sp>
          <p:nvSpPr>
            <p:cNvPr id="114719" name="AutoShape 31"/>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4720" name="Line 32"/>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61474" name="Rectangle 34"/>
          <p:cNvSpPr>
            <a:spLocks noChangeArrowheads="1"/>
          </p:cNvSpPr>
          <p:nvPr/>
        </p:nvSpPr>
        <p:spPr bwMode="auto">
          <a:xfrm>
            <a:off x="2108200" y="3592513"/>
            <a:ext cx="6070600" cy="396875"/>
          </a:xfrm>
          <a:prstGeom prst="rect">
            <a:avLst/>
          </a:prstGeom>
          <a:noFill/>
          <a:ln w="9525">
            <a:noFill/>
            <a:miter lim="800000"/>
            <a:headEnd/>
            <a:tailEnd/>
          </a:ln>
        </p:spPr>
        <p:txBody>
          <a:bodyPr wrap="none">
            <a:spAutoFit/>
          </a:bodyPr>
          <a:lstStyle/>
          <a:p>
            <a:r>
              <a:rPr lang="en-US" sz="2000" i="1">
                <a:sym typeface="Wingdings" pitchFamily="2" charset="2"/>
              </a:rPr>
              <a:t>What mass of water can be made from 1.0 kg of fat?</a:t>
            </a:r>
          </a:p>
        </p:txBody>
      </p:sp>
      <p:sp>
        <p:nvSpPr>
          <p:cNvPr id="61475" name="Line 35"/>
          <p:cNvSpPr>
            <a:spLocks noChangeShapeType="1"/>
          </p:cNvSpPr>
          <p:nvPr/>
        </p:nvSpPr>
        <p:spPr bwMode="auto">
          <a:xfrm flipV="1">
            <a:off x="2152650" y="4638675"/>
            <a:ext cx="657225" cy="123825"/>
          </a:xfrm>
          <a:prstGeom prst="line">
            <a:avLst/>
          </a:prstGeom>
          <a:noFill/>
          <a:ln w="9525">
            <a:solidFill>
              <a:srgbClr val="FF0000"/>
            </a:solidFill>
            <a:round/>
            <a:headEnd/>
            <a:tailEnd/>
          </a:ln>
        </p:spPr>
        <p:txBody>
          <a:bodyPr/>
          <a:lstStyle/>
          <a:p>
            <a:endParaRPr lang="en-US"/>
          </a:p>
        </p:txBody>
      </p:sp>
      <p:sp>
        <p:nvSpPr>
          <p:cNvPr id="61476" name="Line 36"/>
          <p:cNvSpPr>
            <a:spLocks noChangeShapeType="1"/>
          </p:cNvSpPr>
          <p:nvPr/>
        </p:nvSpPr>
        <p:spPr bwMode="auto">
          <a:xfrm flipV="1">
            <a:off x="3352800" y="4810125"/>
            <a:ext cx="657225" cy="123825"/>
          </a:xfrm>
          <a:prstGeom prst="line">
            <a:avLst/>
          </a:prstGeom>
          <a:noFill/>
          <a:ln w="9525">
            <a:solidFill>
              <a:srgbClr val="FF0000"/>
            </a:solidFill>
            <a:round/>
            <a:headEnd/>
            <a:tailEnd/>
          </a:ln>
        </p:spPr>
        <p:txBody>
          <a:bodyPr/>
          <a:lstStyle/>
          <a:p>
            <a:endParaRPr lang="en-US"/>
          </a:p>
        </p:txBody>
      </p:sp>
      <p:sp>
        <p:nvSpPr>
          <p:cNvPr id="61477" name="Line 37"/>
          <p:cNvSpPr>
            <a:spLocks noChangeShapeType="1"/>
          </p:cNvSpPr>
          <p:nvPr/>
        </p:nvSpPr>
        <p:spPr bwMode="auto">
          <a:xfrm flipV="1">
            <a:off x="3543300" y="4495800"/>
            <a:ext cx="657225" cy="123825"/>
          </a:xfrm>
          <a:prstGeom prst="line">
            <a:avLst/>
          </a:prstGeom>
          <a:noFill/>
          <a:ln w="9525">
            <a:solidFill>
              <a:srgbClr val="FF0000"/>
            </a:solidFill>
            <a:round/>
            <a:headEnd/>
            <a:tailEnd/>
          </a:ln>
        </p:spPr>
        <p:txBody>
          <a:bodyPr/>
          <a:lstStyle/>
          <a:p>
            <a:endParaRPr lang="en-US"/>
          </a:p>
        </p:txBody>
      </p:sp>
      <p:sp>
        <p:nvSpPr>
          <p:cNvPr id="61478" name="Line 38"/>
          <p:cNvSpPr>
            <a:spLocks noChangeShapeType="1"/>
          </p:cNvSpPr>
          <p:nvPr/>
        </p:nvSpPr>
        <p:spPr bwMode="auto">
          <a:xfrm flipV="1">
            <a:off x="4838700" y="4800600"/>
            <a:ext cx="657225" cy="123825"/>
          </a:xfrm>
          <a:prstGeom prst="line">
            <a:avLst/>
          </a:prstGeom>
          <a:noFill/>
          <a:ln w="9525">
            <a:solidFill>
              <a:srgbClr val="FF0000"/>
            </a:solidFill>
            <a:round/>
            <a:headEnd/>
            <a:tailEnd/>
          </a:ln>
        </p:spPr>
        <p:txBody>
          <a:bodyPr/>
          <a:lstStyle/>
          <a:p>
            <a:endParaRPr lang="en-US"/>
          </a:p>
        </p:txBody>
      </p:sp>
      <p:sp>
        <p:nvSpPr>
          <p:cNvPr id="61479" name="Line 39"/>
          <p:cNvSpPr>
            <a:spLocks noChangeShapeType="1"/>
          </p:cNvSpPr>
          <p:nvPr/>
        </p:nvSpPr>
        <p:spPr bwMode="auto">
          <a:xfrm flipV="1">
            <a:off x="4619625" y="4467225"/>
            <a:ext cx="800100" cy="123825"/>
          </a:xfrm>
          <a:prstGeom prst="line">
            <a:avLst/>
          </a:prstGeom>
          <a:noFill/>
          <a:ln w="9525">
            <a:solidFill>
              <a:srgbClr val="FF0000"/>
            </a:solidFill>
            <a:round/>
            <a:headEnd/>
            <a:tailEnd/>
          </a:ln>
        </p:spPr>
        <p:txBody>
          <a:bodyPr/>
          <a:lstStyle/>
          <a:p>
            <a:endParaRPr lang="en-US"/>
          </a:p>
        </p:txBody>
      </p:sp>
      <p:sp>
        <p:nvSpPr>
          <p:cNvPr id="61480" name="Line 40"/>
          <p:cNvSpPr>
            <a:spLocks noChangeShapeType="1"/>
          </p:cNvSpPr>
          <p:nvPr/>
        </p:nvSpPr>
        <p:spPr bwMode="auto">
          <a:xfrm flipV="1">
            <a:off x="5915025" y="4800600"/>
            <a:ext cx="838200" cy="114300"/>
          </a:xfrm>
          <a:prstGeom prst="line">
            <a:avLst/>
          </a:prstGeom>
          <a:noFill/>
          <a:ln w="9525">
            <a:solidFill>
              <a:srgbClr val="FF0000"/>
            </a:solidFill>
            <a:round/>
            <a:headEnd/>
            <a:tailEnd/>
          </a:ln>
        </p:spPr>
        <p:txBody>
          <a:bodyPr/>
          <a:lstStyle/>
          <a:p>
            <a:endParaRPr lang="en-US"/>
          </a:p>
        </p:txBody>
      </p:sp>
      <p:sp>
        <p:nvSpPr>
          <p:cNvPr id="61481" name="Line 41"/>
          <p:cNvSpPr>
            <a:spLocks noChangeShapeType="1"/>
          </p:cNvSpPr>
          <p:nvPr/>
        </p:nvSpPr>
        <p:spPr bwMode="auto">
          <a:xfrm flipV="1">
            <a:off x="6086475" y="4476750"/>
            <a:ext cx="828675" cy="114300"/>
          </a:xfrm>
          <a:prstGeom prst="line">
            <a:avLst/>
          </a:prstGeom>
          <a:noFill/>
          <a:ln w="9525">
            <a:solidFill>
              <a:srgbClr val="FF0000"/>
            </a:solidFill>
            <a:round/>
            <a:headEnd/>
            <a:tailEnd/>
          </a:ln>
        </p:spPr>
        <p:txBody>
          <a:bodyPr/>
          <a:lstStyle/>
          <a:p>
            <a:endParaRPr lang="en-US"/>
          </a:p>
        </p:txBody>
      </p:sp>
      <p:sp>
        <p:nvSpPr>
          <p:cNvPr id="61482" name="Line 42"/>
          <p:cNvSpPr>
            <a:spLocks noChangeShapeType="1"/>
          </p:cNvSpPr>
          <p:nvPr/>
        </p:nvSpPr>
        <p:spPr bwMode="auto">
          <a:xfrm flipV="1">
            <a:off x="7324725" y="4791075"/>
            <a:ext cx="838200" cy="123825"/>
          </a:xfrm>
          <a:prstGeom prst="line">
            <a:avLst/>
          </a:prstGeom>
          <a:noFill/>
          <a:ln w="9525">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61474"/>
                                        </p:tgtEl>
                                        <p:attrNameLst>
                                          <p:attrName>style.visibility</p:attrName>
                                        </p:attrNameLst>
                                      </p:cBhvr>
                                      <p:to>
                                        <p:strVal val="visible"/>
                                      </p:to>
                                    </p:set>
                                    <p:animEffect transition="in" filter="fade">
                                      <p:cBhvr>
                                        <p:cTn id="7" dur="1000"/>
                                        <p:tgtEl>
                                          <p:spTgt spid="61474"/>
                                        </p:tgtEl>
                                      </p:cBhvr>
                                    </p:animEffect>
                                    <p:anim calcmode="lin" valueType="num">
                                      <p:cBhvr>
                                        <p:cTn id="8" dur="1000" fill="hold"/>
                                        <p:tgtEl>
                                          <p:spTgt spid="61474"/>
                                        </p:tgtEl>
                                        <p:attrNameLst>
                                          <p:attrName>ppt_x</p:attrName>
                                        </p:attrNameLst>
                                      </p:cBhvr>
                                      <p:tavLst>
                                        <p:tav tm="0">
                                          <p:val>
                                            <p:strVal val="#ppt_x-.1"/>
                                          </p:val>
                                        </p:tav>
                                        <p:tav tm="100000">
                                          <p:val>
                                            <p:strVal val="#ppt_x"/>
                                          </p:val>
                                        </p:tav>
                                      </p:tavLst>
                                    </p:anim>
                                    <p:anim calcmode="lin" valueType="num">
                                      <p:cBhvr>
                                        <p:cTn id="9" dur="1000" fill="hold"/>
                                        <p:tgtEl>
                                          <p:spTgt spid="6147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61445"/>
                                        </p:tgtEl>
                                        <p:attrNameLst>
                                          <p:attrName>style.visibility</p:attrName>
                                        </p:attrNameLst>
                                      </p:cBhvr>
                                      <p:to>
                                        <p:strVal val="visible"/>
                                      </p:to>
                                    </p:set>
                                    <p:animEffect transition="in" filter="fade">
                                      <p:cBhvr>
                                        <p:cTn id="14" dur="1000"/>
                                        <p:tgtEl>
                                          <p:spTgt spid="61445"/>
                                        </p:tgtEl>
                                      </p:cBhvr>
                                    </p:animEffect>
                                    <p:anim calcmode="lin" valueType="num">
                                      <p:cBhvr>
                                        <p:cTn id="15" dur="1000" fill="hold"/>
                                        <p:tgtEl>
                                          <p:spTgt spid="61445"/>
                                        </p:tgtEl>
                                        <p:attrNameLst>
                                          <p:attrName>ppt_x</p:attrName>
                                        </p:attrNameLst>
                                      </p:cBhvr>
                                      <p:tavLst>
                                        <p:tav tm="0">
                                          <p:val>
                                            <p:strVal val="#ppt_x-.1"/>
                                          </p:val>
                                        </p:tav>
                                        <p:tav tm="100000">
                                          <p:val>
                                            <p:strVal val="#ppt_x"/>
                                          </p:val>
                                        </p:tav>
                                      </p:tavLst>
                                    </p:anim>
                                    <p:anim calcmode="lin" valueType="num">
                                      <p:cBhvr>
                                        <p:cTn id="16" dur="1000" fill="hold"/>
                                        <p:tgtEl>
                                          <p:spTgt spid="6144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1454"/>
                                        </p:tgtEl>
                                        <p:attrNameLst>
                                          <p:attrName>style.visibility</p:attrName>
                                        </p:attrNameLst>
                                      </p:cBhvr>
                                      <p:to>
                                        <p:strVal val="visible"/>
                                      </p:to>
                                    </p:set>
                                    <p:animEffect transition="in" filter="dissolve">
                                      <p:cBhvr>
                                        <p:cTn id="26" dur="500"/>
                                        <p:tgtEl>
                                          <p:spTgt spid="6145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1453"/>
                                        </p:tgtEl>
                                        <p:attrNameLst>
                                          <p:attrName>style.visibility</p:attrName>
                                        </p:attrNameLst>
                                      </p:cBhvr>
                                      <p:to>
                                        <p:strVal val="visible"/>
                                      </p:to>
                                    </p:set>
                                    <p:animEffect transition="in" filter="dissolve">
                                      <p:cBhvr>
                                        <p:cTn id="31" dur="500"/>
                                        <p:tgtEl>
                                          <p:spTgt spid="6145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1475"/>
                                        </p:tgtEl>
                                        <p:attrNameLst>
                                          <p:attrName>style.visibility</p:attrName>
                                        </p:attrNameLst>
                                      </p:cBhvr>
                                      <p:to>
                                        <p:strVal val="visible"/>
                                      </p:to>
                                    </p:set>
                                    <p:animEffect transition="in" filter="wipe(down)">
                                      <p:cBhvr>
                                        <p:cTn id="36" dur="500"/>
                                        <p:tgtEl>
                                          <p:spTgt spid="61475"/>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61476"/>
                                        </p:tgtEl>
                                        <p:attrNameLst>
                                          <p:attrName>style.visibility</p:attrName>
                                        </p:attrNameLst>
                                      </p:cBhvr>
                                      <p:to>
                                        <p:strVal val="visible"/>
                                      </p:to>
                                    </p:set>
                                    <p:animEffect transition="in" filter="wipe(down)">
                                      <p:cBhvr>
                                        <p:cTn id="40" dur="500"/>
                                        <p:tgtEl>
                                          <p:spTgt spid="6147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20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61455"/>
                                        </p:tgtEl>
                                        <p:attrNameLst>
                                          <p:attrName>style.visibility</p:attrName>
                                        </p:attrNameLst>
                                      </p:cBhvr>
                                      <p:to>
                                        <p:strVal val="visible"/>
                                      </p:to>
                                    </p:set>
                                    <p:animEffect transition="in" filter="dissolve">
                                      <p:cBhvr>
                                        <p:cTn id="50" dur="500"/>
                                        <p:tgtEl>
                                          <p:spTgt spid="61455"/>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61456"/>
                                        </p:tgtEl>
                                        <p:attrNameLst>
                                          <p:attrName>style.visibility</p:attrName>
                                        </p:attrNameLst>
                                      </p:cBhvr>
                                      <p:to>
                                        <p:strVal val="visible"/>
                                      </p:to>
                                    </p:set>
                                    <p:animEffect transition="in" filter="dissolve">
                                      <p:cBhvr>
                                        <p:cTn id="55" dur="500"/>
                                        <p:tgtEl>
                                          <p:spTgt spid="6145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61477"/>
                                        </p:tgtEl>
                                        <p:attrNameLst>
                                          <p:attrName>style.visibility</p:attrName>
                                        </p:attrNameLst>
                                      </p:cBhvr>
                                      <p:to>
                                        <p:strVal val="visible"/>
                                      </p:to>
                                    </p:set>
                                    <p:animEffect transition="in" filter="wipe(down)">
                                      <p:cBhvr>
                                        <p:cTn id="60" dur="500"/>
                                        <p:tgtEl>
                                          <p:spTgt spid="61477"/>
                                        </p:tgtEl>
                                      </p:cBhvr>
                                    </p:animEffect>
                                  </p:childTnLst>
                                </p:cTn>
                              </p:par>
                            </p:childTnLst>
                          </p:cTn>
                        </p:par>
                        <p:par>
                          <p:cTn id="61" fill="hold">
                            <p:stCondLst>
                              <p:cond delay="500"/>
                            </p:stCondLst>
                            <p:childTnLst>
                              <p:par>
                                <p:cTn id="62" presetID="22" presetClass="entr" presetSubtype="4" fill="hold" grpId="0" nodeType="afterEffect">
                                  <p:stCondLst>
                                    <p:cond delay="0"/>
                                  </p:stCondLst>
                                  <p:childTnLst>
                                    <p:set>
                                      <p:cBhvr>
                                        <p:cTn id="63" dur="1" fill="hold">
                                          <p:stCondLst>
                                            <p:cond delay="0"/>
                                          </p:stCondLst>
                                        </p:cTn>
                                        <p:tgtEl>
                                          <p:spTgt spid="61478"/>
                                        </p:tgtEl>
                                        <p:attrNameLst>
                                          <p:attrName>style.visibility</p:attrName>
                                        </p:attrNameLst>
                                      </p:cBhvr>
                                      <p:to>
                                        <p:strVal val="visible"/>
                                      </p:to>
                                    </p:set>
                                    <p:animEffect transition="in" filter="wipe(down)">
                                      <p:cBhvr>
                                        <p:cTn id="64" dur="500"/>
                                        <p:tgtEl>
                                          <p:spTgt spid="6147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2000"/>
                                        <p:tgtEl>
                                          <p:spTgt spid="4"/>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61458"/>
                                        </p:tgtEl>
                                        <p:attrNameLst>
                                          <p:attrName>style.visibility</p:attrName>
                                        </p:attrNameLst>
                                      </p:cBhvr>
                                      <p:to>
                                        <p:strVal val="visible"/>
                                      </p:to>
                                    </p:set>
                                    <p:animEffect transition="in" filter="dissolve">
                                      <p:cBhvr>
                                        <p:cTn id="74" dur="500"/>
                                        <p:tgtEl>
                                          <p:spTgt spid="61458"/>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61457"/>
                                        </p:tgtEl>
                                        <p:attrNameLst>
                                          <p:attrName>style.visibility</p:attrName>
                                        </p:attrNameLst>
                                      </p:cBhvr>
                                      <p:to>
                                        <p:strVal val="visible"/>
                                      </p:to>
                                    </p:set>
                                    <p:animEffect transition="in" filter="dissolve">
                                      <p:cBhvr>
                                        <p:cTn id="79" dur="500"/>
                                        <p:tgtEl>
                                          <p:spTgt spid="6145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61479"/>
                                        </p:tgtEl>
                                        <p:attrNameLst>
                                          <p:attrName>style.visibility</p:attrName>
                                        </p:attrNameLst>
                                      </p:cBhvr>
                                      <p:to>
                                        <p:strVal val="visible"/>
                                      </p:to>
                                    </p:set>
                                    <p:animEffect transition="in" filter="wipe(down)">
                                      <p:cBhvr>
                                        <p:cTn id="84" dur="500"/>
                                        <p:tgtEl>
                                          <p:spTgt spid="61479"/>
                                        </p:tgtEl>
                                      </p:cBhvr>
                                    </p:animEffect>
                                  </p:childTnLst>
                                </p:cTn>
                              </p:par>
                            </p:childTnLst>
                          </p:cTn>
                        </p:par>
                        <p:par>
                          <p:cTn id="85" fill="hold">
                            <p:stCondLst>
                              <p:cond delay="500"/>
                            </p:stCondLst>
                            <p:childTnLst>
                              <p:par>
                                <p:cTn id="86" presetID="22" presetClass="entr" presetSubtype="4" fill="hold" grpId="0" nodeType="afterEffect">
                                  <p:stCondLst>
                                    <p:cond delay="0"/>
                                  </p:stCondLst>
                                  <p:childTnLst>
                                    <p:set>
                                      <p:cBhvr>
                                        <p:cTn id="87" dur="1" fill="hold">
                                          <p:stCondLst>
                                            <p:cond delay="0"/>
                                          </p:stCondLst>
                                        </p:cTn>
                                        <p:tgtEl>
                                          <p:spTgt spid="61480"/>
                                        </p:tgtEl>
                                        <p:attrNameLst>
                                          <p:attrName>style.visibility</p:attrName>
                                        </p:attrNameLst>
                                      </p:cBhvr>
                                      <p:to>
                                        <p:strVal val="visible"/>
                                      </p:to>
                                    </p:set>
                                    <p:animEffect transition="in" filter="wipe(down)">
                                      <p:cBhvr>
                                        <p:cTn id="88" dur="500"/>
                                        <p:tgtEl>
                                          <p:spTgt spid="61480"/>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fade">
                                      <p:cBhvr>
                                        <p:cTn id="93" dur="2000"/>
                                        <p:tgtEl>
                                          <p:spTgt spid="5"/>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61460"/>
                                        </p:tgtEl>
                                        <p:attrNameLst>
                                          <p:attrName>style.visibility</p:attrName>
                                        </p:attrNameLst>
                                      </p:cBhvr>
                                      <p:to>
                                        <p:strVal val="visible"/>
                                      </p:to>
                                    </p:set>
                                    <p:animEffect transition="in" filter="dissolve">
                                      <p:cBhvr>
                                        <p:cTn id="98" dur="500"/>
                                        <p:tgtEl>
                                          <p:spTgt spid="61460"/>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grpId="0" nodeType="clickEffect">
                                  <p:stCondLst>
                                    <p:cond delay="0"/>
                                  </p:stCondLst>
                                  <p:childTnLst>
                                    <p:set>
                                      <p:cBhvr>
                                        <p:cTn id="102" dur="1" fill="hold">
                                          <p:stCondLst>
                                            <p:cond delay="0"/>
                                          </p:stCondLst>
                                        </p:cTn>
                                        <p:tgtEl>
                                          <p:spTgt spid="61459"/>
                                        </p:tgtEl>
                                        <p:attrNameLst>
                                          <p:attrName>style.visibility</p:attrName>
                                        </p:attrNameLst>
                                      </p:cBhvr>
                                      <p:to>
                                        <p:strVal val="visible"/>
                                      </p:to>
                                    </p:set>
                                    <p:animEffect transition="in" filter="dissolve">
                                      <p:cBhvr>
                                        <p:cTn id="103" dur="500"/>
                                        <p:tgtEl>
                                          <p:spTgt spid="61459"/>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61481"/>
                                        </p:tgtEl>
                                        <p:attrNameLst>
                                          <p:attrName>style.visibility</p:attrName>
                                        </p:attrNameLst>
                                      </p:cBhvr>
                                      <p:to>
                                        <p:strVal val="visible"/>
                                      </p:to>
                                    </p:set>
                                    <p:animEffect transition="in" filter="wipe(down)">
                                      <p:cBhvr>
                                        <p:cTn id="108" dur="500"/>
                                        <p:tgtEl>
                                          <p:spTgt spid="61481"/>
                                        </p:tgtEl>
                                      </p:cBhvr>
                                    </p:animEffect>
                                  </p:childTnLst>
                                </p:cTn>
                              </p:par>
                            </p:childTnLst>
                          </p:cTn>
                        </p:par>
                        <p:par>
                          <p:cTn id="109" fill="hold">
                            <p:stCondLst>
                              <p:cond delay="500"/>
                            </p:stCondLst>
                            <p:childTnLst>
                              <p:par>
                                <p:cTn id="110" presetID="22" presetClass="entr" presetSubtype="4" fill="hold" grpId="0" nodeType="afterEffect">
                                  <p:stCondLst>
                                    <p:cond delay="0"/>
                                  </p:stCondLst>
                                  <p:childTnLst>
                                    <p:set>
                                      <p:cBhvr>
                                        <p:cTn id="111" dur="1" fill="hold">
                                          <p:stCondLst>
                                            <p:cond delay="0"/>
                                          </p:stCondLst>
                                        </p:cTn>
                                        <p:tgtEl>
                                          <p:spTgt spid="61482"/>
                                        </p:tgtEl>
                                        <p:attrNameLst>
                                          <p:attrName>style.visibility</p:attrName>
                                        </p:attrNameLst>
                                      </p:cBhvr>
                                      <p:to>
                                        <p:strVal val="visible"/>
                                      </p:to>
                                    </p:set>
                                    <p:animEffect transition="in" filter="wipe(down)">
                                      <p:cBhvr>
                                        <p:cTn id="112" dur="500"/>
                                        <p:tgtEl>
                                          <p:spTgt spid="61482"/>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61448">
                                            <p:txEl>
                                              <p:pRg st="0" end="0"/>
                                            </p:txEl>
                                          </p:spTgt>
                                        </p:tgtEl>
                                        <p:attrNameLst>
                                          <p:attrName>style.visibility</p:attrName>
                                        </p:attrNameLst>
                                      </p:cBhvr>
                                      <p:to>
                                        <p:strVal val="visible"/>
                                      </p:to>
                                    </p:set>
                                    <p:animEffect transition="in" filter="dissolve">
                                      <p:cBhvr>
                                        <p:cTn id="117" dur="500"/>
                                        <p:tgtEl>
                                          <p:spTgt spid="61448">
                                            <p:txEl>
                                              <p:pRg st="0" end="0"/>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61449">
                                            <p:txEl>
                                              <p:pRg st="0" end="0"/>
                                            </p:txEl>
                                          </p:spTgt>
                                        </p:tgtEl>
                                        <p:attrNameLst>
                                          <p:attrName>style.visibility</p:attrName>
                                        </p:attrNameLst>
                                      </p:cBhvr>
                                      <p:to>
                                        <p:strVal val="visible"/>
                                      </p:to>
                                    </p:set>
                                    <p:animEffect transition="in" filter="dissolve">
                                      <p:cBhvr>
                                        <p:cTn id="122" dur="500"/>
                                        <p:tgtEl>
                                          <p:spTgt spid="614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utoUpdateAnimBg="0"/>
      <p:bldP spid="61448" grpId="0" build="p" autoUpdateAnimBg="0"/>
      <p:bldP spid="61449" grpId="0" build="p" autoUpdateAnimBg="0"/>
      <p:bldP spid="61453" grpId="0"/>
      <p:bldP spid="61454" grpId="0"/>
      <p:bldP spid="61455" grpId="0"/>
      <p:bldP spid="61456" grpId="0"/>
      <p:bldP spid="61457" grpId="0"/>
      <p:bldP spid="61458" grpId="0"/>
      <p:bldP spid="61459" grpId="0"/>
      <p:bldP spid="61460" grpId="0"/>
      <p:bldP spid="61474" grpId="0"/>
      <p:bldP spid="61475" grpId="0" animBg="1"/>
      <p:bldP spid="61476" grpId="0" animBg="1"/>
      <p:bldP spid="61477" grpId="0" animBg="1"/>
      <p:bldP spid="61478" grpId="0" animBg="1"/>
      <p:bldP spid="61479" grpId="0" animBg="1"/>
      <p:bldP spid="61480" grpId="0" animBg="1"/>
      <p:bldP spid="61481" grpId="0" animBg="1"/>
      <p:bldP spid="6148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Meaning of Chemical Formula</a:t>
            </a:r>
          </a:p>
        </p:txBody>
      </p:sp>
      <p:pic>
        <p:nvPicPr>
          <p:cNvPr id="18435" name="Picture 4" descr="Meaning of Chemical Formula"/>
          <p:cNvPicPr>
            <a:picLocks noChangeAspect="1" noChangeArrowheads="1"/>
          </p:cNvPicPr>
          <p:nvPr/>
        </p:nvPicPr>
        <p:blipFill>
          <a:blip r:embed="rId3" cstate="print">
            <a:lum bright="2000" contrast="36000"/>
          </a:blip>
          <a:srcRect l="40245" t="22758" r="48958" b="52588"/>
          <a:stretch>
            <a:fillRect/>
          </a:stretch>
        </p:blipFill>
        <p:spPr bwMode="auto">
          <a:xfrm>
            <a:off x="3886200" y="3048000"/>
            <a:ext cx="838200" cy="990600"/>
          </a:xfrm>
          <a:prstGeom prst="rect">
            <a:avLst/>
          </a:prstGeom>
          <a:noFill/>
          <a:ln w="9525">
            <a:noFill/>
            <a:miter lim="800000"/>
            <a:headEnd/>
            <a:tailEnd/>
          </a:ln>
        </p:spPr>
      </p:pic>
      <p:pic>
        <p:nvPicPr>
          <p:cNvPr id="27660" name="Picture 12" descr="Meaning of Chemical Formula"/>
          <p:cNvPicPr>
            <a:picLocks noChangeAspect="1" noChangeArrowheads="1"/>
          </p:cNvPicPr>
          <p:nvPr/>
        </p:nvPicPr>
        <p:blipFill>
          <a:blip r:embed="rId3" cstate="print">
            <a:lum bright="2000" contrast="36000"/>
          </a:blip>
          <a:srcRect l="36319" t="47412" r="45030" b="29829"/>
          <a:stretch>
            <a:fillRect/>
          </a:stretch>
        </p:blipFill>
        <p:spPr bwMode="auto">
          <a:xfrm>
            <a:off x="3581400" y="4191000"/>
            <a:ext cx="1447800" cy="914400"/>
          </a:xfrm>
          <a:prstGeom prst="rect">
            <a:avLst/>
          </a:prstGeom>
          <a:noFill/>
          <a:ln w="9525">
            <a:noFill/>
            <a:miter lim="800000"/>
            <a:headEnd/>
            <a:tailEnd/>
          </a:ln>
        </p:spPr>
      </p:pic>
      <p:pic>
        <p:nvPicPr>
          <p:cNvPr id="27661" name="Picture 13" descr="Meaning of Chemical Formula"/>
          <p:cNvPicPr>
            <a:picLocks noChangeAspect="1" noChangeArrowheads="1"/>
          </p:cNvPicPr>
          <p:nvPr/>
        </p:nvPicPr>
        <p:blipFill>
          <a:blip r:embed="rId3" cstate="print">
            <a:lum bright="2000" contrast="36000"/>
          </a:blip>
          <a:srcRect l="39264" t="70171" r="46013" b="5176"/>
          <a:stretch>
            <a:fillRect/>
          </a:stretch>
        </p:blipFill>
        <p:spPr bwMode="auto">
          <a:xfrm>
            <a:off x="3810000" y="5257800"/>
            <a:ext cx="1143000" cy="990600"/>
          </a:xfrm>
          <a:prstGeom prst="rect">
            <a:avLst/>
          </a:prstGeom>
          <a:noFill/>
          <a:ln w="9525">
            <a:noFill/>
            <a:miter lim="800000"/>
            <a:headEnd/>
            <a:tailEnd/>
          </a:ln>
        </p:spPr>
      </p:pic>
      <p:sp>
        <p:nvSpPr>
          <p:cNvPr id="18438" name="AutoShape 14">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18439" name="Text Box 15"/>
          <p:cNvSpPr txBox="1">
            <a:spLocks noChangeArrowheads="1"/>
          </p:cNvSpPr>
          <p:nvPr/>
        </p:nvSpPr>
        <p:spPr bwMode="auto">
          <a:xfrm>
            <a:off x="533400" y="1865313"/>
            <a:ext cx="7334250" cy="641350"/>
          </a:xfrm>
          <a:prstGeom prst="rect">
            <a:avLst/>
          </a:prstGeom>
          <a:noFill/>
          <a:ln w="9525">
            <a:noFill/>
            <a:miter lim="800000"/>
            <a:headEnd/>
            <a:tailEnd/>
          </a:ln>
        </p:spPr>
        <p:txBody>
          <a:bodyPr wrap="none">
            <a:spAutoFit/>
          </a:bodyPr>
          <a:lstStyle/>
          <a:p>
            <a:r>
              <a:rPr lang="en-US" sz="1800" b="1"/>
              <a:t>Chemical</a:t>
            </a:r>
          </a:p>
          <a:p>
            <a:r>
              <a:rPr lang="en-US" sz="1800" b="1"/>
              <a:t> Symbol	           Meaning	  	                                 Composition</a:t>
            </a:r>
          </a:p>
        </p:txBody>
      </p:sp>
      <p:sp>
        <p:nvSpPr>
          <p:cNvPr id="18440" name="Text Box 16"/>
          <p:cNvSpPr txBox="1">
            <a:spLocks noChangeArrowheads="1"/>
          </p:cNvSpPr>
          <p:nvPr/>
        </p:nvSpPr>
        <p:spPr bwMode="auto">
          <a:xfrm>
            <a:off x="685800" y="3211513"/>
            <a:ext cx="2809875" cy="701675"/>
          </a:xfrm>
          <a:prstGeom prst="rect">
            <a:avLst/>
          </a:prstGeom>
          <a:noFill/>
          <a:ln w="9525">
            <a:noFill/>
            <a:miter lim="800000"/>
            <a:headEnd/>
            <a:tailEnd/>
          </a:ln>
        </p:spPr>
        <p:txBody>
          <a:bodyPr wrap="none">
            <a:spAutoFit/>
          </a:bodyPr>
          <a:lstStyle/>
          <a:p>
            <a:r>
              <a:rPr lang="en-US" sz="2000" b="1"/>
              <a:t>H</a:t>
            </a:r>
            <a:r>
              <a:rPr lang="en-US" sz="2000" b="1" baseline="-25000"/>
              <a:t>2</a:t>
            </a:r>
            <a:r>
              <a:rPr lang="en-US" sz="2000" b="1"/>
              <a:t>O       One molecule</a:t>
            </a:r>
          </a:p>
          <a:p>
            <a:r>
              <a:rPr lang="en-US" sz="2000" b="1"/>
              <a:t>	  of  water:</a:t>
            </a:r>
          </a:p>
        </p:txBody>
      </p:sp>
      <p:sp>
        <p:nvSpPr>
          <p:cNvPr id="18441" name="Text Box 17"/>
          <p:cNvSpPr txBox="1">
            <a:spLocks noChangeArrowheads="1"/>
          </p:cNvSpPr>
          <p:nvPr/>
        </p:nvSpPr>
        <p:spPr bwMode="auto">
          <a:xfrm>
            <a:off x="5164138" y="3211513"/>
            <a:ext cx="3751262" cy="396875"/>
          </a:xfrm>
          <a:prstGeom prst="rect">
            <a:avLst/>
          </a:prstGeom>
          <a:noFill/>
          <a:ln w="9525">
            <a:noFill/>
            <a:miter lim="800000"/>
            <a:headEnd/>
            <a:tailEnd/>
          </a:ln>
        </p:spPr>
        <p:txBody>
          <a:bodyPr wrap="none">
            <a:spAutoFit/>
          </a:bodyPr>
          <a:lstStyle/>
          <a:p>
            <a:r>
              <a:rPr lang="en-US" sz="2000" b="1"/>
              <a:t>Two H atoms and one O atom</a:t>
            </a:r>
          </a:p>
        </p:txBody>
      </p:sp>
      <p:sp>
        <p:nvSpPr>
          <p:cNvPr id="18442" name="AutoShape 18"/>
          <p:cNvSpPr>
            <a:spLocks/>
          </p:cNvSpPr>
          <p:nvPr/>
        </p:nvSpPr>
        <p:spPr bwMode="auto">
          <a:xfrm rot="-5400000">
            <a:off x="876300" y="2400300"/>
            <a:ext cx="228600" cy="762000"/>
          </a:xfrm>
          <a:prstGeom prst="rightBrace">
            <a:avLst>
              <a:gd name="adj1" fmla="val 27778"/>
              <a:gd name="adj2" fmla="val 50000"/>
            </a:avLst>
          </a:prstGeom>
          <a:noFill/>
          <a:ln w="9525">
            <a:solidFill>
              <a:schemeClr val="tx1"/>
            </a:solidFill>
            <a:round/>
            <a:headEnd/>
            <a:tailEnd/>
          </a:ln>
        </p:spPr>
        <p:txBody>
          <a:bodyPr wrap="none" anchor="ctr"/>
          <a:lstStyle/>
          <a:p>
            <a:endParaRPr lang="en-US"/>
          </a:p>
        </p:txBody>
      </p:sp>
      <p:sp>
        <p:nvSpPr>
          <p:cNvPr id="18443" name="AutoShape 19"/>
          <p:cNvSpPr>
            <a:spLocks/>
          </p:cNvSpPr>
          <p:nvPr/>
        </p:nvSpPr>
        <p:spPr bwMode="auto">
          <a:xfrm rot="-5400000">
            <a:off x="2438400" y="1905000"/>
            <a:ext cx="304800" cy="1828800"/>
          </a:xfrm>
          <a:prstGeom prst="rightBrace">
            <a:avLst>
              <a:gd name="adj1" fmla="val 50000"/>
              <a:gd name="adj2" fmla="val 50000"/>
            </a:avLst>
          </a:prstGeom>
          <a:noFill/>
          <a:ln w="9525">
            <a:solidFill>
              <a:schemeClr val="tx1"/>
            </a:solidFill>
            <a:round/>
            <a:headEnd/>
            <a:tailEnd/>
          </a:ln>
        </p:spPr>
        <p:txBody>
          <a:bodyPr wrap="none" anchor="ctr"/>
          <a:lstStyle/>
          <a:p>
            <a:endParaRPr lang="en-US"/>
          </a:p>
        </p:txBody>
      </p:sp>
      <p:sp>
        <p:nvSpPr>
          <p:cNvPr id="18444" name="AutoShape 20"/>
          <p:cNvSpPr>
            <a:spLocks/>
          </p:cNvSpPr>
          <p:nvPr/>
        </p:nvSpPr>
        <p:spPr bwMode="auto">
          <a:xfrm rot="-5400000">
            <a:off x="6858000" y="990600"/>
            <a:ext cx="304800" cy="3657600"/>
          </a:xfrm>
          <a:prstGeom prst="rightBrace">
            <a:avLst>
              <a:gd name="adj1" fmla="val 100000"/>
              <a:gd name="adj2" fmla="val 50000"/>
            </a:avLst>
          </a:prstGeom>
          <a:noFill/>
          <a:ln w="9525">
            <a:solidFill>
              <a:schemeClr val="tx1"/>
            </a:solidFill>
            <a:round/>
            <a:headEnd/>
            <a:tailEnd/>
          </a:ln>
        </p:spPr>
        <p:txBody>
          <a:bodyPr wrap="none" anchor="ctr"/>
          <a:lstStyle/>
          <a:p>
            <a:endParaRPr lang="en-US"/>
          </a:p>
        </p:txBody>
      </p:sp>
      <p:sp>
        <p:nvSpPr>
          <p:cNvPr id="27669" name="Text Box 21"/>
          <p:cNvSpPr txBox="1">
            <a:spLocks noChangeArrowheads="1"/>
          </p:cNvSpPr>
          <p:nvPr/>
        </p:nvSpPr>
        <p:spPr bwMode="auto">
          <a:xfrm>
            <a:off x="609600" y="4327525"/>
            <a:ext cx="2967038" cy="701675"/>
          </a:xfrm>
          <a:prstGeom prst="rect">
            <a:avLst/>
          </a:prstGeom>
          <a:noFill/>
          <a:ln w="9525">
            <a:noFill/>
            <a:miter lim="800000"/>
            <a:headEnd/>
            <a:tailEnd/>
          </a:ln>
        </p:spPr>
        <p:txBody>
          <a:bodyPr wrap="none">
            <a:spAutoFit/>
          </a:bodyPr>
          <a:lstStyle/>
          <a:p>
            <a:r>
              <a:rPr lang="en-US" sz="2000" b="1"/>
              <a:t>2 H</a:t>
            </a:r>
            <a:r>
              <a:rPr lang="en-US" sz="2000" b="1" baseline="-25000"/>
              <a:t>2</a:t>
            </a:r>
            <a:r>
              <a:rPr lang="en-US" sz="2000" b="1"/>
              <a:t>O    Two molecules</a:t>
            </a:r>
          </a:p>
          <a:p>
            <a:r>
              <a:rPr lang="en-US" sz="2000" b="1"/>
              <a:t>	  of  water:</a:t>
            </a:r>
          </a:p>
        </p:txBody>
      </p:sp>
      <p:sp>
        <p:nvSpPr>
          <p:cNvPr id="27670" name="Text Box 22"/>
          <p:cNvSpPr txBox="1">
            <a:spLocks noChangeArrowheads="1"/>
          </p:cNvSpPr>
          <p:nvPr/>
        </p:nvSpPr>
        <p:spPr bwMode="auto">
          <a:xfrm>
            <a:off x="5199063" y="4327525"/>
            <a:ext cx="3933825" cy="396875"/>
          </a:xfrm>
          <a:prstGeom prst="rect">
            <a:avLst/>
          </a:prstGeom>
          <a:noFill/>
          <a:ln w="9525">
            <a:noFill/>
            <a:miter lim="800000"/>
            <a:headEnd/>
            <a:tailEnd/>
          </a:ln>
        </p:spPr>
        <p:txBody>
          <a:bodyPr wrap="none">
            <a:spAutoFit/>
          </a:bodyPr>
          <a:lstStyle/>
          <a:p>
            <a:r>
              <a:rPr lang="en-US" sz="2000" b="1"/>
              <a:t>Four H atoms and two O atoms</a:t>
            </a:r>
          </a:p>
        </p:txBody>
      </p:sp>
      <p:sp>
        <p:nvSpPr>
          <p:cNvPr id="27671" name="Text Box 23"/>
          <p:cNvSpPr txBox="1">
            <a:spLocks noChangeArrowheads="1"/>
          </p:cNvSpPr>
          <p:nvPr/>
        </p:nvSpPr>
        <p:spPr bwMode="auto">
          <a:xfrm>
            <a:off x="762000" y="5334000"/>
            <a:ext cx="2692400" cy="1006475"/>
          </a:xfrm>
          <a:prstGeom prst="rect">
            <a:avLst/>
          </a:prstGeom>
          <a:noFill/>
          <a:ln w="9525">
            <a:noFill/>
            <a:miter lim="800000"/>
            <a:headEnd/>
            <a:tailEnd/>
          </a:ln>
        </p:spPr>
        <p:txBody>
          <a:bodyPr wrap="none">
            <a:spAutoFit/>
          </a:bodyPr>
          <a:lstStyle/>
          <a:p>
            <a:r>
              <a:rPr lang="en-US" sz="2000" b="1"/>
              <a:t>H</a:t>
            </a:r>
            <a:r>
              <a:rPr lang="en-US" sz="2000" b="1" baseline="-25000"/>
              <a:t>2</a:t>
            </a:r>
            <a:r>
              <a:rPr lang="en-US" sz="2000" b="1"/>
              <a:t>O</a:t>
            </a:r>
            <a:r>
              <a:rPr lang="en-US" sz="2000" b="1" baseline="-25000"/>
              <a:t>2</a:t>
            </a:r>
            <a:r>
              <a:rPr lang="en-US" sz="2000" b="1"/>
              <a:t>    One molecule</a:t>
            </a:r>
          </a:p>
          <a:p>
            <a:r>
              <a:rPr lang="en-US" sz="2000" b="1"/>
              <a:t>	of  hydrogen</a:t>
            </a:r>
          </a:p>
          <a:p>
            <a:r>
              <a:rPr lang="en-US" sz="2000" b="1"/>
              <a:t>	peroxide:</a:t>
            </a:r>
          </a:p>
        </p:txBody>
      </p:sp>
      <p:sp>
        <p:nvSpPr>
          <p:cNvPr id="27672" name="Text Box 24"/>
          <p:cNvSpPr txBox="1">
            <a:spLocks noChangeArrowheads="1"/>
          </p:cNvSpPr>
          <p:nvPr/>
        </p:nvSpPr>
        <p:spPr bwMode="auto">
          <a:xfrm>
            <a:off x="5180013" y="5334000"/>
            <a:ext cx="3876675" cy="396875"/>
          </a:xfrm>
          <a:prstGeom prst="rect">
            <a:avLst/>
          </a:prstGeom>
          <a:noFill/>
          <a:ln w="9525">
            <a:noFill/>
            <a:miter lim="800000"/>
            <a:headEnd/>
            <a:tailEnd/>
          </a:ln>
        </p:spPr>
        <p:txBody>
          <a:bodyPr wrap="none">
            <a:spAutoFit/>
          </a:bodyPr>
          <a:lstStyle/>
          <a:p>
            <a:r>
              <a:rPr lang="en-US" sz="2000" b="1"/>
              <a:t>Two H atoms and two O atoms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0"/>
                                  </p:stCondLst>
                                  <p:childTnLst>
                                    <p:set>
                                      <p:cBhvr>
                                        <p:cTn id="6" dur="1" fill="hold">
                                          <p:stCondLst>
                                            <p:cond delay="499"/>
                                          </p:stCondLst>
                                        </p:cTn>
                                        <p:tgtEl>
                                          <p:spTgt spid="276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69"/>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2000"/>
                                  </p:stCondLst>
                                  <p:childTnLst>
                                    <p:set>
                                      <p:cBhvr>
                                        <p:cTn id="13" dur="1" fill="hold">
                                          <p:stCondLst>
                                            <p:cond delay="499"/>
                                          </p:stCondLst>
                                        </p:cTn>
                                        <p:tgtEl>
                                          <p:spTgt spid="27670"/>
                                        </p:tgtEl>
                                        <p:attrNameLst>
                                          <p:attrName>style.visibility</p:attrName>
                                        </p:attrNameLst>
                                      </p:cBhvr>
                                      <p:to>
                                        <p:strVal val="visible"/>
                                      </p:to>
                                    </p:set>
                                  </p:childTnLst>
                                </p:cTn>
                              </p:par>
                            </p:childTnLst>
                          </p:cTn>
                        </p:par>
                        <p:par>
                          <p:cTn id="14" fill="hold">
                            <p:stCondLst>
                              <p:cond delay="3000"/>
                            </p:stCondLst>
                            <p:childTnLst>
                              <p:par>
                                <p:cTn id="15" presetID="1" presetClass="entr" presetSubtype="0" fill="hold" nodeType="afterEffect">
                                  <p:stCondLst>
                                    <p:cond delay="5000"/>
                                  </p:stCondLst>
                                  <p:childTnLst>
                                    <p:set>
                                      <p:cBhvr>
                                        <p:cTn id="16" dur="1" fill="hold">
                                          <p:stCondLst>
                                            <p:cond delay="499"/>
                                          </p:stCondLst>
                                        </p:cTn>
                                        <p:tgtEl>
                                          <p:spTgt spid="276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7671"/>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2000"/>
                                  </p:stCondLst>
                                  <p:childTnLst>
                                    <p:set>
                                      <p:cBhvr>
                                        <p:cTn id="23" dur="1" fill="hold">
                                          <p:stCondLst>
                                            <p:cond delay="499"/>
                                          </p:stCondLst>
                                        </p:cTn>
                                        <p:tgtEl>
                                          <p:spTgt spid="27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9" grpId="0" autoUpdateAnimBg="0"/>
      <p:bldP spid="27670" grpId="0" autoUpdateAnimBg="0"/>
      <p:bldP spid="27671" grpId="0" autoUpdateAnimBg="0"/>
      <p:bldP spid="27672" grpId="0"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76200" y="152400"/>
            <a:ext cx="7772400" cy="1143000"/>
          </a:xfrm>
        </p:spPr>
        <p:txBody>
          <a:bodyPr/>
          <a:lstStyle/>
          <a:p>
            <a:pPr eaLnBrk="1" hangingPunct="1"/>
            <a:r>
              <a:rPr lang="en-US" smtClean="0"/>
              <a:t>Rocket Fuel</a:t>
            </a:r>
          </a:p>
        </p:txBody>
      </p:sp>
      <p:sp>
        <p:nvSpPr>
          <p:cNvPr id="115715" name="Text Box 3"/>
          <p:cNvSpPr txBox="1">
            <a:spLocks noChangeArrowheads="1"/>
          </p:cNvSpPr>
          <p:nvPr/>
        </p:nvSpPr>
        <p:spPr bwMode="auto">
          <a:xfrm>
            <a:off x="228600" y="1279525"/>
            <a:ext cx="6315075" cy="1616075"/>
          </a:xfrm>
          <a:prstGeom prst="rect">
            <a:avLst/>
          </a:prstGeom>
          <a:noFill/>
          <a:ln w="9525">
            <a:noFill/>
            <a:miter lim="800000"/>
            <a:headEnd/>
            <a:tailEnd/>
          </a:ln>
        </p:spPr>
        <p:txBody>
          <a:bodyPr wrap="none">
            <a:spAutoFit/>
          </a:bodyPr>
          <a:lstStyle/>
          <a:p>
            <a:r>
              <a:rPr lang="en-US" sz="2000" i="1"/>
              <a:t>   The compound diborane (B</a:t>
            </a:r>
            <a:r>
              <a:rPr lang="en-US" sz="2000" i="1" baseline="-25000"/>
              <a:t>2</a:t>
            </a:r>
            <a:r>
              <a:rPr lang="en-US" sz="2000" i="1"/>
              <a:t>H</a:t>
            </a:r>
            <a:r>
              <a:rPr lang="en-US" sz="2000" i="1" baseline="-25000"/>
              <a:t>6</a:t>
            </a:r>
            <a:r>
              <a:rPr lang="en-US" sz="2000" i="1"/>
              <a:t>) was at one time </a:t>
            </a:r>
          </a:p>
          <a:p>
            <a:r>
              <a:rPr lang="en-US" sz="2000" i="1"/>
              <a:t>considered for use as a rocket fuel.  How many grams </a:t>
            </a:r>
          </a:p>
          <a:p>
            <a:r>
              <a:rPr lang="en-US" sz="2000" i="1"/>
              <a:t>of liquid oxygen would a rocket have to carry to burn </a:t>
            </a:r>
          </a:p>
          <a:p>
            <a:r>
              <a:rPr lang="en-US" sz="2000" i="1"/>
              <a:t>10 kg of diborane completely?  </a:t>
            </a:r>
          </a:p>
          <a:p>
            <a:r>
              <a:rPr lang="en-US" sz="2000" i="1"/>
              <a:t>   (The products are B</a:t>
            </a:r>
            <a:r>
              <a:rPr lang="en-US" sz="2000" i="1" baseline="-25000"/>
              <a:t>2</a:t>
            </a:r>
            <a:r>
              <a:rPr lang="en-US" sz="2000" i="1"/>
              <a:t>O</a:t>
            </a:r>
            <a:r>
              <a:rPr lang="en-US" sz="2000" i="1" baseline="-25000"/>
              <a:t>3</a:t>
            </a:r>
            <a:r>
              <a:rPr lang="en-US" sz="2000" i="1"/>
              <a:t> and H</a:t>
            </a:r>
            <a:r>
              <a:rPr lang="en-US" sz="2000" i="1" baseline="-25000"/>
              <a:t>2</a:t>
            </a:r>
            <a:r>
              <a:rPr lang="en-US" sz="2000" i="1"/>
              <a:t>O).</a:t>
            </a:r>
          </a:p>
        </p:txBody>
      </p:sp>
      <p:sp>
        <p:nvSpPr>
          <p:cNvPr id="111621" name="Text Box 5"/>
          <p:cNvSpPr txBox="1">
            <a:spLocks noChangeArrowheads="1"/>
          </p:cNvSpPr>
          <p:nvPr/>
        </p:nvSpPr>
        <p:spPr bwMode="auto">
          <a:xfrm>
            <a:off x="3581400" y="3124200"/>
            <a:ext cx="1697038" cy="457200"/>
          </a:xfrm>
          <a:prstGeom prst="rect">
            <a:avLst/>
          </a:prstGeom>
          <a:noFill/>
          <a:ln w="9525">
            <a:noFill/>
            <a:miter lim="800000"/>
            <a:headEnd/>
            <a:tailEnd/>
          </a:ln>
        </p:spPr>
        <p:txBody>
          <a:bodyPr wrap="none">
            <a:spAutoFit/>
          </a:bodyPr>
          <a:lstStyle/>
          <a:p>
            <a:r>
              <a:rPr lang="en-US" sz="2400"/>
              <a:t>B</a:t>
            </a:r>
            <a:r>
              <a:rPr lang="en-US" sz="2400" baseline="-25000"/>
              <a:t>2</a:t>
            </a:r>
            <a:r>
              <a:rPr lang="en-US" sz="2400"/>
              <a:t>H</a:t>
            </a:r>
            <a:r>
              <a:rPr lang="en-US" sz="2400" baseline="-25000"/>
              <a:t>6</a:t>
            </a:r>
            <a:r>
              <a:rPr lang="en-US" sz="2400"/>
              <a:t>  +  O</a:t>
            </a:r>
            <a:r>
              <a:rPr lang="en-US" sz="2400" baseline="-25000"/>
              <a:t>2</a:t>
            </a:r>
            <a:endParaRPr lang="en-US" sz="2400">
              <a:sym typeface="Wingdings" pitchFamily="2" charset="2"/>
            </a:endParaRPr>
          </a:p>
        </p:txBody>
      </p:sp>
      <p:sp>
        <p:nvSpPr>
          <p:cNvPr id="111622" name="Text Box 6"/>
          <p:cNvSpPr txBox="1">
            <a:spLocks noChangeArrowheads="1"/>
          </p:cNvSpPr>
          <p:nvPr/>
        </p:nvSpPr>
        <p:spPr bwMode="auto">
          <a:xfrm>
            <a:off x="1050925" y="3184525"/>
            <a:ext cx="2289175" cy="396875"/>
          </a:xfrm>
          <a:prstGeom prst="rect">
            <a:avLst/>
          </a:prstGeom>
          <a:noFill/>
          <a:ln w="9525">
            <a:noFill/>
            <a:miter lim="800000"/>
            <a:headEnd/>
            <a:tailEnd/>
          </a:ln>
        </p:spPr>
        <p:txBody>
          <a:bodyPr wrap="none">
            <a:spAutoFit/>
          </a:bodyPr>
          <a:lstStyle/>
          <a:p>
            <a:r>
              <a:rPr lang="en-US" sz="2000"/>
              <a:t>Chemical equation</a:t>
            </a:r>
          </a:p>
        </p:txBody>
      </p:sp>
      <p:sp>
        <p:nvSpPr>
          <p:cNvPr id="111623" name="Text Box 7"/>
          <p:cNvSpPr txBox="1">
            <a:spLocks noChangeArrowheads="1"/>
          </p:cNvSpPr>
          <p:nvPr/>
        </p:nvSpPr>
        <p:spPr bwMode="auto">
          <a:xfrm>
            <a:off x="152400" y="3733800"/>
            <a:ext cx="3362325" cy="396875"/>
          </a:xfrm>
          <a:prstGeom prst="rect">
            <a:avLst/>
          </a:prstGeom>
          <a:noFill/>
          <a:ln w="9525">
            <a:noFill/>
            <a:miter lim="800000"/>
            <a:headEnd/>
            <a:tailEnd/>
          </a:ln>
        </p:spPr>
        <p:txBody>
          <a:bodyPr wrap="none">
            <a:spAutoFit/>
          </a:bodyPr>
          <a:lstStyle/>
          <a:p>
            <a:r>
              <a:rPr lang="en-US" sz="2000"/>
              <a:t>Balanced chemical equation</a:t>
            </a:r>
          </a:p>
        </p:txBody>
      </p:sp>
      <p:sp>
        <p:nvSpPr>
          <p:cNvPr id="111627" name="Text Box 11"/>
          <p:cNvSpPr txBox="1">
            <a:spLocks noChangeArrowheads="1"/>
          </p:cNvSpPr>
          <p:nvPr/>
        </p:nvSpPr>
        <p:spPr bwMode="auto">
          <a:xfrm>
            <a:off x="5713413" y="5711825"/>
            <a:ext cx="2522537" cy="457200"/>
          </a:xfrm>
          <a:prstGeom prst="rect">
            <a:avLst/>
          </a:prstGeom>
          <a:noFill/>
          <a:ln w="9525">
            <a:noFill/>
            <a:miter lim="800000"/>
            <a:headEnd/>
            <a:tailEnd/>
          </a:ln>
        </p:spPr>
        <p:txBody>
          <a:bodyPr wrap="none">
            <a:spAutoFit/>
          </a:bodyPr>
          <a:lstStyle/>
          <a:p>
            <a:r>
              <a:rPr lang="en-US" sz="2400"/>
              <a:t>X  =  34,286 g O</a:t>
            </a:r>
            <a:r>
              <a:rPr lang="en-US" sz="2400" baseline="-25000"/>
              <a:t>2</a:t>
            </a:r>
          </a:p>
        </p:txBody>
      </p:sp>
      <p:sp>
        <p:nvSpPr>
          <p:cNvPr id="111628" name="Text Box 12"/>
          <p:cNvSpPr txBox="1">
            <a:spLocks noChangeArrowheads="1"/>
          </p:cNvSpPr>
          <p:nvPr/>
        </p:nvSpPr>
        <p:spPr bwMode="auto">
          <a:xfrm>
            <a:off x="3657600" y="4129088"/>
            <a:ext cx="1682750" cy="366712"/>
          </a:xfrm>
          <a:prstGeom prst="rect">
            <a:avLst/>
          </a:prstGeom>
          <a:noFill/>
          <a:ln w="9525">
            <a:noFill/>
            <a:miter lim="800000"/>
            <a:headEnd/>
            <a:tailEnd/>
          </a:ln>
        </p:spPr>
        <p:txBody>
          <a:bodyPr wrap="none">
            <a:spAutoFit/>
          </a:bodyPr>
          <a:lstStyle/>
          <a:p>
            <a:r>
              <a:rPr lang="en-US" sz="1800" i="1"/>
              <a:t>10 kg          x g</a:t>
            </a:r>
          </a:p>
        </p:txBody>
      </p:sp>
      <p:pic>
        <p:nvPicPr>
          <p:cNvPr id="115721" name="Picture 13" descr="Apollo rocket launch"/>
          <p:cNvPicPr>
            <a:picLocks noChangeAspect="1" noChangeArrowheads="1"/>
          </p:cNvPicPr>
          <p:nvPr/>
        </p:nvPicPr>
        <p:blipFill>
          <a:blip r:embed="rId4" cstate="print"/>
          <a:srcRect/>
          <a:stretch>
            <a:fillRect/>
          </a:stretch>
        </p:blipFill>
        <p:spPr bwMode="auto">
          <a:xfrm>
            <a:off x="6731000" y="457200"/>
            <a:ext cx="2095500" cy="2514600"/>
          </a:xfrm>
          <a:prstGeom prst="rect">
            <a:avLst/>
          </a:prstGeom>
          <a:noFill/>
          <a:ln w="9525">
            <a:noFill/>
            <a:miter lim="800000"/>
            <a:headEnd/>
            <a:tailEnd/>
          </a:ln>
        </p:spPr>
      </p:pic>
      <p:sp>
        <p:nvSpPr>
          <p:cNvPr id="115722" name="AutoShape 14">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111631" name="Picture 15">
            <a:hlinkClick r:id="" action="ppaction://media"/>
          </p:cNvPr>
          <p:cNvPicPr>
            <a:picLocks noRot="1" noChangeAspect="1" noChangeArrowheads="1"/>
          </p:cNvPicPr>
          <p:nvPr>
            <a:wavAudioFile r:embed="rId1" name="MSj03886280000[1].wav"/>
          </p:nvPr>
        </p:nvPicPr>
        <p:blipFill>
          <a:blip r:embed="rId6" cstate="print"/>
          <a:srcRect/>
          <a:stretch>
            <a:fillRect/>
          </a:stretch>
        </p:blipFill>
        <p:spPr bwMode="auto">
          <a:xfrm>
            <a:off x="0" y="5715000"/>
            <a:ext cx="304800" cy="304800"/>
          </a:xfrm>
          <a:prstGeom prst="rect">
            <a:avLst/>
          </a:prstGeom>
          <a:noFill/>
          <a:ln w="9525">
            <a:noFill/>
            <a:miter lim="800000"/>
            <a:headEnd/>
            <a:tailEnd/>
          </a:ln>
        </p:spPr>
      </p:pic>
      <p:sp>
        <p:nvSpPr>
          <p:cNvPr id="111632" name="Text Box 16"/>
          <p:cNvSpPr txBox="1">
            <a:spLocks noChangeArrowheads="1"/>
          </p:cNvSpPr>
          <p:nvPr/>
        </p:nvSpPr>
        <p:spPr bwMode="auto">
          <a:xfrm>
            <a:off x="823913" y="4845050"/>
            <a:ext cx="2317750" cy="366713"/>
          </a:xfrm>
          <a:prstGeom prst="rect">
            <a:avLst/>
          </a:prstGeom>
          <a:noFill/>
          <a:ln w="9525">
            <a:noFill/>
            <a:miter lim="800000"/>
            <a:headEnd/>
            <a:tailEnd/>
          </a:ln>
        </p:spPr>
        <p:txBody>
          <a:bodyPr wrap="none">
            <a:spAutoFit/>
          </a:bodyPr>
          <a:lstStyle/>
          <a:p>
            <a:r>
              <a:rPr lang="en-US" sz="1800"/>
              <a:t>x g O</a:t>
            </a:r>
            <a:r>
              <a:rPr lang="en-US" sz="2000" baseline="-25000"/>
              <a:t>2</a:t>
            </a:r>
            <a:r>
              <a:rPr lang="en-US" sz="1800"/>
              <a:t>  =  10 kg B</a:t>
            </a:r>
            <a:r>
              <a:rPr lang="en-US" sz="1800" baseline="-25000"/>
              <a:t>2</a:t>
            </a:r>
            <a:r>
              <a:rPr lang="en-US" sz="1800"/>
              <a:t>H</a:t>
            </a:r>
            <a:r>
              <a:rPr lang="en-US" sz="1800" baseline="-25000"/>
              <a:t>6</a:t>
            </a:r>
          </a:p>
        </p:txBody>
      </p:sp>
      <p:sp>
        <p:nvSpPr>
          <p:cNvPr id="111633" name="Text Box 17"/>
          <p:cNvSpPr txBox="1">
            <a:spLocks noChangeArrowheads="1"/>
          </p:cNvSpPr>
          <p:nvPr/>
        </p:nvSpPr>
        <p:spPr bwMode="auto">
          <a:xfrm>
            <a:off x="3073400" y="4670425"/>
            <a:ext cx="1431925" cy="366713"/>
          </a:xfrm>
          <a:prstGeom prst="rect">
            <a:avLst/>
          </a:prstGeom>
          <a:noFill/>
          <a:ln w="9525">
            <a:noFill/>
            <a:miter lim="800000"/>
            <a:headEnd/>
            <a:tailEnd/>
          </a:ln>
        </p:spPr>
        <p:txBody>
          <a:bodyPr wrap="none">
            <a:spAutoFit/>
          </a:bodyPr>
          <a:lstStyle/>
          <a:p>
            <a:r>
              <a:rPr lang="en-US" sz="1800"/>
              <a:t>1000 g B</a:t>
            </a:r>
            <a:r>
              <a:rPr lang="en-US" sz="1800" baseline="-25000"/>
              <a:t>2</a:t>
            </a:r>
            <a:r>
              <a:rPr lang="en-US" sz="1800"/>
              <a:t>H</a:t>
            </a:r>
            <a:r>
              <a:rPr lang="en-US" sz="1800" baseline="-25000"/>
              <a:t>6</a:t>
            </a:r>
          </a:p>
        </p:txBody>
      </p:sp>
      <p:sp>
        <p:nvSpPr>
          <p:cNvPr id="111634" name="Text Box 18"/>
          <p:cNvSpPr txBox="1">
            <a:spLocks noChangeArrowheads="1"/>
          </p:cNvSpPr>
          <p:nvPr/>
        </p:nvSpPr>
        <p:spPr bwMode="auto">
          <a:xfrm>
            <a:off x="3209925" y="5026025"/>
            <a:ext cx="1165225" cy="366713"/>
          </a:xfrm>
          <a:prstGeom prst="rect">
            <a:avLst/>
          </a:prstGeom>
          <a:noFill/>
          <a:ln w="9525">
            <a:noFill/>
            <a:miter lim="800000"/>
            <a:headEnd/>
            <a:tailEnd/>
          </a:ln>
        </p:spPr>
        <p:txBody>
          <a:bodyPr wrap="none">
            <a:spAutoFit/>
          </a:bodyPr>
          <a:lstStyle/>
          <a:p>
            <a:r>
              <a:rPr lang="en-US" sz="1800"/>
              <a:t>1 kg B</a:t>
            </a:r>
            <a:r>
              <a:rPr lang="en-US" sz="1800" baseline="-25000"/>
              <a:t>2</a:t>
            </a:r>
            <a:r>
              <a:rPr lang="en-US" sz="1800"/>
              <a:t>H</a:t>
            </a:r>
            <a:r>
              <a:rPr lang="en-US" sz="1800" baseline="-25000"/>
              <a:t>6</a:t>
            </a:r>
          </a:p>
        </p:txBody>
      </p:sp>
      <p:sp>
        <p:nvSpPr>
          <p:cNvPr id="111635" name="Text Box 19"/>
          <p:cNvSpPr txBox="1">
            <a:spLocks noChangeArrowheads="1"/>
          </p:cNvSpPr>
          <p:nvPr/>
        </p:nvSpPr>
        <p:spPr bwMode="auto">
          <a:xfrm>
            <a:off x="4560888" y="5026025"/>
            <a:ext cx="1177925" cy="366713"/>
          </a:xfrm>
          <a:prstGeom prst="rect">
            <a:avLst/>
          </a:prstGeom>
          <a:noFill/>
          <a:ln w="9525">
            <a:noFill/>
            <a:miter lim="800000"/>
            <a:headEnd/>
            <a:tailEnd/>
          </a:ln>
        </p:spPr>
        <p:txBody>
          <a:bodyPr wrap="none">
            <a:spAutoFit/>
          </a:bodyPr>
          <a:lstStyle/>
          <a:p>
            <a:r>
              <a:rPr lang="en-US" sz="1800"/>
              <a:t>28 g B</a:t>
            </a:r>
            <a:r>
              <a:rPr lang="en-US" sz="1800" baseline="-25000"/>
              <a:t>2</a:t>
            </a:r>
            <a:r>
              <a:rPr lang="en-US" sz="1800"/>
              <a:t>H</a:t>
            </a:r>
            <a:r>
              <a:rPr lang="en-US" sz="1800" baseline="-25000"/>
              <a:t>6</a:t>
            </a:r>
          </a:p>
        </p:txBody>
      </p:sp>
      <p:sp>
        <p:nvSpPr>
          <p:cNvPr id="111636" name="Text Box 20"/>
          <p:cNvSpPr txBox="1">
            <a:spLocks noChangeArrowheads="1"/>
          </p:cNvSpPr>
          <p:nvPr/>
        </p:nvSpPr>
        <p:spPr bwMode="auto">
          <a:xfrm>
            <a:off x="4503738" y="4678363"/>
            <a:ext cx="1292225" cy="366712"/>
          </a:xfrm>
          <a:prstGeom prst="rect">
            <a:avLst/>
          </a:prstGeom>
          <a:noFill/>
          <a:ln w="9525">
            <a:noFill/>
            <a:miter lim="800000"/>
            <a:headEnd/>
            <a:tailEnd/>
          </a:ln>
        </p:spPr>
        <p:txBody>
          <a:bodyPr wrap="none">
            <a:spAutoFit/>
          </a:bodyPr>
          <a:lstStyle/>
          <a:p>
            <a:r>
              <a:rPr lang="en-US" sz="1800"/>
              <a:t>1 mol B</a:t>
            </a:r>
            <a:r>
              <a:rPr lang="en-US" sz="1800" baseline="-25000"/>
              <a:t>2</a:t>
            </a:r>
            <a:r>
              <a:rPr lang="en-US" sz="1800"/>
              <a:t>H</a:t>
            </a:r>
            <a:r>
              <a:rPr lang="en-US" sz="1800" baseline="-25000"/>
              <a:t>6</a:t>
            </a:r>
          </a:p>
        </p:txBody>
      </p:sp>
      <p:sp>
        <p:nvSpPr>
          <p:cNvPr id="111637" name="Text Box 21"/>
          <p:cNvSpPr txBox="1">
            <a:spLocks noChangeArrowheads="1"/>
          </p:cNvSpPr>
          <p:nvPr/>
        </p:nvSpPr>
        <p:spPr bwMode="auto">
          <a:xfrm>
            <a:off x="5937250" y="4678363"/>
            <a:ext cx="1068388" cy="366712"/>
          </a:xfrm>
          <a:prstGeom prst="rect">
            <a:avLst/>
          </a:prstGeom>
          <a:noFill/>
          <a:ln w="9525">
            <a:noFill/>
            <a:miter lim="800000"/>
            <a:headEnd/>
            <a:tailEnd/>
          </a:ln>
        </p:spPr>
        <p:txBody>
          <a:bodyPr wrap="none">
            <a:spAutoFit/>
          </a:bodyPr>
          <a:lstStyle/>
          <a:p>
            <a:r>
              <a:rPr lang="en-US" sz="1800"/>
              <a:t>3 mol O</a:t>
            </a:r>
            <a:r>
              <a:rPr lang="en-US" sz="1800" baseline="-25000"/>
              <a:t>2</a:t>
            </a:r>
            <a:endParaRPr lang="en-US" sz="1800"/>
          </a:p>
        </p:txBody>
      </p:sp>
      <p:sp>
        <p:nvSpPr>
          <p:cNvPr id="111638" name="Text Box 22"/>
          <p:cNvSpPr txBox="1">
            <a:spLocks noChangeArrowheads="1"/>
          </p:cNvSpPr>
          <p:nvPr/>
        </p:nvSpPr>
        <p:spPr bwMode="auto">
          <a:xfrm>
            <a:off x="5803900" y="5026025"/>
            <a:ext cx="1292225" cy="366713"/>
          </a:xfrm>
          <a:prstGeom prst="rect">
            <a:avLst/>
          </a:prstGeom>
          <a:noFill/>
          <a:ln w="9525">
            <a:noFill/>
            <a:miter lim="800000"/>
            <a:headEnd/>
            <a:tailEnd/>
          </a:ln>
        </p:spPr>
        <p:txBody>
          <a:bodyPr wrap="none">
            <a:spAutoFit/>
          </a:bodyPr>
          <a:lstStyle/>
          <a:p>
            <a:r>
              <a:rPr lang="en-US" sz="1800"/>
              <a:t>1 mol B</a:t>
            </a:r>
            <a:r>
              <a:rPr lang="en-US" sz="1800" baseline="-25000"/>
              <a:t>2</a:t>
            </a:r>
            <a:r>
              <a:rPr lang="en-US" sz="1800"/>
              <a:t>H</a:t>
            </a:r>
            <a:r>
              <a:rPr lang="en-US" sz="1800" baseline="-25000"/>
              <a:t>6</a:t>
            </a:r>
          </a:p>
        </p:txBody>
      </p:sp>
      <p:sp>
        <p:nvSpPr>
          <p:cNvPr id="111639" name="Text Box 23"/>
          <p:cNvSpPr txBox="1">
            <a:spLocks noChangeArrowheads="1"/>
          </p:cNvSpPr>
          <p:nvPr/>
        </p:nvSpPr>
        <p:spPr bwMode="auto">
          <a:xfrm>
            <a:off x="7253288" y="4678363"/>
            <a:ext cx="954087" cy="366712"/>
          </a:xfrm>
          <a:prstGeom prst="rect">
            <a:avLst/>
          </a:prstGeom>
          <a:noFill/>
          <a:ln w="9525">
            <a:noFill/>
            <a:miter lim="800000"/>
            <a:headEnd/>
            <a:tailEnd/>
          </a:ln>
        </p:spPr>
        <p:txBody>
          <a:bodyPr wrap="none">
            <a:spAutoFit/>
          </a:bodyPr>
          <a:lstStyle/>
          <a:p>
            <a:r>
              <a:rPr lang="en-US" sz="1800"/>
              <a:t>32 g O</a:t>
            </a:r>
            <a:r>
              <a:rPr lang="en-US" sz="1800" baseline="-25000"/>
              <a:t>2</a:t>
            </a:r>
            <a:endParaRPr lang="en-US" sz="1800"/>
          </a:p>
        </p:txBody>
      </p:sp>
      <p:sp>
        <p:nvSpPr>
          <p:cNvPr id="111640" name="Text Box 24"/>
          <p:cNvSpPr txBox="1">
            <a:spLocks noChangeArrowheads="1"/>
          </p:cNvSpPr>
          <p:nvPr/>
        </p:nvSpPr>
        <p:spPr bwMode="auto">
          <a:xfrm>
            <a:off x="7099300" y="5026025"/>
            <a:ext cx="1068388" cy="366713"/>
          </a:xfrm>
          <a:prstGeom prst="rect">
            <a:avLst/>
          </a:prstGeom>
          <a:noFill/>
          <a:ln w="9525">
            <a:noFill/>
            <a:miter lim="800000"/>
            <a:headEnd/>
            <a:tailEnd/>
          </a:ln>
        </p:spPr>
        <p:txBody>
          <a:bodyPr wrap="none">
            <a:spAutoFit/>
          </a:bodyPr>
          <a:lstStyle/>
          <a:p>
            <a:r>
              <a:rPr lang="en-US" sz="1800"/>
              <a:t>1 mol O</a:t>
            </a:r>
            <a:r>
              <a:rPr lang="en-US" sz="1800" baseline="-25000"/>
              <a:t>2</a:t>
            </a:r>
            <a:endParaRPr lang="en-US" sz="1800"/>
          </a:p>
        </p:txBody>
      </p:sp>
      <p:grpSp>
        <p:nvGrpSpPr>
          <p:cNvPr id="2" name="Group 25"/>
          <p:cNvGrpSpPr>
            <a:grpSpLocks/>
          </p:cNvGrpSpPr>
          <p:nvPr/>
        </p:nvGrpSpPr>
        <p:grpSpPr bwMode="auto">
          <a:xfrm>
            <a:off x="3119438" y="4694238"/>
            <a:ext cx="1381125" cy="676275"/>
            <a:chOff x="1872" y="2730"/>
            <a:chExt cx="816" cy="438"/>
          </a:xfrm>
        </p:grpSpPr>
        <p:sp>
          <p:nvSpPr>
            <p:cNvPr id="115759" name="AutoShape 26"/>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5760" name="Line 27"/>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3" name="Group 28"/>
          <p:cNvGrpSpPr>
            <a:grpSpLocks/>
          </p:cNvGrpSpPr>
          <p:nvPr/>
        </p:nvGrpSpPr>
        <p:grpSpPr bwMode="auto">
          <a:xfrm>
            <a:off x="4529138" y="4694238"/>
            <a:ext cx="1276350" cy="676275"/>
            <a:chOff x="1872" y="2730"/>
            <a:chExt cx="816" cy="438"/>
          </a:xfrm>
        </p:grpSpPr>
        <p:sp>
          <p:nvSpPr>
            <p:cNvPr id="115757" name="AutoShape 29"/>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5758" name="Line 30"/>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4" name="Group 31"/>
          <p:cNvGrpSpPr>
            <a:grpSpLocks/>
          </p:cNvGrpSpPr>
          <p:nvPr/>
        </p:nvGrpSpPr>
        <p:grpSpPr bwMode="auto">
          <a:xfrm>
            <a:off x="5834063" y="4694238"/>
            <a:ext cx="1303337" cy="676275"/>
            <a:chOff x="1872" y="2730"/>
            <a:chExt cx="816" cy="438"/>
          </a:xfrm>
        </p:grpSpPr>
        <p:sp>
          <p:nvSpPr>
            <p:cNvPr id="115755" name="AutoShape 32"/>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5756" name="Line 33"/>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5" name="Group 34"/>
          <p:cNvGrpSpPr>
            <a:grpSpLocks/>
          </p:cNvGrpSpPr>
          <p:nvPr/>
        </p:nvGrpSpPr>
        <p:grpSpPr bwMode="auto">
          <a:xfrm>
            <a:off x="7164388" y="4694238"/>
            <a:ext cx="1069975" cy="676275"/>
            <a:chOff x="1872" y="2730"/>
            <a:chExt cx="816" cy="438"/>
          </a:xfrm>
        </p:grpSpPr>
        <p:sp>
          <p:nvSpPr>
            <p:cNvPr id="115753" name="AutoShape 35"/>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5754" name="Line 36"/>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111653" name="Line 37"/>
          <p:cNvSpPr>
            <a:spLocks noChangeShapeType="1"/>
          </p:cNvSpPr>
          <p:nvPr/>
        </p:nvSpPr>
        <p:spPr bwMode="auto">
          <a:xfrm flipV="1">
            <a:off x="2306638" y="4999038"/>
            <a:ext cx="657225" cy="123825"/>
          </a:xfrm>
          <a:prstGeom prst="line">
            <a:avLst/>
          </a:prstGeom>
          <a:noFill/>
          <a:ln w="9525">
            <a:solidFill>
              <a:srgbClr val="FF0000"/>
            </a:solidFill>
            <a:round/>
            <a:headEnd/>
            <a:tailEnd/>
          </a:ln>
        </p:spPr>
        <p:txBody>
          <a:bodyPr/>
          <a:lstStyle/>
          <a:p>
            <a:endParaRPr lang="en-US"/>
          </a:p>
        </p:txBody>
      </p:sp>
      <p:sp>
        <p:nvSpPr>
          <p:cNvPr id="111654" name="Line 38"/>
          <p:cNvSpPr>
            <a:spLocks noChangeShapeType="1"/>
          </p:cNvSpPr>
          <p:nvPr/>
        </p:nvSpPr>
        <p:spPr bwMode="auto">
          <a:xfrm flipV="1">
            <a:off x="3538538" y="5170488"/>
            <a:ext cx="657225" cy="123825"/>
          </a:xfrm>
          <a:prstGeom prst="line">
            <a:avLst/>
          </a:prstGeom>
          <a:noFill/>
          <a:ln w="9525">
            <a:solidFill>
              <a:srgbClr val="FF0000"/>
            </a:solidFill>
            <a:round/>
            <a:headEnd/>
            <a:tailEnd/>
          </a:ln>
        </p:spPr>
        <p:txBody>
          <a:bodyPr/>
          <a:lstStyle/>
          <a:p>
            <a:endParaRPr lang="en-US"/>
          </a:p>
        </p:txBody>
      </p:sp>
      <p:sp>
        <p:nvSpPr>
          <p:cNvPr id="111655" name="Line 39"/>
          <p:cNvSpPr>
            <a:spLocks noChangeShapeType="1"/>
          </p:cNvSpPr>
          <p:nvPr/>
        </p:nvSpPr>
        <p:spPr bwMode="auto">
          <a:xfrm flipV="1">
            <a:off x="3768725" y="4824413"/>
            <a:ext cx="657225" cy="123825"/>
          </a:xfrm>
          <a:prstGeom prst="line">
            <a:avLst/>
          </a:prstGeom>
          <a:noFill/>
          <a:ln w="9525">
            <a:solidFill>
              <a:srgbClr val="FF0000"/>
            </a:solidFill>
            <a:round/>
            <a:headEnd/>
            <a:tailEnd/>
          </a:ln>
        </p:spPr>
        <p:txBody>
          <a:bodyPr/>
          <a:lstStyle/>
          <a:p>
            <a:endParaRPr lang="en-US"/>
          </a:p>
        </p:txBody>
      </p:sp>
      <p:sp>
        <p:nvSpPr>
          <p:cNvPr id="111656" name="Line 40"/>
          <p:cNvSpPr>
            <a:spLocks noChangeShapeType="1"/>
          </p:cNvSpPr>
          <p:nvPr/>
        </p:nvSpPr>
        <p:spPr bwMode="auto">
          <a:xfrm flipV="1">
            <a:off x="5000625" y="5160963"/>
            <a:ext cx="657225" cy="123825"/>
          </a:xfrm>
          <a:prstGeom prst="line">
            <a:avLst/>
          </a:prstGeom>
          <a:noFill/>
          <a:ln w="9525">
            <a:solidFill>
              <a:srgbClr val="FF0000"/>
            </a:solidFill>
            <a:round/>
            <a:headEnd/>
            <a:tailEnd/>
          </a:ln>
        </p:spPr>
        <p:txBody>
          <a:bodyPr/>
          <a:lstStyle/>
          <a:p>
            <a:endParaRPr lang="en-US"/>
          </a:p>
        </p:txBody>
      </p:sp>
      <p:sp>
        <p:nvSpPr>
          <p:cNvPr id="111657" name="Line 41"/>
          <p:cNvSpPr>
            <a:spLocks noChangeShapeType="1"/>
          </p:cNvSpPr>
          <p:nvPr/>
        </p:nvSpPr>
        <p:spPr bwMode="auto">
          <a:xfrm flipV="1">
            <a:off x="4852988" y="4827588"/>
            <a:ext cx="800100" cy="123825"/>
          </a:xfrm>
          <a:prstGeom prst="line">
            <a:avLst/>
          </a:prstGeom>
          <a:noFill/>
          <a:ln w="9525">
            <a:solidFill>
              <a:srgbClr val="FF0000"/>
            </a:solidFill>
            <a:round/>
            <a:headEnd/>
            <a:tailEnd/>
          </a:ln>
        </p:spPr>
        <p:txBody>
          <a:bodyPr/>
          <a:lstStyle/>
          <a:p>
            <a:endParaRPr lang="en-US"/>
          </a:p>
        </p:txBody>
      </p:sp>
      <p:sp>
        <p:nvSpPr>
          <p:cNvPr id="111658" name="Line 42"/>
          <p:cNvSpPr>
            <a:spLocks noChangeShapeType="1"/>
          </p:cNvSpPr>
          <p:nvPr/>
        </p:nvSpPr>
        <p:spPr bwMode="auto">
          <a:xfrm flipV="1">
            <a:off x="6148388" y="5160963"/>
            <a:ext cx="838200" cy="114300"/>
          </a:xfrm>
          <a:prstGeom prst="line">
            <a:avLst/>
          </a:prstGeom>
          <a:noFill/>
          <a:ln w="9525">
            <a:solidFill>
              <a:srgbClr val="FF0000"/>
            </a:solidFill>
            <a:round/>
            <a:headEnd/>
            <a:tailEnd/>
          </a:ln>
        </p:spPr>
        <p:txBody>
          <a:bodyPr/>
          <a:lstStyle/>
          <a:p>
            <a:endParaRPr lang="en-US"/>
          </a:p>
        </p:txBody>
      </p:sp>
      <p:sp>
        <p:nvSpPr>
          <p:cNvPr id="111659" name="Line 43"/>
          <p:cNvSpPr>
            <a:spLocks noChangeShapeType="1"/>
          </p:cNvSpPr>
          <p:nvPr/>
        </p:nvSpPr>
        <p:spPr bwMode="auto">
          <a:xfrm flipV="1">
            <a:off x="6216650" y="4846638"/>
            <a:ext cx="706438" cy="104775"/>
          </a:xfrm>
          <a:prstGeom prst="line">
            <a:avLst/>
          </a:prstGeom>
          <a:noFill/>
          <a:ln w="9525">
            <a:solidFill>
              <a:srgbClr val="FF0000"/>
            </a:solidFill>
            <a:round/>
            <a:headEnd/>
            <a:tailEnd/>
          </a:ln>
        </p:spPr>
        <p:txBody>
          <a:bodyPr/>
          <a:lstStyle/>
          <a:p>
            <a:endParaRPr lang="en-US"/>
          </a:p>
        </p:txBody>
      </p:sp>
      <p:sp>
        <p:nvSpPr>
          <p:cNvPr id="111660" name="Line 44"/>
          <p:cNvSpPr>
            <a:spLocks noChangeShapeType="1"/>
          </p:cNvSpPr>
          <p:nvPr/>
        </p:nvSpPr>
        <p:spPr bwMode="auto">
          <a:xfrm flipV="1">
            <a:off x="7391400" y="5176838"/>
            <a:ext cx="700088" cy="98425"/>
          </a:xfrm>
          <a:prstGeom prst="line">
            <a:avLst/>
          </a:prstGeom>
          <a:noFill/>
          <a:ln w="9525">
            <a:solidFill>
              <a:srgbClr val="FF0000"/>
            </a:solidFill>
            <a:round/>
            <a:headEnd/>
            <a:tailEnd/>
          </a:ln>
        </p:spPr>
        <p:txBody>
          <a:bodyPr/>
          <a:lstStyle/>
          <a:p>
            <a:endParaRPr lang="en-US"/>
          </a:p>
        </p:txBody>
      </p:sp>
      <p:sp>
        <p:nvSpPr>
          <p:cNvPr id="111662" name="Rectangle 46"/>
          <p:cNvSpPr>
            <a:spLocks noChangeArrowheads="1"/>
          </p:cNvSpPr>
          <p:nvPr/>
        </p:nvSpPr>
        <p:spPr bwMode="auto">
          <a:xfrm>
            <a:off x="5414963" y="3125788"/>
            <a:ext cx="2522537" cy="457200"/>
          </a:xfrm>
          <a:prstGeom prst="rect">
            <a:avLst/>
          </a:prstGeom>
          <a:noFill/>
          <a:ln w="9525">
            <a:noFill/>
            <a:miter lim="800000"/>
            <a:headEnd/>
            <a:tailEnd/>
          </a:ln>
        </p:spPr>
        <p:txBody>
          <a:bodyPr wrap="none">
            <a:spAutoFit/>
          </a:bodyPr>
          <a:lstStyle/>
          <a:p>
            <a:r>
              <a:rPr lang="en-US" sz="2400">
                <a:sym typeface="Wingdings" pitchFamily="2" charset="2"/>
              </a:rPr>
              <a:t>       B</a:t>
            </a:r>
            <a:r>
              <a:rPr lang="en-US" sz="2400" baseline="-25000"/>
              <a:t>2</a:t>
            </a:r>
            <a:r>
              <a:rPr lang="en-US" sz="2400">
                <a:sym typeface="Wingdings" pitchFamily="2" charset="2"/>
              </a:rPr>
              <a:t>O</a:t>
            </a:r>
            <a:r>
              <a:rPr lang="en-US" sz="2400" baseline="-25000"/>
              <a:t>3</a:t>
            </a:r>
            <a:r>
              <a:rPr lang="en-US" sz="2400">
                <a:sym typeface="Wingdings" pitchFamily="2" charset="2"/>
              </a:rPr>
              <a:t>  +  H</a:t>
            </a:r>
            <a:r>
              <a:rPr lang="en-US" sz="2400" baseline="-25000"/>
              <a:t>2</a:t>
            </a:r>
            <a:r>
              <a:rPr lang="en-US" sz="2400">
                <a:sym typeface="Wingdings" pitchFamily="2" charset="2"/>
              </a:rPr>
              <a:t>O</a:t>
            </a:r>
          </a:p>
        </p:txBody>
      </p:sp>
      <p:sp>
        <p:nvSpPr>
          <p:cNvPr id="111663" name="Line 47"/>
          <p:cNvSpPr>
            <a:spLocks noChangeShapeType="1"/>
          </p:cNvSpPr>
          <p:nvPr/>
        </p:nvSpPr>
        <p:spPr bwMode="auto">
          <a:xfrm>
            <a:off x="5365750" y="3352800"/>
            <a:ext cx="444500" cy="0"/>
          </a:xfrm>
          <a:prstGeom prst="line">
            <a:avLst/>
          </a:prstGeom>
          <a:noFill/>
          <a:ln w="25400">
            <a:solidFill>
              <a:schemeClr val="tx1"/>
            </a:solidFill>
            <a:round/>
            <a:headEnd/>
            <a:tailEnd type="triangle" w="med" len="med"/>
          </a:ln>
        </p:spPr>
        <p:txBody>
          <a:bodyPr/>
          <a:lstStyle/>
          <a:p>
            <a:endParaRPr lang="en-US"/>
          </a:p>
        </p:txBody>
      </p:sp>
      <p:sp>
        <p:nvSpPr>
          <p:cNvPr id="111665" name="Rectangle 49"/>
          <p:cNvSpPr>
            <a:spLocks noChangeArrowheads="1"/>
          </p:cNvSpPr>
          <p:nvPr/>
        </p:nvSpPr>
        <p:spPr bwMode="auto">
          <a:xfrm>
            <a:off x="4756150" y="3736975"/>
            <a:ext cx="354013" cy="457200"/>
          </a:xfrm>
          <a:prstGeom prst="rect">
            <a:avLst/>
          </a:prstGeom>
          <a:noFill/>
          <a:ln w="9525">
            <a:noFill/>
            <a:miter lim="800000"/>
            <a:headEnd/>
            <a:tailEnd/>
          </a:ln>
        </p:spPr>
        <p:txBody>
          <a:bodyPr wrap="none">
            <a:spAutoFit/>
          </a:bodyPr>
          <a:lstStyle/>
          <a:p>
            <a:r>
              <a:rPr lang="en-US" sz="2400" b="1"/>
              <a:t>3</a:t>
            </a:r>
          </a:p>
        </p:txBody>
      </p:sp>
      <p:sp>
        <p:nvSpPr>
          <p:cNvPr id="111667" name="Rectangle 51"/>
          <p:cNvSpPr>
            <a:spLocks noChangeArrowheads="1"/>
          </p:cNvSpPr>
          <p:nvPr/>
        </p:nvSpPr>
        <p:spPr bwMode="auto">
          <a:xfrm>
            <a:off x="7213600" y="3735388"/>
            <a:ext cx="354013" cy="457200"/>
          </a:xfrm>
          <a:prstGeom prst="rect">
            <a:avLst/>
          </a:prstGeom>
          <a:noFill/>
          <a:ln w="9525">
            <a:noFill/>
            <a:miter lim="800000"/>
            <a:headEnd/>
            <a:tailEnd/>
          </a:ln>
        </p:spPr>
        <p:txBody>
          <a:bodyPr wrap="none">
            <a:spAutoFit/>
          </a:bodyPr>
          <a:lstStyle/>
          <a:p>
            <a:r>
              <a:rPr lang="en-US" sz="2400" b="1"/>
              <a:t>3</a:t>
            </a:r>
          </a:p>
        </p:txBody>
      </p:sp>
      <p:grpSp>
        <p:nvGrpSpPr>
          <p:cNvPr id="6" name="Group 53"/>
          <p:cNvGrpSpPr>
            <a:grpSpLocks/>
          </p:cNvGrpSpPr>
          <p:nvPr/>
        </p:nvGrpSpPr>
        <p:grpSpPr bwMode="auto">
          <a:xfrm>
            <a:off x="3581400" y="3733800"/>
            <a:ext cx="4659313" cy="457200"/>
            <a:chOff x="2256" y="2352"/>
            <a:chExt cx="2935" cy="288"/>
          </a:xfrm>
        </p:grpSpPr>
        <p:sp>
          <p:nvSpPr>
            <p:cNvPr id="115751" name="Text Box 4"/>
            <p:cNvSpPr txBox="1">
              <a:spLocks noChangeArrowheads="1"/>
            </p:cNvSpPr>
            <p:nvPr/>
          </p:nvSpPr>
          <p:spPr bwMode="auto">
            <a:xfrm>
              <a:off x="2256" y="2352"/>
              <a:ext cx="2935" cy="288"/>
            </a:xfrm>
            <a:prstGeom prst="rect">
              <a:avLst/>
            </a:prstGeom>
            <a:noFill/>
            <a:ln w="9525">
              <a:noFill/>
              <a:miter lim="800000"/>
              <a:headEnd/>
              <a:tailEnd/>
            </a:ln>
          </p:spPr>
          <p:txBody>
            <a:bodyPr wrap="none">
              <a:spAutoFit/>
            </a:bodyPr>
            <a:lstStyle/>
            <a:p>
              <a:r>
                <a:rPr lang="en-US" sz="2400" b="1"/>
                <a:t>B</a:t>
              </a:r>
              <a:r>
                <a:rPr lang="en-US" sz="2400" b="1" baseline="-25000"/>
                <a:t>2</a:t>
              </a:r>
              <a:r>
                <a:rPr lang="en-US" sz="2400" b="1"/>
                <a:t>H</a:t>
              </a:r>
              <a:r>
                <a:rPr lang="en-US" sz="2400" b="1" baseline="-25000"/>
                <a:t>6</a:t>
              </a:r>
              <a:r>
                <a:rPr lang="en-US" sz="2400" b="1"/>
                <a:t>  +     O</a:t>
              </a:r>
              <a:r>
                <a:rPr lang="en-US" sz="2400" b="1" baseline="-25000"/>
                <a:t>2</a:t>
              </a:r>
              <a:r>
                <a:rPr lang="en-US" sz="2400" b="1"/>
                <a:t>  </a:t>
              </a:r>
              <a:r>
                <a:rPr lang="en-US" sz="2400" b="1">
                  <a:sym typeface="Wingdings" pitchFamily="2" charset="2"/>
                </a:rPr>
                <a:t>      B</a:t>
              </a:r>
              <a:r>
                <a:rPr lang="en-US" sz="2400" b="1" baseline="-25000"/>
                <a:t>2</a:t>
              </a:r>
              <a:r>
                <a:rPr lang="en-US" sz="2400" b="1">
                  <a:sym typeface="Wingdings" pitchFamily="2" charset="2"/>
                </a:rPr>
                <a:t>O</a:t>
              </a:r>
              <a:r>
                <a:rPr lang="en-US" sz="2400" b="1" baseline="-25000"/>
                <a:t>3</a:t>
              </a:r>
              <a:r>
                <a:rPr lang="en-US" sz="2400" b="1">
                  <a:sym typeface="Wingdings" pitchFamily="2" charset="2"/>
                </a:rPr>
                <a:t>  +     H</a:t>
              </a:r>
              <a:r>
                <a:rPr lang="en-US" sz="2400" b="1" baseline="-25000"/>
                <a:t>2</a:t>
              </a:r>
              <a:r>
                <a:rPr lang="en-US" sz="2400" b="1">
                  <a:sym typeface="Wingdings" pitchFamily="2" charset="2"/>
                </a:rPr>
                <a:t>O</a:t>
              </a:r>
            </a:p>
          </p:txBody>
        </p:sp>
        <p:sp>
          <p:nvSpPr>
            <p:cNvPr id="115752" name="Line 52"/>
            <p:cNvSpPr>
              <a:spLocks noChangeShapeType="1"/>
            </p:cNvSpPr>
            <p:nvPr/>
          </p:nvSpPr>
          <p:spPr bwMode="auto">
            <a:xfrm>
              <a:off x="3488" y="2493"/>
              <a:ext cx="280" cy="0"/>
            </a:xfrm>
            <a:prstGeom prst="line">
              <a:avLst/>
            </a:prstGeom>
            <a:noFill/>
            <a:ln w="25400">
              <a:solidFill>
                <a:schemeClr val="tx1"/>
              </a:solidFill>
              <a:round/>
              <a:headEnd/>
              <a:tailEnd type="triangle" w="med" len="med"/>
            </a:ln>
          </p:spPr>
          <p:txBody>
            <a:bodyPr/>
            <a:lstStyle/>
            <a:p>
              <a:endParaRPr lang="en-US"/>
            </a:p>
          </p:txBody>
        </p:sp>
      </p:grpSp>
      <p:pic>
        <p:nvPicPr>
          <p:cNvPr id="111671" name="Picture 55" descr="ap15-KSC-71PC-686HR"/>
          <p:cNvPicPr>
            <a:picLocks noChangeAspect="1" noChangeArrowheads="1"/>
          </p:cNvPicPr>
          <p:nvPr/>
        </p:nvPicPr>
        <p:blipFill>
          <a:blip r:embed="rId7" cstate="print"/>
          <a:srcRect l="21161" r="22740" b="13348"/>
          <a:stretch>
            <a:fillRect/>
          </a:stretch>
        </p:blipFill>
        <p:spPr bwMode="auto">
          <a:xfrm>
            <a:off x="6729413" y="436563"/>
            <a:ext cx="2085975" cy="25701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78" fill="hold"/>
                                        <p:tgtEl>
                                          <p:spTgt spid="111631"/>
                                        </p:tgtEl>
                                      </p:cBhvr>
                                    </p:cmd>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111671"/>
                                        </p:tgtEl>
                                      </p:cBhvr>
                                    </p:animEffect>
                                    <p:set>
                                      <p:cBhvr>
                                        <p:cTn id="11" dur="1" fill="hold">
                                          <p:stCondLst>
                                            <p:cond delay="499"/>
                                          </p:stCondLst>
                                        </p:cTn>
                                        <p:tgtEl>
                                          <p:spTgt spid="11167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11621">
                                            <p:txEl>
                                              <p:pRg st="0" end="0"/>
                                            </p:txEl>
                                          </p:spTgt>
                                        </p:tgtEl>
                                        <p:attrNameLst>
                                          <p:attrName>style.visibility</p:attrName>
                                        </p:attrNameLst>
                                      </p:cBhvr>
                                      <p:to>
                                        <p:strVal val="visible"/>
                                      </p:to>
                                    </p:set>
                                    <p:animEffect transition="in" filter="dissolve">
                                      <p:cBhvr>
                                        <p:cTn id="16" dur="500"/>
                                        <p:tgtEl>
                                          <p:spTgt spid="11162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1663"/>
                                        </p:tgtEl>
                                        <p:attrNameLst>
                                          <p:attrName>style.visibility</p:attrName>
                                        </p:attrNameLst>
                                      </p:cBhvr>
                                      <p:to>
                                        <p:strVal val="visible"/>
                                      </p:to>
                                    </p:set>
                                    <p:animEffect transition="in" filter="wipe(left)">
                                      <p:cBhvr>
                                        <p:cTn id="21" dur="500"/>
                                        <p:tgtEl>
                                          <p:spTgt spid="111663"/>
                                        </p:tgtEl>
                                      </p:cBhvr>
                                    </p:animEffect>
                                  </p:childTnLst>
                                </p:cTn>
                              </p:par>
                            </p:childTnLst>
                          </p:cTn>
                        </p:par>
                      </p:childTnLst>
                    </p:cTn>
                  </p:par>
                  <p:par>
                    <p:cTn id="22" fill="hold">
                      <p:stCondLst>
                        <p:cond delay="indefinite"/>
                      </p:stCondLst>
                      <p:childTnLst>
                        <p:par>
                          <p:cTn id="23" fill="hold">
                            <p:stCondLst>
                              <p:cond delay="0"/>
                            </p:stCondLst>
                            <p:childTnLst>
                              <p:par>
                                <p:cTn id="24" presetID="39" presetClass="entr" presetSubtype="0" accel="100000" fill="hold" grpId="0" nodeType="clickEffect">
                                  <p:stCondLst>
                                    <p:cond delay="0"/>
                                  </p:stCondLst>
                                  <p:childTnLst>
                                    <p:set>
                                      <p:cBhvr>
                                        <p:cTn id="25" dur="1" fill="hold">
                                          <p:stCondLst>
                                            <p:cond delay="0"/>
                                          </p:stCondLst>
                                        </p:cTn>
                                        <p:tgtEl>
                                          <p:spTgt spid="111662"/>
                                        </p:tgtEl>
                                        <p:attrNameLst>
                                          <p:attrName>style.visibility</p:attrName>
                                        </p:attrNameLst>
                                      </p:cBhvr>
                                      <p:to>
                                        <p:strVal val="visible"/>
                                      </p:to>
                                    </p:set>
                                    <p:anim calcmode="lin" valueType="num">
                                      <p:cBhvr>
                                        <p:cTn id="26" dur="500" fill="hold"/>
                                        <p:tgtEl>
                                          <p:spTgt spid="111662"/>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11662"/>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11662"/>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1166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11622">
                                            <p:txEl>
                                              <p:pRg st="0" end="0"/>
                                            </p:txEl>
                                          </p:spTgt>
                                        </p:tgtEl>
                                        <p:attrNameLst>
                                          <p:attrName>style.visibility</p:attrName>
                                        </p:attrNameLst>
                                      </p:cBhvr>
                                      <p:to>
                                        <p:strVal val="visible"/>
                                      </p:to>
                                    </p:set>
                                    <p:animEffect transition="in" filter="dissolve">
                                      <p:cBhvr>
                                        <p:cTn id="34" dur="500"/>
                                        <p:tgtEl>
                                          <p:spTgt spid="11162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11623">
                                            <p:txEl>
                                              <p:pRg st="0" end="0"/>
                                            </p:txEl>
                                          </p:spTgt>
                                        </p:tgtEl>
                                        <p:attrNameLst>
                                          <p:attrName>style.visibility</p:attrName>
                                        </p:attrNameLst>
                                      </p:cBhvr>
                                      <p:to>
                                        <p:strVal val="visible"/>
                                      </p:to>
                                    </p:set>
                                    <p:animEffect transition="in" filter="dissolve">
                                      <p:cBhvr>
                                        <p:cTn id="46" dur="500"/>
                                        <p:tgtEl>
                                          <p:spTgt spid="11162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11667"/>
                                        </p:tgtEl>
                                        <p:attrNameLst>
                                          <p:attrName>style.visibility</p:attrName>
                                        </p:attrNameLst>
                                      </p:cBhvr>
                                      <p:to>
                                        <p:strVal val="visible"/>
                                      </p:to>
                                    </p:set>
                                    <p:animEffect transition="in" filter="dissolve">
                                      <p:cBhvr>
                                        <p:cTn id="51" dur="500"/>
                                        <p:tgtEl>
                                          <p:spTgt spid="111667"/>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11665"/>
                                        </p:tgtEl>
                                        <p:attrNameLst>
                                          <p:attrName>style.visibility</p:attrName>
                                        </p:attrNameLst>
                                      </p:cBhvr>
                                      <p:to>
                                        <p:strVal val="visible"/>
                                      </p:to>
                                    </p:set>
                                    <p:animEffect transition="in" filter="dissolve">
                                      <p:cBhvr>
                                        <p:cTn id="56" dur="500"/>
                                        <p:tgtEl>
                                          <p:spTgt spid="111665"/>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11628"/>
                                        </p:tgtEl>
                                        <p:attrNameLst>
                                          <p:attrName>style.visibility</p:attrName>
                                        </p:attrNameLst>
                                      </p:cBhvr>
                                      <p:to>
                                        <p:strVal val="visible"/>
                                      </p:to>
                                    </p:set>
                                    <p:animEffect transition="in" filter="dissolve">
                                      <p:cBhvr>
                                        <p:cTn id="61" dur="500"/>
                                        <p:tgtEl>
                                          <p:spTgt spid="111628"/>
                                        </p:tgtEl>
                                      </p:cBhvr>
                                    </p:animEffect>
                                  </p:childTnLst>
                                </p:cTn>
                              </p:par>
                            </p:childTnLst>
                          </p:cTn>
                        </p:par>
                      </p:childTnLst>
                    </p:cTn>
                  </p:par>
                  <p:par>
                    <p:cTn id="62" fill="hold">
                      <p:stCondLst>
                        <p:cond delay="indefinite"/>
                      </p:stCondLst>
                      <p:childTnLst>
                        <p:par>
                          <p:cTn id="63" fill="hold">
                            <p:stCondLst>
                              <p:cond delay="0"/>
                            </p:stCondLst>
                            <p:childTnLst>
                              <p:par>
                                <p:cTn id="64" presetID="40" presetClass="entr" presetSubtype="0" fill="hold" grpId="0" nodeType="clickEffect">
                                  <p:stCondLst>
                                    <p:cond delay="0"/>
                                  </p:stCondLst>
                                  <p:iterate type="lt">
                                    <p:tmPct val="10000"/>
                                  </p:iterate>
                                  <p:childTnLst>
                                    <p:set>
                                      <p:cBhvr>
                                        <p:cTn id="65" dur="1" fill="hold">
                                          <p:stCondLst>
                                            <p:cond delay="0"/>
                                          </p:stCondLst>
                                        </p:cTn>
                                        <p:tgtEl>
                                          <p:spTgt spid="111632"/>
                                        </p:tgtEl>
                                        <p:attrNameLst>
                                          <p:attrName>style.visibility</p:attrName>
                                        </p:attrNameLst>
                                      </p:cBhvr>
                                      <p:to>
                                        <p:strVal val="visible"/>
                                      </p:to>
                                    </p:set>
                                    <p:animEffect transition="in" filter="fade">
                                      <p:cBhvr>
                                        <p:cTn id="66" dur="1000"/>
                                        <p:tgtEl>
                                          <p:spTgt spid="111632"/>
                                        </p:tgtEl>
                                      </p:cBhvr>
                                    </p:animEffect>
                                    <p:anim calcmode="lin" valueType="num">
                                      <p:cBhvr>
                                        <p:cTn id="67" dur="1000" fill="hold"/>
                                        <p:tgtEl>
                                          <p:spTgt spid="111632"/>
                                        </p:tgtEl>
                                        <p:attrNameLst>
                                          <p:attrName>ppt_x</p:attrName>
                                        </p:attrNameLst>
                                      </p:cBhvr>
                                      <p:tavLst>
                                        <p:tav tm="0">
                                          <p:val>
                                            <p:strVal val="#ppt_x-.1"/>
                                          </p:val>
                                        </p:tav>
                                        <p:tav tm="100000">
                                          <p:val>
                                            <p:strVal val="#ppt_x"/>
                                          </p:val>
                                        </p:tav>
                                      </p:tavLst>
                                    </p:anim>
                                    <p:anim calcmode="lin" valueType="num">
                                      <p:cBhvr>
                                        <p:cTn id="68" dur="1000" fill="hold"/>
                                        <p:tgtEl>
                                          <p:spTgt spid="111632"/>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2000"/>
                                        <p:tgtEl>
                                          <p:spTgt spid="2"/>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111634"/>
                                        </p:tgtEl>
                                        <p:attrNameLst>
                                          <p:attrName>style.visibility</p:attrName>
                                        </p:attrNameLst>
                                      </p:cBhvr>
                                      <p:to>
                                        <p:strVal val="visible"/>
                                      </p:to>
                                    </p:set>
                                    <p:animEffect transition="in" filter="dissolve">
                                      <p:cBhvr>
                                        <p:cTn id="78" dur="500"/>
                                        <p:tgtEl>
                                          <p:spTgt spid="111634"/>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111633"/>
                                        </p:tgtEl>
                                        <p:attrNameLst>
                                          <p:attrName>style.visibility</p:attrName>
                                        </p:attrNameLst>
                                      </p:cBhvr>
                                      <p:to>
                                        <p:strVal val="visible"/>
                                      </p:to>
                                    </p:set>
                                    <p:animEffect transition="in" filter="dissolve">
                                      <p:cBhvr>
                                        <p:cTn id="83" dur="500"/>
                                        <p:tgtEl>
                                          <p:spTgt spid="11163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111653"/>
                                        </p:tgtEl>
                                        <p:attrNameLst>
                                          <p:attrName>style.visibility</p:attrName>
                                        </p:attrNameLst>
                                      </p:cBhvr>
                                      <p:to>
                                        <p:strVal val="visible"/>
                                      </p:to>
                                    </p:set>
                                    <p:animEffect transition="in" filter="wipe(down)">
                                      <p:cBhvr>
                                        <p:cTn id="88" dur="500"/>
                                        <p:tgtEl>
                                          <p:spTgt spid="111653"/>
                                        </p:tgtEl>
                                      </p:cBhvr>
                                    </p:animEffect>
                                  </p:childTnLst>
                                </p:cTn>
                              </p:par>
                            </p:childTnLst>
                          </p:cTn>
                        </p:par>
                        <p:par>
                          <p:cTn id="89" fill="hold">
                            <p:stCondLst>
                              <p:cond delay="500"/>
                            </p:stCondLst>
                            <p:childTnLst>
                              <p:par>
                                <p:cTn id="90" presetID="22" presetClass="entr" presetSubtype="4" fill="hold" grpId="0" nodeType="afterEffect">
                                  <p:stCondLst>
                                    <p:cond delay="0"/>
                                  </p:stCondLst>
                                  <p:childTnLst>
                                    <p:set>
                                      <p:cBhvr>
                                        <p:cTn id="91" dur="1" fill="hold">
                                          <p:stCondLst>
                                            <p:cond delay="0"/>
                                          </p:stCondLst>
                                        </p:cTn>
                                        <p:tgtEl>
                                          <p:spTgt spid="111654"/>
                                        </p:tgtEl>
                                        <p:attrNameLst>
                                          <p:attrName>style.visibility</p:attrName>
                                        </p:attrNameLst>
                                      </p:cBhvr>
                                      <p:to>
                                        <p:strVal val="visible"/>
                                      </p:to>
                                    </p:set>
                                    <p:animEffect transition="in" filter="wipe(down)">
                                      <p:cBhvr>
                                        <p:cTn id="92" dur="500"/>
                                        <p:tgtEl>
                                          <p:spTgt spid="11165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2000"/>
                                        <p:tgtEl>
                                          <p:spTgt spid="3"/>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111635"/>
                                        </p:tgtEl>
                                        <p:attrNameLst>
                                          <p:attrName>style.visibility</p:attrName>
                                        </p:attrNameLst>
                                      </p:cBhvr>
                                      <p:to>
                                        <p:strVal val="visible"/>
                                      </p:to>
                                    </p:set>
                                    <p:animEffect transition="in" filter="dissolve">
                                      <p:cBhvr>
                                        <p:cTn id="102" dur="500"/>
                                        <p:tgtEl>
                                          <p:spTgt spid="111635"/>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111636"/>
                                        </p:tgtEl>
                                        <p:attrNameLst>
                                          <p:attrName>style.visibility</p:attrName>
                                        </p:attrNameLst>
                                      </p:cBhvr>
                                      <p:to>
                                        <p:strVal val="visible"/>
                                      </p:to>
                                    </p:set>
                                    <p:animEffect transition="in" filter="dissolve">
                                      <p:cBhvr>
                                        <p:cTn id="107" dur="500"/>
                                        <p:tgtEl>
                                          <p:spTgt spid="111636"/>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111655"/>
                                        </p:tgtEl>
                                        <p:attrNameLst>
                                          <p:attrName>style.visibility</p:attrName>
                                        </p:attrNameLst>
                                      </p:cBhvr>
                                      <p:to>
                                        <p:strVal val="visible"/>
                                      </p:to>
                                    </p:set>
                                    <p:animEffect transition="in" filter="wipe(down)">
                                      <p:cBhvr>
                                        <p:cTn id="112" dur="500"/>
                                        <p:tgtEl>
                                          <p:spTgt spid="111655"/>
                                        </p:tgtEl>
                                      </p:cBhvr>
                                    </p:animEffect>
                                  </p:childTnLst>
                                </p:cTn>
                              </p:par>
                            </p:childTnLst>
                          </p:cTn>
                        </p:par>
                        <p:par>
                          <p:cTn id="113" fill="hold">
                            <p:stCondLst>
                              <p:cond delay="500"/>
                            </p:stCondLst>
                            <p:childTnLst>
                              <p:par>
                                <p:cTn id="114" presetID="22" presetClass="entr" presetSubtype="4" fill="hold" grpId="0" nodeType="afterEffect">
                                  <p:stCondLst>
                                    <p:cond delay="0"/>
                                  </p:stCondLst>
                                  <p:childTnLst>
                                    <p:set>
                                      <p:cBhvr>
                                        <p:cTn id="115" dur="1" fill="hold">
                                          <p:stCondLst>
                                            <p:cond delay="0"/>
                                          </p:stCondLst>
                                        </p:cTn>
                                        <p:tgtEl>
                                          <p:spTgt spid="111656"/>
                                        </p:tgtEl>
                                        <p:attrNameLst>
                                          <p:attrName>style.visibility</p:attrName>
                                        </p:attrNameLst>
                                      </p:cBhvr>
                                      <p:to>
                                        <p:strVal val="visible"/>
                                      </p:to>
                                    </p:set>
                                    <p:animEffect transition="in" filter="wipe(down)">
                                      <p:cBhvr>
                                        <p:cTn id="116" dur="500"/>
                                        <p:tgtEl>
                                          <p:spTgt spid="111656"/>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fade">
                                      <p:cBhvr>
                                        <p:cTn id="121" dur="2000"/>
                                        <p:tgtEl>
                                          <p:spTgt spid="4"/>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grpId="0" nodeType="clickEffect">
                                  <p:stCondLst>
                                    <p:cond delay="0"/>
                                  </p:stCondLst>
                                  <p:childTnLst>
                                    <p:set>
                                      <p:cBhvr>
                                        <p:cTn id="125" dur="1" fill="hold">
                                          <p:stCondLst>
                                            <p:cond delay="0"/>
                                          </p:stCondLst>
                                        </p:cTn>
                                        <p:tgtEl>
                                          <p:spTgt spid="111638"/>
                                        </p:tgtEl>
                                        <p:attrNameLst>
                                          <p:attrName>style.visibility</p:attrName>
                                        </p:attrNameLst>
                                      </p:cBhvr>
                                      <p:to>
                                        <p:strVal val="visible"/>
                                      </p:to>
                                    </p:set>
                                    <p:animEffect transition="in" filter="dissolve">
                                      <p:cBhvr>
                                        <p:cTn id="126" dur="500"/>
                                        <p:tgtEl>
                                          <p:spTgt spid="111638"/>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grpId="0" nodeType="clickEffect">
                                  <p:stCondLst>
                                    <p:cond delay="0"/>
                                  </p:stCondLst>
                                  <p:childTnLst>
                                    <p:set>
                                      <p:cBhvr>
                                        <p:cTn id="130" dur="1" fill="hold">
                                          <p:stCondLst>
                                            <p:cond delay="0"/>
                                          </p:stCondLst>
                                        </p:cTn>
                                        <p:tgtEl>
                                          <p:spTgt spid="111637"/>
                                        </p:tgtEl>
                                        <p:attrNameLst>
                                          <p:attrName>style.visibility</p:attrName>
                                        </p:attrNameLst>
                                      </p:cBhvr>
                                      <p:to>
                                        <p:strVal val="visible"/>
                                      </p:to>
                                    </p:set>
                                    <p:animEffect transition="in" filter="dissolve">
                                      <p:cBhvr>
                                        <p:cTn id="131" dur="500"/>
                                        <p:tgtEl>
                                          <p:spTgt spid="111637"/>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grpId="0" nodeType="clickEffect">
                                  <p:stCondLst>
                                    <p:cond delay="0"/>
                                  </p:stCondLst>
                                  <p:childTnLst>
                                    <p:set>
                                      <p:cBhvr>
                                        <p:cTn id="135" dur="1" fill="hold">
                                          <p:stCondLst>
                                            <p:cond delay="0"/>
                                          </p:stCondLst>
                                        </p:cTn>
                                        <p:tgtEl>
                                          <p:spTgt spid="111657"/>
                                        </p:tgtEl>
                                        <p:attrNameLst>
                                          <p:attrName>style.visibility</p:attrName>
                                        </p:attrNameLst>
                                      </p:cBhvr>
                                      <p:to>
                                        <p:strVal val="visible"/>
                                      </p:to>
                                    </p:set>
                                    <p:animEffect transition="in" filter="wipe(down)">
                                      <p:cBhvr>
                                        <p:cTn id="136" dur="500"/>
                                        <p:tgtEl>
                                          <p:spTgt spid="111657"/>
                                        </p:tgtEl>
                                      </p:cBhvr>
                                    </p:animEffect>
                                  </p:childTnLst>
                                </p:cTn>
                              </p:par>
                            </p:childTnLst>
                          </p:cTn>
                        </p:par>
                        <p:par>
                          <p:cTn id="137" fill="hold">
                            <p:stCondLst>
                              <p:cond delay="500"/>
                            </p:stCondLst>
                            <p:childTnLst>
                              <p:par>
                                <p:cTn id="138" presetID="22" presetClass="entr" presetSubtype="4" fill="hold" grpId="0" nodeType="afterEffect">
                                  <p:stCondLst>
                                    <p:cond delay="0"/>
                                  </p:stCondLst>
                                  <p:childTnLst>
                                    <p:set>
                                      <p:cBhvr>
                                        <p:cTn id="139" dur="1" fill="hold">
                                          <p:stCondLst>
                                            <p:cond delay="0"/>
                                          </p:stCondLst>
                                        </p:cTn>
                                        <p:tgtEl>
                                          <p:spTgt spid="111658"/>
                                        </p:tgtEl>
                                        <p:attrNameLst>
                                          <p:attrName>style.visibility</p:attrName>
                                        </p:attrNameLst>
                                      </p:cBhvr>
                                      <p:to>
                                        <p:strVal val="visible"/>
                                      </p:to>
                                    </p:set>
                                    <p:animEffect transition="in" filter="wipe(down)">
                                      <p:cBhvr>
                                        <p:cTn id="140" dur="500"/>
                                        <p:tgtEl>
                                          <p:spTgt spid="111658"/>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5"/>
                                        </p:tgtEl>
                                        <p:attrNameLst>
                                          <p:attrName>style.visibility</p:attrName>
                                        </p:attrNameLst>
                                      </p:cBhvr>
                                      <p:to>
                                        <p:strVal val="visible"/>
                                      </p:to>
                                    </p:set>
                                    <p:animEffect transition="in" filter="fade">
                                      <p:cBhvr>
                                        <p:cTn id="145" dur="2000"/>
                                        <p:tgtEl>
                                          <p:spTgt spid="5"/>
                                        </p:tgtEl>
                                      </p:cBhvr>
                                    </p:animEffect>
                                  </p:childTnLst>
                                </p:cTn>
                              </p:par>
                            </p:childTnLst>
                          </p:cTn>
                        </p:par>
                      </p:childTnLst>
                    </p:cTn>
                  </p:par>
                  <p:par>
                    <p:cTn id="146" fill="hold">
                      <p:stCondLst>
                        <p:cond delay="indefinite"/>
                      </p:stCondLst>
                      <p:childTnLst>
                        <p:par>
                          <p:cTn id="147" fill="hold">
                            <p:stCondLst>
                              <p:cond delay="0"/>
                            </p:stCondLst>
                            <p:childTnLst>
                              <p:par>
                                <p:cTn id="148" presetID="9" presetClass="entr" presetSubtype="0" fill="hold" grpId="0" nodeType="clickEffect">
                                  <p:stCondLst>
                                    <p:cond delay="0"/>
                                  </p:stCondLst>
                                  <p:childTnLst>
                                    <p:set>
                                      <p:cBhvr>
                                        <p:cTn id="149" dur="1" fill="hold">
                                          <p:stCondLst>
                                            <p:cond delay="0"/>
                                          </p:stCondLst>
                                        </p:cTn>
                                        <p:tgtEl>
                                          <p:spTgt spid="111640"/>
                                        </p:tgtEl>
                                        <p:attrNameLst>
                                          <p:attrName>style.visibility</p:attrName>
                                        </p:attrNameLst>
                                      </p:cBhvr>
                                      <p:to>
                                        <p:strVal val="visible"/>
                                      </p:to>
                                    </p:set>
                                    <p:animEffect transition="in" filter="dissolve">
                                      <p:cBhvr>
                                        <p:cTn id="150" dur="500"/>
                                        <p:tgtEl>
                                          <p:spTgt spid="111640"/>
                                        </p:tgtEl>
                                      </p:cBhvr>
                                    </p:animEffect>
                                  </p:childTnLst>
                                </p:cTn>
                              </p:par>
                            </p:childTnLst>
                          </p:cTn>
                        </p:par>
                      </p:childTnLst>
                    </p:cTn>
                  </p:par>
                  <p:par>
                    <p:cTn id="151" fill="hold">
                      <p:stCondLst>
                        <p:cond delay="indefinite"/>
                      </p:stCondLst>
                      <p:childTnLst>
                        <p:par>
                          <p:cTn id="152" fill="hold">
                            <p:stCondLst>
                              <p:cond delay="0"/>
                            </p:stCondLst>
                            <p:childTnLst>
                              <p:par>
                                <p:cTn id="153" presetID="9" presetClass="entr" presetSubtype="0" fill="hold" grpId="0" nodeType="clickEffect">
                                  <p:stCondLst>
                                    <p:cond delay="0"/>
                                  </p:stCondLst>
                                  <p:childTnLst>
                                    <p:set>
                                      <p:cBhvr>
                                        <p:cTn id="154" dur="1" fill="hold">
                                          <p:stCondLst>
                                            <p:cond delay="0"/>
                                          </p:stCondLst>
                                        </p:cTn>
                                        <p:tgtEl>
                                          <p:spTgt spid="111639"/>
                                        </p:tgtEl>
                                        <p:attrNameLst>
                                          <p:attrName>style.visibility</p:attrName>
                                        </p:attrNameLst>
                                      </p:cBhvr>
                                      <p:to>
                                        <p:strVal val="visible"/>
                                      </p:to>
                                    </p:set>
                                    <p:animEffect transition="in" filter="dissolve">
                                      <p:cBhvr>
                                        <p:cTn id="155" dur="500"/>
                                        <p:tgtEl>
                                          <p:spTgt spid="111639"/>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4" fill="hold" grpId="0" nodeType="clickEffect">
                                  <p:stCondLst>
                                    <p:cond delay="0"/>
                                  </p:stCondLst>
                                  <p:childTnLst>
                                    <p:set>
                                      <p:cBhvr>
                                        <p:cTn id="159" dur="1" fill="hold">
                                          <p:stCondLst>
                                            <p:cond delay="0"/>
                                          </p:stCondLst>
                                        </p:cTn>
                                        <p:tgtEl>
                                          <p:spTgt spid="111659"/>
                                        </p:tgtEl>
                                        <p:attrNameLst>
                                          <p:attrName>style.visibility</p:attrName>
                                        </p:attrNameLst>
                                      </p:cBhvr>
                                      <p:to>
                                        <p:strVal val="visible"/>
                                      </p:to>
                                    </p:set>
                                    <p:animEffect transition="in" filter="wipe(down)">
                                      <p:cBhvr>
                                        <p:cTn id="160" dur="500"/>
                                        <p:tgtEl>
                                          <p:spTgt spid="111659"/>
                                        </p:tgtEl>
                                      </p:cBhvr>
                                    </p:animEffect>
                                  </p:childTnLst>
                                </p:cTn>
                              </p:par>
                            </p:childTnLst>
                          </p:cTn>
                        </p:par>
                        <p:par>
                          <p:cTn id="161" fill="hold">
                            <p:stCondLst>
                              <p:cond delay="500"/>
                            </p:stCondLst>
                            <p:childTnLst>
                              <p:par>
                                <p:cTn id="162" presetID="22" presetClass="entr" presetSubtype="4" fill="hold" grpId="0" nodeType="afterEffect">
                                  <p:stCondLst>
                                    <p:cond delay="0"/>
                                  </p:stCondLst>
                                  <p:childTnLst>
                                    <p:set>
                                      <p:cBhvr>
                                        <p:cTn id="163" dur="1" fill="hold">
                                          <p:stCondLst>
                                            <p:cond delay="0"/>
                                          </p:stCondLst>
                                        </p:cTn>
                                        <p:tgtEl>
                                          <p:spTgt spid="111660"/>
                                        </p:tgtEl>
                                        <p:attrNameLst>
                                          <p:attrName>style.visibility</p:attrName>
                                        </p:attrNameLst>
                                      </p:cBhvr>
                                      <p:to>
                                        <p:strVal val="visible"/>
                                      </p:to>
                                    </p:set>
                                    <p:animEffect transition="in" filter="wipe(down)">
                                      <p:cBhvr>
                                        <p:cTn id="164" dur="500"/>
                                        <p:tgtEl>
                                          <p:spTgt spid="111660"/>
                                        </p:tgtEl>
                                      </p:cBhvr>
                                    </p:animEffect>
                                  </p:childTnLst>
                                </p:cTn>
                              </p:par>
                            </p:childTnLst>
                          </p:cTn>
                        </p:par>
                      </p:childTnLst>
                    </p:cTn>
                  </p:par>
                  <p:par>
                    <p:cTn id="165" fill="hold">
                      <p:stCondLst>
                        <p:cond delay="indefinite"/>
                      </p:stCondLst>
                      <p:childTnLst>
                        <p:par>
                          <p:cTn id="166" fill="hold">
                            <p:stCondLst>
                              <p:cond delay="0"/>
                            </p:stCondLst>
                            <p:childTnLst>
                              <p:par>
                                <p:cTn id="167" presetID="2" presetClass="entr" presetSubtype="1" fill="hold" grpId="0" nodeType="clickEffect">
                                  <p:stCondLst>
                                    <p:cond delay="0"/>
                                  </p:stCondLst>
                                  <p:iterate type="wd">
                                    <p:tmPct val="100000"/>
                                  </p:iterate>
                                  <p:childTnLst>
                                    <p:set>
                                      <p:cBhvr>
                                        <p:cTn id="168" dur="1" fill="hold">
                                          <p:stCondLst>
                                            <p:cond delay="0"/>
                                          </p:stCondLst>
                                        </p:cTn>
                                        <p:tgtEl>
                                          <p:spTgt spid="111627">
                                            <p:txEl>
                                              <p:pRg st="0" end="0"/>
                                            </p:txEl>
                                          </p:spTgt>
                                        </p:tgtEl>
                                        <p:attrNameLst>
                                          <p:attrName>style.visibility</p:attrName>
                                        </p:attrNameLst>
                                      </p:cBhvr>
                                      <p:to>
                                        <p:strVal val="visible"/>
                                      </p:to>
                                    </p:set>
                                    <p:anim calcmode="lin" valueType="num">
                                      <p:cBhvr additive="base">
                                        <p:cTn id="169" dur="300" fill="hold"/>
                                        <p:tgtEl>
                                          <p:spTgt spid="111627">
                                            <p:txEl>
                                              <p:pRg st="0" end="0"/>
                                            </p:txEl>
                                          </p:spTgt>
                                        </p:tgtEl>
                                        <p:attrNameLst>
                                          <p:attrName>ppt_x</p:attrName>
                                        </p:attrNameLst>
                                      </p:cBhvr>
                                      <p:tavLst>
                                        <p:tav tm="0">
                                          <p:val>
                                            <p:strVal val="#ppt_x"/>
                                          </p:val>
                                        </p:tav>
                                        <p:tav tm="100000">
                                          <p:val>
                                            <p:strVal val="#ppt_x"/>
                                          </p:val>
                                        </p:tav>
                                      </p:tavLst>
                                    </p:anim>
                                    <p:anim calcmode="lin" valueType="num">
                                      <p:cBhvr additive="base">
                                        <p:cTn id="170" dur="300" fill="hold"/>
                                        <p:tgtEl>
                                          <p:spTgt spid="11162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71" fill="hold" display="0">
                  <p:stCondLst>
                    <p:cond delay="indefinite"/>
                  </p:stCondLst>
                  <p:endCondLst>
                    <p:cond evt="onPrev" delay="0">
                      <p:tgtEl>
                        <p:sldTgt/>
                      </p:tgtEl>
                    </p:cond>
                    <p:cond evt="onStopAudio" delay="0">
                      <p:tgtEl>
                        <p:sldTgt/>
                      </p:tgtEl>
                    </p:cond>
                    <p:cond evt="onNext" delay="0">
                      <p:tgtEl>
                        <p:sldTgt/>
                      </p:tgtEl>
                    </p:cond>
                  </p:endCondLst>
                </p:cTn>
                <p:tgtEl>
                  <p:spTgt spid="111631"/>
                </p:tgtEl>
              </p:cMediaNode>
            </p:audio>
          </p:childTnLst>
        </p:cTn>
      </p:par>
    </p:tnLst>
    <p:bldLst>
      <p:bldP spid="111621" grpId="0" build="p" autoUpdateAnimBg="0"/>
      <p:bldP spid="111622" grpId="0" build="p" autoUpdateAnimBg="0"/>
      <p:bldP spid="111623" grpId="0" build="p" autoUpdateAnimBg="0"/>
      <p:bldP spid="111627" grpId="0" build="p" autoUpdateAnimBg="0"/>
      <p:bldP spid="111628" grpId="0" autoUpdateAnimBg="0"/>
      <p:bldP spid="111632" grpId="0" autoUpdateAnimBg="0"/>
      <p:bldP spid="111633" grpId="0"/>
      <p:bldP spid="111634" grpId="0"/>
      <p:bldP spid="111635" grpId="0"/>
      <p:bldP spid="111636" grpId="0"/>
      <p:bldP spid="111637" grpId="0"/>
      <p:bldP spid="111638" grpId="0"/>
      <p:bldP spid="111639" grpId="0"/>
      <p:bldP spid="111640" grpId="0"/>
      <p:bldP spid="111653" grpId="0" animBg="1"/>
      <p:bldP spid="111654" grpId="0" animBg="1"/>
      <p:bldP spid="111655" grpId="0" animBg="1"/>
      <p:bldP spid="111656" grpId="0" animBg="1"/>
      <p:bldP spid="111657" grpId="0" animBg="1"/>
      <p:bldP spid="111658" grpId="0" animBg="1"/>
      <p:bldP spid="111659" grpId="0" animBg="1"/>
      <p:bldP spid="111660" grpId="0" animBg="1"/>
      <p:bldP spid="111662" grpId="0"/>
      <p:bldP spid="111663" grpId="0" animBg="1"/>
      <p:bldP spid="111665" grpId="0"/>
      <p:bldP spid="111667"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524000" y="381000"/>
            <a:ext cx="6934200" cy="1143000"/>
          </a:xfrm>
        </p:spPr>
        <p:txBody>
          <a:bodyPr/>
          <a:lstStyle/>
          <a:p>
            <a:pPr eaLnBrk="1" hangingPunct="1"/>
            <a:r>
              <a:rPr lang="en-US" smtClean="0"/>
              <a:t>Water in Space</a:t>
            </a:r>
          </a:p>
        </p:txBody>
      </p:sp>
      <p:sp>
        <p:nvSpPr>
          <p:cNvPr id="116739" name="Text Box 3"/>
          <p:cNvSpPr txBox="1">
            <a:spLocks noChangeArrowheads="1"/>
          </p:cNvSpPr>
          <p:nvPr/>
        </p:nvSpPr>
        <p:spPr bwMode="auto">
          <a:xfrm>
            <a:off x="381000" y="1839913"/>
            <a:ext cx="8510588" cy="2286000"/>
          </a:xfrm>
          <a:prstGeom prst="rect">
            <a:avLst/>
          </a:prstGeom>
          <a:noFill/>
          <a:ln w="9525">
            <a:noFill/>
            <a:miter lim="800000"/>
            <a:headEnd/>
            <a:tailEnd/>
          </a:ln>
        </p:spPr>
        <p:txBody>
          <a:bodyPr>
            <a:spAutoFit/>
          </a:bodyPr>
          <a:lstStyle/>
          <a:p>
            <a:r>
              <a:rPr lang="en-US" sz="2000"/>
              <a:t>   </a:t>
            </a:r>
            <a:r>
              <a:rPr lang="en-US" sz="2000" i="1"/>
              <a:t>In the space shuttle, the CO</a:t>
            </a:r>
            <a:r>
              <a:rPr lang="en-US" sz="2000" i="1" baseline="-25000"/>
              <a:t>2</a:t>
            </a:r>
            <a:r>
              <a:rPr lang="en-US" sz="2000" i="1"/>
              <a:t> that the crew exhales is removed from the </a:t>
            </a:r>
          </a:p>
          <a:p>
            <a:r>
              <a:rPr lang="en-US" sz="2000" i="1"/>
              <a:t>air by a reaction within canisters of lithium hydroxide.  On average, each </a:t>
            </a:r>
          </a:p>
          <a:p>
            <a:r>
              <a:rPr lang="en-US" sz="2000" i="1"/>
              <a:t>astronaut exhales about 20.0 mol of CO</a:t>
            </a:r>
            <a:r>
              <a:rPr lang="en-US" sz="2000" i="1" baseline="-25000"/>
              <a:t>2</a:t>
            </a:r>
            <a:r>
              <a:rPr lang="en-US" sz="2000" i="1"/>
              <a:t> daily.  What volume of water will </a:t>
            </a:r>
          </a:p>
          <a:p>
            <a:r>
              <a:rPr lang="en-US" sz="2000" i="1"/>
              <a:t>be produced when this amount of CO</a:t>
            </a:r>
            <a:r>
              <a:rPr lang="en-US" sz="2000" i="1" baseline="-25000"/>
              <a:t>2</a:t>
            </a:r>
            <a:r>
              <a:rPr lang="en-US" sz="2000" i="1"/>
              <a:t> reacts with an excess of LiOH?</a:t>
            </a:r>
          </a:p>
          <a:p>
            <a:r>
              <a:rPr lang="en-US" sz="2000" i="1"/>
              <a:t>   (Hint:  The density of water is about 1.00 g/mL.)</a:t>
            </a:r>
          </a:p>
          <a:p>
            <a:endParaRPr lang="en-US" sz="2000" i="1"/>
          </a:p>
          <a:p>
            <a:r>
              <a:rPr lang="en-US" sz="2000"/>
              <a:t>	</a:t>
            </a:r>
            <a:r>
              <a:rPr lang="en-US" sz="2400" b="1"/>
              <a:t>CO</a:t>
            </a:r>
            <a:r>
              <a:rPr lang="en-US" sz="2400" b="1" baseline="-25000"/>
              <a:t>2</a:t>
            </a:r>
            <a:r>
              <a:rPr lang="en-US" sz="2400" b="1"/>
              <a:t>(g)  +  2 LiOH(s)  </a:t>
            </a:r>
            <a:r>
              <a:rPr lang="en-US" sz="2400" b="1">
                <a:sym typeface="Wingdings" pitchFamily="2" charset="2"/>
              </a:rPr>
              <a:t>  Li</a:t>
            </a:r>
            <a:r>
              <a:rPr lang="en-US" sz="2400" b="1" baseline="-25000"/>
              <a:t>2</a:t>
            </a:r>
            <a:r>
              <a:rPr lang="en-US" sz="2400" b="1">
                <a:sym typeface="Wingdings" pitchFamily="2" charset="2"/>
              </a:rPr>
              <a:t>CO</a:t>
            </a:r>
            <a:r>
              <a:rPr lang="en-US" sz="2400" b="1" baseline="-25000"/>
              <a:t>3</a:t>
            </a:r>
            <a:r>
              <a:rPr lang="en-US" sz="2400" b="1">
                <a:sym typeface="Wingdings" pitchFamily="2" charset="2"/>
              </a:rPr>
              <a:t>(aq)  +  H</a:t>
            </a:r>
            <a:r>
              <a:rPr lang="en-US" sz="2400" b="1" baseline="-25000"/>
              <a:t>2</a:t>
            </a:r>
            <a:r>
              <a:rPr lang="en-US" sz="2400" b="1">
                <a:sym typeface="Wingdings" pitchFamily="2" charset="2"/>
              </a:rPr>
              <a:t>O(l)</a:t>
            </a:r>
            <a:r>
              <a:rPr lang="en-US" sz="2000"/>
              <a:t> </a:t>
            </a:r>
          </a:p>
        </p:txBody>
      </p:sp>
      <p:sp>
        <p:nvSpPr>
          <p:cNvPr id="116740" name="Text Box 7"/>
          <p:cNvSpPr txBox="1">
            <a:spLocks noChangeArrowheads="1"/>
          </p:cNvSpPr>
          <p:nvPr/>
        </p:nvSpPr>
        <p:spPr bwMode="auto">
          <a:xfrm>
            <a:off x="3067050" y="4052888"/>
            <a:ext cx="895350" cy="366712"/>
          </a:xfrm>
          <a:prstGeom prst="rect">
            <a:avLst/>
          </a:prstGeom>
          <a:noFill/>
          <a:ln w="9525">
            <a:noFill/>
            <a:miter lim="800000"/>
            <a:headEnd/>
            <a:tailEnd/>
          </a:ln>
        </p:spPr>
        <p:txBody>
          <a:bodyPr wrap="none">
            <a:spAutoFit/>
          </a:bodyPr>
          <a:lstStyle/>
          <a:p>
            <a:r>
              <a:rPr lang="en-US" sz="1800" i="1"/>
              <a:t>excess</a:t>
            </a:r>
          </a:p>
        </p:txBody>
      </p:sp>
      <p:sp>
        <p:nvSpPr>
          <p:cNvPr id="116741" name="Text Box 8"/>
          <p:cNvSpPr txBox="1">
            <a:spLocks noChangeArrowheads="1"/>
          </p:cNvSpPr>
          <p:nvPr/>
        </p:nvSpPr>
        <p:spPr bwMode="auto">
          <a:xfrm>
            <a:off x="1355725" y="4075113"/>
            <a:ext cx="1060450" cy="366712"/>
          </a:xfrm>
          <a:prstGeom prst="rect">
            <a:avLst/>
          </a:prstGeom>
          <a:noFill/>
          <a:ln w="9525">
            <a:noFill/>
            <a:miter lim="800000"/>
            <a:headEnd/>
            <a:tailEnd/>
          </a:ln>
        </p:spPr>
        <p:txBody>
          <a:bodyPr wrap="none">
            <a:spAutoFit/>
          </a:bodyPr>
          <a:lstStyle/>
          <a:p>
            <a:r>
              <a:rPr lang="en-US" sz="1800"/>
              <a:t>20.0 mol</a:t>
            </a:r>
          </a:p>
        </p:txBody>
      </p:sp>
      <p:sp>
        <p:nvSpPr>
          <p:cNvPr id="116742" name="Text Box 9"/>
          <p:cNvSpPr txBox="1">
            <a:spLocks noChangeArrowheads="1"/>
          </p:cNvSpPr>
          <p:nvPr/>
        </p:nvSpPr>
        <p:spPr bwMode="auto">
          <a:xfrm>
            <a:off x="7061200" y="4022725"/>
            <a:ext cx="558800" cy="396875"/>
          </a:xfrm>
          <a:prstGeom prst="rect">
            <a:avLst/>
          </a:prstGeom>
          <a:noFill/>
          <a:ln w="9525">
            <a:noFill/>
            <a:miter lim="800000"/>
            <a:headEnd/>
            <a:tailEnd/>
          </a:ln>
        </p:spPr>
        <p:txBody>
          <a:bodyPr wrap="none">
            <a:spAutoFit/>
          </a:bodyPr>
          <a:lstStyle/>
          <a:p>
            <a:r>
              <a:rPr lang="en-US" sz="1800"/>
              <a:t>x g</a:t>
            </a:r>
            <a:r>
              <a:rPr lang="en-US" sz="2000"/>
              <a:t> </a:t>
            </a:r>
          </a:p>
        </p:txBody>
      </p:sp>
      <p:sp>
        <p:nvSpPr>
          <p:cNvPr id="112650" name="Text Box 10"/>
          <p:cNvSpPr txBox="1">
            <a:spLocks noChangeArrowheads="1"/>
          </p:cNvSpPr>
          <p:nvPr/>
        </p:nvSpPr>
        <p:spPr bwMode="auto">
          <a:xfrm>
            <a:off x="5622925" y="5754688"/>
            <a:ext cx="2573338" cy="457200"/>
          </a:xfrm>
          <a:prstGeom prst="rect">
            <a:avLst/>
          </a:prstGeom>
          <a:noFill/>
          <a:ln w="9525">
            <a:noFill/>
            <a:miter lim="800000"/>
            <a:headEnd/>
            <a:tailEnd/>
          </a:ln>
        </p:spPr>
        <p:txBody>
          <a:bodyPr wrap="none">
            <a:spAutoFit/>
          </a:bodyPr>
          <a:lstStyle/>
          <a:p>
            <a:r>
              <a:rPr lang="en-US" sz="2400"/>
              <a:t>X  =  360 mL H</a:t>
            </a:r>
            <a:r>
              <a:rPr lang="en-US" sz="2400" baseline="-25000"/>
              <a:t>2</a:t>
            </a:r>
            <a:r>
              <a:rPr lang="en-US" sz="2400"/>
              <a:t>O</a:t>
            </a:r>
          </a:p>
        </p:txBody>
      </p:sp>
      <p:pic>
        <p:nvPicPr>
          <p:cNvPr id="116744" name="Picture 11" descr="lithium cannisters"/>
          <p:cNvPicPr>
            <a:picLocks noChangeAspect="1" noChangeArrowheads="1"/>
          </p:cNvPicPr>
          <p:nvPr/>
        </p:nvPicPr>
        <p:blipFill>
          <a:blip r:embed="rId4" cstate="print">
            <a:lum bright="12000" contrast="12000"/>
          </a:blip>
          <a:srcRect l="25050" r="25050"/>
          <a:stretch>
            <a:fillRect/>
          </a:stretch>
        </p:blipFill>
        <p:spPr bwMode="auto">
          <a:xfrm>
            <a:off x="7316788" y="304800"/>
            <a:ext cx="911225" cy="1371600"/>
          </a:xfrm>
          <a:prstGeom prst="rect">
            <a:avLst/>
          </a:prstGeom>
          <a:noFill/>
          <a:ln w="9525">
            <a:solidFill>
              <a:schemeClr val="tx1"/>
            </a:solidFill>
            <a:miter lim="800000"/>
            <a:headEnd/>
            <a:tailEnd/>
          </a:ln>
        </p:spPr>
      </p:pic>
      <p:pic>
        <p:nvPicPr>
          <p:cNvPr id="116745" name="Picture 12" descr="space station"/>
          <p:cNvPicPr>
            <a:picLocks noChangeAspect="1" noChangeArrowheads="1"/>
          </p:cNvPicPr>
          <p:nvPr/>
        </p:nvPicPr>
        <p:blipFill>
          <a:blip r:embed="rId5" cstate="print">
            <a:lum contrast="24000"/>
          </a:blip>
          <a:srcRect/>
          <a:stretch>
            <a:fillRect/>
          </a:stretch>
        </p:blipFill>
        <p:spPr bwMode="auto">
          <a:xfrm>
            <a:off x="609600" y="228600"/>
            <a:ext cx="1981200" cy="1485900"/>
          </a:xfrm>
          <a:prstGeom prst="rect">
            <a:avLst/>
          </a:prstGeom>
          <a:noFill/>
          <a:ln w="9525">
            <a:noFill/>
            <a:miter lim="800000"/>
            <a:headEnd/>
            <a:tailEnd/>
          </a:ln>
        </p:spPr>
      </p:pic>
      <p:sp>
        <p:nvSpPr>
          <p:cNvPr id="116746" name="AutoShape 13">
            <a:hlinkClick r:id="rId6"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112654" name="Picture 14">
            <a:hlinkClick r:id="" action="ppaction://media"/>
          </p:cNvPr>
          <p:cNvPicPr>
            <a:picLocks noRot="1" noChangeAspect="1" noChangeArrowheads="1"/>
          </p:cNvPicPr>
          <p:nvPr>
            <a:wavAudioFile r:embed="rId1" name="MSj00749650000[1].wav"/>
          </p:nvPr>
        </p:nvPicPr>
        <p:blipFill>
          <a:blip r:embed="rId7" cstate="print"/>
          <a:srcRect/>
          <a:stretch>
            <a:fillRect/>
          </a:stretch>
        </p:blipFill>
        <p:spPr bwMode="auto">
          <a:xfrm>
            <a:off x="7620000" y="1143000"/>
            <a:ext cx="304800" cy="304800"/>
          </a:xfrm>
          <a:prstGeom prst="rect">
            <a:avLst/>
          </a:prstGeom>
          <a:noFill/>
          <a:ln w="9525">
            <a:noFill/>
            <a:miter lim="800000"/>
            <a:headEnd/>
            <a:tailEnd/>
          </a:ln>
        </p:spPr>
      </p:pic>
      <p:sp>
        <p:nvSpPr>
          <p:cNvPr id="112655" name="Rectangle 15" descr="lithium hydroxide scrubbers"/>
          <p:cNvSpPr>
            <a:spLocks noChangeArrowheads="1"/>
          </p:cNvSpPr>
          <p:nvPr/>
        </p:nvSpPr>
        <p:spPr bwMode="auto">
          <a:xfrm>
            <a:off x="7315200" y="304800"/>
            <a:ext cx="914400" cy="1371600"/>
          </a:xfrm>
          <a:prstGeom prst="rect">
            <a:avLst/>
          </a:prstGeom>
          <a:blipFill dpi="0" rotWithShape="1">
            <a:blip r:embed="rId8" cstate="print"/>
            <a:srcRect/>
            <a:tile tx="0" ty="0" sx="100000" sy="100000" flip="none" algn="tl"/>
          </a:blipFill>
          <a:ln w="9525">
            <a:solidFill>
              <a:schemeClr val="tx1"/>
            </a:solidFill>
            <a:miter lim="800000"/>
            <a:headEnd/>
            <a:tailEnd/>
          </a:ln>
        </p:spPr>
        <p:txBody>
          <a:bodyPr wrap="none" anchor="ctr"/>
          <a:lstStyle/>
          <a:p>
            <a:pPr algn="ctr"/>
            <a:r>
              <a:rPr lang="en-US" sz="1600">
                <a:solidFill>
                  <a:schemeClr val="accent2"/>
                </a:solidFill>
              </a:rPr>
              <a:t>Click</a:t>
            </a:r>
          </a:p>
          <a:p>
            <a:pPr algn="ctr"/>
            <a:r>
              <a:rPr lang="en-US" sz="1600">
                <a:solidFill>
                  <a:schemeClr val="accent2"/>
                </a:solidFill>
              </a:rPr>
              <a:t>Here</a:t>
            </a:r>
          </a:p>
        </p:txBody>
      </p:sp>
      <p:sp>
        <p:nvSpPr>
          <p:cNvPr id="112656" name="Text Box 16"/>
          <p:cNvSpPr txBox="1">
            <a:spLocks noChangeArrowheads="1"/>
          </p:cNvSpPr>
          <p:nvPr/>
        </p:nvSpPr>
        <p:spPr bwMode="auto">
          <a:xfrm>
            <a:off x="1182688" y="4906963"/>
            <a:ext cx="2924175" cy="366712"/>
          </a:xfrm>
          <a:prstGeom prst="rect">
            <a:avLst/>
          </a:prstGeom>
          <a:noFill/>
          <a:ln w="9525">
            <a:noFill/>
            <a:miter lim="800000"/>
            <a:headEnd/>
            <a:tailEnd/>
          </a:ln>
        </p:spPr>
        <p:txBody>
          <a:bodyPr wrap="none">
            <a:spAutoFit/>
          </a:bodyPr>
          <a:lstStyle/>
          <a:p>
            <a:r>
              <a:rPr lang="en-US" sz="1800"/>
              <a:t>x mL H</a:t>
            </a:r>
            <a:r>
              <a:rPr lang="en-US" sz="1800" baseline="-25000"/>
              <a:t>2</a:t>
            </a:r>
            <a:r>
              <a:rPr lang="en-US" sz="1800"/>
              <a:t>O  =  20.0 mol CO</a:t>
            </a:r>
            <a:r>
              <a:rPr lang="en-US" sz="1800" baseline="-25000"/>
              <a:t>2</a:t>
            </a:r>
          </a:p>
        </p:txBody>
      </p:sp>
      <p:sp>
        <p:nvSpPr>
          <p:cNvPr id="112657" name="Text Box 17"/>
          <p:cNvSpPr txBox="1">
            <a:spLocks noChangeArrowheads="1"/>
          </p:cNvSpPr>
          <p:nvPr/>
        </p:nvSpPr>
        <p:spPr bwMode="auto">
          <a:xfrm>
            <a:off x="4064000" y="4740275"/>
            <a:ext cx="1233488" cy="366713"/>
          </a:xfrm>
          <a:prstGeom prst="rect">
            <a:avLst/>
          </a:prstGeom>
          <a:noFill/>
          <a:ln w="9525">
            <a:noFill/>
            <a:miter lim="800000"/>
            <a:headEnd/>
            <a:tailEnd/>
          </a:ln>
        </p:spPr>
        <p:txBody>
          <a:bodyPr wrap="none">
            <a:spAutoFit/>
          </a:bodyPr>
          <a:lstStyle/>
          <a:p>
            <a:r>
              <a:rPr lang="en-US" sz="1800"/>
              <a:t>1 mol H</a:t>
            </a:r>
            <a:r>
              <a:rPr lang="en-US" sz="1800" baseline="-25000"/>
              <a:t>2</a:t>
            </a:r>
            <a:r>
              <a:rPr lang="en-US" sz="1800"/>
              <a:t>O</a:t>
            </a:r>
            <a:endParaRPr lang="en-US" sz="1800" baseline="-25000"/>
          </a:p>
        </p:txBody>
      </p:sp>
      <p:sp>
        <p:nvSpPr>
          <p:cNvPr id="112658" name="Text Box 18"/>
          <p:cNvSpPr txBox="1">
            <a:spLocks noChangeArrowheads="1"/>
          </p:cNvSpPr>
          <p:nvPr/>
        </p:nvSpPr>
        <p:spPr bwMode="auto">
          <a:xfrm>
            <a:off x="4049713" y="5087938"/>
            <a:ext cx="1233487" cy="366712"/>
          </a:xfrm>
          <a:prstGeom prst="rect">
            <a:avLst/>
          </a:prstGeom>
          <a:noFill/>
          <a:ln w="9525">
            <a:noFill/>
            <a:miter lim="800000"/>
            <a:headEnd/>
            <a:tailEnd/>
          </a:ln>
        </p:spPr>
        <p:txBody>
          <a:bodyPr wrap="none">
            <a:spAutoFit/>
          </a:bodyPr>
          <a:lstStyle/>
          <a:p>
            <a:r>
              <a:rPr lang="en-US" sz="1800"/>
              <a:t>1 mol CO</a:t>
            </a:r>
            <a:r>
              <a:rPr lang="en-US" sz="1800" baseline="-25000"/>
              <a:t>2</a:t>
            </a:r>
          </a:p>
        </p:txBody>
      </p:sp>
      <p:sp>
        <p:nvSpPr>
          <p:cNvPr id="112659" name="Text Box 19"/>
          <p:cNvSpPr txBox="1">
            <a:spLocks noChangeArrowheads="1"/>
          </p:cNvSpPr>
          <p:nvPr/>
        </p:nvSpPr>
        <p:spPr bwMode="auto">
          <a:xfrm>
            <a:off x="5368925" y="5087938"/>
            <a:ext cx="1233488" cy="366712"/>
          </a:xfrm>
          <a:prstGeom prst="rect">
            <a:avLst/>
          </a:prstGeom>
          <a:noFill/>
          <a:ln w="9525">
            <a:noFill/>
            <a:miter lim="800000"/>
            <a:headEnd/>
            <a:tailEnd/>
          </a:ln>
        </p:spPr>
        <p:txBody>
          <a:bodyPr wrap="none">
            <a:spAutoFit/>
          </a:bodyPr>
          <a:lstStyle/>
          <a:p>
            <a:r>
              <a:rPr lang="en-US" sz="1800"/>
              <a:t>1 mol H</a:t>
            </a:r>
            <a:r>
              <a:rPr lang="en-US" sz="1800" baseline="-25000"/>
              <a:t>2</a:t>
            </a:r>
            <a:r>
              <a:rPr lang="en-US" sz="1800"/>
              <a:t>O</a:t>
            </a:r>
            <a:endParaRPr lang="en-US" sz="1800" baseline="-25000"/>
          </a:p>
        </p:txBody>
      </p:sp>
      <p:sp>
        <p:nvSpPr>
          <p:cNvPr id="112660" name="Text Box 20"/>
          <p:cNvSpPr txBox="1">
            <a:spLocks noChangeArrowheads="1"/>
          </p:cNvSpPr>
          <p:nvPr/>
        </p:nvSpPr>
        <p:spPr bwMode="auto">
          <a:xfrm>
            <a:off x="5421313" y="4740275"/>
            <a:ext cx="1119187" cy="366713"/>
          </a:xfrm>
          <a:prstGeom prst="rect">
            <a:avLst/>
          </a:prstGeom>
          <a:noFill/>
          <a:ln w="9525">
            <a:noFill/>
            <a:miter lim="800000"/>
            <a:headEnd/>
            <a:tailEnd/>
          </a:ln>
        </p:spPr>
        <p:txBody>
          <a:bodyPr wrap="none">
            <a:spAutoFit/>
          </a:bodyPr>
          <a:lstStyle/>
          <a:p>
            <a:r>
              <a:rPr lang="en-US" sz="1800"/>
              <a:t>18 g H</a:t>
            </a:r>
            <a:r>
              <a:rPr lang="en-US" sz="1800" baseline="-25000"/>
              <a:t>2</a:t>
            </a:r>
            <a:r>
              <a:rPr lang="en-US" sz="1800"/>
              <a:t>O</a:t>
            </a:r>
            <a:endParaRPr lang="en-US" sz="1800" baseline="-25000"/>
          </a:p>
        </p:txBody>
      </p:sp>
      <p:sp>
        <p:nvSpPr>
          <p:cNvPr id="112661" name="Text Box 21"/>
          <p:cNvSpPr txBox="1">
            <a:spLocks noChangeArrowheads="1"/>
          </p:cNvSpPr>
          <p:nvPr/>
        </p:nvSpPr>
        <p:spPr bwMode="auto">
          <a:xfrm>
            <a:off x="6678613" y="4745038"/>
            <a:ext cx="1182687" cy="366712"/>
          </a:xfrm>
          <a:prstGeom prst="rect">
            <a:avLst/>
          </a:prstGeom>
          <a:noFill/>
          <a:ln w="9525">
            <a:noFill/>
            <a:miter lim="800000"/>
            <a:headEnd/>
            <a:tailEnd/>
          </a:ln>
        </p:spPr>
        <p:txBody>
          <a:bodyPr wrap="none">
            <a:spAutoFit/>
          </a:bodyPr>
          <a:lstStyle/>
          <a:p>
            <a:r>
              <a:rPr lang="en-US" sz="1800"/>
              <a:t>1 mL H</a:t>
            </a:r>
            <a:r>
              <a:rPr lang="en-US" sz="1800" baseline="-25000"/>
              <a:t>2</a:t>
            </a:r>
            <a:r>
              <a:rPr lang="en-US" sz="1800"/>
              <a:t>O</a:t>
            </a:r>
            <a:endParaRPr lang="en-US" sz="1800" baseline="-25000"/>
          </a:p>
        </p:txBody>
      </p:sp>
      <p:sp>
        <p:nvSpPr>
          <p:cNvPr id="112662" name="Text Box 22"/>
          <p:cNvSpPr txBox="1">
            <a:spLocks noChangeArrowheads="1"/>
          </p:cNvSpPr>
          <p:nvPr/>
        </p:nvSpPr>
        <p:spPr bwMode="auto">
          <a:xfrm>
            <a:off x="6773863" y="5087938"/>
            <a:ext cx="992187" cy="366712"/>
          </a:xfrm>
          <a:prstGeom prst="rect">
            <a:avLst/>
          </a:prstGeom>
          <a:noFill/>
          <a:ln w="9525">
            <a:noFill/>
            <a:miter lim="800000"/>
            <a:headEnd/>
            <a:tailEnd/>
          </a:ln>
        </p:spPr>
        <p:txBody>
          <a:bodyPr wrap="none">
            <a:spAutoFit/>
          </a:bodyPr>
          <a:lstStyle/>
          <a:p>
            <a:r>
              <a:rPr lang="en-US" sz="1800"/>
              <a:t>1 g H</a:t>
            </a:r>
            <a:r>
              <a:rPr lang="en-US" sz="1800" baseline="-25000"/>
              <a:t>2</a:t>
            </a:r>
            <a:r>
              <a:rPr lang="en-US" sz="1800"/>
              <a:t>O</a:t>
            </a:r>
            <a:endParaRPr lang="en-US" sz="1800" baseline="-25000"/>
          </a:p>
        </p:txBody>
      </p:sp>
      <p:grpSp>
        <p:nvGrpSpPr>
          <p:cNvPr id="2" name="Group 23"/>
          <p:cNvGrpSpPr>
            <a:grpSpLocks/>
          </p:cNvGrpSpPr>
          <p:nvPr/>
        </p:nvGrpSpPr>
        <p:grpSpPr bwMode="auto">
          <a:xfrm>
            <a:off x="4103688" y="4756150"/>
            <a:ext cx="1209675" cy="676275"/>
            <a:chOff x="1872" y="2730"/>
            <a:chExt cx="816" cy="438"/>
          </a:xfrm>
        </p:grpSpPr>
        <p:sp>
          <p:nvSpPr>
            <p:cNvPr id="116771" name="AutoShape 24"/>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6772" name="Line 25"/>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3" name="Group 26"/>
          <p:cNvGrpSpPr>
            <a:grpSpLocks/>
          </p:cNvGrpSpPr>
          <p:nvPr/>
        </p:nvGrpSpPr>
        <p:grpSpPr bwMode="auto">
          <a:xfrm>
            <a:off x="5351463" y="4756150"/>
            <a:ext cx="1276350" cy="676275"/>
            <a:chOff x="1872" y="2730"/>
            <a:chExt cx="816" cy="438"/>
          </a:xfrm>
        </p:grpSpPr>
        <p:sp>
          <p:nvSpPr>
            <p:cNvPr id="116769" name="AutoShape 27"/>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6770" name="Line 28"/>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4" name="Group 29"/>
          <p:cNvGrpSpPr>
            <a:grpSpLocks/>
          </p:cNvGrpSpPr>
          <p:nvPr/>
        </p:nvGrpSpPr>
        <p:grpSpPr bwMode="auto">
          <a:xfrm>
            <a:off x="6665913" y="4756150"/>
            <a:ext cx="1209675" cy="676275"/>
            <a:chOff x="1872" y="2730"/>
            <a:chExt cx="816" cy="438"/>
          </a:xfrm>
        </p:grpSpPr>
        <p:sp>
          <p:nvSpPr>
            <p:cNvPr id="116767" name="AutoShape 30"/>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6768" name="Line 31"/>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112672" name="Line 32"/>
          <p:cNvSpPr>
            <a:spLocks noChangeShapeType="1"/>
          </p:cNvSpPr>
          <p:nvPr/>
        </p:nvSpPr>
        <p:spPr bwMode="auto">
          <a:xfrm flipV="1">
            <a:off x="3151188" y="5041900"/>
            <a:ext cx="838200" cy="114300"/>
          </a:xfrm>
          <a:prstGeom prst="line">
            <a:avLst/>
          </a:prstGeom>
          <a:noFill/>
          <a:ln w="9525">
            <a:solidFill>
              <a:srgbClr val="FF0000"/>
            </a:solidFill>
            <a:round/>
            <a:headEnd/>
            <a:tailEnd/>
          </a:ln>
        </p:spPr>
        <p:txBody>
          <a:bodyPr/>
          <a:lstStyle/>
          <a:p>
            <a:endParaRPr lang="en-US"/>
          </a:p>
        </p:txBody>
      </p:sp>
      <p:sp>
        <p:nvSpPr>
          <p:cNvPr id="112673" name="Line 33"/>
          <p:cNvSpPr>
            <a:spLocks noChangeShapeType="1"/>
          </p:cNvSpPr>
          <p:nvPr/>
        </p:nvSpPr>
        <p:spPr bwMode="auto">
          <a:xfrm flipV="1">
            <a:off x="4322763" y="5227638"/>
            <a:ext cx="828675" cy="119062"/>
          </a:xfrm>
          <a:prstGeom prst="line">
            <a:avLst/>
          </a:prstGeom>
          <a:noFill/>
          <a:ln w="9525">
            <a:solidFill>
              <a:srgbClr val="FF0000"/>
            </a:solidFill>
            <a:round/>
            <a:headEnd/>
            <a:tailEnd/>
          </a:ln>
        </p:spPr>
        <p:txBody>
          <a:bodyPr/>
          <a:lstStyle/>
          <a:p>
            <a:endParaRPr lang="en-US"/>
          </a:p>
        </p:txBody>
      </p:sp>
      <p:sp>
        <p:nvSpPr>
          <p:cNvPr id="112674" name="Line 34"/>
          <p:cNvSpPr>
            <a:spLocks noChangeShapeType="1"/>
          </p:cNvSpPr>
          <p:nvPr/>
        </p:nvSpPr>
        <p:spPr bwMode="auto">
          <a:xfrm flipV="1">
            <a:off x="4356100" y="4899025"/>
            <a:ext cx="862013" cy="123825"/>
          </a:xfrm>
          <a:prstGeom prst="line">
            <a:avLst/>
          </a:prstGeom>
          <a:noFill/>
          <a:ln w="9525">
            <a:solidFill>
              <a:srgbClr val="FF0000"/>
            </a:solidFill>
            <a:round/>
            <a:headEnd/>
            <a:tailEnd/>
          </a:ln>
        </p:spPr>
        <p:txBody>
          <a:bodyPr/>
          <a:lstStyle/>
          <a:p>
            <a:endParaRPr lang="en-US"/>
          </a:p>
        </p:txBody>
      </p:sp>
      <p:sp>
        <p:nvSpPr>
          <p:cNvPr id="112675" name="Line 35"/>
          <p:cNvSpPr>
            <a:spLocks noChangeShapeType="1"/>
          </p:cNvSpPr>
          <p:nvPr/>
        </p:nvSpPr>
        <p:spPr bwMode="auto">
          <a:xfrm flipV="1">
            <a:off x="5684838" y="5227638"/>
            <a:ext cx="847725" cy="119062"/>
          </a:xfrm>
          <a:prstGeom prst="line">
            <a:avLst/>
          </a:prstGeom>
          <a:noFill/>
          <a:ln w="9525">
            <a:solidFill>
              <a:srgbClr val="FF0000"/>
            </a:solidFill>
            <a:round/>
            <a:headEnd/>
            <a:tailEnd/>
          </a:ln>
        </p:spPr>
        <p:txBody>
          <a:bodyPr/>
          <a:lstStyle/>
          <a:p>
            <a:endParaRPr lang="en-US"/>
          </a:p>
        </p:txBody>
      </p:sp>
      <p:sp>
        <p:nvSpPr>
          <p:cNvPr id="112676" name="Line 36"/>
          <p:cNvSpPr>
            <a:spLocks noChangeShapeType="1"/>
          </p:cNvSpPr>
          <p:nvPr/>
        </p:nvSpPr>
        <p:spPr bwMode="auto">
          <a:xfrm flipV="1">
            <a:off x="5803900" y="4908550"/>
            <a:ext cx="685800" cy="104775"/>
          </a:xfrm>
          <a:prstGeom prst="line">
            <a:avLst/>
          </a:prstGeom>
          <a:noFill/>
          <a:ln w="9525">
            <a:solidFill>
              <a:srgbClr val="FF0000"/>
            </a:solidFill>
            <a:round/>
            <a:headEnd/>
            <a:tailEnd/>
          </a:ln>
        </p:spPr>
        <p:txBody>
          <a:bodyPr/>
          <a:lstStyle/>
          <a:p>
            <a:endParaRPr lang="en-US"/>
          </a:p>
        </p:txBody>
      </p:sp>
      <p:sp>
        <p:nvSpPr>
          <p:cNvPr id="112677" name="Line 37"/>
          <p:cNvSpPr>
            <a:spLocks noChangeShapeType="1"/>
          </p:cNvSpPr>
          <p:nvPr/>
        </p:nvSpPr>
        <p:spPr bwMode="auto">
          <a:xfrm flipV="1">
            <a:off x="7013575" y="5246688"/>
            <a:ext cx="728663" cy="104775"/>
          </a:xfrm>
          <a:prstGeom prst="line">
            <a:avLst/>
          </a:prstGeom>
          <a:noFill/>
          <a:ln w="9525">
            <a:solidFill>
              <a:srgbClr val="FF0000"/>
            </a:solidFill>
            <a:round/>
            <a:headEnd/>
            <a:tailEnd/>
          </a:ln>
        </p:spPr>
        <p:txBody>
          <a:bodyPr/>
          <a:lstStyle/>
          <a:p>
            <a:endParaRPr lang="en-US"/>
          </a:p>
        </p:txBody>
      </p:sp>
      <p:sp>
        <p:nvSpPr>
          <p:cNvPr id="112678" name="Text Box 38"/>
          <p:cNvSpPr txBox="1">
            <a:spLocks noChangeArrowheads="1"/>
          </p:cNvSpPr>
          <p:nvPr/>
        </p:nvSpPr>
        <p:spPr bwMode="auto">
          <a:xfrm>
            <a:off x="5330825" y="4745038"/>
            <a:ext cx="1309688" cy="366712"/>
          </a:xfrm>
          <a:prstGeom prst="rect">
            <a:avLst/>
          </a:prstGeom>
          <a:noFill/>
          <a:ln w="9525">
            <a:noFill/>
            <a:miter lim="800000"/>
            <a:headEnd/>
            <a:tailEnd/>
          </a:ln>
        </p:spPr>
        <p:txBody>
          <a:bodyPr wrap="none">
            <a:spAutoFit/>
          </a:bodyPr>
          <a:lstStyle/>
          <a:p>
            <a:r>
              <a:rPr lang="en-US" sz="1800"/>
              <a:t>22.4 L H</a:t>
            </a:r>
            <a:r>
              <a:rPr lang="en-US" sz="1800" baseline="-25000"/>
              <a:t>2</a:t>
            </a:r>
            <a:r>
              <a:rPr lang="en-US" sz="1800"/>
              <a:t>O</a:t>
            </a:r>
            <a:endParaRPr lang="en-US" sz="1800" baseline="-25000"/>
          </a:p>
        </p:txBody>
      </p:sp>
      <p:sp>
        <p:nvSpPr>
          <p:cNvPr id="112679" name="Text Box 39"/>
          <p:cNvSpPr txBox="1">
            <a:spLocks noChangeArrowheads="1"/>
          </p:cNvSpPr>
          <p:nvPr/>
        </p:nvSpPr>
        <p:spPr bwMode="auto">
          <a:xfrm>
            <a:off x="5065713" y="4321175"/>
            <a:ext cx="1900237" cy="304800"/>
          </a:xfrm>
          <a:prstGeom prst="rect">
            <a:avLst/>
          </a:prstGeom>
          <a:noFill/>
          <a:ln w="9525">
            <a:noFill/>
            <a:miter lim="800000"/>
            <a:headEnd/>
            <a:tailEnd/>
          </a:ln>
        </p:spPr>
        <p:txBody>
          <a:bodyPr wrap="none">
            <a:spAutoFit/>
          </a:bodyPr>
          <a:lstStyle/>
          <a:p>
            <a:r>
              <a:rPr lang="en-US">
                <a:solidFill>
                  <a:srgbClr val="FF0000"/>
                </a:solidFill>
              </a:rPr>
              <a:t>Water is NOT at STP!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97" fill="hold"/>
                                        <p:tgtEl>
                                          <p:spTgt spid="112654"/>
                                        </p:tgtEl>
                                      </p:cBhvr>
                                    </p:cmd>
                                  </p:childTnLst>
                                </p:cTn>
                              </p:par>
                              <p:par>
                                <p:cTn id="7" presetID="9" presetClass="exit" presetSubtype="0" fill="hold" grpId="0" nodeType="withEffect">
                                  <p:stCondLst>
                                    <p:cond delay="0"/>
                                  </p:stCondLst>
                                  <p:childTnLst>
                                    <p:animEffect transition="out" filter="dissolve">
                                      <p:cBhvr>
                                        <p:cTn id="8" dur="5000"/>
                                        <p:tgtEl>
                                          <p:spTgt spid="112655"/>
                                        </p:tgtEl>
                                      </p:cBhvr>
                                    </p:animEffect>
                                    <p:set>
                                      <p:cBhvr>
                                        <p:cTn id="9" dur="1" fill="hold">
                                          <p:stCondLst>
                                            <p:cond delay="4999"/>
                                          </p:stCondLst>
                                        </p:cTn>
                                        <p:tgtEl>
                                          <p:spTgt spid="11265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12656"/>
                                        </p:tgtEl>
                                        <p:attrNameLst>
                                          <p:attrName>style.visibility</p:attrName>
                                        </p:attrNameLst>
                                      </p:cBhvr>
                                      <p:to>
                                        <p:strVal val="visible"/>
                                      </p:to>
                                    </p:set>
                                    <p:animEffect transition="in" filter="fade">
                                      <p:cBhvr>
                                        <p:cTn id="14" dur="1000"/>
                                        <p:tgtEl>
                                          <p:spTgt spid="112656"/>
                                        </p:tgtEl>
                                      </p:cBhvr>
                                    </p:animEffect>
                                    <p:anim calcmode="lin" valueType="num">
                                      <p:cBhvr>
                                        <p:cTn id="15" dur="1000" fill="hold"/>
                                        <p:tgtEl>
                                          <p:spTgt spid="112656"/>
                                        </p:tgtEl>
                                        <p:attrNameLst>
                                          <p:attrName>ppt_x</p:attrName>
                                        </p:attrNameLst>
                                      </p:cBhvr>
                                      <p:tavLst>
                                        <p:tav tm="0">
                                          <p:val>
                                            <p:strVal val="#ppt_x-.1"/>
                                          </p:val>
                                        </p:tav>
                                        <p:tav tm="100000">
                                          <p:val>
                                            <p:strVal val="#ppt_x"/>
                                          </p:val>
                                        </p:tav>
                                      </p:tavLst>
                                    </p:anim>
                                    <p:anim calcmode="lin" valueType="num">
                                      <p:cBhvr>
                                        <p:cTn id="16" dur="1000" fill="hold"/>
                                        <p:tgtEl>
                                          <p:spTgt spid="11265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12658"/>
                                        </p:tgtEl>
                                        <p:attrNameLst>
                                          <p:attrName>style.visibility</p:attrName>
                                        </p:attrNameLst>
                                      </p:cBhvr>
                                      <p:to>
                                        <p:strVal val="visible"/>
                                      </p:to>
                                    </p:set>
                                    <p:animEffect transition="in" filter="dissolve">
                                      <p:cBhvr>
                                        <p:cTn id="26" dur="500"/>
                                        <p:tgtEl>
                                          <p:spTgt spid="11265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12657"/>
                                        </p:tgtEl>
                                        <p:attrNameLst>
                                          <p:attrName>style.visibility</p:attrName>
                                        </p:attrNameLst>
                                      </p:cBhvr>
                                      <p:to>
                                        <p:strVal val="visible"/>
                                      </p:to>
                                    </p:set>
                                    <p:animEffect transition="in" filter="dissolve">
                                      <p:cBhvr>
                                        <p:cTn id="31" dur="500"/>
                                        <p:tgtEl>
                                          <p:spTgt spid="11265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2672"/>
                                        </p:tgtEl>
                                        <p:attrNameLst>
                                          <p:attrName>style.visibility</p:attrName>
                                        </p:attrNameLst>
                                      </p:cBhvr>
                                      <p:to>
                                        <p:strVal val="visible"/>
                                      </p:to>
                                    </p:set>
                                    <p:animEffect transition="in" filter="wipe(down)">
                                      <p:cBhvr>
                                        <p:cTn id="36" dur="500"/>
                                        <p:tgtEl>
                                          <p:spTgt spid="112672"/>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112673"/>
                                        </p:tgtEl>
                                        <p:attrNameLst>
                                          <p:attrName>style.visibility</p:attrName>
                                        </p:attrNameLst>
                                      </p:cBhvr>
                                      <p:to>
                                        <p:strVal val="visible"/>
                                      </p:to>
                                    </p:set>
                                    <p:animEffect transition="in" filter="wipe(down)">
                                      <p:cBhvr>
                                        <p:cTn id="40" dur="500"/>
                                        <p:tgtEl>
                                          <p:spTgt spid="11267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20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12659"/>
                                        </p:tgtEl>
                                        <p:attrNameLst>
                                          <p:attrName>style.visibility</p:attrName>
                                        </p:attrNameLst>
                                      </p:cBhvr>
                                      <p:to>
                                        <p:strVal val="visible"/>
                                      </p:to>
                                    </p:set>
                                    <p:animEffect transition="in" filter="dissolve">
                                      <p:cBhvr>
                                        <p:cTn id="50" dur="500"/>
                                        <p:tgtEl>
                                          <p:spTgt spid="112659"/>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12678"/>
                                        </p:tgtEl>
                                        <p:attrNameLst>
                                          <p:attrName>style.visibility</p:attrName>
                                        </p:attrNameLst>
                                      </p:cBhvr>
                                      <p:to>
                                        <p:strVal val="visible"/>
                                      </p:to>
                                    </p:set>
                                    <p:animEffect transition="in" filter="dissolve">
                                      <p:cBhvr>
                                        <p:cTn id="55" dur="500"/>
                                        <p:tgtEl>
                                          <p:spTgt spid="112678"/>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12679"/>
                                        </p:tgtEl>
                                        <p:attrNameLst>
                                          <p:attrName>style.visibility</p:attrName>
                                        </p:attrNameLst>
                                      </p:cBhvr>
                                      <p:to>
                                        <p:strVal val="visible"/>
                                      </p:to>
                                    </p:set>
                                    <p:animEffect transition="in" filter="fade">
                                      <p:cBhvr>
                                        <p:cTn id="60" dur="1000"/>
                                        <p:tgtEl>
                                          <p:spTgt spid="112679"/>
                                        </p:tgtEl>
                                      </p:cBhvr>
                                    </p:animEffect>
                                    <p:anim calcmode="lin" valueType="num">
                                      <p:cBhvr>
                                        <p:cTn id="61" dur="1000" fill="hold"/>
                                        <p:tgtEl>
                                          <p:spTgt spid="112679"/>
                                        </p:tgtEl>
                                        <p:attrNameLst>
                                          <p:attrName>ppt_x</p:attrName>
                                        </p:attrNameLst>
                                      </p:cBhvr>
                                      <p:tavLst>
                                        <p:tav tm="0">
                                          <p:val>
                                            <p:strVal val="#ppt_x"/>
                                          </p:val>
                                        </p:tav>
                                        <p:tav tm="100000">
                                          <p:val>
                                            <p:strVal val="#ppt_x"/>
                                          </p:val>
                                        </p:tav>
                                      </p:tavLst>
                                    </p:anim>
                                    <p:anim calcmode="lin" valueType="num">
                                      <p:cBhvr>
                                        <p:cTn id="62" dur="1000" fill="hold"/>
                                        <p:tgtEl>
                                          <p:spTgt spid="11267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5" presetClass="exit" presetSubtype="0" fill="hold" grpId="1" nodeType="clickEffect">
                                  <p:stCondLst>
                                    <p:cond delay="0"/>
                                  </p:stCondLst>
                                  <p:childTnLst>
                                    <p:anim calcmode="lin" valueType="num">
                                      <p:cBhvr>
                                        <p:cTn id="66" dur="1000"/>
                                        <p:tgtEl>
                                          <p:spTgt spid="112678"/>
                                        </p:tgtEl>
                                        <p:attrNameLst>
                                          <p:attrName>ppt_w</p:attrName>
                                        </p:attrNameLst>
                                      </p:cBhvr>
                                      <p:tavLst>
                                        <p:tav tm="0">
                                          <p:val>
                                            <p:strVal val="ppt_w"/>
                                          </p:val>
                                        </p:tav>
                                        <p:tav tm="100000">
                                          <p:val>
                                            <p:strVal val="ppt_w*0.70"/>
                                          </p:val>
                                        </p:tav>
                                      </p:tavLst>
                                    </p:anim>
                                    <p:anim calcmode="lin" valueType="num">
                                      <p:cBhvr>
                                        <p:cTn id="67" dur="1000"/>
                                        <p:tgtEl>
                                          <p:spTgt spid="112678"/>
                                        </p:tgtEl>
                                        <p:attrNameLst>
                                          <p:attrName>ppt_h</p:attrName>
                                        </p:attrNameLst>
                                      </p:cBhvr>
                                      <p:tavLst>
                                        <p:tav tm="0">
                                          <p:val>
                                            <p:strVal val="ppt_h"/>
                                          </p:val>
                                        </p:tav>
                                        <p:tav tm="100000">
                                          <p:val>
                                            <p:strVal val="ppt_h"/>
                                          </p:val>
                                        </p:tav>
                                      </p:tavLst>
                                    </p:anim>
                                    <p:animEffect transition="out" filter="fade">
                                      <p:cBhvr>
                                        <p:cTn id="68" dur="1000"/>
                                        <p:tgtEl>
                                          <p:spTgt spid="112678"/>
                                        </p:tgtEl>
                                      </p:cBhvr>
                                    </p:animEffect>
                                    <p:set>
                                      <p:cBhvr>
                                        <p:cTn id="69" dur="1" fill="hold">
                                          <p:stCondLst>
                                            <p:cond delay="999"/>
                                          </p:stCondLst>
                                        </p:cTn>
                                        <p:tgtEl>
                                          <p:spTgt spid="112678"/>
                                        </p:tgtEl>
                                        <p:attrNameLst>
                                          <p:attrName>style.visibility</p:attrName>
                                        </p:attrNameLst>
                                      </p:cBhvr>
                                      <p:to>
                                        <p:strVal val="hidden"/>
                                      </p:to>
                                    </p:set>
                                  </p:childTnLst>
                                </p:cTn>
                              </p:par>
                              <p:par>
                                <p:cTn id="70" presetID="37" presetClass="exit" presetSubtype="0" fill="hold" grpId="1" nodeType="withEffect">
                                  <p:stCondLst>
                                    <p:cond delay="0"/>
                                  </p:stCondLst>
                                  <p:childTnLst>
                                    <p:animEffect transition="out" filter="fade">
                                      <p:cBhvr>
                                        <p:cTn id="71" dur="1000"/>
                                        <p:tgtEl>
                                          <p:spTgt spid="112679"/>
                                        </p:tgtEl>
                                      </p:cBhvr>
                                    </p:animEffect>
                                    <p:anim calcmode="lin" valueType="num">
                                      <p:cBhvr>
                                        <p:cTn id="72" dur="1000"/>
                                        <p:tgtEl>
                                          <p:spTgt spid="112679"/>
                                        </p:tgtEl>
                                        <p:attrNameLst>
                                          <p:attrName>ppt_x</p:attrName>
                                        </p:attrNameLst>
                                      </p:cBhvr>
                                      <p:tavLst>
                                        <p:tav tm="0">
                                          <p:val>
                                            <p:strVal val="ppt_x"/>
                                          </p:val>
                                        </p:tav>
                                        <p:tav tm="100000">
                                          <p:val>
                                            <p:strVal val="ppt_x"/>
                                          </p:val>
                                        </p:tav>
                                      </p:tavLst>
                                    </p:anim>
                                    <p:anim calcmode="lin" valueType="num">
                                      <p:cBhvr>
                                        <p:cTn id="73" dur="100" decel="100000"/>
                                        <p:tgtEl>
                                          <p:spTgt spid="112679"/>
                                        </p:tgtEl>
                                        <p:attrNameLst>
                                          <p:attrName>ppt_y</p:attrName>
                                        </p:attrNameLst>
                                      </p:cBhvr>
                                      <p:tavLst>
                                        <p:tav tm="0">
                                          <p:val>
                                            <p:strVal val="ppt_y"/>
                                          </p:val>
                                        </p:tav>
                                        <p:tav tm="100000">
                                          <p:val>
                                            <p:strVal val="ppt_y-.03"/>
                                          </p:val>
                                        </p:tav>
                                      </p:tavLst>
                                    </p:anim>
                                    <p:anim calcmode="lin" valueType="num">
                                      <p:cBhvr>
                                        <p:cTn id="74" dur="900" accel="100000">
                                          <p:stCondLst>
                                            <p:cond delay="100"/>
                                          </p:stCondLst>
                                        </p:cTn>
                                        <p:tgtEl>
                                          <p:spTgt spid="112679"/>
                                        </p:tgtEl>
                                        <p:attrNameLst>
                                          <p:attrName>ppt_y</p:attrName>
                                        </p:attrNameLst>
                                      </p:cBhvr>
                                      <p:tavLst>
                                        <p:tav tm="0">
                                          <p:val>
                                            <p:strVal val="ppt_y"/>
                                          </p:val>
                                        </p:tav>
                                        <p:tav tm="100000">
                                          <p:val>
                                            <p:strVal val="ppt_y+1"/>
                                          </p:val>
                                        </p:tav>
                                      </p:tavLst>
                                    </p:anim>
                                    <p:set>
                                      <p:cBhvr>
                                        <p:cTn id="75" dur="1" fill="hold">
                                          <p:stCondLst>
                                            <p:cond delay="999"/>
                                          </p:stCondLst>
                                        </p:cTn>
                                        <p:tgtEl>
                                          <p:spTgt spid="112679"/>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112660"/>
                                        </p:tgtEl>
                                        <p:attrNameLst>
                                          <p:attrName>style.visibility</p:attrName>
                                        </p:attrNameLst>
                                      </p:cBhvr>
                                      <p:to>
                                        <p:strVal val="visible"/>
                                      </p:to>
                                    </p:set>
                                    <p:animEffect transition="in" filter="dissolve">
                                      <p:cBhvr>
                                        <p:cTn id="80" dur="500"/>
                                        <p:tgtEl>
                                          <p:spTgt spid="11266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112674"/>
                                        </p:tgtEl>
                                        <p:attrNameLst>
                                          <p:attrName>style.visibility</p:attrName>
                                        </p:attrNameLst>
                                      </p:cBhvr>
                                      <p:to>
                                        <p:strVal val="visible"/>
                                      </p:to>
                                    </p:set>
                                    <p:animEffect transition="in" filter="wipe(down)">
                                      <p:cBhvr>
                                        <p:cTn id="85" dur="500"/>
                                        <p:tgtEl>
                                          <p:spTgt spid="112674"/>
                                        </p:tgtEl>
                                      </p:cBhvr>
                                    </p:animEffect>
                                  </p:childTnLst>
                                </p:cTn>
                              </p:par>
                            </p:childTnLst>
                          </p:cTn>
                        </p:par>
                        <p:par>
                          <p:cTn id="86" fill="hold">
                            <p:stCondLst>
                              <p:cond delay="500"/>
                            </p:stCondLst>
                            <p:childTnLst>
                              <p:par>
                                <p:cTn id="87" presetID="22" presetClass="entr" presetSubtype="4" fill="hold" grpId="0" nodeType="afterEffect">
                                  <p:stCondLst>
                                    <p:cond delay="0"/>
                                  </p:stCondLst>
                                  <p:childTnLst>
                                    <p:set>
                                      <p:cBhvr>
                                        <p:cTn id="88" dur="1" fill="hold">
                                          <p:stCondLst>
                                            <p:cond delay="0"/>
                                          </p:stCondLst>
                                        </p:cTn>
                                        <p:tgtEl>
                                          <p:spTgt spid="112675"/>
                                        </p:tgtEl>
                                        <p:attrNameLst>
                                          <p:attrName>style.visibility</p:attrName>
                                        </p:attrNameLst>
                                      </p:cBhvr>
                                      <p:to>
                                        <p:strVal val="visible"/>
                                      </p:to>
                                    </p:set>
                                    <p:animEffect transition="in" filter="wipe(down)">
                                      <p:cBhvr>
                                        <p:cTn id="89" dur="500"/>
                                        <p:tgtEl>
                                          <p:spTgt spid="11267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4"/>
                                        </p:tgtEl>
                                        <p:attrNameLst>
                                          <p:attrName>style.visibility</p:attrName>
                                        </p:attrNameLst>
                                      </p:cBhvr>
                                      <p:to>
                                        <p:strVal val="visible"/>
                                      </p:to>
                                    </p:set>
                                    <p:animEffect transition="in" filter="fade">
                                      <p:cBhvr>
                                        <p:cTn id="94" dur="2000"/>
                                        <p:tgtEl>
                                          <p:spTgt spid="4"/>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grpId="0" nodeType="clickEffect">
                                  <p:stCondLst>
                                    <p:cond delay="0"/>
                                  </p:stCondLst>
                                  <p:childTnLst>
                                    <p:set>
                                      <p:cBhvr>
                                        <p:cTn id="98" dur="1" fill="hold">
                                          <p:stCondLst>
                                            <p:cond delay="0"/>
                                          </p:stCondLst>
                                        </p:cTn>
                                        <p:tgtEl>
                                          <p:spTgt spid="112662"/>
                                        </p:tgtEl>
                                        <p:attrNameLst>
                                          <p:attrName>style.visibility</p:attrName>
                                        </p:attrNameLst>
                                      </p:cBhvr>
                                      <p:to>
                                        <p:strVal val="visible"/>
                                      </p:to>
                                    </p:set>
                                    <p:animEffect transition="in" filter="dissolve">
                                      <p:cBhvr>
                                        <p:cTn id="99" dur="500"/>
                                        <p:tgtEl>
                                          <p:spTgt spid="112662"/>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grpId="0" nodeType="clickEffect">
                                  <p:stCondLst>
                                    <p:cond delay="0"/>
                                  </p:stCondLst>
                                  <p:childTnLst>
                                    <p:set>
                                      <p:cBhvr>
                                        <p:cTn id="103" dur="1" fill="hold">
                                          <p:stCondLst>
                                            <p:cond delay="0"/>
                                          </p:stCondLst>
                                        </p:cTn>
                                        <p:tgtEl>
                                          <p:spTgt spid="112661"/>
                                        </p:tgtEl>
                                        <p:attrNameLst>
                                          <p:attrName>style.visibility</p:attrName>
                                        </p:attrNameLst>
                                      </p:cBhvr>
                                      <p:to>
                                        <p:strVal val="visible"/>
                                      </p:to>
                                    </p:set>
                                    <p:animEffect transition="in" filter="dissolve">
                                      <p:cBhvr>
                                        <p:cTn id="104" dur="500"/>
                                        <p:tgtEl>
                                          <p:spTgt spid="112661"/>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112676"/>
                                        </p:tgtEl>
                                        <p:attrNameLst>
                                          <p:attrName>style.visibility</p:attrName>
                                        </p:attrNameLst>
                                      </p:cBhvr>
                                      <p:to>
                                        <p:strVal val="visible"/>
                                      </p:to>
                                    </p:set>
                                    <p:animEffect transition="in" filter="wipe(down)">
                                      <p:cBhvr>
                                        <p:cTn id="109" dur="500"/>
                                        <p:tgtEl>
                                          <p:spTgt spid="112676"/>
                                        </p:tgtEl>
                                      </p:cBhvr>
                                    </p:animEffect>
                                  </p:childTnLst>
                                </p:cTn>
                              </p:par>
                            </p:childTnLst>
                          </p:cTn>
                        </p:par>
                        <p:par>
                          <p:cTn id="110" fill="hold">
                            <p:stCondLst>
                              <p:cond delay="500"/>
                            </p:stCondLst>
                            <p:childTnLst>
                              <p:par>
                                <p:cTn id="111" presetID="22" presetClass="entr" presetSubtype="4" fill="hold" grpId="0" nodeType="afterEffect">
                                  <p:stCondLst>
                                    <p:cond delay="0"/>
                                  </p:stCondLst>
                                  <p:childTnLst>
                                    <p:set>
                                      <p:cBhvr>
                                        <p:cTn id="112" dur="1" fill="hold">
                                          <p:stCondLst>
                                            <p:cond delay="0"/>
                                          </p:stCondLst>
                                        </p:cTn>
                                        <p:tgtEl>
                                          <p:spTgt spid="112677"/>
                                        </p:tgtEl>
                                        <p:attrNameLst>
                                          <p:attrName>style.visibility</p:attrName>
                                        </p:attrNameLst>
                                      </p:cBhvr>
                                      <p:to>
                                        <p:strVal val="visible"/>
                                      </p:to>
                                    </p:set>
                                    <p:animEffect transition="in" filter="wipe(down)">
                                      <p:cBhvr>
                                        <p:cTn id="113" dur="500"/>
                                        <p:tgtEl>
                                          <p:spTgt spid="112677"/>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1" fill="hold" nodeType="clickEffect">
                                  <p:stCondLst>
                                    <p:cond delay="0"/>
                                  </p:stCondLst>
                                  <p:iterate type="wd">
                                    <p:tmPct val="100000"/>
                                  </p:iterate>
                                  <p:childTnLst>
                                    <p:set>
                                      <p:cBhvr>
                                        <p:cTn id="117" dur="1" fill="hold">
                                          <p:stCondLst>
                                            <p:cond delay="0"/>
                                          </p:stCondLst>
                                        </p:cTn>
                                        <p:tgtEl>
                                          <p:spTgt spid="112650">
                                            <p:txEl>
                                              <p:pRg st="0" end="0"/>
                                            </p:txEl>
                                          </p:spTgt>
                                        </p:tgtEl>
                                        <p:attrNameLst>
                                          <p:attrName>style.visibility</p:attrName>
                                        </p:attrNameLst>
                                      </p:cBhvr>
                                      <p:to>
                                        <p:strVal val="visible"/>
                                      </p:to>
                                    </p:set>
                                    <p:anim calcmode="lin" valueType="num">
                                      <p:cBhvr additive="base">
                                        <p:cTn id="118" dur="300" fill="hold"/>
                                        <p:tgtEl>
                                          <p:spTgt spid="112650">
                                            <p:txEl>
                                              <p:pRg st="0" end="0"/>
                                            </p:txEl>
                                          </p:spTgt>
                                        </p:tgtEl>
                                        <p:attrNameLst>
                                          <p:attrName>ppt_x</p:attrName>
                                        </p:attrNameLst>
                                      </p:cBhvr>
                                      <p:tavLst>
                                        <p:tav tm="0">
                                          <p:val>
                                            <p:strVal val="#ppt_x"/>
                                          </p:val>
                                        </p:tav>
                                        <p:tav tm="100000">
                                          <p:val>
                                            <p:strVal val="#ppt_x"/>
                                          </p:val>
                                        </p:tav>
                                      </p:tavLst>
                                    </p:anim>
                                    <p:anim calcmode="lin" valueType="num">
                                      <p:cBhvr additive="base">
                                        <p:cTn id="119" dur="300" fill="hold"/>
                                        <p:tgtEl>
                                          <p:spTgt spid="11265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20" fill="hold" display="0">
                  <p:stCondLst>
                    <p:cond delay="indefinite"/>
                  </p:stCondLst>
                  <p:endCondLst>
                    <p:cond evt="onNext" delay="0">
                      <p:tgtEl>
                        <p:sldTgt/>
                      </p:tgtEl>
                    </p:cond>
                    <p:cond evt="onPrev" delay="0">
                      <p:tgtEl>
                        <p:sldTgt/>
                      </p:tgtEl>
                    </p:cond>
                    <p:cond evt="onStopAudio" delay="0">
                      <p:tgtEl>
                        <p:sldTgt/>
                      </p:tgtEl>
                    </p:cond>
                  </p:endCondLst>
                </p:cTn>
                <p:tgtEl>
                  <p:spTgt spid="112654"/>
                </p:tgtEl>
              </p:cMediaNode>
            </p:audio>
          </p:childTnLst>
        </p:cTn>
      </p:par>
    </p:tnLst>
    <p:bldLst>
      <p:bldP spid="112655" grpId="0" animBg="1"/>
      <p:bldP spid="112656" grpId="0" autoUpdateAnimBg="0"/>
      <p:bldP spid="112657" grpId="0"/>
      <p:bldP spid="112658" grpId="0"/>
      <p:bldP spid="112659" grpId="0"/>
      <p:bldP spid="112660" grpId="0"/>
      <p:bldP spid="112661" grpId="0"/>
      <p:bldP spid="112662" grpId="0"/>
      <p:bldP spid="112672" grpId="0" animBg="1"/>
      <p:bldP spid="112673" grpId="0" animBg="1"/>
      <p:bldP spid="112674" grpId="0" animBg="1"/>
      <p:bldP spid="112675" grpId="0" animBg="1"/>
      <p:bldP spid="112676" grpId="0" animBg="1"/>
      <p:bldP spid="112677" grpId="0" animBg="1"/>
      <p:bldP spid="112678" grpId="0"/>
      <p:bldP spid="112678" grpId="1"/>
      <p:bldP spid="112679" grpId="0"/>
      <p:bldP spid="112679" grpId="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4"/>
          <p:cNvSpPr>
            <a:spLocks noGrp="1" noChangeArrowheads="1"/>
          </p:cNvSpPr>
          <p:nvPr>
            <p:ph type="title"/>
          </p:nvPr>
        </p:nvSpPr>
        <p:spPr/>
        <p:txBody>
          <a:bodyPr/>
          <a:lstStyle/>
          <a:p>
            <a:pPr eaLnBrk="1" hangingPunct="1"/>
            <a:r>
              <a:rPr lang="en-US" smtClean="0"/>
              <a:t>Lithium Hydroxide Scrubber</a:t>
            </a:r>
            <a:br>
              <a:rPr lang="en-US" smtClean="0"/>
            </a:br>
            <a:r>
              <a:rPr lang="en-US" sz="1800" smtClean="0"/>
              <a:t>Modified by Apollo 13 Mission</a:t>
            </a:r>
          </a:p>
        </p:txBody>
      </p:sp>
      <p:pic>
        <p:nvPicPr>
          <p:cNvPr id="117763" name="Picture 6" descr="apollo_13_photo2_600">
            <a:hlinkClick r:id="rId3"/>
          </p:cNvPr>
          <p:cNvPicPr>
            <a:picLocks noChangeAspect="1" noChangeArrowheads="1"/>
          </p:cNvPicPr>
          <p:nvPr/>
        </p:nvPicPr>
        <p:blipFill>
          <a:blip r:embed="rId4" cstate="print"/>
          <a:srcRect/>
          <a:stretch>
            <a:fillRect/>
          </a:stretch>
        </p:blipFill>
        <p:spPr bwMode="auto">
          <a:xfrm>
            <a:off x="495300" y="1490663"/>
            <a:ext cx="4945063" cy="5019675"/>
          </a:xfrm>
          <a:prstGeom prst="rect">
            <a:avLst/>
          </a:prstGeom>
          <a:noFill/>
          <a:ln w="9525">
            <a:noFill/>
            <a:miter lim="800000"/>
            <a:headEnd/>
            <a:tailEnd/>
          </a:ln>
        </p:spPr>
      </p:pic>
      <p:pic>
        <p:nvPicPr>
          <p:cNvPr id="117764" name="Picture 8" descr="as13-62-9004"/>
          <p:cNvPicPr>
            <a:picLocks noChangeAspect="1" noChangeArrowheads="1"/>
          </p:cNvPicPr>
          <p:nvPr/>
        </p:nvPicPr>
        <p:blipFill>
          <a:blip r:embed="rId5" cstate="print"/>
          <a:srcRect/>
          <a:stretch>
            <a:fillRect/>
          </a:stretch>
        </p:blipFill>
        <p:spPr bwMode="auto">
          <a:xfrm>
            <a:off x="5487988" y="1497013"/>
            <a:ext cx="3429000" cy="3360737"/>
          </a:xfrm>
          <a:prstGeom prst="rect">
            <a:avLst/>
          </a:prstGeom>
          <a:noFill/>
          <a:ln w="9525">
            <a:noFill/>
            <a:miter lim="800000"/>
            <a:headEnd/>
            <a:tailEnd/>
          </a:ln>
        </p:spPr>
      </p:pic>
      <p:sp>
        <p:nvSpPr>
          <p:cNvPr id="117765" name="Text Box 9"/>
          <p:cNvSpPr txBox="1">
            <a:spLocks noChangeArrowheads="1"/>
          </p:cNvSpPr>
          <p:nvPr/>
        </p:nvSpPr>
        <p:spPr bwMode="auto">
          <a:xfrm>
            <a:off x="5627688" y="4929188"/>
            <a:ext cx="3375025" cy="942975"/>
          </a:xfrm>
          <a:prstGeom prst="rect">
            <a:avLst/>
          </a:prstGeom>
          <a:noFill/>
          <a:ln w="9525">
            <a:noFill/>
            <a:miter lim="800000"/>
            <a:headEnd/>
            <a:tailEnd/>
          </a:ln>
        </p:spPr>
        <p:txBody>
          <a:bodyPr wrap="none">
            <a:spAutoFit/>
          </a:bodyPr>
          <a:lstStyle/>
          <a:p>
            <a:r>
              <a:rPr lang="en-US"/>
              <a:t>   Astronaut John L. Swigert holds the </a:t>
            </a:r>
          </a:p>
          <a:p>
            <a:r>
              <a:rPr lang="en-US"/>
              <a:t>jury-rigged lithium hydroxide scrubber </a:t>
            </a:r>
          </a:p>
          <a:p>
            <a:r>
              <a:rPr lang="en-US"/>
              <a:t>used to remove excess carbon dioxide </a:t>
            </a:r>
          </a:p>
          <a:p>
            <a:r>
              <a:rPr lang="en-US"/>
              <a:t>from the damaged Apollo 13 spacecraft.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524000" y="381000"/>
            <a:ext cx="6934200" cy="1143000"/>
          </a:xfrm>
        </p:spPr>
        <p:txBody>
          <a:bodyPr/>
          <a:lstStyle/>
          <a:p>
            <a:pPr eaLnBrk="1" hangingPunct="1"/>
            <a:r>
              <a:rPr lang="en-US" smtClean="0"/>
              <a:t>Water in Space</a:t>
            </a:r>
          </a:p>
        </p:txBody>
      </p:sp>
      <p:sp>
        <p:nvSpPr>
          <p:cNvPr id="118787" name="Text Box 4"/>
          <p:cNvSpPr txBox="1">
            <a:spLocks noChangeArrowheads="1"/>
          </p:cNvSpPr>
          <p:nvPr/>
        </p:nvSpPr>
        <p:spPr bwMode="auto">
          <a:xfrm>
            <a:off x="381000" y="1839913"/>
            <a:ext cx="8510588" cy="2286000"/>
          </a:xfrm>
          <a:prstGeom prst="rect">
            <a:avLst/>
          </a:prstGeom>
          <a:noFill/>
          <a:ln w="9525">
            <a:noFill/>
            <a:miter lim="800000"/>
            <a:headEnd/>
            <a:tailEnd/>
          </a:ln>
        </p:spPr>
        <p:txBody>
          <a:bodyPr>
            <a:spAutoFit/>
          </a:bodyPr>
          <a:lstStyle/>
          <a:p>
            <a:r>
              <a:rPr lang="en-US" sz="2000"/>
              <a:t>   </a:t>
            </a:r>
            <a:r>
              <a:rPr lang="en-US" sz="2000" i="1"/>
              <a:t>In the space shuttle, the CO</a:t>
            </a:r>
            <a:r>
              <a:rPr lang="en-US" sz="2000" i="1" baseline="-25000"/>
              <a:t>2</a:t>
            </a:r>
            <a:r>
              <a:rPr lang="en-US" sz="2000" i="1"/>
              <a:t> that the crew exhales is removed from the </a:t>
            </a:r>
          </a:p>
          <a:p>
            <a:r>
              <a:rPr lang="en-US" sz="2000" i="1"/>
              <a:t>air by a reaction within canisters of lithium hydroxide.  On average, each </a:t>
            </a:r>
          </a:p>
          <a:p>
            <a:r>
              <a:rPr lang="en-US" sz="2000" i="1"/>
              <a:t>astronaut exhales about 20.0 mol of CO</a:t>
            </a:r>
            <a:r>
              <a:rPr lang="en-US" sz="2000" i="1" baseline="-25000"/>
              <a:t>2</a:t>
            </a:r>
            <a:r>
              <a:rPr lang="en-US" sz="2000" i="1"/>
              <a:t> daily.  What volume of water will </a:t>
            </a:r>
          </a:p>
          <a:p>
            <a:r>
              <a:rPr lang="en-US" sz="2000" i="1"/>
              <a:t>be produced when this amount of CO</a:t>
            </a:r>
            <a:r>
              <a:rPr lang="en-US" sz="2000" i="1" baseline="-25000"/>
              <a:t>2</a:t>
            </a:r>
            <a:r>
              <a:rPr lang="en-US" sz="2000" i="1"/>
              <a:t> reacts with an excess of LiOH?</a:t>
            </a:r>
          </a:p>
          <a:p>
            <a:r>
              <a:rPr lang="en-US" sz="2000" i="1"/>
              <a:t>   (Hint:  The density of water is about 1.00 g/mL.)</a:t>
            </a:r>
          </a:p>
          <a:p>
            <a:endParaRPr lang="en-US" sz="2000" i="1"/>
          </a:p>
          <a:p>
            <a:r>
              <a:rPr lang="en-US" sz="2000"/>
              <a:t>	</a:t>
            </a:r>
            <a:r>
              <a:rPr lang="en-US" sz="2400" b="1"/>
              <a:t>CO</a:t>
            </a:r>
            <a:r>
              <a:rPr lang="en-US" sz="2400" b="1" baseline="-25000"/>
              <a:t>2</a:t>
            </a:r>
            <a:r>
              <a:rPr lang="en-US" sz="2400" b="1"/>
              <a:t>(g)  +  2 LiOH(s)  </a:t>
            </a:r>
            <a:r>
              <a:rPr lang="en-US" sz="2400" b="1">
                <a:sym typeface="Wingdings" pitchFamily="2" charset="2"/>
              </a:rPr>
              <a:t>  Li</a:t>
            </a:r>
            <a:r>
              <a:rPr lang="en-US" sz="2400" b="1" baseline="-25000"/>
              <a:t>2</a:t>
            </a:r>
            <a:r>
              <a:rPr lang="en-US" sz="2400" b="1">
                <a:sym typeface="Wingdings" pitchFamily="2" charset="2"/>
              </a:rPr>
              <a:t>CO</a:t>
            </a:r>
            <a:r>
              <a:rPr lang="en-US" sz="2400" b="1" baseline="-25000"/>
              <a:t>3</a:t>
            </a:r>
            <a:r>
              <a:rPr lang="en-US" sz="2400" b="1">
                <a:sym typeface="Wingdings" pitchFamily="2" charset="2"/>
              </a:rPr>
              <a:t>(aq)  +  H</a:t>
            </a:r>
            <a:r>
              <a:rPr lang="en-US" sz="2400" b="1" baseline="-25000"/>
              <a:t>2</a:t>
            </a:r>
            <a:r>
              <a:rPr lang="en-US" sz="2400" b="1">
                <a:sym typeface="Wingdings" pitchFamily="2" charset="2"/>
              </a:rPr>
              <a:t>O(l)</a:t>
            </a:r>
            <a:r>
              <a:rPr lang="en-US" sz="2000"/>
              <a:t> </a:t>
            </a:r>
          </a:p>
        </p:txBody>
      </p:sp>
      <p:sp>
        <p:nvSpPr>
          <p:cNvPr id="118788" name="Text Box 8"/>
          <p:cNvSpPr txBox="1">
            <a:spLocks noChangeArrowheads="1"/>
          </p:cNvSpPr>
          <p:nvPr/>
        </p:nvSpPr>
        <p:spPr bwMode="auto">
          <a:xfrm>
            <a:off x="3067050" y="4052888"/>
            <a:ext cx="895350" cy="366712"/>
          </a:xfrm>
          <a:prstGeom prst="rect">
            <a:avLst/>
          </a:prstGeom>
          <a:noFill/>
          <a:ln w="9525">
            <a:noFill/>
            <a:miter lim="800000"/>
            <a:headEnd/>
            <a:tailEnd/>
          </a:ln>
        </p:spPr>
        <p:txBody>
          <a:bodyPr wrap="none">
            <a:spAutoFit/>
          </a:bodyPr>
          <a:lstStyle/>
          <a:p>
            <a:r>
              <a:rPr lang="en-US" sz="1800" i="1"/>
              <a:t>excess</a:t>
            </a:r>
          </a:p>
        </p:txBody>
      </p:sp>
      <p:sp>
        <p:nvSpPr>
          <p:cNvPr id="118789" name="Text Box 9"/>
          <p:cNvSpPr txBox="1">
            <a:spLocks noChangeArrowheads="1"/>
          </p:cNvSpPr>
          <p:nvPr/>
        </p:nvSpPr>
        <p:spPr bwMode="auto">
          <a:xfrm>
            <a:off x="1355725" y="4075113"/>
            <a:ext cx="1060450" cy="366712"/>
          </a:xfrm>
          <a:prstGeom prst="rect">
            <a:avLst/>
          </a:prstGeom>
          <a:noFill/>
          <a:ln w="9525">
            <a:noFill/>
            <a:miter lim="800000"/>
            <a:headEnd/>
            <a:tailEnd/>
          </a:ln>
        </p:spPr>
        <p:txBody>
          <a:bodyPr wrap="none">
            <a:spAutoFit/>
          </a:bodyPr>
          <a:lstStyle/>
          <a:p>
            <a:r>
              <a:rPr lang="en-US" sz="1800"/>
              <a:t>20.0 mol</a:t>
            </a:r>
          </a:p>
        </p:txBody>
      </p:sp>
      <p:sp>
        <p:nvSpPr>
          <p:cNvPr id="118790" name="Text Box 10"/>
          <p:cNvSpPr txBox="1">
            <a:spLocks noChangeArrowheads="1"/>
          </p:cNvSpPr>
          <p:nvPr/>
        </p:nvSpPr>
        <p:spPr bwMode="auto">
          <a:xfrm>
            <a:off x="7061200" y="4022725"/>
            <a:ext cx="558800" cy="396875"/>
          </a:xfrm>
          <a:prstGeom prst="rect">
            <a:avLst/>
          </a:prstGeom>
          <a:noFill/>
          <a:ln w="9525">
            <a:noFill/>
            <a:miter lim="800000"/>
            <a:headEnd/>
            <a:tailEnd/>
          </a:ln>
        </p:spPr>
        <p:txBody>
          <a:bodyPr wrap="none">
            <a:spAutoFit/>
          </a:bodyPr>
          <a:lstStyle/>
          <a:p>
            <a:r>
              <a:rPr lang="en-US" sz="1800"/>
              <a:t>x g</a:t>
            </a:r>
            <a:r>
              <a:rPr lang="en-US" sz="2000"/>
              <a:t> </a:t>
            </a:r>
          </a:p>
        </p:txBody>
      </p:sp>
      <p:sp>
        <p:nvSpPr>
          <p:cNvPr id="63499" name="Text Box 11"/>
          <p:cNvSpPr txBox="1">
            <a:spLocks noChangeArrowheads="1"/>
          </p:cNvSpPr>
          <p:nvPr/>
        </p:nvSpPr>
        <p:spPr bwMode="auto">
          <a:xfrm>
            <a:off x="5622925" y="5754688"/>
            <a:ext cx="2573338" cy="457200"/>
          </a:xfrm>
          <a:prstGeom prst="rect">
            <a:avLst/>
          </a:prstGeom>
          <a:noFill/>
          <a:ln w="9525">
            <a:noFill/>
            <a:miter lim="800000"/>
            <a:headEnd/>
            <a:tailEnd/>
          </a:ln>
        </p:spPr>
        <p:txBody>
          <a:bodyPr wrap="none">
            <a:spAutoFit/>
          </a:bodyPr>
          <a:lstStyle/>
          <a:p>
            <a:r>
              <a:rPr lang="en-US" sz="2400"/>
              <a:t>X  =  360 mL H</a:t>
            </a:r>
            <a:r>
              <a:rPr lang="en-US" sz="2400" baseline="-25000"/>
              <a:t>2</a:t>
            </a:r>
            <a:r>
              <a:rPr lang="en-US" sz="2400"/>
              <a:t>O</a:t>
            </a:r>
          </a:p>
        </p:txBody>
      </p:sp>
      <p:pic>
        <p:nvPicPr>
          <p:cNvPr id="118792" name="Picture 12" descr="lithium cannisters"/>
          <p:cNvPicPr>
            <a:picLocks noChangeAspect="1" noChangeArrowheads="1"/>
          </p:cNvPicPr>
          <p:nvPr/>
        </p:nvPicPr>
        <p:blipFill>
          <a:blip r:embed="rId3" cstate="print">
            <a:lum bright="12000" contrast="12000"/>
          </a:blip>
          <a:srcRect l="25000" r="25000"/>
          <a:stretch>
            <a:fillRect/>
          </a:stretch>
        </p:blipFill>
        <p:spPr bwMode="auto">
          <a:xfrm>
            <a:off x="7315200" y="304800"/>
            <a:ext cx="914400" cy="1371600"/>
          </a:xfrm>
          <a:prstGeom prst="rect">
            <a:avLst/>
          </a:prstGeom>
          <a:noFill/>
          <a:ln w="9525">
            <a:noFill/>
            <a:miter lim="800000"/>
            <a:headEnd/>
            <a:tailEnd/>
          </a:ln>
        </p:spPr>
      </p:pic>
      <p:pic>
        <p:nvPicPr>
          <p:cNvPr id="118793" name="Picture 13" descr="skylab"/>
          <p:cNvPicPr>
            <a:picLocks noChangeAspect="1" noChangeArrowheads="1"/>
          </p:cNvPicPr>
          <p:nvPr/>
        </p:nvPicPr>
        <p:blipFill>
          <a:blip r:embed="rId4" cstate="print">
            <a:lum contrast="24000"/>
          </a:blip>
          <a:srcRect/>
          <a:stretch>
            <a:fillRect/>
          </a:stretch>
        </p:blipFill>
        <p:spPr bwMode="auto">
          <a:xfrm>
            <a:off x="609600" y="228600"/>
            <a:ext cx="1981200" cy="1485900"/>
          </a:xfrm>
          <a:prstGeom prst="rect">
            <a:avLst/>
          </a:prstGeom>
          <a:noFill/>
          <a:ln w="9525">
            <a:noFill/>
            <a:miter lim="800000"/>
            <a:headEnd/>
            <a:tailEnd/>
          </a:ln>
        </p:spPr>
      </p:pic>
      <p:sp>
        <p:nvSpPr>
          <p:cNvPr id="118794" name="AutoShape 14">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63503" name="Text Box 15"/>
          <p:cNvSpPr txBox="1">
            <a:spLocks noChangeArrowheads="1"/>
          </p:cNvSpPr>
          <p:nvPr/>
        </p:nvSpPr>
        <p:spPr bwMode="auto">
          <a:xfrm>
            <a:off x="1182688" y="4906963"/>
            <a:ext cx="2924175" cy="366712"/>
          </a:xfrm>
          <a:prstGeom prst="rect">
            <a:avLst/>
          </a:prstGeom>
          <a:noFill/>
          <a:ln w="9525">
            <a:noFill/>
            <a:miter lim="800000"/>
            <a:headEnd/>
            <a:tailEnd/>
          </a:ln>
        </p:spPr>
        <p:txBody>
          <a:bodyPr wrap="none">
            <a:spAutoFit/>
          </a:bodyPr>
          <a:lstStyle/>
          <a:p>
            <a:r>
              <a:rPr lang="en-US" sz="1800"/>
              <a:t>x mL H</a:t>
            </a:r>
            <a:r>
              <a:rPr lang="en-US" sz="1800" baseline="-25000"/>
              <a:t>2</a:t>
            </a:r>
            <a:r>
              <a:rPr lang="en-US" sz="1800"/>
              <a:t>O  =  20.0 mol CO</a:t>
            </a:r>
            <a:r>
              <a:rPr lang="en-US" sz="1800" baseline="-25000"/>
              <a:t>2</a:t>
            </a:r>
          </a:p>
        </p:txBody>
      </p:sp>
      <p:sp>
        <p:nvSpPr>
          <p:cNvPr id="63504" name="Text Box 16"/>
          <p:cNvSpPr txBox="1">
            <a:spLocks noChangeArrowheads="1"/>
          </p:cNvSpPr>
          <p:nvPr/>
        </p:nvSpPr>
        <p:spPr bwMode="auto">
          <a:xfrm>
            <a:off x="4064000" y="4740275"/>
            <a:ext cx="1233488" cy="366713"/>
          </a:xfrm>
          <a:prstGeom prst="rect">
            <a:avLst/>
          </a:prstGeom>
          <a:noFill/>
          <a:ln w="9525">
            <a:noFill/>
            <a:miter lim="800000"/>
            <a:headEnd/>
            <a:tailEnd/>
          </a:ln>
        </p:spPr>
        <p:txBody>
          <a:bodyPr wrap="none">
            <a:spAutoFit/>
          </a:bodyPr>
          <a:lstStyle/>
          <a:p>
            <a:r>
              <a:rPr lang="en-US" sz="1800"/>
              <a:t>1 mol H</a:t>
            </a:r>
            <a:r>
              <a:rPr lang="en-US" sz="1800" baseline="-25000"/>
              <a:t>2</a:t>
            </a:r>
            <a:r>
              <a:rPr lang="en-US" sz="1800"/>
              <a:t>O</a:t>
            </a:r>
            <a:endParaRPr lang="en-US" sz="1800" baseline="-25000"/>
          </a:p>
        </p:txBody>
      </p:sp>
      <p:sp>
        <p:nvSpPr>
          <p:cNvPr id="63505" name="Text Box 17"/>
          <p:cNvSpPr txBox="1">
            <a:spLocks noChangeArrowheads="1"/>
          </p:cNvSpPr>
          <p:nvPr/>
        </p:nvSpPr>
        <p:spPr bwMode="auto">
          <a:xfrm>
            <a:off x="4049713" y="5087938"/>
            <a:ext cx="1233487" cy="366712"/>
          </a:xfrm>
          <a:prstGeom prst="rect">
            <a:avLst/>
          </a:prstGeom>
          <a:noFill/>
          <a:ln w="9525">
            <a:noFill/>
            <a:miter lim="800000"/>
            <a:headEnd/>
            <a:tailEnd/>
          </a:ln>
        </p:spPr>
        <p:txBody>
          <a:bodyPr wrap="none">
            <a:spAutoFit/>
          </a:bodyPr>
          <a:lstStyle/>
          <a:p>
            <a:r>
              <a:rPr lang="en-US" sz="1800"/>
              <a:t>1 mol CO</a:t>
            </a:r>
            <a:r>
              <a:rPr lang="en-US" sz="1800" baseline="-25000"/>
              <a:t>2</a:t>
            </a:r>
          </a:p>
        </p:txBody>
      </p:sp>
      <p:sp>
        <p:nvSpPr>
          <p:cNvPr id="63506" name="Text Box 18"/>
          <p:cNvSpPr txBox="1">
            <a:spLocks noChangeArrowheads="1"/>
          </p:cNvSpPr>
          <p:nvPr/>
        </p:nvSpPr>
        <p:spPr bwMode="auto">
          <a:xfrm>
            <a:off x="5368925" y="5087938"/>
            <a:ext cx="1233488" cy="366712"/>
          </a:xfrm>
          <a:prstGeom prst="rect">
            <a:avLst/>
          </a:prstGeom>
          <a:noFill/>
          <a:ln w="9525">
            <a:noFill/>
            <a:miter lim="800000"/>
            <a:headEnd/>
            <a:tailEnd/>
          </a:ln>
        </p:spPr>
        <p:txBody>
          <a:bodyPr wrap="none">
            <a:spAutoFit/>
          </a:bodyPr>
          <a:lstStyle/>
          <a:p>
            <a:r>
              <a:rPr lang="en-US" sz="1800"/>
              <a:t>1 mol H</a:t>
            </a:r>
            <a:r>
              <a:rPr lang="en-US" sz="1800" baseline="-25000"/>
              <a:t>2</a:t>
            </a:r>
            <a:r>
              <a:rPr lang="en-US" sz="1800"/>
              <a:t>O</a:t>
            </a:r>
            <a:endParaRPr lang="en-US" sz="1800" baseline="-25000"/>
          </a:p>
        </p:txBody>
      </p:sp>
      <p:sp>
        <p:nvSpPr>
          <p:cNvPr id="63507" name="Text Box 19"/>
          <p:cNvSpPr txBox="1">
            <a:spLocks noChangeArrowheads="1"/>
          </p:cNvSpPr>
          <p:nvPr/>
        </p:nvSpPr>
        <p:spPr bwMode="auto">
          <a:xfrm>
            <a:off x="5421313" y="4740275"/>
            <a:ext cx="1119187" cy="366713"/>
          </a:xfrm>
          <a:prstGeom prst="rect">
            <a:avLst/>
          </a:prstGeom>
          <a:noFill/>
          <a:ln w="9525">
            <a:noFill/>
            <a:miter lim="800000"/>
            <a:headEnd/>
            <a:tailEnd/>
          </a:ln>
        </p:spPr>
        <p:txBody>
          <a:bodyPr wrap="none">
            <a:spAutoFit/>
          </a:bodyPr>
          <a:lstStyle/>
          <a:p>
            <a:r>
              <a:rPr lang="en-US" sz="1800"/>
              <a:t>18 g H</a:t>
            </a:r>
            <a:r>
              <a:rPr lang="en-US" sz="1800" baseline="-25000"/>
              <a:t>2</a:t>
            </a:r>
            <a:r>
              <a:rPr lang="en-US" sz="1800"/>
              <a:t>O</a:t>
            </a:r>
            <a:endParaRPr lang="en-US" sz="1800" baseline="-25000"/>
          </a:p>
        </p:txBody>
      </p:sp>
      <p:sp>
        <p:nvSpPr>
          <p:cNvPr id="63508" name="Text Box 20"/>
          <p:cNvSpPr txBox="1">
            <a:spLocks noChangeArrowheads="1"/>
          </p:cNvSpPr>
          <p:nvPr/>
        </p:nvSpPr>
        <p:spPr bwMode="auto">
          <a:xfrm>
            <a:off x="6678613" y="4745038"/>
            <a:ext cx="1182687" cy="366712"/>
          </a:xfrm>
          <a:prstGeom prst="rect">
            <a:avLst/>
          </a:prstGeom>
          <a:noFill/>
          <a:ln w="9525">
            <a:noFill/>
            <a:miter lim="800000"/>
            <a:headEnd/>
            <a:tailEnd/>
          </a:ln>
        </p:spPr>
        <p:txBody>
          <a:bodyPr wrap="none">
            <a:spAutoFit/>
          </a:bodyPr>
          <a:lstStyle/>
          <a:p>
            <a:r>
              <a:rPr lang="en-US" sz="1800"/>
              <a:t>1 mL H</a:t>
            </a:r>
            <a:r>
              <a:rPr lang="en-US" sz="1800" baseline="-25000"/>
              <a:t>2</a:t>
            </a:r>
            <a:r>
              <a:rPr lang="en-US" sz="1800"/>
              <a:t>O</a:t>
            </a:r>
            <a:endParaRPr lang="en-US" sz="1800" baseline="-25000"/>
          </a:p>
        </p:txBody>
      </p:sp>
      <p:sp>
        <p:nvSpPr>
          <p:cNvPr id="63509" name="Text Box 21"/>
          <p:cNvSpPr txBox="1">
            <a:spLocks noChangeArrowheads="1"/>
          </p:cNvSpPr>
          <p:nvPr/>
        </p:nvSpPr>
        <p:spPr bwMode="auto">
          <a:xfrm>
            <a:off x="6773863" y="5087938"/>
            <a:ext cx="992187" cy="366712"/>
          </a:xfrm>
          <a:prstGeom prst="rect">
            <a:avLst/>
          </a:prstGeom>
          <a:noFill/>
          <a:ln w="9525">
            <a:noFill/>
            <a:miter lim="800000"/>
            <a:headEnd/>
            <a:tailEnd/>
          </a:ln>
        </p:spPr>
        <p:txBody>
          <a:bodyPr wrap="none">
            <a:spAutoFit/>
          </a:bodyPr>
          <a:lstStyle/>
          <a:p>
            <a:r>
              <a:rPr lang="en-US" sz="1800"/>
              <a:t>1 g H</a:t>
            </a:r>
            <a:r>
              <a:rPr lang="en-US" sz="1800" baseline="-25000"/>
              <a:t>2</a:t>
            </a:r>
            <a:r>
              <a:rPr lang="en-US" sz="1800"/>
              <a:t>O</a:t>
            </a:r>
            <a:endParaRPr lang="en-US" sz="1800" baseline="-25000"/>
          </a:p>
        </p:txBody>
      </p:sp>
      <p:grpSp>
        <p:nvGrpSpPr>
          <p:cNvPr id="2" name="Group 22"/>
          <p:cNvGrpSpPr>
            <a:grpSpLocks/>
          </p:cNvGrpSpPr>
          <p:nvPr/>
        </p:nvGrpSpPr>
        <p:grpSpPr bwMode="auto">
          <a:xfrm>
            <a:off x="4103688" y="4756150"/>
            <a:ext cx="1209675" cy="676275"/>
            <a:chOff x="1872" y="2730"/>
            <a:chExt cx="816" cy="438"/>
          </a:xfrm>
        </p:grpSpPr>
        <p:sp>
          <p:nvSpPr>
            <p:cNvPr id="118817" name="AutoShape 23"/>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8818" name="Line 24"/>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3" name="Group 25"/>
          <p:cNvGrpSpPr>
            <a:grpSpLocks/>
          </p:cNvGrpSpPr>
          <p:nvPr/>
        </p:nvGrpSpPr>
        <p:grpSpPr bwMode="auto">
          <a:xfrm>
            <a:off x="5351463" y="4756150"/>
            <a:ext cx="1276350" cy="676275"/>
            <a:chOff x="1872" y="2730"/>
            <a:chExt cx="816" cy="438"/>
          </a:xfrm>
        </p:grpSpPr>
        <p:sp>
          <p:nvSpPr>
            <p:cNvPr id="118815" name="AutoShape 26"/>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8816" name="Line 27"/>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4" name="Group 28"/>
          <p:cNvGrpSpPr>
            <a:grpSpLocks/>
          </p:cNvGrpSpPr>
          <p:nvPr/>
        </p:nvGrpSpPr>
        <p:grpSpPr bwMode="auto">
          <a:xfrm>
            <a:off x="6665913" y="4756150"/>
            <a:ext cx="1209675" cy="676275"/>
            <a:chOff x="1872" y="2730"/>
            <a:chExt cx="816" cy="438"/>
          </a:xfrm>
        </p:grpSpPr>
        <p:sp>
          <p:nvSpPr>
            <p:cNvPr id="118813" name="AutoShape 29"/>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8814" name="Line 30"/>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63519" name="Line 31"/>
          <p:cNvSpPr>
            <a:spLocks noChangeShapeType="1"/>
          </p:cNvSpPr>
          <p:nvPr/>
        </p:nvSpPr>
        <p:spPr bwMode="auto">
          <a:xfrm flipV="1">
            <a:off x="3151188" y="5041900"/>
            <a:ext cx="838200" cy="114300"/>
          </a:xfrm>
          <a:prstGeom prst="line">
            <a:avLst/>
          </a:prstGeom>
          <a:noFill/>
          <a:ln w="9525">
            <a:solidFill>
              <a:srgbClr val="FF0000"/>
            </a:solidFill>
            <a:round/>
            <a:headEnd/>
            <a:tailEnd/>
          </a:ln>
        </p:spPr>
        <p:txBody>
          <a:bodyPr/>
          <a:lstStyle/>
          <a:p>
            <a:endParaRPr lang="en-US"/>
          </a:p>
        </p:txBody>
      </p:sp>
      <p:sp>
        <p:nvSpPr>
          <p:cNvPr id="63520" name="Line 32"/>
          <p:cNvSpPr>
            <a:spLocks noChangeShapeType="1"/>
          </p:cNvSpPr>
          <p:nvPr/>
        </p:nvSpPr>
        <p:spPr bwMode="auto">
          <a:xfrm flipV="1">
            <a:off x="4322763" y="5227638"/>
            <a:ext cx="828675" cy="119062"/>
          </a:xfrm>
          <a:prstGeom prst="line">
            <a:avLst/>
          </a:prstGeom>
          <a:noFill/>
          <a:ln w="9525">
            <a:solidFill>
              <a:srgbClr val="FF0000"/>
            </a:solidFill>
            <a:round/>
            <a:headEnd/>
            <a:tailEnd/>
          </a:ln>
        </p:spPr>
        <p:txBody>
          <a:bodyPr/>
          <a:lstStyle/>
          <a:p>
            <a:endParaRPr lang="en-US"/>
          </a:p>
        </p:txBody>
      </p:sp>
      <p:sp>
        <p:nvSpPr>
          <p:cNvPr id="63521" name="Line 33"/>
          <p:cNvSpPr>
            <a:spLocks noChangeShapeType="1"/>
          </p:cNvSpPr>
          <p:nvPr/>
        </p:nvSpPr>
        <p:spPr bwMode="auto">
          <a:xfrm flipV="1">
            <a:off x="4356100" y="4899025"/>
            <a:ext cx="862013" cy="123825"/>
          </a:xfrm>
          <a:prstGeom prst="line">
            <a:avLst/>
          </a:prstGeom>
          <a:noFill/>
          <a:ln w="9525">
            <a:solidFill>
              <a:srgbClr val="FF0000"/>
            </a:solidFill>
            <a:round/>
            <a:headEnd/>
            <a:tailEnd/>
          </a:ln>
        </p:spPr>
        <p:txBody>
          <a:bodyPr/>
          <a:lstStyle/>
          <a:p>
            <a:endParaRPr lang="en-US"/>
          </a:p>
        </p:txBody>
      </p:sp>
      <p:sp>
        <p:nvSpPr>
          <p:cNvPr id="63522" name="Line 34"/>
          <p:cNvSpPr>
            <a:spLocks noChangeShapeType="1"/>
          </p:cNvSpPr>
          <p:nvPr/>
        </p:nvSpPr>
        <p:spPr bwMode="auto">
          <a:xfrm flipV="1">
            <a:off x="5684838" y="5227638"/>
            <a:ext cx="847725" cy="119062"/>
          </a:xfrm>
          <a:prstGeom prst="line">
            <a:avLst/>
          </a:prstGeom>
          <a:noFill/>
          <a:ln w="9525">
            <a:solidFill>
              <a:srgbClr val="FF0000"/>
            </a:solidFill>
            <a:round/>
            <a:headEnd/>
            <a:tailEnd/>
          </a:ln>
        </p:spPr>
        <p:txBody>
          <a:bodyPr/>
          <a:lstStyle/>
          <a:p>
            <a:endParaRPr lang="en-US"/>
          </a:p>
        </p:txBody>
      </p:sp>
      <p:sp>
        <p:nvSpPr>
          <p:cNvPr id="63523" name="Line 35"/>
          <p:cNvSpPr>
            <a:spLocks noChangeShapeType="1"/>
          </p:cNvSpPr>
          <p:nvPr/>
        </p:nvSpPr>
        <p:spPr bwMode="auto">
          <a:xfrm flipV="1">
            <a:off x="5803900" y="4908550"/>
            <a:ext cx="685800" cy="104775"/>
          </a:xfrm>
          <a:prstGeom prst="line">
            <a:avLst/>
          </a:prstGeom>
          <a:noFill/>
          <a:ln w="9525">
            <a:solidFill>
              <a:srgbClr val="FF0000"/>
            </a:solidFill>
            <a:round/>
            <a:headEnd/>
            <a:tailEnd/>
          </a:ln>
        </p:spPr>
        <p:txBody>
          <a:bodyPr/>
          <a:lstStyle/>
          <a:p>
            <a:endParaRPr lang="en-US"/>
          </a:p>
        </p:txBody>
      </p:sp>
      <p:sp>
        <p:nvSpPr>
          <p:cNvPr id="63524" name="Line 36"/>
          <p:cNvSpPr>
            <a:spLocks noChangeShapeType="1"/>
          </p:cNvSpPr>
          <p:nvPr/>
        </p:nvSpPr>
        <p:spPr bwMode="auto">
          <a:xfrm flipV="1">
            <a:off x="7013575" y="5246688"/>
            <a:ext cx="728663" cy="104775"/>
          </a:xfrm>
          <a:prstGeom prst="line">
            <a:avLst/>
          </a:prstGeom>
          <a:noFill/>
          <a:ln w="9525">
            <a:solidFill>
              <a:srgbClr val="FF0000"/>
            </a:solidFill>
            <a:round/>
            <a:headEnd/>
            <a:tailEnd/>
          </a:ln>
        </p:spPr>
        <p:txBody>
          <a:bodyPr/>
          <a:lstStyle/>
          <a:p>
            <a:endParaRPr lang="en-US"/>
          </a:p>
        </p:txBody>
      </p:sp>
      <p:sp>
        <p:nvSpPr>
          <p:cNvPr id="63525" name="Text Box 37"/>
          <p:cNvSpPr txBox="1">
            <a:spLocks noChangeArrowheads="1"/>
          </p:cNvSpPr>
          <p:nvPr/>
        </p:nvSpPr>
        <p:spPr bwMode="auto">
          <a:xfrm>
            <a:off x="5330825" y="4745038"/>
            <a:ext cx="1309688" cy="366712"/>
          </a:xfrm>
          <a:prstGeom prst="rect">
            <a:avLst/>
          </a:prstGeom>
          <a:noFill/>
          <a:ln w="9525">
            <a:noFill/>
            <a:miter lim="800000"/>
            <a:headEnd/>
            <a:tailEnd/>
          </a:ln>
        </p:spPr>
        <p:txBody>
          <a:bodyPr wrap="none">
            <a:spAutoFit/>
          </a:bodyPr>
          <a:lstStyle/>
          <a:p>
            <a:r>
              <a:rPr lang="en-US" sz="1800"/>
              <a:t>22.4 L H</a:t>
            </a:r>
            <a:r>
              <a:rPr lang="en-US" sz="1800" baseline="-25000"/>
              <a:t>2</a:t>
            </a:r>
            <a:r>
              <a:rPr lang="en-US" sz="1800"/>
              <a:t>O</a:t>
            </a:r>
            <a:endParaRPr lang="en-US" sz="1800" baseline="-25000"/>
          </a:p>
        </p:txBody>
      </p:sp>
      <p:sp>
        <p:nvSpPr>
          <p:cNvPr id="63526" name="Text Box 38"/>
          <p:cNvSpPr txBox="1">
            <a:spLocks noChangeArrowheads="1"/>
          </p:cNvSpPr>
          <p:nvPr/>
        </p:nvSpPr>
        <p:spPr bwMode="auto">
          <a:xfrm>
            <a:off x="5065713" y="4321175"/>
            <a:ext cx="1900237" cy="304800"/>
          </a:xfrm>
          <a:prstGeom prst="rect">
            <a:avLst/>
          </a:prstGeom>
          <a:noFill/>
          <a:ln w="9525">
            <a:noFill/>
            <a:miter lim="800000"/>
            <a:headEnd/>
            <a:tailEnd/>
          </a:ln>
        </p:spPr>
        <p:txBody>
          <a:bodyPr wrap="none">
            <a:spAutoFit/>
          </a:bodyPr>
          <a:lstStyle/>
          <a:p>
            <a:r>
              <a:rPr lang="en-US">
                <a:solidFill>
                  <a:srgbClr val="FF0000"/>
                </a:solidFill>
              </a:rPr>
              <a:t>Water is NOT at STP!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63503"/>
                                        </p:tgtEl>
                                        <p:attrNameLst>
                                          <p:attrName>style.visibility</p:attrName>
                                        </p:attrNameLst>
                                      </p:cBhvr>
                                      <p:to>
                                        <p:strVal val="visible"/>
                                      </p:to>
                                    </p:set>
                                    <p:animEffect transition="in" filter="fade">
                                      <p:cBhvr>
                                        <p:cTn id="7" dur="1000"/>
                                        <p:tgtEl>
                                          <p:spTgt spid="63503"/>
                                        </p:tgtEl>
                                      </p:cBhvr>
                                    </p:animEffect>
                                    <p:anim calcmode="lin" valueType="num">
                                      <p:cBhvr>
                                        <p:cTn id="8" dur="1000" fill="hold"/>
                                        <p:tgtEl>
                                          <p:spTgt spid="63503"/>
                                        </p:tgtEl>
                                        <p:attrNameLst>
                                          <p:attrName>ppt_x</p:attrName>
                                        </p:attrNameLst>
                                      </p:cBhvr>
                                      <p:tavLst>
                                        <p:tav tm="0">
                                          <p:val>
                                            <p:strVal val="#ppt_x-.1"/>
                                          </p:val>
                                        </p:tav>
                                        <p:tav tm="100000">
                                          <p:val>
                                            <p:strVal val="#ppt_x"/>
                                          </p:val>
                                        </p:tav>
                                      </p:tavLst>
                                    </p:anim>
                                    <p:anim calcmode="lin" valueType="num">
                                      <p:cBhvr>
                                        <p:cTn id="9" dur="1000" fill="hold"/>
                                        <p:tgtEl>
                                          <p:spTgt spid="63503"/>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3505"/>
                                        </p:tgtEl>
                                        <p:attrNameLst>
                                          <p:attrName>style.visibility</p:attrName>
                                        </p:attrNameLst>
                                      </p:cBhvr>
                                      <p:to>
                                        <p:strVal val="visible"/>
                                      </p:to>
                                    </p:set>
                                    <p:animEffect transition="in" filter="dissolve">
                                      <p:cBhvr>
                                        <p:cTn id="19" dur="500"/>
                                        <p:tgtEl>
                                          <p:spTgt spid="6350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3504"/>
                                        </p:tgtEl>
                                        <p:attrNameLst>
                                          <p:attrName>style.visibility</p:attrName>
                                        </p:attrNameLst>
                                      </p:cBhvr>
                                      <p:to>
                                        <p:strVal val="visible"/>
                                      </p:to>
                                    </p:set>
                                    <p:animEffect transition="in" filter="dissolve">
                                      <p:cBhvr>
                                        <p:cTn id="24" dur="500"/>
                                        <p:tgtEl>
                                          <p:spTgt spid="6350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3519"/>
                                        </p:tgtEl>
                                        <p:attrNameLst>
                                          <p:attrName>style.visibility</p:attrName>
                                        </p:attrNameLst>
                                      </p:cBhvr>
                                      <p:to>
                                        <p:strVal val="visible"/>
                                      </p:to>
                                    </p:set>
                                    <p:animEffect transition="in" filter="wipe(down)">
                                      <p:cBhvr>
                                        <p:cTn id="29" dur="500"/>
                                        <p:tgtEl>
                                          <p:spTgt spid="63519"/>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63520"/>
                                        </p:tgtEl>
                                        <p:attrNameLst>
                                          <p:attrName>style.visibility</p:attrName>
                                        </p:attrNameLst>
                                      </p:cBhvr>
                                      <p:to>
                                        <p:strVal val="visible"/>
                                      </p:to>
                                    </p:set>
                                    <p:animEffect transition="in" filter="wipe(down)">
                                      <p:cBhvr>
                                        <p:cTn id="33" dur="500"/>
                                        <p:tgtEl>
                                          <p:spTgt spid="635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20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63506"/>
                                        </p:tgtEl>
                                        <p:attrNameLst>
                                          <p:attrName>style.visibility</p:attrName>
                                        </p:attrNameLst>
                                      </p:cBhvr>
                                      <p:to>
                                        <p:strVal val="visible"/>
                                      </p:to>
                                    </p:set>
                                    <p:animEffect transition="in" filter="dissolve">
                                      <p:cBhvr>
                                        <p:cTn id="43" dur="500"/>
                                        <p:tgtEl>
                                          <p:spTgt spid="63506"/>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63525"/>
                                        </p:tgtEl>
                                        <p:attrNameLst>
                                          <p:attrName>style.visibility</p:attrName>
                                        </p:attrNameLst>
                                      </p:cBhvr>
                                      <p:to>
                                        <p:strVal val="visible"/>
                                      </p:to>
                                    </p:set>
                                    <p:animEffect transition="in" filter="dissolve">
                                      <p:cBhvr>
                                        <p:cTn id="48" dur="500"/>
                                        <p:tgtEl>
                                          <p:spTgt spid="63525"/>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3526"/>
                                        </p:tgtEl>
                                        <p:attrNameLst>
                                          <p:attrName>style.visibility</p:attrName>
                                        </p:attrNameLst>
                                      </p:cBhvr>
                                      <p:to>
                                        <p:strVal val="visible"/>
                                      </p:to>
                                    </p:set>
                                    <p:animEffect transition="in" filter="fade">
                                      <p:cBhvr>
                                        <p:cTn id="53" dur="1000"/>
                                        <p:tgtEl>
                                          <p:spTgt spid="63526"/>
                                        </p:tgtEl>
                                      </p:cBhvr>
                                    </p:animEffect>
                                    <p:anim calcmode="lin" valueType="num">
                                      <p:cBhvr>
                                        <p:cTn id="54" dur="1000" fill="hold"/>
                                        <p:tgtEl>
                                          <p:spTgt spid="63526"/>
                                        </p:tgtEl>
                                        <p:attrNameLst>
                                          <p:attrName>ppt_x</p:attrName>
                                        </p:attrNameLst>
                                      </p:cBhvr>
                                      <p:tavLst>
                                        <p:tav tm="0">
                                          <p:val>
                                            <p:strVal val="#ppt_x"/>
                                          </p:val>
                                        </p:tav>
                                        <p:tav tm="100000">
                                          <p:val>
                                            <p:strVal val="#ppt_x"/>
                                          </p:val>
                                        </p:tav>
                                      </p:tavLst>
                                    </p:anim>
                                    <p:anim calcmode="lin" valueType="num">
                                      <p:cBhvr>
                                        <p:cTn id="55" dur="1000" fill="hold"/>
                                        <p:tgtEl>
                                          <p:spTgt spid="6352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5" presetClass="exit" presetSubtype="0" fill="hold" grpId="1" nodeType="clickEffect">
                                  <p:stCondLst>
                                    <p:cond delay="0"/>
                                  </p:stCondLst>
                                  <p:childTnLst>
                                    <p:anim calcmode="lin" valueType="num">
                                      <p:cBhvr>
                                        <p:cTn id="59" dur="1000"/>
                                        <p:tgtEl>
                                          <p:spTgt spid="63525"/>
                                        </p:tgtEl>
                                        <p:attrNameLst>
                                          <p:attrName>ppt_w</p:attrName>
                                        </p:attrNameLst>
                                      </p:cBhvr>
                                      <p:tavLst>
                                        <p:tav tm="0">
                                          <p:val>
                                            <p:strVal val="ppt_w"/>
                                          </p:val>
                                        </p:tav>
                                        <p:tav tm="100000">
                                          <p:val>
                                            <p:strVal val="ppt_w*0.70"/>
                                          </p:val>
                                        </p:tav>
                                      </p:tavLst>
                                    </p:anim>
                                    <p:anim calcmode="lin" valueType="num">
                                      <p:cBhvr>
                                        <p:cTn id="60" dur="1000"/>
                                        <p:tgtEl>
                                          <p:spTgt spid="63525"/>
                                        </p:tgtEl>
                                        <p:attrNameLst>
                                          <p:attrName>ppt_h</p:attrName>
                                        </p:attrNameLst>
                                      </p:cBhvr>
                                      <p:tavLst>
                                        <p:tav tm="0">
                                          <p:val>
                                            <p:strVal val="ppt_h"/>
                                          </p:val>
                                        </p:tav>
                                        <p:tav tm="100000">
                                          <p:val>
                                            <p:strVal val="ppt_h"/>
                                          </p:val>
                                        </p:tav>
                                      </p:tavLst>
                                    </p:anim>
                                    <p:animEffect transition="out" filter="fade">
                                      <p:cBhvr>
                                        <p:cTn id="61" dur="1000"/>
                                        <p:tgtEl>
                                          <p:spTgt spid="63525"/>
                                        </p:tgtEl>
                                      </p:cBhvr>
                                    </p:animEffect>
                                    <p:set>
                                      <p:cBhvr>
                                        <p:cTn id="62" dur="1" fill="hold">
                                          <p:stCondLst>
                                            <p:cond delay="999"/>
                                          </p:stCondLst>
                                        </p:cTn>
                                        <p:tgtEl>
                                          <p:spTgt spid="63525"/>
                                        </p:tgtEl>
                                        <p:attrNameLst>
                                          <p:attrName>style.visibility</p:attrName>
                                        </p:attrNameLst>
                                      </p:cBhvr>
                                      <p:to>
                                        <p:strVal val="hidden"/>
                                      </p:to>
                                    </p:set>
                                  </p:childTnLst>
                                </p:cTn>
                              </p:par>
                              <p:par>
                                <p:cTn id="63" presetID="37" presetClass="exit" presetSubtype="0" fill="hold" grpId="1" nodeType="withEffect">
                                  <p:stCondLst>
                                    <p:cond delay="0"/>
                                  </p:stCondLst>
                                  <p:childTnLst>
                                    <p:animEffect transition="out" filter="fade">
                                      <p:cBhvr>
                                        <p:cTn id="64" dur="1000"/>
                                        <p:tgtEl>
                                          <p:spTgt spid="63526"/>
                                        </p:tgtEl>
                                      </p:cBhvr>
                                    </p:animEffect>
                                    <p:anim calcmode="lin" valueType="num">
                                      <p:cBhvr>
                                        <p:cTn id="65" dur="1000"/>
                                        <p:tgtEl>
                                          <p:spTgt spid="63526"/>
                                        </p:tgtEl>
                                        <p:attrNameLst>
                                          <p:attrName>ppt_x</p:attrName>
                                        </p:attrNameLst>
                                      </p:cBhvr>
                                      <p:tavLst>
                                        <p:tav tm="0">
                                          <p:val>
                                            <p:strVal val="ppt_x"/>
                                          </p:val>
                                        </p:tav>
                                        <p:tav tm="100000">
                                          <p:val>
                                            <p:strVal val="ppt_x"/>
                                          </p:val>
                                        </p:tav>
                                      </p:tavLst>
                                    </p:anim>
                                    <p:anim calcmode="lin" valueType="num">
                                      <p:cBhvr>
                                        <p:cTn id="66" dur="100" decel="100000"/>
                                        <p:tgtEl>
                                          <p:spTgt spid="63526"/>
                                        </p:tgtEl>
                                        <p:attrNameLst>
                                          <p:attrName>ppt_y</p:attrName>
                                        </p:attrNameLst>
                                      </p:cBhvr>
                                      <p:tavLst>
                                        <p:tav tm="0">
                                          <p:val>
                                            <p:strVal val="ppt_y"/>
                                          </p:val>
                                        </p:tav>
                                        <p:tav tm="100000">
                                          <p:val>
                                            <p:strVal val="ppt_y-.03"/>
                                          </p:val>
                                        </p:tav>
                                      </p:tavLst>
                                    </p:anim>
                                    <p:anim calcmode="lin" valueType="num">
                                      <p:cBhvr>
                                        <p:cTn id="67" dur="900" accel="100000">
                                          <p:stCondLst>
                                            <p:cond delay="100"/>
                                          </p:stCondLst>
                                        </p:cTn>
                                        <p:tgtEl>
                                          <p:spTgt spid="63526"/>
                                        </p:tgtEl>
                                        <p:attrNameLst>
                                          <p:attrName>ppt_y</p:attrName>
                                        </p:attrNameLst>
                                      </p:cBhvr>
                                      <p:tavLst>
                                        <p:tav tm="0">
                                          <p:val>
                                            <p:strVal val="ppt_y"/>
                                          </p:val>
                                        </p:tav>
                                        <p:tav tm="100000">
                                          <p:val>
                                            <p:strVal val="ppt_y+1"/>
                                          </p:val>
                                        </p:tav>
                                      </p:tavLst>
                                    </p:anim>
                                    <p:set>
                                      <p:cBhvr>
                                        <p:cTn id="68" dur="1" fill="hold">
                                          <p:stCondLst>
                                            <p:cond delay="999"/>
                                          </p:stCondLst>
                                        </p:cTn>
                                        <p:tgtEl>
                                          <p:spTgt spid="6352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63507"/>
                                        </p:tgtEl>
                                        <p:attrNameLst>
                                          <p:attrName>style.visibility</p:attrName>
                                        </p:attrNameLst>
                                      </p:cBhvr>
                                      <p:to>
                                        <p:strVal val="visible"/>
                                      </p:to>
                                    </p:set>
                                    <p:animEffect transition="in" filter="dissolve">
                                      <p:cBhvr>
                                        <p:cTn id="73" dur="500"/>
                                        <p:tgtEl>
                                          <p:spTgt spid="6350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63521"/>
                                        </p:tgtEl>
                                        <p:attrNameLst>
                                          <p:attrName>style.visibility</p:attrName>
                                        </p:attrNameLst>
                                      </p:cBhvr>
                                      <p:to>
                                        <p:strVal val="visible"/>
                                      </p:to>
                                    </p:set>
                                    <p:animEffect transition="in" filter="wipe(down)">
                                      <p:cBhvr>
                                        <p:cTn id="78" dur="500"/>
                                        <p:tgtEl>
                                          <p:spTgt spid="63521"/>
                                        </p:tgtEl>
                                      </p:cBhvr>
                                    </p:animEffect>
                                  </p:childTnLst>
                                </p:cTn>
                              </p:par>
                            </p:childTnLst>
                          </p:cTn>
                        </p:par>
                        <p:par>
                          <p:cTn id="79" fill="hold">
                            <p:stCondLst>
                              <p:cond delay="500"/>
                            </p:stCondLst>
                            <p:childTnLst>
                              <p:par>
                                <p:cTn id="80" presetID="22" presetClass="entr" presetSubtype="4" fill="hold" grpId="0" nodeType="afterEffect">
                                  <p:stCondLst>
                                    <p:cond delay="0"/>
                                  </p:stCondLst>
                                  <p:childTnLst>
                                    <p:set>
                                      <p:cBhvr>
                                        <p:cTn id="81" dur="1" fill="hold">
                                          <p:stCondLst>
                                            <p:cond delay="0"/>
                                          </p:stCondLst>
                                        </p:cTn>
                                        <p:tgtEl>
                                          <p:spTgt spid="63522"/>
                                        </p:tgtEl>
                                        <p:attrNameLst>
                                          <p:attrName>style.visibility</p:attrName>
                                        </p:attrNameLst>
                                      </p:cBhvr>
                                      <p:to>
                                        <p:strVal val="visible"/>
                                      </p:to>
                                    </p:set>
                                    <p:animEffect transition="in" filter="wipe(down)">
                                      <p:cBhvr>
                                        <p:cTn id="82" dur="500"/>
                                        <p:tgtEl>
                                          <p:spTgt spid="6352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fade">
                                      <p:cBhvr>
                                        <p:cTn id="87" dur="2000"/>
                                        <p:tgtEl>
                                          <p:spTgt spid="4"/>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63509"/>
                                        </p:tgtEl>
                                        <p:attrNameLst>
                                          <p:attrName>style.visibility</p:attrName>
                                        </p:attrNameLst>
                                      </p:cBhvr>
                                      <p:to>
                                        <p:strVal val="visible"/>
                                      </p:to>
                                    </p:set>
                                    <p:animEffect transition="in" filter="dissolve">
                                      <p:cBhvr>
                                        <p:cTn id="92" dur="500"/>
                                        <p:tgtEl>
                                          <p:spTgt spid="63509"/>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63508"/>
                                        </p:tgtEl>
                                        <p:attrNameLst>
                                          <p:attrName>style.visibility</p:attrName>
                                        </p:attrNameLst>
                                      </p:cBhvr>
                                      <p:to>
                                        <p:strVal val="visible"/>
                                      </p:to>
                                    </p:set>
                                    <p:animEffect transition="in" filter="dissolve">
                                      <p:cBhvr>
                                        <p:cTn id="97" dur="500"/>
                                        <p:tgtEl>
                                          <p:spTgt spid="6350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63523"/>
                                        </p:tgtEl>
                                        <p:attrNameLst>
                                          <p:attrName>style.visibility</p:attrName>
                                        </p:attrNameLst>
                                      </p:cBhvr>
                                      <p:to>
                                        <p:strVal val="visible"/>
                                      </p:to>
                                    </p:set>
                                    <p:animEffect transition="in" filter="wipe(down)">
                                      <p:cBhvr>
                                        <p:cTn id="102" dur="500"/>
                                        <p:tgtEl>
                                          <p:spTgt spid="63523"/>
                                        </p:tgtEl>
                                      </p:cBhvr>
                                    </p:animEffect>
                                  </p:childTnLst>
                                </p:cTn>
                              </p:par>
                            </p:childTnLst>
                          </p:cTn>
                        </p:par>
                        <p:par>
                          <p:cTn id="103" fill="hold">
                            <p:stCondLst>
                              <p:cond delay="500"/>
                            </p:stCondLst>
                            <p:childTnLst>
                              <p:par>
                                <p:cTn id="104" presetID="22" presetClass="entr" presetSubtype="4" fill="hold" grpId="0" nodeType="afterEffect">
                                  <p:stCondLst>
                                    <p:cond delay="0"/>
                                  </p:stCondLst>
                                  <p:childTnLst>
                                    <p:set>
                                      <p:cBhvr>
                                        <p:cTn id="105" dur="1" fill="hold">
                                          <p:stCondLst>
                                            <p:cond delay="0"/>
                                          </p:stCondLst>
                                        </p:cTn>
                                        <p:tgtEl>
                                          <p:spTgt spid="63524"/>
                                        </p:tgtEl>
                                        <p:attrNameLst>
                                          <p:attrName>style.visibility</p:attrName>
                                        </p:attrNameLst>
                                      </p:cBhvr>
                                      <p:to>
                                        <p:strVal val="visible"/>
                                      </p:to>
                                    </p:set>
                                    <p:animEffect transition="in" filter="wipe(down)">
                                      <p:cBhvr>
                                        <p:cTn id="106" dur="500"/>
                                        <p:tgtEl>
                                          <p:spTgt spid="63524"/>
                                        </p:tgtEl>
                                      </p:cBhvr>
                                    </p:animEffect>
                                  </p:childTnLst>
                                </p:cTn>
                              </p:par>
                            </p:childTnLst>
                          </p:cTn>
                        </p:par>
                      </p:childTnLst>
                    </p:cTn>
                  </p:par>
                  <p:par>
                    <p:cTn id="107" fill="hold">
                      <p:stCondLst>
                        <p:cond delay="indefinite"/>
                      </p:stCondLst>
                      <p:childTnLst>
                        <p:par>
                          <p:cTn id="108" fill="hold">
                            <p:stCondLst>
                              <p:cond delay="0"/>
                            </p:stCondLst>
                            <p:childTnLst>
                              <p:par>
                                <p:cTn id="109" presetID="2" presetClass="entr" presetSubtype="1" fill="hold" grpId="0" nodeType="clickEffect">
                                  <p:stCondLst>
                                    <p:cond delay="0"/>
                                  </p:stCondLst>
                                  <p:iterate type="wd">
                                    <p:tmPct val="100000"/>
                                  </p:iterate>
                                  <p:childTnLst>
                                    <p:set>
                                      <p:cBhvr>
                                        <p:cTn id="110" dur="1" fill="hold">
                                          <p:stCondLst>
                                            <p:cond delay="0"/>
                                          </p:stCondLst>
                                        </p:cTn>
                                        <p:tgtEl>
                                          <p:spTgt spid="63499">
                                            <p:txEl>
                                              <p:pRg st="0" end="0"/>
                                            </p:txEl>
                                          </p:spTgt>
                                        </p:tgtEl>
                                        <p:attrNameLst>
                                          <p:attrName>style.visibility</p:attrName>
                                        </p:attrNameLst>
                                      </p:cBhvr>
                                      <p:to>
                                        <p:strVal val="visible"/>
                                      </p:to>
                                    </p:set>
                                    <p:anim calcmode="lin" valueType="num">
                                      <p:cBhvr additive="base">
                                        <p:cTn id="111" dur="300" fill="hold"/>
                                        <p:tgtEl>
                                          <p:spTgt spid="63499">
                                            <p:txEl>
                                              <p:pRg st="0" end="0"/>
                                            </p:txEl>
                                          </p:spTgt>
                                        </p:tgtEl>
                                        <p:attrNameLst>
                                          <p:attrName>ppt_x</p:attrName>
                                        </p:attrNameLst>
                                      </p:cBhvr>
                                      <p:tavLst>
                                        <p:tav tm="0">
                                          <p:val>
                                            <p:strVal val="#ppt_x"/>
                                          </p:val>
                                        </p:tav>
                                        <p:tav tm="100000">
                                          <p:val>
                                            <p:strVal val="#ppt_x"/>
                                          </p:val>
                                        </p:tav>
                                      </p:tavLst>
                                    </p:anim>
                                    <p:anim calcmode="lin" valueType="num">
                                      <p:cBhvr additive="base">
                                        <p:cTn id="112" dur="300" fill="hold"/>
                                        <p:tgtEl>
                                          <p:spTgt spid="6349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9" grpId="0" build="p" autoUpdateAnimBg="0"/>
      <p:bldP spid="63503" grpId="0" autoUpdateAnimBg="0"/>
      <p:bldP spid="63504" grpId="0"/>
      <p:bldP spid="63505" grpId="0"/>
      <p:bldP spid="63506" grpId="0"/>
      <p:bldP spid="63507" grpId="0"/>
      <p:bldP spid="63508" grpId="0"/>
      <p:bldP spid="63509" grpId="0"/>
      <p:bldP spid="63519" grpId="0" animBg="1"/>
      <p:bldP spid="63520" grpId="0" animBg="1"/>
      <p:bldP spid="63521" grpId="0" animBg="1"/>
      <p:bldP spid="63522" grpId="0" animBg="1"/>
      <p:bldP spid="63523" grpId="0" animBg="1"/>
      <p:bldP spid="63524" grpId="0" animBg="1"/>
      <p:bldP spid="63525" grpId="0"/>
      <p:bldP spid="63525" grpId="1"/>
      <p:bldP spid="63526" grpId="0"/>
      <p:bldP spid="63526" grpId="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smtClean="0"/>
              <a:t>Real Life Problem Solving</a:t>
            </a:r>
          </a:p>
        </p:txBody>
      </p:sp>
      <p:sp>
        <p:nvSpPr>
          <p:cNvPr id="119811" name="Text Box 3"/>
          <p:cNvSpPr txBox="1">
            <a:spLocks noChangeArrowheads="1"/>
          </p:cNvSpPr>
          <p:nvPr/>
        </p:nvSpPr>
        <p:spPr bwMode="auto">
          <a:xfrm>
            <a:off x="304800" y="1905000"/>
            <a:ext cx="8688388" cy="1006475"/>
          </a:xfrm>
          <a:prstGeom prst="rect">
            <a:avLst/>
          </a:prstGeom>
          <a:noFill/>
          <a:ln w="9525">
            <a:noFill/>
            <a:miter lim="800000"/>
            <a:headEnd/>
            <a:tailEnd/>
          </a:ln>
        </p:spPr>
        <p:txBody>
          <a:bodyPr wrap="none">
            <a:spAutoFit/>
          </a:bodyPr>
          <a:lstStyle/>
          <a:p>
            <a:r>
              <a:rPr lang="en-US" sz="2000"/>
              <a:t>   Determine the amount of LiOH required for a seven-day mission in space</a:t>
            </a:r>
          </a:p>
          <a:p>
            <a:r>
              <a:rPr lang="en-US" sz="2000"/>
              <a:t>for three astronauts and one ‘happy’ chimpanzee.  Assume each passenger</a:t>
            </a:r>
          </a:p>
          <a:p>
            <a:r>
              <a:rPr lang="en-US" sz="2000"/>
              <a:t>expels 20 mol of CO</a:t>
            </a:r>
            <a:r>
              <a:rPr lang="en-US" sz="2000" baseline="-25000"/>
              <a:t>2</a:t>
            </a:r>
            <a:r>
              <a:rPr lang="en-US" sz="2000"/>
              <a:t> per day.  </a:t>
            </a:r>
          </a:p>
        </p:txBody>
      </p:sp>
      <p:sp>
        <p:nvSpPr>
          <p:cNvPr id="113668" name="Text Box 4"/>
          <p:cNvSpPr txBox="1">
            <a:spLocks noChangeArrowheads="1"/>
          </p:cNvSpPr>
          <p:nvPr/>
        </p:nvSpPr>
        <p:spPr bwMode="auto">
          <a:xfrm>
            <a:off x="898525" y="3886200"/>
            <a:ext cx="6750050" cy="396875"/>
          </a:xfrm>
          <a:prstGeom prst="rect">
            <a:avLst/>
          </a:prstGeom>
          <a:noFill/>
          <a:ln w="9525">
            <a:noFill/>
            <a:miter lim="800000"/>
            <a:headEnd/>
            <a:tailEnd/>
          </a:ln>
        </p:spPr>
        <p:txBody>
          <a:bodyPr wrap="none">
            <a:spAutoFit/>
          </a:bodyPr>
          <a:lstStyle/>
          <a:p>
            <a:r>
              <a:rPr lang="en-US" sz="2000"/>
              <a:t>(4 passengers) x (10 days) x (20 mol/day)  =  800 mol CO</a:t>
            </a:r>
            <a:r>
              <a:rPr lang="en-US" sz="2000" baseline="-25000"/>
              <a:t>2</a:t>
            </a:r>
          </a:p>
        </p:txBody>
      </p:sp>
      <p:sp>
        <p:nvSpPr>
          <p:cNvPr id="113669" name="Line 5"/>
          <p:cNvSpPr>
            <a:spLocks noChangeShapeType="1"/>
          </p:cNvSpPr>
          <p:nvPr/>
        </p:nvSpPr>
        <p:spPr bwMode="auto">
          <a:xfrm flipV="1">
            <a:off x="2740025" y="4267200"/>
            <a:ext cx="381000" cy="304800"/>
          </a:xfrm>
          <a:prstGeom prst="line">
            <a:avLst/>
          </a:prstGeom>
          <a:noFill/>
          <a:ln w="9525">
            <a:solidFill>
              <a:schemeClr val="tx1"/>
            </a:solidFill>
            <a:round/>
            <a:headEnd/>
            <a:tailEnd type="triangle" w="med" len="med"/>
          </a:ln>
        </p:spPr>
        <p:txBody>
          <a:bodyPr/>
          <a:lstStyle/>
          <a:p>
            <a:endParaRPr lang="en-US"/>
          </a:p>
        </p:txBody>
      </p:sp>
      <p:sp>
        <p:nvSpPr>
          <p:cNvPr id="113670" name="Text Box 6"/>
          <p:cNvSpPr txBox="1">
            <a:spLocks noChangeArrowheads="1"/>
          </p:cNvSpPr>
          <p:nvPr/>
        </p:nvSpPr>
        <p:spPr bwMode="auto">
          <a:xfrm>
            <a:off x="2190750" y="4532313"/>
            <a:ext cx="1771650" cy="366712"/>
          </a:xfrm>
          <a:prstGeom prst="rect">
            <a:avLst/>
          </a:prstGeom>
          <a:noFill/>
          <a:ln w="9525">
            <a:noFill/>
            <a:miter lim="800000"/>
            <a:headEnd/>
            <a:tailEnd/>
          </a:ln>
        </p:spPr>
        <p:txBody>
          <a:bodyPr wrap="none">
            <a:spAutoFit/>
          </a:bodyPr>
          <a:lstStyle/>
          <a:p>
            <a:r>
              <a:rPr lang="en-US" sz="1800" i="1">
                <a:solidFill>
                  <a:srgbClr val="FF0000"/>
                </a:solidFill>
              </a:rPr>
              <a:t>Plan for a delay</a:t>
            </a:r>
          </a:p>
        </p:txBody>
      </p:sp>
      <p:sp>
        <p:nvSpPr>
          <p:cNvPr id="113671" name="Text Box 7"/>
          <p:cNvSpPr txBox="1">
            <a:spLocks noChangeArrowheads="1"/>
          </p:cNvSpPr>
          <p:nvPr/>
        </p:nvSpPr>
        <p:spPr bwMode="auto">
          <a:xfrm>
            <a:off x="1279525" y="5068888"/>
            <a:ext cx="6599238" cy="1066800"/>
          </a:xfrm>
          <a:prstGeom prst="rect">
            <a:avLst/>
          </a:prstGeom>
          <a:noFill/>
          <a:ln w="9525">
            <a:noFill/>
            <a:miter lim="800000"/>
            <a:headEnd/>
            <a:tailEnd/>
          </a:ln>
        </p:spPr>
        <p:txBody>
          <a:bodyPr wrap="none">
            <a:spAutoFit/>
          </a:bodyPr>
          <a:lstStyle/>
          <a:p>
            <a:r>
              <a:rPr lang="en-US" sz="2400" b="1"/>
              <a:t>CO</a:t>
            </a:r>
            <a:r>
              <a:rPr lang="en-US" sz="2400" b="1" baseline="-25000"/>
              <a:t>2</a:t>
            </a:r>
            <a:r>
              <a:rPr lang="en-US" sz="2400" b="1"/>
              <a:t>(g)  +  2 LiOH(s)  </a:t>
            </a:r>
            <a:r>
              <a:rPr lang="en-US" sz="2400" b="1">
                <a:sym typeface="Wingdings" pitchFamily="2" charset="2"/>
              </a:rPr>
              <a:t>  Li</a:t>
            </a:r>
            <a:r>
              <a:rPr lang="en-US" sz="2400" b="1" baseline="-25000"/>
              <a:t>2</a:t>
            </a:r>
            <a:r>
              <a:rPr lang="en-US" sz="2400" b="1">
                <a:sym typeface="Wingdings" pitchFamily="2" charset="2"/>
              </a:rPr>
              <a:t>CO</a:t>
            </a:r>
            <a:r>
              <a:rPr lang="en-US" sz="2400" b="1" baseline="-25000"/>
              <a:t>3</a:t>
            </a:r>
            <a:r>
              <a:rPr lang="en-US" sz="2400" b="1">
                <a:sym typeface="Wingdings" pitchFamily="2" charset="2"/>
              </a:rPr>
              <a:t>(aq)  +  H</a:t>
            </a:r>
            <a:r>
              <a:rPr lang="en-US" sz="2400" b="1" baseline="-25000"/>
              <a:t>2</a:t>
            </a:r>
            <a:r>
              <a:rPr lang="en-US" sz="2400" b="1">
                <a:sym typeface="Wingdings" pitchFamily="2" charset="2"/>
              </a:rPr>
              <a:t>O(l)</a:t>
            </a:r>
            <a:r>
              <a:rPr lang="en-US" sz="2000"/>
              <a:t> </a:t>
            </a:r>
            <a:endParaRPr lang="en-US" sz="800"/>
          </a:p>
          <a:p>
            <a:endParaRPr lang="en-US" sz="2000"/>
          </a:p>
          <a:p>
            <a:r>
              <a:rPr lang="en-US" sz="2000"/>
              <a:t>800 mol              X g</a:t>
            </a:r>
          </a:p>
        </p:txBody>
      </p:sp>
      <p:sp>
        <p:nvSpPr>
          <p:cNvPr id="113672" name="Text Box 8"/>
          <p:cNvSpPr txBox="1">
            <a:spLocks noChangeArrowheads="1"/>
          </p:cNvSpPr>
          <p:nvPr/>
        </p:nvSpPr>
        <p:spPr bwMode="auto">
          <a:xfrm>
            <a:off x="884238" y="3108325"/>
            <a:ext cx="7234237" cy="396875"/>
          </a:xfrm>
          <a:prstGeom prst="rect">
            <a:avLst/>
          </a:prstGeom>
          <a:solidFill>
            <a:srgbClr val="E6DDD8"/>
          </a:solidFill>
          <a:ln w="9525">
            <a:noFill/>
            <a:miter lim="800000"/>
            <a:headEnd/>
            <a:tailEnd/>
          </a:ln>
        </p:spPr>
        <p:txBody>
          <a:bodyPr wrap="none">
            <a:spAutoFit/>
          </a:bodyPr>
          <a:lstStyle/>
          <a:p>
            <a:pPr algn="ctr"/>
            <a:r>
              <a:rPr lang="en-US" sz="2000"/>
              <a:t>Note:  The lithium hydroxide scrubbers are only 85% efficient.  </a:t>
            </a:r>
          </a:p>
        </p:txBody>
      </p:sp>
      <p:sp>
        <p:nvSpPr>
          <p:cNvPr id="119817" name="AutoShape 9">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113674" name="Picture 10">
            <a:hlinkClick r:id="" action="ppaction://media"/>
          </p:cNvPr>
          <p:cNvPicPr>
            <a:picLocks noRot="1" noChangeAspect="1" noChangeArrowheads="1"/>
          </p:cNvPicPr>
          <p:nvPr>
            <a:wavAudioFile r:embed="rId1" name="MSj03884640000[1].wav"/>
          </p:nvPr>
        </p:nvPicPr>
        <p:blipFill>
          <a:blip r:embed="rId6" cstate="print"/>
          <a:srcRect/>
          <a:stretch>
            <a:fillRect/>
          </a:stretch>
        </p:blipFill>
        <p:spPr bwMode="auto">
          <a:xfrm>
            <a:off x="152400" y="5410200"/>
            <a:ext cx="304800" cy="304800"/>
          </a:xfrm>
          <a:prstGeom prst="rect">
            <a:avLst/>
          </a:prstGeom>
          <a:noFill/>
          <a:ln w="9525">
            <a:noFill/>
            <a:miter lim="800000"/>
            <a:headEnd/>
            <a:tailEnd/>
          </a:ln>
        </p:spPr>
      </p:pic>
      <p:pic>
        <p:nvPicPr>
          <p:cNvPr id="113675" name="Picture 11">
            <a:hlinkClick r:id="" action="ppaction://media"/>
          </p:cNvPr>
          <p:cNvPicPr>
            <a:picLocks noRot="1" noChangeAspect="1" noChangeArrowheads="1"/>
          </p:cNvPicPr>
          <p:nvPr>
            <a:wavAudioFile r:embed="rId2" name="MSj03884630000[1].wav"/>
          </p:nvPr>
        </p:nvPicPr>
        <p:blipFill>
          <a:blip r:embed="rId6" cstate="print"/>
          <a:srcRect/>
          <a:stretch>
            <a:fillRect/>
          </a:stretch>
        </p:blipFill>
        <p:spPr bwMode="auto">
          <a:xfrm>
            <a:off x="152400" y="5715000"/>
            <a:ext cx="304800" cy="304800"/>
          </a:xfrm>
          <a:prstGeom prst="rect">
            <a:avLst/>
          </a:prstGeom>
          <a:noFill/>
          <a:ln w="9525">
            <a:noFill/>
            <a:miter lim="800000"/>
            <a:headEnd/>
            <a:tailEnd/>
          </a:ln>
        </p:spPr>
      </p:pic>
      <p:pic>
        <p:nvPicPr>
          <p:cNvPr id="113677" name="Picture 13" descr="mission control"/>
          <p:cNvPicPr>
            <a:picLocks noChangeAspect="1" noChangeArrowheads="1"/>
          </p:cNvPicPr>
          <p:nvPr/>
        </p:nvPicPr>
        <p:blipFill>
          <a:blip r:embed="rId7" cstate="print"/>
          <a:srcRect/>
          <a:stretch>
            <a:fillRect/>
          </a:stretch>
        </p:blipFill>
        <p:spPr bwMode="auto">
          <a:xfrm>
            <a:off x="5773738" y="4737100"/>
            <a:ext cx="2344737" cy="1758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3672"/>
                                        </p:tgtEl>
                                        <p:attrNameLst>
                                          <p:attrName>style.visibility</p:attrName>
                                        </p:attrNameLst>
                                      </p:cBhvr>
                                      <p:to>
                                        <p:strVal val="visible"/>
                                      </p:to>
                                    </p:set>
                                    <p:animEffect transition="in" filter="dissolve">
                                      <p:cBhvr>
                                        <p:cTn id="7" dur="500"/>
                                        <p:tgtEl>
                                          <p:spTgt spid="113672"/>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6506" fill="hold"/>
                                        <p:tgtEl>
                                          <p:spTgt spid="113674"/>
                                        </p:tgtEl>
                                      </p:cBhvr>
                                    </p:cmd>
                                  </p:childTnLst>
                                </p:cTn>
                              </p:par>
                            </p:childTnLst>
                          </p:cTn>
                        </p:par>
                        <p:par>
                          <p:cTn id="11" fill="hold">
                            <p:stCondLst>
                              <p:cond delay="7006"/>
                            </p:stCondLst>
                            <p:childTnLst>
                              <p:par>
                                <p:cTn id="12" presetID="1" presetClass="entr" presetSubtype="0" fill="hold" grpId="0" nodeType="afterEffect">
                                  <p:stCondLst>
                                    <p:cond delay="5000"/>
                                  </p:stCondLst>
                                  <p:iterate type="wd">
                                    <p:tmAbs val="300"/>
                                  </p:iterate>
                                  <p:childTnLst>
                                    <p:set>
                                      <p:cBhvr>
                                        <p:cTn id="13" dur="1" fill="hold">
                                          <p:stCondLst>
                                            <p:cond delay="299"/>
                                          </p:stCondLst>
                                        </p:cTn>
                                        <p:tgtEl>
                                          <p:spTgt spid="11366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13669"/>
                                        </p:tgtEl>
                                        <p:attrNameLst>
                                          <p:attrName>style.visibility</p:attrName>
                                        </p:attrNameLst>
                                      </p:cBhvr>
                                      <p:to>
                                        <p:strVal val="visible"/>
                                      </p:to>
                                    </p:set>
                                    <p:anim calcmode="lin" valueType="num">
                                      <p:cBhvr>
                                        <p:cTn id="18" dur="500" fill="hold"/>
                                        <p:tgtEl>
                                          <p:spTgt spid="113669"/>
                                        </p:tgtEl>
                                        <p:attrNameLst>
                                          <p:attrName>ppt_w</p:attrName>
                                        </p:attrNameLst>
                                      </p:cBhvr>
                                      <p:tavLst>
                                        <p:tav tm="0">
                                          <p:val>
                                            <p:fltVal val="0"/>
                                          </p:val>
                                        </p:tav>
                                        <p:tav tm="100000">
                                          <p:val>
                                            <p:strVal val="#ppt_w"/>
                                          </p:val>
                                        </p:tav>
                                      </p:tavLst>
                                    </p:anim>
                                    <p:anim calcmode="lin" valueType="num">
                                      <p:cBhvr>
                                        <p:cTn id="19" dur="500" fill="hold"/>
                                        <p:tgtEl>
                                          <p:spTgt spid="113669"/>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499"/>
                                          </p:stCondLst>
                                        </p:cTn>
                                        <p:tgtEl>
                                          <p:spTgt spid="1136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113677"/>
                                        </p:tgtEl>
                                      </p:cBhvr>
                                    </p:animEffect>
                                    <p:set>
                                      <p:cBhvr>
                                        <p:cTn id="27" dur="1" fill="hold">
                                          <p:stCondLst>
                                            <p:cond delay="499"/>
                                          </p:stCondLst>
                                        </p:cTn>
                                        <p:tgtEl>
                                          <p:spTgt spid="11367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3671"/>
                                        </p:tgtEl>
                                        <p:attrNameLst>
                                          <p:attrName>style.visibility</p:attrName>
                                        </p:attrNameLst>
                                      </p:cBhvr>
                                      <p:to>
                                        <p:strVal val="visible"/>
                                      </p:to>
                                    </p:set>
                                    <p:anim calcmode="lin" valueType="num">
                                      <p:cBhvr additive="base">
                                        <p:cTn id="32" dur="500" fill="hold"/>
                                        <p:tgtEl>
                                          <p:spTgt spid="113671"/>
                                        </p:tgtEl>
                                        <p:attrNameLst>
                                          <p:attrName>ppt_x</p:attrName>
                                        </p:attrNameLst>
                                      </p:cBhvr>
                                      <p:tavLst>
                                        <p:tav tm="0">
                                          <p:val>
                                            <p:strVal val="#ppt_x"/>
                                          </p:val>
                                        </p:tav>
                                        <p:tav tm="100000">
                                          <p:val>
                                            <p:strVal val="#ppt_x"/>
                                          </p:val>
                                        </p:tav>
                                      </p:tavLst>
                                    </p:anim>
                                    <p:anim calcmode="lin" valueType="num">
                                      <p:cBhvr additive="base">
                                        <p:cTn id="33" dur="500" fill="hold"/>
                                        <p:tgtEl>
                                          <p:spTgt spid="1136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4" fill="hold" display="0">
                  <p:stCondLst>
                    <p:cond delay="indefinite"/>
                  </p:stCondLst>
                  <p:endCondLst>
                    <p:cond evt="onNext" delay="0">
                      <p:tgtEl>
                        <p:sldTgt/>
                      </p:tgtEl>
                    </p:cond>
                    <p:cond evt="onPrev" delay="0">
                      <p:tgtEl>
                        <p:sldTgt/>
                      </p:tgtEl>
                    </p:cond>
                    <p:cond evt="onStopAudio" delay="0">
                      <p:tgtEl>
                        <p:sldTgt/>
                      </p:tgtEl>
                    </p:cond>
                  </p:endCondLst>
                </p:cTn>
                <p:tgtEl>
                  <p:spTgt spid="113674"/>
                </p:tgtEl>
              </p:cMediaNode>
            </p:audio>
            <p:seq concurrent="1" nextAc="seek">
              <p:cTn id="35" restart="whenNotActive" fill="hold" evtFilter="cancelBubble" nodeType="interactiveSeq">
                <p:stCondLst>
                  <p:cond evt="onClick" delay="0">
                    <p:tgtEl>
                      <p:spTgt spid="113675"/>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7861" fill="hold"/>
                                        <p:tgtEl>
                                          <p:spTgt spid="113675"/>
                                        </p:tgtEl>
                                      </p:cBhvr>
                                    </p:cmd>
                                  </p:childTnLst>
                                </p:cTn>
                              </p:par>
                            </p:childTnLst>
                          </p:cTn>
                        </p:par>
                      </p:childTnLst>
                    </p:cTn>
                  </p:par>
                </p:childTnLst>
              </p:cTn>
              <p:nextCondLst>
                <p:cond evt="onClick" delay="0">
                  <p:tgtEl>
                    <p:spTgt spid="113675"/>
                  </p:tgtEl>
                </p:cond>
              </p:nextCondLst>
            </p:seq>
            <p:audio>
              <p:cMediaNode showWhenStopped="0">
                <p:cTn id="40" fill="hold" display="0">
                  <p:stCondLst>
                    <p:cond delay="indefinite"/>
                  </p:stCondLst>
                  <p:endCondLst>
                    <p:cond evt="onNext" delay="0">
                      <p:tgtEl>
                        <p:sldTgt/>
                      </p:tgtEl>
                    </p:cond>
                    <p:cond evt="onPrev" delay="0">
                      <p:tgtEl>
                        <p:sldTgt/>
                      </p:tgtEl>
                    </p:cond>
                    <p:cond evt="onStopAudio" delay="0">
                      <p:tgtEl>
                        <p:sldTgt/>
                      </p:tgtEl>
                    </p:cond>
                  </p:endCondLst>
                </p:cTn>
                <p:tgtEl>
                  <p:spTgt spid="113675"/>
                </p:tgtEl>
              </p:cMediaNode>
            </p:audio>
          </p:childTnLst>
        </p:cTn>
      </p:par>
    </p:tnLst>
    <p:bldLst>
      <p:bldP spid="113668" grpId="0" autoUpdateAnimBg="0"/>
      <p:bldP spid="113669" grpId="0" animBg="1"/>
      <p:bldP spid="113670" grpId="0" autoUpdateAnimBg="0"/>
      <p:bldP spid="113672" grpId="0" animBg="1"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54" name="Rectangle 54"/>
          <p:cNvSpPr>
            <a:spLocks noChangeArrowheads="1"/>
          </p:cNvSpPr>
          <p:nvPr/>
        </p:nvSpPr>
        <p:spPr bwMode="auto">
          <a:xfrm>
            <a:off x="3263900" y="1125538"/>
            <a:ext cx="522288" cy="396875"/>
          </a:xfrm>
          <a:prstGeom prst="rect">
            <a:avLst/>
          </a:prstGeom>
          <a:noFill/>
          <a:ln w="9525">
            <a:noFill/>
            <a:miter lim="800000"/>
            <a:headEnd/>
            <a:tailEnd/>
          </a:ln>
        </p:spPr>
        <p:txBody>
          <a:bodyPr wrap="none">
            <a:spAutoFit/>
          </a:bodyPr>
          <a:lstStyle/>
          <a:p>
            <a:r>
              <a:rPr lang="en-US" sz="2000"/>
              <a:t>x g</a:t>
            </a:r>
          </a:p>
        </p:txBody>
      </p:sp>
      <p:sp>
        <p:nvSpPr>
          <p:cNvPr id="120835" name="Rectangle 2"/>
          <p:cNvSpPr>
            <a:spLocks noChangeArrowheads="1"/>
          </p:cNvSpPr>
          <p:nvPr/>
        </p:nvSpPr>
        <p:spPr bwMode="auto">
          <a:xfrm>
            <a:off x="1295400" y="609600"/>
            <a:ext cx="7086600" cy="914400"/>
          </a:xfrm>
          <a:prstGeom prst="rect">
            <a:avLst/>
          </a:prstGeom>
          <a:noFill/>
          <a:ln w="9525">
            <a:noFill/>
            <a:miter lim="800000"/>
            <a:headEnd/>
            <a:tailEnd/>
          </a:ln>
        </p:spPr>
        <p:txBody>
          <a:bodyPr>
            <a:spAutoFit/>
          </a:bodyPr>
          <a:lstStyle/>
          <a:p>
            <a:pPr>
              <a:spcBef>
                <a:spcPct val="50000"/>
              </a:spcBef>
            </a:pPr>
            <a:r>
              <a:rPr lang="en-US" sz="2400" b="1"/>
              <a:t>CO</a:t>
            </a:r>
            <a:r>
              <a:rPr lang="en-US" sz="2400" b="1" baseline="-25000"/>
              <a:t>2</a:t>
            </a:r>
            <a:r>
              <a:rPr lang="en-US" sz="2400" b="1"/>
              <a:t>(g)  +  2 LiOH(s)  </a:t>
            </a:r>
            <a:r>
              <a:rPr lang="en-US" sz="2400" b="1">
                <a:sym typeface="Wingdings" pitchFamily="2" charset="2"/>
              </a:rPr>
              <a:t>  Li</a:t>
            </a:r>
            <a:r>
              <a:rPr lang="en-US" sz="2400" b="1" baseline="-25000"/>
              <a:t>2</a:t>
            </a:r>
            <a:r>
              <a:rPr lang="en-US" sz="2400" b="1">
                <a:sym typeface="Wingdings" pitchFamily="2" charset="2"/>
              </a:rPr>
              <a:t>CO</a:t>
            </a:r>
            <a:r>
              <a:rPr lang="en-US" sz="2400" b="1" baseline="-25000"/>
              <a:t>3</a:t>
            </a:r>
            <a:r>
              <a:rPr lang="en-US" sz="2400" b="1">
                <a:sym typeface="Wingdings" pitchFamily="2" charset="2"/>
              </a:rPr>
              <a:t>(aq)  +  H</a:t>
            </a:r>
            <a:r>
              <a:rPr lang="en-US" sz="2400" b="1" baseline="-25000"/>
              <a:t>2</a:t>
            </a:r>
            <a:r>
              <a:rPr lang="en-US" sz="2400" b="1">
                <a:sym typeface="Wingdings" pitchFamily="2" charset="2"/>
              </a:rPr>
              <a:t>O(l)</a:t>
            </a:r>
            <a:r>
              <a:rPr lang="en-US" sz="2000"/>
              <a:t> </a:t>
            </a:r>
            <a:endParaRPr lang="en-US" sz="800"/>
          </a:p>
          <a:p>
            <a:pPr>
              <a:spcBef>
                <a:spcPct val="50000"/>
              </a:spcBef>
            </a:pPr>
            <a:r>
              <a:rPr lang="en-US" sz="2000"/>
              <a:t>   </a:t>
            </a:r>
            <a:r>
              <a:rPr lang="en-US"/>
              <a:t> </a:t>
            </a:r>
          </a:p>
        </p:txBody>
      </p:sp>
      <p:sp>
        <p:nvSpPr>
          <p:cNvPr id="76843" name="Text Box 43"/>
          <p:cNvSpPr txBox="1">
            <a:spLocks noChangeArrowheads="1"/>
          </p:cNvSpPr>
          <p:nvPr/>
        </p:nvSpPr>
        <p:spPr bwMode="auto">
          <a:xfrm>
            <a:off x="2962275" y="1111250"/>
            <a:ext cx="1171575" cy="396875"/>
          </a:xfrm>
          <a:prstGeom prst="rect">
            <a:avLst/>
          </a:prstGeom>
          <a:solidFill>
            <a:srgbClr val="FFFFCC"/>
          </a:solidFill>
          <a:ln w="9525">
            <a:noFill/>
            <a:miter lim="800000"/>
            <a:headEnd/>
            <a:tailEnd/>
          </a:ln>
        </p:spPr>
        <p:txBody>
          <a:bodyPr wrap="none">
            <a:spAutoFit/>
          </a:bodyPr>
          <a:lstStyle/>
          <a:p>
            <a:r>
              <a:rPr lang="en-US" sz="2000"/>
              <a:t>38,240 g</a:t>
            </a:r>
          </a:p>
        </p:txBody>
      </p:sp>
      <p:sp>
        <p:nvSpPr>
          <p:cNvPr id="76851" name="Line 51"/>
          <p:cNvSpPr>
            <a:spLocks noChangeShapeType="1"/>
          </p:cNvSpPr>
          <p:nvPr/>
        </p:nvSpPr>
        <p:spPr bwMode="auto">
          <a:xfrm>
            <a:off x="2516188" y="2589213"/>
            <a:ext cx="512762" cy="0"/>
          </a:xfrm>
          <a:prstGeom prst="line">
            <a:avLst/>
          </a:prstGeom>
          <a:noFill/>
          <a:ln w="9525">
            <a:solidFill>
              <a:schemeClr val="tx1"/>
            </a:solidFill>
            <a:round/>
            <a:headEnd/>
            <a:tailEnd/>
          </a:ln>
        </p:spPr>
        <p:txBody>
          <a:bodyPr/>
          <a:lstStyle/>
          <a:p>
            <a:endParaRPr lang="en-US"/>
          </a:p>
        </p:txBody>
      </p:sp>
      <p:sp>
        <p:nvSpPr>
          <p:cNvPr id="76845" name="Rectangle 45"/>
          <p:cNvSpPr>
            <a:spLocks noChangeArrowheads="1"/>
          </p:cNvSpPr>
          <p:nvPr/>
        </p:nvSpPr>
        <p:spPr bwMode="auto">
          <a:xfrm>
            <a:off x="6130925" y="5272088"/>
            <a:ext cx="1820863" cy="396875"/>
          </a:xfrm>
          <a:prstGeom prst="rect">
            <a:avLst/>
          </a:prstGeom>
          <a:noFill/>
          <a:ln w="9525">
            <a:noFill/>
            <a:miter lim="800000"/>
            <a:headEnd/>
            <a:tailEnd/>
          </a:ln>
        </p:spPr>
        <p:txBody>
          <a:bodyPr wrap="none">
            <a:spAutoFit/>
          </a:bodyPr>
          <a:lstStyle/>
          <a:p>
            <a:r>
              <a:rPr lang="en-US" sz="2000"/>
              <a:t>38,240 g LiOH</a:t>
            </a:r>
          </a:p>
        </p:txBody>
      </p:sp>
      <p:sp>
        <p:nvSpPr>
          <p:cNvPr id="76822" name="Text Box 22"/>
          <p:cNvSpPr txBox="1">
            <a:spLocks noChangeArrowheads="1"/>
          </p:cNvSpPr>
          <p:nvPr/>
        </p:nvSpPr>
        <p:spPr bwMode="auto">
          <a:xfrm>
            <a:off x="2511425" y="2209800"/>
            <a:ext cx="536575" cy="396875"/>
          </a:xfrm>
          <a:prstGeom prst="rect">
            <a:avLst/>
          </a:prstGeom>
          <a:noFill/>
          <a:ln w="9525">
            <a:noFill/>
            <a:miter lim="800000"/>
            <a:headEnd/>
            <a:tailEnd/>
          </a:ln>
        </p:spPr>
        <p:txBody>
          <a:bodyPr wrap="none">
            <a:spAutoFit/>
          </a:bodyPr>
          <a:lstStyle/>
          <a:p>
            <a:r>
              <a:rPr lang="en-US" sz="2000"/>
              <a:t>1:2</a:t>
            </a:r>
          </a:p>
        </p:txBody>
      </p:sp>
      <p:sp>
        <p:nvSpPr>
          <p:cNvPr id="76803" name="Text Box 3"/>
          <p:cNvSpPr txBox="1">
            <a:spLocks noChangeArrowheads="1"/>
          </p:cNvSpPr>
          <p:nvPr/>
        </p:nvSpPr>
        <p:spPr bwMode="auto">
          <a:xfrm>
            <a:off x="428625" y="3402013"/>
            <a:ext cx="3087688" cy="396875"/>
          </a:xfrm>
          <a:prstGeom prst="rect">
            <a:avLst/>
          </a:prstGeom>
          <a:noFill/>
          <a:ln w="9525">
            <a:noFill/>
            <a:miter lim="800000"/>
            <a:headEnd/>
            <a:tailEnd/>
          </a:ln>
        </p:spPr>
        <p:txBody>
          <a:bodyPr wrap="none">
            <a:spAutoFit/>
          </a:bodyPr>
          <a:lstStyle/>
          <a:p>
            <a:r>
              <a:rPr lang="en-US" sz="2000"/>
              <a:t>X g LiOH  =  800 mol CO</a:t>
            </a:r>
            <a:r>
              <a:rPr lang="en-US" sz="2000" baseline="-25000"/>
              <a:t>2</a:t>
            </a:r>
          </a:p>
        </p:txBody>
      </p:sp>
      <p:sp>
        <p:nvSpPr>
          <p:cNvPr id="76807" name="Text Box 7"/>
          <p:cNvSpPr txBox="1">
            <a:spLocks noChangeArrowheads="1"/>
          </p:cNvSpPr>
          <p:nvPr/>
        </p:nvSpPr>
        <p:spPr bwMode="auto">
          <a:xfrm>
            <a:off x="6524625" y="3400425"/>
            <a:ext cx="2108200" cy="396875"/>
          </a:xfrm>
          <a:prstGeom prst="rect">
            <a:avLst/>
          </a:prstGeom>
          <a:noFill/>
          <a:ln w="9525">
            <a:noFill/>
            <a:miter lim="800000"/>
            <a:headEnd/>
            <a:tailEnd/>
          </a:ln>
        </p:spPr>
        <p:txBody>
          <a:bodyPr wrap="none">
            <a:spAutoFit/>
          </a:bodyPr>
          <a:lstStyle/>
          <a:p>
            <a:r>
              <a:rPr lang="en-US" sz="2000"/>
              <a:t>=  38,240 g LiOH</a:t>
            </a:r>
          </a:p>
        </p:txBody>
      </p:sp>
      <p:sp>
        <p:nvSpPr>
          <p:cNvPr id="76808" name="Text Box 8"/>
          <p:cNvSpPr txBox="1">
            <a:spLocks noChangeArrowheads="1"/>
          </p:cNvSpPr>
          <p:nvPr/>
        </p:nvSpPr>
        <p:spPr bwMode="auto">
          <a:xfrm>
            <a:off x="7162800" y="2514600"/>
            <a:ext cx="1624013" cy="701675"/>
          </a:xfrm>
          <a:prstGeom prst="rect">
            <a:avLst/>
          </a:prstGeom>
          <a:noFill/>
          <a:ln w="9525">
            <a:noFill/>
            <a:miter lim="800000"/>
            <a:headEnd/>
            <a:tailEnd/>
          </a:ln>
        </p:spPr>
        <p:txBody>
          <a:bodyPr wrap="none">
            <a:spAutoFit/>
          </a:bodyPr>
          <a:lstStyle/>
          <a:p>
            <a:r>
              <a:rPr lang="en-US" sz="2000"/>
              <a:t>   Needed</a:t>
            </a:r>
          </a:p>
          <a:p>
            <a:r>
              <a:rPr lang="en-US" sz="2000"/>
              <a:t>(actual yield)</a:t>
            </a:r>
          </a:p>
        </p:txBody>
      </p:sp>
      <p:grpSp>
        <p:nvGrpSpPr>
          <p:cNvPr id="2" name="Group 57"/>
          <p:cNvGrpSpPr>
            <a:grpSpLocks/>
          </p:cNvGrpSpPr>
          <p:nvPr/>
        </p:nvGrpSpPr>
        <p:grpSpPr bwMode="auto">
          <a:xfrm>
            <a:off x="590550" y="5278438"/>
            <a:ext cx="3330575" cy="823912"/>
            <a:chOff x="372" y="3325"/>
            <a:chExt cx="2098" cy="519"/>
          </a:xfrm>
        </p:grpSpPr>
        <p:sp>
          <p:nvSpPr>
            <p:cNvPr id="120875" name="Text Box 9"/>
            <p:cNvSpPr txBox="1">
              <a:spLocks noChangeArrowheads="1"/>
            </p:cNvSpPr>
            <p:nvPr/>
          </p:nvSpPr>
          <p:spPr bwMode="auto">
            <a:xfrm>
              <a:off x="372" y="3452"/>
              <a:ext cx="796" cy="250"/>
            </a:xfrm>
            <a:prstGeom prst="rect">
              <a:avLst/>
            </a:prstGeom>
            <a:noFill/>
            <a:ln w="9525">
              <a:noFill/>
              <a:miter lim="800000"/>
              <a:headEnd/>
              <a:tailEnd/>
            </a:ln>
          </p:spPr>
          <p:txBody>
            <a:bodyPr wrap="none">
              <a:spAutoFit/>
            </a:bodyPr>
            <a:lstStyle/>
            <a:p>
              <a:r>
                <a:rPr lang="en-US" sz="2000"/>
                <a:t>% Yield =</a:t>
              </a:r>
            </a:p>
          </p:txBody>
        </p:sp>
        <p:sp>
          <p:nvSpPr>
            <p:cNvPr id="120876" name="Text Box 10"/>
            <p:cNvSpPr txBox="1">
              <a:spLocks noChangeArrowheads="1"/>
            </p:cNvSpPr>
            <p:nvPr/>
          </p:nvSpPr>
          <p:spPr bwMode="auto">
            <a:xfrm>
              <a:off x="1161" y="3325"/>
              <a:ext cx="1309" cy="519"/>
            </a:xfrm>
            <a:prstGeom prst="rect">
              <a:avLst/>
            </a:prstGeom>
            <a:noFill/>
            <a:ln w="9525">
              <a:noFill/>
              <a:miter lim="800000"/>
              <a:headEnd/>
              <a:tailEnd/>
            </a:ln>
          </p:spPr>
          <p:txBody>
            <a:bodyPr wrap="none">
              <a:spAutoFit/>
            </a:bodyPr>
            <a:lstStyle/>
            <a:p>
              <a:r>
                <a:rPr lang="en-US" sz="2000"/>
                <a:t>    Actual Yield</a:t>
              </a:r>
              <a:endParaRPr lang="en-US" sz="800"/>
            </a:p>
            <a:p>
              <a:endParaRPr lang="en-US" sz="800"/>
            </a:p>
            <a:p>
              <a:r>
                <a:rPr lang="en-US" sz="2000"/>
                <a:t>Theoretical Yield</a:t>
              </a:r>
            </a:p>
          </p:txBody>
        </p:sp>
        <p:sp>
          <p:nvSpPr>
            <p:cNvPr id="120877" name="Line 11"/>
            <p:cNvSpPr>
              <a:spLocks noChangeShapeType="1"/>
            </p:cNvSpPr>
            <p:nvPr/>
          </p:nvSpPr>
          <p:spPr bwMode="auto">
            <a:xfrm>
              <a:off x="1210" y="3583"/>
              <a:ext cx="1248" cy="0"/>
            </a:xfrm>
            <a:prstGeom prst="line">
              <a:avLst/>
            </a:prstGeom>
            <a:noFill/>
            <a:ln w="22225">
              <a:solidFill>
                <a:schemeClr val="tx1"/>
              </a:solidFill>
              <a:round/>
              <a:headEnd/>
              <a:tailEnd/>
            </a:ln>
          </p:spPr>
          <p:txBody>
            <a:bodyPr/>
            <a:lstStyle/>
            <a:p>
              <a:endParaRPr lang="en-US"/>
            </a:p>
          </p:txBody>
        </p:sp>
      </p:grpSp>
      <p:sp>
        <p:nvSpPr>
          <p:cNvPr id="76812" name="Text Box 12"/>
          <p:cNvSpPr txBox="1">
            <a:spLocks noChangeArrowheads="1"/>
          </p:cNvSpPr>
          <p:nvPr/>
        </p:nvSpPr>
        <p:spPr bwMode="auto">
          <a:xfrm>
            <a:off x="5130800" y="5500688"/>
            <a:ext cx="677863" cy="396875"/>
          </a:xfrm>
          <a:prstGeom prst="rect">
            <a:avLst/>
          </a:prstGeom>
          <a:noFill/>
          <a:ln w="9525">
            <a:noFill/>
            <a:miter lim="800000"/>
            <a:headEnd/>
            <a:tailEnd/>
          </a:ln>
        </p:spPr>
        <p:txBody>
          <a:bodyPr wrap="none">
            <a:spAutoFit/>
          </a:bodyPr>
          <a:lstStyle/>
          <a:p>
            <a:r>
              <a:rPr lang="en-US" sz="2000"/>
              <a:t>0.85</a:t>
            </a:r>
          </a:p>
        </p:txBody>
      </p:sp>
      <p:sp>
        <p:nvSpPr>
          <p:cNvPr id="76814" name="Line 14"/>
          <p:cNvSpPr>
            <a:spLocks noChangeShapeType="1"/>
          </p:cNvSpPr>
          <p:nvPr/>
        </p:nvSpPr>
        <p:spPr bwMode="auto">
          <a:xfrm>
            <a:off x="6172200" y="5688013"/>
            <a:ext cx="1752600" cy="0"/>
          </a:xfrm>
          <a:prstGeom prst="line">
            <a:avLst/>
          </a:prstGeom>
          <a:noFill/>
          <a:ln w="22225">
            <a:solidFill>
              <a:schemeClr val="tx1"/>
            </a:solidFill>
            <a:round/>
            <a:headEnd/>
            <a:tailEnd/>
          </a:ln>
        </p:spPr>
        <p:txBody>
          <a:bodyPr/>
          <a:lstStyle/>
          <a:p>
            <a:endParaRPr lang="en-US"/>
          </a:p>
        </p:txBody>
      </p:sp>
      <p:sp>
        <p:nvSpPr>
          <p:cNvPr id="76815" name="Text Box 15"/>
          <p:cNvSpPr txBox="1">
            <a:spLocks noChangeArrowheads="1"/>
          </p:cNvSpPr>
          <p:nvPr/>
        </p:nvSpPr>
        <p:spPr bwMode="auto">
          <a:xfrm>
            <a:off x="6451600" y="6308725"/>
            <a:ext cx="2235200" cy="396875"/>
          </a:xfrm>
          <a:prstGeom prst="rect">
            <a:avLst/>
          </a:prstGeom>
          <a:solidFill>
            <a:srgbClr val="E6DDD8"/>
          </a:solidFill>
          <a:ln w="9525">
            <a:noFill/>
            <a:miter lim="800000"/>
            <a:headEnd/>
            <a:tailEnd/>
          </a:ln>
        </p:spPr>
        <p:txBody>
          <a:bodyPr wrap="none">
            <a:spAutoFit/>
          </a:bodyPr>
          <a:lstStyle/>
          <a:p>
            <a:r>
              <a:rPr lang="en-US" sz="2000"/>
              <a:t>x = 44,988 g LiOH</a:t>
            </a:r>
          </a:p>
        </p:txBody>
      </p:sp>
      <p:sp>
        <p:nvSpPr>
          <p:cNvPr id="76816" name="Line 16"/>
          <p:cNvSpPr>
            <a:spLocks noChangeShapeType="1"/>
          </p:cNvSpPr>
          <p:nvPr/>
        </p:nvSpPr>
        <p:spPr bwMode="auto">
          <a:xfrm>
            <a:off x="1905000" y="1524000"/>
            <a:ext cx="0" cy="762000"/>
          </a:xfrm>
          <a:prstGeom prst="line">
            <a:avLst/>
          </a:prstGeom>
          <a:noFill/>
          <a:ln w="9525">
            <a:solidFill>
              <a:schemeClr val="tx1"/>
            </a:solidFill>
            <a:round/>
            <a:headEnd/>
            <a:tailEnd type="triangle" w="med" len="med"/>
          </a:ln>
        </p:spPr>
        <p:txBody>
          <a:bodyPr/>
          <a:lstStyle/>
          <a:p>
            <a:endParaRPr lang="en-US"/>
          </a:p>
        </p:txBody>
      </p:sp>
      <p:sp>
        <p:nvSpPr>
          <p:cNvPr id="76817" name="Line 17"/>
          <p:cNvSpPr>
            <a:spLocks noChangeShapeType="1"/>
          </p:cNvSpPr>
          <p:nvPr/>
        </p:nvSpPr>
        <p:spPr bwMode="auto">
          <a:xfrm flipH="1">
            <a:off x="3505200" y="1552575"/>
            <a:ext cx="0" cy="762000"/>
          </a:xfrm>
          <a:prstGeom prst="line">
            <a:avLst/>
          </a:prstGeom>
          <a:noFill/>
          <a:ln w="9525">
            <a:solidFill>
              <a:schemeClr val="tx1"/>
            </a:solidFill>
            <a:round/>
            <a:headEnd type="triangle" w="med" len="med"/>
            <a:tailEnd/>
          </a:ln>
        </p:spPr>
        <p:txBody>
          <a:bodyPr/>
          <a:lstStyle/>
          <a:p>
            <a:endParaRPr lang="en-US"/>
          </a:p>
        </p:txBody>
      </p:sp>
      <p:sp>
        <p:nvSpPr>
          <p:cNvPr id="76819" name="Text Box 19"/>
          <p:cNvSpPr txBox="1">
            <a:spLocks noChangeArrowheads="1"/>
          </p:cNvSpPr>
          <p:nvPr/>
        </p:nvSpPr>
        <p:spPr bwMode="auto">
          <a:xfrm>
            <a:off x="1431925" y="2346325"/>
            <a:ext cx="1087438" cy="396875"/>
          </a:xfrm>
          <a:prstGeom prst="rect">
            <a:avLst/>
          </a:prstGeom>
          <a:solidFill>
            <a:srgbClr val="FFFFCC"/>
          </a:solidFill>
          <a:ln w="9525">
            <a:noFill/>
            <a:miter lim="800000"/>
            <a:headEnd/>
            <a:tailEnd/>
          </a:ln>
        </p:spPr>
        <p:txBody>
          <a:bodyPr wrap="none">
            <a:spAutoFit/>
          </a:bodyPr>
          <a:lstStyle/>
          <a:p>
            <a:r>
              <a:rPr lang="en-US" sz="2000"/>
              <a:t>800 mol</a:t>
            </a:r>
          </a:p>
        </p:txBody>
      </p:sp>
      <p:sp>
        <p:nvSpPr>
          <p:cNvPr id="76821" name="Line 21"/>
          <p:cNvSpPr>
            <a:spLocks noChangeShapeType="1"/>
          </p:cNvSpPr>
          <p:nvPr/>
        </p:nvSpPr>
        <p:spPr bwMode="auto">
          <a:xfrm>
            <a:off x="2514600" y="2590800"/>
            <a:ext cx="893763" cy="0"/>
          </a:xfrm>
          <a:prstGeom prst="line">
            <a:avLst/>
          </a:prstGeom>
          <a:noFill/>
          <a:ln w="9525">
            <a:solidFill>
              <a:schemeClr val="tx1"/>
            </a:solidFill>
            <a:round/>
            <a:headEnd/>
            <a:tailEnd type="triangle" w="med" len="med"/>
          </a:ln>
        </p:spPr>
        <p:txBody>
          <a:bodyPr/>
          <a:lstStyle/>
          <a:p>
            <a:endParaRPr lang="en-US"/>
          </a:p>
        </p:txBody>
      </p:sp>
      <p:sp>
        <p:nvSpPr>
          <p:cNvPr id="76823" name="Text Box 23"/>
          <p:cNvSpPr txBox="1">
            <a:spLocks noChangeArrowheads="1"/>
          </p:cNvSpPr>
          <p:nvPr/>
        </p:nvSpPr>
        <p:spPr bwMode="auto">
          <a:xfrm>
            <a:off x="3505200" y="1736725"/>
            <a:ext cx="1565275" cy="396875"/>
          </a:xfrm>
          <a:prstGeom prst="rect">
            <a:avLst/>
          </a:prstGeom>
          <a:noFill/>
          <a:ln w="9525">
            <a:noFill/>
            <a:miter lim="800000"/>
            <a:headEnd/>
            <a:tailEnd/>
          </a:ln>
        </p:spPr>
        <p:txBody>
          <a:bodyPr wrap="none">
            <a:spAutoFit/>
          </a:bodyPr>
          <a:lstStyle/>
          <a:p>
            <a:r>
              <a:rPr lang="en-US" sz="2000"/>
              <a:t>x 23.9 g/mol</a:t>
            </a:r>
          </a:p>
        </p:txBody>
      </p:sp>
      <p:sp>
        <p:nvSpPr>
          <p:cNvPr id="76824" name="Text Box 24"/>
          <p:cNvSpPr txBox="1">
            <a:spLocks noChangeArrowheads="1"/>
          </p:cNvSpPr>
          <p:nvPr/>
        </p:nvSpPr>
        <p:spPr bwMode="auto">
          <a:xfrm>
            <a:off x="884238" y="4572000"/>
            <a:ext cx="7234237" cy="396875"/>
          </a:xfrm>
          <a:prstGeom prst="rect">
            <a:avLst/>
          </a:prstGeom>
          <a:solidFill>
            <a:srgbClr val="E6DDD8"/>
          </a:solidFill>
          <a:ln w="9525">
            <a:noFill/>
            <a:miter lim="800000"/>
            <a:headEnd/>
            <a:tailEnd/>
          </a:ln>
        </p:spPr>
        <p:txBody>
          <a:bodyPr wrap="none">
            <a:spAutoFit/>
          </a:bodyPr>
          <a:lstStyle/>
          <a:p>
            <a:pPr algn="ctr"/>
            <a:r>
              <a:rPr lang="en-US" sz="2000"/>
              <a:t>Note:  The lithium hydroxide scrubbers are only 85% efficient.  </a:t>
            </a:r>
          </a:p>
        </p:txBody>
      </p:sp>
      <p:sp>
        <p:nvSpPr>
          <p:cNvPr id="76825" name="Line 25"/>
          <p:cNvSpPr>
            <a:spLocks noChangeShapeType="1"/>
          </p:cNvSpPr>
          <p:nvPr/>
        </p:nvSpPr>
        <p:spPr bwMode="auto">
          <a:xfrm flipH="1">
            <a:off x="7496175" y="3152775"/>
            <a:ext cx="152400" cy="304800"/>
          </a:xfrm>
          <a:prstGeom prst="line">
            <a:avLst/>
          </a:prstGeom>
          <a:noFill/>
          <a:ln w="9525">
            <a:solidFill>
              <a:srgbClr val="FF0000"/>
            </a:solidFill>
            <a:round/>
            <a:headEnd/>
            <a:tailEnd type="triangle" w="med" len="med"/>
          </a:ln>
        </p:spPr>
        <p:txBody>
          <a:bodyPr/>
          <a:lstStyle/>
          <a:p>
            <a:endParaRPr lang="en-US"/>
          </a:p>
        </p:txBody>
      </p:sp>
      <p:sp>
        <p:nvSpPr>
          <p:cNvPr id="76826" name="Text Box 26"/>
          <p:cNvSpPr txBox="1">
            <a:spLocks noChangeArrowheads="1"/>
          </p:cNvSpPr>
          <p:nvPr/>
        </p:nvSpPr>
        <p:spPr bwMode="auto">
          <a:xfrm>
            <a:off x="4327525" y="6248400"/>
            <a:ext cx="1720850" cy="517525"/>
          </a:xfrm>
          <a:prstGeom prst="rect">
            <a:avLst/>
          </a:prstGeom>
          <a:noFill/>
          <a:ln w="9525">
            <a:noFill/>
            <a:miter lim="800000"/>
            <a:headEnd/>
            <a:tailEnd/>
          </a:ln>
        </p:spPr>
        <p:txBody>
          <a:bodyPr wrap="none">
            <a:spAutoFit/>
          </a:bodyPr>
          <a:lstStyle/>
          <a:p>
            <a:r>
              <a:rPr lang="en-US"/>
              <a:t> Amount of LiOH to</a:t>
            </a:r>
          </a:p>
          <a:p>
            <a:r>
              <a:rPr lang="en-US"/>
              <a:t>be taken into space</a:t>
            </a:r>
          </a:p>
        </p:txBody>
      </p:sp>
      <p:sp>
        <p:nvSpPr>
          <p:cNvPr id="76827" name="Line 27"/>
          <p:cNvSpPr>
            <a:spLocks noChangeShapeType="1"/>
          </p:cNvSpPr>
          <p:nvPr/>
        </p:nvSpPr>
        <p:spPr bwMode="auto">
          <a:xfrm>
            <a:off x="6076950" y="6477000"/>
            <a:ext cx="341313" cy="47625"/>
          </a:xfrm>
          <a:prstGeom prst="line">
            <a:avLst/>
          </a:prstGeom>
          <a:noFill/>
          <a:ln w="9525">
            <a:solidFill>
              <a:srgbClr val="FF0000"/>
            </a:solidFill>
            <a:round/>
            <a:headEnd/>
            <a:tailEnd type="triangle" w="med" len="med"/>
          </a:ln>
        </p:spPr>
        <p:txBody>
          <a:bodyPr/>
          <a:lstStyle/>
          <a:p>
            <a:endParaRPr lang="en-US"/>
          </a:p>
        </p:txBody>
      </p:sp>
      <p:sp>
        <p:nvSpPr>
          <p:cNvPr id="120856" name="AutoShape 28">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76829" name="Text Box 29"/>
          <p:cNvSpPr txBox="1">
            <a:spLocks noChangeArrowheads="1"/>
          </p:cNvSpPr>
          <p:nvPr/>
        </p:nvSpPr>
        <p:spPr bwMode="auto">
          <a:xfrm>
            <a:off x="3519488" y="3252788"/>
            <a:ext cx="1454150" cy="396875"/>
          </a:xfrm>
          <a:prstGeom prst="rect">
            <a:avLst/>
          </a:prstGeom>
          <a:noFill/>
          <a:ln w="9525">
            <a:noFill/>
            <a:miter lim="800000"/>
            <a:headEnd/>
            <a:tailEnd/>
          </a:ln>
        </p:spPr>
        <p:txBody>
          <a:bodyPr wrap="none">
            <a:spAutoFit/>
          </a:bodyPr>
          <a:lstStyle/>
          <a:p>
            <a:r>
              <a:rPr lang="en-US" sz="2000"/>
              <a:t>2 mol LiOH</a:t>
            </a:r>
          </a:p>
        </p:txBody>
      </p:sp>
      <p:sp>
        <p:nvSpPr>
          <p:cNvPr id="76830" name="Text Box 30"/>
          <p:cNvSpPr txBox="1">
            <a:spLocks noChangeArrowheads="1"/>
          </p:cNvSpPr>
          <p:nvPr/>
        </p:nvSpPr>
        <p:spPr bwMode="auto">
          <a:xfrm>
            <a:off x="3533775" y="3600450"/>
            <a:ext cx="1347788" cy="396875"/>
          </a:xfrm>
          <a:prstGeom prst="rect">
            <a:avLst/>
          </a:prstGeom>
          <a:noFill/>
          <a:ln w="9525">
            <a:noFill/>
            <a:miter lim="800000"/>
            <a:headEnd/>
            <a:tailEnd/>
          </a:ln>
        </p:spPr>
        <p:txBody>
          <a:bodyPr wrap="none">
            <a:spAutoFit/>
          </a:bodyPr>
          <a:lstStyle/>
          <a:p>
            <a:r>
              <a:rPr lang="en-US" sz="2000"/>
              <a:t>1 mol CO</a:t>
            </a:r>
            <a:r>
              <a:rPr lang="en-US" sz="2000" baseline="-25000"/>
              <a:t>2</a:t>
            </a:r>
          </a:p>
        </p:txBody>
      </p:sp>
      <p:sp>
        <p:nvSpPr>
          <p:cNvPr id="76831" name="Text Box 31"/>
          <p:cNvSpPr txBox="1">
            <a:spLocks noChangeArrowheads="1"/>
          </p:cNvSpPr>
          <p:nvPr/>
        </p:nvSpPr>
        <p:spPr bwMode="auto">
          <a:xfrm>
            <a:off x="4964113" y="3252788"/>
            <a:ext cx="1538287" cy="396875"/>
          </a:xfrm>
          <a:prstGeom prst="rect">
            <a:avLst/>
          </a:prstGeom>
          <a:noFill/>
          <a:ln w="9525">
            <a:noFill/>
            <a:miter lim="800000"/>
            <a:headEnd/>
            <a:tailEnd/>
          </a:ln>
        </p:spPr>
        <p:txBody>
          <a:bodyPr wrap="none">
            <a:spAutoFit/>
          </a:bodyPr>
          <a:lstStyle/>
          <a:p>
            <a:r>
              <a:rPr lang="en-US" sz="2000"/>
              <a:t>23.9 g LiOH</a:t>
            </a:r>
          </a:p>
        </p:txBody>
      </p:sp>
      <p:sp>
        <p:nvSpPr>
          <p:cNvPr id="76832" name="Text Box 32"/>
          <p:cNvSpPr txBox="1">
            <a:spLocks noChangeArrowheads="1"/>
          </p:cNvSpPr>
          <p:nvPr/>
        </p:nvSpPr>
        <p:spPr bwMode="auto">
          <a:xfrm>
            <a:off x="4976813" y="3600450"/>
            <a:ext cx="1454150" cy="396875"/>
          </a:xfrm>
          <a:prstGeom prst="rect">
            <a:avLst/>
          </a:prstGeom>
          <a:noFill/>
          <a:ln w="9525">
            <a:noFill/>
            <a:miter lim="800000"/>
            <a:headEnd/>
            <a:tailEnd/>
          </a:ln>
        </p:spPr>
        <p:txBody>
          <a:bodyPr wrap="none">
            <a:spAutoFit/>
          </a:bodyPr>
          <a:lstStyle/>
          <a:p>
            <a:r>
              <a:rPr lang="en-US" sz="2000"/>
              <a:t>1 mol LiOH</a:t>
            </a:r>
          </a:p>
        </p:txBody>
      </p:sp>
      <p:grpSp>
        <p:nvGrpSpPr>
          <p:cNvPr id="3" name="Group 33"/>
          <p:cNvGrpSpPr>
            <a:grpSpLocks/>
          </p:cNvGrpSpPr>
          <p:nvPr/>
        </p:nvGrpSpPr>
        <p:grpSpPr bwMode="auto">
          <a:xfrm>
            <a:off x="3506788" y="3236913"/>
            <a:ext cx="1436687" cy="733425"/>
            <a:chOff x="1872" y="2730"/>
            <a:chExt cx="816" cy="438"/>
          </a:xfrm>
        </p:grpSpPr>
        <p:sp>
          <p:nvSpPr>
            <p:cNvPr id="120873" name="AutoShape 34"/>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0874" name="Line 35"/>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4" name="Group 36"/>
          <p:cNvGrpSpPr>
            <a:grpSpLocks/>
          </p:cNvGrpSpPr>
          <p:nvPr/>
        </p:nvGrpSpPr>
        <p:grpSpPr bwMode="auto">
          <a:xfrm>
            <a:off x="4970463" y="3236913"/>
            <a:ext cx="1498600" cy="733425"/>
            <a:chOff x="1872" y="2730"/>
            <a:chExt cx="816" cy="438"/>
          </a:xfrm>
        </p:grpSpPr>
        <p:sp>
          <p:nvSpPr>
            <p:cNvPr id="120871" name="AutoShape 37"/>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0872" name="Line 38"/>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76839" name="Line 39"/>
          <p:cNvSpPr>
            <a:spLocks noChangeShapeType="1"/>
          </p:cNvSpPr>
          <p:nvPr/>
        </p:nvSpPr>
        <p:spPr bwMode="auto">
          <a:xfrm flipV="1">
            <a:off x="3849688" y="3765550"/>
            <a:ext cx="838200" cy="114300"/>
          </a:xfrm>
          <a:prstGeom prst="line">
            <a:avLst/>
          </a:prstGeom>
          <a:noFill/>
          <a:ln w="9525">
            <a:solidFill>
              <a:srgbClr val="FF0000"/>
            </a:solidFill>
            <a:round/>
            <a:headEnd/>
            <a:tailEnd/>
          </a:ln>
        </p:spPr>
        <p:txBody>
          <a:bodyPr/>
          <a:lstStyle/>
          <a:p>
            <a:endParaRPr lang="en-US"/>
          </a:p>
        </p:txBody>
      </p:sp>
      <p:sp>
        <p:nvSpPr>
          <p:cNvPr id="76840" name="Line 40"/>
          <p:cNvSpPr>
            <a:spLocks noChangeShapeType="1"/>
          </p:cNvSpPr>
          <p:nvPr/>
        </p:nvSpPr>
        <p:spPr bwMode="auto">
          <a:xfrm flipV="1">
            <a:off x="3822700" y="3384550"/>
            <a:ext cx="1049338" cy="147638"/>
          </a:xfrm>
          <a:prstGeom prst="line">
            <a:avLst/>
          </a:prstGeom>
          <a:noFill/>
          <a:ln w="9525">
            <a:solidFill>
              <a:srgbClr val="FF0000"/>
            </a:solidFill>
            <a:round/>
            <a:headEnd/>
            <a:tailEnd/>
          </a:ln>
        </p:spPr>
        <p:txBody>
          <a:bodyPr/>
          <a:lstStyle/>
          <a:p>
            <a:endParaRPr lang="en-US"/>
          </a:p>
        </p:txBody>
      </p:sp>
      <p:sp>
        <p:nvSpPr>
          <p:cNvPr id="76841" name="Line 41"/>
          <p:cNvSpPr>
            <a:spLocks noChangeShapeType="1"/>
          </p:cNvSpPr>
          <p:nvPr/>
        </p:nvSpPr>
        <p:spPr bwMode="auto">
          <a:xfrm flipV="1">
            <a:off x="5283200" y="3738563"/>
            <a:ext cx="1052513" cy="136525"/>
          </a:xfrm>
          <a:prstGeom prst="line">
            <a:avLst/>
          </a:prstGeom>
          <a:noFill/>
          <a:ln w="9525">
            <a:solidFill>
              <a:srgbClr val="FF0000"/>
            </a:solidFill>
            <a:round/>
            <a:headEnd/>
            <a:tailEnd/>
          </a:ln>
        </p:spPr>
        <p:txBody>
          <a:bodyPr/>
          <a:lstStyle/>
          <a:p>
            <a:endParaRPr lang="en-US"/>
          </a:p>
        </p:txBody>
      </p:sp>
      <p:sp>
        <p:nvSpPr>
          <p:cNvPr id="76842" name="Line 42"/>
          <p:cNvSpPr>
            <a:spLocks noChangeShapeType="1"/>
          </p:cNvSpPr>
          <p:nvPr/>
        </p:nvSpPr>
        <p:spPr bwMode="auto">
          <a:xfrm flipV="1">
            <a:off x="2470150" y="3568700"/>
            <a:ext cx="838200" cy="114300"/>
          </a:xfrm>
          <a:prstGeom prst="line">
            <a:avLst/>
          </a:prstGeom>
          <a:noFill/>
          <a:ln w="9525">
            <a:solidFill>
              <a:srgbClr val="FF0000"/>
            </a:solidFill>
            <a:round/>
            <a:headEnd/>
            <a:tailEnd/>
          </a:ln>
        </p:spPr>
        <p:txBody>
          <a:bodyPr/>
          <a:lstStyle/>
          <a:p>
            <a:endParaRPr lang="en-US"/>
          </a:p>
        </p:txBody>
      </p:sp>
      <p:sp>
        <p:nvSpPr>
          <p:cNvPr id="76820" name="Text Box 20"/>
          <p:cNvSpPr txBox="1">
            <a:spLocks noChangeArrowheads="1"/>
          </p:cNvSpPr>
          <p:nvPr/>
        </p:nvSpPr>
        <p:spPr bwMode="auto">
          <a:xfrm>
            <a:off x="3027363" y="2346325"/>
            <a:ext cx="1228725" cy="396875"/>
          </a:xfrm>
          <a:prstGeom prst="rect">
            <a:avLst/>
          </a:prstGeom>
          <a:solidFill>
            <a:srgbClr val="FFFFCC"/>
          </a:solidFill>
          <a:ln w="9525">
            <a:noFill/>
            <a:miter lim="800000"/>
            <a:headEnd/>
            <a:tailEnd/>
          </a:ln>
        </p:spPr>
        <p:txBody>
          <a:bodyPr wrap="none">
            <a:spAutoFit/>
          </a:bodyPr>
          <a:lstStyle/>
          <a:p>
            <a:r>
              <a:rPr lang="en-US" sz="2000"/>
              <a:t>1600 mol</a:t>
            </a:r>
          </a:p>
        </p:txBody>
      </p:sp>
      <p:sp>
        <p:nvSpPr>
          <p:cNvPr id="76847" name="Rectangle 47"/>
          <p:cNvSpPr>
            <a:spLocks noChangeArrowheads="1"/>
          </p:cNvSpPr>
          <p:nvPr/>
        </p:nvSpPr>
        <p:spPr bwMode="auto">
          <a:xfrm>
            <a:off x="6362700" y="5707063"/>
            <a:ext cx="1171575" cy="396875"/>
          </a:xfrm>
          <a:prstGeom prst="rect">
            <a:avLst/>
          </a:prstGeom>
          <a:noFill/>
          <a:ln w="9525">
            <a:noFill/>
            <a:miter lim="800000"/>
            <a:headEnd/>
            <a:tailEnd/>
          </a:ln>
        </p:spPr>
        <p:txBody>
          <a:bodyPr wrap="none">
            <a:spAutoFit/>
          </a:bodyPr>
          <a:lstStyle/>
          <a:p>
            <a:r>
              <a:rPr lang="en-US" sz="2000"/>
              <a:t>x g LiOH</a:t>
            </a:r>
          </a:p>
        </p:txBody>
      </p:sp>
      <p:sp>
        <p:nvSpPr>
          <p:cNvPr id="76849" name="Text Box 49"/>
          <p:cNvSpPr txBox="1">
            <a:spLocks noChangeArrowheads="1"/>
          </p:cNvSpPr>
          <p:nvPr/>
        </p:nvSpPr>
        <p:spPr bwMode="auto">
          <a:xfrm>
            <a:off x="5773738" y="5491163"/>
            <a:ext cx="331787" cy="396875"/>
          </a:xfrm>
          <a:prstGeom prst="rect">
            <a:avLst/>
          </a:prstGeom>
          <a:noFill/>
          <a:ln w="9525">
            <a:noFill/>
            <a:miter lim="800000"/>
            <a:headEnd/>
            <a:tailEnd/>
          </a:ln>
        </p:spPr>
        <p:txBody>
          <a:bodyPr wrap="none">
            <a:spAutoFit/>
          </a:bodyPr>
          <a:lstStyle/>
          <a:p>
            <a:r>
              <a:rPr lang="en-US" sz="2000"/>
              <a:t>=</a:t>
            </a:r>
          </a:p>
        </p:txBody>
      </p:sp>
      <p:sp>
        <p:nvSpPr>
          <p:cNvPr id="76856" name="Rectangle 56"/>
          <p:cNvSpPr>
            <a:spLocks noChangeArrowheads="1"/>
          </p:cNvSpPr>
          <p:nvPr/>
        </p:nvSpPr>
        <p:spPr bwMode="auto">
          <a:xfrm>
            <a:off x="1371600" y="1125538"/>
            <a:ext cx="1087438" cy="396875"/>
          </a:xfrm>
          <a:prstGeom prst="rect">
            <a:avLst/>
          </a:prstGeom>
          <a:noFill/>
          <a:ln w="9525">
            <a:noFill/>
            <a:miter lim="800000"/>
            <a:headEnd/>
            <a:tailEnd/>
          </a:ln>
        </p:spPr>
        <p:txBody>
          <a:bodyPr wrap="none">
            <a:spAutoFit/>
          </a:bodyPr>
          <a:lstStyle/>
          <a:p>
            <a:r>
              <a:rPr lang="en-US" sz="2000"/>
              <a:t>800 mol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76803"/>
                                        </p:tgtEl>
                                        <p:attrNameLst>
                                          <p:attrName>style.visibility</p:attrName>
                                        </p:attrNameLst>
                                      </p:cBhvr>
                                      <p:to>
                                        <p:strVal val="visible"/>
                                      </p:to>
                                    </p:set>
                                    <p:animEffect transition="in" filter="fade">
                                      <p:cBhvr>
                                        <p:cTn id="7" dur="1000"/>
                                        <p:tgtEl>
                                          <p:spTgt spid="76803"/>
                                        </p:tgtEl>
                                      </p:cBhvr>
                                    </p:animEffect>
                                    <p:anim calcmode="lin" valueType="num">
                                      <p:cBhvr>
                                        <p:cTn id="8" dur="1000" fill="hold"/>
                                        <p:tgtEl>
                                          <p:spTgt spid="76803"/>
                                        </p:tgtEl>
                                        <p:attrNameLst>
                                          <p:attrName>ppt_x</p:attrName>
                                        </p:attrNameLst>
                                      </p:cBhvr>
                                      <p:tavLst>
                                        <p:tav tm="0">
                                          <p:val>
                                            <p:strVal val="#ppt_x-.1"/>
                                          </p:val>
                                        </p:tav>
                                        <p:tav tm="100000">
                                          <p:val>
                                            <p:strVal val="#ppt_x"/>
                                          </p:val>
                                        </p:tav>
                                      </p:tavLst>
                                    </p:anim>
                                    <p:anim calcmode="lin" valueType="num">
                                      <p:cBhvr>
                                        <p:cTn id="9" dur="1000" fill="hold"/>
                                        <p:tgtEl>
                                          <p:spTgt spid="76803"/>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6816"/>
                                        </p:tgtEl>
                                        <p:attrNameLst>
                                          <p:attrName>style.visibility</p:attrName>
                                        </p:attrNameLst>
                                      </p:cBhvr>
                                      <p:to>
                                        <p:strVal val="visible"/>
                                      </p:to>
                                    </p:set>
                                    <p:animEffect transition="in" filter="wipe(up)">
                                      <p:cBhvr>
                                        <p:cTn id="14" dur="500"/>
                                        <p:tgtEl>
                                          <p:spTgt spid="7681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6819"/>
                                        </p:tgtEl>
                                        <p:attrNameLst>
                                          <p:attrName>style.visibility</p:attrName>
                                        </p:attrNameLst>
                                      </p:cBhvr>
                                      <p:to>
                                        <p:strVal val="visible"/>
                                      </p:to>
                                    </p:set>
                                    <p:animEffect transition="in" filter="dissolve">
                                      <p:cBhvr>
                                        <p:cTn id="19" dur="500"/>
                                        <p:tgtEl>
                                          <p:spTgt spid="768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2000"/>
                                        <p:tgtEl>
                                          <p:spTgt spid="3"/>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76821"/>
                                        </p:tgtEl>
                                        <p:attrNameLst>
                                          <p:attrName>style.visibility</p:attrName>
                                        </p:attrNameLst>
                                      </p:cBhvr>
                                      <p:to>
                                        <p:strVal val="visible"/>
                                      </p:to>
                                    </p:set>
                                    <p:animEffect transition="in" filter="wipe(left)">
                                      <p:cBhvr>
                                        <p:cTn id="28" dur="500"/>
                                        <p:tgtEl>
                                          <p:spTgt spid="76821"/>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76822"/>
                                        </p:tgtEl>
                                        <p:attrNameLst>
                                          <p:attrName>style.visibility</p:attrName>
                                        </p:attrNameLst>
                                      </p:cBhvr>
                                      <p:to>
                                        <p:strVal val="visible"/>
                                      </p:to>
                                    </p:set>
                                    <p:animEffect transition="in" filter="fade">
                                      <p:cBhvr>
                                        <p:cTn id="33" dur="1000"/>
                                        <p:tgtEl>
                                          <p:spTgt spid="76822"/>
                                        </p:tgtEl>
                                      </p:cBhvr>
                                    </p:animEffect>
                                    <p:anim calcmode="lin" valueType="num">
                                      <p:cBhvr>
                                        <p:cTn id="34" dur="1000" fill="hold"/>
                                        <p:tgtEl>
                                          <p:spTgt spid="76822"/>
                                        </p:tgtEl>
                                        <p:attrNameLst>
                                          <p:attrName>ppt_x</p:attrName>
                                        </p:attrNameLst>
                                      </p:cBhvr>
                                      <p:tavLst>
                                        <p:tav tm="0">
                                          <p:val>
                                            <p:strVal val="#ppt_x"/>
                                          </p:val>
                                        </p:tav>
                                        <p:tav tm="100000">
                                          <p:val>
                                            <p:strVal val="#ppt_x"/>
                                          </p:val>
                                        </p:tav>
                                      </p:tavLst>
                                    </p:anim>
                                    <p:anim calcmode="lin" valueType="num">
                                      <p:cBhvr>
                                        <p:cTn id="35" dur="1000" fill="hold"/>
                                        <p:tgtEl>
                                          <p:spTgt spid="7682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76830"/>
                                        </p:tgtEl>
                                        <p:attrNameLst>
                                          <p:attrName>style.visibility</p:attrName>
                                        </p:attrNameLst>
                                      </p:cBhvr>
                                      <p:to>
                                        <p:strVal val="visible"/>
                                      </p:to>
                                    </p:set>
                                    <p:animEffect transition="in" filter="dissolve">
                                      <p:cBhvr>
                                        <p:cTn id="40" dur="500"/>
                                        <p:tgtEl>
                                          <p:spTgt spid="76830"/>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76829"/>
                                        </p:tgtEl>
                                        <p:attrNameLst>
                                          <p:attrName>style.visibility</p:attrName>
                                        </p:attrNameLst>
                                      </p:cBhvr>
                                      <p:to>
                                        <p:strVal val="visible"/>
                                      </p:to>
                                    </p:set>
                                    <p:animEffect transition="in" filter="dissolve">
                                      <p:cBhvr>
                                        <p:cTn id="45" dur="500"/>
                                        <p:tgtEl>
                                          <p:spTgt spid="7682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76842"/>
                                        </p:tgtEl>
                                        <p:attrNameLst>
                                          <p:attrName>style.visibility</p:attrName>
                                        </p:attrNameLst>
                                      </p:cBhvr>
                                      <p:to>
                                        <p:strVal val="visible"/>
                                      </p:to>
                                    </p:set>
                                    <p:animEffect transition="in" filter="wipe(down)">
                                      <p:cBhvr>
                                        <p:cTn id="50" dur="500"/>
                                        <p:tgtEl>
                                          <p:spTgt spid="76842"/>
                                        </p:tgtEl>
                                      </p:cBhvr>
                                    </p:animEffect>
                                  </p:childTnLst>
                                </p:cTn>
                              </p:par>
                            </p:childTnLst>
                          </p:cTn>
                        </p:par>
                        <p:par>
                          <p:cTn id="51" fill="hold">
                            <p:stCondLst>
                              <p:cond delay="500"/>
                            </p:stCondLst>
                            <p:childTnLst>
                              <p:par>
                                <p:cTn id="52" presetID="22" presetClass="entr" presetSubtype="4" fill="hold" grpId="0" nodeType="afterEffect">
                                  <p:stCondLst>
                                    <p:cond delay="0"/>
                                  </p:stCondLst>
                                  <p:childTnLst>
                                    <p:set>
                                      <p:cBhvr>
                                        <p:cTn id="53" dur="1" fill="hold">
                                          <p:stCondLst>
                                            <p:cond delay="0"/>
                                          </p:stCondLst>
                                        </p:cTn>
                                        <p:tgtEl>
                                          <p:spTgt spid="76839"/>
                                        </p:tgtEl>
                                        <p:attrNameLst>
                                          <p:attrName>style.visibility</p:attrName>
                                        </p:attrNameLst>
                                      </p:cBhvr>
                                      <p:to>
                                        <p:strVal val="visible"/>
                                      </p:to>
                                    </p:set>
                                    <p:animEffect transition="in" filter="wipe(down)">
                                      <p:cBhvr>
                                        <p:cTn id="54" dur="500"/>
                                        <p:tgtEl>
                                          <p:spTgt spid="76839"/>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76820"/>
                                        </p:tgtEl>
                                        <p:attrNameLst>
                                          <p:attrName>style.visibility</p:attrName>
                                        </p:attrNameLst>
                                      </p:cBhvr>
                                      <p:to>
                                        <p:strVal val="visible"/>
                                      </p:to>
                                    </p:set>
                                    <p:animEffect transition="in" filter="dissolve">
                                      <p:cBhvr>
                                        <p:cTn id="59" dur="500"/>
                                        <p:tgtEl>
                                          <p:spTgt spid="76820"/>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76851"/>
                                        </p:tgtEl>
                                        <p:attrNameLst>
                                          <p:attrName>style.visibility</p:attrName>
                                        </p:attrNameLst>
                                      </p:cBhvr>
                                      <p:to>
                                        <p:strVal val="visible"/>
                                      </p:to>
                                    </p:set>
                                    <p:animEffect transition="in" filter="wipe(left)">
                                      <p:cBhvr>
                                        <p:cTn id="62" dur="500"/>
                                        <p:tgtEl>
                                          <p:spTgt spid="7685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2000"/>
                                        <p:tgtEl>
                                          <p:spTgt spid="4"/>
                                        </p:tgtEl>
                                      </p:cBhvr>
                                    </p:animEffect>
                                  </p:childTnLst>
                                </p:cTn>
                              </p:par>
                            </p:childTnLst>
                          </p:cTn>
                        </p:par>
                        <p:par>
                          <p:cTn id="68" fill="hold">
                            <p:stCondLst>
                              <p:cond delay="2000"/>
                            </p:stCondLst>
                            <p:childTnLst>
                              <p:par>
                                <p:cTn id="69" presetID="22" presetClass="entr" presetSubtype="4" fill="hold" grpId="0" nodeType="afterEffect">
                                  <p:stCondLst>
                                    <p:cond delay="0"/>
                                  </p:stCondLst>
                                  <p:childTnLst>
                                    <p:set>
                                      <p:cBhvr>
                                        <p:cTn id="70" dur="1" fill="hold">
                                          <p:stCondLst>
                                            <p:cond delay="0"/>
                                          </p:stCondLst>
                                        </p:cTn>
                                        <p:tgtEl>
                                          <p:spTgt spid="76817"/>
                                        </p:tgtEl>
                                        <p:attrNameLst>
                                          <p:attrName>style.visibility</p:attrName>
                                        </p:attrNameLst>
                                      </p:cBhvr>
                                      <p:to>
                                        <p:strVal val="visible"/>
                                      </p:to>
                                    </p:set>
                                    <p:animEffect transition="in" filter="wipe(down)">
                                      <p:cBhvr>
                                        <p:cTn id="71" dur="500"/>
                                        <p:tgtEl>
                                          <p:spTgt spid="76817"/>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76832"/>
                                        </p:tgtEl>
                                        <p:attrNameLst>
                                          <p:attrName>style.visibility</p:attrName>
                                        </p:attrNameLst>
                                      </p:cBhvr>
                                      <p:to>
                                        <p:strVal val="visible"/>
                                      </p:to>
                                    </p:set>
                                    <p:animEffect transition="in" filter="dissolve">
                                      <p:cBhvr>
                                        <p:cTn id="76" dur="500"/>
                                        <p:tgtEl>
                                          <p:spTgt spid="76832"/>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76831"/>
                                        </p:tgtEl>
                                        <p:attrNameLst>
                                          <p:attrName>style.visibility</p:attrName>
                                        </p:attrNameLst>
                                      </p:cBhvr>
                                      <p:to>
                                        <p:strVal val="visible"/>
                                      </p:to>
                                    </p:set>
                                    <p:animEffect transition="in" filter="dissolve">
                                      <p:cBhvr>
                                        <p:cTn id="81" dur="500"/>
                                        <p:tgtEl>
                                          <p:spTgt spid="76831"/>
                                        </p:tgtEl>
                                      </p:cBhvr>
                                    </p:animEffect>
                                  </p:childTnLst>
                                </p:cTn>
                              </p:par>
                            </p:childTnLst>
                          </p:cTn>
                        </p:par>
                        <p:par>
                          <p:cTn id="82" fill="hold">
                            <p:stCondLst>
                              <p:cond delay="500"/>
                            </p:stCondLst>
                            <p:childTnLst>
                              <p:par>
                                <p:cTn id="83" presetID="29" presetClass="entr" presetSubtype="0" fill="hold" grpId="0" nodeType="afterEffect">
                                  <p:stCondLst>
                                    <p:cond delay="0"/>
                                  </p:stCondLst>
                                  <p:childTnLst>
                                    <p:set>
                                      <p:cBhvr>
                                        <p:cTn id="84" dur="1" fill="hold">
                                          <p:stCondLst>
                                            <p:cond delay="0"/>
                                          </p:stCondLst>
                                        </p:cTn>
                                        <p:tgtEl>
                                          <p:spTgt spid="76823"/>
                                        </p:tgtEl>
                                        <p:attrNameLst>
                                          <p:attrName>style.visibility</p:attrName>
                                        </p:attrNameLst>
                                      </p:cBhvr>
                                      <p:to>
                                        <p:strVal val="visible"/>
                                      </p:to>
                                    </p:set>
                                    <p:anim calcmode="lin" valueType="num">
                                      <p:cBhvr>
                                        <p:cTn id="85" dur="1000" fill="hold"/>
                                        <p:tgtEl>
                                          <p:spTgt spid="76823"/>
                                        </p:tgtEl>
                                        <p:attrNameLst>
                                          <p:attrName>ppt_x</p:attrName>
                                        </p:attrNameLst>
                                      </p:cBhvr>
                                      <p:tavLst>
                                        <p:tav tm="0">
                                          <p:val>
                                            <p:strVal val="#ppt_x-.2"/>
                                          </p:val>
                                        </p:tav>
                                        <p:tav tm="100000">
                                          <p:val>
                                            <p:strVal val="#ppt_x"/>
                                          </p:val>
                                        </p:tav>
                                      </p:tavLst>
                                    </p:anim>
                                    <p:anim calcmode="lin" valueType="num">
                                      <p:cBhvr>
                                        <p:cTn id="86" dur="1000" fill="hold"/>
                                        <p:tgtEl>
                                          <p:spTgt spid="76823"/>
                                        </p:tgtEl>
                                        <p:attrNameLst>
                                          <p:attrName>ppt_y</p:attrName>
                                        </p:attrNameLst>
                                      </p:cBhvr>
                                      <p:tavLst>
                                        <p:tav tm="0">
                                          <p:val>
                                            <p:strVal val="#ppt_y"/>
                                          </p:val>
                                        </p:tav>
                                        <p:tav tm="100000">
                                          <p:val>
                                            <p:strVal val="#ppt_y"/>
                                          </p:val>
                                        </p:tav>
                                      </p:tavLst>
                                    </p:anim>
                                    <p:animEffect transition="in" filter="wipe(right)" prLst="gradientSize: 0.1">
                                      <p:cBhvr>
                                        <p:cTn id="87" dur="1000"/>
                                        <p:tgtEl>
                                          <p:spTgt spid="7682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76840"/>
                                        </p:tgtEl>
                                        <p:attrNameLst>
                                          <p:attrName>style.visibility</p:attrName>
                                        </p:attrNameLst>
                                      </p:cBhvr>
                                      <p:to>
                                        <p:strVal val="visible"/>
                                      </p:to>
                                    </p:set>
                                    <p:animEffect transition="in" filter="wipe(down)">
                                      <p:cBhvr>
                                        <p:cTn id="92" dur="500"/>
                                        <p:tgtEl>
                                          <p:spTgt spid="76840"/>
                                        </p:tgtEl>
                                      </p:cBhvr>
                                    </p:animEffect>
                                  </p:childTnLst>
                                </p:cTn>
                              </p:par>
                            </p:childTnLst>
                          </p:cTn>
                        </p:par>
                        <p:par>
                          <p:cTn id="93" fill="hold">
                            <p:stCondLst>
                              <p:cond delay="500"/>
                            </p:stCondLst>
                            <p:childTnLst>
                              <p:par>
                                <p:cTn id="94" presetID="22" presetClass="entr" presetSubtype="4" fill="hold" grpId="0" nodeType="afterEffect">
                                  <p:stCondLst>
                                    <p:cond delay="0"/>
                                  </p:stCondLst>
                                  <p:childTnLst>
                                    <p:set>
                                      <p:cBhvr>
                                        <p:cTn id="95" dur="1" fill="hold">
                                          <p:stCondLst>
                                            <p:cond delay="0"/>
                                          </p:stCondLst>
                                        </p:cTn>
                                        <p:tgtEl>
                                          <p:spTgt spid="76841"/>
                                        </p:tgtEl>
                                        <p:attrNameLst>
                                          <p:attrName>style.visibility</p:attrName>
                                        </p:attrNameLst>
                                      </p:cBhvr>
                                      <p:to>
                                        <p:strVal val="visible"/>
                                      </p:to>
                                    </p:set>
                                    <p:animEffect transition="in" filter="wipe(down)">
                                      <p:cBhvr>
                                        <p:cTn id="96" dur="500"/>
                                        <p:tgtEl>
                                          <p:spTgt spid="76841"/>
                                        </p:tgtEl>
                                      </p:cBhvr>
                                    </p:animEffect>
                                  </p:childTnLst>
                                </p:cTn>
                              </p:par>
                            </p:childTnLst>
                          </p:cTn>
                        </p:par>
                      </p:childTnLst>
                    </p:cTn>
                  </p:par>
                  <p:par>
                    <p:cTn id="97" fill="hold">
                      <p:stCondLst>
                        <p:cond delay="indefinite"/>
                      </p:stCondLst>
                      <p:childTnLst>
                        <p:par>
                          <p:cTn id="98" fill="hold">
                            <p:stCondLst>
                              <p:cond delay="0"/>
                            </p:stCondLst>
                            <p:childTnLst>
                              <p:par>
                                <p:cTn id="99" presetID="39" presetClass="entr" presetSubtype="0" accel="100000" fill="hold" grpId="0" nodeType="clickEffect">
                                  <p:stCondLst>
                                    <p:cond delay="0"/>
                                  </p:stCondLst>
                                  <p:childTnLst>
                                    <p:set>
                                      <p:cBhvr>
                                        <p:cTn id="100" dur="1" fill="hold">
                                          <p:stCondLst>
                                            <p:cond delay="0"/>
                                          </p:stCondLst>
                                        </p:cTn>
                                        <p:tgtEl>
                                          <p:spTgt spid="76807"/>
                                        </p:tgtEl>
                                        <p:attrNameLst>
                                          <p:attrName>style.visibility</p:attrName>
                                        </p:attrNameLst>
                                      </p:cBhvr>
                                      <p:to>
                                        <p:strVal val="visible"/>
                                      </p:to>
                                    </p:set>
                                    <p:anim calcmode="lin" valueType="num">
                                      <p:cBhvr>
                                        <p:cTn id="101" dur="500" fill="hold"/>
                                        <p:tgtEl>
                                          <p:spTgt spid="76807"/>
                                        </p:tgtEl>
                                        <p:attrNameLst>
                                          <p:attrName>ppt_h</p:attrName>
                                        </p:attrNameLst>
                                      </p:cBhvr>
                                      <p:tavLst>
                                        <p:tav tm="0">
                                          <p:val>
                                            <p:strVal val="#ppt_h/20"/>
                                          </p:val>
                                        </p:tav>
                                        <p:tav tm="50000">
                                          <p:val>
                                            <p:strVal val="#ppt_h/20"/>
                                          </p:val>
                                        </p:tav>
                                        <p:tav tm="100000">
                                          <p:val>
                                            <p:strVal val="#ppt_h"/>
                                          </p:val>
                                        </p:tav>
                                      </p:tavLst>
                                    </p:anim>
                                    <p:anim calcmode="lin" valueType="num">
                                      <p:cBhvr>
                                        <p:cTn id="102" dur="500" fill="hold"/>
                                        <p:tgtEl>
                                          <p:spTgt spid="76807"/>
                                        </p:tgtEl>
                                        <p:attrNameLst>
                                          <p:attrName>ppt_w</p:attrName>
                                        </p:attrNameLst>
                                      </p:cBhvr>
                                      <p:tavLst>
                                        <p:tav tm="0">
                                          <p:val>
                                            <p:strVal val="#ppt_w+.3"/>
                                          </p:val>
                                        </p:tav>
                                        <p:tav tm="50000">
                                          <p:val>
                                            <p:strVal val="#ppt_w+.3"/>
                                          </p:val>
                                        </p:tav>
                                        <p:tav tm="100000">
                                          <p:val>
                                            <p:strVal val="#ppt_w"/>
                                          </p:val>
                                        </p:tav>
                                      </p:tavLst>
                                    </p:anim>
                                    <p:anim calcmode="lin" valueType="num">
                                      <p:cBhvr>
                                        <p:cTn id="103" dur="500" fill="hold"/>
                                        <p:tgtEl>
                                          <p:spTgt spid="76807"/>
                                        </p:tgtEl>
                                        <p:attrNameLst>
                                          <p:attrName>ppt_x</p:attrName>
                                        </p:attrNameLst>
                                      </p:cBhvr>
                                      <p:tavLst>
                                        <p:tav tm="0">
                                          <p:val>
                                            <p:strVal val="#ppt_x-.3"/>
                                          </p:val>
                                        </p:tav>
                                        <p:tav tm="50000">
                                          <p:val>
                                            <p:strVal val="#ppt_x"/>
                                          </p:val>
                                        </p:tav>
                                        <p:tav tm="100000">
                                          <p:val>
                                            <p:strVal val="#ppt_x"/>
                                          </p:val>
                                        </p:tav>
                                      </p:tavLst>
                                    </p:anim>
                                    <p:anim calcmode="lin" valueType="num">
                                      <p:cBhvr>
                                        <p:cTn id="104" dur="500" fill="hold"/>
                                        <p:tgtEl>
                                          <p:spTgt spid="76807"/>
                                        </p:tgtEl>
                                        <p:attrNameLst>
                                          <p:attrName>ppt_y</p:attrName>
                                        </p:attrNameLst>
                                      </p:cBhvr>
                                      <p:tavLst>
                                        <p:tav tm="0">
                                          <p:val>
                                            <p:strVal val="#ppt_y"/>
                                          </p:val>
                                        </p:tav>
                                        <p:tav tm="100000">
                                          <p:val>
                                            <p:strVal val="#ppt_y"/>
                                          </p:val>
                                        </p:tav>
                                      </p:tavLst>
                                    </p:anim>
                                  </p:childTnLst>
                                </p:cTn>
                              </p:par>
                            </p:childTnLst>
                          </p:cTn>
                        </p:par>
                        <p:par>
                          <p:cTn id="105" fill="hold">
                            <p:stCondLst>
                              <p:cond delay="500"/>
                            </p:stCondLst>
                            <p:childTnLst>
                              <p:par>
                                <p:cTn id="106" presetID="9" presetClass="entr" presetSubtype="0" fill="hold" grpId="0" nodeType="afterEffect">
                                  <p:stCondLst>
                                    <p:cond delay="0"/>
                                  </p:stCondLst>
                                  <p:childTnLst>
                                    <p:set>
                                      <p:cBhvr>
                                        <p:cTn id="107" dur="1" fill="hold">
                                          <p:stCondLst>
                                            <p:cond delay="0"/>
                                          </p:stCondLst>
                                        </p:cTn>
                                        <p:tgtEl>
                                          <p:spTgt spid="76843"/>
                                        </p:tgtEl>
                                        <p:attrNameLst>
                                          <p:attrName>style.visibility</p:attrName>
                                        </p:attrNameLst>
                                      </p:cBhvr>
                                      <p:to>
                                        <p:strVal val="visible"/>
                                      </p:to>
                                    </p:set>
                                    <p:animEffect transition="in" filter="dissolve">
                                      <p:cBhvr>
                                        <p:cTn id="108" dur="500"/>
                                        <p:tgtEl>
                                          <p:spTgt spid="76843"/>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0" fill="hold" grpId="0" nodeType="clickEffect">
                                  <p:stCondLst>
                                    <p:cond delay="0"/>
                                  </p:stCondLst>
                                  <p:childTnLst>
                                    <p:set>
                                      <p:cBhvr>
                                        <p:cTn id="112" dur="1" fill="hold">
                                          <p:stCondLst>
                                            <p:cond delay="0"/>
                                          </p:stCondLst>
                                        </p:cTn>
                                        <p:tgtEl>
                                          <p:spTgt spid="76808"/>
                                        </p:tgtEl>
                                        <p:attrNameLst>
                                          <p:attrName>style.visibility</p:attrName>
                                        </p:attrNameLst>
                                      </p:cBhvr>
                                      <p:to>
                                        <p:strVal val="visible"/>
                                      </p:to>
                                    </p:set>
                                    <p:anim calcmode="lin" valueType="num">
                                      <p:cBhvr>
                                        <p:cTn id="113" dur="500" fill="hold"/>
                                        <p:tgtEl>
                                          <p:spTgt spid="76808"/>
                                        </p:tgtEl>
                                        <p:attrNameLst>
                                          <p:attrName>ppt_w</p:attrName>
                                        </p:attrNameLst>
                                      </p:cBhvr>
                                      <p:tavLst>
                                        <p:tav tm="0">
                                          <p:val>
                                            <p:fltVal val="0"/>
                                          </p:val>
                                        </p:tav>
                                        <p:tav tm="100000">
                                          <p:val>
                                            <p:strVal val="#ppt_w"/>
                                          </p:val>
                                        </p:tav>
                                      </p:tavLst>
                                    </p:anim>
                                    <p:anim calcmode="lin" valueType="num">
                                      <p:cBhvr>
                                        <p:cTn id="114" dur="500" fill="hold"/>
                                        <p:tgtEl>
                                          <p:spTgt spid="76808"/>
                                        </p:tgtEl>
                                        <p:attrNameLst>
                                          <p:attrName>ppt_h</p:attrName>
                                        </p:attrNameLst>
                                      </p:cBhvr>
                                      <p:tavLst>
                                        <p:tav tm="0">
                                          <p:val>
                                            <p:fltVal val="0"/>
                                          </p:val>
                                        </p:tav>
                                        <p:tav tm="100000">
                                          <p:val>
                                            <p:strVal val="#ppt_h"/>
                                          </p:val>
                                        </p:tav>
                                      </p:tavLst>
                                    </p:anim>
                                    <p:animEffect transition="in" filter="fade">
                                      <p:cBhvr>
                                        <p:cTn id="115" dur="500"/>
                                        <p:tgtEl>
                                          <p:spTgt spid="76808"/>
                                        </p:tgtEl>
                                      </p:cBhvr>
                                    </p:animEffect>
                                  </p:childTnLst>
                                </p:cTn>
                              </p:par>
                            </p:childTnLst>
                          </p:cTn>
                        </p:par>
                        <p:par>
                          <p:cTn id="116" fill="hold">
                            <p:stCondLst>
                              <p:cond delay="500"/>
                            </p:stCondLst>
                            <p:childTnLst>
                              <p:par>
                                <p:cTn id="117" presetID="22" presetClass="entr" presetSubtype="2" fill="hold" grpId="0" nodeType="afterEffect">
                                  <p:stCondLst>
                                    <p:cond delay="0"/>
                                  </p:stCondLst>
                                  <p:childTnLst>
                                    <p:set>
                                      <p:cBhvr>
                                        <p:cTn id="118" dur="1" fill="hold">
                                          <p:stCondLst>
                                            <p:cond delay="0"/>
                                          </p:stCondLst>
                                        </p:cTn>
                                        <p:tgtEl>
                                          <p:spTgt spid="76825"/>
                                        </p:tgtEl>
                                        <p:attrNameLst>
                                          <p:attrName>style.visibility</p:attrName>
                                        </p:attrNameLst>
                                      </p:cBhvr>
                                      <p:to>
                                        <p:strVal val="visible"/>
                                      </p:to>
                                    </p:set>
                                    <p:animEffect transition="in" filter="wipe(right)">
                                      <p:cBhvr>
                                        <p:cTn id="119" dur="500"/>
                                        <p:tgtEl>
                                          <p:spTgt spid="76825"/>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grpId="0" nodeType="clickEffect">
                                  <p:stCondLst>
                                    <p:cond delay="0"/>
                                  </p:stCondLst>
                                  <p:childTnLst>
                                    <p:set>
                                      <p:cBhvr>
                                        <p:cTn id="123" dur="1" fill="hold">
                                          <p:stCondLst>
                                            <p:cond delay="0"/>
                                          </p:stCondLst>
                                        </p:cTn>
                                        <p:tgtEl>
                                          <p:spTgt spid="76824"/>
                                        </p:tgtEl>
                                        <p:attrNameLst>
                                          <p:attrName>style.visibility</p:attrName>
                                        </p:attrNameLst>
                                      </p:cBhvr>
                                      <p:to>
                                        <p:strVal val="visible"/>
                                      </p:to>
                                    </p:set>
                                    <p:animEffect transition="in" filter="dissolve">
                                      <p:cBhvr>
                                        <p:cTn id="124" dur="500"/>
                                        <p:tgtEl>
                                          <p:spTgt spid="76824"/>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mph" presetSubtype="0" grpId="1" nodeType="clickEffect">
                                  <p:stCondLst>
                                    <p:cond delay="0"/>
                                  </p:stCondLst>
                                  <p:childTnLst>
                                    <p:set>
                                      <p:cBhvr rctx="PPT">
                                        <p:cTn id="128" dur="indefinite"/>
                                        <p:tgtEl>
                                          <p:spTgt spid="76822"/>
                                        </p:tgtEl>
                                        <p:attrNameLst>
                                          <p:attrName>style.opacity</p:attrName>
                                        </p:attrNameLst>
                                      </p:cBhvr>
                                      <p:to>
                                        <p:strVal val="0.5"/>
                                      </p:to>
                                    </p:set>
                                    <p:animEffect filter="image" prLst="opacity: 0.5">
                                      <p:cBhvr rctx="IE">
                                        <p:cTn id="129" dur="indefinite"/>
                                        <p:tgtEl>
                                          <p:spTgt spid="76822"/>
                                        </p:tgtEl>
                                      </p:cBhvr>
                                    </p:animEffect>
                                  </p:childTnLst>
                                </p:cTn>
                              </p:par>
                              <p:par>
                                <p:cTn id="130" presetID="9" presetClass="emph" presetSubtype="0" grpId="1" nodeType="withEffect">
                                  <p:stCondLst>
                                    <p:cond delay="0"/>
                                  </p:stCondLst>
                                  <p:iterate type="lt">
                                    <p:tmAbs val="0"/>
                                  </p:iterate>
                                  <p:childTnLst>
                                    <p:set>
                                      <p:cBhvr rctx="PPT">
                                        <p:cTn id="131" dur="indefinite"/>
                                        <p:tgtEl>
                                          <p:spTgt spid="76803"/>
                                        </p:tgtEl>
                                        <p:attrNameLst>
                                          <p:attrName>style.opacity</p:attrName>
                                        </p:attrNameLst>
                                      </p:cBhvr>
                                      <p:to>
                                        <p:strVal val="0.5"/>
                                      </p:to>
                                    </p:set>
                                    <p:animEffect filter="image" prLst="opacity: 0.5">
                                      <p:cBhvr rctx="IE">
                                        <p:cTn id="132" dur="indefinite"/>
                                        <p:tgtEl>
                                          <p:spTgt spid="76803"/>
                                        </p:tgtEl>
                                      </p:cBhvr>
                                    </p:animEffect>
                                  </p:childTnLst>
                                </p:cTn>
                              </p:par>
                              <p:par>
                                <p:cTn id="133" presetID="9" presetClass="emph" presetSubtype="0" grpId="1" nodeType="withEffect">
                                  <p:stCondLst>
                                    <p:cond delay="0"/>
                                  </p:stCondLst>
                                  <p:childTnLst>
                                    <p:set>
                                      <p:cBhvr rctx="PPT">
                                        <p:cTn id="134" dur="indefinite"/>
                                        <p:tgtEl>
                                          <p:spTgt spid="76816"/>
                                        </p:tgtEl>
                                        <p:attrNameLst>
                                          <p:attrName>style.opacity</p:attrName>
                                        </p:attrNameLst>
                                      </p:cBhvr>
                                      <p:to>
                                        <p:strVal val="0.5"/>
                                      </p:to>
                                    </p:set>
                                    <p:animEffect filter="image" prLst="opacity: 0.5">
                                      <p:cBhvr rctx="IE">
                                        <p:cTn id="135" dur="indefinite"/>
                                        <p:tgtEl>
                                          <p:spTgt spid="76816"/>
                                        </p:tgtEl>
                                      </p:cBhvr>
                                    </p:animEffect>
                                  </p:childTnLst>
                                </p:cTn>
                              </p:par>
                              <p:par>
                                <p:cTn id="136" presetID="9" presetClass="emph" presetSubtype="0" grpId="1" nodeType="withEffect">
                                  <p:stCondLst>
                                    <p:cond delay="0"/>
                                  </p:stCondLst>
                                  <p:childTnLst>
                                    <p:set>
                                      <p:cBhvr rctx="PPT">
                                        <p:cTn id="137" dur="indefinite"/>
                                        <p:tgtEl>
                                          <p:spTgt spid="76817"/>
                                        </p:tgtEl>
                                        <p:attrNameLst>
                                          <p:attrName>style.opacity</p:attrName>
                                        </p:attrNameLst>
                                      </p:cBhvr>
                                      <p:to>
                                        <p:strVal val="0.5"/>
                                      </p:to>
                                    </p:set>
                                    <p:animEffect filter="image" prLst="opacity: 0.5">
                                      <p:cBhvr rctx="IE">
                                        <p:cTn id="138" dur="indefinite"/>
                                        <p:tgtEl>
                                          <p:spTgt spid="76817"/>
                                        </p:tgtEl>
                                      </p:cBhvr>
                                    </p:animEffect>
                                  </p:childTnLst>
                                </p:cTn>
                              </p:par>
                              <p:par>
                                <p:cTn id="139" presetID="9" presetClass="emph" presetSubtype="0" grpId="1" nodeType="withEffect">
                                  <p:stCondLst>
                                    <p:cond delay="0"/>
                                  </p:stCondLst>
                                  <p:childTnLst>
                                    <p:set>
                                      <p:cBhvr rctx="PPT">
                                        <p:cTn id="140" dur="indefinite"/>
                                        <p:tgtEl>
                                          <p:spTgt spid="76819"/>
                                        </p:tgtEl>
                                        <p:attrNameLst>
                                          <p:attrName>style.opacity</p:attrName>
                                        </p:attrNameLst>
                                      </p:cBhvr>
                                      <p:to>
                                        <p:strVal val="0.5"/>
                                      </p:to>
                                    </p:set>
                                    <p:animEffect filter="image" prLst="opacity: 0.5">
                                      <p:cBhvr rctx="IE">
                                        <p:cTn id="141" dur="indefinite"/>
                                        <p:tgtEl>
                                          <p:spTgt spid="76819"/>
                                        </p:tgtEl>
                                      </p:cBhvr>
                                    </p:animEffect>
                                  </p:childTnLst>
                                </p:cTn>
                              </p:par>
                              <p:par>
                                <p:cTn id="142" presetID="1" presetClass="exit" presetSubtype="0" fill="hold" grpId="1" nodeType="withEffect">
                                  <p:stCondLst>
                                    <p:cond delay="0"/>
                                  </p:stCondLst>
                                  <p:childTnLst>
                                    <p:set>
                                      <p:cBhvr>
                                        <p:cTn id="143" dur="1" fill="hold">
                                          <p:stCondLst>
                                            <p:cond delay="0"/>
                                          </p:stCondLst>
                                        </p:cTn>
                                        <p:tgtEl>
                                          <p:spTgt spid="76821"/>
                                        </p:tgtEl>
                                        <p:attrNameLst>
                                          <p:attrName>style.visibility</p:attrName>
                                        </p:attrNameLst>
                                      </p:cBhvr>
                                      <p:to>
                                        <p:strVal val="hidden"/>
                                      </p:to>
                                    </p:set>
                                  </p:childTnLst>
                                </p:cTn>
                              </p:par>
                              <p:par>
                                <p:cTn id="144" presetID="1" presetClass="exit" presetSubtype="0" fill="hold" grpId="0" nodeType="withEffect">
                                  <p:stCondLst>
                                    <p:cond delay="0"/>
                                  </p:stCondLst>
                                  <p:childTnLst>
                                    <p:set>
                                      <p:cBhvr>
                                        <p:cTn id="145" dur="1" fill="hold">
                                          <p:stCondLst>
                                            <p:cond delay="0"/>
                                          </p:stCondLst>
                                        </p:cTn>
                                        <p:tgtEl>
                                          <p:spTgt spid="76854"/>
                                        </p:tgtEl>
                                        <p:attrNameLst>
                                          <p:attrName>style.visibility</p:attrName>
                                        </p:attrNameLst>
                                      </p:cBhvr>
                                      <p:to>
                                        <p:strVal val="hidden"/>
                                      </p:to>
                                    </p:set>
                                  </p:childTnLst>
                                </p:cTn>
                              </p:par>
                              <p:par>
                                <p:cTn id="146" presetID="9" presetClass="emph" presetSubtype="0" grpId="1" nodeType="withEffect">
                                  <p:stCondLst>
                                    <p:cond delay="0"/>
                                  </p:stCondLst>
                                  <p:childTnLst>
                                    <p:set>
                                      <p:cBhvr rctx="PPT">
                                        <p:cTn id="147" dur="indefinite"/>
                                        <p:tgtEl>
                                          <p:spTgt spid="76851"/>
                                        </p:tgtEl>
                                        <p:attrNameLst>
                                          <p:attrName>style.opacity</p:attrName>
                                        </p:attrNameLst>
                                      </p:cBhvr>
                                      <p:to>
                                        <p:strVal val="0.5"/>
                                      </p:to>
                                    </p:set>
                                    <p:animEffect filter="image" prLst="opacity: 0.5">
                                      <p:cBhvr rctx="IE">
                                        <p:cTn id="148" dur="indefinite"/>
                                        <p:tgtEl>
                                          <p:spTgt spid="76851"/>
                                        </p:tgtEl>
                                      </p:cBhvr>
                                    </p:animEffect>
                                  </p:childTnLst>
                                </p:cTn>
                              </p:par>
                              <p:par>
                                <p:cTn id="149" presetID="9" presetClass="emph" presetSubtype="0" grpId="1" nodeType="withEffect">
                                  <p:stCondLst>
                                    <p:cond delay="0"/>
                                  </p:stCondLst>
                                  <p:childTnLst>
                                    <p:set>
                                      <p:cBhvr rctx="PPT">
                                        <p:cTn id="150" dur="indefinite"/>
                                        <p:tgtEl>
                                          <p:spTgt spid="76823"/>
                                        </p:tgtEl>
                                        <p:attrNameLst>
                                          <p:attrName>style.opacity</p:attrName>
                                        </p:attrNameLst>
                                      </p:cBhvr>
                                      <p:to>
                                        <p:strVal val="0.5"/>
                                      </p:to>
                                    </p:set>
                                    <p:animEffect filter="image" prLst="opacity: 0.5">
                                      <p:cBhvr rctx="IE">
                                        <p:cTn id="151" dur="indefinite"/>
                                        <p:tgtEl>
                                          <p:spTgt spid="76823"/>
                                        </p:tgtEl>
                                      </p:cBhvr>
                                    </p:animEffect>
                                  </p:childTnLst>
                                </p:cTn>
                              </p:par>
                              <p:par>
                                <p:cTn id="152" presetID="9" presetClass="emph" presetSubtype="0" grpId="1" nodeType="withEffect">
                                  <p:stCondLst>
                                    <p:cond delay="0"/>
                                  </p:stCondLst>
                                  <p:childTnLst>
                                    <p:set>
                                      <p:cBhvr rctx="PPT">
                                        <p:cTn id="153" dur="indefinite"/>
                                        <p:tgtEl>
                                          <p:spTgt spid="76829"/>
                                        </p:tgtEl>
                                        <p:attrNameLst>
                                          <p:attrName>style.opacity</p:attrName>
                                        </p:attrNameLst>
                                      </p:cBhvr>
                                      <p:to>
                                        <p:strVal val="0.5"/>
                                      </p:to>
                                    </p:set>
                                    <p:animEffect filter="image" prLst="opacity: 0.5">
                                      <p:cBhvr rctx="IE">
                                        <p:cTn id="154" dur="indefinite"/>
                                        <p:tgtEl>
                                          <p:spTgt spid="76829"/>
                                        </p:tgtEl>
                                      </p:cBhvr>
                                    </p:animEffect>
                                  </p:childTnLst>
                                </p:cTn>
                              </p:par>
                              <p:par>
                                <p:cTn id="155" presetID="9" presetClass="emph" presetSubtype="0" grpId="1" nodeType="withEffect">
                                  <p:stCondLst>
                                    <p:cond delay="0"/>
                                  </p:stCondLst>
                                  <p:childTnLst>
                                    <p:set>
                                      <p:cBhvr rctx="PPT">
                                        <p:cTn id="156" dur="indefinite"/>
                                        <p:tgtEl>
                                          <p:spTgt spid="76830"/>
                                        </p:tgtEl>
                                        <p:attrNameLst>
                                          <p:attrName>style.opacity</p:attrName>
                                        </p:attrNameLst>
                                      </p:cBhvr>
                                      <p:to>
                                        <p:strVal val="0.5"/>
                                      </p:to>
                                    </p:set>
                                    <p:animEffect filter="image" prLst="opacity: 0.5">
                                      <p:cBhvr rctx="IE">
                                        <p:cTn id="157" dur="indefinite"/>
                                        <p:tgtEl>
                                          <p:spTgt spid="76830"/>
                                        </p:tgtEl>
                                      </p:cBhvr>
                                    </p:animEffect>
                                  </p:childTnLst>
                                </p:cTn>
                              </p:par>
                              <p:par>
                                <p:cTn id="158" presetID="9" presetClass="emph" presetSubtype="0" grpId="1" nodeType="withEffect">
                                  <p:stCondLst>
                                    <p:cond delay="0"/>
                                  </p:stCondLst>
                                  <p:childTnLst>
                                    <p:set>
                                      <p:cBhvr rctx="PPT">
                                        <p:cTn id="159" dur="indefinite"/>
                                        <p:tgtEl>
                                          <p:spTgt spid="76831"/>
                                        </p:tgtEl>
                                        <p:attrNameLst>
                                          <p:attrName>style.opacity</p:attrName>
                                        </p:attrNameLst>
                                      </p:cBhvr>
                                      <p:to>
                                        <p:strVal val="0.5"/>
                                      </p:to>
                                    </p:set>
                                    <p:animEffect filter="image" prLst="opacity: 0.5">
                                      <p:cBhvr rctx="IE">
                                        <p:cTn id="160" dur="indefinite"/>
                                        <p:tgtEl>
                                          <p:spTgt spid="76831"/>
                                        </p:tgtEl>
                                      </p:cBhvr>
                                    </p:animEffect>
                                  </p:childTnLst>
                                </p:cTn>
                              </p:par>
                              <p:par>
                                <p:cTn id="161" presetID="9" presetClass="emph" presetSubtype="0" grpId="1" nodeType="withEffect">
                                  <p:stCondLst>
                                    <p:cond delay="0"/>
                                  </p:stCondLst>
                                  <p:childTnLst>
                                    <p:set>
                                      <p:cBhvr rctx="PPT">
                                        <p:cTn id="162" dur="indefinite"/>
                                        <p:tgtEl>
                                          <p:spTgt spid="76832"/>
                                        </p:tgtEl>
                                        <p:attrNameLst>
                                          <p:attrName>style.opacity</p:attrName>
                                        </p:attrNameLst>
                                      </p:cBhvr>
                                      <p:to>
                                        <p:strVal val="0.5"/>
                                      </p:to>
                                    </p:set>
                                    <p:animEffect filter="image" prLst="opacity: 0.5">
                                      <p:cBhvr rctx="IE">
                                        <p:cTn id="163" dur="indefinite"/>
                                        <p:tgtEl>
                                          <p:spTgt spid="76832"/>
                                        </p:tgtEl>
                                      </p:cBhvr>
                                    </p:animEffect>
                                  </p:childTnLst>
                                </p:cTn>
                              </p:par>
                              <p:par>
                                <p:cTn id="164" presetID="9" presetClass="emph" presetSubtype="0" nodeType="withEffect">
                                  <p:stCondLst>
                                    <p:cond delay="0"/>
                                  </p:stCondLst>
                                  <p:childTnLst>
                                    <p:set>
                                      <p:cBhvr rctx="PPT">
                                        <p:cTn id="165" dur="indefinite"/>
                                        <p:tgtEl>
                                          <p:spTgt spid="3"/>
                                        </p:tgtEl>
                                        <p:attrNameLst>
                                          <p:attrName>style.opacity</p:attrName>
                                        </p:attrNameLst>
                                      </p:cBhvr>
                                      <p:to>
                                        <p:strVal val="0.5"/>
                                      </p:to>
                                    </p:set>
                                    <p:animEffect filter="image" prLst="opacity: 0.5">
                                      <p:cBhvr rctx="IE">
                                        <p:cTn id="166" dur="indefinite"/>
                                        <p:tgtEl>
                                          <p:spTgt spid="3"/>
                                        </p:tgtEl>
                                      </p:cBhvr>
                                    </p:animEffect>
                                  </p:childTnLst>
                                </p:cTn>
                              </p:par>
                              <p:par>
                                <p:cTn id="167" presetID="9" presetClass="emph" presetSubtype="0" nodeType="withEffect">
                                  <p:stCondLst>
                                    <p:cond delay="0"/>
                                  </p:stCondLst>
                                  <p:childTnLst>
                                    <p:set>
                                      <p:cBhvr rctx="PPT">
                                        <p:cTn id="168" dur="indefinite"/>
                                        <p:tgtEl>
                                          <p:spTgt spid="4"/>
                                        </p:tgtEl>
                                        <p:attrNameLst>
                                          <p:attrName>style.opacity</p:attrName>
                                        </p:attrNameLst>
                                      </p:cBhvr>
                                      <p:to>
                                        <p:strVal val="0.5"/>
                                      </p:to>
                                    </p:set>
                                    <p:animEffect filter="image" prLst="opacity: 0.5">
                                      <p:cBhvr rctx="IE">
                                        <p:cTn id="169" dur="indefinite"/>
                                        <p:tgtEl>
                                          <p:spTgt spid="4"/>
                                        </p:tgtEl>
                                      </p:cBhvr>
                                    </p:animEffect>
                                  </p:childTnLst>
                                </p:cTn>
                              </p:par>
                              <p:par>
                                <p:cTn id="170" presetID="9" presetClass="emph" presetSubtype="0" grpId="1" nodeType="withEffect">
                                  <p:stCondLst>
                                    <p:cond delay="0"/>
                                  </p:stCondLst>
                                  <p:childTnLst>
                                    <p:set>
                                      <p:cBhvr rctx="PPT">
                                        <p:cTn id="171" dur="indefinite"/>
                                        <p:tgtEl>
                                          <p:spTgt spid="76839"/>
                                        </p:tgtEl>
                                        <p:attrNameLst>
                                          <p:attrName>style.opacity</p:attrName>
                                        </p:attrNameLst>
                                      </p:cBhvr>
                                      <p:to>
                                        <p:strVal val="0.5"/>
                                      </p:to>
                                    </p:set>
                                    <p:animEffect filter="image" prLst="opacity: 0.5">
                                      <p:cBhvr rctx="IE">
                                        <p:cTn id="172" dur="indefinite"/>
                                        <p:tgtEl>
                                          <p:spTgt spid="76839"/>
                                        </p:tgtEl>
                                      </p:cBhvr>
                                    </p:animEffect>
                                  </p:childTnLst>
                                </p:cTn>
                              </p:par>
                              <p:par>
                                <p:cTn id="173" presetID="9" presetClass="emph" presetSubtype="0" grpId="1" nodeType="withEffect">
                                  <p:stCondLst>
                                    <p:cond delay="0"/>
                                  </p:stCondLst>
                                  <p:childTnLst>
                                    <p:set>
                                      <p:cBhvr rctx="PPT">
                                        <p:cTn id="174" dur="indefinite"/>
                                        <p:tgtEl>
                                          <p:spTgt spid="76840"/>
                                        </p:tgtEl>
                                        <p:attrNameLst>
                                          <p:attrName>style.opacity</p:attrName>
                                        </p:attrNameLst>
                                      </p:cBhvr>
                                      <p:to>
                                        <p:strVal val="0.5"/>
                                      </p:to>
                                    </p:set>
                                    <p:animEffect filter="image" prLst="opacity: 0.5">
                                      <p:cBhvr rctx="IE">
                                        <p:cTn id="175" dur="indefinite"/>
                                        <p:tgtEl>
                                          <p:spTgt spid="76840"/>
                                        </p:tgtEl>
                                      </p:cBhvr>
                                    </p:animEffect>
                                  </p:childTnLst>
                                </p:cTn>
                              </p:par>
                              <p:par>
                                <p:cTn id="176" presetID="9" presetClass="emph" presetSubtype="0" grpId="1" nodeType="withEffect">
                                  <p:stCondLst>
                                    <p:cond delay="0"/>
                                  </p:stCondLst>
                                  <p:childTnLst>
                                    <p:set>
                                      <p:cBhvr rctx="PPT">
                                        <p:cTn id="177" dur="indefinite"/>
                                        <p:tgtEl>
                                          <p:spTgt spid="76841"/>
                                        </p:tgtEl>
                                        <p:attrNameLst>
                                          <p:attrName>style.opacity</p:attrName>
                                        </p:attrNameLst>
                                      </p:cBhvr>
                                      <p:to>
                                        <p:strVal val="0.5"/>
                                      </p:to>
                                    </p:set>
                                    <p:animEffect filter="image" prLst="opacity: 0.5">
                                      <p:cBhvr rctx="IE">
                                        <p:cTn id="178" dur="indefinite"/>
                                        <p:tgtEl>
                                          <p:spTgt spid="76841"/>
                                        </p:tgtEl>
                                      </p:cBhvr>
                                    </p:animEffect>
                                  </p:childTnLst>
                                </p:cTn>
                              </p:par>
                              <p:par>
                                <p:cTn id="179" presetID="9" presetClass="emph" presetSubtype="0" grpId="1" nodeType="withEffect">
                                  <p:stCondLst>
                                    <p:cond delay="0"/>
                                  </p:stCondLst>
                                  <p:childTnLst>
                                    <p:set>
                                      <p:cBhvr rctx="PPT">
                                        <p:cTn id="180" dur="indefinite"/>
                                        <p:tgtEl>
                                          <p:spTgt spid="76842"/>
                                        </p:tgtEl>
                                        <p:attrNameLst>
                                          <p:attrName>style.opacity</p:attrName>
                                        </p:attrNameLst>
                                      </p:cBhvr>
                                      <p:to>
                                        <p:strVal val="0.5"/>
                                      </p:to>
                                    </p:set>
                                    <p:animEffect filter="image" prLst="opacity: 0.5">
                                      <p:cBhvr rctx="IE">
                                        <p:cTn id="181" dur="indefinite"/>
                                        <p:tgtEl>
                                          <p:spTgt spid="76842"/>
                                        </p:tgtEl>
                                      </p:cBhvr>
                                    </p:animEffect>
                                  </p:childTnLst>
                                </p:cTn>
                              </p:par>
                              <p:par>
                                <p:cTn id="182" presetID="9" presetClass="emph" presetSubtype="0" grpId="1" nodeType="withEffect">
                                  <p:stCondLst>
                                    <p:cond delay="0"/>
                                  </p:stCondLst>
                                  <p:childTnLst>
                                    <p:set>
                                      <p:cBhvr rctx="PPT">
                                        <p:cTn id="183" dur="indefinite"/>
                                        <p:tgtEl>
                                          <p:spTgt spid="76820"/>
                                        </p:tgtEl>
                                        <p:attrNameLst>
                                          <p:attrName>style.opacity</p:attrName>
                                        </p:attrNameLst>
                                      </p:cBhvr>
                                      <p:to>
                                        <p:strVal val="0.5"/>
                                      </p:to>
                                    </p:set>
                                    <p:animEffect filter="image" prLst="opacity: 0.5">
                                      <p:cBhvr rctx="IE">
                                        <p:cTn id="184" dur="indefinite"/>
                                        <p:tgtEl>
                                          <p:spTgt spid="76820"/>
                                        </p:tgtEl>
                                      </p:cBhvr>
                                    </p:animEffect>
                                  </p:childTnLst>
                                </p:cTn>
                              </p:par>
                              <p:par>
                                <p:cTn id="185" presetID="9" presetClass="emph" presetSubtype="0" grpId="1" nodeType="withEffect">
                                  <p:stCondLst>
                                    <p:cond delay="0"/>
                                  </p:stCondLst>
                                  <p:childTnLst>
                                    <p:set>
                                      <p:cBhvr rctx="PPT">
                                        <p:cTn id="186" dur="indefinite"/>
                                        <p:tgtEl>
                                          <p:spTgt spid="76843"/>
                                        </p:tgtEl>
                                        <p:attrNameLst>
                                          <p:attrName>style.opacity</p:attrName>
                                        </p:attrNameLst>
                                      </p:cBhvr>
                                      <p:to>
                                        <p:strVal val="0.5"/>
                                      </p:to>
                                    </p:set>
                                    <p:animEffect filter="image" prLst="opacity: 0.5">
                                      <p:cBhvr rctx="IE">
                                        <p:cTn id="187" dur="indefinite"/>
                                        <p:tgtEl>
                                          <p:spTgt spid="76843"/>
                                        </p:tgtEl>
                                      </p:cBhvr>
                                    </p:animEffect>
                                  </p:childTnLst>
                                </p:cTn>
                              </p:par>
                              <p:par>
                                <p:cTn id="188" presetID="9" presetClass="emph" presetSubtype="0" grpId="0" nodeType="withEffect">
                                  <p:stCondLst>
                                    <p:cond delay="0"/>
                                  </p:stCondLst>
                                  <p:childTnLst>
                                    <p:set>
                                      <p:cBhvr rctx="PPT">
                                        <p:cTn id="189" dur="indefinite"/>
                                        <p:tgtEl>
                                          <p:spTgt spid="76856"/>
                                        </p:tgtEl>
                                        <p:attrNameLst>
                                          <p:attrName>style.opacity</p:attrName>
                                        </p:attrNameLst>
                                      </p:cBhvr>
                                      <p:to>
                                        <p:strVal val="0.5"/>
                                      </p:to>
                                    </p:set>
                                    <p:animEffect filter="image" prLst="opacity: 0.5">
                                      <p:cBhvr rctx="IE">
                                        <p:cTn id="190" dur="indefinite"/>
                                        <p:tgtEl>
                                          <p:spTgt spid="76856"/>
                                        </p:tgtEl>
                                      </p:cBhvr>
                                    </p:animEffect>
                                  </p:childTnLst>
                                </p:cTn>
                              </p:par>
                            </p:childTnLst>
                          </p:cTn>
                        </p:par>
                      </p:childTnLst>
                    </p:cTn>
                  </p:par>
                  <p:par>
                    <p:cTn id="191" fill="hold">
                      <p:stCondLst>
                        <p:cond delay="indefinite"/>
                      </p:stCondLst>
                      <p:childTnLst>
                        <p:par>
                          <p:cTn id="192" fill="hold">
                            <p:stCondLst>
                              <p:cond delay="0"/>
                            </p:stCondLst>
                            <p:childTnLst>
                              <p:par>
                                <p:cTn id="193" presetID="53" presetClass="entr" presetSubtype="0" fill="hold" nodeType="clickEffect">
                                  <p:stCondLst>
                                    <p:cond delay="0"/>
                                  </p:stCondLst>
                                  <p:childTnLst>
                                    <p:set>
                                      <p:cBhvr>
                                        <p:cTn id="194" dur="1" fill="hold">
                                          <p:stCondLst>
                                            <p:cond delay="0"/>
                                          </p:stCondLst>
                                        </p:cTn>
                                        <p:tgtEl>
                                          <p:spTgt spid="2"/>
                                        </p:tgtEl>
                                        <p:attrNameLst>
                                          <p:attrName>style.visibility</p:attrName>
                                        </p:attrNameLst>
                                      </p:cBhvr>
                                      <p:to>
                                        <p:strVal val="visible"/>
                                      </p:to>
                                    </p:set>
                                    <p:anim calcmode="lin" valueType="num">
                                      <p:cBhvr>
                                        <p:cTn id="195" dur="500" fill="hold"/>
                                        <p:tgtEl>
                                          <p:spTgt spid="2"/>
                                        </p:tgtEl>
                                        <p:attrNameLst>
                                          <p:attrName>ppt_w</p:attrName>
                                        </p:attrNameLst>
                                      </p:cBhvr>
                                      <p:tavLst>
                                        <p:tav tm="0">
                                          <p:val>
                                            <p:fltVal val="0"/>
                                          </p:val>
                                        </p:tav>
                                        <p:tav tm="100000">
                                          <p:val>
                                            <p:strVal val="#ppt_w"/>
                                          </p:val>
                                        </p:tav>
                                      </p:tavLst>
                                    </p:anim>
                                    <p:anim calcmode="lin" valueType="num">
                                      <p:cBhvr>
                                        <p:cTn id="196" dur="500" fill="hold"/>
                                        <p:tgtEl>
                                          <p:spTgt spid="2"/>
                                        </p:tgtEl>
                                        <p:attrNameLst>
                                          <p:attrName>ppt_h</p:attrName>
                                        </p:attrNameLst>
                                      </p:cBhvr>
                                      <p:tavLst>
                                        <p:tav tm="0">
                                          <p:val>
                                            <p:fltVal val="0"/>
                                          </p:val>
                                        </p:tav>
                                        <p:tav tm="100000">
                                          <p:val>
                                            <p:strVal val="#ppt_h"/>
                                          </p:val>
                                        </p:tav>
                                      </p:tavLst>
                                    </p:anim>
                                    <p:animEffect transition="in" filter="fade">
                                      <p:cBhvr>
                                        <p:cTn id="197" dur="500"/>
                                        <p:tgtEl>
                                          <p:spTgt spid="2"/>
                                        </p:tgtEl>
                                      </p:cBhvr>
                                    </p:animEffect>
                                  </p:childTnLst>
                                </p:cTn>
                              </p:par>
                            </p:childTnLst>
                          </p:cTn>
                        </p:par>
                      </p:childTnLst>
                    </p:cTn>
                  </p:par>
                  <p:par>
                    <p:cTn id="198" fill="hold">
                      <p:stCondLst>
                        <p:cond delay="indefinite"/>
                      </p:stCondLst>
                      <p:childTnLst>
                        <p:par>
                          <p:cTn id="199" fill="hold">
                            <p:stCondLst>
                              <p:cond delay="0"/>
                            </p:stCondLst>
                            <p:childTnLst>
                              <p:par>
                                <p:cTn id="200" presetID="53" presetClass="entr" presetSubtype="0" fill="hold" grpId="0" nodeType="clickEffect">
                                  <p:stCondLst>
                                    <p:cond delay="0"/>
                                  </p:stCondLst>
                                  <p:childTnLst>
                                    <p:set>
                                      <p:cBhvr>
                                        <p:cTn id="201" dur="1" fill="hold">
                                          <p:stCondLst>
                                            <p:cond delay="0"/>
                                          </p:stCondLst>
                                        </p:cTn>
                                        <p:tgtEl>
                                          <p:spTgt spid="76812"/>
                                        </p:tgtEl>
                                        <p:attrNameLst>
                                          <p:attrName>style.visibility</p:attrName>
                                        </p:attrNameLst>
                                      </p:cBhvr>
                                      <p:to>
                                        <p:strVal val="visible"/>
                                      </p:to>
                                    </p:set>
                                    <p:anim calcmode="lin" valueType="num">
                                      <p:cBhvr>
                                        <p:cTn id="202" dur="500" fill="hold"/>
                                        <p:tgtEl>
                                          <p:spTgt spid="76812"/>
                                        </p:tgtEl>
                                        <p:attrNameLst>
                                          <p:attrName>ppt_w</p:attrName>
                                        </p:attrNameLst>
                                      </p:cBhvr>
                                      <p:tavLst>
                                        <p:tav tm="0">
                                          <p:val>
                                            <p:fltVal val="0"/>
                                          </p:val>
                                        </p:tav>
                                        <p:tav tm="100000">
                                          <p:val>
                                            <p:strVal val="#ppt_w"/>
                                          </p:val>
                                        </p:tav>
                                      </p:tavLst>
                                    </p:anim>
                                    <p:anim calcmode="lin" valueType="num">
                                      <p:cBhvr>
                                        <p:cTn id="203" dur="500" fill="hold"/>
                                        <p:tgtEl>
                                          <p:spTgt spid="76812"/>
                                        </p:tgtEl>
                                        <p:attrNameLst>
                                          <p:attrName>ppt_h</p:attrName>
                                        </p:attrNameLst>
                                      </p:cBhvr>
                                      <p:tavLst>
                                        <p:tav tm="0">
                                          <p:val>
                                            <p:fltVal val="0"/>
                                          </p:val>
                                        </p:tav>
                                        <p:tav tm="100000">
                                          <p:val>
                                            <p:strVal val="#ppt_h"/>
                                          </p:val>
                                        </p:tav>
                                      </p:tavLst>
                                    </p:anim>
                                    <p:animEffect transition="in" filter="fade">
                                      <p:cBhvr>
                                        <p:cTn id="204" dur="500"/>
                                        <p:tgtEl>
                                          <p:spTgt spid="76812"/>
                                        </p:tgtEl>
                                      </p:cBhvr>
                                    </p:animEffect>
                                  </p:childTnLst>
                                </p:cTn>
                              </p:par>
                              <p:par>
                                <p:cTn id="205" presetID="0" presetClass="path" presetSubtype="0" accel="50000" decel="50000" fill="hold" grpId="1" nodeType="withEffect">
                                  <p:stCondLst>
                                    <p:cond delay="0"/>
                                  </p:stCondLst>
                                  <p:childTnLst>
                                    <p:animMotion origin="layout" path="M 0 0 L 0.10104 -0.12514 " pathEditMode="relative" ptsTypes="AA">
                                      <p:cBhvr>
                                        <p:cTn id="206" dur="2000" spd="-100000" fill="hold"/>
                                        <p:tgtEl>
                                          <p:spTgt spid="76812"/>
                                        </p:tgtEl>
                                        <p:attrNameLst>
                                          <p:attrName>ppt_x</p:attrName>
                                          <p:attrName>ppt_y</p:attrName>
                                        </p:attrNameLst>
                                      </p:cBhvr>
                                    </p:animMotion>
                                  </p:childTnLst>
                                </p:cTn>
                              </p:par>
                            </p:childTnLst>
                          </p:cTn>
                        </p:par>
                      </p:childTnLst>
                    </p:cTn>
                  </p:par>
                  <p:par>
                    <p:cTn id="207" fill="hold">
                      <p:stCondLst>
                        <p:cond delay="indefinite"/>
                      </p:stCondLst>
                      <p:childTnLst>
                        <p:par>
                          <p:cTn id="208" fill="hold">
                            <p:stCondLst>
                              <p:cond delay="0"/>
                            </p:stCondLst>
                            <p:childTnLst>
                              <p:par>
                                <p:cTn id="209" presetID="10" presetClass="entr" presetSubtype="0" fill="hold" grpId="0" nodeType="clickEffect">
                                  <p:stCondLst>
                                    <p:cond delay="0"/>
                                  </p:stCondLst>
                                  <p:childTnLst>
                                    <p:set>
                                      <p:cBhvr>
                                        <p:cTn id="210" dur="1" fill="hold">
                                          <p:stCondLst>
                                            <p:cond delay="0"/>
                                          </p:stCondLst>
                                        </p:cTn>
                                        <p:tgtEl>
                                          <p:spTgt spid="76849"/>
                                        </p:tgtEl>
                                        <p:attrNameLst>
                                          <p:attrName>style.visibility</p:attrName>
                                        </p:attrNameLst>
                                      </p:cBhvr>
                                      <p:to>
                                        <p:strVal val="visible"/>
                                      </p:to>
                                    </p:set>
                                    <p:animEffect transition="in" filter="fade">
                                      <p:cBhvr>
                                        <p:cTn id="211" dur="2000"/>
                                        <p:tgtEl>
                                          <p:spTgt spid="76849"/>
                                        </p:tgtEl>
                                      </p:cBhvr>
                                    </p:animEffect>
                                  </p:childTnLst>
                                </p:cTn>
                              </p:par>
                            </p:childTnLst>
                          </p:cTn>
                        </p:par>
                        <p:par>
                          <p:cTn id="212" fill="hold">
                            <p:stCondLst>
                              <p:cond delay="2000"/>
                            </p:stCondLst>
                            <p:childTnLst>
                              <p:par>
                                <p:cTn id="213" presetID="55" presetClass="entr" presetSubtype="0" fill="hold" grpId="0" nodeType="afterEffect">
                                  <p:stCondLst>
                                    <p:cond delay="0"/>
                                  </p:stCondLst>
                                  <p:childTnLst>
                                    <p:set>
                                      <p:cBhvr>
                                        <p:cTn id="214" dur="1" fill="hold">
                                          <p:stCondLst>
                                            <p:cond delay="0"/>
                                          </p:stCondLst>
                                        </p:cTn>
                                        <p:tgtEl>
                                          <p:spTgt spid="76814"/>
                                        </p:tgtEl>
                                        <p:attrNameLst>
                                          <p:attrName>style.visibility</p:attrName>
                                        </p:attrNameLst>
                                      </p:cBhvr>
                                      <p:to>
                                        <p:strVal val="visible"/>
                                      </p:to>
                                    </p:set>
                                    <p:anim calcmode="lin" valueType="num">
                                      <p:cBhvr>
                                        <p:cTn id="215" dur="1000" fill="hold"/>
                                        <p:tgtEl>
                                          <p:spTgt spid="76814"/>
                                        </p:tgtEl>
                                        <p:attrNameLst>
                                          <p:attrName>ppt_w</p:attrName>
                                        </p:attrNameLst>
                                      </p:cBhvr>
                                      <p:tavLst>
                                        <p:tav tm="0">
                                          <p:val>
                                            <p:strVal val="#ppt_w*0.70"/>
                                          </p:val>
                                        </p:tav>
                                        <p:tav tm="100000">
                                          <p:val>
                                            <p:strVal val="#ppt_w"/>
                                          </p:val>
                                        </p:tav>
                                      </p:tavLst>
                                    </p:anim>
                                    <p:anim calcmode="lin" valueType="num">
                                      <p:cBhvr>
                                        <p:cTn id="216" dur="1000" fill="hold"/>
                                        <p:tgtEl>
                                          <p:spTgt spid="76814"/>
                                        </p:tgtEl>
                                        <p:attrNameLst>
                                          <p:attrName>ppt_h</p:attrName>
                                        </p:attrNameLst>
                                      </p:cBhvr>
                                      <p:tavLst>
                                        <p:tav tm="0">
                                          <p:val>
                                            <p:strVal val="#ppt_h"/>
                                          </p:val>
                                        </p:tav>
                                        <p:tav tm="100000">
                                          <p:val>
                                            <p:strVal val="#ppt_h"/>
                                          </p:val>
                                        </p:tav>
                                      </p:tavLst>
                                    </p:anim>
                                    <p:animEffect transition="in" filter="fade">
                                      <p:cBhvr>
                                        <p:cTn id="217" dur="1000"/>
                                        <p:tgtEl>
                                          <p:spTgt spid="76814"/>
                                        </p:tgtEl>
                                      </p:cBhvr>
                                    </p:animEffect>
                                  </p:childTnLst>
                                </p:cTn>
                              </p:par>
                            </p:childTnLst>
                          </p:cTn>
                        </p:par>
                      </p:childTnLst>
                    </p:cTn>
                  </p:par>
                  <p:par>
                    <p:cTn id="218" fill="hold">
                      <p:stCondLst>
                        <p:cond delay="indefinite"/>
                      </p:stCondLst>
                      <p:childTnLst>
                        <p:par>
                          <p:cTn id="219" fill="hold">
                            <p:stCondLst>
                              <p:cond delay="0"/>
                            </p:stCondLst>
                            <p:childTnLst>
                              <p:par>
                                <p:cTn id="220" presetID="53" presetClass="entr" presetSubtype="0" fill="hold" grpId="0" nodeType="clickEffect">
                                  <p:stCondLst>
                                    <p:cond delay="0"/>
                                  </p:stCondLst>
                                  <p:childTnLst>
                                    <p:set>
                                      <p:cBhvr>
                                        <p:cTn id="221" dur="1" fill="hold">
                                          <p:stCondLst>
                                            <p:cond delay="0"/>
                                          </p:stCondLst>
                                        </p:cTn>
                                        <p:tgtEl>
                                          <p:spTgt spid="76845"/>
                                        </p:tgtEl>
                                        <p:attrNameLst>
                                          <p:attrName>style.visibility</p:attrName>
                                        </p:attrNameLst>
                                      </p:cBhvr>
                                      <p:to>
                                        <p:strVal val="visible"/>
                                      </p:to>
                                    </p:set>
                                    <p:anim calcmode="lin" valueType="num">
                                      <p:cBhvr>
                                        <p:cTn id="222" dur="500" fill="hold"/>
                                        <p:tgtEl>
                                          <p:spTgt spid="76845"/>
                                        </p:tgtEl>
                                        <p:attrNameLst>
                                          <p:attrName>ppt_w</p:attrName>
                                        </p:attrNameLst>
                                      </p:cBhvr>
                                      <p:tavLst>
                                        <p:tav tm="0">
                                          <p:val>
                                            <p:fltVal val="0"/>
                                          </p:val>
                                        </p:tav>
                                        <p:tav tm="100000">
                                          <p:val>
                                            <p:strVal val="#ppt_w"/>
                                          </p:val>
                                        </p:tav>
                                      </p:tavLst>
                                    </p:anim>
                                    <p:anim calcmode="lin" valueType="num">
                                      <p:cBhvr>
                                        <p:cTn id="223" dur="500" fill="hold"/>
                                        <p:tgtEl>
                                          <p:spTgt spid="76845"/>
                                        </p:tgtEl>
                                        <p:attrNameLst>
                                          <p:attrName>ppt_h</p:attrName>
                                        </p:attrNameLst>
                                      </p:cBhvr>
                                      <p:tavLst>
                                        <p:tav tm="0">
                                          <p:val>
                                            <p:fltVal val="0"/>
                                          </p:val>
                                        </p:tav>
                                        <p:tav tm="100000">
                                          <p:val>
                                            <p:strVal val="#ppt_h"/>
                                          </p:val>
                                        </p:tav>
                                      </p:tavLst>
                                    </p:anim>
                                    <p:animEffect transition="in" filter="fade">
                                      <p:cBhvr>
                                        <p:cTn id="224" dur="500"/>
                                        <p:tgtEl>
                                          <p:spTgt spid="76845"/>
                                        </p:tgtEl>
                                      </p:cBhvr>
                                    </p:animEffect>
                                  </p:childTnLst>
                                </p:cTn>
                              </p:par>
                              <p:par>
                                <p:cTn id="225" presetID="0" presetClass="path" presetSubtype="0" accel="50000" decel="50000" fill="hold" grpId="1" nodeType="withEffect">
                                  <p:stCondLst>
                                    <p:cond delay="0"/>
                                  </p:stCondLst>
                                  <p:childTnLst>
                                    <p:animMotion origin="layout" path="M 0 0 L 0.07274 -0.27597 " pathEditMode="relative" ptsTypes="AA">
                                      <p:cBhvr>
                                        <p:cTn id="226" dur="2000" spd="-100000" fill="hold"/>
                                        <p:tgtEl>
                                          <p:spTgt spid="76845"/>
                                        </p:tgtEl>
                                        <p:attrNameLst>
                                          <p:attrName>ppt_x</p:attrName>
                                          <p:attrName>ppt_y</p:attrName>
                                        </p:attrNameLst>
                                      </p:cBhvr>
                                    </p:animMotion>
                                  </p:childTnLst>
                                </p:cTn>
                              </p:par>
                            </p:childTnLst>
                          </p:cTn>
                        </p:par>
                      </p:childTnLst>
                    </p:cTn>
                  </p:par>
                  <p:par>
                    <p:cTn id="227" fill="hold">
                      <p:stCondLst>
                        <p:cond delay="indefinite"/>
                      </p:stCondLst>
                      <p:childTnLst>
                        <p:par>
                          <p:cTn id="228" fill="hold">
                            <p:stCondLst>
                              <p:cond delay="0"/>
                            </p:stCondLst>
                            <p:childTnLst>
                              <p:par>
                                <p:cTn id="229" presetID="9" presetClass="entr" presetSubtype="0" fill="hold" grpId="0" nodeType="clickEffect">
                                  <p:stCondLst>
                                    <p:cond delay="0"/>
                                  </p:stCondLst>
                                  <p:childTnLst>
                                    <p:set>
                                      <p:cBhvr>
                                        <p:cTn id="230" dur="1" fill="hold">
                                          <p:stCondLst>
                                            <p:cond delay="0"/>
                                          </p:stCondLst>
                                        </p:cTn>
                                        <p:tgtEl>
                                          <p:spTgt spid="76847"/>
                                        </p:tgtEl>
                                        <p:attrNameLst>
                                          <p:attrName>style.visibility</p:attrName>
                                        </p:attrNameLst>
                                      </p:cBhvr>
                                      <p:to>
                                        <p:strVal val="visible"/>
                                      </p:to>
                                    </p:set>
                                    <p:animEffect transition="in" filter="dissolve">
                                      <p:cBhvr>
                                        <p:cTn id="231" dur="500"/>
                                        <p:tgtEl>
                                          <p:spTgt spid="76847"/>
                                        </p:tgtEl>
                                      </p:cBhvr>
                                    </p:animEffect>
                                  </p:childTnLst>
                                </p:cTn>
                              </p:par>
                            </p:childTnLst>
                          </p:cTn>
                        </p:par>
                      </p:childTnLst>
                    </p:cTn>
                  </p:par>
                  <p:par>
                    <p:cTn id="232" fill="hold">
                      <p:stCondLst>
                        <p:cond delay="indefinite"/>
                      </p:stCondLst>
                      <p:childTnLst>
                        <p:par>
                          <p:cTn id="233" fill="hold">
                            <p:stCondLst>
                              <p:cond delay="0"/>
                            </p:stCondLst>
                            <p:childTnLst>
                              <p:par>
                                <p:cTn id="234" presetID="47" presetClass="entr" presetSubtype="0" fill="hold" grpId="0" nodeType="clickEffect">
                                  <p:stCondLst>
                                    <p:cond delay="0"/>
                                  </p:stCondLst>
                                  <p:childTnLst>
                                    <p:set>
                                      <p:cBhvr>
                                        <p:cTn id="235" dur="1" fill="hold">
                                          <p:stCondLst>
                                            <p:cond delay="0"/>
                                          </p:stCondLst>
                                        </p:cTn>
                                        <p:tgtEl>
                                          <p:spTgt spid="76815"/>
                                        </p:tgtEl>
                                        <p:attrNameLst>
                                          <p:attrName>style.visibility</p:attrName>
                                        </p:attrNameLst>
                                      </p:cBhvr>
                                      <p:to>
                                        <p:strVal val="visible"/>
                                      </p:to>
                                    </p:set>
                                    <p:animEffect transition="in" filter="fade">
                                      <p:cBhvr>
                                        <p:cTn id="236" dur="1000"/>
                                        <p:tgtEl>
                                          <p:spTgt spid="76815"/>
                                        </p:tgtEl>
                                      </p:cBhvr>
                                    </p:animEffect>
                                    <p:anim calcmode="lin" valueType="num">
                                      <p:cBhvr>
                                        <p:cTn id="237" dur="1000" fill="hold"/>
                                        <p:tgtEl>
                                          <p:spTgt spid="76815"/>
                                        </p:tgtEl>
                                        <p:attrNameLst>
                                          <p:attrName>ppt_x</p:attrName>
                                        </p:attrNameLst>
                                      </p:cBhvr>
                                      <p:tavLst>
                                        <p:tav tm="0">
                                          <p:val>
                                            <p:strVal val="#ppt_x"/>
                                          </p:val>
                                        </p:tav>
                                        <p:tav tm="100000">
                                          <p:val>
                                            <p:strVal val="#ppt_x"/>
                                          </p:val>
                                        </p:tav>
                                      </p:tavLst>
                                    </p:anim>
                                    <p:anim calcmode="lin" valueType="num">
                                      <p:cBhvr>
                                        <p:cTn id="238" dur="1000" fill="hold"/>
                                        <p:tgtEl>
                                          <p:spTgt spid="76815"/>
                                        </p:tgtEl>
                                        <p:attrNameLst>
                                          <p:attrName>ppt_y</p:attrName>
                                        </p:attrNameLst>
                                      </p:cBhvr>
                                      <p:tavLst>
                                        <p:tav tm="0">
                                          <p:val>
                                            <p:strVal val="#ppt_y-.1"/>
                                          </p:val>
                                        </p:tav>
                                        <p:tav tm="100000">
                                          <p:val>
                                            <p:strVal val="#ppt_y"/>
                                          </p:val>
                                        </p:tav>
                                      </p:tavLst>
                                    </p:anim>
                                  </p:childTnLst>
                                </p:cTn>
                              </p:par>
                            </p:childTnLst>
                          </p:cTn>
                        </p:par>
                      </p:childTnLst>
                    </p:cTn>
                  </p:par>
                  <p:par>
                    <p:cTn id="239" fill="hold">
                      <p:stCondLst>
                        <p:cond delay="indefinite"/>
                      </p:stCondLst>
                      <p:childTnLst>
                        <p:par>
                          <p:cTn id="240" fill="hold">
                            <p:stCondLst>
                              <p:cond delay="0"/>
                            </p:stCondLst>
                            <p:childTnLst>
                              <p:par>
                                <p:cTn id="241" presetID="9" presetClass="entr" presetSubtype="0" fill="hold" grpId="0" nodeType="clickEffect">
                                  <p:stCondLst>
                                    <p:cond delay="0"/>
                                  </p:stCondLst>
                                  <p:childTnLst>
                                    <p:set>
                                      <p:cBhvr>
                                        <p:cTn id="242" dur="1" fill="hold">
                                          <p:stCondLst>
                                            <p:cond delay="0"/>
                                          </p:stCondLst>
                                        </p:cTn>
                                        <p:tgtEl>
                                          <p:spTgt spid="76826"/>
                                        </p:tgtEl>
                                        <p:attrNameLst>
                                          <p:attrName>style.visibility</p:attrName>
                                        </p:attrNameLst>
                                      </p:cBhvr>
                                      <p:to>
                                        <p:strVal val="visible"/>
                                      </p:to>
                                    </p:set>
                                    <p:animEffect transition="in" filter="dissolve">
                                      <p:cBhvr>
                                        <p:cTn id="243" dur="500"/>
                                        <p:tgtEl>
                                          <p:spTgt spid="76826"/>
                                        </p:tgtEl>
                                      </p:cBhvr>
                                    </p:animEffect>
                                  </p:childTnLst>
                                </p:cTn>
                              </p:par>
                            </p:childTnLst>
                          </p:cTn>
                        </p:par>
                        <p:par>
                          <p:cTn id="244" fill="hold">
                            <p:stCondLst>
                              <p:cond delay="500"/>
                            </p:stCondLst>
                            <p:childTnLst>
                              <p:par>
                                <p:cTn id="245" presetID="22" presetClass="entr" presetSubtype="8" fill="hold" grpId="0" nodeType="afterEffect">
                                  <p:stCondLst>
                                    <p:cond delay="0"/>
                                  </p:stCondLst>
                                  <p:childTnLst>
                                    <p:set>
                                      <p:cBhvr>
                                        <p:cTn id="246" dur="1" fill="hold">
                                          <p:stCondLst>
                                            <p:cond delay="0"/>
                                          </p:stCondLst>
                                        </p:cTn>
                                        <p:tgtEl>
                                          <p:spTgt spid="76827"/>
                                        </p:tgtEl>
                                        <p:attrNameLst>
                                          <p:attrName>style.visibility</p:attrName>
                                        </p:attrNameLst>
                                      </p:cBhvr>
                                      <p:to>
                                        <p:strVal val="visible"/>
                                      </p:to>
                                    </p:set>
                                    <p:animEffect transition="in" filter="wipe(left)">
                                      <p:cBhvr>
                                        <p:cTn id="247" dur="500"/>
                                        <p:tgtEl>
                                          <p:spTgt spid="76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54" grpId="0"/>
      <p:bldP spid="76843" grpId="0" animBg="1"/>
      <p:bldP spid="76843" grpId="1" animBg="1"/>
      <p:bldP spid="76851" grpId="0" animBg="1"/>
      <p:bldP spid="76851" grpId="1" animBg="1"/>
      <p:bldP spid="76845" grpId="0"/>
      <p:bldP spid="76845" grpId="1"/>
      <p:bldP spid="76822" grpId="0"/>
      <p:bldP spid="76822" grpId="1"/>
      <p:bldP spid="76803" grpId="0"/>
      <p:bldP spid="76803" grpId="1"/>
      <p:bldP spid="76807" grpId="0"/>
      <p:bldP spid="76808" grpId="0"/>
      <p:bldP spid="76812" grpId="0"/>
      <p:bldP spid="76812" grpId="1"/>
      <p:bldP spid="76814" grpId="0" animBg="1"/>
      <p:bldP spid="76815" grpId="0" animBg="1"/>
      <p:bldP spid="76816" grpId="0" animBg="1"/>
      <p:bldP spid="76816" grpId="1" animBg="1"/>
      <p:bldP spid="76817" grpId="0" animBg="1"/>
      <p:bldP spid="76817" grpId="1" animBg="1"/>
      <p:bldP spid="76819" grpId="0" animBg="1"/>
      <p:bldP spid="76819" grpId="1" animBg="1"/>
      <p:bldP spid="76821" grpId="0" animBg="1"/>
      <p:bldP spid="76821" grpId="1" animBg="1"/>
      <p:bldP spid="76823" grpId="0"/>
      <p:bldP spid="76823" grpId="1"/>
      <p:bldP spid="76824" grpId="0" animBg="1" autoUpdateAnimBg="0"/>
      <p:bldP spid="76825" grpId="0" animBg="1"/>
      <p:bldP spid="76826" grpId="0"/>
      <p:bldP spid="76827" grpId="0" animBg="1"/>
      <p:bldP spid="76829" grpId="0"/>
      <p:bldP spid="76829" grpId="1"/>
      <p:bldP spid="76830" grpId="0"/>
      <p:bldP spid="76830" grpId="1"/>
      <p:bldP spid="76831" grpId="0"/>
      <p:bldP spid="76831" grpId="1"/>
      <p:bldP spid="76832" grpId="0"/>
      <p:bldP spid="76832" grpId="1"/>
      <p:bldP spid="76839" grpId="0" animBg="1"/>
      <p:bldP spid="76839" grpId="1" animBg="1"/>
      <p:bldP spid="76840" grpId="0" animBg="1"/>
      <p:bldP spid="76840" grpId="1" animBg="1"/>
      <p:bldP spid="76841" grpId="0" animBg="1"/>
      <p:bldP spid="76841" grpId="1" animBg="1"/>
      <p:bldP spid="76842" grpId="0" animBg="1"/>
      <p:bldP spid="76842" grpId="1" animBg="1"/>
      <p:bldP spid="76820" grpId="0" animBg="1"/>
      <p:bldP spid="76820" grpId="1" animBg="1"/>
      <p:bldP spid="76847" grpId="0"/>
      <p:bldP spid="76849" grpId="0"/>
      <p:bldP spid="76856"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4"/>
          <p:cNvSpPr>
            <a:spLocks noGrp="1" noChangeArrowheads="1"/>
          </p:cNvSpPr>
          <p:nvPr>
            <p:ph type="title"/>
          </p:nvPr>
        </p:nvSpPr>
        <p:spPr/>
        <p:txBody>
          <a:bodyPr/>
          <a:lstStyle/>
          <a:p>
            <a:pPr eaLnBrk="1" hangingPunct="1"/>
            <a:r>
              <a:rPr lang="en-US" sz="3200" i="1" smtClean="0">
                <a:solidFill>
                  <a:schemeClr val="tx1"/>
                </a:solidFill>
              </a:rPr>
              <a:t>Careers in Chemistry:  Farming</a:t>
            </a:r>
          </a:p>
        </p:txBody>
      </p:sp>
      <p:sp>
        <p:nvSpPr>
          <p:cNvPr id="471046" name="Rectangle 6"/>
          <p:cNvSpPr>
            <a:spLocks noChangeArrowheads="1"/>
          </p:cNvSpPr>
          <p:nvPr/>
        </p:nvSpPr>
        <p:spPr bwMode="auto">
          <a:xfrm>
            <a:off x="1493838" y="1262063"/>
            <a:ext cx="6754812" cy="5380037"/>
          </a:xfrm>
          <a:prstGeom prst="rect">
            <a:avLst/>
          </a:prstGeom>
          <a:noFill/>
          <a:ln w="9525">
            <a:noFill/>
            <a:miter lim="800000"/>
            <a:headEnd/>
            <a:tailEnd/>
          </a:ln>
        </p:spPr>
        <p:txBody>
          <a:bodyPr lIns="0" tIns="0" rIns="0" bIns="0" anchor="ctr">
            <a:spAutoFit/>
          </a:bodyPr>
          <a:lstStyle/>
          <a:p>
            <a:pPr eaLnBrk="0" hangingPunct="0"/>
            <a:r>
              <a:rPr lang="en-US" sz="1800">
                <a:cs typeface="Times New Roman" pitchFamily="18" charset="0"/>
              </a:rPr>
              <a:t>     </a:t>
            </a:r>
            <a:r>
              <a:rPr lang="en-US">
                <a:cs typeface="Times New Roman" pitchFamily="18" charset="0"/>
              </a:rPr>
              <a:t>Farming is big business in the United States with profits for the lucky and </a:t>
            </a:r>
          </a:p>
          <a:p>
            <a:pPr eaLnBrk="0" hangingPunct="0"/>
            <a:r>
              <a:rPr lang="en-US">
                <a:cs typeface="Times New Roman" pitchFamily="18" charset="0"/>
              </a:rPr>
              <a:t>possible bankruptcy for the less fortunate.  </a:t>
            </a:r>
            <a:r>
              <a:rPr lang="en-US" i="1">
                <a:cs typeface="Times New Roman" pitchFamily="18" charset="0"/>
              </a:rPr>
              <a:t>Farmers should not be ignorant of </a:t>
            </a:r>
          </a:p>
          <a:p>
            <a:pPr eaLnBrk="0" hangingPunct="0"/>
            <a:r>
              <a:rPr lang="en-US" i="1">
                <a:cs typeface="Times New Roman" pitchFamily="18" charset="0"/>
              </a:rPr>
              <a:t>chemistry</a:t>
            </a:r>
            <a:r>
              <a:rPr lang="en-US">
                <a:cs typeface="Times New Roman" pitchFamily="18" charset="0"/>
              </a:rPr>
              <a:t>.  For instance, to be profitable, a farmer must know when to plant, </a:t>
            </a:r>
          </a:p>
          <a:p>
            <a:pPr eaLnBrk="0" hangingPunct="0"/>
            <a:r>
              <a:rPr lang="en-US">
                <a:cs typeface="Times New Roman" pitchFamily="18" charset="0"/>
              </a:rPr>
              <a:t>harvest, and sell his/her crops to maximize profit.  In order to get the greatest </a:t>
            </a:r>
          </a:p>
          <a:p>
            <a:pPr eaLnBrk="0" hangingPunct="0"/>
            <a:r>
              <a:rPr lang="en-US">
                <a:cs typeface="Times New Roman" pitchFamily="18" charset="0"/>
              </a:rPr>
              <a:t>yield farmers often add </a:t>
            </a:r>
            <a:r>
              <a:rPr lang="en-US" i="1">
                <a:cs typeface="Times New Roman" pitchFamily="18" charset="0"/>
              </a:rPr>
              <a:t>fertilizers</a:t>
            </a:r>
            <a:r>
              <a:rPr lang="en-US">
                <a:cs typeface="Times New Roman" pitchFamily="18" charset="0"/>
              </a:rPr>
              <a:t> to the soil to replenish vital nutrients removed </a:t>
            </a:r>
          </a:p>
          <a:p>
            <a:pPr eaLnBrk="0" hangingPunct="0"/>
            <a:r>
              <a:rPr lang="en-US">
                <a:cs typeface="Times New Roman" pitchFamily="18" charset="0"/>
              </a:rPr>
              <a:t>by the previous season’s crop.</a:t>
            </a:r>
          </a:p>
          <a:p>
            <a:pPr eaLnBrk="0" hangingPunct="0"/>
            <a:endParaRPr lang="en-US"/>
          </a:p>
          <a:p>
            <a:pPr eaLnBrk="0" hangingPunct="0"/>
            <a:r>
              <a:rPr lang="en-US">
                <a:cs typeface="Times New Roman" pitchFamily="18" charset="0"/>
              </a:rPr>
              <a:t>     Corn is one product that removes a tremendous amount of phosphorous </a:t>
            </a:r>
          </a:p>
          <a:p>
            <a:pPr eaLnBrk="0" hangingPunct="0"/>
            <a:r>
              <a:rPr lang="en-US">
                <a:cs typeface="Times New Roman" pitchFamily="18" charset="0"/>
              </a:rPr>
              <a:t>from the soil.  For this reason, farmers will rotate crops and/or add fertilizer to </a:t>
            </a:r>
          </a:p>
          <a:p>
            <a:pPr eaLnBrk="0" hangingPunct="0"/>
            <a:r>
              <a:rPr lang="en-US">
                <a:cs typeface="Times New Roman" pitchFamily="18" charset="0"/>
              </a:rPr>
              <a:t>the ground before planting crops for the following year.  On average, </a:t>
            </a:r>
            <a:r>
              <a:rPr lang="en-US">
                <a:solidFill>
                  <a:srgbClr val="0000FF"/>
                </a:solidFill>
                <a:cs typeface="Times New Roman" pitchFamily="18" charset="0"/>
              </a:rPr>
              <a:t>an</a:t>
            </a:r>
            <a:r>
              <a:rPr lang="en-US">
                <a:cs typeface="Times New Roman" pitchFamily="18" charset="0"/>
              </a:rPr>
              <a:t> </a:t>
            </a:r>
            <a:r>
              <a:rPr lang="en-US">
                <a:solidFill>
                  <a:srgbClr val="0000FF"/>
                </a:solidFill>
                <a:cs typeface="Times New Roman" pitchFamily="18" charset="0"/>
              </a:rPr>
              <a:t>acre </a:t>
            </a:r>
          </a:p>
          <a:p>
            <a:pPr eaLnBrk="0" hangingPunct="0"/>
            <a:r>
              <a:rPr lang="en-US">
                <a:solidFill>
                  <a:srgbClr val="0000FF"/>
                </a:solidFill>
                <a:cs typeface="Times New Roman" pitchFamily="18" charset="0"/>
              </a:rPr>
              <a:t>of corn will remove 6 kilograms of phosphorous</a:t>
            </a:r>
            <a:r>
              <a:rPr lang="en-US">
                <a:cs typeface="Times New Roman" pitchFamily="18" charset="0"/>
              </a:rPr>
              <a:t> from the ground.</a:t>
            </a:r>
          </a:p>
          <a:p>
            <a:pPr eaLnBrk="0" hangingPunct="0"/>
            <a:endParaRPr lang="en-US"/>
          </a:p>
          <a:p>
            <a:pPr eaLnBrk="0" hangingPunct="0"/>
            <a:r>
              <a:rPr lang="en-US">
                <a:cs typeface="Times New Roman" pitchFamily="18" charset="0"/>
              </a:rPr>
              <a:t>     Assume you inherit a farm and must now have to purchase fertilizer for the </a:t>
            </a:r>
          </a:p>
          <a:p>
            <a:pPr eaLnBrk="0" hangingPunct="0"/>
            <a:r>
              <a:rPr lang="en-US">
                <a:cs typeface="Times New Roman" pitchFamily="18" charset="0"/>
              </a:rPr>
              <a:t>farm. The farm is </a:t>
            </a:r>
            <a:r>
              <a:rPr lang="en-US">
                <a:solidFill>
                  <a:srgbClr val="0000FF"/>
                </a:solidFill>
                <a:cs typeface="Times New Roman" pitchFamily="18" charset="0"/>
              </a:rPr>
              <a:t>340 acres</a:t>
            </a:r>
            <a:r>
              <a:rPr lang="en-US">
                <a:cs typeface="Times New Roman" pitchFamily="18" charset="0"/>
              </a:rPr>
              <a:t> and had corn planted the previous year.  You must </a:t>
            </a:r>
          </a:p>
          <a:p>
            <a:pPr eaLnBrk="0" hangingPunct="0"/>
            <a:r>
              <a:rPr lang="en-US">
                <a:cs typeface="Times New Roman" pitchFamily="18" charset="0"/>
              </a:rPr>
              <a:t>add fertilizer to the soil before you plant this years’ crop.  You go to the local </a:t>
            </a:r>
          </a:p>
          <a:p>
            <a:pPr eaLnBrk="0" hangingPunct="0"/>
            <a:r>
              <a:rPr lang="en-US">
                <a:cs typeface="Times New Roman" pitchFamily="18" charset="0"/>
              </a:rPr>
              <a:t>fertilizer store and find </a:t>
            </a:r>
            <a:r>
              <a:rPr lang="en-US" b="1">
                <a:cs typeface="Times New Roman" pitchFamily="18" charset="0"/>
              </a:rPr>
              <a:t>SuperPhosphate</a:t>
            </a:r>
            <a:r>
              <a:rPr lang="en-US" baseline="30000">
                <a:cs typeface="Times New Roman" pitchFamily="18" charset="0"/>
              </a:rPr>
              <a:t>TM</a:t>
            </a:r>
            <a:r>
              <a:rPr lang="en-US">
                <a:cs typeface="Times New Roman" pitchFamily="18" charset="0"/>
              </a:rPr>
              <a:t> brand fertilizer.  You read the fertilizer </a:t>
            </a:r>
          </a:p>
          <a:p>
            <a:pPr eaLnBrk="0" hangingPunct="0"/>
            <a:r>
              <a:rPr lang="en-US">
                <a:cs typeface="Times New Roman" pitchFamily="18" charset="0"/>
              </a:rPr>
              <a:t>bag and can recognize from your high school chemistry class a molecular formula </a:t>
            </a:r>
            <a:r>
              <a:rPr lang="en-US">
                <a:solidFill>
                  <a:srgbClr val="0000FF"/>
                </a:solidFill>
                <a:cs typeface="Times New Roman" pitchFamily="18" charset="0"/>
              </a:rPr>
              <a:t>Ca</a:t>
            </a:r>
            <a:r>
              <a:rPr lang="en-US" baseline="-30000">
                <a:solidFill>
                  <a:srgbClr val="0000FF"/>
                </a:solidFill>
                <a:cs typeface="Times New Roman" pitchFamily="18" charset="0"/>
              </a:rPr>
              <a:t>3</a:t>
            </a:r>
            <a:r>
              <a:rPr lang="en-US">
                <a:solidFill>
                  <a:srgbClr val="0000FF"/>
                </a:solidFill>
                <a:cs typeface="Times New Roman" pitchFamily="18" charset="0"/>
              </a:rPr>
              <a:t>P</a:t>
            </a:r>
            <a:r>
              <a:rPr lang="en-US" baseline="-30000">
                <a:solidFill>
                  <a:srgbClr val="0000FF"/>
                </a:solidFill>
                <a:cs typeface="Times New Roman" pitchFamily="18" charset="0"/>
              </a:rPr>
              <a:t>2</a:t>
            </a:r>
            <a:r>
              <a:rPr lang="en-US">
                <a:solidFill>
                  <a:srgbClr val="0000FF"/>
                </a:solidFill>
                <a:cs typeface="Times New Roman" pitchFamily="18" charset="0"/>
              </a:rPr>
              <a:t>H</a:t>
            </a:r>
            <a:r>
              <a:rPr lang="en-US" baseline="-30000">
                <a:solidFill>
                  <a:srgbClr val="0000FF"/>
                </a:solidFill>
                <a:cs typeface="Times New Roman" pitchFamily="18" charset="0"/>
              </a:rPr>
              <a:t>14</a:t>
            </a:r>
            <a:r>
              <a:rPr lang="en-US">
                <a:solidFill>
                  <a:srgbClr val="0000FF"/>
                </a:solidFill>
                <a:cs typeface="Times New Roman" pitchFamily="18" charset="0"/>
              </a:rPr>
              <a:t>S</a:t>
            </a:r>
            <a:r>
              <a:rPr lang="en-US" baseline="-30000">
                <a:solidFill>
                  <a:srgbClr val="0000FF"/>
                </a:solidFill>
                <a:cs typeface="Times New Roman" pitchFamily="18" charset="0"/>
              </a:rPr>
              <a:t>2</a:t>
            </a:r>
            <a:r>
              <a:rPr lang="en-US">
                <a:solidFill>
                  <a:srgbClr val="0000FF"/>
                </a:solidFill>
                <a:cs typeface="Times New Roman" pitchFamily="18" charset="0"/>
              </a:rPr>
              <a:t>O</a:t>
            </a:r>
            <a:r>
              <a:rPr lang="en-US" baseline="-30000">
                <a:solidFill>
                  <a:srgbClr val="0000FF"/>
                </a:solidFill>
                <a:cs typeface="Times New Roman" pitchFamily="18" charset="0"/>
              </a:rPr>
              <a:t>21</a:t>
            </a:r>
            <a:r>
              <a:rPr lang="en-US">
                <a:cs typeface="Times New Roman" pitchFamily="18" charset="0"/>
              </a:rPr>
              <a:t> (</a:t>
            </a:r>
            <a:r>
              <a:rPr lang="en-US" i="1">
                <a:cs typeface="Times New Roman" pitchFamily="18" charset="0"/>
              </a:rPr>
              <a:t>you don’t understand anything else written on the bag because it </a:t>
            </a:r>
          </a:p>
          <a:p>
            <a:pPr eaLnBrk="0" hangingPunct="0"/>
            <a:r>
              <a:rPr lang="en-US" i="1">
                <a:cs typeface="Times New Roman" pitchFamily="18" charset="0"/>
              </a:rPr>
              <a:t>is imported fertilizer from Japan</a:t>
            </a:r>
            <a:r>
              <a:rPr lang="en-US">
                <a:cs typeface="Times New Roman" pitchFamily="18" charset="0"/>
              </a:rPr>
              <a:t>).  You must decide how much fertilizer to buy for application to your corn fields.  If each bag costs </a:t>
            </a:r>
            <a:r>
              <a:rPr lang="en-US">
                <a:solidFill>
                  <a:srgbClr val="0000FF"/>
                </a:solidFill>
                <a:cs typeface="Times New Roman" pitchFamily="18" charset="0"/>
              </a:rPr>
              <a:t>$54.73</a:t>
            </a:r>
            <a:r>
              <a:rPr lang="en-US">
                <a:cs typeface="Times New Roman" pitchFamily="18" charset="0"/>
              </a:rPr>
              <a:t>; </a:t>
            </a:r>
            <a:r>
              <a:rPr lang="en-US">
                <a:solidFill>
                  <a:srgbClr val="FF0000"/>
                </a:solidFill>
                <a:cs typeface="Times New Roman" pitchFamily="18" charset="0"/>
              </a:rPr>
              <a:t>how many bags of </a:t>
            </a:r>
          </a:p>
          <a:p>
            <a:pPr eaLnBrk="0" hangingPunct="0"/>
            <a:r>
              <a:rPr lang="en-US">
                <a:solidFill>
                  <a:srgbClr val="FF0000"/>
                </a:solidFill>
                <a:cs typeface="Times New Roman" pitchFamily="18" charset="0"/>
              </a:rPr>
              <a:t>fertilizer</a:t>
            </a:r>
            <a:r>
              <a:rPr lang="en-US">
                <a:cs typeface="Times New Roman" pitchFamily="18" charset="0"/>
              </a:rPr>
              <a:t> must you purchase and </a:t>
            </a:r>
            <a:r>
              <a:rPr lang="en-US">
                <a:solidFill>
                  <a:srgbClr val="FF0000"/>
                </a:solidFill>
                <a:cs typeface="Times New Roman" pitchFamily="18" charset="0"/>
              </a:rPr>
              <a:t>how much will it cost</a:t>
            </a:r>
            <a:r>
              <a:rPr lang="en-US">
                <a:cs typeface="Times New Roman" pitchFamily="18" charset="0"/>
              </a:rPr>
              <a:t> you to add the necessary fertilizer to your fields?</a:t>
            </a:r>
            <a:endParaRPr lang="en-US"/>
          </a:p>
          <a:p>
            <a:pPr eaLnBrk="0" hangingPunct="0"/>
            <a:endParaRPr lang="en-US">
              <a:solidFill>
                <a:srgbClr val="0000FF"/>
              </a:solidFill>
              <a:cs typeface="Times New Roman" pitchFamily="18" charset="0"/>
            </a:endParaRPr>
          </a:p>
          <a:p>
            <a:pPr algn="ctr" eaLnBrk="0" hangingPunct="0"/>
            <a:r>
              <a:rPr lang="en-US">
                <a:solidFill>
                  <a:srgbClr val="0000FF"/>
                </a:solidFill>
                <a:cs typeface="Times New Roman" pitchFamily="18" charset="0"/>
              </a:rPr>
              <a:t>Given:  1 bag of fertilizer weighs 10,000 g   [454 g = 1 pound]</a:t>
            </a:r>
          </a:p>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71046">
                                            <p:txEl>
                                              <p:pRg st="0" end="0"/>
                                            </p:txEl>
                                          </p:spTgt>
                                        </p:tgtEl>
                                        <p:attrNameLst>
                                          <p:attrName>style.visibility</p:attrName>
                                        </p:attrNameLst>
                                      </p:cBhvr>
                                      <p:to>
                                        <p:strVal val="visible"/>
                                      </p:to>
                                    </p:set>
                                    <p:animEffect transition="in" filter="dissolve">
                                      <p:cBhvr>
                                        <p:cTn id="7" dur="500"/>
                                        <p:tgtEl>
                                          <p:spTgt spid="47104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71046">
                                            <p:txEl>
                                              <p:pRg st="1" end="1"/>
                                            </p:txEl>
                                          </p:spTgt>
                                        </p:tgtEl>
                                        <p:attrNameLst>
                                          <p:attrName>style.visibility</p:attrName>
                                        </p:attrNameLst>
                                      </p:cBhvr>
                                      <p:to>
                                        <p:strVal val="visible"/>
                                      </p:to>
                                    </p:set>
                                    <p:animEffect transition="in" filter="dissolve">
                                      <p:cBhvr>
                                        <p:cTn id="10" dur="500"/>
                                        <p:tgtEl>
                                          <p:spTgt spid="471046">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71046">
                                            <p:txEl>
                                              <p:pRg st="2" end="2"/>
                                            </p:txEl>
                                          </p:spTgt>
                                        </p:tgtEl>
                                        <p:attrNameLst>
                                          <p:attrName>style.visibility</p:attrName>
                                        </p:attrNameLst>
                                      </p:cBhvr>
                                      <p:to>
                                        <p:strVal val="visible"/>
                                      </p:to>
                                    </p:set>
                                    <p:animEffect transition="in" filter="dissolve">
                                      <p:cBhvr>
                                        <p:cTn id="13" dur="500"/>
                                        <p:tgtEl>
                                          <p:spTgt spid="471046">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71046">
                                            <p:txEl>
                                              <p:pRg st="3" end="3"/>
                                            </p:txEl>
                                          </p:spTgt>
                                        </p:tgtEl>
                                        <p:attrNameLst>
                                          <p:attrName>style.visibility</p:attrName>
                                        </p:attrNameLst>
                                      </p:cBhvr>
                                      <p:to>
                                        <p:strVal val="visible"/>
                                      </p:to>
                                    </p:set>
                                    <p:animEffect transition="in" filter="dissolve">
                                      <p:cBhvr>
                                        <p:cTn id="16" dur="500"/>
                                        <p:tgtEl>
                                          <p:spTgt spid="471046">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71046">
                                            <p:txEl>
                                              <p:pRg st="4" end="4"/>
                                            </p:txEl>
                                          </p:spTgt>
                                        </p:tgtEl>
                                        <p:attrNameLst>
                                          <p:attrName>style.visibility</p:attrName>
                                        </p:attrNameLst>
                                      </p:cBhvr>
                                      <p:to>
                                        <p:strVal val="visible"/>
                                      </p:to>
                                    </p:set>
                                    <p:animEffect transition="in" filter="dissolve">
                                      <p:cBhvr>
                                        <p:cTn id="19" dur="500"/>
                                        <p:tgtEl>
                                          <p:spTgt spid="471046">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71046">
                                            <p:txEl>
                                              <p:pRg st="5" end="5"/>
                                            </p:txEl>
                                          </p:spTgt>
                                        </p:tgtEl>
                                        <p:attrNameLst>
                                          <p:attrName>style.visibility</p:attrName>
                                        </p:attrNameLst>
                                      </p:cBhvr>
                                      <p:to>
                                        <p:strVal val="visible"/>
                                      </p:to>
                                    </p:set>
                                    <p:animEffect transition="in" filter="dissolve">
                                      <p:cBhvr>
                                        <p:cTn id="22" dur="500"/>
                                        <p:tgtEl>
                                          <p:spTgt spid="47104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1046">
                                            <p:txEl>
                                              <p:pRg st="7" end="7"/>
                                            </p:txEl>
                                          </p:spTgt>
                                        </p:tgtEl>
                                        <p:attrNameLst>
                                          <p:attrName>style.visibility</p:attrName>
                                        </p:attrNameLst>
                                      </p:cBhvr>
                                      <p:to>
                                        <p:strVal val="visible"/>
                                      </p:to>
                                    </p:set>
                                    <p:animEffect transition="in" filter="fade">
                                      <p:cBhvr>
                                        <p:cTn id="27" dur="2000"/>
                                        <p:tgtEl>
                                          <p:spTgt spid="471046">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71046">
                                            <p:txEl>
                                              <p:pRg st="8" end="8"/>
                                            </p:txEl>
                                          </p:spTgt>
                                        </p:tgtEl>
                                        <p:attrNameLst>
                                          <p:attrName>style.visibility</p:attrName>
                                        </p:attrNameLst>
                                      </p:cBhvr>
                                      <p:to>
                                        <p:strVal val="visible"/>
                                      </p:to>
                                    </p:set>
                                    <p:animEffect transition="in" filter="fade">
                                      <p:cBhvr>
                                        <p:cTn id="30" dur="2000"/>
                                        <p:tgtEl>
                                          <p:spTgt spid="471046">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71046">
                                            <p:txEl>
                                              <p:pRg st="9" end="9"/>
                                            </p:txEl>
                                          </p:spTgt>
                                        </p:tgtEl>
                                        <p:attrNameLst>
                                          <p:attrName>style.visibility</p:attrName>
                                        </p:attrNameLst>
                                      </p:cBhvr>
                                      <p:to>
                                        <p:strVal val="visible"/>
                                      </p:to>
                                    </p:set>
                                    <p:animEffect transition="in" filter="fade">
                                      <p:cBhvr>
                                        <p:cTn id="33" dur="2000"/>
                                        <p:tgtEl>
                                          <p:spTgt spid="471046">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71046">
                                            <p:txEl>
                                              <p:pRg st="10" end="10"/>
                                            </p:txEl>
                                          </p:spTgt>
                                        </p:tgtEl>
                                        <p:attrNameLst>
                                          <p:attrName>style.visibility</p:attrName>
                                        </p:attrNameLst>
                                      </p:cBhvr>
                                      <p:to>
                                        <p:strVal val="visible"/>
                                      </p:to>
                                    </p:set>
                                    <p:animEffect transition="in" filter="fade">
                                      <p:cBhvr>
                                        <p:cTn id="36" dur="2000"/>
                                        <p:tgtEl>
                                          <p:spTgt spid="471046">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71046">
                                            <p:txEl>
                                              <p:pRg st="12" end="12"/>
                                            </p:txEl>
                                          </p:spTgt>
                                        </p:tgtEl>
                                        <p:attrNameLst>
                                          <p:attrName>style.visibility</p:attrName>
                                        </p:attrNameLst>
                                      </p:cBhvr>
                                      <p:to>
                                        <p:strVal val="visible"/>
                                      </p:to>
                                    </p:set>
                                    <p:animEffect transition="in" filter="wipe(down)">
                                      <p:cBhvr>
                                        <p:cTn id="41" dur="500"/>
                                        <p:tgtEl>
                                          <p:spTgt spid="471046">
                                            <p:txEl>
                                              <p:pRg st="12" end="12"/>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471046">
                                            <p:txEl>
                                              <p:pRg st="13" end="13"/>
                                            </p:txEl>
                                          </p:spTgt>
                                        </p:tgtEl>
                                        <p:attrNameLst>
                                          <p:attrName>style.visibility</p:attrName>
                                        </p:attrNameLst>
                                      </p:cBhvr>
                                      <p:to>
                                        <p:strVal val="visible"/>
                                      </p:to>
                                    </p:set>
                                    <p:animEffect transition="in" filter="wipe(down)">
                                      <p:cBhvr>
                                        <p:cTn id="44" dur="500"/>
                                        <p:tgtEl>
                                          <p:spTgt spid="471046">
                                            <p:txEl>
                                              <p:pRg st="13" end="13"/>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471046">
                                            <p:txEl>
                                              <p:pRg st="14" end="14"/>
                                            </p:txEl>
                                          </p:spTgt>
                                        </p:tgtEl>
                                        <p:attrNameLst>
                                          <p:attrName>style.visibility</p:attrName>
                                        </p:attrNameLst>
                                      </p:cBhvr>
                                      <p:to>
                                        <p:strVal val="visible"/>
                                      </p:to>
                                    </p:set>
                                    <p:animEffect transition="in" filter="wipe(down)">
                                      <p:cBhvr>
                                        <p:cTn id="47" dur="500"/>
                                        <p:tgtEl>
                                          <p:spTgt spid="471046">
                                            <p:txEl>
                                              <p:pRg st="14" end="14"/>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471046">
                                            <p:txEl>
                                              <p:pRg st="15" end="15"/>
                                            </p:txEl>
                                          </p:spTgt>
                                        </p:tgtEl>
                                        <p:attrNameLst>
                                          <p:attrName>style.visibility</p:attrName>
                                        </p:attrNameLst>
                                      </p:cBhvr>
                                      <p:to>
                                        <p:strVal val="visible"/>
                                      </p:to>
                                    </p:set>
                                    <p:animEffect transition="in" filter="wipe(down)">
                                      <p:cBhvr>
                                        <p:cTn id="50" dur="500"/>
                                        <p:tgtEl>
                                          <p:spTgt spid="471046">
                                            <p:txEl>
                                              <p:pRg st="15" end="15"/>
                                            </p:txEl>
                                          </p:spTgt>
                                        </p:tgtEl>
                                      </p:cBhvr>
                                    </p:animEffect>
                                  </p:childTnLst>
                                </p:cTn>
                              </p:par>
                              <p:par>
                                <p:cTn id="51" presetID="22" presetClass="entr" presetSubtype="4" fill="hold" nodeType="withEffect">
                                  <p:stCondLst>
                                    <p:cond delay="0"/>
                                  </p:stCondLst>
                                  <p:childTnLst>
                                    <p:set>
                                      <p:cBhvr>
                                        <p:cTn id="52" dur="1" fill="hold">
                                          <p:stCondLst>
                                            <p:cond delay="0"/>
                                          </p:stCondLst>
                                        </p:cTn>
                                        <p:tgtEl>
                                          <p:spTgt spid="471046">
                                            <p:txEl>
                                              <p:pRg st="16" end="16"/>
                                            </p:txEl>
                                          </p:spTgt>
                                        </p:tgtEl>
                                        <p:attrNameLst>
                                          <p:attrName>style.visibility</p:attrName>
                                        </p:attrNameLst>
                                      </p:cBhvr>
                                      <p:to>
                                        <p:strVal val="visible"/>
                                      </p:to>
                                    </p:set>
                                    <p:animEffect transition="in" filter="wipe(down)">
                                      <p:cBhvr>
                                        <p:cTn id="53" dur="500"/>
                                        <p:tgtEl>
                                          <p:spTgt spid="471046">
                                            <p:txEl>
                                              <p:pRg st="16" end="16"/>
                                            </p:txEl>
                                          </p:spTgt>
                                        </p:tgtEl>
                                      </p:cBhvr>
                                    </p:animEffect>
                                  </p:childTnLst>
                                </p:cTn>
                              </p:par>
                              <p:par>
                                <p:cTn id="54" presetID="22" presetClass="entr" presetSubtype="4" fill="hold" nodeType="withEffect">
                                  <p:stCondLst>
                                    <p:cond delay="0"/>
                                  </p:stCondLst>
                                  <p:childTnLst>
                                    <p:set>
                                      <p:cBhvr>
                                        <p:cTn id="55" dur="1" fill="hold">
                                          <p:stCondLst>
                                            <p:cond delay="0"/>
                                          </p:stCondLst>
                                        </p:cTn>
                                        <p:tgtEl>
                                          <p:spTgt spid="471046">
                                            <p:txEl>
                                              <p:pRg st="17" end="17"/>
                                            </p:txEl>
                                          </p:spTgt>
                                        </p:tgtEl>
                                        <p:attrNameLst>
                                          <p:attrName>style.visibility</p:attrName>
                                        </p:attrNameLst>
                                      </p:cBhvr>
                                      <p:to>
                                        <p:strVal val="visible"/>
                                      </p:to>
                                    </p:set>
                                    <p:animEffect transition="in" filter="wipe(down)">
                                      <p:cBhvr>
                                        <p:cTn id="56" dur="500"/>
                                        <p:tgtEl>
                                          <p:spTgt spid="471046">
                                            <p:txEl>
                                              <p:pRg st="17" end="17"/>
                                            </p:txEl>
                                          </p:spTgt>
                                        </p:tgtEl>
                                      </p:cBhvr>
                                    </p:animEffect>
                                  </p:childTnLst>
                                </p:cTn>
                              </p:par>
                              <p:par>
                                <p:cTn id="57" presetID="22" presetClass="entr" presetSubtype="4" fill="hold" nodeType="withEffect">
                                  <p:stCondLst>
                                    <p:cond delay="0"/>
                                  </p:stCondLst>
                                  <p:childTnLst>
                                    <p:set>
                                      <p:cBhvr>
                                        <p:cTn id="58" dur="1" fill="hold">
                                          <p:stCondLst>
                                            <p:cond delay="0"/>
                                          </p:stCondLst>
                                        </p:cTn>
                                        <p:tgtEl>
                                          <p:spTgt spid="471046">
                                            <p:txEl>
                                              <p:pRg st="18" end="18"/>
                                            </p:txEl>
                                          </p:spTgt>
                                        </p:tgtEl>
                                        <p:attrNameLst>
                                          <p:attrName>style.visibility</p:attrName>
                                        </p:attrNameLst>
                                      </p:cBhvr>
                                      <p:to>
                                        <p:strVal val="visible"/>
                                      </p:to>
                                    </p:set>
                                    <p:animEffect transition="in" filter="wipe(down)">
                                      <p:cBhvr>
                                        <p:cTn id="59" dur="500"/>
                                        <p:tgtEl>
                                          <p:spTgt spid="471046">
                                            <p:txEl>
                                              <p:pRg st="18" end="1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471046">
                                            <p:txEl>
                                              <p:pRg st="20" end="20"/>
                                            </p:txEl>
                                          </p:spTgt>
                                        </p:tgtEl>
                                        <p:attrNameLst>
                                          <p:attrName>style.visibility</p:attrName>
                                        </p:attrNameLst>
                                      </p:cBhvr>
                                      <p:to>
                                        <p:strVal val="visible"/>
                                      </p:to>
                                    </p:set>
                                    <p:animEffect transition="in" filter="fade">
                                      <p:cBhvr>
                                        <p:cTn id="64" dur="1000"/>
                                        <p:tgtEl>
                                          <p:spTgt spid="471046">
                                            <p:txEl>
                                              <p:pRg st="20" end="20"/>
                                            </p:txEl>
                                          </p:spTgt>
                                        </p:tgtEl>
                                      </p:cBhvr>
                                    </p:animEffect>
                                    <p:anim calcmode="lin" valueType="num">
                                      <p:cBhvr>
                                        <p:cTn id="65" dur="1000" fill="hold"/>
                                        <p:tgtEl>
                                          <p:spTgt spid="471046">
                                            <p:txEl>
                                              <p:pRg st="20" end="20"/>
                                            </p:txEl>
                                          </p:spTgt>
                                        </p:tgtEl>
                                        <p:attrNameLst>
                                          <p:attrName>ppt_x</p:attrName>
                                        </p:attrNameLst>
                                      </p:cBhvr>
                                      <p:tavLst>
                                        <p:tav tm="0">
                                          <p:val>
                                            <p:strVal val="#ppt_x"/>
                                          </p:val>
                                        </p:tav>
                                        <p:tav tm="100000">
                                          <p:val>
                                            <p:strVal val="#ppt_x"/>
                                          </p:val>
                                        </p:tav>
                                      </p:tavLst>
                                    </p:anim>
                                    <p:anim calcmode="lin" valueType="num">
                                      <p:cBhvr>
                                        <p:cTn id="66" dur="1000" fill="hold"/>
                                        <p:tgtEl>
                                          <p:spTgt spid="471046">
                                            <p:txEl>
                                              <p:pRg st="20" end="2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47" descr="grass strip"/>
          <p:cNvPicPr>
            <a:picLocks noChangeAspect="1" noChangeArrowheads="1"/>
          </p:cNvPicPr>
          <p:nvPr/>
        </p:nvPicPr>
        <p:blipFill>
          <a:blip r:embed="rId3" cstate="print"/>
          <a:srcRect/>
          <a:stretch>
            <a:fillRect/>
          </a:stretch>
        </p:blipFill>
        <p:spPr bwMode="auto">
          <a:xfrm>
            <a:off x="6634163" y="1593850"/>
            <a:ext cx="2495550" cy="1663700"/>
          </a:xfrm>
          <a:prstGeom prst="rect">
            <a:avLst/>
          </a:prstGeom>
          <a:noFill/>
          <a:ln w="9525">
            <a:noFill/>
            <a:miter lim="800000"/>
            <a:headEnd/>
            <a:tailEnd/>
          </a:ln>
        </p:spPr>
      </p:pic>
      <p:sp>
        <p:nvSpPr>
          <p:cNvPr id="473103" name="Text Box 15"/>
          <p:cNvSpPr txBox="1">
            <a:spLocks noChangeArrowheads="1"/>
          </p:cNvSpPr>
          <p:nvPr/>
        </p:nvSpPr>
        <p:spPr bwMode="auto">
          <a:xfrm>
            <a:off x="4017963" y="2054225"/>
            <a:ext cx="893762" cy="304800"/>
          </a:xfrm>
          <a:prstGeom prst="rect">
            <a:avLst/>
          </a:prstGeom>
          <a:noFill/>
          <a:ln w="9525">
            <a:noFill/>
            <a:miter lim="800000"/>
            <a:headEnd/>
            <a:tailEnd/>
          </a:ln>
        </p:spPr>
        <p:txBody>
          <a:bodyPr wrap="none">
            <a:spAutoFit/>
          </a:bodyPr>
          <a:lstStyle/>
          <a:p>
            <a:r>
              <a:rPr lang="en-US"/>
              <a:t>1000 g P</a:t>
            </a:r>
          </a:p>
        </p:txBody>
      </p:sp>
      <p:sp>
        <p:nvSpPr>
          <p:cNvPr id="122884" name="Rectangle 2"/>
          <p:cNvSpPr>
            <a:spLocks noGrp="1" noChangeArrowheads="1"/>
          </p:cNvSpPr>
          <p:nvPr>
            <p:ph type="title"/>
          </p:nvPr>
        </p:nvSpPr>
        <p:spPr/>
        <p:txBody>
          <a:bodyPr/>
          <a:lstStyle/>
          <a:p>
            <a:pPr eaLnBrk="1" hangingPunct="1"/>
            <a:r>
              <a:rPr lang="en-US" sz="3600" i="1" smtClean="0">
                <a:solidFill>
                  <a:schemeClr val="tx1"/>
                </a:solidFill>
              </a:rPr>
              <a:t>Careers in Chemistry:  Farming</a:t>
            </a:r>
          </a:p>
        </p:txBody>
      </p:sp>
      <p:sp>
        <p:nvSpPr>
          <p:cNvPr id="473092" name="Rectangle 4"/>
          <p:cNvSpPr>
            <a:spLocks noChangeArrowheads="1"/>
          </p:cNvSpPr>
          <p:nvPr/>
        </p:nvSpPr>
        <p:spPr bwMode="auto">
          <a:xfrm>
            <a:off x="728663" y="1509713"/>
            <a:ext cx="5486400" cy="4956175"/>
          </a:xfrm>
          <a:prstGeom prst="rect">
            <a:avLst/>
          </a:prstGeom>
          <a:noFill/>
          <a:ln w="9525">
            <a:noFill/>
            <a:miter lim="800000"/>
            <a:headEnd/>
            <a:tailEnd/>
          </a:ln>
        </p:spPr>
        <p:txBody>
          <a:bodyPr wrap="none" lIns="0" tIns="0" rIns="0" bIns="0" anchor="ctr">
            <a:spAutoFit/>
          </a:bodyPr>
          <a:lstStyle/>
          <a:p>
            <a:r>
              <a:rPr lang="en-US">
                <a:solidFill>
                  <a:schemeClr val="accent2"/>
                </a:solidFill>
                <a:cs typeface="Times New Roman" pitchFamily="18" charset="0"/>
              </a:rPr>
              <a:t>How much fertilizer will you need?</a:t>
            </a:r>
            <a:endParaRPr lang="en-US">
              <a:solidFill>
                <a:schemeClr val="accent2"/>
              </a:solidFill>
            </a:endParaRPr>
          </a:p>
          <a:p>
            <a:pPr eaLnBrk="0" hangingPunct="0"/>
            <a:r>
              <a:rPr lang="en-US">
                <a:cs typeface="Times New Roman" pitchFamily="18" charset="0"/>
              </a:rPr>
              <a:t>	Conversion Factor:  1 acre corn  =  6 kg phosphorous</a:t>
            </a:r>
            <a:endParaRPr lang="en-US"/>
          </a:p>
          <a:p>
            <a:pPr eaLnBrk="0" hangingPunct="0"/>
            <a:r>
              <a:rPr lang="en-US">
                <a:cs typeface="Times New Roman" pitchFamily="18" charset="0"/>
              </a:rPr>
              <a:t>   </a:t>
            </a:r>
          </a:p>
          <a:p>
            <a:pPr eaLnBrk="0" hangingPunct="0"/>
            <a:endParaRPr lang="en-US">
              <a:cs typeface="Times New Roman" pitchFamily="18" charset="0"/>
            </a:endParaRPr>
          </a:p>
          <a:p>
            <a:pPr eaLnBrk="0" hangingPunct="0"/>
            <a:endParaRPr lang="en-US"/>
          </a:p>
          <a:p>
            <a:pPr eaLnBrk="0" hangingPunct="0"/>
            <a:endParaRPr lang="en-US">
              <a:solidFill>
                <a:schemeClr val="accent2"/>
              </a:solidFill>
              <a:cs typeface="Times New Roman" pitchFamily="18" charset="0"/>
            </a:endParaRPr>
          </a:p>
          <a:p>
            <a:pPr eaLnBrk="0" hangingPunct="0"/>
            <a:r>
              <a:rPr lang="en-US">
                <a:solidFill>
                  <a:schemeClr val="accent2"/>
                </a:solidFill>
                <a:cs typeface="Times New Roman" pitchFamily="18" charset="0"/>
              </a:rPr>
              <a:t>If a bag of fertilizer has the formula Ca</a:t>
            </a:r>
            <a:r>
              <a:rPr lang="en-US" baseline="-30000">
                <a:solidFill>
                  <a:schemeClr val="accent2"/>
                </a:solidFill>
                <a:cs typeface="Times New Roman" pitchFamily="18" charset="0"/>
              </a:rPr>
              <a:t>3</a:t>
            </a:r>
            <a:r>
              <a:rPr lang="en-US">
                <a:solidFill>
                  <a:schemeClr val="accent2"/>
                </a:solidFill>
                <a:cs typeface="Times New Roman" pitchFamily="18" charset="0"/>
              </a:rPr>
              <a:t>P</a:t>
            </a:r>
            <a:r>
              <a:rPr lang="en-US" baseline="-30000">
                <a:solidFill>
                  <a:schemeClr val="accent2"/>
                </a:solidFill>
                <a:cs typeface="Times New Roman" pitchFamily="18" charset="0"/>
              </a:rPr>
              <a:t>2</a:t>
            </a:r>
            <a:r>
              <a:rPr lang="en-US">
                <a:solidFill>
                  <a:schemeClr val="accent2"/>
                </a:solidFill>
                <a:cs typeface="Times New Roman" pitchFamily="18" charset="0"/>
              </a:rPr>
              <a:t>H</a:t>
            </a:r>
            <a:r>
              <a:rPr lang="en-US" baseline="-30000">
                <a:solidFill>
                  <a:schemeClr val="accent2"/>
                </a:solidFill>
                <a:cs typeface="Times New Roman" pitchFamily="18" charset="0"/>
              </a:rPr>
              <a:t>14</a:t>
            </a:r>
            <a:r>
              <a:rPr lang="en-US">
                <a:solidFill>
                  <a:schemeClr val="accent2"/>
                </a:solidFill>
                <a:cs typeface="Times New Roman" pitchFamily="18" charset="0"/>
              </a:rPr>
              <a:t>S</a:t>
            </a:r>
            <a:r>
              <a:rPr lang="en-US" baseline="-30000">
                <a:solidFill>
                  <a:schemeClr val="accent2"/>
                </a:solidFill>
                <a:cs typeface="Times New Roman" pitchFamily="18" charset="0"/>
              </a:rPr>
              <a:t>2</a:t>
            </a:r>
            <a:r>
              <a:rPr lang="en-US">
                <a:solidFill>
                  <a:schemeClr val="accent2"/>
                </a:solidFill>
                <a:cs typeface="Times New Roman" pitchFamily="18" charset="0"/>
              </a:rPr>
              <a:t>O</a:t>
            </a:r>
            <a:r>
              <a:rPr lang="en-US" baseline="-30000">
                <a:solidFill>
                  <a:schemeClr val="accent2"/>
                </a:solidFill>
                <a:cs typeface="Times New Roman" pitchFamily="18" charset="0"/>
              </a:rPr>
              <a:t>21</a:t>
            </a:r>
            <a:r>
              <a:rPr lang="en-US">
                <a:solidFill>
                  <a:schemeClr val="accent2"/>
                </a:solidFill>
                <a:cs typeface="Times New Roman" pitchFamily="18" charset="0"/>
              </a:rPr>
              <a:t>,</a:t>
            </a:r>
            <a:endParaRPr lang="en-US">
              <a:solidFill>
                <a:schemeClr val="accent2"/>
              </a:solidFill>
            </a:endParaRPr>
          </a:p>
          <a:p>
            <a:pPr eaLnBrk="0" hangingPunct="0"/>
            <a:r>
              <a:rPr lang="en-US">
                <a:solidFill>
                  <a:schemeClr val="accent2"/>
                </a:solidFill>
                <a:cs typeface="Times New Roman" pitchFamily="18" charset="0"/>
              </a:rPr>
              <a:t>	The molar mass of it is 596 g/mol.</a:t>
            </a:r>
          </a:p>
          <a:p>
            <a:pPr eaLnBrk="0" hangingPunct="0"/>
            <a:endParaRPr lang="en-US" sz="800"/>
          </a:p>
          <a:p>
            <a:pPr eaLnBrk="0" hangingPunct="0"/>
            <a:r>
              <a:rPr lang="en-US">
                <a:cs typeface="Arial" charset="0"/>
              </a:rPr>
              <a:t>	3 Ca @ 40g/mol  	=  120 g</a:t>
            </a:r>
          </a:p>
          <a:p>
            <a:pPr eaLnBrk="0" hangingPunct="0"/>
            <a:r>
              <a:rPr lang="en-US">
                <a:cs typeface="Times New Roman" pitchFamily="18" charset="0"/>
              </a:rPr>
              <a:t>	</a:t>
            </a:r>
            <a:r>
              <a:rPr lang="en-US" b="1">
                <a:cs typeface="Times New Roman" pitchFamily="18" charset="0"/>
              </a:rPr>
              <a:t>2 P@  31 g/mol	=    62 g		</a:t>
            </a:r>
            <a:r>
              <a:rPr lang="en-US">
                <a:cs typeface="Times New Roman" pitchFamily="18" charset="0"/>
              </a:rPr>
              <a:t> </a:t>
            </a:r>
            <a:r>
              <a:rPr lang="en-US" u="sng">
                <a:cs typeface="Times New Roman" pitchFamily="18" charset="0"/>
              </a:rPr>
              <a:t>   </a:t>
            </a:r>
            <a:endParaRPr lang="en-US">
              <a:cs typeface="Arial" charset="0"/>
            </a:endParaRPr>
          </a:p>
          <a:p>
            <a:pPr eaLnBrk="0" hangingPunct="0"/>
            <a:r>
              <a:rPr lang="en-US">
                <a:cs typeface="Arial" charset="0"/>
              </a:rPr>
              <a:t>	14 H@  1 g/mol	=    14 g		              </a:t>
            </a:r>
          </a:p>
          <a:p>
            <a:pPr eaLnBrk="0" hangingPunct="0"/>
            <a:r>
              <a:rPr lang="en-US">
                <a:cs typeface="Arial" charset="0"/>
              </a:rPr>
              <a:t>	2 S@  32 g/mol	=    64 g			</a:t>
            </a:r>
          </a:p>
          <a:p>
            <a:pPr eaLnBrk="0" hangingPunct="0"/>
            <a:r>
              <a:rPr lang="en-US">
                <a:cs typeface="Times New Roman" pitchFamily="18" charset="0"/>
              </a:rPr>
              <a:t>	</a:t>
            </a:r>
            <a:r>
              <a:rPr lang="en-US" u="sng">
                <a:cs typeface="Times New Roman" pitchFamily="18" charset="0"/>
              </a:rPr>
              <a:t>21 O  @  16 g/mol	=  335 </a:t>
            </a:r>
            <a:r>
              <a:rPr lang="en-US">
                <a:cs typeface="Times New Roman" pitchFamily="18" charset="0"/>
              </a:rPr>
              <a:t>g		       </a:t>
            </a:r>
            <a:endParaRPr lang="en-US"/>
          </a:p>
          <a:p>
            <a:pPr eaLnBrk="0" hangingPunct="0"/>
            <a:r>
              <a:rPr lang="en-US">
                <a:cs typeface="Times New Roman" pitchFamily="18" charset="0"/>
              </a:rPr>
              <a:t>	Ca</a:t>
            </a:r>
            <a:r>
              <a:rPr lang="en-US" baseline="-30000">
                <a:cs typeface="Times New Roman" pitchFamily="18" charset="0"/>
              </a:rPr>
              <a:t>3</a:t>
            </a:r>
            <a:r>
              <a:rPr lang="en-US">
                <a:cs typeface="Times New Roman" pitchFamily="18" charset="0"/>
              </a:rPr>
              <a:t>P</a:t>
            </a:r>
            <a:r>
              <a:rPr lang="en-US" baseline="-30000">
                <a:cs typeface="Times New Roman" pitchFamily="18" charset="0"/>
              </a:rPr>
              <a:t>2</a:t>
            </a:r>
            <a:r>
              <a:rPr lang="en-US">
                <a:cs typeface="Times New Roman" pitchFamily="18" charset="0"/>
              </a:rPr>
              <a:t>H</a:t>
            </a:r>
            <a:r>
              <a:rPr lang="en-US" baseline="-30000">
                <a:cs typeface="Times New Roman" pitchFamily="18" charset="0"/>
              </a:rPr>
              <a:t>14</a:t>
            </a:r>
            <a:r>
              <a:rPr lang="en-US">
                <a:cs typeface="Times New Roman" pitchFamily="18" charset="0"/>
              </a:rPr>
              <a:t>S</a:t>
            </a:r>
            <a:r>
              <a:rPr lang="en-US" baseline="-30000">
                <a:cs typeface="Times New Roman" pitchFamily="18" charset="0"/>
              </a:rPr>
              <a:t>2</a:t>
            </a:r>
            <a:r>
              <a:rPr lang="en-US">
                <a:cs typeface="Times New Roman" pitchFamily="18" charset="0"/>
              </a:rPr>
              <a:t>O</a:t>
            </a:r>
            <a:r>
              <a:rPr lang="en-US" baseline="-30000">
                <a:cs typeface="Times New Roman" pitchFamily="18" charset="0"/>
              </a:rPr>
              <a:t>21</a:t>
            </a:r>
            <a:r>
              <a:rPr lang="en-US">
                <a:cs typeface="Times New Roman" pitchFamily="18" charset="0"/>
              </a:rPr>
              <a:t>	</a:t>
            </a:r>
          </a:p>
          <a:p>
            <a:pPr eaLnBrk="0" hangingPunct="0"/>
            <a:endParaRPr lang="en-US" sz="800"/>
          </a:p>
          <a:p>
            <a:pPr eaLnBrk="0" hangingPunct="0"/>
            <a:r>
              <a:rPr lang="en-US">
                <a:solidFill>
                  <a:schemeClr val="accent2"/>
                </a:solidFill>
                <a:cs typeface="Times New Roman" pitchFamily="18" charset="0"/>
              </a:rPr>
              <a:t>In a bag of fertilizer you have 10.4 % (by mass) phosphorous.  </a:t>
            </a:r>
            <a:endParaRPr lang="en-US">
              <a:solidFill>
                <a:schemeClr val="accent2"/>
              </a:solidFill>
            </a:endParaRPr>
          </a:p>
          <a:p>
            <a:pPr eaLnBrk="0" hangingPunct="0"/>
            <a:r>
              <a:rPr lang="en-US">
                <a:solidFill>
                  <a:schemeClr val="accent2"/>
                </a:solidFill>
                <a:cs typeface="Times New Roman" pitchFamily="18" charset="0"/>
              </a:rPr>
              <a:t>A bag of fertilizer weighs 10,000 g (about 22 pounds).</a:t>
            </a:r>
          </a:p>
          <a:p>
            <a:pPr eaLnBrk="0" hangingPunct="0"/>
            <a:endParaRPr lang="en-US" sz="800">
              <a:solidFill>
                <a:schemeClr val="accent2"/>
              </a:solidFill>
              <a:cs typeface="Times New Roman" pitchFamily="18" charset="0"/>
            </a:endParaRPr>
          </a:p>
          <a:p>
            <a:pPr eaLnBrk="0" hangingPunct="0"/>
            <a:r>
              <a:rPr lang="en-US">
                <a:cs typeface="Times New Roman" pitchFamily="18" charset="0"/>
              </a:rPr>
              <a:t>	10.4 % of 10,000 g  =   </a:t>
            </a:r>
          </a:p>
          <a:p>
            <a:pPr eaLnBrk="0" hangingPunct="0"/>
            <a:endParaRPr lang="en-US" sz="800"/>
          </a:p>
          <a:p>
            <a:pPr eaLnBrk="0" hangingPunct="0"/>
            <a:r>
              <a:rPr lang="en-US">
                <a:cs typeface="Times New Roman" pitchFamily="18" charset="0"/>
              </a:rPr>
              <a:t>	</a:t>
            </a:r>
            <a:r>
              <a:rPr lang="en-US" u="sng">
                <a:cs typeface="Times New Roman" pitchFamily="18" charset="0"/>
              </a:rPr>
              <a:t>2.04 x 10</a:t>
            </a:r>
            <a:r>
              <a:rPr lang="en-US" u="sng" baseline="30000">
                <a:cs typeface="Times New Roman" pitchFamily="18" charset="0"/>
              </a:rPr>
              <a:t>6</a:t>
            </a:r>
            <a:r>
              <a:rPr lang="en-US" u="sng">
                <a:cs typeface="Times New Roman" pitchFamily="18" charset="0"/>
              </a:rPr>
              <a:t> g P</a:t>
            </a:r>
            <a:r>
              <a:rPr lang="en-US">
                <a:cs typeface="Times New Roman" pitchFamily="18" charset="0"/>
              </a:rPr>
              <a:t>   </a:t>
            </a:r>
            <a:endParaRPr lang="en-US"/>
          </a:p>
          <a:p>
            <a:pPr eaLnBrk="0" hangingPunct="0"/>
            <a:r>
              <a:rPr lang="en-US">
                <a:cs typeface="Times New Roman" pitchFamily="18" charset="0"/>
              </a:rPr>
              <a:t>	  1040 g/bag </a:t>
            </a:r>
            <a:endParaRPr lang="en-US"/>
          </a:p>
          <a:p>
            <a:pPr eaLnBrk="0" hangingPunct="0"/>
            <a:endParaRPr lang="en-US">
              <a:cs typeface="Arial" charset="0"/>
            </a:endParaRPr>
          </a:p>
          <a:p>
            <a:pPr eaLnBrk="0" hangingPunct="0"/>
            <a:r>
              <a:rPr lang="en-US">
                <a:solidFill>
                  <a:schemeClr val="accent2"/>
                </a:solidFill>
                <a:cs typeface="Arial" charset="0"/>
              </a:rPr>
              <a:t>Total Cost</a:t>
            </a:r>
            <a:endParaRPr lang="en-US">
              <a:solidFill>
                <a:schemeClr val="accent2"/>
              </a:solidFill>
            </a:endParaRPr>
          </a:p>
        </p:txBody>
      </p:sp>
      <p:sp>
        <p:nvSpPr>
          <p:cNvPr id="473093" name="Text Box 5"/>
          <p:cNvSpPr txBox="1">
            <a:spLocks noChangeArrowheads="1"/>
          </p:cNvSpPr>
          <p:nvPr/>
        </p:nvSpPr>
        <p:spPr bwMode="auto">
          <a:xfrm>
            <a:off x="1609725" y="2178050"/>
            <a:ext cx="1666875" cy="304800"/>
          </a:xfrm>
          <a:prstGeom prst="rect">
            <a:avLst/>
          </a:prstGeom>
          <a:noFill/>
          <a:ln w="9525">
            <a:noFill/>
            <a:miter lim="800000"/>
            <a:headEnd/>
            <a:tailEnd/>
          </a:ln>
        </p:spPr>
        <p:txBody>
          <a:bodyPr wrap="none">
            <a:spAutoFit/>
          </a:bodyPr>
          <a:lstStyle/>
          <a:p>
            <a:r>
              <a:rPr lang="en-US"/>
              <a:t>x g P  =  340 acres</a:t>
            </a:r>
          </a:p>
        </p:txBody>
      </p:sp>
      <p:grpSp>
        <p:nvGrpSpPr>
          <p:cNvPr id="2" name="Group 8"/>
          <p:cNvGrpSpPr>
            <a:grpSpLocks/>
          </p:cNvGrpSpPr>
          <p:nvPr/>
        </p:nvGrpSpPr>
        <p:grpSpPr bwMode="auto">
          <a:xfrm>
            <a:off x="3270250" y="2079625"/>
            <a:ext cx="741363" cy="519113"/>
            <a:chOff x="2443" y="703"/>
            <a:chExt cx="522" cy="358"/>
          </a:xfrm>
        </p:grpSpPr>
        <p:sp>
          <p:nvSpPr>
            <p:cNvPr id="122916" name="AutoShape 6"/>
            <p:cNvSpPr>
              <a:spLocks noChangeArrowheads="1"/>
            </p:cNvSpPr>
            <p:nvPr/>
          </p:nvSpPr>
          <p:spPr bwMode="auto">
            <a:xfrm>
              <a:off x="2443" y="703"/>
              <a:ext cx="522" cy="35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2917" name="Line 7"/>
            <p:cNvSpPr>
              <a:spLocks noChangeShapeType="1"/>
            </p:cNvSpPr>
            <p:nvPr/>
          </p:nvSpPr>
          <p:spPr bwMode="auto">
            <a:xfrm>
              <a:off x="2462" y="879"/>
              <a:ext cx="485" cy="0"/>
            </a:xfrm>
            <a:prstGeom prst="line">
              <a:avLst/>
            </a:prstGeom>
            <a:noFill/>
            <a:ln w="9525">
              <a:solidFill>
                <a:schemeClr val="tx1"/>
              </a:solidFill>
              <a:round/>
              <a:headEnd/>
              <a:tailEnd/>
            </a:ln>
          </p:spPr>
          <p:txBody>
            <a:bodyPr/>
            <a:lstStyle/>
            <a:p>
              <a:endParaRPr lang="en-US"/>
            </a:p>
          </p:txBody>
        </p:sp>
      </p:grpSp>
      <p:sp>
        <p:nvSpPr>
          <p:cNvPr id="473097" name="Text Box 9"/>
          <p:cNvSpPr txBox="1">
            <a:spLocks noChangeArrowheads="1"/>
          </p:cNvSpPr>
          <p:nvPr/>
        </p:nvSpPr>
        <p:spPr bwMode="auto">
          <a:xfrm>
            <a:off x="3294063" y="2303463"/>
            <a:ext cx="676275" cy="304800"/>
          </a:xfrm>
          <a:prstGeom prst="rect">
            <a:avLst/>
          </a:prstGeom>
          <a:noFill/>
          <a:ln w="9525">
            <a:noFill/>
            <a:miter lim="800000"/>
            <a:headEnd/>
            <a:tailEnd/>
          </a:ln>
        </p:spPr>
        <p:txBody>
          <a:bodyPr wrap="none">
            <a:spAutoFit/>
          </a:bodyPr>
          <a:lstStyle/>
          <a:p>
            <a:r>
              <a:rPr lang="en-US"/>
              <a:t>1 acre</a:t>
            </a:r>
          </a:p>
        </p:txBody>
      </p:sp>
      <p:sp>
        <p:nvSpPr>
          <p:cNvPr id="473098" name="Text Box 10"/>
          <p:cNvSpPr txBox="1">
            <a:spLocks noChangeArrowheads="1"/>
          </p:cNvSpPr>
          <p:nvPr/>
        </p:nvSpPr>
        <p:spPr bwMode="auto">
          <a:xfrm>
            <a:off x="3332163" y="2054225"/>
            <a:ext cx="687387" cy="304800"/>
          </a:xfrm>
          <a:prstGeom prst="rect">
            <a:avLst/>
          </a:prstGeom>
          <a:noFill/>
          <a:ln w="9525">
            <a:noFill/>
            <a:miter lim="800000"/>
            <a:headEnd/>
            <a:tailEnd/>
          </a:ln>
        </p:spPr>
        <p:txBody>
          <a:bodyPr wrap="none">
            <a:spAutoFit/>
          </a:bodyPr>
          <a:lstStyle/>
          <a:p>
            <a:r>
              <a:rPr lang="en-US"/>
              <a:t>6 kg P</a:t>
            </a:r>
          </a:p>
        </p:txBody>
      </p:sp>
      <p:sp>
        <p:nvSpPr>
          <p:cNvPr id="473102" name="Text Box 14"/>
          <p:cNvSpPr txBox="1">
            <a:spLocks noChangeArrowheads="1"/>
          </p:cNvSpPr>
          <p:nvPr/>
        </p:nvSpPr>
        <p:spPr bwMode="auto">
          <a:xfrm>
            <a:off x="4122738" y="2303463"/>
            <a:ext cx="687387" cy="304800"/>
          </a:xfrm>
          <a:prstGeom prst="rect">
            <a:avLst/>
          </a:prstGeom>
          <a:noFill/>
          <a:ln w="9525">
            <a:noFill/>
            <a:miter lim="800000"/>
            <a:headEnd/>
            <a:tailEnd/>
          </a:ln>
        </p:spPr>
        <p:txBody>
          <a:bodyPr wrap="none">
            <a:spAutoFit/>
          </a:bodyPr>
          <a:lstStyle/>
          <a:p>
            <a:r>
              <a:rPr lang="en-US"/>
              <a:t>1 kg P</a:t>
            </a:r>
          </a:p>
        </p:txBody>
      </p:sp>
      <p:grpSp>
        <p:nvGrpSpPr>
          <p:cNvPr id="3" name="Group 16"/>
          <p:cNvGrpSpPr>
            <a:grpSpLocks/>
          </p:cNvGrpSpPr>
          <p:nvPr/>
        </p:nvGrpSpPr>
        <p:grpSpPr bwMode="auto">
          <a:xfrm>
            <a:off x="4041775" y="2079625"/>
            <a:ext cx="866775" cy="519113"/>
            <a:chOff x="2443" y="703"/>
            <a:chExt cx="522" cy="358"/>
          </a:xfrm>
        </p:grpSpPr>
        <p:sp>
          <p:nvSpPr>
            <p:cNvPr id="122914" name="AutoShape 17"/>
            <p:cNvSpPr>
              <a:spLocks noChangeArrowheads="1"/>
            </p:cNvSpPr>
            <p:nvPr/>
          </p:nvSpPr>
          <p:spPr bwMode="auto">
            <a:xfrm>
              <a:off x="2443" y="703"/>
              <a:ext cx="522" cy="35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2915" name="Line 18"/>
            <p:cNvSpPr>
              <a:spLocks noChangeShapeType="1"/>
            </p:cNvSpPr>
            <p:nvPr/>
          </p:nvSpPr>
          <p:spPr bwMode="auto">
            <a:xfrm>
              <a:off x="2462" y="879"/>
              <a:ext cx="485" cy="0"/>
            </a:xfrm>
            <a:prstGeom prst="line">
              <a:avLst/>
            </a:prstGeom>
            <a:noFill/>
            <a:ln w="9525">
              <a:solidFill>
                <a:schemeClr val="tx1"/>
              </a:solidFill>
              <a:round/>
              <a:headEnd/>
              <a:tailEnd/>
            </a:ln>
          </p:spPr>
          <p:txBody>
            <a:bodyPr/>
            <a:lstStyle/>
            <a:p>
              <a:endParaRPr lang="en-US"/>
            </a:p>
          </p:txBody>
        </p:sp>
      </p:grpSp>
      <p:sp>
        <p:nvSpPr>
          <p:cNvPr id="473107" name="Text Box 19"/>
          <p:cNvSpPr txBox="1">
            <a:spLocks noChangeArrowheads="1"/>
          </p:cNvSpPr>
          <p:nvPr/>
        </p:nvSpPr>
        <p:spPr bwMode="auto">
          <a:xfrm>
            <a:off x="4949825" y="2178050"/>
            <a:ext cx="287338" cy="304800"/>
          </a:xfrm>
          <a:prstGeom prst="rect">
            <a:avLst/>
          </a:prstGeom>
          <a:noFill/>
          <a:ln w="9525">
            <a:noFill/>
            <a:miter lim="800000"/>
            <a:headEnd/>
            <a:tailEnd/>
          </a:ln>
        </p:spPr>
        <p:txBody>
          <a:bodyPr wrap="none">
            <a:spAutoFit/>
          </a:bodyPr>
          <a:lstStyle/>
          <a:p>
            <a:r>
              <a:rPr lang="en-US"/>
              <a:t>=</a:t>
            </a:r>
          </a:p>
        </p:txBody>
      </p:sp>
      <p:sp>
        <p:nvSpPr>
          <p:cNvPr id="473108" name="Text Box 20"/>
          <p:cNvSpPr txBox="1">
            <a:spLocks noChangeArrowheads="1"/>
          </p:cNvSpPr>
          <p:nvPr/>
        </p:nvSpPr>
        <p:spPr bwMode="auto">
          <a:xfrm>
            <a:off x="5200650" y="2178050"/>
            <a:ext cx="1292225" cy="304800"/>
          </a:xfrm>
          <a:prstGeom prst="rect">
            <a:avLst/>
          </a:prstGeom>
          <a:noFill/>
          <a:ln w="9525">
            <a:noFill/>
            <a:miter lim="800000"/>
            <a:headEnd/>
            <a:tailEnd/>
          </a:ln>
        </p:spPr>
        <p:txBody>
          <a:bodyPr wrap="none">
            <a:spAutoFit/>
          </a:bodyPr>
          <a:lstStyle/>
          <a:p>
            <a:r>
              <a:rPr lang="en-US"/>
              <a:t>2.04 x 10</a:t>
            </a:r>
            <a:r>
              <a:rPr lang="en-US" baseline="30000"/>
              <a:t>6</a:t>
            </a:r>
            <a:r>
              <a:rPr lang="en-US"/>
              <a:t> g P</a:t>
            </a:r>
          </a:p>
        </p:txBody>
      </p:sp>
      <p:sp>
        <p:nvSpPr>
          <p:cNvPr id="473109" name="Text Box 21"/>
          <p:cNvSpPr txBox="1">
            <a:spLocks noChangeArrowheads="1"/>
          </p:cNvSpPr>
          <p:nvPr/>
        </p:nvSpPr>
        <p:spPr bwMode="auto">
          <a:xfrm>
            <a:off x="5788025" y="3629025"/>
            <a:ext cx="712788" cy="304800"/>
          </a:xfrm>
          <a:prstGeom prst="rect">
            <a:avLst/>
          </a:prstGeom>
          <a:noFill/>
          <a:ln w="9525">
            <a:noFill/>
            <a:miter lim="800000"/>
            <a:headEnd/>
            <a:tailEnd/>
          </a:ln>
        </p:spPr>
        <p:txBody>
          <a:bodyPr wrap="none">
            <a:spAutoFit/>
          </a:bodyPr>
          <a:lstStyle/>
          <a:p>
            <a:r>
              <a:rPr lang="en-US"/>
              <a:t>% P  =</a:t>
            </a:r>
          </a:p>
        </p:txBody>
      </p:sp>
      <p:sp>
        <p:nvSpPr>
          <p:cNvPr id="473110" name="Line 22"/>
          <p:cNvSpPr>
            <a:spLocks noChangeShapeType="1"/>
          </p:cNvSpPr>
          <p:nvPr/>
        </p:nvSpPr>
        <p:spPr bwMode="auto">
          <a:xfrm>
            <a:off x="6448425" y="3768725"/>
            <a:ext cx="654050" cy="0"/>
          </a:xfrm>
          <a:prstGeom prst="line">
            <a:avLst/>
          </a:prstGeom>
          <a:noFill/>
          <a:ln w="9525">
            <a:solidFill>
              <a:schemeClr val="tx1"/>
            </a:solidFill>
            <a:round/>
            <a:headEnd/>
            <a:tailEnd/>
          </a:ln>
        </p:spPr>
        <p:txBody>
          <a:bodyPr/>
          <a:lstStyle/>
          <a:p>
            <a:endParaRPr lang="en-US"/>
          </a:p>
        </p:txBody>
      </p:sp>
      <p:sp>
        <p:nvSpPr>
          <p:cNvPr id="473111" name="Text Box 23"/>
          <p:cNvSpPr txBox="1">
            <a:spLocks noChangeArrowheads="1"/>
          </p:cNvSpPr>
          <p:nvPr/>
        </p:nvSpPr>
        <p:spPr bwMode="auto">
          <a:xfrm>
            <a:off x="6519863" y="3455988"/>
            <a:ext cx="488950" cy="304800"/>
          </a:xfrm>
          <a:prstGeom prst="rect">
            <a:avLst/>
          </a:prstGeom>
          <a:noFill/>
          <a:ln w="9525">
            <a:noFill/>
            <a:miter lim="800000"/>
            <a:headEnd/>
            <a:tailEnd/>
          </a:ln>
        </p:spPr>
        <p:txBody>
          <a:bodyPr wrap="none">
            <a:spAutoFit/>
          </a:bodyPr>
          <a:lstStyle/>
          <a:p>
            <a:r>
              <a:rPr lang="en-US"/>
              <a:t>part</a:t>
            </a:r>
          </a:p>
        </p:txBody>
      </p:sp>
      <p:sp>
        <p:nvSpPr>
          <p:cNvPr id="473112" name="Text Box 24"/>
          <p:cNvSpPr txBox="1">
            <a:spLocks noChangeArrowheads="1"/>
          </p:cNvSpPr>
          <p:nvPr/>
        </p:nvSpPr>
        <p:spPr bwMode="auto">
          <a:xfrm>
            <a:off x="6443663" y="3735388"/>
            <a:ext cx="647700" cy="304800"/>
          </a:xfrm>
          <a:prstGeom prst="rect">
            <a:avLst/>
          </a:prstGeom>
          <a:noFill/>
          <a:ln w="9525">
            <a:noFill/>
            <a:miter lim="800000"/>
            <a:headEnd/>
            <a:tailEnd/>
          </a:ln>
        </p:spPr>
        <p:txBody>
          <a:bodyPr wrap="none">
            <a:spAutoFit/>
          </a:bodyPr>
          <a:lstStyle/>
          <a:p>
            <a:r>
              <a:rPr lang="en-US"/>
              <a:t>whole</a:t>
            </a:r>
          </a:p>
        </p:txBody>
      </p:sp>
      <p:sp>
        <p:nvSpPr>
          <p:cNvPr id="473113" name="Text Box 25"/>
          <p:cNvSpPr txBox="1">
            <a:spLocks noChangeArrowheads="1"/>
          </p:cNvSpPr>
          <p:nvPr/>
        </p:nvSpPr>
        <p:spPr bwMode="auto">
          <a:xfrm>
            <a:off x="6538913" y="3481388"/>
            <a:ext cx="528637" cy="304800"/>
          </a:xfrm>
          <a:prstGeom prst="rect">
            <a:avLst/>
          </a:prstGeom>
          <a:noFill/>
          <a:ln w="9525">
            <a:noFill/>
            <a:miter lim="800000"/>
            <a:headEnd/>
            <a:tailEnd/>
          </a:ln>
        </p:spPr>
        <p:txBody>
          <a:bodyPr wrap="none">
            <a:spAutoFit/>
          </a:bodyPr>
          <a:lstStyle/>
          <a:p>
            <a:r>
              <a:rPr lang="en-US"/>
              <a:t>62 g</a:t>
            </a:r>
          </a:p>
        </p:txBody>
      </p:sp>
      <p:sp>
        <p:nvSpPr>
          <p:cNvPr id="473114" name="Text Box 26"/>
          <p:cNvSpPr txBox="1">
            <a:spLocks noChangeArrowheads="1"/>
          </p:cNvSpPr>
          <p:nvPr/>
        </p:nvSpPr>
        <p:spPr bwMode="auto">
          <a:xfrm>
            <a:off x="6461125" y="3735388"/>
            <a:ext cx="627063" cy="304800"/>
          </a:xfrm>
          <a:prstGeom prst="rect">
            <a:avLst/>
          </a:prstGeom>
          <a:noFill/>
          <a:ln w="9525">
            <a:noFill/>
            <a:miter lim="800000"/>
            <a:headEnd/>
            <a:tailEnd/>
          </a:ln>
        </p:spPr>
        <p:txBody>
          <a:bodyPr wrap="none">
            <a:spAutoFit/>
          </a:bodyPr>
          <a:lstStyle/>
          <a:p>
            <a:r>
              <a:rPr lang="en-US"/>
              <a:t>596 g</a:t>
            </a:r>
          </a:p>
        </p:txBody>
      </p:sp>
      <p:sp>
        <p:nvSpPr>
          <p:cNvPr id="473115" name="Text Box 27"/>
          <p:cNvSpPr txBox="1">
            <a:spLocks noChangeArrowheads="1"/>
          </p:cNvSpPr>
          <p:nvPr/>
        </p:nvSpPr>
        <p:spPr bwMode="auto">
          <a:xfrm>
            <a:off x="7069138" y="3590925"/>
            <a:ext cx="617537" cy="304800"/>
          </a:xfrm>
          <a:prstGeom prst="rect">
            <a:avLst/>
          </a:prstGeom>
          <a:noFill/>
          <a:ln w="9525">
            <a:noFill/>
            <a:miter lim="800000"/>
            <a:headEnd/>
            <a:tailEnd/>
          </a:ln>
        </p:spPr>
        <p:txBody>
          <a:bodyPr wrap="none">
            <a:spAutoFit/>
          </a:bodyPr>
          <a:lstStyle/>
          <a:p>
            <a:r>
              <a:rPr lang="en-US"/>
              <a:t>x 100</a:t>
            </a:r>
          </a:p>
        </p:txBody>
      </p:sp>
      <p:sp>
        <p:nvSpPr>
          <p:cNvPr id="473116" name="Text Box 28"/>
          <p:cNvSpPr txBox="1">
            <a:spLocks noChangeArrowheads="1"/>
          </p:cNvSpPr>
          <p:nvPr/>
        </p:nvSpPr>
        <p:spPr bwMode="auto">
          <a:xfrm>
            <a:off x="7540625" y="3589338"/>
            <a:ext cx="342900" cy="304800"/>
          </a:xfrm>
          <a:prstGeom prst="rect">
            <a:avLst/>
          </a:prstGeom>
          <a:noFill/>
          <a:ln w="9525">
            <a:noFill/>
            <a:miter lim="800000"/>
            <a:headEnd/>
            <a:tailEnd/>
          </a:ln>
        </p:spPr>
        <p:txBody>
          <a:bodyPr wrap="none">
            <a:spAutoFit/>
          </a:bodyPr>
          <a:lstStyle/>
          <a:p>
            <a:r>
              <a:rPr lang="en-US"/>
              <a:t>%</a:t>
            </a:r>
          </a:p>
        </p:txBody>
      </p:sp>
      <p:sp>
        <p:nvSpPr>
          <p:cNvPr id="473117" name="Rectangle 29"/>
          <p:cNvSpPr>
            <a:spLocks noChangeArrowheads="1"/>
          </p:cNvSpPr>
          <p:nvPr/>
        </p:nvSpPr>
        <p:spPr bwMode="auto">
          <a:xfrm>
            <a:off x="6024563" y="4176713"/>
            <a:ext cx="1830387" cy="304800"/>
          </a:xfrm>
          <a:prstGeom prst="rect">
            <a:avLst/>
          </a:prstGeom>
          <a:noFill/>
          <a:ln w="9525">
            <a:noFill/>
            <a:miter lim="800000"/>
            <a:headEnd/>
            <a:tailEnd/>
          </a:ln>
        </p:spPr>
        <p:txBody>
          <a:bodyPr wrap="none">
            <a:spAutoFit/>
          </a:bodyPr>
          <a:lstStyle/>
          <a:p>
            <a:pPr eaLnBrk="0" hangingPunct="0"/>
            <a:r>
              <a:rPr lang="en-US"/>
              <a:t>10.4 % Phosphorous</a:t>
            </a:r>
          </a:p>
        </p:txBody>
      </p:sp>
      <p:sp>
        <p:nvSpPr>
          <p:cNvPr id="473119" name="Rectangle 31"/>
          <p:cNvSpPr>
            <a:spLocks noChangeArrowheads="1"/>
          </p:cNvSpPr>
          <p:nvPr/>
        </p:nvSpPr>
        <p:spPr bwMode="auto">
          <a:xfrm>
            <a:off x="3378200" y="4354513"/>
            <a:ext cx="828675" cy="304800"/>
          </a:xfrm>
          <a:prstGeom prst="rect">
            <a:avLst/>
          </a:prstGeom>
          <a:noFill/>
          <a:ln w="9525">
            <a:noFill/>
            <a:miter lim="800000"/>
            <a:headEnd/>
            <a:tailEnd/>
          </a:ln>
        </p:spPr>
        <p:txBody>
          <a:bodyPr wrap="none">
            <a:spAutoFit/>
          </a:bodyPr>
          <a:lstStyle/>
          <a:p>
            <a:pPr eaLnBrk="0" hangingPunct="0"/>
            <a:r>
              <a:rPr lang="en-US">
                <a:cs typeface="Times New Roman" pitchFamily="18" charset="0"/>
              </a:rPr>
              <a:t>=  596 g</a:t>
            </a:r>
          </a:p>
        </p:txBody>
      </p:sp>
      <p:sp>
        <p:nvSpPr>
          <p:cNvPr id="473120" name="Rectangle 32"/>
          <p:cNvSpPr>
            <a:spLocks noChangeArrowheads="1"/>
          </p:cNvSpPr>
          <p:nvPr/>
        </p:nvSpPr>
        <p:spPr bwMode="auto">
          <a:xfrm>
            <a:off x="3333750" y="5230813"/>
            <a:ext cx="3108325" cy="304800"/>
          </a:xfrm>
          <a:prstGeom prst="rect">
            <a:avLst/>
          </a:prstGeom>
          <a:noFill/>
          <a:ln w="9525">
            <a:noFill/>
            <a:miter lim="800000"/>
            <a:headEnd/>
            <a:tailEnd/>
          </a:ln>
        </p:spPr>
        <p:txBody>
          <a:bodyPr wrap="none">
            <a:spAutoFit/>
          </a:bodyPr>
          <a:lstStyle/>
          <a:p>
            <a:r>
              <a:rPr lang="en-US"/>
              <a:t>1040 g phosphorous / bag of fertilizer</a:t>
            </a:r>
          </a:p>
        </p:txBody>
      </p:sp>
      <p:sp>
        <p:nvSpPr>
          <p:cNvPr id="473121" name="Rectangle 33"/>
          <p:cNvSpPr>
            <a:spLocks noChangeArrowheads="1"/>
          </p:cNvSpPr>
          <p:nvPr/>
        </p:nvSpPr>
        <p:spPr bwMode="auto">
          <a:xfrm>
            <a:off x="2781300" y="5654675"/>
            <a:ext cx="2079625" cy="304800"/>
          </a:xfrm>
          <a:prstGeom prst="rect">
            <a:avLst/>
          </a:prstGeom>
          <a:noFill/>
          <a:ln w="9525">
            <a:noFill/>
            <a:miter lim="800000"/>
            <a:headEnd/>
            <a:tailEnd/>
          </a:ln>
        </p:spPr>
        <p:txBody>
          <a:bodyPr wrap="none">
            <a:spAutoFit/>
          </a:bodyPr>
          <a:lstStyle/>
          <a:p>
            <a:pPr eaLnBrk="0" hangingPunct="0"/>
            <a:r>
              <a:rPr lang="en-US"/>
              <a:t>=  1962 bags of fertilizer</a:t>
            </a:r>
          </a:p>
        </p:txBody>
      </p:sp>
      <p:sp>
        <p:nvSpPr>
          <p:cNvPr id="473122" name="Rectangle 34"/>
          <p:cNvSpPr>
            <a:spLocks noChangeArrowheads="1"/>
          </p:cNvSpPr>
          <p:nvPr/>
        </p:nvSpPr>
        <p:spPr bwMode="auto">
          <a:xfrm>
            <a:off x="4699000" y="6213475"/>
            <a:ext cx="922338" cy="304800"/>
          </a:xfrm>
          <a:prstGeom prst="rect">
            <a:avLst/>
          </a:prstGeom>
          <a:noFill/>
          <a:ln w="9525">
            <a:noFill/>
            <a:miter lim="800000"/>
            <a:headEnd/>
            <a:tailEnd/>
          </a:ln>
        </p:spPr>
        <p:txBody>
          <a:bodyPr wrap="none">
            <a:spAutoFit/>
          </a:bodyPr>
          <a:lstStyle/>
          <a:p>
            <a:pPr eaLnBrk="0" hangingPunct="0"/>
            <a:r>
              <a:rPr lang="en-US">
                <a:solidFill>
                  <a:schemeClr val="accent2"/>
                </a:solidFill>
              </a:rPr>
              <a:t>$107,380</a:t>
            </a:r>
          </a:p>
        </p:txBody>
      </p:sp>
      <p:sp>
        <p:nvSpPr>
          <p:cNvPr id="473123" name="Line 35"/>
          <p:cNvSpPr>
            <a:spLocks noChangeShapeType="1"/>
          </p:cNvSpPr>
          <p:nvPr/>
        </p:nvSpPr>
        <p:spPr bwMode="auto">
          <a:xfrm flipV="1">
            <a:off x="2762250" y="2319338"/>
            <a:ext cx="404813" cy="77787"/>
          </a:xfrm>
          <a:prstGeom prst="line">
            <a:avLst/>
          </a:prstGeom>
          <a:noFill/>
          <a:ln w="9525">
            <a:solidFill>
              <a:srgbClr val="FF0000"/>
            </a:solidFill>
            <a:round/>
            <a:headEnd/>
            <a:tailEnd/>
          </a:ln>
        </p:spPr>
        <p:txBody>
          <a:bodyPr/>
          <a:lstStyle/>
          <a:p>
            <a:endParaRPr lang="en-US"/>
          </a:p>
        </p:txBody>
      </p:sp>
      <p:sp>
        <p:nvSpPr>
          <p:cNvPr id="473124" name="Line 36"/>
          <p:cNvSpPr>
            <a:spLocks noChangeShapeType="1"/>
          </p:cNvSpPr>
          <p:nvPr/>
        </p:nvSpPr>
        <p:spPr bwMode="auto">
          <a:xfrm flipV="1">
            <a:off x="3495675" y="2433638"/>
            <a:ext cx="404813" cy="77787"/>
          </a:xfrm>
          <a:prstGeom prst="line">
            <a:avLst/>
          </a:prstGeom>
          <a:noFill/>
          <a:ln w="9525">
            <a:solidFill>
              <a:srgbClr val="FF0000"/>
            </a:solidFill>
            <a:round/>
            <a:headEnd/>
            <a:tailEnd/>
          </a:ln>
        </p:spPr>
        <p:txBody>
          <a:bodyPr/>
          <a:lstStyle/>
          <a:p>
            <a:endParaRPr lang="en-US"/>
          </a:p>
        </p:txBody>
      </p:sp>
      <p:sp>
        <p:nvSpPr>
          <p:cNvPr id="473125" name="Line 37"/>
          <p:cNvSpPr>
            <a:spLocks noChangeShapeType="1"/>
          </p:cNvSpPr>
          <p:nvPr/>
        </p:nvSpPr>
        <p:spPr bwMode="auto">
          <a:xfrm flipV="1">
            <a:off x="3562350" y="2185988"/>
            <a:ext cx="404813" cy="77787"/>
          </a:xfrm>
          <a:prstGeom prst="line">
            <a:avLst/>
          </a:prstGeom>
          <a:noFill/>
          <a:ln w="9525">
            <a:solidFill>
              <a:srgbClr val="FF0000"/>
            </a:solidFill>
            <a:round/>
            <a:headEnd/>
            <a:tailEnd/>
          </a:ln>
        </p:spPr>
        <p:txBody>
          <a:bodyPr/>
          <a:lstStyle/>
          <a:p>
            <a:endParaRPr lang="en-US"/>
          </a:p>
        </p:txBody>
      </p:sp>
      <p:sp>
        <p:nvSpPr>
          <p:cNvPr id="473126" name="Line 38"/>
          <p:cNvSpPr>
            <a:spLocks noChangeShapeType="1"/>
          </p:cNvSpPr>
          <p:nvPr/>
        </p:nvSpPr>
        <p:spPr bwMode="auto">
          <a:xfrm flipV="1">
            <a:off x="4324350" y="2433638"/>
            <a:ext cx="404813" cy="77787"/>
          </a:xfrm>
          <a:prstGeom prst="line">
            <a:avLst/>
          </a:prstGeom>
          <a:noFill/>
          <a:ln w="9525">
            <a:solidFill>
              <a:srgbClr val="FF0000"/>
            </a:solidFill>
            <a:round/>
            <a:headEnd/>
            <a:tailEnd/>
          </a:ln>
        </p:spPr>
        <p:txBody>
          <a:bodyPr/>
          <a:lstStyle/>
          <a:p>
            <a:endParaRPr lang="en-US"/>
          </a:p>
        </p:txBody>
      </p:sp>
      <p:sp>
        <p:nvSpPr>
          <p:cNvPr id="473127" name="Rectangle 39"/>
          <p:cNvSpPr>
            <a:spLocks noChangeArrowheads="1"/>
          </p:cNvSpPr>
          <p:nvPr/>
        </p:nvSpPr>
        <p:spPr bwMode="auto">
          <a:xfrm>
            <a:off x="1541463" y="6213475"/>
            <a:ext cx="3249612" cy="304800"/>
          </a:xfrm>
          <a:prstGeom prst="rect">
            <a:avLst/>
          </a:prstGeom>
          <a:noFill/>
          <a:ln w="9525">
            <a:noFill/>
            <a:miter lim="800000"/>
            <a:headEnd/>
            <a:tailEnd/>
          </a:ln>
        </p:spPr>
        <p:txBody>
          <a:bodyPr wrap="none">
            <a:spAutoFit/>
          </a:bodyPr>
          <a:lstStyle/>
          <a:p>
            <a:r>
              <a:rPr lang="en-US">
                <a:solidFill>
                  <a:schemeClr val="accent2"/>
                </a:solidFill>
              </a:rPr>
              <a:t>(1962 bags of fertilizer)($54.73 / bag) =</a:t>
            </a:r>
          </a:p>
        </p:txBody>
      </p:sp>
      <p:pic>
        <p:nvPicPr>
          <p:cNvPr id="473131" name="Picture 43" descr="NutriPlacr_2800_7"/>
          <p:cNvPicPr>
            <a:picLocks noChangeAspect="1" noChangeArrowheads="1"/>
          </p:cNvPicPr>
          <p:nvPr/>
        </p:nvPicPr>
        <p:blipFill>
          <a:blip r:embed="rId4" cstate="print">
            <a:lum bright="-6000"/>
          </a:blip>
          <a:srcRect/>
          <a:stretch>
            <a:fillRect/>
          </a:stretch>
        </p:blipFill>
        <p:spPr bwMode="auto">
          <a:xfrm>
            <a:off x="6627813" y="1600200"/>
            <a:ext cx="2514600" cy="1666875"/>
          </a:xfrm>
          <a:prstGeom prst="rect">
            <a:avLst/>
          </a:prstGeom>
          <a:noFill/>
          <a:ln w="9525">
            <a:noFill/>
            <a:miter lim="800000"/>
            <a:headEnd/>
            <a:tailEnd/>
          </a:ln>
        </p:spPr>
      </p:pic>
      <p:pic>
        <p:nvPicPr>
          <p:cNvPr id="473133" name="Picture 45" descr="yard-picture"/>
          <p:cNvPicPr>
            <a:picLocks noChangeAspect="1" noChangeArrowheads="1"/>
          </p:cNvPicPr>
          <p:nvPr/>
        </p:nvPicPr>
        <p:blipFill>
          <a:blip r:embed="rId5" cstate="print"/>
          <a:srcRect/>
          <a:stretch>
            <a:fillRect/>
          </a:stretch>
        </p:blipFill>
        <p:spPr bwMode="auto">
          <a:xfrm>
            <a:off x="6800850" y="4900613"/>
            <a:ext cx="2343150" cy="1976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473092">
                                            <p:txEl>
                                              <p:pRg st="0" end="0"/>
                                            </p:txEl>
                                          </p:spTgt>
                                        </p:tgtEl>
                                        <p:attrNameLst>
                                          <p:attrName>style.visibility</p:attrName>
                                        </p:attrNameLst>
                                      </p:cBhvr>
                                      <p:to>
                                        <p:strVal val="visible"/>
                                      </p:to>
                                    </p:set>
                                    <p:animEffect transition="in" filter="fade">
                                      <p:cBhvr>
                                        <p:cTn id="7" dur="1000"/>
                                        <p:tgtEl>
                                          <p:spTgt spid="473092">
                                            <p:txEl>
                                              <p:pRg st="0" end="0"/>
                                            </p:txEl>
                                          </p:spTgt>
                                        </p:tgtEl>
                                      </p:cBhvr>
                                    </p:animEffect>
                                    <p:anim calcmode="lin" valueType="num">
                                      <p:cBhvr>
                                        <p:cTn id="8" dur="1000" fill="hold"/>
                                        <p:tgtEl>
                                          <p:spTgt spid="473092">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47309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73092">
                                            <p:txEl>
                                              <p:pRg st="1" end="1"/>
                                            </p:txEl>
                                          </p:spTgt>
                                        </p:tgtEl>
                                        <p:attrNameLst>
                                          <p:attrName>style.visibility</p:attrName>
                                        </p:attrNameLst>
                                      </p:cBhvr>
                                      <p:to>
                                        <p:strVal val="visible"/>
                                      </p:to>
                                    </p:set>
                                    <p:anim calcmode="lin" valueType="num">
                                      <p:cBhvr>
                                        <p:cTn id="14" dur="500" fill="hold"/>
                                        <p:tgtEl>
                                          <p:spTgt spid="47309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7309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7309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473093"/>
                                        </p:tgtEl>
                                        <p:attrNameLst>
                                          <p:attrName>style.visibility</p:attrName>
                                        </p:attrNameLst>
                                      </p:cBhvr>
                                      <p:to>
                                        <p:strVal val="visible"/>
                                      </p:to>
                                    </p:set>
                                    <p:animEffect transition="in" filter="fade">
                                      <p:cBhvr>
                                        <p:cTn id="21" dur="1000"/>
                                        <p:tgtEl>
                                          <p:spTgt spid="473093"/>
                                        </p:tgtEl>
                                      </p:cBhvr>
                                    </p:animEffect>
                                    <p:anim calcmode="lin" valueType="num">
                                      <p:cBhvr>
                                        <p:cTn id="22" dur="1000" fill="hold"/>
                                        <p:tgtEl>
                                          <p:spTgt spid="473093"/>
                                        </p:tgtEl>
                                        <p:attrNameLst>
                                          <p:attrName>ppt_x</p:attrName>
                                        </p:attrNameLst>
                                      </p:cBhvr>
                                      <p:tavLst>
                                        <p:tav tm="0">
                                          <p:val>
                                            <p:strVal val="#ppt_x-.1"/>
                                          </p:val>
                                        </p:tav>
                                        <p:tav tm="100000">
                                          <p:val>
                                            <p:strVal val="#ppt_x"/>
                                          </p:val>
                                        </p:tav>
                                      </p:tavLst>
                                    </p:anim>
                                    <p:anim calcmode="lin" valueType="num">
                                      <p:cBhvr>
                                        <p:cTn id="23" dur="1000" fill="hold"/>
                                        <p:tgtEl>
                                          <p:spTgt spid="47309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473097"/>
                                        </p:tgtEl>
                                        <p:attrNameLst>
                                          <p:attrName>style.visibility</p:attrName>
                                        </p:attrNameLst>
                                      </p:cBhvr>
                                      <p:to>
                                        <p:strVal val="visible"/>
                                      </p:to>
                                    </p:set>
                                    <p:animEffect transition="in" filter="dissolve">
                                      <p:cBhvr>
                                        <p:cTn id="33" dur="500"/>
                                        <p:tgtEl>
                                          <p:spTgt spid="47309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73098"/>
                                        </p:tgtEl>
                                        <p:attrNameLst>
                                          <p:attrName>style.visibility</p:attrName>
                                        </p:attrNameLst>
                                      </p:cBhvr>
                                      <p:to>
                                        <p:strVal val="visible"/>
                                      </p:to>
                                    </p:set>
                                    <p:animEffect transition="in" filter="dissolve">
                                      <p:cBhvr>
                                        <p:cTn id="38" dur="500"/>
                                        <p:tgtEl>
                                          <p:spTgt spid="47309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73123"/>
                                        </p:tgtEl>
                                        <p:attrNameLst>
                                          <p:attrName>style.visibility</p:attrName>
                                        </p:attrNameLst>
                                      </p:cBhvr>
                                      <p:to>
                                        <p:strVal val="visible"/>
                                      </p:to>
                                    </p:set>
                                    <p:animEffect transition="in" filter="wipe(down)">
                                      <p:cBhvr>
                                        <p:cTn id="43" dur="500"/>
                                        <p:tgtEl>
                                          <p:spTgt spid="473123"/>
                                        </p:tgtEl>
                                      </p:cBhvr>
                                    </p:animEffect>
                                  </p:childTnLst>
                                </p:cTn>
                              </p:par>
                            </p:childTnLst>
                          </p:cTn>
                        </p:par>
                        <p:par>
                          <p:cTn id="44" fill="hold">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473124"/>
                                        </p:tgtEl>
                                        <p:attrNameLst>
                                          <p:attrName>style.visibility</p:attrName>
                                        </p:attrNameLst>
                                      </p:cBhvr>
                                      <p:to>
                                        <p:strVal val="visible"/>
                                      </p:to>
                                    </p:set>
                                    <p:animEffect transition="in" filter="wipe(down)">
                                      <p:cBhvr>
                                        <p:cTn id="47" dur="500"/>
                                        <p:tgtEl>
                                          <p:spTgt spid="4731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20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73102"/>
                                        </p:tgtEl>
                                        <p:attrNameLst>
                                          <p:attrName>style.visibility</p:attrName>
                                        </p:attrNameLst>
                                      </p:cBhvr>
                                      <p:to>
                                        <p:strVal val="visible"/>
                                      </p:to>
                                    </p:set>
                                    <p:animEffect transition="in" filter="dissolve">
                                      <p:cBhvr>
                                        <p:cTn id="57" dur="500"/>
                                        <p:tgtEl>
                                          <p:spTgt spid="473102"/>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473103"/>
                                        </p:tgtEl>
                                        <p:attrNameLst>
                                          <p:attrName>style.visibility</p:attrName>
                                        </p:attrNameLst>
                                      </p:cBhvr>
                                      <p:to>
                                        <p:strVal val="visible"/>
                                      </p:to>
                                    </p:set>
                                    <p:animEffect transition="in" filter="dissolve">
                                      <p:cBhvr>
                                        <p:cTn id="62" dur="500"/>
                                        <p:tgtEl>
                                          <p:spTgt spid="47310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73125"/>
                                        </p:tgtEl>
                                        <p:attrNameLst>
                                          <p:attrName>style.visibility</p:attrName>
                                        </p:attrNameLst>
                                      </p:cBhvr>
                                      <p:to>
                                        <p:strVal val="visible"/>
                                      </p:to>
                                    </p:set>
                                    <p:animEffect transition="in" filter="wipe(down)">
                                      <p:cBhvr>
                                        <p:cTn id="67" dur="500"/>
                                        <p:tgtEl>
                                          <p:spTgt spid="473125"/>
                                        </p:tgtEl>
                                      </p:cBhvr>
                                    </p:animEffect>
                                  </p:childTnLst>
                                </p:cTn>
                              </p:par>
                            </p:childTnLst>
                          </p:cTn>
                        </p:par>
                        <p:par>
                          <p:cTn id="68" fill="hold">
                            <p:stCondLst>
                              <p:cond delay="500"/>
                            </p:stCondLst>
                            <p:childTnLst>
                              <p:par>
                                <p:cTn id="69" presetID="22" presetClass="entr" presetSubtype="4" fill="hold" grpId="0" nodeType="afterEffect">
                                  <p:stCondLst>
                                    <p:cond delay="0"/>
                                  </p:stCondLst>
                                  <p:childTnLst>
                                    <p:set>
                                      <p:cBhvr>
                                        <p:cTn id="70" dur="1" fill="hold">
                                          <p:stCondLst>
                                            <p:cond delay="0"/>
                                          </p:stCondLst>
                                        </p:cTn>
                                        <p:tgtEl>
                                          <p:spTgt spid="473126"/>
                                        </p:tgtEl>
                                        <p:attrNameLst>
                                          <p:attrName>style.visibility</p:attrName>
                                        </p:attrNameLst>
                                      </p:cBhvr>
                                      <p:to>
                                        <p:strVal val="visible"/>
                                      </p:to>
                                    </p:set>
                                    <p:animEffect transition="in" filter="wipe(down)">
                                      <p:cBhvr>
                                        <p:cTn id="71" dur="500"/>
                                        <p:tgtEl>
                                          <p:spTgt spid="473126"/>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473107"/>
                                        </p:tgtEl>
                                        <p:attrNameLst>
                                          <p:attrName>style.visibility</p:attrName>
                                        </p:attrNameLst>
                                      </p:cBhvr>
                                      <p:to>
                                        <p:strVal val="visible"/>
                                      </p:to>
                                    </p:set>
                                    <p:animEffect transition="in" filter="fade">
                                      <p:cBhvr>
                                        <p:cTn id="75" dur="2000"/>
                                        <p:tgtEl>
                                          <p:spTgt spid="473107"/>
                                        </p:tgtEl>
                                      </p:cBhvr>
                                    </p:animEffect>
                                  </p:childTnLst>
                                </p:cTn>
                              </p:par>
                            </p:childTnLst>
                          </p:cTn>
                        </p:par>
                      </p:childTnLst>
                    </p:cTn>
                  </p:par>
                  <p:par>
                    <p:cTn id="76" fill="hold">
                      <p:stCondLst>
                        <p:cond delay="indefinite"/>
                      </p:stCondLst>
                      <p:childTnLst>
                        <p:par>
                          <p:cTn id="77" fill="hold">
                            <p:stCondLst>
                              <p:cond delay="0"/>
                            </p:stCondLst>
                            <p:childTnLst>
                              <p:par>
                                <p:cTn id="78" presetID="39" presetClass="entr" presetSubtype="0" accel="100000" fill="hold" grpId="0" nodeType="clickEffect">
                                  <p:stCondLst>
                                    <p:cond delay="0"/>
                                  </p:stCondLst>
                                  <p:childTnLst>
                                    <p:set>
                                      <p:cBhvr>
                                        <p:cTn id="79" dur="1" fill="hold">
                                          <p:stCondLst>
                                            <p:cond delay="0"/>
                                          </p:stCondLst>
                                        </p:cTn>
                                        <p:tgtEl>
                                          <p:spTgt spid="473108"/>
                                        </p:tgtEl>
                                        <p:attrNameLst>
                                          <p:attrName>style.visibility</p:attrName>
                                        </p:attrNameLst>
                                      </p:cBhvr>
                                      <p:to>
                                        <p:strVal val="visible"/>
                                      </p:to>
                                    </p:set>
                                    <p:anim calcmode="lin" valueType="num">
                                      <p:cBhvr>
                                        <p:cTn id="80" dur="500" fill="hold"/>
                                        <p:tgtEl>
                                          <p:spTgt spid="473108"/>
                                        </p:tgtEl>
                                        <p:attrNameLst>
                                          <p:attrName>ppt_h</p:attrName>
                                        </p:attrNameLst>
                                      </p:cBhvr>
                                      <p:tavLst>
                                        <p:tav tm="0">
                                          <p:val>
                                            <p:strVal val="#ppt_h/20"/>
                                          </p:val>
                                        </p:tav>
                                        <p:tav tm="50000">
                                          <p:val>
                                            <p:strVal val="#ppt_h/20"/>
                                          </p:val>
                                        </p:tav>
                                        <p:tav tm="100000">
                                          <p:val>
                                            <p:strVal val="#ppt_h"/>
                                          </p:val>
                                        </p:tav>
                                      </p:tavLst>
                                    </p:anim>
                                    <p:anim calcmode="lin" valueType="num">
                                      <p:cBhvr>
                                        <p:cTn id="81" dur="500" fill="hold"/>
                                        <p:tgtEl>
                                          <p:spTgt spid="473108"/>
                                        </p:tgtEl>
                                        <p:attrNameLst>
                                          <p:attrName>ppt_w</p:attrName>
                                        </p:attrNameLst>
                                      </p:cBhvr>
                                      <p:tavLst>
                                        <p:tav tm="0">
                                          <p:val>
                                            <p:strVal val="#ppt_w+.3"/>
                                          </p:val>
                                        </p:tav>
                                        <p:tav tm="50000">
                                          <p:val>
                                            <p:strVal val="#ppt_w+.3"/>
                                          </p:val>
                                        </p:tav>
                                        <p:tav tm="100000">
                                          <p:val>
                                            <p:strVal val="#ppt_w"/>
                                          </p:val>
                                        </p:tav>
                                      </p:tavLst>
                                    </p:anim>
                                    <p:anim calcmode="lin" valueType="num">
                                      <p:cBhvr>
                                        <p:cTn id="82" dur="500" fill="hold"/>
                                        <p:tgtEl>
                                          <p:spTgt spid="473108"/>
                                        </p:tgtEl>
                                        <p:attrNameLst>
                                          <p:attrName>ppt_x</p:attrName>
                                        </p:attrNameLst>
                                      </p:cBhvr>
                                      <p:tavLst>
                                        <p:tav tm="0">
                                          <p:val>
                                            <p:strVal val="#ppt_x-.3"/>
                                          </p:val>
                                        </p:tav>
                                        <p:tav tm="50000">
                                          <p:val>
                                            <p:strVal val="#ppt_x"/>
                                          </p:val>
                                        </p:tav>
                                        <p:tav tm="100000">
                                          <p:val>
                                            <p:strVal val="#ppt_x"/>
                                          </p:val>
                                        </p:tav>
                                      </p:tavLst>
                                    </p:anim>
                                    <p:anim calcmode="lin" valueType="num">
                                      <p:cBhvr>
                                        <p:cTn id="83" dur="500" fill="hold"/>
                                        <p:tgtEl>
                                          <p:spTgt spid="473108"/>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0" presetClass="entr" presetSubtype="0" fill="hold" nodeType="clickEffect">
                                  <p:stCondLst>
                                    <p:cond delay="0"/>
                                  </p:stCondLst>
                                  <p:iterate type="lt">
                                    <p:tmPct val="10000"/>
                                  </p:iterate>
                                  <p:childTnLst>
                                    <p:set>
                                      <p:cBhvr>
                                        <p:cTn id="87" dur="1" fill="hold">
                                          <p:stCondLst>
                                            <p:cond delay="0"/>
                                          </p:stCondLst>
                                        </p:cTn>
                                        <p:tgtEl>
                                          <p:spTgt spid="473092">
                                            <p:txEl>
                                              <p:pRg st="6" end="6"/>
                                            </p:txEl>
                                          </p:spTgt>
                                        </p:tgtEl>
                                        <p:attrNameLst>
                                          <p:attrName>style.visibility</p:attrName>
                                        </p:attrNameLst>
                                      </p:cBhvr>
                                      <p:to>
                                        <p:strVal val="visible"/>
                                      </p:to>
                                    </p:set>
                                    <p:animEffect transition="in" filter="fade">
                                      <p:cBhvr>
                                        <p:cTn id="88" dur="1000"/>
                                        <p:tgtEl>
                                          <p:spTgt spid="473092">
                                            <p:txEl>
                                              <p:pRg st="6" end="6"/>
                                            </p:txEl>
                                          </p:spTgt>
                                        </p:tgtEl>
                                      </p:cBhvr>
                                    </p:animEffect>
                                    <p:anim calcmode="lin" valueType="num">
                                      <p:cBhvr>
                                        <p:cTn id="89" dur="1000" fill="hold"/>
                                        <p:tgtEl>
                                          <p:spTgt spid="473092">
                                            <p:txEl>
                                              <p:pRg st="6" end="6"/>
                                            </p:txEl>
                                          </p:spTgt>
                                        </p:tgtEl>
                                        <p:attrNameLst>
                                          <p:attrName>ppt_x</p:attrName>
                                        </p:attrNameLst>
                                      </p:cBhvr>
                                      <p:tavLst>
                                        <p:tav tm="0">
                                          <p:val>
                                            <p:strVal val="#ppt_x-.1"/>
                                          </p:val>
                                        </p:tav>
                                        <p:tav tm="100000">
                                          <p:val>
                                            <p:strVal val="#ppt_x"/>
                                          </p:val>
                                        </p:tav>
                                      </p:tavLst>
                                    </p:anim>
                                    <p:anim calcmode="lin" valueType="num">
                                      <p:cBhvr>
                                        <p:cTn id="90" dur="1000" fill="hold"/>
                                        <p:tgtEl>
                                          <p:spTgt spid="47309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nodeType="clickEffect">
                                  <p:stCondLst>
                                    <p:cond delay="0"/>
                                  </p:stCondLst>
                                  <p:childTnLst>
                                    <p:set>
                                      <p:cBhvr>
                                        <p:cTn id="94" dur="1" fill="hold">
                                          <p:stCondLst>
                                            <p:cond delay="0"/>
                                          </p:stCondLst>
                                        </p:cTn>
                                        <p:tgtEl>
                                          <p:spTgt spid="473092">
                                            <p:txEl>
                                              <p:pRg st="9" end="9"/>
                                            </p:txEl>
                                          </p:spTgt>
                                        </p:tgtEl>
                                        <p:attrNameLst>
                                          <p:attrName>style.visibility</p:attrName>
                                        </p:attrNameLst>
                                      </p:cBhvr>
                                      <p:to>
                                        <p:strVal val="visible"/>
                                      </p:to>
                                    </p:set>
                                    <p:animEffect transition="in" filter="dissolve">
                                      <p:cBhvr>
                                        <p:cTn id="95" dur="500"/>
                                        <p:tgtEl>
                                          <p:spTgt spid="473092">
                                            <p:txEl>
                                              <p:pRg st="9" end="9"/>
                                            </p:txEl>
                                          </p:spTgt>
                                        </p:tgtEl>
                                      </p:cBhvr>
                                    </p:animEffect>
                                  </p:childTnLst>
                                </p:cTn>
                              </p:par>
                              <p:par>
                                <p:cTn id="96" presetID="9" presetClass="entr" presetSubtype="0" fill="hold" nodeType="withEffect">
                                  <p:stCondLst>
                                    <p:cond delay="0"/>
                                  </p:stCondLst>
                                  <p:childTnLst>
                                    <p:set>
                                      <p:cBhvr>
                                        <p:cTn id="97" dur="1" fill="hold">
                                          <p:stCondLst>
                                            <p:cond delay="0"/>
                                          </p:stCondLst>
                                        </p:cTn>
                                        <p:tgtEl>
                                          <p:spTgt spid="473092">
                                            <p:txEl>
                                              <p:pRg st="10" end="10"/>
                                            </p:txEl>
                                          </p:spTgt>
                                        </p:tgtEl>
                                        <p:attrNameLst>
                                          <p:attrName>style.visibility</p:attrName>
                                        </p:attrNameLst>
                                      </p:cBhvr>
                                      <p:to>
                                        <p:strVal val="visible"/>
                                      </p:to>
                                    </p:set>
                                    <p:animEffect transition="in" filter="dissolve">
                                      <p:cBhvr>
                                        <p:cTn id="98" dur="500"/>
                                        <p:tgtEl>
                                          <p:spTgt spid="473092">
                                            <p:txEl>
                                              <p:pRg st="10" end="10"/>
                                            </p:txEl>
                                          </p:spTgt>
                                        </p:tgtEl>
                                      </p:cBhvr>
                                    </p:animEffect>
                                  </p:childTnLst>
                                </p:cTn>
                              </p:par>
                              <p:par>
                                <p:cTn id="99" presetID="9" presetClass="entr" presetSubtype="0" fill="hold" nodeType="withEffect">
                                  <p:stCondLst>
                                    <p:cond delay="0"/>
                                  </p:stCondLst>
                                  <p:childTnLst>
                                    <p:set>
                                      <p:cBhvr>
                                        <p:cTn id="100" dur="1" fill="hold">
                                          <p:stCondLst>
                                            <p:cond delay="0"/>
                                          </p:stCondLst>
                                        </p:cTn>
                                        <p:tgtEl>
                                          <p:spTgt spid="473092">
                                            <p:txEl>
                                              <p:pRg st="11" end="11"/>
                                            </p:txEl>
                                          </p:spTgt>
                                        </p:tgtEl>
                                        <p:attrNameLst>
                                          <p:attrName>style.visibility</p:attrName>
                                        </p:attrNameLst>
                                      </p:cBhvr>
                                      <p:to>
                                        <p:strVal val="visible"/>
                                      </p:to>
                                    </p:set>
                                    <p:animEffect transition="in" filter="dissolve">
                                      <p:cBhvr>
                                        <p:cTn id="101" dur="500"/>
                                        <p:tgtEl>
                                          <p:spTgt spid="473092">
                                            <p:txEl>
                                              <p:pRg st="11" end="11"/>
                                            </p:txEl>
                                          </p:spTgt>
                                        </p:tgtEl>
                                      </p:cBhvr>
                                    </p:animEffect>
                                  </p:childTnLst>
                                </p:cTn>
                              </p:par>
                              <p:par>
                                <p:cTn id="102" presetID="9" presetClass="entr" presetSubtype="0" fill="hold" nodeType="withEffect">
                                  <p:stCondLst>
                                    <p:cond delay="0"/>
                                  </p:stCondLst>
                                  <p:childTnLst>
                                    <p:set>
                                      <p:cBhvr>
                                        <p:cTn id="103" dur="1" fill="hold">
                                          <p:stCondLst>
                                            <p:cond delay="0"/>
                                          </p:stCondLst>
                                        </p:cTn>
                                        <p:tgtEl>
                                          <p:spTgt spid="473092">
                                            <p:txEl>
                                              <p:pRg st="12" end="12"/>
                                            </p:txEl>
                                          </p:spTgt>
                                        </p:tgtEl>
                                        <p:attrNameLst>
                                          <p:attrName>style.visibility</p:attrName>
                                        </p:attrNameLst>
                                      </p:cBhvr>
                                      <p:to>
                                        <p:strVal val="visible"/>
                                      </p:to>
                                    </p:set>
                                    <p:animEffect transition="in" filter="dissolve">
                                      <p:cBhvr>
                                        <p:cTn id="104" dur="500"/>
                                        <p:tgtEl>
                                          <p:spTgt spid="473092">
                                            <p:txEl>
                                              <p:pRg st="12" end="12"/>
                                            </p:txEl>
                                          </p:spTgt>
                                        </p:tgtEl>
                                      </p:cBhvr>
                                    </p:animEffect>
                                  </p:childTnLst>
                                </p:cTn>
                              </p:par>
                              <p:par>
                                <p:cTn id="105" presetID="9" presetClass="entr" presetSubtype="0" fill="hold" nodeType="withEffect">
                                  <p:stCondLst>
                                    <p:cond delay="0"/>
                                  </p:stCondLst>
                                  <p:childTnLst>
                                    <p:set>
                                      <p:cBhvr>
                                        <p:cTn id="106" dur="1" fill="hold">
                                          <p:stCondLst>
                                            <p:cond delay="0"/>
                                          </p:stCondLst>
                                        </p:cTn>
                                        <p:tgtEl>
                                          <p:spTgt spid="473092">
                                            <p:txEl>
                                              <p:pRg st="13" end="13"/>
                                            </p:txEl>
                                          </p:spTgt>
                                        </p:tgtEl>
                                        <p:attrNameLst>
                                          <p:attrName>style.visibility</p:attrName>
                                        </p:attrNameLst>
                                      </p:cBhvr>
                                      <p:to>
                                        <p:strVal val="visible"/>
                                      </p:to>
                                    </p:set>
                                    <p:animEffect transition="in" filter="dissolve">
                                      <p:cBhvr>
                                        <p:cTn id="107" dur="500"/>
                                        <p:tgtEl>
                                          <p:spTgt spid="473092">
                                            <p:txEl>
                                              <p:pRg st="13" end="13"/>
                                            </p:txEl>
                                          </p:spTgt>
                                        </p:tgtEl>
                                      </p:cBhvr>
                                    </p:animEffect>
                                  </p:childTnLst>
                                </p:cTn>
                              </p:par>
                              <p:par>
                                <p:cTn id="108" presetID="9" presetClass="entr" presetSubtype="0" fill="hold" nodeType="withEffect">
                                  <p:stCondLst>
                                    <p:cond delay="0"/>
                                  </p:stCondLst>
                                  <p:childTnLst>
                                    <p:set>
                                      <p:cBhvr>
                                        <p:cTn id="109" dur="1" fill="hold">
                                          <p:stCondLst>
                                            <p:cond delay="0"/>
                                          </p:stCondLst>
                                        </p:cTn>
                                        <p:tgtEl>
                                          <p:spTgt spid="473092">
                                            <p:txEl>
                                              <p:pRg st="14" end="14"/>
                                            </p:txEl>
                                          </p:spTgt>
                                        </p:tgtEl>
                                        <p:attrNameLst>
                                          <p:attrName>style.visibility</p:attrName>
                                        </p:attrNameLst>
                                      </p:cBhvr>
                                      <p:to>
                                        <p:strVal val="visible"/>
                                      </p:to>
                                    </p:set>
                                    <p:animEffect transition="in" filter="dissolve">
                                      <p:cBhvr>
                                        <p:cTn id="110" dur="500"/>
                                        <p:tgtEl>
                                          <p:spTgt spid="473092">
                                            <p:txEl>
                                              <p:pRg st="14" end="14"/>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ntr" presetSubtype="0" fill="hold" grpId="0" nodeType="clickEffect">
                                  <p:stCondLst>
                                    <p:cond delay="0"/>
                                  </p:stCondLst>
                                  <p:childTnLst>
                                    <p:set>
                                      <p:cBhvr>
                                        <p:cTn id="114" dur="1" fill="hold">
                                          <p:stCondLst>
                                            <p:cond delay="0"/>
                                          </p:stCondLst>
                                        </p:cTn>
                                        <p:tgtEl>
                                          <p:spTgt spid="473119"/>
                                        </p:tgtEl>
                                        <p:attrNameLst>
                                          <p:attrName>style.visibility</p:attrName>
                                        </p:attrNameLst>
                                      </p:cBhvr>
                                      <p:to>
                                        <p:strVal val="visible"/>
                                      </p:to>
                                    </p:set>
                                    <p:animEffect transition="in" filter="dissolve">
                                      <p:cBhvr>
                                        <p:cTn id="115" dur="500"/>
                                        <p:tgtEl>
                                          <p:spTgt spid="473119"/>
                                        </p:tgtEl>
                                      </p:cBhvr>
                                    </p:animEffect>
                                  </p:childTnLst>
                                </p:cTn>
                              </p:par>
                            </p:childTnLst>
                          </p:cTn>
                        </p:par>
                        <p:par>
                          <p:cTn id="116" fill="hold">
                            <p:stCondLst>
                              <p:cond delay="500"/>
                            </p:stCondLst>
                            <p:childTnLst>
                              <p:par>
                                <p:cTn id="117" presetID="42" presetClass="entr" presetSubtype="0" fill="hold" nodeType="afterEffect">
                                  <p:stCondLst>
                                    <p:cond delay="0"/>
                                  </p:stCondLst>
                                  <p:childTnLst>
                                    <p:set>
                                      <p:cBhvr>
                                        <p:cTn id="118" dur="1" fill="hold">
                                          <p:stCondLst>
                                            <p:cond delay="0"/>
                                          </p:stCondLst>
                                        </p:cTn>
                                        <p:tgtEl>
                                          <p:spTgt spid="473092">
                                            <p:txEl>
                                              <p:pRg st="7" end="7"/>
                                            </p:txEl>
                                          </p:spTgt>
                                        </p:tgtEl>
                                        <p:attrNameLst>
                                          <p:attrName>style.visibility</p:attrName>
                                        </p:attrNameLst>
                                      </p:cBhvr>
                                      <p:to>
                                        <p:strVal val="visible"/>
                                      </p:to>
                                    </p:set>
                                    <p:animEffect transition="in" filter="fade">
                                      <p:cBhvr>
                                        <p:cTn id="119" dur="1000"/>
                                        <p:tgtEl>
                                          <p:spTgt spid="473092">
                                            <p:txEl>
                                              <p:pRg st="7" end="7"/>
                                            </p:txEl>
                                          </p:spTgt>
                                        </p:tgtEl>
                                      </p:cBhvr>
                                    </p:animEffect>
                                    <p:anim calcmode="lin" valueType="num">
                                      <p:cBhvr>
                                        <p:cTn id="120" dur="1000" fill="hold"/>
                                        <p:tgtEl>
                                          <p:spTgt spid="473092">
                                            <p:txEl>
                                              <p:pRg st="7" end="7"/>
                                            </p:txEl>
                                          </p:spTgt>
                                        </p:tgtEl>
                                        <p:attrNameLst>
                                          <p:attrName>ppt_x</p:attrName>
                                        </p:attrNameLst>
                                      </p:cBhvr>
                                      <p:tavLst>
                                        <p:tav tm="0">
                                          <p:val>
                                            <p:strVal val="#ppt_x"/>
                                          </p:val>
                                        </p:tav>
                                        <p:tav tm="100000">
                                          <p:val>
                                            <p:strVal val="#ppt_x"/>
                                          </p:val>
                                        </p:tav>
                                      </p:tavLst>
                                    </p:anim>
                                    <p:anim calcmode="lin" valueType="num">
                                      <p:cBhvr>
                                        <p:cTn id="121" dur="1000" fill="hold"/>
                                        <p:tgtEl>
                                          <p:spTgt spid="47309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7" presetClass="entr" presetSubtype="8" fill="hold" grpId="0" nodeType="clickEffect">
                                  <p:stCondLst>
                                    <p:cond delay="0"/>
                                  </p:stCondLst>
                                  <p:childTnLst>
                                    <p:set>
                                      <p:cBhvr>
                                        <p:cTn id="125" dur="1" fill="hold">
                                          <p:stCondLst>
                                            <p:cond delay="0"/>
                                          </p:stCondLst>
                                        </p:cTn>
                                        <p:tgtEl>
                                          <p:spTgt spid="473109"/>
                                        </p:tgtEl>
                                        <p:attrNameLst>
                                          <p:attrName>style.visibility</p:attrName>
                                        </p:attrNameLst>
                                      </p:cBhvr>
                                      <p:to>
                                        <p:strVal val="visible"/>
                                      </p:to>
                                    </p:set>
                                    <p:anim calcmode="lin" valueType="num">
                                      <p:cBhvr additive="base">
                                        <p:cTn id="126" dur="5000" fill="hold"/>
                                        <p:tgtEl>
                                          <p:spTgt spid="473109"/>
                                        </p:tgtEl>
                                        <p:attrNameLst>
                                          <p:attrName>ppt_x</p:attrName>
                                        </p:attrNameLst>
                                      </p:cBhvr>
                                      <p:tavLst>
                                        <p:tav tm="0">
                                          <p:val>
                                            <p:strVal val="0-#ppt_w/2"/>
                                          </p:val>
                                        </p:tav>
                                        <p:tav tm="100000">
                                          <p:val>
                                            <p:strVal val="#ppt_x"/>
                                          </p:val>
                                        </p:tav>
                                      </p:tavLst>
                                    </p:anim>
                                    <p:anim calcmode="lin" valueType="num">
                                      <p:cBhvr additive="base">
                                        <p:cTn id="127" dur="5000" fill="hold"/>
                                        <p:tgtEl>
                                          <p:spTgt spid="473109"/>
                                        </p:tgtEl>
                                        <p:attrNameLst>
                                          <p:attrName>ppt_y</p:attrName>
                                        </p:attrNameLst>
                                      </p:cBhvr>
                                      <p:tavLst>
                                        <p:tav tm="0">
                                          <p:val>
                                            <p:strVal val="#ppt_y"/>
                                          </p:val>
                                        </p:tav>
                                        <p:tav tm="100000">
                                          <p:val>
                                            <p:strVal val="#ppt_y"/>
                                          </p:val>
                                        </p:tav>
                                      </p:tavLst>
                                    </p:anim>
                                  </p:childTnLst>
                                </p:cTn>
                              </p:par>
                            </p:childTnLst>
                          </p:cTn>
                        </p:par>
                        <p:par>
                          <p:cTn id="128" fill="hold">
                            <p:stCondLst>
                              <p:cond delay="5000"/>
                            </p:stCondLst>
                            <p:childTnLst>
                              <p:par>
                                <p:cTn id="129" presetID="17" presetClass="entr" presetSubtype="10" fill="hold" grpId="0" nodeType="afterEffect">
                                  <p:stCondLst>
                                    <p:cond delay="0"/>
                                  </p:stCondLst>
                                  <p:childTnLst>
                                    <p:set>
                                      <p:cBhvr>
                                        <p:cTn id="130" dur="1" fill="hold">
                                          <p:stCondLst>
                                            <p:cond delay="0"/>
                                          </p:stCondLst>
                                        </p:cTn>
                                        <p:tgtEl>
                                          <p:spTgt spid="473110"/>
                                        </p:tgtEl>
                                        <p:attrNameLst>
                                          <p:attrName>style.visibility</p:attrName>
                                        </p:attrNameLst>
                                      </p:cBhvr>
                                      <p:to>
                                        <p:strVal val="visible"/>
                                      </p:to>
                                    </p:set>
                                    <p:anim calcmode="lin" valueType="num">
                                      <p:cBhvr>
                                        <p:cTn id="131" dur="500" fill="hold"/>
                                        <p:tgtEl>
                                          <p:spTgt spid="473110"/>
                                        </p:tgtEl>
                                        <p:attrNameLst>
                                          <p:attrName>ppt_w</p:attrName>
                                        </p:attrNameLst>
                                      </p:cBhvr>
                                      <p:tavLst>
                                        <p:tav tm="0">
                                          <p:val>
                                            <p:fltVal val="0"/>
                                          </p:val>
                                        </p:tav>
                                        <p:tav tm="100000">
                                          <p:val>
                                            <p:strVal val="#ppt_w"/>
                                          </p:val>
                                        </p:tav>
                                      </p:tavLst>
                                    </p:anim>
                                    <p:anim calcmode="lin" valueType="num">
                                      <p:cBhvr>
                                        <p:cTn id="132" dur="500" fill="hold"/>
                                        <p:tgtEl>
                                          <p:spTgt spid="473110"/>
                                        </p:tgtEl>
                                        <p:attrNameLst>
                                          <p:attrName>ppt_h</p:attrName>
                                        </p:attrNameLst>
                                      </p:cBhvr>
                                      <p:tavLst>
                                        <p:tav tm="0">
                                          <p:val>
                                            <p:strVal val="#ppt_h"/>
                                          </p:val>
                                        </p:tav>
                                        <p:tav tm="100000">
                                          <p:val>
                                            <p:strVal val="#ppt_h"/>
                                          </p:val>
                                        </p:tav>
                                      </p:tavLst>
                                    </p:anim>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473111"/>
                                        </p:tgtEl>
                                        <p:attrNameLst>
                                          <p:attrName>style.visibility</p:attrName>
                                        </p:attrNameLst>
                                      </p:cBhvr>
                                      <p:to>
                                        <p:strVal val="visible"/>
                                      </p:to>
                                    </p:set>
                                    <p:animEffect transition="in" filter="fade">
                                      <p:cBhvr>
                                        <p:cTn id="137" dur="2000"/>
                                        <p:tgtEl>
                                          <p:spTgt spid="473111"/>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473112"/>
                                        </p:tgtEl>
                                        <p:attrNameLst>
                                          <p:attrName>style.visibility</p:attrName>
                                        </p:attrNameLst>
                                      </p:cBhvr>
                                      <p:to>
                                        <p:strVal val="visible"/>
                                      </p:to>
                                    </p:set>
                                    <p:animEffect transition="in" filter="fade">
                                      <p:cBhvr>
                                        <p:cTn id="140" dur="2000"/>
                                        <p:tgtEl>
                                          <p:spTgt spid="473112"/>
                                        </p:tgtEl>
                                      </p:cBhvr>
                                    </p:animEffect>
                                  </p:childTnLst>
                                </p:cTn>
                              </p:par>
                            </p:childTnLst>
                          </p:cTn>
                        </p:par>
                      </p:childTnLst>
                    </p:cTn>
                  </p:par>
                  <p:par>
                    <p:cTn id="141" fill="hold">
                      <p:stCondLst>
                        <p:cond delay="indefinite"/>
                      </p:stCondLst>
                      <p:childTnLst>
                        <p:par>
                          <p:cTn id="142" fill="hold">
                            <p:stCondLst>
                              <p:cond delay="0"/>
                            </p:stCondLst>
                            <p:childTnLst>
                              <p:par>
                                <p:cTn id="143" presetID="40" presetClass="entr" presetSubtype="0" fill="hold" grpId="0" nodeType="clickEffect">
                                  <p:stCondLst>
                                    <p:cond delay="0"/>
                                  </p:stCondLst>
                                  <p:iterate type="lt">
                                    <p:tmPct val="10000"/>
                                  </p:iterate>
                                  <p:childTnLst>
                                    <p:set>
                                      <p:cBhvr>
                                        <p:cTn id="144" dur="1" fill="hold">
                                          <p:stCondLst>
                                            <p:cond delay="0"/>
                                          </p:stCondLst>
                                        </p:cTn>
                                        <p:tgtEl>
                                          <p:spTgt spid="473115"/>
                                        </p:tgtEl>
                                        <p:attrNameLst>
                                          <p:attrName>style.visibility</p:attrName>
                                        </p:attrNameLst>
                                      </p:cBhvr>
                                      <p:to>
                                        <p:strVal val="visible"/>
                                      </p:to>
                                    </p:set>
                                    <p:animEffect transition="in" filter="fade">
                                      <p:cBhvr>
                                        <p:cTn id="145" dur="1000"/>
                                        <p:tgtEl>
                                          <p:spTgt spid="473115"/>
                                        </p:tgtEl>
                                      </p:cBhvr>
                                    </p:animEffect>
                                    <p:anim calcmode="lin" valueType="num">
                                      <p:cBhvr>
                                        <p:cTn id="146" dur="1000" fill="hold"/>
                                        <p:tgtEl>
                                          <p:spTgt spid="473115"/>
                                        </p:tgtEl>
                                        <p:attrNameLst>
                                          <p:attrName>ppt_x</p:attrName>
                                        </p:attrNameLst>
                                      </p:cBhvr>
                                      <p:tavLst>
                                        <p:tav tm="0">
                                          <p:val>
                                            <p:strVal val="#ppt_x-.1"/>
                                          </p:val>
                                        </p:tav>
                                        <p:tav tm="100000">
                                          <p:val>
                                            <p:strVal val="#ppt_x"/>
                                          </p:val>
                                        </p:tav>
                                      </p:tavLst>
                                    </p:anim>
                                    <p:anim calcmode="lin" valueType="num">
                                      <p:cBhvr>
                                        <p:cTn id="147" dur="1000" fill="hold"/>
                                        <p:tgtEl>
                                          <p:spTgt spid="473115"/>
                                        </p:tgtEl>
                                        <p:attrNameLst>
                                          <p:attrName>ppt_y</p:attrName>
                                        </p:attrNameLst>
                                      </p:cBhvr>
                                      <p:tavLst>
                                        <p:tav tm="0">
                                          <p:val>
                                            <p:strVal val="#ppt_y"/>
                                          </p:val>
                                        </p:tav>
                                        <p:tav tm="100000">
                                          <p:val>
                                            <p:strVal val="#ppt_y"/>
                                          </p:val>
                                        </p:tav>
                                      </p:tavLst>
                                    </p:anim>
                                  </p:childTnLst>
                                </p:cTn>
                              </p:par>
                            </p:childTnLst>
                          </p:cTn>
                        </p:par>
                        <p:par>
                          <p:cTn id="148" fill="hold">
                            <p:stCondLst>
                              <p:cond delay="1300"/>
                            </p:stCondLst>
                            <p:childTnLst>
                              <p:par>
                                <p:cTn id="149" presetID="53" presetClass="entr" presetSubtype="0" fill="hold" grpId="0" nodeType="afterEffect">
                                  <p:stCondLst>
                                    <p:cond delay="0"/>
                                  </p:stCondLst>
                                  <p:childTnLst>
                                    <p:set>
                                      <p:cBhvr>
                                        <p:cTn id="150" dur="1" fill="hold">
                                          <p:stCondLst>
                                            <p:cond delay="0"/>
                                          </p:stCondLst>
                                        </p:cTn>
                                        <p:tgtEl>
                                          <p:spTgt spid="473116"/>
                                        </p:tgtEl>
                                        <p:attrNameLst>
                                          <p:attrName>style.visibility</p:attrName>
                                        </p:attrNameLst>
                                      </p:cBhvr>
                                      <p:to>
                                        <p:strVal val="visible"/>
                                      </p:to>
                                    </p:set>
                                    <p:anim calcmode="lin" valueType="num">
                                      <p:cBhvr>
                                        <p:cTn id="151" dur="500" fill="hold"/>
                                        <p:tgtEl>
                                          <p:spTgt spid="473116"/>
                                        </p:tgtEl>
                                        <p:attrNameLst>
                                          <p:attrName>ppt_w</p:attrName>
                                        </p:attrNameLst>
                                      </p:cBhvr>
                                      <p:tavLst>
                                        <p:tav tm="0">
                                          <p:val>
                                            <p:fltVal val="0"/>
                                          </p:val>
                                        </p:tav>
                                        <p:tav tm="100000">
                                          <p:val>
                                            <p:strVal val="#ppt_w"/>
                                          </p:val>
                                        </p:tav>
                                      </p:tavLst>
                                    </p:anim>
                                    <p:anim calcmode="lin" valueType="num">
                                      <p:cBhvr>
                                        <p:cTn id="152" dur="500" fill="hold"/>
                                        <p:tgtEl>
                                          <p:spTgt spid="473116"/>
                                        </p:tgtEl>
                                        <p:attrNameLst>
                                          <p:attrName>ppt_h</p:attrName>
                                        </p:attrNameLst>
                                      </p:cBhvr>
                                      <p:tavLst>
                                        <p:tav tm="0">
                                          <p:val>
                                            <p:fltVal val="0"/>
                                          </p:val>
                                        </p:tav>
                                        <p:tav tm="100000">
                                          <p:val>
                                            <p:strVal val="#ppt_h"/>
                                          </p:val>
                                        </p:tav>
                                      </p:tavLst>
                                    </p:anim>
                                    <p:animEffect transition="in" filter="fade">
                                      <p:cBhvr>
                                        <p:cTn id="153" dur="500"/>
                                        <p:tgtEl>
                                          <p:spTgt spid="473116"/>
                                        </p:tgtEl>
                                      </p:cBhvr>
                                    </p:animEffect>
                                  </p:childTnLst>
                                </p:cTn>
                              </p:par>
                            </p:childTnLst>
                          </p:cTn>
                        </p:par>
                      </p:childTnLst>
                    </p:cTn>
                  </p:par>
                  <p:par>
                    <p:cTn id="154" fill="hold">
                      <p:stCondLst>
                        <p:cond delay="indefinite"/>
                      </p:stCondLst>
                      <p:childTnLst>
                        <p:par>
                          <p:cTn id="155" fill="hold">
                            <p:stCondLst>
                              <p:cond delay="0"/>
                            </p:stCondLst>
                            <p:childTnLst>
                              <p:par>
                                <p:cTn id="156" presetID="55" presetClass="exit" presetSubtype="0" fill="hold" grpId="1" nodeType="clickEffect">
                                  <p:stCondLst>
                                    <p:cond delay="0"/>
                                  </p:stCondLst>
                                  <p:childTnLst>
                                    <p:anim calcmode="lin" valueType="num">
                                      <p:cBhvr>
                                        <p:cTn id="157" dur="1000"/>
                                        <p:tgtEl>
                                          <p:spTgt spid="473111"/>
                                        </p:tgtEl>
                                        <p:attrNameLst>
                                          <p:attrName>ppt_w</p:attrName>
                                        </p:attrNameLst>
                                      </p:cBhvr>
                                      <p:tavLst>
                                        <p:tav tm="0">
                                          <p:val>
                                            <p:strVal val="ppt_w"/>
                                          </p:val>
                                        </p:tav>
                                        <p:tav tm="100000">
                                          <p:val>
                                            <p:strVal val="ppt_w*0.70"/>
                                          </p:val>
                                        </p:tav>
                                      </p:tavLst>
                                    </p:anim>
                                    <p:anim calcmode="lin" valueType="num">
                                      <p:cBhvr>
                                        <p:cTn id="158" dur="1000"/>
                                        <p:tgtEl>
                                          <p:spTgt spid="473111"/>
                                        </p:tgtEl>
                                        <p:attrNameLst>
                                          <p:attrName>ppt_h</p:attrName>
                                        </p:attrNameLst>
                                      </p:cBhvr>
                                      <p:tavLst>
                                        <p:tav tm="0">
                                          <p:val>
                                            <p:strVal val="ppt_h"/>
                                          </p:val>
                                        </p:tav>
                                        <p:tav tm="100000">
                                          <p:val>
                                            <p:strVal val="ppt_h"/>
                                          </p:val>
                                        </p:tav>
                                      </p:tavLst>
                                    </p:anim>
                                    <p:animEffect transition="out" filter="fade">
                                      <p:cBhvr>
                                        <p:cTn id="159" dur="1000"/>
                                        <p:tgtEl>
                                          <p:spTgt spid="473111"/>
                                        </p:tgtEl>
                                      </p:cBhvr>
                                    </p:animEffect>
                                    <p:set>
                                      <p:cBhvr>
                                        <p:cTn id="160" dur="1" fill="hold">
                                          <p:stCondLst>
                                            <p:cond delay="999"/>
                                          </p:stCondLst>
                                        </p:cTn>
                                        <p:tgtEl>
                                          <p:spTgt spid="473111"/>
                                        </p:tgtEl>
                                        <p:attrNameLst>
                                          <p:attrName>style.visibility</p:attrName>
                                        </p:attrNameLst>
                                      </p:cBhvr>
                                      <p:to>
                                        <p:strVal val="hidden"/>
                                      </p:to>
                                    </p:set>
                                  </p:childTnLst>
                                </p:cTn>
                              </p:par>
                              <p:par>
                                <p:cTn id="161" presetID="9" presetClass="entr" presetSubtype="0" fill="hold" grpId="0" nodeType="withEffect">
                                  <p:stCondLst>
                                    <p:cond delay="0"/>
                                  </p:stCondLst>
                                  <p:childTnLst>
                                    <p:set>
                                      <p:cBhvr>
                                        <p:cTn id="162" dur="1" fill="hold">
                                          <p:stCondLst>
                                            <p:cond delay="0"/>
                                          </p:stCondLst>
                                        </p:cTn>
                                        <p:tgtEl>
                                          <p:spTgt spid="473113"/>
                                        </p:tgtEl>
                                        <p:attrNameLst>
                                          <p:attrName>style.visibility</p:attrName>
                                        </p:attrNameLst>
                                      </p:cBhvr>
                                      <p:to>
                                        <p:strVal val="visible"/>
                                      </p:to>
                                    </p:set>
                                    <p:animEffect transition="in" filter="dissolve">
                                      <p:cBhvr>
                                        <p:cTn id="163" dur="500"/>
                                        <p:tgtEl>
                                          <p:spTgt spid="473113"/>
                                        </p:tgtEl>
                                      </p:cBhvr>
                                    </p:animEffect>
                                  </p:childTnLst>
                                </p:cTn>
                              </p:par>
                            </p:childTnLst>
                          </p:cTn>
                        </p:par>
                      </p:childTnLst>
                    </p:cTn>
                  </p:par>
                  <p:par>
                    <p:cTn id="164" fill="hold">
                      <p:stCondLst>
                        <p:cond delay="indefinite"/>
                      </p:stCondLst>
                      <p:childTnLst>
                        <p:par>
                          <p:cTn id="165" fill="hold">
                            <p:stCondLst>
                              <p:cond delay="0"/>
                            </p:stCondLst>
                            <p:childTnLst>
                              <p:par>
                                <p:cTn id="166" presetID="55" presetClass="exit" presetSubtype="0" fill="hold" grpId="1" nodeType="clickEffect">
                                  <p:stCondLst>
                                    <p:cond delay="0"/>
                                  </p:stCondLst>
                                  <p:childTnLst>
                                    <p:anim calcmode="lin" valueType="num">
                                      <p:cBhvr>
                                        <p:cTn id="167" dur="1000"/>
                                        <p:tgtEl>
                                          <p:spTgt spid="473112"/>
                                        </p:tgtEl>
                                        <p:attrNameLst>
                                          <p:attrName>ppt_w</p:attrName>
                                        </p:attrNameLst>
                                      </p:cBhvr>
                                      <p:tavLst>
                                        <p:tav tm="0">
                                          <p:val>
                                            <p:strVal val="ppt_w"/>
                                          </p:val>
                                        </p:tav>
                                        <p:tav tm="100000">
                                          <p:val>
                                            <p:strVal val="ppt_w*0.70"/>
                                          </p:val>
                                        </p:tav>
                                      </p:tavLst>
                                    </p:anim>
                                    <p:anim calcmode="lin" valueType="num">
                                      <p:cBhvr>
                                        <p:cTn id="168" dur="1000"/>
                                        <p:tgtEl>
                                          <p:spTgt spid="473112"/>
                                        </p:tgtEl>
                                        <p:attrNameLst>
                                          <p:attrName>ppt_h</p:attrName>
                                        </p:attrNameLst>
                                      </p:cBhvr>
                                      <p:tavLst>
                                        <p:tav tm="0">
                                          <p:val>
                                            <p:strVal val="ppt_h"/>
                                          </p:val>
                                        </p:tav>
                                        <p:tav tm="100000">
                                          <p:val>
                                            <p:strVal val="ppt_h"/>
                                          </p:val>
                                        </p:tav>
                                      </p:tavLst>
                                    </p:anim>
                                    <p:animEffect transition="out" filter="fade">
                                      <p:cBhvr>
                                        <p:cTn id="169" dur="1000"/>
                                        <p:tgtEl>
                                          <p:spTgt spid="473112"/>
                                        </p:tgtEl>
                                      </p:cBhvr>
                                    </p:animEffect>
                                    <p:set>
                                      <p:cBhvr>
                                        <p:cTn id="170" dur="1" fill="hold">
                                          <p:stCondLst>
                                            <p:cond delay="999"/>
                                          </p:stCondLst>
                                        </p:cTn>
                                        <p:tgtEl>
                                          <p:spTgt spid="473112"/>
                                        </p:tgtEl>
                                        <p:attrNameLst>
                                          <p:attrName>style.visibility</p:attrName>
                                        </p:attrNameLst>
                                      </p:cBhvr>
                                      <p:to>
                                        <p:strVal val="hidden"/>
                                      </p:to>
                                    </p:set>
                                  </p:childTnLst>
                                </p:cTn>
                              </p:par>
                              <p:par>
                                <p:cTn id="171" presetID="9" presetClass="entr" presetSubtype="0" fill="hold" grpId="0" nodeType="withEffect">
                                  <p:stCondLst>
                                    <p:cond delay="0"/>
                                  </p:stCondLst>
                                  <p:childTnLst>
                                    <p:set>
                                      <p:cBhvr>
                                        <p:cTn id="172" dur="1" fill="hold">
                                          <p:stCondLst>
                                            <p:cond delay="0"/>
                                          </p:stCondLst>
                                        </p:cTn>
                                        <p:tgtEl>
                                          <p:spTgt spid="473114"/>
                                        </p:tgtEl>
                                        <p:attrNameLst>
                                          <p:attrName>style.visibility</p:attrName>
                                        </p:attrNameLst>
                                      </p:cBhvr>
                                      <p:to>
                                        <p:strVal val="visible"/>
                                      </p:to>
                                    </p:set>
                                    <p:animEffect transition="in" filter="dissolve">
                                      <p:cBhvr>
                                        <p:cTn id="173" dur="500"/>
                                        <p:tgtEl>
                                          <p:spTgt spid="473114"/>
                                        </p:tgtEl>
                                      </p:cBhvr>
                                    </p:animEffect>
                                  </p:childTnLst>
                                </p:cTn>
                              </p:par>
                            </p:childTnLst>
                          </p:cTn>
                        </p:par>
                      </p:childTnLst>
                    </p:cTn>
                  </p:par>
                  <p:par>
                    <p:cTn id="174" fill="hold">
                      <p:stCondLst>
                        <p:cond delay="indefinite"/>
                      </p:stCondLst>
                      <p:childTnLst>
                        <p:par>
                          <p:cTn id="175" fill="hold">
                            <p:stCondLst>
                              <p:cond delay="0"/>
                            </p:stCondLst>
                            <p:childTnLst>
                              <p:par>
                                <p:cTn id="176" presetID="47" presetClass="entr" presetSubtype="0" fill="hold" grpId="0" nodeType="clickEffect">
                                  <p:stCondLst>
                                    <p:cond delay="0"/>
                                  </p:stCondLst>
                                  <p:childTnLst>
                                    <p:set>
                                      <p:cBhvr>
                                        <p:cTn id="177" dur="1" fill="hold">
                                          <p:stCondLst>
                                            <p:cond delay="0"/>
                                          </p:stCondLst>
                                        </p:cTn>
                                        <p:tgtEl>
                                          <p:spTgt spid="473117"/>
                                        </p:tgtEl>
                                        <p:attrNameLst>
                                          <p:attrName>style.visibility</p:attrName>
                                        </p:attrNameLst>
                                      </p:cBhvr>
                                      <p:to>
                                        <p:strVal val="visible"/>
                                      </p:to>
                                    </p:set>
                                    <p:animEffect transition="in" filter="fade">
                                      <p:cBhvr>
                                        <p:cTn id="178" dur="1000"/>
                                        <p:tgtEl>
                                          <p:spTgt spid="473117"/>
                                        </p:tgtEl>
                                      </p:cBhvr>
                                    </p:animEffect>
                                    <p:anim calcmode="lin" valueType="num">
                                      <p:cBhvr>
                                        <p:cTn id="179" dur="1000" fill="hold"/>
                                        <p:tgtEl>
                                          <p:spTgt spid="473117"/>
                                        </p:tgtEl>
                                        <p:attrNameLst>
                                          <p:attrName>ppt_x</p:attrName>
                                        </p:attrNameLst>
                                      </p:cBhvr>
                                      <p:tavLst>
                                        <p:tav tm="0">
                                          <p:val>
                                            <p:strVal val="#ppt_x"/>
                                          </p:val>
                                        </p:tav>
                                        <p:tav tm="100000">
                                          <p:val>
                                            <p:strVal val="#ppt_x"/>
                                          </p:val>
                                        </p:tav>
                                      </p:tavLst>
                                    </p:anim>
                                    <p:anim calcmode="lin" valueType="num">
                                      <p:cBhvr>
                                        <p:cTn id="180" dur="1000" fill="hold"/>
                                        <p:tgtEl>
                                          <p:spTgt spid="473117"/>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47" presetClass="entr" presetSubtype="0" fill="hold" nodeType="clickEffect">
                                  <p:stCondLst>
                                    <p:cond delay="0"/>
                                  </p:stCondLst>
                                  <p:childTnLst>
                                    <p:set>
                                      <p:cBhvr>
                                        <p:cTn id="184" dur="1" fill="hold">
                                          <p:stCondLst>
                                            <p:cond delay="0"/>
                                          </p:stCondLst>
                                        </p:cTn>
                                        <p:tgtEl>
                                          <p:spTgt spid="473092">
                                            <p:txEl>
                                              <p:pRg st="16" end="16"/>
                                            </p:txEl>
                                          </p:spTgt>
                                        </p:tgtEl>
                                        <p:attrNameLst>
                                          <p:attrName>style.visibility</p:attrName>
                                        </p:attrNameLst>
                                      </p:cBhvr>
                                      <p:to>
                                        <p:strVal val="visible"/>
                                      </p:to>
                                    </p:set>
                                    <p:animEffect transition="in" filter="fade">
                                      <p:cBhvr>
                                        <p:cTn id="185" dur="1000"/>
                                        <p:tgtEl>
                                          <p:spTgt spid="473092">
                                            <p:txEl>
                                              <p:pRg st="16" end="16"/>
                                            </p:txEl>
                                          </p:spTgt>
                                        </p:tgtEl>
                                      </p:cBhvr>
                                    </p:animEffect>
                                    <p:anim calcmode="lin" valueType="num">
                                      <p:cBhvr>
                                        <p:cTn id="186" dur="1000" fill="hold"/>
                                        <p:tgtEl>
                                          <p:spTgt spid="473092">
                                            <p:txEl>
                                              <p:pRg st="16" end="16"/>
                                            </p:txEl>
                                          </p:spTgt>
                                        </p:tgtEl>
                                        <p:attrNameLst>
                                          <p:attrName>ppt_x</p:attrName>
                                        </p:attrNameLst>
                                      </p:cBhvr>
                                      <p:tavLst>
                                        <p:tav tm="0">
                                          <p:val>
                                            <p:strVal val="#ppt_x"/>
                                          </p:val>
                                        </p:tav>
                                        <p:tav tm="100000">
                                          <p:val>
                                            <p:strVal val="#ppt_x"/>
                                          </p:val>
                                        </p:tav>
                                      </p:tavLst>
                                    </p:anim>
                                    <p:anim calcmode="lin" valueType="num">
                                      <p:cBhvr>
                                        <p:cTn id="187" dur="1000" fill="hold"/>
                                        <p:tgtEl>
                                          <p:spTgt spid="473092">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17" presetClass="entr" presetSubtype="10" fill="hold" nodeType="clickEffect">
                                  <p:stCondLst>
                                    <p:cond delay="0"/>
                                  </p:stCondLst>
                                  <p:childTnLst>
                                    <p:set>
                                      <p:cBhvr>
                                        <p:cTn id="191" dur="1" fill="hold">
                                          <p:stCondLst>
                                            <p:cond delay="0"/>
                                          </p:stCondLst>
                                        </p:cTn>
                                        <p:tgtEl>
                                          <p:spTgt spid="473092">
                                            <p:txEl>
                                              <p:pRg st="17" end="17"/>
                                            </p:txEl>
                                          </p:spTgt>
                                        </p:tgtEl>
                                        <p:attrNameLst>
                                          <p:attrName>style.visibility</p:attrName>
                                        </p:attrNameLst>
                                      </p:cBhvr>
                                      <p:to>
                                        <p:strVal val="visible"/>
                                      </p:to>
                                    </p:set>
                                    <p:anim calcmode="lin" valueType="num">
                                      <p:cBhvr>
                                        <p:cTn id="192" dur="500" fill="hold"/>
                                        <p:tgtEl>
                                          <p:spTgt spid="473092">
                                            <p:txEl>
                                              <p:pRg st="17" end="17"/>
                                            </p:txEl>
                                          </p:spTgt>
                                        </p:tgtEl>
                                        <p:attrNameLst>
                                          <p:attrName>ppt_w</p:attrName>
                                        </p:attrNameLst>
                                      </p:cBhvr>
                                      <p:tavLst>
                                        <p:tav tm="0">
                                          <p:val>
                                            <p:fltVal val="0"/>
                                          </p:val>
                                        </p:tav>
                                        <p:tav tm="100000">
                                          <p:val>
                                            <p:strVal val="#ppt_w"/>
                                          </p:val>
                                        </p:tav>
                                      </p:tavLst>
                                    </p:anim>
                                    <p:anim calcmode="lin" valueType="num">
                                      <p:cBhvr>
                                        <p:cTn id="193" dur="500" fill="hold"/>
                                        <p:tgtEl>
                                          <p:spTgt spid="473092">
                                            <p:txEl>
                                              <p:pRg st="17" end="17"/>
                                            </p:txEl>
                                          </p:spTgt>
                                        </p:tgtEl>
                                        <p:attrNameLst>
                                          <p:attrName>ppt_h</p:attrName>
                                        </p:attrNameLst>
                                      </p:cBhvr>
                                      <p:tavLst>
                                        <p:tav tm="0">
                                          <p:val>
                                            <p:strVal val="#ppt_h"/>
                                          </p:val>
                                        </p:tav>
                                        <p:tav tm="100000">
                                          <p:val>
                                            <p:strVal val="#ppt_h"/>
                                          </p:val>
                                        </p:tav>
                                      </p:tavLst>
                                    </p:anim>
                                  </p:childTnLst>
                                </p:cTn>
                              </p:par>
                            </p:childTnLst>
                          </p:cTn>
                        </p:par>
                      </p:childTnLst>
                    </p:cTn>
                  </p:par>
                  <p:par>
                    <p:cTn id="194" fill="hold">
                      <p:stCondLst>
                        <p:cond delay="indefinite"/>
                      </p:stCondLst>
                      <p:childTnLst>
                        <p:par>
                          <p:cTn id="195" fill="hold">
                            <p:stCondLst>
                              <p:cond delay="0"/>
                            </p:stCondLst>
                            <p:childTnLst>
                              <p:par>
                                <p:cTn id="196" presetID="39" presetClass="entr" presetSubtype="0" accel="100000" fill="hold" nodeType="clickEffect">
                                  <p:stCondLst>
                                    <p:cond delay="0"/>
                                  </p:stCondLst>
                                  <p:childTnLst>
                                    <p:set>
                                      <p:cBhvr>
                                        <p:cTn id="197" dur="1" fill="hold">
                                          <p:stCondLst>
                                            <p:cond delay="0"/>
                                          </p:stCondLst>
                                        </p:cTn>
                                        <p:tgtEl>
                                          <p:spTgt spid="473092">
                                            <p:txEl>
                                              <p:pRg st="19" end="19"/>
                                            </p:txEl>
                                          </p:spTgt>
                                        </p:tgtEl>
                                        <p:attrNameLst>
                                          <p:attrName>style.visibility</p:attrName>
                                        </p:attrNameLst>
                                      </p:cBhvr>
                                      <p:to>
                                        <p:strVal val="visible"/>
                                      </p:to>
                                    </p:set>
                                    <p:anim calcmode="lin" valueType="num">
                                      <p:cBhvr>
                                        <p:cTn id="198" dur="500" fill="hold"/>
                                        <p:tgtEl>
                                          <p:spTgt spid="473092">
                                            <p:txEl>
                                              <p:pRg st="19" end="1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9" dur="500" fill="hold"/>
                                        <p:tgtEl>
                                          <p:spTgt spid="473092">
                                            <p:txEl>
                                              <p:pRg st="19" end="1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0" dur="500" fill="hold"/>
                                        <p:tgtEl>
                                          <p:spTgt spid="473092">
                                            <p:txEl>
                                              <p:pRg st="19" end="19"/>
                                            </p:txEl>
                                          </p:spTgt>
                                        </p:tgtEl>
                                        <p:attrNameLst>
                                          <p:attrName>ppt_x</p:attrName>
                                        </p:attrNameLst>
                                      </p:cBhvr>
                                      <p:tavLst>
                                        <p:tav tm="0">
                                          <p:val>
                                            <p:strVal val="#ppt_x-.3"/>
                                          </p:val>
                                        </p:tav>
                                        <p:tav tm="50000">
                                          <p:val>
                                            <p:strVal val="#ppt_x"/>
                                          </p:val>
                                        </p:tav>
                                        <p:tav tm="100000">
                                          <p:val>
                                            <p:strVal val="#ppt_x"/>
                                          </p:val>
                                        </p:tav>
                                      </p:tavLst>
                                    </p:anim>
                                    <p:anim calcmode="lin" valueType="num">
                                      <p:cBhvr>
                                        <p:cTn id="201" dur="500" fill="hold"/>
                                        <p:tgtEl>
                                          <p:spTgt spid="473092">
                                            <p:txEl>
                                              <p:pRg st="19" end="19"/>
                                            </p:txEl>
                                          </p:spTgt>
                                        </p:tgtEl>
                                        <p:attrNameLst>
                                          <p:attrName>ppt_y</p:attrName>
                                        </p:attrNameLst>
                                      </p:cBhvr>
                                      <p:tavLst>
                                        <p:tav tm="0">
                                          <p:val>
                                            <p:strVal val="#ppt_y"/>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9" presetClass="entr" presetSubtype="0" fill="hold" grpId="0" nodeType="clickEffect">
                                  <p:stCondLst>
                                    <p:cond delay="0"/>
                                  </p:stCondLst>
                                  <p:childTnLst>
                                    <p:set>
                                      <p:cBhvr>
                                        <p:cTn id="205" dur="1" fill="hold">
                                          <p:stCondLst>
                                            <p:cond delay="0"/>
                                          </p:stCondLst>
                                        </p:cTn>
                                        <p:tgtEl>
                                          <p:spTgt spid="473120"/>
                                        </p:tgtEl>
                                        <p:attrNameLst>
                                          <p:attrName>style.visibility</p:attrName>
                                        </p:attrNameLst>
                                      </p:cBhvr>
                                      <p:to>
                                        <p:strVal val="visible"/>
                                      </p:to>
                                    </p:set>
                                    <p:animEffect transition="in" filter="dissolve">
                                      <p:cBhvr>
                                        <p:cTn id="206" dur="500"/>
                                        <p:tgtEl>
                                          <p:spTgt spid="473120"/>
                                        </p:tgtEl>
                                      </p:cBhvr>
                                    </p:animEffect>
                                  </p:childTnLst>
                                </p:cTn>
                              </p:par>
                            </p:childTnLst>
                          </p:cTn>
                        </p:par>
                      </p:childTnLst>
                    </p:cTn>
                  </p:par>
                  <p:par>
                    <p:cTn id="207" fill="hold">
                      <p:stCondLst>
                        <p:cond delay="indefinite"/>
                      </p:stCondLst>
                      <p:childTnLst>
                        <p:par>
                          <p:cTn id="208" fill="hold">
                            <p:stCondLst>
                              <p:cond delay="0"/>
                            </p:stCondLst>
                            <p:childTnLst>
                              <p:par>
                                <p:cTn id="209" presetID="53" presetClass="entr" presetSubtype="0" fill="hold" nodeType="clickEffect">
                                  <p:stCondLst>
                                    <p:cond delay="0"/>
                                  </p:stCondLst>
                                  <p:childTnLst>
                                    <p:set>
                                      <p:cBhvr>
                                        <p:cTn id="210" dur="1" fill="hold">
                                          <p:stCondLst>
                                            <p:cond delay="0"/>
                                          </p:stCondLst>
                                        </p:cTn>
                                        <p:tgtEl>
                                          <p:spTgt spid="473092">
                                            <p:txEl>
                                              <p:pRg st="21" end="21"/>
                                            </p:txEl>
                                          </p:spTgt>
                                        </p:tgtEl>
                                        <p:attrNameLst>
                                          <p:attrName>style.visibility</p:attrName>
                                        </p:attrNameLst>
                                      </p:cBhvr>
                                      <p:to>
                                        <p:strVal val="visible"/>
                                      </p:to>
                                    </p:set>
                                    <p:anim calcmode="lin" valueType="num">
                                      <p:cBhvr>
                                        <p:cTn id="211" dur="500" fill="hold"/>
                                        <p:tgtEl>
                                          <p:spTgt spid="473092">
                                            <p:txEl>
                                              <p:pRg st="21" end="21"/>
                                            </p:txEl>
                                          </p:spTgt>
                                        </p:tgtEl>
                                        <p:attrNameLst>
                                          <p:attrName>ppt_w</p:attrName>
                                        </p:attrNameLst>
                                      </p:cBhvr>
                                      <p:tavLst>
                                        <p:tav tm="0">
                                          <p:val>
                                            <p:fltVal val="0"/>
                                          </p:val>
                                        </p:tav>
                                        <p:tav tm="100000">
                                          <p:val>
                                            <p:strVal val="#ppt_w"/>
                                          </p:val>
                                        </p:tav>
                                      </p:tavLst>
                                    </p:anim>
                                    <p:anim calcmode="lin" valueType="num">
                                      <p:cBhvr>
                                        <p:cTn id="212" dur="500" fill="hold"/>
                                        <p:tgtEl>
                                          <p:spTgt spid="473092">
                                            <p:txEl>
                                              <p:pRg st="21" end="21"/>
                                            </p:txEl>
                                          </p:spTgt>
                                        </p:tgtEl>
                                        <p:attrNameLst>
                                          <p:attrName>ppt_h</p:attrName>
                                        </p:attrNameLst>
                                      </p:cBhvr>
                                      <p:tavLst>
                                        <p:tav tm="0">
                                          <p:val>
                                            <p:fltVal val="0"/>
                                          </p:val>
                                        </p:tav>
                                        <p:tav tm="100000">
                                          <p:val>
                                            <p:strVal val="#ppt_h"/>
                                          </p:val>
                                        </p:tav>
                                      </p:tavLst>
                                    </p:anim>
                                    <p:animEffect transition="in" filter="fade">
                                      <p:cBhvr>
                                        <p:cTn id="213" dur="500"/>
                                        <p:tgtEl>
                                          <p:spTgt spid="473092">
                                            <p:txEl>
                                              <p:pRg st="21" end="21"/>
                                            </p:txEl>
                                          </p:spTgt>
                                        </p:tgtEl>
                                      </p:cBhvr>
                                    </p:animEffect>
                                  </p:childTnLst>
                                </p:cTn>
                              </p:par>
                              <p:par>
                                <p:cTn id="214" presetID="53" presetClass="entr" presetSubtype="0" fill="hold" nodeType="withEffect">
                                  <p:stCondLst>
                                    <p:cond delay="0"/>
                                  </p:stCondLst>
                                  <p:childTnLst>
                                    <p:set>
                                      <p:cBhvr>
                                        <p:cTn id="215" dur="1" fill="hold">
                                          <p:stCondLst>
                                            <p:cond delay="0"/>
                                          </p:stCondLst>
                                        </p:cTn>
                                        <p:tgtEl>
                                          <p:spTgt spid="473092">
                                            <p:txEl>
                                              <p:pRg st="22" end="22"/>
                                            </p:txEl>
                                          </p:spTgt>
                                        </p:tgtEl>
                                        <p:attrNameLst>
                                          <p:attrName>style.visibility</p:attrName>
                                        </p:attrNameLst>
                                      </p:cBhvr>
                                      <p:to>
                                        <p:strVal val="visible"/>
                                      </p:to>
                                    </p:set>
                                    <p:anim calcmode="lin" valueType="num">
                                      <p:cBhvr>
                                        <p:cTn id="216" dur="500" fill="hold"/>
                                        <p:tgtEl>
                                          <p:spTgt spid="473092">
                                            <p:txEl>
                                              <p:pRg st="22" end="22"/>
                                            </p:txEl>
                                          </p:spTgt>
                                        </p:tgtEl>
                                        <p:attrNameLst>
                                          <p:attrName>ppt_w</p:attrName>
                                        </p:attrNameLst>
                                      </p:cBhvr>
                                      <p:tavLst>
                                        <p:tav tm="0">
                                          <p:val>
                                            <p:fltVal val="0"/>
                                          </p:val>
                                        </p:tav>
                                        <p:tav tm="100000">
                                          <p:val>
                                            <p:strVal val="#ppt_w"/>
                                          </p:val>
                                        </p:tav>
                                      </p:tavLst>
                                    </p:anim>
                                    <p:anim calcmode="lin" valueType="num">
                                      <p:cBhvr>
                                        <p:cTn id="217" dur="500" fill="hold"/>
                                        <p:tgtEl>
                                          <p:spTgt spid="473092">
                                            <p:txEl>
                                              <p:pRg st="22" end="22"/>
                                            </p:txEl>
                                          </p:spTgt>
                                        </p:tgtEl>
                                        <p:attrNameLst>
                                          <p:attrName>ppt_h</p:attrName>
                                        </p:attrNameLst>
                                      </p:cBhvr>
                                      <p:tavLst>
                                        <p:tav tm="0">
                                          <p:val>
                                            <p:fltVal val="0"/>
                                          </p:val>
                                        </p:tav>
                                        <p:tav tm="100000">
                                          <p:val>
                                            <p:strVal val="#ppt_h"/>
                                          </p:val>
                                        </p:tav>
                                      </p:tavLst>
                                    </p:anim>
                                    <p:animEffect transition="in" filter="fade">
                                      <p:cBhvr>
                                        <p:cTn id="218" dur="500"/>
                                        <p:tgtEl>
                                          <p:spTgt spid="473092">
                                            <p:txEl>
                                              <p:pRg st="22" end="22"/>
                                            </p:txEl>
                                          </p:spTgt>
                                        </p:tgtEl>
                                      </p:cBhvr>
                                    </p:animEffect>
                                  </p:childTnLst>
                                </p:cTn>
                              </p:par>
                            </p:childTnLst>
                          </p:cTn>
                        </p:par>
                      </p:childTnLst>
                    </p:cTn>
                  </p:par>
                  <p:par>
                    <p:cTn id="219" fill="hold">
                      <p:stCondLst>
                        <p:cond delay="indefinite"/>
                      </p:stCondLst>
                      <p:childTnLst>
                        <p:par>
                          <p:cTn id="220" fill="hold">
                            <p:stCondLst>
                              <p:cond delay="0"/>
                            </p:stCondLst>
                            <p:childTnLst>
                              <p:par>
                                <p:cTn id="221" presetID="40" presetClass="entr" presetSubtype="0" fill="hold" grpId="0" nodeType="clickEffect">
                                  <p:stCondLst>
                                    <p:cond delay="0"/>
                                  </p:stCondLst>
                                  <p:iterate type="lt">
                                    <p:tmPct val="10000"/>
                                  </p:iterate>
                                  <p:childTnLst>
                                    <p:set>
                                      <p:cBhvr>
                                        <p:cTn id="222" dur="1" fill="hold">
                                          <p:stCondLst>
                                            <p:cond delay="0"/>
                                          </p:stCondLst>
                                        </p:cTn>
                                        <p:tgtEl>
                                          <p:spTgt spid="473121"/>
                                        </p:tgtEl>
                                        <p:attrNameLst>
                                          <p:attrName>style.visibility</p:attrName>
                                        </p:attrNameLst>
                                      </p:cBhvr>
                                      <p:to>
                                        <p:strVal val="visible"/>
                                      </p:to>
                                    </p:set>
                                    <p:animEffect transition="in" filter="fade">
                                      <p:cBhvr>
                                        <p:cTn id="223" dur="1000"/>
                                        <p:tgtEl>
                                          <p:spTgt spid="473121"/>
                                        </p:tgtEl>
                                      </p:cBhvr>
                                    </p:animEffect>
                                    <p:anim calcmode="lin" valueType="num">
                                      <p:cBhvr>
                                        <p:cTn id="224" dur="1000" fill="hold"/>
                                        <p:tgtEl>
                                          <p:spTgt spid="473121"/>
                                        </p:tgtEl>
                                        <p:attrNameLst>
                                          <p:attrName>ppt_x</p:attrName>
                                        </p:attrNameLst>
                                      </p:cBhvr>
                                      <p:tavLst>
                                        <p:tav tm="0">
                                          <p:val>
                                            <p:strVal val="#ppt_x-.1"/>
                                          </p:val>
                                        </p:tav>
                                        <p:tav tm="100000">
                                          <p:val>
                                            <p:strVal val="#ppt_x"/>
                                          </p:val>
                                        </p:tav>
                                      </p:tavLst>
                                    </p:anim>
                                    <p:anim calcmode="lin" valueType="num">
                                      <p:cBhvr>
                                        <p:cTn id="225" dur="1000" fill="hold"/>
                                        <p:tgtEl>
                                          <p:spTgt spid="473121"/>
                                        </p:tgtEl>
                                        <p:attrNameLst>
                                          <p:attrName>ppt_y</p:attrName>
                                        </p:attrNameLst>
                                      </p:cBhvr>
                                      <p:tavLst>
                                        <p:tav tm="0">
                                          <p:val>
                                            <p:strVal val="#ppt_y"/>
                                          </p:val>
                                        </p:tav>
                                        <p:tav tm="100000">
                                          <p:val>
                                            <p:strVal val="#ppt_y"/>
                                          </p:val>
                                        </p:tav>
                                      </p:tavLst>
                                    </p:anim>
                                  </p:childTnLst>
                                </p:cTn>
                              </p:par>
                            </p:childTnLst>
                          </p:cTn>
                        </p:par>
                      </p:childTnLst>
                    </p:cTn>
                  </p:par>
                  <p:par>
                    <p:cTn id="226" fill="hold">
                      <p:stCondLst>
                        <p:cond delay="indefinite"/>
                      </p:stCondLst>
                      <p:childTnLst>
                        <p:par>
                          <p:cTn id="227" fill="hold">
                            <p:stCondLst>
                              <p:cond delay="0"/>
                            </p:stCondLst>
                            <p:childTnLst>
                              <p:par>
                                <p:cTn id="228" presetID="19" presetClass="entr" presetSubtype="10" fill="hold" nodeType="clickEffect">
                                  <p:stCondLst>
                                    <p:cond delay="0"/>
                                  </p:stCondLst>
                                  <p:childTnLst>
                                    <p:set>
                                      <p:cBhvr>
                                        <p:cTn id="229" dur="1" fill="hold">
                                          <p:stCondLst>
                                            <p:cond delay="0"/>
                                          </p:stCondLst>
                                        </p:cTn>
                                        <p:tgtEl>
                                          <p:spTgt spid="473092">
                                            <p:txEl>
                                              <p:pRg st="24" end="24"/>
                                            </p:txEl>
                                          </p:spTgt>
                                        </p:tgtEl>
                                        <p:attrNameLst>
                                          <p:attrName>style.visibility</p:attrName>
                                        </p:attrNameLst>
                                      </p:cBhvr>
                                      <p:to>
                                        <p:strVal val="visible"/>
                                      </p:to>
                                    </p:set>
                                    <p:anim calcmode="lin" valueType="num">
                                      <p:cBhvr>
                                        <p:cTn id="230" dur="2000" fill="hold"/>
                                        <p:tgtEl>
                                          <p:spTgt spid="473092">
                                            <p:txEl>
                                              <p:pRg st="24" end="24"/>
                                            </p:txEl>
                                          </p:spTgt>
                                        </p:tgtEl>
                                        <p:attrNameLst>
                                          <p:attrName>ppt_w</p:attrName>
                                        </p:attrNameLst>
                                      </p:cBhvr>
                                      <p:tavLst>
                                        <p:tav tm="0" fmla="#ppt_w*sin(2.5*pi*$)">
                                          <p:val>
                                            <p:fltVal val="0"/>
                                          </p:val>
                                        </p:tav>
                                        <p:tav tm="100000">
                                          <p:val>
                                            <p:fltVal val="1"/>
                                          </p:val>
                                        </p:tav>
                                      </p:tavLst>
                                    </p:anim>
                                    <p:anim calcmode="lin" valueType="num">
                                      <p:cBhvr>
                                        <p:cTn id="231" dur="2000" fill="hold"/>
                                        <p:tgtEl>
                                          <p:spTgt spid="473092">
                                            <p:txEl>
                                              <p:pRg st="24" end="24"/>
                                            </p:txEl>
                                          </p:spTgt>
                                        </p:tgtEl>
                                        <p:attrNameLst>
                                          <p:attrName>ppt_h</p:attrName>
                                        </p:attrNameLst>
                                      </p:cBhvr>
                                      <p:tavLst>
                                        <p:tav tm="0">
                                          <p:val>
                                            <p:strVal val="#ppt_h"/>
                                          </p:val>
                                        </p:tav>
                                        <p:tav tm="100000">
                                          <p:val>
                                            <p:strVal val="#ppt_h"/>
                                          </p:val>
                                        </p:tav>
                                      </p:tavLst>
                                    </p:anim>
                                  </p:childTnLst>
                                </p:cTn>
                              </p:par>
                            </p:childTnLst>
                          </p:cTn>
                        </p:par>
                      </p:childTnLst>
                    </p:cTn>
                  </p:par>
                  <p:par>
                    <p:cTn id="232" fill="hold">
                      <p:stCondLst>
                        <p:cond delay="indefinite"/>
                      </p:stCondLst>
                      <p:childTnLst>
                        <p:par>
                          <p:cTn id="233" fill="hold">
                            <p:stCondLst>
                              <p:cond delay="0"/>
                            </p:stCondLst>
                            <p:childTnLst>
                              <p:par>
                                <p:cTn id="234" presetID="54" presetClass="entr" presetSubtype="0" accel="100000" fill="hold" grpId="0" nodeType="clickEffect">
                                  <p:stCondLst>
                                    <p:cond delay="0"/>
                                  </p:stCondLst>
                                  <p:childTnLst>
                                    <p:set>
                                      <p:cBhvr>
                                        <p:cTn id="235" dur="1" fill="hold">
                                          <p:stCondLst>
                                            <p:cond delay="0"/>
                                          </p:stCondLst>
                                        </p:cTn>
                                        <p:tgtEl>
                                          <p:spTgt spid="473127"/>
                                        </p:tgtEl>
                                        <p:attrNameLst>
                                          <p:attrName>style.visibility</p:attrName>
                                        </p:attrNameLst>
                                      </p:cBhvr>
                                      <p:to>
                                        <p:strVal val="visible"/>
                                      </p:to>
                                    </p:set>
                                    <p:anim calcmode="lin" valueType="num">
                                      <p:cBhvr>
                                        <p:cTn id="236" dur="500" fill="hold"/>
                                        <p:tgtEl>
                                          <p:spTgt spid="473127"/>
                                        </p:tgtEl>
                                        <p:attrNameLst>
                                          <p:attrName>ppt_w</p:attrName>
                                        </p:attrNameLst>
                                      </p:cBhvr>
                                      <p:tavLst>
                                        <p:tav tm="0">
                                          <p:val>
                                            <p:strVal val="#ppt_w*0.05"/>
                                          </p:val>
                                        </p:tav>
                                        <p:tav tm="100000">
                                          <p:val>
                                            <p:strVal val="#ppt_w"/>
                                          </p:val>
                                        </p:tav>
                                      </p:tavLst>
                                    </p:anim>
                                    <p:anim calcmode="lin" valueType="num">
                                      <p:cBhvr>
                                        <p:cTn id="237" dur="500" fill="hold"/>
                                        <p:tgtEl>
                                          <p:spTgt spid="473127"/>
                                        </p:tgtEl>
                                        <p:attrNameLst>
                                          <p:attrName>ppt_h</p:attrName>
                                        </p:attrNameLst>
                                      </p:cBhvr>
                                      <p:tavLst>
                                        <p:tav tm="0">
                                          <p:val>
                                            <p:strVal val="#ppt_h"/>
                                          </p:val>
                                        </p:tav>
                                        <p:tav tm="100000">
                                          <p:val>
                                            <p:strVal val="#ppt_h"/>
                                          </p:val>
                                        </p:tav>
                                      </p:tavLst>
                                    </p:anim>
                                    <p:anim calcmode="lin" valueType="num">
                                      <p:cBhvr>
                                        <p:cTn id="238" dur="500" fill="hold"/>
                                        <p:tgtEl>
                                          <p:spTgt spid="473127"/>
                                        </p:tgtEl>
                                        <p:attrNameLst>
                                          <p:attrName>ppt_x</p:attrName>
                                        </p:attrNameLst>
                                      </p:cBhvr>
                                      <p:tavLst>
                                        <p:tav tm="0">
                                          <p:val>
                                            <p:strVal val="#ppt_x-.2"/>
                                          </p:val>
                                        </p:tav>
                                        <p:tav tm="100000">
                                          <p:val>
                                            <p:strVal val="#ppt_x"/>
                                          </p:val>
                                        </p:tav>
                                      </p:tavLst>
                                    </p:anim>
                                    <p:anim calcmode="lin" valueType="num">
                                      <p:cBhvr>
                                        <p:cTn id="239" dur="500" fill="hold"/>
                                        <p:tgtEl>
                                          <p:spTgt spid="473127"/>
                                        </p:tgtEl>
                                        <p:attrNameLst>
                                          <p:attrName>ppt_y</p:attrName>
                                        </p:attrNameLst>
                                      </p:cBhvr>
                                      <p:tavLst>
                                        <p:tav tm="0">
                                          <p:val>
                                            <p:strVal val="#ppt_y"/>
                                          </p:val>
                                        </p:tav>
                                        <p:tav tm="100000">
                                          <p:val>
                                            <p:strVal val="#ppt_y"/>
                                          </p:val>
                                        </p:tav>
                                      </p:tavLst>
                                    </p:anim>
                                    <p:animEffect transition="in" filter="fade">
                                      <p:cBhvr>
                                        <p:cTn id="240" dur="500"/>
                                        <p:tgtEl>
                                          <p:spTgt spid="473127"/>
                                        </p:tgtEl>
                                      </p:cBhvr>
                                    </p:animEffect>
                                  </p:childTnLst>
                                </p:cTn>
                              </p:par>
                            </p:childTnLst>
                          </p:cTn>
                        </p:par>
                      </p:childTnLst>
                    </p:cTn>
                  </p:par>
                  <p:par>
                    <p:cTn id="241" fill="hold">
                      <p:stCondLst>
                        <p:cond delay="indefinite"/>
                      </p:stCondLst>
                      <p:childTnLst>
                        <p:par>
                          <p:cTn id="242" fill="hold">
                            <p:stCondLst>
                              <p:cond delay="0"/>
                            </p:stCondLst>
                            <p:childTnLst>
                              <p:par>
                                <p:cTn id="243" presetID="26" presetClass="entr" presetSubtype="0" fill="hold" grpId="0" nodeType="clickEffect">
                                  <p:stCondLst>
                                    <p:cond delay="0"/>
                                  </p:stCondLst>
                                  <p:childTnLst>
                                    <p:set>
                                      <p:cBhvr>
                                        <p:cTn id="244" dur="1" fill="hold">
                                          <p:stCondLst>
                                            <p:cond delay="0"/>
                                          </p:stCondLst>
                                        </p:cTn>
                                        <p:tgtEl>
                                          <p:spTgt spid="473122"/>
                                        </p:tgtEl>
                                        <p:attrNameLst>
                                          <p:attrName>style.visibility</p:attrName>
                                        </p:attrNameLst>
                                      </p:cBhvr>
                                      <p:to>
                                        <p:strVal val="visible"/>
                                      </p:to>
                                    </p:set>
                                    <p:animEffect transition="in" filter="wipe(down)">
                                      <p:cBhvr>
                                        <p:cTn id="245" dur="580">
                                          <p:stCondLst>
                                            <p:cond delay="0"/>
                                          </p:stCondLst>
                                        </p:cTn>
                                        <p:tgtEl>
                                          <p:spTgt spid="473122"/>
                                        </p:tgtEl>
                                      </p:cBhvr>
                                    </p:animEffect>
                                    <p:anim calcmode="lin" valueType="num">
                                      <p:cBhvr>
                                        <p:cTn id="246" dur="1822" tmFilter="0,0; 0.14,0.36; 0.43,0.73; 0.71,0.91; 1.0,1.0">
                                          <p:stCondLst>
                                            <p:cond delay="0"/>
                                          </p:stCondLst>
                                        </p:cTn>
                                        <p:tgtEl>
                                          <p:spTgt spid="473122"/>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473122"/>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473122"/>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473122"/>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473122"/>
                                        </p:tgtEl>
                                        <p:attrNameLst>
                                          <p:attrName>ppt_y</p:attrName>
                                        </p:attrNameLst>
                                      </p:cBhvr>
                                      <p:tavLst>
                                        <p:tav tm="0" fmla="#ppt_y-sin(pi*$)/81">
                                          <p:val>
                                            <p:fltVal val="0"/>
                                          </p:val>
                                        </p:tav>
                                        <p:tav tm="100000">
                                          <p:val>
                                            <p:fltVal val="1"/>
                                          </p:val>
                                        </p:tav>
                                      </p:tavLst>
                                    </p:anim>
                                    <p:animScale>
                                      <p:cBhvr>
                                        <p:cTn id="251" dur="26">
                                          <p:stCondLst>
                                            <p:cond delay="650"/>
                                          </p:stCondLst>
                                        </p:cTn>
                                        <p:tgtEl>
                                          <p:spTgt spid="473122"/>
                                        </p:tgtEl>
                                      </p:cBhvr>
                                      <p:to x="100000" y="60000"/>
                                    </p:animScale>
                                    <p:animScale>
                                      <p:cBhvr>
                                        <p:cTn id="252" dur="166" decel="50000">
                                          <p:stCondLst>
                                            <p:cond delay="676"/>
                                          </p:stCondLst>
                                        </p:cTn>
                                        <p:tgtEl>
                                          <p:spTgt spid="473122"/>
                                        </p:tgtEl>
                                      </p:cBhvr>
                                      <p:to x="100000" y="100000"/>
                                    </p:animScale>
                                    <p:animScale>
                                      <p:cBhvr>
                                        <p:cTn id="253" dur="26">
                                          <p:stCondLst>
                                            <p:cond delay="1312"/>
                                          </p:stCondLst>
                                        </p:cTn>
                                        <p:tgtEl>
                                          <p:spTgt spid="473122"/>
                                        </p:tgtEl>
                                      </p:cBhvr>
                                      <p:to x="100000" y="80000"/>
                                    </p:animScale>
                                    <p:animScale>
                                      <p:cBhvr>
                                        <p:cTn id="254" dur="166" decel="50000">
                                          <p:stCondLst>
                                            <p:cond delay="1338"/>
                                          </p:stCondLst>
                                        </p:cTn>
                                        <p:tgtEl>
                                          <p:spTgt spid="473122"/>
                                        </p:tgtEl>
                                      </p:cBhvr>
                                      <p:to x="100000" y="100000"/>
                                    </p:animScale>
                                    <p:animScale>
                                      <p:cBhvr>
                                        <p:cTn id="255" dur="26">
                                          <p:stCondLst>
                                            <p:cond delay="1642"/>
                                          </p:stCondLst>
                                        </p:cTn>
                                        <p:tgtEl>
                                          <p:spTgt spid="473122"/>
                                        </p:tgtEl>
                                      </p:cBhvr>
                                      <p:to x="100000" y="90000"/>
                                    </p:animScale>
                                    <p:animScale>
                                      <p:cBhvr>
                                        <p:cTn id="256" dur="166" decel="50000">
                                          <p:stCondLst>
                                            <p:cond delay="1668"/>
                                          </p:stCondLst>
                                        </p:cTn>
                                        <p:tgtEl>
                                          <p:spTgt spid="473122"/>
                                        </p:tgtEl>
                                      </p:cBhvr>
                                      <p:to x="100000" y="100000"/>
                                    </p:animScale>
                                    <p:animScale>
                                      <p:cBhvr>
                                        <p:cTn id="257" dur="26">
                                          <p:stCondLst>
                                            <p:cond delay="1808"/>
                                          </p:stCondLst>
                                        </p:cTn>
                                        <p:tgtEl>
                                          <p:spTgt spid="473122"/>
                                        </p:tgtEl>
                                      </p:cBhvr>
                                      <p:to x="100000" y="95000"/>
                                    </p:animScale>
                                    <p:animScale>
                                      <p:cBhvr>
                                        <p:cTn id="258" dur="166" decel="50000">
                                          <p:stCondLst>
                                            <p:cond delay="1834"/>
                                          </p:stCondLst>
                                        </p:cTn>
                                        <p:tgtEl>
                                          <p:spTgt spid="473122"/>
                                        </p:tgtEl>
                                      </p:cBhvr>
                                      <p:to x="100000" y="100000"/>
                                    </p:animScale>
                                  </p:childTnLst>
                                </p:cTn>
                              </p:par>
                            </p:childTnLst>
                          </p:cTn>
                        </p:par>
                      </p:childTnLst>
                    </p:cTn>
                  </p:par>
                  <p:par>
                    <p:cTn id="259" fill="hold">
                      <p:stCondLst>
                        <p:cond delay="indefinite"/>
                      </p:stCondLst>
                      <p:childTnLst>
                        <p:par>
                          <p:cTn id="260" fill="hold">
                            <p:stCondLst>
                              <p:cond delay="0"/>
                            </p:stCondLst>
                            <p:childTnLst>
                              <p:par>
                                <p:cTn id="261" presetID="39" presetClass="entr" presetSubtype="0" accel="100000" fill="hold" nodeType="clickEffect">
                                  <p:stCondLst>
                                    <p:cond delay="0"/>
                                  </p:stCondLst>
                                  <p:childTnLst>
                                    <p:set>
                                      <p:cBhvr>
                                        <p:cTn id="262" dur="1" fill="hold">
                                          <p:stCondLst>
                                            <p:cond delay="0"/>
                                          </p:stCondLst>
                                        </p:cTn>
                                        <p:tgtEl>
                                          <p:spTgt spid="473133"/>
                                        </p:tgtEl>
                                        <p:attrNameLst>
                                          <p:attrName>style.visibility</p:attrName>
                                        </p:attrNameLst>
                                      </p:cBhvr>
                                      <p:to>
                                        <p:strVal val="visible"/>
                                      </p:to>
                                    </p:set>
                                    <p:anim calcmode="lin" valueType="num">
                                      <p:cBhvr>
                                        <p:cTn id="263" dur="500" fill="hold"/>
                                        <p:tgtEl>
                                          <p:spTgt spid="473133"/>
                                        </p:tgtEl>
                                        <p:attrNameLst>
                                          <p:attrName>ppt_h</p:attrName>
                                        </p:attrNameLst>
                                      </p:cBhvr>
                                      <p:tavLst>
                                        <p:tav tm="0">
                                          <p:val>
                                            <p:strVal val="#ppt_h/20"/>
                                          </p:val>
                                        </p:tav>
                                        <p:tav tm="50000">
                                          <p:val>
                                            <p:strVal val="#ppt_h/20"/>
                                          </p:val>
                                        </p:tav>
                                        <p:tav tm="100000">
                                          <p:val>
                                            <p:strVal val="#ppt_h"/>
                                          </p:val>
                                        </p:tav>
                                      </p:tavLst>
                                    </p:anim>
                                    <p:anim calcmode="lin" valueType="num">
                                      <p:cBhvr>
                                        <p:cTn id="264" dur="500" fill="hold"/>
                                        <p:tgtEl>
                                          <p:spTgt spid="473133"/>
                                        </p:tgtEl>
                                        <p:attrNameLst>
                                          <p:attrName>ppt_w</p:attrName>
                                        </p:attrNameLst>
                                      </p:cBhvr>
                                      <p:tavLst>
                                        <p:tav tm="0">
                                          <p:val>
                                            <p:strVal val="#ppt_w+.3"/>
                                          </p:val>
                                        </p:tav>
                                        <p:tav tm="50000">
                                          <p:val>
                                            <p:strVal val="#ppt_w+.3"/>
                                          </p:val>
                                        </p:tav>
                                        <p:tav tm="100000">
                                          <p:val>
                                            <p:strVal val="#ppt_w"/>
                                          </p:val>
                                        </p:tav>
                                      </p:tavLst>
                                    </p:anim>
                                    <p:anim calcmode="lin" valueType="num">
                                      <p:cBhvr>
                                        <p:cTn id="265" dur="500" fill="hold"/>
                                        <p:tgtEl>
                                          <p:spTgt spid="473133"/>
                                        </p:tgtEl>
                                        <p:attrNameLst>
                                          <p:attrName>ppt_x</p:attrName>
                                        </p:attrNameLst>
                                      </p:cBhvr>
                                      <p:tavLst>
                                        <p:tav tm="0">
                                          <p:val>
                                            <p:strVal val="#ppt_x-.3"/>
                                          </p:val>
                                        </p:tav>
                                        <p:tav tm="50000">
                                          <p:val>
                                            <p:strVal val="#ppt_x"/>
                                          </p:val>
                                        </p:tav>
                                        <p:tav tm="100000">
                                          <p:val>
                                            <p:strVal val="#ppt_x"/>
                                          </p:val>
                                        </p:tav>
                                      </p:tavLst>
                                    </p:anim>
                                    <p:anim calcmode="lin" valueType="num">
                                      <p:cBhvr>
                                        <p:cTn id="266" dur="500" fill="hold"/>
                                        <p:tgtEl>
                                          <p:spTgt spid="473133"/>
                                        </p:tgtEl>
                                        <p:attrNameLst>
                                          <p:attrName>ppt_y</p:attrName>
                                        </p:attrNameLst>
                                      </p:cBhvr>
                                      <p:tavLst>
                                        <p:tav tm="0">
                                          <p:val>
                                            <p:strVal val="#ppt_y"/>
                                          </p:val>
                                        </p:tav>
                                        <p:tav tm="100000">
                                          <p:val>
                                            <p:strVal val="#ppt_y"/>
                                          </p:val>
                                        </p:tav>
                                      </p:tavLst>
                                    </p:anim>
                                  </p:childTnLst>
                                </p:cTn>
                              </p:par>
                            </p:childTnLst>
                          </p:cTn>
                        </p:par>
                      </p:childTnLst>
                    </p:cTn>
                  </p:par>
                  <p:par>
                    <p:cTn id="267" fill="hold">
                      <p:stCondLst>
                        <p:cond delay="indefinite"/>
                      </p:stCondLst>
                      <p:childTnLst>
                        <p:par>
                          <p:cTn id="268" fill="hold">
                            <p:stCondLst>
                              <p:cond delay="0"/>
                            </p:stCondLst>
                            <p:childTnLst>
                              <p:par>
                                <p:cTn id="269" presetID="55" presetClass="exit" presetSubtype="0" fill="hold" nodeType="clickEffect">
                                  <p:stCondLst>
                                    <p:cond delay="0"/>
                                  </p:stCondLst>
                                  <p:childTnLst>
                                    <p:anim calcmode="lin" valueType="num">
                                      <p:cBhvr>
                                        <p:cTn id="270" dur="1000"/>
                                        <p:tgtEl>
                                          <p:spTgt spid="473131"/>
                                        </p:tgtEl>
                                        <p:attrNameLst>
                                          <p:attrName>ppt_w</p:attrName>
                                        </p:attrNameLst>
                                      </p:cBhvr>
                                      <p:tavLst>
                                        <p:tav tm="0">
                                          <p:val>
                                            <p:strVal val="ppt_w"/>
                                          </p:val>
                                        </p:tav>
                                        <p:tav tm="100000">
                                          <p:val>
                                            <p:strVal val="ppt_w*0.70"/>
                                          </p:val>
                                        </p:tav>
                                      </p:tavLst>
                                    </p:anim>
                                    <p:anim calcmode="lin" valueType="num">
                                      <p:cBhvr>
                                        <p:cTn id="271" dur="1000"/>
                                        <p:tgtEl>
                                          <p:spTgt spid="473131"/>
                                        </p:tgtEl>
                                        <p:attrNameLst>
                                          <p:attrName>ppt_h</p:attrName>
                                        </p:attrNameLst>
                                      </p:cBhvr>
                                      <p:tavLst>
                                        <p:tav tm="0">
                                          <p:val>
                                            <p:strVal val="ppt_h"/>
                                          </p:val>
                                        </p:tav>
                                        <p:tav tm="100000">
                                          <p:val>
                                            <p:strVal val="ppt_h"/>
                                          </p:val>
                                        </p:tav>
                                      </p:tavLst>
                                    </p:anim>
                                    <p:animEffect transition="out" filter="fade">
                                      <p:cBhvr>
                                        <p:cTn id="272" dur="1000"/>
                                        <p:tgtEl>
                                          <p:spTgt spid="473131"/>
                                        </p:tgtEl>
                                      </p:cBhvr>
                                    </p:animEffect>
                                    <p:set>
                                      <p:cBhvr>
                                        <p:cTn id="273" dur="1" fill="hold">
                                          <p:stCondLst>
                                            <p:cond delay="999"/>
                                          </p:stCondLst>
                                        </p:cTn>
                                        <p:tgtEl>
                                          <p:spTgt spid="4731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103" grpId="0"/>
      <p:bldP spid="473093" grpId="0"/>
      <p:bldP spid="473097" grpId="0"/>
      <p:bldP spid="473098" grpId="0"/>
      <p:bldP spid="473102" grpId="0"/>
      <p:bldP spid="473107" grpId="0"/>
      <p:bldP spid="473108" grpId="0"/>
      <p:bldP spid="473109" grpId="0"/>
      <p:bldP spid="473110" grpId="0" animBg="1"/>
      <p:bldP spid="473111" grpId="0"/>
      <p:bldP spid="473111" grpId="1"/>
      <p:bldP spid="473112" grpId="0"/>
      <p:bldP spid="473112" grpId="1"/>
      <p:bldP spid="473113" grpId="0"/>
      <p:bldP spid="473114" grpId="0"/>
      <p:bldP spid="473115" grpId="0"/>
      <p:bldP spid="473116" grpId="0"/>
      <p:bldP spid="473117" grpId="0"/>
      <p:bldP spid="473119" grpId="0"/>
      <p:bldP spid="473120" grpId="0"/>
      <p:bldP spid="473121" grpId="0"/>
      <p:bldP spid="473122" grpId="0"/>
      <p:bldP spid="473123" grpId="0" animBg="1"/>
      <p:bldP spid="473124" grpId="0" animBg="1"/>
      <p:bldP spid="473125" grpId="0" animBg="1"/>
      <p:bldP spid="473126" grpId="0" animBg="1"/>
      <p:bldP spid="473127"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4"/>
          <p:cNvSpPr>
            <a:spLocks noGrp="1" noChangeArrowheads="1"/>
          </p:cNvSpPr>
          <p:nvPr>
            <p:ph type="title"/>
          </p:nvPr>
        </p:nvSpPr>
        <p:spPr/>
        <p:txBody>
          <a:bodyPr/>
          <a:lstStyle/>
          <a:p>
            <a:pPr eaLnBrk="1" hangingPunct="1"/>
            <a:r>
              <a:rPr lang="en-US" sz="2800" i="1" smtClean="0">
                <a:solidFill>
                  <a:schemeClr val="tx1"/>
                </a:solidFill>
              </a:rPr>
              <a:t>Careers in Chemistry:  Dentistry</a:t>
            </a:r>
          </a:p>
        </p:txBody>
      </p:sp>
      <p:sp>
        <p:nvSpPr>
          <p:cNvPr id="474118" name="Rectangle 6"/>
          <p:cNvSpPr>
            <a:spLocks noChangeArrowheads="1"/>
          </p:cNvSpPr>
          <p:nvPr/>
        </p:nvSpPr>
        <p:spPr bwMode="auto">
          <a:xfrm>
            <a:off x="1065213" y="1208088"/>
            <a:ext cx="7404100" cy="5218112"/>
          </a:xfrm>
          <a:prstGeom prst="rect">
            <a:avLst/>
          </a:prstGeom>
          <a:noFill/>
          <a:ln w="9525">
            <a:noFill/>
            <a:miter lim="800000"/>
            <a:headEnd/>
            <a:tailEnd/>
          </a:ln>
        </p:spPr>
        <p:txBody>
          <a:bodyPr wrap="none" lIns="0" tIns="0" rIns="0" bIns="0" anchor="ctr">
            <a:spAutoFit/>
          </a:bodyPr>
          <a:lstStyle/>
          <a:p>
            <a:pPr eaLnBrk="0" hangingPunct="0"/>
            <a:r>
              <a:rPr lang="en-US" sz="1800">
                <a:solidFill>
                  <a:srgbClr val="0000FF"/>
                </a:solidFill>
                <a:cs typeface="Times New Roman" pitchFamily="18" charset="0"/>
              </a:rPr>
              <a:t>     </a:t>
            </a:r>
            <a:r>
              <a:rPr lang="en-US" sz="1800">
                <a:cs typeface="Times New Roman" pitchFamily="18" charset="0"/>
              </a:rPr>
              <a:t>We learned that fluoride is an essential element to be taken to reduce </a:t>
            </a:r>
          </a:p>
          <a:p>
            <a:pPr eaLnBrk="0" hangingPunct="0"/>
            <a:r>
              <a:rPr lang="en-US" sz="1800">
                <a:cs typeface="Times New Roman" pitchFamily="18" charset="0"/>
              </a:rPr>
              <a:t>teeth cavities.  Too much fluoride can produce yellow spots on the teeth </a:t>
            </a:r>
          </a:p>
          <a:p>
            <a:pPr eaLnBrk="0" hangingPunct="0"/>
            <a:r>
              <a:rPr lang="en-US" sz="1800">
                <a:cs typeface="Times New Roman" pitchFamily="18" charset="0"/>
              </a:rPr>
              <a:t>and too little will have no effect.  After years of study it was determined </a:t>
            </a:r>
          </a:p>
          <a:p>
            <a:pPr eaLnBrk="0" hangingPunct="0"/>
            <a:r>
              <a:rPr lang="en-US" sz="1800">
                <a:cs typeface="Times New Roman" pitchFamily="18" charset="0"/>
              </a:rPr>
              <a:t>that a quantity of 1 part per million (ppm) fluoride in the water supply is </a:t>
            </a:r>
          </a:p>
          <a:p>
            <a:pPr eaLnBrk="0" hangingPunct="0"/>
            <a:r>
              <a:rPr lang="en-US" sz="1800">
                <a:cs typeface="Times New Roman" pitchFamily="18" charset="0"/>
              </a:rPr>
              <a:t>enough to significantly reduce cavities and not stain teeth yellow.</a:t>
            </a:r>
          </a:p>
          <a:p>
            <a:pPr eaLnBrk="0" hangingPunct="0"/>
            <a:endParaRPr lang="en-US" sz="1800">
              <a:solidFill>
                <a:srgbClr val="0000FF"/>
              </a:solidFill>
              <a:cs typeface="Times New Roman" pitchFamily="18" charset="0"/>
            </a:endParaRPr>
          </a:p>
          <a:p>
            <a:pPr eaLnBrk="0" hangingPunct="0"/>
            <a:r>
              <a:rPr lang="en-US" sz="1800">
                <a:cs typeface="Times New Roman" pitchFamily="18" charset="0"/>
              </a:rPr>
              <a:t>     Measure the mass of the mineral </a:t>
            </a:r>
            <a:r>
              <a:rPr lang="en-US" sz="1800" i="1">
                <a:cs typeface="Times New Roman" pitchFamily="18" charset="0"/>
              </a:rPr>
              <a:t>fluorite</a:t>
            </a:r>
            <a:r>
              <a:rPr lang="en-US" sz="1800">
                <a:cs typeface="Times New Roman" pitchFamily="18" charset="0"/>
              </a:rPr>
              <a:t> (chemically, CaF</a:t>
            </a:r>
            <a:r>
              <a:rPr lang="en-US" sz="1800" baseline="-30000">
                <a:cs typeface="Times New Roman" pitchFamily="18" charset="0"/>
              </a:rPr>
              <a:t>2</a:t>
            </a:r>
            <a:r>
              <a:rPr lang="en-US" sz="1800">
                <a:cs typeface="Times New Roman" pitchFamily="18" charset="0"/>
              </a:rPr>
              <a:t>). Use this </a:t>
            </a:r>
          </a:p>
          <a:p>
            <a:pPr eaLnBrk="0" hangingPunct="0"/>
            <a:r>
              <a:rPr lang="en-US" sz="1800">
                <a:cs typeface="Times New Roman" pitchFamily="18" charset="0"/>
              </a:rPr>
              <a:t>sample to determine how much water must be added to yield a 1 ppm </a:t>
            </a:r>
          </a:p>
          <a:p>
            <a:pPr eaLnBrk="0" hangingPunct="0"/>
            <a:r>
              <a:rPr lang="en-US" sz="1800">
                <a:cs typeface="Times New Roman" pitchFamily="18" charset="0"/>
              </a:rPr>
              <a:t>fluoride solution.  Sounds difficult?  Lets apply what we’ve learned this </a:t>
            </a:r>
          </a:p>
          <a:p>
            <a:pPr eaLnBrk="0" hangingPunct="0"/>
            <a:r>
              <a:rPr lang="en-US" sz="1800">
                <a:cs typeface="Times New Roman" pitchFamily="18" charset="0"/>
              </a:rPr>
              <a:t>unit to solve this problem.</a:t>
            </a:r>
          </a:p>
          <a:p>
            <a:pPr eaLnBrk="0" hangingPunct="0"/>
            <a:endParaRPr lang="en-US" sz="1800"/>
          </a:p>
          <a:p>
            <a:pPr eaLnBrk="0" hangingPunct="0"/>
            <a:r>
              <a:rPr lang="en-US" sz="1800">
                <a:solidFill>
                  <a:srgbClr val="0000FF"/>
                </a:solidFill>
                <a:cs typeface="Times New Roman" pitchFamily="18" charset="0"/>
              </a:rPr>
              <a:t>1 part per million  =  1 atom of fluorine per 999,999 water molecules</a:t>
            </a:r>
          </a:p>
          <a:p>
            <a:pPr eaLnBrk="0" hangingPunct="0"/>
            <a:endParaRPr lang="en-US" sz="1800"/>
          </a:p>
          <a:p>
            <a:pPr eaLnBrk="0" hangingPunct="0"/>
            <a:r>
              <a:rPr lang="en-US" sz="1800" b="1">
                <a:cs typeface="Times New Roman" pitchFamily="18" charset="0"/>
              </a:rPr>
              <a:t>What information do we know:</a:t>
            </a:r>
            <a:endParaRPr lang="en-US" sz="1800"/>
          </a:p>
          <a:p>
            <a:pPr lvl="1" eaLnBrk="0" hangingPunct="0"/>
            <a:r>
              <a:rPr lang="en-US" sz="1800">
                <a:solidFill>
                  <a:srgbClr val="0000FF"/>
                </a:solidFill>
                <a:cs typeface="Times New Roman" pitchFamily="18" charset="0"/>
              </a:rPr>
              <a:t>1 mol CaF</a:t>
            </a:r>
            <a:r>
              <a:rPr lang="en-US" sz="1800" baseline="-30000">
                <a:solidFill>
                  <a:srgbClr val="0000FF"/>
                </a:solidFill>
                <a:cs typeface="Times New Roman" pitchFamily="18" charset="0"/>
              </a:rPr>
              <a:t>2</a:t>
            </a:r>
            <a:r>
              <a:rPr lang="en-US" sz="1800">
                <a:solidFill>
                  <a:srgbClr val="0000FF"/>
                </a:solidFill>
                <a:cs typeface="Times New Roman" pitchFamily="18" charset="0"/>
              </a:rPr>
              <a:t>  =  78.08 g CaF</a:t>
            </a:r>
            <a:r>
              <a:rPr lang="en-US" sz="1800" baseline="-30000">
                <a:solidFill>
                  <a:srgbClr val="0000FF"/>
                </a:solidFill>
                <a:cs typeface="Times New Roman" pitchFamily="18" charset="0"/>
              </a:rPr>
              <a:t>2</a:t>
            </a:r>
            <a:r>
              <a:rPr lang="en-US" sz="1800">
                <a:solidFill>
                  <a:srgbClr val="0000FF"/>
                </a:solidFill>
                <a:cs typeface="Times New Roman" pitchFamily="18" charset="0"/>
              </a:rPr>
              <a:t>  =  6.02 x 10</a:t>
            </a:r>
            <a:r>
              <a:rPr lang="en-US" sz="1800" baseline="30000">
                <a:solidFill>
                  <a:srgbClr val="0000FF"/>
                </a:solidFill>
                <a:cs typeface="Times New Roman" pitchFamily="18" charset="0"/>
              </a:rPr>
              <a:t>23</a:t>
            </a:r>
            <a:r>
              <a:rPr lang="en-US" sz="1800">
                <a:solidFill>
                  <a:srgbClr val="0000FF"/>
                </a:solidFill>
                <a:cs typeface="Times New Roman" pitchFamily="18" charset="0"/>
              </a:rPr>
              <a:t> molecules of CaF</a:t>
            </a:r>
            <a:r>
              <a:rPr lang="en-US" sz="1800" baseline="-30000">
                <a:solidFill>
                  <a:srgbClr val="0000FF"/>
                </a:solidFill>
                <a:cs typeface="Times New Roman" pitchFamily="18" charset="0"/>
              </a:rPr>
              <a:t>2</a:t>
            </a:r>
            <a:endParaRPr lang="en-US" sz="1800"/>
          </a:p>
          <a:p>
            <a:pPr lvl="1" eaLnBrk="0" hangingPunct="0"/>
            <a:r>
              <a:rPr lang="en-US" sz="1800">
                <a:solidFill>
                  <a:srgbClr val="0000FF"/>
                </a:solidFill>
                <a:cs typeface="Times New Roman" pitchFamily="18" charset="0"/>
              </a:rPr>
              <a:t>1 molecules of CaF</a:t>
            </a:r>
            <a:r>
              <a:rPr lang="en-US" sz="1800" baseline="-30000">
                <a:solidFill>
                  <a:srgbClr val="0000FF"/>
                </a:solidFill>
                <a:cs typeface="Times New Roman" pitchFamily="18" charset="0"/>
              </a:rPr>
              <a:t>2</a:t>
            </a:r>
            <a:r>
              <a:rPr lang="en-US" sz="1800">
                <a:solidFill>
                  <a:srgbClr val="0000FF"/>
                </a:solidFill>
                <a:cs typeface="Times New Roman" pitchFamily="18" charset="0"/>
              </a:rPr>
              <a:t>  =  2 atoms of F</a:t>
            </a:r>
            <a:endParaRPr lang="en-US" sz="1800"/>
          </a:p>
          <a:p>
            <a:pPr lvl="1" eaLnBrk="0" hangingPunct="0"/>
            <a:r>
              <a:rPr lang="en-US" sz="1800">
                <a:solidFill>
                  <a:srgbClr val="0000FF"/>
                </a:solidFill>
                <a:cs typeface="Times New Roman" pitchFamily="18" charset="0"/>
              </a:rPr>
              <a:t>1 mol H</a:t>
            </a:r>
            <a:r>
              <a:rPr lang="en-US" sz="1800" baseline="-30000">
                <a:solidFill>
                  <a:srgbClr val="0000FF"/>
                </a:solidFill>
                <a:cs typeface="Times New Roman" pitchFamily="18" charset="0"/>
              </a:rPr>
              <a:t>2</a:t>
            </a:r>
            <a:r>
              <a:rPr lang="en-US" sz="1800">
                <a:solidFill>
                  <a:srgbClr val="0000FF"/>
                </a:solidFill>
                <a:cs typeface="Times New Roman" pitchFamily="18" charset="0"/>
              </a:rPr>
              <a:t>O  =  18 g H</a:t>
            </a:r>
            <a:r>
              <a:rPr lang="en-US" sz="1800" baseline="-30000">
                <a:solidFill>
                  <a:srgbClr val="0000FF"/>
                </a:solidFill>
                <a:cs typeface="Times New Roman" pitchFamily="18" charset="0"/>
              </a:rPr>
              <a:t>2</a:t>
            </a:r>
            <a:r>
              <a:rPr lang="en-US" sz="1800">
                <a:solidFill>
                  <a:srgbClr val="0000FF"/>
                </a:solidFill>
                <a:cs typeface="Times New Roman" pitchFamily="18" charset="0"/>
              </a:rPr>
              <a:t>O     Density of water is 1 g/mL</a:t>
            </a:r>
            <a:endParaRPr lang="en-US" sz="1800"/>
          </a:p>
          <a:p>
            <a:pPr lvl="1" eaLnBrk="0" hangingPunct="0"/>
            <a:r>
              <a:rPr lang="en-US" sz="1800">
                <a:solidFill>
                  <a:srgbClr val="0000FF"/>
                </a:solidFill>
                <a:cs typeface="Times New Roman" pitchFamily="18" charset="0"/>
              </a:rPr>
              <a:t>1000 mL  =  1 L       and    3.78 L  =  1 gallon</a:t>
            </a:r>
            <a:endParaRPr lang="en-US" sz="1800"/>
          </a:p>
          <a:p>
            <a:pPr lvl="1" eaLnBrk="0" hangingPunct="0"/>
            <a:r>
              <a:rPr lang="en-US" sz="1800">
                <a:solidFill>
                  <a:srgbClr val="0000FF"/>
                </a:solidFill>
                <a:cs typeface="Times New Roman" pitchFamily="18" charset="0"/>
              </a:rPr>
              <a:t>mass of sample of CaF</a:t>
            </a:r>
            <a:r>
              <a:rPr lang="en-US" sz="1800" baseline="-30000">
                <a:solidFill>
                  <a:srgbClr val="0000FF"/>
                </a:solidFill>
                <a:cs typeface="Times New Roman" pitchFamily="18" charset="0"/>
              </a:rPr>
              <a:t>2</a:t>
            </a:r>
            <a:r>
              <a:rPr lang="en-US" sz="1800">
                <a:solidFill>
                  <a:srgbClr val="0000FF"/>
                </a:solidFill>
                <a:cs typeface="Times New Roman" pitchFamily="18" charset="0"/>
              </a:rPr>
              <a:t>  =  92.135 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74118">
                                            <p:txEl>
                                              <p:pRg st="0" end="0"/>
                                            </p:txEl>
                                          </p:spTgt>
                                        </p:tgtEl>
                                        <p:attrNameLst>
                                          <p:attrName>style.visibility</p:attrName>
                                        </p:attrNameLst>
                                      </p:cBhvr>
                                      <p:to>
                                        <p:strVal val="visible"/>
                                      </p:to>
                                    </p:set>
                                    <p:animEffect transition="in" filter="dissolve">
                                      <p:cBhvr>
                                        <p:cTn id="7" dur="500"/>
                                        <p:tgtEl>
                                          <p:spTgt spid="474118">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74118">
                                            <p:txEl>
                                              <p:pRg st="1" end="1"/>
                                            </p:txEl>
                                          </p:spTgt>
                                        </p:tgtEl>
                                        <p:attrNameLst>
                                          <p:attrName>style.visibility</p:attrName>
                                        </p:attrNameLst>
                                      </p:cBhvr>
                                      <p:to>
                                        <p:strVal val="visible"/>
                                      </p:to>
                                    </p:set>
                                    <p:animEffect transition="in" filter="dissolve">
                                      <p:cBhvr>
                                        <p:cTn id="10" dur="500"/>
                                        <p:tgtEl>
                                          <p:spTgt spid="474118">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74118">
                                            <p:txEl>
                                              <p:pRg st="2" end="2"/>
                                            </p:txEl>
                                          </p:spTgt>
                                        </p:tgtEl>
                                        <p:attrNameLst>
                                          <p:attrName>style.visibility</p:attrName>
                                        </p:attrNameLst>
                                      </p:cBhvr>
                                      <p:to>
                                        <p:strVal val="visible"/>
                                      </p:to>
                                    </p:set>
                                    <p:animEffect transition="in" filter="dissolve">
                                      <p:cBhvr>
                                        <p:cTn id="13" dur="500"/>
                                        <p:tgtEl>
                                          <p:spTgt spid="474118">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74118">
                                            <p:txEl>
                                              <p:pRg st="3" end="3"/>
                                            </p:txEl>
                                          </p:spTgt>
                                        </p:tgtEl>
                                        <p:attrNameLst>
                                          <p:attrName>style.visibility</p:attrName>
                                        </p:attrNameLst>
                                      </p:cBhvr>
                                      <p:to>
                                        <p:strVal val="visible"/>
                                      </p:to>
                                    </p:set>
                                    <p:animEffect transition="in" filter="dissolve">
                                      <p:cBhvr>
                                        <p:cTn id="16" dur="500"/>
                                        <p:tgtEl>
                                          <p:spTgt spid="474118">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74118">
                                            <p:txEl>
                                              <p:pRg st="4" end="4"/>
                                            </p:txEl>
                                          </p:spTgt>
                                        </p:tgtEl>
                                        <p:attrNameLst>
                                          <p:attrName>style.visibility</p:attrName>
                                        </p:attrNameLst>
                                      </p:cBhvr>
                                      <p:to>
                                        <p:strVal val="visible"/>
                                      </p:to>
                                    </p:set>
                                    <p:animEffect transition="in" filter="dissolve">
                                      <p:cBhvr>
                                        <p:cTn id="19" dur="500"/>
                                        <p:tgtEl>
                                          <p:spTgt spid="474118">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74118">
                                            <p:txEl>
                                              <p:pRg st="6" end="6"/>
                                            </p:txEl>
                                          </p:spTgt>
                                        </p:tgtEl>
                                        <p:attrNameLst>
                                          <p:attrName>style.visibility</p:attrName>
                                        </p:attrNameLst>
                                      </p:cBhvr>
                                      <p:to>
                                        <p:strVal val="visible"/>
                                      </p:to>
                                    </p:set>
                                    <p:animEffect transition="in" filter="randombar(horizontal)">
                                      <p:cBhvr>
                                        <p:cTn id="24" dur="500"/>
                                        <p:tgtEl>
                                          <p:spTgt spid="474118">
                                            <p:txEl>
                                              <p:pRg st="6" end="6"/>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474118">
                                            <p:txEl>
                                              <p:pRg st="7" end="7"/>
                                            </p:txEl>
                                          </p:spTgt>
                                        </p:tgtEl>
                                        <p:attrNameLst>
                                          <p:attrName>style.visibility</p:attrName>
                                        </p:attrNameLst>
                                      </p:cBhvr>
                                      <p:to>
                                        <p:strVal val="visible"/>
                                      </p:to>
                                    </p:set>
                                    <p:animEffect transition="in" filter="randombar(horizontal)">
                                      <p:cBhvr>
                                        <p:cTn id="27" dur="500"/>
                                        <p:tgtEl>
                                          <p:spTgt spid="474118">
                                            <p:txEl>
                                              <p:pRg st="7" end="7"/>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474118">
                                            <p:txEl>
                                              <p:pRg st="8" end="8"/>
                                            </p:txEl>
                                          </p:spTgt>
                                        </p:tgtEl>
                                        <p:attrNameLst>
                                          <p:attrName>style.visibility</p:attrName>
                                        </p:attrNameLst>
                                      </p:cBhvr>
                                      <p:to>
                                        <p:strVal val="visible"/>
                                      </p:to>
                                    </p:set>
                                    <p:animEffect transition="in" filter="randombar(horizontal)">
                                      <p:cBhvr>
                                        <p:cTn id="30" dur="500"/>
                                        <p:tgtEl>
                                          <p:spTgt spid="474118">
                                            <p:txEl>
                                              <p:pRg st="8" end="8"/>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474118">
                                            <p:txEl>
                                              <p:pRg st="9" end="9"/>
                                            </p:txEl>
                                          </p:spTgt>
                                        </p:tgtEl>
                                        <p:attrNameLst>
                                          <p:attrName>style.visibility</p:attrName>
                                        </p:attrNameLst>
                                      </p:cBhvr>
                                      <p:to>
                                        <p:strVal val="visible"/>
                                      </p:to>
                                    </p:set>
                                    <p:animEffect transition="in" filter="randombar(horizontal)">
                                      <p:cBhvr>
                                        <p:cTn id="33" dur="500"/>
                                        <p:tgtEl>
                                          <p:spTgt spid="474118">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nodeType="clickEffect">
                                  <p:stCondLst>
                                    <p:cond delay="0"/>
                                  </p:stCondLst>
                                  <p:iterate type="lt">
                                    <p:tmPct val="10000"/>
                                  </p:iterate>
                                  <p:childTnLst>
                                    <p:set>
                                      <p:cBhvr>
                                        <p:cTn id="37" dur="1" fill="hold">
                                          <p:stCondLst>
                                            <p:cond delay="0"/>
                                          </p:stCondLst>
                                        </p:cTn>
                                        <p:tgtEl>
                                          <p:spTgt spid="474118">
                                            <p:txEl>
                                              <p:pRg st="11" end="11"/>
                                            </p:txEl>
                                          </p:spTgt>
                                        </p:tgtEl>
                                        <p:attrNameLst>
                                          <p:attrName>style.visibility</p:attrName>
                                        </p:attrNameLst>
                                      </p:cBhvr>
                                      <p:to>
                                        <p:strVal val="visible"/>
                                      </p:to>
                                    </p:set>
                                    <p:anim by="(-#ppt_w*2)" calcmode="lin" valueType="num">
                                      <p:cBhvr rctx="PPT">
                                        <p:cTn id="38" dur="500" autoRev="1" fill="hold">
                                          <p:stCondLst>
                                            <p:cond delay="0"/>
                                          </p:stCondLst>
                                        </p:cTn>
                                        <p:tgtEl>
                                          <p:spTgt spid="474118">
                                            <p:txEl>
                                              <p:pRg st="11" end="11"/>
                                            </p:txEl>
                                          </p:spTgt>
                                        </p:tgtEl>
                                        <p:attrNameLst>
                                          <p:attrName>ppt_w</p:attrName>
                                        </p:attrNameLst>
                                      </p:cBhvr>
                                    </p:anim>
                                    <p:anim by="(#ppt_w*0.50)" calcmode="lin" valueType="num">
                                      <p:cBhvr>
                                        <p:cTn id="39" dur="500" decel="50000" autoRev="1" fill="hold">
                                          <p:stCondLst>
                                            <p:cond delay="0"/>
                                          </p:stCondLst>
                                        </p:cTn>
                                        <p:tgtEl>
                                          <p:spTgt spid="474118">
                                            <p:txEl>
                                              <p:pRg st="11" end="11"/>
                                            </p:txEl>
                                          </p:spTgt>
                                        </p:tgtEl>
                                        <p:attrNameLst>
                                          <p:attrName>ppt_x</p:attrName>
                                        </p:attrNameLst>
                                      </p:cBhvr>
                                    </p:anim>
                                    <p:anim from="(-#ppt_h/2)" to="(#ppt_y)" calcmode="lin" valueType="num">
                                      <p:cBhvr>
                                        <p:cTn id="40" dur="1000" fill="hold">
                                          <p:stCondLst>
                                            <p:cond delay="0"/>
                                          </p:stCondLst>
                                        </p:cTn>
                                        <p:tgtEl>
                                          <p:spTgt spid="474118">
                                            <p:txEl>
                                              <p:pRg st="11" end="11"/>
                                            </p:txEl>
                                          </p:spTgt>
                                        </p:tgtEl>
                                        <p:attrNameLst>
                                          <p:attrName>ppt_y</p:attrName>
                                        </p:attrNameLst>
                                      </p:cBhvr>
                                    </p:anim>
                                    <p:animRot by="21600000">
                                      <p:cBhvr>
                                        <p:cTn id="41" dur="1000" fill="hold">
                                          <p:stCondLst>
                                            <p:cond delay="0"/>
                                          </p:stCondLst>
                                        </p:cTn>
                                        <p:tgtEl>
                                          <p:spTgt spid="474118">
                                            <p:txEl>
                                              <p:pRg st="11" end="11"/>
                                            </p:txEl>
                                          </p:spTgt>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40" presetClass="entr" presetSubtype="0" fill="hold" nodeType="clickEffect">
                                  <p:stCondLst>
                                    <p:cond delay="0"/>
                                  </p:stCondLst>
                                  <p:iterate type="lt">
                                    <p:tmPct val="10000"/>
                                  </p:iterate>
                                  <p:childTnLst>
                                    <p:set>
                                      <p:cBhvr>
                                        <p:cTn id="45" dur="1" fill="hold">
                                          <p:stCondLst>
                                            <p:cond delay="0"/>
                                          </p:stCondLst>
                                        </p:cTn>
                                        <p:tgtEl>
                                          <p:spTgt spid="474118">
                                            <p:txEl>
                                              <p:pRg st="13" end="13"/>
                                            </p:txEl>
                                          </p:spTgt>
                                        </p:tgtEl>
                                        <p:attrNameLst>
                                          <p:attrName>style.visibility</p:attrName>
                                        </p:attrNameLst>
                                      </p:cBhvr>
                                      <p:to>
                                        <p:strVal val="visible"/>
                                      </p:to>
                                    </p:set>
                                    <p:animEffect transition="in" filter="fade">
                                      <p:cBhvr>
                                        <p:cTn id="46" dur="1000"/>
                                        <p:tgtEl>
                                          <p:spTgt spid="474118">
                                            <p:txEl>
                                              <p:pRg st="13" end="13"/>
                                            </p:txEl>
                                          </p:spTgt>
                                        </p:tgtEl>
                                      </p:cBhvr>
                                    </p:animEffect>
                                    <p:anim calcmode="lin" valueType="num">
                                      <p:cBhvr>
                                        <p:cTn id="47" dur="1000" fill="hold"/>
                                        <p:tgtEl>
                                          <p:spTgt spid="474118">
                                            <p:txEl>
                                              <p:pRg st="13" end="13"/>
                                            </p:txEl>
                                          </p:spTgt>
                                        </p:tgtEl>
                                        <p:attrNameLst>
                                          <p:attrName>ppt_x</p:attrName>
                                        </p:attrNameLst>
                                      </p:cBhvr>
                                      <p:tavLst>
                                        <p:tav tm="0">
                                          <p:val>
                                            <p:strVal val="#ppt_x-.1"/>
                                          </p:val>
                                        </p:tav>
                                        <p:tav tm="100000">
                                          <p:val>
                                            <p:strVal val="#ppt_x"/>
                                          </p:val>
                                        </p:tav>
                                      </p:tavLst>
                                    </p:anim>
                                    <p:anim calcmode="lin" valueType="num">
                                      <p:cBhvr>
                                        <p:cTn id="48" dur="1000" fill="hold"/>
                                        <p:tgtEl>
                                          <p:spTgt spid="474118">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10" fill="hold" nodeType="clickEffect">
                                  <p:stCondLst>
                                    <p:cond delay="0"/>
                                  </p:stCondLst>
                                  <p:childTnLst>
                                    <p:set>
                                      <p:cBhvr>
                                        <p:cTn id="52" dur="1" fill="hold">
                                          <p:stCondLst>
                                            <p:cond delay="0"/>
                                          </p:stCondLst>
                                        </p:cTn>
                                        <p:tgtEl>
                                          <p:spTgt spid="474118">
                                            <p:txEl>
                                              <p:pRg st="14" end="14"/>
                                            </p:txEl>
                                          </p:spTgt>
                                        </p:tgtEl>
                                        <p:attrNameLst>
                                          <p:attrName>style.visibility</p:attrName>
                                        </p:attrNameLst>
                                      </p:cBhvr>
                                      <p:to>
                                        <p:strVal val="visible"/>
                                      </p:to>
                                    </p:set>
                                    <p:anim calcmode="lin" valueType="num">
                                      <p:cBhvr>
                                        <p:cTn id="53" dur="500" fill="hold"/>
                                        <p:tgtEl>
                                          <p:spTgt spid="474118">
                                            <p:txEl>
                                              <p:pRg st="14" end="14"/>
                                            </p:txEl>
                                          </p:spTgt>
                                        </p:tgtEl>
                                        <p:attrNameLst>
                                          <p:attrName>ppt_w</p:attrName>
                                        </p:attrNameLst>
                                      </p:cBhvr>
                                      <p:tavLst>
                                        <p:tav tm="0">
                                          <p:val>
                                            <p:fltVal val="0"/>
                                          </p:val>
                                        </p:tav>
                                        <p:tav tm="100000">
                                          <p:val>
                                            <p:strVal val="#ppt_w"/>
                                          </p:val>
                                        </p:tav>
                                      </p:tavLst>
                                    </p:anim>
                                    <p:anim calcmode="lin" valueType="num">
                                      <p:cBhvr>
                                        <p:cTn id="54" dur="500" fill="hold"/>
                                        <p:tgtEl>
                                          <p:spTgt spid="474118">
                                            <p:txEl>
                                              <p:pRg st="14" end="14"/>
                                            </p:tx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54" presetClass="entr" presetSubtype="0" accel="100000" fill="hold" nodeType="clickEffect">
                                  <p:stCondLst>
                                    <p:cond delay="0"/>
                                  </p:stCondLst>
                                  <p:childTnLst>
                                    <p:set>
                                      <p:cBhvr>
                                        <p:cTn id="58" dur="1" fill="hold">
                                          <p:stCondLst>
                                            <p:cond delay="0"/>
                                          </p:stCondLst>
                                        </p:cTn>
                                        <p:tgtEl>
                                          <p:spTgt spid="474118">
                                            <p:txEl>
                                              <p:pRg st="15" end="15"/>
                                            </p:txEl>
                                          </p:spTgt>
                                        </p:tgtEl>
                                        <p:attrNameLst>
                                          <p:attrName>style.visibility</p:attrName>
                                        </p:attrNameLst>
                                      </p:cBhvr>
                                      <p:to>
                                        <p:strVal val="visible"/>
                                      </p:to>
                                    </p:set>
                                    <p:anim calcmode="lin" valueType="num">
                                      <p:cBhvr>
                                        <p:cTn id="59" dur="500" fill="hold"/>
                                        <p:tgtEl>
                                          <p:spTgt spid="474118">
                                            <p:txEl>
                                              <p:pRg st="15" end="15"/>
                                            </p:txEl>
                                          </p:spTgt>
                                        </p:tgtEl>
                                        <p:attrNameLst>
                                          <p:attrName>ppt_w</p:attrName>
                                        </p:attrNameLst>
                                      </p:cBhvr>
                                      <p:tavLst>
                                        <p:tav tm="0">
                                          <p:val>
                                            <p:strVal val="#ppt_w*0.05"/>
                                          </p:val>
                                        </p:tav>
                                        <p:tav tm="100000">
                                          <p:val>
                                            <p:strVal val="#ppt_w"/>
                                          </p:val>
                                        </p:tav>
                                      </p:tavLst>
                                    </p:anim>
                                    <p:anim calcmode="lin" valueType="num">
                                      <p:cBhvr>
                                        <p:cTn id="60" dur="500" fill="hold"/>
                                        <p:tgtEl>
                                          <p:spTgt spid="474118">
                                            <p:txEl>
                                              <p:pRg st="15" end="15"/>
                                            </p:txEl>
                                          </p:spTgt>
                                        </p:tgtEl>
                                        <p:attrNameLst>
                                          <p:attrName>ppt_h</p:attrName>
                                        </p:attrNameLst>
                                      </p:cBhvr>
                                      <p:tavLst>
                                        <p:tav tm="0">
                                          <p:val>
                                            <p:strVal val="#ppt_h"/>
                                          </p:val>
                                        </p:tav>
                                        <p:tav tm="100000">
                                          <p:val>
                                            <p:strVal val="#ppt_h"/>
                                          </p:val>
                                        </p:tav>
                                      </p:tavLst>
                                    </p:anim>
                                    <p:anim calcmode="lin" valueType="num">
                                      <p:cBhvr>
                                        <p:cTn id="61" dur="500" fill="hold"/>
                                        <p:tgtEl>
                                          <p:spTgt spid="474118">
                                            <p:txEl>
                                              <p:pRg st="15" end="15"/>
                                            </p:txEl>
                                          </p:spTgt>
                                        </p:tgtEl>
                                        <p:attrNameLst>
                                          <p:attrName>ppt_x</p:attrName>
                                        </p:attrNameLst>
                                      </p:cBhvr>
                                      <p:tavLst>
                                        <p:tav tm="0">
                                          <p:val>
                                            <p:strVal val="#ppt_x-.2"/>
                                          </p:val>
                                        </p:tav>
                                        <p:tav tm="100000">
                                          <p:val>
                                            <p:strVal val="#ppt_x"/>
                                          </p:val>
                                        </p:tav>
                                      </p:tavLst>
                                    </p:anim>
                                    <p:anim calcmode="lin" valueType="num">
                                      <p:cBhvr>
                                        <p:cTn id="62" dur="500" fill="hold"/>
                                        <p:tgtEl>
                                          <p:spTgt spid="474118">
                                            <p:txEl>
                                              <p:pRg st="15" end="15"/>
                                            </p:txEl>
                                          </p:spTgt>
                                        </p:tgtEl>
                                        <p:attrNameLst>
                                          <p:attrName>ppt_y</p:attrName>
                                        </p:attrNameLst>
                                      </p:cBhvr>
                                      <p:tavLst>
                                        <p:tav tm="0">
                                          <p:val>
                                            <p:strVal val="#ppt_y"/>
                                          </p:val>
                                        </p:tav>
                                        <p:tav tm="100000">
                                          <p:val>
                                            <p:strVal val="#ppt_y"/>
                                          </p:val>
                                        </p:tav>
                                      </p:tavLst>
                                    </p:anim>
                                    <p:animEffect transition="in" filter="fade">
                                      <p:cBhvr>
                                        <p:cTn id="63" dur="500"/>
                                        <p:tgtEl>
                                          <p:spTgt spid="474118">
                                            <p:txEl>
                                              <p:pRg st="15" end="1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0" presetClass="entr" presetSubtype="0" fill="hold" nodeType="clickEffect">
                                  <p:stCondLst>
                                    <p:cond delay="0"/>
                                  </p:stCondLst>
                                  <p:iterate type="lt">
                                    <p:tmPct val="10000"/>
                                  </p:iterate>
                                  <p:childTnLst>
                                    <p:set>
                                      <p:cBhvr>
                                        <p:cTn id="67" dur="1" fill="hold">
                                          <p:stCondLst>
                                            <p:cond delay="0"/>
                                          </p:stCondLst>
                                        </p:cTn>
                                        <p:tgtEl>
                                          <p:spTgt spid="474118">
                                            <p:txEl>
                                              <p:pRg st="16" end="16"/>
                                            </p:txEl>
                                          </p:spTgt>
                                        </p:tgtEl>
                                        <p:attrNameLst>
                                          <p:attrName>style.visibility</p:attrName>
                                        </p:attrNameLst>
                                      </p:cBhvr>
                                      <p:to>
                                        <p:strVal val="visible"/>
                                      </p:to>
                                    </p:set>
                                    <p:animEffect transition="in" filter="fade">
                                      <p:cBhvr>
                                        <p:cTn id="68" dur="1000"/>
                                        <p:tgtEl>
                                          <p:spTgt spid="474118">
                                            <p:txEl>
                                              <p:pRg st="16" end="16"/>
                                            </p:txEl>
                                          </p:spTgt>
                                        </p:tgtEl>
                                      </p:cBhvr>
                                    </p:animEffect>
                                    <p:anim calcmode="lin" valueType="num">
                                      <p:cBhvr>
                                        <p:cTn id="69" dur="1000" fill="hold"/>
                                        <p:tgtEl>
                                          <p:spTgt spid="474118">
                                            <p:txEl>
                                              <p:pRg st="16" end="16"/>
                                            </p:txEl>
                                          </p:spTgt>
                                        </p:tgtEl>
                                        <p:attrNameLst>
                                          <p:attrName>ppt_x</p:attrName>
                                        </p:attrNameLst>
                                      </p:cBhvr>
                                      <p:tavLst>
                                        <p:tav tm="0">
                                          <p:val>
                                            <p:strVal val="#ppt_x-.1"/>
                                          </p:val>
                                        </p:tav>
                                        <p:tav tm="100000">
                                          <p:val>
                                            <p:strVal val="#ppt_x"/>
                                          </p:val>
                                        </p:tav>
                                      </p:tavLst>
                                    </p:anim>
                                    <p:anim calcmode="lin" valueType="num">
                                      <p:cBhvr>
                                        <p:cTn id="70" dur="1000" fill="hold"/>
                                        <p:tgtEl>
                                          <p:spTgt spid="474118">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474118">
                                            <p:txEl>
                                              <p:pRg st="17" end="17"/>
                                            </p:txEl>
                                          </p:spTgt>
                                        </p:tgtEl>
                                        <p:attrNameLst>
                                          <p:attrName>style.visibility</p:attrName>
                                        </p:attrNameLst>
                                      </p:cBhvr>
                                      <p:to>
                                        <p:strVal val="visible"/>
                                      </p:to>
                                    </p:set>
                                    <p:animEffect transition="in" filter="dissolve">
                                      <p:cBhvr>
                                        <p:cTn id="75" dur="500"/>
                                        <p:tgtEl>
                                          <p:spTgt spid="474118">
                                            <p:txEl>
                                              <p:pRg st="17" end="17"/>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474118">
                                            <p:txEl>
                                              <p:pRg st="18" end="18"/>
                                            </p:txEl>
                                          </p:spTgt>
                                        </p:tgtEl>
                                        <p:attrNameLst>
                                          <p:attrName>style.visibility</p:attrName>
                                        </p:attrNameLst>
                                      </p:cBhvr>
                                      <p:to>
                                        <p:strVal val="visible"/>
                                      </p:to>
                                    </p:set>
                                    <p:animEffect transition="in" filter="fade">
                                      <p:cBhvr>
                                        <p:cTn id="80" dur="1000"/>
                                        <p:tgtEl>
                                          <p:spTgt spid="474118">
                                            <p:txEl>
                                              <p:pRg st="18" end="18"/>
                                            </p:txEl>
                                          </p:spTgt>
                                        </p:tgtEl>
                                      </p:cBhvr>
                                    </p:animEffect>
                                    <p:anim calcmode="lin" valueType="num">
                                      <p:cBhvr>
                                        <p:cTn id="81" dur="1000" fill="hold"/>
                                        <p:tgtEl>
                                          <p:spTgt spid="474118">
                                            <p:txEl>
                                              <p:pRg st="18" end="18"/>
                                            </p:txEl>
                                          </p:spTgt>
                                        </p:tgtEl>
                                        <p:attrNameLst>
                                          <p:attrName>ppt_x</p:attrName>
                                        </p:attrNameLst>
                                      </p:cBhvr>
                                      <p:tavLst>
                                        <p:tav tm="0">
                                          <p:val>
                                            <p:strVal val="#ppt_x"/>
                                          </p:val>
                                        </p:tav>
                                        <p:tav tm="100000">
                                          <p:val>
                                            <p:strVal val="#ppt_x"/>
                                          </p:val>
                                        </p:tav>
                                      </p:tavLst>
                                    </p:anim>
                                    <p:anim calcmode="lin" valueType="num">
                                      <p:cBhvr>
                                        <p:cTn id="82" dur="1000" fill="hold"/>
                                        <p:tgtEl>
                                          <p:spTgt spid="474118">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4"/>
          <p:cNvSpPr>
            <a:spLocks noGrp="1" noChangeArrowheads="1"/>
          </p:cNvSpPr>
          <p:nvPr>
            <p:ph type="title"/>
          </p:nvPr>
        </p:nvSpPr>
        <p:spPr/>
        <p:txBody>
          <a:bodyPr/>
          <a:lstStyle/>
          <a:p>
            <a:pPr eaLnBrk="1" hangingPunct="1"/>
            <a:r>
              <a:rPr lang="en-US" sz="3200" i="1" smtClean="0">
                <a:solidFill>
                  <a:schemeClr val="tx1"/>
                </a:solidFill>
              </a:rPr>
              <a:t>Careers in Chemistry:  Dentistry</a:t>
            </a:r>
            <a:r>
              <a:rPr lang="en-US" i="1" smtClean="0">
                <a:solidFill>
                  <a:schemeClr val="tx1"/>
                </a:solidFill>
              </a:rPr>
              <a:t>	</a:t>
            </a:r>
          </a:p>
        </p:txBody>
      </p:sp>
      <p:pic>
        <p:nvPicPr>
          <p:cNvPr id="124931" name="Picture 7" descr="http://www.bluejohnstone.co.uk/images/pw3c.gif"/>
          <p:cNvPicPr>
            <a:picLocks noChangeAspect="1" noChangeArrowheads="1"/>
          </p:cNvPicPr>
          <p:nvPr/>
        </p:nvPicPr>
        <p:blipFill>
          <a:blip r:embed="rId3" r:link="rId4" cstate="print"/>
          <a:srcRect/>
          <a:stretch>
            <a:fillRect/>
          </a:stretch>
        </p:blipFill>
        <p:spPr bwMode="auto">
          <a:xfrm>
            <a:off x="7740650" y="488950"/>
            <a:ext cx="914400" cy="1009650"/>
          </a:xfrm>
          <a:prstGeom prst="rect">
            <a:avLst/>
          </a:prstGeom>
          <a:noFill/>
          <a:ln w="9525">
            <a:noFill/>
            <a:miter lim="800000"/>
            <a:headEnd/>
            <a:tailEnd/>
          </a:ln>
        </p:spPr>
      </p:pic>
      <p:sp>
        <p:nvSpPr>
          <p:cNvPr id="124932" name="Rectangle 10"/>
          <p:cNvSpPr>
            <a:spLocks noChangeArrowheads="1"/>
          </p:cNvSpPr>
          <p:nvPr/>
        </p:nvSpPr>
        <p:spPr bwMode="auto">
          <a:xfrm>
            <a:off x="-431800" y="3670300"/>
            <a:ext cx="184150" cy="776288"/>
          </a:xfrm>
          <a:prstGeom prst="rect">
            <a:avLst/>
          </a:prstGeom>
          <a:noFill/>
          <a:ln w="9525">
            <a:noFill/>
            <a:miter lim="800000"/>
            <a:headEnd/>
            <a:tailEnd/>
          </a:ln>
        </p:spPr>
        <p:txBody>
          <a:bodyPr wrap="none" anchor="ctr">
            <a:spAutoFit/>
          </a:bodyPr>
          <a:lstStyle/>
          <a:p>
            <a:r>
              <a:rPr lang="en-US" sz="1200">
                <a:latin typeface="Times New Roman" pitchFamily="18" charset="0"/>
                <a:cs typeface="Times New Roman" pitchFamily="18" charset="0"/>
              </a:rPr>
              <a:t/>
            </a:r>
            <a:br>
              <a:rPr lang="en-US" sz="1200">
                <a:latin typeface="Times New Roman" pitchFamily="18" charset="0"/>
                <a:cs typeface="Times New Roman" pitchFamily="18" charset="0"/>
              </a:rPr>
            </a:br>
            <a:endParaRPr lang="en-US" sz="900">
              <a:latin typeface="Times New Roman" pitchFamily="18" charset="0"/>
            </a:endParaRPr>
          </a:p>
          <a:p>
            <a:pPr eaLnBrk="0" hangingPunct="0"/>
            <a:endParaRPr lang="en-US" sz="2400">
              <a:latin typeface="Times New Roman" pitchFamily="18" charset="0"/>
            </a:endParaRPr>
          </a:p>
        </p:txBody>
      </p:sp>
      <p:sp>
        <p:nvSpPr>
          <p:cNvPr id="476171" name="Rectangle 11"/>
          <p:cNvSpPr>
            <a:spLocks noChangeArrowheads="1"/>
          </p:cNvSpPr>
          <p:nvPr/>
        </p:nvSpPr>
        <p:spPr bwMode="auto">
          <a:xfrm>
            <a:off x="663575" y="5200650"/>
            <a:ext cx="7791450" cy="336550"/>
          </a:xfrm>
          <a:prstGeom prst="rect">
            <a:avLst/>
          </a:prstGeom>
          <a:noFill/>
          <a:ln w="9525">
            <a:noFill/>
            <a:miter lim="800000"/>
            <a:headEnd/>
            <a:tailEnd/>
          </a:ln>
        </p:spPr>
        <p:txBody>
          <a:bodyPr wrap="none" anchor="ctr">
            <a:spAutoFit/>
          </a:bodyPr>
          <a:lstStyle/>
          <a:p>
            <a:pPr algn="ctr"/>
            <a:r>
              <a:rPr lang="en-US" sz="1200">
                <a:cs typeface="Times New Roman" pitchFamily="18" charset="0"/>
              </a:rPr>
              <a:t>Need  </a:t>
            </a:r>
            <a:r>
              <a:rPr lang="en-US" sz="1600">
                <a:cs typeface="Times New Roman" pitchFamily="18" charset="0"/>
              </a:rPr>
              <a:t>11,238 gallons of water </a:t>
            </a:r>
            <a:r>
              <a:rPr lang="en-US" sz="1200">
                <a:cs typeface="Times New Roman" pitchFamily="18" charset="0"/>
              </a:rPr>
              <a:t> needed to dissolve  </a:t>
            </a:r>
            <a:r>
              <a:rPr lang="en-US" sz="1600">
                <a:cs typeface="Times New Roman" pitchFamily="18" charset="0"/>
              </a:rPr>
              <a:t>91.235 g CaF</a:t>
            </a:r>
            <a:r>
              <a:rPr lang="en-US" sz="1600" baseline="-30000">
                <a:cs typeface="Times New Roman" pitchFamily="18" charset="0"/>
              </a:rPr>
              <a:t>2</a:t>
            </a:r>
            <a:r>
              <a:rPr lang="en-US" sz="1200">
                <a:cs typeface="Times New Roman" pitchFamily="18" charset="0"/>
              </a:rPr>
              <a:t>  to yield a  </a:t>
            </a:r>
            <a:r>
              <a:rPr lang="en-US" sz="1600">
                <a:cs typeface="Times New Roman" pitchFamily="18" charset="0"/>
              </a:rPr>
              <a:t>1 ppm F</a:t>
            </a:r>
            <a:r>
              <a:rPr lang="en-US" sz="1600" baseline="30000">
                <a:cs typeface="Times New Roman" pitchFamily="18" charset="0"/>
              </a:rPr>
              <a:t>1-</a:t>
            </a:r>
            <a:r>
              <a:rPr lang="en-US" sz="1200">
                <a:cs typeface="Times New Roman" pitchFamily="18" charset="0"/>
              </a:rPr>
              <a:t>  solution.</a:t>
            </a:r>
            <a:endParaRPr lang="en-US" sz="2400"/>
          </a:p>
        </p:txBody>
      </p:sp>
      <p:sp>
        <p:nvSpPr>
          <p:cNvPr id="124934" name="Rectangle 12"/>
          <p:cNvSpPr>
            <a:spLocks noChangeArrowheads="1"/>
          </p:cNvSpPr>
          <p:nvPr/>
        </p:nvSpPr>
        <p:spPr bwMode="auto">
          <a:xfrm>
            <a:off x="7635875" y="1554163"/>
            <a:ext cx="1135063" cy="244475"/>
          </a:xfrm>
          <a:prstGeom prst="rect">
            <a:avLst/>
          </a:prstGeom>
          <a:noFill/>
          <a:ln w="9525">
            <a:noFill/>
            <a:miter lim="800000"/>
            <a:headEnd/>
            <a:tailEnd/>
          </a:ln>
        </p:spPr>
        <p:txBody>
          <a:bodyPr wrap="none">
            <a:spAutoFit/>
          </a:bodyPr>
          <a:lstStyle/>
          <a:p>
            <a:r>
              <a:rPr lang="en-US" sz="1000"/>
              <a:t>Calcium Fluoride</a:t>
            </a:r>
          </a:p>
        </p:txBody>
      </p:sp>
      <p:sp>
        <p:nvSpPr>
          <p:cNvPr id="476173" name="Text Box 13"/>
          <p:cNvSpPr txBox="1">
            <a:spLocks noChangeArrowheads="1"/>
          </p:cNvSpPr>
          <p:nvPr/>
        </p:nvSpPr>
        <p:spPr bwMode="auto">
          <a:xfrm>
            <a:off x="582613" y="2528888"/>
            <a:ext cx="2092325" cy="274637"/>
          </a:xfrm>
          <a:prstGeom prst="rect">
            <a:avLst/>
          </a:prstGeom>
          <a:noFill/>
          <a:ln w="9525">
            <a:noFill/>
            <a:miter lim="800000"/>
            <a:headEnd/>
            <a:tailEnd/>
          </a:ln>
        </p:spPr>
        <p:txBody>
          <a:bodyPr wrap="none">
            <a:spAutoFit/>
          </a:bodyPr>
          <a:lstStyle/>
          <a:p>
            <a:r>
              <a:rPr lang="en-US" sz="1200"/>
              <a:t>x atoms F  =  92.135 g CaF</a:t>
            </a:r>
            <a:r>
              <a:rPr lang="en-US" sz="1200" baseline="-25000"/>
              <a:t>2</a:t>
            </a:r>
          </a:p>
        </p:txBody>
      </p:sp>
      <p:sp>
        <p:nvSpPr>
          <p:cNvPr id="476174" name="Text Box 14"/>
          <p:cNvSpPr txBox="1">
            <a:spLocks noChangeArrowheads="1"/>
          </p:cNvSpPr>
          <p:nvPr/>
        </p:nvSpPr>
        <p:spPr bwMode="auto">
          <a:xfrm>
            <a:off x="2700338" y="2397125"/>
            <a:ext cx="942975" cy="274638"/>
          </a:xfrm>
          <a:prstGeom prst="rect">
            <a:avLst/>
          </a:prstGeom>
          <a:noFill/>
          <a:ln w="9525">
            <a:noFill/>
            <a:miter lim="800000"/>
            <a:headEnd/>
            <a:tailEnd/>
          </a:ln>
        </p:spPr>
        <p:txBody>
          <a:bodyPr wrap="none">
            <a:spAutoFit/>
          </a:bodyPr>
          <a:lstStyle/>
          <a:p>
            <a:r>
              <a:rPr lang="en-US" sz="1200"/>
              <a:t>1 mol CaF</a:t>
            </a:r>
            <a:r>
              <a:rPr lang="en-US" sz="1200" baseline="-25000"/>
              <a:t>2</a:t>
            </a:r>
          </a:p>
        </p:txBody>
      </p:sp>
      <p:sp>
        <p:nvSpPr>
          <p:cNvPr id="476175" name="Text Box 15"/>
          <p:cNvSpPr txBox="1">
            <a:spLocks noChangeArrowheads="1"/>
          </p:cNvSpPr>
          <p:nvPr/>
        </p:nvSpPr>
        <p:spPr bwMode="auto">
          <a:xfrm>
            <a:off x="2724150" y="2687638"/>
            <a:ext cx="866775" cy="274637"/>
          </a:xfrm>
          <a:prstGeom prst="rect">
            <a:avLst/>
          </a:prstGeom>
          <a:noFill/>
          <a:ln w="9525">
            <a:noFill/>
            <a:miter lim="800000"/>
            <a:headEnd/>
            <a:tailEnd/>
          </a:ln>
        </p:spPr>
        <p:txBody>
          <a:bodyPr wrap="none">
            <a:spAutoFit/>
          </a:bodyPr>
          <a:lstStyle/>
          <a:p>
            <a:r>
              <a:rPr lang="en-US" sz="1200"/>
              <a:t>78 g CaF</a:t>
            </a:r>
            <a:r>
              <a:rPr lang="en-US" sz="1200" baseline="-25000"/>
              <a:t>2</a:t>
            </a:r>
            <a:endParaRPr lang="en-US" sz="1200"/>
          </a:p>
        </p:txBody>
      </p:sp>
      <p:sp>
        <p:nvSpPr>
          <p:cNvPr id="476176" name="Text Box 16"/>
          <p:cNvSpPr txBox="1">
            <a:spLocks noChangeArrowheads="1"/>
          </p:cNvSpPr>
          <p:nvPr/>
        </p:nvSpPr>
        <p:spPr bwMode="auto">
          <a:xfrm>
            <a:off x="4252913" y="2687638"/>
            <a:ext cx="942975" cy="274637"/>
          </a:xfrm>
          <a:prstGeom prst="rect">
            <a:avLst/>
          </a:prstGeom>
          <a:noFill/>
          <a:ln w="9525">
            <a:noFill/>
            <a:miter lim="800000"/>
            <a:headEnd/>
            <a:tailEnd/>
          </a:ln>
        </p:spPr>
        <p:txBody>
          <a:bodyPr wrap="none">
            <a:spAutoFit/>
          </a:bodyPr>
          <a:lstStyle/>
          <a:p>
            <a:r>
              <a:rPr lang="en-US" sz="1200"/>
              <a:t>1 mol CaF</a:t>
            </a:r>
            <a:r>
              <a:rPr lang="en-US" sz="1200" baseline="-25000"/>
              <a:t>2</a:t>
            </a:r>
          </a:p>
        </p:txBody>
      </p:sp>
      <p:sp>
        <p:nvSpPr>
          <p:cNvPr id="476177" name="Text Box 17"/>
          <p:cNvSpPr txBox="1">
            <a:spLocks noChangeArrowheads="1"/>
          </p:cNvSpPr>
          <p:nvPr/>
        </p:nvSpPr>
        <p:spPr bwMode="auto">
          <a:xfrm>
            <a:off x="3719513" y="2397125"/>
            <a:ext cx="2036762" cy="274638"/>
          </a:xfrm>
          <a:prstGeom prst="rect">
            <a:avLst/>
          </a:prstGeom>
          <a:noFill/>
          <a:ln w="9525">
            <a:noFill/>
            <a:miter lim="800000"/>
            <a:headEnd/>
            <a:tailEnd/>
          </a:ln>
        </p:spPr>
        <p:txBody>
          <a:bodyPr wrap="none">
            <a:spAutoFit/>
          </a:bodyPr>
          <a:lstStyle/>
          <a:p>
            <a:r>
              <a:rPr lang="en-US" sz="1200"/>
              <a:t>6.02 x 10</a:t>
            </a:r>
            <a:r>
              <a:rPr lang="en-US" sz="1200" baseline="30000"/>
              <a:t>23</a:t>
            </a:r>
            <a:r>
              <a:rPr lang="en-US" sz="1200"/>
              <a:t> molecules CaF</a:t>
            </a:r>
            <a:r>
              <a:rPr lang="en-US" sz="1200" baseline="-25000"/>
              <a:t>2</a:t>
            </a:r>
          </a:p>
        </p:txBody>
      </p:sp>
      <p:sp>
        <p:nvSpPr>
          <p:cNvPr id="476178" name="Text Box 18"/>
          <p:cNvSpPr txBox="1">
            <a:spLocks noChangeArrowheads="1"/>
          </p:cNvSpPr>
          <p:nvPr/>
        </p:nvSpPr>
        <p:spPr bwMode="auto">
          <a:xfrm>
            <a:off x="5995988" y="2401888"/>
            <a:ext cx="862012" cy="274637"/>
          </a:xfrm>
          <a:prstGeom prst="rect">
            <a:avLst/>
          </a:prstGeom>
          <a:noFill/>
          <a:ln w="9525">
            <a:noFill/>
            <a:miter lim="800000"/>
            <a:headEnd/>
            <a:tailEnd/>
          </a:ln>
        </p:spPr>
        <p:txBody>
          <a:bodyPr wrap="none">
            <a:spAutoFit/>
          </a:bodyPr>
          <a:lstStyle/>
          <a:p>
            <a:r>
              <a:rPr lang="en-US" sz="1200"/>
              <a:t>2 atoms F</a:t>
            </a:r>
            <a:endParaRPr lang="en-US" sz="1200" baseline="-25000"/>
          </a:p>
        </p:txBody>
      </p:sp>
      <p:sp>
        <p:nvSpPr>
          <p:cNvPr id="476179" name="Text Box 19"/>
          <p:cNvSpPr txBox="1">
            <a:spLocks noChangeArrowheads="1"/>
          </p:cNvSpPr>
          <p:nvPr/>
        </p:nvSpPr>
        <p:spPr bwMode="auto">
          <a:xfrm>
            <a:off x="5743575" y="2687638"/>
            <a:ext cx="1381125" cy="274637"/>
          </a:xfrm>
          <a:prstGeom prst="rect">
            <a:avLst/>
          </a:prstGeom>
          <a:noFill/>
          <a:ln w="9525">
            <a:noFill/>
            <a:miter lim="800000"/>
            <a:headEnd/>
            <a:tailEnd/>
          </a:ln>
        </p:spPr>
        <p:txBody>
          <a:bodyPr wrap="none">
            <a:spAutoFit/>
          </a:bodyPr>
          <a:lstStyle/>
          <a:p>
            <a:r>
              <a:rPr lang="en-US" sz="1200"/>
              <a:t>1 molecules CaF</a:t>
            </a:r>
            <a:r>
              <a:rPr lang="en-US" sz="1200" baseline="-25000"/>
              <a:t>2</a:t>
            </a:r>
          </a:p>
        </p:txBody>
      </p:sp>
      <p:grpSp>
        <p:nvGrpSpPr>
          <p:cNvPr id="2" name="Group 20"/>
          <p:cNvGrpSpPr>
            <a:grpSpLocks/>
          </p:cNvGrpSpPr>
          <p:nvPr/>
        </p:nvGrpSpPr>
        <p:grpSpPr bwMode="auto">
          <a:xfrm>
            <a:off x="2682875" y="2325688"/>
            <a:ext cx="1028700" cy="676275"/>
            <a:chOff x="1872" y="2730"/>
            <a:chExt cx="816" cy="438"/>
          </a:xfrm>
        </p:grpSpPr>
        <p:sp>
          <p:nvSpPr>
            <p:cNvPr id="125003" name="AutoShape 21"/>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5004" name="Line 22"/>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3" name="Group 23"/>
          <p:cNvGrpSpPr>
            <a:grpSpLocks/>
          </p:cNvGrpSpPr>
          <p:nvPr/>
        </p:nvGrpSpPr>
        <p:grpSpPr bwMode="auto">
          <a:xfrm>
            <a:off x="3749675" y="2325688"/>
            <a:ext cx="1960563" cy="676275"/>
            <a:chOff x="1872" y="2730"/>
            <a:chExt cx="816" cy="438"/>
          </a:xfrm>
        </p:grpSpPr>
        <p:sp>
          <p:nvSpPr>
            <p:cNvPr id="125001" name="AutoShape 24"/>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5002" name="Line 25"/>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4" name="Group 26"/>
          <p:cNvGrpSpPr>
            <a:grpSpLocks/>
          </p:cNvGrpSpPr>
          <p:nvPr/>
        </p:nvGrpSpPr>
        <p:grpSpPr bwMode="auto">
          <a:xfrm>
            <a:off x="5749925" y="2325688"/>
            <a:ext cx="1381125" cy="676275"/>
            <a:chOff x="1872" y="2730"/>
            <a:chExt cx="816" cy="438"/>
          </a:xfrm>
        </p:grpSpPr>
        <p:sp>
          <p:nvSpPr>
            <p:cNvPr id="124999" name="AutoShape 27"/>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5000" name="Line 28"/>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476189" name="Line 29"/>
          <p:cNvSpPr>
            <a:spLocks noChangeShapeType="1"/>
          </p:cNvSpPr>
          <p:nvPr/>
        </p:nvSpPr>
        <p:spPr bwMode="auto">
          <a:xfrm flipV="1">
            <a:off x="2130425" y="2640013"/>
            <a:ext cx="457200" cy="85725"/>
          </a:xfrm>
          <a:prstGeom prst="line">
            <a:avLst/>
          </a:prstGeom>
          <a:noFill/>
          <a:ln w="9525">
            <a:solidFill>
              <a:srgbClr val="FF0000"/>
            </a:solidFill>
            <a:round/>
            <a:headEnd/>
            <a:tailEnd/>
          </a:ln>
        </p:spPr>
        <p:txBody>
          <a:bodyPr/>
          <a:lstStyle/>
          <a:p>
            <a:endParaRPr lang="en-US"/>
          </a:p>
        </p:txBody>
      </p:sp>
      <p:sp>
        <p:nvSpPr>
          <p:cNvPr id="476190" name="Line 30"/>
          <p:cNvSpPr>
            <a:spLocks noChangeShapeType="1"/>
          </p:cNvSpPr>
          <p:nvPr/>
        </p:nvSpPr>
        <p:spPr bwMode="auto">
          <a:xfrm flipV="1">
            <a:off x="3063875" y="2797175"/>
            <a:ext cx="485775" cy="95250"/>
          </a:xfrm>
          <a:prstGeom prst="line">
            <a:avLst/>
          </a:prstGeom>
          <a:noFill/>
          <a:ln w="9525">
            <a:solidFill>
              <a:srgbClr val="FF0000"/>
            </a:solidFill>
            <a:round/>
            <a:headEnd/>
            <a:tailEnd/>
          </a:ln>
        </p:spPr>
        <p:txBody>
          <a:bodyPr/>
          <a:lstStyle/>
          <a:p>
            <a:endParaRPr lang="en-US"/>
          </a:p>
        </p:txBody>
      </p:sp>
      <p:sp>
        <p:nvSpPr>
          <p:cNvPr id="476191" name="Line 31"/>
          <p:cNvSpPr>
            <a:spLocks noChangeShapeType="1"/>
          </p:cNvSpPr>
          <p:nvPr/>
        </p:nvSpPr>
        <p:spPr bwMode="auto">
          <a:xfrm flipV="1">
            <a:off x="2911475" y="2487613"/>
            <a:ext cx="614363" cy="114300"/>
          </a:xfrm>
          <a:prstGeom prst="line">
            <a:avLst/>
          </a:prstGeom>
          <a:noFill/>
          <a:ln w="9525">
            <a:solidFill>
              <a:srgbClr val="FF0000"/>
            </a:solidFill>
            <a:round/>
            <a:headEnd/>
            <a:tailEnd/>
          </a:ln>
        </p:spPr>
        <p:txBody>
          <a:bodyPr/>
          <a:lstStyle/>
          <a:p>
            <a:endParaRPr lang="en-US"/>
          </a:p>
        </p:txBody>
      </p:sp>
      <p:sp>
        <p:nvSpPr>
          <p:cNvPr id="476192" name="Line 32"/>
          <p:cNvSpPr>
            <a:spLocks noChangeShapeType="1"/>
          </p:cNvSpPr>
          <p:nvPr/>
        </p:nvSpPr>
        <p:spPr bwMode="auto">
          <a:xfrm flipV="1">
            <a:off x="4454525" y="2768600"/>
            <a:ext cx="657225" cy="123825"/>
          </a:xfrm>
          <a:prstGeom prst="line">
            <a:avLst/>
          </a:prstGeom>
          <a:noFill/>
          <a:ln w="9525">
            <a:solidFill>
              <a:srgbClr val="FF0000"/>
            </a:solidFill>
            <a:round/>
            <a:headEnd/>
            <a:tailEnd/>
          </a:ln>
        </p:spPr>
        <p:txBody>
          <a:bodyPr/>
          <a:lstStyle/>
          <a:p>
            <a:endParaRPr lang="en-US"/>
          </a:p>
        </p:txBody>
      </p:sp>
      <p:sp>
        <p:nvSpPr>
          <p:cNvPr id="476193" name="Line 33"/>
          <p:cNvSpPr>
            <a:spLocks noChangeShapeType="1"/>
          </p:cNvSpPr>
          <p:nvPr/>
        </p:nvSpPr>
        <p:spPr bwMode="auto">
          <a:xfrm flipV="1">
            <a:off x="4583113" y="2506663"/>
            <a:ext cx="1077912" cy="76200"/>
          </a:xfrm>
          <a:prstGeom prst="line">
            <a:avLst/>
          </a:prstGeom>
          <a:noFill/>
          <a:ln w="9525">
            <a:solidFill>
              <a:srgbClr val="FF0000"/>
            </a:solidFill>
            <a:round/>
            <a:headEnd/>
            <a:tailEnd/>
          </a:ln>
        </p:spPr>
        <p:txBody>
          <a:bodyPr/>
          <a:lstStyle/>
          <a:p>
            <a:endParaRPr lang="en-US"/>
          </a:p>
        </p:txBody>
      </p:sp>
      <p:sp>
        <p:nvSpPr>
          <p:cNvPr id="476194" name="Line 34"/>
          <p:cNvSpPr>
            <a:spLocks noChangeShapeType="1"/>
          </p:cNvSpPr>
          <p:nvPr/>
        </p:nvSpPr>
        <p:spPr bwMode="auto">
          <a:xfrm flipV="1">
            <a:off x="5954713" y="2779713"/>
            <a:ext cx="1044575" cy="84137"/>
          </a:xfrm>
          <a:prstGeom prst="line">
            <a:avLst/>
          </a:prstGeom>
          <a:noFill/>
          <a:ln w="9525">
            <a:solidFill>
              <a:srgbClr val="FF0000"/>
            </a:solidFill>
            <a:round/>
            <a:headEnd/>
            <a:tailEnd/>
          </a:ln>
        </p:spPr>
        <p:txBody>
          <a:bodyPr/>
          <a:lstStyle/>
          <a:p>
            <a:endParaRPr lang="en-US"/>
          </a:p>
        </p:txBody>
      </p:sp>
      <p:sp>
        <p:nvSpPr>
          <p:cNvPr id="476195" name="Text Box 35"/>
          <p:cNvSpPr txBox="1">
            <a:spLocks noChangeArrowheads="1"/>
          </p:cNvSpPr>
          <p:nvPr/>
        </p:nvSpPr>
        <p:spPr bwMode="auto">
          <a:xfrm>
            <a:off x="7145338" y="2509838"/>
            <a:ext cx="273050" cy="274637"/>
          </a:xfrm>
          <a:prstGeom prst="rect">
            <a:avLst/>
          </a:prstGeom>
          <a:noFill/>
          <a:ln w="9525">
            <a:noFill/>
            <a:miter lim="800000"/>
            <a:headEnd/>
            <a:tailEnd/>
          </a:ln>
        </p:spPr>
        <p:txBody>
          <a:bodyPr wrap="none">
            <a:spAutoFit/>
          </a:bodyPr>
          <a:lstStyle/>
          <a:p>
            <a:r>
              <a:rPr lang="en-US" sz="1200"/>
              <a:t>=</a:t>
            </a:r>
          </a:p>
        </p:txBody>
      </p:sp>
      <p:sp>
        <p:nvSpPr>
          <p:cNvPr id="476196" name="Text Box 36"/>
          <p:cNvSpPr txBox="1">
            <a:spLocks noChangeArrowheads="1"/>
          </p:cNvSpPr>
          <p:nvPr/>
        </p:nvSpPr>
        <p:spPr bwMode="auto">
          <a:xfrm>
            <a:off x="7318375" y="2509838"/>
            <a:ext cx="1517650" cy="274637"/>
          </a:xfrm>
          <a:prstGeom prst="rect">
            <a:avLst/>
          </a:prstGeom>
          <a:noFill/>
          <a:ln w="9525">
            <a:noFill/>
            <a:miter lim="800000"/>
            <a:headEnd/>
            <a:tailEnd/>
          </a:ln>
        </p:spPr>
        <p:txBody>
          <a:bodyPr wrap="none">
            <a:spAutoFit/>
          </a:bodyPr>
          <a:lstStyle/>
          <a:p>
            <a:r>
              <a:rPr lang="en-US" sz="1200"/>
              <a:t>1.42 x 10</a:t>
            </a:r>
            <a:r>
              <a:rPr lang="en-US" sz="1200" baseline="30000"/>
              <a:t>24</a:t>
            </a:r>
            <a:r>
              <a:rPr lang="en-US" sz="1200"/>
              <a:t> atoms F</a:t>
            </a:r>
          </a:p>
        </p:txBody>
      </p:sp>
      <p:sp>
        <p:nvSpPr>
          <p:cNvPr id="476197" name="Text Box 37"/>
          <p:cNvSpPr txBox="1">
            <a:spLocks noChangeArrowheads="1"/>
          </p:cNvSpPr>
          <p:nvPr/>
        </p:nvSpPr>
        <p:spPr bwMode="auto">
          <a:xfrm>
            <a:off x="125413" y="3673475"/>
            <a:ext cx="2279650" cy="244475"/>
          </a:xfrm>
          <a:prstGeom prst="rect">
            <a:avLst/>
          </a:prstGeom>
          <a:noFill/>
          <a:ln w="9525">
            <a:noFill/>
            <a:miter lim="800000"/>
            <a:headEnd/>
            <a:tailEnd/>
          </a:ln>
        </p:spPr>
        <p:txBody>
          <a:bodyPr wrap="none">
            <a:spAutoFit/>
          </a:bodyPr>
          <a:lstStyle/>
          <a:p>
            <a:r>
              <a:rPr lang="en-US" sz="1000"/>
              <a:t>x gallons H</a:t>
            </a:r>
            <a:r>
              <a:rPr lang="en-US" sz="1000" baseline="-25000"/>
              <a:t>2</a:t>
            </a:r>
            <a:r>
              <a:rPr lang="en-US" sz="1000"/>
              <a:t>O  =  1.42 x 10</a:t>
            </a:r>
            <a:r>
              <a:rPr lang="en-US" sz="1000" baseline="30000"/>
              <a:t>24</a:t>
            </a:r>
            <a:r>
              <a:rPr lang="en-US" sz="1000"/>
              <a:t> F atoms</a:t>
            </a:r>
            <a:endParaRPr lang="en-US" sz="1000" baseline="-25000"/>
          </a:p>
        </p:txBody>
      </p:sp>
      <p:sp>
        <p:nvSpPr>
          <p:cNvPr id="476198" name="Text Box 38"/>
          <p:cNvSpPr txBox="1">
            <a:spLocks noChangeArrowheads="1"/>
          </p:cNvSpPr>
          <p:nvPr/>
        </p:nvSpPr>
        <p:spPr bwMode="auto">
          <a:xfrm>
            <a:off x="2314575" y="3536950"/>
            <a:ext cx="1517650" cy="244475"/>
          </a:xfrm>
          <a:prstGeom prst="rect">
            <a:avLst/>
          </a:prstGeom>
          <a:noFill/>
          <a:ln w="9525">
            <a:noFill/>
            <a:miter lim="800000"/>
            <a:headEnd/>
            <a:tailEnd/>
          </a:ln>
        </p:spPr>
        <p:txBody>
          <a:bodyPr wrap="none">
            <a:spAutoFit/>
          </a:bodyPr>
          <a:lstStyle/>
          <a:p>
            <a:r>
              <a:rPr lang="en-US" sz="1000"/>
              <a:t>999,999 H</a:t>
            </a:r>
            <a:r>
              <a:rPr lang="en-US" sz="1000" baseline="-25000"/>
              <a:t>2</a:t>
            </a:r>
            <a:r>
              <a:rPr lang="en-US" sz="1000"/>
              <a:t>O molecules</a:t>
            </a:r>
            <a:endParaRPr lang="en-US" sz="1000" baseline="-25000"/>
          </a:p>
        </p:txBody>
      </p:sp>
      <p:sp>
        <p:nvSpPr>
          <p:cNvPr id="476199" name="Text Box 39"/>
          <p:cNvSpPr txBox="1">
            <a:spLocks noChangeArrowheads="1"/>
          </p:cNvSpPr>
          <p:nvPr/>
        </p:nvSpPr>
        <p:spPr bwMode="auto">
          <a:xfrm>
            <a:off x="2728913" y="3803650"/>
            <a:ext cx="682625" cy="244475"/>
          </a:xfrm>
          <a:prstGeom prst="rect">
            <a:avLst/>
          </a:prstGeom>
          <a:noFill/>
          <a:ln w="9525">
            <a:noFill/>
            <a:miter lim="800000"/>
            <a:headEnd/>
            <a:tailEnd/>
          </a:ln>
        </p:spPr>
        <p:txBody>
          <a:bodyPr wrap="none">
            <a:spAutoFit/>
          </a:bodyPr>
          <a:lstStyle/>
          <a:p>
            <a:r>
              <a:rPr lang="en-US" sz="1000"/>
              <a:t>1 F atom</a:t>
            </a:r>
          </a:p>
        </p:txBody>
      </p:sp>
      <p:sp>
        <p:nvSpPr>
          <p:cNvPr id="476200" name="Text Box 40"/>
          <p:cNvSpPr txBox="1">
            <a:spLocks noChangeArrowheads="1"/>
          </p:cNvSpPr>
          <p:nvPr/>
        </p:nvSpPr>
        <p:spPr bwMode="auto">
          <a:xfrm>
            <a:off x="3738563" y="3803650"/>
            <a:ext cx="1679575" cy="244475"/>
          </a:xfrm>
          <a:prstGeom prst="rect">
            <a:avLst/>
          </a:prstGeom>
          <a:noFill/>
          <a:ln w="9525">
            <a:noFill/>
            <a:miter lim="800000"/>
            <a:headEnd/>
            <a:tailEnd/>
          </a:ln>
        </p:spPr>
        <p:txBody>
          <a:bodyPr wrap="none">
            <a:spAutoFit/>
          </a:bodyPr>
          <a:lstStyle/>
          <a:p>
            <a:r>
              <a:rPr lang="en-US" sz="1000"/>
              <a:t>6.02 x 10</a:t>
            </a:r>
            <a:r>
              <a:rPr lang="en-US" sz="1000" baseline="30000"/>
              <a:t>23</a:t>
            </a:r>
            <a:r>
              <a:rPr lang="en-US" sz="1000"/>
              <a:t> H</a:t>
            </a:r>
            <a:r>
              <a:rPr lang="en-US" sz="1000" baseline="-25000"/>
              <a:t>2</a:t>
            </a:r>
            <a:r>
              <a:rPr lang="en-US" sz="1000"/>
              <a:t>O molecules</a:t>
            </a:r>
            <a:endParaRPr lang="en-US" sz="1000" baseline="-25000"/>
          </a:p>
        </p:txBody>
      </p:sp>
      <p:sp>
        <p:nvSpPr>
          <p:cNvPr id="476201" name="Text Box 41"/>
          <p:cNvSpPr txBox="1">
            <a:spLocks noChangeArrowheads="1"/>
          </p:cNvSpPr>
          <p:nvPr/>
        </p:nvSpPr>
        <p:spPr bwMode="auto">
          <a:xfrm>
            <a:off x="4186238" y="3536950"/>
            <a:ext cx="768350" cy="244475"/>
          </a:xfrm>
          <a:prstGeom prst="rect">
            <a:avLst/>
          </a:prstGeom>
          <a:noFill/>
          <a:ln w="9525">
            <a:noFill/>
            <a:miter lim="800000"/>
            <a:headEnd/>
            <a:tailEnd/>
          </a:ln>
        </p:spPr>
        <p:txBody>
          <a:bodyPr wrap="none">
            <a:spAutoFit/>
          </a:bodyPr>
          <a:lstStyle/>
          <a:p>
            <a:r>
              <a:rPr lang="en-US" sz="1000"/>
              <a:t>1 mol H</a:t>
            </a:r>
            <a:r>
              <a:rPr lang="en-US" sz="1000" baseline="-25000"/>
              <a:t>2</a:t>
            </a:r>
            <a:r>
              <a:rPr lang="en-US" sz="1000"/>
              <a:t>O</a:t>
            </a:r>
            <a:endParaRPr lang="en-US" sz="1000" baseline="-25000"/>
          </a:p>
        </p:txBody>
      </p:sp>
      <p:sp>
        <p:nvSpPr>
          <p:cNvPr id="476202" name="Text Box 42"/>
          <p:cNvSpPr txBox="1">
            <a:spLocks noChangeArrowheads="1"/>
          </p:cNvSpPr>
          <p:nvPr/>
        </p:nvSpPr>
        <p:spPr bwMode="auto">
          <a:xfrm>
            <a:off x="5362575" y="3541713"/>
            <a:ext cx="703263" cy="244475"/>
          </a:xfrm>
          <a:prstGeom prst="rect">
            <a:avLst/>
          </a:prstGeom>
          <a:noFill/>
          <a:ln w="9525">
            <a:noFill/>
            <a:miter lim="800000"/>
            <a:headEnd/>
            <a:tailEnd/>
          </a:ln>
        </p:spPr>
        <p:txBody>
          <a:bodyPr wrap="none">
            <a:spAutoFit/>
          </a:bodyPr>
          <a:lstStyle/>
          <a:p>
            <a:r>
              <a:rPr lang="en-US" sz="1000"/>
              <a:t>18 g H</a:t>
            </a:r>
            <a:r>
              <a:rPr lang="en-US" sz="1000" baseline="-25000"/>
              <a:t>2</a:t>
            </a:r>
            <a:r>
              <a:rPr lang="en-US" sz="1000"/>
              <a:t>O</a:t>
            </a:r>
            <a:endParaRPr lang="en-US" sz="1000" baseline="-25000"/>
          </a:p>
        </p:txBody>
      </p:sp>
      <p:sp>
        <p:nvSpPr>
          <p:cNvPr id="476203" name="Text Box 43"/>
          <p:cNvSpPr txBox="1">
            <a:spLocks noChangeArrowheads="1"/>
          </p:cNvSpPr>
          <p:nvPr/>
        </p:nvSpPr>
        <p:spPr bwMode="auto">
          <a:xfrm>
            <a:off x="5329238" y="3803650"/>
            <a:ext cx="768350" cy="244475"/>
          </a:xfrm>
          <a:prstGeom prst="rect">
            <a:avLst/>
          </a:prstGeom>
          <a:noFill/>
          <a:ln w="9525">
            <a:noFill/>
            <a:miter lim="800000"/>
            <a:headEnd/>
            <a:tailEnd/>
          </a:ln>
        </p:spPr>
        <p:txBody>
          <a:bodyPr wrap="none">
            <a:spAutoFit/>
          </a:bodyPr>
          <a:lstStyle/>
          <a:p>
            <a:r>
              <a:rPr lang="en-US" sz="1000"/>
              <a:t>1 mol H</a:t>
            </a:r>
            <a:r>
              <a:rPr lang="en-US" sz="1000" baseline="-25000"/>
              <a:t>2</a:t>
            </a:r>
            <a:r>
              <a:rPr lang="en-US" sz="1000"/>
              <a:t>O</a:t>
            </a:r>
            <a:endParaRPr lang="en-US" sz="1000" baseline="-25000"/>
          </a:p>
        </p:txBody>
      </p:sp>
      <p:grpSp>
        <p:nvGrpSpPr>
          <p:cNvPr id="5" name="Group 44"/>
          <p:cNvGrpSpPr>
            <a:grpSpLocks/>
          </p:cNvGrpSpPr>
          <p:nvPr/>
        </p:nvGrpSpPr>
        <p:grpSpPr bwMode="auto">
          <a:xfrm>
            <a:off x="2368550" y="3506788"/>
            <a:ext cx="1395413" cy="576262"/>
            <a:chOff x="1872" y="2730"/>
            <a:chExt cx="816" cy="438"/>
          </a:xfrm>
        </p:grpSpPr>
        <p:sp>
          <p:nvSpPr>
            <p:cNvPr id="124997" name="AutoShape 45"/>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4998" name="Line 46"/>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6" name="Group 47"/>
          <p:cNvGrpSpPr>
            <a:grpSpLocks/>
          </p:cNvGrpSpPr>
          <p:nvPr/>
        </p:nvGrpSpPr>
        <p:grpSpPr bwMode="auto">
          <a:xfrm>
            <a:off x="3787775" y="3506788"/>
            <a:ext cx="1574800" cy="576262"/>
            <a:chOff x="1872" y="2730"/>
            <a:chExt cx="816" cy="438"/>
          </a:xfrm>
        </p:grpSpPr>
        <p:sp>
          <p:nvSpPr>
            <p:cNvPr id="124995" name="AutoShape 48"/>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4996" name="Line 49"/>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7" name="Group 50"/>
          <p:cNvGrpSpPr>
            <a:grpSpLocks/>
          </p:cNvGrpSpPr>
          <p:nvPr/>
        </p:nvGrpSpPr>
        <p:grpSpPr bwMode="auto">
          <a:xfrm>
            <a:off x="5383213" y="3506788"/>
            <a:ext cx="671512" cy="576262"/>
            <a:chOff x="1872" y="2730"/>
            <a:chExt cx="816" cy="438"/>
          </a:xfrm>
        </p:grpSpPr>
        <p:sp>
          <p:nvSpPr>
            <p:cNvPr id="124993" name="AutoShape 51"/>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4994" name="Line 52"/>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476213" name="Line 53"/>
          <p:cNvSpPr>
            <a:spLocks noChangeShapeType="1"/>
          </p:cNvSpPr>
          <p:nvPr/>
        </p:nvSpPr>
        <p:spPr bwMode="auto">
          <a:xfrm flipV="1">
            <a:off x="1863725" y="3754438"/>
            <a:ext cx="457200" cy="85725"/>
          </a:xfrm>
          <a:prstGeom prst="line">
            <a:avLst/>
          </a:prstGeom>
          <a:noFill/>
          <a:ln w="9525">
            <a:solidFill>
              <a:srgbClr val="FF0000"/>
            </a:solidFill>
            <a:round/>
            <a:headEnd/>
            <a:tailEnd/>
          </a:ln>
        </p:spPr>
        <p:txBody>
          <a:bodyPr/>
          <a:lstStyle/>
          <a:p>
            <a:endParaRPr lang="en-US"/>
          </a:p>
        </p:txBody>
      </p:sp>
      <p:sp>
        <p:nvSpPr>
          <p:cNvPr id="476214" name="Line 54"/>
          <p:cNvSpPr>
            <a:spLocks noChangeShapeType="1"/>
          </p:cNvSpPr>
          <p:nvPr/>
        </p:nvSpPr>
        <p:spPr bwMode="auto">
          <a:xfrm flipV="1">
            <a:off x="2925763" y="3921125"/>
            <a:ext cx="404812" cy="52388"/>
          </a:xfrm>
          <a:prstGeom prst="line">
            <a:avLst/>
          </a:prstGeom>
          <a:noFill/>
          <a:ln w="9525">
            <a:solidFill>
              <a:srgbClr val="FF0000"/>
            </a:solidFill>
            <a:round/>
            <a:headEnd/>
            <a:tailEnd/>
          </a:ln>
        </p:spPr>
        <p:txBody>
          <a:bodyPr/>
          <a:lstStyle/>
          <a:p>
            <a:endParaRPr lang="en-US"/>
          </a:p>
        </p:txBody>
      </p:sp>
      <p:sp>
        <p:nvSpPr>
          <p:cNvPr id="476215" name="Line 55"/>
          <p:cNvSpPr>
            <a:spLocks noChangeShapeType="1"/>
          </p:cNvSpPr>
          <p:nvPr/>
        </p:nvSpPr>
        <p:spPr bwMode="auto">
          <a:xfrm flipV="1">
            <a:off x="2959100" y="3630613"/>
            <a:ext cx="766763" cy="85725"/>
          </a:xfrm>
          <a:prstGeom prst="line">
            <a:avLst/>
          </a:prstGeom>
          <a:noFill/>
          <a:ln w="9525">
            <a:solidFill>
              <a:srgbClr val="FF0000"/>
            </a:solidFill>
            <a:round/>
            <a:headEnd/>
            <a:tailEnd/>
          </a:ln>
        </p:spPr>
        <p:txBody>
          <a:bodyPr/>
          <a:lstStyle/>
          <a:p>
            <a:endParaRPr lang="en-US"/>
          </a:p>
        </p:txBody>
      </p:sp>
      <p:sp>
        <p:nvSpPr>
          <p:cNvPr id="476216" name="Line 56"/>
          <p:cNvSpPr>
            <a:spLocks noChangeShapeType="1"/>
          </p:cNvSpPr>
          <p:nvPr/>
        </p:nvSpPr>
        <p:spPr bwMode="auto">
          <a:xfrm flipV="1">
            <a:off x="4492625" y="3897313"/>
            <a:ext cx="828675" cy="85725"/>
          </a:xfrm>
          <a:prstGeom prst="line">
            <a:avLst/>
          </a:prstGeom>
          <a:noFill/>
          <a:ln w="9525">
            <a:solidFill>
              <a:srgbClr val="FF0000"/>
            </a:solidFill>
            <a:round/>
            <a:headEnd/>
            <a:tailEnd/>
          </a:ln>
        </p:spPr>
        <p:txBody>
          <a:bodyPr/>
          <a:lstStyle/>
          <a:p>
            <a:endParaRPr lang="en-US"/>
          </a:p>
        </p:txBody>
      </p:sp>
      <p:sp>
        <p:nvSpPr>
          <p:cNvPr id="476217" name="Line 57"/>
          <p:cNvSpPr>
            <a:spLocks noChangeShapeType="1"/>
          </p:cNvSpPr>
          <p:nvPr/>
        </p:nvSpPr>
        <p:spPr bwMode="auto">
          <a:xfrm flipV="1">
            <a:off x="4402138" y="3630613"/>
            <a:ext cx="458787" cy="66675"/>
          </a:xfrm>
          <a:prstGeom prst="line">
            <a:avLst/>
          </a:prstGeom>
          <a:noFill/>
          <a:ln w="9525">
            <a:solidFill>
              <a:srgbClr val="FF0000"/>
            </a:solidFill>
            <a:round/>
            <a:headEnd/>
            <a:tailEnd/>
          </a:ln>
        </p:spPr>
        <p:txBody>
          <a:bodyPr/>
          <a:lstStyle/>
          <a:p>
            <a:endParaRPr lang="en-US"/>
          </a:p>
        </p:txBody>
      </p:sp>
      <p:sp>
        <p:nvSpPr>
          <p:cNvPr id="476218" name="Line 58"/>
          <p:cNvSpPr>
            <a:spLocks noChangeShapeType="1"/>
          </p:cNvSpPr>
          <p:nvPr/>
        </p:nvSpPr>
        <p:spPr bwMode="auto">
          <a:xfrm flipV="1">
            <a:off x="5535613" y="3887788"/>
            <a:ext cx="482600" cy="90487"/>
          </a:xfrm>
          <a:prstGeom prst="line">
            <a:avLst/>
          </a:prstGeom>
          <a:noFill/>
          <a:ln w="9525">
            <a:solidFill>
              <a:srgbClr val="FF0000"/>
            </a:solidFill>
            <a:round/>
            <a:headEnd/>
            <a:tailEnd/>
          </a:ln>
        </p:spPr>
        <p:txBody>
          <a:bodyPr/>
          <a:lstStyle/>
          <a:p>
            <a:endParaRPr lang="en-US"/>
          </a:p>
        </p:txBody>
      </p:sp>
      <p:sp>
        <p:nvSpPr>
          <p:cNvPr id="476219" name="Text Box 59"/>
          <p:cNvSpPr txBox="1">
            <a:spLocks noChangeArrowheads="1"/>
          </p:cNvSpPr>
          <p:nvPr/>
        </p:nvSpPr>
        <p:spPr bwMode="auto">
          <a:xfrm>
            <a:off x="6048375" y="3536950"/>
            <a:ext cx="739775" cy="244475"/>
          </a:xfrm>
          <a:prstGeom prst="rect">
            <a:avLst/>
          </a:prstGeom>
          <a:noFill/>
          <a:ln w="9525">
            <a:noFill/>
            <a:miter lim="800000"/>
            <a:headEnd/>
            <a:tailEnd/>
          </a:ln>
        </p:spPr>
        <p:txBody>
          <a:bodyPr wrap="none">
            <a:spAutoFit/>
          </a:bodyPr>
          <a:lstStyle/>
          <a:p>
            <a:r>
              <a:rPr lang="en-US" sz="1000"/>
              <a:t>1 mL H</a:t>
            </a:r>
            <a:r>
              <a:rPr lang="en-US" sz="1000" baseline="-25000"/>
              <a:t>2</a:t>
            </a:r>
            <a:r>
              <a:rPr lang="en-US" sz="1000"/>
              <a:t>O</a:t>
            </a:r>
            <a:endParaRPr lang="en-US" sz="1000" baseline="-25000"/>
          </a:p>
        </p:txBody>
      </p:sp>
      <p:sp>
        <p:nvSpPr>
          <p:cNvPr id="476220" name="Text Box 60"/>
          <p:cNvSpPr txBox="1">
            <a:spLocks noChangeArrowheads="1"/>
          </p:cNvSpPr>
          <p:nvPr/>
        </p:nvSpPr>
        <p:spPr bwMode="auto">
          <a:xfrm>
            <a:off x="6076950" y="3803650"/>
            <a:ext cx="633413" cy="244475"/>
          </a:xfrm>
          <a:prstGeom prst="rect">
            <a:avLst/>
          </a:prstGeom>
          <a:noFill/>
          <a:ln w="9525">
            <a:noFill/>
            <a:miter lim="800000"/>
            <a:headEnd/>
            <a:tailEnd/>
          </a:ln>
        </p:spPr>
        <p:txBody>
          <a:bodyPr wrap="none">
            <a:spAutoFit/>
          </a:bodyPr>
          <a:lstStyle/>
          <a:p>
            <a:r>
              <a:rPr lang="en-US" sz="1000"/>
              <a:t>1 g H</a:t>
            </a:r>
            <a:r>
              <a:rPr lang="en-US" sz="1000" baseline="-25000"/>
              <a:t>2</a:t>
            </a:r>
            <a:r>
              <a:rPr lang="en-US" sz="1000"/>
              <a:t>O</a:t>
            </a:r>
          </a:p>
        </p:txBody>
      </p:sp>
      <p:sp>
        <p:nvSpPr>
          <p:cNvPr id="476221" name="Text Box 61"/>
          <p:cNvSpPr txBox="1">
            <a:spLocks noChangeArrowheads="1"/>
          </p:cNvSpPr>
          <p:nvPr/>
        </p:nvSpPr>
        <p:spPr bwMode="auto">
          <a:xfrm>
            <a:off x="6700838" y="3803650"/>
            <a:ext cx="949325" cy="244475"/>
          </a:xfrm>
          <a:prstGeom prst="rect">
            <a:avLst/>
          </a:prstGeom>
          <a:noFill/>
          <a:ln w="9525">
            <a:noFill/>
            <a:miter lim="800000"/>
            <a:headEnd/>
            <a:tailEnd/>
          </a:ln>
        </p:spPr>
        <p:txBody>
          <a:bodyPr wrap="none">
            <a:spAutoFit/>
          </a:bodyPr>
          <a:lstStyle/>
          <a:p>
            <a:r>
              <a:rPr lang="en-US" sz="1000"/>
              <a:t>1000 mL H</a:t>
            </a:r>
            <a:r>
              <a:rPr lang="en-US" sz="1000" baseline="-25000"/>
              <a:t>2</a:t>
            </a:r>
            <a:r>
              <a:rPr lang="en-US" sz="1000"/>
              <a:t>O</a:t>
            </a:r>
            <a:endParaRPr lang="en-US" sz="1000" baseline="-25000"/>
          </a:p>
        </p:txBody>
      </p:sp>
      <p:sp>
        <p:nvSpPr>
          <p:cNvPr id="476222" name="Text Box 62"/>
          <p:cNvSpPr txBox="1">
            <a:spLocks noChangeArrowheads="1"/>
          </p:cNvSpPr>
          <p:nvPr/>
        </p:nvSpPr>
        <p:spPr bwMode="auto">
          <a:xfrm>
            <a:off x="6858000" y="3536950"/>
            <a:ext cx="633413" cy="244475"/>
          </a:xfrm>
          <a:prstGeom prst="rect">
            <a:avLst/>
          </a:prstGeom>
          <a:noFill/>
          <a:ln w="9525">
            <a:noFill/>
            <a:miter lim="800000"/>
            <a:headEnd/>
            <a:tailEnd/>
          </a:ln>
        </p:spPr>
        <p:txBody>
          <a:bodyPr wrap="none">
            <a:spAutoFit/>
          </a:bodyPr>
          <a:lstStyle/>
          <a:p>
            <a:r>
              <a:rPr lang="en-US" sz="1000"/>
              <a:t>1 L H</a:t>
            </a:r>
            <a:r>
              <a:rPr lang="en-US" sz="1000" baseline="-25000"/>
              <a:t>2</a:t>
            </a:r>
            <a:r>
              <a:rPr lang="en-US" sz="1000"/>
              <a:t>O</a:t>
            </a:r>
            <a:endParaRPr lang="en-US" sz="1000" baseline="-25000"/>
          </a:p>
        </p:txBody>
      </p:sp>
      <p:sp>
        <p:nvSpPr>
          <p:cNvPr id="476223" name="Text Box 63"/>
          <p:cNvSpPr txBox="1">
            <a:spLocks noChangeArrowheads="1"/>
          </p:cNvSpPr>
          <p:nvPr/>
        </p:nvSpPr>
        <p:spPr bwMode="auto">
          <a:xfrm>
            <a:off x="7577138" y="3541713"/>
            <a:ext cx="900112" cy="244475"/>
          </a:xfrm>
          <a:prstGeom prst="rect">
            <a:avLst/>
          </a:prstGeom>
          <a:noFill/>
          <a:ln w="9525">
            <a:noFill/>
            <a:miter lim="800000"/>
            <a:headEnd/>
            <a:tailEnd/>
          </a:ln>
        </p:spPr>
        <p:txBody>
          <a:bodyPr wrap="none">
            <a:spAutoFit/>
          </a:bodyPr>
          <a:lstStyle/>
          <a:p>
            <a:r>
              <a:rPr lang="en-US" sz="1000"/>
              <a:t>1 gallon H</a:t>
            </a:r>
            <a:r>
              <a:rPr lang="en-US" sz="1000" baseline="-25000"/>
              <a:t>2</a:t>
            </a:r>
            <a:r>
              <a:rPr lang="en-US" sz="1000"/>
              <a:t>O</a:t>
            </a:r>
            <a:endParaRPr lang="en-US" sz="1000" baseline="-25000"/>
          </a:p>
        </p:txBody>
      </p:sp>
      <p:sp>
        <p:nvSpPr>
          <p:cNvPr id="476224" name="Text Box 64"/>
          <p:cNvSpPr txBox="1">
            <a:spLocks noChangeArrowheads="1"/>
          </p:cNvSpPr>
          <p:nvPr/>
        </p:nvSpPr>
        <p:spPr bwMode="auto">
          <a:xfrm>
            <a:off x="7624763" y="3803650"/>
            <a:ext cx="808037" cy="244475"/>
          </a:xfrm>
          <a:prstGeom prst="rect">
            <a:avLst/>
          </a:prstGeom>
          <a:noFill/>
          <a:ln w="9525">
            <a:noFill/>
            <a:miter lim="800000"/>
            <a:headEnd/>
            <a:tailEnd/>
          </a:ln>
        </p:spPr>
        <p:txBody>
          <a:bodyPr wrap="none">
            <a:spAutoFit/>
          </a:bodyPr>
          <a:lstStyle/>
          <a:p>
            <a:r>
              <a:rPr lang="en-US" sz="1000"/>
              <a:t>3.78 L H</a:t>
            </a:r>
            <a:r>
              <a:rPr lang="en-US" sz="1000" baseline="-25000"/>
              <a:t>2</a:t>
            </a:r>
            <a:r>
              <a:rPr lang="en-US" sz="1000"/>
              <a:t>O</a:t>
            </a:r>
            <a:endParaRPr lang="en-US" sz="1000" baseline="-25000"/>
          </a:p>
        </p:txBody>
      </p:sp>
      <p:grpSp>
        <p:nvGrpSpPr>
          <p:cNvPr id="8" name="Group 65"/>
          <p:cNvGrpSpPr>
            <a:grpSpLocks/>
          </p:cNvGrpSpPr>
          <p:nvPr/>
        </p:nvGrpSpPr>
        <p:grpSpPr bwMode="auto">
          <a:xfrm>
            <a:off x="6092825" y="3506788"/>
            <a:ext cx="642938" cy="576262"/>
            <a:chOff x="1872" y="2730"/>
            <a:chExt cx="816" cy="438"/>
          </a:xfrm>
        </p:grpSpPr>
        <p:sp>
          <p:nvSpPr>
            <p:cNvPr id="124991" name="AutoShape 66"/>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4992" name="Line 67"/>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9" name="Group 68"/>
          <p:cNvGrpSpPr>
            <a:grpSpLocks/>
          </p:cNvGrpSpPr>
          <p:nvPr/>
        </p:nvGrpSpPr>
        <p:grpSpPr bwMode="auto">
          <a:xfrm>
            <a:off x="6769100" y="3506788"/>
            <a:ext cx="836613" cy="576262"/>
            <a:chOff x="1872" y="2730"/>
            <a:chExt cx="816" cy="438"/>
          </a:xfrm>
        </p:grpSpPr>
        <p:sp>
          <p:nvSpPr>
            <p:cNvPr id="124989" name="AutoShape 69"/>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4990" name="Line 70"/>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10" name="Group 71"/>
          <p:cNvGrpSpPr>
            <a:grpSpLocks/>
          </p:cNvGrpSpPr>
          <p:nvPr/>
        </p:nvGrpSpPr>
        <p:grpSpPr bwMode="auto">
          <a:xfrm>
            <a:off x="7635875" y="3506788"/>
            <a:ext cx="790575" cy="576262"/>
            <a:chOff x="1872" y="2730"/>
            <a:chExt cx="816" cy="438"/>
          </a:xfrm>
        </p:grpSpPr>
        <p:sp>
          <p:nvSpPr>
            <p:cNvPr id="124987" name="AutoShape 72"/>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4988" name="Line 73"/>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476234" name="Line 74"/>
          <p:cNvSpPr>
            <a:spLocks noChangeShapeType="1"/>
          </p:cNvSpPr>
          <p:nvPr/>
        </p:nvSpPr>
        <p:spPr bwMode="auto">
          <a:xfrm flipV="1">
            <a:off x="5607050" y="3625850"/>
            <a:ext cx="371475" cy="100013"/>
          </a:xfrm>
          <a:prstGeom prst="line">
            <a:avLst/>
          </a:prstGeom>
          <a:noFill/>
          <a:ln w="9525">
            <a:solidFill>
              <a:srgbClr val="FF0000"/>
            </a:solidFill>
            <a:round/>
            <a:headEnd/>
            <a:tailEnd/>
          </a:ln>
        </p:spPr>
        <p:txBody>
          <a:bodyPr/>
          <a:lstStyle/>
          <a:p>
            <a:endParaRPr lang="en-US"/>
          </a:p>
        </p:txBody>
      </p:sp>
      <p:sp>
        <p:nvSpPr>
          <p:cNvPr id="476235" name="Line 75"/>
          <p:cNvSpPr>
            <a:spLocks noChangeShapeType="1"/>
          </p:cNvSpPr>
          <p:nvPr/>
        </p:nvSpPr>
        <p:spPr bwMode="auto">
          <a:xfrm flipV="1">
            <a:off x="6264275" y="3892550"/>
            <a:ext cx="371475" cy="95250"/>
          </a:xfrm>
          <a:prstGeom prst="line">
            <a:avLst/>
          </a:prstGeom>
          <a:noFill/>
          <a:ln w="9525">
            <a:solidFill>
              <a:srgbClr val="FF0000"/>
            </a:solidFill>
            <a:round/>
            <a:headEnd/>
            <a:tailEnd/>
          </a:ln>
        </p:spPr>
        <p:txBody>
          <a:bodyPr/>
          <a:lstStyle/>
          <a:p>
            <a:endParaRPr lang="en-US"/>
          </a:p>
        </p:txBody>
      </p:sp>
      <p:sp>
        <p:nvSpPr>
          <p:cNvPr id="476236" name="Line 76"/>
          <p:cNvSpPr>
            <a:spLocks noChangeShapeType="1"/>
          </p:cNvSpPr>
          <p:nvPr/>
        </p:nvSpPr>
        <p:spPr bwMode="auto">
          <a:xfrm flipV="1">
            <a:off x="6254750" y="3654425"/>
            <a:ext cx="442913" cy="47625"/>
          </a:xfrm>
          <a:prstGeom prst="line">
            <a:avLst/>
          </a:prstGeom>
          <a:noFill/>
          <a:ln w="9525">
            <a:solidFill>
              <a:srgbClr val="FF0000"/>
            </a:solidFill>
            <a:round/>
            <a:headEnd/>
            <a:tailEnd/>
          </a:ln>
        </p:spPr>
        <p:txBody>
          <a:bodyPr/>
          <a:lstStyle/>
          <a:p>
            <a:endParaRPr lang="en-US"/>
          </a:p>
        </p:txBody>
      </p:sp>
      <p:sp>
        <p:nvSpPr>
          <p:cNvPr id="476237" name="Line 77"/>
          <p:cNvSpPr>
            <a:spLocks noChangeShapeType="1"/>
          </p:cNvSpPr>
          <p:nvPr/>
        </p:nvSpPr>
        <p:spPr bwMode="auto">
          <a:xfrm flipV="1">
            <a:off x="7097713" y="3911600"/>
            <a:ext cx="447675" cy="66675"/>
          </a:xfrm>
          <a:prstGeom prst="line">
            <a:avLst/>
          </a:prstGeom>
          <a:noFill/>
          <a:ln w="9525">
            <a:solidFill>
              <a:srgbClr val="FF0000"/>
            </a:solidFill>
            <a:round/>
            <a:headEnd/>
            <a:tailEnd/>
          </a:ln>
        </p:spPr>
        <p:txBody>
          <a:bodyPr/>
          <a:lstStyle/>
          <a:p>
            <a:endParaRPr lang="en-US"/>
          </a:p>
        </p:txBody>
      </p:sp>
      <p:sp>
        <p:nvSpPr>
          <p:cNvPr id="476238" name="Line 78"/>
          <p:cNvSpPr>
            <a:spLocks noChangeShapeType="1"/>
          </p:cNvSpPr>
          <p:nvPr/>
        </p:nvSpPr>
        <p:spPr bwMode="auto">
          <a:xfrm flipV="1">
            <a:off x="7059613" y="3649663"/>
            <a:ext cx="339725" cy="52387"/>
          </a:xfrm>
          <a:prstGeom prst="line">
            <a:avLst/>
          </a:prstGeom>
          <a:noFill/>
          <a:ln w="9525">
            <a:solidFill>
              <a:srgbClr val="FF0000"/>
            </a:solidFill>
            <a:round/>
            <a:headEnd/>
            <a:tailEnd/>
          </a:ln>
        </p:spPr>
        <p:txBody>
          <a:bodyPr/>
          <a:lstStyle/>
          <a:p>
            <a:endParaRPr lang="en-US"/>
          </a:p>
        </p:txBody>
      </p:sp>
      <p:sp>
        <p:nvSpPr>
          <p:cNvPr id="476239" name="Line 79"/>
          <p:cNvSpPr>
            <a:spLocks noChangeShapeType="1"/>
          </p:cNvSpPr>
          <p:nvPr/>
        </p:nvSpPr>
        <p:spPr bwMode="auto">
          <a:xfrm flipV="1">
            <a:off x="7993063" y="3911600"/>
            <a:ext cx="339725" cy="57150"/>
          </a:xfrm>
          <a:prstGeom prst="line">
            <a:avLst/>
          </a:prstGeom>
          <a:noFill/>
          <a:ln w="9525">
            <a:solidFill>
              <a:srgbClr val="FF0000"/>
            </a:solidFill>
            <a:round/>
            <a:headEnd/>
            <a:tailEnd/>
          </a:ln>
        </p:spPr>
        <p:txBody>
          <a:bodyPr/>
          <a:lstStyle/>
          <a:p>
            <a:endParaRPr lang="en-US"/>
          </a:p>
        </p:txBody>
      </p:sp>
      <p:sp>
        <p:nvSpPr>
          <p:cNvPr id="476240" name="Text Box 80"/>
          <p:cNvSpPr txBox="1">
            <a:spLocks noChangeArrowheads="1"/>
          </p:cNvSpPr>
          <p:nvPr/>
        </p:nvSpPr>
        <p:spPr bwMode="auto">
          <a:xfrm>
            <a:off x="8416925" y="3670300"/>
            <a:ext cx="258763" cy="244475"/>
          </a:xfrm>
          <a:prstGeom prst="rect">
            <a:avLst/>
          </a:prstGeom>
          <a:noFill/>
          <a:ln w="9525">
            <a:noFill/>
            <a:miter lim="800000"/>
            <a:headEnd/>
            <a:tailEnd/>
          </a:ln>
        </p:spPr>
        <p:txBody>
          <a:bodyPr wrap="none">
            <a:spAutoFit/>
          </a:bodyPr>
          <a:lstStyle/>
          <a:p>
            <a:r>
              <a:rPr lang="en-US" sz="1000"/>
              <a:t>=</a:t>
            </a:r>
          </a:p>
        </p:txBody>
      </p:sp>
      <p:sp>
        <p:nvSpPr>
          <p:cNvPr id="476241" name="Freeform 81"/>
          <p:cNvSpPr>
            <a:spLocks/>
          </p:cNvSpPr>
          <p:nvPr/>
        </p:nvSpPr>
        <p:spPr bwMode="auto">
          <a:xfrm>
            <a:off x="1665288" y="3792538"/>
            <a:ext cx="7104062" cy="1366837"/>
          </a:xfrm>
          <a:custGeom>
            <a:avLst/>
            <a:gdLst>
              <a:gd name="T0" fmla="*/ 2147483647 w 4475"/>
              <a:gd name="T1" fmla="*/ 0 h 861"/>
              <a:gd name="T2" fmla="*/ 2147483647 w 4475"/>
              <a:gd name="T3" fmla="*/ 1864915208 h 861"/>
              <a:gd name="T4" fmla="*/ 1635580180 w 4475"/>
              <a:gd name="T5" fmla="*/ 1466730382 h 861"/>
              <a:gd name="T6" fmla="*/ 0 w 4475"/>
              <a:gd name="T7" fmla="*/ 2147483647 h 861"/>
              <a:gd name="T8" fmla="*/ 0 60000 65536"/>
              <a:gd name="T9" fmla="*/ 0 60000 65536"/>
              <a:gd name="T10" fmla="*/ 0 60000 65536"/>
              <a:gd name="T11" fmla="*/ 0 60000 65536"/>
              <a:gd name="T12" fmla="*/ 0 w 4475"/>
              <a:gd name="T13" fmla="*/ 0 h 861"/>
              <a:gd name="T14" fmla="*/ 4475 w 4475"/>
              <a:gd name="T15" fmla="*/ 861 h 861"/>
            </a:gdLst>
            <a:ahLst/>
            <a:cxnLst>
              <a:cxn ang="T8">
                <a:pos x="T0" y="T1"/>
              </a:cxn>
              <a:cxn ang="T9">
                <a:pos x="T2" y="T3"/>
              </a:cxn>
              <a:cxn ang="T10">
                <a:pos x="T4" y="T5"/>
              </a:cxn>
              <a:cxn ang="T11">
                <a:pos x="T6" y="T7"/>
              </a:cxn>
            </a:cxnLst>
            <a:rect l="T12" t="T13" r="T14" b="T15"/>
            <a:pathLst>
              <a:path w="4475" h="861">
                <a:moveTo>
                  <a:pt x="4475" y="0"/>
                </a:moveTo>
                <a:cubicBezTo>
                  <a:pt x="4251" y="321"/>
                  <a:pt x="4027" y="643"/>
                  <a:pt x="3389" y="740"/>
                </a:cubicBezTo>
                <a:cubicBezTo>
                  <a:pt x="2751" y="837"/>
                  <a:pt x="1214" y="562"/>
                  <a:pt x="649" y="582"/>
                </a:cubicBezTo>
                <a:cubicBezTo>
                  <a:pt x="84" y="602"/>
                  <a:pt x="42" y="731"/>
                  <a:pt x="0" y="861"/>
                </a:cubicBezTo>
              </a:path>
            </a:pathLst>
          </a:custGeom>
          <a:noFill/>
          <a:ln w="9525">
            <a:solidFill>
              <a:schemeClr val="tx1"/>
            </a:solidFill>
            <a:round/>
            <a:headEnd/>
            <a:tailEnd type="stealth" w="med" len="med"/>
          </a:ln>
        </p:spPr>
        <p:txBody>
          <a:bodyPr/>
          <a:lstStyle/>
          <a:p>
            <a:endParaRPr lang="en-US"/>
          </a:p>
        </p:txBody>
      </p:sp>
      <p:pic>
        <p:nvPicPr>
          <p:cNvPr id="476242" name="Picture 82" descr="Fluorite"/>
          <p:cNvPicPr>
            <a:picLocks noChangeAspect="1" noChangeArrowheads="1"/>
          </p:cNvPicPr>
          <p:nvPr/>
        </p:nvPicPr>
        <p:blipFill>
          <a:blip r:embed="rId5" cstate="print"/>
          <a:srcRect/>
          <a:stretch>
            <a:fillRect/>
          </a:stretch>
        </p:blipFill>
        <p:spPr bwMode="auto">
          <a:xfrm>
            <a:off x="7726363" y="395288"/>
            <a:ext cx="1109662" cy="11033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76173"/>
                                        </p:tgtEl>
                                        <p:attrNameLst>
                                          <p:attrName>style.visibility</p:attrName>
                                        </p:attrNameLst>
                                      </p:cBhvr>
                                      <p:to>
                                        <p:strVal val="visible"/>
                                      </p:to>
                                    </p:set>
                                    <p:animEffect transition="in" filter="fade">
                                      <p:cBhvr>
                                        <p:cTn id="7" dur="1000"/>
                                        <p:tgtEl>
                                          <p:spTgt spid="476173"/>
                                        </p:tgtEl>
                                      </p:cBhvr>
                                    </p:animEffect>
                                    <p:anim calcmode="lin" valueType="num">
                                      <p:cBhvr>
                                        <p:cTn id="8" dur="1000" fill="hold"/>
                                        <p:tgtEl>
                                          <p:spTgt spid="476173"/>
                                        </p:tgtEl>
                                        <p:attrNameLst>
                                          <p:attrName>ppt_x</p:attrName>
                                        </p:attrNameLst>
                                      </p:cBhvr>
                                      <p:tavLst>
                                        <p:tav tm="0">
                                          <p:val>
                                            <p:strVal val="#ppt_x-.1"/>
                                          </p:val>
                                        </p:tav>
                                        <p:tav tm="100000">
                                          <p:val>
                                            <p:strVal val="#ppt_x"/>
                                          </p:val>
                                        </p:tav>
                                      </p:tavLst>
                                    </p:anim>
                                    <p:anim calcmode="lin" valueType="num">
                                      <p:cBhvr>
                                        <p:cTn id="9" dur="1000" fill="hold"/>
                                        <p:tgtEl>
                                          <p:spTgt spid="476173"/>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76175"/>
                                        </p:tgtEl>
                                        <p:attrNameLst>
                                          <p:attrName>style.visibility</p:attrName>
                                        </p:attrNameLst>
                                      </p:cBhvr>
                                      <p:to>
                                        <p:strVal val="visible"/>
                                      </p:to>
                                    </p:set>
                                    <p:animEffect transition="in" filter="dissolve">
                                      <p:cBhvr>
                                        <p:cTn id="19" dur="500"/>
                                        <p:tgtEl>
                                          <p:spTgt spid="47617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76174"/>
                                        </p:tgtEl>
                                        <p:attrNameLst>
                                          <p:attrName>style.visibility</p:attrName>
                                        </p:attrNameLst>
                                      </p:cBhvr>
                                      <p:to>
                                        <p:strVal val="visible"/>
                                      </p:to>
                                    </p:set>
                                    <p:animEffect transition="in" filter="dissolve">
                                      <p:cBhvr>
                                        <p:cTn id="24" dur="500"/>
                                        <p:tgtEl>
                                          <p:spTgt spid="47617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76189"/>
                                        </p:tgtEl>
                                        <p:attrNameLst>
                                          <p:attrName>style.visibility</p:attrName>
                                        </p:attrNameLst>
                                      </p:cBhvr>
                                      <p:to>
                                        <p:strVal val="visible"/>
                                      </p:to>
                                    </p:set>
                                    <p:animEffect transition="in" filter="wipe(down)">
                                      <p:cBhvr>
                                        <p:cTn id="29" dur="500"/>
                                        <p:tgtEl>
                                          <p:spTgt spid="476189"/>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476190"/>
                                        </p:tgtEl>
                                        <p:attrNameLst>
                                          <p:attrName>style.visibility</p:attrName>
                                        </p:attrNameLst>
                                      </p:cBhvr>
                                      <p:to>
                                        <p:strVal val="visible"/>
                                      </p:to>
                                    </p:set>
                                    <p:animEffect transition="in" filter="wipe(down)">
                                      <p:cBhvr>
                                        <p:cTn id="33" dur="500"/>
                                        <p:tgtEl>
                                          <p:spTgt spid="47619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20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76176"/>
                                        </p:tgtEl>
                                        <p:attrNameLst>
                                          <p:attrName>style.visibility</p:attrName>
                                        </p:attrNameLst>
                                      </p:cBhvr>
                                      <p:to>
                                        <p:strVal val="visible"/>
                                      </p:to>
                                    </p:set>
                                    <p:animEffect transition="in" filter="dissolve">
                                      <p:cBhvr>
                                        <p:cTn id="43" dur="500"/>
                                        <p:tgtEl>
                                          <p:spTgt spid="476176"/>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76177"/>
                                        </p:tgtEl>
                                        <p:attrNameLst>
                                          <p:attrName>style.visibility</p:attrName>
                                        </p:attrNameLst>
                                      </p:cBhvr>
                                      <p:to>
                                        <p:strVal val="visible"/>
                                      </p:to>
                                    </p:set>
                                    <p:animEffect transition="in" filter="dissolve">
                                      <p:cBhvr>
                                        <p:cTn id="48" dur="500"/>
                                        <p:tgtEl>
                                          <p:spTgt spid="47617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76191"/>
                                        </p:tgtEl>
                                        <p:attrNameLst>
                                          <p:attrName>style.visibility</p:attrName>
                                        </p:attrNameLst>
                                      </p:cBhvr>
                                      <p:to>
                                        <p:strVal val="visible"/>
                                      </p:to>
                                    </p:set>
                                    <p:animEffect transition="in" filter="wipe(down)">
                                      <p:cBhvr>
                                        <p:cTn id="53" dur="500"/>
                                        <p:tgtEl>
                                          <p:spTgt spid="476191"/>
                                        </p:tgtEl>
                                      </p:cBhvr>
                                    </p:animEffect>
                                  </p:childTnLst>
                                </p:cTn>
                              </p:par>
                            </p:childTnLst>
                          </p:cTn>
                        </p:par>
                        <p:par>
                          <p:cTn id="54" fill="hold">
                            <p:stCondLst>
                              <p:cond delay="500"/>
                            </p:stCondLst>
                            <p:childTnLst>
                              <p:par>
                                <p:cTn id="55" presetID="22" presetClass="entr" presetSubtype="4" fill="hold" grpId="0" nodeType="afterEffect">
                                  <p:stCondLst>
                                    <p:cond delay="0"/>
                                  </p:stCondLst>
                                  <p:childTnLst>
                                    <p:set>
                                      <p:cBhvr>
                                        <p:cTn id="56" dur="1" fill="hold">
                                          <p:stCondLst>
                                            <p:cond delay="0"/>
                                          </p:stCondLst>
                                        </p:cTn>
                                        <p:tgtEl>
                                          <p:spTgt spid="476192"/>
                                        </p:tgtEl>
                                        <p:attrNameLst>
                                          <p:attrName>style.visibility</p:attrName>
                                        </p:attrNameLst>
                                      </p:cBhvr>
                                      <p:to>
                                        <p:strVal val="visible"/>
                                      </p:to>
                                    </p:set>
                                    <p:animEffect transition="in" filter="wipe(down)">
                                      <p:cBhvr>
                                        <p:cTn id="57" dur="500"/>
                                        <p:tgtEl>
                                          <p:spTgt spid="47619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20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476179"/>
                                        </p:tgtEl>
                                        <p:attrNameLst>
                                          <p:attrName>style.visibility</p:attrName>
                                        </p:attrNameLst>
                                      </p:cBhvr>
                                      <p:to>
                                        <p:strVal val="visible"/>
                                      </p:to>
                                    </p:set>
                                    <p:animEffect transition="in" filter="dissolve">
                                      <p:cBhvr>
                                        <p:cTn id="67" dur="500"/>
                                        <p:tgtEl>
                                          <p:spTgt spid="476179"/>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476178"/>
                                        </p:tgtEl>
                                        <p:attrNameLst>
                                          <p:attrName>style.visibility</p:attrName>
                                        </p:attrNameLst>
                                      </p:cBhvr>
                                      <p:to>
                                        <p:strVal val="visible"/>
                                      </p:to>
                                    </p:set>
                                    <p:animEffect transition="in" filter="dissolve">
                                      <p:cBhvr>
                                        <p:cTn id="72" dur="500"/>
                                        <p:tgtEl>
                                          <p:spTgt spid="47617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476193"/>
                                        </p:tgtEl>
                                        <p:attrNameLst>
                                          <p:attrName>style.visibility</p:attrName>
                                        </p:attrNameLst>
                                      </p:cBhvr>
                                      <p:to>
                                        <p:strVal val="visible"/>
                                      </p:to>
                                    </p:set>
                                    <p:animEffect transition="in" filter="wipe(down)">
                                      <p:cBhvr>
                                        <p:cTn id="77" dur="500"/>
                                        <p:tgtEl>
                                          <p:spTgt spid="476193"/>
                                        </p:tgtEl>
                                      </p:cBhvr>
                                    </p:animEffect>
                                  </p:childTnLst>
                                </p:cTn>
                              </p:par>
                            </p:childTnLst>
                          </p:cTn>
                        </p:par>
                        <p:par>
                          <p:cTn id="78" fill="hold">
                            <p:stCondLst>
                              <p:cond delay="500"/>
                            </p:stCondLst>
                            <p:childTnLst>
                              <p:par>
                                <p:cTn id="79" presetID="22" presetClass="entr" presetSubtype="4" fill="hold" grpId="0" nodeType="afterEffect">
                                  <p:stCondLst>
                                    <p:cond delay="0"/>
                                  </p:stCondLst>
                                  <p:childTnLst>
                                    <p:set>
                                      <p:cBhvr>
                                        <p:cTn id="80" dur="1" fill="hold">
                                          <p:stCondLst>
                                            <p:cond delay="0"/>
                                          </p:stCondLst>
                                        </p:cTn>
                                        <p:tgtEl>
                                          <p:spTgt spid="476194"/>
                                        </p:tgtEl>
                                        <p:attrNameLst>
                                          <p:attrName>style.visibility</p:attrName>
                                        </p:attrNameLst>
                                      </p:cBhvr>
                                      <p:to>
                                        <p:strVal val="visible"/>
                                      </p:to>
                                    </p:set>
                                    <p:animEffect transition="in" filter="wipe(down)">
                                      <p:cBhvr>
                                        <p:cTn id="81" dur="500"/>
                                        <p:tgtEl>
                                          <p:spTgt spid="476194"/>
                                        </p:tgtEl>
                                      </p:cBhvr>
                                    </p:animEffect>
                                  </p:childTnLst>
                                </p:cTn>
                              </p:par>
                            </p:childTnLst>
                          </p:cTn>
                        </p:par>
                        <p:par>
                          <p:cTn id="82" fill="hold">
                            <p:stCondLst>
                              <p:cond delay="1000"/>
                            </p:stCondLst>
                            <p:childTnLst>
                              <p:par>
                                <p:cTn id="83" presetID="10" presetClass="entr" presetSubtype="0" fill="hold" grpId="0" nodeType="afterEffect">
                                  <p:stCondLst>
                                    <p:cond delay="0"/>
                                  </p:stCondLst>
                                  <p:childTnLst>
                                    <p:set>
                                      <p:cBhvr>
                                        <p:cTn id="84" dur="1" fill="hold">
                                          <p:stCondLst>
                                            <p:cond delay="0"/>
                                          </p:stCondLst>
                                        </p:cTn>
                                        <p:tgtEl>
                                          <p:spTgt spid="476195"/>
                                        </p:tgtEl>
                                        <p:attrNameLst>
                                          <p:attrName>style.visibility</p:attrName>
                                        </p:attrNameLst>
                                      </p:cBhvr>
                                      <p:to>
                                        <p:strVal val="visible"/>
                                      </p:to>
                                    </p:set>
                                    <p:animEffect transition="in" filter="fade">
                                      <p:cBhvr>
                                        <p:cTn id="85" dur="2000"/>
                                        <p:tgtEl>
                                          <p:spTgt spid="476195"/>
                                        </p:tgtEl>
                                      </p:cBhvr>
                                    </p:animEffect>
                                  </p:childTnLst>
                                </p:cTn>
                              </p:par>
                            </p:childTnLst>
                          </p:cTn>
                        </p:par>
                      </p:childTnLst>
                    </p:cTn>
                  </p:par>
                  <p:par>
                    <p:cTn id="86" fill="hold">
                      <p:stCondLst>
                        <p:cond delay="indefinite"/>
                      </p:stCondLst>
                      <p:childTnLst>
                        <p:par>
                          <p:cTn id="87" fill="hold">
                            <p:stCondLst>
                              <p:cond delay="0"/>
                            </p:stCondLst>
                            <p:childTnLst>
                              <p:par>
                                <p:cTn id="88" presetID="39" presetClass="entr" presetSubtype="0" accel="100000" fill="hold" grpId="0" nodeType="clickEffect">
                                  <p:stCondLst>
                                    <p:cond delay="0"/>
                                  </p:stCondLst>
                                  <p:childTnLst>
                                    <p:set>
                                      <p:cBhvr>
                                        <p:cTn id="89" dur="1" fill="hold">
                                          <p:stCondLst>
                                            <p:cond delay="0"/>
                                          </p:stCondLst>
                                        </p:cTn>
                                        <p:tgtEl>
                                          <p:spTgt spid="476196"/>
                                        </p:tgtEl>
                                        <p:attrNameLst>
                                          <p:attrName>style.visibility</p:attrName>
                                        </p:attrNameLst>
                                      </p:cBhvr>
                                      <p:to>
                                        <p:strVal val="visible"/>
                                      </p:to>
                                    </p:set>
                                    <p:anim calcmode="lin" valueType="num">
                                      <p:cBhvr>
                                        <p:cTn id="90" dur="500" fill="hold"/>
                                        <p:tgtEl>
                                          <p:spTgt spid="476196"/>
                                        </p:tgtEl>
                                        <p:attrNameLst>
                                          <p:attrName>ppt_h</p:attrName>
                                        </p:attrNameLst>
                                      </p:cBhvr>
                                      <p:tavLst>
                                        <p:tav tm="0">
                                          <p:val>
                                            <p:strVal val="#ppt_h/20"/>
                                          </p:val>
                                        </p:tav>
                                        <p:tav tm="50000">
                                          <p:val>
                                            <p:strVal val="#ppt_h/20"/>
                                          </p:val>
                                        </p:tav>
                                        <p:tav tm="100000">
                                          <p:val>
                                            <p:strVal val="#ppt_h"/>
                                          </p:val>
                                        </p:tav>
                                      </p:tavLst>
                                    </p:anim>
                                    <p:anim calcmode="lin" valueType="num">
                                      <p:cBhvr>
                                        <p:cTn id="91" dur="500" fill="hold"/>
                                        <p:tgtEl>
                                          <p:spTgt spid="476196"/>
                                        </p:tgtEl>
                                        <p:attrNameLst>
                                          <p:attrName>ppt_w</p:attrName>
                                        </p:attrNameLst>
                                      </p:cBhvr>
                                      <p:tavLst>
                                        <p:tav tm="0">
                                          <p:val>
                                            <p:strVal val="#ppt_w+.3"/>
                                          </p:val>
                                        </p:tav>
                                        <p:tav tm="50000">
                                          <p:val>
                                            <p:strVal val="#ppt_w+.3"/>
                                          </p:val>
                                        </p:tav>
                                        <p:tav tm="100000">
                                          <p:val>
                                            <p:strVal val="#ppt_w"/>
                                          </p:val>
                                        </p:tav>
                                      </p:tavLst>
                                    </p:anim>
                                    <p:anim calcmode="lin" valueType="num">
                                      <p:cBhvr>
                                        <p:cTn id="92" dur="500" fill="hold"/>
                                        <p:tgtEl>
                                          <p:spTgt spid="476196"/>
                                        </p:tgtEl>
                                        <p:attrNameLst>
                                          <p:attrName>ppt_x</p:attrName>
                                        </p:attrNameLst>
                                      </p:cBhvr>
                                      <p:tavLst>
                                        <p:tav tm="0">
                                          <p:val>
                                            <p:strVal val="#ppt_x-.3"/>
                                          </p:val>
                                        </p:tav>
                                        <p:tav tm="50000">
                                          <p:val>
                                            <p:strVal val="#ppt_x"/>
                                          </p:val>
                                        </p:tav>
                                        <p:tav tm="100000">
                                          <p:val>
                                            <p:strVal val="#ppt_x"/>
                                          </p:val>
                                        </p:tav>
                                      </p:tavLst>
                                    </p:anim>
                                    <p:anim calcmode="lin" valueType="num">
                                      <p:cBhvr>
                                        <p:cTn id="93" dur="500" fill="hold"/>
                                        <p:tgtEl>
                                          <p:spTgt spid="476196"/>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0" presetClass="entr" presetSubtype="0" fill="hold" grpId="0" nodeType="clickEffect">
                                  <p:stCondLst>
                                    <p:cond delay="0"/>
                                  </p:stCondLst>
                                  <p:iterate type="lt">
                                    <p:tmPct val="10000"/>
                                  </p:iterate>
                                  <p:childTnLst>
                                    <p:set>
                                      <p:cBhvr>
                                        <p:cTn id="97" dur="1" fill="hold">
                                          <p:stCondLst>
                                            <p:cond delay="0"/>
                                          </p:stCondLst>
                                        </p:cTn>
                                        <p:tgtEl>
                                          <p:spTgt spid="476197"/>
                                        </p:tgtEl>
                                        <p:attrNameLst>
                                          <p:attrName>style.visibility</p:attrName>
                                        </p:attrNameLst>
                                      </p:cBhvr>
                                      <p:to>
                                        <p:strVal val="visible"/>
                                      </p:to>
                                    </p:set>
                                    <p:animEffect transition="in" filter="fade">
                                      <p:cBhvr>
                                        <p:cTn id="98" dur="1000"/>
                                        <p:tgtEl>
                                          <p:spTgt spid="476197"/>
                                        </p:tgtEl>
                                      </p:cBhvr>
                                    </p:animEffect>
                                    <p:anim calcmode="lin" valueType="num">
                                      <p:cBhvr>
                                        <p:cTn id="99" dur="1000" fill="hold"/>
                                        <p:tgtEl>
                                          <p:spTgt spid="476197"/>
                                        </p:tgtEl>
                                        <p:attrNameLst>
                                          <p:attrName>ppt_x</p:attrName>
                                        </p:attrNameLst>
                                      </p:cBhvr>
                                      <p:tavLst>
                                        <p:tav tm="0">
                                          <p:val>
                                            <p:strVal val="#ppt_x-.1"/>
                                          </p:val>
                                        </p:tav>
                                        <p:tav tm="100000">
                                          <p:val>
                                            <p:strVal val="#ppt_x"/>
                                          </p:val>
                                        </p:tav>
                                      </p:tavLst>
                                    </p:anim>
                                    <p:anim calcmode="lin" valueType="num">
                                      <p:cBhvr>
                                        <p:cTn id="100" dur="1000" fill="hold"/>
                                        <p:tgtEl>
                                          <p:spTgt spid="476197"/>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5"/>
                                        </p:tgtEl>
                                        <p:attrNameLst>
                                          <p:attrName>style.visibility</p:attrName>
                                        </p:attrNameLst>
                                      </p:cBhvr>
                                      <p:to>
                                        <p:strVal val="visible"/>
                                      </p:to>
                                    </p:set>
                                    <p:animEffect transition="in" filter="fade">
                                      <p:cBhvr>
                                        <p:cTn id="105" dur="2000"/>
                                        <p:tgtEl>
                                          <p:spTgt spid="5"/>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476199"/>
                                        </p:tgtEl>
                                        <p:attrNameLst>
                                          <p:attrName>style.visibility</p:attrName>
                                        </p:attrNameLst>
                                      </p:cBhvr>
                                      <p:to>
                                        <p:strVal val="visible"/>
                                      </p:to>
                                    </p:set>
                                    <p:animEffect transition="in" filter="dissolve">
                                      <p:cBhvr>
                                        <p:cTn id="110" dur="500"/>
                                        <p:tgtEl>
                                          <p:spTgt spid="476199"/>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ntr" presetSubtype="0" fill="hold" grpId="0" nodeType="clickEffect">
                                  <p:stCondLst>
                                    <p:cond delay="0"/>
                                  </p:stCondLst>
                                  <p:childTnLst>
                                    <p:set>
                                      <p:cBhvr>
                                        <p:cTn id="114" dur="1" fill="hold">
                                          <p:stCondLst>
                                            <p:cond delay="0"/>
                                          </p:stCondLst>
                                        </p:cTn>
                                        <p:tgtEl>
                                          <p:spTgt spid="476198"/>
                                        </p:tgtEl>
                                        <p:attrNameLst>
                                          <p:attrName>style.visibility</p:attrName>
                                        </p:attrNameLst>
                                      </p:cBhvr>
                                      <p:to>
                                        <p:strVal val="visible"/>
                                      </p:to>
                                    </p:set>
                                    <p:animEffect transition="in" filter="dissolve">
                                      <p:cBhvr>
                                        <p:cTn id="115" dur="500"/>
                                        <p:tgtEl>
                                          <p:spTgt spid="476198"/>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476213"/>
                                        </p:tgtEl>
                                        <p:attrNameLst>
                                          <p:attrName>style.visibility</p:attrName>
                                        </p:attrNameLst>
                                      </p:cBhvr>
                                      <p:to>
                                        <p:strVal val="visible"/>
                                      </p:to>
                                    </p:set>
                                    <p:animEffect transition="in" filter="wipe(down)">
                                      <p:cBhvr>
                                        <p:cTn id="120" dur="500"/>
                                        <p:tgtEl>
                                          <p:spTgt spid="476213"/>
                                        </p:tgtEl>
                                      </p:cBhvr>
                                    </p:animEffect>
                                  </p:childTnLst>
                                </p:cTn>
                              </p:par>
                            </p:childTnLst>
                          </p:cTn>
                        </p:par>
                        <p:par>
                          <p:cTn id="121" fill="hold">
                            <p:stCondLst>
                              <p:cond delay="500"/>
                            </p:stCondLst>
                            <p:childTnLst>
                              <p:par>
                                <p:cTn id="122" presetID="22" presetClass="entr" presetSubtype="4" fill="hold" grpId="0" nodeType="afterEffect">
                                  <p:stCondLst>
                                    <p:cond delay="0"/>
                                  </p:stCondLst>
                                  <p:childTnLst>
                                    <p:set>
                                      <p:cBhvr>
                                        <p:cTn id="123" dur="1" fill="hold">
                                          <p:stCondLst>
                                            <p:cond delay="0"/>
                                          </p:stCondLst>
                                        </p:cTn>
                                        <p:tgtEl>
                                          <p:spTgt spid="476214"/>
                                        </p:tgtEl>
                                        <p:attrNameLst>
                                          <p:attrName>style.visibility</p:attrName>
                                        </p:attrNameLst>
                                      </p:cBhvr>
                                      <p:to>
                                        <p:strVal val="visible"/>
                                      </p:to>
                                    </p:set>
                                    <p:animEffect transition="in" filter="wipe(down)">
                                      <p:cBhvr>
                                        <p:cTn id="124" dur="500"/>
                                        <p:tgtEl>
                                          <p:spTgt spid="476214"/>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6"/>
                                        </p:tgtEl>
                                        <p:attrNameLst>
                                          <p:attrName>style.visibility</p:attrName>
                                        </p:attrNameLst>
                                      </p:cBhvr>
                                      <p:to>
                                        <p:strVal val="visible"/>
                                      </p:to>
                                    </p:set>
                                    <p:animEffect transition="in" filter="fade">
                                      <p:cBhvr>
                                        <p:cTn id="129" dur="2000"/>
                                        <p:tgtEl>
                                          <p:spTgt spid="6"/>
                                        </p:tgtEl>
                                      </p:cBhvr>
                                    </p:animEffect>
                                  </p:childTnLst>
                                </p:cTn>
                              </p:par>
                            </p:childTnLst>
                          </p:cTn>
                        </p:par>
                      </p:childTnLst>
                    </p:cTn>
                  </p:par>
                  <p:par>
                    <p:cTn id="130" fill="hold">
                      <p:stCondLst>
                        <p:cond delay="indefinite"/>
                      </p:stCondLst>
                      <p:childTnLst>
                        <p:par>
                          <p:cTn id="131" fill="hold">
                            <p:stCondLst>
                              <p:cond delay="0"/>
                            </p:stCondLst>
                            <p:childTnLst>
                              <p:par>
                                <p:cTn id="132" presetID="9" presetClass="entr" presetSubtype="0" fill="hold" grpId="0" nodeType="clickEffect">
                                  <p:stCondLst>
                                    <p:cond delay="0"/>
                                  </p:stCondLst>
                                  <p:childTnLst>
                                    <p:set>
                                      <p:cBhvr>
                                        <p:cTn id="133" dur="1" fill="hold">
                                          <p:stCondLst>
                                            <p:cond delay="0"/>
                                          </p:stCondLst>
                                        </p:cTn>
                                        <p:tgtEl>
                                          <p:spTgt spid="476200"/>
                                        </p:tgtEl>
                                        <p:attrNameLst>
                                          <p:attrName>style.visibility</p:attrName>
                                        </p:attrNameLst>
                                      </p:cBhvr>
                                      <p:to>
                                        <p:strVal val="visible"/>
                                      </p:to>
                                    </p:set>
                                    <p:animEffect transition="in" filter="dissolve">
                                      <p:cBhvr>
                                        <p:cTn id="134" dur="500"/>
                                        <p:tgtEl>
                                          <p:spTgt spid="476200"/>
                                        </p:tgtEl>
                                      </p:cBhvr>
                                    </p:animEffect>
                                  </p:childTnLst>
                                </p:cTn>
                              </p:par>
                            </p:childTnLst>
                          </p:cTn>
                        </p:par>
                      </p:childTnLst>
                    </p:cTn>
                  </p:par>
                  <p:par>
                    <p:cTn id="135" fill="hold">
                      <p:stCondLst>
                        <p:cond delay="indefinite"/>
                      </p:stCondLst>
                      <p:childTnLst>
                        <p:par>
                          <p:cTn id="136" fill="hold">
                            <p:stCondLst>
                              <p:cond delay="0"/>
                            </p:stCondLst>
                            <p:childTnLst>
                              <p:par>
                                <p:cTn id="137" presetID="9" presetClass="entr" presetSubtype="0" fill="hold" grpId="0" nodeType="clickEffect">
                                  <p:stCondLst>
                                    <p:cond delay="0"/>
                                  </p:stCondLst>
                                  <p:childTnLst>
                                    <p:set>
                                      <p:cBhvr>
                                        <p:cTn id="138" dur="1" fill="hold">
                                          <p:stCondLst>
                                            <p:cond delay="0"/>
                                          </p:stCondLst>
                                        </p:cTn>
                                        <p:tgtEl>
                                          <p:spTgt spid="476201"/>
                                        </p:tgtEl>
                                        <p:attrNameLst>
                                          <p:attrName>style.visibility</p:attrName>
                                        </p:attrNameLst>
                                      </p:cBhvr>
                                      <p:to>
                                        <p:strVal val="visible"/>
                                      </p:to>
                                    </p:set>
                                    <p:animEffect transition="in" filter="dissolve">
                                      <p:cBhvr>
                                        <p:cTn id="139" dur="500"/>
                                        <p:tgtEl>
                                          <p:spTgt spid="476201"/>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grpId="0" nodeType="clickEffect">
                                  <p:stCondLst>
                                    <p:cond delay="0"/>
                                  </p:stCondLst>
                                  <p:childTnLst>
                                    <p:set>
                                      <p:cBhvr>
                                        <p:cTn id="143" dur="1" fill="hold">
                                          <p:stCondLst>
                                            <p:cond delay="0"/>
                                          </p:stCondLst>
                                        </p:cTn>
                                        <p:tgtEl>
                                          <p:spTgt spid="476215"/>
                                        </p:tgtEl>
                                        <p:attrNameLst>
                                          <p:attrName>style.visibility</p:attrName>
                                        </p:attrNameLst>
                                      </p:cBhvr>
                                      <p:to>
                                        <p:strVal val="visible"/>
                                      </p:to>
                                    </p:set>
                                    <p:animEffect transition="in" filter="wipe(down)">
                                      <p:cBhvr>
                                        <p:cTn id="144" dur="500"/>
                                        <p:tgtEl>
                                          <p:spTgt spid="476215"/>
                                        </p:tgtEl>
                                      </p:cBhvr>
                                    </p:animEffect>
                                  </p:childTnLst>
                                </p:cTn>
                              </p:par>
                            </p:childTnLst>
                          </p:cTn>
                        </p:par>
                        <p:par>
                          <p:cTn id="145" fill="hold">
                            <p:stCondLst>
                              <p:cond delay="500"/>
                            </p:stCondLst>
                            <p:childTnLst>
                              <p:par>
                                <p:cTn id="146" presetID="22" presetClass="entr" presetSubtype="4" fill="hold" grpId="0" nodeType="afterEffect">
                                  <p:stCondLst>
                                    <p:cond delay="0"/>
                                  </p:stCondLst>
                                  <p:childTnLst>
                                    <p:set>
                                      <p:cBhvr>
                                        <p:cTn id="147" dur="1" fill="hold">
                                          <p:stCondLst>
                                            <p:cond delay="0"/>
                                          </p:stCondLst>
                                        </p:cTn>
                                        <p:tgtEl>
                                          <p:spTgt spid="476216"/>
                                        </p:tgtEl>
                                        <p:attrNameLst>
                                          <p:attrName>style.visibility</p:attrName>
                                        </p:attrNameLst>
                                      </p:cBhvr>
                                      <p:to>
                                        <p:strVal val="visible"/>
                                      </p:to>
                                    </p:set>
                                    <p:animEffect transition="in" filter="wipe(down)">
                                      <p:cBhvr>
                                        <p:cTn id="148" dur="500"/>
                                        <p:tgtEl>
                                          <p:spTgt spid="476216"/>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7"/>
                                        </p:tgtEl>
                                        <p:attrNameLst>
                                          <p:attrName>style.visibility</p:attrName>
                                        </p:attrNameLst>
                                      </p:cBhvr>
                                      <p:to>
                                        <p:strVal val="visible"/>
                                      </p:to>
                                    </p:set>
                                    <p:animEffect transition="in" filter="fade">
                                      <p:cBhvr>
                                        <p:cTn id="153" dur="2000"/>
                                        <p:tgtEl>
                                          <p:spTgt spid="7"/>
                                        </p:tgtEl>
                                      </p:cBhvr>
                                    </p:animEffect>
                                  </p:childTnLst>
                                </p:cTn>
                              </p:par>
                            </p:childTnLst>
                          </p:cTn>
                        </p:par>
                      </p:childTnLst>
                    </p:cTn>
                  </p:par>
                  <p:par>
                    <p:cTn id="154" fill="hold">
                      <p:stCondLst>
                        <p:cond delay="indefinite"/>
                      </p:stCondLst>
                      <p:childTnLst>
                        <p:par>
                          <p:cTn id="155" fill="hold">
                            <p:stCondLst>
                              <p:cond delay="0"/>
                            </p:stCondLst>
                            <p:childTnLst>
                              <p:par>
                                <p:cTn id="156" presetID="9" presetClass="entr" presetSubtype="0" fill="hold" grpId="0" nodeType="clickEffect">
                                  <p:stCondLst>
                                    <p:cond delay="0"/>
                                  </p:stCondLst>
                                  <p:childTnLst>
                                    <p:set>
                                      <p:cBhvr>
                                        <p:cTn id="157" dur="1" fill="hold">
                                          <p:stCondLst>
                                            <p:cond delay="0"/>
                                          </p:stCondLst>
                                        </p:cTn>
                                        <p:tgtEl>
                                          <p:spTgt spid="476203"/>
                                        </p:tgtEl>
                                        <p:attrNameLst>
                                          <p:attrName>style.visibility</p:attrName>
                                        </p:attrNameLst>
                                      </p:cBhvr>
                                      <p:to>
                                        <p:strVal val="visible"/>
                                      </p:to>
                                    </p:set>
                                    <p:animEffect transition="in" filter="dissolve">
                                      <p:cBhvr>
                                        <p:cTn id="158" dur="500"/>
                                        <p:tgtEl>
                                          <p:spTgt spid="476203"/>
                                        </p:tgtEl>
                                      </p:cBhvr>
                                    </p:animEffect>
                                  </p:childTnLst>
                                </p:cTn>
                              </p:par>
                            </p:childTnLst>
                          </p:cTn>
                        </p:par>
                      </p:childTnLst>
                    </p:cTn>
                  </p:par>
                  <p:par>
                    <p:cTn id="159" fill="hold">
                      <p:stCondLst>
                        <p:cond delay="indefinite"/>
                      </p:stCondLst>
                      <p:childTnLst>
                        <p:par>
                          <p:cTn id="160" fill="hold">
                            <p:stCondLst>
                              <p:cond delay="0"/>
                            </p:stCondLst>
                            <p:childTnLst>
                              <p:par>
                                <p:cTn id="161" presetID="9" presetClass="entr" presetSubtype="0" fill="hold" grpId="0" nodeType="clickEffect">
                                  <p:stCondLst>
                                    <p:cond delay="0"/>
                                  </p:stCondLst>
                                  <p:childTnLst>
                                    <p:set>
                                      <p:cBhvr>
                                        <p:cTn id="162" dur="1" fill="hold">
                                          <p:stCondLst>
                                            <p:cond delay="0"/>
                                          </p:stCondLst>
                                        </p:cTn>
                                        <p:tgtEl>
                                          <p:spTgt spid="476202"/>
                                        </p:tgtEl>
                                        <p:attrNameLst>
                                          <p:attrName>style.visibility</p:attrName>
                                        </p:attrNameLst>
                                      </p:cBhvr>
                                      <p:to>
                                        <p:strVal val="visible"/>
                                      </p:to>
                                    </p:set>
                                    <p:animEffect transition="in" filter="dissolve">
                                      <p:cBhvr>
                                        <p:cTn id="163" dur="500"/>
                                        <p:tgtEl>
                                          <p:spTgt spid="476202"/>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4" fill="hold" grpId="0" nodeType="clickEffect">
                                  <p:stCondLst>
                                    <p:cond delay="0"/>
                                  </p:stCondLst>
                                  <p:childTnLst>
                                    <p:set>
                                      <p:cBhvr>
                                        <p:cTn id="167" dur="1" fill="hold">
                                          <p:stCondLst>
                                            <p:cond delay="0"/>
                                          </p:stCondLst>
                                        </p:cTn>
                                        <p:tgtEl>
                                          <p:spTgt spid="476217"/>
                                        </p:tgtEl>
                                        <p:attrNameLst>
                                          <p:attrName>style.visibility</p:attrName>
                                        </p:attrNameLst>
                                      </p:cBhvr>
                                      <p:to>
                                        <p:strVal val="visible"/>
                                      </p:to>
                                    </p:set>
                                    <p:animEffect transition="in" filter="wipe(down)">
                                      <p:cBhvr>
                                        <p:cTn id="168" dur="500"/>
                                        <p:tgtEl>
                                          <p:spTgt spid="476217"/>
                                        </p:tgtEl>
                                      </p:cBhvr>
                                    </p:animEffect>
                                  </p:childTnLst>
                                </p:cTn>
                              </p:par>
                            </p:childTnLst>
                          </p:cTn>
                        </p:par>
                        <p:par>
                          <p:cTn id="169" fill="hold">
                            <p:stCondLst>
                              <p:cond delay="500"/>
                            </p:stCondLst>
                            <p:childTnLst>
                              <p:par>
                                <p:cTn id="170" presetID="22" presetClass="entr" presetSubtype="4" fill="hold" grpId="0" nodeType="afterEffect">
                                  <p:stCondLst>
                                    <p:cond delay="0"/>
                                  </p:stCondLst>
                                  <p:childTnLst>
                                    <p:set>
                                      <p:cBhvr>
                                        <p:cTn id="171" dur="1" fill="hold">
                                          <p:stCondLst>
                                            <p:cond delay="0"/>
                                          </p:stCondLst>
                                        </p:cTn>
                                        <p:tgtEl>
                                          <p:spTgt spid="476218"/>
                                        </p:tgtEl>
                                        <p:attrNameLst>
                                          <p:attrName>style.visibility</p:attrName>
                                        </p:attrNameLst>
                                      </p:cBhvr>
                                      <p:to>
                                        <p:strVal val="visible"/>
                                      </p:to>
                                    </p:set>
                                    <p:animEffect transition="in" filter="wipe(down)">
                                      <p:cBhvr>
                                        <p:cTn id="172" dur="500"/>
                                        <p:tgtEl>
                                          <p:spTgt spid="476218"/>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nodeType="clickEffect">
                                  <p:stCondLst>
                                    <p:cond delay="0"/>
                                  </p:stCondLst>
                                  <p:childTnLst>
                                    <p:set>
                                      <p:cBhvr>
                                        <p:cTn id="176" dur="1" fill="hold">
                                          <p:stCondLst>
                                            <p:cond delay="0"/>
                                          </p:stCondLst>
                                        </p:cTn>
                                        <p:tgtEl>
                                          <p:spTgt spid="8"/>
                                        </p:tgtEl>
                                        <p:attrNameLst>
                                          <p:attrName>style.visibility</p:attrName>
                                        </p:attrNameLst>
                                      </p:cBhvr>
                                      <p:to>
                                        <p:strVal val="visible"/>
                                      </p:to>
                                    </p:set>
                                    <p:animEffect transition="in" filter="fade">
                                      <p:cBhvr>
                                        <p:cTn id="177" dur="2000"/>
                                        <p:tgtEl>
                                          <p:spTgt spid="8"/>
                                        </p:tgtEl>
                                      </p:cBhvr>
                                    </p:animEffect>
                                  </p:childTnLst>
                                </p:cTn>
                              </p:par>
                            </p:childTnLst>
                          </p:cTn>
                        </p:par>
                      </p:childTnLst>
                    </p:cTn>
                  </p:par>
                  <p:par>
                    <p:cTn id="178" fill="hold">
                      <p:stCondLst>
                        <p:cond delay="indefinite"/>
                      </p:stCondLst>
                      <p:childTnLst>
                        <p:par>
                          <p:cTn id="179" fill="hold">
                            <p:stCondLst>
                              <p:cond delay="0"/>
                            </p:stCondLst>
                            <p:childTnLst>
                              <p:par>
                                <p:cTn id="180" presetID="9" presetClass="entr" presetSubtype="0" fill="hold" grpId="0" nodeType="clickEffect">
                                  <p:stCondLst>
                                    <p:cond delay="0"/>
                                  </p:stCondLst>
                                  <p:childTnLst>
                                    <p:set>
                                      <p:cBhvr>
                                        <p:cTn id="181" dur="1" fill="hold">
                                          <p:stCondLst>
                                            <p:cond delay="0"/>
                                          </p:stCondLst>
                                        </p:cTn>
                                        <p:tgtEl>
                                          <p:spTgt spid="476220"/>
                                        </p:tgtEl>
                                        <p:attrNameLst>
                                          <p:attrName>style.visibility</p:attrName>
                                        </p:attrNameLst>
                                      </p:cBhvr>
                                      <p:to>
                                        <p:strVal val="visible"/>
                                      </p:to>
                                    </p:set>
                                    <p:animEffect transition="in" filter="dissolve">
                                      <p:cBhvr>
                                        <p:cTn id="182" dur="500"/>
                                        <p:tgtEl>
                                          <p:spTgt spid="476220"/>
                                        </p:tgtEl>
                                      </p:cBhvr>
                                    </p:animEffect>
                                  </p:childTnLst>
                                </p:cTn>
                              </p:par>
                            </p:childTnLst>
                          </p:cTn>
                        </p:par>
                      </p:childTnLst>
                    </p:cTn>
                  </p:par>
                  <p:par>
                    <p:cTn id="183" fill="hold">
                      <p:stCondLst>
                        <p:cond delay="indefinite"/>
                      </p:stCondLst>
                      <p:childTnLst>
                        <p:par>
                          <p:cTn id="184" fill="hold">
                            <p:stCondLst>
                              <p:cond delay="0"/>
                            </p:stCondLst>
                            <p:childTnLst>
                              <p:par>
                                <p:cTn id="185" presetID="9" presetClass="entr" presetSubtype="0" fill="hold" grpId="0" nodeType="clickEffect">
                                  <p:stCondLst>
                                    <p:cond delay="0"/>
                                  </p:stCondLst>
                                  <p:childTnLst>
                                    <p:set>
                                      <p:cBhvr>
                                        <p:cTn id="186" dur="1" fill="hold">
                                          <p:stCondLst>
                                            <p:cond delay="0"/>
                                          </p:stCondLst>
                                        </p:cTn>
                                        <p:tgtEl>
                                          <p:spTgt spid="476219"/>
                                        </p:tgtEl>
                                        <p:attrNameLst>
                                          <p:attrName>style.visibility</p:attrName>
                                        </p:attrNameLst>
                                      </p:cBhvr>
                                      <p:to>
                                        <p:strVal val="visible"/>
                                      </p:to>
                                    </p:set>
                                    <p:animEffect transition="in" filter="dissolve">
                                      <p:cBhvr>
                                        <p:cTn id="187" dur="500"/>
                                        <p:tgtEl>
                                          <p:spTgt spid="476219"/>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4" fill="hold" grpId="0" nodeType="clickEffect">
                                  <p:stCondLst>
                                    <p:cond delay="0"/>
                                  </p:stCondLst>
                                  <p:childTnLst>
                                    <p:set>
                                      <p:cBhvr>
                                        <p:cTn id="191" dur="1" fill="hold">
                                          <p:stCondLst>
                                            <p:cond delay="0"/>
                                          </p:stCondLst>
                                        </p:cTn>
                                        <p:tgtEl>
                                          <p:spTgt spid="476234"/>
                                        </p:tgtEl>
                                        <p:attrNameLst>
                                          <p:attrName>style.visibility</p:attrName>
                                        </p:attrNameLst>
                                      </p:cBhvr>
                                      <p:to>
                                        <p:strVal val="visible"/>
                                      </p:to>
                                    </p:set>
                                    <p:animEffect transition="in" filter="wipe(down)">
                                      <p:cBhvr>
                                        <p:cTn id="192" dur="500"/>
                                        <p:tgtEl>
                                          <p:spTgt spid="476234"/>
                                        </p:tgtEl>
                                      </p:cBhvr>
                                    </p:animEffect>
                                  </p:childTnLst>
                                </p:cTn>
                              </p:par>
                            </p:childTnLst>
                          </p:cTn>
                        </p:par>
                        <p:par>
                          <p:cTn id="193" fill="hold">
                            <p:stCondLst>
                              <p:cond delay="500"/>
                            </p:stCondLst>
                            <p:childTnLst>
                              <p:par>
                                <p:cTn id="194" presetID="22" presetClass="entr" presetSubtype="4" fill="hold" grpId="0" nodeType="afterEffect">
                                  <p:stCondLst>
                                    <p:cond delay="0"/>
                                  </p:stCondLst>
                                  <p:childTnLst>
                                    <p:set>
                                      <p:cBhvr>
                                        <p:cTn id="195" dur="1" fill="hold">
                                          <p:stCondLst>
                                            <p:cond delay="0"/>
                                          </p:stCondLst>
                                        </p:cTn>
                                        <p:tgtEl>
                                          <p:spTgt spid="476235"/>
                                        </p:tgtEl>
                                        <p:attrNameLst>
                                          <p:attrName>style.visibility</p:attrName>
                                        </p:attrNameLst>
                                      </p:cBhvr>
                                      <p:to>
                                        <p:strVal val="visible"/>
                                      </p:to>
                                    </p:set>
                                    <p:animEffect transition="in" filter="wipe(down)">
                                      <p:cBhvr>
                                        <p:cTn id="196" dur="500"/>
                                        <p:tgtEl>
                                          <p:spTgt spid="476235"/>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nodeType="clickEffect">
                                  <p:stCondLst>
                                    <p:cond delay="0"/>
                                  </p:stCondLst>
                                  <p:childTnLst>
                                    <p:set>
                                      <p:cBhvr>
                                        <p:cTn id="200" dur="1" fill="hold">
                                          <p:stCondLst>
                                            <p:cond delay="0"/>
                                          </p:stCondLst>
                                        </p:cTn>
                                        <p:tgtEl>
                                          <p:spTgt spid="9"/>
                                        </p:tgtEl>
                                        <p:attrNameLst>
                                          <p:attrName>style.visibility</p:attrName>
                                        </p:attrNameLst>
                                      </p:cBhvr>
                                      <p:to>
                                        <p:strVal val="visible"/>
                                      </p:to>
                                    </p:set>
                                    <p:animEffect transition="in" filter="fade">
                                      <p:cBhvr>
                                        <p:cTn id="201" dur="2000"/>
                                        <p:tgtEl>
                                          <p:spTgt spid="9"/>
                                        </p:tgtEl>
                                      </p:cBhvr>
                                    </p:animEffect>
                                  </p:childTnLst>
                                </p:cTn>
                              </p:par>
                            </p:childTnLst>
                          </p:cTn>
                        </p:par>
                      </p:childTnLst>
                    </p:cTn>
                  </p:par>
                  <p:par>
                    <p:cTn id="202" fill="hold">
                      <p:stCondLst>
                        <p:cond delay="indefinite"/>
                      </p:stCondLst>
                      <p:childTnLst>
                        <p:par>
                          <p:cTn id="203" fill="hold">
                            <p:stCondLst>
                              <p:cond delay="0"/>
                            </p:stCondLst>
                            <p:childTnLst>
                              <p:par>
                                <p:cTn id="204" presetID="9" presetClass="entr" presetSubtype="0" fill="hold" grpId="0" nodeType="clickEffect">
                                  <p:stCondLst>
                                    <p:cond delay="0"/>
                                  </p:stCondLst>
                                  <p:childTnLst>
                                    <p:set>
                                      <p:cBhvr>
                                        <p:cTn id="205" dur="1" fill="hold">
                                          <p:stCondLst>
                                            <p:cond delay="0"/>
                                          </p:stCondLst>
                                        </p:cTn>
                                        <p:tgtEl>
                                          <p:spTgt spid="476221"/>
                                        </p:tgtEl>
                                        <p:attrNameLst>
                                          <p:attrName>style.visibility</p:attrName>
                                        </p:attrNameLst>
                                      </p:cBhvr>
                                      <p:to>
                                        <p:strVal val="visible"/>
                                      </p:to>
                                    </p:set>
                                    <p:animEffect transition="in" filter="dissolve">
                                      <p:cBhvr>
                                        <p:cTn id="206" dur="500"/>
                                        <p:tgtEl>
                                          <p:spTgt spid="476221"/>
                                        </p:tgtEl>
                                      </p:cBhvr>
                                    </p:animEffect>
                                  </p:childTnLst>
                                </p:cTn>
                              </p:par>
                            </p:childTnLst>
                          </p:cTn>
                        </p:par>
                      </p:childTnLst>
                    </p:cTn>
                  </p:par>
                  <p:par>
                    <p:cTn id="207" fill="hold">
                      <p:stCondLst>
                        <p:cond delay="indefinite"/>
                      </p:stCondLst>
                      <p:childTnLst>
                        <p:par>
                          <p:cTn id="208" fill="hold">
                            <p:stCondLst>
                              <p:cond delay="0"/>
                            </p:stCondLst>
                            <p:childTnLst>
                              <p:par>
                                <p:cTn id="209" presetID="9" presetClass="entr" presetSubtype="0" fill="hold" grpId="0" nodeType="clickEffect">
                                  <p:stCondLst>
                                    <p:cond delay="0"/>
                                  </p:stCondLst>
                                  <p:childTnLst>
                                    <p:set>
                                      <p:cBhvr>
                                        <p:cTn id="210" dur="1" fill="hold">
                                          <p:stCondLst>
                                            <p:cond delay="0"/>
                                          </p:stCondLst>
                                        </p:cTn>
                                        <p:tgtEl>
                                          <p:spTgt spid="476222"/>
                                        </p:tgtEl>
                                        <p:attrNameLst>
                                          <p:attrName>style.visibility</p:attrName>
                                        </p:attrNameLst>
                                      </p:cBhvr>
                                      <p:to>
                                        <p:strVal val="visible"/>
                                      </p:to>
                                    </p:set>
                                    <p:animEffect transition="in" filter="dissolve">
                                      <p:cBhvr>
                                        <p:cTn id="211" dur="500"/>
                                        <p:tgtEl>
                                          <p:spTgt spid="476222"/>
                                        </p:tgtEl>
                                      </p:cBhvr>
                                    </p:animEffect>
                                  </p:childTnLst>
                                </p:cTn>
                              </p:par>
                            </p:childTnLst>
                          </p:cTn>
                        </p:par>
                      </p:childTnLst>
                    </p:cTn>
                  </p:par>
                  <p:par>
                    <p:cTn id="212" fill="hold">
                      <p:stCondLst>
                        <p:cond delay="indefinite"/>
                      </p:stCondLst>
                      <p:childTnLst>
                        <p:par>
                          <p:cTn id="213" fill="hold">
                            <p:stCondLst>
                              <p:cond delay="0"/>
                            </p:stCondLst>
                            <p:childTnLst>
                              <p:par>
                                <p:cTn id="214" presetID="22" presetClass="entr" presetSubtype="4" fill="hold" grpId="0" nodeType="clickEffect">
                                  <p:stCondLst>
                                    <p:cond delay="0"/>
                                  </p:stCondLst>
                                  <p:childTnLst>
                                    <p:set>
                                      <p:cBhvr>
                                        <p:cTn id="215" dur="1" fill="hold">
                                          <p:stCondLst>
                                            <p:cond delay="0"/>
                                          </p:stCondLst>
                                        </p:cTn>
                                        <p:tgtEl>
                                          <p:spTgt spid="476236"/>
                                        </p:tgtEl>
                                        <p:attrNameLst>
                                          <p:attrName>style.visibility</p:attrName>
                                        </p:attrNameLst>
                                      </p:cBhvr>
                                      <p:to>
                                        <p:strVal val="visible"/>
                                      </p:to>
                                    </p:set>
                                    <p:animEffect transition="in" filter="wipe(down)">
                                      <p:cBhvr>
                                        <p:cTn id="216" dur="500"/>
                                        <p:tgtEl>
                                          <p:spTgt spid="476236"/>
                                        </p:tgtEl>
                                      </p:cBhvr>
                                    </p:animEffect>
                                  </p:childTnLst>
                                </p:cTn>
                              </p:par>
                            </p:childTnLst>
                          </p:cTn>
                        </p:par>
                        <p:par>
                          <p:cTn id="217" fill="hold">
                            <p:stCondLst>
                              <p:cond delay="500"/>
                            </p:stCondLst>
                            <p:childTnLst>
                              <p:par>
                                <p:cTn id="218" presetID="22" presetClass="entr" presetSubtype="4" fill="hold" grpId="0" nodeType="afterEffect">
                                  <p:stCondLst>
                                    <p:cond delay="0"/>
                                  </p:stCondLst>
                                  <p:childTnLst>
                                    <p:set>
                                      <p:cBhvr>
                                        <p:cTn id="219" dur="1" fill="hold">
                                          <p:stCondLst>
                                            <p:cond delay="0"/>
                                          </p:stCondLst>
                                        </p:cTn>
                                        <p:tgtEl>
                                          <p:spTgt spid="476237"/>
                                        </p:tgtEl>
                                        <p:attrNameLst>
                                          <p:attrName>style.visibility</p:attrName>
                                        </p:attrNameLst>
                                      </p:cBhvr>
                                      <p:to>
                                        <p:strVal val="visible"/>
                                      </p:to>
                                    </p:set>
                                    <p:animEffect transition="in" filter="wipe(down)">
                                      <p:cBhvr>
                                        <p:cTn id="220" dur="500"/>
                                        <p:tgtEl>
                                          <p:spTgt spid="476237"/>
                                        </p:tgtEl>
                                      </p:cBhvr>
                                    </p:animEffec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nodeType="clickEffect">
                                  <p:stCondLst>
                                    <p:cond delay="0"/>
                                  </p:stCondLst>
                                  <p:childTnLst>
                                    <p:set>
                                      <p:cBhvr>
                                        <p:cTn id="224" dur="1" fill="hold">
                                          <p:stCondLst>
                                            <p:cond delay="0"/>
                                          </p:stCondLst>
                                        </p:cTn>
                                        <p:tgtEl>
                                          <p:spTgt spid="10"/>
                                        </p:tgtEl>
                                        <p:attrNameLst>
                                          <p:attrName>style.visibility</p:attrName>
                                        </p:attrNameLst>
                                      </p:cBhvr>
                                      <p:to>
                                        <p:strVal val="visible"/>
                                      </p:to>
                                    </p:set>
                                    <p:animEffect transition="in" filter="fade">
                                      <p:cBhvr>
                                        <p:cTn id="225" dur="2000"/>
                                        <p:tgtEl>
                                          <p:spTgt spid="10"/>
                                        </p:tgtEl>
                                      </p:cBhvr>
                                    </p:animEffect>
                                  </p:childTnLst>
                                </p:cTn>
                              </p:par>
                            </p:childTnLst>
                          </p:cTn>
                        </p:par>
                      </p:childTnLst>
                    </p:cTn>
                  </p:par>
                  <p:par>
                    <p:cTn id="226" fill="hold">
                      <p:stCondLst>
                        <p:cond delay="indefinite"/>
                      </p:stCondLst>
                      <p:childTnLst>
                        <p:par>
                          <p:cTn id="227" fill="hold">
                            <p:stCondLst>
                              <p:cond delay="0"/>
                            </p:stCondLst>
                            <p:childTnLst>
                              <p:par>
                                <p:cTn id="228" presetID="9" presetClass="entr" presetSubtype="0" fill="hold" grpId="0" nodeType="clickEffect">
                                  <p:stCondLst>
                                    <p:cond delay="0"/>
                                  </p:stCondLst>
                                  <p:childTnLst>
                                    <p:set>
                                      <p:cBhvr>
                                        <p:cTn id="229" dur="1" fill="hold">
                                          <p:stCondLst>
                                            <p:cond delay="0"/>
                                          </p:stCondLst>
                                        </p:cTn>
                                        <p:tgtEl>
                                          <p:spTgt spid="476224"/>
                                        </p:tgtEl>
                                        <p:attrNameLst>
                                          <p:attrName>style.visibility</p:attrName>
                                        </p:attrNameLst>
                                      </p:cBhvr>
                                      <p:to>
                                        <p:strVal val="visible"/>
                                      </p:to>
                                    </p:set>
                                    <p:animEffect transition="in" filter="dissolve">
                                      <p:cBhvr>
                                        <p:cTn id="230" dur="500"/>
                                        <p:tgtEl>
                                          <p:spTgt spid="476224"/>
                                        </p:tgtEl>
                                      </p:cBhvr>
                                    </p:animEffect>
                                  </p:childTnLst>
                                </p:cTn>
                              </p:par>
                            </p:childTnLst>
                          </p:cTn>
                        </p:par>
                      </p:childTnLst>
                    </p:cTn>
                  </p:par>
                  <p:par>
                    <p:cTn id="231" fill="hold">
                      <p:stCondLst>
                        <p:cond delay="indefinite"/>
                      </p:stCondLst>
                      <p:childTnLst>
                        <p:par>
                          <p:cTn id="232" fill="hold">
                            <p:stCondLst>
                              <p:cond delay="0"/>
                            </p:stCondLst>
                            <p:childTnLst>
                              <p:par>
                                <p:cTn id="233" presetID="9" presetClass="entr" presetSubtype="0" fill="hold" grpId="0" nodeType="clickEffect">
                                  <p:stCondLst>
                                    <p:cond delay="0"/>
                                  </p:stCondLst>
                                  <p:childTnLst>
                                    <p:set>
                                      <p:cBhvr>
                                        <p:cTn id="234" dur="1" fill="hold">
                                          <p:stCondLst>
                                            <p:cond delay="0"/>
                                          </p:stCondLst>
                                        </p:cTn>
                                        <p:tgtEl>
                                          <p:spTgt spid="476223"/>
                                        </p:tgtEl>
                                        <p:attrNameLst>
                                          <p:attrName>style.visibility</p:attrName>
                                        </p:attrNameLst>
                                      </p:cBhvr>
                                      <p:to>
                                        <p:strVal val="visible"/>
                                      </p:to>
                                    </p:set>
                                    <p:animEffect transition="in" filter="dissolve">
                                      <p:cBhvr>
                                        <p:cTn id="235" dur="500"/>
                                        <p:tgtEl>
                                          <p:spTgt spid="476223"/>
                                        </p:tgtEl>
                                      </p:cBhvr>
                                    </p:animEffect>
                                  </p:childTnLst>
                                </p:cTn>
                              </p:par>
                            </p:childTnLst>
                          </p:cTn>
                        </p:par>
                      </p:childTnLst>
                    </p:cTn>
                  </p:par>
                  <p:par>
                    <p:cTn id="236" fill="hold">
                      <p:stCondLst>
                        <p:cond delay="indefinite"/>
                      </p:stCondLst>
                      <p:childTnLst>
                        <p:par>
                          <p:cTn id="237" fill="hold">
                            <p:stCondLst>
                              <p:cond delay="0"/>
                            </p:stCondLst>
                            <p:childTnLst>
                              <p:par>
                                <p:cTn id="238" presetID="22" presetClass="entr" presetSubtype="4" fill="hold" grpId="0" nodeType="clickEffect">
                                  <p:stCondLst>
                                    <p:cond delay="0"/>
                                  </p:stCondLst>
                                  <p:childTnLst>
                                    <p:set>
                                      <p:cBhvr>
                                        <p:cTn id="239" dur="1" fill="hold">
                                          <p:stCondLst>
                                            <p:cond delay="0"/>
                                          </p:stCondLst>
                                        </p:cTn>
                                        <p:tgtEl>
                                          <p:spTgt spid="476238"/>
                                        </p:tgtEl>
                                        <p:attrNameLst>
                                          <p:attrName>style.visibility</p:attrName>
                                        </p:attrNameLst>
                                      </p:cBhvr>
                                      <p:to>
                                        <p:strVal val="visible"/>
                                      </p:to>
                                    </p:set>
                                    <p:animEffect transition="in" filter="wipe(down)">
                                      <p:cBhvr>
                                        <p:cTn id="240" dur="500"/>
                                        <p:tgtEl>
                                          <p:spTgt spid="476238"/>
                                        </p:tgtEl>
                                      </p:cBhvr>
                                    </p:animEffect>
                                  </p:childTnLst>
                                </p:cTn>
                              </p:par>
                            </p:childTnLst>
                          </p:cTn>
                        </p:par>
                        <p:par>
                          <p:cTn id="241" fill="hold">
                            <p:stCondLst>
                              <p:cond delay="500"/>
                            </p:stCondLst>
                            <p:childTnLst>
                              <p:par>
                                <p:cTn id="242" presetID="22" presetClass="entr" presetSubtype="4" fill="hold" grpId="0" nodeType="afterEffect">
                                  <p:stCondLst>
                                    <p:cond delay="0"/>
                                  </p:stCondLst>
                                  <p:childTnLst>
                                    <p:set>
                                      <p:cBhvr>
                                        <p:cTn id="243" dur="1" fill="hold">
                                          <p:stCondLst>
                                            <p:cond delay="0"/>
                                          </p:stCondLst>
                                        </p:cTn>
                                        <p:tgtEl>
                                          <p:spTgt spid="476239"/>
                                        </p:tgtEl>
                                        <p:attrNameLst>
                                          <p:attrName>style.visibility</p:attrName>
                                        </p:attrNameLst>
                                      </p:cBhvr>
                                      <p:to>
                                        <p:strVal val="visible"/>
                                      </p:to>
                                    </p:set>
                                    <p:animEffect transition="in" filter="wipe(down)">
                                      <p:cBhvr>
                                        <p:cTn id="244" dur="500"/>
                                        <p:tgtEl>
                                          <p:spTgt spid="476239"/>
                                        </p:tgtEl>
                                      </p:cBhvr>
                                    </p:animEffect>
                                  </p:childTnLst>
                                </p:cTn>
                              </p:par>
                            </p:childTnLst>
                          </p:cTn>
                        </p:par>
                        <p:par>
                          <p:cTn id="245" fill="hold">
                            <p:stCondLst>
                              <p:cond delay="1000"/>
                            </p:stCondLst>
                            <p:childTnLst>
                              <p:par>
                                <p:cTn id="246" presetID="10" presetClass="entr" presetSubtype="0" fill="hold" grpId="0" nodeType="afterEffect">
                                  <p:stCondLst>
                                    <p:cond delay="0"/>
                                  </p:stCondLst>
                                  <p:childTnLst>
                                    <p:set>
                                      <p:cBhvr>
                                        <p:cTn id="247" dur="1" fill="hold">
                                          <p:stCondLst>
                                            <p:cond delay="0"/>
                                          </p:stCondLst>
                                        </p:cTn>
                                        <p:tgtEl>
                                          <p:spTgt spid="476240"/>
                                        </p:tgtEl>
                                        <p:attrNameLst>
                                          <p:attrName>style.visibility</p:attrName>
                                        </p:attrNameLst>
                                      </p:cBhvr>
                                      <p:to>
                                        <p:strVal val="visible"/>
                                      </p:to>
                                    </p:set>
                                    <p:animEffect transition="in" filter="fade">
                                      <p:cBhvr>
                                        <p:cTn id="248" dur="2000"/>
                                        <p:tgtEl>
                                          <p:spTgt spid="476240"/>
                                        </p:tgtEl>
                                      </p:cBhvr>
                                    </p:animEffect>
                                  </p:childTnLst>
                                </p:cTn>
                              </p:par>
                            </p:childTnLst>
                          </p:cTn>
                        </p:par>
                      </p:childTnLst>
                    </p:cTn>
                  </p:par>
                  <p:par>
                    <p:cTn id="249" fill="hold">
                      <p:stCondLst>
                        <p:cond delay="indefinite"/>
                      </p:stCondLst>
                      <p:childTnLst>
                        <p:par>
                          <p:cTn id="250" fill="hold">
                            <p:stCondLst>
                              <p:cond delay="0"/>
                            </p:stCondLst>
                            <p:childTnLst>
                              <p:par>
                                <p:cTn id="251" presetID="22" presetClass="entr" presetSubtype="2" fill="hold" grpId="0" nodeType="clickEffect">
                                  <p:stCondLst>
                                    <p:cond delay="0"/>
                                  </p:stCondLst>
                                  <p:childTnLst>
                                    <p:set>
                                      <p:cBhvr>
                                        <p:cTn id="252" dur="1" fill="hold">
                                          <p:stCondLst>
                                            <p:cond delay="0"/>
                                          </p:stCondLst>
                                        </p:cTn>
                                        <p:tgtEl>
                                          <p:spTgt spid="476241"/>
                                        </p:tgtEl>
                                        <p:attrNameLst>
                                          <p:attrName>style.visibility</p:attrName>
                                        </p:attrNameLst>
                                      </p:cBhvr>
                                      <p:to>
                                        <p:strVal val="visible"/>
                                      </p:to>
                                    </p:set>
                                    <p:animEffect transition="in" filter="wipe(right)">
                                      <p:cBhvr>
                                        <p:cTn id="253" dur="2000"/>
                                        <p:tgtEl>
                                          <p:spTgt spid="476241"/>
                                        </p:tgtEl>
                                      </p:cBhvr>
                                    </p:animEffect>
                                  </p:childTnLst>
                                </p:cTn>
                              </p:par>
                              <p:par>
                                <p:cTn id="254" presetID="9" presetClass="entr" presetSubtype="0" fill="hold" grpId="0" nodeType="withEffect">
                                  <p:stCondLst>
                                    <p:cond delay="0"/>
                                  </p:stCondLst>
                                  <p:childTnLst>
                                    <p:set>
                                      <p:cBhvr>
                                        <p:cTn id="255" dur="1" fill="hold">
                                          <p:stCondLst>
                                            <p:cond delay="0"/>
                                          </p:stCondLst>
                                        </p:cTn>
                                        <p:tgtEl>
                                          <p:spTgt spid="476171"/>
                                        </p:tgtEl>
                                        <p:attrNameLst>
                                          <p:attrName>style.visibility</p:attrName>
                                        </p:attrNameLst>
                                      </p:cBhvr>
                                      <p:to>
                                        <p:strVal val="visible"/>
                                      </p:to>
                                    </p:set>
                                    <p:animEffect transition="in" filter="dissolve">
                                      <p:cBhvr>
                                        <p:cTn id="256" dur="2000"/>
                                        <p:tgtEl>
                                          <p:spTgt spid="476171"/>
                                        </p:tgtEl>
                                      </p:cBhvr>
                                    </p:animEffect>
                                  </p:childTnLst>
                                </p:cTn>
                              </p:par>
                            </p:childTnLst>
                          </p:cTn>
                        </p:par>
                        <p:par>
                          <p:cTn id="257" fill="hold">
                            <p:stCondLst>
                              <p:cond delay="2000"/>
                            </p:stCondLst>
                            <p:childTnLst>
                              <p:par>
                                <p:cTn id="258" presetID="22" presetClass="exit" presetSubtype="2" fill="hold" grpId="1" nodeType="afterEffect">
                                  <p:stCondLst>
                                    <p:cond delay="0"/>
                                  </p:stCondLst>
                                  <p:childTnLst>
                                    <p:animEffect transition="out" filter="wipe(right)">
                                      <p:cBhvr>
                                        <p:cTn id="259" dur="2000"/>
                                        <p:tgtEl>
                                          <p:spTgt spid="476241"/>
                                        </p:tgtEl>
                                      </p:cBhvr>
                                    </p:animEffect>
                                    <p:set>
                                      <p:cBhvr>
                                        <p:cTn id="260" dur="1" fill="hold">
                                          <p:stCondLst>
                                            <p:cond delay="1999"/>
                                          </p:stCondLst>
                                        </p:cTn>
                                        <p:tgtEl>
                                          <p:spTgt spid="476241"/>
                                        </p:tgtEl>
                                        <p:attrNameLst>
                                          <p:attrName>style.visibility</p:attrName>
                                        </p:attrNameLst>
                                      </p:cBhvr>
                                      <p:to>
                                        <p:strVal val="hidden"/>
                                      </p:to>
                                    </p:set>
                                  </p:childTnLst>
                                </p:cTn>
                              </p:par>
                            </p:childTnLst>
                          </p:cTn>
                        </p:par>
                      </p:childTnLst>
                    </p:cTn>
                  </p:par>
                  <p:par>
                    <p:cTn id="261" fill="hold">
                      <p:stCondLst>
                        <p:cond delay="indefinite"/>
                      </p:stCondLst>
                      <p:childTnLst>
                        <p:par>
                          <p:cTn id="262" fill="hold">
                            <p:stCondLst>
                              <p:cond delay="0"/>
                            </p:stCondLst>
                            <p:childTnLst>
                              <p:par>
                                <p:cTn id="263" presetID="9" presetClass="exit" presetSubtype="0" fill="hold" nodeType="clickEffect">
                                  <p:stCondLst>
                                    <p:cond delay="0"/>
                                  </p:stCondLst>
                                  <p:childTnLst>
                                    <p:animEffect transition="out" filter="dissolve">
                                      <p:cBhvr>
                                        <p:cTn id="264" dur="500"/>
                                        <p:tgtEl>
                                          <p:spTgt spid="476242"/>
                                        </p:tgtEl>
                                      </p:cBhvr>
                                    </p:animEffect>
                                    <p:set>
                                      <p:cBhvr>
                                        <p:cTn id="265" dur="1" fill="hold">
                                          <p:stCondLst>
                                            <p:cond delay="499"/>
                                          </p:stCondLst>
                                        </p:cTn>
                                        <p:tgtEl>
                                          <p:spTgt spid="476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71" grpId="0"/>
      <p:bldP spid="476173" grpId="0"/>
      <p:bldP spid="476174" grpId="0"/>
      <p:bldP spid="476175" grpId="0"/>
      <p:bldP spid="476176" grpId="0"/>
      <p:bldP spid="476177" grpId="0"/>
      <p:bldP spid="476178" grpId="0"/>
      <p:bldP spid="476179" grpId="0"/>
      <p:bldP spid="476189" grpId="0" animBg="1"/>
      <p:bldP spid="476190" grpId="0" animBg="1"/>
      <p:bldP spid="476191" grpId="0" animBg="1"/>
      <p:bldP spid="476192" grpId="0" animBg="1"/>
      <p:bldP spid="476193" grpId="0" animBg="1"/>
      <p:bldP spid="476194" grpId="0" animBg="1"/>
      <p:bldP spid="476195" grpId="0"/>
      <p:bldP spid="476196" grpId="0"/>
      <p:bldP spid="476197" grpId="0"/>
      <p:bldP spid="476198" grpId="0"/>
      <p:bldP spid="476199" grpId="0"/>
      <p:bldP spid="476200" grpId="0"/>
      <p:bldP spid="476201" grpId="0"/>
      <p:bldP spid="476202" grpId="0"/>
      <p:bldP spid="476203" grpId="0"/>
      <p:bldP spid="476213" grpId="0" animBg="1"/>
      <p:bldP spid="476214" grpId="0" animBg="1"/>
      <p:bldP spid="476215" grpId="0" animBg="1"/>
      <p:bldP spid="476216" grpId="0" animBg="1"/>
      <p:bldP spid="476217" grpId="0" animBg="1"/>
      <p:bldP spid="476218" grpId="0" animBg="1"/>
      <p:bldP spid="476219" grpId="0"/>
      <p:bldP spid="476220" grpId="0"/>
      <p:bldP spid="476221" grpId="0"/>
      <p:bldP spid="476222" grpId="0"/>
      <p:bldP spid="476223" grpId="0"/>
      <p:bldP spid="476224" grpId="0"/>
      <p:bldP spid="476234" grpId="0" animBg="1"/>
      <p:bldP spid="476235" grpId="0" animBg="1"/>
      <p:bldP spid="476236" grpId="0" animBg="1"/>
      <p:bldP spid="476237" grpId="0" animBg="1"/>
      <p:bldP spid="476238" grpId="0" animBg="1"/>
      <p:bldP spid="476239" grpId="0" animBg="1"/>
      <p:bldP spid="476240" grpId="0"/>
      <p:bldP spid="476241" grpId="0" animBg="1"/>
      <p:bldP spid="476241"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solidFill>
                  <a:schemeClr val="bg1"/>
                </a:solidFill>
              </a:rPr>
              <a:t>The Mole Concept</a:t>
            </a:r>
          </a:p>
        </p:txBody>
      </p:sp>
      <p:sp>
        <p:nvSpPr>
          <p:cNvPr id="96259" name="Text Box 3"/>
          <p:cNvSpPr txBox="1">
            <a:spLocks noChangeArrowheads="1"/>
          </p:cNvSpPr>
          <p:nvPr/>
        </p:nvSpPr>
        <p:spPr bwMode="auto">
          <a:xfrm>
            <a:off x="838200" y="5338763"/>
            <a:ext cx="7470775" cy="641350"/>
          </a:xfrm>
          <a:prstGeom prst="rect">
            <a:avLst/>
          </a:prstGeom>
          <a:noFill/>
          <a:ln w="9525">
            <a:noFill/>
            <a:miter lim="800000"/>
            <a:headEnd/>
            <a:tailEnd/>
          </a:ln>
        </p:spPr>
        <p:txBody>
          <a:bodyPr wrap="none">
            <a:spAutoFit/>
          </a:bodyPr>
          <a:lstStyle/>
          <a:p>
            <a:r>
              <a:rPr lang="en-US" sz="3600">
                <a:solidFill>
                  <a:schemeClr val="bg1"/>
                </a:solidFill>
              </a:rPr>
              <a:t>Avogadro’s Number  =  6.022 x 10</a:t>
            </a:r>
            <a:r>
              <a:rPr lang="en-US" sz="3600" baseline="30000">
                <a:solidFill>
                  <a:schemeClr val="bg1"/>
                </a:solidFill>
              </a:rPr>
              <a:t>23</a:t>
            </a:r>
          </a:p>
        </p:txBody>
      </p:sp>
      <p:sp>
        <p:nvSpPr>
          <p:cNvPr id="19460" name="AutoShape 4">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96262" name="Picture 6" descr="mole_400"/>
          <p:cNvPicPr>
            <a:picLocks noChangeAspect="1" noChangeArrowheads="1"/>
          </p:cNvPicPr>
          <p:nvPr/>
        </p:nvPicPr>
        <p:blipFill>
          <a:blip r:embed="rId4" cstate="print"/>
          <a:srcRect/>
          <a:stretch>
            <a:fillRect/>
          </a:stretch>
        </p:blipFill>
        <p:spPr bwMode="auto">
          <a:xfrm>
            <a:off x="2273300" y="1600200"/>
            <a:ext cx="4572000" cy="3429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96262"/>
                                        </p:tgtEl>
                                        <p:attrNameLst>
                                          <p:attrName>style.visibility</p:attrName>
                                        </p:attrNameLst>
                                      </p:cBhvr>
                                      <p:to>
                                        <p:strVal val="visible"/>
                                      </p:to>
                                    </p:set>
                                    <p:animEffect transition="in" filter="circle(out)">
                                      <p:cBhvr>
                                        <p:cTn id="7" dur="2000"/>
                                        <p:tgtEl>
                                          <p:spTgt spid="9626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16" fill="hold" nodeType="clickEffect">
                                  <p:stCondLst>
                                    <p:cond delay="0"/>
                                  </p:stCondLst>
                                  <p:childTnLst>
                                    <p:animEffect transition="out" filter="circle(in)">
                                      <p:cBhvr>
                                        <p:cTn id="11" dur="2000"/>
                                        <p:tgtEl>
                                          <p:spTgt spid="96262"/>
                                        </p:tgtEl>
                                      </p:cBhvr>
                                    </p:animEffect>
                                    <p:set>
                                      <p:cBhvr>
                                        <p:cTn id="12" dur="1" fill="hold">
                                          <p:stCondLst>
                                            <p:cond delay="1999"/>
                                          </p:stCondLst>
                                        </p:cTn>
                                        <p:tgtEl>
                                          <p:spTgt spid="96262"/>
                                        </p:tgtEl>
                                        <p:attrNameLst>
                                          <p:attrName>style.visibility</p:attrName>
                                        </p:attrNameLst>
                                      </p:cBhvr>
                                      <p:to>
                                        <p:strVal val="hidden"/>
                                      </p:to>
                                    </p:set>
                                  </p:childTnLst>
                                </p:cTn>
                              </p:par>
                              <p:par>
                                <p:cTn id="13" presetID="47" presetClass="entr" presetSubtype="0" fill="hold" grpId="0" nodeType="withEffect">
                                  <p:stCondLst>
                                    <p:cond delay="0"/>
                                  </p:stCondLst>
                                  <p:childTnLst>
                                    <p:set>
                                      <p:cBhvr>
                                        <p:cTn id="14" dur="1" fill="hold">
                                          <p:stCondLst>
                                            <p:cond delay="0"/>
                                          </p:stCondLst>
                                        </p:cTn>
                                        <p:tgtEl>
                                          <p:spTgt spid="96259"/>
                                        </p:tgtEl>
                                        <p:attrNameLst>
                                          <p:attrName>style.visibility</p:attrName>
                                        </p:attrNameLst>
                                      </p:cBhvr>
                                      <p:to>
                                        <p:strVal val="visible"/>
                                      </p:to>
                                    </p:set>
                                    <p:animEffect transition="in" filter="fade">
                                      <p:cBhvr>
                                        <p:cTn id="15" dur="1000"/>
                                        <p:tgtEl>
                                          <p:spTgt spid="96259"/>
                                        </p:tgtEl>
                                      </p:cBhvr>
                                    </p:animEffect>
                                    <p:anim calcmode="lin" valueType="num">
                                      <p:cBhvr>
                                        <p:cTn id="16" dur="1000" fill="hold"/>
                                        <p:tgtEl>
                                          <p:spTgt spid="96259"/>
                                        </p:tgtEl>
                                        <p:attrNameLst>
                                          <p:attrName>ppt_x</p:attrName>
                                        </p:attrNameLst>
                                      </p:cBhvr>
                                      <p:tavLst>
                                        <p:tav tm="0">
                                          <p:val>
                                            <p:strVal val="#ppt_x"/>
                                          </p:val>
                                        </p:tav>
                                        <p:tav tm="100000">
                                          <p:val>
                                            <p:strVal val="#ppt_x"/>
                                          </p:val>
                                        </p:tav>
                                      </p:tavLst>
                                    </p:anim>
                                    <p:anim calcmode="lin" valueType="num">
                                      <p:cBhvr>
                                        <p:cTn id="17" dur="1000" fill="hold"/>
                                        <p:tgtEl>
                                          <p:spTgt spid="962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p:bldLst>
  </p:timing>
</p:sld>
</file>

<file path=ppt/slides/slide120.xml><?xml version="1.0" encoding="utf-8"?>
<p:sld xmlns:a="http://schemas.openxmlformats.org/drawingml/2006/main" xmlns:r="http://schemas.openxmlformats.org/officeDocument/2006/relationships" xmlns:p="http://schemas.openxmlformats.org/presentationml/2006/main" show="0">
  <p:cSld>
    <p:bg>
      <p:bgPr>
        <a:solidFill>
          <a:srgbClr val="FFFF99"/>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sz="3600" smtClean="0"/>
              <a:t>Energy with Stoichiometry</a:t>
            </a:r>
          </a:p>
        </p:txBody>
      </p:sp>
      <p:sp>
        <p:nvSpPr>
          <p:cNvPr id="430083" name="Document"/>
          <p:cNvSpPr>
            <a:spLocks noChangeAspect="1" noEditPoints="1" noChangeArrowheads="1"/>
          </p:cNvSpPr>
          <p:nvPr/>
        </p:nvSpPr>
        <p:spPr bwMode="auto">
          <a:xfrm>
            <a:off x="1066800" y="1905000"/>
            <a:ext cx="812800" cy="10874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430084" name="Infopage"/>
          <p:cNvSpPr>
            <a:spLocks noChangeAspect="1" noEditPoints="1" noChangeArrowheads="1"/>
          </p:cNvSpPr>
          <p:nvPr/>
        </p:nvSpPr>
        <p:spPr bwMode="auto">
          <a:xfrm>
            <a:off x="1066800" y="3962400"/>
            <a:ext cx="812800" cy="1139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430085" name="File">
            <a:hlinkClick r:id="rId3" action="ppaction://hlinkfile"/>
          </p:cNvPr>
          <p:cNvSpPr>
            <a:spLocks noEditPoints="1" noChangeArrowheads="1"/>
          </p:cNvSpPr>
          <p:nvPr/>
        </p:nvSpPr>
        <p:spPr bwMode="auto">
          <a:xfrm>
            <a:off x="7391400" y="5638800"/>
            <a:ext cx="1371600" cy="8572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r>
              <a:rPr lang="en-US" i="1">
                <a:hlinkClick r:id="rId4" action="ppaction://hlinkfile"/>
              </a:rPr>
              <a:t>Keys</a:t>
            </a:r>
            <a:endParaRPr lang="en-US" i="1"/>
          </a:p>
          <a:p>
            <a:pPr>
              <a:defRPr/>
            </a:pPr>
            <a:endParaRPr lang="en-US">
              <a:solidFill>
                <a:srgbClr val="FF0000"/>
              </a:solidFill>
            </a:endParaRPr>
          </a:p>
          <a:p>
            <a:pPr>
              <a:defRPr/>
            </a:pPr>
            <a:endParaRPr lang="en-US"/>
          </a:p>
          <a:p>
            <a:pPr>
              <a:defRPr/>
            </a:pPr>
            <a:endParaRPr lang="en-US"/>
          </a:p>
          <a:p>
            <a:pPr>
              <a:defRPr/>
            </a:pPr>
            <a:endParaRPr lang="en-US"/>
          </a:p>
          <a:p>
            <a:pPr>
              <a:defRPr/>
            </a:pPr>
            <a:endParaRPr lang="en-US"/>
          </a:p>
        </p:txBody>
      </p:sp>
      <p:sp>
        <p:nvSpPr>
          <p:cNvPr id="125958" name="Rectangle 6"/>
          <p:cNvSpPr>
            <a:spLocks noChangeArrowheads="1"/>
          </p:cNvSpPr>
          <p:nvPr/>
        </p:nvSpPr>
        <p:spPr bwMode="auto">
          <a:xfrm>
            <a:off x="2209800" y="1905000"/>
            <a:ext cx="3709988" cy="822325"/>
          </a:xfrm>
          <a:prstGeom prst="rect">
            <a:avLst/>
          </a:prstGeom>
          <a:noFill/>
          <a:ln w="9525">
            <a:noFill/>
            <a:miter lim="800000"/>
            <a:headEnd/>
            <a:tailEnd/>
          </a:ln>
        </p:spPr>
        <p:txBody>
          <a:bodyPr wrap="none" anchor="ctr">
            <a:spAutoFit/>
          </a:bodyPr>
          <a:lstStyle/>
          <a:p>
            <a:r>
              <a:rPr lang="en-US" sz="2400">
                <a:hlinkClick r:id="rId5" action="ppaction://hlinkfile"/>
              </a:rPr>
              <a:t>Energy with Stoichiometry</a:t>
            </a:r>
            <a:r>
              <a:rPr lang="en-US" sz="2400">
                <a:hlinkClick r:id="rId6"/>
              </a:rPr>
              <a:t/>
            </a:r>
            <a:br>
              <a:rPr lang="en-US" sz="2400">
                <a:hlinkClick r:id="rId6"/>
              </a:rPr>
            </a:br>
            <a:endParaRPr lang="en-US" sz="2400"/>
          </a:p>
        </p:txBody>
      </p:sp>
      <p:sp>
        <p:nvSpPr>
          <p:cNvPr id="125959" name="Rectangle 7"/>
          <p:cNvSpPr>
            <a:spLocks noChangeArrowheads="1"/>
          </p:cNvSpPr>
          <p:nvPr/>
        </p:nvSpPr>
        <p:spPr bwMode="auto">
          <a:xfrm>
            <a:off x="2209800" y="4010025"/>
            <a:ext cx="3709988" cy="822325"/>
          </a:xfrm>
          <a:prstGeom prst="rect">
            <a:avLst/>
          </a:prstGeom>
          <a:noFill/>
          <a:ln w="9525">
            <a:noFill/>
            <a:miter lim="800000"/>
            <a:headEnd/>
            <a:tailEnd/>
          </a:ln>
        </p:spPr>
        <p:txBody>
          <a:bodyPr wrap="none" anchor="ctr">
            <a:spAutoFit/>
          </a:bodyPr>
          <a:lstStyle/>
          <a:p>
            <a:r>
              <a:rPr lang="en-US" sz="2400"/>
              <a:t>Energy with Stoichiometry</a:t>
            </a:r>
            <a:r>
              <a:rPr lang="en-US" sz="2400">
                <a:hlinkClick r:id="rId6"/>
              </a:rPr>
              <a:t/>
            </a:r>
            <a:br>
              <a:rPr lang="en-US" sz="2400">
                <a:hlinkClick r:id="rId6"/>
              </a:rPr>
            </a:br>
            <a:endParaRPr lang="en-US" sz="2400"/>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Text Box 2"/>
          <p:cNvSpPr txBox="1">
            <a:spLocks noChangeArrowheads="1"/>
          </p:cNvSpPr>
          <p:nvPr/>
        </p:nvSpPr>
        <p:spPr bwMode="auto">
          <a:xfrm>
            <a:off x="2359025" y="1773238"/>
            <a:ext cx="1003300" cy="396875"/>
          </a:xfrm>
          <a:prstGeom prst="rect">
            <a:avLst/>
          </a:prstGeom>
          <a:noFill/>
          <a:ln w="9525">
            <a:noFill/>
            <a:miter lim="800000"/>
            <a:headEnd/>
            <a:tailEnd/>
          </a:ln>
        </p:spPr>
        <p:txBody>
          <a:bodyPr wrap="none">
            <a:spAutoFit/>
          </a:bodyPr>
          <a:lstStyle/>
          <a:p>
            <a:r>
              <a:rPr lang="en-US" sz="2000"/>
              <a:t>oxygen</a:t>
            </a:r>
          </a:p>
        </p:txBody>
      </p:sp>
      <p:sp>
        <p:nvSpPr>
          <p:cNvPr id="126979" name="Rectangle 3"/>
          <p:cNvSpPr>
            <a:spLocks noGrp="1" noChangeArrowheads="1"/>
          </p:cNvSpPr>
          <p:nvPr>
            <p:ph type="title"/>
          </p:nvPr>
        </p:nvSpPr>
        <p:spPr/>
        <p:txBody>
          <a:bodyPr/>
          <a:lstStyle/>
          <a:p>
            <a:pPr eaLnBrk="1" hangingPunct="1"/>
            <a:r>
              <a:rPr lang="en-US" smtClean="0"/>
              <a:t>Energy with Stoichiometry</a:t>
            </a:r>
          </a:p>
        </p:txBody>
      </p:sp>
      <p:sp>
        <p:nvSpPr>
          <p:cNvPr id="126980" name="Text Box 4"/>
          <p:cNvSpPr txBox="1">
            <a:spLocks noChangeArrowheads="1"/>
          </p:cNvSpPr>
          <p:nvPr/>
        </p:nvSpPr>
        <p:spPr bwMode="auto">
          <a:xfrm>
            <a:off x="517525" y="1774825"/>
            <a:ext cx="1171575" cy="396875"/>
          </a:xfrm>
          <a:prstGeom prst="rect">
            <a:avLst/>
          </a:prstGeom>
          <a:noFill/>
          <a:ln w="9525">
            <a:noFill/>
            <a:miter lim="800000"/>
            <a:headEnd/>
            <a:tailEnd/>
          </a:ln>
        </p:spPr>
        <p:txBody>
          <a:bodyPr wrap="none">
            <a:spAutoFit/>
          </a:bodyPr>
          <a:lstStyle/>
          <a:p>
            <a:r>
              <a:rPr lang="en-US" sz="2000"/>
              <a:t>methane</a:t>
            </a:r>
          </a:p>
        </p:txBody>
      </p:sp>
      <p:sp>
        <p:nvSpPr>
          <p:cNvPr id="126981" name="Text Box 5"/>
          <p:cNvSpPr txBox="1">
            <a:spLocks noChangeArrowheads="1"/>
          </p:cNvSpPr>
          <p:nvPr/>
        </p:nvSpPr>
        <p:spPr bwMode="auto">
          <a:xfrm>
            <a:off x="1898650" y="1774825"/>
            <a:ext cx="331788" cy="396875"/>
          </a:xfrm>
          <a:prstGeom prst="rect">
            <a:avLst/>
          </a:prstGeom>
          <a:noFill/>
          <a:ln w="9525">
            <a:noFill/>
            <a:miter lim="800000"/>
            <a:headEnd/>
            <a:tailEnd/>
          </a:ln>
        </p:spPr>
        <p:txBody>
          <a:bodyPr wrap="none">
            <a:spAutoFit/>
          </a:bodyPr>
          <a:lstStyle/>
          <a:p>
            <a:r>
              <a:rPr lang="en-US" sz="2000"/>
              <a:t>+</a:t>
            </a:r>
          </a:p>
        </p:txBody>
      </p:sp>
      <p:sp>
        <p:nvSpPr>
          <p:cNvPr id="126982" name="Text Box 6"/>
          <p:cNvSpPr txBox="1">
            <a:spLocks noChangeArrowheads="1"/>
          </p:cNvSpPr>
          <p:nvPr/>
        </p:nvSpPr>
        <p:spPr bwMode="auto">
          <a:xfrm>
            <a:off x="4397375" y="1773238"/>
            <a:ext cx="1836738" cy="396875"/>
          </a:xfrm>
          <a:prstGeom prst="rect">
            <a:avLst/>
          </a:prstGeom>
          <a:noFill/>
          <a:ln w="9525">
            <a:noFill/>
            <a:miter lim="800000"/>
            <a:headEnd/>
            <a:tailEnd/>
          </a:ln>
        </p:spPr>
        <p:txBody>
          <a:bodyPr wrap="none">
            <a:spAutoFit/>
          </a:bodyPr>
          <a:lstStyle/>
          <a:p>
            <a:r>
              <a:rPr lang="en-US" sz="2000"/>
              <a:t>carbon dioxide</a:t>
            </a:r>
          </a:p>
        </p:txBody>
      </p:sp>
      <p:sp>
        <p:nvSpPr>
          <p:cNvPr id="126983" name="Text Box 7"/>
          <p:cNvSpPr txBox="1">
            <a:spLocks noChangeArrowheads="1"/>
          </p:cNvSpPr>
          <p:nvPr/>
        </p:nvSpPr>
        <p:spPr bwMode="auto">
          <a:xfrm>
            <a:off x="6521450" y="1773238"/>
            <a:ext cx="804863" cy="396875"/>
          </a:xfrm>
          <a:prstGeom prst="rect">
            <a:avLst/>
          </a:prstGeom>
          <a:noFill/>
          <a:ln w="9525">
            <a:noFill/>
            <a:miter lim="800000"/>
            <a:headEnd/>
            <a:tailEnd/>
          </a:ln>
        </p:spPr>
        <p:txBody>
          <a:bodyPr wrap="none">
            <a:spAutoFit/>
          </a:bodyPr>
          <a:lstStyle/>
          <a:p>
            <a:r>
              <a:rPr lang="en-US" sz="2000"/>
              <a:t>water</a:t>
            </a:r>
          </a:p>
        </p:txBody>
      </p:sp>
      <p:sp>
        <p:nvSpPr>
          <p:cNvPr id="126984" name="Text Box 8"/>
          <p:cNvSpPr txBox="1">
            <a:spLocks noChangeArrowheads="1"/>
          </p:cNvSpPr>
          <p:nvPr/>
        </p:nvSpPr>
        <p:spPr bwMode="auto">
          <a:xfrm>
            <a:off x="7775575" y="1782763"/>
            <a:ext cx="960438" cy="396875"/>
          </a:xfrm>
          <a:prstGeom prst="rect">
            <a:avLst/>
          </a:prstGeom>
          <a:noFill/>
          <a:ln w="9525">
            <a:noFill/>
            <a:miter lim="800000"/>
            <a:headEnd/>
            <a:tailEnd/>
          </a:ln>
        </p:spPr>
        <p:txBody>
          <a:bodyPr wrap="none">
            <a:spAutoFit/>
          </a:bodyPr>
          <a:lstStyle/>
          <a:p>
            <a:r>
              <a:rPr lang="en-US" sz="2000"/>
              <a:t>energy</a:t>
            </a:r>
          </a:p>
        </p:txBody>
      </p:sp>
      <p:sp>
        <p:nvSpPr>
          <p:cNvPr id="126985" name="Text Box 9"/>
          <p:cNvSpPr txBox="1">
            <a:spLocks noChangeArrowheads="1"/>
          </p:cNvSpPr>
          <p:nvPr/>
        </p:nvSpPr>
        <p:spPr bwMode="auto">
          <a:xfrm>
            <a:off x="6216650" y="1773238"/>
            <a:ext cx="331788" cy="396875"/>
          </a:xfrm>
          <a:prstGeom prst="rect">
            <a:avLst/>
          </a:prstGeom>
          <a:noFill/>
          <a:ln w="9525">
            <a:noFill/>
            <a:miter lim="800000"/>
            <a:headEnd/>
            <a:tailEnd/>
          </a:ln>
        </p:spPr>
        <p:txBody>
          <a:bodyPr wrap="none">
            <a:spAutoFit/>
          </a:bodyPr>
          <a:lstStyle/>
          <a:p>
            <a:r>
              <a:rPr lang="en-US" sz="2000"/>
              <a:t>+</a:t>
            </a:r>
          </a:p>
        </p:txBody>
      </p:sp>
      <p:sp>
        <p:nvSpPr>
          <p:cNvPr id="126986" name="Text Box 10"/>
          <p:cNvSpPr txBox="1">
            <a:spLocks noChangeArrowheads="1"/>
          </p:cNvSpPr>
          <p:nvPr/>
        </p:nvSpPr>
        <p:spPr bwMode="auto">
          <a:xfrm>
            <a:off x="7394575" y="1773238"/>
            <a:ext cx="331788" cy="396875"/>
          </a:xfrm>
          <a:prstGeom prst="rect">
            <a:avLst/>
          </a:prstGeom>
          <a:noFill/>
          <a:ln w="9525">
            <a:noFill/>
            <a:miter lim="800000"/>
            <a:headEnd/>
            <a:tailEnd/>
          </a:ln>
        </p:spPr>
        <p:txBody>
          <a:bodyPr wrap="none">
            <a:spAutoFit/>
          </a:bodyPr>
          <a:lstStyle/>
          <a:p>
            <a:r>
              <a:rPr lang="en-US" sz="2000"/>
              <a:t>+</a:t>
            </a:r>
          </a:p>
        </p:txBody>
      </p:sp>
      <p:sp>
        <p:nvSpPr>
          <p:cNvPr id="126987" name="Line 11"/>
          <p:cNvSpPr>
            <a:spLocks noChangeShapeType="1"/>
          </p:cNvSpPr>
          <p:nvPr/>
        </p:nvSpPr>
        <p:spPr bwMode="auto">
          <a:xfrm>
            <a:off x="3503613" y="2030413"/>
            <a:ext cx="838200" cy="0"/>
          </a:xfrm>
          <a:prstGeom prst="line">
            <a:avLst/>
          </a:prstGeom>
          <a:noFill/>
          <a:ln w="9525">
            <a:solidFill>
              <a:schemeClr val="tx1"/>
            </a:solidFill>
            <a:round/>
            <a:headEnd/>
            <a:tailEnd type="triangle" w="med" len="med"/>
          </a:ln>
        </p:spPr>
        <p:txBody>
          <a:bodyPr/>
          <a:lstStyle/>
          <a:p>
            <a:endParaRPr lang="en-US"/>
          </a:p>
        </p:txBody>
      </p:sp>
      <p:sp>
        <p:nvSpPr>
          <p:cNvPr id="448524" name="Text Box 12"/>
          <p:cNvSpPr txBox="1">
            <a:spLocks noChangeArrowheads="1"/>
          </p:cNvSpPr>
          <p:nvPr/>
        </p:nvSpPr>
        <p:spPr bwMode="auto">
          <a:xfrm>
            <a:off x="5257800" y="1295400"/>
            <a:ext cx="3575050" cy="396875"/>
          </a:xfrm>
          <a:prstGeom prst="rect">
            <a:avLst/>
          </a:prstGeom>
          <a:noFill/>
          <a:ln w="9525">
            <a:noFill/>
            <a:miter lim="800000"/>
            <a:headEnd/>
            <a:tailEnd/>
          </a:ln>
        </p:spPr>
        <p:txBody>
          <a:bodyPr wrap="none">
            <a:spAutoFit/>
          </a:bodyPr>
          <a:lstStyle/>
          <a:p>
            <a:r>
              <a:rPr lang="en-US" sz="2000"/>
              <a:t>Given:  1 mol O</a:t>
            </a:r>
            <a:r>
              <a:rPr lang="en-US" sz="2000" baseline="-25000"/>
              <a:t>2</a:t>
            </a:r>
            <a:r>
              <a:rPr lang="en-US" sz="2000"/>
              <a:t> yields 350 kJ</a:t>
            </a:r>
          </a:p>
        </p:txBody>
      </p:sp>
      <p:sp>
        <p:nvSpPr>
          <p:cNvPr id="448525" name="Text Box 13"/>
          <p:cNvSpPr txBox="1">
            <a:spLocks noChangeArrowheads="1"/>
          </p:cNvSpPr>
          <p:nvPr/>
        </p:nvSpPr>
        <p:spPr bwMode="auto">
          <a:xfrm>
            <a:off x="822325" y="2506663"/>
            <a:ext cx="738188" cy="457200"/>
          </a:xfrm>
          <a:prstGeom prst="rect">
            <a:avLst/>
          </a:prstGeom>
          <a:noFill/>
          <a:ln w="9525">
            <a:noFill/>
            <a:miter lim="800000"/>
            <a:headEnd/>
            <a:tailEnd/>
          </a:ln>
        </p:spPr>
        <p:txBody>
          <a:bodyPr wrap="none">
            <a:spAutoFit/>
          </a:bodyPr>
          <a:lstStyle/>
          <a:p>
            <a:r>
              <a:rPr lang="en-US" sz="2400"/>
              <a:t>CH</a:t>
            </a:r>
            <a:r>
              <a:rPr lang="en-US" sz="2400" baseline="-25000"/>
              <a:t>4</a:t>
            </a:r>
          </a:p>
        </p:txBody>
      </p:sp>
      <p:sp>
        <p:nvSpPr>
          <p:cNvPr id="448526" name="Text Box 14"/>
          <p:cNvSpPr txBox="1">
            <a:spLocks noChangeArrowheads="1"/>
          </p:cNvSpPr>
          <p:nvPr/>
        </p:nvSpPr>
        <p:spPr bwMode="auto">
          <a:xfrm>
            <a:off x="2743200" y="2505075"/>
            <a:ext cx="533400" cy="457200"/>
          </a:xfrm>
          <a:prstGeom prst="rect">
            <a:avLst/>
          </a:prstGeom>
          <a:noFill/>
          <a:ln w="9525">
            <a:noFill/>
            <a:miter lim="800000"/>
            <a:headEnd/>
            <a:tailEnd/>
          </a:ln>
        </p:spPr>
        <p:txBody>
          <a:bodyPr wrap="none">
            <a:spAutoFit/>
          </a:bodyPr>
          <a:lstStyle/>
          <a:p>
            <a:r>
              <a:rPr lang="en-US" sz="2400"/>
              <a:t>O</a:t>
            </a:r>
            <a:r>
              <a:rPr lang="en-US" sz="2400" baseline="-25000"/>
              <a:t>2</a:t>
            </a:r>
          </a:p>
        </p:txBody>
      </p:sp>
      <p:sp>
        <p:nvSpPr>
          <p:cNvPr id="448527" name="Text Box 15"/>
          <p:cNvSpPr txBox="1">
            <a:spLocks noChangeArrowheads="1"/>
          </p:cNvSpPr>
          <p:nvPr/>
        </p:nvSpPr>
        <p:spPr bwMode="auto">
          <a:xfrm>
            <a:off x="4918075" y="2506663"/>
            <a:ext cx="754063" cy="457200"/>
          </a:xfrm>
          <a:prstGeom prst="rect">
            <a:avLst/>
          </a:prstGeom>
          <a:noFill/>
          <a:ln w="9525">
            <a:noFill/>
            <a:miter lim="800000"/>
            <a:headEnd/>
            <a:tailEnd/>
          </a:ln>
        </p:spPr>
        <p:txBody>
          <a:bodyPr wrap="none">
            <a:spAutoFit/>
          </a:bodyPr>
          <a:lstStyle/>
          <a:p>
            <a:r>
              <a:rPr lang="en-US" sz="2400"/>
              <a:t>CO</a:t>
            </a:r>
            <a:r>
              <a:rPr lang="en-US" sz="2400" baseline="-25000"/>
              <a:t>2</a:t>
            </a:r>
          </a:p>
        </p:txBody>
      </p:sp>
      <p:sp>
        <p:nvSpPr>
          <p:cNvPr id="448528" name="Text Box 16"/>
          <p:cNvSpPr txBox="1">
            <a:spLocks noChangeArrowheads="1"/>
          </p:cNvSpPr>
          <p:nvPr/>
        </p:nvSpPr>
        <p:spPr bwMode="auto">
          <a:xfrm>
            <a:off x="6573838" y="2506663"/>
            <a:ext cx="754062" cy="457200"/>
          </a:xfrm>
          <a:prstGeom prst="rect">
            <a:avLst/>
          </a:prstGeom>
          <a:noFill/>
          <a:ln w="9525">
            <a:noFill/>
            <a:miter lim="800000"/>
            <a:headEnd/>
            <a:tailEnd/>
          </a:ln>
        </p:spPr>
        <p:txBody>
          <a:bodyPr wrap="none">
            <a:spAutoFit/>
          </a:bodyPr>
          <a:lstStyle/>
          <a:p>
            <a:r>
              <a:rPr lang="en-US" sz="2400"/>
              <a:t>H</a:t>
            </a:r>
            <a:r>
              <a:rPr lang="en-US" sz="2400" baseline="-25000"/>
              <a:t>2</a:t>
            </a:r>
            <a:r>
              <a:rPr lang="en-US" sz="2400"/>
              <a:t>O</a:t>
            </a:r>
          </a:p>
        </p:txBody>
      </p:sp>
      <p:sp>
        <p:nvSpPr>
          <p:cNvPr id="448529" name="Line 17"/>
          <p:cNvSpPr>
            <a:spLocks noChangeShapeType="1"/>
          </p:cNvSpPr>
          <p:nvPr/>
        </p:nvSpPr>
        <p:spPr bwMode="auto">
          <a:xfrm>
            <a:off x="3657600" y="2733675"/>
            <a:ext cx="838200" cy="0"/>
          </a:xfrm>
          <a:prstGeom prst="line">
            <a:avLst/>
          </a:prstGeom>
          <a:noFill/>
          <a:ln w="9525">
            <a:solidFill>
              <a:schemeClr val="tx1"/>
            </a:solidFill>
            <a:round/>
            <a:headEnd/>
            <a:tailEnd type="triangle" w="med" len="med"/>
          </a:ln>
        </p:spPr>
        <p:txBody>
          <a:bodyPr/>
          <a:lstStyle/>
          <a:p>
            <a:endParaRPr lang="en-US"/>
          </a:p>
        </p:txBody>
      </p:sp>
      <p:sp>
        <p:nvSpPr>
          <p:cNvPr id="448530" name="Text Box 18"/>
          <p:cNvSpPr txBox="1">
            <a:spLocks noChangeArrowheads="1"/>
          </p:cNvSpPr>
          <p:nvPr/>
        </p:nvSpPr>
        <p:spPr bwMode="auto">
          <a:xfrm>
            <a:off x="1885950" y="2505075"/>
            <a:ext cx="361950" cy="457200"/>
          </a:xfrm>
          <a:prstGeom prst="rect">
            <a:avLst/>
          </a:prstGeom>
          <a:noFill/>
          <a:ln w="9525">
            <a:noFill/>
            <a:miter lim="800000"/>
            <a:headEnd/>
            <a:tailEnd/>
          </a:ln>
        </p:spPr>
        <p:txBody>
          <a:bodyPr wrap="none">
            <a:spAutoFit/>
          </a:bodyPr>
          <a:lstStyle/>
          <a:p>
            <a:r>
              <a:rPr lang="en-US" sz="2400"/>
              <a:t>+</a:t>
            </a:r>
          </a:p>
        </p:txBody>
      </p:sp>
      <p:sp>
        <p:nvSpPr>
          <p:cNvPr id="448531" name="Text Box 19"/>
          <p:cNvSpPr txBox="1">
            <a:spLocks noChangeArrowheads="1"/>
          </p:cNvSpPr>
          <p:nvPr/>
        </p:nvSpPr>
        <p:spPr bwMode="auto">
          <a:xfrm>
            <a:off x="5867400" y="2505075"/>
            <a:ext cx="361950" cy="457200"/>
          </a:xfrm>
          <a:prstGeom prst="rect">
            <a:avLst/>
          </a:prstGeom>
          <a:noFill/>
          <a:ln w="9525">
            <a:noFill/>
            <a:miter lim="800000"/>
            <a:headEnd/>
            <a:tailEnd/>
          </a:ln>
        </p:spPr>
        <p:txBody>
          <a:bodyPr wrap="none">
            <a:spAutoFit/>
          </a:bodyPr>
          <a:lstStyle/>
          <a:p>
            <a:r>
              <a:rPr lang="en-US" sz="2400"/>
              <a:t>+</a:t>
            </a:r>
          </a:p>
        </p:txBody>
      </p:sp>
      <p:sp>
        <p:nvSpPr>
          <p:cNvPr id="448532" name="Text Box 20"/>
          <p:cNvSpPr txBox="1">
            <a:spLocks noChangeArrowheads="1"/>
          </p:cNvSpPr>
          <p:nvPr/>
        </p:nvSpPr>
        <p:spPr bwMode="auto">
          <a:xfrm>
            <a:off x="7381875" y="2505075"/>
            <a:ext cx="361950" cy="457200"/>
          </a:xfrm>
          <a:prstGeom prst="rect">
            <a:avLst/>
          </a:prstGeom>
          <a:noFill/>
          <a:ln w="9525">
            <a:noFill/>
            <a:miter lim="800000"/>
            <a:headEnd/>
            <a:tailEnd/>
          </a:ln>
        </p:spPr>
        <p:txBody>
          <a:bodyPr wrap="none">
            <a:spAutoFit/>
          </a:bodyPr>
          <a:lstStyle/>
          <a:p>
            <a:r>
              <a:rPr lang="en-US" sz="2400"/>
              <a:t>+</a:t>
            </a:r>
          </a:p>
        </p:txBody>
      </p:sp>
      <p:sp>
        <p:nvSpPr>
          <p:cNvPr id="448533" name="Text Box 21"/>
          <p:cNvSpPr txBox="1">
            <a:spLocks noChangeArrowheads="1"/>
          </p:cNvSpPr>
          <p:nvPr/>
        </p:nvSpPr>
        <p:spPr bwMode="auto">
          <a:xfrm>
            <a:off x="6357938" y="2506663"/>
            <a:ext cx="354012" cy="457200"/>
          </a:xfrm>
          <a:prstGeom prst="rect">
            <a:avLst/>
          </a:prstGeom>
          <a:noFill/>
          <a:ln w="9525">
            <a:noFill/>
            <a:miter lim="800000"/>
            <a:headEnd/>
            <a:tailEnd/>
          </a:ln>
        </p:spPr>
        <p:txBody>
          <a:bodyPr wrap="none">
            <a:spAutoFit/>
          </a:bodyPr>
          <a:lstStyle/>
          <a:p>
            <a:r>
              <a:rPr lang="en-US" sz="2400"/>
              <a:t>2</a:t>
            </a:r>
          </a:p>
        </p:txBody>
      </p:sp>
      <p:sp>
        <p:nvSpPr>
          <p:cNvPr id="448534" name="Text Box 22"/>
          <p:cNvSpPr txBox="1">
            <a:spLocks noChangeArrowheads="1"/>
          </p:cNvSpPr>
          <p:nvPr/>
        </p:nvSpPr>
        <p:spPr bwMode="auto">
          <a:xfrm>
            <a:off x="2544763" y="2514600"/>
            <a:ext cx="354012" cy="457200"/>
          </a:xfrm>
          <a:prstGeom prst="rect">
            <a:avLst/>
          </a:prstGeom>
          <a:noFill/>
          <a:ln w="9525">
            <a:noFill/>
            <a:miter lim="800000"/>
            <a:headEnd/>
            <a:tailEnd/>
          </a:ln>
        </p:spPr>
        <p:txBody>
          <a:bodyPr wrap="none">
            <a:spAutoFit/>
          </a:bodyPr>
          <a:lstStyle/>
          <a:p>
            <a:r>
              <a:rPr lang="en-US" sz="2400"/>
              <a:t>2</a:t>
            </a:r>
          </a:p>
        </p:txBody>
      </p:sp>
      <p:sp>
        <p:nvSpPr>
          <p:cNvPr id="448535" name="Text Box 23"/>
          <p:cNvSpPr txBox="1">
            <a:spLocks noChangeArrowheads="1"/>
          </p:cNvSpPr>
          <p:nvPr/>
        </p:nvSpPr>
        <p:spPr bwMode="auto">
          <a:xfrm>
            <a:off x="790575" y="2978150"/>
            <a:ext cx="819150" cy="396875"/>
          </a:xfrm>
          <a:prstGeom prst="rect">
            <a:avLst/>
          </a:prstGeom>
          <a:noFill/>
          <a:ln w="9525">
            <a:noFill/>
            <a:miter lim="800000"/>
            <a:headEnd/>
            <a:tailEnd/>
          </a:ln>
        </p:spPr>
        <p:txBody>
          <a:bodyPr wrap="none">
            <a:spAutoFit/>
          </a:bodyPr>
          <a:lstStyle/>
          <a:p>
            <a:r>
              <a:rPr lang="en-US" sz="2000"/>
              <a:t>100 g</a:t>
            </a:r>
          </a:p>
        </p:txBody>
      </p:sp>
      <p:sp>
        <p:nvSpPr>
          <p:cNvPr id="448536" name="Text Box 24"/>
          <p:cNvSpPr txBox="1">
            <a:spLocks noChangeArrowheads="1"/>
          </p:cNvSpPr>
          <p:nvPr/>
        </p:nvSpPr>
        <p:spPr bwMode="auto">
          <a:xfrm>
            <a:off x="2476500" y="3006725"/>
            <a:ext cx="819150" cy="396875"/>
          </a:xfrm>
          <a:prstGeom prst="rect">
            <a:avLst/>
          </a:prstGeom>
          <a:noFill/>
          <a:ln w="9525">
            <a:noFill/>
            <a:miter lim="800000"/>
            <a:headEnd/>
            <a:tailEnd/>
          </a:ln>
        </p:spPr>
        <p:txBody>
          <a:bodyPr wrap="none">
            <a:spAutoFit/>
          </a:bodyPr>
          <a:lstStyle/>
          <a:p>
            <a:r>
              <a:rPr lang="en-US" sz="2000"/>
              <a:t>100 g</a:t>
            </a:r>
          </a:p>
        </p:txBody>
      </p:sp>
      <p:sp>
        <p:nvSpPr>
          <p:cNvPr id="448537" name="Text Box 25"/>
          <p:cNvSpPr txBox="1">
            <a:spLocks noChangeArrowheads="1"/>
          </p:cNvSpPr>
          <p:nvPr/>
        </p:nvSpPr>
        <p:spPr bwMode="auto">
          <a:xfrm>
            <a:off x="7900988" y="1255713"/>
            <a:ext cx="1082675" cy="457200"/>
          </a:xfrm>
          <a:prstGeom prst="rect">
            <a:avLst/>
          </a:prstGeom>
          <a:noFill/>
          <a:ln w="9525">
            <a:noFill/>
            <a:miter lim="800000"/>
            <a:headEnd/>
            <a:tailEnd/>
          </a:ln>
        </p:spPr>
        <p:txBody>
          <a:bodyPr wrap="none">
            <a:spAutoFit/>
          </a:bodyPr>
          <a:lstStyle/>
          <a:p>
            <a:r>
              <a:rPr lang="en-US" sz="2400"/>
              <a:t>350 kJ</a:t>
            </a:r>
          </a:p>
        </p:txBody>
      </p:sp>
      <p:sp>
        <p:nvSpPr>
          <p:cNvPr id="448538" name="Text Box 26"/>
          <p:cNvSpPr txBox="1">
            <a:spLocks noChangeArrowheads="1"/>
          </p:cNvSpPr>
          <p:nvPr/>
        </p:nvSpPr>
        <p:spPr bwMode="auto">
          <a:xfrm>
            <a:off x="7889875" y="2498725"/>
            <a:ext cx="1082675" cy="457200"/>
          </a:xfrm>
          <a:prstGeom prst="rect">
            <a:avLst/>
          </a:prstGeom>
          <a:noFill/>
          <a:ln w="9525">
            <a:noFill/>
            <a:miter lim="800000"/>
            <a:headEnd/>
            <a:tailEnd/>
          </a:ln>
        </p:spPr>
        <p:txBody>
          <a:bodyPr wrap="none">
            <a:spAutoFit/>
          </a:bodyPr>
          <a:lstStyle/>
          <a:p>
            <a:r>
              <a:rPr lang="en-US" sz="2400"/>
              <a:t>700 kJ</a:t>
            </a:r>
          </a:p>
        </p:txBody>
      </p:sp>
      <p:sp>
        <p:nvSpPr>
          <p:cNvPr id="448539" name="Line 27"/>
          <p:cNvSpPr>
            <a:spLocks noChangeShapeType="1"/>
          </p:cNvSpPr>
          <p:nvPr/>
        </p:nvSpPr>
        <p:spPr bwMode="auto">
          <a:xfrm>
            <a:off x="2374900" y="2132013"/>
            <a:ext cx="996950" cy="0"/>
          </a:xfrm>
          <a:prstGeom prst="line">
            <a:avLst/>
          </a:prstGeom>
          <a:noFill/>
          <a:ln w="9525">
            <a:solidFill>
              <a:schemeClr val="tx1"/>
            </a:solidFill>
            <a:round/>
            <a:headEnd/>
            <a:tailEnd/>
          </a:ln>
        </p:spPr>
        <p:txBody>
          <a:bodyPr/>
          <a:lstStyle/>
          <a:p>
            <a:endParaRPr lang="en-US"/>
          </a:p>
        </p:txBody>
      </p:sp>
      <p:sp>
        <p:nvSpPr>
          <p:cNvPr id="448540" name="Text Box 28"/>
          <p:cNvSpPr txBox="1">
            <a:spLocks noChangeArrowheads="1"/>
          </p:cNvSpPr>
          <p:nvPr/>
        </p:nvSpPr>
        <p:spPr bwMode="auto">
          <a:xfrm>
            <a:off x="2724150" y="1766888"/>
            <a:ext cx="325438" cy="396875"/>
          </a:xfrm>
          <a:prstGeom prst="rect">
            <a:avLst/>
          </a:prstGeom>
          <a:noFill/>
          <a:ln w="9525">
            <a:noFill/>
            <a:miter lim="800000"/>
            <a:headEnd/>
            <a:tailEnd/>
          </a:ln>
        </p:spPr>
        <p:txBody>
          <a:bodyPr wrap="none">
            <a:spAutoFit/>
          </a:bodyPr>
          <a:lstStyle/>
          <a:p>
            <a:r>
              <a:rPr lang="en-US" sz="2000"/>
              <a:t>?</a:t>
            </a:r>
          </a:p>
        </p:txBody>
      </p:sp>
      <p:sp>
        <p:nvSpPr>
          <p:cNvPr id="448541" name="Line 29"/>
          <p:cNvSpPr>
            <a:spLocks noChangeShapeType="1"/>
          </p:cNvSpPr>
          <p:nvPr/>
        </p:nvSpPr>
        <p:spPr bwMode="auto">
          <a:xfrm>
            <a:off x="1152525" y="3408363"/>
            <a:ext cx="0" cy="1152525"/>
          </a:xfrm>
          <a:prstGeom prst="line">
            <a:avLst/>
          </a:prstGeom>
          <a:noFill/>
          <a:ln w="9525">
            <a:solidFill>
              <a:schemeClr val="tx1"/>
            </a:solidFill>
            <a:round/>
            <a:headEnd/>
            <a:tailEnd type="triangle" w="med" len="med"/>
          </a:ln>
        </p:spPr>
        <p:txBody>
          <a:bodyPr/>
          <a:lstStyle/>
          <a:p>
            <a:endParaRPr lang="en-US"/>
          </a:p>
        </p:txBody>
      </p:sp>
      <p:sp>
        <p:nvSpPr>
          <p:cNvPr id="448542" name="Line 30"/>
          <p:cNvSpPr>
            <a:spLocks noChangeShapeType="1"/>
          </p:cNvSpPr>
          <p:nvPr/>
        </p:nvSpPr>
        <p:spPr bwMode="auto">
          <a:xfrm>
            <a:off x="2782888" y="3416300"/>
            <a:ext cx="0" cy="1152525"/>
          </a:xfrm>
          <a:prstGeom prst="line">
            <a:avLst/>
          </a:prstGeom>
          <a:noFill/>
          <a:ln w="9525">
            <a:solidFill>
              <a:schemeClr val="tx1"/>
            </a:solidFill>
            <a:round/>
            <a:headEnd/>
            <a:tailEnd type="triangle" w="med" len="med"/>
          </a:ln>
        </p:spPr>
        <p:txBody>
          <a:bodyPr/>
          <a:lstStyle/>
          <a:p>
            <a:endParaRPr lang="en-US"/>
          </a:p>
        </p:txBody>
      </p:sp>
      <p:sp>
        <p:nvSpPr>
          <p:cNvPr id="448543" name="Text Box 31"/>
          <p:cNvSpPr txBox="1">
            <a:spLocks noChangeArrowheads="1"/>
          </p:cNvSpPr>
          <p:nvPr/>
        </p:nvSpPr>
        <p:spPr bwMode="auto">
          <a:xfrm>
            <a:off x="1201738" y="3613150"/>
            <a:ext cx="1255712" cy="396875"/>
          </a:xfrm>
          <a:prstGeom prst="rect">
            <a:avLst/>
          </a:prstGeom>
          <a:noFill/>
          <a:ln w="9525">
            <a:noFill/>
            <a:miter lim="800000"/>
            <a:headEnd/>
            <a:tailEnd/>
          </a:ln>
        </p:spPr>
        <p:txBody>
          <a:bodyPr wrap="none">
            <a:spAutoFit/>
          </a:bodyPr>
          <a:lstStyle/>
          <a:p>
            <a:r>
              <a:rPr lang="en-US" sz="2000"/>
              <a:t>/</a:t>
            </a:r>
            <a:r>
              <a:rPr lang="en-US" sz="800"/>
              <a:t> </a:t>
            </a:r>
            <a:r>
              <a:rPr lang="en-US" sz="2000"/>
              <a:t>16 g/mol</a:t>
            </a:r>
          </a:p>
        </p:txBody>
      </p:sp>
      <p:sp>
        <p:nvSpPr>
          <p:cNvPr id="448544" name="Text Box 32"/>
          <p:cNvSpPr txBox="1">
            <a:spLocks noChangeArrowheads="1"/>
          </p:cNvSpPr>
          <p:nvPr/>
        </p:nvSpPr>
        <p:spPr bwMode="auto">
          <a:xfrm>
            <a:off x="2832100" y="3609975"/>
            <a:ext cx="1255713" cy="396875"/>
          </a:xfrm>
          <a:prstGeom prst="rect">
            <a:avLst/>
          </a:prstGeom>
          <a:noFill/>
          <a:ln w="9525">
            <a:noFill/>
            <a:miter lim="800000"/>
            <a:headEnd/>
            <a:tailEnd/>
          </a:ln>
        </p:spPr>
        <p:txBody>
          <a:bodyPr wrap="none">
            <a:spAutoFit/>
          </a:bodyPr>
          <a:lstStyle/>
          <a:p>
            <a:r>
              <a:rPr lang="en-US" sz="2000"/>
              <a:t>/</a:t>
            </a:r>
            <a:r>
              <a:rPr lang="en-US" sz="800"/>
              <a:t> </a:t>
            </a:r>
            <a:r>
              <a:rPr lang="en-US" sz="2000"/>
              <a:t>32 g/mol</a:t>
            </a:r>
          </a:p>
        </p:txBody>
      </p:sp>
      <p:sp>
        <p:nvSpPr>
          <p:cNvPr id="448545" name="Text Box 33"/>
          <p:cNvSpPr txBox="1">
            <a:spLocks noChangeArrowheads="1"/>
          </p:cNvSpPr>
          <p:nvPr/>
        </p:nvSpPr>
        <p:spPr bwMode="auto">
          <a:xfrm>
            <a:off x="493713" y="4551363"/>
            <a:ext cx="1311275" cy="396875"/>
          </a:xfrm>
          <a:prstGeom prst="rect">
            <a:avLst/>
          </a:prstGeom>
          <a:noFill/>
          <a:ln w="9525">
            <a:noFill/>
            <a:miter lim="800000"/>
            <a:headEnd/>
            <a:tailEnd/>
          </a:ln>
        </p:spPr>
        <p:txBody>
          <a:bodyPr wrap="none">
            <a:spAutoFit/>
          </a:bodyPr>
          <a:lstStyle/>
          <a:p>
            <a:r>
              <a:rPr lang="en-US" sz="2000"/>
              <a:t>6.25 </a:t>
            </a:r>
            <a:r>
              <a:rPr lang="en-US" sz="1200"/>
              <a:t>mol CH</a:t>
            </a:r>
            <a:r>
              <a:rPr lang="en-US" sz="1200" baseline="-25000"/>
              <a:t>4</a:t>
            </a:r>
          </a:p>
        </p:txBody>
      </p:sp>
      <p:sp>
        <p:nvSpPr>
          <p:cNvPr id="448546" name="Text Box 34"/>
          <p:cNvSpPr txBox="1">
            <a:spLocks noChangeArrowheads="1"/>
          </p:cNvSpPr>
          <p:nvPr/>
        </p:nvSpPr>
        <p:spPr bwMode="auto">
          <a:xfrm>
            <a:off x="2101850" y="4548188"/>
            <a:ext cx="1352550" cy="396875"/>
          </a:xfrm>
          <a:prstGeom prst="rect">
            <a:avLst/>
          </a:prstGeom>
          <a:noFill/>
          <a:ln w="9525">
            <a:noFill/>
            <a:miter lim="800000"/>
            <a:headEnd/>
            <a:tailEnd/>
          </a:ln>
        </p:spPr>
        <p:txBody>
          <a:bodyPr wrap="none">
            <a:spAutoFit/>
          </a:bodyPr>
          <a:lstStyle/>
          <a:p>
            <a:r>
              <a:rPr lang="en-US" sz="2000"/>
              <a:t>3.125 </a:t>
            </a:r>
            <a:r>
              <a:rPr lang="en-US" sz="1200"/>
              <a:t>mol O</a:t>
            </a:r>
            <a:r>
              <a:rPr lang="en-US" sz="1200" baseline="-25000"/>
              <a:t>2</a:t>
            </a:r>
          </a:p>
        </p:txBody>
      </p:sp>
      <p:sp>
        <p:nvSpPr>
          <p:cNvPr id="448547" name="Line 35"/>
          <p:cNvSpPr>
            <a:spLocks noChangeShapeType="1"/>
          </p:cNvSpPr>
          <p:nvPr/>
        </p:nvSpPr>
        <p:spPr bwMode="auto">
          <a:xfrm>
            <a:off x="569913" y="4891088"/>
            <a:ext cx="1139825" cy="0"/>
          </a:xfrm>
          <a:prstGeom prst="line">
            <a:avLst/>
          </a:prstGeom>
          <a:noFill/>
          <a:ln w="9525">
            <a:solidFill>
              <a:schemeClr val="tx1"/>
            </a:solidFill>
            <a:round/>
            <a:headEnd/>
            <a:tailEnd/>
          </a:ln>
        </p:spPr>
        <p:txBody>
          <a:bodyPr/>
          <a:lstStyle/>
          <a:p>
            <a:endParaRPr lang="en-US"/>
          </a:p>
        </p:txBody>
      </p:sp>
      <p:sp>
        <p:nvSpPr>
          <p:cNvPr id="448548" name="Line 36"/>
          <p:cNvSpPr>
            <a:spLocks noChangeShapeType="1"/>
          </p:cNvSpPr>
          <p:nvPr/>
        </p:nvSpPr>
        <p:spPr bwMode="auto">
          <a:xfrm>
            <a:off x="2174875" y="4891088"/>
            <a:ext cx="1211263" cy="0"/>
          </a:xfrm>
          <a:prstGeom prst="line">
            <a:avLst/>
          </a:prstGeom>
          <a:noFill/>
          <a:ln w="9525">
            <a:solidFill>
              <a:schemeClr val="tx1"/>
            </a:solidFill>
            <a:round/>
            <a:headEnd/>
            <a:tailEnd/>
          </a:ln>
        </p:spPr>
        <p:txBody>
          <a:bodyPr/>
          <a:lstStyle/>
          <a:p>
            <a:endParaRPr lang="en-US"/>
          </a:p>
        </p:txBody>
      </p:sp>
      <p:sp>
        <p:nvSpPr>
          <p:cNvPr id="448549" name="Text Box 37"/>
          <p:cNvSpPr txBox="1">
            <a:spLocks noChangeArrowheads="1"/>
          </p:cNvSpPr>
          <p:nvPr/>
        </p:nvSpPr>
        <p:spPr bwMode="auto">
          <a:xfrm>
            <a:off x="987425" y="4929188"/>
            <a:ext cx="325438" cy="396875"/>
          </a:xfrm>
          <a:prstGeom prst="rect">
            <a:avLst/>
          </a:prstGeom>
          <a:noFill/>
          <a:ln w="9525">
            <a:noFill/>
            <a:miter lim="800000"/>
            <a:headEnd/>
            <a:tailEnd/>
          </a:ln>
        </p:spPr>
        <p:txBody>
          <a:bodyPr wrap="none">
            <a:spAutoFit/>
          </a:bodyPr>
          <a:lstStyle/>
          <a:p>
            <a:r>
              <a:rPr lang="en-US" sz="2000"/>
              <a:t>1</a:t>
            </a:r>
          </a:p>
        </p:txBody>
      </p:sp>
      <p:sp>
        <p:nvSpPr>
          <p:cNvPr id="448550" name="Text Box 38"/>
          <p:cNvSpPr txBox="1">
            <a:spLocks noChangeArrowheads="1"/>
          </p:cNvSpPr>
          <p:nvPr/>
        </p:nvSpPr>
        <p:spPr bwMode="auto">
          <a:xfrm>
            <a:off x="2606675" y="4937125"/>
            <a:ext cx="325438" cy="396875"/>
          </a:xfrm>
          <a:prstGeom prst="rect">
            <a:avLst/>
          </a:prstGeom>
          <a:noFill/>
          <a:ln w="9525">
            <a:noFill/>
            <a:miter lim="800000"/>
            <a:headEnd/>
            <a:tailEnd/>
          </a:ln>
        </p:spPr>
        <p:txBody>
          <a:bodyPr wrap="none">
            <a:spAutoFit/>
          </a:bodyPr>
          <a:lstStyle/>
          <a:p>
            <a:r>
              <a:rPr lang="en-US" sz="2000"/>
              <a:t>2</a:t>
            </a:r>
          </a:p>
        </p:txBody>
      </p:sp>
      <p:sp>
        <p:nvSpPr>
          <p:cNvPr id="448551" name="Text Box 39"/>
          <p:cNvSpPr txBox="1">
            <a:spLocks noChangeArrowheads="1"/>
          </p:cNvSpPr>
          <p:nvPr/>
        </p:nvSpPr>
        <p:spPr bwMode="auto">
          <a:xfrm>
            <a:off x="715963" y="5407025"/>
            <a:ext cx="677862" cy="396875"/>
          </a:xfrm>
          <a:prstGeom prst="rect">
            <a:avLst/>
          </a:prstGeom>
          <a:noFill/>
          <a:ln w="9525">
            <a:noFill/>
            <a:miter lim="800000"/>
            <a:headEnd/>
            <a:tailEnd/>
          </a:ln>
        </p:spPr>
        <p:txBody>
          <a:bodyPr wrap="none">
            <a:spAutoFit/>
          </a:bodyPr>
          <a:lstStyle/>
          <a:p>
            <a:r>
              <a:rPr lang="en-US" sz="2000"/>
              <a:t>6.25</a:t>
            </a:r>
          </a:p>
        </p:txBody>
      </p:sp>
      <p:sp>
        <p:nvSpPr>
          <p:cNvPr id="448552" name="Text Box 40"/>
          <p:cNvSpPr txBox="1">
            <a:spLocks noChangeArrowheads="1"/>
          </p:cNvSpPr>
          <p:nvPr/>
        </p:nvSpPr>
        <p:spPr bwMode="auto">
          <a:xfrm>
            <a:off x="2424113" y="5403850"/>
            <a:ext cx="677862" cy="396875"/>
          </a:xfrm>
          <a:prstGeom prst="rect">
            <a:avLst/>
          </a:prstGeom>
          <a:noFill/>
          <a:ln w="9525">
            <a:noFill/>
            <a:miter lim="800000"/>
            <a:headEnd/>
            <a:tailEnd/>
          </a:ln>
        </p:spPr>
        <p:txBody>
          <a:bodyPr wrap="none">
            <a:spAutoFit/>
          </a:bodyPr>
          <a:lstStyle/>
          <a:p>
            <a:r>
              <a:rPr lang="en-US" sz="2000"/>
              <a:t>1.56</a:t>
            </a:r>
          </a:p>
        </p:txBody>
      </p:sp>
      <p:sp>
        <p:nvSpPr>
          <p:cNvPr id="448553" name="Text Box 41"/>
          <p:cNvSpPr txBox="1">
            <a:spLocks noChangeArrowheads="1"/>
          </p:cNvSpPr>
          <p:nvPr/>
        </p:nvSpPr>
        <p:spPr bwMode="auto">
          <a:xfrm>
            <a:off x="2381250" y="2163763"/>
            <a:ext cx="1060450" cy="396875"/>
          </a:xfrm>
          <a:prstGeom prst="rect">
            <a:avLst/>
          </a:prstGeom>
          <a:noFill/>
          <a:ln w="9525">
            <a:noFill/>
            <a:miter lim="800000"/>
            <a:headEnd/>
            <a:tailEnd/>
          </a:ln>
        </p:spPr>
        <p:txBody>
          <a:bodyPr wrap="none">
            <a:spAutoFit/>
          </a:bodyPr>
          <a:lstStyle/>
          <a:p>
            <a:r>
              <a:rPr lang="en-US" sz="2000">
                <a:solidFill>
                  <a:srgbClr val="FF0000"/>
                </a:solidFill>
              </a:rPr>
              <a:t>Limiting</a:t>
            </a:r>
          </a:p>
        </p:txBody>
      </p:sp>
      <p:sp>
        <p:nvSpPr>
          <p:cNvPr id="448554" name="Text Box 42"/>
          <p:cNvSpPr txBox="1">
            <a:spLocks noChangeArrowheads="1"/>
          </p:cNvSpPr>
          <p:nvPr/>
        </p:nvSpPr>
        <p:spPr bwMode="auto">
          <a:xfrm>
            <a:off x="688975" y="2171700"/>
            <a:ext cx="1003300" cy="396875"/>
          </a:xfrm>
          <a:prstGeom prst="rect">
            <a:avLst/>
          </a:prstGeom>
          <a:noFill/>
          <a:ln w="9525">
            <a:noFill/>
            <a:miter lim="800000"/>
            <a:headEnd/>
            <a:tailEnd/>
          </a:ln>
        </p:spPr>
        <p:txBody>
          <a:bodyPr wrap="none">
            <a:spAutoFit/>
          </a:bodyPr>
          <a:lstStyle/>
          <a:p>
            <a:r>
              <a:rPr lang="en-US" sz="2000">
                <a:solidFill>
                  <a:schemeClr val="accent2"/>
                </a:solidFill>
              </a:rPr>
              <a:t>Excess</a:t>
            </a:r>
          </a:p>
        </p:txBody>
      </p:sp>
      <p:sp>
        <p:nvSpPr>
          <p:cNvPr id="448555" name="Text Box 43"/>
          <p:cNvSpPr txBox="1">
            <a:spLocks noChangeArrowheads="1"/>
          </p:cNvSpPr>
          <p:nvPr/>
        </p:nvSpPr>
        <p:spPr bwMode="auto">
          <a:xfrm>
            <a:off x="8161338" y="2944813"/>
            <a:ext cx="649287" cy="396875"/>
          </a:xfrm>
          <a:prstGeom prst="rect">
            <a:avLst/>
          </a:prstGeom>
          <a:noFill/>
          <a:ln w="9525">
            <a:noFill/>
            <a:miter lim="800000"/>
            <a:headEnd/>
            <a:tailEnd/>
          </a:ln>
        </p:spPr>
        <p:txBody>
          <a:bodyPr wrap="none">
            <a:spAutoFit/>
          </a:bodyPr>
          <a:lstStyle/>
          <a:p>
            <a:r>
              <a:rPr lang="en-US" sz="2000"/>
              <a:t>? kJ</a:t>
            </a:r>
          </a:p>
        </p:txBody>
      </p:sp>
      <p:sp>
        <p:nvSpPr>
          <p:cNvPr id="448556" name="Text Box 44"/>
          <p:cNvSpPr txBox="1">
            <a:spLocks noChangeArrowheads="1"/>
          </p:cNvSpPr>
          <p:nvPr/>
        </p:nvSpPr>
        <p:spPr bwMode="auto">
          <a:xfrm>
            <a:off x="3530600" y="4105275"/>
            <a:ext cx="2535238" cy="396875"/>
          </a:xfrm>
          <a:prstGeom prst="rect">
            <a:avLst/>
          </a:prstGeom>
          <a:noFill/>
          <a:ln w="9525">
            <a:noFill/>
            <a:miter lim="800000"/>
            <a:headEnd/>
            <a:tailEnd/>
          </a:ln>
        </p:spPr>
        <p:txBody>
          <a:bodyPr wrap="none">
            <a:spAutoFit/>
          </a:bodyPr>
          <a:lstStyle/>
          <a:p>
            <a:r>
              <a:rPr lang="en-US" sz="2000"/>
              <a:t>x kJ  =  3.125 mol O</a:t>
            </a:r>
            <a:r>
              <a:rPr lang="en-US" sz="2000" baseline="-25000"/>
              <a:t>2</a:t>
            </a:r>
          </a:p>
        </p:txBody>
      </p:sp>
      <p:grpSp>
        <p:nvGrpSpPr>
          <p:cNvPr id="2" name="Group 45"/>
          <p:cNvGrpSpPr>
            <a:grpSpLocks/>
          </p:cNvGrpSpPr>
          <p:nvPr/>
        </p:nvGrpSpPr>
        <p:grpSpPr bwMode="auto">
          <a:xfrm>
            <a:off x="6116638" y="3911600"/>
            <a:ext cx="1200150" cy="808038"/>
            <a:chOff x="4174" y="2818"/>
            <a:chExt cx="756" cy="509"/>
          </a:xfrm>
        </p:grpSpPr>
        <p:sp>
          <p:nvSpPr>
            <p:cNvPr id="127030" name="AutoShape 46"/>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7031" name="Line 47"/>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48560" name="Text Box 48"/>
          <p:cNvSpPr txBox="1">
            <a:spLocks noChangeArrowheads="1"/>
          </p:cNvSpPr>
          <p:nvPr/>
        </p:nvSpPr>
        <p:spPr bwMode="auto">
          <a:xfrm>
            <a:off x="6124575" y="4286250"/>
            <a:ext cx="1163638" cy="396875"/>
          </a:xfrm>
          <a:prstGeom prst="rect">
            <a:avLst/>
          </a:prstGeom>
          <a:noFill/>
          <a:ln w="9525">
            <a:noFill/>
            <a:miter lim="800000"/>
            <a:headEnd/>
            <a:tailEnd/>
          </a:ln>
        </p:spPr>
        <p:txBody>
          <a:bodyPr wrap="none">
            <a:spAutoFit/>
          </a:bodyPr>
          <a:lstStyle/>
          <a:p>
            <a:r>
              <a:rPr lang="en-US" sz="2000"/>
              <a:t>2 mol O</a:t>
            </a:r>
            <a:r>
              <a:rPr lang="en-US" sz="2000" baseline="-25000"/>
              <a:t>2</a:t>
            </a:r>
          </a:p>
        </p:txBody>
      </p:sp>
      <p:sp>
        <p:nvSpPr>
          <p:cNvPr id="448561" name="Text Box 49"/>
          <p:cNvSpPr txBox="1">
            <a:spLocks noChangeArrowheads="1"/>
          </p:cNvSpPr>
          <p:nvPr/>
        </p:nvSpPr>
        <p:spPr bwMode="auto">
          <a:xfrm>
            <a:off x="6240463" y="3929063"/>
            <a:ext cx="931862" cy="396875"/>
          </a:xfrm>
          <a:prstGeom prst="rect">
            <a:avLst/>
          </a:prstGeom>
          <a:noFill/>
          <a:ln w="9525">
            <a:noFill/>
            <a:miter lim="800000"/>
            <a:headEnd/>
            <a:tailEnd/>
          </a:ln>
        </p:spPr>
        <p:txBody>
          <a:bodyPr wrap="none">
            <a:spAutoFit/>
          </a:bodyPr>
          <a:lstStyle/>
          <a:p>
            <a:r>
              <a:rPr lang="en-US" sz="2000"/>
              <a:t>700 kJ</a:t>
            </a:r>
          </a:p>
        </p:txBody>
      </p:sp>
      <p:sp>
        <p:nvSpPr>
          <p:cNvPr id="448562" name="Line 50"/>
          <p:cNvSpPr>
            <a:spLocks noChangeShapeType="1"/>
          </p:cNvSpPr>
          <p:nvPr/>
        </p:nvSpPr>
        <p:spPr bwMode="auto">
          <a:xfrm flipV="1">
            <a:off x="5238750" y="4259263"/>
            <a:ext cx="771525" cy="177800"/>
          </a:xfrm>
          <a:prstGeom prst="line">
            <a:avLst/>
          </a:prstGeom>
          <a:noFill/>
          <a:ln w="9525">
            <a:solidFill>
              <a:srgbClr val="FF0000"/>
            </a:solidFill>
            <a:round/>
            <a:headEnd/>
            <a:tailEnd/>
          </a:ln>
        </p:spPr>
        <p:txBody>
          <a:bodyPr/>
          <a:lstStyle/>
          <a:p>
            <a:endParaRPr lang="en-US"/>
          </a:p>
        </p:txBody>
      </p:sp>
      <p:sp>
        <p:nvSpPr>
          <p:cNvPr id="448563" name="Line 51"/>
          <p:cNvSpPr>
            <a:spLocks noChangeShapeType="1"/>
          </p:cNvSpPr>
          <p:nvPr/>
        </p:nvSpPr>
        <p:spPr bwMode="auto">
          <a:xfrm flipV="1">
            <a:off x="6411913" y="4435475"/>
            <a:ext cx="771525" cy="177800"/>
          </a:xfrm>
          <a:prstGeom prst="line">
            <a:avLst/>
          </a:prstGeom>
          <a:noFill/>
          <a:ln w="9525">
            <a:solidFill>
              <a:srgbClr val="FF0000"/>
            </a:solidFill>
            <a:round/>
            <a:headEnd/>
            <a:tailEnd/>
          </a:ln>
        </p:spPr>
        <p:txBody>
          <a:bodyPr/>
          <a:lstStyle/>
          <a:p>
            <a:endParaRPr lang="en-US"/>
          </a:p>
        </p:txBody>
      </p:sp>
      <p:sp>
        <p:nvSpPr>
          <p:cNvPr id="448564" name="Text Box 52"/>
          <p:cNvSpPr txBox="1">
            <a:spLocks noChangeArrowheads="1"/>
          </p:cNvSpPr>
          <p:nvPr/>
        </p:nvSpPr>
        <p:spPr bwMode="auto">
          <a:xfrm>
            <a:off x="7331075" y="4103688"/>
            <a:ext cx="331788" cy="396875"/>
          </a:xfrm>
          <a:prstGeom prst="rect">
            <a:avLst/>
          </a:prstGeom>
          <a:noFill/>
          <a:ln w="9525">
            <a:noFill/>
            <a:miter lim="800000"/>
            <a:headEnd/>
            <a:tailEnd/>
          </a:ln>
        </p:spPr>
        <p:txBody>
          <a:bodyPr wrap="none">
            <a:spAutoFit/>
          </a:bodyPr>
          <a:lstStyle/>
          <a:p>
            <a:r>
              <a:rPr lang="en-US" sz="2000"/>
              <a:t>=</a:t>
            </a:r>
          </a:p>
        </p:txBody>
      </p:sp>
      <p:sp>
        <p:nvSpPr>
          <p:cNvPr id="448565" name="Text Box 53"/>
          <p:cNvSpPr txBox="1">
            <a:spLocks noChangeArrowheads="1"/>
          </p:cNvSpPr>
          <p:nvPr/>
        </p:nvSpPr>
        <p:spPr bwMode="auto">
          <a:xfrm>
            <a:off x="7604125" y="4092575"/>
            <a:ext cx="1073150" cy="396875"/>
          </a:xfrm>
          <a:prstGeom prst="rect">
            <a:avLst/>
          </a:prstGeom>
          <a:noFill/>
          <a:ln w="9525">
            <a:noFill/>
            <a:miter lim="800000"/>
            <a:headEnd/>
            <a:tailEnd/>
          </a:ln>
        </p:spPr>
        <p:txBody>
          <a:bodyPr wrap="none">
            <a:spAutoFit/>
          </a:bodyPr>
          <a:lstStyle/>
          <a:p>
            <a:r>
              <a:rPr lang="en-US" sz="2000"/>
              <a:t>1094 kJ</a:t>
            </a:r>
          </a:p>
        </p:txBody>
      </p:sp>
      <p:sp>
        <p:nvSpPr>
          <p:cNvPr id="448566" name="Freeform 54"/>
          <p:cNvSpPr>
            <a:spLocks/>
          </p:cNvSpPr>
          <p:nvPr/>
        </p:nvSpPr>
        <p:spPr bwMode="auto">
          <a:xfrm>
            <a:off x="1163638" y="5794375"/>
            <a:ext cx="1568450" cy="431800"/>
          </a:xfrm>
          <a:custGeom>
            <a:avLst/>
            <a:gdLst>
              <a:gd name="T0" fmla="*/ 0 w 988"/>
              <a:gd name="T1" fmla="*/ 37801545 h 272"/>
              <a:gd name="T2" fmla="*/ 1149191363 w 988"/>
              <a:gd name="T3" fmla="*/ 680442081 h 272"/>
              <a:gd name="T4" fmla="*/ 2147483647 w 988"/>
              <a:gd name="T5" fmla="*/ 0 h 272"/>
              <a:gd name="T6" fmla="*/ 0 60000 65536"/>
              <a:gd name="T7" fmla="*/ 0 60000 65536"/>
              <a:gd name="T8" fmla="*/ 0 60000 65536"/>
              <a:gd name="T9" fmla="*/ 0 w 988"/>
              <a:gd name="T10" fmla="*/ 0 h 272"/>
              <a:gd name="T11" fmla="*/ 988 w 988"/>
              <a:gd name="T12" fmla="*/ 272 h 272"/>
            </a:gdLst>
            <a:ahLst/>
            <a:cxnLst>
              <a:cxn ang="T6">
                <a:pos x="T0" y="T1"/>
              </a:cxn>
              <a:cxn ang="T7">
                <a:pos x="T2" y="T3"/>
              </a:cxn>
              <a:cxn ang="T8">
                <a:pos x="T4" y="T5"/>
              </a:cxn>
            </a:cxnLst>
            <a:rect l="T9" t="T10" r="T11" b="T12"/>
            <a:pathLst>
              <a:path w="988" h="272">
                <a:moveTo>
                  <a:pt x="0" y="15"/>
                </a:moveTo>
                <a:cubicBezTo>
                  <a:pt x="145" y="143"/>
                  <a:pt x="291" y="272"/>
                  <a:pt x="456" y="270"/>
                </a:cubicBezTo>
                <a:cubicBezTo>
                  <a:pt x="621" y="268"/>
                  <a:pt x="804" y="134"/>
                  <a:pt x="988" y="0"/>
                </a:cubicBezTo>
              </a:path>
            </a:pathLst>
          </a:custGeom>
          <a:noFill/>
          <a:ln w="9525">
            <a:solidFill>
              <a:schemeClr val="bg2"/>
            </a:solidFill>
            <a:round/>
            <a:headEnd type="stealth" w="med" len="med"/>
            <a:tailEnd type="stealth" w="med" len="med"/>
          </a:ln>
        </p:spPr>
        <p:txBody>
          <a:bodyPr/>
          <a:lstStyle/>
          <a:p>
            <a:endParaRPr lang="en-US"/>
          </a:p>
        </p:txBody>
      </p:sp>
      <p:sp>
        <p:nvSpPr>
          <p:cNvPr id="448567" name="Text Box 55"/>
          <p:cNvSpPr txBox="1">
            <a:spLocks noChangeArrowheads="1"/>
          </p:cNvSpPr>
          <p:nvPr/>
        </p:nvSpPr>
        <p:spPr bwMode="auto">
          <a:xfrm>
            <a:off x="882650" y="6078538"/>
            <a:ext cx="2012950" cy="641350"/>
          </a:xfrm>
          <a:prstGeom prst="rect">
            <a:avLst/>
          </a:prstGeom>
          <a:solidFill>
            <a:schemeClr val="bg1"/>
          </a:solidFill>
          <a:ln w="9525">
            <a:noFill/>
            <a:miter lim="800000"/>
            <a:headEnd/>
            <a:tailEnd/>
          </a:ln>
        </p:spPr>
        <p:txBody>
          <a:bodyPr wrap="none">
            <a:spAutoFit/>
          </a:bodyPr>
          <a:lstStyle/>
          <a:p>
            <a:pPr algn="ctr"/>
            <a:r>
              <a:rPr lang="en-US" sz="1800">
                <a:solidFill>
                  <a:srgbClr val="5F5F5F"/>
                </a:solidFill>
              </a:rPr>
              <a:t>smaller number</a:t>
            </a:r>
          </a:p>
          <a:p>
            <a:pPr algn="ctr"/>
            <a:r>
              <a:rPr lang="en-US" sz="1800">
                <a:solidFill>
                  <a:srgbClr val="5F5F5F"/>
                </a:solidFill>
              </a:rPr>
              <a:t>is limiting reactant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448540"/>
                                        </p:tgtEl>
                                        <p:attrNameLst>
                                          <p:attrName>ppt_w</p:attrName>
                                        </p:attrNameLst>
                                      </p:cBhvr>
                                      <p:tavLst>
                                        <p:tav tm="0">
                                          <p:val>
                                            <p:strVal val="ppt_w"/>
                                          </p:val>
                                        </p:tav>
                                        <p:tav tm="100000">
                                          <p:val>
                                            <p:strVal val="ppt_w*0.70"/>
                                          </p:val>
                                        </p:tav>
                                      </p:tavLst>
                                    </p:anim>
                                    <p:anim calcmode="lin" valueType="num">
                                      <p:cBhvr>
                                        <p:cTn id="7" dur="1000"/>
                                        <p:tgtEl>
                                          <p:spTgt spid="448540"/>
                                        </p:tgtEl>
                                        <p:attrNameLst>
                                          <p:attrName>ppt_h</p:attrName>
                                        </p:attrNameLst>
                                      </p:cBhvr>
                                      <p:tavLst>
                                        <p:tav tm="0">
                                          <p:val>
                                            <p:strVal val="ppt_h"/>
                                          </p:val>
                                        </p:tav>
                                        <p:tav tm="100000">
                                          <p:val>
                                            <p:strVal val="ppt_h"/>
                                          </p:val>
                                        </p:tav>
                                      </p:tavLst>
                                    </p:anim>
                                    <p:animEffect transition="out" filter="fade">
                                      <p:cBhvr>
                                        <p:cTn id="8" dur="1000"/>
                                        <p:tgtEl>
                                          <p:spTgt spid="448540"/>
                                        </p:tgtEl>
                                      </p:cBhvr>
                                    </p:animEffect>
                                    <p:set>
                                      <p:cBhvr>
                                        <p:cTn id="9" dur="1" fill="hold">
                                          <p:stCondLst>
                                            <p:cond delay="999"/>
                                          </p:stCondLst>
                                        </p:cTn>
                                        <p:tgtEl>
                                          <p:spTgt spid="448540"/>
                                        </p:tgtEl>
                                        <p:attrNameLst>
                                          <p:attrName>style.visibility</p:attrName>
                                        </p:attrNameLst>
                                      </p:cBhvr>
                                      <p:to>
                                        <p:strVal val="hidden"/>
                                      </p:to>
                                    </p:set>
                                  </p:childTnLst>
                                </p:cTn>
                              </p:par>
                              <p:par>
                                <p:cTn id="10" presetID="17" presetClass="entr" presetSubtype="10" fill="hold" grpId="0" nodeType="withEffect">
                                  <p:stCondLst>
                                    <p:cond delay="0"/>
                                  </p:stCondLst>
                                  <p:childTnLst>
                                    <p:set>
                                      <p:cBhvr>
                                        <p:cTn id="11" dur="1" fill="hold">
                                          <p:stCondLst>
                                            <p:cond delay="0"/>
                                          </p:stCondLst>
                                        </p:cTn>
                                        <p:tgtEl>
                                          <p:spTgt spid="448539"/>
                                        </p:tgtEl>
                                        <p:attrNameLst>
                                          <p:attrName>style.visibility</p:attrName>
                                        </p:attrNameLst>
                                      </p:cBhvr>
                                      <p:to>
                                        <p:strVal val="visible"/>
                                      </p:to>
                                    </p:set>
                                    <p:anim calcmode="lin" valueType="num">
                                      <p:cBhvr>
                                        <p:cTn id="12" dur="500" fill="hold"/>
                                        <p:tgtEl>
                                          <p:spTgt spid="448539"/>
                                        </p:tgtEl>
                                        <p:attrNameLst>
                                          <p:attrName>ppt_w</p:attrName>
                                        </p:attrNameLst>
                                      </p:cBhvr>
                                      <p:tavLst>
                                        <p:tav tm="0">
                                          <p:val>
                                            <p:fltVal val="0"/>
                                          </p:val>
                                        </p:tav>
                                        <p:tav tm="100000">
                                          <p:val>
                                            <p:strVal val="#ppt_w"/>
                                          </p:val>
                                        </p:tav>
                                      </p:tavLst>
                                    </p:anim>
                                    <p:anim calcmode="lin" valueType="num">
                                      <p:cBhvr>
                                        <p:cTn id="13" dur="500" fill="hold"/>
                                        <p:tgtEl>
                                          <p:spTgt spid="448539"/>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48514"/>
                                        </p:tgtEl>
                                        <p:attrNameLst>
                                          <p:attrName>style.visibility</p:attrName>
                                        </p:attrNameLst>
                                      </p:cBhvr>
                                      <p:to>
                                        <p:strVal val="visible"/>
                                      </p:to>
                                    </p:set>
                                    <p:animEffect transition="in" filter="dissolve">
                                      <p:cBhvr>
                                        <p:cTn id="18" dur="500"/>
                                        <p:tgtEl>
                                          <p:spTgt spid="448514"/>
                                        </p:tgtEl>
                                      </p:cBhvr>
                                    </p:animEffect>
                                  </p:childTnLst>
                                </p:cTn>
                              </p:par>
                            </p:childTnLst>
                          </p:cTn>
                        </p:par>
                        <p:par>
                          <p:cTn id="19" fill="hold">
                            <p:stCondLst>
                              <p:cond delay="500"/>
                            </p:stCondLst>
                            <p:childTnLst>
                              <p:par>
                                <p:cTn id="20" presetID="10" presetClass="exit" presetSubtype="0" fill="hold" grpId="1" nodeType="afterEffect">
                                  <p:stCondLst>
                                    <p:cond delay="0"/>
                                  </p:stCondLst>
                                  <p:childTnLst>
                                    <p:animEffect transition="out" filter="fade">
                                      <p:cBhvr>
                                        <p:cTn id="21" dur="2000"/>
                                        <p:tgtEl>
                                          <p:spTgt spid="448539"/>
                                        </p:tgtEl>
                                      </p:cBhvr>
                                    </p:animEffect>
                                    <p:set>
                                      <p:cBhvr>
                                        <p:cTn id="22" dur="1" fill="hold">
                                          <p:stCondLst>
                                            <p:cond delay="1999"/>
                                          </p:stCondLst>
                                        </p:cTn>
                                        <p:tgtEl>
                                          <p:spTgt spid="44853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48524"/>
                                        </p:tgtEl>
                                        <p:attrNameLst>
                                          <p:attrName>style.visibility</p:attrName>
                                        </p:attrNameLst>
                                      </p:cBhvr>
                                      <p:to>
                                        <p:strVal val="visible"/>
                                      </p:to>
                                    </p:set>
                                    <p:animEffect transition="in" filter="fade">
                                      <p:cBhvr>
                                        <p:cTn id="27" dur="1000"/>
                                        <p:tgtEl>
                                          <p:spTgt spid="448524"/>
                                        </p:tgtEl>
                                      </p:cBhvr>
                                    </p:animEffect>
                                    <p:anim calcmode="lin" valueType="num">
                                      <p:cBhvr>
                                        <p:cTn id="28" dur="1000" fill="hold"/>
                                        <p:tgtEl>
                                          <p:spTgt spid="448524"/>
                                        </p:tgtEl>
                                        <p:attrNameLst>
                                          <p:attrName>ppt_x</p:attrName>
                                        </p:attrNameLst>
                                      </p:cBhvr>
                                      <p:tavLst>
                                        <p:tav tm="0">
                                          <p:val>
                                            <p:strVal val="#ppt_x"/>
                                          </p:val>
                                        </p:tav>
                                        <p:tav tm="100000">
                                          <p:val>
                                            <p:strVal val="#ppt_x"/>
                                          </p:val>
                                        </p:tav>
                                      </p:tavLst>
                                    </p:anim>
                                    <p:anim calcmode="lin" valueType="num">
                                      <p:cBhvr>
                                        <p:cTn id="29" dur="1000" fill="hold"/>
                                        <p:tgtEl>
                                          <p:spTgt spid="44852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448525"/>
                                        </p:tgtEl>
                                        <p:attrNameLst>
                                          <p:attrName>style.visibility</p:attrName>
                                        </p:attrNameLst>
                                      </p:cBhvr>
                                      <p:to>
                                        <p:strVal val="visible"/>
                                      </p:to>
                                    </p:set>
                                    <p:animEffect transition="in" filter="fade">
                                      <p:cBhvr>
                                        <p:cTn id="34" dur="1000"/>
                                        <p:tgtEl>
                                          <p:spTgt spid="448525"/>
                                        </p:tgtEl>
                                      </p:cBhvr>
                                    </p:animEffect>
                                    <p:anim calcmode="lin" valueType="num">
                                      <p:cBhvr>
                                        <p:cTn id="35" dur="1000" fill="hold"/>
                                        <p:tgtEl>
                                          <p:spTgt spid="448525"/>
                                        </p:tgtEl>
                                        <p:attrNameLst>
                                          <p:attrName>ppt_x</p:attrName>
                                        </p:attrNameLst>
                                      </p:cBhvr>
                                      <p:tavLst>
                                        <p:tav tm="0">
                                          <p:val>
                                            <p:strVal val="#ppt_x"/>
                                          </p:val>
                                        </p:tav>
                                        <p:tav tm="100000">
                                          <p:val>
                                            <p:strVal val="#ppt_x"/>
                                          </p:val>
                                        </p:tav>
                                      </p:tavLst>
                                    </p:anim>
                                    <p:anim calcmode="lin" valueType="num">
                                      <p:cBhvr>
                                        <p:cTn id="36" dur="1000" fill="hold"/>
                                        <p:tgtEl>
                                          <p:spTgt spid="448525"/>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448530"/>
                                        </p:tgtEl>
                                        <p:attrNameLst>
                                          <p:attrName>style.visibility</p:attrName>
                                        </p:attrNameLst>
                                      </p:cBhvr>
                                      <p:to>
                                        <p:strVal val="visible"/>
                                      </p:to>
                                    </p:set>
                                    <p:animEffect transition="in" filter="fade">
                                      <p:cBhvr>
                                        <p:cTn id="40" dur="2000"/>
                                        <p:tgtEl>
                                          <p:spTgt spid="448530"/>
                                        </p:tgtEl>
                                      </p:cBhvr>
                                    </p:animEffec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448526"/>
                                        </p:tgtEl>
                                        <p:attrNameLst>
                                          <p:attrName>style.visibility</p:attrName>
                                        </p:attrNameLst>
                                      </p:cBhvr>
                                      <p:to>
                                        <p:strVal val="visible"/>
                                      </p:to>
                                    </p:set>
                                    <p:animEffect transition="in" filter="fade">
                                      <p:cBhvr>
                                        <p:cTn id="45" dur="1000"/>
                                        <p:tgtEl>
                                          <p:spTgt spid="448526"/>
                                        </p:tgtEl>
                                      </p:cBhvr>
                                    </p:animEffect>
                                    <p:anim calcmode="lin" valueType="num">
                                      <p:cBhvr>
                                        <p:cTn id="46" dur="1000" fill="hold"/>
                                        <p:tgtEl>
                                          <p:spTgt spid="448526"/>
                                        </p:tgtEl>
                                        <p:attrNameLst>
                                          <p:attrName>ppt_x</p:attrName>
                                        </p:attrNameLst>
                                      </p:cBhvr>
                                      <p:tavLst>
                                        <p:tav tm="0">
                                          <p:val>
                                            <p:strVal val="#ppt_x"/>
                                          </p:val>
                                        </p:tav>
                                        <p:tav tm="100000">
                                          <p:val>
                                            <p:strVal val="#ppt_x"/>
                                          </p:val>
                                        </p:tav>
                                      </p:tavLst>
                                    </p:anim>
                                    <p:anim calcmode="lin" valueType="num">
                                      <p:cBhvr>
                                        <p:cTn id="47" dur="1000" fill="hold"/>
                                        <p:tgtEl>
                                          <p:spTgt spid="448526"/>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448529"/>
                                        </p:tgtEl>
                                        <p:attrNameLst>
                                          <p:attrName>style.visibility</p:attrName>
                                        </p:attrNameLst>
                                      </p:cBhvr>
                                      <p:to>
                                        <p:strVal val="visible"/>
                                      </p:to>
                                    </p:set>
                                    <p:animEffect transition="in" filter="wipe(left)">
                                      <p:cBhvr>
                                        <p:cTn id="51" dur="500"/>
                                        <p:tgtEl>
                                          <p:spTgt spid="448529"/>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448527"/>
                                        </p:tgtEl>
                                        <p:attrNameLst>
                                          <p:attrName>style.visibility</p:attrName>
                                        </p:attrNameLst>
                                      </p:cBhvr>
                                      <p:to>
                                        <p:strVal val="visible"/>
                                      </p:to>
                                    </p:set>
                                    <p:animEffect transition="in" filter="fade">
                                      <p:cBhvr>
                                        <p:cTn id="56" dur="1000"/>
                                        <p:tgtEl>
                                          <p:spTgt spid="448527"/>
                                        </p:tgtEl>
                                      </p:cBhvr>
                                    </p:animEffect>
                                    <p:anim calcmode="lin" valueType="num">
                                      <p:cBhvr>
                                        <p:cTn id="57" dur="1000" fill="hold"/>
                                        <p:tgtEl>
                                          <p:spTgt spid="448527"/>
                                        </p:tgtEl>
                                        <p:attrNameLst>
                                          <p:attrName>ppt_x</p:attrName>
                                        </p:attrNameLst>
                                      </p:cBhvr>
                                      <p:tavLst>
                                        <p:tav tm="0">
                                          <p:val>
                                            <p:strVal val="#ppt_x"/>
                                          </p:val>
                                        </p:tav>
                                        <p:tav tm="100000">
                                          <p:val>
                                            <p:strVal val="#ppt_x"/>
                                          </p:val>
                                        </p:tav>
                                      </p:tavLst>
                                    </p:anim>
                                    <p:anim calcmode="lin" valueType="num">
                                      <p:cBhvr>
                                        <p:cTn id="58" dur="1000" fill="hold"/>
                                        <p:tgtEl>
                                          <p:spTgt spid="448527"/>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448531"/>
                                        </p:tgtEl>
                                        <p:attrNameLst>
                                          <p:attrName>style.visibility</p:attrName>
                                        </p:attrNameLst>
                                      </p:cBhvr>
                                      <p:to>
                                        <p:strVal val="visible"/>
                                      </p:to>
                                    </p:set>
                                    <p:animEffect transition="in" filter="fade">
                                      <p:cBhvr>
                                        <p:cTn id="62" dur="2000"/>
                                        <p:tgtEl>
                                          <p:spTgt spid="448531"/>
                                        </p:tgtEl>
                                      </p:cBhvr>
                                    </p:animEffect>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448528"/>
                                        </p:tgtEl>
                                        <p:attrNameLst>
                                          <p:attrName>style.visibility</p:attrName>
                                        </p:attrNameLst>
                                      </p:cBhvr>
                                      <p:to>
                                        <p:strVal val="visible"/>
                                      </p:to>
                                    </p:set>
                                    <p:animEffect transition="in" filter="fade">
                                      <p:cBhvr>
                                        <p:cTn id="67" dur="1000"/>
                                        <p:tgtEl>
                                          <p:spTgt spid="448528"/>
                                        </p:tgtEl>
                                      </p:cBhvr>
                                    </p:animEffect>
                                    <p:anim calcmode="lin" valueType="num">
                                      <p:cBhvr>
                                        <p:cTn id="68" dur="1000" fill="hold"/>
                                        <p:tgtEl>
                                          <p:spTgt spid="448528"/>
                                        </p:tgtEl>
                                        <p:attrNameLst>
                                          <p:attrName>ppt_x</p:attrName>
                                        </p:attrNameLst>
                                      </p:cBhvr>
                                      <p:tavLst>
                                        <p:tav tm="0">
                                          <p:val>
                                            <p:strVal val="#ppt_x"/>
                                          </p:val>
                                        </p:tav>
                                        <p:tav tm="100000">
                                          <p:val>
                                            <p:strVal val="#ppt_x"/>
                                          </p:val>
                                        </p:tav>
                                      </p:tavLst>
                                    </p:anim>
                                    <p:anim calcmode="lin" valueType="num">
                                      <p:cBhvr>
                                        <p:cTn id="69" dur="1000" fill="hold"/>
                                        <p:tgtEl>
                                          <p:spTgt spid="448528"/>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48532"/>
                                        </p:tgtEl>
                                        <p:attrNameLst>
                                          <p:attrName>style.visibility</p:attrName>
                                        </p:attrNameLst>
                                      </p:cBhvr>
                                      <p:to>
                                        <p:strVal val="visible"/>
                                      </p:to>
                                    </p:set>
                                    <p:animEffect transition="in" filter="fade">
                                      <p:cBhvr>
                                        <p:cTn id="74" dur="2000"/>
                                        <p:tgtEl>
                                          <p:spTgt spid="448532"/>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448537"/>
                                        </p:tgtEl>
                                        <p:attrNameLst>
                                          <p:attrName>style.visibility</p:attrName>
                                        </p:attrNameLst>
                                      </p:cBhvr>
                                      <p:to>
                                        <p:strVal val="visible"/>
                                      </p:to>
                                    </p:set>
                                    <p:anim calcmode="lin" valueType="num">
                                      <p:cBhvr>
                                        <p:cTn id="79" dur="1000" fill="hold"/>
                                        <p:tgtEl>
                                          <p:spTgt spid="448537"/>
                                        </p:tgtEl>
                                        <p:attrNameLst>
                                          <p:attrName>ppt_w</p:attrName>
                                        </p:attrNameLst>
                                      </p:cBhvr>
                                      <p:tavLst>
                                        <p:tav tm="0">
                                          <p:val>
                                            <p:fltVal val="0"/>
                                          </p:val>
                                        </p:tav>
                                        <p:tav tm="100000">
                                          <p:val>
                                            <p:strVal val="#ppt_w"/>
                                          </p:val>
                                        </p:tav>
                                      </p:tavLst>
                                    </p:anim>
                                    <p:anim calcmode="lin" valueType="num">
                                      <p:cBhvr>
                                        <p:cTn id="80" dur="1000" fill="hold"/>
                                        <p:tgtEl>
                                          <p:spTgt spid="448537"/>
                                        </p:tgtEl>
                                        <p:attrNameLst>
                                          <p:attrName>ppt_h</p:attrName>
                                        </p:attrNameLst>
                                      </p:cBhvr>
                                      <p:tavLst>
                                        <p:tav tm="0">
                                          <p:val>
                                            <p:fltVal val="0"/>
                                          </p:val>
                                        </p:tav>
                                        <p:tav tm="100000">
                                          <p:val>
                                            <p:strVal val="#ppt_h"/>
                                          </p:val>
                                        </p:tav>
                                      </p:tavLst>
                                    </p:anim>
                                    <p:animEffect transition="in" filter="fade">
                                      <p:cBhvr>
                                        <p:cTn id="81" dur="1000"/>
                                        <p:tgtEl>
                                          <p:spTgt spid="448537"/>
                                        </p:tgtEl>
                                      </p:cBhvr>
                                    </p:animEffect>
                                  </p:childTnLst>
                                </p:cTn>
                              </p:par>
                              <p:par>
                                <p:cTn id="82" presetID="0" presetClass="path" presetSubtype="0" accel="50000" decel="50000" fill="hold" grpId="1" nodeType="withEffect">
                                  <p:stCondLst>
                                    <p:cond delay="0"/>
                                  </p:stCondLst>
                                  <p:childTnLst>
                                    <p:animMotion origin="layout" path="M 0 0 L 0 0.18316 " pathEditMode="relative" ptsTypes="AA">
                                      <p:cBhvr>
                                        <p:cTn id="83" dur="2000" fill="hold"/>
                                        <p:tgtEl>
                                          <p:spTgt spid="448537"/>
                                        </p:tgtEl>
                                        <p:attrNameLst>
                                          <p:attrName>ppt_x</p:attrName>
                                          <p:attrName>ppt_y</p:attrName>
                                        </p:attrNameLst>
                                      </p:cBhvr>
                                    </p:animMotion>
                                  </p:childTnLst>
                                </p:cTn>
                              </p:par>
                            </p:childTnLst>
                          </p:cTn>
                        </p:par>
                      </p:childTnLst>
                    </p:cTn>
                  </p:par>
                  <p:par>
                    <p:cTn id="84" fill="hold">
                      <p:stCondLst>
                        <p:cond delay="indefinite"/>
                      </p:stCondLst>
                      <p:childTnLst>
                        <p:par>
                          <p:cTn id="85" fill="hold">
                            <p:stCondLst>
                              <p:cond delay="0"/>
                            </p:stCondLst>
                            <p:childTnLst>
                              <p:par>
                                <p:cTn id="86" presetID="9" presetClass="emph" presetSubtype="0" grpId="2" nodeType="clickEffect">
                                  <p:stCondLst>
                                    <p:cond delay="0"/>
                                  </p:stCondLst>
                                  <p:childTnLst>
                                    <p:set>
                                      <p:cBhvr rctx="PPT">
                                        <p:cTn id="87" dur="indefinite"/>
                                        <p:tgtEl>
                                          <p:spTgt spid="448537"/>
                                        </p:tgtEl>
                                        <p:attrNameLst>
                                          <p:attrName>style.opacity</p:attrName>
                                        </p:attrNameLst>
                                      </p:cBhvr>
                                      <p:to>
                                        <p:strVal val="0.5"/>
                                      </p:to>
                                    </p:set>
                                    <p:animEffect filter="image" prLst="opacity: 0.5">
                                      <p:cBhvr rctx="IE">
                                        <p:cTn id="88" dur="indefinite"/>
                                        <p:tgtEl>
                                          <p:spTgt spid="448537"/>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448533"/>
                                        </p:tgtEl>
                                        <p:attrNameLst>
                                          <p:attrName>style.visibility</p:attrName>
                                        </p:attrNameLst>
                                      </p:cBhvr>
                                      <p:to>
                                        <p:strVal val="visible"/>
                                      </p:to>
                                    </p:set>
                                    <p:animEffect transition="in" filter="dissolve">
                                      <p:cBhvr>
                                        <p:cTn id="93" dur="500"/>
                                        <p:tgtEl>
                                          <p:spTgt spid="448533"/>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448534"/>
                                        </p:tgtEl>
                                        <p:attrNameLst>
                                          <p:attrName>style.visibility</p:attrName>
                                        </p:attrNameLst>
                                      </p:cBhvr>
                                      <p:to>
                                        <p:strVal val="visible"/>
                                      </p:to>
                                    </p:set>
                                    <p:animEffect transition="in" filter="dissolve">
                                      <p:cBhvr>
                                        <p:cTn id="98" dur="500"/>
                                        <p:tgtEl>
                                          <p:spTgt spid="448534"/>
                                        </p:tgtEl>
                                      </p:cBhvr>
                                    </p:animEffect>
                                  </p:childTnLst>
                                </p:cTn>
                              </p:par>
                            </p:childTnLst>
                          </p:cTn>
                        </p:par>
                      </p:childTnLst>
                    </p:cTn>
                  </p:par>
                  <p:par>
                    <p:cTn id="99" fill="hold">
                      <p:stCondLst>
                        <p:cond delay="indefinite"/>
                      </p:stCondLst>
                      <p:childTnLst>
                        <p:par>
                          <p:cTn id="100" fill="hold">
                            <p:stCondLst>
                              <p:cond delay="0"/>
                            </p:stCondLst>
                            <p:childTnLst>
                              <p:par>
                                <p:cTn id="101" presetID="55" presetClass="exit" presetSubtype="0" fill="hold" grpId="3" nodeType="clickEffect">
                                  <p:stCondLst>
                                    <p:cond delay="0"/>
                                  </p:stCondLst>
                                  <p:childTnLst>
                                    <p:anim calcmode="lin" valueType="num">
                                      <p:cBhvr>
                                        <p:cTn id="102" dur="1000"/>
                                        <p:tgtEl>
                                          <p:spTgt spid="448537"/>
                                        </p:tgtEl>
                                        <p:attrNameLst>
                                          <p:attrName>ppt_w</p:attrName>
                                        </p:attrNameLst>
                                      </p:cBhvr>
                                      <p:tavLst>
                                        <p:tav tm="0">
                                          <p:val>
                                            <p:strVal val="ppt_w"/>
                                          </p:val>
                                        </p:tav>
                                        <p:tav tm="100000">
                                          <p:val>
                                            <p:strVal val="ppt_w*0.70"/>
                                          </p:val>
                                        </p:tav>
                                      </p:tavLst>
                                    </p:anim>
                                    <p:anim calcmode="lin" valueType="num">
                                      <p:cBhvr>
                                        <p:cTn id="103" dur="1000"/>
                                        <p:tgtEl>
                                          <p:spTgt spid="448537"/>
                                        </p:tgtEl>
                                        <p:attrNameLst>
                                          <p:attrName>ppt_h</p:attrName>
                                        </p:attrNameLst>
                                      </p:cBhvr>
                                      <p:tavLst>
                                        <p:tav tm="0">
                                          <p:val>
                                            <p:strVal val="ppt_h"/>
                                          </p:val>
                                        </p:tav>
                                        <p:tav tm="100000">
                                          <p:val>
                                            <p:strVal val="ppt_h"/>
                                          </p:val>
                                        </p:tav>
                                      </p:tavLst>
                                    </p:anim>
                                    <p:animEffect transition="out" filter="fade">
                                      <p:cBhvr>
                                        <p:cTn id="104" dur="1000"/>
                                        <p:tgtEl>
                                          <p:spTgt spid="448537"/>
                                        </p:tgtEl>
                                      </p:cBhvr>
                                    </p:animEffect>
                                    <p:set>
                                      <p:cBhvr>
                                        <p:cTn id="105" dur="1" fill="hold">
                                          <p:stCondLst>
                                            <p:cond delay="999"/>
                                          </p:stCondLst>
                                        </p:cTn>
                                        <p:tgtEl>
                                          <p:spTgt spid="448537"/>
                                        </p:tgtEl>
                                        <p:attrNameLst>
                                          <p:attrName>style.visibility</p:attrName>
                                        </p:attrNameLst>
                                      </p:cBhvr>
                                      <p:to>
                                        <p:strVal val="hidden"/>
                                      </p:to>
                                    </p:set>
                                  </p:childTnLst>
                                </p:cTn>
                              </p:par>
                              <p:par>
                                <p:cTn id="106" presetID="9" presetClass="entr" presetSubtype="0" fill="hold" nodeType="withEffect">
                                  <p:stCondLst>
                                    <p:cond delay="0"/>
                                  </p:stCondLst>
                                  <p:childTnLst>
                                    <p:set>
                                      <p:cBhvr>
                                        <p:cTn id="107" dur="1" fill="hold">
                                          <p:stCondLst>
                                            <p:cond delay="0"/>
                                          </p:stCondLst>
                                        </p:cTn>
                                        <p:tgtEl>
                                          <p:spTgt spid="448538">
                                            <p:txEl>
                                              <p:pRg st="0" end="0"/>
                                            </p:txEl>
                                          </p:spTgt>
                                        </p:tgtEl>
                                        <p:attrNameLst>
                                          <p:attrName>style.visibility</p:attrName>
                                        </p:attrNameLst>
                                      </p:cBhvr>
                                      <p:to>
                                        <p:strVal val="visible"/>
                                      </p:to>
                                    </p:set>
                                    <p:animEffect transition="in" filter="dissolve">
                                      <p:cBhvr>
                                        <p:cTn id="108" dur="500"/>
                                        <p:tgtEl>
                                          <p:spTgt spid="448538">
                                            <p:txEl>
                                              <p:pRg st="0" end="0"/>
                                            </p:txEl>
                                          </p:spTgt>
                                        </p:tgtEl>
                                      </p:cBhvr>
                                    </p:animEffect>
                                  </p:childTnLst>
                                </p:cTn>
                              </p:par>
                            </p:childTnLst>
                          </p:cTn>
                        </p:par>
                        <p:par>
                          <p:cTn id="109" fill="hold">
                            <p:stCondLst>
                              <p:cond delay="1000"/>
                            </p:stCondLst>
                            <p:childTnLst>
                              <p:par>
                                <p:cTn id="110" presetID="9" presetClass="emph" presetSubtype="0" grpId="1" nodeType="afterEffect">
                                  <p:stCondLst>
                                    <p:cond delay="0"/>
                                  </p:stCondLst>
                                  <p:childTnLst>
                                    <p:set>
                                      <p:cBhvr rctx="PPT">
                                        <p:cTn id="111" dur="indefinite"/>
                                        <p:tgtEl>
                                          <p:spTgt spid="448524"/>
                                        </p:tgtEl>
                                        <p:attrNameLst>
                                          <p:attrName>style.opacity</p:attrName>
                                        </p:attrNameLst>
                                      </p:cBhvr>
                                      <p:to>
                                        <p:strVal val="0.5"/>
                                      </p:to>
                                    </p:set>
                                    <p:animEffect filter="image" prLst="opacity: 0.5">
                                      <p:cBhvr rctx="IE">
                                        <p:cTn id="112" dur="indefinite"/>
                                        <p:tgtEl>
                                          <p:spTgt spid="448524"/>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0" fill="hold" grpId="0" nodeType="clickEffect">
                                  <p:stCondLst>
                                    <p:cond delay="0"/>
                                  </p:stCondLst>
                                  <p:childTnLst>
                                    <p:set>
                                      <p:cBhvr>
                                        <p:cTn id="116" dur="1" fill="hold">
                                          <p:stCondLst>
                                            <p:cond delay="0"/>
                                          </p:stCondLst>
                                        </p:cTn>
                                        <p:tgtEl>
                                          <p:spTgt spid="448535"/>
                                        </p:tgtEl>
                                        <p:attrNameLst>
                                          <p:attrName>style.visibility</p:attrName>
                                        </p:attrNameLst>
                                      </p:cBhvr>
                                      <p:to>
                                        <p:strVal val="visible"/>
                                      </p:to>
                                    </p:set>
                                    <p:anim calcmode="lin" valueType="num">
                                      <p:cBhvr>
                                        <p:cTn id="117" dur="500" fill="hold"/>
                                        <p:tgtEl>
                                          <p:spTgt spid="448535"/>
                                        </p:tgtEl>
                                        <p:attrNameLst>
                                          <p:attrName>ppt_w</p:attrName>
                                        </p:attrNameLst>
                                      </p:cBhvr>
                                      <p:tavLst>
                                        <p:tav tm="0">
                                          <p:val>
                                            <p:fltVal val="0"/>
                                          </p:val>
                                        </p:tav>
                                        <p:tav tm="100000">
                                          <p:val>
                                            <p:strVal val="#ppt_w"/>
                                          </p:val>
                                        </p:tav>
                                      </p:tavLst>
                                    </p:anim>
                                    <p:anim calcmode="lin" valueType="num">
                                      <p:cBhvr>
                                        <p:cTn id="118" dur="500" fill="hold"/>
                                        <p:tgtEl>
                                          <p:spTgt spid="448535"/>
                                        </p:tgtEl>
                                        <p:attrNameLst>
                                          <p:attrName>ppt_h</p:attrName>
                                        </p:attrNameLst>
                                      </p:cBhvr>
                                      <p:tavLst>
                                        <p:tav tm="0">
                                          <p:val>
                                            <p:fltVal val="0"/>
                                          </p:val>
                                        </p:tav>
                                        <p:tav tm="100000">
                                          <p:val>
                                            <p:strVal val="#ppt_h"/>
                                          </p:val>
                                        </p:tav>
                                      </p:tavLst>
                                    </p:anim>
                                    <p:animEffect transition="in" filter="fade">
                                      <p:cBhvr>
                                        <p:cTn id="119" dur="500"/>
                                        <p:tgtEl>
                                          <p:spTgt spid="448535"/>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ntr" presetSubtype="0" fill="hold" grpId="0" nodeType="clickEffect">
                                  <p:stCondLst>
                                    <p:cond delay="0"/>
                                  </p:stCondLst>
                                  <p:childTnLst>
                                    <p:set>
                                      <p:cBhvr>
                                        <p:cTn id="123" dur="1" fill="hold">
                                          <p:stCondLst>
                                            <p:cond delay="0"/>
                                          </p:stCondLst>
                                        </p:cTn>
                                        <p:tgtEl>
                                          <p:spTgt spid="448536"/>
                                        </p:tgtEl>
                                        <p:attrNameLst>
                                          <p:attrName>style.visibility</p:attrName>
                                        </p:attrNameLst>
                                      </p:cBhvr>
                                      <p:to>
                                        <p:strVal val="visible"/>
                                      </p:to>
                                    </p:set>
                                    <p:anim calcmode="lin" valueType="num">
                                      <p:cBhvr>
                                        <p:cTn id="124" dur="500" fill="hold"/>
                                        <p:tgtEl>
                                          <p:spTgt spid="448536"/>
                                        </p:tgtEl>
                                        <p:attrNameLst>
                                          <p:attrName>ppt_w</p:attrName>
                                        </p:attrNameLst>
                                      </p:cBhvr>
                                      <p:tavLst>
                                        <p:tav tm="0">
                                          <p:val>
                                            <p:fltVal val="0"/>
                                          </p:val>
                                        </p:tav>
                                        <p:tav tm="100000">
                                          <p:val>
                                            <p:strVal val="#ppt_w"/>
                                          </p:val>
                                        </p:tav>
                                      </p:tavLst>
                                    </p:anim>
                                    <p:anim calcmode="lin" valueType="num">
                                      <p:cBhvr>
                                        <p:cTn id="125" dur="500" fill="hold"/>
                                        <p:tgtEl>
                                          <p:spTgt spid="448536"/>
                                        </p:tgtEl>
                                        <p:attrNameLst>
                                          <p:attrName>ppt_h</p:attrName>
                                        </p:attrNameLst>
                                      </p:cBhvr>
                                      <p:tavLst>
                                        <p:tav tm="0">
                                          <p:val>
                                            <p:fltVal val="0"/>
                                          </p:val>
                                        </p:tav>
                                        <p:tav tm="100000">
                                          <p:val>
                                            <p:strVal val="#ppt_h"/>
                                          </p:val>
                                        </p:tav>
                                      </p:tavLst>
                                    </p:anim>
                                    <p:animEffect transition="in" filter="fade">
                                      <p:cBhvr>
                                        <p:cTn id="126" dur="500"/>
                                        <p:tgtEl>
                                          <p:spTgt spid="448536"/>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grpId="0" nodeType="clickEffect">
                                  <p:stCondLst>
                                    <p:cond delay="0"/>
                                  </p:stCondLst>
                                  <p:childTnLst>
                                    <p:set>
                                      <p:cBhvr>
                                        <p:cTn id="130" dur="1" fill="hold">
                                          <p:stCondLst>
                                            <p:cond delay="0"/>
                                          </p:stCondLst>
                                        </p:cTn>
                                        <p:tgtEl>
                                          <p:spTgt spid="448555"/>
                                        </p:tgtEl>
                                        <p:attrNameLst>
                                          <p:attrName>style.visibility</p:attrName>
                                        </p:attrNameLst>
                                      </p:cBhvr>
                                      <p:to>
                                        <p:strVal val="visible"/>
                                      </p:to>
                                    </p:set>
                                    <p:animEffect transition="in" filter="dissolve">
                                      <p:cBhvr>
                                        <p:cTn id="131" dur="500"/>
                                        <p:tgtEl>
                                          <p:spTgt spid="448555"/>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1" fill="hold" grpId="0" nodeType="clickEffect">
                                  <p:stCondLst>
                                    <p:cond delay="0"/>
                                  </p:stCondLst>
                                  <p:childTnLst>
                                    <p:set>
                                      <p:cBhvr>
                                        <p:cTn id="135" dur="1" fill="hold">
                                          <p:stCondLst>
                                            <p:cond delay="0"/>
                                          </p:stCondLst>
                                        </p:cTn>
                                        <p:tgtEl>
                                          <p:spTgt spid="448541"/>
                                        </p:tgtEl>
                                        <p:attrNameLst>
                                          <p:attrName>style.visibility</p:attrName>
                                        </p:attrNameLst>
                                      </p:cBhvr>
                                      <p:to>
                                        <p:strVal val="visible"/>
                                      </p:to>
                                    </p:set>
                                    <p:animEffect transition="in" filter="wipe(up)">
                                      <p:cBhvr>
                                        <p:cTn id="136" dur="500"/>
                                        <p:tgtEl>
                                          <p:spTgt spid="448541"/>
                                        </p:tgtEl>
                                      </p:cBhvr>
                                    </p:animEffect>
                                  </p:childTnLst>
                                </p:cTn>
                              </p:par>
                              <p:par>
                                <p:cTn id="137" presetID="40" presetClass="entr" presetSubtype="0" fill="hold" grpId="0" nodeType="withEffect">
                                  <p:stCondLst>
                                    <p:cond delay="0"/>
                                  </p:stCondLst>
                                  <p:iterate type="lt">
                                    <p:tmPct val="10000"/>
                                  </p:iterate>
                                  <p:childTnLst>
                                    <p:set>
                                      <p:cBhvr>
                                        <p:cTn id="138" dur="1" fill="hold">
                                          <p:stCondLst>
                                            <p:cond delay="0"/>
                                          </p:stCondLst>
                                        </p:cTn>
                                        <p:tgtEl>
                                          <p:spTgt spid="448543"/>
                                        </p:tgtEl>
                                        <p:attrNameLst>
                                          <p:attrName>style.visibility</p:attrName>
                                        </p:attrNameLst>
                                      </p:cBhvr>
                                      <p:to>
                                        <p:strVal val="visible"/>
                                      </p:to>
                                    </p:set>
                                    <p:animEffect transition="in" filter="fade">
                                      <p:cBhvr>
                                        <p:cTn id="139" dur="1000"/>
                                        <p:tgtEl>
                                          <p:spTgt spid="448543"/>
                                        </p:tgtEl>
                                      </p:cBhvr>
                                    </p:animEffect>
                                    <p:anim calcmode="lin" valueType="num">
                                      <p:cBhvr>
                                        <p:cTn id="140" dur="1000" fill="hold"/>
                                        <p:tgtEl>
                                          <p:spTgt spid="448543"/>
                                        </p:tgtEl>
                                        <p:attrNameLst>
                                          <p:attrName>ppt_x</p:attrName>
                                        </p:attrNameLst>
                                      </p:cBhvr>
                                      <p:tavLst>
                                        <p:tav tm="0">
                                          <p:val>
                                            <p:strVal val="#ppt_x-.1"/>
                                          </p:val>
                                        </p:tav>
                                        <p:tav tm="100000">
                                          <p:val>
                                            <p:strVal val="#ppt_x"/>
                                          </p:val>
                                        </p:tav>
                                      </p:tavLst>
                                    </p:anim>
                                    <p:anim calcmode="lin" valueType="num">
                                      <p:cBhvr>
                                        <p:cTn id="141" dur="1000" fill="hold"/>
                                        <p:tgtEl>
                                          <p:spTgt spid="448543"/>
                                        </p:tgtEl>
                                        <p:attrNameLst>
                                          <p:attrName>ppt_y</p:attrName>
                                        </p:attrNameLst>
                                      </p:cBhvr>
                                      <p:tavLst>
                                        <p:tav tm="0">
                                          <p:val>
                                            <p:strVal val="#ppt_y"/>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9" presetClass="entr" presetSubtype="0" fill="hold" grpId="0" nodeType="clickEffect">
                                  <p:stCondLst>
                                    <p:cond delay="0"/>
                                  </p:stCondLst>
                                  <p:childTnLst>
                                    <p:set>
                                      <p:cBhvr>
                                        <p:cTn id="145" dur="1" fill="hold">
                                          <p:stCondLst>
                                            <p:cond delay="0"/>
                                          </p:stCondLst>
                                        </p:cTn>
                                        <p:tgtEl>
                                          <p:spTgt spid="448545"/>
                                        </p:tgtEl>
                                        <p:attrNameLst>
                                          <p:attrName>style.visibility</p:attrName>
                                        </p:attrNameLst>
                                      </p:cBhvr>
                                      <p:to>
                                        <p:strVal val="visible"/>
                                      </p:to>
                                    </p:set>
                                    <p:animEffect transition="in" filter="dissolve">
                                      <p:cBhvr>
                                        <p:cTn id="146" dur="500"/>
                                        <p:tgtEl>
                                          <p:spTgt spid="448545"/>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1" fill="hold" grpId="0" nodeType="clickEffect">
                                  <p:stCondLst>
                                    <p:cond delay="0"/>
                                  </p:stCondLst>
                                  <p:childTnLst>
                                    <p:set>
                                      <p:cBhvr>
                                        <p:cTn id="150" dur="1" fill="hold">
                                          <p:stCondLst>
                                            <p:cond delay="0"/>
                                          </p:stCondLst>
                                        </p:cTn>
                                        <p:tgtEl>
                                          <p:spTgt spid="448542"/>
                                        </p:tgtEl>
                                        <p:attrNameLst>
                                          <p:attrName>style.visibility</p:attrName>
                                        </p:attrNameLst>
                                      </p:cBhvr>
                                      <p:to>
                                        <p:strVal val="visible"/>
                                      </p:to>
                                    </p:set>
                                    <p:animEffect transition="in" filter="wipe(up)">
                                      <p:cBhvr>
                                        <p:cTn id="151" dur="500"/>
                                        <p:tgtEl>
                                          <p:spTgt spid="448542"/>
                                        </p:tgtEl>
                                      </p:cBhvr>
                                    </p:animEffect>
                                  </p:childTnLst>
                                </p:cTn>
                              </p:par>
                              <p:par>
                                <p:cTn id="152" presetID="40" presetClass="entr" presetSubtype="0" fill="hold" grpId="0" nodeType="withEffect">
                                  <p:stCondLst>
                                    <p:cond delay="0"/>
                                  </p:stCondLst>
                                  <p:iterate type="lt">
                                    <p:tmPct val="10000"/>
                                  </p:iterate>
                                  <p:childTnLst>
                                    <p:set>
                                      <p:cBhvr>
                                        <p:cTn id="153" dur="1" fill="hold">
                                          <p:stCondLst>
                                            <p:cond delay="0"/>
                                          </p:stCondLst>
                                        </p:cTn>
                                        <p:tgtEl>
                                          <p:spTgt spid="448544"/>
                                        </p:tgtEl>
                                        <p:attrNameLst>
                                          <p:attrName>style.visibility</p:attrName>
                                        </p:attrNameLst>
                                      </p:cBhvr>
                                      <p:to>
                                        <p:strVal val="visible"/>
                                      </p:to>
                                    </p:set>
                                    <p:animEffect transition="in" filter="fade">
                                      <p:cBhvr>
                                        <p:cTn id="154" dur="1000"/>
                                        <p:tgtEl>
                                          <p:spTgt spid="448544"/>
                                        </p:tgtEl>
                                      </p:cBhvr>
                                    </p:animEffect>
                                    <p:anim calcmode="lin" valueType="num">
                                      <p:cBhvr>
                                        <p:cTn id="155" dur="1000" fill="hold"/>
                                        <p:tgtEl>
                                          <p:spTgt spid="448544"/>
                                        </p:tgtEl>
                                        <p:attrNameLst>
                                          <p:attrName>ppt_x</p:attrName>
                                        </p:attrNameLst>
                                      </p:cBhvr>
                                      <p:tavLst>
                                        <p:tav tm="0">
                                          <p:val>
                                            <p:strVal val="#ppt_x-.1"/>
                                          </p:val>
                                        </p:tav>
                                        <p:tav tm="100000">
                                          <p:val>
                                            <p:strVal val="#ppt_x"/>
                                          </p:val>
                                        </p:tav>
                                      </p:tavLst>
                                    </p:anim>
                                    <p:anim calcmode="lin" valueType="num">
                                      <p:cBhvr>
                                        <p:cTn id="156" dur="1000" fill="hold"/>
                                        <p:tgtEl>
                                          <p:spTgt spid="448544"/>
                                        </p:tgtEl>
                                        <p:attrNameLst>
                                          <p:attrName>ppt_y</p:attrName>
                                        </p:attrNameLst>
                                      </p:cBhvr>
                                      <p:tavLst>
                                        <p:tav tm="0">
                                          <p:val>
                                            <p:strVal val="#ppt_y"/>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9" presetClass="entr" presetSubtype="0" fill="hold" grpId="0" nodeType="clickEffect">
                                  <p:stCondLst>
                                    <p:cond delay="0"/>
                                  </p:stCondLst>
                                  <p:childTnLst>
                                    <p:set>
                                      <p:cBhvr>
                                        <p:cTn id="160" dur="1" fill="hold">
                                          <p:stCondLst>
                                            <p:cond delay="0"/>
                                          </p:stCondLst>
                                        </p:cTn>
                                        <p:tgtEl>
                                          <p:spTgt spid="448546"/>
                                        </p:tgtEl>
                                        <p:attrNameLst>
                                          <p:attrName>style.visibility</p:attrName>
                                        </p:attrNameLst>
                                      </p:cBhvr>
                                      <p:to>
                                        <p:strVal val="visible"/>
                                      </p:to>
                                    </p:set>
                                    <p:animEffect transition="in" filter="dissolve">
                                      <p:cBhvr>
                                        <p:cTn id="161" dur="500"/>
                                        <p:tgtEl>
                                          <p:spTgt spid="448546"/>
                                        </p:tgtEl>
                                      </p:cBhvr>
                                    </p:animEffect>
                                  </p:childTnLst>
                                </p:cTn>
                              </p:par>
                            </p:childTnLst>
                          </p:cTn>
                        </p:par>
                      </p:childTnLst>
                    </p:cTn>
                  </p:par>
                  <p:par>
                    <p:cTn id="162" fill="hold">
                      <p:stCondLst>
                        <p:cond delay="indefinite"/>
                      </p:stCondLst>
                      <p:childTnLst>
                        <p:par>
                          <p:cTn id="163" fill="hold">
                            <p:stCondLst>
                              <p:cond delay="0"/>
                            </p:stCondLst>
                            <p:childTnLst>
                              <p:par>
                                <p:cTn id="164" presetID="9" presetClass="entr" presetSubtype="0" fill="hold" grpId="0" nodeType="clickEffect">
                                  <p:stCondLst>
                                    <p:cond delay="0"/>
                                  </p:stCondLst>
                                  <p:childTnLst>
                                    <p:set>
                                      <p:cBhvr>
                                        <p:cTn id="165" dur="1" fill="hold">
                                          <p:stCondLst>
                                            <p:cond delay="0"/>
                                          </p:stCondLst>
                                        </p:cTn>
                                        <p:tgtEl>
                                          <p:spTgt spid="448547"/>
                                        </p:tgtEl>
                                        <p:attrNameLst>
                                          <p:attrName>style.visibility</p:attrName>
                                        </p:attrNameLst>
                                      </p:cBhvr>
                                      <p:to>
                                        <p:strVal val="visible"/>
                                      </p:to>
                                    </p:set>
                                    <p:animEffect transition="in" filter="dissolve">
                                      <p:cBhvr>
                                        <p:cTn id="166" dur="500"/>
                                        <p:tgtEl>
                                          <p:spTgt spid="448547"/>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448549"/>
                                        </p:tgtEl>
                                        <p:attrNameLst>
                                          <p:attrName>style.visibility</p:attrName>
                                        </p:attrNameLst>
                                      </p:cBhvr>
                                      <p:to>
                                        <p:strVal val="visible"/>
                                      </p:to>
                                    </p:set>
                                    <p:animEffect transition="in" filter="fade">
                                      <p:cBhvr>
                                        <p:cTn id="171" dur="2000"/>
                                        <p:tgtEl>
                                          <p:spTgt spid="448549"/>
                                        </p:tgtEl>
                                      </p:cBhvr>
                                    </p:animEffect>
                                  </p:childTnLst>
                                </p:cTn>
                              </p:par>
                            </p:childTnLst>
                          </p:cTn>
                        </p:par>
                      </p:childTnLst>
                    </p:cTn>
                  </p:par>
                  <p:par>
                    <p:cTn id="172" fill="hold">
                      <p:stCondLst>
                        <p:cond delay="indefinite"/>
                      </p:stCondLst>
                      <p:childTnLst>
                        <p:par>
                          <p:cTn id="173" fill="hold">
                            <p:stCondLst>
                              <p:cond delay="0"/>
                            </p:stCondLst>
                            <p:childTnLst>
                              <p:par>
                                <p:cTn id="174" presetID="47" presetClass="entr" presetSubtype="0" fill="hold" grpId="0" nodeType="clickEffect">
                                  <p:stCondLst>
                                    <p:cond delay="0"/>
                                  </p:stCondLst>
                                  <p:childTnLst>
                                    <p:set>
                                      <p:cBhvr>
                                        <p:cTn id="175" dur="1" fill="hold">
                                          <p:stCondLst>
                                            <p:cond delay="0"/>
                                          </p:stCondLst>
                                        </p:cTn>
                                        <p:tgtEl>
                                          <p:spTgt spid="448551"/>
                                        </p:tgtEl>
                                        <p:attrNameLst>
                                          <p:attrName>style.visibility</p:attrName>
                                        </p:attrNameLst>
                                      </p:cBhvr>
                                      <p:to>
                                        <p:strVal val="visible"/>
                                      </p:to>
                                    </p:set>
                                    <p:animEffect transition="in" filter="fade">
                                      <p:cBhvr>
                                        <p:cTn id="176" dur="1000"/>
                                        <p:tgtEl>
                                          <p:spTgt spid="448551"/>
                                        </p:tgtEl>
                                      </p:cBhvr>
                                    </p:animEffect>
                                    <p:anim calcmode="lin" valueType="num">
                                      <p:cBhvr>
                                        <p:cTn id="177" dur="1000" fill="hold"/>
                                        <p:tgtEl>
                                          <p:spTgt spid="448551"/>
                                        </p:tgtEl>
                                        <p:attrNameLst>
                                          <p:attrName>ppt_x</p:attrName>
                                        </p:attrNameLst>
                                      </p:cBhvr>
                                      <p:tavLst>
                                        <p:tav tm="0">
                                          <p:val>
                                            <p:strVal val="#ppt_x"/>
                                          </p:val>
                                        </p:tav>
                                        <p:tav tm="100000">
                                          <p:val>
                                            <p:strVal val="#ppt_x"/>
                                          </p:val>
                                        </p:tav>
                                      </p:tavLst>
                                    </p:anim>
                                    <p:anim calcmode="lin" valueType="num">
                                      <p:cBhvr>
                                        <p:cTn id="178" dur="1000" fill="hold"/>
                                        <p:tgtEl>
                                          <p:spTgt spid="448551"/>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9" presetClass="entr" presetSubtype="0" fill="hold" grpId="0" nodeType="clickEffect">
                                  <p:stCondLst>
                                    <p:cond delay="0"/>
                                  </p:stCondLst>
                                  <p:childTnLst>
                                    <p:set>
                                      <p:cBhvr>
                                        <p:cTn id="182" dur="1" fill="hold">
                                          <p:stCondLst>
                                            <p:cond delay="0"/>
                                          </p:stCondLst>
                                        </p:cTn>
                                        <p:tgtEl>
                                          <p:spTgt spid="448548"/>
                                        </p:tgtEl>
                                        <p:attrNameLst>
                                          <p:attrName>style.visibility</p:attrName>
                                        </p:attrNameLst>
                                      </p:cBhvr>
                                      <p:to>
                                        <p:strVal val="visible"/>
                                      </p:to>
                                    </p:set>
                                    <p:animEffect transition="in" filter="dissolve">
                                      <p:cBhvr>
                                        <p:cTn id="183" dur="500"/>
                                        <p:tgtEl>
                                          <p:spTgt spid="448548"/>
                                        </p:tgtEl>
                                      </p:cBhvr>
                                    </p:animEffect>
                                  </p:childTnLst>
                                </p:cTn>
                              </p:par>
                            </p:childTnLst>
                          </p:cTn>
                        </p:par>
                      </p:childTnLst>
                    </p:cTn>
                  </p:par>
                  <p:par>
                    <p:cTn id="184" fill="hold">
                      <p:stCondLst>
                        <p:cond delay="indefinite"/>
                      </p:stCondLst>
                      <p:childTnLst>
                        <p:par>
                          <p:cTn id="185" fill="hold">
                            <p:stCondLst>
                              <p:cond delay="0"/>
                            </p:stCondLst>
                            <p:childTnLst>
                              <p:par>
                                <p:cTn id="186" presetID="53" presetClass="entr" presetSubtype="0" fill="hold" grpId="0" nodeType="clickEffect">
                                  <p:stCondLst>
                                    <p:cond delay="0"/>
                                  </p:stCondLst>
                                  <p:childTnLst>
                                    <p:set>
                                      <p:cBhvr>
                                        <p:cTn id="187" dur="1" fill="hold">
                                          <p:stCondLst>
                                            <p:cond delay="0"/>
                                          </p:stCondLst>
                                        </p:cTn>
                                        <p:tgtEl>
                                          <p:spTgt spid="448550"/>
                                        </p:tgtEl>
                                        <p:attrNameLst>
                                          <p:attrName>style.visibility</p:attrName>
                                        </p:attrNameLst>
                                      </p:cBhvr>
                                      <p:to>
                                        <p:strVal val="visible"/>
                                      </p:to>
                                    </p:set>
                                    <p:anim calcmode="lin" valueType="num">
                                      <p:cBhvr>
                                        <p:cTn id="188" dur="500" fill="hold"/>
                                        <p:tgtEl>
                                          <p:spTgt spid="448550"/>
                                        </p:tgtEl>
                                        <p:attrNameLst>
                                          <p:attrName>ppt_w</p:attrName>
                                        </p:attrNameLst>
                                      </p:cBhvr>
                                      <p:tavLst>
                                        <p:tav tm="0">
                                          <p:val>
                                            <p:fltVal val="0"/>
                                          </p:val>
                                        </p:tav>
                                        <p:tav tm="100000">
                                          <p:val>
                                            <p:strVal val="#ppt_w"/>
                                          </p:val>
                                        </p:tav>
                                      </p:tavLst>
                                    </p:anim>
                                    <p:anim calcmode="lin" valueType="num">
                                      <p:cBhvr>
                                        <p:cTn id="189" dur="500" fill="hold"/>
                                        <p:tgtEl>
                                          <p:spTgt spid="448550"/>
                                        </p:tgtEl>
                                        <p:attrNameLst>
                                          <p:attrName>ppt_h</p:attrName>
                                        </p:attrNameLst>
                                      </p:cBhvr>
                                      <p:tavLst>
                                        <p:tav tm="0">
                                          <p:val>
                                            <p:fltVal val="0"/>
                                          </p:val>
                                        </p:tav>
                                        <p:tav tm="100000">
                                          <p:val>
                                            <p:strVal val="#ppt_h"/>
                                          </p:val>
                                        </p:tav>
                                      </p:tavLst>
                                    </p:anim>
                                    <p:animEffect transition="in" filter="fade">
                                      <p:cBhvr>
                                        <p:cTn id="190" dur="500"/>
                                        <p:tgtEl>
                                          <p:spTgt spid="448550"/>
                                        </p:tgtEl>
                                      </p:cBhvr>
                                    </p:animEffect>
                                  </p:childTnLst>
                                </p:cTn>
                              </p:par>
                            </p:childTnLst>
                          </p:cTn>
                        </p:par>
                      </p:childTnLst>
                    </p:cTn>
                  </p:par>
                  <p:par>
                    <p:cTn id="191" fill="hold">
                      <p:stCondLst>
                        <p:cond delay="indefinite"/>
                      </p:stCondLst>
                      <p:childTnLst>
                        <p:par>
                          <p:cTn id="192" fill="hold">
                            <p:stCondLst>
                              <p:cond delay="0"/>
                            </p:stCondLst>
                            <p:childTnLst>
                              <p:par>
                                <p:cTn id="193" presetID="47" presetClass="entr" presetSubtype="0" fill="hold" grpId="0" nodeType="clickEffect">
                                  <p:stCondLst>
                                    <p:cond delay="0"/>
                                  </p:stCondLst>
                                  <p:childTnLst>
                                    <p:set>
                                      <p:cBhvr>
                                        <p:cTn id="194" dur="1" fill="hold">
                                          <p:stCondLst>
                                            <p:cond delay="0"/>
                                          </p:stCondLst>
                                        </p:cTn>
                                        <p:tgtEl>
                                          <p:spTgt spid="448552"/>
                                        </p:tgtEl>
                                        <p:attrNameLst>
                                          <p:attrName>style.visibility</p:attrName>
                                        </p:attrNameLst>
                                      </p:cBhvr>
                                      <p:to>
                                        <p:strVal val="visible"/>
                                      </p:to>
                                    </p:set>
                                    <p:animEffect transition="in" filter="fade">
                                      <p:cBhvr>
                                        <p:cTn id="195" dur="1000"/>
                                        <p:tgtEl>
                                          <p:spTgt spid="448552"/>
                                        </p:tgtEl>
                                      </p:cBhvr>
                                    </p:animEffect>
                                    <p:anim calcmode="lin" valueType="num">
                                      <p:cBhvr>
                                        <p:cTn id="196" dur="1000" fill="hold"/>
                                        <p:tgtEl>
                                          <p:spTgt spid="448552"/>
                                        </p:tgtEl>
                                        <p:attrNameLst>
                                          <p:attrName>ppt_x</p:attrName>
                                        </p:attrNameLst>
                                      </p:cBhvr>
                                      <p:tavLst>
                                        <p:tav tm="0">
                                          <p:val>
                                            <p:strVal val="#ppt_x"/>
                                          </p:val>
                                        </p:tav>
                                        <p:tav tm="100000">
                                          <p:val>
                                            <p:strVal val="#ppt_x"/>
                                          </p:val>
                                        </p:tav>
                                      </p:tavLst>
                                    </p:anim>
                                    <p:anim calcmode="lin" valueType="num">
                                      <p:cBhvr>
                                        <p:cTn id="197" dur="1000" fill="hold"/>
                                        <p:tgtEl>
                                          <p:spTgt spid="448552"/>
                                        </p:tgtEl>
                                        <p:attrNameLst>
                                          <p:attrName>ppt_y</p:attrName>
                                        </p:attrNameLst>
                                      </p:cBhvr>
                                      <p:tavLst>
                                        <p:tav tm="0">
                                          <p:val>
                                            <p:strVal val="#ppt_y-.1"/>
                                          </p:val>
                                        </p:tav>
                                        <p:tav tm="100000">
                                          <p:val>
                                            <p:strVal val="#ppt_y"/>
                                          </p:val>
                                        </p:tav>
                                      </p:tavLst>
                                    </p:anim>
                                  </p:childTnLst>
                                </p:cTn>
                              </p:par>
                            </p:childTnLst>
                          </p:cTn>
                        </p:par>
                      </p:childTnLst>
                    </p:cTn>
                  </p:par>
                  <p:par>
                    <p:cTn id="198" fill="hold">
                      <p:stCondLst>
                        <p:cond delay="indefinite"/>
                      </p:stCondLst>
                      <p:childTnLst>
                        <p:par>
                          <p:cTn id="199" fill="hold">
                            <p:stCondLst>
                              <p:cond delay="0"/>
                            </p:stCondLst>
                            <p:childTnLst>
                              <p:par>
                                <p:cTn id="200" presetID="5" presetClass="entr" presetSubtype="10" fill="hold" grpId="0" nodeType="clickEffect">
                                  <p:stCondLst>
                                    <p:cond delay="0"/>
                                  </p:stCondLst>
                                  <p:childTnLst>
                                    <p:set>
                                      <p:cBhvr>
                                        <p:cTn id="201" dur="1" fill="hold">
                                          <p:stCondLst>
                                            <p:cond delay="0"/>
                                          </p:stCondLst>
                                        </p:cTn>
                                        <p:tgtEl>
                                          <p:spTgt spid="448567"/>
                                        </p:tgtEl>
                                        <p:attrNameLst>
                                          <p:attrName>style.visibility</p:attrName>
                                        </p:attrNameLst>
                                      </p:cBhvr>
                                      <p:to>
                                        <p:strVal val="visible"/>
                                      </p:to>
                                    </p:set>
                                    <p:animEffect transition="in" filter="checkerboard(across)">
                                      <p:cBhvr>
                                        <p:cTn id="202" dur="500"/>
                                        <p:tgtEl>
                                          <p:spTgt spid="448567"/>
                                        </p:tgtEl>
                                      </p:cBhvr>
                                    </p:animEffect>
                                  </p:childTnLst>
                                </p:cTn>
                              </p:par>
                              <p:par>
                                <p:cTn id="203" presetID="22" presetClass="entr" presetSubtype="4" fill="hold" grpId="0" nodeType="withEffect">
                                  <p:stCondLst>
                                    <p:cond delay="0"/>
                                  </p:stCondLst>
                                  <p:childTnLst>
                                    <p:set>
                                      <p:cBhvr>
                                        <p:cTn id="204" dur="1" fill="hold">
                                          <p:stCondLst>
                                            <p:cond delay="0"/>
                                          </p:stCondLst>
                                        </p:cTn>
                                        <p:tgtEl>
                                          <p:spTgt spid="448566"/>
                                        </p:tgtEl>
                                        <p:attrNameLst>
                                          <p:attrName>style.visibility</p:attrName>
                                        </p:attrNameLst>
                                      </p:cBhvr>
                                      <p:to>
                                        <p:strVal val="visible"/>
                                      </p:to>
                                    </p:set>
                                    <p:animEffect transition="in" filter="wipe(down)">
                                      <p:cBhvr>
                                        <p:cTn id="205" dur="500"/>
                                        <p:tgtEl>
                                          <p:spTgt spid="448566"/>
                                        </p:tgtEl>
                                      </p:cBhvr>
                                    </p:animEffect>
                                  </p:childTnLst>
                                </p:cTn>
                              </p:par>
                            </p:childTnLst>
                          </p:cTn>
                        </p:par>
                      </p:childTnLst>
                    </p:cTn>
                  </p:par>
                  <p:par>
                    <p:cTn id="206" fill="hold">
                      <p:stCondLst>
                        <p:cond delay="indefinite"/>
                      </p:stCondLst>
                      <p:childTnLst>
                        <p:par>
                          <p:cTn id="207" fill="hold">
                            <p:stCondLst>
                              <p:cond delay="0"/>
                            </p:stCondLst>
                            <p:childTnLst>
                              <p:par>
                                <p:cTn id="208" presetID="42" presetClass="entr" presetSubtype="0" fill="hold" grpId="0" nodeType="clickEffect">
                                  <p:stCondLst>
                                    <p:cond delay="0"/>
                                  </p:stCondLst>
                                  <p:childTnLst>
                                    <p:set>
                                      <p:cBhvr>
                                        <p:cTn id="209" dur="1" fill="hold">
                                          <p:stCondLst>
                                            <p:cond delay="0"/>
                                          </p:stCondLst>
                                        </p:cTn>
                                        <p:tgtEl>
                                          <p:spTgt spid="448553"/>
                                        </p:tgtEl>
                                        <p:attrNameLst>
                                          <p:attrName>style.visibility</p:attrName>
                                        </p:attrNameLst>
                                      </p:cBhvr>
                                      <p:to>
                                        <p:strVal val="visible"/>
                                      </p:to>
                                    </p:set>
                                    <p:animEffect transition="in" filter="fade">
                                      <p:cBhvr>
                                        <p:cTn id="210" dur="1000"/>
                                        <p:tgtEl>
                                          <p:spTgt spid="448553"/>
                                        </p:tgtEl>
                                      </p:cBhvr>
                                    </p:animEffect>
                                    <p:anim calcmode="lin" valueType="num">
                                      <p:cBhvr>
                                        <p:cTn id="211" dur="1000" fill="hold"/>
                                        <p:tgtEl>
                                          <p:spTgt spid="448553"/>
                                        </p:tgtEl>
                                        <p:attrNameLst>
                                          <p:attrName>ppt_x</p:attrName>
                                        </p:attrNameLst>
                                      </p:cBhvr>
                                      <p:tavLst>
                                        <p:tav tm="0">
                                          <p:val>
                                            <p:strVal val="#ppt_x"/>
                                          </p:val>
                                        </p:tav>
                                        <p:tav tm="100000">
                                          <p:val>
                                            <p:strVal val="#ppt_x"/>
                                          </p:val>
                                        </p:tav>
                                      </p:tavLst>
                                    </p:anim>
                                    <p:anim calcmode="lin" valueType="num">
                                      <p:cBhvr>
                                        <p:cTn id="212" dur="1000" fill="hold"/>
                                        <p:tgtEl>
                                          <p:spTgt spid="448553"/>
                                        </p:tgtEl>
                                        <p:attrNameLst>
                                          <p:attrName>ppt_y</p:attrName>
                                        </p:attrNameLst>
                                      </p:cBhvr>
                                      <p:tavLst>
                                        <p:tav tm="0">
                                          <p:val>
                                            <p:strVal val="#ppt_y+.1"/>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42" presetClass="entr" presetSubtype="0" fill="hold" grpId="0" nodeType="clickEffect">
                                  <p:stCondLst>
                                    <p:cond delay="0"/>
                                  </p:stCondLst>
                                  <p:childTnLst>
                                    <p:set>
                                      <p:cBhvr>
                                        <p:cTn id="216" dur="1" fill="hold">
                                          <p:stCondLst>
                                            <p:cond delay="0"/>
                                          </p:stCondLst>
                                        </p:cTn>
                                        <p:tgtEl>
                                          <p:spTgt spid="448554"/>
                                        </p:tgtEl>
                                        <p:attrNameLst>
                                          <p:attrName>style.visibility</p:attrName>
                                        </p:attrNameLst>
                                      </p:cBhvr>
                                      <p:to>
                                        <p:strVal val="visible"/>
                                      </p:to>
                                    </p:set>
                                    <p:animEffect transition="in" filter="fade">
                                      <p:cBhvr>
                                        <p:cTn id="217" dur="1000"/>
                                        <p:tgtEl>
                                          <p:spTgt spid="448554"/>
                                        </p:tgtEl>
                                      </p:cBhvr>
                                    </p:animEffect>
                                    <p:anim calcmode="lin" valueType="num">
                                      <p:cBhvr>
                                        <p:cTn id="218" dur="1000" fill="hold"/>
                                        <p:tgtEl>
                                          <p:spTgt spid="448554"/>
                                        </p:tgtEl>
                                        <p:attrNameLst>
                                          <p:attrName>ppt_x</p:attrName>
                                        </p:attrNameLst>
                                      </p:cBhvr>
                                      <p:tavLst>
                                        <p:tav tm="0">
                                          <p:val>
                                            <p:strVal val="#ppt_x"/>
                                          </p:val>
                                        </p:tav>
                                        <p:tav tm="100000">
                                          <p:val>
                                            <p:strVal val="#ppt_x"/>
                                          </p:val>
                                        </p:tav>
                                      </p:tavLst>
                                    </p:anim>
                                    <p:anim calcmode="lin" valueType="num">
                                      <p:cBhvr>
                                        <p:cTn id="219" dur="1000" fill="hold"/>
                                        <p:tgtEl>
                                          <p:spTgt spid="448554"/>
                                        </p:tgtEl>
                                        <p:attrNameLst>
                                          <p:attrName>ppt_y</p:attrName>
                                        </p:attrNameLst>
                                      </p:cBhvr>
                                      <p:tavLst>
                                        <p:tav tm="0">
                                          <p:val>
                                            <p:strVal val="#ppt_y+.1"/>
                                          </p:val>
                                        </p:tav>
                                        <p:tav tm="100000">
                                          <p:val>
                                            <p:strVal val="#ppt_y"/>
                                          </p:val>
                                        </p:tav>
                                      </p:tavLst>
                                    </p:anim>
                                  </p:childTnLst>
                                </p:cTn>
                              </p:par>
                            </p:childTnLst>
                          </p:cTn>
                        </p:par>
                      </p:childTnLst>
                    </p:cTn>
                  </p:par>
                  <p:par>
                    <p:cTn id="220" fill="hold">
                      <p:stCondLst>
                        <p:cond delay="indefinite"/>
                      </p:stCondLst>
                      <p:childTnLst>
                        <p:par>
                          <p:cTn id="221" fill="hold">
                            <p:stCondLst>
                              <p:cond delay="0"/>
                            </p:stCondLst>
                            <p:childTnLst>
                              <p:par>
                                <p:cTn id="222" presetID="9" presetClass="emph" presetSubtype="0" grpId="1" nodeType="clickEffect">
                                  <p:stCondLst>
                                    <p:cond delay="0"/>
                                  </p:stCondLst>
                                  <p:childTnLst>
                                    <p:set>
                                      <p:cBhvr rctx="PPT">
                                        <p:cTn id="223" dur="indefinite"/>
                                        <p:tgtEl>
                                          <p:spTgt spid="448535"/>
                                        </p:tgtEl>
                                        <p:attrNameLst>
                                          <p:attrName>style.opacity</p:attrName>
                                        </p:attrNameLst>
                                      </p:cBhvr>
                                      <p:to>
                                        <p:strVal val="0.5"/>
                                      </p:to>
                                    </p:set>
                                    <p:animEffect filter="image" prLst="opacity: 0.5">
                                      <p:cBhvr rctx="IE">
                                        <p:cTn id="224" dur="indefinite"/>
                                        <p:tgtEl>
                                          <p:spTgt spid="448535"/>
                                        </p:tgtEl>
                                      </p:cBhvr>
                                    </p:animEffect>
                                  </p:childTnLst>
                                </p:cTn>
                              </p:par>
                              <p:par>
                                <p:cTn id="225" presetID="9" presetClass="emph" presetSubtype="0" grpId="1" nodeType="withEffect">
                                  <p:stCondLst>
                                    <p:cond delay="0"/>
                                  </p:stCondLst>
                                  <p:childTnLst>
                                    <p:set>
                                      <p:cBhvr rctx="PPT">
                                        <p:cTn id="226" dur="indefinite"/>
                                        <p:tgtEl>
                                          <p:spTgt spid="448536"/>
                                        </p:tgtEl>
                                        <p:attrNameLst>
                                          <p:attrName>style.opacity</p:attrName>
                                        </p:attrNameLst>
                                      </p:cBhvr>
                                      <p:to>
                                        <p:strVal val="0.5"/>
                                      </p:to>
                                    </p:set>
                                    <p:animEffect filter="image" prLst="opacity: 0.5">
                                      <p:cBhvr rctx="IE">
                                        <p:cTn id="227" dur="indefinite"/>
                                        <p:tgtEl>
                                          <p:spTgt spid="448536"/>
                                        </p:tgtEl>
                                      </p:cBhvr>
                                    </p:animEffect>
                                  </p:childTnLst>
                                </p:cTn>
                              </p:par>
                              <p:par>
                                <p:cTn id="228" presetID="9" presetClass="emph" presetSubtype="0" grpId="1" nodeType="withEffect">
                                  <p:stCondLst>
                                    <p:cond delay="0"/>
                                  </p:stCondLst>
                                  <p:childTnLst>
                                    <p:set>
                                      <p:cBhvr rctx="PPT">
                                        <p:cTn id="229" dur="indefinite"/>
                                        <p:tgtEl>
                                          <p:spTgt spid="448541"/>
                                        </p:tgtEl>
                                        <p:attrNameLst>
                                          <p:attrName>style.opacity</p:attrName>
                                        </p:attrNameLst>
                                      </p:cBhvr>
                                      <p:to>
                                        <p:strVal val="0.5"/>
                                      </p:to>
                                    </p:set>
                                    <p:animEffect filter="image" prLst="opacity: 0.5">
                                      <p:cBhvr rctx="IE">
                                        <p:cTn id="230" dur="indefinite"/>
                                        <p:tgtEl>
                                          <p:spTgt spid="448541"/>
                                        </p:tgtEl>
                                      </p:cBhvr>
                                    </p:animEffect>
                                  </p:childTnLst>
                                </p:cTn>
                              </p:par>
                              <p:par>
                                <p:cTn id="231" presetID="9" presetClass="emph" presetSubtype="0" grpId="1" nodeType="withEffect">
                                  <p:stCondLst>
                                    <p:cond delay="0"/>
                                  </p:stCondLst>
                                  <p:childTnLst>
                                    <p:set>
                                      <p:cBhvr rctx="PPT">
                                        <p:cTn id="232" dur="indefinite"/>
                                        <p:tgtEl>
                                          <p:spTgt spid="448542"/>
                                        </p:tgtEl>
                                        <p:attrNameLst>
                                          <p:attrName>style.opacity</p:attrName>
                                        </p:attrNameLst>
                                      </p:cBhvr>
                                      <p:to>
                                        <p:strVal val="0.5"/>
                                      </p:to>
                                    </p:set>
                                    <p:animEffect filter="image" prLst="opacity: 0.5">
                                      <p:cBhvr rctx="IE">
                                        <p:cTn id="233" dur="indefinite"/>
                                        <p:tgtEl>
                                          <p:spTgt spid="448542"/>
                                        </p:tgtEl>
                                      </p:cBhvr>
                                    </p:animEffect>
                                  </p:childTnLst>
                                </p:cTn>
                              </p:par>
                              <p:par>
                                <p:cTn id="234" presetID="9" presetClass="emph" presetSubtype="0" grpId="1" nodeType="withEffect">
                                  <p:stCondLst>
                                    <p:cond delay="0"/>
                                  </p:stCondLst>
                                  <p:iterate type="lt">
                                    <p:tmAbs val="0"/>
                                  </p:iterate>
                                  <p:childTnLst>
                                    <p:set>
                                      <p:cBhvr rctx="PPT">
                                        <p:cTn id="235" dur="indefinite"/>
                                        <p:tgtEl>
                                          <p:spTgt spid="448543"/>
                                        </p:tgtEl>
                                        <p:attrNameLst>
                                          <p:attrName>style.opacity</p:attrName>
                                        </p:attrNameLst>
                                      </p:cBhvr>
                                      <p:to>
                                        <p:strVal val="0.5"/>
                                      </p:to>
                                    </p:set>
                                    <p:animEffect filter="image" prLst="opacity: 0.5">
                                      <p:cBhvr rctx="IE">
                                        <p:cTn id="236" dur="indefinite"/>
                                        <p:tgtEl>
                                          <p:spTgt spid="448543"/>
                                        </p:tgtEl>
                                      </p:cBhvr>
                                    </p:animEffect>
                                  </p:childTnLst>
                                </p:cTn>
                              </p:par>
                              <p:par>
                                <p:cTn id="237" presetID="9" presetClass="emph" presetSubtype="0" grpId="1" nodeType="withEffect">
                                  <p:stCondLst>
                                    <p:cond delay="0"/>
                                  </p:stCondLst>
                                  <p:iterate type="lt">
                                    <p:tmAbs val="0"/>
                                  </p:iterate>
                                  <p:childTnLst>
                                    <p:set>
                                      <p:cBhvr rctx="PPT">
                                        <p:cTn id="238" dur="indefinite"/>
                                        <p:tgtEl>
                                          <p:spTgt spid="448544"/>
                                        </p:tgtEl>
                                        <p:attrNameLst>
                                          <p:attrName>style.opacity</p:attrName>
                                        </p:attrNameLst>
                                      </p:cBhvr>
                                      <p:to>
                                        <p:strVal val="0.5"/>
                                      </p:to>
                                    </p:set>
                                    <p:animEffect filter="image" prLst="opacity: 0.5">
                                      <p:cBhvr rctx="IE">
                                        <p:cTn id="239" dur="indefinite"/>
                                        <p:tgtEl>
                                          <p:spTgt spid="448544"/>
                                        </p:tgtEl>
                                      </p:cBhvr>
                                    </p:animEffect>
                                  </p:childTnLst>
                                </p:cTn>
                              </p:par>
                              <p:par>
                                <p:cTn id="240" presetID="9" presetClass="emph" presetSubtype="0" grpId="1" nodeType="withEffect">
                                  <p:stCondLst>
                                    <p:cond delay="0"/>
                                  </p:stCondLst>
                                  <p:childTnLst>
                                    <p:set>
                                      <p:cBhvr rctx="PPT">
                                        <p:cTn id="241" dur="indefinite"/>
                                        <p:tgtEl>
                                          <p:spTgt spid="448545"/>
                                        </p:tgtEl>
                                        <p:attrNameLst>
                                          <p:attrName>style.opacity</p:attrName>
                                        </p:attrNameLst>
                                      </p:cBhvr>
                                      <p:to>
                                        <p:strVal val="0.5"/>
                                      </p:to>
                                    </p:set>
                                    <p:animEffect filter="image" prLst="opacity: 0.5">
                                      <p:cBhvr rctx="IE">
                                        <p:cTn id="242" dur="indefinite"/>
                                        <p:tgtEl>
                                          <p:spTgt spid="448545"/>
                                        </p:tgtEl>
                                      </p:cBhvr>
                                    </p:animEffect>
                                  </p:childTnLst>
                                </p:cTn>
                              </p:par>
                              <p:par>
                                <p:cTn id="243" presetID="9" presetClass="emph" presetSubtype="0" grpId="1" nodeType="withEffect">
                                  <p:stCondLst>
                                    <p:cond delay="0"/>
                                  </p:stCondLst>
                                  <p:childTnLst>
                                    <p:set>
                                      <p:cBhvr rctx="PPT">
                                        <p:cTn id="244" dur="indefinite"/>
                                        <p:tgtEl>
                                          <p:spTgt spid="448547"/>
                                        </p:tgtEl>
                                        <p:attrNameLst>
                                          <p:attrName>style.opacity</p:attrName>
                                        </p:attrNameLst>
                                      </p:cBhvr>
                                      <p:to>
                                        <p:strVal val="0.5"/>
                                      </p:to>
                                    </p:set>
                                    <p:animEffect filter="image" prLst="opacity: 0.5">
                                      <p:cBhvr rctx="IE">
                                        <p:cTn id="245" dur="indefinite"/>
                                        <p:tgtEl>
                                          <p:spTgt spid="448547"/>
                                        </p:tgtEl>
                                      </p:cBhvr>
                                    </p:animEffect>
                                  </p:childTnLst>
                                </p:cTn>
                              </p:par>
                              <p:par>
                                <p:cTn id="246" presetID="9" presetClass="emph" presetSubtype="0" grpId="1" nodeType="withEffect">
                                  <p:stCondLst>
                                    <p:cond delay="0"/>
                                  </p:stCondLst>
                                  <p:childTnLst>
                                    <p:set>
                                      <p:cBhvr rctx="PPT">
                                        <p:cTn id="247" dur="indefinite"/>
                                        <p:tgtEl>
                                          <p:spTgt spid="448548"/>
                                        </p:tgtEl>
                                        <p:attrNameLst>
                                          <p:attrName>style.opacity</p:attrName>
                                        </p:attrNameLst>
                                      </p:cBhvr>
                                      <p:to>
                                        <p:strVal val="0.5"/>
                                      </p:to>
                                    </p:set>
                                    <p:animEffect filter="image" prLst="opacity: 0.5">
                                      <p:cBhvr rctx="IE">
                                        <p:cTn id="248" dur="indefinite"/>
                                        <p:tgtEl>
                                          <p:spTgt spid="448548"/>
                                        </p:tgtEl>
                                      </p:cBhvr>
                                    </p:animEffect>
                                  </p:childTnLst>
                                </p:cTn>
                              </p:par>
                              <p:par>
                                <p:cTn id="249" presetID="9" presetClass="emph" presetSubtype="0" grpId="1" nodeType="withEffect">
                                  <p:stCondLst>
                                    <p:cond delay="0"/>
                                  </p:stCondLst>
                                  <p:childTnLst>
                                    <p:set>
                                      <p:cBhvr rctx="PPT">
                                        <p:cTn id="250" dur="indefinite"/>
                                        <p:tgtEl>
                                          <p:spTgt spid="448549"/>
                                        </p:tgtEl>
                                        <p:attrNameLst>
                                          <p:attrName>style.opacity</p:attrName>
                                        </p:attrNameLst>
                                      </p:cBhvr>
                                      <p:to>
                                        <p:strVal val="0.5"/>
                                      </p:to>
                                    </p:set>
                                    <p:animEffect filter="image" prLst="opacity: 0.5">
                                      <p:cBhvr rctx="IE">
                                        <p:cTn id="251" dur="indefinite"/>
                                        <p:tgtEl>
                                          <p:spTgt spid="448549"/>
                                        </p:tgtEl>
                                      </p:cBhvr>
                                    </p:animEffect>
                                  </p:childTnLst>
                                </p:cTn>
                              </p:par>
                              <p:par>
                                <p:cTn id="252" presetID="9" presetClass="emph" presetSubtype="0" grpId="1" nodeType="withEffect">
                                  <p:stCondLst>
                                    <p:cond delay="0"/>
                                  </p:stCondLst>
                                  <p:childTnLst>
                                    <p:set>
                                      <p:cBhvr rctx="PPT">
                                        <p:cTn id="253" dur="indefinite"/>
                                        <p:tgtEl>
                                          <p:spTgt spid="448550"/>
                                        </p:tgtEl>
                                        <p:attrNameLst>
                                          <p:attrName>style.opacity</p:attrName>
                                        </p:attrNameLst>
                                      </p:cBhvr>
                                      <p:to>
                                        <p:strVal val="0.5"/>
                                      </p:to>
                                    </p:set>
                                    <p:animEffect filter="image" prLst="opacity: 0.5">
                                      <p:cBhvr rctx="IE">
                                        <p:cTn id="254" dur="indefinite"/>
                                        <p:tgtEl>
                                          <p:spTgt spid="448550"/>
                                        </p:tgtEl>
                                      </p:cBhvr>
                                    </p:animEffect>
                                  </p:childTnLst>
                                </p:cTn>
                              </p:par>
                              <p:par>
                                <p:cTn id="255" presetID="9" presetClass="emph" presetSubtype="0" grpId="1" nodeType="withEffect">
                                  <p:stCondLst>
                                    <p:cond delay="0"/>
                                  </p:stCondLst>
                                  <p:childTnLst>
                                    <p:set>
                                      <p:cBhvr rctx="PPT">
                                        <p:cTn id="256" dur="indefinite"/>
                                        <p:tgtEl>
                                          <p:spTgt spid="448551"/>
                                        </p:tgtEl>
                                        <p:attrNameLst>
                                          <p:attrName>style.opacity</p:attrName>
                                        </p:attrNameLst>
                                      </p:cBhvr>
                                      <p:to>
                                        <p:strVal val="0.5"/>
                                      </p:to>
                                    </p:set>
                                    <p:animEffect filter="image" prLst="opacity: 0.5">
                                      <p:cBhvr rctx="IE">
                                        <p:cTn id="257" dur="indefinite"/>
                                        <p:tgtEl>
                                          <p:spTgt spid="448551"/>
                                        </p:tgtEl>
                                      </p:cBhvr>
                                    </p:animEffect>
                                  </p:childTnLst>
                                </p:cTn>
                              </p:par>
                              <p:par>
                                <p:cTn id="258" presetID="9" presetClass="emph" presetSubtype="0" grpId="1" nodeType="withEffect">
                                  <p:stCondLst>
                                    <p:cond delay="0"/>
                                  </p:stCondLst>
                                  <p:childTnLst>
                                    <p:set>
                                      <p:cBhvr rctx="PPT">
                                        <p:cTn id="259" dur="indefinite"/>
                                        <p:tgtEl>
                                          <p:spTgt spid="448552"/>
                                        </p:tgtEl>
                                        <p:attrNameLst>
                                          <p:attrName>style.opacity</p:attrName>
                                        </p:attrNameLst>
                                      </p:cBhvr>
                                      <p:to>
                                        <p:strVal val="0.5"/>
                                      </p:to>
                                    </p:set>
                                    <p:animEffect filter="image" prLst="opacity: 0.5">
                                      <p:cBhvr rctx="IE">
                                        <p:cTn id="260" dur="indefinite"/>
                                        <p:tgtEl>
                                          <p:spTgt spid="448552"/>
                                        </p:tgtEl>
                                      </p:cBhvr>
                                    </p:animEffect>
                                  </p:childTnLst>
                                </p:cTn>
                              </p:par>
                              <p:par>
                                <p:cTn id="261" presetID="9" presetClass="emph" presetSubtype="0" grpId="1" nodeType="withEffect">
                                  <p:stCondLst>
                                    <p:cond delay="0"/>
                                  </p:stCondLst>
                                  <p:childTnLst>
                                    <p:set>
                                      <p:cBhvr rctx="PPT">
                                        <p:cTn id="262" dur="indefinite"/>
                                        <p:tgtEl>
                                          <p:spTgt spid="448554"/>
                                        </p:tgtEl>
                                        <p:attrNameLst>
                                          <p:attrName>style.opacity</p:attrName>
                                        </p:attrNameLst>
                                      </p:cBhvr>
                                      <p:to>
                                        <p:strVal val="0.5"/>
                                      </p:to>
                                    </p:set>
                                    <p:animEffect filter="image" prLst="opacity: 0.5">
                                      <p:cBhvr rctx="IE">
                                        <p:cTn id="263" dur="indefinite"/>
                                        <p:tgtEl>
                                          <p:spTgt spid="448554"/>
                                        </p:tgtEl>
                                      </p:cBhvr>
                                    </p:animEffect>
                                  </p:childTnLst>
                                </p:cTn>
                              </p:par>
                              <p:par>
                                <p:cTn id="264" presetID="5" presetClass="exit" presetSubtype="10" fill="hold" grpId="1" nodeType="withEffect">
                                  <p:stCondLst>
                                    <p:cond delay="0"/>
                                  </p:stCondLst>
                                  <p:childTnLst>
                                    <p:animEffect transition="out" filter="checkerboard(across)">
                                      <p:cBhvr>
                                        <p:cTn id="265" dur="500"/>
                                        <p:tgtEl>
                                          <p:spTgt spid="448566"/>
                                        </p:tgtEl>
                                      </p:cBhvr>
                                    </p:animEffect>
                                    <p:set>
                                      <p:cBhvr>
                                        <p:cTn id="266" dur="1" fill="hold">
                                          <p:stCondLst>
                                            <p:cond delay="499"/>
                                          </p:stCondLst>
                                        </p:cTn>
                                        <p:tgtEl>
                                          <p:spTgt spid="448566"/>
                                        </p:tgtEl>
                                        <p:attrNameLst>
                                          <p:attrName>style.visibility</p:attrName>
                                        </p:attrNameLst>
                                      </p:cBhvr>
                                      <p:to>
                                        <p:strVal val="hidden"/>
                                      </p:to>
                                    </p:set>
                                  </p:childTnLst>
                                </p:cTn>
                              </p:par>
                              <p:par>
                                <p:cTn id="267" presetID="5" presetClass="exit" presetSubtype="10" fill="hold" grpId="1" nodeType="withEffect">
                                  <p:stCondLst>
                                    <p:cond delay="0"/>
                                  </p:stCondLst>
                                  <p:childTnLst>
                                    <p:animEffect transition="out" filter="checkerboard(across)">
                                      <p:cBhvr>
                                        <p:cTn id="268" dur="500"/>
                                        <p:tgtEl>
                                          <p:spTgt spid="448567"/>
                                        </p:tgtEl>
                                      </p:cBhvr>
                                    </p:animEffect>
                                    <p:set>
                                      <p:cBhvr>
                                        <p:cTn id="269" dur="1" fill="hold">
                                          <p:stCondLst>
                                            <p:cond delay="499"/>
                                          </p:stCondLst>
                                        </p:cTn>
                                        <p:tgtEl>
                                          <p:spTgt spid="448567"/>
                                        </p:tgtEl>
                                        <p:attrNameLst>
                                          <p:attrName>style.visibility</p:attrName>
                                        </p:attrNameLst>
                                      </p:cBhvr>
                                      <p:to>
                                        <p:strVal val="hidden"/>
                                      </p:to>
                                    </p:set>
                                  </p:childTnLst>
                                </p:cTn>
                              </p:par>
                            </p:childTnLst>
                          </p:cTn>
                        </p:par>
                      </p:childTnLst>
                    </p:cTn>
                  </p:par>
                  <p:par>
                    <p:cTn id="270" fill="hold">
                      <p:stCondLst>
                        <p:cond delay="indefinite"/>
                      </p:stCondLst>
                      <p:childTnLst>
                        <p:par>
                          <p:cTn id="271" fill="hold">
                            <p:stCondLst>
                              <p:cond delay="0"/>
                            </p:stCondLst>
                            <p:childTnLst>
                              <p:par>
                                <p:cTn id="272" presetID="9" presetClass="exit" presetSubtype="0" fill="hold" grpId="2" nodeType="clickEffect">
                                  <p:stCondLst>
                                    <p:cond delay="0"/>
                                  </p:stCondLst>
                                  <p:childTnLst>
                                    <p:animEffect transition="out" filter="dissolve">
                                      <p:cBhvr>
                                        <p:cTn id="273" dur="500"/>
                                        <p:tgtEl>
                                          <p:spTgt spid="448535"/>
                                        </p:tgtEl>
                                      </p:cBhvr>
                                    </p:animEffect>
                                    <p:set>
                                      <p:cBhvr>
                                        <p:cTn id="274" dur="1" fill="hold">
                                          <p:stCondLst>
                                            <p:cond delay="499"/>
                                          </p:stCondLst>
                                        </p:cTn>
                                        <p:tgtEl>
                                          <p:spTgt spid="448535"/>
                                        </p:tgtEl>
                                        <p:attrNameLst>
                                          <p:attrName>style.visibility</p:attrName>
                                        </p:attrNameLst>
                                      </p:cBhvr>
                                      <p:to>
                                        <p:strVal val="hidden"/>
                                      </p:to>
                                    </p:set>
                                  </p:childTnLst>
                                </p:cTn>
                              </p:par>
                              <p:par>
                                <p:cTn id="275" presetID="9" presetClass="exit" presetSubtype="0" fill="hold" grpId="2" nodeType="withEffect">
                                  <p:stCondLst>
                                    <p:cond delay="0"/>
                                  </p:stCondLst>
                                  <p:childTnLst>
                                    <p:animEffect transition="out" filter="dissolve">
                                      <p:cBhvr>
                                        <p:cTn id="276" dur="500"/>
                                        <p:tgtEl>
                                          <p:spTgt spid="448536"/>
                                        </p:tgtEl>
                                      </p:cBhvr>
                                    </p:animEffect>
                                    <p:set>
                                      <p:cBhvr>
                                        <p:cTn id="277" dur="1" fill="hold">
                                          <p:stCondLst>
                                            <p:cond delay="499"/>
                                          </p:stCondLst>
                                        </p:cTn>
                                        <p:tgtEl>
                                          <p:spTgt spid="448536"/>
                                        </p:tgtEl>
                                        <p:attrNameLst>
                                          <p:attrName>style.visibility</p:attrName>
                                        </p:attrNameLst>
                                      </p:cBhvr>
                                      <p:to>
                                        <p:strVal val="hidden"/>
                                      </p:to>
                                    </p:set>
                                  </p:childTnLst>
                                </p:cTn>
                              </p:par>
                              <p:par>
                                <p:cTn id="278" presetID="9" presetClass="exit" presetSubtype="0" fill="hold" grpId="2" nodeType="withEffect">
                                  <p:stCondLst>
                                    <p:cond delay="0"/>
                                  </p:stCondLst>
                                  <p:childTnLst>
                                    <p:animEffect transition="out" filter="dissolve">
                                      <p:cBhvr>
                                        <p:cTn id="279" dur="500"/>
                                        <p:tgtEl>
                                          <p:spTgt spid="448541"/>
                                        </p:tgtEl>
                                      </p:cBhvr>
                                    </p:animEffect>
                                    <p:set>
                                      <p:cBhvr>
                                        <p:cTn id="280" dur="1" fill="hold">
                                          <p:stCondLst>
                                            <p:cond delay="499"/>
                                          </p:stCondLst>
                                        </p:cTn>
                                        <p:tgtEl>
                                          <p:spTgt spid="448541"/>
                                        </p:tgtEl>
                                        <p:attrNameLst>
                                          <p:attrName>style.visibility</p:attrName>
                                        </p:attrNameLst>
                                      </p:cBhvr>
                                      <p:to>
                                        <p:strVal val="hidden"/>
                                      </p:to>
                                    </p:set>
                                  </p:childTnLst>
                                </p:cTn>
                              </p:par>
                              <p:par>
                                <p:cTn id="281" presetID="9" presetClass="exit" presetSubtype="0" fill="hold" grpId="2" nodeType="withEffect">
                                  <p:stCondLst>
                                    <p:cond delay="0"/>
                                  </p:stCondLst>
                                  <p:childTnLst>
                                    <p:animEffect transition="out" filter="dissolve">
                                      <p:cBhvr>
                                        <p:cTn id="282" dur="500"/>
                                        <p:tgtEl>
                                          <p:spTgt spid="448542"/>
                                        </p:tgtEl>
                                      </p:cBhvr>
                                    </p:animEffect>
                                    <p:set>
                                      <p:cBhvr>
                                        <p:cTn id="283" dur="1" fill="hold">
                                          <p:stCondLst>
                                            <p:cond delay="499"/>
                                          </p:stCondLst>
                                        </p:cTn>
                                        <p:tgtEl>
                                          <p:spTgt spid="448542"/>
                                        </p:tgtEl>
                                        <p:attrNameLst>
                                          <p:attrName>style.visibility</p:attrName>
                                        </p:attrNameLst>
                                      </p:cBhvr>
                                      <p:to>
                                        <p:strVal val="hidden"/>
                                      </p:to>
                                    </p:set>
                                  </p:childTnLst>
                                </p:cTn>
                              </p:par>
                              <p:par>
                                <p:cTn id="284" presetID="9" presetClass="exit" presetSubtype="0" fill="hold" grpId="2" nodeType="withEffect">
                                  <p:stCondLst>
                                    <p:cond delay="0"/>
                                  </p:stCondLst>
                                  <p:iterate type="lt">
                                    <p:tmPct val="0"/>
                                  </p:iterate>
                                  <p:childTnLst>
                                    <p:animEffect transition="out" filter="dissolve">
                                      <p:cBhvr>
                                        <p:cTn id="285" dur="500"/>
                                        <p:tgtEl>
                                          <p:spTgt spid="448543"/>
                                        </p:tgtEl>
                                      </p:cBhvr>
                                    </p:animEffect>
                                    <p:set>
                                      <p:cBhvr>
                                        <p:cTn id="286" dur="1" fill="hold">
                                          <p:stCondLst>
                                            <p:cond delay="499"/>
                                          </p:stCondLst>
                                        </p:cTn>
                                        <p:tgtEl>
                                          <p:spTgt spid="448543"/>
                                        </p:tgtEl>
                                        <p:attrNameLst>
                                          <p:attrName>style.visibility</p:attrName>
                                        </p:attrNameLst>
                                      </p:cBhvr>
                                      <p:to>
                                        <p:strVal val="hidden"/>
                                      </p:to>
                                    </p:set>
                                  </p:childTnLst>
                                </p:cTn>
                              </p:par>
                              <p:par>
                                <p:cTn id="287" presetID="9" presetClass="exit" presetSubtype="0" fill="hold" grpId="2" nodeType="withEffect">
                                  <p:stCondLst>
                                    <p:cond delay="0"/>
                                  </p:stCondLst>
                                  <p:iterate type="lt">
                                    <p:tmPct val="0"/>
                                  </p:iterate>
                                  <p:childTnLst>
                                    <p:animEffect transition="out" filter="dissolve">
                                      <p:cBhvr>
                                        <p:cTn id="288" dur="500"/>
                                        <p:tgtEl>
                                          <p:spTgt spid="448544"/>
                                        </p:tgtEl>
                                      </p:cBhvr>
                                    </p:animEffect>
                                    <p:set>
                                      <p:cBhvr>
                                        <p:cTn id="289" dur="1" fill="hold">
                                          <p:stCondLst>
                                            <p:cond delay="499"/>
                                          </p:stCondLst>
                                        </p:cTn>
                                        <p:tgtEl>
                                          <p:spTgt spid="448544"/>
                                        </p:tgtEl>
                                        <p:attrNameLst>
                                          <p:attrName>style.visibility</p:attrName>
                                        </p:attrNameLst>
                                      </p:cBhvr>
                                      <p:to>
                                        <p:strVal val="hidden"/>
                                      </p:to>
                                    </p:set>
                                  </p:childTnLst>
                                </p:cTn>
                              </p:par>
                              <p:par>
                                <p:cTn id="290" presetID="9" presetClass="exit" presetSubtype="0" fill="hold" grpId="2" nodeType="withEffect">
                                  <p:stCondLst>
                                    <p:cond delay="0"/>
                                  </p:stCondLst>
                                  <p:childTnLst>
                                    <p:animEffect transition="out" filter="dissolve">
                                      <p:cBhvr>
                                        <p:cTn id="291" dur="500"/>
                                        <p:tgtEl>
                                          <p:spTgt spid="448545"/>
                                        </p:tgtEl>
                                      </p:cBhvr>
                                    </p:animEffect>
                                    <p:set>
                                      <p:cBhvr>
                                        <p:cTn id="292" dur="1" fill="hold">
                                          <p:stCondLst>
                                            <p:cond delay="499"/>
                                          </p:stCondLst>
                                        </p:cTn>
                                        <p:tgtEl>
                                          <p:spTgt spid="448545"/>
                                        </p:tgtEl>
                                        <p:attrNameLst>
                                          <p:attrName>style.visibility</p:attrName>
                                        </p:attrNameLst>
                                      </p:cBhvr>
                                      <p:to>
                                        <p:strVal val="hidden"/>
                                      </p:to>
                                    </p:set>
                                  </p:childTnLst>
                                </p:cTn>
                              </p:par>
                              <p:par>
                                <p:cTn id="293" presetID="9" presetClass="exit" presetSubtype="0" fill="hold" grpId="2" nodeType="withEffect">
                                  <p:stCondLst>
                                    <p:cond delay="0"/>
                                  </p:stCondLst>
                                  <p:childTnLst>
                                    <p:animEffect transition="out" filter="dissolve">
                                      <p:cBhvr>
                                        <p:cTn id="294" dur="500"/>
                                        <p:tgtEl>
                                          <p:spTgt spid="448547"/>
                                        </p:tgtEl>
                                      </p:cBhvr>
                                    </p:animEffect>
                                    <p:set>
                                      <p:cBhvr>
                                        <p:cTn id="295" dur="1" fill="hold">
                                          <p:stCondLst>
                                            <p:cond delay="499"/>
                                          </p:stCondLst>
                                        </p:cTn>
                                        <p:tgtEl>
                                          <p:spTgt spid="448547"/>
                                        </p:tgtEl>
                                        <p:attrNameLst>
                                          <p:attrName>style.visibility</p:attrName>
                                        </p:attrNameLst>
                                      </p:cBhvr>
                                      <p:to>
                                        <p:strVal val="hidden"/>
                                      </p:to>
                                    </p:set>
                                  </p:childTnLst>
                                </p:cTn>
                              </p:par>
                              <p:par>
                                <p:cTn id="296" presetID="9" presetClass="exit" presetSubtype="0" fill="hold" grpId="2" nodeType="withEffect">
                                  <p:stCondLst>
                                    <p:cond delay="0"/>
                                  </p:stCondLst>
                                  <p:childTnLst>
                                    <p:animEffect transition="out" filter="dissolve">
                                      <p:cBhvr>
                                        <p:cTn id="297" dur="500"/>
                                        <p:tgtEl>
                                          <p:spTgt spid="448548"/>
                                        </p:tgtEl>
                                      </p:cBhvr>
                                    </p:animEffect>
                                    <p:set>
                                      <p:cBhvr>
                                        <p:cTn id="298" dur="1" fill="hold">
                                          <p:stCondLst>
                                            <p:cond delay="499"/>
                                          </p:stCondLst>
                                        </p:cTn>
                                        <p:tgtEl>
                                          <p:spTgt spid="448548"/>
                                        </p:tgtEl>
                                        <p:attrNameLst>
                                          <p:attrName>style.visibility</p:attrName>
                                        </p:attrNameLst>
                                      </p:cBhvr>
                                      <p:to>
                                        <p:strVal val="hidden"/>
                                      </p:to>
                                    </p:set>
                                  </p:childTnLst>
                                </p:cTn>
                              </p:par>
                              <p:par>
                                <p:cTn id="299" presetID="9" presetClass="exit" presetSubtype="0" fill="hold" grpId="2" nodeType="withEffect">
                                  <p:stCondLst>
                                    <p:cond delay="0"/>
                                  </p:stCondLst>
                                  <p:childTnLst>
                                    <p:animEffect transition="out" filter="dissolve">
                                      <p:cBhvr>
                                        <p:cTn id="300" dur="500"/>
                                        <p:tgtEl>
                                          <p:spTgt spid="448549"/>
                                        </p:tgtEl>
                                      </p:cBhvr>
                                    </p:animEffect>
                                    <p:set>
                                      <p:cBhvr>
                                        <p:cTn id="301" dur="1" fill="hold">
                                          <p:stCondLst>
                                            <p:cond delay="499"/>
                                          </p:stCondLst>
                                        </p:cTn>
                                        <p:tgtEl>
                                          <p:spTgt spid="448549"/>
                                        </p:tgtEl>
                                        <p:attrNameLst>
                                          <p:attrName>style.visibility</p:attrName>
                                        </p:attrNameLst>
                                      </p:cBhvr>
                                      <p:to>
                                        <p:strVal val="hidden"/>
                                      </p:to>
                                    </p:set>
                                  </p:childTnLst>
                                </p:cTn>
                              </p:par>
                              <p:par>
                                <p:cTn id="302" presetID="9" presetClass="exit" presetSubtype="0" fill="hold" grpId="2" nodeType="withEffect">
                                  <p:stCondLst>
                                    <p:cond delay="0"/>
                                  </p:stCondLst>
                                  <p:childTnLst>
                                    <p:animEffect transition="out" filter="dissolve">
                                      <p:cBhvr>
                                        <p:cTn id="303" dur="500"/>
                                        <p:tgtEl>
                                          <p:spTgt spid="448550"/>
                                        </p:tgtEl>
                                      </p:cBhvr>
                                    </p:animEffect>
                                    <p:set>
                                      <p:cBhvr>
                                        <p:cTn id="304" dur="1" fill="hold">
                                          <p:stCondLst>
                                            <p:cond delay="499"/>
                                          </p:stCondLst>
                                        </p:cTn>
                                        <p:tgtEl>
                                          <p:spTgt spid="448550"/>
                                        </p:tgtEl>
                                        <p:attrNameLst>
                                          <p:attrName>style.visibility</p:attrName>
                                        </p:attrNameLst>
                                      </p:cBhvr>
                                      <p:to>
                                        <p:strVal val="hidden"/>
                                      </p:to>
                                    </p:set>
                                  </p:childTnLst>
                                </p:cTn>
                              </p:par>
                              <p:par>
                                <p:cTn id="305" presetID="9" presetClass="exit" presetSubtype="0" fill="hold" grpId="2" nodeType="withEffect">
                                  <p:stCondLst>
                                    <p:cond delay="0"/>
                                  </p:stCondLst>
                                  <p:childTnLst>
                                    <p:animEffect transition="out" filter="dissolve">
                                      <p:cBhvr>
                                        <p:cTn id="306" dur="500"/>
                                        <p:tgtEl>
                                          <p:spTgt spid="448551"/>
                                        </p:tgtEl>
                                      </p:cBhvr>
                                    </p:animEffect>
                                    <p:set>
                                      <p:cBhvr>
                                        <p:cTn id="307" dur="1" fill="hold">
                                          <p:stCondLst>
                                            <p:cond delay="499"/>
                                          </p:stCondLst>
                                        </p:cTn>
                                        <p:tgtEl>
                                          <p:spTgt spid="448551"/>
                                        </p:tgtEl>
                                        <p:attrNameLst>
                                          <p:attrName>style.visibility</p:attrName>
                                        </p:attrNameLst>
                                      </p:cBhvr>
                                      <p:to>
                                        <p:strVal val="hidden"/>
                                      </p:to>
                                    </p:set>
                                  </p:childTnLst>
                                </p:cTn>
                              </p:par>
                              <p:par>
                                <p:cTn id="308" presetID="9" presetClass="exit" presetSubtype="0" fill="hold" grpId="2" nodeType="withEffect">
                                  <p:stCondLst>
                                    <p:cond delay="0"/>
                                  </p:stCondLst>
                                  <p:childTnLst>
                                    <p:animEffect transition="out" filter="dissolve">
                                      <p:cBhvr>
                                        <p:cTn id="309" dur="500"/>
                                        <p:tgtEl>
                                          <p:spTgt spid="448552"/>
                                        </p:tgtEl>
                                      </p:cBhvr>
                                    </p:animEffect>
                                    <p:set>
                                      <p:cBhvr>
                                        <p:cTn id="310" dur="1" fill="hold">
                                          <p:stCondLst>
                                            <p:cond delay="499"/>
                                          </p:stCondLst>
                                        </p:cTn>
                                        <p:tgtEl>
                                          <p:spTgt spid="448552"/>
                                        </p:tgtEl>
                                        <p:attrNameLst>
                                          <p:attrName>style.visibility</p:attrName>
                                        </p:attrNameLst>
                                      </p:cBhvr>
                                      <p:to>
                                        <p:strVal val="hidden"/>
                                      </p:to>
                                    </p:set>
                                  </p:childTnLst>
                                </p:cTn>
                              </p:par>
                            </p:childTnLst>
                          </p:cTn>
                        </p:par>
                      </p:childTnLst>
                    </p:cTn>
                  </p:par>
                  <p:par>
                    <p:cTn id="311" fill="hold">
                      <p:stCondLst>
                        <p:cond delay="indefinite"/>
                      </p:stCondLst>
                      <p:childTnLst>
                        <p:par>
                          <p:cTn id="312" fill="hold">
                            <p:stCondLst>
                              <p:cond delay="0"/>
                            </p:stCondLst>
                            <p:childTnLst>
                              <p:par>
                                <p:cTn id="313" presetID="0" presetClass="path" presetSubtype="0" accel="50000" decel="50000" fill="hold" grpId="1" nodeType="clickEffect">
                                  <p:stCondLst>
                                    <p:cond delay="0"/>
                                  </p:stCondLst>
                                  <p:childTnLst>
                                    <p:animMotion origin="layout" path="M 5.55556E-7 6.38298E-7 L 0.01181 -0.2197 " pathEditMode="relative" rAng="0" ptsTypes="AA">
                                      <p:cBhvr>
                                        <p:cTn id="314" dur="2000" fill="hold"/>
                                        <p:tgtEl>
                                          <p:spTgt spid="448546"/>
                                        </p:tgtEl>
                                        <p:attrNameLst>
                                          <p:attrName>ppt_x</p:attrName>
                                          <p:attrName>ppt_y</p:attrName>
                                        </p:attrNameLst>
                                      </p:cBhvr>
                                      <p:rCtr x="600" y="-11000"/>
                                    </p:animMotion>
                                  </p:childTnLst>
                                </p:cTn>
                              </p:par>
                            </p:childTnLst>
                          </p:cTn>
                        </p:par>
                      </p:childTnLst>
                    </p:cTn>
                  </p:par>
                  <p:par>
                    <p:cTn id="315" fill="hold">
                      <p:stCondLst>
                        <p:cond delay="indefinite"/>
                      </p:stCondLst>
                      <p:childTnLst>
                        <p:par>
                          <p:cTn id="316" fill="hold">
                            <p:stCondLst>
                              <p:cond delay="0"/>
                            </p:stCondLst>
                            <p:childTnLst>
                              <p:par>
                                <p:cTn id="317" presetID="40" presetClass="entr" presetSubtype="0" fill="hold" grpId="0" nodeType="clickEffect">
                                  <p:stCondLst>
                                    <p:cond delay="0"/>
                                  </p:stCondLst>
                                  <p:iterate type="lt">
                                    <p:tmPct val="10000"/>
                                  </p:iterate>
                                  <p:childTnLst>
                                    <p:set>
                                      <p:cBhvr>
                                        <p:cTn id="318" dur="1" fill="hold">
                                          <p:stCondLst>
                                            <p:cond delay="0"/>
                                          </p:stCondLst>
                                        </p:cTn>
                                        <p:tgtEl>
                                          <p:spTgt spid="448556"/>
                                        </p:tgtEl>
                                        <p:attrNameLst>
                                          <p:attrName>style.visibility</p:attrName>
                                        </p:attrNameLst>
                                      </p:cBhvr>
                                      <p:to>
                                        <p:strVal val="visible"/>
                                      </p:to>
                                    </p:set>
                                    <p:animEffect transition="in" filter="fade">
                                      <p:cBhvr>
                                        <p:cTn id="319" dur="1000"/>
                                        <p:tgtEl>
                                          <p:spTgt spid="448556"/>
                                        </p:tgtEl>
                                      </p:cBhvr>
                                    </p:animEffect>
                                    <p:anim calcmode="lin" valueType="num">
                                      <p:cBhvr>
                                        <p:cTn id="320" dur="1000" fill="hold"/>
                                        <p:tgtEl>
                                          <p:spTgt spid="448556"/>
                                        </p:tgtEl>
                                        <p:attrNameLst>
                                          <p:attrName>ppt_x</p:attrName>
                                        </p:attrNameLst>
                                      </p:cBhvr>
                                      <p:tavLst>
                                        <p:tav tm="0">
                                          <p:val>
                                            <p:strVal val="#ppt_x-.1"/>
                                          </p:val>
                                        </p:tav>
                                        <p:tav tm="100000">
                                          <p:val>
                                            <p:strVal val="#ppt_x"/>
                                          </p:val>
                                        </p:tav>
                                      </p:tavLst>
                                    </p:anim>
                                    <p:anim calcmode="lin" valueType="num">
                                      <p:cBhvr>
                                        <p:cTn id="321" dur="1000" fill="hold"/>
                                        <p:tgtEl>
                                          <p:spTgt spid="448556"/>
                                        </p:tgtEl>
                                        <p:attrNameLst>
                                          <p:attrName>ppt_y</p:attrName>
                                        </p:attrNameLst>
                                      </p:cBhvr>
                                      <p:tavLst>
                                        <p:tav tm="0">
                                          <p:val>
                                            <p:strVal val="#ppt_y"/>
                                          </p:val>
                                        </p:tav>
                                        <p:tav tm="100000">
                                          <p:val>
                                            <p:strVal val="#ppt_y"/>
                                          </p:val>
                                        </p:tav>
                                      </p:tavLst>
                                    </p:anim>
                                  </p:childTnLst>
                                </p:cTn>
                              </p:par>
                            </p:childTnLst>
                          </p:cTn>
                        </p:par>
                      </p:childTnLst>
                    </p:cTn>
                  </p:par>
                  <p:par>
                    <p:cTn id="322" fill="hold">
                      <p:stCondLst>
                        <p:cond delay="indefinite"/>
                      </p:stCondLst>
                      <p:childTnLst>
                        <p:par>
                          <p:cTn id="323" fill="hold">
                            <p:stCondLst>
                              <p:cond delay="0"/>
                            </p:stCondLst>
                            <p:childTnLst>
                              <p:par>
                                <p:cTn id="324" presetID="10" presetClass="entr" presetSubtype="0" fill="hold" nodeType="clickEffect">
                                  <p:stCondLst>
                                    <p:cond delay="0"/>
                                  </p:stCondLst>
                                  <p:childTnLst>
                                    <p:set>
                                      <p:cBhvr>
                                        <p:cTn id="325" dur="1" fill="hold">
                                          <p:stCondLst>
                                            <p:cond delay="0"/>
                                          </p:stCondLst>
                                        </p:cTn>
                                        <p:tgtEl>
                                          <p:spTgt spid="2"/>
                                        </p:tgtEl>
                                        <p:attrNameLst>
                                          <p:attrName>style.visibility</p:attrName>
                                        </p:attrNameLst>
                                      </p:cBhvr>
                                      <p:to>
                                        <p:strVal val="visible"/>
                                      </p:to>
                                    </p:set>
                                    <p:animEffect transition="in" filter="fade">
                                      <p:cBhvr>
                                        <p:cTn id="326" dur="2000"/>
                                        <p:tgtEl>
                                          <p:spTgt spid="2"/>
                                        </p:tgtEl>
                                      </p:cBhvr>
                                    </p:animEffect>
                                  </p:childTnLst>
                                </p:cTn>
                              </p:par>
                            </p:childTnLst>
                          </p:cTn>
                        </p:par>
                      </p:childTnLst>
                    </p:cTn>
                  </p:par>
                  <p:par>
                    <p:cTn id="327" fill="hold">
                      <p:stCondLst>
                        <p:cond delay="indefinite"/>
                      </p:stCondLst>
                      <p:childTnLst>
                        <p:par>
                          <p:cTn id="328" fill="hold">
                            <p:stCondLst>
                              <p:cond delay="0"/>
                            </p:stCondLst>
                            <p:childTnLst>
                              <p:par>
                                <p:cTn id="329" presetID="9" presetClass="entr" presetSubtype="0" fill="hold" grpId="0" nodeType="clickEffect">
                                  <p:stCondLst>
                                    <p:cond delay="0"/>
                                  </p:stCondLst>
                                  <p:childTnLst>
                                    <p:set>
                                      <p:cBhvr>
                                        <p:cTn id="330" dur="1" fill="hold">
                                          <p:stCondLst>
                                            <p:cond delay="0"/>
                                          </p:stCondLst>
                                        </p:cTn>
                                        <p:tgtEl>
                                          <p:spTgt spid="448560"/>
                                        </p:tgtEl>
                                        <p:attrNameLst>
                                          <p:attrName>style.visibility</p:attrName>
                                        </p:attrNameLst>
                                      </p:cBhvr>
                                      <p:to>
                                        <p:strVal val="visible"/>
                                      </p:to>
                                    </p:set>
                                    <p:animEffect transition="in" filter="dissolve">
                                      <p:cBhvr>
                                        <p:cTn id="331" dur="500"/>
                                        <p:tgtEl>
                                          <p:spTgt spid="448560"/>
                                        </p:tgtEl>
                                      </p:cBhvr>
                                    </p:animEffect>
                                  </p:childTnLst>
                                </p:cTn>
                              </p:par>
                            </p:childTnLst>
                          </p:cTn>
                        </p:par>
                      </p:childTnLst>
                    </p:cTn>
                  </p:par>
                  <p:par>
                    <p:cTn id="332" fill="hold">
                      <p:stCondLst>
                        <p:cond delay="indefinite"/>
                      </p:stCondLst>
                      <p:childTnLst>
                        <p:par>
                          <p:cTn id="333" fill="hold">
                            <p:stCondLst>
                              <p:cond delay="0"/>
                            </p:stCondLst>
                            <p:childTnLst>
                              <p:par>
                                <p:cTn id="334" presetID="9" presetClass="entr" presetSubtype="0" fill="hold" grpId="0" nodeType="clickEffect">
                                  <p:stCondLst>
                                    <p:cond delay="0"/>
                                  </p:stCondLst>
                                  <p:childTnLst>
                                    <p:set>
                                      <p:cBhvr>
                                        <p:cTn id="335" dur="1" fill="hold">
                                          <p:stCondLst>
                                            <p:cond delay="0"/>
                                          </p:stCondLst>
                                        </p:cTn>
                                        <p:tgtEl>
                                          <p:spTgt spid="448561"/>
                                        </p:tgtEl>
                                        <p:attrNameLst>
                                          <p:attrName>style.visibility</p:attrName>
                                        </p:attrNameLst>
                                      </p:cBhvr>
                                      <p:to>
                                        <p:strVal val="visible"/>
                                      </p:to>
                                    </p:set>
                                    <p:animEffect transition="in" filter="dissolve">
                                      <p:cBhvr>
                                        <p:cTn id="336" dur="500"/>
                                        <p:tgtEl>
                                          <p:spTgt spid="448561"/>
                                        </p:tgtEl>
                                      </p:cBhvr>
                                    </p:animEffect>
                                  </p:childTnLst>
                                </p:cTn>
                              </p:par>
                            </p:childTnLst>
                          </p:cTn>
                        </p:par>
                      </p:childTnLst>
                    </p:cTn>
                  </p:par>
                  <p:par>
                    <p:cTn id="337" fill="hold">
                      <p:stCondLst>
                        <p:cond delay="indefinite"/>
                      </p:stCondLst>
                      <p:childTnLst>
                        <p:par>
                          <p:cTn id="338" fill="hold">
                            <p:stCondLst>
                              <p:cond delay="0"/>
                            </p:stCondLst>
                            <p:childTnLst>
                              <p:par>
                                <p:cTn id="339" presetID="22" presetClass="entr" presetSubtype="4" fill="hold" grpId="0" nodeType="clickEffect">
                                  <p:stCondLst>
                                    <p:cond delay="0"/>
                                  </p:stCondLst>
                                  <p:childTnLst>
                                    <p:set>
                                      <p:cBhvr>
                                        <p:cTn id="340" dur="1" fill="hold">
                                          <p:stCondLst>
                                            <p:cond delay="0"/>
                                          </p:stCondLst>
                                        </p:cTn>
                                        <p:tgtEl>
                                          <p:spTgt spid="448562"/>
                                        </p:tgtEl>
                                        <p:attrNameLst>
                                          <p:attrName>style.visibility</p:attrName>
                                        </p:attrNameLst>
                                      </p:cBhvr>
                                      <p:to>
                                        <p:strVal val="visible"/>
                                      </p:to>
                                    </p:set>
                                    <p:animEffect transition="in" filter="wipe(down)">
                                      <p:cBhvr>
                                        <p:cTn id="341" dur="500"/>
                                        <p:tgtEl>
                                          <p:spTgt spid="448562"/>
                                        </p:tgtEl>
                                      </p:cBhvr>
                                    </p:animEffect>
                                  </p:childTnLst>
                                </p:cTn>
                              </p:par>
                            </p:childTnLst>
                          </p:cTn>
                        </p:par>
                        <p:par>
                          <p:cTn id="342" fill="hold">
                            <p:stCondLst>
                              <p:cond delay="500"/>
                            </p:stCondLst>
                            <p:childTnLst>
                              <p:par>
                                <p:cTn id="343" presetID="22" presetClass="entr" presetSubtype="4" fill="hold" grpId="0" nodeType="afterEffect">
                                  <p:stCondLst>
                                    <p:cond delay="0"/>
                                  </p:stCondLst>
                                  <p:childTnLst>
                                    <p:set>
                                      <p:cBhvr>
                                        <p:cTn id="344" dur="1" fill="hold">
                                          <p:stCondLst>
                                            <p:cond delay="0"/>
                                          </p:stCondLst>
                                        </p:cTn>
                                        <p:tgtEl>
                                          <p:spTgt spid="448563"/>
                                        </p:tgtEl>
                                        <p:attrNameLst>
                                          <p:attrName>style.visibility</p:attrName>
                                        </p:attrNameLst>
                                      </p:cBhvr>
                                      <p:to>
                                        <p:strVal val="visible"/>
                                      </p:to>
                                    </p:set>
                                    <p:animEffect transition="in" filter="wipe(down)">
                                      <p:cBhvr>
                                        <p:cTn id="345" dur="500"/>
                                        <p:tgtEl>
                                          <p:spTgt spid="448563"/>
                                        </p:tgtEl>
                                      </p:cBhvr>
                                    </p:animEffect>
                                  </p:childTnLst>
                                </p:cTn>
                              </p:par>
                            </p:childTnLst>
                          </p:cTn>
                        </p:par>
                        <p:par>
                          <p:cTn id="346" fill="hold">
                            <p:stCondLst>
                              <p:cond delay="1000"/>
                            </p:stCondLst>
                            <p:childTnLst>
                              <p:par>
                                <p:cTn id="347" presetID="10" presetClass="entr" presetSubtype="0" fill="hold" grpId="0" nodeType="afterEffect">
                                  <p:stCondLst>
                                    <p:cond delay="0"/>
                                  </p:stCondLst>
                                  <p:childTnLst>
                                    <p:set>
                                      <p:cBhvr>
                                        <p:cTn id="348" dur="1" fill="hold">
                                          <p:stCondLst>
                                            <p:cond delay="0"/>
                                          </p:stCondLst>
                                        </p:cTn>
                                        <p:tgtEl>
                                          <p:spTgt spid="448564"/>
                                        </p:tgtEl>
                                        <p:attrNameLst>
                                          <p:attrName>style.visibility</p:attrName>
                                        </p:attrNameLst>
                                      </p:cBhvr>
                                      <p:to>
                                        <p:strVal val="visible"/>
                                      </p:to>
                                    </p:set>
                                    <p:animEffect transition="in" filter="fade">
                                      <p:cBhvr>
                                        <p:cTn id="349" dur="2000"/>
                                        <p:tgtEl>
                                          <p:spTgt spid="448564"/>
                                        </p:tgtEl>
                                      </p:cBhvr>
                                    </p:animEffect>
                                  </p:childTnLst>
                                </p:cTn>
                              </p:par>
                            </p:childTnLst>
                          </p:cTn>
                        </p:par>
                      </p:childTnLst>
                    </p:cTn>
                  </p:par>
                  <p:par>
                    <p:cTn id="350" fill="hold">
                      <p:stCondLst>
                        <p:cond delay="indefinite"/>
                      </p:stCondLst>
                      <p:childTnLst>
                        <p:par>
                          <p:cTn id="351" fill="hold">
                            <p:stCondLst>
                              <p:cond delay="0"/>
                            </p:stCondLst>
                            <p:childTnLst>
                              <p:par>
                                <p:cTn id="352" presetID="39" presetClass="entr" presetSubtype="0" accel="100000" fill="hold" grpId="0" nodeType="clickEffect">
                                  <p:stCondLst>
                                    <p:cond delay="0"/>
                                  </p:stCondLst>
                                  <p:childTnLst>
                                    <p:set>
                                      <p:cBhvr>
                                        <p:cTn id="353" dur="1" fill="hold">
                                          <p:stCondLst>
                                            <p:cond delay="0"/>
                                          </p:stCondLst>
                                        </p:cTn>
                                        <p:tgtEl>
                                          <p:spTgt spid="448565"/>
                                        </p:tgtEl>
                                        <p:attrNameLst>
                                          <p:attrName>style.visibility</p:attrName>
                                        </p:attrNameLst>
                                      </p:cBhvr>
                                      <p:to>
                                        <p:strVal val="visible"/>
                                      </p:to>
                                    </p:set>
                                    <p:anim calcmode="lin" valueType="num">
                                      <p:cBhvr>
                                        <p:cTn id="354" dur="500" fill="hold"/>
                                        <p:tgtEl>
                                          <p:spTgt spid="448565"/>
                                        </p:tgtEl>
                                        <p:attrNameLst>
                                          <p:attrName>ppt_h</p:attrName>
                                        </p:attrNameLst>
                                      </p:cBhvr>
                                      <p:tavLst>
                                        <p:tav tm="0">
                                          <p:val>
                                            <p:strVal val="#ppt_h/20"/>
                                          </p:val>
                                        </p:tav>
                                        <p:tav tm="50000">
                                          <p:val>
                                            <p:strVal val="#ppt_h/20"/>
                                          </p:val>
                                        </p:tav>
                                        <p:tav tm="100000">
                                          <p:val>
                                            <p:strVal val="#ppt_h"/>
                                          </p:val>
                                        </p:tav>
                                      </p:tavLst>
                                    </p:anim>
                                    <p:anim calcmode="lin" valueType="num">
                                      <p:cBhvr>
                                        <p:cTn id="355" dur="500" fill="hold"/>
                                        <p:tgtEl>
                                          <p:spTgt spid="448565"/>
                                        </p:tgtEl>
                                        <p:attrNameLst>
                                          <p:attrName>ppt_w</p:attrName>
                                        </p:attrNameLst>
                                      </p:cBhvr>
                                      <p:tavLst>
                                        <p:tav tm="0">
                                          <p:val>
                                            <p:strVal val="#ppt_w+.3"/>
                                          </p:val>
                                        </p:tav>
                                        <p:tav tm="50000">
                                          <p:val>
                                            <p:strVal val="#ppt_w+.3"/>
                                          </p:val>
                                        </p:tav>
                                        <p:tav tm="100000">
                                          <p:val>
                                            <p:strVal val="#ppt_w"/>
                                          </p:val>
                                        </p:tav>
                                      </p:tavLst>
                                    </p:anim>
                                    <p:anim calcmode="lin" valueType="num">
                                      <p:cBhvr>
                                        <p:cTn id="356" dur="500" fill="hold"/>
                                        <p:tgtEl>
                                          <p:spTgt spid="448565"/>
                                        </p:tgtEl>
                                        <p:attrNameLst>
                                          <p:attrName>ppt_x</p:attrName>
                                        </p:attrNameLst>
                                      </p:cBhvr>
                                      <p:tavLst>
                                        <p:tav tm="0">
                                          <p:val>
                                            <p:strVal val="#ppt_x-.3"/>
                                          </p:val>
                                        </p:tav>
                                        <p:tav tm="50000">
                                          <p:val>
                                            <p:strVal val="#ppt_x"/>
                                          </p:val>
                                        </p:tav>
                                        <p:tav tm="100000">
                                          <p:val>
                                            <p:strVal val="#ppt_x"/>
                                          </p:val>
                                        </p:tav>
                                      </p:tavLst>
                                    </p:anim>
                                    <p:anim calcmode="lin" valueType="num">
                                      <p:cBhvr>
                                        <p:cTn id="357" dur="500" fill="hold"/>
                                        <p:tgtEl>
                                          <p:spTgt spid="4485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4" grpId="0"/>
      <p:bldP spid="448524" grpId="0"/>
      <p:bldP spid="448524" grpId="1"/>
      <p:bldP spid="448525" grpId="0"/>
      <p:bldP spid="448526" grpId="0"/>
      <p:bldP spid="448527" grpId="0"/>
      <p:bldP spid="448528" grpId="0"/>
      <p:bldP spid="448529" grpId="0" animBg="1"/>
      <p:bldP spid="448530" grpId="0"/>
      <p:bldP spid="448531" grpId="0"/>
      <p:bldP spid="448532" grpId="0"/>
      <p:bldP spid="448533" grpId="0"/>
      <p:bldP spid="448534" grpId="0"/>
      <p:bldP spid="448535" grpId="0"/>
      <p:bldP spid="448535" grpId="1"/>
      <p:bldP spid="448535" grpId="2"/>
      <p:bldP spid="448536" grpId="0"/>
      <p:bldP spid="448536" grpId="1"/>
      <p:bldP spid="448536" grpId="2"/>
      <p:bldP spid="448537" grpId="0"/>
      <p:bldP spid="448537" grpId="1"/>
      <p:bldP spid="448537" grpId="2"/>
      <p:bldP spid="448537" grpId="3"/>
      <p:bldP spid="448539" grpId="0" animBg="1"/>
      <p:bldP spid="448539" grpId="1" animBg="1"/>
      <p:bldP spid="448540" grpId="0"/>
      <p:bldP spid="448541" grpId="0" animBg="1"/>
      <p:bldP spid="448541" grpId="1" animBg="1"/>
      <p:bldP spid="448541" grpId="2" animBg="1"/>
      <p:bldP spid="448542" grpId="0" animBg="1"/>
      <p:bldP spid="448542" grpId="1" animBg="1"/>
      <p:bldP spid="448542" grpId="2" animBg="1"/>
      <p:bldP spid="448543" grpId="0"/>
      <p:bldP spid="448543" grpId="1"/>
      <p:bldP spid="448543" grpId="2"/>
      <p:bldP spid="448544" grpId="0"/>
      <p:bldP spid="448544" grpId="1"/>
      <p:bldP spid="448544" grpId="2"/>
      <p:bldP spid="448545" grpId="0"/>
      <p:bldP spid="448545" grpId="1"/>
      <p:bldP spid="448545" grpId="2"/>
      <p:bldP spid="448546" grpId="0"/>
      <p:bldP spid="448546" grpId="1"/>
      <p:bldP spid="448547" grpId="0" animBg="1"/>
      <p:bldP spid="448547" grpId="1" animBg="1"/>
      <p:bldP spid="448547" grpId="2" animBg="1"/>
      <p:bldP spid="448548" grpId="0" animBg="1"/>
      <p:bldP spid="448548" grpId="1" animBg="1"/>
      <p:bldP spid="448548" grpId="2" animBg="1"/>
      <p:bldP spid="448549" grpId="0"/>
      <p:bldP spid="448549" grpId="1"/>
      <p:bldP spid="448549" grpId="2"/>
      <p:bldP spid="448550" grpId="0"/>
      <p:bldP spid="448550" grpId="1"/>
      <p:bldP spid="448550" grpId="2"/>
      <p:bldP spid="448551" grpId="0"/>
      <p:bldP spid="448551" grpId="1"/>
      <p:bldP spid="448551" grpId="2"/>
      <p:bldP spid="448552" grpId="0"/>
      <p:bldP spid="448552" grpId="1"/>
      <p:bldP spid="448552" grpId="2"/>
      <p:bldP spid="448553" grpId="0"/>
      <p:bldP spid="448554" grpId="0"/>
      <p:bldP spid="448554" grpId="1"/>
      <p:bldP spid="448555" grpId="0"/>
      <p:bldP spid="448556" grpId="0"/>
      <p:bldP spid="448560" grpId="0"/>
      <p:bldP spid="448561" grpId="0"/>
      <p:bldP spid="448562" grpId="0" animBg="1"/>
      <p:bldP spid="448563" grpId="0" animBg="1"/>
      <p:bldP spid="448564" grpId="0"/>
      <p:bldP spid="448565" grpId="0"/>
      <p:bldP spid="448566" grpId="0" animBg="1"/>
      <p:bldP spid="448566" grpId="1" animBg="1"/>
      <p:bldP spid="448567" grpId="0" animBg="1"/>
      <p:bldP spid="448567" grpId="1" animBg="1"/>
    </p:bldLst>
  </p:timing>
</p:sld>
</file>

<file path=ppt/slides/slide122.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128002" name="Rectangle 1026"/>
          <p:cNvSpPr>
            <a:spLocks noGrp="1" noChangeArrowheads="1"/>
          </p:cNvSpPr>
          <p:nvPr>
            <p:ph type="title"/>
          </p:nvPr>
        </p:nvSpPr>
        <p:spPr/>
        <p:txBody>
          <a:bodyPr/>
          <a:lstStyle/>
          <a:p>
            <a:pPr eaLnBrk="1" hangingPunct="1"/>
            <a:r>
              <a:rPr lang="en-US" smtClean="0">
                <a:solidFill>
                  <a:schemeClr val="bg1"/>
                </a:solidFill>
              </a:rPr>
              <a:t>Excess Reactant</a:t>
            </a:r>
          </a:p>
        </p:txBody>
      </p:sp>
      <p:sp>
        <p:nvSpPr>
          <p:cNvPr id="128003" name="AutoShape 1027">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9026" name="Picture 2"/>
          <p:cNvPicPr>
            <a:picLocks noChangeArrowheads="1"/>
          </p:cNvPicPr>
          <p:nvPr/>
        </p:nvPicPr>
        <p:blipFill>
          <a:blip r:embed="rId3" cstate="print"/>
          <a:srcRect/>
          <a:stretch>
            <a:fillRect/>
          </a:stretch>
        </p:blipFill>
        <p:spPr bwMode="auto">
          <a:xfrm>
            <a:off x="1216025" y="522288"/>
            <a:ext cx="6702425" cy="58039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Oval 2"/>
          <p:cNvSpPr>
            <a:spLocks noChangeArrowheads="1"/>
          </p:cNvSpPr>
          <p:nvPr/>
        </p:nvSpPr>
        <p:spPr bwMode="auto">
          <a:xfrm>
            <a:off x="4114800" y="4038600"/>
            <a:ext cx="457200" cy="457200"/>
          </a:xfrm>
          <a:prstGeom prst="ellipse">
            <a:avLst/>
          </a:prstGeom>
          <a:noFill/>
          <a:ln w="9525">
            <a:solidFill>
              <a:srgbClr val="FF0000"/>
            </a:solidFill>
            <a:prstDash val="dash"/>
            <a:round/>
            <a:headEnd/>
            <a:tailEnd/>
          </a:ln>
        </p:spPr>
        <p:txBody>
          <a:bodyPr wrap="none" anchor="ctr"/>
          <a:lstStyle/>
          <a:p>
            <a:endParaRPr lang="en-US"/>
          </a:p>
        </p:txBody>
      </p:sp>
      <p:sp>
        <p:nvSpPr>
          <p:cNvPr id="483331" name="Oval 3"/>
          <p:cNvSpPr>
            <a:spLocks noChangeArrowheads="1"/>
          </p:cNvSpPr>
          <p:nvPr/>
        </p:nvSpPr>
        <p:spPr bwMode="auto">
          <a:xfrm>
            <a:off x="4876800" y="3657600"/>
            <a:ext cx="457200" cy="457200"/>
          </a:xfrm>
          <a:prstGeom prst="ellipse">
            <a:avLst/>
          </a:prstGeom>
          <a:noFill/>
          <a:ln w="9525">
            <a:solidFill>
              <a:srgbClr val="FF0000"/>
            </a:solidFill>
            <a:prstDash val="dash"/>
            <a:round/>
            <a:headEnd/>
            <a:tailEnd/>
          </a:ln>
        </p:spPr>
        <p:txBody>
          <a:bodyPr wrap="none" anchor="ctr"/>
          <a:lstStyle/>
          <a:p>
            <a:endParaRPr lang="en-US"/>
          </a:p>
        </p:txBody>
      </p:sp>
      <p:sp>
        <p:nvSpPr>
          <p:cNvPr id="483332" name="Oval 4"/>
          <p:cNvSpPr>
            <a:spLocks noChangeArrowheads="1"/>
          </p:cNvSpPr>
          <p:nvPr/>
        </p:nvSpPr>
        <p:spPr bwMode="auto">
          <a:xfrm>
            <a:off x="5105400" y="3352800"/>
            <a:ext cx="457200" cy="457200"/>
          </a:xfrm>
          <a:prstGeom prst="ellipse">
            <a:avLst/>
          </a:prstGeom>
          <a:noFill/>
          <a:ln w="9525">
            <a:solidFill>
              <a:srgbClr val="FF0000"/>
            </a:solidFill>
            <a:prstDash val="dash"/>
            <a:round/>
            <a:headEnd/>
            <a:tailEnd/>
          </a:ln>
        </p:spPr>
        <p:txBody>
          <a:bodyPr wrap="none" anchor="ctr"/>
          <a:lstStyle/>
          <a:p>
            <a:endParaRPr lang="en-US"/>
          </a:p>
        </p:txBody>
      </p:sp>
      <p:sp>
        <p:nvSpPr>
          <p:cNvPr id="130053" name="Oval 5"/>
          <p:cNvSpPr>
            <a:spLocks noChangeArrowheads="1"/>
          </p:cNvSpPr>
          <p:nvPr/>
        </p:nvSpPr>
        <p:spPr bwMode="auto">
          <a:xfrm>
            <a:off x="4419600" y="2133600"/>
            <a:ext cx="457200" cy="457200"/>
          </a:xfrm>
          <a:prstGeom prst="ellipse">
            <a:avLst/>
          </a:prstGeom>
          <a:noFill/>
          <a:ln w="9525">
            <a:solidFill>
              <a:srgbClr val="FF0000"/>
            </a:solidFill>
            <a:prstDash val="dash"/>
            <a:round/>
            <a:headEnd/>
            <a:tailEnd/>
          </a:ln>
        </p:spPr>
        <p:txBody>
          <a:bodyPr wrap="none" anchor="ctr"/>
          <a:lstStyle/>
          <a:p>
            <a:endParaRPr lang="en-US"/>
          </a:p>
        </p:txBody>
      </p:sp>
      <p:sp>
        <p:nvSpPr>
          <p:cNvPr id="483334" name="Oval 6"/>
          <p:cNvSpPr>
            <a:spLocks noChangeArrowheads="1"/>
          </p:cNvSpPr>
          <p:nvPr/>
        </p:nvSpPr>
        <p:spPr bwMode="auto">
          <a:xfrm>
            <a:off x="4038600" y="2133600"/>
            <a:ext cx="457200" cy="457200"/>
          </a:xfrm>
          <a:prstGeom prst="ellipse">
            <a:avLst/>
          </a:prstGeom>
          <a:noFill/>
          <a:ln w="9525">
            <a:solidFill>
              <a:srgbClr val="FF0000"/>
            </a:solidFill>
            <a:prstDash val="dash"/>
            <a:round/>
            <a:headEnd/>
            <a:tailEnd/>
          </a:ln>
        </p:spPr>
        <p:txBody>
          <a:bodyPr wrap="none" anchor="ctr"/>
          <a:lstStyle/>
          <a:p>
            <a:endParaRPr lang="en-US"/>
          </a:p>
        </p:txBody>
      </p:sp>
      <p:sp>
        <p:nvSpPr>
          <p:cNvPr id="483335" name="Oval 7"/>
          <p:cNvSpPr>
            <a:spLocks noChangeArrowheads="1"/>
          </p:cNvSpPr>
          <p:nvPr/>
        </p:nvSpPr>
        <p:spPr bwMode="auto">
          <a:xfrm>
            <a:off x="3886200" y="3657600"/>
            <a:ext cx="457200" cy="457200"/>
          </a:xfrm>
          <a:prstGeom prst="ellipse">
            <a:avLst/>
          </a:prstGeom>
          <a:noFill/>
          <a:ln w="9525">
            <a:solidFill>
              <a:srgbClr val="FF0000"/>
            </a:solidFill>
            <a:prstDash val="dash"/>
            <a:round/>
            <a:headEnd/>
            <a:tailEnd/>
          </a:ln>
        </p:spPr>
        <p:txBody>
          <a:bodyPr wrap="none" anchor="ctr"/>
          <a:lstStyle/>
          <a:p>
            <a:endParaRPr lang="en-US"/>
          </a:p>
        </p:txBody>
      </p:sp>
      <p:sp>
        <p:nvSpPr>
          <p:cNvPr id="130056" name="Oval 8"/>
          <p:cNvSpPr>
            <a:spLocks noChangeArrowheads="1"/>
          </p:cNvSpPr>
          <p:nvPr/>
        </p:nvSpPr>
        <p:spPr bwMode="auto">
          <a:xfrm rot="7356549" flipH="1" flipV="1">
            <a:off x="3505200" y="2667000"/>
            <a:ext cx="473075" cy="473075"/>
          </a:xfrm>
          <a:prstGeom prst="ellipse">
            <a:avLst/>
          </a:prstGeom>
          <a:noFill/>
          <a:ln w="9525">
            <a:solidFill>
              <a:srgbClr val="FF0000"/>
            </a:solidFill>
            <a:prstDash val="dash"/>
            <a:round/>
            <a:headEnd/>
            <a:tailEnd/>
          </a:ln>
        </p:spPr>
        <p:txBody>
          <a:bodyPr wrap="none" anchor="ctr"/>
          <a:lstStyle/>
          <a:p>
            <a:endParaRPr lang="en-US"/>
          </a:p>
        </p:txBody>
      </p:sp>
      <p:sp>
        <p:nvSpPr>
          <p:cNvPr id="483337" name="Oval 9"/>
          <p:cNvSpPr>
            <a:spLocks noChangeArrowheads="1"/>
          </p:cNvSpPr>
          <p:nvPr/>
        </p:nvSpPr>
        <p:spPr bwMode="auto">
          <a:xfrm rot="7356549" flipH="1" flipV="1">
            <a:off x="3676650" y="3003550"/>
            <a:ext cx="473075" cy="473075"/>
          </a:xfrm>
          <a:prstGeom prst="ellipse">
            <a:avLst/>
          </a:prstGeom>
          <a:noFill/>
          <a:ln w="9525">
            <a:solidFill>
              <a:srgbClr val="FF0000"/>
            </a:solidFill>
            <a:prstDash val="dash"/>
            <a:round/>
            <a:headEnd/>
            <a:tailEnd/>
          </a:ln>
        </p:spPr>
        <p:txBody>
          <a:bodyPr wrap="none" anchor="ctr"/>
          <a:lstStyle/>
          <a:p>
            <a:endParaRPr lang="en-US"/>
          </a:p>
        </p:txBody>
      </p:sp>
      <p:sp>
        <p:nvSpPr>
          <p:cNvPr id="483338" name="Oval 10"/>
          <p:cNvSpPr>
            <a:spLocks noChangeArrowheads="1"/>
          </p:cNvSpPr>
          <p:nvPr/>
        </p:nvSpPr>
        <p:spPr bwMode="auto">
          <a:xfrm rot="7356549" flipH="1" flipV="1">
            <a:off x="3503613" y="2665413"/>
            <a:ext cx="473075" cy="473075"/>
          </a:xfrm>
          <a:prstGeom prst="ellipse">
            <a:avLst/>
          </a:prstGeom>
          <a:solidFill>
            <a:srgbClr val="FF0000"/>
          </a:solidFill>
          <a:ln w="9525">
            <a:solidFill>
              <a:srgbClr val="333399"/>
            </a:solidFill>
            <a:round/>
            <a:headEnd/>
            <a:tailEnd/>
          </a:ln>
        </p:spPr>
        <p:txBody>
          <a:bodyPr wrap="none" anchor="ctr"/>
          <a:lstStyle/>
          <a:p>
            <a:endParaRPr lang="en-US"/>
          </a:p>
        </p:txBody>
      </p:sp>
      <p:sp>
        <p:nvSpPr>
          <p:cNvPr id="483339" name="Oval 11"/>
          <p:cNvSpPr>
            <a:spLocks noChangeArrowheads="1"/>
          </p:cNvSpPr>
          <p:nvPr/>
        </p:nvSpPr>
        <p:spPr bwMode="auto">
          <a:xfrm rot="7356549" flipH="1" flipV="1">
            <a:off x="3676650" y="3003550"/>
            <a:ext cx="473075" cy="473075"/>
          </a:xfrm>
          <a:prstGeom prst="ellipse">
            <a:avLst/>
          </a:prstGeom>
          <a:solidFill>
            <a:srgbClr val="FF0000"/>
          </a:solidFill>
          <a:ln w="9525">
            <a:solidFill>
              <a:srgbClr val="333399"/>
            </a:solidFill>
            <a:round/>
            <a:headEnd/>
            <a:tailEnd/>
          </a:ln>
        </p:spPr>
        <p:txBody>
          <a:bodyPr wrap="none" anchor="ctr"/>
          <a:lstStyle/>
          <a:p>
            <a:endParaRPr lang="en-US"/>
          </a:p>
        </p:txBody>
      </p:sp>
      <p:sp>
        <p:nvSpPr>
          <p:cNvPr id="483340" name="Oval 12"/>
          <p:cNvSpPr>
            <a:spLocks noChangeArrowheads="1"/>
          </p:cNvSpPr>
          <p:nvPr/>
        </p:nvSpPr>
        <p:spPr bwMode="auto">
          <a:xfrm>
            <a:off x="4419600" y="2133600"/>
            <a:ext cx="457200" cy="457200"/>
          </a:xfrm>
          <a:prstGeom prst="ellipse">
            <a:avLst/>
          </a:prstGeom>
          <a:solidFill>
            <a:srgbClr val="FF0000"/>
          </a:solidFill>
          <a:ln w="9525">
            <a:solidFill>
              <a:srgbClr val="333399"/>
            </a:solidFill>
            <a:round/>
            <a:headEnd/>
            <a:tailEnd/>
          </a:ln>
        </p:spPr>
        <p:txBody>
          <a:bodyPr wrap="none" anchor="ctr"/>
          <a:lstStyle/>
          <a:p>
            <a:endParaRPr lang="en-US"/>
          </a:p>
        </p:txBody>
      </p:sp>
      <p:sp>
        <p:nvSpPr>
          <p:cNvPr id="483341" name="Oval 13"/>
          <p:cNvSpPr>
            <a:spLocks noChangeArrowheads="1"/>
          </p:cNvSpPr>
          <p:nvPr/>
        </p:nvSpPr>
        <p:spPr bwMode="auto">
          <a:xfrm>
            <a:off x="4038600" y="2133600"/>
            <a:ext cx="457200" cy="457200"/>
          </a:xfrm>
          <a:prstGeom prst="ellipse">
            <a:avLst/>
          </a:prstGeom>
          <a:solidFill>
            <a:srgbClr val="FF0000"/>
          </a:solidFill>
          <a:ln w="9525">
            <a:solidFill>
              <a:srgbClr val="333399"/>
            </a:solidFill>
            <a:round/>
            <a:headEnd/>
            <a:tailEnd/>
          </a:ln>
        </p:spPr>
        <p:txBody>
          <a:bodyPr wrap="none" anchor="ctr"/>
          <a:lstStyle/>
          <a:p>
            <a:endParaRPr lang="en-US"/>
          </a:p>
        </p:txBody>
      </p:sp>
      <p:sp>
        <p:nvSpPr>
          <p:cNvPr id="483342" name="Oval 14"/>
          <p:cNvSpPr>
            <a:spLocks noChangeArrowheads="1"/>
          </p:cNvSpPr>
          <p:nvPr/>
        </p:nvSpPr>
        <p:spPr bwMode="auto">
          <a:xfrm>
            <a:off x="5105400" y="3352800"/>
            <a:ext cx="457200" cy="457200"/>
          </a:xfrm>
          <a:prstGeom prst="ellipse">
            <a:avLst/>
          </a:prstGeom>
          <a:solidFill>
            <a:srgbClr val="FF0000"/>
          </a:solidFill>
          <a:ln w="9525">
            <a:solidFill>
              <a:srgbClr val="333399"/>
            </a:solidFill>
            <a:round/>
            <a:headEnd/>
            <a:tailEnd/>
          </a:ln>
        </p:spPr>
        <p:txBody>
          <a:bodyPr wrap="none" anchor="ctr"/>
          <a:lstStyle/>
          <a:p>
            <a:endParaRPr lang="en-US"/>
          </a:p>
        </p:txBody>
      </p:sp>
      <p:sp>
        <p:nvSpPr>
          <p:cNvPr id="483343" name="Oval 15"/>
          <p:cNvSpPr>
            <a:spLocks noChangeArrowheads="1"/>
          </p:cNvSpPr>
          <p:nvPr/>
        </p:nvSpPr>
        <p:spPr bwMode="auto">
          <a:xfrm>
            <a:off x="4876800" y="3657600"/>
            <a:ext cx="457200" cy="457200"/>
          </a:xfrm>
          <a:prstGeom prst="ellipse">
            <a:avLst/>
          </a:prstGeom>
          <a:solidFill>
            <a:srgbClr val="FF0000"/>
          </a:solidFill>
          <a:ln w="9525">
            <a:solidFill>
              <a:srgbClr val="333399"/>
            </a:solidFill>
            <a:round/>
            <a:headEnd/>
            <a:tailEnd/>
          </a:ln>
        </p:spPr>
        <p:txBody>
          <a:bodyPr wrap="none" anchor="ctr"/>
          <a:lstStyle/>
          <a:p>
            <a:endParaRPr lang="en-US"/>
          </a:p>
        </p:txBody>
      </p:sp>
      <p:sp>
        <p:nvSpPr>
          <p:cNvPr id="483344" name="Oval 16"/>
          <p:cNvSpPr>
            <a:spLocks noChangeArrowheads="1"/>
          </p:cNvSpPr>
          <p:nvPr/>
        </p:nvSpPr>
        <p:spPr bwMode="auto">
          <a:xfrm>
            <a:off x="3886200" y="3657600"/>
            <a:ext cx="457200" cy="457200"/>
          </a:xfrm>
          <a:prstGeom prst="ellipse">
            <a:avLst/>
          </a:prstGeom>
          <a:solidFill>
            <a:srgbClr val="FF0000"/>
          </a:solidFill>
          <a:ln w="9525">
            <a:solidFill>
              <a:srgbClr val="333399"/>
            </a:solidFill>
            <a:round/>
            <a:headEnd/>
            <a:tailEnd/>
          </a:ln>
        </p:spPr>
        <p:txBody>
          <a:bodyPr wrap="none" anchor="ctr"/>
          <a:lstStyle/>
          <a:p>
            <a:endParaRPr lang="en-US"/>
          </a:p>
        </p:txBody>
      </p:sp>
      <p:sp>
        <p:nvSpPr>
          <p:cNvPr id="130065" name="Oval 17"/>
          <p:cNvSpPr>
            <a:spLocks noChangeArrowheads="1"/>
          </p:cNvSpPr>
          <p:nvPr/>
        </p:nvSpPr>
        <p:spPr bwMode="auto">
          <a:xfrm rot="6366584">
            <a:off x="4419600" y="2686050"/>
            <a:ext cx="471488" cy="471488"/>
          </a:xfrm>
          <a:prstGeom prst="ellipse">
            <a:avLst/>
          </a:prstGeom>
          <a:solidFill>
            <a:srgbClr val="FF0000"/>
          </a:solidFill>
          <a:ln w="9525">
            <a:solidFill>
              <a:srgbClr val="333399"/>
            </a:solidFill>
            <a:round/>
            <a:headEnd/>
            <a:tailEnd/>
          </a:ln>
        </p:spPr>
        <p:txBody>
          <a:bodyPr wrap="none" anchor="ctr"/>
          <a:lstStyle/>
          <a:p>
            <a:endParaRPr lang="en-US"/>
          </a:p>
        </p:txBody>
      </p:sp>
      <p:sp>
        <p:nvSpPr>
          <p:cNvPr id="130066" name="Oval 18"/>
          <p:cNvSpPr>
            <a:spLocks noChangeArrowheads="1"/>
          </p:cNvSpPr>
          <p:nvPr/>
        </p:nvSpPr>
        <p:spPr bwMode="auto">
          <a:xfrm rot="6366584">
            <a:off x="4800600" y="2819400"/>
            <a:ext cx="471488" cy="471488"/>
          </a:xfrm>
          <a:prstGeom prst="ellipse">
            <a:avLst/>
          </a:prstGeom>
          <a:solidFill>
            <a:srgbClr val="FF0000"/>
          </a:solidFill>
          <a:ln w="9525">
            <a:solidFill>
              <a:srgbClr val="333399"/>
            </a:solidFill>
            <a:round/>
            <a:headEnd/>
            <a:tailEnd/>
          </a:ln>
        </p:spPr>
        <p:txBody>
          <a:bodyPr wrap="none" anchor="ctr"/>
          <a:lstStyle/>
          <a:p>
            <a:endParaRPr lang="en-US"/>
          </a:p>
        </p:txBody>
      </p:sp>
      <p:sp>
        <p:nvSpPr>
          <p:cNvPr id="483347" name="Oval 19"/>
          <p:cNvSpPr>
            <a:spLocks noChangeArrowheads="1"/>
          </p:cNvSpPr>
          <p:nvPr/>
        </p:nvSpPr>
        <p:spPr bwMode="auto">
          <a:xfrm>
            <a:off x="4114800" y="4038600"/>
            <a:ext cx="457200" cy="457200"/>
          </a:xfrm>
          <a:prstGeom prst="ellipse">
            <a:avLst/>
          </a:prstGeom>
          <a:solidFill>
            <a:srgbClr val="FF0000"/>
          </a:solidFill>
          <a:ln w="9525">
            <a:solidFill>
              <a:srgbClr val="333399"/>
            </a:solidFill>
            <a:round/>
            <a:headEnd/>
            <a:tailEnd/>
          </a:ln>
        </p:spPr>
        <p:txBody>
          <a:bodyPr wrap="none" anchor="ctr"/>
          <a:lstStyle/>
          <a:p>
            <a:endParaRPr lang="en-US"/>
          </a:p>
        </p:txBody>
      </p:sp>
      <p:sp>
        <p:nvSpPr>
          <p:cNvPr id="130068" name="Oval 20"/>
          <p:cNvSpPr>
            <a:spLocks noChangeArrowheads="1"/>
          </p:cNvSpPr>
          <p:nvPr/>
        </p:nvSpPr>
        <p:spPr bwMode="auto">
          <a:xfrm>
            <a:off x="228600" y="2133600"/>
            <a:ext cx="2514600" cy="2514600"/>
          </a:xfrm>
          <a:prstGeom prst="ellipse">
            <a:avLst/>
          </a:prstGeom>
          <a:solidFill>
            <a:srgbClr val="FFFFFF"/>
          </a:solidFill>
          <a:ln w="9525">
            <a:solidFill>
              <a:schemeClr val="tx1"/>
            </a:solidFill>
            <a:round/>
            <a:headEnd/>
            <a:tailEnd/>
          </a:ln>
        </p:spPr>
        <p:txBody>
          <a:bodyPr wrap="none" anchor="ctr"/>
          <a:lstStyle/>
          <a:p>
            <a:endParaRPr lang="en-US"/>
          </a:p>
        </p:txBody>
      </p:sp>
      <p:grpSp>
        <p:nvGrpSpPr>
          <p:cNvPr id="2" name="Group 21"/>
          <p:cNvGrpSpPr>
            <a:grpSpLocks/>
          </p:cNvGrpSpPr>
          <p:nvPr/>
        </p:nvGrpSpPr>
        <p:grpSpPr bwMode="auto">
          <a:xfrm>
            <a:off x="2209800" y="3124200"/>
            <a:ext cx="304800" cy="457200"/>
            <a:chOff x="1392" y="1968"/>
            <a:chExt cx="192" cy="288"/>
          </a:xfrm>
        </p:grpSpPr>
        <p:sp>
          <p:nvSpPr>
            <p:cNvPr id="130189" name="Oval 22"/>
            <p:cNvSpPr>
              <a:spLocks noChangeArrowheads="1"/>
            </p:cNvSpPr>
            <p:nvPr/>
          </p:nvSpPr>
          <p:spPr bwMode="auto">
            <a:xfrm>
              <a:off x="1392" y="1968"/>
              <a:ext cx="144" cy="144"/>
            </a:xfrm>
            <a:prstGeom prst="ellipse">
              <a:avLst/>
            </a:prstGeom>
            <a:solidFill>
              <a:srgbClr val="F7F7F7"/>
            </a:solidFill>
            <a:ln w="6350">
              <a:solidFill>
                <a:srgbClr val="333333"/>
              </a:solidFill>
              <a:prstDash val="dash"/>
              <a:round/>
              <a:headEnd/>
              <a:tailEnd/>
            </a:ln>
          </p:spPr>
          <p:txBody>
            <a:bodyPr wrap="none" anchor="ctr"/>
            <a:lstStyle/>
            <a:p>
              <a:endParaRPr lang="en-US"/>
            </a:p>
          </p:txBody>
        </p:sp>
        <p:sp>
          <p:nvSpPr>
            <p:cNvPr id="130190" name="Oval 23"/>
            <p:cNvSpPr>
              <a:spLocks noChangeArrowheads="1"/>
            </p:cNvSpPr>
            <p:nvPr/>
          </p:nvSpPr>
          <p:spPr bwMode="auto">
            <a:xfrm>
              <a:off x="1440" y="2112"/>
              <a:ext cx="144" cy="144"/>
            </a:xfrm>
            <a:prstGeom prst="ellipse">
              <a:avLst/>
            </a:prstGeom>
            <a:solidFill>
              <a:srgbClr val="F7F7F7"/>
            </a:solidFill>
            <a:ln w="6350">
              <a:solidFill>
                <a:srgbClr val="333333"/>
              </a:solidFill>
              <a:prstDash val="dash"/>
              <a:round/>
              <a:headEnd/>
              <a:tailEnd/>
            </a:ln>
          </p:spPr>
          <p:txBody>
            <a:bodyPr wrap="none" anchor="ctr"/>
            <a:lstStyle/>
            <a:p>
              <a:endParaRPr lang="en-US"/>
            </a:p>
          </p:txBody>
        </p:sp>
      </p:grpSp>
      <p:grpSp>
        <p:nvGrpSpPr>
          <p:cNvPr id="3" name="Group 24"/>
          <p:cNvGrpSpPr>
            <a:grpSpLocks/>
          </p:cNvGrpSpPr>
          <p:nvPr/>
        </p:nvGrpSpPr>
        <p:grpSpPr bwMode="auto">
          <a:xfrm>
            <a:off x="1447800" y="2362200"/>
            <a:ext cx="304800" cy="381000"/>
            <a:chOff x="1056" y="1488"/>
            <a:chExt cx="192" cy="240"/>
          </a:xfrm>
        </p:grpSpPr>
        <p:sp>
          <p:nvSpPr>
            <p:cNvPr id="130187" name="Oval 25"/>
            <p:cNvSpPr>
              <a:spLocks noChangeArrowheads="1"/>
            </p:cNvSpPr>
            <p:nvPr/>
          </p:nvSpPr>
          <p:spPr bwMode="auto">
            <a:xfrm>
              <a:off x="1056" y="1488"/>
              <a:ext cx="144" cy="144"/>
            </a:xfrm>
            <a:prstGeom prst="ellipse">
              <a:avLst/>
            </a:prstGeom>
            <a:solidFill>
              <a:srgbClr val="F7F7F7"/>
            </a:solidFill>
            <a:ln w="6350">
              <a:solidFill>
                <a:srgbClr val="333333"/>
              </a:solidFill>
              <a:prstDash val="dash"/>
              <a:round/>
              <a:headEnd/>
              <a:tailEnd/>
            </a:ln>
          </p:spPr>
          <p:txBody>
            <a:bodyPr wrap="none" anchor="ctr"/>
            <a:lstStyle/>
            <a:p>
              <a:endParaRPr lang="en-US"/>
            </a:p>
          </p:txBody>
        </p:sp>
        <p:sp>
          <p:nvSpPr>
            <p:cNvPr id="130188" name="Oval 26"/>
            <p:cNvSpPr>
              <a:spLocks noChangeArrowheads="1"/>
            </p:cNvSpPr>
            <p:nvPr/>
          </p:nvSpPr>
          <p:spPr bwMode="auto">
            <a:xfrm>
              <a:off x="1104" y="1584"/>
              <a:ext cx="144" cy="144"/>
            </a:xfrm>
            <a:prstGeom prst="ellipse">
              <a:avLst/>
            </a:prstGeom>
            <a:solidFill>
              <a:srgbClr val="F7F7F7"/>
            </a:solidFill>
            <a:ln w="6350">
              <a:solidFill>
                <a:srgbClr val="333333"/>
              </a:solidFill>
              <a:prstDash val="dash"/>
              <a:round/>
              <a:headEnd/>
              <a:tailEnd/>
            </a:ln>
          </p:spPr>
          <p:txBody>
            <a:bodyPr wrap="none" anchor="ctr"/>
            <a:lstStyle/>
            <a:p>
              <a:endParaRPr lang="en-US"/>
            </a:p>
          </p:txBody>
        </p:sp>
      </p:grpSp>
      <p:grpSp>
        <p:nvGrpSpPr>
          <p:cNvPr id="4" name="Group 27"/>
          <p:cNvGrpSpPr>
            <a:grpSpLocks/>
          </p:cNvGrpSpPr>
          <p:nvPr/>
        </p:nvGrpSpPr>
        <p:grpSpPr bwMode="auto">
          <a:xfrm>
            <a:off x="1447800" y="2895600"/>
            <a:ext cx="457200" cy="304800"/>
            <a:chOff x="912" y="1824"/>
            <a:chExt cx="288" cy="192"/>
          </a:xfrm>
        </p:grpSpPr>
        <p:sp>
          <p:nvSpPr>
            <p:cNvPr id="130185" name="Oval 28"/>
            <p:cNvSpPr>
              <a:spLocks noChangeArrowheads="1"/>
            </p:cNvSpPr>
            <p:nvPr/>
          </p:nvSpPr>
          <p:spPr bwMode="auto">
            <a:xfrm>
              <a:off x="912" y="1872"/>
              <a:ext cx="144" cy="144"/>
            </a:xfrm>
            <a:prstGeom prst="ellipse">
              <a:avLst/>
            </a:prstGeom>
            <a:solidFill>
              <a:srgbClr val="F7F7F7"/>
            </a:solidFill>
            <a:ln w="6350">
              <a:solidFill>
                <a:srgbClr val="333333"/>
              </a:solidFill>
              <a:prstDash val="dash"/>
              <a:round/>
              <a:headEnd/>
              <a:tailEnd/>
            </a:ln>
          </p:spPr>
          <p:txBody>
            <a:bodyPr wrap="none" anchor="ctr"/>
            <a:lstStyle/>
            <a:p>
              <a:endParaRPr lang="en-US"/>
            </a:p>
          </p:txBody>
        </p:sp>
        <p:sp>
          <p:nvSpPr>
            <p:cNvPr id="130186" name="Oval 29"/>
            <p:cNvSpPr>
              <a:spLocks noChangeArrowheads="1"/>
            </p:cNvSpPr>
            <p:nvPr/>
          </p:nvSpPr>
          <p:spPr bwMode="auto">
            <a:xfrm>
              <a:off x="1056" y="1824"/>
              <a:ext cx="144" cy="144"/>
            </a:xfrm>
            <a:prstGeom prst="ellipse">
              <a:avLst/>
            </a:prstGeom>
            <a:solidFill>
              <a:srgbClr val="F7F7F7"/>
            </a:solidFill>
            <a:ln w="6350">
              <a:solidFill>
                <a:srgbClr val="333333"/>
              </a:solidFill>
              <a:prstDash val="dash"/>
              <a:round/>
              <a:headEnd/>
              <a:tailEnd/>
            </a:ln>
          </p:spPr>
          <p:txBody>
            <a:bodyPr wrap="none" anchor="ctr"/>
            <a:lstStyle/>
            <a:p>
              <a:endParaRPr lang="en-US"/>
            </a:p>
          </p:txBody>
        </p:sp>
      </p:grpSp>
      <p:grpSp>
        <p:nvGrpSpPr>
          <p:cNvPr id="5" name="Group 30"/>
          <p:cNvGrpSpPr>
            <a:grpSpLocks/>
          </p:cNvGrpSpPr>
          <p:nvPr/>
        </p:nvGrpSpPr>
        <p:grpSpPr bwMode="auto">
          <a:xfrm>
            <a:off x="1828800" y="3810000"/>
            <a:ext cx="381000" cy="381000"/>
            <a:chOff x="960" y="2400"/>
            <a:chExt cx="240" cy="240"/>
          </a:xfrm>
        </p:grpSpPr>
        <p:sp>
          <p:nvSpPr>
            <p:cNvPr id="130183" name="Oval 31"/>
            <p:cNvSpPr>
              <a:spLocks noChangeArrowheads="1"/>
            </p:cNvSpPr>
            <p:nvPr/>
          </p:nvSpPr>
          <p:spPr bwMode="auto">
            <a:xfrm>
              <a:off x="1056" y="2400"/>
              <a:ext cx="144" cy="144"/>
            </a:xfrm>
            <a:prstGeom prst="ellipse">
              <a:avLst/>
            </a:prstGeom>
            <a:solidFill>
              <a:srgbClr val="F7F7F7"/>
            </a:solidFill>
            <a:ln w="6350">
              <a:solidFill>
                <a:srgbClr val="333333"/>
              </a:solidFill>
              <a:prstDash val="dash"/>
              <a:round/>
              <a:headEnd/>
              <a:tailEnd/>
            </a:ln>
          </p:spPr>
          <p:txBody>
            <a:bodyPr wrap="none" anchor="ctr"/>
            <a:lstStyle/>
            <a:p>
              <a:endParaRPr lang="en-US"/>
            </a:p>
          </p:txBody>
        </p:sp>
        <p:sp>
          <p:nvSpPr>
            <p:cNvPr id="130184" name="Oval 32"/>
            <p:cNvSpPr>
              <a:spLocks noChangeArrowheads="1"/>
            </p:cNvSpPr>
            <p:nvPr/>
          </p:nvSpPr>
          <p:spPr bwMode="auto">
            <a:xfrm>
              <a:off x="960" y="2496"/>
              <a:ext cx="144" cy="144"/>
            </a:xfrm>
            <a:prstGeom prst="ellipse">
              <a:avLst/>
            </a:prstGeom>
            <a:solidFill>
              <a:srgbClr val="F7F7F7"/>
            </a:solidFill>
            <a:ln w="6350">
              <a:solidFill>
                <a:srgbClr val="333333"/>
              </a:solidFill>
              <a:prstDash val="dash"/>
              <a:round/>
              <a:headEnd/>
              <a:tailEnd/>
            </a:ln>
          </p:spPr>
          <p:txBody>
            <a:bodyPr wrap="none" anchor="ctr"/>
            <a:lstStyle/>
            <a:p>
              <a:endParaRPr lang="en-US"/>
            </a:p>
          </p:txBody>
        </p:sp>
      </p:grpSp>
      <p:grpSp>
        <p:nvGrpSpPr>
          <p:cNvPr id="6" name="Group 33"/>
          <p:cNvGrpSpPr>
            <a:grpSpLocks/>
          </p:cNvGrpSpPr>
          <p:nvPr/>
        </p:nvGrpSpPr>
        <p:grpSpPr bwMode="auto">
          <a:xfrm>
            <a:off x="990600" y="4038600"/>
            <a:ext cx="457200" cy="304800"/>
            <a:chOff x="624" y="2544"/>
            <a:chExt cx="288" cy="192"/>
          </a:xfrm>
        </p:grpSpPr>
        <p:sp>
          <p:nvSpPr>
            <p:cNvPr id="130181" name="Oval 34"/>
            <p:cNvSpPr>
              <a:spLocks noChangeArrowheads="1"/>
            </p:cNvSpPr>
            <p:nvPr/>
          </p:nvSpPr>
          <p:spPr bwMode="auto">
            <a:xfrm>
              <a:off x="624" y="2592"/>
              <a:ext cx="144" cy="144"/>
            </a:xfrm>
            <a:prstGeom prst="ellipse">
              <a:avLst/>
            </a:prstGeom>
            <a:solidFill>
              <a:srgbClr val="F7F7F7"/>
            </a:solidFill>
            <a:ln w="6350">
              <a:solidFill>
                <a:srgbClr val="333333"/>
              </a:solidFill>
              <a:prstDash val="dash"/>
              <a:round/>
              <a:headEnd/>
              <a:tailEnd/>
            </a:ln>
          </p:spPr>
          <p:txBody>
            <a:bodyPr wrap="none" anchor="ctr"/>
            <a:lstStyle/>
            <a:p>
              <a:endParaRPr lang="en-US"/>
            </a:p>
          </p:txBody>
        </p:sp>
        <p:sp>
          <p:nvSpPr>
            <p:cNvPr id="130182" name="Oval 35"/>
            <p:cNvSpPr>
              <a:spLocks noChangeArrowheads="1"/>
            </p:cNvSpPr>
            <p:nvPr/>
          </p:nvSpPr>
          <p:spPr bwMode="auto">
            <a:xfrm>
              <a:off x="768" y="2544"/>
              <a:ext cx="144" cy="144"/>
            </a:xfrm>
            <a:prstGeom prst="ellipse">
              <a:avLst/>
            </a:prstGeom>
            <a:solidFill>
              <a:srgbClr val="F7F7F7"/>
            </a:solidFill>
            <a:ln w="6350">
              <a:solidFill>
                <a:srgbClr val="333333"/>
              </a:solidFill>
              <a:prstDash val="dash"/>
              <a:round/>
              <a:headEnd/>
              <a:tailEnd/>
            </a:ln>
          </p:spPr>
          <p:txBody>
            <a:bodyPr wrap="none" anchor="ctr"/>
            <a:lstStyle/>
            <a:p>
              <a:endParaRPr lang="en-US"/>
            </a:p>
          </p:txBody>
        </p:sp>
      </p:grpSp>
      <p:grpSp>
        <p:nvGrpSpPr>
          <p:cNvPr id="130074" name="Group 36"/>
          <p:cNvGrpSpPr>
            <a:grpSpLocks/>
          </p:cNvGrpSpPr>
          <p:nvPr/>
        </p:nvGrpSpPr>
        <p:grpSpPr bwMode="auto">
          <a:xfrm>
            <a:off x="600075" y="3686175"/>
            <a:ext cx="457200" cy="304800"/>
            <a:chOff x="384" y="2304"/>
            <a:chExt cx="288" cy="192"/>
          </a:xfrm>
        </p:grpSpPr>
        <p:sp>
          <p:nvSpPr>
            <p:cNvPr id="130179" name="Oval 37"/>
            <p:cNvSpPr>
              <a:spLocks noChangeArrowheads="1"/>
            </p:cNvSpPr>
            <p:nvPr/>
          </p:nvSpPr>
          <p:spPr bwMode="auto">
            <a:xfrm>
              <a:off x="384" y="2304"/>
              <a:ext cx="144" cy="144"/>
            </a:xfrm>
            <a:prstGeom prst="ellipse">
              <a:avLst/>
            </a:prstGeom>
            <a:solidFill>
              <a:srgbClr val="F7F7F7"/>
            </a:solidFill>
            <a:ln w="6350">
              <a:solidFill>
                <a:srgbClr val="333333"/>
              </a:solidFill>
              <a:prstDash val="dash"/>
              <a:round/>
              <a:headEnd/>
              <a:tailEnd/>
            </a:ln>
          </p:spPr>
          <p:txBody>
            <a:bodyPr wrap="none" anchor="ctr"/>
            <a:lstStyle/>
            <a:p>
              <a:endParaRPr lang="en-US"/>
            </a:p>
          </p:txBody>
        </p:sp>
        <p:sp>
          <p:nvSpPr>
            <p:cNvPr id="130180" name="Oval 38"/>
            <p:cNvSpPr>
              <a:spLocks noChangeArrowheads="1"/>
            </p:cNvSpPr>
            <p:nvPr/>
          </p:nvSpPr>
          <p:spPr bwMode="auto">
            <a:xfrm>
              <a:off x="528" y="2352"/>
              <a:ext cx="144" cy="144"/>
            </a:xfrm>
            <a:prstGeom prst="ellipse">
              <a:avLst/>
            </a:prstGeom>
            <a:solidFill>
              <a:srgbClr val="F7F7F7"/>
            </a:solidFill>
            <a:ln w="6350">
              <a:solidFill>
                <a:srgbClr val="333333"/>
              </a:solidFill>
              <a:prstDash val="dash"/>
              <a:round/>
              <a:headEnd/>
              <a:tailEnd/>
            </a:ln>
          </p:spPr>
          <p:txBody>
            <a:bodyPr wrap="none" anchor="ctr"/>
            <a:lstStyle/>
            <a:p>
              <a:endParaRPr lang="en-US"/>
            </a:p>
          </p:txBody>
        </p:sp>
      </p:grpSp>
      <p:grpSp>
        <p:nvGrpSpPr>
          <p:cNvPr id="8" name="Group 39"/>
          <p:cNvGrpSpPr>
            <a:grpSpLocks/>
          </p:cNvGrpSpPr>
          <p:nvPr/>
        </p:nvGrpSpPr>
        <p:grpSpPr bwMode="auto">
          <a:xfrm>
            <a:off x="989013" y="3275013"/>
            <a:ext cx="457200" cy="304800"/>
            <a:chOff x="624" y="2064"/>
            <a:chExt cx="288" cy="192"/>
          </a:xfrm>
        </p:grpSpPr>
        <p:sp>
          <p:nvSpPr>
            <p:cNvPr id="130177" name="Oval 40"/>
            <p:cNvSpPr>
              <a:spLocks noChangeArrowheads="1"/>
            </p:cNvSpPr>
            <p:nvPr/>
          </p:nvSpPr>
          <p:spPr bwMode="auto">
            <a:xfrm>
              <a:off x="624" y="2064"/>
              <a:ext cx="144" cy="144"/>
            </a:xfrm>
            <a:prstGeom prst="ellipse">
              <a:avLst/>
            </a:prstGeom>
            <a:solidFill>
              <a:srgbClr val="F7F7F7"/>
            </a:solidFill>
            <a:ln w="6350">
              <a:solidFill>
                <a:srgbClr val="333333"/>
              </a:solidFill>
              <a:prstDash val="dash"/>
              <a:round/>
              <a:headEnd/>
              <a:tailEnd/>
            </a:ln>
          </p:spPr>
          <p:txBody>
            <a:bodyPr wrap="none" anchor="ctr"/>
            <a:lstStyle/>
            <a:p>
              <a:endParaRPr lang="en-US"/>
            </a:p>
          </p:txBody>
        </p:sp>
        <p:sp>
          <p:nvSpPr>
            <p:cNvPr id="130178" name="Oval 41"/>
            <p:cNvSpPr>
              <a:spLocks noChangeArrowheads="1"/>
            </p:cNvSpPr>
            <p:nvPr/>
          </p:nvSpPr>
          <p:spPr bwMode="auto">
            <a:xfrm>
              <a:off x="768" y="2112"/>
              <a:ext cx="144" cy="144"/>
            </a:xfrm>
            <a:prstGeom prst="ellipse">
              <a:avLst/>
            </a:prstGeom>
            <a:solidFill>
              <a:srgbClr val="F7F7F7"/>
            </a:solidFill>
            <a:ln w="6350">
              <a:solidFill>
                <a:srgbClr val="333333"/>
              </a:solidFill>
              <a:prstDash val="dash"/>
              <a:round/>
              <a:headEnd/>
              <a:tailEnd/>
            </a:ln>
          </p:spPr>
          <p:txBody>
            <a:bodyPr wrap="none" anchor="ctr"/>
            <a:lstStyle/>
            <a:p>
              <a:endParaRPr lang="en-US"/>
            </a:p>
          </p:txBody>
        </p:sp>
      </p:grpSp>
      <p:grpSp>
        <p:nvGrpSpPr>
          <p:cNvPr id="9" name="Group 42"/>
          <p:cNvGrpSpPr>
            <a:grpSpLocks/>
          </p:cNvGrpSpPr>
          <p:nvPr/>
        </p:nvGrpSpPr>
        <p:grpSpPr bwMode="auto">
          <a:xfrm>
            <a:off x="685800" y="2741613"/>
            <a:ext cx="457200" cy="304800"/>
            <a:chOff x="432" y="1728"/>
            <a:chExt cx="288" cy="192"/>
          </a:xfrm>
        </p:grpSpPr>
        <p:sp>
          <p:nvSpPr>
            <p:cNvPr id="130175" name="Oval 43"/>
            <p:cNvSpPr>
              <a:spLocks noChangeArrowheads="1"/>
            </p:cNvSpPr>
            <p:nvPr/>
          </p:nvSpPr>
          <p:spPr bwMode="auto">
            <a:xfrm>
              <a:off x="576" y="1728"/>
              <a:ext cx="144" cy="144"/>
            </a:xfrm>
            <a:prstGeom prst="ellipse">
              <a:avLst/>
            </a:prstGeom>
            <a:solidFill>
              <a:srgbClr val="F7F7F7"/>
            </a:solidFill>
            <a:ln w="6350">
              <a:solidFill>
                <a:srgbClr val="333333"/>
              </a:solidFill>
              <a:prstDash val="dash"/>
              <a:round/>
              <a:headEnd/>
              <a:tailEnd/>
            </a:ln>
          </p:spPr>
          <p:txBody>
            <a:bodyPr wrap="none" anchor="ctr"/>
            <a:lstStyle/>
            <a:p>
              <a:endParaRPr lang="en-US"/>
            </a:p>
          </p:txBody>
        </p:sp>
        <p:sp>
          <p:nvSpPr>
            <p:cNvPr id="130176" name="Oval 44"/>
            <p:cNvSpPr>
              <a:spLocks noChangeArrowheads="1"/>
            </p:cNvSpPr>
            <p:nvPr/>
          </p:nvSpPr>
          <p:spPr bwMode="auto">
            <a:xfrm>
              <a:off x="432" y="1776"/>
              <a:ext cx="144" cy="144"/>
            </a:xfrm>
            <a:prstGeom prst="ellipse">
              <a:avLst/>
            </a:prstGeom>
            <a:solidFill>
              <a:srgbClr val="F7F7F7"/>
            </a:solidFill>
            <a:ln w="6350">
              <a:solidFill>
                <a:srgbClr val="333333"/>
              </a:solidFill>
              <a:prstDash val="dash"/>
              <a:round/>
              <a:headEnd/>
              <a:tailEnd/>
            </a:ln>
          </p:spPr>
          <p:txBody>
            <a:bodyPr wrap="none" anchor="ctr"/>
            <a:lstStyle/>
            <a:p>
              <a:endParaRPr lang="en-US"/>
            </a:p>
          </p:txBody>
        </p:sp>
      </p:grpSp>
      <p:grpSp>
        <p:nvGrpSpPr>
          <p:cNvPr id="10" name="Group 45"/>
          <p:cNvGrpSpPr>
            <a:grpSpLocks/>
          </p:cNvGrpSpPr>
          <p:nvPr/>
        </p:nvGrpSpPr>
        <p:grpSpPr bwMode="auto">
          <a:xfrm>
            <a:off x="1447800" y="2895600"/>
            <a:ext cx="457200" cy="304800"/>
            <a:chOff x="912" y="1824"/>
            <a:chExt cx="288" cy="192"/>
          </a:xfrm>
        </p:grpSpPr>
        <p:sp>
          <p:nvSpPr>
            <p:cNvPr id="130173" name="Oval 46"/>
            <p:cNvSpPr>
              <a:spLocks noChangeArrowheads="1"/>
            </p:cNvSpPr>
            <p:nvPr/>
          </p:nvSpPr>
          <p:spPr bwMode="auto">
            <a:xfrm>
              <a:off x="912" y="1872"/>
              <a:ext cx="144" cy="144"/>
            </a:xfrm>
            <a:prstGeom prst="ellipse">
              <a:avLst/>
            </a:prstGeom>
            <a:solidFill>
              <a:schemeClr val="bg1"/>
            </a:solidFill>
            <a:ln w="12700">
              <a:solidFill>
                <a:schemeClr val="tx1"/>
              </a:solidFill>
              <a:round/>
              <a:headEnd/>
              <a:tailEnd/>
            </a:ln>
          </p:spPr>
          <p:txBody>
            <a:bodyPr wrap="none" anchor="ctr"/>
            <a:lstStyle/>
            <a:p>
              <a:endParaRPr lang="en-US"/>
            </a:p>
          </p:txBody>
        </p:sp>
        <p:sp>
          <p:nvSpPr>
            <p:cNvPr id="130174" name="Oval 47"/>
            <p:cNvSpPr>
              <a:spLocks noChangeArrowheads="1"/>
            </p:cNvSpPr>
            <p:nvPr/>
          </p:nvSpPr>
          <p:spPr bwMode="auto">
            <a:xfrm>
              <a:off x="1056" y="1824"/>
              <a:ext cx="144" cy="144"/>
            </a:xfrm>
            <a:prstGeom prst="ellipse">
              <a:avLst/>
            </a:prstGeom>
            <a:solidFill>
              <a:schemeClr val="bg1"/>
            </a:solidFill>
            <a:ln w="12700">
              <a:solidFill>
                <a:schemeClr val="tx1"/>
              </a:solidFill>
              <a:round/>
              <a:headEnd/>
              <a:tailEnd/>
            </a:ln>
          </p:spPr>
          <p:txBody>
            <a:bodyPr wrap="none" anchor="ctr"/>
            <a:lstStyle/>
            <a:p>
              <a:endParaRPr lang="en-US"/>
            </a:p>
          </p:txBody>
        </p:sp>
      </p:grpSp>
      <p:grpSp>
        <p:nvGrpSpPr>
          <p:cNvPr id="11" name="Group 48"/>
          <p:cNvGrpSpPr>
            <a:grpSpLocks/>
          </p:cNvGrpSpPr>
          <p:nvPr/>
        </p:nvGrpSpPr>
        <p:grpSpPr bwMode="auto">
          <a:xfrm>
            <a:off x="1828800" y="3810000"/>
            <a:ext cx="381000" cy="381000"/>
            <a:chOff x="1152" y="2400"/>
            <a:chExt cx="240" cy="240"/>
          </a:xfrm>
        </p:grpSpPr>
        <p:sp>
          <p:nvSpPr>
            <p:cNvPr id="130171" name="Oval 49"/>
            <p:cNvSpPr>
              <a:spLocks noChangeArrowheads="1"/>
            </p:cNvSpPr>
            <p:nvPr/>
          </p:nvSpPr>
          <p:spPr bwMode="auto">
            <a:xfrm>
              <a:off x="1152" y="2496"/>
              <a:ext cx="144" cy="144"/>
            </a:xfrm>
            <a:prstGeom prst="ellipse">
              <a:avLst/>
            </a:prstGeom>
            <a:solidFill>
              <a:schemeClr val="bg1"/>
            </a:solidFill>
            <a:ln w="12700">
              <a:solidFill>
                <a:schemeClr val="tx1"/>
              </a:solidFill>
              <a:round/>
              <a:headEnd/>
              <a:tailEnd/>
            </a:ln>
          </p:spPr>
          <p:txBody>
            <a:bodyPr wrap="none" anchor="ctr"/>
            <a:lstStyle/>
            <a:p>
              <a:endParaRPr lang="en-US"/>
            </a:p>
          </p:txBody>
        </p:sp>
        <p:sp>
          <p:nvSpPr>
            <p:cNvPr id="130172" name="Oval 50"/>
            <p:cNvSpPr>
              <a:spLocks noChangeArrowheads="1"/>
            </p:cNvSpPr>
            <p:nvPr/>
          </p:nvSpPr>
          <p:spPr bwMode="auto">
            <a:xfrm>
              <a:off x="1248" y="2400"/>
              <a:ext cx="144" cy="144"/>
            </a:xfrm>
            <a:prstGeom prst="ellipse">
              <a:avLst/>
            </a:prstGeom>
            <a:solidFill>
              <a:schemeClr val="bg1"/>
            </a:solidFill>
            <a:ln w="12700">
              <a:solidFill>
                <a:schemeClr val="tx1"/>
              </a:solidFill>
              <a:round/>
              <a:headEnd/>
              <a:tailEnd/>
            </a:ln>
          </p:spPr>
          <p:txBody>
            <a:bodyPr wrap="none" anchor="ctr"/>
            <a:lstStyle/>
            <a:p>
              <a:endParaRPr lang="en-US"/>
            </a:p>
          </p:txBody>
        </p:sp>
      </p:grpSp>
      <p:grpSp>
        <p:nvGrpSpPr>
          <p:cNvPr id="12" name="Group 51"/>
          <p:cNvGrpSpPr>
            <a:grpSpLocks/>
          </p:cNvGrpSpPr>
          <p:nvPr/>
        </p:nvGrpSpPr>
        <p:grpSpPr bwMode="auto">
          <a:xfrm>
            <a:off x="2209800" y="3124200"/>
            <a:ext cx="304800" cy="457200"/>
            <a:chOff x="1392" y="1968"/>
            <a:chExt cx="192" cy="288"/>
          </a:xfrm>
        </p:grpSpPr>
        <p:sp>
          <p:nvSpPr>
            <p:cNvPr id="130169" name="Oval 52"/>
            <p:cNvSpPr>
              <a:spLocks noChangeArrowheads="1"/>
            </p:cNvSpPr>
            <p:nvPr/>
          </p:nvSpPr>
          <p:spPr bwMode="auto">
            <a:xfrm>
              <a:off x="1392" y="1968"/>
              <a:ext cx="144" cy="144"/>
            </a:xfrm>
            <a:prstGeom prst="ellipse">
              <a:avLst/>
            </a:prstGeom>
            <a:solidFill>
              <a:schemeClr val="bg1"/>
            </a:solidFill>
            <a:ln w="12700">
              <a:solidFill>
                <a:schemeClr val="tx1"/>
              </a:solidFill>
              <a:round/>
              <a:headEnd/>
              <a:tailEnd/>
            </a:ln>
          </p:spPr>
          <p:txBody>
            <a:bodyPr wrap="none" anchor="ctr"/>
            <a:lstStyle/>
            <a:p>
              <a:endParaRPr lang="en-US"/>
            </a:p>
          </p:txBody>
        </p:sp>
        <p:sp>
          <p:nvSpPr>
            <p:cNvPr id="130170" name="Oval 53"/>
            <p:cNvSpPr>
              <a:spLocks noChangeArrowheads="1"/>
            </p:cNvSpPr>
            <p:nvPr/>
          </p:nvSpPr>
          <p:spPr bwMode="auto">
            <a:xfrm>
              <a:off x="1440" y="2112"/>
              <a:ext cx="144" cy="144"/>
            </a:xfrm>
            <a:prstGeom prst="ellipse">
              <a:avLst/>
            </a:prstGeom>
            <a:solidFill>
              <a:schemeClr val="bg1"/>
            </a:solidFill>
            <a:ln w="12700">
              <a:solidFill>
                <a:schemeClr val="tx1"/>
              </a:solidFill>
              <a:round/>
              <a:headEnd/>
              <a:tailEnd/>
            </a:ln>
          </p:spPr>
          <p:txBody>
            <a:bodyPr wrap="none" anchor="ctr"/>
            <a:lstStyle/>
            <a:p>
              <a:endParaRPr lang="en-US"/>
            </a:p>
          </p:txBody>
        </p:sp>
      </p:grpSp>
      <p:grpSp>
        <p:nvGrpSpPr>
          <p:cNvPr id="13" name="Group 54"/>
          <p:cNvGrpSpPr>
            <a:grpSpLocks/>
          </p:cNvGrpSpPr>
          <p:nvPr/>
        </p:nvGrpSpPr>
        <p:grpSpPr bwMode="auto">
          <a:xfrm>
            <a:off x="990600" y="4038600"/>
            <a:ext cx="457200" cy="304800"/>
            <a:chOff x="624" y="2544"/>
            <a:chExt cx="288" cy="192"/>
          </a:xfrm>
        </p:grpSpPr>
        <p:sp>
          <p:nvSpPr>
            <p:cNvPr id="130167" name="Oval 55"/>
            <p:cNvSpPr>
              <a:spLocks noChangeArrowheads="1"/>
            </p:cNvSpPr>
            <p:nvPr/>
          </p:nvSpPr>
          <p:spPr bwMode="auto">
            <a:xfrm>
              <a:off x="624" y="2592"/>
              <a:ext cx="144" cy="144"/>
            </a:xfrm>
            <a:prstGeom prst="ellipse">
              <a:avLst/>
            </a:prstGeom>
            <a:solidFill>
              <a:schemeClr val="bg1"/>
            </a:solidFill>
            <a:ln w="12700">
              <a:solidFill>
                <a:schemeClr val="tx1"/>
              </a:solidFill>
              <a:round/>
              <a:headEnd/>
              <a:tailEnd/>
            </a:ln>
          </p:spPr>
          <p:txBody>
            <a:bodyPr wrap="none" anchor="ctr"/>
            <a:lstStyle/>
            <a:p>
              <a:endParaRPr lang="en-US"/>
            </a:p>
          </p:txBody>
        </p:sp>
        <p:sp>
          <p:nvSpPr>
            <p:cNvPr id="130168" name="Oval 56"/>
            <p:cNvSpPr>
              <a:spLocks noChangeArrowheads="1"/>
            </p:cNvSpPr>
            <p:nvPr/>
          </p:nvSpPr>
          <p:spPr bwMode="auto">
            <a:xfrm>
              <a:off x="768" y="2544"/>
              <a:ext cx="144" cy="144"/>
            </a:xfrm>
            <a:prstGeom prst="ellipse">
              <a:avLst/>
            </a:prstGeom>
            <a:solidFill>
              <a:schemeClr val="bg1"/>
            </a:solidFill>
            <a:ln w="12700">
              <a:solidFill>
                <a:schemeClr val="tx1"/>
              </a:solidFill>
              <a:round/>
              <a:headEnd/>
              <a:tailEnd/>
            </a:ln>
          </p:spPr>
          <p:txBody>
            <a:bodyPr wrap="none" anchor="ctr"/>
            <a:lstStyle/>
            <a:p>
              <a:endParaRPr lang="en-US"/>
            </a:p>
          </p:txBody>
        </p:sp>
      </p:grpSp>
      <p:grpSp>
        <p:nvGrpSpPr>
          <p:cNvPr id="14" name="Group 57"/>
          <p:cNvGrpSpPr>
            <a:grpSpLocks/>
          </p:cNvGrpSpPr>
          <p:nvPr/>
        </p:nvGrpSpPr>
        <p:grpSpPr bwMode="auto">
          <a:xfrm>
            <a:off x="990600" y="3276600"/>
            <a:ext cx="457200" cy="304800"/>
            <a:chOff x="624" y="2064"/>
            <a:chExt cx="288" cy="192"/>
          </a:xfrm>
        </p:grpSpPr>
        <p:sp>
          <p:nvSpPr>
            <p:cNvPr id="130165" name="Oval 58"/>
            <p:cNvSpPr>
              <a:spLocks noChangeArrowheads="1"/>
            </p:cNvSpPr>
            <p:nvPr/>
          </p:nvSpPr>
          <p:spPr bwMode="auto">
            <a:xfrm>
              <a:off x="624" y="2064"/>
              <a:ext cx="144" cy="144"/>
            </a:xfrm>
            <a:prstGeom prst="ellipse">
              <a:avLst/>
            </a:prstGeom>
            <a:solidFill>
              <a:schemeClr val="bg1"/>
            </a:solidFill>
            <a:ln w="12700">
              <a:solidFill>
                <a:schemeClr val="tx1"/>
              </a:solidFill>
              <a:round/>
              <a:headEnd/>
              <a:tailEnd/>
            </a:ln>
          </p:spPr>
          <p:txBody>
            <a:bodyPr wrap="none" anchor="ctr"/>
            <a:lstStyle/>
            <a:p>
              <a:endParaRPr lang="en-US"/>
            </a:p>
          </p:txBody>
        </p:sp>
        <p:sp>
          <p:nvSpPr>
            <p:cNvPr id="130166" name="Oval 59"/>
            <p:cNvSpPr>
              <a:spLocks noChangeArrowheads="1"/>
            </p:cNvSpPr>
            <p:nvPr/>
          </p:nvSpPr>
          <p:spPr bwMode="auto">
            <a:xfrm>
              <a:off x="768" y="2112"/>
              <a:ext cx="144" cy="144"/>
            </a:xfrm>
            <a:prstGeom prst="ellipse">
              <a:avLst/>
            </a:prstGeom>
            <a:solidFill>
              <a:schemeClr val="bg1"/>
            </a:solidFill>
            <a:ln w="12700">
              <a:solidFill>
                <a:schemeClr val="tx1"/>
              </a:solidFill>
              <a:round/>
              <a:headEnd/>
              <a:tailEnd/>
            </a:ln>
          </p:spPr>
          <p:txBody>
            <a:bodyPr wrap="none" anchor="ctr"/>
            <a:lstStyle/>
            <a:p>
              <a:endParaRPr lang="en-US"/>
            </a:p>
          </p:txBody>
        </p:sp>
      </p:grpSp>
      <p:grpSp>
        <p:nvGrpSpPr>
          <p:cNvPr id="15" name="Group 60"/>
          <p:cNvGrpSpPr>
            <a:grpSpLocks/>
          </p:cNvGrpSpPr>
          <p:nvPr/>
        </p:nvGrpSpPr>
        <p:grpSpPr bwMode="auto">
          <a:xfrm>
            <a:off x="600075" y="3686175"/>
            <a:ext cx="457200" cy="304800"/>
            <a:chOff x="384" y="2304"/>
            <a:chExt cx="288" cy="192"/>
          </a:xfrm>
        </p:grpSpPr>
        <p:grpSp>
          <p:nvGrpSpPr>
            <p:cNvPr id="130159" name="Group 61"/>
            <p:cNvGrpSpPr>
              <a:grpSpLocks/>
            </p:cNvGrpSpPr>
            <p:nvPr/>
          </p:nvGrpSpPr>
          <p:grpSpPr bwMode="auto">
            <a:xfrm>
              <a:off x="384" y="2304"/>
              <a:ext cx="288" cy="192"/>
              <a:chOff x="384" y="2304"/>
              <a:chExt cx="288" cy="192"/>
            </a:xfrm>
          </p:grpSpPr>
          <p:sp>
            <p:nvSpPr>
              <p:cNvPr id="130163" name="Oval 62"/>
              <p:cNvSpPr>
                <a:spLocks noChangeArrowheads="1"/>
              </p:cNvSpPr>
              <p:nvPr/>
            </p:nvSpPr>
            <p:spPr bwMode="auto">
              <a:xfrm>
                <a:off x="384" y="2304"/>
                <a:ext cx="144" cy="144"/>
              </a:xfrm>
              <a:prstGeom prst="ellipse">
                <a:avLst/>
              </a:prstGeom>
              <a:solidFill>
                <a:schemeClr val="bg1"/>
              </a:solidFill>
              <a:ln w="12700">
                <a:solidFill>
                  <a:schemeClr val="tx1"/>
                </a:solidFill>
                <a:round/>
                <a:headEnd/>
                <a:tailEnd/>
              </a:ln>
            </p:spPr>
            <p:txBody>
              <a:bodyPr wrap="none" anchor="ctr"/>
              <a:lstStyle/>
              <a:p>
                <a:endParaRPr lang="en-US"/>
              </a:p>
            </p:txBody>
          </p:sp>
          <p:sp>
            <p:nvSpPr>
              <p:cNvPr id="130164" name="Oval 63"/>
              <p:cNvSpPr>
                <a:spLocks noChangeArrowheads="1"/>
              </p:cNvSpPr>
              <p:nvPr/>
            </p:nvSpPr>
            <p:spPr bwMode="auto">
              <a:xfrm>
                <a:off x="528" y="2352"/>
                <a:ext cx="144" cy="144"/>
              </a:xfrm>
              <a:prstGeom prst="ellipse">
                <a:avLst/>
              </a:prstGeom>
              <a:solidFill>
                <a:schemeClr val="bg1"/>
              </a:solidFill>
              <a:ln w="12700">
                <a:solidFill>
                  <a:schemeClr val="tx1"/>
                </a:solidFill>
                <a:round/>
                <a:headEnd/>
                <a:tailEnd/>
              </a:ln>
            </p:spPr>
            <p:txBody>
              <a:bodyPr wrap="none" anchor="ctr"/>
              <a:lstStyle/>
              <a:p>
                <a:endParaRPr lang="en-US"/>
              </a:p>
            </p:txBody>
          </p:sp>
        </p:grpSp>
        <p:grpSp>
          <p:nvGrpSpPr>
            <p:cNvPr id="130160" name="Group 64"/>
            <p:cNvGrpSpPr>
              <a:grpSpLocks/>
            </p:cNvGrpSpPr>
            <p:nvPr/>
          </p:nvGrpSpPr>
          <p:grpSpPr bwMode="auto">
            <a:xfrm>
              <a:off x="384" y="2304"/>
              <a:ext cx="288" cy="192"/>
              <a:chOff x="384" y="2304"/>
              <a:chExt cx="288" cy="192"/>
            </a:xfrm>
          </p:grpSpPr>
          <p:sp>
            <p:nvSpPr>
              <p:cNvPr id="130161" name="Oval 65"/>
              <p:cNvSpPr>
                <a:spLocks noChangeArrowheads="1"/>
              </p:cNvSpPr>
              <p:nvPr/>
            </p:nvSpPr>
            <p:spPr bwMode="auto">
              <a:xfrm>
                <a:off x="384" y="2304"/>
                <a:ext cx="144" cy="144"/>
              </a:xfrm>
              <a:prstGeom prst="ellipse">
                <a:avLst/>
              </a:prstGeom>
              <a:solidFill>
                <a:schemeClr val="bg1"/>
              </a:solidFill>
              <a:ln w="12700">
                <a:solidFill>
                  <a:schemeClr val="tx1"/>
                </a:solidFill>
                <a:round/>
                <a:headEnd/>
                <a:tailEnd/>
              </a:ln>
            </p:spPr>
            <p:txBody>
              <a:bodyPr wrap="none" anchor="ctr"/>
              <a:lstStyle/>
              <a:p>
                <a:endParaRPr lang="en-US"/>
              </a:p>
            </p:txBody>
          </p:sp>
          <p:sp>
            <p:nvSpPr>
              <p:cNvPr id="130162" name="Oval 66"/>
              <p:cNvSpPr>
                <a:spLocks noChangeArrowheads="1"/>
              </p:cNvSpPr>
              <p:nvPr/>
            </p:nvSpPr>
            <p:spPr bwMode="auto">
              <a:xfrm>
                <a:off x="528" y="2352"/>
                <a:ext cx="144" cy="144"/>
              </a:xfrm>
              <a:prstGeom prst="ellipse">
                <a:avLst/>
              </a:prstGeom>
              <a:solidFill>
                <a:schemeClr val="bg1"/>
              </a:solidFill>
              <a:ln w="12700">
                <a:solidFill>
                  <a:schemeClr val="tx1"/>
                </a:solidFill>
                <a:round/>
                <a:headEnd/>
                <a:tailEnd/>
              </a:ln>
            </p:spPr>
            <p:txBody>
              <a:bodyPr wrap="none" anchor="ctr"/>
              <a:lstStyle/>
              <a:p>
                <a:endParaRPr lang="en-US"/>
              </a:p>
            </p:txBody>
          </p:sp>
        </p:grpSp>
      </p:grpSp>
      <p:sp>
        <p:nvSpPr>
          <p:cNvPr id="483395" name="Oval 67"/>
          <p:cNvSpPr>
            <a:spLocks noChangeArrowheads="1"/>
          </p:cNvSpPr>
          <p:nvPr/>
        </p:nvSpPr>
        <p:spPr bwMode="auto">
          <a:xfrm>
            <a:off x="1447800" y="2362200"/>
            <a:ext cx="228600" cy="228600"/>
          </a:xfrm>
          <a:prstGeom prst="ellipse">
            <a:avLst/>
          </a:prstGeom>
          <a:solidFill>
            <a:schemeClr val="bg1"/>
          </a:solidFill>
          <a:ln w="12700">
            <a:solidFill>
              <a:schemeClr val="tx1"/>
            </a:solidFill>
            <a:round/>
            <a:headEnd/>
            <a:tailEnd/>
          </a:ln>
        </p:spPr>
        <p:txBody>
          <a:bodyPr wrap="none" anchor="ctr"/>
          <a:lstStyle/>
          <a:p>
            <a:endParaRPr lang="en-US"/>
          </a:p>
        </p:txBody>
      </p:sp>
      <p:sp>
        <p:nvSpPr>
          <p:cNvPr id="483396" name="Oval 68"/>
          <p:cNvSpPr>
            <a:spLocks noChangeArrowheads="1"/>
          </p:cNvSpPr>
          <p:nvPr/>
        </p:nvSpPr>
        <p:spPr bwMode="auto">
          <a:xfrm>
            <a:off x="1524000" y="2514600"/>
            <a:ext cx="228600" cy="228600"/>
          </a:xfrm>
          <a:prstGeom prst="ellipse">
            <a:avLst/>
          </a:prstGeom>
          <a:solidFill>
            <a:schemeClr val="bg1"/>
          </a:solidFill>
          <a:ln w="12700">
            <a:solidFill>
              <a:schemeClr val="tx1"/>
            </a:solidFill>
            <a:round/>
            <a:headEnd/>
            <a:tailEnd/>
          </a:ln>
        </p:spPr>
        <p:txBody>
          <a:bodyPr wrap="none" anchor="ctr"/>
          <a:lstStyle/>
          <a:p>
            <a:endParaRPr lang="en-US"/>
          </a:p>
        </p:txBody>
      </p:sp>
      <p:grpSp>
        <p:nvGrpSpPr>
          <p:cNvPr id="18" name="Group 69"/>
          <p:cNvGrpSpPr>
            <a:grpSpLocks/>
          </p:cNvGrpSpPr>
          <p:nvPr/>
        </p:nvGrpSpPr>
        <p:grpSpPr bwMode="auto">
          <a:xfrm>
            <a:off x="685800" y="2740025"/>
            <a:ext cx="457200" cy="304800"/>
            <a:chOff x="432" y="1728"/>
            <a:chExt cx="288" cy="192"/>
          </a:xfrm>
        </p:grpSpPr>
        <p:sp>
          <p:nvSpPr>
            <p:cNvPr id="130157" name="Oval 70"/>
            <p:cNvSpPr>
              <a:spLocks noChangeArrowheads="1"/>
            </p:cNvSpPr>
            <p:nvPr/>
          </p:nvSpPr>
          <p:spPr bwMode="auto">
            <a:xfrm>
              <a:off x="576" y="1728"/>
              <a:ext cx="144" cy="144"/>
            </a:xfrm>
            <a:prstGeom prst="ellipse">
              <a:avLst/>
            </a:prstGeom>
            <a:solidFill>
              <a:schemeClr val="bg1"/>
            </a:solidFill>
            <a:ln w="12700">
              <a:solidFill>
                <a:schemeClr val="tx1"/>
              </a:solidFill>
              <a:round/>
              <a:headEnd/>
              <a:tailEnd/>
            </a:ln>
          </p:spPr>
          <p:txBody>
            <a:bodyPr wrap="none" anchor="ctr"/>
            <a:lstStyle/>
            <a:p>
              <a:endParaRPr lang="en-US"/>
            </a:p>
          </p:txBody>
        </p:sp>
        <p:sp>
          <p:nvSpPr>
            <p:cNvPr id="130158" name="Oval 71"/>
            <p:cNvSpPr>
              <a:spLocks noChangeArrowheads="1"/>
            </p:cNvSpPr>
            <p:nvPr/>
          </p:nvSpPr>
          <p:spPr bwMode="auto">
            <a:xfrm>
              <a:off x="432" y="1776"/>
              <a:ext cx="144" cy="144"/>
            </a:xfrm>
            <a:prstGeom prst="ellipse">
              <a:avLst/>
            </a:prstGeom>
            <a:solidFill>
              <a:schemeClr val="bg1"/>
            </a:solidFill>
            <a:ln w="12700">
              <a:solidFill>
                <a:schemeClr val="tx1"/>
              </a:solidFill>
              <a:round/>
              <a:headEnd/>
              <a:tailEnd/>
            </a:ln>
          </p:spPr>
          <p:txBody>
            <a:bodyPr wrap="none" anchor="ctr"/>
            <a:lstStyle/>
            <a:p>
              <a:endParaRPr lang="en-US"/>
            </a:p>
          </p:txBody>
        </p:sp>
      </p:grpSp>
      <p:sp>
        <p:nvSpPr>
          <p:cNvPr id="130086" name="Rectangle 72"/>
          <p:cNvSpPr>
            <a:spLocks noGrp="1" noChangeArrowheads="1"/>
          </p:cNvSpPr>
          <p:nvPr>
            <p:ph type="title"/>
          </p:nvPr>
        </p:nvSpPr>
        <p:spPr/>
        <p:txBody>
          <a:bodyPr/>
          <a:lstStyle/>
          <a:p>
            <a:pPr eaLnBrk="1" hangingPunct="1"/>
            <a:r>
              <a:rPr lang="en-US" sz="3600" i="1" smtClean="0"/>
              <a:t>Visualizing Limiting Reactant</a:t>
            </a:r>
          </a:p>
        </p:txBody>
      </p:sp>
      <p:sp>
        <p:nvSpPr>
          <p:cNvPr id="483401" name="Text Box 73"/>
          <p:cNvSpPr txBox="1">
            <a:spLocks noChangeArrowheads="1"/>
          </p:cNvSpPr>
          <p:nvPr/>
        </p:nvSpPr>
        <p:spPr bwMode="auto">
          <a:xfrm>
            <a:off x="6769100" y="4995863"/>
            <a:ext cx="354013" cy="457200"/>
          </a:xfrm>
          <a:prstGeom prst="rect">
            <a:avLst/>
          </a:prstGeom>
          <a:noFill/>
          <a:ln w="9525">
            <a:noFill/>
            <a:miter lim="800000"/>
            <a:headEnd/>
            <a:tailEnd/>
          </a:ln>
        </p:spPr>
        <p:txBody>
          <a:bodyPr wrap="none">
            <a:spAutoFit/>
          </a:bodyPr>
          <a:lstStyle/>
          <a:p>
            <a:r>
              <a:rPr lang="en-US" sz="2400"/>
              <a:t>1</a:t>
            </a:r>
          </a:p>
        </p:txBody>
      </p:sp>
      <p:sp>
        <p:nvSpPr>
          <p:cNvPr id="483402" name="Text Box 74"/>
          <p:cNvSpPr txBox="1">
            <a:spLocks noChangeArrowheads="1"/>
          </p:cNvSpPr>
          <p:nvPr/>
        </p:nvSpPr>
        <p:spPr bwMode="auto">
          <a:xfrm>
            <a:off x="6769100" y="5006975"/>
            <a:ext cx="354013" cy="457200"/>
          </a:xfrm>
          <a:prstGeom prst="rect">
            <a:avLst/>
          </a:prstGeom>
          <a:noFill/>
          <a:ln w="9525">
            <a:noFill/>
            <a:miter lim="800000"/>
            <a:headEnd/>
            <a:tailEnd/>
          </a:ln>
        </p:spPr>
        <p:txBody>
          <a:bodyPr wrap="none">
            <a:spAutoFit/>
          </a:bodyPr>
          <a:lstStyle/>
          <a:p>
            <a:r>
              <a:rPr lang="en-US" sz="2400"/>
              <a:t>2</a:t>
            </a:r>
          </a:p>
        </p:txBody>
      </p:sp>
      <p:sp>
        <p:nvSpPr>
          <p:cNvPr id="483403" name="Text Box 75"/>
          <p:cNvSpPr txBox="1">
            <a:spLocks noChangeArrowheads="1"/>
          </p:cNvSpPr>
          <p:nvPr/>
        </p:nvSpPr>
        <p:spPr bwMode="auto">
          <a:xfrm>
            <a:off x="6780213" y="5006975"/>
            <a:ext cx="354012" cy="457200"/>
          </a:xfrm>
          <a:prstGeom prst="rect">
            <a:avLst/>
          </a:prstGeom>
          <a:noFill/>
          <a:ln w="9525">
            <a:noFill/>
            <a:miter lim="800000"/>
            <a:headEnd/>
            <a:tailEnd/>
          </a:ln>
        </p:spPr>
        <p:txBody>
          <a:bodyPr wrap="none">
            <a:spAutoFit/>
          </a:bodyPr>
          <a:lstStyle/>
          <a:p>
            <a:r>
              <a:rPr lang="en-US" sz="2400"/>
              <a:t>3</a:t>
            </a:r>
          </a:p>
        </p:txBody>
      </p:sp>
      <p:sp>
        <p:nvSpPr>
          <p:cNvPr id="483404" name="Text Box 76"/>
          <p:cNvSpPr txBox="1">
            <a:spLocks noChangeArrowheads="1"/>
          </p:cNvSpPr>
          <p:nvPr/>
        </p:nvSpPr>
        <p:spPr bwMode="auto">
          <a:xfrm>
            <a:off x="6778625" y="5000625"/>
            <a:ext cx="354013" cy="457200"/>
          </a:xfrm>
          <a:prstGeom prst="rect">
            <a:avLst/>
          </a:prstGeom>
          <a:noFill/>
          <a:ln w="9525">
            <a:noFill/>
            <a:miter lim="800000"/>
            <a:headEnd/>
            <a:tailEnd/>
          </a:ln>
        </p:spPr>
        <p:txBody>
          <a:bodyPr wrap="none">
            <a:spAutoFit/>
          </a:bodyPr>
          <a:lstStyle/>
          <a:p>
            <a:r>
              <a:rPr lang="en-US" sz="2400"/>
              <a:t>4</a:t>
            </a:r>
          </a:p>
        </p:txBody>
      </p:sp>
      <p:sp>
        <p:nvSpPr>
          <p:cNvPr id="483405" name="Text Box 77"/>
          <p:cNvSpPr txBox="1">
            <a:spLocks noChangeArrowheads="1"/>
          </p:cNvSpPr>
          <p:nvPr/>
        </p:nvSpPr>
        <p:spPr bwMode="auto">
          <a:xfrm>
            <a:off x="6757988" y="4999038"/>
            <a:ext cx="354012" cy="457200"/>
          </a:xfrm>
          <a:prstGeom prst="rect">
            <a:avLst/>
          </a:prstGeom>
          <a:noFill/>
          <a:ln w="9525">
            <a:noFill/>
            <a:miter lim="800000"/>
            <a:headEnd/>
            <a:tailEnd/>
          </a:ln>
        </p:spPr>
        <p:txBody>
          <a:bodyPr wrap="none">
            <a:spAutoFit/>
          </a:bodyPr>
          <a:lstStyle/>
          <a:p>
            <a:r>
              <a:rPr lang="en-US" sz="2400"/>
              <a:t>5</a:t>
            </a:r>
          </a:p>
        </p:txBody>
      </p:sp>
      <p:sp>
        <p:nvSpPr>
          <p:cNvPr id="483406" name="Text Box 78"/>
          <p:cNvSpPr txBox="1">
            <a:spLocks noChangeArrowheads="1"/>
          </p:cNvSpPr>
          <p:nvPr/>
        </p:nvSpPr>
        <p:spPr bwMode="auto">
          <a:xfrm>
            <a:off x="6769100" y="5002213"/>
            <a:ext cx="354013" cy="457200"/>
          </a:xfrm>
          <a:prstGeom prst="rect">
            <a:avLst/>
          </a:prstGeom>
          <a:noFill/>
          <a:ln w="9525">
            <a:noFill/>
            <a:miter lim="800000"/>
            <a:headEnd/>
            <a:tailEnd/>
          </a:ln>
        </p:spPr>
        <p:txBody>
          <a:bodyPr wrap="none">
            <a:spAutoFit/>
          </a:bodyPr>
          <a:lstStyle/>
          <a:p>
            <a:r>
              <a:rPr lang="en-US" sz="2400"/>
              <a:t>6</a:t>
            </a:r>
          </a:p>
        </p:txBody>
      </p:sp>
      <p:sp>
        <p:nvSpPr>
          <p:cNvPr id="483407" name="Text Box 79"/>
          <p:cNvSpPr txBox="1">
            <a:spLocks noChangeArrowheads="1"/>
          </p:cNvSpPr>
          <p:nvPr/>
        </p:nvSpPr>
        <p:spPr bwMode="auto">
          <a:xfrm>
            <a:off x="6762750" y="5011738"/>
            <a:ext cx="354013" cy="457200"/>
          </a:xfrm>
          <a:prstGeom prst="rect">
            <a:avLst/>
          </a:prstGeom>
          <a:noFill/>
          <a:ln w="9525">
            <a:noFill/>
            <a:miter lim="800000"/>
            <a:headEnd/>
            <a:tailEnd/>
          </a:ln>
        </p:spPr>
        <p:txBody>
          <a:bodyPr wrap="none">
            <a:spAutoFit/>
          </a:bodyPr>
          <a:lstStyle/>
          <a:p>
            <a:r>
              <a:rPr lang="en-US" sz="2400"/>
              <a:t>7</a:t>
            </a:r>
          </a:p>
        </p:txBody>
      </p:sp>
      <p:sp>
        <p:nvSpPr>
          <p:cNvPr id="483408" name="Text Box 80"/>
          <p:cNvSpPr txBox="1">
            <a:spLocks noChangeArrowheads="1"/>
          </p:cNvSpPr>
          <p:nvPr/>
        </p:nvSpPr>
        <p:spPr bwMode="auto">
          <a:xfrm>
            <a:off x="6767513" y="4999038"/>
            <a:ext cx="354012" cy="457200"/>
          </a:xfrm>
          <a:prstGeom prst="rect">
            <a:avLst/>
          </a:prstGeom>
          <a:noFill/>
          <a:ln w="9525">
            <a:noFill/>
            <a:miter lim="800000"/>
            <a:headEnd/>
            <a:tailEnd/>
          </a:ln>
        </p:spPr>
        <p:txBody>
          <a:bodyPr wrap="none">
            <a:spAutoFit/>
          </a:bodyPr>
          <a:lstStyle/>
          <a:p>
            <a:r>
              <a:rPr lang="en-US" sz="2400"/>
              <a:t>8</a:t>
            </a:r>
          </a:p>
        </p:txBody>
      </p:sp>
      <p:sp>
        <p:nvSpPr>
          <p:cNvPr id="130095" name="Oval 81"/>
          <p:cNvSpPr>
            <a:spLocks noChangeArrowheads="1"/>
          </p:cNvSpPr>
          <p:nvPr/>
        </p:nvSpPr>
        <p:spPr bwMode="auto">
          <a:xfrm>
            <a:off x="3200400" y="2057400"/>
            <a:ext cx="2514600" cy="2514600"/>
          </a:xfrm>
          <a:prstGeom prst="ellipse">
            <a:avLst/>
          </a:prstGeom>
          <a:noFill/>
          <a:ln w="9525">
            <a:solidFill>
              <a:schemeClr val="tx1"/>
            </a:solidFill>
            <a:round/>
            <a:headEnd/>
            <a:tailEnd/>
          </a:ln>
        </p:spPr>
        <p:txBody>
          <a:bodyPr wrap="none" anchor="ctr"/>
          <a:lstStyle/>
          <a:p>
            <a:endParaRPr lang="en-US"/>
          </a:p>
        </p:txBody>
      </p:sp>
      <p:sp>
        <p:nvSpPr>
          <p:cNvPr id="130096" name="Oval 82"/>
          <p:cNvSpPr>
            <a:spLocks noChangeArrowheads="1"/>
          </p:cNvSpPr>
          <p:nvPr/>
        </p:nvSpPr>
        <p:spPr bwMode="auto">
          <a:xfrm>
            <a:off x="6324600" y="2133600"/>
            <a:ext cx="2514600" cy="2514600"/>
          </a:xfrm>
          <a:prstGeom prst="ellipse">
            <a:avLst/>
          </a:prstGeom>
          <a:noFill/>
          <a:ln w="9525">
            <a:solidFill>
              <a:schemeClr val="tx1"/>
            </a:solidFill>
            <a:round/>
            <a:headEnd/>
            <a:tailEnd/>
          </a:ln>
        </p:spPr>
        <p:txBody>
          <a:bodyPr wrap="none" anchor="ctr"/>
          <a:lstStyle/>
          <a:p>
            <a:endParaRPr lang="en-US"/>
          </a:p>
        </p:txBody>
      </p:sp>
      <p:sp>
        <p:nvSpPr>
          <p:cNvPr id="130097" name="Line 83"/>
          <p:cNvSpPr>
            <a:spLocks noChangeShapeType="1"/>
          </p:cNvSpPr>
          <p:nvPr/>
        </p:nvSpPr>
        <p:spPr bwMode="auto">
          <a:xfrm>
            <a:off x="5791200" y="3276600"/>
            <a:ext cx="381000" cy="0"/>
          </a:xfrm>
          <a:prstGeom prst="line">
            <a:avLst/>
          </a:prstGeom>
          <a:noFill/>
          <a:ln w="9525">
            <a:solidFill>
              <a:schemeClr val="tx1"/>
            </a:solidFill>
            <a:round/>
            <a:headEnd/>
            <a:tailEnd type="triangle" w="med" len="med"/>
          </a:ln>
        </p:spPr>
        <p:txBody>
          <a:bodyPr/>
          <a:lstStyle/>
          <a:p>
            <a:endParaRPr lang="en-US"/>
          </a:p>
        </p:txBody>
      </p:sp>
      <p:sp>
        <p:nvSpPr>
          <p:cNvPr id="130098" name="Text Box 84"/>
          <p:cNvSpPr txBox="1">
            <a:spLocks noChangeArrowheads="1"/>
          </p:cNvSpPr>
          <p:nvPr/>
        </p:nvSpPr>
        <p:spPr bwMode="auto">
          <a:xfrm>
            <a:off x="1295400" y="1487488"/>
            <a:ext cx="7672388" cy="457200"/>
          </a:xfrm>
          <a:prstGeom prst="rect">
            <a:avLst/>
          </a:prstGeom>
          <a:noFill/>
          <a:ln w="9525">
            <a:noFill/>
            <a:miter lim="800000"/>
            <a:headEnd/>
            <a:tailEnd/>
          </a:ln>
        </p:spPr>
        <p:txBody>
          <a:bodyPr wrap="none">
            <a:spAutoFit/>
          </a:bodyPr>
          <a:lstStyle/>
          <a:p>
            <a:r>
              <a:rPr lang="en-US" sz="2400" b="1"/>
              <a:t>H</a:t>
            </a:r>
            <a:r>
              <a:rPr lang="en-US" sz="2400" b="1" baseline="-25000"/>
              <a:t>2</a:t>
            </a:r>
            <a:r>
              <a:rPr lang="en-US" sz="2400" b="1"/>
              <a:t>             +              O</a:t>
            </a:r>
            <a:r>
              <a:rPr lang="en-US" sz="2400" b="1" baseline="-25000"/>
              <a:t>2</a:t>
            </a:r>
            <a:r>
              <a:rPr lang="en-US" sz="2400" b="1"/>
              <a:t>                                 H</a:t>
            </a:r>
            <a:r>
              <a:rPr lang="en-US" sz="2400" b="1" baseline="-25000"/>
              <a:t>2</a:t>
            </a:r>
            <a:r>
              <a:rPr lang="en-US" sz="2400" b="1"/>
              <a:t>O            </a:t>
            </a:r>
          </a:p>
        </p:txBody>
      </p:sp>
      <p:sp>
        <p:nvSpPr>
          <p:cNvPr id="130099" name="Line 85"/>
          <p:cNvSpPr>
            <a:spLocks noChangeShapeType="1"/>
          </p:cNvSpPr>
          <p:nvPr/>
        </p:nvSpPr>
        <p:spPr bwMode="auto">
          <a:xfrm>
            <a:off x="5486400" y="1752600"/>
            <a:ext cx="762000" cy="0"/>
          </a:xfrm>
          <a:prstGeom prst="line">
            <a:avLst/>
          </a:prstGeom>
          <a:noFill/>
          <a:ln w="19050">
            <a:solidFill>
              <a:schemeClr val="tx1"/>
            </a:solidFill>
            <a:round/>
            <a:headEnd/>
            <a:tailEnd type="triangle" w="med" len="med"/>
          </a:ln>
        </p:spPr>
        <p:txBody>
          <a:bodyPr/>
          <a:lstStyle/>
          <a:p>
            <a:endParaRPr lang="en-US"/>
          </a:p>
        </p:txBody>
      </p:sp>
      <p:sp>
        <p:nvSpPr>
          <p:cNvPr id="130100" name="Text Box 86"/>
          <p:cNvSpPr txBox="1">
            <a:spLocks noChangeArrowheads="1"/>
          </p:cNvSpPr>
          <p:nvPr/>
        </p:nvSpPr>
        <p:spPr bwMode="auto">
          <a:xfrm>
            <a:off x="3267075" y="5029200"/>
            <a:ext cx="1873250" cy="457200"/>
          </a:xfrm>
          <a:prstGeom prst="rect">
            <a:avLst/>
          </a:prstGeom>
          <a:noFill/>
          <a:ln w="9525">
            <a:noFill/>
            <a:miter lim="800000"/>
            <a:headEnd/>
            <a:tailEnd/>
          </a:ln>
        </p:spPr>
        <p:txBody>
          <a:bodyPr wrap="none">
            <a:spAutoFit/>
          </a:bodyPr>
          <a:lstStyle/>
          <a:p>
            <a:r>
              <a:rPr lang="en-US" sz="2400"/>
              <a:t>___ mole O</a:t>
            </a:r>
            <a:r>
              <a:rPr lang="en-US" sz="2400" baseline="-25000"/>
              <a:t>2</a:t>
            </a:r>
          </a:p>
        </p:txBody>
      </p:sp>
      <p:sp>
        <p:nvSpPr>
          <p:cNvPr id="130101" name="Text Box 87"/>
          <p:cNvSpPr txBox="1">
            <a:spLocks noChangeArrowheads="1"/>
          </p:cNvSpPr>
          <p:nvPr/>
        </p:nvSpPr>
        <p:spPr bwMode="auto">
          <a:xfrm>
            <a:off x="6619875" y="5029200"/>
            <a:ext cx="2093913" cy="457200"/>
          </a:xfrm>
          <a:prstGeom prst="rect">
            <a:avLst/>
          </a:prstGeom>
          <a:noFill/>
          <a:ln w="9525">
            <a:noFill/>
            <a:miter lim="800000"/>
            <a:headEnd/>
            <a:tailEnd/>
          </a:ln>
        </p:spPr>
        <p:txBody>
          <a:bodyPr wrap="none">
            <a:spAutoFit/>
          </a:bodyPr>
          <a:lstStyle/>
          <a:p>
            <a:r>
              <a:rPr lang="en-US" sz="2400"/>
              <a:t>___ mole H</a:t>
            </a:r>
            <a:r>
              <a:rPr lang="en-US" sz="2400" baseline="-25000"/>
              <a:t>2</a:t>
            </a:r>
            <a:r>
              <a:rPr lang="en-US" sz="2400"/>
              <a:t>O</a:t>
            </a:r>
          </a:p>
        </p:txBody>
      </p:sp>
      <p:sp>
        <p:nvSpPr>
          <p:cNvPr id="130102" name="Text Box 88"/>
          <p:cNvSpPr txBox="1">
            <a:spLocks noChangeArrowheads="1"/>
          </p:cNvSpPr>
          <p:nvPr/>
        </p:nvSpPr>
        <p:spPr bwMode="auto">
          <a:xfrm>
            <a:off x="533400" y="5029200"/>
            <a:ext cx="1857375" cy="457200"/>
          </a:xfrm>
          <a:prstGeom prst="rect">
            <a:avLst/>
          </a:prstGeom>
          <a:noFill/>
          <a:ln w="9525">
            <a:noFill/>
            <a:miter lim="800000"/>
            <a:headEnd/>
            <a:tailEnd/>
          </a:ln>
        </p:spPr>
        <p:txBody>
          <a:bodyPr wrap="none">
            <a:spAutoFit/>
          </a:bodyPr>
          <a:lstStyle/>
          <a:p>
            <a:r>
              <a:rPr lang="en-US" sz="2400"/>
              <a:t>___ mole H</a:t>
            </a:r>
            <a:r>
              <a:rPr lang="en-US" sz="2400" baseline="-25000"/>
              <a:t>2</a:t>
            </a:r>
          </a:p>
        </p:txBody>
      </p:sp>
      <p:grpSp>
        <p:nvGrpSpPr>
          <p:cNvPr id="19" name="Group 89"/>
          <p:cNvGrpSpPr>
            <a:grpSpLocks/>
          </p:cNvGrpSpPr>
          <p:nvPr/>
        </p:nvGrpSpPr>
        <p:grpSpPr bwMode="auto">
          <a:xfrm>
            <a:off x="6705600" y="2514600"/>
            <a:ext cx="609600" cy="609600"/>
            <a:chOff x="4320" y="3888"/>
            <a:chExt cx="384" cy="384"/>
          </a:xfrm>
        </p:grpSpPr>
        <p:sp>
          <p:nvSpPr>
            <p:cNvPr id="130154" name="Oval 90"/>
            <p:cNvSpPr>
              <a:spLocks noChangeArrowheads="1"/>
            </p:cNvSpPr>
            <p:nvPr/>
          </p:nvSpPr>
          <p:spPr bwMode="auto">
            <a:xfrm>
              <a:off x="4560" y="4080"/>
              <a:ext cx="144" cy="144"/>
            </a:xfrm>
            <a:prstGeom prst="ellipse">
              <a:avLst/>
            </a:prstGeom>
            <a:solidFill>
              <a:schemeClr val="bg1"/>
            </a:solidFill>
            <a:ln w="9525">
              <a:solidFill>
                <a:schemeClr val="tx1"/>
              </a:solidFill>
              <a:round/>
              <a:headEnd/>
              <a:tailEnd/>
            </a:ln>
          </p:spPr>
          <p:txBody>
            <a:bodyPr wrap="none" anchor="ctr"/>
            <a:lstStyle/>
            <a:p>
              <a:endParaRPr lang="en-US"/>
            </a:p>
          </p:txBody>
        </p:sp>
        <p:sp>
          <p:nvSpPr>
            <p:cNvPr id="130155" name="Oval 91"/>
            <p:cNvSpPr>
              <a:spLocks noChangeArrowheads="1"/>
            </p:cNvSpPr>
            <p:nvPr/>
          </p:nvSpPr>
          <p:spPr bwMode="auto">
            <a:xfrm>
              <a:off x="4320" y="3984"/>
              <a:ext cx="288" cy="288"/>
            </a:xfrm>
            <a:prstGeom prst="ellipse">
              <a:avLst/>
            </a:prstGeom>
            <a:solidFill>
              <a:srgbClr val="FF0000"/>
            </a:solidFill>
            <a:ln w="9525">
              <a:solidFill>
                <a:srgbClr val="333399"/>
              </a:solidFill>
              <a:round/>
              <a:headEnd/>
              <a:tailEnd/>
            </a:ln>
          </p:spPr>
          <p:txBody>
            <a:bodyPr wrap="none" anchor="ctr"/>
            <a:lstStyle/>
            <a:p>
              <a:endParaRPr lang="en-US"/>
            </a:p>
          </p:txBody>
        </p:sp>
        <p:sp>
          <p:nvSpPr>
            <p:cNvPr id="130156" name="Oval 92"/>
            <p:cNvSpPr>
              <a:spLocks noChangeArrowheads="1"/>
            </p:cNvSpPr>
            <p:nvPr/>
          </p:nvSpPr>
          <p:spPr bwMode="auto">
            <a:xfrm>
              <a:off x="4368" y="3888"/>
              <a:ext cx="144" cy="144"/>
            </a:xfrm>
            <a:prstGeom prst="ellipse">
              <a:avLst/>
            </a:prstGeom>
            <a:solidFill>
              <a:schemeClr val="bg1"/>
            </a:solidFill>
            <a:ln w="9525">
              <a:solidFill>
                <a:schemeClr val="tx1"/>
              </a:solidFill>
              <a:round/>
              <a:headEnd/>
              <a:tailEnd/>
            </a:ln>
          </p:spPr>
          <p:txBody>
            <a:bodyPr wrap="none" anchor="ctr"/>
            <a:lstStyle/>
            <a:p>
              <a:endParaRPr lang="en-US"/>
            </a:p>
          </p:txBody>
        </p:sp>
      </p:grpSp>
      <p:grpSp>
        <p:nvGrpSpPr>
          <p:cNvPr id="20" name="Group 93"/>
          <p:cNvGrpSpPr>
            <a:grpSpLocks/>
          </p:cNvGrpSpPr>
          <p:nvPr/>
        </p:nvGrpSpPr>
        <p:grpSpPr bwMode="auto">
          <a:xfrm>
            <a:off x="7467600" y="2362200"/>
            <a:ext cx="533400" cy="685800"/>
            <a:chOff x="4032" y="3552"/>
            <a:chExt cx="336" cy="432"/>
          </a:xfrm>
        </p:grpSpPr>
        <p:sp>
          <p:nvSpPr>
            <p:cNvPr id="130151" name="Oval 94"/>
            <p:cNvSpPr>
              <a:spLocks noChangeArrowheads="1"/>
            </p:cNvSpPr>
            <p:nvPr/>
          </p:nvSpPr>
          <p:spPr bwMode="auto">
            <a:xfrm>
              <a:off x="4128" y="3840"/>
              <a:ext cx="144" cy="144"/>
            </a:xfrm>
            <a:prstGeom prst="ellipse">
              <a:avLst/>
            </a:prstGeom>
            <a:solidFill>
              <a:schemeClr val="bg1"/>
            </a:solidFill>
            <a:ln w="9525">
              <a:solidFill>
                <a:schemeClr val="tx1"/>
              </a:solidFill>
              <a:round/>
              <a:headEnd/>
              <a:tailEnd/>
            </a:ln>
          </p:spPr>
          <p:txBody>
            <a:bodyPr wrap="none" anchor="ctr"/>
            <a:lstStyle/>
            <a:p>
              <a:endParaRPr lang="en-US"/>
            </a:p>
          </p:txBody>
        </p:sp>
        <p:sp>
          <p:nvSpPr>
            <p:cNvPr id="130152" name="Oval 95"/>
            <p:cNvSpPr>
              <a:spLocks noChangeArrowheads="1"/>
            </p:cNvSpPr>
            <p:nvPr/>
          </p:nvSpPr>
          <p:spPr bwMode="auto">
            <a:xfrm>
              <a:off x="4080" y="3600"/>
              <a:ext cx="288" cy="288"/>
            </a:xfrm>
            <a:prstGeom prst="ellipse">
              <a:avLst/>
            </a:prstGeom>
            <a:solidFill>
              <a:srgbClr val="FF0000"/>
            </a:solidFill>
            <a:ln w="9525">
              <a:solidFill>
                <a:srgbClr val="333399"/>
              </a:solidFill>
              <a:round/>
              <a:headEnd/>
              <a:tailEnd/>
            </a:ln>
          </p:spPr>
          <p:txBody>
            <a:bodyPr wrap="none" anchor="ctr"/>
            <a:lstStyle/>
            <a:p>
              <a:endParaRPr lang="en-US"/>
            </a:p>
          </p:txBody>
        </p:sp>
        <p:sp>
          <p:nvSpPr>
            <p:cNvPr id="130153" name="Oval 96"/>
            <p:cNvSpPr>
              <a:spLocks noChangeArrowheads="1"/>
            </p:cNvSpPr>
            <p:nvPr/>
          </p:nvSpPr>
          <p:spPr bwMode="auto">
            <a:xfrm>
              <a:off x="4032" y="3552"/>
              <a:ext cx="144" cy="144"/>
            </a:xfrm>
            <a:prstGeom prst="ellipse">
              <a:avLst/>
            </a:prstGeom>
            <a:solidFill>
              <a:schemeClr val="bg1"/>
            </a:solidFill>
            <a:ln w="9525">
              <a:solidFill>
                <a:schemeClr val="tx1"/>
              </a:solidFill>
              <a:round/>
              <a:headEnd/>
              <a:tailEnd/>
            </a:ln>
          </p:spPr>
          <p:txBody>
            <a:bodyPr wrap="none" anchor="ctr"/>
            <a:lstStyle/>
            <a:p>
              <a:endParaRPr lang="en-US"/>
            </a:p>
          </p:txBody>
        </p:sp>
      </p:grpSp>
      <p:grpSp>
        <p:nvGrpSpPr>
          <p:cNvPr id="21" name="Group 97"/>
          <p:cNvGrpSpPr>
            <a:grpSpLocks/>
          </p:cNvGrpSpPr>
          <p:nvPr/>
        </p:nvGrpSpPr>
        <p:grpSpPr bwMode="auto">
          <a:xfrm>
            <a:off x="7239000" y="4038600"/>
            <a:ext cx="533400" cy="533400"/>
            <a:chOff x="4560" y="3552"/>
            <a:chExt cx="336" cy="336"/>
          </a:xfrm>
        </p:grpSpPr>
        <p:sp>
          <p:nvSpPr>
            <p:cNvPr id="130148" name="Oval 98"/>
            <p:cNvSpPr>
              <a:spLocks noChangeArrowheads="1"/>
            </p:cNvSpPr>
            <p:nvPr/>
          </p:nvSpPr>
          <p:spPr bwMode="auto">
            <a:xfrm>
              <a:off x="4752" y="3648"/>
              <a:ext cx="144" cy="144"/>
            </a:xfrm>
            <a:prstGeom prst="ellipse">
              <a:avLst/>
            </a:prstGeom>
            <a:solidFill>
              <a:schemeClr val="bg1"/>
            </a:solidFill>
            <a:ln w="9525">
              <a:solidFill>
                <a:schemeClr val="tx1"/>
              </a:solidFill>
              <a:round/>
              <a:headEnd/>
              <a:tailEnd/>
            </a:ln>
          </p:spPr>
          <p:txBody>
            <a:bodyPr wrap="none" anchor="ctr"/>
            <a:lstStyle/>
            <a:p>
              <a:endParaRPr lang="en-US"/>
            </a:p>
          </p:txBody>
        </p:sp>
        <p:sp>
          <p:nvSpPr>
            <p:cNvPr id="130149" name="Oval 99"/>
            <p:cNvSpPr>
              <a:spLocks noChangeArrowheads="1"/>
            </p:cNvSpPr>
            <p:nvPr/>
          </p:nvSpPr>
          <p:spPr bwMode="auto">
            <a:xfrm>
              <a:off x="4560" y="3600"/>
              <a:ext cx="288" cy="288"/>
            </a:xfrm>
            <a:prstGeom prst="ellipse">
              <a:avLst/>
            </a:prstGeom>
            <a:solidFill>
              <a:srgbClr val="FF0000"/>
            </a:solidFill>
            <a:ln w="9525">
              <a:solidFill>
                <a:srgbClr val="333399"/>
              </a:solidFill>
              <a:round/>
              <a:headEnd/>
              <a:tailEnd/>
            </a:ln>
          </p:spPr>
          <p:txBody>
            <a:bodyPr wrap="none" anchor="ctr"/>
            <a:lstStyle/>
            <a:p>
              <a:endParaRPr lang="en-US"/>
            </a:p>
          </p:txBody>
        </p:sp>
        <p:sp>
          <p:nvSpPr>
            <p:cNvPr id="130150" name="Oval 100"/>
            <p:cNvSpPr>
              <a:spLocks noChangeArrowheads="1"/>
            </p:cNvSpPr>
            <p:nvPr/>
          </p:nvSpPr>
          <p:spPr bwMode="auto">
            <a:xfrm>
              <a:off x="4608" y="3552"/>
              <a:ext cx="144" cy="144"/>
            </a:xfrm>
            <a:prstGeom prst="ellipse">
              <a:avLst/>
            </a:prstGeom>
            <a:solidFill>
              <a:schemeClr val="bg1"/>
            </a:solidFill>
            <a:ln w="9525">
              <a:solidFill>
                <a:schemeClr val="tx1"/>
              </a:solidFill>
              <a:round/>
              <a:headEnd/>
              <a:tailEnd/>
            </a:ln>
          </p:spPr>
          <p:txBody>
            <a:bodyPr wrap="none" anchor="ctr"/>
            <a:lstStyle/>
            <a:p>
              <a:endParaRPr lang="en-US"/>
            </a:p>
          </p:txBody>
        </p:sp>
      </p:grpSp>
      <p:grpSp>
        <p:nvGrpSpPr>
          <p:cNvPr id="22" name="Group 101"/>
          <p:cNvGrpSpPr>
            <a:grpSpLocks/>
          </p:cNvGrpSpPr>
          <p:nvPr/>
        </p:nvGrpSpPr>
        <p:grpSpPr bwMode="auto">
          <a:xfrm>
            <a:off x="7924800" y="3810000"/>
            <a:ext cx="609600" cy="533400"/>
            <a:chOff x="4656" y="2976"/>
            <a:chExt cx="384" cy="336"/>
          </a:xfrm>
        </p:grpSpPr>
        <p:sp>
          <p:nvSpPr>
            <p:cNvPr id="130145" name="Oval 102"/>
            <p:cNvSpPr>
              <a:spLocks noChangeArrowheads="1"/>
            </p:cNvSpPr>
            <p:nvPr/>
          </p:nvSpPr>
          <p:spPr bwMode="auto">
            <a:xfrm>
              <a:off x="4896" y="3024"/>
              <a:ext cx="144" cy="144"/>
            </a:xfrm>
            <a:prstGeom prst="ellipse">
              <a:avLst/>
            </a:prstGeom>
            <a:solidFill>
              <a:schemeClr val="bg1"/>
            </a:solidFill>
            <a:ln w="9525">
              <a:solidFill>
                <a:schemeClr val="tx1"/>
              </a:solidFill>
              <a:round/>
              <a:headEnd/>
              <a:tailEnd/>
            </a:ln>
          </p:spPr>
          <p:txBody>
            <a:bodyPr wrap="none" anchor="ctr"/>
            <a:lstStyle/>
            <a:p>
              <a:endParaRPr lang="en-US"/>
            </a:p>
          </p:txBody>
        </p:sp>
        <p:sp>
          <p:nvSpPr>
            <p:cNvPr id="130146" name="Oval 103"/>
            <p:cNvSpPr>
              <a:spLocks noChangeArrowheads="1"/>
            </p:cNvSpPr>
            <p:nvPr/>
          </p:nvSpPr>
          <p:spPr bwMode="auto">
            <a:xfrm>
              <a:off x="4656" y="3024"/>
              <a:ext cx="288" cy="288"/>
            </a:xfrm>
            <a:prstGeom prst="ellipse">
              <a:avLst/>
            </a:prstGeom>
            <a:solidFill>
              <a:srgbClr val="FF0000"/>
            </a:solidFill>
            <a:ln w="9525">
              <a:solidFill>
                <a:srgbClr val="333399"/>
              </a:solidFill>
              <a:round/>
              <a:headEnd/>
              <a:tailEnd/>
            </a:ln>
          </p:spPr>
          <p:txBody>
            <a:bodyPr wrap="none" anchor="ctr"/>
            <a:lstStyle/>
            <a:p>
              <a:endParaRPr lang="en-US"/>
            </a:p>
          </p:txBody>
        </p:sp>
        <p:sp>
          <p:nvSpPr>
            <p:cNvPr id="130147" name="Oval 104"/>
            <p:cNvSpPr>
              <a:spLocks noChangeArrowheads="1"/>
            </p:cNvSpPr>
            <p:nvPr/>
          </p:nvSpPr>
          <p:spPr bwMode="auto">
            <a:xfrm>
              <a:off x="4656" y="2976"/>
              <a:ext cx="144" cy="144"/>
            </a:xfrm>
            <a:prstGeom prst="ellipse">
              <a:avLst/>
            </a:prstGeom>
            <a:solidFill>
              <a:schemeClr val="bg1"/>
            </a:solidFill>
            <a:ln w="9525">
              <a:solidFill>
                <a:schemeClr val="tx1"/>
              </a:solidFill>
              <a:round/>
              <a:headEnd/>
              <a:tailEnd/>
            </a:ln>
          </p:spPr>
          <p:txBody>
            <a:bodyPr wrap="none" anchor="ctr"/>
            <a:lstStyle/>
            <a:p>
              <a:endParaRPr lang="en-US"/>
            </a:p>
          </p:txBody>
        </p:sp>
      </p:grpSp>
      <p:grpSp>
        <p:nvGrpSpPr>
          <p:cNvPr id="23" name="Group 105"/>
          <p:cNvGrpSpPr>
            <a:grpSpLocks/>
          </p:cNvGrpSpPr>
          <p:nvPr/>
        </p:nvGrpSpPr>
        <p:grpSpPr bwMode="auto">
          <a:xfrm>
            <a:off x="7848600" y="3048000"/>
            <a:ext cx="457200" cy="685800"/>
            <a:chOff x="4848" y="3888"/>
            <a:chExt cx="288" cy="432"/>
          </a:xfrm>
        </p:grpSpPr>
        <p:sp>
          <p:nvSpPr>
            <p:cNvPr id="130142" name="Oval 106"/>
            <p:cNvSpPr>
              <a:spLocks noChangeArrowheads="1"/>
            </p:cNvSpPr>
            <p:nvPr/>
          </p:nvSpPr>
          <p:spPr bwMode="auto">
            <a:xfrm>
              <a:off x="4848" y="3888"/>
              <a:ext cx="144" cy="144"/>
            </a:xfrm>
            <a:prstGeom prst="ellipse">
              <a:avLst/>
            </a:prstGeom>
            <a:solidFill>
              <a:schemeClr val="bg1"/>
            </a:solidFill>
            <a:ln w="9525">
              <a:solidFill>
                <a:schemeClr val="tx1"/>
              </a:solidFill>
              <a:round/>
              <a:headEnd/>
              <a:tailEnd/>
            </a:ln>
          </p:spPr>
          <p:txBody>
            <a:bodyPr wrap="none" anchor="ctr"/>
            <a:lstStyle/>
            <a:p>
              <a:endParaRPr lang="en-US"/>
            </a:p>
          </p:txBody>
        </p:sp>
        <p:sp>
          <p:nvSpPr>
            <p:cNvPr id="130143" name="Oval 107"/>
            <p:cNvSpPr>
              <a:spLocks noChangeArrowheads="1"/>
            </p:cNvSpPr>
            <p:nvPr/>
          </p:nvSpPr>
          <p:spPr bwMode="auto">
            <a:xfrm>
              <a:off x="4848" y="3984"/>
              <a:ext cx="288" cy="288"/>
            </a:xfrm>
            <a:prstGeom prst="ellipse">
              <a:avLst/>
            </a:prstGeom>
            <a:solidFill>
              <a:srgbClr val="FF0000"/>
            </a:solidFill>
            <a:ln w="9525">
              <a:solidFill>
                <a:srgbClr val="333399"/>
              </a:solidFill>
              <a:round/>
              <a:headEnd/>
              <a:tailEnd/>
            </a:ln>
          </p:spPr>
          <p:txBody>
            <a:bodyPr wrap="none" anchor="ctr"/>
            <a:lstStyle/>
            <a:p>
              <a:endParaRPr lang="en-US"/>
            </a:p>
          </p:txBody>
        </p:sp>
        <p:sp>
          <p:nvSpPr>
            <p:cNvPr id="130144" name="Oval 108"/>
            <p:cNvSpPr>
              <a:spLocks noChangeArrowheads="1"/>
            </p:cNvSpPr>
            <p:nvPr/>
          </p:nvSpPr>
          <p:spPr bwMode="auto">
            <a:xfrm>
              <a:off x="4848" y="4176"/>
              <a:ext cx="144" cy="144"/>
            </a:xfrm>
            <a:prstGeom prst="ellipse">
              <a:avLst/>
            </a:prstGeom>
            <a:solidFill>
              <a:schemeClr val="bg1"/>
            </a:solidFill>
            <a:ln w="9525">
              <a:solidFill>
                <a:schemeClr val="tx1"/>
              </a:solidFill>
              <a:round/>
              <a:headEnd/>
              <a:tailEnd/>
            </a:ln>
          </p:spPr>
          <p:txBody>
            <a:bodyPr wrap="none" anchor="ctr"/>
            <a:lstStyle/>
            <a:p>
              <a:endParaRPr lang="en-US"/>
            </a:p>
          </p:txBody>
        </p:sp>
      </p:grpSp>
      <p:grpSp>
        <p:nvGrpSpPr>
          <p:cNvPr id="24" name="Group 109"/>
          <p:cNvGrpSpPr>
            <a:grpSpLocks/>
          </p:cNvGrpSpPr>
          <p:nvPr/>
        </p:nvGrpSpPr>
        <p:grpSpPr bwMode="auto">
          <a:xfrm>
            <a:off x="8077200" y="2667000"/>
            <a:ext cx="533400" cy="609600"/>
            <a:chOff x="4992" y="3264"/>
            <a:chExt cx="336" cy="384"/>
          </a:xfrm>
        </p:grpSpPr>
        <p:sp>
          <p:nvSpPr>
            <p:cNvPr id="130139" name="Oval 110"/>
            <p:cNvSpPr>
              <a:spLocks noChangeArrowheads="1"/>
            </p:cNvSpPr>
            <p:nvPr/>
          </p:nvSpPr>
          <p:spPr bwMode="auto">
            <a:xfrm>
              <a:off x="5136" y="3504"/>
              <a:ext cx="144" cy="144"/>
            </a:xfrm>
            <a:prstGeom prst="ellipse">
              <a:avLst/>
            </a:prstGeom>
            <a:solidFill>
              <a:schemeClr val="bg1"/>
            </a:solidFill>
            <a:ln w="9525">
              <a:solidFill>
                <a:schemeClr val="tx1"/>
              </a:solidFill>
              <a:round/>
              <a:headEnd/>
              <a:tailEnd/>
            </a:ln>
          </p:spPr>
          <p:txBody>
            <a:bodyPr wrap="none" anchor="ctr"/>
            <a:lstStyle/>
            <a:p>
              <a:endParaRPr lang="en-US"/>
            </a:p>
          </p:txBody>
        </p:sp>
        <p:sp>
          <p:nvSpPr>
            <p:cNvPr id="130140" name="Oval 111"/>
            <p:cNvSpPr>
              <a:spLocks noChangeArrowheads="1"/>
            </p:cNvSpPr>
            <p:nvPr/>
          </p:nvSpPr>
          <p:spPr bwMode="auto">
            <a:xfrm>
              <a:off x="5040" y="3264"/>
              <a:ext cx="288" cy="288"/>
            </a:xfrm>
            <a:prstGeom prst="ellipse">
              <a:avLst/>
            </a:prstGeom>
            <a:solidFill>
              <a:srgbClr val="FF0000"/>
            </a:solidFill>
            <a:ln w="9525">
              <a:solidFill>
                <a:srgbClr val="333399"/>
              </a:solidFill>
              <a:round/>
              <a:headEnd/>
              <a:tailEnd/>
            </a:ln>
          </p:spPr>
          <p:txBody>
            <a:bodyPr wrap="none" anchor="ctr"/>
            <a:lstStyle/>
            <a:p>
              <a:endParaRPr lang="en-US"/>
            </a:p>
          </p:txBody>
        </p:sp>
        <p:sp>
          <p:nvSpPr>
            <p:cNvPr id="130141" name="Oval 112"/>
            <p:cNvSpPr>
              <a:spLocks noChangeArrowheads="1"/>
            </p:cNvSpPr>
            <p:nvPr/>
          </p:nvSpPr>
          <p:spPr bwMode="auto">
            <a:xfrm>
              <a:off x="4992" y="3360"/>
              <a:ext cx="144" cy="144"/>
            </a:xfrm>
            <a:prstGeom prst="ellipse">
              <a:avLst/>
            </a:prstGeom>
            <a:solidFill>
              <a:schemeClr val="bg1"/>
            </a:solidFill>
            <a:ln w="9525">
              <a:solidFill>
                <a:schemeClr val="tx1"/>
              </a:solidFill>
              <a:round/>
              <a:headEnd/>
              <a:tailEnd/>
            </a:ln>
          </p:spPr>
          <p:txBody>
            <a:bodyPr wrap="none" anchor="ctr"/>
            <a:lstStyle/>
            <a:p>
              <a:endParaRPr lang="en-US"/>
            </a:p>
          </p:txBody>
        </p:sp>
      </p:grpSp>
      <p:grpSp>
        <p:nvGrpSpPr>
          <p:cNvPr id="25" name="Group 113"/>
          <p:cNvGrpSpPr>
            <a:grpSpLocks/>
          </p:cNvGrpSpPr>
          <p:nvPr/>
        </p:nvGrpSpPr>
        <p:grpSpPr bwMode="auto">
          <a:xfrm>
            <a:off x="7086600" y="3276600"/>
            <a:ext cx="609600" cy="609600"/>
            <a:chOff x="5088" y="3696"/>
            <a:chExt cx="384" cy="384"/>
          </a:xfrm>
        </p:grpSpPr>
        <p:sp>
          <p:nvSpPr>
            <p:cNvPr id="130136" name="Oval 114"/>
            <p:cNvSpPr>
              <a:spLocks noChangeArrowheads="1"/>
            </p:cNvSpPr>
            <p:nvPr/>
          </p:nvSpPr>
          <p:spPr bwMode="auto">
            <a:xfrm>
              <a:off x="5184" y="3696"/>
              <a:ext cx="288" cy="288"/>
            </a:xfrm>
            <a:prstGeom prst="ellipse">
              <a:avLst/>
            </a:prstGeom>
            <a:solidFill>
              <a:srgbClr val="FF0000"/>
            </a:solidFill>
            <a:ln w="9525">
              <a:solidFill>
                <a:srgbClr val="333399"/>
              </a:solidFill>
              <a:round/>
              <a:headEnd/>
              <a:tailEnd/>
            </a:ln>
          </p:spPr>
          <p:txBody>
            <a:bodyPr wrap="none" anchor="ctr"/>
            <a:lstStyle/>
            <a:p>
              <a:endParaRPr lang="en-US"/>
            </a:p>
          </p:txBody>
        </p:sp>
        <p:sp>
          <p:nvSpPr>
            <p:cNvPr id="130137" name="Oval 115"/>
            <p:cNvSpPr>
              <a:spLocks noChangeArrowheads="1"/>
            </p:cNvSpPr>
            <p:nvPr/>
          </p:nvSpPr>
          <p:spPr bwMode="auto">
            <a:xfrm>
              <a:off x="5088" y="3792"/>
              <a:ext cx="144" cy="144"/>
            </a:xfrm>
            <a:prstGeom prst="ellipse">
              <a:avLst/>
            </a:prstGeom>
            <a:solidFill>
              <a:schemeClr val="bg1"/>
            </a:solidFill>
            <a:ln w="9525">
              <a:solidFill>
                <a:schemeClr val="tx1"/>
              </a:solidFill>
              <a:round/>
              <a:headEnd/>
              <a:tailEnd/>
            </a:ln>
          </p:spPr>
          <p:txBody>
            <a:bodyPr wrap="none" anchor="ctr"/>
            <a:lstStyle/>
            <a:p>
              <a:endParaRPr lang="en-US"/>
            </a:p>
          </p:txBody>
        </p:sp>
        <p:sp>
          <p:nvSpPr>
            <p:cNvPr id="130138" name="Oval 116"/>
            <p:cNvSpPr>
              <a:spLocks noChangeArrowheads="1"/>
            </p:cNvSpPr>
            <p:nvPr/>
          </p:nvSpPr>
          <p:spPr bwMode="auto">
            <a:xfrm>
              <a:off x="5280" y="3936"/>
              <a:ext cx="144" cy="144"/>
            </a:xfrm>
            <a:prstGeom prst="ellipse">
              <a:avLst/>
            </a:prstGeom>
            <a:solidFill>
              <a:schemeClr val="bg1"/>
            </a:solidFill>
            <a:ln w="9525">
              <a:solidFill>
                <a:schemeClr val="tx1"/>
              </a:solidFill>
              <a:round/>
              <a:headEnd/>
              <a:tailEnd/>
            </a:ln>
          </p:spPr>
          <p:txBody>
            <a:bodyPr wrap="none" anchor="ctr"/>
            <a:lstStyle/>
            <a:p>
              <a:endParaRPr lang="en-US"/>
            </a:p>
          </p:txBody>
        </p:sp>
      </p:grpSp>
      <p:sp>
        <p:nvSpPr>
          <p:cNvPr id="483445" name="Text Box 117"/>
          <p:cNvSpPr txBox="1">
            <a:spLocks noChangeArrowheads="1"/>
          </p:cNvSpPr>
          <p:nvPr/>
        </p:nvSpPr>
        <p:spPr bwMode="auto">
          <a:xfrm>
            <a:off x="708025" y="5002213"/>
            <a:ext cx="354013" cy="457200"/>
          </a:xfrm>
          <a:prstGeom prst="rect">
            <a:avLst/>
          </a:prstGeom>
          <a:noFill/>
          <a:ln w="9525">
            <a:noFill/>
            <a:miter lim="800000"/>
            <a:headEnd/>
            <a:tailEnd/>
          </a:ln>
        </p:spPr>
        <p:txBody>
          <a:bodyPr wrap="none">
            <a:spAutoFit/>
          </a:bodyPr>
          <a:lstStyle/>
          <a:p>
            <a:r>
              <a:rPr lang="en-US" sz="2400"/>
              <a:t>8</a:t>
            </a:r>
          </a:p>
        </p:txBody>
      </p:sp>
      <p:sp>
        <p:nvSpPr>
          <p:cNvPr id="483446" name="Text Box 118"/>
          <p:cNvSpPr txBox="1">
            <a:spLocks noChangeArrowheads="1"/>
          </p:cNvSpPr>
          <p:nvPr/>
        </p:nvSpPr>
        <p:spPr bwMode="auto">
          <a:xfrm>
            <a:off x="3438525" y="4999038"/>
            <a:ext cx="354013" cy="457200"/>
          </a:xfrm>
          <a:prstGeom prst="rect">
            <a:avLst/>
          </a:prstGeom>
          <a:noFill/>
          <a:ln w="9525">
            <a:noFill/>
            <a:miter lim="800000"/>
            <a:headEnd/>
            <a:tailEnd/>
          </a:ln>
        </p:spPr>
        <p:txBody>
          <a:bodyPr wrap="none">
            <a:spAutoFit/>
          </a:bodyPr>
          <a:lstStyle/>
          <a:p>
            <a:r>
              <a:rPr lang="en-US" sz="2400"/>
              <a:t>5</a:t>
            </a:r>
          </a:p>
        </p:txBody>
      </p:sp>
      <p:sp>
        <p:nvSpPr>
          <p:cNvPr id="483447" name="Text Box 119"/>
          <p:cNvSpPr txBox="1">
            <a:spLocks noChangeArrowheads="1"/>
          </p:cNvSpPr>
          <p:nvPr/>
        </p:nvSpPr>
        <p:spPr bwMode="auto">
          <a:xfrm>
            <a:off x="6772275" y="4999038"/>
            <a:ext cx="354013" cy="457200"/>
          </a:xfrm>
          <a:prstGeom prst="rect">
            <a:avLst/>
          </a:prstGeom>
          <a:noFill/>
          <a:ln w="9525">
            <a:noFill/>
            <a:miter lim="800000"/>
            <a:headEnd/>
            <a:tailEnd/>
          </a:ln>
        </p:spPr>
        <p:txBody>
          <a:bodyPr wrap="none">
            <a:spAutoFit/>
          </a:bodyPr>
          <a:lstStyle/>
          <a:p>
            <a:r>
              <a:rPr lang="en-US" sz="2400"/>
              <a:t>0</a:t>
            </a:r>
          </a:p>
        </p:txBody>
      </p:sp>
      <p:sp>
        <p:nvSpPr>
          <p:cNvPr id="483448" name="Text Box 120"/>
          <p:cNvSpPr txBox="1">
            <a:spLocks noChangeArrowheads="1"/>
          </p:cNvSpPr>
          <p:nvPr/>
        </p:nvSpPr>
        <p:spPr bwMode="auto">
          <a:xfrm>
            <a:off x="704850" y="4999038"/>
            <a:ext cx="354013" cy="457200"/>
          </a:xfrm>
          <a:prstGeom prst="rect">
            <a:avLst/>
          </a:prstGeom>
          <a:noFill/>
          <a:ln w="9525">
            <a:noFill/>
            <a:miter lim="800000"/>
            <a:headEnd/>
            <a:tailEnd/>
          </a:ln>
        </p:spPr>
        <p:txBody>
          <a:bodyPr wrap="none">
            <a:spAutoFit/>
          </a:bodyPr>
          <a:lstStyle/>
          <a:p>
            <a:r>
              <a:rPr lang="en-US" sz="2400"/>
              <a:t>7</a:t>
            </a:r>
          </a:p>
        </p:txBody>
      </p:sp>
      <p:sp>
        <p:nvSpPr>
          <p:cNvPr id="483449" name="Text Box 121"/>
          <p:cNvSpPr txBox="1">
            <a:spLocks noChangeArrowheads="1"/>
          </p:cNvSpPr>
          <p:nvPr/>
        </p:nvSpPr>
        <p:spPr bwMode="auto">
          <a:xfrm>
            <a:off x="3313113" y="4995863"/>
            <a:ext cx="608012" cy="457200"/>
          </a:xfrm>
          <a:prstGeom prst="rect">
            <a:avLst/>
          </a:prstGeom>
          <a:noFill/>
          <a:ln w="9525">
            <a:noFill/>
            <a:miter lim="800000"/>
            <a:headEnd/>
            <a:tailEnd/>
          </a:ln>
        </p:spPr>
        <p:txBody>
          <a:bodyPr wrap="none">
            <a:spAutoFit/>
          </a:bodyPr>
          <a:lstStyle/>
          <a:p>
            <a:r>
              <a:rPr lang="en-US" sz="2400"/>
              <a:t>4.5</a:t>
            </a:r>
          </a:p>
        </p:txBody>
      </p:sp>
      <p:sp>
        <p:nvSpPr>
          <p:cNvPr id="483450" name="Text Box 122"/>
          <p:cNvSpPr txBox="1">
            <a:spLocks noChangeArrowheads="1"/>
          </p:cNvSpPr>
          <p:nvPr/>
        </p:nvSpPr>
        <p:spPr bwMode="auto">
          <a:xfrm>
            <a:off x="704850" y="5010150"/>
            <a:ext cx="354013" cy="457200"/>
          </a:xfrm>
          <a:prstGeom prst="rect">
            <a:avLst/>
          </a:prstGeom>
          <a:noFill/>
          <a:ln w="9525">
            <a:noFill/>
            <a:miter lim="800000"/>
            <a:headEnd/>
            <a:tailEnd/>
          </a:ln>
        </p:spPr>
        <p:txBody>
          <a:bodyPr wrap="none">
            <a:spAutoFit/>
          </a:bodyPr>
          <a:lstStyle/>
          <a:p>
            <a:r>
              <a:rPr lang="en-US" sz="2400"/>
              <a:t>6</a:t>
            </a:r>
          </a:p>
        </p:txBody>
      </p:sp>
      <p:sp>
        <p:nvSpPr>
          <p:cNvPr id="483451" name="Text Box 123"/>
          <p:cNvSpPr txBox="1">
            <a:spLocks noChangeArrowheads="1"/>
          </p:cNvSpPr>
          <p:nvPr/>
        </p:nvSpPr>
        <p:spPr bwMode="auto">
          <a:xfrm>
            <a:off x="3435350" y="5006975"/>
            <a:ext cx="354013" cy="457200"/>
          </a:xfrm>
          <a:prstGeom prst="rect">
            <a:avLst/>
          </a:prstGeom>
          <a:noFill/>
          <a:ln w="9525">
            <a:noFill/>
            <a:miter lim="800000"/>
            <a:headEnd/>
            <a:tailEnd/>
          </a:ln>
        </p:spPr>
        <p:txBody>
          <a:bodyPr>
            <a:spAutoFit/>
          </a:bodyPr>
          <a:lstStyle/>
          <a:p>
            <a:r>
              <a:rPr lang="en-US" sz="2400"/>
              <a:t>4</a:t>
            </a:r>
          </a:p>
        </p:txBody>
      </p:sp>
      <p:sp>
        <p:nvSpPr>
          <p:cNvPr id="483452" name="Text Box 124"/>
          <p:cNvSpPr txBox="1">
            <a:spLocks noChangeArrowheads="1"/>
          </p:cNvSpPr>
          <p:nvPr/>
        </p:nvSpPr>
        <p:spPr bwMode="auto">
          <a:xfrm>
            <a:off x="715963" y="5010150"/>
            <a:ext cx="354012" cy="457200"/>
          </a:xfrm>
          <a:prstGeom prst="rect">
            <a:avLst/>
          </a:prstGeom>
          <a:noFill/>
          <a:ln w="9525">
            <a:noFill/>
            <a:miter lim="800000"/>
            <a:headEnd/>
            <a:tailEnd/>
          </a:ln>
        </p:spPr>
        <p:txBody>
          <a:bodyPr wrap="none">
            <a:spAutoFit/>
          </a:bodyPr>
          <a:lstStyle/>
          <a:p>
            <a:r>
              <a:rPr lang="en-US" sz="2400"/>
              <a:t>5</a:t>
            </a:r>
          </a:p>
        </p:txBody>
      </p:sp>
      <p:sp>
        <p:nvSpPr>
          <p:cNvPr id="483453" name="Text Box 125"/>
          <p:cNvSpPr txBox="1">
            <a:spLocks noChangeArrowheads="1"/>
          </p:cNvSpPr>
          <p:nvPr/>
        </p:nvSpPr>
        <p:spPr bwMode="auto">
          <a:xfrm>
            <a:off x="3324225" y="4995863"/>
            <a:ext cx="608013" cy="457200"/>
          </a:xfrm>
          <a:prstGeom prst="rect">
            <a:avLst/>
          </a:prstGeom>
          <a:noFill/>
          <a:ln w="9525">
            <a:noFill/>
            <a:miter lim="800000"/>
            <a:headEnd/>
            <a:tailEnd/>
          </a:ln>
        </p:spPr>
        <p:txBody>
          <a:bodyPr wrap="none">
            <a:spAutoFit/>
          </a:bodyPr>
          <a:lstStyle/>
          <a:p>
            <a:r>
              <a:rPr lang="en-US" sz="2400"/>
              <a:t>3.5</a:t>
            </a:r>
          </a:p>
        </p:txBody>
      </p:sp>
      <p:sp>
        <p:nvSpPr>
          <p:cNvPr id="483454" name="Text Box 126"/>
          <p:cNvSpPr txBox="1">
            <a:spLocks noChangeArrowheads="1"/>
          </p:cNvSpPr>
          <p:nvPr/>
        </p:nvSpPr>
        <p:spPr bwMode="auto">
          <a:xfrm>
            <a:off x="714375" y="5003800"/>
            <a:ext cx="354013" cy="457200"/>
          </a:xfrm>
          <a:prstGeom prst="rect">
            <a:avLst/>
          </a:prstGeom>
          <a:noFill/>
          <a:ln w="9525">
            <a:noFill/>
            <a:miter lim="800000"/>
            <a:headEnd/>
            <a:tailEnd/>
          </a:ln>
        </p:spPr>
        <p:txBody>
          <a:bodyPr wrap="none">
            <a:spAutoFit/>
          </a:bodyPr>
          <a:lstStyle/>
          <a:p>
            <a:r>
              <a:rPr lang="en-US" sz="2400"/>
              <a:t>4</a:t>
            </a:r>
          </a:p>
        </p:txBody>
      </p:sp>
      <p:sp>
        <p:nvSpPr>
          <p:cNvPr id="483455" name="Text Box 127"/>
          <p:cNvSpPr txBox="1">
            <a:spLocks noChangeArrowheads="1"/>
          </p:cNvSpPr>
          <p:nvPr/>
        </p:nvSpPr>
        <p:spPr bwMode="auto">
          <a:xfrm>
            <a:off x="3444875" y="5000625"/>
            <a:ext cx="354013" cy="457200"/>
          </a:xfrm>
          <a:prstGeom prst="rect">
            <a:avLst/>
          </a:prstGeom>
          <a:noFill/>
          <a:ln w="9525">
            <a:noFill/>
            <a:miter lim="800000"/>
            <a:headEnd/>
            <a:tailEnd/>
          </a:ln>
        </p:spPr>
        <p:txBody>
          <a:bodyPr wrap="none">
            <a:spAutoFit/>
          </a:bodyPr>
          <a:lstStyle/>
          <a:p>
            <a:r>
              <a:rPr lang="en-US" sz="2400"/>
              <a:t>3</a:t>
            </a:r>
          </a:p>
        </p:txBody>
      </p:sp>
      <p:sp>
        <p:nvSpPr>
          <p:cNvPr id="483456" name="Text Box 128"/>
          <p:cNvSpPr txBox="1">
            <a:spLocks noChangeArrowheads="1"/>
          </p:cNvSpPr>
          <p:nvPr/>
        </p:nvSpPr>
        <p:spPr bwMode="auto">
          <a:xfrm>
            <a:off x="715963" y="5002213"/>
            <a:ext cx="354012" cy="457200"/>
          </a:xfrm>
          <a:prstGeom prst="rect">
            <a:avLst/>
          </a:prstGeom>
          <a:noFill/>
          <a:ln w="9525">
            <a:noFill/>
            <a:miter lim="800000"/>
            <a:headEnd/>
            <a:tailEnd/>
          </a:ln>
        </p:spPr>
        <p:txBody>
          <a:bodyPr wrap="none">
            <a:spAutoFit/>
          </a:bodyPr>
          <a:lstStyle/>
          <a:p>
            <a:r>
              <a:rPr lang="en-US" sz="2400"/>
              <a:t>3</a:t>
            </a:r>
          </a:p>
        </p:txBody>
      </p:sp>
      <p:sp>
        <p:nvSpPr>
          <p:cNvPr id="483457" name="Text Box 129"/>
          <p:cNvSpPr txBox="1">
            <a:spLocks noChangeArrowheads="1"/>
          </p:cNvSpPr>
          <p:nvPr/>
        </p:nvSpPr>
        <p:spPr bwMode="auto">
          <a:xfrm>
            <a:off x="3335338" y="4987925"/>
            <a:ext cx="608012" cy="457200"/>
          </a:xfrm>
          <a:prstGeom prst="rect">
            <a:avLst/>
          </a:prstGeom>
          <a:noFill/>
          <a:ln w="9525">
            <a:noFill/>
            <a:miter lim="800000"/>
            <a:headEnd/>
            <a:tailEnd/>
          </a:ln>
        </p:spPr>
        <p:txBody>
          <a:bodyPr wrap="none">
            <a:spAutoFit/>
          </a:bodyPr>
          <a:lstStyle/>
          <a:p>
            <a:r>
              <a:rPr lang="en-US" sz="2400"/>
              <a:t>2.5</a:t>
            </a:r>
          </a:p>
        </p:txBody>
      </p:sp>
      <p:sp>
        <p:nvSpPr>
          <p:cNvPr id="483458" name="Text Box 130"/>
          <p:cNvSpPr txBox="1">
            <a:spLocks noChangeArrowheads="1"/>
          </p:cNvSpPr>
          <p:nvPr/>
        </p:nvSpPr>
        <p:spPr bwMode="auto">
          <a:xfrm>
            <a:off x="704850" y="5005388"/>
            <a:ext cx="354013" cy="457200"/>
          </a:xfrm>
          <a:prstGeom prst="rect">
            <a:avLst/>
          </a:prstGeom>
          <a:noFill/>
          <a:ln w="9525">
            <a:noFill/>
            <a:miter lim="800000"/>
            <a:headEnd/>
            <a:tailEnd/>
          </a:ln>
        </p:spPr>
        <p:txBody>
          <a:bodyPr wrap="none">
            <a:spAutoFit/>
          </a:bodyPr>
          <a:lstStyle/>
          <a:p>
            <a:r>
              <a:rPr lang="en-US" sz="2400"/>
              <a:t>2</a:t>
            </a:r>
          </a:p>
        </p:txBody>
      </p:sp>
      <p:sp>
        <p:nvSpPr>
          <p:cNvPr id="483459" name="Text Box 131"/>
          <p:cNvSpPr txBox="1">
            <a:spLocks noChangeArrowheads="1"/>
          </p:cNvSpPr>
          <p:nvPr/>
        </p:nvSpPr>
        <p:spPr bwMode="auto">
          <a:xfrm>
            <a:off x="3435350" y="5002213"/>
            <a:ext cx="354013" cy="457200"/>
          </a:xfrm>
          <a:prstGeom prst="rect">
            <a:avLst/>
          </a:prstGeom>
          <a:noFill/>
          <a:ln w="9525">
            <a:noFill/>
            <a:miter lim="800000"/>
            <a:headEnd/>
            <a:tailEnd/>
          </a:ln>
        </p:spPr>
        <p:txBody>
          <a:bodyPr wrap="none">
            <a:spAutoFit/>
          </a:bodyPr>
          <a:lstStyle/>
          <a:p>
            <a:r>
              <a:rPr lang="en-US" sz="2400"/>
              <a:t>2</a:t>
            </a:r>
          </a:p>
        </p:txBody>
      </p:sp>
      <p:sp>
        <p:nvSpPr>
          <p:cNvPr id="483460" name="Text Box 132"/>
          <p:cNvSpPr txBox="1">
            <a:spLocks noChangeArrowheads="1"/>
          </p:cNvSpPr>
          <p:nvPr/>
        </p:nvSpPr>
        <p:spPr bwMode="auto">
          <a:xfrm>
            <a:off x="698500" y="5014913"/>
            <a:ext cx="354013" cy="457200"/>
          </a:xfrm>
          <a:prstGeom prst="rect">
            <a:avLst/>
          </a:prstGeom>
          <a:noFill/>
          <a:ln w="9525">
            <a:noFill/>
            <a:miter lim="800000"/>
            <a:headEnd/>
            <a:tailEnd/>
          </a:ln>
        </p:spPr>
        <p:txBody>
          <a:bodyPr wrap="none">
            <a:spAutoFit/>
          </a:bodyPr>
          <a:lstStyle/>
          <a:p>
            <a:r>
              <a:rPr lang="en-US" sz="2400"/>
              <a:t>1</a:t>
            </a:r>
          </a:p>
        </p:txBody>
      </p:sp>
      <p:sp>
        <p:nvSpPr>
          <p:cNvPr id="483461" name="Text Box 133"/>
          <p:cNvSpPr txBox="1">
            <a:spLocks noChangeArrowheads="1"/>
          </p:cNvSpPr>
          <p:nvPr/>
        </p:nvSpPr>
        <p:spPr bwMode="auto">
          <a:xfrm>
            <a:off x="3328988" y="4989513"/>
            <a:ext cx="608012" cy="457200"/>
          </a:xfrm>
          <a:prstGeom prst="rect">
            <a:avLst/>
          </a:prstGeom>
          <a:noFill/>
          <a:ln w="9525">
            <a:noFill/>
            <a:miter lim="800000"/>
            <a:headEnd/>
            <a:tailEnd/>
          </a:ln>
        </p:spPr>
        <p:txBody>
          <a:bodyPr wrap="none">
            <a:spAutoFit/>
          </a:bodyPr>
          <a:lstStyle/>
          <a:p>
            <a:r>
              <a:rPr lang="en-US" sz="2400"/>
              <a:t>1.5</a:t>
            </a:r>
          </a:p>
        </p:txBody>
      </p:sp>
      <p:sp>
        <p:nvSpPr>
          <p:cNvPr id="483462" name="Text Box 134"/>
          <p:cNvSpPr txBox="1">
            <a:spLocks noChangeArrowheads="1"/>
          </p:cNvSpPr>
          <p:nvPr/>
        </p:nvSpPr>
        <p:spPr bwMode="auto">
          <a:xfrm>
            <a:off x="703263" y="5002213"/>
            <a:ext cx="354012" cy="457200"/>
          </a:xfrm>
          <a:prstGeom prst="rect">
            <a:avLst/>
          </a:prstGeom>
          <a:noFill/>
          <a:ln w="9525">
            <a:noFill/>
            <a:miter lim="800000"/>
            <a:headEnd/>
            <a:tailEnd/>
          </a:ln>
        </p:spPr>
        <p:txBody>
          <a:bodyPr wrap="none">
            <a:spAutoFit/>
          </a:bodyPr>
          <a:lstStyle/>
          <a:p>
            <a:r>
              <a:rPr lang="en-US" sz="2400"/>
              <a:t>0</a:t>
            </a:r>
          </a:p>
        </p:txBody>
      </p:sp>
      <p:sp>
        <p:nvSpPr>
          <p:cNvPr id="483463" name="Text Box 135"/>
          <p:cNvSpPr txBox="1">
            <a:spLocks noChangeArrowheads="1"/>
          </p:cNvSpPr>
          <p:nvPr/>
        </p:nvSpPr>
        <p:spPr bwMode="auto">
          <a:xfrm>
            <a:off x="3433763" y="4999038"/>
            <a:ext cx="354012" cy="457200"/>
          </a:xfrm>
          <a:prstGeom prst="rect">
            <a:avLst/>
          </a:prstGeom>
          <a:noFill/>
          <a:ln w="9525">
            <a:noFill/>
            <a:miter lim="800000"/>
            <a:headEnd/>
            <a:tailEnd/>
          </a:ln>
        </p:spPr>
        <p:txBody>
          <a:bodyPr wrap="none">
            <a:spAutoFit/>
          </a:bodyPr>
          <a:lstStyle/>
          <a:p>
            <a:r>
              <a:rPr lang="en-US" sz="2400"/>
              <a:t>1</a:t>
            </a:r>
          </a:p>
        </p:txBody>
      </p:sp>
      <p:sp>
        <p:nvSpPr>
          <p:cNvPr id="483464" name="Text Box 136"/>
          <p:cNvSpPr txBox="1">
            <a:spLocks noChangeArrowheads="1"/>
          </p:cNvSpPr>
          <p:nvPr/>
        </p:nvSpPr>
        <p:spPr bwMode="auto">
          <a:xfrm>
            <a:off x="476250" y="5554663"/>
            <a:ext cx="1949450" cy="366712"/>
          </a:xfrm>
          <a:prstGeom prst="rect">
            <a:avLst/>
          </a:prstGeom>
          <a:noFill/>
          <a:ln w="9525">
            <a:noFill/>
            <a:miter lim="800000"/>
            <a:headEnd/>
            <a:tailEnd/>
          </a:ln>
        </p:spPr>
        <p:txBody>
          <a:bodyPr wrap="none">
            <a:spAutoFit/>
          </a:bodyPr>
          <a:lstStyle/>
          <a:p>
            <a:r>
              <a:rPr lang="en-US" sz="1800">
                <a:solidFill>
                  <a:schemeClr val="accent2"/>
                </a:solidFill>
              </a:rPr>
              <a:t>Limiting Reactant</a:t>
            </a:r>
          </a:p>
        </p:txBody>
      </p:sp>
      <p:sp>
        <p:nvSpPr>
          <p:cNvPr id="483465" name="Text Box 137"/>
          <p:cNvSpPr txBox="1">
            <a:spLocks noChangeArrowheads="1"/>
          </p:cNvSpPr>
          <p:nvPr/>
        </p:nvSpPr>
        <p:spPr bwMode="auto">
          <a:xfrm>
            <a:off x="3740150" y="5562600"/>
            <a:ext cx="920750" cy="366713"/>
          </a:xfrm>
          <a:prstGeom prst="rect">
            <a:avLst/>
          </a:prstGeom>
          <a:noFill/>
          <a:ln w="9525">
            <a:noFill/>
            <a:miter lim="800000"/>
            <a:headEnd/>
            <a:tailEnd/>
          </a:ln>
        </p:spPr>
        <p:txBody>
          <a:bodyPr wrap="none">
            <a:spAutoFit/>
          </a:bodyPr>
          <a:lstStyle/>
          <a:p>
            <a:r>
              <a:rPr lang="en-US" sz="1800">
                <a:solidFill>
                  <a:srgbClr val="FF0000"/>
                </a:solidFill>
              </a:rPr>
              <a:t>Excess</a:t>
            </a:r>
          </a:p>
        </p:txBody>
      </p:sp>
      <p:sp>
        <p:nvSpPr>
          <p:cNvPr id="483466" name="Text Box 138"/>
          <p:cNvSpPr txBox="1">
            <a:spLocks noChangeArrowheads="1"/>
          </p:cNvSpPr>
          <p:nvPr/>
        </p:nvSpPr>
        <p:spPr bwMode="auto">
          <a:xfrm>
            <a:off x="1244600" y="6175375"/>
            <a:ext cx="6642100" cy="457200"/>
          </a:xfrm>
          <a:prstGeom prst="rect">
            <a:avLst/>
          </a:prstGeom>
          <a:noFill/>
          <a:ln w="9525">
            <a:noFill/>
            <a:miter lim="800000"/>
            <a:headEnd/>
            <a:tailEnd/>
          </a:ln>
        </p:spPr>
        <p:txBody>
          <a:bodyPr wrap="none">
            <a:spAutoFit/>
          </a:bodyPr>
          <a:lstStyle/>
          <a:p>
            <a:r>
              <a:rPr lang="en-US" sz="2400"/>
              <a:t>Limiting reactant determines amount of product.</a:t>
            </a:r>
          </a:p>
        </p:txBody>
      </p:sp>
      <p:sp>
        <p:nvSpPr>
          <p:cNvPr id="483467" name="Text Box 139"/>
          <p:cNvSpPr txBox="1">
            <a:spLocks noChangeArrowheads="1"/>
          </p:cNvSpPr>
          <p:nvPr/>
        </p:nvSpPr>
        <p:spPr bwMode="auto">
          <a:xfrm>
            <a:off x="6950075" y="1492250"/>
            <a:ext cx="354013" cy="457200"/>
          </a:xfrm>
          <a:prstGeom prst="rect">
            <a:avLst/>
          </a:prstGeom>
          <a:noFill/>
          <a:ln w="9525">
            <a:noFill/>
            <a:miter lim="800000"/>
            <a:headEnd/>
            <a:tailEnd/>
          </a:ln>
        </p:spPr>
        <p:txBody>
          <a:bodyPr wrap="none">
            <a:spAutoFit/>
          </a:bodyPr>
          <a:lstStyle/>
          <a:p>
            <a:r>
              <a:rPr lang="en-US" sz="2400"/>
              <a:t>2</a:t>
            </a:r>
          </a:p>
        </p:txBody>
      </p:sp>
      <p:sp>
        <p:nvSpPr>
          <p:cNvPr id="483468" name="Text Box 140"/>
          <p:cNvSpPr txBox="1">
            <a:spLocks noChangeArrowheads="1"/>
          </p:cNvSpPr>
          <p:nvPr/>
        </p:nvSpPr>
        <p:spPr bwMode="auto">
          <a:xfrm>
            <a:off x="1047750" y="1497013"/>
            <a:ext cx="354013" cy="457200"/>
          </a:xfrm>
          <a:prstGeom prst="rect">
            <a:avLst/>
          </a:prstGeom>
          <a:noFill/>
          <a:ln w="9525">
            <a:noFill/>
            <a:miter lim="800000"/>
            <a:headEnd/>
            <a:tailEnd/>
          </a:ln>
        </p:spPr>
        <p:txBody>
          <a:bodyPr wrap="none">
            <a:spAutoFit/>
          </a:bodyPr>
          <a:lstStyle/>
          <a:p>
            <a:r>
              <a:rPr lang="en-US" sz="2400"/>
              <a:t>2</a:t>
            </a:r>
          </a:p>
        </p:txBody>
      </p:sp>
      <p:sp>
        <p:nvSpPr>
          <p:cNvPr id="483469" name="Oval 141"/>
          <p:cNvSpPr>
            <a:spLocks noChangeArrowheads="1"/>
          </p:cNvSpPr>
          <p:nvPr/>
        </p:nvSpPr>
        <p:spPr bwMode="auto">
          <a:xfrm>
            <a:off x="6654800" y="3430588"/>
            <a:ext cx="228600" cy="228600"/>
          </a:xfrm>
          <a:prstGeom prst="ellipse">
            <a:avLst/>
          </a:prstGeom>
          <a:solidFill>
            <a:schemeClr val="bg1"/>
          </a:solidFill>
          <a:ln w="9525">
            <a:solidFill>
              <a:schemeClr val="tx1"/>
            </a:solidFill>
            <a:round/>
            <a:headEnd/>
            <a:tailEnd/>
          </a:ln>
        </p:spPr>
        <p:txBody>
          <a:bodyPr wrap="none" anchor="ctr"/>
          <a:lstStyle/>
          <a:p>
            <a:endParaRPr lang="en-US"/>
          </a:p>
        </p:txBody>
      </p:sp>
      <p:sp>
        <p:nvSpPr>
          <p:cNvPr id="483470" name="Oval 142"/>
          <p:cNvSpPr>
            <a:spLocks noChangeArrowheads="1"/>
          </p:cNvSpPr>
          <p:nvPr/>
        </p:nvSpPr>
        <p:spPr bwMode="auto">
          <a:xfrm>
            <a:off x="6478588" y="3756025"/>
            <a:ext cx="228600" cy="228600"/>
          </a:xfrm>
          <a:prstGeom prst="ellipse">
            <a:avLst/>
          </a:prstGeom>
          <a:solidFill>
            <a:schemeClr val="bg1"/>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83445"/>
                                        </p:tgtEl>
                                        <p:attrNameLst>
                                          <p:attrName>style.visibility</p:attrName>
                                        </p:attrNameLst>
                                      </p:cBhvr>
                                      <p:to>
                                        <p:strVal val="visible"/>
                                      </p:to>
                                    </p:set>
                                    <p:animEffect transition="in" filter="fade">
                                      <p:cBhvr>
                                        <p:cTn id="7" dur="1000"/>
                                        <p:tgtEl>
                                          <p:spTgt spid="483445"/>
                                        </p:tgtEl>
                                      </p:cBhvr>
                                    </p:animEffect>
                                    <p:anim calcmode="lin" valueType="num">
                                      <p:cBhvr>
                                        <p:cTn id="8" dur="1000" fill="hold"/>
                                        <p:tgtEl>
                                          <p:spTgt spid="483445"/>
                                        </p:tgtEl>
                                        <p:attrNameLst>
                                          <p:attrName>ppt_x</p:attrName>
                                        </p:attrNameLst>
                                      </p:cBhvr>
                                      <p:tavLst>
                                        <p:tav tm="0">
                                          <p:val>
                                            <p:strVal val="#ppt_x"/>
                                          </p:val>
                                        </p:tav>
                                        <p:tav tm="100000">
                                          <p:val>
                                            <p:strVal val="#ppt_x"/>
                                          </p:val>
                                        </p:tav>
                                      </p:tavLst>
                                    </p:anim>
                                    <p:anim calcmode="lin" valueType="num">
                                      <p:cBhvr>
                                        <p:cTn id="9" dur="1000" fill="hold"/>
                                        <p:tgtEl>
                                          <p:spTgt spid="4834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83446"/>
                                        </p:tgtEl>
                                        <p:attrNameLst>
                                          <p:attrName>style.visibility</p:attrName>
                                        </p:attrNameLst>
                                      </p:cBhvr>
                                      <p:to>
                                        <p:strVal val="visible"/>
                                      </p:to>
                                    </p:set>
                                    <p:animEffect transition="in" filter="fade">
                                      <p:cBhvr>
                                        <p:cTn id="14" dur="1000"/>
                                        <p:tgtEl>
                                          <p:spTgt spid="483446"/>
                                        </p:tgtEl>
                                      </p:cBhvr>
                                    </p:animEffect>
                                    <p:anim calcmode="lin" valueType="num">
                                      <p:cBhvr>
                                        <p:cTn id="15" dur="1000" fill="hold"/>
                                        <p:tgtEl>
                                          <p:spTgt spid="483446"/>
                                        </p:tgtEl>
                                        <p:attrNameLst>
                                          <p:attrName>ppt_x</p:attrName>
                                        </p:attrNameLst>
                                      </p:cBhvr>
                                      <p:tavLst>
                                        <p:tav tm="0">
                                          <p:val>
                                            <p:strVal val="#ppt_x"/>
                                          </p:val>
                                        </p:tav>
                                        <p:tav tm="100000">
                                          <p:val>
                                            <p:strVal val="#ppt_x"/>
                                          </p:val>
                                        </p:tav>
                                      </p:tavLst>
                                    </p:anim>
                                    <p:anim calcmode="lin" valueType="num">
                                      <p:cBhvr>
                                        <p:cTn id="16" dur="1000" fill="hold"/>
                                        <p:tgtEl>
                                          <p:spTgt spid="4834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83447"/>
                                        </p:tgtEl>
                                        <p:attrNameLst>
                                          <p:attrName>style.visibility</p:attrName>
                                        </p:attrNameLst>
                                      </p:cBhvr>
                                      <p:to>
                                        <p:strVal val="visible"/>
                                      </p:to>
                                    </p:set>
                                    <p:animEffect transition="in" filter="fade">
                                      <p:cBhvr>
                                        <p:cTn id="21" dur="1000"/>
                                        <p:tgtEl>
                                          <p:spTgt spid="483447"/>
                                        </p:tgtEl>
                                      </p:cBhvr>
                                    </p:animEffect>
                                    <p:anim calcmode="lin" valueType="num">
                                      <p:cBhvr>
                                        <p:cTn id="22" dur="1000" fill="hold"/>
                                        <p:tgtEl>
                                          <p:spTgt spid="483447"/>
                                        </p:tgtEl>
                                        <p:attrNameLst>
                                          <p:attrName>ppt_x</p:attrName>
                                        </p:attrNameLst>
                                      </p:cBhvr>
                                      <p:tavLst>
                                        <p:tav tm="0">
                                          <p:val>
                                            <p:strVal val="#ppt_x"/>
                                          </p:val>
                                        </p:tav>
                                        <p:tav tm="100000">
                                          <p:val>
                                            <p:strVal val="#ppt_x"/>
                                          </p:val>
                                        </p:tav>
                                      </p:tavLst>
                                    </p:anim>
                                    <p:anim calcmode="lin" valueType="num">
                                      <p:cBhvr>
                                        <p:cTn id="23" dur="1000" fill="hold"/>
                                        <p:tgtEl>
                                          <p:spTgt spid="48344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grpId="0" nodeType="clickEffect">
                                  <p:stCondLst>
                                    <p:cond delay="0"/>
                                  </p:stCondLst>
                                  <p:childTnLst>
                                    <p:animMotion origin="layout" path="M 3.33333E-6 0.01783 C 0.00399 0.01598 0.0059 0.0125 0.00937 0.00949 C 0.0118 0.00463 0.01441 0.00209 0.01771 -0.00162 C 0.02586 -0.01134 0.0335 -0.0199 0.04271 -0.02801 C 0.04566 -0.03055 0.04896 -0.0331 0.05208 -0.03495 C 0.05416 -0.03611 0.05625 -0.0368 0.05833 -0.03773 C 0.05937 -0.03819 0.06146 -0.03912 0.06146 -0.03889 C 0.07066 -0.03819 0.07864 -0.03611 0.0875 -0.03356 C 0.09236 -0.03217 0.09809 -0.02754 0.10312 -0.02523 C 0.10694 -0.02361 0.11198 -0.01944 0.11562 -0.01689 C 0.11788 -0.01527 0.11979 -0.01319 0.12187 -0.01134 C 0.12291 -0.01041 0.125 -0.00856 0.125 -0.00833 C 0.1283 -0.00208 0.12968 0.00255 0.13437 0.00672 C 0.13646 0.01528 0.14271 0.02361 0.14479 0.03172 C 0.14583 0.03588 0.14687 0.04005 0.14791 0.04422 C 0.15277 0.06389 0.15521 0.08519 0.15937 0.10533 C 0.16267 0.12176 0.16493 0.13936 0.175 0.15116 C 0.17916 0.15602 0.18298 0.15787 0.1875 0.16088 C 0.19323 0.16459 0.19843 0.16991 0.20416 0.17338 C 0.21371 0.17917 0.22604 0.18241 0.23646 0.18449 C 0.24271 0.18727 0.24896 0.18773 0.25521 0.19005 C 0.27118 0.19607 0.28732 0.20116 0.30312 0.20811 C 0.30868 0.21065 0.3059 0.21065 0.31041 0.21366 C 0.31371 0.21574 0.31753 0.21713 0.32083 0.21922 C 0.32465 0.22176 0.32708 0.2257 0.33125 0.22755 C 0.3401 0.23658 0.3493 0.24468 0.35729 0.25533 C 0.35798 0.25625 0.35937 0.25602 0.36041 0.25672 C 0.36406 0.25926 0.36718 0.26273 0.37083 0.26505 C 0.38784 0.27639 0.40382 0.28681 0.42291 0.29005 C 0.43281 0.29445 0.43802 0.29236 0.45 0.29144 C 0.45521 0.29005 0.46041 0.28889 0.46562 0.28727 C 0.46979 0.28357 0.47448 0.28241 0.47812 0.27755 C 0.48142 0.27315 0.48784 0.26644 0.49062 0.26088 C 0.49548 0.25116 0.49271 0.2544 0.49791 0.24977 C 0.50104 0.24352 0.50764 0.23727 0.5125 0.23311 C 0.51493 0.22824 0.51718 0.22523 0.52083 0.22199 C 0.52986 0.20394 0.53142 0.18241 0.53646 0.16227 C 0.53784 0.14954 0.5368 0.15556 0.53958 0.14422 C 0.54184 0.13542 0.56041 0.14144 0.56041 0.14167 C 0.56146 0.13542 0.56146 0.13773 0.56146 0.13449 " pathEditMode="relative" rAng="0" ptsTypes="fffffffffffffffffffffffffffffffffffffffA">
                                      <p:cBhvr>
                                        <p:cTn id="27" dur="2000" fill="hold"/>
                                        <p:tgtEl>
                                          <p:spTgt spid="483396"/>
                                        </p:tgtEl>
                                        <p:attrNameLst>
                                          <p:attrName>ppt_x</p:attrName>
                                          <p:attrName>ppt_y</p:attrName>
                                        </p:attrNameLst>
                                      </p:cBhvr>
                                      <p:rCtr x="28100" y="11000"/>
                                    </p:animMotion>
                                  </p:childTnLst>
                                </p:cTn>
                              </p:par>
                              <p:par>
                                <p:cTn id="28" presetID="9"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par>
                                <p:cTn id="31" presetID="0" presetClass="path" presetSubtype="0" accel="50000" decel="50000" fill="hold" grpId="0" nodeType="withEffect">
                                  <p:stCondLst>
                                    <p:cond delay="0"/>
                                  </p:stCondLst>
                                  <p:childTnLst>
                                    <p:animMotion origin="layout" path="M -0.0052 -1.11111E-6 C -0.00729 0.00093 -0.00937 0.00185 -0.01145 0.00278 C -0.0125 0.00324 -0.01458 0.00417 -0.01458 0.0044 C -0.01927 0.01042 -0.01718 0.00648 -0.01979 0.01667 C -0.02014 0.01806 -0.02083 0.02083 -0.02083 0.02107 C -0.02083 0.0213 -0.01909 0.03495 -0.01875 0.03611 C -0.01441 0.04861 -0.00208 0.0507 0.0073 0.05278 C 0.02657 0.05139 0.04427 0.05 0.06355 0.05278 C 0.07379 0.05625 0.08368 0.06227 0.09375 0.06667 C 0.09757 0.06829 0.10313 0.07639 0.10625 0.07917 C 0.11372 0.08588 0.12292 0.09468 0.12605 0.10695 C 0.12743 0.11273 0.13004 0.11783 0.13125 0.12361 C 0.13716 0.1507 0.1415 0.17986 0.15 0.20556 C 0.15486 0.22014 0.15677 0.23357 0.16459 0.24583 C 0.16684 0.24954 0.16684 0.25116 0.16875 0.25556 C 0.17205 0.2632 0.18177 0.27801 0.1875 0.28195 C 0.19219 0.29144 0.20052 0.2963 0.2073 0.30278 C 0.21407 0.30926 0.20677 0.30533 0.21355 0.30833 C 0.21858 0.31343 0.225 0.31783 0.23125 0.31945 C 0.24844 0.33472 0.26927 0.34329 0.28959 0.34722 C 0.30122 0.35232 0.30782 0.3507 0.32292 0.35139 C 0.33091 0.35324 0.3375 0.35463 0.34584 0.35556 C 0.36493 0.36204 0.37639 0.35903 0.40105 0.35972 C 0.41111 0.36204 0.42118 0.36343 0.43125 0.36528 C 0.44723 0.36389 0.4632 0.36412 0.47917 0.3625 C 0.47917 0.36273 0.48698 0.35903 0.48855 0.35833 C 0.48959 0.35787 0.49167 0.35695 0.49167 0.35718 C 0.49549 0.34931 0.4915 0.35533 0.49688 0.35139 C 0.49914 0.34977 0.50313 0.34583 0.50313 0.34607 C 0.50816 0.33565 0.50139 0.34769 0.50938 0.33889 C 0.51042 0.33773 0.51059 0.33588 0.51146 0.33472 C 0.51407 0.33125 0.51771 0.32778 0.52084 0.325 C 0.52309 0.32037 0.52622 0.31597 0.52813 0.31111 C 0.52934 0.3081 0.529 0.3044 0.53021 0.30139 C 0.5316 0.29745 0.53542 0.29028 0.53542 0.29051 C 0.53611 0.28519 0.53698 0.27847 0.53855 0.27361 C 0.54202 0.2625 0.53941 0.27593 0.54167 0.26528 C 0.54375 0.25533 0.54445 0.2463 0.54584 0.23611 C 0.5474 0.22454 0.55105 0.21482 0.55105 0.20278 " pathEditMode="relative" rAng="0" ptsTypes="ffffffffffffffffffffffffffffffffffffffA">
                                      <p:cBhvr>
                                        <p:cTn id="32" dur="2000" fill="hold"/>
                                        <p:tgtEl>
                                          <p:spTgt spid="483395"/>
                                        </p:tgtEl>
                                        <p:attrNameLst>
                                          <p:attrName>ppt_x</p:attrName>
                                          <p:attrName>ppt_y</p:attrName>
                                        </p:attrNameLst>
                                      </p:cBhvr>
                                      <p:rCtr x="27000" y="18300"/>
                                    </p:animMotion>
                                  </p:childTnLst>
                                </p:cTn>
                              </p:par>
                            </p:childTnLst>
                          </p:cTn>
                        </p:par>
                        <p:par>
                          <p:cTn id="33" fill="hold">
                            <p:stCondLst>
                              <p:cond delay="2000"/>
                            </p:stCondLst>
                            <p:childTnLst>
                              <p:par>
                                <p:cTn id="34" presetID="0" presetClass="path" presetSubtype="0" accel="50000" decel="50000" fill="hold" grpId="0" nodeType="afterEffect">
                                  <p:stCondLst>
                                    <p:cond delay="0"/>
                                  </p:stCondLst>
                                  <p:childTnLst>
                                    <p:animMotion origin="layout" path="M -1.66667E-6 -6.66667E-6 C 0.00781 -0.00348 -0.00156 0.00161 0.00521 -0.00556 C 0.00695 -0.00741 0.00955 -0.00811 0.01146 -0.00973 C 0.01597 -0.01876 0.02639 -0.02663 0.03438 -0.02917 C 0.04011 -0.03427 0.0467 -0.0389 0.05313 -0.04167 C 0.05712 -0.047 0.06163 -0.04954 0.06667 -0.05278 C 0.07952 -0.06135 0.09236 -0.06737 0.10625 -0.07362 C 0.1132 -0.07663 0.11997 -0.07848 0.12709 -0.08056 C 0.12986 -0.08126 0.13542 -0.08334 0.13542 -0.08334 C 0.14306 -0.08288 0.1507 -0.08288 0.15834 -0.08195 C 0.16945 -0.08079 0.1816 -0.07315 0.19167 -0.06806 C 0.19774 -0.06505 0.20295 -0.05903 0.20834 -0.05417 C 0.21285 -0.05001 0.21945 -0.04978 0.22396 -0.04584 C 0.23212 -0.03866 0.22778 -0.04144 0.23646 -0.03751 C 0.23768 -0.03704 0.24306 -0.03079 0.24375 -0.03056 C 0.25018 -0.02709 0.25799 -0.02755 0.26459 -0.02501 C 0.27257 -0.02177 0.28125 -0.01528 0.28959 -0.01528 " pathEditMode="relative" ptsTypes="ffffffffffffffffA">
                                      <p:cBhvr>
                                        <p:cTn id="35" dur="2000" fill="hold"/>
                                        <p:tgtEl>
                                          <p:spTgt spid="483344"/>
                                        </p:tgtEl>
                                        <p:attrNameLst>
                                          <p:attrName>ppt_x</p:attrName>
                                          <p:attrName>ppt_y</p:attrName>
                                        </p:attrNameLst>
                                      </p:cBhvr>
                                    </p:animMotion>
                                  </p:childTnLst>
                                </p:cTn>
                              </p:par>
                              <p:par>
                                <p:cTn id="36" presetID="1" presetClass="exit" presetSubtype="0" fill="hold" grpId="1" nodeType="withEffect">
                                  <p:stCondLst>
                                    <p:cond delay="0"/>
                                  </p:stCondLst>
                                  <p:childTnLst>
                                    <p:set>
                                      <p:cBhvr>
                                        <p:cTn id="37" dur="1" fill="hold">
                                          <p:stCondLst>
                                            <p:cond delay="0"/>
                                          </p:stCondLst>
                                        </p:cTn>
                                        <p:tgtEl>
                                          <p:spTgt spid="483395"/>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483469"/>
                                        </p:tgtEl>
                                        <p:attrNameLst>
                                          <p:attrName>style.visibility</p:attrName>
                                        </p:attrNameLst>
                                      </p:cBhvr>
                                      <p:to>
                                        <p:strVal val="visible"/>
                                      </p:to>
                                    </p:set>
                                  </p:childTnLst>
                                </p:cTn>
                              </p:par>
                              <p:par>
                                <p:cTn id="40" presetID="1" presetClass="exit" presetSubtype="0" fill="hold" grpId="1" nodeType="withEffect">
                                  <p:stCondLst>
                                    <p:cond delay="0"/>
                                  </p:stCondLst>
                                  <p:childTnLst>
                                    <p:set>
                                      <p:cBhvr>
                                        <p:cTn id="41" dur="1" fill="hold">
                                          <p:stCondLst>
                                            <p:cond delay="0"/>
                                          </p:stCondLst>
                                        </p:cTn>
                                        <p:tgtEl>
                                          <p:spTgt spid="483396"/>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483470"/>
                                        </p:tgtEl>
                                        <p:attrNameLst>
                                          <p:attrName>style.visibility</p:attrName>
                                        </p:attrNameLst>
                                      </p:cBhvr>
                                      <p:to>
                                        <p:strVal val="visible"/>
                                      </p:to>
                                    </p:set>
                                  </p:childTnLst>
                                </p:cTn>
                              </p:par>
                              <p:par>
                                <p:cTn id="44" presetID="9" presetClass="entr" presetSubtype="0" fill="hold" grpId="0" nodeType="withEffect">
                                  <p:stCondLst>
                                    <p:cond delay="0"/>
                                  </p:stCondLst>
                                  <p:childTnLst>
                                    <p:set>
                                      <p:cBhvr>
                                        <p:cTn id="45" dur="1" fill="hold">
                                          <p:stCondLst>
                                            <p:cond delay="0"/>
                                          </p:stCondLst>
                                        </p:cTn>
                                        <p:tgtEl>
                                          <p:spTgt spid="483335"/>
                                        </p:tgtEl>
                                        <p:attrNameLst>
                                          <p:attrName>style.visibility</p:attrName>
                                        </p:attrNameLst>
                                      </p:cBhvr>
                                      <p:to>
                                        <p:strVal val="visible"/>
                                      </p:to>
                                    </p:set>
                                    <p:animEffect transition="in" filter="dissolve">
                                      <p:cBhvr>
                                        <p:cTn id="46" dur="500"/>
                                        <p:tgtEl>
                                          <p:spTgt spid="483335"/>
                                        </p:tgtEl>
                                      </p:cBhvr>
                                    </p:animEffect>
                                  </p:childTnLst>
                                </p:cTn>
                              </p:par>
                            </p:childTnLst>
                          </p:cTn>
                        </p:par>
                        <p:par>
                          <p:cTn id="47" fill="hold">
                            <p:stCondLst>
                              <p:cond delay="4000"/>
                            </p:stCondLst>
                            <p:childTnLst>
                              <p:par>
                                <p:cTn id="48" presetID="9" presetClass="exit" presetSubtype="0" fill="hold" grpId="1" nodeType="afterEffect">
                                  <p:stCondLst>
                                    <p:cond delay="0"/>
                                  </p:stCondLst>
                                  <p:childTnLst>
                                    <p:animEffect transition="out" filter="dissolve">
                                      <p:cBhvr>
                                        <p:cTn id="49" dur="500"/>
                                        <p:tgtEl>
                                          <p:spTgt spid="483445"/>
                                        </p:tgtEl>
                                      </p:cBhvr>
                                    </p:animEffect>
                                    <p:set>
                                      <p:cBhvr>
                                        <p:cTn id="50" dur="1" fill="hold">
                                          <p:stCondLst>
                                            <p:cond delay="499"/>
                                          </p:stCondLst>
                                        </p:cTn>
                                        <p:tgtEl>
                                          <p:spTgt spid="483445"/>
                                        </p:tgtEl>
                                        <p:attrNameLst>
                                          <p:attrName>style.visibility</p:attrName>
                                        </p:attrNameLst>
                                      </p:cBhvr>
                                      <p:to>
                                        <p:strVal val="hidden"/>
                                      </p:to>
                                    </p:set>
                                  </p:childTnLst>
                                </p:cTn>
                              </p:par>
                              <p:par>
                                <p:cTn id="51" presetID="47" presetClass="entr" presetSubtype="0" fill="hold" grpId="0" nodeType="withEffect">
                                  <p:stCondLst>
                                    <p:cond delay="0"/>
                                  </p:stCondLst>
                                  <p:childTnLst>
                                    <p:set>
                                      <p:cBhvr>
                                        <p:cTn id="52" dur="1" fill="hold">
                                          <p:stCondLst>
                                            <p:cond delay="0"/>
                                          </p:stCondLst>
                                        </p:cTn>
                                        <p:tgtEl>
                                          <p:spTgt spid="483448"/>
                                        </p:tgtEl>
                                        <p:attrNameLst>
                                          <p:attrName>style.visibility</p:attrName>
                                        </p:attrNameLst>
                                      </p:cBhvr>
                                      <p:to>
                                        <p:strVal val="visible"/>
                                      </p:to>
                                    </p:set>
                                    <p:animEffect transition="in" filter="fade">
                                      <p:cBhvr>
                                        <p:cTn id="53" dur="1000"/>
                                        <p:tgtEl>
                                          <p:spTgt spid="483448"/>
                                        </p:tgtEl>
                                      </p:cBhvr>
                                    </p:animEffect>
                                    <p:anim calcmode="lin" valueType="num">
                                      <p:cBhvr>
                                        <p:cTn id="54" dur="1000" fill="hold"/>
                                        <p:tgtEl>
                                          <p:spTgt spid="483448"/>
                                        </p:tgtEl>
                                        <p:attrNameLst>
                                          <p:attrName>ppt_x</p:attrName>
                                        </p:attrNameLst>
                                      </p:cBhvr>
                                      <p:tavLst>
                                        <p:tav tm="0">
                                          <p:val>
                                            <p:strVal val="#ppt_x"/>
                                          </p:val>
                                        </p:tav>
                                        <p:tav tm="100000">
                                          <p:val>
                                            <p:strVal val="#ppt_x"/>
                                          </p:val>
                                        </p:tav>
                                      </p:tavLst>
                                    </p:anim>
                                    <p:anim calcmode="lin" valueType="num">
                                      <p:cBhvr>
                                        <p:cTn id="55" dur="1000" fill="hold"/>
                                        <p:tgtEl>
                                          <p:spTgt spid="483448"/>
                                        </p:tgtEl>
                                        <p:attrNameLst>
                                          <p:attrName>ppt_y</p:attrName>
                                        </p:attrNameLst>
                                      </p:cBhvr>
                                      <p:tavLst>
                                        <p:tav tm="0">
                                          <p:val>
                                            <p:strVal val="#ppt_y-.1"/>
                                          </p:val>
                                        </p:tav>
                                        <p:tav tm="100000">
                                          <p:val>
                                            <p:strVal val="#ppt_y"/>
                                          </p:val>
                                        </p:tav>
                                      </p:tavLst>
                                    </p:anim>
                                  </p:childTnLst>
                                </p:cTn>
                              </p:par>
                              <p:par>
                                <p:cTn id="56" presetID="9" presetClass="exit" presetSubtype="0" fill="hold" grpId="1" nodeType="withEffect">
                                  <p:stCondLst>
                                    <p:cond delay="0"/>
                                  </p:stCondLst>
                                  <p:childTnLst>
                                    <p:animEffect transition="out" filter="dissolve">
                                      <p:cBhvr>
                                        <p:cTn id="57" dur="500"/>
                                        <p:tgtEl>
                                          <p:spTgt spid="483446"/>
                                        </p:tgtEl>
                                      </p:cBhvr>
                                    </p:animEffect>
                                    <p:set>
                                      <p:cBhvr>
                                        <p:cTn id="58" dur="1" fill="hold">
                                          <p:stCondLst>
                                            <p:cond delay="499"/>
                                          </p:stCondLst>
                                        </p:cTn>
                                        <p:tgtEl>
                                          <p:spTgt spid="483446"/>
                                        </p:tgtEl>
                                        <p:attrNameLst>
                                          <p:attrName>style.visibility</p:attrName>
                                        </p:attrNameLst>
                                      </p:cBhvr>
                                      <p:to>
                                        <p:strVal val="hidden"/>
                                      </p:to>
                                    </p:set>
                                  </p:childTnLst>
                                </p:cTn>
                              </p:par>
                              <p:par>
                                <p:cTn id="59" presetID="47" presetClass="entr" presetSubtype="0" fill="hold" grpId="0" nodeType="withEffect">
                                  <p:stCondLst>
                                    <p:cond delay="0"/>
                                  </p:stCondLst>
                                  <p:childTnLst>
                                    <p:set>
                                      <p:cBhvr>
                                        <p:cTn id="60" dur="1" fill="hold">
                                          <p:stCondLst>
                                            <p:cond delay="0"/>
                                          </p:stCondLst>
                                        </p:cTn>
                                        <p:tgtEl>
                                          <p:spTgt spid="483449"/>
                                        </p:tgtEl>
                                        <p:attrNameLst>
                                          <p:attrName>style.visibility</p:attrName>
                                        </p:attrNameLst>
                                      </p:cBhvr>
                                      <p:to>
                                        <p:strVal val="visible"/>
                                      </p:to>
                                    </p:set>
                                    <p:animEffect transition="in" filter="fade">
                                      <p:cBhvr>
                                        <p:cTn id="61" dur="1000"/>
                                        <p:tgtEl>
                                          <p:spTgt spid="483449"/>
                                        </p:tgtEl>
                                      </p:cBhvr>
                                    </p:animEffect>
                                    <p:anim calcmode="lin" valueType="num">
                                      <p:cBhvr>
                                        <p:cTn id="62" dur="1000" fill="hold"/>
                                        <p:tgtEl>
                                          <p:spTgt spid="483449"/>
                                        </p:tgtEl>
                                        <p:attrNameLst>
                                          <p:attrName>ppt_x</p:attrName>
                                        </p:attrNameLst>
                                      </p:cBhvr>
                                      <p:tavLst>
                                        <p:tav tm="0">
                                          <p:val>
                                            <p:strVal val="#ppt_x"/>
                                          </p:val>
                                        </p:tav>
                                        <p:tav tm="100000">
                                          <p:val>
                                            <p:strVal val="#ppt_x"/>
                                          </p:val>
                                        </p:tav>
                                      </p:tavLst>
                                    </p:anim>
                                    <p:anim calcmode="lin" valueType="num">
                                      <p:cBhvr>
                                        <p:cTn id="63" dur="1000" fill="hold"/>
                                        <p:tgtEl>
                                          <p:spTgt spid="483449"/>
                                        </p:tgtEl>
                                        <p:attrNameLst>
                                          <p:attrName>ppt_y</p:attrName>
                                        </p:attrNameLst>
                                      </p:cBhvr>
                                      <p:tavLst>
                                        <p:tav tm="0">
                                          <p:val>
                                            <p:strVal val="#ppt_y-.1"/>
                                          </p:val>
                                        </p:tav>
                                        <p:tav tm="100000">
                                          <p:val>
                                            <p:strVal val="#ppt_y"/>
                                          </p:val>
                                        </p:tav>
                                      </p:tavLst>
                                    </p:anim>
                                  </p:childTnLst>
                                </p:cTn>
                              </p:par>
                              <p:par>
                                <p:cTn id="64" presetID="9" presetClass="exit" presetSubtype="0" fill="hold" grpId="1" nodeType="withEffect">
                                  <p:stCondLst>
                                    <p:cond delay="0"/>
                                  </p:stCondLst>
                                  <p:childTnLst>
                                    <p:animEffect transition="out" filter="dissolve">
                                      <p:cBhvr>
                                        <p:cTn id="65" dur="500"/>
                                        <p:tgtEl>
                                          <p:spTgt spid="483447"/>
                                        </p:tgtEl>
                                      </p:cBhvr>
                                    </p:animEffect>
                                    <p:set>
                                      <p:cBhvr>
                                        <p:cTn id="66" dur="1" fill="hold">
                                          <p:stCondLst>
                                            <p:cond delay="499"/>
                                          </p:stCondLst>
                                        </p:cTn>
                                        <p:tgtEl>
                                          <p:spTgt spid="483447"/>
                                        </p:tgtEl>
                                        <p:attrNameLst>
                                          <p:attrName>style.visibility</p:attrName>
                                        </p:attrNameLst>
                                      </p:cBhvr>
                                      <p:to>
                                        <p:strVal val="hidden"/>
                                      </p:to>
                                    </p:set>
                                  </p:childTnLst>
                                </p:cTn>
                              </p:par>
                              <p:par>
                                <p:cTn id="67" presetID="47" presetClass="entr" presetSubtype="0" fill="hold" grpId="0" nodeType="withEffect">
                                  <p:stCondLst>
                                    <p:cond delay="0"/>
                                  </p:stCondLst>
                                  <p:childTnLst>
                                    <p:set>
                                      <p:cBhvr>
                                        <p:cTn id="68" dur="1" fill="hold">
                                          <p:stCondLst>
                                            <p:cond delay="0"/>
                                          </p:stCondLst>
                                        </p:cTn>
                                        <p:tgtEl>
                                          <p:spTgt spid="483401"/>
                                        </p:tgtEl>
                                        <p:attrNameLst>
                                          <p:attrName>style.visibility</p:attrName>
                                        </p:attrNameLst>
                                      </p:cBhvr>
                                      <p:to>
                                        <p:strVal val="visible"/>
                                      </p:to>
                                    </p:set>
                                    <p:animEffect transition="in" filter="fade">
                                      <p:cBhvr>
                                        <p:cTn id="69" dur="1000"/>
                                        <p:tgtEl>
                                          <p:spTgt spid="483401"/>
                                        </p:tgtEl>
                                      </p:cBhvr>
                                    </p:animEffect>
                                    <p:anim calcmode="lin" valueType="num">
                                      <p:cBhvr>
                                        <p:cTn id="70" dur="1000" fill="hold"/>
                                        <p:tgtEl>
                                          <p:spTgt spid="483401"/>
                                        </p:tgtEl>
                                        <p:attrNameLst>
                                          <p:attrName>ppt_x</p:attrName>
                                        </p:attrNameLst>
                                      </p:cBhvr>
                                      <p:tavLst>
                                        <p:tav tm="0">
                                          <p:val>
                                            <p:strVal val="#ppt_x"/>
                                          </p:val>
                                        </p:tav>
                                        <p:tav tm="100000">
                                          <p:val>
                                            <p:strVal val="#ppt_x"/>
                                          </p:val>
                                        </p:tav>
                                      </p:tavLst>
                                    </p:anim>
                                    <p:anim calcmode="lin" valueType="num">
                                      <p:cBhvr>
                                        <p:cTn id="71" dur="1000" fill="hold"/>
                                        <p:tgtEl>
                                          <p:spTgt spid="483401"/>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9" presetClass="exit" presetSubtype="0" fill="hold" nodeType="clickEffect">
                                  <p:stCondLst>
                                    <p:cond delay="0"/>
                                  </p:stCondLst>
                                  <p:childTnLst>
                                    <p:animEffect transition="out" filter="dissolve">
                                      <p:cBhvr>
                                        <p:cTn id="75" dur="500"/>
                                        <p:tgtEl>
                                          <p:spTgt spid="11"/>
                                        </p:tgtEl>
                                      </p:cBhvr>
                                    </p:animEffect>
                                    <p:set>
                                      <p:cBhvr>
                                        <p:cTn id="76" dur="1" fill="hold">
                                          <p:stCondLst>
                                            <p:cond delay="499"/>
                                          </p:stCondLst>
                                        </p:cTn>
                                        <p:tgtEl>
                                          <p:spTgt spid="11"/>
                                        </p:tgtEl>
                                        <p:attrNameLst>
                                          <p:attrName>style.visibility</p:attrName>
                                        </p:attrNameLst>
                                      </p:cBhvr>
                                      <p:to>
                                        <p:strVal val="hidden"/>
                                      </p:to>
                                    </p:set>
                                  </p:childTnLst>
                                </p:cTn>
                              </p:par>
                              <p:par>
                                <p:cTn id="77" presetID="9" presetClass="entr" presetSubtype="0"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dissolve">
                                      <p:cBhvr>
                                        <p:cTn id="79" dur="500"/>
                                        <p:tgtEl>
                                          <p:spTgt spid="5"/>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483330"/>
                                        </p:tgtEl>
                                        <p:attrNameLst>
                                          <p:attrName>style.visibility</p:attrName>
                                        </p:attrNameLst>
                                      </p:cBhvr>
                                      <p:to>
                                        <p:strVal val="visible"/>
                                      </p:to>
                                    </p:set>
                                    <p:animEffect transition="in" filter="dissolve">
                                      <p:cBhvr>
                                        <p:cTn id="82" dur="500"/>
                                        <p:tgtEl>
                                          <p:spTgt spid="483330"/>
                                        </p:tgtEl>
                                      </p:cBhvr>
                                    </p:animEffect>
                                  </p:childTnLst>
                                </p:cTn>
                              </p:par>
                              <p:par>
                                <p:cTn id="83" presetID="9" presetClass="exit" presetSubtype="0" fill="hold" grpId="0" nodeType="withEffect">
                                  <p:stCondLst>
                                    <p:cond delay="0"/>
                                  </p:stCondLst>
                                  <p:childTnLst>
                                    <p:animEffect transition="out" filter="dissolve">
                                      <p:cBhvr>
                                        <p:cTn id="84" dur="500"/>
                                        <p:tgtEl>
                                          <p:spTgt spid="483347"/>
                                        </p:tgtEl>
                                      </p:cBhvr>
                                    </p:animEffect>
                                    <p:set>
                                      <p:cBhvr>
                                        <p:cTn id="85" dur="1" fill="hold">
                                          <p:stCondLst>
                                            <p:cond delay="499"/>
                                          </p:stCondLst>
                                        </p:cTn>
                                        <p:tgtEl>
                                          <p:spTgt spid="483347"/>
                                        </p:tgtEl>
                                        <p:attrNameLst>
                                          <p:attrName>style.visibility</p:attrName>
                                        </p:attrNameLst>
                                      </p:cBhvr>
                                      <p:to>
                                        <p:strVal val="hidden"/>
                                      </p:to>
                                    </p:set>
                                  </p:childTnLst>
                                </p:cTn>
                              </p:par>
                              <p:par>
                                <p:cTn id="86" presetID="9" presetClass="entr" presetSubtype="0" fill="hold"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dissolve">
                                      <p:cBhvr>
                                        <p:cTn id="88" dur="1000"/>
                                        <p:tgtEl>
                                          <p:spTgt spid="20"/>
                                        </p:tgtEl>
                                      </p:cBhvr>
                                    </p:animEffect>
                                  </p:childTnLst>
                                </p:cTn>
                              </p:par>
                              <p:par>
                                <p:cTn id="89" presetID="9" presetClass="entr" presetSubtype="0" fill="hold" nodeType="with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dissolve">
                                      <p:cBhvr>
                                        <p:cTn id="91" dur="500"/>
                                        <p:tgtEl>
                                          <p:spTgt spid="8"/>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xit" presetSubtype="0" fill="hold" grpId="1" nodeType="clickEffect">
                                  <p:stCondLst>
                                    <p:cond delay="0"/>
                                  </p:stCondLst>
                                  <p:childTnLst>
                                    <p:animEffect transition="out" filter="dissolve">
                                      <p:cBhvr>
                                        <p:cTn id="95" dur="500"/>
                                        <p:tgtEl>
                                          <p:spTgt spid="483448"/>
                                        </p:tgtEl>
                                      </p:cBhvr>
                                    </p:animEffect>
                                    <p:set>
                                      <p:cBhvr>
                                        <p:cTn id="96" dur="1" fill="hold">
                                          <p:stCondLst>
                                            <p:cond delay="499"/>
                                          </p:stCondLst>
                                        </p:cTn>
                                        <p:tgtEl>
                                          <p:spTgt spid="483448"/>
                                        </p:tgtEl>
                                        <p:attrNameLst>
                                          <p:attrName>style.visibility</p:attrName>
                                        </p:attrNameLst>
                                      </p:cBhvr>
                                      <p:to>
                                        <p:strVal val="hidden"/>
                                      </p:to>
                                    </p:set>
                                  </p:childTnLst>
                                </p:cTn>
                              </p:par>
                              <p:par>
                                <p:cTn id="97" presetID="9" presetClass="entr" presetSubtype="0" fill="hold" grpId="0" nodeType="withEffect">
                                  <p:stCondLst>
                                    <p:cond delay="0"/>
                                  </p:stCondLst>
                                  <p:childTnLst>
                                    <p:set>
                                      <p:cBhvr>
                                        <p:cTn id="98" dur="1" fill="hold">
                                          <p:stCondLst>
                                            <p:cond delay="0"/>
                                          </p:stCondLst>
                                        </p:cTn>
                                        <p:tgtEl>
                                          <p:spTgt spid="483450"/>
                                        </p:tgtEl>
                                        <p:attrNameLst>
                                          <p:attrName>style.visibility</p:attrName>
                                        </p:attrNameLst>
                                      </p:cBhvr>
                                      <p:to>
                                        <p:strVal val="visible"/>
                                      </p:to>
                                    </p:set>
                                    <p:animEffect transition="in" filter="dissolve">
                                      <p:cBhvr>
                                        <p:cTn id="99" dur="500"/>
                                        <p:tgtEl>
                                          <p:spTgt spid="483450"/>
                                        </p:tgtEl>
                                      </p:cBhvr>
                                    </p:animEffect>
                                  </p:childTnLst>
                                </p:cTn>
                              </p:par>
                              <p:par>
                                <p:cTn id="100" presetID="9" presetClass="exit" presetSubtype="0" fill="hold" grpId="1" nodeType="withEffect">
                                  <p:stCondLst>
                                    <p:cond delay="0"/>
                                  </p:stCondLst>
                                  <p:childTnLst>
                                    <p:animEffect transition="out" filter="dissolve">
                                      <p:cBhvr>
                                        <p:cTn id="101" dur="500"/>
                                        <p:tgtEl>
                                          <p:spTgt spid="483449"/>
                                        </p:tgtEl>
                                      </p:cBhvr>
                                    </p:animEffect>
                                    <p:set>
                                      <p:cBhvr>
                                        <p:cTn id="102" dur="1" fill="hold">
                                          <p:stCondLst>
                                            <p:cond delay="499"/>
                                          </p:stCondLst>
                                        </p:cTn>
                                        <p:tgtEl>
                                          <p:spTgt spid="483449"/>
                                        </p:tgtEl>
                                        <p:attrNameLst>
                                          <p:attrName>style.visibility</p:attrName>
                                        </p:attrNameLst>
                                      </p:cBhvr>
                                      <p:to>
                                        <p:strVal val="hidden"/>
                                      </p:to>
                                    </p:set>
                                  </p:childTnLst>
                                </p:cTn>
                              </p:par>
                              <p:par>
                                <p:cTn id="103" presetID="9" presetClass="entr" presetSubtype="0" fill="hold" grpId="0" nodeType="withEffect">
                                  <p:stCondLst>
                                    <p:cond delay="0"/>
                                  </p:stCondLst>
                                  <p:childTnLst>
                                    <p:set>
                                      <p:cBhvr>
                                        <p:cTn id="104" dur="1" fill="hold">
                                          <p:stCondLst>
                                            <p:cond delay="0"/>
                                          </p:stCondLst>
                                        </p:cTn>
                                        <p:tgtEl>
                                          <p:spTgt spid="483451"/>
                                        </p:tgtEl>
                                        <p:attrNameLst>
                                          <p:attrName>style.visibility</p:attrName>
                                        </p:attrNameLst>
                                      </p:cBhvr>
                                      <p:to>
                                        <p:strVal val="visible"/>
                                      </p:to>
                                    </p:set>
                                    <p:animEffect transition="in" filter="dissolve">
                                      <p:cBhvr>
                                        <p:cTn id="105" dur="500"/>
                                        <p:tgtEl>
                                          <p:spTgt spid="483451"/>
                                        </p:tgtEl>
                                      </p:cBhvr>
                                    </p:animEffect>
                                  </p:childTnLst>
                                </p:cTn>
                              </p:par>
                              <p:par>
                                <p:cTn id="106" presetID="55" presetClass="exit" presetSubtype="0" fill="hold" grpId="1" nodeType="withEffect">
                                  <p:stCondLst>
                                    <p:cond delay="0"/>
                                  </p:stCondLst>
                                  <p:childTnLst>
                                    <p:anim calcmode="lin" valueType="num">
                                      <p:cBhvr>
                                        <p:cTn id="107" dur="1000"/>
                                        <p:tgtEl>
                                          <p:spTgt spid="483401"/>
                                        </p:tgtEl>
                                        <p:attrNameLst>
                                          <p:attrName>ppt_w</p:attrName>
                                        </p:attrNameLst>
                                      </p:cBhvr>
                                      <p:tavLst>
                                        <p:tav tm="0">
                                          <p:val>
                                            <p:strVal val="ppt_w"/>
                                          </p:val>
                                        </p:tav>
                                        <p:tav tm="100000">
                                          <p:val>
                                            <p:strVal val="ppt_w*0.70"/>
                                          </p:val>
                                        </p:tav>
                                      </p:tavLst>
                                    </p:anim>
                                    <p:anim calcmode="lin" valueType="num">
                                      <p:cBhvr>
                                        <p:cTn id="108" dur="1000"/>
                                        <p:tgtEl>
                                          <p:spTgt spid="483401"/>
                                        </p:tgtEl>
                                        <p:attrNameLst>
                                          <p:attrName>ppt_h</p:attrName>
                                        </p:attrNameLst>
                                      </p:cBhvr>
                                      <p:tavLst>
                                        <p:tav tm="0">
                                          <p:val>
                                            <p:strVal val="ppt_h"/>
                                          </p:val>
                                        </p:tav>
                                        <p:tav tm="100000">
                                          <p:val>
                                            <p:strVal val="ppt_h"/>
                                          </p:val>
                                        </p:tav>
                                      </p:tavLst>
                                    </p:anim>
                                    <p:animEffect transition="out" filter="fade">
                                      <p:cBhvr>
                                        <p:cTn id="109" dur="1000"/>
                                        <p:tgtEl>
                                          <p:spTgt spid="483401"/>
                                        </p:tgtEl>
                                      </p:cBhvr>
                                    </p:animEffect>
                                    <p:set>
                                      <p:cBhvr>
                                        <p:cTn id="110" dur="1" fill="hold">
                                          <p:stCondLst>
                                            <p:cond delay="999"/>
                                          </p:stCondLst>
                                        </p:cTn>
                                        <p:tgtEl>
                                          <p:spTgt spid="483401"/>
                                        </p:tgtEl>
                                        <p:attrNameLst>
                                          <p:attrName>style.visibility</p:attrName>
                                        </p:attrNameLst>
                                      </p:cBhvr>
                                      <p:to>
                                        <p:strVal val="hidden"/>
                                      </p:to>
                                    </p:set>
                                  </p:childTnLst>
                                </p:cTn>
                              </p:par>
                              <p:par>
                                <p:cTn id="111" presetID="9" presetClass="entr" presetSubtype="0" fill="hold" grpId="0" nodeType="withEffect">
                                  <p:stCondLst>
                                    <p:cond delay="0"/>
                                  </p:stCondLst>
                                  <p:childTnLst>
                                    <p:set>
                                      <p:cBhvr>
                                        <p:cTn id="112" dur="1" fill="hold">
                                          <p:stCondLst>
                                            <p:cond delay="0"/>
                                          </p:stCondLst>
                                        </p:cTn>
                                        <p:tgtEl>
                                          <p:spTgt spid="483402"/>
                                        </p:tgtEl>
                                        <p:attrNameLst>
                                          <p:attrName>style.visibility</p:attrName>
                                        </p:attrNameLst>
                                      </p:cBhvr>
                                      <p:to>
                                        <p:strVal val="visible"/>
                                      </p:to>
                                    </p:set>
                                    <p:animEffect transition="in" filter="dissolve">
                                      <p:cBhvr>
                                        <p:cTn id="113" dur="500"/>
                                        <p:tgtEl>
                                          <p:spTgt spid="483402"/>
                                        </p:tgtEl>
                                      </p:cBhvr>
                                    </p:animEffect>
                                  </p:childTnLst>
                                </p:cTn>
                              </p:par>
                            </p:childTnLst>
                          </p:cTn>
                        </p:par>
                      </p:childTnLst>
                    </p:cTn>
                  </p:par>
                  <p:par>
                    <p:cTn id="114" fill="hold">
                      <p:stCondLst>
                        <p:cond delay="indefinite"/>
                      </p:stCondLst>
                      <p:childTnLst>
                        <p:par>
                          <p:cTn id="115" fill="hold">
                            <p:stCondLst>
                              <p:cond delay="0"/>
                            </p:stCondLst>
                            <p:childTnLst>
                              <p:par>
                                <p:cTn id="116" presetID="9" presetClass="exit" presetSubtype="0" fill="hold" nodeType="clickEffect">
                                  <p:stCondLst>
                                    <p:cond delay="0"/>
                                  </p:stCondLst>
                                  <p:childTnLst>
                                    <p:animEffect transition="out" filter="dissolve">
                                      <p:cBhvr>
                                        <p:cTn id="117" dur="1000"/>
                                        <p:tgtEl>
                                          <p:spTgt spid="14"/>
                                        </p:tgtEl>
                                      </p:cBhvr>
                                    </p:animEffect>
                                    <p:set>
                                      <p:cBhvr>
                                        <p:cTn id="118" dur="1" fill="hold">
                                          <p:stCondLst>
                                            <p:cond delay="999"/>
                                          </p:stCondLst>
                                        </p:cTn>
                                        <p:tgtEl>
                                          <p:spTgt spid="14"/>
                                        </p:tgtEl>
                                        <p:attrNameLst>
                                          <p:attrName>style.visibility</p:attrName>
                                        </p:attrNameLst>
                                      </p:cBhvr>
                                      <p:to>
                                        <p:strVal val="hidden"/>
                                      </p:to>
                                    </p:set>
                                  </p:childTnLst>
                                </p:cTn>
                              </p:par>
                              <p:par>
                                <p:cTn id="119" presetID="9" presetClass="exit" presetSubtype="0" fill="hold" grpId="0" nodeType="withEffect">
                                  <p:stCondLst>
                                    <p:cond delay="2000"/>
                                  </p:stCondLst>
                                  <p:childTnLst>
                                    <p:animEffect transition="out" filter="dissolve">
                                      <p:cBhvr>
                                        <p:cTn id="120" dur="500"/>
                                        <p:tgtEl>
                                          <p:spTgt spid="483340"/>
                                        </p:tgtEl>
                                      </p:cBhvr>
                                    </p:animEffect>
                                    <p:set>
                                      <p:cBhvr>
                                        <p:cTn id="121" dur="1" fill="hold">
                                          <p:stCondLst>
                                            <p:cond delay="499"/>
                                          </p:stCondLst>
                                        </p:cTn>
                                        <p:tgtEl>
                                          <p:spTgt spid="483340"/>
                                        </p:tgtEl>
                                        <p:attrNameLst>
                                          <p:attrName>style.visibility</p:attrName>
                                        </p:attrNameLst>
                                      </p:cBhvr>
                                      <p:to>
                                        <p:strVal val="hidden"/>
                                      </p:to>
                                    </p:set>
                                  </p:childTnLst>
                                </p:cTn>
                              </p:par>
                              <p:par>
                                <p:cTn id="122" presetID="9" presetClass="entr" presetSubtype="0" fill="hold" nodeType="withEffect">
                                  <p:stCondLst>
                                    <p:cond delay="2000"/>
                                  </p:stCondLst>
                                  <p:childTnLst>
                                    <p:set>
                                      <p:cBhvr>
                                        <p:cTn id="123" dur="1" fill="hold">
                                          <p:stCondLst>
                                            <p:cond delay="0"/>
                                          </p:stCondLst>
                                        </p:cTn>
                                        <p:tgtEl>
                                          <p:spTgt spid="22"/>
                                        </p:tgtEl>
                                        <p:attrNameLst>
                                          <p:attrName>style.visibility</p:attrName>
                                        </p:attrNameLst>
                                      </p:cBhvr>
                                      <p:to>
                                        <p:strVal val="visible"/>
                                      </p:to>
                                    </p:set>
                                    <p:animEffect transition="in" filter="dissolve">
                                      <p:cBhvr>
                                        <p:cTn id="124" dur="500"/>
                                        <p:tgtEl>
                                          <p:spTgt spid="22"/>
                                        </p:tgtEl>
                                      </p:cBhvr>
                                    </p:animEffect>
                                  </p:childTnLst>
                                </p:cTn>
                              </p:par>
                            </p:childTnLst>
                          </p:cTn>
                        </p:par>
                        <p:par>
                          <p:cTn id="125" fill="hold">
                            <p:stCondLst>
                              <p:cond delay="2500"/>
                            </p:stCondLst>
                            <p:childTnLst>
                              <p:par>
                                <p:cTn id="126" presetID="55" presetClass="exit" presetSubtype="0" fill="hold" grpId="1" nodeType="afterEffect">
                                  <p:stCondLst>
                                    <p:cond delay="0"/>
                                  </p:stCondLst>
                                  <p:childTnLst>
                                    <p:anim calcmode="lin" valueType="num">
                                      <p:cBhvr>
                                        <p:cTn id="127" dur="1000"/>
                                        <p:tgtEl>
                                          <p:spTgt spid="483450"/>
                                        </p:tgtEl>
                                        <p:attrNameLst>
                                          <p:attrName>ppt_w</p:attrName>
                                        </p:attrNameLst>
                                      </p:cBhvr>
                                      <p:tavLst>
                                        <p:tav tm="0">
                                          <p:val>
                                            <p:strVal val="ppt_w"/>
                                          </p:val>
                                        </p:tav>
                                        <p:tav tm="100000">
                                          <p:val>
                                            <p:strVal val="ppt_w*0.70"/>
                                          </p:val>
                                        </p:tav>
                                      </p:tavLst>
                                    </p:anim>
                                    <p:anim calcmode="lin" valueType="num">
                                      <p:cBhvr>
                                        <p:cTn id="128" dur="1000"/>
                                        <p:tgtEl>
                                          <p:spTgt spid="483450"/>
                                        </p:tgtEl>
                                        <p:attrNameLst>
                                          <p:attrName>ppt_h</p:attrName>
                                        </p:attrNameLst>
                                      </p:cBhvr>
                                      <p:tavLst>
                                        <p:tav tm="0">
                                          <p:val>
                                            <p:strVal val="ppt_h"/>
                                          </p:val>
                                        </p:tav>
                                        <p:tav tm="100000">
                                          <p:val>
                                            <p:strVal val="ppt_h"/>
                                          </p:val>
                                        </p:tav>
                                      </p:tavLst>
                                    </p:anim>
                                    <p:animEffect transition="out" filter="fade">
                                      <p:cBhvr>
                                        <p:cTn id="129" dur="1000"/>
                                        <p:tgtEl>
                                          <p:spTgt spid="483450"/>
                                        </p:tgtEl>
                                      </p:cBhvr>
                                    </p:animEffect>
                                    <p:set>
                                      <p:cBhvr>
                                        <p:cTn id="130" dur="1" fill="hold">
                                          <p:stCondLst>
                                            <p:cond delay="999"/>
                                          </p:stCondLst>
                                        </p:cTn>
                                        <p:tgtEl>
                                          <p:spTgt spid="483450"/>
                                        </p:tgtEl>
                                        <p:attrNameLst>
                                          <p:attrName>style.visibility</p:attrName>
                                        </p:attrNameLst>
                                      </p:cBhvr>
                                      <p:to>
                                        <p:strVal val="hidden"/>
                                      </p:to>
                                    </p:set>
                                  </p:childTnLst>
                                </p:cTn>
                              </p:par>
                              <p:par>
                                <p:cTn id="131" presetID="9" presetClass="entr" presetSubtype="0" fill="hold" grpId="0" nodeType="withEffect">
                                  <p:stCondLst>
                                    <p:cond delay="0"/>
                                  </p:stCondLst>
                                  <p:childTnLst>
                                    <p:set>
                                      <p:cBhvr>
                                        <p:cTn id="132" dur="1" fill="hold">
                                          <p:stCondLst>
                                            <p:cond delay="0"/>
                                          </p:stCondLst>
                                        </p:cTn>
                                        <p:tgtEl>
                                          <p:spTgt spid="483452"/>
                                        </p:tgtEl>
                                        <p:attrNameLst>
                                          <p:attrName>style.visibility</p:attrName>
                                        </p:attrNameLst>
                                      </p:cBhvr>
                                      <p:to>
                                        <p:strVal val="visible"/>
                                      </p:to>
                                    </p:set>
                                    <p:animEffect transition="in" filter="dissolve">
                                      <p:cBhvr>
                                        <p:cTn id="133" dur="500"/>
                                        <p:tgtEl>
                                          <p:spTgt spid="483452"/>
                                        </p:tgtEl>
                                      </p:cBhvr>
                                    </p:animEffect>
                                  </p:childTnLst>
                                </p:cTn>
                              </p:par>
                              <p:par>
                                <p:cTn id="134" presetID="55" presetClass="exit" presetSubtype="0" fill="hold" grpId="1" nodeType="withEffect">
                                  <p:stCondLst>
                                    <p:cond delay="0"/>
                                  </p:stCondLst>
                                  <p:childTnLst>
                                    <p:anim calcmode="lin" valueType="num">
                                      <p:cBhvr>
                                        <p:cTn id="135" dur="1000"/>
                                        <p:tgtEl>
                                          <p:spTgt spid="483451"/>
                                        </p:tgtEl>
                                        <p:attrNameLst>
                                          <p:attrName>ppt_w</p:attrName>
                                        </p:attrNameLst>
                                      </p:cBhvr>
                                      <p:tavLst>
                                        <p:tav tm="0">
                                          <p:val>
                                            <p:strVal val="ppt_w"/>
                                          </p:val>
                                        </p:tav>
                                        <p:tav tm="100000">
                                          <p:val>
                                            <p:strVal val="ppt_w*0.70"/>
                                          </p:val>
                                        </p:tav>
                                      </p:tavLst>
                                    </p:anim>
                                    <p:anim calcmode="lin" valueType="num">
                                      <p:cBhvr>
                                        <p:cTn id="136" dur="1000"/>
                                        <p:tgtEl>
                                          <p:spTgt spid="483451"/>
                                        </p:tgtEl>
                                        <p:attrNameLst>
                                          <p:attrName>ppt_h</p:attrName>
                                        </p:attrNameLst>
                                      </p:cBhvr>
                                      <p:tavLst>
                                        <p:tav tm="0">
                                          <p:val>
                                            <p:strVal val="ppt_h"/>
                                          </p:val>
                                        </p:tav>
                                        <p:tav tm="100000">
                                          <p:val>
                                            <p:strVal val="ppt_h"/>
                                          </p:val>
                                        </p:tav>
                                      </p:tavLst>
                                    </p:anim>
                                    <p:animEffect transition="out" filter="fade">
                                      <p:cBhvr>
                                        <p:cTn id="137" dur="1000"/>
                                        <p:tgtEl>
                                          <p:spTgt spid="483451"/>
                                        </p:tgtEl>
                                      </p:cBhvr>
                                    </p:animEffect>
                                    <p:set>
                                      <p:cBhvr>
                                        <p:cTn id="138" dur="1" fill="hold">
                                          <p:stCondLst>
                                            <p:cond delay="999"/>
                                          </p:stCondLst>
                                        </p:cTn>
                                        <p:tgtEl>
                                          <p:spTgt spid="483451"/>
                                        </p:tgtEl>
                                        <p:attrNameLst>
                                          <p:attrName>style.visibility</p:attrName>
                                        </p:attrNameLst>
                                      </p:cBhvr>
                                      <p:to>
                                        <p:strVal val="hidden"/>
                                      </p:to>
                                    </p:set>
                                  </p:childTnLst>
                                </p:cTn>
                              </p:par>
                              <p:par>
                                <p:cTn id="139" presetID="9" presetClass="entr" presetSubtype="0" fill="hold" grpId="0" nodeType="withEffect">
                                  <p:stCondLst>
                                    <p:cond delay="0"/>
                                  </p:stCondLst>
                                  <p:childTnLst>
                                    <p:set>
                                      <p:cBhvr>
                                        <p:cTn id="140" dur="1" fill="hold">
                                          <p:stCondLst>
                                            <p:cond delay="0"/>
                                          </p:stCondLst>
                                        </p:cTn>
                                        <p:tgtEl>
                                          <p:spTgt spid="483453"/>
                                        </p:tgtEl>
                                        <p:attrNameLst>
                                          <p:attrName>style.visibility</p:attrName>
                                        </p:attrNameLst>
                                      </p:cBhvr>
                                      <p:to>
                                        <p:strVal val="visible"/>
                                      </p:to>
                                    </p:set>
                                    <p:animEffect transition="in" filter="dissolve">
                                      <p:cBhvr>
                                        <p:cTn id="141" dur="500"/>
                                        <p:tgtEl>
                                          <p:spTgt spid="483453"/>
                                        </p:tgtEl>
                                      </p:cBhvr>
                                    </p:animEffect>
                                  </p:childTnLst>
                                </p:cTn>
                              </p:par>
                              <p:par>
                                <p:cTn id="142" presetID="55" presetClass="exit" presetSubtype="0" fill="hold" grpId="1" nodeType="withEffect">
                                  <p:stCondLst>
                                    <p:cond delay="0"/>
                                  </p:stCondLst>
                                  <p:childTnLst>
                                    <p:anim calcmode="lin" valueType="num">
                                      <p:cBhvr>
                                        <p:cTn id="143" dur="1000"/>
                                        <p:tgtEl>
                                          <p:spTgt spid="483402"/>
                                        </p:tgtEl>
                                        <p:attrNameLst>
                                          <p:attrName>ppt_w</p:attrName>
                                        </p:attrNameLst>
                                      </p:cBhvr>
                                      <p:tavLst>
                                        <p:tav tm="0">
                                          <p:val>
                                            <p:strVal val="ppt_w"/>
                                          </p:val>
                                        </p:tav>
                                        <p:tav tm="100000">
                                          <p:val>
                                            <p:strVal val="ppt_w*0.70"/>
                                          </p:val>
                                        </p:tav>
                                      </p:tavLst>
                                    </p:anim>
                                    <p:anim calcmode="lin" valueType="num">
                                      <p:cBhvr>
                                        <p:cTn id="144" dur="1000"/>
                                        <p:tgtEl>
                                          <p:spTgt spid="483402"/>
                                        </p:tgtEl>
                                        <p:attrNameLst>
                                          <p:attrName>ppt_h</p:attrName>
                                        </p:attrNameLst>
                                      </p:cBhvr>
                                      <p:tavLst>
                                        <p:tav tm="0">
                                          <p:val>
                                            <p:strVal val="ppt_h"/>
                                          </p:val>
                                        </p:tav>
                                        <p:tav tm="100000">
                                          <p:val>
                                            <p:strVal val="ppt_h"/>
                                          </p:val>
                                        </p:tav>
                                      </p:tavLst>
                                    </p:anim>
                                    <p:animEffect transition="out" filter="fade">
                                      <p:cBhvr>
                                        <p:cTn id="145" dur="1000"/>
                                        <p:tgtEl>
                                          <p:spTgt spid="483402"/>
                                        </p:tgtEl>
                                      </p:cBhvr>
                                    </p:animEffect>
                                    <p:set>
                                      <p:cBhvr>
                                        <p:cTn id="146" dur="1" fill="hold">
                                          <p:stCondLst>
                                            <p:cond delay="999"/>
                                          </p:stCondLst>
                                        </p:cTn>
                                        <p:tgtEl>
                                          <p:spTgt spid="483402"/>
                                        </p:tgtEl>
                                        <p:attrNameLst>
                                          <p:attrName>style.visibility</p:attrName>
                                        </p:attrNameLst>
                                      </p:cBhvr>
                                      <p:to>
                                        <p:strVal val="hidden"/>
                                      </p:to>
                                    </p:set>
                                  </p:childTnLst>
                                </p:cTn>
                              </p:par>
                              <p:par>
                                <p:cTn id="147" presetID="9" presetClass="entr" presetSubtype="0" fill="hold" grpId="0" nodeType="withEffect">
                                  <p:stCondLst>
                                    <p:cond delay="0"/>
                                  </p:stCondLst>
                                  <p:childTnLst>
                                    <p:set>
                                      <p:cBhvr>
                                        <p:cTn id="148" dur="1" fill="hold">
                                          <p:stCondLst>
                                            <p:cond delay="0"/>
                                          </p:stCondLst>
                                        </p:cTn>
                                        <p:tgtEl>
                                          <p:spTgt spid="483403"/>
                                        </p:tgtEl>
                                        <p:attrNameLst>
                                          <p:attrName>style.visibility</p:attrName>
                                        </p:attrNameLst>
                                      </p:cBhvr>
                                      <p:to>
                                        <p:strVal val="visible"/>
                                      </p:to>
                                    </p:set>
                                    <p:animEffect transition="in" filter="dissolve">
                                      <p:cBhvr>
                                        <p:cTn id="149" dur="500"/>
                                        <p:tgtEl>
                                          <p:spTgt spid="483403"/>
                                        </p:tgtEl>
                                      </p:cBhvr>
                                    </p:animEffect>
                                  </p:childTnLst>
                                </p:cTn>
                              </p:par>
                            </p:childTnLst>
                          </p:cTn>
                        </p:par>
                      </p:childTnLst>
                    </p:cTn>
                  </p:par>
                  <p:par>
                    <p:cTn id="150" fill="hold">
                      <p:stCondLst>
                        <p:cond delay="indefinite"/>
                      </p:stCondLst>
                      <p:childTnLst>
                        <p:par>
                          <p:cTn id="151" fill="hold">
                            <p:stCondLst>
                              <p:cond delay="0"/>
                            </p:stCondLst>
                            <p:childTnLst>
                              <p:par>
                                <p:cTn id="152" presetID="9" presetClass="exit" presetSubtype="0" fill="hold" grpId="1" nodeType="clickEffect">
                                  <p:stCondLst>
                                    <p:cond delay="0"/>
                                  </p:stCondLst>
                                  <p:childTnLst>
                                    <p:animEffect transition="out" filter="dissolve">
                                      <p:cBhvr>
                                        <p:cTn id="153" dur="500"/>
                                        <p:tgtEl>
                                          <p:spTgt spid="483340"/>
                                        </p:tgtEl>
                                      </p:cBhvr>
                                    </p:animEffect>
                                    <p:set>
                                      <p:cBhvr>
                                        <p:cTn id="154" dur="1" fill="hold">
                                          <p:stCondLst>
                                            <p:cond delay="499"/>
                                          </p:stCondLst>
                                        </p:cTn>
                                        <p:tgtEl>
                                          <p:spTgt spid="483340"/>
                                        </p:tgtEl>
                                        <p:attrNameLst>
                                          <p:attrName>style.visibility</p:attrName>
                                        </p:attrNameLst>
                                      </p:cBhvr>
                                      <p:to>
                                        <p:strVal val="hidden"/>
                                      </p:to>
                                    </p:set>
                                  </p:childTnLst>
                                </p:cTn>
                              </p:par>
                              <p:par>
                                <p:cTn id="155" presetID="9" presetClass="entr" presetSubtype="0" fill="hold" nodeType="withEffect">
                                  <p:stCondLst>
                                    <p:cond delay="0"/>
                                  </p:stCondLst>
                                  <p:childTnLst>
                                    <p:set>
                                      <p:cBhvr>
                                        <p:cTn id="156" dur="1" fill="hold">
                                          <p:stCondLst>
                                            <p:cond delay="0"/>
                                          </p:stCondLst>
                                        </p:cTn>
                                        <p:tgtEl>
                                          <p:spTgt spid="2"/>
                                        </p:tgtEl>
                                        <p:attrNameLst>
                                          <p:attrName>style.visibility</p:attrName>
                                        </p:attrNameLst>
                                      </p:cBhvr>
                                      <p:to>
                                        <p:strVal val="visible"/>
                                      </p:to>
                                    </p:set>
                                    <p:animEffect transition="in" filter="dissolve">
                                      <p:cBhvr>
                                        <p:cTn id="157" dur="500"/>
                                        <p:tgtEl>
                                          <p:spTgt spid="2"/>
                                        </p:tgtEl>
                                      </p:cBhvr>
                                    </p:animEffect>
                                  </p:childTnLst>
                                </p:cTn>
                              </p:par>
                              <p:par>
                                <p:cTn id="158" presetID="9" presetClass="exit" presetSubtype="0" fill="hold" nodeType="withEffect">
                                  <p:stCondLst>
                                    <p:cond delay="0"/>
                                  </p:stCondLst>
                                  <p:childTnLst>
                                    <p:animEffect transition="out" filter="dissolve">
                                      <p:cBhvr>
                                        <p:cTn id="159" dur="500"/>
                                        <p:tgtEl>
                                          <p:spTgt spid="12"/>
                                        </p:tgtEl>
                                      </p:cBhvr>
                                    </p:animEffect>
                                    <p:set>
                                      <p:cBhvr>
                                        <p:cTn id="160" dur="1" fill="hold">
                                          <p:stCondLst>
                                            <p:cond delay="499"/>
                                          </p:stCondLst>
                                        </p:cTn>
                                        <p:tgtEl>
                                          <p:spTgt spid="12"/>
                                        </p:tgtEl>
                                        <p:attrNameLst>
                                          <p:attrName>style.visibility</p:attrName>
                                        </p:attrNameLst>
                                      </p:cBhvr>
                                      <p:to>
                                        <p:strVal val="hidden"/>
                                      </p:to>
                                    </p:set>
                                  </p:childTnLst>
                                </p:cTn>
                              </p:par>
                              <p:par>
                                <p:cTn id="161" presetID="9" presetClass="entr" presetSubtype="0" fill="hold" grpId="0" nodeType="withEffect">
                                  <p:stCondLst>
                                    <p:cond delay="2000"/>
                                  </p:stCondLst>
                                  <p:childTnLst>
                                    <p:set>
                                      <p:cBhvr>
                                        <p:cTn id="162" dur="1" fill="hold">
                                          <p:stCondLst>
                                            <p:cond delay="0"/>
                                          </p:stCondLst>
                                        </p:cTn>
                                        <p:tgtEl>
                                          <p:spTgt spid="483334"/>
                                        </p:tgtEl>
                                        <p:attrNameLst>
                                          <p:attrName>style.visibility</p:attrName>
                                        </p:attrNameLst>
                                      </p:cBhvr>
                                      <p:to>
                                        <p:strVal val="visible"/>
                                      </p:to>
                                    </p:set>
                                    <p:animEffect transition="in" filter="dissolve">
                                      <p:cBhvr>
                                        <p:cTn id="163" dur="500"/>
                                        <p:tgtEl>
                                          <p:spTgt spid="483334"/>
                                        </p:tgtEl>
                                      </p:cBhvr>
                                    </p:animEffect>
                                  </p:childTnLst>
                                </p:cTn>
                              </p:par>
                              <p:par>
                                <p:cTn id="164" presetID="9" presetClass="exit" presetSubtype="0" fill="hold" grpId="0" nodeType="withEffect">
                                  <p:stCondLst>
                                    <p:cond delay="2000"/>
                                  </p:stCondLst>
                                  <p:childTnLst>
                                    <p:animEffect transition="out" filter="dissolve">
                                      <p:cBhvr>
                                        <p:cTn id="165" dur="500"/>
                                        <p:tgtEl>
                                          <p:spTgt spid="483341"/>
                                        </p:tgtEl>
                                      </p:cBhvr>
                                    </p:animEffect>
                                    <p:set>
                                      <p:cBhvr>
                                        <p:cTn id="166" dur="1" fill="hold">
                                          <p:stCondLst>
                                            <p:cond delay="499"/>
                                          </p:stCondLst>
                                        </p:cTn>
                                        <p:tgtEl>
                                          <p:spTgt spid="483341"/>
                                        </p:tgtEl>
                                        <p:attrNameLst>
                                          <p:attrName>style.visibility</p:attrName>
                                        </p:attrNameLst>
                                      </p:cBhvr>
                                      <p:to>
                                        <p:strVal val="hidden"/>
                                      </p:to>
                                    </p:set>
                                  </p:childTnLst>
                                </p:cTn>
                              </p:par>
                              <p:par>
                                <p:cTn id="167" presetID="9" presetClass="entr" presetSubtype="0" fill="hold" nodeType="withEffect">
                                  <p:stCondLst>
                                    <p:cond delay="2000"/>
                                  </p:stCondLst>
                                  <p:childTnLst>
                                    <p:set>
                                      <p:cBhvr>
                                        <p:cTn id="168" dur="1" fill="hold">
                                          <p:stCondLst>
                                            <p:cond delay="0"/>
                                          </p:stCondLst>
                                        </p:cTn>
                                        <p:tgtEl>
                                          <p:spTgt spid="19"/>
                                        </p:tgtEl>
                                        <p:attrNameLst>
                                          <p:attrName>style.visibility</p:attrName>
                                        </p:attrNameLst>
                                      </p:cBhvr>
                                      <p:to>
                                        <p:strVal val="visible"/>
                                      </p:to>
                                    </p:set>
                                    <p:animEffect transition="in" filter="dissolve">
                                      <p:cBhvr>
                                        <p:cTn id="169" dur="500"/>
                                        <p:tgtEl>
                                          <p:spTgt spid="19"/>
                                        </p:tgtEl>
                                      </p:cBhvr>
                                    </p:animEffect>
                                  </p:childTnLst>
                                </p:cTn>
                              </p:par>
                            </p:childTnLst>
                          </p:cTn>
                        </p:par>
                        <p:par>
                          <p:cTn id="170" fill="hold">
                            <p:stCondLst>
                              <p:cond delay="2500"/>
                            </p:stCondLst>
                            <p:childTnLst>
                              <p:par>
                                <p:cTn id="171" presetID="55" presetClass="exit" presetSubtype="0" fill="hold" grpId="1" nodeType="afterEffect">
                                  <p:stCondLst>
                                    <p:cond delay="0"/>
                                  </p:stCondLst>
                                  <p:childTnLst>
                                    <p:anim calcmode="lin" valueType="num">
                                      <p:cBhvr>
                                        <p:cTn id="172" dur="1000"/>
                                        <p:tgtEl>
                                          <p:spTgt spid="483452"/>
                                        </p:tgtEl>
                                        <p:attrNameLst>
                                          <p:attrName>ppt_w</p:attrName>
                                        </p:attrNameLst>
                                      </p:cBhvr>
                                      <p:tavLst>
                                        <p:tav tm="0">
                                          <p:val>
                                            <p:strVal val="ppt_w"/>
                                          </p:val>
                                        </p:tav>
                                        <p:tav tm="100000">
                                          <p:val>
                                            <p:strVal val="ppt_w*0.70"/>
                                          </p:val>
                                        </p:tav>
                                      </p:tavLst>
                                    </p:anim>
                                    <p:anim calcmode="lin" valueType="num">
                                      <p:cBhvr>
                                        <p:cTn id="173" dur="1000"/>
                                        <p:tgtEl>
                                          <p:spTgt spid="483452"/>
                                        </p:tgtEl>
                                        <p:attrNameLst>
                                          <p:attrName>ppt_h</p:attrName>
                                        </p:attrNameLst>
                                      </p:cBhvr>
                                      <p:tavLst>
                                        <p:tav tm="0">
                                          <p:val>
                                            <p:strVal val="ppt_h"/>
                                          </p:val>
                                        </p:tav>
                                        <p:tav tm="100000">
                                          <p:val>
                                            <p:strVal val="ppt_h"/>
                                          </p:val>
                                        </p:tav>
                                      </p:tavLst>
                                    </p:anim>
                                    <p:animEffect transition="out" filter="fade">
                                      <p:cBhvr>
                                        <p:cTn id="174" dur="1000"/>
                                        <p:tgtEl>
                                          <p:spTgt spid="483452"/>
                                        </p:tgtEl>
                                      </p:cBhvr>
                                    </p:animEffect>
                                    <p:set>
                                      <p:cBhvr>
                                        <p:cTn id="175" dur="1" fill="hold">
                                          <p:stCondLst>
                                            <p:cond delay="999"/>
                                          </p:stCondLst>
                                        </p:cTn>
                                        <p:tgtEl>
                                          <p:spTgt spid="483452"/>
                                        </p:tgtEl>
                                        <p:attrNameLst>
                                          <p:attrName>style.visibility</p:attrName>
                                        </p:attrNameLst>
                                      </p:cBhvr>
                                      <p:to>
                                        <p:strVal val="hidden"/>
                                      </p:to>
                                    </p:set>
                                  </p:childTnLst>
                                </p:cTn>
                              </p:par>
                              <p:par>
                                <p:cTn id="176" presetID="9" presetClass="entr" presetSubtype="0" fill="hold" grpId="0" nodeType="withEffect">
                                  <p:stCondLst>
                                    <p:cond delay="0"/>
                                  </p:stCondLst>
                                  <p:childTnLst>
                                    <p:set>
                                      <p:cBhvr>
                                        <p:cTn id="177" dur="1" fill="hold">
                                          <p:stCondLst>
                                            <p:cond delay="0"/>
                                          </p:stCondLst>
                                        </p:cTn>
                                        <p:tgtEl>
                                          <p:spTgt spid="483454"/>
                                        </p:tgtEl>
                                        <p:attrNameLst>
                                          <p:attrName>style.visibility</p:attrName>
                                        </p:attrNameLst>
                                      </p:cBhvr>
                                      <p:to>
                                        <p:strVal val="visible"/>
                                      </p:to>
                                    </p:set>
                                    <p:animEffect transition="in" filter="dissolve">
                                      <p:cBhvr>
                                        <p:cTn id="178" dur="500"/>
                                        <p:tgtEl>
                                          <p:spTgt spid="483454"/>
                                        </p:tgtEl>
                                      </p:cBhvr>
                                    </p:animEffect>
                                  </p:childTnLst>
                                </p:cTn>
                              </p:par>
                              <p:par>
                                <p:cTn id="179" presetID="55" presetClass="exit" presetSubtype="0" fill="hold" grpId="1" nodeType="withEffect">
                                  <p:stCondLst>
                                    <p:cond delay="0"/>
                                  </p:stCondLst>
                                  <p:childTnLst>
                                    <p:anim calcmode="lin" valueType="num">
                                      <p:cBhvr>
                                        <p:cTn id="180" dur="1000"/>
                                        <p:tgtEl>
                                          <p:spTgt spid="483453"/>
                                        </p:tgtEl>
                                        <p:attrNameLst>
                                          <p:attrName>ppt_w</p:attrName>
                                        </p:attrNameLst>
                                      </p:cBhvr>
                                      <p:tavLst>
                                        <p:tav tm="0">
                                          <p:val>
                                            <p:strVal val="ppt_w"/>
                                          </p:val>
                                        </p:tav>
                                        <p:tav tm="100000">
                                          <p:val>
                                            <p:strVal val="ppt_w*0.70"/>
                                          </p:val>
                                        </p:tav>
                                      </p:tavLst>
                                    </p:anim>
                                    <p:anim calcmode="lin" valueType="num">
                                      <p:cBhvr>
                                        <p:cTn id="181" dur="1000"/>
                                        <p:tgtEl>
                                          <p:spTgt spid="483453"/>
                                        </p:tgtEl>
                                        <p:attrNameLst>
                                          <p:attrName>ppt_h</p:attrName>
                                        </p:attrNameLst>
                                      </p:cBhvr>
                                      <p:tavLst>
                                        <p:tav tm="0">
                                          <p:val>
                                            <p:strVal val="ppt_h"/>
                                          </p:val>
                                        </p:tav>
                                        <p:tav tm="100000">
                                          <p:val>
                                            <p:strVal val="ppt_h"/>
                                          </p:val>
                                        </p:tav>
                                      </p:tavLst>
                                    </p:anim>
                                    <p:animEffect transition="out" filter="fade">
                                      <p:cBhvr>
                                        <p:cTn id="182" dur="1000"/>
                                        <p:tgtEl>
                                          <p:spTgt spid="483453"/>
                                        </p:tgtEl>
                                      </p:cBhvr>
                                    </p:animEffect>
                                    <p:set>
                                      <p:cBhvr>
                                        <p:cTn id="183" dur="1" fill="hold">
                                          <p:stCondLst>
                                            <p:cond delay="999"/>
                                          </p:stCondLst>
                                        </p:cTn>
                                        <p:tgtEl>
                                          <p:spTgt spid="483453"/>
                                        </p:tgtEl>
                                        <p:attrNameLst>
                                          <p:attrName>style.visibility</p:attrName>
                                        </p:attrNameLst>
                                      </p:cBhvr>
                                      <p:to>
                                        <p:strVal val="hidden"/>
                                      </p:to>
                                    </p:set>
                                  </p:childTnLst>
                                </p:cTn>
                              </p:par>
                              <p:par>
                                <p:cTn id="184" presetID="9" presetClass="entr" presetSubtype="0" fill="hold" grpId="0" nodeType="withEffect">
                                  <p:stCondLst>
                                    <p:cond delay="0"/>
                                  </p:stCondLst>
                                  <p:childTnLst>
                                    <p:set>
                                      <p:cBhvr>
                                        <p:cTn id="185" dur="1" fill="hold">
                                          <p:stCondLst>
                                            <p:cond delay="0"/>
                                          </p:stCondLst>
                                        </p:cTn>
                                        <p:tgtEl>
                                          <p:spTgt spid="483455"/>
                                        </p:tgtEl>
                                        <p:attrNameLst>
                                          <p:attrName>style.visibility</p:attrName>
                                        </p:attrNameLst>
                                      </p:cBhvr>
                                      <p:to>
                                        <p:strVal val="visible"/>
                                      </p:to>
                                    </p:set>
                                    <p:animEffect transition="in" filter="dissolve">
                                      <p:cBhvr>
                                        <p:cTn id="186" dur="500"/>
                                        <p:tgtEl>
                                          <p:spTgt spid="483455"/>
                                        </p:tgtEl>
                                      </p:cBhvr>
                                    </p:animEffect>
                                  </p:childTnLst>
                                </p:cTn>
                              </p:par>
                              <p:par>
                                <p:cTn id="187" presetID="55" presetClass="exit" presetSubtype="0" fill="hold" grpId="1" nodeType="withEffect">
                                  <p:stCondLst>
                                    <p:cond delay="0"/>
                                  </p:stCondLst>
                                  <p:childTnLst>
                                    <p:anim calcmode="lin" valueType="num">
                                      <p:cBhvr>
                                        <p:cTn id="188" dur="1000"/>
                                        <p:tgtEl>
                                          <p:spTgt spid="483403"/>
                                        </p:tgtEl>
                                        <p:attrNameLst>
                                          <p:attrName>ppt_w</p:attrName>
                                        </p:attrNameLst>
                                      </p:cBhvr>
                                      <p:tavLst>
                                        <p:tav tm="0">
                                          <p:val>
                                            <p:strVal val="ppt_w"/>
                                          </p:val>
                                        </p:tav>
                                        <p:tav tm="100000">
                                          <p:val>
                                            <p:strVal val="ppt_w*0.70"/>
                                          </p:val>
                                        </p:tav>
                                      </p:tavLst>
                                    </p:anim>
                                    <p:anim calcmode="lin" valueType="num">
                                      <p:cBhvr>
                                        <p:cTn id="189" dur="1000"/>
                                        <p:tgtEl>
                                          <p:spTgt spid="483403"/>
                                        </p:tgtEl>
                                        <p:attrNameLst>
                                          <p:attrName>ppt_h</p:attrName>
                                        </p:attrNameLst>
                                      </p:cBhvr>
                                      <p:tavLst>
                                        <p:tav tm="0">
                                          <p:val>
                                            <p:strVal val="ppt_h"/>
                                          </p:val>
                                        </p:tav>
                                        <p:tav tm="100000">
                                          <p:val>
                                            <p:strVal val="ppt_h"/>
                                          </p:val>
                                        </p:tav>
                                      </p:tavLst>
                                    </p:anim>
                                    <p:animEffect transition="out" filter="fade">
                                      <p:cBhvr>
                                        <p:cTn id="190" dur="1000"/>
                                        <p:tgtEl>
                                          <p:spTgt spid="483403"/>
                                        </p:tgtEl>
                                      </p:cBhvr>
                                    </p:animEffect>
                                    <p:set>
                                      <p:cBhvr>
                                        <p:cTn id="191" dur="1" fill="hold">
                                          <p:stCondLst>
                                            <p:cond delay="999"/>
                                          </p:stCondLst>
                                        </p:cTn>
                                        <p:tgtEl>
                                          <p:spTgt spid="483403"/>
                                        </p:tgtEl>
                                        <p:attrNameLst>
                                          <p:attrName>style.visibility</p:attrName>
                                        </p:attrNameLst>
                                      </p:cBhvr>
                                      <p:to>
                                        <p:strVal val="hidden"/>
                                      </p:to>
                                    </p:set>
                                  </p:childTnLst>
                                </p:cTn>
                              </p:par>
                              <p:par>
                                <p:cTn id="192" presetID="9" presetClass="entr" presetSubtype="0" fill="hold" grpId="0" nodeType="withEffect">
                                  <p:stCondLst>
                                    <p:cond delay="0"/>
                                  </p:stCondLst>
                                  <p:childTnLst>
                                    <p:set>
                                      <p:cBhvr>
                                        <p:cTn id="193" dur="1" fill="hold">
                                          <p:stCondLst>
                                            <p:cond delay="0"/>
                                          </p:stCondLst>
                                        </p:cTn>
                                        <p:tgtEl>
                                          <p:spTgt spid="483404"/>
                                        </p:tgtEl>
                                        <p:attrNameLst>
                                          <p:attrName>style.visibility</p:attrName>
                                        </p:attrNameLst>
                                      </p:cBhvr>
                                      <p:to>
                                        <p:strVal val="visible"/>
                                      </p:to>
                                    </p:set>
                                    <p:animEffect transition="in" filter="dissolve">
                                      <p:cBhvr>
                                        <p:cTn id="194" dur="500"/>
                                        <p:tgtEl>
                                          <p:spTgt spid="483404"/>
                                        </p:tgtEl>
                                      </p:cBhvr>
                                    </p:animEffect>
                                  </p:childTnLst>
                                </p:cTn>
                              </p:par>
                            </p:childTnLst>
                          </p:cTn>
                        </p:par>
                      </p:childTnLst>
                    </p:cTn>
                  </p:par>
                  <p:par>
                    <p:cTn id="195" fill="hold">
                      <p:stCondLst>
                        <p:cond delay="indefinite"/>
                      </p:stCondLst>
                      <p:childTnLst>
                        <p:par>
                          <p:cTn id="196" fill="hold">
                            <p:stCondLst>
                              <p:cond delay="0"/>
                            </p:stCondLst>
                            <p:childTnLst>
                              <p:par>
                                <p:cTn id="197" presetID="9" presetClass="entr" presetSubtype="0" fill="hold" nodeType="clickEffect">
                                  <p:stCondLst>
                                    <p:cond delay="0"/>
                                  </p:stCondLst>
                                  <p:childTnLst>
                                    <p:set>
                                      <p:cBhvr>
                                        <p:cTn id="198" dur="1" fill="hold">
                                          <p:stCondLst>
                                            <p:cond delay="0"/>
                                          </p:stCondLst>
                                        </p:cTn>
                                        <p:tgtEl>
                                          <p:spTgt spid="6"/>
                                        </p:tgtEl>
                                        <p:attrNameLst>
                                          <p:attrName>style.visibility</p:attrName>
                                        </p:attrNameLst>
                                      </p:cBhvr>
                                      <p:to>
                                        <p:strVal val="visible"/>
                                      </p:to>
                                    </p:set>
                                    <p:animEffect transition="in" filter="dissolve">
                                      <p:cBhvr>
                                        <p:cTn id="199" dur="500"/>
                                        <p:tgtEl>
                                          <p:spTgt spid="6"/>
                                        </p:tgtEl>
                                      </p:cBhvr>
                                    </p:animEffect>
                                  </p:childTnLst>
                                </p:cTn>
                              </p:par>
                              <p:par>
                                <p:cTn id="200" presetID="9" presetClass="exit" presetSubtype="0" fill="hold" nodeType="withEffect">
                                  <p:stCondLst>
                                    <p:cond delay="0"/>
                                  </p:stCondLst>
                                  <p:childTnLst>
                                    <p:animEffect transition="out" filter="dissolve">
                                      <p:cBhvr>
                                        <p:cTn id="201" dur="500"/>
                                        <p:tgtEl>
                                          <p:spTgt spid="13"/>
                                        </p:tgtEl>
                                      </p:cBhvr>
                                    </p:animEffect>
                                    <p:set>
                                      <p:cBhvr>
                                        <p:cTn id="202" dur="1" fill="hold">
                                          <p:stCondLst>
                                            <p:cond delay="499"/>
                                          </p:stCondLst>
                                        </p:cTn>
                                        <p:tgtEl>
                                          <p:spTgt spid="13"/>
                                        </p:tgtEl>
                                        <p:attrNameLst>
                                          <p:attrName>style.visibility</p:attrName>
                                        </p:attrNameLst>
                                      </p:cBhvr>
                                      <p:to>
                                        <p:strVal val="hidden"/>
                                      </p:to>
                                    </p:set>
                                  </p:childTnLst>
                                </p:cTn>
                              </p:par>
                              <p:par>
                                <p:cTn id="203" presetID="9" presetClass="entr" presetSubtype="0" fill="hold" grpId="0" nodeType="withEffect">
                                  <p:stCondLst>
                                    <p:cond delay="0"/>
                                  </p:stCondLst>
                                  <p:childTnLst>
                                    <p:set>
                                      <p:cBhvr>
                                        <p:cTn id="204" dur="1" fill="hold">
                                          <p:stCondLst>
                                            <p:cond delay="0"/>
                                          </p:stCondLst>
                                        </p:cTn>
                                        <p:tgtEl>
                                          <p:spTgt spid="483331"/>
                                        </p:tgtEl>
                                        <p:attrNameLst>
                                          <p:attrName>style.visibility</p:attrName>
                                        </p:attrNameLst>
                                      </p:cBhvr>
                                      <p:to>
                                        <p:strVal val="visible"/>
                                      </p:to>
                                    </p:set>
                                    <p:animEffect transition="in" filter="dissolve">
                                      <p:cBhvr>
                                        <p:cTn id="205" dur="500"/>
                                        <p:tgtEl>
                                          <p:spTgt spid="483331"/>
                                        </p:tgtEl>
                                      </p:cBhvr>
                                    </p:animEffect>
                                  </p:childTnLst>
                                </p:cTn>
                              </p:par>
                              <p:par>
                                <p:cTn id="206" presetID="9" presetClass="exit" presetSubtype="0" fill="hold" grpId="0" nodeType="withEffect">
                                  <p:stCondLst>
                                    <p:cond delay="0"/>
                                  </p:stCondLst>
                                  <p:childTnLst>
                                    <p:animEffect transition="out" filter="dissolve">
                                      <p:cBhvr>
                                        <p:cTn id="207" dur="500"/>
                                        <p:tgtEl>
                                          <p:spTgt spid="483343"/>
                                        </p:tgtEl>
                                      </p:cBhvr>
                                    </p:animEffect>
                                    <p:set>
                                      <p:cBhvr>
                                        <p:cTn id="208" dur="1" fill="hold">
                                          <p:stCondLst>
                                            <p:cond delay="499"/>
                                          </p:stCondLst>
                                        </p:cTn>
                                        <p:tgtEl>
                                          <p:spTgt spid="483343"/>
                                        </p:tgtEl>
                                        <p:attrNameLst>
                                          <p:attrName>style.visibility</p:attrName>
                                        </p:attrNameLst>
                                      </p:cBhvr>
                                      <p:to>
                                        <p:strVal val="hidden"/>
                                      </p:to>
                                    </p:set>
                                  </p:childTnLst>
                                </p:cTn>
                              </p:par>
                              <p:par>
                                <p:cTn id="209" presetID="9" presetClass="entr" presetSubtype="0" fill="hold" nodeType="withEffect">
                                  <p:stCondLst>
                                    <p:cond delay="0"/>
                                  </p:stCondLst>
                                  <p:childTnLst>
                                    <p:set>
                                      <p:cBhvr>
                                        <p:cTn id="210" dur="1" fill="hold">
                                          <p:stCondLst>
                                            <p:cond delay="0"/>
                                          </p:stCondLst>
                                        </p:cTn>
                                        <p:tgtEl>
                                          <p:spTgt spid="25"/>
                                        </p:tgtEl>
                                        <p:attrNameLst>
                                          <p:attrName>style.visibility</p:attrName>
                                        </p:attrNameLst>
                                      </p:cBhvr>
                                      <p:to>
                                        <p:strVal val="visible"/>
                                      </p:to>
                                    </p:set>
                                    <p:animEffect transition="in" filter="dissolve">
                                      <p:cBhvr>
                                        <p:cTn id="211" dur="3000"/>
                                        <p:tgtEl>
                                          <p:spTgt spid="25"/>
                                        </p:tgtEl>
                                      </p:cBhvr>
                                    </p:animEffect>
                                  </p:childTnLst>
                                </p:cTn>
                              </p:par>
                            </p:childTnLst>
                          </p:cTn>
                        </p:par>
                        <p:par>
                          <p:cTn id="212" fill="hold">
                            <p:stCondLst>
                              <p:cond delay="3000"/>
                            </p:stCondLst>
                            <p:childTnLst>
                              <p:par>
                                <p:cTn id="213" presetID="55" presetClass="exit" presetSubtype="0" fill="hold" grpId="1" nodeType="afterEffect">
                                  <p:stCondLst>
                                    <p:cond delay="0"/>
                                  </p:stCondLst>
                                  <p:childTnLst>
                                    <p:anim calcmode="lin" valueType="num">
                                      <p:cBhvr>
                                        <p:cTn id="214" dur="1000"/>
                                        <p:tgtEl>
                                          <p:spTgt spid="483454"/>
                                        </p:tgtEl>
                                        <p:attrNameLst>
                                          <p:attrName>ppt_w</p:attrName>
                                        </p:attrNameLst>
                                      </p:cBhvr>
                                      <p:tavLst>
                                        <p:tav tm="0">
                                          <p:val>
                                            <p:strVal val="ppt_w"/>
                                          </p:val>
                                        </p:tav>
                                        <p:tav tm="100000">
                                          <p:val>
                                            <p:strVal val="ppt_w*0.70"/>
                                          </p:val>
                                        </p:tav>
                                      </p:tavLst>
                                    </p:anim>
                                    <p:anim calcmode="lin" valueType="num">
                                      <p:cBhvr>
                                        <p:cTn id="215" dur="1000"/>
                                        <p:tgtEl>
                                          <p:spTgt spid="483454"/>
                                        </p:tgtEl>
                                        <p:attrNameLst>
                                          <p:attrName>ppt_h</p:attrName>
                                        </p:attrNameLst>
                                      </p:cBhvr>
                                      <p:tavLst>
                                        <p:tav tm="0">
                                          <p:val>
                                            <p:strVal val="ppt_h"/>
                                          </p:val>
                                        </p:tav>
                                        <p:tav tm="100000">
                                          <p:val>
                                            <p:strVal val="ppt_h"/>
                                          </p:val>
                                        </p:tav>
                                      </p:tavLst>
                                    </p:anim>
                                    <p:animEffect transition="out" filter="fade">
                                      <p:cBhvr>
                                        <p:cTn id="216" dur="1000"/>
                                        <p:tgtEl>
                                          <p:spTgt spid="483454"/>
                                        </p:tgtEl>
                                      </p:cBhvr>
                                    </p:animEffect>
                                    <p:set>
                                      <p:cBhvr>
                                        <p:cTn id="217" dur="1" fill="hold">
                                          <p:stCondLst>
                                            <p:cond delay="999"/>
                                          </p:stCondLst>
                                        </p:cTn>
                                        <p:tgtEl>
                                          <p:spTgt spid="483454"/>
                                        </p:tgtEl>
                                        <p:attrNameLst>
                                          <p:attrName>style.visibility</p:attrName>
                                        </p:attrNameLst>
                                      </p:cBhvr>
                                      <p:to>
                                        <p:strVal val="hidden"/>
                                      </p:to>
                                    </p:set>
                                  </p:childTnLst>
                                </p:cTn>
                              </p:par>
                              <p:par>
                                <p:cTn id="218" presetID="9" presetClass="entr" presetSubtype="0" fill="hold" grpId="0" nodeType="withEffect">
                                  <p:stCondLst>
                                    <p:cond delay="0"/>
                                  </p:stCondLst>
                                  <p:childTnLst>
                                    <p:set>
                                      <p:cBhvr>
                                        <p:cTn id="219" dur="1" fill="hold">
                                          <p:stCondLst>
                                            <p:cond delay="0"/>
                                          </p:stCondLst>
                                        </p:cTn>
                                        <p:tgtEl>
                                          <p:spTgt spid="483456"/>
                                        </p:tgtEl>
                                        <p:attrNameLst>
                                          <p:attrName>style.visibility</p:attrName>
                                        </p:attrNameLst>
                                      </p:cBhvr>
                                      <p:to>
                                        <p:strVal val="visible"/>
                                      </p:to>
                                    </p:set>
                                    <p:animEffect transition="in" filter="dissolve">
                                      <p:cBhvr>
                                        <p:cTn id="220" dur="500"/>
                                        <p:tgtEl>
                                          <p:spTgt spid="483456"/>
                                        </p:tgtEl>
                                      </p:cBhvr>
                                    </p:animEffect>
                                  </p:childTnLst>
                                </p:cTn>
                              </p:par>
                              <p:par>
                                <p:cTn id="221" presetID="55" presetClass="exit" presetSubtype="0" fill="hold" grpId="1" nodeType="withEffect">
                                  <p:stCondLst>
                                    <p:cond delay="0"/>
                                  </p:stCondLst>
                                  <p:childTnLst>
                                    <p:anim calcmode="lin" valueType="num">
                                      <p:cBhvr>
                                        <p:cTn id="222" dur="1000"/>
                                        <p:tgtEl>
                                          <p:spTgt spid="483455"/>
                                        </p:tgtEl>
                                        <p:attrNameLst>
                                          <p:attrName>ppt_w</p:attrName>
                                        </p:attrNameLst>
                                      </p:cBhvr>
                                      <p:tavLst>
                                        <p:tav tm="0">
                                          <p:val>
                                            <p:strVal val="ppt_w"/>
                                          </p:val>
                                        </p:tav>
                                        <p:tav tm="100000">
                                          <p:val>
                                            <p:strVal val="ppt_w*0.70"/>
                                          </p:val>
                                        </p:tav>
                                      </p:tavLst>
                                    </p:anim>
                                    <p:anim calcmode="lin" valueType="num">
                                      <p:cBhvr>
                                        <p:cTn id="223" dur="1000"/>
                                        <p:tgtEl>
                                          <p:spTgt spid="483455"/>
                                        </p:tgtEl>
                                        <p:attrNameLst>
                                          <p:attrName>ppt_h</p:attrName>
                                        </p:attrNameLst>
                                      </p:cBhvr>
                                      <p:tavLst>
                                        <p:tav tm="0">
                                          <p:val>
                                            <p:strVal val="ppt_h"/>
                                          </p:val>
                                        </p:tav>
                                        <p:tav tm="100000">
                                          <p:val>
                                            <p:strVal val="ppt_h"/>
                                          </p:val>
                                        </p:tav>
                                      </p:tavLst>
                                    </p:anim>
                                    <p:animEffect transition="out" filter="fade">
                                      <p:cBhvr>
                                        <p:cTn id="224" dur="1000"/>
                                        <p:tgtEl>
                                          <p:spTgt spid="483455"/>
                                        </p:tgtEl>
                                      </p:cBhvr>
                                    </p:animEffect>
                                    <p:set>
                                      <p:cBhvr>
                                        <p:cTn id="225" dur="1" fill="hold">
                                          <p:stCondLst>
                                            <p:cond delay="999"/>
                                          </p:stCondLst>
                                        </p:cTn>
                                        <p:tgtEl>
                                          <p:spTgt spid="483455"/>
                                        </p:tgtEl>
                                        <p:attrNameLst>
                                          <p:attrName>style.visibility</p:attrName>
                                        </p:attrNameLst>
                                      </p:cBhvr>
                                      <p:to>
                                        <p:strVal val="hidden"/>
                                      </p:to>
                                    </p:set>
                                  </p:childTnLst>
                                </p:cTn>
                              </p:par>
                              <p:par>
                                <p:cTn id="226" presetID="9" presetClass="entr" presetSubtype="0" fill="hold" grpId="0" nodeType="withEffect">
                                  <p:stCondLst>
                                    <p:cond delay="0"/>
                                  </p:stCondLst>
                                  <p:childTnLst>
                                    <p:set>
                                      <p:cBhvr>
                                        <p:cTn id="227" dur="1" fill="hold">
                                          <p:stCondLst>
                                            <p:cond delay="0"/>
                                          </p:stCondLst>
                                        </p:cTn>
                                        <p:tgtEl>
                                          <p:spTgt spid="483457"/>
                                        </p:tgtEl>
                                        <p:attrNameLst>
                                          <p:attrName>style.visibility</p:attrName>
                                        </p:attrNameLst>
                                      </p:cBhvr>
                                      <p:to>
                                        <p:strVal val="visible"/>
                                      </p:to>
                                    </p:set>
                                    <p:animEffect transition="in" filter="dissolve">
                                      <p:cBhvr>
                                        <p:cTn id="228" dur="500"/>
                                        <p:tgtEl>
                                          <p:spTgt spid="483457"/>
                                        </p:tgtEl>
                                      </p:cBhvr>
                                    </p:animEffect>
                                  </p:childTnLst>
                                </p:cTn>
                              </p:par>
                              <p:par>
                                <p:cTn id="229" presetID="55" presetClass="exit" presetSubtype="0" fill="hold" grpId="1" nodeType="withEffect">
                                  <p:stCondLst>
                                    <p:cond delay="0"/>
                                  </p:stCondLst>
                                  <p:childTnLst>
                                    <p:anim calcmode="lin" valueType="num">
                                      <p:cBhvr>
                                        <p:cTn id="230" dur="1000"/>
                                        <p:tgtEl>
                                          <p:spTgt spid="483404"/>
                                        </p:tgtEl>
                                        <p:attrNameLst>
                                          <p:attrName>ppt_w</p:attrName>
                                        </p:attrNameLst>
                                      </p:cBhvr>
                                      <p:tavLst>
                                        <p:tav tm="0">
                                          <p:val>
                                            <p:strVal val="ppt_w"/>
                                          </p:val>
                                        </p:tav>
                                        <p:tav tm="100000">
                                          <p:val>
                                            <p:strVal val="ppt_w*0.70"/>
                                          </p:val>
                                        </p:tav>
                                      </p:tavLst>
                                    </p:anim>
                                    <p:anim calcmode="lin" valueType="num">
                                      <p:cBhvr>
                                        <p:cTn id="231" dur="1000"/>
                                        <p:tgtEl>
                                          <p:spTgt spid="483404"/>
                                        </p:tgtEl>
                                        <p:attrNameLst>
                                          <p:attrName>ppt_h</p:attrName>
                                        </p:attrNameLst>
                                      </p:cBhvr>
                                      <p:tavLst>
                                        <p:tav tm="0">
                                          <p:val>
                                            <p:strVal val="ppt_h"/>
                                          </p:val>
                                        </p:tav>
                                        <p:tav tm="100000">
                                          <p:val>
                                            <p:strVal val="ppt_h"/>
                                          </p:val>
                                        </p:tav>
                                      </p:tavLst>
                                    </p:anim>
                                    <p:animEffect transition="out" filter="fade">
                                      <p:cBhvr>
                                        <p:cTn id="232" dur="1000"/>
                                        <p:tgtEl>
                                          <p:spTgt spid="483404"/>
                                        </p:tgtEl>
                                      </p:cBhvr>
                                    </p:animEffect>
                                    <p:set>
                                      <p:cBhvr>
                                        <p:cTn id="233" dur="1" fill="hold">
                                          <p:stCondLst>
                                            <p:cond delay="999"/>
                                          </p:stCondLst>
                                        </p:cTn>
                                        <p:tgtEl>
                                          <p:spTgt spid="483404"/>
                                        </p:tgtEl>
                                        <p:attrNameLst>
                                          <p:attrName>style.visibility</p:attrName>
                                        </p:attrNameLst>
                                      </p:cBhvr>
                                      <p:to>
                                        <p:strVal val="hidden"/>
                                      </p:to>
                                    </p:set>
                                  </p:childTnLst>
                                </p:cTn>
                              </p:par>
                              <p:par>
                                <p:cTn id="234" presetID="9" presetClass="entr" presetSubtype="0" fill="hold" grpId="0" nodeType="withEffect">
                                  <p:stCondLst>
                                    <p:cond delay="0"/>
                                  </p:stCondLst>
                                  <p:childTnLst>
                                    <p:set>
                                      <p:cBhvr>
                                        <p:cTn id="235" dur="1" fill="hold">
                                          <p:stCondLst>
                                            <p:cond delay="0"/>
                                          </p:stCondLst>
                                        </p:cTn>
                                        <p:tgtEl>
                                          <p:spTgt spid="483405"/>
                                        </p:tgtEl>
                                        <p:attrNameLst>
                                          <p:attrName>style.visibility</p:attrName>
                                        </p:attrNameLst>
                                      </p:cBhvr>
                                      <p:to>
                                        <p:strVal val="visible"/>
                                      </p:to>
                                    </p:set>
                                    <p:animEffect transition="in" filter="dissolve">
                                      <p:cBhvr>
                                        <p:cTn id="236" dur="500"/>
                                        <p:tgtEl>
                                          <p:spTgt spid="483405"/>
                                        </p:tgtEl>
                                      </p:cBhvr>
                                    </p:animEffect>
                                  </p:childTnLst>
                                </p:cTn>
                              </p:par>
                            </p:childTnLst>
                          </p:cTn>
                        </p:par>
                      </p:childTnLst>
                    </p:cTn>
                  </p:par>
                  <p:par>
                    <p:cTn id="237" fill="hold">
                      <p:stCondLst>
                        <p:cond delay="indefinite"/>
                      </p:stCondLst>
                      <p:childTnLst>
                        <p:par>
                          <p:cTn id="238" fill="hold">
                            <p:stCondLst>
                              <p:cond delay="0"/>
                            </p:stCondLst>
                            <p:childTnLst>
                              <p:par>
                                <p:cTn id="239" presetID="9" presetClass="entr" presetSubtype="0" fill="hold" nodeType="clickEffect">
                                  <p:stCondLst>
                                    <p:cond delay="0"/>
                                  </p:stCondLst>
                                  <p:childTnLst>
                                    <p:set>
                                      <p:cBhvr>
                                        <p:cTn id="240" dur="1" fill="hold">
                                          <p:stCondLst>
                                            <p:cond delay="0"/>
                                          </p:stCondLst>
                                        </p:cTn>
                                        <p:tgtEl>
                                          <p:spTgt spid="9"/>
                                        </p:tgtEl>
                                        <p:attrNameLst>
                                          <p:attrName>style.visibility</p:attrName>
                                        </p:attrNameLst>
                                      </p:cBhvr>
                                      <p:to>
                                        <p:strVal val="visible"/>
                                      </p:to>
                                    </p:set>
                                    <p:animEffect transition="in" filter="dissolve">
                                      <p:cBhvr>
                                        <p:cTn id="241" dur="1000"/>
                                        <p:tgtEl>
                                          <p:spTgt spid="9"/>
                                        </p:tgtEl>
                                      </p:cBhvr>
                                    </p:animEffect>
                                  </p:childTnLst>
                                </p:cTn>
                              </p:par>
                              <p:par>
                                <p:cTn id="242" presetID="9" presetClass="exit" presetSubtype="0" fill="hold" nodeType="withEffect">
                                  <p:stCondLst>
                                    <p:cond delay="0"/>
                                  </p:stCondLst>
                                  <p:childTnLst>
                                    <p:animEffect transition="out" filter="dissolve">
                                      <p:cBhvr>
                                        <p:cTn id="243" dur="1000"/>
                                        <p:tgtEl>
                                          <p:spTgt spid="18"/>
                                        </p:tgtEl>
                                      </p:cBhvr>
                                    </p:animEffect>
                                    <p:set>
                                      <p:cBhvr>
                                        <p:cTn id="244" dur="1" fill="hold">
                                          <p:stCondLst>
                                            <p:cond delay="999"/>
                                          </p:stCondLst>
                                        </p:cTn>
                                        <p:tgtEl>
                                          <p:spTgt spid="18"/>
                                        </p:tgtEl>
                                        <p:attrNameLst>
                                          <p:attrName>style.visibility</p:attrName>
                                        </p:attrNameLst>
                                      </p:cBhvr>
                                      <p:to>
                                        <p:strVal val="hidden"/>
                                      </p:to>
                                    </p:set>
                                  </p:childTnLst>
                                </p:cTn>
                              </p:par>
                              <p:par>
                                <p:cTn id="245" presetID="9" presetClass="exit" presetSubtype="0" fill="hold" grpId="0" nodeType="withEffect">
                                  <p:stCondLst>
                                    <p:cond delay="0"/>
                                  </p:stCondLst>
                                  <p:childTnLst>
                                    <p:animEffect transition="out" filter="dissolve">
                                      <p:cBhvr>
                                        <p:cTn id="246" dur="1000"/>
                                        <p:tgtEl>
                                          <p:spTgt spid="483342"/>
                                        </p:tgtEl>
                                      </p:cBhvr>
                                    </p:animEffect>
                                    <p:set>
                                      <p:cBhvr>
                                        <p:cTn id="247" dur="1" fill="hold">
                                          <p:stCondLst>
                                            <p:cond delay="999"/>
                                          </p:stCondLst>
                                        </p:cTn>
                                        <p:tgtEl>
                                          <p:spTgt spid="483342"/>
                                        </p:tgtEl>
                                        <p:attrNameLst>
                                          <p:attrName>style.visibility</p:attrName>
                                        </p:attrNameLst>
                                      </p:cBhvr>
                                      <p:to>
                                        <p:strVal val="hidden"/>
                                      </p:to>
                                    </p:set>
                                  </p:childTnLst>
                                </p:cTn>
                              </p:par>
                              <p:par>
                                <p:cTn id="248" presetID="9" presetClass="entr" presetSubtype="0" fill="hold" grpId="0" nodeType="withEffect">
                                  <p:stCondLst>
                                    <p:cond delay="0"/>
                                  </p:stCondLst>
                                  <p:childTnLst>
                                    <p:set>
                                      <p:cBhvr>
                                        <p:cTn id="249" dur="1" fill="hold">
                                          <p:stCondLst>
                                            <p:cond delay="0"/>
                                          </p:stCondLst>
                                        </p:cTn>
                                        <p:tgtEl>
                                          <p:spTgt spid="483332"/>
                                        </p:tgtEl>
                                        <p:attrNameLst>
                                          <p:attrName>style.visibility</p:attrName>
                                        </p:attrNameLst>
                                      </p:cBhvr>
                                      <p:to>
                                        <p:strVal val="visible"/>
                                      </p:to>
                                    </p:set>
                                    <p:animEffect transition="in" filter="dissolve">
                                      <p:cBhvr>
                                        <p:cTn id="250" dur="1000"/>
                                        <p:tgtEl>
                                          <p:spTgt spid="483332"/>
                                        </p:tgtEl>
                                      </p:cBhvr>
                                    </p:animEffect>
                                  </p:childTnLst>
                                </p:cTn>
                              </p:par>
                              <p:par>
                                <p:cTn id="251" presetID="9" presetClass="entr" presetSubtype="0" fill="hold" nodeType="withEffect">
                                  <p:stCondLst>
                                    <p:cond delay="0"/>
                                  </p:stCondLst>
                                  <p:childTnLst>
                                    <p:set>
                                      <p:cBhvr>
                                        <p:cTn id="252" dur="1" fill="hold">
                                          <p:stCondLst>
                                            <p:cond delay="0"/>
                                          </p:stCondLst>
                                        </p:cTn>
                                        <p:tgtEl>
                                          <p:spTgt spid="21"/>
                                        </p:tgtEl>
                                        <p:attrNameLst>
                                          <p:attrName>style.visibility</p:attrName>
                                        </p:attrNameLst>
                                      </p:cBhvr>
                                      <p:to>
                                        <p:strVal val="visible"/>
                                      </p:to>
                                    </p:set>
                                    <p:animEffect transition="in" filter="dissolve">
                                      <p:cBhvr>
                                        <p:cTn id="253" dur="1000"/>
                                        <p:tgtEl>
                                          <p:spTgt spid="21"/>
                                        </p:tgtEl>
                                      </p:cBhvr>
                                    </p:animEffect>
                                  </p:childTnLst>
                                </p:cTn>
                              </p:par>
                            </p:childTnLst>
                          </p:cTn>
                        </p:par>
                        <p:par>
                          <p:cTn id="254" fill="hold">
                            <p:stCondLst>
                              <p:cond delay="1000"/>
                            </p:stCondLst>
                            <p:childTnLst>
                              <p:par>
                                <p:cTn id="255" presetID="55" presetClass="exit" presetSubtype="0" fill="hold" grpId="1" nodeType="afterEffect">
                                  <p:stCondLst>
                                    <p:cond delay="0"/>
                                  </p:stCondLst>
                                  <p:childTnLst>
                                    <p:anim calcmode="lin" valueType="num">
                                      <p:cBhvr>
                                        <p:cTn id="256" dur="1000"/>
                                        <p:tgtEl>
                                          <p:spTgt spid="483456"/>
                                        </p:tgtEl>
                                        <p:attrNameLst>
                                          <p:attrName>ppt_w</p:attrName>
                                        </p:attrNameLst>
                                      </p:cBhvr>
                                      <p:tavLst>
                                        <p:tav tm="0">
                                          <p:val>
                                            <p:strVal val="ppt_w"/>
                                          </p:val>
                                        </p:tav>
                                        <p:tav tm="100000">
                                          <p:val>
                                            <p:strVal val="ppt_w*0.70"/>
                                          </p:val>
                                        </p:tav>
                                      </p:tavLst>
                                    </p:anim>
                                    <p:anim calcmode="lin" valueType="num">
                                      <p:cBhvr>
                                        <p:cTn id="257" dur="1000"/>
                                        <p:tgtEl>
                                          <p:spTgt spid="483456"/>
                                        </p:tgtEl>
                                        <p:attrNameLst>
                                          <p:attrName>ppt_h</p:attrName>
                                        </p:attrNameLst>
                                      </p:cBhvr>
                                      <p:tavLst>
                                        <p:tav tm="0">
                                          <p:val>
                                            <p:strVal val="ppt_h"/>
                                          </p:val>
                                        </p:tav>
                                        <p:tav tm="100000">
                                          <p:val>
                                            <p:strVal val="ppt_h"/>
                                          </p:val>
                                        </p:tav>
                                      </p:tavLst>
                                    </p:anim>
                                    <p:animEffect transition="out" filter="fade">
                                      <p:cBhvr>
                                        <p:cTn id="258" dur="1000"/>
                                        <p:tgtEl>
                                          <p:spTgt spid="483456"/>
                                        </p:tgtEl>
                                      </p:cBhvr>
                                    </p:animEffect>
                                    <p:set>
                                      <p:cBhvr>
                                        <p:cTn id="259" dur="1" fill="hold">
                                          <p:stCondLst>
                                            <p:cond delay="999"/>
                                          </p:stCondLst>
                                        </p:cTn>
                                        <p:tgtEl>
                                          <p:spTgt spid="483456"/>
                                        </p:tgtEl>
                                        <p:attrNameLst>
                                          <p:attrName>style.visibility</p:attrName>
                                        </p:attrNameLst>
                                      </p:cBhvr>
                                      <p:to>
                                        <p:strVal val="hidden"/>
                                      </p:to>
                                    </p:set>
                                  </p:childTnLst>
                                </p:cTn>
                              </p:par>
                              <p:par>
                                <p:cTn id="260" presetID="9" presetClass="entr" presetSubtype="0" fill="hold" grpId="0" nodeType="withEffect">
                                  <p:stCondLst>
                                    <p:cond delay="0"/>
                                  </p:stCondLst>
                                  <p:childTnLst>
                                    <p:set>
                                      <p:cBhvr>
                                        <p:cTn id="261" dur="1" fill="hold">
                                          <p:stCondLst>
                                            <p:cond delay="0"/>
                                          </p:stCondLst>
                                        </p:cTn>
                                        <p:tgtEl>
                                          <p:spTgt spid="483458"/>
                                        </p:tgtEl>
                                        <p:attrNameLst>
                                          <p:attrName>style.visibility</p:attrName>
                                        </p:attrNameLst>
                                      </p:cBhvr>
                                      <p:to>
                                        <p:strVal val="visible"/>
                                      </p:to>
                                    </p:set>
                                    <p:animEffect transition="in" filter="dissolve">
                                      <p:cBhvr>
                                        <p:cTn id="262" dur="500"/>
                                        <p:tgtEl>
                                          <p:spTgt spid="483458"/>
                                        </p:tgtEl>
                                      </p:cBhvr>
                                    </p:animEffect>
                                  </p:childTnLst>
                                </p:cTn>
                              </p:par>
                              <p:par>
                                <p:cTn id="263" presetID="55" presetClass="exit" presetSubtype="0" fill="hold" grpId="1" nodeType="withEffect">
                                  <p:stCondLst>
                                    <p:cond delay="0"/>
                                  </p:stCondLst>
                                  <p:childTnLst>
                                    <p:anim calcmode="lin" valueType="num">
                                      <p:cBhvr>
                                        <p:cTn id="264" dur="1000"/>
                                        <p:tgtEl>
                                          <p:spTgt spid="483457"/>
                                        </p:tgtEl>
                                        <p:attrNameLst>
                                          <p:attrName>ppt_w</p:attrName>
                                        </p:attrNameLst>
                                      </p:cBhvr>
                                      <p:tavLst>
                                        <p:tav tm="0">
                                          <p:val>
                                            <p:strVal val="ppt_w"/>
                                          </p:val>
                                        </p:tav>
                                        <p:tav tm="100000">
                                          <p:val>
                                            <p:strVal val="ppt_w*0.70"/>
                                          </p:val>
                                        </p:tav>
                                      </p:tavLst>
                                    </p:anim>
                                    <p:anim calcmode="lin" valueType="num">
                                      <p:cBhvr>
                                        <p:cTn id="265" dur="1000"/>
                                        <p:tgtEl>
                                          <p:spTgt spid="483457"/>
                                        </p:tgtEl>
                                        <p:attrNameLst>
                                          <p:attrName>ppt_h</p:attrName>
                                        </p:attrNameLst>
                                      </p:cBhvr>
                                      <p:tavLst>
                                        <p:tav tm="0">
                                          <p:val>
                                            <p:strVal val="ppt_h"/>
                                          </p:val>
                                        </p:tav>
                                        <p:tav tm="100000">
                                          <p:val>
                                            <p:strVal val="ppt_h"/>
                                          </p:val>
                                        </p:tav>
                                      </p:tavLst>
                                    </p:anim>
                                    <p:animEffect transition="out" filter="fade">
                                      <p:cBhvr>
                                        <p:cTn id="266" dur="1000"/>
                                        <p:tgtEl>
                                          <p:spTgt spid="483457"/>
                                        </p:tgtEl>
                                      </p:cBhvr>
                                    </p:animEffect>
                                    <p:set>
                                      <p:cBhvr>
                                        <p:cTn id="267" dur="1" fill="hold">
                                          <p:stCondLst>
                                            <p:cond delay="999"/>
                                          </p:stCondLst>
                                        </p:cTn>
                                        <p:tgtEl>
                                          <p:spTgt spid="483457"/>
                                        </p:tgtEl>
                                        <p:attrNameLst>
                                          <p:attrName>style.visibility</p:attrName>
                                        </p:attrNameLst>
                                      </p:cBhvr>
                                      <p:to>
                                        <p:strVal val="hidden"/>
                                      </p:to>
                                    </p:set>
                                  </p:childTnLst>
                                </p:cTn>
                              </p:par>
                              <p:par>
                                <p:cTn id="268" presetID="9" presetClass="entr" presetSubtype="0" fill="hold" grpId="0" nodeType="withEffect">
                                  <p:stCondLst>
                                    <p:cond delay="0"/>
                                  </p:stCondLst>
                                  <p:childTnLst>
                                    <p:set>
                                      <p:cBhvr>
                                        <p:cTn id="269" dur="1" fill="hold">
                                          <p:stCondLst>
                                            <p:cond delay="0"/>
                                          </p:stCondLst>
                                        </p:cTn>
                                        <p:tgtEl>
                                          <p:spTgt spid="483459"/>
                                        </p:tgtEl>
                                        <p:attrNameLst>
                                          <p:attrName>style.visibility</p:attrName>
                                        </p:attrNameLst>
                                      </p:cBhvr>
                                      <p:to>
                                        <p:strVal val="visible"/>
                                      </p:to>
                                    </p:set>
                                    <p:animEffect transition="in" filter="dissolve">
                                      <p:cBhvr>
                                        <p:cTn id="270" dur="500"/>
                                        <p:tgtEl>
                                          <p:spTgt spid="483459"/>
                                        </p:tgtEl>
                                      </p:cBhvr>
                                    </p:animEffect>
                                  </p:childTnLst>
                                </p:cTn>
                              </p:par>
                              <p:par>
                                <p:cTn id="271" presetID="55" presetClass="exit" presetSubtype="0" fill="hold" grpId="1" nodeType="withEffect">
                                  <p:stCondLst>
                                    <p:cond delay="0"/>
                                  </p:stCondLst>
                                  <p:childTnLst>
                                    <p:anim calcmode="lin" valueType="num">
                                      <p:cBhvr>
                                        <p:cTn id="272" dur="1000"/>
                                        <p:tgtEl>
                                          <p:spTgt spid="483405"/>
                                        </p:tgtEl>
                                        <p:attrNameLst>
                                          <p:attrName>ppt_w</p:attrName>
                                        </p:attrNameLst>
                                      </p:cBhvr>
                                      <p:tavLst>
                                        <p:tav tm="0">
                                          <p:val>
                                            <p:strVal val="ppt_w"/>
                                          </p:val>
                                        </p:tav>
                                        <p:tav tm="100000">
                                          <p:val>
                                            <p:strVal val="ppt_w*0.70"/>
                                          </p:val>
                                        </p:tav>
                                      </p:tavLst>
                                    </p:anim>
                                    <p:anim calcmode="lin" valueType="num">
                                      <p:cBhvr>
                                        <p:cTn id="273" dur="1000"/>
                                        <p:tgtEl>
                                          <p:spTgt spid="483405"/>
                                        </p:tgtEl>
                                        <p:attrNameLst>
                                          <p:attrName>ppt_h</p:attrName>
                                        </p:attrNameLst>
                                      </p:cBhvr>
                                      <p:tavLst>
                                        <p:tav tm="0">
                                          <p:val>
                                            <p:strVal val="ppt_h"/>
                                          </p:val>
                                        </p:tav>
                                        <p:tav tm="100000">
                                          <p:val>
                                            <p:strVal val="ppt_h"/>
                                          </p:val>
                                        </p:tav>
                                      </p:tavLst>
                                    </p:anim>
                                    <p:animEffect transition="out" filter="fade">
                                      <p:cBhvr>
                                        <p:cTn id="274" dur="1000"/>
                                        <p:tgtEl>
                                          <p:spTgt spid="483405"/>
                                        </p:tgtEl>
                                      </p:cBhvr>
                                    </p:animEffect>
                                    <p:set>
                                      <p:cBhvr>
                                        <p:cTn id="275" dur="1" fill="hold">
                                          <p:stCondLst>
                                            <p:cond delay="999"/>
                                          </p:stCondLst>
                                        </p:cTn>
                                        <p:tgtEl>
                                          <p:spTgt spid="483405"/>
                                        </p:tgtEl>
                                        <p:attrNameLst>
                                          <p:attrName>style.visibility</p:attrName>
                                        </p:attrNameLst>
                                      </p:cBhvr>
                                      <p:to>
                                        <p:strVal val="hidden"/>
                                      </p:to>
                                    </p:set>
                                  </p:childTnLst>
                                </p:cTn>
                              </p:par>
                              <p:par>
                                <p:cTn id="276" presetID="9" presetClass="entr" presetSubtype="0" fill="hold" grpId="0" nodeType="withEffect">
                                  <p:stCondLst>
                                    <p:cond delay="0"/>
                                  </p:stCondLst>
                                  <p:childTnLst>
                                    <p:set>
                                      <p:cBhvr>
                                        <p:cTn id="277" dur="1" fill="hold">
                                          <p:stCondLst>
                                            <p:cond delay="0"/>
                                          </p:stCondLst>
                                        </p:cTn>
                                        <p:tgtEl>
                                          <p:spTgt spid="483406"/>
                                        </p:tgtEl>
                                        <p:attrNameLst>
                                          <p:attrName>style.visibility</p:attrName>
                                        </p:attrNameLst>
                                      </p:cBhvr>
                                      <p:to>
                                        <p:strVal val="visible"/>
                                      </p:to>
                                    </p:set>
                                    <p:animEffect transition="in" filter="dissolve">
                                      <p:cBhvr>
                                        <p:cTn id="278" dur="500"/>
                                        <p:tgtEl>
                                          <p:spTgt spid="483406"/>
                                        </p:tgtEl>
                                      </p:cBhvr>
                                    </p:animEffect>
                                  </p:childTnLst>
                                </p:cTn>
                              </p:par>
                            </p:childTnLst>
                          </p:cTn>
                        </p:par>
                      </p:childTnLst>
                    </p:cTn>
                  </p:par>
                  <p:par>
                    <p:cTn id="279" fill="hold">
                      <p:stCondLst>
                        <p:cond delay="indefinite"/>
                      </p:stCondLst>
                      <p:childTnLst>
                        <p:par>
                          <p:cTn id="280" fill="hold">
                            <p:stCondLst>
                              <p:cond delay="0"/>
                            </p:stCondLst>
                            <p:childTnLst>
                              <p:par>
                                <p:cTn id="281" presetID="9" presetClass="entr" presetSubtype="0" fill="hold" nodeType="clickEffect">
                                  <p:stCondLst>
                                    <p:cond delay="0"/>
                                  </p:stCondLst>
                                  <p:childTnLst>
                                    <p:set>
                                      <p:cBhvr>
                                        <p:cTn id="282" dur="1" fill="hold">
                                          <p:stCondLst>
                                            <p:cond delay="0"/>
                                          </p:stCondLst>
                                        </p:cTn>
                                        <p:tgtEl>
                                          <p:spTgt spid="4"/>
                                        </p:tgtEl>
                                        <p:attrNameLst>
                                          <p:attrName>style.visibility</p:attrName>
                                        </p:attrNameLst>
                                      </p:cBhvr>
                                      <p:to>
                                        <p:strVal val="visible"/>
                                      </p:to>
                                    </p:set>
                                    <p:animEffect transition="in" filter="dissolve">
                                      <p:cBhvr>
                                        <p:cTn id="283" dur="500"/>
                                        <p:tgtEl>
                                          <p:spTgt spid="4"/>
                                        </p:tgtEl>
                                      </p:cBhvr>
                                    </p:animEffect>
                                  </p:childTnLst>
                                </p:cTn>
                              </p:par>
                              <p:par>
                                <p:cTn id="284" presetID="9" presetClass="exit" presetSubtype="0" fill="hold" nodeType="withEffect">
                                  <p:stCondLst>
                                    <p:cond delay="0"/>
                                  </p:stCondLst>
                                  <p:childTnLst>
                                    <p:animEffect transition="out" filter="dissolve">
                                      <p:cBhvr>
                                        <p:cTn id="285" dur="1000"/>
                                        <p:tgtEl>
                                          <p:spTgt spid="10"/>
                                        </p:tgtEl>
                                      </p:cBhvr>
                                    </p:animEffect>
                                    <p:set>
                                      <p:cBhvr>
                                        <p:cTn id="286" dur="1" fill="hold">
                                          <p:stCondLst>
                                            <p:cond delay="999"/>
                                          </p:stCondLst>
                                        </p:cTn>
                                        <p:tgtEl>
                                          <p:spTgt spid="10"/>
                                        </p:tgtEl>
                                        <p:attrNameLst>
                                          <p:attrName>style.visibility</p:attrName>
                                        </p:attrNameLst>
                                      </p:cBhvr>
                                      <p:to>
                                        <p:strVal val="hidden"/>
                                      </p:to>
                                    </p:set>
                                  </p:childTnLst>
                                </p:cTn>
                              </p:par>
                              <p:par>
                                <p:cTn id="287" presetID="9" presetClass="exit" presetSubtype="0" fill="hold" grpId="0" nodeType="withEffect">
                                  <p:stCondLst>
                                    <p:cond delay="0"/>
                                  </p:stCondLst>
                                  <p:childTnLst>
                                    <p:animEffect transition="out" filter="dissolve">
                                      <p:cBhvr>
                                        <p:cTn id="288" dur="1000"/>
                                        <p:tgtEl>
                                          <p:spTgt spid="483338"/>
                                        </p:tgtEl>
                                      </p:cBhvr>
                                    </p:animEffect>
                                    <p:set>
                                      <p:cBhvr>
                                        <p:cTn id="289" dur="1" fill="hold">
                                          <p:stCondLst>
                                            <p:cond delay="999"/>
                                          </p:stCondLst>
                                        </p:cTn>
                                        <p:tgtEl>
                                          <p:spTgt spid="483338"/>
                                        </p:tgtEl>
                                        <p:attrNameLst>
                                          <p:attrName>style.visibility</p:attrName>
                                        </p:attrNameLst>
                                      </p:cBhvr>
                                      <p:to>
                                        <p:strVal val="hidden"/>
                                      </p:to>
                                    </p:set>
                                  </p:childTnLst>
                                </p:cTn>
                              </p:par>
                              <p:par>
                                <p:cTn id="290" presetID="9" presetClass="entr" presetSubtype="0" fill="hold" nodeType="withEffect">
                                  <p:stCondLst>
                                    <p:cond delay="0"/>
                                  </p:stCondLst>
                                  <p:childTnLst>
                                    <p:set>
                                      <p:cBhvr>
                                        <p:cTn id="291" dur="1" fill="hold">
                                          <p:stCondLst>
                                            <p:cond delay="0"/>
                                          </p:stCondLst>
                                        </p:cTn>
                                        <p:tgtEl>
                                          <p:spTgt spid="24"/>
                                        </p:tgtEl>
                                        <p:attrNameLst>
                                          <p:attrName>style.visibility</p:attrName>
                                        </p:attrNameLst>
                                      </p:cBhvr>
                                      <p:to>
                                        <p:strVal val="visible"/>
                                      </p:to>
                                    </p:set>
                                    <p:animEffect transition="in" filter="dissolve">
                                      <p:cBhvr>
                                        <p:cTn id="292" dur="1000"/>
                                        <p:tgtEl>
                                          <p:spTgt spid="24"/>
                                        </p:tgtEl>
                                      </p:cBhvr>
                                    </p:animEffect>
                                  </p:childTnLst>
                                </p:cTn>
                              </p:par>
                            </p:childTnLst>
                          </p:cTn>
                        </p:par>
                        <p:par>
                          <p:cTn id="293" fill="hold">
                            <p:stCondLst>
                              <p:cond delay="1000"/>
                            </p:stCondLst>
                            <p:childTnLst>
                              <p:par>
                                <p:cTn id="294" presetID="9" presetClass="exit" presetSubtype="0" fill="hold" grpId="1" nodeType="afterEffect">
                                  <p:stCondLst>
                                    <p:cond delay="0"/>
                                  </p:stCondLst>
                                  <p:childTnLst>
                                    <p:animEffect transition="out" filter="dissolve">
                                      <p:cBhvr>
                                        <p:cTn id="295" dur="500"/>
                                        <p:tgtEl>
                                          <p:spTgt spid="483458"/>
                                        </p:tgtEl>
                                      </p:cBhvr>
                                    </p:animEffect>
                                    <p:set>
                                      <p:cBhvr>
                                        <p:cTn id="296" dur="1" fill="hold">
                                          <p:stCondLst>
                                            <p:cond delay="499"/>
                                          </p:stCondLst>
                                        </p:cTn>
                                        <p:tgtEl>
                                          <p:spTgt spid="483458"/>
                                        </p:tgtEl>
                                        <p:attrNameLst>
                                          <p:attrName>style.visibility</p:attrName>
                                        </p:attrNameLst>
                                      </p:cBhvr>
                                      <p:to>
                                        <p:strVal val="hidden"/>
                                      </p:to>
                                    </p:set>
                                  </p:childTnLst>
                                </p:cTn>
                              </p:par>
                              <p:par>
                                <p:cTn id="297" presetID="9" presetClass="exit" presetSubtype="0" fill="hold" grpId="1" nodeType="withEffect">
                                  <p:stCondLst>
                                    <p:cond delay="0"/>
                                  </p:stCondLst>
                                  <p:childTnLst>
                                    <p:animEffect transition="out" filter="dissolve">
                                      <p:cBhvr>
                                        <p:cTn id="298" dur="500"/>
                                        <p:tgtEl>
                                          <p:spTgt spid="483459"/>
                                        </p:tgtEl>
                                      </p:cBhvr>
                                    </p:animEffect>
                                    <p:set>
                                      <p:cBhvr>
                                        <p:cTn id="299" dur="1" fill="hold">
                                          <p:stCondLst>
                                            <p:cond delay="499"/>
                                          </p:stCondLst>
                                        </p:cTn>
                                        <p:tgtEl>
                                          <p:spTgt spid="483459"/>
                                        </p:tgtEl>
                                        <p:attrNameLst>
                                          <p:attrName>style.visibility</p:attrName>
                                        </p:attrNameLst>
                                      </p:cBhvr>
                                      <p:to>
                                        <p:strVal val="hidden"/>
                                      </p:to>
                                    </p:set>
                                  </p:childTnLst>
                                </p:cTn>
                              </p:par>
                              <p:par>
                                <p:cTn id="300" presetID="9" presetClass="exit" presetSubtype="0" fill="hold" grpId="1" nodeType="withEffect">
                                  <p:stCondLst>
                                    <p:cond delay="0"/>
                                  </p:stCondLst>
                                  <p:childTnLst>
                                    <p:animEffect transition="out" filter="dissolve">
                                      <p:cBhvr>
                                        <p:cTn id="301" dur="500"/>
                                        <p:tgtEl>
                                          <p:spTgt spid="483406"/>
                                        </p:tgtEl>
                                      </p:cBhvr>
                                    </p:animEffect>
                                    <p:set>
                                      <p:cBhvr>
                                        <p:cTn id="302" dur="1" fill="hold">
                                          <p:stCondLst>
                                            <p:cond delay="499"/>
                                          </p:stCondLst>
                                        </p:cTn>
                                        <p:tgtEl>
                                          <p:spTgt spid="483406"/>
                                        </p:tgtEl>
                                        <p:attrNameLst>
                                          <p:attrName>style.visibility</p:attrName>
                                        </p:attrNameLst>
                                      </p:cBhvr>
                                      <p:to>
                                        <p:strVal val="hidden"/>
                                      </p:to>
                                    </p:set>
                                  </p:childTnLst>
                                </p:cTn>
                              </p:par>
                              <p:par>
                                <p:cTn id="303" presetID="9" presetClass="entr" presetSubtype="0" fill="hold" grpId="0" nodeType="withEffect">
                                  <p:stCondLst>
                                    <p:cond delay="0"/>
                                  </p:stCondLst>
                                  <p:childTnLst>
                                    <p:set>
                                      <p:cBhvr>
                                        <p:cTn id="304" dur="1" fill="hold">
                                          <p:stCondLst>
                                            <p:cond delay="0"/>
                                          </p:stCondLst>
                                        </p:cTn>
                                        <p:tgtEl>
                                          <p:spTgt spid="483460"/>
                                        </p:tgtEl>
                                        <p:attrNameLst>
                                          <p:attrName>style.visibility</p:attrName>
                                        </p:attrNameLst>
                                      </p:cBhvr>
                                      <p:to>
                                        <p:strVal val="visible"/>
                                      </p:to>
                                    </p:set>
                                    <p:animEffect transition="in" filter="dissolve">
                                      <p:cBhvr>
                                        <p:cTn id="305" dur="500"/>
                                        <p:tgtEl>
                                          <p:spTgt spid="483460"/>
                                        </p:tgtEl>
                                      </p:cBhvr>
                                    </p:animEffect>
                                  </p:childTnLst>
                                </p:cTn>
                              </p:par>
                              <p:par>
                                <p:cTn id="306" presetID="9" presetClass="entr" presetSubtype="0" fill="hold" grpId="0" nodeType="withEffect">
                                  <p:stCondLst>
                                    <p:cond delay="0"/>
                                  </p:stCondLst>
                                  <p:childTnLst>
                                    <p:set>
                                      <p:cBhvr>
                                        <p:cTn id="307" dur="1" fill="hold">
                                          <p:stCondLst>
                                            <p:cond delay="0"/>
                                          </p:stCondLst>
                                        </p:cTn>
                                        <p:tgtEl>
                                          <p:spTgt spid="483461"/>
                                        </p:tgtEl>
                                        <p:attrNameLst>
                                          <p:attrName>style.visibility</p:attrName>
                                        </p:attrNameLst>
                                      </p:cBhvr>
                                      <p:to>
                                        <p:strVal val="visible"/>
                                      </p:to>
                                    </p:set>
                                    <p:animEffect transition="in" filter="dissolve">
                                      <p:cBhvr>
                                        <p:cTn id="308" dur="500"/>
                                        <p:tgtEl>
                                          <p:spTgt spid="483461"/>
                                        </p:tgtEl>
                                      </p:cBhvr>
                                    </p:animEffect>
                                  </p:childTnLst>
                                </p:cTn>
                              </p:par>
                              <p:par>
                                <p:cTn id="309" presetID="9" presetClass="entr" presetSubtype="0" fill="hold" grpId="0" nodeType="withEffect">
                                  <p:stCondLst>
                                    <p:cond delay="0"/>
                                  </p:stCondLst>
                                  <p:childTnLst>
                                    <p:set>
                                      <p:cBhvr>
                                        <p:cTn id="310" dur="1" fill="hold">
                                          <p:stCondLst>
                                            <p:cond delay="0"/>
                                          </p:stCondLst>
                                        </p:cTn>
                                        <p:tgtEl>
                                          <p:spTgt spid="483407"/>
                                        </p:tgtEl>
                                        <p:attrNameLst>
                                          <p:attrName>style.visibility</p:attrName>
                                        </p:attrNameLst>
                                      </p:cBhvr>
                                      <p:to>
                                        <p:strVal val="visible"/>
                                      </p:to>
                                    </p:set>
                                    <p:animEffect transition="in" filter="dissolve">
                                      <p:cBhvr>
                                        <p:cTn id="311" dur="500"/>
                                        <p:tgtEl>
                                          <p:spTgt spid="483407"/>
                                        </p:tgtEl>
                                      </p:cBhvr>
                                    </p:animEffect>
                                  </p:childTnLst>
                                </p:cTn>
                              </p:par>
                            </p:childTnLst>
                          </p:cTn>
                        </p:par>
                      </p:childTnLst>
                    </p:cTn>
                  </p:par>
                  <p:par>
                    <p:cTn id="312" fill="hold">
                      <p:stCondLst>
                        <p:cond delay="indefinite"/>
                      </p:stCondLst>
                      <p:childTnLst>
                        <p:par>
                          <p:cTn id="313" fill="hold">
                            <p:stCondLst>
                              <p:cond delay="0"/>
                            </p:stCondLst>
                            <p:childTnLst>
                              <p:par>
                                <p:cTn id="314" presetID="9" presetClass="exit" presetSubtype="0" fill="hold" grpId="0" nodeType="clickEffect">
                                  <p:stCondLst>
                                    <p:cond delay="0"/>
                                  </p:stCondLst>
                                  <p:childTnLst>
                                    <p:animEffect transition="out" filter="dissolve">
                                      <p:cBhvr>
                                        <p:cTn id="315" dur="1000"/>
                                        <p:tgtEl>
                                          <p:spTgt spid="483339"/>
                                        </p:tgtEl>
                                      </p:cBhvr>
                                    </p:animEffect>
                                    <p:set>
                                      <p:cBhvr>
                                        <p:cTn id="316" dur="1" fill="hold">
                                          <p:stCondLst>
                                            <p:cond delay="999"/>
                                          </p:stCondLst>
                                        </p:cTn>
                                        <p:tgtEl>
                                          <p:spTgt spid="483339"/>
                                        </p:tgtEl>
                                        <p:attrNameLst>
                                          <p:attrName>style.visibility</p:attrName>
                                        </p:attrNameLst>
                                      </p:cBhvr>
                                      <p:to>
                                        <p:strVal val="hidden"/>
                                      </p:to>
                                    </p:set>
                                  </p:childTnLst>
                                </p:cTn>
                              </p:par>
                              <p:par>
                                <p:cTn id="317" presetID="9" presetClass="exit" presetSubtype="0" fill="hold" nodeType="withEffect">
                                  <p:stCondLst>
                                    <p:cond delay="0"/>
                                  </p:stCondLst>
                                  <p:childTnLst>
                                    <p:animEffect transition="out" filter="dissolve">
                                      <p:cBhvr>
                                        <p:cTn id="318" dur="1000"/>
                                        <p:tgtEl>
                                          <p:spTgt spid="15"/>
                                        </p:tgtEl>
                                      </p:cBhvr>
                                    </p:animEffect>
                                    <p:set>
                                      <p:cBhvr>
                                        <p:cTn id="319" dur="1" fill="hold">
                                          <p:stCondLst>
                                            <p:cond delay="999"/>
                                          </p:stCondLst>
                                        </p:cTn>
                                        <p:tgtEl>
                                          <p:spTgt spid="15"/>
                                        </p:tgtEl>
                                        <p:attrNameLst>
                                          <p:attrName>style.visibility</p:attrName>
                                        </p:attrNameLst>
                                      </p:cBhvr>
                                      <p:to>
                                        <p:strVal val="hidden"/>
                                      </p:to>
                                    </p:set>
                                  </p:childTnLst>
                                </p:cTn>
                              </p:par>
                              <p:par>
                                <p:cTn id="320" presetID="9" presetClass="entr" presetSubtype="0" fill="hold" nodeType="withEffect">
                                  <p:stCondLst>
                                    <p:cond delay="0"/>
                                  </p:stCondLst>
                                  <p:childTnLst>
                                    <p:set>
                                      <p:cBhvr>
                                        <p:cTn id="321" dur="1" fill="hold">
                                          <p:stCondLst>
                                            <p:cond delay="0"/>
                                          </p:stCondLst>
                                        </p:cTn>
                                        <p:tgtEl>
                                          <p:spTgt spid="23"/>
                                        </p:tgtEl>
                                        <p:attrNameLst>
                                          <p:attrName>style.visibility</p:attrName>
                                        </p:attrNameLst>
                                      </p:cBhvr>
                                      <p:to>
                                        <p:strVal val="visible"/>
                                      </p:to>
                                    </p:set>
                                    <p:animEffect transition="in" filter="dissolve">
                                      <p:cBhvr>
                                        <p:cTn id="322" dur="1000"/>
                                        <p:tgtEl>
                                          <p:spTgt spid="23"/>
                                        </p:tgtEl>
                                      </p:cBhvr>
                                    </p:animEffect>
                                  </p:childTnLst>
                                </p:cTn>
                              </p:par>
                              <p:par>
                                <p:cTn id="323" presetID="9" presetClass="exit" presetSubtype="0" fill="hold" grpId="1" nodeType="withEffect">
                                  <p:stCondLst>
                                    <p:cond delay="0"/>
                                  </p:stCondLst>
                                  <p:childTnLst>
                                    <p:animEffect transition="out" filter="dissolve">
                                      <p:cBhvr>
                                        <p:cTn id="324" dur="1000"/>
                                        <p:tgtEl>
                                          <p:spTgt spid="483338"/>
                                        </p:tgtEl>
                                      </p:cBhvr>
                                    </p:animEffect>
                                    <p:set>
                                      <p:cBhvr>
                                        <p:cTn id="325" dur="1" fill="hold">
                                          <p:stCondLst>
                                            <p:cond delay="999"/>
                                          </p:stCondLst>
                                        </p:cTn>
                                        <p:tgtEl>
                                          <p:spTgt spid="483338"/>
                                        </p:tgtEl>
                                        <p:attrNameLst>
                                          <p:attrName>style.visibility</p:attrName>
                                        </p:attrNameLst>
                                      </p:cBhvr>
                                      <p:to>
                                        <p:strVal val="hidden"/>
                                      </p:to>
                                    </p:set>
                                  </p:childTnLst>
                                </p:cTn>
                              </p:par>
                              <p:par>
                                <p:cTn id="326" presetID="9" presetClass="entr" presetSubtype="0" fill="hold" grpId="0" nodeType="withEffect">
                                  <p:stCondLst>
                                    <p:cond delay="0"/>
                                  </p:stCondLst>
                                  <p:childTnLst>
                                    <p:set>
                                      <p:cBhvr>
                                        <p:cTn id="327" dur="1" fill="hold">
                                          <p:stCondLst>
                                            <p:cond delay="0"/>
                                          </p:stCondLst>
                                        </p:cTn>
                                        <p:tgtEl>
                                          <p:spTgt spid="483337"/>
                                        </p:tgtEl>
                                        <p:attrNameLst>
                                          <p:attrName>style.visibility</p:attrName>
                                        </p:attrNameLst>
                                      </p:cBhvr>
                                      <p:to>
                                        <p:strVal val="visible"/>
                                      </p:to>
                                    </p:set>
                                    <p:animEffect transition="in" filter="dissolve">
                                      <p:cBhvr>
                                        <p:cTn id="328" dur="1000"/>
                                        <p:tgtEl>
                                          <p:spTgt spid="483337"/>
                                        </p:tgtEl>
                                      </p:cBhvr>
                                    </p:animEffect>
                                  </p:childTnLst>
                                </p:cTn>
                              </p:par>
                            </p:childTnLst>
                          </p:cTn>
                        </p:par>
                        <p:par>
                          <p:cTn id="329" fill="hold">
                            <p:stCondLst>
                              <p:cond delay="1000"/>
                            </p:stCondLst>
                            <p:childTnLst>
                              <p:par>
                                <p:cTn id="330" presetID="9" presetClass="exit" presetSubtype="0" fill="hold" grpId="1" nodeType="afterEffect">
                                  <p:stCondLst>
                                    <p:cond delay="0"/>
                                  </p:stCondLst>
                                  <p:childTnLst>
                                    <p:animEffect transition="out" filter="dissolve">
                                      <p:cBhvr>
                                        <p:cTn id="331" dur="500"/>
                                        <p:tgtEl>
                                          <p:spTgt spid="483460"/>
                                        </p:tgtEl>
                                      </p:cBhvr>
                                    </p:animEffect>
                                    <p:set>
                                      <p:cBhvr>
                                        <p:cTn id="332" dur="1" fill="hold">
                                          <p:stCondLst>
                                            <p:cond delay="499"/>
                                          </p:stCondLst>
                                        </p:cTn>
                                        <p:tgtEl>
                                          <p:spTgt spid="483460"/>
                                        </p:tgtEl>
                                        <p:attrNameLst>
                                          <p:attrName>style.visibility</p:attrName>
                                        </p:attrNameLst>
                                      </p:cBhvr>
                                      <p:to>
                                        <p:strVal val="hidden"/>
                                      </p:to>
                                    </p:set>
                                  </p:childTnLst>
                                </p:cTn>
                              </p:par>
                              <p:par>
                                <p:cTn id="333" presetID="9" presetClass="exit" presetSubtype="0" fill="hold" grpId="1" nodeType="withEffect">
                                  <p:stCondLst>
                                    <p:cond delay="0"/>
                                  </p:stCondLst>
                                  <p:childTnLst>
                                    <p:animEffect transition="out" filter="dissolve">
                                      <p:cBhvr>
                                        <p:cTn id="334" dur="500"/>
                                        <p:tgtEl>
                                          <p:spTgt spid="483461"/>
                                        </p:tgtEl>
                                      </p:cBhvr>
                                    </p:animEffect>
                                    <p:set>
                                      <p:cBhvr>
                                        <p:cTn id="335" dur="1" fill="hold">
                                          <p:stCondLst>
                                            <p:cond delay="499"/>
                                          </p:stCondLst>
                                        </p:cTn>
                                        <p:tgtEl>
                                          <p:spTgt spid="483461"/>
                                        </p:tgtEl>
                                        <p:attrNameLst>
                                          <p:attrName>style.visibility</p:attrName>
                                        </p:attrNameLst>
                                      </p:cBhvr>
                                      <p:to>
                                        <p:strVal val="hidden"/>
                                      </p:to>
                                    </p:set>
                                  </p:childTnLst>
                                </p:cTn>
                              </p:par>
                              <p:par>
                                <p:cTn id="336" presetID="9" presetClass="exit" presetSubtype="0" fill="hold" grpId="1" nodeType="withEffect">
                                  <p:stCondLst>
                                    <p:cond delay="0"/>
                                  </p:stCondLst>
                                  <p:childTnLst>
                                    <p:animEffect transition="out" filter="dissolve">
                                      <p:cBhvr>
                                        <p:cTn id="337" dur="500"/>
                                        <p:tgtEl>
                                          <p:spTgt spid="483407"/>
                                        </p:tgtEl>
                                      </p:cBhvr>
                                    </p:animEffect>
                                    <p:set>
                                      <p:cBhvr>
                                        <p:cTn id="338" dur="1" fill="hold">
                                          <p:stCondLst>
                                            <p:cond delay="499"/>
                                          </p:stCondLst>
                                        </p:cTn>
                                        <p:tgtEl>
                                          <p:spTgt spid="483407"/>
                                        </p:tgtEl>
                                        <p:attrNameLst>
                                          <p:attrName>style.visibility</p:attrName>
                                        </p:attrNameLst>
                                      </p:cBhvr>
                                      <p:to>
                                        <p:strVal val="hidden"/>
                                      </p:to>
                                    </p:set>
                                  </p:childTnLst>
                                </p:cTn>
                              </p:par>
                              <p:par>
                                <p:cTn id="339" presetID="9" presetClass="entr" presetSubtype="0" fill="hold" grpId="0" nodeType="withEffect">
                                  <p:stCondLst>
                                    <p:cond delay="0"/>
                                  </p:stCondLst>
                                  <p:childTnLst>
                                    <p:set>
                                      <p:cBhvr>
                                        <p:cTn id="340" dur="1" fill="hold">
                                          <p:stCondLst>
                                            <p:cond delay="0"/>
                                          </p:stCondLst>
                                        </p:cTn>
                                        <p:tgtEl>
                                          <p:spTgt spid="483462"/>
                                        </p:tgtEl>
                                        <p:attrNameLst>
                                          <p:attrName>style.visibility</p:attrName>
                                        </p:attrNameLst>
                                      </p:cBhvr>
                                      <p:to>
                                        <p:strVal val="visible"/>
                                      </p:to>
                                    </p:set>
                                    <p:animEffect transition="in" filter="dissolve">
                                      <p:cBhvr>
                                        <p:cTn id="341" dur="500"/>
                                        <p:tgtEl>
                                          <p:spTgt spid="483462"/>
                                        </p:tgtEl>
                                      </p:cBhvr>
                                    </p:animEffect>
                                  </p:childTnLst>
                                </p:cTn>
                              </p:par>
                              <p:par>
                                <p:cTn id="342" presetID="9" presetClass="entr" presetSubtype="0" fill="hold" grpId="0" nodeType="withEffect">
                                  <p:stCondLst>
                                    <p:cond delay="0"/>
                                  </p:stCondLst>
                                  <p:childTnLst>
                                    <p:set>
                                      <p:cBhvr>
                                        <p:cTn id="343" dur="1" fill="hold">
                                          <p:stCondLst>
                                            <p:cond delay="0"/>
                                          </p:stCondLst>
                                        </p:cTn>
                                        <p:tgtEl>
                                          <p:spTgt spid="483463"/>
                                        </p:tgtEl>
                                        <p:attrNameLst>
                                          <p:attrName>style.visibility</p:attrName>
                                        </p:attrNameLst>
                                      </p:cBhvr>
                                      <p:to>
                                        <p:strVal val="visible"/>
                                      </p:to>
                                    </p:set>
                                    <p:animEffect transition="in" filter="dissolve">
                                      <p:cBhvr>
                                        <p:cTn id="344" dur="500"/>
                                        <p:tgtEl>
                                          <p:spTgt spid="483463"/>
                                        </p:tgtEl>
                                      </p:cBhvr>
                                    </p:animEffect>
                                  </p:childTnLst>
                                </p:cTn>
                              </p:par>
                              <p:par>
                                <p:cTn id="345" presetID="9" presetClass="entr" presetSubtype="0" fill="hold" grpId="0" nodeType="withEffect">
                                  <p:stCondLst>
                                    <p:cond delay="0"/>
                                  </p:stCondLst>
                                  <p:childTnLst>
                                    <p:set>
                                      <p:cBhvr>
                                        <p:cTn id="346" dur="1" fill="hold">
                                          <p:stCondLst>
                                            <p:cond delay="0"/>
                                          </p:stCondLst>
                                        </p:cTn>
                                        <p:tgtEl>
                                          <p:spTgt spid="483408"/>
                                        </p:tgtEl>
                                        <p:attrNameLst>
                                          <p:attrName>style.visibility</p:attrName>
                                        </p:attrNameLst>
                                      </p:cBhvr>
                                      <p:to>
                                        <p:strVal val="visible"/>
                                      </p:to>
                                    </p:set>
                                    <p:animEffect transition="in" filter="dissolve">
                                      <p:cBhvr>
                                        <p:cTn id="347" dur="500"/>
                                        <p:tgtEl>
                                          <p:spTgt spid="483408"/>
                                        </p:tgtEl>
                                      </p:cBhvr>
                                    </p:animEffect>
                                  </p:childTnLst>
                                </p:cTn>
                              </p:par>
                            </p:childTnLst>
                          </p:cTn>
                        </p:par>
                      </p:childTnLst>
                    </p:cTn>
                  </p:par>
                  <p:par>
                    <p:cTn id="348" fill="hold">
                      <p:stCondLst>
                        <p:cond delay="indefinite"/>
                      </p:stCondLst>
                      <p:childTnLst>
                        <p:par>
                          <p:cTn id="349" fill="hold">
                            <p:stCondLst>
                              <p:cond delay="0"/>
                            </p:stCondLst>
                            <p:childTnLst>
                              <p:par>
                                <p:cTn id="350" presetID="10" presetClass="entr" presetSubtype="0" fill="hold" grpId="0" nodeType="clickEffect">
                                  <p:stCondLst>
                                    <p:cond delay="0"/>
                                  </p:stCondLst>
                                  <p:childTnLst>
                                    <p:set>
                                      <p:cBhvr>
                                        <p:cTn id="351" dur="1" fill="hold">
                                          <p:stCondLst>
                                            <p:cond delay="0"/>
                                          </p:stCondLst>
                                        </p:cTn>
                                        <p:tgtEl>
                                          <p:spTgt spid="483465"/>
                                        </p:tgtEl>
                                        <p:attrNameLst>
                                          <p:attrName>style.visibility</p:attrName>
                                        </p:attrNameLst>
                                      </p:cBhvr>
                                      <p:to>
                                        <p:strVal val="visible"/>
                                      </p:to>
                                    </p:set>
                                    <p:animEffect transition="in" filter="fade">
                                      <p:cBhvr>
                                        <p:cTn id="352" dur="2000"/>
                                        <p:tgtEl>
                                          <p:spTgt spid="483465"/>
                                        </p:tgtEl>
                                      </p:cBhvr>
                                    </p:animEffect>
                                  </p:childTnLst>
                                </p:cTn>
                              </p:par>
                            </p:childTnLst>
                          </p:cTn>
                        </p:par>
                      </p:childTnLst>
                    </p:cTn>
                  </p:par>
                  <p:par>
                    <p:cTn id="353" fill="hold">
                      <p:stCondLst>
                        <p:cond delay="indefinite"/>
                      </p:stCondLst>
                      <p:childTnLst>
                        <p:par>
                          <p:cTn id="354" fill="hold">
                            <p:stCondLst>
                              <p:cond delay="0"/>
                            </p:stCondLst>
                            <p:childTnLst>
                              <p:par>
                                <p:cTn id="355" presetID="53" presetClass="entr" presetSubtype="0" fill="hold" grpId="0" nodeType="clickEffect">
                                  <p:stCondLst>
                                    <p:cond delay="0"/>
                                  </p:stCondLst>
                                  <p:childTnLst>
                                    <p:set>
                                      <p:cBhvr>
                                        <p:cTn id="356" dur="1" fill="hold">
                                          <p:stCondLst>
                                            <p:cond delay="0"/>
                                          </p:stCondLst>
                                        </p:cTn>
                                        <p:tgtEl>
                                          <p:spTgt spid="483464"/>
                                        </p:tgtEl>
                                        <p:attrNameLst>
                                          <p:attrName>style.visibility</p:attrName>
                                        </p:attrNameLst>
                                      </p:cBhvr>
                                      <p:to>
                                        <p:strVal val="visible"/>
                                      </p:to>
                                    </p:set>
                                    <p:anim calcmode="lin" valueType="num">
                                      <p:cBhvr>
                                        <p:cTn id="357" dur="500" fill="hold"/>
                                        <p:tgtEl>
                                          <p:spTgt spid="483464"/>
                                        </p:tgtEl>
                                        <p:attrNameLst>
                                          <p:attrName>ppt_w</p:attrName>
                                        </p:attrNameLst>
                                      </p:cBhvr>
                                      <p:tavLst>
                                        <p:tav tm="0">
                                          <p:val>
                                            <p:fltVal val="0"/>
                                          </p:val>
                                        </p:tav>
                                        <p:tav tm="100000">
                                          <p:val>
                                            <p:strVal val="#ppt_w"/>
                                          </p:val>
                                        </p:tav>
                                      </p:tavLst>
                                    </p:anim>
                                    <p:anim calcmode="lin" valueType="num">
                                      <p:cBhvr>
                                        <p:cTn id="358" dur="500" fill="hold"/>
                                        <p:tgtEl>
                                          <p:spTgt spid="483464"/>
                                        </p:tgtEl>
                                        <p:attrNameLst>
                                          <p:attrName>ppt_h</p:attrName>
                                        </p:attrNameLst>
                                      </p:cBhvr>
                                      <p:tavLst>
                                        <p:tav tm="0">
                                          <p:val>
                                            <p:fltVal val="0"/>
                                          </p:val>
                                        </p:tav>
                                        <p:tav tm="100000">
                                          <p:val>
                                            <p:strVal val="#ppt_h"/>
                                          </p:val>
                                        </p:tav>
                                      </p:tavLst>
                                    </p:anim>
                                    <p:animEffect transition="in" filter="fade">
                                      <p:cBhvr>
                                        <p:cTn id="359" dur="500"/>
                                        <p:tgtEl>
                                          <p:spTgt spid="483464"/>
                                        </p:tgtEl>
                                      </p:cBhvr>
                                    </p:animEffect>
                                  </p:childTnLst>
                                </p:cTn>
                              </p:par>
                            </p:childTnLst>
                          </p:cTn>
                        </p:par>
                      </p:childTnLst>
                    </p:cTn>
                  </p:par>
                  <p:par>
                    <p:cTn id="360" fill="hold">
                      <p:stCondLst>
                        <p:cond delay="indefinite"/>
                      </p:stCondLst>
                      <p:childTnLst>
                        <p:par>
                          <p:cTn id="361" fill="hold">
                            <p:stCondLst>
                              <p:cond delay="0"/>
                            </p:stCondLst>
                            <p:childTnLst>
                              <p:par>
                                <p:cTn id="362" presetID="40" presetClass="entr" presetSubtype="0" fill="hold" grpId="0" nodeType="clickEffect">
                                  <p:stCondLst>
                                    <p:cond delay="0"/>
                                  </p:stCondLst>
                                  <p:iterate type="lt">
                                    <p:tmPct val="10000"/>
                                  </p:iterate>
                                  <p:childTnLst>
                                    <p:set>
                                      <p:cBhvr>
                                        <p:cTn id="363" dur="1" fill="hold">
                                          <p:stCondLst>
                                            <p:cond delay="0"/>
                                          </p:stCondLst>
                                        </p:cTn>
                                        <p:tgtEl>
                                          <p:spTgt spid="483466"/>
                                        </p:tgtEl>
                                        <p:attrNameLst>
                                          <p:attrName>style.visibility</p:attrName>
                                        </p:attrNameLst>
                                      </p:cBhvr>
                                      <p:to>
                                        <p:strVal val="visible"/>
                                      </p:to>
                                    </p:set>
                                    <p:animEffect transition="in" filter="fade">
                                      <p:cBhvr>
                                        <p:cTn id="364" dur="1000"/>
                                        <p:tgtEl>
                                          <p:spTgt spid="483466"/>
                                        </p:tgtEl>
                                      </p:cBhvr>
                                    </p:animEffect>
                                    <p:anim calcmode="lin" valueType="num">
                                      <p:cBhvr>
                                        <p:cTn id="365" dur="1000" fill="hold"/>
                                        <p:tgtEl>
                                          <p:spTgt spid="483466"/>
                                        </p:tgtEl>
                                        <p:attrNameLst>
                                          <p:attrName>ppt_x</p:attrName>
                                        </p:attrNameLst>
                                      </p:cBhvr>
                                      <p:tavLst>
                                        <p:tav tm="0">
                                          <p:val>
                                            <p:strVal val="#ppt_x-.1"/>
                                          </p:val>
                                        </p:tav>
                                        <p:tav tm="100000">
                                          <p:val>
                                            <p:strVal val="#ppt_x"/>
                                          </p:val>
                                        </p:tav>
                                      </p:tavLst>
                                    </p:anim>
                                    <p:anim calcmode="lin" valueType="num">
                                      <p:cBhvr>
                                        <p:cTn id="366" dur="1000" fill="hold"/>
                                        <p:tgtEl>
                                          <p:spTgt spid="483466"/>
                                        </p:tgtEl>
                                        <p:attrNameLst>
                                          <p:attrName>ppt_y</p:attrName>
                                        </p:attrNameLst>
                                      </p:cBhvr>
                                      <p:tavLst>
                                        <p:tav tm="0">
                                          <p:val>
                                            <p:strVal val="#ppt_y"/>
                                          </p:val>
                                        </p:tav>
                                        <p:tav tm="100000">
                                          <p:val>
                                            <p:strVal val="#ppt_y"/>
                                          </p:val>
                                        </p:tav>
                                      </p:tavLst>
                                    </p:anim>
                                  </p:childTnLst>
                                </p:cTn>
                              </p:par>
                            </p:childTnLst>
                          </p:cTn>
                        </p:par>
                      </p:childTnLst>
                    </p:cTn>
                  </p:par>
                  <p:par>
                    <p:cTn id="367" fill="hold">
                      <p:stCondLst>
                        <p:cond delay="indefinite"/>
                      </p:stCondLst>
                      <p:childTnLst>
                        <p:par>
                          <p:cTn id="368" fill="hold">
                            <p:stCondLst>
                              <p:cond delay="0"/>
                            </p:stCondLst>
                            <p:childTnLst>
                              <p:par>
                                <p:cTn id="369" presetID="10" presetClass="entr" presetSubtype="0" fill="hold" grpId="0" nodeType="clickEffect">
                                  <p:stCondLst>
                                    <p:cond delay="0"/>
                                  </p:stCondLst>
                                  <p:childTnLst>
                                    <p:set>
                                      <p:cBhvr>
                                        <p:cTn id="370" dur="1" fill="hold">
                                          <p:stCondLst>
                                            <p:cond delay="0"/>
                                          </p:stCondLst>
                                        </p:cTn>
                                        <p:tgtEl>
                                          <p:spTgt spid="483468"/>
                                        </p:tgtEl>
                                        <p:attrNameLst>
                                          <p:attrName>style.visibility</p:attrName>
                                        </p:attrNameLst>
                                      </p:cBhvr>
                                      <p:to>
                                        <p:strVal val="visible"/>
                                      </p:to>
                                    </p:set>
                                    <p:animEffect transition="in" filter="fade">
                                      <p:cBhvr>
                                        <p:cTn id="371" dur="2000"/>
                                        <p:tgtEl>
                                          <p:spTgt spid="483468"/>
                                        </p:tgtEl>
                                      </p:cBhvr>
                                    </p:animEffect>
                                  </p:childTnLst>
                                </p:cTn>
                              </p:par>
                            </p:childTnLst>
                          </p:cTn>
                        </p:par>
                        <p:par>
                          <p:cTn id="372" fill="hold">
                            <p:stCondLst>
                              <p:cond delay="2000"/>
                            </p:stCondLst>
                            <p:childTnLst>
                              <p:par>
                                <p:cTn id="373" presetID="10" presetClass="entr" presetSubtype="0" fill="hold" grpId="0" nodeType="afterEffect">
                                  <p:stCondLst>
                                    <p:cond delay="0"/>
                                  </p:stCondLst>
                                  <p:childTnLst>
                                    <p:set>
                                      <p:cBhvr>
                                        <p:cTn id="374" dur="1" fill="hold">
                                          <p:stCondLst>
                                            <p:cond delay="0"/>
                                          </p:stCondLst>
                                        </p:cTn>
                                        <p:tgtEl>
                                          <p:spTgt spid="483467"/>
                                        </p:tgtEl>
                                        <p:attrNameLst>
                                          <p:attrName>style.visibility</p:attrName>
                                        </p:attrNameLst>
                                      </p:cBhvr>
                                      <p:to>
                                        <p:strVal val="visible"/>
                                      </p:to>
                                    </p:set>
                                    <p:animEffect transition="in" filter="fade">
                                      <p:cBhvr>
                                        <p:cTn id="375" dur="2000"/>
                                        <p:tgtEl>
                                          <p:spTgt spid="483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0" grpId="0" animBg="1"/>
      <p:bldP spid="483331" grpId="0" animBg="1"/>
      <p:bldP spid="483332" grpId="0" animBg="1"/>
      <p:bldP spid="483334" grpId="0" animBg="1"/>
      <p:bldP spid="483335" grpId="0" animBg="1"/>
      <p:bldP spid="483337" grpId="0" animBg="1"/>
      <p:bldP spid="483338" grpId="0" animBg="1"/>
      <p:bldP spid="483338" grpId="1" animBg="1"/>
      <p:bldP spid="483339" grpId="0" animBg="1"/>
      <p:bldP spid="483340" grpId="0" animBg="1"/>
      <p:bldP spid="483340" grpId="1" animBg="1"/>
      <p:bldP spid="483341" grpId="0" animBg="1"/>
      <p:bldP spid="483342" grpId="0" animBg="1"/>
      <p:bldP spid="483343" grpId="0" animBg="1"/>
      <p:bldP spid="483344" grpId="0" animBg="1"/>
      <p:bldP spid="483347" grpId="0" animBg="1"/>
      <p:bldP spid="483395" grpId="0" animBg="1"/>
      <p:bldP spid="483395" grpId="1" animBg="1"/>
      <p:bldP spid="483396" grpId="0" animBg="1"/>
      <p:bldP spid="483396" grpId="1" animBg="1"/>
      <p:bldP spid="483401" grpId="0"/>
      <p:bldP spid="483401" grpId="1"/>
      <p:bldP spid="483402" grpId="0"/>
      <p:bldP spid="483402" grpId="1"/>
      <p:bldP spid="483403" grpId="0"/>
      <p:bldP spid="483403" grpId="1"/>
      <p:bldP spid="483404" grpId="0"/>
      <p:bldP spid="483404" grpId="1"/>
      <p:bldP spid="483405" grpId="0"/>
      <p:bldP spid="483405" grpId="1"/>
      <p:bldP spid="483406" grpId="0"/>
      <p:bldP spid="483406" grpId="1"/>
      <p:bldP spid="483407" grpId="0"/>
      <p:bldP spid="483407" grpId="1"/>
      <p:bldP spid="483408" grpId="0"/>
      <p:bldP spid="483445" grpId="0"/>
      <p:bldP spid="483445" grpId="1"/>
      <p:bldP spid="483446" grpId="0"/>
      <p:bldP spid="483446" grpId="1"/>
      <p:bldP spid="483447" grpId="0"/>
      <p:bldP spid="483447" grpId="1"/>
      <p:bldP spid="483448" grpId="0"/>
      <p:bldP spid="483448" grpId="1"/>
      <p:bldP spid="483449" grpId="0"/>
      <p:bldP spid="483449" grpId="1"/>
      <p:bldP spid="483450" grpId="0"/>
      <p:bldP spid="483450" grpId="1"/>
      <p:bldP spid="483451" grpId="0"/>
      <p:bldP spid="483451" grpId="1"/>
      <p:bldP spid="483452" grpId="0"/>
      <p:bldP spid="483452" grpId="1"/>
      <p:bldP spid="483453" grpId="0"/>
      <p:bldP spid="483453" grpId="1"/>
      <p:bldP spid="483454" grpId="0"/>
      <p:bldP spid="483454" grpId="1"/>
      <p:bldP spid="483455" grpId="0"/>
      <p:bldP spid="483455" grpId="1"/>
      <p:bldP spid="483456" grpId="0"/>
      <p:bldP spid="483456" grpId="1"/>
      <p:bldP spid="483457" grpId="0"/>
      <p:bldP spid="483457" grpId="1"/>
      <p:bldP spid="483458" grpId="0"/>
      <p:bldP spid="483458" grpId="1"/>
      <p:bldP spid="483459" grpId="0"/>
      <p:bldP spid="483459" grpId="1"/>
      <p:bldP spid="483460" grpId="0"/>
      <p:bldP spid="483460" grpId="1"/>
      <p:bldP spid="483461" grpId="0"/>
      <p:bldP spid="483461" grpId="1"/>
      <p:bldP spid="483462" grpId="0"/>
      <p:bldP spid="483463" grpId="0"/>
      <p:bldP spid="483464" grpId="0"/>
      <p:bldP spid="483465" grpId="0"/>
      <p:bldP spid="483466" grpId="0"/>
      <p:bldP spid="483467" grpId="0"/>
      <p:bldP spid="483468" grpId="0"/>
      <p:bldP spid="483469" grpId="0" animBg="1"/>
      <p:bldP spid="483470"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1074" name="Rectangle 4"/>
          <p:cNvSpPr>
            <a:spLocks noGrp="1" noChangeArrowheads="1"/>
          </p:cNvSpPr>
          <p:nvPr>
            <p:ph type="title"/>
          </p:nvPr>
        </p:nvSpPr>
        <p:spPr/>
        <p:txBody>
          <a:bodyPr/>
          <a:lstStyle/>
          <a:p>
            <a:pPr eaLnBrk="1" hangingPunct="1"/>
            <a:r>
              <a:rPr lang="en-US" sz="3600" i="1" smtClean="0"/>
              <a:t>Visualizing Limiting Reactant</a:t>
            </a:r>
          </a:p>
        </p:txBody>
      </p:sp>
      <p:sp>
        <p:nvSpPr>
          <p:cNvPr id="480261" name="Text Box 5"/>
          <p:cNvSpPr txBox="1">
            <a:spLocks noChangeArrowheads="1"/>
          </p:cNvSpPr>
          <p:nvPr/>
        </p:nvSpPr>
        <p:spPr bwMode="auto">
          <a:xfrm>
            <a:off x="6769100" y="4995863"/>
            <a:ext cx="354013" cy="457200"/>
          </a:xfrm>
          <a:prstGeom prst="rect">
            <a:avLst/>
          </a:prstGeom>
          <a:noFill/>
          <a:ln w="9525">
            <a:noFill/>
            <a:miter lim="800000"/>
            <a:headEnd/>
            <a:tailEnd/>
          </a:ln>
        </p:spPr>
        <p:txBody>
          <a:bodyPr wrap="none">
            <a:spAutoFit/>
          </a:bodyPr>
          <a:lstStyle/>
          <a:p>
            <a:r>
              <a:rPr lang="en-US" sz="2400"/>
              <a:t>1</a:t>
            </a:r>
          </a:p>
        </p:txBody>
      </p:sp>
      <p:sp>
        <p:nvSpPr>
          <p:cNvPr id="480262" name="Text Box 6"/>
          <p:cNvSpPr txBox="1">
            <a:spLocks noChangeArrowheads="1"/>
          </p:cNvSpPr>
          <p:nvPr/>
        </p:nvSpPr>
        <p:spPr bwMode="auto">
          <a:xfrm>
            <a:off x="6769100" y="5006975"/>
            <a:ext cx="354013" cy="457200"/>
          </a:xfrm>
          <a:prstGeom prst="rect">
            <a:avLst/>
          </a:prstGeom>
          <a:noFill/>
          <a:ln w="9525">
            <a:noFill/>
            <a:miter lim="800000"/>
            <a:headEnd/>
            <a:tailEnd/>
          </a:ln>
        </p:spPr>
        <p:txBody>
          <a:bodyPr wrap="none">
            <a:spAutoFit/>
          </a:bodyPr>
          <a:lstStyle/>
          <a:p>
            <a:r>
              <a:rPr lang="en-US" sz="2400"/>
              <a:t>2</a:t>
            </a:r>
          </a:p>
        </p:txBody>
      </p:sp>
      <p:sp>
        <p:nvSpPr>
          <p:cNvPr id="480263" name="Text Box 7"/>
          <p:cNvSpPr txBox="1">
            <a:spLocks noChangeArrowheads="1"/>
          </p:cNvSpPr>
          <p:nvPr/>
        </p:nvSpPr>
        <p:spPr bwMode="auto">
          <a:xfrm>
            <a:off x="6780213" y="5006975"/>
            <a:ext cx="354012" cy="457200"/>
          </a:xfrm>
          <a:prstGeom prst="rect">
            <a:avLst/>
          </a:prstGeom>
          <a:noFill/>
          <a:ln w="9525">
            <a:noFill/>
            <a:miter lim="800000"/>
            <a:headEnd/>
            <a:tailEnd/>
          </a:ln>
        </p:spPr>
        <p:txBody>
          <a:bodyPr wrap="none">
            <a:spAutoFit/>
          </a:bodyPr>
          <a:lstStyle/>
          <a:p>
            <a:r>
              <a:rPr lang="en-US" sz="2400"/>
              <a:t>3</a:t>
            </a:r>
          </a:p>
        </p:txBody>
      </p:sp>
      <p:sp>
        <p:nvSpPr>
          <p:cNvPr id="480264" name="Text Box 8"/>
          <p:cNvSpPr txBox="1">
            <a:spLocks noChangeArrowheads="1"/>
          </p:cNvSpPr>
          <p:nvPr/>
        </p:nvSpPr>
        <p:spPr bwMode="auto">
          <a:xfrm>
            <a:off x="6778625" y="5000625"/>
            <a:ext cx="354013" cy="457200"/>
          </a:xfrm>
          <a:prstGeom prst="rect">
            <a:avLst/>
          </a:prstGeom>
          <a:noFill/>
          <a:ln w="9525">
            <a:noFill/>
            <a:miter lim="800000"/>
            <a:headEnd/>
            <a:tailEnd/>
          </a:ln>
        </p:spPr>
        <p:txBody>
          <a:bodyPr wrap="none">
            <a:spAutoFit/>
          </a:bodyPr>
          <a:lstStyle/>
          <a:p>
            <a:r>
              <a:rPr lang="en-US" sz="2400"/>
              <a:t>4</a:t>
            </a:r>
          </a:p>
        </p:txBody>
      </p:sp>
      <p:sp>
        <p:nvSpPr>
          <p:cNvPr id="480265" name="Text Box 9"/>
          <p:cNvSpPr txBox="1">
            <a:spLocks noChangeArrowheads="1"/>
          </p:cNvSpPr>
          <p:nvPr/>
        </p:nvSpPr>
        <p:spPr bwMode="auto">
          <a:xfrm>
            <a:off x="6757988" y="4999038"/>
            <a:ext cx="354012" cy="457200"/>
          </a:xfrm>
          <a:prstGeom prst="rect">
            <a:avLst/>
          </a:prstGeom>
          <a:noFill/>
          <a:ln w="9525">
            <a:noFill/>
            <a:miter lim="800000"/>
            <a:headEnd/>
            <a:tailEnd/>
          </a:ln>
        </p:spPr>
        <p:txBody>
          <a:bodyPr wrap="none">
            <a:spAutoFit/>
          </a:bodyPr>
          <a:lstStyle/>
          <a:p>
            <a:r>
              <a:rPr lang="en-US" sz="2400"/>
              <a:t>5</a:t>
            </a:r>
          </a:p>
        </p:txBody>
      </p:sp>
      <p:sp>
        <p:nvSpPr>
          <p:cNvPr id="480266" name="Text Box 10"/>
          <p:cNvSpPr txBox="1">
            <a:spLocks noChangeArrowheads="1"/>
          </p:cNvSpPr>
          <p:nvPr/>
        </p:nvSpPr>
        <p:spPr bwMode="auto">
          <a:xfrm>
            <a:off x="6769100" y="5002213"/>
            <a:ext cx="354013" cy="457200"/>
          </a:xfrm>
          <a:prstGeom prst="rect">
            <a:avLst/>
          </a:prstGeom>
          <a:noFill/>
          <a:ln w="9525">
            <a:noFill/>
            <a:miter lim="800000"/>
            <a:headEnd/>
            <a:tailEnd/>
          </a:ln>
        </p:spPr>
        <p:txBody>
          <a:bodyPr wrap="none">
            <a:spAutoFit/>
          </a:bodyPr>
          <a:lstStyle/>
          <a:p>
            <a:r>
              <a:rPr lang="en-US" sz="2400"/>
              <a:t>6</a:t>
            </a:r>
          </a:p>
        </p:txBody>
      </p:sp>
      <p:sp>
        <p:nvSpPr>
          <p:cNvPr id="480267" name="Text Box 11"/>
          <p:cNvSpPr txBox="1">
            <a:spLocks noChangeArrowheads="1"/>
          </p:cNvSpPr>
          <p:nvPr/>
        </p:nvSpPr>
        <p:spPr bwMode="auto">
          <a:xfrm>
            <a:off x="6762750" y="5011738"/>
            <a:ext cx="354013" cy="457200"/>
          </a:xfrm>
          <a:prstGeom prst="rect">
            <a:avLst/>
          </a:prstGeom>
          <a:noFill/>
          <a:ln w="9525">
            <a:noFill/>
            <a:miter lim="800000"/>
            <a:headEnd/>
            <a:tailEnd/>
          </a:ln>
        </p:spPr>
        <p:txBody>
          <a:bodyPr wrap="none">
            <a:spAutoFit/>
          </a:bodyPr>
          <a:lstStyle/>
          <a:p>
            <a:r>
              <a:rPr lang="en-US" sz="2400"/>
              <a:t>7</a:t>
            </a:r>
          </a:p>
        </p:txBody>
      </p:sp>
      <p:sp>
        <p:nvSpPr>
          <p:cNvPr id="480268" name="Text Box 12"/>
          <p:cNvSpPr txBox="1">
            <a:spLocks noChangeArrowheads="1"/>
          </p:cNvSpPr>
          <p:nvPr/>
        </p:nvSpPr>
        <p:spPr bwMode="auto">
          <a:xfrm>
            <a:off x="6767513" y="4999038"/>
            <a:ext cx="354012" cy="457200"/>
          </a:xfrm>
          <a:prstGeom prst="rect">
            <a:avLst/>
          </a:prstGeom>
          <a:noFill/>
          <a:ln w="9525">
            <a:noFill/>
            <a:miter lim="800000"/>
            <a:headEnd/>
            <a:tailEnd/>
          </a:ln>
        </p:spPr>
        <p:txBody>
          <a:bodyPr wrap="none">
            <a:spAutoFit/>
          </a:bodyPr>
          <a:lstStyle/>
          <a:p>
            <a:r>
              <a:rPr lang="en-US" sz="2400"/>
              <a:t>8</a:t>
            </a:r>
          </a:p>
        </p:txBody>
      </p:sp>
      <p:sp>
        <p:nvSpPr>
          <p:cNvPr id="131083" name="Oval 13"/>
          <p:cNvSpPr>
            <a:spLocks noChangeArrowheads="1"/>
          </p:cNvSpPr>
          <p:nvPr/>
        </p:nvSpPr>
        <p:spPr bwMode="auto">
          <a:xfrm>
            <a:off x="228600" y="2133600"/>
            <a:ext cx="2514600" cy="2514600"/>
          </a:xfrm>
          <a:prstGeom prst="ellipse">
            <a:avLst/>
          </a:prstGeom>
          <a:solidFill>
            <a:srgbClr val="FFFFFF"/>
          </a:solidFill>
          <a:ln w="9525">
            <a:solidFill>
              <a:schemeClr val="tx1"/>
            </a:solidFill>
            <a:round/>
            <a:headEnd/>
            <a:tailEnd/>
          </a:ln>
        </p:spPr>
        <p:txBody>
          <a:bodyPr wrap="none" anchor="ctr"/>
          <a:lstStyle/>
          <a:p>
            <a:endParaRPr lang="en-US"/>
          </a:p>
        </p:txBody>
      </p:sp>
      <p:grpSp>
        <p:nvGrpSpPr>
          <p:cNvPr id="2" name="Group 14"/>
          <p:cNvGrpSpPr>
            <a:grpSpLocks/>
          </p:cNvGrpSpPr>
          <p:nvPr/>
        </p:nvGrpSpPr>
        <p:grpSpPr bwMode="auto">
          <a:xfrm>
            <a:off x="2209800" y="3124200"/>
            <a:ext cx="304800" cy="457200"/>
            <a:chOff x="1392" y="1968"/>
            <a:chExt cx="192" cy="288"/>
          </a:xfrm>
        </p:grpSpPr>
        <p:sp>
          <p:nvSpPr>
            <p:cNvPr id="131213" name="Oval 15"/>
            <p:cNvSpPr>
              <a:spLocks noChangeArrowheads="1"/>
            </p:cNvSpPr>
            <p:nvPr/>
          </p:nvSpPr>
          <p:spPr bwMode="auto">
            <a:xfrm>
              <a:off x="1392" y="1968"/>
              <a:ext cx="144" cy="144"/>
            </a:xfrm>
            <a:prstGeom prst="ellipse">
              <a:avLst/>
            </a:prstGeom>
            <a:solidFill>
              <a:schemeClr val="bg1"/>
            </a:solidFill>
            <a:ln w="6350">
              <a:solidFill>
                <a:srgbClr val="333333"/>
              </a:solidFill>
              <a:prstDash val="dash"/>
              <a:round/>
              <a:headEnd/>
              <a:tailEnd/>
            </a:ln>
          </p:spPr>
          <p:txBody>
            <a:bodyPr wrap="none" anchor="ctr"/>
            <a:lstStyle/>
            <a:p>
              <a:endParaRPr lang="en-US"/>
            </a:p>
          </p:txBody>
        </p:sp>
        <p:sp>
          <p:nvSpPr>
            <p:cNvPr id="131214" name="Oval 16"/>
            <p:cNvSpPr>
              <a:spLocks noChangeArrowheads="1"/>
            </p:cNvSpPr>
            <p:nvPr/>
          </p:nvSpPr>
          <p:spPr bwMode="auto">
            <a:xfrm>
              <a:off x="1440" y="2112"/>
              <a:ext cx="144" cy="144"/>
            </a:xfrm>
            <a:prstGeom prst="ellipse">
              <a:avLst/>
            </a:prstGeom>
            <a:solidFill>
              <a:schemeClr val="bg1"/>
            </a:solidFill>
            <a:ln w="6350">
              <a:solidFill>
                <a:srgbClr val="333333"/>
              </a:solidFill>
              <a:prstDash val="dash"/>
              <a:round/>
              <a:headEnd/>
              <a:tailEnd/>
            </a:ln>
          </p:spPr>
          <p:txBody>
            <a:bodyPr wrap="none" anchor="ctr"/>
            <a:lstStyle/>
            <a:p>
              <a:endParaRPr lang="en-US"/>
            </a:p>
          </p:txBody>
        </p:sp>
      </p:grpSp>
      <p:sp>
        <p:nvSpPr>
          <p:cNvPr id="131085" name="Oval 17"/>
          <p:cNvSpPr>
            <a:spLocks noChangeArrowheads="1"/>
          </p:cNvSpPr>
          <p:nvPr/>
        </p:nvSpPr>
        <p:spPr bwMode="auto">
          <a:xfrm>
            <a:off x="3200400" y="2057400"/>
            <a:ext cx="2514600" cy="2514600"/>
          </a:xfrm>
          <a:prstGeom prst="ellipse">
            <a:avLst/>
          </a:prstGeom>
          <a:noFill/>
          <a:ln w="9525">
            <a:solidFill>
              <a:schemeClr val="tx1"/>
            </a:solidFill>
            <a:round/>
            <a:headEnd/>
            <a:tailEnd/>
          </a:ln>
        </p:spPr>
        <p:txBody>
          <a:bodyPr wrap="none" anchor="ctr"/>
          <a:lstStyle/>
          <a:p>
            <a:endParaRPr lang="en-US"/>
          </a:p>
        </p:txBody>
      </p:sp>
      <p:sp>
        <p:nvSpPr>
          <p:cNvPr id="480274" name="Oval 18"/>
          <p:cNvSpPr>
            <a:spLocks noChangeArrowheads="1"/>
          </p:cNvSpPr>
          <p:nvPr/>
        </p:nvSpPr>
        <p:spPr bwMode="auto">
          <a:xfrm rot="7356549" flipH="1" flipV="1">
            <a:off x="3505200" y="2662238"/>
            <a:ext cx="473075" cy="473075"/>
          </a:xfrm>
          <a:prstGeom prst="ellipse">
            <a:avLst/>
          </a:prstGeom>
          <a:noFill/>
          <a:ln w="9525">
            <a:solidFill>
              <a:srgbClr val="FF0000"/>
            </a:solidFill>
            <a:prstDash val="dash"/>
            <a:round/>
            <a:headEnd/>
            <a:tailEnd/>
          </a:ln>
        </p:spPr>
        <p:txBody>
          <a:bodyPr wrap="none" anchor="ctr"/>
          <a:lstStyle/>
          <a:p>
            <a:endParaRPr lang="en-US"/>
          </a:p>
        </p:txBody>
      </p:sp>
      <p:sp>
        <p:nvSpPr>
          <p:cNvPr id="480275" name="Oval 19"/>
          <p:cNvSpPr>
            <a:spLocks noChangeArrowheads="1"/>
          </p:cNvSpPr>
          <p:nvPr/>
        </p:nvSpPr>
        <p:spPr bwMode="auto">
          <a:xfrm>
            <a:off x="3886200" y="3657600"/>
            <a:ext cx="457200" cy="457200"/>
          </a:xfrm>
          <a:prstGeom prst="ellipse">
            <a:avLst/>
          </a:prstGeom>
          <a:solidFill>
            <a:srgbClr val="FF0000"/>
          </a:solidFill>
          <a:ln w="9525">
            <a:solidFill>
              <a:srgbClr val="333399"/>
            </a:solidFill>
            <a:round/>
            <a:headEnd/>
            <a:tailEnd/>
          </a:ln>
        </p:spPr>
        <p:txBody>
          <a:bodyPr wrap="none" anchor="ctr"/>
          <a:lstStyle/>
          <a:p>
            <a:endParaRPr lang="en-US"/>
          </a:p>
        </p:txBody>
      </p:sp>
      <p:sp>
        <p:nvSpPr>
          <p:cNvPr id="480276" name="Oval 20"/>
          <p:cNvSpPr>
            <a:spLocks noChangeArrowheads="1"/>
          </p:cNvSpPr>
          <p:nvPr/>
        </p:nvSpPr>
        <p:spPr bwMode="auto">
          <a:xfrm>
            <a:off x="4876800" y="3657600"/>
            <a:ext cx="457200" cy="457200"/>
          </a:xfrm>
          <a:prstGeom prst="ellipse">
            <a:avLst/>
          </a:prstGeom>
          <a:solidFill>
            <a:srgbClr val="FF0000"/>
          </a:solidFill>
          <a:ln w="9525">
            <a:solidFill>
              <a:srgbClr val="333399"/>
            </a:solidFill>
            <a:round/>
            <a:headEnd/>
            <a:tailEnd/>
          </a:ln>
        </p:spPr>
        <p:txBody>
          <a:bodyPr wrap="none" anchor="ctr"/>
          <a:lstStyle/>
          <a:p>
            <a:endParaRPr lang="en-US"/>
          </a:p>
        </p:txBody>
      </p:sp>
      <p:sp>
        <p:nvSpPr>
          <p:cNvPr id="480277" name="Oval 21"/>
          <p:cNvSpPr>
            <a:spLocks noChangeArrowheads="1"/>
          </p:cNvSpPr>
          <p:nvPr/>
        </p:nvSpPr>
        <p:spPr bwMode="auto">
          <a:xfrm>
            <a:off x="5105400" y="3352800"/>
            <a:ext cx="457200" cy="457200"/>
          </a:xfrm>
          <a:prstGeom prst="ellipse">
            <a:avLst/>
          </a:prstGeom>
          <a:noFill/>
          <a:ln w="9525">
            <a:solidFill>
              <a:srgbClr val="FF0000"/>
            </a:solidFill>
            <a:prstDash val="dash"/>
            <a:round/>
            <a:headEnd/>
            <a:tailEnd/>
          </a:ln>
        </p:spPr>
        <p:txBody>
          <a:bodyPr wrap="none" anchor="ctr"/>
          <a:lstStyle/>
          <a:p>
            <a:endParaRPr lang="en-US"/>
          </a:p>
        </p:txBody>
      </p:sp>
      <p:sp>
        <p:nvSpPr>
          <p:cNvPr id="480279" name="Oval 23"/>
          <p:cNvSpPr>
            <a:spLocks noChangeArrowheads="1"/>
          </p:cNvSpPr>
          <p:nvPr/>
        </p:nvSpPr>
        <p:spPr bwMode="auto">
          <a:xfrm rot="7356549" flipH="1" flipV="1">
            <a:off x="3503613" y="2662238"/>
            <a:ext cx="473075" cy="473075"/>
          </a:xfrm>
          <a:prstGeom prst="ellipse">
            <a:avLst/>
          </a:prstGeom>
          <a:solidFill>
            <a:srgbClr val="FF0000"/>
          </a:solidFill>
          <a:ln w="9525">
            <a:solidFill>
              <a:srgbClr val="333399"/>
            </a:solidFill>
            <a:round/>
            <a:headEnd/>
            <a:tailEnd/>
          </a:ln>
        </p:spPr>
        <p:txBody>
          <a:bodyPr wrap="none" anchor="ctr"/>
          <a:lstStyle/>
          <a:p>
            <a:endParaRPr lang="en-US"/>
          </a:p>
        </p:txBody>
      </p:sp>
      <p:sp>
        <p:nvSpPr>
          <p:cNvPr id="131091" name="Oval 24"/>
          <p:cNvSpPr>
            <a:spLocks noChangeArrowheads="1"/>
          </p:cNvSpPr>
          <p:nvPr/>
        </p:nvSpPr>
        <p:spPr bwMode="auto">
          <a:xfrm>
            <a:off x="4419600" y="2133600"/>
            <a:ext cx="457200" cy="457200"/>
          </a:xfrm>
          <a:prstGeom prst="ellipse">
            <a:avLst/>
          </a:prstGeom>
          <a:noFill/>
          <a:ln w="9525">
            <a:solidFill>
              <a:srgbClr val="FF0000"/>
            </a:solidFill>
            <a:prstDash val="dash"/>
            <a:round/>
            <a:headEnd/>
            <a:tailEnd/>
          </a:ln>
        </p:spPr>
        <p:txBody>
          <a:bodyPr wrap="none" anchor="ctr"/>
          <a:lstStyle/>
          <a:p>
            <a:endParaRPr lang="en-US"/>
          </a:p>
        </p:txBody>
      </p:sp>
      <p:sp>
        <p:nvSpPr>
          <p:cNvPr id="480281" name="Oval 25"/>
          <p:cNvSpPr>
            <a:spLocks noChangeArrowheads="1"/>
          </p:cNvSpPr>
          <p:nvPr/>
        </p:nvSpPr>
        <p:spPr bwMode="auto">
          <a:xfrm>
            <a:off x="4038600" y="2133600"/>
            <a:ext cx="457200" cy="457200"/>
          </a:xfrm>
          <a:prstGeom prst="ellipse">
            <a:avLst/>
          </a:prstGeom>
          <a:noFill/>
          <a:ln w="9525">
            <a:solidFill>
              <a:srgbClr val="FF0000"/>
            </a:solidFill>
            <a:prstDash val="dash"/>
            <a:round/>
            <a:headEnd/>
            <a:tailEnd/>
          </a:ln>
        </p:spPr>
        <p:txBody>
          <a:bodyPr wrap="none" anchor="ctr"/>
          <a:lstStyle/>
          <a:p>
            <a:endParaRPr lang="en-US"/>
          </a:p>
        </p:txBody>
      </p:sp>
      <p:grpSp>
        <p:nvGrpSpPr>
          <p:cNvPr id="3" name="Group 26"/>
          <p:cNvGrpSpPr>
            <a:grpSpLocks/>
          </p:cNvGrpSpPr>
          <p:nvPr/>
        </p:nvGrpSpPr>
        <p:grpSpPr bwMode="auto">
          <a:xfrm>
            <a:off x="1447800" y="2362200"/>
            <a:ext cx="304800" cy="381000"/>
            <a:chOff x="1056" y="1488"/>
            <a:chExt cx="192" cy="240"/>
          </a:xfrm>
        </p:grpSpPr>
        <p:sp>
          <p:nvSpPr>
            <p:cNvPr id="131211" name="Oval 27"/>
            <p:cNvSpPr>
              <a:spLocks noChangeArrowheads="1"/>
            </p:cNvSpPr>
            <p:nvPr/>
          </p:nvSpPr>
          <p:spPr bwMode="auto">
            <a:xfrm>
              <a:off x="1056" y="1488"/>
              <a:ext cx="144" cy="144"/>
            </a:xfrm>
            <a:prstGeom prst="ellipse">
              <a:avLst/>
            </a:prstGeom>
            <a:solidFill>
              <a:schemeClr val="bg1"/>
            </a:solidFill>
            <a:ln w="6350">
              <a:solidFill>
                <a:srgbClr val="333333"/>
              </a:solidFill>
              <a:prstDash val="dash"/>
              <a:round/>
              <a:headEnd/>
              <a:tailEnd/>
            </a:ln>
          </p:spPr>
          <p:txBody>
            <a:bodyPr wrap="none" anchor="ctr"/>
            <a:lstStyle/>
            <a:p>
              <a:endParaRPr lang="en-US"/>
            </a:p>
          </p:txBody>
        </p:sp>
        <p:sp>
          <p:nvSpPr>
            <p:cNvPr id="131212" name="Oval 28"/>
            <p:cNvSpPr>
              <a:spLocks noChangeArrowheads="1"/>
            </p:cNvSpPr>
            <p:nvPr/>
          </p:nvSpPr>
          <p:spPr bwMode="auto">
            <a:xfrm>
              <a:off x="1104" y="1584"/>
              <a:ext cx="144" cy="144"/>
            </a:xfrm>
            <a:prstGeom prst="ellipse">
              <a:avLst/>
            </a:prstGeom>
            <a:solidFill>
              <a:schemeClr val="bg1"/>
            </a:solidFill>
            <a:ln w="6350">
              <a:solidFill>
                <a:srgbClr val="333333"/>
              </a:solidFill>
              <a:prstDash val="dash"/>
              <a:round/>
              <a:headEnd/>
              <a:tailEnd/>
            </a:ln>
          </p:spPr>
          <p:txBody>
            <a:bodyPr wrap="none" anchor="ctr"/>
            <a:lstStyle/>
            <a:p>
              <a:endParaRPr lang="en-US"/>
            </a:p>
          </p:txBody>
        </p:sp>
      </p:grpSp>
      <p:grpSp>
        <p:nvGrpSpPr>
          <p:cNvPr id="4" name="Group 29"/>
          <p:cNvGrpSpPr>
            <a:grpSpLocks/>
          </p:cNvGrpSpPr>
          <p:nvPr/>
        </p:nvGrpSpPr>
        <p:grpSpPr bwMode="auto">
          <a:xfrm>
            <a:off x="1447800" y="2895600"/>
            <a:ext cx="457200" cy="304800"/>
            <a:chOff x="912" y="1824"/>
            <a:chExt cx="288" cy="192"/>
          </a:xfrm>
        </p:grpSpPr>
        <p:sp>
          <p:nvSpPr>
            <p:cNvPr id="131209" name="Oval 30"/>
            <p:cNvSpPr>
              <a:spLocks noChangeArrowheads="1"/>
            </p:cNvSpPr>
            <p:nvPr/>
          </p:nvSpPr>
          <p:spPr bwMode="auto">
            <a:xfrm>
              <a:off x="912" y="1872"/>
              <a:ext cx="144" cy="144"/>
            </a:xfrm>
            <a:prstGeom prst="ellipse">
              <a:avLst/>
            </a:prstGeom>
            <a:solidFill>
              <a:schemeClr val="bg1"/>
            </a:solidFill>
            <a:ln w="6350">
              <a:solidFill>
                <a:srgbClr val="333333"/>
              </a:solidFill>
              <a:prstDash val="dash"/>
              <a:round/>
              <a:headEnd/>
              <a:tailEnd/>
            </a:ln>
          </p:spPr>
          <p:txBody>
            <a:bodyPr wrap="none" anchor="ctr"/>
            <a:lstStyle/>
            <a:p>
              <a:endParaRPr lang="en-US"/>
            </a:p>
          </p:txBody>
        </p:sp>
        <p:sp>
          <p:nvSpPr>
            <p:cNvPr id="131210" name="Oval 31"/>
            <p:cNvSpPr>
              <a:spLocks noChangeArrowheads="1"/>
            </p:cNvSpPr>
            <p:nvPr/>
          </p:nvSpPr>
          <p:spPr bwMode="auto">
            <a:xfrm>
              <a:off x="1056" y="1824"/>
              <a:ext cx="144" cy="144"/>
            </a:xfrm>
            <a:prstGeom prst="ellipse">
              <a:avLst/>
            </a:prstGeom>
            <a:solidFill>
              <a:schemeClr val="bg1"/>
            </a:solidFill>
            <a:ln w="6350">
              <a:solidFill>
                <a:srgbClr val="333333"/>
              </a:solidFill>
              <a:prstDash val="dash"/>
              <a:round/>
              <a:headEnd/>
              <a:tailEnd/>
            </a:ln>
          </p:spPr>
          <p:txBody>
            <a:bodyPr wrap="none" anchor="ctr"/>
            <a:lstStyle/>
            <a:p>
              <a:endParaRPr lang="en-US"/>
            </a:p>
          </p:txBody>
        </p:sp>
      </p:grpSp>
      <p:grpSp>
        <p:nvGrpSpPr>
          <p:cNvPr id="5" name="Group 32"/>
          <p:cNvGrpSpPr>
            <a:grpSpLocks/>
          </p:cNvGrpSpPr>
          <p:nvPr/>
        </p:nvGrpSpPr>
        <p:grpSpPr bwMode="auto">
          <a:xfrm>
            <a:off x="1828800" y="3810000"/>
            <a:ext cx="381000" cy="381000"/>
            <a:chOff x="960" y="2400"/>
            <a:chExt cx="240" cy="240"/>
          </a:xfrm>
        </p:grpSpPr>
        <p:sp>
          <p:nvSpPr>
            <p:cNvPr id="131207" name="Oval 33"/>
            <p:cNvSpPr>
              <a:spLocks noChangeArrowheads="1"/>
            </p:cNvSpPr>
            <p:nvPr/>
          </p:nvSpPr>
          <p:spPr bwMode="auto">
            <a:xfrm>
              <a:off x="1056" y="2400"/>
              <a:ext cx="144" cy="144"/>
            </a:xfrm>
            <a:prstGeom prst="ellipse">
              <a:avLst/>
            </a:prstGeom>
            <a:solidFill>
              <a:schemeClr val="bg1"/>
            </a:solidFill>
            <a:ln w="6350">
              <a:solidFill>
                <a:srgbClr val="333333"/>
              </a:solidFill>
              <a:prstDash val="dash"/>
              <a:round/>
              <a:headEnd/>
              <a:tailEnd/>
            </a:ln>
          </p:spPr>
          <p:txBody>
            <a:bodyPr wrap="none" anchor="ctr"/>
            <a:lstStyle/>
            <a:p>
              <a:endParaRPr lang="en-US"/>
            </a:p>
          </p:txBody>
        </p:sp>
        <p:sp>
          <p:nvSpPr>
            <p:cNvPr id="131208" name="Oval 34"/>
            <p:cNvSpPr>
              <a:spLocks noChangeArrowheads="1"/>
            </p:cNvSpPr>
            <p:nvPr/>
          </p:nvSpPr>
          <p:spPr bwMode="auto">
            <a:xfrm>
              <a:off x="960" y="2496"/>
              <a:ext cx="144" cy="144"/>
            </a:xfrm>
            <a:prstGeom prst="ellipse">
              <a:avLst/>
            </a:prstGeom>
            <a:solidFill>
              <a:schemeClr val="bg1"/>
            </a:solidFill>
            <a:ln w="6350">
              <a:solidFill>
                <a:srgbClr val="333333"/>
              </a:solidFill>
              <a:prstDash val="dash"/>
              <a:round/>
              <a:headEnd/>
              <a:tailEnd/>
            </a:ln>
          </p:spPr>
          <p:txBody>
            <a:bodyPr wrap="none" anchor="ctr"/>
            <a:lstStyle/>
            <a:p>
              <a:endParaRPr lang="en-US"/>
            </a:p>
          </p:txBody>
        </p:sp>
      </p:grpSp>
      <p:grpSp>
        <p:nvGrpSpPr>
          <p:cNvPr id="6" name="Group 35"/>
          <p:cNvGrpSpPr>
            <a:grpSpLocks/>
          </p:cNvGrpSpPr>
          <p:nvPr/>
        </p:nvGrpSpPr>
        <p:grpSpPr bwMode="auto">
          <a:xfrm>
            <a:off x="990600" y="4038600"/>
            <a:ext cx="457200" cy="304800"/>
            <a:chOff x="624" y="2544"/>
            <a:chExt cx="288" cy="192"/>
          </a:xfrm>
        </p:grpSpPr>
        <p:sp>
          <p:nvSpPr>
            <p:cNvPr id="131205" name="Oval 36"/>
            <p:cNvSpPr>
              <a:spLocks noChangeArrowheads="1"/>
            </p:cNvSpPr>
            <p:nvPr/>
          </p:nvSpPr>
          <p:spPr bwMode="auto">
            <a:xfrm>
              <a:off x="624" y="2592"/>
              <a:ext cx="144" cy="144"/>
            </a:xfrm>
            <a:prstGeom prst="ellipse">
              <a:avLst/>
            </a:prstGeom>
            <a:solidFill>
              <a:schemeClr val="bg1"/>
            </a:solidFill>
            <a:ln w="6350">
              <a:solidFill>
                <a:srgbClr val="333333"/>
              </a:solidFill>
              <a:prstDash val="dash"/>
              <a:round/>
              <a:headEnd/>
              <a:tailEnd/>
            </a:ln>
          </p:spPr>
          <p:txBody>
            <a:bodyPr wrap="none" anchor="ctr"/>
            <a:lstStyle/>
            <a:p>
              <a:endParaRPr lang="en-US"/>
            </a:p>
          </p:txBody>
        </p:sp>
        <p:sp>
          <p:nvSpPr>
            <p:cNvPr id="131206" name="Oval 37"/>
            <p:cNvSpPr>
              <a:spLocks noChangeArrowheads="1"/>
            </p:cNvSpPr>
            <p:nvPr/>
          </p:nvSpPr>
          <p:spPr bwMode="auto">
            <a:xfrm>
              <a:off x="768" y="2544"/>
              <a:ext cx="144" cy="144"/>
            </a:xfrm>
            <a:prstGeom prst="ellipse">
              <a:avLst/>
            </a:prstGeom>
            <a:solidFill>
              <a:schemeClr val="bg1"/>
            </a:solidFill>
            <a:ln w="6350">
              <a:solidFill>
                <a:srgbClr val="333333"/>
              </a:solidFill>
              <a:prstDash val="dash"/>
              <a:round/>
              <a:headEnd/>
              <a:tailEnd/>
            </a:ln>
          </p:spPr>
          <p:txBody>
            <a:bodyPr wrap="none" anchor="ctr"/>
            <a:lstStyle/>
            <a:p>
              <a:endParaRPr lang="en-US"/>
            </a:p>
          </p:txBody>
        </p:sp>
      </p:grpSp>
      <p:grpSp>
        <p:nvGrpSpPr>
          <p:cNvPr id="131097" name="Group 38"/>
          <p:cNvGrpSpPr>
            <a:grpSpLocks/>
          </p:cNvGrpSpPr>
          <p:nvPr/>
        </p:nvGrpSpPr>
        <p:grpSpPr bwMode="auto">
          <a:xfrm>
            <a:off x="600075" y="3686175"/>
            <a:ext cx="457200" cy="304800"/>
            <a:chOff x="384" y="2304"/>
            <a:chExt cx="288" cy="192"/>
          </a:xfrm>
        </p:grpSpPr>
        <p:sp>
          <p:nvSpPr>
            <p:cNvPr id="131203" name="Oval 39"/>
            <p:cNvSpPr>
              <a:spLocks noChangeArrowheads="1"/>
            </p:cNvSpPr>
            <p:nvPr/>
          </p:nvSpPr>
          <p:spPr bwMode="auto">
            <a:xfrm>
              <a:off x="384" y="2304"/>
              <a:ext cx="144" cy="144"/>
            </a:xfrm>
            <a:prstGeom prst="ellipse">
              <a:avLst/>
            </a:prstGeom>
            <a:solidFill>
              <a:schemeClr val="bg1"/>
            </a:solidFill>
            <a:ln w="6350">
              <a:solidFill>
                <a:srgbClr val="333333"/>
              </a:solidFill>
              <a:prstDash val="dash"/>
              <a:round/>
              <a:headEnd/>
              <a:tailEnd/>
            </a:ln>
          </p:spPr>
          <p:txBody>
            <a:bodyPr wrap="none" anchor="ctr"/>
            <a:lstStyle/>
            <a:p>
              <a:endParaRPr lang="en-US"/>
            </a:p>
          </p:txBody>
        </p:sp>
        <p:sp>
          <p:nvSpPr>
            <p:cNvPr id="131204" name="Oval 40"/>
            <p:cNvSpPr>
              <a:spLocks noChangeArrowheads="1"/>
            </p:cNvSpPr>
            <p:nvPr/>
          </p:nvSpPr>
          <p:spPr bwMode="auto">
            <a:xfrm>
              <a:off x="528" y="2352"/>
              <a:ext cx="144" cy="144"/>
            </a:xfrm>
            <a:prstGeom prst="ellipse">
              <a:avLst/>
            </a:prstGeom>
            <a:solidFill>
              <a:schemeClr val="bg1"/>
            </a:solidFill>
            <a:ln w="6350">
              <a:solidFill>
                <a:srgbClr val="333333"/>
              </a:solidFill>
              <a:prstDash val="dash"/>
              <a:round/>
              <a:headEnd/>
              <a:tailEnd/>
            </a:ln>
          </p:spPr>
          <p:txBody>
            <a:bodyPr wrap="none" anchor="ctr"/>
            <a:lstStyle/>
            <a:p>
              <a:endParaRPr lang="en-US"/>
            </a:p>
          </p:txBody>
        </p:sp>
      </p:grpSp>
      <p:grpSp>
        <p:nvGrpSpPr>
          <p:cNvPr id="8" name="Group 41"/>
          <p:cNvGrpSpPr>
            <a:grpSpLocks/>
          </p:cNvGrpSpPr>
          <p:nvPr/>
        </p:nvGrpSpPr>
        <p:grpSpPr bwMode="auto">
          <a:xfrm>
            <a:off x="989013" y="3275013"/>
            <a:ext cx="457200" cy="304800"/>
            <a:chOff x="624" y="2064"/>
            <a:chExt cx="288" cy="192"/>
          </a:xfrm>
        </p:grpSpPr>
        <p:sp>
          <p:nvSpPr>
            <p:cNvPr id="131201" name="Oval 42"/>
            <p:cNvSpPr>
              <a:spLocks noChangeArrowheads="1"/>
            </p:cNvSpPr>
            <p:nvPr/>
          </p:nvSpPr>
          <p:spPr bwMode="auto">
            <a:xfrm>
              <a:off x="624" y="2064"/>
              <a:ext cx="144" cy="144"/>
            </a:xfrm>
            <a:prstGeom prst="ellipse">
              <a:avLst/>
            </a:prstGeom>
            <a:solidFill>
              <a:schemeClr val="bg1"/>
            </a:solidFill>
            <a:ln w="6350">
              <a:solidFill>
                <a:srgbClr val="333333"/>
              </a:solidFill>
              <a:prstDash val="dash"/>
              <a:round/>
              <a:headEnd/>
              <a:tailEnd/>
            </a:ln>
          </p:spPr>
          <p:txBody>
            <a:bodyPr wrap="none" anchor="ctr"/>
            <a:lstStyle/>
            <a:p>
              <a:endParaRPr lang="en-US"/>
            </a:p>
          </p:txBody>
        </p:sp>
        <p:sp>
          <p:nvSpPr>
            <p:cNvPr id="131202" name="Oval 43"/>
            <p:cNvSpPr>
              <a:spLocks noChangeArrowheads="1"/>
            </p:cNvSpPr>
            <p:nvPr/>
          </p:nvSpPr>
          <p:spPr bwMode="auto">
            <a:xfrm>
              <a:off x="768" y="2112"/>
              <a:ext cx="144" cy="144"/>
            </a:xfrm>
            <a:prstGeom prst="ellipse">
              <a:avLst/>
            </a:prstGeom>
            <a:solidFill>
              <a:schemeClr val="bg1"/>
            </a:solidFill>
            <a:ln w="6350">
              <a:solidFill>
                <a:srgbClr val="333333"/>
              </a:solidFill>
              <a:prstDash val="dash"/>
              <a:round/>
              <a:headEnd/>
              <a:tailEnd/>
            </a:ln>
          </p:spPr>
          <p:txBody>
            <a:bodyPr wrap="none" anchor="ctr"/>
            <a:lstStyle/>
            <a:p>
              <a:endParaRPr lang="en-US"/>
            </a:p>
          </p:txBody>
        </p:sp>
      </p:grpSp>
      <p:grpSp>
        <p:nvGrpSpPr>
          <p:cNvPr id="9" name="Group 44"/>
          <p:cNvGrpSpPr>
            <a:grpSpLocks/>
          </p:cNvGrpSpPr>
          <p:nvPr/>
        </p:nvGrpSpPr>
        <p:grpSpPr bwMode="auto">
          <a:xfrm>
            <a:off x="685800" y="2741613"/>
            <a:ext cx="457200" cy="304800"/>
            <a:chOff x="432" y="1728"/>
            <a:chExt cx="288" cy="192"/>
          </a:xfrm>
        </p:grpSpPr>
        <p:sp>
          <p:nvSpPr>
            <p:cNvPr id="131199" name="Oval 45"/>
            <p:cNvSpPr>
              <a:spLocks noChangeArrowheads="1"/>
            </p:cNvSpPr>
            <p:nvPr/>
          </p:nvSpPr>
          <p:spPr bwMode="auto">
            <a:xfrm>
              <a:off x="576" y="1728"/>
              <a:ext cx="144" cy="144"/>
            </a:xfrm>
            <a:prstGeom prst="ellipse">
              <a:avLst/>
            </a:prstGeom>
            <a:solidFill>
              <a:schemeClr val="bg1"/>
            </a:solidFill>
            <a:ln w="6350">
              <a:solidFill>
                <a:srgbClr val="333333"/>
              </a:solidFill>
              <a:prstDash val="dash"/>
              <a:round/>
              <a:headEnd/>
              <a:tailEnd/>
            </a:ln>
          </p:spPr>
          <p:txBody>
            <a:bodyPr wrap="none" anchor="ctr"/>
            <a:lstStyle/>
            <a:p>
              <a:endParaRPr lang="en-US"/>
            </a:p>
          </p:txBody>
        </p:sp>
        <p:sp>
          <p:nvSpPr>
            <p:cNvPr id="131200" name="Oval 46"/>
            <p:cNvSpPr>
              <a:spLocks noChangeArrowheads="1"/>
            </p:cNvSpPr>
            <p:nvPr/>
          </p:nvSpPr>
          <p:spPr bwMode="auto">
            <a:xfrm>
              <a:off x="432" y="1776"/>
              <a:ext cx="144" cy="144"/>
            </a:xfrm>
            <a:prstGeom prst="ellipse">
              <a:avLst/>
            </a:prstGeom>
            <a:noFill/>
            <a:ln w="6350">
              <a:solidFill>
                <a:srgbClr val="333333"/>
              </a:solidFill>
              <a:prstDash val="dash"/>
              <a:round/>
              <a:headEnd/>
              <a:tailEnd/>
            </a:ln>
          </p:spPr>
          <p:txBody>
            <a:bodyPr wrap="none" anchor="ctr"/>
            <a:lstStyle/>
            <a:p>
              <a:endParaRPr lang="en-US"/>
            </a:p>
          </p:txBody>
        </p:sp>
      </p:grpSp>
      <p:sp>
        <p:nvSpPr>
          <p:cNvPr id="480303" name="Oval 47"/>
          <p:cNvSpPr>
            <a:spLocks noChangeArrowheads="1"/>
          </p:cNvSpPr>
          <p:nvPr/>
        </p:nvSpPr>
        <p:spPr bwMode="auto">
          <a:xfrm rot="7356549" flipH="1" flipV="1">
            <a:off x="3676650" y="3003550"/>
            <a:ext cx="473075" cy="473075"/>
          </a:xfrm>
          <a:prstGeom prst="ellipse">
            <a:avLst/>
          </a:prstGeom>
          <a:noFill/>
          <a:ln w="9525">
            <a:solidFill>
              <a:srgbClr val="FF0000"/>
            </a:solidFill>
            <a:prstDash val="dash"/>
            <a:round/>
            <a:headEnd/>
            <a:tailEnd/>
          </a:ln>
        </p:spPr>
        <p:txBody>
          <a:bodyPr wrap="none" anchor="ctr"/>
          <a:lstStyle/>
          <a:p>
            <a:endParaRPr lang="en-US"/>
          </a:p>
        </p:txBody>
      </p:sp>
      <p:sp>
        <p:nvSpPr>
          <p:cNvPr id="131101" name="Oval 48"/>
          <p:cNvSpPr>
            <a:spLocks noChangeArrowheads="1"/>
          </p:cNvSpPr>
          <p:nvPr/>
        </p:nvSpPr>
        <p:spPr bwMode="auto">
          <a:xfrm>
            <a:off x="6324600" y="2133600"/>
            <a:ext cx="2514600" cy="2514600"/>
          </a:xfrm>
          <a:prstGeom prst="ellipse">
            <a:avLst/>
          </a:prstGeom>
          <a:noFill/>
          <a:ln w="9525">
            <a:solidFill>
              <a:schemeClr val="tx1"/>
            </a:solidFill>
            <a:round/>
            <a:headEnd/>
            <a:tailEnd/>
          </a:ln>
        </p:spPr>
        <p:txBody>
          <a:bodyPr wrap="none" anchor="ctr"/>
          <a:lstStyle/>
          <a:p>
            <a:endParaRPr lang="en-US"/>
          </a:p>
        </p:txBody>
      </p:sp>
      <p:sp>
        <p:nvSpPr>
          <p:cNvPr id="131102" name="Oval 49"/>
          <p:cNvSpPr>
            <a:spLocks noChangeArrowheads="1"/>
          </p:cNvSpPr>
          <p:nvPr/>
        </p:nvSpPr>
        <p:spPr bwMode="auto">
          <a:xfrm rot="6366584">
            <a:off x="4419600" y="2686050"/>
            <a:ext cx="471488" cy="471488"/>
          </a:xfrm>
          <a:prstGeom prst="ellipse">
            <a:avLst/>
          </a:prstGeom>
          <a:solidFill>
            <a:srgbClr val="FF0000"/>
          </a:solidFill>
          <a:ln w="9525">
            <a:solidFill>
              <a:srgbClr val="333399"/>
            </a:solidFill>
            <a:round/>
            <a:headEnd/>
            <a:tailEnd/>
          </a:ln>
        </p:spPr>
        <p:txBody>
          <a:bodyPr wrap="none" anchor="ctr"/>
          <a:lstStyle/>
          <a:p>
            <a:endParaRPr lang="en-US"/>
          </a:p>
        </p:txBody>
      </p:sp>
      <p:sp>
        <p:nvSpPr>
          <p:cNvPr id="131103" name="Oval 50"/>
          <p:cNvSpPr>
            <a:spLocks noChangeArrowheads="1"/>
          </p:cNvSpPr>
          <p:nvPr/>
        </p:nvSpPr>
        <p:spPr bwMode="auto">
          <a:xfrm rot="6366584">
            <a:off x="4800600" y="2819400"/>
            <a:ext cx="471488" cy="471488"/>
          </a:xfrm>
          <a:prstGeom prst="ellipse">
            <a:avLst/>
          </a:prstGeom>
          <a:solidFill>
            <a:srgbClr val="FF0000"/>
          </a:solidFill>
          <a:ln w="9525">
            <a:solidFill>
              <a:srgbClr val="333399"/>
            </a:solidFill>
            <a:round/>
            <a:headEnd/>
            <a:tailEnd/>
          </a:ln>
        </p:spPr>
        <p:txBody>
          <a:bodyPr wrap="none" anchor="ctr"/>
          <a:lstStyle/>
          <a:p>
            <a:endParaRPr lang="en-US"/>
          </a:p>
        </p:txBody>
      </p:sp>
      <p:sp>
        <p:nvSpPr>
          <p:cNvPr id="480307" name="Oval 51"/>
          <p:cNvSpPr>
            <a:spLocks noChangeArrowheads="1"/>
          </p:cNvSpPr>
          <p:nvPr/>
        </p:nvSpPr>
        <p:spPr bwMode="auto">
          <a:xfrm rot="7356549" flipH="1" flipV="1">
            <a:off x="3676650" y="3003550"/>
            <a:ext cx="473075" cy="473075"/>
          </a:xfrm>
          <a:prstGeom prst="ellipse">
            <a:avLst/>
          </a:prstGeom>
          <a:solidFill>
            <a:srgbClr val="FF0000"/>
          </a:solidFill>
          <a:ln w="9525">
            <a:solidFill>
              <a:srgbClr val="333399"/>
            </a:solidFill>
            <a:round/>
            <a:headEnd/>
            <a:tailEnd/>
          </a:ln>
        </p:spPr>
        <p:txBody>
          <a:bodyPr wrap="none" anchor="ctr"/>
          <a:lstStyle/>
          <a:p>
            <a:endParaRPr lang="en-US"/>
          </a:p>
        </p:txBody>
      </p:sp>
      <p:sp>
        <p:nvSpPr>
          <p:cNvPr id="480308" name="Oval 52"/>
          <p:cNvSpPr>
            <a:spLocks noChangeArrowheads="1"/>
          </p:cNvSpPr>
          <p:nvPr/>
        </p:nvSpPr>
        <p:spPr bwMode="auto">
          <a:xfrm>
            <a:off x="5105400" y="3352800"/>
            <a:ext cx="457200" cy="457200"/>
          </a:xfrm>
          <a:prstGeom prst="ellipse">
            <a:avLst/>
          </a:prstGeom>
          <a:solidFill>
            <a:srgbClr val="FF0000"/>
          </a:solidFill>
          <a:ln w="9525">
            <a:solidFill>
              <a:srgbClr val="333399"/>
            </a:solidFill>
            <a:round/>
            <a:headEnd/>
            <a:tailEnd/>
          </a:ln>
        </p:spPr>
        <p:txBody>
          <a:bodyPr wrap="none" anchor="ctr"/>
          <a:lstStyle/>
          <a:p>
            <a:endParaRPr lang="en-US"/>
          </a:p>
        </p:txBody>
      </p:sp>
      <p:sp>
        <p:nvSpPr>
          <p:cNvPr id="480309" name="Oval 53"/>
          <p:cNvSpPr>
            <a:spLocks noChangeArrowheads="1"/>
          </p:cNvSpPr>
          <p:nvPr/>
        </p:nvSpPr>
        <p:spPr bwMode="auto">
          <a:xfrm>
            <a:off x="4038600" y="2133600"/>
            <a:ext cx="457200" cy="457200"/>
          </a:xfrm>
          <a:prstGeom prst="ellipse">
            <a:avLst/>
          </a:prstGeom>
          <a:solidFill>
            <a:srgbClr val="FF0000"/>
          </a:solidFill>
          <a:ln w="9525">
            <a:solidFill>
              <a:srgbClr val="333399"/>
            </a:solidFill>
            <a:round/>
            <a:headEnd/>
            <a:tailEnd/>
          </a:ln>
        </p:spPr>
        <p:txBody>
          <a:bodyPr wrap="none" anchor="ctr"/>
          <a:lstStyle/>
          <a:p>
            <a:endParaRPr lang="en-US"/>
          </a:p>
        </p:txBody>
      </p:sp>
      <p:sp>
        <p:nvSpPr>
          <p:cNvPr id="480310" name="Oval 54"/>
          <p:cNvSpPr>
            <a:spLocks noChangeArrowheads="1"/>
          </p:cNvSpPr>
          <p:nvPr/>
        </p:nvSpPr>
        <p:spPr bwMode="auto">
          <a:xfrm>
            <a:off x="4419600" y="2133600"/>
            <a:ext cx="457200" cy="457200"/>
          </a:xfrm>
          <a:prstGeom prst="ellipse">
            <a:avLst/>
          </a:prstGeom>
          <a:solidFill>
            <a:srgbClr val="FF0000"/>
          </a:solidFill>
          <a:ln w="9525">
            <a:solidFill>
              <a:srgbClr val="333399"/>
            </a:solidFill>
            <a:round/>
            <a:headEnd/>
            <a:tailEnd/>
          </a:ln>
        </p:spPr>
        <p:txBody>
          <a:bodyPr wrap="none" anchor="ctr"/>
          <a:lstStyle/>
          <a:p>
            <a:endParaRPr lang="en-US"/>
          </a:p>
        </p:txBody>
      </p:sp>
      <p:sp>
        <p:nvSpPr>
          <p:cNvPr id="131108" name="Line 55"/>
          <p:cNvSpPr>
            <a:spLocks noChangeShapeType="1"/>
          </p:cNvSpPr>
          <p:nvPr/>
        </p:nvSpPr>
        <p:spPr bwMode="auto">
          <a:xfrm>
            <a:off x="5791200" y="3276600"/>
            <a:ext cx="381000" cy="0"/>
          </a:xfrm>
          <a:prstGeom prst="line">
            <a:avLst/>
          </a:prstGeom>
          <a:noFill/>
          <a:ln w="9525">
            <a:solidFill>
              <a:schemeClr val="tx1"/>
            </a:solidFill>
            <a:round/>
            <a:headEnd/>
            <a:tailEnd type="triangle" w="med" len="med"/>
          </a:ln>
        </p:spPr>
        <p:txBody>
          <a:bodyPr/>
          <a:lstStyle/>
          <a:p>
            <a:endParaRPr lang="en-US"/>
          </a:p>
        </p:txBody>
      </p:sp>
      <p:sp>
        <p:nvSpPr>
          <p:cNvPr id="131109" name="Text Box 56"/>
          <p:cNvSpPr txBox="1">
            <a:spLocks noChangeArrowheads="1"/>
          </p:cNvSpPr>
          <p:nvPr/>
        </p:nvSpPr>
        <p:spPr bwMode="auto">
          <a:xfrm>
            <a:off x="1295400" y="1487488"/>
            <a:ext cx="7672388" cy="457200"/>
          </a:xfrm>
          <a:prstGeom prst="rect">
            <a:avLst/>
          </a:prstGeom>
          <a:noFill/>
          <a:ln w="9525">
            <a:noFill/>
            <a:miter lim="800000"/>
            <a:headEnd/>
            <a:tailEnd/>
          </a:ln>
        </p:spPr>
        <p:txBody>
          <a:bodyPr wrap="none">
            <a:spAutoFit/>
          </a:bodyPr>
          <a:lstStyle/>
          <a:p>
            <a:r>
              <a:rPr lang="en-US" sz="2400" b="1"/>
              <a:t>H</a:t>
            </a:r>
            <a:r>
              <a:rPr lang="en-US" sz="2400" b="1" baseline="-25000"/>
              <a:t>2</a:t>
            </a:r>
            <a:r>
              <a:rPr lang="en-US" sz="2400" b="1"/>
              <a:t>             +              O</a:t>
            </a:r>
            <a:r>
              <a:rPr lang="en-US" sz="2400" b="1" baseline="-25000"/>
              <a:t>2</a:t>
            </a:r>
            <a:r>
              <a:rPr lang="en-US" sz="2400" b="1"/>
              <a:t>                                 H</a:t>
            </a:r>
            <a:r>
              <a:rPr lang="en-US" sz="2400" b="1" baseline="-25000"/>
              <a:t>2</a:t>
            </a:r>
            <a:r>
              <a:rPr lang="en-US" sz="2400" b="1"/>
              <a:t>O            </a:t>
            </a:r>
          </a:p>
        </p:txBody>
      </p:sp>
      <p:sp>
        <p:nvSpPr>
          <p:cNvPr id="131110" name="Line 57"/>
          <p:cNvSpPr>
            <a:spLocks noChangeShapeType="1"/>
          </p:cNvSpPr>
          <p:nvPr/>
        </p:nvSpPr>
        <p:spPr bwMode="auto">
          <a:xfrm>
            <a:off x="5486400" y="1752600"/>
            <a:ext cx="762000" cy="0"/>
          </a:xfrm>
          <a:prstGeom prst="line">
            <a:avLst/>
          </a:prstGeom>
          <a:noFill/>
          <a:ln w="19050">
            <a:solidFill>
              <a:schemeClr val="tx1"/>
            </a:solidFill>
            <a:round/>
            <a:headEnd/>
            <a:tailEnd type="triangle" w="med" len="med"/>
          </a:ln>
        </p:spPr>
        <p:txBody>
          <a:bodyPr/>
          <a:lstStyle/>
          <a:p>
            <a:endParaRPr lang="en-US"/>
          </a:p>
        </p:txBody>
      </p:sp>
      <p:sp>
        <p:nvSpPr>
          <p:cNvPr id="131111" name="Text Box 58"/>
          <p:cNvSpPr txBox="1">
            <a:spLocks noChangeArrowheads="1"/>
          </p:cNvSpPr>
          <p:nvPr/>
        </p:nvSpPr>
        <p:spPr bwMode="auto">
          <a:xfrm>
            <a:off x="3267075" y="5029200"/>
            <a:ext cx="1873250" cy="457200"/>
          </a:xfrm>
          <a:prstGeom prst="rect">
            <a:avLst/>
          </a:prstGeom>
          <a:noFill/>
          <a:ln w="9525">
            <a:noFill/>
            <a:miter lim="800000"/>
            <a:headEnd/>
            <a:tailEnd/>
          </a:ln>
        </p:spPr>
        <p:txBody>
          <a:bodyPr wrap="none">
            <a:spAutoFit/>
          </a:bodyPr>
          <a:lstStyle/>
          <a:p>
            <a:r>
              <a:rPr lang="en-US" sz="2400"/>
              <a:t>___ mole O</a:t>
            </a:r>
            <a:r>
              <a:rPr lang="en-US" sz="2400" baseline="-25000"/>
              <a:t>2</a:t>
            </a:r>
          </a:p>
        </p:txBody>
      </p:sp>
      <p:sp>
        <p:nvSpPr>
          <p:cNvPr id="131112" name="Text Box 59"/>
          <p:cNvSpPr txBox="1">
            <a:spLocks noChangeArrowheads="1"/>
          </p:cNvSpPr>
          <p:nvPr/>
        </p:nvSpPr>
        <p:spPr bwMode="auto">
          <a:xfrm>
            <a:off x="6619875" y="5029200"/>
            <a:ext cx="2093913" cy="457200"/>
          </a:xfrm>
          <a:prstGeom prst="rect">
            <a:avLst/>
          </a:prstGeom>
          <a:noFill/>
          <a:ln w="9525">
            <a:noFill/>
            <a:miter lim="800000"/>
            <a:headEnd/>
            <a:tailEnd/>
          </a:ln>
        </p:spPr>
        <p:txBody>
          <a:bodyPr wrap="none">
            <a:spAutoFit/>
          </a:bodyPr>
          <a:lstStyle/>
          <a:p>
            <a:r>
              <a:rPr lang="en-US" sz="2400"/>
              <a:t>___ mole H</a:t>
            </a:r>
            <a:r>
              <a:rPr lang="en-US" sz="2400" baseline="-25000"/>
              <a:t>2</a:t>
            </a:r>
            <a:r>
              <a:rPr lang="en-US" sz="2400"/>
              <a:t>O</a:t>
            </a:r>
          </a:p>
        </p:txBody>
      </p:sp>
      <p:sp>
        <p:nvSpPr>
          <p:cNvPr id="131113" name="Text Box 60"/>
          <p:cNvSpPr txBox="1">
            <a:spLocks noChangeArrowheads="1"/>
          </p:cNvSpPr>
          <p:nvPr/>
        </p:nvSpPr>
        <p:spPr bwMode="auto">
          <a:xfrm>
            <a:off x="533400" y="5029200"/>
            <a:ext cx="1857375" cy="457200"/>
          </a:xfrm>
          <a:prstGeom prst="rect">
            <a:avLst/>
          </a:prstGeom>
          <a:noFill/>
          <a:ln w="9525">
            <a:noFill/>
            <a:miter lim="800000"/>
            <a:headEnd/>
            <a:tailEnd/>
          </a:ln>
        </p:spPr>
        <p:txBody>
          <a:bodyPr wrap="none">
            <a:spAutoFit/>
          </a:bodyPr>
          <a:lstStyle/>
          <a:p>
            <a:r>
              <a:rPr lang="en-US" sz="2400"/>
              <a:t>___ mole H</a:t>
            </a:r>
            <a:r>
              <a:rPr lang="en-US" sz="2400" baseline="-25000"/>
              <a:t>2</a:t>
            </a:r>
          </a:p>
        </p:txBody>
      </p:sp>
      <p:grpSp>
        <p:nvGrpSpPr>
          <p:cNvPr id="10" name="Group 61"/>
          <p:cNvGrpSpPr>
            <a:grpSpLocks/>
          </p:cNvGrpSpPr>
          <p:nvPr/>
        </p:nvGrpSpPr>
        <p:grpSpPr bwMode="auto">
          <a:xfrm>
            <a:off x="1447800" y="2895600"/>
            <a:ext cx="457200" cy="304800"/>
            <a:chOff x="912" y="1824"/>
            <a:chExt cx="288" cy="192"/>
          </a:xfrm>
        </p:grpSpPr>
        <p:sp>
          <p:nvSpPr>
            <p:cNvPr id="131197" name="Oval 62"/>
            <p:cNvSpPr>
              <a:spLocks noChangeArrowheads="1"/>
            </p:cNvSpPr>
            <p:nvPr/>
          </p:nvSpPr>
          <p:spPr bwMode="auto">
            <a:xfrm>
              <a:off x="912" y="1872"/>
              <a:ext cx="144" cy="144"/>
            </a:xfrm>
            <a:prstGeom prst="ellipse">
              <a:avLst/>
            </a:prstGeom>
            <a:solidFill>
              <a:schemeClr val="bg1"/>
            </a:solidFill>
            <a:ln w="12700">
              <a:solidFill>
                <a:schemeClr val="tx1"/>
              </a:solidFill>
              <a:round/>
              <a:headEnd/>
              <a:tailEnd/>
            </a:ln>
          </p:spPr>
          <p:txBody>
            <a:bodyPr wrap="none" anchor="ctr"/>
            <a:lstStyle/>
            <a:p>
              <a:endParaRPr lang="en-US"/>
            </a:p>
          </p:txBody>
        </p:sp>
        <p:sp>
          <p:nvSpPr>
            <p:cNvPr id="131198" name="Oval 63"/>
            <p:cNvSpPr>
              <a:spLocks noChangeArrowheads="1"/>
            </p:cNvSpPr>
            <p:nvPr/>
          </p:nvSpPr>
          <p:spPr bwMode="auto">
            <a:xfrm>
              <a:off x="1056" y="1824"/>
              <a:ext cx="144" cy="144"/>
            </a:xfrm>
            <a:prstGeom prst="ellipse">
              <a:avLst/>
            </a:prstGeom>
            <a:solidFill>
              <a:schemeClr val="bg1"/>
            </a:solidFill>
            <a:ln w="12700">
              <a:solidFill>
                <a:schemeClr val="tx1"/>
              </a:solidFill>
              <a:round/>
              <a:headEnd/>
              <a:tailEnd/>
            </a:ln>
          </p:spPr>
          <p:txBody>
            <a:bodyPr wrap="none" anchor="ctr"/>
            <a:lstStyle/>
            <a:p>
              <a:endParaRPr lang="en-US"/>
            </a:p>
          </p:txBody>
        </p:sp>
      </p:grpSp>
      <p:grpSp>
        <p:nvGrpSpPr>
          <p:cNvPr id="11" name="Group 64"/>
          <p:cNvGrpSpPr>
            <a:grpSpLocks/>
          </p:cNvGrpSpPr>
          <p:nvPr/>
        </p:nvGrpSpPr>
        <p:grpSpPr bwMode="auto">
          <a:xfrm>
            <a:off x="1828800" y="3810000"/>
            <a:ext cx="381000" cy="381000"/>
            <a:chOff x="1152" y="2400"/>
            <a:chExt cx="240" cy="240"/>
          </a:xfrm>
        </p:grpSpPr>
        <p:sp>
          <p:nvSpPr>
            <p:cNvPr id="131195" name="Oval 65"/>
            <p:cNvSpPr>
              <a:spLocks noChangeArrowheads="1"/>
            </p:cNvSpPr>
            <p:nvPr/>
          </p:nvSpPr>
          <p:spPr bwMode="auto">
            <a:xfrm>
              <a:off x="1152" y="2496"/>
              <a:ext cx="144" cy="144"/>
            </a:xfrm>
            <a:prstGeom prst="ellipse">
              <a:avLst/>
            </a:prstGeom>
            <a:solidFill>
              <a:schemeClr val="bg1"/>
            </a:solidFill>
            <a:ln w="12700">
              <a:solidFill>
                <a:schemeClr val="tx1"/>
              </a:solidFill>
              <a:round/>
              <a:headEnd/>
              <a:tailEnd/>
            </a:ln>
          </p:spPr>
          <p:txBody>
            <a:bodyPr wrap="none" anchor="ctr"/>
            <a:lstStyle/>
            <a:p>
              <a:endParaRPr lang="en-US"/>
            </a:p>
          </p:txBody>
        </p:sp>
        <p:sp>
          <p:nvSpPr>
            <p:cNvPr id="131196" name="Oval 66"/>
            <p:cNvSpPr>
              <a:spLocks noChangeArrowheads="1"/>
            </p:cNvSpPr>
            <p:nvPr/>
          </p:nvSpPr>
          <p:spPr bwMode="auto">
            <a:xfrm>
              <a:off x="1248" y="2400"/>
              <a:ext cx="144" cy="144"/>
            </a:xfrm>
            <a:prstGeom prst="ellipse">
              <a:avLst/>
            </a:prstGeom>
            <a:solidFill>
              <a:schemeClr val="bg1"/>
            </a:solidFill>
            <a:ln w="12700">
              <a:solidFill>
                <a:schemeClr val="tx1"/>
              </a:solidFill>
              <a:round/>
              <a:headEnd/>
              <a:tailEnd/>
            </a:ln>
          </p:spPr>
          <p:txBody>
            <a:bodyPr wrap="none" anchor="ctr"/>
            <a:lstStyle/>
            <a:p>
              <a:endParaRPr lang="en-US"/>
            </a:p>
          </p:txBody>
        </p:sp>
      </p:grpSp>
      <p:grpSp>
        <p:nvGrpSpPr>
          <p:cNvPr id="12" name="Group 67"/>
          <p:cNvGrpSpPr>
            <a:grpSpLocks/>
          </p:cNvGrpSpPr>
          <p:nvPr/>
        </p:nvGrpSpPr>
        <p:grpSpPr bwMode="auto">
          <a:xfrm>
            <a:off x="685800" y="2740025"/>
            <a:ext cx="457200" cy="304800"/>
            <a:chOff x="432" y="1728"/>
            <a:chExt cx="288" cy="192"/>
          </a:xfrm>
        </p:grpSpPr>
        <p:sp>
          <p:nvSpPr>
            <p:cNvPr id="131193" name="Oval 68"/>
            <p:cNvSpPr>
              <a:spLocks noChangeArrowheads="1"/>
            </p:cNvSpPr>
            <p:nvPr/>
          </p:nvSpPr>
          <p:spPr bwMode="auto">
            <a:xfrm>
              <a:off x="576" y="1728"/>
              <a:ext cx="144" cy="144"/>
            </a:xfrm>
            <a:prstGeom prst="ellipse">
              <a:avLst/>
            </a:prstGeom>
            <a:solidFill>
              <a:schemeClr val="bg1"/>
            </a:solidFill>
            <a:ln w="12700">
              <a:solidFill>
                <a:schemeClr val="tx1"/>
              </a:solidFill>
              <a:round/>
              <a:headEnd/>
              <a:tailEnd/>
            </a:ln>
          </p:spPr>
          <p:txBody>
            <a:bodyPr wrap="none" anchor="ctr"/>
            <a:lstStyle/>
            <a:p>
              <a:endParaRPr lang="en-US"/>
            </a:p>
          </p:txBody>
        </p:sp>
        <p:sp>
          <p:nvSpPr>
            <p:cNvPr id="131194" name="Oval 69"/>
            <p:cNvSpPr>
              <a:spLocks noChangeArrowheads="1"/>
            </p:cNvSpPr>
            <p:nvPr/>
          </p:nvSpPr>
          <p:spPr bwMode="auto">
            <a:xfrm>
              <a:off x="432" y="1776"/>
              <a:ext cx="144" cy="144"/>
            </a:xfrm>
            <a:prstGeom prst="ellipse">
              <a:avLst/>
            </a:prstGeom>
            <a:solidFill>
              <a:schemeClr val="bg1"/>
            </a:solidFill>
            <a:ln w="12700">
              <a:solidFill>
                <a:schemeClr val="tx1"/>
              </a:solidFill>
              <a:round/>
              <a:headEnd/>
              <a:tailEnd/>
            </a:ln>
          </p:spPr>
          <p:txBody>
            <a:bodyPr wrap="none" anchor="ctr"/>
            <a:lstStyle/>
            <a:p>
              <a:endParaRPr lang="en-US"/>
            </a:p>
          </p:txBody>
        </p:sp>
      </p:grpSp>
      <p:grpSp>
        <p:nvGrpSpPr>
          <p:cNvPr id="13" name="Group 70"/>
          <p:cNvGrpSpPr>
            <a:grpSpLocks/>
          </p:cNvGrpSpPr>
          <p:nvPr/>
        </p:nvGrpSpPr>
        <p:grpSpPr bwMode="auto">
          <a:xfrm>
            <a:off x="2209800" y="3124200"/>
            <a:ext cx="304800" cy="457200"/>
            <a:chOff x="1392" y="1968"/>
            <a:chExt cx="192" cy="288"/>
          </a:xfrm>
        </p:grpSpPr>
        <p:sp>
          <p:nvSpPr>
            <p:cNvPr id="131191" name="Oval 71"/>
            <p:cNvSpPr>
              <a:spLocks noChangeArrowheads="1"/>
            </p:cNvSpPr>
            <p:nvPr/>
          </p:nvSpPr>
          <p:spPr bwMode="auto">
            <a:xfrm>
              <a:off x="1392" y="1968"/>
              <a:ext cx="144" cy="144"/>
            </a:xfrm>
            <a:prstGeom prst="ellipse">
              <a:avLst/>
            </a:prstGeom>
            <a:solidFill>
              <a:schemeClr val="bg1"/>
            </a:solidFill>
            <a:ln w="12700">
              <a:solidFill>
                <a:schemeClr val="tx1"/>
              </a:solidFill>
              <a:round/>
              <a:headEnd/>
              <a:tailEnd/>
            </a:ln>
          </p:spPr>
          <p:txBody>
            <a:bodyPr wrap="none" anchor="ctr"/>
            <a:lstStyle/>
            <a:p>
              <a:endParaRPr lang="en-US"/>
            </a:p>
          </p:txBody>
        </p:sp>
        <p:sp>
          <p:nvSpPr>
            <p:cNvPr id="131192" name="Oval 72"/>
            <p:cNvSpPr>
              <a:spLocks noChangeArrowheads="1"/>
            </p:cNvSpPr>
            <p:nvPr/>
          </p:nvSpPr>
          <p:spPr bwMode="auto">
            <a:xfrm>
              <a:off x="1440" y="2112"/>
              <a:ext cx="144" cy="144"/>
            </a:xfrm>
            <a:prstGeom prst="ellipse">
              <a:avLst/>
            </a:prstGeom>
            <a:solidFill>
              <a:schemeClr val="bg1"/>
            </a:solidFill>
            <a:ln w="12700">
              <a:solidFill>
                <a:schemeClr val="tx1"/>
              </a:solidFill>
              <a:round/>
              <a:headEnd/>
              <a:tailEnd/>
            </a:ln>
          </p:spPr>
          <p:txBody>
            <a:bodyPr wrap="none" anchor="ctr"/>
            <a:lstStyle/>
            <a:p>
              <a:endParaRPr lang="en-US"/>
            </a:p>
          </p:txBody>
        </p:sp>
      </p:grpSp>
      <p:grpSp>
        <p:nvGrpSpPr>
          <p:cNvPr id="14" name="Group 73"/>
          <p:cNvGrpSpPr>
            <a:grpSpLocks/>
          </p:cNvGrpSpPr>
          <p:nvPr/>
        </p:nvGrpSpPr>
        <p:grpSpPr bwMode="auto">
          <a:xfrm>
            <a:off x="990600" y="4038600"/>
            <a:ext cx="457200" cy="304800"/>
            <a:chOff x="624" y="2544"/>
            <a:chExt cx="288" cy="192"/>
          </a:xfrm>
        </p:grpSpPr>
        <p:sp>
          <p:nvSpPr>
            <p:cNvPr id="131189" name="Oval 74"/>
            <p:cNvSpPr>
              <a:spLocks noChangeArrowheads="1"/>
            </p:cNvSpPr>
            <p:nvPr/>
          </p:nvSpPr>
          <p:spPr bwMode="auto">
            <a:xfrm>
              <a:off x="624" y="2592"/>
              <a:ext cx="144" cy="144"/>
            </a:xfrm>
            <a:prstGeom prst="ellipse">
              <a:avLst/>
            </a:prstGeom>
            <a:solidFill>
              <a:schemeClr val="bg1"/>
            </a:solidFill>
            <a:ln w="12700">
              <a:solidFill>
                <a:schemeClr val="tx1"/>
              </a:solidFill>
              <a:round/>
              <a:headEnd/>
              <a:tailEnd/>
            </a:ln>
          </p:spPr>
          <p:txBody>
            <a:bodyPr wrap="none" anchor="ctr"/>
            <a:lstStyle/>
            <a:p>
              <a:endParaRPr lang="en-US"/>
            </a:p>
          </p:txBody>
        </p:sp>
        <p:sp>
          <p:nvSpPr>
            <p:cNvPr id="131190" name="Oval 75"/>
            <p:cNvSpPr>
              <a:spLocks noChangeArrowheads="1"/>
            </p:cNvSpPr>
            <p:nvPr/>
          </p:nvSpPr>
          <p:spPr bwMode="auto">
            <a:xfrm>
              <a:off x="768" y="2544"/>
              <a:ext cx="144" cy="144"/>
            </a:xfrm>
            <a:prstGeom prst="ellipse">
              <a:avLst/>
            </a:prstGeom>
            <a:solidFill>
              <a:schemeClr val="bg1"/>
            </a:solidFill>
            <a:ln w="12700">
              <a:solidFill>
                <a:schemeClr val="tx1"/>
              </a:solidFill>
              <a:round/>
              <a:headEnd/>
              <a:tailEnd/>
            </a:ln>
          </p:spPr>
          <p:txBody>
            <a:bodyPr wrap="none" anchor="ctr"/>
            <a:lstStyle/>
            <a:p>
              <a:endParaRPr lang="en-US"/>
            </a:p>
          </p:txBody>
        </p:sp>
      </p:grpSp>
      <p:grpSp>
        <p:nvGrpSpPr>
          <p:cNvPr id="15" name="Group 76"/>
          <p:cNvGrpSpPr>
            <a:grpSpLocks/>
          </p:cNvGrpSpPr>
          <p:nvPr/>
        </p:nvGrpSpPr>
        <p:grpSpPr bwMode="auto">
          <a:xfrm>
            <a:off x="990600" y="3276600"/>
            <a:ext cx="457200" cy="304800"/>
            <a:chOff x="624" y="2064"/>
            <a:chExt cx="288" cy="192"/>
          </a:xfrm>
        </p:grpSpPr>
        <p:sp>
          <p:nvSpPr>
            <p:cNvPr id="131187" name="Oval 77"/>
            <p:cNvSpPr>
              <a:spLocks noChangeArrowheads="1"/>
            </p:cNvSpPr>
            <p:nvPr/>
          </p:nvSpPr>
          <p:spPr bwMode="auto">
            <a:xfrm>
              <a:off x="624" y="2064"/>
              <a:ext cx="144" cy="144"/>
            </a:xfrm>
            <a:prstGeom prst="ellipse">
              <a:avLst/>
            </a:prstGeom>
            <a:solidFill>
              <a:schemeClr val="bg1"/>
            </a:solidFill>
            <a:ln w="12700">
              <a:solidFill>
                <a:schemeClr val="tx1"/>
              </a:solidFill>
              <a:round/>
              <a:headEnd/>
              <a:tailEnd/>
            </a:ln>
          </p:spPr>
          <p:txBody>
            <a:bodyPr wrap="none" anchor="ctr"/>
            <a:lstStyle/>
            <a:p>
              <a:endParaRPr lang="en-US"/>
            </a:p>
          </p:txBody>
        </p:sp>
        <p:sp>
          <p:nvSpPr>
            <p:cNvPr id="131188" name="Oval 78"/>
            <p:cNvSpPr>
              <a:spLocks noChangeArrowheads="1"/>
            </p:cNvSpPr>
            <p:nvPr/>
          </p:nvSpPr>
          <p:spPr bwMode="auto">
            <a:xfrm>
              <a:off x="768" y="2112"/>
              <a:ext cx="144" cy="144"/>
            </a:xfrm>
            <a:prstGeom prst="ellipse">
              <a:avLst/>
            </a:prstGeom>
            <a:solidFill>
              <a:schemeClr val="bg1"/>
            </a:solidFill>
            <a:ln w="12700">
              <a:solidFill>
                <a:schemeClr val="tx1"/>
              </a:solidFill>
              <a:round/>
              <a:headEnd/>
              <a:tailEnd/>
            </a:ln>
          </p:spPr>
          <p:txBody>
            <a:bodyPr wrap="none" anchor="ctr"/>
            <a:lstStyle/>
            <a:p>
              <a:endParaRPr lang="en-US"/>
            </a:p>
          </p:txBody>
        </p:sp>
      </p:grpSp>
      <p:sp>
        <p:nvSpPr>
          <p:cNvPr id="480335" name="Oval 79"/>
          <p:cNvSpPr>
            <a:spLocks noChangeArrowheads="1"/>
          </p:cNvSpPr>
          <p:nvPr/>
        </p:nvSpPr>
        <p:spPr bwMode="auto">
          <a:xfrm>
            <a:off x="1447800" y="2362200"/>
            <a:ext cx="228600" cy="228600"/>
          </a:xfrm>
          <a:prstGeom prst="ellipse">
            <a:avLst/>
          </a:prstGeom>
          <a:solidFill>
            <a:schemeClr val="bg1"/>
          </a:solidFill>
          <a:ln w="12700">
            <a:solidFill>
              <a:schemeClr val="tx1"/>
            </a:solidFill>
            <a:round/>
            <a:headEnd/>
            <a:tailEnd/>
          </a:ln>
        </p:spPr>
        <p:txBody>
          <a:bodyPr wrap="none" anchor="ctr"/>
          <a:lstStyle/>
          <a:p>
            <a:endParaRPr lang="en-US"/>
          </a:p>
        </p:txBody>
      </p:sp>
      <p:sp>
        <p:nvSpPr>
          <p:cNvPr id="480336" name="Oval 80"/>
          <p:cNvSpPr>
            <a:spLocks noChangeArrowheads="1"/>
          </p:cNvSpPr>
          <p:nvPr/>
        </p:nvSpPr>
        <p:spPr bwMode="auto">
          <a:xfrm>
            <a:off x="1524000" y="2514600"/>
            <a:ext cx="228600" cy="228600"/>
          </a:xfrm>
          <a:prstGeom prst="ellipse">
            <a:avLst/>
          </a:prstGeom>
          <a:solidFill>
            <a:schemeClr val="bg1"/>
          </a:solidFill>
          <a:ln w="12700">
            <a:solidFill>
              <a:schemeClr val="tx1"/>
            </a:solidFill>
            <a:round/>
            <a:headEnd/>
            <a:tailEnd/>
          </a:ln>
        </p:spPr>
        <p:txBody>
          <a:bodyPr wrap="none" anchor="ctr"/>
          <a:lstStyle/>
          <a:p>
            <a:endParaRPr lang="en-US"/>
          </a:p>
        </p:txBody>
      </p:sp>
      <p:grpSp>
        <p:nvGrpSpPr>
          <p:cNvPr id="16" name="Group 81"/>
          <p:cNvGrpSpPr>
            <a:grpSpLocks/>
          </p:cNvGrpSpPr>
          <p:nvPr/>
        </p:nvGrpSpPr>
        <p:grpSpPr bwMode="auto">
          <a:xfrm>
            <a:off x="6705600" y="2514600"/>
            <a:ext cx="609600" cy="609600"/>
            <a:chOff x="4320" y="3888"/>
            <a:chExt cx="384" cy="384"/>
          </a:xfrm>
        </p:grpSpPr>
        <p:sp>
          <p:nvSpPr>
            <p:cNvPr id="131184" name="Oval 82"/>
            <p:cNvSpPr>
              <a:spLocks noChangeArrowheads="1"/>
            </p:cNvSpPr>
            <p:nvPr/>
          </p:nvSpPr>
          <p:spPr bwMode="auto">
            <a:xfrm>
              <a:off x="4560" y="4080"/>
              <a:ext cx="144" cy="144"/>
            </a:xfrm>
            <a:prstGeom prst="ellipse">
              <a:avLst/>
            </a:prstGeom>
            <a:solidFill>
              <a:schemeClr val="bg1"/>
            </a:solidFill>
            <a:ln w="9525">
              <a:solidFill>
                <a:schemeClr val="tx1"/>
              </a:solidFill>
              <a:round/>
              <a:headEnd/>
              <a:tailEnd/>
            </a:ln>
          </p:spPr>
          <p:txBody>
            <a:bodyPr wrap="none" anchor="ctr"/>
            <a:lstStyle/>
            <a:p>
              <a:endParaRPr lang="en-US"/>
            </a:p>
          </p:txBody>
        </p:sp>
        <p:sp>
          <p:nvSpPr>
            <p:cNvPr id="131185" name="Oval 83"/>
            <p:cNvSpPr>
              <a:spLocks noChangeArrowheads="1"/>
            </p:cNvSpPr>
            <p:nvPr/>
          </p:nvSpPr>
          <p:spPr bwMode="auto">
            <a:xfrm>
              <a:off x="4320" y="3984"/>
              <a:ext cx="288" cy="288"/>
            </a:xfrm>
            <a:prstGeom prst="ellipse">
              <a:avLst/>
            </a:prstGeom>
            <a:solidFill>
              <a:srgbClr val="FF0000"/>
            </a:solidFill>
            <a:ln w="9525">
              <a:solidFill>
                <a:srgbClr val="333399"/>
              </a:solidFill>
              <a:round/>
              <a:headEnd/>
              <a:tailEnd/>
            </a:ln>
          </p:spPr>
          <p:txBody>
            <a:bodyPr wrap="none" anchor="ctr"/>
            <a:lstStyle/>
            <a:p>
              <a:endParaRPr lang="en-US"/>
            </a:p>
          </p:txBody>
        </p:sp>
        <p:sp>
          <p:nvSpPr>
            <p:cNvPr id="131186" name="Oval 84"/>
            <p:cNvSpPr>
              <a:spLocks noChangeArrowheads="1"/>
            </p:cNvSpPr>
            <p:nvPr/>
          </p:nvSpPr>
          <p:spPr bwMode="auto">
            <a:xfrm>
              <a:off x="4368" y="3888"/>
              <a:ext cx="144" cy="144"/>
            </a:xfrm>
            <a:prstGeom prst="ellipse">
              <a:avLst/>
            </a:prstGeom>
            <a:solidFill>
              <a:schemeClr val="bg1"/>
            </a:solidFill>
            <a:ln w="9525">
              <a:solidFill>
                <a:schemeClr val="tx1"/>
              </a:solidFill>
              <a:round/>
              <a:headEnd/>
              <a:tailEnd/>
            </a:ln>
          </p:spPr>
          <p:txBody>
            <a:bodyPr wrap="none" anchor="ctr"/>
            <a:lstStyle/>
            <a:p>
              <a:endParaRPr lang="en-US"/>
            </a:p>
          </p:txBody>
        </p:sp>
      </p:grpSp>
      <p:grpSp>
        <p:nvGrpSpPr>
          <p:cNvPr id="17" name="Group 85"/>
          <p:cNvGrpSpPr>
            <a:grpSpLocks/>
          </p:cNvGrpSpPr>
          <p:nvPr/>
        </p:nvGrpSpPr>
        <p:grpSpPr bwMode="auto">
          <a:xfrm>
            <a:off x="7467600" y="2362200"/>
            <a:ext cx="533400" cy="685800"/>
            <a:chOff x="4032" y="3552"/>
            <a:chExt cx="336" cy="432"/>
          </a:xfrm>
        </p:grpSpPr>
        <p:sp>
          <p:nvSpPr>
            <p:cNvPr id="131181" name="Oval 86"/>
            <p:cNvSpPr>
              <a:spLocks noChangeArrowheads="1"/>
            </p:cNvSpPr>
            <p:nvPr/>
          </p:nvSpPr>
          <p:spPr bwMode="auto">
            <a:xfrm>
              <a:off x="4128" y="3840"/>
              <a:ext cx="144" cy="144"/>
            </a:xfrm>
            <a:prstGeom prst="ellipse">
              <a:avLst/>
            </a:prstGeom>
            <a:solidFill>
              <a:schemeClr val="bg1"/>
            </a:solidFill>
            <a:ln w="9525">
              <a:solidFill>
                <a:schemeClr val="tx1"/>
              </a:solidFill>
              <a:round/>
              <a:headEnd/>
              <a:tailEnd/>
            </a:ln>
          </p:spPr>
          <p:txBody>
            <a:bodyPr wrap="none" anchor="ctr"/>
            <a:lstStyle/>
            <a:p>
              <a:endParaRPr lang="en-US"/>
            </a:p>
          </p:txBody>
        </p:sp>
        <p:sp>
          <p:nvSpPr>
            <p:cNvPr id="131182" name="Oval 87"/>
            <p:cNvSpPr>
              <a:spLocks noChangeArrowheads="1"/>
            </p:cNvSpPr>
            <p:nvPr/>
          </p:nvSpPr>
          <p:spPr bwMode="auto">
            <a:xfrm>
              <a:off x="4080" y="3600"/>
              <a:ext cx="288" cy="288"/>
            </a:xfrm>
            <a:prstGeom prst="ellipse">
              <a:avLst/>
            </a:prstGeom>
            <a:solidFill>
              <a:srgbClr val="FF0000"/>
            </a:solidFill>
            <a:ln w="9525">
              <a:solidFill>
                <a:srgbClr val="333399"/>
              </a:solidFill>
              <a:round/>
              <a:headEnd/>
              <a:tailEnd/>
            </a:ln>
          </p:spPr>
          <p:txBody>
            <a:bodyPr wrap="none" anchor="ctr"/>
            <a:lstStyle/>
            <a:p>
              <a:endParaRPr lang="en-US"/>
            </a:p>
          </p:txBody>
        </p:sp>
        <p:sp>
          <p:nvSpPr>
            <p:cNvPr id="131183" name="Oval 88"/>
            <p:cNvSpPr>
              <a:spLocks noChangeArrowheads="1"/>
            </p:cNvSpPr>
            <p:nvPr/>
          </p:nvSpPr>
          <p:spPr bwMode="auto">
            <a:xfrm>
              <a:off x="4032" y="3552"/>
              <a:ext cx="144" cy="144"/>
            </a:xfrm>
            <a:prstGeom prst="ellipse">
              <a:avLst/>
            </a:prstGeom>
            <a:solidFill>
              <a:schemeClr val="bg1"/>
            </a:solidFill>
            <a:ln w="9525">
              <a:solidFill>
                <a:schemeClr val="tx1"/>
              </a:solidFill>
              <a:round/>
              <a:headEnd/>
              <a:tailEnd/>
            </a:ln>
          </p:spPr>
          <p:txBody>
            <a:bodyPr wrap="none" anchor="ctr"/>
            <a:lstStyle/>
            <a:p>
              <a:endParaRPr lang="en-US"/>
            </a:p>
          </p:txBody>
        </p:sp>
      </p:grpSp>
      <p:grpSp>
        <p:nvGrpSpPr>
          <p:cNvPr id="18" name="Group 89"/>
          <p:cNvGrpSpPr>
            <a:grpSpLocks/>
          </p:cNvGrpSpPr>
          <p:nvPr/>
        </p:nvGrpSpPr>
        <p:grpSpPr bwMode="auto">
          <a:xfrm>
            <a:off x="7239000" y="4038600"/>
            <a:ext cx="533400" cy="533400"/>
            <a:chOff x="4560" y="3552"/>
            <a:chExt cx="336" cy="336"/>
          </a:xfrm>
        </p:grpSpPr>
        <p:sp>
          <p:nvSpPr>
            <p:cNvPr id="131178" name="Oval 90"/>
            <p:cNvSpPr>
              <a:spLocks noChangeArrowheads="1"/>
            </p:cNvSpPr>
            <p:nvPr/>
          </p:nvSpPr>
          <p:spPr bwMode="auto">
            <a:xfrm>
              <a:off x="4752" y="3648"/>
              <a:ext cx="144" cy="144"/>
            </a:xfrm>
            <a:prstGeom prst="ellipse">
              <a:avLst/>
            </a:prstGeom>
            <a:solidFill>
              <a:schemeClr val="bg1"/>
            </a:solidFill>
            <a:ln w="9525">
              <a:solidFill>
                <a:schemeClr val="tx1"/>
              </a:solidFill>
              <a:round/>
              <a:headEnd/>
              <a:tailEnd/>
            </a:ln>
          </p:spPr>
          <p:txBody>
            <a:bodyPr wrap="none" anchor="ctr"/>
            <a:lstStyle/>
            <a:p>
              <a:endParaRPr lang="en-US"/>
            </a:p>
          </p:txBody>
        </p:sp>
        <p:sp>
          <p:nvSpPr>
            <p:cNvPr id="131179" name="Oval 91"/>
            <p:cNvSpPr>
              <a:spLocks noChangeArrowheads="1"/>
            </p:cNvSpPr>
            <p:nvPr/>
          </p:nvSpPr>
          <p:spPr bwMode="auto">
            <a:xfrm>
              <a:off x="4560" y="3600"/>
              <a:ext cx="288" cy="288"/>
            </a:xfrm>
            <a:prstGeom prst="ellipse">
              <a:avLst/>
            </a:prstGeom>
            <a:solidFill>
              <a:srgbClr val="FF0000"/>
            </a:solidFill>
            <a:ln w="9525">
              <a:solidFill>
                <a:srgbClr val="333399"/>
              </a:solidFill>
              <a:round/>
              <a:headEnd/>
              <a:tailEnd/>
            </a:ln>
          </p:spPr>
          <p:txBody>
            <a:bodyPr wrap="none" anchor="ctr"/>
            <a:lstStyle/>
            <a:p>
              <a:endParaRPr lang="en-US"/>
            </a:p>
          </p:txBody>
        </p:sp>
        <p:sp>
          <p:nvSpPr>
            <p:cNvPr id="131180" name="Oval 92"/>
            <p:cNvSpPr>
              <a:spLocks noChangeArrowheads="1"/>
            </p:cNvSpPr>
            <p:nvPr/>
          </p:nvSpPr>
          <p:spPr bwMode="auto">
            <a:xfrm>
              <a:off x="4608" y="3552"/>
              <a:ext cx="144" cy="144"/>
            </a:xfrm>
            <a:prstGeom prst="ellipse">
              <a:avLst/>
            </a:prstGeom>
            <a:solidFill>
              <a:schemeClr val="bg1"/>
            </a:solidFill>
            <a:ln w="9525">
              <a:solidFill>
                <a:schemeClr val="tx1"/>
              </a:solidFill>
              <a:round/>
              <a:headEnd/>
              <a:tailEnd/>
            </a:ln>
          </p:spPr>
          <p:txBody>
            <a:bodyPr wrap="none" anchor="ctr"/>
            <a:lstStyle/>
            <a:p>
              <a:endParaRPr lang="en-US"/>
            </a:p>
          </p:txBody>
        </p:sp>
      </p:grpSp>
      <p:grpSp>
        <p:nvGrpSpPr>
          <p:cNvPr id="19" name="Group 93"/>
          <p:cNvGrpSpPr>
            <a:grpSpLocks/>
          </p:cNvGrpSpPr>
          <p:nvPr/>
        </p:nvGrpSpPr>
        <p:grpSpPr bwMode="auto">
          <a:xfrm>
            <a:off x="7924800" y="3810000"/>
            <a:ext cx="609600" cy="533400"/>
            <a:chOff x="4656" y="2976"/>
            <a:chExt cx="384" cy="336"/>
          </a:xfrm>
        </p:grpSpPr>
        <p:sp>
          <p:nvSpPr>
            <p:cNvPr id="131175" name="Oval 94"/>
            <p:cNvSpPr>
              <a:spLocks noChangeArrowheads="1"/>
            </p:cNvSpPr>
            <p:nvPr/>
          </p:nvSpPr>
          <p:spPr bwMode="auto">
            <a:xfrm>
              <a:off x="4896" y="3024"/>
              <a:ext cx="144" cy="144"/>
            </a:xfrm>
            <a:prstGeom prst="ellipse">
              <a:avLst/>
            </a:prstGeom>
            <a:solidFill>
              <a:schemeClr val="bg1"/>
            </a:solidFill>
            <a:ln w="9525">
              <a:solidFill>
                <a:schemeClr val="tx1"/>
              </a:solidFill>
              <a:round/>
              <a:headEnd/>
              <a:tailEnd/>
            </a:ln>
          </p:spPr>
          <p:txBody>
            <a:bodyPr wrap="none" anchor="ctr"/>
            <a:lstStyle/>
            <a:p>
              <a:endParaRPr lang="en-US"/>
            </a:p>
          </p:txBody>
        </p:sp>
        <p:sp>
          <p:nvSpPr>
            <p:cNvPr id="131176" name="Oval 95"/>
            <p:cNvSpPr>
              <a:spLocks noChangeArrowheads="1"/>
            </p:cNvSpPr>
            <p:nvPr/>
          </p:nvSpPr>
          <p:spPr bwMode="auto">
            <a:xfrm>
              <a:off x="4656" y="3024"/>
              <a:ext cx="288" cy="288"/>
            </a:xfrm>
            <a:prstGeom prst="ellipse">
              <a:avLst/>
            </a:prstGeom>
            <a:solidFill>
              <a:srgbClr val="FF0000"/>
            </a:solidFill>
            <a:ln w="9525">
              <a:solidFill>
                <a:srgbClr val="333399"/>
              </a:solidFill>
              <a:round/>
              <a:headEnd/>
              <a:tailEnd/>
            </a:ln>
          </p:spPr>
          <p:txBody>
            <a:bodyPr wrap="none" anchor="ctr"/>
            <a:lstStyle/>
            <a:p>
              <a:endParaRPr lang="en-US"/>
            </a:p>
          </p:txBody>
        </p:sp>
        <p:sp>
          <p:nvSpPr>
            <p:cNvPr id="131177" name="Oval 96"/>
            <p:cNvSpPr>
              <a:spLocks noChangeArrowheads="1"/>
            </p:cNvSpPr>
            <p:nvPr/>
          </p:nvSpPr>
          <p:spPr bwMode="auto">
            <a:xfrm>
              <a:off x="4656" y="2976"/>
              <a:ext cx="144" cy="144"/>
            </a:xfrm>
            <a:prstGeom prst="ellipse">
              <a:avLst/>
            </a:prstGeom>
            <a:solidFill>
              <a:schemeClr val="bg1"/>
            </a:solidFill>
            <a:ln w="9525">
              <a:solidFill>
                <a:schemeClr val="tx1"/>
              </a:solidFill>
              <a:round/>
              <a:headEnd/>
              <a:tailEnd/>
            </a:ln>
          </p:spPr>
          <p:txBody>
            <a:bodyPr wrap="none" anchor="ctr"/>
            <a:lstStyle/>
            <a:p>
              <a:endParaRPr lang="en-US"/>
            </a:p>
          </p:txBody>
        </p:sp>
      </p:grpSp>
      <p:grpSp>
        <p:nvGrpSpPr>
          <p:cNvPr id="20" name="Group 97"/>
          <p:cNvGrpSpPr>
            <a:grpSpLocks/>
          </p:cNvGrpSpPr>
          <p:nvPr/>
        </p:nvGrpSpPr>
        <p:grpSpPr bwMode="auto">
          <a:xfrm>
            <a:off x="7848600" y="3048000"/>
            <a:ext cx="457200" cy="685800"/>
            <a:chOff x="4848" y="3888"/>
            <a:chExt cx="288" cy="432"/>
          </a:xfrm>
        </p:grpSpPr>
        <p:sp>
          <p:nvSpPr>
            <p:cNvPr id="131172" name="Oval 98"/>
            <p:cNvSpPr>
              <a:spLocks noChangeArrowheads="1"/>
            </p:cNvSpPr>
            <p:nvPr/>
          </p:nvSpPr>
          <p:spPr bwMode="auto">
            <a:xfrm>
              <a:off x="4848" y="3888"/>
              <a:ext cx="144" cy="144"/>
            </a:xfrm>
            <a:prstGeom prst="ellipse">
              <a:avLst/>
            </a:prstGeom>
            <a:solidFill>
              <a:schemeClr val="bg1"/>
            </a:solidFill>
            <a:ln w="9525">
              <a:solidFill>
                <a:schemeClr val="tx1"/>
              </a:solidFill>
              <a:round/>
              <a:headEnd/>
              <a:tailEnd/>
            </a:ln>
          </p:spPr>
          <p:txBody>
            <a:bodyPr wrap="none" anchor="ctr"/>
            <a:lstStyle/>
            <a:p>
              <a:endParaRPr lang="en-US"/>
            </a:p>
          </p:txBody>
        </p:sp>
        <p:sp>
          <p:nvSpPr>
            <p:cNvPr id="131173" name="Oval 99"/>
            <p:cNvSpPr>
              <a:spLocks noChangeArrowheads="1"/>
            </p:cNvSpPr>
            <p:nvPr/>
          </p:nvSpPr>
          <p:spPr bwMode="auto">
            <a:xfrm>
              <a:off x="4848" y="3984"/>
              <a:ext cx="288" cy="288"/>
            </a:xfrm>
            <a:prstGeom prst="ellipse">
              <a:avLst/>
            </a:prstGeom>
            <a:solidFill>
              <a:srgbClr val="FF0000"/>
            </a:solidFill>
            <a:ln w="9525">
              <a:solidFill>
                <a:srgbClr val="333399"/>
              </a:solidFill>
              <a:round/>
              <a:headEnd/>
              <a:tailEnd/>
            </a:ln>
          </p:spPr>
          <p:txBody>
            <a:bodyPr wrap="none" anchor="ctr"/>
            <a:lstStyle/>
            <a:p>
              <a:endParaRPr lang="en-US"/>
            </a:p>
          </p:txBody>
        </p:sp>
        <p:sp>
          <p:nvSpPr>
            <p:cNvPr id="131174" name="Oval 100"/>
            <p:cNvSpPr>
              <a:spLocks noChangeArrowheads="1"/>
            </p:cNvSpPr>
            <p:nvPr/>
          </p:nvSpPr>
          <p:spPr bwMode="auto">
            <a:xfrm>
              <a:off x="4848" y="4176"/>
              <a:ext cx="144" cy="144"/>
            </a:xfrm>
            <a:prstGeom prst="ellipse">
              <a:avLst/>
            </a:prstGeom>
            <a:solidFill>
              <a:schemeClr val="bg1"/>
            </a:solidFill>
            <a:ln w="9525">
              <a:solidFill>
                <a:schemeClr val="tx1"/>
              </a:solidFill>
              <a:round/>
              <a:headEnd/>
              <a:tailEnd/>
            </a:ln>
          </p:spPr>
          <p:txBody>
            <a:bodyPr wrap="none" anchor="ctr"/>
            <a:lstStyle/>
            <a:p>
              <a:endParaRPr lang="en-US"/>
            </a:p>
          </p:txBody>
        </p:sp>
      </p:grpSp>
      <p:grpSp>
        <p:nvGrpSpPr>
          <p:cNvPr id="21" name="Group 101"/>
          <p:cNvGrpSpPr>
            <a:grpSpLocks/>
          </p:cNvGrpSpPr>
          <p:nvPr/>
        </p:nvGrpSpPr>
        <p:grpSpPr bwMode="auto">
          <a:xfrm>
            <a:off x="8077200" y="2667000"/>
            <a:ext cx="533400" cy="609600"/>
            <a:chOff x="4992" y="3264"/>
            <a:chExt cx="336" cy="384"/>
          </a:xfrm>
        </p:grpSpPr>
        <p:sp>
          <p:nvSpPr>
            <p:cNvPr id="131169" name="Oval 102"/>
            <p:cNvSpPr>
              <a:spLocks noChangeArrowheads="1"/>
            </p:cNvSpPr>
            <p:nvPr/>
          </p:nvSpPr>
          <p:spPr bwMode="auto">
            <a:xfrm>
              <a:off x="5136" y="3504"/>
              <a:ext cx="144" cy="144"/>
            </a:xfrm>
            <a:prstGeom prst="ellipse">
              <a:avLst/>
            </a:prstGeom>
            <a:solidFill>
              <a:schemeClr val="bg1"/>
            </a:solidFill>
            <a:ln w="9525">
              <a:solidFill>
                <a:schemeClr val="tx1"/>
              </a:solidFill>
              <a:round/>
              <a:headEnd/>
              <a:tailEnd/>
            </a:ln>
          </p:spPr>
          <p:txBody>
            <a:bodyPr wrap="none" anchor="ctr"/>
            <a:lstStyle/>
            <a:p>
              <a:endParaRPr lang="en-US"/>
            </a:p>
          </p:txBody>
        </p:sp>
        <p:sp>
          <p:nvSpPr>
            <p:cNvPr id="131170" name="Oval 103"/>
            <p:cNvSpPr>
              <a:spLocks noChangeArrowheads="1"/>
            </p:cNvSpPr>
            <p:nvPr/>
          </p:nvSpPr>
          <p:spPr bwMode="auto">
            <a:xfrm>
              <a:off x="5040" y="3264"/>
              <a:ext cx="288" cy="288"/>
            </a:xfrm>
            <a:prstGeom prst="ellipse">
              <a:avLst/>
            </a:prstGeom>
            <a:solidFill>
              <a:srgbClr val="FF0000"/>
            </a:solidFill>
            <a:ln w="9525">
              <a:solidFill>
                <a:srgbClr val="333399"/>
              </a:solidFill>
              <a:round/>
              <a:headEnd/>
              <a:tailEnd/>
            </a:ln>
          </p:spPr>
          <p:txBody>
            <a:bodyPr wrap="none" anchor="ctr"/>
            <a:lstStyle/>
            <a:p>
              <a:endParaRPr lang="en-US"/>
            </a:p>
          </p:txBody>
        </p:sp>
        <p:sp>
          <p:nvSpPr>
            <p:cNvPr id="131171" name="Oval 104"/>
            <p:cNvSpPr>
              <a:spLocks noChangeArrowheads="1"/>
            </p:cNvSpPr>
            <p:nvPr/>
          </p:nvSpPr>
          <p:spPr bwMode="auto">
            <a:xfrm>
              <a:off x="4992" y="3360"/>
              <a:ext cx="144" cy="144"/>
            </a:xfrm>
            <a:prstGeom prst="ellipse">
              <a:avLst/>
            </a:prstGeom>
            <a:solidFill>
              <a:schemeClr val="bg1"/>
            </a:solidFill>
            <a:ln w="9525">
              <a:solidFill>
                <a:schemeClr val="tx1"/>
              </a:solidFill>
              <a:round/>
              <a:headEnd/>
              <a:tailEnd/>
            </a:ln>
          </p:spPr>
          <p:txBody>
            <a:bodyPr wrap="none" anchor="ctr"/>
            <a:lstStyle/>
            <a:p>
              <a:endParaRPr lang="en-US"/>
            </a:p>
          </p:txBody>
        </p:sp>
      </p:grpSp>
      <p:grpSp>
        <p:nvGrpSpPr>
          <p:cNvPr id="22" name="Group 105"/>
          <p:cNvGrpSpPr>
            <a:grpSpLocks/>
          </p:cNvGrpSpPr>
          <p:nvPr/>
        </p:nvGrpSpPr>
        <p:grpSpPr bwMode="auto">
          <a:xfrm>
            <a:off x="7086600" y="3276600"/>
            <a:ext cx="609600" cy="609600"/>
            <a:chOff x="5088" y="3696"/>
            <a:chExt cx="384" cy="384"/>
          </a:xfrm>
        </p:grpSpPr>
        <p:sp>
          <p:nvSpPr>
            <p:cNvPr id="131166" name="Oval 106"/>
            <p:cNvSpPr>
              <a:spLocks noChangeArrowheads="1"/>
            </p:cNvSpPr>
            <p:nvPr/>
          </p:nvSpPr>
          <p:spPr bwMode="auto">
            <a:xfrm>
              <a:off x="5184" y="3696"/>
              <a:ext cx="288" cy="288"/>
            </a:xfrm>
            <a:prstGeom prst="ellipse">
              <a:avLst/>
            </a:prstGeom>
            <a:solidFill>
              <a:srgbClr val="FF0000"/>
            </a:solidFill>
            <a:ln w="9525">
              <a:solidFill>
                <a:srgbClr val="333399"/>
              </a:solidFill>
              <a:round/>
              <a:headEnd/>
              <a:tailEnd/>
            </a:ln>
          </p:spPr>
          <p:txBody>
            <a:bodyPr wrap="none" anchor="ctr"/>
            <a:lstStyle/>
            <a:p>
              <a:endParaRPr lang="en-US"/>
            </a:p>
          </p:txBody>
        </p:sp>
        <p:sp>
          <p:nvSpPr>
            <p:cNvPr id="131167" name="Oval 107"/>
            <p:cNvSpPr>
              <a:spLocks noChangeArrowheads="1"/>
            </p:cNvSpPr>
            <p:nvPr/>
          </p:nvSpPr>
          <p:spPr bwMode="auto">
            <a:xfrm>
              <a:off x="5088" y="3792"/>
              <a:ext cx="144" cy="144"/>
            </a:xfrm>
            <a:prstGeom prst="ellipse">
              <a:avLst/>
            </a:prstGeom>
            <a:solidFill>
              <a:schemeClr val="bg1"/>
            </a:solidFill>
            <a:ln w="9525">
              <a:solidFill>
                <a:schemeClr val="tx1"/>
              </a:solidFill>
              <a:round/>
              <a:headEnd/>
              <a:tailEnd/>
            </a:ln>
          </p:spPr>
          <p:txBody>
            <a:bodyPr wrap="none" anchor="ctr"/>
            <a:lstStyle/>
            <a:p>
              <a:endParaRPr lang="en-US"/>
            </a:p>
          </p:txBody>
        </p:sp>
        <p:sp>
          <p:nvSpPr>
            <p:cNvPr id="131168" name="Oval 108"/>
            <p:cNvSpPr>
              <a:spLocks noChangeArrowheads="1"/>
            </p:cNvSpPr>
            <p:nvPr/>
          </p:nvSpPr>
          <p:spPr bwMode="auto">
            <a:xfrm>
              <a:off x="5280" y="3936"/>
              <a:ext cx="144" cy="144"/>
            </a:xfrm>
            <a:prstGeom prst="ellipse">
              <a:avLst/>
            </a:prstGeom>
            <a:solidFill>
              <a:schemeClr val="bg1"/>
            </a:solidFill>
            <a:ln w="9525">
              <a:solidFill>
                <a:schemeClr val="tx1"/>
              </a:solidFill>
              <a:round/>
              <a:headEnd/>
              <a:tailEnd/>
            </a:ln>
          </p:spPr>
          <p:txBody>
            <a:bodyPr wrap="none" anchor="ctr"/>
            <a:lstStyle/>
            <a:p>
              <a:endParaRPr lang="en-US"/>
            </a:p>
          </p:txBody>
        </p:sp>
      </p:grpSp>
      <p:sp>
        <p:nvSpPr>
          <p:cNvPr id="480365" name="Oval 109"/>
          <p:cNvSpPr>
            <a:spLocks noChangeArrowheads="1"/>
          </p:cNvSpPr>
          <p:nvPr/>
        </p:nvSpPr>
        <p:spPr bwMode="auto">
          <a:xfrm>
            <a:off x="3886200" y="3657600"/>
            <a:ext cx="457200" cy="457200"/>
          </a:xfrm>
          <a:prstGeom prst="ellipse">
            <a:avLst/>
          </a:prstGeom>
          <a:noFill/>
          <a:ln w="9525">
            <a:solidFill>
              <a:srgbClr val="FF0000"/>
            </a:solidFill>
            <a:prstDash val="dash"/>
            <a:round/>
            <a:headEnd/>
            <a:tailEnd/>
          </a:ln>
        </p:spPr>
        <p:txBody>
          <a:bodyPr wrap="none" anchor="ctr"/>
          <a:lstStyle/>
          <a:p>
            <a:endParaRPr lang="en-US"/>
          </a:p>
        </p:txBody>
      </p:sp>
      <p:sp>
        <p:nvSpPr>
          <p:cNvPr id="480366" name="Oval 110"/>
          <p:cNvSpPr>
            <a:spLocks noChangeArrowheads="1"/>
          </p:cNvSpPr>
          <p:nvPr/>
        </p:nvSpPr>
        <p:spPr bwMode="auto">
          <a:xfrm>
            <a:off x="4114800" y="4038600"/>
            <a:ext cx="457200" cy="457200"/>
          </a:xfrm>
          <a:prstGeom prst="ellipse">
            <a:avLst/>
          </a:prstGeom>
          <a:noFill/>
          <a:ln w="9525">
            <a:solidFill>
              <a:srgbClr val="FF0000"/>
            </a:solidFill>
            <a:prstDash val="dash"/>
            <a:round/>
            <a:headEnd/>
            <a:tailEnd/>
          </a:ln>
        </p:spPr>
        <p:txBody>
          <a:bodyPr wrap="none" anchor="ctr"/>
          <a:lstStyle/>
          <a:p>
            <a:endParaRPr lang="en-US"/>
          </a:p>
        </p:txBody>
      </p:sp>
      <p:grpSp>
        <p:nvGrpSpPr>
          <p:cNvPr id="23" name="Group 111"/>
          <p:cNvGrpSpPr>
            <a:grpSpLocks/>
          </p:cNvGrpSpPr>
          <p:nvPr/>
        </p:nvGrpSpPr>
        <p:grpSpPr bwMode="auto">
          <a:xfrm>
            <a:off x="600075" y="3686175"/>
            <a:ext cx="457200" cy="304800"/>
            <a:chOff x="384" y="2304"/>
            <a:chExt cx="288" cy="192"/>
          </a:xfrm>
        </p:grpSpPr>
        <p:grpSp>
          <p:nvGrpSpPr>
            <p:cNvPr id="131160" name="Group 112"/>
            <p:cNvGrpSpPr>
              <a:grpSpLocks/>
            </p:cNvGrpSpPr>
            <p:nvPr/>
          </p:nvGrpSpPr>
          <p:grpSpPr bwMode="auto">
            <a:xfrm>
              <a:off x="384" y="2304"/>
              <a:ext cx="288" cy="192"/>
              <a:chOff x="384" y="2304"/>
              <a:chExt cx="288" cy="192"/>
            </a:xfrm>
          </p:grpSpPr>
          <p:sp>
            <p:nvSpPr>
              <p:cNvPr id="131164" name="Oval 113"/>
              <p:cNvSpPr>
                <a:spLocks noChangeArrowheads="1"/>
              </p:cNvSpPr>
              <p:nvPr/>
            </p:nvSpPr>
            <p:spPr bwMode="auto">
              <a:xfrm>
                <a:off x="384" y="2304"/>
                <a:ext cx="144" cy="144"/>
              </a:xfrm>
              <a:prstGeom prst="ellipse">
                <a:avLst/>
              </a:prstGeom>
              <a:solidFill>
                <a:schemeClr val="bg1"/>
              </a:solidFill>
              <a:ln w="12700">
                <a:solidFill>
                  <a:schemeClr val="tx1"/>
                </a:solidFill>
                <a:round/>
                <a:headEnd/>
                <a:tailEnd/>
              </a:ln>
            </p:spPr>
            <p:txBody>
              <a:bodyPr wrap="none" anchor="ctr"/>
              <a:lstStyle/>
              <a:p>
                <a:endParaRPr lang="en-US"/>
              </a:p>
            </p:txBody>
          </p:sp>
          <p:sp>
            <p:nvSpPr>
              <p:cNvPr id="131165" name="Oval 114"/>
              <p:cNvSpPr>
                <a:spLocks noChangeArrowheads="1"/>
              </p:cNvSpPr>
              <p:nvPr/>
            </p:nvSpPr>
            <p:spPr bwMode="auto">
              <a:xfrm>
                <a:off x="528" y="2352"/>
                <a:ext cx="144" cy="144"/>
              </a:xfrm>
              <a:prstGeom prst="ellipse">
                <a:avLst/>
              </a:prstGeom>
              <a:solidFill>
                <a:schemeClr val="bg1"/>
              </a:solidFill>
              <a:ln w="12700">
                <a:solidFill>
                  <a:schemeClr val="tx1"/>
                </a:solidFill>
                <a:round/>
                <a:headEnd/>
                <a:tailEnd/>
              </a:ln>
            </p:spPr>
            <p:txBody>
              <a:bodyPr wrap="none" anchor="ctr"/>
              <a:lstStyle/>
              <a:p>
                <a:endParaRPr lang="en-US"/>
              </a:p>
            </p:txBody>
          </p:sp>
        </p:grpSp>
        <p:grpSp>
          <p:nvGrpSpPr>
            <p:cNvPr id="131161" name="Group 115"/>
            <p:cNvGrpSpPr>
              <a:grpSpLocks/>
            </p:cNvGrpSpPr>
            <p:nvPr/>
          </p:nvGrpSpPr>
          <p:grpSpPr bwMode="auto">
            <a:xfrm>
              <a:off x="384" y="2304"/>
              <a:ext cx="288" cy="192"/>
              <a:chOff x="384" y="2304"/>
              <a:chExt cx="288" cy="192"/>
            </a:xfrm>
          </p:grpSpPr>
          <p:sp>
            <p:nvSpPr>
              <p:cNvPr id="131162" name="Oval 116"/>
              <p:cNvSpPr>
                <a:spLocks noChangeArrowheads="1"/>
              </p:cNvSpPr>
              <p:nvPr/>
            </p:nvSpPr>
            <p:spPr bwMode="auto">
              <a:xfrm>
                <a:off x="384" y="2304"/>
                <a:ext cx="144" cy="144"/>
              </a:xfrm>
              <a:prstGeom prst="ellipse">
                <a:avLst/>
              </a:prstGeom>
              <a:solidFill>
                <a:schemeClr val="bg1"/>
              </a:solidFill>
              <a:ln w="12700">
                <a:solidFill>
                  <a:schemeClr val="tx1"/>
                </a:solidFill>
                <a:round/>
                <a:headEnd/>
                <a:tailEnd/>
              </a:ln>
            </p:spPr>
            <p:txBody>
              <a:bodyPr wrap="none" anchor="ctr"/>
              <a:lstStyle/>
              <a:p>
                <a:endParaRPr lang="en-US"/>
              </a:p>
            </p:txBody>
          </p:sp>
          <p:sp>
            <p:nvSpPr>
              <p:cNvPr id="131163" name="Oval 117"/>
              <p:cNvSpPr>
                <a:spLocks noChangeArrowheads="1"/>
              </p:cNvSpPr>
              <p:nvPr/>
            </p:nvSpPr>
            <p:spPr bwMode="auto">
              <a:xfrm>
                <a:off x="528" y="2352"/>
                <a:ext cx="144" cy="144"/>
              </a:xfrm>
              <a:prstGeom prst="ellipse">
                <a:avLst/>
              </a:prstGeom>
              <a:solidFill>
                <a:schemeClr val="bg1"/>
              </a:solidFill>
              <a:ln w="12700">
                <a:solidFill>
                  <a:schemeClr val="tx1"/>
                </a:solidFill>
                <a:round/>
                <a:headEnd/>
                <a:tailEnd/>
              </a:ln>
            </p:spPr>
            <p:txBody>
              <a:bodyPr wrap="none" anchor="ctr"/>
              <a:lstStyle/>
              <a:p>
                <a:endParaRPr lang="en-US"/>
              </a:p>
            </p:txBody>
          </p:sp>
        </p:grpSp>
      </p:grpSp>
      <p:sp>
        <p:nvSpPr>
          <p:cNvPr id="480374" name="Oval 118"/>
          <p:cNvSpPr>
            <a:spLocks noChangeArrowheads="1"/>
          </p:cNvSpPr>
          <p:nvPr/>
        </p:nvSpPr>
        <p:spPr bwMode="auto">
          <a:xfrm>
            <a:off x="4876800" y="3657600"/>
            <a:ext cx="457200" cy="457200"/>
          </a:xfrm>
          <a:prstGeom prst="ellipse">
            <a:avLst/>
          </a:prstGeom>
          <a:noFill/>
          <a:ln w="9525">
            <a:solidFill>
              <a:srgbClr val="FF0000"/>
            </a:solidFill>
            <a:prstDash val="dash"/>
            <a:round/>
            <a:headEnd/>
            <a:tailEnd/>
          </a:ln>
        </p:spPr>
        <p:txBody>
          <a:bodyPr wrap="none" anchor="ctr"/>
          <a:lstStyle/>
          <a:p>
            <a:endParaRPr lang="en-US"/>
          </a:p>
        </p:txBody>
      </p:sp>
      <p:sp>
        <p:nvSpPr>
          <p:cNvPr id="480375" name="Oval 119"/>
          <p:cNvSpPr>
            <a:spLocks noChangeArrowheads="1"/>
          </p:cNvSpPr>
          <p:nvPr/>
        </p:nvSpPr>
        <p:spPr bwMode="auto">
          <a:xfrm>
            <a:off x="4114800" y="4038600"/>
            <a:ext cx="457200" cy="457200"/>
          </a:xfrm>
          <a:prstGeom prst="ellipse">
            <a:avLst/>
          </a:prstGeom>
          <a:solidFill>
            <a:srgbClr val="FF0000"/>
          </a:solidFill>
          <a:ln w="9525">
            <a:solidFill>
              <a:srgbClr val="333399"/>
            </a:solidFill>
            <a:round/>
            <a:headEnd/>
            <a:tailEnd/>
          </a:ln>
        </p:spPr>
        <p:txBody>
          <a:bodyPr wrap="none" anchor="ctr"/>
          <a:lstStyle/>
          <a:p>
            <a:endParaRPr lang="en-US"/>
          </a:p>
        </p:txBody>
      </p:sp>
      <p:sp>
        <p:nvSpPr>
          <p:cNvPr id="480376" name="Text Box 120"/>
          <p:cNvSpPr txBox="1">
            <a:spLocks noChangeArrowheads="1"/>
          </p:cNvSpPr>
          <p:nvPr/>
        </p:nvSpPr>
        <p:spPr bwMode="auto">
          <a:xfrm>
            <a:off x="708025" y="5002213"/>
            <a:ext cx="354013" cy="457200"/>
          </a:xfrm>
          <a:prstGeom prst="rect">
            <a:avLst/>
          </a:prstGeom>
          <a:noFill/>
          <a:ln w="9525">
            <a:noFill/>
            <a:miter lim="800000"/>
            <a:headEnd/>
            <a:tailEnd/>
          </a:ln>
        </p:spPr>
        <p:txBody>
          <a:bodyPr wrap="none">
            <a:spAutoFit/>
          </a:bodyPr>
          <a:lstStyle/>
          <a:p>
            <a:r>
              <a:rPr lang="en-US" sz="2400"/>
              <a:t>8</a:t>
            </a:r>
          </a:p>
        </p:txBody>
      </p:sp>
      <p:sp>
        <p:nvSpPr>
          <p:cNvPr id="480377" name="Text Box 121"/>
          <p:cNvSpPr txBox="1">
            <a:spLocks noChangeArrowheads="1"/>
          </p:cNvSpPr>
          <p:nvPr/>
        </p:nvSpPr>
        <p:spPr bwMode="auto">
          <a:xfrm>
            <a:off x="3438525" y="4999038"/>
            <a:ext cx="354013" cy="457200"/>
          </a:xfrm>
          <a:prstGeom prst="rect">
            <a:avLst/>
          </a:prstGeom>
          <a:noFill/>
          <a:ln w="9525">
            <a:noFill/>
            <a:miter lim="800000"/>
            <a:headEnd/>
            <a:tailEnd/>
          </a:ln>
        </p:spPr>
        <p:txBody>
          <a:bodyPr wrap="none">
            <a:spAutoFit/>
          </a:bodyPr>
          <a:lstStyle/>
          <a:p>
            <a:r>
              <a:rPr lang="en-US" sz="2400"/>
              <a:t>5</a:t>
            </a:r>
          </a:p>
        </p:txBody>
      </p:sp>
      <p:sp>
        <p:nvSpPr>
          <p:cNvPr id="480378" name="Text Box 122"/>
          <p:cNvSpPr txBox="1">
            <a:spLocks noChangeArrowheads="1"/>
          </p:cNvSpPr>
          <p:nvPr/>
        </p:nvSpPr>
        <p:spPr bwMode="auto">
          <a:xfrm>
            <a:off x="6772275" y="4999038"/>
            <a:ext cx="354013" cy="457200"/>
          </a:xfrm>
          <a:prstGeom prst="rect">
            <a:avLst/>
          </a:prstGeom>
          <a:noFill/>
          <a:ln w="9525">
            <a:noFill/>
            <a:miter lim="800000"/>
            <a:headEnd/>
            <a:tailEnd/>
          </a:ln>
        </p:spPr>
        <p:txBody>
          <a:bodyPr wrap="none">
            <a:spAutoFit/>
          </a:bodyPr>
          <a:lstStyle/>
          <a:p>
            <a:r>
              <a:rPr lang="en-US" sz="2400"/>
              <a:t>0</a:t>
            </a:r>
          </a:p>
        </p:txBody>
      </p:sp>
      <p:sp>
        <p:nvSpPr>
          <p:cNvPr id="480379" name="Text Box 123"/>
          <p:cNvSpPr txBox="1">
            <a:spLocks noChangeArrowheads="1"/>
          </p:cNvSpPr>
          <p:nvPr/>
        </p:nvSpPr>
        <p:spPr bwMode="auto">
          <a:xfrm>
            <a:off x="704850" y="4999038"/>
            <a:ext cx="354013" cy="457200"/>
          </a:xfrm>
          <a:prstGeom prst="rect">
            <a:avLst/>
          </a:prstGeom>
          <a:noFill/>
          <a:ln w="9525">
            <a:noFill/>
            <a:miter lim="800000"/>
            <a:headEnd/>
            <a:tailEnd/>
          </a:ln>
        </p:spPr>
        <p:txBody>
          <a:bodyPr wrap="none">
            <a:spAutoFit/>
          </a:bodyPr>
          <a:lstStyle/>
          <a:p>
            <a:r>
              <a:rPr lang="en-US" sz="2400"/>
              <a:t>7</a:t>
            </a:r>
          </a:p>
        </p:txBody>
      </p:sp>
      <p:sp>
        <p:nvSpPr>
          <p:cNvPr id="480380" name="Text Box 124"/>
          <p:cNvSpPr txBox="1">
            <a:spLocks noChangeArrowheads="1"/>
          </p:cNvSpPr>
          <p:nvPr/>
        </p:nvSpPr>
        <p:spPr bwMode="auto">
          <a:xfrm>
            <a:off x="3313113" y="4995863"/>
            <a:ext cx="608012" cy="457200"/>
          </a:xfrm>
          <a:prstGeom prst="rect">
            <a:avLst/>
          </a:prstGeom>
          <a:noFill/>
          <a:ln w="9525">
            <a:noFill/>
            <a:miter lim="800000"/>
            <a:headEnd/>
            <a:tailEnd/>
          </a:ln>
        </p:spPr>
        <p:txBody>
          <a:bodyPr wrap="none">
            <a:spAutoFit/>
          </a:bodyPr>
          <a:lstStyle/>
          <a:p>
            <a:r>
              <a:rPr lang="en-US" sz="2400"/>
              <a:t>4.5</a:t>
            </a:r>
          </a:p>
        </p:txBody>
      </p:sp>
      <p:sp>
        <p:nvSpPr>
          <p:cNvPr id="480381" name="Text Box 125"/>
          <p:cNvSpPr txBox="1">
            <a:spLocks noChangeArrowheads="1"/>
          </p:cNvSpPr>
          <p:nvPr/>
        </p:nvSpPr>
        <p:spPr bwMode="auto">
          <a:xfrm>
            <a:off x="704850" y="5010150"/>
            <a:ext cx="354013" cy="457200"/>
          </a:xfrm>
          <a:prstGeom prst="rect">
            <a:avLst/>
          </a:prstGeom>
          <a:noFill/>
          <a:ln w="9525">
            <a:noFill/>
            <a:miter lim="800000"/>
            <a:headEnd/>
            <a:tailEnd/>
          </a:ln>
        </p:spPr>
        <p:txBody>
          <a:bodyPr wrap="none">
            <a:spAutoFit/>
          </a:bodyPr>
          <a:lstStyle/>
          <a:p>
            <a:r>
              <a:rPr lang="en-US" sz="2400"/>
              <a:t>6</a:t>
            </a:r>
          </a:p>
        </p:txBody>
      </p:sp>
      <p:sp>
        <p:nvSpPr>
          <p:cNvPr id="480382" name="Text Box 126"/>
          <p:cNvSpPr txBox="1">
            <a:spLocks noChangeArrowheads="1"/>
          </p:cNvSpPr>
          <p:nvPr/>
        </p:nvSpPr>
        <p:spPr bwMode="auto">
          <a:xfrm>
            <a:off x="3435350" y="5006975"/>
            <a:ext cx="354013" cy="457200"/>
          </a:xfrm>
          <a:prstGeom prst="rect">
            <a:avLst/>
          </a:prstGeom>
          <a:noFill/>
          <a:ln w="9525">
            <a:noFill/>
            <a:miter lim="800000"/>
            <a:headEnd/>
            <a:tailEnd/>
          </a:ln>
        </p:spPr>
        <p:txBody>
          <a:bodyPr>
            <a:spAutoFit/>
          </a:bodyPr>
          <a:lstStyle/>
          <a:p>
            <a:r>
              <a:rPr lang="en-US" sz="2400"/>
              <a:t>4</a:t>
            </a:r>
          </a:p>
        </p:txBody>
      </p:sp>
      <p:sp>
        <p:nvSpPr>
          <p:cNvPr id="480383" name="Text Box 127"/>
          <p:cNvSpPr txBox="1">
            <a:spLocks noChangeArrowheads="1"/>
          </p:cNvSpPr>
          <p:nvPr/>
        </p:nvSpPr>
        <p:spPr bwMode="auto">
          <a:xfrm>
            <a:off x="715963" y="5010150"/>
            <a:ext cx="354012" cy="457200"/>
          </a:xfrm>
          <a:prstGeom prst="rect">
            <a:avLst/>
          </a:prstGeom>
          <a:noFill/>
          <a:ln w="9525">
            <a:noFill/>
            <a:miter lim="800000"/>
            <a:headEnd/>
            <a:tailEnd/>
          </a:ln>
        </p:spPr>
        <p:txBody>
          <a:bodyPr wrap="none">
            <a:spAutoFit/>
          </a:bodyPr>
          <a:lstStyle/>
          <a:p>
            <a:r>
              <a:rPr lang="en-US" sz="2400"/>
              <a:t>5</a:t>
            </a:r>
          </a:p>
        </p:txBody>
      </p:sp>
      <p:sp>
        <p:nvSpPr>
          <p:cNvPr id="480384" name="Text Box 128"/>
          <p:cNvSpPr txBox="1">
            <a:spLocks noChangeArrowheads="1"/>
          </p:cNvSpPr>
          <p:nvPr/>
        </p:nvSpPr>
        <p:spPr bwMode="auto">
          <a:xfrm>
            <a:off x="3324225" y="4995863"/>
            <a:ext cx="608013" cy="457200"/>
          </a:xfrm>
          <a:prstGeom prst="rect">
            <a:avLst/>
          </a:prstGeom>
          <a:noFill/>
          <a:ln w="9525">
            <a:noFill/>
            <a:miter lim="800000"/>
            <a:headEnd/>
            <a:tailEnd/>
          </a:ln>
        </p:spPr>
        <p:txBody>
          <a:bodyPr wrap="none">
            <a:spAutoFit/>
          </a:bodyPr>
          <a:lstStyle/>
          <a:p>
            <a:r>
              <a:rPr lang="en-US" sz="2400"/>
              <a:t>3.5</a:t>
            </a:r>
          </a:p>
        </p:txBody>
      </p:sp>
      <p:sp>
        <p:nvSpPr>
          <p:cNvPr id="480385" name="Text Box 129"/>
          <p:cNvSpPr txBox="1">
            <a:spLocks noChangeArrowheads="1"/>
          </p:cNvSpPr>
          <p:nvPr/>
        </p:nvSpPr>
        <p:spPr bwMode="auto">
          <a:xfrm>
            <a:off x="714375" y="5003800"/>
            <a:ext cx="354013" cy="457200"/>
          </a:xfrm>
          <a:prstGeom prst="rect">
            <a:avLst/>
          </a:prstGeom>
          <a:noFill/>
          <a:ln w="9525">
            <a:noFill/>
            <a:miter lim="800000"/>
            <a:headEnd/>
            <a:tailEnd/>
          </a:ln>
        </p:spPr>
        <p:txBody>
          <a:bodyPr wrap="none">
            <a:spAutoFit/>
          </a:bodyPr>
          <a:lstStyle/>
          <a:p>
            <a:r>
              <a:rPr lang="en-US" sz="2400"/>
              <a:t>4</a:t>
            </a:r>
          </a:p>
        </p:txBody>
      </p:sp>
      <p:sp>
        <p:nvSpPr>
          <p:cNvPr id="480386" name="Text Box 130"/>
          <p:cNvSpPr txBox="1">
            <a:spLocks noChangeArrowheads="1"/>
          </p:cNvSpPr>
          <p:nvPr/>
        </p:nvSpPr>
        <p:spPr bwMode="auto">
          <a:xfrm>
            <a:off x="3444875" y="5000625"/>
            <a:ext cx="354013" cy="457200"/>
          </a:xfrm>
          <a:prstGeom prst="rect">
            <a:avLst/>
          </a:prstGeom>
          <a:noFill/>
          <a:ln w="9525">
            <a:noFill/>
            <a:miter lim="800000"/>
            <a:headEnd/>
            <a:tailEnd/>
          </a:ln>
        </p:spPr>
        <p:txBody>
          <a:bodyPr wrap="none">
            <a:spAutoFit/>
          </a:bodyPr>
          <a:lstStyle/>
          <a:p>
            <a:r>
              <a:rPr lang="en-US" sz="2400"/>
              <a:t>3</a:t>
            </a:r>
          </a:p>
        </p:txBody>
      </p:sp>
      <p:sp>
        <p:nvSpPr>
          <p:cNvPr id="480387" name="Text Box 131"/>
          <p:cNvSpPr txBox="1">
            <a:spLocks noChangeArrowheads="1"/>
          </p:cNvSpPr>
          <p:nvPr/>
        </p:nvSpPr>
        <p:spPr bwMode="auto">
          <a:xfrm>
            <a:off x="715963" y="5002213"/>
            <a:ext cx="354012" cy="457200"/>
          </a:xfrm>
          <a:prstGeom prst="rect">
            <a:avLst/>
          </a:prstGeom>
          <a:noFill/>
          <a:ln w="9525">
            <a:noFill/>
            <a:miter lim="800000"/>
            <a:headEnd/>
            <a:tailEnd/>
          </a:ln>
        </p:spPr>
        <p:txBody>
          <a:bodyPr wrap="none">
            <a:spAutoFit/>
          </a:bodyPr>
          <a:lstStyle/>
          <a:p>
            <a:r>
              <a:rPr lang="en-US" sz="2400"/>
              <a:t>3</a:t>
            </a:r>
          </a:p>
        </p:txBody>
      </p:sp>
      <p:sp>
        <p:nvSpPr>
          <p:cNvPr id="480388" name="Text Box 132"/>
          <p:cNvSpPr txBox="1">
            <a:spLocks noChangeArrowheads="1"/>
          </p:cNvSpPr>
          <p:nvPr/>
        </p:nvSpPr>
        <p:spPr bwMode="auto">
          <a:xfrm>
            <a:off x="3335338" y="4987925"/>
            <a:ext cx="608012" cy="457200"/>
          </a:xfrm>
          <a:prstGeom prst="rect">
            <a:avLst/>
          </a:prstGeom>
          <a:noFill/>
          <a:ln w="9525">
            <a:noFill/>
            <a:miter lim="800000"/>
            <a:headEnd/>
            <a:tailEnd/>
          </a:ln>
        </p:spPr>
        <p:txBody>
          <a:bodyPr wrap="none">
            <a:spAutoFit/>
          </a:bodyPr>
          <a:lstStyle/>
          <a:p>
            <a:r>
              <a:rPr lang="en-US" sz="2400"/>
              <a:t>2.5</a:t>
            </a:r>
          </a:p>
        </p:txBody>
      </p:sp>
      <p:sp>
        <p:nvSpPr>
          <p:cNvPr id="480389" name="Text Box 133"/>
          <p:cNvSpPr txBox="1">
            <a:spLocks noChangeArrowheads="1"/>
          </p:cNvSpPr>
          <p:nvPr/>
        </p:nvSpPr>
        <p:spPr bwMode="auto">
          <a:xfrm>
            <a:off x="704850" y="5005388"/>
            <a:ext cx="354013" cy="457200"/>
          </a:xfrm>
          <a:prstGeom prst="rect">
            <a:avLst/>
          </a:prstGeom>
          <a:noFill/>
          <a:ln w="9525">
            <a:noFill/>
            <a:miter lim="800000"/>
            <a:headEnd/>
            <a:tailEnd/>
          </a:ln>
        </p:spPr>
        <p:txBody>
          <a:bodyPr wrap="none">
            <a:spAutoFit/>
          </a:bodyPr>
          <a:lstStyle/>
          <a:p>
            <a:r>
              <a:rPr lang="en-US" sz="2400"/>
              <a:t>2</a:t>
            </a:r>
          </a:p>
        </p:txBody>
      </p:sp>
      <p:sp>
        <p:nvSpPr>
          <p:cNvPr id="480390" name="Text Box 134"/>
          <p:cNvSpPr txBox="1">
            <a:spLocks noChangeArrowheads="1"/>
          </p:cNvSpPr>
          <p:nvPr/>
        </p:nvSpPr>
        <p:spPr bwMode="auto">
          <a:xfrm>
            <a:off x="3435350" y="5002213"/>
            <a:ext cx="354013" cy="457200"/>
          </a:xfrm>
          <a:prstGeom prst="rect">
            <a:avLst/>
          </a:prstGeom>
          <a:noFill/>
          <a:ln w="9525">
            <a:noFill/>
            <a:miter lim="800000"/>
            <a:headEnd/>
            <a:tailEnd/>
          </a:ln>
        </p:spPr>
        <p:txBody>
          <a:bodyPr wrap="none">
            <a:spAutoFit/>
          </a:bodyPr>
          <a:lstStyle/>
          <a:p>
            <a:r>
              <a:rPr lang="en-US" sz="2400"/>
              <a:t>2</a:t>
            </a:r>
          </a:p>
        </p:txBody>
      </p:sp>
      <p:sp>
        <p:nvSpPr>
          <p:cNvPr id="480391" name="Text Box 135"/>
          <p:cNvSpPr txBox="1">
            <a:spLocks noChangeArrowheads="1"/>
          </p:cNvSpPr>
          <p:nvPr/>
        </p:nvSpPr>
        <p:spPr bwMode="auto">
          <a:xfrm>
            <a:off x="698500" y="5014913"/>
            <a:ext cx="354013" cy="457200"/>
          </a:xfrm>
          <a:prstGeom prst="rect">
            <a:avLst/>
          </a:prstGeom>
          <a:noFill/>
          <a:ln w="9525">
            <a:noFill/>
            <a:miter lim="800000"/>
            <a:headEnd/>
            <a:tailEnd/>
          </a:ln>
        </p:spPr>
        <p:txBody>
          <a:bodyPr wrap="none">
            <a:spAutoFit/>
          </a:bodyPr>
          <a:lstStyle/>
          <a:p>
            <a:r>
              <a:rPr lang="en-US" sz="2400"/>
              <a:t>1</a:t>
            </a:r>
          </a:p>
        </p:txBody>
      </p:sp>
      <p:sp>
        <p:nvSpPr>
          <p:cNvPr id="480392" name="Text Box 136"/>
          <p:cNvSpPr txBox="1">
            <a:spLocks noChangeArrowheads="1"/>
          </p:cNvSpPr>
          <p:nvPr/>
        </p:nvSpPr>
        <p:spPr bwMode="auto">
          <a:xfrm>
            <a:off x="3328988" y="4989513"/>
            <a:ext cx="608012" cy="457200"/>
          </a:xfrm>
          <a:prstGeom prst="rect">
            <a:avLst/>
          </a:prstGeom>
          <a:noFill/>
          <a:ln w="9525">
            <a:noFill/>
            <a:miter lim="800000"/>
            <a:headEnd/>
            <a:tailEnd/>
          </a:ln>
        </p:spPr>
        <p:txBody>
          <a:bodyPr wrap="none">
            <a:spAutoFit/>
          </a:bodyPr>
          <a:lstStyle/>
          <a:p>
            <a:r>
              <a:rPr lang="en-US" sz="2400"/>
              <a:t>1.5</a:t>
            </a:r>
          </a:p>
        </p:txBody>
      </p:sp>
      <p:sp>
        <p:nvSpPr>
          <p:cNvPr id="480393" name="Text Box 137"/>
          <p:cNvSpPr txBox="1">
            <a:spLocks noChangeArrowheads="1"/>
          </p:cNvSpPr>
          <p:nvPr/>
        </p:nvSpPr>
        <p:spPr bwMode="auto">
          <a:xfrm>
            <a:off x="703263" y="5002213"/>
            <a:ext cx="354012" cy="457200"/>
          </a:xfrm>
          <a:prstGeom prst="rect">
            <a:avLst/>
          </a:prstGeom>
          <a:noFill/>
          <a:ln w="9525">
            <a:noFill/>
            <a:miter lim="800000"/>
            <a:headEnd/>
            <a:tailEnd/>
          </a:ln>
        </p:spPr>
        <p:txBody>
          <a:bodyPr wrap="none">
            <a:spAutoFit/>
          </a:bodyPr>
          <a:lstStyle/>
          <a:p>
            <a:r>
              <a:rPr lang="en-US" sz="2400"/>
              <a:t>0</a:t>
            </a:r>
          </a:p>
        </p:txBody>
      </p:sp>
      <p:sp>
        <p:nvSpPr>
          <p:cNvPr id="480394" name="Text Box 138"/>
          <p:cNvSpPr txBox="1">
            <a:spLocks noChangeArrowheads="1"/>
          </p:cNvSpPr>
          <p:nvPr/>
        </p:nvSpPr>
        <p:spPr bwMode="auto">
          <a:xfrm>
            <a:off x="3433763" y="4999038"/>
            <a:ext cx="354012" cy="457200"/>
          </a:xfrm>
          <a:prstGeom prst="rect">
            <a:avLst/>
          </a:prstGeom>
          <a:noFill/>
          <a:ln w="9525">
            <a:noFill/>
            <a:miter lim="800000"/>
            <a:headEnd/>
            <a:tailEnd/>
          </a:ln>
        </p:spPr>
        <p:txBody>
          <a:bodyPr wrap="none">
            <a:spAutoFit/>
          </a:bodyPr>
          <a:lstStyle/>
          <a:p>
            <a:r>
              <a:rPr lang="en-US" sz="2400"/>
              <a:t>1</a:t>
            </a:r>
          </a:p>
        </p:txBody>
      </p:sp>
      <p:sp>
        <p:nvSpPr>
          <p:cNvPr id="480395" name="Text Box 139"/>
          <p:cNvSpPr txBox="1">
            <a:spLocks noChangeArrowheads="1"/>
          </p:cNvSpPr>
          <p:nvPr/>
        </p:nvSpPr>
        <p:spPr bwMode="auto">
          <a:xfrm>
            <a:off x="476250" y="5554663"/>
            <a:ext cx="1949450" cy="366712"/>
          </a:xfrm>
          <a:prstGeom prst="rect">
            <a:avLst/>
          </a:prstGeom>
          <a:noFill/>
          <a:ln w="9525">
            <a:noFill/>
            <a:miter lim="800000"/>
            <a:headEnd/>
            <a:tailEnd/>
          </a:ln>
        </p:spPr>
        <p:txBody>
          <a:bodyPr wrap="none">
            <a:spAutoFit/>
          </a:bodyPr>
          <a:lstStyle/>
          <a:p>
            <a:r>
              <a:rPr lang="en-US" sz="1800">
                <a:solidFill>
                  <a:schemeClr val="accent2"/>
                </a:solidFill>
              </a:rPr>
              <a:t>Limiting Reactant</a:t>
            </a:r>
          </a:p>
        </p:txBody>
      </p:sp>
      <p:sp>
        <p:nvSpPr>
          <p:cNvPr id="480396" name="Text Box 140"/>
          <p:cNvSpPr txBox="1">
            <a:spLocks noChangeArrowheads="1"/>
          </p:cNvSpPr>
          <p:nvPr/>
        </p:nvSpPr>
        <p:spPr bwMode="auto">
          <a:xfrm>
            <a:off x="3740150" y="5562600"/>
            <a:ext cx="920750" cy="366713"/>
          </a:xfrm>
          <a:prstGeom prst="rect">
            <a:avLst/>
          </a:prstGeom>
          <a:noFill/>
          <a:ln w="9525">
            <a:noFill/>
            <a:miter lim="800000"/>
            <a:headEnd/>
            <a:tailEnd/>
          </a:ln>
        </p:spPr>
        <p:txBody>
          <a:bodyPr wrap="none">
            <a:spAutoFit/>
          </a:bodyPr>
          <a:lstStyle/>
          <a:p>
            <a:r>
              <a:rPr lang="en-US" sz="1800">
                <a:solidFill>
                  <a:srgbClr val="FF0000"/>
                </a:solidFill>
              </a:rPr>
              <a:t>Excess</a:t>
            </a:r>
          </a:p>
        </p:txBody>
      </p:sp>
      <p:sp>
        <p:nvSpPr>
          <p:cNvPr id="480397" name="Text Box 141"/>
          <p:cNvSpPr txBox="1">
            <a:spLocks noChangeArrowheads="1"/>
          </p:cNvSpPr>
          <p:nvPr/>
        </p:nvSpPr>
        <p:spPr bwMode="auto">
          <a:xfrm>
            <a:off x="1244600" y="6175375"/>
            <a:ext cx="6642100" cy="457200"/>
          </a:xfrm>
          <a:prstGeom prst="rect">
            <a:avLst/>
          </a:prstGeom>
          <a:noFill/>
          <a:ln w="9525">
            <a:noFill/>
            <a:miter lim="800000"/>
            <a:headEnd/>
            <a:tailEnd/>
          </a:ln>
        </p:spPr>
        <p:txBody>
          <a:bodyPr wrap="none">
            <a:spAutoFit/>
          </a:bodyPr>
          <a:lstStyle/>
          <a:p>
            <a:r>
              <a:rPr lang="en-US" sz="2400"/>
              <a:t>Limiting reactant determines amount of product.</a:t>
            </a:r>
          </a:p>
        </p:txBody>
      </p:sp>
      <p:sp>
        <p:nvSpPr>
          <p:cNvPr id="480398" name="Text Box 142"/>
          <p:cNvSpPr txBox="1">
            <a:spLocks noChangeArrowheads="1"/>
          </p:cNvSpPr>
          <p:nvPr/>
        </p:nvSpPr>
        <p:spPr bwMode="auto">
          <a:xfrm>
            <a:off x="6950075" y="1492250"/>
            <a:ext cx="354013" cy="457200"/>
          </a:xfrm>
          <a:prstGeom prst="rect">
            <a:avLst/>
          </a:prstGeom>
          <a:noFill/>
          <a:ln w="9525">
            <a:noFill/>
            <a:miter lim="800000"/>
            <a:headEnd/>
            <a:tailEnd/>
          </a:ln>
        </p:spPr>
        <p:txBody>
          <a:bodyPr wrap="none">
            <a:spAutoFit/>
          </a:bodyPr>
          <a:lstStyle/>
          <a:p>
            <a:r>
              <a:rPr lang="en-US" sz="2400"/>
              <a:t>2</a:t>
            </a:r>
          </a:p>
        </p:txBody>
      </p:sp>
      <p:sp>
        <p:nvSpPr>
          <p:cNvPr id="480399" name="Text Box 143"/>
          <p:cNvSpPr txBox="1">
            <a:spLocks noChangeArrowheads="1"/>
          </p:cNvSpPr>
          <p:nvPr/>
        </p:nvSpPr>
        <p:spPr bwMode="auto">
          <a:xfrm>
            <a:off x="1047750" y="1497013"/>
            <a:ext cx="354013" cy="457200"/>
          </a:xfrm>
          <a:prstGeom prst="rect">
            <a:avLst/>
          </a:prstGeom>
          <a:noFill/>
          <a:ln w="9525">
            <a:noFill/>
            <a:miter lim="800000"/>
            <a:headEnd/>
            <a:tailEnd/>
          </a:ln>
        </p:spPr>
        <p:txBody>
          <a:bodyPr wrap="none">
            <a:spAutoFit/>
          </a:bodyPr>
          <a:lstStyle/>
          <a:p>
            <a:r>
              <a:rPr lang="en-US" sz="2400"/>
              <a:t>2</a:t>
            </a:r>
          </a:p>
        </p:txBody>
      </p:sp>
      <p:sp>
        <p:nvSpPr>
          <p:cNvPr id="480400" name="Oval 144"/>
          <p:cNvSpPr>
            <a:spLocks noChangeArrowheads="1"/>
          </p:cNvSpPr>
          <p:nvPr/>
        </p:nvSpPr>
        <p:spPr bwMode="auto">
          <a:xfrm>
            <a:off x="6654800" y="3430588"/>
            <a:ext cx="228600" cy="228600"/>
          </a:xfrm>
          <a:prstGeom prst="ellipse">
            <a:avLst/>
          </a:prstGeom>
          <a:solidFill>
            <a:schemeClr val="bg1"/>
          </a:solidFill>
          <a:ln w="9525">
            <a:solidFill>
              <a:schemeClr val="tx1"/>
            </a:solidFill>
            <a:round/>
            <a:headEnd/>
            <a:tailEnd/>
          </a:ln>
        </p:spPr>
        <p:txBody>
          <a:bodyPr wrap="none" anchor="ctr"/>
          <a:lstStyle/>
          <a:p>
            <a:endParaRPr lang="en-US"/>
          </a:p>
        </p:txBody>
      </p:sp>
      <p:sp>
        <p:nvSpPr>
          <p:cNvPr id="480401" name="Oval 145"/>
          <p:cNvSpPr>
            <a:spLocks noChangeArrowheads="1"/>
          </p:cNvSpPr>
          <p:nvPr/>
        </p:nvSpPr>
        <p:spPr bwMode="auto">
          <a:xfrm>
            <a:off x="6478588" y="3756025"/>
            <a:ext cx="228600" cy="228600"/>
          </a:xfrm>
          <a:prstGeom prst="ellipse">
            <a:avLst/>
          </a:prstGeom>
          <a:solidFill>
            <a:schemeClr val="bg1"/>
          </a:solidFill>
          <a:ln w="9525">
            <a:solidFill>
              <a:schemeClr val="tx1"/>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80376"/>
                                        </p:tgtEl>
                                        <p:attrNameLst>
                                          <p:attrName>style.visibility</p:attrName>
                                        </p:attrNameLst>
                                      </p:cBhvr>
                                      <p:to>
                                        <p:strVal val="visible"/>
                                      </p:to>
                                    </p:set>
                                    <p:animEffect transition="in" filter="fade">
                                      <p:cBhvr>
                                        <p:cTn id="7" dur="1000"/>
                                        <p:tgtEl>
                                          <p:spTgt spid="480376"/>
                                        </p:tgtEl>
                                      </p:cBhvr>
                                    </p:animEffect>
                                    <p:anim calcmode="lin" valueType="num">
                                      <p:cBhvr>
                                        <p:cTn id="8" dur="1000" fill="hold"/>
                                        <p:tgtEl>
                                          <p:spTgt spid="480376"/>
                                        </p:tgtEl>
                                        <p:attrNameLst>
                                          <p:attrName>ppt_x</p:attrName>
                                        </p:attrNameLst>
                                      </p:cBhvr>
                                      <p:tavLst>
                                        <p:tav tm="0">
                                          <p:val>
                                            <p:strVal val="#ppt_x"/>
                                          </p:val>
                                        </p:tav>
                                        <p:tav tm="100000">
                                          <p:val>
                                            <p:strVal val="#ppt_x"/>
                                          </p:val>
                                        </p:tav>
                                      </p:tavLst>
                                    </p:anim>
                                    <p:anim calcmode="lin" valueType="num">
                                      <p:cBhvr>
                                        <p:cTn id="9" dur="1000" fill="hold"/>
                                        <p:tgtEl>
                                          <p:spTgt spid="4803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80377"/>
                                        </p:tgtEl>
                                        <p:attrNameLst>
                                          <p:attrName>style.visibility</p:attrName>
                                        </p:attrNameLst>
                                      </p:cBhvr>
                                      <p:to>
                                        <p:strVal val="visible"/>
                                      </p:to>
                                    </p:set>
                                    <p:animEffect transition="in" filter="fade">
                                      <p:cBhvr>
                                        <p:cTn id="14" dur="1000"/>
                                        <p:tgtEl>
                                          <p:spTgt spid="480377"/>
                                        </p:tgtEl>
                                      </p:cBhvr>
                                    </p:animEffect>
                                    <p:anim calcmode="lin" valueType="num">
                                      <p:cBhvr>
                                        <p:cTn id="15" dur="1000" fill="hold"/>
                                        <p:tgtEl>
                                          <p:spTgt spid="480377"/>
                                        </p:tgtEl>
                                        <p:attrNameLst>
                                          <p:attrName>ppt_x</p:attrName>
                                        </p:attrNameLst>
                                      </p:cBhvr>
                                      <p:tavLst>
                                        <p:tav tm="0">
                                          <p:val>
                                            <p:strVal val="#ppt_x"/>
                                          </p:val>
                                        </p:tav>
                                        <p:tav tm="100000">
                                          <p:val>
                                            <p:strVal val="#ppt_x"/>
                                          </p:val>
                                        </p:tav>
                                      </p:tavLst>
                                    </p:anim>
                                    <p:anim calcmode="lin" valueType="num">
                                      <p:cBhvr>
                                        <p:cTn id="16" dur="1000" fill="hold"/>
                                        <p:tgtEl>
                                          <p:spTgt spid="48037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80378"/>
                                        </p:tgtEl>
                                        <p:attrNameLst>
                                          <p:attrName>style.visibility</p:attrName>
                                        </p:attrNameLst>
                                      </p:cBhvr>
                                      <p:to>
                                        <p:strVal val="visible"/>
                                      </p:to>
                                    </p:set>
                                    <p:animEffect transition="in" filter="fade">
                                      <p:cBhvr>
                                        <p:cTn id="21" dur="1000"/>
                                        <p:tgtEl>
                                          <p:spTgt spid="480378"/>
                                        </p:tgtEl>
                                      </p:cBhvr>
                                    </p:animEffect>
                                    <p:anim calcmode="lin" valueType="num">
                                      <p:cBhvr>
                                        <p:cTn id="22" dur="1000" fill="hold"/>
                                        <p:tgtEl>
                                          <p:spTgt spid="480378"/>
                                        </p:tgtEl>
                                        <p:attrNameLst>
                                          <p:attrName>ppt_x</p:attrName>
                                        </p:attrNameLst>
                                      </p:cBhvr>
                                      <p:tavLst>
                                        <p:tav tm="0">
                                          <p:val>
                                            <p:strVal val="#ppt_x"/>
                                          </p:val>
                                        </p:tav>
                                        <p:tav tm="100000">
                                          <p:val>
                                            <p:strVal val="#ppt_x"/>
                                          </p:val>
                                        </p:tav>
                                      </p:tavLst>
                                    </p:anim>
                                    <p:anim calcmode="lin" valueType="num">
                                      <p:cBhvr>
                                        <p:cTn id="23" dur="1000" fill="hold"/>
                                        <p:tgtEl>
                                          <p:spTgt spid="48037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grpId="0" nodeType="clickEffect">
                                  <p:stCondLst>
                                    <p:cond delay="0"/>
                                  </p:stCondLst>
                                  <p:childTnLst>
                                    <p:animMotion origin="layout" path="M 3.33333E-6 0.01783 C 0.00399 0.01598 0.0059 0.0125 0.00937 0.00949 C 0.0118 0.00463 0.01441 0.00209 0.01771 -0.00162 C 0.02586 -0.01134 0.0335 -0.0199 0.04271 -0.02801 C 0.04566 -0.03055 0.04896 -0.0331 0.05208 -0.03495 C 0.05416 -0.03611 0.05625 -0.0368 0.05833 -0.03773 C 0.05937 -0.03819 0.06146 -0.03912 0.06146 -0.03889 C 0.07066 -0.03819 0.07864 -0.03611 0.0875 -0.03356 C 0.09236 -0.03217 0.09809 -0.02754 0.10312 -0.02523 C 0.10694 -0.02361 0.11198 -0.01944 0.11562 -0.01689 C 0.11788 -0.01527 0.11979 -0.01319 0.12187 -0.01134 C 0.12291 -0.01041 0.125 -0.00856 0.125 -0.00833 C 0.1283 -0.00208 0.12968 0.00255 0.13437 0.00672 C 0.13646 0.01528 0.14271 0.02361 0.14479 0.03172 C 0.14583 0.03588 0.14687 0.04005 0.14791 0.04422 C 0.15277 0.06389 0.15521 0.08519 0.15937 0.10533 C 0.16267 0.12176 0.16493 0.13936 0.175 0.15116 C 0.17916 0.15602 0.18298 0.15787 0.1875 0.16088 C 0.19323 0.16459 0.19843 0.16991 0.20416 0.17338 C 0.21371 0.17917 0.22604 0.18241 0.23646 0.18449 C 0.24271 0.18727 0.24896 0.18773 0.25521 0.19005 C 0.27118 0.19607 0.28732 0.20116 0.30312 0.20811 C 0.30868 0.21065 0.3059 0.21065 0.31041 0.21366 C 0.31371 0.21574 0.31753 0.21713 0.32083 0.21922 C 0.32465 0.22176 0.32708 0.2257 0.33125 0.22755 C 0.3401 0.23658 0.3493 0.24468 0.35729 0.25533 C 0.35798 0.25625 0.35937 0.25602 0.36041 0.25672 C 0.36406 0.25926 0.36718 0.26273 0.37083 0.26505 C 0.38784 0.27639 0.40382 0.28681 0.42291 0.29005 C 0.43281 0.29445 0.43802 0.29236 0.45 0.29144 C 0.45521 0.29005 0.46041 0.28889 0.46562 0.28727 C 0.46979 0.28357 0.47448 0.28241 0.47812 0.27755 C 0.48142 0.27315 0.48784 0.26644 0.49062 0.26088 C 0.49548 0.25116 0.49271 0.2544 0.49791 0.24977 C 0.50104 0.24352 0.50764 0.23727 0.5125 0.23311 C 0.51493 0.22824 0.51718 0.22523 0.52083 0.22199 C 0.52986 0.20394 0.53142 0.18241 0.53646 0.16227 C 0.53784 0.14954 0.5368 0.15556 0.53958 0.14422 C 0.54184 0.13542 0.56041 0.14144 0.56041 0.14167 C 0.56146 0.13542 0.56146 0.13773 0.56146 0.13449 " pathEditMode="relative" rAng="0" ptsTypes="fffffffffffffffffffffffffffffffffffffffA">
                                      <p:cBhvr>
                                        <p:cTn id="27" dur="2000" fill="hold"/>
                                        <p:tgtEl>
                                          <p:spTgt spid="480336"/>
                                        </p:tgtEl>
                                        <p:attrNameLst>
                                          <p:attrName>ppt_x</p:attrName>
                                          <p:attrName>ppt_y</p:attrName>
                                        </p:attrNameLst>
                                      </p:cBhvr>
                                      <p:rCtr x="28100" y="11000"/>
                                    </p:animMotion>
                                  </p:childTnLst>
                                </p:cTn>
                              </p:par>
                              <p:par>
                                <p:cTn id="28" presetID="9"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par>
                                <p:cTn id="31" presetID="0" presetClass="path" presetSubtype="0" accel="50000" decel="50000" fill="hold" grpId="0" nodeType="withEffect">
                                  <p:stCondLst>
                                    <p:cond delay="0"/>
                                  </p:stCondLst>
                                  <p:childTnLst>
                                    <p:animMotion origin="layout" path="M -0.0052 -1.11111E-6 C -0.00729 0.00093 -0.00937 0.00185 -0.01145 0.00278 C -0.0125 0.00324 -0.01458 0.00417 -0.01458 0.0044 C -0.01927 0.01042 -0.01718 0.00648 -0.01979 0.01667 C -0.02014 0.01806 -0.02083 0.02083 -0.02083 0.02107 C -0.02083 0.0213 -0.01909 0.03495 -0.01875 0.03611 C -0.01441 0.04861 -0.00208 0.0507 0.0073 0.05278 C 0.02657 0.05139 0.04427 0.05 0.06355 0.05278 C 0.07379 0.05625 0.08368 0.06227 0.09375 0.06667 C 0.09757 0.06829 0.10313 0.07639 0.10625 0.07917 C 0.11372 0.08588 0.12292 0.09468 0.12605 0.10695 C 0.12743 0.11273 0.13004 0.11783 0.13125 0.12361 C 0.13716 0.1507 0.1415 0.17986 0.15 0.20556 C 0.15486 0.22014 0.15677 0.23357 0.16459 0.24583 C 0.16684 0.24954 0.16684 0.25116 0.16875 0.25556 C 0.17205 0.2632 0.18177 0.27801 0.1875 0.28195 C 0.19219 0.29144 0.20052 0.2963 0.2073 0.30278 C 0.21407 0.30926 0.20677 0.30533 0.21355 0.30833 C 0.21858 0.31343 0.225 0.31783 0.23125 0.31945 C 0.24844 0.33472 0.26927 0.34329 0.28959 0.34722 C 0.30122 0.35232 0.30782 0.3507 0.32292 0.35139 C 0.33091 0.35324 0.3375 0.35463 0.34584 0.35556 C 0.36493 0.36204 0.37639 0.35903 0.40105 0.35972 C 0.41111 0.36204 0.42118 0.36343 0.43125 0.36528 C 0.44723 0.36389 0.4632 0.36412 0.47917 0.3625 C 0.47917 0.36273 0.48698 0.35903 0.48855 0.35833 C 0.48959 0.35787 0.49167 0.35695 0.49167 0.35718 C 0.49549 0.34931 0.4915 0.35533 0.49688 0.35139 C 0.49914 0.34977 0.50313 0.34583 0.50313 0.34607 C 0.50816 0.33565 0.50139 0.34769 0.50938 0.33889 C 0.51042 0.33773 0.51059 0.33588 0.51146 0.33472 C 0.51407 0.33125 0.51771 0.32778 0.52084 0.325 C 0.52309 0.32037 0.52622 0.31597 0.52813 0.31111 C 0.52934 0.3081 0.529 0.3044 0.53021 0.30139 C 0.5316 0.29745 0.53542 0.29028 0.53542 0.29051 C 0.53611 0.28519 0.53698 0.27847 0.53855 0.27361 C 0.54202 0.2625 0.53941 0.27593 0.54167 0.26528 C 0.54375 0.25533 0.54445 0.2463 0.54584 0.23611 C 0.5474 0.22454 0.55105 0.21482 0.55105 0.20278 " pathEditMode="relative" rAng="0" ptsTypes="ffffffffffffffffffffffffffffffffffffffA">
                                      <p:cBhvr>
                                        <p:cTn id="32" dur="2000" fill="hold"/>
                                        <p:tgtEl>
                                          <p:spTgt spid="480335"/>
                                        </p:tgtEl>
                                        <p:attrNameLst>
                                          <p:attrName>ppt_x</p:attrName>
                                          <p:attrName>ppt_y</p:attrName>
                                        </p:attrNameLst>
                                      </p:cBhvr>
                                      <p:rCtr x="27000" y="18300"/>
                                    </p:animMotion>
                                  </p:childTnLst>
                                </p:cTn>
                              </p:par>
                            </p:childTnLst>
                          </p:cTn>
                        </p:par>
                        <p:par>
                          <p:cTn id="33" fill="hold">
                            <p:stCondLst>
                              <p:cond delay="2000"/>
                            </p:stCondLst>
                            <p:childTnLst>
                              <p:par>
                                <p:cTn id="34" presetID="0" presetClass="path" presetSubtype="0" accel="50000" decel="50000" fill="hold" grpId="0" nodeType="afterEffect">
                                  <p:stCondLst>
                                    <p:cond delay="0"/>
                                  </p:stCondLst>
                                  <p:childTnLst>
                                    <p:animMotion origin="layout" path="M -1.66667E-6 -6.66667E-6 C 0.00781 -0.00348 -0.00156 0.00161 0.00521 -0.00556 C 0.00695 -0.00741 0.00955 -0.00811 0.01146 -0.00973 C 0.01597 -0.01876 0.02639 -0.02663 0.03438 -0.02917 C 0.04011 -0.03427 0.0467 -0.0389 0.05313 -0.04167 C 0.05712 -0.047 0.06163 -0.04954 0.06667 -0.05278 C 0.07952 -0.06135 0.09236 -0.06737 0.10625 -0.07362 C 0.1132 -0.07663 0.11997 -0.07848 0.12709 -0.08056 C 0.12986 -0.08126 0.13542 -0.08334 0.13542 -0.08334 C 0.14306 -0.08288 0.1507 -0.08288 0.15834 -0.08195 C 0.16945 -0.08079 0.1816 -0.07315 0.19167 -0.06806 C 0.19774 -0.06505 0.20295 -0.05903 0.20834 -0.05417 C 0.21285 -0.05001 0.21945 -0.04978 0.22396 -0.04584 C 0.23212 -0.03866 0.22778 -0.04144 0.23646 -0.03751 C 0.23768 -0.03704 0.24306 -0.03079 0.24375 -0.03056 C 0.25018 -0.02709 0.25799 -0.02755 0.26459 -0.02501 C 0.27257 -0.02177 0.28125 -0.01528 0.28959 -0.01528 " pathEditMode="relative" ptsTypes="ffffffffffffffffA">
                                      <p:cBhvr>
                                        <p:cTn id="35" dur="2000" fill="hold"/>
                                        <p:tgtEl>
                                          <p:spTgt spid="480275"/>
                                        </p:tgtEl>
                                        <p:attrNameLst>
                                          <p:attrName>ppt_x</p:attrName>
                                          <p:attrName>ppt_y</p:attrName>
                                        </p:attrNameLst>
                                      </p:cBhvr>
                                    </p:animMotion>
                                  </p:childTnLst>
                                </p:cTn>
                              </p:par>
                              <p:par>
                                <p:cTn id="36" presetID="1" presetClass="exit" presetSubtype="0" fill="hold" grpId="1" nodeType="withEffect">
                                  <p:stCondLst>
                                    <p:cond delay="0"/>
                                  </p:stCondLst>
                                  <p:childTnLst>
                                    <p:set>
                                      <p:cBhvr>
                                        <p:cTn id="37" dur="1" fill="hold">
                                          <p:stCondLst>
                                            <p:cond delay="0"/>
                                          </p:stCondLst>
                                        </p:cTn>
                                        <p:tgtEl>
                                          <p:spTgt spid="480335"/>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480400"/>
                                        </p:tgtEl>
                                        <p:attrNameLst>
                                          <p:attrName>style.visibility</p:attrName>
                                        </p:attrNameLst>
                                      </p:cBhvr>
                                      <p:to>
                                        <p:strVal val="visible"/>
                                      </p:to>
                                    </p:set>
                                  </p:childTnLst>
                                </p:cTn>
                              </p:par>
                              <p:par>
                                <p:cTn id="40" presetID="1" presetClass="exit" presetSubtype="0" fill="hold" grpId="1" nodeType="withEffect">
                                  <p:stCondLst>
                                    <p:cond delay="0"/>
                                  </p:stCondLst>
                                  <p:childTnLst>
                                    <p:set>
                                      <p:cBhvr>
                                        <p:cTn id="41" dur="1" fill="hold">
                                          <p:stCondLst>
                                            <p:cond delay="0"/>
                                          </p:stCondLst>
                                        </p:cTn>
                                        <p:tgtEl>
                                          <p:spTgt spid="480336"/>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480401"/>
                                        </p:tgtEl>
                                        <p:attrNameLst>
                                          <p:attrName>style.visibility</p:attrName>
                                        </p:attrNameLst>
                                      </p:cBhvr>
                                      <p:to>
                                        <p:strVal val="visible"/>
                                      </p:to>
                                    </p:set>
                                  </p:childTnLst>
                                </p:cTn>
                              </p:par>
                              <p:par>
                                <p:cTn id="44" presetID="9" presetClass="entr" presetSubtype="0" fill="hold" grpId="0" nodeType="withEffect">
                                  <p:stCondLst>
                                    <p:cond delay="0"/>
                                  </p:stCondLst>
                                  <p:childTnLst>
                                    <p:set>
                                      <p:cBhvr>
                                        <p:cTn id="45" dur="1" fill="hold">
                                          <p:stCondLst>
                                            <p:cond delay="0"/>
                                          </p:stCondLst>
                                        </p:cTn>
                                        <p:tgtEl>
                                          <p:spTgt spid="480365"/>
                                        </p:tgtEl>
                                        <p:attrNameLst>
                                          <p:attrName>style.visibility</p:attrName>
                                        </p:attrNameLst>
                                      </p:cBhvr>
                                      <p:to>
                                        <p:strVal val="visible"/>
                                      </p:to>
                                    </p:set>
                                    <p:animEffect transition="in" filter="dissolve">
                                      <p:cBhvr>
                                        <p:cTn id="46" dur="500"/>
                                        <p:tgtEl>
                                          <p:spTgt spid="480365"/>
                                        </p:tgtEl>
                                      </p:cBhvr>
                                    </p:animEffect>
                                  </p:childTnLst>
                                </p:cTn>
                              </p:par>
                            </p:childTnLst>
                          </p:cTn>
                        </p:par>
                        <p:par>
                          <p:cTn id="47" fill="hold">
                            <p:stCondLst>
                              <p:cond delay="4000"/>
                            </p:stCondLst>
                            <p:childTnLst>
                              <p:par>
                                <p:cTn id="48" presetID="9" presetClass="exit" presetSubtype="0" fill="hold" grpId="1" nodeType="afterEffect">
                                  <p:stCondLst>
                                    <p:cond delay="0"/>
                                  </p:stCondLst>
                                  <p:childTnLst>
                                    <p:animEffect transition="out" filter="dissolve">
                                      <p:cBhvr>
                                        <p:cTn id="49" dur="500"/>
                                        <p:tgtEl>
                                          <p:spTgt spid="480376"/>
                                        </p:tgtEl>
                                      </p:cBhvr>
                                    </p:animEffect>
                                    <p:set>
                                      <p:cBhvr>
                                        <p:cTn id="50" dur="1" fill="hold">
                                          <p:stCondLst>
                                            <p:cond delay="499"/>
                                          </p:stCondLst>
                                        </p:cTn>
                                        <p:tgtEl>
                                          <p:spTgt spid="480376"/>
                                        </p:tgtEl>
                                        <p:attrNameLst>
                                          <p:attrName>style.visibility</p:attrName>
                                        </p:attrNameLst>
                                      </p:cBhvr>
                                      <p:to>
                                        <p:strVal val="hidden"/>
                                      </p:to>
                                    </p:set>
                                  </p:childTnLst>
                                </p:cTn>
                              </p:par>
                              <p:par>
                                <p:cTn id="51" presetID="47" presetClass="entr" presetSubtype="0" fill="hold" grpId="0" nodeType="withEffect">
                                  <p:stCondLst>
                                    <p:cond delay="0"/>
                                  </p:stCondLst>
                                  <p:childTnLst>
                                    <p:set>
                                      <p:cBhvr>
                                        <p:cTn id="52" dur="1" fill="hold">
                                          <p:stCondLst>
                                            <p:cond delay="0"/>
                                          </p:stCondLst>
                                        </p:cTn>
                                        <p:tgtEl>
                                          <p:spTgt spid="480379"/>
                                        </p:tgtEl>
                                        <p:attrNameLst>
                                          <p:attrName>style.visibility</p:attrName>
                                        </p:attrNameLst>
                                      </p:cBhvr>
                                      <p:to>
                                        <p:strVal val="visible"/>
                                      </p:to>
                                    </p:set>
                                    <p:animEffect transition="in" filter="fade">
                                      <p:cBhvr>
                                        <p:cTn id="53" dur="1000"/>
                                        <p:tgtEl>
                                          <p:spTgt spid="480379"/>
                                        </p:tgtEl>
                                      </p:cBhvr>
                                    </p:animEffect>
                                    <p:anim calcmode="lin" valueType="num">
                                      <p:cBhvr>
                                        <p:cTn id="54" dur="1000" fill="hold"/>
                                        <p:tgtEl>
                                          <p:spTgt spid="480379"/>
                                        </p:tgtEl>
                                        <p:attrNameLst>
                                          <p:attrName>ppt_x</p:attrName>
                                        </p:attrNameLst>
                                      </p:cBhvr>
                                      <p:tavLst>
                                        <p:tav tm="0">
                                          <p:val>
                                            <p:strVal val="#ppt_x"/>
                                          </p:val>
                                        </p:tav>
                                        <p:tav tm="100000">
                                          <p:val>
                                            <p:strVal val="#ppt_x"/>
                                          </p:val>
                                        </p:tav>
                                      </p:tavLst>
                                    </p:anim>
                                    <p:anim calcmode="lin" valueType="num">
                                      <p:cBhvr>
                                        <p:cTn id="55" dur="1000" fill="hold"/>
                                        <p:tgtEl>
                                          <p:spTgt spid="480379"/>
                                        </p:tgtEl>
                                        <p:attrNameLst>
                                          <p:attrName>ppt_y</p:attrName>
                                        </p:attrNameLst>
                                      </p:cBhvr>
                                      <p:tavLst>
                                        <p:tav tm="0">
                                          <p:val>
                                            <p:strVal val="#ppt_y-.1"/>
                                          </p:val>
                                        </p:tav>
                                        <p:tav tm="100000">
                                          <p:val>
                                            <p:strVal val="#ppt_y"/>
                                          </p:val>
                                        </p:tav>
                                      </p:tavLst>
                                    </p:anim>
                                  </p:childTnLst>
                                </p:cTn>
                              </p:par>
                              <p:par>
                                <p:cTn id="56" presetID="9" presetClass="exit" presetSubtype="0" fill="hold" grpId="1" nodeType="withEffect">
                                  <p:stCondLst>
                                    <p:cond delay="0"/>
                                  </p:stCondLst>
                                  <p:childTnLst>
                                    <p:animEffect transition="out" filter="dissolve">
                                      <p:cBhvr>
                                        <p:cTn id="57" dur="500"/>
                                        <p:tgtEl>
                                          <p:spTgt spid="480377"/>
                                        </p:tgtEl>
                                      </p:cBhvr>
                                    </p:animEffect>
                                    <p:set>
                                      <p:cBhvr>
                                        <p:cTn id="58" dur="1" fill="hold">
                                          <p:stCondLst>
                                            <p:cond delay="499"/>
                                          </p:stCondLst>
                                        </p:cTn>
                                        <p:tgtEl>
                                          <p:spTgt spid="480377"/>
                                        </p:tgtEl>
                                        <p:attrNameLst>
                                          <p:attrName>style.visibility</p:attrName>
                                        </p:attrNameLst>
                                      </p:cBhvr>
                                      <p:to>
                                        <p:strVal val="hidden"/>
                                      </p:to>
                                    </p:set>
                                  </p:childTnLst>
                                </p:cTn>
                              </p:par>
                              <p:par>
                                <p:cTn id="59" presetID="47" presetClass="entr" presetSubtype="0" fill="hold" grpId="0" nodeType="withEffect">
                                  <p:stCondLst>
                                    <p:cond delay="0"/>
                                  </p:stCondLst>
                                  <p:childTnLst>
                                    <p:set>
                                      <p:cBhvr>
                                        <p:cTn id="60" dur="1" fill="hold">
                                          <p:stCondLst>
                                            <p:cond delay="0"/>
                                          </p:stCondLst>
                                        </p:cTn>
                                        <p:tgtEl>
                                          <p:spTgt spid="480380"/>
                                        </p:tgtEl>
                                        <p:attrNameLst>
                                          <p:attrName>style.visibility</p:attrName>
                                        </p:attrNameLst>
                                      </p:cBhvr>
                                      <p:to>
                                        <p:strVal val="visible"/>
                                      </p:to>
                                    </p:set>
                                    <p:animEffect transition="in" filter="fade">
                                      <p:cBhvr>
                                        <p:cTn id="61" dur="1000"/>
                                        <p:tgtEl>
                                          <p:spTgt spid="480380"/>
                                        </p:tgtEl>
                                      </p:cBhvr>
                                    </p:animEffect>
                                    <p:anim calcmode="lin" valueType="num">
                                      <p:cBhvr>
                                        <p:cTn id="62" dur="1000" fill="hold"/>
                                        <p:tgtEl>
                                          <p:spTgt spid="480380"/>
                                        </p:tgtEl>
                                        <p:attrNameLst>
                                          <p:attrName>ppt_x</p:attrName>
                                        </p:attrNameLst>
                                      </p:cBhvr>
                                      <p:tavLst>
                                        <p:tav tm="0">
                                          <p:val>
                                            <p:strVal val="#ppt_x"/>
                                          </p:val>
                                        </p:tav>
                                        <p:tav tm="100000">
                                          <p:val>
                                            <p:strVal val="#ppt_x"/>
                                          </p:val>
                                        </p:tav>
                                      </p:tavLst>
                                    </p:anim>
                                    <p:anim calcmode="lin" valueType="num">
                                      <p:cBhvr>
                                        <p:cTn id="63" dur="1000" fill="hold"/>
                                        <p:tgtEl>
                                          <p:spTgt spid="480380"/>
                                        </p:tgtEl>
                                        <p:attrNameLst>
                                          <p:attrName>ppt_y</p:attrName>
                                        </p:attrNameLst>
                                      </p:cBhvr>
                                      <p:tavLst>
                                        <p:tav tm="0">
                                          <p:val>
                                            <p:strVal val="#ppt_y-.1"/>
                                          </p:val>
                                        </p:tav>
                                        <p:tav tm="100000">
                                          <p:val>
                                            <p:strVal val="#ppt_y"/>
                                          </p:val>
                                        </p:tav>
                                      </p:tavLst>
                                    </p:anim>
                                  </p:childTnLst>
                                </p:cTn>
                              </p:par>
                              <p:par>
                                <p:cTn id="64" presetID="9" presetClass="exit" presetSubtype="0" fill="hold" grpId="1" nodeType="withEffect">
                                  <p:stCondLst>
                                    <p:cond delay="0"/>
                                  </p:stCondLst>
                                  <p:childTnLst>
                                    <p:animEffect transition="out" filter="dissolve">
                                      <p:cBhvr>
                                        <p:cTn id="65" dur="500"/>
                                        <p:tgtEl>
                                          <p:spTgt spid="480378"/>
                                        </p:tgtEl>
                                      </p:cBhvr>
                                    </p:animEffect>
                                    <p:set>
                                      <p:cBhvr>
                                        <p:cTn id="66" dur="1" fill="hold">
                                          <p:stCondLst>
                                            <p:cond delay="499"/>
                                          </p:stCondLst>
                                        </p:cTn>
                                        <p:tgtEl>
                                          <p:spTgt spid="480378"/>
                                        </p:tgtEl>
                                        <p:attrNameLst>
                                          <p:attrName>style.visibility</p:attrName>
                                        </p:attrNameLst>
                                      </p:cBhvr>
                                      <p:to>
                                        <p:strVal val="hidden"/>
                                      </p:to>
                                    </p:set>
                                  </p:childTnLst>
                                </p:cTn>
                              </p:par>
                              <p:par>
                                <p:cTn id="67" presetID="47" presetClass="entr" presetSubtype="0" fill="hold" grpId="0" nodeType="withEffect">
                                  <p:stCondLst>
                                    <p:cond delay="0"/>
                                  </p:stCondLst>
                                  <p:childTnLst>
                                    <p:set>
                                      <p:cBhvr>
                                        <p:cTn id="68" dur="1" fill="hold">
                                          <p:stCondLst>
                                            <p:cond delay="0"/>
                                          </p:stCondLst>
                                        </p:cTn>
                                        <p:tgtEl>
                                          <p:spTgt spid="480261"/>
                                        </p:tgtEl>
                                        <p:attrNameLst>
                                          <p:attrName>style.visibility</p:attrName>
                                        </p:attrNameLst>
                                      </p:cBhvr>
                                      <p:to>
                                        <p:strVal val="visible"/>
                                      </p:to>
                                    </p:set>
                                    <p:animEffect transition="in" filter="fade">
                                      <p:cBhvr>
                                        <p:cTn id="69" dur="1000"/>
                                        <p:tgtEl>
                                          <p:spTgt spid="480261"/>
                                        </p:tgtEl>
                                      </p:cBhvr>
                                    </p:animEffect>
                                    <p:anim calcmode="lin" valueType="num">
                                      <p:cBhvr>
                                        <p:cTn id="70" dur="1000" fill="hold"/>
                                        <p:tgtEl>
                                          <p:spTgt spid="480261"/>
                                        </p:tgtEl>
                                        <p:attrNameLst>
                                          <p:attrName>ppt_x</p:attrName>
                                        </p:attrNameLst>
                                      </p:cBhvr>
                                      <p:tavLst>
                                        <p:tav tm="0">
                                          <p:val>
                                            <p:strVal val="#ppt_x"/>
                                          </p:val>
                                        </p:tav>
                                        <p:tav tm="100000">
                                          <p:val>
                                            <p:strVal val="#ppt_x"/>
                                          </p:val>
                                        </p:tav>
                                      </p:tavLst>
                                    </p:anim>
                                    <p:anim calcmode="lin" valueType="num">
                                      <p:cBhvr>
                                        <p:cTn id="71" dur="1000" fill="hold"/>
                                        <p:tgtEl>
                                          <p:spTgt spid="480261"/>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9" presetClass="exit" presetSubtype="0" fill="hold" nodeType="clickEffect">
                                  <p:stCondLst>
                                    <p:cond delay="0"/>
                                  </p:stCondLst>
                                  <p:childTnLst>
                                    <p:animEffect transition="out" filter="dissolve">
                                      <p:cBhvr>
                                        <p:cTn id="75" dur="500"/>
                                        <p:tgtEl>
                                          <p:spTgt spid="11"/>
                                        </p:tgtEl>
                                      </p:cBhvr>
                                    </p:animEffect>
                                    <p:set>
                                      <p:cBhvr>
                                        <p:cTn id="76" dur="1" fill="hold">
                                          <p:stCondLst>
                                            <p:cond delay="499"/>
                                          </p:stCondLst>
                                        </p:cTn>
                                        <p:tgtEl>
                                          <p:spTgt spid="11"/>
                                        </p:tgtEl>
                                        <p:attrNameLst>
                                          <p:attrName>style.visibility</p:attrName>
                                        </p:attrNameLst>
                                      </p:cBhvr>
                                      <p:to>
                                        <p:strVal val="hidden"/>
                                      </p:to>
                                    </p:set>
                                  </p:childTnLst>
                                </p:cTn>
                              </p:par>
                              <p:par>
                                <p:cTn id="77" presetID="9" presetClass="entr" presetSubtype="0"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dissolve">
                                      <p:cBhvr>
                                        <p:cTn id="79" dur="500"/>
                                        <p:tgtEl>
                                          <p:spTgt spid="5"/>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480366"/>
                                        </p:tgtEl>
                                        <p:attrNameLst>
                                          <p:attrName>style.visibility</p:attrName>
                                        </p:attrNameLst>
                                      </p:cBhvr>
                                      <p:to>
                                        <p:strVal val="visible"/>
                                      </p:to>
                                    </p:set>
                                    <p:animEffect transition="in" filter="dissolve">
                                      <p:cBhvr>
                                        <p:cTn id="82" dur="500"/>
                                        <p:tgtEl>
                                          <p:spTgt spid="480366"/>
                                        </p:tgtEl>
                                      </p:cBhvr>
                                    </p:animEffect>
                                  </p:childTnLst>
                                </p:cTn>
                              </p:par>
                              <p:par>
                                <p:cTn id="83" presetID="9" presetClass="exit" presetSubtype="0" fill="hold" grpId="0" nodeType="withEffect">
                                  <p:stCondLst>
                                    <p:cond delay="0"/>
                                  </p:stCondLst>
                                  <p:childTnLst>
                                    <p:animEffect transition="out" filter="dissolve">
                                      <p:cBhvr>
                                        <p:cTn id="84" dur="500"/>
                                        <p:tgtEl>
                                          <p:spTgt spid="480375"/>
                                        </p:tgtEl>
                                      </p:cBhvr>
                                    </p:animEffect>
                                    <p:set>
                                      <p:cBhvr>
                                        <p:cTn id="85" dur="1" fill="hold">
                                          <p:stCondLst>
                                            <p:cond delay="499"/>
                                          </p:stCondLst>
                                        </p:cTn>
                                        <p:tgtEl>
                                          <p:spTgt spid="480375"/>
                                        </p:tgtEl>
                                        <p:attrNameLst>
                                          <p:attrName>style.visibility</p:attrName>
                                        </p:attrNameLst>
                                      </p:cBhvr>
                                      <p:to>
                                        <p:strVal val="hidden"/>
                                      </p:to>
                                    </p:set>
                                  </p:childTnLst>
                                </p:cTn>
                              </p:par>
                              <p:par>
                                <p:cTn id="86" presetID="9" presetClass="entr" presetSubtype="0" fill="hold" nodeType="with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dissolve">
                                      <p:cBhvr>
                                        <p:cTn id="88" dur="1000"/>
                                        <p:tgtEl>
                                          <p:spTgt spid="17"/>
                                        </p:tgtEl>
                                      </p:cBhvr>
                                    </p:animEffect>
                                  </p:childTnLst>
                                </p:cTn>
                              </p:par>
                              <p:par>
                                <p:cTn id="89" presetID="9" presetClass="entr" presetSubtype="0" fill="hold" nodeType="with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dissolve">
                                      <p:cBhvr>
                                        <p:cTn id="91" dur="500"/>
                                        <p:tgtEl>
                                          <p:spTgt spid="8"/>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xit" presetSubtype="0" fill="hold" grpId="1" nodeType="clickEffect">
                                  <p:stCondLst>
                                    <p:cond delay="0"/>
                                  </p:stCondLst>
                                  <p:childTnLst>
                                    <p:animEffect transition="out" filter="dissolve">
                                      <p:cBhvr>
                                        <p:cTn id="95" dur="500"/>
                                        <p:tgtEl>
                                          <p:spTgt spid="480379"/>
                                        </p:tgtEl>
                                      </p:cBhvr>
                                    </p:animEffect>
                                    <p:set>
                                      <p:cBhvr>
                                        <p:cTn id="96" dur="1" fill="hold">
                                          <p:stCondLst>
                                            <p:cond delay="499"/>
                                          </p:stCondLst>
                                        </p:cTn>
                                        <p:tgtEl>
                                          <p:spTgt spid="480379"/>
                                        </p:tgtEl>
                                        <p:attrNameLst>
                                          <p:attrName>style.visibility</p:attrName>
                                        </p:attrNameLst>
                                      </p:cBhvr>
                                      <p:to>
                                        <p:strVal val="hidden"/>
                                      </p:to>
                                    </p:set>
                                  </p:childTnLst>
                                </p:cTn>
                              </p:par>
                              <p:par>
                                <p:cTn id="97" presetID="9" presetClass="entr" presetSubtype="0" fill="hold" grpId="0" nodeType="withEffect">
                                  <p:stCondLst>
                                    <p:cond delay="0"/>
                                  </p:stCondLst>
                                  <p:childTnLst>
                                    <p:set>
                                      <p:cBhvr>
                                        <p:cTn id="98" dur="1" fill="hold">
                                          <p:stCondLst>
                                            <p:cond delay="0"/>
                                          </p:stCondLst>
                                        </p:cTn>
                                        <p:tgtEl>
                                          <p:spTgt spid="480381"/>
                                        </p:tgtEl>
                                        <p:attrNameLst>
                                          <p:attrName>style.visibility</p:attrName>
                                        </p:attrNameLst>
                                      </p:cBhvr>
                                      <p:to>
                                        <p:strVal val="visible"/>
                                      </p:to>
                                    </p:set>
                                    <p:animEffect transition="in" filter="dissolve">
                                      <p:cBhvr>
                                        <p:cTn id="99" dur="500"/>
                                        <p:tgtEl>
                                          <p:spTgt spid="480381"/>
                                        </p:tgtEl>
                                      </p:cBhvr>
                                    </p:animEffect>
                                  </p:childTnLst>
                                </p:cTn>
                              </p:par>
                              <p:par>
                                <p:cTn id="100" presetID="9" presetClass="exit" presetSubtype="0" fill="hold" grpId="1" nodeType="withEffect">
                                  <p:stCondLst>
                                    <p:cond delay="0"/>
                                  </p:stCondLst>
                                  <p:childTnLst>
                                    <p:animEffect transition="out" filter="dissolve">
                                      <p:cBhvr>
                                        <p:cTn id="101" dur="500"/>
                                        <p:tgtEl>
                                          <p:spTgt spid="480380"/>
                                        </p:tgtEl>
                                      </p:cBhvr>
                                    </p:animEffect>
                                    <p:set>
                                      <p:cBhvr>
                                        <p:cTn id="102" dur="1" fill="hold">
                                          <p:stCondLst>
                                            <p:cond delay="499"/>
                                          </p:stCondLst>
                                        </p:cTn>
                                        <p:tgtEl>
                                          <p:spTgt spid="480380"/>
                                        </p:tgtEl>
                                        <p:attrNameLst>
                                          <p:attrName>style.visibility</p:attrName>
                                        </p:attrNameLst>
                                      </p:cBhvr>
                                      <p:to>
                                        <p:strVal val="hidden"/>
                                      </p:to>
                                    </p:set>
                                  </p:childTnLst>
                                </p:cTn>
                              </p:par>
                              <p:par>
                                <p:cTn id="103" presetID="9" presetClass="entr" presetSubtype="0" fill="hold" grpId="0" nodeType="withEffect">
                                  <p:stCondLst>
                                    <p:cond delay="0"/>
                                  </p:stCondLst>
                                  <p:childTnLst>
                                    <p:set>
                                      <p:cBhvr>
                                        <p:cTn id="104" dur="1" fill="hold">
                                          <p:stCondLst>
                                            <p:cond delay="0"/>
                                          </p:stCondLst>
                                        </p:cTn>
                                        <p:tgtEl>
                                          <p:spTgt spid="480382"/>
                                        </p:tgtEl>
                                        <p:attrNameLst>
                                          <p:attrName>style.visibility</p:attrName>
                                        </p:attrNameLst>
                                      </p:cBhvr>
                                      <p:to>
                                        <p:strVal val="visible"/>
                                      </p:to>
                                    </p:set>
                                    <p:animEffect transition="in" filter="dissolve">
                                      <p:cBhvr>
                                        <p:cTn id="105" dur="500"/>
                                        <p:tgtEl>
                                          <p:spTgt spid="480382"/>
                                        </p:tgtEl>
                                      </p:cBhvr>
                                    </p:animEffect>
                                  </p:childTnLst>
                                </p:cTn>
                              </p:par>
                              <p:par>
                                <p:cTn id="106" presetID="55" presetClass="exit" presetSubtype="0" fill="hold" grpId="1" nodeType="withEffect">
                                  <p:stCondLst>
                                    <p:cond delay="0"/>
                                  </p:stCondLst>
                                  <p:childTnLst>
                                    <p:anim calcmode="lin" valueType="num">
                                      <p:cBhvr>
                                        <p:cTn id="107" dur="1000"/>
                                        <p:tgtEl>
                                          <p:spTgt spid="480261"/>
                                        </p:tgtEl>
                                        <p:attrNameLst>
                                          <p:attrName>ppt_w</p:attrName>
                                        </p:attrNameLst>
                                      </p:cBhvr>
                                      <p:tavLst>
                                        <p:tav tm="0">
                                          <p:val>
                                            <p:strVal val="ppt_w"/>
                                          </p:val>
                                        </p:tav>
                                        <p:tav tm="100000">
                                          <p:val>
                                            <p:strVal val="ppt_w*0.70"/>
                                          </p:val>
                                        </p:tav>
                                      </p:tavLst>
                                    </p:anim>
                                    <p:anim calcmode="lin" valueType="num">
                                      <p:cBhvr>
                                        <p:cTn id="108" dur="1000"/>
                                        <p:tgtEl>
                                          <p:spTgt spid="480261"/>
                                        </p:tgtEl>
                                        <p:attrNameLst>
                                          <p:attrName>ppt_h</p:attrName>
                                        </p:attrNameLst>
                                      </p:cBhvr>
                                      <p:tavLst>
                                        <p:tav tm="0">
                                          <p:val>
                                            <p:strVal val="ppt_h"/>
                                          </p:val>
                                        </p:tav>
                                        <p:tav tm="100000">
                                          <p:val>
                                            <p:strVal val="ppt_h"/>
                                          </p:val>
                                        </p:tav>
                                      </p:tavLst>
                                    </p:anim>
                                    <p:animEffect transition="out" filter="fade">
                                      <p:cBhvr>
                                        <p:cTn id="109" dur="1000"/>
                                        <p:tgtEl>
                                          <p:spTgt spid="480261"/>
                                        </p:tgtEl>
                                      </p:cBhvr>
                                    </p:animEffect>
                                    <p:set>
                                      <p:cBhvr>
                                        <p:cTn id="110" dur="1" fill="hold">
                                          <p:stCondLst>
                                            <p:cond delay="999"/>
                                          </p:stCondLst>
                                        </p:cTn>
                                        <p:tgtEl>
                                          <p:spTgt spid="480261"/>
                                        </p:tgtEl>
                                        <p:attrNameLst>
                                          <p:attrName>style.visibility</p:attrName>
                                        </p:attrNameLst>
                                      </p:cBhvr>
                                      <p:to>
                                        <p:strVal val="hidden"/>
                                      </p:to>
                                    </p:set>
                                  </p:childTnLst>
                                </p:cTn>
                              </p:par>
                              <p:par>
                                <p:cTn id="111" presetID="9" presetClass="entr" presetSubtype="0" fill="hold" grpId="0" nodeType="withEffect">
                                  <p:stCondLst>
                                    <p:cond delay="0"/>
                                  </p:stCondLst>
                                  <p:childTnLst>
                                    <p:set>
                                      <p:cBhvr>
                                        <p:cTn id="112" dur="1" fill="hold">
                                          <p:stCondLst>
                                            <p:cond delay="0"/>
                                          </p:stCondLst>
                                        </p:cTn>
                                        <p:tgtEl>
                                          <p:spTgt spid="480262"/>
                                        </p:tgtEl>
                                        <p:attrNameLst>
                                          <p:attrName>style.visibility</p:attrName>
                                        </p:attrNameLst>
                                      </p:cBhvr>
                                      <p:to>
                                        <p:strVal val="visible"/>
                                      </p:to>
                                    </p:set>
                                    <p:animEffect transition="in" filter="dissolve">
                                      <p:cBhvr>
                                        <p:cTn id="113" dur="500"/>
                                        <p:tgtEl>
                                          <p:spTgt spid="480262"/>
                                        </p:tgtEl>
                                      </p:cBhvr>
                                    </p:animEffect>
                                  </p:childTnLst>
                                </p:cTn>
                              </p:par>
                            </p:childTnLst>
                          </p:cTn>
                        </p:par>
                      </p:childTnLst>
                    </p:cTn>
                  </p:par>
                  <p:par>
                    <p:cTn id="114" fill="hold">
                      <p:stCondLst>
                        <p:cond delay="indefinite"/>
                      </p:stCondLst>
                      <p:childTnLst>
                        <p:par>
                          <p:cTn id="115" fill="hold">
                            <p:stCondLst>
                              <p:cond delay="0"/>
                            </p:stCondLst>
                            <p:childTnLst>
                              <p:par>
                                <p:cTn id="116" presetID="9" presetClass="exit" presetSubtype="0" fill="hold" nodeType="clickEffect">
                                  <p:stCondLst>
                                    <p:cond delay="0"/>
                                  </p:stCondLst>
                                  <p:childTnLst>
                                    <p:animEffect transition="out" filter="dissolve">
                                      <p:cBhvr>
                                        <p:cTn id="117" dur="1000"/>
                                        <p:tgtEl>
                                          <p:spTgt spid="15"/>
                                        </p:tgtEl>
                                      </p:cBhvr>
                                    </p:animEffect>
                                    <p:set>
                                      <p:cBhvr>
                                        <p:cTn id="118" dur="1" fill="hold">
                                          <p:stCondLst>
                                            <p:cond delay="999"/>
                                          </p:stCondLst>
                                        </p:cTn>
                                        <p:tgtEl>
                                          <p:spTgt spid="15"/>
                                        </p:tgtEl>
                                        <p:attrNameLst>
                                          <p:attrName>style.visibility</p:attrName>
                                        </p:attrNameLst>
                                      </p:cBhvr>
                                      <p:to>
                                        <p:strVal val="hidden"/>
                                      </p:to>
                                    </p:set>
                                  </p:childTnLst>
                                </p:cTn>
                              </p:par>
                              <p:par>
                                <p:cTn id="119" presetID="9" presetClass="exit" presetSubtype="0" fill="hold" grpId="0" nodeType="withEffect">
                                  <p:stCondLst>
                                    <p:cond delay="2000"/>
                                  </p:stCondLst>
                                  <p:childTnLst>
                                    <p:animEffect transition="out" filter="dissolve">
                                      <p:cBhvr>
                                        <p:cTn id="120" dur="500"/>
                                        <p:tgtEl>
                                          <p:spTgt spid="480310"/>
                                        </p:tgtEl>
                                      </p:cBhvr>
                                    </p:animEffect>
                                    <p:set>
                                      <p:cBhvr>
                                        <p:cTn id="121" dur="1" fill="hold">
                                          <p:stCondLst>
                                            <p:cond delay="499"/>
                                          </p:stCondLst>
                                        </p:cTn>
                                        <p:tgtEl>
                                          <p:spTgt spid="480310"/>
                                        </p:tgtEl>
                                        <p:attrNameLst>
                                          <p:attrName>style.visibility</p:attrName>
                                        </p:attrNameLst>
                                      </p:cBhvr>
                                      <p:to>
                                        <p:strVal val="hidden"/>
                                      </p:to>
                                    </p:set>
                                  </p:childTnLst>
                                </p:cTn>
                              </p:par>
                              <p:par>
                                <p:cTn id="122" presetID="9" presetClass="entr" presetSubtype="0" fill="hold" nodeType="withEffect">
                                  <p:stCondLst>
                                    <p:cond delay="2000"/>
                                  </p:stCondLst>
                                  <p:childTnLst>
                                    <p:set>
                                      <p:cBhvr>
                                        <p:cTn id="123" dur="1" fill="hold">
                                          <p:stCondLst>
                                            <p:cond delay="0"/>
                                          </p:stCondLst>
                                        </p:cTn>
                                        <p:tgtEl>
                                          <p:spTgt spid="19"/>
                                        </p:tgtEl>
                                        <p:attrNameLst>
                                          <p:attrName>style.visibility</p:attrName>
                                        </p:attrNameLst>
                                      </p:cBhvr>
                                      <p:to>
                                        <p:strVal val="visible"/>
                                      </p:to>
                                    </p:set>
                                    <p:animEffect transition="in" filter="dissolve">
                                      <p:cBhvr>
                                        <p:cTn id="124" dur="500"/>
                                        <p:tgtEl>
                                          <p:spTgt spid="19"/>
                                        </p:tgtEl>
                                      </p:cBhvr>
                                    </p:animEffect>
                                  </p:childTnLst>
                                </p:cTn>
                              </p:par>
                            </p:childTnLst>
                          </p:cTn>
                        </p:par>
                        <p:par>
                          <p:cTn id="125" fill="hold">
                            <p:stCondLst>
                              <p:cond delay="2500"/>
                            </p:stCondLst>
                            <p:childTnLst>
                              <p:par>
                                <p:cTn id="126" presetID="55" presetClass="exit" presetSubtype="0" fill="hold" grpId="1" nodeType="afterEffect">
                                  <p:stCondLst>
                                    <p:cond delay="0"/>
                                  </p:stCondLst>
                                  <p:childTnLst>
                                    <p:anim calcmode="lin" valueType="num">
                                      <p:cBhvr>
                                        <p:cTn id="127" dur="1000"/>
                                        <p:tgtEl>
                                          <p:spTgt spid="480381"/>
                                        </p:tgtEl>
                                        <p:attrNameLst>
                                          <p:attrName>ppt_w</p:attrName>
                                        </p:attrNameLst>
                                      </p:cBhvr>
                                      <p:tavLst>
                                        <p:tav tm="0">
                                          <p:val>
                                            <p:strVal val="ppt_w"/>
                                          </p:val>
                                        </p:tav>
                                        <p:tav tm="100000">
                                          <p:val>
                                            <p:strVal val="ppt_w*0.70"/>
                                          </p:val>
                                        </p:tav>
                                      </p:tavLst>
                                    </p:anim>
                                    <p:anim calcmode="lin" valueType="num">
                                      <p:cBhvr>
                                        <p:cTn id="128" dur="1000"/>
                                        <p:tgtEl>
                                          <p:spTgt spid="480381"/>
                                        </p:tgtEl>
                                        <p:attrNameLst>
                                          <p:attrName>ppt_h</p:attrName>
                                        </p:attrNameLst>
                                      </p:cBhvr>
                                      <p:tavLst>
                                        <p:tav tm="0">
                                          <p:val>
                                            <p:strVal val="ppt_h"/>
                                          </p:val>
                                        </p:tav>
                                        <p:tav tm="100000">
                                          <p:val>
                                            <p:strVal val="ppt_h"/>
                                          </p:val>
                                        </p:tav>
                                      </p:tavLst>
                                    </p:anim>
                                    <p:animEffect transition="out" filter="fade">
                                      <p:cBhvr>
                                        <p:cTn id="129" dur="1000"/>
                                        <p:tgtEl>
                                          <p:spTgt spid="480381"/>
                                        </p:tgtEl>
                                      </p:cBhvr>
                                    </p:animEffect>
                                    <p:set>
                                      <p:cBhvr>
                                        <p:cTn id="130" dur="1" fill="hold">
                                          <p:stCondLst>
                                            <p:cond delay="999"/>
                                          </p:stCondLst>
                                        </p:cTn>
                                        <p:tgtEl>
                                          <p:spTgt spid="480381"/>
                                        </p:tgtEl>
                                        <p:attrNameLst>
                                          <p:attrName>style.visibility</p:attrName>
                                        </p:attrNameLst>
                                      </p:cBhvr>
                                      <p:to>
                                        <p:strVal val="hidden"/>
                                      </p:to>
                                    </p:set>
                                  </p:childTnLst>
                                </p:cTn>
                              </p:par>
                              <p:par>
                                <p:cTn id="131" presetID="9" presetClass="entr" presetSubtype="0" fill="hold" grpId="0" nodeType="withEffect">
                                  <p:stCondLst>
                                    <p:cond delay="0"/>
                                  </p:stCondLst>
                                  <p:childTnLst>
                                    <p:set>
                                      <p:cBhvr>
                                        <p:cTn id="132" dur="1" fill="hold">
                                          <p:stCondLst>
                                            <p:cond delay="0"/>
                                          </p:stCondLst>
                                        </p:cTn>
                                        <p:tgtEl>
                                          <p:spTgt spid="480383"/>
                                        </p:tgtEl>
                                        <p:attrNameLst>
                                          <p:attrName>style.visibility</p:attrName>
                                        </p:attrNameLst>
                                      </p:cBhvr>
                                      <p:to>
                                        <p:strVal val="visible"/>
                                      </p:to>
                                    </p:set>
                                    <p:animEffect transition="in" filter="dissolve">
                                      <p:cBhvr>
                                        <p:cTn id="133" dur="500"/>
                                        <p:tgtEl>
                                          <p:spTgt spid="480383"/>
                                        </p:tgtEl>
                                      </p:cBhvr>
                                    </p:animEffect>
                                  </p:childTnLst>
                                </p:cTn>
                              </p:par>
                              <p:par>
                                <p:cTn id="134" presetID="55" presetClass="exit" presetSubtype="0" fill="hold" grpId="1" nodeType="withEffect">
                                  <p:stCondLst>
                                    <p:cond delay="0"/>
                                  </p:stCondLst>
                                  <p:childTnLst>
                                    <p:anim calcmode="lin" valueType="num">
                                      <p:cBhvr>
                                        <p:cTn id="135" dur="1000"/>
                                        <p:tgtEl>
                                          <p:spTgt spid="480382"/>
                                        </p:tgtEl>
                                        <p:attrNameLst>
                                          <p:attrName>ppt_w</p:attrName>
                                        </p:attrNameLst>
                                      </p:cBhvr>
                                      <p:tavLst>
                                        <p:tav tm="0">
                                          <p:val>
                                            <p:strVal val="ppt_w"/>
                                          </p:val>
                                        </p:tav>
                                        <p:tav tm="100000">
                                          <p:val>
                                            <p:strVal val="ppt_w*0.70"/>
                                          </p:val>
                                        </p:tav>
                                      </p:tavLst>
                                    </p:anim>
                                    <p:anim calcmode="lin" valueType="num">
                                      <p:cBhvr>
                                        <p:cTn id="136" dur="1000"/>
                                        <p:tgtEl>
                                          <p:spTgt spid="480382"/>
                                        </p:tgtEl>
                                        <p:attrNameLst>
                                          <p:attrName>ppt_h</p:attrName>
                                        </p:attrNameLst>
                                      </p:cBhvr>
                                      <p:tavLst>
                                        <p:tav tm="0">
                                          <p:val>
                                            <p:strVal val="ppt_h"/>
                                          </p:val>
                                        </p:tav>
                                        <p:tav tm="100000">
                                          <p:val>
                                            <p:strVal val="ppt_h"/>
                                          </p:val>
                                        </p:tav>
                                      </p:tavLst>
                                    </p:anim>
                                    <p:animEffect transition="out" filter="fade">
                                      <p:cBhvr>
                                        <p:cTn id="137" dur="1000"/>
                                        <p:tgtEl>
                                          <p:spTgt spid="480382"/>
                                        </p:tgtEl>
                                      </p:cBhvr>
                                    </p:animEffect>
                                    <p:set>
                                      <p:cBhvr>
                                        <p:cTn id="138" dur="1" fill="hold">
                                          <p:stCondLst>
                                            <p:cond delay="999"/>
                                          </p:stCondLst>
                                        </p:cTn>
                                        <p:tgtEl>
                                          <p:spTgt spid="480382"/>
                                        </p:tgtEl>
                                        <p:attrNameLst>
                                          <p:attrName>style.visibility</p:attrName>
                                        </p:attrNameLst>
                                      </p:cBhvr>
                                      <p:to>
                                        <p:strVal val="hidden"/>
                                      </p:to>
                                    </p:set>
                                  </p:childTnLst>
                                </p:cTn>
                              </p:par>
                              <p:par>
                                <p:cTn id="139" presetID="9" presetClass="entr" presetSubtype="0" fill="hold" grpId="0" nodeType="withEffect">
                                  <p:stCondLst>
                                    <p:cond delay="0"/>
                                  </p:stCondLst>
                                  <p:childTnLst>
                                    <p:set>
                                      <p:cBhvr>
                                        <p:cTn id="140" dur="1" fill="hold">
                                          <p:stCondLst>
                                            <p:cond delay="0"/>
                                          </p:stCondLst>
                                        </p:cTn>
                                        <p:tgtEl>
                                          <p:spTgt spid="480384"/>
                                        </p:tgtEl>
                                        <p:attrNameLst>
                                          <p:attrName>style.visibility</p:attrName>
                                        </p:attrNameLst>
                                      </p:cBhvr>
                                      <p:to>
                                        <p:strVal val="visible"/>
                                      </p:to>
                                    </p:set>
                                    <p:animEffect transition="in" filter="dissolve">
                                      <p:cBhvr>
                                        <p:cTn id="141" dur="500"/>
                                        <p:tgtEl>
                                          <p:spTgt spid="480384"/>
                                        </p:tgtEl>
                                      </p:cBhvr>
                                    </p:animEffect>
                                  </p:childTnLst>
                                </p:cTn>
                              </p:par>
                              <p:par>
                                <p:cTn id="142" presetID="55" presetClass="exit" presetSubtype="0" fill="hold" grpId="1" nodeType="withEffect">
                                  <p:stCondLst>
                                    <p:cond delay="0"/>
                                  </p:stCondLst>
                                  <p:childTnLst>
                                    <p:anim calcmode="lin" valueType="num">
                                      <p:cBhvr>
                                        <p:cTn id="143" dur="1000"/>
                                        <p:tgtEl>
                                          <p:spTgt spid="480262"/>
                                        </p:tgtEl>
                                        <p:attrNameLst>
                                          <p:attrName>ppt_w</p:attrName>
                                        </p:attrNameLst>
                                      </p:cBhvr>
                                      <p:tavLst>
                                        <p:tav tm="0">
                                          <p:val>
                                            <p:strVal val="ppt_w"/>
                                          </p:val>
                                        </p:tav>
                                        <p:tav tm="100000">
                                          <p:val>
                                            <p:strVal val="ppt_w*0.70"/>
                                          </p:val>
                                        </p:tav>
                                      </p:tavLst>
                                    </p:anim>
                                    <p:anim calcmode="lin" valueType="num">
                                      <p:cBhvr>
                                        <p:cTn id="144" dur="1000"/>
                                        <p:tgtEl>
                                          <p:spTgt spid="480262"/>
                                        </p:tgtEl>
                                        <p:attrNameLst>
                                          <p:attrName>ppt_h</p:attrName>
                                        </p:attrNameLst>
                                      </p:cBhvr>
                                      <p:tavLst>
                                        <p:tav tm="0">
                                          <p:val>
                                            <p:strVal val="ppt_h"/>
                                          </p:val>
                                        </p:tav>
                                        <p:tav tm="100000">
                                          <p:val>
                                            <p:strVal val="ppt_h"/>
                                          </p:val>
                                        </p:tav>
                                      </p:tavLst>
                                    </p:anim>
                                    <p:animEffect transition="out" filter="fade">
                                      <p:cBhvr>
                                        <p:cTn id="145" dur="1000"/>
                                        <p:tgtEl>
                                          <p:spTgt spid="480262"/>
                                        </p:tgtEl>
                                      </p:cBhvr>
                                    </p:animEffect>
                                    <p:set>
                                      <p:cBhvr>
                                        <p:cTn id="146" dur="1" fill="hold">
                                          <p:stCondLst>
                                            <p:cond delay="999"/>
                                          </p:stCondLst>
                                        </p:cTn>
                                        <p:tgtEl>
                                          <p:spTgt spid="480262"/>
                                        </p:tgtEl>
                                        <p:attrNameLst>
                                          <p:attrName>style.visibility</p:attrName>
                                        </p:attrNameLst>
                                      </p:cBhvr>
                                      <p:to>
                                        <p:strVal val="hidden"/>
                                      </p:to>
                                    </p:set>
                                  </p:childTnLst>
                                </p:cTn>
                              </p:par>
                              <p:par>
                                <p:cTn id="147" presetID="9" presetClass="entr" presetSubtype="0" fill="hold" grpId="0" nodeType="withEffect">
                                  <p:stCondLst>
                                    <p:cond delay="0"/>
                                  </p:stCondLst>
                                  <p:childTnLst>
                                    <p:set>
                                      <p:cBhvr>
                                        <p:cTn id="148" dur="1" fill="hold">
                                          <p:stCondLst>
                                            <p:cond delay="0"/>
                                          </p:stCondLst>
                                        </p:cTn>
                                        <p:tgtEl>
                                          <p:spTgt spid="480263"/>
                                        </p:tgtEl>
                                        <p:attrNameLst>
                                          <p:attrName>style.visibility</p:attrName>
                                        </p:attrNameLst>
                                      </p:cBhvr>
                                      <p:to>
                                        <p:strVal val="visible"/>
                                      </p:to>
                                    </p:set>
                                    <p:animEffect transition="in" filter="dissolve">
                                      <p:cBhvr>
                                        <p:cTn id="149" dur="500"/>
                                        <p:tgtEl>
                                          <p:spTgt spid="480263"/>
                                        </p:tgtEl>
                                      </p:cBhvr>
                                    </p:animEffect>
                                  </p:childTnLst>
                                </p:cTn>
                              </p:par>
                            </p:childTnLst>
                          </p:cTn>
                        </p:par>
                      </p:childTnLst>
                    </p:cTn>
                  </p:par>
                  <p:par>
                    <p:cTn id="150" fill="hold">
                      <p:stCondLst>
                        <p:cond delay="indefinite"/>
                      </p:stCondLst>
                      <p:childTnLst>
                        <p:par>
                          <p:cTn id="151" fill="hold">
                            <p:stCondLst>
                              <p:cond delay="0"/>
                            </p:stCondLst>
                            <p:childTnLst>
                              <p:par>
                                <p:cTn id="152" presetID="9" presetClass="exit" presetSubtype="0" fill="hold" grpId="1" nodeType="clickEffect">
                                  <p:stCondLst>
                                    <p:cond delay="0"/>
                                  </p:stCondLst>
                                  <p:childTnLst>
                                    <p:animEffect transition="out" filter="dissolve">
                                      <p:cBhvr>
                                        <p:cTn id="153" dur="500"/>
                                        <p:tgtEl>
                                          <p:spTgt spid="480310"/>
                                        </p:tgtEl>
                                      </p:cBhvr>
                                    </p:animEffect>
                                    <p:set>
                                      <p:cBhvr>
                                        <p:cTn id="154" dur="1" fill="hold">
                                          <p:stCondLst>
                                            <p:cond delay="499"/>
                                          </p:stCondLst>
                                        </p:cTn>
                                        <p:tgtEl>
                                          <p:spTgt spid="480310"/>
                                        </p:tgtEl>
                                        <p:attrNameLst>
                                          <p:attrName>style.visibility</p:attrName>
                                        </p:attrNameLst>
                                      </p:cBhvr>
                                      <p:to>
                                        <p:strVal val="hidden"/>
                                      </p:to>
                                    </p:set>
                                  </p:childTnLst>
                                </p:cTn>
                              </p:par>
                              <p:par>
                                <p:cTn id="155" presetID="9" presetClass="entr" presetSubtype="0" fill="hold" nodeType="withEffect">
                                  <p:stCondLst>
                                    <p:cond delay="0"/>
                                  </p:stCondLst>
                                  <p:childTnLst>
                                    <p:set>
                                      <p:cBhvr>
                                        <p:cTn id="156" dur="1" fill="hold">
                                          <p:stCondLst>
                                            <p:cond delay="0"/>
                                          </p:stCondLst>
                                        </p:cTn>
                                        <p:tgtEl>
                                          <p:spTgt spid="2"/>
                                        </p:tgtEl>
                                        <p:attrNameLst>
                                          <p:attrName>style.visibility</p:attrName>
                                        </p:attrNameLst>
                                      </p:cBhvr>
                                      <p:to>
                                        <p:strVal val="visible"/>
                                      </p:to>
                                    </p:set>
                                    <p:animEffect transition="in" filter="dissolve">
                                      <p:cBhvr>
                                        <p:cTn id="157" dur="500"/>
                                        <p:tgtEl>
                                          <p:spTgt spid="2"/>
                                        </p:tgtEl>
                                      </p:cBhvr>
                                    </p:animEffect>
                                  </p:childTnLst>
                                </p:cTn>
                              </p:par>
                              <p:par>
                                <p:cTn id="158" presetID="9" presetClass="exit" presetSubtype="0" fill="hold" nodeType="withEffect">
                                  <p:stCondLst>
                                    <p:cond delay="0"/>
                                  </p:stCondLst>
                                  <p:childTnLst>
                                    <p:animEffect transition="out" filter="dissolve">
                                      <p:cBhvr>
                                        <p:cTn id="159" dur="500"/>
                                        <p:tgtEl>
                                          <p:spTgt spid="13"/>
                                        </p:tgtEl>
                                      </p:cBhvr>
                                    </p:animEffect>
                                    <p:set>
                                      <p:cBhvr>
                                        <p:cTn id="160" dur="1" fill="hold">
                                          <p:stCondLst>
                                            <p:cond delay="499"/>
                                          </p:stCondLst>
                                        </p:cTn>
                                        <p:tgtEl>
                                          <p:spTgt spid="13"/>
                                        </p:tgtEl>
                                        <p:attrNameLst>
                                          <p:attrName>style.visibility</p:attrName>
                                        </p:attrNameLst>
                                      </p:cBhvr>
                                      <p:to>
                                        <p:strVal val="hidden"/>
                                      </p:to>
                                    </p:set>
                                  </p:childTnLst>
                                </p:cTn>
                              </p:par>
                              <p:par>
                                <p:cTn id="161" presetID="9" presetClass="entr" presetSubtype="0" fill="hold" grpId="0" nodeType="withEffect">
                                  <p:stCondLst>
                                    <p:cond delay="2000"/>
                                  </p:stCondLst>
                                  <p:childTnLst>
                                    <p:set>
                                      <p:cBhvr>
                                        <p:cTn id="162" dur="1" fill="hold">
                                          <p:stCondLst>
                                            <p:cond delay="0"/>
                                          </p:stCondLst>
                                        </p:cTn>
                                        <p:tgtEl>
                                          <p:spTgt spid="480281"/>
                                        </p:tgtEl>
                                        <p:attrNameLst>
                                          <p:attrName>style.visibility</p:attrName>
                                        </p:attrNameLst>
                                      </p:cBhvr>
                                      <p:to>
                                        <p:strVal val="visible"/>
                                      </p:to>
                                    </p:set>
                                    <p:animEffect transition="in" filter="dissolve">
                                      <p:cBhvr>
                                        <p:cTn id="163" dur="500"/>
                                        <p:tgtEl>
                                          <p:spTgt spid="480281"/>
                                        </p:tgtEl>
                                      </p:cBhvr>
                                    </p:animEffect>
                                  </p:childTnLst>
                                </p:cTn>
                              </p:par>
                              <p:par>
                                <p:cTn id="164" presetID="9" presetClass="exit" presetSubtype="0" fill="hold" grpId="0" nodeType="withEffect">
                                  <p:stCondLst>
                                    <p:cond delay="2000"/>
                                  </p:stCondLst>
                                  <p:childTnLst>
                                    <p:animEffect transition="out" filter="dissolve">
                                      <p:cBhvr>
                                        <p:cTn id="165" dur="500"/>
                                        <p:tgtEl>
                                          <p:spTgt spid="480309"/>
                                        </p:tgtEl>
                                      </p:cBhvr>
                                    </p:animEffect>
                                    <p:set>
                                      <p:cBhvr>
                                        <p:cTn id="166" dur="1" fill="hold">
                                          <p:stCondLst>
                                            <p:cond delay="499"/>
                                          </p:stCondLst>
                                        </p:cTn>
                                        <p:tgtEl>
                                          <p:spTgt spid="480309"/>
                                        </p:tgtEl>
                                        <p:attrNameLst>
                                          <p:attrName>style.visibility</p:attrName>
                                        </p:attrNameLst>
                                      </p:cBhvr>
                                      <p:to>
                                        <p:strVal val="hidden"/>
                                      </p:to>
                                    </p:set>
                                  </p:childTnLst>
                                </p:cTn>
                              </p:par>
                              <p:par>
                                <p:cTn id="167" presetID="9" presetClass="entr" presetSubtype="0" fill="hold" nodeType="withEffect">
                                  <p:stCondLst>
                                    <p:cond delay="2000"/>
                                  </p:stCondLst>
                                  <p:childTnLst>
                                    <p:set>
                                      <p:cBhvr>
                                        <p:cTn id="168" dur="1" fill="hold">
                                          <p:stCondLst>
                                            <p:cond delay="0"/>
                                          </p:stCondLst>
                                        </p:cTn>
                                        <p:tgtEl>
                                          <p:spTgt spid="16"/>
                                        </p:tgtEl>
                                        <p:attrNameLst>
                                          <p:attrName>style.visibility</p:attrName>
                                        </p:attrNameLst>
                                      </p:cBhvr>
                                      <p:to>
                                        <p:strVal val="visible"/>
                                      </p:to>
                                    </p:set>
                                    <p:animEffect transition="in" filter="dissolve">
                                      <p:cBhvr>
                                        <p:cTn id="169" dur="500"/>
                                        <p:tgtEl>
                                          <p:spTgt spid="16"/>
                                        </p:tgtEl>
                                      </p:cBhvr>
                                    </p:animEffect>
                                  </p:childTnLst>
                                </p:cTn>
                              </p:par>
                            </p:childTnLst>
                          </p:cTn>
                        </p:par>
                        <p:par>
                          <p:cTn id="170" fill="hold">
                            <p:stCondLst>
                              <p:cond delay="2500"/>
                            </p:stCondLst>
                            <p:childTnLst>
                              <p:par>
                                <p:cTn id="171" presetID="55" presetClass="exit" presetSubtype="0" fill="hold" grpId="1" nodeType="afterEffect">
                                  <p:stCondLst>
                                    <p:cond delay="0"/>
                                  </p:stCondLst>
                                  <p:childTnLst>
                                    <p:anim calcmode="lin" valueType="num">
                                      <p:cBhvr>
                                        <p:cTn id="172" dur="1000"/>
                                        <p:tgtEl>
                                          <p:spTgt spid="480383"/>
                                        </p:tgtEl>
                                        <p:attrNameLst>
                                          <p:attrName>ppt_w</p:attrName>
                                        </p:attrNameLst>
                                      </p:cBhvr>
                                      <p:tavLst>
                                        <p:tav tm="0">
                                          <p:val>
                                            <p:strVal val="ppt_w"/>
                                          </p:val>
                                        </p:tav>
                                        <p:tav tm="100000">
                                          <p:val>
                                            <p:strVal val="ppt_w*0.70"/>
                                          </p:val>
                                        </p:tav>
                                      </p:tavLst>
                                    </p:anim>
                                    <p:anim calcmode="lin" valueType="num">
                                      <p:cBhvr>
                                        <p:cTn id="173" dur="1000"/>
                                        <p:tgtEl>
                                          <p:spTgt spid="480383"/>
                                        </p:tgtEl>
                                        <p:attrNameLst>
                                          <p:attrName>ppt_h</p:attrName>
                                        </p:attrNameLst>
                                      </p:cBhvr>
                                      <p:tavLst>
                                        <p:tav tm="0">
                                          <p:val>
                                            <p:strVal val="ppt_h"/>
                                          </p:val>
                                        </p:tav>
                                        <p:tav tm="100000">
                                          <p:val>
                                            <p:strVal val="ppt_h"/>
                                          </p:val>
                                        </p:tav>
                                      </p:tavLst>
                                    </p:anim>
                                    <p:animEffect transition="out" filter="fade">
                                      <p:cBhvr>
                                        <p:cTn id="174" dur="1000"/>
                                        <p:tgtEl>
                                          <p:spTgt spid="480383"/>
                                        </p:tgtEl>
                                      </p:cBhvr>
                                    </p:animEffect>
                                    <p:set>
                                      <p:cBhvr>
                                        <p:cTn id="175" dur="1" fill="hold">
                                          <p:stCondLst>
                                            <p:cond delay="999"/>
                                          </p:stCondLst>
                                        </p:cTn>
                                        <p:tgtEl>
                                          <p:spTgt spid="480383"/>
                                        </p:tgtEl>
                                        <p:attrNameLst>
                                          <p:attrName>style.visibility</p:attrName>
                                        </p:attrNameLst>
                                      </p:cBhvr>
                                      <p:to>
                                        <p:strVal val="hidden"/>
                                      </p:to>
                                    </p:set>
                                  </p:childTnLst>
                                </p:cTn>
                              </p:par>
                              <p:par>
                                <p:cTn id="176" presetID="9" presetClass="entr" presetSubtype="0" fill="hold" grpId="0" nodeType="withEffect">
                                  <p:stCondLst>
                                    <p:cond delay="0"/>
                                  </p:stCondLst>
                                  <p:childTnLst>
                                    <p:set>
                                      <p:cBhvr>
                                        <p:cTn id="177" dur="1" fill="hold">
                                          <p:stCondLst>
                                            <p:cond delay="0"/>
                                          </p:stCondLst>
                                        </p:cTn>
                                        <p:tgtEl>
                                          <p:spTgt spid="480385"/>
                                        </p:tgtEl>
                                        <p:attrNameLst>
                                          <p:attrName>style.visibility</p:attrName>
                                        </p:attrNameLst>
                                      </p:cBhvr>
                                      <p:to>
                                        <p:strVal val="visible"/>
                                      </p:to>
                                    </p:set>
                                    <p:animEffect transition="in" filter="dissolve">
                                      <p:cBhvr>
                                        <p:cTn id="178" dur="500"/>
                                        <p:tgtEl>
                                          <p:spTgt spid="480385"/>
                                        </p:tgtEl>
                                      </p:cBhvr>
                                    </p:animEffect>
                                  </p:childTnLst>
                                </p:cTn>
                              </p:par>
                              <p:par>
                                <p:cTn id="179" presetID="55" presetClass="exit" presetSubtype="0" fill="hold" grpId="1" nodeType="withEffect">
                                  <p:stCondLst>
                                    <p:cond delay="0"/>
                                  </p:stCondLst>
                                  <p:childTnLst>
                                    <p:anim calcmode="lin" valueType="num">
                                      <p:cBhvr>
                                        <p:cTn id="180" dur="1000"/>
                                        <p:tgtEl>
                                          <p:spTgt spid="480384"/>
                                        </p:tgtEl>
                                        <p:attrNameLst>
                                          <p:attrName>ppt_w</p:attrName>
                                        </p:attrNameLst>
                                      </p:cBhvr>
                                      <p:tavLst>
                                        <p:tav tm="0">
                                          <p:val>
                                            <p:strVal val="ppt_w"/>
                                          </p:val>
                                        </p:tav>
                                        <p:tav tm="100000">
                                          <p:val>
                                            <p:strVal val="ppt_w*0.70"/>
                                          </p:val>
                                        </p:tav>
                                      </p:tavLst>
                                    </p:anim>
                                    <p:anim calcmode="lin" valueType="num">
                                      <p:cBhvr>
                                        <p:cTn id="181" dur="1000"/>
                                        <p:tgtEl>
                                          <p:spTgt spid="480384"/>
                                        </p:tgtEl>
                                        <p:attrNameLst>
                                          <p:attrName>ppt_h</p:attrName>
                                        </p:attrNameLst>
                                      </p:cBhvr>
                                      <p:tavLst>
                                        <p:tav tm="0">
                                          <p:val>
                                            <p:strVal val="ppt_h"/>
                                          </p:val>
                                        </p:tav>
                                        <p:tav tm="100000">
                                          <p:val>
                                            <p:strVal val="ppt_h"/>
                                          </p:val>
                                        </p:tav>
                                      </p:tavLst>
                                    </p:anim>
                                    <p:animEffect transition="out" filter="fade">
                                      <p:cBhvr>
                                        <p:cTn id="182" dur="1000"/>
                                        <p:tgtEl>
                                          <p:spTgt spid="480384"/>
                                        </p:tgtEl>
                                      </p:cBhvr>
                                    </p:animEffect>
                                    <p:set>
                                      <p:cBhvr>
                                        <p:cTn id="183" dur="1" fill="hold">
                                          <p:stCondLst>
                                            <p:cond delay="999"/>
                                          </p:stCondLst>
                                        </p:cTn>
                                        <p:tgtEl>
                                          <p:spTgt spid="480384"/>
                                        </p:tgtEl>
                                        <p:attrNameLst>
                                          <p:attrName>style.visibility</p:attrName>
                                        </p:attrNameLst>
                                      </p:cBhvr>
                                      <p:to>
                                        <p:strVal val="hidden"/>
                                      </p:to>
                                    </p:set>
                                  </p:childTnLst>
                                </p:cTn>
                              </p:par>
                              <p:par>
                                <p:cTn id="184" presetID="9" presetClass="entr" presetSubtype="0" fill="hold" grpId="0" nodeType="withEffect">
                                  <p:stCondLst>
                                    <p:cond delay="0"/>
                                  </p:stCondLst>
                                  <p:childTnLst>
                                    <p:set>
                                      <p:cBhvr>
                                        <p:cTn id="185" dur="1" fill="hold">
                                          <p:stCondLst>
                                            <p:cond delay="0"/>
                                          </p:stCondLst>
                                        </p:cTn>
                                        <p:tgtEl>
                                          <p:spTgt spid="480386"/>
                                        </p:tgtEl>
                                        <p:attrNameLst>
                                          <p:attrName>style.visibility</p:attrName>
                                        </p:attrNameLst>
                                      </p:cBhvr>
                                      <p:to>
                                        <p:strVal val="visible"/>
                                      </p:to>
                                    </p:set>
                                    <p:animEffect transition="in" filter="dissolve">
                                      <p:cBhvr>
                                        <p:cTn id="186" dur="500"/>
                                        <p:tgtEl>
                                          <p:spTgt spid="480386"/>
                                        </p:tgtEl>
                                      </p:cBhvr>
                                    </p:animEffect>
                                  </p:childTnLst>
                                </p:cTn>
                              </p:par>
                              <p:par>
                                <p:cTn id="187" presetID="55" presetClass="exit" presetSubtype="0" fill="hold" grpId="1" nodeType="withEffect">
                                  <p:stCondLst>
                                    <p:cond delay="0"/>
                                  </p:stCondLst>
                                  <p:childTnLst>
                                    <p:anim calcmode="lin" valueType="num">
                                      <p:cBhvr>
                                        <p:cTn id="188" dur="1000"/>
                                        <p:tgtEl>
                                          <p:spTgt spid="480263"/>
                                        </p:tgtEl>
                                        <p:attrNameLst>
                                          <p:attrName>ppt_w</p:attrName>
                                        </p:attrNameLst>
                                      </p:cBhvr>
                                      <p:tavLst>
                                        <p:tav tm="0">
                                          <p:val>
                                            <p:strVal val="ppt_w"/>
                                          </p:val>
                                        </p:tav>
                                        <p:tav tm="100000">
                                          <p:val>
                                            <p:strVal val="ppt_w*0.70"/>
                                          </p:val>
                                        </p:tav>
                                      </p:tavLst>
                                    </p:anim>
                                    <p:anim calcmode="lin" valueType="num">
                                      <p:cBhvr>
                                        <p:cTn id="189" dur="1000"/>
                                        <p:tgtEl>
                                          <p:spTgt spid="480263"/>
                                        </p:tgtEl>
                                        <p:attrNameLst>
                                          <p:attrName>ppt_h</p:attrName>
                                        </p:attrNameLst>
                                      </p:cBhvr>
                                      <p:tavLst>
                                        <p:tav tm="0">
                                          <p:val>
                                            <p:strVal val="ppt_h"/>
                                          </p:val>
                                        </p:tav>
                                        <p:tav tm="100000">
                                          <p:val>
                                            <p:strVal val="ppt_h"/>
                                          </p:val>
                                        </p:tav>
                                      </p:tavLst>
                                    </p:anim>
                                    <p:animEffect transition="out" filter="fade">
                                      <p:cBhvr>
                                        <p:cTn id="190" dur="1000"/>
                                        <p:tgtEl>
                                          <p:spTgt spid="480263"/>
                                        </p:tgtEl>
                                      </p:cBhvr>
                                    </p:animEffect>
                                    <p:set>
                                      <p:cBhvr>
                                        <p:cTn id="191" dur="1" fill="hold">
                                          <p:stCondLst>
                                            <p:cond delay="999"/>
                                          </p:stCondLst>
                                        </p:cTn>
                                        <p:tgtEl>
                                          <p:spTgt spid="480263"/>
                                        </p:tgtEl>
                                        <p:attrNameLst>
                                          <p:attrName>style.visibility</p:attrName>
                                        </p:attrNameLst>
                                      </p:cBhvr>
                                      <p:to>
                                        <p:strVal val="hidden"/>
                                      </p:to>
                                    </p:set>
                                  </p:childTnLst>
                                </p:cTn>
                              </p:par>
                              <p:par>
                                <p:cTn id="192" presetID="9" presetClass="entr" presetSubtype="0" fill="hold" grpId="0" nodeType="withEffect">
                                  <p:stCondLst>
                                    <p:cond delay="0"/>
                                  </p:stCondLst>
                                  <p:childTnLst>
                                    <p:set>
                                      <p:cBhvr>
                                        <p:cTn id="193" dur="1" fill="hold">
                                          <p:stCondLst>
                                            <p:cond delay="0"/>
                                          </p:stCondLst>
                                        </p:cTn>
                                        <p:tgtEl>
                                          <p:spTgt spid="480264"/>
                                        </p:tgtEl>
                                        <p:attrNameLst>
                                          <p:attrName>style.visibility</p:attrName>
                                        </p:attrNameLst>
                                      </p:cBhvr>
                                      <p:to>
                                        <p:strVal val="visible"/>
                                      </p:to>
                                    </p:set>
                                    <p:animEffect transition="in" filter="dissolve">
                                      <p:cBhvr>
                                        <p:cTn id="194" dur="500"/>
                                        <p:tgtEl>
                                          <p:spTgt spid="480264"/>
                                        </p:tgtEl>
                                      </p:cBhvr>
                                    </p:animEffect>
                                  </p:childTnLst>
                                </p:cTn>
                              </p:par>
                            </p:childTnLst>
                          </p:cTn>
                        </p:par>
                      </p:childTnLst>
                    </p:cTn>
                  </p:par>
                  <p:par>
                    <p:cTn id="195" fill="hold">
                      <p:stCondLst>
                        <p:cond delay="indefinite"/>
                      </p:stCondLst>
                      <p:childTnLst>
                        <p:par>
                          <p:cTn id="196" fill="hold">
                            <p:stCondLst>
                              <p:cond delay="0"/>
                            </p:stCondLst>
                            <p:childTnLst>
                              <p:par>
                                <p:cTn id="197" presetID="9" presetClass="entr" presetSubtype="0" fill="hold" nodeType="clickEffect">
                                  <p:stCondLst>
                                    <p:cond delay="0"/>
                                  </p:stCondLst>
                                  <p:childTnLst>
                                    <p:set>
                                      <p:cBhvr>
                                        <p:cTn id="198" dur="1" fill="hold">
                                          <p:stCondLst>
                                            <p:cond delay="0"/>
                                          </p:stCondLst>
                                        </p:cTn>
                                        <p:tgtEl>
                                          <p:spTgt spid="6"/>
                                        </p:tgtEl>
                                        <p:attrNameLst>
                                          <p:attrName>style.visibility</p:attrName>
                                        </p:attrNameLst>
                                      </p:cBhvr>
                                      <p:to>
                                        <p:strVal val="visible"/>
                                      </p:to>
                                    </p:set>
                                    <p:animEffect transition="in" filter="dissolve">
                                      <p:cBhvr>
                                        <p:cTn id="199" dur="500"/>
                                        <p:tgtEl>
                                          <p:spTgt spid="6"/>
                                        </p:tgtEl>
                                      </p:cBhvr>
                                    </p:animEffect>
                                  </p:childTnLst>
                                </p:cTn>
                              </p:par>
                              <p:par>
                                <p:cTn id="200" presetID="9" presetClass="exit" presetSubtype="0" fill="hold" nodeType="withEffect">
                                  <p:stCondLst>
                                    <p:cond delay="0"/>
                                  </p:stCondLst>
                                  <p:childTnLst>
                                    <p:animEffect transition="out" filter="dissolve">
                                      <p:cBhvr>
                                        <p:cTn id="201" dur="500"/>
                                        <p:tgtEl>
                                          <p:spTgt spid="14"/>
                                        </p:tgtEl>
                                      </p:cBhvr>
                                    </p:animEffect>
                                    <p:set>
                                      <p:cBhvr>
                                        <p:cTn id="202" dur="1" fill="hold">
                                          <p:stCondLst>
                                            <p:cond delay="499"/>
                                          </p:stCondLst>
                                        </p:cTn>
                                        <p:tgtEl>
                                          <p:spTgt spid="14"/>
                                        </p:tgtEl>
                                        <p:attrNameLst>
                                          <p:attrName>style.visibility</p:attrName>
                                        </p:attrNameLst>
                                      </p:cBhvr>
                                      <p:to>
                                        <p:strVal val="hidden"/>
                                      </p:to>
                                    </p:set>
                                  </p:childTnLst>
                                </p:cTn>
                              </p:par>
                              <p:par>
                                <p:cTn id="203" presetID="9" presetClass="entr" presetSubtype="0" fill="hold" grpId="0" nodeType="withEffect">
                                  <p:stCondLst>
                                    <p:cond delay="0"/>
                                  </p:stCondLst>
                                  <p:childTnLst>
                                    <p:set>
                                      <p:cBhvr>
                                        <p:cTn id="204" dur="1" fill="hold">
                                          <p:stCondLst>
                                            <p:cond delay="0"/>
                                          </p:stCondLst>
                                        </p:cTn>
                                        <p:tgtEl>
                                          <p:spTgt spid="480374"/>
                                        </p:tgtEl>
                                        <p:attrNameLst>
                                          <p:attrName>style.visibility</p:attrName>
                                        </p:attrNameLst>
                                      </p:cBhvr>
                                      <p:to>
                                        <p:strVal val="visible"/>
                                      </p:to>
                                    </p:set>
                                    <p:animEffect transition="in" filter="dissolve">
                                      <p:cBhvr>
                                        <p:cTn id="205" dur="500"/>
                                        <p:tgtEl>
                                          <p:spTgt spid="480374"/>
                                        </p:tgtEl>
                                      </p:cBhvr>
                                    </p:animEffect>
                                  </p:childTnLst>
                                </p:cTn>
                              </p:par>
                              <p:par>
                                <p:cTn id="206" presetID="9" presetClass="exit" presetSubtype="0" fill="hold" grpId="0" nodeType="withEffect">
                                  <p:stCondLst>
                                    <p:cond delay="0"/>
                                  </p:stCondLst>
                                  <p:childTnLst>
                                    <p:animEffect transition="out" filter="dissolve">
                                      <p:cBhvr>
                                        <p:cTn id="207" dur="500"/>
                                        <p:tgtEl>
                                          <p:spTgt spid="480276"/>
                                        </p:tgtEl>
                                      </p:cBhvr>
                                    </p:animEffect>
                                    <p:set>
                                      <p:cBhvr>
                                        <p:cTn id="208" dur="1" fill="hold">
                                          <p:stCondLst>
                                            <p:cond delay="499"/>
                                          </p:stCondLst>
                                        </p:cTn>
                                        <p:tgtEl>
                                          <p:spTgt spid="480276"/>
                                        </p:tgtEl>
                                        <p:attrNameLst>
                                          <p:attrName>style.visibility</p:attrName>
                                        </p:attrNameLst>
                                      </p:cBhvr>
                                      <p:to>
                                        <p:strVal val="hidden"/>
                                      </p:to>
                                    </p:set>
                                  </p:childTnLst>
                                </p:cTn>
                              </p:par>
                              <p:par>
                                <p:cTn id="209" presetID="9" presetClass="entr" presetSubtype="0" fill="hold" nodeType="withEffect">
                                  <p:stCondLst>
                                    <p:cond delay="0"/>
                                  </p:stCondLst>
                                  <p:childTnLst>
                                    <p:set>
                                      <p:cBhvr>
                                        <p:cTn id="210" dur="1" fill="hold">
                                          <p:stCondLst>
                                            <p:cond delay="0"/>
                                          </p:stCondLst>
                                        </p:cTn>
                                        <p:tgtEl>
                                          <p:spTgt spid="22"/>
                                        </p:tgtEl>
                                        <p:attrNameLst>
                                          <p:attrName>style.visibility</p:attrName>
                                        </p:attrNameLst>
                                      </p:cBhvr>
                                      <p:to>
                                        <p:strVal val="visible"/>
                                      </p:to>
                                    </p:set>
                                    <p:animEffect transition="in" filter="dissolve">
                                      <p:cBhvr>
                                        <p:cTn id="211" dur="3000"/>
                                        <p:tgtEl>
                                          <p:spTgt spid="22"/>
                                        </p:tgtEl>
                                      </p:cBhvr>
                                    </p:animEffect>
                                  </p:childTnLst>
                                </p:cTn>
                              </p:par>
                            </p:childTnLst>
                          </p:cTn>
                        </p:par>
                        <p:par>
                          <p:cTn id="212" fill="hold">
                            <p:stCondLst>
                              <p:cond delay="3000"/>
                            </p:stCondLst>
                            <p:childTnLst>
                              <p:par>
                                <p:cTn id="213" presetID="55" presetClass="exit" presetSubtype="0" fill="hold" grpId="1" nodeType="afterEffect">
                                  <p:stCondLst>
                                    <p:cond delay="0"/>
                                  </p:stCondLst>
                                  <p:childTnLst>
                                    <p:anim calcmode="lin" valueType="num">
                                      <p:cBhvr>
                                        <p:cTn id="214" dur="1000"/>
                                        <p:tgtEl>
                                          <p:spTgt spid="480385"/>
                                        </p:tgtEl>
                                        <p:attrNameLst>
                                          <p:attrName>ppt_w</p:attrName>
                                        </p:attrNameLst>
                                      </p:cBhvr>
                                      <p:tavLst>
                                        <p:tav tm="0">
                                          <p:val>
                                            <p:strVal val="ppt_w"/>
                                          </p:val>
                                        </p:tav>
                                        <p:tav tm="100000">
                                          <p:val>
                                            <p:strVal val="ppt_w*0.70"/>
                                          </p:val>
                                        </p:tav>
                                      </p:tavLst>
                                    </p:anim>
                                    <p:anim calcmode="lin" valueType="num">
                                      <p:cBhvr>
                                        <p:cTn id="215" dur="1000"/>
                                        <p:tgtEl>
                                          <p:spTgt spid="480385"/>
                                        </p:tgtEl>
                                        <p:attrNameLst>
                                          <p:attrName>ppt_h</p:attrName>
                                        </p:attrNameLst>
                                      </p:cBhvr>
                                      <p:tavLst>
                                        <p:tav tm="0">
                                          <p:val>
                                            <p:strVal val="ppt_h"/>
                                          </p:val>
                                        </p:tav>
                                        <p:tav tm="100000">
                                          <p:val>
                                            <p:strVal val="ppt_h"/>
                                          </p:val>
                                        </p:tav>
                                      </p:tavLst>
                                    </p:anim>
                                    <p:animEffect transition="out" filter="fade">
                                      <p:cBhvr>
                                        <p:cTn id="216" dur="1000"/>
                                        <p:tgtEl>
                                          <p:spTgt spid="480385"/>
                                        </p:tgtEl>
                                      </p:cBhvr>
                                    </p:animEffect>
                                    <p:set>
                                      <p:cBhvr>
                                        <p:cTn id="217" dur="1" fill="hold">
                                          <p:stCondLst>
                                            <p:cond delay="999"/>
                                          </p:stCondLst>
                                        </p:cTn>
                                        <p:tgtEl>
                                          <p:spTgt spid="480385"/>
                                        </p:tgtEl>
                                        <p:attrNameLst>
                                          <p:attrName>style.visibility</p:attrName>
                                        </p:attrNameLst>
                                      </p:cBhvr>
                                      <p:to>
                                        <p:strVal val="hidden"/>
                                      </p:to>
                                    </p:set>
                                  </p:childTnLst>
                                </p:cTn>
                              </p:par>
                              <p:par>
                                <p:cTn id="218" presetID="9" presetClass="entr" presetSubtype="0" fill="hold" grpId="0" nodeType="withEffect">
                                  <p:stCondLst>
                                    <p:cond delay="0"/>
                                  </p:stCondLst>
                                  <p:childTnLst>
                                    <p:set>
                                      <p:cBhvr>
                                        <p:cTn id="219" dur="1" fill="hold">
                                          <p:stCondLst>
                                            <p:cond delay="0"/>
                                          </p:stCondLst>
                                        </p:cTn>
                                        <p:tgtEl>
                                          <p:spTgt spid="480387"/>
                                        </p:tgtEl>
                                        <p:attrNameLst>
                                          <p:attrName>style.visibility</p:attrName>
                                        </p:attrNameLst>
                                      </p:cBhvr>
                                      <p:to>
                                        <p:strVal val="visible"/>
                                      </p:to>
                                    </p:set>
                                    <p:animEffect transition="in" filter="dissolve">
                                      <p:cBhvr>
                                        <p:cTn id="220" dur="500"/>
                                        <p:tgtEl>
                                          <p:spTgt spid="480387"/>
                                        </p:tgtEl>
                                      </p:cBhvr>
                                    </p:animEffect>
                                  </p:childTnLst>
                                </p:cTn>
                              </p:par>
                              <p:par>
                                <p:cTn id="221" presetID="55" presetClass="exit" presetSubtype="0" fill="hold" grpId="1" nodeType="withEffect">
                                  <p:stCondLst>
                                    <p:cond delay="0"/>
                                  </p:stCondLst>
                                  <p:childTnLst>
                                    <p:anim calcmode="lin" valueType="num">
                                      <p:cBhvr>
                                        <p:cTn id="222" dur="1000"/>
                                        <p:tgtEl>
                                          <p:spTgt spid="480386"/>
                                        </p:tgtEl>
                                        <p:attrNameLst>
                                          <p:attrName>ppt_w</p:attrName>
                                        </p:attrNameLst>
                                      </p:cBhvr>
                                      <p:tavLst>
                                        <p:tav tm="0">
                                          <p:val>
                                            <p:strVal val="ppt_w"/>
                                          </p:val>
                                        </p:tav>
                                        <p:tav tm="100000">
                                          <p:val>
                                            <p:strVal val="ppt_w*0.70"/>
                                          </p:val>
                                        </p:tav>
                                      </p:tavLst>
                                    </p:anim>
                                    <p:anim calcmode="lin" valueType="num">
                                      <p:cBhvr>
                                        <p:cTn id="223" dur="1000"/>
                                        <p:tgtEl>
                                          <p:spTgt spid="480386"/>
                                        </p:tgtEl>
                                        <p:attrNameLst>
                                          <p:attrName>ppt_h</p:attrName>
                                        </p:attrNameLst>
                                      </p:cBhvr>
                                      <p:tavLst>
                                        <p:tav tm="0">
                                          <p:val>
                                            <p:strVal val="ppt_h"/>
                                          </p:val>
                                        </p:tav>
                                        <p:tav tm="100000">
                                          <p:val>
                                            <p:strVal val="ppt_h"/>
                                          </p:val>
                                        </p:tav>
                                      </p:tavLst>
                                    </p:anim>
                                    <p:animEffect transition="out" filter="fade">
                                      <p:cBhvr>
                                        <p:cTn id="224" dur="1000"/>
                                        <p:tgtEl>
                                          <p:spTgt spid="480386"/>
                                        </p:tgtEl>
                                      </p:cBhvr>
                                    </p:animEffect>
                                    <p:set>
                                      <p:cBhvr>
                                        <p:cTn id="225" dur="1" fill="hold">
                                          <p:stCondLst>
                                            <p:cond delay="999"/>
                                          </p:stCondLst>
                                        </p:cTn>
                                        <p:tgtEl>
                                          <p:spTgt spid="480386"/>
                                        </p:tgtEl>
                                        <p:attrNameLst>
                                          <p:attrName>style.visibility</p:attrName>
                                        </p:attrNameLst>
                                      </p:cBhvr>
                                      <p:to>
                                        <p:strVal val="hidden"/>
                                      </p:to>
                                    </p:set>
                                  </p:childTnLst>
                                </p:cTn>
                              </p:par>
                              <p:par>
                                <p:cTn id="226" presetID="9" presetClass="entr" presetSubtype="0" fill="hold" grpId="0" nodeType="withEffect">
                                  <p:stCondLst>
                                    <p:cond delay="0"/>
                                  </p:stCondLst>
                                  <p:childTnLst>
                                    <p:set>
                                      <p:cBhvr>
                                        <p:cTn id="227" dur="1" fill="hold">
                                          <p:stCondLst>
                                            <p:cond delay="0"/>
                                          </p:stCondLst>
                                        </p:cTn>
                                        <p:tgtEl>
                                          <p:spTgt spid="480388"/>
                                        </p:tgtEl>
                                        <p:attrNameLst>
                                          <p:attrName>style.visibility</p:attrName>
                                        </p:attrNameLst>
                                      </p:cBhvr>
                                      <p:to>
                                        <p:strVal val="visible"/>
                                      </p:to>
                                    </p:set>
                                    <p:animEffect transition="in" filter="dissolve">
                                      <p:cBhvr>
                                        <p:cTn id="228" dur="500"/>
                                        <p:tgtEl>
                                          <p:spTgt spid="480388"/>
                                        </p:tgtEl>
                                      </p:cBhvr>
                                    </p:animEffect>
                                  </p:childTnLst>
                                </p:cTn>
                              </p:par>
                              <p:par>
                                <p:cTn id="229" presetID="55" presetClass="exit" presetSubtype="0" fill="hold" grpId="1" nodeType="withEffect">
                                  <p:stCondLst>
                                    <p:cond delay="0"/>
                                  </p:stCondLst>
                                  <p:childTnLst>
                                    <p:anim calcmode="lin" valueType="num">
                                      <p:cBhvr>
                                        <p:cTn id="230" dur="1000"/>
                                        <p:tgtEl>
                                          <p:spTgt spid="480264"/>
                                        </p:tgtEl>
                                        <p:attrNameLst>
                                          <p:attrName>ppt_w</p:attrName>
                                        </p:attrNameLst>
                                      </p:cBhvr>
                                      <p:tavLst>
                                        <p:tav tm="0">
                                          <p:val>
                                            <p:strVal val="ppt_w"/>
                                          </p:val>
                                        </p:tav>
                                        <p:tav tm="100000">
                                          <p:val>
                                            <p:strVal val="ppt_w*0.70"/>
                                          </p:val>
                                        </p:tav>
                                      </p:tavLst>
                                    </p:anim>
                                    <p:anim calcmode="lin" valueType="num">
                                      <p:cBhvr>
                                        <p:cTn id="231" dur="1000"/>
                                        <p:tgtEl>
                                          <p:spTgt spid="480264"/>
                                        </p:tgtEl>
                                        <p:attrNameLst>
                                          <p:attrName>ppt_h</p:attrName>
                                        </p:attrNameLst>
                                      </p:cBhvr>
                                      <p:tavLst>
                                        <p:tav tm="0">
                                          <p:val>
                                            <p:strVal val="ppt_h"/>
                                          </p:val>
                                        </p:tav>
                                        <p:tav tm="100000">
                                          <p:val>
                                            <p:strVal val="ppt_h"/>
                                          </p:val>
                                        </p:tav>
                                      </p:tavLst>
                                    </p:anim>
                                    <p:animEffect transition="out" filter="fade">
                                      <p:cBhvr>
                                        <p:cTn id="232" dur="1000"/>
                                        <p:tgtEl>
                                          <p:spTgt spid="480264"/>
                                        </p:tgtEl>
                                      </p:cBhvr>
                                    </p:animEffect>
                                    <p:set>
                                      <p:cBhvr>
                                        <p:cTn id="233" dur="1" fill="hold">
                                          <p:stCondLst>
                                            <p:cond delay="999"/>
                                          </p:stCondLst>
                                        </p:cTn>
                                        <p:tgtEl>
                                          <p:spTgt spid="480264"/>
                                        </p:tgtEl>
                                        <p:attrNameLst>
                                          <p:attrName>style.visibility</p:attrName>
                                        </p:attrNameLst>
                                      </p:cBhvr>
                                      <p:to>
                                        <p:strVal val="hidden"/>
                                      </p:to>
                                    </p:set>
                                  </p:childTnLst>
                                </p:cTn>
                              </p:par>
                              <p:par>
                                <p:cTn id="234" presetID="9" presetClass="entr" presetSubtype="0" fill="hold" grpId="0" nodeType="withEffect">
                                  <p:stCondLst>
                                    <p:cond delay="0"/>
                                  </p:stCondLst>
                                  <p:childTnLst>
                                    <p:set>
                                      <p:cBhvr>
                                        <p:cTn id="235" dur="1" fill="hold">
                                          <p:stCondLst>
                                            <p:cond delay="0"/>
                                          </p:stCondLst>
                                        </p:cTn>
                                        <p:tgtEl>
                                          <p:spTgt spid="480265"/>
                                        </p:tgtEl>
                                        <p:attrNameLst>
                                          <p:attrName>style.visibility</p:attrName>
                                        </p:attrNameLst>
                                      </p:cBhvr>
                                      <p:to>
                                        <p:strVal val="visible"/>
                                      </p:to>
                                    </p:set>
                                    <p:animEffect transition="in" filter="dissolve">
                                      <p:cBhvr>
                                        <p:cTn id="236" dur="500"/>
                                        <p:tgtEl>
                                          <p:spTgt spid="480265"/>
                                        </p:tgtEl>
                                      </p:cBhvr>
                                    </p:animEffect>
                                  </p:childTnLst>
                                </p:cTn>
                              </p:par>
                            </p:childTnLst>
                          </p:cTn>
                        </p:par>
                      </p:childTnLst>
                    </p:cTn>
                  </p:par>
                  <p:par>
                    <p:cTn id="237" fill="hold">
                      <p:stCondLst>
                        <p:cond delay="indefinite"/>
                      </p:stCondLst>
                      <p:childTnLst>
                        <p:par>
                          <p:cTn id="238" fill="hold">
                            <p:stCondLst>
                              <p:cond delay="0"/>
                            </p:stCondLst>
                            <p:childTnLst>
                              <p:par>
                                <p:cTn id="239" presetID="9" presetClass="entr" presetSubtype="0" fill="hold" nodeType="clickEffect">
                                  <p:stCondLst>
                                    <p:cond delay="0"/>
                                  </p:stCondLst>
                                  <p:childTnLst>
                                    <p:set>
                                      <p:cBhvr>
                                        <p:cTn id="240" dur="1" fill="hold">
                                          <p:stCondLst>
                                            <p:cond delay="0"/>
                                          </p:stCondLst>
                                        </p:cTn>
                                        <p:tgtEl>
                                          <p:spTgt spid="9"/>
                                        </p:tgtEl>
                                        <p:attrNameLst>
                                          <p:attrName>style.visibility</p:attrName>
                                        </p:attrNameLst>
                                      </p:cBhvr>
                                      <p:to>
                                        <p:strVal val="visible"/>
                                      </p:to>
                                    </p:set>
                                    <p:animEffect transition="in" filter="dissolve">
                                      <p:cBhvr>
                                        <p:cTn id="241" dur="1000"/>
                                        <p:tgtEl>
                                          <p:spTgt spid="9"/>
                                        </p:tgtEl>
                                      </p:cBhvr>
                                    </p:animEffect>
                                  </p:childTnLst>
                                </p:cTn>
                              </p:par>
                              <p:par>
                                <p:cTn id="242" presetID="9" presetClass="exit" presetSubtype="0" fill="hold" nodeType="withEffect">
                                  <p:stCondLst>
                                    <p:cond delay="0"/>
                                  </p:stCondLst>
                                  <p:childTnLst>
                                    <p:animEffect transition="out" filter="dissolve">
                                      <p:cBhvr>
                                        <p:cTn id="243" dur="1000"/>
                                        <p:tgtEl>
                                          <p:spTgt spid="12"/>
                                        </p:tgtEl>
                                      </p:cBhvr>
                                    </p:animEffect>
                                    <p:set>
                                      <p:cBhvr>
                                        <p:cTn id="244" dur="1" fill="hold">
                                          <p:stCondLst>
                                            <p:cond delay="999"/>
                                          </p:stCondLst>
                                        </p:cTn>
                                        <p:tgtEl>
                                          <p:spTgt spid="12"/>
                                        </p:tgtEl>
                                        <p:attrNameLst>
                                          <p:attrName>style.visibility</p:attrName>
                                        </p:attrNameLst>
                                      </p:cBhvr>
                                      <p:to>
                                        <p:strVal val="hidden"/>
                                      </p:to>
                                    </p:set>
                                  </p:childTnLst>
                                </p:cTn>
                              </p:par>
                              <p:par>
                                <p:cTn id="245" presetID="9" presetClass="exit" presetSubtype="0" fill="hold" grpId="0" nodeType="withEffect">
                                  <p:stCondLst>
                                    <p:cond delay="0"/>
                                  </p:stCondLst>
                                  <p:childTnLst>
                                    <p:animEffect transition="out" filter="dissolve">
                                      <p:cBhvr>
                                        <p:cTn id="246" dur="1000"/>
                                        <p:tgtEl>
                                          <p:spTgt spid="480308"/>
                                        </p:tgtEl>
                                      </p:cBhvr>
                                    </p:animEffect>
                                    <p:set>
                                      <p:cBhvr>
                                        <p:cTn id="247" dur="1" fill="hold">
                                          <p:stCondLst>
                                            <p:cond delay="999"/>
                                          </p:stCondLst>
                                        </p:cTn>
                                        <p:tgtEl>
                                          <p:spTgt spid="480308"/>
                                        </p:tgtEl>
                                        <p:attrNameLst>
                                          <p:attrName>style.visibility</p:attrName>
                                        </p:attrNameLst>
                                      </p:cBhvr>
                                      <p:to>
                                        <p:strVal val="hidden"/>
                                      </p:to>
                                    </p:set>
                                  </p:childTnLst>
                                </p:cTn>
                              </p:par>
                              <p:par>
                                <p:cTn id="248" presetID="9" presetClass="entr" presetSubtype="0" fill="hold" grpId="0" nodeType="withEffect">
                                  <p:stCondLst>
                                    <p:cond delay="0"/>
                                  </p:stCondLst>
                                  <p:childTnLst>
                                    <p:set>
                                      <p:cBhvr>
                                        <p:cTn id="249" dur="1" fill="hold">
                                          <p:stCondLst>
                                            <p:cond delay="0"/>
                                          </p:stCondLst>
                                        </p:cTn>
                                        <p:tgtEl>
                                          <p:spTgt spid="480277"/>
                                        </p:tgtEl>
                                        <p:attrNameLst>
                                          <p:attrName>style.visibility</p:attrName>
                                        </p:attrNameLst>
                                      </p:cBhvr>
                                      <p:to>
                                        <p:strVal val="visible"/>
                                      </p:to>
                                    </p:set>
                                    <p:animEffect transition="in" filter="dissolve">
                                      <p:cBhvr>
                                        <p:cTn id="250" dur="1000"/>
                                        <p:tgtEl>
                                          <p:spTgt spid="480277"/>
                                        </p:tgtEl>
                                      </p:cBhvr>
                                    </p:animEffect>
                                  </p:childTnLst>
                                </p:cTn>
                              </p:par>
                              <p:par>
                                <p:cTn id="251" presetID="9" presetClass="entr" presetSubtype="0" fill="hold" nodeType="withEffect">
                                  <p:stCondLst>
                                    <p:cond delay="0"/>
                                  </p:stCondLst>
                                  <p:childTnLst>
                                    <p:set>
                                      <p:cBhvr>
                                        <p:cTn id="252" dur="1" fill="hold">
                                          <p:stCondLst>
                                            <p:cond delay="0"/>
                                          </p:stCondLst>
                                        </p:cTn>
                                        <p:tgtEl>
                                          <p:spTgt spid="18"/>
                                        </p:tgtEl>
                                        <p:attrNameLst>
                                          <p:attrName>style.visibility</p:attrName>
                                        </p:attrNameLst>
                                      </p:cBhvr>
                                      <p:to>
                                        <p:strVal val="visible"/>
                                      </p:to>
                                    </p:set>
                                    <p:animEffect transition="in" filter="dissolve">
                                      <p:cBhvr>
                                        <p:cTn id="253" dur="1000"/>
                                        <p:tgtEl>
                                          <p:spTgt spid="18"/>
                                        </p:tgtEl>
                                      </p:cBhvr>
                                    </p:animEffect>
                                  </p:childTnLst>
                                </p:cTn>
                              </p:par>
                              <p:par>
                                <p:cTn id="254" presetID="9" presetClass="entr" presetSubtype="0" fill="hold" grpId="0" nodeType="withEffect">
                                  <p:stCondLst>
                                    <p:cond delay="0"/>
                                  </p:stCondLst>
                                  <p:childTnLst>
                                    <p:set>
                                      <p:cBhvr>
                                        <p:cTn id="255" dur="1" fill="hold">
                                          <p:stCondLst>
                                            <p:cond delay="0"/>
                                          </p:stCondLst>
                                        </p:cTn>
                                        <p:tgtEl>
                                          <p:spTgt spid="480274"/>
                                        </p:tgtEl>
                                        <p:attrNameLst>
                                          <p:attrName>style.visibility</p:attrName>
                                        </p:attrNameLst>
                                      </p:cBhvr>
                                      <p:to>
                                        <p:strVal val="visible"/>
                                      </p:to>
                                    </p:set>
                                    <p:animEffect transition="in" filter="dissolve">
                                      <p:cBhvr>
                                        <p:cTn id="256" dur="2000"/>
                                        <p:tgtEl>
                                          <p:spTgt spid="480274"/>
                                        </p:tgtEl>
                                      </p:cBhvr>
                                    </p:animEffect>
                                  </p:childTnLst>
                                </p:cTn>
                              </p:par>
                            </p:childTnLst>
                          </p:cTn>
                        </p:par>
                        <p:par>
                          <p:cTn id="257" fill="hold">
                            <p:stCondLst>
                              <p:cond delay="2000"/>
                            </p:stCondLst>
                            <p:childTnLst>
                              <p:par>
                                <p:cTn id="258" presetID="55" presetClass="exit" presetSubtype="0" fill="hold" grpId="1" nodeType="afterEffect">
                                  <p:stCondLst>
                                    <p:cond delay="0"/>
                                  </p:stCondLst>
                                  <p:childTnLst>
                                    <p:anim calcmode="lin" valueType="num">
                                      <p:cBhvr>
                                        <p:cTn id="259" dur="1000"/>
                                        <p:tgtEl>
                                          <p:spTgt spid="480387"/>
                                        </p:tgtEl>
                                        <p:attrNameLst>
                                          <p:attrName>ppt_w</p:attrName>
                                        </p:attrNameLst>
                                      </p:cBhvr>
                                      <p:tavLst>
                                        <p:tav tm="0">
                                          <p:val>
                                            <p:strVal val="ppt_w"/>
                                          </p:val>
                                        </p:tav>
                                        <p:tav tm="100000">
                                          <p:val>
                                            <p:strVal val="ppt_w*0.70"/>
                                          </p:val>
                                        </p:tav>
                                      </p:tavLst>
                                    </p:anim>
                                    <p:anim calcmode="lin" valueType="num">
                                      <p:cBhvr>
                                        <p:cTn id="260" dur="1000"/>
                                        <p:tgtEl>
                                          <p:spTgt spid="480387"/>
                                        </p:tgtEl>
                                        <p:attrNameLst>
                                          <p:attrName>ppt_h</p:attrName>
                                        </p:attrNameLst>
                                      </p:cBhvr>
                                      <p:tavLst>
                                        <p:tav tm="0">
                                          <p:val>
                                            <p:strVal val="ppt_h"/>
                                          </p:val>
                                        </p:tav>
                                        <p:tav tm="100000">
                                          <p:val>
                                            <p:strVal val="ppt_h"/>
                                          </p:val>
                                        </p:tav>
                                      </p:tavLst>
                                    </p:anim>
                                    <p:animEffect transition="out" filter="fade">
                                      <p:cBhvr>
                                        <p:cTn id="261" dur="1000"/>
                                        <p:tgtEl>
                                          <p:spTgt spid="480387"/>
                                        </p:tgtEl>
                                      </p:cBhvr>
                                    </p:animEffect>
                                    <p:set>
                                      <p:cBhvr>
                                        <p:cTn id="262" dur="1" fill="hold">
                                          <p:stCondLst>
                                            <p:cond delay="999"/>
                                          </p:stCondLst>
                                        </p:cTn>
                                        <p:tgtEl>
                                          <p:spTgt spid="480387"/>
                                        </p:tgtEl>
                                        <p:attrNameLst>
                                          <p:attrName>style.visibility</p:attrName>
                                        </p:attrNameLst>
                                      </p:cBhvr>
                                      <p:to>
                                        <p:strVal val="hidden"/>
                                      </p:to>
                                    </p:set>
                                  </p:childTnLst>
                                </p:cTn>
                              </p:par>
                              <p:par>
                                <p:cTn id="263" presetID="9" presetClass="entr" presetSubtype="0" fill="hold" grpId="0" nodeType="withEffect">
                                  <p:stCondLst>
                                    <p:cond delay="0"/>
                                  </p:stCondLst>
                                  <p:childTnLst>
                                    <p:set>
                                      <p:cBhvr>
                                        <p:cTn id="264" dur="1" fill="hold">
                                          <p:stCondLst>
                                            <p:cond delay="0"/>
                                          </p:stCondLst>
                                        </p:cTn>
                                        <p:tgtEl>
                                          <p:spTgt spid="480389"/>
                                        </p:tgtEl>
                                        <p:attrNameLst>
                                          <p:attrName>style.visibility</p:attrName>
                                        </p:attrNameLst>
                                      </p:cBhvr>
                                      <p:to>
                                        <p:strVal val="visible"/>
                                      </p:to>
                                    </p:set>
                                    <p:animEffect transition="in" filter="dissolve">
                                      <p:cBhvr>
                                        <p:cTn id="265" dur="500"/>
                                        <p:tgtEl>
                                          <p:spTgt spid="480389"/>
                                        </p:tgtEl>
                                      </p:cBhvr>
                                    </p:animEffect>
                                  </p:childTnLst>
                                </p:cTn>
                              </p:par>
                              <p:par>
                                <p:cTn id="266" presetID="55" presetClass="exit" presetSubtype="0" fill="hold" grpId="1" nodeType="withEffect">
                                  <p:stCondLst>
                                    <p:cond delay="0"/>
                                  </p:stCondLst>
                                  <p:childTnLst>
                                    <p:anim calcmode="lin" valueType="num">
                                      <p:cBhvr>
                                        <p:cTn id="267" dur="1000"/>
                                        <p:tgtEl>
                                          <p:spTgt spid="480388"/>
                                        </p:tgtEl>
                                        <p:attrNameLst>
                                          <p:attrName>ppt_w</p:attrName>
                                        </p:attrNameLst>
                                      </p:cBhvr>
                                      <p:tavLst>
                                        <p:tav tm="0">
                                          <p:val>
                                            <p:strVal val="ppt_w"/>
                                          </p:val>
                                        </p:tav>
                                        <p:tav tm="100000">
                                          <p:val>
                                            <p:strVal val="ppt_w*0.70"/>
                                          </p:val>
                                        </p:tav>
                                      </p:tavLst>
                                    </p:anim>
                                    <p:anim calcmode="lin" valueType="num">
                                      <p:cBhvr>
                                        <p:cTn id="268" dur="1000"/>
                                        <p:tgtEl>
                                          <p:spTgt spid="480388"/>
                                        </p:tgtEl>
                                        <p:attrNameLst>
                                          <p:attrName>ppt_h</p:attrName>
                                        </p:attrNameLst>
                                      </p:cBhvr>
                                      <p:tavLst>
                                        <p:tav tm="0">
                                          <p:val>
                                            <p:strVal val="ppt_h"/>
                                          </p:val>
                                        </p:tav>
                                        <p:tav tm="100000">
                                          <p:val>
                                            <p:strVal val="ppt_h"/>
                                          </p:val>
                                        </p:tav>
                                      </p:tavLst>
                                    </p:anim>
                                    <p:animEffect transition="out" filter="fade">
                                      <p:cBhvr>
                                        <p:cTn id="269" dur="1000"/>
                                        <p:tgtEl>
                                          <p:spTgt spid="480388"/>
                                        </p:tgtEl>
                                      </p:cBhvr>
                                    </p:animEffect>
                                    <p:set>
                                      <p:cBhvr>
                                        <p:cTn id="270" dur="1" fill="hold">
                                          <p:stCondLst>
                                            <p:cond delay="999"/>
                                          </p:stCondLst>
                                        </p:cTn>
                                        <p:tgtEl>
                                          <p:spTgt spid="480388"/>
                                        </p:tgtEl>
                                        <p:attrNameLst>
                                          <p:attrName>style.visibility</p:attrName>
                                        </p:attrNameLst>
                                      </p:cBhvr>
                                      <p:to>
                                        <p:strVal val="hidden"/>
                                      </p:to>
                                    </p:set>
                                  </p:childTnLst>
                                </p:cTn>
                              </p:par>
                              <p:par>
                                <p:cTn id="271" presetID="9" presetClass="entr" presetSubtype="0" fill="hold" grpId="0" nodeType="withEffect">
                                  <p:stCondLst>
                                    <p:cond delay="0"/>
                                  </p:stCondLst>
                                  <p:childTnLst>
                                    <p:set>
                                      <p:cBhvr>
                                        <p:cTn id="272" dur="1" fill="hold">
                                          <p:stCondLst>
                                            <p:cond delay="0"/>
                                          </p:stCondLst>
                                        </p:cTn>
                                        <p:tgtEl>
                                          <p:spTgt spid="480390"/>
                                        </p:tgtEl>
                                        <p:attrNameLst>
                                          <p:attrName>style.visibility</p:attrName>
                                        </p:attrNameLst>
                                      </p:cBhvr>
                                      <p:to>
                                        <p:strVal val="visible"/>
                                      </p:to>
                                    </p:set>
                                    <p:animEffect transition="in" filter="dissolve">
                                      <p:cBhvr>
                                        <p:cTn id="273" dur="500"/>
                                        <p:tgtEl>
                                          <p:spTgt spid="480390"/>
                                        </p:tgtEl>
                                      </p:cBhvr>
                                    </p:animEffect>
                                  </p:childTnLst>
                                </p:cTn>
                              </p:par>
                              <p:par>
                                <p:cTn id="274" presetID="55" presetClass="exit" presetSubtype="0" fill="hold" grpId="1" nodeType="withEffect">
                                  <p:stCondLst>
                                    <p:cond delay="0"/>
                                  </p:stCondLst>
                                  <p:childTnLst>
                                    <p:anim calcmode="lin" valueType="num">
                                      <p:cBhvr>
                                        <p:cTn id="275" dur="1000"/>
                                        <p:tgtEl>
                                          <p:spTgt spid="480265"/>
                                        </p:tgtEl>
                                        <p:attrNameLst>
                                          <p:attrName>ppt_w</p:attrName>
                                        </p:attrNameLst>
                                      </p:cBhvr>
                                      <p:tavLst>
                                        <p:tav tm="0">
                                          <p:val>
                                            <p:strVal val="ppt_w"/>
                                          </p:val>
                                        </p:tav>
                                        <p:tav tm="100000">
                                          <p:val>
                                            <p:strVal val="ppt_w*0.70"/>
                                          </p:val>
                                        </p:tav>
                                      </p:tavLst>
                                    </p:anim>
                                    <p:anim calcmode="lin" valueType="num">
                                      <p:cBhvr>
                                        <p:cTn id="276" dur="1000"/>
                                        <p:tgtEl>
                                          <p:spTgt spid="480265"/>
                                        </p:tgtEl>
                                        <p:attrNameLst>
                                          <p:attrName>ppt_h</p:attrName>
                                        </p:attrNameLst>
                                      </p:cBhvr>
                                      <p:tavLst>
                                        <p:tav tm="0">
                                          <p:val>
                                            <p:strVal val="ppt_h"/>
                                          </p:val>
                                        </p:tav>
                                        <p:tav tm="100000">
                                          <p:val>
                                            <p:strVal val="ppt_h"/>
                                          </p:val>
                                        </p:tav>
                                      </p:tavLst>
                                    </p:anim>
                                    <p:animEffect transition="out" filter="fade">
                                      <p:cBhvr>
                                        <p:cTn id="277" dur="1000"/>
                                        <p:tgtEl>
                                          <p:spTgt spid="480265"/>
                                        </p:tgtEl>
                                      </p:cBhvr>
                                    </p:animEffect>
                                    <p:set>
                                      <p:cBhvr>
                                        <p:cTn id="278" dur="1" fill="hold">
                                          <p:stCondLst>
                                            <p:cond delay="999"/>
                                          </p:stCondLst>
                                        </p:cTn>
                                        <p:tgtEl>
                                          <p:spTgt spid="480265"/>
                                        </p:tgtEl>
                                        <p:attrNameLst>
                                          <p:attrName>style.visibility</p:attrName>
                                        </p:attrNameLst>
                                      </p:cBhvr>
                                      <p:to>
                                        <p:strVal val="hidden"/>
                                      </p:to>
                                    </p:set>
                                  </p:childTnLst>
                                </p:cTn>
                              </p:par>
                              <p:par>
                                <p:cTn id="279" presetID="9" presetClass="entr" presetSubtype="0" fill="hold" grpId="0" nodeType="withEffect">
                                  <p:stCondLst>
                                    <p:cond delay="0"/>
                                  </p:stCondLst>
                                  <p:childTnLst>
                                    <p:set>
                                      <p:cBhvr>
                                        <p:cTn id="280" dur="1" fill="hold">
                                          <p:stCondLst>
                                            <p:cond delay="0"/>
                                          </p:stCondLst>
                                        </p:cTn>
                                        <p:tgtEl>
                                          <p:spTgt spid="480266"/>
                                        </p:tgtEl>
                                        <p:attrNameLst>
                                          <p:attrName>style.visibility</p:attrName>
                                        </p:attrNameLst>
                                      </p:cBhvr>
                                      <p:to>
                                        <p:strVal val="visible"/>
                                      </p:to>
                                    </p:set>
                                    <p:animEffect transition="in" filter="dissolve">
                                      <p:cBhvr>
                                        <p:cTn id="281" dur="500"/>
                                        <p:tgtEl>
                                          <p:spTgt spid="480266"/>
                                        </p:tgtEl>
                                      </p:cBhvr>
                                    </p:animEffect>
                                  </p:childTnLst>
                                </p:cTn>
                              </p:par>
                            </p:childTnLst>
                          </p:cTn>
                        </p:par>
                      </p:childTnLst>
                    </p:cTn>
                  </p:par>
                  <p:par>
                    <p:cTn id="282" fill="hold">
                      <p:stCondLst>
                        <p:cond delay="indefinite"/>
                      </p:stCondLst>
                      <p:childTnLst>
                        <p:par>
                          <p:cTn id="283" fill="hold">
                            <p:stCondLst>
                              <p:cond delay="0"/>
                            </p:stCondLst>
                            <p:childTnLst>
                              <p:par>
                                <p:cTn id="284" presetID="9" presetClass="entr" presetSubtype="0" fill="hold" nodeType="clickEffect">
                                  <p:stCondLst>
                                    <p:cond delay="0"/>
                                  </p:stCondLst>
                                  <p:childTnLst>
                                    <p:set>
                                      <p:cBhvr>
                                        <p:cTn id="285" dur="1" fill="hold">
                                          <p:stCondLst>
                                            <p:cond delay="0"/>
                                          </p:stCondLst>
                                        </p:cTn>
                                        <p:tgtEl>
                                          <p:spTgt spid="4"/>
                                        </p:tgtEl>
                                        <p:attrNameLst>
                                          <p:attrName>style.visibility</p:attrName>
                                        </p:attrNameLst>
                                      </p:cBhvr>
                                      <p:to>
                                        <p:strVal val="visible"/>
                                      </p:to>
                                    </p:set>
                                    <p:animEffect transition="in" filter="dissolve">
                                      <p:cBhvr>
                                        <p:cTn id="286" dur="500"/>
                                        <p:tgtEl>
                                          <p:spTgt spid="4"/>
                                        </p:tgtEl>
                                      </p:cBhvr>
                                    </p:animEffect>
                                  </p:childTnLst>
                                </p:cTn>
                              </p:par>
                              <p:par>
                                <p:cTn id="287" presetID="9" presetClass="exit" presetSubtype="0" fill="hold" nodeType="withEffect">
                                  <p:stCondLst>
                                    <p:cond delay="0"/>
                                  </p:stCondLst>
                                  <p:childTnLst>
                                    <p:animEffect transition="out" filter="dissolve">
                                      <p:cBhvr>
                                        <p:cTn id="288" dur="1000"/>
                                        <p:tgtEl>
                                          <p:spTgt spid="10"/>
                                        </p:tgtEl>
                                      </p:cBhvr>
                                    </p:animEffect>
                                    <p:set>
                                      <p:cBhvr>
                                        <p:cTn id="289" dur="1" fill="hold">
                                          <p:stCondLst>
                                            <p:cond delay="999"/>
                                          </p:stCondLst>
                                        </p:cTn>
                                        <p:tgtEl>
                                          <p:spTgt spid="10"/>
                                        </p:tgtEl>
                                        <p:attrNameLst>
                                          <p:attrName>style.visibility</p:attrName>
                                        </p:attrNameLst>
                                      </p:cBhvr>
                                      <p:to>
                                        <p:strVal val="hidden"/>
                                      </p:to>
                                    </p:set>
                                  </p:childTnLst>
                                </p:cTn>
                              </p:par>
                              <p:par>
                                <p:cTn id="290" presetID="9" presetClass="exit" presetSubtype="0" fill="hold" grpId="0" nodeType="withEffect">
                                  <p:stCondLst>
                                    <p:cond delay="0"/>
                                  </p:stCondLst>
                                  <p:childTnLst>
                                    <p:animEffect transition="out" filter="dissolve">
                                      <p:cBhvr>
                                        <p:cTn id="291" dur="1000"/>
                                        <p:tgtEl>
                                          <p:spTgt spid="480279"/>
                                        </p:tgtEl>
                                      </p:cBhvr>
                                    </p:animEffect>
                                    <p:set>
                                      <p:cBhvr>
                                        <p:cTn id="292" dur="1" fill="hold">
                                          <p:stCondLst>
                                            <p:cond delay="999"/>
                                          </p:stCondLst>
                                        </p:cTn>
                                        <p:tgtEl>
                                          <p:spTgt spid="480279"/>
                                        </p:tgtEl>
                                        <p:attrNameLst>
                                          <p:attrName>style.visibility</p:attrName>
                                        </p:attrNameLst>
                                      </p:cBhvr>
                                      <p:to>
                                        <p:strVal val="hidden"/>
                                      </p:to>
                                    </p:set>
                                  </p:childTnLst>
                                </p:cTn>
                              </p:par>
                              <p:par>
                                <p:cTn id="293" presetID="9" presetClass="entr" presetSubtype="0" fill="hold" nodeType="withEffect">
                                  <p:stCondLst>
                                    <p:cond delay="0"/>
                                  </p:stCondLst>
                                  <p:childTnLst>
                                    <p:set>
                                      <p:cBhvr>
                                        <p:cTn id="294" dur="1" fill="hold">
                                          <p:stCondLst>
                                            <p:cond delay="0"/>
                                          </p:stCondLst>
                                        </p:cTn>
                                        <p:tgtEl>
                                          <p:spTgt spid="21"/>
                                        </p:tgtEl>
                                        <p:attrNameLst>
                                          <p:attrName>style.visibility</p:attrName>
                                        </p:attrNameLst>
                                      </p:cBhvr>
                                      <p:to>
                                        <p:strVal val="visible"/>
                                      </p:to>
                                    </p:set>
                                    <p:animEffect transition="in" filter="dissolve">
                                      <p:cBhvr>
                                        <p:cTn id="295" dur="1000"/>
                                        <p:tgtEl>
                                          <p:spTgt spid="21"/>
                                        </p:tgtEl>
                                      </p:cBhvr>
                                    </p:animEffect>
                                  </p:childTnLst>
                                </p:cTn>
                              </p:par>
                            </p:childTnLst>
                          </p:cTn>
                        </p:par>
                        <p:par>
                          <p:cTn id="296" fill="hold">
                            <p:stCondLst>
                              <p:cond delay="1000"/>
                            </p:stCondLst>
                            <p:childTnLst>
                              <p:par>
                                <p:cTn id="297" presetID="9" presetClass="exit" presetSubtype="0" fill="hold" grpId="1" nodeType="afterEffect">
                                  <p:stCondLst>
                                    <p:cond delay="0"/>
                                  </p:stCondLst>
                                  <p:childTnLst>
                                    <p:animEffect transition="out" filter="dissolve">
                                      <p:cBhvr>
                                        <p:cTn id="298" dur="500"/>
                                        <p:tgtEl>
                                          <p:spTgt spid="480389"/>
                                        </p:tgtEl>
                                      </p:cBhvr>
                                    </p:animEffect>
                                    <p:set>
                                      <p:cBhvr>
                                        <p:cTn id="299" dur="1" fill="hold">
                                          <p:stCondLst>
                                            <p:cond delay="499"/>
                                          </p:stCondLst>
                                        </p:cTn>
                                        <p:tgtEl>
                                          <p:spTgt spid="480389"/>
                                        </p:tgtEl>
                                        <p:attrNameLst>
                                          <p:attrName>style.visibility</p:attrName>
                                        </p:attrNameLst>
                                      </p:cBhvr>
                                      <p:to>
                                        <p:strVal val="hidden"/>
                                      </p:to>
                                    </p:set>
                                  </p:childTnLst>
                                </p:cTn>
                              </p:par>
                              <p:par>
                                <p:cTn id="300" presetID="9" presetClass="exit" presetSubtype="0" fill="hold" grpId="1" nodeType="withEffect">
                                  <p:stCondLst>
                                    <p:cond delay="0"/>
                                  </p:stCondLst>
                                  <p:childTnLst>
                                    <p:animEffect transition="out" filter="dissolve">
                                      <p:cBhvr>
                                        <p:cTn id="301" dur="500"/>
                                        <p:tgtEl>
                                          <p:spTgt spid="480390"/>
                                        </p:tgtEl>
                                      </p:cBhvr>
                                    </p:animEffect>
                                    <p:set>
                                      <p:cBhvr>
                                        <p:cTn id="302" dur="1" fill="hold">
                                          <p:stCondLst>
                                            <p:cond delay="499"/>
                                          </p:stCondLst>
                                        </p:cTn>
                                        <p:tgtEl>
                                          <p:spTgt spid="480390"/>
                                        </p:tgtEl>
                                        <p:attrNameLst>
                                          <p:attrName>style.visibility</p:attrName>
                                        </p:attrNameLst>
                                      </p:cBhvr>
                                      <p:to>
                                        <p:strVal val="hidden"/>
                                      </p:to>
                                    </p:set>
                                  </p:childTnLst>
                                </p:cTn>
                              </p:par>
                              <p:par>
                                <p:cTn id="303" presetID="9" presetClass="exit" presetSubtype="0" fill="hold" grpId="1" nodeType="withEffect">
                                  <p:stCondLst>
                                    <p:cond delay="0"/>
                                  </p:stCondLst>
                                  <p:childTnLst>
                                    <p:animEffect transition="out" filter="dissolve">
                                      <p:cBhvr>
                                        <p:cTn id="304" dur="500"/>
                                        <p:tgtEl>
                                          <p:spTgt spid="480266"/>
                                        </p:tgtEl>
                                      </p:cBhvr>
                                    </p:animEffect>
                                    <p:set>
                                      <p:cBhvr>
                                        <p:cTn id="305" dur="1" fill="hold">
                                          <p:stCondLst>
                                            <p:cond delay="499"/>
                                          </p:stCondLst>
                                        </p:cTn>
                                        <p:tgtEl>
                                          <p:spTgt spid="480266"/>
                                        </p:tgtEl>
                                        <p:attrNameLst>
                                          <p:attrName>style.visibility</p:attrName>
                                        </p:attrNameLst>
                                      </p:cBhvr>
                                      <p:to>
                                        <p:strVal val="hidden"/>
                                      </p:to>
                                    </p:set>
                                  </p:childTnLst>
                                </p:cTn>
                              </p:par>
                              <p:par>
                                <p:cTn id="306" presetID="9" presetClass="entr" presetSubtype="0" fill="hold" grpId="0" nodeType="withEffect">
                                  <p:stCondLst>
                                    <p:cond delay="0"/>
                                  </p:stCondLst>
                                  <p:childTnLst>
                                    <p:set>
                                      <p:cBhvr>
                                        <p:cTn id="307" dur="1" fill="hold">
                                          <p:stCondLst>
                                            <p:cond delay="0"/>
                                          </p:stCondLst>
                                        </p:cTn>
                                        <p:tgtEl>
                                          <p:spTgt spid="480391"/>
                                        </p:tgtEl>
                                        <p:attrNameLst>
                                          <p:attrName>style.visibility</p:attrName>
                                        </p:attrNameLst>
                                      </p:cBhvr>
                                      <p:to>
                                        <p:strVal val="visible"/>
                                      </p:to>
                                    </p:set>
                                    <p:animEffect transition="in" filter="dissolve">
                                      <p:cBhvr>
                                        <p:cTn id="308" dur="500"/>
                                        <p:tgtEl>
                                          <p:spTgt spid="480391"/>
                                        </p:tgtEl>
                                      </p:cBhvr>
                                    </p:animEffect>
                                  </p:childTnLst>
                                </p:cTn>
                              </p:par>
                              <p:par>
                                <p:cTn id="309" presetID="9" presetClass="entr" presetSubtype="0" fill="hold" grpId="0" nodeType="withEffect">
                                  <p:stCondLst>
                                    <p:cond delay="0"/>
                                  </p:stCondLst>
                                  <p:childTnLst>
                                    <p:set>
                                      <p:cBhvr>
                                        <p:cTn id="310" dur="1" fill="hold">
                                          <p:stCondLst>
                                            <p:cond delay="0"/>
                                          </p:stCondLst>
                                        </p:cTn>
                                        <p:tgtEl>
                                          <p:spTgt spid="480392"/>
                                        </p:tgtEl>
                                        <p:attrNameLst>
                                          <p:attrName>style.visibility</p:attrName>
                                        </p:attrNameLst>
                                      </p:cBhvr>
                                      <p:to>
                                        <p:strVal val="visible"/>
                                      </p:to>
                                    </p:set>
                                    <p:animEffect transition="in" filter="dissolve">
                                      <p:cBhvr>
                                        <p:cTn id="311" dur="500"/>
                                        <p:tgtEl>
                                          <p:spTgt spid="480392"/>
                                        </p:tgtEl>
                                      </p:cBhvr>
                                    </p:animEffect>
                                  </p:childTnLst>
                                </p:cTn>
                              </p:par>
                              <p:par>
                                <p:cTn id="312" presetID="9" presetClass="entr" presetSubtype="0" fill="hold" grpId="0" nodeType="withEffect">
                                  <p:stCondLst>
                                    <p:cond delay="0"/>
                                  </p:stCondLst>
                                  <p:childTnLst>
                                    <p:set>
                                      <p:cBhvr>
                                        <p:cTn id="313" dur="1" fill="hold">
                                          <p:stCondLst>
                                            <p:cond delay="0"/>
                                          </p:stCondLst>
                                        </p:cTn>
                                        <p:tgtEl>
                                          <p:spTgt spid="480267"/>
                                        </p:tgtEl>
                                        <p:attrNameLst>
                                          <p:attrName>style.visibility</p:attrName>
                                        </p:attrNameLst>
                                      </p:cBhvr>
                                      <p:to>
                                        <p:strVal val="visible"/>
                                      </p:to>
                                    </p:set>
                                    <p:animEffect transition="in" filter="dissolve">
                                      <p:cBhvr>
                                        <p:cTn id="314" dur="500"/>
                                        <p:tgtEl>
                                          <p:spTgt spid="480267"/>
                                        </p:tgtEl>
                                      </p:cBhvr>
                                    </p:animEffect>
                                  </p:childTnLst>
                                </p:cTn>
                              </p:par>
                            </p:childTnLst>
                          </p:cTn>
                        </p:par>
                      </p:childTnLst>
                    </p:cTn>
                  </p:par>
                  <p:par>
                    <p:cTn id="315" fill="hold">
                      <p:stCondLst>
                        <p:cond delay="indefinite"/>
                      </p:stCondLst>
                      <p:childTnLst>
                        <p:par>
                          <p:cTn id="316" fill="hold">
                            <p:stCondLst>
                              <p:cond delay="0"/>
                            </p:stCondLst>
                            <p:childTnLst>
                              <p:par>
                                <p:cTn id="317" presetID="9" presetClass="exit" presetSubtype="0" fill="hold" grpId="0" nodeType="clickEffect">
                                  <p:stCondLst>
                                    <p:cond delay="0"/>
                                  </p:stCondLst>
                                  <p:childTnLst>
                                    <p:animEffect transition="out" filter="dissolve">
                                      <p:cBhvr>
                                        <p:cTn id="318" dur="1000"/>
                                        <p:tgtEl>
                                          <p:spTgt spid="480307"/>
                                        </p:tgtEl>
                                      </p:cBhvr>
                                    </p:animEffect>
                                    <p:set>
                                      <p:cBhvr>
                                        <p:cTn id="319" dur="1" fill="hold">
                                          <p:stCondLst>
                                            <p:cond delay="999"/>
                                          </p:stCondLst>
                                        </p:cTn>
                                        <p:tgtEl>
                                          <p:spTgt spid="480307"/>
                                        </p:tgtEl>
                                        <p:attrNameLst>
                                          <p:attrName>style.visibility</p:attrName>
                                        </p:attrNameLst>
                                      </p:cBhvr>
                                      <p:to>
                                        <p:strVal val="hidden"/>
                                      </p:to>
                                    </p:set>
                                  </p:childTnLst>
                                </p:cTn>
                              </p:par>
                              <p:par>
                                <p:cTn id="320" presetID="9" presetClass="exit" presetSubtype="0" fill="hold" nodeType="withEffect">
                                  <p:stCondLst>
                                    <p:cond delay="0"/>
                                  </p:stCondLst>
                                  <p:childTnLst>
                                    <p:animEffect transition="out" filter="dissolve">
                                      <p:cBhvr>
                                        <p:cTn id="321" dur="1000"/>
                                        <p:tgtEl>
                                          <p:spTgt spid="23"/>
                                        </p:tgtEl>
                                      </p:cBhvr>
                                    </p:animEffect>
                                    <p:set>
                                      <p:cBhvr>
                                        <p:cTn id="322" dur="1" fill="hold">
                                          <p:stCondLst>
                                            <p:cond delay="999"/>
                                          </p:stCondLst>
                                        </p:cTn>
                                        <p:tgtEl>
                                          <p:spTgt spid="23"/>
                                        </p:tgtEl>
                                        <p:attrNameLst>
                                          <p:attrName>style.visibility</p:attrName>
                                        </p:attrNameLst>
                                      </p:cBhvr>
                                      <p:to>
                                        <p:strVal val="hidden"/>
                                      </p:to>
                                    </p:set>
                                  </p:childTnLst>
                                </p:cTn>
                              </p:par>
                              <p:par>
                                <p:cTn id="323" presetID="9" presetClass="entr" presetSubtype="0" fill="hold" nodeType="withEffect">
                                  <p:stCondLst>
                                    <p:cond delay="0"/>
                                  </p:stCondLst>
                                  <p:childTnLst>
                                    <p:set>
                                      <p:cBhvr>
                                        <p:cTn id="324" dur="1" fill="hold">
                                          <p:stCondLst>
                                            <p:cond delay="0"/>
                                          </p:stCondLst>
                                        </p:cTn>
                                        <p:tgtEl>
                                          <p:spTgt spid="20"/>
                                        </p:tgtEl>
                                        <p:attrNameLst>
                                          <p:attrName>style.visibility</p:attrName>
                                        </p:attrNameLst>
                                      </p:cBhvr>
                                      <p:to>
                                        <p:strVal val="visible"/>
                                      </p:to>
                                    </p:set>
                                    <p:animEffect transition="in" filter="dissolve">
                                      <p:cBhvr>
                                        <p:cTn id="325" dur="1000"/>
                                        <p:tgtEl>
                                          <p:spTgt spid="20"/>
                                        </p:tgtEl>
                                      </p:cBhvr>
                                    </p:animEffect>
                                  </p:childTnLst>
                                </p:cTn>
                              </p:par>
                              <p:par>
                                <p:cTn id="326" presetID="9" presetClass="exit" presetSubtype="0" fill="hold" grpId="1" nodeType="withEffect">
                                  <p:stCondLst>
                                    <p:cond delay="0"/>
                                  </p:stCondLst>
                                  <p:childTnLst>
                                    <p:animEffect transition="out" filter="dissolve">
                                      <p:cBhvr>
                                        <p:cTn id="327" dur="1000"/>
                                        <p:tgtEl>
                                          <p:spTgt spid="480279"/>
                                        </p:tgtEl>
                                      </p:cBhvr>
                                    </p:animEffect>
                                    <p:set>
                                      <p:cBhvr>
                                        <p:cTn id="328" dur="1" fill="hold">
                                          <p:stCondLst>
                                            <p:cond delay="999"/>
                                          </p:stCondLst>
                                        </p:cTn>
                                        <p:tgtEl>
                                          <p:spTgt spid="480279"/>
                                        </p:tgtEl>
                                        <p:attrNameLst>
                                          <p:attrName>style.visibility</p:attrName>
                                        </p:attrNameLst>
                                      </p:cBhvr>
                                      <p:to>
                                        <p:strVal val="hidden"/>
                                      </p:to>
                                    </p:set>
                                  </p:childTnLst>
                                </p:cTn>
                              </p:par>
                              <p:par>
                                <p:cTn id="329" presetID="9" presetClass="entr" presetSubtype="0" fill="hold" grpId="0" nodeType="withEffect">
                                  <p:stCondLst>
                                    <p:cond delay="0"/>
                                  </p:stCondLst>
                                  <p:childTnLst>
                                    <p:set>
                                      <p:cBhvr>
                                        <p:cTn id="330" dur="1" fill="hold">
                                          <p:stCondLst>
                                            <p:cond delay="0"/>
                                          </p:stCondLst>
                                        </p:cTn>
                                        <p:tgtEl>
                                          <p:spTgt spid="480303"/>
                                        </p:tgtEl>
                                        <p:attrNameLst>
                                          <p:attrName>style.visibility</p:attrName>
                                        </p:attrNameLst>
                                      </p:cBhvr>
                                      <p:to>
                                        <p:strVal val="visible"/>
                                      </p:to>
                                    </p:set>
                                    <p:animEffect transition="in" filter="dissolve">
                                      <p:cBhvr>
                                        <p:cTn id="331" dur="1000"/>
                                        <p:tgtEl>
                                          <p:spTgt spid="480303"/>
                                        </p:tgtEl>
                                      </p:cBhvr>
                                    </p:animEffect>
                                  </p:childTnLst>
                                </p:cTn>
                              </p:par>
                            </p:childTnLst>
                          </p:cTn>
                        </p:par>
                        <p:par>
                          <p:cTn id="332" fill="hold">
                            <p:stCondLst>
                              <p:cond delay="1000"/>
                            </p:stCondLst>
                            <p:childTnLst>
                              <p:par>
                                <p:cTn id="333" presetID="9" presetClass="exit" presetSubtype="0" fill="hold" grpId="1" nodeType="afterEffect">
                                  <p:stCondLst>
                                    <p:cond delay="0"/>
                                  </p:stCondLst>
                                  <p:childTnLst>
                                    <p:animEffect transition="out" filter="dissolve">
                                      <p:cBhvr>
                                        <p:cTn id="334" dur="500"/>
                                        <p:tgtEl>
                                          <p:spTgt spid="480391"/>
                                        </p:tgtEl>
                                      </p:cBhvr>
                                    </p:animEffect>
                                    <p:set>
                                      <p:cBhvr>
                                        <p:cTn id="335" dur="1" fill="hold">
                                          <p:stCondLst>
                                            <p:cond delay="499"/>
                                          </p:stCondLst>
                                        </p:cTn>
                                        <p:tgtEl>
                                          <p:spTgt spid="480391"/>
                                        </p:tgtEl>
                                        <p:attrNameLst>
                                          <p:attrName>style.visibility</p:attrName>
                                        </p:attrNameLst>
                                      </p:cBhvr>
                                      <p:to>
                                        <p:strVal val="hidden"/>
                                      </p:to>
                                    </p:set>
                                  </p:childTnLst>
                                </p:cTn>
                              </p:par>
                              <p:par>
                                <p:cTn id="336" presetID="9" presetClass="exit" presetSubtype="0" fill="hold" grpId="1" nodeType="withEffect">
                                  <p:stCondLst>
                                    <p:cond delay="0"/>
                                  </p:stCondLst>
                                  <p:childTnLst>
                                    <p:animEffect transition="out" filter="dissolve">
                                      <p:cBhvr>
                                        <p:cTn id="337" dur="500"/>
                                        <p:tgtEl>
                                          <p:spTgt spid="480392"/>
                                        </p:tgtEl>
                                      </p:cBhvr>
                                    </p:animEffect>
                                    <p:set>
                                      <p:cBhvr>
                                        <p:cTn id="338" dur="1" fill="hold">
                                          <p:stCondLst>
                                            <p:cond delay="499"/>
                                          </p:stCondLst>
                                        </p:cTn>
                                        <p:tgtEl>
                                          <p:spTgt spid="480392"/>
                                        </p:tgtEl>
                                        <p:attrNameLst>
                                          <p:attrName>style.visibility</p:attrName>
                                        </p:attrNameLst>
                                      </p:cBhvr>
                                      <p:to>
                                        <p:strVal val="hidden"/>
                                      </p:to>
                                    </p:set>
                                  </p:childTnLst>
                                </p:cTn>
                              </p:par>
                              <p:par>
                                <p:cTn id="339" presetID="9" presetClass="exit" presetSubtype="0" fill="hold" grpId="1" nodeType="withEffect">
                                  <p:stCondLst>
                                    <p:cond delay="0"/>
                                  </p:stCondLst>
                                  <p:childTnLst>
                                    <p:animEffect transition="out" filter="dissolve">
                                      <p:cBhvr>
                                        <p:cTn id="340" dur="500"/>
                                        <p:tgtEl>
                                          <p:spTgt spid="480267"/>
                                        </p:tgtEl>
                                      </p:cBhvr>
                                    </p:animEffect>
                                    <p:set>
                                      <p:cBhvr>
                                        <p:cTn id="341" dur="1" fill="hold">
                                          <p:stCondLst>
                                            <p:cond delay="499"/>
                                          </p:stCondLst>
                                        </p:cTn>
                                        <p:tgtEl>
                                          <p:spTgt spid="480267"/>
                                        </p:tgtEl>
                                        <p:attrNameLst>
                                          <p:attrName>style.visibility</p:attrName>
                                        </p:attrNameLst>
                                      </p:cBhvr>
                                      <p:to>
                                        <p:strVal val="hidden"/>
                                      </p:to>
                                    </p:set>
                                  </p:childTnLst>
                                </p:cTn>
                              </p:par>
                              <p:par>
                                <p:cTn id="342" presetID="9" presetClass="entr" presetSubtype="0" fill="hold" grpId="0" nodeType="withEffect">
                                  <p:stCondLst>
                                    <p:cond delay="0"/>
                                  </p:stCondLst>
                                  <p:childTnLst>
                                    <p:set>
                                      <p:cBhvr>
                                        <p:cTn id="343" dur="1" fill="hold">
                                          <p:stCondLst>
                                            <p:cond delay="0"/>
                                          </p:stCondLst>
                                        </p:cTn>
                                        <p:tgtEl>
                                          <p:spTgt spid="480393"/>
                                        </p:tgtEl>
                                        <p:attrNameLst>
                                          <p:attrName>style.visibility</p:attrName>
                                        </p:attrNameLst>
                                      </p:cBhvr>
                                      <p:to>
                                        <p:strVal val="visible"/>
                                      </p:to>
                                    </p:set>
                                    <p:animEffect transition="in" filter="dissolve">
                                      <p:cBhvr>
                                        <p:cTn id="344" dur="500"/>
                                        <p:tgtEl>
                                          <p:spTgt spid="480393"/>
                                        </p:tgtEl>
                                      </p:cBhvr>
                                    </p:animEffect>
                                  </p:childTnLst>
                                </p:cTn>
                              </p:par>
                              <p:par>
                                <p:cTn id="345" presetID="9" presetClass="entr" presetSubtype="0" fill="hold" grpId="0" nodeType="withEffect">
                                  <p:stCondLst>
                                    <p:cond delay="0"/>
                                  </p:stCondLst>
                                  <p:childTnLst>
                                    <p:set>
                                      <p:cBhvr>
                                        <p:cTn id="346" dur="1" fill="hold">
                                          <p:stCondLst>
                                            <p:cond delay="0"/>
                                          </p:stCondLst>
                                        </p:cTn>
                                        <p:tgtEl>
                                          <p:spTgt spid="480394"/>
                                        </p:tgtEl>
                                        <p:attrNameLst>
                                          <p:attrName>style.visibility</p:attrName>
                                        </p:attrNameLst>
                                      </p:cBhvr>
                                      <p:to>
                                        <p:strVal val="visible"/>
                                      </p:to>
                                    </p:set>
                                    <p:animEffect transition="in" filter="dissolve">
                                      <p:cBhvr>
                                        <p:cTn id="347" dur="500"/>
                                        <p:tgtEl>
                                          <p:spTgt spid="480394"/>
                                        </p:tgtEl>
                                      </p:cBhvr>
                                    </p:animEffect>
                                  </p:childTnLst>
                                </p:cTn>
                              </p:par>
                              <p:par>
                                <p:cTn id="348" presetID="9" presetClass="entr" presetSubtype="0" fill="hold" grpId="0" nodeType="withEffect">
                                  <p:stCondLst>
                                    <p:cond delay="0"/>
                                  </p:stCondLst>
                                  <p:childTnLst>
                                    <p:set>
                                      <p:cBhvr>
                                        <p:cTn id="349" dur="1" fill="hold">
                                          <p:stCondLst>
                                            <p:cond delay="0"/>
                                          </p:stCondLst>
                                        </p:cTn>
                                        <p:tgtEl>
                                          <p:spTgt spid="480268"/>
                                        </p:tgtEl>
                                        <p:attrNameLst>
                                          <p:attrName>style.visibility</p:attrName>
                                        </p:attrNameLst>
                                      </p:cBhvr>
                                      <p:to>
                                        <p:strVal val="visible"/>
                                      </p:to>
                                    </p:set>
                                    <p:animEffect transition="in" filter="dissolve">
                                      <p:cBhvr>
                                        <p:cTn id="350" dur="500"/>
                                        <p:tgtEl>
                                          <p:spTgt spid="480268"/>
                                        </p:tgtEl>
                                      </p:cBhvr>
                                    </p:animEffect>
                                  </p:childTnLst>
                                </p:cTn>
                              </p:par>
                            </p:childTnLst>
                          </p:cTn>
                        </p:par>
                      </p:childTnLst>
                    </p:cTn>
                  </p:par>
                  <p:par>
                    <p:cTn id="351" fill="hold">
                      <p:stCondLst>
                        <p:cond delay="indefinite"/>
                      </p:stCondLst>
                      <p:childTnLst>
                        <p:par>
                          <p:cTn id="352" fill="hold">
                            <p:stCondLst>
                              <p:cond delay="0"/>
                            </p:stCondLst>
                            <p:childTnLst>
                              <p:par>
                                <p:cTn id="353" presetID="53" presetClass="entr" presetSubtype="0" fill="hold" grpId="0" nodeType="clickEffect">
                                  <p:stCondLst>
                                    <p:cond delay="0"/>
                                  </p:stCondLst>
                                  <p:childTnLst>
                                    <p:set>
                                      <p:cBhvr>
                                        <p:cTn id="354" dur="1" fill="hold">
                                          <p:stCondLst>
                                            <p:cond delay="0"/>
                                          </p:stCondLst>
                                        </p:cTn>
                                        <p:tgtEl>
                                          <p:spTgt spid="480395"/>
                                        </p:tgtEl>
                                        <p:attrNameLst>
                                          <p:attrName>style.visibility</p:attrName>
                                        </p:attrNameLst>
                                      </p:cBhvr>
                                      <p:to>
                                        <p:strVal val="visible"/>
                                      </p:to>
                                    </p:set>
                                    <p:anim calcmode="lin" valueType="num">
                                      <p:cBhvr>
                                        <p:cTn id="355" dur="500" fill="hold"/>
                                        <p:tgtEl>
                                          <p:spTgt spid="480395"/>
                                        </p:tgtEl>
                                        <p:attrNameLst>
                                          <p:attrName>ppt_w</p:attrName>
                                        </p:attrNameLst>
                                      </p:cBhvr>
                                      <p:tavLst>
                                        <p:tav tm="0">
                                          <p:val>
                                            <p:fltVal val="0"/>
                                          </p:val>
                                        </p:tav>
                                        <p:tav tm="100000">
                                          <p:val>
                                            <p:strVal val="#ppt_w"/>
                                          </p:val>
                                        </p:tav>
                                      </p:tavLst>
                                    </p:anim>
                                    <p:anim calcmode="lin" valueType="num">
                                      <p:cBhvr>
                                        <p:cTn id="356" dur="500" fill="hold"/>
                                        <p:tgtEl>
                                          <p:spTgt spid="480395"/>
                                        </p:tgtEl>
                                        <p:attrNameLst>
                                          <p:attrName>ppt_h</p:attrName>
                                        </p:attrNameLst>
                                      </p:cBhvr>
                                      <p:tavLst>
                                        <p:tav tm="0">
                                          <p:val>
                                            <p:fltVal val="0"/>
                                          </p:val>
                                        </p:tav>
                                        <p:tav tm="100000">
                                          <p:val>
                                            <p:strVal val="#ppt_h"/>
                                          </p:val>
                                        </p:tav>
                                      </p:tavLst>
                                    </p:anim>
                                    <p:animEffect transition="in" filter="fade">
                                      <p:cBhvr>
                                        <p:cTn id="357" dur="500"/>
                                        <p:tgtEl>
                                          <p:spTgt spid="480395"/>
                                        </p:tgtEl>
                                      </p:cBhvr>
                                    </p:animEffect>
                                  </p:childTnLst>
                                </p:cTn>
                              </p:par>
                            </p:childTnLst>
                          </p:cTn>
                        </p:par>
                      </p:childTnLst>
                    </p:cTn>
                  </p:par>
                  <p:par>
                    <p:cTn id="358" fill="hold">
                      <p:stCondLst>
                        <p:cond delay="indefinite"/>
                      </p:stCondLst>
                      <p:childTnLst>
                        <p:par>
                          <p:cTn id="359" fill="hold">
                            <p:stCondLst>
                              <p:cond delay="0"/>
                            </p:stCondLst>
                            <p:childTnLst>
                              <p:par>
                                <p:cTn id="360" presetID="10" presetClass="entr" presetSubtype="0" fill="hold" grpId="0" nodeType="clickEffect">
                                  <p:stCondLst>
                                    <p:cond delay="0"/>
                                  </p:stCondLst>
                                  <p:childTnLst>
                                    <p:set>
                                      <p:cBhvr>
                                        <p:cTn id="361" dur="1" fill="hold">
                                          <p:stCondLst>
                                            <p:cond delay="0"/>
                                          </p:stCondLst>
                                        </p:cTn>
                                        <p:tgtEl>
                                          <p:spTgt spid="480396"/>
                                        </p:tgtEl>
                                        <p:attrNameLst>
                                          <p:attrName>style.visibility</p:attrName>
                                        </p:attrNameLst>
                                      </p:cBhvr>
                                      <p:to>
                                        <p:strVal val="visible"/>
                                      </p:to>
                                    </p:set>
                                    <p:animEffect transition="in" filter="fade">
                                      <p:cBhvr>
                                        <p:cTn id="362" dur="2000"/>
                                        <p:tgtEl>
                                          <p:spTgt spid="480396"/>
                                        </p:tgtEl>
                                      </p:cBhvr>
                                    </p:animEffect>
                                  </p:childTnLst>
                                </p:cTn>
                              </p:par>
                            </p:childTnLst>
                          </p:cTn>
                        </p:par>
                      </p:childTnLst>
                    </p:cTn>
                  </p:par>
                  <p:par>
                    <p:cTn id="363" fill="hold">
                      <p:stCondLst>
                        <p:cond delay="indefinite"/>
                      </p:stCondLst>
                      <p:childTnLst>
                        <p:par>
                          <p:cTn id="364" fill="hold">
                            <p:stCondLst>
                              <p:cond delay="0"/>
                            </p:stCondLst>
                            <p:childTnLst>
                              <p:par>
                                <p:cTn id="365" presetID="40" presetClass="entr" presetSubtype="0" fill="hold" grpId="0" nodeType="clickEffect">
                                  <p:stCondLst>
                                    <p:cond delay="0"/>
                                  </p:stCondLst>
                                  <p:iterate type="lt">
                                    <p:tmPct val="10000"/>
                                  </p:iterate>
                                  <p:childTnLst>
                                    <p:set>
                                      <p:cBhvr>
                                        <p:cTn id="366" dur="1" fill="hold">
                                          <p:stCondLst>
                                            <p:cond delay="0"/>
                                          </p:stCondLst>
                                        </p:cTn>
                                        <p:tgtEl>
                                          <p:spTgt spid="480397"/>
                                        </p:tgtEl>
                                        <p:attrNameLst>
                                          <p:attrName>style.visibility</p:attrName>
                                        </p:attrNameLst>
                                      </p:cBhvr>
                                      <p:to>
                                        <p:strVal val="visible"/>
                                      </p:to>
                                    </p:set>
                                    <p:animEffect transition="in" filter="fade">
                                      <p:cBhvr>
                                        <p:cTn id="367" dur="1000"/>
                                        <p:tgtEl>
                                          <p:spTgt spid="480397"/>
                                        </p:tgtEl>
                                      </p:cBhvr>
                                    </p:animEffect>
                                    <p:anim calcmode="lin" valueType="num">
                                      <p:cBhvr>
                                        <p:cTn id="368" dur="1000" fill="hold"/>
                                        <p:tgtEl>
                                          <p:spTgt spid="480397"/>
                                        </p:tgtEl>
                                        <p:attrNameLst>
                                          <p:attrName>ppt_x</p:attrName>
                                        </p:attrNameLst>
                                      </p:cBhvr>
                                      <p:tavLst>
                                        <p:tav tm="0">
                                          <p:val>
                                            <p:strVal val="#ppt_x-.1"/>
                                          </p:val>
                                        </p:tav>
                                        <p:tav tm="100000">
                                          <p:val>
                                            <p:strVal val="#ppt_x"/>
                                          </p:val>
                                        </p:tav>
                                      </p:tavLst>
                                    </p:anim>
                                    <p:anim calcmode="lin" valueType="num">
                                      <p:cBhvr>
                                        <p:cTn id="369" dur="1000" fill="hold"/>
                                        <p:tgtEl>
                                          <p:spTgt spid="480397"/>
                                        </p:tgtEl>
                                        <p:attrNameLst>
                                          <p:attrName>ppt_y</p:attrName>
                                        </p:attrNameLst>
                                      </p:cBhvr>
                                      <p:tavLst>
                                        <p:tav tm="0">
                                          <p:val>
                                            <p:strVal val="#ppt_y"/>
                                          </p:val>
                                        </p:tav>
                                        <p:tav tm="100000">
                                          <p:val>
                                            <p:strVal val="#ppt_y"/>
                                          </p:val>
                                        </p:tav>
                                      </p:tavLst>
                                    </p:anim>
                                  </p:childTnLst>
                                </p:cTn>
                              </p:par>
                            </p:childTnLst>
                          </p:cTn>
                        </p:par>
                      </p:childTnLst>
                    </p:cTn>
                  </p:par>
                  <p:par>
                    <p:cTn id="370" fill="hold">
                      <p:stCondLst>
                        <p:cond delay="indefinite"/>
                      </p:stCondLst>
                      <p:childTnLst>
                        <p:par>
                          <p:cTn id="371" fill="hold">
                            <p:stCondLst>
                              <p:cond delay="0"/>
                            </p:stCondLst>
                            <p:childTnLst>
                              <p:par>
                                <p:cTn id="372" presetID="10" presetClass="entr" presetSubtype="0" fill="hold" grpId="0" nodeType="clickEffect">
                                  <p:stCondLst>
                                    <p:cond delay="0"/>
                                  </p:stCondLst>
                                  <p:childTnLst>
                                    <p:set>
                                      <p:cBhvr>
                                        <p:cTn id="373" dur="1" fill="hold">
                                          <p:stCondLst>
                                            <p:cond delay="0"/>
                                          </p:stCondLst>
                                        </p:cTn>
                                        <p:tgtEl>
                                          <p:spTgt spid="480399"/>
                                        </p:tgtEl>
                                        <p:attrNameLst>
                                          <p:attrName>style.visibility</p:attrName>
                                        </p:attrNameLst>
                                      </p:cBhvr>
                                      <p:to>
                                        <p:strVal val="visible"/>
                                      </p:to>
                                    </p:set>
                                    <p:animEffect transition="in" filter="fade">
                                      <p:cBhvr>
                                        <p:cTn id="374" dur="2000"/>
                                        <p:tgtEl>
                                          <p:spTgt spid="480399"/>
                                        </p:tgtEl>
                                      </p:cBhvr>
                                    </p:animEffect>
                                  </p:childTnLst>
                                </p:cTn>
                              </p:par>
                            </p:childTnLst>
                          </p:cTn>
                        </p:par>
                        <p:par>
                          <p:cTn id="375" fill="hold">
                            <p:stCondLst>
                              <p:cond delay="2000"/>
                            </p:stCondLst>
                            <p:childTnLst>
                              <p:par>
                                <p:cTn id="376" presetID="10" presetClass="entr" presetSubtype="0" fill="hold" grpId="0" nodeType="afterEffect">
                                  <p:stCondLst>
                                    <p:cond delay="0"/>
                                  </p:stCondLst>
                                  <p:childTnLst>
                                    <p:set>
                                      <p:cBhvr>
                                        <p:cTn id="377" dur="1" fill="hold">
                                          <p:stCondLst>
                                            <p:cond delay="0"/>
                                          </p:stCondLst>
                                        </p:cTn>
                                        <p:tgtEl>
                                          <p:spTgt spid="480398"/>
                                        </p:tgtEl>
                                        <p:attrNameLst>
                                          <p:attrName>style.visibility</p:attrName>
                                        </p:attrNameLst>
                                      </p:cBhvr>
                                      <p:to>
                                        <p:strVal val="visible"/>
                                      </p:to>
                                    </p:set>
                                    <p:animEffect transition="in" filter="fade">
                                      <p:cBhvr>
                                        <p:cTn id="378" dur="2000"/>
                                        <p:tgtEl>
                                          <p:spTgt spid="480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61" grpId="0"/>
      <p:bldP spid="480261" grpId="1"/>
      <p:bldP spid="480262" grpId="0"/>
      <p:bldP spid="480262" grpId="1"/>
      <p:bldP spid="480263" grpId="0"/>
      <p:bldP spid="480263" grpId="1"/>
      <p:bldP spid="480264" grpId="0"/>
      <p:bldP spid="480264" grpId="1"/>
      <p:bldP spid="480265" grpId="0"/>
      <p:bldP spid="480265" grpId="1"/>
      <p:bldP spid="480266" grpId="0"/>
      <p:bldP spid="480266" grpId="1"/>
      <p:bldP spid="480267" grpId="0"/>
      <p:bldP spid="480267" grpId="1"/>
      <p:bldP spid="480268" grpId="0"/>
      <p:bldP spid="480274" grpId="0" animBg="1"/>
      <p:bldP spid="480275" grpId="0" animBg="1"/>
      <p:bldP spid="480276" grpId="0" animBg="1"/>
      <p:bldP spid="480277" grpId="0" animBg="1"/>
      <p:bldP spid="480279" grpId="0" animBg="1"/>
      <p:bldP spid="480279" grpId="1" animBg="1"/>
      <p:bldP spid="480281" grpId="0" animBg="1"/>
      <p:bldP spid="480303" grpId="0" animBg="1"/>
      <p:bldP spid="480307" grpId="0" animBg="1"/>
      <p:bldP spid="480308" grpId="0" animBg="1"/>
      <p:bldP spid="480309" grpId="0" animBg="1"/>
      <p:bldP spid="480310" grpId="0" animBg="1"/>
      <p:bldP spid="480310" grpId="1" animBg="1"/>
      <p:bldP spid="480335" grpId="0" animBg="1"/>
      <p:bldP spid="480335" grpId="1" animBg="1"/>
      <p:bldP spid="480336" grpId="0" animBg="1"/>
      <p:bldP spid="480336" grpId="1" animBg="1"/>
      <p:bldP spid="480365" grpId="0" animBg="1"/>
      <p:bldP spid="480366" grpId="0" animBg="1"/>
      <p:bldP spid="480374" grpId="0" animBg="1"/>
      <p:bldP spid="480375" grpId="0" animBg="1"/>
      <p:bldP spid="480376" grpId="0"/>
      <p:bldP spid="480376" grpId="1"/>
      <p:bldP spid="480377" grpId="0"/>
      <p:bldP spid="480377" grpId="1"/>
      <p:bldP spid="480378" grpId="0"/>
      <p:bldP spid="480378" grpId="1"/>
      <p:bldP spid="480379" grpId="0"/>
      <p:bldP spid="480379" grpId="1"/>
      <p:bldP spid="480380" grpId="0"/>
      <p:bldP spid="480380" grpId="1"/>
      <p:bldP spid="480381" grpId="0"/>
      <p:bldP spid="480381" grpId="1"/>
      <p:bldP spid="480382" grpId="0"/>
      <p:bldP spid="480382" grpId="1"/>
      <p:bldP spid="480383" grpId="0"/>
      <p:bldP spid="480383" grpId="1"/>
      <p:bldP spid="480384" grpId="0"/>
      <p:bldP spid="480384" grpId="1"/>
      <p:bldP spid="480385" grpId="0"/>
      <p:bldP spid="480385" grpId="1"/>
      <p:bldP spid="480386" grpId="0"/>
      <p:bldP spid="480386" grpId="1"/>
      <p:bldP spid="480387" grpId="0"/>
      <p:bldP spid="480387" grpId="1"/>
      <p:bldP spid="480388" grpId="0"/>
      <p:bldP spid="480388" grpId="1"/>
      <p:bldP spid="480389" grpId="0"/>
      <p:bldP spid="480389" grpId="1"/>
      <p:bldP spid="480390" grpId="0"/>
      <p:bldP spid="480390" grpId="1"/>
      <p:bldP spid="480391" grpId="0"/>
      <p:bldP spid="480391" grpId="1"/>
      <p:bldP spid="480392" grpId="0"/>
      <p:bldP spid="480392" grpId="1"/>
      <p:bldP spid="480393" grpId="0"/>
      <p:bldP spid="480394" grpId="0"/>
      <p:bldP spid="480395" grpId="0"/>
      <p:bldP spid="480396" grpId="0"/>
      <p:bldP spid="480397" grpId="0"/>
      <p:bldP spid="480398" grpId="0"/>
      <p:bldP spid="480399" grpId="0"/>
      <p:bldP spid="480400" grpId="0" animBg="1"/>
      <p:bldP spid="480401"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0">
  <p:cSld>
    <p:bg>
      <p:bgPr>
        <a:solidFill>
          <a:srgbClr val="FFFF99"/>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en-US" sz="3600" smtClean="0"/>
              <a:t>Moles and Mass Relationships</a:t>
            </a:r>
          </a:p>
        </p:txBody>
      </p:sp>
      <p:sp>
        <p:nvSpPr>
          <p:cNvPr id="514051" name="Document"/>
          <p:cNvSpPr>
            <a:spLocks noChangeAspect="1" noEditPoints="1" noChangeArrowheads="1"/>
          </p:cNvSpPr>
          <p:nvPr/>
        </p:nvSpPr>
        <p:spPr bwMode="auto">
          <a:xfrm>
            <a:off x="1066800" y="1905000"/>
            <a:ext cx="812800" cy="10874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514052" name="Infopage"/>
          <p:cNvSpPr>
            <a:spLocks noChangeAspect="1" noEditPoints="1" noChangeArrowheads="1"/>
          </p:cNvSpPr>
          <p:nvPr/>
        </p:nvSpPr>
        <p:spPr bwMode="auto">
          <a:xfrm>
            <a:off x="1066800" y="3962400"/>
            <a:ext cx="812800" cy="1139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514053" name="File">
            <a:hlinkClick r:id="rId3" action="ppaction://hlinkfile"/>
          </p:cNvPr>
          <p:cNvSpPr>
            <a:spLocks noEditPoints="1" noChangeArrowheads="1"/>
          </p:cNvSpPr>
          <p:nvPr/>
        </p:nvSpPr>
        <p:spPr bwMode="auto">
          <a:xfrm>
            <a:off x="7391400" y="5638800"/>
            <a:ext cx="1371600" cy="8572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r>
              <a:rPr lang="en-US" i="1">
                <a:hlinkClick r:id="rId4" action="ppaction://hlinkfile"/>
              </a:rPr>
              <a:t>Keys</a:t>
            </a:r>
            <a:r>
              <a:rPr lang="en-US" i="1"/>
              <a:t> </a:t>
            </a:r>
            <a:endParaRPr lang="en-US">
              <a:solidFill>
                <a:srgbClr val="FF0000"/>
              </a:solidFill>
            </a:endParaRPr>
          </a:p>
          <a:p>
            <a:pPr>
              <a:defRPr/>
            </a:pPr>
            <a:endParaRPr lang="en-US"/>
          </a:p>
          <a:p>
            <a:pPr>
              <a:defRPr/>
            </a:pPr>
            <a:endParaRPr lang="en-US"/>
          </a:p>
          <a:p>
            <a:pPr>
              <a:defRPr/>
            </a:pPr>
            <a:endParaRPr lang="en-US"/>
          </a:p>
          <a:p>
            <a:pPr>
              <a:defRPr/>
            </a:pPr>
            <a:endParaRPr lang="en-US"/>
          </a:p>
        </p:txBody>
      </p:sp>
      <p:sp>
        <p:nvSpPr>
          <p:cNvPr id="132102" name="Rectangle 6"/>
          <p:cNvSpPr>
            <a:spLocks noChangeArrowheads="1"/>
          </p:cNvSpPr>
          <p:nvPr/>
        </p:nvSpPr>
        <p:spPr bwMode="auto">
          <a:xfrm>
            <a:off x="2209800" y="2087563"/>
            <a:ext cx="4322763" cy="457200"/>
          </a:xfrm>
          <a:prstGeom prst="rect">
            <a:avLst/>
          </a:prstGeom>
          <a:noFill/>
          <a:ln w="9525">
            <a:noFill/>
            <a:miter lim="800000"/>
            <a:headEnd/>
            <a:tailEnd/>
          </a:ln>
        </p:spPr>
        <p:txBody>
          <a:bodyPr wrap="none" anchor="ctr">
            <a:spAutoFit/>
          </a:bodyPr>
          <a:lstStyle/>
          <a:p>
            <a:r>
              <a:rPr lang="en-US" sz="2400">
                <a:hlinkClick r:id="rId5" action="ppaction://hlinkfile"/>
              </a:rPr>
              <a:t>Moles and Mass Relationships</a:t>
            </a:r>
            <a:endParaRPr lang="en-US" sz="2400"/>
          </a:p>
        </p:txBody>
      </p:sp>
      <p:sp>
        <p:nvSpPr>
          <p:cNvPr id="132103" name="Rectangle 7"/>
          <p:cNvSpPr>
            <a:spLocks noChangeArrowheads="1"/>
          </p:cNvSpPr>
          <p:nvPr/>
        </p:nvSpPr>
        <p:spPr bwMode="auto">
          <a:xfrm>
            <a:off x="2209800" y="4010025"/>
            <a:ext cx="4678363" cy="822325"/>
          </a:xfrm>
          <a:prstGeom prst="rect">
            <a:avLst/>
          </a:prstGeom>
          <a:noFill/>
          <a:ln w="9525">
            <a:noFill/>
            <a:miter lim="800000"/>
            <a:headEnd/>
            <a:tailEnd/>
          </a:ln>
        </p:spPr>
        <p:txBody>
          <a:bodyPr wrap="none" anchor="ctr">
            <a:spAutoFit/>
          </a:bodyPr>
          <a:lstStyle/>
          <a:p>
            <a:r>
              <a:rPr lang="en-US" sz="2400"/>
              <a:t>Visualizing the Limiting Reactant </a:t>
            </a:r>
            <a:r>
              <a:rPr lang="en-US" sz="2400">
                <a:hlinkClick r:id="rId6"/>
              </a:rPr>
              <a:t/>
            </a:r>
            <a:br>
              <a:rPr lang="en-US" sz="2400">
                <a:hlinkClick r:id="rId6"/>
              </a:rPr>
            </a:br>
            <a:endParaRPr lang="en-US" sz="2400"/>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bg>
      <p:bgPr>
        <a:solidFill>
          <a:srgbClr val="FFFF99"/>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sz="3600" smtClean="0"/>
              <a:t>Visualizing the Limiting Reactants</a:t>
            </a:r>
          </a:p>
        </p:txBody>
      </p:sp>
      <p:sp>
        <p:nvSpPr>
          <p:cNvPr id="509955" name="Document"/>
          <p:cNvSpPr>
            <a:spLocks noChangeAspect="1" noEditPoints="1" noChangeArrowheads="1"/>
          </p:cNvSpPr>
          <p:nvPr/>
        </p:nvSpPr>
        <p:spPr bwMode="auto">
          <a:xfrm>
            <a:off x="1066800" y="1905000"/>
            <a:ext cx="812800" cy="10874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509956" name="Infopage"/>
          <p:cNvSpPr>
            <a:spLocks noChangeAspect="1" noEditPoints="1" noChangeArrowheads="1"/>
          </p:cNvSpPr>
          <p:nvPr/>
        </p:nvSpPr>
        <p:spPr bwMode="auto">
          <a:xfrm>
            <a:off x="1066800" y="3962400"/>
            <a:ext cx="812800" cy="1139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509957" name="File">
            <a:hlinkClick r:id="rId3" action="ppaction://hlinkfile"/>
          </p:cNvPr>
          <p:cNvSpPr>
            <a:spLocks noEditPoints="1" noChangeArrowheads="1"/>
          </p:cNvSpPr>
          <p:nvPr/>
        </p:nvSpPr>
        <p:spPr bwMode="auto">
          <a:xfrm>
            <a:off x="7391400" y="5638800"/>
            <a:ext cx="1371600" cy="8572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r>
              <a:rPr lang="en-US" i="1">
                <a:hlinkClick r:id="rId4" action="ppaction://hlinkfile"/>
              </a:rPr>
              <a:t>Keys</a:t>
            </a:r>
            <a:r>
              <a:rPr lang="en-US" i="1"/>
              <a:t> </a:t>
            </a:r>
            <a:endParaRPr lang="en-US">
              <a:solidFill>
                <a:srgbClr val="FF0000"/>
              </a:solidFill>
            </a:endParaRPr>
          </a:p>
          <a:p>
            <a:pPr>
              <a:defRPr/>
            </a:pPr>
            <a:endParaRPr lang="en-US"/>
          </a:p>
          <a:p>
            <a:pPr>
              <a:defRPr/>
            </a:pPr>
            <a:endParaRPr lang="en-US"/>
          </a:p>
          <a:p>
            <a:pPr>
              <a:defRPr/>
            </a:pPr>
            <a:endParaRPr lang="en-US"/>
          </a:p>
          <a:p>
            <a:pPr>
              <a:defRPr/>
            </a:pPr>
            <a:endParaRPr lang="en-US"/>
          </a:p>
        </p:txBody>
      </p:sp>
      <p:sp>
        <p:nvSpPr>
          <p:cNvPr id="133126" name="Rectangle 6"/>
          <p:cNvSpPr>
            <a:spLocks noChangeArrowheads="1"/>
          </p:cNvSpPr>
          <p:nvPr/>
        </p:nvSpPr>
        <p:spPr bwMode="auto">
          <a:xfrm>
            <a:off x="2209800" y="2087563"/>
            <a:ext cx="4594225" cy="457200"/>
          </a:xfrm>
          <a:prstGeom prst="rect">
            <a:avLst/>
          </a:prstGeom>
          <a:noFill/>
          <a:ln w="9525">
            <a:noFill/>
            <a:miter lim="800000"/>
            <a:headEnd/>
            <a:tailEnd/>
          </a:ln>
        </p:spPr>
        <p:txBody>
          <a:bodyPr wrap="none" anchor="ctr">
            <a:spAutoFit/>
          </a:bodyPr>
          <a:lstStyle/>
          <a:p>
            <a:r>
              <a:rPr lang="en-US" sz="2400">
                <a:hlinkClick r:id="rId5" action="ppaction://hlinkfile"/>
              </a:rPr>
              <a:t>Visualizing the Limiting Reactant</a:t>
            </a:r>
            <a:endParaRPr lang="en-US" sz="2400"/>
          </a:p>
        </p:txBody>
      </p:sp>
      <p:sp>
        <p:nvSpPr>
          <p:cNvPr id="133127" name="Rectangle 7"/>
          <p:cNvSpPr>
            <a:spLocks noChangeArrowheads="1"/>
          </p:cNvSpPr>
          <p:nvPr/>
        </p:nvSpPr>
        <p:spPr bwMode="auto">
          <a:xfrm>
            <a:off x="2209800" y="4010025"/>
            <a:ext cx="4678363" cy="822325"/>
          </a:xfrm>
          <a:prstGeom prst="rect">
            <a:avLst/>
          </a:prstGeom>
          <a:noFill/>
          <a:ln w="9525">
            <a:noFill/>
            <a:miter lim="800000"/>
            <a:headEnd/>
            <a:tailEnd/>
          </a:ln>
        </p:spPr>
        <p:txBody>
          <a:bodyPr wrap="none" anchor="ctr">
            <a:spAutoFit/>
          </a:bodyPr>
          <a:lstStyle/>
          <a:p>
            <a:r>
              <a:rPr lang="en-US" sz="2400"/>
              <a:t>Visualizing the Limiting Reactant </a:t>
            </a:r>
            <a:r>
              <a:rPr lang="en-US" sz="2400">
                <a:hlinkClick r:id="rId6"/>
              </a:rPr>
              <a:t/>
            </a:r>
            <a:br>
              <a:rPr lang="en-US" sz="2400">
                <a:hlinkClick r:id="rId6"/>
              </a:rPr>
            </a:br>
            <a:endParaRPr lang="en-US" sz="2400"/>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4146" name="Rectangle 173"/>
          <p:cNvSpPr>
            <a:spLocks noChangeArrowheads="1"/>
          </p:cNvSpPr>
          <p:nvPr/>
        </p:nvSpPr>
        <p:spPr bwMode="auto">
          <a:xfrm>
            <a:off x="1616075" y="909638"/>
            <a:ext cx="5765800" cy="517525"/>
          </a:xfrm>
          <a:prstGeom prst="rect">
            <a:avLst/>
          </a:prstGeom>
          <a:noFill/>
          <a:ln w="9525">
            <a:noFill/>
            <a:miter lim="800000"/>
            <a:headEnd/>
            <a:tailEnd/>
          </a:ln>
        </p:spPr>
        <p:txBody>
          <a:bodyPr wrap="none" lIns="0" tIns="0" rIns="0" bIns="0" anchor="ctr">
            <a:spAutoFit/>
          </a:bodyPr>
          <a:lstStyle/>
          <a:p>
            <a:r>
              <a:rPr lang="en-US" sz="1200" b="1">
                <a:cs typeface="Times New Roman" pitchFamily="18" charset="0"/>
              </a:rPr>
              <a:t>Chemistry:  </a:t>
            </a:r>
            <a:r>
              <a:rPr lang="en-US" sz="1200" b="1" i="1">
                <a:cs typeface="Times New Roman" pitchFamily="18" charset="0"/>
              </a:rPr>
              <a:t>Visualizing the Limiting Reactant</a:t>
            </a:r>
          </a:p>
          <a:p>
            <a:endParaRPr lang="en-US" sz="1200" b="1">
              <a:cs typeface="Times New Roman" pitchFamily="18" charset="0"/>
            </a:endParaRPr>
          </a:p>
          <a:p>
            <a:pPr eaLnBrk="0" hangingPunct="0"/>
            <a:r>
              <a:rPr lang="en-US" sz="1000" i="1">
                <a:cs typeface="Times New Roman" pitchFamily="18" charset="0"/>
              </a:rPr>
              <a:t>Use the balanced chemical equation  2 H</a:t>
            </a:r>
            <a:r>
              <a:rPr lang="en-US" sz="1000" i="1" baseline="-30000">
                <a:cs typeface="Times New Roman" pitchFamily="18" charset="0"/>
              </a:rPr>
              <a:t>2</a:t>
            </a:r>
            <a:r>
              <a:rPr lang="en-US" sz="1000" i="1">
                <a:cs typeface="Times New Roman" pitchFamily="18" charset="0"/>
              </a:rPr>
              <a:t>(g)  +  O</a:t>
            </a:r>
            <a:r>
              <a:rPr lang="en-US" sz="1000" i="1" baseline="-30000">
                <a:cs typeface="Times New Roman" pitchFamily="18" charset="0"/>
              </a:rPr>
              <a:t>2</a:t>
            </a:r>
            <a:r>
              <a:rPr lang="en-US" sz="1000" i="1">
                <a:cs typeface="Times New Roman" pitchFamily="18" charset="0"/>
              </a:rPr>
              <a:t>(g)         2 H</a:t>
            </a:r>
            <a:r>
              <a:rPr lang="en-US" sz="1000" i="1" baseline="-30000">
                <a:cs typeface="Times New Roman" pitchFamily="18" charset="0"/>
              </a:rPr>
              <a:t>2</a:t>
            </a:r>
            <a:r>
              <a:rPr lang="en-US" sz="1000" i="1">
                <a:cs typeface="Times New Roman" pitchFamily="18" charset="0"/>
              </a:rPr>
              <a:t>O(g)  for all the problems on this sheet.</a:t>
            </a:r>
            <a:endParaRPr lang="en-US" sz="2400"/>
          </a:p>
        </p:txBody>
      </p:sp>
      <p:sp>
        <p:nvSpPr>
          <p:cNvPr id="134147" name="Rectangle 174"/>
          <p:cNvSpPr>
            <a:spLocks noChangeArrowheads="1"/>
          </p:cNvSpPr>
          <p:nvPr/>
        </p:nvSpPr>
        <p:spPr bwMode="auto">
          <a:xfrm>
            <a:off x="1520825" y="1517650"/>
            <a:ext cx="6008688" cy="1066800"/>
          </a:xfrm>
          <a:prstGeom prst="rect">
            <a:avLst/>
          </a:prstGeom>
          <a:noFill/>
          <a:ln w="9525">
            <a:noFill/>
            <a:miter lim="800000"/>
            <a:headEnd/>
            <a:tailEnd/>
          </a:ln>
        </p:spPr>
        <p:txBody>
          <a:bodyPr wrap="none" anchor="ctr">
            <a:spAutoFit/>
          </a:bodyPr>
          <a:lstStyle/>
          <a:p>
            <a:r>
              <a:rPr lang="en-US" sz="1000" i="1">
                <a:cs typeface="Times New Roman" pitchFamily="18" charset="0"/>
              </a:rPr>
              <a:t>Directions:  Assuming that each molecule shown in the first two containers represents one mole of that   </a:t>
            </a:r>
            <a:endParaRPr lang="en-US" sz="900"/>
          </a:p>
          <a:p>
            <a:pPr eaLnBrk="0" hangingPunct="0"/>
            <a:r>
              <a:rPr lang="en-US" sz="1000" i="1">
                <a:cs typeface="Times New Roman" pitchFamily="18" charset="0"/>
              </a:rPr>
              <a:t>      substance, write the correct number of moles of substance s below the containers.  Then, assume    </a:t>
            </a:r>
            <a:endParaRPr lang="en-US" sz="900"/>
          </a:p>
          <a:p>
            <a:pPr eaLnBrk="0" hangingPunct="0"/>
            <a:r>
              <a:rPr lang="en-US" sz="1000" i="1">
                <a:cs typeface="Times New Roman" pitchFamily="18" charset="0"/>
              </a:rPr>
              <a:t>      that the contents of the first two containers are combined in the third container.  In the third </a:t>
            </a:r>
            <a:endParaRPr lang="en-US" sz="900"/>
          </a:p>
          <a:p>
            <a:pPr eaLnBrk="0" hangingPunct="0"/>
            <a:r>
              <a:rPr lang="en-US" sz="1000" i="1">
                <a:cs typeface="Times New Roman" pitchFamily="18" charset="0"/>
              </a:rPr>
              <a:t>      container, draw the correct number of moles of water produced.</a:t>
            </a:r>
            <a:endParaRPr lang="en-US" sz="900"/>
          </a:p>
          <a:p>
            <a:pPr eaLnBrk="0" hangingPunct="0"/>
            <a:endParaRPr lang="en-US" sz="2400"/>
          </a:p>
        </p:txBody>
      </p:sp>
      <p:sp>
        <p:nvSpPr>
          <p:cNvPr id="134148" name="Line 172"/>
          <p:cNvSpPr>
            <a:spLocks noChangeShapeType="1"/>
          </p:cNvSpPr>
          <p:nvPr/>
        </p:nvSpPr>
        <p:spPr bwMode="auto">
          <a:xfrm>
            <a:off x="4703763" y="1355725"/>
            <a:ext cx="209550" cy="0"/>
          </a:xfrm>
          <a:prstGeom prst="line">
            <a:avLst/>
          </a:prstGeom>
          <a:noFill/>
          <a:ln w="9525">
            <a:solidFill>
              <a:srgbClr val="000000"/>
            </a:solidFill>
            <a:round/>
            <a:headEnd/>
            <a:tailEnd type="triangle" w="med" len="med"/>
          </a:ln>
        </p:spPr>
        <p:txBody>
          <a:bodyPr/>
          <a:lstStyle/>
          <a:p>
            <a:endParaRPr lang="en-US"/>
          </a:p>
        </p:txBody>
      </p:sp>
      <p:grpSp>
        <p:nvGrpSpPr>
          <p:cNvPr id="134149" name="Group 183"/>
          <p:cNvGrpSpPr>
            <a:grpSpLocks/>
          </p:cNvGrpSpPr>
          <p:nvPr/>
        </p:nvGrpSpPr>
        <p:grpSpPr bwMode="auto">
          <a:xfrm>
            <a:off x="1997075" y="4306888"/>
            <a:ext cx="1241425" cy="923925"/>
            <a:chOff x="1258" y="2713"/>
            <a:chExt cx="782" cy="582"/>
          </a:xfrm>
        </p:grpSpPr>
        <p:pic>
          <p:nvPicPr>
            <p:cNvPr id="134294" name="Picture 163" descr="http://science.csustan.edu/JTB/LABWARE/labware-map.gif"/>
            <p:cNvPicPr>
              <a:picLocks noChangeAspect="1" noChangeArrowheads="1"/>
            </p:cNvPicPr>
            <p:nvPr/>
          </p:nvPicPr>
          <p:blipFill>
            <a:blip r:embed="rId3" r:link="rId4" cstate="print"/>
            <a:srcRect l="19167" t="66206" r="71426"/>
            <a:stretch>
              <a:fillRect/>
            </a:stretch>
          </p:blipFill>
          <p:spPr bwMode="auto">
            <a:xfrm>
              <a:off x="1258" y="2985"/>
              <a:ext cx="135" cy="310"/>
            </a:xfrm>
            <a:prstGeom prst="rect">
              <a:avLst/>
            </a:prstGeom>
            <a:noFill/>
            <a:ln w="9525">
              <a:noFill/>
              <a:miter lim="800000"/>
              <a:headEnd/>
              <a:tailEnd/>
            </a:ln>
          </p:spPr>
        </p:pic>
        <p:grpSp>
          <p:nvGrpSpPr>
            <p:cNvPr id="134295" name="Group 60"/>
            <p:cNvGrpSpPr>
              <a:grpSpLocks noChangeAspect="1"/>
            </p:cNvGrpSpPr>
            <p:nvPr/>
          </p:nvGrpSpPr>
          <p:grpSpPr bwMode="auto">
            <a:xfrm>
              <a:off x="1308" y="2713"/>
              <a:ext cx="732" cy="560"/>
              <a:chOff x="1876" y="6159"/>
              <a:chExt cx="1512" cy="1156"/>
            </a:xfrm>
          </p:grpSpPr>
          <p:grpSp>
            <p:nvGrpSpPr>
              <p:cNvPr id="134296" name="Group 85"/>
              <p:cNvGrpSpPr>
                <a:grpSpLocks noChangeAspect="1"/>
              </p:cNvGrpSpPr>
              <p:nvPr/>
            </p:nvGrpSpPr>
            <p:grpSpPr bwMode="auto">
              <a:xfrm>
                <a:off x="1876" y="6159"/>
                <a:ext cx="1512" cy="1156"/>
                <a:chOff x="2460" y="3573"/>
                <a:chExt cx="2198" cy="1680"/>
              </a:xfrm>
            </p:grpSpPr>
            <p:sp>
              <p:nvSpPr>
                <p:cNvPr id="134321" name="Oval 89"/>
                <p:cNvSpPr>
                  <a:spLocks noChangeAspect="1" noChangeArrowheads="1"/>
                </p:cNvSpPr>
                <p:nvPr/>
              </p:nvSpPr>
              <p:spPr bwMode="auto">
                <a:xfrm>
                  <a:off x="2460" y="4898"/>
                  <a:ext cx="143" cy="143"/>
                </a:xfrm>
                <a:prstGeom prst="ellipse">
                  <a:avLst/>
                </a:prstGeom>
                <a:solidFill>
                  <a:srgbClr val="FFFFFF"/>
                </a:solidFill>
                <a:ln w="9525">
                  <a:solidFill>
                    <a:srgbClr val="000000"/>
                  </a:solidFill>
                  <a:round/>
                  <a:headEnd/>
                  <a:tailEnd/>
                </a:ln>
              </p:spPr>
              <p:txBody>
                <a:bodyPr/>
                <a:lstStyle/>
                <a:p>
                  <a:endParaRPr lang="en-US"/>
                </a:p>
              </p:txBody>
            </p:sp>
            <p:sp>
              <p:nvSpPr>
                <p:cNvPr id="134322" name="Oval 88"/>
                <p:cNvSpPr>
                  <a:spLocks noChangeAspect="1" noChangeArrowheads="1"/>
                </p:cNvSpPr>
                <p:nvPr/>
              </p:nvSpPr>
              <p:spPr bwMode="auto">
                <a:xfrm>
                  <a:off x="2978" y="3573"/>
                  <a:ext cx="1680" cy="1680"/>
                </a:xfrm>
                <a:prstGeom prst="ellipse">
                  <a:avLst/>
                </a:prstGeom>
                <a:solidFill>
                  <a:srgbClr val="FFFFFF"/>
                </a:solidFill>
                <a:ln w="9525">
                  <a:solidFill>
                    <a:srgbClr val="000000"/>
                  </a:solidFill>
                  <a:round/>
                  <a:headEnd/>
                  <a:tailEnd/>
                </a:ln>
              </p:spPr>
              <p:txBody>
                <a:bodyPr/>
                <a:lstStyle/>
                <a:p>
                  <a:endParaRPr lang="en-US"/>
                </a:p>
              </p:txBody>
            </p:sp>
            <p:sp>
              <p:nvSpPr>
                <p:cNvPr id="134323" name="Freeform 87"/>
                <p:cNvSpPr>
                  <a:spLocks noChangeAspect="1"/>
                </p:cNvSpPr>
                <p:nvPr/>
              </p:nvSpPr>
              <p:spPr bwMode="auto">
                <a:xfrm>
                  <a:off x="2490" y="3885"/>
                  <a:ext cx="669" cy="1020"/>
                </a:xfrm>
                <a:custGeom>
                  <a:avLst/>
                  <a:gdLst>
                    <a:gd name="T0" fmla="*/ 669 w 669"/>
                    <a:gd name="T1" fmla="*/ 0 h 1020"/>
                    <a:gd name="T2" fmla="*/ 0 w 669"/>
                    <a:gd name="T3" fmla="*/ 1020 h 1020"/>
                    <a:gd name="T4" fmla="*/ 0 60000 65536"/>
                    <a:gd name="T5" fmla="*/ 0 60000 65536"/>
                    <a:gd name="T6" fmla="*/ 0 w 669"/>
                    <a:gd name="T7" fmla="*/ 0 h 1020"/>
                    <a:gd name="T8" fmla="*/ 669 w 669"/>
                    <a:gd name="T9" fmla="*/ 1020 h 1020"/>
                  </a:gdLst>
                  <a:ahLst/>
                  <a:cxnLst>
                    <a:cxn ang="T4">
                      <a:pos x="T0" y="T1"/>
                    </a:cxn>
                    <a:cxn ang="T5">
                      <a:pos x="T2" y="T3"/>
                    </a:cxn>
                  </a:cxnLst>
                  <a:rect l="T6" t="T7" r="T8" b="T9"/>
                  <a:pathLst>
                    <a:path w="669" h="1020">
                      <a:moveTo>
                        <a:pt x="669" y="0"/>
                      </a:moveTo>
                      <a:lnTo>
                        <a:pt x="0" y="1020"/>
                      </a:lnTo>
                    </a:path>
                  </a:pathLst>
                </a:custGeom>
                <a:noFill/>
                <a:ln w="3175">
                  <a:solidFill>
                    <a:srgbClr val="000000"/>
                  </a:solidFill>
                  <a:round/>
                  <a:headEnd/>
                  <a:tailEnd/>
                </a:ln>
              </p:spPr>
              <p:txBody>
                <a:bodyPr/>
                <a:lstStyle/>
                <a:p>
                  <a:endParaRPr lang="en-US"/>
                </a:p>
              </p:txBody>
            </p:sp>
            <p:sp>
              <p:nvSpPr>
                <p:cNvPr id="134324" name="Line 86"/>
                <p:cNvSpPr>
                  <a:spLocks noChangeAspect="1" noChangeShapeType="1"/>
                </p:cNvSpPr>
                <p:nvPr/>
              </p:nvSpPr>
              <p:spPr bwMode="auto">
                <a:xfrm>
                  <a:off x="2543" y="5040"/>
                  <a:ext cx="1155" cy="203"/>
                </a:xfrm>
                <a:prstGeom prst="line">
                  <a:avLst/>
                </a:prstGeom>
                <a:noFill/>
                <a:ln w="3175">
                  <a:solidFill>
                    <a:srgbClr val="000000"/>
                  </a:solidFill>
                  <a:round/>
                  <a:headEnd/>
                  <a:tailEnd/>
                </a:ln>
              </p:spPr>
              <p:txBody>
                <a:bodyPr/>
                <a:lstStyle/>
                <a:p>
                  <a:endParaRPr lang="en-US"/>
                </a:p>
              </p:txBody>
            </p:sp>
          </p:grpSp>
          <p:grpSp>
            <p:nvGrpSpPr>
              <p:cNvPr id="134297" name="Group 82"/>
              <p:cNvGrpSpPr>
                <a:grpSpLocks noChangeAspect="1"/>
              </p:cNvGrpSpPr>
              <p:nvPr/>
            </p:nvGrpSpPr>
            <p:grpSpPr bwMode="auto">
              <a:xfrm rot="-1382366">
                <a:off x="2520" y="6248"/>
                <a:ext cx="248" cy="188"/>
                <a:chOff x="3735" y="803"/>
                <a:chExt cx="248" cy="188"/>
              </a:xfrm>
            </p:grpSpPr>
            <p:sp>
              <p:nvSpPr>
                <p:cNvPr id="134319" name="Oval 84"/>
                <p:cNvSpPr>
                  <a:spLocks noChangeAspect="1" noChangeArrowheads="1"/>
                </p:cNvSpPr>
                <p:nvPr/>
              </p:nvSpPr>
              <p:spPr bwMode="auto">
                <a:xfrm>
                  <a:off x="3735" y="848"/>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4320" name="Oval 83"/>
                <p:cNvSpPr>
                  <a:spLocks noChangeAspect="1" noChangeArrowheads="1"/>
                </p:cNvSpPr>
                <p:nvPr/>
              </p:nvSpPr>
              <p:spPr bwMode="auto">
                <a:xfrm>
                  <a:off x="3840" y="803"/>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nvGrpSpPr>
              <p:cNvPr id="134298" name="Group 79"/>
              <p:cNvGrpSpPr>
                <a:grpSpLocks noChangeAspect="1"/>
              </p:cNvGrpSpPr>
              <p:nvPr/>
            </p:nvGrpSpPr>
            <p:grpSpPr bwMode="auto">
              <a:xfrm rot="-2132260">
                <a:off x="2865" y="6293"/>
                <a:ext cx="248" cy="188"/>
                <a:chOff x="3735" y="803"/>
                <a:chExt cx="248" cy="188"/>
              </a:xfrm>
            </p:grpSpPr>
            <p:sp>
              <p:nvSpPr>
                <p:cNvPr id="134317" name="Oval 81"/>
                <p:cNvSpPr>
                  <a:spLocks noChangeAspect="1" noChangeArrowheads="1"/>
                </p:cNvSpPr>
                <p:nvPr/>
              </p:nvSpPr>
              <p:spPr bwMode="auto">
                <a:xfrm>
                  <a:off x="3735" y="848"/>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4318" name="Oval 80"/>
                <p:cNvSpPr>
                  <a:spLocks noChangeAspect="1" noChangeArrowheads="1"/>
                </p:cNvSpPr>
                <p:nvPr/>
              </p:nvSpPr>
              <p:spPr bwMode="auto">
                <a:xfrm>
                  <a:off x="3840" y="803"/>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nvGrpSpPr>
              <p:cNvPr id="134299" name="Group 76"/>
              <p:cNvGrpSpPr>
                <a:grpSpLocks noChangeAspect="1"/>
              </p:cNvGrpSpPr>
              <p:nvPr/>
            </p:nvGrpSpPr>
            <p:grpSpPr bwMode="auto">
              <a:xfrm>
                <a:off x="3045" y="6510"/>
                <a:ext cx="248" cy="188"/>
                <a:chOff x="3735" y="803"/>
                <a:chExt cx="248" cy="188"/>
              </a:xfrm>
            </p:grpSpPr>
            <p:sp>
              <p:nvSpPr>
                <p:cNvPr id="134315" name="Oval 78"/>
                <p:cNvSpPr>
                  <a:spLocks noChangeAspect="1" noChangeArrowheads="1"/>
                </p:cNvSpPr>
                <p:nvPr/>
              </p:nvSpPr>
              <p:spPr bwMode="auto">
                <a:xfrm>
                  <a:off x="3735" y="848"/>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4316" name="Oval 77"/>
                <p:cNvSpPr>
                  <a:spLocks noChangeAspect="1" noChangeArrowheads="1"/>
                </p:cNvSpPr>
                <p:nvPr/>
              </p:nvSpPr>
              <p:spPr bwMode="auto">
                <a:xfrm>
                  <a:off x="3840" y="803"/>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nvGrpSpPr>
              <p:cNvPr id="134300" name="Group 73"/>
              <p:cNvGrpSpPr>
                <a:grpSpLocks noChangeAspect="1"/>
              </p:cNvGrpSpPr>
              <p:nvPr/>
            </p:nvGrpSpPr>
            <p:grpSpPr bwMode="auto">
              <a:xfrm rot="3011666">
                <a:off x="2400" y="6533"/>
                <a:ext cx="248" cy="188"/>
                <a:chOff x="3735" y="803"/>
                <a:chExt cx="248" cy="188"/>
              </a:xfrm>
            </p:grpSpPr>
            <p:sp>
              <p:nvSpPr>
                <p:cNvPr id="134313" name="Oval 75"/>
                <p:cNvSpPr>
                  <a:spLocks noChangeAspect="1" noChangeArrowheads="1"/>
                </p:cNvSpPr>
                <p:nvPr/>
              </p:nvSpPr>
              <p:spPr bwMode="auto">
                <a:xfrm>
                  <a:off x="3735" y="848"/>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4314" name="Oval 74"/>
                <p:cNvSpPr>
                  <a:spLocks noChangeAspect="1" noChangeArrowheads="1"/>
                </p:cNvSpPr>
                <p:nvPr/>
              </p:nvSpPr>
              <p:spPr bwMode="auto">
                <a:xfrm>
                  <a:off x="3840" y="803"/>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nvGrpSpPr>
              <p:cNvPr id="134301" name="Group 70"/>
              <p:cNvGrpSpPr>
                <a:grpSpLocks noChangeAspect="1"/>
              </p:cNvGrpSpPr>
              <p:nvPr/>
            </p:nvGrpSpPr>
            <p:grpSpPr bwMode="auto">
              <a:xfrm rot="4085108">
                <a:off x="2685" y="6631"/>
                <a:ext cx="248" cy="188"/>
                <a:chOff x="3735" y="803"/>
                <a:chExt cx="248" cy="188"/>
              </a:xfrm>
            </p:grpSpPr>
            <p:sp>
              <p:nvSpPr>
                <p:cNvPr id="134311" name="Oval 72"/>
                <p:cNvSpPr>
                  <a:spLocks noChangeAspect="1" noChangeArrowheads="1"/>
                </p:cNvSpPr>
                <p:nvPr/>
              </p:nvSpPr>
              <p:spPr bwMode="auto">
                <a:xfrm>
                  <a:off x="3735" y="848"/>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4312" name="Oval 71"/>
                <p:cNvSpPr>
                  <a:spLocks noChangeAspect="1" noChangeArrowheads="1"/>
                </p:cNvSpPr>
                <p:nvPr/>
              </p:nvSpPr>
              <p:spPr bwMode="auto">
                <a:xfrm>
                  <a:off x="3840" y="803"/>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nvGrpSpPr>
              <p:cNvPr id="134302" name="Group 67"/>
              <p:cNvGrpSpPr>
                <a:grpSpLocks noChangeAspect="1"/>
              </p:cNvGrpSpPr>
              <p:nvPr/>
            </p:nvGrpSpPr>
            <p:grpSpPr bwMode="auto">
              <a:xfrm rot="4051234">
                <a:off x="3038" y="6781"/>
                <a:ext cx="248" cy="188"/>
                <a:chOff x="3735" y="803"/>
                <a:chExt cx="248" cy="188"/>
              </a:xfrm>
            </p:grpSpPr>
            <p:sp>
              <p:nvSpPr>
                <p:cNvPr id="134309" name="Oval 69"/>
                <p:cNvSpPr>
                  <a:spLocks noChangeAspect="1" noChangeArrowheads="1"/>
                </p:cNvSpPr>
                <p:nvPr/>
              </p:nvSpPr>
              <p:spPr bwMode="auto">
                <a:xfrm>
                  <a:off x="3735" y="848"/>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4310" name="Oval 68"/>
                <p:cNvSpPr>
                  <a:spLocks noChangeAspect="1" noChangeArrowheads="1"/>
                </p:cNvSpPr>
                <p:nvPr/>
              </p:nvSpPr>
              <p:spPr bwMode="auto">
                <a:xfrm>
                  <a:off x="3840" y="803"/>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nvGrpSpPr>
              <p:cNvPr id="134303" name="Group 64"/>
              <p:cNvGrpSpPr>
                <a:grpSpLocks noChangeAspect="1"/>
              </p:cNvGrpSpPr>
              <p:nvPr/>
            </p:nvGrpSpPr>
            <p:grpSpPr bwMode="auto">
              <a:xfrm rot="3969675">
                <a:off x="2453" y="6863"/>
                <a:ext cx="248" cy="188"/>
                <a:chOff x="3735" y="803"/>
                <a:chExt cx="248" cy="188"/>
              </a:xfrm>
            </p:grpSpPr>
            <p:sp>
              <p:nvSpPr>
                <p:cNvPr id="134307" name="Oval 66"/>
                <p:cNvSpPr>
                  <a:spLocks noChangeAspect="1" noChangeArrowheads="1"/>
                </p:cNvSpPr>
                <p:nvPr/>
              </p:nvSpPr>
              <p:spPr bwMode="auto">
                <a:xfrm>
                  <a:off x="3735" y="848"/>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4308" name="Oval 65"/>
                <p:cNvSpPr>
                  <a:spLocks noChangeAspect="1" noChangeArrowheads="1"/>
                </p:cNvSpPr>
                <p:nvPr/>
              </p:nvSpPr>
              <p:spPr bwMode="auto">
                <a:xfrm>
                  <a:off x="3840" y="803"/>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nvGrpSpPr>
              <p:cNvPr id="134304" name="Group 61"/>
              <p:cNvGrpSpPr>
                <a:grpSpLocks noChangeAspect="1"/>
              </p:cNvGrpSpPr>
              <p:nvPr/>
            </p:nvGrpSpPr>
            <p:grpSpPr bwMode="auto">
              <a:xfrm rot="-2313916">
                <a:off x="2737" y="6968"/>
                <a:ext cx="248" cy="188"/>
                <a:chOff x="3735" y="803"/>
                <a:chExt cx="248" cy="188"/>
              </a:xfrm>
            </p:grpSpPr>
            <p:sp>
              <p:nvSpPr>
                <p:cNvPr id="134305" name="Oval 63"/>
                <p:cNvSpPr>
                  <a:spLocks noChangeAspect="1" noChangeArrowheads="1"/>
                </p:cNvSpPr>
                <p:nvPr/>
              </p:nvSpPr>
              <p:spPr bwMode="auto">
                <a:xfrm>
                  <a:off x="3735" y="848"/>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4306" name="Oval 62"/>
                <p:cNvSpPr>
                  <a:spLocks noChangeAspect="1" noChangeArrowheads="1"/>
                </p:cNvSpPr>
                <p:nvPr/>
              </p:nvSpPr>
              <p:spPr bwMode="auto">
                <a:xfrm>
                  <a:off x="3840" y="803"/>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grpSp>
      <p:grpSp>
        <p:nvGrpSpPr>
          <p:cNvPr id="134150" name="Group 177"/>
          <p:cNvGrpSpPr>
            <a:grpSpLocks/>
          </p:cNvGrpSpPr>
          <p:nvPr/>
        </p:nvGrpSpPr>
        <p:grpSpPr bwMode="auto">
          <a:xfrm>
            <a:off x="1985963" y="2700338"/>
            <a:ext cx="1252537" cy="927100"/>
            <a:chOff x="1251" y="1701"/>
            <a:chExt cx="789" cy="584"/>
          </a:xfrm>
        </p:grpSpPr>
        <p:pic>
          <p:nvPicPr>
            <p:cNvPr id="134269" name="Picture 160" descr="http://science.csustan.edu/JTB/LABWARE/labware-map.gif"/>
            <p:cNvPicPr>
              <a:picLocks noChangeAspect="1" noChangeArrowheads="1"/>
            </p:cNvPicPr>
            <p:nvPr/>
          </p:nvPicPr>
          <p:blipFill>
            <a:blip r:embed="rId3" r:link="rId4" cstate="print"/>
            <a:srcRect l="19167" t="66206" r="71426"/>
            <a:stretch>
              <a:fillRect/>
            </a:stretch>
          </p:blipFill>
          <p:spPr bwMode="auto">
            <a:xfrm>
              <a:off x="1251" y="1975"/>
              <a:ext cx="135" cy="310"/>
            </a:xfrm>
            <a:prstGeom prst="rect">
              <a:avLst/>
            </a:prstGeom>
            <a:noFill/>
            <a:ln w="9525">
              <a:noFill/>
              <a:miter lim="800000"/>
              <a:headEnd/>
              <a:tailEnd/>
            </a:ln>
          </p:spPr>
        </p:pic>
        <p:grpSp>
          <p:nvGrpSpPr>
            <p:cNvPr id="134270" name="Group 135"/>
            <p:cNvGrpSpPr>
              <a:grpSpLocks noChangeAspect="1"/>
            </p:cNvGrpSpPr>
            <p:nvPr/>
          </p:nvGrpSpPr>
          <p:grpSpPr bwMode="auto">
            <a:xfrm>
              <a:off x="1308" y="1701"/>
              <a:ext cx="732" cy="560"/>
              <a:chOff x="1876" y="3629"/>
              <a:chExt cx="1512" cy="1156"/>
            </a:xfrm>
          </p:grpSpPr>
          <p:grpSp>
            <p:nvGrpSpPr>
              <p:cNvPr id="134271" name="Group 154"/>
              <p:cNvGrpSpPr>
                <a:grpSpLocks noChangeAspect="1"/>
              </p:cNvGrpSpPr>
              <p:nvPr/>
            </p:nvGrpSpPr>
            <p:grpSpPr bwMode="auto">
              <a:xfrm>
                <a:off x="1876" y="3629"/>
                <a:ext cx="1512" cy="1156"/>
                <a:chOff x="2460" y="3573"/>
                <a:chExt cx="2198" cy="1680"/>
              </a:xfrm>
            </p:grpSpPr>
            <p:sp>
              <p:nvSpPr>
                <p:cNvPr id="134290" name="Oval 158"/>
                <p:cNvSpPr>
                  <a:spLocks noChangeAspect="1" noChangeArrowheads="1"/>
                </p:cNvSpPr>
                <p:nvPr/>
              </p:nvSpPr>
              <p:spPr bwMode="auto">
                <a:xfrm>
                  <a:off x="2460" y="4898"/>
                  <a:ext cx="143" cy="143"/>
                </a:xfrm>
                <a:prstGeom prst="ellipse">
                  <a:avLst/>
                </a:prstGeom>
                <a:solidFill>
                  <a:srgbClr val="FFFFFF"/>
                </a:solidFill>
                <a:ln w="9525">
                  <a:solidFill>
                    <a:srgbClr val="000000"/>
                  </a:solidFill>
                  <a:round/>
                  <a:headEnd/>
                  <a:tailEnd/>
                </a:ln>
              </p:spPr>
              <p:txBody>
                <a:bodyPr/>
                <a:lstStyle/>
                <a:p>
                  <a:endParaRPr lang="en-US"/>
                </a:p>
              </p:txBody>
            </p:sp>
            <p:sp>
              <p:nvSpPr>
                <p:cNvPr id="134291" name="Oval 157"/>
                <p:cNvSpPr>
                  <a:spLocks noChangeAspect="1" noChangeArrowheads="1"/>
                </p:cNvSpPr>
                <p:nvPr/>
              </p:nvSpPr>
              <p:spPr bwMode="auto">
                <a:xfrm>
                  <a:off x="2978" y="3573"/>
                  <a:ext cx="1680" cy="1680"/>
                </a:xfrm>
                <a:prstGeom prst="ellipse">
                  <a:avLst/>
                </a:prstGeom>
                <a:solidFill>
                  <a:srgbClr val="FFFFFF"/>
                </a:solidFill>
                <a:ln w="9525">
                  <a:solidFill>
                    <a:srgbClr val="000000"/>
                  </a:solidFill>
                  <a:round/>
                  <a:headEnd/>
                  <a:tailEnd/>
                </a:ln>
              </p:spPr>
              <p:txBody>
                <a:bodyPr/>
                <a:lstStyle/>
                <a:p>
                  <a:endParaRPr lang="en-US"/>
                </a:p>
              </p:txBody>
            </p:sp>
            <p:sp>
              <p:nvSpPr>
                <p:cNvPr id="134292" name="Freeform 156"/>
                <p:cNvSpPr>
                  <a:spLocks noChangeAspect="1"/>
                </p:cNvSpPr>
                <p:nvPr/>
              </p:nvSpPr>
              <p:spPr bwMode="auto">
                <a:xfrm>
                  <a:off x="2490" y="3885"/>
                  <a:ext cx="669" cy="1020"/>
                </a:xfrm>
                <a:custGeom>
                  <a:avLst/>
                  <a:gdLst>
                    <a:gd name="T0" fmla="*/ 669 w 669"/>
                    <a:gd name="T1" fmla="*/ 0 h 1020"/>
                    <a:gd name="T2" fmla="*/ 0 w 669"/>
                    <a:gd name="T3" fmla="*/ 1020 h 1020"/>
                    <a:gd name="T4" fmla="*/ 0 60000 65536"/>
                    <a:gd name="T5" fmla="*/ 0 60000 65536"/>
                    <a:gd name="T6" fmla="*/ 0 w 669"/>
                    <a:gd name="T7" fmla="*/ 0 h 1020"/>
                    <a:gd name="T8" fmla="*/ 669 w 669"/>
                    <a:gd name="T9" fmla="*/ 1020 h 1020"/>
                  </a:gdLst>
                  <a:ahLst/>
                  <a:cxnLst>
                    <a:cxn ang="T4">
                      <a:pos x="T0" y="T1"/>
                    </a:cxn>
                    <a:cxn ang="T5">
                      <a:pos x="T2" y="T3"/>
                    </a:cxn>
                  </a:cxnLst>
                  <a:rect l="T6" t="T7" r="T8" b="T9"/>
                  <a:pathLst>
                    <a:path w="669" h="1020">
                      <a:moveTo>
                        <a:pt x="669" y="0"/>
                      </a:moveTo>
                      <a:lnTo>
                        <a:pt x="0" y="1020"/>
                      </a:lnTo>
                    </a:path>
                  </a:pathLst>
                </a:custGeom>
                <a:noFill/>
                <a:ln w="3175">
                  <a:solidFill>
                    <a:srgbClr val="000000"/>
                  </a:solidFill>
                  <a:round/>
                  <a:headEnd/>
                  <a:tailEnd/>
                </a:ln>
              </p:spPr>
              <p:txBody>
                <a:bodyPr/>
                <a:lstStyle/>
                <a:p>
                  <a:endParaRPr lang="en-US"/>
                </a:p>
              </p:txBody>
            </p:sp>
            <p:sp>
              <p:nvSpPr>
                <p:cNvPr id="134293" name="Line 155"/>
                <p:cNvSpPr>
                  <a:spLocks noChangeAspect="1" noChangeShapeType="1"/>
                </p:cNvSpPr>
                <p:nvPr/>
              </p:nvSpPr>
              <p:spPr bwMode="auto">
                <a:xfrm>
                  <a:off x="2543" y="5040"/>
                  <a:ext cx="1155" cy="203"/>
                </a:xfrm>
                <a:prstGeom prst="line">
                  <a:avLst/>
                </a:prstGeom>
                <a:noFill/>
                <a:ln w="3175">
                  <a:solidFill>
                    <a:srgbClr val="000000"/>
                  </a:solidFill>
                  <a:round/>
                  <a:headEnd/>
                  <a:tailEnd/>
                </a:ln>
              </p:spPr>
              <p:txBody>
                <a:bodyPr/>
                <a:lstStyle/>
                <a:p>
                  <a:endParaRPr lang="en-US"/>
                </a:p>
              </p:txBody>
            </p:sp>
          </p:grpSp>
          <p:grpSp>
            <p:nvGrpSpPr>
              <p:cNvPr id="134272" name="Group 151"/>
              <p:cNvGrpSpPr>
                <a:grpSpLocks noChangeAspect="1"/>
              </p:cNvGrpSpPr>
              <p:nvPr/>
            </p:nvGrpSpPr>
            <p:grpSpPr bwMode="auto">
              <a:xfrm rot="2416321">
                <a:off x="2550" y="3750"/>
                <a:ext cx="248" cy="188"/>
                <a:chOff x="3735" y="803"/>
                <a:chExt cx="248" cy="188"/>
              </a:xfrm>
            </p:grpSpPr>
            <p:sp>
              <p:nvSpPr>
                <p:cNvPr id="134288" name="Oval 153"/>
                <p:cNvSpPr>
                  <a:spLocks noChangeAspect="1" noChangeArrowheads="1"/>
                </p:cNvSpPr>
                <p:nvPr/>
              </p:nvSpPr>
              <p:spPr bwMode="auto">
                <a:xfrm>
                  <a:off x="3735" y="848"/>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4289" name="Oval 152"/>
                <p:cNvSpPr>
                  <a:spLocks noChangeAspect="1" noChangeArrowheads="1"/>
                </p:cNvSpPr>
                <p:nvPr/>
              </p:nvSpPr>
              <p:spPr bwMode="auto">
                <a:xfrm>
                  <a:off x="3840" y="803"/>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nvGrpSpPr>
              <p:cNvPr id="134273" name="Group 148"/>
              <p:cNvGrpSpPr>
                <a:grpSpLocks noChangeAspect="1"/>
              </p:cNvGrpSpPr>
              <p:nvPr/>
            </p:nvGrpSpPr>
            <p:grpSpPr bwMode="auto">
              <a:xfrm rot="-1626487">
                <a:off x="2865" y="3923"/>
                <a:ext cx="248" cy="188"/>
                <a:chOff x="3735" y="803"/>
                <a:chExt cx="248" cy="188"/>
              </a:xfrm>
            </p:grpSpPr>
            <p:sp>
              <p:nvSpPr>
                <p:cNvPr id="134286" name="Oval 150"/>
                <p:cNvSpPr>
                  <a:spLocks noChangeAspect="1" noChangeArrowheads="1"/>
                </p:cNvSpPr>
                <p:nvPr/>
              </p:nvSpPr>
              <p:spPr bwMode="auto">
                <a:xfrm>
                  <a:off x="3735" y="848"/>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4287" name="Oval 149"/>
                <p:cNvSpPr>
                  <a:spLocks noChangeAspect="1" noChangeArrowheads="1"/>
                </p:cNvSpPr>
                <p:nvPr/>
              </p:nvSpPr>
              <p:spPr bwMode="auto">
                <a:xfrm>
                  <a:off x="3840" y="803"/>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nvGrpSpPr>
              <p:cNvPr id="2" name="Group 145"/>
              <p:cNvGrpSpPr>
                <a:grpSpLocks noChangeAspect="1"/>
              </p:cNvGrpSpPr>
              <p:nvPr/>
            </p:nvGrpSpPr>
            <p:grpSpPr bwMode="auto">
              <a:xfrm rot="1757482">
                <a:off x="3030" y="4230"/>
                <a:ext cx="248" cy="188"/>
                <a:chOff x="3735" y="803"/>
                <a:chExt cx="248" cy="188"/>
              </a:xfrm>
            </p:grpSpPr>
            <p:sp>
              <p:nvSpPr>
                <p:cNvPr id="134284" name="Oval 147"/>
                <p:cNvSpPr>
                  <a:spLocks noChangeAspect="1" noChangeArrowheads="1"/>
                </p:cNvSpPr>
                <p:nvPr/>
              </p:nvSpPr>
              <p:spPr bwMode="auto">
                <a:xfrm>
                  <a:off x="3735" y="848"/>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4285" name="Oval 146"/>
                <p:cNvSpPr>
                  <a:spLocks noChangeAspect="1" noChangeArrowheads="1"/>
                </p:cNvSpPr>
                <p:nvPr/>
              </p:nvSpPr>
              <p:spPr bwMode="auto">
                <a:xfrm>
                  <a:off x="3840" y="803"/>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nvGrpSpPr>
              <p:cNvPr id="134275" name="Group 142"/>
              <p:cNvGrpSpPr>
                <a:grpSpLocks noChangeAspect="1"/>
              </p:cNvGrpSpPr>
              <p:nvPr/>
            </p:nvGrpSpPr>
            <p:grpSpPr bwMode="auto">
              <a:xfrm>
                <a:off x="2325" y="4133"/>
                <a:ext cx="248" cy="188"/>
                <a:chOff x="3735" y="803"/>
                <a:chExt cx="248" cy="188"/>
              </a:xfrm>
            </p:grpSpPr>
            <p:sp>
              <p:nvSpPr>
                <p:cNvPr id="134282" name="Oval 144"/>
                <p:cNvSpPr>
                  <a:spLocks noChangeAspect="1" noChangeArrowheads="1"/>
                </p:cNvSpPr>
                <p:nvPr/>
              </p:nvSpPr>
              <p:spPr bwMode="auto">
                <a:xfrm>
                  <a:off x="3735" y="848"/>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4283" name="Oval 143"/>
                <p:cNvSpPr>
                  <a:spLocks noChangeAspect="1" noChangeArrowheads="1"/>
                </p:cNvSpPr>
                <p:nvPr/>
              </p:nvSpPr>
              <p:spPr bwMode="auto">
                <a:xfrm>
                  <a:off x="3840" y="803"/>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nvGrpSpPr>
              <p:cNvPr id="134276" name="Group 139"/>
              <p:cNvGrpSpPr>
                <a:grpSpLocks noChangeAspect="1"/>
              </p:cNvGrpSpPr>
              <p:nvPr/>
            </p:nvGrpSpPr>
            <p:grpSpPr bwMode="auto">
              <a:xfrm rot="6447836">
                <a:off x="2588" y="4328"/>
                <a:ext cx="248" cy="188"/>
                <a:chOff x="3735" y="803"/>
                <a:chExt cx="248" cy="188"/>
              </a:xfrm>
            </p:grpSpPr>
            <p:sp>
              <p:nvSpPr>
                <p:cNvPr id="134280" name="Oval 141"/>
                <p:cNvSpPr>
                  <a:spLocks noChangeAspect="1" noChangeArrowheads="1"/>
                </p:cNvSpPr>
                <p:nvPr/>
              </p:nvSpPr>
              <p:spPr bwMode="auto">
                <a:xfrm>
                  <a:off x="3735" y="848"/>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4281" name="Oval 140"/>
                <p:cNvSpPr>
                  <a:spLocks noChangeAspect="1" noChangeArrowheads="1"/>
                </p:cNvSpPr>
                <p:nvPr/>
              </p:nvSpPr>
              <p:spPr bwMode="auto">
                <a:xfrm>
                  <a:off x="3840" y="803"/>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nvGrpSpPr>
              <p:cNvPr id="134277" name="Group 136"/>
              <p:cNvGrpSpPr>
                <a:grpSpLocks noChangeAspect="1"/>
              </p:cNvGrpSpPr>
              <p:nvPr/>
            </p:nvGrpSpPr>
            <p:grpSpPr bwMode="auto">
              <a:xfrm rot="-4017634">
                <a:off x="2903" y="4478"/>
                <a:ext cx="248" cy="188"/>
                <a:chOff x="3735" y="803"/>
                <a:chExt cx="248" cy="188"/>
              </a:xfrm>
            </p:grpSpPr>
            <p:sp>
              <p:nvSpPr>
                <p:cNvPr id="134278" name="Oval 138"/>
                <p:cNvSpPr>
                  <a:spLocks noChangeAspect="1" noChangeArrowheads="1"/>
                </p:cNvSpPr>
                <p:nvPr/>
              </p:nvSpPr>
              <p:spPr bwMode="auto">
                <a:xfrm>
                  <a:off x="3735" y="848"/>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4279" name="Oval 137"/>
                <p:cNvSpPr>
                  <a:spLocks noChangeAspect="1" noChangeArrowheads="1"/>
                </p:cNvSpPr>
                <p:nvPr/>
              </p:nvSpPr>
              <p:spPr bwMode="auto">
                <a:xfrm>
                  <a:off x="3840" y="803"/>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grpSp>
      <p:grpSp>
        <p:nvGrpSpPr>
          <p:cNvPr id="134151" name="Group 178"/>
          <p:cNvGrpSpPr>
            <a:grpSpLocks/>
          </p:cNvGrpSpPr>
          <p:nvPr/>
        </p:nvGrpSpPr>
        <p:grpSpPr bwMode="auto">
          <a:xfrm>
            <a:off x="3946525" y="2701925"/>
            <a:ext cx="1252538" cy="925513"/>
            <a:chOff x="2108" y="1702"/>
            <a:chExt cx="789" cy="583"/>
          </a:xfrm>
        </p:grpSpPr>
        <p:pic>
          <p:nvPicPr>
            <p:cNvPr id="134253" name="Picture 161" descr="http://science.csustan.edu/JTB/LABWARE/labware-map.gif"/>
            <p:cNvPicPr>
              <a:picLocks noChangeAspect="1" noChangeArrowheads="1"/>
            </p:cNvPicPr>
            <p:nvPr/>
          </p:nvPicPr>
          <p:blipFill>
            <a:blip r:embed="rId3" r:link="rId4" cstate="print"/>
            <a:srcRect l="19167" t="66206" r="71426"/>
            <a:stretch>
              <a:fillRect/>
            </a:stretch>
          </p:blipFill>
          <p:spPr bwMode="auto">
            <a:xfrm>
              <a:off x="2108" y="1975"/>
              <a:ext cx="136" cy="310"/>
            </a:xfrm>
            <a:prstGeom prst="rect">
              <a:avLst/>
            </a:prstGeom>
            <a:noFill/>
            <a:ln w="9525">
              <a:noFill/>
              <a:miter lim="800000"/>
              <a:headEnd/>
              <a:tailEnd/>
            </a:ln>
          </p:spPr>
        </p:pic>
        <p:grpSp>
          <p:nvGrpSpPr>
            <p:cNvPr id="134254" name="Group 120"/>
            <p:cNvGrpSpPr>
              <a:grpSpLocks noChangeAspect="1"/>
            </p:cNvGrpSpPr>
            <p:nvPr/>
          </p:nvGrpSpPr>
          <p:grpSpPr bwMode="auto">
            <a:xfrm>
              <a:off x="2165" y="1702"/>
              <a:ext cx="732" cy="560"/>
              <a:chOff x="4020" y="3630"/>
              <a:chExt cx="1512" cy="1156"/>
            </a:xfrm>
          </p:grpSpPr>
          <p:grpSp>
            <p:nvGrpSpPr>
              <p:cNvPr id="134255" name="Group 130"/>
              <p:cNvGrpSpPr>
                <a:grpSpLocks noChangeAspect="1"/>
              </p:cNvGrpSpPr>
              <p:nvPr/>
            </p:nvGrpSpPr>
            <p:grpSpPr bwMode="auto">
              <a:xfrm>
                <a:off x="4020" y="3630"/>
                <a:ext cx="1512" cy="1156"/>
                <a:chOff x="2460" y="3573"/>
                <a:chExt cx="2198" cy="1680"/>
              </a:xfrm>
            </p:grpSpPr>
            <p:sp>
              <p:nvSpPr>
                <p:cNvPr id="134265" name="Oval 134"/>
                <p:cNvSpPr>
                  <a:spLocks noChangeAspect="1" noChangeArrowheads="1"/>
                </p:cNvSpPr>
                <p:nvPr/>
              </p:nvSpPr>
              <p:spPr bwMode="auto">
                <a:xfrm>
                  <a:off x="2460" y="4898"/>
                  <a:ext cx="143" cy="143"/>
                </a:xfrm>
                <a:prstGeom prst="ellipse">
                  <a:avLst/>
                </a:prstGeom>
                <a:solidFill>
                  <a:srgbClr val="FFFFFF"/>
                </a:solidFill>
                <a:ln w="9525">
                  <a:solidFill>
                    <a:srgbClr val="000000"/>
                  </a:solidFill>
                  <a:round/>
                  <a:headEnd/>
                  <a:tailEnd/>
                </a:ln>
              </p:spPr>
              <p:txBody>
                <a:bodyPr/>
                <a:lstStyle/>
                <a:p>
                  <a:endParaRPr lang="en-US"/>
                </a:p>
              </p:txBody>
            </p:sp>
            <p:sp>
              <p:nvSpPr>
                <p:cNvPr id="134266" name="Oval 133"/>
                <p:cNvSpPr>
                  <a:spLocks noChangeAspect="1" noChangeArrowheads="1"/>
                </p:cNvSpPr>
                <p:nvPr/>
              </p:nvSpPr>
              <p:spPr bwMode="auto">
                <a:xfrm>
                  <a:off x="2978" y="3573"/>
                  <a:ext cx="1680" cy="1680"/>
                </a:xfrm>
                <a:prstGeom prst="ellipse">
                  <a:avLst/>
                </a:prstGeom>
                <a:solidFill>
                  <a:srgbClr val="FFFFFF"/>
                </a:solidFill>
                <a:ln w="9525">
                  <a:solidFill>
                    <a:srgbClr val="000000"/>
                  </a:solidFill>
                  <a:round/>
                  <a:headEnd/>
                  <a:tailEnd/>
                </a:ln>
              </p:spPr>
              <p:txBody>
                <a:bodyPr/>
                <a:lstStyle/>
                <a:p>
                  <a:endParaRPr lang="en-US"/>
                </a:p>
              </p:txBody>
            </p:sp>
            <p:sp>
              <p:nvSpPr>
                <p:cNvPr id="134267" name="Freeform 132"/>
                <p:cNvSpPr>
                  <a:spLocks noChangeAspect="1"/>
                </p:cNvSpPr>
                <p:nvPr/>
              </p:nvSpPr>
              <p:spPr bwMode="auto">
                <a:xfrm>
                  <a:off x="2490" y="3885"/>
                  <a:ext cx="669" cy="1020"/>
                </a:xfrm>
                <a:custGeom>
                  <a:avLst/>
                  <a:gdLst>
                    <a:gd name="T0" fmla="*/ 669 w 669"/>
                    <a:gd name="T1" fmla="*/ 0 h 1020"/>
                    <a:gd name="T2" fmla="*/ 0 w 669"/>
                    <a:gd name="T3" fmla="*/ 1020 h 1020"/>
                    <a:gd name="T4" fmla="*/ 0 60000 65536"/>
                    <a:gd name="T5" fmla="*/ 0 60000 65536"/>
                    <a:gd name="T6" fmla="*/ 0 w 669"/>
                    <a:gd name="T7" fmla="*/ 0 h 1020"/>
                    <a:gd name="T8" fmla="*/ 669 w 669"/>
                    <a:gd name="T9" fmla="*/ 1020 h 1020"/>
                  </a:gdLst>
                  <a:ahLst/>
                  <a:cxnLst>
                    <a:cxn ang="T4">
                      <a:pos x="T0" y="T1"/>
                    </a:cxn>
                    <a:cxn ang="T5">
                      <a:pos x="T2" y="T3"/>
                    </a:cxn>
                  </a:cxnLst>
                  <a:rect l="T6" t="T7" r="T8" b="T9"/>
                  <a:pathLst>
                    <a:path w="669" h="1020">
                      <a:moveTo>
                        <a:pt x="669" y="0"/>
                      </a:moveTo>
                      <a:lnTo>
                        <a:pt x="0" y="1020"/>
                      </a:lnTo>
                    </a:path>
                  </a:pathLst>
                </a:custGeom>
                <a:noFill/>
                <a:ln w="3175">
                  <a:solidFill>
                    <a:srgbClr val="000000"/>
                  </a:solidFill>
                  <a:round/>
                  <a:headEnd/>
                  <a:tailEnd/>
                </a:ln>
              </p:spPr>
              <p:txBody>
                <a:bodyPr/>
                <a:lstStyle/>
                <a:p>
                  <a:endParaRPr lang="en-US"/>
                </a:p>
              </p:txBody>
            </p:sp>
            <p:sp>
              <p:nvSpPr>
                <p:cNvPr id="134268" name="Line 131"/>
                <p:cNvSpPr>
                  <a:spLocks noChangeAspect="1" noChangeShapeType="1"/>
                </p:cNvSpPr>
                <p:nvPr/>
              </p:nvSpPr>
              <p:spPr bwMode="auto">
                <a:xfrm>
                  <a:off x="2543" y="5040"/>
                  <a:ext cx="1155" cy="203"/>
                </a:xfrm>
                <a:prstGeom prst="line">
                  <a:avLst/>
                </a:prstGeom>
                <a:noFill/>
                <a:ln w="3175">
                  <a:solidFill>
                    <a:srgbClr val="000000"/>
                  </a:solidFill>
                  <a:round/>
                  <a:headEnd/>
                  <a:tailEnd/>
                </a:ln>
              </p:spPr>
              <p:txBody>
                <a:bodyPr/>
                <a:lstStyle/>
                <a:p>
                  <a:endParaRPr lang="en-US"/>
                </a:p>
              </p:txBody>
            </p:sp>
          </p:grpSp>
          <p:grpSp>
            <p:nvGrpSpPr>
              <p:cNvPr id="134256" name="Group 127"/>
              <p:cNvGrpSpPr>
                <a:grpSpLocks noChangeAspect="1"/>
              </p:cNvGrpSpPr>
              <p:nvPr/>
            </p:nvGrpSpPr>
            <p:grpSpPr bwMode="auto">
              <a:xfrm rot="7253678">
                <a:off x="4883" y="3862"/>
                <a:ext cx="390" cy="286"/>
                <a:chOff x="3735" y="803"/>
                <a:chExt cx="248" cy="188"/>
              </a:xfrm>
            </p:grpSpPr>
            <p:sp>
              <p:nvSpPr>
                <p:cNvPr id="134263" name="Oval 129"/>
                <p:cNvSpPr>
                  <a:spLocks noChangeAspect="1" noChangeArrowheads="1"/>
                </p:cNvSpPr>
                <p:nvPr/>
              </p:nvSpPr>
              <p:spPr bwMode="auto">
                <a:xfrm>
                  <a:off x="3735" y="848"/>
                  <a:ext cx="143" cy="143"/>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sp>
              <p:nvSpPr>
                <p:cNvPr id="134264" name="Oval 128"/>
                <p:cNvSpPr>
                  <a:spLocks noChangeAspect="1" noChangeArrowheads="1"/>
                </p:cNvSpPr>
                <p:nvPr/>
              </p:nvSpPr>
              <p:spPr bwMode="auto">
                <a:xfrm>
                  <a:off x="3840" y="803"/>
                  <a:ext cx="143" cy="143"/>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grpSp>
          <p:grpSp>
            <p:nvGrpSpPr>
              <p:cNvPr id="134257" name="Group 124"/>
              <p:cNvGrpSpPr>
                <a:grpSpLocks noChangeAspect="1"/>
              </p:cNvGrpSpPr>
              <p:nvPr/>
            </p:nvGrpSpPr>
            <p:grpSpPr bwMode="auto">
              <a:xfrm rot="4622130">
                <a:off x="4507" y="4110"/>
                <a:ext cx="390" cy="286"/>
                <a:chOff x="3735" y="803"/>
                <a:chExt cx="248" cy="188"/>
              </a:xfrm>
            </p:grpSpPr>
            <p:sp>
              <p:nvSpPr>
                <p:cNvPr id="134261" name="Oval 126"/>
                <p:cNvSpPr>
                  <a:spLocks noChangeAspect="1" noChangeArrowheads="1"/>
                </p:cNvSpPr>
                <p:nvPr/>
              </p:nvSpPr>
              <p:spPr bwMode="auto">
                <a:xfrm>
                  <a:off x="3735" y="848"/>
                  <a:ext cx="143" cy="143"/>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sp>
              <p:nvSpPr>
                <p:cNvPr id="134262" name="Oval 125"/>
                <p:cNvSpPr>
                  <a:spLocks noChangeAspect="1" noChangeArrowheads="1"/>
                </p:cNvSpPr>
                <p:nvPr/>
              </p:nvSpPr>
              <p:spPr bwMode="auto">
                <a:xfrm>
                  <a:off x="3840" y="803"/>
                  <a:ext cx="143" cy="143"/>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grpSp>
          <p:grpSp>
            <p:nvGrpSpPr>
              <p:cNvPr id="134258" name="Group 121"/>
              <p:cNvGrpSpPr>
                <a:grpSpLocks noChangeAspect="1"/>
              </p:cNvGrpSpPr>
              <p:nvPr/>
            </p:nvGrpSpPr>
            <p:grpSpPr bwMode="auto">
              <a:xfrm>
                <a:off x="4897" y="4357"/>
                <a:ext cx="390" cy="286"/>
                <a:chOff x="3735" y="803"/>
                <a:chExt cx="248" cy="188"/>
              </a:xfrm>
            </p:grpSpPr>
            <p:sp>
              <p:nvSpPr>
                <p:cNvPr id="134259" name="Oval 123"/>
                <p:cNvSpPr>
                  <a:spLocks noChangeAspect="1" noChangeArrowheads="1"/>
                </p:cNvSpPr>
                <p:nvPr/>
              </p:nvSpPr>
              <p:spPr bwMode="auto">
                <a:xfrm>
                  <a:off x="3735" y="848"/>
                  <a:ext cx="143" cy="143"/>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sp>
              <p:nvSpPr>
                <p:cNvPr id="134260" name="Oval 122"/>
                <p:cNvSpPr>
                  <a:spLocks noChangeAspect="1" noChangeArrowheads="1"/>
                </p:cNvSpPr>
                <p:nvPr/>
              </p:nvSpPr>
              <p:spPr bwMode="auto">
                <a:xfrm>
                  <a:off x="3840" y="803"/>
                  <a:ext cx="143" cy="143"/>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grpSp>
        </p:grpSp>
      </p:grpSp>
      <p:grpSp>
        <p:nvGrpSpPr>
          <p:cNvPr id="134152" name="Group 182"/>
          <p:cNvGrpSpPr>
            <a:grpSpLocks/>
          </p:cNvGrpSpPr>
          <p:nvPr/>
        </p:nvGrpSpPr>
        <p:grpSpPr bwMode="auto">
          <a:xfrm>
            <a:off x="3957638" y="4308475"/>
            <a:ext cx="1241425" cy="922338"/>
            <a:chOff x="2115" y="2714"/>
            <a:chExt cx="782" cy="581"/>
          </a:xfrm>
        </p:grpSpPr>
        <p:pic>
          <p:nvPicPr>
            <p:cNvPr id="134234" name="Picture 164" descr="http://science.csustan.edu/JTB/LABWARE/labware-map.gif"/>
            <p:cNvPicPr>
              <a:picLocks noChangeAspect="1" noChangeArrowheads="1"/>
            </p:cNvPicPr>
            <p:nvPr/>
          </p:nvPicPr>
          <p:blipFill>
            <a:blip r:embed="rId3" r:link="rId4" cstate="print"/>
            <a:srcRect l="19167" t="66206" r="71426"/>
            <a:stretch>
              <a:fillRect/>
            </a:stretch>
          </p:blipFill>
          <p:spPr bwMode="auto">
            <a:xfrm>
              <a:off x="2115" y="2985"/>
              <a:ext cx="135" cy="310"/>
            </a:xfrm>
            <a:prstGeom prst="rect">
              <a:avLst/>
            </a:prstGeom>
            <a:noFill/>
            <a:ln w="9525">
              <a:noFill/>
              <a:miter lim="800000"/>
              <a:headEnd/>
              <a:tailEnd/>
            </a:ln>
          </p:spPr>
        </p:pic>
        <p:grpSp>
          <p:nvGrpSpPr>
            <p:cNvPr id="134235" name="Group 4"/>
            <p:cNvGrpSpPr>
              <a:grpSpLocks noChangeAspect="1"/>
            </p:cNvGrpSpPr>
            <p:nvPr/>
          </p:nvGrpSpPr>
          <p:grpSpPr bwMode="auto">
            <a:xfrm>
              <a:off x="2165" y="2714"/>
              <a:ext cx="732" cy="560"/>
              <a:chOff x="4020" y="6160"/>
              <a:chExt cx="1512" cy="1156"/>
            </a:xfrm>
          </p:grpSpPr>
          <p:grpSp>
            <p:nvGrpSpPr>
              <p:cNvPr id="134236" name="Group 17"/>
              <p:cNvGrpSpPr>
                <a:grpSpLocks noChangeAspect="1"/>
              </p:cNvGrpSpPr>
              <p:nvPr/>
            </p:nvGrpSpPr>
            <p:grpSpPr bwMode="auto">
              <a:xfrm>
                <a:off x="4020" y="6160"/>
                <a:ext cx="1512" cy="1156"/>
                <a:chOff x="2460" y="3573"/>
                <a:chExt cx="2198" cy="1680"/>
              </a:xfrm>
            </p:grpSpPr>
            <p:sp>
              <p:nvSpPr>
                <p:cNvPr id="134249" name="Oval 21"/>
                <p:cNvSpPr>
                  <a:spLocks noChangeAspect="1" noChangeArrowheads="1"/>
                </p:cNvSpPr>
                <p:nvPr/>
              </p:nvSpPr>
              <p:spPr bwMode="auto">
                <a:xfrm>
                  <a:off x="2460" y="4898"/>
                  <a:ext cx="143" cy="143"/>
                </a:xfrm>
                <a:prstGeom prst="ellipse">
                  <a:avLst/>
                </a:prstGeom>
                <a:solidFill>
                  <a:srgbClr val="FFFFFF"/>
                </a:solidFill>
                <a:ln w="9525">
                  <a:solidFill>
                    <a:srgbClr val="000000"/>
                  </a:solidFill>
                  <a:round/>
                  <a:headEnd/>
                  <a:tailEnd/>
                </a:ln>
              </p:spPr>
              <p:txBody>
                <a:bodyPr/>
                <a:lstStyle/>
                <a:p>
                  <a:endParaRPr lang="en-US"/>
                </a:p>
              </p:txBody>
            </p:sp>
            <p:sp>
              <p:nvSpPr>
                <p:cNvPr id="134250" name="Oval 20"/>
                <p:cNvSpPr>
                  <a:spLocks noChangeAspect="1" noChangeArrowheads="1"/>
                </p:cNvSpPr>
                <p:nvPr/>
              </p:nvSpPr>
              <p:spPr bwMode="auto">
                <a:xfrm>
                  <a:off x="2978" y="3573"/>
                  <a:ext cx="1680" cy="1680"/>
                </a:xfrm>
                <a:prstGeom prst="ellipse">
                  <a:avLst/>
                </a:prstGeom>
                <a:solidFill>
                  <a:srgbClr val="FFFFFF"/>
                </a:solidFill>
                <a:ln w="9525">
                  <a:solidFill>
                    <a:srgbClr val="000000"/>
                  </a:solidFill>
                  <a:round/>
                  <a:headEnd/>
                  <a:tailEnd/>
                </a:ln>
              </p:spPr>
              <p:txBody>
                <a:bodyPr/>
                <a:lstStyle/>
                <a:p>
                  <a:endParaRPr lang="en-US"/>
                </a:p>
              </p:txBody>
            </p:sp>
            <p:sp>
              <p:nvSpPr>
                <p:cNvPr id="134251" name="Freeform 19"/>
                <p:cNvSpPr>
                  <a:spLocks noChangeAspect="1"/>
                </p:cNvSpPr>
                <p:nvPr/>
              </p:nvSpPr>
              <p:spPr bwMode="auto">
                <a:xfrm>
                  <a:off x="2490" y="3885"/>
                  <a:ext cx="669" cy="1020"/>
                </a:xfrm>
                <a:custGeom>
                  <a:avLst/>
                  <a:gdLst>
                    <a:gd name="T0" fmla="*/ 669 w 669"/>
                    <a:gd name="T1" fmla="*/ 0 h 1020"/>
                    <a:gd name="T2" fmla="*/ 0 w 669"/>
                    <a:gd name="T3" fmla="*/ 1020 h 1020"/>
                    <a:gd name="T4" fmla="*/ 0 60000 65536"/>
                    <a:gd name="T5" fmla="*/ 0 60000 65536"/>
                    <a:gd name="T6" fmla="*/ 0 w 669"/>
                    <a:gd name="T7" fmla="*/ 0 h 1020"/>
                    <a:gd name="T8" fmla="*/ 669 w 669"/>
                    <a:gd name="T9" fmla="*/ 1020 h 1020"/>
                  </a:gdLst>
                  <a:ahLst/>
                  <a:cxnLst>
                    <a:cxn ang="T4">
                      <a:pos x="T0" y="T1"/>
                    </a:cxn>
                    <a:cxn ang="T5">
                      <a:pos x="T2" y="T3"/>
                    </a:cxn>
                  </a:cxnLst>
                  <a:rect l="T6" t="T7" r="T8" b="T9"/>
                  <a:pathLst>
                    <a:path w="669" h="1020">
                      <a:moveTo>
                        <a:pt x="669" y="0"/>
                      </a:moveTo>
                      <a:lnTo>
                        <a:pt x="0" y="1020"/>
                      </a:lnTo>
                    </a:path>
                  </a:pathLst>
                </a:custGeom>
                <a:noFill/>
                <a:ln w="3175">
                  <a:solidFill>
                    <a:srgbClr val="000000"/>
                  </a:solidFill>
                  <a:round/>
                  <a:headEnd/>
                  <a:tailEnd/>
                </a:ln>
              </p:spPr>
              <p:txBody>
                <a:bodyPr/>
                <a:lstStyle/>
                <a:p>
                  <a:endParaRPr lang="en-US"/>
                </a:p>
              </p:txBody>
            </p:sp>
            <p:sp>
              <p:nvSpPr>
                <p:cNvPr id="134252" name="Line 18"/>
                <p:cNvSpPr>
                  <a:spLocks noChangeAspect="1" noChangeShapeType="1"/>
                </p:cNvSpPr>
                <p:nvPr/>
              </p:nvSpPr>
              <p:spPr bwMode="auto">
                <a:xfrm>
                  <a:off x="2543" y="5040"/>
                  <a:ext cx="1155" cy="203"/>
                </a:xfrm>
                <a:prstGeom prst="line">
                  <a:avLst/>
                </a:prstGeom>
                <a:noFill/>
                <a:ln w="3175">
                  <a:solidFill>
                    <a:srgbClr val="000000"/>
                  </a:solidFill>
                  <a:round/>
                  <a:headEnd/>
                  <a:tailEnd/>
                </a:ln>
              </p:spPr>
              <p:txBody>
                <a:bodyPr/>
                <a:lstStyle/>
                <a:p>
                  <a:endParaRPr lang="en-US"/>
                </a:p>
              </p:txBody>
            </p:sp>
          </p:grpSp>
          <p:grpSp>
            <p:nvGrpSpPr>
              <p:cNvPr id="134237" name="Group 14"/>
              <p:cNvGrpSpPr>
                <a:grpSpLocks noChangeAspect="1"/>
              </p:cNvGrpSpPr>
              <p:nvPr/>
            </p:nvGrpSpPr>
            <p:grpSpPr bwMode="auto">
              <a:xfrm rot="2597919">
                <a:off x="4770" y="6314"/>
                <a:ext cx="390" cy="286"/>
                <a:chOff x="3735" y="803"/>
                <a:chExt cx="248" cy="188"/>
              </a:xfrm>
            </p:grpSpPr>
            <p:sp>
              <p:nvSpPr>
                <p:cNvPr id="134247" name="Oval 16"/>
                <p:cNvSpPr>
                  <a:spLocks noChangeAspect="1" noChangeArrowheads="1"/>
                </p:cNvSpPr>
                <p:nvPr/>
              </p:nvSpPr>
              <p:spPr bwMode="auto">
                <a:xfrm>
                  <a:off x="3735" y="848"/>
                  <a:ext cx="143" cy="143"/>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sp>
              <p:nvSpPr>
                <p:cNvPr id="134248" name="Oval 15"/>
                <p:cNvSpPr>
                  <a:spLocks noChangeAspect="1" noChangeArrowheads="1"/>
                </p:cNvSpPr>
                <p:nvPr/>
              </p:nvSpPr>
              <p:spPr bwMode="auto">
                <a:xfrm>
                  <a:off x="3840" y="803"/>
                  <a:ext cx="143" cy="143"/>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grpSp>
          <p:grpSp>
            <p:nvGrpSpPr>
              <p:cNvPr id="134238" name="Group 11"/>
              <p:cNvGrpSpPr>
                <a:grpSpLocks noChangeAspect="1"/>
              </p:cNvGrpSpPr>
              <p:nvPr/>
            </p:nvGrpSpPr>
            <p:grpSpPr bwMode="auto">
              <a:xfrm rot="-6832876">
                <a:off x="4500" y="6503"/>
                <a:ext cx="390" cy="286"/>
                <a:chOff x="3735" y="803"/>
                <a:chExt cx="248" cy="188"/>
              </a:xfrm>
            </p:grpSpPr>
            <p:sp>
              <p:nvSpPr>
                <p:cNvPr id="134245" name="Oval 13"/>
                <p:cNvSpPr>
                  <a:spLocks noChangeAspect="1" noChangeArrowheads="1"/>
                </p:cNvSpPr>
                <p:nvPr/>
              </p:nvSpPr>
              <p:spPr bwMode="auto">
                <a:xfrm>
                  <a:off x="3735" y="848"/>
                  <a:ext cx="143" cy="143"/>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sp>
              <p:nvSpPr>
                <p:cNvPr id="134246" name="Oval 12"/>
                <p:cNvSpPr>
                  <a:spLocks noChangeAspect="1" noChangeArrowheads="1"/>
                </p:cNvSpPr>
                <p:nvPr/>
              </p:nvSpPr>
              <p:spPr bwMode="auto">
                <a:xfrm>
                  <a:off x="3840" y="803"/>
                  <a:ext cx="143" cy="143"/>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grpSp>
          <p:grpSp>
            <p:nvGrpSpPr>
              <p:cNvPr id="3" name="Group 8"/>
              <p:cNvGrpSpPr>
                <a:grpSpLocks noChangeAspect="1"/>
              </p:cNvGrpSpPr>
              <p:nvPr/>
            </p:nvGrpSpPr>
            <p:grpSpPr bwMode="auto">
              <a:xfrm rot="-969870">
                <a:off x="5040" y="6629"/>
                <a:ext cx="390" cy="286"/>
                <a:chOff x="3735" y="803"/>
                <a:chExt cx="248" cy="188"/>
              </a:xfrm>
            </p:grpSpPr>
            <p:sp>
              <p:nvSpPr>
                <p:cNvPr id="134243" name="Oval 10"/>
                <p:cNvSpPr>
                  <a:spLocks noChangeAspect="1" noChangeArrowheads="1"/>
                </p:cNvSpPr>
                <p:nvPr/>
              </p:nvSpPr>
              <p:spPr bwMode="auto">
                <a:xfrm>
                  <a:off x="3735" y="848"/>
                  <a:ext cx="143" cy="143"/>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sp>
              <p:nvSpPr>
                <p:cNvPr id="134244" name="Oval 9"/>
                <p:cNvSpPr>
                  <a:spLocks noChangeAspect="1" noChangeArrowheads="1"/>
                </p:cNvSpPr>
                <p:nvPr/>
              </p:nvSpPr>
              <p:spPr bwMode="auto">
                <a:xfrm>
                  <a:off x="3840" y="803"/>
                  <a:ext cx="143" cy="143"/>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grpSp>
          <p:grpSp>
            <p:nvGrpSpPr>
              <p:cNvPr id="134240" name="Group 5"/>
              <p:cNvGrpSpPr>
                <a:grpSpLocks noChangeAspect="1"/>
              </p:cNvGrpSpPr>
              <p:nvPr/>
            </p:nvGrpSpPr>
            <p:grpSpPr bwMode="auto">
              <a:xfrm rot="4172264">
                <a:off x="4702" y="6907"/>
                <a:ext cx="390" cy="286"/>
                <a:chOff x="3735" y="803"/>
                <a:chExt cx="248" cy="188"/>
              </a:xfrm>
            </p:grpSpPr>
            <p:sp>
              <p:nvSpPr>
                <p:cNvPr id="134241" name="Oval 7"/>
                <p:cNvSpPr>
                  <a:spLocks noChangeAspect="1" noChangeArrowheads="1"/>
                </p:cNvSpPr>
                <p:nvPr/>
              </p:nvSpPr>
              <p:spPr bwMode="auto">
                <a:xfrm>
                  <a:off x="3735" y="848"/>
                  <a:ext cx="143" cy="143"/>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sp>
              <p:nvSpPr>
                <p:cNvPr id="134242" name="Oval 6"/>
                <p:cNvSpPr>
                  <a:spLocks noChangeAspect="1" noChangeArrowheads="1"/>
                </p:cNvSpPr>
                <p:nvPr/>
              </p:nvSpPr>
              <p:spPr bwMode="auto">
                <a:xfrm>
                  <a:off x="3840" y="803"/>
                  <a:ext cx="143" cy="143"/>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grpSp>
        </p:grpSp>
      </p:grpSp>
      <p:grpSp>
        <p:nvGrpSpPr>
          <p:cNvPr id="134207" name="Group 179"/>
          <p:cNvGrpSpPr>
            <a:grpSpLocks/>
          </p:cNvGrpSpPr>
          <p:nvPr/>
        </p:nvGrpSpPr>
        <p:grpSpPr bwMode="auto">
          <a:xfrm>
            <a:off x="5751513" y="2698750"/>
            <a:ext cx="1250950" cy="927100"/>
            <a:chOff x="2987" y="1700"/>
            <a:chExt cx="788" cy="584"/>
          </a:xfrm>
        </p:grpSpPr>
        <p:pic>
          <p:nvPicPr>
            <p:cNvPr id="134203" name="Picture 162" descr="http://science.csustan.edu/JTB/LABWARE/labware-map.gif"/>
            <p:cNvPicPr>
              <a:picLocks noChangeAspect="1" noChangeArrowheads="1"/>
            </p:cNvPicPr>
            <p:nvPr/>
          </p:nvPicPr>
          <p:blipFill>
            <a:blip r:embed="rId3" r:link="rId4" cstate="print"/>
            <a:srcRect l="19167" t="66206" r="71426"/>
            <a:stretch>
              <a:fillRect/>
            </a:stretch>
          </p:blipFill>
          <p:spPr bwMode="auto">
            <a:xfrm>
              <a:off x="2987" y="1975"/>
              <a:ext cx="135" cy="309"/>
            </a:xfrm>
            <a:prstGeom prst="rect">
              <a:avLst/>
            </a:prstGeom>
            <a:noFill/>
            <a:ln w="9525">
              <a:noFill/>
              <a:miter lim="800000"/>
              <a:headEnd/>
              <a:tailEnd/>
            </a:ln>
          </p:spPr>
        </p:pic>
        <p:grpSp>
          <p:nvGrpSpPr>
            <p:cNvPr id="134204" name="Group 90"/>
            <p:cNvGrpSpPr>
              <a:grpSpLocks noChangeAspect="1"/>
            </p:cNvGrpSpPr>
            <p:nvPr/>
          </p:nvGrpSpPr>
          <p:grpSpPr bwMode="auto">
            <a:xfrm>
              <a:off x="3043" y="1700"/>
              <a:ext cx="732" cy="560"/>
              <a:chOff x="6214" y="3627"/>
              <a:chExt cx="1512" cy="1156"/>
            </a:xfrm>
          </p:grpSpPr>
          <p:grpSp>
            <p:nvGrpSpPr>
              <p:cNvPr id="134205" name="Group 115"/>
              <p:cNvGrpSpPr>
                <a:grpSpLocks noChangeAspect="1"/>
              </p:cNvGrpSpPr>
              <p:nvPr/>
            </p:nvGrpSpPr>
            <p:grpSpPr bwMode="auto">
              <a:xfrm>
                <a:off x="6214" y="3627"/>
                <a:ext cx="1512" cy="1156"/>
                <a:chOff x="2460" y="3573"/>
                <a:chExt cx="2198" cy="1680"/>
              </a:xfrm>
            </p:grpSpPr>
            <p:sp>
              <p:nvSpPr>
                <p:cNvPr id="134230" name="Oval 119"/>
                <p:cNvSpPr>
                  <a:spLocks noChangeAspect="1" noChangeArrowheads="1"/>
                </p:cNvSpPr>
                <p:nvPr/>
              </p:nvSpPr>
              <p:spPr bwMode="auto">
                <a:xfrm>
                  <a:off x="2460" y="4898"/>
                  <a:ext cx="143" cy="143"/>
                </a:xfrm>
                <a:prstGeom prst="ellipse">
                  <a:avLst/>
                </a:prstGeom>
                <a:noFill/>
                <a:ln w="9525">
                  <a:solidFill>
                    <a:srgbClr val="000000"/>
                  </a:solidFill>
                  <a:round/>
                  <a:headEnd/>
                  <a:tailEnd/>
                </a:ln>
              </p:spPr>
              <p:txBody>
                <a:bodyPr/>
                <a:lstStyle/>
                <a:p>
                  <a:endParaRPr lang="en-US"/>
                </a:p>
              </p:txBody>
            </p:sp>
            <p:sp>
              <p:nvSpPr>
                <p:cNvPr id="134231" name="Oval 118"/>
                <p:cNvSpPr>
                  <a:spLocks noChangeAspect="1" noChangeArrowheads="1"/>
                </p:cNvSpPr>
                <p:nvPr/>
              </p:nvSpPr>
              <p:spPr bwMode="auto">
                <a:xfrm>
                  <a:off x="2978" y="3573"/>
                  <a:ext cx="1680" cy="1680"/>
                </a:xfrm>
                <a:prstGeom prst="ellipse">
                  <a:avLst/>
                </a:prstGeom>
                <a:noFill/>
                <a:ln w="9525">
                  <a:solidFill>
                    <a:srgbClr val="000000"/>
                  </a:solidFill>
                  <a:round/>
                  <a:headEnd/>
                  <a:tailEnd/>
                </a:ln>
              </p:spPr>
              <p:txBody>
                <a:bodyPr/>
                <a:lstStyle/>
                <a:p>
                  <a:endParaRPr lang="en-US"/>
                </a:p>
              </p:txBody>
            </p:sp>
            <p:sp>
              <p:nvSpPr>
                <p:cNvPr id="134232" name="Freeform 117"/>
                <p:cNvSpPr>
                  <a:spLocks noChangeAspect="1"/>
                </p:cNvSpPr>
                <p:nvPr/>
              </p:nvSpPr>
              <p:spPr bwMode="auto">
                <a:xfrm>
                  <a:off x="2490" y="3885"/>
                  <a:ext cx="669" cy="1020"/>
                </a:xfrm>
                <a:custGeom>
                  <a:avLst/>
                  <a:gdLst>
                    <a:gd name="T0" fmla="*/ 669 w 669"/>
                    <a:gd name="T1" fmla="*/ 0 h 1020"/>
                    <a:gd name="T2" fmla="*/ 0 w 669"/>
                    <a:gd name="T3" fmla="*/ 1020 h 1020"/>
                    <a:gd name="T4" fmla="*/ 0 60000 65536"/>
                    <a:gd name="T5" fmla="*/ 0 60000 65536"/>
                    <a:gd name="T6" fmla="*/ 0 w 669"/>
                    <a:gd name="T7" fmla="*/ 0 h 1020"/>
                    <a:gd name="T8" fmla="*/ 669 w 669"/>
                    <a:gd name="T9" fmla="*/ 1020 h 1020"/>
                  </a:gdLst>
                  <a:ahLst/>
                  <a:cxnLst>
                    <a:cxn ang="T4">
                      <a:pos x="T0" y="T1"/>
                    </a:cxn>
                    <a:cxn ang="T5">
                      <a:pos x="T2" y="T3"/>
                    </a:cxn>
                  </a:cxnLst>
                  <a:rect l="T6" t="T7" r="T8" b="T9"/>
                  <a:pathLst>
                    <a:path w="669" h="1020">
                      <a:moveTo>
                        <a:pt x="669" y="0"/>
                      </a:moveTo>
                      <a:lnTo>
                        <a:pt x="0" y="1020"/>
                      </a:lnTo>
                    </a:path>
                  </a:pathLst>
                </a:custGeom>
                <a:noFill/>
                <a:ln w="3175">
                  <a:solidFill>
                    <a:srgbClr val="000000"/>
                  </a:solidFill>
                  <a:round/>
                  <a:headEnd/>
                  <a:tailEnd/>
                </a:ln>
              </p:spPr>
              <p:txBody>
                <a:bodyPr/>
                <a:lstStyle/>
                <a:p>
                  <a:endParaRPr lang="en-US"/>
                </a:p>
              </p:txBody>
            </p:sp>
            <p:sp>
              <p:nvSpPr>
                <p:cNvPr id="134233" name="Line 116"/>
                <p:cNvSpPr>
                  <a:spLocks noChangeAspect="1" noChangeShapeType="1"/>
                </p:cNvSpPr>
                <p:nvPr/>
              </p:nvSpPr>
              <p:spPr bwMode="auto">
                <a:xfrm>
                  <a:off x="2543" y="5040"/>
                  <a:ext cx="1155" cy="203"/>
                </a:xfrm>
                <a:prstGeom prst="line">
                  <a:avLst/>
                </a:prstGeom>
                <a:noFill/>
                <a:ln w="3175">
                  <a:solidFill>
                    <a:srgbClr val="000000"/>
                  </a:solidFill>
                  <a:round/>
                  <a:headEnd/>
                  <a:tailEnd/>
                </a:ln>
              </p:spPr>
              <p:txBody>
                <a:bodyPr/>
                <a:lstStyle/>
                <a:p>
                  <a:endParaRPr lang="en-US"/>
                </a:p>
              </p:txBody>
            </p:sp>
          </p:grpSp>
          <p:grpSp>
            <p:nvGrpSpPr>
              <p:cNvPr id="134206" name="Group 111"/>
              <p:cNvGrpSpPr>
                <a:grpSpLocks noChangeAspect="1"/>
              </p:cNvGrpSpPr>
              <p:nvPr/>
            </p:nvGrpSpPr>
            <p:grpSpPr bwMode="auto">
              <a:xfrm>
                <a:off x="7074" y="3669"/>
                <a:ext cx="319" cy="292"/>
                <a:chOff x="7074" y="3669"/>
                <a:chExt cx="319" cy="292"/>
              </a:xfrm>
            </p:grpSpPr>
            <p:sp>
              <p:nvSpPr>
                <p:cNvPr id="134227" name="Oval 114"/>
                <p:cNvSpPr>
                  <a:spLocks noChangeAspect="1" noChangeArrowheads="1"/>
                </p:cNvSpPr>
                <p:nvPr/>
              </p:nvSpPr>
              <p:spPr bwMode="auto">
                <a:xfrm rot="2416321">
                  <a:off x="7104" y="3669"/>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4228" name="Oval 113"/>
                <p:cNvSpPr>
                  <a:spLocks noChangeAspect="1" noChangeArrowheads="1"/>
                </p:cNvSpPr>
                <p:nvPr/>
              </p:nvSpPr>
              <p:spPr bwMode="auto">
                <a:xfrm rot="7253678">
                  <a:off x="7070" y="3740"/>
                  <a:ext cx="225" cy="218"/>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sp>
              <p:nvSpPr>
                <p:cNvPr id="134229" name="Oval 112"/>
                <p:cNvSpPr>
                  <a:spLocks noChangeAspect="1" noChangeArrowheads="1"/>
                </p:cNvSpPr>
                <p:nvPr/>
              </p:nvSpPr>
              <p:spPr bwMode="auto">
                <a:xfrm rot="2416321">
                  <a:off x="7250" y="3778"/>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nvGrpSpPr>
              <p:cNvPr id="4" name="Group 107"/>
              <p:cNvGrpSpPr>
                <a:grpSpLocks noChangeAspect="1"/>
              </p:cNvGrpSpPr>
              <p:nvPr/>
            </p:nvGrpSpPr>
            <p:grpSpPr bwMode="auto">
              <a:xfrm>
                <a:off x="7311" y="3946"/>
                <a:ext cx="270" cy="344"/>
                <a:chOff x="7311" y="3946"/>
                <a:chExt cx="270" cy="344"/>
              </a:xfrm>
            </p:grpSpPr>
            <p:sp>
              <p:nvSpPr>
                <p:cNvPr id="134224" name="Oval 110"/>
                <p:cNvSpPr>
                  <a:spLocks noChangeAspect="1" noChangeArrowheads="1"/>
                </p:cNvSpPr>
                <p:nvPr/>
              </p:nvSpPr>
              <p:spPr bwMode="auto">
                <a:xfrm rot="-1626487">
                  <a:off x="7404" y="4147"/>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4225" name="Oval 109"/>
                <p:cNvSpPr>
                  <a:spLocks noChangeAspect="1" noChangeArrowheads="1"/>
                </p:cNvSpPr>
                <p:nvPr/>
              </p:nvSpPr>
              <p:spPr bwMode="auto">
                <a:xfrm rot="7253678">
                  <a:off x="7359" y="4007"/>
                  <a:ext cx="225" cy="218"/>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sp>
              <p:nvSpPr>
                <p:cNvPr id="134226" name="Oval 108"/>
                <p:cNvSpPr>
                  <a:spLocks noChangeAspect="1" noChangeArrowheads="1"/>
                </p:cNvSpPr>
                <p:nvPr/>
              </p:nvSpPr>
              <p:spPr bwMode="auto">
                <a:xfrm rot="-1626487">
                  <a:off x="7311" y="3946"/>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nvGrpSpPr>
              <p:cNvPr id="134208" name="Group 103"/>
              <p:cNvGrpSpPr>
                <a:grpSpLocks noChangeAspect="1"/>
              </p:cNvGrpSpPr>
              <p:nvPr/>
            </p:nvGrpSpPr>
            <p:grpSpPr bwMode="auto">
              <a:xfrm>
                <a:off x="6716" y="3841"/>
                <a:ext cx="270" cy="320"/>
                <a:chOff x="6716" y="3841"/>
                <a:chExt cx="270" cy="320"/>
              </a:xfrm>
            </p:grpSpPr>
            <p:sp>
              <p:nvSpPr>
                <p:cNvPr id="134221" name="Oval 106"/>
                <p:cNvSpPr>
                  <a:spLocks noChangeAspect="1" noChangeArrowheads="1"/>
                </p:cNvSpPr>
                <p:nvPr/>
              </p:nvSpPr>
              <p:spPr bwMode="auto">
                <a:xfrm rot="1757482">
                  <a:off x="6843" y="4018"/>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4222" name="Oval 105"/>
                <p:cNvSpPr>
                  <a:spLocks noChangeAspect="1" noChangeArrowheads="1"/>
                </p:cNvSpPr>
                <p:nvPr/>
              </p:nvSpPr>
              <p:spPr bwMode="auto">
                <a:xfrm rot="4622130">
                  <a:off x="6712" y="3906"/>
                  <a:ext cx="225" cy="218"/>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sp>
              <p:nvSpPr>
                <p:cNvPr id="134223" name="Oval 104"/>
                <p:cNvSpPr>
                  <a:spLocks noChangeAspect="1" noChangeArrowheads="1"/>
                </p:cNvSpPr>
                <p:nvPr/>
              </p:nvSpPr>
              <p:spPr bwMode="auto">
                <a:xfrm rot="1757482">
                  <a:off x="6805" y="3841"/>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nvGrpSpPr>
              <p:cNvPr id="134209" name="Group 99"/>
              <p:cNvGrpSpPr>
                <a:grpSpLocks noChangeAspect="1"/>
              </p:cNvGrpSpPr>
              <p:nvPr/>
            </p:nvGrpSpPr>
            <p:grpSpPr bwMode="auto">
              <a:xfrm>
                <a:off x="7282" y="4403"/>
                <a:ext cx="248" cy="316"/>
                <a:chOff x="7282" y="4403"/>
                <a:chExt cx="248" cy="316"/>
              </a:xfrm>
            </p:grpSpPr>
            <p:sp>
              <p:nvSpPr>
                <p:cNvPr id="134218" name="Oval 102"/>
                <p:cNvSpPr>
                  <a:spLocks noChangeAspect="1" noChangeArrowheads="1"/>
                </p:cNvSpPr>
                <p:nvPr/>
              </p:nvSpPr>
              <p:spPr bwMode="auto">
                <a:xfrm>
                  <a:off x="7387" y="4403"/>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4219" name="Oval 101"/>
                <p:cNvSpPr>
                  <a:spLocks noChangeAspect="1" noChangeArrowheads="1"/>
                </p:cNvSpPr>
                <p:nvPr/>
              </p:nvSpPr>
              <p:spPr bwMode="auto">
                <a:xfrm>
                  <a:off x="7282" y="4432"/>
                  <a:ext cx="225" cy="218"/>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sp>
              <p:nvSpPr>
                <p:cNvPr id="134220" name="Oval 100"/>
                <p:cNvSpPr>
                  <a:spLocks noChangeAspect="1" noChangeArrowheads="1"/>
                </p:cNvSpPr>
                <p:nvPr/>
              </p:nvSpPr>
              <p:spPr bwMode="auto">
                <a:xfrm>
                  <a:off x="7282" y="4576"/>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nvGrpSpPr>
              <p:cNvPr id="134210" name="Group 95"/>
              <p:cNvGrpSpPr>
                <a:grpSpLocks noChangeAspect="1"/>
              </p:cNvGrpSpPr>
              <p:nvPr/>
            </p:nvGrpSpPr>
            <p:grpSpPr bwMode="auto">
              <a:xfrm>
                <a:off x="6998" y="4117"/>
                <a:ext cx="343" cy="261"/>
                <a:chOff x="6998" y="4117"/>
                <a:chExt cx="343" cy="261"/>
              </a:xfrm>
            </p:grpSpPr>
            <p:sp>
              <p:nvSpPr>
                <p:cNvPr id="134215" name="Oval 98"/>
                <p:cNvSpPr>
                  <a:spLocks noChangeAspect="1" noChangeArrowheads="1"/>
                </p:cNvSpPr>
                <p:nvPr/>
              </p:nvSpPr>
              <p:spPr bwMode="auto">
                <a:xfrm rot="6447836">
                  <a:off x="6998" y="4210"/>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4216" name="Oval 97"/>
                <p:cNvSpPr>
                  <a:spLocks noChangeAspect="1" noChangeArrowheads="1"/>
                </p:cNvSpPr>
                <p:nvPr/>
              </p:nvSpPr>
              <p:spPr bwMode="auto">
                <a:xfrm>
                  <a:off x="7065" y="4117"/>
                  <a:ext cx="225" cy="218"/>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sp>
              <p:nvSpPr>
                <p:cNvPr id="134217" name="Oval 96"/>
                <p:cNvSpPr>
                  <a:spLocks noChangeAspect="1" noChangeArrowheads="1"/>
                </p:cNvSpPr>
                <p:nvPr/>
              </p:nvSpPr>
              <p:spPr bwMode="auto">
                <a:xfrm rot="6447836">
                  <a:off x="7198" y="4235"/>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nvGrpSpPr>
              <p:cNvPr id="134211" name="Group 91"/>
              <p:cNvGrpSpPr>
                <a:grpSpLocks noChangeAspect="1"/>
              </p:cNvGrpSpPr>
              <p:nvPr/>
            </p:nvGrpSpPr>
            <p:grpSpPr bwMode="auto">
              <a:xfrm>
                <a:off x="6727" y="4218"/>
                <a:ext cx="241" cy="359"/>
                <a:chOff x="6727" y="4218"/>
                <a:chExt cx="241" cy="359"/>
              </a:xfrm>
            </p:grpSpPr>
            <p:sp>
              <p:nvSpPr>
                <p:cNvPr id="134212" name="Oval 94"/>
                <p:cNvSpPr>
                  <a:spLocks noChangeAspect="1" noChangeArrowheads="1"/>
                </p:cNvSpPr>
                <p:nvPr/>
              </p:nvSpPr>
              <p:spPr bwMode="auto">
                <a:xfrm rot="-4017634">
                  <a:off x="6727" y="4434"/>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4213" name="Oval 93"/>
                <p:cNvSpPr>
                  <a:spLocks noChangeAspect="1" noChangeArrowheads="1"/>
                </p:cNvSpPr>
                <p:nvPr/>
              </p:nvSpPr>
              <p:spPr bwMode="auto">
                <a:xfrm rot="4622130">
                  <a:off x="6725" y="4277"/>
                  <a:ext cx="225" cy="218"/>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sp>
              <p:nvSpPr>
                <p:cNvPr id="134214" name="Oval 92"/>
                <p:cNvSpPr>
                  <a:spLocks noChangeAspect="1" noChangeArrowheads="1"/>
                </p:cNvSpPr>
                <p:nvPr/>
              </p:nvSpPr>
              <p:spPr bwMode="auto">
                <a:xfrm rot="-4017634">
                  <a:off x="6825" y="4218"/>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grpSp>
      <p:grpSp>
        <p:nvGrpSpPr>
          <p:cNvPr id="134239" name="Group 181"/>
          <p:cNvGrpSpPr>
            <a:grpSpLocks/>
          </p:cNvGrpSpPr>
          <p:nvPr/>
        </p:nvGrpSpPr>
        <p:grpSpPr bwMode="auto">
          <a:xfrm>
            <a:off x="5762625" y="4305300"/>
            <a:ext cx="1239838" cy="923925"/>
            <a:chOff x="2994" y="2712"/>
            <a:chExt cx="781" cy="582"/>
          </a:xfrm>
        </p:grpSpPr>
        <p:pic>
          <p:nvPicPr>
            <p:cNvPr id="134164" name="Picture 165" descr="http://science.csustan.edu/JTB/LABWARE/labware-map.gif"/>
            <p:cNvPicPr>
              <a:picLocks noChangeAspect="1" noChangeArrowheads="1"/>
            </p:cNvPicPr>
            <p:nvPr/>
          </p:nvPicPr>
          <p:blipFill>
            <a:blip r:embed="rId3" r:link="rId4" cstate="print"/>
            <a:srcRect l="19167" t="66206" r="71426"/>
            <a:stretch>
              <a:fillRect/>
            </a:stretch>
          </p:blipFill>
          <p:spPr bwMode="auto">
            <a:xfrm>
              <a:off x="2994" y="2985"/>
              <a:ext cx="135" cy="309"/>
            </a:xfrm>
            <a:prstGeom prst="rect">
              <a:avLst/>
            </a:prstGeom>
            <a:noFill/>
            <a:ln w="9525">
              <a:noFill/>
              <a:miter lim="800000"/>
              <a:headEnd/>
              <a:tailEnd/>
            </a:ln>
          </p:spPr>
        </p:pic>
        <p:grpSp>
          <p:nvGrpSpPr>
            <p:cNvPr id="134165" name="Group 22"/>
            <p:cNvGrpSpPr>
              <a:grpSpLocks noChangeAspect="1"/>
            </p:cNvGrpSpPr>
            <p:nvPr/>
          </p:nvGrpSpPr>
          <p:grpSpPr bwMode="auto">
            <a:xfrm>
              <a:off x="3043" y="2712"/>
              <a:ext cx="732" cy="560"/>
              <a:chOff x="6214" y="6157"/>
              <a:chExt cx="1512" cy="1156"/>
            </a:xfrm>
          </p:grpSpPr>
          <p:grpSp>
            <p:nvGrpSpPr>
              <p:cNvPr id="134166" name="Group 55"/>
              <p:cNvGrpSpPr>
                <a:grpSpLocks noChangeAspect="1"/>
              </p:cNvGrpSpPr>
              <p:nvPr/>
            </p:nvGrpSpPr>
            <p:grpSpPr bwMode="auto">
              <a:xfrm>
                <a:off x="6214" y="6157"/>
                <a:ext cx="1512" cy="1156"/>
                <a:chOff x="2460" y="3573"/>
                <a:chExt cx="2198" cy="1680"/>
              </a:xfrm>
            </p:grpSpPr>
            <p:sp>
              <p:nvSpPr>
                <p:cNvPr id="134199" name="Oval 59"/>
                <p:cNvSpPr>
                  <a:spLocks noChangeAspect="1" noChangeArrowheads="1"/>
                </p:cNvSpPr>
                <p:nvPr/>
              </p:nvSpPr>
              <p:spPr bwMode="auto">
                <a:xfrm>
                  <a:off x="2460" y="4898"/>
                  <a:ext cx="143" cy="143"/>
                </a:xfrm>
                <a:prstGeom prst="ellipse">
                  <a:avLst/>
                </a:prstGeom>
                <a:noFill/>
                <a:ln w="9525">
                  <a:solidFill>
                    <a:srgbClr val="000000"/>
                  </a:solidFill>
                  <a:round/>
                  <a:headEnd/>
                  <a:tailEnd/>
                </a:ln>
              </p:spPr>
              <p:txBody>
                <a:bodyPr/>
                <a:lstStyle/>
                <a:p>
                  <a:endParaRPr lang="en-US"/>
                </a:p>
              </p:txBody>
            </p:sp>
            <p:sp>
              <p:nvSpPr>
                <p:cNvPr id="134200" name="Oval 58"/>
                <p:cNvSpPr>
                  <a:spLocks noChangeAspect="1" noChangeArrowheads="1"/>
                </p:cNvSpPr>
                <p:nvPr/>
              </p:nvSpPr>
              <p:spPr bwMode="auto">
                <a:xfrm>
                  <a:off x="2978" y="3573"/>
                  <a:ext cx="1680" cy="1680"/>
                </a:xfrm>
                <a:prstGeom prst="ellipse">
                  <a:avLst/>
                </a:prstGeom>
                <a:noFill/>
                <a:ln w="9525">
                  <a:solidFill>
                    <a:srgbClr val="000000"/>
                  </a:solidFill>
                  <a:round/>
                  <a:headEnd/>
                  <a:tailEnd/>
                </a:ln>
              </p:spPr>
              <p:txBody>
                <a:bodyPr/>
                <a:lstStyle/>
                <a:p>
                  <a:endParaRPr lang="en-US"/>
                </a:p>
              </p:txBody>
            </p:sp>
            <p:sp>
              <p:nvSpPr>
                <p:cNvPr id="134201" name="Freeform 57"/>
                <p:cNvSpPr>
                  <a:spLocks noChangeAspect="1"/>
                </p:cNvSpPr>
                <p:nvPr/>
              </p:nvSpPr>
              <p:spPr bwMode="auto">
                <a:xfrm>
                  <a:off x="2490" y="3885"/>
                  <a:ext cx="669" cy="1020"/>
                </a:xfrm>
                <a:custGeom>
                  <a:avLst/>
                  <a:gdLst>
                    <a:gd name="T0" fmla="*/ 669 w 669"/>
                    <a:gd name="T1" fmla="*/ 0 h 1020"/>
                    <a:gd name="T2" fmla="*/ 0 w 669"/>
                    <a:gd name="T3" fmla="*/ 1020 h 1020"/>
                    <a:gd name="T4" fmla="*/ 0 60000 65536"/>
                    <a:gd name="T5" fmla="*/ 0 60000 65536"/>
                    <a:gd name="T6" fmla="*/ 0 w 669"/>
                    <a:gd name="T7" fmla="*/ 0 h 1020"/>
                    <a:gd name="T8" fmla="*/ 669 w 669"/>
                    <a:gd name="T9" fmla="*/ 1020 h 1020"/>
                  </a:gdLst>
                  <a:ahLst/>
                  <a:cxnLst>
                    <a:cxn ang="T4">
                      <a:pos x="T0" y="T1"/>
                    </a:cxn>
                    <a:cxn ang="T5">
                      <a:pos x="T2" y="T3"/>
                    </a:cxn>
                  </a:cxnLst>
                  <a:rect l="T6" t="T7" r="T8" b="T9"/>
                  <a:pathLst>
                    <a:path w="669" h="1020">
                      <a:moveTo>
                        <a:pt x="669" y="0"/>
                      </a:moveTo>
                      <a:lnTo>
                        <a:pt x="0" y="1020"/>
                      </a:lnTo>
                    </a:path>
                  </a:pathLst>
                </a:custGeom>
                <a:noFill/>
                <a:ln w="3175">
                  <a:solidFill>
                    <a:srgbClr val="000000"/>
                  </a:solidFill>
                  <a:round/>
                  <a:headEnd/>
                  <a:tailEnd/>
                </a:ln>
              </p:spPr>
              <p:txBody>
                <a:bodyPr/>
                <a:lstStyle/>
                <a:p>
                  <a:endParaRPr lang="en-US"/>
                </a:p>
              </p:txBody>
            </p:sp>
            <p:sp>
              <p:nvSpPr>
                <p:cNvPr id="134202" name="Line 56"/>
                <p:cNvSpPr>
                  <a:spLocks noChangeAspect="1" noChangeShapeType="1"/>
                </p:cNvSpPr>
                <p:nvPr/>
              </p:nvSpPr>
              <p:spPr bwMode="auto">
                <a:xfrm>
                  <a:off x="2543" y="5040"/>
                  <a:ext cx="1155" cy="203"/>
                </a:xfrm>
                <a:prstGeom prst="line">
                  <a:avLst/>
                </a:prstGeom>
                <a:noFill/>
                <a:ln w="3175">
                  <a:solidFill>
                    <a:srgbClr val="000000"/>
                  </a:solidFill>
                  <a:round/>
                  <a:headEnd/>
                  <a:tailEnd/>
                </a:ln>
              </p:spPr>
              <p:txBody>
                <a:bodyPr/>
                <a:lstStyle/>
                <a:p>
                  <a:endParaRPr lang="en-US"/>
                </a:p>
              </p:txBody>
            </p:sp>
          </p:grpSp>
          <p:grpSp>
            <p:nvGrpSpPr>
              <p:cNvPr id="134167" name="Group 51"/>
              <p:cNvGrpSpPr>
                <a:grpSpLocks noChangeAspect="1"/>
              </p:cNvGrpSpPr>
              <p:nvPr/>
            </p:nvGrpSpPr>
            <p:grpSpPr bwMode="auto">
              <a:xfrm>
                <a:off x="7037" y="6221"/>
                <a:ext cx="304" cy="275"/>
                <a:chOff x="7037" y="6221"/>
                <a:chExt cx="304" cy="275"/>
              </a:xfrm>
            </p:grpSpPr>
            <p:sp>
              <p:nvSpPr>
                <p:cNvPr id="134196" name="Oval 54"/>
                <p:cNvSpPr>
                  <a:spLocks noChangeAspect="1" noChangeArrowheads="1"/>
                </p:cNvSpPr>
                <p:nvPr/>
              </p:nvSpPr>
              <p:spPr bwMode="auto">
                <a:xfrm rot="-1382366">
                  <a:off x="7198" y="6304"/>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4197" name="Oval 53"/>
                <p:cNvSpPr>
                  <a:spLocks noChangeAspect="1" noChangeArrowheads="1"/>
                </p:cNvSpPr>
                <p:nvPr/>
              </p:nvSpPr>
              <p:spPr bwMode="auto">
                <a:xfrm rot="2597919">
                  <a:off x="7049" y="6278"/>
                  <a:ext cx="225" cy="218"/>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sp>
              <p:nvSpPr>
                <p:cNvPr id="134198" name="Oval 52"/>
                <p:cNvSpPr>
                  <a:spLocks noChangeAspect="1" noChangeArrowheads="1"/>
                </p:cNvSpPr>
                <p:nvPr/>
              </p:nvSpPr>
              <p:spPr bwMode="auto">
                <a:xfrm rot="-1382366">
                  <a:off x="7037" y="6221"/>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nvGrpSpPr>
              <p:cNvPr id="134168" name="Group 47"/>
              <p:cNvGrpSpPr>
                <a:grpSpLocks noChangeAspect="1"/>
              </p:cNvGrpSpPr>
              <p:nvPr/>
            </p:nvGrpSpPr>
            <p:grpSpPr bwMode="auto">
              <a:xfrm>
                <a:off x="6712" y="6326"/>
                <a:ext cx="270" cy="308"/>
                <a:chOff x="6712" y="6326"/>
                <a:chExt cx="270" cy="308"/>
              </a:xfrm>
            </p:grpSpPr>
            <p:sp>
              <p:nvSpPr>
                <p:cNvPr id="134193" name="Oval 50"/>
                <p:cNvSpPr>
                  <a:spLocks noChangeAspect="1" noChangeArrowheads="1"/>
                </p:cNvSpPr>
                <p:nvPr/>
              </p:nvSpPr>
              <p:spPr bwMode="auto">
                <a:xfrm rot="-2132260">
                  <a:off x="6839" y="6326"/>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4194" name="Oval 49"/>
                <p:cNvSpPr>
                  <a:spLocks noChangeAspect="1" noChangeArrowheads="1"/>
                </p:cNvSpPr>
                <p:nvPr/>
              </p:nvSpPr>
              <p:spPr bwMode="auto">
                <a:xfrm rot="-6832876">
                  <a:off x="6708" y="6368"/>
                  <a:ext cx="225" cy="218"/>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sp>
              <p:nvSpPr>
                <p:cNvPr id="134195" name="Oval 48"/>
                <p:cNvSpPr>
                  <a:spLocks noChangeAspect="1" noChangeArrowheads="1"/>
                </p:cNvSpPr>
                <p:nvPr/>
              </p:nvSpPr>
              <p:spPr bwMode="auto">
                <a:xfrm rot="-2132260">
                  <a:off x="6803" y="6491"/>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nvGrpSpPr>
              <p:cNvPr id="134169" name="Group 43"/>
              <p:cNvGrpSpPr>
                <a:grpSpLocks noChangeAspect="1"/>
              </p:cNvGrpSpPr>
              <p:nvPr/>
            </p:nvGrpSpPr>
            <p:grpSpPr bwMode="auto">
              <a:xfrm>
                <a:off x="6629" y="6660"/>
                <a:ext cx="346" cy="263"/>
                <a:chOff x="6629" y="6660"/>
                <a:chExt cx="346" cy="263"/>
              </a:xfrm>
            </p:grpSpPr>
            <p:sp>
              <p:nvSpPr>
                <p:cNvPr id="134190" name="Oval 46"/>
                <p:cNvSpPr>
                  <a:spLocks noChangeAspect="1" noChangeArrowheads="1"/>
                </p:cNvSpPr>
                <p:nvPr/>
              </p:nvSpPr>
              <p:spPr bwMode="auto">
                <a:xfrm>
                  <a:off x="6832" y="6713"/>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4191" name="Oval 45"/>
                <p:cNvSpPr>
                  <a:spLocks noChangeAspect="1" noChangeArrowheads="1"/>
                </p:cNvSpPr>
                <p:nvPr/>
              </p:nvSpPr>
              <p:spPr bwMode="auto">
                <a:xfrm rot="-6832876">
                  <a:off x="6671" y="6702"/>
                  <a:ext cx="225" cy="218"/>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sp>
              <p:nvSpPr>
                <p:cNvPr id="134192" name="Oval 44"/>
                <p:cNvSpPr>
                  <a:spLocks noChangeAspect="1" noChangeArrowheads="1"/>
                </p:cNvSpPr>
                <p:nvPr/>
              </p:nvSpPr>
              <p:spPr bwMode="auto">
                <a:xfrm>
                  <a:off x="6629" y="6660"/>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nvGrpSpPr>
              <p:cNvPr id="134170" name="Group 39"/>
              <p:cNvGrpSpPr>
                <a:grpSpLocks noChangeAspect="1"/>
              </p:cNvGrpSpPr>
              <p:nvPr/>
            </p:nvGrpSpPr>
            <p:grpSpPr bwMode="auto">
              <a:xfrm>
                <a:off x="7374" y="6334"/>
                <a:ext cx="273" cy="308"/>
                <a:chOff x="7374" y="6334"/>
                <a:chExt cx="273" cy="308"/>
              </a:xfrm>
            </p:grpSpPr>
            <p:sp>
              <p:nvSpPr>
                <p:cNvPr id="134187" name="Oval 42"/>
                <p:cNvSpPr>
                  <a:spLocks noChangeAspect="1" noChangeArrowheads="1"/>
                </p:cNvSpPr>
                <p:nvPr/>
              </p:nvSpPr>
              <p:spPr bwMode="auto">
                <a:xfrm rot="3011666">
                  <a:off x="7411" y="6334"/>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4188" name="Oval 41"/>
                <p:cNvSpPr>
                  <a:spLocks noChangeAspect="1" noChangeArrowheads="1"/>
                </p:cNvSpPr>
                <p:nvPr/>
              </p:nvSpPr>
              <p:spPr bwMode="auto">
                <a:xfrm rot="-969870">
                  <a:off x="7374" y="6397"/>
                  <a:ext cx="225" cy="218"/>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sp>
              <p:nvSpPr>
                <p:cNvPr id="134189" name="Oval 40"/>
                <p:cNvSpPr>
                  <a:spLocks noChangeAspect="1" noChangeArrowheads="1"/>
                </p:cNvSpPr>
                <p:nvPr/>
              </p:nvSpPr>
              <p:spPr bwMode="auto">
                <a:xfrm rot="3011666">
                  <a:off x="7504" y="6499"/>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nvGrpSpPr>
              <p:cNvPr id="134171" name="Group 35"/>
              <p:cNvGrpSpPr>
                <a:grpSpLocks noChangeAspect="1"/>
              </p:cNvGrpSpPr>
              <p:nvPr/>
            </p:nvGrpSpPr>
            <p:grpSpPr bwMode="auto">
              <a:xfrm>
                <a:off x="7437" y="6658"/>
                <a:ext cx="269" cy="301"/>
                <a:chOff x="7437" y="6658"/>
                <a:chExt cx="269" cy="301"/>
              </a:xfrm>
            </p:grpSpPr>
            <p:sp>
              <p:nvSpPr>
                <p:cNvPr id="134184" name="Oval 38"/>
                <p:cNvSpPr>
                  <a:spLocks noChangeAspect="1" noChangeArrowheads="1"/>
                </p:cNvSpPr>
                <p:nvPr/>
              </p:nvSpPr>
              <p:spPr bwMode="auto">
                <a:xfrm rot="3969675">
                  <a:off x="7487" y="6816"/>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4185" name="Oval 37"/>
                <p:cNvSpPr>
                  <a:spLocks noChangeAspect="1" noChangeArrowheads="1"/>
                </p:cNvSpPr>
                <p:nvPr/>
              </p:nvSpPr>
              <p:spPr bwMode="auto">
                <a:xfrm rot="-969870">
                  <a:off x="7437" y="6695"/>
                  <a:ext cx="225" cy="218"/>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sp>
              <p:nvSpPr>
                <p:cNvPr id="134186" name="Oval 36"/>
                <p:cNvSpPr>
                  <a:spLocks noChangeAspect="1" noChangeArrowheads="1"/>
                </p:cNvSpPr>
                <p:nvPr/>
              </p:nvSpPr>
              <p:spPr bwMode="auto">
                <a:xfrm rot="4085108">
                  <a:off x="7563" y="6658"/>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nvGrpSpPr>
              <p:cNvPr id="134172" name="Group 31"/>
              <p:cNvGrpSpPr>
                <a:grpSpLocks noChangeAspect="1"/>
              </p:cNvGrpSpPr>
              <p:nvPr/>
            </p:nvGrpSpPr>
            <p:grpSpPr bwMode="auto">
              <a:xfrm>
                <a:off x="6872" y="6896"/>
                <a:ext cx="278" cy="291"/>
                <a:chOff x="6872" y="6896"/>
                <a:chExt cx="278" cy="291"/>
              </a:xfrm>
            </p:grpSpPr>
            <p:sp>
              <p:nvSpPr>
                <p:cNvPr id="134181" name="Oval 34"/>
                <p:cNvSpPr>
                  <a:spLocks noChangeAspect="1" noChangeArrowheads="1"/>
                </p:cNvSpPr>
                <p:nvPr/>
              </p:nvSpPr>
              <p:spPr bwMode="auto">
                <a:xfrm rot="4051234">
                  <a:off x="6872" y="7011"/>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4182" name="Oval 33"/>
                <p:cNvSpPr>
                  <a:spLocks noChangeAspect="1" noChangeArrowheads="1"/>
                </p:cNvSpPr>
                <p:nvPr/>
              </p:nvSpPr>
              <p:spPr bwMode="auto">
                <a:xfrm rot="4172264">
                  <a:off x="6928" y="6966"/>
                  <a:ext cx="225" cy="218"/>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sp>
              <p:nvSpPr>
                <p:cNvPr id="134183" name="Oval 32"/>
                <p:cNvSpPr>
                  <a:spLocks noChangeAspect="1" noChangeArrowheads="1"/>
                </p:cNvSpPr>
                <p:nvPr/>
              </p:nvSpPr>
              <p:spPr bwMode="auto">
                <a:xfrm rot="4051234">
                  <a:off x="6992" y="6896"/>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nvGrpSpPr>
              <p:cNvPr id="134173" name="Group 27"/>
              <p:cNvGrpSpPr>
                <a:grpSpLocks noChangeAspect="1"/>
              </p:cNvGrpSpPr>
              <p:nvPr/>
            </p:nvGrpSpPr>
            <p:grpSpPr bwMode="auto">
              <a:xfrm>
                <a:off x="7203" y="6897"/>
                <a:ext cx="293" cy="292"/>
                <a:chOff x="7203" y="6897"/>
                <a:chExt cx="293" cy="292"/>
              </a:xfrm>
            </p:grpSpPr>
            <p:sp>
              <p:nvSpPr>
                <p:cNvPr id="134178" name="Oval 30"/>
                <p:cNvSpPr>
                  <a:spLocks noChangeAspect="1" noChangeArrowheads="1"/>
                </p:cNvSpPr>
                <p:nvPr/>
              </p:nvSpPr>
              <p:spPr bwMode="auto">
                <a:xfrm rot="-2313916">
                  <a:off x="7344" y="6897"/>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4179" name="Oval 29"/>
                <p:cNvSpPr>
                  <a:spLocks noChangeAspect="1" noChangeArrowheads="1"/>
                </p:cNvSpPr>
                <p:nvPr/>
              </p:nvSpPr>
              <p:spPr bwMode="auto">
                <a:xfrm rot="4172264">
                  <a:off x="7274" y="6968"/>
                  <a:ext cx="225" cy="218"/>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sp>
              <p:nvSpPr>
                <p:cNvPr id="134180" name="Oval 28"/>
                <p:cNvSpPr>
                  <a:spLocks noChangeAspect="1" noChangeArrowheads="1"/>
                </p:cNvSpPr>
                <p:nvPr/>
              </p:nvSpPr>
              <p:spPr bwMode="auto">
                <a:xfrm rot="3969675">
                  <a:off x="7203" y="6969"/>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nvGrpSpPr>
              <p:cNvPr id="134174" name="Group 23"/>
              <p:cNvGrpSpPr>
                <a:grpSpLocks noChangeAspect="1"/>
              </p:cNvGrpSpPr>
              <p:nvPr/>
            </p:nvGrpSpPr>
            <p:grpSpPr bwMode="auto">
              <a:xfrm>
                <a:off x="7065" y="6534"/>
                <a:ext cx="273" cy="332"/>
                <a:chOff x="7065" y="6534"/>
                <a:chExt cx="273" cy="332"/>
              </a:xfrm>
            </p:grpSpPr>
            <p:sp>
              <p:nvSpPr>
                <p:cNvPr id="134175" name="Oval 26"/>
                <p:cNvSpPr>
                  <a:spLocks noChangeAspect="1" noChangeArrowheads="1"/>
                </p:cNvSpPr>
                <p:nvPr/>
              </p:nvSpPr>
              <p:spPr bwMode="auto">
                <a:xfrm rot="4085108">
                  <a:off x="7149" y="6723"/>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4176" name="Oval 25"/>
                <p:cNvSpPr>
                  <a:spLocks noChangeAspect="1" noChangeArrowheads="1"/>
                </p:cNvSpPr>
                <p:nvPr/>
              </p:nvSpPr>
              <p:spPr bwMode="auto">
                <a:xfrm rot="2597919">
                  <a:off x="7065" y="6589"/>
                  <a:ext cx="225" cy="218"/>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sp>
              <p:nvSpPr>
                <p:cNvPr id="134177" name="Oval 24"/>
                <p:cNvSpPr>
                  <a:spLocks noChangeAspect="1" noChangeArrowheads="1"/>
                </p:cNvSpPr>
                <p:nvPr/>
              </p:nvSpPr>
              <p:spPr bwMode="auto">
                <a:xfrm rot="-2313916">
                  <a:off x="7195" y="6534"/>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grpSp>
      <p:sp>
        <p:nvSpPr>
          <p:cNvPr id="134155" name="Text Box 184"/>
          <p:cNvSpPr txBox="1">
            <a:spLocks noChangeArrowheads="1"/>
          </p:cNvSpPr>
          <p:nvPr/>
        </p:nvSpPr>
        <p:spPr bwMode="auto">
          <a:xfrm>
            <a:off x="8166100" y="254000"/>
            <a:ext cx="490538" cy="304800"/>
          </a:xfrm>
          <a:prstGeom prst="rect">
            <a:avLst/>
          </a:prstGeom>
          <a:noFill/>
          <a:ln w="9525">
            <a:noFill/>
            <a:miter lim="800000"/>
            <a:headEnd/>
            <a:tailEnd/>
          </a:ln>
        </p:spPr>
        <p:txBody>
          <a:bodyPr wrap="none">
            <a:spAutoFit/>
          </a:bodyPr>
          <a:lstStyle/>
          <a:p>
            <a:r>
              <a:rPr lang="en-US">
                <a:solidFill>
                  <a:srgbClr val="FF0000"/>
                </a:solidFill>
              </a:rPr>
              <a:t>Key</a:t>
            </a:r>
          </a:p>
        </p:txBody>
      </p:sp>
      <p:sp>
        <p:nvSpPr>
          <p:cNvPr id="516282" name="Rectangle 186"/>
          <p:cNvSpPr>
            <a:spLocks noChangeArrowheads="1"/>
          </p:cNvSpPr>
          <p:nvPr/>
        </p:nvSpPr>
        <p:spPr bwMode="auto">
          <a:xfrm>
            <a:off x="2255838" y="3749675"/>
            <a:ext cx="4700587" cy="274638"/>
          </a:xfrm>
          <a:prstGeom prst="rect">
            <a:avLst/>
          </a:prstGeom>
          <a:noFill/>
          <a:ln w="9525">
            <a:noFill/>
            <a:miter lim="800000"/>
            <a:headEnd/>
            <a:tailEnd/>
          </a:ln>
        </p:spPr>
        <p:txBody>
          <a:bodyPr wrap="none">
            <a:spAutoFit/>
          </a:bodyPr>
          <a:lstStyle/>
          <a:p>
            <a:pPr eaLnBrk="0" hangingPunct="0"/>
            <a:r>
              <a:rPr lang="en-US" sz="1200" b="1">
                <a:cs typeface="Times New Roman" pitchFamily="18" charset="0"/>
              </a:rPr>
              <a:t>6</a:t>
            </a:r>
            <a:r>
              <a:rPr lang="en-US" sz="1000">
                <a:cs typeface="Times New Roman" pitchFamily="18" charset="0"/>
              </a:rPr>
              <a:t>   mol H</a:t>
            </a:r>
            <a:r>
              <a:rPr lang="en-US" sz="1000" baseline="-30000">
                <a:cs typeface="Times New Roman" pitchFamily="18" charset="0"/>
              </a:rPr>
              <a:t>2</a:t>
            </a:r>
            <a:r>
              <a:rPr lang="en-US" sz="1000">
                <a:cs typeface="Times New Roman" pitchFamily="18" charset="0"/>
              </a:rPr>
              <a:t>(g)      	</a:t>
            </a:r>
            <a:r>
              <a:rPr lang="en-US" sz="1200" b="1">
                <a:cs typeface="Times New Roman" pitchFamily="18" charset="0"/>
              </a:rPr>
              <a:t>3</a:t>
            </a:r>
            <a:r>
              <a:rPr lang="en-US" sz="1000">
                <a:cs typeface="Times New Roman" pitchFamily="18" charset="0"/>
              </a:rPr>
              <a:t>    mol O</a:t>
            </a:r>
            <a:r>
              <a:rPr lang="en-US" sz="1000" baseline="-30000">
                <a:cs typeface="Times New Roman" pitchFamily="18" charset="0"/>
              </a:rPr>
              <a:t>2</a:t>
            </a:r>
            <a:r>
              <a:rPr lang="en-US" sz="1000">
                <a:cs typeface="Times New Roman" pitchFamily="18" charset="0"/>
              </a:rPr>
              <a:t>(g)		</a:t>
            </a:r>
            <a:r>
              <a:rPr lang="en-US" sz="1200" b="1">
                <a:cs typeface="Times New Roman" pitchFamily="18" charset="0"/>
              </a:rPr>
              <a:t>6</a:t>
            </a:r>
            <a:r>
              <a:rPr lang="en-US" sz="1000">
                <a:cs typeface="Times New Roman" pitchFamily="18" charset="0"/>
              </a:rPr>
              <a:t>    mol H</a:t>
            </a:r>
            <a:r>
              <a:rPr lang="en-US" sz="1000" baseline="-30000">
                <a:cs typeface="Times New Roman" pitchFamily="18" charset="0"/>
              </a:rPr>
              <a:t>2</a:t>
            </a:r>
            <a:r>
              <a:rPr lang="en-US" sz="1000">
                <a:cs typeface="Times New Roman" pitchFamily="18" charset="0"/>
              </a:rPr>
              <a:t>O(g)</a:t>
            </a:r>
          </a:p>
        </p:txBody>
      </p:sp>
      <p:sp>
        <p:nvSpPr>
          <p:cNvPr id="134157" name="Rectangle 187"/>
          <p:cNvSpPr>
            <a:spLocks noChangeArrowheads="1"/>
          </p:cNvSpPr>
          <p:nvPr/>
        </p:nvSpPr>
        <p:spPr bwMode="auto">
          <a:xfrm>
            <a:off x="1243013" y="3563938"/>
            <a:ext cx="331787" cy="304800"/>
          </a:xfrm>
          <a:prstGeom prst="rect">
            <a:avLst/>
          </a:prstGeom>
          <a:noFill/>
          <a:ln w="9525">
            <a:noFill/>
            <a:miter lim="800000"/>
            <a:headEnd/>
            <a:tailEnd/>
          </a:ln>
        </p:spPr>
        <p:txBody>
          <a:bodyPr wrap="none">
            <a:spAutoFit/>
          </a:bodyPr>
          <a:lstStyle/>
          <a:p>
            <a:r>
              <a:rPr lang="en-US"/>
              <a:t>1.</a:t>
            </a:r>
          </a:p>
        </p:txBody>
      </p:sp>
      <p:sp>
        <p:nvSpPr>
          <p:cNvPr id="516284" name="Rectangle 188"/>
          <p:cNvSpPr>
            <a:spLocks noChangeArrowheads="1"/>
          </p:cNvSpPr>
          <p:nvPr/>
        </p:nvSpPr>
        <p:spPr bwMode="auto">
          <a:xfrm>
            <a:off x="2282825" y="5453063"/>
            <a:ext cx="4700588" cy="274637"/>
          </a:xfrm>
          <a:prstGeom prst="rect">
            <a:avLst/>
          </a:prstGeom>
          <a:noFill/>
          <a:ln w="9525">
            <a:noFill/>
            <a:miter lim="800000"/>
            <a:headEnd/>
            <a:tailEnd/>
          </a:ln>
        </p:spPr>
        <p:txBody>
          <a:bodyPr wrap="none">
            <a:spAutoFit/>
          </a:bodyPr>
          <a:lstStyle/>
          <a:p>
            <a:pPr eaLnBrk="0" hangingPunct="0"/>
            <a:r>
              <a:rPr lang="en-US" sz="1200" b="1">
                <a:cs typeface="Times New Roman" pitchFamily="18" charset="0"/>
              </a:rPr>
              <a:t>8</a:t>
            </a:r>
            <a:r>
              <a:rPr lang="en-US" sz="1000">
                <a:cs typeface="Times New Roman" pitchFamily="18" charset="0"/>
              </a:rPr>
              <a:t>   mol H</a:t>
            </a:r>
            <a:r>
              <a:rPr lang="en-US" sz="1000" baseline="-30000">
                <a:cs typeface="Times New Roman" pitchFamily="18" charset="0"/>
              </a:rPr>
              <a:t>2</a:t>
            </a:r>
            <a:r>
              <a:rPr lang="en-US" sz="1000">
                <a:cs typeface="Times New Roman" pitchFamily="18" charset="0"/>
              </a:rPr>
              <a:t>(g)      	</a:t>
            </a:r>
            <a:r>
              <a:rPr lang="en-US" sz="1200" b="1">
                <a:cs typeface="Times New Roman" pitchFamily="18" charset="0"/>
              </a:rPr>
              <a:t>4</a:t>
            </a:r>
            <a:r>
              <a:rPr lang="en-US" sz="1000">
                <a:cs typeface="Times New Roman" pitchFamily="18" charset="0"/>
              </a:rPr>
              <a:t>    mol O</a:t>
            </a:r>
            <a:r>
              <a:rPr lang="en-US" sz="1000" baseline="-30000">
                <a:cs typeface="Times New Roman" pitchFamily="18" charset="0"/>
              </a:rPr>
              <a:t>2</a:t>
            </a:r>
            <a:r>
              <a:rPr lang="en-US" sz="1000">
                <a:cs typeface="Times New Roman" pitchFamily="18" charset="0"/>
              </a:rPr>
              <a:t>(g)		</a:t>
            </a:r>
            <a:r>
              <a:rPr lang="en-US" sz="1200" b="1">
                <a:cs typeface="Times New Roman" pitchFamily="18" charset="0"/>
              </a:rPr>
              <a:t>8</a:t>
            </a:r>
            <a:r>
              <a:rPr lang="en-US" sz="1000">
                <a:cs typeface="Times New Roman" pitchFamily="18" charset="0"/>
              </a:rPr>
              <a:t>    mol H</a:t>
            </a:r>
            <a:r>
              <a:rPr lang="en-US" sz="1000" baseline="-30000">
                <a:cs typeface="Times New Roman" pitchFamily="18" charset="0"/>
              </a:rPr>
              <a:t>2</a:t>
            </a:r>
            <a:r>
              <a:rPr lang="en-US" sz="1000">
                <a:cs typeface="Times New Roman" pitchFamily="18" charset="0"/>
              </a:rPr>
              <a:t>O(g)</a:t>
            </a:r>
          </a:p>
        </p:txBody>
      </p:sp>
      <p:sp>
        <p:nvSpPr>
          <p:cNvPr id="134159" name="Rectangle 189"/>
          <p:cNvSpPr>
            <a:spLocks noChangeArrowheads="1"/>
          </p:cNvSpPr>
          <p:nvPr/>
        </p:nvSpPr>
        <p:spPr bwMode="auto">
          <a:xfrm>
            <a:off x="1270000" y="5267325"/>
            <a:ext cx="331788" cy="304800"/>
          </a:xfrm>
          <a:prstGeom prst="rect">
            <a:avLst/>
          </a:prstGeom>
          <a:noFill/>
          <a:ln w="9525">
            <a:noFill/>
            <a:miter lim="800000"/>
            <a:headEnd/>
            <a:tailEnd/>
          </a:ln>
        </p:spPr>
        <p:txBody>
          <a:bodyPr wrap="none">
            <a:spAutoFit/>
          </a:bodyPr>
          <a:lstStyle/>
          <a:p>
            <a:r>
              <a:rPr lang="en-US"/>
              <a:t>2.</a:t>
            </a:r>
          </a:p>
        </p:txBody>
      </p:sp>
      <p:sp>
        <p:nvSpPr>
          <p:cNvPr id="516286" name="Text Box 190"/>
          <p:cNvSpPr txBox="1">
            <a:spLocks noChangeArrowheads="1"/>
          </p:cNvSpPr>
          <p:nvPr/>
        </p:nvSpPr>
        <p:spPr bwMode="auto">
          <a:xfrm>
            <a:off x="1223963" y="6038850"/>
            <a:ext cx="2963862" cy="304800"/>
          </a:xfrm>
          <a:prstGeom prst="rect">
            <a:avLst/>
          </a:prstGeom>
          <a:noFill/>
          <a:ln w="9525">
            <a:noFill/>
            <a:miter lim="800000"/>
            <a:headEnd/>
            <a:tailEnd/>
          </a:ln>
        </p:spPr>
        <p:txBody>
          <a:bodyPr wrap="none">
            <a:spAutoFit/>
          </a:bodyPr>
          <a:lstStyle/>
          <a:p>
            <a:r>
              <a:rPr lang="en-US">
                <a:solidFill>
                  <a:srgbClr val="FF0000"/>
                </a:solidFill>
              </a:rPr>
              <a:t>Notice:</a:t>
            </a:r>
            <a:r>
              <a:rPr lang="en-US"/>
              <a:t>  Ratio is the same in both…</a:t>
            </a:r>
          </a:p>
        </p:txBody>
      </p:sp>
      <p:grpSp>
        <p:nvGrpSpPr>
          <p:cNvPr id="134274" name="Group 193"/>
          <p:cNvGrpSpPr>
            <a:grpSpLocks/>
          </p:cNvGrpSpPr>
          <p:nvPr/>
        </p:nvGrpSpPr>
        <p:grpSpPr bwMode="auto">
          <a:xfrm>
            <a:off x="4089400" y="6046788"/>
            <a:ext cx="3675063" cy="274637"/>
            <a:chOff x="2945" y="3790"/>
            <a:chExt cx="2315" cy="173"/>
          </a:xfrm>
        </p:grpSpPr>
        <p:sp>
          <p:nvSpPr>
            <p:cNvPr id="134162" name="Rectangle 191"/>
            <p:cNvSpPr>
              <a:spLocks noChangeArrowheads="1"/>
            </p:cNvSpPr>
            <p:nvPr/>
          </p:nvSpPr>
          <p:spPr bwMode="auto">
            <a:xfrm>
              <a:off x="2945" y="3790"/>
              <a:ext cx="2315" cy="173"/>
            </a:xfrm>
            <a:prstGeom prst="rect">
              <a:avLst/>
            </a:prstGeom>
            <a:noFill/>
            <a:ln w="9525">
              <a:noFill/>
              <a:miter lim="800000"/>
              <a:headEnd/>
              <a:tailEnd/>
            </a:ln>
          </p:spPr>
          <p:txBody>
            <a:bodyPr wrap="none">
              <a:spAutoFit/>
            </a:bodyPr>
            <a:lstStyle/>
            <a:p>
              <a:pPr eaLnBrk="0" hangingPunct="0"/>
              <a:r>
                <a:rPr lang="en-US" sz="1200" b="1">
                  <a:cs typeface="Times New Roman" pitchFamily="18" charset="0"/>
                </a:rPr>
                <a:t>2</a:t>
              </a:r>
              <a:r>
                <a:rPr lang="en-US" sz="1000">
                  <a:cs typeface="Times New Roman" pitchFamily="18" charset="0"/>
                </a:rPr>
                <a:t>   mol H</a:t>
              </a:r>
              <a:r>
                <a:rPr lang="en-US" sz="1000" baseline="-30000">
                  <a:cs typeface="Times New Roman" pitchFamily="18" charset="0"/>
                </a:rPr>
                <a:t>2</a:t>
              </a:r>
              <a:r>
                <a:rPr lang="en-US" sz="1000">
                  <a:cs typeface="Times New Roman" pitchFamily="18" charset="0"/>
                </a:rPr>
                <a:t>(g)   +    </a:t>
              </a:r>
              <a:r>
                <a:rPr lang="en-US" sz="1200" b="1">
                  <a:cs typeface="Times New Roman" pitchFamily="18" charset="0"/>
                </a:rPr>
                <a:t>1</a:t>
              </a:r>
              <a:r>
                <a:rPr lang="en-US" sz="1000">
                  <a:cs typeface="Times New Roman" pitchFamily="18" charset="0"/>
                </a:rPr>
                <a:t>    mol O</a:t>
              </a:r>
              <a:r>
                <a:rPr lang="en-US" sz="1000" baseline="-30000">
                  <a:cs typeface="Times New Roman" pitchFamily="18" charset="0"/>
                </a:rPr>
                <a:t>2</a:t>
              </a:r>
              <a:r>
                <a:rPr lang="en-US" sz="1000">
                  <a:cs typeface="Times New Roman" pitchFamily="18" charset="0"/>
                </a:rPr>
                <a:t>(g)	                       </a:t>
              </a:r>
              <a:r>
                <a:rPr lang="en-US" sz="1200" b="1">
                  <a:cs typeface="Times New Roman" pitchFamily="18" charset="0"/>
                </a:rPr>
                <a:t>2</a:t>
              </a:r>
              <a:r>
                <a:rPr lang="en-US" sz="1000">
                  <a:cs typeface="Times New Roman" pitchFamily="18" charset="0"/>
                </a:rPr>
                <a:t>    mol H</a:t>
              </a:r>
              <a:r>
                <a:rPr lang="en-US" sz="1000" baseline="-30000">
                  <a:cs typeface="Times New Roman" pitchFamily="18" charset="0"/>
                </a:rPr>
                <a:t>2</a:t>
              </a:r>
              <a:r>
                <a:rPr lang="en-US" sz="1000">
                  <a:cs typeface="Times New Roman" pitchFamily="18" charset="0"/>
                </a:rPr>
                <a:t>O(g)</a:t>
              </a:r>
            </a:p>
          </p:txBody>
        </p:sp>
        <p:sp>
          <p:nvSpPr>
            <p:cNvPr id="134163" name="Line 192"/>
            <p:cNvSpPr>
              <a:spLocks noChangeShapeType="1"/>
            </p:cNvSpPr>
            <p:nvPr/>
          </p:nvSpPr>
          <p:spPr bwMode="auto">
            <a:xfrm>
              <a:off x="4226" y="3891"/>
              <a:ext cx="343" cy="0"/>
            </a:xfrm>
            <a:prstGeom prst="line">
              <a:avLst/>
            </a:prstGeom>
            <a:noFill/>
            <a:ln w="9525">
              <a:solidFill>
                <a:schemeClr val="tx1"/>
              </a:solidFill>
              <a:round/>
              <a:headEnd/>
              <a:tailEnd type="triangle" w="med" len="me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34207"/>
                                        </p:tgtEl>
                                        <p:attrNameLst>
                                          <p:attrName>style.visibility</p:attrName>
                                        </p:attrNameLst>
                                      </p:cBhvr>
                                      <p:to>
                                        <p:strVal val="visible"/>
                                      </p:to>
                                    </p:set>
                                    <p:anim calcmode="lin" valueType="num">
                                      <p:cBhvr>
                                        <p:cTn id="7" dur="1000" fill="hold"/>
                                        <p:tgtEl>
                                          <p:spTgt spid="134207"/>
                                        </p:tgtEl>
                                        <p:attrNameLst>
                                          <p:attrName>ppt_x</p:attrName>
                                        </p:attrNameLst>
                                      </p:cBhvr>
                                      <p:tavLst>
                                        <p:tav tm="0">
                                          <p:val>
                                            <p:strVal val="#ppt_x-.2"/>
                                          </p:val>
                                        </p:tav>
                                        <p:tav tm="100000">
                                          <p:val>
                                            <p:strVal val="#ppt_x"/>
                                          </p:val>
                                        </p:tav>
                                      </p:tavLst>
                                    </p:anim>
                                    <p:anim calcmode="lin" valueType="num">
                                      <p:cBhvr>
                                        <p:cTn id="8" dur="1000" fill="hold"/>
                                        <p:tgtEl>
                                          <p:spTgt spid="13420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420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16282"/>
                                        </p:tgtEl>
                                        <p:attrNameLst>
                                          <p:attrName>style.visibility</p:attrName>
                                        </p:attrNameLst>
                                      </p:cBhvr>
                                      <p:to>
                                        <p:strVal val="visible"/>
                                      </p:to>
                                    </p:set>
                                    <p:animEffect transition="in" filter="fade">
                                      <p:cBhvr>
                                        <p:cTn id="14" dur="1000"/>
                                        <p:tgtEl>
                                          <p:spTgt spid="516282"/>
                                        </p:tgtEl>
                                      </p:cBhvr>
                                    </p:animEffect>
                                    <p:anim calcmode="lin" valueType="num">
                                      <p:cBhvr>
                                        <p:cTn id="15" dur="1000" fill="hold"/>
                                        <p:tgtEl>
                                          <p:spTgt spid="516282"/>
                                        </p:tgtEl>
                                        <p:attrNameLst>
                                          <p:attrName>ppt_x</p:attrName>
                                        </p:attrNameLst>
                                      </p:cBhvr>
                                      <p:tavLst>
                                        <p:tav tm="0">
                                          <p:val>
                                            <p:strVal val="#ppt_x"/>
                                          </p:val>
                                        </p:tav>
                                        <p:tav tm="100000">
                                          <p:val>
                                            <p:strVal val="#ppt_x"/>
                                          </p:val>
                                        </p:tav>
                                      </p:tavLst>
                                    </p:anim>
                                    <p:anim calcmode="lin" valueType="num">
                                      <p:cBhvr>
                                        <p:cTn id="16" dur="1000" fill="hold"/>
                                        <p:tgtEl>
                                          <p:spTgt spid="51628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34239"/>
                                        </p:tgtEl>
                                        <p:attrNameLst>
                                          <p:attrName>style.visibility</p:attrName>
                                        </p:attrNameLst>
                                      </p:cBhvr>
                                      <p:to>
                                        <p:strVal val="visible"/>
                                      </p:to>
                                    </p:set>
                                    <p:anim calcmode="lin" valueType="num">
                                      <p:cBhvr>
                                        <p:cTn id="21" dur="1000" fill="hold"/>
                                        <p:tgtEl>
                                          <p:spTgt spid="134239"/>
                                        </p:tgtEl>
                                        <p:attrNameLst>
                                          <p:attrName>ppt_x</p:attrName>
                                        </p:attrNameLst>
                                      </p:cBhvr>
                                      <p:tavLst>
                                        <p:tav tm="0">
                                          <p:val>
                                            <p:strVal val="#ppt_x-.2"/>
                                          </p:val>
                                        </p:tav>
                                        <p:tav tm="100000">
                                          <p:val>
                                            <p:strVal val="#ppt_x"/>
                                          </p:val>
                                        </p:tav>
                                      </p:tavLst>
                                    </p:anim>
                                    <p:anim calcmode="lin" valueType="num">
                                      <p:cBhvr>
                                        <p:cTn id="22" dur="1000" fill="hold"/>
                                        <p:tgtEl>
                                          <p:spTgt spid="134239"/>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34239"/>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16284"/>
                                        </p:tgtEl>
                                        <p:attrNameLst>
                                          <p:attrName>style.visibility</p:attrName>
                                        </p:attrNameLst>
                                      </p:cBhvr>
                                      <p:to>
                                        <p:strVal val="visible"/>
                                      </p:to>
                                    </p:set>
                                    <p:animEffect transition="in" filter="fade">
                                      <p:cBhvr>
                                        <p:cTn id="28" dur="1000"/>
                                        <p:tgtEl>
                                          <p:spTgt spid="516284"/>
                                        </p:tgtEl>
                                      </p:cBhvr>
                                    </p:animEffect>
                                    <p:anim calcmode="lin" valueType="num">
                                      <p:cBhvr>
                                        <p:cTn id="29" dur="1000" fill="hold"/>
                                        <p:tgtEl>
                                          <p:spTgt spid="516284"/>
                                        </p:tgtEl>
                                        <p:attrNameLst>
                                          <p:attrName>ppt_x</p:attrName>
                                        </p:attrNameLst>
                                      </p:cBhvr>
                                      <p:tavLst>
                                        <p:tav tm="0">
                                          <p:val>
                                            <p:strVal val="#ppt_x"/>
                                          </p:val>
                                        </p:tav>
                                        <p:tav tm="100000">
                                          <p:val>
                                            <p:strVal val="#ppt_x"/>
                                          </p:val>
                                        </p:tav>
                                      </p:tavLst>
                                    </p:anim>
                                    <p:anim calcmode="lin" valueType="num">
                                      <p:cBhvr>
                                        <p:cTn id="30" dur="1000" fill="hold"/>
                                        <p:tgtEl>
                                          <p:spTgt spid="51628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grpId="0" nodeType="clickEffect">
                                  <p:stCondLst>
                                    <p:cond delay="0"/>
                                  </p:stCondLst>
                                  <p:iterate type="lt">
                                    <p:tmPct val="10000"/>
                                  </p:iterate>
                                  <p:childTnLst>
                                    <p:set>
                                      <p:cBhvr>
                                        <p:cTn id="34" dur="1" fill="hold">
                                          <p:stCondLst>
                                            <p:cond delay="0"/>
                                          </p:stCondLst>
                                        </p:cTn>
                                        <p:tgtEl>
                                          <p:spTgt spid="516286"/>
                                        </p:tgtEl>
                                        <p:attrNameLst>
                                          <p:attrName>style.visibility</p:attrName>
                                        </p:attrNameLst>
                                      </p:cBhvr>
                                      <p:to>
                                        <p:strVal val="visible"/>
                                      </p:to>
                                    </p:set>
                                    <p:animEffect transition="in" filter="fade">
                                      <p:cBhvr>
                                        <p:cTn id="35" dur="1000"/>
                                        <p:tgtEl>
                                          <p:spTgt spid="516286"/>
                                        </p:tgtEl>
                                      </p:cBhvr>
                                    </p:animEffect>
                                    <p:anim calcmode="lin" valueType="num">
                                      <p:cBhvr>
                                        <p:cTn id="36" dur="1000" fill="hold"/>
                                        <p:tgtEl>
                                          <p:spTgt spid="516286"/>
                                        </p:tgtEl>
                                        <p:attrNameLst>
                                          <p:attrName>ppt_x</p:attrName>
                                        </p:attrNameLst>
                                      </p:cBhvr>
                                      <p:tavLst>
                                        <p:tav tm="0">
                                          <p:val>
                                            <p:strVal val="#ppt_x-.1"/>
                                          </p:val>
                                        </p:tav>
                                        <p:tav tm="100000">
                                          <p:val>
                                            <p:strVal val="#ppt_x"/>
                                          </p:val>
                                        </p:tav>
                                      </p:tavLst>
                                    </p:anim>
                                    <p:anim calcmode="lin" valueType="num">
                                      <p:cBhvr>
                                        <p:cTn id="37" dur="1000" fill="hold"/>
                                        <p:tgtEl>
                                          <p:spTgt spid="516286"/>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34274"/>
                                        </p:tgtEl>
                                        <p:attrNameLst>
                                          <p:attrName>style.visibility</p:attrName>
                                        </p:attrNameLst>
                                      </p:cBhvr>
                                      <p:to>
                                        <p:strVal val="visible"/>
                                      </p:to>
                                    </p:set>
                                    <p:animEffect transition="in" filter="dissolve">
                                      <p:cBhvr>
                                        <p:cTn id="42" dur="500"/>
                                        <p:tgtEl>
                                          <p:spTgt spid="13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282" grpId="0"/>
      <p:bldP spid="516284" grpId="0"/>
      <p:bldP spid="516286" grpId="0"/>
    </p:bld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7237" name="Rectangle 117"/>
          <p:cNvSpPr>
            <a:spLocks noChangeArrowheads="1"/>
          </p:cNvSpPr>
          <p:nvPr/>
        </p:nvSpPr>
        <p:spPr bwMode="auto">
          <a:xfrm>
            <a:off x="622300" y="4144963"/>
            <a:ext cx="7866063" cy="1431925"/>
          </a:xfrm>
          <a:prstGeom prst="rect">
            <a:avLst/>
          </a:prstGeom>
          <a:noFill/>
          <a:ln w="9525">
            <a:noFill/>
            <a:miter lim="800000"/>
            <a:headEnd/>
            <a:tailEnd/>
          </a:ln>
        </p:spPr>
        <p:txBody>
          <a:bodyPr wrap="none" anchor="ctr">
            <a:spAutoFit/>
          </a:bodyPr>
          <a:lstStyle/>
          <a:p>
            <a:r>
              <a:rPr lang="en-US" sz="2400">
                <a:latin typeface="Times New Roman" pitchFamily="18" charset="0"/>
              </a:rPr>
              <a:t/>
            </a:r>
            <a:br>
              <a:rPr lang="en-US" sz="2400">
                <a:latin typeface="Times New Roman" pitchFamily="18" charset="0"/>
              </a:rPr>
            </a:br>
            <a:endParaRPr lang="en-US" sz="2400">
              <a:latin typeface="Times New Roman" pitchFamily="18" charset="0"/>
            </a:endParaRPr>
          </a:p>
          <a:p>
            <a:pPr eaLnBrk="0" hangingPunct="0"/>
            <a:r>
              <a:rPr lang="en-US" sz="1000">
                <a:latin typeface="Times New Roman" pitchFamily="18" charset="0"/>
                <a:cs typeface="Times New Roman" pitchFamily="18" charset="0"/>
              </a:rPr>
              <a:t>							</a:t>
            </a:r>
            <a:r>
              <a:rPr lang="en-US" sz="1000">
                <a:cs typeface="Times New Roman" pitchFamily="18" charset="0"/>
              </a:rPr>
              <a:t>limiting reactant  =   </a:t>
            </a:r>
            <a:r>
              <a:rPr lang="en-US" sz="1000" b="1">
                <a:solidFill>
                  <a:srgbClr val="000080"/>
                </a:solidFill>
                <a:cs typeface="Times New Roman" pitchFamily="18" charset="0"/>
              </a:rPr>
              <a:t>H</a:t>
            </a:r>
            <a:r>
              <a:rPr lang="en-US" sz="1000" b="1" baseline="-30000">
                <a:solidFill>
                  <a:srgbClr val="000080"/>
                </a:solidFill>
                <a:cs typeface="Times New Roman" pitchFamily="18" charset="0"/>
              </a:rPr>
              <a:t>2</a:t>
            </a:r>
            <a:endParaRPr lang="en-US" sz="900"/>
          </a:p>
          <a:p>
            <a:pPr eaLnBrk="0" hangingPunct="0"/>
            <a:r>
              <a:rPr lang="en-US" sz="1000">
                <a:cs typeface="Times New Roman" pitchFamily="18" charset="0"/>
              </a:rPr>
              <a:t>							excess reactant  =   </a:t>
            </a:r>
            <a:r>
              <a:rPr lang="en-US" sz="1000" b="1">
                <a:solidFill>
                  <a:srgbClr val="000080"/>
                </a:solidFill>
                <a:cs typeface="Times New Roman" pitchFamily="18" charset="0"/>
              </a:rPr>
              <a:t>O</a:t>
            </a:r>
            <a:r>
              <a:rPr lang="en-US" sz="1000" b="1" baseline="-30000">
                <a:solidFill>
                  <a:srgbClr val="000080"/>
                </a:solidFill>
                <a:cs typeface="Times New Roman" pitchFamily="18" charset="0"/>
              </a:rPr>
              <a:t>2</a:t>
            </a:r>
            <a:endParaRPr lang="en-US" sz="900"/>
          </a:p>
          <a:p>
            <a:pPr eaLnBrk="0" hangingPunct="0"/>
            <a:r>
              <a:rPr lang="en-US" sz="1000">
                <a:cs typeface="Times New Roman" pitchFamily="18" charset="0"/>
              </a:rPr>
              <a:t> </a:t>
            </a:r>
            <a:endParaRPr lang="en-US" sz="900"/>
          </a:p>
          <a:p>
            <a:pPr eaLnBrk="0" hangingPunct="0"/>
            <a:r>
              <a:rPr lang="en-US" sz="1000">
                <a:cs typeface="Times New Roman" pitchFamily="18" charset="0"/>
              </a:rPr>
              <a:t>	</a:t>
            </a:r>
            <a:r>
              <a:rPr lang="en-US" sz="1000" b="1">
                <a:solidFill>
                  <a:srgbClr val="000080"/>
                </a:solidFill>
                <a:cs typeface="Times New Roman" pitchFamily="18" charset="0"/>
              </a:rPr>
              <a:t>2</a:t>
            </a:r>
            <a:r>
              <a:rPr lang="en-US" sz="1000">
                <a:cs typeface="Times New Roman" pitchFamily="18" charset="0"/>
              </a:rPr>
              <a:t>   mol H</a:t>
            </a:r>
            <a:r>
              <a:rPr lang="en-US" sz="1000" baseline="-30000">
                <a:cs typeface="Times New Roman" pitchFamily="18" charset="0"/>
              </a:rPr>
              <a:t>2</a:t>
            </a:r>
            <a:r>
              <a:rPr lang="en-US" sz="1000">
                <a:cs typeface="Times New Roman" pitchFamily="18" charset="0"/>
              </a:rPr>
              <a:t>(g)      	</a:t>
            </a:r>
            <a:r>
              <a:rPr lang="en-US" sz="1000" b="1">
                <a:solidFill>
                  <a:srgbClr val="000080"/>
                </a:solidFill>
                <a:cs typeface="Times New Roman" pitchFamily="18" charset="0"/>
              </a:rPr>
              <a:t>3</a:t>
            </a:r>
            <a:r>
              <a:rPr lang="en-US" sz="1000">
                <a:cs typeface="Times New Roman" pitchFamily="18" charset="0"/>
              </a:rPr>
              <a:t>   mol O</a:t>
            </a:r>
            <a:r>
              <a:rPr lang="en-US" sz="1000" baseline="-30000">
                <a:cs typeface="Times New Roman" pitchFamily="18" charset="0"/>
              </a:rPr>
              <a:t>2</a:t>
            </a:r>
            <a:r>
              <a:rPr lang="en-US" sz="1000">
                <a:cs typeface="Times New Roman" pitchFamily="18" charset="0"/>
              </a:rPr>
              <a:t>(g)		</a:t>
            </a:r>
            <a:r>
              <a:rPr lang="en-US" sz="1000" b="1">
                <a:solidFill>
                  <a:srgbClr val="000080"/>
                </a:solidFill>
                <a:cs typeface="Times New Roman" pitchFamily="18" charset="0"/>
              </a:rPr>
              <a:t>2</a:t>
            </a:r>
            <a:r>
              <a:rPr lang="en-US" sz="1000">
                <a:cs typeface="Times New Roman" pitchFamily="18" charset="0"/>
              </a:rPr>
              <a:t>   mol H</a:t>
            </a:r>
            <a:r>
              <a:rPr lang="en-US" sz="1000" baseline="-30000">
                <a:cs typeface="Times New Roman" pitchFamily="18" charset="0"/>
              </a:rPr>
              <a:t>2</a:t>
            </a:r>
            <a:r>
              <a:rPr lang="en-US" sz="1000">
                <a:cs typeface="Times New Roman" pitchFamily="18" charset="0"/>
              </a:rPr>
              <a:t>O(g)   +    </a:t>
            </a:r>
            <a:r>
              <a:rPr lang="en-US" sz="1000" b="1">
                <a:solidFill>
                  <a:srgbClr val="000080"/>
                </a:solidFill>
                <a:cs typeface="Times New Roman" pitchFamily="18" charset="0"/>
              </a:rPr>
              <a:t>2</a:t>
            </a:r>
            <a:r>
              <a:rPr lang="en-US" sz="1000">
                <a:cs typeface="Times New Roman" pitchFamily="18" charset="0"/>
              </a:rPr>
              <a:t>     mol     </a:t>
            </a:r>
            <a:r>
              <a:rPr lang="en-US" sz="1000" b="1">
                <a:solidFill>
                  <a:srgbClr val="000080"/>
                </a:solidFill>
                <a:cs typeface="Times New Roman" pitchFamily="18" charset="0"/>
              </a:rPr>
              <a:t>O</a:t>
            </a:r>
            <a:r>
              <a:rPr lang="en-US" sz="1000" b="1" baseline="-30000">
                <a:solidFill>
                  <a:srgbClr val="000080"/>
                </a:solidFill>
                <a:cs typeface="Times New Roman" pitchFamily="18" charset="0"/>
              </a:rPr>
              <a:t>2</a:t>
            </a:r>
            <a:r>
              <a:rPr lang="en-US" sz="1000">
                <a:cs typeface="Times New Roman" pitchFamily="18" charset="0"/>
              </a:rPr>
              <a:t>  left over</a:t>
            </a:r>
            <a:endParaRPr lang="en-US" sz="2400"/>
          </a:p>
        </p:txBody>
      </p:sp>
      <p:sp>
        <p:nvSpPr>
          <p:cNvPr id="517236" name="Rectangle 116"/>
          <p:cNvSpPr>
            <a:spLocks noChangeArrowheads="1"/>
          </p:cNvSpPr>
          <p:nvPr/>
        </p:nvSpPr>
        <p:spPr bwMode="auto">
          <a:xfrm>
            <a:off x="622300" y="2355850"/>
            <a:ext cx="7900988" cy="1781175"/>
          </a:xfrm>
          <a:prstGeom prst="rect">
            <a:avLst/>
          </a:prstGeom>
          <a:noFill/>
          <a:ln w="9525">
            <a:noFill/>
            <a:miter lim="800000"/>
            <a:headEnd/>
            <a:tailEnd/>
          </a:ln>
        </p:spPr>
        <p:txBody>
          <a:bodyPr wrap="none" anchor="ctr">
            <a:spAutoFit/>
          </a:bodyPr>
          <a:lstStyle/>
          <a:p>
            <a:r>
              <a:rPr lang="en-US" sz="2400">
                <a:latin typeface="Times New Roman" pitchFamily="18" charset="0"/>
              </a:rPr>
              <a:t/>
            </a:r>
            <a:br>
              <a:rPr lang="en-US" sz="2400">
                <a:latin typeface="Times New Roman" pitchFamily="18" charset="0"/>
              </a:rPr>
            </a:br>
            <a:endParaRPr lang="en-US" sz="2400">
              <a:latin typeface="Times New Roman" pitchFamily="18" charset="0"/>
            </a:endParaRPr>
          </a:p>
          <a:p>
            <a:pPr eaLnBrk="0" hangingPunct="0"/>
            <a:r>
              <a:rPr lang="en-US" sz="1000">
                <a:latin typeface="Times New Roman" pitchFamily="18" charset="0"/>
                <a:cs typeface="Times New Roman" pitchFamily="18" charset="0"/>
              </a:rPr>
              <a:t>							</a:t>
            </a:r>
            <a:r>
              <a:rPr lang="en-US" sz="1000">
                <a:cs typeface="Times New Roman" pitchFamily="18" charset="0"/>
              </a:rPr>
              <a:t>limiting reactant  =    </a:t>
            </a:r>
            <a:r>
              <a:rPr lang="en-US" sz="1000" b="1">
                <a:solidFill>
                  <a:srgbClr val="000080"/>
                </a:solidFill>
                <a:cs typeface="Times New Roman" pitchFamily="18" charset="0"/>
              </a:rPr>
              <a:t>H</a:t>
            </a:r>
            <a:r>
              <a:rPr lang="en-US" sz="1000" b="1" baseline="-30000">
                <a:solidFill>
                  <a:srgbClr val="000080"/>
                </a:solidFill>
                <a:cs typeface="Times New Roman" pitchFamily="18" charset="0"/>
              </a:rPr>
              <a:t>2</a:t>
            </a:r>
            <a:endParaRPr lang="en-US" sz="900"/>
          </a:p>
          <a:p>
            <a:pPr eaLnBrk="0" hangingPunct="0"/>
            <a:r>
              <a:rPr lang="en-US" sz="1000">
                <a:cs typeface="Times New Roman" pitchFamily="18" charset="0"/>
              </a:rPr>
              <a:t>							excess reactant  =    </a:t>
            </a:r>
            <a:r>
              <a:rPr lang="en-US" sz="1000" b="1">
                <a:solidFill>
                  <a:srgbClr val="000080"/>
                </a:solidFill>
                <a:cs typeface="Times New Roman" pitchFamily="18" charset="0"/>
              </a:rPr>
              <a:t>O</a:t>
            </a:r>
            <a:r>
              <a:rPr lang="en-US" sz="1000" b="1" baseline="-30000">
                <a:solidFill>
                  <a:srgbClr val="000080"/>
                </a:solidFill>
                <a:cs typeface="Times New Roman" pitchFamily="18" charset="0"/>
              </a:rPr>
              <a:t>2</a:t>
            </a:r>
            <a:endParaRPr lang="en-US" sz="900"/>
          </a:p>
          <a:p>
            <a:pPr eaLnBrk="0" hangingPunct="0"/>
            <a:endParaRPr lang="en-US" sz="900"/>
          </a:p>
          <a:p>
            <a:pPr eaLnBrk="0" hangingPunct="0"/>
            <a:r>
              <a:rPr lang="en-US" sz="1000">
                <a:cs typeface="Times New Roman" pitchFamily="18" charset="0"/>
              </a:rPr>
              <a:t>	</a:t>
            </a:r>
            <a:r>
              <a:rPr lang="en-US" sz="1000" b="1">
                <a:solidFill>
                  <a:srgbClr val="000080"/>
                </a:solidFill>
                <a:cs typeface="Times New Roman" pitchFamily="18" charset="0"/>
              </a:rPr>
              <a:t>6</a:t>
            </a:r>
            <a:r>
              <a:rPr lang="en-US" sz="1000">
                <a:cs typeface="Times New Roman" pitchFamily="18" charset="0"/>
              </a:rPr>
              <a:t>  mol H</a:t>
            </a:r>
            <a:r>
              <a:rPr lang="en-US" sz="1000" baseline="-30000">
                <a:cs typeface="Times New Roman" pitchFamily="18" charset="0"/>
              </a:rPr>
              <a:t>2</a:t>
            </a:r>
            <a:r>
              <a:rPr lang="en-US" sz="1000">
                <a:cs typeface="Times New Roman" pitchFamily="18" charset="0"/>
              </a:rPr>
              <a:t>(g)      		</a:t>
            </a:r>
            <a:r>
              <a:rPr lang="en-US" sz="1000" b="1">
                <a:solidFill>
                  <a:srgbClr val="000080"/>
                </a:solidFill>
                <a:cs typeface="Times New Roman" pitchFamily="18" charset="0"/>
              </a:rPr>
              <a:t>4</a:t>
            </a:r>
            <a:r>
              <a:rPr lang="en-US" sz="1000">
                <a:cs typeface="Times New Roman" pitchFamily="18" charset="0"/>
              </a:rPr>
              <a:t>   mol O</a:t>
            </a:r>
            <a:r>
              <a:rPr lang="en-US" sz="1000" baseline="-30000">
                <a:cs typeface="Times New Roman" pitchFamily="18" charset="0"/>
              </a:rPr>
              <a:t>2</a:t>
            </a:r>
            <a:r>
              <a:rPr lang="en-US" sz="1000">
                <a:cs typeface="Times New Roman" pitchFamily="18" charset="0"/>
              </a:rPr>
              <a:t>(g)		</a:t>
            </a:r>
            <a:r>
              <a:rPr lang="en-US" sz="1000" b="1">
                <a:solidFill>
                  <a:srgbClr val="000080"/>
                </a:solidFill>
                <a:cs typeface="Times New Roman" pitchFamily="18" charset="0"/>
              </a:rPr>
              <a:t>6 </a:t>
            </a:r>
            <a:r>
              <a:rPr lang="en-US" sz="1000">
                <a:cs typeface="Times New Roman" pitchFamily="18" charset="0"/>
              </a:rPr>
              <a:t>  mol H</a:t>
            </a:r>
            <a:r>
              <a:rPr lang="en-US" sz="1000" baseline="-30000">
                <a:cs typeface="Times New Roman" pitchFamily="18" charset="0"/>
              </a:rPr>
              <a:t>2</a:t>
            </a:r>
            <a:r>
              <a:rPr lang="en-US" sz="1000">
                <a:cs typeface="Times New Roman" pitchFamily="18" charset="0"/>
              </a:rPr>
              <a:t>O(g)    +      </a:t>
            </a:r>
            <a:r>
              <a:rPr lang="en-US" sz="1000" b="1">
                <a:solidFill>
                  <a:srgbClr val="000080"/>
                </a:solidFill>
                <a:cs typeface="Times New Roman" pitchFamily="18" charset="0"/>
              </a:rPr>
              <a:t>1</a:t>
            </a:r>
            <a:r>
              <a:rPr lang="en-US" sz="1000">
                <a:cs typeface="Times New Roman" pitchFamily="18" charset="0"/>
              </a:rPr>
              <a:t>    mol    </a:t>
            </a:r>
            <a:r>
              <a:rPr lang="en-US" sz="1000" b="1">
                <a:solidFill>
                  <a:srgbClr val="000080"/>
                </a:solidFill>
                <a:cs typeface="Times New Roman" pitchFamily="18" charset="0"/>
              </a:rPr>
              <a:t>O</a:t>
            </a:r>
            <a:r>
              <a:rPr lang="en-US" sz="1000" b="1" baseline="-30000">
                <a:solidFill>
                  <a:srgbClr val="000080"/>
                </a:solidFill>
                <a:cs typeface="Times New Roman" pitchFamily="18" charset="0"/>
              </a:rPr>
              <a:t>2</a:t>
            </a:r>
            <a:r>
              <a:rPr lang="en-US" sz="1000">
                <a:cs typeface="Times New Roman" pitchFamily="18" charset="0"/>
              </a:rPr>
              <a:t> left over</a:t>
            </a:r>
            <a:endParaRPr lang="en-US" sz="900"/>
          </a:p>
          <a:p>
            <a:pPr eaLnBrk="0" hangingPunct="0"/>
            <a:endParaRPr lang="en-US" sz="2400"/>
          </a:p>
        </p:txBody>
      </p:sp>
      <p:pic>
        <p:nvPicPr>
          <p:cNvPr id="517241" name="Picture 121" descr="http://science.csustan.edu/JTB/LABWARE/labware-map.gif"/>
          <p:cNvPicPr>
            <a:picLocks noChangeAspect="1" noChangeArrowheads="1"/>
          </p:cNvPicPr>
          <p:nvPr/>
        </p:nvPicPr>
        <p:blipFill>
          <a:blip r:embed="rId3" r:link="rId4" cstate="print"/>
          <a:srcRect l="19167" t="66206" r="71426"/>
          <a:stretch>
            <a:fillRect/>
          </a:stretch>
        </p:blipFill>
        <p:spPr bwMode="auto">
          <a:xfrm>
            <a:off x="1250950" y="4695825"/>
            <a:ext cx="214313" cy="490538"/>
          </a:xfrm>
          <a:prstGeom prst="rect">
            <a:avLst/>
          </a:prstGeom>
          <a:noFill/>
          <a:ln w="9525">
            <a:noFill/>
            <a:miter lim="800000"/>
            <a:headEnd/>
            <a:tailEnd/>
          </a:ln>
        </p:spPr>
      </p:pic>
      <p:pic>
        <p:nvPicPr>
          <p:cNvPr id="135173" name="Picture 124" descr="http://science.csustan.edu/JTB/LABWARE/labware-map.gif"/>
          <p:cNvPicPr>
            <a:picLocks noChangeAspect="1" noChangeArrowheads="1"/>
          </p:cNvPicPr>
          <p:nvPr/>
        </p:nvPicPr>
        <p:blipFill>
          <a:blip r:embed="rId3" r:link="rId4" cstate="print"/>
          <a:srcRect l="19167" t="66206" r="71426"/>
          <a:stretch>
            <a:fillRect/>
          </a:stretch>
        </p:blipFill>
        <p:spPr bwMode="auto">
          <a:xfrm>
            <a:off x="1249363" y="2874963"/>
            <a:ext cx="214312" cy="492125"/>
          </a:xfrm>
          <a:prstGeom prst="rect">
            <a:avLst/>
          </a:prstGeom>
          <a:noFill/>
          <a:ln w="9525">
            <a:noFill/>
            <a:miter lim="800000"/>
            <a:headEnd/>
            <a:tailEnd/>
          </a:ln>
        </p:spPr>
      </p:pic>
      <p:grpSp>
        <p:nvGrpSpPr>
          <p:cNvPr id="135174" name="Group 91"/>
          <p:cNvGrpSpPr>
            <a:grpSpLocks/>
          </p:cNvGrpSpPr>
          <p:nvPr/>
        </p:nvGrpSpPr>
        <p:grpSpPr bwMode="auto">
          <a:xfrm>
            <a:off x="1339850" y="2436813"/>
            <a:ext cx="1162050" cy="889000"/>
            <a:chOff x="1876" y="10256"/>
            <a:chExt cx="1829" cy="1399"/>
          </a:xfrm>
        </p:grpSpPr>
        <p:grpSp>
          <p:nvGrpSpPr>
            <p:cNvPr id="135276" name="Group 110"/>
            <p:cNvGrpSpPr>
              <a:grpSpLocks noChangeAspect="1"/>
            </p:cNvGrpSpPr>
            <p:nvPr/>
          </p:nvGrpSpPr>
          <p:grpSpPr bwMode="auto">
            <a:xfrm>
              <a:off x="1876" y="10256"/>
              <a:ext cx="1829" cy="1399"/>
              <a:chOff x="2460" y="3573"/>
              <a:chExt cx="2198" cy="1680"/>
            </a:xfrm>
          </p:grpSpPr>
          <p:sp>
            <p:nvSpPr>
              <p:cNvPr id="135295" name="Oval 114"/>
              <p:cNvSpPr>
                <a:spLocks noChangeAspect="1" noChangeArrowheads="1"/>
              </p:cNvSpPr>
              <p:nvPr/>
            </p:nvSpPr>
            <p:spPr bwMode="auto">
              <a:xfrm>
                <a:off x="2460" y="4898"/>
                <a:ext cx="143" cy="143"/>
              </a:xfrm>
              <a:prstGeom prst="ellipse">
                <a:avLst/>
              </a:prstGeom>
              <a:noFill/>
              <a:ln w="9525">
                <a:solidFill>
                  <a:srgbClr val="000000"/>
                </a:solidFill>
                <a:round/>
                <a:headEnd/>
                <a:tailEnd/>
              </a:ln>
            </p:spPr>
            <p:txBody>
              <a:bodyPr/>
              <a:lstStyle/>
              <a:p>
                <a:endParaRPr lang="en-US"/>
              </a:p>
            </p:txBody>
          </p:sp>
          <p:sp>
            <p:nvSpPr>
              <p:cNvPr id="135296" name="Oval 113"/>
              <p:cNvSpPr>
                <a:spLocks noChangeAspect="1" noChangeArrowheads="1"/>
              </p:cNvSpPr>
              <p:nvPr/>
            </p:nvSpPr>
            <p:spPr bwMode="auto">
              <a:xfrm>
                <a:off x="2978" y="3573"/>
                <a:ext cx="1680" cy="1680"/>
              </a:xfrm>
              <a:prstGeom prst="ellipse">
                <a:avLst/>
              </a:prstGeom>
              <a:noFill/>
              <a:ln w="9525">
                <a:solidFill>
                  <a:srgbClr val="000000"/>
                </a:solidFill>
                <a:round/>
                <a:headEnd/>
                <a:tailEnd/>
              </a:ln>
            </p:spPr>
            <p:txBody>
              <a:bodyPr/>
              <a:lstStyle/>
              <a:p>
                <a:endParaRPr lang="en-US"/>
              </a:p>
            </p:txBody>
          </p:sp>
          <p:sp>
            <p:nvSpPr>
              <p:cNvPr id="135297" name="Freeform 112"/>
              <p:cNvSpPr>
                <a:spLocks noChangeAspect="1"/>
              </p:cNvSpPr>
              <p:nvPr/>
            </p:nvSpPr>
            <p:spPr bwMode="auto">
              <a:xfrm>
                <a:off x="2490" y="3885"/>
                <a:ext cx="669" cy="1020"/>
              </a:xfrm>
              <a:custGeom>
                <a:avLst/>
                <a:gdLst>
                  <a:gd name="T0" fmla="*/ 669 w 669"/>
                  <a:gd name="T1" fmla="*/ 0 h 1020"/>
                  <a:gd name="T2" fmla="*/ 0 w 669"/>
                  <a:gd name="T3" fmla="*/ 1020 h 1020"/>
                  <a:gd name="T4" fmla="*/ 0 60000 65536"/>
                  <a:gd name="T5" fmla="*/ 0 60000 65536"/>
                  <a:gd name="T6" fmla="*/ 0 w 669"/>
                  <a:gd name="T7" fmla="*/ 0 h 1020"/>
                  <a:gd name="T8" fmla="*/ 669 w 669"/>
                  <a:gd name="T9" fmla="*/ 1020 h 1020"/>
                </a:gdLst>
                <a:ahLst/>
                <a:cxnLst>
                  <a:cxn ang="T4">
                    <a:pos x="T0" y="T1"/>
                  </a:cxn>
                  <a:cxn ang="T5">
                    <a:pos x="T2" y="T3"/>
                  </a:cxn>
                </a:cxnLst>
                <a:rect l="T6" t="T7" r="T8" b="T9"/>
                <a:pathLst>
                  <a:path w="669" h="1020">
                    <a:moveTo>
                      <a:pt x="669" y="0"/>
                    </a:moveTo>
                    <a:lnTo>
                      <a:pt x="0" y="1020"/>
                    </a:lnTo>
                  </a:path>
                </a:pathLst>
              </a:custGeom>
              <a:noFill/>
              <a:ln w="3175">
                <a:solidFill>
                  <a:srgbClr val="000000"/>
                </a:solidFill>
                <a:round/>
                <a:headEnd/>
                <a:tailEnd/>
              </a:ln>
            </p:spPr>
            <p:txBody>
              <a:bodyPr/>
              <a:lstStyle/>
              <a:p>
                <a:endParaRPr lang="en-US"/>
              </a:p>
            </p:txBody>
          </p:sp>
          <p:sp>
            <p:nvSpPr>
              <p:cNvPr id="135298" name="Line 111"/>
              <p:cNvSpPr>
                <a:spLocks noChangeAspect="1" noChangeShapeType="1"/>
              </p:cNvSpPr>
              <p:nvPr/>
            </p:nvSpPr>
            <p:spPr bwMode="auto">
              <a:xfrm>
                <a:off x="2543" y="5040"/>
                <a:ext cx="1155" cy="203"/>
              </a:xfrm>
              <a:prstGeom prst="line">
                <a:avLst/>
              </a:prstGeom>
              <a:noFill/>
              <a:ln w="3175">
                <a:solidFill>
                  <a:srgbClr val="000000"/>
                </a:solidFill>
                <a:round/>
                <a:headEnd/>
                <a:tailEnd/>
              </a:ln>
            </p:spPr>
            <p:txBody>
              <a:bodyPr/>
              <a:lstStyle/>
              <a:p>
                <a:endParaRPr lang="en-US"/>
              </a:p>
            </p:txBody>
          </p:sp>
        </p:grpSp>
        <p:grpSp>
          <p:nvGrpSpPr>
            <p:cNvPr id="135277" name="Group 107"/>
            <p:cNvGrpSpPr>
              <a:grpSpLocks noChangeAspect="1"/>
            </p:cNvGrpSpPr>
            <p:nvPr/>
          </p:nvGrpSpPr>
          <p:grpSpPr bwMode="auto">
            <a:xfrm>
              <a:off x="2665" y="10370"/>
              <a:ext cx="300" cy="227"/>
              <a:chOff x="3735" y="803"/>
              <a:chExt cx="248" cy="188"/>
            </a:xfrm>
          </p:grpSpPr>
          <p:sp>
            <p:nvSpPr>
              <p:cNvPr id="135293" name="Oval 109"/>
              <p:cNvSpPr>
                <a:spLocks noChangeAspect="1" noChangeArrowheads="1"/>
              </p:cNvSpPr>
              <p:nvPr/>
            </p:nvSpPr>
            <p:spPr bwMode="auto">
              <a:xfrm>
                <a:off x="3735" y="848"/>
                <a:ext cx="143" cy="143"/>
              </a:xfrm>
              <a:prstGeom prst="ellipse">
                <a:avLst/>
              </a:prstGeom>
              <a:gradFill rotWithShape="1">
                <a:gsLst>
                  <a:gs pos="0">
                    <a:srgbClr val="FFFFFF"/>
                  </a:gs>
                  <a:gs pos="100000">
                    <a:srgbClr val="FFFFFF"/>
                  </a:gs>
                </a:gsLst>
                <a:path path="shape">
                  <a:fillToRect l="50000" t="50000" r="50000" b="50000"/>
                </a:path>
              </a:gradFill>
              <a:ln w="6350">
                <a:solidFill>
                  <a:srgbClr val="808080"/>
                </a:solidFill>
                <a:round/>
                <a:headEnd/>
                <a:tailEnd/>
              </a:ln>
            </p:spPr>
            <p:txBody>
              <a:bodyPr/>
              <a:lstStyle/>
              <a:p>
                <a:endParaRPr lang="en-US"/>
              </a:p>
            </p:txBody>
          </p:sp>
          <p:sp>
            <p:nvSpPr>
              <p:cNvPr id="135294" name="Oval 108"/>
              <p:cNvSpPr>
                <a:spLocks noChangeAspect="1" noChangeArrowheads="1"/>
              </p:cNvSpPr>
              <p:nvPr/>
            </p:nvSpPr>
            <p:spPr bwMode="auto">
              <a:xfrm>
                <a:off x="3840" y="803"/>
                <a:ext cx="143" cy="143"/>
              </a:xfrm>
              <a:prstGeom prst="ellipse">
                <a:avLst/>
              </a:prstGeom>
              <a:gradFill rotWithShape="1">
                <a:gsLst>
                  <a:gs pos="0">
                    <a:srgbClr val="FFFFFF"/>
                  </a:gs>
                  <a:gs pos="100000">
                    <a:srgbClr val="FFFFFF"/>
                  </a:gs>
                </a:gsLst>
                <a:path path="shape">
                  <a:fillToRect l="50000" t="50000" r="50000" b="50000"/>
                </a:path>
              </a:gradFill>
              <a:ln w="6350">
                <a:solidFill>
                  <a:srgbClr val="808080"/>
                </a:solidFill>
                <a:round/>
                <a:headEnd/>
                <a:tailEnd/>
              </a:ln>
            </p:spPr>
            <p:txBody>
              <a:bodyPr/>
              <a:lstStyle/>
              <a:p>
                <a:endParaRPr lang="en-US"/>
              </a:p>
            </p:txBody>
          </p:sp>
        </p:grpSp>
        <p:grpSp>
          <p:nvGrpSpPr>
            <p:cNvPr id="135278" name="Group 104"/>
            <p:cNvGrpSpPr>
              <a:grpSpLocks noChangeAspect="1"/>
            </p:cNvGrpSpPr>
            <p:nvPr/>
          </p:nvGrpSpPr>
          <p:grpSpPr bwMode="auto">
            <a:xfrm rot="2051736">
              <a:off x="2955" y="10660"/>
              <a:ext cx="300" cy="228"/>
              <a:chOff x="3735" y="803"/>
              <a:chExt cx="248" cy="188"/>
            </a:xfrm>
          </p:grpSpPr>
          <p:sp>
            <p:nvSpPr>
              <p:cNvPr id="135291" name="Oval 106"/>
              <p:cNvSpPr>
                <a:spLocks noChangeAspect="1" noChangeArrowheads="1"/>
              </p:cNvSpPr>
              <p:nvPr/>
            </p:nvSpPr>
            <p:spPr bwMode="auto">
              <a:xfrm>
                <a:off x="3735" y="848"/>
                <a:ext cx="143" cy="143"/>
              </a:xfrm>
              <a:prstGeom prst="ellipse">
                <a:avLst/>
              </a:prstGeom>
              <a:gradFill rotWithShape="1">
                <a:gsLst>
                  <a:gs pos="0">
                    <a:srgbClr val="FFFFFF"/>
                  </a:gs>
                  <a:gs pos="100000">
                    <a:srgbClr val="FFFFFF"/>
                  </a:gs>
                </a:gsLst>
                <a:path path="shape">
                  <a:fillToRect l="50000" t="50000" r="50000" b="50000"/>
                </a:path>
              </a:gradFill>
              <a:ln w="6350">
                <a:solidFill>
                  <a:srgbClr val="808080"/>
                </a:solidFill>
                <a:round/>
                <a:headEnd/>
                <a:tailEnd/>
              </a:ln>
            </p:spPr>
            <p:txBody>
              <a:bodyPr/>
              <a:lstStyle/>
              <a:p>
                <a:endParaRPr lang="en-US"/>
              </a:p>
            </p:txBody>
          </p:sp>
          <p:sp>
            <p:nvSpPr>
              <p:cNvPr id="135292" name="Oval 105"/>
              <p:cNvSpPr>
                <a:spLocks noChangeAspect="1" noChangeArrowheads="1"/>
              </p:cNvSpPr>
              <p:nvPr/>
            </p:nvSpPr>
            <p:spPr bwMode="auto">
              <a:xfrm>
                <a:off x="3840" y="803"/>
                <a:ext cx="143" cy="143"/>
              </a:xfrm>
              <a:prstGeom prst="ellipse">
                <a:avLst/>
              </a:prstGeom>
              <a:gradFill rotWithShape="1">
                <a:gsLst>
                  <a:gs pos="0">
                    <a:srgbClr val="FFFFFF"/>
                  </a:gs>
                  <a:gs pos="100000">
                    <a:srgbClr val="FFFFFF"/>
                  </a:gs>
                </a:gsLst>
                <a:path path="shape">
                  <a:fillToRect l="50000" t="50000" r="50000" b="50000"/>
                </a:path>
              </a:gradFill>
              <a:ln w="6350">
                <a:solidFill>
                  <a:srgbClr val="808080"/>
                </a:solidFill>
                <a:round/>
                <a:headEnd/>
                <a:tailEnd/>
              </a:ln>
            </p:spPr>
            <p:txBody>
              <a:bodyPr/>
              <a:lstStyle/>
              <a:p>
                <a:endParaRPr lang="en-US"/>
              </a:p>
            </p:txBody>
          </p:sp>
        </p:grpSp>
        <p:grpSp>
          <p:nvGrpSpPr>
            <p:cNvPr id="135279" name="Group 101"/>
            <p:cNvGrpSpPr>
              <a:grpSpLocks noChangeAspect="1"/>
            </p:cNvGrpSpPr>
            <p:nvPr/>
          </p:nvGrpSpPr>
          <p:grpSpPr bwMode="auto">
            <a:xfrm>
              <a:off x="3146" y="11114"/>
              <a:ext cx="300" cy="228"/>
              <a:chOff x="3735" y="803"/>
              <a:chExt cx="248" cy="188"/>
            </a:xfrm>
          </p:grpSpPr>
          <p:sp>
            <p:nvSpPr>
              <p:cNvPr id="135289" name="Oval 103"/>
              <p:cNvSpPr>
                <a:spLocks noChangeAspect="1" noChangeArrowheads="1"/>
              </p:cNvSpPr>
              <p:nvPr/>
            </p:nvSpPr>
            <p:spPr bwMode="auto">
              <a:xfrm>
                <a:off x="3735" y="848"/>
                <a:ext cx="143" cy="143"/>
              </a:xfrm>
              <a:prstGeom prst="ellipse">
                <a:avLst/>
              </a:prstGeom>
              <a:gradFill rotWithShape="1">
                <a:gsLst>
                  <a:gs pos="0">
                    <a:srgbClr val="FFFFFF"/>
                  </a:gs>
                  <a:gs pos="100000">
                    <a:srgbClr val="FFFFFF"/>
                  </a:gs>
                </a:gsLst>
                <a:path path="shape">
                  <a:fillToRect l="50000" t="50000" r="50000" b="50000"/>
                </a:path>
              </a:gradFill>
              <a:ln w="6350">
                <a:solidFill>
                  <a:srgbClr val="808080"/>
                </a:solidFill>
                <a:round/>
                <a:headEnd/>
                <a:tailEnd/>
              </a:ln>
            </p:spPr>
            <p:txBody>
              <a:bodyPr/>
              <a:lstStyle/>
              <a:p>
                <a:endParaRPr lang="en-US"/>
              </a:p>
            </p:txBody>
          </p:sp>
          <p:sp>
            <p:nvSpPr>
              <p:cNvPr id="135290" name="Oval 102"/>
              <p:cNvSpPr>
                <a:spLocks noChangeAspect="1" noChangeArrowheads="1"/>
              </p:cNvSpPr>
              <p:nvPr/>
            </p:nvSpPr>
            <p:spPr bwMode="auto">
              <a:xfrm>
                <a:off x="3840" y="803"/>
                <a:ext cx="143" cy="143"/>
              </a:xfrm>
              <a:prstGeom prst="ellipse">
                <a:avLst/>
              </a:prstGeom>
              <a:gradFill rotWithShape="1">
                <a:gsLst>
                  <a:gs pos="0">
                    <a:srgbClr val="FFFFFF"/>
                  </a:gs>
                  <a:gs pos="100000">
                    <a:srgbClr val="FFFFFF"/>
                  </a:gs>
                </a:gsLst>
                <a:path path="shape">
                  <a:fillToRect l="50000" t="50000" r="50000" b="50000"/>
                </a:path>
              </a:gradFill>
              <a:ln w="6350">
                <a:solidFill>
                  <a:srgbClr val="808080"/>
                </a:solidFill>
                <a:round/>
                <a:headEnd/>
                <a:tailEnd/>
              </a:ln>
            </p:spPr>
            <p:txBody>
              <a:bodyPr/>
              <a:lstStyle/>
              <a:p>
                <a:endParaRPr lang="en-US"/>
              </a:p>
            </p:txBody>
          </p:sp>
        </p:grpSp>
        <p:grpSp>
          <p:nvGrpSpPr>
            <p:cNvPr id="135280" name="Group 98"/>
            <p:cNvGrpSpPr>
              <a:grpSpLocks noChangeAspect="1"/>
            </p:cNvGrpSpPr>
            <p:nvPr/>
          </p:nvGrpSpPr>
          <p:grpSpPr bwMode="auto">
            <a:xfrm rot="-1577687">
              <a:off x="2520" y="10824"/>
              <a:ext cx="300" cy="227"/>
              <a:chOff x="3735" y="803"/>
              <a:chExt cx="248" cy="188"/>
            </a:xfrm>
          </p:grpSpPr>
          <p:sp>
            <p:nvSpPr>
              <p:cNvPr id="135287" name="Oval 100"/>
              <p:cNvSpPr>
                <a:spLocks noChangeAspect="1" noChangeArrowheads="1"/>
              </p:cNvSpPr>
              <p:nvPr/>
            </p:nvSpPr>
            <p:spPr bwMode="auto">
              <a:xfrm>
                <a:off x="3735" y="848"/>
                <a:ext cx="143" cy="143"/>
              </a:xfrm>
              <a:prstGeom prst="ellipse">
                <a:avLst/>
              </a:prstGeom>
              <a:gradFill rotWithShape="1">
                <a:gsLst>
                  <a:gs pos="0">
                    <a:srgbClr val="FFFFFF"/>
                  </a:gs>
                  <a:gs pos="100000">
                    <a:srgbClr val="FFFFFF"/>
                  </a:gs>
                </a:gsLst>
                <a:path path="shape">
                  <a:fillToRect l="50000" t="50000" r="50000" b="50000"/>
                </a:path>
              </a:gradFill>
              <a:ln w="6350">
                <a:solidFill>
                  <a:srgbClr val="808080"/>
                </a:solidFill>
                <a:round/>
                <a:headEnd/>
                <a:tailEnd/>
              </a:ln>
            </p:spPr>
            <p:txBody>
              <a:bodyPr/>
              <a:lstStyle/>
              <a:p>
                <a:endParaRPr lang="en-US"/>
              </a:p>
            </p:txBody>
          </p:sp>
          <p:sp>
            <p:nvSpPr>
              <p:cNvPr id="135288" name="Oval 99"/>
              <p:cNvSpPr>
                <a:spLocks noChangeAspect="1" noChangeArrowheads="1"/>
              </p:cNvSpPr>
              <p:nvPr/>
            </p:nvSpPr>
            <p:spPr bwMode="auto">
              <a:xfrm>
                <a:off x="3840" y="803"/>
                <a:ext cx="143" cy="143"/>
              </a:xfrm>
              <a:prstGeom prst="ellipse">
                <a:avLst/>
              </a:prstGeom>
              <a:gradFill rotWithShape="1">
                <a:gsLst>
                  <a:gs pos="0">
                    <a:srgbClr val="FFFFFF"/>
                  </a:gs>
                  <a:gs pos="100000">
                    <a:srgbClr val="FFFFFF"/>
                  </a:gs>
                </a:gsLst>
                <a:path path="shape">
                  <a:fillToRect l="50000" t="50000" r="50000" b="50000"/>
                </a:path>
              </a:gradFill>
              <a:ln w="6350">
                <a:solidFill>
                  <a:srgbClr val="808080"/>
                </a:solidFill>
                <a:round/>
                <a:headEnd/>
                <a:tailEnd/>
              </a:ln>
            </p:spPr>
            <p:txBody>
              <a:bodyPr/>
              <a:lstStyle/>
              <a:p>
                <a:endParaRPr lang="en-US"/>
              </a:p>
            </p:txBody>
          </p:sp>
        </p:grpSp>
        <p:grpSp>
          <p:nvGrpSpPr>
            <p:cNvPr id="135281" name="Group 95"/>
            <p:cNvGrpSpPr>
              <a:grpSpLocks noChangeAspect="1"/>
            </p:cNvGrpSpPr>
            <p:nvPr/>
          </p:nvGrpSpPr>
          <p:grpSpPr bwMode="auto">
            <a:xfrm rot="2102516">
              <a:off x="2729" y="11251"/>
              <a:ext cx="300" cy="227"/>
              <a:chOff x="3735" y="803"/>
              <a:chExt cx="248" cy="188"/>
            </a:xfrm>
          </p:grpSpPr>
          <p:sp>
            <p:nvSpPr>
              <p:cNvPr id="135285" name="Oval 97"/>
              <p:cNvSpPr>
                <a:spLocks noChangeAspect="1" noChangeArrowheads="1"/>
              </p:cNvSpPr>
              <p:nvPr/>
            </p:nvSpPr>
            <p:spPr bwMode="auto">
              <a:xfrm>
                <a:off x="3735" y="848"/>
                <a:ext cx="143" cy="143"/>
              </a:xfrm>
              <a:prstGeom prst="ellipse">
                <a:avLst/>
              </a:prstGeom>
              <a:gradFill rotWithShape="1">
                <a:gsLst>
                  <a:gs pos="0">
                    <a:srgbClr val="FFFFFF"/>
                  </a:gs>
                  <a:gs pos="100000">
                    <a:srgbClr val="FFFFFF"/>
                  </a:gs>
                </a:gsLst>
                <a:path path="shape">
                  <a:fillToRect l="50000" t="50000" r="50000" b="50000"/>
                </a:path>
              </a:gradFill>
              <a:ln w="6350">
                <a:solidFill>
                  <a:srgbClr val="808080"/>
                </a:solidFill>
                <a:round/>
                <a:headEnd/>
                <a:tailEnd/>
              </a:ln>
            </p:spPr>
            <p:txBody>
              <a:bodyPr/>
              <a:lstStyle/>
              <a:p>
                <a:endParaRPr lang="en-US"/>
              </a:p>
            </p:txBody>
          </p:sp>
          <p:sp>
            <p:nvSpPr>
              <p:cNvPr id="135286" name="Oval 96"/>
              <p:cNvSpPr>
                <a:spLocks noChangeAspect="1" noChangeArrowheads="1"/>
              </p:cNvSpPr>
              <p:nvPr/>
            </p:nvSpPr>
            <p:spPr bwMode="auto">
              <a:xfrm>
                <a:off x="3840" y="803"/>
                <a:ext cx="143" cy="143"/>
              </a:xfrm>
              <a:prstGeom prst="ellipse">
                <a:avLst/>
              </a:prstGeom>
              <a:gradFill rotWithShape="1">
                <a:gsLst>
                  <a:gs pos="0">
                    <a:srgbClr val="FFFFFF"/>
                  </a:gs>
                  <a:gs pos="100000">
                    <a:srgbClr val="FFFFFF"/>
                  </a:gs>
                </a:gsLst>
                <a:path path="shape">
                  <a:fillToRect l="50000" t="50000" r="50000" b="50000"/>
                </a:path>
              </a:gradFill>
              <a:ln w="6350">
                <a:solidFill>
                  <a:srgbClr val="808080"/>
                </a:solidFill>
                <a:round/>
                <a:headEnd/>
                <a:tailEnd/>
              </a:ln>
            </p:spPr>
            <p:txBody>
              <a:bodyPr/>
              <a:lstStyle/>
              <a:p>
                <a:endParaRPr lang="en-US"/>
              </a:p>
            </p:txBody>
          </p:sp>
        </p:grpSp>
        <p:grpSp>
          <p:nvGrpSpPr>
            <p:cNvPr id="135282" name="Group 92"/>
            <p:cNvGrpSpPr>
              <a:grpSpLocks/>
            </p:cNvGrpSpPr>
            <p:nvPr/>
          </p:nvGrpSpPr>
          <p:grpSpPr bwMode="auto">
            <a:xfrm>
              <a:off x="3304" y="10689"/>
              <a:ext cx="236" cy="296"/>
              <a:chOff x="3304" y="10689"/>
              <a:chExt cx="236" cy="296"/>
            </a:xfrm>
          </p:grpSpPr>
          <p:sp>
            <p:nvSpPr>
              <p:cNvPr id="135283" name="Oval 94"/>
              <p:cNvSpPr>
                <a:spLocks noChangeAspect="1" noChangeArrowheads="1"/>
              </p:cNvSpPr>
              <p:nvPr/>
            </p:nvSpPr>
            <p:spPr bwMode="auto">
              <a:xfrm rot="-2365043">
                <a:off x="3304" y="10812"/>
                <a:ext cx="173" cy="173"/>
              </a:xfrm>
              <a:prstGeom prst="ellipse">
                <a:avLst/>
              </a:prstGeom>
              <a:gradFill rotWithShape="1">
                <a:gsLst>
                  <a:gs pos="0">
                    <a:srgbClr val="FFFFFF"/>
                  </a:gs>
                  <a:gs pos="100000">
                    <a:srgbClr val="FFFFFF"/>
                  </a:gs>
                </a:gsLst>
                <a:path path="shape">
                  <a:fillToRect l="50000" t="50000" r="50000" b="50000"/>
                </a:path>
              </a:gradFill>
              <a:ln w="6350">
                <a:solidFill>
                  <a:srgbClr val="808080"/>
                </a:solidFill>
                <a:round/>
                <a:headEnd/>
                <a:tailEnd/>
              </a:ln>
            </p:spPr>
            <p:txBody>
              <a:bodyPr/>
              <a:lstStyle/>
              <a:p>
                <a:endParaRPr lang="en-US"/>
              </a:p>
            </p:txBody>
          </p:sp>
          <p:sp>
            <p:nvSpPr>
              <p:cNvPr id="135284" name="Oval 93"/>
              <p:cNvSpPr>
                <a:spLocks noChangeAspect="1" noChangeArrowheads="1"/>
              </p:cNvSpPr>
              <p:nvPr/>
            </p:nvSpPr>
            <p:spPr bwMode="auto">
              <a:xfrm rot="-2365043">
                <a:off x="3367" y="10689"/>
                <a:ext cx="173" cy="173"/>
              </a:xfrm>
              <a:prstGeom prst="ellipse">
                <a:avLst/>
              </a:prstGeom>
              <a:gradFill rotWithShape="1">
                <a:gsLst>
                  <a:gs pos="0">
                    <a:srgbClr val="FFFFFF"/>
                  </a:gs>
                  <a:gs pos="100000">
                    <a:srgbClr val="FFFFFF"/>
                  </a:gs>
                </a:gsLst>
                <a:path path="shape">
                  <a:fillToRect l="50000" t="50000" r="50000" b="50000"/>
                </a:path>
              </a:gradFill>
              <a:ln w="6350">
                <a:solidFill>
                  <a:srgbClr val="808080"/>
                </a:solidFill>
                <a:round/>
                <a:headEnd/>
                <a:tailEnd/>
              </a:ln>
            </p:spPr>
            <p:txBody>
              <a:bodyPr/>
              <a:lstStyle/>
              <a:p>
                <a:endParaRPr lang="en-US"/>
              </a:p>
            </p:txBody>
          </p:sp>
        </p:grpSp>
      </p:grpSp>
      <p:grpSp>
        <p:nvGrpSpPr>
          <p:cNvPr id="10" name="Group 31"/>
          <p:cNvGrpSpPr>
            <a:grpSpLocks noChangeAspect="1"/>
          </p:cNvGrpSpPr>
          <p:nvPr/>
        </p:nvGrpSpPr>
        <p:grpSpPr bwMode="auto">
          <a:xfrm>
            <a:off x="1339850" y="4260850"/>
            <a:ext cx="1162050" cy="889000"/>
            <a:chOff x="1876" y="12828"/>
            <a:chExt cx="1512" cy="1156"/>
          </a:xfrm>
        </p:grpSpPr>
        <p:grpSp>
          <p:nvGrpSpPr>
            <p:cNvPr id="135265" name="Group 38"/>
            <p:cNvGrpSpPr>
              <a:grpSpLocks noChangeAspect="1"/>
            </p:cNvGrpSpPr>
            <p:nvPr/>
          </p:nvGrpSpPr>
          <p:grpSpPr bwMode="auto">
            <a:xfrm>
              <a:off x="1876" y="12828"/>
              <a:ext cx="1512" cy="1156"/>
              <a:chOff x="2460" y="3573"/>
              <a:chExt cx="2198" cy="1680"/>
            </a:xfrm>
          </p:grpSpPr>
          <p:sp>
            <p:nvSpPr>
              <p:cNvPr id="135272" name="Oval 42"/>
              <p:cNvSpPr>
                <a:spLocks noChangeAspect="1" noChangeArrowheads="1"/>
              </p:cNvSpPr>
              <p:nvPr/>
            </p:nvSpPr>
            <p:spPr bwMode="auto">
              <a:xfrm>
                <a:off x="2460" y="4898"/>
                <a:ext cx="143" cy="143"/>
              </a:xfrm>
              <a:prstGeom prst="ellipse">
                <a:avLst/>
              </a:prstGeom>
              <a:solidFill>
                <a:srgbClr val="FFFFFF"/>
              </a:solidFill>
              <a:ln w="9525">
                <a:solidFill>
                  <a:srgbClr val="000000"/>
                </a:solidFill>
                <a:round/>
                <a:headEnd/>
                <a:tailEnd/>
              </a:ln>
            </p:spPr>
            <p:txBody>
              <a:bodyPr/>
              <a:lstStyle/>
              <a:p>
                <a:endParaRPr lang="en-US"/>
              </a:p>
            </p:txBody>
          </p:sp>
          <p:sp>
            <p:nvSpPr>
              <p:cNvPr id="135273" name="Oval 41"/>
              <p:cNvSpPr>
                <a:spLocks noChangeAspect="1" noChangeArrowheads="1"/>
              </p:cNvSpPr>
              <p:nvPr/>
            </p:nvSpPr>
            <p:spPr bwMode="auto">
              <a:xfrm>
                <a:off x="2978" y="3573"/>
                <a:ext cx="1680" cy="1680"/>
              </a:xfrm>
              <a:prstGeom prst="ellipse">
                <a:avLst/>
              </a:prstGeom>
              <a:solidFill>
                <a:srgbClr val="FFFFFF"/>
              </a:solidFill>
              <a:ln w="9525">
                <a:solidFill>
                  <a:srgbClr val="000000"/>
                </a:solidFill>
                <a:round/>
                <a:headEnd/>
                <a:tailEnd/>
              </a:ln>
            </p:spPr>
            <p:txBody>
              <a:bodyPr/>
              <a:lstStyle/>
              <a:p>
                <a:endParaRPr lang="en-US"/>
              </a:p>
            </p:txBody>
          </p:sp>
          <p:sp>
            <p:nvSpPr>
              <p:cNvPr id="135274" name="Freeform 40"/>
              <p:cNvSpPr>
                <a:spLocks noChangeAspect="1"/>
              </p:cNvSpPr>
              <p:nvPr/>
            </p:nvSpPr>
            <p:spPr bwMode="auto">
              <a:xfrm>
                <a:off x="2490" y="3885"/>
                <a:ext cx="669" cy="1020"/>
              </a:xfrm>
              <a:custGeom>
                <a:avLst/>
                <a:gdLst>
                  <a:gd name="T0" fmla="*/ 669 w 669"/>
                  <a:gd name="T1" fmla="*/ 0 h 1020"/>
                  <a:gd name="T2" fmla="*/ 0 w 669"/>
                  <a:gd name="T3" fmla="*/ 1020 h 1020"/>
                  <a:gd name="T4" fmla="*/ 0 60000 65536"/>
                  <a:gd name="T5" fmla="*/ 0 60000 65536"/>
                  <a:gd name="T6" fmla="*/ 0 w 669"/>
                  <a:gd name="T7" fmla="*/ 0 h 1020"/>
                  <a:gd name="T8" fmla="*/ 669 w 669"/>
                  <a:gd name="T9" fmla="*/ 1020 h 1020"/>
                </a:gdLst>
                <a:ahLst/>
                <a:cxnLst>
                  <a:cxn ang="T4">
                    <a:pos x="T0" y="T1"/>
                  </a:cxn>
                  <a:cxn ang="T5">
                    <a:pos x="T2" y="T3"/>
                  </a:cxn>
                </a:cxnLst>
                <a:rect l="T6" t="T7" r="T8" b="T9"/>
                <a:pathLst>
                  <a:path w="669" h="1020">
                    <a:moveTo>
                      <a:pt x="669" y="0"/>
                    </a:moveTo>
                    <a:lnTo>
                      <a:pt x="0" y="1020"/>
                    </a:lnTo>
                  </a:path>
                </a:pathLst>
              </a:custGeom>
              <a:noFill/>
              <a:ln w="3175">
                <a:solidFill>
                  <a:srgbClr val="000000"/>
                </a:solidFill>
                <a:round/>
                <a:headEnd/>
                <a:tailEnd/>
              </a:ln>
            </p:spPr>
            <p:txBody>
              <a:bodyPr/>
              <a:lstStyle/>
              <a:p>
                <a:endParaRPr lang="en-US"/>
              </a:p>
            </p:txBody>
          </p:sp>
          <p:sp>
            <p:nvSpPr>
              <p:cNvPr id="135275" name="Line 39"/>
              <p:cNvSpPr>
                <a:spLocks noChangeAspect="1" noChangeShapeType="1"/>
              </p:cNvSpPr>
              <p:nvPr/>
            </p:nvSpPr>
            <p:spPr bwMode="auto">
              <a:xfrm>
                <a:off x="2543" y="5040"/>
                <a:ext cx="1155" cy="203"/>
              </a:xfrm>
              <a:prstGeom prst="line">
                <a:avLst/>
              </a:prstGeom>
              <a:noFill/>
              <a:ln w="3175">
                <a:solidFill>
                  <a:srgbClr val="000000"/>
                </a:solidFill>
                <a:round/>
                <a:headEnd/>
                <a:tailEnd/>
              </a:ln>
            </p:spPr>
            <p:txBody>
              <a:bodyPr/>
              <a:lstStyle/>
              <a:p>
                <a:endParaRPr lang="en-US"/>
              </a:p>
            </p:txBody>
          </p:sp>
        </p:grpSp>
        <p:grpSp>
          <p:nvGrpSpPr>
            <p:cNvPr id="135266" name="Group 35"/>
            <p:cNvGrpSpPr>
              <a:grpSpLocks noChangeAspect="1"/>
            </p:cNvGrpSpPr>
            <p:nvPr/>
          </p:nvGrpSpPr>
          <p:grpSpPr bwMode="auto">
            <a:xfrm rot="-1334941">
              <a:off x="2581" y="13088"/>
              <a:ext cx="248" cy="188"/>
              <a:chOff x="3735" y="803"/>
              <a:chExt cx="248" cy="188"/>
            </a:xfrm>
          </p:grpSpPr>
          <p:sp>
            <p:nvSpPr>
              <p:cNvPr id="135270" name="Oval 37"/>
              <p:cNvSpPr>
                <a:spLocks noChangeAspect="1" noChangeArrowheads="1"/>
              </p:cNvSpPr>
              <p:nvPr/>
            </p:nvSpPr>
            <p:spPr bwMode="auto">
              <a:xfrm>
                <a:off x="3735" y="848"/>
                <a:ext cx="143" cy="143"/>
              </a:xfrm>
              <a:prstGeom prst="ellipse">
                <a:avLst/>
              </a:prstGeom>
              <a:gradFill rotWithShape="1">
                <a:gsLst>
                  <a:gs pos="0">
                    <a:srgbClr val="FFFFFF">
                      <a:alpha val="62999"/>
                    </a:srgbClr>
                  </a:gs>
                  <a:gs pos="100000">
                    <a:srgbClr val="FFFFFF"/>
                  </a:gs>
                </a:gsLst>
                <a:path path="shape">
                  <a:fillToRect l="50000" t="50000" r="50000" b="50000"/>
                </a:path>
              </a:gradFill>
              <a:ln w="6350">
                <a:solidFill>
                  <a:srgbClr val="808080"/>
                </a:solidFill>
                <a:round/>
                <a:headEnd/>
                <a:tailEnd/>
              </a:ln>
            </p:spPr>
            <p:txBody>
              <a:bodyPr/>
              <a:lstStyle/>
              <a:p>
                <a:endParaRPr lang="en-US"/>
              </a:p>
            </p:txBody>
          </p:sp>
          <p:sp>
            <p:nvSpPr>
              <p:cNvPr id="135271" name="Oval 36"/>
              <p:cNvSpPr>
                <a:spLocks noChangeAspect="1" noChangeArrowheads="1"/>
              </p:cNvSpPr>
              <p:nvPr/>
            </p:nvSpPr>
            <p:spPr bwMode="auto">
              <a:xfrm>
                <a:off x="3840" y="803"/>
                <a:ext cx="143" cy="143"/>
              </a:xfrm>
              <a:prstGeom prst="ellipse">
                <a:avLst/>
              </a:prstGeom>
              <a:gradFill rotWithShape="1">
                <a:gsLst>
                  <a:gs pos="0">
                    <a:srgbClr val="FFFFFF">
                      <a:alpha val="62999"/>
                    </a:srgbClr>
                  </a:gs>
                  <a:gs pos="100000">
                    <a:srgbClr val="FFFFFF"/>
                  </a:gs>
                </a:gsLst>
                <a:path path="shape">
                  <a:fillToRect l="50000" t="50000" r="50000" b="50000"/>
                </a:path>
              </a:gradFill>
              <a:ln w="6350">
                <a:solidFill>
                  <a:srgbClr val="808080"/>
                </a:solidFill>
                <a:round/>
                <a:headEnd/>
                <a:tailEnd/>
              </a:ln>
            </p:spPr>
            <p:txBody>
              <a:bodyPr/>
              <a:lstStyle/>
              <a:p>
                <a:endParaRPr lang="en-US"/>
              </a:p>
            </p:txBody>
          </p:sp>
        </p:grpSp>
        <p:grpSp>
          <p:nvGrpSpPr>
            <p:cNvPr id="135267" name="Group 32"/>
            <p:cNvGrpSpPr>
              <a:grpSpLocks noChangeAspect="1"/>
            </p:cNvGrpSpPr>
            <p:nvPr/>
          </p:nvGrpSpPr>
          <p:grpSpPr bwMode="auto">
            <a:xfrm rot="4003263">
              <a:off x="2827" y="13493"/>
              <a:ext cx="248" cy="188"/>
              <a:chOff x="3735" y="803"/>
              <a:chExt cx="248" cy="188"/>
            </a:xfrm>
          </p:grpSpPr>
          <p:sp>
            <p:nvSpPr>
              <p:cNvPr id="135268" name="Oval 34"/>
              <p:cNvSpPr>
                <a:spLocks noChangeAspect="1" noChangeArrowheads="1"/>
              </p:cNvSpPr>
              <p:nvPr/>
            </p:nvSpPr>
            <p:spPr bwMode="auto">
              <a:xfrm>
                <a:off x="3735" y="848"/>
                <a:ext cx="143" cy="143"/>
              </a:xfrm>
              <a:prstGeom prst="ellipse">
                <a:avLst/>
              </a:prstGeom>
              <a:gradFill rotWithShape="1">
                <a:gsLst>
                  <a:gs pos="0">
                    <a:srgbClr val="FFFFFF">
                      <a:alpha val="62999"/>
                    </a:srgbClr>
                  </a:gs>
                  <a:gs pos="100000">
                    <a:srgbClr val="FFFFFF"/>
                  </a:gs>
                </a:gsLst>
                <a:path path="shape">
                  <a:fillToRect l="50000" t="50000" r="50000" b="50000"/>
                </a:path>
              </a:gradFill>
              <a:ln w="6350">
                <a:solidFill>
                  <a:srgbClr val="808080"/>
                </a:solidFill>
                <a:round/>
                <a:headEnd/>
                <a:tailEnd/>
              </a:ln>
            </p:spPr>
            <p:txBody>
              <a:bodyPr/>
              <a:lstStyle/>
              <a:p>
                <a:endParaRPr lang="en-US"/>
              </a:p>
            </p:txBody>
          </p:sp>
          <p:sp>
            <p:nvSpPr>
              <p:cNvPr id="135269" name="Oval 33"/>
              <p:cNvSpPr>
                <a:spLocks noChangeAspect="1" noChangeArrowheads="1"/>
              </p:cNvSpPr>
              <p:nvPr/>
            </p:nvSpPr>
            <p:spPr bwMode="auto">
              <a:xfrm>
                <a:off x="3840" y="803"/>
                <a:ext cx="143" cy="143"/>
              </a:xfrm>
              <a:prstGeom prst="ellipse">
                <a:avLst/>
              </a:prstGeom>
              <a:gradFill rotWithShape="1">
                <a:gsLst>
                  <a:gs pos="0">
                    <a:srgbClr val="FFFFFF">
                      <a:alpha val="62999"/>
                    </a:srgbClr>
                  </a:gs>
                  <a:gs pos="100000">
                    <a:srgbClr val="FFFFFF"/>
                  </a:gs>
                </a:gsLst>
                <a:path path="shape">
                  <a:fillToRect l="50000" t="50000" r="50000" b="50000"/>
                </a:path>
              </a:gradFill>
              <a:ln w="6350">
                <a:solidFill>
                  <a:srgbClr val="808080"/>
                </a:solidFill>
                <a:round/>
                <a:headEnd/>
                <a:tailEnd/>
              </a:ln>
            </p:spPr>
            <p:txBody>
              <a:bodyPr/>
              <a:lstStyle/>
              <a:p>
                <a:endParaRPr lang="en-US"/>
              </a:p>
            </p:txBody>
          </p:sp>
        </p:grpSp>
      </p:grpSp>
      <p:grpSp>
        <p:nvGrpSpPr>
          <p:cNvPr id="135176" name="Group 134"/>
          <p:cNvGrpSpPr>
            <a:grpSpLocks/>
          </p:cNvGrpSpPr>
          <p:nvPr/>
        </p:nvGrpSpPr>
        <p:grpSpPr bwMode="auto">
          <a:xfrm>
            <a:off x="3209925" y="2438400"/>
            <a:ext cx="1252538" cy="928688"/>
            <a:chOff x="1644" y="1536"/>
            <a:chExt cx="789" cy="585"/>
          </a:xfrm>
        </p:grpSpPr>
        <p:pic>
          <p:nvPicPr>
            <p:cNvPr id="135246" name="Picture 123" descr="http://science.csustan.edu/JTB/LABWARE/labware-map.gif"/>
            <p:cNvPicPr>
              <a:picLocks noChangeAspect="1" noChangeArrowheads="1"/>
            </p:cNvPicPr>
            <p:nvPr/>
          </p:nvPicPr>
          <p:blipFill>
            <a:blip r:embed="rId3" r:link="rId4" cstate="print"/>
            <a:srcRect l="19167" t="66206" r="71426"/>
            <a:stretch>
              <a:fillRect/>
            </a:stretch>
          </p:blipFill>
          <p:spPr bwMode="auto">
            <a:xfrm>
              <a:off x="1644" y="1811"/>
              <a:ext cx="135" cy="310"/>
            </a:xfrm>
            <a:prstGeom prst="rect">
              <a:avLst/>
            </a:prstGeom>
            <a:noFill/>
            <a:ln w="9525">
              <a:noFill/>
              <a:miter lim="800000"/>
              <a:headEnd/>
              <a:tailEnd/>
            </a:ln>
          </p:spPr>
        </p:pic>
        <p:grpSp>
          <p:nvGrpSpPr>
            <p:cNvPr id="135247" name="Group 43"/>
            <p:cNvGrpSpPr>
              <a:grpSpLocks noChangeAspect="1"/>
            </p:cNvGrpSpPr>
            <p:nvPr/>
          </p:nvGrpSpPr>
          <p:grpSpPr bwMode="auto">
            <a:xfrm>
              <a:off x="1701" y="1536"/>
              <a:ext cx="732" cy="560"/>
              <a:chOff x="4020" y="10257"/>
              <a:chExt cx="1512" cy="1156"/>
            </a:xfrm>
          </p:grpSpPr>
          <p:grpSp>
            <p:nvGrpSpPr>
              <p:cNvPr id="135248" name="Group 56"/>
              <p:cNvGrpSpPr>
                <a:grpSpLocks noChangeAspect="1"/>
              </p:cNvGrpSpPr>
              <p:nvPr/>
            </p:nvGrpSpPr>
            <p:grpSpPr bwMode="auto">
              <a:xfrm>
                <a:off x="4020" y="10257"/>
                <a:ext cx="1512" cy="1156"/>
                <a:chOff x="2460" y="3573"/>
                <a:chExt cx="2198" cy="1680"/>
              </a:xfrm>
            </p:grpSpPr>
            <p:sp>
              <p:nvSpPr>
                <p:cNvPr id="135261" name="Oval 60"/>
                <p:cNvSpPr>
                  <a:spLocks noChangeAspect="1" noChangeArrowheads="1"/>
                </p:cNvSpPr>
                <p:nvPr/>
              </p:nvSpPr>
              <p:spPr bwMode="auto">
                <a:xfrm>
                  <a:off x="2460" y="4898"/>
                  <a:ext cx="143" cy="143"/>
                </a:xfrm>
                <a:prstGeom prst="ellipse">
                  <a:avLst/>
                </a:prstGeom>
                <a:solidFill>
                  <a:srgbClr val="FFFFFF"/>
                </a:solidFill>
                <a:ln w="9525">
                  <a:solidFill>
                    <a:srgbClr val="000000"/>
                  </a:solidFill>
                  <a:round/>
                  <a:headEnd/>
                  <a:tailEnd/>
                </a:ln>
              </p:spPr>
              <p:txBody>
                <a:bodyPr/>
                <a:lstStyle/>
                <a:p>
                  <a:endParaRPr lang="en-US"/>
                </a:p>
              </p:txBody>
            </p:sp>
            <p:sp>
              <p:nvSpPr>
                <p:cNvPr id="135262" name="Oval 59"/>
                <p:cNvSpPr>
                  <a:spLocks noChangeAspect="1" noChangeArrowheads="1"/>
                </p:cNvSpPr>
                <p:nvPr/>
              </p:nvSpPr>
              <p:spPr bwMode="auto">
                <a:xfrm>
                  <a:off x="2978" y="3573"/>
                  <a:ext cx="1680" cy="1680"/>
                </a:xfrm>
                <a:prstGeom prst="ellipse">
                  <a:avLst/>
                </a:prstGeom>
                <a:solidFill>
                  <a:srgbClr val="FFFFFF"/>
                </a:solidFill>
                <a:ln w="9525">
                  <a:solidFill>
                    <a:srgbClr val="000000"/>
                  </a:solidFill>
                  <a:round/>
                  <a:headEnd/>
                  <a:tailEnd/>
                </a:ln>
              </p:spPr>
              <p:txBody>
                <a:bodyPr/>
                <a:lstStyle/>
                <a:p>
                  <a:endParaRPr lang="en-US"/>
                </a:p>
              </p:txBody>
            </p:sp>
            <p:sp>
              <p:nvSpPr>
                <p:cNvPr id="135263" name="Freeform 58"/>
                <p:cNvSpPr>
                  <a:spLocks noChangeAspect="1"/>
                </p:cNvSpPr>
                <p:nvPr/>
              </p:nvSpPr>
              <p:spPr bwMode="auto">
                <a:xfrm>
                  <a:off x="2490" y="3885"/>
                  <a:ext cx="669" cy="1020"/>
                </a:xfrm>
                <a:custGeom>
                  <a:avLst/>
                  <a:gdLst>
                    <a:gd name="T0" fmla="*/ 669 w 669"/>
                    <a:gd name="T1" fmla="*/ 0 h 1020"/>
                    <a:gd name="T2" fmla="*/ 0 w 669"/>
                    <a:gd name="T3" fmla="*/ 1020 h 1020"/>
                    <a:gd name="T4" fmla="*/ 0 60000 65536"/>
                    <a:gd name="T5" fmla="*/ 0 60000 65536"/>
                    <a:gd name="T6" fmla="*/ 0 w 669"/>
                    <a:gd name="T7" fmla="*/ 0 h 1020"/>
                    <a:gd name="T8" fmla="*/ 669 w 669"/>
                    <a:gd name="T9" fmla="*/ 1020 h 1020"/>
                  </a:gdLst>
                  <a:ahLst/>
                  <a:cxnLst>
                    <a:cxn ang="T4">
                      <a:pos x="T0" y="T1"/>
                    </a:cxn>
                    <a:cxn ang="T5">
                      <a:pos x="T2" y="T3"/>
                    </a:cxn>
                  </a:cxnLst>
                  <a:rect l="T6" t="T7" r="T8" b="T9"/>
                  <a:pathLst>
                    <a:path w="669" h="1020">
                      <a:moveTo>
                        <a:pt x="669" y="0"/>
                      </a:moveTo>
                      <a:lnTo>
                        <a:pt x="0" y="1020"/>
                      </a:lnTo>
                    </a:path>
                  </a:pathLst>
                </a:custGeom>
                <a:noFill/>
                <a:ln w="3175">
                  <a:solidFill>
                    <a:srgbClr val="000000"/>
                  </a:solidFill>
                  <a:round/>
                  <a:headEnd/>
                  <a:tailEnd/>
                </a:ln>
              </p:spPr>
              <p:txBody>
                <a:bodyPr/>
                <a:lstStyle/>
                <a:p>
                  <a:endParaRPr lang="en-US"/>
                </a:p>
              </p:txBody>
            </p:sp>
            <p:sp>
              <p:nvSpPr>
                <p:cNvPr id="135264" name="Line 57"/>
                <p:cNvSpPr>
                  <a:spLocks noChangeAspect="1" noChangeShapeType="1"/>
                </p:cNvSpPr>
                <p:nvPr/>
              </p:nvSpPr>
              <p:spPr bwMode="auto">
                <a:xfrm>
                  <a:off x="2543" y="5040"/>
                  <a:ext cx="1155" cy="203"/>
                </a:xfrm>
                <a:prstGeom prst="line">
                  <a:avLst/>
                </a:prstGeom>
                <a:noFill/>
                <a:ln w="3175">
                  <a:solidFill>
                    <a:srgbClr val="000000"/>
                  </a:solidFill>
                  <a:round/>
                  <a:headEnd/>
                  <a:tailEnd/>
                </a:ln>
              </p:spPr>
              <p:txBody>
                <a:bodyPr/>
                <a:lstStyle/>
                <a:p>
                  <a:endParaRPr lang="en-US"/>
                </a:p>
              </p:txBody>
            </p:sp>
          </p:grpSp>
          <p:grpSp>
            <p:nvGrpSpPr>
              <p:cNvPr id="135249" name="Group 53"/>
              <p:cNvGrpSpPr>
                <a:grpSpLocks noChangeAspect="1"/>
              </p:cNvGrpSpPr>
              <p:nvPr/>
            </p:nvGrpSpPr>
            <p:grpSpPr bwMode="auto">
              <a:xfrm rot="2903983">
                <a:off x="4642" y="10394"/>
                <a:ext cx="390" cy="286"/>
                <a:chOff x="3735" y="803"/>
                <a:chExt cx="248" cy="188"/>
              </a:xfrm>
            </p:grpSpPr>
            <p:sp>
              <p:nvSpPr>
                <p:cNvPr id="135259" name="Oval 55"/>
                <p:cNvSpPr>
                  <a:spLocks noChangeAspect="1" noChangeArrowheads="1"/>
                </p:cNvSpPr>
                <p:nvPr/>
              </p:nvSpPr>
              <p:spPr bwMode="auto">
                <a:xfrm>
                  <a:off x="3735" y="848"/>
                  <a:ext cx="143" cy="143"/>
                </a:xfrm>
                <a:prstGeom prst="ellipse">
                  <a:avLst/>
                </a:prstGeom>
                <a:gradFill rotWithShape="1">
                  <a:gsLst>
                    <a:gs pos="0">
                      <a:srgbClr val="FF0000">
                        <a:alpha val="28000"/>
                      </a:srgbClr>
                    </a:gs>
                    <a:gs pos="100000">
                      <a:srgbClr val="FFAFAF"/>
                    </a:gs>
                  </a:gsLst>
                  <a:lin ang="2700000" scaled="1"/>
                </a:gradFill>
                <a:ln w="6350">
                  <a:solidFill>
                    <a:srgbClr val="808080"/>
                  </a:solidFill>
                  <a:round/>
                  <a:headEnd/>
                  <a:tailEnd/>
                </a:ln>
              </p:spPr>
              <p:txBody>
                <a:bodyPr/>
                <a:lstStyle/>
                <a:p>
                  <a:endParaRPr lang="en-US"/>
                </a:p>
              </p:txBody>
            </p:sp>
            <p:sp>
              <p:nvSpPr>
                <p:cNvPr id="135260" name="Oval 54"/>
                <p:cNvSpPr>
                  <a:spLocks noChangeAspect="1" noChangeArrowheads="1"/>
                </p:cNvSpPr>
                <p:nvPr/>
              </p:nvSpPr>
              <p:spPr bwMode="auto">
                <a:xfrm>
                  <a:off x="3840" y="803"/>
                  <a:ext cx="143" cy="143"/>
                </a:xfrm>
                <a:prstGeom prst="ellipse">
                  <a:avLst/>
                </a:prstGeom>
                <a:gradFill rotWithShape="1">
                  <a:gsLst>
                    <a:gs pos="0">
                      <a:srgbClr val="FF0000">
                        <a:alpha val="28000"/>
                      </a:srgbClr>
                    </a:gs>
                    <a:gs pos="100000">
                      <a:srgbClr val="FFAFAF"/>
                    </a:gs>
                  </a:gsLst>
                  <a:lin ang="2700000" scaled="1"/>
                </a:gradFill>
                <a:ln w="6350">
                  <a:solidFill>
                    <a:srgbClr val="808080"/>
                  </a:solidFill>
                  <a:round/>
                  <a:headEnd/>
                  <a:tailEnd/>
                </a:ln>
              </p:spPr>
              <p:txBody>
                <a:bodyPr/>
                <a:lstStyle/>
                <a:p>
                  <a:endParaRPr lang="en-US"/>
                </a:p>
              </p:txBody>
            </p:sp>
          </p:grpSp>
          <p:grpSp>
            <p:nvGrpSpPr>
              <p:cNvPr id="135250" name="Group 50"/>
              <p:cNvGrpSpPr>
                <a:grpSpLocks noChangeAspect="1"/>
              </p:cNvGrpSpPr>
              <p:nvPr/>
            </p:nvGrpSpPr>
            <p:grpSpPr bwMode="auto">
              <a:xfrm>
                <a:off x="5047" y="10583"/>
                <a:ext cx="390" cy="286"/>
                <a:chOff x="3735" y="803"/>
                <a:chExt cx="248" cy="188"/>
              </a:xfrm>
            </p:grpSpPr>
            <p:sp>
              <p:nvSpPr>
                <p:cNvPr id="135257" name="Oval 52"/>
                <p:cNvSpPr>
                  <a:spLocks noChangeAspect="1" noChangeArrowheads="1"/>
                </p:cNvSpPr>
                <p:nvPr/>
              </p:nvSpPr>
              <p:spPr bwMode="auto">
                <a:xfrm>
                  <a:off x="3735" y="848"/>
                  <a:ext cx="143" cy="143"/>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sp>
              <p:nvSpPr>
                <p:cNvPr id="135258" name="Oval 51"/>
                <p:cNvSpPr>
                  <a:spLocks noChangeAspect="1" noChangeArrowheads="1"/>
                </p:cNvSpPr>
                <p:nvPr/>
              </p:nvSpPr>
              <p:spPr bwMode="auto">
                <a:xfrm>
                  <a:off x="3840" y="803"/>
                  <a:ext cx="143" cy="143"/>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grpSp>
          <p:grpSp>
            <p:nvGrpSpPr>
              <p:cNvPr id="135251" name="Group 47"/>
              <p:cNvGrpSpPr>
                <a:grpSpLocks noChangeAspect="1"/>
              </p:cNvGrpSpPr>
              <p:nvPr/>
            </p:nvGrpSpPr>
            <p:grpSpPr bwMode="auto">
              <a:xfrm rot="-1722357">
                <a:off x="4522" y="10762"/>
                <a:ext cx="390" cy="286"/>
                <a:chOff x="3735" y="803"/>
                <a:chExt cx="248" cy="188"/>
              </a:xfrm>
            </p:grpSpPr>
            <p:sp>
              <p:nvSpPr>
                <p:cNvPr id="135255" name="Oval 49"/>
                <p:cNvSpPr>
                  <a:spLocks noChangeAspect="1" noChangeArrowheads="1"/>
                </p:cNvSpPr>
                <p:nvPr/>
              </p:nvSpPr>
              <p:spPr bwMode="auto">
                <a:xfrm>
                  <a:off x="3735" y="848"/>
                  <a:ext cx="143" cy="143"/>
                </a:xfrm>
                <a:prstGeom prst="ellipse">
                  <a:avLst/>
                </a:prstGeom>
                <a:gradFill rotWithShape="1">
                  <a:gsLst>
                    <a:gs pos="0">
                      <a:srgbClr val="FF0000">
                        <a:alpha val="28000"/>
                      </a:srgbClr>
                    </a:gs>
                    <a:gs pos="100000">
                      <a:srgbClr val="FFAFAF"/>
                    </a:gs>
                  </a:gsLst>
                  <a:lin ang="2700000" scaled="1"/>
                </a:gradFill>
                <a:ln w="6350">
                  <a:solidFill>
                    <a:srgbClr val="808080"/>
                  </a:solidFill>
                  <a:round/>
                  <a:headEnd/>
                  <a:tailEnd/>
                </a:ln>
              </p:spPr>
              <p:txBody>
                <a:bodyPr/>
                <a:lstStyle/>
                <a:p>
                  <a:endParaRPr lang="en-US"/>
                </a:p>
              </p:txBody>
            </p:sp>
            <p:sp>
              <p:nvSpPr>
                <p:cNvPr id="135256" name="Oval 48"/>
                <p:cNvSpPr>
                  <a:spLocks noChangeAspect="1" noChangeArrowheads="1"/>
                </p:cNvSpPr>
                <p:nvPr/>
              </p:nvSpPr>
              <p:spPr bwMode="auto">
                <a:xfrm>
                  <a:off x="3840" y="803"/>
                  <a:ext cx="143" cy="143"/>
                </a:xfrm>
                <a:prstGeom prst="ellipse">
                  <a:avLst/>
                </a:prstGeom>
                <a:gradFill rotWithShape="1">
                  <a:gsLst>
                    <a:gs pos="0">
                      <a:srgbClr val="FF0000">
                        <a:alpha val="28000"/>
                      </a:srgbClr>
                    </a:gs>
                    <a:gs pos="100000">
                      <a:srgbClr val="FFAFAF"/>
                    </a:gs>
                  </a:gsLst>
                  <a:lin ang="2700000" scaled="1"/>
                </a:gradFill>
                <a:ln w="6350">
                  <a:solidFill>
                    <a:srgbClr val="808080"/>
                  </a:solidFill>
                  <a:round/>
                  <a:headEnd/>
                  <a:tailEnd/>
                </a:ln>
              </p:spPr>
              <p:txBody>
                <a:bodyPr/>
                <a:lstStyle/>
                <a:p>
                  <a:endParaRPr lang="en-US"/>
                </a:p>
              </p:txBody>
            </p:sp>
          </p:grpSp>
          <p:grpSp>
            <p:nvGrpSpPr>
              <p:cNvPr id="135252" name="Group 44"/>
              <p:cNvGrpSpPr>
                <a:grpSpLocks noChangeAspect="1"/>
              </p:cNvGrpSpPr>
              <p:nvPr/>
            </p:nvGrpSpPr>
            <p:grpSpPr bwMode="auto">
              <a:xfrm rot="1754930">
                <a:off x="4874" y="10987"/>
                <a:ext cx="390" cy="286"/>
                <a:chOff x="3735" y="803"/>
                <a:chExt cx="248" cy="188"/>
              </a:xfrm>
            </p:grpSpPr>
            <p:sp>
              <p:nvSpPr>
                <p:cNvPr id="135253" name="Oval 46"/>
                <p:cNvSpPr>
                  <a:spLocks noChangeAspect="1" noChangeArrowheads="1"/>
                </p:cNvSpPr>
                <p:nvPr/>
              </p:nvSpPr>
              <p:spPr bwMode="auto">
                <a:xfrm>
                  <a:off x="3735" y="848"/>
                  <a:ext cx="143" cy="143"/>
                </a:xfrm>
                <a:prstGeom prst="ellipse">
                  <a:avLst/>
                </a:prstGeom>
                <a:gradFill rotWithShape="1">
                  <a:gsLst>
                    <a:gs pos="0">
                      <a:srgbClr val="FF0000">
                        <a:alpha val="28000"/>
                      </a:srgbClr>
                    </a:gs>
                    <a:gs pos="100000">
                      <a:srgbClr val="FFAFAF"/>
                    </a:gs>
                  </a:gsLst>
                  <a:lin ang="2700000" scaled="1"/>
                </a:gradFill>
                <a:ln w="6350">
                  <a:solidFill>
                    <a:srgbClr val="808080"/>
                  </a:solidFill>
                  <a:round/>
                  <a:headEnd/>
                  <a:tailEnd/>
                </a:ln>
              </p:spPr>
              <p:txBody>
                <a:bodyPr/>
                <a:lstStyle/>
                <a:p>
                  <a:endParaRPr lang="en-US"/>
                </a:p>
              </p:txBody>
            </p:sp>
            <p:sp>
              <p:nvSpPr>
                <p:cNvPr id="135254" name="Oval 45"/>
                <p:cNvSpPr>
                  <a:spLocks noChangeAspect="1" noChangeArrowheads="1"/>
                </p:cNvSpPr>
                <p:nvPr/>
              </p:nvSpPr>
              <p:spPr bwMode="auto">
                <a:xfrm>
                  <a:off x="3840" y="803"/>
                  <a:ext cx="143" cy="143"/>
                </a:xfrm>
                <a:prstGeom prst="ellipse">
                  <a:avLst/>
                </a:prstGeom>
                <a:gradFill rotWithShape="1">
                  <a:gsLst>
                    <a:gs pos="0">
                      <a:srgbClr val="FF0000">
                        <a:alpha val="28000"/>
                      </a:srgbClr>
                    </a:gs>
                    <a:gs pos="100000">
                      <a:srgbClr val="FFAFAF"/>
                    </a:gs>
                  </a:gsLst>
                  <a:lin ang="2700000" scaled="1"/>
                </a:gradFill>
                <a:ln w="6350">
                  <a:solidFill>
                    <a:srgbClr val="808080"/>
                  </a:solidFill>
                  <a:round/>
                  <a:headEnd/>
                  <a:tailEnd/>
                </a:ln>
              </p:spPr>
              <p:txBody>
                <a:bodyPr/>
                <a:lstStyle/>
                <a:p>
                  <a:endParaRPr lang="en-US"/>
                </a:p>
              </p:txBody>
            </p:sp>
          </p:grpSp>
        </p:grpSp>
      </p:grpSp>
      <p:grpSp>
        <p:nvGrpSpPr>
          <p:cNvPr id="21" name="Group 133"/>
          <p:cNvGrpSpPr>
            <a:grpSpLocks/>
          </p:cNvGrpSpPr>
          <p:nvPr/>
        </p:nvGrpSpPr>
        <p:grpSpPr bwMode="auto">
          <a:xfrm>
            <a:off x="3211513" y="4262438"/>
            <a:ext cx="1250950" cy="923925"/>
            <a:chOff x="1645" y="2685"/>
            <a:chExt cx="788" cy="582"/>
          </a:xfrm>
        </p:grpSpPr>
        <p:pic>
          <p:nvPicPr>
            <p:cNvPr id="135230" name="Picture 120" descr="http://science.csustan.edu/JTB/LABWARE/labware-map.gif"/>
            <p:cNvPicPr>
              <a:picLocks noChangeAspect="1" noChangeArrowheads="1"/>
            </p:cNvPicPr>
            <p:nvPr/>
          </p:nvPicPr>
          <p:blipFill>
            <a:blip r:embed="rId3" r:link="rId4" cstate="print"/>
            <a:srcRect l="19167" t="66206" r="71426"/>
            <a:stretch>
              <a:fillRect/>
            </a:stretch>
          </p:blipFill>
          <p:spPr bwMode="auto">
            <a:xfrm>
              <a:off x="1645" y="2958"/>
              <a:ext cx="135" cy="309"/>
            </a:xfrm>
            <a:prstGeom prst="rect">
              <a:avLst/>
            </a:prstGeom>
            <a:noFill/>
            <a:ln w="9525">
              <a:noFill/>
              <a:miter lim="800000"/>
              <a:headEnd/>
              <a:tailEnd/>
            </a:ln>
          </p:spPr>
        </p:pic>
        <p:grpSp>
          <p:nvGrpSpPr>
            <p:cNvPr id="135231" name="Group 2"/>
            <p:cNvGrpSpPr>
              <a:grpSpLocks noChangeAspect="1"/>
            </p:cNvGrpSpPr>
            <p:nvPr/>
          </p:nvGrpSpPr>
          <p:grpSpPr bwMode="auto">
            <a:xfrm>
              <a:off x="1701" y="2685"/>
              <a:ext cx="732" cy="560"/>
              <a:chOff x="4020" y="12829"/>
              <a:chExt cx="1512" cy="1156"/>
            </a:xfrm>
          </p:grpSpPr>
          <p:grpSp>
            <p:nvGrpSpPr>
              <p:cNvPr id="135232" name="Group 12"/>
              <p:cNvGrpSpPr>
                <a:grpSpLocks noChangeAspect="1"/>
              </p:cNvGrpSpPr>
              <p:nvPr/>
            </p:nvGrpSpPr>
            <p:grpSpPr bwMode="auto">
              <a:xfrm>
                <a:off x="4020" y="12829"/>
                <a:ext cx="1512" cy="1156"/>
                <a:chOff x="2460" y="3573"/>
                <a:chExt cx="2198" cy="1680"/>
              </a:xfrm>
            </p:grpSpPr>
            <p:sp>
              <p:nvSpPr>
                <p:cNvPr id="135242" name="Oval 16"/>
                <p:cNvSpPr>
                  <a:spLocks noChangeAspect="1" noChangeArrowheads="1"/>
                </p:cNvSpPr>
                <p:nvPr/>
              </p:nvSpPr>
              <p:spPr bwMode="auto">
                <a:xfrm>
                  <a:off x="2460" y="4898"/>
                  <a:ext cx="143" cy="143"/>
                </a:xfrm>
                <a:prstGeom prst="ellipse">
                  <a:avLst/>
                </a:prstGeom>
                <a:solidFill>
                  <a:srgbClr val="FFFFFF"/>
                </a:solidFill>
                <a:ln w="9525">
                  <a:solidFill>
                    <a:srgbClr val="000000"/>
                  </a:solidFill>
                  <a:round/>
                  <a:headEnd/>
                  <a:tailEnd/>
                </a:ln>
              </p:spPr>
              <p:txBody>
                <a:bodyPr/>
                <a:lstStyle/>
                <a:p>
                  <a:endParaRPr lang="en-US"/>
                </a:p>
              </p:txBody>
            </p:sp>
            <p:sp>
              <p:nvSpPr>
                <p:cNvPr id="135243" name="Oval 15"/>
                <p:cNvSpPr>
                  <a:spLocks noChangeAspect="1" noChangeArrowheads="1"/>
                </p:cNvSpPr>
                <p:nvPr/>
              </p:nvSpPr>
              <p:spPr bwMode="auto">
                <a:xfrm>
                  <a:off x="2978" y="3573"/>
                  <a:ext cx="1680" cy="1680"/>
                </a:xfrm>
                <a:prstGeom prst="ellipse">
                  <a:avLst/>
                </a:prstGeom>
                <a:solidFill>
                  <a:srgbClr val="FFFFFF"/>
                </a:solidFill>
                <a:ln w="9525">
                  <a:solidFill>
                    <a:srgbClr val="000000"/>
                  </a:solidFill>
                  <a:round/>
                  <a:headEnd/>
                  <a:tailEnd/>
                </a:ln>
              </p:spPr>
              <p:txBody>
                <a:bodyPr/>
                <a:lstStyle/>
                <a:p>
                  <a:endParaRPr lang="en-US"/>
                </a:p>
              </p:txBody>
            </p:sp>
            <p:sp>
              <p:nvSpPr>
                <p:cNvPr id="135244" name="Freeform 14"/>
                <p:cNvSpPr>
                  <a:spLocks noChangeAspect="1"/>
                </p:cNvSpPr>
                <p:nvPr/>
              </p:nvSpPr>
              <p:spPr bwMode="auto">
                <a:xfrm>
                  <a:off x="2490" y="3885"/>
                  <a:ext cx="669" cy="1020"/>
                </a:xfrm>
                <a:custGeom>
                  <a:avLst/>
                  <a:gdLst>
                    <a:gd name="T0" fmla="*/ 669 w 669"/>
                    <a:gd name="T1" fmla="*/ 0 h 1020"/>
                    <a:gd name="T2" fmla="*/ 0 w 669"/>
                    <a:gd name="T3" fmla="*/ 1020 h 1020"/>
                    <a:gd name="T4" fmla="*/ 0 60000 65536"/>
                    <a:gd name="T5" fmla="*/ 0 60000 65536"/>
                    <a:gd name="T6" fmla="*/ 0 w 669"/>
                    <a:gd name="T7" fmla="*/ 0 h 1020"/>
                    <a:gd name="T8" fmla="*/ 669 w 669"/>
                    <a:gd name="T9" fmla="*/ 1020 h 1020"/>
                  </a:gdLst>
                  <a:ahLst/>
                  <a:cxnLst>
                    <a:cxn ang="T4">
                      <a:pos x="T0" y="T1"/>
                    </a:cxn>
                    <a:cxn ang="T5">
                      <a:pos x="T2" y="T3"/>
                    </a:cxn>
                  </a:cxnLst>
                  <a:rect l="T6" t="T7" r="T8" b="T9"/>
                  <a:pathLst>
                    <a:path w="669" h="1020">
                      <a:moveTo>
                        <a:pt x="669" y="0"/>
                      </a:moveTo>
                      <a:lnTo>
                        <a:pt x="0" y="1020"/>
                      </a:lnTo>
                    </a:path>
                  </a:pathLst>
                </a:custGeom>
                <a:noFill/>
                <a:ln w="3175">
                  <a:solidFill>
                    <a:srgbClr val="000000"/>
                  </a:solidFill>
                  <a:round/>
                  <a:headEnd/>
                  <a:tailEnd/>
                </a:ln>
              </p:spPr>
              <p:txBody>
                <a:bodyPr/>
                <a:lstStyle/>
                <a:p>
                  <a:endParaRPr lang="en-US"/>
                </a:p>
              </p:txBody>
            </p:sp>
            <p:sp>
              <p:nvSpPr>
                <p:cNvPr id="135245" name="Line 13"/>
                <p:cNvSpPr>
                  <a:spLocks noChangeAspect="1" noChangeShapeType="1"/>
                </p:cNvSpPr>
                <p:nvPr/>
              </p:nvSpPr>
              <p:spPr bwMode="auto">
                <a:xfrm>
                  <a:off x="2543" y="5040"/>
                  <a:ext cx="1155" cy="203"/>
                </a:xfrm>
                <a:prstGeom prst="line">
                  <a:avLst/>
                </a:prstGeom>
                <a:noFill/>
                <a:ln w="3175">
                  <a:solidFill>
                    <a:srgbClr val="000000"/>
                  </a:solidFill>
                  <a:round/>
                  <a:headEnd/>
                  <a:tailEnd/>
                </a:ln>
              </p:spPr>
              <p:txBody>
                <a:bodyPr/>
                <a:lstStyle/>
                <a:p>
                  <a:endParaRPr lang="en-US"/>
                </a:p>
              </p:txBody>
            </p:sp>
          </p:grpSp>
          <p:grpSp>
            <p:nvGrpSpPr>
              <p:cNvPr id="135233" name="Group 9"/>
              <p:cNvGrpSpPr>
                <a:grpSpLocks noChangeAspect="1"/>
              </p:cNvGrpSpPr>
              <p:nvPr/>
            </p:nvGrpSpPr>
            <p:grpSpPr bwMode="auto">
              <a:xfrm rot="3331963">
                <a:off x="4852" y="12998"/>
                <a:ext cx="390" cy="286"/>
                <a:chOff x="3735" y="803"/>
                <a:chExt cx="248" cy="188"/>
              </a:xfrm>
            </p:grpSpPr>
            <p:sp>
              <p:nvSpPr>
                <p:cNvPr id="135240" name="Oval 11"/>
                <p:cNvSpPr>
                  <a:spLocks noChangeAspect="1" noChangeArrowheads="1"/>
                </p:cNvSpPr>
                <p:nvPr/>
              </p:nvSpPr>
              <p:spPr bwMode="auto">
                <a:xfrm>
                  <a:off x="3735" y="848"/>
                  <a:ext cx="143" cy="143"/>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sp>
              <p:nvSpPr>
                <p:cNvPr id="135241" name="Oval 10"/>
                <p:cNvSpPr>
                  <a:spLocks noChangeAspect="1" noChangeArrowheads="1"/>
                </p:cNvSpPr>
                <p:nvPr/>
              </p:nvSpPr>
              <p:spPr bwMode="auto">
                <a:xfrm>
                  <a:off x="3840" y="803"/>
                  <a:ext cx="143" cy="143"/>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grpSp>
          <p:grpSp>
            <p:nvGrpSpPr>
              <p:cNvPr id="135234" name="Group 6"/>
              <p:cNvGrpSpPr>
                <a:grpSpLocks noChangeAspect="1"/>
              </p:cNvGrpSpPr>
              <p:nvPr/>
            </p:nvGrpSpPr>
            <p:grpSpPr bwMode="auto">
              <a:xfrm rot="-946845">
                <a:off x="4455" y="13305"/>
                <a:ext cx="390" cy="286"/>
                <a:chOff x="3735" y="803"/>
                <a:chExt cx="248" cy="188"/>
              </a:xfrm>
            </p:grpSpPr>
            <p:sp>
              <p:nvSpPr>
                <p:cNvPr id="135238" name="Oval 8"/>
                <p:cNvSpPr>
                  <a:spLocks noChangeAspect="1" noChangeArrowheads="1"/>
                </p:cNvSpPr>
                <p:nvPr/>
              </p:nvSpPr>
              <p:spPr bwMode="auto">
                <a:xfrm>
                  <a:off x="3735" y="848"/>
                  <a:ext cx="143" cy="143"/>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sp>
              <p:nvSpPr>
                <p:cNvPr id="135239" name="Oval 7"/>
                <p:cNvSpPr>
                  <a:spLocks noChangeAspect="1" noChangeArrowheads="1"/>
                </p:cNvSpPr>
                <p:nvPr/>
              </p:nvSpPr>
              <p:spPr bwMode="auto">
                <a:xfrm>
                  <a:off x="3840" y="803"/>
                  <a:ext cx="143" cy="143"/>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grpSp>
          <p:grpSp>
            <p:nvGrpSpPr>
              <p:cNvPr id="135235" name="Group 3"/>
              <p:cNvGrpSpPr>
                <a:grpSpLocks noChangeAspect="1"/>
              </p:cNvGrpSpPr>
              <p:nvPr/>
            </p:nvGrpSpPr>
            <p:grpSpPr bwMode="auto">
              <a:xfrm rot="-4320793">
                <a:off x="4964" y="13477"/>
                <a:ext cx="390" cy="286"/>
                <a:chOff x="3735" y="803"/>
                <a:chExt cx="248" cy="188"/>
              </a:xfrm>
            </p:grpSpPr>
            <p:sp>
              <p:nvSpPr>
                <p:cNvPr id="135236" name="Oval 5"/>
                <p:cNvSpPr>
                  <a:spLocks noChangeAspect="1" noChangeArrowheads="1"/>
                </p:cNvSpPr>
                <p:nvPr/>
              </p:nvSpPr>
              <p:spPr bwMode="auto">
                <a:xfrm>
                  <a:off x="3735" y="848"/>
                  <a:ext cx="143" cy="143"/>
                </a:xfrm>
                <a:prstGeom prst="ellipse">
                  <a:avLst/>
                </a:prstGeom>
                <a:gradFill rotWithShape="1">
                  <a:gsLst>
                    <a:gs pos="0">
                      <a:srgbClr val="FF0000">
                        <a:alpha val="28000"/>
                      </a:srgbClr>
                    </a:gs>
                    <a:gs pos="100000">
                      <a:srgbClr val="FFAFAF"/>
                    </a:gs>
                  </a:gsLst>
                  <a:lin ang="2700000" scaled="1"/>
                </a:gradFill>
                <a:ln w="6350">
                  <a:solidFill>
                    <a:srgbClr val="808080"/>
                  </a:solidFill>
                  <a:round/>
                  <a:headEnd/>
                  <a:tailEnd/>
                </a:ln>
              </p:spPr>
              <p:txBody>
                <a:bodyPr/>
                <a:lstStyle/>
                <a:p>
                  <a:endParaRPr lang="en-US"/>
                </a:p>
              </p:txBody>
            </p:sp>
            <p:sp>
              <p:nvSpPr>
                <p:cNvPr id="135237" name="Oval 4"/>
                <p:cNvSpPr>
                  <a:spLocks noChangeAspect="1" noChangeArrowheads="1"/>
                </p:cNvSpPr>
                <p:nvPr/>
              </p:nvSpPr>
              <p:spPr bwMode="auto">
                <a:xfrm>
                  <a:off x="3840" y="803"/>
                  <a:ext cx="143" cy="143"/>
                </a:xfrm>
                <a:prstGeom prst="ellipse">
                  <a:avLst/>
                </a:prstGeom>
                <a:gradFill rotWithShape="1">
                  <a:gsLst>
                    <a:gs pos="0">
                      <a:srgbClr val="FF0000">
                        <a:alpha val="28000"/>
                      </a:srgbClr>
                    </a:gs>
                    <a:gs pos="100000">
                      <a:srgbClr val="FFAFAF"/>
                    </a:gs>
                  </a:gsLst>
                  <a:lin ang="2700000" scaled="1"/>
                </a:gradFill>
                <a:ln w="6350">
                  <a:solidFill>
                    <a:srgbClr val="808080"/>
                  </a:solidFill>
                  <a:round/>
                  <a:headEnd/>
                  <a:tailEnd/>
                </a:ln>
              </p:spPr>
              <p:txBody>
                <a:bodyPr/>
                <a:lstStyle/>
                <a:p>
                  <a:endParaRPr lang="en-US"/>
                </a:p>
              </p:txBody>
            </p:sp>
          </p:grpSp>
        </p:grpSp>
      </p:grpSp>
      <p:grpSp>
        <p:nvGrpSpPr>
          <p:cNvPr id="27" name="Group 131"/>
          <p:cNvGrpSpPr>
            <a:grpSpLocks/>
          </p:cNvGrpSpPr>
          <p:nvPr/>
        </p:nvGrpSpPr>
        <p:grpSpPr bwMode="auto">
          <a:xfrm>
            <a:off x="5070475" y="2436813"/>
            <a:ext cx="1252538" cy="928687"/>
            <a:chOff x="2522" y="1535"/>
            <a:chExt cx="789" cy="585"/>
          </a:xfrm>
        </p:grpSpPr>
        <p:pic>
          <p:nvPicPr>
            <p:cNvPr id="135199" name="Picture 122" descr="http://science.csustan.edu/JTB/LABWARE/labware-map.gif"/>
            <p:cNvPicPr>
              <a:picLocks noChangeAspect="1" noChangeArrowheads="1"/>
            </p:cNvPicPr>
            <p:nvPr/>
          </p:nvPicPr>
          <p:blipFill>
            <a:blip r:embed="rId3" r:link="rId4" cstate="print"/>
            <a:srcRect l="19167" t="66206" r="71426"/>
            <a:stretch>
              <a:fillRect/>
            </a:stretch>
          </p:blipFill>
          <p:spPr bwMode="auto">
            <a:xfrm>
              <a:off x="2522" y="1811"/>
              <a:ext cx="135" cy="309"/>
            </a:xfrm>
            <a:prstGeom prst="rect">
              <a:avLst/>
            </a:prstGeom>
            <a:noFill/>
            <a:ln w="9525">
              <a:noFill/>
              <a:miter lim="800000"/>
              <a:headEnd/>
              <a:tailEnd/>
            </a:ln>
          </p:spPr>
        </p:pic>
        <p:grpSp>
          <p:nvGrpSpPr>
            <p:cNvPr id="135200" name="Group 61"/>
            <p:cNvGrpSpPr>
              <a:grpSpLocks noChangeAspect="1"/>
            </p:cNvGrpSpPr>
            <p:nvPr/>
          </p:nvGrpSpPr>
          <p:grpSpPr bwMode="auto">
            <a:xfrm>
              <a:off x="2579" y="1535"/>
              <a:ext cx="732" cy="560"/>
              <a:chOff x="6214" y="10254"/>
              <a:chExt cx="1512" cy="1156"/>
            </a:xfrm>
          </p:grpSpPr>
          <p:grpSp>
            <p:nvGrpSpPr>
              <p:cNvPr id="135201" name="Group 86"/>
              <p:cNvGrpSpPr>
                <a:grpSpLocks noChangeAspect="1"/>
              </p:cNvGrpSpPr>
              <p:nvPr/>
            </p:nvGrpSpPr>
            <p:grpSpPr bwMode="auto">
              <a:xfrm>
                <a:off x="6214" y="10254"/>
                <a:ext cx="1512" cy="1156"/>
                <a:chOff x="2460" y="3573"/>
                <a:chExt cx="2198" cy="1680"/>
              </a:xfrm>
            </p:grpSpPr>
            <p:sp>
              <p:nvSpPr>
                <p:cNvPr id="135226" name="Oval 90"/>
                <p:cNvSpPr>
                  <a:spLocks noChangeAspect="1" noChangeArrowheads="1"/>
                </p:cNvSpPr>
                <p:nvPr/>
              </p:nvSpPr>
              <p:spPr bwMode="auto">
                <a:xfrm>
                  <a:off x="2460" y="4898"/>
                  <a:ext cx="143" cy="143"/>
                </a:xfrm>
                <a:prstGeom prst="ellipse">
                  <a:avLst/>
                </a:prstGeom>
                <a:solidFill>
                  <a:srgbClr val="FFFFFF"/>
                </a:solidFill>
                <a:ln w="9525">
                  <a:solidFill>
                    <a:srgbClr val="000000"/>
                  </a:solidFill>
                  <a:round/>
                  <a:headEnd/>
                  <a:tailEnd/>
                </a:ln>
              </p:spPr>
              <p:txBody>
                <a:bodyPr/>
                <a:lstStyle/>
                <a:p>
                  <a:endParaRPr lang="en-US"/>
                </a:p>
              </p:txBody>
            </p:sp>
            <p:sp>
              <p:nvSpPr>
                <p:cNvPr id="135227" name="Oval 89"/>
                <p:cNvSpPr>
                  <a:spLocks noChangeAspect="1" noChangeArrowheads="1"/>
                </p:cNvSpPr>
                <p:nvPr/>
              </p:nvSpPr>
              <p:spPr bwMode="auto">
                <a:xfrm>
                  <a:off x="2978" y="3573"/>
                  <a:ext cx="1680" cy="1680"/>
                </a:xfrm>
                <a:prstGeom prst="ellipse">
                  <a:avLst/>
                </a:prstGeom>
                <a:noFill/>
                <a:ln w="9525">
                  <a:solidFill>
                    <a:srgbClr val="000000"/>
                  </a:solidFill>
                  <a:round/>
                  <a:headEnd/>
                  <a:tailEnd/>
                </a:ln>
              </p:spPr>
              <p:txBody>
                <a:bodyPr/>
                <a:lstStyle/>
                <a:p>
                  <a:endParaRPr lang="en-US"/>
                </a:p>
              </p:txBody>
            </p:sp>
            <p:sp>
              <p:nvSpPr>
                <p:cNvPr id="135228" name="Freeform 88"/>
                <p:cNvSpPr>
                  <a:spLocks noChangeAspect="1"/>
                </p:cNvSpPr>
                <p:nvPr/>
              </p:nvSpPr>
              <p:spPr bwMode="auto">
                <a:xfrm>
                  <a:off x="2490" y="3885"/>
                  <a:ext cx="669" cy="1020"/>
                </a:xfrm>
                <a:custGeom>
                  <a:avLst/>
                  <a:gdLst>
                    <a:gd name="T0" fmla="*/ 669 w 669"/>
                    <a:gd name="T1" fmla="*/ 0 h 1020"/>
                    <a:gd name="T2" fmla="*/ 0 w 669"/>
                    <a:gd name="T3" fmla="*/ 1020 h 1020"/>
                    <a:gd name="T4" fmla="*/ 0 60000 65536"/>
                    <a:gd name="T5" fmla="*/ 0 60000 65536"/>
                    <a:gd name="T6" fmla="*/ 0 w 669"/>
                    <a:gd name="T7" fmla="*/ 0 h 1020"/>
                    <a:gd name="T8" fmla="*/ 669 w 669"/>
                    <a:gd name="T9" fmla="*/ 1020 h 1020"/>
                  </a:gdLst>
                  <a:ahLst/>
                  <a:cxnLst>
                    <a:cxn ang="T4">
                      <a:pos x="T0" y="T1"/>
                    </a:cxn>
                    <a:cxn ang="T5">
                      <a:pos x="T2" y="T3"/>
                    </a:cxn>
                  </a:cxnLst>
                  <a:rect l="T6" t="T7" r="T8" b="T9"/>
                  <a:pathLst>
                    <a:path w="669" h="1020">
                      <a:moveTo>
                        <a:pt x="669" y="0"/>
                      </a:moveTo>
                      <a:lnTo>
                        <a:pt x="0" y="1020"/>
                      </a:lnTo>
                    </a:path>
                  </a:pathLst>
                </a:custGeom>
                <a:noFill/>
                <a:ln w="3175">
                  <a:solidFill>
                    <a:srgbClr val="000000"/>
                  </a:solidFill>
                  <a:round/>
                  <a:headEnd/>
                  <a:tailEnd/>
                </a:ln>
              </p:spPr>
              <p:txBody>
                <a:bodyPr/>
                <a:lstStyle/>
                <a:p>
                  <a:endParaRPr lang="en-US"/>
                </a:p>
              </p:txBody>
            </p:sp>
            <p:sp>
              <p:nvSpPr>
                <p:cNvPr id="135229" name="Line 87"/>
                <p:cNvSpPr>
                  <a:spLocks noChangeAspect="1" noChangeShapeType="1"/>
                </p:cNvSpPr>
                <p:nvPr/>
              </p:nvSpPr>
              <p:spPr bwMode="auto">
                <a:xfrm>
                  <a:off x="2543" y="5040"/>
                  <a:ext cx="1155" cy="203"/>
                </a:xfrm>
                <a:prstGeom prst="line">
                  <a:avLst/>
                </a:prstGeom>
                <a:noFill/>
                <a:ln w="3175">
                  <a:solidFill>
                    <a:srgbClr val="000000"/>
                  </a:solidFill>
                  <a:round/>
                  <a:headEnd/>
                  <a:tailEnd/>
                </a:ln>
              </p:spPr>
              <p:txBody>
                <a:bodyPr/>
                <a:lstStyle/>
                <a:p>
                  <a:endParaRPr lang="en-US"/>
                </a:p>
              </p:txBody>
            </p:sp>
          </p:grpSp>
          <p:grpSp>
            <p:nvGrpSpPr>
              <p:cNvPr id="135202" name="Group 82"/>
              <p:cNvGrpSpPr>
                <a:grpSpLocks noChangeAspect="1"/>
              </p:cNvGrpSpPr>
              <p:nvPr/>
            </p:nvGrpSpPr>
            <p:grpSpPr bwMode="auto">
              <a:xfrm>
                <a:off x="6826" y="10321"/>
                <a:ext cx="277" cy="285"/>
                <a:chOff x="6826" y="10321"/>
                <a:chExt cx="277" cy="285"/>
              </a:xfrm>
            </p:grpSpPr>
            <p:sp>
              <p:nvSpPr>
                <p:cNvPr id="135223" name="Oval 85"/>
                <p:cNvSpPr>
                  <a:spLocks noChangeAspect="1" noChangeArrowheads="1"/>
                </p:cNvSpPr>
                <p:nvPr/>
              </p:nvSpPr>
              <p:spPr bwMode="auto">
                <a:xfrm>
                  <a:off x="6960" y="10321"/>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5224" name="Oval 84"/>
                <p:cNvSpPr>
                  <a:spLocks noChangeAspect="1" noChangeArrowheads="1"/>
                </p:cNvSpPr>
                <p:nvPr/>
              </p:nvSpPr>
              <p:spPr bwMode="auto">
                <a:xfrm rot="2903983">
                  <a:off x="6879" y="10374"/>
                  <a:ext cx="225" cy="218"/>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sp>
              <p:nvSpPr>
                <p:cNvPr id="135225" name="Oval 83"/>
                <p:cNvSpPr>
                  <a:spLocks noChangeAspect="1" noChangeArrowheads="1"/>
                </p:cNvSpPr>
                <p:nvPr/>
              </p:nvSpPr>
              <p:spPr bwMode="auto">
                <a:xfrm>
                  <a:off x="6826" y="10463"/>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nvGrpSpPr>
              <p:cNvPr id="135203" name="Group 78"/>
              <p:cNvGrpSpPr>
                <a:grpSpLocks noChangeAspect="1"/>
              </p:cNvGrpSpPr>
              <p:nvPr/>
            </p:nvGrpSpPr>
            <p:grpSpPr bwMode="auto">
              <a:xfrm>
                <a:off x="7204" y="10347"/>
                <a:ext cx="315" cy="307"/>
                <a:chOff x="7204" y="10347"/>
                <a:chExt cx="315" cy="307"/>
              </a:xfrm>
            </p:grpSpPr>
            <p:sp>
              <p:nvSpPr>
                <p:cNvPr id="135220" name="Oval 81"/>
                <p:cNvSpPr>
                  <a:spLocks noChangeAspect="1" noChangeArrowheads="1"/>
                </p:cNvSpPr>
                <p:nvPr/>
              </p:nvSpPr>
              <p:spPr bwMode="auto">
                <a:xfrm rot="2051736">
                  <a:off x="7376" y="10511"/>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5221" name="Oval 80"/>
                <p:cNvSpPr>
                  <a:spLocks noChangeAspect="1" noChangeArrowheads="1"/>
                </p:cNvSpPr>
                <p:nvPr/>
              </p:nvSpPr>
              <p:spPr bwMode="auto">
                <a:xfrm rot="2903983">
                  <a:off x="7234" y="10415"/>
                  <a:ext cx="225" cy="218"/>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sp>
              <p:nvSpPr>
                <p:cNvPr id="135222" name="Oval 79"/>
                <p:cNvSpPr>
                  <a:spLocks noChangeAspect="1" noChangeArrowheads="1"/>
                </p:cNvSpPr>
                <p:nvPr/>
              </p:nvSpPr>
              <p:spPr bwMode="auto">
                <a:xfrm rot="2051736">
                  <a:off x="7204" y="10347"/>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nvGrpSpPr>
              <p:cNvPr id="135204" name="Group 74"/>
              <p:cNvGrpSpPr>
                <a:grpSpLocks noChangeAspect="1"/>
              </p:cNvGrpSpPr>
              <p:nvPr/>
            </p:nvGrpSpPr>
            <p:grpSpPr bwMode="auto">
              <a:xfrm>
                <a:off x="7381" y="10745"/>
                <a:ext cx="282" cy="333"/>
                <a:chOff x="7381" y="10745"/>
                <a:chExt cx="282" cy="333"/>
              </a:xfrm>
            </p:grpSpPr>
            <p:sp>
              <p:nvSpPr>
                <p:cNvPr id="135217" name="Oval 77"/>
                <p:cNvSpPr>
                  <a:spLocks noChangeAspect="1" noChangeArrowheads="1"/>
                </p:cNvSpPr>
                <p:nvPr/>
              </p:nvSpPr>
              <p:spPr bwMode="auto">
                <a:xfrm rot="-2365043">
                  <a:off x="7421" y="10745"/>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5218" name="Oval 76"/>
                <p:cNvSpPr>
                  <a:spLocks noChangeAspect="1" noChangeArrowheads="1"/>
                </p:cNvSpPr>
                <p:nvPr/>
              </p:nvSpPr>
              <p:spPr bwMode="auto">
                <a:xfrm rot="1754930">
                  <a:off x="7438" y="10828"/>
                  <a:ext cx="225" cy="218"/>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sp>
              <p:nvSpPr>
                <p:cNvPr id="135219" name="Oval 75"/>
                <p:cNvSpPr>
                  <a:spLocks noChangeAspect="1" noChangeArrowheads="1"/>
                </p:cNvSpPr>
                <p:nvPr/>
              </p:nvSpPr>
              <p:spPr bwMode="auto">
                <a:xfrm>
                  <a:off x="7381" y="10935"/>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nvGrpSpPr>
              <p:cNvPr id="135205" name="Group 70"/>
              <p:cNvGrpSpPr>
                <a:grpSpLocks noChangeAspect="1"/>
              </p:cNvGrpSpPr>
              <p:nvPr/>
            </p:nvGrpSpPr>
            <p:grpSpPr bwMode="auto">
              <a:xfrm>
                <a:off x="7038" y="10995"/>
                <a:ext cx="328" cy="264"/>
                <a:chOff x="7038" y="10995"/>
                <a:chExt cx="328" cy="264"/>
              </a:xfrm>
            </p:grpSpPr>
            <p:sp>
              <p:nvSpPr>
                <p:cNvPr id="135214" name="Oval 73"/>
                <p:cNvSpPr>
                  <a:spLocks noChangeAspect="1" noChangeArrowheads="1"/>
                </p:cNvSpPr>
                <p:nvPr/>
              </p:nvSpPr>
              <p:spPr bwMode="auto">
                <a:xfrm rot="-2365043">
                  <a:off x="7038" y="11094"/>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5215" name="Oval 72"/>
                <p:cNvSpPr>
                  <a:spLocks noChangeAspect="1" noChangeArrowheads="1"/>
                </p:cNvSpPr>
                <p:nvPr/>
              </p:nvSpPr>
              <p:spPr bwMode="auto">
                <a:xfrm rot="1754930">
                  <a:off x="7102" y="10995"/>
                  <a:ext cx="225" cy="218"/>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sp>
              <p:nvSpPr>
                <p:cNvPr id="135216" name="Oval 71"/>
                <p:cNvSpPr>
                  <a:spLocks noChangeAspect="1" noChangeArrowheads="1"/>
                </p:cNvSpPr>
                <p:nvPr/>
              </p:nvSpPr>
              <p:spPr bwMode="auto">
                <a:xfrm>
                  <a:off x="7223" y="11116"/>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nvGrpSpPr>
              <p:cNvPr id="135206" name="Group 66"/>
              <p:cNvGrpSpPr>
                <a:grpSpLocks noChangeAspect="1"/>
              </p:cNvGrpSpPr>
              <p:nvPr/>
            </p:nvGrpSpPr>
            <p:grpSpPr bwMode="auto">
              <a:xfrm>
                <a:off x="7013" y="10633"/>
                <a:ext cx="289" cy="291"/>
                <a:chOff x="7013" y="10633"/>
                <a:chExt cx="289" cy="291"/>
              </a:xfrm>
            </p:grpSpPr>
            <p:sp>
              <p:nvSpPr>
                <p:cNvPr id="135211" name="Oval 69"/>
                <p:cNvSpPr>
                  <a:spLocks noChangeAspect="1" noChangeArrowheads="1"/>
                </p:cNvSpPr>
                <p:nvPr/>
              </p:nvSpPr>
              <p:spPr bwMode="auto">
                <a:xfrm rot="2102516">
                  <a:off x="7159" y="10781"/>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5212" name="Oval 68"/>
                <p:cNvSpPr>
                  <a:spLocks noChangeAspect="1" noChangeArrowheads="1"/>
                </p:cNvSpPr>
                <p:nvPr/>
              </p:nvSpPr>
              <p:spPr bwMode="auto">
                <a:xfrm rot="-1722357">
                  <a:off x="7046" y="10666"/>
                  <a:ext cx="225" cy="218"/>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sp>
              <p:nvSpPr>
                <p:cNvPr id="135213" name="Oval 67"/>
                <p:cNvSpPr>
                  <a:spLocks noChangeAspect="1" noChangeArrowheads="1"/>
                </p:cNvSpPr>
                <p:nvPr/>
              </p:nvSpPr>
              <p:spPr bwMode="auto">
                <a:xfrm rot="-1577687">
                  <a:off x="7013" y="10633"/>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nvGrpSpPr>
              <p:cNvPr id="135207" name="Group 62"/>
              <p:cNvGrpSpPr>
                <a:grpSpLocks noChangeAspect="1"/>
              </p:cNvGrpSpPr>
              <p:nvPr/>
            </p:nvGrpSpPr>
            <p:grpSpPr bwMode="auto">
              <a:xfrm>
                <a:off x="6727" y="10775"/>
                <a:ext cx="281" cy="297"/>
                <a:chOff x="6727" y="10775"/>
                <a:chExt cx="281" cy="297"/>
              </a:xfrm>
            </p:grpSpPr>
            <p:sp>
              <p:nvSpPr>
                <p:cNvPr id="135208" name="Oval 65"/>
                <p:cNvSpPr>
                  <a:spLocks noChangeAspect="1" noChangeArrowheads="1"/>
                </p:cNvSpPr>
                <p:nvPr/>
              </p:nvSpPr>
              <p:spPr bwMode="auto">
                <a:xfrm rot="2102516">
                  <a:off x="6784" y="10775"/>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5209" name="Oval 64"/>
                <p:cNvSpPr>
                  <a:spLocks noChangeAspect="1" noChangeArrowheads="1"/>
                </p:cNvSpPr>
                <p:nvPr/>
              </p:nvSpPr>
              <p:spPr bwMode="auto">
                <a:xfrm rot="-1722357">
                  <a:off x="6783" y="10850"/>
                  <a:ext cx="225" cy="218"/>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sp>
              <p:nvSpPr>
                <p:cNvPr id="135210" name="Oval 63"/>
                <p:cNvSpPr>
                  <a:spLocks noChangeAspect="1" noChangeArrowheads="1"/>
                </p:cNvSpPr>
                <p:nvPr/>
              </p:nvSpPr>
              <p:spPr bwMode="auto">
                <a:xfrm rot="-1577687">
                  <a:off x="6727" y="10929"/>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grpSp>
      <p:grpSp>
        <p:nvGrpSpPr>
          <p:cNvPr id="135303" name="Group 132"/>
          <p:cNvGrpSpPr>
            <a:grpSpLocks/>
          </p:cNvGrpSpPr>
          <p:nvPr/>
        </p:nvGrpSpPr>
        <p:grpSpPr bwMode="auto">
          <a:xfrm>
            <a:off x="5072063" y="4259263"/>
            <a:ext cx="1250950" cy="927100"/>
            <a:chOff x="2523" y="2683"/>
            <a:chExt cx="788" cy="584"/>
          </a:xfrm>
        </p:grpSpPr>
        <p:pic>
          <p:nvPicPr>
            <p:cNvPr id="135184" name="Picture 119" descr="http://science.csustan.edu/JTB/LABWARE/labware-map.gif"/>
            <p:cNvPicPr>
              <a:picLocks noChangeAspect="1" noChangeArrowheads="1"/>
            </p:cNvPicPr>
            <p:nvPr/>
          </p:nvPicPr>
          <p:blipFill>
            <a:blip r:embed="rId3" r:link="rId4" cstate="print"/>
            <a:srcRect l="19167" t="66206" r="71426"/>
            <a:stretch>
              <a:fillRect/>
            </a:stretch>
          </p:blipFill>
          <p:spPr bwMode="auto">
            <a:xfrm>
              <a:off x="2523" y="2957"/>
              <a:ext cx="135" cy="310"/>
            </a:xfrm>
            <a:prstGeom prst="rect">
              <a:avLst/>
            </a:prstGeom>
            <a:noFill/>
            <a:ln w="9525">
              <a:noFill/>
              <a:miter lim="800000"/>
              <a:headEnd/>
              <a:tailEnd/>
            </a:ln>
          </p:spPr>
        </p:pic>
        <p:grpSp>
          <p:nvGrpSpPr>
            <p:cNvPr id="135185" name="Group 17"/>
            <p:cNvGrpSpPr>
              <a:grpSpLocks noChangeAspect="1"/>
            </p:cNvGrpSpPr>
            <p:nvPr/>
          </p:nvGrpSpPr>
          <p:grpSpPr bwMode="auto">
            <a:xfrm>
              <a:off x="2579" y="2683"/>
              <a:ext cx="732" cy="560"/>
              <a:chOff x="6214" y="12826"/>
              <a:chExt cx="1512" cy="1156"/>
            </a:xfrm>
          </p:grpSpPr>
          <p:grpSp>
            <p:nvGrpSpPr>
              <p:cNvPr id="135186" name="Group 26"/>
              <p:cNvGrpSpPr>
                <a:grpSpLocks noChangeAspect="1"/>
              </p:cNvGrpSpPr>
              <p:nvPr/>
            </p:nvGrpSpPr>
            <p:grpSpPr bwMode="auto">
              <a:xfrm>
                <a:off x="6214" y="12826"/>
                <a:ext cx="1512" cy="1156"/>
                <a:chOff x="2460" y="3573"/>
                <a:chExt cx="2198" cy="1680"/>
              </a:xfrm>
            </p:grpSpPr>
            <p:sp>
              <p:nvSpPr>
                <p:cNvPr id="135195" name="Oval 30"/>
                <p:cNvSpPr>
                  <a:spLocks noChangeAspect="1" noChangeArrowheads="1"/>
                </p:cNvSpPr>
                <p:nvPr/>
              </p:nvSpPr>
              <p:spPr bwMode="auto">
                <a:xfrm>
                  <a:off x="2460" y="4898"/>
                  <a:ext cx="143" cy="143"/>
                </a:xfrm>
                <a:prstGeom prst="ellipse">
                  <a:avLst/>
                </a:prstGeom>
                <a:noFill/>
                <a:ln w="9525">
                  <a:solidFill>
                    <a:srgbClr val="000000"/>
                  </a:solidFill>
                  <a:round/>
                  <a:headEnd/>
                  <a:tailEnd/>
                </a:ln>
              </p:spPr>
              <p:txBody>
                <a:bodyPr/>
                <a:lstStyle/>
                <a:p>
                  <a:endParaRPr lang="en-US"/>
                </a:p>
              </p:txBody>
            </p:sp>
            <p:sp>
              <p:nvSpPr>
                <p:cNvPr id="135196" name="Oval 29"/>
                <p:cNvSpPr>
                  <a:spLocks noChangeAspect="1" noChangeArrowheads="1"/>
                </p:cNvSpPr>
                <p:nvPr/>
              </p:nvSpPr>
              <p:spPr bwMode="auto">
                <a:xfrm>
                  <a:off x="2978" y="3573"/>
                  <a:ext cx="1680" cy="1680"/>
                </a:xfrm>
                <a:prstGeom prst="ellipse">
                  <a:avLst/>
                </a:prstGeom>
                <a:noFill/>
                <a:ln w="9525">
                  <a:solidFill>
                    <a:srgbClr val="000000"/>
                  </a:solidFill>
                  <a:round/>
                  <a:headEnd/>
                  <a:tailEnd/>
                </a:ln>
              </p:spPr>
              <p:txBody>
                <a:bodyPr/>
                <a:lstStyle/>
                <a:p>
                  <a:endParaRPr lang="en-US"/>
                </a:p>
              </p:txBody>
            </p:sp>
            <p:sp>
              <p:nvSpPr>
                <p:cNvPr id="135197" name="Freeform 28"/>
                <p:cNvSpPr>
                  <a:spLocks noChangeAspect="1"/>
                </p:cNvSpPr>
                <p:nvPr/>
              </p:nvSpPr>
              <p:spPr bwMode="auto">
                <a:xfrm>
                  <a:off x="2490" y="3885"/>
                  <a:ext cx="669" cy="1020"/>
                </a:xfrm>
                <a:custGeom>
                  <a:avLst/>
                  <a:gdLst>
                    <a:gd name="T0" fmla="*/ 669 w 669"/>
                    <a:gd name="T1" fmla="*/ 0 h 1020"/>
                    <a:gd name="T2" fmla="*/ 0 w 669"/>
                    <a:gd name="T3" fmla="*/ 1020 h 1020"/>
                    <a:gd name="T4" fmla="*/ 0 60000 65536"/>
                    <a:gd name="T5" fmla="*/ 0 60000 65536"/>
                    <a:gd name="T6" fmla="*/ 0 w 669"/>
                    <a:gd name="T7" fmla="*/ 0 h 1020"/>
                    <a:gd name="T8" fmla="*/ 669 w 669"/>
                    <a:gd name="T9" fmla="*/ 1020 h 1020"/>
                  </a:gdLst>
                  <a:ahLst/>
                  <a:cxnLst>
                    <a:cxn ang="T4">
                      <a:pos x="T0" y="T1"/>
                    </a:cxn>
                    <a:cxn ang="T5">
                      <a:pos x="T2" y="T3"/>
                    </a:cxn>
                  </a:cxnLst>
                  <a:rect l="T6" t="T7" r="T8" b="T9"/>
                  <a:pathLst>
                    <a:path w="669" h="1020">
                      <a:moveTo>
                        <a:pt x="669" y="0"/>
                      </a:moveTo>
                      <a:lnTo>
                        <a:pt x="0" y="1020"/>
                      </a:lnTo>
                    </a:path>
                  </a:pathLst>
                </a:custGeom>
                <a:noFill/>
                <a:ln w="3175">
                  <a:solidFill>
                    <a:srgbClr val="000000"/>
                  </a:solidFill>
                  <a:round/>
                  <a:headEnd/>
                  <a:tailEnd/>
                </a:ln>
              </p:spPr>
              <p:txBody>
                <a:bodyPr/>
                <a:lstStyle/>
                <a:p>
                  <a:endParaRPr lang="en-US"/>
                </a:p>
              </p:txBody>
            </p:sp>
            <p:sp>
              <p:nvSpPr>
                <p:cNvPr id="135198" name="Line 27"/>
                <p:cNvSpPr>
                  <a:spLocks noChangeAspect="1" noChangeShapeType="1"/>
                </p:cNvSpPr>
                <p:nvPr/>
              </p:nvSpPr>
              <p:spPr bwMode="auto">
                <a:xfrm>
                  <a:off x="2543" y="5040"/>
                  <a:ext cx="1155" cy="203"/>
                </a:xfrm>
                <a:prstGeom prst="line">
                  <a:avLst/>
                </a:prstGeom>
                <a:noFill/>
                <a:ln w="3175">
                  <a:solidFill>
                    <a:srgbClr val="000000"/>
                  </a:solidFill>
                  <a:round/>
                  <a:headEnd/>
                  <a:tailEnd/>
                </a:ln>
              </p:spPr>
              <p:txBody>
                <a:bodyPr/>
                <a:lstStyle/>
                <a:p>
                  <a:endParaRPr lang="en-US"/>
                </a:p>
              </p:txBody>
            </p:sp>
          </p:grpSp>
          <p:grpSp>
            <p:nvGrpSpPr>
              <p:cNvPr id="135187" name="Group 22"/>
              <p:cNvGrpSpPr>
                <a:grpSpLocks noChangeAspect="1"/>
              </p:cNvGrpSpPr>
              <p:nvPr/>
            </p:nvGrpSpPr>
            <p:grpSpPr bwMode="auto">
              <a:xfrm>
                <a:off x="6903" y="12976"/>
                <a:ext cx="338" cy="243"/>
                <a:chOff x="6903" y="12976"/>
                <a:chExt cx="338" cy="243"/>
              </a:xfrm>
            </p:grpSpPr>
            <p:sp>
              <p:nvSpPr>
                <p:cNvPr id="135192" name="Oval 25"/>
                <p:cNvSpPr>
                  <a:spLocks noChangeAspect="1" noChangeArrowheads="1"/>
                </p:cNvSpPr>
                <p:nvPr/>
              </p:nvSpPr>
              <p:spPr bwMode="auto">
                <a:xfrm rot="4003263">
                  <a:off x="7098" y="12996"/>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5193" name="Oval 24"/>
                <p:cNvSpPr>
                  <a:spLocks noChangeAspect="1" noChangeArrowheads="1"/>
                </p:cNvSpPr>
                <p:nvPr/>
              </p:nvSpPr>
              <p:spPr bwMode="auto">
                <a:xfrm rot="4003263">
                  <a:off x="6903" y="12976"/>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5194" name="Oval 23"/>
                <p:cNvSpPr>
                  <a:spLocks noChangeAspect="1" noChangeArrowheads="1"/>
                </p:cNvSpPr>
                <p:nvPr/>
              </p:nvSpPr>
              <p:spPr bwMode="auto">
                <a:xfrm rot="3331963">
                  <a:off x="6952" y="12998"/>
                  <a:ext cx="225" cy="218"/>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grpSp>
          <p:grpSp>
            <p:nvGrpSpPr>
              <p:cNvPr id="135188" name="Group 18"/>
              <p:cNvGrpSpPr>
                <a:grpSpLocks noChangeAspect="1"/>
              </p:cNvGrpSpPr>
              <p:nvPr/>
            </p:nvGrpSpPr>
            <p:grpSpPr bwMode="auto">
              <a:xfrm>
                <a:off x="7098" y="13548"/>
                <a:ext cx="303" cy="287"/>
                <a:chOff x="7098" y="13548"/>
                <a:chExt cx="303" cy="287"/>
              </a:xfrm>
            </p:grpSpPr>
            <p:sp>
              <p:nvSpPr>
                <p:cNvPr id="135189" name="Oval 21"/>
                <p:cNvSpPr>
                  <a:spLocks noChangeAspect="1" noChangeArrowheads="1"/>
                </p:cNvSpPr>
                <p:nvPr/>
              </p:nvSpPr>
              <p:spPr bwMode="auto">
                <a:xfrm rot="-1334941">
                  <a:off x="7258" y="13548"/>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sp>
              <p:nvSpPr>
                <p:cNvPr id="135190" name="Oval 20"/>
                <p:cNvSpPr>
                  <a:spLocks noChangeAspect="1" noChangeArrowheads="1"/>
                </p:cNvSpPr>
                <p:nvPr/>
              </p:nvSpPr>
              <p:spPr bwMode="auto">
                <a:xfrm rot="-4320793">
                  <a:off x="7146" y="13614"/>
                  <a:ext cx="225" cy="218"/>
                </a:xfrm>
                <a:prstGeom prst="ellipse">
                  <a:avLst/>
                </a:prstGeom>
                <a:gradFill rotWithShape="1">
                  <a:gsLst>
                    <a:gs pos="0">
                      <a:srgbClr val="FF0000"/>
                    </a:gs>
                    <a:gs pos="100000">
                      <a:srgbClr val="FFAFAF"/>
                    </a:gs>
                  </a:gsLst>
                  <a:lin ang="2700000" scaled="1"/>
                </a:gradFill>
                <a:ln w="6350">
                  <a:solidFill>
                    <a:srgbClr val="000000"/>
                  </a:solidFill>
                  <a:round/>
                  <a:headEnd/>
                  <a:tailEnd/>
                </a:ln>
              </p:spPr>
              <p:txBody>
                <a:bodyPr/>
                <a:lstStyle/>
                <a:p>
                  <a:endParaRPr lang="en-US"/>
                </a:p>
              </p:txBody>
            </p:sp>
            <p:sp>
              <p:nvSpPr>
                <p:cNvPr id="135191" name="Oval 19"/>
                <p:cNvSpPr>
                  <a:spLocks noChangeAspect="1" noChangeArrowheads="1"/>
                </p:cNvSpPr>
                <p:nvPr/>
              </p:nvSpPr>
              <p:spPr bwMode="auto">
                <a:xfrm rot="-1334941">
                  <a:off x="7098" y="13669"/>
                  <a:ext cx="143" cy="143"/>
                </a:xfrm>
                <a:prstGeom prst="ellipse">
                  <a:avLst/>
                </a:prstGeom>
                <a:gradFill rotWithShape="1">
                  <a:gsLst>
                    <a:gs pos="0">
                      <a:srgbClr val="FFFFFF"/>
                    </a:gs>
                    <a:gs pos="100000">
                      <a:srgbClr val="767676"/>
                    </a:gs>
                  </a:gsLst>
                  <a:path path="shape">
                    <a:fillToRect l="50000" t="50000" r="50000" b="50000"/>
                  </a:path>
                </a:gradFill>
                <a:ln w="6350">
                  <a:solidFill>
                    <a:srgbClr val="000000"/>
                  </a:solidFill>
                  <a:round/>
                  <a:headEnd/>
                  <a:tailEnd/>
                </a:ln>
              </p:spPr>
              <p:txBody>
                <a:bodyPr/>
                <a:lstStyle/>
                <a:p>
                  <a:endParaRPr lang="en-US"/>
                </a:p>
              </p:txBody>
            </p:sp>
          </p:grpSp>
        </p:grpSp>
      </p:grpSp>
      <p:sp>
        <p:nvSpPr>
          <p:cNvPr id="135180" name="Rectangle 115"/>
          <p:cNvSpPr>
            <a:spLocks noChangeArrowheads="1"/>
          </p:cNvSpPr>
          <p:nvPr/>
        </p:nvSpPr>
        <p:spPr bwMode="auto">
          <a:xfrm>
            <a:off x="879475" y="1060450"/>
            <a:ext cx="6859588" cy="1508125"/>
          </a:xfrm>
          <a:prstGeom prst="rect">
            <a:avLst/>
          </a:prstGeom>
          <a:noFill/>
          <a:ln w="9525">
            <a:noFill/>
            <a:miter lim="800000"/>
            <a:headEnd/>
            <a:tailEnd/>
          </a:ln>
        </p:spPr>
        <p:txBody>
          <a:bodyPr wrap="none" anchor="ctr">
            <a:spAutoFit/>
          </a:bodyPr>
          <a:lstStyle/>
          <a:p>
            <a:r>
              <a:rPr lang="en-US" sz="1000" i="1">
                <a:cs typeface="Times New Roman" pitchFamily="18" charset="0"/>
              </a:rPr>
              <a:t>In the questions above, all the H</a:t>
            </a:r>
            <a:r>
              <a:rPr lang="en-US" sz="1000" i="1" baseline="-30000">
                <a:cs typeface="Times New Roman" pitchFamily="18" charset="0"/>
              </a:rPr>
              <a:t>2</a:t>
            </a:r>
            <a:r>
              <a:rPr lang="en-US" sz="1000" i="1">
                <a:cs typeface="Times New Roman" pitchFamily="18" charset="0"/>
              </a:rPr>
              <a:t> and O</a:t>
            </a:r>
            <a:r>
              <a:rPr lang="en-US" sz="1000" i="1" baseline="-30000">
                <a:cs typeface="Times New Roman" pitchFamily="18" charset="0"/>
              </a:rPr>
              <a:t>2</a:t>
            </a:r>
            <a:r>
              <a:rPr lang="en-US" sz="1000" i="1">
                <a:cs typeface="Times New Roman" pitchFamily="18" charset="0"/>
              </a:rPr>
              <a:t> reacted.  In most reactions, though, the reactants DO NOT combine perfectly; </a:t>
            </a:r>
          </a:p>
          <a:p>
            <a:r>
              <a:rPr lang="en-US" sz="1000" i="1">
                <a:cs typeface="Times New Roman" pitchFamily="18" charset="0"/>
              </a:rPr>
              <a:t>one reactant will be used up before the other; there is too much of one and not enough of the other.  The reactant used </a:t>
            </a:r>
          </a:p>
          <a:p>
            <a:r>
              <a:rPr lang="en-US" sz="1000" i="1">
                <a:cs typeface="Times New Roman" pitchFamily="18" charset="0"/>
              </a:rPr>
              <a:t>up first is called the </a:t>
            </a:r>
            <a:r>
              <a:rPr lang="en-US" sz="1000" b="1" i="1">
                <a:cs typeface="Times New Roman" pitchFamily="18" charset="0"/>
              </a:rPr>
              <a:t>limiting reactant</a:t>
            </a:r>
            <a:r>
              <a:rPr lang="en-US" sz="1000" i="1">
                <a:cs typeface="Times New Roman" pitchFamily="18" charset="0"/>
              </a:rPr>
              <a:t>,</a:t>
            </a:r>
            <a:r>
              <a:rPr lang="en-US" sz="1000" b="1" i="1">
                <a:cs typeface="Times New Roman" pitchFamily="18" charset="0"/>
              </a:rPr>
              <a:t> </a:t>
            </a:r>
            <a:r>
              <a:rPr lang="en-US" sz="1000" i="1">
                <a:cs typeface="Times New Roman" pitchFamily="18" charset="0"/>
              </a:rPr>
              <a:t>the other(s) is/are called the</a:t>
            </a:r>
            <a:r>
              <a:rPr lang="en-US" sz="1000" b="1" i="1">
                <a:cs typeface="Times New Roman" pitchFamily="18" charset="0"/>
              </a:rPr>
              <a:t> excess reactant(s)</a:t>
            </a:r>
            <a:r>
              <a:rPr lang="en-US" sz="1000" i="1">
                <a:cs typeface="Times New Roman" pitchFamily="18" charset="0"/>
              </a:rPr>
              <a:t>.</a:t>
            </a:r>
          </a:p>
          <a:p>
            <a:endParaRPr lang="en-US" sz="900"/>
          </a:p>
          <a:p>
            <a:pPr eaLnBrk="0" hangingPunct="0"/>
            <a:r>
              <a:rPr lang="en-US" sz="1000" u="sng">
                <a:cs typeface="Times New Roman" pitchFamily="18" charset="0"/>
              </a:rPr>
              <a:t>Directions cont:</a:t>
            </a:r>
            <a:r>
              <a:rPr lang="en-US" sz="1000" i="1">
                <a:cs typeface="Times New Roman" pitchFamily="18" charset="0"/>
              </a:rPr>
              <a:t>  For each question below, write the number of moles of substances beneath the corresponding</a:t>
            </a:r>
            <a:endParaRPr lang="en-US" sz="900"/>
          </a:p>
          <a:p>
            <a:pPr eaLnBrk="0" hangingPunct="0"/>
            <a:r>
              <a:rPr lang="en-US" sz="1000" i="1">
                <a:cs typeface="Times New Roman" pitchFamily="18" charset="0"/>
              </a:rPr>
              <a:t>containers.  In the third container, draw in the correct number of moles of water produced </a:t>
            </a:r>
            <a:r>
              <a:rPr lang="en-US" sz="1000" b="1" i="1">
                <a:cs typeface="Times New Roman" pitchFamily="18" charset="0"/>
              </a:rPr>
              <a:t>and</a:t>
            </a:r>
            <a:r>
              <a:rPr lang="en-US" sz="1000" i="1">
                <a:cs typeface="Times New Roman" pitchFamily="18" charset="0"/>
              </a:rPr>
              <a:t> any unreacted,</a:t>
            </a:r>
            <a:endParaRPr lang="en-US" sz="900"/>
          </a:p>
          <a:p>
            <a:pPr eaLnBrk="0" hangingPunct="0"/>
            <a:r>
              <a:rPr lang="en-US" sz="1000" i="1">
                <a:cs typeface="Times New Roman" pitchFamily="18" charset="0"/>
              </a:rPr>
              <a:t>excess reactant that is left over.  To the right of each question, write the limiting and excess reactant.</a:t>
            </a:r>
            <a:endParaRPr lang="en-US" sz="900"/>
          </a:p>
          <a:p>
            <a:pPr eaLnBrk="0" hangingPunct="0"/>
            <a:endParaRPr lang="en-US" sz="2400"/>
          </a:p>
        </p:txBody>
      </p:sp>
      <p:sp>
        <p:nvSpPr>
          <p:cNvPr id="135181" name="Text Box 135"/>
          <p:cNvSpPr txBox="1">
            <a:spLocks noChangeArrowheads="1"/>
          </p:cNvSpPr>
          <p:nvPr/>
        </p:nvSpPr>
        <p:spPr bwMode="auto">
          <a:xfrm>
            <a:off x="8166100" y="254000"/>
            <a:ext cx="490538" cy="304800"/>
          </a:xfrm>
          <a:prstGeom prst="rect">
            <a:avLst/>
          </a:prstGeom>
          <a:noFill/>
          <a:ln w="9525">
            <a:noFill/>
            <a:miter lim="800000"/>
            <a:headEnd/>
            <a:tailEnd/>
          </a:ln>
        </p:spPr>
        <p:txBody>
          <a:bodyPr wrap="none">
            <a:spAutoFit/>
          </a:bodyPr>
          <a:lstStyle/>
          <a:p>
            <a:r>
              <a:rPr lang="en-US">
                <a:solidFill>
                  <a:srgbClr val="FF0000"/>
                </a:solidFill>
              </a:rPr>
              <a:t>Key</a:t>
            </a:r>
          </a:p>
        </p:txBody>
      </p:sp>
      <p:sp>
        <p:nvSpPr>
          <p:cNvPr id="135182" name="Rectangle 136"/>
          <p:cNvSpPr>
            <a:spLocks noChangeArrowheads="1"/>
          </p:cNvSpPr>
          <p:nvPr/>
        </p:nvSpPr>
        <p:spPr bwMode="auto">
          <a:xfrm>
            <a:off x="604838" y="3344863"/>
            <a:ext cx="331787" cy="304800"/>
          </a:xfrm>
          <a:prstGeom prst="rect">
            <a:avLst/>
          </a:prstGeom>
          <a:noFill/>
          <a:ln w="9525">
            <a:noFill/>
            <a:miter lim="800000"/>
            <a:headEnd/>
            <a:tailEnd/>
          </a:ln>
        </p:spPr>
        <p:txBody>
          <a:bodyPr wrap="none">
            <a:spAutoFit/>
          </a:bodyPr>
          <a:lstStyle/>
          <a:p>
            <a:r>
              <a:rPr lang="en-US"/>
              <a:t>3.</a:t>
            </a:r>
          </a:p>
        </p:txBody>
      </p:sp>
      <p:sp>
        <p:nvSpPr>
          <p:cNvPr id="517257" name="Rectangle 137"/>
          <p:cNvSpPr>
            <a:spLocks noChangeArrowheads="1"/>
          </p:cNvSpPr>
          <p:nvPr/>
        </p:nvSpPr>
        <p:spPr bwMode="auto">
          <a:xfrm>
            <a:off x="631825" y="5133975"/>
            <a:ext cx="331788" cy="304800"/>
          </a:xfrm>
          <a:prstGeom prst="rect">
            <a:avLst/>
          </a:prstGeom>
          <a:noFill/>
          <a:ln w="9525">
            <a:noFill/>
            <a:miter lim="800000"/>
            <a:headEnd/>
            <a:tailEnd/>
          </a:ln>
        </p:spPr>
        <p:txBody>
          <a:bodyPr wrap="none">
            <a:spAutoFit/>
          </a:bodyPr>
          <a:lstStyle/>
          <a:p>
            <a:r>
              <a:rPr lang="en-US"/>
              <a:t>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ppt_x</p:attrName>
                                        </p:attrNameLst>
                                      </p:cBhvr>
                                      <p:tavLst>
                                        <p:tav tm="0">
                                          <p:val>
                                            <p:strVal val="#ppt_x-.2"/>
                                          </p:val>
                                        </p:tav>
                                        <p:tav tm="100000">
                                          <p:val>
                                            <p:strVal val="#ppt_x"/>
                                          </p:val>
                                        </p:tav>
                                      </p:tavLst>
                                    </p:anim>
                                    <p:anim calcmode="lin" valueType="num">
                                      <p:cBhvr>
                                        <p:cTn id="8"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17236"/>
                                        </p:tgtEl>
                                        <p:attrNameLst>
                                          <p:attrName>style.visibility</p:attrName>
                                        </p:attrNameLst>
                                      </p:cBhvr>
                                      <p:to>
                                        <p:strVal val="visible"/>
                                      </p:to>
                                    </p:set>
                                    <p:animEffect transition="in" filter="fade">
                                      <p:cBhvr>
                                        <p:cTn id="14" dur="2000"/>
                                        <p:tgtEl>
                                          <p:spTgt spid="51723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17257"/>
                                        </p:tgtEl>
                                        <p:attrNameLst>
                                          <p:attrName>style.visibility</p:attrName>
                                        </p:attrNameLst>
                                      </p:cBhvr>
                                      <p:to>
                                        <p:strVal val="visible"/>
                                      </p:to>
                                    </p:set>
                                    <p:animEffect transition="in" filter="dissolve">
                                      <p:cBhvr>
                                        <p:cTn id="19" dur="500"/>
                                        <p:tgtEl>
                                          <p:spTgt spid="517257"/>
                                        </p:tgtEl>
                                      </p:cBhvr>
                                    </p:animEffect>
                                  </p:childTnLst>
                                </p:cTn>
                              </p:par>
                              <p:par>
                                <p:cTn id="20" presetID="9"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ssolv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nodeType="clickEffect">
                                  <p:stCondLst>
                                    <p:cond delay="0"/>
                                  </p:stCondLst>
                                  <p:childTnLst>
                                    <p:set>
                                      <p:cBhvr>
                                        <p:cTn id="29" dur="1" fill="hold">
                                          <p:stCondLst>
                                            <p:cond delay="0"/>
                                          </p:stCondLst>
                                        </p:cTn>
                                        <p:tgtEl>
                                          <p:spTgt spid="135303"/>
                                        </p:tgtEl>
                                        <p:attrNameLst>
                                          <p:attrName>style.visibility</p:attrName>
                                        </p:attrNameLst>
                                      </p:cBhvr>
                                      <p:to>
                                        <p:strVal val="visible"/>
                                      </p:to>
                                    </p:set>
                                    <p:anim calcmode="lin" valueType="num">
                                      <p:cBhvr>
                                        <p:cTn id="30" dur="1000" fill="hold"/>
                                        <p:tgtEl>
                                          <p:spTgt spid="135303"/>
                                        </p:tgtEl>
                                        <p:attrNameLst>
                                          <p:attrName>ppt_x</p:attrName>
                                        </p:attrNameLst>
                                      </p:cBhvr>
                                      <p:tavLst>
                                        <p:tav tm="0">
                                          <p:val>
                                            <p:strVal val="#ppt_x-.2"/>
                                          </p:val>
                                        </p:tav>
                                        <p:tav tm="100000">
                                          <p:val>
                                            <p:strVal val="#ppt_x"/>
                                          </p:val>
                                        </p:tav>
                                      </p:tavLst>
                                    </p:anim>
                                    <p:anim calcmode="lin" valueType="num">
                                      <p:cBhvr>
                                        <p:cTn id="31" dur="1000" fill="hold"/>
                                        <p:tgtEl>
                                          <p:spTgt spid="135303"/>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35303"/>
                                        </p:tgtEl>
                                      </p:cBhvr>
                                    </p:animEffect>
                                  </p:childTnLst>
                                </p:cTn>
                              </p:par>
                              <p:par>
                                <p:cTn id="33" presetID="9" presetClass="entr" presetSubtype="0" fill="hold" nodeType="withEffect">
                                  <p:stCondLst>
                                    <p:cond delay="0"/>
                                  </p:stCondLst>
                                  <p:childTnLst>
                                    <p:set>
                                      <p:cBhvr>
                                        <p:cTn id="34" dur="1" fill="hold">
                                          <p:stCondLst>
                                            <p:cond delay="0"/>
                                          </p:stCondLst>
                                        </p:cTn>
                                        <p:tgtEl>
                                          <p:spTgt spid="517241"/>
                                        </p:tgtEl>
                                        <p:attrNameLst>
                                          <p:attrName>style.visibility</p:attrName>
                                        </p:attrNameLst>
                                      </p:cBhvr>
                                      <p:to>
                                        <p:strVal val="visible"/>
                                      </p:to>
                                    </p:set>
                                    <p:animEffect transition="in" filter="dissolve">
                                      <p:cBhvr>
                                        <p:cTn id="35" dur="500"/>
                                        <p:tgtEl>
                                          <p:spTgt spid="51724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17237"/>
                                        </p:tgtEl>
                                        <p:attrNameLst>
                                          <p:attrName>style.visibility</p:attrName>
                                        </p:attrNameLst>
                                      </p:cBhvr>
                                      <p:to>
                                        <p:strVal val="visible"/>
                                      </p:to>
                                    </p:set>
                                    <p:animEffect transition="in" filter="fade">
                                      <p:cBhvr>
                                        <p:cTn id="40" dur="2000"/>
                                        <p:tgtEl>
                                          <p:spTgt spid="517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237" grpId="0"/>
      <p:bldP spid="517236" grpId="0"/>
      <p:bldP spid="5172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en-US" sz="4000" smtClean="0"/>
              <a:t>Counting Atoms</a:t>
            </a:r>
          </a:p>
        </p:txBody>
      </p:sp>
      <p:sp>
        <p:nvSpPr>
          <p:cNvPr id="220165" name="Rectangle 5"/>
          <p:cNvSpPr>
            <a:spLocks noGrp="1" noChangeArrowheads="1"/>
          </p:cNvSpPr>
          <p:nvPr>
            <p:ph type="body" idx="1"/>
          </p:nvPr>
        </p:nvSpPr>
        <p:spPr>
          <a:xfrm>
            <a:off x="685800" y="1981200"/>
            <a:ext cx="8001000" cy="4114800"/>
          </a:xfrm>
        </p:spPr>
        <p:txBody>
          <a:bodyPr/>
          <a:lstStyle/>
          <a:p>
            <a:pPr eaLnBrk="1" hangingPunct="1">
              <a:defRPr/>
            </a:pPr>
            <a:r>
              <a:rPr lang="en-US" smtClean="0"/>
              <a:t>Chemistry is a </a:t>
            </a:r>
            <a:r>
              <a:rPr lang="en-US" i="1" smtClean="0"/>
              <a:t>quantitative</a:t>
            </a:r>
            <a:r>
              <a:rPr lang="en-US" smtClean="0"/>
              <a:t> science - we need a "counting unit."</a:t>
            </a:r>
          </a:p>
          <a:p>
            <a:pPr eaLnBrk="1" hangingPunct="1">
              <a:defRPr/>
            </a:pPr>
            <a:endParaRPr lang="en-US" sz="1000" smtClean="0"/>
          </a:p>
          <a:p>
            <a:pPr eaLnBrk="1" hangingPunct="1">
              <a:defRPr/>
            </a:pPr>
            <a:r>
              <a:rPr lang="en-US" smtClean="0"/>
              <a:t>The </a:t>
            </a:r>
            <a:r>
              <a:rPr lang="en-US" b="1" smtClean="0">
                <a:solidFill>
                  <a:schemeClr val="accent2"/>
                </a:solidFill>
                <a:effectLst>
                  <a:outerShdw blurRad="38100" dist="38100" dir="2700000" algn="tl">
                    <a:srgbClr val="C0C0C0"/>
                  </a:outerShdw>
                </a:effectLst>
              </a:rPr>
              <a:t>MOLE</a:t>
            </a:r>
          </a:p>
          <a:p>
            <a:pPr eaLnBrk="1" hangingPunct="1">
              <a:defRPr/>
            </a:pPr>
            <a:endParaRPr lang="en-US" sz="1000" b="1" smtClean="0">
              <a:solidFill>
                <a:schemeClr val="accent2"/>
              </a:solidFill>
              <a:effectLst>
                <a:outerShdw blurRad="38100" dist="38100" dir="2700000" algn="tl">
                  <a:srgbClr val="C0C0C0"/>
                </a:outerShdw>
              </a:effectLst>
            </a:endParaRPr>
          </a:p>
          <a:p>
            <a:pPr eaLnBrk="1" hangingPunct="1">
              <a:defRPr/>
            </a:pPr>
            <a:r>
              <a:rPr lang="en-US" smtClean="0"/>
              <a:t>1 mole is the amount of substance that contains as many particles (atoms or molecules) as there are in 12.0 g of C-12.</a:t>
            </a:r>
          </a:p>
        </p:txBody>
      </p:sp>
      <p:pic>
        <p:nvPicPr>
          <p:cNvPr id="220167" name="Picture 7" descr="New%20Counting"/>
          <p:cNvPicPr>
            <a:picLocks noChangeAspect="1" noChangeArrowheads="1"/>
          </p:cNvPicPr>
          <p:nvPr/>
        </p:nvPicPr>
        <p:blipFill>
          <a:blip r:embed="rId3" cstate="print"/>
          <a:srcRect/>
          <a:stretch>
            <a:fillRect/>
          </a:stretch>
        </p:blipFill>
        <p:spPr bwMode="auto">
          <a:xfrm>
            <a:off x="5573713" y="2570163"/>
            <a:ext cx="1003300" cy="1493837"/>
          </a:xfrm>
          <a:prstGeom prst="rect">
            <a:avLst/>
          </a:prstGeom>
          <a:noFill/>
          <a:ln w="9525">
            <a:noFill/>
            <a:miter lim="800000"/>
            <a:headEnd/>
            <a:tailEnd/>
          </a:ln>
        </p:spPr>
      </p:pic>
      <p:pic>
        <p:nvPicPr>
          <p:cNvPr id="220169" name="Picture 9" descr="mole1"/>
          <p:cNvPicPr>
            <a:picLocks noChangeAspect="1" noChangeArrowheads="1"/>
          </p:cNvPicPr>
          <p:nvPr/>
        </p:nvPicPr>
        <p:blipFill>
          <a:blip r:embed="rId4" cstate="print"/>
          <a:srcRect/>
          <a:stretch>
            <a:fillRect/>
          </a:stretch>
        </p:blipFill>
        <p:spPr bwMode="auto">
          <a:xfrm>
            <a:off x="3459163" y="3052763"/>
            <a:ext cx="1397000" cy="1011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0165">
                                            <p:txEl>
                                              <p:pRg st="0" end="0"/>
                                            </p:txEl>
                                          </p:spTgt>
                                        </p:tgtEl>
                                        <p:attrNameLst>
                                          <p:attrName>style.visibility</p:attrName>
                                        </p:attrNameLst>
                                      </p:cBhvr>
                                      <p:to>
                                        <p:strVal val="visible"/>
                                      </p:to>
                                    </p:set>
                                    <p:animEffect transition="in" filter="fade">
                                      <p:cBhvr>
                                        <p:cTn id="7" dur="1000"/>
                                        <p:tgtEl>
                                          <p:spTgt spid="220165">
                                            <p:txEl>
                                              <p:pRg st="0" end="0"/>
                                            </p:txEl>
                                          </p:spTgt>
                                        </p:tgtEl>
                                      </p:cBhvr>
                                    </p:animEffect>
                                    <p:anim calcmode="lin" valueType="num">
                                      <p:cBhvr>
                                        <p:cTn id="8" dur="1000" fill="hold"/>
                                        <p:tgtEl>
                                          <p:spTgt spid="22016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01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20165">
                                            <p:txEl>
                                              <p:pRg st="2" end="2"/>
                                            </p:txEl>
                                          </p:spTgt>
                                        </p:tgtEl>
                                        <p:attrNameLst>
                                          <p:attrName>style.visibility</p:attrName>
                                        </p:attrNameLst>
                                      </p:cBhvr>
                                      <p:to>
                                        <p:strVal val="visible"/>
                                      </p:to>
                                    </p:set>
                                    <p:animEffect transition="in" filter="fade">
                                      <p:cBhvr>
                                        <p:cTn id="14" dur="1000"/>
                                        <p:tgtEl>
                                          <p:spTgt spid="220165">
                                            <p:txEl>
                                              <p:pRg st="2" end="2"/>
                                            </p:txEl>
                                          </p:spTgt>
                                        </p:tgtEl>
                                      </p:cBhvr>
                                    </p:animEffect>
                                    <p:anim calcmode="lin" valueType="num">
                                      <p:cBhvr>
                                        <p:cTn id="15" dur="1000" fill="hold"/>
                                        <p:tgtEl>
                                          <p:spTgt spid="22016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2016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20169"/>
                                        </p:tgtEl>
                                        <p:attrNameLst>
                                          <p:attrName>style.visibility</p:attrName>
                                        </p:attrNameLst>
                                      </p:cBhvr>
                                      <p:to>
                                        <p:strVal val="visible"/>
                                      </p:to>
                                    </p:set>
                                    <p:anim calcmode="lin" valueType="num">
                                      <p:cBhvr>
                                        <p:cTn id="21" dur="500" fill="hold"/>
                                        <p:tgtEl>
                                          <p:spTgt spid="220169"/>
                                        </p:tgtEl>
                                        <p:attrNameLst>
                                          <p:attrName>ppt_w</p:attrName>
                                        </p:attrNameLst>
                                      </p:cBhvr>
                                      <p:tavLst>
                                        <p:tav tm="0">
                                          <p:val>
                                            <p:fltVal val="0"/>
                                          </p:val>
                                        </p:tav>
                                        <p:tav tm="100000">
                                          <p:val>
                                            <p:strVal val="#ppt_w"/>
                                          </p:val>
                                        </p:tav>
                                      </p:tavLst>
                                    </p:anim>
                                    <p:anim calcmode="lin" valueType="num">
                                      <p:cBhvr>
                                        <p:cTn id="22" dur="500" fill="hold"/>
                                        <p:tgtEl>
                                          <p:spTgt spid="220169"/>
                                        </p:tgtEl>
                                        <p:attrNameLst>
                                          <p:attrName>ppt_h</p:attrName>
                                        </p:attrNameLst>
                                      </p:cBhvr>
                                      <p:tavLst>
                                        <p:tav tm="0">
                                          <p:val>
                                            <p:fltVal val="0"/>
                                          </p:val>
                                        </p:tav>
                                        <p:tav tm="100000">
                                          <p:val>
                                            <p:strVal val="#ppt_h"/>
                                          </p:val>
                                        </p:tav>
                                      </p:tavLst>
                                    </p:anim>
                                    <p:animEffect transition="in" filter="fade">
                                      <p:cBhvr>
                                        <p:cTn id="23" dur="500"/>
                                        <p:tgtEl>
                                          <p:spTgt spid="220169"/>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20165">
                                            <p:txEl>
                                              <p:pRg st="4" end="4"/>
                                            </p:txEl>
                                          </p:spTgt>
                                        </p:tgtEl>
                                        <p:attrNameLst>
                                          <p:attrName>style.visibility</p:attrName>
                                        </p:attrNameLst>
                                      </p:cBhvr>
                                      <p:to>
                                        <p:strVal val="visible"/>
                                      </p:to>
                                    </p:set>
                                    <p:animEffect transition="in" filter="fade">
                                      <p:cBhvr>
                                        <p:cTn id="28" dur="1000"/>
                                        <p:tgtEl>
                                          <p:spTgt spid="220165">
                                            <p:txEl>
                                              <p:pRg st="4" end="4"/>
                                            </p:txEl>
                                          </p:spTgt>
                                        </p:tgtEl>
                                      </p:cBhvr>
                                    </p:animEffect>
                                    <p:anim calcmode="lin" valueType="num">
                                      <p:cBhvr>
                                        <p:cTn id="29" dur="1000" fill="hold"/>
                                        <p:tgtEl>
                                          <p:spTgt spid="22016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20165">
                                            <p:txEl>
                                              <p:pRg st="4" end="4"/>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9" presetClass="exit" presetSubtype="0" fill="hold" nodeType="afterEffect">
                                  <p:stCondLst>
                                    <p:cond delay="0"/>
                                  </p:stCondLst>
                                  <p:childTnLst>
                                    <p:animEffect transition="out" filter="dissolve">
                                      <p:cBhvr>
                                        <p:cTn id="33" dur="500"/>
                                        <p:tgtEl>
                                          <p:spTgt spid="220169"/>
                                        </p:tgtEl>
                                      </p:cBhvr>
                                    </p:animEffect>
                                    <p:set>
                                      <p:cBhvr>
                                        <p:cTn id="34" dur="1" fill="hold">
                                          <p:stCondLst>
                                            <p:cond delay="499"/>
                                          </p:stCondLst>
                                        </p:cTn>
                                        <p:tgtEl>
                                          <p:spTgt spid="22016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5" presetClass="exit" presetSubtype="0" fill="hold" nodeType="clickEffect">
                                  <p:stCondLst>
                                    <p:cond delay="0"/>
                                  </p:stCondLst>
                                  <p:childTnLst>
                                    <p:anim calcmode="lin" valueType="num">
                                      <p:cBhvr>
                                        <p:cTn id="38" dur="1000"/>
                                        <p:tgtEl>
                                          <p:spTgt spid="220167"/>
                                        </p:tgtEl>
                                        <p:attrNameLst>
                                          <p:attrName>ppt_w</p:attrName>
                                        </p:attrNameLst>
                                      </p:cBhvr>
                                      <p:tavLst>
                                        <p:tav tm="0">
                                          <p:val>
                                            <p:strVal val="ppt_w"/>
                                          </p:val>
                                        </p:tav>
                                        <p:tav tm="100000">
                                          <p:val>
                                            <p:strVal val="ppt_w*0.70"/>
                                          </p:val>
                                        </p:tav>
                                      </p:tavLst>
                                    </p:anim>
                                    <p:anim calcmode="lin" valueType="num">
                                      <p:cBhvr>
                                        <p:cTn id="39" dur="1000"/>
                                        <p:tgtEl>
                                          <p:spTgt spid="220167"/>
                                        </p:tgtEl>
                                        <p:attrNameLst>
                                          <p:attrName>ppt_h</p:attrName>
                                        </p:attrNameLst>
                                      </p:cBhvr>
                                      <p:tavLst>
                                        <p:tav tm="0">
                                          <p:val>
                                            <p:strVal val="ppt_h"/>
                                          </p:val>
                                        </p:tav>
                                        <p:tav tm="100000">
                                          <p:val>
                                            <p:strVal val="ppt_h"/>
                                          </p:val>
                                        </p:tav>
                                      </p:tavLst>
                                    </p:anim>
                                    <p:animEffect transition="out" filter="fade">
                                      <p:cBhvr>
                                        <p:cTn id="40" dur="1000"/>
                                        <p:tgtEl>
                                          <p:spTgt spid="220167"/>
                                        </p:tgtEl>
                                      </p:cBhvr>
                                    </p:animEffect>
                                    <p:set>
                                      <p:cBhvr>
                                        <p:cTn id="41" dur="1" fill="hold">
                                          <p:stCondLst>
                                            <p:cond delay="999"/>
                                          </p:stCondLst>
                                        </p:cTn>
                                        <p:tgtEl>
                                          <p:spTgt spid="2201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5"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4400">
                <a:solidFill>
                  <a:schemeClr val="tx2"/>
                </a:solidFill>
              </a:rPr>
              <a:t>Excess Reactant</a:t>
            </a:r>
          </a:p>
        </p:txBody>
      </p:sp>
      <p:sp>
        <p:nvSpPr>
          <p:cNvPr id="136195" name="Text Box 5"/>
          <p:cNvSpPr txBox="1">
            <a:spLocks noChangeArrowheads="1"/>
          </p:cNvSpPr>
          <p:nvPr/>
        </p:nvSpPr>
        <p:spPr bwMode="auto">
          <a:xfrm>
            <a:off x="1201738" y="1905000"/>
            <a:ext cx="6116637" cy="579438"/>
          </a:xfrm>
          <a:prstGeom prst="rect">
            <a:avLst/>
          </a:prstGeom>
          <a:noFill/>
          <a:ln w="9525">
            <a:noFill/>
            <a:miter lim="800000"/>
            <a:headEnd/>
            <a:tailEnd/>
          </a:ln>
        </p:spPr>
        <p:txBody>
          <a:bodyPr wrap="none">
            <a:spAutoFit/>
          </a:bodyPr>
          <a:lstStyle/>
          <a:p>
            <a:r>
              <a:rPr lang="en-US" sz="3200">
                <a:solidFill>
                  <a:srgbClr val="FF0000"/>
                </a:solidFill>
              </a:rPr>
              <a:t>2 </a:t>
            </a:r>
            <a:r>
              <a:rPr lang="en-US" sz="3200"/>
              <a:t>Na       +      Cl</a:t>
            </a:r>
            <a:r>
              <a:rPr lang="en-US" sz="3200" baseline="-25000"/>
              <a:t>2    </a:t>
            </a:r>
            <a:r>
              <a:rPr lang="en-US" sz="3200"/>
              <a:t>  </a:t>
            </a:r>
            <a:r>
              <a:rPr lang="en-US" sz="3200">
                <a:sym typeface="Wingdings" pitchFamily="2" charset="2"/>
              </a:rPr>
              <a:t>      </a:t>
            </a:r>
            <a:r>
              <a:rPr lang="en-US" sz="3200">
                <a:solidFill>
                  <a:srgbClr val="FF0000"/>
                </a:solidFill>
                <a:sym typeface="Wingdings" pitchFamily="2" charset="2"/>
              </a:rPr>
              <a:t>2 </a:t>
            </a:r>
            <a:r>
              <a:rPr lang="en-US" sz="3200">
                <a:sym typeface="Wingdings" pitchFamily="2" charset="2"/>
              </a:rPr>
              <a:t>NaCl</a:t>
            </a:r>
            <a:endParaRPr lang="en-US" sz="3200"/>
          </a:p>
        </p:txBody>
      </p:sp>
      <p:sp>
        <p:nvSpPr>
          <p:cNvPr id="136196" name="Text Box 6"/>
          <p:cNvSpPr txBox="1">
            <a:spLocks noChangeArrowheads="1"/>
          </p:cNvSpPr>
          <p:nvPr/>
        </p:nvSpPr>
        <p:spPr bwMode="auto">
          <a:xfrm>
            <a:off x="1524000" y="2449513"/>
            <a:ext cx="5351463" cy="396875"/>
          </a:xfrm>
          <a:prstGeom prst="rect">
            <a:avLst/>
          </a:prstGeom>
          <a:noFill/>
          <a:ln w="9525">
            <a:noFill/>
            <a:miter lim="800000"/>
            <a:headEnd/>
            <a:tailEnd/>
          </a:ln>
        </p:spPr>
        <p:txBody>
          <a:bodyPr wrap="none">
            <a:spAutoFit/>
          </a:bodyPr>
          <a:lstStyle/>
          <a:p>
            <a:r>
              <a:rPr lang="en-US" sz="2000"/>
              <a:t>50 g                          50 g                             x g</a:t>
            </a:r>
          </a:p>
        </p:txBody>
      </p:sp>
      <p:sp>
        <p:nvSpPr>
          <p:cNvPr id="435207" name="Line 7"/>
          <p:cNvSpPr>
            <a:spLocks noChangeShapeType="1"/>
          </p:cNvSpPr>
          <p:nvPr/>
        </p:nvSpPr>
        <p:spPr bwMode="auto">
          <a:xfrm>
            <a:off x="1752600" y="2895600"/>
            <a:ext cx="0" cy="1066800"/>
          </a:xfrm>
          <a:prstGeom prst="line">
            <a:avLst/>
          </a:prstGeom>
          <a:noFill/>
          <a:ln w="9525">
            <a:solidFill>
              <a:schemeClr val="tx1"/>
            </a:solidFill>
            <a:round/>
            <a:headEnd/>
            <a:tailEnd type="triangle" w="med" len="med"/>
          </a:ln>
        </p:spPr>
        <p:txBody>
          <a:bodyPr/>
          <a:lstStyle/>
          <a:p>
            <a:endParaRPr lang="en-US"/>
          </a:p>
        </p:txBody>
      </p:sp>
      <p:sp>
        <p:nvSpPr>
          <p:cNvPr id="435208" name="Line 8"/>
          <p:cNvSpPr>
            <a:spLocks noChangeShapeType="1"/>
          </p:cNvSpPr>
          <p:nvPr/>
        </p:nvSpPr>
        <p:spPr bwMode="auto">
          <a:xfrm>
            <a:off x="4114800" y="2895600"/>
            <a:ext cx="0" cy="1066800"/>
          </a:xfrm>
          <a:prstGeom prst="line">
            <a:avLst/>
          </a:prstGeom>
          <a:noFill/>
          <a:ln w="9525">
            <a:solidFill>
              <a:schemeClr val="tx1"/>
            </a:solidFill>
            <a:round/>
            <a:headEnd/>
            <a:tailEnd type="triangle" w="med" len="med"/>
          </a:ln>
        </p:spPr>
        <p:txBody>
          <a:bodyPr/>
          <a:lstStyle/>
          <a:p>
            <a:endParaRPr lang="en-US"/>
          </a:p>
        </p:txBody>
      </p:sp>
      <p:sp>
        <p:nvSpPr>
          <p:cNvPr id="435209" name="Line 9"/>
          <p:cNvSpPr>
            <a:spLocks noChangeShapeType="1"/>
          </p:cNvSpPr>
          <p:nvPr/>
        </p:nvSpPr>
        <p:spPr bwMode="auto">
          <a:xfrm flipH="1">
            <a:off x="6629400" y="2895600"/>
            <a:ext cx="0" cy="1066800"/>
          </a:xfrm>
          <a:prstGeom prst="line">
            <a:avLst/>
          </a:prstGeom>
          <a:noFill/>
          <a:ln w="9525">
            <a:solidFill>
              <a:schemeClr val="tx1"/>
            </a:solidFill>
            <a:round/>
            <a:headEnd type="triangle" w="med" len="med"/>
            <a:tailEnd/>
          </a:ln>
        </p:spPr>
        <p:txBody>
          <a:bodyPr/>
          <a:lstStyle/>
          <a:p>
            <a:endParaRPr lang="en-US"/>
          </a:p>
        </p:txBody>
      </p:sp>
      <p:sp>
        <p:nvSpPr>
          <p:cNvPr id="435210" name="Text Box 10"/>
          <p:cNvSpPr txBox="1">
            <a:spLocks noChangeArrowheads="1"/>
          </p:cNvSpPr>
          <p:nvPr/>
        </p:nvSpPr>
        <p:spPr bwMode="auto">
          <a:xfrm>
            <a:off x="212725" y="4049713"/>
            <a:ext cx="946150" cy="396875"/>
          </a:xfrm>
          <a:prstGeom prst="rect">
            <a:avLst/>
          </a:prstGeom>
          <a:noFill/>
          <a:ln w="9525">
            <a:noFill/>
            <a:miter lim="800000"/>
            <a:headEnd/>
            <a:tailEnd/>
          </a:ln>
        </p:spPr>
        <p:txBody>
          <a:bodyPr wrap="none">
            <a:spAutoFit/>
          </a:bodyPr>
          <a:lstStyle/>
          <a:p>
            <a:r>
              <a:rPr lang="en-US" sz="2000"/>
              <a:t>“Have”</a:t>
            </a:r>
          </a:p>
        </p:txBody>
      </p:sp>
      <p:sp>
        <p:nvSpPr>
          <p:cNvPr id="435211" name="Text Box 11"/>
          <p:cNvSpPr txBox="1">
            <a:spLocks noChangeArrowheads="1"/>
          </p:cNvSpPr>
          <p:nvPr/>
        </p:nvSpPr>
        <p:spPr bwMode="auto">
          <a:xfrm>
            <a:off x="1889125" y="3059113"/>
            <a:ext cx="1296988" cy="396875"/>
          </a:xfrm>
          <a:prstGeom prst="rect">
            <a:avLst/>
          </a:prstGeom>
          <a:noFill/>
          <a:ln w="9525">
            <a:noFill/>
            <a:miter lim="800000"/>
            <a:headEnd/>
            <a:tailEnd/>
          </a:ln>
        </p:spPr>
        <p:txBody>
          <a:bodyPr wrap="none">
            <a:spAutoFit/>
          </a:bodyPr>
          <a:lstStyle/>
          <a:p>
            <a:r>
              <a:rPr lang="en-US" sz="2000"/>
              <a:t>/ 23 g/mol</a:t>
            </a:r>
          </a:p>
        </p:txBody>
      </p:sp>
      <p:sp>
        <p:nvSpPr>
          <p:cNvPr id="435212" name="Text Box 12"/>
          <p:cNvSpPr txBox="1">
            <a:spLocks noChangeArrowheads="1"/>
          </p:cNvSpPr>
          <p:nvPr/>
        </p:nvSpPr>
        <p:spPr bwMode="auto">
          <a:xfrm>
            <a:off x="4251325" y="3059113"/>
            <a:ext cx="1296988" cy="396875"/>
          </a:xfrm>
          <a:prstGeom prst="rect">
            <a:avLst/>
          </a:prstGeom>
          <a:noFill/>
          <a:ln w="9525">
            <a:noFill/>
            <a:miter lim="800000"/>
            <a:headEnd/>
            <a:tailEnd/>
          </a:ln>
        </p:spPr>
        <p:txBody>
          <a:bodyPr wrap="none">
            <a:spAutoFit/>
          </a:bodyPr>
          <a:lstStyle/>
          <a:p>
            <a:r>
              <a:rPr lang="en-US" sz="2000"/>
              <a:t>/ 71 g/mol</a:t>
            </a:r>
          </a:p>
        </p:txBody>
      </p:sp>
      <p:sp>
        <p:nvSpPr>
          <p:cNvPr id="435213" name="Text Box 13"/>
          <p:cNvSpPr txBox="1">
            <a:spLocks noChangeArrowheads="1"/>
          </p:cNvSpPr>
          <p:nvPr/>
        </p:nvSpPr>
        <p:spPr bwMode="auto">
          <a:xfrm>
            <a:off x="1219200" y="4022725"/>
            <a:ext cx="1157288" cy="396875"/>
          </a:xfrm>
          <a:prstGeom prst="rect">
            <a:avLst/>
          </a:prstGeom>
          <a:solidFill>
            <a:srgbClr val="99CCFF"/>
          </a:solidFill>
          <a:ln w="9525">
            <a:noFill/>
            <a:miter lim="800000"/>
            <a:headEnd/>
            <a:tailEnd/>
          </a:ln>
        </p:spPr>
        <p:txBody>
          <a:bodyPr wrap="none">
            <a:spAutoFit/>
          </a:bodyPr>
          <a:lstStyle/>
          <a:p>
            <a:r>
              <a:rPr lang="en-US" sz="2000"/>
              <a:t>2.17 mol</a:t>
            </a:r>
          </a:p>
        </p:txBody>
      </p:sp>
      <p:sp>
        <p:nvSpPr>
          <p:cNvPr id="435214" name="Text Box 14"/>
          <p:cNvSpPr txBox="1">
            <a:spLocks noChangeArrowheads="1"/>
          </p:cNvSpPr>
          <p:nvPr/>
        </p:nvSpPr>
        <p:spPr bwMode="auto">
          <a:xfrm>
            <a:off x="212725" y="4659313"/>
            <a:ext cx="960438" cy="396875"/>
          </a:xfrm>
          <a:prstGeom prst="rect">
            <a:avLst/>
          </a:prstGeom>
          <a:noFill/>
          <a:ln w="9525">
            <a:noFill/>
            <a:miter lim="800000"/>
            <a:headEnd/>
            <a:tailEnd/>
          </a:ln>
        </p:spPr>
        <p:txBody>
          <a:bodyPr wrap="none">
            <a:spAutoFit/>
          </a:bodyPr>
          <a:lstStyle/>
          <a:p>
            <a:r>
              <a:rPr lang="en-US" sz="2000">
                <a:solidFill>
                  <a:srgbClr val="FF0000"/>
                </a:solidFill>
              </a:rPr>
              <a:t>“Need”</a:t>
            </a:r>
          </a:p>
        </p:txBody>
      </p:sp>
      <p:sp>
        <p:nvSpPr>
          <p:cNvPr id="435215" name="Line 15"/>
          <p:cNvSpPr>
            <a:spLocks noChangeShapeType="1"/>
          </p:cNvSpPr>
          <p:nvPr/>
        </p:nvSpPr>
        <p:spPr bwMode="auto">
          <a:xfrm flipH="1">
            <a:off x="2362200" y="4343400"/>
            <a:ext cx="1143000" cy="381000"/>
          </a:xfrm>
          <a:prstGeom prst="line">
            <a:avLst/>
          </a:prstGeom>
          <a:noFill/>
          <a:ln w="9525">
            <a:solidFill>
              <a:schemeClr val="tx1"/>
            </a:solidFill>
            <a:round/>
            <a:headEnd/>
            <a:tailEnd type="triangle" w="med" len="med"/>
          </a:ln>
        </p:spPr>
        <p:txBody>
          <a:bodyPr/>
          <a:lstStyle/>
          <a:p>
            <a:endParaRPr lang="en-US"/>
          </a:p>
        </p:txBody>
      </p:sp>
      <p:sp>
        <p:nvSpPr>
          <p:cNvPr id="435216" name="Text Box 16"/>
          <p:cNvSpPr txBox="1">
            <a:spLocks noChangeArrowheads="1"/>
          </p:cNvSpPr>
          <p:nvPr/>
        </p:nvSpPr>
        <p:spPr bwMode="auto">
          <a:xfrm>
            <a:off x="1219200" y="4648200"/>
            <a:ext cx="1157288" cy="396875"/>
          </a:xfrm>
          <a:prstGeom prst="rect">
            <a:avLst/>
          </a:prstGeom>
          <a:solidFill>
            <a:srgbClr val="FFA3A3"/>
          </a:solidFill>
          <a:ln w="9525">
            <a:noFill/>
            <a:miter lim="800000"/>
            <a:headEnd/>
            <a:tailEnd/>
          </a:ln>
        </p:spPr>
        <p:txBody>
          <a:bodyPr wrap="none">
            <a:spAutoFit/>
          </a:bodyPr>
          <a:lstStyle/>
          <a:p>
            <a:r>
              <a:rPr lang="en-US" sz="2000"/>
              <a:t>1.40 mol</a:t>
            </a:r>
          </a:p>
        </p:txBody>
      </p:sp>
      <p:sp>
        <p:nvSpPr>
          <p:cNvPr id="435217" name="Text Box 17"/>
          <p:cNvSpPr txBox="1">
            <a:spLocks noChangeArrowheads="1"/>
          </p:cNvSpPr>
          <p:nvPr/>
        </p:nvSpPr>
        <p:spPr bwMode="auto">
          <a:xfrm>
            <a:off x="1203325" y="5421313"/>
            <a:ext cx="1217613" cy="396875"/>
          </a:xfrm>
          <a:prstGeom prst="rect">
            <a:avLst/>
          </a:prstGeom>
          <a:noFill/>
          <a:ln w="9525">
            <a:noFill/>
            <a:miter lim="800000"/>
            <a:headEnd/>
            <a:tailEnd/>
          </a:ln>
          <a:effectLst/>
        </p:spPr>
        <p:txBody>
          <a:bodyPr wrap="none">
            <a:spAutoFit/>
          </a:bodyPr>
          <a:lstStyle/>
          <a:p>
            <a:pPr>
              <a:defRPr/>
            </a:pPr>
            <a:r>
              <a:rPr lang="en-US" sz="2000" i="1">
                <a:effectLst>
                  <a:outerShdw blurRad="38100" dist="38100" dir="2700000" algn="tl">
                    <a:srgbClr val="C0C0C0"/>
                  </a:outerShdw>
                </a:effectLst>
              </a:rPr>
              <a:t>EXCESS</a:t>
            </a:r>
          </a:p>
        </p:txBody>
      </p:sp>
      <p:sp>
        <p:nvSpPr>
          <p:cNvPr id="435218" name="Text Box 18"/>
          <p:cNvSpPr txBox="1">
            <a:spLocks noChangeArrowheads="1"/>
          </p:cNvSpPr>
          <p:nvPr/>
        </p:nvSpPr>
        <p:spPr bwMode="auto">
          <a:xfrm>
            <a:off x="3549650" y="5410200"/>
            <a:ext cx="1174750" cy="366713"/>
          </a:xfrm>
          <a:prstGeom prst="rect">
            <a:avLst/>
          </a:prstGeom>
          <a:noFill/>
          <a:ln w="9525">
            <a:noFill/>
            <a:miter lim="800000"/>
            <a:headEnd/>
            <a:tailEnd/>
          </a:ln>
        </p:spPr>
        <p:txBody>
          <a:bodyPr wrap="none">
            <a:spAutoFit/>
          </a:bodyPr>
          <a:lstStyle/>
          <a:p>
            <a:r>
              <a:rPr lang="en-US" sz="1800"/>
              <a:t>LIMITING</a:t>
            </a:r>
          </a:p>
        </p:txBody>
      </p:sp>
      <p:sp>
        <p:nvSpPr>
          <p:cNvPr id="435219" name="Rectangle 19"/>
          <p:cNvSpPr>
            <a:spLocks noChangeArrowheads="1"/>
          </p:cNvSpPr>
          <p:nvPr/>
        </p:nvSpPr>
        <p:spPr bwMode="auto">
          <a:xfrm>
            <a:off x="6019800" y="3962400"/>
            <a:ext cx="1157288" cy="396875"/>
          </a:xfrm>
          <a:prstGeom prst="rect">
            <a:avLst/>
          </a:prstGeom>
          <a:solidFill>
            <a:srgbClr val="DDDDDD"/>
          </a:solidFill>
          <a:ln w="9525">
            <a:noFill/>
            <a:miter lim="800000"/>
            <a:headEnd/>
            <a:tailEnd/>
          </a:ln>
        </p:spPr>
        <p:txBody>
          <a:bodyPr wrap="none">
            <a:spAutoFit/>
          </a:bodyPr>
          <a:lstStyle/>
          <a:p>
            <a:r>
              <a:rPr lang="en-US" sz="2000"/>
              <a:t>1.40 mol</a:t>
            </a:r>
          </a:p>
        </p:txBody>
      </p:sp>
      <p:sp>
        <p:nvSpPr>
          <p:cNvPr id="435220" name="Text Box 20"/>
          <p:cNvSpPr txBox="1">
            <a:spLocks noChangeArrowheads="1"/>
          </p:cNvSpPr>
          <p:nvPr/>
        </p:nvSpPr>
        <p:spPr bwMode="auto">
          <a:xfrm>
            <a:off x="6689725" y="3135313"/>
            <a:ext cx="1565275" cy="396875"/>
          </a:xfrm>
          <a:prstGeom prst="rect">
            <a:avLst/>
          </a:prstGeom>
          <a:noFill/>
          <a:ln w="9525">
            <a:noFill/>
            <a:miter lim="800000"/>
            <a:headEnd/>
            <a:tailEnd/>
          </a:ln>
        </p:spPr>
        <p:txBody>
          <a:bodyPr wrap="none">
            <a:spAutoFit/>
          </a:bodyPr>
          <a:lstStyle/>
          <a:p>
            <a:r>
              <a:rPr lang="en-US" sz="2000"/>
              <a:t>x 58.5 g/mol</a:t>
            </a:r>
          </a:p>
        </p:txBody>
      </p:sp>
      <p:sp>
        <p:nvSpPr>
          <p:cNvPr id="435221" name="Text Box 21"/>
          <p:cNvSpPr txBox="1">
            <a:spLocks noChangeArrowheads="1"/>
          </p:cNvSpPr>
          <p:nvPr/>
        </p:nvSpPr>
        <p:spPr bwMode="auto">
          <a:xfrm>
            <a:off x="5865813" y="2438400"/>
            <a:ext cx="1525587" cy="396875"/>
          </a:xfrm>
          <a:prstGeom prst="rect">
            <a:avLst/>
          </a:prstGeom>
          <a:solidFill>
            <a:srgbClr val="DDDDDD"/>
          </a:solidFill>
          <a:ln w="9525">
            <a:noFill/>
            <a:miter lim="800000"/>
            <a:headEnd/>
            <a:tailEnd/>
          </a:ln>
        </p:spPr>
        <p:txBody>
          <a:bodyPr wrap="none">
            <a:spAutoFit/>
          </a:bodyPr>
          <a:lstStyle/>
          <a:p>
            <a:r>
              <a:rPr lang="en-US" sz="2000"/>
              <a:t>81.9 g NaCl</a:t>
            </a:r>
          </a:p>
        </p:txBody>
      </p:sp>
      <p:sp>
        <p:nvSpPr>
          <p:cNvPr id="435222" name="Line 22"/>
          <p:cNvSpPr>
            <a:spLocks noChangeShapeType="1"/>
          </p:cNvSpPr>
          <p:nvPr/>
        </p:nvSpPr>
        <p:spPr bwMode="auto">
          <a:xfrm>
            <a:off x="4648200" y="4191000"/>
            <a:ext cx="1371600" cy="0"/>
          </a:xfrm>
          <a:prstGeom prst="line">
            <a:avLst/>
          </a:prstGeom>
          <a:noFill/>
          <a:ln w="9525">
            <a:solidFill>
              <a:schemeClr val="tx1"/>
            </a:solidFill>
            <a:round/>
            <a:headEnd/>
            <a:tailEnd type="triangle" w="med" len="med"/>
          </a:ln>
        </p:spPr>
        <p:txBody>
          <a:bodyPr/>
          <a:lstStyle/>
          <a:p>
            <a:endParaRPr lang="en-US"/>
          </a:p>
        </p:txBody>
      </p:sp>
      <p:sp>
        <p:nvSpPr>
          <p:cNvPr id="435223" name="Text Box 23"/>
          <p:cNvSpPr txBox="1">
            <a:spLocks noChangeArrowheads="1"/>
          </p:cNvSpPr>
          <p:nvPr/>
        </p:nvSpPr>
        <p:spPr bwMode="auto">
          <a:xfrm>
            <a:off x="4876800" y="3832225"/>
            <a:ext cx="746125" cy="396875"/>
          </a:xfrm>
          <a:prstGeom prst="rect">
            <a:avLst/>
          </a:prstGeom>
          <a:noFill/>
          <a:ln w="9525">
            <a:noFill/>
            <a:miter lim="800000"/>
            <a:headEnd/>
            <a:tailEnd/>
          </a:ln>
        </p:spPr>
        <p:txBody>
          <a:bodyPr wrap="none">
            <a:spAutoFit/>
          </a:bodyPr>
          <a:lstStyle/>
          <a:p>
            <a:r>
              <a:rPr lang="en-US" sz="2000"/>
              <a:t> 1 : </a:t>
            </a:r>
            <a:r>
              <a:rPr lang="en-US" sz="2000">
                <a:solidFill>
                  <a:srgbClr val="FF0000"/>
                </a:solidFill>
              </a:rPr>
              <a:t>2</a:t>
            </a:r>
          </a:p>
        </p:txBody>
      </p:sp>
      <p:sp>
        <p:nvSpPr>
          <p:cNvPr id="435224" name="Text Box 24"/>
          <p:cNvSpPr txBox="1">
            <a:spLocks noChangeArrowheads="1"/>
          </p:cNvSpPr>
          <p:nvPr/>
        </p:nvSpPr>
        <p:spPr bwMode="auto">
          <a:xfrm>
            <a:off x="4876800" y="4224338"/>
            <a:ext cx="944563" cy="274637"/>
          </a:xfrm>
          <a:prstGeom prst="rect">
            <a:avLst/>
          </a:prstGeom>
          <a:noFill/>
          <a:ln w="9525">
            <a:noFill/>
            <a:miter lim="800000"/>
            <a:headEnd/>
            <a:tailEnd/>
          </a:ln>
        </p:spPr>
        <p:txBody>
          <a:bodyPr wrap="none">
            <a:spAutoFit/>
          </a:bodyPr>
          <a:lstStyle/>
          <a:p>
            <a:r>
              <a:rPr lang="en-US" sz="1200"/>
              <a:t>coefficients</a:t>
            </a:r>
          </a:p>
        </p:txBody>
      </p:sp>
      <p:sp>
        <p:nvSpPr>
          <p:cNvPr id="136215" name="AutoShape 25">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435226" name="Text Box 26"/>
          <p:cNvSpPr txBox="1">
            <a:spLocks noChangeArrowheads="1"/>
          </p:cNvSpPr>
          <p:nvPr/>
        </p:nvSpPr>
        <p:spPr bwMode="auto">
          <a:xfrm>
            <a:off x="3489325" y="3973513"/>
            <a:ext cx="1157288" cy="396875"/>
          </a:xfrm>
          <a:prstGeom prst="rect">
            <a:avLst/>
          </a:prstGeom>
          <a:solidFill>
            <a:srgbClr val="99CCFF"/>
          </a:solidFill>
          <a:ln w="9525">
            <a:noFill/>
            <a:miter lim="800000"/>
            <a:headEnd/>
            <a:tailEnd/>
          </a:ln>
        </p:spPr>
        <p:txBody>
          <a:bodyPr wrap="none">
            <a:spAutoFit/>
          </a:bodyPr>
          <a:lstStyle/>
          <a:p>
            <a:r>
              <a:rPr lang="en-US" sz="2000">
                <a:solidFill>
                  <a:schemeClr val="bg1"/>
                </a:solidFill>
              </a:rPr>
              <a:t>0.70 mol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5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435207"/>
                                        </p:tgtEl>
                                        <p:attrNameLst>
                                          <p:attrName>style.visibility</p:attrName>
                                        </p:attrNameLst>
                                      </p:cBhvr>
                                      <p:to>
                                        <p:strVal val="visible"/>
                                      </p:to>
                                    </p:set>
                                    <p:animEffect transition="in" filter="wipe(up)">
                                      <p:cBhvr>
                                        <p:cTn id="11" dur="500"/>
                                        <p:tgtEl>
                                          <p:spTgt spid="435207"/>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435211"/>
                                        </p:tgtEl>
                                        <p:attrNameLst>
                                          <p:attrName>style.visibility</p:attrName>
                                        </p:attrNameLst>
                                      </p:cBhvr>
                                      <p:to>
                                        <p:strVal val="visible"/>
                                      </p:to>
                                    </p:set>
                                    <p:anim calcmode="lin" valueType="num">
                                      <p:cBhvr>
                                        <p:cTn id="16" dur="1000" fill="hold"/>
                                        <p:tgtEl>
                                          <p:spTgt spid="435211"/>
                                        </p:tgtEl>
                                        <p:attrNameLst>
                                          <p:attrName>ppt_x</p:attrName>
                                        </p:attrNameLst>
                                      </p:cBhvr>
                                      <p:tavLst>
                                        <p:tav tm="0">
                                          <p:val>
                                            <p:strVal val="#ppt_x-.2"/>
                                          </p:val>
                                        </p:tav>
                                        <p:tav tm="100000">
                                          <p:val>
                                            <p:strVal val="#ppt_x"/>
                                          </p:val>
                                        </p:tav>
                                      </p:tavLst>
                                    </p:anim>
                                    <p:anim calcmode="lin" valueType="num">
                                      <p:cBhvr>
                                        <p:cTn id="17" dur="1000" fill="hold"/>
                                        <p:tgtEl>
                                          <p:spTgt spid="435211"/>
                                        </p:tgtEl>
                                        <p:attrNameLst>
                                          <p:attrName>ppt_y</p:attrName>
                                        </p:attrNameLst>
                                      </p:cBhvr>
                                      <p:tavLst>
                                        <p:tav tm="0">
                                          <p:val>
                                            <p:strVal val="#ppt_y"/>
                                          </p:val>
                                        </p:tav>
                                        <p:tav tm="100000">
                                          <p:val>
                                            <p:strVal val="#ppt_y"/>
                                          </p:val>
                                        </p:tav>
                                      </p:tavLst>
                                    </p:anim>
                                    <p:animEffect transition="in" filter="wipe(right)" prLst="gradientSize: 0.1">
                                      <p:cBhvr>
                                        <p:cTn id="18" dur="1000"/>
                                        <p:tgtEl>
                                          <p:spTgt spid="43521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35213"/>
                                        </p:tgtEl>
                                        <p:attrNameLst>
                                          <p:attrName>style.visibility</p:attrName>
                                        </p:attrNameLst>
                                      </p:cBhvr>
                                      <p:to>
                                        <p:strVal val="visible"/>
                                      </p:to>
                                    </p:set>
                                    <p:animEffect transition="in" filter="dissolve">
                                      <p:cBhvr>
                                        <p:cTn id="23" dur="500"/>
                                        <p:tgtEl>
                                          <p:spTgt spid="4352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35208"/>
                                        </p:tgtEl>
                                        <p:attrNameLst>
                                          <p:attrName>style.visibility</p:attrName>
                                        </p:attrNameLst>
                                      </p:cBhvr>
                                      <p:to>
                                        <p:strVal val="visible"/>
                                      </p:to>
                                    </p:set>
                                    <p:animEffect transition="in" filter="wipe(up)">
                                      <p:cBhvr>
                                        <p:cTn id="28" dur="500"/>
                                        <p:tgtEl>
                                          <p:spTgt spid="435208"/>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435212"/>
                                        </p:tgtEl>
                                        <p:attrNameLst>
                                          <p:attrName>style.visibility</p:attrName>
                                        </p:attrNameLst>
                                      </p:cBhvr>
                                      <p:to>
                                        <p:strVal val="visible"/>
                                      </p:to>
                                    </p:set>
                                    <p:anim calcmode="lin" valueType="num">
                                      <p:cBhvr>
                                        <p:cTn id="33" dur="1000" fill="hold"/>
                                        <p:tgtEl>
                                          <p:spTgt spid="435212"/>
                                        </p:tgtEl>
                                        <p:attrNameLst>
                                          <p:attrName>ppt_x</p:attrName>
                                        </p:attrNameLst>
                                      </p:cBhvr>
                                      <p:tavLst>
                                        <p:tav tm="0">
                                          <p:val>
                                            <p:strVal val="#ppt_x-.2"/>
                                          </p:val>
                                        </p:tav>
                                        <p:tav tm="100000">
                                          <p:val>
                                            <p:strVal val="#ppt_x"/>
                                          </p:val>
                                        </p:tav>
                                      </p:tavLst>
                                    </p:anim>
                                    <p:anim calcmode="lin" valueType="num">
                                      <p:cBhvr>
                                        <p:cTn id="34" dur="1000" fill="hold"/>
                                        <p:tgtEl>
                                          <p:spTgt spid="435212"/>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3521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435226"/>
                                        </p:tgtEl>
                                        <p:attrNameLst>
                                          <p:attrName>style.visibility</p:attrName>
                                        </p:attrNameLst>
                                      </p:cBhvr>
                                      <p:to>
                                        <p:strVal val="visible"/>
                                      </p:to>
                                    </p:set>
                                    <p:animEffect transition="in" filter="dissolve">
                                      <p:cBhvr>
                                        <p:cTn id="40" dur="500"/>
                                        <p:tgtEl>
                                          <p:spTgt spid="435226"/>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4352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435215"/>
                                        </p:tgtEl>
                                        <p:attrNameLst>
                                          <p:attrName>style.visibility</p:attrName>
                                        </p:attrNameLst>
                                      </p:cBhvr>
                                      <p:to>
                                        <p:strVal val="visible"/>
                                      </p:to>
                                    </p:set>
                                    <p:animEffect transition="in" filter="wipe(up)">
                                      <p:cBhvr>
                                        <p:cTn id="49" dur="500"/>
                                        <p:tgtEl>
                                          <p:spTgt spid="435215"/>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435216"/>
                                        </p:tgtEl>
                                        <p:attrNameLst>
                                          <p:attrName>style.visibility</p:attrName>
                                        </p:attrNameLst>
                                      </p:cBhvr>
                                      <p:to>
                                        <p:strVal val="visible"/>
                                      </p:to>
                                    </p:set>
                                    <p:animEffect transition="in" filter="dissolve">
                                      <p:cBhvr>
                                        <p:cTn id="54" dur="500"/>
                                        <p:tgtEl>
                                          <p:spTgt spid="435216"/>
                                        </p:tgtEl>
                                      </p:cBhvr>
                                    </p:animEffect>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435217"/>
                                        </p:tgtEl>
                                        <p:attrNameLst>
                                          <p:attrName>style.visibility</p:attrName>
                                        </p:attrNameLst>
                                      </p:cBhvr>
                                      <p:to>
                                        <p:strVal val="visible"/>
                                      </p:to>
                                    </p:set>
                                    <p:anim calcmode="lin" valueType="num">
                                      <p:cBhvr>
                                        <p:cTn id="59" dur="500" fill="hold"/>
                                        <p:tgtEl>
                                          <p:spTgt spid="435217"/>
                                        </p:tgtEl>
                                        <p:attrNameLst>
                                          <p:attrName>ppt_w</p:attrName>
                                        </p:attrNameLst>
                                      </p:cBhvr>
                                      <p:tavLst>
                                        <p:tav tm="0">
                                          <p:val>
                                            <p:fltVal val="0"/>
                                          </p:val>
                                        </p:tav>
                                        <p:tav tm="100000">
                                          <p:val>
                                            <p:strVal val="#ppt_w"/>
                                          </p:val>
                                        </p:tav>
                                      </p:tavLst>
                                    </p:anim>
                                    <p:anim calcmode="lin" valueType="num">
                                      <p:cBhvr>
                                        <p:cTn id="60" dur="500" fill="hold"/>
                                        <p:tgtEl>
                                          <p:spTgt spid="435217"/>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3" presetClass="entr" presetSubtype="32" fill="hold" grpId="0" nodeType="clickEffect">
                                  <p:stCondLst>
                                    <p:cond delay="0"/>
                                  </p:stCondLst>
                                  <p:childTnLst>
                                    <p:set>
                                      <p:cBhvr>
                                        <p:cTn id="64" dur="1" fill="hold">
                                          <p:stCondLst>
                                            <p:cond delay="0"/>
                                          </p:stCondLst>
                                        </p:cTn>
                                        <p:tgtEl>
                                          <p:spTgt spid="435218"/>
                                        </p:tgtEl>
                                        <p:attrNameLst>
                                          <p:attrName>style.visibility</p:attrName>
                                        </p:attrNameLst>
                                      </p:cBhvr>
                                      <p:to>
                                        <p:strVal val="visible"/>
                                      </p:to>
                                    </p:set>
                                    <p:anim calcmode="lin" valueType="num">
                                      <p:cBhvr>
                                        <p:cTn id="65" dur="500" fill="hold"/>
                                        <p:tgtEl>
                                          <p:spTgt spid="435218"/>
                                        </p:tgtEl>
                                        <p:attrNameLst>
                                          <p:attrName>ppt_w</p:attrName>
                                        </p:attrNameLst>
                                      </p:cBhvr>
                                      <p:tavLst>
                                        <p:tav tm="0">
                                          <p:val>
                                            <p:strVal val="4*#ppt_w"/>
                                          </p:val>
                                        </p:tav>
                                        <p:tav tm="100000">
                                          <p:val>
                                            <p:strVal val="#ppt_w"/>
                                          </p:val>
                                        </p:tav>
                                      </p:tavLst>
                                    </p:anim>
                                    <p:anim calcmode="lin" valueType="num">
                                      <p:cBhvr>
                                        <p:cTn id="66" dur="500" fill="hold"/>
                                        <p:tgtEl>
                                          <p:spTgt spid="435218"/>
                                        </p:tgtEl>
                                        <p:attrNameLst>
                                          <p:attrName>ppt_h</p:attrName>
                                        </p:attrNameLst>
                                      </p:cBhvr>
                                      <p:tavLst>
                                        <p:tav tm="0">
                                          <p:val>
                                            <p:strVal val="4*#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 presetClass="emph" presetSubtype="2" fill="hold" nodeType="clickEffect">
                                  <p:stCondLst>
                                    <p:cond delay="0"/>
                                  </p:stCondLst>
                                  <p:childTnLst>
                                    <p:animClr clrSpc="rgb" dir="cw">
                                      <p:cBhvr>
                                        <p:cTn id="70" dur="2000" fill="hold"/>
                                        <p:tgtEl>
                                          <p:spTgt spid="435226"/>
                                        </p:tgtEl>
                                        <p:attrNameLst>
                                          <p:attrName>fillcolor</p:attrName>
                                        </p:attrNameLst>
                                      </p:cBhvr>
                                      <p:to>
                                        <a:srgbClr val="008000"/>
                                      </p:to>
                                    </p:animClr>
                                    <p:set>
                                      <p:cBhvr>
                                        <p:cTn id="71" dur="2000" fill="hold"/>
                                        <p:tgtEl>
                                          <p:spTgt spid="435226"/>
                                        </p:tgtEl>
                                        <p:attrNameLst>
                                          <p:attrName>fill.type</p:attrName>
                                        </p:attrNameLst>
                                      </p:cBhvr>
                                      <p:to>
                                        <p:strVal val="solid"/>
                                      </p:to>
                                    </p:set>
                                    <p:set>
                                      <p:cBhvr>
                                        <p:cTn id="72" dur="2000" fill="hold"/>
                                        <p:tgtEl>
                                          <p:spTgt spid="435226"/>
                                        </p:tgtEl>
                                        <p:attrNameLst>
                                          <p:attrName>fill.on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9" presetClass="emph" presetSubtype="0" grpId="1" nodeType="clickEffect">
                                  <p:stCondLst>
                                    <p:cond delay="0"/>
                                  </p:stCondLst>
                                  <p:childTnLst>
                                    <p:set>
                                      <p:cBhvr rctx="PPT">
                                        <p:cTn id="76" dur="indefinite"/>
                                        <p:tgtEl>
                                          <p:spTgt spid="435207"/>
                                        </p:tgtEl>
                                        <p:attrNameLst>
                                          <p:attrName>style.opacity</p:attrName>
                                        </p:attrNameLst>
                                      </p:cBhvr>
                                      <p:to>
                                        <p:strVal val="0.5"/>
                                      </p:to>
                                    </p:set>
                                    <p:animEffect filter="image" prLst="opacity: 0.5">
                                      <p:cBhvr rctx="IE">
                                        <p:cTn id="77" dur="indefinite"/>
                                        <p:tgtEl>
                                          <p:spTgt spid="435207"/>
                                        </p:tgtEl>
                                      </p:cBhvr>
                                    </p:animEffect>
                                  </p:childTnLst>
                                </p:cTn>
                              </p:par>
                              <p:par>
                                <p:cTn id="78" presetID="9" presetClass="emph" presetSubtype="0" grpId="1" nodeType="withEffect">
                                  <p:stCondLst>
                                    <p:cond delay="0"/>
                                  </p:stCondLst>
                                  <p:childTnLst>
                                    <p:set>
                                      <p:cBhvr rctx="PPT">
                                        <p:cTn id="79" dur="indefinite"/>
                                        <p:tgtEl>
                                          <p:spTgt spid="435211"/>
                                        </p:tgtEl>
                                        <p:attrNameLst>
                                          <p:attrName>style.opacity</p:attrName>
                                        </p:attrNameLst>
                                      </p:cBhvr>
                                      <p:to>
                                        <p:strVal val="0.5"/>
                                      </p:to>
                                    </p:set>
                                    <p:animEffect filter="image" prLst="opacity: 0.5">
                                      <p:cBhvr rctx="IE">
                                        <p:cTn id="80" dur="indefinite"/>
                                        <p:tgtEl>
                                          <p:spTgt spid="435211"/>
                                        </p:tgtEl>
                                      </p:cBhvr>
                                    </p:animEffect>
                                  </p:childTnLst>
                                </p:cTn>
                              </p:par>
                              <p:par>
                                <p:cTn id="81" presetID="9" presetClass="emph" presetSubtype="0" grpId="1" nodeType="withEffect">
                                  <p:stCondLst>
                                    <p:cond delay="0"/>
                                  </p:stCondLst>
                                  <p:childTnLst>
                                    <p:set>
                                      <p:cBhvr rctx="PPT">
                                        <p:cTn id="82" dur="indefinite"/>
                                        <p:tgtEl>
                                          <p:spTgt spid="435213"/>
                                        </p:tgtEl>
                                        <p:attrNameLst>
                                          <p:attrName>style.opacity</p:attrName>
                                        </p:attrNameLst>
                                      </p:cBhvr>
                                      <p:to>
                                        <p:strVal val="0.5"/>
                                      </p:to>
                                    </p:set>
                                    <p:animEffect filter="image" prLst="opacity: 0.5">
                                      <p:cBhvr rctx="IE">
                                        <p:cTn id="83" dur="indefinite"/>
                                        <p:tgtEl>
                                          <p:spTgt spid="435213"/>
                                        </p:tgtEl>
                                      </p:cBhvr>
                                    </p:animEffect>
                                  </p:childTnLst>
                                </p:cTn>
                              </p:par>
                              <p:par>
                                <p:cTn id="84" presetID="9" presetClass="emph" presetSubtype="0" grpId="1" nodeType="withEffect">
                                  <p:stCondLst>
                                    <p:cond delay="0"/>
                                  </p:stCondLst>
                                  <p:childTnLst>
                                    <p:set>
                                      <p:cBhvr rctx="PPT">
                                        <p:cTn id="85" dur="indefinite"/>
                                        <p:tgtEl>
                                          <p:spTgt spid="435216"/>
                                        </p:tgtEl>
                                        <p:attrNameLst>
                                          <p:attrName>style.opacity</p:attrName>
                                        </p:attrNameLst>
                                      </p:cBhvr>
                                      <p:to>
                                        <p:strVal val="0.5"/>
                                      </p:to>
                                    </p:set>
                                    <p:animEffect filter="image" prLst="opacity: 0.5">
                                      <p:cBhvr rctx="IE">
                                        <p:cTn id="86" dur="indefinite"/>
                                        <p:tgtEl>
                                          <p:spTgt spid="435216"/>
                                        </p:tgtEl>
                                      </p:cBhvr>
                                    </p:animEffect>
                                  </p:childTnLst>
                                </p:cTn>
                              </p:par>
                              <p:par>
                                <p:cTn id="87" presetID="9" presetClass="emph" presetSubtype="0" grpId="1" nodeType="withEffect">
                                  <p:stCondLst>
                                    <p:cond delay="0"/>
                                  </p:stCondLst>
                                  <p:childTnLst>
                                    <p:set>
                                      <p:cBhvr rctx="PPT">
                                        <p:cTn id="88" dur="indefinite"/>
                                        <p:tgtEl>
                                          <p:spTgt spid="435214"/>
                                        </p:tgtEl>
                                        <p:attrNameLst>
                                          <p:attrName>style.opacity</p:attrName>
                                        </p:attrNameLst>
                                      </p:cBhvr>
                                      <p:to>
                                        <p:strVal val="0.5"/>
                                      </p:to>
                                    </p:set>
                                    <p:animEffect filter="image" prLst="opacity: 0.5">
                                      <p:cBhvr rctx="IE">
                                        <p:cTn id="89" dur="indefinite"/>
                                        <p:tgtEl>
                                          <p:spTgt spid="435214"/>
                                        </p:tgtEl>
                                      </p:cBhvr>
                                    </p:animEffect>
                                  </p:childTnLst>
                                </p:cTn>
                              </p:par>
                              <p:par>
                                <p:cTn id="90" presetID="9" presetClass="emph" presetSubtype="0" grpId="1" nodeType="withEffect">
                                  <p:stCondLst>
                                    <p:cond delay="0"/>
                                  </p:stCondLst>
                                  <p:childTnLst>
                                    <p:set>
                                      <p:cBhvr rctx="PPT">
                                        <p:cTn id="91" dur="indefinite"/>
                                        <p:tgtEl>
                                          <p:spTgt spid="435217"/>
                                        </p:tgtEl>
                                        <p:attrNameLst>
                                          <p:attrName>style.opacity</p:attrName>
                                        </p:attrNameLst>
                                      </p:cBhvr>
                                      <p:to>
                                        <p:strVal val="0.5"/>
                                      </p:to>
                                    </p:set>
                                    <p:animEffect filter="image" prLst="opacity: 0.5">
                                      <p:cBhvr rctx="IE">
                                        <p:cTn id="92" dur="indefinite"/>
                                        <p:tgtEl>
                                          <p:spTgt spid="435217"/>
                                        </p:tgtEl>
                                      </p:cBhvr>
                                    </p:animEffect>
                                  </p:childTnLst>
                                </p:cTn>
                              </p:par>
                              <p:par>
                                <p:cTn id="93" presetID="9" presetClass="emph" presetSubtype="0" grpId="1" nodeType="withEffect">
                                  <p:stCondLst>
                                    <p:cond delay="0"/>
                                  </p:stCondLst>
                                  <p:childTnLst>
                                    <p:set>
                                      <p:cBhvr rctx="PPT">
                                        <p:cTn id="94" dur="indefinite"/>
                                        <p:tgtEl>
                                          <p:spTgt spid="435210"/>
                                        </p:tgtEl>
                                        <p:attrNameLst>
                                          <p:attrName>style.opacity</p:attrName>
                                        </p:attrNameLst>
                                      </p:cBhvr>
                                      <p:to>
                                        <p:strVal val="0.5"/>
                                      </p:to>
                                    </p:set>
                                    <p:animEffect filter="image" prLst="opacity: 0.5">
                                      <p:cBhvr rctx="IE">
                                        <p:cTn id="95" dur="indefinite"/>
                                        <p:tgtEl>
                                          <p:spTgt spid="435210"/>
                                        </p:tgtEl>
                                      </p:cBhvr>
                                    </p:animEffect>
                                  </p:childTnLst>
                                </p:cTn>
                              </p:par>
                              <p:par>
                                <p:cTn id="96" presetID="9" presetClass="emph" presetSubtype="0" grpId="1" nodeType="withEffect">
                                  <p:stCondLst>
                                    <p:cond delay="0"/>
                                  </p:stCondLst>
                                  <p:childTnLst>
                                    <p:set>
                                      <p:cBhvr rctx="PPT">
                                        <p:cTn id="97" dur="indefinite"/>
                                        <p:tgtEl>
                                          <p:spTgt spid="435215"/>
                                        </p:tgtEl>
                                        <p:attrNameLst>
                                          <p:attrName>style.opacity</p:attrName>
                                        </p:attrNameLst>
                                      </p:cBhvr>
                                      <p:to>
                                        <p:strVal val="0.5"/>
                                      </p:to>
                                    </p:set>
                                    <p:animEffect filter="image" prLst="opacity: 0.5">
                                      <p:cBhvr rctx="IE">
                                        <p:cTn id="98" dur="indefinite"/>
                                        <p:tgtEl>
                                          <p:spTgt spid="435215"/>
                                        </p:tgtEl>
                                      </p:cBhvr>
                                    </p:animEffect>
                                  </p:childTnLst>
                                </p:cTn>
                              </p:par>
                              <p:par>
                                <p:cTn id="99" presetID="9" presetClass="emph" presetSubtype="0" grpId="1" nodeType="withEffect">
                                  <p:stCondLst>
                                    <p:cond delay="0"/>
                                  </p:stCondLst>
                                  <p:childTnLst>
                                    <p:set>
                                      <p:cBhvr rctx="PPT">
                                        <p:cTn id="100" dur="indefinite"/>
                                        <p:tgtEl>
                                          <p:spTgt spid="435218"/>
                                        </p:tgtEl>
                                        <p:attrNameLst>
                                          <p:attrName>style.opacity</p:attrName>
                                        </p:attrNameLst>
                                      </p:cBhvr>
                                      <p:to>
                                        <p:strVal val="0.5"/>
                                      </p:to>
                                    </p:set>
                                    <p:animEffect filter="image" prLst="opacity: 0.5">
                                      <p:cBhvr rctx="IE">
                                        <p:cTn id="101" dur="indefinite"/>
                                        <p:tgtEl>
                                          <p:spTgt spid="435218"/>
                                        </p:tgtEl>
                                      </p:cBhvr>
                                    </p:animEffec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499"/>
                                          </p:stCondLst>
                                        </p:cTn>
                                        <p:tgtEl>
                                          <p:spTgt spid="435222"/>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47" presetClass="entr" presetSubtype="0" fill="hold" grpId="0" nodeType="clickEffect">
                                  <p:stCondLst>
                                    <p:cond delay="0"/>
                                  </p:stCondLst>
                                  <p:childTnLst>
                                    <p:set>
                                      <p:cBhvr>
                                        <p:cTn id="109" dur="1" fill="hold">
                                          <p:stCondLst>
                                            <p:cond delay="0"/>
                                          </p:stCondLst>
                                        </p:cTn>
                                        <p:tgtEl>
                                          <p:spTgt spid="435223"/>
                                        </p:tgtEl>
                                        <p:attrNameLst>
                                          <p:attrName>style.visibility</p:attrName>
                                        </p:attrNameLst>
                                      </p:cBhvr>
                                      <p:to>
                                        <p:strVal val="visible"/>
                                      </p:to>
                                    </p:set>
                                    <p:animEffect transition="in" filter="fade">
                                      <p:cBhvr>
                                        <p:cTn id="110" dur="1000"/>
                                        <p:tgtEl>
                                          <p:spTgt spid="435223"/>
                                        </p:tgtEl>
                                      </p:cBhvr>
                                    </p:animEffect>
                                    <p:anim calcmode="lin" valueType="num">
                                      <p:cBhvr>
                                        <p:cTn id="111" dur="1000" fill="hold"/>
                                        <p:tgtEl>
                                          <p:spTgt spid="435223"/>
                                        </p:tgtEl>
                                        <p:attrNameLst>
                                          <p:attrName>ppt_x</p:attrName>
                                        </p:attrNameLst>
                                      </p:cBhvr>
                                      <p:tavLst>
                                        <p:tav tm="0">
                                          <p:val>
                                            <p:strVal val="#ppt_x"/>
                                          </p:val>
                                        </p:tav>
                                        <p:tav tm="100000">
                                          <p:val>
                                            <p:strVal val="#ppt_x"/>
                                          </p:val>
                                        </p:tav>
                                      </p:tavLst>
                                    </p:anim>
                                    <p:anim calcmode="lin" valueType="num">
                                      <p:cBhvr>
                                        <p:cTn id="112" dur="1000" fill="hold"/>
                                        <p:tgtEl>
                                          <p:spTgt spid="435223"/>
                                        </p:tgtEl>
                                        <p:attrNameLst>
                                          <p:attrName>ppt_y</p:attrName>
                                        </p:attrNameLst>
                                      </p:cBhvr>
                                      <p:tavLst>
                                        <p:tav tm="0">
                                          <p:val>
                                            <p:strVal val="#ppt_y-.1"/>
                                          </p:val>
                                        </p:tav>
                                        <p:tav tm="100000">
                                          <p:val>
                                            <p:strVal val="#ppt_y"/>
                                          </p:val>
                                        </p:tav>
                                      </p:tavLst>
                                    </p:anim>
                                  </p:childTnLst>
                                </p:cTn>
                              </p:par>
                            </p:childTnLst>
                          </p:cTn>
                        </p:par>
                        <p:par>
                          <p:cTn id="113" fill="hold">
                            <p:stCondLst>
                              <p:cond delay="1000"/>
                            </p:stCondLst>
                            <p:childTnLst>
                              <p:par>
                                <p:cTn id="114" presetID="1" presetClass="entr" presetSubtype="0" fill="hold" grpId="0" nodeType="afterEffect">
                                  <p:stCondLst>
                                    <p:cond delay="0"/>
                                  </p:stCondLst>
                                  <p:childTnLst>
                                    <p:set>
                                      <p:cBhvr>
                                        <p:cTn id="115" dur="1" fill="hold">
                                          <p:stCondLst>
                                            <p:cond delay="499"/>
                                          </p:stCondLst>
                                        </p:cTn>
                                        <p:tgtEl>
                                          <p:spTgt spid="435224"/>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9" presetClass="entr" presetSubtype="0" fill="hold" grpId="0" nodeType="clickEffect">
                                  <p:stCondLst>
                                    <p:cond delay="0"/>
                                  </p:stCondLst>
                                  <p:childTnLst>
                                    <p:set>
                                      <p:cBhvr>
                                        <p:cTn id="119" dur="1" fill="hold">
                                          <p:stCondLst>
                                            <p:cond delay="0"/>
                                          </p:stCondLst>
                                        </p:cTn>
                                        <p:tgtEl>
                                          <p:spTgt spid="435219"/>
                                        </p:tgtEl>
                                        <p:attrNameLst>
                                          <p:attrName>style.visibility</p:attrName>
                                        </p:attrNameLst>
                                      </p:cBhvr>
                                      <p:to>
                                        <p:strVal val="visible"/>
                                      </p:to>
                                    </p:set>
                                    <p:animEffect transition="in" filter="dissolve">
                                      <p:cBhvr>
                                        <p:cTn id="120" dur="500"/>
                                        <p:tgtEl>
                                          <p:spTgt spid="435219"/>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435209"/>
                                        </p:tgtEl>
                                        <p:attrNameLst>
                                          <p:attrName>style.visibility</p:attrName>
                                        </p:attrNameLst>
                                      </p:cBhvr>
                                      <p:to>
                                        <p:strVal val="visible"/>
                                      </p:to>
                                    </p:set>
                                    <p:animEffect transition="in" filter="wipe(down)">
                                      <p:cBhvr>
                                        <p:cTn id="125" dur="500"/>
                                        <p:tgtEl>
                                          <p:spTgt spid="435209"/>
                                        </p:tgtEl>
                                      </p:cBhvr>
                                    </p:animEffect>
                                  </p:childTnLst>
                                </p:cTn>
                              </p:par>
                            </p:childTnLst>
                          </p:cTn>
                        </p:par>
                      </p:childTnLst>
                    </p:cTn>
                  </p:par>
                  <p:par>
                    <p:cTn id="126" fill="hold">
                      <p:stCondLst>
                        <p:cond delay="indefinite"/>
                      </p:stCondLst>
                      <p:childTnLst>
                        <p:par>
                          <p:cTn id="127" fill="hold">
                            <p:stCondLst>
                              <p:cond delay="0"/>
                            </p:stCondLst>
                            <p:childTnLst>
                              <p:par>
                                <p:cTn id="128" presetID="29" presetClass="entr" presetSubtype="0" fill="hold" grpId="0" nodeType="clickEffect">
                                  <p:stCondLst>
                                    <p:cond delay="0"/>
                                  </p:stCondLst>
                                  <p:childTnLst>
                                    <p:set>
                                      <p:cBhvr>
                                        <p:cTn id="129" dur="1" fill="hold">
                                          <p:stCondLst>
                                            <p:cond delay="0"/>
                                          </p:stCondLst>
                                        </p:cTn>
                                        <p:tgtEl>
                                          <p:spTgt spid="435220"/>
                                        </p:tgtEl>
                                        <p:attrNameLst>
                                          <p:attrName>style.visibility</p:attrName>
                                        </p:attrNameLst>
                                      </p:cBhvr>
                                      <p:to>
                                        <p:strVal val="visible"/>
                                      </p:to>
                                    </p:set>
                                    <p:anim calcmode="lin" valueType="num">
                                      <p:cBhvr>
                                        <p:cTn id="130" dur="1000" fill="hold"/>
                                        <p:tgtEl>
                                          <p:spTgt spid="435220"/>
                                        </p:tgtEl>
                                        <p:attrNameLst>
                                          <p:attrName>ppt_x</p:attrName>
                                        </p:attrNameLst>
                                      </p:cBhvr>
                                      <p:tavLst>
                                        <p:tav tm="0">
                                          <p:val>
                                            <p:strVal val="#ppt_x-.2"/>
                                          </p:val>
                                        </p:tav>
                                        <p:tav tm="100000">
                                          <p:val>
                                            <p:strVal val="#ppt_x"/>
                                          </p:val>
                                        </p:tav>
                                      </p:tavLst>
                                    </p:anim>
                                    <p:anim calcmode="lin" valueType="num">
                                      <p:cBhvr>
                                        <p:cTn id="131" dur="1000" fill="hold"/>
                                        <p:tgtEl>
                                          <p:spTgt spid="435220"/>
                                        </p:tgtEl>
                                        <p:attrNameLst>
                                          <p:attrName>ppt_y</p:attrName>
                                        </p:attrNameLst>
                                      </p:cBhvr>
                                      <p:tavLst>
                                        <p:tav tm="0">
                                          <p:val>
                                            <p:strVal val="#ppt_y"/>
                                          </p:val>
                                        </p:tav>
                                        <p:tav tm="100000">
                                          <p:val>
                                            <p:strVal val="#ppt_y"/>
                                          </p:val>
                                        </p:tav>
                                      </p:tavLst>
                                    </p:anim>
                                    <p:animEffect transition="in" filter="wipe(right)" prLst="gradientSize: 0.1">
                                      <p:cBhvr>
                                        <p:cTn id="132" dur="1000"/>
                                        <p:tgtEl>
                                          <p:spTgt spid="435220"/>
                                        </p:tgtEl>
                                      </p:cBhvr>
                                    </p:animEffect>
                                  </p:childTnLst>
                                </p:cTn>
                              </p:par>
                            </p:childTnLst>
                          </p:cTn>
                        </p:par>
                      </p:childTnLst>
                    </p:cTn>
                  </p:par>
                  <p:par>
                    <p:cTn id="133" fill="hold">
                      <p:stCondLst>
                        <p:cond delay="indefinite"/>
                      </p:stCondLst>
                      <p:childTnLst>
                        <p:par>
                          <p:cTn id="134" fill="hold">
                            <p:stCondLst>
                              <p:cond delay="0"/>
                            </p:stCondLst>
                            <p:childTnLst>
                              <p:par>
                                <p:cTn id="135" presetID="15" presetClass="entr" presetSubtype="0" fill="hold" grpId="0" nodeType="clickEffect">
                                  <p:stCondLst>
                                    <p:cond delay="0"/>
                                  </p:stCondLst>
                                  <p:childTnLst>
                                    <p:set>
                                      <p:cBhvr>
                                        <p:cTn id="136" dur="1" fill="hold">
                                          <p:stCondLst>
                                            <p:cond delay="0"/>
                                          </p:stCondLst>
                                        </p:cTn>
                                        <p:tgtEl>
                                          <p:spTgt spid="435221"/>
                                        </p:tgtEl>
                                        <p:attrNameLst>
                                          <p:attrName>style.visibility</p:attrName>
                                        </p:attrNameLst>
                                      </p:cBhvr>
                                      <p:to>
                                        <p:strVal val="visible"/>
                                      </p:to>
                                    </p:set>
                                    <p:anim calcmode="lin" valueType="num">
                                      <p:cBhvr>
                                        <p:cTn id="137" dur="1000" fill="hold"/>
                                        <p:tgtEl>
                                          <p:spTgt spid="435221"/>
                                        </p:tgtEl>
                                        <p:attrNameLst>
                                          <p:attrName>ppt_w</p:attrName>
                                        </p:attrNameLst>
                                      </p:cBhvr>
                                      <p:tavLst>
                                        <p:tav tm="0">
                                          <p:val>
                                            <p:fltVal val="0"/>
                                          </p:val>
                                        </p:tav>
                                        <p:tav tm="100000">
                                          <p:val>
                                            <p:strVal val="#ppt_w"/>
                                          </p:val>
                                        </p:tav>
                                      </p:tavLst>
                                    </p:anim>
                                    <p:anim calcmode="lin" valueType="num">
                                      <p:cBhvr>
                                        <p:cTn id="138" dur="1000" fill="hold"/>
                                        <p:tgtEl>
                                          <p:spTgt spid="435221"/>
                                        </p:tgtEl>
                                        <p:attrNameLst>
                                          <p:attrName>ppt_h</p:attrName>
                                        </p:attrNameLst>
                                      </p:cBhvr>
                                      <p:tavLst>
                                        <p:tav tm="0">
                                          <p:val>
                                            <p:fltVal val="0"/>
                                          </p:val>
                                        </p:tav>
                                        <p:tav tm="100000">
                                          <p:val>
                                            <p:strVal val="#ppt_h"/>
                                          </p:val>
                                        </p:tav>
                                      </p:tavLst>
                                    </p:anim>
                                    <p:anim calcmode="lin" valueType="num">
                                      <p:cBhvr>
                                        <p:cTn id="139" dur="1000" fill="hold"/>
                                        <p:tgtEl>
                                          <p:spTgt spid="435221"/>
                                        </p:tgtEl>
                                        <p:attrNameLst>
                                          <p:attrName>ppt_x</p:attrName>
                                        </p:attrNameLst>
                                      </p:cBhvr>
                                      <p:tavLst>
                                        <p:tav tm="0" fmla="#ppt_x+(cos(-2*pi*(1-$))*-#ppt_x-sin(-2*pi*(1-$))*(1-#ppt_y))*(1-$)">
                                          <p:val>
                                            <p:fltVal val="0"/>
                                          </p:val>
                                        </p:tav>
                                        <p:tav tm="100000">
                                          <p:val>
                                            <p:fltVal val="1"/>
                                          </p:val>
                                        </p:tav>
                                      </p:tavLst>
                                    </p:anim>
                                    <p:anim calcmode="lin" valueType="num">
                                      <p:cBhvr>
                                        <p:cTn id="140" dur="1000" fill="hold"/>
                                        <p:tgtEl>
                                          <p:spTgt spid="43522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7" grpId="0" animBg="1"/>
      <p:bldP spid="435207" grpId="1" animBg="1"/>
      <p:bldP spid="435208" grpId="0" animBg="1"/>
      <p:bldP spid="435209" grpId="0" animBg="1"/>
      <p:bldP spid="435210" grpId="0" autoUpdateAnimBg="0"/>
      <p:bldP spid="435210" grpId="1"/>
      <p:bldP spid="435211" grpId="0" autoUpdateAnimBg="0"/>
      <p:bldP spid="435211" grpId="1"/>
      <p:bldP spid="435212" grpId="0" autoUpdateAnimBg="0"/>
      <p:bldP spid="435213" grpId="0" animBg="1" autoUpdateAnimBg="0"/>
      <p:bldP spid="435213" grpId="1" animBg="1"/>
      <p:bldP spid="435214" grpId="0" autoUpdateAnimBg="0"/>
      <p:bldP spid="435214" grpId="1"/>
      <p:bldP spid="435215" grpId="0" animBg="1"/>
      <p:bldP spid="435215" grpId="1" animBg="1"/>
      <p:bldP spid="435216" grpId="0" animBg="1" autoUpdateAnimBg="0"/>
      <p:bldP spid="435216" grpId="1" animBg="1"/>
      <p:bldP spid="435217" grpId="0" autoUpdateAnimBg="0"/>
      <p:bldP spid="435217" grpId="1"/>
      <p:bldP spid="435218" grpId="0" autoUpdateAnimBg="0"/>
      <p:bldP spid="435218" grpId="1"/>
      <p:bldP spid="435219" grpId="0" animBg="1" autoUpdateAnimBg="0"/>
      <p:bldP spid="435220" grpId="0" autoUpdateAnimBg="0"/>
      <p:bldP spid="435221" grpId="0" animBg="1" autoUpdateAnimBg="0"/>
      <p:bldP spid="435222" grpId="0" animBg="1"/>
      <p:bldP spid="435223" grpId="0" autoUpdateAnimBg="0"/>
      <p:bldP spid="435224" grpId="0" autoUpdateAnimBg="0"/>
      <p:bldP spid="435226" grpId="0" animBg="1"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smtClean="0"/>
              <a:t>Excess Reactant (continued)</a:t>
            </a:r>
          </a:p>
        </p:txBody>
      </p:sp>
      <p:sp>
        <p:nvSpPr>
          <p:cNvPr id="137219" name="Text Box 3"/>
          <p:cNvSpPr txBox="1">
            <a:spLocks noChangeArrowheads="1"/>
          </p:cNvSpPr>
          <p:nvPr/>
        </p:nvSpPr>
        <p:spPr bwMode="auto">
          <a:xfrm>
            <a:off x="1201738" y="1905000"/>
            <a:ext cx="6116637" cy="579438"/>
          </a:xfrm>
          <a:prstGeom prst="rect">
            <a:avLst/>
          </a:prstGeom>
          <a:noFill/>
          <a:ln w="9525">
            <a:noFill/>
            <a:miter lim="800000"/>
            <a:headEnd/>
            <a:tailEnd/>
          </a:ln>
        </p:spPr>
        <p:txBody>
          <a:bodyPr wrap="none">
            <a:spAutoFit/>
          </a:bodyPr>
          <a:lstStyle/>
          <a:p>
            <a:r>
              <a:rPr lang="en-US" sz="3200"/>
              <a:t>2</a:t>
            </a:r>
            <a:r>
              <a:rPr lang="en-US" sz="3200">
                <a:solidFill>
                  <a:srgbClr val="FF0000"/>
                </a:solidFill>
              </a:rPr>
              <a:t> </a:t>
            </a:r>
            <a:r>
              <a:rPr lang="en-US" sz="3200"/>
              <a:t>Na       +      Cl</a:t>
            </a:r>
            <a:r>
              <a:rPr lang="en-US" sz="3200" baseline="-25000"/>
              <a:t>2    </a:t>
            </a:r>
            <a:r>
              <a:rPr lang="en-US" sz="3200"/>
              <a:t>  </a:t>
            </a:r>
            <a:r>
              <a:rPr lang="en-US" sz="3200">
                <a:sym typeface="Wingdings" pitchFamily="2" charset="2"/>
              </a:rPr>
              <a:t>      2</a:t>
            </a:r>
            <a:r>
              <a:rPr lang="en-US" sz="3200">
                <a:solidFill>
                  <a:srgbClr val="FF0000"/>
                </a:solidFill>
                <a:sym typeface="Wingdings" pitchFamily="2" charset="2"/>
              </a:rPr>
              <a:t> </a:t>
            </a:r>
            <a:r>
              <a:rPr lang="en-US" sz="3200">
                <a:sym typeface="Wingdings" pitchFamily="2" charset="2"/>
              </a:rPr>
              <a:t>NaCl</a:t>
            </a:r>
            <a:endParaRPr lang="en-US" sz="3200"/>
          </a:p>
        </p:txBody>
      </p:sp>
      <p:sp>
        <p:nvSpPr>
          <p:cNvPr id="137220" name="Text Box 4"/>
          <p:cNvSpPr txBox="1">
            <a:spLocks noChangeArrowheads="1"/>
          </p:cNvSpPr>
          <p:nvPr/>
        </p:nvSpPr>
        <p:spPr bwMode="auto">
          <a:xfrm>
            <a:off x="1524000" y="2449513"/>
            <a:ext cx="5351463" cy="396875"/>
          </a:xfrm>
          <a:prstGeom prst="rect">
            <a:avLst/>
          </a:prstGeom>
          <a:noFill/>
          <a:ln w="9525">
            <a:noFill/>
            <a:miter lim="800000"/>
            <a:headEnd/>
            <a:tailEnd/>
          </a:ln>
        </p:spPr>
        <p:txBody>
          <a:bodyPr wrap="none">
            <a:spAutoFit/>
          </a:bodyPr>
          <a:lstStyle/>
          <a:p>
            <a:r>
              <a:rPr lang="en-US" sz="2000"/>
              <a:t>50 g                          50 g                             x g</a:t>
            </a:r>
          </a:p>
        </p:txBody>
      </p:sp>
      <p:sp>
        <p:nvSpPr>
          <p:cNvPr id="137221" name="Text Box 5"/>
          <p:cNvSpPr txBox="1">
            <a:spLocks noChangeArrowheads="1"/>
          </p:cNvSpPr>
          <p:nvPr/>
        </p:nvSpPr>
        <p:spPr bwMode="auto">
          <a:xfrm>
            <a:off x="5865813" y="2438400"/>
            <a:ext cx="1525587" cy="396875"/>
          </a:xfrm>
          <a:prstGeom prst="rect">
            <a:avLst/>
          </a:prstGeom>
          <a:solidFill>
            <a:srgbClr val="E6DDD8"/>
          </a:solidFill>
          <a:ln w="9525">
            <a:noFill/>
            <a:miter lim="800000"/>
            <a:headEnd/>
            <a:tailEnd/>
          </a:ln>
        </p:spPr>
        <p:txBody>
          <a:bodyPr wrap="none">
            <a:spAutoFit/>
          </a:bodyPr>
          <a:lstStyle/>
          <a:p>
            <a:r>
              <a:rPr lang="en-US" sz="2000"/>
              <a:t>81.9 g NaCl</a:t>
            </a:r>
          </a:p>
        </p:txBody>
      </p:sp>
      <p:sp>
        <p:nvSpPr>
          <p:cNvPr id="73734" name="Text Box 6"/>
          <p:cNvSpPr txBox="1">
            <a:spLocks noChangeArrowheads="1"/>
          </p:cNvSpPr>
          <p:nvPr/>
        </p:nvSpPr>
        <p:spPr bwMode="auto">
          <a:xfrm>
            <a:off x="669925" y="3211513"/>
            <a:ext cx="3332163" cy="396875"/>
          </a:xfrm>
          <a:prstGeom prst="rect">
            <a:avLst/>
          </a:prstGeom>
          <a:noFill/>
          <a:ln w="9525">
            <a:noFill/>
            <a:miter lim="800000"/>
            <a:headEnd/>
            <a:tailEnd/>
          </a:ln>
        </p:spPr>
        <p:txBody>
          <a:bodyPr wrap="none">
            <a:spAutoFit/>
          </a:bodyPr>
          <a:lstStyle/>
          <a:p>
            <a:r>
              <a:rPr lang="en-US" sz="2000"/>
              <a:t>All the chlorine is used up…</a:t>
            </a:r>
          </a:p>
        </p:txBody>
      </p:sp>
      <p:grpSp>
        <p:nvGrpSpPr>
          <p:cNvPr id="2" name="Group 16"/>
          <p:cNvGrpSpPr>
            <a:grpSpLocks/>
          </p:cNvGrpSpPr>
          <p:nvPr/>
        </p:nvGrpSpPr>
        <p:grpSpPr bwMode="auto">
          <a:xfrm>
            <a:off x="1981200" y="3744913"/>
            <a:ext cx="1905000" cy="750887"/>
            <a:chOff x="1248" y="2359"/>
            <a:chExt cx="1200" cy="473"/>
          </a:xfrm>
        </p:grpSpPr>
        <p:sp>
          <p:nvSpPr>
            <p:cNvPr id="137233" name="Text Box 7"/>
            <p:cNvSpPr txBox="1">
              <a:spLocks noChangeArrowheads="1"/>
            </p:cNvSpPr>
            <p:nvPr/>
          </p:nvSpPr>
          <p:spPr bwMode="auto">
            <a:xfrm>
              <a:off x="1382" y="2359"/>
              <a:ext cx="1005" cy="442"/>
            </a:xfrm>
            <a:prstGeom prst="rect">
              <a:avLst/>
            </a:prstGeom>
            <a:noFill/>
            <a:ln w="9525">
              <a:noFill/>
              <a:miter lim="800000"/>
              <a:headEnd/>
              <a:tailEnd/>
            </a:ln>
          </p:spPr>
          <p:txBody>
            <a:bodyPr wrap="none">
              <a:spAutoFit/>
            </a:bodyPr>
            <a:lstStyle/>
            <a:p>
              <a:r>
                <a:rPr lang="en-US" sz="2000"/>
                <a:t> 81.9 g NaCl</a:t>
              </a:r>
            </a:p>
            <a:p>
              <a:pPr>
                <a:buFontTx/>
                <a:buChar char="-"/>
              </a:pPr>
              <a:r>
                <a:rPr lang="en-US" sz="2000"/>
                <a:t>50.0 g Cl</a:t>
              </a:r>
              <a:r>
                <a:rPr lang="en-US" sz="2000" baseline="-25000"/>
                <a:t>2</a:t>
              </a:r>
            </a:p>
          </p:txBody>
        </p:sp>
        <p:sp>
          <p:nvSpPr>
            <p:cNvPr id="137234" name="Line 8"/>
            <p:cNvSpPr>
              <a:spLocks noChangeShapeType="1"/>
            </p:cNvSpPr>
            <p:nvPr/>
          </p:nvSpPr>
          <p:spPr bwMode="auto">
            <a:xfrm>
              <a:off x="1248" y="2832"/>
              <a:ext cx="1200" cy="0"/>
            </a:xfrm>
            <a:prstGeom prst="line">
              <a:avLst/>
            </a:prstGeom>
            <a:noFill/>
            <a:ln w="9525">
              <a:solidFill>
                <a:schemeClr val="tx1"/>
              </a:solidFill>
              <a:round/>
              <a:headEnd/>
              <a:tailEnd/>
            </a:ln>
          </p:spPr>
          <p:txBody>
            <a:bodyPr/>
            <a:lstStyle/>
            <a:p>
              <a:endParaRPr lang="en-US"/>
            </a:p>
          </p:txBody>
        </p:sp>
      </p:grpSp>
      <p:sp>
        <p:nvSpPr>
          <p:cNvPr id="73737" name="Text Box 9"/>
          <p:cNvSpPr txBox="1">
            <a:spLocks noChangeArrowheads="1"/>
          </p:cNvSpPr>
          <p:nvPr/>
        </p:nvSpPr>
        <p:spPr bwMode="auto">
          <a:xfrm>
            <a:off x="2193925" y="4506913"/>
            <a:ext cx="958850" cy="396875"/>
          </a:xfrm>
          <a:prstGeom prst="rect">
            <a:avLst/>
          </a:prstGeom>
          <a:noFill/>
          <a:ln w="9525">
            <a:noFill/>
            <a:miter lim="800000"/>
            <a:headEnd/>
            <a:tailEnd/>
          </a:ln>
        </p:spPr>
        <p:txBody>
          <a:bodyPr wrap="none">
            <a:spAutoFit/>
          </a:bodyPr>
          <a:lstStyle/>
          <a:p>
            <a:r>
              <a:rPr lang="en-US" sz="2000"/>
              <a:t> 31.9 g</a:t>
            </a:r>
          </a:p>
        </p:txBody>
      </p:sp>
      <p:sp>
        <p:nvSpPr>
          <p:cNvPr id="73738" name="Text Box 10"/>
          <p:cNvSpPr txBox="1">
            <a:spLocks noChangeArrowheads="1"/>
          </p:cNvSpPr>
          <p:nvPr/>
        </p:nvSpPr>
        <p:spPr bwMode="auto">
          <a:xfrm>
            <a:off x="3048000" y="4495800"/>
            <a:ext cx="3455988" cy="396875"/>
          </a:xfrm>
          <a:prstGeom prst="rect">
            <a:avLst/>
          </a:prstGeom>
          <a:noFill/>
          <a:ln w="9525">
            <a:noFill/>
            <a:miter lim="800000"/>
            <a:headEnd/>
            <a:tailEnd/>
          </a:ln>
        </p:spPr>
        <p:txBody>
          <a:bodyPr wrap="none">
            <a:spAutoFit/>
          </a:bodyPr>
          <a:lstStyle/>
          <a:p>
            <a:r>
              <a:rPr lang="en-US" sz="2000"/>
              <a:t>Na   is consumed in reaction.</a:t>
            </a:r>
          </a:p>
        </p:txBody>
      </p:sp>
      <p:sp>
        <p:nvSpPr>
          <p:cNvPr id="73739" name="Text Box 11"/>
          <p:cNvSpPr txBox="1">
            <a:spLocks noChangeArrowheads="1"/>
          </p:cNvSpPr>
          <p:nvPr/>
        </p:nvSpPr>
        <p:spPr bwMode="auto">
          <a:xfrm>
            <a:off x="822325" y="4964113"/>
            <a:ext cx="3443288" cy="396875"/>
          </a:xfrm>
          <a:prstGeom prst="rect">
            <a:avLst/>
          </a:prstGeom>
          <a:noFill/>
          <a:ln w="9525">
            <a:noFill/>
            <a:miter lim="800000"/>
            <a:headEnd/>
            <a:tailEnd/>
          </a:ln>
        </p:spPr>
        <p:txBody>
          <a:bodyPr wrap="none">
            <a:spAutoFit/>
          </a:bodyPr>
          <a:lstStyle/>
          <a:p>
            <a:r>
              <a:rPr lang="en-US" sz="2000"/>
              <a:t>How much Na is unreacted? </a:t>
            </a:r>
          </a:p>
        </p:txBody>
      </p:sp>
      <p:sp>
        <p:nvSpPr>
          <p:cNvPr id="73740" name="Text Box 12"/>
          <p:cNvSpPr txBox="1">
            <a:spLocks noChangeArrowheads="1"/>
          </p:cNvSpPr>
          <p:nvPr/>
        </p:nvSpPr>
        <p:spPr bwMode="auto">
          <a:xfrm>
            <a:off x="2270125" y="5421313"/>
            <a:ext cx="2314575" cy="396875"/>
          </a:xfrm>
          <a:prstGeom prst="rect">
            <a:avLst/>
          </a:prstGeom>
          <a:noFill/>
          <a:ln w="9525">
            <a:noFill/>
            <a:miter lim="800000"/>
            <a:headEnd/>
            <a:tailEnd/>
          </a:ln>
        </p:spPr>
        <p:txBody>
          <a:bodyPr wrap="none">
            <a:spAutoFit/>
          </a:bodyPr>
          <a:lstStyle/>
          <a:p>
            <a:r>
              <a:rPr lang="en-US" sz="2000"/>
              <a:t>50.0 g  -  31.9 g  = </a:t>
            </a:r>
          </a:p>
        </p:txBody>
      </p:sp>
      <p:sp>
        <p:nvSpPr>
          <p:cNvPr id="73741" name="Text Box 13"/>
          <p:cNvSpPr txBox="1">
            <a:spLocks noChangeArrowheads="1"/>
          </p:cNvSpPr>
          <p:nvPr/>
        </p:nvSpPr>
        <p:spPr bwMode="auto">
          <a:xfrm>
            <a:off x="4556125" y="5421313"/>
            <a:ext cx="1284288" cy="396875"/>
          </a:xfrm>
          <a:prstGeom prst="rect">
            <a:avLst/>
          </a:prstGeom>
          <a:noFill/>
          <a:ln w="9525">
            <a:noFill/>
            <a:miter lim="800000"/>
            <a:headEnd/>
            <a:tailEnd/>
          </a:ln>
        </p:spPr>
        <p:txBody>
          <a:bodyPr wrap="none">
            <a:spAutoFit/>
          </a:bodyPr>
          <a:lstStyle/>
          <a:p>
            <a:r>
              <a:rPr lang="en-US" sz="2000"/>
              <a:t>18.1 g Na</a:t>
            </a:r>
          </a:p>
        </p:txBody>
      </p:sp>
      <p:sp>
        <p:nvSpPr>
          <p:cNvPr id="73742" name="Text Box 14"/>
          <p:cNvSpPr txBox="1">
            <a:spLocks noChangeArrowheads="1"/>
          </p:cNvSpPr>
          <p:nvPr/>
        </p:nvSpPr>
        <p:spPr bwMode="auto">
          <a:xfrm>
            <a:off x="2362200" y="5726113"/>
            <a:ext cx="3430588" cy="396875"/>
          </a:xfrm>
          <a:prstGeom prst="rect">
            <a:avLst/>
          </a:prstGeom>
          <a:noFill/>
          <a:ln w="9525">
            <a:noFill/>
            <a:miter lim="800000"/>
            <a:headEnd/>
            <a:tailEnd/>
          </a:ln>
        </p:spPr>
        <p:txBody>
          <a:bodyPr wrap="none">
            <a:spAutoFit/>
          </a:bodyPr>
          <a:lstStyle/>
          <a:p>
            <a:r>
              <a:rPr lang="en-US" sz="2000"/>
              <a:t>total         used         “excess”</a:t>
            </a:r>
          </a:p>
        </p:txBody>
      </p:sp>
      <p:sp>
        <p:nvSpPr>
          <p:cNvPr id="137230" name="AutoShape 15">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73745" name="Text Box 17"/>
          <p:cNvSpPr txBox="1">
            <a:spLocks noChangeArrowheads="1"/>
          </p:cNvSpPr>
          <p:nvPr/>
        </p:nvSpPr>
        <p:spPr bwMode="auto">
          <a:xfrm>
            <a:off x="3746500" y="1582738"/>
            <a:ext cx="736600" cy="304800"/>
          </a:xfrm>
          <a:prstGeom prst="rect">
            <a:avLst/>
          </a:prstGeom>
          <a:noFill/>
          <a:ln w="9525">
            <a:noFill/>
            <a:miter lim="800000"/>
            <a:headEnd/>
            <a:tailEnd/>
          </a:ln>
        </p:spPr>
        <p:txBody>
          <a:bodyPr wrap="none">
            <a:spAutoFit/>
          </a:bodyPr>
          <a:lstStyle/>
          <a:p>
            <a:r>
              <a:rPr lang="en-US" i="1">
                <a:solidFill>
                  <a:srgbClr val="FF0000"/>
                </a:solidFill>
              </a:rPr>
              <a:t>limiting</a:t>
            </a:r>
          </a:p>
        </p:txBody>
      </p:sp>
      <p:sp>
        <p:nvSpPr>
          <p:cNvPr id="73746" name="Text Box 18"/>
          <p:cNvSpPr txBox="1">
            <a:spLocks noChangeArrowheads="1"/>
          </p:cNvSpPr>
          <p:nvPr/>
        </p:nvSpPr>
        <p:spPr bwMode="auto">
          <a:xfrm>
            <a:off x="1508125" y="1582738"/>
            <a:ext cx="736600" cy="304800"/>
          </a:xfrm>
          <a:prstGeom prst="rect">
            <a:avLst/>
          </a:prstGeom>
          <a:noFill/>
          <a:ln w="9525">
            <a:noFill/>
            <a:miter lim="800000"/>
            <a:headEnd/>
            <a:tailEnd/>
          </a:ln>
        </p:spPr>
        <p:txBody>
          <a:bodyPr wrap="none">
            <a:spAutoFit/>
          </a:bodyPr>
          <a:lstStyle/>
          <a:p>
            <a:r>
              <a:rPr lang="en-US" i="1">
                <a:solidFill>
                  <a:srgbClr val="FF0000"/>
                </a:solidFill>
              </a:rPr>
              <a:t>excess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3734"/>
                                        </p:tgtEl>
                                        <p:attrNameLst>
                                          <p:attrName>style.visibility</p:attrName>
                                        </p:attrNameLst>
                                      </p:cBhvr>
                                      <p:to>
                                        <p:strVal val="visible"/>
                                      </p:to>
                                    </p:set>
                                    <p:anim calcmode="lin" valueType="num">
                                      <p:cBhvr>
                                        <p:cTn id="7" dur="1000" fill="hold"/>
                                        <p:tgtEl>
                                          <p:spTgt spid="73734"/>
                                        </p:tgtEl>
                                        <p:attrNameLst>
                                          <p:attrName>ppt_w</p:attrName>
                                        </p:attrNameLst>
                                      </p:cBhvr>
                                      <p:tavLst>
                                        <p:tav tm="0">
                                          <p:val>
                                            <p:strVal val="#ppt_w*0.70"/>
                                          </p:val>
                                        </p:tav>
                                        <p:tav tm="100000">
                                          <p:val>
                                            <p:strVal val="#ppt_w"/>
                                          </p:val>
                                        </p:tav>
                                      </p:tavLst>
                                    </p:anim>
                                    <p:anim calcmode="lin" valueType="num">
                                      <p:cBhvr>
                                        <p:cTn id="8" dur="1000" fill="hold"/>
                                        <p:tgtEl>
                                          <p:spTgt spid="73734"/>
                                        </p:tgtEl>
                                        <p:attrNameLst>
                                          <p:attrName>ppt_h</p:attrName>
                                        </p:attrNameLst>
                                      </p:cBhvr>
                                      <p:tavLst>
                                        <p:tav tm="0">
                                          <p:val>
                                            <p:strVal val="#ppt_h"/>
                                          </p:val>
                                        </p:tav>
                                        <p:tav tm="100000">
                                          <p:val>
                                            <p:strVal val="#ppt_h"/>
                                          </p:val>
                                        </p:tav>
                                      </p:tavLst>
                                    </p:anim>
                                    <p:animEffect transition="in" filter="fade">
                                      <p:cBhvr>
                                        <p:cTn id="9" dur="1000"/>
                                        <p:tgtEl>
                                          <p:spTgt spid="7373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3745"/>
                                        </p:tgtEl>
                                        <p:attrNameLst>
                                          <p:attrName>style.visibility</p:attrName>
                                        </p:attrNameLst>
                                      </p:cBhvr>
                                      <p:to>
                                        <p:strVal val="visible"/>
                                      </p:to>
                                    </p:set>
                                    <p:animEffect transition="in" filter="fade">
                                      <p:cBhvr>
                                        <p:cTn id="14" dur="1000"/>
                                        <p:tgtEl>
                                          <p:spTgt spid="73745"/>
                                        </p:tgtEl>
                                      </p:cBhvr>
                                    </p:animEffect>
                                    <p:anim calcmode="lin" valueType="num">
                                      <p:cBhvr>
                                        <p:cTn id="15" dur="1000" fill="hold"/>
                                        <p:tgtEl>
                                          <p:spTgt spid="73745"/>
                                        </p:tgtEl>
                                        <p:attrNameLst>
                                          <p:attrName>ppt_x</p:attrName>
                                        </p:attrNameLst>
                                      </p:cBhvr>
                                      <p:tavLst>
                                        <p:tav tm="0">
                                          <p:val>
                                            <p:strVal val="#ppt_x"/>
                                          </p:val>
                                        </p:tav>
                                        <p:tav tm="100000">
                                          <p:val>
                                            <p:strVal val="#ppt_x"/>
                                          </p:val>
                                        </p:tav>
                                      </p:tavLst>
                                    </p:anim>
                                    <p:anim calcmode="lin" valueType="num">
                                      <p:cBhvr>
                                        <p:cTn id="16" dur="1000" fill="hold"/>
                                        <p:tgtEl>
                                          <p:spTgt spid="73745"/>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73746"/>
                                        </p:tgtEl>
                                        <p:attrNameLst>
                                          <p:attrName>style.visibility</p:attrName>
                                        </p:attrNameLst>
                                      </p:cBhvr>
                                      <p:to>
                                        <p:strVal val="visible"/>
                                      </p:to>
                                    </p:set>
                                    <p:animEffect transition="in" filter="fade">
                                      <p:cBhvr>
                                        <p:cTn id="20" dur="1000"/>
                                        <p:tgtEl>
                                          <p:spTgt spid="73746"/>
                                        </p:tgtEl>
                                      </p:cBhvr>
                                    </p:animEffect>
                                    <p:anim calcmode="lin" valueType="num">
                                      <p:cBhvr>
                                        <p:cTn id="21" dur="1000" fill="hold"/>
                                        <p:tgtEl>
                                          <p:spTgt spid="73746"/>
                                        </p:tgtEl>
                                        <p:attrNameLst>
                                          <p:attrName>ppt_x</p:attrName>
                                        </p:attrNameLst>
                                      </p:cBhvr>
                                      <p:tavLst>
                                        <p:tav tm="0">
                                          <p:val>
                                            <p:strVal val="#ppt_x"/>
                                          </p:val>
                                        </p:tav>
                                        <p:tav tm="100000">
                                          <p:val>
                                            <p:strVal val="#ppt_x"/>
                                          </p:val>
                                        </p:tav>
                                      </p:tavLst>
                                    </p:anim>
                                    <p:anim calcmode="lin" valueType="num">
                                      <p:cBhvr>
                                        <p:cTn id="22" dur="1000" fill="hold"/>
                                        <p:tgtEl>
                                          <p:spTgt spid="7374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3737"/>
                                        </p:tgtEl>
                                        <p:attrNameLst>
                                          <p:attrName>style.visibility</p:attrName>
                                        </p:attrNameLst>
                                      </p:cBhvr>
                                      <p:to>
                                        <p:strVal val="visible"/>
                                      </p:to>
                                    </p:set>
                                    <p:animEffect transition="in" filter="dissolve">
                                      <p:cBhvr>
                                        <p:cTn id="34" dur="500"/>
                                        <p:tgtEl>
                                          <p:spTgt spid="7373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3738"/>
                                        </p:tgtEl>
                                        <p:attrNameLst>
                                          <p:attrName>style.visibility</p:attrName>
                                        </p:attrNameLst>
                                      </p:cBhvr>
                                      <p:to>
                                        <p:strVal val="visible"/>
                                      </p:to>
                                    </p:set>
                                    <p:animEffect transition="in" filter="wipe(down)">
                                      <p:cBhvr>
                                        <p:cTn id="39" dur="500"/>
                                        <p:tgtEl>
                                          <p:spTgt spid="73738"/>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73739"/>
                                        </p:tgtEl>
                                        <p:attrNameLst>
                                          <p:attrName>style.visibility</p:attrName>
                                        </p:attrNameLst>
                                      </p:cBhvr>
                                      <p:to>
                                        <p:strVal val="visible"/>
                                      </p:to>
                                    </p:set>
                                    <p:anim calcmode="lin" valueType="num">
                                      <p:cBhvr>
                                        <p:cTn id="44" dur="1000" fill="hold"/>
                                        <p:tgtEl>
                                          <p:spTgt spid="73739"/>
                                        </p:tgtEl>
                                        <p:attrNameLst>
                                          <p:attrName>ppt_w</p:attrName>
                                        </p:attrNameLst>
                                      </p:cBhvr>
                                      <p:tavLst>
                                        <p:tav tm="0">
                                          <p:val>
                                            <p:strVal val="#ppt_w*0.70"/>
                                          </p:val>
                                        </p:tav>
                                        <p:tav tm="100000">
                                          <p:val>
                                            <p:strVal val="#ppt_w"/>
                                          </p:val>
                                        </p:tav>
                                      </p:tavLst>
                                    </p:anim>
                                    <p:anim calcmode="lin" valueType="num">
                                      <p:cBhvr>
                                        <p:cTn id="45" dur="1000" fill="hold"/>
                                        <p:tgtEl>
                                          <p:spTgt spid="73739"/>
                                        </p:tgtEl>
                                        <p:attrNameLst>
                                          <p:attrName>ppt_h</p:attrName>
                                        </p:attrNameLst>
                                      </p:cBhvr>
                                      <p:tavLst>
                                        <p:tav tm="0">
                                          <p:val>
                                            <p:strVal val="#ppt_h"/>
                                          </p:val>
                                        </p:tav>
                                        <p:tav tm="100000">
                                          <p:val>
                                            <p:strVal val="#ppt_h"/>
                                          </p:val>
                                        </p:tav>
                                      </p:tavLst>
                                    </p:anim>
                                    <p:animEffect transition="in" filter="fade">
                                      <p:cBhvr>
                                        <p:cTn id="46" dur="1000"/>
                                        <p:tgtEl>
                                          <p:spTgt spid="73739"/>
                                        </p:tgtEl>
                                      </p:cBhvr>
                                    </p:animEffect>
                                  </p:childTnLst>
                                </p:cTn>
                              </p:par>
                            </p:childTnLst>
                          </p:cTn>
                        </p:par>
                      </p:childTnLst>
                    </p:cTn>
                  </p:par>
                  <p:par>
                    <p:cTn id="47" fill="hold">
                      <p:stCondLst>
                        <p:cond delay="indefinite"/>
                      </p:stCondLst>
                      <p:childTnLst>
                        <p:par>
                          <p:cTn id="48" fill="hold">
                            <p:stCondLst>
                              <p:cond delay="0"/>
                            </p:stCondLst>
                            <p:childTnLst>
                              <p:par>
                                <p:cTn id="49" presetID="40" presetClass="entr" presetSubtype="0" fill="hold" grpId="0" nodeType="clickEffect">
                                  <p:stCondLst>
                                    <p:cond delay="0"/>
                                  </p:stCondLst>
                                  <p:iterate type="lt">
                                    <p:tmPct val="10000"/>
                                  </p:iterate>
                                  <p:childTnLst>
                                    <p:set>
                                      <p:cBhvr>
                                        <p:cTn id="50" dur="1" fill="hold">
                                          <p:stCondLst>
                                            <p:cond delay="0"/>
                                          </p:stCondLst>
                                        </p:cTn>
                                        <p:tgtEl>
                                          <p:spTgt spid="73740"/>
                                        </p:tgtEl>
                                        <p:attrNameLst>
                                          <p:attrName>style.visibility</p:attrName>
                                        </p:attrNameLst>
                                      </p:cBhvr>
                                      <p:to>
                                        <p:strVal val="visible"/>
                                      </p:to>
                                    </p:set>
                                    <p:animEffect transition="in" filter="fade">
                                      <p:cBhvr>
                                        <p:cTn id="51" dur="1000"/>
                                        <p:tgtEl>
                                          <p:spTgt spid="73740"/>
                                        </p:tgtEl>
                                      </p:cBhvr>
                                    </p:animEffect>
                                    <p:anim calcmode="lin" valueType="num">
                                      <p:cBhvr>
                                        <p:cTn id="52" dur="1000" fill="hold"/>
                                        <p:tgtEl>
                                          <p:spTgt spid="73740"/>
                                        </p:tgtEl>
                                        <p:attrNameLst>
                                          <p:attrName>ppt_x</p:attrName>
                                        </p:attrNameLst>
                                      </p:cBhvr>
                                      <p:tavLst>
                                        <p:tav tm="0">
                                          <p:val>
                                            <p:strVal val="#ppt_x-.1"/>
                                          </p:val>
                                        </p:tav>
                                        <p:tav tm="100000">
                                          <p:val>
                                            <p:strVal val="#ppt_x"/>
                                          </p:val>
                                        </p:tav>
                                      </p:tavLst>
                                    </p:anim>
                                    <p:anim calcmode="lin" valueType="num">
                                      <p:cBhvr>
                                        <p:cTn id="53" dur="1000" fill="hold"/>
                                        <p:tgtEl>
                                          <p:spTgt spid="73740"/>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73741"/>
                                        </p:tgtEl>
                                        <p:attrNameLst>
                                          <p:attrName>style.visibility</p:attrName>
                                        </p:attrNameLst>
                                      </p:cBhvr>
                                      <p:to>
                                        <p:strVal val="visible"/>
                                      </p:to>
                                    </p:set>
                                    <p:animEffect transition="in" filter="dissolve">
                                      <p:cBhvr>
                                        <p:cTn id="58" dur="500"/>
                                        <p:tgtEl>
                                          <p:spTgt spid="73741"/>
                                        </p:tgtEl>
                                      </p:cBhvr>
                                    </p:animEffect>
                                  </p:childTnLst>
                                </p:cTn>
                              </p:par>
                            </p:childTnLst>
                          </p:cTn>
                        </p:par>
                        <p:par>
                          <p:cTn id="59" fill="hold">
                            <p:stCondLst>
                              <p:cond delay="500"/>
                            </p:stCondLst>
                            <p:childTnLst>
                              <p:par>
                                <p:cTn id="60" presetID="47" presetClass="entr" presetSubtype="0" fill="hold" grpId="0" nodeType="afterEffect">
                                  <p:stCondLst>
                                    <p:cond delay="0"/>
                                  </p:stCondLst>
                                  <p:childTnLst>
                                    <p:set>
                                      <p:cBhvr>
                                        <p:cTn id="61" dur="1" fill="hold">
                                          <p:stCondLst>
                                            <p:cond delay="0"/>
                                          </p:stCondLst>
                                        </p:cTn>
                                        <p:tgtEl>
                                          <p:spTgt spid="73742"/>
                                        </p:tgtEl>
                                        <p:attrNameLst>
                                          <p:attrName>style.visibility</p:attrName>
                                        </p:attrNameLst>
                                      </p:cBhvr>
                                      <p:to>
                                        <p:strVal val="visible"/>
                                      </p:to>
                                    </p:set>
                                    <p:animEffect transition="in" filter="fade">
                                      <p:cBhvr>
                                        <p:cTn id="62" dur="1000"/>
                                        <p:tgtEl>
                                          <p:spTgt spid="73742"/>
                                        </p:tgtEl>
                                      </p:cBhvr>
                                    </p:animEffect>
                                    <p:anim calcmode="lin" valueType="num">
                                      <p:cBhvr>
                                        <p:cTn id="63" dur="1000" fill="hold"/>
                                        <p:tgtEl>
                                          <p:spTgt spid="73742"/>
                                        </p:tgtEl>
                                        <p:attrNameLst>
                                          <p:attrName>ppt_x</p:attrName>
                                        </p:attrNameLst>
                                      </p:cBhvr>
                                      <p:tavLst>
                                        <p:tav tm="0">
                                          <p:val>
                                            <p:strVal val="#ppt_x"/>
                                          </p:val>
                                        </p:tav>
                                        <p:tav tm="100000">
                                          <p:val>
                                            <p:strVal val="#ppt_x"/>
                                          </p:val>
                                        </p:tav>
                                      </p:tavLst>
                                    </p:anim>
                                    <p:anim calcmode="lin" valueType="num">
                                      <p:cBhvr>
                                        <p:cTn id="64" dur="1000" fill="hold"/>
                                        <p:tgtEl>
                                          <p:spTgt spid="737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4" grpId="0"/>
      <p:bldP spid="73737" grpId="0"/>
      <p:bldP spid="73738" grpId="0"/>
      <p:bldP spid="73739" grpId="0"/>
      <p:bldP spid="73740" grpId="0"/>
      <p:bldP spid="73741" grpId="0"/>
      <p:bldP spid="73742" grpId="0"/>
      <p:bldP spid="73745" grpId="0"/>
      <p:bldP spid="73746"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4"/>
          <p:cNvSpPr>
            <a:spLocks noChangeArrowheads="1"/>
          </p:cNvSpPr>
          <p:nvPr/>
        </p:nvSpPr>
        <p:spPr bwMode="auto">
          <a:xfrm>
            <a:off x="609600" y="457200"/>
            <a:ext cx="7772400" cy="1143000"/>
          </a:xfrm>
          <a:prstGeom prst="rect">
            <a:avLst/>
          </a:prstGeom>
          <a:noFill/>
          <a:ln w="9525">
            <a:noFill/>
            <a:miter lim="800000"/>
            <a:headEnd/>
            <a:tailEnd/>
          </a:ln>
        </p:spPr>
        <p:txBody>
          <a:bodyPr anchor="ctr"/>
          <a:lstStyle/>
          <a:p>
            <a:pPr algn="ctr"/>
            <a:r>
              <a:rPr lang="en-US" sz="4000">
                <a:solidFill>
                  <a:schemeClr val="tx2"/>
                </a:solidFill>
              </a:rPr>
              <a:t>Conservation of Mass is Obeyed</a:t>
            </a:r>
          </a:p>
        </p:txBody>
      </p:sp>
      <p:sp>
        <p:nvSpPr>
          <p:cNvPr id="138243" name="Text Box 5"/>
          <p:cNvSpPr txBox="1">
            <a:spLocks noChangeArrowheads="1"/>
          </p:cNvSpPr>
          <p:nvPr/>
        </p:nvSpPr>
        <p:spPr bwMode="auto">
          <a:xfrm>
            <a:off x="896938" y="1905000"/>
            <a:ext cx="6116637" cy="579438"/>
          </a:xfrm>
          <a:prstGeom prst="rect">
            <a:avLst/>
          </a:prstGeom>
          <a:noFill/>
          <a:ln w="9525">
            <a:noFill/>
            <a:miter lim="800000"/>
            <a:headEnd/>
            <a:tailEnd/>
          </a:ln>
        </p:spPr>
        <p:txBody>
          <a:bodyPr wrap="none">
            <a:spAutoFit/>
          </a:bodyPr>
          <a:lstStyle/>
          <a:p>
            <a:r>
              <a:rPr lang="en-US" sz="3200">
                <a:solidFill>
                  <a:srgbClr val="FF0000"/>
                </a:solidFill>
              </a:rPr>
              <a:t>2 </a:t>
            </a:r>
            <a:r>
              <a:rPr lang="en-US" sz="3200"/>
              <a:t>Na       +      Cl</a:t>
            </a:r>
            <a:r>
              <a:rPr lang="en-US" sz="3200" baseline="-25000"/>
              <a:t>2    </a:t>
            </a:r>
            <a:r>
              <a:rPr lang="en-US" sz="3200"/>
              <a:t>  </a:t>
            </a:r>
            <a:r>
              <a:rPr lang="en-US" sz="3200">
                <a:sym typeface="Wingdings" pitchFamily="2" charset="2"/>
              </a:rPr>
              <a:t>      </a:t>
            </a:r>
            <a:r>
              <a:rPr lang="en-US" sz="3200">
                <a:solidFill>
                  <a:srgbClr val="FF0000"/>
                </a:solidFill>
                <a:sym typeface="Wingdings" pitchFamily="2" charset="2"/>
              </a:rPr>
              <a:t>2 </a:t>
            </a:r>
            <a:r>
              <a:rPr lang="en-US" sz="3200">
                <a:sym typeface="Wingdings" pitchFamily="2" charset="2"/>
              </a:rPr>
              <a:t>NaCl</a:t>
            </a:r>
            <a:endParaRPr lang="en-US" sz="3200"/>
          </a:p>
        </p:txBody>
      </p:sp>
      <p:sp>
        <p:nvSpPr>
          <p:cNvPr id="138244" name="Text Box 6"/>
          <p:cNvSpPr txBox="1">
            <a:spLocks noChangeArrowheads="1"/>
          </p:cNvSpPr>
          <p:nvPr/>
        </p:nvSpPr>
        <p:spPr bwMode="auto">
          <a:xfrm>
            <a:off x="1219200" y="2449513"/>
            <a:ext cx="5351463" cy="396875"/>
          </a:xfrm>
          <a:prstGeom prst="rect">
            <a:avLst/>
          </a:prstGeom>
          <a:noFill/>
          <a:ln w="9525">
            <a:noFill/>
            <a:miter lim="800000"/>
            <a:headEnd/>
            <a:tailEnd/>
          </a:ln>
        </p:spPr>
        <p:txBody>
          <a:bodyPr wrap="none">
            <a:spAutoFit/>
          </a:bodyPr>
          <a:lstStyle/>
          <a:p>
            <a:r>
              <a:rPr lang="en-US" sz="2000"/>
              <a:t>50 g                          50 g                             x g</a:t>
            </a:r>
          </a:p>
        </p:txBody>
      </p:sp>
      <p:sp>
        <p:nvSpPr>
          <p:cNvPr id="436231" name="Text Box 7"/>
          <p:cNvSpPr txBox="1">
            <a:spLocks noChangeArrowheads="1"/>
          </p:cNvSpPr>
          <p:nvPr/>
        </p:nvSpPr>
        <p:spPr bwMode="auto">
          <a:xfrm>
            <a:off x="5561013" y="2438400"/>
            <a:ext cx="1525587" cy="396875"/>
          </a:xfrm>
          <a:prstGeom prst="rect">
            <a:avLst/>
          </a:prstGeom>
          <a:solidFill>
            <a:srgbClr val="E6DDD8"/>
          </a:solidFill>
          <a:ln w="9525">
            <a:noFill/>
            <a:miter lim="800000"/>
            <a:headEnd/>
            <a:tailEnd/>
          </a:ln>
        </p:spPr>
        <p:txBody>
          <a:bodyPr wrap="none">
            <a:spAutoFit/>
          </a:bodyPr>
          <a:lstStyle/>
          <a:p>
            <a:r>
              <a:rPr lang="en-US" sz="2000"/>
              <a:t>81.9 g NaCl</a:t>
            </a:r>
          </a:p>
        </p:txBody>
      </p:sp>
      <p:sp>
        <p:nvSpPr>
          <p:cNvPr id="436232" name="Text Box 8"/>
          <p:cNvSpPr txBox="1">
            <a:spLocks noChangeArrowheads="1"/>
          </p:cNvSpPr>
          <p:nvPr/>
        </p:nvSpPr>
        <p:spPr bwMode="auto">
          <a:xfrm>
            <a:off x="896938" y="3249613"/>
            <a:ext cx="6116637" cy="579437"/>
          </a:xfrm>
          <a:prstGeom prst="rect">
            <a:avLst/>
          </a:prstGeom>
          <a:noFill/>
          <a:ln w="9525">
            <a:noFill/>
            <a:miter lim="800000"/>
            <a:headEnd/>
            <a:tailEnd/>
          </a:ln>
        </p:spPr>
        <p:txBody>
          <a:bodyPr wrap="none">
            <a:spAutoFit/>
          </a:bodyPr>
          <a:lstStyle/>
          <a:p>
            <a:r>
              <a:rPr lang="en-US" sz="3200">
                <a:solidFill>
                  <a:srgbClr val="FF0000"/>
                </a:solidFill>
              </a:rPr>
              <a:t>2 </a:t>
            </a:r>
            <a:r>
              <a:rPr lang="en-US" sz="3200"/>
              <a:t>Na       +      Cl</a:t>
            </a:r>
            <a:r>
              <a:rPr lang="en-US" sz="3200" baseline="-25000"/>
              <a:t>2    </a:t>
            </a:r>
            <a:r>
              <a:rPr lang="en-US" sz="3200"/>
              <a:t>  </a:t>
            </a:r>
            <a:r>
              <a:rPr lang="en-US" sz="3200">
                <a:sym typeface="Wingdings" pitchFamily="2" charset="2"/>
              </a:rPr>
              <a:t>      </a:t>
            </a:r>
            <a:r>
              <a:rPr lang="en-US" sz="3200">
                <a:solidFill>
                  <a:srgbClr val="FF0000"/>
                </a:solidFill>
                <a:sym typeface="Wingdings" pitchFamily="2" charset="2"/>
              </a:rPr>
              <a:t>2 </a:t>
            </a:r>
            <a:r>
              <a:rPr lang="en-US" sz="3200">
                <a:sym typeface="Wingdings" pitchFamily="2" charset="2"/>
              </a:rPr>
              <a:t>NaCl</a:t>
            </a:r>
            <a:endParaRPr lang="en-US" sz="3200"/>
          </a:p>
        </p:txBody>
      </p:sp>
      <p:sp>
        <p:nvSpPr>
          <p:cNvPr id="436233" name="Text Box 9"/>
          <p:cNvSpPr txBox="1">
            <a:spLocks noChangeArrowheads="1"/>
          </p:cNvSpPr>
          <p:nvPr/>
        </p:nvSpPr>
        <p:spPr bwMode="auto">
          <a:xfrm>
            <a:off x="1219200" y="3794125"/>
            <a:ext cx="5346700" cy="396875"/>
          </a:xfrm>
          <a:prstGeom prst="rect">
            <a:avLst/>
          </a:prstGeom>
          <a:noFill/>
          <a:ln w="9525">
            <a:noFill/>
            <a:miter lim="800000"/>
            <a:headEnd/>
            <a:tailEnd/>
          </a:ln>
        </p:spPr>
        <p:txBody>
          <a:bodyPr wrap="none">
            <a:spAutoFit/>
          </a:bodyPr>
          <a:lstStyle/>
          <a:p>
            <a:r>
              <a:rPr lang="en-US" sz="2000"/>
              <a:t>                                 50 g                             x g</a:t>
            </a:r>
          </a:p>
        </p:txBody>
      </p:sp>
      <p:sp>
        <p:nvSpPr>
          <p:cNvPr id="436234" name="Text Box 10"/>
          <p:cNvSpPr txBox="1">
            <a:spLocks noChangeArrowheads="1"/>
          </p:cNvSpPr>
          <p:nvPr/>
        </p:nvSpPr>
        <p:spPr bwMode="auto">
          <a:xfrm>
            <a:off x="5561013" y="3783013"/>
            <a:ext cx="1525587" cy="396875"/>
          </a:xfrm>
          <a:prstGeom prst="rect">
            <a:avLst/>
          </a:prstGeom>
          <a:solidFill>
            <a:srgbClr val="E6DDD8"/>
          </a:solidFill>
          <a:ln w="9525">
            <a:noFill/>
            <a:miter lim="800000"/>
            <a:headEnd/>
            <a:tailEnd/>
          </a:ln>
        </p:spPr>
        <p:txBody>
          <a:bodyPr wrap="none">
            <a:spAutoFit/>
          </a:bodyPr>
          <a:lstStyle/>
          <a:p>
            <a:r>
              <a:rPr lang="en-US" sz="2000"/>
              <a:t>81.9 g NaCl</a:t>
            </a:r>
          </a:p>
        </p:txBody>
      </p:sp>
      <p:sp>
        <p:nvSpPr>
          <p:cNvPr id="436235" name="AutoShape 11"/>
          <p:cNvSpPr>
            <a:spLocks/>
          </p:cNvSpPr>
          <p:nvPr/>
        </p:nvSpPr>
        <p:spPr bwMode="auto">
          <a:xfrm rot="-5400000">
            <a:off x="1257300" y="3314700"/>
            <a:ext cx="457200" cy="2209800"/>
          </a:xfrm>
          <a:prstGeom prst="rightBrace">
            <a:avLst>
              <a:gd name="adj1" fmla="val 40278"/>
              <a:gd name="adj2" fmla="val 50000"/>
            </a:avLst>
          </a:prstGeom>
          <a:noFill/>
          <a:ln w="9525">
            <a:solidFill>
              <a:schemeClr val="tx1"/>
            </a:solidFill>
            <a:round/>
            <a:headEnd/>
            <a:tailEnd/>
          </a:ln>
        </p:spPr>
        <p:txBody>
          <a:bodyPr wrap="none" anchor="ctr"/>
          <a:lstStyle/>
          <a:p>
            <a:endParaRPr lang="en-US"/>
          </a:p>
        </p:txBody>
      </p:sp>
      <p:sp>
        <p:nvSpPr>
          <p:cNvPr id="436236" name="Text Box 12"/>
          <p:cNvSpPr txBox="1">
            <a:spLocks noChangeArrowheads="1"/>
          </p:cNvSpPr>
          <p:nvPr/>
        </p:nvSpPr>
        <p:spPr bwMode="auto">
          <a:xfrm>
            <a:off x="381000" y="4583113"/>
            <a:ext cx="1246188" cy="396875"/>
          </a:xfrm>
          <a:prstGeom prst="rect">
            <a:avLst/>
          </a:prstGeom>
          <a:noFill/>
          <a:ln w="9525">
            <a:noFill/>
            <a:miter lim="800000"/>
            <a:headEnd/>
            <a:tailEnd/>
          </a:ln>
        </p:spPr>
        <p:txBody>
          <a:bodyPr wrap="none">
            <a:spAutoFit/>
          </a:bodyPr>
          <a:lstStyle/>
          <a:p>
            <a:r>
              <a:rPr lang="en-US" sz="2000"/>
              <a:t>31.9 g  + </a:t>
            </a:r>
          </a:p>
        </p:txBody>
      </p:sp>
      <p:sp>
        <p:nvSpPr>
          <p:cNvPr id="436237" name="Text Box 13"/>
          <p:cNvSpPr txBox="1">
            <a:spLocks noChangeArrowheads="1"/>
          </p:cNvSpPr>
          <p:nvPr/>
        </p:nvSpPr>
        <p:spPr bwMode="auto">
          <a:xfrm>
            <a:off x="1600200" y="4583113"/>
            <a:ext cx="889000" cy="396875"/>
          </a:xfrm>
          <a:prstGeom prst="rect">
            <a:avLst/>
          </a:prstGeom>
          <a:solidFill>
            <a:srgbClr val="99CCFF">
              <a:alpha val="50195"/>
            </a:srgbClr>
          </a:solidFill>
          <a:ln w="9525">
            <a:noFill/>
            <a:miter lim="800000"/>
            <a:headEnd/>
            <a:tailEnd/>
          </a:ln>
        </p:spPr>
        <p:txBody>
          <a:bodyPr wrap="none">
            <a:spAutoFit/>
          </a:bodyPr>
          <a:lstStyle/>
          <a:p>
            <a:r>
              <a:rPr lang="en-US" sz="2000"/>
              <a:t>18.1 g</a:t>
            </a:r>
          </a:p>
        </p:txBody>
      </p:sp>
      <p:sp>
        <p:nvSpPr>
          <p:cNvPr id="436238" name="Text Box 14"/>
          <p:cNvSpPr txBox="1">
            <a:spLocks noChangeArrowheads="1"/>
          </p:cNvSpPr>
          <p:nvPr/>
        </p:nvSpPr>
        <p:spPr bwMode="auto">
          <a:xfrm>
            <a:off x="7721600" y="3794125"/>
            <a:ext cx="889000" cy="396875"/>
          </a:xfrm>
          <a:prstGeom prst="rect">
            <a:avLst/>
          </a:prstGeom>
          <a:solidFill>
            <a:srgbClr val="99CCFF">
              <a:alpha val="50195"/>
            </a:srgbClr>
          </a:solidFill>
          <a:ln w="9525">
            <a:noFill/>
            <a:miter lim="800000"/>
            <a:headEnd/>
            <a:tailEnd/>
          </a:ln>
        </p:spPr>
        <p:txBody>
          <a:bodyPr wrap="none">
            <a:spAutoFit/>
          </a:bodyPr>
          <a:lstStyle/>
          <a:p>
            <a:pPr eaLnBrk="0" hangingPunct="0"/>
            <a:r>
              <a:rPr lang="en-US" sz="2000"/>
              <a:t>18.1 g</a:t>
            </a:r>
          </a:p>
        </p:txBody>
      </p:sp>
      <p:sp>
        <p:nvSpPr>
          <p:cNvPr id="436239" name="Text Box 15"/>
          <p:cNvSpPr txBox="1">
            <a:spLocks noChangeArrowheads="1"/>
          </p:cNvSpPr>
          <p:nvPr/>
        </p:nvSpPr>
        <p:spPr bwMode="auto">
          <a:xfrm>
            <a:off x="7239000" y="3276600"/>
            <a:ext cx="1279525" cy="579438"/>
          </a:xfrm>
          <a:prstGeom prst="rect">
            <a:avLst/>
          </a:prstGeom>
          <a:noFill/>
          <a:ln w="9525">
            <a:noFill/>
            <a:miter lim="800000"/>
            <a:headEnd/>
            <a:tailEnd/>
          </a:ln>
        </p:spPr>
        <p:txBody>
          <a:bodyPr wrap="none">
            <a:spAutoFit/>
          </a:bodyPr>
          <a:lstStyle/>
          <a:p>
            <a:r>
              <a:rPr lang="en-US" sz="3200"/>
              <a:t>+   Na</a:t>
            </a:r>
          </a:p>
        </p:txBody>
      </p:sp>
      <p:sp>
        <p:nvSpPr>
          <p:cNvPr id="436240" name="AutoShape 16"/>
          <p:cNvSpPr>
            <a:spLocks/>
          </p:cNvSpPr>
          <p:nvPr/>
        </p:nvSpPr>
        <p:spPr bwMode="auto">
          <a:xfrm rot="-5400000" flipH="1" flipV="1">
            <a:off x="2095500" y="3238500"/>
            <a:ext cx="304800" cy="3733800"/>
          </a:xfrm>
          <a:prstGeom prst="rightBracket">
            <a:avLst>
              <a:gd name="adj" fmla="val 102083"/>
            </a:avLst>
          </a:prstGeom>
          <a:noFill/>
          <a:ln w="9525">
            <a:solidFill>
              <a:schemeClr val="tx1"/>
            </a:solidFill>
            <a:round/>
            <a:headEnd/>
            <a:tailEnd/>
          </a:ln>
        </p:spPr>
        <p:txBody>
          <a:bodyPr wrap="none" anchor="ctr"/>
          <a:lstStyle/>
          <a:p>
            <a:endParaRPr lang="en-US"/>
          </a:p>
        </p:txBody>
      </p:sp>
      <p:sp>
        <p:nvSpPr>
          <p:cNvPr id="436241" name="AutoShape 17"/>
          <p:cNvSpPr>
            <a:spLocks/>
          </p:cNvSpPr>
          <p:nvPr/>
        </p:nvSpPr>
        <p:spPr bwMode="auto">
          <a:xfrm rot="-5400000" flipH="1" flipV="1">
            <a:off x="6858000" y="3048000"/>
            <a:ext cx="304800" cy="3200400"/>
          </a:xfrm>
          <a:prstGeom prst="rightBracket">
            <a:avLst>
              <a:gd name="adj" fmla="val 87500"/>
            </a:avLst>
          </a:prstGeom>
          <a:noFill/>
          <a:ln w="9525">
            <a:solidFill>
              <a:schemeClr val="tx1"/>
            </a:solidFill>
            <a:round/>
            <a:headEnd/>
            <a:tailEnd/>
          </a:ln>
        </p:spPr>
        <p:txBody>
          <a:bodyPr wrap="none" anchor="ctr"/>
          <a:lstStyle/>
          <a:p>
            <a:endParaRPr lang="en-US"/>
          </a:p>
        </p:txBody>
      </p:sp>
      <p:sp>
        <p:nvSpPr>
          <p:cNvPr id="436242" name="Text Box 18"/>
          <p:cNvSpPr txBox="1">
            <a:spLocks noChangeArrowheads="1"/>
          </p:cNvSpPr>
          <p:nvPr/>
        </p:nvSpPr>
        <p:spPr bwMode="auto">
          <a:xfrm>
            <a:off x="1508125" y="5334000"/>
            <a:ext cx="1804988" cy="396875"/>
          </a:xfrm>
          <a:prstGeom prst="rect">
            <a:avLst/>
          </a:prstGeom>
          <a:noFill/>
          <a:ln w="9525">
            <a:noFill/>
            <a:miter lim="800000"/>
            <a:headEnd/>
            <a:tailEnd/>
          </a:ln>
        </p:spPr>
        <p:txBody>
          <a:bodyPr wrap="none">
            <a:spAutoFit/>
          </a:bodyPr>
          <a:lstStyle/>
          <a:p>
            <a:r>
              <a:rPr lang="en-US" sz="2000"/>
              <a:t>100 g reactant</a:t>
            </a:r>
          </a:p>
        </p:txBody>
      </p:sp>
      <p:sp>
        <p:nvSpPr>
          <p:cNvPr id="436243" name="Text Box 19"/>
          <p:cNvSpPr txBox="1">
            <a:spLocks noChangeArrowheads="1"/>
          </p:cNvSpPr>
          <p:nvPr/>
        </p:nvSpPr>
        <p:spPr bwMode="auto">
          <a:xfrm>
            <a:off x="6232525" y="4876800"/>
            <a:ext cx="1735138" cy="396875"/>
          </a:xfrm>
          <a:prstGeom prst="rect">
            <a:avLst/>
          </a:prstGeom>
          <a:noFill/>
          <a:ln w="9525">
            <a:noFill/>
            <a:miter lim="800000"/>
            <a:headEnd/>
            <a:tailEnd/>
          </a:ln>
        </p:spPr>
        <p:txBody>
          <a:bodyPr wrap="none">
            <a:spAutoFit/>
          </a:bodyPr>
          <a:lstStyle/>
          <a:p>
            <a:r>
              <a:rPr lang="en-US" sz="2000"/>
              <a:t>100 g product</a:t>
            </a:r>
          </a:p>
        </p:txBody>
      </p:sp>
      <p:sp>
        <p:nvSpPr>
          <p:cNvPr id="138258" name="AutoShape 20">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436245" name="Text Box 21"/>
          <p:cNvSpPr txBox="1">
            <a:spLocks noChangeArrowheads="1"/>
          </p:cNvSpPr>
          <p:nvPr/>
        </p:nvSpPr>
        <p:spPr bwMode="auto">
          <a:xfrm>
            <a:off x="1441450" y="5335588"/>
            <a:ext cx="1874838" cy="396875"/>
          </a:xfrm>
          <a:prstGeom prst="rect">
            <a:avLst/>
          </a:prstGeom>
          <a:noFill/>
          <a:ln w="9525">
            <a:noFill/>
            <a:miter lim="800000"/>
            <a:headEnd/>
            <a:tailEnd/>
          </a:ln>
        </p:spPr>
        <p:txBody>
          <a:bodyPr wrap="none">
            <a:spAutoFit/>
          </a:bodyPr>
          <a:lstStyle/>
          <a:p>
            <a:r>
              <a:rPr lang="en-US" sz="2000"/>
              <a:t>81.9 g reactant</a:t>
            </a:r>
          </a:p>
        </p:txBody>
      </p:sp>
      <p:sp>
        <p:nvSpPr>
          <p:cNvPr id="436246" name="Text Box 22"/>
          <p:cNvSpPr txBox="1">
            <a:spLocks noChangeArrowheads="1"/>
          </p:cNvSpPr>
          <p:nvPr/>
        </p:nvSpPr>
        <p:spPr bwMode="auto">
          <a:xfrm>
            <a:off x="6165850" y="4878388"/>
            <a:ext cx="1804988" cy="396875"/>
          </a:xfrm>
          <a:prstGeom prst="rect">
            <a:avLst/>
          </a:prstGeom>
          <a:noFill/>
          <a:ln w="9525">
            <a:noFill/>
            <a:miter lim="800000"/>
            <a:headEnd/>
            <a:tailEnd/>
          </a:ln>
        </p:spPr>
        <p:txBody>
          <a:bodyPr wrap="none">
            <a:spAutoFit/>
          </a:bodyPr>
          <a:lstStyle/>
          <a:p>
            <a:r>
              <a:rPr lang="en-US" sz="2000"/>
              <a:t>81.9 g product</a:t>
            </a:r>
          </a:p>
        </p:txBody>
      </p:sp>
      <p:sp>
        <p:nvSpPr>
          <p:cNvPr id="436248" name="Rectangle 24"/>
          <p:cNvSpPr>
            <a:spLocks noChangeArrowheads="1"/>
          </p:cNvSpPr>
          <p:nvPr/>
        </p:nvSpPr>
        <p:spPr bwMode="auto">
          <a:xfrm>
            <a:off x="1223963" y="3792538"/>
            <a:ext cx="677862" cy="396875"/>
          </a:xfrm>
          <a:prstGeom prst="rect">
            <a:avLst/>
          </a:prstGeom>
          <a:noFill/>
          <a:ln w="9525">
            <a:noFill/>
            <a:miter lim="800000"/>
            <a:headEnd/>
            <a:tailEnd/>
          </a:ln>
        </p:spPr>
        <p:txBody>
          <a:bodyPr wrap="none">
            <a:spAutoFit/>
          </a:bodyPr>
          <a:lstStyle/>
          <a:p>
            <a:r>
              <a:rPr lang="en-US" sz="2000"/>
              <a:t>50 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6231"/>
                                        </p:tgtEl>
                                        <p:attrNameLst>
                                          <p:attrName>style.visibility</p:attrName>
                                        </p:attrNameLst>
                                      </p:cBhvr>
                                      <p:to>
                                        <p:strVal val="visible"/>
                                      </p:to>
                                    </p:set>
                                    <p:animEffect transition="in" filter="dissolve">
                                      <p:cBhvr>
                                        <p:cTn id="7" dur="500"/>
                                        <p:tgtEl>
                                          <p:spTgt spid="43623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36232"/>
                                        </p:tgtEl>
                                        <p:attrNameLst>
                                          <p:attrName>style.visibility</p:attrName>
                                        </p:attrNameLst>
                                      </p:cBhvr>
                                      <p:to>
                                        <p:strVal val="visible"/>
                                      </p:to>
                                    </p:set>
                                    <p:animEffect transition="in" filter="fade">
                                      <p:cBhvr>
                                        <p:cTn id="12" dur="1000"/>
                                        <p:tgtEl>
                                          <p:spTgt spid="436232"/>
                                        </p:tgtEl>
                                      </p:cBhvr>
                                    </p:animEffect>
                                    <p:anim calcmode="lin" valueType="num">
                                      <p:cBhvr>
                                        <p:cTn id="13" dur="1000" fill="hold"/>
                                        <p:tgtEl>
                                          <p:spTgt spid="436232"/>
                                        </p:tgtEl>
                                        <p:attrNameLst>
                                          <p:attrName>ppt_x</p:attrName>
                                        </p:attrNameLst>
                                      </p:cBhvr>
                                      <p:tavLst>
                                        <p:tav tm="0">
                                          <p:val>
                                            <p:strVal val="#ppt_x"/>
                                          </p:val>
                                        </p:tav>
                                        <p:tav tm="100000">
                                          <p:val>
                                            <p:strVal val="#ppt_x"/>
                                          </p:val>
                                        </p:tav>
                                      </p:tavLst>
                                    </p:anim>
                                    <p:anim calcmode="lin" valueType="num">
                                      <p:cBhvr>
                                        <p:cTn id="14" dur="1000" fill="hold"/>
                                        <p:tgtEl>
                                          <p:spTgt spid="4362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entr" presetSubtype="0" fill="hold" grpId="0" nodeType="afterEffect">
                                  <p:stCondLst>
                                    <p:cond delay="2000"/>
                                  </p:stCondLst>
                                  <p:childTnLst>
                                    <p:set>
                                      <p:cBhvr>
                                        <p:cTn id="17" dur="1" fill="hold">
                                          <p:stCondLst>
                                            <p:cond delay="499"/>
                                          </p:stCondLst>
                                        </p:cTn>
                                        <p:tgtEl>
                                          <p:spTgt spid="436233"/>
                                        </p:tgtEl>
                                        <p:attrNameLst>
                                          <p:attrName>style.visibility</p:attrName>
                                        </p:attrNameLst>
                                      </p:cBhvr>
                                      <p:to>
                                        <p:strVal val="visible"/>
                                      </p:to>
                                    </p:set>
                                  </p:childTnLst>
                                </p:cTn>
                              </p:par>
                              <p:par>
                                <p:cTn id="18" presetID="9" presetClass="entr" presetSubtype="0" fill="hold" grpId="0" nodeType="withEffect">
                                  <p:stCondLst>
                                    <p:cond delay="2000"/>
                                  </p:stCondLst>
                                  <p:childTnLst>
                                    <p:set>
                                      <p:cBhvr>
                                        <p:cTn id="19" dur="1" fill="hold">
                                          <p:stCondLst>
                                            <p:cond delay="0"/>
                                          </p:stCondLst>
                                        </p:cTn>
                                        <p:tgtEl>
                                          <p:spTgt spid="436248"/>
                                        </p:tgtEl>
                                        <p:attrNameLst>
                                          <p:attrName>style.visibility</p:attrName>
                                        </p:attrNameLst>
                                      </p:cBhvr>
                                      <p:to>
                                        <p:strVal val="visible"/>
                                      </p:to>
                                    </p:set>
                                    <p:animEffect transition="in" filter="dissolve">
                                      <p:cBhvr>
                                        <p:cTn id="20" dur="500"/>
                                        <p:tgtEl>
                                          <p:spTgt spid="436248"/>
                                        </p:tgtEl>
                                      </p:cBhvr>
                                    </p:animEffect>
                                  </p:childTnLst>
                                </p:cTn>
                              </p:par>
                            </p:childTnLst>
                          </p:cTn>
                        </p:par>
                        <p:par>
                          <p:cTn id="21" fill="hold">
                            <p:stCondLst>
                              <p:cond delay="3500"/>
                            </p:stCondLst>
                            <p:childTnLst>
                              <p:par>
                                <p:cTn id="22" presetID="9" presetClass="entr" presetSubtype="0" fill="hold" grpId="0" nodeType="afterEffect">
                                  <p:stCondLst>
                                    <p:cond delay="0"/>
                                  </p:stCondLst>
                                  <p:childTnLst>
                                    <p:set>
                                      <p:cBhvr>
                                        <p:cTn id="23" dur="1" fill="hold">
                                          <p:stCondLst>
                                            <p:cond delay="0"/>
                                          </p:stCondLst>
                                        </p:cTn>
                                        <p:tgtEl>
                                          <p:spTgt spid="436234"/>
                                        </p:tgtEl>
                                        <p:attrNameLst>
                                          <p:attrName>style.visibility</p:attrName>
                                        </p:attrNameLst>
                                      </p:cBhvr>
                                      <p:to>
                                        <p:strVal val="visible"/>
                                      </p:to>
                                    </p:set>
                                    <p:animEffect transition="in" filter="dissolve">
                                      <p:cBhvr>
                                        <p:cTn id="24" dur="500"/>
                                        <p:tgtEl>
                                          <p:spTgt spid="436234"/>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mph" presetSubtype="0" grpId="1" nodeType="clickEffect">
                                  <p:stCondLst>
                                    <p:cond delay="0"/>
                                  </p:stCondLst>
                                  <p:childTnLst>
                                    <p:set>
                                      <p:cBhvr rctx="PPT">
                                        <p:cTn id="28" dur="indefinite"/>
                                        <p:tgtEl>
                                          <p:spTgt spid="436248"/>
                                        </p:tgtEl>
                                        <p:attrNameLst>
                                          <p:attrName>style.opacity</p:attrName>
                                        </p:attrNameLst>
                                      </p:cBhvr>
                                      <p:to>
                                        <p:strVal val="0.5"/>
                                      </p:to>
                                    </p:set>
                                    <p:animEffect filter="image" prLst="opacity: 0.5">
                                      <p:cBhvr rctx="IE">
                                        <p:cTn id="29" dur="indefinite"/>
                                        <p:tgtEl>
                                          <p:spTgt spid="436248"/>
                                        </p:tgtEl>
                                      </p:cBhvr>
                                    </p:animEffect>
                                  </p:childTnLst>
                                </p:cTn>
                              </p:par>
                              <p:par>
                                <p:cTn id="30" presetID="1" presetClass="entr" presetSubtype="0" fill="hold" grpId="0" nodeType="withEffect">
                                  <p:stCondLst>
                                    <p:cond delay="0"/>
                                  </p:stCondLst>
                                  <p:childTnLst>
                                    <p:set>
                                      <p:cBhvr>
                                        <p:cTn id="31" dur="1" fill="hold">
                                          <p:stCondLst>
                                            <p:cond delay="499"/>
                                          </p:stCondLst>
                                        </p:cTn>
                                        <p:tgtEl>
                                          <p:spTgt spid="436235"/>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436236"/>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grpId="0" nodeType="afterEffect">
                                  <p:stCondLst>
                                    <p:cond delay="2000"/>
                                  </p:stCondLst>
                                  <p:childTnLst>
                                    <p:set>
                                      <p:cBhvr>
                                        <p:cTn id="37" dur="1" fill="hold">
                                          <p:stCondLst>
                                            <p:cond delay="499"/>
                                          </p:stCondLst>
                                        </p:cTn>
                                        <p:tgtEl>
                                          <p:spTgt spid="43623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436239"/>
                                        </p:tgtEl>
                                        <p:attrNameLst>
                                          <p:attrName>style.visibility</p:attrName>
                                        </p:attrNameLst>
                                      </p:cBhvr>
                                      <p:to>
                                        <p:strVal val="visible"/>
                                      </p:to>
                                    </p:se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499"/>
                                          </p:stCondLst>
                                        </p:cTn>
                                        <p:tgtEl>
                                          <p:spTgt spid="43623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436240"/>
                                        </p:tgtEl>
                                        <p:attrNameLst>
                                          <p:attrName>style.visibility</p:attrName>
                                        </p:attrNameLst>
                                      </p:cBhvr>
                                      <p:to>
                                        <p:strVal val="visible"/>
                                      </p:to>
                                    </p:set>
                                  </p:childTnLst>
                                </p:cTn>
                              </p:par>
                            </p:childTnLst>
                          </p:cTn>
                        </p:par>
                        <p:par>
                          <p:cTn id="49" fill="hold">
                            <p:stCondLst>
                              <p:cond delay="500"/>
                            </p:stCondLst>
                            <p:childTnLst>
                              <p:par>
                                <p:cTn id="50" presetID="23" presetClass="entr" presetSubtype="16" fill="hold" grpId="0" nodeType="afterEffect">
                                  <p:stCondLst>
                                    <p:cond delay="0"/>
                                  </p:stCondLst>
                                  <p:childTnLst>
                                    <p:set>
                                      <p:cBhvr>
                                        <p:cTn id="51" dur="1" fill="hold">
                                          <p:stCondLst>
                                            <p:cond delay="0"/>
                                          </p:stCondLst>
                                        </p:cTn>
                                        <p:tgtEl>
                                          <p:spTgt spid="436242"/>
                                        </p:tgtEl>
                                        <p:attrNameLst>
                                          <p:attrName>style.visibility</p:attrName>
                                        </p:attrNameLst>
                                      </p:cBhvr>
                                      <p:to>
                                        <p:strVal val="visible"/>
                                      </p:to>
                                    </p:set>
                                    <p:anim calcmode="lin" valueType="num">
                                      <p:cBhvr>
                                        <p:cTn id="52" dur="500" fill="hold"/>
                                        <p:tgtEl>
                                          <p:spTgt spid="436242"/>
                                        </p:tgtEl>
                                        <p:attrNameLst>
                                          <p:attrName>ppt_w</p:attrName>
                                        </p:attrNameLst>
                                      </p:cBhvr>
                                      <p:tavLst>
                                        <p:tav tm="0">
                                          <p:val>
                                            <p:fltVal val="0"/>
                                          </p:val>
                                        </p:tav>
                                        <p:tav tm="100000">
                                          <p:val>
                                            <p:strVal val="#ppt_w"/>
                                          </p:val>
                                        </p:tav>
                                      </p:tavLst>
                                    </p:anim>
                                    <p:anim calcmode="lin" valueType="num">
                                      <p:cBhvr>
                                        <p:cTn id="53" dur="500" fill="hold"/>
                                        <p:tgtEl>
                                          <p:spTgt spid="436242"/>
                                        </p:tgtEl>
                                        <p:attrNameLst>
                                          <p:attrName>ppt_h</p:attrName>
                                        </p:attrNameLst>
                                      </p:cBhvr>
                                      <p:tavLst>
                                        <p:tav tm="0">
                                          <p:val>
                                            <p:fltVal val="0"/>
                                          </p:val>
                                        </p:tav>
                                        <p:tav tm="100000">
                                          <p:val>
                                            <p:strVal val="#ppt_h"/>
                                          </p:val>
                                        </p:tav>
                                      </p:tavLst>
                                    </p:anim>
                                  </p:childTnLst>
                                </p:cTn>
                              </p:par>
                            </p:childTnLst>
                          </p:cTn>
                        </p:par>
                        <p:par>
                          <p:cTn id="54" fill="hold">
                            <p:stCondLst>
                              <p:cond delay="1000"/>
                            </p:stCondLst>
                            <p:childTnLst>
                              <p:par>
                                <p:cTn id="55" presetID="1" presetClass="entr" presetSubtype="0" fill="hold" grpId="0" nodeType="afterEffect">
                                  <p:stCondLst>
                                    <p:cond delay="0"/>
                                  </p:stCondLst>
                                  <p:childTnLst>
                                    <p:set>
                                      <p:cBhvr>
                                        <p:cTn id="56" dur="1" fill="hold">
                                          <p:stCondLst>
                                            <p:cond delay="499"/>
                                          </p:stCondLst>
                                        </p:cTn>
                                        <p:tgtEl>
                                          <p:spTgt spid="436241"/>
                                        </p:tgtEl>
                                        <p:attrNameLst>
                                          <p:attrName>style.visibility</p:attrName>
                                        </p:attrNameLst>
                                      </p:cBhvr>
                                      <p:to>
                                        <p:strVal val="visible"/>
                                      </p:to>
                                    </p:set>
                                  </p:childTnLst>
                                </p:cTn>
                              </p:par>
                            </p:childTnLst>
                          </p:cTn>
                        </p:par>
                        <p:par>
                          <p:cTn id="57" fill="hold">
                            <p:stCondLst>
                              <p:cond delay="1500"/>
                            </p:stCondLst>
                            <p:childTnLst>
                              <p:par>
                                <p:cTn id="58" presetID="23" presetClass="entr" presetSubtype="16" fill="hold" grpId="0" nodeType="afterEffect">
                                  <p:stCondLst>
                                    <p:cond delay="0"/>
                                  </p:stCondLst>
                                  <p:childTnLst>
                                    <p:set>
                                      <p:cBhvr>
                                        <p:cTn id="59" dur="1" fill="hold">
                                          <p:stCondLst>
                                            <p:cond delay="0"/>
                                          </p:stCondLst>
                                        </p:cTn>
                                        <p:tgtEl>
                                          <p:spTgt spid="436243"/>
                                        </p:tgtEl>
                                        <p:attrNameLst>
                                          <p:attrName>style.visibility</p:attrName>
                                        </p:attrNameLst>
                                      </p:cBhvr>
                                      <p:to>
                                        <p:strVal val="visible"/>
                                      </p:to>
                                    </p:set>
                                    <p:anim calcmode="lin" valueType="num">
                                      <p:cBhvr>
                                        <p:cTn id="60" dur="500" fill="hold"/>
                                        <p:tgtEl>
                                          <p:spTgt spid="436243"/>
                                        </p:tgtEl>
                                        <p:attrNameLst>
                                          <p:attrName>ppt_w</p:attrName>
                                        </p:attrNameLst>
                                      </p:cBhvr>
                                      <p:tavLst>
                                        <p:tav tm="0">
                                          <p:val>
                                            <p:fltVal val="0"/>
                                          </p:val>
                                        </p:tav>
                                        <p:tav tm="100000">
                                          <p:val>
                                            <p:strVal val="#ppt_w"/>
                                          </p:val>
                                        </p:tav>
                                      </p:tavLst>
                                    </p:anim>
                                    <p:anim calcmode="lin" valueType="num">
                                      <p:cBhvr>
                                        <p:cTn id="61" dur="500" fill="hold"/>
                                        <p:tgtEl>
                                          <p:spTgt spid="436243"/>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9" presetClass="emph" presetSubtype="0" grpId="1" nodeType="clickEffect">
                                  <p:stCondLst>
                                    <p:cond delay="0"/>
                                  </p:stCondLst>
                                  <p:childTnLst>
                                    <p:set>
                                      <p:cBhvr rctx="PPT">
                                        <p:cTn id="65" dur="indefinite"/>
                                        <p:tgtEl>
                                          <p:spTgt spid="436237"/>
                                        </p:tgtEl>
                                        <p:attrNameLst>
                                          <p:attrName>style.opacity</p:attrName>
                                        </p:attrNameLst>
                                      </p:cBhvr>
                                      <p:to>
                                        <p:strVal val="0.5"/>
                                      </p:to>
                                    </p:set>
                                    <p:animEffect filter="image" prLst="opacity: 0.5">
                                      <p:cBhvr rctx="IE">
                                        <p:cTn id="66" dur="indefinite"/>
                                        <p:tgtEl>
                                          <p:spTgt spid="436237"/>
                                        </p:tgtEl>
                                      </p:cBhvr>
                                    </p:animEffect>
                                  </p:childTnLst>
                                </p:cTn>
                              </p:par>
                              <p:par>
                                <p:cTn id="67" presetID="9" presetClass="emph" presetSubtype="0" grpId="1" nodeType="withEffect">
                                  <p:stCondLst>
                                    <p:cond delay="0"/>
                                  </p:stCondLst>
                                  <p:childTnLst>
                                    <p:set>
                                      <p:cBhvr rctx="PPT">
                                        <p:cTn id="68" dur="indefinite"/>
                                        <p:tgtEl>
                                          <p:spTgt spid="436239"/>
                                        </p:tgtEl>
                                        <p:attrNameLst>
                                          <p:attrName>style.opacity</p:attrName>
                                        </p:attrNameLst>
                                      </p:cBhvr>
                                      <p:to>
                                        <p:strVal val="0.5"/>
                                      </p:to>
                                    </p:set>
                                    <p:animEffect filter="image" prLst="opacity: 0.5">
                                      <p:cBhvr rctx="IE">
                                        <p:cTn id="69" dur="indefinite"/>
                                        <p:tgtEl>
                                          <p:spTgt spid="436239"/>
                                        </p:tgtEl>
                                      </p:cBhvr>
                                    </p:animEffect>
                                  </p:childTnLst>
                                </p:cTn>
                              </p:par>
                              <p:par>
                                <p:cTn id="70" presetID="9" presetClass="emph" presetSubtype="0" grpId="1" nodeType="withEffect">
                                  <p:stCondLst>
                                    <p:cond delay="0"/>
                                  </p:stCondLst>
                                  <p:childTnLst>
                                    <p:set>
                                      <p:cBhvr rctx="PPT">
                                        <p:cTn id="71" dur="indefinite"/>
                                        <p:tgtEl>
                                          <p:spTgt spid="436238"/>
                                        </p:tgtEl>
                                        <p:attrNameLst>
                                          <p:attrName>style.opacity</p:attrName>
                                        </p:attrNameLst>
                                      </p:cBhvr>
                                      <p:to>
                                        <p:strVal val="0.5"/>
                                      </p:to>
                                    </p:set>
                                    <p:animEffect filter="image" prLst="opacity: 0.5">
                                      <p:cBhvr rctx="IE">
                                        <p:cTn id="72" dur="indefinite"/>
                                        <p:tgtEl>
                                          <p:spTgt spid="436238"/>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43624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436243"/>
                                        </p:tgtEl>
                                        <p:attrNameLst>
                                          <p:attrName>style.visibility</p:attrName>
                                        </p:attrNameLst>
                                      </p:cBhvr>
                                      <p:to>
                                        <p:strVal val="hidden"/>
                                      </p:to>
                                    </p:set>
                                  </p:childTnLst>
                                </p:cTn>
                              </p:par>
                              <p:par>
                                <p:cTn id="79" presetID="9" presetClass="entr" presetSubtype="0" fill="hold" grpId="0" nodeType="withEffect">
                                  <p:stCondLst>
                                    <p:cond delay="0"/>
                                  </p:stCondLst>
                                  <p:childTnLst>
                                    <p:set>
                                      <p:cBhvr>
                                        <p:cTn id="80" dur="1" fill="hold">
                                          <p:stCondLst>
                                            <p:cond delay="0"/>
                                          </p:stCondLst>
                                        </p:cTn>
                                        <p:tgtEl>
                                          <p:spTgt spid="436245"/>
                                        </p:tgtEl>
                                        <p:attrNameLst>
                                          <p:attrName>style.visibility</p:attrName>
                                        </p:attrNameLst>
                                      </p:cBhvr>
                                      <p:to>
                                        <p:strVal val="visible"/>
                                      </p:to>
                                    </p:set>
                                    <p:animEffect transition="in" filter="dissolve">
                                      <p:cBhvr>
                                        <p:cTn id="81" dur="500"/>
                                        <p:tgtEl>
                                          <p:spTgt spid="436245"/>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436246"/>
                                        </p:tgtEl>
                                        <p:attrNameLst>
                                          <p:attrName>style.visibility</p:attrName>
                                        </p:attrNameLst>
                                      </p:cBhvr>
                                      <p:to>
                                        <p:strVal val="visible"/>
                                      </p:to>
                                    </p:set>
                                    <p:animEffect transition="in" filter="dissolve">
                                      <p:cBhvr>
                                        <p:cTn id="84" dur="500"/>
                                        <p:tgtEl>
                                          <p:spTgt spid="436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31" grpId="0" animBg="1"/>
      <p:bldP spid="436232" grpId="0" autoUpdateAnimBg="0"/>
      <p:bldP spid="436233" grpId="0" autoUpdateAnimBg="0"/>
      <p:bldP spid="436234" grpId="0" animBg="1" autoUpdateAnimBg="0"/>
      <p:bldP spid="436235" grpId="0" animBg="1"/>
      <p:bldP spid="436236" grpId="0" autoUpdateAnimBg="0"/>
      <p:bldP spid="436237" grpId="0" animBg="1" autoUpdateAnimBg="0"/>
      <p:bldP spid="436237" grpId="1" animBg="1"/>
      <p:bldP spid="436238" grpId="0" animBg="1" autoUpdateAnimBg="0"/>
      <p:bldP spid="436238" grpId="1" animBg="1"/>
      <p:bldP spid="436239" grpId="0" autoUpdateAnimBg="0"/>
      <p:bldP spid="436239" grpId="1"/>
      <p:bldP spid="436240" grpId="0" animBg="1"/>
      <p:bldP spid="436241" grpId="0" animBg="1"/>
      <p:bldP spid="436242" grpId="0" autoUpdateAnimBg="0"/>
      <p:bldP spid="436242" grpId="1"/>
      <p:bldP spid="436243" grpId="0" autoUpdateAnimBg="0"/>
      <p:bldP spid="436243" grpId="1"/>
      <p:bldP spid="436245" grpId="0"/>
      <p:bldP spid="436246" grpId="0"/>
      <p:bldP spid="436248" grpId="0"/>
      <p:bldP spid="436248" grpId="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428" name="Text Box 44"/>
          <p:cNvSpPr txBox="1">
            <a:spLocks noChangeArrowheads="1"/>
          </p:cNvSpPr>
          <p:nvPr/>
        </p:nvSpPr>
        <p:spPr bwMode="auto">
          <a:xfrm>
            <a:off x="1820863" y="1514475"/>
            <a:ext cx="736600" cy="304800"/>
          </a:xfrm>
          <a:prstGeom prst="rect">
            <a:avLst/>
          </a:prstGeom>
          <a:noFill/>
          <a:ln w="9525">
            <a:noFill/>
            <a:miter lim="800000"/>
            <a:headEnd/>
            <a:tailEnd/>
          </a:ln>
        </p:spPr>
        <p:txBody>
          <a:bodyPr wrap="none">
            <a:spAutoFit/>
          </a:bodyPr>
          <a:lstStyle/>
          <a:p>
            <a:r>
              <a:rPr lang="en-US"/>
              <a:t>excess</a:t>
            </a:r>
          </a:p>
        </p:txBody>
      </p:sp>
      <p:sp>
        <p:nvSpPr>
          <p:cNvPr id="400427" name="Text Box 43"/>
          <p:cNvSpPr txBox="1">
            <a:spLocks noChangeArrowheads="1"/>
          </p:cNvSpPr>
          <p:nvPr/>
        </p:nvSpPr>
        <p:spPr bwMode="auto">
          <a:xfrm>
            <a:off x="3708400" y="1511300"/>
            <a:ext cx="736600" cy="304800"/>
          </a:xfrm>
          <a:prstGeom prst="rect">
            <a:avLst/>
          </a:prstGeom>
          <a:noFill/>
          <a:ln w="9525">
            <a:noFill/>
            <a:miter lim="800000"/>
            <a:headEnd/>
            <a:tailEnd/>
          </a:ln>
        </p:spPr>
        <p:txBody>
          <a:bodyPr wrap="none">
            <a:spAutoFit/>
          </a:bodyPr>
          <a:lstStyle/>
          <a:p>
            <a:r>
              <a:rPr lang="en-US"/>
              <a:t>excess</a:t>
            </a:r>
          </a:p>
        </p:txBody>
      </p:sp>
      <p:sp>
        <p:nvSpPr>
          <p:cNvPr id="400426" name="Text Box 42"/>
          <p:cNvSpPr txBox="1">
            <a:spLocks noChangeArrowheads="1"/>
          </p:cNvSpPr>
          <p:nvPr/>
        </p:nvSpPr>
        <p:spPr bwMode="auto">
          <a:xfrm>
            <a:off x="3762375" y="1536700"/>
            <a:ext cx="627063" cy="304800"/>
          </a:xfrm>
          <a:prstGeom prst="rect">
            <a:avLst/>
          </a:prstGeom>
          <a:noFill/>
          <a:ln w="9525">
            <a:noFill/>
            <a:miter lim="800000"/>
            <a:headEnd/>
            <a:tailEnd/>
          </a:ln>
        </p:spPr>
        <p:txBody>
          <a:bodyPr wrap="none">
            <a:spAutoFit/>
          </a:bodyPr>
          <a:lstStyle/>
          <a:p>
            <a:r>
              <a:rPr lang="en-US"/>
              <a:t>125 g</a:t>
            </a:r>
          </a:p>
        </p:txBody>
      </p:sp>
      <p:sp>
        <p:nvSpPr>
          <p:cNvPr id="400425" name="Text Box 41"/>
          <p:cNvSpPr txBox="1">
            <a:spLocks noChangeArrowheads="1"/>
          </p:cNvSpPr>
          <p:nvPr/>
        </p:nvSpPr>
        <p:spPr bwMode="auto">
          <a:xfrm>
            <a:off x="1847850" y="1536700"/>
            <a:ext cx="627063" cy="304800"/>
          </a:xfrm>
          <a:prstGeom prst="rect">
            <a:avLst/>
          </a:prstGeom>
          <a:noFill/>
          <a:ln w="9525">
            <a:noFill/>
            <a:miter lim="800000"/>
            <a:headEnd/>
            <a:tailEnd/>
          </a:ln>
        </p:spPr>
        <p:txBody>
          <a:bodyPr wrap="none">
            <a:spAutoFit/>
          </a:bodyPr>
          <a:lstStyle/>
          <a:p>
            <a:r>
              <a:rPr lang="en-US"/>
              <a:t>125 g</a:t>
            </a:r>
          </a:p>
        </p:txBody>
      </p:sp>
      <p:sp>
        <p:nvSpPr>
          <p:cNvPr id="139270" name="Text Box 4"/>
          <p:cNvSpPr txBox="1">
            <a:spLocks noChangeArrowheads="1"/>
          </p:cNvSpPr>
          <p:nvPr/>
        </p:nvSpPr>
        <p:spPr bwMode="auto">
          <a:xfrm>
            <a:off x="849313" y="525463"/>
            <a:ext cx="7385050" cy="366712"/>
          </a:xfrm>
          <a:prstGeom prst="rect">
            <a:avLst/>
          </a:prstGeom>
          <a:noFill/>
          <a:ln w="9525">
            <a:noFill/>
            <a:miter lim="800000"/>
            <a:headEnd/>
            <a:tailEnd/>
          </a:ln>
        </p:spPr>
        <p:txBody>
          <a:bodyPr wrap="none">
            <a:spAutoFit/>
          </a:bodyPr>
          <a:lstStyle/>
          <a:p>
            <a:r>
              <a:rPr lang="en-US" sz="1800"/>
              <a:t>Solid aluminum react with chlorine gas to yield solid aluminum chloride.</a:t>
            </a:r>
          </a:p>
        </p:txBody>
      </p:sp>
      <p:sp>
        <p:nvSpPr>
          <p:cNvPr id="400389" name="Text Box 5"/>
          <p:cNvSpPr txBox="1">
            <a:spLocks noChangeArrowheads="1"/>
          </p:cNvSpPr>
          <p:nvPr/>
        </p:nvSpPr>
        <p:spPr bwMode="auto">
          <a:xfrm>
            <a:off x="1865313" y="1117600"/>
            <a:ext cx="5484812" cy="457200"/>
          </a:xfrm>
          <a:prstGeom prst="rect">
            <a:avLst/>
          </a:prstGeom>
          <a:noFill/>
          <a:ln w="9525">
            <a:noFill/>
            <a:miter lim="800000"/>
            <a:headEnd/>
            <a:tailEnd/>
          </a:ln>
        </p:spPr>
        <p:txBody>
          <a:bodyPr wrap="none">
            <a:spAutoFit/>
          </a:bodyPr>
          <a:lstStyle/>
          <a:p>
            <a:r>
              <a:rPr lang="en-US" sz="2400"/>
              <a:t>Al(</a:t>
            </a:r>
            <a:r>
              <a:rPr lang="en-US" sz="2400" i="1"/>
              <a:t>s</a:t>
            </a:r>
            <a:r>
              <a:rPr lang="en-US" sz="2400"/>
              <a:t>)     +        Cl</a:t>
            </a:r>
            <a:r>
              <a:rPr lang="en-US" sz="2400" baseline="-25000"/>
              <a:t>2</a:t>
            </a:r>
            <a:r>
              <a:rPr lang="en-US" sz="2400"/>
              <a:t>(</a:t>
            </a:r>
            <a:r>
              <a:rPr lang="en-US" sz="2400" i="1"/>
              <a:t>g</a:t>
            </a:r>
            <a:r>
              <a:rPr lang="en-US" sz="2400"/>
              <a:t>)                   AlCl</a:t>
            </a:r>
            <a:r>
              <a:rPr lang="en-US" sz="2400" baseline="-25000"/>
              <a:t>3</a:t>
            </a:r>
            <a:r>
              <a:rPr lang="en-US" sz="2400"/>
              <a:t>(</a:t>
            </a:r>
            <a:r>
              <a:rPr lang="en-US" sz="2400" i="1"/>
              <a:t>s</a:t>
            </a:r>
            <a:r>
              <a:rPr lang="en-US" sz="2400"/>
              <a:t>)</a:t>
            </a:r>
          </a:p>
        </p:txBody>
      </p:sp>
      <p:sp>
        <p:nvSpPr>
          <p:cNvPr id="400390" name="Line 6"/>
          <p:cNvSpPr>
            <a:spLocks noChangeShapeType="1"/>
          </p:cNvSpPr>
          <p:nvPr/>
        </p:nvSpPr>
        <p:spPr bwMode="auto">
          <a:xfrm>
            <a:off x="4957763" y="1357313"/>
            <a:ext cx="766762" cy="0"/>
          </a:xfrm>
          <a:prstGeom prst="line">
            <a:avLst/>
          </a:prstGeom>
          <a:noFill/>
          <a:ln w="22225">
            <a:solidFill>
              <a:schemeClr val="tx1"/>
            </a:solidFill>
            <a:round/>
            <a:headEnd/>
            <a:tailEnd type="triangle" w="med" len="med"/>
          </a:ln>
        </p:spPr>
        <p:txBody>
          <a:bodyPr/>
          <a:lstStyle/>
          <a:p>
            <a:endParaRPr lang="en-US"/>
          </a:p>
        </p:txBody>
      </p:sp>
      <p:sp>
        <p:nvSpPr>
          <p:cNvPr id="400391" name="Text Box 7"/>
          <p:cNvSpPr txBox="1">
            <a:spLocks noChangeArrowheads="1"/>
          </p:cNvSpPr>
          <p:nvPr/>
        </p:nvSpPr>
        <p:spPr bwMode="auto">
          <a:xfrm>
            <a:off x="3500438" y="1119188"/>
            <a:ext cx="354012" cy="457200"/>
          </a:xfrm>
          <a:prstGeom prst="rect">
            <a:avLst/>
          </a:prstGeom>
          <a:noFill/>
          <a:ln w="9525">
            <a:noFill/>
            <a:miter lim="800000"/>
            <a:headEnd/>
            <a:tailEnd/>
          </a:ln>
        </p:spPr>
        <p:txBody>
          <a:bodyPr wrap="none">
            <a:spAutoFit/>
          </a:bodyPr>
          <a:lstStyle/>
          <a:p>
            <a:r>
              <a:rPr lang="en-US" sz="2400">
                <a:solidFill>
                  <a:schemeClr val="accent2"/>
                </a:solidFill>
              </a:rPr>
              <a:t>3</a:t>
            </a:r>
          </a:p>
        </p:txBody>
      </p:sp>
      <p:sp>
        <p:nvSpPr>
          <p:cNvPr id="400392" name="Text Box 8"/>
          <p:cNvSpPr txBox="1">
            <a:spLocks noChangeArrowheads="1"/>
          </p:cNvSpPr>
          <p:nvPr/>
        </p:nvSpPr>
        <p:spPr bwMode="auto">
          <a:xfrm>
            <a:off x="1614488" y="1119188"/>
            <a:ext cx="354012" cy="457200"/>
          </a:xfrm>
          <a:prstGeom prst="rect">
            <a:avLst/>
          </a:prstGeom>
          <a:noFill/>
          <a:ln w="9525">
            <a:noFill/>
            <a:miter lim="800000"/>
            <a:headEnd/>
            <a:tailEnd/>
          </a:ln>
        </p:spPr>
        <p:txBody>
          <a:bodyPr wrap="none">
            <a:spAutoFit/>
          </a:bodyPr>
          <a:lstStyle/>
          <a:p>
            <a:r>
              <a:rPr lang="en-US" sz="2400">
                <a:solidFill>
                  <a:schemeClr val="accent2"/>
                </a:solidFill>
              </a:rPr>
              <a:t>2</a:t>
            </a:r>
          </a:p>
        </p:txBody>
      </p:sp>
      <p:sp>
        <p:nvSpPr>
          <p:cNvPr id="400393" name="Text Box 9"/>
          <p:cNvSpPr txBox="1">
            <a:spLocks noChangeArrowheads="1"/>
          </p:cNvSpPr>
          <p:nvPr/>
        </p:nvSpPr>
        <p:spPr bwMode="auto">
          <a:xfrm>
            <a:off x="5910263" y="1119188"/>
            <a:ext cx="354012" cy="457200"/>
          </a:xfrm>
          <a:prstGeom prst="rect">
            <a:avLst/>
          </a:prstGeom>
          <a:noFill/>
          <a:ln w="9525">
            <a:noFill/>
            <a:miter lim="800000"/>
            <a:headEnd/>
            <a:tailEnd/>
          </a:ln>
        </p:spPr>
        <p:txBody>
          <a:bodyPr wrap="none">
            <a:spAutoFit/>
          </a:bodyPr>
          <a:lstStyle/>
          <a:p>
            <a:r>
              <a:rPr lang="en-US" sz="2400">
                <a:solidFill>
                  <a:schemeClr val="accent2"/>
                </a:solidFill>
              </a:rPr>
              <a:t>2</a:t>
            </a:r>
          </a:p>
        </p:txBody>
      </p:sp>
      <p:grpSp>
        <p:nvGrpSpPr>
          <p:cNvPr id="2" name="Group 10"/>
          <p:cNvGrpSpPr>
            <a:grpSpLocks/>
          </p:cNvGrpSpPr>
          <p:nvPr/>
        </p:nvGrpSpPr>
        <p:grpSpPr bwMode="auto">
          <a:xfrm>
            <a:off x="406400" y="2589213"/>
            <a:ext cx="1219200" cy="481012"/>
            <a:chOff x="186" y="1092"/>
            <a:chExt cx="768" cy="303"/>
          </a:xfrm>
        </p:grpSpPr>
        <p:sp>
          <p:nvSpPr>
            <p:cNvPr id="139355" name="Line 11"/>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139356" name="Line 12"/>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139357" name="Line 13"/>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139358" name="Line 14"/>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139359" name="Line 15"/>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400400" name="Oval 16"/>
          <p:cNvSpPr>
            <a:spLocks noChangeArrowheads="1"/>
          </p:cNvSpPr>
          <p:nvPr/>
        </p:nvSpPr>
        <p:spPr bwMode="auto">
          <a:xfrm>
            <a:off x="430213" y="2536825"/>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400401" name="Text Box 17"/>
          <p:cNvSpPr txBox="1">
            <a:spLocks noChangeArrowheads="1"/>
          </p:cNvSpPr>
          <p:nvPr/>
        </p:nvSpPr>
        <p:spPr bwMode="auto">
          <a:xfrm>
            <a:off x="452438" y="3094038"/>
            <a:ext cx="342900" cy="304800"/>
          </a:xfrm>
          <a:prstGeom prst="rect">
            <a:avLst/>
          </a:prstGeom>
          <a:noFill/>
          <a:ln w="9525">
            <a:noFill/>
            <a:miter lim="800000"/>
            <a:headEnd/>
            <a:tailEnd/>
          </a:ln>
        </p:spPr>
        <p:txBody>
          <a:bodyPr wrap="none">
            <a:spAutoFit/>
          </a:bodyPr>
          <a:lstStyle/>
          <a:p>
            <a:r>
              <a:rPr lang="en-US"/>
              <a:t>Al</a:t>
            </a:r>
          </a:p>
        </p:txBody>
      </p:sp>
      <p:sp>
        <p:nvSpPr>
          <p:cNvPr id="400402" name="Text Box 18"/>
          <p:cNvSpPr txBox="1">
            <a:spLocks noChangeArrowheads="1"/>
          </p:cNvSpPr>
          <p:nvPr/>
        </p:nvSpPr>
        <p:spPr bwMode="auto">
          <a:xfrm>
            <a:off x="1198563" y="3094038"/>
            <a:ext cx="574675" cy="304800"/>
          </a:xfrm>
          <a:prstGeom prst="rect">
            <a:avLst/>
          </a:prstGeom>
          <a:noFill/>
          <a:ln w="9525">
            <a:noFill/>
            <a:miter lim="800000"/>
            <a:headEnd/>
            <a:tailEnd/>
          </a:ln>
        </p:spPr>
        <p:txBody>
          <a:bodyPr wrap="none">
            <a:spAutoFit/>
          </a:bodyPr>
          <a:lstStyle/>
          <a:p>
            <a:r>
              <a:rPr lang="en-US"/>
              <a:t>AlCl</a:t>
            </a:r>
            <a:r>
              <a:rPr lang="en-US" baseline="-25000"/>
              <a:t>3</a:t>
            </a:r>
          </a:p>
        </p:txBody>
      </p:sp>
      <p:sp>
        <p:nvSpPr>
          <p:cNvPr id="400403" name="Line 19"/>
          <p:cNvSpPr>
            <a:spLocks noChangeShapeType="1"/>
          </p:cNvSpPr>
          <p:nvPr/>
        </p:nvSpPr>
        <p:spPr bwMode="auto">
          <a:xfrm>
            <a:off x="739775" y="2822575"/>
            <a:ext cx="534988" cy="0"/>
          </a:xfrm>
          <a:prstGeom prst="line">
            <a:avLst/>
          </a:prstGeom>
          <a:noFill/>
          <a:ln w="31750">
            <a:solidFill>
              <a:srgbClr val="800000"/>
            </a:solidFill>
            <a:round/>
            <a:headEnd/>
            <a:tailEnd/>
          </a:ln>
        </p:spPr>
        <p:txBody>
          <a:bodyPr/>
          <a:lstStyle/>
          <a:p>
            <a:endParaRPr lang="en-US"/>
          </a:p>
        </p:txBody>
      </p:sp>
      <p:sp>
        <p:nvSpPr>
          <p:cNvPr id="400404" name="Line 20"/>
          <p:cNvSpPr>
            <a:spLocks noChangeShapeType="1"/>
          </p:cNvSpPr>
          <p:nvPr/>
        </p:nvSpPr>
        <p:spPr bwMode="auto">
          <a:xfrm flipV="1">
            <a:off x="1265238" y="2609850"/>
            <a:ext cx="231775" cy="222250"/>
          </a:xfrm>
          <a:prstGeom prst="line">
            <a:avLst/>
          </a:prstGeom>
          <a:noFill/>
          <a:ln w="31750">
            <a:solidFill>
              <a:srgbClr val="800000"/>
            </a:solidFill>
            <a:round/>
            <a:headEnd/>
            <a:tailEnd/>
          </a:ln>
        </p:spPr>
        <p:txBody>
          <a:bodyPr/>
          <a:lstStyle/>
          <a:p>
            <a:endParaRPr lang="en-US"/>
          </a:p>
        </p:txBody>
      </p:sp>
      <p:grpSp>
        <p:nvGrpSpPr>
          <p:cNvPr id="3" name="Group 21"/>
          <p:cNvGrpSpPr>
            <a:grpSpLocks/>
          </p:cNvGrpSpPr>
          <p:nvPr/>
        </p:nvGrpSpPr>
        <p:grpSpPr bwMode="auto">
          <a:xfrm>
            <a:off x="1485900" y="2538413"/>
            <a:ext cx="88900" cy="88900"/>
            <a:chOff x="925" y="1217"/>
            <a:chExt cx="56" cy="56"/>
          </a:xfrm>
        </p:grpSpPr>
        <p:sp>
          <p:nvSpPr>
            <p:cNvPr id="139352" name="Oval 22"/>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139353" name="Line 23"/>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139354" name="Line 24"/>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400409" name="Text Box 25"/>
          <p:cNvSpPr txBox="1">
            <a:spLocks noChangeArrowheads="1"/>
          </p:cNvSpPr>
          <p:nvPr/>
        </p:nvSpPr>
        <p:spPr bwMode="auto">
          <a:xfrm>
            <a:off x="1936750" y="2686050"/>
            <a:ext cx="2052638" cy="336550"/>
          </a:xfrm>
          <a:prstGeom prst="rect">
            <a:avLst/>
          </a:prstGeom>
          <a:noFill/>
          <a:ln w="9525">
            <a:noFill/>
            <a:miter lim="800000"/>
            <a:headEnd/>
            <a:tailEnd/>
          </a:ln>
        </p:spPr>
        <p:txBody>
          <a:bodyPr wrap="none">
            <a:spAutoFit/>
          </a:bodyPr>
          <a:lstStyle/>
          <a:p>
            <a:r>
              <a:rPr lang="en-US" sz="1600"/>
              <a:t>x g AlCl</a:t>
            </a:r>
            <a:r>
              <a:rPr lang="en-US" sz="1600" baseline="-25000"/>
              <a:t>3</a:t>
            </a:r>
            <a:r>
              <a:rPr lang="en-US" sz="1600"/>
              <a:t>  =  125 g Al</a:t>
            </a:r>
          </a:p>
        </p:txBody>
      </p:sp>
      <p:sp>
        <p:nvSpPr>
          <p:cNvPr id="400410" name="Text Box 26"/>
          <p:cNvSpPr txBox="1">
            <a:spLocks noChangeArrowheads="1"/>
          </p:cNvSpPr>
          <p:nvPr/>
        </p:nvSpPr>
        <p:spPr bwMode="auto">
          <a:xfrm>
            <a:off x="4049713" y="2824163"/>
            <a:ext cx="815975" cy="336550"/>
          </a:xfrm>
          <a:prstGeom prst="rect">
            <a:avLst/>
          </a:prstGeom>
          <a:noFill/>
          <a:ln w="9525">
            <a:noFill/>
            <a:miter lim="800000"/>
            <a:headEnd/>
            <a:tailEnd/>
          </a:ln>
        </p:spPr>
        <p:txBody>
          <a:bodyPr wrap="none">
            <a:spAutoFit/>
          </a:bodyPr>
          <a:lstStyle/>
          <a:p>
            <a:r>
              <a:rPr lang="en-US" sz="1600"/>
              <a:t>27 g Al</a:t>
            </a:r>
          </a:p>
        </p:txBody>
      </p:sp>
      <p:sp>
        <p:nvSpPr>
          <p:cNvPr id="400411" name="Text Box 27"/>
          <p:cNvSpPr txBox="1">
            <a:spLocks noChangeArrowheads="1"/>
          </p:cNvSpPr>
          <p:nvPr/>
        </p:nvSpPr>
        <p:spPr bwMode="auto">
          <a:xfrm>
            <a:off x="7418388" y="2697163"/>
            <a:ext cx="1430337" cy="336550"/>
          </a:xfrm>
          <a:prstGeom prst="rect">
            <a:avLst/>
          </a:prstGeom>
          <a:noFill/>
          <a:ln w="9525">
            <a:noFill/>
            <a:miter lim="800000"/>
            <a:headEnd/>
            <a:tailEnd/>
          </a:ln>
        </p:spPr>
        <p:txBody>
          <a:bodyPr wrap="none">
            <a:spAutoFit/>
          </a:bodyPr>
          <a:lstStyle/>
          <a:p>
            <a:r>
              <a:rPr lang="en-US" sz="1600"/>
              <a:t>=  618 g AlCl</a:t>
            </a:r>
            <a:r>
              <a:rPr lang="en-US" sz="1600" baseline="-25000"/>
              <a:t>3</a:t>
            </a:r>
          </a:p>
        </p:txBody>
      </p:sp>
      <p:sp>
        <p:nvSpPr>
          <p:cNvPr id="400412" name="Rectangle 28"/>
          <p:cNvSpPr>
            <a:spLocks noChangeArrowheads="1"/>
          </p:cNvSpPr>
          <p:nvPr/>
        </p:nvSpPr>
        <p:spPr bwMode="auto">
          <a:xfrm>
            <a:off x="3987800" y="2559050"/>
            <a:ext cx="917575" cy="336550"/>
          </a:xfrm>
          <a:prstGeom prst="rect">
            <a:avLst/>
          </a:prstGeom>
          <a:noFill/>
          <a:ln w="9525">
            <a:noFill/>
            <a:miter lim="800000"/>
            <a:headEnd/>
            <a:tailEnd/>
          </a:ln>
        </p:spPr>
        <p:txBody>
          <a:bodyPr wrap="none">
            <a:spAutoFit/>
          </a:bodyPr>
          <a:lstStyle/>
          <a:p>
            <a:r>
              <a:rPr lang="en-US" sz="1600"/>
              <a:t>1 mol Al</a:t>
            </a:r>
          </a:p>
        </p:txBody>
      </p:sp>
      <p:sp>
        <p:nvSpPr>
          <p:cNvPr id="400413" name="Rectangle 29"/>
          <p:cNvSpPr>
            <a:spLocks noChangeArrowheads="1"/>
          </p:cNvSpPr>
          <p:nvPr/>
        </p:nvSpPr>
        <p:spPr bwMode="auto">
          <a:xfrm>
            <a:off x="4910138" y="2552700"/>
            <a:ext cx="1185862" cy="336550"/>
          </a:xfrm>
          <a:prstGeom prst="rect">
            <a:avLst/>
          </a:prstGeom>
          <a:noFill/>
          <a:ln w="9525">
            <a:noFill/>
            <a:miter lim="800000"/>
            <a:headEnd/>
            <a:tailEnd/>
          </a:ln>
        </p:spPr>
        <p:txBody>
          <a:bodyPr wrap="none">
            <a:spAutoFit/>
          </a:bodyPr>
          <a:lstStyle/>
          <a:p>
            <a:r>
              <a:rPr lang="en-US" sz="1600"/>
              <a:t>2 mol AlCl</a:t>
            </a:r>
            <a:r>
              <a:rPr lang="en-US" sz="1600" baseline="-25000"/>
              <a:t>3</a:t>
            </a:r>
          </a:p>
        </p:txBody>
      </p:sp>
      <p:grpSp>
        <p:nvGrpSpPr>
          <p:cNvPr id="4" name="Group 30"/>
          <p:cNvGrpSpPr>
            <a:grpSpLocks/>
          </p:cNvGrpSpPr>
          <p:nvPr/>
        </p:nvGrpSpPr>
        <p:grpSpPr bwMode="auto">
          <a:xfrm>
            <a:off x="4037013" y="2597150"/>
            <a:ext cx="847725" cy="542925"/>
            <a:chOff x="2353" y="2935"/>
            <a:chExt cx="1505" cy="342"/>
          </a:xfrm>
        </p:grpSpPr>
        <p:sp>
          <p:nvSpPr>
            <p:cNvPr id="139350" name="AutoShape 31"/>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39351" name="Line 32"/>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400417" name="Rectangle 33"/>
          <p:cNvSpPr>
            <a:spLocks noChangeArrowheads="1"/>
          </p:cNvSpPr>
          <p:nvPr/>
        </p:nvSpPr>
        <p:spPr bwMode="auto">
          <a:xfrm>
            <a:off x="5035550" y="2822575"/>
            <a:ext cx="917575" cy="336550"/>
          </a:xfrm>
          <a:prstGeom prst="rect">
            <a:avLst/>
          </a:prstGeom>
          <a:noFill/>
          <a:ln w="9525">
            <a:noFill/>
            <a:miter lim="800000"/>
            <a:headEnd/>
            <a:tailEnd/>
          </a:ln>
        </p:spPr>
        <p:txBody>
          <a:bodyPr wrap="none">
            <a:spAutoFit/>
          </a:bodyPr>
          <a:lstStyle/>
          <a:p>
            <a:r>
              <a:rPr lang="en-US" sz="1600"/>
              <a:t>2 mol Al</a:t>
            </a:r>
          </a:p>
        </p:txBody>
      </p:sp>
      <p:sp>
        <p:nvSpPr>
          <p:cNvPr id="400418" name="Line 34"/>
          <p:cNvSpPr>
            <a:spLocks noChangeShapeType="1"/>
          </p:cNvSpPr>
          <p:nvPr/>
        </p:nvSpPr>
        <p:spPr bwMode="auto">
          <a:xfrm flipV="1">
            <a:off x="3559175" y="2819400"/>
            <a:ext cx="319088" cy="98425"/>
          </a:xfrm>
          <a:prstGeom prst="line">
            <a:avLst/>
          </a:prstGeom>
          <a:noFill/>
          <a:ln w="9525">
            <a:solidFill>
              <a:srgbClr val="FF0000"/>
            </a:solidFill>
            <a:round/>
            <a:headEnd/>
            <a:tailEnd/>
          </a:ln>
        </p:spPr>
        <p:txBody>
          <a:bodyPr/>
          <a:lstStyle/>
          <a:p>
            <a:endParaRPr lang="en-US"/>
          </a:p>
        </p:txBody>
      </p:sp>
      <p:sp>
        <p:nvSpPr>
          <p:cNvPr id="400419" name="Line 35"/>
          <p:cNvSpPr>
            <a:spLocks noChangeShapeType="1"/>
          </p:cNvSpPr>
          <p:nvPr/>
        </p:nvSpPr>
        <p:spPr bwMode="auto">
          <a:xfrm flipV="1">
            <a:off x="4438650" y="2949575"/>
            <a:ext cx="379413" cy="106363"/>
          </a:xfrm>
          <a:prstGeom prst="line">
            <a:avLst/>
          </a:prstGeom>
          <a:noFill/>
          <a:ln w="9525">
            <a:solidFill>
              <a:srgbClr val="FF0000"/>
            </a:solidFill>
            <a:round/>
            <a:headEnd/>
            <a:tailEnd/>
          </a:ln>
        </p:spPr>
        <p:txBody>
          <a:bodyPr/>
          <a:lstStyle/>
          <a:p>
            <a:endParaRPr lang="en-US"/>
          </a:p>
        </p:txBody>
      </p:sp>
      <p:grpSp>
        <p:nvGrpSpPr>
          <p:cNvPr id="5" name="Group 36"/>
          <p:cNvGrpSpPr>
            <a:grpSpLocks/>
          </p:cNvGrpSpPr>
          <p:nvPr/>
        </p:nvGrpSpPr>
        <p:grpSpPr bwMode="auto">
          <a:xfrm>
            <a:off x="4935538" y="2590800"/>
            <a:ext cx="1108075" cy="542925"/>
            <a:chOff x="3885" y="2931"/>
            <a:chExt cx="542" cy="342"/>
          </a:xfrm>
        </p:grpSpPr>
        <p:sp>
          <p:nvSpPr>
            <p:cNvPr id="139348" name="AutoShape 37"/>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39349" name="Line 38"/>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00423" name="Line 39"/>
          <p:cNvSpPr>
            <a:spLocks noChangeShapeType="1"/>
          </p:cNvSpPr>
          <p:nvPr/>
        </p:nvSpPr>
        <p:spPr bwMode="auto">
          <a:xfrm flipV="1">
            <a:off x="4287838" y="2676525"/>
            <a:ext cx="517525" cy="112713"/>
          </a:xfrm>
          <a:prstGeom prst="line">
            <a:avLst/>
          </a:prstGeom>
          <a:noFill/>
          <a:ln w="9525">
            <a:solidFill>
              <a:srgbClr val="FF0000"/>
            </a:solidFill>
            <a:round/>
            <a:headEnd/>
            <a:tailEnd/>
          </a:ln>
        </p:spPr>
        <p:txBody>
          <a:bodyPr/>
          <a:lstStyle/>
          <a:p>
            <a:endParaRPr lang="en-US"/>
          </a:p>
        </p:txBody>
      </p:sp>
      <p:sp>
        <p:nvSpPr>
          <p:cNvPr id="400424" name="Line 40"/>
          <p:cNvSpPr>
            <a:spLocks noChangeShapeType="1"/>
          </p:cNvSpPr>
          <p:nvPr/>
        </p:nvSpPr>
        <p:spPr bwMode="auto">
          <a:xfrm flipV="1">
            <a:off x="5330825" y="2936875"/>
            <a:ext cx="517525" cy="112713"/>
          </a:xfrm>
          <a:prstGeom prst="line">
            <a:avLst/>
          </a:prstGeom>
          <a:noFill/>
          <a:ln w="9525">
            <a:solidFill>
              <a:srgbClr val="FF0000"/>
            </a:solidFill>
            <a:round/>
            <a:headEnd/>
            <a:tailEnd/>
          </a:ln>
        </p:spPr>
        <p:txBody>
          <a:bodyPr/>
          <a:lstStyle/>
          <a:p>
            <a:endParaRPr lang="en-US"/>
          </a:p>
        </p:txBody>
      </p:sp>
      <p:sp>
        <p:nvSpPr>
          <p:cNvPr id="400429" name="Text Box 45"/>
          <p:cNvSpPr txBox="1">
            <a:spLocks noChangeArrowheads="1"/>
          </p:cNvSpPr>
          <p:nvPr/>
        </p:nvSpPr>
        <p:spPr bwMode="auto">
          <a:xfrm>
            <a:off x="6400800" y="1490663"/>
            <a:ext cx="420688" cy="304800"/>
          </a:xfrm>
          <a:prstGeom prst="rect">
            <a:avLst/>
          </a:prstGeom>
          <a:noFill/>
          <a:ln w="9525">
            <a:noFill/>
            <a:miter lim="800000"/>
            <a:headEnd/>
            <a:tailEnd/>
          </a:ln>
        </p:spPr>
        <p:txBody>
          <a:bodyPr wrap="none">
            <a:spAutoFit/>
          </a:bodyPr>
          <a:lstStyle/>
          <a:p>
            <a:r>
              <a:rPr lang="en-US"/>
              <a:t>x g</a:t>
            </a:r>
          </a:p>
        </p:txBody>
      </p:sp>
      <p:sp>
        <p:nvSpPr>
          <p:cNvPr id="400430" name="Line 46"/>
          <p:cNvSpPr>
            <a:spLocks noChangeShapeType="1"/>
          </p:cNvSpPr>
          <p:nvPr/>
        </p:nvSpPr>
        <p:spPr bwMode="auto">
          <a:xfrm>
            <a:off x="482600" y="2611438"/>
            <a:ext cx="258763" cy="219075"/>
          </a:xfrm>
          <a:prstGeom prst="line">
            <a:avLst/>
          </a:prstGeom>
          <a:noFill/>
          <a:ln w="31750">
            <a:solidFill>
              <a:srgbClr val="800000"/>
            </a:solidFill>
            <a:round/>
            <a:headEnd/>
            <a:tailEnd/>
          </a:ln>
        </p:spPr>
        <p:txBody>
          <a:bodyPr/>
          <a:lstStyle/>
          <a:p>
            <a:endParaRPr lang="en-US"/>
          </a:p>
        </p:txBody>
      </p:sp>
      <p:sp>
        <p:nvSpPr>
          <p:cNvPr id="400431" name="Rectangle 47"/>
          <p:cNvSpPr>
            <a:spLocks noChangeArrowheads="1"/>
          </p:cNvSpPr>
          <p:nvPr/>
        </p:nvSpPr>
        <p:spPr bwMode="auto">
          <a:xfrm>
            <a:off x="6062663" y="2552700"/>
            <a:ext cx="1366837" cy="336550"/>
          </a:xfrm>
          <a:prstGeom prst="rect">
            <a:avLst/>
          </a:prstGeom>
          <a:noFill/>
          <a:ln w="9525">
            <a:noFill/>
            <a:miter lim="800000"/>
            <a:headEnd/>
            <a:tailEnd/>
          </a:ln>
        </p:spPr>
        <p:txBody>
          <a:bodyPr wrap="none">
            <a:spAutoFit/>
          </a:bodyPr>
          <a:lstStyle/>
          <a:p>
            <a:r>
              <a:rPr lang="en-US" sz="1600"/>
              <a:t>133.5 g AlCl</a:t>
            </a:r>
            <a:r>
              <a:rPr lang="en-US" sz="1600" baseline="-25000"/>
              <a:t>3</a:t>
            </a:r>
          </a:p>
        </p:txBody>
      </p:sp>
      <p:sp>
        <p:nvSpPr>
          <p:cNvPr id="400432" name="Rectangle 48"/>
          <p:cNvSpPr>
            <a:spLocks noChangeArrowheads="1"/>
          </p:cNvSpPr>
          <p:nvPr/>
        </p:nvSpPr>
        <p:spPr bwMode="auto">
          <a:xfrm>
            <a:off x="6121400" y="2822575"/>
            <a:ext cx="1185863" cy="336550"/>
          </a:xfrm>
          <a:prstGeom prst="rect">
            <a:avLst/>
          </a:prstGeom>
          <a:noFill/>
          <a:ln w="9525">
            <a:noFill/>
            <a:miter lim="800000"/>
            <a:headEnd/>
            <a:tailEnd/>
          </a:ln>
        </p:spPr>
        <p:txBody>
          <a:bodyPr wrap="none">
            <a:spAutoFit/>
          </a:bodyPr>
          <a:lstStyle/>
          <a:p>
            <a:r>
              <a:rPr lang="en-US" sz="1600"/>
              <a:t>1 mol AlCl</a:t>
            </a:r>
            <a:r>
              <a:rPr lang="en-US" sz="1600" baseline="-25000"/>
              <a:t>3</a:t>
            </a:r>
          </a:p>
        </p:txBody>
      </p:sp>
      <p:grpSp>
        <p:nvGrpSpPr>
          <p:cNvPr id="6" name="Group 49"/>
          <p:cNvGrpSpPr>
            <a:grpSpLocks/>
          </p:cNvGrpSpPr>
          <p:nvPr/>
        </p:nvGrpSpPr>
        <p:grpSpPr bwMode="auto">
          <a:xfrm>
            <a:off x="6088063" y="2590800"/>
            <a:ext cx="1312862" cy="542925"/>
            <a:chOff x="3885" y="2931"/>
            <a:chExt cx="542" cy="342"/>
          </a:xfrm>
        </p:grpSpPr>
        <p:sp>
          <p:nvSpPr>
            <p:cNvPr id="139346" name="AutoShape 50"/>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39347" name="Line 51"/>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00437" name="Line 53"/>
          <p:cNvSpPr>
            <a:spLocks noChangeShapeType="1"/>
          </p:cNvSpPr>
          <p:nvPr/>
        </p:nvSpPr>
        <p:spPr bwMode="auto">
          <a:xfrm flipV="1">
            <a:off x="5191125" y="2686050"/>
            <a:ext cx="781050" cy="100013"/>
          </a:xfrm>
          <a:prstGeom prst="line">
            <a:avLst/>
          </a:prstGeom>
          <a:noFill/>
          <a:ln w="9525">
            <a:solidFill>
              <a:srgbClr val="FF0000"/>
            </a:solidFill>
            <a:round/>
            <a:headEnd/>
            <a:tailEnd/>
          </a:ln>
        </p:spPr>
        <p:txBody>
          <a:bodyPr/>
          <a:lstStyle/>
          <a:p>
            <a:endParaRPr lang="en-US"/>
          </a:p>
        </p:txBody>
      </p:sp>
      <p:sp>
        <p:nvSpPr>
          <p:cNvPr id="400444" name="Line 60"/>
          <p:cNvSpPr>
            <a:spLocks noChangeShapeType="1"/>
          </p:cNvSpPr>
          <p:nvPr/>
        </p:nvSpPr>
        <p:spPr bwMode="auto">
          <a:xfrm flipV="1">
            <a:off x="6405563" y="2957513"/>
            <a:ext cx="781050" cy="100012"/>
          </a:xfrm>
          <a:prstGeom prst="line">
            <a:avLst/>
          </a:prstGeom>
          <a:noFill/>
          <a:ln w="9525">
            <a:solidFill>
              <a:srgbClr val="FF0000"/>
            </a:solidFill>
            <a:round/>
            <a:headEnd/>
            <a:tailEnd/>
          </a:ln>
        </p:spPr>
        <p:txBody>
          <a:bodyPr/>
          <a:lstStyle/>
          <a:p>
            <a:endParaRPr lang="en-US"/>
          </a:p>
        </p:txBody>
      </p:sp>
      <p:grpSp>
        <p:nvGrpSpPr>
          <p:cNvPr id="7" name="Group 61"/>
          <p:cNvGrpSpPr>
            <a:grpSpLocks/>
          </p:cNvGrpSpPr>
          <p:nvPr/>
        </p:nvGrpSpPr>
        <p:grpSpPr bwMode="auto">
          <a:xfrm>
            <a:off x="407988" y="4233863"/>
            <a:ext cx="1219200" cy="481012"/>
            <a:chOff x="186" y="1092"/>
            <a:chExt cx="768" cy="303"/>
          </a:xfrm>
        </p:grpSpPr>
        <p:sp>
          <p:nvSpPr>
            <p:cNvPr id="139341" name="Line 62"/>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139342" name="Line 63"/>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139343" name="Line 64"/>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139344" name="Line 65"/>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139345" name="Line 66"/>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400451" name="Oval 67"/>
          <p:cNvSpPr>
            <a:spLocks noChangeArrowheads="1"/>
          </p:cNvSpPr>
          <p:nvPr/>
        </p:nvSpPr>
        <p:spPr bwMode="auto">
          <a:xfrm>
            <a:off x="431800" y="4181475"/>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400452" name="Text Box 68"/>
          <p:cNvSpPr txBox="1">
            <a:spLocks noChangeArrowheads="1"/>
          </p:cNvSpPr>
          <p:nvPr/>
        </p:nvSpPr>
        <p:spPr bwMode="auto">
          <a:xfrm>
            <a:off x="454025" y="4738688"/>
            <a:ext cx="415925" cy="304800"/>
          </a:xfrm>
          <a:prstGeom prst="rect">
            <a:avLst/>
          </a:prstGeom>
          <a:noFill/>
          <a:ln w="9525">
            <a:noFill/>
            <a:miter lim="800000"/>
            <a:headEnd/>
            <a:tailEnd/>
          </a:ln>
        </p:spPr>
        <p:txBody>
          <a:bodyPr wrap="none">
            <a:spAutoFit/>
          </a:bodyPr>
          <a:lstStyle/>
          <a:p>
            <a:r>
              <a:rPr lang="en-US"/>
              <a:t>Cl</a:t>
            </a:r>
            <a:r>
              <a:rPr lang="en-US" baseline="-25000"/>
              <a:t>2</a:t>
            </a:r>
          </a:p>
        </p:txBody>
      </p:sp>
      <p:sp>
        <p:nvSpPr>
          <p:cNvPr id="400453" name="Text Box 69"/>
          <p:cNvSpPr txBox="1">
            <a:spLocks noChangeArrowheads="1"/>
          </p:cNvSpPr>
          <p:nvPr/>
        </p:nvSpPr>
        <p:spPr bwMode="auto">
          <a:xfrm>
            <a:off x="1200150" y="4738688"/>
            <a:ext cx="574675" cy="304800"/>
          </a:xfrm>
          <a:prstGeom prst="rect">
            <a:avLst/>
          </a:prstGeom>
          <a:noFill/>
          <a:ln w="9525">
            <a:noFill/>
            <a:miter lim="800000"/>
            <a:headEnd/>
            <a:tailEnd/>
          </a:ln>
        </p:spPr>
        <p:txBody>
          <a:bodyPr wrap="none">
            <a:spAutoFit/>
          </a:bodyPr>
          <a:lstStyle/>
          <a:p>
            <a:r>
              <a:rPr lang="en-US"/>
              <a:t>AlCl</a:t>
            </a:r>
            <a:r>
              <a:rPr lang="en-US" baseline="-25000"/>
              <a:t>3</a:t>
            </a:r>
          </a:p>
        </p:txBody>
      </p:sp>
      <p:sp>
        <p:nvSpPr>
          <p:cNvPr id="400454" name="Line 70"/>
          <p:cNvSpPr>
            <a:spLocks noChangeShapeType="1"/>
          </p:cNvSpPr>
          <p:nvPr/>
        </p:nvSpPr>
        <p:spPr bwMode="auto">
          <a:xfrm>
            <a:off x="741363" y="4467225"/>
            <a:ext cx="534987" cy="0"/>
          </a:xfrm>
          <a:prstGeom prst="line">
            <a:avLst/>
          </a:prstGeom>
          <a:noFill/>
          <a:ln w="31750">
            <a:solidFill>
              <a:srgbClr val="800000"/>
            </a:solidFill>
            <a:round/>
            <a:headEnd/>
            <a:tailEnd/>
          </a:ln>
        </p:spPr>
        <p:txBody>
          <a:bodyPr/>
          <a:lstStyle/>
          <a:p>
            <a:endParaRPr lang="en-US"/>
          </a:p>
        </p:txBody>
      </p:sp>
      <p:sp>
        <p:nvSpPr>
          <p:cNvPr id="400455" name="Line 71"/>
          <p:cNvSpPr>
            <a:spLocks noChangeShapeType="1"/>
          </p:cNvSpPr>
          <p:nvPr/>
        </p:nvSpPr>
        <p:spPr bwMode="auto">
          <a:xfrm flipV="1">
            <a:off x="1266825" y="4254500"/>
            <a:ext cx="231775" cy="222250"/>
          </a:xfrm>
          <a:prstGeom prst="line">
            <a:avLst/>
          </a:prstGeom>
          <a:noFill/>
          <a:ln w="31750">
            <a:solidFill>
              <a:srgbClr val="800000"/>
            </a:solidFill>
            <a:round/>
            <a:headEnd/>
            <a:tailEnd/>
          </a:ln>
        </p:spPr>
        <p:txBody>
          <a:bodyPr/>
          <a:lstStyle/>
          <a:p>
            <a:endParaRPr lang="en-US"/>
          </a:p>
        </p:txBody>
      </p:sp>
      <p:grpSp>
        <p:nvGrpSpPr>
          <p:cNvPr id="8" name="Group 72"/>
          <p:cNvGrpSpPr>
            <a:grpSpLocks/>
          </p:cNvGrpSpPr>
          <p:nvPr/>
        </p:nvGrpSpPr>
        <p:grpSpPr bwMode="auto">
          <a:xfrm>
            <a:off x="1487488" y="4183063"/>
            <a:ext cx="88900" cy="88900"/>
            <a:chOff x="925" y="1217"/>
            <a:chExt cx="56" cy="56"/>
          </a:xfrm>
        </p:grpSpPr>
        <p:sp>
          <p:nvSpPr>
            <p:cNvPr id="139338" name="Oval 73"/>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139339" name="Line 74"/>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139340" name="Line 75"/>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400460" name="Text Box 76"/>
          <p:cNvSpPr txBox="1">
            <a:spLocks noChangeArrowheads="1"/>
          </p:cNvSpPr>
          <p:nvPr/>
        </p:nvSpPr>
        <p:spPr bwMode="auto">
          <a:xfrm>
            <a:off x="1938338" y="4330700"/>
            <a:ext cx="2141537" cy="336550"/>
          </a:xfrm>
          <a:prstGeom prst="rect">
            <a:avLst/>
          </a:prstGeom>
          <a:noFill/>
          <a:ln w="9525">
            <a:noFill/>
            <a:miter lim="800000"/>
            <a:headEnd/>
            <a:tailEnd/>
          </a:ln>
        </p:spPr>
        <p:txBody>
          <a:bodyPr wrap="none">
            <a:spAutoFit/>
          </a:bodyPr>
          <a:lstStyle/>
          <a:p>
            <a:r>
              <a:rPr lang="en-US" sz="1600"/>
              <a:t>x g AlCl</a:t>
            </a:r>
            <a:r>
              <a:rPr lang="en-US" sz="1600" baseline="-25000"/>
              <a:t>3</a:t>
            </a:r>
            <a:r>
              <a:rPr lang="en-US" sz="1600"/>
              <a:t>  =  125 g Cl</a:t>
            </a:r>
            <a:r>
              <a:rPr lang="en-US" sz="1600" baseline="-25000"/>
              <a:t>2</a:t>
            </a:r>
          </a:p>
        </p:txBody>
      </p:sp>
      <p:sp>
        <p:nvSpPr>
          <p:cNvPr id="400461" name="Text Box 77"/>
          <p:cNvSpPr txBox="1">
            <a:spLocks noChangeArrowheads="1"/>
          </p:cNvSpPr>
          <p:nvPr/>
        </p:nvSpPr>
        <p:spPr bwMode="auto">
          <a:xfrm>
            <a:off x="4011613" y="4468813"/>
            <a:ext cx="904875" cy="336550"/>
          </a:xfrm>
          <a:prstGeom prst="rect">
            <a:avLst/>
          </a:prstGeom>
          <a:noFill/>
          <a:ln w="9525">
            <a:noFill/>
            <a:miter lim="800000"/>
            <a:headEnd/>
            <a:tailEnd/>
          </a:ln>
        </p:spPr>
        <p:txBody>
          <a:bodyPr wrap="none">
            <a:spAutoFit/>
          </a:bodyPr>
          <a:lstStyle/>
          <a:p>
            <a:r>
              <a:rPr lang="en-US" sz="1600"/>
              <a:t>71 g Cl</a:t>
            </a:r>
            <a:r>
              <a:rPr lang="en-US" sz="1600" baseline="-25000"/>
              <a:t>2</a:t>
            </a:r>
          </a:p>
        </p:txBody>
      </p:sp>
      <p:sp>
        <p:nvSpPr>
          <p:cNvPr id="400462" name="Text Box 78"/>
          <p:cNvSpPr txBox="1">
            <a:spLocks noChangeArrowheads="1"/>
          </p:cNvSpPr>
          <p:nvPr/>
        </p:nvSpPr>
        <p:spPr bwMode="auto">
          <a:xfrm>
            <a:off x="7499350" y="4341813"/>
            <a:ext cx="1430338" cy="336550"/>
          </a:xfrm>
          <a:prstGeom prst="rect">
            <a:avLst/>
          </a:prstGeom>
          <a:noFill/>
          <a:ln w="9525">
            <a:noFill/>
            <a:miter lim="800000"/>
            <a:headEnd/>
            <a:tailEnd/>
          </a:ln>
        </p:spPr>
        <p:txBody>
          <a:bodyPr wrap="none">
            <a:spAutoFit/>
          </a:bodyPr>
          <a:lstStyle/>
          <a:p>
            <a:r>
              <a:rPr lang="en-US" sz="1600"/>
              <a:t>=  157 g AlCl</a:t>
            </a:r>
            <a:r>
              <a:rPr lang="en-US" sz="1600" baseline="-25000"/>
              <a:t>3</a:t>
            </a:r>
          </a:p>
        </p:txBody>
      </p:sp>
      <p:sp>
        <p:nvSpPr>
          <p:cNvPr id="400463" name="Rectangle 79"/>
          <p:cNvSpPr>
            <a:spLocks noChangeArrowheads="1"/>
          </p:cNvSpPr>
          <p:nvPr/>
        </p:nvSpPr>
        <p:spPr bwMode="auto">
          <a:xfrm>
            <a:off x="3973513" y="4203700"/>
            <a:ext cx="1006475" cy="336550"/>
          </a:xfrm>
          <a:prstGeom prst="rect">
            <a:avLst/>
          </a:prstGeom>
          <a:noFill/>
          <a:ln w="9525">
            <a:noFill/>
            <a:miter lim="800000"/>
            <a:headEnd/>
            <a:tailEnd/>
          </a:ln>
        </p:spPr>
        <p:txBody>
          <a:bodyPr wrap="none">
            <a:spAutoFit/>
          </a:bodyPr>
          <a:lstStyle/>
          <a:p>
            <a:r>
              <a:rPr lang="en-US" sz="1600"/>
              <a:t>1 mol Cl</a:t>
            </a:r>
            <a:r>
              <a:rPr lang="en-US" sz="1600" baseline="-25000"/>
              <a:t>2</a:t>
            </a:r>
          </a:p>
        </p:txBody>
      </p:sp>
      <p:sp>
        <p:nvSpPr>
          <p:cNvPr id="400464" name="Rectangle 80"/>
          <p:cNvSpPr>
            <a:spLocks noChangeArrowheads="1"/>
          </p:cNvSpPr>
          <p:nvPr/>
        </p:nvSpPr>
        <p:spPr bwMode="auto">
          <a:xfrm>
            <a:off x="4991100" y="4197350"/>
            <a:ext cx="1185863" cy="336550"/>
          </a:xfrm>
          <a:prstGeom prst="rect">
            <a:avLst/>
          </a:prstGeom>
          <a:noFill/>
          <a:ln w="9525">
            <a:noFill/>
            <a:miter lim="800000"/>
            <a:headEnd/>
            <a:tailEnd/>
          </a:ln>
        </p:spPr>
        <p:txBody>
          <a:bodyPr wrap="none">
            <a:spAutoFit/>
          </a:bodyPr>
          <a:lstStyle/>
          <a:p>
            <a:r>
              <a:rPr lang="en-US" sz="1600"/>
              <a:t>2 mol AlCl</a:t>
            </a:r>
            <a:r>
              <a:rPr lang="en-US" sz="1600" baseline="-25000"/>
              <a:t>3</a:t>
            </a:r>
          </a:p>
        </p:txBody>
      </p:sp>
      <p:grpSp>
        <p:nvGrpSpPr>
          <p:cNvPr id="9" name="Group 81"/>
          <p:cNvGrpSpPr>
            <a:grpSpLocks/>
          </p:cNvGrpSpPr>
          <p:nvPr/>
        </p:nvGrpSpPr>
        <p:grpSpPr bwMode="auto">
          <a:xfrm>
            <a:off x="4038600" y="4241800"/>
            <a:ext cx="908050" cy="542925"/>
            <a:chOff x="2353" y="2935"/>
            <a:chExt cx="1505" cy="342"/>
          </a:xfrm>
        </p:grpSpPr>
        <p:sp>
          <p:nvSpPr>
            <p:cNvPr id="139336" name="AutoShape 82"/>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39337" name="Line 83"/>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400468" name="Rectangle 84"/>
          <p:cNvSpPr>
            <a:spLocks noChangeArrowheads="1"/>
          </p:cNvSpPr>
          <p:nvPr/>
        </p:nvSpPr>
        <p:spPr bwMode="auto">
          <a:xfrm>
            <a:off x="5053013" y="4467225"/>
            <a:ext cx="1006475" cy="336550"/>
          </a:xfrm>
          <a:prstGeom prst="rect">
            <a:avLst/>
          </a:prstGeom>
          <a:noFill/>
          <a:ln w="9525">
            <a:noFill/>
            <a:miter lim="800000"/>
            <a:headEnd/>
            <a:tailEnd/>
          </a:ln>
        </p:spPr>
        <p:txBody>
          <a:bodyPr wrap="none">
            <a:spAutoFit/>
          </a:bodyPr>
          <a:lstStyle/>
          <a:p>
            <a:r>
              <a:rPr lang="en-US" sz="1600"/>
              <a:t>3 mol Cl</a:t>
            </a:r>
            <a:r>
              <a:rPr lang="en-US" sz="1600" baseline="-25000"/>
              <a:t>2</a:t>
            </a:r>
          </a:p>
        </p:txBody>
      </p:sp>
      <p:sp>
        <p:nvSpPr>
          <p:cNvPr id="400469" name="Line 85"/>
          <p:cNvSpPr>
            <a:spLocks noChangeShapeType="1"/>
          </p:cNvSpPr>
          <p:nvPr/>
        </p:nvSpPr>
        <p:spPr bwMode="auto">
          <a:xfrm flipV="1">
            <a:off x="3560763" y="4464050"/>
            <a:ext cx="319087" cy="98425"/>
          </a:xfrm>
          <a:prstGeom prst="line">
            <a:avLst/>
          </a:prstGeom>
          <a:noFill/>
          <a:ln w="9525">
            <a:solidFill>
              <a:srgbClr val="FF0000"/>
            </a:solidFill>
            <a:round/>
            <a:headEnd/>
            <a:tailEnd/>
          </a:ln>
        </p:spPr>
        <p:txBody>
          <a:bodyPr/>
          <a:lstStyle/>
          <a:p>
            <a:endParaRPr lang="en-US"/>
          </a:p>
        </p:txBody>
      </p:sp>
      <p:sp>
        <p:nvSpPr>
          <p:cNvPr id="400470" name="Line 86"/>
          <p:cNvSpPr>
            <a:spLocks noChangeShapeType="1"/>
          </p:cNvSpPr>
          <p:nvPr/>
        </p:nvSpPr>
        <p:spPr bwMode="auto">
          <a:xfrm flipV="1">
            <a:off x="4440238" y="4594225"/>
            <a:ext cx="379412" cy="106363"/>
          </a:xfrm>
          <a:prstGeom prst="line">
            <a:avLst/>
          </a:prstGeom>
          <a:noFill/>
          <a:ln w="9525">
            <a:solidFill>
              <a:srgbClr val="FF0000"/>
            </a:solidFill>
            <a:round/>
            <a:headEnd/>
            <a:tailEnd/>
          </a:ln>
        </p:spPr>
        <p:txBody>
          <a:bodyPr/>
          <a:lstStyle/>
          <a:p>
            <a:endParaRPr lang="en-US"/>
          </a:p>
        </p:txBody>
      </p:sp>
      <p:grpSp>
        <p:nvGrpSpPr>
          <p:cNvPr id="10" name="Group 87"/>
          <p:cNvGrpSpPr>
            <a:grpSpLocks/>
          </p:cNvGrpSpPr>
          <p:nvPr/>
        </p:nvGrpSpPr>
        <p:grpSpPr bwMode="auto">
          <a:xfrm>
            <a:off x="5016500" y="4235450"/>
            <a:ext cx="1108075" cy="542925"/>
            <a:chOff x="3885" y="2931"/>
            <a:chExt cx="542" cy="342"/>
          </a:xfrm>
        </p:grpSpPr>
        <p:sp>
          <p:nvSpPr>
            <p:cNvPr id="139334" name="AutoShape 88"/>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39335" name="Line 89"/>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00474" name="Line 90"/>
          <p:cNvSpPr>
            <a:spLocks noChangeShapeType="1"/>
          </p:cNvSpPr>
          <p:nvPr/>
        </p:nvSpPr>
        <p:spPr bwMode="auto">
          <a:xfrm flipV="1">
            <a:off x="4289425" y="4321175"/>
            <a:ext cx="517525" cy="112713"/>
          </a:xfrm>
          <a:prstGeom prst="line">
            <a:avLst/>
          </a:prstGeom>
          <a:noFill/>
          <a:ln w="9525">
            <a:solidFill>
              <a:srgbClr val="FF0000"/>
            </a:solidFill>
            <a:round/>
            <a:headEnd/>
            <a:tailEnd/>
          </a:ln>
        </p:spPr>
        <p:txBody>
          <a:bodyPr/>
          <a:lstStyle/>
          <a:p>
            <a:endParaRPr lang="en-US"/>
          </a:p>
        </p:txBody>
      </p:sp>
      <p:sp>
        <p:nvSpPr>
          <p:cNvPr id="400475" name="Line 91"/>
          <p:cNvSpPr>
            <a:spLocks noChangeShapeType="1"/>
          </p:cNvSpPr>
          <p:nvPr/>
        </p:nvSpPr>
        <p:spPr bwMode="auto">
          <a:xfrm flipV="1">
            <a:off x="5411788" y="4581525"/>
            <a:ext cx="517525" cy="112713"/>
          </a:xfrm>
          <a:prstGeom prst="line">
            <a:avLst/>
          </a:prstGeom>
          <a:noFill/>
          <a:ln w="9525">
            <a:solidFill>
              <a:srgbClr val="FF0000"/>
            </a:solidFill>
            <a:round/>
            <a:headEnd/>
            <a:tailEnd/>
          </a:ln>
        </p:spPr>
        <p:txBody>
          <a:bodyPr/>
          <a:lstStyle/>
          <a:p>
            <a:endParaRPr lang="en-US"/>
          </a:p>
        </p:txBody>
      </p:sp>
      <p:sp>
        <p:nvSpPr>
          <p:cNvPr id="400476" name="Line 92"/>
          <p:cNvSpPr>
            <a:spLocks noChangeShapeType="1"/>
          </p:cNvSpPr>
          <p:nvPr/>
        </p:nvSpPr>
        <p:spPr bwMode="auto">
          <a:xfrm>
            <a:off x="484188" y="4256088"/>
            <a:ext cx="258762" cy="219075"/>
          </a:xfrm>
          <a:prstGeom prst="line">
            <a:avLst/>
          </a:prstGeom>
          <a:noFill/>
          <a:ln w="31750">
            <a:solidFill>
              <a:srgbClr val="800000"/>
            </a:solidFill>
            <a:round/>
            <a:headEnd/>
            <a:tailEnd/>
          </a:ln>
        </p:spPr>
        <p:txBody>
          <a:bodyPr/>
          <a:lstStyle/>
          <a:p>
            <a:endParaRPr lang="en-US"/>
          </a:p>
        </p:txBody>
      </p:sp>
      <p:sp>
        <p:nvSpPr>
          <p:cNvPr id="400477" name="Rectangle 93"/>
          <p:cNvSpPr>
            <a:spLocks noChangeArrowheads="1"/>
          </p:cNvSpPr>
          <p:nvPr/>
        </p:nvSpPr>
        <p:spPr bwMode="auto">
          <a:xfrm>
            <a:off x="6143625" y="4197350"/>
            <a:ext cx="1366838" cy="336550"/>
          </a:xfrm>
          <a:prstGeom prst="rect">
            <a:avLst/>
          </a:prstGeom>
          <a:noFill/>
          <a:ln w="9525">
            <a:noFill/>
            <a:miter lim="800000"/>
            <a:headEnd/>
            <a:tailEnd/>
          </a:ln>
        </p:spPr>
        <p:txBody>
          <a:bodyPr wrap="none">
            <a:spAutoFit/>
          </a:bodyPr>
          <a:lstStyle/>
          <a:p>
            <a:r>
              <a:rPr lang="en-US" sz="1600"/>
              <a:t>133.5 g AlCl</a:t>
            </a:r>
            <a:r>
              <a:rPr lang="en-US" sz="1600" baseline="-25000"/>
              <a:t>3</a:t>
            </a:r>
          </a:p>
        </p:txBody>
      </p:sp>
      <p:sp>
        <p:nvSpPr>
          <p:cNvPr id="400478" name="Rectangle 94"/>
          <p:cNvSpPr>
            <a:spLocks noChangeArrowheads="1"/>
          </p:cNvSpPr>
          <p:nvPr/>
        </p:nvSpPr>
        <p:spPr bwMode="auto">
          <a:xfrm>
            <a:off x="6154738" y="4467225"/>
            <a:ext cx="1185862" cy="336550"/>
          </a:xfrm>
          <a:prstGeom prst="rect">
            <a:avLst/>
          </a:prstGeom>
          <a:noFill/>
          <a:ln w="9525">
            <a:noFill/>
            <a:miter lim="800000"/>
            <a:headEnd/>
            <a:tailEnd/>
          </a:ln>
        </p:spPr>
        <p:txBody>
          <a:bodyPr wrap="none">
            <a:spAutoFit/>
          </a:bodyPr>
          <a:lstStyle/>
          <a:p>
            <a:r>
              <a:rPr lang="en-US" sz="1600"/>
              <a:t>1 mol AlCl</a:t>
            </a:r>
            <a:r>
              <a:rPr lang="en-US" sz="1600" baseline="-25000"/>
              <a:t>3</a:t>
            </a:r>
          </a:p>
        </p:txBody>
      </p:sp>
      <p:grpSp>
        <p:nvGrpSpPr>
          <p:cNvPr id="11" name="Group 95"/>
          <p:cNvGrpSpPr>
            <a:grpSpLocks/>
          </p:cNvGrpSpPr>
          <p:nvPr/>
        </p:nvGrpSpPr>
        <p:grpSpPr bwMode="auto">
          <a:xfrm>
            <a:off x="6169025" y="4235450"/>
            <a:ext cx="1312863" cy="542925"/>
            <a:chOff x="3885" y="2931"/>
            <a:chExt cx="542" cy="342"/>
          </a:xfrm>
        </p:grpSpPr>
        <p:sp>
          <p:nvSpPr>
            <p:cNvPr id="139332" name="AutoShape 96"/>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39333" name="Line 97"/>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00482" name="Line 98"/>
          <p:cNvSpPr>
            <a:spLocks noChangeShapeType="1"/>
          </p:cNvSpPr>
          <p:nvPr/>
        </p:nvSpPr>
        <p:spPr bwMode="auto">
          <a:xfrm flipV="1">
            <a:off x="5272088" y="4330700"/>
            <a:ext cx="781050" cy="100013"/>
          </a:xfrm>
          <a:prstGeom prst="line">
            <a:avLst/>
          </a:prstGeom>
          <a:noFill/>
          <a:ln w="9525">
            <a:solidFill>
              <a:srgbClr val="FF0000"/>
            </a:solidFill>
            <a:round/>
            <a:headEnd/>
            <a:tailEnd/>
          </a:ln>
        </p:spPr>
        <p:txBody>
          <a:bodyPr/>
          <a:lstStyle/>
          <a:p>
            <a:endParaRPr lang="en-US"/>
          </a:p>
        </p:txBody>
      </p:sp>
      <p:sp>
        <p:nvSpPr>
          <p:cNvPr id="400483" name="Line 99"/>
          <p:cNvSpPr>
            <a:spLocks noChangeShapeType="1"/>
          </p:cNvSpPr>
          <p:nvPr/>
        </p:nvSpPr>
        <p:spPr bwMode="auto">
          <a:xfrm flipV="1">
            <a:off x="6438900" y="4602163"/>
            <a:ext cx="781050" cy="100012"/>
          </a:xfrm>
          <a:prstGeom prst="line">
            <a:avLst/>
          </a:prstGeom>
          <a:noFill/>
          <a:ln w="9525">
            <a:solidFill>
              <a:srgbClr val="FF0000"/>
            </a:solidFill>
            <a:round/>
            <a:headEnd/>
            <a:tailEnd/>
          </a:ln>
        </p:spPr>
        <p:txBody>
          <a:bodyPr/>
          <a:lstStyle/>
          <a:p>
            <a:endParaRPr lang="en-US"/>
          </a:p>
        </p:txBody>
      </p:sp>
      <p:sp>
        <p:nvSpPr>
          <p:cNvPr id="400484" name="Text Box 100"/>
          <p:cNvSpPr txBox="1">
            <a:spLocks noChangeArrowheads="1"/>
          </p:cNvSpPr>
          <p:nvPr/>
        </p:nvSpPr>
        <p:spPr bwMode="auto">
          <a:xfrm>
            <a:off x="785813" y="1965325"/>
            <a:ext cx="7699375" cy="304800"/>
          </a:xfrm>
          <a:prstGeom prst="rect">
            <a:avLst/>
          </a:prstGeom>
          <a:noFill/>
          <a:ln w="9525">
            <a:noFill/>
            <a:miter lim="800000"/>
            <a:headEnd/>
            <a:tailEnd/>
          </a:ln>
        </p:spPr>
        <p:txBody>
          <a:bodyPr wrap="none">
            <a:spAutoFit/>
          </a:bodyPr>
          <a:lstStyle/>
          <a:p>
            <a:r>
              <a:rPr lang="en-US"/>
              <a:t>If 125 g aluminum react with excess chlorine, how many grams of aluminum chloride are made?</a:t>
            </a:r>
          </a:p>
        </p:txBody>
      </p:sp>
      <p:sp>
        <p:nvSpPr>
          <p:cNvPr id="400485" name="Text Box 101"/>
          <p:cNvSpPr txBox="1">
            <a:spLocks noChangeArrowheads="1"/>
          </p:cNvSpPr>
          <p:nvPr/>
        </p:nvSpPr>
        <p:spPr bwMode="auto">
          <a:xfrm>
            <a:off x="787400" y="3641725"/>
            <a:ext cx="7699375" cy="304800"/>
          </a:xfrm>
          <a:prstGeom prst="rect">
            <a:avLst/>
          </a:prstGeom>
          <a:noFill/>
          <a:ln w="9525">
            <a:noFill/>
            <a:miter lim="800000"/>
            <a:headEnd/>
            <a:tailEnd/>
          </a:ln>
        </p:spPr>
        <p:txBody>
          <a:bodyPr wrap="none">
            <a:spAutoFit/>
          </a:bodyPr>
          <a:lstStyle/>
          <a:p>
            <a:r>
              <a:rPr lang="en-US"/>
              <a:t>If 125 g chlorine react with excess aluminum, how many grams of aluminum chloride are made?</a:t>
            </a:r>
          </a:p>
        </p:txBody>
      </p:sp>
      <p:sp>
        <p:nvSpPr>
          <p:cNvPr id="400486" name="Text Box 102"/>
          <p:cNvSpPr txBox="1">
            <a:spLocks noChangeArrowheads="1"/>
          </p:cNvSpPr>
          <p:nvPr/>
        </p:nvSpPr>
        <p:spPr bwMode="auto">
          <a:xfrm>
            <a:off x="766763" y="5268913"/>
            <a:ext cx="7589837" cy="304800"/>
          </a:xfrm>
          <a:prstGeom prst="rect">
            <a:avLst/>
          </a:prstGeom>
          <a:noFill/>
          <a:ln w="9525">
            <a:noFill/>
            <a:miter lim="800000"/>
            <a:headEnd/>
            <a:tailEnd/>
          </a:ln>
        </p:spPr>
        <p:txBody>
          <a:bodyPr wrap="none">
            <a:spAutoFit/>
          </a:bodyPr>
          <a:lstStyle/>
          <a:p>
            <a:r>
              <a:rPr lang="en-US"/>
              <a:t>If 125 g aluminum react with 125 g chlorine, how many grams of aluminum chloride are made?</a:t>
            </a:r>
          </a:p>
        </p:txBody>
      </p:sp>
      <p:sp>
        <p:nvSpPr>
          <p:cNvPr id="400487" name="Text Box 103"/>
          <p:cNvSpPr txBox="1">
            <a:spLocks noChangeArrowheads="1"/>
          </p:cNvSpPr>
          <p:nvPr/>
        </p:nvSpPr>
        <p:spPr bwMode="auto">
          <a:xfrm>
            <a:off x="2176463" y="5715000"/>
            <a:ext cx="1704975" cy="457200"/>
          </a:xfrm>
          <a:prstGeom prst="rect">
            <a:avLst/>
          </a:prstGeom>
          <a:noFill/>
          <a:ln w="9525">
            <a:noFill/>
            <a:miter lim="800000"/>
            <a:headEnd/>
            <a:tailEnd/>
          </a:ln>
        </p:spPr>
        <p:txBody>
          <a:bodyPr wrap="none">
            <a:spAutoFit/>
          </a:bodyPr>
          <a:lstStyle/>
          <a:p>
            <a:r>
              <a:rPr lang="en-US" sz="2400"/>
              <a:t>157 g AlCl</a:t>
            </a:r>
            <a:r>
              <a:rPr lang="en-US" sz="2400" baseline="-25000"/>
              <a:t>3</a:t>
            </a:r>
          </a:p>
        </p:txBody>
      </p:sp>
      <p:sp>
        <p:nvSpPr>
          <p:cNvPr id="400488" name="Text Box 104"/>
          <p:cNvSpPr txBox="1">
            <a:spLocks noChangeArrowheads="1"/>
          </p:cNvSpPr>
          <p:nvPr/>
        </p:nvSpPr>
        <p:spPr bwMode="auto">
          <a:xfrm>
            <a:off x="4178300" y="5786438"/>
            <a:ext cx="1420813" cy="304800"/>
          </a:xfrm>
          <a:prstGeom prst="rect">
            <a:avLst/>
          </a:prstGeom>
          <a:noFill/>
          <a:ln w="9525">
            <a:noFill/>
            <a:miter lim="800000"/>
            <a:headEnd/>
            <a:tailEnd/>
          </a:ln>
        </p:spPr>
        <p:txBody>
          <a:bodyPr wrap="none">
            <a:spAutoFit/>
          </a:bodyPr>
          <a:lstStyle/>
          <a:p>
            <a:r>
              <a:rPr lang="en-US"/>
              <a:t>We’re out of Cl</a:t>
            </a:r>
            <a:r>
              <a:rPr lang="en-US" baseline="-25000"/>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0390"/>
                                        </p:tgtEl>
                                        <p:attrNameLst>
                                          <p:attrName>style.visibility</p:attrName>
                                        </p:attrNameLst>
                                      </p:cBhvr>
                                      <p:to>
                                        <p:strVal val="visible"/>
                                      </p:to>
                                    </p:set>
                                    <p:animEffect transition="in" filter="fade">
                                      <p:cBhvr>
                                        <p:cTn id="7" dur="2000"/>
                                        <p:tgtEl>
                                          <p:spTgt spid="4003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0389"/>
                                        </p:tgtEl>
                                        <p:attrNameLst>
                                          <p:attrName>style.visibility</p:attrName>
                                        </p:attrNameLst>
                                      </p:cBhvr>
                                      <p:to>
                                        <p:strVal val="visible"/>
                                      </p:to>
                                    </p:set>
                                    <p:animEffect transition="in" filter="fade">
                                      <p:cBhvr>
                                        <p:cTn id="10" dur="2000"/>
                                        <p:tgtEl>
                                          <p:spTgt spid="40038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00391"/>
                                        </p:tgtEl>
                                        <p:attrNameLst>
                                          <p:attrName>style.visibility</p:attrName>
                                        </p:attrNameLst>
                                      </p:cBhvr>
                                      <p:to>
                                        <p:strVal val="visible"/>
                                      </p:to>
                                    </p:set>
                                    <p:animEffect transition="in" filter="dissolve">
                                      <p:cBhvr>
                                        <p:cTn id="15" dur="500"/>
                                        <p:tgtEl>
                                          <p:spTgt spid="40039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00393"/>
                                        </p:tgtEl>
                                        <p:attrNameLst>
                                          <p:attrName>style.visibility</p:attrName>
                                        </p:attrNameLst>
                                      </p:cBhvr>
                                      <p:to>
                                        <p:strVal val="visible"/>
                                      </p:to>
                                    </p:set>
                                    <p:animEffect transition="in" filter="dissolve">
                                      <p:cBhvr>
                                        <p:cTn id="20" dur="500"/>
                                        <p:tgtEl>
                                          <p:spTgt spid="40039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00392"/>
                                        </p:tgtEl>
                                        <p:attrNameLst>
                                          <p:attrName>style.visibility</p:attrName>
                                        </p:attrNameLst>
                                      </p:cBhvr>
                                      <p:to>
                                        <p:strVal val="visible"/>
                                      </p:to>
                                    </p:set>
                                    <p:animEffect transition="in" filter="dissolve">
                                      <p:cBhvr>
                                        <p:cTn id="25" dur="500"/>
                                        <p:tgtEl>
                                          <p:spTgt spid="400392"/>
                                        </p:tgtEl>
                                      </p:cBhvr>
                                    </p:animEffect>
                                  </p:childTnLst>
                                </p:cTn>
                              </p:par>
                            </p:childTnLst>
                          </p:cTn>
                        </p:par>
                      </p:childTnLst>
                    </p:cTn>
                  </p:par>
                  <p:par>
                    <p:cTn id="26" fill="hold">
                      <p:stCondLst>
                        <p:cond delay="indefinite"/>
                      </p:stCondLst>
                      <p:childTnLst>
                        <p:par>
                          <p:cTn id="27" fill="hold">
                            <p:stCondLst>
                              <p:cond delay="0"/>
                            </p:stCondLst>
                            <p:childTnLst>
                              <p:par>
                                <p:cTn id="28" presetID="40" presetClass="entr" presetSubtype="0" fill="hold" grpId="0" nodeType="clickEffect">
                                  <p:stCondLst>
                                    <p:cond delay="0"/>
                                  </p:stCondLst>
                                  <p:iterate type="lt">
                                    <p:tmPct val="10000"/>
                                  </p:iterate>
                                  <p:childTnLst>
                                    <p:set>
                                      <p:cBhvr>
                                        <p:cTn id="29" dur="1" fill="hold">
                                          <p:stCondLst>
                                            <p:cond delay="0"/>
                                          </p:stCondLst>
                                        </p:cTn>
                                        <p:tgtEl>
                                          <p:spTgt spid="400484"/>
                                        </p:tgtEl>
                                        <p:attrNameLst>
                                          <p:attrName>style.visibility</p:attrName>
                                        </p:attrNameLst>
                                      </p:cBhvr>
                                      <p:to>
                                        <p:strVal val="visible"/>
                                      </p:to>
                                    </p:set>
                                    <p:animEffect transition="in" filter="fade">
                                      <p:cBhvr>
                                        <p:cTn id="30" dur="1000"/>
                                        <p:tgtEl>
                                          <p:spTgt spid="400484"/>
                                        </p:tgtEl>
                                      </p:cBhvr>
                                    </p:animEffect>
                                    <p:anim calcmode="lin" valueType="num">
                                      <p:cBhvr>
                                        <p:cTn id="31" dur="1000" fill="hold"/>
                                        <p:tgtEl>
                                          <p:spTgt spid="400484"/>
                                        </p:tgtEl>
                                        <p:attrNameLst>
                                          <p:attrName>ppt_x</p:attrName>
                                        </p:attrNameLst>
                                      </p:cBhvr>
                                      <p:tavLst>
                                        <p:tav tm="0">
                                          <p:val>
                                            <p:strVal val="#ppt_x-.1"/>
                                          </p:val>
                                        </p:tav>
                                        <p:tav tm="100000">
                                          <p:val>
                                            <p:strVal val="#ppt_x"/>
                                          </p:val>
                                        </p:tav>
                                      </p:tavLst>
                                    </p:anim>
                                    <p:anim calcmode="lin" valueType="num">
                                      <p:cBhvr>
                                        <p:cTn id="32" dur="1000" fill="hold"/>
                                        <p:tgtEl>
                                          <p:spTgt spid="40048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00425"/>
                                        </p:tgtEl>
                                        <p:attrNameLst>
                                          <p:attrName>style.visibility</p:attrName>
                                        </p:attrNameLst>
                                      </p:cBhvr>
                                      <p:to>
                                        <p:strVal val="visible"/>
                                      </p:to>
                                    </p:set>
                                    <p:animEffect transition="in" filter="fade">
                                      <p:cBhvr>
                                        <p:cTn id="37" dur="1000"/>
                                        <p:tgtEl>
                                          <p:spTgt spid="400425"/>
                                        </p:tgtEl>
                                      </p:cBhvr>
                                    </p:animEffect>
                                    <p:anim calcmode="lin" valueType="num">
                                      <p:cBhvr>
                                        <p:cTn id="38" dur="1000" fill="hold"/>
                                        <p:tgtEl>
                                          <p:spTgt spid="400425"/>
                                        </p:tgtEl>
                                        <p:attrNameLst>
                                          <p:attrName>ppt_x</p:attrName>
                                        </p:attrNameLst>
                                      </p:cBhvr>
                                      <p:tavLst>
                                        <p:tav tm="0">
                                          <p:val>
                                            <p:strVal val="#ppt_x"/>
                                          </p:val>
                                        </p:tav>
                                        <p:tav tm="100000">
                                          <p:val>
                                            <p:strVal val="#ppt_x"/>
                                          </p:val>
                                        </p:tav>
                                      </p:tavLst>
                                    </p:anim>
                                    <p:anim calcmode="lin" valueType="num">
                                      <p:cBhvr>
                                        <p:cTn id="39" dur="1000" fill="hold"/>
                                        <p:tgtEl>
                                          <p:spTgt spid="40042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00427"/>
                                        </p:tgtEl>
                                        <p:attrNameLst>
                                          <p:attrName>style.visibility</p:attrName>
                                        </p:attrNameLst>
                                      </p:cBhvr>
                                      <p:to>
                                        <p:strVal val="visible"/>
                                      </p:to>
                                    </p:set>
                                    <p:animEffect transition="in" filter="fade">
                                      <p:cBhvr>
                                        <p:cTn id="44" dur="1000"/>
                                        <p:tgtEl>
                                          <p:spTgt spid="400427"/>
                                        </p:tgtEl>
                                      </p:cBhvr>
                                    </p:animEffect>
                                    <p:anim calcmode="lin" valueType="num">
                                      <p:cBhvr>
                                        <p:cTn id="45" dur="1000" fill="hold"/>
                                        <p:tgtEl>
                                          <p:spTgt spid="400427"/>
                                        </p:tgtEl>
                                        <p:attrNameLst>
                                          <p:attrName>ppt_x</p:attrName>
                                        </p:attrNameLst>
                                      </p:cBhvr>
                                      <p:tavLst>
                                        <p:tav tm="0">
                                          <p:val>
                                            <p:strVal val="#ppt_x"/>
                                          </p:val>
                                        </p:tav>
                                        <p:tav tm="100000">
                                          <p:val>
                                            <p:strVal val="#ppt_x"/>
                                          </p:val>
                                        </p:tav>
                                      </p:tavLst>
                                    </p:anim>
                                    <p:anim calcmode="lin" valueType="num">
                                      <p:cBhvr>
                                        <p:cTn id="46" dur="1000" fill="hold"/>
                                        <p:tgtEl>
                                          <p:spTgt spid="40042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00429"/>
                                        </p:tgtEl>
                                        <p:attrNameLst>
                                          <p:attrName>style.visibility</p:attrName>
                                        </p:attrNameLst>
                                      </p:cBhvr>
                                      <p:to>
                                        <p:strVal val="visible"/>
                                      </p:to>
                                    </p:set>
                                    <p:animEffect transition="in" filter="fade">
                                      <p:cBhvr>
                                        <p:cTn id="51" dur="1000"/>
                                        <p:tgtEl>
                                          <p:spTgt spid="400429"/>
                                        </p:tgtEl>
                                      </p:cBhvr>
                                    </p:animEffect>
                                    <p:anim calcmode="lin" valueType="num">
                                      <p:cBhvr>
                                        <p:cTn id="52" dur="1000" fill="hold"/>
                                        <p:tgtEl>
                                          <p:spTgt spid="400429"/>
                                        </p:tgtEl>
                                        <p:attrNameLst>
                                          <p:attrName>ppt_x</p:attrName>
                                        </p:attrNameLst>
                                      </p:cBhvr>
                                      <p:tavLst>
                                        <p:tav tm="0">
                                          <p:val>
                                            <p:strVal val="#ppt_x"/>
                                          </p:val>
                                        </p:tav>
                                        <p:tav tm="100000">
                                          <p:val>
                                            <p:strVal val="#ppt_x"/>
                                          </p:val>
                                        </p:tav>
                                      </p:tavLst>
                                    </p:anim>
                                    <p:anim calcmode="lin" valueType="num">
                                      <p:cBhvr>
                                        <p:cTn id="53" dur="1000" fill="hold"/>
                                        <p:tgtEl>
                                          <p:spTgt spid="40042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dissolve">
                                      <p:cBhvr>
                                        <p:cTn id="58" dur="5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400401"/>
                                        </p:tgtEl>
                                        <p:attrNameLst>
                                          <p:attrName>style.visibility</p:attrName>
                                        </p:attrNameLst>
                                      </p:cBhvr>
                                      <p:to>
                                        <p:strVal val="visible"/>
                                      </p:to>
                                    </p:set>
                                    <p:animEffect transition="in" filter="fade">
                                      <p:cBhvr>
                                        <p:cTn id="63" dur="1000"/>
                                        <p:tgtEl>
                                          <p:spTgt spid="400401"/>
                                        </p:tgtEl>
                                      </p:cBhvr>
                                    </p:animEffect>
                                    <p:anim calcmode="lin" valueType="num">
                                      <p:cBhvr>
                                        <p:cTn id="64" dur="1000" fill="hold"/>
                                        <p:tgtEl>
                                          <p:spTgt spid="400401"/>
                                        </p:tgtEl>
                                        <p:attrNameLst>
                                          <p:attrName>ppt_x</p:attrName>
                                        </p:attrNameLst>
                                      </p:cBhvr>
                                      <p:tavLst>
                                        <p:tav tm="0">
                                          <p:val>
                                            <p:strVal val="#ppt_x"/>
                                          </p:val>
                                        </p:tav>
                                        <p:tav tm="100000">
                                          <p:val>
                                            <p:strVal val="#ppt_x"/>
                                          </p:val>
                                        </p:tav>
                                      </p:tavLst>
                                    </p:anim>
                                    <p:anim calcmode="lin" valueType="num">
                                      <p:cBhvr>
                                        <p:cTn id="65" dur="1000" fill="hold"/>
                                        <p:tgtEl>
                                          <p:spTgt spid="40040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400402"/>
                                        </p:tgtEl>
                                        <p:attrNameLst>
                                          <p:attrName>style.visibility</p:attrName>
                                        </p:attrNameLst>
                                      </p:cBhvr>
                                      <p:to>
                                        <p:strVal val="visible"/>
                                      </p:to>
                                    </p:set>
                                    <p:animEffect transition="in" filter="fade">
                                      <p:cBhvr>
                                        <p:cTn id="70" dur="1000"/>
                                        <p:tgtEl>
                                          <p:spTgt spid="400402"/>
                                        </p:tgtEl>
                                      </p:cBhvr>
                                    </p:animEffect>
                                    <p:anim calcmode="lin" valueType="num">
                                      <p:cBhvr>
                                        <p:cTn id="71" dur="1000" fill="hold"/>
                                        <p:tgtEl>
                                          <p:spTgt spid="400402"/>
                                        </p:tgtEl>
                                        <p:attrNameLst>
                                          <p:attrName>ppt_x</p:attrName>
                                        </p:attrNameLst>
                                      </p:cBhvr>
                                      <p:tavLst>
                                        <p:tav tm="0">
                                          <p:val>
                                            <p:strVal val="#ppt_x"/>
                                          </p:val>
                                        </p:tav>
                                        <p:tav tm="100000">
                                          <p:val>
                                            <p:strVal val="#ppt_x"/>
                                          </p:val>
                                        </p:tav>
                                      </p:tavLst>
                                    </p:anim>
                                    <p:anim calcmode="lin" valueType="num">
                                      <p:cBhvr>
                                        <p:cTn id="72" dur="1000" fill="hold"/>
                                        <p:tgtEl>
                                          <p:spTgt spid="40040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400400"/>
                                        </p:tgtEl>
                                        <p:attrNameLst>
                                          <p:attrName>style.visibility</p:attrName>
                                        </p:attrNameLst>
                                      </p:cBhvr>
                                      <p:to>
                                        <p:strVal val="visible"/>
                                      </p:to>
                                    </p:set>
                                    <p:anim calcmode="lin" valueType="num">
                                      <p:cBhvr>
                                        <p:cTn id="77" dur="500" fill="hold"/>
                                        <p:tgtEl>
                                          <p:spTgt spid="400400"/>
                                        </p:tgtEl>
                                        <p:attrNameLst>
                                          <p:attrName>ppt_w</p:attrName>
                                        </p:attrNameLst>
                                      </p:cBhvr>
                                      <p:tavLst>
                                        <p:tav tm="0">
                                          <p:val>
                                            <p:fltVal val="0"/>
                                          </p:val>
                                        </p:tav>
                                        <p:tav tm="100000">
                                          <p:val>
                                            <p:strVal val="#ppt_w"/>
                                          </p:val>
                                        </p:tav>
                                      </p:tavLst>
                                    </p:anim>
                                    <p:anim calcmode="lin" valueType="num">
                                      <p:cBhvr>
                                        <p:cTn id="78" dur="500" fill="hold"/>
                                        <p:tgtEl>
                                          <p:spTgt spid="400400"/>
                                        </p:tgtEl>
                                        <p:attrNameLst>
                                          <p:attrName>ppt_h</p:attrName>
                                        </p:attrNameLst>
                                      </p:cBhvr>
                                      <p:tavLst>
                                        <p:tav tm="0">
                                          <p:val>
                                            <p:fltVal val="0"/>
                                          </p:val>
                                        </p:tav>
                                        <p:tav tm="100000">
                                          <p:val>
                                            <p:strVal val="#ppt_h"/>
                                          </p:val>
                                        </p:tav>
                                      </p:tavLst>
                                    </p:anim>
                                    <p:animEffect transition="in" filter="fade">
                                      <p:cBhvr>
                                        <p:cTn id="79" dur="500"/>
                                        <p:tgtEl>
                                          <p:spTgt spid="400400"/>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nodeType="clickEffect">
                                  <p:stCondLst>
                                    <p:cond delay="0"/>
                                  </p:stCondLst>
                                  <p:childTnLst>
                                    <p:set>
                                      <p:cBhvr>
                                        <p:cTn id="83" dur="1" fill="hold">
                                          <p:stCondLst>
                                            <p:cond delay="0"/>
                                          </p:stCondLst>
                                        </p:cTn>
                                        <p:tgtEl>
                                          <p:spTgt spid="3"/>
                                        </p:tgtEl>
                                        <p:attrNameLst>
                                          <p:attrName>style.visibility</p:attrName>
                                        </p:attrNameLst>
                                      </p:cBhvr>
                                      <p:to>
                                        <p:strVal val="visible"/>
                                      </p:to>
                                    </p:set>
                                    <p:anim calcmode="lin" valueType="num">
                                      <p:cBhvr>
                                        <p:cTn id="84" dur="500" fill="hold"/>
                                        <p:tgtEl>
                                          <p:spTgt spid="3"/>
                                        </p:tgtEl>
                                        <p:attrNameLst>
                                          <p:attrName>ppt_w</p:attrName>
                                        </p:attrNameLst>
                                      </p:cBhvr>
                                      <p:tavLst>
                                        <p:tav tm="0">
                                          <p:val>
                                            <p:fltVal val="0"/>
                                          </p:val>
                                        </p:tav>
                                        <p:tav tm="100000">
                                          <p:val>
                                            <p:strVal val="#ppt_w"/>
                                          </p:val>
                                        </p:tav>
                                      </p:tavLst>
                                    </p:anim>
                                    <p:anim calcmode="lin" valueType="num">
                                      <p:cBhvr>
                                        <p:cTn id="85" dur="500" fill="hold"/>
                                        <p:tgtEl>
                                          <p:spTgt spid="3"/>
                                        </p:tgtEl>
                                        <p:attrNameLst>
                                          <p:attrName>ppt_h</p:attrName>
                                        </p:attrNameLst>
                                      </p:cBhvr>
                                      <p:tavLst>
                                        <p:tav tm="0">
                                          <p:val>
                                            <p:fltVal val="0"/>
                                          </p:val>
                                        </p:tav>
                                        <p:tav tm="100000">
                                          <p:val>
                                            <p:strVal val="#ppt_h"/>
                                          </p:val>
                                        </p:tav>
                                      </p:tavLst>
                                    </p:anim>
                                    <p:animEffect transition="in" filter="fade">
                                      <p:cBhvr>
                                        <p:cTn id="86" dur="500"/>
                                        <p:tgtEl>
                                          <p:spTgt spid="3"/>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400430"/>
                                        </p:tgtEl>
                                        <p:attrNameLst>
                                          <p:attrName>style.visibility</p:attrName>
                                        </p:attrNameLst>
                                      </p:cBhvr>
                                      <p:to>
                                        <p:strVal val="visible"/>
                                      </p:to>
                                    </p:set>
                                    <p:animEffect transition="in" filter="wipe(left)">
                                      <p:cBhvr>
                                        <p:cTn id="91" dur="2000"/>
                                        <p:tgtEl>
                                          <p:spTgt spid="400430"/>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400403"/>
                                        </p:tgtEl>
                                        <p:attrNameLst>
                                          <p:attrName>style.visibility</p:attrName>
                                        </p:attrNameLst>
                                      </p:cBhvr>
                                      <p:to>
                                        <p:strVal val="visible"/>
                                      </p:to>
                                    </p:set>
                                    <p:animEffect transition="in" filter="wipe(left)">
                                      <p:cBhvr>
                                        <p:cTn id="96" dur="5000"/>
                                        <p:tgtEl>
                                          <p:spTgt spid="400403"/>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400404"/>
                                        </p:tgtEl>
                                        <p:attrNameLst>
                                          <p:attrName>style.visibility</p:attrName>
                                        </p:attrNameLst>
                                      </p:cBhvr>
                                      <p:to>
                                        <p:strVal val="visible"/>
                                      </p:to>
                                    </p:set>
                                    <p:animEffect transition="in" filter="wipe(down)">
                                      <p:cBhvr>
                                        <p:cTn id="101" dur="2000"/>
                                        <p:tgtEl>
                                          <p:spTgt spid="400404"/>
                                        </p:tgtEl>
                                      </p:cBhvr>
                                    </p:animEffect>
                                  </p:childTnLst>
                                </p:cTn>
                              </p:par>
                            </p:childTnLst>
                          </p:cTn>
                        </p:par>
                      </p:childTnLst>
                    </p:cTn>
                  </p:par>
                  <p:par>
                    <p:cTn id="102" fill="hold">
                      <p:stCondLst>
                        <p:cond delay="indefinite"/>
                      </p:stCondLst>
                      <p:childTnLst>
                        <p:par>
                          <p:cTn id="103" fill="hold">
                            <p:stCondLst>
                              <p:cond delay="0"/>
                            </p:stCondLst>
                            <p:childTnLst>
                              <p:par>
                                <p:cTn id="104" presetID="40" presetClass="entr" presetSubtype="0" fill="hold" grpId="0" nodeType="clickEffect">
                                  <p:stCondLst>
                                    <p:cond delay="0"/>
                                  </p:stCondLst>
                                  <p:iterate type="lt">
                                    <p:tmPct val="10000"/>
                                  </p:iterate>
                                  <p:childTnLst>
                                    <p:set>
                                      <p:cBhvr>
                                        <p:cTn id="105" dur="1" fill="hold">
                                          <p:stCondLst>
                                            <p:cond delay="0"/>
                                          </p:stCondLst>
                                        </p:cTn>
                                        <p:tgtEl>
                                          <p:spTgt spid="400409"/>
                                        </p:tgtEl>
                                        <p:attrNameLst>
                                          <p:attrName>style.visibility</p:attrName>
                                        </p:attrNameLst>
                                      </p:cBhvr>
                                      <p:to>
                                        <p:strVal val="visible"/>
                                      </p:to>
                                    </p:set>
                                    <p:animEffect transition="in" filter="fade">
                                      <p:cBhvr>
                                        <p:cTn id="106" dur="1000"/>
                                        <p:tgtEl>
                                          <p:spTgt spid="400409"/>
                                        </p:tgtEl>
                                      </p:cBhvr>
                                    </p:animEffect>
                                    <p:anim calcmode="lin" valueType="num">
                                      <p:cBhvr>
                                        <p:cTn id="107" dur="1000" fill="hold"/>
                                        <p:tgtEl>
                                          <p:spTgt spid="400409"/>
                                        </p:tgtEl>
                                        <p:attrNameLst>
                                          <p:attrName>ppt_x</p:attrName>
                                        </p:attrNameLst>
                                      </p:cBhvr>
                                      <p:tavLst>
                                        <p:tav tm="0">
                                          <p:val>
                                            <p:strVal val="#ppt_x-.1"/>
                                          </p:val>
                                        </p:tav>
                                        <p:tav tm="100000">
                                          <p:val>
                                            <p:strVal val="#ppt_x"/>
                                          </p:val>
                                        </p:tav>
                                      </p:tavLst>
                                    </p:anim>
                                    <p:anim calcmode="lin" valueType="num">
                                      <p:cBhvr>
                                        <p:cTn id="108" dur="1000" fill="hold"/>
                                        <p:tgtEl>
                                          <p:spTgt spid="400409"/>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4"/>
                                        </p:tgtEl>
                                        <p:attrNameLst>
                                          <p:attrName>style.visibility</p:attrName>
                                        </p:attrNameLst>
                                      </p:cBhvr>
                                      <p:to>
                                        <p:strVal val="visible"/>
                                      </p:to>
                                    </p:set>
                                    <p:animEffect transition="in" filter="fade">
                                      <p:cBhvr>
                                        <p:cTn id="113" dur="2000"/>
                                        <p:tgtEl>
                                          <p:spTgt spid="4"/>
                                        </p:tgtEl>
                                      </p:cBhvr>
                                    </p:animEffect>
                                  </p:childTnLst>
                                </p:cTn>
                              </p:par>
                            </p:childTnLst>
                          </p:cTn>
                        </p:par>
                      </p:childTnLst>
                    </p:cTn>
                  </p:par>
                  <p:par>
                    <p:cTn id="114" fill="hold">
                      <p:stCondLst>
                        <p:cond delay="indefinite"/>
                      </p:stCondLst>
                      <p:childTnLst>
                        <p:par>
                          <p:cTn id="115" fill="hold">
                            <p:stCondLst>
                              <p:cond delay="0"/>
                            </p:stCondLst>
                            <p:childTnLst>
                              <p:par>
                                <p:cTn id="116" presetID="9" presetClass="entr" presetSubtype="0" fill="hold" grpId="0" nodeType="clickEffect">
                                  <p:stCondLst>
                                    <p:cond delay="0"/>
                                  </p:stCondLst>
                                  <p:childTnLst>
                                    <p:set>
                                      <p:cBhvr>
                                        <p:cTn id="117" dur="1" fill="hold">
                                          <p:stCondLst>
                                            <p:cond delay="0"/>
                                          </p:stCondLst>
                                        </p:cTn>
                                        <p:tgtEl>
                                          <p:spTgt spid="400410"/>
                                        </p:tgtEl>
                                        <p:attrNameLst>
                                          <p:attrName>style.visibility</p:attrName>
                                        </p:attrNameLst>
                                      </p:cBhvr>
                                      <p:to>
                                        <p:strVal val="visible"/>
                                      </p:to>
                                    </p:set>
                                    <p:animEffect transition="in" filter="dissolve">
                                      <p:cBhvr>
                                        <p:cTn id="118" dur="500"/>
                                        <p:tgtEl>
                                          <p:spTgt spid="400410"/>
                                        </p:tgtEl>
                                      </p:cBhvr>
                                    </p:animEffect>
                                  </p:childTnLst>
                                </p:cTn>
                              </p:par>
                            </p:childTnLst>
                          </p:cTn>
                        </p:par>
                      </p:childTnLst>
                    </p:cTn>
                  </p:par>
                  <p:par>
                    <p:cTn id="119" fill="hold">
                      <p:stCondLst>
                        <p:cond delay="indefinite"/>
                      </p:stCondLst>
                      <p:childTnLst>
                        <p:par>
                          <p:cTn id="120" fill="hold">
                            <p:stCondLst>
                              <p:cond delay="0"/>
                            </p:stCondLst>
                            <p:childTnLst>
                              <p:par>
                                <p:cTn id="121" presetID="9" presetClass="entr" presetSubtype="0" fill="hold" grpId="0" nodeType="clickEffect">
                                  <p:stCondLst>
                                    <p:cond delay="0"/>
                                  </p:stCondLst>
                                  <p:childTnLst>
                                    <p:set>
                                      <p:cBhvr>
                                        <p:cTn id="122" dur="1" fill="hold">
                                          <p:stCondLst>
                                            <p:cond delay="0"/>
                                          </p:stCondLst>
                                        </p:cTn>
                                        <p:tgtEl>
                                          <p:spTgt spid="400412"/>
                                        </p:tgtEl>
                                        <p:attrNameLst>
                                          <p:attrName>style.visibility</p:attrName>
                                        </p:attrNameLst>
                                      </p:cBhvr>
                                      <p:to>
                                        <p:strVal val="visible"/>
                                      </p:to>
                                    </p:set>
                                    <p:animEffect transition="in" filter="dissolve">
                                      <p:cBhvr>
                                        <p:cTn id="123" dur="500"/>
                                        <p:tgtEl>
                                          <p:spTgt spid="400412"/>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grpId="0" nodeType="clickEffect">
                                  <p:stCondLst>
                                    <p:cond delay="0"/>
                                  </p:stCondLst>
                                  <p:childTnLst>
                                    <p:set>
                                      <p:cBhvr>
                                        <p:cTn id="127" dur="1" fill="hold">
                                          <p:stCondLst>
                                            <p:cond delay="0"/>
                                          </p:stCondLst>
                                        </p:cTn>
                                        <p:tgtEl>
                                          <p:spTgt spid="400418"/>
                                        </p:tgtEl>
                                        <p:attrNameLst>
                                          <p:attrName>style.visibility</p:attrName>
                                        </p:attrNameLst>
                                      </p:cBhvr>
                                      <p:to>
                                        <p:strVal val="visible"/>
                                      </p:to>
                                    </p:set>
                                    <p:animEffect transition="in" filter="wipe(down)">
                                      <p:cBhvr>
                                        <p:cTn id="128" dur="500"/>
                                        <p:tgtEl>
                                          <p:spTgt spid="400418"/>
                                        </p:tgtEl>
                                      </p:cBhvr>
                                    </p:animEffect>
                                  </p:childTnLst>
                                </p:cTn>
                              </p:par>
                            </p:childTnLst>
                          </p:cTn>
                        </p:par>
                        <p:par>
                          <p:cTn id="129" fill="hold">
                            <p:stCondLst>
                              <p:cond delay="500"/>
                            </p:stCondLst>
                            <p:childTnLst>
                              <p:par>
                                <p:cTn id="130" presetID="22" presetClass="entr" presetSubtype="4" fill="hold" grpId="0" nodeType="afterEffect">
                                  <p:stCondLst>
                                    <p:cond delay="0"/>
                                  </p:stCondLst>
                                  <p:childTnLst>
                                    <p:set>
                                      <p:cBhvr>
                                        <p:cTn id="131" dur="1" fill="hold">
                                          <p:stCondLst>
                                            <p:cond delay="0"/>
                                          </p:stCondLst>
                                        </p:cTn>
                                        <p:tgtEl>
                                          <p:spTgt spid="400419"/>
                                        </p:tgtEl>
                                        <p:attrNameLst>
                                          <p:attrName>style.visibility</p:attrName>
                                        </p:attrNameLst>
                                      </p:cBhvr>
                                      <p:to>
                                        <p:strVal val="visible"/>
                                      </p:to>
                                    </p:set>
                                    <p:animEffect transition="in" filter="wipe(down)">
                                      <p:cBhvr>
                                        <p:cTn id="132" dur="500"/>
                                        <p:tgtEl>
                                          <p:spTgt spid="400419"/>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5"/>
                                        </p:tgtEl>
                                        <p:attrNameLst>
                                          <p:attrName>style.visibility</p:attrName>
                                        </p:attrNameLst>
                                      </p:cBhvr>
                                      <p:to>
                                        <p:strVal val="visible"/>
                                      </p:to>
                                    </p:set>
                                    <p:animEffect transition="in" filter="fade">
                                      <p:cBhvr>
                                        <p:cTn id="137" dur="2000"/>
                                        <p:tgtEl>
                                          <p:spTgt spid="5"/>
                                        </p:tgtEl>
                                      </p:cBhvr>
                                    </p:animEffect>
                                  </p:childTnLst>
                                </p:cTn>
                              </p:par>
                            </p:childTnLst>
                          </p:cTn>
                        </p:par>
                      </p:childTnLst>
                    </p:cTn>
                  </p:par>
                  <p:par>
                    <p:cTn id="138" fill="hold">
                      <p:stCondLst>
                        <p:cond delay="indefinite"/>
                      </p:stCondLst>
                      <p:childTnLst>
                        <p:par>
                          <p:cTn id="139" fill="hold">
                            <p:stCondLst>
                              <p:cond delay="0"/>
                            </p:stCondLst>
                            <p:childTnLst>
                              <p:par>
                                <p:cTn id="140" presetID="9" presetClass="entr" presetSubtype="0" fill="hold" grpId="0" nodeType="clickEffect">
                                  <p:stCondLst>
                                    <p:cond delay="0"/>
                                  </p:stCondLst>
                                  <p:childTnLst>
                                    <p:set>
                                      <p:cBhvr>
                                        <p:cTn id="141" dur="1" fill="hold">
                                          <p:stCondLst>
                                            <p:cond delay="0"/>
                                          </p:stCondLst>
                                        </p:cTn>
                                        <p:tgtEl>
                                          <p:spTgt spid="400417"/>
                                        </p:tgtEl>
                                        <p:attrNameLst>
                                          <p:attrName>style.visibility</p:attrName>
                                        </p:attrNameLst>
                                      </p:cBhvr>
                                      <p:to>
                                        <p:strVal val="visible"/>
                                      </p:to>
                                    </p:set>
                                    <p:animEffect transition="in" filter="dissolve">
                                      <p:cBhvr>
                                        <p:cTn id="142" dur="500"/>
                                        <p:tgtEl>
                                          <p:spTgt spid="400417"/>
                                        </p:tgtEl>
                                      </p:cBhvr>
                                    </p:animEffect>
                                  </p:childTnLst>
                                </p:cTn>
                              </p:par>
                            </p:childTnLst>
                          </p:cTn>
                        </p:par>
                      </p:childTnLst>
                    </p:cTn>
                  </p:par>
                  <p:par>
                    <p:cTn id="143" fill="hold">
                      <p:stCondLst>
                        <p:cond delay="indefinite"/>
                      </p:stCondLst>
                      <p:childTnLst>
                        <p:par>
                          <p:cTn id="144" fill="hold">
                            <p:stCondLst>
                              <p:cond delay="0"/>
                            </p:stCondLst>
                            <p:childTnLst>
                              <p:par>
                                <p:cTn id="145" presetID="9" presetClass="entr" presetSubtype="0" fill="hold" grpId="0" nodeType="clickEffect">
                                  <p:stCondLst>
                                    <p:cond delay="0"/>
                                  </p:stCondLst>
                                  <p:childTnLst>
                                    <p:set>
                                      <p:cBhvr>
                                        <p:cTn id="146" dur="1" fill="hold">
                                          <p:stCondLst>
                                            <p:cond delay="0"/>
                                          </p:stCondLst>
                                        </p:cTn>
                                        <p:tgtEl>
                                          <p:spTgt spid="400413"/>
                                        </p:tgtEl>
                                        <p:attrNameLst>
                                          <p:attrName>style.visibility</p:attrName>
                                        </p:attrNameLst>
                                      </p:cBhvr>
                                      <p:to>
                                        <p:strVal val="visible"/>
                                      </p:to>
                                    </p:set>
                                    <p:animEffect transition="in" filter="dissolve">
                                      <p:cBhvr>
                                        <p:cTn id="147" dur="500"/>
                                        <p:tgtEl>
                                          <p:spTgt spid="400413"/>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grpId="0" nodeType="clickEffect">
                                  <p:stCondLst>
                                    <p:cond delay="0"/>
                                  </p:stCondLst>
                                  <p:childTnLst>
                                    <p:set>
                                      <p:cBhvr>
                                        <p:cTn id="151" dur="1" fill="hold">
                                          <p:stCondLst>
                                            <p:cond delay="0"/>
                                          </p:stCondLst>
                                        </p:cTn>
                                        <p:tgtEl>
                                          <p:spTgt spid="400423"/>
                                        </p:tgtEl>
                                        <p:attrNameLst>
                                          <p:attrName>style.visibility</p:attrName>
                                        </p:attrNameLst>
                                      </p:cBhvr>
                                      <p:to>
                                        <p:strVal val="visible"/>
                                      </p:to>
                                    </p:set>
                                    <p:animEffect transition="in" filter="wipe(down)">
                                      <p:cBhvr>
                                        <p:cTn id="152" dur="500"/>
                                        <p:tgtEl>
                                          <p:spTgt spid="400423"/>
                                        </p:tgtEl>
                                      </p:cBhvr>
                                    </p:animEffect>
                                  </p:childTnLst>
                                </p:cTn>
                              </p:par>
                            </p:childTnLst>
                          </p:cTn>
                        </p:par>
                        <p:par>
                          <p:cTn id="153" fill="hold">
                            <p:stCondLst>
                              <p:cond delay="500"/>
                            </p:stCondLst>
                            <p:childTnLst>
                              <p:par>
                                <p:cTn id="154" presetID="22" presetClass="entr" presetSubtype="4" fill="hold" grpId="0" nodeType="afterEffect">
                                  <p:stCondLst>
                                    <p:cond delay="0"/>
                                  </p:stCondLst>
                                  <p:childTnLst>
                                    <p:set>
                                      <p:cBhvr>
                                        <p:cTn id="155" dur="1" fill="hold">
                                          <p:stCondLst>
                                            <p:cond delay="0"/>
                                          </p:stCondLst>
                                        </p:cTn>
                                        <p:tgtEl>
                                          <p:spTgt spid="400424"/>
                                        </p:tgtEl>
                                        <p:attrNameLst>
                                          <p:attrName>style.visibility</p:attrName>
                                        </p:attrNameLst>
                                      </p:cBhvr>
                                      <p:to>
                                        <p:strVal val="visible"/>
                                      </p:to>
                                    </p:set>
                                    <p:animEffect transition="in" filter="wipe(down)">
                                      <p:cBhvr>
                                        <p:cTn id="156" dur="500"/>
                                        <p:tgtEl>
                                          <p:spTgt spid="400424"/>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6"/>
                                        </p:tgtEl>
                                        <p:attrNameLst>
                                          <p:attrName>style.visibility</p:attrName>
                                        </p:attrNameLst>
                                      </p:cBhvr>
                                      <p:to>
                                        <p:strVal val="visible"/>
                                      </p:to>
                                    </p:set>
                                    <p:animEffect transition="in" filter="fade">
                                      <p:cBhvr>
                                        <p:cTn id="161" dur="2000"/>
                                        <p:tgtEl>
                                          <p:spTgt spid="6"/>
                                        </p:tgtEl>
                                      </p:cBhvr>
                                    </p:animEffect>
                                  </p:childTnLst>
                                </p:cTn>
                              </p:par>
                            </p:childTnLst>
                          </p:cTn>
                        </p:par>
                      </p:childTnLst>
                    </p:cTn>
                  </p:par>
                  <p:par>
                    <p:cTn id="162" fill="hold">
                      <p:stCondLst>
                        <p:cond delay="indefinite"/>
                      </p:stCondLst>
                      <p:childTnLst>
                        <p:par>
                          <p:cTn id="163" fill="hold">
                            <p:stCondLst>
                              <p:cond delay="0"/>
                            </p:stCondLst>
                            <p:childTnLst>
                              <p:par>
                                <p:cTn id="164" presetID="9" presetClass="entr" presetSubtype="0" fill="hold" grpId="0" nodeType="clickEffect">
                                  <p:stCondLst>
                                    <p:cond delay="0"/>
                                  </p:stCondLst>
                                  <p:childTnLst>
                                    <p:set>
                                      <p:cBhvr>
                                        <p:cTn id="165" dur="1" fill="hold">
                                          <p:stCondLst>
                                            <p:cond delay="0"/>
                                          </p:stCondLst>
                                        </p:cTn>
                                        <p:tgtEl>
                                          <p:spTgt spid="400432"/>
                                        </p:tgtEl>
                                        <p:attrNameLst>
                                          <p:attrName>style.visibility</p:attrName>
                                        </p:attrNameLst>
                                      </p:cBhvr>
                                      <p:to>
                                        <p:strVal val="visible"/>
                                      </p:to>
                                    </p:set>
                                    <p:animEffect transition="in" filter="dissolve">
                                      <p:cBhvr>
                                        <p:cTn id="166" dur="500"/>
                                        <p:tgtEl>
                                          <p:spTgt spid="400432"/>
                                        </p:tgtEl>
                                      </p:cBhvr>
                                    </p:animEffect>
                                  </p:childTnLst>
                                </p:cTn>
                              </p:par>
                            </p:childTnLst>
                          </p:cTn>
                        </p:par>
                      </p:childTnLst>
                    </p:cTn>
                  </p:par>
                  <p:par>
                    <p:cTn id="167" fill="hold">
                      <p:stCondLst>
                        <p:cond delay="indefinite"/>
                      </p:stCondLst>
                      <p:childTnLst>
                        <p:par>
                          <p:cTn id="168" fill="hold">
                            <p:stCondLst>
                              <p:cond delay="0"/>
                            </p:stCondLst>
                            <p:childTnLst>
                              <p:par>
                                <p:cTn id="169" presetID="9" presetClass="entr" presetSubtype="0" fill="hold" grpId="0" nodeType="clickEffect">
                                  <p:stCondLst>
                                    <p:cond delay="0"/>
                                  </p:stCondLst>
                                  <p:childTnLst>
                                    <p:set>
                                      <p:cBhvr>
                                        <p:cTn id="170" dur="1" fill="hold">
                                          <p:stCondLst>
                                            <p:cond delay="0"/>
                                          </p:stCondLst>
                                        </p:cTn>
                                        <p:tgtEl>
                                          <p:spTgt spid="400431"/>
                                        </p:tgtEl>
                                        <p:attrNameLst>
                                          <p:attrName>style.visibility</p:attrName>
                                        </p:attrNameLst>
                                      </p:cBhvr>
                                      <p:to>
                                        <p:strVal val="visible"/>
                                      </p:to>
                                    </p:set>
                                    <p:animEffect transition="in" filter="dissolve">
                                      <p:cBhvr>
                                        <p:cTn id="171" dur="500"/>
                                        <p:tgtEl>
                                          <p:spTgt spid="400431"/>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4" fill="hold" grpId="0" nodeType="clickEffect">
                                  <p:stCondLst>
                                    <p:cond delay="0"/>
                                  </p:stCondLst>
                                  <p:childTnLst>
                                    <p:set>
                                      <p:cBhvr>
                                        <p:cTn id="175" dur="1" fill="hold">
                                          <p:stCondLst>
                                            <p:cond delay="0"/>
                                          </p:stCondLst>
                                        </p:cTn>
                                        <p:tgtEl>
                                          <p:spTgt spid="400437"/>
                                        </p:tgtEl>
                                        <p:attrNameLst>
                                          <p:attrName>style.visibility</p:attrName>
                                        </p:attrNameLst>
                                      </p:cBhvr>
                                      <p:to>
                                        <p:strVal val="visible"/>
                                      </p:to>
                                    </p:set>
                                    <p:animEffect transition="in" filter="wipe(down)">
                                      <p:cBhvr>
                                        <p:cTn id="176" dur="500"/>
                                        <p:tgtEl>
                                          <p:spTgt spid="400437"/>
                                        </p:tgtEl>
                                      </p:cBhvr>
                                    </p:animEffect>
                                  </p:childTnLst>
                                </p:cTn>
                              </p:par>
                            </p:childTnLst>
                          </p:cTn>
                        </p:par>
                        <p:par>
                          <p:cTn id="177" fill="hold">
                            <p:stCondLst>
                              <p:cond delay="500"/>
                            </p:stCondLst>
                            <p:childTnLst>
                              <p:par>
                                <p:cTn id="178" presetID="22" presetClass="entr" presetSubtype="4" fill="hold" grpId="0" nodeType="afterEffect">
                                  <p:stCondLst>
                                    <p:cond delay="0"/>
                                  </p:stCondLst>
                                  <p:childTnLst>
                                    <p:set>
                                      <p:cBhvr>
                                        <p:cTn id="179" dur="1" fill="hold">
                                          <p:stCondLst>
                                            <p:cond delay="0"/>
                                          </p:stCondLst>
                                        </p:cTn>
                                        <p:tgtEl>
                                          <p:spTgt spid="400444"/>
                                        </p:tgtEl>
                                        <p:attrNameLst>
                                          <p:attrName>style.visibility</p:attrName>
                                        </p:attrNameLst>
                                      </p:cBhvr>
                                      <p:to>
                                        <p:strVal val="visible"/>
                                      </p:to>
                                    </p:set>
                                    <p:animEffect transition="in" filter="wipe(down)">
                                      <p:cBhvr>
                                        <p:cTn id="180" dur="500"/>
                                        <p:tgtEl>
                                          <p:spTgt spid="400444"/>
                                        </p:tgtEl>
                                      </p:cBhvr>
                                    </p:animEffect>
                                  </p:childTnLst>
                                </p:cTn>
                              </p:par>
                            </p:childTnLst>
                          </p:cTn>
                        </p:par>
                      </p:childTnLst>
                    </p:cTn>
                  </p:par>
                  <p:par>
                    <p:cTn id="181" fill="hold">
                      <p:stCondLst>
                        <p:cond delay="indefinite"/>
                      </p:stCondLst>
                      <p:childTnLst>
                        <p:par>
                          <p:cTn id="182" fill="hold">
                            <p:stCondLst>
                              <p:cond delay="0"/>
                            </p:stCondLst>
                            <p:childTnLst>
                              <p:par>
                                <p:cTn id="183" presetID="39" presetClass="entr" presetSubtype="0" accel="100000" fill="hold" grpId="0" nodeType="clickEffect">
                                  <p:stCondLst>
                                    <p:cond delay="0"/>
                                  </p:stCondLst>
                                  <p:childTnLst>
                                    <p:set>
                                      <p:cBhvr>
                                        <p:cTn id="184" dur="1" fill="hold">
                                          <p:stCondLst>
                                            <p:cond delay="0"/>
                                          </p:stCondLst>
                                        </p:cTn>
                                        <p:tgtEl>
                                          <p:spTgt spid="400411"/>
                                        </p:tgtEl>
                                        <p:attrNameLst>
                                          <p:attrName>style.visibility</p:attrName>
                                        </p:attrNameLst>
                                      </p:cBhvr>
                                      <p:to>
                                        <p:strVal val="visible"/>
                                      </p:to>
                                    </p:set>
                                    <p:anim calcmode="lin" valueType="num">
                                      <p:cBhvr>
                                        <p:cTn id="185" dur="500" fill="hold"/>
                                        <p:tgtEl>
                                          <p:spTgt spid="400411"/>
                                        </p:tgtEl>
                                        <p:attrNameLst>
                                          <p:attrName>ppt_h</p:attrName>
                                        </p:attrNameLst>
                                      </p:cBhvr>
                                      <p:tavLst>
                                        <p:tav tm="0">
                                          <p:val>
                                            <p:strVal val="#ppt_h/20"/>
                                          </p:val>
                                        </p:tav>
                                        <p:tav tm="50000">
                                          <p:val>
                                            <p:strVal val="#ppt_h/20"/>
                                          </p:val>
                                        </p:tav>
                                        <p:tav tm="100000">
                                          <p:val>
                                            <p:strVal val="#ppt_h"/>
                                          </p:val>
                                        </p:tav>
                                      </p:tavLst>
                                    </p:anim>
                                    <p:anim calcmode="lin" valueType="num">
                                      <p:cBhvr>
                                        <p:cTn id="186" dur="500" fill="hold"/>
                                        <p:tgtEl>
                                          <p:spTgt spid="400411"/>
                                        </p:tgtEl>
                                        <p:attrNameLst>
                                          <p:attrName>ppt_w</p:attrName>
                                        </p:attrNameLst>
                                      </p:cBhvr>
                                      <p:tavLst>
                                        <p:tav tm="0">
                                          <p:val>
                                            <p:strVal val="#ppt_w+.3"/>
                                          </p:val>
                                        </p:tav>
                                        <p:tav tm="50000">
                                          <p:val>
                                            <p:strVal val="#ppt_w+.3"/>
                                          </p:val>
                                        </p:tav>
                                        <p:tav tm="100000">
                                          <p:val>
                                            <p:strVal val="#ppt_w"/>
                                          </p:val>
                                        </p:tav>
                                      </p:tavLst>
                                    </p:anim>
                                    <p:anim calcmode="lin" valueType="num">
                                      <p:cBhvr>
                                        <p:cTn id="187" dur="500" fill="hold"/>
                                        <p:tgtEl>
                                          <p:spTgt spid="400411"/>
                                        </p:tgtEl>
                                        <p:attrNameLst>
                                          <p:attrName>ppt_x</p:attrName>
                                        </p:attrNameLst>
                                      </p:cBhvr>
                                      <p:tavLst>
                                        <p:tav tm="0">
                                          <p:val>
                                            <p:strVal val="#ppt_x-.3"/>
                                          </p:val>
                                        </p:tav>
                                        <p:tav tm="50000">
                                          <p:val>
                                            <p:strVal val="#ppt_x"/>
                                          </p:val>
                                        </p:tav>
                                        <p:tav tm="100000">
                                          <p:val>
                                            <p:strVal val="#ppt_x"/>
                                          </p:val>
                                        </p:tav>
                                      </p:tavLst>
                                    </p:anim>
                                    <p:anim calcmode="lin" valueType="num">
                                      <p:cBhvr>
                                        <p:cTn id="188" dur="500" fill="hold"/>
                                        <p:tgtEl>
                                          <p:spTgt spid="400411"/>
                                        </p:tgtEl>
                                        <p:attrNameLst>
                                          <p:attrName>ppt_y</p:attrName>
                                        </p:attrNameLst>
                                      </p:cBhvr>
                                      <p:tavLst>
                                        <p:tav tm="0">
                                          <p:val>
                                            <p:strVal val="#ppt_y"/>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9" presetClass="emph" presetSubtype="0" nodeType="clickEffect">
                                  <p:stCondLst>
                                    <p:cond delay="0"/>
                                  </p:stCondLst>
                                  <p:childTnLst>
                                    <p:set>
                                      <p:cBhvr rctx="PPT">
                                        <p:cTn id="192" dur="indefinite"/>
                                        <p:tgtEl>
                                          <p:spTgt spid="2"/>
                                        </p:tgtEl>
                                        <p:attrNameLst>
                                          <p:attrName>style.opacity</p:attrName>
                                        </p:attrNameLst>
                                      </p:cBhvr>
                                      <p:to>
                                        <p:strVal val="0.5"/>
                                      </p:to>
                                    </p:set>
                                    <p:animEffect filter="image" prLst="opacity: 0.5">
                                      <p:cBhvr rctx="IE">
                                        <p:cTn id="193" dur="indefinite"/>
                                        <p:tgtEl>
                                          <p:spTgt spid="2"/>
                                        </p:tgtEl>
                                      </p:cBhvr>
                                    </p:animEffect>
                                  </p:childTnLst>
                                </p:cTn>
                              </p:par>
                              <p:par>
                                <p:cTn id="194" presetID="9" presetClass="emph" presetSubtype="0" grpId="1" nodeType="withEffect">
                                  <p:stCondLst>
                                    <p:cond delay="0"/>
                                  </p:stCondLst>
                                  <p:childTnLst>
                                    <p:set>
                                      <p:cBhvr rctx="PPT">
                                        <p:cTn id="195" dur="indefinite"/>
                                        <p:tgtEl>
                                          <p:spTgt spid="400400"/>
                                        </p:tgtEl>
                                        <p:attrNameLst>
                                          <p:attrName>style.opacity</p:attrName>
                                        </p:attrNameLst>
                                      </p:cBhvr>
                                      <p:to>
                                        <p:strVal val="0.5"/>
                                      </p:to>
                                    </p:set>
                                    <p:animEffect filter="image" prLst="opacity: 0.5">
                                      <p:cBhvr rctx="IE">
                                        <p:cTn id="196" dur="indefinite"/>
                                        <p:tgtEl>
                                          <p:spTgt spid="400400"/>
                                        </p:tgtEl>
                                      </p:cBhvr>
                                    </p:animEffect>
                                  </p:childTnLst>
                                </p:cTn>
                              </p:par>
                              <p:par>
                                <p:cTn id="197" presetID="9" presetClass="emph" presetSubtype="0" grpId="1" nodeType="withEffect">
                                  <p:stCondLst>
                                    <p:cond delay="0"/>
                                  </p:stCondLst>
                                  <p:childTnLst>
                                    <p:set>
                                      <p:cBhvr rctx="PPT">
                                        <p:cTn id="198" dur="indefinite"/>
                                        <p:tgtEl>
                                          <p:spTgt spid="400401"/>
                                        </p:tgtEl>
                                        <p:attrNameLst>
                                          <p:attrName>style.opacity</p:attrName>
                                        </p:attrNameLst>
                                      </p:cBhvr>
                                      <p:to>
                                        <p:strVal val="0.5"/>
                                      </p:to>
                                    </p:set>
                                    <p:animEffect filter="image" prLst="opacity: 0.5">
                                      <p:cBhvr rctx="IE">
                                        <p:cTn id="199" dur="indefinite"/>
                                        <p:tgtEl>
                                          <p:spTgt spid="400401"/>
                                        </p:tgtEl>
                                      </p:cBhvr>
                                    </p:animEffect>
                                  </p:childTnLst>
                                </p:cTn>
                              </p:par>
                              <p:par>
                                <p:cTn id="200" presetID="9" presetClass="emph" presetSubtype="0" grpId="1" nodeType="withEffect">
                                  <p:stCondLst>
                                    <p:cond delay="0"/>
                                  </p:stCondLst>
                                  <p:childTnLst>
                                    <p:set>
                                      <p:cBhvr rctx="PPT">
                                        <p:cTn id="201" dur="indefinite"/>
                                        <p:tgtEl>
                                          <p:spTgt spid="400402"/>
                                        </p:tgtEl>
                                        <p:attrNameLst>
                                          <p:attrName>style.opacity</p:attrName>
                                        </p:attrNameLst>
                                      </p:cBhvr>
                                      <p:to>
                                        <p:strVal val="0.5"/>
                                      </p:to>
                                    </p:set>
                                    <p:animEffect filter="image" prLst="opacity: 0.5">
                                      <p:cBhvr rctx="IE">
                                        <p:cTn id="202" dur="indefinite"/>
                                        <p:tgtEl>
                                          <p:spTgt spid="400402"/>
                                        </p:tgtEl>
                                      </p:cBhvr>
                                    </p:animEffect>
                                  </p:childTnLst>
                                </p:cTn>
                              </p:par>
                              <p:par>
                                <p:cTn id="203" presetID="9" presetClass="emph" presetSubtype="0" grpId="1" nodeType="withEffect">
                                  <p:stCondLst>
                                    <p:cond delay="0"/>
                                  </p:stCondLst>
                                  <p:childTnLst>
                                    <p:set>
                                      <p:cBhvr rctx="PPT">
                                        <p:cTn id="204" dur="indefinite"/>
                                        <p:tgtEl>
                                          <p:spTgt spid="400403"/>
                                        </p:tgtEl>
                                        <p:attrNameLst>
                                          <p:attrName>style.opacity</p:attrName>
                                        </p:attrNameLst>
                                      </p:cBhvr>
                                      <p:to>
                                        <p:strVal val="0.5"/>
                                      </p:to>
                                    </p:set>
                                    <p:animEffect filter="image" prLst="opacity: 0.5">
                                      <p:cBhvr rctx="IE">
                                        <p:cTn id="205" dur="indefinite"/>
                                        <p:tgtEl>
                                          <p:spTgt spid="400403"/>
                                        </p:tgtEl>
                                      </p:cBhvr>
                                    </p:animEffect>
                                  </p:childTnLst>
                                </p:cTn>
                              </p:par>
                              <p:par>
                                <p:cTn id="206" presetID="9" presetClass="emph" presetSubtype="0" grpId="1" nodeType="withEffect">
                                  <p:stCondLst>
                                    <p:cond delay="0"/>
                                  </p:stCondLst>
                                  <p:childTnLst>
                                    <p:set>
                                      <p:cBhvr rctx="PPT">
                                        <p:cTn id="207" dur="indefinite"/>
                                        <p:tgtEl>
                                          <p:spTgt spid="400404"/>
                                        </p:tgtEl>
                                        <p:attrNameLst>
                                          <p:attrName>style.opacity</p:attrName>
                                        </p:attrNameLst>
                                      </p:cBhvr>
                                      <p:to>
                                        <p:strVal val="0.5"/>
                                      </p:to>
                                    </p:set>
                                    <p:animEffect filter="image" prLst="opacity: 0.5">
                                      <p:cBhvr rctx="IE">
                                        <p:cTn id="208" dur="indefinite"/>
                                        <p:tgtEl>
                                          <p:spTgt spid="400404"/>
                                        </p:tgtEl>
                                      </p:cBhvr>
                                    </p:animEffect>
                                  </p:childTnLst>
                                </p:cTn>
                              </p:par>
                              <p:par>
                                <p:cTn id="209" presetID="9" presetClass="emph" presetSubtype="0" nodeType="withEffect">
                                  <p:stCondLst>
                                    <p:cond delay="0"/>
                                  </p:stCondLst>
                                  <p:childTnLst>
                                    <p:set>
                                      <p:cBhvr rctx="PPT">
                                        <p:cTn id="210" dur="indefinite"/>
                                        <p:tgtEl>
                                          <p:spTgt spid="3"/>
                                        </p:tgtEl>
                                        <p:attrNameLst>
                                          <p:attrName>style.opacity</p:attrName>
                                        </p:attrNameLst>
                                      </p:cBhvr>
                                      <p:to>
                                        <p:strVal val="0.5"/>
                                      </p:to>
                                    </p:set>
                                    <p:animEffect filter="image" prLst="opacity: 0.5">
                                      <p:cBhvr rctx="IE">
                                        <p:cTn id="211" dur="indefinite"/>
                                        <p:tgtEl>
                                          <p:spTgt spid="3"/>
                                        </p:tgtEl>
                                      </p:cBhvr>
                                    </p:animEffect>
                                  </p:childTnLst>
                                </p:cTn>
                              </p:par>
                              <p:par>
                                <p:cTn id="212" presetID="9" presetClass="emph" presetSubtype="0" grpId="1" nodeType="withEffect">
                                  <p:stCondLst>
                                    <p:cond delay="0"/>
                                  </p:stCondLst>
                                  <p:iterate type="lt">
                                    <p:tmAbs val="0"/>
                                  </p:iterate>
                                  <p:childTnLst>
                                    <p:set>
                                      <p:cBhvr rctx="PPT">
                                        <p:cTn id="213" dur="indefinite"/>
                                        <p:tgtEl>
                                          <p:spTgt spid="400409"/>
                                        </p:tgtEl>
                                        <p:attrNameLst>
                                          <p:attrName>style.opacity</p:attrName>
                                        </p:attrNameLst>
                                      </p:cBhvr>
                                      <p:to>
                                        <p:strVal val="0.5"/>
                                      </p:to>
                                    </p:set>
                                    <p:animEffect filter="image" prLst="opacity: 0.5">
                                      <p:cBhvr rctx="IE">
                                        <p:cTn id="214" dur="indefinite"/>
                                        <p:tgtEl>
                                          <p:spTgt spid="400409"/>
                                        </p:tgtEl>
                                      </p:cBhvr>
                                    </p:animEffect>
                                  </p:childTnLst>
                                </p:cTn>
                              </p:par>
                              <p:par>
                                <p:cTn id="215" presetID="9" presetClass="emph" presetSubtype="0" grpId="1" nodeType="withEffect">
                                  <p:stCondLst>
                                    <p:cond delay="0"/>
                                  </p:stCondLst>
                                  <p:childTnLst>
                                    <p:set>
                                      <p:cBhvr rctx="PPT">
                                        <p:cTn id="216" dur="indefinite"/>
                                        <p:tgtEl>
                                          <p:spTgt spid="400410"/>
                                        </p:tgtEl>
                                        <p:attrNameLst>
                                          <p:attrName>style.opacity</p:attrName>
                                        </p:attrNameLst>
                                      </p:cBhvr>
                                      <p:to>
                                        <p:strVal val="0.5"/>
                                      </p:to>
                                    </p:set>
                                    <p:animEffect filter="image" prLst="opacity: 0.5">
                                      <p:cBhvr rctx="IE">
                                        <p:cTn id="217" dur="indefinite"/>
                                        <p:tgtEl>
                                          <p:spTgt spid="400410"/>
                                        </p:tgtEl>
                                      </p:cBhvr>
                                    </p:animEffect>
                                  </p:childTnLst>
                                </p:cTn>
                              </p:par>
                              <p:par>
                                <p:cTn id="218" presetID="9" presetClass="emph" presetSubtype="0" grpId="1" nodeType="withEffect">
                                  <p:stCondLst>
                                    <p:cond delay="0"/>
                                  </p:stCondLst>
                                  <p:childTnLst>
                                    <p:set>
                                      <p:cBhvr rctx="PPT">
                                        <p:cTn id="219" dur="indefinite"/>
                                        <p:tgtEl>
                                          <p:spTgt spid="400411"/>
                                        </p:tgtEl>
                                        <p:attrNameLst>
                                          <p:attrName>style.opacity</p:attrName>
                                        </p:attrNameLst>
                                      </p:cBhvr>
                                      <p:to>
                                        <p:strVal val="0.5"/>
                                      </p:to>
                                    </p:set>
                                    <p:animEffect filter="image" prLst="opacity: 0.5">
                                      <p:cBhvr rctx="IE">
                                        <p:cTn id="220" dur="indefinite"/>
                                        <p:tgtEl>
                                          <p:spTgt spid="400411"/>
                                        </p:tgtEl>
                                      </p:cBhvr>
                                    </p:animEffect>
                                  </p:childTnLst>
                                </p:cTn>
                              </p:par>
                              <p:par>
                                <p:cTn id="221" presetID="9" presetClass="emph" presetSubtype="0" grpId="1" nodeType="withEffect">
                                  <p:stCondLst>
                                    <p:cond delay="0"/>
                                  </p:stCondLst>
                                  <p:childTnLst>
                                    <p:set>
                                      <p:cBhvr rctx="PPT">
                                        <p:cTn id="222" dur="indefinite"/>
                                        <p:tgtEl>
                                          <p:spTgt spid="400412"/>
                                        </p:tgtEl>
                                        <p:attrNameLst>
                                          <p:attrName>style.opacity</p:attrName>
                                        </p:attrNameLst>
                                      </p:cBhvr>
                                      <p:to>
                                        <p:strVal val="0.5"/>
                                      </p:to>
                                    </p:set>
                                    <p:animEffect filter="image" prLst="opacity: 0.5">
                                      <p:cBhvr rctx="IE">
                                        <p:cTn id="223" dur="indefinite"/>
                                        <p:tgtEl>
                                          <p:spTgt spid="400412"/>
                                        </p:tgtEl>
                                      </p:cBhvr>
                                    </p:animEffect>
                                  </p:childTnLst>
                                </p:cTn>
                              </p:par>
                              <p:par>
                                <p:cTn id="224" presetID="9" presetClass="emph" presetSubtype="0" grpId="1" nodeType="withEffect">
                                  <p:stCondLst>
                                    <p:cond delay="0"/>
                                  </p:stCondLst>
                                  <p:childTnLst>
                                    <p:set>
                                      <p:cBhvr rctx="PPT">
                                        <p:cTn id="225" dur="indefinite"/>
                                        <p:tgtEl>
                                          <p:spTgt spid="400413"/>
                                        </p:tgtEl>
                                        <p:attrNameLst>
                                          <p:attrName>style.opacity</p:attrName>
                                        </p:attrNameLst>
                                      </p:cBhvr>
                                      <p:to>
                                        <p:strVal val="0.5"/>
                                      </p:to>
                                    </p:set>
                                    <p:animEffect filter="image" prLst="opacity: 0.5">
                                      <p:cBhvr rctx="IE">
                                        <p:cTn id="226" dur="indefinite"/>
                                        <p:tgtEl>
                                          <p:spTgt spid="400413"/>
                                        </p:tgtEl>
                                      </p:cBhvr>
                                    </p:animEffect>
                                  </p:childTnLst>
                                </p:cTn>
                              </p:par>
                              <p:par>
                                <p:cTn id="227" presetID="9" presetClass="emph" presetSubtype="0" nodeType="withEffect">
                                  <p:stCondLst>
                                    <p:cond delay="0"/>
                                  </p:stCondLst>
                                  <p:childTnLst>
                                    <p:set>
                                      <p:cBhvr rctx="PPT">
                                        <p:cTn id="228" dur="indefinite"/>
                                        <p:tgtEl>
                                          <p:spTgt spid="4"/>
                                        </p:tgtEl>
                                        <p:attrNameLst>
                                          <p:attrName>style.opacity</p:attrName>
                                        </p:attrNameLst>
                                      </p:cBhvr>
                                      <p:to>
                                        <p:strVal val="0.5"/>
                                      </p:to>
                                    </p:set>
                                    <p:animEffect filter="image" prLst="opacity: 0.5">
                                      <p:cBhvr rctx="IE">
                                        <p:cTn id="229" dur="indefinite"/>
                                        <p:tgtEl>
                                          <p:spTgt spid="4"/>
                                        </p:tgtEl>
                                      </p:cBhvr>
                                    </p:animEffect>
                                  </p:childTnLst>
                                </p:cTn>
                              </p:par>
                              <p:par>
                                <p:cTn id="230" presetID="9" presetClass="emph" presetSubtype="0" grpId="1" nodeType="withEffect">
                                  <p:stCondLst>
                                    <p:cond delay="0"/>
                                  </p:stCondLst>
                                  <p:childTnLst>
                                    <p:set>
                                      <p:cBhvr rctx="PPT">
                                        <p:cTn id="231" dur="indefinite"/>
                                        <p:tgtEl>
                                          <p:spTgt spid="400417"/>
                                        </p:tgtEl>
                                        <p:attrNameLst>
                                          <p:attrName>style.opacity</p:attrName>
                                        </p:attrNameLst>
                                      </p:cBhvr>
                                      <p:to>
                                        <p:strVal val="0.5"/>
                                      </p:to>
                                    </p:set>
                                    <p:animEffect filter="image" prLst="opacity: 0.5">
                                      <p:cBhvr rctx="IE">
                                        <p:cTn id="232" dur="indefinite"/>
                                        <p:tgtEl>
                                          <p:spTgt spid="400417"/>
                                        </p:tgtEl>
                                      </p:cBhvr>
                                    </p:animEffect>
                                  </p:childTnLst>
                                </p:cTn>
                              </p:par>
                              <p:par>
                                <p:cTn id="233" presetID="9" presetClass="emph" presetSubtype="0" grpId="1" nodeType="withEffect">
                                  <p:stCondLst>
                                    <p:cond delay="0"/>
                                  </p:stCondLst>
                                  <p:childTnLst>
                                    <p:set>
                                      <p:cBhvr rctx="PPT">
                                        <p:cTn id="234" dur="indefinite"/>
                                        <p:tgtEl>
                                          <p:spTgt spid="400418"/>
                                        </p:tgtEl>
                                        <p:attrNameLst>
                                          <p:attrName>style.opacity</p:attrName>
                                        </p:attrNameLst>
                                      </p:cBhvr>
                                      <p:to>
                                        <p:strVal val="0.5"/>
                                      </p:to>
                                    </p:set>
                                    <p:animEffect filter="image" prLst="opacity: 0.5">
                                      <p:cBhvr rctx="IE">
                                        <p:cTn id="235" dur="indefinite"/>
                                        <p:tgtEl>
                                          <p:spTgt spid="400418"/>
                                        </p:tgtEl>
                                      </p:cBhvr>
                                    </p:animEffect>
                                  </p:childTnLst>
                                </p:cTn>
                              </p:par>
                              <p:par>
                                <p:cTn id="236" presetID="9" presetClass="emph" presetSubtype="0" grpId="1" nodeType="withEffect">
                                  <p:stCondLst>
                                    <p:cond delay="0"/>
                                  </p:stCondLst>
                                  <p:childTnLst>
                                    <p:set>
                                      <p:cBhvr rctx="PPT">
                                        <p:cTn id="237" dur="indefinite"/>
                                        <p:tgtEl>
                                          <p:spTgt spid="400419"/>
                                        </p:tgtEl>
                                        <p:attrNameLst>
                                          <p:attrName>style.opacity</p:attrName>
                                        </p:attrNameLst>
                                      </p:cBhvr>
                                      <p:to>
                                        <p:strVal val="0.5"/>
                                      </p:to>
                                    </p:set>
                                    <p:animEffect filter="image" prLst="opacity: 0.5">
                                      <p:cBhvr rctx="IE">
                                        <p:cTn id="238" dur="indefinite"/>
                                        <p:tgtEl>
                                          <p:spTgt spid="400419"/>
                                        </p:tgtEl>
                                      </p:cBhvr>
                                    </p:animEffect>
                                  </p:childTnLst>
                                </p:cTn>
                              </p:par>
                              <p:par>
                                <p:cTn id="239" presetID="9" presetClass="emph" presetSubtype="0" nodeType="withEffect">
                                  <p:stCondLst>
                                    <p:cond delay="0"/>
                                  </p:stCondLst>
                                  <p:childTnLst>
                                    <p:set>
                                      <p:cBhvr rctx="PPT">
                                        <p:cTn id="240" dur="indefinite"/>
                                        <p:tgtEl>
                                          <p:spTgt spid="5"/>
                                        </p:tgtEl>
                                        <p:attrNameLst>
                                          <p:attrName>style.opacity</p:attrName>
                                        </p:attrNameLst>
                                      </p:cBhvr>
                                      <p:to>
                                        <p:strVal val="0.5"/>
                                      </p:to>
                                    </p:set>
                                    <p:animEffect filter="image" prLst="opacity: 0.5">
                                      <p:cBhvr rctx="IE">
                                        <p:cTn id="241" dur="indefinite"/>
                                        <p:tgtEl>
                                          <p:spTgt spid="5"/>
                                        </p:tgtEl>
                                      </p:cBhvr>
                                    </p:animEffect>
                                  </p:childTnLst>
                                </p:cTn>
                              </p:par>
                              <p:par>
                                <p:cTn id="242" presetID="9" presetClass="emph" presetSubtype="0" grpId="1" nodeType="withEffect">
                                  <p:stCondLst>
                                    <p:cond delay="0"/>
                                  </p:stCondLst>
                                  <p:childTnLst>
                                    <p:set>
                                      <p:cBhvr rctx="PPT">
                                        <p:cTn id="243" dur="indefinite"/>
                                        <p:tgtEl>
                                          <p:spTgt spid="400423"/>
                                        </p:tgtEl>
                                        <p:attrNameLst>
                                          <p:attrName>style.opacity</p:attrName>
                                        </p:attrNameLst>
                                      </p:cBhvr>
                                      <p:to>
                                        <p:strVal val="0.5"/>
                                      </p:to>
                                    </p:set>
                                    <p:animEffect filter="image" prLst="opacity: 0.5">
                                      <p:cBhvr rctx="IE">
                                        <p:cTn id="244" dur="indefinite"/>
                                        <p:tgtEl>
                                          <p:spTgt spid="400423"/>
                                        </p:tgtEl>
                                      </p:cBhvr>
                                    </p:animEffect>
                                  </p:childTnLst>
                                </p:cTn>
                              </p:par>
                              <p:par>
                                <p:cTn id="245" presetID="9" presetClass="emph" presetSubtype="0" grpId="1" nodeType="withEffect">
                                  <p:stCondLst>
                                    <p:cond delay="0"/>
                                  </p:stCondLst>
                                  <p:childTnLst>
                                    <p:set>
                                      <p:cBhvr rctx="PPT">
                                        <p:cTn id="246" dur="indefinite"/>
                                        <p:tgtEl>
                                          <p:spTgt spid="400424"/>
                                        </p:tgtEl>
                                        <p:attrNameLst>
                                          <p:attrName>style.opacity</p:attrName>
                                        </p:attrNameLst>
                                      </p:cBhvr>
                                      <p:to>
                                        <p:strVal val="0.5"/>
                                      </p:to>
                                    </p:set>
                                    <p:animEffect filter="image" prLst="opacity: 0.5">
                                      <p:cBhvr rctx="IE">
                                        <p:cTn id="247" dur="indefinite"/>
                                        <p:tgtEl>
                                          <p:spTgt spid="400424"/>
                                        </p:tgtEl>
                                      </p:cBhvr>
                                    </p:animEffect>
                                  </p:childTnLst>
                                </p:cTn>
                              </p:par>
                              <p:par>
                                <p:cTn id="248" presetID="9" presetClass="emph" presetSubtype="0" grpId="1" nodeType="withEffect">
                                  <p:stCondLst>
                                    <p:cond delay="0"/>
                                  </p:stCondLst>
                                  <p:childTnLst>
                                    <p:set>
                                      <p:cBhvr rctx="PPT">
                                        <p:cTn id="249" dur="indefinite"/>
                                        <p:tgtEl>
                                          <p:spTgt spid="400430"/>
                                        </p:tgtEl>
                                        <p:attrNameLst>
                                          <p:attrName>style.opacity</p:attrName>
                                        </p:attrNameLst>
                                      </p:cBhvr>
                                      <p:to>
                                        <p:strVal val="0.5"/>
                                      </p:to>
                                    </p:set>
                                    <p:animEffect filter="image" prLst="opacity: 0.5">
                                      <p:cBhvr rctx="IE">
                                        <p:cTn id="250" dur="indefinite"/>
                                        <p:tgtEl>
                                          <p:spTgt spid="400430"/>
                                        </p:tgtEl>
                                      </p:cBhvr>
                                    </p:animEffect>
                                  </p:childTnLst>
                                </p:cTn>
                              </p:par>
                              <p:par>
                                <p:cTn id="251" presetID="9" presetClass="emph" presetSubtype="0" grpId="1" nodeType="withEffect">
                                  <p:stCondLst>
                                    <p:cond delay="0"/>
                                  </p:stCondLst>
                                  <p:childTnLst>
                                    <p:set>
                                      <p:cBhvr rctx="PPT">
                                        <p:cTn id="252" dur="indefinite"/>
                                        <p:tgtEl>
                                          <p:spTgt spid="400431"/>
                                        </p:tgtEl>
                                        <p:attrNameLst>
                                          <p:attrName>style.opacity</p:attrName>
                                        </p:attrNameLst>
                                      </p:cBhvr>
                                      <p:to>
                                        <p:strVal val="0.5"/>
                                      </p:to>
                                    </p:set>
                                    <p:animEffect filter="image" prLst="opacity: 0.5">
                                      <p:cBhvr rctx="IE">
                                        <p:cTn id="253" dur="indefinite"/>
                                        <p:tgtEl>
                                          <p:spTgt spid="400431"/>
                                        </p:tgtEl>
                                      </p:cBhvr>
                                    </p:animEffect>
                                  </p:childTnLst>
                                </p:cTn>
                              </p:par>
                              <p:par>
                                <p:cTn id="254" presetID="9" presetClass="emph" presetSubtype="0" grpId="1" nodeType="withEffect">
                                  <p:stCondLst>
                                    <p:cond delay="0"/>
                                  </p:stCondLst>
                                  <p:childTnLst>
                                    <p:set>
                                      <p:cBhvr rctx="PPT">
                                        <p:cTn id="255" dur="indefinite"/>
                                        <p:tgtEl>
                                          <p:spTgt spid="400432"/>
                                        </p:tgtEl>
                                        <p:attrNameLst>
                                          <p:attrName>style.opacity</p:attrName>
                                        </p:attrNameLst>
                                      </p:cBhvr>
                                      <p:to>
                                        <p:strVal val="0.5"/>
                                      </p:to>
                                    </p:set>
                                    <p:animEffect filter="image" prLst="opacity: 0.5">
                                      <p:cBhvr rctx="IE">
                                        <p:cTn id="256" dur="indefinite"/>
                                        <p:tgtEl>
                                          <p:spTgt spid="400432"/>
                                        </p:tgtEl>
                                      </p:cBhvr>
                                    </p:animEffect>
                                  </p:childTnLst>
                                </p:cTn>
                              </p:par>
                              <p:par>
                                <p:cTn id="257" presetID="9" presetClass="emph" presetSubtype="0" nodeType="withEffect">
                                  <p:stCondLst>
                                    <p:cond delay="0"/>
                                  </p:stCondLst>
                                  <p:childTnLst>
                                    <p:set>
                                      <p:cBhvr rctx="PPT">
                                        <p:cTn id="258" dur="indefinite"/>
                                        <p:tgtEl>
                                          <p:spTgt spid="6"/>
                                        </p:tgtEl>
                                        <p:attrNameLst>
                                          <p:attrName>style.opacity</p:attrName>
                                        </p:attrNameLst>
                                      </p:cBhvr>
                                      <p:to>
                                        <p:strVal val="0.5"/>
                                      </p:to>
                                    </p:set>
                                    <p:animEffect filter="image" prLst="opacity: 0.5">
                                      <p:cBhvr rctx="IE">
                                        <p:cTn id="259" dur="indefinite"/>
                                        <p:tgtEl>
                                          <p:spTgt spid="6"/>
                                        </p:tgtEl>
                                      </p:cBhvr>
                                    </p:animEffect>
                                  </p:childTnLst>
                                </p:cTn>
                              </p:par>
                              <p:par>
                                <p:cTn id="260" presetID="9" presetClass="emph" presetSubtype="0" grpId="1" nodeType="withEffect">
                                  <p:stCondLst>
                                    <p:cond delay="0"/>
                                  </p:stCondLst>
                                  <p:childTnLst>
                                    <p:set>
                                      <p:cBhvr rctx="PPT">
                                        <p:cTn id="261" dur="indefinite"/>
                                        <p:tgtEl>
                                          <p:spTgt spid="400437"/>
                                        </p:tgtEl>
                                        <p:attrNameLst>
                                          <p:attrName>style.opacity</p:attrName>
                                        </p:attrNameLst>
                                      </p:cBhvr>
                                      <p:to>
                                        <p:strVal val="0.5"/>
                                      </p:to>
                                    </p:set>
                                    <p:animEffect filter="image" prLst="opacity: 0.5">
                                      <p:cBhvr rctx="IE">
                                        <p:cTn id="262" dur="indefinite"/>
                                        <p:tgtEl>
                                          <p:spTgt spid="400437"/>
                                        </p:tgtEl>
                                      </p:cBhvr>
                                    </p:animEffect>
                                  </p:childTnLst>
                                </p:cTn>
                              </p:par>
                              <p:par>
                                <p:cTn id="263" presetID="9" presetClass="emph" presetSubtype="0" grpId="1" nodeType="withEffect">
                                  <p:stCondLst>
                                    <p:cond delay="0"/>
                                  </p:stCondLst>
                                  <p:childTnLst>
                                    <p:set>
                                      <p:cBhvr rctx="PPT">
                                        <p:cTn id="264" dur="indefinite"/>
                                        <p:tgtEl>
                                          <p:spTgt spid="400444"/>
                                        </p:tgtEl>
                                        <p:attrNameLst>
                                          <p:attrName>style.opacity</p:attrName>
                                        </p:attrNameLst>
                                      </p:cBhvr>
                                      <p:to>
                                        <p:strVal val="0.5"/>
                                      </p:to>
                                    </p:set>
                                    <p:animEffect filter="image" prLst="opacity: 0.5">
                                      <p:cBhvr rctx="IE">
                                        <p:cTn id="265" dur="indefinite"/>
                                        <p:tgtEl>
                                          <p:spTgt spid="400444"/>
                                        </p:tgtEl>
                                      </p:cBhvr>
                                    </p:animEffect>
                                  </p:childTnLst>
                                </p:cTn>
                              </p:par>
                              <p:par>
                                <p:cTn id="266" presetID="9" presetClass="emph" presetSubtype="0" grpId="1" nodeType="withEffect">
                                  <p:stCondLst>
                                    <p:cond delay="0"/>
                                  </p:stCondLst>
                                  <p:iterate type="lt">
                                    <p:tmAbs val="0"/>
                                  </p:iterate>
                                  <p:childTnLst>
                                    <p:set>
                                      <p:cBhvr rctx="PPT">
                                        <p:cTn id="267" dur="indefinite"/>
                                        <p:tgtEl>
                                          <p:spTgt spid="400484"/>
                                        </p:tgtEl>
                                        <p:attrNameLst>
                                          <p:attrName>style.opacity</p:attrName>
                                        </p:attrNameLst>
                                      </p:cBhvr>
                                      <p:to>
                                        <p:strVal val="0.5"/>
                                      </p:to>
                                    </p:set>
                                    <p:animEffect filter="image" prLst="opacity: 0.5">
                                      <p:cBhvr rctx="IE">
                                        <p:cTn id="268" dur="indefinite"/>
                                        <p:tgtEl>
                                          <p:spTgt spid="400484"/>
                                        </p:tgtEl>
                                      </p:cBhvr>
                                    </p:animEffect>
                                  </p:childTnLst>
                                </p:cTn>
                              </p:par>
                            </p:childTnLst>
                          </p:cTn>
                        </p:par>
                      </p:childTnLst>
                    </p:cTn>
                  </p:par>
                  <p:par>
                    <p:cTn id="269" fill="hold">
                      <p:stCondLst>
                        <p:cond delay="indefinite"/>
                      </p:stCondLst>
                      <p:childTnLst>
                        <p:par>
                          <p:cTn id="270" fill="hold">
                            <p:stCondLst>
                              <p:cond delay="0"/>
                            </p:stCondLst>
                            <p:childTnLst>
                              <p:par>
                                <p:cTn id="271" presetID="40" presetClass="entr" presetSubtype="0" fill="hold" grpId="0" nodeType="clickEffect">
                                  <p:stCondLst>
                                    <p:cond delay="0"/>
                                  </p:stCondLst>
                                  <p:iterate type="lt">
                                    <p:tmPct val="10000"/>
                                  </p:iterate>
                                  <p:childTnLst>
                                    <p:set>
                                      <p:cBhvr>
                                        <p:cTn id="272" dur="1" fill="hold">
                                          <p:stCondLst>
                                            <p:cond delay="0"/>
                                          </p:stCondLst>
                                        </p:cTn>
                                        <p:tgtEl>
                                          <p:spTgt spid="400485"/>
                                        </p:tgtEl>
                                        <p:attrNameLst>
                                          <p:attrName>style.visibility</p:attrName>
                                        </p:attrNameLst>
                                      </p:cBhvr>
                                      <p:to>
                                        <p:strVal val="visible"/>
                                      </p:to>
                                    </p:set>
                                    <p:animEffect transition="in" filter="fade">
                                      <p:cBhvr>
                                        <p:cTn id="273" dur="1000"/>
                                        <p:tgtEl>
                                          <p:spTgt spid="400485"/>
                                        </p:tgtEl>
                                      </p:cBhvr>
                                    </p:animEffect>
                                    <p:anim calcmode="lin" valueType="num">
                                      <p:cBhvr>
                                        <p:cTn id="274" dur="1000" fill="hold"/>
                                        <p:tgtEl>
                                          <p:spTgt spid="400485"/>
                                        </p:tgtEl>
                                        <p:attrNameLst>
                                          <p:attrName>ppt_x</p:attrName>
                                        </p:attrNameLst>
                                      </p:cBhvr>
                                      <p:tavLst>
                                        <p:tav tm="0">
                                          <p:val>
                                            <p:strVal val="#ppt_x-.1"/>
                                          </p:val>
                                        </p:tav>
                                        <p:tav tm="100000">
                                          <p:val>
                                            <p:strVal val="#ppt_x"/>
                                          </p:val>
                                        </p:tav>
                                      </p:tavLst>
                                    </p:anim>
                                    <p:anim calcmode="lin" valueType="num">
                                      <p:cBhvr>
                                        <p:cTn id="275" dur="1000" fill="hold"/>
                                        <p:tgtEl>
                                          <p:spTgt spid="400485"/>
                                        </p:tgtEl>
                                        <p:attrNameLst>
                                          <p:attrName>ppt_y</p:attrName>
                                        </p:attrNameLst>
                                      </p:cBhvr>
                                      <p:tavLst>
                                        <p:tav tm="0">
                                          <p:val>
                                            <p:strVal val="#ppt_y"/>
                                          </p:val>
                                        </p:tav>
                                        <p:tav tm="100000">
                                          <p:val>
                                            <p:strVal val="#ppt_y"/>
                                          </p:val>
                                        </p:tav>
                                      </p:tavLst>
                                    </p:anim>
                                  </p:childTnLst>
                                </p:cTn>
                              </p:par>
                            </p:childTnLst>
                          </p:cTn>
                        </p:par>
                      </p:childTnLst>
                    </p:cTn>
                  </p:par>
                  <p:par>
                    <p:cTn id="276" fill="hold">
                      <p:stCondLst>
                        <p:cond delay="indefinite"/>
                      </p:stCondLst>
                      <p:childTnLst>
                        <p:par>
                          <p:cTn id="277" fill="hold">
                            <p:stCondLst>
                              <p:cond delay="0"/>
                            </p:stCondLst>
                            <p:childTnLst>
                              <p:par>
                                <p:cTn id="278" presetID="1" presetClass="exit" presetSubtype="0" fill="hold" grpId="1" nodeType="clickEffect">
                                  <p:stCondLst>
                                    <p:cond delay="0"/>
                                  </p:stCondLst>
                                  <p:childTnLst>
                                    <p:set>
                                      <p:cBhvr>
                                        <p:cTn id="279" dur="1" fill="hold">
                                          <p:stCondLst>
                                            <p:cond delay="0"/>
                                          </p:stCondLst>
                                        </p:cTn>
                                        <p:tgtEl>
                                          <p:spTgt spid="400425"/>
                                        </p:tgtEl>
                                        <p:attrNameLst>
                                          <p:attrName>style.visibility</p:attrName>
                                        </p:attrNameLst>
                                      </p:cBhvr>
                                      <p:to>
                                        <p:strVal val="hidden"/>
                                      </p:to>
                                    </p:set>
                                  </p:childTnLst>
                                </p:cTn>
                              </p:par>
                              <p:par>
                                <p:cTn id="280" presetID="1" presetClass="exit" presetSubtype="0" fill="hold" grpId="1" nodeType="withEffect">
                                  <p:stCondLst>
                                    <p:cond delay="0"/>
                                  </p:stCondLst>
                                  <p:childTnLst>
                                    <p:set>
                                      <p:cBhvr>
                                        <p:cTn id="281" dur="1" fill="hold">
                                          <p:stCondLst>
                                            <p:cond delay="0"/>
                                          </p:stCondLst>
                                        </p:cTn>
                                        <p:tgtEl>
                                          <p:spTgt spid="400427"/>
                                        </p:tgtEl>
                                        <p:attrNameLst>
                                          <p:attrName>style.visibility</p:attrName>
                                        </p:attrNameLst>
                                      </p:cBhvr>
                                      <p:to>
                                        <p:strVal val="hidden"/>
                                      </p:to>
                                    </p:set>
                                  </p:childTnLst>
                                </p:cTn>
                              </p:par>
                              <p:par>
                                <p:cTn id="282" presetID="9" presetClass="entr" presetSubtype="0" fill="hold" grpId="0" nodeType="withEffect">
                                  <p:stCondLst>
                                    <p:cond delay="0"/>
                                  </p:stCondLst>
                                  <p:childTnLst>
                                    <p:set>
                                      <p:cBhvr>
                                        <p:cTn id="283" dur="1" fill="hold">
                                          <p:stCondLst>
                                            <p:cond delay="0"/>
                                          </p:stCondLst>
                                        </p:cTn>
                                        <p:tgtEl>
                                          <p:spTgt spid="400426"/>
                                        </p:tgtEl>
                                        <p:attrNameLst>
                                          <p:attrName>style.visibility</p:attrName>
                                        </p:attrNameLst>
                                      </p:cBhvr>
                                      <p:to>
                                        <p:strVal val="visible"/>
                                      </p:to>
                                    </p:set>
                                    <p:animEffect transition="in" filter="dissolve">
                                      <p:cBhvr>
                                        <p:cTn id="284" dur="500"/>
                                        <p:tgtEl>
                                          <p:spTgt spid="400426"/>
                                        </p:tgtEl>
                                      </p:cBhvr>
                                    </p:animEffect>
                                  </p:childTnLst>
                                </p:cTn>
                              </p:par>
                              <p:par>
                                <p:cTn id="285" presetID="9" presetClass="entr" presetSubtype="0" fill="hold" grpId="0" nodeType="withEffect">
                                  <p:stCondLst>
                                    <p:cond delay="0"/>
                                  </p:stCondLst>
                                  <p:childTnLst>
                                    <p:set>
                                      <p:cBhvr>
                                        <p:cTn id="286" dur="1" fill="hold">
                                          <p:stCondLst>
                                            <p:cond delay="0"/>
                                          </p:stCondLst>
                                        </p:cTn>
                                        <p:tgtEl>
                                          <p:spTgt spid="400428"/>
                                        </p:tgtEl>
                                        <p:attrNameLst>
                                          <p:attrName>style.visibility</p:attrName>
                                        </p:attrNameLst>
                                      </p:cBhvr>
                                      <p:to>
                                        <p:strVal val="visible"/>
                                      </p:to>
                                    </p:set>
                                    <p:animEffect transition="in" filter="dissolve">
                                      <p:cBhvr>
                                        <p:cTn id="287" dur="500"/>
                                        <p:tgtEl>
                                          <p:spTgt spid="400428"/>
                                        </p:tgtEl>
                                      </p:cBhvr>
                                    </p:animEffect>
                                  </p:childTnLst>
                                </p:cTn>
                              </p:par>
                            </p:childTnLst>
                          </p:cTn>
                        </p:par>
                      </p:childTnLst>
                    </p:cTn>
                  </p:par>
                  <p:par>
                    <p:cTn id="288" fill="hold">
                      <p:stCondLst>
                        <p:cond delay="indefinite"/>
                      </p:stCondLst>
                      <p:childTnLst>
                        <p:par>
                          <p:cTn id="289" fill="hold">
                            <p:stCondLst>
                              <p:cond delay="0"/>
                            </p:stCondLst>
                            <p:childTnLst>
                              <p:par>
                                <p:cTn id="290" presetID="9" presetClass="entr" presetSubtype="0" fill="hold" nodeType="clickEffect">
                                  <p:stCondLst>
                                    <p:cond delay="0"/>
                                  </p:stCondLst>
                                  <p:childTnLst>
                                    <p:set>
                                      <p:cBhvr>
                                        <p:cTn id="291" dur="1" fill="hold">
                                          <p:stCondLst>
                                            <p:cond delay="0"/>
                                          </p:stCondLst>
                                        </p:cTn>
                                        <p:tgtEl>
                                          <p:spTgt spid="7"/>
                                        </p:tgtEl>
                                        <p:attrNameLst>
                                          <p:attrName>style.visibility</p:attrName>
                                        </p:attrNameLst>
                                      </p:cBhvr>
                                      <p:to>
                                        <p:strVal val="visible"/>
                                      </p:to>
                                    </p:set>
                                    <p:animEffect transition="in" filter="dissolve">
                                      <p:cBhvr>
                                        <p:cTn id="292" dur="500"/>
                                        <p:tgtEl>
                                          <p:spTgt spid="7"/>
                                        </p:tgtEl>
                                      </p:cBhvr>
                                    </p:animEffect>
                                  </p:childTnLst>
                                </p:cTn>
                              </p:par>
                            </p:childTnLst>
                          </p:cTn>
                        </p:par>
                      </p:childTnLst>
                    </p:cTn>
                  </p:par>
                  <p:par>
                    <p:cTn id="293" fill="hold">
                      <p:stCondLst>
                        <p:cond delay="indefinite"/>
                      </p:stCondLst>
                      <p:childTnLst>
                        <p:par>
                          <p:cTn id="294" fill="hold">
                            <p:stCondLst>
                              <p:cond delay="0"/>
                            </p:stCondLst>
                            <p:childTnLst>
                              <p:par>
                                <p:cTn id="295" presetID="47" presetClass="entr" presetSubtype="0" fill="hold" grpId="0" nodeType="clickEffect">
                                  <p:stCondLst>
                                    <p:cond delay="0"/>
                                  </p:stCondLst>
                                  <p:childTnLst>
                                    <p:set>
                                      <p:cBhvr>
                                        <p:cTn id="296" dur="1" fill="hold">
                                          <p:stCondLst>
                                            <p:cond delay="0"/>
                                          </p:stCondLst>
                                        </p:cTn>
                                        <p:tgtEl>
                                          <p:spTgt spid="400452"/>
                                        </p:tgtEl>
                                        <p:attrNameLst>
                                          <p:attrName>style.visibility</p:attrName>
                                        </p:attrNameLst>
                                      </p:cBhvr>
                                      <p:to>
                                        <p:strVal val="visible"/>
                                      </p:to>
                                    </p:set>
                                    <p:animEffect transition="in" filter="fade">
                                      <p:cBhvr>
                                        <p:cTn id="297" dur="1000"/>
                                        <p:tgtEl>
                                          <p:spTgt spid="400452"/>
                                        </p:tgtEl>
                                      </p:cBhvr>
                                    </p:animEffect>
                                    <p:anim calcmode="lin" valueType="num">
                                      <p:cBhvr>
                                        <p:cTn id="298" dur="1000" fill="hold"/>
                                        <p:tgtEl>
                                          <p:spTgt spid="400452"/>
                                        </p:tgtEl>
                                        <p:attrNameLst>
                                          <p:attrName>ppt_x</p:attrName>
                                        </p:attrNameLst>
                                      </p:cBhvr>
                                      <p:tavLst>
                                        <p:tav tm="0">
                                          <p:val>
                                            <p:strVal val="#ppt_x"/>
                                          </p:val>
                                        </p:tav>
                                        <p:tav tm="100000">
                                          <p:val>
                                            <p:strVal val="#ppt_x"/>
                                          </p:val>
                                        </p:tav>
                                      </p:tavLst>
                                    </p:anim>
                                    <p:anim calcmode="lin" valueType="num">
                                      <p:cBhvr>
                                        <p:cTn id="299" dur="1000" fill="hold"/>
                                        <p:tgtEl>
                                          <p:spTgt spid="400452"/>
                                        </p:tgtEl>
                                        <p:attrNameLst>
                                          <p:attrName>ppt_y</p:attrName>
                                        </p:attrNameLst>
                                      </p:cBhvr>
                                      <p:tavLst>
                                        <p:tav tm="0">
                                          <p:val>
                                            <p:strVal val="#ppt_y-.1"/>
                                          </p:val>
                                        </p:tav>
                                        <p:tav tm="100000">
                                          <p:val>
                                            <p:strVal val="#ppt_y"/>
                                          </p:val>
                                        </p:tav>
                                      </p:tavLst>
                                    </p:anim>
                                  </p:childTnLst>
                                </p:cTn>
                              </p:par>
                            </p:childTnLst>
                          </p:cTn>
                        </p:par>
                      </p:childTnLst>
                    </p:cTn>
                  </p:par>
                  <p:par>
                    <p:cTn id="300" fill="hold">
                      <p:stCondLst>
                        <p:cond delay="indefinite"/>
                      </p:stCondLst>
                      <p:childTnLst>
                        <p:par>
                          <p:cTn id="301" fill="hold">
                            <p:stCondLst>
                              <p:cond delay="0"/>
                            </p:stCondLst>
                            <p:childTnLst>
                              <p:par>
                                <p:cTn id="302" presetID="47" presetClass="entr" presetSubtype="0" fill="hold" grpId="0" nodeType="clickEffect">
                                  <p:stCondLst>
                                    <p:cond delay="0"/>
                                  </p:stCondLst>
                                  <p:childTnLst>
                                    <p:set>
                                      <p:cBhvr>
                                        <p:cTn id="303" dur="1" fill="hold">
                                          <p:stCondLst>
                                            <p:cond delay="0"/>
                                          </p:stCondLst>
                                        </p:cTn>
                                        <p:tgtEl>
                                          <p:spTgt spid="400453"/>
                                        </p:tgtEl>
                                        <p:attrNameLst>
                                          <p:attrName>style.visibility</p:attrName>
                                        </p:attrNameLst>
                                      </p:cBhvr>
                                      <p:to>
                                        <p:strVal val="visible"/>
                                      </p:to>
                                    </p:set>
                                    <p:animEffect transition="in" filter="fade">
                                      <p:cBhvr>
                                        <p:cTn id="304" dur="1000"/>
                                        <p:tgtEl>
                                          <p:spTgt spid="400453"/>
                                        </p:tgtEl>
                                      </p:cBhvr>
                                    </p:animEffect>
                                    <p:anim calcmode="lin" valueType="num">
                                      <p:cBhvr>
                                        <p:cTn id="305" dur="1000" fill="hold"/>
                                        <p:tgtEl>
                                          <p:spTgt spid="400453"/>
                                        </p:tgtEl>
                                        <p:attrNameLst>
                                          <p:attrName>ppt_x</p:attrName>
                                        </p:attrNameLst>
                                      </p:cBhvr>
                                      <p:tavLst>
                                        <p:tav tm="0">
                                          <p:val>
                                            <p:strVal val="#ppt_x"/>
                                          </p:val>
                                        </p:tav>
                                        <p:tav tm="100000">
                                          <p:val>
                                            <p:strVal val="#ppt_x"/>
                                          </p:val>
                                        </p:tav>
                                      </p:tavLst>
                                    </p:anim>
                                    <p:anim calcmode="lin" valueType="num">
                                      <p:cBhvr>
                                        <p:cTn id="306" dur="1000" fill="hold"/>
                                        <p:tgtEl>
                                          <p:spTgt spid="400453"/>
                                        </p:tgtEl>
                                        <p:attrNameLst>
                                          <p:attrName>ppt_y</p:attrName>
                                        </p:attrNameLst>
                                      </p:cBhvr>
                                      <p:tavLst>
                                        <p:tav tm="0">
                                          <p:val>
                                            <p:strVal val="#ppt_y-.1"/>
                                          </p:val>
                                        </p:tav>
                                        <p:tav tm="100000">
                                          <p:val>
                                            <p:strVal val="#ppt_y"/>
                                          </p:val>
                                        </p:tav>
                                      </p:tavLst>
                                    </p:anim>
                                  </p:childTnLst>
                                </p:cTn>
                              </p:par>
                            </p:childTnLst>
                          </p:cTn>
                        </p:par>
                      </p:childTnLst>
                    </p:cTn>
                  </p:par>
                  <p:par>
                    <p:cTn id="307" fill="hold">
                      <p:stCondLst>
                        <p:cond delay="indefinite"/>
                      </p:stCondLst>
                      <p:childTnLst>
                        <p:par>
                          <p:cTn id="308" fill="hold">
                            <p:stCondLst>
                              <p:cond delay="0"/>
                            </p:stCondLst>
                            <p:childTnLst>
                              <p:par>
                                <p:cTn id="309" presetID="53" presetClass="entr" presetSubtype="0" fill="hold" grpId="0" nodeType="clickEffect">
                                  <p:stCondLst>
                                    <p:cond delay="0"/>
                                  </p:stCondLst>
                                  <p:childTnLst>
                                    <p:set>
                                      <p:cBhvr>
                                        <p:cTn id="310" dur="1" fill="hold">
                                          <p:stCondLst>
                                            <p:cond delay="0"/>
                                          </p:stCondLst>
                                        </p:cTn>
                                        <p:tgtEl>
                                          <p:spTgt spid="400451"/>
                                        </p:tgtEl>
                                        <p:attrNameLst>
                                          <p:attrName>style.visibility</p:attrName>
                                        </p:attrNameLst>
                                      </p:cBhvr>
                                      <p:to>
                                        <p:strVal val="visible"/>
                                      </p:to>
                                    </p:set>
                                    <p:anim calcmode="lin" valueType="num">
                                      <p:cBhvr>
                                        <p:cTn id="311" dur="500" fill="hold"/>
                                        <p:tgtEl>
                                          <p:spTgt spid="400451"/>
                                        </p:tgtEl>
                                        <p:attrNameLst>
                                          <p:attrName>ppt_w</p:attrName>
                                        </p:attrNameLst>
                                      </p:cBhvr>
                                      <p:tavLst>
                                        <p:tav tm="0">
                                          <p:val>
                                            <p:fltVal val="0"/>
                                          </p:val>
                                        </p:tav>
                                        <p:tav tm="100000">
                                          <p:val>
                                            <p:strVal val="#ppt_w"/>
                                          </p:val>
                                        </p:tav>
                                      </p:tavLst>
                                    </p:anim>
                                    <p:anim calcmode="lin" valueType="num">
                                      <p:cBhvr>
                                        <p:cTn id="312" dur="500" fill="hold"/>
                                        <p:tgtEl>
                                          <p:spTgt spid="400451"/>
                                        </p:tgtEl>
                                        <p:attrNameLst>
                                          <p:attrName>ppt_h</p:attrName>
                                        </p:attrNameLst>
                                      </p:cBhvr>
                                      <p:tavLst>
                                        <p:tav tm="0">
                                          <p:val>
                                            <p:fltVal val="0"/>
                                          </p:val>
                                        </p:tav>
                                        <p:tav tm="100000">
                                          <p:val>
                                            <p:strVal val="#ppt_h"/>
                                          </p:val>
                                        </p:tav>
                                      </p:tavLst>
                                    </p:anim>
                                    <p:animEffect transition="in" filter="fade">
                                      <p:cBhvr>
                                        <p:cTn id="313" dur="500"/>
                                        <p:tgtEl>
                                          <p:spTgt spid="400451"/>
                                        </p:tgtEl>
                                      </p:cBhvr>
                                    </p:animEffect>
                                  </p:childTnLst>
                                </p:cTn>
                              </p:par>
                            </p:childTnLst>
                          </p:cTn>
                        </p:par>
                      </p:childTnLst>
                    </p:cTn>
                  </p:par>
                  <p:par>
                    <p:cTn id="314" fill="hold">
                      <p:stCondLst>
                        <p:cond delay="indefinite"/>
                      </p:stCondLst>
                      <p:childTnLst>
                        <p:par>
                          <p:cTn id="315" fill="hold">
                            <p:stCondLst>
                              <p:cond delay="0"/>
                            </p:stCondLst>
                            <p:childTnLst>
                              <p:par>
                                <p:cTn id="316" presetID="53" presetClass="entr" presetSubtype="0" fill="hold" nodeType="clickEffect">
                                  <p:stCondLst>
                                    <p:cond delay="0"/>
                                  </p:stCondLst>
                                  <p:childTnLst>
                                    <p:set>
                                      <p:cBhvr>
                                        <p:cTn id="317" dur="1" fill="hold">
                                          <p:stCondLst>
                                            <p:cond delay="0"/>
                                          </p:stCondLst>
                                        </p:cTn>
                                        <p:tgtEl>
                                          <p:spTgt spid="8"/>
                                        </p:tgtEl>
                                        <p:attrNameLst>
                                          <p:attrName>style.visibility</p:attrName>
                                        </p:attrNameLst>
                                      </p:cBhvr>
                                      <p:to>
                                        <p:strVal val="visible"/>
                                      </p:to>
                                    </p:set>
                                    <p:anim calcmode="lin" valueType="num">
                                      <p:cBhvr>
                                        <p:cTn id="318" dur="500" fill="hold"/>
                                        <p:tgtEl>
                                          <p:spTgt spid="8"/>
                                        </p:tgtEl>
                                        <p:attrNameLst>
                                          <p:attrName>ppt_w</p:attrName>
                                        </p:attrNameLst>
                                      </p:cBhvr>
                                      <p:tavLst>
                                        <p:tav tm="0">
                                          <p:val>
                                            <p:fltVal val="0"/>
                                          </p:val>
                                        </p:tav>
                                        <p:tav tm="100000">
                                          <p:val>
                                            <p:strVal val="#ppt_w"/>
                                          </p:val>
                                        </p:tav>
                                      </p:tavLst>
                                    </p:anim>
                                    <p:anim calcmode="lin" valueType="num">
                                      <p:cBhvr>
                                        <p:cTn id="319" dur="500" fill="hold"/>
                                        <p:tgtEl>
                                          <p:spTgt spid="8"/>
                                        </p:tgtEl>
                                        <p:attrNameLst>
                                          <p:attrName>ppt_h</p:attrName>
                                        </p:attrNameLst>
                                      </p:cBhvr>
                                      <p:tavLst>
                                        <p:tav tm="0">
                                          <p:val>
                                            <p:fltVal val="0"/>
                                          </p:val>
                                        </p:tav>
                                        <p:tav tm="100000">
                                          <p:val>
                                            <p:strVal val="#ppt_h"/>
                                          </p:val>
                                        </p:tav>
                                      </p:tavLst>
                                    </p:anim>
                                    <p:animEffect transition="in" filter="fade">
                                      <p:cBhvr>
                                        <p:cTn id="320" dur="500"/>
                                        <p:tgtEl>
                                          <p:spTgt spid="8"/>
                                        </p:tgtEl>
                                      </p:cBhvr>
                                    </p:animEffect>
                                  </p:childTnLst>
                                </p:cTn>
                              </p:par>
                            </p:childTnLst>
                          </p:cTn>
                        </p:par>
                      </p:childTnLst>
                    </p:cTn>
                  </p:par>
                  <p:par>
                    <p:cTn id="321" fill="hold">
                      <p:stCondLst>
                        <p:cond delay="indefinite"/>
                      </p:stCondLst>
                      <p:childTnLst>
                        <p:par>
                          <p:cTn id="322" fill="hold">
                            <p:stCondLst>
                              <p:cond delay="0"/>
                            </p:stCondLst>
                            <p:childTnLst>
                              <p:par>
                                <p:cTn id="323" presetID="22" presetClass="entr" presetSubtype="8" fill="hold" grpId="0" nodeType="clickEffect">
                                  <p:stCondLst>
                                    <p:cond delay="0"/>
                                  </p:stCondLst>
                                  <p:childTnLst>
                                    <p:set>
                                      <p:cBhvr>
                                        <p:cTn id="324" dur="1" fill="hold">
                                          <p:stCondLst>
                                            <p:cond delay="0"/>
                                          </p:stCondLst>
                                        </p:cTn>
                                        <p:tgtEl>
                                          <p:spTgt spid="400476"/>
                                        </p:tgtEl>
                                        <p:attrNameLst>
                                          <p:attrName>style.visibility</p:attrName>
                                        </p:attrNameLst>
                                      </p:cBhvr>
                                      <p:to>
                                        <p:strVal val="visible"/>
                                      </p:to>
                                    </p:set>
                                    <p:animEffect transition="in" filter="wipe(left)">
                                      <p:cBhvr>
                                        <p:cTn id="325" dur="2000"/>
                                        <p:tgtEl>
                                          <p:spTgt spid="400476"/>
                                        </p:tgtEl>
                                      </p:cBhvr>
                                    </p:animEffect>
                                  </p:childTnLst>
                                </p:cTn>
                              </p:par>
                            </p:childTnLst>
                          </p:cTn>
                        </p:par>
                      </p:childTnLst>
                    </p:cTn>
                  </p:par>
                  <p:par>
                    <p:cTn id="326" fill="hold">
                      <p:stCondLst>
                        <p:cond delay="indefinite"/>
                      </p:stCondLst>
                      <p:childTnLst>
                        <p:par>
                          <p:cTn id="327" fill="hold">
                            <p:stCondLst>
                              <p:cond delay="0"/>
                            </p:stCondLst>
                            <p:childTnLst>
                              <p:par>
                                <p:cTn id="328" presetID="22" presetClass="entr" presetSubtype="8" fill="hold" grpId="0" nodeType="clickEffect">
                                  <p:stCondLst>
                                    <p:cond delay="0"/>
                                  </p:stCondLst>
                                  <p:childTnLst>
                                    <p:set>
                                      <p:cBhvr>
                                        <p:cTn id="329" dur="1" fill="hold">
                                          <p:stCondLst>
                                            <p:cond delay="0"/>
                                          </p:stCondLst>
                                        </p:cTn>
                                        <p:tgtEl>
                                          <p:spTgt spid="400454"/>
                                        </p:tgtEl>
                                        <p:attrNameLst>
                                          <p:attrName>style.visibility</p:attrName>
                                        </p:attrNameLst>
                                      </p:cBhvr>
                                      <p:to>
                                        <p:strVal val="visible"/>
                                      </p:to>
                                    </p:set>
                                    <p:animEffect transition="in" filter="wipe(left)">
                                      <p:cBhvr>
                                        <p:cTn id="330" dur="5000"/>
                                        <p:tgtEl>
                                          <p:spTgt spid="400454"/>
                                        </p:tgtEl>
                                      </p:cBhvr>
                                    </p:animEffect>
                                  </p:childTnLst>
                                </p:cTn>
                              </p:par>
                            </p:childTnLst>
                          </p:cTn>
                        </p:par>
                      </p:childTnLst>
                    </p:cTn>
                  </p:par>
                  <p:par>
                    <p:cTn id="331" fill="hold">
                      <p:stCondLst>
                        <p:cond delay="indefinite"/>
                      </p:stCondLst>
                      <p:childTnLst>
                        <p:par>
                          <p:cTn id="332" fill="hold">
                            <p:stCondLst>
                              <p:cond delay="0"/>
                            </p:stCondLst>
                            <p:childTnLst>
                              <p:par>
                                <p:cTn id="333" presetID="22" presetClass="entr" presetSubtype="4" fill="hold" grpId="0" nodeType="clickEffect">
                                  <p:stCondLst>
                                    <p:cond delay="0"/>
                                  </p:stCondLst>
                                  <p:childTnLst>
                                    <p:set>
                                      <p:cBhvr>
                                        <p:cTn id="334" dur="1" fill="hold">
                                          <p:stCondLst>
                                            <p:cond delay="0"/>
                                          </p:stCondLst>
                                        </p:cTn>
                                        <p:tgtEl>
                                          <p:spTgt spid="400455"/>
                                        </p:tgtEl>
                                        <p:attrNameLst>
                                          <p:attrName>style.visibility</p:attrName>
                                        </p:attrNameLst>
                                      </p:cBhvr>
                                      <p:to>
                                        <p:strVal val="visible"/>
                                      </p:to>
                                    </p:set>
                                    <p:animEffect transition="in" filter="wipe(down)">
                                      <p:cBhvr>
                                        <p:cTn id="335" dur="2000"/>
                                        <p:tgtEl>
                                          <p:spTgt spid="400455"/>
                                        </p:tgtEl>
                                      </p:cBhvr>
                                    </p:animEffect>
                                  </p:childTnLst>
                                </p:cTn>
                              </p:par>
                            </p:childTnLst>
                          </p:cTn>
                        </p:par>
                      </p:childTnLst>
                    </p:cTn>
                  </p:par>
                  <p:par>
                    <p:cTn id="336" fill="hold">
                      <p:stCondLst>
                        <p:cond delay="indefinite"/>
                      </p:stCondLst>
                      <p:childTnLst>
                        <p:par>
                          <p:cTn id="337" fill="hold">
                            <p:stCondLst>
                              <p:cond delay="0"/>
                            </p:stCondLst>
                            <p:childTnLst>
                              <p:par>
                                <p:cTn id="338" presetID="40" presetClass="entr" presetSubtype="0" fill="hold" grpId="0" nodeType="clickEffect">
                                  <p:stCondLst>
                                    <p:cond delay="0"/>
                                  </p:stCondLst>
                                  <p:iterate type="lt">
                                    <p:tmPct val="10000"/>
                                  </p:iterate>
                                  <p:childTnLst>
                                    <p:set>
                                      <p:cBhvr>
                                        <p:cTn id="339" dur="1" fill="hold">
                                          <p:stCondLst>
                                            <p:cond delay="0"/>
                                          </p:stCondLst>
                                        </p:cTn>
                                        <p:tgtEl>
                                          <p:spTgt spid="400460"/>
                                        </p:tgtEl>
                                        <p:attrNameLst>
                                          <p:attrName>style.visibility</p:attrName>
                                        </p:attrNameLst>
                                      </p:cBhvr>
                                      <p:to>
                                        <p:strVal val="visible"/>
                                      </p:to>
                                    </p:set>
                                    <p:animEffect transition="in" filter="fade">
                                      <p:cBhvr>
                                        <p:cTn id="340" dur="1000"/>
                                        <p:tgtEl>
                                          <p:spTgt spid="400460"/>
                                        </p:tgtEl>
                                      </p:cBhvr>
                                    </p:animEffect>
                                    <p:anim calcmode="lin" valueType="num">
                                      <p:cBhvr>
                                        <p:cTn id="341" dur="1000" fill="hold"/>
                                        <p:tgtEl>
                                          <p:spTgt spid="400460"/>
                                        </p:tgtEl>
                                        <p:attrNameLst>
                                          <p:attrName>ppt_x</p:attrName>
                                        </p:attrNameLst>
                                      </p:cBhvr>
                                      <p:tavLst>
                                        <p:tav tm="0">
                                          <p:val>
                                            <p:strVal val="#ppt_x-.1"/>
                                          </p:val>
                                        </p:tav>
                                        <p:tav tm="100000">
                                          <p:val>
                                            <p:strVal val="#ppt_x"/>
                                          </p:val>
                                        </p:tav>
                                      </p:tavLst>
                                    </p:anim>
                                    <p:anim calcmode="lin" valueType="num">
                                      <p:cBhvr>
                                        <p:cTn id="342" dur="1000" fill="hold"/>
                                        <p:tgtEl>
                                          <p:spTgt spid="400460"/>
                                        </p:tgtEl>
                                        <p:attrNameLst>
                                          <p:attrName>ppt_y</p:attrName>
                                        </p:attrNameLst>
                                      </p:cBhvr>
                                      <p:tavLst>
                                        <p:tav tm="0">
                                          <p:val>
                                            <p:strVal val="#ppt_y"/>
                                          </p:val>
                                        </p:tav>
                                        <p:tav tm="100000">
                                          <p:val>
                                            <p:strVal val="#ppt_y"/>
                                          </p:val>
                                        </p:tav>
                                      </p:tavLst>
                                    </p:anim>
                                  </p:childTnLst>
                                </p:cTn>
                              </p:par>
                            </p:childTnLst>
                          </p:cTn>
                        </p:par>
                      </p:childTnLst>
                    </p:cTn>
                  </p:par>
                  <p:par>
                    <p:cTn id="343" fill="hold">
                      <p:stCondLst>
                        <p:cond delay="indefinite"/>
                      </p:stCondLst>
                      <p:childTnLst>
                        <p:par>
                          <p:cTn id="344" fill="hold">
                            <p:stCondLst>
                              <p:cond delay="0"/>
                            </p:stCondLst>
                            <p:childTnLst>
                              <p:par>
                                <p:cTn id="345" presetID="10" presetClass="entr" presetSubtype="0" fill="hold" nodeType="clickEffect">
                                  <p:stCondLst>
                                    <p:cond delay="0"/>
                                  </p:stCondLst>
                                  <p:childTnLst>
                                    <p:set>
                                      <p:cBhvr>
                                        <p:cTn id="346" dur="1" fill="hold">
                                          <p:stCondLst>
                                            <p:cond delay="0"/>
                                          </p:stCondLst>
                                        </p:cTn>
                                        <p:tgtEl>
                                          <p:spTgt spid="9"/>
                                        </p:tgtEl>
                                        <p:attrNameLst>
                                          <p:attrName>style.visibility</p:attrName>
                                        </p:attrNameLst>
                                      </p:cBhvr>
                                      <p:to>
                                        <p:strVal val="visible"/>
                                      </p:to>
                                    </p:set>
                                    <p:animEffect transition="in" filter="fade">
                                      <p:cBhvr>
                                        <p:cTn id="347" dur="2000"/>
                                        <p:tgtEl>
                                          <p:spTgt spid="9"/>
                                        </p:tgtEl>
                                      </p:cBhvr>
                                    </p:animEffect>
                                  </p:childTnLst>
                                </p:cTn>
                              </p:par>
                            </p:childTnLst>
                          </p:cTn>
                        </p:par>
                      </p:childTnLst>
                    </p:cTn>
                  </p:par>
                  <p:par>
                    <p:cTn id="348" fill="hold">
                      <p:stCondLst>
                        <p:cond delay="indefinite"/>
                      </p:stCondLst>
                      <p:childTnLst>
                        <p:par>
                          <p:cTn id="349" fill="hold">
                            <p:stCondLst>
                              <p:cond delay="0"/>
                            </p:stCondLst>
                            <p:childTnLst>
                              <p:par>
                                <p:cTn id="350" presetID="9" presetClass="entr" presetSubtype="0" fill="hold" grpId="0" nodeType="clickEffect">
                                  <p:stCondLst>
                                    <p:cond delay="0"/>
                                  </p:stCondLst>
                                  <p:childTnLst>
                                    <p:set>
                                      <p:cBhvr>
                                        <p:cTn id="351" dur="1" fill="hold">
                                          <p:stCondLst>
                                            <p:cond delay="0"/>
                                          </p:stCondLst>
                                        </p:cTn>
                                        <p:tgtEl>
                                          <p:spTgt spid="400461"/>
                                        </p:tgtEl>
                                        <p:attrNameLst>
                                          <p:attrName>style.visibility</p:attrName>
                                        </p:attrNameLst>
                                      </p:cBhvr>
                                      <p:to>
                                        <p:strVal val="visible"/>
                                      </p:to>
                                    </p:set>
                                    <p:animEffect transition="in" filter="dissolve">
                                      <p:cBhvr>
                                        <p:cTn id="352" dur="500"/>
                                        <p:tgtEl>
                                          <p:spTgt spid="400461"/>
                                        </p:tgtEl>
                                      </p:cBhvr>
                                    </p:animEffect>
                                  </p:childTnLst>
                                </p:cTn>
                              </p:par>
                            </p:childTnLst>
                          </p:cTn>
                        </p:par>
                      </p:childTnLst>
                    </p:cTn>
                  </p:par>
                  <p:par>
                    <p:cTn id="353" fill="hold">
                      <p:stCondLst>
                        <p:cond delay="indefinite"/>
                      </p:stCondLst>
                      <p:childTnLst>
                        <p:par>
                          <p:cTn id="354" fill="hold">
                            <p:stCondLst>
                              <p:cond delay="0"/>
                            </p:stCondLst>
                            <p:childTnLst>
                              <p:par>
                                <p:cTn id="355" presetID="9" presetClass="entr" presetSubtype="0" fill="hold" grpId="0" nodeType="clickEffect">
                                  <p:stCondLst>
                                    <p:cond delay="0"/>
                                  </p:stCondLst>
                                  <p:childTnLst>
                                    <p:set>
                                      <p:cBhvr>
                                        <p:cTn id="356" dur="1" fill="hold">
                                          <p:stCondLst>
                                            <p:cond delay="0"/>
                                          </p:stCondLst>
                                        </p:cTn>
                                        <p:tgtEl>
                                          <p:spTgt spid="400463"/>
                                        </p:tgtEl>
                                        <p:attrNameLst>
                                          <p:attrName>style.visibility</p:attrName>
                                        </p:attrNameLst>
                                      </p:cBhvr>
                                      <p:to>
                                        <p:strVal val="visible"/>
                                      </p:to>
                                    </p:set>
                                    <p:animEffect transition="in" filter="dissolve">
                                      <p:cBhvr>
                                        <p:cTn id="357" dur="500"/>
                                        <p:tgtEl>
                                          <p:spTgt spid="400463"/>
                                        </p:tgtEl>
                                      </p:cBhvr>
                                    </p:animEffect>
                                  </p:childTnLst>
                                </p:cTn>
                              </p:par>
                            </p:childTnLst>
                          </p:cTn>
                        </p:par>
                      </p:childTnLst>
                    </p:cTn>
                  </p:par>
                  <p:par>
                    <p:cTn id="358" fill="hold">
                      <p:stCondLst>
                        <p:cond delay="indefinite"/>
                      </p:stCondLst>
                      <p:childTnLst>
                        <p:par>
                          <p:cTn id="359" fill="hold">
                            <p:stCondLst>
                              <p:cond delay="0"/>
                            </p:stCondLst>
                            <p:childTnLst>
                              <p:par>
                                <p:cTn id="360" presetID="22" presetClass="entr" presetSubtype="4" fill="hold" grpId="0" nodeType="clickEffect">
                                  <p:stCondLst>
                                    <p:cond delay="0"/>
                                  </p:stCondLst>
                                  <p:childTnLst>
                                    <p:set>
                                      <p:cBhvr>
                                        <p:cTn id="361" dur="1" fill="hold">
                                          <p:stCondLst>
                                            <p:cond delay="0"/>
                                          </p:stCondLst>
                                        </p:cTn>
                                        <p:tgtEl>
                                          <p:spTgt spid="400469"/>
                                        </p:tgtEl>
                                        <p:attrNameLst>
                                          <p:attrName>style.visibility</p:attrName>
                                        </p:attrNameLst>
                                      </p:cBhvr>
                                      <p:to>
                                        <p:strVal val="visible"/>
                                      </p:to>
                                    </p:set>
                                    <p:animEffect transition="in" filter="wipe(down)">
                                      <p:cBhvr>
                                        <p:cTn id="362" dur="500"/>
                                        <p:tgtEl>
                                          <p:spTgt spid="400469"/>
                                        </p:tgtEl>
                                      </p:cBhvr>
                                    </p:animEffect>
                                  </p:childTnLst>
                                </p:cTn>
                              </p:par>
                            </p:childTnLst>
                          </p:cTn>
                        </p:par>
                        <p:par>
                          <p:cTn id="363" fill="hold">
                            <p:stCondLst>
                              <p:cond delay="500"/>
                            </p:stCondLst>
                            <p:childTnLst>
                              <p:par>
                                <p:cTn id="364" presetID="22" presetClass="entr" presetSubtype="4" fill="hold" grpId="0" nodeType="afterEffect">
                                  <p:stCondLst>
                                    <p:cond delay="0"/>
                                  </p:stCondLst>
                                  <p:childTnLst>
                                    <p:set>
                                      <p:cBhvr>
                                        <p:cTn id="365" dur="1" fill="hold">
                                          <p:stCondLst>
                                            <p:cond delay="0"/>
                                          </p:stCondLst>
                                        </p:cTn>
                                        <p:tgtEl>
                                          <p:spTgt spid="400470"/>
                                        </p:tgtEl>
                                        <p:attrNameLst>
                                          <p:attrName>style.visibility</p:attrName>
                                        </p:attrNameLst>
                                      </p:cBhvr>
                                      <p:to>
                                        <p:strVal val="visible"/>
                                      </p:to>
                                    </p:set>
                                    <p:animEffect transition="in" filter="wipe(down)">
                                      <p:cBhvr>
                                        <p:cTn id="366" dur="500"/>
                                        <p:tgtEl>
                                          <p:spTgt spid="400470"/>
                                        </p:tgtEl>
                                      </p:cBhvr>
                                    </p:animEffect>
                                  </p:childTnLst>
                                </p:cTn>
                              </p:par>
                            </p:childTnLst>
                          </p:cTn>
                        </p:par>
                      </p:childTnLst>
                    </p:cTn>
                  </p:par>
                  <p:par>
                    <p:cTn id="367" fill="hold">
                      <p:stCondLst>
                        <p:cond delay="indefinite"/>
                      </p:stCondLst>
                      <p:childTnLst>
                        <p:par>
                          <p:cTn id="368" fill="hold">
                            <p:stCondLst>
                              <p:cond delay="0"/>
                            </p:stCondLst>
                            <p:childTnLst>
                              <p:par>
                                <p:cTn id="369" presetID="10" presetClass="entr" presetSubtype="0" fill="hold" nodeType="clickEffect">
                                  <p:stCondLst>
                                    <p:cond delay="0"/>
                                  </p:stCondLst>
                                  <p:childTnLst>
                                    <p:set>
                                      <p:cBhvr>
                                        <p:cTn id="370" dur="1" fill="hold">
                                          <p:stCondLst>
                                            <p:cond delay="0"/>
                                          </p:stCondLst>
                                        </p:cTn>
                                        <p:tgtEl>
                                          <p:spTgt spid="10"/>
                                        </p:tgtEl>
                                        <p:attrNameLst>
                                          <p:attrName>style.visibility</p:attrName>
                                        </p:attrNameLst>
                                      </p:cBhvr>
                                      <p:to>
                                        <p:strVal val="visible"/>
                                      </p:to>
                                    </p:set>
                                    <p:animEffect transition="in" filter="fade">
                                      <p:cBhvr>
                                        <p:cTn id="371" dur="2000"/>
                                        <p:tgtEl>
                                          <p:spTgt spid="10"/>
                                        </p:tgtEl>
                                      </p:cBhvr>
                                    </p:animEffect>
                                  </p:childTnLst>
                                </p:cTn>
                              </p:par>
                            </p:childTnLst>
                          </p:cTn>
                        </p:par>
                      </p:childTnLst>
                    </p:cTn>
                  </p:par>
                  <p:par>
                    <p:cTn id="372" fill="hold">
                      <p:stCondLst>
                        <p:cond delay="indefinite"/>
                      </p:stCondLst>
                      <p:childTnLst>
                        <p:par>
                          <p:cTn id="373" fill="hold">
                            <p:stCondLst>
                              <p:cond delay="0"/>
                            </p:stCondLst>
                            <p:childTnLst>
                              <p:par>
                                <p:cTn id="374" presetID="9" presetClass="entr" presetSubtype="0" fill="hold" grpId="0" nodeType="clickEffect">
                                  <p:stCondLst>
                                    <p:cond delay="0"/>
                                  </p:stCondLst>
                                  <p:childTnLst>
                                    <p:set>
                                      <p:cBhvr>
                                        <p:cTn id="375" dur="1" fill="hold">
                                          <p:stCondLst>
                                            <p:cond delay="0"/>
                                          </p:stCondLst>
                                        </p:cTn>
                                        <p:tgtEl>
                                          <p:spTgt spid="400468"/>
                                        </p:tgtEl>
                                        <p:attrNameLst>
                                          <p:attrName>style.visibility</p:attrName>
                                        </p:attrNameLst>
                                      </p:cBhvr>
                                      <p:to>
                                        <p:strVal val="visible"/>
                                      </p:to>
                                    </p:set>
                                    <p:animEffect transition="in" filter="dissolve">
                                      <p:cBhvr>
                                        <p:cTn id="376" dur="500"/>
                                        <p:tgtEl>
                                          <p:spTgt spid="400468"/>
                                        </p:tgtEl>
                                      </p:cBhvr>
                                    </p:animEffect>
                                  </p:childTnLst>
                                </p:cTn>
                              </p:par>
                            </p:childTnLst>
                          </p:cTn>
                        </p:par>
                      </p:childTnLst>
                    </p:cTn>
                  </p:par>
                  <p:par>
                    <p:cTn id="377" fill="hold">
                      <p:stCondLst>
                        <p:cond delay="indefinite"/>
                      </p:stCondLst>
                      <p:childTnLst>
                        <p:par>
                          <p:cTn id="378" fill="hold">
                            <p:stCondLst>
                              <p:cond delay="0"/>
                            </p:stCondLst>
                            <p:childTnLst>
                              <p:par>
                                <p:cTn id="379" presetID="9" presetClass="entr" presetSubtype="0" fill="hold" grpId="0" nodeType="clickEffect">
                                  <p:stCondLst>
                                    <p:cond delay="0"/>
                                  </p:stCondLst>
                                  <p:childTnLst>
                                    <p:set>
                                      <p:cBhvr>
                                        <p:cTn id="380" dur="1" fill="hold">
                                          <p:stCondLst>
                                            <p:cond delay="0"/>
                                          </p:stCondLst>
                                        </p:cTn>
                                        <p:tgtEl>
                                          <p:spTgt spid="400464"/>
                                        </p:tgtEl>
                                        <p:attrNameLst>
                                          <p:attrName>style.visibility</p:attrName>
                                        </p:attrNameLst>
                                      </p:cBhvr>
                                      <p:to>
                                        <p:strVal val="visible"/>
                                      </p:to>
                                    </p:set>
                                    <p:animEffect transition="in" filter="dissolve">
                                      <p:cBhvr>
                                        <p:cTn id="381" dur="500"/>
                                        <p:tgtEl>
                                          <p:spTgt spid="400464"/>
                                        </p:tgtEl>
                                      </p:cBhvr>
                                    </p:animEffect>
                                  </p:childTnLst>
                                </p:cTn>
                              </p:par>
                            </p:childTnLst>
                          </p:cTn>
                        </p:par>
                      </p:childTnLst>
                    </p:cTn>
                  </p:par>
                  <p:par>
                    <p:cTn id="382" fill="hold">
                      <p:stCondLst>
                        <p:cond delay="indefinite"/>
                      </p:stCondLst>
                      <p:childTnLst>
                        <p:par>
                          <p:cTn id="383" fill="hold">
                            <p:stCondLst>
                              <p:cond delay="0"/>
                            </p:stCondLst>
                            <p:childTnLst>
                              <p:par>
                                <p:cTn id="384" presetID="22" presetClass="entr" presetSubtype="4" fill="hold" grpId="0" nodeType="clickEffect">
                                  <p:stCondLst>
                                    <p:cond delay="0"/>
                                  </p:stCondLst>
                                  <p:childTnLst>
                                    <p:set>
                                      <p:cBhvr>
                                        <p:cTn id="385" dur="1" fill="hold">
                                          <p:stCondLst>
                                            <p:cond delay="0"/>
                                          </p:stCondLst>
                                        </p:cTn>
                                        <p:tgtEl>
                                          <p:spTgt spid="400474"/>
                                        </p:tgtEl>
                                        <p:attrNameLst>
                                          <p:attrName>style.visibility</p:attrName>
                                        </p:attrNameLst>
                                      </p:cBhvr>
                                      <p:to>
                                        <p:strVal val="visible"/>
                                      </p:to>
                                    </p:set>
                                    <p:animEffect transition="in" filter="wipe(down)">
                                      <p:cBhvr>
                                        <p:cTn id="386" dur="500"/>
                                        <p:tgtEl>
                                          <p:spTgt spid="400474"/>
                                        </p:tgtEl>
                                      </p:cBhvr>
                                    </p:animEffect>
                                  </p:childTnLst>
                                </p:cTn>
                              </p:par>
                            </p:childTnLst>
                          </p:cTn>
                        </p:par>
                        <p:par>
                          <p:cTn id="387" fill="hold">
                            <p:stCondLst>
                              <p:cond delay="500"/>
                            </p:stCondLst>
                            <p:childTnLst>
                              <p:par>
                                <p:cTn id="388" presetID="22" presetClass="entr" presetSubtype="4" fill="hold" grpId="0" nodeType="afterEffect">
                                  <p:stCondLst>
                                    <p:cond delay="0"/>
                                  </p:stCondLst>
                                  <p:childTnLst>
                                    <p:set>
                                      <p:cBhvr>
                                        <p:cTn id="389" dur="1" fill="hold">
                                          <p:stCondLst>
                                            <p:cond delay="0"/>
                                          </p:stCondLst>
                                        </p:cTn>
                                        <p:tgtEl>
                                          <p:spTgt spid="400475"/>
                                        </p:tgtEl>
                                        <p:attrNameLst>
                                          <p:attrName>style.visibility</p:attrName>
                                        </p:attrNameLst>
                                      </p:cBhvr>
                                      <p:to>
                                        <p:strVal val="visible"/>
                                      </p:to>
                                    </p:set>
                                    <p:animEffect transition="in" filter="wipe(down)">
                                      <p:cBhvr>
                                        <p:cTn id="390" dur="500"/>
                                        <p:tgtEl>
                                          <p:spTgt spid="400475"/>
                                        </p:tgtEl>
                                      </p:cBhvr>
                                    </p:animEffect>
                                  </p:childTnLst>
                                </p:cTn>
                              </p:par>
                            </p:childTnLst>
                          </p:cTn>
                        </p:par>
                      </p:childTnLst>
                    </p:cTn>
                  </p:par>
                  <p:par>
                    <p:cTn id="391" fill="hold">
                      <p:stCondLst>
                        <p:cond delay="indefinite"/>
                      </p:stCondLst>
                      <p:childTnLst>
                        <p:par>
                          <p:cTn id="392" fill="hold">
                            <p:stCondLst>
                              <p:cond delay="0"/>
                            </p:stCondLst>
                            <p:childTnLst>
                              <p:par>
                                <p:cTn id="393" presetID="10" presetClass="entr" presetSubtype="0" fill="hold" nodeType="clickEffect">
                                  <p:stCondLst>
                                    <p:cond delay="0"/>
                                  </p:stCondLst>
                                  <p:childTnLst>
                                    <p:set>
                                      <p:cBhvr>
                                        <p:cTn id="394" dur="1" fill="hold">
                                          <p:stCondLst>
                                            <p:cond delay="0"/>
                                          </p:stCondLst>
                                        </p:cTn>
                                        <p:tgtEl>
                                          <p:spTgt spid="11"/>
                                        </p:tgtEl>
                                        <p:attrNameLst>
                                          <p:attrName>style.visibility</p:attrName>
                                        </p:attrNameLst>
                                      </p:cBhvr>
                                      <p:to>
                                        <p:strVal val="visible"/>
                                      </p:to>
                                    </p:set>
                                    <p:animEffect transition="in" filter="fade">
                                      <p:cBhvr>
                                        <p:cTn id="395" dur="2000"/>
                                        <p:tgtEl>
                                          <p:spTgt spid="11"/>
                                        </p:tgtEl>
                                      </p:cBhvr>
                                    </p:animEffect>
                                  </p:childTnLst>
                                </p:cTn>
                              </p:par>
                            </p:childTnLst>
                          </p:cTn>
                        </p:par>
                      </p:childTnLst>
                    </p:cTn>
                  </p:par>
                  <p:par>
                    <p:cTn id="396" fill="hold">
                      <p:stCondLst>
                        <p:cond delay="indefinite"/>
                      </p:stCondLst>
                      <p:childTnLst>
                        <p:par>
                          <p:cTn id="397" fill="hold">
                            <p:stCondLst>
                              <p:cond delay="0"/>
                            </p:stCondLst>
                            <p:childTnLst>
                              <p:par>
                                <p:cTn id="398" presetID="9" presetClass="entr" presetSubtype="0" fill="hold" grpId="0" nodeType="clickEffect">
                                  <p:stCondLst>
                                    <p:cond delay="0"/>
                                  </p:stCondLst>
                                  <p:childTnLst>
                                    <p:set>
                                      <p:cBhvr>
                                        <p:cTn id="399" dur="1" fill="hold">
                                          <p:stCondLst>
                                            <p:cond delay="0"/>
                                          </p:stCondLst>
                                        </p:cTn>
                                        <p:tgtEl>
                                          <p:spTgt spid="400478"/>
                                        </p:tgtEl>
                                        <p:attrNameLst>
                                          <p:attrName>style.visibility</p:attrName>
                                        </p:attrNameLst>
                                      </p:cBhvr>
                                      <p:to>
                                        <p:strVal val="visible"/>
                                      </p:to>
                                    </p:set>
                                    <p:animEffect transition="in" filter="dissolve">
                                      <p:cBhvr>
                                        <p:cTn id="400" dur="500"/>
                                        <p:tgtEl>
                                          <p:spTgt spid="400478"/>
                                        </p:tgtEl>
                                      </p:cBhvr>
                                    </p:animEffect>
                                  </p:childTnLst>
                                </p:cTn>
                              </p:par>
                            </p:childTnLst>
                          </p:cTn>
                        </p:par>
                      </p:childTnLst>
                    </p:cTn>
                  </p:par>
                  <p:par>
                    <p:cTn id="401" fill="hold">
                      <p:stCondLst>
                        <p:cond delay="indefinite"/>
                      </p:stCondLst>
                      <p:childTnLst>
                        <p:par>
                          <p:cTn id="402" fill="hold">
                            <p:stCondLst>
                              <p:cond delay="0"/>
                            </p:stCondLst>
                            <p:childTnLst>
                              <p:par>
                                <p:cTn id="403" presetID="9" presetClass="entr" presetSubtype="0" fill="hold" grpId="0" nodeType="clickEffect">
                                  <p:stCondLst>
                                    <p:cond delay="0"/>
                                  </p:stCondLst>
                                  <p:childTnLst>
                                    <p:set>
                                      <p:cBhvr>
                                        <p:cTn id="404" dur="1" fill="hold">
                                          <p:stCondLst>
                                            <p:cond delay="0"/>
                                          </p:stCondLst>
                                        </p:cTn>
                                        <p:tgtEl>
                                          <p:spTgt spid="400477"/>
                                        </p:tgtEl>
                                        <p:attrNameLst>
                                          <p:attrName>style.visibility</p:attrName>
                                        </p:attrNameLst>
                                      </p:cBhvr>
                                      <p:to>
                                        <p:strVal val="visible"/>
                                      </p:to>
                                    </p:set>
                                    <p:animEffect transition="in" filter="dissolve">
                                      <p:cBhvr>
                                        <p:cTn id="405" dur="500"/>
                                        <p:tgtEl>
                                          <p:spTgt spid="400477"/>
                                        </p:tgtEl>
                                      </p:cBhvr>
                                    </p:animEffect>
                                  </p:childTnLst>
                                </p:cTn>
                              </p:par>
                            </p:childTnLst>
                          </p:cTn>
                        </p:par>
                      </p:childTnLst>
                    </p:cTn>
                  </p:par>
                  <p:par>
                    <p:cTn id="406" fill="hold">
                      <p:stCondLst>
                        <p:cond delay="indefinite"/>
                      </p:stCondLst>
                      <p:childTnLst>
                        <p:par>
                          <p:cTn id="407" fill="hold">
                            <p:stCondLst>
                              <p:cond delay="0"/>
                            </p:stCondLst>
                            <p:childTnLst>
                              <p:par>
                                <p:cTn id="408" presetID="22" presetClass="entr" presetSubtype="4" fill="hold" grpId="0" nodeType="clickEffect">
                                  <p:stCondLst>
                                    <p:cond delay="0"/>
                                  </p:stCondLst>
                                  <p:childTnLst>
                                    <p:set>
                                      <p:cBhvr>
                                        <p:cTn id="409" dur="1" fill="hold">
                                          <p:stCondLst>
                                            <p:cond delay="0"/>
                                          </p:stCondLst>
                                        </p:cTn>
                                        <p:tgtEl>
                                          <p:spTgt spid="400482"/>
                                        </p:tgtEl>
                                        <p:attrNameLst>
                                          <p:attrName>style.visibility</p:attrName>
                                        </p:attrNameLst>
                                      </p:cBhvr>
                                      <p:to>
                                        <p:strVal val="visible"/>
                                      </p:to>
                                    </p:set>
                                    <p:animEffect transition="in" filter="wipe(down)">
                                      <p:cBhvr>
                                        <p:cTn id="410" dur="500"/>
                                        <p:tgtEl>
                                          <p:spTgt spid="400482"/>
                                        </p:tgtEl>
                                      </p:cBhvr>
                                    </p:animEffect>
                                  </p:childTnLst>
                                </p:cTn>
                              </p:par>
                            </p:childTnLst>
                          </p:cTn>
                        </p:par>
                        <p:par>
                          <p:cTn id="411" fill="hold">
                            <p:stCondLst>
                              <p:cond delay="500"/>
                            </p:stCondLst>
                            <p:childTnLst>
                              <p:par>
                                <p:cTn id="412" presetID="22" presetClass="entr" presetSubtype="4" fill="hold" grpId="0" nodeType="afterEffect">
                                  <p:stCondLst>
                                    <p:cond delay="0"/>
                                  </p:stCondLst>
                                  <p:childTnLst>
                                    <p:set>
                                      <p:cBhvr>
                                        <p:cTn id="413" dur="1" fill="hold">
                                          <p:stCondLst>
                                            <p:cond delay="0"/>
                                          </p:stCondLst>
                                        </p:cTn>
                                        <p:tgtEl>
                                          <p:spTgt spid="400483"/>
                                        </p:tgtEl>
                                        <p:attrNameLst>
                                          <p:attrName>style.visibility</p:attrName>
                                        </p:attrNameLst>
                                      </p:cBhvr>
                                      <p:to>
                                        <p:strVal val="visible"/>
                                      </p:to>
                                    </p:set>
                                    <p:animEffect transition="in" filter="wipe(down)">
                                      <p:cBhvr>
                                        <p:cTn id="414" dur="500"/>
                                        <p:tgtEl>
                                          <p:spTgt spid="400483"/>
                                        </p:tgtEl>
                                      </p:cBhvr>
                                    </p:animEffect>
                                  </p:childTnLst>
                                </p:cTn>
                              </p:par>
                            </p:childTnLst>
                          </p:cTn>
                        </p:par>
                      </p:childTnLst>
                    </p:cTn>
                  </p:par>
                  <p:par>
                    <p:cTn id="415" fill="hold">
                      <p:stCondLst>
                        <p:cond delay="indefinite"/>
                      </p:stCondLst>
                      <p:childTnLst>
                        <p:par>
                          <p:cTn id="416" fill="hold">
                            <p:stCondLst>
                              <p:cond delay="0"/>
                            </p:stCondLst>
                            <p:childTnLst>
                              <p:par>
                                <p:cTn id="417" presetID="39" presetClass="entr" presetSubtype="0" accel="100000" fill="hold" grpId="0" nodeType="clickEffect">
                                  <p:stCondLst>
                                    <p:cond delay="0"/>
                                  </p:stCondLst>
                                  <p:childTnLst>
                                    <p:set>
                                      <p:cBhvr>
                                        <p:cTn id="418" dur="1" fill="hold">
                                          <p:stCondLst>
                                            <p:cond delay="0"/>
                                          </p:stCondLst>
                                        </p:cTn>
                                        <p:tgtEl>
                                          <p:spTgt spid="400462"/>
                                        </p:tgtEl>
                                        <p:attrNameLst>
                                          <p:attrName>style.visibility</p:attrName>
                                        </p:attrNameLst>
                                      </p:cBhvr>
                                      <p:to>
                                        <p:strVal val="visible"/>
                                      </p:to>
                                    </p:set>
                                    <p:anim calcmode="lin" valueType="num">
                                      <p:cBhvr>
                                        <p:cTn id="419" dur="500" fill="hold"/>
                                        <p:tgtEl>
                                          <p:spTgt spid="400462"/>
                                        </p:tgtEl>
                                        <p:attrNameLst>
                                          <p:attrName>ppt_h</p:attrName>
                                        </p:attrNameLst>
                                      </p:cBhvr>
                                      <p:tavLst>
                                        <p:tav tm="0">
                                          <p:val>
                                            <p:strVal val="#ppt_h/20"/>
                                          </p:val>
                                        </p:tav>
                                        <p:tav tm="50000">
                                          <p:val>
                                            <p:strVal val="#ppt_h/20"/>
                                          </p:val>
                                        </p:tav>
                                        <p:tav tm="100000">
                                          <p:val>
                                            <p:strVal val="#ppt_h"/>
                                          </p:val>
                                        </p:tav>
                                      </p:tavLst>
                                    </p:anim>
                                    <p:anim calcmode="lin" valueType="num">
                                      <p:cBhvr>
                                        <p:cTn id="420" dur="500" fill="hold"/>
                                        <p:tgtEl>
                                          <p:spTgt spid="400462"/>
                                        </p:tgtEl>
                                        <p:attrNameLst>
                                          <p:attrName>ppt_w</p:attrName>
                                        </p:attrNameLst>
                                      </p:cBhvr>
                                      <p:tavLst>
                                        <p:tav tm="0">
                                          <p:val>
                                            <p:strVal val="#ppt_w+.3"/>
                                          </p:val>
                                        </p:tav>
                                        <p:tav tm="50000">
                                          <p:val>
                                            <p:strVal val="#ppt_w+.3"/>
                                          </p:val>
                                        </p:tav>
                                        <p:tav tm="100000">
                                          <p:val>
                                            <p:strVal val="#ppt_w"/>
                                          </p:val>
                                        </p:tav>
                                      </p:tavLst>
                                    </p:anim>
                                    <p:anim calcmode="lin" valueType="num">
                                      <p:cBhvr>
                                        <p:cTn id="421" dur="500" fill="hold"/>
                                        <p:tgtEl>
                                          <p:spTgt spid="400462"/>
                                        </p:tgtEl>
                                        <p:attrNameLst>
                                          <p:attrName>ppt_x</p:attrName>
                                        </p:attrNameLst>
                                      </p:cBhvr>
                                      <p:tavLst>
                                        <p:tav tm="0">
                                          <p:val>
                                            <p:strVal val="#ppt_x-.3"/>
                                          </p:val>
                                        </p:tav>
                                        <p:tav tm="50000">
                                          <p:val>
                                            <p:strVal val="#ppt_x"/>
                                          </p:val>
                                        </p:tav>
                                        <p:tav tm="100000">
                                          <p:val>
                                            <p:strVal val="#ppt_x"/>
                                          </p:val>
                                        </p:tav>
                                      </p:tavLst>
                                    </p:anim>
                                    <p:anim calcmode="lin" valueType="num">
                                      <p:cBhvr>
                                        <p:cTn id="422" dur="500" fill="hold"/>
                                        <p:tgtEl>
                                          <p:spTgt spid="400462"/>
                                        </p:tgtEl>
                                        <p:attrNameLst>
                                          <p:attrName>ppt_y</p:attrName>
                                        </p:attrNameLst>
                                      </p:cBhvr>
                                      <p:tavLst>
                                        <p:tav tm="0">
                                          <p:val>
                                            <p:strVal val="#ppt_y"/>
                                          </p:val>
                                        </p:tav>
                                        <p:tav tm="100000">
                                          <p:val>
                                            <p:strVal val="#ppt_y"/>
                                          </p:val>
                                        </p:tav>
                                      </p:tavLst>
                                    </p:anim>
                                  </p:childTnLst>
                                </p:cTn>
                              </p:par>
                            </p:childTnLst>
                          </p:cTn>
                        </p:par>
                      </p:childTnLst>
                    </p:cTn>
                  </p:par>
                  <p:par>
                    <p:cTn id="423" fill="hold">
                      <p:stCondLst>
                        <p:cond delay="indefinite"/>
                      </p:stCondLst>
                      <p:childTnLst>
                        <p:par>
                          <p:cTn id="424" fill="hold">
                            <p:stCondLst>
                              <p:cond delay="0"/>
                            </p:stCondLst>
                            <p:childTnLst>
                              <p:par>
                                <p:cTn id="425" presetID="9" presetClass="emph" presetSubtype="0" grpId="1" nodeType="clickEffect">
                                  <p:stCondLst>
                                    <p:cond delay="0"/>
                                  </p:stCondLst>
                                  <p:childTnLst>
                                    <p:set>
                                      <p:cBhvr rctx="PPT">
                                        <p:cTn id="426" dur="indefinite"/>
                                        <p:tgtEl>
                                          <p:spTgt spid="400451"/>
                                        </p:tgtEl>
                                        <p:attrNameLst>
                                          <p:attrName>style.opacity</p:attrName>
                                        </p:attrNameLst>
                                      </p:cBhvr>
                                      <p:to>
                                        <p:strVal val="0.5"/>
                                      </p:to>
                                    </p:set>
                                    <p:animEffect filter="image" prLst="opacity: 0.5">
                                      <p:cBhvr rctx="IE">
                                        <p:cTn id="427" dur="indefinite"/>
                                        <p:tgtEl>
                                          <p:spTgt spid="400451"/>
                                        </p:tgtEl>
                                      </p:cBhvr>
                                    </p:animEffect>
                                  </p:childTnLst>
                                </p:cTn>
                              </p:par>
                              <p:par>
                                <p:cTn id="428" presetID="9" presetClass="emph" presetSubtype="0" grpId="1" nodeType="withEffect">
                                  <p:stCondLst>
                                    <p:cond delay="0"/>
                                  </p:stCondLst>
                                  <p:childTnLst>
                                    <p:set>
                                      <p:cBhvr rctx="PPT">
                                        <p:cTn id="429" dur="indefinite"/>
                                        <p:tgtEl>
                                          <p:spTgt spid="400452"/>
                                        </p:tgtEl>
                                        <p:attrNameLst>
                                          <p:attrName>style.opacity</p:attrName>
                                        </p:attrNameLst>
                                      </p:cBhvr>
                                      <p:to>
                                        <p:strVal val="0.5"/>
                                      </p:to>
                                    </p:set>
                                    <p:animEffect filter="image" prLst="opacity: 0.5">
                                      <p:cBhvr rctx="IE">
                                        <p:cTn id="430" dur="indefinite"/>
                                        <p:tgtEl>
                                          <p:spTgt spid="400452"/>
                                        </p:tgtEl>
                                      </p:cBhvr>
                                    </p:animEffect>
                                  </p:childTnLst>
                                </p:cTn>
                              </p:par>
                              <p:par>
                                <p:cTn id="431" presetID="9" presetClass="emph" presetSubtype="0" grpId="1" nodeType="withEffect">
                                  <p:stCondLst>
                                    <p:cond delay="0"/>
                                  </p:stCondLst>
                                  <p:childTnLst>
                                    <p:set>
                                      <p:cBhvr rctx="PPT">
                                        <p:cTn id="432" dur="indefinite"/>
                                        <p:tgtEl>
                                          <p:spTgt spid="400453"/>
                                        </p:tgtEl>
                                        <p:attrNameLst>
                                          <p:attrName>style.opacity</p:attrName>
                                        </p:attrNameLst>
                                      </p:cBhvr>
                                      <p:to>
                                        <p:strVal val="0.5"/>
                                      </p:to>
                                    </p:set>
                                    <p:animEffect filter="image" prLst="opacity: 0.5">
                                      <p:cBhvr rctx="IE">
                                        <p:cTn id="433" dur="indefinite"/>
                                        <p:tgtEl>
                                          <p:spTgt spid="400453"/>
                                        </p:tgtEl>
                                      </p:cBhvr>
                                    </p:animEffect>
                                  </p:childTnLst>
                                </p:cTn>
                              </p:par>
                              <p:par>
                                <p:cTn id="434" presetID="9" presetClass="emph" presetSubtype="0" grpId="1" nodeType="withEffect">
                                  <p:stCondLst>
                                    <p:cond delay="0"/>
                                  </p:stCondLst>
                                  <p:childTnLst>
                                    <p:set>
                                      <p:cBhvr rctx="PPT">
                                        <p:cTn id="435" dur="indefinite"/>
                                        <p:tgtEl>
                                          <p:spTgt spid="400454"/>
                                        </p:tgtEl>
                                        <p:attrNameLst>
                                          <p:attrName>style.opacity</p:attrName>
                                        </p:attrNameLst>
                                      </p:cBhvr>
                                      <p:to>
                                        <p:strVal val="0.5"/>
                                      </p:to>
                                    </p:set>
                                    <p:animEffect filter="image" prLst="opacity: 0.5">
                                      <p:cBhvr rctx="IE">
                                        <p:cTn id="436" dur="indefinite"/>
                                        <p:tgtEl>
                                          <p:spTgt spid="400454"/>
                                        </p:tgtEl>
                                      </p:cBhvr>
                                    </p:animEffect>
                                  </p:childTnLst>
                                </p:cTn>
                              </p:par>
                              <p:par>
                                <p:cTn id="437" presetID="9" presetClass="emph" presetSubtype="0" grpId="1" nodeType="withEffect">
                                  <p:stCondLst>
                                    <p:cond delay="0"/>
                                  </p:stCondLst>
                                  <p:childTnLst>
                                    <p:set>
                                      <p:cBhvr rctx="PPT">
                                        <p:cTn id="438" dur="indefinite"/>
                                        <p:tgtEl>
                                          <p:spTgt spid="400455"/>
                                        </p:tgtEl>
                                        <p:attrNameLst>
                                          <p:attrName>style.opacity</p:attrName>
                                        </p:attrNameLst>
                                      </p:cBhvr>
                                      <p:to>
                                        <p:strVal val="0.5"/>
                                      </p:to>
                                    </p:set>
                                    <p:animEffect filter="image" prLst="opacity: 0.5">
                                      <p:cBhvr rctx="IE">
                                        <p:cTn id="439" dur="indefinite"/>
                                        <p:tgtEl>
                                          <p:spTgt spid="400455"/>
                                        </p:tgtEl>
                                      </p:cBhvr>
                                    </p:animEffect>
                                  </p:childTnLst>
                                </p:cTn>
                              </p:par>
                              <p:par>
                                <p:cTn id="440" presetID="9" presetClass="emph" presetSubtype="0" nodeType="withEffect">
                                  <p:stCondLst>
                                    <p:cond delay="0"/>
                                  </p:stCondLst>
                                  <p:childTnLst>
                                    <p:set>
                                      <p:cBhvr rctx="PPT">
                                        <p:cTn id="441" dur="indefinite"/>
                                        <p:tgtEl>
                                          <p:spTgt spid="8"/>
                                        </p:tgtEl>
                                        <p:attrNameLst>
                                          <p:attrName>style.opacity</p:attrName>
                                        </p:attrNameLst>
                                      </p:cBhvr>
                                      <p:to>
                                        <p:strVal val="0.5"/>
                                      </p:to>
                                    </p:set>
                                    <p:animEffect filter="image" prLst="opacity: 0.5">
                                      <p:cBhvr rctx="IE">
                                        <p:cTn id="442" dur="indefinite"/>
                                        <p:tgtEl>
                                          <p:spTgt spid="8"/>
                                        </p:tgtEl>
                                      </p:cBhvr>
                                    </p:animEffect>
                                  </p:childTnLst>
                                </p:cTn>
                              </p:par>
                              <p:par>
                                <p:cTn id="443" presetID="9" presetClass="emph" presetSubtype="0" grpId="1" nodeType="withEffect">
                                  <p:stCondLst>
                                    <p:cond delay="0"/>
                                  </p:stCondLst>
                                  <p:iterate type="lt">
                                    <p:tmAbs val="0"/>
                                  </p:iterate>
                                  <p:childTnLst>
                                    <p:set>
                                      <p:cBhvr rctx="PPT">
                                        <p:cTn id="444" dur="indefinite"/>
                                        <p:tgtEl>
                                          <p:spTgt spid="400460"/>
                                        </p:tgtEl>
                                        <p:attrNameLst>
                                          <p:attrName>style.opacity</p:attrName>
                                        </p:attrNameLst>
                                      </p:cBhvr>
                                      <p:to>
                                        <p:strVal val="0.5"/>
                                      </p:to>
                                    </p:set>
                                    <p:animEffect filter="image" prLst="opacity: 0.5">
                                      <p:cBhvr rctx="IE">
                                        <p:cTn id="445" dur="indefinite"/>
                                        <p:tgtEl>
                                          <p:spTgt spid="400460"/>
                                        </p:tgtEl>
                                      </p:cBhvr>
                                    </p:animEffect>
                                  </p:childTnLst>
                                </p:cTn>
                              </p:par>
                              <p:par>
                                <p:cTn id="446" presetID="9" presetClass="emph" presetSubtype="0" grpId="1" nodeType="withEffect">
                                  <p:stCondLst>
                                    <p:cond delay="0"/>
                                  </p:stCondLst>
                                  <p:childTnLst>
                                    <p:set>
                                      <p:cBhvr rctx="PPT">
                                        <p:cTn id="447" dur="indefinite"/>
                                        <p:tgtEl>
                                          <p:spTgt spid="400461"/>
                                        </p:tgtEl>
                                        <p:attrNameLst>
                                          <p:attrName>style.opacity</p:attrName>
                                        </p:attrNameLst>
                                      </p:cBhvr>
                                      <p:to>
                                        <p:strVal val="0.5"/>
                                      </p:to>
                                    </p:set>
                                    <p:animEffect filter="image" prLst="opacity: 0.5">
                                      <p:cBhvr rctx="IE">
                                        <p:cTn id="448" dur="indefinite"/>
                                        <p:tgtEl>
                                          <p:spTgt spid="400461"/>
                                        </p:tgtEl>
                                      </p:cBhvr>
                                    </p:animEffect>
                                  </p:childTnLst>
                                </p:cTn>
                              </p:par>
                              <p:par>
                                <p:cTn id="449" presetID="9" presetClass="emph" presetSubtype="0" grpId="1" nodeType="withEffect">
                                  <p:stCondLst>
                                    <p:cond delay="0"/>
                                  </p:stCondLst>
                                  <p:childTnLst>
                                    <p:set>
                                      <p:cBhvr rctx="PPT">
                                        <p:cTn id="450" dur="indefinite"/>
                                        <p:tgtEl>
                                          <p:spTgt spid="400462"/>
                                        </p:tgtEl>
                                        <p:attrNameLst>
                                          <p:attrName>style.opacity</p:attrName>
                                        </p:attrNameLst>
                                      </p:cBhvr>
                                      <p:to>
                                        <p:strVal val="0.5"/>
                                      </p:to>
                                    </p:set>
                                    <p:animEffect filter="image" prLst="opacity: 0.5">
                                      <p:cBhvr rctx="IE">
                                        <p:cTn id="451" dur="indefinite"/>
                                        <p:tgtEl>
                                          <p:spTgt spid="400462"/>
                                        </p:tgtEl>
                                      </p:cBhvr>
                                    </p:animEffect>
                                  </p:childTnLst>
                                </p:cTn>
                              </p:par>
                              <p:par>
                                <p:cTn id="452" presetID="9" presetClass="emph" presetSubtype="0" grpId="1" nodeType="withEffect">
                                  <p:stCondLst>
                                    <p:cond delay="0"/>
                                  </p:stCondLst>
                                  <p:childTnLst>
                                    <p:set>
                                      <p:cBhvr rctx="PPT">
                                        <p:cTn id="453" dur="indefinite"/>
                                        <p:tgtEl>
                                          <p:spTgt spid="400463"/>
                                        </p:tgtEl>
                                        <p:attrNameLst>
                                          <p:attrName>style.opacity</p:attrName>
                                        </p:attrNameLst>
                                      </p:cBhvr>
                                      <p:to>
                                        <p:strVal val="0.5"/>
                                      </p:to>
                                    </p:set>
                                    <p:animEffect filter="image" prLst="opacity: 0.5">
                                      <p:cBhvr rctx="IE">
                                        <p:cTn id="454" dur="indefinite"/>
                                        <p:tgtEl>
                                          <p:spTgt spid="400463"/>
                                        </p:tgtEl>
                                      </p:cBhvr>
                                    </p:animEffect>
                                  </p:childTnLst>
                                </p:cTn>
                              </p:par>
                              <p:par>
                                <p:cTn id="455" presetID="9" presetClass="emph" presetSubtype="0" grpId="1" nodeType="withEffect">
                                  <p:stCondLst>
                                    <p:cond delay="0"/>
                                  </p:stCondLst>
                                  <p:childTnLst>
                                    <p:set>
                                      <p:cBhvr rctx="PPT">
                                        <p:cTn id="456" dur="indefinite"/>
                                        <p:tgtEl>
                                          <p:spTgt spid="400464"/>
                                        </p:tgtEl>
                                        <p:attrNameLst>
                                          <p:attrName>style.opacity</p:attrName>
                                        </p:attrNameLst>
                                      </p:cBhvr>
                                      <p:to>
                                        <p:strVal val="0.5"/>
                                      </p:to>
                                    </p:set>
                                    <p:animEffect filter="image" prLst="opacity: 0.5">
                                      <p:cBhvr rctx="IE">
                                        <p:cTn id="457" dur="indefinite"/>
                                        <p:tgtEl>
                                          <p:spTgt spid="400464"/>
                                        </p:tgtEl>
                                      </p:cBhvr>
                                    </p:animEffect>
                                  </p:childTnLst>
                                </p:cTn>
                              </p:par>
                              <p:par>
                                <p:cTn id="458" presetID="9" presetClass="emph" presetSubtype="0" nodeType="withEffect">
                                  <p:stCondLst>
                                    <p:cond delay="0"/>
                                  </p:stCondLst>
                                  <p:childTnLst>
                                    <p:set>
                                      <p:cBhvr rctx="PPT">
                                        <p:cTn id="459" dur="indefinite"/>
                                        <p:tgtEl>
                                          <p:spTgt spid="9"/>
                                        </p:tgtEl>
                                        <p:attrNameLst>
                                          <p:attrName>style.opacity</p:attrName>
                                        </p:attrNameLst>
                                      </p:cBhvr>
                                      <p:to>
                                        <p:strVal val="0.5"/>
                                      </p:to>
                                    </p:set>
                                    <p:animEffect filter="image" prLst="opacity: 0.5">
                                      <p:cBhvr rctx="IE">
                                        <p:cTn id="460" dur="indefinite"/>
                                        <p:tgtEl>
                                          <p:spTgt spid="9"/>
                                        </p:tgtEl>
                                      </p:cBhvr>
                                    </p:animEffect>
                                  </p:childTnLst>
                                </p:cTn>
                              </p:par>
                              <p:par>
                                <p:cTn id="461" presetID="9" presetClass="emph" presetSubtype="0" grpId="1" nodeType="withEffect">
                                  <p:stCondLst>
                                    <p:cond delay="0"/>
                                  </p:stCondLst>
                                  <p:childTnLst>
                                    <p:set>
                                      <p:cBhvr rctx="PPT">
                                        <p:cTn id="462" dur="indefinite"/>
                                        <p:tgtEl>
                                          <p:spTgt spid="400468"/>
                                        </p:tgtEl>
                                        <p:attrNameLst>
                                          <p:attrName>style.opacity</p:attrName>
                                        </p:attrNameLst>
                                      </p:cBhvr>
                                      <p:to>
                                        <p:strVal val="0.5"/>
                                      </p:to>
                                    </p:set>
                                    <p:animEffect filter="image" prLst="opacity: 0.5">
                                      <p:cBhvr rctx="IE">
                                        <p:cTn id="463" dur="indefinite"/>
                                        <p:tgtEl>
                                          <p:spTgt spid="400468"/>
                                        </p:tgtEl>
                                      </p:cBhvr>
                                    </p:animEffect>
                                  </p:childTnLst>
                                </p:cTn>
                              </p:par>
                              <p:par>
                                <p:cTn id="464" presetID="9" presetClass="emph" presetSubtype="0" grpId="1" nodeType="withEffect">
                                  <p:stCondLst>
                                    <p:cond delay="0"/>
                                  </p:stCondLst>
                                  <p:childTnLst>
                                    <p:set>
                                      <p:cBhvr rctx="PPT">
                                        <p:cTn id="465" dur="indefinite"/>
                                        <p:tgtEl>
                                          <p:spTgt spid="400469"/>
                                        </p:tgtEl>
                                        <p:attrNameLst>
                                          <p:attrName>style.opacity</p:attrName>
                                        </p:attrNameLst>
                                      </p:cBhvr>
                                      <p:to>
                                        <p:strVal val="0.5"/>
                                      </p:to>
                                    </p:set>
                                    <p:animEffect filter="image" prLst="opacity: 0.5">
                                      <p:cBhvr rctx="IE">
                                        <p:cTn id="466" dur="indefinite"/>
                                        <p:tgtEl>
                                          <p:spTgt spid="400469"/>
                                        </p:tgtEl>
                                      </p:cBhvr>
                                    </p:animEffect>
                                  </p:childTnLst>
                                </p:cTn>
                              </p:par>
                              <p:par>
                                <p:cTn id="467" presetID="9" presetClass="emph" presetSubtype="0" grpId="1" nodeType="withEffect">
                                  <p:stCondLst>
                                    <p:cond delay="0"/>
                                  </p:stCondLst>
                                  <p:childTnLst>
                                    <p:set>
                                      <p:cBhvr rctx="PPT">
                                        <p:cTn id="468" dur="indefinite"/>
                                        <p:tgtEl>
                                          <p:spTgt spid="400470"/>
                                        </p:tgtEl>
                                        <p:attrNameLst>
                                          <p:attrName>style.opacity</p:attrName>
                                        </p:attrNameLst>
                                      </p:cBhvr>
                                      <p:to>
                                        <p:strVal val="0.5"/>
                                      </p:to>
                                    </p:set>
                                    <p:animEffect filter="image" prLst="opacity: 0.5">
                                      <p:cBhvr rctx="IE">
                                        <p:cTn id="469" dur="indefinite"/>
                                        <p:tgtEl>
                                          <p:spTgt spid="400470"/>
                                        </p:tgtEl>
                                      </p:cBhvr>
                                    </p:animEffect>
                                  </p:childTnLst>
                                </p:cTn>
                              </p:par>
                              <p:par>
                                <p:cTn id="470" presetID="9" presetClass="emph" presetSubtype="0" nodeType="withEffect">
                                  <p:stCondLst>
                                    <p:cond delay="0"/>
                                  </p:stCondLst>
                                  <p:childTnLst>
                                    <p:set>
                                      <p:cBhvr rctx="PPT">
                                        <p:cTn id="471" dur="indefinite"/>
                                        <p:tgtEl>
                                          <p:spTgt spid="10"/>
                                        </p:tgtEl>
                                        <p:attrNameLst>
                                          <p:attrName>style.opacity</p:attrName>
                                        </p:attrNameLst>
                                      </p:cBhvr>
                                      <p:to>
                                        <p:strVal val="0.5"/>
                                      </p:to>
                                    </p:set>
                                    <p:animEffect filter="image" prLst="opacity: 0.5">
                                      <p:cBhvr rctx="IE">
                                        <p:cTn id="472" dur="indefinite"/>
                                        <p:tgtEl>
                                          <p:spTgt spid="10"/>
                                        </p:tgtEl>
                                      </p:cBhvr>
                                    </p:animEffect>
                                  </p:childTnLst>
                                </p:cTn>
                              </p:par>
                              <p:par>
                                <p:cTn id="473" presetID="9" presetClass="emph" presetSubtype="0" grpId="1" nodeType="withEffect">
                                  <p:stCondLst>
                                    <p:cond delay="0"/>
                                  </p:stCondLst>
                                  <p:childTnLst>
                                    <p:set>
                                      <p:cBhvr rctx="PPT">
                                        <p:cTn id="474" dur="indefinite"/>
                                        <p:tgtEl>
                                          <p:spTgt spid="400474"/>
                                        </p:tgtEl>
                                        <p:attrNameLst>
                                          <p:attrName>style.opacity</p:attrName>
                                        </p:attrNameLst>
                                      </p:cBhvr>
                                      <p:to>
                                        <p:strVal val="0.5"/>
                                      </p:to>
                                    </p:set>
                                    <p:animEffect filter="image" prLst="opacity: 0.5">
                                      <p:cBhvr rctx="IE">
                                        <p:cTn id="475" dur="indefinite"/>
                                        <p:tgtEl>
                                          <p:spTgt spid="400474"/>
                                        </p:tgtEl>
                                      </p:cBhvr>
                                    </p:animEffect>
                                  </p:childTnLst>
                                </p:cTn>
                              </p:par>
                              <p:par>
                                <p:cTn id="476" presetID="9" presetClass="emph" presetSubtype="0" grpId="1" nodeType="withEffect">
                                  <p:stCondLst>
                                    <p:cond delay="0"/>
                                  </p:stCondLst>
                                  <p:childTnLst>
                                    <p:set>
                                      <p:cBhvr rctx="PPT">
                                        <p:cTn id="477" dur="indefinite"/>
                                        <p:tgtEl>
                                          <p:spTgt spid="400475"/>
                                        </p:tgtEl>
                                        <p:attrNameLst>
                                          <p:attrName>style.opacity</p:attrName>
                                        </p:attrNameLst>
                                      </p:cBhvr>
                                      <p:to>
                                        <p:strVal val="0.5"/>
                                      </p:to>
                                    </p:set>
                                    <p:animEffect filter="image" prLst="opacity: 0.5">
                                      <p:cBhvr rctx="IE">
                                        <p:cTn id="478" dur="indefinite"/>
                                        <p:tgtEl>
                                          <p:spTgt spid="400475"/>
                                        </p:tgtEl>
                                      </p:cBhvr>
                                    </p:animEffect>
                                  </p:childTnLst>
                                </p:cTn>
                              </p:par>
                              <p:par>
                                <p:cTn id="479" presetID="9" presetClass="emph" presetSubtype="0" grpId="1" nodeType="withEffect">
                                  <p:stCondLst>
                                    <p:cond delay="0"/>
                                  </p:stCondLst>
                                  <p:childTnLst>
                                    <p:set>
                                      <p:cBhvr rctx="PPT">
                                        <p:cTn id="480" dur="indefinite"/>
                                        <p:tgtEl>
                                          <p:spTgt spid="400476"/>
                                        </p:tgtEl>
                                        <p:attrNameLst>
                                          <p:attrName>style.opacity</p:attrName>
                                        </p:attrNameLst>
                                      </p:cBhvr>
                                      <p:to>
                                        <p:strVal val="0.5"/>
                                      </p:to>
                                    </p:set>
                                    <p:animEffect filter="image" prLst="opacity: 0.5">
                                      <p:cBhvr rctx="IE">
                                        <p:cTn id="481" dur="indefinite"/>
                                        <p:tgtEl>
                                          <p:spTgt spid="400476"/>
                                        </p:tgtEl>
                                      </p:cBhvr>
                                    </p:animEffect>
                                  </p:childTnLst>
                                </p:cTn>
                              </p:par>
                              <p:par>
                                <p:cTn id="482" presetID="9" presetClass="emph" presetSubtype="0" grpId="1" nodeType="withEffect">
                                  <p:stCondLst>
                                    <p:cond delay="0"/>
                                  </p:stCondLst>
                                  <p:childTnLst>
                                    <p:set>
                                      <p:cBhvr rctx="PPT">
                                        <p:cTn id="483" dur="indefinite"/>
                                        <p:tgtEl>
                                          <p:spTgt spid="400477"/>
                                        </p:tgtEl>
                                        <p:attrNameLst>
                                          <p:attrName>style.opacity</p:attrName>
                                        </p:attrNameLst>
                                      </p:cBhvr>
                                      <p:to>
                                        <p:strVal val="0.5"/>
                                      </p:to>
                                    </p:set>
                                    <p:animEffect filter="image" prLst="opacity: 0.5">
                                      <p:cBhvr rctx="IE">
                                        <p:cTn id="484" dur="indefinite"/>
                                        <p:tgtEl>
                                          <p:spTgt spid="400477"/>
                                        </p:tgtEl>
                                      </p:cBhvr>
                                    </p:animEffect>
                                  </p:childTnLst>
                                </p:cTn>
                              </p:par>
                              <p:par>
                                <p:cTn id="485" presetID="9" presetClass="emph" presetSubtype="0" grpId="1" nodeType="withEffect">
                                  <p:stCondLst>
                                    <p:cond delay="0"/>
                                  </p:stCondLst>
                                  <p:childTnLst>
                                    <p:set>
                                      <p:cBhvr rctx="PPT">
                                        <p:cTn id="486" dur="indefinite"/>
                                        <p:tgtEl>
                                          <p:spTgt spid="400478"/>
                                        </p:tgtEl>
                                        <p:attrNameLst>
                                          <p:attrName>style.opacity</p:attrName>
                                        </p:attrNameLst>
                                      </p:cBhvr>
                                      <p:to>
                                        <p:strVal val="0.5"/>
                                      </p:to>
                                    </p:set>
                                    <p:animEffect filter="image" prLst="opacity: 0.5">
                                      <p:cBhvr rctx="IE">
                                        <p:cTn id="487" dur="indefinite"/>
                                        <p:tgtEl>
                                          <p:spTgt spid="400478"/>
                                        </p:tgtEl>
                                      </p:cBhvr>
                                    </p:animEffect>
                                  </p:childTnLst>
                                </p:cTn>
                              </p:par>
                              <p:par>
                                <p:cTn id="488" presetID="9" presetClass="emph" presetSubtype="0" nodeType="withEffect">
                                  <p:stCondLst>
                                    <p:cond delay="0"/>
                                  </p:stCondLst>
                                  <p:childTnLst>
                                    <p:set>
                                      <p:cBhvr rctx="PPT">
                                        <p:cTn id="489" dur="indefinite"/>
                                        <p:tgtEl>
                                          <p:spTgt spid="11"/>
                                        </p:tgtEl>
                                        <p:attrNameLst>
                                          <p:attrName>style.opacity</p:attrName>
                                        </p:attrNameLst>
                                      </p:cBhvr>
                                      <p:to>
                                        <p:strVal val="0.5"/>
                                      </p:to>
                                    </p:set>
                                    <p:animEffect filter="image" prLst="opacity: 0.5">
                                      <p:cBhvr rctx="IE">
                                        <p:cTn id="490" dur="indefinite"/>
                                        <p:tgtEl>
                                          <p:spTgt spid="11"/>
                                        </p:tgtEl>
                                      </p:cBhvr>
                                    </p:animEffect>
                                  </p:childTnLst>
                                </p:cTn>
                              </p:par>
                              <p:par>
                                <p:cTn id="491" presetID="9" presetClass="emph" presetSubtype="0" grpId="1" nodeType="withEffect">
                                  <p:stCondLst>
                                    <p:cond delay="0"/>
                                  </p:stCondLst>
                                  <p:childTnLst>
                                    <p:set>
                                      <p:cBhvr rctx="PPT">
                                        <p:cTn id="492" dur="indefinite"/>
                                        <p:tgtEl>
                                          <p:spTgt spid="400482"/>
                                        </p:tgtEl>
                                        <p:attrNameLst>
                                          <p:attrName>style.opacity</p:attrName>
                                        </p:attrNameLst>
                                      </p:cBhvr>
                                      <p:to>
                                        <p:strVal val="0.5"/>
                                      </p:to>
                                    </p:set>
                                    <p:animEffect filter="image" prLst="opacity: 0.5">
                                      <p:cBhvr rctx="IE">
                                        <p:cTn id="493" dur="indefinite"/>
                                        <p:tgtEl>
                                          <p:spTgt spid="400482"/>
                                        </p:tgtEl>
                                      </p:cBhvr>
                                    </p:animEffect>
                                  </p:childTnLst>
                                </p:cTn>
                              </p:par>
                              <p:par>
                                <p:cTn id="494" presetID="9" presetClass="emph" presetSubtype="0" grpId="1" nodeType="withEffect">
                                  <p:stCondLst>
                                    <p:cond delay="0"/>
                                  </p:stCondLst>
                                  <p:childTnLst>
                                    <p:set>
                                      <p:cBhvr rctx="PPT">
                                        <p:cTn id="495" dur="indefinite"/>
                                        <p:tgtEl>
                                          <p:spTgt spid="400483"/>
                                        </p:tgtEl>
                                        <p:attrNameLst>
                                          <p:attrName>style.opacity</p:attrName>
                                        </p:attrNameLst>
                                      </p:cBhvr>
                                      <p:to>
                                        <p:strVal val="0.5"/>
                                      </p:to>
                                    </p:set>
                                    <p:animEffect filter="image" prLst="opacity: 0.5">
                                      <p:cBhvr rctx="IE">
                                        <p:cTn id="496" dur="indefinite"/>
                                        <p:tgtEl>
                                          <p:spTgt spid="400483"/>
                                        </p:tgtEl>
                                      </p:cBhvr>
                                    </p:animEffect>
                                  </p:childTnLst>
                                </p:cTn>
                              </p:par>
                              <p:par>
                                <p:cTn id="497" presetID="9" presetClass="emph" presetSubtype="0" grpId="1" nodeType="withEffect">
                                  <p:stCondLst>
                                    <p:cond delay="0"/>
                                  </p:stCondLst>
                                  <p:iterate type="lt">
                                    <p:tmAbs val="0"/>
                                  </p:iterate>
                                  <p:childTnLst>
                                    <p:set>
                                      <p:cBhvr rctx="PPT">
                                        <p:cTn id="498" dur="indefinite"/>
                                        <p:tgtEl>
                                          <p:spTgt spid="400485"/>
                                        </p:tgtEl>
                                        <p:attrNameLst>
                                          <p:attrName>style.opacity</p:attrName>
                                        </p:attrNameLst>
                                      </p:cBhvr>
                                      <p:to>
                                        <p:strVal val="0.5"/>
                                      </p:to>
                                    </p:set>
                                    <p:animEffect filter="image" prLst="opacity: 0.5">
                                      <p:cBhvr rctx="IE">
                                        <p:cTn id="499" dur="indefinite"/>
                                        <p:tgtEl>
                                          <p:spTgt spid="400485"/>
                                        </p:tgtEl>
                                      </p:cBhvr>
                                    </p:animEffect>
                                  </p:childTnLst>
                                </p:cTn>
                              </p:par>
                              <p:par>
                                <p:cTn id="500" presetID="9" presetClass="emph" presetSubtype="0" grpId="2" nodeType="withEffect">
                                  <p:stCondLst>
                                    <p:cond delay="0"/>
                                  </p:stCondLst>
                                  <p:childTnLst>
                                    <p:set>
                                      <p:cBhvr rctx="PPT">
                                        <p:cTn id="501" dur="indefinite"/>
                                        <p:tgtEl>
                                          <p:spTgt spid="400482"/>
                                        </p:tgtEl>
                                        <p:attrNameLst>
                                          <p:attrName>style.opacity</p:attrName>
                                        </p:attrNameLst>
                                      </p:cBhvr>
                                      <p:to>
                                        <p:strVal val="0.5"/>
                                      </p:to>
                                    </p:set>
                                    <p:animEffect filter="image" prLst="opacity: 0.5">
                                      <p:cBhvr rctx="IE">
                                        <p:cTn id="502" dur="indefinite"/>
                                        <p:tgtEl>
                                          <p:spTgt spid="400482"/>
                                        </p:tgtEl>
                                      </p:cBhvr>
                                    </p:animEffect>
                                  </p:childTnLst>
                                </p:cTn>
                              </p:par>
                              <p:par>
                                <p:cTn id="503" presetID="9" presetClass="emph" presetSubtype="0" grpId="2" nodeType="withEffect">
                                  <p:stCondLst>
                                    <p:cond delay="0"/>
                                  </p:stCondLst>
                                  <p:childTnLst>
                                    <p:set>
                                      <p:cBhvr rctx="PPT">
                                        <p:cTn id="504" dur="indefinite"/>
                                        <p:tgtEl>
                                          <p:spTgt spid="400483"/>
                                        </p:tgtEl>
                                        <p:attrNameLst>
                                          <p:attrName>style.opacity</p:attrName>
                                        </p:attrNameLst>
                                      </p:cBhvr>
                                      <p:to>
                                        <p:strVal val="0.5"/>
                                      </p:to>
                                    </p:set>
                                    <p:animEffect filter="image" prLst="opacity: 0.5">
                                      <p:cBhvr rctx="IE">
                                        <p:cTn id="505" dur="indefinite"/>
                                        <p:tgtEl>
                                          <p:spTgt spid="400483"/>
                                        </p:tgtEl>
                                      </p:cBhvr>
                                    </p:animEffect>
                                  </p:childTnLst>
                                </p:cTn>
                              </p:par>
                            </p:childTnLst>
                          </p:cTn>
                        </p:par>
                      </p:childTnLst>
                    </p:cTn>
                  </p:par>
                  <p:par>
                    <p:cTn id="506" fill="hold">
                      <p:stCondLst>
                        <p:cond delay="indefinite"/>
                      </p:stCondLst>
                      <p:childTnLst>
                        <p:par>
                          <p:cTn id="507" fill="hold">
                            <p:stCondLst>
                              <p:cond delay="0"/>
                            </p:stCondLst>
                            <p:childTnLst>
                              <p:par>
                                <p:cTn id="508" presetID="40" presetClass="entr" presetSubtype="0" fill="hold" grpId="0" nodeType="clickEffect">
                                  <p:stCondLst>
                                    <p:cond delay="0"/>
                                  </p:stCondLst>
                                  <p:iterate type="lt">
                                    <p:tmPct val="10000"/>
                                  </p:iterate>
                                  <p:childTnLst>
                                    <p:set>
                                      <p:cBhvr>
                                        <p:cTn id="509" dur="1" fill="hold">
                                          <p:stCondLst>
                                            <p:cond delay="0"/>
                                          </p:stCondLst>
                                        </p:cTn>
                                        <p:tgtEl>
                                          <p:spTgt spid="400486"/>
                                        </p:tgtEl>
                                        <p:attrNameLst>
                                          <p:attrName>style.visibility</p:attrName>
                                        </p:attrNameLst>
                                      </p:cBhvr>
                                      <p:to>
                                        <p:strVal val="visible"/>
                                      </p:to>
                                    </p:set>
                                    <p:animEffect transition="in" filter="fade">
                                      <p:cBhvr>
                                        <p:cTn id="510" dur="1000"/>
                                        <p:tgtEl>
                                          <p:spTgt spid="400486"/>
                                        </p:tgtEl>
                                      </p:cBhvr>
                                    </p:animEffect>
                                    <p:anim calcmode="lin" valueType="num">
                                      <p:cBhvr>
                                        <p:cTn id="511" dur="1000" fill="hold"/>
                                        <p:tgtEl>
                                          <p:spTgt spid="400486"/>
                                        </p:tgtEl>
                                        <p:attrNameLst>
                                          <p:attrName>ppt_x</p:attrName>
                                        </p:attrNameLst>
                                      </p:cBhvr>
                                      <p:tavLst>
                                        <p:tav tm="0">
                                          <p:val>
                                            <p:strVal val="#ppt_x-.1"/>
                                          </p:val>
                                        </p:tav>
                                        <p:tav tm="100000">
                                          <p:val>
                                            <p:strVal val="#ppt_x"/>
                                          </p:val>
                                        </p:tav>
                                      </p:tavLst>
                                    </p:anim>
                                    <p:anim calcmode="lin" valueType="num">
                                      <p:cBhvr>
                                        <p:cTn id="512" dur="1000" fill="hold"/>
                                        <p:tgtEl>
                                          <p:spTgt spid="400486"/>
                                        </p:tgtEl>
                                        <p:attrNameLst>
                                          <p:attrName>ppt_y</p:attrName>
                                        </p:attrNameLst>
                                      </p:cBhvr>
                                      <p:tavLst>
                                        <p:tav tm="0">
                                          <p:val>
                                            <p:strVal val="#ppt_y"/>
                                          </p:val>
                                        </p:tav>
                                        <p:tav tm="100000">
                                          <p:val>
                                            <p:strVal val="#ppt_y"/>
                                          </p:val>
                                        </p:tav>
                                      </p:tavLst>
                                    </p:anim>
                                  </p:childTnLst>
                                </p:cTn>
                              </p:par>
                            </p:childTnLst>
                          </p:cTn>
                        </p:par>
                      </p:childTnLst>
                    </p:cTn>
                  </p:par>
                  <p:par>
                    <p:cTn id="513" fill="hold">
                      <p:stCondLst>
                        <p:cond delay="indefinite"/>
                      </p:stCondLst>
                      <p:childTnLst>
                        <p:par>
                          <p:cTn id="514" fill="hold">
                            <p:stCondLst>
                              <p:cond delay="0"/>
                            </p:stCondLst>
                            <p:childTnLst>
                              <p:par>
                                <p:cTn id="515" presetID="1" presetClass="exit" presetSubtype="0" fill="hold" grpId="1" nodeType="clickEffect">
                                  <p:stCondLst>
                                    <p:cond delay="0"/>
                                  </p:stCondLst>
                                  <p:childTnLst>
                                    <p:set>
                                      <p:cBhvr>
                                        <p:cTn id="516" dur="1" fill="hold">
                                          <p:stCondLst>
                                            <p:cond delay="0"/>
                                          </p:stCondLst>
                                        </p:cTn>
                                        <p:tgtEl>
                                          <p:spTgt spid="400428"/>
                                        </p:tgtEl>
                                        <p:attrNameLst>
                                          <p:attrName>style.visibility</p:attrName>
                                        </p:attrNameLst>
                                      </p:cBhvr>
                                      <p:to>
                                        <p:strVal val="hidden"/>
                                      </p:to>
                                    </p:set>
                                  </p:childTnLst>
                                </p:cTn>
                              </p:par>
                              <p:par>
                                <p:cTn id="517" presetID="9" presetClass="entr" presetSubtype="0" fill="hold" grpId="2" nodeType="withEffect">
                                  <p:stCondLst>
                                    <p:cond delay="0"/>
                                  </p:stCondLst>
                                  <p:childTnLst>
                                    <p:set>
                                      <p:cBhvr>
                                        <p:cTn id="518" dur="1" fill="hold">
                                          <p:stCondLst>
                                            <p:cond delay="0"/>
                                          </p:stCondLst>
                                        </p:cTn>
                                        <p:tgtEl>
                                          <p:spTgt spid="400425"/>
                                        </p:tgtEl>
                                        <p:attrNameLst>
                                          <p:attrName>style.visibility</p:attrName>
                                        </p:attrNameLst>
                                      </p:cBhvr>
                                      <p:to>
                                        <p:strVal val="visible"/>
                                      </p:to>
                                    </p:set>
                                    <p:animEffect transition="in" filter="dissolve">
                                      <p:cBhvr>
                                        <p:cTn id="519" dur="500"/>
                                        <p:tgtEl>
                                          <p:spTgt spid="400425"/>
                                        </p:tgtEl>
                                      </p:cBhvr>
                                    </p:animEffect>
                                  </p:childTnLst>
                                </p:cTn>
                              </p:par>
                            </p:childTnLst>
                          </p:cTn>
                        </p:par>
                      </p:childTnLst>
                    </p:cTn>
                  </p:par>
                  <p:par>
                    <p:cTn id="520" fill="hold">
                      <p:stCondLst>
                        <p:cond delay="indefinite"/>
                      </p:stCondLst>
                      <p:childTnLst>
                        <p:par>
                          <p:cTn id="521" fill="hold">
                            <p:stCondLst>
                              <p:cond delay="0"/>
                            </p:stCondLst>
                            <p:childTnLst>
                              <p:par>
                                <p:cTn id="522" presetID="56" presetClass="entr" presetSubtype="0" fill="hold" grpId="0" nodeType="clickEffect">
                                  <p:stCondLst>
                                    <p:cond delay="0"/>
                                  </p:stCondLst>
                                  <p:iterate type="lt">
                                    <p:tmPct val="10000"/>
                                  </p:iterate>
                                  <p:childTnLst>
                                    <p:set>
                                      <p:cBhvr>
                                        <p:cTn id="523" dur="1" fill="hold">
                                          <p:stCondLst>
                                            <p:cond delay="0"/>
                                          </p:stCondLst>
                                        </p:cTn>
                                        <p:tgtEl>
                                          <p:spTgt spid="400487"/>
                                        </p:tgtEl>
                                        <p:attrNameLst>
                                          <p:attrName>style.visibility</p:attrName>
                                        </p:attrNameLst>
                                      </p:cBhvr>
                                      <p:to>
                                        <p:strVal val="visible"/>
                                      </p:to>
                                    </p:set>
                                    <p:anim by="(-#ppt_w*2)" calcmode="lin" valueType="num">
                                      <p:cBhvr rctx="PPT">
                                        <p:cTn id="524" dur="500" autoRev="1" fill="hold">
                                          <p:stCondLst>
                                            <p:cond delay="0"/>
                                          </p:stCondLst>
                                        </p:cTn>
                                        <p:tgtEl>
                                          <p:spTgt spid="400487"/>
                                        </p:tgtEl>
                                        <p:attrNameLst>
                                          <p:attrName>ppt_w</p:attrName>
                                        </p:attrNameLst>
                                      </p:cBhvr>
                                    </p:anim>
                                    <p:anim by="(#ppt_w*0.50)" calcmode="lin" valueType="num">
                                      <p:cBhvr>
                                        <p:cTn id="525" dur="500" decel="50000" autoRev="1" fill="hold">
                                          <p:stCondLst>
                                            <p:cond delay="0"/>
                                          </p:stCondLst>
                                        </p:cTn>
                                        <p:tgtEl>
                                          <p:spTgt spid="400487"/>
                                        </p:tgtEl>
                                        <p:attrNameLst>
                                          <p:attrName>ppt_x</p:attrName>
                                        </p:attrNameLst>
                                      </p:cBhvr>
                                    </p:anim>
                                    <p:anim from="(-#ppt_h/2)" to="(#ppt_y)" calcmode="lin" valueType="num">
                                      <p:cBhvr>
                                        <p:cTn id="526" dur="1000" fill="hold">
                                          <p:stCondLst>
                                            <p:cond delay="0"/>
                                          </p:stCondLst>
                                        </p:cTn>
                                        <p:tgtEl>
                                          <p:spTgt spid="400487"/>
                                        </p:tgtEl>
                                        <p:attrNameLst>
                                          <p:attrName>ppt_y</p:attrName>
                                        </p:attrNameLst>
                                      </p:cBhvr>
                                    </p:anim>
                                    <p:animRot by="21600000">
                                      <p:cBhvr>
                                        <p:cTn id="527" dur="1000" fill="hold">
                                          <p:stCondLst>
                                            <p:cond delay="0"/>
                                          </p:stCondLst>
                                        </p:cTn>
                                        <p:tgtEl>
                                          <p:spTgt spid="400487"/>
                                        </p:tgtEl>
                                        <p:attrNameLst>
                                          <p:attrName>r</p:attrName>
                                        </p:attrNameLst>
                                      </p:cBhvr>
                                    </p:animRot>
                                  </p:childTnLst>
                                </p:cTn>
                              </p:par>
                            </p:childTnLst>
                          </p:cTn>
                        </p:par>
                      </p:childTnLst>
                    </p:cTn>
                  </p:par>
                  <p:par>
                    <p:cTn id="528" fill="hold">
                      <p:stCondLst>
                        <p:cond delay="indefinite"/>
                      </p:stCondLst>
                      <p:childTnLst>
                        <p:par>
                          <p:cTn id="529" fill="hold">
                            <p:stCondLst>
                              <p:cond delay="0"/>
                            </p:stCondLst>
                            <p:childTnLst>
                              <p:par>
                                <p:cTn id="530" presetID="22" presetClass="entr" presetSubtype="4" fill="hold" nodeType="clickEffect">
                                  <p:stCondLst>
                                    <p:cond delay="0"/>
                                  </p:stCondLst>
                                  <p:childTnLst>
                                    <p:set>
                                      <p:cBhvr>
                                        <p:cTn id="531" dur="1" fill="hold">
                                          <p:stCondLst>
                                            <p:cond delay="0"/>
                                          </p:stCondLst>
                                        </p:cTn>
                                        <p:tgtEl>
                                          <p:spTgt spid="400488">
                                            <p:txEl>
                                              <p:pRg st="0" end="0"/>
                                            </p:txEl>
                                          </p:spTgt>
                                        </p:tgtEl>
                                        <p:attrNameLst>
                                          <p:attrName>style.visibility</p:attrName>
                                        </p:attrNameLst>
                                      </p:cBhvr>
                                      <p:to>
                                        <p:strVal val="visible"/>
                                      </p:to>
                                    </p:set>
                                    <p:animEffect transition="in" filter="wipe(down)">
                                      <p:cBhvr>
                                        <p:cTn id="532" dur="500"/>
                                        <p:tgtEl>
                                          <p:spTgt spid="4004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428" grpId="0"/>
      <p:bldP spid="400428" grpId="1"/>
      <p:bldP spid="400427" grpId="0"/>
      <p:bldP spid="400427" grpId="1"/>
      <p:bldP spid="400426" grpId="0"/>
      <p:bldP spid="400425" grpId="0"/>
      <p:bldP spid="400425" grpId="1"/>
      <p:bldP spid="400425" grpId="2"/>
      <p:bldP spid="400389" grpId="0"/>
      <p:bldP spid="400390" grpId="0" animBg="1"/>
      <p:bldP spid="400391" grpId="0"/>
      <p:bldP spid="400392" grpId="0"/>
      <p:bldP spid="400393" grpId="0"/>
      <p:bldP spid="400400" grpId="0" animBg="1"/>
      <p:bldP spid="400400" grpId="1" animBg="1"/>
      <p:bldP spid="400401" grpId="0"/>
      <p:bldP spid="400401" grpId="1"/>
      <p:bldP spid="400402" grpId="0"/>
      <p:bldP spid="400402" grpId="1"/>
      <p:bldP spid="400403" grpId="0" animBg="1"/>
      <p:bldP spid="400403" grpId="1" animBg="1"/>
      <p:bldP spid="400404" grpId="0" animBg="1"/>
      <p:bldP spid="400404" grpId="1" animBg="1"/>
      <p:bldP spid="400409" grpId="0"/>
      <p:bldP spid="400409" grpId="1"/>
      <p:bldP spid="400410" grpId="0"/>
      <p:bldP spid="400410" grpId="1"/>
      <p:bldP spid="400411" grpId="0"/>
      <p:bldP spid="400411" grpId="1"/>
      <p:bldP spid="400412" grpId="0"/>
      <p:bldP spid="400412" grpId="1"/>
      <p:bldP spid="400413" grpId="0"/>
      <p:bldP spid="400413" grpId="1"/>
      <p:bldP spid="400417" grpId="0"/>
      <p:bldP spid="400417" grpId="1"/>
      <p:bldP spid="400418" grpId="0" animBg="1"/>
      <p:bldP spid="400418" grpId="1" animBg="1"/>
      <p:bldP spid="400419" grpId="0" animBg="1"/>
      <p:bldP spid="400419" grpId="1" animBg="1"/>
      <p:bldP spid="400423" grpId="0" animBg="1"/>
      <p:bldP spid="400423" grpId="1" animBg="1"/>
      <p:bldP spid="400424" grpId="0" animBg="1"/>
      <p:bldP spid="400424" grpId="1" animBg="1"/>
      <p:bldP spid="400429" grpId="0"/>
      <p:bldP spid="400430" grpId="0" animBg="1"/>
      <p:bldP spid="400430" grpId="1" animBg="1"/>
      <p:bldP spid="400431" grpId="0"/>
      <p:bldP spid="400431" grpId="1"/>
      <p:bldP spid="400432" grpId="0"/>
      <p:bldP spid="400432" grpId="1"/>
      <p:bldP spid="400437" grpId="0" animBg="1"/>
      <p:bldP spid="400437" grpId="1" animBg="1"/>
      <p:bldP spid="400444" grpId="0" animBg="1"/>
      <p:bldP spid="400444" grpId="1" animBg="1"/>
      <p:bldP spid="400451" grpId="0" animBg="1"/>
      <p:bldP spid="400451" grpId="1" animBg="1"/>
      <p:bldP spid="400452" grpId="0"/>
      <p:bldP spid="400452" grpId="1"/>
      <p:bldP spid="400453" grpId="0"/>
      <p:bldP spid="400453" grpId="1"/>
      <p:bldP spid="400454" grpId="0" animBg="1"/>
      <p:bldP spid="400454" grpId="1" animBg="1"/>
      <p:bldP spid="400455" grpId="0" animBg="1"/>
      <p:bldP spid="400455" grpId="1" animBg="1"/>
      <p:bldP spid="400460" grpId="0"/>
      <p:bldP spid="400460" grpId="1"/>
      <p:bldP spid="400461" grpId="0"/>
      <p:bldP spid="400461" grpId="1"/>
      <p:bldP spid="400462" grpId="0"/>
      <p:bldP spid="400462" grpId="1"/>
      <p:bldP spid="400463" grpId="0"/>
      <p:bldP spid="400463" grpId="1"/>
      <p:bldP spid="400464" grpId="0"/>
      <p:bldP spid="400464" grpId="1"/>
      <p:bldP spid="400468" grpId="0"/>
      <p:bldP spid="400468" grpId="1"/>
      <p:bldP spid="400469" grpId="0" animBg="1"/>
      <p:bldP spid="400469" grpId="1" animBg="1"/>
      <p:bldP spid="400470" grpId="0" animBg="1"/>
      <p:bldP spid="400470" grpId="1" animBg="1"/>
      <p:bldP spid="400474" grpId="0" animBg="1"/>
      <p:bldP spid="400474" grpId="1" animBg="1"/>
      <p:bldP spid="400475" grpId="0" animBg="1"/>
      <p:bldP spid="400475" grpId="1" animBg="1"/>
      <p:bldP spid="400476" grpId="0" animBg="1"/>
      <p:bldP spid="400476" grpId="1" animBg="1"/>
      <p:bldP spid="400477" grpId="0"/>
      <p:bldP spid="400477" grpId="1"/>
      <p:bldP spid="400478" grpId="0"/>
      <p:bldP spid="400478" grpId="1"/>
      <p:bldP spid="400482" grpId="0" animBg="1"/>
      <p:bldP spid="400482" grpId="1" animBg="1"/>
      <p:bldP spid="400482" grpId="2" animBg="1"/>
      <p:bldP spid="400483" grpId="0" animBg="1"/>
      <p:bldP spid="400483" grpId="1" animBg="1"/>
      <p:bldP spid="400483" grpId="2" animBg="1"/>
      <p:bldP spid="400484" grpId="0"/>
      <p:bldP spid="400484" grpId="1"/>
      <p:bldP spid="400485" grpId="0"/>
      <p:bldP spid="400485" grpId="1"/>
      <p:bldP spid="400486" grpId="0"/>
      <p:bldP spid="400487"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3"/>
          <p:cNvSpPr txBox="1">
            <a:spLocks noChangeArrowheads="1"/>
          </p:cNvSpPr>
          <p:nvPr/>
        </p:nvSpPr>
        <p:spPr bwMode="auto">
          <a:xfrm>
            <a:off x="3708400" y="1947863"/>
            <a:ext cx="736600" cy="304800"/>
          </a:xfrm>
          <a:prstGeom prst="rect">
            <a:avLst/>
          </a:prstGeom>
          <a:noFill/>
          <a:ln w="9525">
            <a:noFill/>
            <a:miter lim="800000"/>
            <a:headEnd/>
            <a:tailEnd/>
          </a:ln>
        </p:spPr>
        <p:txBody>
          <a:bodyPr wrap="none">
            <a:spAutoFit/>
          </a:bodyPr>
          <a:lstStyle/>
          <a:p>
            <a:r>
              <a:rPr lang="en-US"/>
              <a:t>excess</a:t>
            </a:r>
          </a:p>
        </p:txBody>
      </p:sp>
      <p:sp>
        <p:nvSpPr>
          <p:cNvPr id="140291" name="Text Box 5"/>
          <p:cNvSpPr txBox="1">
            <a:spLocks noChangeArrowheads="1"/>
          </p:cNvSpPr>
          <p:nvPr/>
        </p:nvSpPr>
        <p:spPr bwMode="auto">
          <a:xfrm>
            <a:off x="1847850" y="1973263"/>
            <a:ext cx="627063" cy="304800"/>
          </a:xfrm>
          <a:prstGeom prst="rect">
            <a:avLst/>
          </a:prstGeom>
          <a:noFill/>
          <a:ln w="9525">
            <a:noFill/>
            <a:miter lim="800000"/>
            <a:headEnd/>
            <a:tailEnd/>
          </a:ln>
        </p:spPr>
        <p:txBody>
          <a:bodyPr wrap="none">
            <a:spAutoFit/>
          </a:bodyPr>
          <a:lstStyle/>
          <a:p>
            <a:r>
              <a:rPr lang="en-US"/>
              <a:t>125 g</a:t>
            </a:r>
          </a:p>
        </p:txBody>
      </p:sp>
      <p:sp>
        <p:nvSpPr>
          <p:cNvPr id="140292" name="Text Box 6"/>
          <p:cNvSpPr txBox="1">
            <a:spLocks noChangeArrowheads="1"/>
          </p:cNvSpPr>
          <p:nvPr/>
        </p:nvSpPr>
        <p:spPr bwMode="auto">
          <a:xfrm>
            <a:off x="849313" y="525463"/>
            <a:ext cx="7385050" cy="366712"/>
          </a:xfrm>
          <a:prstGeom prst="rect">
            <a:avLst/>
          </a:prstGeom>
          <a:noFill/>
          <a:ln w="9525">
            <a:noFill/>
            <a:miter lim="800000"/>
            <a:headEnd/>
            <a:tailEnd/>
          </a:ln>
        </p:spPr>
        <p:txBody>
          <a:bodyPr wrap="none">
            <a:spAutoFit/>
          </a:bodyPr>
          <a:lstStyle/>
          <a:p>
            <a:r>
              <a:rPr lang="en-US" sz="1800"/>
              <a:t>Solid aluminum react with chlorine gas to yield solid aluminum chloride.</a:t>
            </a:r>
          </a:p>
        </p:txBody>
      </p:sp>
      <p:sp>
        <p:nvSpPr>
          <p:cNvPr id="140293" name="Text Box 7"/>
          <p:cNvSpPr txBox="1">
            <a:spLocks noChangeArrowheads="1"/>
          </p:cNvSpPr>
          <p:nvPr/>
        </p:nvSpPr>
        <p:spPr bwMode="auto">
          <a:xfrm>
            <a:off x="1865313" y="1554163"/>
            <a:ext cx="5484812" cy="457200"/>
          </a:xfrm>
          <a:prstGeom prst="rect">
            <a:avLst/>
          </a:prstGeom>
          <a:noFill/>
          <a:ln w="9525">
            <a:noFill/>
            <a:miter lim="800000"/>
            <a:headEnd/>
            <a:tailEnd/>
          </a:ln>
        </p:spPr>
        <p:txBody>
          <a:bodyPr wrap="none">
            <a:spAutoFit/>
          </a:bodyPr>
          <a:lstStyle/>
          <a:p>
            <a:r>
              <a:rPr lang="en-US" sz="2400"/>
              <a:t>Al(</a:t>
            </a:r>
            <a:r>
              <a:rPr lang="en-US" sz="2400" i="1"/>
              <a:t>s</a:t>
            </a:r>
            <a:r>
              <a:rPr lang="en-US" sz="2400"/>
              <a:t>)     +        Cl</a:t>
            </a:r>
            <a:r>
              <a:rPr lang="en-US" sz="2400" baseline="-25000"/>
              <a:t>2</a:t>
            </a:r>
            <a:r>
              <a:rPr lang="en-US" sz="2400"/>
              <a:t>(</a:t>
            </a:r>
            <a:r>
              <a:rPr lang="en-US" sz="2400" i="1"/>
              <a:t>g</a:t>
            </a:r>
            <a:r>
              <a:rPr lang="en-US" sz="2400"/>
              <a:t>)                   AlCl</a:t>
            </a:r>
            <a:r>
              <a:rPr lang="en-US" sz="2400" baseline="-25000"/>
              <a:t>3</a:t>
            </a:r>
            <a:r>
              <a:rPr lang="en-US" sz="2400"/>
              <a:t>(</a:t>
            </a:r>
            <a:r>
              <a:rPr lang="en-US" sz="2400" i="1"/>
              <a:t>s</a:t>
            </a:r>
            <a:r>
              <a:rPr lang="en-US" sz="2400"/>
              <a:t>)</a:t>
            </a:r>
          </a:p>
        </p:txBody>
      </p:sp>
      <p:sp>
        <p:nvSpPr>
          <p:cNvPr id="140294" name="Line 8"/>
          <p:cNvSpPr>
            <a:spLocks noChangeShapeType="1"/>
          </p:cNvSpPr>
          <p:nvPr/>
        </p:nvSpPr>
        <p:spPr bwMode="auto">
          <a:xfrm>
            <a:off x="4957763" y="1793875"/>
            <a:ext cx="766762" cy="0"/>
          </a:xfrm>
          <a:prstGeom prst="line">
            <a:avLst/>
          </a:prstGeom>
          <a:noFill/>
          <a:ln w="22225">
            <a:solidFill>
              <a:schemeClr val="tx1"/>
            </a:solidFill>
            <a:round/>
            <a:headEnd/>
            <a:tailEnd type="triangle" w="med" len="med"/>
          </a:ln>
        </p:spPr>
        <p:txBody>
          <a:bodyPr/>
          <a:lstStyle/>
          <a:p>
            <a:endParaRPr lang="en-US"/>
          </a:p>
        </p:txBody>
      </p:sp>
      <p:sp>
        <p:nvSpPr>
          <p:cNvPr id="140295" name="Text Box 9"/>
          <p:cNvSpPr txBox="1">
            <a:spLocks noChangeArrowheads="1"/>
          </p:cNvSpPr>
          <p:nvPr/>
        </p:nvSpPr>
        <p:spPr bwMode="auto">
          <a:xfrm>
            <a:off x="3500438" y="1555750"/>
            <a:ext cx="354012" cy="457200"/>
          </a:xfrm>
          <a:prstGeom prst="rect">
            <a:avLst/>
          </a:prstGeom>
          <a:noFill/>
          <a:ln w="9525">
            <a:noFill/>
            <a:miter lim="800000"/>
            <a:headEnd/>
            <a:tailEnd/>
          </a:ln>
        </p:spPr>
        <p:txBody>
          <a:bodyPr wrap="none">
            <a:spAutoFit/>
          </a:bodyPr>
          <a:lstStyle/>
          <a:p>
            <a:r>
              <a:rPr lang="en-US" sz="2400">
                <a:solidFill>
                  <a:schemeClr val="accent2"/>
                </a:solidFill>
              </a:rPr>
              <a:t>3</a:t>
            </a:r>
          </a:p>
        </p:txBody>
      </p:sp>
      <p:sp>
        <p:nvSpPr>
          <p:cNvPr id="140296" name="Text Box 10"/>
          <p:cNvSpPr txBox="1">
            <a:spLocks noChangeArrowheads="1"/>
          </p:cNvSpPr>
          <p:nvPr/>
        </p:nvSpPr>
        <p:spPr bwMode="auto">
          <a:xfrm>
            <a:off x="1614488" y="1555750"/>
            <a:ext cx="354012" cy="457200"/>
          </a:xfrm>
          <a:prstGeom prst="rect">
            <a:avLst/>
          </a:prstGeom>
          <a:noFill/>
          <a:ln w="9525">
            <a:noFill/>
            <a:miter lim="800000"/>
            <a:headEnd/>
            <a:tailEnd/>
          </a:ln>
        </p:spPr>
        <p:txBody>
          <a:bodyPr wrap="none">
            <a:spAutoFit/>
          </a:bodyPr>
          <a:lstStyle/>
          <a:p>
            <a:r>
              <a:rPr lang="en-US" sz="2400">
                <a:solidFill>
                  <a:schemeClr val="accent2"/>
                </a:solidFill>
              </a:rPr>
              <a:t>2</a:t>
            </a:r>
          </a:p>
        </p:txBody>
      </p:sp>
      <p:sp>
        <p:nvSpPr>
          <p:cNvPr id="140297" name="Text Box 11"/>
          <p:cNvSpPr txBox="1">
            <a:spLocks noChangeArrowheads="1"/>
          </p:cNvSpPr>
          <p:nvPr/>
        </p:nvSpPr>
        <p:spPr bwMode="auto">
          <a:xfrm>
            <a:off x="5910263" y="1555750"/>
            <a:ext cx="354012" cy="457200"/>
          </a:xfrm>
          <a:prstGeom prst="rect">
            <a:avLst/>
          </a:prstGeom>
          <a:noFill/>
          <a:ln w="9525">
            <a:noFill/>
            <a:miter lim="800000"/>
            <a:headEnd/>
            <a:tailEnd/>
          </a:ln>
        </p:spPr>
        <p:txBody>
          <a:bodyPr wrap="none">
            <a:spAutoFit/>
          </a:bodyPr>
          <a:lstStyle/>
          <a:p>
            <a:r>
              <a:rPr lang="en-US" sz="2400">
                <a:solidFill>
                  <a:schemeClr val="accent2"/>
                </a:solidFill>
              </a:rPr>
              <a:t>2</a:t>
            </a:r>
          </a:p>
        </p:txBody>
      </p:sp>
      <p:grpSp>
        <p:nvGrpSpPr>
          <p:cNvPr id="2" name="Group 12"/>
          <p:cNvGrpSpPr>
            <a:grpSpLocks/>
          </p:cNvGrpSpPr>
          <p:nvPr/>
        </p:nvGrpSpPr>
        <p:grpSpPr bwMode="auto">
          <a:xfrm>
            <a:off x="406400" y="5256213"/>
            <a:ext cx="1219200" cy="481012"/>
            <a:chOff x="186" y="1092"/>
            <a:chExt cx="768" cy="303"/>
          </a:xfrm>
        </p:grpSpPr>
        <p:sp>
          <p:nvSpPr>
            <p:cNvPr id="140346" name="Line 13"/>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140347" name="Line 14"/>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140348" name="Line 15"/>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140349" name="Line 16"/>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140350" name="Line 17"/>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401426" name="Oval 18"/>
          <p:cNvSpPr>
            <a:spLocks noChangeArrowheads="1"/>
          </p:cNvSpPr>
          <p:nvPr/>
        </p:nvSpPr>
        <p:spPr bwMode="auto">
          <a:xfrm>
            <a:off x="430213" y="5203825"/>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401427" name="Text Box 19"/>
          <p:cNvSpPr txBox="1">
            <a:spLocks noChangeArrowheads="1"/>
          </p:cNvSpPr>
          <p:nvPr/>
        </p:nvSpPr>
        <p:spPr bwMode="auto">
          <a:xfrm>
            <a:off x="452438" y="5761038"/>
            <a:ext cx="342900" cy="304800"/>
          </a:xfrm>
          <a:prstGeom prst="rect">
            <a:avLst/>
          </a:prstGeom>
          <a:noFill/>
          <a:ln w="9525">
            <a:noFill/>
            <a:miter lim="800000"/>
            <a:headEnd/>
            <a:tailEnd/>
          </a:ln>
        </p:spPr>
        <p:txBody>
          <a:bodyPr wrap="none">
            <a:spAutoFit/>
          </a:bodyPr>
          <a:lstStyle/>
          <a:p>
            <a:r>
              <a:rPr lang="en-US"/>
              <a:t>Al</a:t>
            </a:r>
          </a:p>
        </p:txBody>
      </p:sp>
      <p:sp>
        <p:nvSpPr>
          <p:cNvPr id="401428" name="Text Box 20"/>
          <p:cNvSpPr txBox="1">
            <a:spLocks noChangeArrowheads="1"/>
          </p:cNvSpPr>
          <p:nvPr/>
        </p:nvSpPr>
        <p:spPr bwMode="auto">
          <a:xfrm>
            <a:off x="1198563" y="5761038"/>
            <a:ext cx="574675" cy="304800"/>
          </a:xfrm>
          <a:prstGeom prst="rect">
            <a:avLst/>
          </a:prstGeom>
          <a:noFill/>
          <a:ln w="9525">
            <a:noFill/>
            <a:miter lim="800000"/>
            <a:headEnd/>
            <a:tailEnd/>
          </a:ln>
        </p:spPr>
        <p:txBody>
          <a:bodyPr wrap="none">
            <a:spAutoFit/>
          </a:bodyPr>
          <a:lstStyle/>
          <a:p>
            <a:r>
              <a:rPr lang="en-US"/>
              <a:t>AlCl</a:t>
            </a:r>
            <a:r>
              <a:rPr lang="en-US" baseline="-25000"/>
              <a:t>3</a:t>
            </a:r>
          </a:p>
        </p:txBody>
      </p:sp>
      <p:sp>
        <p:nvSpPr>
          <p:cNvPr id="401429" name="Line 21"/>
          <p:cNvSpPr>
            <a:spLocks noChangeShapeType="1"/>
          </p:cNvSpPr>
          <p:nvPr/>
        </p:nvSpPr>
        <p:spPr bwMode="auto">
          <a:xfrm>
            <a:off x="739775" y="5489575"/>
            <a:ext cx="534988" cy="0"/>
          </a:xfrm>
          <a:prstGeom prst="line">
            <a:avLst/>
          </a:prstGeom>
          <a:noFill/>
          <a:ln w="31750">
            <a:solidFill>
              <a:srgbClr val="800000"/>
            </a:solidFill>
            <a:round/>
            <a:headEnd/>
            <a:tailEnd/>
          </a:ln>
        </p:spPr>
        <p:txBody>
          <a:bodyPr/>
          <a:lstStyle/>
          <a:p>
            <a:endParaRPr lang="en-US"/>
          </a:p>
        </p:txBody>
      </p:sp>
      <p:sp>
        <p:nvSpPr>
          <p:cNvPr id="401430" name="Line 22"/>
          <p:cNvSpPr>
            <a:spLocks noChangeShapeType="1"/>
          </p:cNvSpPr>
          <p:nvPr/>
        </p:nvSpPr>
        <p:spPr bwMode="auto">
          <a:xfrm flipV="1">
            <a:off x="1265238" y="5276850"/>
            <a:ext cx="231775" cy="222250"/>
          </a:xfrm>
          <a:prstGeom prst="line">
            <a:avLst/>
          </a:prstGeom>
          <a:noFill/>
          <a:ln w="31750">
            <a:solidFill>
              <a:srgbClr val="800000"/>
            </a:solidFill>
            <a:round/>
            <a:headEnd/>
            <a:tailEnd/>
          </a:ln>
        </p:spPr>
        <p:txBody>
          <a:bodyPr/>
          <a:lstStyle/>
          <a:p>
            <a:endParaRPr lang="en-US"/>
          </a:p>
        </p:txBody>
      </p:sp>
      <p:grpSp>
        <p:nvGrpSpPr>
          <p:cNvPr id="3" name="Group 23"/>
          <p:cNvGrpSpPr>
            <a:grpSpLocks/>
          </p:cNvGrpSpPr>
          <p:nvPr/>
        </p:nvGrpSpPr>
        <p:grpSpPr bwMode="auto">
          <a:xfrm>
            <a:off x="1485900" y="5205413"/>
            <a:ext cx="88900" cy="88900"/>
            <a:chOff x="925" y="1217"/>
            <a:chExt cx="56" cy="56"/>
          </a:xfrm>
        </p:grpSpPr>
        <p:sp>
          <p:nvSpPr>
            <p:cNvPr id="140343" name="Oval 24"/>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140344" name="Line 25"/>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140345" name="Line 26"/>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401435" name="Text Box 27"/>
          <p:cNvSpPr txBox="1">
            <a:spLocks noChangeArrowheads="1"/>
          </p:cNvSpPr>
          <p:nvPr/>
        </p:nvSpPr>
        <p:spPr bwMode="auto">
          <a:xfrm>
            <a:off x="1936750" y="5353050"/>
            <a:ext cx="2052638" cy="336550"/>
          </a:xfrm>
          <a:prstGeom prst="rect">
            <a:avLst/>
          </a:prstGeom>
          <a:noFill/>
          <a:ln w="9525">
            <a:noFill/>
            <a:miter lim="800000"/>
            <a:headEnd/>
            <a:tailEnd/>
          </a:ln>
        </p:spPr>
        <p:txBody>
          <a:bodyPr wrap="none">
            <a:spAutoFit/>
          </a:bodyPr>
          <a:lstStyle/>
          <a:p>
            <a:r>
              <a:rPr lang="en-US" sz="1600"/>
              <a:t>x g AlCl</a:t>
            </a:r>
            <a:r>
              <a:rPr lang="en-US" sz="1600" baseline="-25000"/>
              <a:t>3</a:t>
            </a:r>
            <a:r>
              <a:rPr lang="en-US" sz="1600"/>
              <a:t>  =  125 g Al</a:t>
            </a:r>
          </a:p>
        </p:txBody>
      </p:sp>
      <p:sp>
        <p:nvSpPr>
          <p:cNvPr id="401436" name="Text Box 28"/>
          <p:cNvSpPr txBox="1">
            <a:spLocks noChangeArrowheads="1"/>
          </p:cNvSpPr>
          <p:nvPr/>
        </p:nvSpPr>
        <p:spPr bwMode="auto">
          <a:xfrm>
            <a:off x="4049713" y="5491163"/>
            <a:ext cx="815975" cy="336550"/>
          </a:xfrm>
          <a:prstGeom prst="rect">
            <a:avLst/>
          </a:prstGeom>
          <a:noFill/>
          <a:ln w="9525">
            <a:noFill/>
            <a:miter lim="800000"/>
            <a:headEnd/>
            <a:tailEnd/>
          </a:ln>
        </p:spPr>
        <p:txBody>
          <a:bodyPr wrap="none">
            <a:spAutoFit/>
          </a:bodyPr>
          <a:lstStyle/>
          <a:p>
            <a:r>
              <a:rPr lang="en-US" sz="1600"/>
              <a:t>27 g Al</a:t>
            </a:r>
          </a:p>
        </p:txBody>
      </p:sp>
      <p:sp>
        <p:nvSpPr>
          <p:cNvPr id="401437" name="Text Box 29"/>
          <p:cNvSpPr txBox="1">
            <a:spLocks noChangeArrowheads="1"/>
          </p:cNvSpPr>
          <p:nvPr/>
        </p:nvSpPr>
        <p:spPr bwMode="auto">
          <a:xfrm>
            <a:off x="7418388" y="5364163"/>
            <a:ext cx="1430337" cy="336550"/>
          </a:xfrm>
          <a:prstGeom prst="rect">
            <a:avLst/>
          </a:prstGeom>
          <a:noFill/>
          <a:ln w="9525">
            <a:noFill/>
            <a:miter lim="800000"/>
            <a:headEnd/>
            <a:tailEnd/>
          </a:ln>
        </p:spPr>
        <p:txBody>
          <a:bodyPr wrap="none">
            <a:spAutoFit/>
          </a:bodyPr>
          <a:lstStyle/>
          <a:p>
            <a:r>
              <a:rPr lang="en-US" sz="1600"/>
              <a:t>=  618 g AlCl</a:t>
            </a:r>
            <a:r>
              <a:rPr lang="en-US" sz="1600" baseline="-25000"/>
              <a:t>3</a:t>
            </a:r>
          </a:p>
        </p:txBody>
      </p:sp>
      <p:sp>
        <p:nvSpPr>
          <p:cNvPr id="401438" name="Rectangle 30"/>
          <p:cNvSpPr>
            <a:spLocks noChangeArrowheads="1"/>
          </p:cNvSpPr>
          <p:nvPr/>
        </p:nvSpPr>
        <p:spPr bwMode="auto">
          <a:xfrm>
            <a:off x="3987800" y="5226050"/>
            <a:ext cx="917575" cy="336550"/>
          </a:xfrm>
          <a:prstGeom prst="rect">
            <a:avLst/>
          </a:prstGeom>
          <a:noFill/>
          <a:ln w="9525">
            <a:noFill/>
            <a:miter lim="800000"/>
            <a:headEnd/>
            <a:tailEnd/>
          </a:ln>
        </p:spPr>
        <p:txBody>
          <a:bodyPr wrap="none">
            <a:spAutoFit/>
          </a:bodyPr>
          <a:lstStyle/>
          <a:p>
            <a:r>
              <a:rPr lang="en-US" sz="1600"/>
              <a:t>1 mol Al</a:t>
            </a:r>
          </a:p>
        </p:txBody>
      </p:sp>
      <p:sp>
        <p:nvSpPr>
          <p:cNvPr id="401439" name="Rectangle 31"/>
          <p:cNvSpPr>
            <a:spLocks noChangeArrowheads="1"/>
          </p:cNvSpPr>
          <p:nvPr/>
        </p:nvSpPr>
        <p:spPr bwMode="auto">
          <a:xfrm>
            <a:off x="4910138" y="5219700"/>
            <a:ext cx="1185862" cy="336550"/>
          </a:xfrm>
          <a:prstGeom prst="rect">
            <a:avLst/>
          </a:prstGeom>
          <a:noFill/>
          <a:ln w="9525">
            <a:noFill/>
            <a:miter lim="800000"/>
            <a:headEnd/>
            <a:tailEnd/>
          </a:ln>
        </p:spPr>
        <p:txBody>
          <a:bodyPr wrap="none">
            <a:spAutoFit/>
          </a:bodyPr>
          <a:lstStyle/>
          <a:p>
            <a:r>
              <a:rPr lang="en-US" sz="1600"/>
              <a:t>2 mol AlCl</a:t>
            </a:r>
            <a:r>
              <a:rPr lang="en-US" sz="1600" baseline="-25000"/>
              <a:t>3</a:t>
            </a:r>
          </a:p>
        </p:txBody>
      </p:sp>
      <p:grpSp>
        <p:nvGrpSpPr>
          <p:cNvPr id="4" name="Group 32"/>
          <p:cNvGrpSpPr>
            <a:grpSpLocks/>
          </p:cNvGrpSpPr>
          <p:nvPr/>
        </p:nvGrpSpPr>
        <p:grpSpPr bwMode="auto">
          <a:xfrm>
            <a:off x="4037013" y="5264150"/>
            <a:ext cx="847725" cy="542925"/>
            <a:chOff x="2353" y="2935"/>
            <a:chExt cx="1505" cy="342"/>
          </a:xfrm>
        </p:grpSpPr>
        <p:sp>
          <p:nvSpPr>
            <p:cNvPr id="140341" name="AutoShape 33"/>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0342" name="Line 34"/>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401443" name="Rectangle 35"/>
          <p:cNvSpPr>
            <a:spLocks noChangeArrowheads="1"/>
          </p:cNvSpPr>
          <p:nvPr/>
        </p:nvSpPr>
        <p:spPr bwMode="auto">
          <a:xfrm>
            <a:off x="5035550" y="5489575"/>
            <a:ext cx="917575" cy="336550"/>
          </a:xfrm>
          <a:prstGeom prst="rect">
            <a:avLst/>
          </a:prstGeom>
          <a:noFill/>
          <a:ln w="9525">
            <a:noFill/>
            <a:miter lim="800000"/>
            <a:headEnd/>
            <a:tailEnd/>
          </a:ln>
        </p:spPr>
        <p:txBody>
          <a:bodyPr wrap="none">
            <a:spAutoFit/>
          </a:bodyPr>
          <a:lstStyle/>
          <a:p>
            <a:r>
              <a:rPr lang="en-US" sz="1600"/>
              <a:t>2 mol Al</a:t>
            </a:r>
          </a:p>
        </p:txBody>
      </p:sp>
      <p:sp>
        <p:nvSpPr>
          <p:cNvPr id="401444" name="Line 36"/>
          <p:cNvSpPr>
            <a:spLocks noChangeShapeType="1"/>
          </p:cNvSpPr>
          <p:nvPr/>
        </p:nvSpPr>
        <p:spPr bwMode="auto">
          <a:xfrm flipV="1">
            <a:off x="3559175" y="5486400"/>
            <a:ext cx="319088" cy="98425"/>
          </a:xfrm>
          <a:prstGeom prst="line">
            <a:avLst/>
          </a:prstGeom>
          <a:noFill/>
          <a:ln w="9525">
            <a:solidFill>
              <a:srgbClr val="FF0000"/>
            </a:solidFill>
            <a:round/>
            <a:headEnd/>
            <a:tailEnd/>
          </a:ln>
        </p:spPr>
        <p:txBody>
          <a:bodyPr/>
          <a:lstStyle/>
          <a:p>
            <a:endParaRPr lang="en-US"/>
          </a:p>
        </p:txBody>
      </p:sp>
      <p:sp>
        <p:nvSpPr>
          <p:cNvPr id="401445" name="Line 37"/>
          <p:cNvSpPr>
            <a:spLocks noChangeShapeType="1"/>
          </p:cNvSpPr>
          <p:nvPr/>
        </p:nvSpPr>
        <p:spPr bwMode="auto">
          <a:xfrm flipV="1">
            <a:off x="4438650" y="5616575"/>
            <a:ext cx="379413" cy="106363"/>
          </a:xfrm>
          <a:prstGeom prst="line">
            <a:avLst/>
          </a:prstGeom>
          <a:noFill/>
          <a:ln w="9525">
            <a:solidFill>
              <a:srgbClr val="FF0000"/>
            </a:solidFill>
            <a:round/>
            <a:headEnd/>
            <a:tailEnd/>
          </a:ln>
        </p:spPr>
        <p:txBody>
          <a:bodyPr/>
          <a:lstStyle/>
          <a:p>
            <a:endParaRPr lang="en-US"/>
          </a:p>
        </p:txBody>
      </p:sp>
      <p:grpSp>
        <p:nvGrpSpPr>
          <p:cNvPr id="5" name="Group 38"/>
          <p:cNvGrpSpPr>
            <a:grpSpLocks/>
          </p:cNvGrpSpPr>
          <p:nvPr/>
        </p:nvGrpSpPr>
        <p:grpSpPr bwMode="auto">
          <a:xfrm>
            <a:off x="4935538" y="5257800"/>
            <a:ext cx="1108075" cy="542925"/>
            <a:chOff x="3885" y="2931"/>
            <a:chExt cx="542" cy="342"/>
          </a:xfrm>
        </p:grpSpPr>
        <p:sp>
          <p:nvSpPr>
            <p:cNvPr id="140339" name="AutoShape 39"/>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0340" name="Line 40"/>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01449" name="Line 41"/>
          <p:cNvSpPr>
            <a:spLocks noChangeShapeType="1"/>
          </p:cNvSpPr>
          <p:nvPr/>
        </p:nvSpPr>
        <p:spPr bwMode="auto">
          <a:xfrm flipV="1">
            <a:off x="4287838" y="5343525"/>
            <a:ext cx="517525" cy="112713"/>
          </a:xfrm>
          <a:prstGeom prst="line">
            <a:avLst/>
          </a:prstGeom>
          <a:noFill/>
          <a:ln w="9525">
            <a:solidFill>
              <a:srgbClr val="FF0000"/>
            </a:solidFill>
            <a:round/>
            <a:headEnd/>
            <a:tailEnd/>
          </a:ln>
        </p:spPr>
        <p:txBody>
          <a:bodyPr/>
          <a:lstStyle/>
          <a:p>
            <a:endParaRPr lang="en-US"/>
          </a:p>
        </p:txBody>
      </p:sp>
      <p:sp>
        <p:nvSpPr>
          <p:cNvPr id="401450" name="Line 42"/>
          <p:cNvSpPr>
            <a:spLocks noChangeShapeType="1"/>
          </p:cNvSpPr>
          <p:nvPr/>
        </p:nvSpPr>
        <p:spPr bwMode="auto">
          <a:xfrm flipV="1">
            <a:off x="5330825" y="5603875"/>
            <a:ext cx="517525" cy="112713"/>
          </a:xfrm>
          <a:prstGeom prst="line">
            <a:avLst/>
          </a:prstGeom>
          <a:noFill/>
          <a:ln w="9525">
            <a:solidFill>
              <a:srgbClr val="FF0000"/>
            </a:solidFill>
            <a:round/>
            <a:headEnd/>
            <a:tailEnd/>
          </a:ln>
        </p:spPr>
        <p:txBody>
          <a:bodyPr/>
          <a:lstStyle/>
          <a:p>
            <a:endParaRPr lang="en-US"/>
          </a:p>
        </p:txBody>
      </p:sp>
      <p:sp>
        <p:nvSpPr>
          <p:cNvPr id="140317" name="Text Box 43"/>
          <p:cNvSpPr txBox="1">
            <a:spLocks noChangeArrowheads="1"/>
          </p:cNvSpPr>
          <p:nvPr/>
        </p:nvSpPr>
        <p:spPr bwMode="auto">
          <a:xfrm>
            <a:off x="6400800" y="1927225"/>
            <a:ext cx="420688" cy="304800"/>
          </a:xfrm>
          <a:prstGeom prst="rect">
            <a:avLst/>
          </a:prstGeom>
          <a:noFill/>
          <a:ln w="9525">
            <a:noFill/>
            <a:miter lim="800000"/>
            <a:headEnd/>
            <a:tailEnd/>
          </a:ln>
        </p:spPr>
        <p:txBody>
          <a:bodyPr wrap="none">
            <a:spAutoFit/>
          </a:bodyPr>
          <a:lstStyle/>
          <a:p>
            <a:r>
              <a:rPr lang="en-US"/>
              <a:t>x g</a:t>
            </a:r>
          </a:p>
        </p:txBody>
      </p:sp>
      <p:sp>
        <p:nvSpPr>
          <p:cNvPr id="401452" name="Line 44"/>
          <p:cNvSpPr>
            <a:spLocks noChangeShapeType="1"/>
          </p:cNvSpPr>
          <p:nvPr/>
        </p:nvSpPr>
        <p:spPr bwMode="auto">
          <a:xfrm>
            <a:off x="482600" y="5278438"/>
            <a:ext cx="258763" cy="219075"/>
          </a:xfrm>
          <a:prstGeom prst="line">
            <a:avLst/>
          </a:prstGeom>
          <a:noFill/>
          <a:ln w="31750">
            <a:solidFill>
              <a:srgbClr val="800000"/>
            </a:solidFill>
            <a:round/>
            <a:headEnd/>
            <a:tailEnd/>
          </a:ln>
        </p:spPr>
        <p:txBody>
          <a:bodyPr/>
          <a:lstStyle/>
          <a:p>
            <a:endParaRPr lang="en-US"/>
          </a:p>
        </p:txBody>
      </p:sp>
      <p:sp>
        <p:nvSpPr>
          <p:cNvPr id="401453" name="Rectangle 45"/>
          <p:cNvSpPr>
            <a:spLocks noChangeArrowheads="1"/>
          </p:cNvSpPr>
          <p:nvPr/>
        </p:nvSpPr>
        <p:spPr bwMode="auto">
          <a:xfrm>
            <a:off x="6062663" y="5219700"/>
            <a:ext cx="1366837" cy="336550"/>
          </a:xfrm>
          <a:prstGeom prst="rect">
            <a:avLst/>
          </a:prstGeom>
          <a:noFill/>
          <a:ln w="9525">
            <a:noFill/>
            <a:miter lim="800000"/>
            <a:headEnd/>
            <a:tailEnd/>
          </a:ln>
        </p:spPr>
        <p:txBody>
          <a:bodyPr wrap="none">
            <a:spAutoFit/>
          </a:bodyPr>
          <a:lstStyle/>
          <a:p>
            <a:r>
              <a:rPr lang="en-US" sz="1600"/>
              <a:t>133.5 g AlCl</a:t>
            </a:r>
            <a:r>
              <a:rPr lang="en-US" sz="1600" baseline="-25000"/>
              <a:t>3</a:t>
            </a:r>
          </a:p>
        </p:txBody>
      </p:sp>
      <p:sp>
        <p:nvSpPr>
          <p:cNvPr id="401454" name="Rectangle 46"/>
          <p:cNvSpPr>
            <a:spLocks noChangeArrowheads="1"/>
          </p:cNvSpPr>
          <p:nvPr/>
        </p:nvSpPr>
        <p:spPr bwMode="auto">
          <a:xfrm>
            <a:off x="6121400" y="5489575"/>
            <a:ext cx="1185863" cy="336550"/>
          </a:xfrm>
          <a:prstGeom prst="rect">
            <a:avLst/>
          </a:prstGeom>
          <a:noFill/>
          <a:ln w="9525">
            <a:noFill/>
            <a:miter lim="800000"/>
            <a:headEnd/>
            <a:tailEnd/>
          </a:ln>
        </p:spPr>
        <p:txBody>
          <a:bodyPr wrap="none">
            <a:spAutoFit/>
          </a:bodyPr>
          <a:lstStyle/>
          <a:p>
            <a:r>
              <a:rPr lang="en-US" sz="1600"/>
              <a:t>1 mol AlCl</a:t>
            </a:r>
            <a:r>
              <a:rPr lang="en-US" sz="1600" baseline="-25000"/>
              <a:t>3</a:t>
            </a:r>
          </a:p>
        </p:txBody>
      </p:sp>
      <p:grpSp>
        <p:nvGrpSpPr>
          <p:cNvPr id="6" name="Group 47"/>
          <p:cNvGrpSpPr>
            <a:grpSpLocks/>
          </p:cNvGrpSpPr>
          <p:nvPr/>
        </p:nvGrpSpPr>
        <p:grpSpPr bwMode="auto">
          <a:xfrm>
            <a:off x="6088063" y="5257800"/>
            <a:ext cx="1312862" cy="542925"/>
            <a:chOff x="3885" y="2931"/>
            <a:chExt cx="542" cy="342"/>
          </a:xfrm>
        </p:grpSpPr>
        <p:sp>
          <p:nvSpPr>
            <p:cNvPr id="140337" name="AutoShape 48"/>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0338" name="Line 49"/>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01458" name="Line 50"/>
          <p:cNvSpPr>
            <a:spLocks noChangeShapeType="1"/>
          </p:cNvSpPr>
          <p:nvPr/>
        </p:nvSpPr>
        <p:spPr bwMode="auto">
          <a:xfrm flipV="1">
            <a:off x="5191125" y="5353050"/>
            <a:ext cx="781050" cy="100013"/>
          </a:xfrm>
          <a:prstGeom prst="line">
            <a:avLst/>
          </a:prstGeom>
          <a:noFill/>
          <a:ln w="9525">
            <a:solidFill>
              <a:srgbClr val="FF0000"/>
            </a:solidFill>
            <a:round/>
            <a:headEnd/>
            <a:tailEnd/>
          </a:ln>
        </p:spPr>
        <p:txBody>
          <a:bodyPr/>
          <a:lstStyle/>
          <a:p>
            <a:endParaRPr lang="en-US"/>
          </a:p>
        </p:txBody>
      </p:sp>
      <p:sp>
        <p:nvSpPr>
          <p:cNvPr id="401459" name="Line 51"/>
          <p:cNvSpPr>
            <a:spLocks noChangeShapeType="1"/>
          </p:cNvSpPr>
          <p:nvPr/>
        </p:nvSpPr>
        <p:spPr bwMode="auto">
          <a:xfrm flipV="1">
            <a:off x="6405563" y="5624513"/>
            <a:ext cx="781050" cy="100012"/>
          </a:xfrm>
          <a:prstGeom prst="line">
            <a:avLst/>
          </a:prstGeom>
          <a:noFill/>
          <a:ln w="9525">
            <a:solidFill>
              <a:srgbClr val="FF0000"/>
            </a:solidFill>
            <a:round/>
            <a:headEnd/>
            <a:tailEnd/>
          </a:ln>
        </p:spPr>
        <p:txBody>
          <a:bodyPr/>
          <a:lstStyle/>
          <a:p>
            <a:endParaRPr lang="en-US"/>
          </a:p>
        </p:txBody>
      </p:sp>
      <p:sp>
        <p:nvSpPr>
          <p:cNvPr id="140324" name="Text Box 91"/>
          <p:cNvSpPr txBox="1">
            <a:spLocks noChangeArrowheads="1"/>
          </p:cNvSpPr>
          <p:nvPr/>
        </p:nvSpPr>
        <p:spPr bwMode="auto">
          <a:xfrm>
            <a:off x="785813" y="1163638"/>
            <a:ext cx="7699375" cy="304800"/>
          </a:xfrm>
          <a:prstGeom prst="rect">
            <a:avLst/>
          </a:prstGeom>
          <a:noFill/>
          <a:ln w="9525">
            <a:noFill/>
            <a:miter lim="800000"/>
            <a:headEnd/>
            <a:tailEnd/>
          </a:ln>
        </p:spPr>
        <p:txBody>
          <a:bodyPr wrap="none">
            <a:spAutoFit/>
          </a:bodyPr>
          <a:lstStyle/>
          <a:p>
            <a:r>
              <a:rPr lang="en-US"/>
              <a:t>If 125 g aluminum react with excess chlorine, how many grams of aluminum chloride are made?</a:t>
            </a:r>
          </a:p>
        </p:txBody>
      </p:sp>
      <p:sp>
        <p:nvSpPr>
          <p:cNvPr id="401504" name="Line 96"/>
          <p:cNvSpPr>
            <a:spLocks noChangeShapeType="1"/>
          </p:cNvSpPr>
          <p:nvPr/>
        </p:nvSpPr>
        <p:spPr bwMode="auto">
          <a:xfrm>
            <a:off x="2122488" y="2278063"/>
            <a:ext cx="0" cy="854075"/>
          </a:xfrm>
          <a:prstGeom prst="line">
            <a:avLst/>
          </a:prstGeom>
          <a:noFill/>
          <a:ln w="9525">
            <a:solidFill>
              <a:schemeClr val="tx1"/>
            </a:solidFill>
            <a:round/>
            <a:headEnd/>
            <a:tailEnd type="triangle" w="med" len="med"/>
          </a:ln>
        </p:spPr>
        <p:txBody>
          <a:bodyPr/>
          <a:lstStyle/>
          <a:p>
            <a:endParaRPr lang="en-US"/>
          </a:p>
        </p:txBody>
      </p:sp>
      <p:sp>
        <p:nvSpPr>
          <p:cNvPr id="401505" name="Text Box 97"/>
          <p:cNvSpPr txBox="1">
            <a:spLocks noChangeArrowheads="1"/>
          </p:cNvSpPr>
          <p:nvPr/>
        </p:nvSpPr>
        <p:spPr bwMode="auto">
          <a:xfrm>
            <a:off x="2163763" y="2554288"/>
            <a:ext cx="962025" cy="304800"/>
          </a:xfrm>
          <a:prstGeom prst="rect">
            <a:avLst/>
          </a:prstGeom>
          <a:noFill/>
          <a:ln w="9525">
            <a:noFill/>
            <a:miter lim="800000"/>
            <a:headEnd/>
            <a:tailEnd/>
          </a:ln>
        </p:spPr>
        <p:txBody>
          <a:bodyPr wrap="none">
            <a:spAutoFit/>
          </a:bodyPr>
          <a:lstStyle/>
          <a:p>
            <a:r>
              <a:rPr lang="en-US"/>
              <a:t>/ 27 g/mol</a:t>
            </a:r>
          </a:p>
        </p:txBody>
      </p:sp>
      <p:sp>
        <p:nvSpPr>
          <p:cNvPr id="401506" name="Text Box 98"/>
          <p:cNvSpPr txBox="1">
            <a:spLocks noChangeArrowheads="1"/>
          </p:cNvSpPr>
          <p:nvPr/>
        </p:nvSpPr>
        <p:spPr bwMode="auto">
          <a:xfrm>
            <a:off x="1633538" y="3206750"/>
            <a:ext cx="982662" cy="314325"/>
          </a:xfrm>
          <a:prstGeom prst="rect">
            <a:avLst/>
          </a:prstGeom>
          <a:solidFill>
            <a:schemeClr val="accent2"/>
          </a:solidFill>
          <a:ln w="9525">
            <a:solidFill>
              <a:schemeClr val="accent2"/>
            </a:solidFill>
            <a:miter lim="800000"/>
            <a:headEnd/>
            <a:tailEnd/>
          </a:ln>
        </p:spPr>
        <p:txBody>
          <a:bodyPr wrap="none">
            <a:spAutoFit/>
          </a:bodyPr>
          <a:lstStyle/>
          <a:p>
            <a:r>
              <a:rPr lang="en-US">
                <a:solidFill>
                  <a:schemeClr val="bg1"/>
                </a:solidFill>
              </a:rPr>
              <a:t>4.6 mol Al</a:t>
            </a:r>
          </a:p>
        </p:txBody>
      </p:sp>
      <p:sp>
        <p:nvSpPr>
          <p:cNvPr id="401507" name="Rectangle 99"/>
          <p:cNvSpPr>
            <a:spLocks noChangeArrowheads="1"/>
          </p:cNvSpPr>
          <p:nvPr/>
        </p:nvSpPr>
        <p:spPr bwMode="auto">
          <a:xfrm>
            <a:off x="3992563" y="4851400"/>
            <a:ext cx="915987" cy="1035050"/>
          </a:xfrm>
          <a:prstGeom prst="rect">
            <a:avLst/>
          </a:prstGeom>
          <a:solidFill>
            <a:schemeClr val="accent2">
              <a:alpha val="10980"/>
            </a:schemeClr>
          </a:solidFill>
          <a:ln w="9525">
            <a:noFill/>
            <a:miter lim="800000"/>
            <a:headEnd/>
            <a:tailEnd/>
          </a:ln>
        </p:spPr>
        <p:txBody>
          <a:bodyPr wrap="none" anchor="ctr"/>
          <a:lstStyle/>
          <a:p>
            <a:pPr algn="ctr"/>
            <a:r>
              <a:rPr lang="en-US"/>
              <a:t>Step 1</a:t>
            </a:r>
            <a:endParaRPr lang="en-US" sz="800"/>
          </a:p>
          <a:p>
            <a:pPr algn="ctr"/>
            <a:endParaRPr lang="en-US" sz="900"/>
          </a:p>
          <a:p>
            <a:pPr algn="ctr"/>
            <a:endParaRPr lang="en-US"/>
          </a:p>
          <a:p>
            <a:pPr algn="ctr"/>
            <a:endParaRPr lang="en-US"/>
          </a:p>
          <a:p>
            <a:pPr algn="ctr"/>
            <a:endParaRPr lang="en-US"/>
          </a:p>
        </p:txBody>
      </p:sp>
      <p:sp>
        <p:nvSpPr>
          <p:cNvPr id="401508" name="Line 100"/>
          <p:cNvSpPr>
            <a:spLocks noChangeShapeType="1"/>
          </p:cNvSpPr>
          <p:nvPr/>
        </p:nvSpPr>
        <p:spPr bwMode="auto">
          <a:xfrm>
            <a:off x="2622550" y="3373438"/>
            <a:ext cx="3433763" cy="0"/>
          </a:xfrm>
          <a:prstGeom prst="line">
            <a:avLst/>
          </a:prstGeom>
          <a:noFill/>
          <a:ln w="9525">
            <a:solidFill>
              <a:schemeClr val="tx1"/>
            </a:solidFill>
            <a:round/>
            <a:headEnd/>
            <a:tailEnd type="triangle" w="med" len="med"/>
          </a:ln>
        </p:spPr>
        <p:txBody>
          <a:bodyPr/>
          <a:lstStyle/>
          <a:p>
            <a:endParaRPr lang="en-US"/>
          </a:p>
        </p:txBody>
      </p:sp>
      <p:sp>
        <p:nvSpPr>
          <p:cNvPr id="401509" name="Text Box 101"/>
          <p:cNvSpPr txBox="1">
            <a:spLocks noChangeArrowheads="1"/>
          </p:cNvSpPr>
          <p:nvPr/>
        </p:nvSpPr>
        <p:spPr bwMode="auto">
          <a:xfrm>
            <a:off x="6088063" y="3208338"/>
            <a:ext cx="1214437" cy="314325"/>
          </a:xfrm>
          <a:prstGeom prst="rect">
            <a:avLst/>
          </a:prstGeom>
          <a:solidFill>
            <a:srgbClr val="800080"/>
          </a:solidFill>
          <a:ln w="9525">
            <a:solidFill>
              <a:srgbClr val="800080"/>
            </a:solidFill>
            <a:miter lim="800000"/>
            <a:headEnd/>
            <a:tailEnd/>
          </a:ln>
        </p:spPr>
        <p:txBody>
          <a:bodyPr wrap="none">
            <a:spAutoFit/>
          </a:bodyPr>
          <a:lstStyle/>
          <a:p>
            <a:r>
              <a:rPr lang="en-US">
                <a:solidFill>
                  <a:schemeClr val="bg1"/>
                </a:solidFill>
              </a:rPr>
              <a:t>4.6 mol AlCl</a:t>
            </a:r>
            <a:r>
              <a:rPr lang="en-US" baseline="-25000">
                <a:solidFill>
                  <a:schemeClr val="bg1"/>
                </a:solidFill>
              </a:rPr>
              <a:t>3</a:t>
            </a:r>
          </a:p>
        </p:txBody>
      </p:sp>
      <p:sp>
        <p:nvSpPr>
          <p:cNvPr id="401511" name="Rectangle 103"/>
          <p:cNvSpPr>
            <a:spLocks noChangeArrowheads="1"/>
          </p:cNvSpPr>
          <p:nvPr/>
        </p:nvSpPr>
        <p:spPr bwMode="auto">
          <a:xfrm>
            <a:off x="4930775" y="4852988"/>
            <a:ext cx="1122363" cy="1035050"/>
          </a:xfrm>
          <a:prstGeom prst="rect">
            <a:avLst/>
          </a:prstGeom>
          <a:solidFill>
            <a:srgbClr val="800080">
              <a:alpha val="10980"/>
            </a:srgbClr>
          </a:solidFill>
          <a:ln w="9525">
            <a:noFill/>
            <a:miter lim="800000"/>
            <a:headEnd/>
            <a:tailEnd/>
          </a:ln>
        </p:spPr>
        <p:txBody>
          <a:bodyPr wrap="none" anchor="ctr"/>
          <a:lstStyle/>
          <a:p>
            <a:pPr algn="ctr"/>
            <a:r>
              <a:rPr lang="en-US"/>
              <a:t>Step 2</a:t>
            </a:r>
            <a:endParaRPr lang="en-US" sz="800"/>
          </a:p>
          <a:p>
            <a:pPr algn="ctr"/>
            <a:endParaRPr lang="en-US" sz="900"/>
          </a:p>
          <a:p>
            <a:pPr algn="ctr"/>
            <a:endParaRPr lang="en-US"/>
          </a:p>
          <a:p>
            <a:pPr algn="ctr"/>
            <a:endParaRPr lang="en-US"/>
          </a:p>
          <a:p>
            <a:pPr algn="ctr"/>
            <a:endParaRPr lang="en-US"/>
          </a:p>
        </p:txBody>
      </p:sp>
      <p:sp>
        <p:nvSpPr>
          <p:cNvPr id="401512" name="Line 104"/>
          <p:cNvSpPr>
            <a:spLocks noChangeShapeType="1"/>
          </p:cNvSpPr>
          <p:nvPr/>
        </p:nvSpPr>
        <p:spPr bwMode="auto">
          <a:xfrm flipV="1">
            <a:off x="6556375" y="2354263"/>
            <a:ext cx="0" cy="828675"/>
          </a:xfrm>
          <a:prstGeom prst="line">
            <a:avLst/>
          </a:prstGeom>
          <a:noFill/>
          <a:ln w="9525">
            <a:solidFill>
              <a:schemeClr val="tx1"/>
            </a:solidFill>
            <a:round/>
            <a:headEnd/>
            <a:tailEnd type="triangle" w="med" len="med"/>
          </a:ln>
        </p:spPr>
        <p:txBody>
          <a:bodyPr/>
          <a:lstStyle/>
          <a:p>
            <a:endParaRPr lang="en-US"/>
          </a:p>
        </p:txBody>
      </p:sp>
      <p:sp>
        <p:nvSpPr>
          <p:cNvPr id="401513" name="Text Box 105"/>
          <p:cNvSpPr txBox="1">
            <a:spLocks noChangeArrowheads="1"/>
          </p:cNvSpPr>
          <p:nvPr/>
        </p:nvSpPr>
        <p:spPr bwMode="auto">
          <a:xfrm>
            <a:off x="6602413" y="2563813"/>
            <a:ext cx="1247775" cy="304800"/>
          </a:xfrm>
          <a:prstGeom prst="rect">
            <a:avLst/>
          </a:prstGeom>
          <a:noFill/>
          <a:ln w="9525">
            <a:noFill/>
            <a:miter lim="800000"/>
            <a:headEnd/>
            <a:tailEnd/>
          </a:ln>
        </p:spPr>
        <p:txBody>
          <a:bodyPr wrap="none">
            <a:spAutoFit/>
          </a:bodyPr>
          <a:lstStyle/>
          <a:p>
            <a:r>
              <a:rPr lang="en-US"/>
              <a:t>x 133.5 g/mol</a:t>
            </a:r>
          </a:p>
        </p:txBody>
      </p:sp>
      <p:sp>
        <p:nvSpPr>
          <p:cNvPr id="401515" name="Text Box 107"/>
          <p:cNvSpPr txBox="1">
            <a:spLocks noChangeArrowheads="1"/>
          </p:cNvSpPr>
          <p:nvPr/>
        </p:nvSpPr>
        <p:spPr bwMode="auto">
          <a:xfrm>
            <a:off x="6107113" y="2001838"/>
            <a:ext cx="1076325" cy="314325"/>
          </a:xfrm>
          <a:prstGeom prst="rect">
            <a:avLst/>
          </a:prstGeom>
          <a:solidFill>
            <a:srgbClr val="FF6600"/>
          </a:solidFill>
          <a:ln w="9525">
            <a:solidFill>
              <a:srgbClr val="FF6600"/>
            </a:solidFill>
            <a:miter lim="800000"/>
            <a:headEnd/>
            <a:tailEnd/>
          </a:ln>
        </p:spPr>
        <p:txBody>
          <a:bodyPr wrap="none">
            <a:spAutoFit/>
          </a:bodyPr>
          <a:lstStyle/>
          <a:p>
            <a:r>
              <a:rPr lang="en-US">
                <a:solidFill>
                  <a:schemeClr val="bg1"/>
                </a:solidFill>
              </a:rPr>
              <a:t>618 g AlCl</a:t>
            </a:r>
            <a:r>
              <a:rPr lang="en-US" baseline="-25000">
                <a:solidFill>
                  <a:schemeClr val="bg1"/>
                </a:solidFill>
              </a:rPr>
              <a:t>3</a:t>
            </a:r>
          </a:p>
        </p:txBody>
      </p:sp>
      <p:sp>
        <p:nvSpPr>
          <p:cNvPr id="401516" name="Rectangle 108"/>
          <p:cNvSpPr>
            <a:spLocks noChangeArrowheads="1"/>
          </p:cNvSpPr>
          <p:nvPr/>
        </p:nvSpPr>
        <p:spPr bwMode="auto">
          <a:xfrm>
            <a:off x="6086475" y="4856163"/>
            <a:ext cx="1355725" cy="1035050"/>
          </a:xfrm>
          <a:prstGeom prst="rect">
            <a:avLst/>
          </a:prstGeom>
          <a:solidFill>
            <a:srgbClr val="FF6600">
              <a:alpha val="10980"/>
            </a:srgbClr>
          </a:solidFill>
          <a:ln w="9525">
            <a:noFill/>
            <a:miter lim="800000"/>
            <a:headEnd/>
            <a:tailEnd/>
          </a:ln>
        </p:spPr>
        <p:txBody>
          <a:bodyPr wrap="none" anchor="ctr"/>
          <a:lstStyle/>
          <a:p>
            <a:pPr algn="ctr"/>
            <a:r>
              <a:rPr lang="en-US"/>
              <a:t>Step 3</a:t>
            </a:r>
            <a:endParaRPr lang="en-US" sz="800"/>
          </a:p>
          <a:p>
            <a:pPr algn="ctr"/>
            <a:endParaRPr lang="en-US" sz="900"/>
          </a:p>
          <a:p>
            <a:pPr algn="ctr"/>
            <a:endParaRPr lang="en-US"/>
          </a:p>
          <a:p>
            <a:pPr algn="ctr"/>
            <a:endParaRPr lang="en-US"/>
          </a:p>
          <a:p>
            <a:pPr algn="ctr"/>
            <a:endParaRPr lang="en-US"/>
          </a:p>
        </p:txBody>
      </p:sp>
      <p:sp>
        <p:nvSpPr>
          <p:cNvPr id="401517" name="Text Box 109"/>
          <p:cNvSpPr txBox="1">
            <a:spLocks noChangeArrowheads="1"/>
          </p:cNvSpPr>
          <p:nvPr/>
        </p:nvSpPr>
        <p:spPr bwMode="auto">
          <a:xfrm>
            <a:off x="4037013" y="3014663"/>
            <a:ext cx="466725" cy="336550"/>
          </a:xfrm>
          <a:prstGeom prst="rect">
            <a:avLst/>
          </a:prstGeom>
          <a:noFill/>
          <a:ln w="9525">
            <a:noFill/>
            <a:miter lim="800000"/>
            <a:headEnd/>
            <a:tailEnd/>
          </a:ln>
        </p:spPr>
        <p:txBody>
          <a:bodyPr wrap="none">
            <a:spAutoFit/>
          </a:bodyPr>
          <a:lstStyle/>
          <a:p>
            <a:r>
              <a:rPr lang="en-US" sz="1600">
                <a:solidFill>
                  <a:schemeClr val="accent2"/>
                </a:solidFill>
              </a:rPr>
              <a:t>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01427"/>
                                        </p:tgtEl>
                                        <p:attrNameLst>
                                          <p:attrName>style.visibility</p:attrName>
                                        </p:attrNameLst>
                                      </p:cBhvr>
                                      <p:to>
                                        <p:strVal val="visible"/>
                                      </p:to>
                                    </p:set>
                                    <p:animEffect transition="in" filter="fade">
                                      <p:cBhvr>
                                        <p:cTn id="12" dur="1000"/>
                                        <p:tgtEl>
                                          <p:spTgt spid="401427"/>
                                        </p:tgtEl>
                                      </p:cBhvr>
                                    </p:animEffect>
                                    <p:anim calcmode="lin" valueType="num">
                                      <p:cBhvr>
                                        <p:cTn id="13" dur="1000" fill="hold"/>
                                        <p:tgtEl>
                                          <p:spTgt spid="401427"/>
                                        </p:tgtEl>
                                        <p:attrNameLst>
                                          <p:attrName>ppt_x</p:attrName>
                                        </p:attrNameLst>
                                      </p:cBhvr>
                                      <p:tavLst>
                                        <p:tav tm="0">
                                          <p:val>
                                            <p:strVal val="#ppt_x"/>
                                          </p:val>
                                        </p:tav>
                                        <p:tav tm="100000">
                                          <p:val>
                                            <p:strVal val="#ppt_x"/>
                                          </p:val>
                                        </p:tav>
                                      </p:tavLst>
                                    </p:anim>
                                    <p:anim calcmode="lin" valueType="num">
                                      <p:cBhvr>
                                        <p:cTn id="14" dur="1000" fill="hold"/>
                                        <p:tgtEl>
                                          <p:spTgt spid="4014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01428"/>
                                        </p:tgtEl>
                                        <p:attrNameLst>
                                          <p:attrName>style.visibility</p:attrName>
                                        </p:attrNameLst>
                                      </p:cBhvr>
                                      <p:to>
                                        <p:strVal val="visible"/>
                                      </p:to>
                                    </p:set>
                                    <p:animEffect transition="in" filter="fade">
                                      <p:cBhvr>
                                        <p:cTn id="19" dur="1000"/>
                                        <p:tgtEl>
                                          <p:spTgt spid="401428"/>
                                        </p:tgtEl>
                                      </p:cBhvr>
                                    </p:animEffect>
                                    <p:anim calcmode="lin" valueType="num">
                                      <p:cBhvr>
                                        <p:cTn id="20" dur="1000" fill="hold"/>
                                        <p:tgtEl>
                                          <p:spTgt spid="401428"/>
                                        </p:tgtEl>
                                        <p:attrNameLst>
                                          <p:attrName>ppt_x</p:attrName>
                                        </p:attrNameLst>
                                      </p:cBhvr>
                                      <p:tavLst>
                                        <p:tav tm="0">
                                          <p:val>
                                            <p:strVal val="#ppt_x"/>
                                          </p:val>
                                        </p:tav>
                                        <p:tav tm="100000">
                                          <p:val>
                                            <p:strVal val="#ppt_x"/>
                                          </p:val>
                                        </p:tav>
                                      </p:tavLst>
                                    </p:anim>
                                    <p:anim calcmode="lin" valueType="num">
                                      <p:cBhvr>
                                        <p:cTn id="21" dur="1000" fill="hold"/>
                                        <p:tgtEl>
                                          <p:spTgt spid="40142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401426"/>
                                        </p:tgtEl>
                                        <p:attrNameLst>
                                          <p:attrName>style.visibility</p:attrName>
                                        </p:attrNameLst>
                                      </p:cBhvr>
                                      <p:to>
                                        <p:strVal val="visible"/>
                                      </p:to>
                                    </p:set>
                                    <p:anim calcmode="lin" valueType="num">
                                      <p:cBhvr>
                                        <p:cTn id="26" dur="500" fill="hold"/>
                                        <p:tgtEl>
                                          <p:spTgt spid="401426"/>
                                        </p:tgtEl>
                                        <p:attrNameLst>
                                          <p:attrName>ppt_w</p:attrName>
                                        </p:attrNameLst>
                                      </p:cBhvr>
                                      <p:tavLst>
                                        <p:tav tm="0">
                                          <p:val>
                                            <p:fltVal val="0"/>
                                          </p:val>
                                        </p:tav>
                                        <p:tav tm="100000">
                                          <p:val>
                                            <p:strVal val="#ppt_w"/>
                                          </p:val>
                                        </p:tav>
                                      </p:tavLst>
                                    </p:anim>
                                    <p:anim calcmode="lin" valueType="num">
                                      <p:cBhvr>
                                        <p:cTn id="27" dur="500" fill="hold"/>
                                        <p:tgtEl>
                                          <p:spTgt spid="401426"/>
                                        </p:tgtEl>
                                        <p:attrNameLst>
                                          <p:attrName>ppt_h</p:attrName>
                                        </p:attrNameLst>
                                      </p:cBhvr>
                                      <p:tavLst>
                                        <p:tav tm="0">
                                          <p:val>
                                            <p:fltVal val="0"/>
                                          </p:val>
                                        </p:tav>
                                        <p:tav tm="100000">
                                          <p:val>
                                            <p:strVal val="#ppt_h"/>
                                          </p:val>
                                        </p:tav>
                                      </p:tavLst>
                                    </p:anim>
                                    <p:animEffect transition="in" filter="fade">
                                      <p:cBhvr>
                                        <p:cTn id="28" dur="500"/>
                                        <p:tgtEl>
                                          <p:spTgt spid="40142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01452"/>
                                        </p:tgtEl>
                                        <p:attrNameLst>
                                          <p:attrName>style.visibility</p:attrName>
                                        </p:attrNameLst>
                                      </p:cBhvr>
                                      <p:to>
                                        <p:strVal val="visible"/>
                                      </p:to>
                                    </p:set>
                                    <p:animEffect transition="in" filter="wipe(left)">
                                      <p:cBhvr>
                                        <p:cTn id="40" dur="2000"/>
                                        <p:tgtEl>
                                          <p:spTgt spid="40145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01429"/>
                                        </p:tgtEl>
                                        <p:attrNameLst>
                                          <p:attrName>style.visibility</p:attrName>
                                        </p:attrNameLst>
                                      </p:cBhvr>
                                      <p:to>
                                        <p:strVal val="visible"/>
                                      </p:to>
                                    </p:set>
                                    <p:animEffect transition="in" filter="wipe(left)">
                                      <p:cBhvr>
                                        <p:cTn id="45" dur="5000"/>
                                        <p:tgtEl>
                                          <p:spTgt spid="40142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401430"/>
                                        </p:tgtEl>
                                        <p:attrNameLst>
                                          <p:attrName>style.visibility</p:attrName>
                                        </p:attrNameLst>
                                      </p:cBhvr>
                                      <p:to>
                                        <p:strVal val="visible"/>
                                      </p:to>
                                    </p:set>
                                    <p:animEffect transition="in" filter="wipe(down)">
                                      <p:cBhvr>
                                        <p:cTn id="50" dur="2000"/>
                                        <p:tgtEl>
                                          <p:spTgt spid="401430"/>
                                        </p:tgtEl>
                                      </p:cBhvr>
                                    </p:animEffect>
                                  </p:childTnLst>
                                </p:cTn>
                              </p:par>
                            </p:childTnLst>
                          </p:cTn>
                        </p:par>
                      </p:childTnLst>
                    </p:cTn>
                  </p:par>
                  <p:par>
                    <p:cTn id="51" fill="hold">
                      <p:stCondLst>
                        <p:cond delay="indefinite"/>
                      </p:stCondLst>
                      <p:childTnLst>
                        <p:par>
                          <p:cTn id="52" fill="hold">
                            <p:stCondLst>
                              <p:cond delay="0"/>
                            </p:stCondLst>
                            <p:childTnLst>
                              <p:par>
                                <p:cTn id="53" presetID="40" presetClass="entr" presetSubtype="0" fill="hold" grpId="0" nodeType="clickEffect">
                                  <p:stCondLst>
                                    <p:cond delay="0"/>
                                  </p:stCondLst>
                                  <p:iterate type="lt">
                                    <p:tmPct val="10000"/>
                                  </p:iterate>
                                  <p:childTnLst>
                                    <p:set>
                                      <p:cBhvr>
                                        <p:cTn id="54" dur="1" fill="hold">
                                          <p:stCondLst>
                                            <p:cond delay="0"/>
                                          </p:stCondLst>
                                        </p:cTn>
                                        <p:tgtEl>
                                          <p:spTgt spid="401435"/>
                                        </p:tgtEl>
                                        <p:attrNameLst>
                                          <p:attrName>style.visibility</p:attrName>
                                        </p:attrNameLst>
                                      </p:cBhvr>
                                      <p:to>
                                        <p:strVal val="visible"/>
                                      </p:to>
                                    </p:set>
                                    <p:animEffect transition="in" filter="fade">
                                      <p:cBhvr>
                                        <p:cTn id="55" dur="1000"/>
                                        <p:tgtEl>
                                          <p:spTgt spid="401435"/>
                                        </p:tgtEl>
                                      </p:cBhvr>
                                    </p:animEffect>
                                    <p:anim calcmode="lin" valueType="num">
                                      <p:cBhvr>
                                        <p:cTn id="56" dur="1000" fill="hold"/>
                                        <p:tgtEl>
                                          <p:spTgt spid="401435"/>
                                        </p:tgtEl>
                                        <p:attrNameLst>
                                          <p:attrName>ppt_x</p:attrName>
                                        </p:attrNameLst>
                                      </p:cBhvr>
                                      <p:tavLst>
                                        <p:tav tm="0">
                                          <p:val>
                                            <p:strVal val="#ppt_x-.1"/>
                                          </p:val>
                                        </p:tav>
                                        <p:tav tm="100000">
                                          <p:val>
                                            <p:strVal val="#ppt_x"/>
                                          </p:val>
                                        </p:tav>
                                      </p:tavLst>
                                    </p:anim>
                                    <p:anim calcmode="lin" valueType="num">
                                      <p:cBhvr>
                                        <p:cTn id="57" dur="1000" fill="hold"/>
                                        <p:tgtEl>
                                          <p:spTgt spid="401435"/>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2000"/>
                                        <p:tgtEl>
                                          <p:spTgt spid="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01507"/>
                                        </p:tgtEl>
                                        <p:attrNameLst>
                                          <p:attrName>style.visibility</p:attrName>
                                        </p:attrNameLst>
                                      </p:cBhvr>
                                      <p:to>
                                        <p:strVal val="visible"/>
                                      </p:to>
                                    </p:set>
                                    <p:animEffect transition="in" filter="fade">
                                      <p:cBhvr>
                                        <p:cTn id="65" dur="2000"/>
                                        <p:tgtEl>
                                          <p:spTgt spid="401507"/>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401436"/>
                                        </p:tgtEl>
                                        <p:attrNameLst>
                                          <p:attrName>style.visibility</p:attrName>
                                        </p:attrNameLst>
                                      </p:cBhvr>
                                      <p:to>
                                        <p:strVal val="visible"/>
                                      </p:to>
                                    </p:set>
                                    <p:animEffect transition="in" filter="dissolve">
                                      <p:cBhvr>
                                        <p:cTn id="70" dur="500"/>
                                        <p:tgtEl>
                                          <p:spTgt spid="401436"/>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401438"/>
                                        </p:tgtEl>
                                        <p:attrNameLst>
                                          <p:attrName>style.visibility</p:attrName>
                                        </p:attrNameLst>
                                      </p:cBhvr>
                                      <p:to>
                                        <p:strVal val="visible"/>
                                      </p:to>
                                    </p:set>
                                    <p:animEffect transition="in" filter="dissolve">
                                      <p:cBhvr>
                                        <p:cTn id="75" dur="500"/>
                                        <p:tgtEl>
                                          <p:spTgt spid="401438"/>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01504"/>
                                        </p:tgtEl>
                                        <p:attrNameLst>
                                          <p:attrName>style.visibility</p:attrName>
                                        </p:attrNameLst>
                                      </p:cBhvr>
                                      <p:to>
                                        <p:strVal val="visible"/>
                                      </p:to>
                                    </p:set>
                                    <p:animEffect transition="in" filter="wipe(up)">
                                      <p:cBhvr>
                                        <p:cTn id="78" dur="500"/>
                                        <p:tgtEl>
                                          <p:spTgt spid="401504"/>
                                        </p:tgtEl>
                                      </p:cBhvr>
                                    </p:animEffect>
                                  </p:childTnLst>
                                </p:cTn>
                              </p:par>
                              <p:par>
                                <p:cTn id="79" presetID="29" presetClass="entr" presetSubtype="0" fill="hold" grpId="0" nodeType="withEffect">
                                  <p:stCondLst>
                                    <p:cond delay="0"/>
                                  </p:stCondLst>
                                  <p:childTnLst>
                                    <p:set>
                                      <p:cBhvr>
                                        <p:cTn id="80" dur="1" fill="hold">
                                          <p:stCondLst>
                                            <p:cond delay="0"/>
                                          </p:stCondLst>
                                        </p:cTn>
                                        <p:tgtEl>
                                          <p:spTgt spid="401505"/>
                                        </p:tgtEl>
                                        <p:attrNameLst>
                                          <p:attrName>style.visibility</p:attrName>
                                        </p:attrNameLst>
                                      </p:cBhvr>
                                      <p:to>
                                        <p:strVal val="visible"/>
                                      </p:to>
                                    </p:set>
                                    <p:anim calcmode="lin" valueType="num">
                                      <p:cBhvr>
                                        <p:cTn id="81" dur="1000" fill="hold"/>
                                        <p:tgtEl>
                                          <p:spTgt spid="401505"/>
                                        </p:tgtEl>
                                        <p:attrNameLst>
                                          <p:attrName>ppt_x</p:attrName>
                                        </p:attrNameLst>
                                      </p:cBhvr>
                                      <p:tavLst>
                                        <p:tav tm="0">
                                          <p:val>
                                            <p:strVal val="#ppt_x-.2"/>
                                          </p:val>
                                        </p:tav>
                                        <p:tav tm="100000">
                                          <p:val>
                                            <p:strVal val="#ppt_x"/>
                                          </p:val>
                                        </p:tav>
                                      </p:tavLst>
                                    </p:anim>
                                    <p:anim calcmode="lin" valueType="num">
                                      <p:cBhvr>
                                        <p:cTn id="82" dur="1000" fill="hold"/>
                                        <p:tgtEl>
                                          <p:spTgt spid="401505"/>
                                        </p:tgtEl>
                                        <p:attrNameLst>
                                          <p:attrName>ppt_y</p:attrName>
                                        </p:attrNameLst>
                                      </p:cBhvr>
                                      <p:tavLst>
                                        <p:tav tm="0">
                                          <p:val>
                                            <p:strVal val="#ppt_y"/>
                                          </p:val>
                                        </p:tav>
                                        <p:tav tm="100000">
                                          <p:val>
                                            <p:strVal val="#ppt_y"/>
                                          </p:val>
                                        </p:tav>
                                      </p:tavLst>
                                    </p:anim>
                                    <p:animEffect transition="in" filter="wipe(right)" prLst="gradientSize: 0.1">
                                      <p:cBhvr>
                                        <p:cTn id="83" dur="1000"/>
                                        <p:tgtEl>
                                          <p:spTgt spid="401505"/>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401444"/>
                                        </p:tgtEl>
                                        <p:attrNameLst>
                                          <p:attrName>style.visibility</p:attrName>
                                        </p:attrNameLst>
                                      </p:cBhvr>
                                      <p:to>
                                        <p:strVal val="visible"/>
                                      </p:to>
                                    </p:set>
                                    <p:animEffect transition="in" filter="wipe(down)">
                                      <p:cBhvr>
                                        <p:cTn id="88" dur="500"/>
                                        <p:tgtEl>
                                          <p:spTgt spid="401444"/>
                                        </p:tgtEl>
                                      </p:cBhvr>
                                    </p:animEffect>
                                  </p:childTnLst>
                                </p:cTn>
                              </p:par>
                            </p:childTnLst>
                          </p:cTn>
                        </p:par>
                        <p:par>
                          <p:cTn id="89" fill="hold">
                            <p:stCondLst>
                              <p:cond delay="500"/>
                            </p:stCondLst>
                            <p:childTnLst>
                              <p:par>
                                <p:cTn id="90" presetID="22" presetClass="entr" presetSubtype="4" fill="hold" grpId="0" nodeType="afterEffect">
                                  <p:stCondLst>
                                    <p:cond delay="0"/>
                                  </p:stCondLst>
                                  <p:childTnLst>
                                    <p:set>
                                      <p:cBhvr>
                                        <p:cTn id="91" dur="1" fill="hold">
                                          <p:stCondLst>
                                            <p:cond delay="0"/>
                                          </p:stCondLst>
                                        </p:cTn>
                                        <p:tgtEl>
                                          <p:spTgt spid="401445"/>
                                        </p:tgtEl>
                                        <p:attrNameLst>
                                          <p:attrName>style.visibility</p:attrName>
                                        </p:attrNameLst>
                                      </p:cBhvr>
                                      <p:to>
                                        <p:strVal val="visible"/>
                                      </p:to>
                                    </p:set>
                                    <p:animEffect transition="in" filter="wipe(down)">
                                      <p:cBhvr>
                                        <p:cTn id="92" dur="500"/>
                                        <p:tgtEl>
                                          <p:spTgt spid="401445"/>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0" fill="hold" grpId="0" nodeType="clickEffect">
                                  <p:stCondLst>
                                    <p:cond delay="0"/>
                                  </p:stCondLst>
                                  <p:childTnLst>
                                    <p:set>
                                      <p:cBhvr>
                                        <p:cTn id="96" dur="1" fill="hold">
                                          <p:stCondLst>
                                            <p:cond delay="0"/>
                                          </p:stCondLst>
                                        </p:cTn>
                                        <p:tgtEl>
                                          <p:spTgt spid="401506"/>
                                        </p:tgtEl>
                                        <p:attrNameLst>
                                          <p:attrName>style.visibility</p:attrName>
                                        </p:attrNameLst>
                                      </p:cBhvr>
                                      <p:to>
                                        <p:strVal val="visible"/>
                                      </p:to>
                                    </p:set>
                                    <p:anim calcmode="lin" valueType="num">
                                      <p:cBhvr>
                                        <p:cTn id="97" dur="500" fill="hold"/>
                                        <p:tgtEl>
                                          <p:spTgt spid="401506"/>
                                        </p:tgtEl>
                                        <p:attrNameLst>
                                          <p:attrName>ppt_w</p:attrName>
                                        </p:attrNameLst>
                                      </p:cBhvr>
                                      <p:tavLst>
                                        <p:tav tm="0">
                                          <p:val>
                                            <p:fltVal val="0"/>
                                          </p:val>
                                        </p:tav>
                                        <p:tav tm="100000">
                                          <p:val>
                                            <p:strVal val="#ppt_w"/>
                                          </p:val>
                                        </p:tav>
                                      </p:tavLst>
                                    </p:anim>
                                    <p:anim calcmode="lin" valueType="num">
                                      <p:cBhvr>
                                        <p:cTn id="98" dur="500" fill="hold"/>
                                        <p:tgtEl>
                                          <p:spTgt spid="401506"/>
                                        </p:tgtEl>
                                        <p:attrNameLst>
                                          <p:attrName>ppt_h</p:attrName>
                                        </p:attrNameLst>
                                      </p:cBhvr>
                                      <p:tavLst>
                                        <p:tav tm="0">
                                          <p:val>
                                            <p:fltVal val="0"/>
                                          </p:val>
                                        </p:tav>
                                        <p:tav tm="100000">
                                          <p:val>
                                            <p:strVal val="#ppt_h"/>
                                          </p:val>
                                        </p:tav>
                                      </p:tavLst>
                                    </p:anim>
                                    <p:animEffect transition="in" filter="fade">
                                      <p:cBhvr>
                                        <p:cTn id="99" dur="500"/>
                                        <p:tgtEl>
                                          <p:spTgt spid="40150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01511"/>
                                        </p:tgtEl>
                                        <p:attrNameLst>
                                          <p:attrName>style.visibility</p:attrName>
                                        </p:attrNameLst>
                                      </p:cBhvr>
                                      <p:to>
                                        <p:strVal val="visible"/>
                                      </p:to>
                                    </p:set>
                                    <p:animEffect transition="in" filter="fade">
                                      <p:cBhvr>
                                        <p:cTn id="104" dur="2000"/>
                                        <p:tgtEl>
                                          <p:spTgt spid="401511"/>
                                        </p:tgtEl>
                                      </p:cBhvr>
                                    </p:animEffect>
                                  </p:childTnLst>
                                </p:cTn>
                              </p:par>
                            </p:childTnLst>
                          </p:cTn>
                        </p:par>
                        <p:par>
                          <p:cTn id="105" fill="hold">
                            <p:stCondLst>
                              <p:cond delay="2000"/>
                            </p:stCondLst>
                            <p:childTnLst>
                              <p:par>
                                <p:cTn id="106" presetID="22" presetClass="entr" presetSubtype="8" fill="hold" grpId="0" nodeType="afterEffect">
                                  <p:stCondLst>
                                    <p:cond delay="0"/>
                                  </p:stCondLst>
                                  <p:childTnLst>
                                    <p:set>
                                      <p:cBhvr>
                                        <p:cTn id="107" dur="1" fill="hold">
                                          <p:stCondLst>
                                            <p:cond delay="0"/>
                                          </p:stCondLst>
                                        </p:cTn>
                                        <p:tgtEl>
                                          <p:spTgt spid="401508"/>
                                        </p:tgtEl>
                                        <p:attrNameLst>
                                          <p:attrName>style.visibility</p:attrName>
                                        </p:attrNameLst>
                                      </p:cBhvr>
                                      <p:to>
                                        <p:strVal val="visible"/>
                                      </p:to>
                                    </p:set>
                                    <p:animEffect transition="in" filter="wipe(left)">
                                      <p:cBhvr>
                                        <p:cTn id="108" dur="500"/>
                                        <p:tgtEl>
                                          <p:spTgt spid="401508"/>
                                        </p:tgtEl>
                                      </p:cBhvr>
                                    </p:animEffect>
                                  </p:childTnLst>
                                </p:cTn>
                              </p:par>
                            </p:childTnLst>
                          </p:cTn>
                        </p:par>
                        <p:par>
                          <p:cTn id="109" fill="hold">
                            <p:stCondLst>
                              <p:cond delay="2500"/>
                            </p:stCondLst>
                            <p:childTnLst>
                              <p:par>
                                <p:cTn id="110" presetID="22" presetClass="entr" presetSubtype="4" fill="hold" grpId="0" nodeType="afterEffect">
                                  <p:stCondLst>
                                    <p:cond delay="0"/>
                                  </p:stCondLst>
                                  <p:childTnLst>
                                    <p:set>
                                      <p:cBhvr>
                                        <p:cTn id="111" dur="1" fill="hold">
                                          <p:stCondLst>
                                            <p:cond delay="0"/>
                                          </p:stCondLst>
                                        </p:cTn>
                                        <p:tgtEl>
                                          <p:spTgt spid="401517"/>
                                        </p:tgtEl>
                                        <p:attrNameLst>
                                          <p:attrName>style.visibility</p:attrName>
                                        </p:attrNameLst>
                                      </p:cBhvr>
                                      <p:to>
                                        <p:strVal val="visible"/>
                                      </p:to>
                                    </p:set>
                                    <p:animEffect transition="in" filter="wipe(down)">
                                      <p:cBhvr>
                                        <p:cTn id="112" dur="500"/>
                                        <p:tgtEl>
                                          <p:spTgt spid="401517"/>
                                        </p:tgtEl>
                                      </p:cBhvr>
                                    </p:animEffect>
                                  </p:childTnLst>
                                </p:cTn>
                              </p:par>
                            </p:childTnLst>
                          </p:cTn>
                        </p:par>
                        <p:par>
                          <p:cTn id="113" fill="hold">
                            <p:stCondLst>
                              <p:cond delay="3000"/>
                            </p:stCondLst>
                            <p:childTnLst>
                              <p:par>
                                <p:cTn id="114" presetID="10" presetClass="entr" presetSubtype="0" fill="hold" nodeType="afterEffect">
                                  <p:stCondLst>
                                    <p:cond delay="0"/>
                                  </p:stCondLst>
                                  <p:childTnLst>
                                    <p:set>
                                      <p:cBhvr>
                                        <p:cTn id="115" dur="1" fill="hold">
                                          <p:stCondLst>
                                            <p:cond delay="0"/>
                                          </p:stCondLst>
                                        </p:cTn>
                                        <p:tgtEl>
                                          <p:spTgt spid="5"/>
                                        </p:tgtEl>
                                        <p:attrNameLst>
                                          <p:attrName>style.visibility</p:attrName>
                                        </p:attrNameLst>
                                      </p:cBhvr>
                                      <p:to>
                                        <p:strVal val="visible"/>
                                      </p:to>
                                    </p:set>
                                    <p:animEffect transition="in" filter="fade">
                                      <p:cBhvr>
                                        <p:cTn id="116" dur="2000"/>
                                        <p:tgtEl>
                                          <p:spTgt spid="5"/>
                                        </p:tgtEl>
                                      </p:cBhvr>
                                    </p:animEffect>
                                  </p:childTnLst>
                                </p:cTn>
                              </p:par>
                            </p:childTnLst>
                          </p:cTn>
                        </p:par>
                      </p:childTnLst>
                    </p:cTn>
                  </p:par>
                  <p:par>
                    <p:cTn id="117" fill="hold">
                      <p:stCondLst>
                        <p:cond delay="indefinite"/>
                      </p:stCondLst>
                      <p:childTnLst>
                        <p:par>
                          <p:cTn id="118" fill="hold">
                            <p:stCondLst>
                              <p:cond delay="0"/>
                            </p:stCondLst>
                            <p:childTnLst>
                              <p:par>
                                <p:cTn id="119" presetID="9" presetClass="entr" presetSubtype="0" fill="hold" grpId="0" nodeType="clickEffect">
                                  <p:stCondLst>
                                    <p:cond delay="0"/>
                                  </p:stCondLst>
                                  <p:childTnLst>
                                    <p:set>
                                      <p:cBhvr>
                                        <p:cTn id="120" dur="1" fill="hold">
                                          <p:stCondLst>
                                            <p:cond delay="0"/>
                                          </p:stCondLst>
                                        </p:cTn>
                                        <p:tgtEl>
                                          <p:spTgt spid="401443"/>
                                        </p:tgtEl>
                                        <p:attrNameLst>
                                          <p:attrName>style.visibility</p:attrName>
                                        </p:attrNameLst>
                                      </p:cBhvr>
                                      <p:to>
                                        <p:strVal val="visible"/>
                                      </p:to>
                                    </p:set>
                                    <p:animEffect transition="in" filter="dissolve">
                                      <p:cBhvr>
                                        <p:cTn id="121" dur="500"/>
                                        <p:tgtEl>
                                          <p:spTgt spid="401443"/>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grpId="0" nodeType="clickEffect">
                                  <p:stCondLst>
                                    <p:cond delay="0"/>
                                  </p:stCondLst>
                                  <p:childTnLst>
                                    <p:set>
                                      <p:cBhvr>
                                        <p:cTn id="125" dur="1" fill="hold">
                                          <p:stCondLst>
                                            <p:cond delay="0"/>
                                          </p:stCondLst>
                                        </p:cTn>
                                        <p:tgtEl>
                                          <p:spTgt spid="401439"/>
                                        </p:tgtEl>
                                        <p:attrNameLst>
                                          <p:attrName>style.visibility</p:attrName>
                                        </p:attrNameLst>
                                      </p:cBhvr>
                                      <p:to>
                                        <p:strVal val="visible"/>
                                      </p:to>
                                    </p:set>
                                    <p:animEffect transition="in" filter="dissolve">
                                      <p:cBhvr>
                                        <p:cTn id="126" dur="500"/>
                                        <p:tgtEl>
                                          <p:spTgt spid="401439"/>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grpId="0" nodeType="clickEffect">
                                  <p:stCondLst>
                                    <p:cond delay="0"/>
                                  </p:stCondLst>
                                  <p:childTnLst>
                                    <p:set>
                                      <p:cBhvr>
                                        <p:cTn id="130" dur="1" fill="hold">
                                          <p:stCondLst>
                                            <p:cond delay="0"/>
                                          </p:stCondLst>
                                        </p:cTn>
                                        <p:tgtEl>
                                          <p:spTgt spid="401449"/>
                                        </p:tgtEl>
                                        <p:attrNameLst>
                                          <p:attrName>style.visibility</p:attrName>
                                        </p:attrNameLst>
                                      </p:cBhvr>
                                      <p:to>
                                        <p:strVal val="visible"/>
                                      </p:to>
                                    </p:set>
                                    <p:animEffect transition="in" filter="wipe(down)">
                                      <p:cBhvr>
                                        <p:cTn id="131" dur="500"/>
                                        <p:tgtEl>
                                          <p:spTgt spid="401449"/>
                                        </p:tgtEl>
                                      </p:cBhvr>
                                    </p:animEffect>
                                  </p:childTnLst>
                                </p:cTn>
                              </p:par>
                            </p:childTnLst>
                          </p:cTn>
                        </p:par>
                        <p:par>
                          <p:cTn id="132" fill="hold">
                            <p:stCondLst>
                              <p:cond delay="500"/>
                            </p:stCondLst>
                            <p:childTnLst>
                              <p:par>
                                <p:cTn id="133" presetID="22" presetClass="entr" presetSubtype="4" fill="hold" grpId="0" nodeType="afterEffect">
                                  <p:stCondLst>
                                    <p:cond delay="0"/>
                                  </p:stCondLst>
                                  <p:childTnLst>
                                    <p:set>
                                      <p:cBhvr>
                                        <p:cTn id="134" dur="1" fill="hold">
                                          <p:stCondLst>
                                            <p:cond delay="0"/>
                                          </p:stCondLst>
                                        </p:cTn>
                                        <p:tgtEl>
                                          <p:spTgt spid="401450"/>
                                        </p:tgtEl>
                                        <p:attrNameLst>
                                          <p:attrName>style.visibility</p:attrName>
                                        </p:attrNameLst>
                                      </p:cBhvr>
                                      <p:to>
                                        <p:strVal val="visible"/>
                                      </p:to>
                                    </p:set>
                                    <p:animEffect transition="in" filter="wipe(down)">
                                      <p:cBhvr>
                                        <p:cTn id="135" dur="500"/>
                                        <p:tgtEl>
                                          <p:spTgt spid="401450"/>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0" fill="hold" grpId="0" nodeType="clickEffect">
                                  <p:stCondLst>
                                    <p:cond delay="0"/>
                                  </p:stCondLst>
                                  <p:childTnLst>
                                    <p:set>
                                      <p:cBhvr>
                                        <p:cTn id="139" dur="1" fill="hold">
                                          <p:stCondLst>
                                            <p:cond delay="0"/>
                                          </p:stCondLst>
                                        </p:cTn>
                                        <p:tgtEl>
                                          <p:spTgt spid="401509"/>
                                        </p:tgtEl>
                                        <p:attrNameLst>
                                          <p:attrName>style.visibility</p:attrName>
                                        </p:attrNameLst>
                                      </p:cBhvr>
                                      <p:to>
                                        <p:strVal val="visible"/>
                                      </p:to>
                                    </p:set>
                                    <p:anim calcmode="lin" valueType="num">
                                      <p:cBhvr>
                                        <p:cTn id="140" dur="500" fill="hold"/>
                                        <p:tgtEl>
                                          <p:spTgt spid="401509"/>
                                        </p:tgtEl>
                                        <p:attrNameLst>
                                          <p:attrName>ppt_w</p:attrName>
                                        </p:attrNameLst>
                                      </p:cBhvr>
                                      <p:tavLst>
                                        <p:tav tm="0">
                                          <p:val>
                                            <p:fltVal val="0"/>
                                          </p:val>
                                        </p:tav>
                                        <p:tav tm="100000">
                                          <p:val>
                                            <p:strVal val="#ppt_w"/>
                                          </p:val>
                                        </p:tav>
                                      </p:tavLst>
                                    </p:anim>
                                    <p:anim calcmode="lin" valueType="num">
                                      <p:cBhvr>
                                        <p:cTn id="141" dur="500" fill="hold"/>
                                        <p:tgtEl>
                                          <p:spTgt spid="401509"/>
                                        </p:tgtEl>
                                        <p:attrNameLst>
                                          <p:attrName>ppt_h</p:attrName>
                                        </p:attrNameLst>
                                      </p:cBhvr>
                                      <p:tavLst>
                                        <p:tav tm="0">
                                          <p:val>
                                            <p:fltVal val="0"/>
                                          </p:val>
                                        </p:tav>
                                        <p:tav tm="100000">
                                          <p:val>
                                            <p:strVal val="#ppt_h"/>
                                          </p:val>
                                        </p:tav>
                                      </p:tavLst>
                                    </p:anim>
                                    <p:animEffect transition="in" filter="fade">
                                      <p:cBhvr>
                                        <p:cTn id="142" dur="500"/>
                                        <p:tgtEl>
                                          <p:spTgt spid="401509"/>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401516"/>
                                        </p:tgtEl>
                                        <p:attrNameLst>
                                          <p:attrName>style.visibility</p:attrName>
                                        </p:attrNameLst>
                                      </p:cBhvr>
                                      <p:to>
                                        <p:strVal val="visible"/>
                                      </p:to>
                                    </p:set>
                                    <p:animEffect transition="in" filter="fade">
                                      <p:cBhvr>
                                        <p:cTn id="147" dur="2000"/>
                                        <p:tgtEl>
                                          <p:spTgt spid="401516"/>
                                        </p:tgtEl>
                                      </p:cBhvr>
                                    </p:animEffect>
                                  </p:childTnLst>
                                </p:cTn>
                              </p:par>
                            </p:childTnLst>
                          </p:cTn>
                        </p:par>
                        <p:par>
                          <p:cTn id="148" fill="hold">
                            <p:stCondLst>
                              <p:cond delay="2000"/>
                            </p:stCondLst>
                            <p:childTnLst>
                              <p:par>
                                <p:cTn id="149" presetID="10" presetClass="entr" presetSubtype="0" fill="hold" nodeType="afterEffect">
                                  <p:stCondLst>
                                    <p:cond delay="0"/>
                                  </p:stCondLst>
                                  <p:childTnLst>
                                    <p:set>
                                      <p:cBhvr>
                                        <p:cTn id="150" dur="1" fill="hold">
                                          <p:stCondLst>
                                            <p:cond delay="0"/>
                                          </p:stCondLst>
                                        </p:cTn>
                                        <p:tgtEl>
                                          <p:spTgt spid="6"/>
                                        </p:tgtEl>
                                        <p:attrNameLst>
                                          <p:attrName>style.visibility</p:attrName>
                                        </p:attrNameLst>
                                      </p:cBhvr>
                                      <p:to>
                                        <p:strVal val="visible"/>
                                      </p:to>
                                    </p:set>
                                    <p:animEffect transition="in" filter="fade">
                                      <p:cBhvr>
                                        <p:cTn id="151" dur="2000"/>
                                        <p:tgtEl>
                                          <p:spTgt spid="6"/>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4" fill="hold" grpId="0" nodeType="clickEffect">
                                  <p:stCondLst>
                                    <p:cond delay="0"/>
                                  </p:stCondLst>
                                  <p:childTnLst>
                                    <p:set>
                                      <p:cBhvr>
                                        <p:cTn id="155" dur="1" fill="hold">
                                          <p:stCondLst>
                                            <p:cond delay="0"/>
                                          </p:stCondLst>
                                        </p:cTn>
                                        <p:tgtEl>
                                          <p:spTgt spid="401512"/>
                                        </p:tgtEl>
                                        <p:attrNameLst>
                                          <p:attrName>style.visibility</p:attrName>
                                        </p:attrNameLst>
                                      </p:cBhvr>
                                      <p:to>
                                        <p:strVal val="visible"/>
                                      </p:to>
                                    </p:set>
                                    <p:animEffect transition="in" filter="wipe(down)">
                                      <p:cBhvr>
                                        <p:cTn id="156" dur="500"/>
                                        <p:tgtEl>
                                          <p:spTgt spid="401512"/>
                                        </p:tgtEl>
                                      </p:cBhvr>
                                    </p:animEffect>
                                  </p:childTnLst>
                                </p:cTn>
                              </p:par>
                            </p:childTnLst>
                          </p:cTn>
                        </p:par>
                      </p:childTnLst>
                    </p:cTn>
                  </p:par>
                  <p:par>
                    <p:cTn id="157" fill="hold">
                      <p:stCondLst>
                        <p:cond delay="indefinite"/>
                      </p:stCondLst>
                      <p:childTnLst>
                        <p:par>
                          <p:cTn id="158" fill="hold">
                            <p:stCondLst>
                              <p:cond delay="0"/>
                            </p:stCondLst>
                            <p:childTnLst>
                              <p:par>
                                <p:cTn id="159" presetID="9" presetClass="entr" presetSubtype="0" fill="hold" grpId="0" nodeType="clickEffect">
                                  <p:stCondLst>
                                    <p:cond delay="0"/>
                                  </p:stCondLst>
                                  <p:childTnLst>
                                    <p:set>
                                      <p:cBhvr>
                                        <p:cTn id="160" dur="1" fill="hold">
                                          <p:stCondLst>
                                            <p:cond delay="0"/>
                                          </p:stCondLst>
                                        </p:cTn>
                                        <p:tgtEl>
                                          <p:spTgt spid="401454"/>
                                        </p:tgtEl>
                                        <p:attrNameLst>
                                          <p:attrName>style.visibility</p:attrName>
                                        </p:attrNameLst>
                                      </p:cBhvr>
                                      <p:to>
                                        <p:strVal val="visible"/>
                                      </p:to>
                                    </p:set>
                                    <p:animEffect transition="in" filter="dissolve">
                                      <p:cBhvr>
                                        <p:cTn id="161" dur="500"/>
                                        <p:tgtEl>
                                          <p:spTgt spid="401454"/>
                                        </p:tgtEl>
                                      </p:cBhvr>
                                    </p:animEffect>
                                  </p:childTnLst>
                                </p:cTn>
                              </p:par>
                            </p:childTnLst>
                          </p:cTn>
                        </p:par>
                      </p:childTnLst>
                    </p:cTn>
                  </p:par>
                  <p:par>
                    <p:cTn id="162" fill="hold">
                      <p:stCondLst>
                        <p:cond delay="indefinite"/>
                      </p:stCondLst>
                      <p:childTnLst>
                        <p:par>
                          <p:cTn id="163" fill="hold">
                            <p:stCondLst>
                              <p:cond delay="0"/>
                            </p:stCondLst>
                            <p:childTnLst>
                              <p:par>
                                <p:cTn id="164" presetID="9" presetClass="entr" presetSubtype="0" fill="hold" grpId="0" nodeType="clickEffect">
                                  <p:stCondLst>
                                    <p:cond delay="0"/>
                                  </p:stCondLst>
                                  <p:childTnLst>
                                    <p:set>
                                      <p:cBhvr>
                                        <p:cTn id="165" dur="1" fill="hold">
                                          <p:stCondLst>
                                            <p:cond delay="0"/>
                                          </p:stCondLst>
                                        </p:cTn>
                                        <p:tgtEl>
                                          <p:spTgt spid="401453"/>
                                        </p:tgtEl>
                                        <p:attrNameLst>
                                          <p:attrName>style.visibility</p:attrName>
                                        </p:attrNameLst>
                                      </p:cBhvr>
                                      <p:to>
                                        <p:strVal val="visible"/>
                                      </p:to>
                                    </p:set>
                                    <p:animEffect transition="in" filter="dissolve">
                                      <p:cBhvr>
                                        <p:cTn id="166" dur="500"/>
                                        <p:tgtEl>
                                          <p:spTgt spid="401453"/>
                                        </p:tgtEl>
                                      </p:cBhvr>
                                    </p:animEffect>
                                  </p:childTnLst>
                                </p:cTn>
                              </p:par>
                            </p:childTnLst>
                          </p:cTn>
                        </p:par>
                        <p:par>
                          <p:cTn id="167" fill="hold">
                            <p:stCondLst>
                              <p:cond delay="500"/>
                            </p:stCondLst>
                            <p:childTnLst>
                              <p:par>
                                <p:cTn id="168" presetID="29" presetClass="entr" presetSubtype="0" fill="hold" grpId="0" nodeType="afterEffect">
                                  <p:stCondLst>
                                    <p:cond delay="0"/>
                                  </p:stCondLst>
                                  <p:childTnLst>
                                    <p:set>
                                      <p:cBhvr>
                                        <p:cTn id="169" dur="1" fill="hold">
                                          <p:stCondLst>
                                            <p:cond delay="0"/>
                                          </p:stCondLst>
                                        </p:cTn>
                                        <p:tgtEl>
                                          <p:spTgt spid="401513"/>
                                        </p:tgtEl>
                                        <p:attrNameLst>
                                          <p:attrName>style.visibility</p:attrName>
                                        </p:attrNameLst>
                                      </p:cBhvr>
                                      <p:to>
                                        <p:strVal val="visible"/>
                                      </p:to>
                                    </p:set>
                                    <p:anim calcmode="lin" valueType="num">
                                      <p:cBhvr>
                                        <p:cTn id="170" dur="1000" fill="hold"/>
                                        <p:tgtEl>
                                          <p:spTgt spid="401513"/>
                                        </p:tgtEl>
                                        <p:attrNameLst>
                                          <p:attrName>ppt_x</p:attrName>
                                        </p:attrNameLst>
                                      </p:cBhvr>
                                      <p:tavLst>
                                        <p:tav tm="0">
                                          <p:val>
                                            <p:strVal val="#ppt_x-.2"/>
                                          </p:val>
                                        </p:tav>
                                        <p:tav tm="100000">
                                          <p:val>
                                            <p:strVal val="#ppt_x"/>
                                          </p:val>
                                        </p:tav>
                                      </p:tavLst>
                                    </p:anim>
                                    <p:anim calcmode="lin" valueType="num">
                                      <p:cBhvr>
                                        <p:cTn id="171" dur="1000" fill="hold"/>
                                        <p:tgtEl>
                                          <p:spTgt spid="401513"/>
                                        </p:tgtEl>
                                        <p:attrNameLst>
                                          <p:attrName>ppt_y</p:attrName>
                                        </p:attrNameLst>
                                      </p:cBhvr>
                                      <p:tavLst>
                                        <p:tav tm="0">
                                          <p:val>
                                            <p:strVal val="#ppt_y"/>
                                          </p:val>
                                        </p:tav>
                                        <p:tav tm="100000">
                                          <p:val>
                                            <p:strVal val="#ppt_y"/>
                                          </p:val>
                                        </p:tav>
                                      </p:tavLst>
                                    </p:anim>
                                    <p:animEffect transition="in" filter="wipe(right)" prLst="gradientSize: 0.1">
                                      <p:cBhvr>
                                        <p:cTn id="172" dur="1000"/>
                                        <p:tgtEl>
                                          <p:spTgt spid="401513"/>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4" fill="hold" grpId="0" nodeType="clickEffect">
                                  <p:stCondLst>
                                    <p:cond delay="0"/>
                                  </p:stCondLst>
                                  <p:childTnLst>
                                    <p:set>
                                      <p:cBhvr>
                                        <p:cTn id="176" dur="1" fill="hold">
                                          <p:stCondLst>
                                            <p:cond delay="0"/>
                                          </p:stCondLst>
                                        </p:cTn>
                                        <p:tgtEl>
                                          <p:spTgt spid="401458"/>
                                        </p:tgtEl>
                                        <p:attrNameLst>
                                          <p:attrName>style.visibility</p:attrName>
                                        </p:attrNameLst>
                                      </p:cBhvr>
                                      <p:to>
                                        <p:strVal val="visible"/>
                                      </p:to>
                                    </p:set>
                                    <p:animEffect transition="in" filter="wipe(down)">
                                      <p:cBhvr>
                                        <p:cTn id="177" dur="500"/>
                                        <p:tgtEl>
                                          <p:spTgt spid="401458"/>
                                        </p:tgtEl>
                                      </p:cBhvr>
                                    </p:animEffect>
                                  </p:childTnLst>
                                </p:cTn>
                              </p:par>
                            </p:childTnLst>
                          </p:cTn>
                        </p:par>
                        <p:par>
                          <p:cTn id="178" fill="hold">
                            <p:stCondLst>
                              <p:cond delay="500"/>
                            </p:stCondLst>
                            <p:childTnLst>
                              <p:par>
                                <p:cTn id="179" presetID="22" presetClass="entr" presetSubtype="4" fill="hold" grpId="0" nodeType="afterEffect">
                                  <p:stCondLst>
                                    <p:cond delay="0"/>
                                  </p:stCondLst>
                                  <p:childTnLst>
                                    <p:set>
                                      <p:cBhvr>
                                        <p:cTn id="180" dur="1" fill="hold">
                                          <p:stCondLst>
                                            <p:cond delay="0"/>
                                          </p:stCondLst>
                                        </p:cTn>
                                        <p:tgtEl>
                                          <p:spTgt spid="401459"/>
                                        </p:tgtEl>
                                        <p:attrNameLst>
                                          <p:attrName>style.visibility</p:attrName>
                                        </p:attrNameLst>
                                      </p:cBhvr>
                                      <p:to>
                                        <p:strVal val="visible"/>
                                      </p:to>
                                    </p:set>
                                    <p:animEffect transition="in" filter="wipe(down)">
                                      <p:cBhvr>
                                        <p:cTn id="181" dur="500"/>
                                        <p:tgtEl>
                                          <p:spTgt spid="401459"/>
                                        </p:tgtEl>
                                      </p:cBhvr>
                                    </p:animEffect>
                                  </p:childTnLst>
                                </p:cTn>
                              </p:par>
                            </p:childTnLst>
                          </p:cTn>
                        </p:par>
                      </p:childTnLst>
                    </p:cTn>
                  </p:par>
                  <p:par>
                    <p:cTn id="182" fill="hold">
                      <p:stCondLst>
                        <p:cond delay="indefinite"/>
                      </p:stCondLst>
                      <p:childTnLst>
                        <p:par>
                          <p:cTn id="183" fill="hold">
                            <p:stCondLst>
                              <p:cond delay="0"/>
                            </p:stCondLst>
                            <p:childTnLst>
                              <p:par>
                                <p:cTn id="184" presetID="39" presetClass="entr" presetSubtype="0" accel="100000" fill="hold" grpId="0" nodeType="clickEffect">
                                  <p:stCondLst>
                                    <p:cond delay="0"/>
                                  </p:stCondLst>
                                  <p:childTnLst>
                                    <p:set>
                                      <p:cBhvr>
                                        <p:cTn id="185" dur="1" fill="hold">
                                          <p:stCondLst>
                                            <p:cond delay="0"/>
                                          </p:stCondLst>
                                        </p:cTn>
                                        <p:tgtEl>
                                          <p:spTgt spid="401437"/>
                                        </p:tgtEl>
                                        <p:attrNameLst>
                                          <p:attrName>style.visibility</p:attrName>
                                        </p:attrNameLst>
                                      </p:cBhvr>
                                      <p:to>
                                        <p:strVal val="visible"/>
                                      </p:to>
                                    </p:set>
                                    <p:anim calcmode="lin" valueType="num">
                                      <p:cBhvr>
                                        <p:cTn id="186" dur="500" fill="hold"/>
                                        <p:tgtEl>
                                          <p:spTgt spid="401437"/>
                                        </p:tgtEl>
                                        <p:attrNameLst>
                                          <p:attrName>ppt_h</p:attrName>
                                        </p:attrNameLst>
                                      </p:cBhvr>
                                      <p:tavLst>
                                        <p:tav tm="0">
                                          <p:val>
                                            <p:strVal val="#ppt_h/20"/>
                                          </p:val>
                                        </p:tav>
                                        <p:tav tm="50000">
                                          <p:val>
                                            <p:strVal val="#ppt_h/20"/>
                                          </p:val>
                                        </p:tav>
                                        <p:tav tm="100000">
                                          <p:val>
                                            <p:strVal val="#ppt_h"/>
                                          </p:val>
                                        </p:tav>
                                      </p:tavLst>
                                    </p:anim>
                                    <p:anim calcmode="lin" valueType="num">
                                      <p:cBhvr>
                                        <p:cTn id="187" dur="500" fill="hold"/>
                                        <p:tgtEl>
                                          <p:spTgt spid="401437"/>
                                        </p:tgtEl>
                                        <p:attrNameLst>
                                          <p:attrName>ppt_w</p:attrName>
                                        </p:attrNameLst>
                                      </p:cBhvr>
                                      <p:tavLst>
                                        <p:tav tm="0">
                                          <p:val>
                                            <p:strVal val="#ppt_w+.3"/>
                                          </p:val>
                                        </p:tav>
                                        <p:tav tm="50000">
                                          <p:val>
                                            <p:strVal val="#ppt_w+.3"/>
                                          </p:val>
                                        </p:tav>
                                        <p:tav tm="100000">
                                          <p:val>
                                            <p:strVal val="#ppt_w"/>
                                          </p:val>
                                        </p:tav>
                                      </p:tavLst>
                                    </p:anim>
                                    <p:anim calcmode="lin" valueType="num">
                                      <p:cBhvr>
                                        <p:cTn id="188" dur="500" fill="hold"/>
                                        <p:tgtEl>
                                          <p:spTgt spid="401437"/>
                                        </p:tgtEl>
                                        <p:attrNameLst>
                                          <p:attrName>ppt_x</p:attrName>
                                        </p:attrNameLst>
                                      </p:cBhvr>
                                      <p:tavLst>
                                        <p:tav tm="0">
                                          <p:val>
                                            <p:strVal val="#ppt_x-.3"/>
                                          </p:val>
                                        </p:tav>
                                        <p:tav tm="50000">
                                          <p:val>
                                            <p:strVal val="#ppt_x"/>
                                          </p:val>
                                        </p:tav>
                                        <p:tav tm="100000">
                                          <p:val>
                                            <p:strVal val="#ppt_x"/>
                                          </p:val>
                                        </p:tav>
                                      </p:tavLst>
                                    </p:anim>
                                    <p:anim calcmode="lin" valueType="num">
                                      <p:cBhvr>
                                        <p:cTn id="189" dur="500" fill="hold"/>
                                        <p:tgtEl>
                                          <p:spTgt spid="401437"/>
                                        </p:tgtEl>
                                        <p:attrNameLst>
                                          <p:attrName>ppt_y</p:attrName>
                                        </p:attrNameLst>
                                      </p:cBhvr>
                                      <p:tavLst>
                                        <p:tav tm="0">
                                          <p:val>
                                            <p:strVal val="#ppt_y"/>
                                          </p:val>
                                        </p:tav>
                                        <p:tav tm="100000">
                                          <p:val>
                                            <p:strVal val="#ppt_y"/>
                                          </p:val>
                                        </p:tav>
                                      </p:tavLst>
                                    </p:anim>
                                  </p:childTnLst>
                                </p:cTn>
                              </p:par>
                            </p:childTnLst>
                          </p:cTn>
                        </p:par>
                        <p:par>
                          <p:cTn id="190" fill="hold">
                            <p:stCondLst>
                              <p:cond delay="500"/>
                            </p:stCondLst>
                            <p:childTnLst>
                              <p:par>
                                <p:cTn id="191" presetID="53" presetClass="entr" presetSubtype="0" fill="hold" grpId="0" nodeType="afterEffect">
                                  <p:stCondLst>
                                    <p:cond delay="0"/>
                                  </p:stCondLst>
                                  <p:childTnLst>
                                    <p:set>
                                      <p:cBhvr>
                                        <p:cTn id="192" dur="1" fill="hold">
                                          <p:stCondLst>
                                            <p:cond delay="0"/>
                                          </p:stCondLst>
                                        </p:cTn>
                                        <p:tgtEl>
                                          <p:spTgt spid="401515"/>
                                        </p:tgtEl>
                                        <p:attrNameLst>
                                          <p:attrName>style.visibility</p:attrName>
                                        </p:attrNameLst>
                                      </p:cBhvr>
                                      <p:to>
                                        <p:strVal val="visible"/>
                                      </p:to>
                                    </p:set>
                                    <p:anim calcmode="lin" valueType="num">
                                      <p:cBhvr>
                                        <p:cTn id="193" dur="500" fill="hold"/>
                                        <p:tgtEl>
                                          <p:spTgt spid="401515"/>
                                        </p:tgtEl>
                                        <p:attrNameLst>
                                          <p:attrName>ppt_w</p:attrName>
                                        </p:attrNameLst>
                                      </p:cBhvr>
                                      <p:tavLst>
                                        <p:tav tm="0">
                                          <p:val>
                                            <p:fltVal val="0"/>
                                          </p:val>
                                        </p:tav>
                                        <p:tav tm="100000">
                                          <p:val>
                                            <p:strVal val="#ppt_w"/>
                                          </p:val>
                                        </p:tav>
                                      </p:tavLst>
                                    </p:anim>
                                    <p:anim calcmode="lin" valueType="num">
                                      <p:cBhvr>
                                        <p:cTn id="194" dur="500" fill="hold"/>
                                        <p:tgtEl>
                                          <p:spTgt spid="401515"/>
                                        </p:tgtEl>
                                        <p:attrNameLst>
                                          <p:attrName>ppt_h</p:attrName>
                                        </p:attrNameLst>
                                      </p:cBhvr>
                                      <p:tavLst>
                                        <p:tav tm="0">
                                          <p:val>
                                            <p:fltVal val="0"/>
                                          </p:val>
                                        </p:tav>
                                        <p:tav tm="100000">
                                          <p:val>
                                            <p:strVal val="#ppt_h"/>
                                          </p:val>
                                        </p:tav>
                                      </p:tavLst>
                                    </p:anim>
                                    <p:animEffect transition="in" filter="fade">
                                      <p:cBhvr>
                                        <p:cTn id="195" dur="500"/>
                                        <p:tgtEl>
                                          <p:spTgt spid="401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26" grpId="0" animBg="1"/>
      <p:bldP spid="401427" grpId="0"/>
      <p:bldP spid="401428" grpId="0"/>
      <p:bldP spid="401429" grpId="0" animBg="1"/>
      <p:bldP spid="401430" grpId="0" animBg="1"/>
      <p:bldP spid="401435" grpId="0"/>
      <p:bldP spid="401436" grpId="0"/>
      <p:bldP spid="401437" grpId="0"/>
      <p:bldP spid="401438" grpId="0"/>
      <p:bldP spid="401439" grpId="0"/>
      <p:bldP spid="401443" grpId="0"/>
      <p:bldP spid="401444" grpId="0" animBg="1"/>
      <p:bldP spid="401445" grpId="0" animBg="1"/>
      <p:bldP spid="401449" grpId="0" animBg="1"/>
      <p:bldP spid="401450" grpId="0" animBg="1"/>
      <p:bldP spid="401452" grpId="0" animBg="1"/>
      <p:bldP spid="401453" grpId="0"/>
      <p:bldP spid="401454" grpId="0"/>
      <p:bldP spid="401458" grpId="0" animBg="1"/>
      <p:bldP spid="401459" grpId="0" animBg="1"/>
      <p:bldP spid="401504" grpId="0" animBg="1"/>
      <p:bldP spid="401505" grpId="0"/>
      <p:bldP spid="401506" grpId="0" animBg="1"/>
      <p:bldP spid="401507" grpId="0" animBg="1"/>
      <p:bldP spid="401508" grpId="0" animBg="1"/>
      <p:bldP spid="401509" grpId="0" animBg="1"/>
      <p:bldP spid="401511" grpId="0" animBg="1"/>
      <p:bldP spid="401512" grpId="0" animBg="1"/>
      <p:bldP spid="401513" grpId="0"/>
      <p:bldP spid="401515" grpId="0" animBg="1"/>
      <p:bldP spid="401516" grpId="0" animBg="1"/>
      <p:bldP spid="401517"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3708400" y="1947863"/>
            <a:ext cx="627063" cy="304800"/>
          </a:xfrm>
          <a:prstGeom prst="rect">
            <a:avLst/>
          </a:prstGeom>
          <a:noFill/>
          <a:ln w="9525">
            <a:noFill/>
            <a:miter lim="800000"/>
            <a:headEnd/>
            <a:tailEnd/>
          </a:ln>
        </p:spPr>
        <p:txBody>
          <a:bodyPr wrap="none">
            <a:spAutoFit/>
          </a:bodyPr>
          <a:lstStyle/>
          <a:p>
            <a:r>
              <a:rPr lang="en-US"/>
              <a:t>125 g</a:t>
            </a:r>
          </a:p>
        </p:txBody>
      </p:sp>
      <p:sp>
        <p:nvSpPr>
          <p:cNvPr id="141315" name="Text Box 3"/>
          <p:cNvSpPr txBox="1">
            <a:spLocks noChangeArrowheads="1"/>
          </p:cNvSpPr>
          <p:nvPr/>
        </p:nvSpPr>
        <p:spPr bwMode="auto">
          <a:xfrm>
            <a:off x="1847850" y="1973263"/>
            <a:ext cx="736600" cy="304800"/>
          </a:xfrm>
          <a:prstGeom prst="rect">
            <a:avLst/>
          </a:prstGeom>
          <a:noFill/>
          <a:ln w="9525">
            <a:noFill/>
            <a:miter lim="800000"/>
            <a:headEnd/>
            <a:tailEnd/>
          </a:ln>
        </p:spPr>
        <p:txBody>
          <a:bodyPr wrap="none">
            <a:spAutoFit/>
          </a:bodyPr>
          <a:lstStyle/>
          <a:p>
            <a:r>
              <a:rPr lang="en-US"/>
              <a:t>excess</a:t>
            </a:r>
          </a:p>
        </p:txBody>
      </p:sp>
      <p:sp>
        <p:nvSpPr>
          <p:cNvPr id="141316" name="Text Box 4"/>
          <p:cNvSpPr txBox="1">
            <a:spLocks noChangeArrowheads="1"/>
          </p:cNvSpPr>
          <p:nvPr/>
        </p:nvSpPr>
        <p:spPr bwMode="auto">
          <a:xfrm>
            <a:off x="849313" y="525463"/>
            <a:ext cx="7385050" cy="366712"/>
          </a:xfrm>
          <a:prstGeom prst="rect">
            <a:avLst/>
          </a:prstGeom>
          <a:noFill/>
          <a:ln w="9525">
            <a:noFill/>
            <a:miter lim="800000"/>
            <a:headEnd/>
            <a:tailEnd/>
          </a:ln>
        </p:spPr>
        <p:txBody>
          <a:bodyPr wrap="none">
            <a:spAutoFit/>
          </a:bodyPr>
          <a:lstStyle/>
          <a:p>
            <a:r>
              <a:rPr lang="en-US" sz="1800"/>
              <a:t>Solid aluminum react with chlorine gas to yield solid aluminum chloride.</a:t>
            </a:r>
          </a:p>
        </p:txBody>
      </p:sp>
      <p:sp>
        <p:nvSpPr>
          <p:cNvPr id="141317" name="Text Box 5"/>
          <p:cNvSpPr txBox="1">
            <a:spLocks noChangeArrowheads="1"/>
          </p:cNvSpPr>
          <p:nvPr/>
        </p:nvSpPr>
        <p:spPr bwMode="auto">
          <a:xfrm>
            <a:off x="1865313" y="1554163"/>
            <a:ext cx="5484812" cy="457200"/>
          </a:xfrm>
          <a:prstGeom prst="rect">
            <a:avLst/>
          </a:prstGeom>
          <a:noFill/>
          <a:ln w="9525">
            <a:noFill/>
            <a:miter lim="800000"/>
            <a:headEnd/>
            <a:tailEnd/>
          </a:ln>
        </p:spPr>
        <p:txBody>
          <a:bodyPr wrap="none">
            <a:spAutoFit/>
          </a:bodyPr>
          <a:lstStyle/>
          <a:p>
            <a:r>
              <a:rPr lang="en-US" sz="2400"/>
              <a:t>Al(</a:t>
            </a:r>
            <a:r>
              <a:rPr lang="en-US" sz="2400" i="1"/>
              <a:t>s</a:t>
            </a:r>
            <a:r>
              <a:rPr lang="en-US" sz="2400"/>
              <a:t>)     +        Cl</a:t>
            </a:r>
            <a:r>
              <a:rPr lang="en-US" sz="2400" baseline="-25000"/>
              <a:t>2</a:t>
            </a:r>
            <a:r>
              <a:rPr lang="en-US" sz="2400"/>
              <a:t>(</a:t>
            </a:r>
            <a:r>
              <a:rPr lang="en-US" sz="2400" i="1"/>
              <a:t>g</a:t>
            </a:r>
            <a:r>
              <a:rPr lang="en-US" sz="2400"/>
              <a:t>)                   AlCl</a:t>
            </a:r>
            <a:r>
              <a:rPr lang="en-US" sz="2400" baseline="-25000"/>
              <a:t>3</a:t>
            </a:r>
            <a:r>
              <a:rPr lang="en-US" sz="2400"/>
              <a:t>(</a:t>
            </a:r>
            <a:r>
              <a:rPr lang="en-US" sz="2400" i="1"/>
              <a:t>s</a:t>
            </a:r>
            <a:r>
              <a:rPr lang="en-US" sz="2400"/>
              <a:t>)</a:t>
            </a:r>
          </a:p>
        </p:txBody>
      </p:sp>
      <p:sp>
        <p:nvSpPr>
          <p:cNvPr id="141318" name="Line 6"/>
          <p:cNvSpPr>
            <a:spLocks noChangeShapeType="1"/>
          </p:cNvSpPr>
          <p:nvPr/>
        </p:nvSpPr>
        <p:spPr bwMode="auto">
          <a:xfrm>
            <a:off x="4957763" y="1793875"/>
            <a:ext cx="766762" cy="0"/>
          </a:xfrm>
          <a:prstGeom prst="line">
            <a:avLst/>
          </a:prstGeom>
          <a:noFill/>
          <a:ln w="22225">
            <a:solidFill>
              <a:schemeClr val="tx1"/>
            </a:solidFill>
            <a:round/>
            <a:headEnd/>
            <a:tailEnd type="triangle" w="med" len="med"/>
          </a:ln>
        </p:spPr>
        <p:txBody>
          <a:bodyPr/>
          <a:lstStyle/>
          <a:p>
            <a:endParaRPr lang="en-US"/>
          </a:p>
        </p:txBody>
      </p:sp>
      <p:sp>
        <p:nvSpPr>
          <p:cNvPr id="141319" name="Text Box 7"/>
          <p:cNvSpPr txBox="1">
            <a:spLocks noChangeArrowheads="1"/>
          </p:cNvSpPr>
          <p:nvPr/>
        </p:nvSpPr>
        <p:spPr bwMode="auto">
          <a:xfrm>
            <a:off x="3500438" y="1555750"/>
            <a:ext cx="354012" cy="457200"/>
          </a:xfrm>
          <a:prstGeom prst="rect">
            <a:avLst/>
          </a:prstGeom>
          <a:noFill/>
          <a:ln w="9525">
            <a:noFill/>
            <a:miter lim="800000"/>
            <a:headEnd/>
            <a:tailEnd/>
          </a:ln>
        </p:spPr>
        <p:txBody>
          <a:bodyPr wrap="none">
            <a:spAutoFit/>
          </a:bodyPr>
          <a:lstStyle/>
          <a:p>
            <a:r>
              <a:rPr lang="en-US" sz="2400">
                <a:solidFill>
                  <a:schemeClr val="accent2"/>
                </a:solidFill>
              </a:rPr>
              <a:t>3</a:t>
            </a:r>
          </a:p>
        </p:txBody>
      </p:sp>
      <p:sp>
        <p:nvSpPr>
          <p:cNvPr id="141320" name="Text Box 8"/>
          <p:cNvSpPr txBox="1">
            <a:spLocks noChangeArrowheads="1"/>
          </p:cNvSpPr>
          <p:nvPr/>
        </p:nvSpPr>
        <p:spPr bwMode="auto">
          <a:xfrm>
            <a:off x="1614488" y="1555750"/>
            <a:ext cx="354012" cy="457200"/>
          </a:xfrm>
          <a:prstGeom prst="rect">
            <a:avLst/>
          </a:prstGeom>
          <a:noFill/>
          <a:ln w="9525">
            <a:noFill/>
            <a:miter lim="800000"/>
            <a:headEnd/>
            <a:tailEnd/>
          </a:ln>
        </p:spPr>
        <p:txBody>
          <a:bodyPr wrap="none">
            <a:spAutoFit/>
          </a:bodyPr>
          <a:lstStyle/>
          <a:p>
            <a:r>
              <a:rPr lang="en-US" sz="2400">
                <a:solidFill>
                  <a:schemeClr val="accent2"/>
                </a:solidFill>
              </a:rPr>
              <a:t>2</a:t>
            </a:r>
          </a:p>
        </p:txBody>
      </p:sp>
      <p:sp>
        <p:nvSpPr>
          <p:cNvPr id="141321" name="Text Box 9"/>
          <p:cNvSpPr txBox="1">
            <a:spLocks noChangeArrowheads="1"/>
          </p:cNvSpPr>
          <p:nvPr/>
        </p:nvSpPr>
        <p:spPr bwMode="auto">
          <a:xfrm>
            <a:off x="5910263" y="1555750"/>
            <a:ext cx="354012" cy="457200"/>
          </a:xfrm>
          <a:prstGeom prst="rect">
            <a:avLst/>
          </a:prstGeom>
          <a:noFill/>
          <a:ln w="9525">
            <a:noFill/>
            <a:miter lim="800000"/>
            <a:headEnd/>
            <a:tailEnd/>
          </a:ln>
        </p:spPr>
        <p:txBody>
          <a:bodyPr wrap="none">
            <a:spAutoFit/>
          </a:bodyPr>
          <a:lstStyle/>
          <a:p>
            <a:r>
              <a:rPr lang="en-US" sz="2400">
                <a:solidFill>
                  <a:schemeClr val="accent2"/>
                </a:solidFill>
              </a:rPr>
              <a:t>2</a:t>
            </a:r>
          </a:p>
        </p:txBody>
      </p:sp>
      <p:sp>
        <p:nvSpPr>
          <p:cNvPr id="141322" name="Text Box 41"/>
          <p:cNvSpPr txBox="1">
            <a:spLocks noChangeArrowheads="1"/>
          </p:cNvSpPr>
          <p:nvPr/>
        </p:nvSpPr>
        <p:spPr bwMode="auto">
          <a:xfrm>
            <a:off x="6400800" y="1927225"/>
            <a:ext cx="420688" cy="304800"/>
          </a:xfrm>
          <a:prstGeom prst="rect">
            <a:avLst/>
          </a:prstGeom>
          <a:noFill/>
          <a:ln w="9525">
            <a:noFill/>
            <a:miter lim="800000"/>
            <a:headEnd/>
            <a:tailEnd/>
          </a:ln>
        </p:spPr>
        <p:txBody>
          <a:bodyPr wrap="none">
            <a:spAutoFit/>
          </a:bodyPr>
          <a:lstStyle/>
          <a:p>
            <a:r>
              <a:rPr lang="en-US"/>
              <a:t>x g</a:t>
            </a:r>
          </a:p>
        </p:txBody>
      </p:sp>
      <p:sp>
        <p:nvSpPr>
          <p:cNvPr id="141323" name="Text Box 50"/>
          <p:cNvSpPr txBox="1">
            <a:spLocks noChangeArrowheads="1"/>
          </p:cNvSpPr>
          <p:nvPr/>
        </p:nvSpPr>
        <p:spPr bwMode="auto">
          <a:xfrm>
            <a:off x="785813" y="1163638"/>
            <a:ext cx="7699375" cy="304800"/>
          </a:xfrm>
          <a:prstGeom prst="rect">
            <a:avLst/>
          </a:prstGeom>
          <a:noFill/>
          <a:ln w="9525">
            <a:noFill/>
            <a:miter lim="800000"/>
            <a:headEnd/>
            <a:tailEnd/>
          </a:ln>
        </p:spPr>
        <p:txBody>
          <a:bodyPr wrap="none">
            <a:spAutoFit/>
          </a:bodyPr>
          <a:lstStyle/>
          <a:p>
            <a:r>
              <a:rPr lang="en-US"/>
              <a:t>If 125 g chlorine react with excess aluminum, how many grams of aluminum chloride are made?</a:t>
            </a:r>
          </a:p>
        </p:txBody>
      </p:sp>
      <p:sp>
        <p:nvSpPr>
          <p:cNvPr id="402483" name="Line 51"/>
          <p:cNvSpPr>
            <a:spLocks noChangeShapeType="1"/>
          </p:cNvSpPr>
          <p:nvPr/>
        </p:nvSpPr>
        <p:spPr bwMode="auto">
          <a:xfrm>
            <a:off x="4027488" y="2278063"/>
            <a:ext cx="0" cy="854075"/>
          </a:xfrm>
          <a:prstGeom prst="line">
            <a:avLst/>
          </a:prstGeom>
          <a:noFill/>
          <a:ln w="9525">
            <a:solidFill>
              <a:schemeClr val="tx1"/>
            </a:solidFill>
            <a:round/>
            <a:headEnd/>
            <a:tailEnd type="triangle" w="med" len="med"/>
          </a:ln>
        </p:spPr>
        <p:txBody>
          <a:bodyPr/>
          <a:lstStyle/>
          <a:p>
            <a:endParaRPr lang="en-US"/>
          </a:p>
        </p:txBody>
      </p:sp>
      <p:sp>
        <p:nvSpPr>
          <p:cNvPr id="402484" name="Text Box 52"/>
          <p:cNvSpPr txBox="1">
            <a:spLocks noChangeArrowheads="1"/>
          </p:cNvSpPr>
          <p:nvPr/>
        </p:nvSpPr>
        <p:spPr bwMode="auto">
          <a:xfrm>
            <a:off x="4068763" y="2554288"/>
            <a:ext cx="962025" cy="304800"/>
          </a:xfrm>
          <a:prstGeom prst="rect">
            <a:avLst/>
          </a:prstGeom>
          <a:noFill/>
          <a:ln w="9525">
            <a:noFill/>
            <a:miter lim="800000"/>
            <a:headEnd/>
            <a:tailEnd/>
          </a:ln>
        </p:spPr>
        <p:txBody>
          <a:bodyPr wrap="none">
            <a:spAutoFit/>
          </a:bodyPr>
          <a:lstStyle/>
          <a:p>
            <a:r>
              <a:rPr lang="en-US"/>
              <a:t>/ 71 g/mol</a:t>
            </a:r>
          </a:p>
        </p:txBody>
      </p:sp>
      <p:sp>
        <p:nvSpPr>
          <p:cNvPr id="402486" name="Rectangle 54"/>
          <p:cNvSpPr>
            <a:spLocks noChangeArrowheads="1"/>
          </p:cNvSpPr>
          <p:nvPr/>
        </p:nvSpPr>
        <p:spPr bwMode="auto">
          <a:xfrm>
            <a:off x="3998913" y="4851400"/>
            <a:ext cx="949325" cy="1035050"/>
          </a:xfrm>
          <a:prstGeom prst="rect">
            <a:avLst/>
          </a:prstGeom>
          <a:solidFill>
            <a:schemeClr val="accent2">
              <a:alpha val="10980"/>
            </a:schemeClr>
          </a:solidFill>
          <a:ln w="9525">
            <a:noFill/>
            <a:miter lim="800000"/>
            <a:headEnd/>
            <a:tailEnd/>
          </a:ln>
        </p:spPr>
        <p:txBody>
          <a:bodyPr wrap="none" anchor="ctr"/>
          <a:lstStyle/>
          <a:p>
            <a:pPr algn="ctr"/>
            <a:r>
              <a:rPr lang="en-US"/>
              <a:t>Step 1</a:t>
            </a:r>
            <a:endParaRPr lang="en-US" sz="800"/>
          </a:p>
          <a:p>
            <a:pPr algn="ctr"/>
            <a:endParaRPr lang="en-US" sz="900"/>
          </a:p>
          <a:p>
            <a:pPr algn="ctr"/>
            <a:endParaRPr lang="en-US"/>
          </a:p>
          <a:p>
            <a:pPr algn="ctr"/>
            <a:endParaRPr lang="en-US"/>
          </a:p>
          <a:p>
            <a:pPr algn="ctr"/>
            <a:endParaRPr lang="en-US"/>
          </a:p>
        </p:txBody>
      </p:sp>
      <p:sp>
        <p:nvSpPr>
          <p:cNvPr id="402487" name="Line 55"/>
          <p:cNvSpPr>
            <a:spLocks noChangeShapeType="1"/>
          </p:cNvSpPr>
          <p:nvPr/>
        </p:nvSpPr>
        <p:spPr bwMode="auto">
          <a:xfrm>
            <a:off x="4519613" y="3373438"/>
            <a:ext cx="1536700" cy="0"/>
          </a:xfrm>
          <a:prstGeom prst="line">
            <a:avLst/>
          </a:prstGeom>
          <a:noFill/>
          <a:ln w="9525">
            <a:solidFill>
              <a:schemeClr val="tx1"/>
            </a:solidFill>
            <a:round/>
            <a:headEnd/>
            <a:tailEnd type="triangle" w="med" len="med"/>
          </a:ln>
        </p:spPr>
        <p:txBody>
          <a:bodyPr/>
          <a:lstStyle/>
          <a:p>
            <a:endParaRPr lang="en-US"/>
          </a:p>
        </p:txBody>
      </p:sp>
      <p:sp>
        <p:nvSpPr>
          <p:cNvPr id="402488" name="Text Box 56"/>
          <p:cNvSpPr txBox="1">
            <a:spLocks noChangeArrowheads="1"/>
          </p:cNvSpPr>
          <p:nvPr/>
        </p:nvSpPr>
        <p:spPr bwMode="auto">
          <a:xfrm>
            <a:off x="6088063" y="3208338"/>
            <a:ext cx="1312862" cy="314325"/>
          </a:xfrm>
          <a:prstGeom prst="rect">
            <a:avLst/>
          </a:prstGeom>
          <a:solidFill>
            <a:srgbClr val="800080"/>
          </a:solidFill>
          <a:ln w="9525">
            <a:solidFill>
              <a:srgbClr val="800080"/>
            </a:solidFill>
            <a:miter lim="800000"/>
            <a:headEnd/>
            <a:tailEnd/>
          </a:ln>
        </p:spPr>
        <p:txBody>
          <a:bodyPr wrap="none">
            <a:spAutoFit/>
          </a:bodyPr>
          <a:lstStyle/>
          <a:p>
            <a:r>
              <a:rPr lang="en-US">
                <a:solidFill>
                  <a:schemeClr val="bg1"/>
                </a:solidFill>
              </a:rPr>
              <a:t>1.17 mol AlCl</a:t>
            </a:r>
            <a:r>
              <a:rPr lang="en-US" baseline="-25000">
                <a:solidFill>
                  <a:schemeClr val="bg1"/>
                </a:solidFill>
              </a:rPr>
              <a:t>3</a:t>
            </a:r>
          </a:p>
        </p:txBody>
      </p:sp>
      <p:sp>
        <p:nvSpPr>
          <p:cNvPr id="402489" name="Rectangle 57"/>
          <p:cNvSpPr>
            <a:spLocks noChangeArrowheads="1"/>
          </p:cNvSpPr>
          <p:nvPr/>
        </p:nvSpPr>
        <p:spPr bwMode="auto">
          <a:xfrm>
            <a:off x="5010150" y="4852988"/>
            <a:ext cx="1122363" cy="1035050"/>
          </a:xfrm>
          <a:prstGeom prst="rect">
            <a:avLst/>
          </a:prstGeom>
          <a:solidFill>
            <a:srgbClr val="800080">
              <a:alpha val="10980"/>
            </a:srgbClr>
          </a:solidFill>
          <a:ln w="9525">
            <a:noFill/>
            <a:miter lim="800000"/>
            <a:headEnd/>
            <a:tailEnd/>
          </a:ln>
        </p:spPr>
        <p:txBody>
          <a:bodyPr wrap="none" anchor="ctr"/>
          <a:lstStyle/>
          <a:p>
            <a:pPr algn="ctr"/>
            <a:r>
              <a:rPr lang="en-US"/>
              <a:t>Step 2</a:t>
            </a:r>
            <a:endParaRPr lang="en-US" sz="800"/>
          </a:p>
          <a:p>
            <a:pPr algn="ctr"/>
            <a:endParaRPr lang="en-US" sz="900"/>
          </a:p>
          <a:p>
            <a:pPr algn="ctr"/>
            <a:endParaRPr lang="en-US"/>
          </a:p>
          <a:p>
            <a:pPr algn="ctr"/>
            <a:endParaRPr lang="en-US"/>
          </a:p>
          <a:p>
            <a:pPr algn="ctr"/>
            <a:endParaRPr lang="en-US"/>
          </a:p>
        </p:txBody>
      </p:sp>
      <p:sp>
        <p:nvSpPr>
          <p:cNvPr id="402490" name="Line 58"/>
          <p:cNvSpPr>
            <a:spLocks noChangeShapeType="1"/>
          </p:cNvSpPr>
          <p:nvPr/>
        </p:nvSpPr>
        <p:spPr bwMode="auto">
          <a:xfrm flipV="1">
            <a:off x="6556375" y="2354263"/>
            <a:ext cx="0" cy="828675"/>
          </a:xfrm>
          <a:prstGeom prst="line">
            <a:avLst/>
          </a:prstGeom>
          <a:noFill/>
          <a:ln w="9525">
            <a:solidFill>
              <a:schemeClr val="tx1"/>
            </a:solidFill>
            <a:round/>
            <a:headEnd/>
            <a:tailEnd type="triangle" w="med" len="med"/>
          </a:ln>
        </p:spPr>
        <p:txBody>
          <a:bodyPr/>
          <a:lstStyle/>
          <a:p>
            <a:endParaRPr lang="en-US"/>
          </a:p>
        </p:txBody>
      </p:sp>
      <p:sp>
        <p:nvSpPr>
          <p:cNvPr id="402491" name="Text Box 59"/>
          <p:cNvSpPr txBox="1">
            <a:spLocks noChangeArrowheads="1"/>
          </p:cNvSpPr>
          <p:nvPr/>
        </p:nvSpPr>
        <p:spPr bwMode="auto">
          <a:xfrm>
            <a:off x="6602413" y="2563813"/>
            <a:ext cx="1247775" cy="304800"/>
          </a:xfrm>
          <a:prstGeom prst="rect">
            <a:avLst/>
          </a:prstGeom>
          <a:noFill/>
          <a:ln w="9525">
            <a:noFill/>
            <a:miter lim="800000"/>
            <a:headEnd/>
            <a:tailEnd/>
          </a:ln>
        </p:spPr>
        <p:txBody>
          <a:bodyPr wrap="none">
            <a:spAutoFit/>
          </a:bodyPr>
          <a:lstStyle/>
          <a:p>
            <a:r>
              <a:rPr lang="en-US"/>
              <a:t>x 133.5 g/mol</a:t>
            </a:r>
          </a:p>
        </p:txBody>
      </p:sp>
      <p:sp>
        <p:nvSpPr>
          <p:cNvPr id="402492" name="Text Box 60"/>
          <p:cNvSpPr txBox="1">
            <a:spLocks noChangeArrowheads="1"/>
          </p:cNvSpPr>
          <p:nvPr/>
        </p:nvSpPr>
        <p:spPr bwMode="auto">
          <a:xfrm>
            <a:off x="6107113" y="2001838"/>
            <a:ext cx="1076325" cy="314325"/>
          </a:xfrm>
          <a:prstGeom prst="rect">
            <a:avLst/>
          </a:prstGeom>
          <a:solidFill>
            <a:srgbClr val="FF6600"/>
          </a:solidFill>
          <a:ln w="9525">
            <a:solidFill>
              <a:srgbClr val="FF6600"/>
            </a:solidFill>
            <a:miter lim="800000"/>
            <a:headEnd/>
            <a:tailEnd/>
          </a:ln>
        </p:spPr>
        <p:txBody>
          <a:bodyPr wrap="none">
            <a:spAutoFit/>
          </a:bodyPr>
          <a:lstStyle/>
          <a:p>
            <a:r>
              <a:rPr lang="en-US">
                <a:solidFill>
                  <a:schemeClr val="bg1"/>
                </a:solidFill>
              </a:rPr>
              <a:t>157 g AlCl</a:t>
            </a:r>
            <a:r>
              <a:rPr lang="en-US" baseline="-25000">
                <a:solidFill>
                  <a:schemeClr val="bg1"/>
                </a:solidFill>
              </a:rPr>
              <a:t>3</a:t>
            </a:r>
          </a:p>
        </p:txBody>
      </p:sp>
      <p:sp>
        <p:nvSpPr>
          <p:cNvPr id="402493" name="Rectangle 61"/>
          <p:cNvSpPr>
            <a:spLocks noChangeArrowheads="1"/>
          </p:cNvSpPr>
          <p:nvPr/>
        </p:nvSpPr>
        <p:spPr bwMode="auto">
          <a:xfrm>
            <a:off x="6173788" y="4856163"/>
            <a:ext cx="1311275" cy="1035050"/>
          </a:xfrm>
          <a:prstGeom prst="rect">
            <a:avLst/>
          </a:prstGeom>
          <a:solidFill>
            <a:srgbClr val="FF6600">
              <a:alpha val="10980"/>
            </a:srgbClr>
          </a:solidFill>
          <a:ln w="9525">
            <a:noFill/>
            <a:miter lim="800000"/>
            <a:headEnd/>
            <a:tailEnd/>
          </a:ln>
        </p:spPr>
        <p:txBody>
          <a:bodyPr wrap="none" anchor="ctr"/>
          <a:lstStyle/>
          <a:p>
            <a:pPr algn="ctr"/>
            <a:r>
              <a:rPr lang="en-US"/>
              <a:t>Step 3</a:t>
            </a:r>
            <a:endParaRPr lang="en-US" sz="800"/>
          </a:p>
          <a:p>
            <a:pPr algn="ctr"/>
            <a:endParaRPr lang="en-US" sz="900"/>
          </a:p>
          <a:p>
            <a:pPr algn="ctr"/>
            <a:endParaRPr lang="en-US"/>
          </a:p>
          <a:p>
            <a:pPr algn="ctr"/>
            <a:endParaRPr lang="en-US"/>
          </a:p>
          <a:p>
            <a:pPr algn="ctr"/>
            <a:endParaRPr lang="en-US"/>
          </a:p>
        </p:txBody>
      </p:sp>
      <p:sp>
        <p:nvSpPr>
          <p:cNvPr id="402494" name="Text Box 62"/>
          <p:cNvSpPr txBox="1">
            <a:spLocks noChangeArrowheads="1"/>
          </p:cNvSpPr>
          <p:nvPr/>
        </p:nvSpPr>
        <p:spPr bwMode="auto">
          <a:xfrm>
            <a:off x="5116513" y="3014663"/>
            <a:ext cx="466725" cy="336550"/>
          </a:xfrm>
          <a:prstGeom prst="rect">
            <a:avLst/>
          </a:prstGeom>
          <a:noFill/>
          <a:ln w="9525">
            <a:noFill/>
            <a:miter lim="800000"/>
            <a:headEnd/>
            <a:tailEnd/>
          </a:ln>
        </p:spPr>
        <p:txBody>
          <a:bodyPr wrap="none">
            <a:spAutoFit/>
          </a:bodyPr>
          <a:lstStyle/>
          <a:p>
            <a:r>
              <a:rPr lang="en-US" sz="1600">
                <a:solidFill>
                  <a:schemeClr val="accent2"/>
                </a:solidFill>
              </a:rPr>
              <a:t>3:2</a:t>
            </a:r>
          </a:p>
        </p:txBody>
      </p:sp>
      <p:sp>
        <p:nvSpPr>
          <p:cNvPr id="402485" name="Text Box 53"/>
          <p:cNvSpPr txBox="1">
            <a:spLocks noChangeArrowheads="1"/>
          </p:cNvSpPr>
          <p:nvPr/>
        </p:nvSpPr>
        <p:spPr bwMode="auto">
          <a:xfrm>
            <a:off x="3452813" y="3206750"/>
            <a:ext cx="1154112" cy="314325"/>
          </a:xfrm>
          <a:prstGeom prst="rect">
            <a:avLst/>
          </a:prstGeom>
          <a:solidFill>
            <a:schemeClr val="accent2"/>
          </a:solidFill>
          <a:ln w="9525">
            <a:solidFill>
              <a:schemeClr val="accent2"/>
            </a:solidFill>
            <a:miter lim="800000"/>
            <a:headEnd/>
            <a:tailEnd/>
          </a:ln>
        </p:spPr>
        <p:txBody>
          <a:bodyPr wrap="none">
            <a:spAutoFit/>
          </a:bodyPr>
          <a:lstStyle/>
          <a:p>
            <a:r>
              <a:rPr lang="en-US">
                <a:solidFill>
                  <a:schemeClr val="bg1"/>
                </a:solidFill>
              </a:rPr>
              <a:t>1.76 mol Cl</a:t>
            </a:r>
            <a:r>
              <a:rPr lang="en-US" baseline="-25000">
                <a:solidFill>
                  <a:schemeClr val="bg1"/>
                </a:solidFill>
              </a:rPr>
              <a:t>2</a:t>
            </a:r>
          </a:p>
        </p:txBody>
      </p:sp>
      <p:grpSp>
        <p:nvGrpSpPr>
          <p:cNvPr id="2" name="Group 103"/>
          <p:cNvGrpSpPr>
            <a:grpSpLocks/>
          </p:cNvGrpSpPr>
          <p:nvPr/>
        </p:nvGrpSpPr>
        <p:grpSpPr bwMode="auto">
          <a:xfrm>
            <a:off x="388938" y="5205413"/>
            <a:ext cx="1219200" cy="481012"/>
            <a:chOff x="186" y="1092"/>
            <a:chExt cx="768" cy="303"/>
          </a:xfrm>
        </p:grpSpPr>
        <p:sp>
          <p:nvSpPr>
            <p:cNvPr id="141378" name="Line 104"/>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141379" name="Line 105"/>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141380" name="Line 106"/>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141381" name="Line 107"/>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141382" name="Line 108"/>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402541" name="Oval 109"/>
          <p:cNvSpPr>
            <a:spLocks noChangeArrowheads="1"/>
          </p:cNvSpPr>
          <p:nvPr/>
        </p:nvSpPr>
        <p:spPr bwMode="auto">
          <a:xfrm>
            <a:off x="412750" y="5153025"/>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402542" name="Text Box 110"/>
          <p:cNvSpPr txBox="1">
            <a:spLocks noChangeArrowheads="1"/>
          </p:cNvSpPr>
          <p:nvPr/>
        </p:nvSpPr>
        <p:spPr bwMode="auto">
          <a:xfrm>
            <a:off x="434975" y="5710238"/>
            <a:ext cx="415925" cy="304800"/>
          </a:xfrm>
          <a:prstGeom prst="rect">
            <a:avLst/>
          </a:prstGeom>
          <a:noFill/>
          <a:ln w="9525">
            <a:noFill/>
            <a:miter lim="800000"/>
            <a:headEnd/>
            <a:tailEnd/>
          </a:ln>
        </p:spPr>
        <p:txBody>
          <a:bodyPr wrap="none">
            <a:spAutoFit/>
          </a:bodyPr>
          <a:lstStyle/>
          <a:p>
            <a:r>
              <a:rPr lang="en-US"/>
              <a:t>Cl</a:t>
            </a:r>
            <a:r>
              <a:rPr lang="en-US" baseline="-25000"/>
              <a:t>2</a:t>
            </a:r>
          </a:p>
        </p:txBody>
      </p:sp>
      <p:sp>
        <p:nvSpPr>
          <p:cNvPr id="402543" name="Text Box 111"/>
          <p:cNvSpPr txBox="1">
            <a:spLocks noChangeArrowheads="1"/>
          </p:cNvSpPr>
          <p:nvPr/>
        </p:nvSpPr>
        <p:spPr bwMode="auto">
          <a:xfrm>
            <a:off x="1181100" y="5710238"/>
            <a:ext cx="574675" cy="304800"/>
          </a:xfrm>
          <a:prstGeom prst="rect">
            <a:avLst/>
          </a:prstGeom>
          <a:noFill/>
          <a:ln w="9525">
            <a:noFill/>
            <a:miter lim="800000"/>
            <a:headEnd/>
            <a:tailEnd/>
          </a:ln>
        </p:spPr>
        <p:txBody>
          <a:bodyPr wrap="none">
            <a:spAutoFit/>
          </a:bodyPr>
          <a:lstStyle/>
          <a:p>
            <a:r>
              <a:rPr lang="en-US"/>
              <a:t>AlCl</a:t>
            </a:r>
            <a:r>
              <a:rPr lang="en-US" baseline="-25000"/>
              <a:t>3</a:t>
            </a:r>
          </a:p>
        </p:txBody>
      </p:sp>
      <p:sp>
        <p:nvSpPr>
          <p:cNvPr id="402544" name="Line 112"/>
          <p:cNvSpPr>
            <a:spLocks noChangeShapeType="1"/>
          </p:cNvSpPr>
          <p:nvPr/>
        </p:nvSpPr>
        <p:spPr bwMode="auto">
          <a:xfrm>
            <a:off x="722313" y="5438775"/>
            <a:ext cx="534987" cy="0"/>
          </a:xfrm>
          <a:prstGeom prst="line">
            <a:avLst/>
          </a:prstGeom>
          <a:noFill/>
          <a:ln w="31750">
            <a:solidFill>
              <a:srgbClr val="800000"/>
            </a:solidFill>
            <a:round/>
            <a:headEnd/>
            <a:tailEnd/>
          </a:ln>
        </p:spPr>
        <p:txBody>
          <a:bodyPr/>
          <a:lstStyle/>
          <a:p>
            <a:endParaRPr lang="en-US"/>
          </a:p>
        </p:txBody>
      </p:sp>
      <p:sp>
        <p:nvSpPr>
          <p:cNvPr id="402545" name="Line 113"/>
          <p:cNvSpPr>
            <a:spLocks noChangeShapeType="1"/>
          </p:cNvSpPr>
          <p:nvPr/>
        </p:nvSpPr>
        <p:spPr bwMode="auto">
          <a:xfrm flipV="1">
            <a:off x="1247775" y="5226050"/>
            <a:ext cx="231775" cy="222250"/>
          </a:xfrm>
          <a:prstGeom prst="line">
            <a:avLst/>
          </a:prstGeom>
          <a:noFill/>
          <a:ln w="31750">
            <a:solidFill>
              <a:srgbClr val="800000"/>
            </a:solidFill>
            <a:round/>
            <a:headEnd/>
            <a:tailEnd/>
          </a:ln>
        </p:spPr>
        <p:txBody>
          <a:bodyPr/>
          <a:lstStyle/>
          <a:p>
            <a:endParaRPr lang="en-US"/>
          </a:p>
        </p:txBody>
      </p:sp>
      <p:grpSp>
        <p:nvGrpSpPr>
          <p:cNvPr id="3" name="Group 114"/>
          <p:cNvGrpSpPr>
            <a:grpSpLocks/>
          </p:cNvGrpSpPr>
          <p:nvPr/>
        </p:nvGrpSpPr>
        <p:grpSpPr bwMode="auto">
          <a:xfrm>
            <a:off x="1468438" y="5154613"/>
            <a:ext cx="88900" cy="88900"/>
            <a:chOff x="925" y="1217"/>
            <a:chExt cx="56" cy="56"/>
          </a:xfrm>
        </p:grpSpPr>
        <p:sp>
          <p:nvSpPr>
            <p:cNvPr id="141375" name="Oval 115"/>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141376" name="Line 116"/>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141377" name="Line 117"/>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402550" name="Text Box 118"/>
          <p:cNvSpPr txBox="1">
            <a:spLocks noChangeArrowheads="1"/>
          </p:cNvSpPr>
          <p:nvPr/>
        </p:nvSpPr>
        <p:spPr bwMode="auto">
          <a:xfrm>
            <a:off x="1919288" y="5302250"/>
            <a:ext cx="2141537" cy="336550"/>
          </a:xfrm>
          <a:prstGeom prst="rect">
            <a:avLst/>
          </a:prstGeom>
          <a:noFill/>
          <a:ln w="9525">
            <a:noFill/>
            <a:miter lim="800000"/>
            <a:headEnd/>
            <a:tailEnd/>
          </a:ln>
        </p:spPr>
        <p:txBody>
          <a:bodyPr wrap="none">
            <a:spAutoFit/>
          </a:bodyPr>
          <a:lstStyle/>
          <a:p>
            <a:r>
              <a:rPr lang="en-US" sz="1600"/>
              <a:t>x g AlCl</a:t>
            </a:r>
            <a:r>
              <a:rPr lang="en-US" sz="1600" baseline="-25000"/>
              <a:t>3</a:t>
            </a:r>
            <a:r>
              <a:rPr lang="en-US" sz="1600"/>
              <a:t>  =  125 g Cl</a:t>
            </a:r>
            <a:r>
              <a:rPr lang="en-US" sz="1600" baseline="-25000"/>
              <a:t>2</a:t>
            </a:r>
          </a:p>
        </p:txBody>
      </p:sp>
      <p:sp>
        <p:nvSpPr>
          <p:cNvPr id="402551" name="Text Box 119"/>
          <p:cNvSpPr txBox="1">
            <a:spLocks noChangeArrowheads="1"/>
          </p:cNvSpPr>
          <p:nvPr/>
        </p:nvSpPr>
        <p:spPr bwMode="auto">
          <a:xfrm>
            <a:off x="3992563" y="5440363"/>
            <a:ext cx="904875" cy="336550"/>
          </a:xfrm>
          <a:prstGeom prst="rect">
            <a:avLst/>
          </a:prstGeom>
          <a:noFill/>
          <a:ln w="9525">
            <a:noFill/>
            <a:miter lim="800000"/>
            <a:headEnd/>
            <a:tailEnd/>
          </a:ln>
        </p:spPr>
        <p:txBody>
          <a:bodyPr wrap="none">
            <a:spAutoFit/>
          </a:bodyPr>
          <a:lstStyle/>
          <a:p>
            <a:r>
              <a:rPr lang="en-US" sz="1600"/>
              <a:t>71 g Cl</a:t>
            </a:r>
            <a:r>
              <a:rPr lang="en-US" sz="1600" baseline="-25000"/>
              <a:t>2</a:t>
            </a:r>
          </a:p>
        </p:txBody>
      </p:sp>
      <p:sp>
        <p:nvSpPr>
          <p:cNvPr id="402552" name="Text Box 120"/>
          <p:cNvSpPr txBox="1">
            <a:spLocks noChangeArrowheads="1"/>
          </p:cNvSpPr>
          <p:nvPr/>
        </p:nvSpPr>
        <p:spPr bwMode="auto">
          <a:xfrm>
            <a:off x="7480300" y="5313363"/>
            <a:ext cx="1430338" cy="336550"/>
          </a:xfrm>
          <a:prstGeom prst="rect">
            <a:avLst/>
          </a:prstGeom>
          <a:noFill/>
          <a:ln w="9525">
            <a:noFill/>
            <a:miter lim="800000"/>
            <a:headEnd/>
            <a:tailEnd/>
          </a:ln>
        </p:spPr>
        <p:txBody>
          <a:bodyPr wrap="none">
            <a:spAutoFit/>
          </a:bodyPr>
          <a:lstStyle/>
          <a:p>
            <a:r>
              <a:rPr lang="en-US" sz="1600"/>
              <a:t>=  157 g AlCl</a:t>
            </a:r>
            <a:r>
              <a:rPr lang="en-US" sz="1600" baseline="-25000"/>
              <a:t>3</a:t>
            </a:r>
          </a:p>
        </p:txBody>
      </p:sp>
      <p:sp>
        <p:nvSpPr>
          <p:cNvPr id="402553" name="Rectangle 121"/>
          <p:cNvSpPr>
            <a:spLocks noChangeArrowheads="1"/>
          </p:cNvSpPr>
          <p:nvPr/>
        </p:nvSpPr>
        <p:spPr bwMode="auto">
          <a:xfrm>
            <a:off x="3954463" y="5175250"/>
            <a:ext cx="1006475" cy="336550"/>
          </a:xfrm>
          <a:prstGeom prst="rect">
            <a:avLst/>
          </a:prstGeom>
          <a:noFill/>
          <a:ln w="9525">
            <a:noFill/>
            <a:miter lim="800000"/>
            <a:headEnd/>
            <a:tailEnd/>
          </a:ln>
        </p:spPr>
        <p:txBody>
          <a:bodyPr wrap="none">
            <a:spAutoFit/>
          </a:bodyPr>
          <a:lstStyle/>
          <a:p>
            <a:r>
              <a:rPr lang="en-US" sz="1600"/>
              <a:t>1 mol Cl</a:t>
            </a:r>
            <a:r>
              <a:rPr lang="en-US" sz="1600" baseline="-25000"/>
              <a:t>2</a:t>
            </a:r>
          </a:p>
        </p:txBody>
      </p:sp>
      <p:sp>
        <p:nvSpPr>
          <p:cNvPr id="402554" name="Rectangle 122"/>
          <p:cNvSpPr>
            <a:spLocks noChangeArrowheads="1"/>
          </p:cNvSpPr>
          <p:nvPr/>
        </p:nvSpPr>
        <p:spPr bwMode="auto">
          <a:xfrm>
            <a:off x="4972050" y="5168900"/>
            <a:ext cx="1185863" cy="336550"/>
          </a:xfrm>
          <a:prstGeom prst="rect">
            <a:avLst/>
          </a:prstGeom>
          <a:noFill/>
          <a:ln w="9525">
            <a:noFill/>
            <a:miter lim="800000"/>
            <a:headEnd/>
            <a:tailEnd/>
          </a:ln>
        </p:spPr>
        <p:txBody>
          <a:bodyPr wrap="none">
            <a:spAutoFit/>
          </a:bodyPr>
          <a:lstStyle/>
          <a:p>
            <a:r>
              <a:rPr lang="en-US" sz="1600"/>
              <a:t>2 mol AlCl</a:t>
            </a:r>
            <a:r>
              <a:rPr lang="en-US" sz="1600" baseline="-25000"/>
              <a:t>3</a:t>
            </a:r>
          </a:p>
        </p:txBody>
      </p:sp>
      <p:grpSp>
        <p:nvGrpSpPr>
          <p:cNvPr id="4" name="Group 123"/>
          <p:cNvGrpSpPr>
            <a:grpSpLocks/>
          </p:cNvGrpSpPr>
          <p:nvPr/>
        </p:nvGrpSpPr>
        <p:grpSpPr bwMode="auto">
          <a:xfrm>
            <a:off x="4019550" y="5213350"/>
            <a:ext cx="908050" cy="542925"/>
            <a:chOff x="2353" y="2935"/>
            <a:chExt cx="1505" cy="342"/>
          </a:xfrm>
        </p:grpSpPr>
        <p:sp>
          <p:nvSpPr>
            <p:cNvPr id="141373" name="AutoShape 124"/>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1374" name="Line 125"/>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402558" name="Rectangle 126"/>
          <p:cNvSpPr>
            <a:spLocks noChangeArrowheads="1"/>
          </p:cNvSpPr>
          <p:nvPr/>
        </p:nvSpPr>
        <p:spPr bwMode="auto">
          <a:xfrm>
            <a:off x="5033963" y="5438775"/>
            <a:ext cx="1006475" cy="336550"/>
          </a:xfrm>
          <a:prstGeom prst="rect">
            <a:avLst/>
          </a:prstGeom>
          <a:noFill/>
          <a:ln w="9525">
            <a:noFill/>
            <a:miter lim="800000"/>
            <a:headEnd/>
            <a:tailEnd/>
          </a:ln>
        </p:spPr>
        <p:txBody>
          <a:bodyPr wrap="none">
            <a:spAutoFit/>
          </a:bodyPr>
          <a:lstStyle/>
          <a:p>
            <a:r>
              <a:rPr lang="en-US" sz="1600"/>
              <a:t>3 mol Cl</a:t>
            </a:r>
            <a:r>
              <a:rPr lang="en-US" sz="1600" baseline="-25000"/>
              <a:t>2</a:t>
            </a:r>
          </a:p>
        </p:txBody>
      </p:sp>
      <p:sp>
        <p:nvSpPr>
          <p:cNvPr id="402559" name="Line 127"/>
          <p:cNvSpPr>
            <a:spLocks noChangeShapeType="1"/>
          </p:cNvSpPr>
          <p:nvPr/>
        </p:nvSpPr>
        <p:spPr bwMode="auto">
          <a:xfrm flipV="1">
            <a:off x="3541713" y="5435600"/>
            <a:ext cx="319087" cy="98425"/>
          </a:xfrm>
          <a:prstGeom prst="line">
            <a:avLst/>
          </a:prstGeom>
          <a:noFill/>
          <a:ln w="9525">
            <a:solidFill>
              <a:srgbClr val="FF0000"/>
            </a:solidFill>
            <a:round/>
            <a:headEnd/>
            <a:tailEnd/>
          </a:ln>
        </p:spPr>
        <p:txBody>
          <a:bodyPr/>
          <a:lstStyle/>
          <a:p>
            <a:endParaRPr lang="en-US"/>
          </a:p>
        </p:txBody>
      </p:sp>
      <p:sp>
        <p:nvSpPr>
          <p:cNvPr id="402560" name="Line 128"/>
          <p:cNvSpPr>
            <a:spLocks noChangeShapeType="1"/>
          </p:cNvSpPr>
          <p:nvPr/>
        </p:nvSpPr>
        <p:spPr bwMode="auto">
          <a:xfrm flipV="1">
            <a:off x="4421188" y="5565775"/>
            <a:ext cx="379412" cy="106363"/>
          </a:xfrm>
          <a:prstGeom prst="line">
            <a:avLst/>
          </a:prstGeom>
          <a:noFill/>
          <a:ln w="9525">
            <a:solidFill>
              <a:srgbClr val="FF0000"/>
            </a:solidFill>
            <a:round/>
            <a:headEnd/>
            <a:tailEnd/>
          </a:ln>
        </p:spPr>
        <p:txBody>
          <a:bodyPr/>
          <a:lstStyle/>
          <a:p>
            <a:endParaRPr lang="en-US"/>
          </a:p>
        </p:txBody>
      </p:sp>
      <p:grpSp>
        <p:nvGrpSpPr>
          <p:cNvPr id="5" name="Group 129"/>
          <p:cNvGrpSpPr>
            <a:grpSpLocks/>
          </p:cNvGrpSpPr>
          <p:nvPr/>
        </p:nvGrpSpPr>
        <p:grpSpPr bwMode="auto">
          <a:xfrm>
            <a:off x="4997450" y="5207000"/>
            <a:ext cx="1108075" cy="542925"/>
            <a:chOff x="3885" y="2931"/>
            <a:chExt cx="542" cy="342"/>
          </a:xfrm>
        </p:grpSpPr>
        <p:sp>
          <p:nvSpPr>
            <p:cNvPr id="141371" name="AutoShape 130"/>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1372" name="Line 131"/>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02564" name="Line 132"/>
          <p:cNvSpPr>
            <a:spLocks noChangeShapeType="1"/>
          </p:cNvSpPr>
          <p:nvPr/>
        </p:nvSpPr>
        <p:spPr bwMode="auto">
          <a:xfrm flipV="1">
            <a:off x="4270375" y="5292725"/>
            <a:ext cx="517525" cy="112713"/>
          </a:xfrm>
          <a:prstGeom prst="line">
            <a:avLst/>
          </a:prstGeom>
          <a:noFill/>
          <a:ln w="9525">
            <a:solidFill>
              <a:srgbClr val="FF0000"/>
            </a:solidFill>
            <a:round/>
            <a:headEnd/>
            <a:tailEnd/>
          </a:ln>
        </p:spPr>
        <p:txBody>
          <a:bodyPr/>
          <a:lstStyle/>
          <a:p>
            <a:endParaRPr lang="en-US"/>
          </a:p>
        </p:txBody>
      </p:sp>
      <p:sp>
        <p:nvSpPr>
          <p:cNvPr id="402565" name="Line 133"/>
          <p:cNvSpPr>
            <a:spLocks noChangeShapeType="1"/>
          </p:cNvSpPr>
          <p:nvPr/>
        </p:nvSpPr>
        <p:spPr bwMode="auto">
          <a:xfrm flipV="1">
            <a:off x="5392738" y="5553075"/>
            <a:ext cx="517525" cy="112713"/>
          </a:xfrm>
          <a:prstGeom prst="line">
            <a:avLst/>
          </a:prstGeom>
          <a:noFill/>
          <a:ln w="9525">
            <a:solidFill>
              <a:srgbClr val="FF0000"/>
            </a:solidFill>
            <a:round/>
            <a:headEnd/>
            <a:tailEnd/>
          </a:ln>
        </p:spPr>
        <p:txBody>
          <a:bodyPr/>
          <a:lstStyle/>
          <a:p>
            <a:endParaRPr lang="en-US"/>
          </a:p>
        </p:txBody>
      </p:sp>
      <p:sp>
        <p:nvSpPr>
          <p:cNvPr id="402566" name="Line 134"/>
          <p:cNvSpPr>
            <a:spLocks noChangeShapeType="1"/>
          </p:cNvSpPr>
          <p:nvPr/>
        </p:nvSpPr>
        <p:spPr bwMode="auto">
          <a:xfrm>
            <a:off x="465138" y="5227638"/>
            <a:ext cx="258762" cy="219075"/>
          </a:xfrm>
          <a:prstGeom prst="line">
            <a:avLst/>
          </a:prstGeom>
          <a:noFill/>
          <a:ln w="31750">
            <a:solidFill>
              <a:srgbClr val="800000"/>
            </a:solidFill>
            <a:round/>
            <a:headEnd/>
            <a:tailEnd/>
          </a:ln>
        </p:spPr>
        <p:txBody>
          <a:bodyPr/>
          <a:lstStyle/>
          <a:p>
            <a:endParaRPr lang="en-US"/>
          </a:p>
        </p:txBody>
      </p:sp>
      <p:sp>
        <p:nvSpPr>
          <p:cNvPr id="402567" name="Rectangle 135"/>
          <p:cNvSpPr>
            <a:spLocks noChangeArrowheads="1"/>
          </p:cNvSpPr>
          <p:nvPr/>
        </p:nvSpPr>
        <p:spPr bwMode="auto">
          <a:xfrm>
            <a:off x="6124575" y="5168900"/>
            <a:ext cx="1366838" cy="336550"/>
          </a:xfrm>
          <a:prstGeom prst="rect">
            <a:avLst/>
          </a:prstGeom>
          <a:noFill/>
          <a:ln w="9525">
            <a:noFill/>
            <a:miter lim="800000"/>
            <a:headEnd/>
            <a:tailEnd/>
          </a:ln>
        </p:spPr>
        <p:txBody>
          <a:bodyPr wrap="none">
            <a:spAutoFit/>
          </a:bodyPr>
          <a:lstStyle/>
          <a:p>
            <a:r>
              <a:rPr lang="en-US" sz="1600"/>
              <a:t>133.5 g AlCl</a:t>
            </a:r>
            <a:r>
              <a:rPr lang="en-US" sz="1600" baseline="-25000"/>
              <a:t>3</a:t>
            </a:r>
          </a:p>
        </p:txBody>
      </p:sp>
      <p:sp>
        <p:nvSpPr>
          <p:cNvPr id="402568" name="Rectangle 136"/>
          <p:cNvSpPr>
            <a:spLocks noChangeArrowheads="1"/>
          </p:cNvSpPr>
          <p:nvPr/>
        </p:nvSpPr>
        <p:spPr bwMode="auto">
          <a:xfrm>
            <a:off x="6135688" y="5438775"/>
            <a:ext cx="1185862" cy="336550"/>
          </a:xfrm>
          <a:prstGeom prst="rect">
            <a:avLst/>
          </a:prstGeom>
          <a:noFill/>
          <a:ln w="9525">
            <a:noFill/>
            <a:miter lim="800000"/>
            <a:headEnd/>
            <a:tailEnd/>
          </a:ln>
        </p:spPr>
        <p:txBody>
          <a:bodyPr wrap="none">
            <a:spAutoFit/>
          </a:bodyPr>
          <a:lstStyle/>
          <a:p>
            <a:r>
              <a:rPr lang="en-US" sz="1600"/>
              <a:t>1 mol AlCl</a:t>
            </a:r>
            <a:r>
              <a:rPr lang="en-US" sz="1600" baseline="-25000"/>
              <a:t>3</a:t>
            </a:r>
          </a:p>
        </p:txBody>
      </p:sp>
      <p:grpSp>
        <p:nvGrpSpPr>
          <p:cNvPr id="6" name="Group 137"/>
          <p:cNvGrpSpPr>
            <a:grpSpLocks/>
          </p:cNvGrpSpPr>
          <p:nvPr/>
        </p:nvGrpSpPr>
        <p:grpSpPr bwMode="auto">
          <a:xfrm>
            <a:off x="6149975" y="5207000"/>
            <a:ext cx="1312863" cy="542925"/>
            <a:chOff x="3885" y="2931"/>
            <a:chExt cx="542" cy="342"/>
          </a:xfrm>
        </p:grpSpPr>
        <p:sp>
          <p:nvSpPr>
            <p:cNvPr id="141369" name="AutoShape 138"/>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1370" name="Line 139"/>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02572" name="Line 140"/>
          <p:cNvSpPr>
            <a:spLocks noChangeShapeType="1"/>
          </p:cNvSpPr>
          <p:nvPr/>
        </p:nvSpPr>
        <p:spPr bwMode="auto">
          <a:xfrm flipV="1">
            <a:off x="5253038" y="5302250"/>
            <a:ext cx="781050" cy="100013"/>
          </a:xfrm>
          <a:prstGeom prst="line">
            <a:avLst/>
          </a:prstGeom>
          <a:noFill/>
          <a:ln w="9525">
            <a:solidFill>
              <a:srgbClr val="FF0000"/>
            </a:solidFill>
            <a:round/>
            <a:headEnd/>
            <a:tailEnd/>
          </a:ln>
        </p:spPr>
        <p:txBody>
          <a:bodyPr/>
          <a:lstStyle/>
          <a:p>
            <a:endParaRPr lang="en-US"/>
          </a:p>
        </p:txBody>
      </p:sp>
      <p:sp>
        <p:nvSpPr>
          <p:cNvPr id="402573" name="Line 141"/>
          <p:cNvSpPr>
            <a:spLocks noChangeShapeType="1"/>
          </p:cNvSpPr>
          <p:nvPr/>
        </p:nvSpPr>
        <p:spPr bwMode="auto">
          <a:xfrm flipV="1">
            <a:off x="6419850" y="5573713"/>
            <a:ext cx="781050" cy="100012"/>
          </a:xfrm>
          <a:prstGeom prst="line">
            <a:avLst/>
          </a:prstGeom>
          <a:noFill/>
          <a:ln w="9525">
            <a:solidFill>
              <a:srgbClr val="FF0000"/>
            </a:solidFill>
            <a:round/>
            <a:headEnd/>
            <a:tailEnd/>
          </a:ln>
        </p:spPr>
        <p:txBody>
          <a:bodyPr/>
          <a:lstStyle/>
          <a:p>
            <a:endParaRPr lang="en-US"/>
          </a:p>
        </p:txBody>
      </p:sp>
      <p:grpSp>
        <p:nvGrpSpPr>
          <p:cNvPr id="7" name="Group 150"/>
          <p:cNvGrpSpPr>
            <a:grpSpLocks/>
          </p:cNvGrpSpPr>
          <p:nvPr/>
        </p:nvGrpSpPr>
        <p:grpSpPr bwMode="auto">
          <a:xfrm>
            <a:off x="7067550" y="3494088"/>
            <a:ext cx="1995488" cy="517525"/>
            <a:chOff x="4452" y="2201"/>
            <a:chExt cx="1257" cy="326"/>
          </a:xfrm>
        </p:grpSpPr>
        <p:sp>
          <p:nvSpPr>
            <p:cNvPr id="141364" name="Text Box 143"/>
            <p:cNvSpPr txBox="1">
              <a:spLocks noChangeArrowheads="1"/>
            </p:cNvSpPr>
            <p:nvPr/>
          </p:nvSpPr>
          <p:spPr bwMode="auto">
            <a:xfrm>
              <a:off x="4452" y="2201"/>
              <a:ext cx="675" cy="326"/>
            </a:xfrm>
            <a:prstGeom prst="rect">
              <a:avLst/>
            </a:prstGeom>
            <a:noFill/>
            <a:ln w="9525">
              <a:noFill/>
              <a:miter lim="800000"/>
              <a:headEnd/>
              <a:tailEnd/>
            </a:ln>
          </p:spPr>
          <p:txBody>
            <a:bodyPr wrap="none">
              <a:spAutoFit/>
            </a:bodyPr>
            <a:lstStyle/>
            <a:p>
              <a:pPr algn="ctr"/>
              <a:r>
                <a:rPr lang="en-US"/>
                <a:t>3</a:t>
              </a:r>
            </a:p>
            <a:p>
              <a:pPr algn="ctr"/>
              <a:r>
                <a:rPr lang="en-US"/>
                <a:t>1.76 mol Al</a:t>
              </a:r>
            </a:p>
          </p:txBody>
        </p:sp>
        <p:sp>
          <p:nvSpPr>
            <p:cNvPr id="141365" name="Text Box 144"/>
            <p:cNvSpPr txBox="1">
              <a:spLocks noChangeArrowheads="1"/>
            </p:cNvSpPr>
            <p:nvPr/>
          </p:nvSpPr>
          <p:spPr bwMode="auto">
            <a:xfrm>
              <a:off x="5195" y="2201"/>
              <a:ext cx="514" cy="326"/>
            </a:xfrm>
            <a:prstGeom prst="rect">
              <a:avLst/>
            </a:prstGeom>
            <a:noFill/>
            <a:ln w="9525">
              <a:noFill/>
              <a:miter lim="800000"/>
              <a:headEnd/>
              <a:tailEnd/>
            </a:ln>
          </p:spPr>
          <p:txBody>
            <a:bodyPr wrap="none">
              <a:spAutoFit/>
            </a:bodyPr>
            <a:lstStyle/>
            <a:p>
              <a:pPr algn="ctr"/>
              <a:r>
                <a:rPr lang="en-US"/>
                <a:t>2</a:t>
              </a:r>
            </a:p>
            <a:p>
              <a:pPr algn="ctr"/>
              <a:r>
                <a:rPr lang="en-US"/>
                <a:t>x mol Al</a:t>
              </a:r>
            </a:p>
          </p:txBody>
        </p:sp>
        <p:sp>
          <p:nvSpPr>
            <p:cNvPr id="141366" name="Line 145"/>
            <p:cNvSpPr>
              <a:spLocks noChangeShapeType="1"/>
            </p:cNvSpPr>
            <p:nvPr/>
          </p:nvSpPr>
          <p:spPr bwMode="auto">
            <a:xfrm>
              <a:off x="4515" y="2373"/>
              <a:ext cx="571" cy="0"/>
            </a:xfrm>
            <a:prstGeom prst="line">
              <a:avLst/>
            </a:prstGeom>
            <a:noFill/>
            <a:ln w="9525">
              <a:solidFill>
                <a:schemeClr val="tx1"/>
              </a:solidFill>
              <a:round/>
              <a:headEnd/>
              <a:tailEnd/>
            </a:ln>
          </p:spPr>
          <p:txBody>
            <a:bodyPr/>
            <a:lstStyle/>
            <a:p>
              <a:endParaRPr lang="en-US"/>
            </a:p>
          </p:txBody>
        </p:sp>
        <p:sp>
          <p:nvSpPr>
            <p:cNvPr id="141367" name="Line 146"/>
            <p:cNvSpPr>
              <a:spLocks noChangeShapeType="1"/>
            </p:cNvSpPr>
            <p:nvPr/>
          </p:nvSpPr>
          <p:spPr bwMode="auto">
            <a:xfrm>
              <a:off x="5251" y="2373"/>
              <a:ext cx="396" cy="0"/>
            </a:xfrm>
            <a:prstGeom prst="line">
              <a:avLst/>
            </a:prstGeom>
            <a:noFill/>
            <a:ln w="9525">
              <a:solidFill>
                <a:schemeClr val="tx1"/>
              </a:solidFill>
              <a:round/>
              <a:headEnd/>
              <a:tailEnd/>
            </a:ln>
          </p:spPr>
          <p:txBody>
            <a:bodyPr/>
            <a:lstStyle/>
            <a:p>
              <a:endParaRPr lang="en-US"/>
            </a:p>
          </p:txBody>
        </p:sp>
        <p:sp>
          <p:nvSpPr>
            <p:cNvPr id="141368" name="Text Box 147"/>
            <p:cNvSpPr txBox="1">
              <a:spLocks noChangeArrowheads="1"/>
            </p:cNvSpPr>
            <p:nvPr/>
          </p:nvSpPr>
          <p:spPr bwMode="auto">
            <a:xfrm>
              <a:off x="5072" y="2276"/>
              <a:ext cx="181" cy="192"/>
            </a:xfrm>
            <a:prstGeom prst="rect">
              <a:avLst/>
            </a:prstGeom>
            <a:noFill/>
            <a:ln w="9525">
              <a:noFill/>
              <a:miter lim="800000"/>
              <a:headEnd/>
              <a:tailEnd/>
            </a:ln>
          </p:spPr>
          <p:txBody>
            <a:bodyPr wrap="none">
              <a:spAutoFit/>
            </a:bodyPr>
            <a:lstStyle/>
            <a:p>
              <a:r>
                <a:rPr lang="en-US"/>
                <a:t>=</a:t>
              </a:r>
            </a:p>
          </p:txBody>
        </p:sp>
      </p:grpSp>
      <p:sp>
        <p:nvSpPr>
          <p:cNvPr id="402580" name="Text Box 148"/>
          <p:cNvSpPr txBox="1">
            <a:spLocks noChangeArrowheads="1"/>
          </p:cNvSpPr>
          <p:nvPr/>
        </p:nvSpPr>
        <p:spPr bwMode="auto">
          <a:xfrm>
            <a:off x="7785100" y="4081463"/>
            <a:ext cx="917575" cy="304800"/>
          </a:xfrm>
          <a:prstGeom prst="rect">
            <a:avLst/>
          </a:prstGeom>
          <a:noFill/>
          <a:ln w="9525">
            <a:noFill/>
            <a:miter lim="800000"/>
            <a:headEnd/>
            <a:tailEnd/>
          </a:ln>
        </p:spPr>
        <p:txBody>
          <a:bodyPr wrap="none">
            <a:spAutoFit/>
          </a:bodyPr>
          <a:lstStyle/>
          <a:p>
            <a:r>
              <a:rPr lang="en-US"/>
              <a:t>3x = 3.52</a:t>
            </a:r>
          </a:p>
        </p:txBody>
      </p:sp>
      <p:sp>
        <p:nvSpPr>
          <p:cNvPr id="402581" name="Text Box 149"/>
          <p:cNvSpPr txBox="1">
            <a:spLocks noChangeArrowheads="1"/>
          </p:cNvSpPr>
          <p:nvPr/>
        </p:nvSpPr>
        <p:spPr bwMode="auto">
          <a:xfrm>
            <a:off x="7654925" y="4394200"/>
            <a:ext cx="1154113" cy="304800"/>
          </a:xfrm>
          <a:prstGeom prst="rect">
            <a:avLst/>
          </a:prstGeom>
          <a:noFill/>
          <a:ln w="9525">
            <a:noFill/>
            <a:miter lim="800000"/>
            <a:headEnd/>
            <a:tailEnd/>
          </a:ln>
        </p:spPr>
        <p:txBody>
          <a:bodyPr wrap="none">
            <a:spAutoFit/>
          </a:bodyPr>
          <a:lstStyle/>
          <a:p>
            <a:r>
              <a:rPr lang="en-US"/>
              <a:t>x = 1.17 mol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02542"/>
                                        </p:tgtEl>
                                        <p:attrNameLst>
                                          <p:attrName>style.visibility</p:attrName>
                                        </p:attrNameLst>
                                      </p:cBhvr>
                                      <p:to>
                                        <p:strVal val="visible"/>
                                      </p:to>
                                    </p:set>
                                    <p:animEffect transition="in" filter="fade">
                                      <p:cBhvr>
                                        <p:cTn id="12" dur="1000"/>
                                        <p:tgtEl>
                                          <p:spTgt spid="402542"/>
                                        </p:tgtEl>
                                      </p:cBhvr>
                                    </p:animEffect>
                                    <p:anim calcmode="lin" valueType="num">
                                      <p:cBhvr>
                                        <p:cTn id="13" dur="1000" fill="hold"/>
                                        <p:tgtEl>
                                          <p:spTgt spid="402542"/>
                                        </p:tgtEl>
                                        <p:attrNameLst>
                                          <p:attrName>ppt_x</p:attrName>
                                        </p:attrNameLst>
                                      </p:cBhvr>
                                      <p:tavLst>
                                        <p:tav tm="0">
                                          <p:val>
                                            <p:strVal val="#ppt_x"/>
                                          </p:val>
                                        </p:tav>
                                        <p:tav tm="100000">
                                          <p:val>
                                            <p:strVal val="#ppt_x"/>
                                          </p:val>
                                        </p:tav>
                                      </p:tavLst>
                                    </p:anim>
                                    <p:anim calcmode="lin" valueType="num">
                                      <p:cBhvr>
                                        <p:cTn id="14" dur="1000" fill="hold"/>
                                        <p:tgtEl>
                                          <p:spTgt spid="4025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02543"/>
                                        </p:tgtEl>
                                        <p:attrNameLst>
                                          <p:attrName>style.visibility</p:attrName>
                                        </p:attrNameLst>
                                      </p:cBhvr>
                                      <p:to>
                                        <p:strVal val="visible"/>
                                      </p:to>
                                    </p:set>
                                    <p:animEffect transition="in" filter="fade">
                                      <p:cBhvr>
                                        <p:cTn id="19" dur="1000"/>
                                        <p:tgtEl>
                                          <p:spTgt spid="402543"/>
                                        </p:tgtEl>
                                      </p:cBhvr>
                                    </p:animEffect>
                                    <p:anim calcmode="lin" valueType="num">
                                      <p:cBhvr>
                                        <p:cTn id="20" dur="1000" fill="hold"/>
                                        <p:tgtEl>
                                          <p:spTgt spid="402543"/>
                                        </p:tgtEl>
                                        <p:attrNameLst>
                                          <p:attrName>ppt_x</p:attrName>
                                        </p:attrNameLst>
                                      </p:cBhvr>
                                      <p:tavLst>
                                        <p:tav tm="0">
                                          <p:val>
                                            <p:strVal val="#ppt_x"/>
                                          </p:val>
                                        </p:tav>
                                        <p:tav tm="100000">
                                          <p:val>
                                            <p:strVal val="#ppt_x"/>
                                          </p:val>
                                        </p:tav>
                                      </p:tavLst>
                                    </p:anim>
                                    <p:anim calcmode="lin" valueType="num">
                                      <p:cBhvr>
                                        <p:cTn id="21" dur="1000" fill="hold"/>
                                        <p:tgtEl>
                                          <p:spTgt spid="40254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402541"/>
                                        </p:tgtEl>
                                        <p:attrNameLst>
                                          <p:attrName>style.visibility</p:attrName>
                                        </p:attrNameLst>
                                      </p:cBhvr>
                                      <p:to>
                                        <p:strVal val="visible"/>
                                      </p:to>
                                    </p:set>
                                    <p:anim calcmode="lin" valueType="num">
                                      <p:cBhvr>
                                        <p:cTn id="26" dur="500" fill="hold"/>
                                        <p:tgtEl>
                                          <p:spTgt spid="402541"/>
                                        </p:tgtEl>
                                        <p:attrNameLst>
                                          <p:attrName>ppt_w</p:attrName>
                                        </p:attrNameLst>
                                      </p:cBhvr>
                                      <p:tavLst>
                                        <p:tav tm="0">
                                          <p:val>
                                            <p:fltVal val="0"/>
                                          </p:val>
                                        </p:tav>
                                        <p:tav tm="100000">
                                          <p:val>
                                            <p:strVal val="#ppt_w"/>
                                          </p:val>
                                        </p:tav>
                                      </p:tavLst>
                                    </p:anim>
                                    <p:anim calcmode="lin" valueType="num">
                                      <p:cBhvr>
                                        <p:cTn id="27" dur="500" fill="hold"/>
                                        <p:tgtEl>
                                          <p:spTgt spid="402541"/>
                                        </p:tgtEl>
                                        <p:attrNameLst>
                                          <p:attrName>ppt_h</p:attrName>
                                        </p:attrNameLst>
                                      </p:cBhvr>
                                      <p:tavLst>
                                        <p:tav tm="0">
                                          <p:val>
                                            <p:fltVal val="0"/>
                                          </p:val>
                                        </p:tav>
                                        <p:tav tm="100000">
                                          <p:val>
                                            <p:strVal val="#ppt_h"/>
                                          </p:val>
                                        </p:tav>
                                      </p:tavLst>
                                    </p:anim>
                                    <p:animEffect transition="in" filter="fade">
                                      <p:cBhvr>
                                        <p:cTn id="28" dur="500"/>
                                        <p:tgtEl>
                                          <p:spTgt spid="40254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02566"/>
                                        </p:tgtEl>
                                        <p:attrNameLst>
                                          <p:attrName>style.visibility</p:attrName>
                                        </p:attrNameLst>
                                      </p:cBhvr>
                                      <p:to>
                                        <p:strVal val="visible"/>
                                      </p:to>
                                    </p:set>
                                    <p:animEffect transition="in" filter="wipe(left)">
                                      <p:cBhvr>
                                        <p:cTn id="40" dur="2000"/>
                                        <p:tgtEl>
                                          <p:spTgt spid="40256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02544"/>
                                        </p:tgtEl>
                                        <p:attrNameLst>
                                          <p:attrName>style.visibility</p:attrName>
                                        </p:attrNameLst>
                                      </p:cBhvr>
                                      <p:to>
                                        <p:strVal val="visible"/>
                                      </p:to>
                                    </p:set>
                                    <p:animEffect transition="in" filter="wipe(left)">
                                      <p:cBhvr>
                                        <p:cTn id="45" dur="5000"/>
                                        <p:tgtEl>
                                          <p:spTgt spid="40254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402545"/>
                                        </p:tgtEl>
                                        <p:attrNameLst>
                                          <p:attrName>style.visibility</p:attrName>
                                        </p:attrNameLst>
                                      </p:cBhvr>
                                      <p:to>
                                        <p:strVal val="visible"/>
                                      </p:to>
                                    </p:set>
                                    <p:animEffect transition="in" filter="wipe(down)">
                                      <p:cBhvr>
                                        <p:cTn id="50" dur="2000"/>
                                        <p:tgtEl>
                                          <p:spTgt spid="402545"/>
                                        </p:tgtEl>
                                      </p:cBhvr>
                                    </p:animEffect>
                                  </p:childTnLst>
                                </p:cTn>
                              </p:par>
                            </p:childTnLst>
                          </p:cTn>
                        </p:par>
                      </p:childTnLst>
                    </p:cTn>
                  </p:par>
                  <p:par>
                    <p:cTn id="51" fill="hold">
                      <p:stCondLst>
                        <p:cond delay="indefinite"/>
                      </p:stCondLst>
                      <p:childTnLst>
                        <p:par>
                          <p:cTn id="52" fill="hold">
                            <p:stCondLst>
                              <p:cond delay="0"/>
                            </p:stCondLst>
                            <p:childTnLst>
                              <p:par>
                                <p:cTn id="53" presetID="40" presetClass="entr" presetSubtype="0" fill="hold" grpId="0" nodeType="clickEffect">
                                  <p:stCondLst>
                                    <p:cond delay="0"/>
                                  </p:stCondLst>
                                  <p:iterate type="lt">
                                    <p:tmPct val="10000"/>
                                  </p:iterate>
                                  <p:childTnLst>
                                    <p:set>
                                      <p:cBhvr>
                                        <p:cTn id="54" dur="1" fill="hold">
                                          <p:stCondLst>
                                            <p:cond delay="0"/>
                                          </p:stCondLst>
                                        </p:cTn>
                                        <p:tgtEl>
                                          <p:spTgt spid="402550"/>
                                        </p:tgtEl>
                                        <p:attrNameLst>
                                          <p:attrName>style.visibility</p:attrName>
                                        </p:attrNameLst>
                                      </p:cBhvr>
                                      <p:to>
                                        <p:strVal val="visible"/>
                                      </p:to>
                                    </p:set>
                                    <p:animEffect transition="in" filter="fade">
                                      <p:cBhvr>
                                        <p:cTn id="55" dur="1000"/>
                                        <p:tgtEl>
                                          <p:spTgt spid="402550"/>
                                        </p:tgtEl>
                                      </p:cBhvr>
                                    </p:animEffect>
                                    <p:anim calcmode="lin" valueType="num">
                                      <p:cBhvr>
                                        <p:cTn id="56" dur="1000" fill="hold"/>
                                        <p:tgtEl>
                                          <p:spTgt spid="402550"/>
                                        </p:tgtEl>
                                        <p:attrNameLst>
                                          <p:attrName>ppt_x</p:attrName>
                                        </p:attrNameLst>
                                      </p:cBhvr>
                                      <p:tavLst>
                                        <p:tav tm="0">
                                          <p:val>
                                            <p:strVal val="#ppt_x-.1"/>
                                          </p:val>
                                        </p:tav>
                                        <p:tav tm="100000">
                                          <p:val>
                                            <p:strVal val="#ppt_x"/>
                                          </p:val>
                                        </p:tav>
                                      </p:tavLst>
                                    </p:anim>
                                    <p:anim calcmode="lin" valueType="num">
                                      <p:cBhvr>
                                        <p:cTn id="57" dur="1000" fill="hold"/>
                                        <p:tgtEl>
                                          <p:spTgt spid="402550"/>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02486"/>
                                        </p:tgtEl>
                                        <p:attrNameLst>
                                          <p:attrName>style.visibility</p:attrName>
                                        </p:attrNameLst>
                                      </p:cBhvr>
                                      <p:to>
                                        <p:strVal val="visible"/>
                                      </p:to>
                                    </p:set>
                                    <p:animEffect transition="in" filter="fade">
                                      <p:cBhvr>
                                        <p:cTn id="62" dur="2000"/>
                                        <p:tgtEl>
                                          <p:spTgt spid="40248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2000"/>
                                        <p:tgtEl>
                                          <p:spTgt spid="4"/>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402483"/>
                                        </p:tgtEl>
                                        <p:attrNameLst>
                                          <p:attrName>style.visibility</p:attrName>
                                        </p:attrNameLst>
                                      </p:cBhvr>
                                      <p:to>
                                        <p:strVal val="visible"/>
                                      </p:to>
                                    </p:set>
                                    <p:animEffect transition="in" filter="wipe(up)">
                                      <p:cBhvr>
                                        <p:cTn id="70" dur="500"/>
                                        <p:tgtEl>
                                          <p:spTgt spid="402483"/>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402553"/>
                                        </p:tgtEl>
                                        <p:attrNameLst>
                                          <p:attrName>style.visibility</p:attrName>
                                        </p:attrNameLst>
                                      </p:cBhvr>
                                      <p:to>
                                        <p:strVal val="visible"/>
                                      </p:to>
                                    </p:set>
                                    <p:animEffect transition="in" filter="dissolve">
                                      <p:cBhvr>
                                        <p:cTn id="75" dur="500"/>
                                        <p:tgtEl>
                                          <p:spTgt spid="402553"/>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402551"/>
                                        </p:tgtEl>
                                        <p:attrNameLst>
                                          <p:attrName>style.visibility</p:attrName>
                                        </p:attrNameLst>
                                      </p:cBhvr>
                                      <p:to>
                                        <p:strVal val="visible"/>
                                      </p:to>
                                    </p:set>
                                    <p:animEffect transition="in" filter="dissolve">
                                      <p:cBhvr>
                                        <p:cTn id="80" dur="500"/>
                                        <p:tgtEl>
                                          <p:spTgt spid="402551"/>
                                        </p:tgtEl>
                                      </p:cBhvr>
                                    </p:animEffect>
                                  </p:childTnLst>
                                </p:cTn>
                              </p:par>
                            </p:childTnLst>
                          </p:cTn>
                        </p:par>
                        <p:par>
                          <p:cTn id="81" fill="hold">
                            <p:stCondLst>
                              <p:cond delay="500"/>
                            </p:stCondLst>
                            <p:childTnLst>
                              <p:par>
                                <p:cTn id="82" presetID="29" presetClass="entr" presetSubtype="0" fill="hold" grpId="0" nodeType="afterEffect">
                                  <p:stCondLst>
                                    <p:cond delay="0"/>
                                  </p:stCondLst>
                                  <p:childTnLst>
                                    <p:set>
                                      <p:cBhvr>
                                        <p:cTn id="83" dur="1" fill="hold">
                                          <p:stCondLst>
                                            <p:cond delay="0"/>
                                          </p:stCondLst>
                                        </p:cTn>
                                        <p:tgtEl>
                                          <p:spTgt spid="402484"/>
                                        </p:tgtEl>
                                        <p:attrNameLst>
                                          <p:attrName>style.visibility</p:attrName>
                                        </p:attrNameLst>
                                      </p:cBhvr>
                                      <p:to>
                                        <p:strVal val="visible"/>
                                      </p:to>
                                    </p:set>
                                    <p:anim calcmode="lin" valueType="num">
                                      <p:cBhvr>
                                        <p:cTn id="84" dur="1000" fill="hold"/>
                                        <p:tgtEl>
                                          <p:spTgt spid="402484"/>
                                        </p:tgtEl>
                                        <p:attrNameLst>
                                          <p:attrName>ppt_x</p:attrName>
                                        </p:attrNameLst>
                                      </p:cBhvr>
                                      <p:tavLst>
                                        <p:tav tm="0">
                                          <p:val>
                                            <p:strVal val="#ppt_x-.2"/>
                                          </p:val>
                                        </p:tav>
                                        <p:tav tm="100000">
                                          <p:val>
                                            <p:strVal val="#ppt_x"/>
                                          </p:val>
                                        </p:tav>
                                      </p:tavLst>
                                    </p:anim>
                                    <p:anim calcmode="lin" valueType="num">
                                      <p:cBhvr>
                                        <p:cTn id="85" dur="1000" fill="hold"/>
                                        <p:tgtEl>
                                          <p:spTgt spid="402484"/>
                                        </p:tgtEl>
                                        <p:attrNameLst>
                                          <p:attrName>ppt_y</p:attrName>
                                        </p:attrNameLst>
                                      </p:cBhvr>
                                      <p:tavLst>
                                        <p:tav tm="0">
                                          <p:val>
                                            <p:strVal val="#ppt_y"/>
                                          </p:val>
                                        </p:tav>
                                        <p:tav tm="100000">
                                          <p:val>
                                            <p:strVal val="#ppt_y"/>
                                          </p:val>
                                        </p:tav>
                                      </p:tavLst>
                                    </p:anim>
                                    <p:animEffect transition="in" filter="wipe(right)" prLst="gradientSize: 0.1">
                                      <p:cBhvr>
                                        <p:cTn id="86" dur="1000"/>
                                        <p:tgtEl>
                                          <p:spTgt spid="402484"/>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402559"/>
                                        </p:tgtEl>
                                        <p:attrNameLst>
                                          <p:attrName>style.visibility</p:attrName>
                                        </p:attrNameLst>
                                      </p:cBhvr>
                                      <p:to>
                                        <p:strVal val="visible"/>
                                      </p:to>
                                    </p:set>
                                    <p:animEffect transition="in" filter="wipe(down)">
                                      <p:cBhvr>
                                        <p:cTn id="91" dur="500"/>
                                        <p:tgtEl>
                                          <p:spTgt spid="402559"/>
                                        </p:tgtEl>
                                      </p:cBhvr>
                                    </p:animEffect>
                                  </p:childTnLst>
                                </p:cTn>
                              </p:par>
                            </p:childTnLst>
                          </p:cTn>
                        </p:par>
                        <p:par>
                          <p:cTn id="92" fill="hold">
                            <p:stCondLst>
                              <p:cond delay="500"/>
                            </p:stCondLst>
                            <p:childTnLst>
                              <p:par>
                                <p:cTn id="93" presetID="22" presetClass="entr" presetSubtype="4" fill="hold" grpId="0" nodeType="afterEffect">
                                  <p:stCondLst>
                                    <p:cond delay="0"/>
                                  </p:stCondLst>
                                  <p:childTnLst>
                                    <p:set>
                                      <p:cBhvr>
                                        <p:cTn id="94" dur="1" fill="hold">
                                          <p:stCondLst>
                                            <p:cond delay="0"/>
                                          </p:stCondLst>
                                        </p:cTn>
                                        <p:tgtEl>
                                          <p:spTgt spid="402560"/>
                                        </p:tgtEl>
                                        <p:attrNameLst>
                                          <p:attrName>style.visibility</p:attrName>
                                        </p:attrNameLst>
                                      </p:cBhvr>
                                      <p:to>
                                        <p:strVal val="visible"/>
                                      </p:to>
                                    </p:set>
                                    <p:animEffect transition="in" filter="wipe(down)">
                                      <p:cBhvr>
                                        <p:cTn id="95" dur="500"/>
                                        <p:tgtEl>
                                          <p:spTgt spid="402560"/>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0" fill="hold" grpId="0" nodeType="clickEffect">
                                  <p:stCondLst>
                                    <p:cond delay="0"/>
                                  </p:stCondLst>
                                  <p:childTnLst>
                                    <p:set>
                                      <p:cBhvr>
                                        <p:cTn id="99" dur="1" fill="hold">
                                          <p:stCondLst>
                                            <p:cond delay="0"/>
                                          </p:stCondLst>
                                        </p:cTn>
                                        <p:tgtEl>
                                          <p:spTgt spid="402485"/>
                                        </p:tgtEl>
                                        <p:attrNameLst>
                                          <p:attrName>style.visibility</p:attrName>
                                        </p:attrNameLst>
                                      </p:cBhvr>
                                      <p:to>
                                        <p:strVal val="visible"/>
                                      </p:to>
                                    </p:set>
                                    <p:anim calcmode="lin" valueType="num">
                                      <p:cBhvr>
                                        <p:cTn id="100" dur="500" fill="hold"/>
                                        <p:tgtEl>
                                          <p:spTgt spid="402485"/>
                                        </p:tgtEl>
                                        <p:attrNameLst>
                                          <p:attrName>ppt_w</p:attrName>
                                        </p:attrNameLst>
                                      </p:cBhvr>
                                      <p:tavLst>
                                        <p:tav tm="0">
                                          <p:val>
                                            <p:fltVal val="0"/>
                                          </p:val>
                                        </p:tav>
                                        <p:tav tm="100000">
                                          <p:val>
                                            <p:strVal val="#ppt_w"/>
                                          </p:val>
                                        </p:tav>
                                      </p:tavLst>
                                    </p:anim>
                                    <p:anim calcmode="lin" valueType="num">
                                      <p:cBhvr>
                                        <p:cTn id="101" dur="500" fill="hold"/>
                                        <p:tgtEl>
                                          <p:spTgt spid="402485"/>
                                        </p:tgtEl>
                                        <p:attrNameLst>
                                          <p:attrName>ppt_h</p:attrName>
                                        </p:attrNameLst>
                                      </p:cBhvr>
                                      <p:tavLst>
                                        <p:tav tm="0">
                                          <p:val>
                                            <p:fltVal val="0"/>
                                          </p:val>
                                        </p:tav>
                                        <p:tav tm="100000">
                                          <p:val>
                                            <p:strVal val="#ppt_h"/>
                                          </p:val>
                                        </p:tav>
                                      </p:tavLst>
                                    </p:anim>
                                    <p:animEffect transition="in" filter="fade">
                                      <p:cBhvr>
                                        <p:cTn id="102" dur="500"/>
                                        <p:tgtEl>
                                          <p:spTgt spid="40248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02489"/>
                                        </p:tgtEl>
                                        <p:attrNameLst>
                                          <p:attrName>style.visibility</p:attrName>
                                        </p:attrNameLst>
                                      </p:cBhvr>
                                      <p:to>
                                        <p:strVal val="visible"/>
                                      </p:to>
                                    </p:set>
                                    <p:animEffect transition="in" filter="fade">
                                      <p:cBhvr>
                                        <p:cTn id="107" dur="2000"/>
                                        <p:tgtEl>
                                          <p:spTgt spid="402489"/>
                                        </p:tgtEl>
                                      </p:cBhvr>
                                    </p:animEffect>
                                  </p:childTnLst>
                                </p:cTn>
                              </p:par>
                            </p:childTnLst>
                          </p:cTn>
                        </p:par>
                        <p:par>
                          <p:cTn id="108" fill="hold">
                            <p:stCondLst>
                              <p:cond delay="2000"/>
                            </p:stCondLst>
                            <p:childTnLst>
                              <p:par>
                                <p:cTn id="109" presetID="10" presetClass="entr" presetSubtype="0" fill="hold" nodeType="afterEffect">
                                  <p:stCondLst>
                                    <p:cond delay="0"/>
                                  </p:stCondLst>
                                  <p:childTnLst>
                                    <p:set>
                                      <p:cBhvr>
                                        <p:cTn id="110" dur="1" fill="hold">
                                          <p:stCondLst>
                                            <p:cond delay="0"/>
                                          </p:stCondLst>
                                        </p:cTn>
                                        <p:tgtEl>
                                          <p:spTgt spid="5"/>
                                        </p:tgtEl>
                                        <p:attrNameLst>
                                          <p:attrName>style.visibility</p:attrName>
                                        </p:attrNameLst>
                                      </p:cBhvr>
                                      <p:to>
                                        <p:strVal val="visible"/>
                                      </p:to>
                                    </p:set>
                                    <p:animEffect transition="in" filter="fade">
                                      <p:cBhvr>
                                        <p:cTn id="111" dur="2000"/>
                                        <p:tgtEl>
                                          <p:spTgt spid="5"/>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402487"/>
                                        </p:tgtEl>
                                        <p:attrNameLst>
                                          <p:attrName>style.visibility</p:attrName>
                                        </p:attrNameLst>
                                      </p:cBhvr>
                                      <p:to>
                                        <p:strVal val="visible"/>
                                      </p:to>
                                    </p:set>
                                    <p:animEffect transition="in" filter="wipe(left)">
                                      <p:cBhvr>
                                        <p:cTn id="114" dur="500"/>
                                        <p:tgtEl>
                                          <p:spTgt spid="402487"/>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402494"/>
                                        </p:tgtEl>
                                        <p:attrNameLst>
                                          <p:attrName>style.visibility</p:attrName>
                                        </p:attrNameLst>
                                      </p:cBhvr>
                                      <p:to>
                                        <p:strVal val="visible"/>
                                      </p:to>
                                    </p:set>
                                    <p:animEffect transition="in" filter="wipe(down)">
                                      <p:cBhvr>
                                        <p:cTn id="119" dur="500"/>
                                        <p:tgtEl>
                                          <p:spTgt spid="402494"/>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grpId="0" nodeType="clickEffect">
                                  <p:stCondLst>
                                    <p:cond delay="0"/>
                                  </p:stCondLst>
                                  <p:childTnLst>
                                    <p:set>
                                      <p:cBhvr>
                                        <p:cTn id="123" dur="1" fill="hold">
                                          <p:stCondLst>
                                            <p:cond delay="0"/>
                                          </p:stCondLst>
                                        </p:cTn>
                                        <p:tgtEl>
                                          <p:spTgt spid="402558"/>
                                        </p:tgtEl>
                                        <p:attrNameLst>
                                          <p:attrName>style.visibility</p:attrName>
                                        </p:attrNameLst>
                                      </p:cBhvr>
                                      <p:to>
                                        <p:strVal val="visible"/>
                                      </p:to>
                                    </p:set>
                                    <p:animEffect transition="in" filter="dissolve">
                                      <p:cBhvr>
                                        <p:cTn id="124" dur="500"/>
                                        <p:tgtEl>
                                          <p:spTgt spid="402558"/>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ntr" presetSubtype="0" fill="hold" grpId="0" nodeType="clickEffect">
                                  <p:stCondLst>
                                    <p:cond delay="0"/>
                                  </p:stCondLst>
                                  <p:childTnLst>
                                    <p:set>
                                      <p:cBhvr>
                                        <p:cTn id="128" dur="1" fill="hold">
                                          <p:stCondLst>
                                            <p:cond delay="0"/>
                                          </p:stCondLst>
                                        </p:cTn>
                                        <p:tgtEl>
                                          <p:spTgt spid="402554"/>
                                        </p:tgtEl>
                                        <p:attrNameLst>
                                          <p:attrName>style.visibility</p:attrName>
                                        </p:attrNameLst>
                                      </p:cBhvr>
                                      <p:to>
                                        <p:strVal val="visible"/>
                                      </p:to>
                                    </p:set>
                                    <p:animEffect transition="in" filter="dissolve">
                                      <p:cBhvr>
                                        <p:cTn id="129" dur="500"/>
                                        <p:tgtEl>
                                          <p:spTgt spid="402554"/>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grpId="0" nodeType="clickEffect">
                                  <p:stCondLst>
                                    <p:cond delay="0"/>
                                  </p:stCondLst>
                                  <p:childTnLst>
                                    <p:set>
                                      <p:cBhvr>
                                        <p:cTn id="133" dur="1" fill="hold">
                                          <p:stCondLst>
                                            <p:cond delay="0"/>
                                          </p:stCondLst>
                                        </p:cTn>
                                        <p:tgtEl>
                                          <p:spTgt spid="402564"/>
                                        </p:tgtEl>
                                        <p:attrNameLst>
                                          <p:attrName>style.visibility</p:attrName>
                                        </p:attrNameLst>
                                      </p:cBhvr>
                                      <p:to>
                                        <p:strVal val="visible"/>
                                      </p:to>
                                    </p:set>
                                    <p:animEffect transition="in" filter="wipe(down)">
                                      <p:cBhvr>
                                        <p:cTn id="134" dur="500"/>
                                        <p:tgtEl>
                                          <p:spTgt spid="402564"/>
                                        </p:tgtEl>
                                      </p:cBhvr>
                                    </p:animEffect>
                                  </p:childTnLst>
                                </p:cTn>
                              </p:par>
                            </p:childTnLst>
                          </p:cTn>
                        </p:par>
                        <p:par>
                          <p:cTn id="135" fill="hold">
                            <p:stCondLst>
                              <p:cond delay="500"/>
                            </p:stCondLst>
                            <p:childTnLst>
                              <p:par>
                                <p:cTn id="136" presetID="22" presetClass="entr" presetSubtype="4" fill="hold" grpId="0" nodeType="afterEffect">
                                  <p:stCondLst>
                                    <p:cond delay="0"/>
                                  </p:stCondLst>
                                  <p:childTnLst>
                                    <p:set>
                                      <p:cBhvr>
                                        <p:cTn id="137" dur="1" fill="hold">
                                          <p:stCondLst>
                                            <p:cond delay="0"/>
                                          </p:stCondLst>
                                        </p:cTn>
                                        <p:tgtEl>
                                          <p:spTgt spid="402565"/>
                                        </p:tgtEl>
                                        <p:attrNameLst>
                                          <p:attrName>style.visibility</p:attrName>
                                        </p:attrNameLst>
                                      </p:cBhvr>
                                      <p:to>
                                        <p:strVal val="visible"/>
                                      </p:to>
                                    </p:set>
                                    <p:animEffect transition="in" filter="wipe(down)">
                                      <p:cBhvr>
                                        <p:cTn id="138" dur="500"/>
                                        <p:tgtEl>
                                          <p:spTgt spid="402565"/>
                                        </p:tgtEl>
                                      </p:cBhvr>
                                    </p:animEffect>
                                  </p:childTnLst>
                                </p:cTn>
                              </p:par>
                            </p:childTnLst>
                          </p:cTn>
                        </p:par>
                      </p:childTnLst>
                    </p:cTn>
                  </p:par>
                  <p:par>
                    <p:cTn id="139" fill="hold">
                      <p:stCondLst>
                        <p:cond delay="indefinite"/>
                      </p:stCondLst>
                      <p:childTnLst>
                        <p:par>
                          <p:cTn id="140" fill="hold">
                            <p:stCondLst>
                              <p:cond delay="0"/>
                            </p:stCondLst>
                            <p:childTnLst>
                              <p:par>
                                <p:cTn id="141" presetID="53" presetClass="entr" presetSubtype="0" fill="hold" grpId="0" nodeType="clickEffect">
                                  <p:stCondLst>
                                    <p:cond delay="0"/>
                                  </p:stCondLst>
                                  <p:childTnLst>
                                    <p:set>
                                      <p:cBhvr>
                                        <p:cTn id="142" dur="1" fill="hold">
                                          <p:stCondLst>
                                            <p:cond delay="0"/>
                                          </p:stCondLst>
                                        </p:cTn>
                                        <p:tgtEl>
                                          <p:spTgt spid="402488"/>
                                        </p:tgtEl>
                                        <p:attrNameLst>
                                          <p:attrName>style.visibility</p:attrName>
                                        </p:attrNameLst>
                                      </p:cBhvr>
                                      <p:to>
                                        <p:strVal val="visible"/>
                                      </p:to>
                                    </p:set>
                                    <p:anim calcmode="lin" valueType="num">
                                      <p:cBhvr>
                                        <p:cTn id="143" dur="500" fill="hold"/>
                                        <p:tgtEl>
                                          <p:spTgt spid="402488"/>
                                        </p:tgtEl>
                                        <p:attrNameLst>
                                          <p:attrName>ppt_w</p:attrName>
                                        </p:attrNameLst>
                                      </p:cBhvr>
                                      <p:tavLst>
                                        <p:tav tm="0">
                                          <p:val>
                                            <p:fltVal val="0"/>
                                          </p:val>
                                        </p:tav>
                                        <p:tav tm="100000">
                                          <p:val>
                                            <p:strVal val="#ppt_w"/>
                                          </p:val>
                                        </p:tav>
                                      </p:tavLst>
                                    </p:anim>
                                    <p:anim calcmode="lin" valueType="num">
                                      <p:cBhvr>
                                        <p:cTn id="144" dur="500" fill="hold"/>
                                        <p:tgtEl>
                                          <p:spTgt spid="402488"/>
                                        </p:tgtEl>
                                        <p:attrNameLst>
                                          <p:attrName>ppt_h</p:attrName>
                                        </p:attrNameLst>
                                      </p:cBhvr>
                                      <p:tavLst>
                                        <p:tav tm="0">
                                          <p:val>
                                            <p:fltVal val="0"/>
                                          </p:val>
                                        </p:tav>
                                        <p:tav tm="100000">
                                          <p:val>
                                            <p:strVal val="#ppt_h"/>
                                          </p:val>
                                        </p:tav>
                                      </p:tavLst>
                                    </p:anim>
                                    <p:animEffect transition="in" filter="fade">
                                      <p:cBhvr>
                                        <p:cTn id="145" dur="500"/>
                                        <p:tgtEl>
                                          <p:spTgt spid="402488"/>
                                        </p:tgtEl>
                                      </p:cBhvr>
                                    </p:animEffect>
                                  </p:childTnLst>
                                </p:cTn>
                              </p:par>
                            </p:childTnLst>
                          </p:cTn>
                        </p:par>
                      </p:childTnLst>
                    </p:cTn>
                  </p:par>
                  <p:par>
                    <p:cTn id="146" fill="hold">
                      <p:stCondLst>
                        <p:cond delay="indefinite"/>
                      </p:stCondLst>
                      <p:childTnLst>
                        <p:par>
                          <p:cTn id="147" fill="hold">
                            <p:stCondLst>
                              <p:cond delay="0"/>
                            </p:stCondLst>
                            <p:childTnLst>
                              <p:par>
                                <p:cTn id="148" presetID="53" presetClass="entr" presetSubtype="0" fill="hold" nodeType="clickEffect">
                                  <p:stCondLst>
                                    <p:cond delay="0"/>
                                  </p:stCondLst>
                                  <p:childTnLst>
                                    <p:set>
                                      <p:cBhvr>
                                        <p:cTn id="149" dur="1" fill="hold">
                                          <p:stCondLst>
                                            <p:cond delay="0"/>
                                          </p:stCondLst>
                                        </p:cTn>
                                        <p:tgtEl>
                                          <p:spTgt spid="7"/>
                                        </p:tgtEl>
                                        <p:attrNameLst>
                                          <p:attrName>style.visibility</p:attrName>
                                        </p:attrNameLst>
                                      </p:cBhvr>
                                      <p:to>
                                        <p:strVal val="visible"/>
                                      </p:to>
                                    </p:set>
                                    <p:anim calcmode="lin" valueType="num">
                                      <p:cBhvr>
                                        <p:cTn id="150" dur="500" fill="hold"/>
                                        <p:tgtEl>
                                          <p:spTgt spid="7"/>
                                        </p:tgtEl>
                                        <p:attrNameLst>
                                          <p:attrName>ppt_w</p:attrName>
                                        </p:attrNameLst>
                                      </p:cBhvr>
                                      <p:tavLst>
                                        <p:tav tm="0">
                                          <p:val>
                                            <p:fltVal val="0"/>
                                          </p:val>
                                        </p:tav>
                                        <p:tav tm="100000">
                                          <p:val>
                                            <p:strVal val="#ppt_w"/>
                                          </p:val>
                                        </p:tav>
                                      </p:tavLst>
                                    </p:anim>
                                    <p:anim calcmode="lin" valueType="num">
                                      <p:cBhvr>
                                        <p:cTn id="151" dur="500" fill="hold"/>
                                        <p:tgtEl>
                                          <p:spTgt spid="7"/>
                                        </p:tgtEl>
                                        <p:attrNameLst>
                                          <p:attrName>ppt_h</p:attrName>
                                        </p:attrNameLst>
                                      </p:cBhvr>
                                      <p:tavLst>
                                        <p:tav tm="0">
                                          <p:val>
                                            <p:fltVal val="0"/>
                                          </p:val>
                                        </p:tav>
                                        <p:tav tm="100000">
                                          <p:val>
                                            <p:strVal val="#ppt_h"/>
                                          </p:val>
                                        </p:tav>
                                      </p:tavLst>
                                    </p:anim>
                                    <p:animEffect transition="in" filter="fade">
                                      <p:cBhvr>
                                        <p:cTn id="152" dur="500"/>
                                        <p:tgtEl>
                                          <p:spTgt spid="7"/>
                                        </p:tgtEl>
                                      </p:cBhvr>
                                    </p:animEffect>
                                  </p:childTnLst>
                                </p:cTn>
                              </p:par>
                            </p:childTnLst>
                          </p:cTn>
                        </p:par>
                      </p:childTnLst>
                    </p:cTn>
                  </p:par>
                  <p:par>
                    <p:cTn id="153" fill="hold">
                      <p:stCondLst>
                        <p:cond delay="indefinite"/>
                      </p:stCondLst>
                      <p:childTnLst>
                        <p:par>
                          <p:cTn id="154" fill="hold">
                            <p:stCondLst>
                              <p:cond delay="0"/>
                            </p:stCondLst>
                            <p:childTnLst>
                              <p:par>
                                <p:cTn id="155" presetID="47" presetClass="entr" presetSubtype="0" fill="hold" grpId="0" nodeType="clickEffect">
                                  <p:stCondLst>
                                    <p:cond delay="0"/>
                                  </p:stCondLst>
                                  <p:childTnLst>
                                    <p:set>
                                      <p:cBhvr>
                                        <p:cTn id="156" dur="1" fill="hold">
                                          <p:stCondLst>
                                            <p:cond delay="0"/>
                                          </p:stCondLst>
                                        </p:cTn>
                                        <p:tgtEl>
                                          <p:spTgt spid="402580"/>
                                        </p:tgtEl>
                                        <p:attrNameLst>
                                          <p:attrName>style.visibility</p:attrName>
                                        </p:attrNameLst>
                                      </p:cBhvr>
                                      <p:to>
                                        <p:strVal val="visible"/>
                                      </p:to>
                                    </p:set>
                                    <p:animEffect transition="in" filter="fade">
                                      <p:cBhvr>
                                        <p:cTn id="157" dur="1000"/>
                                        <p:tgtEl>
                                          <p:spTgt spid="402580"/>
                                        </p:tgtEl>
                                      </p:cBhvr>
                                    </p:animEffect>
                                    <p:anim calcmode="lin" valueType="num">
                                      <p:cBhvr>
                                        <p:cTn id="158" dur="1000" fill="hold"/>
                                        <p:tgtEl>
                                          <p:spTgt spid="402580"/>
                                        </p:tgtEl>
                                        <p:attrNameLst>
                                          <p:attrName>ppt_x</p:attrName>
                                        </p:attrNameLst>
                                      </p:cBhvr>
                                      <p:tavLst>
                                        <p:tav tm="0">
                                          <p:val>
                                            <p:strVal val="#ppt_x"/>
                                          </p:val>
                                        </p:tav>
                                        <p:tav tm="100000">
                                          <p:val>
                                            <p:strVal val="#ppt_x"/>
                                          </p:val>
                                        </p:tav>
                                      </p:tavLst>
                                    </p:anim>
                                    <p:anim calcmode="lin" valueType="num">
                                      <p:cBhvr>
                                        <p:cTn id="159" dur="1000" fill="hold"/>
                                        <p:tgtEl>
                                          <p:spTgt spid="402580"/>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9" presetClass="entr" presetSubtype="0" fill="hold" grpId="0" nodeType="clickEffect">
                                  <p:stCondLst>
                                    <p:cond delay="0"/>
                                  </p:stCondLst>
                                  <p:childTnLst>
                                    <p:set>
                                      <p:cBhvr>
                                        <p:cTn id="163" dur="1" fill="hold">
                                          <p:stCondLst>
                                            <p:cond delay="0"/>
                                          </p:stCondLst>
                                        </p:cTn>
                                        <p:tgtEl>
                                          <p:spTgt spid="402581"/>
                                        </p:tgtEl>
                                        <p:attrNameLst>
                                          <p:attrName>style.visibility</p:attrName>
                                        </p:attrNameLst>
                                      </p:cBhvr>
                                      <p:to>
                                        <p:strVal val="visible"/>
                                      </p:to>
                                    </p:set>
                                    <p:animEffect transition="in" filter="dissolve">
                                      <p:cBhvr>
                                        <p:cTn id="164" dur="500"/>
                                        <p:tgtEl>
                                          <p:spTgt spid="402581"/>
                                        </p:tgtEl>
                                      </p:cBhvr>
                                    </p:animEffect>
                                  </p:childTnLst>
                                </p:cTn>
                              </p:par>
                            </p:childTnLst>
                          </p:cTn>
                        </p:par>
                      </p:childTnLst>
                    </p:cTn>
                  </p:par>
                  <p:par>
                    <p:cTn id="165" fill="hold">
                      <p:stCondLst>
                        <p:cond delay="indefinite"/>
                      </p:stCondLst>
                      <p:childTnLst>
                        <p:par>
                          <p:cTn id="166" fill="hold">
                            <p:stCondLst>
                              <p:cond delay="0"/>
                            </p:stCondLst>
                            <p:childTnLst>
                              <p:par>
                                <p:cTn id="167" presetID="55" presetClass="exit" presetSubtype="0" fill="hold" grpId="1" nodeType="clickEffect">
                                  <p:stCondLst>
                                    <p:cond delay="0"/>
                                  </p:stCondLst>
                                  <p:childTnLst>
                                    <p:anim calcmode="lin" valueType="num">
                                      <p:cBhvr>
                                        <p:cTn id="168" dur="1000"/>
                                        <p:tgtEl>
                                          <p:spTgt spid="402580"/>
                                        </p:tgtEl>
                                        <p:attrNameLst>
                                          <p:attrName>ppt_w</p:attrName>
                                        </p:attrNameLst>
                                      </p:cBhvr>
                                      <p:tavLst>
                                        <p:tav tm="0">
                                          <p:val>
                                            <p:strVal val="ppt_w"/>
                                          </p:val>
                                        </p:tav>
                                        <p:tav tm="100000">
                                          <p:val>
                                            <p:strVal val="ppt_w*0.70"/>
                                          </p:val>
                                        </p:tav>
                                      </p:tavLst>
                                    </p:anim>
                                    <p:anim calcmode="lin" valueType="num">
                                      <p:cBhvr>
                                        <p:cTn id="169" dur="1000"/>
                                        <p:tgtEl>
                                          <p:spTgt spid="402580"/>
                                        </p:tgtEl>
                                        <p:attrNameLst>
                                          <p:attrName>ppt_h</p:attrName>
                                        </p:attrNameLst>
                                      </p:cBhvr>
                                      <p:tavLst>
                                        <p:tav tm="0">
                                          <p:val>
                                            <p:strVal val="ppt_h"/>
                                          </p:val>
                                        </p:tav>
                                        <p:tav tm="100000">
                                          <p:val>
                                            <p:strVal val="ppt_h"/>
                                          </p:val>
                                        </p:tav>
                                      </p:tavLst>
                                    </p:anim>
                                    <p:animEffect transition="out" filter="fade">
                                      <p:cBhvr>
                                        <p:cTn id="170" dur="1000"/>
                                        <p:tgtEl>
                                          <p:spTgt spid="402580"/>
                                        </p:tgtEl>
                                      </p:cBhvr>
                                    </p:animEffect>
                                    <p:set>
                                      <p:cBhvr>
                                        <p:cTn id="171" dur="1" fill="hold">
                                          <p:stCondLst>
                                            <p:cond delay="999"/>
                                          </p:stCondLst>
                                        </p:cTn>
                                        <p:tgtEl>
                                          <p:spTgt spid="402580"/>
                                        </p:tgtEl>
                                        <p:attrNameLst>
                                          <p:attrName>style.visibility</p:attrName>
                                        </p:attrNameLst>
                                      </p:cBhvr>
                                      <p:to>
                                        <p:strVal val="hidden"/>
                                      </p:to>
                                    </p:set>
                                  </p:childTnLst>
                                </p:cTn>
                              </p:par>
                              <p:par>
                                <p:cTn id="172" presetID="55" presetClass="exit" presetSubtype="0" fill="hold" grpId="1" nodeType="withEffect">
                                  <p:stCondLst>
                                    <p:cond delay="0"/>
                                  </p:stCondLst>
                                  <p:childTnLst>
                                    <p:anim calcmode="lin" valueType="num">
                                      <p:cBhvr>
                                        <p:cTn id="173" dur="1000"/>
                                        <p:tgtEl>
                                          <p:spTgt spid="402581"/>
                                        </p:tgtEl>
                                        <p:attrNameLst>
                                          <p:attrName>ppt_w</p:attrName>
                                        </p:attrNameLst>
                                      </p:cBhvr>
                                      <p:tavLst>
                                        <p:tav tm="0">
                                          <p:val>
                                            <p:strVal val="ppt_w"/>
                                          </p:val>
                                        </p:tav>
                                        <p:tav tm="100000">
                                          <p:val>
                                            <p:strVal val="ppt_w*0.70"/>
                                          </p:val>
                                        </p:tav>
                                      </p:tavLst>
                                    </p:anim>
                                    <p:anim calcmode="lin" valueType="num">
                                      <p:cBhvr>
                                        <p:cTn id="174" dur="1000"/>
                                        <p:tgtEl>
                                          <p:spTgt spid="402581"/>
                                        </p:tgtEl>
                                        <p:attrNameLst>
                                          <p:attrName>ppt_h</p:attrName>
                                        </p:attrNameLst>
                                      </p:cBhvr>
                                      <p:tavLst>
                                        <p:tav tm="0">
                                          <p:val>
                                            <p:strVal val="ppt_h"/>
                                          </p:val>
                                        </p:tav>
                                        <p:tav tm="100000">
                                          <p:val>
                                            <p:strVal val="ppt_h"/>
                                          </p:val>
                                        </p:tav>
                                      </p:tavLst>
                                    </p:anim>
                                    <p:animEffect transition="out" filter="fade">
                                      <p:cBhvr>
                                        <p:cTn id="175" dur="1000"/>
                                        <p:tgtEl>
                                          <p:spTgt spid="402581"/>
                                        </p:tgtEl>
                                      </p:cBhvr>
                                    </p:animEffect>
                                    <p:set>
                                      <p:cBhvr>
                                        <p:cTn id="176" dur="1" fill="hold">
                                          <p:stCondLst>
                                            <p:cond delay="999"/>
                                          </p:stCondLst>
                                        </p:cTn>
                                        <p:tgtEl>
                                          <p:spTgt spid="402581"/>
                                        </p:tgtEl>
                                        <p:attrNameLst>
                                          <p:attrName>style.visibility</p:attrName>
                                        </p:attrNameLst>
                                      </p:cBhvr>
                                      <p:to>
                                        <p:strVal val="hidden"/>
                                      </p:to>
                                    </p:set>
                                  </p:childTnLst>
                                </p:cTn>
                              </p:par>
                              <p:par>
                                <p:cTn id="177" presetID="55" presetClass="exit" presetSubtype="0" fill="hold" nodeType="withEffect">
                                  <p:stCondLst>
                                    <p:cond delay="0"/>
                                  </p:stCondLst>
                                  <p:childTnLst>
                                    <p:anim calcmode="lin" valueType="num">
                                      <p:cBhvr>
                                        <p:cTn id="178" dur="1000"/>
                                        <p:tgtEl>
                                          <p:spTgt spid="7"/>
                                        </p:tgtEl>
                                        <p:attrNameLst>
                                          <p:attrName>ppt_w</p:attrName>
                                        </p:attrNameLst>
                                      </p:cBhvr>
                                      <p:tavLst>
                                        <p:tav tm="0">
                                          <p:val>
                                            <p:strVal val="ppt_w"/>
                                          </p:val>
                                        </p:tav>
                                        <p:tav tm="100000">
                                          <p:val>
                                            <p:strVal val="ppt_w*0.70"/>
                                          </p:val>
                                        </p:tav>
                                      </p:tavLst>
                                    </p:anim>
                                    <p:anim calcmode="lin" valueType="num">
                                      <p:cBhvr>
                                        <p:cTn id="179" dur="1000"/>
                                        <p:tgtEl>
                                          <p:spTgt spid="7"/>
                                        </p:tgtEl>
                                        <p:attrNameLst>
                                          <p:attrName>ppt_h</p:attrName>
                                        </p:attrNameLst>
                                      </p:cBhvr>
                                      <p:tavLst>
                                        <p:tav tm="0">
                                          <p:val>
                                            <p:strVal val="ppt_h"/>
                                          </p:val>
                                        </p:tav>
                                        <p:tav tm="100000">
                                          <p:val>
                                            <p:strVal val="ppt_h"/>
                                          </p:val>
                                        </p:tav>
                                      </p:tavLst>
                                    </p:anim>
                                    <p:animEffect transition="out" filter="fade">
                                      <p:cBhvr>
                                        <p:cTn id="180" dur="1000"/>
                                        <p:tgtEl>
                                          <p:spTgt spid="7"/>
                                        </p:tgtEl>
                                      </p:cBhvr>
                                    </p:animEffect>
                                    <p:set>
                                      <p:cBhvr>
                                        <p:cTn id="181" dur="1" fill="hold">
                                          <p:stCondLst>
                                            <p:cond delay="999"/>
                                          </p:stCondLst>
                                        </p:cTn>
                                        <p:tgtEl>
                                          <p:spTgt spid="7"/>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nodeType="clickEffect">
                                  <p:stCondLst>
                                    <p:cond delay="0"/>
                                  </p:stCondLst>
                                  <p:childTnLst>
                                    <p:set>
                                      <p:cBhvr>
                                        <p:cTn id="185" dur="1" fill="hold">
                                          <p:stCondLst>
                                            <p:cond delay="0"/>
                                          </p:stCondLst>
                                        </p:cTn>
                                        <p:tgtEl>
                                          <p:spTgt spid="6"/>
                                        </p:tgtEl>
                                        <p:attrNameLst>
                                          <p:attrName>style.visibility</p:attrName>
                                        </p:attrNameLst>
                                      </p:cBhvr>
                                      <p:to>
                                        <p:strVal val="visible"/>
                                      </p:to>
                                    </p:set>
                                    <p:animEffect transition="in" filter="fade">
                                      <p:cBhvr>
                                        <p:cTn id="186" dur="2000"/>
                                        <p:tgtEl>
                                          <p:spTgt spid="6"/>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402493"/>
                                        </p:tgtEl>
                                        <p:attrNameLst>
                                          <p:attrName>style.visibility</p:attrName>
                                        </p:attrNameLst>
                                      </p:cBhvr>
                                      <p:to>
                                        <p:strVal val="visible"/>
                                      </p:to>
                                    </p:set>
                                    <p:animEffect transition="in" filter="fade">
                                      <p:cBhvr>
                                        <p:cTn id="189" dur="2000"/>
                                        <p:tgtEl>
                                          <p:spTgt spid="402493"/>
                                        </p:tgtEl>
                                      </p:cBhvr>
                                    </p:animEffect>
                                  </p:childTnLst>
                                </p:cTn>
                              </p:par>
                            </p:childTnLst>
                          </p:cTn>
                        </p:par>
                        <p:par>
                          <p:cTn id="190" fill="hold">
                            <p:stCondLst>
                              <p:cond delay="2000"/>
                            </p:stCondLst>
                            <p:childTnLst>
                              <p:par>
                                <p:cTn id="191" presetID="22" presetClass="entr" presetSubtype="4" fill="hold" grpId="0" nodeType="afterEffect">
                                  <p:stCondLst>
                                    <p:cond delay="0"/>
                                  </p:stCondLst>
                                  <p:childTnLst>
                                    <p:set>
                                      <p:cBhvr>
                                        <p:cTn id="192" dur="1" fill="hold">
                                          <p:stCondLst>
                                            <p:cond delay="0"/>
                                          </p:stCondLst>
                                        </p:cTn>
                                        <p:tgtEl>
                                          <p:spTgt spid="402490"/>
                                        </p:tgtEl>
                                        <p:attrNameLst>
                                          <p:attrName>style.visibility</p:attrName>
                                        </p:attrNameLst>
                                      </p:cBhvr>
                                      <p:to>
                                        <p:strVal val="visible"/>
                                      </p:to>
                                    </p:set>
                                    <p:animEffect transition="in" filter="wipe(down)">
                                      <p:cBhvr>
                                        <p:cTn id="193" dur="500"/>
                                        <p:tgtEl>
                                          <p:spTgt spid="402490"/>
                                        </p:tgtEl>
                                      </p:cBhvr>
                                    </p:animEffect>
                                  </p:childTnLst>
                                </p:cTn>
                              </p:par>
                            </p:childTnLst>
                          </p:cTn>
                        </p:par>
                      </p:childTnLst>
                    </p:cTn>
                  </p:par>
                  <p:par>
                    <p:cTn id="194" fill="hold">
                      <p:stCondLst>
                        <p:cond delay="indefinite"/>
                      </p:stCondLst>
                      <p:childTnLst>
                        <p:par>
                          <p:cTn id="195" fill="hold">
                            <p:stCondLst>
                              <p:cond delay="0"/>
                            </p:stCondLst>
                            <p:childTnLst>
                              <p:par>
                                <p:cTn id="196" presetID="9" presetClass="entr" presetSubtype="0" fill="hold" grpId="0" nodeType="clickEffect">
                                  <p:stCondLst>
                                    <p:cond delay="0"/>
                                  </p:stCondLst>
                                  <p:childTnLst>
                                    <p:set>
                                      <p:cBhvr>
                                        <p:cTn id="197" dur="1" fill="hold">
                                          <p:stCondLst>
                                            <p:cond delay="0"/>
                                          </p:stCondLst>
                                        </p:cTn>
                                        <p:tgtEl>
                                          <p:spTgt spid="402568"/>
                                        </p:tgtEl>
                                        <p:attrNameLst>
                                          <p:attrName>style.visibility</p:attrName>
                                        </p:attrNameLst>
                                      </p:cBhvr>
                                      <p:to>
                                        <p:strVal val="visible"/>
                                      </p:to>
                                    </p:set>
                                    <p:animEffect transition="in" filter="dissolve">
                                      <p:cBhvr>
                                        <p:cTn id="198" dur="500"/>
                                        <p:tgtEl>
                                          <p:spTgt spid="402568"/>
                                        </p:tgtEl>
                                      </p:cBhvr>
                                    </p:animEffect>
                                  </p:childTnLst>
                                </p:cTn>
                              </p:par>
                            </p:childTnLst>
                          </p:cTn>
                        </p:par>
                      </p:childTnLst>
                    </p:cTn>
                  </p:par>
                  <p:par>
                    <p:cTn id="199" fill="hold">
                      <p:stCondLst>
                        <p:cond delay="indefinite"/>
                      </p:stCondLst>
                      <p:childTnLst>
                        <p:par>
                          <p:cTn id="200" fill="hold">
                            <p:stCondLst>
                              <p:cond delay="0"/>
                            </p:stCondLst>
                            <p:childTnLst>
                              <p:par>
                                <p:cTn id="201" presetID="9" presetClass="entr" presetSubtype="0" fill="hold" grpId="0" nodeType="clickEffect">
                                  <p:stCondLst>
                                    <p:cond delay="0"/>
                                  </p:stCondLst>
                                  <p:childTnLst>
                                    <p:set>
                                      <p:cBhvr>
                                        <p:cTn id="202" dur="1" fill="hold">
                                          <p:stCondLst>
                                            <p:cond delay="0"/>
                                          </p:stCondLst>
                                        </p:cTn>
                                        <p:tgtEl>
                                          <p:spTgt spid="402567"/>
                                        </p:tgtEl>
                                        <p:attrNameLst>
                                          <p:attrName>style.visibility</p:attrName>
                                        </p:attrNameLst>
                                      </p:cBhvr>
                                      <p:to>
                                        <p:strVal val="visible"/>
                                      </p:to>
                                    </p:set>
                                    <p:animEffect transition="in" filter="dissolve">
                                      <p:cBhvr>
                                        <p:cTn id="203" dur="500"/>
                                        <p:tgtEl>
                                          <p:spTgt spid="402567"/>
                                        </p:tgtEl>
                                      </p:cBhvr>
                                    </p:animEffect>
                                  </p:childTnLst>
                                </p:cTn>
                              </p:par>
                            </p:childTnLst>
                          </p:cTn>
                        </p:par>
                        <p:par>
                          <p:cTn id="204" fill="hold">
                            <p:stCondLst>
                              <p:cond delay="500"/>
                            </p:stCondLst>
                            <p:childTnLst>
                              <p:par>
                                <p:cTn id="205" presetID="29" presetClass="entr" presetSubtype="0" fill="hold" grpId="0" nodeType="afterEffect">
                                  <p:stCondLst>
                                    <p:cond delay="0"/>
                                  </p:stCondLst>
                                  <p:childTnLst>
                                    <p:set>
                                      <p:cBhvr>
                                        <p:cTn id="206" dur="1" fill="hold">
                                          <p:stCondLst>
                                            <p:cond delay="0"/>
                                          </p:stCondLst>
                                        </p:cTn>
                                        <p:tgtEl>
                                          <p:spTgt spid="402491"/>
                                        </p:tgtEl>
                                        <p:attrNameLst>
                                          <p:attrName>style.visibility</p:attrName>
                                        </p:attrNameLst>
                                      </p:cBhvr>
                                      <p:to>
                                        <p:strVal val="visible"/>
                                      </p:to>
                                    </p:set>
                                    <p:anim calcmode="lin" valueType="num">
                                      <p:cBhvr>
                                        <p:cTn id="207" dur="1000" fill="hold"/>
                                        <p:tgtEl>
                                          <p:spTgt spid="402491"/>
                                        </p:tgtEl>
                                        <p:attrNameLst>
                                          <p:attrName>ppt_x</p:attrName>
                                        </p:attrNameLst>
                                      </p:cBhvr>
                                      <p:tavLst>
                                        <p:tav tm="0">
                                          <p:val>
                                            <p:strVal val="#ppt_x-.2"/>
                                          </p:val>
                                        </p:tav>
                                        <p:tav tm="100000">
                                          <p:val>
                                            <p:strVal val="#ppt_x"/>
                                          </p:val>
                                        </p:tav>
                                      </p:tavLst>
                                    </p:anim>
                                    <p:anim calcmode="lin" valueType="num">
                                      <p:cBhvr>
                                        <p:cTn id="208" dur="1000" fill="hold"/>
                                        <p:tgtEl>
                                          <p:spTgt spid="402491"/>
                                        </p:tgtEl>
                                        <p:attrNameLst>
                                          <p:attrName>ppt_y</p:attrName>
                                        </p:attrNameLst>
                                      </p:cBhvr>
                                      <p:tavLst>
                                        <p:tav tm="0">
                                          <p:val>
                                            <p:strVal val="#ppt_y"/>
                                          </p:val>
                                        </p:tav>
                                        <p:tav tm="100000">
                                          <p:val>
                                            <p:strVal val="#ppt_y"/>
                                          </p:val>
                                        </p:tav>
                                      </p:tavLst>
                                    </p:anim>
                                    <p:animEffect transition="in" filter="wipe(right)" prLst="gradientSize: 0.1">
                                      <p:cBhvr>
                                        <p:cTn id="209" dur="1000"/>
                                        <p:tgtEl>
                                          <p:spTgt spid="402491"/>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4" fill="hold" grpId="0" nodeType="clickEffect">
                                  <p:stCondLst>
                                    <p:cond delay="0"/>
                                  </p:stCondLst>
                                  <p:childTnLst>
                                    <p:set>
                                      <p:cBhvr>
                                        <p:cTn id="213" dur="1" fill="hold">
                                          <p:stCondLst>
                                            <p:cond delay="0"/>
                                          </p:stCondLst>
                                        </p:cTn>
                                        <p:tgtEl>
                                          <p:spTgt spid="402572"/>
                                        </p:tgtEl>
                                        <p:attrNameLst>
                                          <p:attrName>style.visibility</p:attrName>
                                        </p:attrNameLst>
                                      </p:cBhvr>
                                      <p:to>
                                        <p:strVal val="visible"/>
                                      </p:to>
                                    </p:set>
                                    <p:animEffect transition="in" filter="wipe(down)">
                                      <p:cBhvr>
                                        <p:cTn id="214" dur="500"/>
                                        <p:tgtEl>
                                          <p:spTgt spid="402572"/>
                                        </p:tgtEl>
                                      </p:cBhvr>
                                    </p:animEffect>
                                  </p:childTnLst>
                                </p:cTn>
                              </p:par>
                            </p:childTnLst>
                          </p:cTn>
                        </p:par>
                        <p:par>
                          <p:cTn id="215" fill="hold">
                            <p:stCondLst>
                              <p:cond delay="500"/>
                            </p:stCondLst>
                            <p:childTnLst>
                              <p:par>
                                <p:cTn id="216" presetID="22" presetClass="entr" presetSubtype="4" fill="hold" grpId="0" nodeType="afterEffect">
                                  <p:stCondLst>
                                    <p:cond delay="0"/>
                                  </p:stCondLst>
                                  <p:childTnLst>
                                    <p:set>
                                      <p:cBhvr>
                                        <p:cTn id="217" dur="1" fill="hold">
                                          <p:stCondLst>
                                            <p:cond delay="0"/>
                                          </p:stCondLst>
                                        </p:cTn>
                                        <p:tgtEl>
                                          <p:spTgt spid="402573"/>
                                        </p:tgtEl>
                                        <p:attrNameLst>
                                          <p:attrName>style.visibility</p:attrName>
                                        </p:attrNameLst>
                                      </p:cBhvr>
                                      <p:to>
                                        <p:strVal val="visible"/>
                                      </p:to>
                                    </p:set>
                                    <p:animEffect transition="in" filter="wipe(down)">
                                      <p:cBhvr>
                                        <p:cTn id="218" dur="500"/>
                                        <p:tgtEl>
                                          <p:spTgt spid="402573"/>
                                        </p:tgtEl>
                                      </p:cBhvr>
                                    </p:animEffect>
                                  </p:childTnLst>
                                </p:cTn>
                              </p:par>
                            </p:childTnLst>
                          </p:cTn>
                        </p:par>
                      </p:childTnLst>
                    </p:cTn>
                  </p:par>
                  <p:par>
                    <p:cTn id="219" fill="hold">
                      <p:stCondLst>
                        <p:cond delay="indefinite"/>
                      </p:stCondLst>
                      <p:childTnLst>
                        <p:par>
                          <p:cTn id="220" fill="hold">
                            <p:stCondLst>
                              <p:cond delay="0"/>
                            </p:stCondLst>
                            <p:childTnLst>
                              <p:par>
                                <p:cTn id="221" presetID="39" presetClass="entr" presetSubtype="0" accel="100000" fill="hold" grpId="0" nodeType="clickEffect">
                                  <p:stCondLst>
                                    <p:cond delay="0"/>
                                  </p:stCondLst>
                                  <p:childTnLst>
                                    <p:set>
                                      <p:cBhvr>
                                        <p:cTn id="222" dur="1" fill="hold">
                                          <p:stCondLst>
                                            <p:cond delay="0"/>
                                          </p:stCondLst>
                                        </p:cTn>
                                        <p:tgtEl>
                                          <p:spTgt spid="402552"/>
                                        </p:tgtEl>
                                        <p:attrNameLst>
                                          <p:attrName>style.visibility</p:attrName>
                                        </p:attrNameLst>
                                      </p:cBhvr>
                                      <p:to>
                                        <p:strVal val="visible"/>
                                      </p:to>
                                    </p:set>
                                    <p:anim calcmode="lin" valueType="num">
                                      <p:cBhvr>
                                        <p:cTn id="223" dur="500" fill="hold"/>
                                        <p:tgtEl>
                                          <p:spTgt spid="402552"/>
                                        </p:tgtEl>
                                        <p:attrNameLst>
                                          <p:attrName>ppt_h</p:attrName>
                                        </p:attrNameLst>
                                      </p:cBhvr>
                                      <p:tavLst>
                                        <p:tav tm="0">
                                          <p:val>
                                            <p:strVal val="#ppt_h/20"/>
                                          </p:val>
                                        </p:tav>
                                        <p:tav tm="50000">
                                          <p:val>
                                            <p:strVal val="#ppt_h/20"/>
                                          </p:val>
                                        </p:tav>
                                        <p:tav tm="100000">
                                          <p:val>
                                            <p:strVal val="#ppt_h"/>
                                          </p:val>
                                        </p:tav>
                                      </p:tavLst>
                                    </p:anim>
                                    <p:anim calcmode="lin" valueType="num">
                                      <p:cBhvr>
                                        <p:cTn id="224" dur="500" fill="hold"/>
                                        <p:tgtEl>
                                          <p:spTgt spid="402552"/>
                                        </p:tgtEl>
                                        <p:attrNameLst>
                                          <p:attrName>ppt_w</p:attrName>
                                        </p:attrNameLst>
                                      </p:cBhvr>
                                      <p:tavLst>
                                        <p:tav tm="0">
                                          <p:val>
                                            <p:strVal val="#ppt_w+.3"/>
                                          </p:val>
                                        </p:tav>
                                        <p:tav tm="50000">
                                          <p:val>
                                            <p:strVal val="#ppt_w+.3"/>
                                          </p:val>
                                        </p:tav>
                                        <p:tav tm="100000">
                                          <p:val>
                                            <p:strVal val="#ppt_w"/>
                                          </p:val>
                                        </p:tav>
                                      </p:tavLst>
                                    </p:anim>
                                    <p:anim calcmode="lin" valueType="num">
                                      <p:cBhvr>
                                        <p:cTn id="225" dur="500" fill="hold"/>
                                        <p:tgtEl>
                                          <p:spTgt spid="402552"/>
                                        </p:tgtEl>
                                        <p:attrNameLst>
                                          <p:attrName>ppt_x</p:attrName>
                                        </p:attrNameLst>
                                      </p:cBhvr>
                                      <p:tavLst>
                                        <p:tav tm="0">
                                          <p:val>
                                            <p:strVal val="#ppt_x-.3"/>
                                          </p:val>
                                        </p:tav>
                                        <p:tav tm="50000">
                                          <p:val>
                                            <p:strVal val="#ppt_x"/>
                                          </p:val>
                                        </p:tav>
                                        <p:tav tm="100000">
                                          <p:val>
                                            <p:strVal val="#ppt_x"/>
                                          </p:val>
                                        </p:tav>
                                      </p:tavLst>
                                    </p:anim>
                                    <p:anim calcmode="lin" valueType="num">
                                      <p:cBhvr>
                                        <p:cTn id="226" dur="500" fill="hold"/>
                                        <p:tgtEl>
                                          <p:spTgt spid="402552"/>
                                        </p:tgtEl>
                                        <p:attrNameLst>
                                          <p:attrName>ppt_y</p:attrName>
                                        </p:attrNameLst>
                                      </p:cBhvr>
                                      <p:tavLst>
                                        <p:tav tm="0">
                                          <p:val>
                                            <p:strVal val="#ppt_y"/>
                                          </p:val>
                                        </p:tav>
                                        <p:tav tm="100000">
                                          <p:val>
                                            <p:strVal val="#ppt_y"/>
                                          </p:val>
                                        </p:tav>
                                      </p:tavLst>
                                    </p:anim>
                                  </p:childTnLst>
                                </p:cTn>
                              </p:par>
                            </p:childTnLst>
                          </p:cTn>
                        </p:par>
                        <p:par>
                          <p:cTn id="227" fill="hold">
                            <p:stCondLst>
                              <p:cond delay="500"/>
                            </p:stCondLst>
                            <p:childTnLst>
                              <p:par>
                                <p:cTn id="228" presetID="53" presetClass="entr" presetSubtype="0" fill="hold" grpId="0" nodeType="afterEffect">
                                  <p:stCondLst>
                                    <p:cond delay="0"/>
                                  </p:stCondLst>
                                  <p:childTnLst>
                                    <p:set>
                                      <p:cBhvr>
                                        <p:cTn id="229" dur="1" fill="hold">
                                          <p:stCondLst>
                                            <p:cond delay="0"/>
                                          </p:stCondLst>
                                        </p:cTn>
                                        <p:tgtEl>
                                          <p:spTgt spid="402492"/>
                                        </p:tgtEl>
                                        <p:attrNameLst>
                                          <p:attrName>style.visibility</p:attrName>
                                        </p:attrNameLst>
                                      </p:cBhvr>
                                      <p:to>
                                        <p:strVal val="visible"/>
                                      </p:to>
                                    </p:set>
                                    <p:anim calcmode="lin" valueType="num">
                                      <p:cBhvr>
                                        <p:cTn id="230" dur="500" fill="hold"/>
                                        <p:tgtEl>
                                          <p:spTgt spid="402492"/>
                                        </p:tgtEl>
                                        <p:attrNameLst>
                                          <p:attrName>ppt_w</p:attrName>
                                        </p:attrNameLst>
                                      </p:cBhvr>
                                      <p:tavLst>
                                        <p:tav tm="0">
                                          <p:val>
                                            <p:fltVal val="0"/>
                                          </p:val>
                                        </p:tav>
                                        <p:tav tm="100000">
                                          <p:val>
                                            <p:strVal val="#ppt_w"/>
                                          </p:val>
                                        </p:tav>
                                      </p:tavLst>
                                    </p:anim>
                                    <p:anim calcmode="lin" valueType="num">
                                      <p:cBhvr>
                                        <p:cTn id="231" dur="500" fill="hold"/>
                                        <p:tgtEl>
                                          <p:spTgt spid="402492"/>
                                        </p:tgtEl>
                                        <p:attrNameLst>
                                          <p:attrName>ppt_h</p:attrName>
                                        </p:attrNameLst>
                                      </p:cBhvr>
                                      <p:tavLst>
                                        <p:tav tm="0">
                                          <p:val>
                                            <p:fltVal val="0"/>
                                          </p:val>
                                        </p:tav>
                                        <p:tav tm="100000">
                                          <p:val>
                                            <p:strVal val="#ppt_h"/>
                                          </p:val>
                                        </p:tav>
                                      </p:tavLst>
                                    </p:anim>
                                    <p:animEffect transition="in" filter="fade">
                                      <p:cBhvr>
                                        <p:cTn id="232" dur="500"/>
                                        <p:tgtEl>
                                          <p:spTgt spid="402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83" grpId="0" animBg="1"/>
      <p:bldP spid="402484" grpId="0"/>
      <p:bldP spid="402486" grpId="0" animBg="1"/>
      <p:bldP spid="402487" grpId="0" animBg="1"/>
      <p:bldP spid="402488" grpId="0" animBg="1"/>
      <p:bldP spid="402489" grpId="0" animBg="1"/>
      <p:bldP spid="402490" grpId="0" animBg="1"/>
      <p:bldP spid="402491" grpId="0"/>
      <p:bldP spid="402492" grpId="0" animBg="1"/>
      <p:bldP spid="402493" grpId="0" animBg="1"/>
      <p:bldP spid="402494" grpId="0"/>
      <p:bldP spid="402485" grpId="0" animBg="1"/>
      <p:bldP spid="402541" grpId="0" animBg="1"/>
      <p:bldP spid="402542" grpId="0"/>
      <p:bldP spid="402543" grpId="0"/>
      <p:bldP spid="402544" grpId="0" animBg="1"/>
      <p:bldP spid="402545" grpId="0" animBg="1"/>
      <p:bldP spid="402550" grpId="0"/>
      <p:bldP spid="402551" grpId="0"/>
      <p:bldP spid="402552" grpId="0"/>
      <p:bldP spid="402553" grpId="0"/>
      <p:bldP spid="402554" grpId="0"/>
      <p:bldP spid="402558" grpId="0"/>
      <p:bldP spid="402559" grpId="0" animBg="1"/>
      <p:bldP spid="402560" grpId="0" animBg="1"/>
      <p:bldP spid="402564" grpId="0" animBg="1"/>
      <p:bldP spid="402565" grpId="0" animBg="1"/>
      <p:bldP spid="402566" grpId="0" animBg="1"/>
      <p:bldP spid="402567" grpId="0"/>
      <p:bldP spid="402568" grpId="0"/>
      <p:bldP spid="402572" grpId="0" animBg="1"/>
      <p:bldP spid="402573" grpId="0" animBg="1"/>
      <p:bldP spid="402580" grpId="0"/>
      <p:bldP spid="402580" grpId="1"/>
      <p:bldP spid="402581" grpId="0"/>
      <p:bldP spid="402581" grpId="1"/>
    </p:bldLst>
  </p:timing>
</p:sld>
</file>

<file path=ppt/slides/slide136.xml><?xml version="1.0" encoding="utf-8"?>
<p:sld xmlns:a="http://schemas.openxmlformats.org/drawingml/2006/main" xmlns:r="http://schemas.openxmlformats.org/officeDocument/2006/relationships" xmlns:p="http://schemas.openxmlformats.org/presentationml/2006/main" show="0">
  <p:cSld>
    <p:bg>
      <p:bgPr>
        <a:solidFill>
          <a:srgbClr val="FFFF99"/>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n-US" sz="3600" smtClean="0"/>
              <a:t>Limiting Reactants</a:t>
            </a:r>
          </a:p>
        </p:txBody>
      </p:sp>
      <p:sp>
        <p:nvSpPr>
          <p:cNvPr id="413699" name="Document"/>
          <p:cNvSpPr>
            <a:spLocks noChangeAspect="1" noEditPoints="1" noChangeArrowheads="1"/>
          </p:cNvSpPr>
          <p:nvPr/>
        </p:nvSpPr>
        <p:spPr bwMode="auto">
          <a:xfrm>
            <a:off x="1066800" y="1905000"/>
            <a:ext cx="812800" cy="10874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413700" name="Infopage"/>
          <p:cNvSpPr>
            <a:spLocks noChangeAspect="1" noEditPoints="1" noChangeArrowheads="1"/>
          </p:cNvSpPr>
          <p:nvPr/>
        </p:nvSpPr>
        <p:spPr bwMode="auto">
          <a:xfrm>
            <a:off x="1066800" y="3962400"/>
            <a:ext cx="812800" cy="1139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413701" name="File">
            <a:hlinkClick r:id="rId3" action="ppaction://hlinkfile"/>
          </p:cNvPr>
          <p:cNvSpPr>
            <a:spLocks noEditPoints="1" noChangeArrowheads="1"/>
          </p:cNvSpPr>
          <p:nvPr/>
        </p:nvSpPr>
        <p:spPr bwMode="auto">
          <a:xfrm>
            <a:off x="7391400" y="5638800"/>
            <a:ext cx="1371600" cy="8572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r>
              <a:rPr lang="en-US" i="1">
                <a:effectLst>
                  <a:outerShdw blurRad="38100" dist="38100" dir="2700000" algn="tl">
                    <a:srgbClr val="FFFFFF"/>
                  </a:outerShdw>
                </a:effectLst>
              </a:rPr>
              <a:t>Keys </a:t>
            </a:r>
            <a:endParaRPr lang="en-US">
              <a:solidFill>
                <a:srgbClr val="FF0000"/>
              </a:solidFill>
            </a:endParaRPr>
          </a:p>
          <a:p>
            <a:pPr>
              <a:defRPr/>
            </a:pPr>
            <a:endParaRPr lang="en-US"/>
          </a:p>
          <a:p>
            <a:pPr>
              <a:defRPr/>
            </a:pPr>
            <a:endParaRPr lang="en-US"/>
          </a:p>
          <a:p>
            <a:pPr>
              <a:defRPr/>
            </a:pPr>
            <a:endParaRPr lang="en-US"/>
          </a:p>
          <a:p>
            <a:pPr>
              <a:defRPr/>
            </a:pPr>
            <a:endParaRPr lang="en-US"/>
          </a:p>
        </p:txBody>
      </p:sp>
      <p:sp>
        <p:nvSpPr>
          <p:cNvPr id="142342" name="Rectangle 6"/>
          <p:cNvSpPr>
            <a:spLocks noChangeArrowheads="1"/>
          </p:cNvSpPr>
          <p:nvPr/>
        </p:nvSpPr>
        <p:spPr bwMode="auto">
          <a:xfrm>
            <a:off x="2209800" y="1905000"/>
            <a:ext cx="3914775" cy="822325"/>
          </a:xfrm>
          <a:prstGeom prst="rect">
            <a:avLst/>
          </a:prstGeom>
          <a:noFill/>
          <a:ln w="9525">
            <a:noFill/>
            <a:miter lim="800000"/>
            <a:headEnd/>
            <a:tailEnd/>
          </a:ln>
        </p:spPr>
        <p:txBody>
          <a:bodyPr wrap="none" anchor="ctr">
            <a:spAutoFit/>
          </a:bodyPr>
          <a:lstStyle/>
          <a:p>
            <a:r>
              <a:rPr lang="en-US" sz="2400">
                <a:hlinkClick r:id="rId4" action="ppaction://hlinkfile"/>
              </a:rPr>
              <a:t>Limiting Reactant Problems</a:t>
            </a:r>
            <a:r>
              <a:rPr lang="en-US" sz="2400">
                <a:hlinkClick r:id="rId5"/>
              </a:rPr>
              <a:t/>
            </a:r>
            <a:br>
              <a:rPr lang="en-US" sz="2400">
                <a:hlinkClick r:id="rId5"/>
              </a:rPr>
            </a:br>
            <a:endParaRPr lang="en-US" sz="2400"/>
          </a:p>
        </p:txBody>
      </p:sp>
      <p:sp>
        <p:nvSpPr>
          <p:cNvPr id="142343" name="Rectangle 7"/>
          <p:cNvSpPr>
            <a:spLocks noChangeArrowheads="1"/>
          </p:cNvSpPr>
          <p:nvPr/>
        </p:nvSpPr>
        <p:spPr bwMode="auto">
          <a:xfrm>
            <a:off x="2209800" y="4010025"/>
            <a:ext cx="3914775" cy="822325"/>
          </a:xfrm>
          <a:prstGeom prst="rect">
            <a:avLst/>
          </a:prstGeom>
          <a:noFill/>
          <a:ln w="9525">
            <a:noFill/>
            <a:miter lim="800000"/>
            <a:headEnd/>
            <a:tailEnd/>
          </a:ln>
        </p:spPr>
        <p:txBody>
          <a:bodyPr wrap="none" anchor="ctr">
            <a:spAutoFit/>
          </a:bodyPr>
          <a:lstStyle/>
          <a:p>
            <a:r>
              <a:rPr lang="en-US" sz="2400"/>
              <a:t>Limiting Reactant Problems</a:t>
            </a:r>
            <a:r>
              <a:rPr lang="en-US" sz="2400">
                <a:hlinkClick r:id="rId5"/>
              </a:rPr>
              <a:t/>
            </a:r>
            <a:br>
              <a:rPr lang="en-US" sz="2400">
                <a:hlinkClick r:id="rId5"/>
              </a:rPr>
            </a:br>
            <a:endParaRPr lang="en-US" sz="2400"/>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4"/>
          <p:cNvSpPr txBox="1">
            <a:spLocks noChangeArrowheads="1"/>
          </p:cNvSpPr>
          <p:nvPr/>
        </p:nvSpPr>
        <p:spPr bwMode="auto">
          <a:xfrm>
            <a:off x="288925" y="1325563"/>
            <a:ext cx="8647113" cy="517525"/>
          </a:xfrm>
          <a:prstGeom prst="rect">
            <a:avLst/>
          </a:prstGeom>
          <a:noFill/>
          <a:ln w="9525">
            <a:noFill/>
            <a:miter lim="800000"/>
            <a:headEnd/>
            <a:tailEnd/>
          </a:ln>
        </p:spPr>
        <p:txBody>
          <a:bodyPr wrap="none">
            <a:spAutoFit/>
          </a:bodyPr>
          <a:lstStyle/>
          <a:p>
            <a:r>
              <a:rPr lang="en-US"/>
              <a:t>1.  According to the balanced chemical equation, how many atoms of silver will be produced from combining</a:t>
            </a:r>
          </a:p>
          <a:p>
            <a:r>
              <a:rPr lang="en-US"/>
              <a:t>              100 g of copper with 200 g of silver nitrate?</a:t>
            </a:r>
          </a:p>
        </p:txBody>
      </p:sp>
      <p:sp>
        <p:nvSpPr>
          <p:cNvPr id="143363" name="Text Box 5"/>
          <p:cNvSpPr txBox="1">
            <a:spLocks noChangeArrowheads="1"/>
          </p:cNvSpPr>
          <p:nvPr/>
        </p:nvSpPr>
        <p:spPr bwMode="auto">
          <a:xfrm>
            <a:off x="1336675" y="2020888"/>
            <a:ext cx="6899275" cy="396875"/>
          </a:xfrm>
          <a:prstGeom prst="rect">
            <a:avLst/>
          </a:prstGeom>
          <a:noFill/>
          <a:ln w="9525">
            <a:noFill/>
            <a:miter lim="800000"/>
            <a:headEnd/>
            <a:tailEnd/>
          </a:ln>
        </p:spPr>
        <p:txBody>
          <a:bodyPr wrap="none">
            <a:spAutoFit/>
          </a:bodyPr>
          <a:lstStyle/>
          <a:p>
            <a:r>
              <a:rPr lang="en-US" sz="2000"/>
              <a:t>Cu(s)   +   2 AgNO</a:t>
            </a:r>
            <a:r>
              <a:rPr lang="en-US" sz="2000" baseline="-25000"/>
              <a:t>3</a:t>
            </a:r>
            <a:r>
              <a:rPr lang="en-US" sz="2000"/>
              <a:t>(aq)                 Cu(NO</a:t>
            </a:r>
            <a:r>
              <a:rPr lang="en-US" sz="2000" baseline="-25000"/>
              <a:t>3</a:t>
            </a:r>
            <a:r>
              <a:rPr lang="en-US" sz="2000"/>
              <a:t>)</a:t>
            </a:r>
            <a:r>
              <a:rPr lang="en-US" sz="2000" baseline="-25000"/>
              <a:t>2</a:t>
            </a:r>
            <a:r>
              <a:rPr lang="en-US" sz="2000"/>
              <a:t>(aq)   +   2 Ag(s)</a:t>
            </a:r>
          </a:p>
        </p:txBody>
      </p:sp>
      <p:sp>
        <p:nvSpPr>
          <p:cNvPr id="143364" name="Line 6"/>
          <p:cNvSpPr>
            <a:spLocks noChangeShapeType="1"/>
          </p:cNvSpPr>
          <p:nvPr/>
        </p:nvSpPr>
        <p:spPr bwMode="auto">
          <a:xfrm>
            <a:off x="4219575" y="2247900"/>
            <a:ext cx="857250" cy="0"/>
          </a:xfrm>
          <a:prstGeom prst="line">
            <a:avLst/>
          </a:prstGeom>
          <a:noFill/>
          <a:ln w="22225">
            <a:solidFill>
              <a:schemeClr val="tx1"/>
            </a:solidFill>
            <a:round/>
            <a:headEnd/>
            <a:tailEnd type="triangle" w="med" len="med"/>
          </a:ln>
        </p:spPr>
        <p:txBody>
          <a:bodyPr/>
          <a:lstStyle/>
          <a:p>
            <a:endParaRPr lang="en-US"/>
          </a:p>
        </p:txBody>
      </p:sp>
      <p:sp>
        <p:nvSpPr>
          <p:cNvPr id="143365" name="Text Box 7"/>
          <p:cNvSpPr txBox="1">
            <a:spLocks noChangeArrowheads="1"/>
          </p:cNvSpPr>
          <p:nvPr/>
        </p:nvSpPr>
        <p:spPr bwMode="auto">
          <a:xfrm>
            <a:off x="288925" y="2706688"/>
            <a:ext cx="8713788" cy="517525"/>
          </a:xfrm>
          <a:prstGeom prst="rect">
            <a:avLst/>
          </a:prstGeom>
          <a:noFill/>
          <a:ln w="9525">
            <a:noFill/>
            <a:miter lim="800000"/>
            <a:headEnd/>
            <a:tailEnd/>
          </a:ln>
        </p:spPr>
        <p:txBody>
          <a:bodyPr wrap="none">
            <a:spAutoFit/>
          </a:bodyPr>
          <a:lstStyle/>
          <a:p>
            <a:pPr marL="457200" indent="-457200"/>
            <a:r>
              <a:rPr lang="en-US"/>
              <a:t>2.  At STP, what volume of “laughing gas” (dinitrogen monoxide) will be produced from 50 g of nitrogen gas   </a:t>
            </a:r>
          </a:p>
          <a:p>
            <a:pPr marL="457200" indent="-457200"/>
            <a:r>
              <a:rPr lang="en-US"/>
              <a:t>              and 75 g of oxygen gas?</a:t>
            </a:r>
          </a:p>
        </p:txBody>
      </p:sp>
      <p:sp>
        <p:nvSpPr>
          <p:cNvPr id="143366" name="Text Box 8"/>
          <p:cNvSpPr txBox="1">
            <a:spLocks noChangeArrowheads="1"/>
          </p:cNvSpPr>
          <p:nvPr/>
        </p:nvSpPr>
        <p:spPr bwMode="auto">
          <a:xfrm>
            <a:off x="288925" y="3878263"/>
            <a:ext cx="8810625" cy="942975"/>
          </a:xfrm>
          <a:prstGeom prst="rect">
            <a:avLst/>
          </a:prstGeom>
          <a:noFill/>
          <a:ln w="9525">
            <a:noFill/>
            <a:miter lim="800000"/>
            <a:headEnd/>
            <a:tailEnd/>
          </a:ln>
        </p:spPr>
        <p:txBody>
          <a:bodyPr wrap="none">
            <a:spAutoFit/>
          </a:bodyPr>
          <a:lstStyle/>
          <a:p>
            <a:pPr marL="457200" indent="-457200"/>
            <a:r>
              <a:rPr lang="en-US"/>
              <a:t>3.  Carbon monoxide can be combined with hydrogen to produce methanol, CH</a:t>
            </a:r>
            <a:r>
              <a:rPr lang="en-US" baseline="-25000"/>
              <a:t>3</a:t>
            </a:r>
            <a:r>
              <a:rPr lang="en-US"/>
              <a:t>OH.  Methanol is used as an </a:t>
            </a:r>
          </a:p>
          <a:p>
            <a:pPr marL="457200" indent="-457200"/>
            <a:r>
              <a:rPr lang="en-US"/>
              <a:t>             industrial solvent, as a reactant in some synthesis reactions, and as a clean-burning fuel for some</a:t>
            </a:r>
          </a:p>
          <a:p>
            <a:pPr marL="457200" indent="-457200"/>
            <a:r>
              <a:rPr lang="en-US"/>
              <a:t>             racing cars.  If you had 152 kg of carbon monoxide and 24.5 kg of hydrogen gas, how many kilograms</a:t>
            </a:r>
          </a:p>
          <a:p>
            <a:pPr marL="457200" indent="-457200"/>
            <a:r>
              <a:rPr lang="en-US"/>
              <a:t>             of methanol could be produced?</a:t>
            </a:r>
          </a:p>
        </p:txBody>
      </p:sp>
      <p:sp>
        <p:nvSpPr>
          <p:cNvPr id="143367" name="Rectangle 9"/>
          <p:cNvSpPr>
            <a:spLocks noGrp="1" noChangeArrowheads="1"/>
          </p:cNvSpPr>
          <p:nvPr>
            <p:ph type="title"/>
          </p:nvPr>
        </p:nvSpPr>
        <p:spPr/>
        <p:txBody>
          <a:bodyPr/>
          <a:lstStyle/>
          <a:p>
            <a:pPr eaLnBrk="1" hangingPunct="1"/>
            <a:r>
              <a:rPr lang="en-US" sz="2800" i="1" smtClean="0"/>
              <a:t>Limiting Reactant Problems</a:t>
            </a:r>
          </a:p>
        </p:txBody>
      </p:sp>
      <p:sp>
        <p:nvSpPr>
          <p:cNvPr id="143368" name="Text Box 10"/>
          <p:cNvSpPr txBox="1">
            <a:spLocks noChangeArrowheads="1"/>
          </p:cNvSpPr>
          <p:nvPr/>
        </p:nvSpPr>
        <p:spPr bwMode="auto">
          <a:xfrm>
            <a:off x="288925" y="5278438"/>
            <a:ext cx="7402513" cy="304800"/>
          </a:xfrm>
          <a:prstGeom prst="rect">
            <a:avLst/>
          </a:prstGeom>
          <a:noFill/>
          <a:ln w="9525">
            <a:noFill/>
            <a:miter lim="800000"/>
            <a:headEnd/>
            <a:tailEnd/>
          </a:ln>
        </p:spPr>
        <p:txBody>
          <a:bodyPr wrap="none">
            <a:spAutoFit/>
          </a:bodyPr>
          <a:lstStyle/>
          <a:p>
            <a:pPr marL="457200" indent="-457200"/>
            <a:r>
              <a:rPr lang="en-US"/>
              <a:t>4.  How many grams of water will be produced from 50 g of hydrogen and 100 g of oxygen? </a:t>
            </a:r>
          </a:p>
        </p:txBody>
      </p:sp>
      <p:sp>
        <p:nvSpPr>
          <p:cNvPr id="143369" name="Text Box 11"/>
          <p:cNvSpPr txBox="1">
            <a:spLocks noChangeArrowheads="1"/>
          </p:cNvSpPr>
          <p:nvPr/>
        </p:nvSpPr>
        <p:spPr bwMode="auto">
          <a:xfrm>
            <a:off x="1174750" y="6364288"/>
            <a:ext cx="6923088" cy="244475"/>
          </a:xfrm>
          <a:prstGeom prst="rect">
            <a:avLst/>
          </a:prstGeom>
          <a:noFill/>
          <a:ln w="9525">
            <a:noFill/>
            <a:miter lim="800000"/>
            <a:headEnd/>
            <a:tailEnd/>
          </a:ln>
        </p:spPr>
        <p:txBody>
          <a:bodyPr wrap="none">
            <a:spAutoFit/>
          </a:bodyPr>
          <a:lstStyle/>
          <a:p>
            <a:r>
              <a:rPr lang="en-US" sz="1000"/>
              <a:t>Answers:               1.  7.1 x 10</a:t>
            </a:r>
            <a:r>
              <a:rPr lang="en-US" sz="1000" baseline="30000"/>
              <a:t>23</a:t>
            </a:r>
            <a:r>
              <a:rPr lang="en-US" sz="1000"/>
              <a:t> atoms Ag               2.  40 dm</a:t>
            </a:r>
            <a:r>
              <a:rPr lang="en-US" sz="1000" baseline="30000"/>
              <a:t>3</a:t>
            </a:r>
            <a:r>
              <a:rPr lang="en-US" sz="1000"/>
              <a:t> N</a:t>
            </a:r>
            <a:r>
              <a:rPr lang="en-US" sz="1000" baseline="-25000"/>
              <a:t>2</a:t>
            </a:r>
            <a:r>
              <a:rPr lang="en-US" sz="1000"/>
              <a:t>O               3.  174.3 kg CH</a:t>
            </a:r>
            <a:r>
              <a:rPr lang="en-US" sz="1000" baseline="-25000"/>
              <a:t>3</a:t>
            </a:r>
            <a:r>
              <a:rPr lang="en-US" sz="1000"/>
              <a:t>OH               4.  112.5 g H</a:t>
            </a:r>
            <a:r>
              <a:rPr lang="en-US" sz="1000" baseline="-25000"/>
              <a:t>2</a:t>
            </a:r>
            <a:r>
              <a:rPr lang="en-US" sz="1000"/>
              <a:t>O</a:t>
            </a:r>
          </a:p>
        </p:txBody>
      </p:sp>
      <p:sp>
        <p:nvSpPr>
          <p:cNvPr id="452620" name="Oval 12">
            <a:hlinkClick r:id="rId3" action="ppaction://hlinksldjump"/>
          </p:cNvPr>
          <p:cNvSpPr>
            <a:spLocks noChangeArrowheads="1"/>
          </p:cNvSpPr>
          <p:nvPr/>
        </p:nvSpPr>
        <p:spPr bwMode="auto">
          <a:xfrm>
            <a:off x="300038" y="199866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Easy</a:t>
            </a:r>
          </a:p>
        </p:txBody>
      </p:sp>
      <p:sp>
        <p:nvSpPr>
          <p:cNvPr id="452621" name="Oval 13">
            <a:hlinkClick r:id="rId4" action="ppaction://hlinksldjump"/>
          </p:cNvPr>
          <p:cNvSpPr>
            <a:spLocks noChangeArrowheads="1"/>
          </p:cNvSpPr>
          <p:nvPr/>
        </p:nvSpPr>
        <p:spPr bwMode="auto">
          <a:xfrm>
            <a:off x="300038" y="3341688"/>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Easy</a:t>
            </a:r>
          </a:p>
        </p:txBody>
      </p:sp>
      <p:sp>
        <p:nvSpPr>
          <p:cNvPr id="452622" name="Oval 14">
            <a:hlinkClick r:id="rId5" action="ppaction://hlinksldjump"/>
          </p:cNvPr>
          <p:cNvSpPr>
            <a:spLocks noChangeArrowheads="1"/>
          </p:cNvSpPr>
          <p:nvPr/>
        </p:nvSpPr>
        <p:spPr bwMode="auto">
          <a:xfrm>
            <a:off x="290513" y="4560888"/>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Easy</a:t>
            </a:r>
          </a:p>
        </p:txBody>
      </p:sp>
      <p:sp>
        <p:nvSpPr>
          <p:cNvPr id="452623" name="Oval 15">
            <a:hlinkClick r:id="rId6" action="ppaction://hlinksldjump"/>
          </p:cNvPr>
          <p:cNvSpPr>
            <a:spLocks noChangeArrowheads="1"/>
          </p:cNvSpPr>
          <p:nvPr/>
        </p:nvSpPr>
        <p:spPr bwMode="auto">
          <a:xfrm>
            <a:off x="290513" y="580866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Easy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52620"/>
                                        </p:tgtEl>
                                        <p:attrNameLst>
                                          <p:attrName>style.visibility</p:attrName>
                                        </p:attrNameLst>
                                      </p:cBhvr>
                                      <p:to>
                                        <p:strVal val="visible"/>
                                      </p:to>
                                    </p:set>
                                    <p:anim calcmode="lin" valueType="num">
                                      <p:cBhvr>
                                        <p:cTn id="7" dur="500" fill="hold"/>
                                        <p:tgtEl>
                                          <p:spTgt spid="452620"/>
                                        </p:tgtEl>
                                        <p:attrNameLst>
                                          <p:attrName>ppt_w</p:attrName>
                                        </p:attrNameLst>
                                      </p:cBhvr>
                                      <p:tavLst>
                                        <p:tav tm="0">
                                          <p:val>
                                            <p:fltVal val="0"/>
                                          </p:val>
                                        </p:tav>
                                        <p:tav tm="100000">
                                          <p:val>
                                            <p:strVal val="#ppt_w"/>
                                          </p:val>
                                        </p:tav>
                                      </p:tavLst>
                                    </p:anim>
                                    <p:anim calcmode="lin" valueType="num">
                                      <p:cBhvr>
                                        <p:cTn id="8" dur="500" fill="hold"/>
                                        <p:tgtEl>
                                          <p:spTgt spid="452620"/>
                                        </p:tgtEl>
                                        <p:attrNameLst>
                                          <p:attrName>ppt_h</p:attrName>
                                        </p:attrNameLst>
                                      </p:cBhvr>
                                      <p:tavLst>
                                        <p:tav tm="0">
                                          <p:val>
                                            <p:fltVal val="0"/>
                                          </p:val>
                                        </p:tav>
                                        <p:tav tm="100000">
                                          <p:val>
                                            <p:strVal val="#ppt_h"/>
                                          </p:val>
                                        </p:tav>
                                      </p:tavLst>
                                    </p:anim>
                                    <p:animEffect transition="in" filter="fade">
                                      <p:cBhvr>
                                        <p:cTn id="9" dur="500"/>
                                        <p:tgtEl>
                                          <p:spTgt spid="452620"/>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452621"/>
                                        </p:tgtEl>
                                        <p:attrNameLst>
                                          <p:attrName>style.visibility</p:attrName>
                                        </p:attrNameLst>
                                      </p:cBhvr>
                                      <p:to>
                                        <p:strVal val="visible"/>
                                      </p:to>
                                    </p:set>
                                    <p:anim calcmode="lin" valueType="num">
                                      <p:cBhvr>
                                        <p:cTn id="13" dur="500" fill="hold"/>
                                        <p:tgtEl>
                                          <p:spTgt spid="452621"/>
                                        </p:tgtEl>
                                        <p:attrNameLst>
                                          <p:attrName>ppt_w</p:attrName>
                                        </p:attrNameLst>
                                      </p:cBhvr>
                                      <p:tavLst>
                                        <p:tav tm="0">
                                          <p:val>
                                            <p:fltVal val="0"/>
                                          </p:val>
                                        </p:tav>
                                        <p:tav tm="100000">
                                          <p:val>
                                            <p:strVal val="#ppt_w"/>
                                          </p:val>
                                        </p:tav>
                                      </p:tavLst>
                                    </p:anim>
                                    <p:anim calcmode="lin" valueType="num">
                                      <p:cBhvr>
                                        <p:cTn id="14" dur="500" fill="hold"/>
                                        <p:tgtEl>
                                          <p:spTgt spid="452621"/>
                                        </p:tgtEl>
                                        <p:attrNameLst>
                                          <p:attrName>ppt_h</p:attrName>
                                        </p:attrNameLst>
                                      </p:cBhvr>
                                      <p:tavLst>
                                        <p:tav tm="0">
                                          <p:val>
                                            <p:fltVal val="0"/>
                                          </p:val>
                                        </p:tav>
                                        <p:tav tm="100000">
                                          <p:val>
                                            <p:strVal val="#ppt_h"/>
                                          </p:val>
                                        </p:tav>
                                      </p:tavLst>
                                    </p:anim>
                                    <p:animEffect transition="in" filter="fade">
                                      <p:cBhvr>
                                        <p:cTn id="15" dur="500"/>
                                        <p:tgtEl>
                                          <p:spTgt spid="452621"/>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452622"/>
                                        </p:tgtEl>
                                        <p:attrNameLst>
                                          <p:attrName>style.visibility</p:attrName>
                                        </p:attrNameLst>
                                      </p:cBhvr>
                                      <p:to>
                                        <p:strVal val="visible"/>
                                      </p:to>
                                    </p:set>
                                    <p:anim calcmode="lin" valueType="num">
                                      <p:cBhvr>
                                        <p:cTn id="19" dur="500" fill="hold"/>
                                        <p:tgtEl>
                                          <p:spTgt spid="452622"/>
                                        </p:tgtEl>
                                        <p:attrNameLst>
                                          <p:attrName>ppt_w</p:attrName>
                                        </p:attrNameLst>
                                      </p:cBhvr>
                                      <p:tavLst>
                                        <p:tav tm="0">
                                          <p:val>
                                            <p:fltVal val="0"/>
                                          </p:val>
                                        </p:tav>
                                        <p:tav tm="100000">
                                          <p:val>
                                            <p:strVal val="#ppt_w"/>
                                          </p:val>
                                        </p:tav>
                                      </p:tavLst>
                                    </p:anim>
                                    <p:anim calcmode="lin" valueType="num">
                                      <p:cBhvr>
                                        <p:cTn id="20" dur="500" fill="hold"/>
                                        <p:tgtEl>
                                          <p:spTgt spid="452622"/>
                                        </p:tgtEl>
                                        <p:attrNameLst>
                                          <p:attrName>ppt_h</p:attrName>
                                        </p:attrNameLst>
                                      </p:cBhvr>
                                      <p:tavLst>
                                        <p:tav tm="0">
                                          <p:val>
                                            <p:fltVal val="0"/>
                                          </p:val>
                                        </p:tav>
                                        <p:tav tm="100000">
                                          <p:val>
                                            <p:strVal val="#ppt_h"/>
                                          </p:val>
                                        </p:tav>
                                      </p:tavLst>
                                    </p:anim>
                                    <p:animEffect transition="in" filter="fade">
                                      <p:cBhvr>
                                        <p:cTn id="21" dur="500"/>
                                        <p:tgtEl>
                                          <p:spTgt spid="452622"/>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52623"/>
                                        </p:tgtEl>
                                        <p:attrNameLst>
                                          <p:attrName>style.visibility</p:attrName>
                                        </p:attrNameLst>
                                      </p:cBhvr>
                                      <p:to>
                                        <p:strVal val="visible"/>
                                      </p:to>
                                    </p:set>
                                    <p:anim calcmode="lin" valueType="num">
                                      <p:cBhvr>
                                        <p:cTn id="25" dur="500" fill="hold"/>
                                        <p:tgtEl>
                                          <p:spTgt spid="452623"/>
                                        </p:tgtEl>
                                        <p:attrNameLst>
                                          <p:attrName>ppt_w</p:attrName>
                                        </p:attrNameLst>
                                      </p:cBhvr>
                                      <p:tavLst>
                                        <p:tav tm="0">
                                          <p:val>
                                            <p:fltVal val="0"/>
                                          </p:val>
                                        </p:tav>
                                        <p:tav tm="100000">
                                          <p:val>
                                            <p:strVal val="#ppt_w"/>
                                          </p:val>
                                        </p:tav>
                                      </p:tavLst>
                                    </p:anim>
                                    <p:anim calcmode="lin" valueType="num">
                                      <p:cBhvr>
                                        <p:cTn id="26" dur="500" fill="hold"/>
                                        <p:tgtEl>
                                          <p:spTgt spid="452623"/>
                                        </p:tgtEl>
                                        <p:attrNameLst>
                                          <p:attrName>ppt_h</p:attrName>
                                        </p:attrNameLst>
                                      </p:cBhvr>
                                      <p:tavLst>
                                        <p:tav tm="0">
                                          <p:val>
                                            <p:fltVal val="0"/>
                                          </p:val>
                                        </p:tav>
                                        <p:tav tm="100000">
                                          <p:val>
                                            <p:strVal val="#ppt_h"/>
                                          </p:val>
                                        </p:tav>
                                      </p:tavLst>
                                    </p:anim>
                                    <p:animEffect transition="in" filter="fade">
                                      <p:cBhvr>
                                        <p:cTn id="27" dur="500"/>
                                        <p:tgtEl>
                                          <p:spTgt spid="452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20" grpId="0" animBg="1"/>
      <p:bldP spid="452621" grpId="0" animBg="1"/>
      <p:bldP spid="452622" grpId="0" animBg="1"/>
      <p:bldP spid="452623"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3"/>
          <p:cNvSpPr txBox="1">
            <a:spLocks noChangeArrowheads="1"/>
          </p:cNvSpPr>
          <p:nvPr/>
        </p:nvSpPr>
        <p:spPr bwMode="auto">
          <a:xfrm>
            <a:off x="288925" y="1325563"/>
            <a:ext cx="8647113" cy="517525"/>
          </a:xfrm>
          <a:prstGeom prst="rect">
            <a:avLst/>
          </a:prstGeom>
          <a:noFill/>
          <a:ln w="9525">
            <a:noFill/>
            <a:miter lim="800000"/>
            <a:headEnd/>
            <a:tailEnd/>
          </a:ln>
        </p:spPr>
        <p:txBody>
          <a:bodyPr wrap="none">
            <a:spAutoFit/>
          </a:bodyPr>
          <a:lstStyle/>
          <a:p>
            <a:r>
              <a:rPr lang="en-US"/>
              <a:t>1.  According to the balanced chemical equation, how many atoms of silver will be produced from combining</a:t>
            </a:r>
          </a:p>
          <a:p>
            <a:r>
              <a:rPr lang="en-US"/>
              <a:t>              100 g of copper with 200 g of silver nitrate?</a:t>
            </a:r>
          </a:p>
        </p:txBody>
      </p:sp>
      <p:sp>
        <p:nvSpPr>
          <p:cNvPr id="144387" name="Text Box 4"/>
          <p:cNvSpPr txBox="1">
            <a:spLocks noChangeArrowheads="1"/>
          </p:cNvSpPr>
          <p:nvPr/>
        </p:nvSpPr>
        <p:spPr bwMode="auto">
          <a:xfrm>
            <a:off x="1336675" y="2020888"/>
            <a:ext cx="6899275" cy="396875"/>
          </a:xfrm>
          <a:prstGeom prst="rect">
            <a:avLst/>
          </a:prstGeom>
          <a:noFill/>
          <a:ln w="9525">
            <a:noFill/>
            <a:miter lim="800000"/>
            <a:headEnd/>
            <a:tailEnd/>
          </a:ln>
        </p:spPr>
        <p:txBody>
          <a:bodyPr wrap="none">
            <a:spAutoFit/>
          </a:bodyPr>
          <a:lstStyle/>
          <a:p>
            <a:r>
              <a:rPr lang="en-US" sz="2000"/>
              <a:t>Cu(s)   +   2 AgNO</a:t>
            </a:r>
            <a:r>
              <a:rPr lang="en-US" sz="2000" baseline="-25000"/>
              <a:t>3</a:t>
            </a:r>
            <a:r>
              <a:rPr lang="en-US" sz="2000"/>
              <a:t>(aq)                 Cu(NO</a:t>
            </a:r>
            <a:r>
              <a:rPr lang="en-US" sz="2000" baseline="-25000"/>
              <a:t>3</a:t>
            </a:r>
            <a:r>
              <a:rPr lang="en-US" sz="2000"/>
              <a:t>)</a:t>
            </a:r>
            <a:r>
              <a:rPr lang="en-US" sz="2000" baseline="-25000"/>
              <a:t>2</a:t>
            </a:r>
            <a:r>
              <a:rPr lang="en-US" sz="2000"/>
              <a:t>(aq)   +   2 Ag(s)</a:t>
            </a:r>
          </a:p>
        </p:txBody>
      </p:sp>
      <p:sp>
        <p:nvSpPr>
          <p:cNvPr id="144388" name="Line 5"/>
          <p:cNvSpPr>
            <a:spLocks noChangeShapeType="1"/>
          </p:cNvSpPr>
          <p:nvPr/>
        </p:nvSpPr>
        <p:spPr bwMode="auto">
          <a:xfrm>
            <a:off x="4219575" y="2247900"/>
            <a:ext cx="857250" cy="0"/>
          </a:xfrm>
          <a:prstGeom prst="line">
            <a:avLst/>
          </a:prstGeom>
          <a:noFill/>
          <a:ln w="22225">
            <a:solidFill>
              <a:schemeClr val="tx1"/>
            </a:solidFill>
            <a:round/>
            <a:headEnd/>
            <a:tailEnd type="triangle" w="med" len="med"/>
          </a:ln>
        </p:spPr>
        <p:txBody>
          <a:bodyPr/>
          <a:lstStyle/>
          <a:p>
            <a:endParaRPr lang="en-US"/>
          </a:p>
        </p:txBody>
      </p:sp>
      <p:sp>
        <p:nvSpPr>
          <p:cNvPr id="144389" name="Rectangle 6"/>
          <p:cNvSpPr>
            <a:spLocks noGrp="1" noChangeArrowheads="1"/>
          </p:cNvSpPr>
          <p:nvPr>
            <p:ph type="title"/>
          </p:nvPr>
        </p:nvSpPr>
        <p:spPr>
          <a:noFill/>
        </p:spPr>
        <p:txBody>
          <a:bodyPr/>
          <a:lstStyle/>
          <a:p>
            <a:pPr eaLnBrk="1" hangingPunct="1"/>
            <a:r>
              <a:rPr lang="en-US" sz="2800" i="1" smtClean="0"/>
              <a:t>Limiting Reactant Problems</a:t>
            </a:r>
          </a:p>
        </p:txBody>
      </p:sp>
      <p:sp>
        <p:nvSpPr>
          <p:cNvPr id="454663" name="Oval 7">
            <a:hlinkClick r:id="rId3" action="ppaction://hlinksldjump"/>
          </p:cNvPr>
          <p:cNvSpPr>
            <a:spLocks noChangeArrowheads="1"/>
          </p:cNvSpPr>
          <p:nvPr/>
        </p:nvSpPr>
        <p:spPr bwMode="auto">
          <a:xfrm>
            <a:off x="300038" y="199866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Back</a:t>
            </a:r>
          </a:p>
        </p:txBody>
      </p:sp>
      <p:sp>
        <p:nvSpPr>
          <p:cNvPr id="454674" name="Text Box 18"/>
          <p:cNvSpPr txBox="1">
            <a:spLocks noChangeArrowheads="1"/>
          </p:cNvSpPr>
          <p:nvPr/>
        </p:nvSpPr>
        <p:spPr bwMode="auto">
          <a:xfrm>
            <a:off x="1295400" y="2608263"/>
            <a:ext cx="692150" cy="336550"/>
          </a:xfrm>
          <a:prstGeom prst="rect">
            <a:avLst/>
          </a:prstGeom>
          <a:noFill/>
          <a:ln w="9525">
            <a:noFill/>
            <a:miter lim="800000"/>
            <a:headEnd/>
            <a:tailEnd/>
          </a:ln>
        </p:spPr>
        <p:txBody>
          <a:bodyPr wrap="none">
            <a:spAutoFit/>
          </a:bodyPr>
          <a:lstStyle/>
          <a:p>
            <a:r>
              <a:rPr lang="en-US" sz="1600"/>
              <a:t>100 g</a:t>
            </a:r>
          </a:p>
        </p:txBody>
      </p:sp>
      <p:sp>
        <p:nvSpPr>
          <p:cNvPr id="454675" name="Text Box 19"/>
          <p:cNvSpPr txBox="1">
            <a:spLocks noChangeArrowheads="1"/>
          </p:cNvSpPr>
          <p:nvPr/>
        </p:nvSpPr>
        <p:spPr bwMode="auto">
          <a:xfrm>
            <a:off x="2981325" y="2636838"/>
            <a:ext cx="692150" cy="336550"/>
          </a:xfrm>
          <a:prstGeom prst="rect">
            <a:avLst/>
          </a:prstGeom>
          <a:noFill/>
          <a:ln w="9525">
            <a:noFill/>
            <a:miter lim="800000"/>
            <a:headEnd/>
            <a:tailEnd/>
          </a:ln>
        </p:spPr>
        <p:txBody>
          <a:bodyPr wrap="none">
            <a:spAutoFit/>
          </a:bodyPr>
          <a:lstStyle/>
          <a:p>
            <a:r>
              <a:rPr lang="en-US" sz="1600"/>
              <a:t>200 g</a:t>
            </a:r>
          </a:p>
        </p:txBody>
      </p:sp>
      <p:sp>
        <p:nvSpPr>
          <p:cNvPr id="454678" name="Line 22"/>
          <p:cNvSpPr>
            <a:spLocks noChangeShapeType="1"/>
          </p:cNvSpPr>
          <p:nvPr/>
        </p:nvSpPr>
        <p:spPr bwMode="auto">
          <a:xfrm>
            <a:off x="1657350" y="2989263"/>
            <a:ext cx="0" cy="1152525"/>
          </a:xfrm>
          <a:prstGeom prst="line">
            <a:avLst/>
          </a:prstGeom>
          <a:noFill/>
          <a:ln w="9525">
            <a:solidFill>
              <a:schemeClr val="tx1"/>
            </a:solidFill>
            <a:round/>
            <a:headEnd/>
            <a:tailEnd type="triangle" w="med" len="med"/>
          </a:ln>
        </p:spPr>
        <p:txBody>
          <a:bodyPr/>
          <a:lstStyle/>
          <a:p>
            <a:endParaRPr lang="en-US"/>
          </a:p>
        </p:txBody>
      </p:sp>
      <p:sp>
        <p:nvSpPr>
          <p:cNvPr id="454679" name="Line 23"/>
          <p:cNvSpPr>
            <a:spLocks noChangeShapeType="1"/>
          </p:cNvSpPr>
          <p:nvPr/>
        </p:nvSpPr>
        <p:spPr bwMode="auto">
          <a:xfrm>
            <a:off x="3287713" y="2997200"/>
            <a:ext cx="0" cy="1152525"/>
          </a:xfrm>
          <a:prstGeom prst="line">
            <a:avLst/>
          </a:prstGeom>
          <a:noFill/>
          <a:ln w="9525">
            <a:solidFill>
              <a:schemeClr val="tx1"/>
            </a:solidFill>
            <a:round/>
            <a:headEnd/>
            <a:tailEnd type="triangle" w="med" len="med"/>
          </a:ln>
        </p:spPr>
        <p:txBody>
          <a:bodyPr/>
          <a:lstStyle/>
          <a:p>
            <a:endParaRPr lang="en-US"/>
          </a:p>
        </p:txBody>
      </p:sp>
      <p:sp>
        <p:nvSpPr>
          <p:cNvPr id="454680" name="Text Box 24"/>
          <p:cNvSpPr txBox="1">
            <a:spLocks noChangeArrowheads="1"/>
          </p:cNvSpPr>
          <p:nvPr/>
        </p:nvSpPr>
        <p:spPr bwMode="auto">
          <a:xfrm>
            <a:off x="1706563" y="3243263"/>
            <a:ext cx="1247775" cy="336550"/>
          </a:xfrm>
          <a:prstGeom prst="rect">
            <a:avLst/>
          </a:prstGeom>
          <a:noFill/>
          <a:ln w="9525">
            <a:noFill/>
            <a:miter lim="800000"/>
            <a:headEnd/>
            <a:tailEnd/>
          </a:ln>
        </p:spPr>
        <p:txBody>
          <a:bodyPr wrap="none">
            <a:spAutoFit/>
          </a:bodyPr>
          <a:lstStyle/>
          <a:p>
            <a:r>
              <a:rPr lang="en-US" sz="1600"/>
              <a:t>/ 63.5 g/mol</a:t>
            </a:r>
          </a:p>
        </p:txBody>
      </p:sp>
      <p:sp>
        <p:nvSpPr>
          <p:cNvPr id="454681" name="Text Box 25"/>
          <p:cNvSpPr txBox="1">
            <a:spLocks noChangeArrowheads="1"/>
          </p:cNvSpPr>
          <p:nvPr/>
        </p:nvSpPr>
        <p:spPr bwMode="auto">
          <a:xfrm>
            <a:off x="3336925" y="3240088"/>
            <a:ext cx="1190625" cy="336550"/>
          </a:xfrm>
          <a:prstGeom prst="rect">
            <a:avLst/>
          </a:prstGeom>
          <a:noFill/>
          <a:ln w="9525">
            <a:noFill/>
            <a:miter lim="800000"/>
            <a:headEnd/>
            <a:tailEnd/>
          </a:ln>
        </p:spPr>
        <p:txBody>
          <a:bodyPr wrap="none">
            <a:spAutoFit/>
          </a:bodyPr>
          <a:lstStyle/>
          <a:p>
            <a:r>
              <a:rPr lang="en-US" sz="1600"/>
              <a:t>/ 170 g/mol</a:t>
            </a:r>
          </a:p>
        </p:txBody>
      </p:sp>
      <p:sp>
        <p:nvSpPr>
          <p:cNvPr id="454682" name="Text Box 26"/>
          <p:cNvSpPr txBox="1">
            <a:spLocks noChangeArrowheads="1"/>
          </p:cNvSpPr>
          <p:nvPr/>
        </p:nvSpPr>
        <p:spPr bwMode="auto">
          <a:xfrm>
            <a:off x="998538" y="4181475"/>
            <a:ext cx="1279525" cy="336550"/>
          </a:xfrm>
          <a:prstGeom prst="rect">
            <a:avLst/>
          </a:prstGeom>
          <a:noFill/>
          <a:ln w="9525">
            <a:noFill/>
            <a:miter lim="800000"/>
            <a:headEnd/>
            <a:tailEnd/>
          </a:ln>
        </p:spPr>
        <p:txBody>
          <a:bodyPr wrap="none">
            <a:spAutoFit/>
          </a:bodyPr>
          <a:lstStyle/>
          <a:p>
            <a:r>
              <a:rPr lang="en-US" sz="1600"/>
              <a:t>1.57 mol Cu</a:t>
            </a:r>
            <a:endParaRPr lang="en-US" sz="1600" baseline="-25000"/>
          </a:p>
        </p:txBody>
      </p:sp>
      <p:sp>
        <p:nvSpPr>
          <p:cNvPr id="454683" name="Text Box 27"/>
          <p:cNvSpPr txBox="1">
            <a:spLocks noChangeArrowheads="1"/>
          </p:cNvSpPr>
          <p:nvPr/>
        </p:nvSpPr>
        <p:spPr bwMode="auto">
          <a:xfrm>
            <a:off x="2606675" y="4178300"/>
            <a:ext cx="1651000" cy="336550"/>
          </a:xfrm>
          <a:prstGeom prst="rect">
            <a:avLst/>
          </a:prstGeom>
          <a:noFill/>
          <a:ln w="9525">
            <a:noFill/>
            <a:miter lim="800000"/>
            <a:headEnd/>
            <a:tailEnd/>
          </a:ln>
        </p:spPr>
        <p:txBody>
          <a:bodyPr wrap="none">
            <a:spAutoFit/>
          </a:bodyPr>
          <a:lstStyle/>
          <a:p>
            <a:r>
              <a:rPr lang="en-US" sz="1600"/>
              <a:t>1.18 mol AgNO</a:t>
            </a:r>
            <a:r>
              <a:rPr lang="en-US" sz="1600" baseline="-25000"/>
              <a:t>3</a:t>
            </a:r>
          </a:p>
        </p:txBody>
      </p:sp>
      <p:sp>
        <p:nvSpPr>
          <p:cNvPr id="454684" name="Line 28"/>
          <p:cNvSpPr>
            <a:spLocks noChangeShapeType="1"/>
          </p:cNvSpPr>
          <p:nvPr/>
        </p:nvSpPr>
        <p:spPr bwMode="auto">
          <a:xfrm>
            <a:off x="1074738" y="4471988"/>
            <a:ext cx="1139825" cy="0"/>
          </a:xfrm>
          <a:prstGeom prst="line">
            <a:avLst/>
          </a:prstGeom>
          <a:noFill/>
          <a:ln w="9525">
            <a:solidFill>
              <a:schemeClr val="tx1"/>
            </a:solidFill>
            <a:round/>
            <a:headEnd/>
            <a:tailEnd/>
          </a:ln>
        </p:spPr>
        <p:txBody>
          <a:bodyPr/>
          <a:lstStyle/>
          <a:p>
            <a:endParaRPr lang="en-US"/>
          </a:p>
        </p:txBody>
      </p:sp>
      <p:sp>
        <p:nvSpPr>
          <p:cNvPr id="454685" name="Line 29"/>
          <p:cNvSpPr>
            <a:spLocks noChangeShapeType="1"/>
          </p:cNvSpPr>
          <p:nvPr/>
        </p:nvSpPr>
        <p:spPr bwMode="auto">
          <a:xfrm>
            <a:off x="2679700" y="4471988"/>
            <a:ext cx="1487488" cy="0"/>
          </a:xfrm>
          <a:prstGeom prst="line">
            <a:avLst/>
          </a:prstGeom>
          <a:noFill/>
          <a:ln w="9525">
            <a:solidFill>
              <a:schemeClr val="tx1"/>
            </a:solidFill>
            <a:round/>
            <a:headEnd/>
            <a:tailEnd/>
          </a:ln>
        </p:spPr>
        <p:txBody>
          <a:bodyPr/>
          <a:lstStyle/>
          <a:p>
            <a:endParaRPr lang="en-US"/>
          </a:p>
        </p:txBody>
      </p:sp>
      <p:sp>
        <p:nvSpPr>
          <p:cNvPr id="454686" name="Text Box 30"/>
          <p:cNvSpPr txBox="1">
            <a:spLocks noChangeArrowheads="1"/>
          </p:cNvSpPr>
          <p:nvPr/>
        </p:nvSpPr>
        <p:spPr bwMode="auto">
          <a:xfrm>
            <a:off x="1492250" y="4435475"/>
            <a:ext cx="296863" cy="336550"/>
          </a:xfrm>
          <a:prstGeom prst="rect">
            <a:avLst/>
          </a:prstGeom>
          <a:noFill/>
          <a:ln w="9525">
            <a:noFill/>
            <a:miter lim="800000"/>
            <a:headEnd/>
            <a:tailEnd/>
          </a:ln>
        </p:spPr>
        <p:txBody>
          <a:bodyPr wrap="none">
            <a:spAutoFit/>
          </a:bodyPr>
          <a:lstStyle/>
          <a:p>
            <a:r>
              <a:rPr lang="en-US" sz="1600"/>
              <a:t>1</a:t>
            </a:r>
          </a:p>
        </p:txBody>
      </p:sp>
      <p:sp>
        <p:nvSpPr>
          <p:cNvPr id="454687" name="Text Box 31"/>
          <p:cNvSpPr txBox="1">
            <a:spLocks noChangeArrowheads="1"/>
          </p:cNvSpPr>
          <p:nvPr/>
        </p:nvSpPr>
        <p:spPr bwMode="auto">
          <a:xfrm>
            <a:off x="3111500" y="4443413"/>
            <a:ext cx="296863" cy="336550"/>
          </a:xfrm>
          <a:prstGeom prst="rect">
            <a:avLst/>
          </a:prstGeom>
          <a:noFill/>
          <a:ln w="9525">
            <a:noFill/>
            <a:miter lim="800000"/>
            <a:headEnd/>
            <a:tailEnd/>
          </a:ln>
        </p:spPr>
        <p:txBody>
          <a:bodyPr wrap="none">
            <a:spAutoFit/>
          </a:bodyPr>
          <a:lstStyle/>
          <a:p>
            <a:r>
              <a:rPr lang="en-US" sz="1600"/>
              <a:t>2</a:t>
            </a:r>
          </a:p>
        </p:txBody>
      </p:sp>
      <p:sp>
        <p:nvSpPr>
          <p:cNvPr id="454688" name="Text Box 32"/>
          <p:cNvSpPr txBox="1">
            <a:spLocks noChangeArrowheads="1"/>
          </p:cNvSpPr>
          <p:nvPr/>
        </p:nvSpPr>
        <p:spPr bwMode="auto">
          <a:xfrm>
            <a:off x="1344613" y="4865688"/>
            <a:ext cx="579437" cy="336550"/>
          </a:xfrm>
          <a:prstGeom prst="rect">
            <a:avLst/>
          </a:prstGeom>
          <a:noFill/>
          <a:ln w="9525">
            <a:noFill/>
            <a:miter lim="800000"/>
            <a:headEnd/>
            <a:tailEnd/>
          </a:ln>
        </p:spPr>
        <p:txBody>
          <a:bodyPr wrap="none">
            <a:spAutoFit/>
          </a:bodyPr>
          <a:lstStyle/>
          <a:p>
            <a:r>
              <a:rPr lang="en-US" sz="1600"/>
              <a:t>1.57</a:t>
            </a:r>
          </a:p>
        </p:txBody>
      </p:sp>
      <p:sp>
        <p:nvSpPr>
          <p:cNvPr id="454689" name="Text Box 33"/>
          <p:cNvSpPr txBox="1">
            <a:spLocks noChangeArrowheads="1"/>
          </p:cNvSpPr>
          <p:nvPr/>
        </p:nvSpPr>
        <p:spPr bwMode="auto">
          <a:xfrm>
            <a:off x="2967038" y="4862513"/>
            <a:ext cx="579437" cy="336550"/>
          </a:xfrm>
          <a:prstGeom prst="rect">
            <a:avLst/>
          </a:prstGeom>
          <a:noFill/>
          <a:ln w="9525">
            <a:noFill/>
            <a:miter lim="800000"/>
            <a:headEnd/>
            <a:tailEnd/>
          </a:ln>
        </p:spPr>
        <p:txBody>
          <a:bodyPr wrap="none">
            <a:spAutoFit/>
          </a:bodyPr>
          <a:lstStyle/>
          <a:p>
            <a:r>
              <a:rPr lang="en-US" sz="1600"/>
              <a:t>0.59</a:t>
            </a:r>
          </a:p>
        </p:txBody>
      </p:sp>
      <p:sp>
        <p:nvSpPr>
          <p:cNvPr id="454690" name="Text Box 34"/>
          <p:cNvSpPr txBox="1">
            <a:spLocks noChangeArrowheads="1"/>
          </p:cNvSpPr>
          <p:nvPr/>
        </p:nvSpPr>
        <p:spPr bwMode="auto">
          <a:xfrm>
            <a:off x="2886075" y="2365375"/>
            <a:ext cx="882650" cy="336550"/>
          </a:xfrm>
          <a:prstGeom prst="rect">
            <a:avLst/>
          </a:prstGeom>
          <a:noFill/>
          <a:ln w="9525">
            <a:noFill/>
            <a:miter lim="800000"/>
            <a:headEnd/>
            <a:tailEnd/>
          </a:ln>
        </p:spPr>
        <p:txBody>
          <a:bodyPr wrap="none">
            <a:spAutoFit/>
          </a:bodyPr>
          <a:lstStyle/>
          <a:p>
            <a:r>
              <a:rPr lang="en-US" sz="1600">
                <a:solidFill>
                  <a:srgbClr val="FF0000"/>
                </a:solidFill>
              </a:rPr>
              <a:t>Limiting</a:t>
            </a:r>
          </a:p>
        </p:txBody>
      </p:sp>
      <p:sp>
        <p:nvSpPr>
          <p:cNvPr id="454691" name="Text Box 35"/>
          <p:cNvSpPr txBox="1">
            <a:spLocks noChangeArrowheads="1"/>
          </p:cNvSpPr>
          <p:nvPr/>
        </p:nvSpPr>
        <p:spPr bwMode="auto">
          <a:xfrm>
            <a:off x="1260475" y="2354263"/>
            <a:ext cx="838200" cy="336550"/>
          </a:xfrm>
          <a:prstGeom prst="rect">
            <a:avLst/>
          </a:prstGeom>
          <a:noFill/>
          <a:ln w="9525">
            <a:noFill/>
            <a:miter lim="800000"/>
            <a:headEnd/>
            <a:tailEnd/>
          </a:ln>
        </p:spPr>
        <p:txBody>
          <a:bodyPr wrap="none">
            <a:spAutoFit/>
          </a:bodyPr>
          <a:lstStyle/>
          <a:p>
            <a:r>
              <a:rPr lang="en-US" sz="1600">
                <a:solidFill>
                  <a:schemeClr val="accent2"/>
                </a:solidFill>
              </a:rPr>
              <a:t>Excess</a:t>
            </a:r>
          </a:p>
        </p:txBody>
      </p:sp>
      <p:sp>
        <p:nvSpPr>
          <p:cNvPr id="454693" name="Text Box 37"/>
          <p:cNvSpPr txBox="1">
            <a:spLocks noChangeArrowheads="1"/>
          </p:cNvSpPr>
          <p:nvPr/>
        </p:nvSpPr>
        <p:spPr bwMode="auto">
          <a:xfrm>
            <a:off x="492125" y="5916613"/>
            <a:ext cx="2901950" cy="336550"/>
          </a:xfrm>
          <a:prstGeom prst="rect">
            <a:avLst/>
          </a:prstGeom>
          <a:noFill/>
          <a:ln w="9525">
            <a:noFill/>
            <a:miter lim="800000"/>
            <a:headEnd/>
            <a:tailEnd/>
          </a:ln>
        </p:spPr>
        <p:txBody>
          <a:bodyPr wrap="none">
            <a:spAutoFit/>
          </a:bodyPr>
          <a:lstStyle/>
          <a:p>
            <a:r>
              <a:rPr lang="en-US" sz="1600"/>
              <a:t>x atoms Ag = 1.18 mol AgNO</a:t>
            </a:r>
            <a:r>
              <a:rPr lang="en-US" sz="1600" baseline="-25000"/>
              <a:t>3</a:t>
            </a:r>
          </a:p>
        </p:txBody>
      </p:sp>
      <p:grpSp>
        <p:nvGrpSpPr>
          <p:cNvPr id="2" name="Group 38"/>
          <p:cNvGrpSpPr>
            <a:grpSpLocks/>
          </p:cNvGrpSpPr>
          <p:nvPr/>
        </p:nvGrpSpPr>
        <p:grpSpPr bwMode="auto">
          <a:xfrm>
            <a:off x="3373438" y="5673725"/>
            <a:ext cx="1328737" cy="808038"/>
            <a:chOff x="4174" y="2818"/>
            <a:chExt cx="756" cy="509"/>
          </a:xfrm>
        </p:grpSpPr>
        <p:sp>
          <p:nvSpPr>
            <p:cNvPr id="144426" name="AutoShape 39"/>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4427" name="Line 40"/>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4697" name="Text Box 41"/>
          <p:cNvSpPr txBox="1">
            <a:spLocks noChangeArrowheads="1"/>
          </p:cNvSpPr>
          <p:nvPr/>
        </p:nvSpPr>
        <p:spPr bwMode="auto">
          <a:xfrm>
            <a:off x="3352800" y="6097588"/>
            <a:ext cx="1368425" cy="336550"/>
          </a:xfrm>
          <a:prstGeom prst="rect">
            <a:avLst/>
          </a:prstGeom>
          <a:noFill/>
          <a:ln w="9525">
            <a:noFill/>
            <a:miter lim="800000"/>
            <a:headEnd/>
            <a:tailEnd/>
          </a:ln>
        </p:spPr>
        <p:txBody>
          <a:bodyPr wrap="none">
            <a:spAutoFit/>
          </a:bodyPr>
          <a:lstStyle/>
          <a:p>
            <a:r>
              <a:rPr lang="en-US" sz="1600"/>
              <a:t>2 mol AgNO</a:t>
            </a:r>
            <a:r>
              <a:rPr lang="en-US" sz="1600" baseline="-25000"/>
              <a:t>3</a:t>
            </a:r>
          </a:p>
        </p:txBody>
      </p:sp>
      <p:sp>
        <p:nvSpPr>
          <p:cNvPr id="454698" name="Text Box 42"/>
          <p:cNvSpPr txBox="1">
            <a:spLocks noChangeArrowheads="1"/>
          </p:cNvSpPr>
          <p:nvPr/>
        </p:nvSpPr>
        <p:spPr bwMode="auto">
          <a:xfrm>
            <a:off x="3530600" y="5740400"/>
            <a:ext cx="985838" cy="336550"/>
          </a:xfrm>
          <a:prstGeom prst="rect">
            <a:avLst/>
          </a:prstGeom>
          <a:noFill/>
          <a:ln w="9525">
            <a:noFill/>
            <a:miter lim="800000"/>
            <a:headEnd/>
            <a:tailEnd/>
          </a:ln>
        </p:spPr>
        <p:txBody>
          <a:bodyPr wrap="none">
            <a:spAutoFit/>
          </a:bodyPr>
          <a:lstStyle/>
          <a:p>
            <a:r>
              <a:rPr lang="en-US" sz="1600"/>
              <a:t>2 mol Ag</a:t>
            </a:r>
          </a:p>
        </p:txBody>
      </p:sp>
      <p:sp>
        <p:nvSpPr>
          <p:cNvPr id="454699" name="Line 43"/>
          <p:cNvSpPr>
            <a:spLocks noChangeShapeType="1"/>
          </p:cNvSpPr>
          <p:nvPr/>
        </p:nvSpPr>
        <p:spPr bwMode="auto">
          <a:xfrm flipV="1">
            <a:off x="2281238" y="6049963"/>
            <a:ext cx="985837" cy="96837"/>
          </a:xfrm>
          <a:prstGeom prst="line">
            <a:avLst/>
          </a:prstGeom>
          <a:noFill/>
          <a:ln w="9525">
            <a:solidFill>
              <a:srgbClr val="FF0000"/>
            </a:solidFill>
            <a:round/>
            <a:headEnd/>
            <a:tailEnd/>
          </a:ln>
        </p:spPr>
        <p:txBody>
          <a:bodyPr/>
          <a:lstStyle/>
          <a:p>
            <a:endParaRPr lang="en-US"/>
          </a:p>
        </p:txBody>
      </p:sp>
      <p:sp>
        <p:nvSpPr>
          <p:cNvPr id="454700" name="Line 44"/>
          <p:cNvSpPr>
            <a:spLocks noChangeShapeType="1"/>
          </p:cNvSpPr>
          <p:nvPr/>
        </p:nvSpPr>
        <p:spPr bwMode="auto">
          <a:xfrm flipV="1">
            <a:off x="3668713" y="6216650"/>
            <a:ext cx="895350" cy="158750"/>
          </a:xfrm>
          <a:prstGeom prst="line">
            <a:avLst/>
          </a:prstGeom>
          <a:noFill/>
          <a:ln w="9525">
            <a:solidFill>
              <a:srgbClr val="FF0000"/>
            </a:solidFill>
            <a:round/>
            <a:headEnd/>
            <a:tailEnd/>
          </a:ln>
        </p:spPr>
        <p:txBody>
          <a:bodyPr/>
          <a:lstStyle/>
          <a:p>
            <a:endParaRPr lang="en-US"/>
          </a:p>
        </p:txBody>
      </p:sp>
      <p:sp>
        <p:nvSpPr>
          <p:cNvPr id="454701" name="Text Box 45"/>
          <p:cNvSpPr txBox="1">
            <a:spLocks noChangeArrowheads="1"/>
          </p:cNvSpPr>
          <p:nvPr/>
        </p:nvSpPr>
        <p:spPr bwMode="auto">
          <a:xfrm>
            <a:off x="6788150" y="5905500"/>
            <a:ext cx="303213" cy="336550"/>
          </a:xfrm>
          <a:prstGeom prst="rect">
            <a:avLst/>
          </a:prstGeom>
          <a:noFill/>
          <a:ln w="9525">
            <a:noFill/>
            <a:miter lim="800000"/>
            <a:headEnd/>
            <a:tailEnd/>
          </a:ln>
        </p:spPr>
        <p:txBody>
          <a:bodyPr wrap="none">
            <a:spAutoFit/>
          </a:bodyPr>
          <a:lstStyle/>
          <a:p>
            <a:r>
              <a:rPr lang="en-US" sz="1600"/>
              <a:t>=</a:t>
            </a:r>
          </a:p>
        </p:txBody>
      </p:sp>
      <p:sp>
        <p:nvSpPr>
          <p:cNvPr id="454702" name="Text Box 46"/>
          <p:cNvSpPr txBox="1">
            <a:spLocks noChangeArrowheads="1"/>
          </p:cNvSpPr>
          <p:nvPr/>
        </p:nvSpPr>
        <p:spPr bwMode="auto">
          <a:xfrm>
            <a:off x="7010400" y="5910263"/>
            <a:ext cx="1979613" cy="336550"/>
          </a:xfrm>
          <a:prstGeom prst="rect">
            <a:avLst/>
          </a:prstGeom>
          <a:noFill/>
          <a:ln w="9525">
            <a:noFill/>
            <a:miter lim="800000"/>
            <a:headEnd/>
            <a:tailEnd/>
          </a:ln>
        </p:spPr>
        <p:txBody>
          <a:bodyPr wrap="none">
            <a:spAutoFit/>
          </a:bodyPr>
          <a:lstStyle/>
          <a:p>
            <a:r>
              <a:rPr lang="en-US" sz="1600"/>
              <a:t>7.1 x 10</a:t>
            </a:r>
            <a:r>
              <a:rPr lang="en-US" sz="1600" baseline="30000"/>
              <a:t>23</a:t>
            </a:r>
            <a:r>
              <a:rPr lang="en-US" sz="1600"/>
              <a:t> atoms Ag</a:t>
            </a:r>
          </a:p>
        </p:txBody>
      </p:sp>
      <p:sp>
        <p:nvSpPr>
          <p:cNvPr id="454703" name="Freeform 47"/>
          <p:cNvSpPr>
            <a:spLocks/>
          </p:cNvSpPr>
          <p:nvPr/>
        </p:nvSpPr>
        <p:spPr bwMode="auto">
          <a:xfrm>
            <a:off x="1668463" y="5156200"/>
            <a:ext cx="1568450" cy="431800"/>
          </a:xfrm>
          <a:custGeom>
            <a:avLst/>
            <a:gdLst>
              <a:gd name="T0" fmla="*/ 0 w 988"/>
              <a:gd name="T1" fmla="*/ 37801545 h 272"/>
              <a:gd name="T2" fmla="*/ 1149191363 w 988"/>
              <a:gd name="T3" fmla="*/ 680442081 h 272"/>
              <a:gd name="T4" fmla="*/ 2147483647 w 988"/>
              <a:gd name="T5" fmla="*/ 0 h 272"/>
              <a:gd name="T6" fmla="*/ 0 60000 65536"/>
              <a:gd name="T7" fmla="*/ 0 60000 65536"/>
              <a:gd name="T8" fmla="*/ 0 60000 65536"/>
              <a:gd name="T9" fmla="*/ 0 w 988"/>
              <a:gd name="T10" fmla="*/ 0 h 272"/>
              <a:gd name="T11" fmla="*/ 988 w 988"/>
              <a:gd name="T12" fmla="*/ 272 h 272"/>
            </a:gdLst>
            <a:ahLst/>
            <a:cxnLst>
              <a:cxn ang="T6">
                <a:pos x="T0" y="T1"/>
              </a:cxn>
              <a:cxn ang="T7">
                <a:pos x="T2" y="T3"/>
              </a:cxn>
              <a:cxn ang="T8">
                <a:pos x="T4" y="T5"/>
              </a:cxn>
            </a:cxnLst>
            <a:rect l="T9" t="T10" r="T11" b="T12"/>
            <a:pathLst>
              <a:path w="988" h="272">
                <a:moveTo>
                  <a:pt x="0" y="15"/>
                </a:moveTo>
                <a:cubicBezTo>
                  <a:pt x="145" y="143"/>
                  <a:pt x="291" y="272"/>
                  <a:pt x="456" y="270"/>
                </a:cubicBezTo>
                <a:cubicBezTo>
                  <a:pt x="621" y="268"/>
                  <a:pt x="804" y="134"/>
                  <a:pt x="988" y="0"/>
                </a:cubicBezTo>
              </a:path>
            </a:pathLst>
          </a:custGeom>
          <a:noFill/>
          <a:ln w="9525">
            <a:solidFill>
              <a:schemeClr val="bg2"/>
            </a:solidFill>
            <a:round/>
            <a:headEnd type="stealth" w="med" len="med"/>
            <a:tailEnd type="stealth" w="med" len="med"/>
          </a:ln>
        </p:spPr>
        <p:txBody>
          <a:bodyPr/>
          <a:lstStyle/>
          <a:p>
            <a:endParaRPr lang="en-US"/>
          </a:p>
        </p:txBody>
      </p:sp>
      <p:sp>
        <p:nvSpPr>
          <p:cNvPr id="454704" name="Text Box 48"/>
          <p:cNvSpPr txBox="1">
            <a:spLocks noChangeArrowheads="1"/>
          </p:cNvSpPr>
          <p:nvPr/>
        </p:nvSpPr>
        <p:spPr bwMode="auto">
          <a:xfrm>
            <a:off x="1489075" y="5340350"/>
            <a:ext cx="1809750" cy="581025"/>
          </a:xfrm>
          <a:prstGeom prst="rect">
            <a:avLst/>
          </a:prstGeom>
          <a:solidFill>
            <a:schemeClr val="bg1"/>
          </a:solidFill>
          <a:ln w="9525">
            <a:noFill/>
            <a:miter lim="800000"/>
            <a:headEnd/>
            <a:tailEnd/>
          </a:ln>
        </p:spPr>
        <p:txBody>
          <a:bodyPr wrap="none">
            <a:spAutoFit/>
          </a:bodyPr>
          <a:lstStyle/>
          <a:p>
            <a:pPr algn="ctr"/>
            <a:r>
              <a:rPr lang="en-US" sz="1600">
                <a:solidFill>
                  <a:srgbClr val="5F5F5F"/>
                </a:solidFill>
              </a:rPr>
              <a:t>smaller number</a:t>
            </a:r>
          </a:p>
          <a:p>
            <a:pPr algn="ctr"/>
            <a:r>
              <a:rPr lang="en-US" sz="1600">
                <a:solidFill>
                  <a:srgbClr val="5F5F5F"/>
                </a:solidFill>
              </a:rPr>
              <a:t>is limiting reactant</a:t>
            </a:r>
          </a:p>
        </p:txBody>
      </p:sp>
      <p:sp>
        <p:nvSpPr>
          <p:cNvPr id="454705" name="Text Box 49"/>
          <p:cNvSpPr txBox="1">
            <a:spLocks noChangeArrowheads="1"/>
          </p:cNvSpPr>
          <p:nvPr/>
        </p:nvSpPr>
        <p:spPr bwMode="auto">
          <a:xfrm>
            <a:off x="7308850" y="2430463"/>
            <a:ext cx="804863" cy="304800"/>
          </a:xfrm>
          <a:prstGeom prst="rect">
            <a:avLst/>
          </a:prstGeom>
          <a:noFill/>
          <a:ln w="9525">
            <a:noFill/>
            <a:miter lim="800000"/>
            <a:headEnd/>
            <a:tailEnd/>
          </a:ln>
        </p:spPr>
        <p:txBody>
          <a:bodyPr wrap="none">
            <a:spAutoFit/>
          </a:bodyPr>
          <a:lstStyle/>
          <a:p>
            <a:r>
              <a:rPr lang="en-US"/>
              <a:t>x atoms</a:t>
            </a:r>
          </a:p>
        </p:txBody>
      </p:sp>
      <p:grpSp>
        <p:nvGrpSpPr>
          <p:cNvPr id="3" name="Group 50"/>
          <p:cNvGrpSpPr>
            <a:grpSpLocks/>
          </p:cNvGrpSpPr>
          <p:nvPr/>
        </p:nvGrpSpPr>
        <p:grpSpPr bwMode="auto">
          <a:xfrm>
            <a:off x="4729163" y="5673725"/>
            <a:ext cx="2033587" cy="808038"/>
            <a:chOff x="4174" y="2818"/>
            <a:chExt cx="756" cy="509"/>
          </a:xfrm>
        </p:grpSpPr>
        <p:sp>
          <p:nvSpPr>
            <p:cNvPr id="144424" name="AutoShape 51"/>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4425" name="Line 52"/>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4709" name="Text Box 53"/>
          <p:cNvSpPr txBox="1">
            <a:spLocks noChangeArrowheads="1"/>
          </p:cNvSpPr>
          <p:nvPr/>
        </p:nvSpPr>
        <p:spPr bwMode="auto">
          <a:xfrm>
            <a:off x="5222875" y="6097588"/>
            <a:ext cx="985838" cy="336550"/>
          </a:xfrm>
          <a:prstGeom prst="rect">
            <a:avLst/>
          </a:prstGeom>
          <a:noFill/>
          <a:ln w="9525">
            <a:noFill/>
            <a:miter lim="800000"/>
            <a:headEnd/>
            <a:tailEnd/>
          </a:ln>
        </p:spPr>
        <p:txBody>
          <a:bodyPr wrap="none">
            <a:spAutoFit/>
          </a:bodyPr>
          <a:lstStyle/>
          <a:p>
            <a:r>
              <a:rPr lang="en-US" sz="1600"/>
              <a:t>1 mol Ag</a:t>
            </a:r>
            <a:endParaRPr lang="en-US" sz="1600" baseline="-25000"/>
          </a:p>
        </p:txBody>
      </p:sp>
      <p:sp>
        <p:nvSpPr>
          <p:cNvPr id="454710" name="Text Box 54"/>
          <p:cNvSpPr txBox="1">
            <a:spLocks noChangeArrowheads="1"/>
          </p:cNvSpPr>
          <p:nvPr/>
        </p:nvSpPr>
        <p:spPr bwMode="auto">
          <a:xfrm>
            <a:off x="4714875" y="5740400"/>
            <a:ext cx="2092325" cy="336550"/>
          </a:xfrm>
          <a:prstGeom prst="rect">
            <a:avLst/>
          </a:prstGeom>
          <a:noFill/>
          <a:ln w="9525">
            <a:noFill/>
            <a:miter lim="800000"/>
            <a:headEnd/>
            <a:tailEnd/>
          </a:ln>
        </p:spPr>
        <p:txBody>
          <a:bodyPr wrap="none">
            <a:spAutoFit/>
          </a:bodyPr>
          <a:lstStyle/>
          <a:p>
            <a:r>
              <a:rPr lang="en-US" sz="1600"/>
              <a:t>6.02 x 10</a:t>
            </a:r>
            <a:r>
              <a:rPr lang="en-US" sz="1600" baseline="30000"/>
              <a:t>23</a:t>
            </a:r>
            <a:r>
              <a:rPr lang="en-US" sz="1600"/>
              <a:t> atoms Ag</a:t>
            </a:r>
          </a:p>
        </p:txBody>
      </p:sp>
      <p:sp>
        <p:nvSpPr>
          <p:cNvPr id="454711" name="Line 55"/>
          <p:cNvSpPr>
            <a:spLocks noChangeShapeType="1"/>
          </p:cNvSpPr>
          <p:nvPr/>
        </p:nvSpPr>
        <p:spPr bwMode="auto">
          <a:xfrm flipV="1">
            <a:off x="5500688" y="6235700"/>
            <a:ext cx="606425" cy="139700"/>
          </a:xfrm>
          <a:prstGeom prst="line">
            <a:avLst/>
          </a:prstGeom>
          <a:noFill/>
          <a:ln w="9525">
            <a:solidFill>
              <a:srgbClr val="FF0000"/>
            </a:solidFill>
            <a:round/>
            <a:headEnd/>
            <a:tailEnd/>
          </a:ln>
        </p:spPr>
        <p:txBody>
          <a:bodyPr/>
          <a:lstStyle/>
          <a:p>
            <a:endParaRPr lang="en-US"/>
          </a:p>
        </p:txBody>
      </p:sp>
      <p:sp>
        <p:nvSpPr>
          <p:cNvPr id="454712" name="Line 56"/>
          <p:cNvSpPr>
            <a:spLocks noChangeShapeType="1"/>
          </p:cNvSpPr>
          <p:nvPr/>
        </p:nvSpPr>
        <p:spPr bwMode="auto">
          <a:xfrm flipV="1">
            <a:off x="3805238" y="5873750"/>
            <a:ext cx="606425" cy="139700"/>
          </a:xfrm>
          <a:prstGeom prst="line">
            <a:avLst/>
          </a:prstGeom>
          <a:noFill/>
          <a:ln w="9525">
            <a:solidFill>
              <a:srgbClr val="FF0000"/>
            </a:solidFill>
            <a:round/>
            <a:headEnd/>
            <a:tailEnd/>
          </a:ln>
        </p:spPr>
        <p:txBody>
          <a:bodyPr/>
          <a:lstStyle/>
          <a:p>
            <a:endParaRPr lang="en-US"/>
          </a:p>
        </p:txBody>
      </p:sp>
      <p:sp>
        <p:nvSpPr>
          <p:cNvPr id="454713" name="Text Box 57"/>
          <p:cNvSpPr txBox="1">
            <a:spLocks noChangeArrowheads="1"/>
          </p:cNvSpPr>
          <p:nvPr/>
        </p:nvSpPr>
        <p:spPr bwMode="auto">
          <a:xfrm>
            <a:off x="7010400" y="5910263"/>
            <a:ext cx="1674813" cy="336550"/>
          </a:xfrm>
          <a:prstGeom prst="rect">
            <a:avLst/>
          </a:prstGeom>
          <a:noFill/>
          <a:ln w="9525">
            <a:noFill/>
            <a:miter lim="800000"/>
            <a:headEnd/>
            <a:tailEnd/>
          </a:ln>
        </p:spPr>
        <p:txBody>
          <a:bodyPr wrap="none">
            <a:spAutoFit/>
          </a:bodyPr>
          <a:lstStyle/>
          <a:p>
            <a:r>
              <a:rPr lang="en-US" sz="1600"/>
              <a:t>7.1 x 10</a:t>
            </a:r>
            <a:r>
              <a:rPr lang="en-US" sz="1600" baseline="30000"/>
              <a:t>23</a:t>
            </a:r>
            <a:r>
              <a:rPr lang="en-US" sz="1600"/>
              <a:t> atoms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54705"/>
                                        </p:tgtEl>
                                        <p:attrNameLst>
                                          <p:attrName>style.visibility</p:attrName>
                                        </p:attrNameLst>
                                      </p:cBhvr>
                                      <p:to>
                                        <p:strVal val="visible"/>
                                      </p:to>
                                    </p:set>
                                    <p:animEffect transition="in" filter="fade">
                                      <p:cBhvr>
                                        <p:cTn id="7" dur="1000"/>
                                        <p:tgtEl>
                                          <p:spTgt spid="454705"/>
                                        </p:tgtEl>
                                      </p:cBhvr>
                                    </p:animEffect>
                                    <p:anim calcmode="lin" valueType="num">
                                      <p:cBhvr>
                                        <p:cTn id="8" dur="1000" fill="hold"/>
                                        <p:tgtEl>
                                          <p:spTgt spid="454705"/>
                                        </p:tgtEl>
                                        <p:attrNameLst>
                                          <p:attrName>ppt_x</p:attrName>
                                        </p:attrNameLst>
                                      </p:cBhvr>
                                      <p:tavLst>
                                        <p:tav tm="0">
                                          <p:val>
                                            <p:strVal val="#ppt_x"/>
                                          </p:val>
                                        </p:tav>
                                        <p:tav tm="100000">
                                          <p:val>
                                            <p:strVal val="#ppt_x"/>
                                          </p:val>
                                        </p:tav>
                                      </p:tavLst>
                                    </p:anim>
                                    <p:anim calcmode="lin" valueType="num">
                                      <p:cBhvr>
                                        <p:cTn id="9" dur="1000" fill="hold"/>
                                        <p:tgtEl>
                                          <p:spTgt spid="45470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454663"/>
                                        </p:tgtEl>
                                        <p:attrNameLst>
                                          <p:attrName>style.visibility</p:attrName>
                                        </p:attrNameLst>
                                      </p:cBhvr>
                                      <p:to>
                                        <p:strVal val="visible"/>
                                      </p:to>
                                    </p:set>
                                    <p:anim calcmode="lin" valueType="num">
                                      <p:cBhvr>
                                        <p:cTn id="13" dur="500" fill="hold"/>
                                        <p:tgtEl>
                                          <p:spTgt spid="454663"/>
                                        </p:tgtEl>
                                        <p:attrNameLst>
                                          <p:attrName>ppt_w</p:attrName>
                                        </p:attrNameLst>
                                      </p:cBhvr>
                                      <p:tavLst>
                                        <p:tav tm="0">
                                          <p:val>
                                            <p:fltVal val="0"/>
                                          </p:val>
                                        </p:tav>
                                        <p:tav tm="100000">
                                          <p:val>
                                            <p:strVal val="#ppt_w"/>
                                          </p:val>
                                        </p:tav>
                                      </p:tavLst>
                                    </p:anim>
                                    <p:anim calcmode="lin" valueType="num">
                                      <p:cBhvr>
                                        <p:cTn id="14" dur="500" fill="hold"/>
                                        <p:tgtEl>
                                          <p:spTgt spid="454663"/>
                                        </p:tgtEl>
                                        <p:attrNameLst>
                                          <p:attrName>ppt_h</p:attrName>
                                        </p:attrNameLst>
                                      </p:cBhvr>
                                      <p:tavLst>
                                        <p:tav tm="0">
                                          <p:val>
                                            <p:fltVal val="0"/>
                                          </p:val>
                                        </p:tav>
                                        <p:tav tm="100000">
                                          <p:val>
                                            <p:strVal val="#ppt_h"/>
                                          </p:val>
                                        </p:tav>
                                      </p:tavLst>
                                    </p:anim>
                                    <p:animEffect transition="in" filter="fade">
                                      <p:cBhvr>
                                        <p:cTn id="15" dur="500"/>
                                        <p:tgtEl>
                                          <p:spTgt spid="45466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454674"/>
                                        </p:tgtEl>
                                        <p:attrNameLst>
                                          <p:attrName>style.visibility</p:attrName>
                                        </p:attrNameLst>
                                      </p:cBhvr>
                                      <p:to>
                                        <p:strVal val="visible"/>
                                      </p:to>
                                    </p:set>
                                    <p:anim calcmode="lin" valueType="num">
                                      <p:cBhvr>
                                        <p:cTn id="20" dur="500" fill="hold"/>
                                        <p:tgtEl>
                                          <p:spTgt spid="454674"/>
                                        </p:tgtEl>
                                        <p:attrNameLst>
                                          <p:attrName>ppt_w</p:attrName>
                                        </p:attrNameLst>
                                      </p:cBhvr>
                                      <p:tavLst>
                                        <p:tav tm="0">
                                          <p:val>
                                            <p:fltVal val="0"/>
                                          </p:val>
                                        </p:tav>
                                        <p:tav tm="100000">
                                          <p:val>
                                            <p:strVal val="#ppt_w"/>
                                          </p:val>
                                        </p:tav>
                                      </p:tavLst>
                                    </p:anim>
                                    <p:anim calcmode="lin" valueType="num">
                                      <p:cBhvr>
                                        <p:cTn id="21" dur="500" fill="hold"/>
                                        <p:tgtEl>
                                          <p:spTgt spid="454674"/>
                                        </p:tgtEl>
                                        <p:attrNameLst>
                                          <p:attrName>ppt_h</p:attrName>
                                        </p:attrNameLst>
                                      </p:cBhvr>
                                      <p:tavLst>
                                        <p:tav tm="0">
                                          <p:val>
                                            <p:fltVal val="0"/>
                                          </p:val>
                                        </p:tav>
                                        <p:tav tm="100000">
                                          <p:val>
                                            <p:strVal val="#ppt_h"/>
                                          </p:val>
                                        </p:tav>
                                      </p:tavLst>
                                    </p:anim>
                                    <p:animEffect transition="in" filter="fade">
                                      <p:cBhvr>
                                        <p:cTn id="22" dur="500"/>
                                        <p:tgtEl>
                                          <p:spTgt spid="45467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454675"/>
                                        </p:tgtEl>
                                        <p:attrNameLst>
                                          <p:attrName>style.visibility</p:attrName>
                                        </p:attrNameLst>
                                      </p:cBhvr>
                                      <p:to>
                                        <p:strVal val="visible"/>
                                      </p:to>
                                    </p:set>
                                    <p:anim calcmode="lin" valueType="num">
                                      <p:cBhvr>
                                        <p:cTn id="27" dur="500" fill="hold"/>
                                        <p:tgtEl>
                                          <p:spTgt spid="454675"/>
                                        </p:tgtEl>
                                        <p:attrNameLst>
                                          <p:attrName>ppt_w</p:attrName>
                                        </p:attrNameLst>
                                      </p:cBhvr>
                                      <p:tavLst>
                                        <p:tav tm="0">
                                          <p:val>
                                            <p:fltVal val="0"/>
                                          </p:val>
                                        </p:tav>
                                        <p:tav tm="100000">
                                          <p:val>
                                            <p:strVal val="#ppt_w"/>
                                          </p:val>
                                        </p:tav>
                                      </p:tavLst>
                                    </p:anim>
                                    <p:anim calcmode="lin" valueType="num">
                                      <p:cBhvr>
                                        <p:cTn id="28" dur="500" fill="hold"/>
                                        <p:tgtEl>
                                          <p:spTgt spid="454675"/>
                                        </p:tgtEl>
                                        <p:attrNameLst>
                                          <p:attrName>ppt_h</p:attrName>
                                        </p:attrNameLst>
                                      </p:cBhvr>
                                      <p:tavLst>
                                        <p:tav tm="0">
                                          <p:val>
                                            <p:fltVal val="0"/>
                                          </p:val>
                                        </p:tav>
                                        <p:tav tm="100000">
                                          <p:val>
                                            <p:strVal val="#ppt_h"/>
                                          </p:val>
                                        </p:tav>
                                      </p:tavLst>
                                    </p:anim>
                                    <p:animEffect transition="in" filter="fade">
                                      <p:cBhvr>
                                        <p:cTn id="29" dur="500"/>
                                        <p:tgtEl>
                                          <p:spTgt spid="45467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454678"/>
                                        </p:tgtEl>
                                        <p:attrNameLst>
                                          <p:attrName>style.visibility</p:attrName>
                                        </p:attrNameLst>
                                      </p:cBhvr>
                                      <p:to>
                                        <p:strVal val="visible"/>
                                      </p:to>
                                    </p:set>
                                    <p:animEffect transition="in" filter="wipe(up)">
                                      <p:cBhvr>
                                        <p:cTn id="34" dur="500"/>
                                        <p:tgtEl>
                                          <p:spTgt spid="454678"/>
                                        </p:tgtEl>
                                      </p:cBhvr>
                                    </p:animEffect>
                                  </p:childTnLst>
                                </p:cTn>
                              </p:par>
                              <p:par>
                                <p:cTn id="35" presetID="40" presetClass="entr" presetSubtype="0" fill="hold" grpId="0" nodeType="withEffect">
                                  <p:stCondLst>
                                    <p:cond delay="0"/>
                                  </p:stCondLst>
                                  <p:iterate type="lt">
                                    <p:tmPct val="10000"/>
                                  </p:iterate>
                                  <p:childTnLst>
                                    <p:set>
                                      <p:cBhvr>
                                        <p:cTn id="36" dur="1" fill="hold">
                                          <p:stCondLst>
                                            <p:cond delay="0"/>
                                          </p:stCondLst>
                                        </p:cTn>
                                        <p:tgtEl>
                                          <p:spTgt spid="454680"/>
                                        </p:tgtEl>
                                        <p:attrNameLst>
                                          <p:attrName>style.visibility</p:attrName>
                                        </p:attrNameLst>
                                      </p:cBhvr>
                                      <p:to>
                                        <p:strVal val="visible"/>
                                      </p:to>
                                    </p:set>
                                    <p:animEffect transition="in" filter="fade">
                                      <p:cBhvr>
                                        <p:cTn id="37" dur="1000"/>
                                        <p:tgtEl>
                                          <p:spTgt spid="454680"/>
                                        </p:tgtEl>
                                      </p:cBhvr>
                                    </p:animEffect>
                                    <p:anim calcmode="lin" valueType="num">
                                      <p:cBhvr>
                                        <p:cTn id="38" dur="1000" fill="hold"/>
                                        <p:tgtEl>
                                          <p:spTgt spid="454680"/>
                                        </p:tgtEl>
                                        <p:attrNameLst>
                                          <p:attrName>ppt_x</p:attrName>
                                        </p:attrNameLst>
                                      </p:cBhvr>
                                      <p:tavLst>
                                        <p:tav tm="0">
                                          <p:val>
                                            <p:strVal val="#ppt_x-.1"/>
                                          </p:val>
                                        </p:tav>
                                        <p:tav tm="100000">
                                          <p:val>
                                            <p:strVal val="#ppt_x"/>
                                          </p:val>
                                        </p:tav>
                                      </p:tavLst>
                                    </p:anim>
                                    <p:anim calcmode="lin" valueType="num">
                                      <p:cBhvr>
                                        <p:cTn id="39" dur="1000" fill="hold"/>
                                        <p:tgtEl>
                                          <p:spTgt spid="454680"/>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454682"/>
                                        </p:tgtEl>
                                        <p:attrNameLst>
                                          <p:attrName>style.visibility</p:attrName>
                                        </p:attrNameLst>
                                      </p:cBhvr>
                                      <p:to>
                                        <p:strVal val="visible"/>
                                      </p:to>
                                    </p:set>
                                    <p:animEffect transition="in" filter="dissolve">
                                      <p:cBhvr>
                                        <p:cTn id="44" dur="500"/>
                                        <p:tgtEl>
                                          <p:spTgt spid="45468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454679"/>
                                        </p:tgtEl>
                                        <p:attrNameLst>
                                          <p:attrName>style.visibility</p:attrName>
                                        </p:attrNameLst>
                                      </p:cBhvr>
                                      <p:to>
                                        <p:strVal val="visible"/>
                                      </p:to>
                                    </p:set>
                                    <p:animEffect transition="in" filter="wipe(up)">
                                      <p:cBhvr>
                                        <p:cTn id="49" dur="500"/>
                                        <p:tgtEl>
                                          <p:spTgt spid="454679"/>
                                        </p:tgtEl>
                                      </p:cBhvr>
                                    </p:animEffect>
                                  </p:childTnLst>
                                </p:cTn>
                              </p:par>
                              <p:par>
                                <p:cTn id="50" presetID="40" presetClass="entr" presetSubtype="0" fill="hold" grpId="0" nodeType="withEffect">
                                  <p:stCondLst>
                                    <p:cond delay="0"/>
                                  </p:stCondLst>
                                  <p:iterate type="lt">
                                    <p:tmPct val="10000"/>
                                  </p:iterate>
                                  <p:childTnLst>
                                    <p:set>
                                      <p:cBhvr>
                                        <p:cTn id="51" dur="1" fill="hold">
                                          <p:stCondLst>
                                            <p:cond delay="0"/>
                                          </p:stCondLst>
                                        </p:cTn>
                                        <p:tgtEl>
                                          <p:spTgt spid="454681"/>
                                        </p:tgtEl>
                                        <p:attrNameLst>
                                          <p:attrName>style.visibility</p:attrName>
                                        </p:attrNameLst>
                                      </p:cBhvr>
                                      <p:to>
                                        <p:strVal val="visible"/>
                                      </p:to>
                                    </p:set>
                                    <p:animEffect transition="in" filter="fade">
                                      <p:cBhvr>
                                        <p:cTn id="52" dur="1000"/>
                                        <p:tgtEl>
                                          <p:spTgt spid="454681"/>
                                        </p:tgtEl>
                                      </p:cBhvr>
                                    </p:animEffect>
                                    <p:anim calcmode="lin" valueType="num">
                                      <p:cBhvr>
                                        <p:cTn id="53" dur="1000" fill="hold"/>
                                        <p:tgtEl>
                                          <p:spTgt spid="454681"/>
                                        </p:tgtEl>
                                        <p:attrNameLst>
                                          <p:attrName>ppt_x</p:attrName>
                                        </p:attrNameLst>
                                      </p:cBhvr>
                                      <p:tavLst>
                                        <p:tav tm="0">
                                          <p:val>
                                            <p:strVal val="#ppt_x-.1"/>
                                          </p:val>
                                        </p:tav>
                                        <p:tav tm="100000">
                                          <p:val>
                                            <p:strVal val="#ppt_x"/>
                                          </p:val>
                                        </p:tav>
                                      </p:tavLst>
                                    </p:anim>
                                    <p:anim calcmode="lin" valueType="num">
                                      <p:cBhvr>
                                        <p:cTn id="54" dur="1000" fill="hold"/>
                                        <p:tgtEl>
                                          <p:spTgt spid="454681"/>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454683"/>
                                        </p:tgtEl>
                                        <p:attrNameLst>
                                          <p:attrName>style.visibility</p:attrName>
                                        </p:attrNameLst>
                                      </p:cBhvr>
                                      <p:to>
                                        <p:strVal val="visible"/>
                                      </p:to>
                                    </p:set>
                                    <p:animEffect transition="in" filter="dissolve">
                                      <p:cBhvr>
                                        <p:cTn id="59" dur="500"/>
                                        <p:tgtEl>
                                          <p:spTgt spid="454683"/>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454684"/>
                                        </p:tgtEl>
                                        <p:attrNameLst>
                                          <p:attrName>style.visibility</p:attrName>
                                        </p:attrNameLst>
                                      </p:cBhvr>
                                      <p:to>
                                        <p:strVal val="visible"/>
                                      </p:to>
                                    </p:set>
                                    <p:animEffect transition="in" filter="dissolve">
                                      <p:cBhvr>
                                        <p:cTn id="64" dur="500"/>
                                        <p:tgtEl>
                                          <p:spTgt spid="45468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54686"/>
                                        </p:tgtEl>
                                        <p:attrNameLst>
                                          <p:attrName>style.visibility</p:attrName>
                                        </p:attrNameLst>
                                      </p:cBhvr>
                                      <p:to>
                                        <p:strVal val="visible"/>
                                      </p:to>
                                    </p:set>
                                    <p:animEffect transition="in" filter="fade">
                                      <p:cBhvr>
                                        <p:cTn id="69" dur="2000"/>
                                        <p:tgtEl>
                                          <p:spTgt spid="454686"/>
                                        </p:tgtEl>
                                      </p:cBhvr>
                                    </p:animEffect>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454688"/>
                                        </p:tgtEl>
                                        <p:attrNameLst>
                                          <p:attrName>style.visibility</p:attrName>
                                        </p:attrNameLst>
                                      </p:cBhvr>
                                      <p:to>
                                        <p:strVal val="visible"/>
                                      </p:to>
                                    </p:set>
                                    <p:animEffect transition="in" filter="fade">
                                      <p:cBhvr>
                                        <p:cTn id="74" dur="1000"/>
                                        <p:tgtEl>
                                          <p:spTgt spid="454688"/>
                                        </p:tgtEl>
                                      </p:cBhvr>
                                    </p:animEffect>
                                    <p:anim calcmode="lin" valueType="num">
                                      <p:cBhvr>
                                        <p:cTn id="75" dur="1000" fill="hold"/>
                                        <p:tgtEl>
                                          <p:spTgt spid="454688"/>
                                        </p:tgtEl>
                                        <p:attrNameLst>
                                          <p:attrName>ppt_x</p:attrName>
                                        </p:attrNameLst>
                                      </p:cBhvr>
                                      <p:tavLst>
                                        <p:tav tm="0">
                                          <p:val>
                                            <p:strVal val="#ppt_x"/>
                                          </p:val>
                                        </p:tav>
                                        <p:tav tm="100000">
                                          <p:val>
                                            <p:strVal val="#ppt_x"/>
                                          </p:val>
                                        </p:tav>
                                      </p:tavLst>
                                    </p:anim>
                                    <p:anim calcmode="lin" valueType="num">
                                      <p:cBhvr>
                                        <p:cTn id="76" dur="1000" fill="hold"/>
                                        <p:tgtEl>
                                          <p:spTgt spid="454688"/>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454685"/>
                                        </p:tgtEl>
                                        <p:attrNameLst>
                                          <p:attrName>style.visibility</p:attrName>
                                        </p:attrNameLst>
                                      </p:cBhvr>
                                      <p:to>
                                        <p:strVal val="visible"/>
                                      </p:to>
                                    </p:set>
                                    <p:animEffect transition="in" filter="dissolve">
                                      <p:cBhvr>
                                        <p:cTn id="81" dur="500"/>
                                        <p:tgtEl>
                                          <p:spTgt spid="454685"/>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454687"/>
                                        </p:tgtEl>
                                        <p:attrNameLst>
                                          <p:attrName>style.visibility</p:attrName>
                                        </p:attrNameLst>
                                      </p:cBhvr>
                                      <p:to>
                                        <p:strVal val="visible"/>
                                      </p:to>
                                    </p:set>
                                    <p:anim calcmode="lin" valueType="num">
                                      <p:cBhvr>
                                        <p:cTn id="86" dur="500" fill="hold"/>
                                        <p:tgtEl>
                                          <p:spTgt spid="454687"/>
                                        </p:tgtEl>
                                        <p:attrNameLst>
                                          <p:attrName>ppt_w</p:attrName>
                                        </p:attrNameLst>
                                      </p:cBhvr>
                                      <p:tavLst>
                                        <p:tav tm="0">
                                          <p:val>
                                            <p:fltVal val="0"/>
                                          </p:val>
                                        </p:tav>
                                        <p:tav tm="100000">
                                          <p:val>
                                            <p:strVal val="#ppt_w"/>
                                          </p:val>
                                        </p:tav>
                                      </p:tavLst>
                                    </p:anim>
                                    <p:anim calcmode="lin" valueType="num">
                                      <p:cBhvr>
                                        <p:cTn id="87" dur="500" fill="hold"/>
                                        <p:tgtEl>
                                          <p:spTgt spid="454687"/>
                                        </p:tgtEl>
                                        <p:attrNameLst>
                                          <p:attrName>ppt_h</p:attrName>
                                        </p:attrNameLst>
                                      </p:cBhvr>
                                      <p:tavLst>
                                        <p:tav tm="0">
                                          <p:val>
                                            <p:fltVal val="0"/>
                                          </p:val>
                                        </p:tav>
                                        <p:tav tm="100000">
                                          <p:val>
                                            <p:strVal val="#ppt_h"/>
                                          </p:val>
                                        </p:tav>
                                      </p:tavLst>
                                    </p:anim>
                                    <p:animEffect transition="in" filter="fade">
                                      <p:cBhvr>
                                        <p:cTn id="88" dur="500"/>
                                        <p:tgtEl>
                                          <p:spTgt spid="454687"/>
                                        </p:tgtEl>
                                      </p:cBhvr>
                                    </p:animEffect>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454689"/>
                                        </p:tgtEl>
                                        <p:attrNameLst>
                                          <p:attrName>style.visibility</p:attrName>
                                        </p:attrNameLst>
                                      </p:cBhvr>
                                      <p:to>
                                        <p:strVal val="visible"/>
                                      </p:to>
                                    </p:set>
                                    <p:animEffect transition="in" filter="fade">
                                      <p:cBhvr>
                                        <p:cTn id="93" dur="1000"/>
                                        <p:tgtEl>
                                          <p:spTgt spid="454689"/>
                                        </p:tgtEl>
                                      </p:cBhvr>
                                    </p:animEffect>
                                    <p:anim calcmode="lin" valueType="num">
                                      <p:cBhvr>
                                        <p:cTn id="94" dur="1000" fill="hold"/>
                                        <p:tgtEl>
                                          <p:spTgt spid="454689"/>
                                        </p:tgtEl>
                                        <p:attrNameLst>
                                          <p:attrName>ppt_x</p:attrName>
                                        </p:attrNameLst>
                                      </p:cBhvr>
                                      <p:tavLst>
                                        <p:tav tm="0">
                                          <p:val>
                                            <p:strVal val="#ppt_x"/>
                                          </p:val>
                                        </p:tav>
                                        <p:tav tm="100000">
                                          <p:val>
                                            <p:strVal val="#ppt_x"/>
                                          </p:val>
                                        </p:tav>
                                      </p:tavLst>
                                    </p:anim>
                                    <p:anim calcmode="lin" valueType="num">
                                      <p:cBhvr>
                                        <p:cTn id="95" dur="1000" fill="hold"/>
                                        <p:tgtEl>
                                          <p:spTgt spid="454689"/>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5" presetClass="entr" presetSubtype="10" fill="hold" grpId="0" nodeType="clickEffect">
                                  <p:stCondLst>
                                    <p:cond delay="0"/>
                                  </p:stCondLst>
                                  <p:childTnLst>
                                    <p:set>
                                      <p:cBhvr>
                                        <p:cTn id="99" dur="1" fill="hold">
                                          <p:stCondLst>
                                            <p:cond delay="0"/>
                                          </p:stCondLst>
                                        </p:cTn>
                                        <p:tgtEl>
                                          <p:spTgt spid="454704"/>
                                        </p:tgtEl>
                                        <p:attrNameLst>
                                          <p:attrName>style.visibility</p:attrName>
                                        </p:attrNameLst>
                                      </p:cBhvr>
                                      <p:to>
                                        <p:strVal val="visible"/>
                                      </p:to>
                                    </p:set>
                                    <p:animEffect transition="in" filter="checkerboard(across)">
                                      <p:cBhvr>
                                        <p:cTn id="100" dur="500"/>
                                        <p:tgtEl>
                                          <p:spTgt spid="454704"/>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454703"/>
                                        </p:tgtEl>
                                        <p:attrNameLst>
                                          <p:attrName>style.visibility</p:attrName>
                                        </p:attrNameLst>
                                      </p:cBhvr>
                                      <p:to>
                                        <p:strVal val="visible"/>
                                      </p:to>
                                    </p:set>
                                    <p:animEffect transition="in" filter="wipe(down)">
                                      <p:cBhvr>
                                        <p:cTn id="103" dur="500"/>
                                        <p:tgtEl>
                                          <p:spTgt spid="454703"/>
                                        </p:tgtEl>
                                      </p:cBhvr>
                                    </p:animEffec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454690"/>
                                        </p:tgtEl>
                                        <p:attrNameLst>
                                          <p:attrName>style.visibility</p:attrName>
                                        </p:attrNameLst>
                                      </p:cBhvr>
                                      <p:to>
                                        <p:strVal val="visible"/>
                                      </p:to>
                                    </p:set>
                                    <p:animEffect transition="in" filter="fade">
                                      <p:cBhvr>
                                        <p:cTn id="108" dur="1000"/>
                                        <p:tgtEl>
                                          <p:spTgt spid="454690"/>
                                        </p:tgtEl>
                                      </p:cBhvr>
                                    </p:animEffect>
                                    <p:anim calcmode="lin" valueType="num">
                                      <p:cBhvr>
                                        <p:cTn id="109" dur="1000" fill="hold"/>
                                        <p:tgtEl>
                                          <p:spTgt spid="454690"/>
                                        </p:tgtEl>
                                        <p:attrNameLst>
                                          <p:attrName>ppt_x</p:attrName>
                                        </p:attrNameLst>
                                      </p:cBhvr>
                                      <p:tavLst>
                                        <p:tav tm="0">
                                          <p:val>
                                            <p:strVal val="#ppt_x"/>
                                          </p:val>
                                        </p:tav>
                                        <p:tav tm="100000">
                                          <p:val>
                                            <p:strVal val="#ppt_x"/>
                                          </p:val>
                                        </p:tav>
                                      </p:tavLst>
                                    </p:anim>
                                    <p:anim calcmode="lin" valueType="num">
                                      <p:cBhvr>
                                        <p:cTn id="110" dur="1000" fill="hold"/>
                                        <p:tgtEl>
                                          <p:spTgt spid="454690"/>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454691"/>
                                        </p:tgtEl>
                                        <p:attrNameLst>
                                          <p:attrName>style.visibility</p:attrName>
                                        </p:attrNameLst>
                                      </p:cBhvr>
                                      <p:to>
                                        <p:strVal val="visible"/>
                                      </p:to>
                                    </p:set>
                                    <p:animEffect transition="in" filter="fade">
                                      <p:cBhvr>
                                        <p:cTn id="115" dur="1000"/>
                                        <p:tgtEl>
                                          <p:spTgt spid="454691"/>
                                        </p:tgtEl>
                                      </p:cBhvr>
                                    </p:animEffect>
                                    <p:anim calcmode="lin" valueType="num">
                                      <p:cBhvr>
                                        <p:cTn id="116" dur="1000" fill="hold"/>
                                        <p:tgtEl>
                                          <p:spTgt spid="454691"/>
                                        </p:tgtEl>
                                        <p:attrNameLst>
                                          <p:attrName>ppt_x</p:attrName>
                                        </p:attrNameLst>
                                      </p:cBhvr>
                                      <p:tavLst>
                                        <p:tav tm="0">
                                          <p:val>
                                            <p:strVal val="#ppt_x"/>
                                          </p:val>
                                        </p:tav>
                                        <p:tav tm="100000">
                                          <p:val>
                                            <p:strVal val="#ppt_x"/>
                                          </p:val>
                                        </p:tav>
                                      </p:tavLst>
                                    </p:anim>
                                    <p:anim calcmode="lin" valueType="num">
                                      <p:cBhvr>
                                        <p:cTn id="117" dur="1000" fill="hold"/>
                                        <p:tgtEl>
                                          <p:spTgt spid="454691"/>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9" presetClass="emph" presetSubtype="0" grpId="1" nodeType="clickEffect">
                                  <p:stCondLst>
                                    <p:cond delay="0"/>
                                  </p:stCondLst>
                                  <p:childTnLst>
                                    <p:set>
                                      <p:cBhvr rctx="PPT">
                                        <p:cTn id="121" dur="indefinite"/>
                                        <p:tgtEl>
                                          <p:spTgt spid="454674"/>
                                        </p:tgtEl>
                                        <p:attrNameLst>
                                          <p:attrName>style.opacity</p:attrName>
                                        </p:attrNameLst>
                                      </p:cBhvr>
                                      <p:to>
                                        <p:strVal val="0.5"/>
                                      </p:to>
                                    </p:set>
                                    <p:animEffect filter="image" prLst="opacity: 0.5">
                                      <p:cBhvr rctx="IE">
                                        <p:cTn id="122" dur="indefinite"/>
                                        <p:tgtEl>
                                          <p:spTgt spid="454674"/>
                                        </p:tgtEl>
                                      </p:cBhvr>
                                    </p:animEffect>
                                  </p:childTnLst>
                                </p:cTn>
                              </p:par>
                              <p:par>
                                <p:cTn id="123" presetID="9" presetClass="emph" presetSubtype="0" grpId="1" nodeType="withEffect">
                                  <p:stCondLst>
                                    <p:cond delay="0"/>
                                  </p:stCondLst>
                                  <p:childTnLst>
                                    <p:set>
                                      <p:cBhvr rctx="PPT">
                                        <p:cTn id="124" dur="indefinite"/>
                                        <p:tgtEl>
                                          <p:spTgt spid="454675"/>
                                        </p:tgtEl>
                                        <p:attrNameLst>
                                          <p:attrName>style.opacity</p:attrName>
                                        </p:attrNameLst>
                                      </p:cBhvr>
                                      <p:to>
                                        <p:strVal val="0.5"/>
                                      </p:to>
                                    </p:set>
                                    <p:animEffect filter="image" prLst="opacity: 0.5">
                                      <p:cBhvr rctx="IE">
                                        <p:cTn id="125" dur="indefinite"/>
                                        <p:tgtEl>
                                          <p:spTgt spid="454675"/>
                                        </p:tgtEl>
                                      </p:cBhvr>
                                    </p:animEffect>
                                  </p:childTnLst>
                                </p:cTn>
                              </p:par>
                              <p:par>
                                <p:cTn id="126" presetID="9" presetClass="emph" presetSubtype="0" grpId="1" nodeType="withEffect">
                                  <p:stCondLst>
                                    <p:cond delay="0"/>
                                  </p:stCondLst>
                                  <p:childTnLst>
                                    <p:set>
                                      <p:cBhvr rctx="PPT">
                                        <p:cTn id="127" dur="indefinite"/>
                                        <p:tgtEl>
                                          <p:spTgt spid="454678"/>
                                        </p:tgtEl>
                                        <p:attrNameLst>
                                          <p:attrName>style.opacity</p:attrName>
                                        </p:attrNameLst>
                                      </p:cBhvr>
                                      <p:to>
                                        <p:strVal val="0.5"/>
                                      </p:to>
                                    </p:set>
                                    <p:animEffect filter="image" prLst="opacity: 0.5">
                                      <p:cBhvr rctx="IE">
                                        <p:cTn id="128" dur="indefinite"/>
                                        <p:tgtEl>
                                          <p:spTgt spid="454678"/>
                                        </p:tgtEl>
                                      </p:cBhvr>
                                    </p:animEffect>
                                  </p:childTnLst>
                                </p:cTn>
                              </p:par>
                              <p:par>
                                <p:cTn id="129" presetID="9" presetClass="emph" presetSubtype="0" grpId="1" nodeType="withEffect">
                                  <p:stCondLst>
                                    <p:cond delay="0"/>
                                  </p:stCondLst>
                                  <p:childTnLst>
                                    <p:set>
                                      <p:cBhvr rctx="PPT">
                                        <p:cTn id="130" dur="indefinite"/>
                                        <p:tgtEl>
                                          <p:spTgt spid="454679"/>
                                        </p:tgtEl>
                                        <p:attrNameLst>
                                          <p:attrName>style.opacity</p:attrName>
                                        </p:attrNameLst>
                                      </p:cBhvr>
                                      <p:to>
                                        <p:strVal val="0.5"/>
                                      </p:to>
                                    </p:set>
                                    <p:animEffect filter="image" prLst="opacity: 0.5">
                                      <p:cBhvr rctx="IE">
                                        <p:cTn id="131" dur="indefinite"/>
                                        <p:tgtEl>
                                          <p:spTgt spid="454679"/>
                                        </p:tgtEl>
                                      </p:cBhvr>
                                    </p:animEffect>
                                  </p:childTnLst>
                                </p:cTn>
                              </p:par>
                              <p:par>
                                <p:cTn id="132" presetID="9" presetClass="emph" presetSubtype="0" grpId="1" nodeType="withEffect">
                                  <p:stCondLst>
                                    <p:cond delay="0"/>
                                  </p:stCondLst>
                                  <p:iterate type="lt">
                                    <p:tmAbs val="0"/>
                                  </p:iterate>
                                  <p:childTnLst>
                                    <p:set>
                                      <p:cBhvr rctx="PPT">
                                        <p:cTn id="133" dur="indefinite"/>
                                        <p:tgtEl>
                                          <p:spTgt spid="454680"/>
                                        </p:tgtEl>
                                        <p:attrNameLst>
                                          <p:attrName>style.opacity</p:attrName>
                                        </p:attrNameLst>
                                      </p:cBhvr>
                                      <p:to>
                                        <p:strVal val="0.5"/>
                                      </p:to>
                                    </p:set>
                                    <p:animEffect filter="image" prLst="opacity: 0.5">
                                      <p:cBhvr rctx="IE">
                                        <p:cTn id="134" dur="indefinite"/>
                                        <p:tgtEl>
                                          <p:spTgt spid="454680"/>
                                        </p:tgtEl>
                                      </p:cBhvr>
                                    </p:animEffect>
                                  </p:childTnLst>
                                </p:cTn>
                              </p:par>
                              <p:par>
                                <p:cTn id="135" presetID="9" presetClass="emph" presetSubtype="0" grpId="1" nodeType="withEffect">
                                  <p:stCondLst>
                                    <p:cond delay="0"/>
                                  </p:stCondLst>
                                  <p:iterate type="lt">
                                    <p:tmAbs val="0"/>
                                  </p:iterate>
                                  <p:childTnLst>
                                    <p:set>
                                      <p:cBhvr rctx="PPT">
                                        <p:cTn id="136" dur="indefinite"/>
                                        <p:tgtEl>
                                          <p:spTgt spid="454681"/>
                                        </p:tgtEl>
                                        <p:attrNameLst>
                                          <p:attrName>style.opacity</p:attrName>
                                        </p:attrNameLst>
                                      </p:cBhvr>
                                      <p:to>
                                        <p:strVal val="0.5"/>
                                      </p:to>
                                    </p:set>
                                    <p:animEffect filter="image" prLst="opacity: 0.5">
                                      <p:cBhvr rctx="IE">
                                        <p:cTn id="137" dur="indefinite"/>
                                        <p:tgtEl>
                                          <p:spTgt spid="454681"/>
                                        </p:tgtEl>
                                      </p:cBhvr>
                                    </p:animEffect>
                                  </p:childTnLst>
                                </p:cTn>
                              </p:par>
                              <p:par>
                                <p:cTn id="138" presetID="9" presetClass="emph" presetSubtype="0" grpId="1" nodeType="withEffect">
                                  <p:stCondLst>
                                    <p:cond delay="0"/>
                                  </p:stCondLst>
                                  <p:childTnLst>
                                    <p:set>
                                      <p:cBhvr rctx="PPT">
                                        <p:cTn id="139" dur="indefinite"/>
                                        <p:tgtEl>
                                          <p:spTgt spid="454682"/>
                                        </p:tgtEl>
                                        <p:attrNameLst>
                                          <p:attrName>style.opacity</p:attrName>
                                        </p:attrNameLst>
                                      </p:cBhvr>
                                      <p:to>
                                        <p:strVal val="0.5"/>
                                      </p:to>
                                    </p:set>
                                    <p:animEffect filter="image" prLst="opacity: 0.5">
                                      <p:cBhvr rctx="IE">
                                        <p:cTn id="140" dur="indefinite"/>
                                        <p:tgtEl>
                                          <p:spTgt spid="454682"/>
                                        </p:tgtEl>
                                      </p:cBhvr>
                                    </p:animEffect>
                                  </p:childTnLst>
                                </p:cTn>
                              </p:par>
                              <p:par>
                                <p:cTn id="141" presetID="9" presetClass="emph" presetSubtype="0" grpId="1" nodeType="withEffect">
                                  <p:stCondLst>
                                    <p:cond delay="0"/>
                                  </p:stCondLst>
                                  <p:childTnLst>
                                    <p:set>
                                      <p:cBhvr rctx="PPT">
                                        <p:cTn id="142" dur="indefinite"/>
                                        <p:tgtEl>
                                          <p:spTgt spid="454684"/>
                                        </p:tgtEl>
                                        <p:attrNameLst>
                                          <p:attrName>style.opacity</p:attrName>
                                        </p:attrNameLst>
                                      </p:cBhvr>
                                      <p:to>
                                        <p:strVal val="0.5"/>
                                      </p:to>
                                    </p:set>
                                    <p:animEffect filter="image" prLst="opacity: 0.5">
                                      <p:cBhvr rctx="IE">
                                        <p:cTn id="143" dur="indefinite"/>
                                        <p:tgtEl>
                                          <p:spTgt spid="454684"/>
                                        </p:tgtEl>
                                      </p:cBhvr>
                                    </p:animEffect>
                                  </p:childTnLst>
                                </p:cTn>
                              </p:par>
                              <p:par>
                                <p:cTn id="144" presetID="9" presetClass="emph" presetSubtype="0" grpId="1" nodeType="withEffect">
                                  <p:stCondLst>
                                    <p:cond delay="0"/>
                                  </p:stCondLst>
                                  <p:childTnLst>
                                    <p:set>
                                      <p:cBhvr rctx="PPT">
                                        <p:cTn id="145" dur="indefinite"/>
                                        <p:tgtEl>
                                          <p:spTgt spid="454685"/>
                                        </p:tgtEl>
                                        <p:attrNameLst>
                                          <p:attrName>style.opacity</p:attrName>
                                        </p:attrNameLst>
                                      </p:cBhvr>
                                      <p:to>
                                        <p:strVal val="0.5"/>
                                      </p:to>
                                    </p:set>
                                    <p:animEffect filter="image" prLst="opacity: 0.5">
                                      <p:cBhvr rctx="IE">
                                        <p:cTn id="146" dur="indefinite"/>
                                        <p:tgtEl>
                                          <p:spTgt spid="454685"/>
                                        </p:tgtEl>
                                      </p:cBhvr>
                                    </p:animEffect>
                                  </p:childTnLst>
                                </p:cTn>
                              </p:par>
                              <p:par>
                                <p:cTn id="147" presetID="9" presetClass="emph" presetSubtype="0" grpId="1" nodeType="withEffect">
                                  <p:stCondLst>
                                    <p:cond delay="0"/>
                                  </p:stCondLst>
                                  <p:childTnLst>
                                    <p:set>
                                      <p:cBhvr rctx="PPT">
                                        <p:cTn id="148" dur="indefinite"/>
                                        <p:tgtEl>
                                          <p:spTgt spid="454686"/>
                                        </p:tgtEl>
                                        <p:attrNameLst>
                                          <p:attrName>style.opacity</p:attrName>
                                        </p:attrNameLst>
                                      </p:cBhvr>
                                      <p:to>
                                        <p:strVal val="0.5"/>
                                      </p:to>
                                    </p:set>
                                    <p:animEffect filter="image" prLst="opacity: 0.5">
                                      <p:cBhvr rctx="IE">
                                        <p:cTn id="149" dur="indefinite"/>
                                        <p:tgtEl>
                                          <p:spTgt spid="454686"/>
                                        </p:tgtEl>
                                      </p:cBhvr>
                                    </p:animEffect>
                                  </p:childTnLst>
                                </p:cTn>
                              </p:par>
                              <p:par>
                                <p:cTn id="150" presetID="9" presetClass="emph" presetSubtype="0" grpId="1" nodeType="withEffect">
                                  <p:stCondLst>
                                    <p:cond delay="0"/>
                                  </p:stCondLst>
                                  <p:childTnLst>
                                    <p:set>
                                      <p:cBhvr rctx="PPT">
                                        <p:cTn id="151" dur="indefinite"/>
                                        <p:tgtEl>
                                          <p:spTgt spid="454687"/>
                                        </p:tgtEl>
                                        <p:attrNameLst>
                                          <p:attrName>style.opacity</p:attrName>
                                        </p:attrNameLst>
                                      </p:cBhvr>
                                      <p:to>
                                        <p:strVal val="0.5"/>
                                      </p:to>
                                    </p:set>
                                    <p:animEffect filter="image" prLst="opacity: 0.5">
                                      <p:cBhvr rctx="IE">
                                        <p:cTn id="152" dur="indefinite"/>
                                        <p:tgtEl>
                                          <p:spTgt spid="454687"/>
                                        </p:tgtEl>
                                      </p:cBhvr>
                                    </p:animEffect>
                                  </p:childTnLst>
                                </p:cTn>
                              </p:par>
                              <p:par>
                                <p:cTn id="153" presetID="9" presetClass="emph" presetSubtype="0" grpId="1" nodeType="withEffect">
                                  <p:stCondLst>
                                    <p:cond delay="0"/>
                                  </p:stCondLst>
                                  <p:childTnLst>
                                    <p:set>
                                      <p:cBhvr rctx="PPT">
                                        <p:cTn id="154" dur="indefinite"/>
                                        <p:tgtEl>
                                          <p:spTgt spid="454688"/>
                                        </p:tgtEl>
                                        <p:attrNameLst>
                                          <p:attrName>style.opacity</p:attrName>
                                        </p:attrNameLst>
                                      </p:cBhvr>
                                      <p:to>
                                        <p:strVal val="0.5"/>
                                      </p:to>
                                    </p:set>
                                    <p:animEffect filter="image" prLst="opacity: 0.5">
                                      <p:cBhvr rctx="IE">
                                        <p:cTn id="155" dur="indefinite"/>
                                        <p:tgtEl>
                                          <p:spTgt spid="454688"/>
                                        </p:tgtEl>
                                      </p:cBhvr>
                                    </p:animEffect>
                                  </p:childTnLst>
                                </p:cTn>
                              </p:par>
                              <p:par>
                                <p:cTn id="156" presetID="9" presetClass="emph" presetSubtype="0" grpId="1" nodeType="withEffect">
                                  <p:stCondLst>
                                    <p:cond delay="0"/>
                                  </p:stCondLst>
                                  <p:childTnLst>
                                    <p:set>
                                      <p:cBhvr rctx="PPT">
                                        <p:cTn id="157" dur="indefinite"/>
                                        <p:tgtEl>
                                          <p:spTgt spid="454689"/>
                                        </p:tgtEl>
                                        <p:attrNameLst>
                                          <p:attrName>style.opacity</p:attrName>
                                        </p:attrNameLst>
                                      </p:cBhvr>
                                      <p:to>
                                        <p:strVal val="0.5"/>
                                      </p:to>
                                    </p:set>
                                    <p:animEffect filter="image" prLst="opacity: 0.5">
                                      <p:cBhvr rctx="IE">
                                        <p:cTn id="158" dur="indefinite"/>
                                        <p:tgtEl>
                                          <p:spTgt spid="454689"/>
                                        </p:tgtEl>
                                      </p:cBhvr>
                                    </p:animEffect>
                                  </p:childTnLst>
                                </p:cTn>
                              </p:par>
                              <p:par>
                                <p:cTn id="159" presetID="9" presetClass="emph" presetSubtype="0" grpId="1" nodeType="withEffect">
                                  <p:stCondLst>
                                    <p:cond delay="0"/>
                                  </p:stCondLst>
                                  <p:childTnLst>
                                    <p:set>
                                      <p:cBhvr rctx="PPT">
                                        <p:cTn id="160" dur="indefinite"/>
                                        <p:tgtEl>
                                          <p:spTgt spid="454691"/>
                                        </p:tgtEl>
                                        <p:attrNameLst>
                                          <p:attrName>style.opacity</p:attrName>
                                        </p:attrNameLst>
                                      </p:cBhvr>
                                      <p:to>
                                        <p:strVal val="0.5"/>
                                      </p:to>
                                    </p:set>
                                    <p:animEffect filter="image" prLst="opacity: 0.5">
                                      <p:cBhvr rctx="IE">
                                        <p:cTn id="161" dur="indefinite"/>
                                        <p:tgtEl>
                                          <p:spTgt spid="454691"/>
                                        </p:tgtEl>
                                      </p:cBhvr>
                                    </p:animEffect>
                                  </p:childTnLst>
                                </p:cTn>
                              </p:par>
                              <p:par>
                                <p:cTn id="162" presetID="5" presetClass="exit" presetSubtype="10" fill="hold" grpId="1" nodeType="withEffect">
                                  <p:stCondLst>
                                    <p:cond delay="0"/>
                                  </p:stCondLst>
                                  <p:childTnLst>
                                    <p:animEffect transition="out" filter="checkerboard(across)">
                                      <p:cBhvr>
                                        <p:cTn id="163" dur="500"/>
                                        <p:tgtEl>
                                          <p:spTgt spid="454703"/>
                                        </p:tgtEl>
                                      </p:cBhvr>
                                    </p:animEffect>
                                    <p:set>
                                      <p:cBhvr>
                                        <p:cTn id="164" dur="1" fill="hold">
                                          <p:stCondLst>
                                            <p:cond delay="499"/>
                                          </p:stCondLst>
                                        </p:cTn>
                                        <p:tgtEl>
                                          <p:spTgt spid="454703"/>
                                        </p:tgtEl>
                                        <p:attrNameLst>
                                          <p:attrName>style.visibility</p:attrName>
                                        </p:attrNameLst>
                                      </p:cBhvr>
                                      <p:to>
                                        <p:strVal val="hidden"/>
                                      </p:to>
                                    </p:set>
                                  </p:childTnLst>
                                </p:cTn>
                              </p:par>
                              <p:par>
                                <p:cTn id="165" presetID="5" presetClass="exit" presetSubtype="10" fill="hold" grpId="1" nodeType="withEffect">
                                  <p:stCondLst>
                                    <p:cond delay="0"/>
                                  </p:stCondLst>
                                  <p:childTnLst>
                                    <p:animEffect transition="out" filter="checkerboard(across)">
                                      <p:cBhvr>
                                        <p:cTn id="166" dur="500"/>
                                        <p:tgtEl>
                                          <p:spTgt spid="454704"/>
                                        </p:tgtEl>
                                      </p:cBhvr>
                                    </p:animEffect>
                                    <p:set>
                                      <p:cBhvr>
                                        <p:cTn id="167" dur="1" fill="hold">
                                          <p:stCondLst>
                                            <p:cond delay="499"/>
                                          </p:stCondLst>
                                        </p:cTn>
                                        <p:tgtEl>
                                          <p:spTgt spid="454704"/>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9" presetClass="exit" presetSubtype="0" fill="hold" grpId="2" nodeType="clickEffect">
                                  <p:stCondLst>
                                    <p:cond delay="0"/>
                                  </p:stCondLst>
                                  <p:childTnLst>
                                    <p:animEffect transition="out" filter="dissolve">
                                      <p:cBhvr>
                                        <p:cTn id="171" dur="500"/>
                                        <p:tgtEl>
                                          <p:spTgt spid="454674"/>
                                        </p:tgtEl>
                                      </p:cBhvr>
                                    </p:animEffect>
                                    <p:set>
                                      <p:cBhvr>
                                        <p:cTn id="172" dur="1" fill="hold">
                                          <p:stCondLst>
                                            <p:cond delay="499"/>
                                          </p:stCondLst>
                                        </p:cTn>
                                        <p:tgtEl>
                                          <p:spTgt spid="454674"/>
                                        </p:tgtEl>
                                        <p:attrNameLst>
                                          <p:attrName>style.visibility</p:attrName>
                                        </p:attrNameLst>
                                      </p:cBhvr>
                                      <p:to>
                                        <p:strVal val="hidden"/>
                                      </p:to>
                                    </p:set>
                                  </p:childTnLst>
                                </p:cTn>
                              </p:par>
                              <p:par>
                                <p:cTn id="173" presetID="9" presetClass="exit" presetSubtype="0" fill="hold" grpId="2" nodeType="withEffect">
                                  <p:stCondLst>
                                    <p:cond delay="0"/>
                                  </p:stCondLst>
                                  <p:childTnLst>
                                    <p:animEffect transition="out" filter="dissolve">
                                      <p:cBhvr>
                                        <p:cTn id="174" dur="500"/>
                                        <p:tgtEl>
                                          <p:spTgt spid="454675"/>
                                        </p:tgtEl>
                                      </p:cBhvr>
                                    </p:animEffect>
                                    <p:set>
                                      <p:cBhvr>
                                        <p:cTn id="175" dur="1" fill="hold">
                                          <p:stCondLst>
                                            <p:cond delay="499"/>
                                          </p:stCondLst>
                                        </p:cTn>
                                        <p:tgtEl>
                                          <p:spTgt spid="454675"/>
                                        </p:tgtEl>
                                        <p:attrNameLst>
                                          <p:attrName>style.visibility</p:attrName>
                                        </p:attrNameLst>
                                      </p:cBhvr>
                                      <p:to>
                                        <p:strVal val="hidden"/>
                                      </p:to>
                                    </p:set>
                                  </p:childTnLst>
                                </p:cTn>
                              </p:par>
                              <p:par>
                                <p:cTn id="176" presetID="9" presetClass="exit" presetSubtype="0" fill="hold" grpId="2" nodeType="withEffect">
                                  <p:stCondLst>
                                    <p:cond delay="0"/>
                                  </p:stCondLst>
                                  <p:childTnLst>
                                    <p:animEffect transition="out" filter="dissolve">
                                      <p:cBhvr>
                                        <p:cTn id="177" dur="500"/>
                                        <p:tgtEl>
                                          <p:spTgt spid="454678"/>
                                        </p:tgtEl>
                                      </p:cBhvr>
                                    </p:animEffect>
                                    <p:set>
                                      <p:cBhvr>
                                        <p:cTn id="178" dur="1" fill="hold">
                                          <p:stCondLst>
                                            <p:cond delay="499"/>
                                          </p:stCondLst>
                                        </p:cTn>
                                        <p:tgtEl>
                                          <p:spTgt spid="454678"/>
                                        </p:tgtEl>
                                        <p:attrNameLst>
                                          <p:attrName>style.visibility</p:attrName>
                                        </p:attrNameLst>
                                      </p:cBhvr>
                                      <p:to>
                                        <p:strVal val="hidden"/>
                                      </p:to>
                                    </p:set>
                                  </p:childTnLst>
                                </p:cTn>
                              </p:par>
                              <p:par>
                                <p:cTn id="179" presetID="9" presetClass="exit" presetSubtype="0" fill="hold" grpId="2" nodeType="withEffect">
                                  <p:stCondLst>
                                    <p:cond delay="0"/>
                                  </p:stCondLst>
                                  <p:childTnLst>
                                    <p:animEffect transition="out" filter="dissolve">
                                      <p:cBhvr>
                                        <p:cTn id="180" dur="500"/>
                                        <p:tgtEl>
                                          <p:spTgt spid="454679"/>
                                        </p:tgtEl>
                                      </p:cBhvr>
                                    </p:animEffect>
                                    <p:set>
                                      <p:cBhvr>
                                        <p:cTn id="181" dur="1" fill="hold">
                                          <p:stCondLst>
                                            <p:cond delay="499"/>
                                          </p:stCondLst>
                                        </p:cTn>
                                        <p:tgtEl>
                                          <p:spTgt spid="454679"/>
                                        </p:tgtEl>
                                        <p:attrNameLst>
                                          <p:attrName>style.visibility</p:attrName>
                                        </p:attrNameLst>
                                      </p:cBhvr>
                                      <p:to>
                                        <p:strVal val="hidden"/>
                                      </p:to>
                                    </p:set>
                                  </p:childTnLst>
                                </p:cTn>
                              </p:par>
                              <p:par>
                                <p:cTn id="182" presetID="9" presetClass="exit" presetSubtype="0" fill="hold" grpId="2" nodeType="withEffect">
                                  <p:stCondLst>
                                    <p:cond delay="0"/>
                                  </p:stCondLst>
                                  <p:iterate type="lt">
                                    <p:tmPct val="0"/>
                                  </p:iterate>
                                  <p:childTnLst>
                                    <p:animEffect transition="out" filter="dissolve">
                                      <p:cBhvr>
                                        <p:cTn id="183" dur="500"/>
                                        <p:tgtEl>
                                          <p:spTgt spid="454680"/>
                                        </p:tgtEl>
                                      </p:cBhvr>
                                    </p:animEffect>
                                    <p:set>
                                      <p:cBhvr>
                                        <p:cTn id="184" dur="1" fill="hold">
                                          <p:stCondLst>
                                            <p:cond delay="499"/>
                                          </p:stCondLst>
                                        </p:cTn>
                                        <p:tgtEl>
                                          <p:spTgt spid="454680"/>
                                        </p:tgtEl>
                                        <p:attrNameLst>
                                          <p:attrName>style.visibility</p:attrName>
                                        </p:attrNameLst>
                                      </p:cBhvr>
                                      <p:to>
                                        <p:strVal val="hidden"/>
                                      </p:to>
                                    </p:set>
                                  </p:childTnLst>
                                </p:cTn>
                              </p:par>
                              <p:par>
                                <p:cTn id="185" presetID="9" presetClass="exit" presetSubtype="0" fill="hold" grpId="2" nodeType="withEffect">
                                  <p:stCondLst>
                                    <p:cond delay="0"/>
                                  </p:stCondLst>
                                  <p:iterate type="lt">
                                    <p:tmPct val="0"/>
                                  </p:iterate>
                                  <p:childTnLst>
                                    <p:animEffect transition="out" filter="dissolve">
                                      <p:cBhvr>
                                        <p:cTn id="186" dur="500"/>
                                        <p:tgtEl>
                                          <p:spTgt spid="454681"/>
                                        </p:tgtEl>
                                      </p:cBhvr>
                                    </p:animEffect>
                                    <p:set>
                                      <p:cBhvr>
                                        <p:cTn id="187" dur="1" fill="hold">
                                          <p:stCondLst>
                                            <p:cond delay="499"/>
                                          </p:stCondLst>
                                        </p:cTn>
                                        <p:tgtEl>
                                          <p:spTgt spid="454681"/>
                                        </p:tgtEl>
                                        <p:attrNameLst>
                                          <p:attrName>style.visibility</p:attrName>
                                        </p:attrNameLst>
                                      </p:cBhvr>
                                      <p:to>
                                        <p:strVal val="hidden"/>
                                      </p:to>
                                    </p:set>
                                  </p:childTnLst>
                                </p:cTn>
                              </p:par>
                              <p:par>
                                <p:cTn id="188" presetID="9" presetClass="exit" presetSubtype="0" fill="hold" grpId="2" nodeType="withEffect">
                                  <p:stCondLst>
                                    <p:cond delay="0"/>
                                  </p:stCondLst>
                                  <p:childTnLst>
                                    <p:animEffect transition="out" filter="dissolve">
                                      <p:cBhvr>
                                        <p:cTn id="189" dur="500"/>
                                        <p:tgtEl>
                                          <p:spTgt spid="454682"/>
                                        </p:tgtEl>
                                      </p:cBhvr>
                                    </p:animEffect>
                                    <p:set>
                                      <p:cBhvr>
                                        <p:cTn id="190" dur="1" fill="hold">
                                          <p:stCondLst>
                                            <p:cond delay="499"/>
                                          </p:stCondLst>
                                        </p:cTn>
                                        <p:tgtEl>
                                          <p:spTgt spid="454682"/>
                                        </p:tgtEl>
                                        <p:attrNameLst>
                                          <p:attrName>style.visibility</p:attrName>
                                        </p:attrNameLst>
                                      </p:cBhvr>
                                      <p:to>
                                        <p:strVal val="hidden"/>
                                      </p:to>
                                    </p:set>
                                  </p:childTnLst>
                                </p:cTn>
                              </p:par>
                              <p:par>
                                <p:cTn id="191" presetID="9" presetClass="exit" presetSubtype="0" fill="hold" grpId="2" nodeType="withEffect">
                                  <p:stCondLst>
                                    <p:cond delay="0"/>
                                  </p:stCondLst>
                                  <p:childTnLst>
                                    <p:animEffect transition="out" filter="dissolve">
                                      <p:cBhvr>
                                        <p:cTn id="192" dur="500"/>
                                        <p:tgtEl>
                                          <p:spTgt spid="454684"/>
                                        </p:tgtEl>
                                      </p:cBhvr>
                                    </p:animEffect>
                                    <p:set>
                                      <p:cBhvr>
                                        <p:cTn id="193" dur="1" fill="hold">
                                          <p:stCondLst>
                                            <p:cond delay="499"/>
                                          </p:stCondLst>
                                        </p:cTn>
                                        <p:tgtEl>
                                          <p:spTgt spid="454684"/>
                                        </p:tgtEl>
                                        <p:attrNameLst>
                                          <p:attrName>style.visibility</p:attrName>
                                        </p:attrNameLst>
                                      </p:cBhvr>
                                      <p:to>
                                        <p:strVal val="hidden"/>
                                      </p:to>
                                    </p:set>
                                  </p:childTnLst>
                                </p:cTn>
                              </p:par>
                              <p:par>
                                <p:cTn id="194" presetID="9" presetClass="exit" presetSubtype="0" fill="hold" grpId="2" nodeType="withEffect">
                                  <p:stCondLst>
                                    <p:cond delay="0"/>
                                  </p:stCondLst>
                                  <p:childTnLst>
                                    <p:animEffect transition="out" filter="dissolve">
                                      <p:cBhvr>
                                        <p:cTn id="195" dur="500"/>
                                        <p:tgtEl>
                                          <p:spTgt spid="454685"/>
                                        </p:tgtEl>
                                      </p:cBhvr>
                                    </p:animEffect>
                                    <p:set>
                                      <p:cBhvr>
                                        <p:cTn id="196" dur="1" fill="hold">
                                          <p:stCondLst>
                                            <p:cond delay="499"/>
                                          </p:stCondLst>
                                        </p:cTn>
                                        <p:tgtEl>
                                          <p:spTgt spid="454685"/>
                                        </p:tgtEl>
                                        <p:attrNameLst>
                                          <p:attrName>style.visibility</p:attrName>
                                        </p:attrNameLst>
                                      </p:cBhvr>
                                      <p:to>
                                        <p:strVal val="hidden"/>
                                      </p:to>
                                    </p:set>
                                  </p:childTnLst>
                                </p:cTn>
                              </p:par>
                              <p:par>
                                <p:cTn id="197" presetID="9" presetClass="exit" presetSubtype="0" fill="hold" grpId="2" nodeType="withEffect">
                                  <p:stCondLst>
                                    <p:cond delay="0"/>
                                  </p:stCondLst>
                                  <p:childTnLst>
                                    <p:animEffect transition="out" filter="dissolve">
                                      <p:cBhvr>
                                        <p:cTn id="198" dur="500"/>
                                        <p:tgtEl>
                                          <p:spTgt spid="454686"/>
                                        </p:tgtEl>
                                      </p:cBhvr>
                                    </p:animEffect>
                                    <p:set>
                                      <p:cBhvr>
                                        <p:cTn id="199" dur="1" fill="hold">
                                          <p:stCondLst>
                                            <p:cond delay="499"/>
                                          </p:stCondLst>
                                        </p:cTn>
                                        <p:tgtEl>
                                          <p:spTgt spid="454686"/>
                                        </p:tgtEl>
                                        <p:attrNameLst>
                                          <p:attrName>style.visibility</p:attrName>
                                        </p:attrNameLst>
                                      </p:cBhvr>
                                      <p:to>
                                        <p:strVal val="hidden"/>
                                      </p:to>
                                    </p:set>
                                  </p:childTnLst>
                                </p:cTn>
                              </p:par>
                              <p:par>
                                <p:cTn id="200" presetID="9" presetClass="exit" presetSubtype="0" fill="hold" grpId="2" nodeType="withEffect">
                                  <p:stCondLst>
                                    <p:cond delay="0"/>
                                  </p:stCondLst>
                                  <p:childTnLst>
                                    <p:animEffect transition="out" filter="dissolve">
                                      <p:cBhvr>
                                        <p:cTn id="201" dur="500"/>
                                        <p:tgtEl>
                                          <p:spTgt spid="454687"/>
                                        </p:tgtEl>
                                      </p:cBhvr>
                                    </p:animEffect>
                                    <p:set>
                                      <p:cBhvr>
                                        <p:cTn id="202" dur="1" fill="hold">
                                          <p:stCondLst>
                                            <p:cond delay="499"/>
                                          </p:stCondLst>
                                        </p:cTn>
                                        <p:tgtEl>
                                          <p:spTgt spid="454687"/>
                                        </p:tgtEl>
                                        <p:attrNameLst>
                                          <p:attrName>style.visibility</p:attrName>
                                        </p:attrNameLst>
                                      </p:cBhvr>
                                      <p:to>
                                        <p:strVal val="hidden"/>
                                      </p:to>
                                    </p:set>
                                  </p:childTnLst>
                                </p:cTn>
                              </p:par>
                              <p:par>
                                <p:cTn id="203" presetID="9" presetClass="exit" presetSubtype="0" fill="hold" grpId="2" nodeType="withEffect">
                                  <p:stCondLst>
                                    <p:cond delay="0"/>
                                  </p:stCondLst>
                                  <p:childTnLst>
                                    <p:animEffect transition="out" filter="dissolve">
                                      <p:cBhvr>
                                        <p:cTn id="204" dur="500"/>
                                        <p:tgtEl>
                                          <p:spTgt spid="454688"/>
                                        </p:tgtEl>
                                      </p:cBhvr>
                                    </p:animEffect>
                                    <p:set>
                                      <p:cBhvr>
                                        <p:cTn id="205" dur="1" fill="hold">
                                          <p:stCondLst>
                                            <p:cond delay="499"/>
                                          </p:stCondLst>
                                        </p:cTn>
                                        <p:tgtEl>
                                          <p:spTgt spid="454688"/>
                                        </p:tgtEl>
                                        <p:attrNameLst>
                                          <p:attrName>style.visibility</p:attrName>
                                        </p:attrNameLst>
                                      </p:cBhvr>
                                      <p:to>
                                        <p:strVal val="hidden"/>
                                      </p:to>
                                    </p:set>
                                  </p:childTnLst>
                                </p:cTn>
                              </p:par>
                              <p:par>
                                <p:cTn id="206" presetID="9" presetClass="exit" presetSubtype="0" fill="hold" grpId="2" nodeType="withEffect">
                                  <p:stCondLst>
                                    <p:cond delay="0"/>
                                  </p:stCondLst>
                                  <p:childTnLst>
                                    <p:animEffect transition="out" filter="dissolve">
                                      <p:cBhvr>
                                        <p:cTn id="207" dur="500"/>
                                        <p:tgtEl>
                                          <p:spTgt spid="454689"/>
                                        </p:tgtEl>
                                      </p:cBhvr>
                                    </p:animEffect>
                                    <p:set>
                                      <p:cBhvr>
                                        <p:cTn id="208" dur="1" fill="hold">
                                          <p:stCondLst>
                                            <p:cond delay="499"/>
                                          </p:stCondLst>
                                        </p:cTn>
                                        <p:tgtEl>
                                          <p:spTgt spid="454689"/>
                                        </p:tgtEl>
                                        <p:attrNameLst>
                                          <p:attrName>style.visibility</p:attrName>
                                        </p:attrNameLst>
                                      </p:cBhvr>
                                      <p:to>
                                        <p:strVal val="hidden"/>
                                      </p:to>
                                    </p:set>
                                  </p:childTnLst>
                                </p:cTn>
                              </p:par>
                            </p:childTnLst>
                          </p:cTn>
                        </p:par>
                      </p:childTnLst>
                    </p:cTn>
                  </p:par>
                  <p:par>
                    <p:cTn id="209" fill="hold">
                      <p:stCondLst>
                        <p:cond delay="indefinite"/>
                      </p:stCondLst>
                      <p:childTnLst>
                        <p:par>
                          <p:cTn id="210" fill="hold">
                            <p:stCondLst>
                              <p:cond delay="0"/>
                            </p:stCondLst>
                            <p:childTnLst>
                              <p:par>
                                <p:cTn id="211" presetID="0" presetClass="path" presetSubtype="0" accel="50000" decel="50000" fill="hold" grpId="1" nodeType="clickEffect">
                                  <p:stCondLst>
                                    <p:cond delay="0"/>
                                  </p:stCondLst>
                                  <p:childTnLst>
                                    <p:animMotion origin="layout" path="M 2.77778E-6 3.7037E-6 L -0.00903 -0.21968 " pathEditMode="relative" rAng="0" ptsTypes="AA">
                                      <p:cBhvr>
                                        <p:cTn id="212" dur="2000" fill="hold"/>
                                        <p:tgtEl>
                                          <p:spTgt spid="454683"/>
                                        </p:tgtEl>
                                        <p:attrNameLst>
                                          <p:attrName>ppt_x</p:attrName>
                                          <p:attrName>ppt_y</p:attrName>
                                        </p:attrNameLst>
                                      </p:cBhvr>
                                      <p:rCtr x="-500" y="-11000"/>
                                    </p:animMotion>
                                  </p:childTnLst>
                                </p:cTn>
                              </p:par>
                            </p:childTnLst>
                          </p:cTn>
                        </p:par>
                      </p:childTnLst>
                    </p:cTn>
                  </p:par>
                  <p:par>
                    <p:cTn id="213" fill="hold">
                      <p:stCondLst>
                        <p:cond delay="indefinite"/>
                      </p:stCondLst>
                      <p:childTnLst>
                        <p:par>
                          <p:cTn id="214" fill="hold">
                            <p:stCondLst>
                              <p:cond delay="0"/>
                            </p:stCondLst>
                            <p:childTnLst>
                              <p:par>
                                <p:cTn id="215" presetID="40" presetClass="entr" presetSubtype="0" fill="hold" grpId="0" nodeType="clickEffect">
                                  <p:stCondLst>
                                    <p:cond delay="0"/>
                                  </p:stCondLst>
                                  <p:iterate type="lt">
                                    <p:tmPct val="10000"/>
                                  </p:iterate>
                                  <p:childTnLst>
                                    <p:set>
                                      <p:cBhvr>
                                        <p:cTn id="216" dur="1" fill="hold">
                                          <p:stCondLst>
                                            <p:cond delay="0"/>
                                          </p:stCondLst>
                                        </p:cTn>
                                        <p:tgtEl>
                                          <p:spTgt spid="454693"/>
                                        </p:tgtEl>
                                        <p:attrNameLst>
                                          <p:attrName>style.visibility</p:attrName>
                                        </p:attrNameLst>
                                      </p:cBhvr>
                                      <p:to>
                                        <p:strVal val="visible"/>
                                      </p:to>
                                    </p:set>
                                    <p:animEffect transition="in" filter="fade">
                                      <p:cBhvr>
                                        <p:cTn id="217" dur="1000"/>
                                        <p:tgtEl>
                                          <p:spTgt spid="454693"/>
                                        </p:tgtEl>
                                      </p:cBhvr>
                                    </p:animEffect>
                                    <p:anim calcmode="lin" valueType="num">
                                      <p:cBhvr>
                                        <p:cTn id="218" dur="1000" fill="hold"/>
                                        <p:tgtEl>
                                          <p:spTgt spid="454693"/>
                                        </p:tgtEl>
                                        <p:attrNameLst>
                                          <p:attrName>ppt_x</p:attrName>
                                        </p:attrNameLst>
                                      </p:cBhvr>
                                      <p:tavLst>
                                        <p:tav tm="0">
                                          <p:val>
                                            <p:strVal val="#ppt_x-.1"/>
                                          </p:val>
                                        </p:tav>
                                        <p:tav tm="100000">
                                          <p:val>
                                            <p:strVal val="#ppt_x"/>
                                          </p:val>
                                        </p:tav>
                                      </p:tavLst>
                                    </p:anim>
                                    <p:anim calcmode="lin" valueType="num">
                                      <p:cBhvr>
                                        <p:cTn id="219" dur="1000" fill="hold"/>
                                        <p:tgtEl>
                                          <p:spTgt spid="454693"/>
                                        </p:tgtEl>
                                        <p:attrNameLst>
                                          <p:attrName>ppt_y</p:attrName>
                                        </p:attrNameLst>
                                      </p:cBhvr>
                                      <p:tavLst>
                                        <p:tav tm="0">
                                          <p:val>
                                            <p:strVal val="#ppt_y"/>
                                          </p:val>
                                        </p:tav>
                                        <p:tav tm="100000">
                                          <p:val>
                                            <p:strVal val="#ppt_y"/>
                                          </p:val>
                                        </p:tav>
                                      </p:tavLst>
                                    </p:anim>
                                  </p:childTnLst>
                                </p:cTn>
                              </p:par>
                            </p:childTnLst>
                          </p:cTn>
                        </p:par>
                      </p:childTnLst>
                    </p:cTn>
                  </p:par>
                  <p:par>
                    <p:cTn id="220" fill="hold">
                      <p:stCondLst>
                        <p:cond delay="indefinite"/>
                      </p:stCondLst>
                      <p:childTnLst>
                        <p:par>
                          <p:cTn id="221" fill="hold">
                            <p:stCondLst>
                              <p:cond delay="0"/>
                            </p:stCondLst>
                            <p:childTnLst>
                              <p:par>
                                <p:cTn id="222" presetID="10" presetClass="entr" presetSubtype="0" fill="hold" nodeType="clickEffect">
                                  <p:stCondLst>
                                    <p:cond delay="0"/>
                                  </p:stCondLst>
                                  <p:childTnLst>
                                    <p:set>
                                      <p:cBhvr>
                                        <p:cTn id="223" dur="1" fill="hold">
                                          <p:stCondLst>
                                            <p:cond delay="0"/>
                                          </p:stCondLst>
                                        </p:cTn>
                                        <p:tgtEl>
                                          <p:spTgt spid="2"/>
                                        </p:tgtEl>
                                        <p:attrNameLst>
                                          <p:attrName>style.visibility</p:attrName>
                                        </p:attrNameLst>
                                      </p:cBhvr>
                                      <p:to>
                                        <p:strVal val="visible"/>
                                      </p:to>
                                    </p:set>
                                    <p:animEffect transition="in" filter="fade">
                                      <p:cBhvr>
                                        <p:cTn id="224" dur="2000"/>
                                        <p:tgtEl>
                                          <p:spTgt spid="2"/>
                                        </p:tgtEl>
                                      </p:cBhvr>
                                    </p:animEffect>
                                  </p:childTnLst>
                                </p:cTn>
                              </p:par>
                            </p:childTnLst>
                          </p:cTn>
                        </p:par>
                      </p:childTnLst>
                    </p:cTn>
                  </p:par>
                  <p:par>
                    <p:cTn id="225" fill="hold">
                      <p:stCondLst>
                        <p:cond delay="indefinite"/>
                      </p:stCondLst>
                      <p:childTnLst>
                        <p:par>
                          <p:cTn id="226" fill="hold">
                            <p:stCondLst>
                              <p:cond delay="0"/>
                            </p:stCondLst>
                            <p:childTnLst>
                              <p:par>
                                <p:cTn id="227" presetID="9" presetClass="entr" presetSubtype="0" fill="hold" grpId="0" nodeType="clickEffect">
                                  <p:stCondLst>
                                    <p:cond delay="0"/>
                                  </p:stCondLst>
                                  <p:childTnLst>
                                    <p:set>
                                      <p:cBhvr>
                                        <p:cTn id="228" dur="1" fill="hold">
                                          <p:stCondLst>
                                            <p:cond delay="0"/>
                                          </p:stCondLst>
                                        </p:cTn>
                                        <p:tgtEl>
                                          <p:spTgt spid="454697"/>
                                        </p:tgtEl>
                                        <p:attrNameLst>
                                          <p:attrName>style.visibility</p:attrName>
                                        </p:attrNameLst>
                                      </p:cBhvr>
                                      <p:to>
                                        <p:strVal val="visible"/>
                                      </p:to>
                                    </p:set>
                                    <p:animEffect transition="in" filter="dissolve">
                                      <p:cBhvr>
                                        <p:cTn id="229" dur="500"/>
                                        <p:tgtEl>
                                          <p:spTgt spid="454697"/>
                                        </p:tgtEl>
                                      </p:cBhvr>
                                    </p:animEffect>
                                  </p:childTnLst>
                                </p:cTn>
                              </p:par>
                            </p:childTnLst>
                          </p:cTn>
                        </p:par>
                      </p:childTnLst>
                    </p:cTn>
                  </p:par>
                  <p:par>
                    <p:cTn id="230" fill="hold">
                      <p:stCondLst>
                        <p:cond delay="indefinite"/>
                      </p:stCondLst>
                      <p:childTnLst>
                        <p:par>
                          <p:cTn id="231" fill="hold">
                            <p:stCondLst>
                              <p:cond delay="0"/>
                            </p:stCondLst>
                            <p:childTnLst>
                              <p:par>
                                <p:cTn id="232" presetID="9" presetClass="entr" presetSubtype="0" fill="hold" grpId="0" nodeType="clickEffect">
                                  <p:stCondLst>
                                    <p:cond delay="0"/>
                                  </p:stCondLst>
                                  <p:childTnLst>
                                    <p:set>
                                      <p:cBhvr>
                                        <p:cTn id="233" dur="1" fill="hold">
                                          <p:stCondLst>
                                            <p:cond delay="0"/>
                                          </p:stCondLst>
                                        </p:cTn>
                                        <p:tgtEl>
                                          <p:spTgt spid="454698"/>
                                        </p:tgtEl>
                                        <p:attrNameLst>
                                          <p:attrName>style.visibility</p:attrName>
                                        </p:attrNameLst>
                                      </p:cBhvr>
                                      <p:to>
                                        <p:strVal val="visible"/>
                                      </p:to>
                                    </p:set>
                                    <p:animEffect transition="in" filter="dissolve">
                                      <p:cBhvr>
                                        <p:cTn id="234" dur="500"/>
                                        <p:tgtEl>
                                          <p:spTgt spid="454698"/>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4" fill="hold" grpId="0" nodeType="clickEffect">
                                  <p:stCondLst>
                                    <p:cond delay="0"/>
                                  </p:stCondLst>
                                  <p:childTnLst>
                                    <p:set>
                                      <p:cBhvr>
                                        <p:cTn id="238" dur="1" fill="hold">
                                          <p:stCondLst>
                                            <p:cond delay="0"/>
                                          </p:stCondLst>
                                        </p:cTn>
                                        <p:tgtEl>
                                          <p:spTgt spid="454699"/>
                                        </p:tgtEl>
                                        <p:attrNameLst>
                                          <p:attrName>style.visibility</p:attrName>
                                        </p:attrNameLst>
                                      </p:cBhvr>
                                      <p:to>
                                        <p:strVal val="visible"/>
                                      </p:to>
                                    </p:set>
                                    <p:animEffect transition="in" filter="wipe(down)">
                                      <p:cBhvr>
                                        <p:cTn id="239" dur="500"/>
                                        <p:tgtEl>
                                          <p:spTgt spid="454699"/>
                                        </p:tgtEl>
                                      </p:cBhvr>
                                    </p:animEffect>
                                  </p:childTnLst>
                                </p:cTn>
                              </p:par>
                            </p:childTnLst>
                          </p:cTn>
                        </p:par>
                        <p:par>
                          <p:cTn id="240" fill="hold">
                            <p:stCondLst>
                              <p:cond delay="500"/>
                            </p:stCondLst>
                            <p:childTnLst>
                              <p:par>
                                <p:cTn id="241" presetID="22" presetClass="entr" presetSubtype="4" fill="hold" grpId="0" nodeType="afterEffect">
                                  <p:stCondLst>
                                    <p:cond delay="0"/>
                                  </p:stCondLst>
                                  <p:childTnLst>
                                    <p:set>
                                      <p:cBhvr>
                                        <p:cTn id="242" dur="1" fill="hold">
                                          <p:stCondLst>
                                            <p:cond delay="0"/>
                                          </p:stCondLst>
                                        </p:cTn>
                                        <p:tgtEl>
                                          <p:spTgt spid="454700"/>
                                        </p:tgtEl>
                                        <p:attrNameLst>
                                          <p:attrName>style.visibility</p:attrName>
                                        </p:attrNameLst>
                                      </p:cBhvr>
                                      <p:to>
                                        <p:strVal val="visible"/>
                                      </p:to>
                                    </p:set>
                                    <p:animEffect transition="in" filter="wipe(down)">
                                      <p:cBhvr>
                                        <p:cTn id="243" dur="500"/>
                                        <p:tgtEl>
                                          <p:spTgt spid="454700"/>
                                        </p:tgtEl>
                                      </p:cBhvr>
                                    </p:animEffect>
                                  </p:childTnLst>
                                </p:cTn>
                              </p:par>
                            </p:childTnLst>
                          </p:cTn>
                        </p:par>
                      </p:childTnLst>
                    </p:cTn>
                  </p:par>
                  <p:par>
                    <p:cTn id="244" fill="hold">
                      <p:stCondLst>
                        <p:cond delay="indefinite"/>
                      </p:stCondLst>
                      <p:childTnLst>
                        <p:par>
                          <p:cTn id="245" fill="hold">
                            <p:stCondLst>
                              <p:cond delay="0"/>
                            </p:stCondLst>
                            <p:childTnLst>
                              <p:par>
                                <p:cTn id="246" presetID="10" presetClass="entr" presetSubtype="0" fill="hold" nodeType="clickEffect">
                                  <p:stCondLst>
                                    <p:cond delay="0"/>
                                  </p:stCondLst>
                                  <p:childTnLst>
                                    <p:set>
                                      <p:cBhvr>
                                        <p:cTn id="247" dur="1" fill="hold">
                                          <p:stCondLst>
                                            <p:cond delay="0"/>
                                          </p:stCondLst>
                                        </p:cTn>
                                        <p:tgtEl>
                                          <p:spTgt spid="3"/>
                                        </p:tgtEl>
                                        <p:attrNameLst>
                                          <p:attrName>style.visibility</p:attrName>
                                        </p:attrNameLst>
                                      </p:cBhvr>
                                      <p:to>
                                        <p:strVal val="visible"/>
                                      </p:to>
                                    </p:set>
                                    <p:animEffect transition="in" filter="fade">
                                      <p:cBhvr>
                                        <p:cTn id="248" dur="2000"/>
                                        <p:tgtEl>
                                          <p:spTgt spid="3"/>
                                        </p:tgtEl>
                                      </p:cBhvr>
                                    </p:animEffect>
                                  </p:childTnLst>
                                </p:cTn>
                              </p:par>
                            </p:childTnLst>
                          </p:cTn>
                        </p:par>
                      </p:childTnLst>
                    </p:cTn>
                  </p:par>
                  <p:par>
                    <p:cTn id="249" fill="hold">
                      <p:stCondLst>
                        <p:cond delay="indefinite"/>
                      </p:stCondLst>
                      <p:childTnLst>
                        <p:par>
                          <p:cTn id="250" fill="hold">
                            <p:stCondLst>
                              <p:cond delay="0"/>
                            </p:stCondLst>
                            <p:childTnLst>
                              <p:par>
                                <p:cTn id="251" presetID="9" presetClass="entr" presetSubtype="0" fill="hold" grpId="0" nodeType="clickEffect">
                                  <p:stCondLst>
                                    <p:cond delay="0"/>
                                  </p:stCondLst>
                                  <p:childTnLst>
                                    <p:set>
                                      <p:cBhvr>
                                        <p:cTn id="252" dur="1" fill="hold">
                                          <p:stCondLst>
                                            <p:cond delay="0"/>
                                          </p:stCondLst>
                                        </p:cTn>
                                        <p:tgtEl>
                                          <p:spTgt spid="454709"/>
                                        </p:tgtEl>
                                        <p:attrNameLst>
                                          <p:attrName>style.visibility</p:attrName>
                                        </p:attrNameLst>
                                      </p:cBhvr>
                                      <p:to>
                                        <p:strVal val="visible"/>
                                      </p:to>
                                    </p:set>
                                    <p:animEffect transition="in" filter="dissolve">
                                      <p:cBhvr>
                                        <p:cTn id="253" dur="500"/>
                                        <p:tgtEl>
                                          <p:spTgt spid="454709"/>
                                        </p:tgtEl>
                                      </p:cBhvr>
                                    </p:animEffect>
                                  </p:childTnLst>
                                </p:cTn>
                              </p:par>
                            </p:childTnLst>
                          </p:cTn>
                        </p:par>
                      </p:childTnLst>
                    </p:cTn>
                  </p:par>
                  <p:par>
                    <p:cTn id="254" fill="hold">
                      <p:stCondLst>
                        <p:cond delay="indefinite"/>
                      </p:stCondLst>
                      <p:childTnLst>
                        <p:par>
                          <p:cTn id="255" fill="hold">
                            <p:stCondLst>
                              <p:cond delay="0"/>
                            </p:stCondLst>
                            <p:childTnLst>
                              <p:par>
                                <p:cTn id="256" presetID="9" presetClass="entr" presetSubtype="0" fill="hold" grpId="0" nodeType="clickEffect">
                                  <p:stCondLst>
                                    <p:cond delay="0"/>
                                  </p:stCondLst>
                                  <p:childTnLst>
                                    <p:set>
                                      <p:cBhvr>
                                        <p:cTn id="257" dur="1" fill="hold">
                                          <p:stCondLst>
                                            <p:cond delay="0"/>
                                          </p:stCondLst>
                                        </p:cTn>
                                        <p:tgtEl>
                                          <p:spTgt spid="454710"/>
                                        </p:tgtEl>
                                        <p:attrNameLst>
                                          <p:attrName>style.visibility</p:attrName>
                                        </p:attrNameLst>
                                      </p:cBhvr>
                                      <p:to>
                                        <p:strVal val="visible"/>
                                      </p:to>
                                    </p:set>
                                    <p:animEffect transition="in" filter="dissolve">
                                      <p:cBhvr>
                                        <p:cTn id="258" dur="500"/>
                                        <p:tgtEl>
                                          <p:spTgt spid="454710"/>
                                        </p:tgtEl>
                                      </p:cBhvr>
                                    </p:animEffect>
                                  </p:childTnLst>
                                </p:cTn>
                              </p:par>
                            </p:childTnLst>
                          </p:cTn>
                        </p:par>
                      </p:childTnLst>
                    </p:cTn>
                  </p:par>
                  <p:par>
                    <p:cTn id="259" fill="hold">
                      <p:stCondLst>
                        <p:cond delay="indefinite"/>
                      </p:stCondLst>
                      <p:childTnLst>
                        <p:par>
                          <p:cTn id="260" fill="hold">
                            <p:stCondLst>
                              <p:cond delay="0"/>
                            </p:stCondLst>
                            <p:childTnLst>
                              <p:par>
                                <p:cTn id="261" presetID="22" presetClass="entr" presetSubtype="4" fill="hold" grpId="0" nodeType="clickEffect">
                                  <p:stCondLst>
                                    <p:cond delay="0"/>
                                  </p:stCondLst>
                                  <p:childTnLst>
                                    <p:set>
                                      <p:cBhvr>
                                        <p:cTn id="262" dur="1" fill="hold">
                                          <p:stCondLst>
                                            <p:cond delay="0"/>
                                          </p:stCondLst>
                                        </p:cTn>
                                        <p:tgtEl>
                                          <p:spTgt spid="454712"/>
                                        </p:tgtEl>
                                        <p:attrNameLst>
                                          <p:attrName>style.visibility</p:attrName>
                                        </p:attrNameLst>
                                      </p:cBhvr>
                                      <p:to>
                                        <p:strVal val="visible"/>
                                      </p:to>
                                    </p:set>
                                    <p:animEffect transition="in" filter="wipe(down)">
                                      <p:cBhvr>
                                        <p:cTn id="263" dur="500"/>
                                        <p:tgtEl>
                                          <p:spTgt spid="454712"/>
                                        </p:tgtEl>
                                      </p:cBhvr>
                                    </p:animEffect>
                                  </p:childTnLst>
                                </p:cTn>
                              </p:par>
                            </p:childTnLst>
                          </p:cTn>
                        </p:par>
                        <p:par>
                          <p:cTn id="264" fill="hold">
                            <p:stCondLst>
                              <p:cond delay="500"/>
                            </p:stCondLst>
                            <p:childTnLst>
                              <p:par>
                                <p:cTn id="265" presetID="22" presetClass="entr" presetSubtype="4" fill="hold" grpId="0" nodeType="afterEffect">
                                  <p:stCondLst>
                                    <p:cond delay="0"/>
                                  </p:stCondLst>
                                  <p:childTnLst>
                                    <p:set>
                                      <p:cBhvr>
                                        <p:cTn id="266" dur="1" fill="hold">
                                          <p:stCondLst>
                                            <p:cond delay="0"/>
                                          </p:stCondLst>
                                        </p:cTn>
                                        <p:tgtEl>
                                          <p:spTgt spid="454711"/>
                                        </p:tgtEl>
                                        <p:attrNameLst>
                                          <p:attrName>style.visibility</p:attrName>
                                        </p:attrNameLst>
                                      </p:cBhvr>
                                      <p:to>
                                        <p:strVal val="visible"/>
                                      </p:to>
                                    </p:set>
                                    <p:animEffect transition="in" filter="wipe(down)">
                                      <p:cBhvr>
                                        <p:cTn id="267" dur="500"/>
                                        <p:tgtEl>
                                          <p:spTgt spid="454711"/>
                                        </p:tgtEl>
                                      </p:cBhvr>
                                    </p:animEffect>
                                  </p:childTnLst>
                                </p:cTn>
                              </p:par>
                            </p:childTnLst>
                          </p:cTn>
                        </p:par>
                        <p:par>
                          <p:cTn id="268" fill="hold">
                            <p:stCondLst>
                              <p:cond delay="1000"/>
                            </p:stCondLst>
                            <p:childTnLst>
                              <p:par>
                                <p:cTn id="269" presetID="10" presetClass="entr" presetSubtype="0" fill="hold" grpId="0" nodeType="afterEffect">
                                  <p:stCondLst>
                                    <p:cond delay="0"/>
                                  </p:stCondLst>
                                  <p:childTnLst>
                                    <p:set>
                                      <p:cBhvr>
                                        <p:cTn id="270" dur="1" fill="hold">
                                          <p:stCondLst>
                                            <p:cond delay="0"/>
                                          </p:stCondLst>
                                        </p:cTn>
                                        <p:tgtEl>
                                          <p:spTgt spid="454701"/>
                                        </p:tgtEl>
                                        <p:attrNameLst>
                                          <p:attrName>style.visibility</p:attrName>
                                        </p:attrNameLst>
                                      </p:cBhvr>
                                      <p:to>
                                        <p:strVal val="visible"/>
                                      </p:to>
                                    </p:set>
                                    <p:animEffect transition="in" filter="fade">
                                      <p:cBhvr>
                                        <p:cTn id="271" dur="2000"/>
                                        <p:tgtEl>
                                          <p:spTgt spid="454701"/>
                                        </p:tgtEl>
                                      </p:cBhvr>
                                    </p:animEffect>
                                  </p:childTnLst>
                                </p:cTn>
                              </p:par>
                            </p:childTnLst>
                          </p:cTn>
                        </p:par>
                      </p:childTnLst>
                    </p:cTn>
                  </p:par>
                  <p:par>
                    <p:cTn id="272" fill="hold">
                      <p:stCondLst>
                        <p:cond delay="indefinite"/>
                      </p:stCondLst>
                      <p:childTnLst>
                        <p:par>
                          <p:cTn id="273" fill="hold">
                            <p:stCondLst>
                              <p:cond delay="0"/>
                            </p:stCondLst>
                            <p:childTnLst>
                              <p:par>
                                <p:cTn id="274" presetID="39" presetClass="entr" presetSubtype="0" accel="100000" fill="hold" grpId="0" nodeType="clickEffect">
                                  <p:stCondLst>
                                    <p:cond delay="0"/>
                                  </p:stCondLst>
                                  <p:childTnLst>
                                    <p:set>
                                      <p:cBhvr>
                                        <p:cTn id="275" dur="1" fill="hold">
                                          <p:stCondLst>
                                            <p:cond delay="0"/>
                                          </p:stCondLst>
                                        </p:cTn>
                                        <p:tgtEl>
                                          <p:spTgt spid="454702"/>
                                        </p:tgtEl>
                                        <p:attrNameLst>
                                          <p:attrName>style.visibility</p:attrName>
                                        </p:attrNameLst>
                                      </p:cBhvr>
                                      <p:to>
                                        <p:strVal val="visible"/>
                                      </p:to>
                                    </p:set>
                                    <p:anim calcmode="lin" valueType="num">
                                      <p:cBhvr>
                                        <p:cTn id="276" dur="500" fill="hold"/>
                                        <p:tgtEl>
                                          <p:spTgt spid="454702"/>
                                        </p:tgtEl>
                                        <p:attrNameLst>
                                          <p:attrName>ppt_h</p:attrName>
                                        </p:attrNameLst>
                                      </p:cBhvr>
                                      <p:tavLst>
                                        <p:tav tm="0">
                                          <p:val>
                                            <p:strVal val="#ppt_h/20"/>
                                          </p:val>
                                        </p:tav>
                                        <p:tav tm="50000">
                                          <p:val>
                                            <p:strVal val="#ppt_h/20"/>
                                          </p:val>
                                        </p:tav>
                                        <p:tav tm="100000">
                                          <p:val>
                                            <p:strVal val="#ppt_h"/>
                                          </p:val>
                                        </p:tav>
                                      </p:tavLst>
                                    </p:anim>
                                    <p:anim calcmode="lin" valueType="num">
                                      <p:cBhvr>
                                        <p:cTn id="277" dur="500" fill="hold"/>
                                        <p:tgtEl>
                                          <p:spTgt spid="454702"/>
                                        </p:tgtEl>
                                        <p:attrNameLst>
                                          <p:attrName>ppt_w</p:attrName>
                                        </p:attrNameLst>
                                      </p:cBhvr>
                                      <p:tavLst>
                                        <p:tav tm="0">
                                          <p:val>
                                            <p:strVal val="#ppt_w+.3"/>
                                          </p:val>
                                        </p:tav>
                                        <p:tav tm="50000">
                                          <p:val>
                                            <p:strVal val="#ppt_w+.3"/>
                                          </p:val>
                                        </p:tav>
                                        <p:tav tm="100000">
                                          <p:val>
                                            <p:strVal val="#ppt_w"/>
                                          </p:val>
                                        </p:tav>
                                      </p:tavLst>
                                    </p:anim>
                                    <p:anim calcmode="lin" valueType="num">
                                      <p:cBhvr>
                                        <p:cTn id="278" dur="500" fill="hold"/>
                                        <p:tgtEl>
                                          <p:spTgt spid="454702"/>
                                        </p:tgtEl>
                                        <p:attrNameLst>
                                          <p:attrName>ppt_x</p:attrName>
                                        </p:attrNameLst>
                                      </p:cBhvr>
                                      <p:tavLst>
                                        <p:tav tm="0">
                                          <p:val>
                                            <p:strVal val="#ppt_x-.3"/>
                                          </p:val>
                                        </p:tav>
                                        <p:tav tm="50000">
                                          <p:val>
                                            <p:strVal val="#ppt_x"/>
                                          </p:val>
                                        </p:tav>
                                        <p:tav tm="100000">
                                          <p:val>
                                            <p:strVal val="#ppt_x"/>
                                          </p:val>
                                        </p:tav>
                                      </p:tavLst>
                                    </p:anim>
                                    <p:anim calcmode="lin" valueType="num">
                                      <p:cBhvr>
                                        <p:cTn id="279" dur="500" fill="hold"/>
                                        <p:tgtEl>
                                          <p:spTgt spid="454702"/>
                                        </p:tgtEl>
                                        <p:attrNameLst>
                                          <p:attrName>ppt_y</p:attrName>
                                        </p:attrNameLst>
                                      </p:cBhvr>
                                      <p:tavLst>
                                        <p:tav tm="0">
                                          <p:val>
                                            <p:strVal val="#ppt_y"/>
                                          </p:val>
                                        </p:tav>
                                        <p:tav tm="100000">
                                          <p:val>
                                            <p:strVal val="#ppt_y"/>
                                          </p:val>
                                        </p:tav>
                                      </p:tavLst>
                                    </p:anim>
                                  </p:childTnLst>
                                </p:cTn>
                              </p:par>
                            </p:childTnLst>
                          </p:cTn>
                        </p:par>
                      </p:childTnLst>
                    </p:cTn>
                  </p:par>
                  <p:par>
                    <p:cTn id="280" fill="hold">
                      <p:stCondLst>
                        <p:cond delay="indefinite"/>
                      </p:stCondLst>
                      <p:childTnLst>
                        <p:par>
                          <p:cTn id="281" fill="hold">
                            <p:stCondLst>
                              <p:cond delay="0"/>
                            </p:stCondLst>
                            <p:childTnLst>
                              <p:par>
                                <p:cTn id="282" presetID="53" presetClass="entr" presetSubtype="0" fill="hold" grpId="1" nodeType="clickEffect">
                                  <p:stCondLst>
                                    <p:cond delay="0"/>
                                  </p:stCondLst>
                                  <p:childTnLst>
                                    <p:set>
                                      <p:cBhvr>
                                        <p:cTn id="283" dur="1" fill="hold">
                                          <p:stCondLst>
                                            <p:cond delay="0"/>
                                          </p:stCondLst>
                                        </p:cTn>
                                        <p:tgtEl>
                                          <p:spTgt spid="454713"/>
                                        </p:tgtEl>
                                        <p:attrNameLst>
                                          <p:attrName>style.visibility</p:attrName>
                                        </p:attrNameLst>
                                      </p:cBhvr>
                                      <p:to>
                                        <p:strVal val="visible"/>
                                      </p:to>
                                    </p:set>
                                    <p:anim calcmode="lin" valueType="num">
                                      <p:cBhvr>
                                        <p:cTn id="284" dur="500" fill="hold"/>
                                        <p:tgtEl>
                                          <p:spTgt spid="454713"/>
                                        </p:tgtEl>
                                        <p:attrNameLst>
                                          <p:attrName>ppt_w</p:attrName>
                                        </p:attrNameLst>
                                      </p:cBhvr>
                                      <p:tavLst>
                                        <p:tav tm="0">
                                          <p:val>
                                            <p:fltVal val="0"/>
                                          </p:val>
                                        </p:tav>
                                        <p:tav tm="100000">
                                          <p:val>
                                            <p:strVal val="#ppt_w"/>
                                          </p:val>
                                        </p:tav>
                                      </p:tavLst>
                                    </p:anim>
                                    <p:anim calcmode="lin" valueType="num">
                                      <p:cBhvr>
                                        <p:cTn id="285" dur="500" fill="hold"/>
                                        <p:tgtEl>
                                          <p:spTgt spid="454713"/>
                                        </p:tgtEl>
                                        <p:attrNameLst>
                                          <p:attrName>ppt_h</p:attrName>
                                        </p:attrNameLst>
                                      </p:cBhvr>
                                      <p:tavLst>
                                        <p:tav tm="0">
                                          <p:val>
                                            <p:fltVal val="0"/>
                                          </p:val>
                                        </p:tav>
                                        <p:tav tm="100000">
                                          <p:val>
                                            <p:strVal val="#ppt_h"/>
                                          </p:val>
                                        </p:tav>
                                      </p:tavLst>
                                    </p:anim>
                                    <p:animEffect transition="in" filter="fade">
                                      <p:cBhvr>
                                        <p:cTn id="286" dur="500"/>
                                        <p:tgtEl>
                                          <p:spTgt spid="454713"/>
                                        </p:tgtEl>
                                      </p:cBhvr>
                                    </p:animEffect>
                                  </p:childTnLst>
                                </p:cTn>
                              </p:par>
                              <p:par>
                                <p:cTn id="287" presetID="0" presetClass="path" presetSubtype="0" accel="50000" decel="50000" fill="hold" grpId="0" nodeType="withEffect">
                                  <p:stCondLst>
                                    <p:cond delay="0"/>
                                  </p:stCondLst>
                                  <p:childTnLst>
                                    <p:animMotion origin="layout" path="M 2.77778E-7 -2.59259E-6 L -0.01458 -0.51111 " pathEditMode="relative" rAng="0" ptsTypes="AA">
                                      <p:cBhvr>
                                        <p:cTn id="288" dur="2000" fill="hold"/>
                                        <p:tgtEl>
                                          <p:spTgt spid="454713"/>
                                        </p:tgtEl>
                                        <p:attrNameLst>
                                          <p:attrName>ppt_x</p:attrName>
                                          <p:attrName>ppt_y</p:attrName>
                                        </p:attrNameLst>
                                      </p:cBhvr>
                                      <p:rCtr x="-700" y="-25600"/>
                                    </p:animMotion>
                                  </p:childTnLst>
                                </p:cTn>
                              </p:par>
                              <p:par>
                                <p:cTn id="289" presetID="10" presetClass="exit" presetSubtype="0" fill="hold" grpId="1" nodeType="withEffect">
                                  <p:stCondLst>
                                    <p:cond delay="0"/>
                                  </p:stCondLst>
                                  <p:childTnLst>
                                    <p:animEffect transition="out" filter="fade">
                                      <p:cBhvr>
                                        <p:cTn id="290" dur="2000"/>
                                        <p:tgtEl>
                                          <p:spTgt spid="454705"/>
                                        </p:tgtEl>
                                      </p:cBhvr>
                                    </p:animEffect>
                                    <p:set>
                                      <p:cBhvr>
                                        <p:cTn id="291" dur="1" fill="hold">
                                          <p:stCondLst>
                                            <p:cond delay="1999"/>
                                          </p:stCondLst>
                                        </p:cTn>
                                        <p:tgtEl>
                                          <p:spTgt spid="4547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63" grpId="0" animBg="1"/>
      <p:bldP spid="454674" grpId="0"/>
      <p:bldP spid="454674" grpId="1"/>
      <p:bldP spid="454674" grpId="2"/>
      <p:bldP spid="454675" grpId="0"/>
      <p:bldP spid="454675" grpId="1"/>
      <p:bldP spid="454675" grpId="2"/>
      <p:bldP spid="454678" grpId="0" animBg="1"/>
      <p:bldP spid="454678" grpId="1" animBg="1"/>
      <p:bldP spid="454678" grpId="2" animBg="1"/>
      <p:bldP spid="454679" grpId="0" animBg="1"/>
      <p:bldP spid="454679" grpId="1" animBg="1"/>
      <p:bldP spid="454679" grpId="2" animBg="1"/>
      <p:bldP spid="454680" grpId="0"/>
      <p:bldP spid="454680" grpId="1"/>
      <p:bldP spid="454680" grpId="2"/>
      <p:bldP spid="454681" grpId="0"/>
      <p:bldP spid="454681" grpId="1"/>
      <p:bldP spid="454681" grpId="2"/>
      <p:bldP spid="454682" grpId="0"/>
      <p:bldP spid="454682" grpId="1"/>
      <p:bldP spid="454682" grpId="2"/>
      <p:bldP spid="454683" grpId="0"/>
      <p:bldP spid="454683" grpId="1"/>
      <p:bldP spid="454684" grpId="0" animBg="1"/>
      <p:bldP spid="454684" grpId="1" animBg="1"/>
      <p:bldP spid="454684" grpId="2" animBg="1"/>
      <p:bldP spid="454685" grpId="0" animBg="1"/>
      <p:bldP spid="454685" grpId="1" animBg="1"/>
      <p:bldP spid="454685" grpId="2" animBg="1"/>
      <p:bldP spid="454686" grpId="0"/>
      <p:bldP spid="454686" grpId="1"/>
      <p:bldP spid="454686" grpId="2"/>
      <p:bldP spid="454687" grpId="0"/>
      <p:bldP spid="454687" grpId="1"/>
      <p:bldP spid="454687" grpId="2"/>
      <p:bldP spid="454688" grpId="0"/>
      <p:bldP spid="454688" grpId="1"/>
      <p:bldP spid="454688" grpId="2"/>
      <p:bldP spid="454689" grpId="0"/>
      <p:bldP spid="454689" grpId="1"/>
      <p:bldP spid="454689" grpId="2"/>
      <p:bldP spid="454690" grpId="0"/>
      <p:bldP spid="454691" grpId="0"/>
      <p:bldP spid="454691" grpId="1"/>
      <p:bldP spid="454693" grpId="0"/>
      <p:bldP spid="454697" grpId="0"/>
      <p:bldP spid="454698" grpId="0"/>
      <p:bldP spid="454699" grpId="0" animBg="1"/>
      <p:bldP spid="454700" grpId="0" animBg="1"/>
      <p:bldP spid="454701" grpId="0"/>
      <p:bldP spid="454702" grpId="0"/>
      <p:bldP spid="454703" grpId="0" animBg="1"/>
      <p:bldP spid="454703" grpId="1" animBg="1"/>
      <p:bldP spid="454704" grpId="0" animBg="1"/>
      <p:bldP spid="454704" grpId="1" animBg="1"/>
      <p:bldP spid="454705" grpId="0"/>
      <p:bldP spid="454705" grpId="1"/>
      <p:bldP spid="454709" grpId="0"/>
      <p:bldP spid="454710" grpId="0"/>
      <p:bldP spid="454711" grpId="0" animBg="1"/>
      <p:bldP spid="454712" grpId="0" animBg="1"/>
      <p:bldP spid="454713" grpId="0"/>
      <p:bldP spid="454713" grpId="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3"/>
          <p:cNvSpPr txBox="1">
            <a:spLocks noChangeArrowheads="1"/>
          </p:cNvSpPr>
          <p:nvPr/>
        </p:nvSpPr>
        <p:spPr bwMode="auto">
          <a:xfrm>
            <a:off x="288925" y="1411288"/>
            <a:ext cx="8713788" cy="517525"/>
          </a:xfrm>
          <a:prstGeom prst="rect">
            <a:avLst/>
          </a:prstGeom>
          <a:noFill/>
          <a:ln w="9525">
            <a:noFill/>
            <a:miter lim="800000"/>
            <a:headEnd/>
            <a:tailEnd/>
          </a:ln>
        </p:spPr>
        <p:txBody>
          <a:bodyPr wrap="none">
            <a:spAutoFit/>
          </a:bodyPr>
          <a:lstStyle/>
          <a:p>
            <a:pPr marL="457200" indent="-457200"/>
            <a:r>
              <a:rPr lang="en-US"/>
              <a:t>2.  At STP, what volume of “laughing gas” (dinitrogen monoxide) will be produced from 50 g of nitrogen gas   </a:t>
            </a:r>
          </a:p>
          <a:p>
            <a:pPr marL="457200" indent="-457200"/>
            <a:r>
              <a:rPr lang="en-US"/>
              <a:t>              and 75 g of oxygen gas?</a:t>
            </a:r>
          </a:p>
        </p:txBody>
      </p:sp>
      <p:sp>
        <p:nvSpPr>
          <p:cNvPr id="145411" name="Rectangle 4"/>
          <p:cNvSpPr>
            <a:spLocks noGrp="1" noChangeArrowheads="1"/>
          </p:cNvSpPr>
          <p:nvPr>
            <p:ph type="title"/>
          </p:nvPr>
        </p:nvSpPr>
        <p:spPr>
          <a:noFill/>
        </p:spPr>
        <p:txBody>
          <a:bodyPr/>
          <a:lstStyle/>
          <a:p>
            <a:pPr eaLnBrk="1" hangingPunct="1"/>
            <a:r>
              <a:rPr lang="en-US" sz="2800" i="1" smtClean="0"/>
              <a:t>Limiting Reactant Problems</a:t>
            </a:r>
          </a:p>
        </p:txBody>
      </p:sp>
      <p:sp>
        <p:nvSpPr>
          <p:cNvPr id="455685" name="Oval 5">
            <a:hlinkClick r:id="rId3" action="ppaction://hlinksldjump"/>
          </p:cNvPr>
          <p:cNvSpPr>
            <a:spLocks noChangeArrowheads="1"/>
          </p:cNvSpPr>
          <p:nvPr/>
        </p:nvSpPr>
        <p:spPr bwMode="auto">
          <a:xfrm>
            <a:off x="300038" y="2046288"/>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Back</a:t>
            </a:r>
          </a:p>
        </p:txBody>
      </p:sp>
      <p:sp>
        <p:nvSpPr>
          <p:cNvPr id="145413" name="Text Box 6"/>
          <p:cNvSpPr txBox="1">
            <a:spLocks noChangeArrowheads="1"/>
          </p:cNvSpPr>
          <p:nvPr/>
        </p:nvSpPr>
        <p:spPr bwMode="auto">
          <a:xfrm>
            <a:off x="1336675" y="2020888"/>
            <a:ext cx="5514975" cy="396875"/>
          </a:xfrm>
          <a:prstGeom prst="rect">
            <a:avLst/>
          </a:prstGeom>
          <a:noFill/>
          <a:ln w="9525">
            <a:noFill/>
            <a:miter lim="800000"/>
            <a:headEnd/>
            <a:tailEnd/>
          </a:ln>
        </p:spPr>
        <p:txBody>
          <a:bodyPr wrap="none">
            <a:spAutoFit/>
          </a:bodyPr>
          <a:lstStyle/>
          <a:p>
            <a:r>
              <a:rPr lang="en-US" sz="2000"/>
              <a:t>2 N</a:t>
            </a:r>
            <a:r>
              <a:rPr lang="en-US" sz="2000" baseline="-25000"/>
              <a:t>2</a:t>
            </a:r>
            <a:r>
              <a:rPr lang="en-US" sz="2000"/>
              <a:t>(g)   +     O</a:t>
            </a:r>
            <a:r>
              <a:rPr lang="en-US" sz="2000" baseline="-25000"/>
              <a:t>2</a:t>
            </a:r>
            <a:r>
              <a:rPr lang="en-US" sz="2000"/>
              <a:t>(g)                                2 N</a:t>
            </a:r>
            <a:r>
              <a:rPr lang="en-US" sz="2000" baseline="-25000"/>
              <a:t>2</a:t>
            </a:r>
            <a:r>
              <a:rPr lang="en-US" sz="2000"/>
              <a:t>O(g)</a:t>
            </a:r>
          </a:p>
        </p:txBody>
      </p:sp>
      <p:sp>
        <p:nvSpPr>
          <p:cNvPr id="145414" name="Line 7"/>
          <p:cNvSpPr>
            <a:spLocks noChangeShapeType="1"/>
          </p:cNvSpPr>
          <p:nvPr/>
        </p:nvSpPr>
        <p:spPr bwMode="auto">
          <a:xfrm>
            <a:off x="4219575" y="2247900"/>
            <a:ext cx="857250" cy="0"/>
          </a:xfrm>
          <a:prstGeom prst="line">
            <a:avLst/>
          </a:prstGeom>
          <a:noFill/>
          <a:ln w="22225">
            <a:solidFill>
              <a:schemeClr val="tx1"/>
            </a:solidFill>
            <a:round/>
            <a:headEnd/>
            <a:tailEnd type="triangle" w="med" len="med"/>
          </a:ln>
        </p:spPr>
        <p:txBody>
          <a:bodyPr/>
          <a:lstStyle/>
          <a:p>
            <a:endParaRPr lang="en-US"/>
          </a:p>
        </p:txBody>
      </p:sp>
      <p:sp>
        <p:nvSpPr>
          <p:cNvPr id="455688" name="Text Box 8"/>
          <p:cNvSpPr txBox="1">
            <a:spLocks noChangeArrowheads="1"/>
          </p:cNvSpPr>
          <p:nvPr/>
        </p:nvSpPr>
        <p:spPr bwMode="auto">
          <a:xfrm>
            <a:off x="1533525" y="2608263"/>
            <a:ext cx="579438" cy="336550"/>
          </a:xfrm>
          <a:prstGeom prst="rect">
            <a:avLst/>
          </a:prstGeom>
          <a:noFill/>
          <a:ln w="9525">
            <a:noFill/>
            <a:miter lim="800000"/>
            <a:headEnd/>
            <a:tailEnd/>
          </a:ln>
        </p:spPr>
        <p:txBody>
          <a:bodyPr wrap="none">
            <a:spAutoFit/>
          </a:bodyPr>
          <a:lstStyle/>
          <a:p>
            <a:r>
              <a:rPr lang="en-US" sz="1600"/>
              <a:t>50 g</a:t>
            </a:r>
          </a:p>
        </p:txBody>
      </p:sp>
      <p:sp>
        <p:nvSpPr>
          <p:cNvPr id="455689" name="Text Box 9"/>
          <p:cNvSpPr txBox="1">
            <a:spLocks noChangeArrowheads="1"/>
          </p:cNvSpPr>
          <p:nvPr/>
        </p:nvSpPr>
        <p:spPr bwMode="auto">
          <a:xfrm>
            <a:off x="2933700" y="2636838"/>
            <a:ext cx="579438" cy="336550"/>
          </a:xfrm>
          <a:prstGeom prst="rect">
            <a:avLst/>
          </a:prstGeom>
          <a:noFill/>
          <a:ln w="9525">
            <a:noFill/>
            <a:miter lim="800000"/>
            <a:headEnd/>
            <a:tailEnd/>
          </a:ln>
        </p:spPr>
        <p:txBody>
          <a:bodyPr wrap="none">
            <a:spAutoFit/>
          </a:bodyPr>
          <a:lstStyle/>
          <a:p>
            <a:r>
              <a:rPr lang="en-US" sz="1600"/>
              <a:t>75 g</a:t>
            </a:r>
          </a:p>
        </p:txBody>
      </p:sp>
      <p:sp>
        <p:nvSpPr>
          <p:cNvPr id="455690" name="Line 10"/>
          <p:cNvSpPr>
            <a:spLocks noChangeShapeType="1"/>
          </p:cNvSpPr>
          <p:nvPr/>
        </p:nvSpPr>
        <p:spPr bwMode="auto">
          <a:xfrm>
            <a:off x="1743075" y="2989263"/>
            <a:ext cx="0" cy="1152525"/>
          </a:xfrm>
          <a:prstGeom prst="line">
            <a:avLst/>
          </a:prstGeom>
          <a:noFill/>
          <a:ln w="9525">
            <a:solidFill>
              <a:schemeClr val="tx1"/>
            </a:solidFill>
            <a:round/>
            <a:headEnd/>
            <a:tailEnd type="triangle" w="med" len="med"/>
          </a:ln>
        </p:spPr>
        <p:txBody>
          <a:bodyPr/>
          <a:lstStyle/>
          <a:p>
            <a:endParaRPr lang="en-US"/>
          </a:p>
        </p:txBody>
      </p:sp>
      <p:sp>
        <p:nvSpPr>
          <p:cNvPr id="455691" name="Line 11"/>
          <p:cNvSpPr>
            <a:spLocks noChangeShapeType="1"/>
          </p:cNvSpPr>
          <p:nvPr/>
        </p:nvSpPr>
        <p:spPr bwMode="auto">
          <a:xfrm>
            <a:off x="3211513" y="2997200"/>
            <a:ext cx="0" cy="1152525"/>
          </a:xfrm>
          <a:prstGeom prst="line">
            <a:avLst/>
          </a:prstGeom>
          <a:noFill/>
          <a:ln w="9525">
            <a:solidFill>
              <a:schemeClr val="tx1"/>
            </a:solidFill>
            <a:round/>
            <a:headEnd/>
            <a:tailEnd type="triangle" w="med" len="med"/>
          </a:ln>
        </p:spPr>
        <p:txBody>
          <a:bodyPr/>
          <a:lstStyle/>
          <a:p>
            <a:endParaRPr lang="en-US"/>
          </a:p>
        </p:txBody>
      </p:sp>
      <p:sp>
        <p:nvSpPr>
          <p:cNvPr id="455692" name="Text Box 12"/>
          <p:cNvSpPr txBox="1">
            <a:spLocks noChangeArrowheads="1"/>
          </p:cNvSpPr>
          <p:nvPr/>
        </p:nvSpPr>
        <p:spPr bwMode="auto">
          <a:xfrm>
            <a:off x="1792288" y="3243263"/>
            <a:ext cx="1077912" cy="336550"/>
          </a:xfrm>
          <a:prstGeom prst="rect">
            <a:avLst/>
          </a:prstGeom>
          <a:noFill/>
          <a:ln w="9525">
            <a:noFill/>
            <a:miter lim="800000"/>
            <a:headEnd/>
            <a:tailEnd/>
          </a:ln>
        </p:spPr>
        <p:txBody>
          <a:bodyPr wrap="none">
            <a:spAutoFit/>
          </a:bodyPr>
          <a:lstStyle/>
          <a:p>
            <a:r>
              <a:rPr lang="en-US" sz="1600"/>
              <a:t>/ 28 g/mol</a:t>
            </a:r>
          </a:p>
        </p:txBody>
      </p:sp>
      <p:sp>
        <p:nvSpPr>
          <p:cNvPr id="455693" name="Text Box 13"/>
          <p:cNvSpPr txBox="1">
            <a:spLocks noChangeArrowheads="1"/>
          </p:cNvSpPr>
          <p:nvPr/>
        </p:nvSpPr>
        <p:spPr bwMode="auto">
          <a:xfrm>
            <a:off x="3260725" y="3240088"/>
            <a:ext cx="1077913" cy="336550"/>
          </a:xfrm>
          <a:prstGeom prst="rect">
            <a:avLst/>
          </a:prstGeom>
          <a:noFill/>
          <a:ln w="9525">
            <a:noFill/>
            <a:miter lim="800000"/>
            <a:headEnd/>
            <a:tailEnd/>
          </a:ln>
        </p:spPr>
        <p:txBody>
          <a:bodyPr wrap="none">
            <a:spAutoFit/>
          </a:bodyPr>
          <a:lstStyle/>
          <a:p>
            <a:r>
              <a:rPr lang="en-US" sz="1600"/>
              <a:t>/ 32 g/mol</a:t>
            </a:r>
          </a:p>
        </p:txBody>
      </p:sp>
      <p:sp>
        <p:nvSpPr>
          <p:cNvPr id="455694" name="Text Box 14"/>
          <p:cNvSpPr txBox="1">
            <a:spLocks noChangeArrowheads="1"/>
          </p:cNvSpPr>
          <p:nvPr/>
        </p:nvSpPr>
        <p:spPr bwMode="auto">
          <a:xfrm>
            <a:off x="998538" y="4181475"/>
            <a:ext cx="1244600" cy="336550"/>
          </a:xfrm>
          <a:prstGeom prst="rect">
            <a:avLst/>
          </a:prstGeom>
          <a:noFill/>
          <a:ln w="9525">
            <a:noFill/>
            <a:miter lim="800000"/>
            <a:headEnd/>
            <a:tailEnd/>
          </a:ln>
        </p:spPr>
        <p:txBody>
          <a:bodyPr wrap="none">
            <a:spAutoFit/>
          </a:bodyPr>
          <a:lstStyle/>
          <a:p>
            <a:r>
              <a:rPr lang="en-US" sz="1600"/>
              <a:t>1.79 mol N</a:t>
            </a:r>
            <a:r>
              <a:rPr lang="en-US" sz="1600" baseline="-25000"/>
              <a:t>2</a:t>
            </a:r>
          </a:p>
        </p:txBody>
      </p:sp>
      <p:sp>
        <p:nvSpPr>
          <p:cNvPr id="455695" name="Text Box 15"/>
          <p:cNvSpPr txBox="1">
            <a:spLocks noChangeArrowheads="1"/>
          </p:cNvSpPr>
          <p:nvPr/>
        </p:nvSpPr>
        <p:spPr bwMode="auto">
          <a:xfrm>
            <a:off x="2606675" y="4178300"/>
            <a:ext cx="1257300" cy="336550"/>
          </a:xfrm>
          <a:prstGeom prst="rect">
            <a:avLst/>
          </a:prstGeom>
          <a:noFill/>
          <a:ln w="9525">
            <a:noFill/>
            <a:miter lim="800000"/>
            <a:headEnd/>
            <a:tailEnd/>
          </a:ln>
        </p:spPr>
        <p:txBody>
          <a:bodyPr wrap="none">
            <a:spAutoFit/>
          </a:bodyPr>
          <a:lstStyle/>
          <a:p>
            <a:r>
              <a:rPr lang="en-US" sz="1600"/>
              <a:t>2.34 mol O</a:t>
            </a:r>
            <a:r>
              <a:rPr lang="en-US" sz="1600" baseline="-25000"/>
              <a:t>2</a:t>
            </a:r>
          </a:p>
        </p:txBody>
      </p:sp>
      <p:sp>
        <p:nvSpPr>
          <p:cNvPr id="455696" name="Line 16"/>
          <p:cNvSpPr>
            <a:spLocks noChangeShapeType="1"/>
          </p:cNvSpPr>
          <p:nvPr/>
        </p:nvSpPr>
        <p:spPr bwMode="auto">
          <a:xfrm>
            <a:off x="1074738" y="4471988"/>
            <a:ext cx="1139825" cy="0"/>
          </a:xfrm>
          <a:prstGeom prst="line">
            <a:avLst/>
          </a:prstGeom>
          <a:noFill/>
          <a:ln w="9525">
            <a:solidFill>
              <a:schemeClr val="tx1"/>
            </a:solidFill>
            <a:round/>
            <a:headEnd/>
            <a:tailEnd/>
          </a:ln>
        </p:spPr>
        <p:txBody>
          <a:bodyPr/>
          <a:lstStyle/>
          <a:p>
            <a:endParaRPr lang="en-US"/>
          </a:p>
        </p:txBody>
      </p:sp>
      <p:sp>
        <p:nvSpPr>
          <p:cNvPr id="455697" name="Line 17"/>
          <p:cNvSpPr>
            <a:spLocks noChangeShapeType="1"/>
          </p:cNvSpPr>
          <p:nvPr/>
        </p:nvSpPr>
        <p:spPr bwMode="auto">
          <a:xfrm>
            <a:off x="2679700" y="4471988"/>
            <a:ext cx="1163638" cy="0"/>
          </a:xfrm>
          <a:prstGeom prst="line">
            <a:avLst/>
          </a:prstGeom>
          <a:noFill/>
          <a:ln w="9525">
            <a:solidFill>
              <a:schemeClr val="tx1"/>
            </a:solidFill>
            <a:round/>
            <a:headEnd/>
            <a:tailEnd/>
          </a:ln>
        </p:spPr>
        <p:txBody>
          <a:bodyPr/>
          <a:lstStyle/>
          <a:p>
            <a:endParaRPr lang="en-US"/>
          </a:p>
        </p:txBody>
      </p:sp>
      <p:sp>
        <p:nvSpPr>
          <p:cNvPr id="455698" name="Text Box 18"/>
          <p:cNvSpPr txBox="1">
            <a:spLocks noChangeArrowheads="1"/>
          </p:cNvSpPr>
          <p:nvPr/>
        </p:nvSpPr>
        <p:spPr bwMode="auto">
          <a:xfrm>
            <a:off x="1492250" y="4435475"/>
            <a:ext cx="296863" cy="336550"/>
          </a:xfrm>
          <a:prstGeom prst="rect">
            <a:avLst/>
          </a:prstGeom>
          <a:noFill/>
          <a:ln w="9525">
            <a:noFill/>
            <a:miter lim="800000"/>
            <a:headEnd/>
            <a:tailEnd/>
          </a:ln>
        </p:spPr>
        <p:txBody>
          <a:bodyPr wrap="none">
            <a:spAutoFit/>
          </a:bodyPr>
          <a:lstStyle/>
          <a:p>
            <a:r>
              <a:rPr lang="en-US" sz="1600"/>
              <a:t>2</a:t>
            </a:r>
          </a:p>
        </p:txBody>
      </p:sp>
      <p:sp>
        <p:nvSpPr>
          <p:cNvPr id="455699" name="Text Box 19"/>
          <p:cNvSpPr txBox="1">
            <a:spLocks noChangeArrowheads="1"/>
          </p:cNvSpPr>
          <p:nvPr/>
        </p:nvSpPr>
        <p:spPr bwMode="auto">
          <a:xfrm>
            <a:off x="3111500" y="4443413"/>
            <a:ext cx="296863" cy="336550"/>
          </a:xfrm>
          <a:prstGeom prst="rect">
            <a:avLst/>
          </a:prstGeom>
          <a:noFill/>
          <a:ln w="9525">
            <a:noFill/>
            <a:miter lim="800000"/>
            <a:headEnd/>
            <a:tailEnd/>
          </a:ln>
        </p:spPr>
        <p:txBody>
          <a:bodyPr wrap="none">
            <a:spAutoFit/>
          </a:bodyPr>
          <a:lstStyle/>
          <a:p>
            <a:r>
              <a:rPr lang="en-US" sz="1600"/>
              <a:t>1</a:t>
            </a:r>
          </a:p>
        </p:txBody>
      </p:sp>
      <p:sp>
        <p:nvSpPr>
          <p:cNvPr id="455700" name="Text Box 20"/>
          <p:cNvSpPr txBox="1">
            <a:spLocks noChangeArrowheads="1"/>
          </p:cNvSpPr>
          <p:nvPr/>
        </p:nvSpPr>
        <p:spPr bwMode="auto">
          <a:xfrm>
            <a:off x="1344613" y="4865688"/>
            <a:ext cx="579437" cy="336550"/>
          </a:xfrm>
          <a:prstGeom prst="rect">
            <a:avLst/>
          </a:prstGeom>
          <a:noFill/>
          <a:ln w="9525">
            <a:noFill/>
            <a:miter lim="800000"/>
            <a:headEnd/>
            <a:tailEnd/>
          </a:ln>
        </p:spPr>
        <p:txBody>
          <a:bodyPr wrap="none">
            <a:spAutoFit/>
          </a:bodyPr>
          <a:lstStyle/>
          <a:p>
            <a:r>
              <a:rPr lang="en-US" sz="1600"/>
              <a:t>0.89</a:t>
            </a:r>
          </a:p>
        </p:txBody>
      </p:sp>
      <p:sp>
        <p:nvSpPr>
          <p:cNvPr id="455701" name="Text Box 21"/>
          <p:cNvSpPr txBox="1">
            <a:spLocks noChangeArrowheads="1"/>
          </p:cNvSpPr>
          <p:nvPr/>
        </p:nvSpPr>
        <p:spPr bwMode="auto">
          <a:xfrm>
            <a:off x="2967038" y="4862513"/>
            <a:ext cx="579437" cy="336550"/>
          </a:xfrm>
          <a:prstGeom prst="rect">
            <a:avLst/>
          </a:prstGeom>
          <a:noFill/>
          <a:ln w="9525">
            <a:noFill/>
            <a:miter lim="800000"/>
            <a:headEnd/>
            <a:tailEnd/>
          </a:ln>
        </p:spPr>
        <p:txBody>
          <a:bodyPr wrap="none">
            <a:spAutoFit/>
          </a:bodyPr>
          <a:lstStyle/>
          <a:p>
            <a:r>
              <a:rPr lang="en-US" sz="1600"/>
              <a:t>2.34</a:t>
            </a:r>
          </a:p>
        </p:txBody>
      </p:sp>
      <p:sp>
        <p:nvSpPr>
          <p:cNvPr id="455702" name="Text Box 22"/>
          <p:cNvSpPr txBox="1">
            <a:spLocks noChangeArrowheads="1"/>
          </p:cNvSpPr>
          <p:nvPr/>
        </p:nvSpPr>
        <p:spPr bwMode="auto">
          <a:xfrm>
            <a:off x="1390650" y="2365375"/>
            <a:ext cx="882650" cy="336550"/>
          </a:xfrm>
          <a:prstGeom prst="rect">
            <a:avLst/>
          </a:prstGeom>
          <a:noFill/>
          <a:ln w="9525">
            <a:noFill/>
            <a:miter lim="800000"/>
            <a:headEnd/>
            <a:tailEnd/>
          </a:ln>
        </p:spPr>
        <p:txBody>
          <a:bodyPr wrap="none">
            <a:spAutoFit/>
          </a:bodyPr>
          <a:lstStyle/>
          <a:p>
            <a:r>
              <a:rPr lang="en-US" sz="1600">
                <a:solidFill>
                  <a:srgbClr val="FF0000"/>
                </a:solidFill>
              </a:rPr>
              <a:t>Limiting</a:t>
            </a:r>
          </a:p>
        </p:txBody>
      </p:sp>
      <p:sp>
        <p:nvSpPr>
          <p:cNvPr id="455703" name="Text Box 23"/>
          <p:cNvSpPr txBox="1">
            <a:spLocks noChangeArrowheads="1"/>
          </p:cNvSpPr>
          <p:nvPr/>
        </p:nvSpPr>
        <p:spPr bwMode="auto">
          <a:xfrm>
            <a:off x="2813050" y="2354263"/>
            <a:ext cx="838200" cy="336550"/>
          </a:xfrm>
          <a:prstGeom prst="rect">
            <a:avLst/>
          </a:prstGeom>
          <a:noFill/>
          <a:ln w="9525">
            <a:noFill/>
            <a:miter lim="800000"/>
            <a:headEnd/>
            <a:tailEnd/>
          </a:ln>
        </p:spPr>
        <p:txBody>
          <a:bodyPr wrap="none">
            <a:spAutoFit/>
          </a:bodyPr>
          <a:lstStyle/>
          <a:p>
            <a:r>
              <a:rPr lang="en-US" sz="1600">
                <a:solidFill>
                  <a:schemeClr val="accent2"/>
                </a:solidFill>
              </a:rPr>
              <a:t>Excess</a:t>
            </a:r>
          </a:p>
        </p:txBody>
      </p:sp>
      <p:sp>
        <p:nvSpPr>
          <p:cNvPr id="455704" name="Text Box 24"/>
          <p:cNvSpPr txBox="1">
            <a:spLocks noChangeArrowheads="1"/>
          </p:cNvSpPr>
          <p:nvPr/>
        </p:nvSpPr>
        <p:spPr bwMode="auto">
          <a:xfrm>
            <a:off x="1787525" y="5916613"/>
            <a:ext cx="2189163" cy="336550"/>
          </a:xfrm>
          <a:prstGeom prst="rect">
            <a:avLst/>
          </a:prstGeom>
          <a:noFill/>
          <a:ln w="9525">
            <a:noFill/>
            <a:miter lim="800000"/>
            <a:headEnd/>
            <a:tailEnd/>
          </a:ln>
        </p:spPr>
        <p:txBody>
          <a:bodyPr wrap="none">
            <a:spAutoFit/>
          </a:bodyPr>
          <a:lstStyle/>
          <a:p>
            <a:r>
              <a:rPr lang="en-US" sz="1600"/>
              <a:t>x L N</a:t>
            </a:r>
            <a:r>
              <a:rPr lang="en-US" sz="1600" baseline="-25000"/>
              <a:t>2</a:t>
            </a:r>
            <a:r>
              <a:rPr lang="en-US" sz="1600"/>
              <a:t>O = 1.79 mol N</a:t>
            </a:r>
            <a:r>
              <a:rPr lang="en-US" sz="1600" baseline="-25000"/>
              <a:t>2</a:t>
            </a:r>
          </a:p>
        </p:txBody>
      </p:sp>
      <p:grpSp>
        <p:nvGrpSpPr>
          <p:cNvPr id="2" name="Group 25"/>
          <p:cNvGrpSpPr>
            <a:grpSpLocks/>
          </p:cNvGrpSpPr>
          <p:nvPr/>
        </p:nvGrpSpPr>
        <p:grpSpPr bwMode="auto">
          <a:xfrm>
            <a:off x="3963988" y="5673725"/>
            <a:ext cx="1119187" cy="808038"/>
            <a:chOff x="4174" y="2818"/>
            <a:chExt cx="756" cy="509"/>
          </a:xfrm>
        </p:grpSpPr>
        <p:sp>
          <p:nvSpPr>
            <p:cNvPr id="145450" name="AutoShape 26"/>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5451" name="Line 27"/>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5708" name="Text Box 28"/>
          <p:cNvSpPr txBox="1">
            <a:spLocks noChangeArrowheads="1"/>
          </p:cNvSpPr>
          <p:nvPr/>
        </p:nvSpPr>
        <p:spPr bwMode="auto">
          <a:xfrm>
            <a:off x="4010025" y="6097588"/>
            <a:ext cx="962025" cy="336550"/>
          </a:xfrm>
          <a:prstGeom prst="rect">
            <a:avLst/>
          </a:prstGeom>
          <a:noFill/>
          <a:ln w="9525">
            <a:noFill/>
            <a:miter lim="800000"/>
            <a:headEnd/>
            <a:tailEnd/>
          </a:ln>
        </p:spPr>
        <p:txBody>
          <a:bodyPr wrap="none">
            <a:spAutoFit/>
          </a:bodyPr>
          <a:lstStyle/>
          <a:p>
            <a:r>
              <a:rPr lang="en-US" sz="1600"/>
              <a:t>2 mol N</a:t>
            </a:r>
            <a:r>
              <a:rPr lang="en-US" sz="1600" baseline="-25000"/>
              <a:t>2</a:t>
            </a:r>
          </a:p>
        </p:txBody>
      </p:sp>
      <p:sp>
        <p:nvSpPr>
          <p:cNvPr id="455709" name="Text Box 29"/>
          <p:cNvSpPr txBox="1">
            <a:spLocks noChangeArrowheads="1"/>
          </p:cNvSpPr>
          <p:nvPr/>
        </p:nvSpPr>
        <p:spPr bwMode="auto">
          <a:xfrm>
            <a:off x="3987800" y="5740400"/>
            <a:ext cx="1120775" cy="336550"/>
          </a:xfrm>
          <a:prstGeom prst="rect">
            <a:avLst/>
          </a:prstGeom>
          <a:noFill/>
          <a:ln w="9525">
            <a:noFill/>
            <a:miter lim="800000"/>
            <a:headEnd/>
            <a:tailEnd/>
          </a:ln>
        </p:spPr>
        <p:txBody>
          <a:bodyPr wrap="none">
            <a:spAutoFit/>
          </a:bodyPr>
          <a:lstStyle/>
          <a:p>
            <a:r>
              <a:rPr lang="en-US" sz="1600"/>
              <a:t>2 mol N</a:t>
            </a:r>
            <a:r>
              <a:rPr lang="en-US" sz="1600" baseline="-25000"/>
              <a:t>2</a:t>
            </a:r>
            <a:r>
              <a:rPr lang="en-US" sz="1600"/>
              <a:t>O</a:t>
            </a:r>
          </a:p>
        </p:txBody>
      </p:sp>
      <p:sp>
        <p:nvSpPr>
          <p:cNvPr id="455710" name="Line 30"/>
          <p:cNvSpPr>
            <a:spLocks noChangeShapeType="1"/>
          </p:cNvSpPr>
          <p:nvPr/>
        </p:nvSpPr>
        <p:spPr bwMode="auto">
          <a:xfrm flipV="1">
            <a:off x="3243263" y="6086475"/>
            <a:ext cx="614362" cy="60325"/>
          </a:xfrm>
          <a:prstGeom prst="line">
            <a:avLst/>
          </a:prstGeom>
          <a:noFill/>
          <a:ln w="9525">
            <a:solidFill>
              <a:srgbClr val="FF0000"/>
            </a:solidFill>
            <a:round/>
            <a:headEnd/>
            <a:tailEnd/>
          </a:ln>
        </p:spPr>
        <p:txBody>
          <a:bodyPr/>
          <a:lstStyle/>
          <a:p>
            <a:endParaRPr lang="en-US"/>
          </a:p>
        </p:txBody>
      </p:sp>
      <p:sp>
        <p:nvSpPr>
          <p:cNvPr id="455711" name="Line 31"/>
          <p:cNvSpPr>
            <a:spLocks noChangeShapeType="1"/>
          </p:cNvSpPr>
          <p:nvPr/>
        </p:nvSpPr>
        <p:spPr bwMode="auto">
          <a:xfrm flipV="1">
            <a:off x="4259263" y="6257925"/>
            <a:ext cx="666750" cy="117475"/>
          </a:xfrm>
          <a:prstGeom prst="line">
            <a:avLst/>
          </a:prstGeom>
          <a:noFill/>
          <a:ln w="9525">
            <a:solidFill>
              <a:srgbClr val="FF0000"/>
            </a:solidFill>
            <a:round/>
            <a:headEnd/>
            <a:tailEnd/>
          </a:ln>
        </p:spPr>
        <p:txBody>
          <a:bodyPr/>
          <a:lstStyle/>
          <a:p>
            <a:endParaRPr lang="en-US"/>
          </a:p>
        </p:txBody>
      </p:sp>
      <p:sp>
        <p:nvSpPr>
          <p:cNvPr id="455712" name="Text Box 32"/>
          <p:cNvSpPr txBox="1">
            <a:spLocks noChangeArrowheads="1"/>
          </p:cNvSpPr>
          <p:nvPr/>
        </p:nvSpPr>
        <p:spPr bwMode="auto">
          <a:xfrm>
            <a:off x="6292850" y="5905500"/>
            <a:ext cx="303213" cy="336550"/>
          </a:xfrm>
          <a:prstGeom prst="rect">
            <a:avLst/>
          </a:prstGeom>
          <a:noFill/>
          <a:ln w="9525">
            <a:noFill/>
            <a:miter lim="800000"/>
            <a:headEnd/>
            <a:tailEnd/>
          </a:ln>
        </p:spPr>
        <p:txBody>
          <a:bodyPr wrap="none">
            <a:spAutoFit/>
          </a:bodyPr>
          <a:lstStyle/>
          <a:p>
            <a:r>
              <a:rPr lang="en-US" sz="1600"/>
              <a:t>=</a:t>
            </a:r>
          </a:p>
        </p:txBody>
      </p:sp>
      <p:sp>
        <p:nvSpPr>
          <p:cNvPr id="455713" name="Text Box 33"/>
          <p:cNvSpPr txBox="1">
            <a:spLocks noChangeArrowheads="1"/>
          </p:cNvSpPr>
          <p:nvPr/>
        </p:nvSpPr>
        <p:spPr bwMode="auto">
          <a:xfrm>
            <a:off x="6515100" y="5910263"/>
            <a:ext cx="1019175" cy="336550"/>
          </a:xfrm>
          <a:prstGeom prst="rect">
            <a:avLst/>
          </a:prstGeom>
          <a:noFill/>
          <a:ln w="9525">
            <a:noFill/>
            <a:miter lim="800000"/>
            <a:headEnd/>
            <a:tailEnd/>
          </a:ln>
        </p:spPr>
        <p:txBody>
          <a:bodyPr wrap="none">
            <a:spAutoFit/>
          </a:bodyPr>
          <a:lstStyle/>
          <a:p>
            <a:r>
              <a:rPr lang="en-US" sz="1600"/>
              <a:t>40 L N</a:t>
            </a:r>
            <a:r>
              <a:rPr lang="en-US" sz="1600" baseline="-25000"/>
              <a:t>2</a:t>
            </a:r>
            <a:r>
              <a:rPr lang="en-US" sz="1600"/>
              <a:t>O</a:t>
            </a:r>
          </a:p>
        </p:txBody>
      </p:sp>
      <p:sp>
        <p:nvSpPr>
          <p:cNvPr id="455714" name="Freeform 34"/>
          <p:cNvSpPr>
            <a:spLocks/>
          </p:cNvSpPr>
          <p:nvPr/>
        </p:nvSpPr>
        <p:spPr bwMode="auto">
          <a:xfrm>
            <a:off x="1668463" y="5156200"/>
            <a:ext cx="1568450" cy="431800"/>
          </a:xfrm>
          <a:custGeom>
            <a:avLst/>
            <a:gdLst>
              <a:gd name="T0" fmla="*/ 0 w 988"/>
              <a:gd name="T1" fmla="*/ 37801545 h 272"/>
              <a:gd name="T2" fmla="*/ 1149191363 w 988"/>
              <a:gd name="T3" fmla="*/ 680442081 h 272"/>
              <a:gd name="T4" fmla="*/ 2147483647 w 988"/>
              <a:gd name="T5" fmla="*/ 0 h 272"/>
              <a:gd name="T6" fmla="*/ 0 60000 65536"/>
              <a:gd name="T7" fmla="*/ 0 60000 65536"/>
              <a:gd name="T8" fmla="*/ 0 60000 65536"/>
              <a:gd name="T9" fmla="*/ 0 w 988"/>
              <a:gd name="T10" fmla="*/ 0 h 272"/>
              <a:gd name="T11" fmla="*/ 988 w 988"/>
              <a:gd name="T12" fmla="*/ 272 h 272"/>
            </a:gdLst>
            <a:ahLst/>
            <a:cxnLst>
              <a:cxn ang="T6">
                <a:pos x="T0" y="T1"/>
              </a:cxn>
              <a:cxn ang="T7">
                <a:pos x="T2" y="T3"/>
              </a:cxn>
              <a:cxn ang="T8">
                <a:pos x="T4" y="T5"/>
              </a:cxn>
            </a:cxnLst>
            <a:rect l="T9" t="T10" r="T11" b="T12"/>
            <a:pathLst>
              <a:path w="988" h="272">
                <a:moveTo>
                  <a:pt x="0" y="15"/>
                </a:moveTo>
                <a:cubicBezTo>
                  <a:pt x="145" y="143"/>
                  <a:pt x="291" y="272"/>
                  <a:pt x="456" y="270"/>
                </a:cubicBezTo>
                <a:cubicBezTo>
                  <a:pt x="621" y="268"/>
                  <a:pt x="804" y="134"/>
                  <a:pt x="988" y="0"/>
                </a:cubicBezTo>
              </a:path>
            </a:pathLst>
          </a:custGeom>
          <a:noFill/>
          <a:ln w="9525">
            <a:solidFill>
              <a:schemeClr val="bg2"/>
            </a:solidFill>
            <a:round/>
            <a:headEnd type="stealth" w="med" len="med"/>
            <a:tailEnd type="stealth" w="med" len="med"/>
          </a:ln>
        </p:spPr>
        <p:txBody>
          <a:bodyPr/>
          <a:lstStyle/>
          <a:p>
            <a:endParaRPr lang="en-US"/>
          </a:p>
        </p:txBody>
      </p:sp>
      <p:sp>
        <p:nvSpPr>
          <p:cNvPr id="455715" name="Text Box 35"/>
          <p:cNvSpPr txBox="1">
            <a:spLocks noChangeArrowheads="1"/>
          </p:cNvSpPr>
          <p:nvPr/>
        </p:nvSpPr>
        <p:spPr bwMode="auto">
          <a:xfrm>
            <a:off x="1489075" y="5340350"/>
            <a:ext cx="1809750" cy="581025"/>
          </a:xfrm>
          <a:prstGeom prst="rect">
            <a:avLst/>
          </a:prstGeom>
          <a:solidFill>
            <a:schemeClr val="bg1"/>
          </a:solidFill>
          <a:ln w="9525">
            <a:noFill/>
            <a:miter lim="800000"/>
            <a:headEnd/>
            <a:tailEnd/>
          </a:ln>
        </p:spPr>
        <p:txBody>
          <a:bodyPr wrap="none">
            <a:spAutoFit/>
          </a:bodyPr>
          <a:lstStyle/>
          <a:p>
            <a:pPr algn="ctr"/>
            <a:r>
              <a:rPr lang="en-US" sz="1600">
                <a:solidFill>
                  <a:srgbClr val="5F5F5F"/>
                </a:solidFill>
              </a:rPr>
              <a:t>smaller number</a:t>
            </a:r>
          </a:p>
          <a:p>
            <a:pPr algn="ctr"/>
            <a:r>
              <a:rPr lang="en-US" sz="1600">
                <a:solidFill>
                  <a:srgbClr val="5F5F5F"/>
                </a:solidFill>
              </a:rPr>
              <a:t>is limiting reactant</a:t>
            </a:r>
          </a:p>
        </p:txBody>
      </p:sp>
      <p:sp>
        <p:nvSpPr>
          <p:cNvPr id="455716" name="Text Box 36"/>
          <p:cNvSpPr txBox="1">
            <a:spLocks noChangeArrowheads="1"/>
          </p:cNvSpPr>
          <p:nvPr/>
        </p:nvSpPr>
        <p:spPr bwMode="auto">
          <a:xfrm>
            <a:off x="6080125" y="2430463"/>
            <a:ext cx="420688" cy="304800"/>
          </a:xfrm>
          <a:prstGeom prst="rect">
            <a:avLst/>
          </a:prstGeom>
          <a:noFill/>
          <a:ln w="9525">
            <a:noFill/>
            <a:miter lim="800000"/>
            <a:headEnd/>
            <a:tailEnd/>
          </a:ln>
        </p:spPr>
        <p:txBody>
          <a:bodyPr wrap="none">
            <a:spAutoFit/>
          </a:bodyPr>
          <a:lstStyle/>
          <a:p>
            <a:r>
              <a:rPr lang="en-US"/>
              <a:t>x L</a:t>
            </a:r>
          </a:p>
        </p:txBody>
      </p:sp>
      <p:grpSp>
        <p:nvGrpSpPr>
          <p:cNvPr id="3" name="Group 37"/>
          <p:cNvGrpSpPr>
            <a:grpSpLocks/>
          </p:cNvGrpSpPr>
          <p:nvPr/>
        </p:nvGrpSpPr>
        <p:grpSpPr bwMode="auto">
          <a:xfrm>
            <a:off x="5110163" y="5673725"/>
            <a:ext cx="1147762" cy="808038"/>
            <a:chOff x="4174" y="2818"/>
            <a:chExt cx="756" cy="509"/>
          </a:xfrm>
        </p:grpSpPr>
        <p:sp>
          <p:nvSpPr>
            <p:cNvPr id="145448" name="AutoShape 38"/>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5449" name="Line 39"/>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5720" name="Text Box 40"/>
          <p:cNvSpPr txBox="1">
            <a:spLocks noChangeArrowheads="1"/>
          </p:cNvSpPr>
          <p:nvPr/>
        </p:nvSpPr>
        <p:spPr bwMode="auto">
          <a:xfrm>
            <a:off x="5108575" y="6097588"/>
            <a:ext cx="1120775" cy="336550"/>
          </a:xfrm>
          <a:prstGeom prst="rect">
            <a:avLst/>
          </a:prstGeom>
          <a:noFill/>
          <a:ln w="9525">
            <a:noFill/>
            <a:miter lim="800000"/>
            <a:headEnd/>
            <a:tailEnd/>
          </a:ln>
        </p:spPr>
        <p:txBody>
          <a:bodyPr wrap="none">
            <a:spAutoFit/>
          </a:bodyPr>
          <a:lstStyle/>
          <a:p>
            <a:r>
              <a:rPr lang="en-US" sz="1600"/>
              <a:t>1 mol N</a:t>
            </a:r>
            <a:r>
              <a:rPr lang="en-US" sz="1600" baseline="-25000"/>
              <a:t>2</a:t>
            </a:r>
            <a:r>
              <a:rPr lang="en-US" sz="1600"/>
              <a:t>O</a:t>
            </a:r>
            <a:endParaRPr lang="en-US" sz="1600" baseline="-25000"/>
          </a:p>
        </p:txBody>
      </p:sp>
      <p:sp>
        <p:nvSpPr>
          <p:cNvPr id="455721" name="Text Box 41"/>
          <p:cNvSpPr txBox="1">
            <a:spLocks noChangeArrowheads="1"/>
          </p:cNvSpPr>
          <p:nvPr/>
        </p:nvSpPr>
        <p:spPr bwMode="auto">
          <a:xfrm>
            <a:off x="5095875" y="5740400"/>
            <a:ext cx="1189038" cy="336550"/>
          </a:xfrm>
          <a:prstGeom prst="rect">
            <a:avLst/>
          </a:prstGeom>
          <a:noFill/>
          <a:ln w="9525">
            <a:noFill/>
            <a:miter lim="800000"/>
            <a:headEnd/>
            <a:tailEnd/>
          </a:ln>
        </p:spPr>
        <p:txBody>
          <a:bodyPr wrap="none">
            <a:spAutoFit/>
          </a:bodyPr>
          <a:lstStyle/>
          <a:p>
            <a:r>
              <a:rPr lang="en-US" sz="1600"/>
              <a:t>22.4 L N</a:t>
            </a:r>
            <a:r>
              <a:rPr lang="en-US" sz="1600" baseline="-25000"/>
              <a:t>2</a:t>
            </a:r>
            <a:r>
              <a:rPr lang="en-US" sz="1600"/>
              <a:t>O</a:t>
            </a:r>
          </a:p>
        </p:txBody>
      </p:sp>
      <p:sp>
        <p:nvSpPr>
          <p:cNvPr id="455722" name="Line 42"/>
          <p:cNvSpPr>
            <a:spLocks noChangeShapeType="1"/>
          </p:cNvSpPr>
          <p:nvPr/>
        </p:nvSpPr>
        <p:spPr bwMode="auto">
          <a:xfrm flipV="1">
            <a:off x="5395913" y="6226175"/>
            <a:ext cx="739775" cy="130175"/>
          </a:xfrm>
          <a:prstGeom prst="line">
            <a:avLst/>
          </a:prstGeom>
          <a:noFill/>
          <a:ln w="9525">
            <a:solidFill>
              <a:srgbClr val="FF0000"/>
            </a:solidFill>
            <a:round/>
            <a:headEnd/>
            <a:tailEnd/>
          </a:ln>
        </p:spPr>
        <p:txBody>
          <a:bodyPr/>
          <a:lstStyle/>
          <a:p>
            <a:endParaRPr lang="en-US"/>
          </a:p>
        </p:txBody>
      </p:sp>
      <p:sp>
        <p:nvSpPr>
          <p:cNvPr id="455723" name="Line 43"/>
          <p:cNvSpPr>
            <a:spLocks noChangeShapeType="1"/>
          </p:cNvSpPr>
          <p:nvPr/>
        </p:nvSpPr>
        <p:spPr bwMode="auto">
          <a:xfrm flipV="1">
            <a:off x="4281488" y="5854700"/>
            <a:ext cx="606425" cy="139700"/>
          </a:xfrm>
          <a:prstGeom prst="line">
            <a:avLst/>
          </a:prstGeom>
          <a:noFill/>
          <a:ln w="9525">
            <a:solidFill>
              <a:srgbClr val="FF0000"/>
            </a:solidFill>
            <a:round/>
            <a:headEnd/>
            <a:tailEnd/>
          </a:ln>
        </p:spPr>
        <p:txBody>
          <a:bodyPr/>
          <a:lstStyle/>
          <a:p>
            <a:endParaRPr lang="en-US"/>
          </a:p>
        </p:txBody>
      </p:sp>
      <p:sp>
        <p:nvSpPr>
          <p:cNvPr id="455724" name="Text Box 44"/>
          <p:cNvSpPr txBox="1">
            <a:spLocks noChangeArrowheads="1"/>
          </p:cNvSpPr>
          <p:nvPr/>
        </p:nvSpPr>
        <p:spPr bwMode="auto">
          <a:xfrm>
            <a:off x="6515100" y="5910263"/>
            <a:ext cx="1019175" cy="336550"/>
          </a:xfrm>
          <a:prstGeom prst="rect">
            <a:avLst/>
          </a:prstGeom>
          <a:noFill/>
          <a:ln w="9525">
            <a:noFill/>
            <a:miter lim="800000"/>
            <a:headEnd/>
            <a:tailEnd/>
          </a:ln>
        </p:spPr>
        <p:txBody>
          <a:bodyPr wrap="none">
            <a:spAutoFit/>
          </a:bodyPr>
          <a:lstStyle/>
          <a:p>
            <a:r>
              <a:rPr lang="en-US" sz="1600"/>
              <a:t>40 L N</a:t>
            </a:r>
            <a:r>
              <a:rPr lang="en-US" sz="1600" baseline="-25000"/>
              <a:t>2</a:t>
            </a:r>
            <a:r>
              <a:rPr lang="en-US" sz="1600"/>
              <a: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55685"/>
                                        </p:tgtEl>
                                        <p:attrNameLst>
                                          <p:attrName>style.visibility</p:attrName>
                                        </p:attrNameLst>
                                      </p:cBhvr>
                                      <p:to>
                                        <p:strVal val="visible"/>
                                      </p:to>
                                    </p:set>
                                    <p:anim calcmode="lin" valueType="num">
                                      <p:cBhvr>
                                        <p:cTn id="7" dur="500" fill="hold"/>
                                        <p:tgtEl>
                                          <p:spTgt spid="455685"/>
                                        </p:tgtEl>
                                        <p:attrNameLst>
                                          <p:attrName>ppt_w</p:attrName>
                                        </p:attrNameLst>
                                      </p:cBhvr>
                                      <p:tavLst>
                                        <p:tav tm="0">
                                          <p:val>
                                            <p:fltVal val="0"/>
                                          </p:val>
                                        </p:tav>
                                        <p:tav tm="100000">
                                          <p:val>
                                            <p:strVal val="#ppt_w"/>
                                          </p:val>
                                        </p:tav>
                                      </p:tavLst>
                                    </p:anim>
                                    <p:anim calcmode="lin" valueType="num">
                                      <p:cBhvr>
                                        <p:cTn id="8" dur="500" fill="hold"/>
                                        <p:tgtEl>
                                          <p:spTgt spid="455685"/>
                                        </p:tgtEl>
                                        <p:attrNameLst>
                                          <p:attrName>ppt_h</p:attrName>
                                        </p:attrNameLst>
                                      </p:cBhvr>
                                      <p:tavLst>
                                        <p:tav tm="0">
                                          <p:val>
                                            <p:fltVal val="0"/>
                                          </p:val>
                                        </p:tav>
                                        <p:tav tm="100000">
                                          <p:val>
                                            <p:strVal val="#ppt_h"/>
                                          </p:val>
                                        </p:tav>
                                      </p:tavLst>
                                    </p:anim>
                                    <p:animEffect transition="in" filter="fade">
                                      <p:cBhvr>
                                        <p:cTn id="9" dur="500"/>
                                        <p:tgtEl>
                                          <p:spTgt spid="455685"/>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55716"/>
                                        </p:tgtEl>
                                        <p:attrNameLst>
                                          <p:attrName>style.visibility</p:attrName>
                                        </p:attrNameLst>
                                      </p:cBhvr>
                                      <p:to>
                                        <p:strVal val="visible"/>
                                      </p:to>
                                    </p:set>
                                    <p:animEffect transition="in" filter="fade">
                                      <p:cBhvr>
                                        <p:cTn id="14" dur="1000"/>
                                        <p:tgtEl>
                                          <p:spTgt spid="455716"/>
                                        </p:tgtEl>
                                      </p:cBhvr>
                                    </p:animEffect>
                                    <p:anim calcmode="lin" valueType="num">
                                      <p:cBhvr>
                                        <p:cTn id="15" dur="1000" fill="hold"/>
                                        <p:tgtEl>
                                          <p:spTgt spid="455716"/>
                                        </p:tgtEl>
                                        <p:attrNameLst>
                                          <p:attrName>ppt_x</p:attrName>
                                        </p:attrNameLst>
                                      </p:cBhvr>
                                      <p:tavLst>
                                        <p:tav tm="0">
                                          <p:val>
                                            <p:strVal val="#ppt_x"/>
                                          </p:val>
                                        </p:tav>
                                        <p:tav tm="100000">
                                          <p:val>
                                            <p:strVal val="#ppt_x"/>
                                          </p:val>
                                        </p:tav>
                                      </p:tavLst>
                                    </p:anim>
                                    <p:anim calcmode="lin" valueType="num">
                                      <p:cBhvr>
                                        <p:cTn id="16" dur="1000" fill="hold"/>
                                        <p:tgtEl>
                                          <p:spTgt spid="4557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55688"/>
                                        </p:tgtEl>
                                        <p:attrNameLst>
                                          <p:attrName>style.visibility</p:attrName>
                                        </p:attrNameLst>
                                      </p:cBhvr>
                                      <p:to>
                                        <p:strVal val="visible"/>
                                      </p:to>
                                    </p:set>
                                    <p:anim calcmode="lin" valueType="num">
                                      <p:cBhvr>
                                        <p:cTn id="21" dur="500" fill="hold"/>
                                        <p:tgtEl>
                                          <p:spTgt spid="455688"/>
                                        </p:tgtEl>
                                        <p:attrNameLst>
                                          <p:attrName>ppt_w</p:attrName>
                                        </p:attrNameLst>
                                      </p:cBhvr>
                                      <p:tavLst>
                                        <p:tav tm="0">
                                          <p:val>
                                            <p:fltVal val="0"/>
                                          </p:val>
                                        </p:tav>
                                        <p:tav tm="100000">
                                          <p:val>
                                            <p:strVal val="#ppt_w"/>
                                          </p:val>
                                        </p:tav>
                                      </p:tavLst>
                                    </p:anim>
                                    <p:anim calcmode="lin" valueType="num">
                                      <p:cBhvr>
                                        <p:cTn id="22" dur="500" fill="hold"/>
                                        <p:tgtEl>
                                          <p:spTgt spid="455688"/>
                                        </p:tgtEl>
                                        <p:attrNameLst>
                                          <p:attrName>ppt_h</p:attrName>
                                        </p:attrNameLst>
                                      </p:cBhvr>
                                      <p:tavLst>
                                        <p:tav tm="0">
                                          <p:val>
                                            <p:fltVal val="0"/>
                                          </p:val>
                                        </p:tav>
                                        <p:tav tm="100000">
                                          <p:val>
                                            <p:strVal val="#ppt_h"/>
                                          </p:val>
                                        </p:tav>
                                      </p:tavLst>
                                    </p:anim>
                                    <p:animEffect transition="in" filter="fade">
                                      <p:cBhvr>
                                        <p:cTn id="23" dur="500"/>
                                        <p:tgtEl>
                                          <p:spTgt spid="45568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55689"/>
                                        </p:tgtEl>
                                        <p:attrNameLst>
                                          <p:attrName>style.visibility</p:attrName>
                                        </p:attrNameLst>
                                      </p:cBhvr>
                                      <p:to>
                                        <p:strVal val="visible"/>
                                      </p:to>
                                    </p:set>
                                    <p:anim calcmode="lin" valueType="num">
                                      <p:cBhvr>
                                        <p:cTn id="28" dur="500" fill="hold"/>
                                        <p:tgtEl>
                                          <p:spTgt spid="455689"/>
                                        </p:tgtEl>
                                        <p:attrNameLst>
                                          <p:attrName>ppt_w</p:attrName>
                                        </p:attrNameLst>
                                      </p:cBhvr>
                                      <p:tavLst>
                                        <p:tav tm="0">
                                          <p:val>
                                            <p:fltVal val="0"/>
                                          </p:val>
                                        </p:tav>
                                        <p:tav tm="100000">
                                          <p:val>
                                            <p:strVal val="#ppt_w"/>
                                          </p:val>
                                        </p:tav>
                                      </p:tavLst>
                                    </p:anim>
                                    <p:anim calcmode="lin" valueType="num">
                                      <p:cBhvr>
                                        <p:cTn id="29" dur="500" fill="hold"/>
                                        <p:tgtEl>
                                          <p:spTgt spid="455689"/>
                                        </p:tgtEl>
                                        <p:attrNameLst>
                                          <p:attrName>ppt_h</p:attrName>
                                        </p:attrNameLst>
                                      </p:cBhvr>
                                      <p:tavLst>
                                        <p:tav tm="0">
                                          <p:val>
                                            <p:fltVal val="0"/>
                                          </p:val>
                                        </p:tav>
                                        <p:tav tm="100000">
                                          <p:val>
                                            <p:strVal val="#ppt_h"/>
                                          </p:val>
                                        </p:tav>
                                      </p:tavLst>
                                    </p:anim>
                                    <p:animEffect transition="in" filter="fade">
                                      <p:cBhvr>
                                        <p:cTn id="30" dur="500"/>
                                        <p:tgtEl>
                                          <p:spTgt spid="45568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55690"/>
                                        </p:tgtEl>
                                        <p:attrNameLst>
                                          <p:attrName>style.visibility</p:attrName>
                                        </p:attrNameLst>
                                      </p:cBhvr>
                                      <p:to>
                                        <p:strVal val="visible"/>
                                      </p:to>
                                    </p:set>
                                    <p:animEffect transition="in" filter="wipe(up)">
                                      <p:cBhvr>
                                        <p:cTn id="35" dur="500"/>
                                        <p:tgtEl>
                                          <p:spTgt spid="455690"/>
                                        </p:tgtEl>
                                      </p:cBhvr>
                                    </p:animEffect>
                                  </p:childTnLst>
                                </p:cTn>
                              </p:par>
                              <p:par>
                                <p:cTn id="36" presetID="40" presetClass="entr" presetSubtype="0" fill="hold" grpId="0" nodeType="withEffect">
                                  <p:stCondLst>
                                    <p:cond delay="0"/>
                                  </p:stCondLst>
                                  <p:iterate type="lt">
                                    <p:tmPct val="10000"/>
                                  </p:iterate>
                                  <p:childTnLst>
                                    <p:set>
                                      <p:cBhvr>
                                        <p:cTn id="37" dur="1" fill="hold">
                                          <p:stCondLst>
                                            <p:cond delay="0"/>
                                          </p:stCondLst>
                                        </p:cTn>
                                        <p:tgtEl>
                                          <p:spTgt spid="455692"/>
                                        </p:tgtEl>
                                        <p:attrNameLst>
                                          <p:attrName>style.visibility</p:attrName>
                                        </p:attrNameLst>
                                      </p:cBhvr>
                                      <p:to>
                                        <p:strVal val="visible"/>
                                      </p:to>
                                    </p:set>
                                    <p:animEffect transition="in" filter="fade">
                                      <p:cBhvr>
                                        <p:cTn id="38" dur="1000"/>
                                        <p:tgtEl>
                                          <p:spTgt spid="455692"/>
                                        </p:tgtEl>
                                      </p:cBhvr>
                                    </p:animEffect>
                                    <p:anim calcmode="lin" valueType="num">
                                      <p:cBhvr>
                                        <p:cTn id="39" dur="1000" fill="hold"/>
                                        <p:tgtEl>
                                          <p:spTgt spid="455692"/>
                                        </p:tgtEl>
                                        <p:attrNameLst>
                                          <p:attrName>ppt_x</p:attrName>
                                        </p:attrNameLst>
                                      </p:cBhvr>
                                      <p:tavLst>
                                        <p:tav tm="0">
                                          <p:val>
                                            <p:strVal val="#ppt_x-.1"/>
                                          </p:val>
                                        </p:tav>
                                        <p:tav tm="100000">
                                          <p:val>
                                            <p:strVal val="#ppt_x"/>
                                          </p:val>
                                        </p:tav>
                                      </p:tavLst>
                                    </p:anim>
                                    <p:anim calcmode="lin" valueType="num">
                                      <p:cBhvr>
                                        <p:cTn id="40" dur="1000" fill="hold"/>
                                        <p:tgtEl>
                                          <p:spTgt spid="455692"/>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55694"/>
                                        </p:tgtEl>
                                        <p:attrNameLst>
                                          <p:attrName>style.visibility</p:attrName>
                                        </p:attrNameLst>
                                      </p:cBhvr>
                                      <p:to>
                                        <p:strVal val="visible"/>
                                      </p:to>
                                    </p:set>
                                    <p:animEffect transition="in" filter="dissolve">
                                      <p:cBhvr>
                                        <p:cTn id="45" dur="500"/>
                                        <p:tgtEl>
                                          <p:spTgt spid="45569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455691"/>
                                        </p:tgtEl>
                                        <p:attrNameLst>
                                          <p:attrName>style.visibility</p:attrName>
                                        </p:attrNameLst>
                                      </p:cBhvr>
                                      <p:to>
                                        <p:strVal val="visible"/>
                                      </p:to>
                                    </p:set>
                                    <p:animEffect transition="in" filter="wipe(up)">
                                      <p:cBhvr>
                                        <p:cTn id="50" dur="500"/>
                                        <p:tgtEl>
                                          <p:spTgt spid="455691"/>
                                        </p:tgtEl>
                                      </p:cBhvr>
                                    </p:animEffect>
                                  </p:childTnLst>
                                </p:cTn>
                              </p:par>
                              <p:par>
                                <p:cTn id="51" presetID="40" presetClass="entr" presetSubtype="0" fill="hold" grpId="0" nodeType="withEffect">
                                  <p:stCondLst>
                                    <p:cond delay="0"/>
                                  </p:stCondLst>
                                  <p:iterate type="lt">
                                    <p:tmPct val="10000"/>
                                  </p:iterate>
                                  <p:childTnLst>
                                    <p:set>
                                      <p:cBhvr>
                                        <p:cTn id="52" dur="1" fill="hold">
                                          <p:stCondLst>
                                            <p:cond delay="0"/>
                                          </p:stCondLst>
                                        </p:cTn>
                                        <p:tgtEl>
                                          <p:spTgt spid="455693"/>
                                        </p:tgtEl>
                                        <p:attrNameLst>
                                          <p:attrName>style.visibility</p:attrName>
                                        </p:attrNameLst>
                                      </p:cBhvr>
                                      <p:to>
                                        <p:strVal val="visible"/>
                                      </p:to>
                                    </p:set>
                                    <p:animEffect transition="in" filter="fade">
                                      <p:cBhvr>
                                        <p:cTn id="53" dur="1000"/>
                                        <p:tgtEl>
                                          <p:spTgt spid="455693"/>
                                        </p:tgtEl>
                                      </p:cBhvr>
                                    </p:animEffect>
                                    <p:anim calcmode="lin" valueType="num">
                                      <p:cBhvr>
                                        <p:cTn id="54" dur="1000" fill="hold"/>
                                        <p:tgtEl>
                                          <p:spTgt spid="455693"/>
                                        </p:tgtEl>
                                        <p:attrNameLst>
                                          <p:attrName>ppt_x</p:attrName>
                                        </p:attrNameLst>
                                      </p:cBhvr>
                                      <p:tavLst>
                                        <p:tav tm="0">
                                          <p:val>
                                            <p:strVal val="#ppt_x-.1"/>
                                          </p:val>
                                        </p:tav>
                                        <p:tav tm="100000">
                                          <p:val>
                                            <p:strVal val="#ppt_x"/>
                                          </p:val>
                                        </p:tav>
                                      </p:tavLst>
                                    </p:anim>
                                    <p:anim calcmode="lin" valueType="num">
                                      <p:cBhvr>
                                        <p:cTn id="55" dur="1000" fill="hold"/>
                                        <p:tgtEl>
                                          <p:spTgt spid="455693"/>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455695"/>
                                        </p:tgtEl>
                                        <p:attrNameLst>
                                          <p:attrName>style.visibility</p:attrName>
                                        </p:attrNameLst>
                                      </p:cBhvr>
                                      <p:to>
                                        <p:strVal val="visible"/>
                                      </p:to>
                                    </p:set>
                                    <p:animEffect transition="in" filter="dissolve">
                                      <p:cBhvr>
                                        <p:cTn id="60" dur="500"/>
                                        <p:tgtEl>
                                          <p:spTgt spid="455695"/>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455696"/>
                                        </p:tgtEl>
                                        <p:attrNameLst>
                                          <p:attrName>style.visibility</p:attrName>
                                        </p:attrNameLst>
                                      </p:cBhvr>
                                      <p:to>
                                        <p:strVal val="visible"/>
                                      </p:to>
                                    </p:set>
                                    <p:animEffect transition="in" filter="dissolve">
                                      <p:cBhvr>
                                        <p:cTn id="65" dur="500"/>
                                        <p:tgtEl>
                                          <p:spTgt spid="45569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55698"/>
                                        </p:tgtEl>
                                        <p:attrNameLst>
                                          <p:attrName>style.visibility</p:attrName>
                                        </p:attrNameLst>
                                      </p:cBhvr>
                                      <p:to>
                                        <p:strVal val="visible"/>
                                      </p:to>
                                    </p:set>
                                    <p:animEffect transition="in" filter="fade">
                                      <p:cBhvr>
                                        <p:cTn id="70" dur="2000"/>
                                        <p:tgtEl>
                                          <p:spTgt spid="455698"/>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455700"/>
                                        </p:tgtEl>
                                        <p:attrNameLst>
                                          <p:attrName>style.visibility</p:attrName>
                                        </p:attrNameLst>
                                      </p:cBhvr>
                                      <p:to>
                                        <p:strVal val="visible"/>
                                      </p:to>
                                    </p:set>
                                    <p:animEffect transition="in" filter="fade">
                                      <p:cBhvr>
                                        <p:cTn id="75" dur="1000"/>
                                        <p:tgtEl>
                                          <p:spTgt spid="455700"/>
                                        </p:tgtEl>
                                      </p:cBhvr>
                                    </p:animEffect>
                                    <p:anim calcmode="lin" valueType="num">
                                      <p:cBhvr>
                                        <p:cTn id="76" dur="1000" fill="hold"/>
                                        <p:tgtEl>
                                          <p:spTgt spid="455700"/>
                                        </p:tgtEl>
                                        <p:attrNameLst>
                                          <p:attrName>ppt_x</p:attrName>
                                        </p:attrNameLst>
                                      </p:cBhvr>
                                      <p:tavLst>
                                        <p:tav tm="0">
                                          <p:val>
                                            <p:strVal val="#ppt_x"/>
                                          </p:val>
                                        </p:tav>
                                        <p:tav tm="100000">
                                          <p:val>
                                            <p:strVal val="#ppt_x"/>
                                          </p:val>
                                        </p:tav>
                                      </p:tavLst>
                                    </p:anim>
                                    <p:anim calcmode="lin" valueType="num">
                                      <p:cBhvr>
                                        <p:cTn id="77" dur="1000" fill="hold"/>
                                        <p:tgtEl>
                                          <p:spTgt spid="45570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455697"/>
                                        </p:tgtEl>
                                        <p:attrNameLst>
                                          <p:attrName>style.visibility</p:attrName>
                                        </p:attrNameLst>
                                      </p:cBhvr>
                                      <p:to>
                                        <p:strVal val="visible"/>
                                      </p:to>
                                    </p:set>
                                    <p:animEffect transition="in" filter="dissolve">
                                      <p:cBhvr>
                                        <p:cTn id="82" dur="500"/>
                                        <p:tgtEl>
                                          <p:spTgt spid="455697"/>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455699"/>
                                        </p:tgtEl>
                                        <p:attrNameLst>
                                          <p:attrName>style.visibility</p:attrName>
                                        </p:attrNameLst>
                                      </p:cBhvr>
                                      <p:to>
                                        <p:strVal val="visible"/>
                                      </p:to>
                                    </p:set>
                                    <p:anim calcmode="lin" valueType="num">
                                      <p:cBhvr>
                                        <p:cTn id="87" dur="500" fill="hold"/>
                                        <p:tgtEl>
                                          <p:spTgt spid="455699"/>
                                        </p:tgtEl>
                                        <p:attrNameLst>
                                          <p:attrName>ppt_w</p:attrName>
                                        </p:attrNameLst>
                                      </p:cBhvr>
                                      <p:tavLst>
                                        <p:tav tm="0">
                                          <p:val>
                                            <p:fltVal val="0"/>
                                          </p:val>
                                        </p:tav>
                                        <p:tav tm="100000">
                                          <p:val>
                                            <p:strVal val="#ppt_w"/>
                                          </p:val>
                                        </p:tav>
                                      </p:tavLst>
                                    </p:anim>
                                    <p:anim calcmode="lin" valueType="num">
                                      <p:cBhvr>
                                        <p:cTn id="88" dur="500" fill="hold"/>
                                        <p:tgtEl>
                                          <p:spTgt spid="455699"/>
                                        </p:tgtEl>
                                        <p:attrNameLst>
                                          <p:attrName>ppt_h</p:attrName>
                                        </p:attrNameLst>
                                      </p:cBhvr>
                                      <p:tavLst>
                                        <p:tav tm="0">
                                          <p:val>
                                            <p:fltVal val="0"/>
                                          </p:val>
                                        </p:tav>
                                        <p:tav tm="100000">
                                          <p:val>
                                            <p:strVal val="#ppt_h"/>
                                          </p:val>
                                        </p:tav>
                                      </p:tavLst>
                                    </p:anim>
                                    <p:animEffect transition="in" filter="fade">
                                      <p:cBhvr>
                                        <p:cTn id="89" dur="500"/>
                                        <p:tgtEl>
                                          <p:spTgt spid="455699"/>
                                        </p:tgtEl>
                                      </p:cBhvr>
                                    </p:animEffect>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455701"/>
                                        </p:tgtEl>
                                        <p:attrNameLst>
                                          <p:attrName>style.visibility</p:attrName>
                                        </p:attrNameLst>
                                      </p:cBhvr>
                                      <p:to>
                                        <p:strVal val="visible"/>
                                      </p:to>
                                    </p:set>
                                    <p:animEffect transition="in" filter="fade">
                                      <p:cBhvr>
                                        <p:cTn id="94" dur="1000"/>
                                        <p:tgtEl>
                                          <p:spTgt spid="455701"/>
                                        </p:tgtEl>
                                      </p:cBhvr>
                                    </p:animEffect>
                                    <p:anim calcmode="lin" valueType="num">
                                      <p:cBhvr>
                                        <p:cTn id="95" dur="1000" fill="hold"/>
                                        <p:tgtEl>
                                          <p:spTgt spid="455701"/>
                                        </p:tgtEl>
                                        <p:attrNameLst>
                                          <p:attrName>ppt_x</p:attrName>
                                        </p:attrNameLst>
                                      </p:cBhvr>
                                      <p:tavLst>
                                        <p:tav tm="0">
                                          <p:val>
                                            <p:strVal val="#ppt_x"/>
                                          </p:val>
                                        </p:tav>
                                        <p:tav tm="100000">
                                          <p:val>
                                            <p:strVal val="#ppt_x"/>
                                          </p:val>
                                        </p:tav>
                                      </p:tavLst>
                                    </p:anim>
                                    <p:anim calcmode="lin" valueType="num">
                                      <p:cBhvr>
                                        <p:cTn id="96" dur="1000" fill="hold"/>
                                        <p:tgtEl>
                                          <p:spTgt spid="455701"/>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grpId="0" nodeType="clickEffect">
                                  <p:stCondLst>
                                    <p:cond delay="0"/>
                                  </p:stCondLst>
                                  <p:childTnLst>
                                    <p:set>
                                      <p:cBhvr>
                                        <p:cTn id="100" dur="1" fill="hold">
                                          <p:stCondLst>
                                            <p:cond delay="0"/>
                                          </p:stCondLst>
                                        </p:cTn>
                                        <p:tgtEl>
                                          <p:spTgt spid="455715"/>
                                        </p:tgtEl>
                                        <p:attrNameLst>
                                          <p:attrName>style.visibility</p:attrName>
                                        </p:attrNameLst>
                                      </p:cBhvr>
                                      <p:to>
                                        <p:strVal val="visible"/>
                                      </p:to>
                                    </p:set>
                                    <p:animEffect transition="in" filter="checkerboard(across)">
                                      <p:cBhvr>
                                        <p:cTn id="101" dur="500"/>
                                        <p:tgtEl>
                                          <p:spTgt spid="455715"/>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455714"/>
                                        </p:tgtEl>
                                        <p:attrNameLst>
                                          <p:attrName>style.visibility</p:attrName>
                                        </p:attrNameLst>
                                      </p:cBhvr>
                                      <p:to>
                                        <p:strVal val="visible"/>
                                      </p:to>
                                    </p:set>
                                    <p:animEffect transition="in" filter="wipe(down)">
                                      <p:cBhvr>
                                        <p:cTn id="104" dur="500"/>
                                        <p:tgtEl>
                                          <p:spTgt spid="455714"/>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455702"/>
                                        </p:tgtEl>
                                        <p:attrNameLst>
                                          <p:attrName>style.visibility</p:attrName>
                                        </p:attrNameLst>
                                      </p:cBhvr>
                                      <p:to>
                                        <p:strVal val="visible"/>
                                      </p:to>
                                    </p:set>
                                    <p:animEffect transition="in" filter="fade">
                                      <p:cBhvr>
                                        <p:cTn id="109" dur="1000"/>
                                        <p:tgtEl>
                                          <p:spTgt spid="455702"/>
                                        </p:tgtEl>
                                      </p:cBhvr>
                                    </p:animEffect>
                                    <p:anim calcmode="lin" valueType="num">
                                      <p:cBhvr>
                                        <p:cTn id="110" dur="1000" fill="hold"/>
                                        <p:tgtEl>
                                          <p:spTgt spid="455702"/>
                                        </p:tgtEl>
                                        <p:attrNameLst>
                                          <p:attrName>ppt_x</p:attrName>
                                        </p:attrNameLst>
                                      </p:cBhvr>
                                      <p:tavLst>
                                        <p:tav tm="0">
                                          <p:val>
                                            <p:strVal val="#ppt_x"/>
                                          </p:val>
                                        </p:tav>
                                        <p:tav tm="100000">
                                          <p:val>
                                            <p:strVal val="#ppt_x"/>
                                          </p:val>
                                        </p:tav>
                                      </p:tavLst>
                                    </p:anim>
                                    <p:anim calcmode="lin" valueType="num">
                                      <p:cBhvr>
                                        <p:cTn id="111" dur="1000" fill="hold"/>
                                        <p:tgtEl>
                                          <p:spTgt spid="455702"/>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455703"/>
                                        </p:tgtEl>
                                        <p:attrNameLst>
                                          <p:attrName>style.visibility</p:attrName>
                                        </p:attrNameLst>
                                      </p:cBhvr>
                                      <p:to>
                                        <p:strVal val="visible"/>
                                      </p:to>
                                    </p:set>
                                    <p:animEffect transition="in" filter="fade">
                                      <p:cBhvr>
                                        <p:cTn id="116" dur="1000"/>
                                        <p:tgtEl>
                                          <p:spTgt spid="455703"/>
                                        </p:tgtEl>
                                      </p:cBhvr>
                                    </p:animEffect>
                                    <p:anim calcmode="lin" valueType="num">
                                      <p:cBhvr>
                                        <p:cTn id="117" dur="1000" fill="hold"/>
                                        <p:tgtEl>
                                          <p:spTgt spid="455703"/>
                                        </p:tgtEl>
                                        <p:attrNameLst>
                                          <p:attrName>ppt_x</p:attrName>
                                        </p:attrNameLst>
                                      </p:cBhvr>
                                      <p:tavLst>
                                        <p:tav tm="0">
                                          <p:val>
                                            <p:strVal val="#ppt_x"/>
                                          </p:val>
                                        </p:tav>
                                        <p:tav tm="100000">
                                          <p:val>
                                            <p:strVal val="#ppt_x"/>
                                          </p:val>
                                        </p:tav>
                                      </p:tavLst>
                                    </p:anim>
                                    <p:anim calcmode="lin" valueType="num">
                                      <p:cBhvr>
                                        <p:cTn id="118" dur="1000" fill="hold"/>
                                        <p:tgtEl>
                                          <p:spTgt spid="455703"/>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9" presetClass="emph" presetSubtype="0" grpId="1" nodeType="clickEffect">
                                  <p:stCondLst>
                                    <p:cond delay="0"/>
                                  </p:stCondLst>
                                  <p:childTnLst>
                                    <p:set>
                                      <p:cBhvr rctx="PPT">
                                        <p:cTn id="122" dur="indefinite"/>
                                        <p:tgtEl>
                                          <p:spTgt spid="455688"/>
                                        </p:tgtEl>
                                        <p:attrNameLst>
                                          <p:attrName>style.opacity</p:attrName>
                                        </p:attrNameLst>
                                      </p:cBhvr>
                                      <p:to>
                                        <p:strVal val="0.5"/>
                                      </p:to>
                                    </p:set>
                                    <p:animEffect filter="image" prLst="opacity: 0.5">
                                      <p:cBhvr rctx="IE">
                                        <p:cTn id="123" dur="indefinite"/>
                                        <p:tgtEl>
                                          <p:spTgt spid="455688"/>
                                        </p:tgtEl>
                                      </p:cBhvr>
                                    </p:animEffect>
                                  </p:childTnLst>
                                </p:cTn>
                              </p:par>
                              <p:par>
                                <p:cTn id="124" presetID="9" presetClass="emph" presetSubtype="0" grpId="1" nodeType="withEffect">
                                  <p:stCondLst>
                                    <p:cond delay="0"/>
                                  </p:stCondLst>
                                  <p:childTnLst>
                                    <p:set>
                                      <p:cBhvr rctx="PPT">
                                        <p:cTn id="125" dur="indefinite"/>
                                        <p:tgtEl>
                                          <p:spTgt spid="455689"/>
                                        </p:tgtEl>
                                        <p:attrNameLst>
                                          <p:attrName>style.opacity</p:attrName>
                                        </p:attrNameLst>
                                      </p:cBhvr>
                                      <p:to>
                                        <p:strVal val="0.5"/>
                                      </p:to>
                                    </p:set>
                                    <p:animEffect filter="image" prLst="opacity: 0.5">
                                      <p:cBhvr rctx="IE">
                                        <p:cTn id="126" dur="indefinite"/>
                                        <p:tgtEl>
                                          <p:spTgt spid="455689"/>
                                        </p:tgtEl>
                                      </p:cBhvr>
                                    </p:animEffect>
                                  </p:childTnLst>
                                </p:cTn>
                              </p:par>
                              <p:par>
                                <p:cTn id="127" presetID="9" presetClass="emph" presetSubtype="0" grpId="1" nodeType="withEffect">
                                  <p:stCondLst>
                                    <p:cond delay="0"/>
                                  </p:stCondLst>
                                  <p:childTnLst>
                                    <p:set>
                                      <p:cBhvr rctx="PPT">
                                        <p:cTn id="128" dur="indefinite"/>
                                        <p:tgtEl>
                                          <p:spTgt spid="455690"/>
                                        </p:tgtEl>
                                        <p:attrNameLst>
                                          <p:attrName>style.opacity</p:attrName>
                                        </p:attrNameLst>
                                      </p:cBhvr>
                                      <p:to>
                                        <p:strVal val="0.5"/>
                                      </p:to>
                                    </p:set>
                                    <p:animEffect filter="image" prLst="opacity: 0.5">
                                      <p:cBhvr rctx="IE">
                                        <p:cTn id="129" dur="indefinite"/>
                                        <p:tgtEl>
                                          <p:spTgt spid="455690"/>
                                        </p:tgtEl>
                                      </p:cBhvr>
                                    </p:animEffect>
                                  </p:childTnLst>
                                </p:cTn>
                              </p:par>
                              <p:par>
                                <p:cTn id="130" presetID="9" presetClass="emph" presetSubtype="0" grpId="1" nodeType="withEffect">
                                  <p:stCondLst>
                                    <p:cond delay="0"/>
                                  </p:stCondLst>
                                  <p:childTnLst>
                                    <p:set>
                                      <p:cBhvr rctx="PPT">
                                        <p:cTn id="131" dur="indefinite"/>
                                        <p:tgtEl>
                                          <p:spTgt spid="455691"/>
                                        </p:tgtEl>
                                        <p:attrNameLst>
                                          <p:attrName>style.opacity</p:attrName>
                                        </p:attrNameLst>
                                      </p:cBhvr>
                                      <p:to>
                                        <p:strVal val="0.5"/>
                                      </p:to>
                                    </p:set>
                                    <p:animEffect filter="image" prLst="opacity: 0.5">
                                      <p:cBhvr rctx="IE">
                                        <p:cTn id="132" dur="indefinite"/>
                                        <p:tgtEl>
                                          <p:spTgt spid="455691"/>
                                        </p:tgtEl>
                                      </p:cBhvr>
                                    </p:animEffect>
                                  </p:childTnLst>
                                </p:cTn>
                              </p:par>
                              <p:par>
                                <p:cTn id="133" presetID="9" presetClass="emph" presetSubtype="0" grpId="1" nodeType="withEffect">
                                  <p:stCondLst>
                                    <p:cond delay="0"/>
                                  </p:stCondLst>
                                  <p:iterate type="lt">
                                    <p:tmAbs val="0"/>
                                  </p:iterate>
                                  <p:childTnLst>
                                    <p:set>
                                      <p:cBhvr rctx="PPT">
                                        <p:cTn id="134" dur="indefinite"/>
                                        <p:tgtEl>
                                          <p:spTgt spid="455692"/>
                                        </p:tgtEl>
                                        <p:attrNameLst>
                                          <p:attrName>style.opacity</p:attrName>
                                        </p:attrNameLst>
                                      </p:cBhvr>
                                      <p:to>
                                        <p:strVal val="0.5"/>
                                      </p:to>
                                    </p:set>
                                    <p:animEffect filter="image" prLst="opacity: 0.5">
                                      <p:cBhvr rctx="IE">
                                        <p:cTn id="135" dur="indefinite"/>
                                        <p:tgtEl>
                                          <p:spTgt spid="455692"/>
                                        </p:tgtEl>
                                      </p:cBhvr>
                                    </p:animEffect>
                                  </p:childTnLst>
                                </p:cTn>
                              </p:par>
                              <p:par>
                                <p:cTn id="136" presetID="9" presetClass="emph" presetSubtype="0" grpId="1" nodeType="withEffect">
                                  <p:stCondLst>
                                    <p:cond delay="0"/>
                                  </p:stCondLst>
                                  <p:iterate type="lt">
                                    <p:tmAbs val="0"/>
                                  </p:iterate>
                                  <p:childTnLst>
                                    <p:set>
                                      <p:cBhvr rctx="PPT">
                                        <p:cTn id="137" dur="indefinite"/>
                                        <p:tgtEl>
                                          <p:spTgt spid="455693"/>
                                        </p:tgtEl>
                                        <p:attrNameLst>
                                          <p:attrName>style.opacity</p:attrName>
                                        </p:attrNameLst>
                                      </p:cBhvr>
                                      <p:to>
                                        <p:strVal val="0.5"/>
                                      </p:to>
                                    </p:set>
                                    <p:animEffect filter="image" prLst="opacity: 0.5">
                                      <p:cBhvr rctx="IE">
                                        <p:cTn id="138" dur="indefinite"/>
                                        <p:tgtEl>
                                          <p:spTgt spid="455693"/>
                                        </p:tgtEl>
                                      </p:cBhvr>
                                    </p:animEffect>
                                  </p:childTnLst>
                                </p:cTn>
                              </p:par>
                              <p:par>
                                <p:cTn id="139" presetID="9" presetClass="emph" presetSubtype="0" grpId="1" nodeType="withEffect">
                                  <p:stCondLst>
                                    <p:cond delay="0"/>
                                  </p:stCondLst>
                                  <p:childTnLst>
                                    <p:set>
                                      <p:cBhvr rctx="PPT">
                                        <p:cTn id="140" dur="indefinite"/>
                                        <p:tgtEl>
                                          <p:spTgt spid="455695"/>
                                        </p:tgtEl>
                                        <p:attrNameLst>
                                          <p:attrName>style.opacity</p:attrName>
                                        </p:attrNameLst>
                                      </p:cBhvr>
                                      <p:to>
                                        <p:strVal val="0.5"/>
                                      </p:to>
                                    </p:set>
                                    <p:animEffect filter="image" prLst="opacity: 0.5">
                                      <p:cBhvr rctx="IE">
                                        <p:cTn id="141" dur="indefinite"/>
                                        <p:tgtEl>
                                          <p:spTgt spid="455695"/>
                                        </p:tgtEl>
                                      </p:cBhvr>
                                    </p:animEffect>
                                  </p:childTnLst>
                                </p:cTn>
                              </p:par>
                              <p:par>
                                <p:cTn id="142" presetID="9" presetClass="emph" presetSubtype="0" grpId="1" nodeType="withEffect">
                                  <p:stCondLst>
                                    <p:cond delay="0"/>
                                  </p:stCondLst>
                                  <p:childTnLst>
                                    <p:set>
                                      <p:cBhvr rctx="PPT">
                                        <p:cTn id="143" dur="indefinite"/>
                                        <p:tgtEl>
                                          <p:spTgt spid="455696"/>
                                        </p:tgtEl>
                                        <p:attrNameLst>
                                          <p:attrName>style.opacity</p:attrName>
                                        </p:attrNameLst>
                                      </p:cBhvr>
                                      <p:to>
                                        <p:strVal val="0.5"/>
                                      </p:to>
                                    </p:set>
                                    <p:animEffect filter="image" prLst="opacity: 0.5">
                                      <p:cBhvr rctx="IE">
                                        <p:cTn id="144" dur="indefinite"/>
                                        <p:tgtEl>
                                          <p:spTgt spid="455696"/>
                                        </p:tgtEl>
                                      </p:cBhvr>
                                    </p:animEffect>
                                  </p:childTnLst>
                                </p:cTn>
                              </p:par>
                              <p:par>
                                <p:cTn id="145" presetID="9" presetClass="emph" presetSubtype="0" grpId="1" nodeType="withEffect">
                                  <p:stCondLst>
                                    <p:cond delay="0"/>
                                  </p:stCondLst>
                                  <p:childTnLst>
                                    <p:set>
                                      <p:cBhvr rctx="PPT">
                                        <p:cTn id="146" dur="indefinite"/>
                                        <p:tgtEl>
                                          <p:spTgt spid="455697"/>
                                        </p:tgtEl>
                                        <p:attrNameLst>
                                          <p:attrName>style.opacity</p:attrName>
                                        </p:attrNameLst>
                                      </p:cBhvr>
                                      <p:to>
                                        <p:strVal val="0.5"/>
                                      </p:to>
                                    </p:set>
                                    <p:animEffect filter="image" prLst="opacity: 0.5">
                                      <p:cBhvr rctx="IE">
                                        <p:cTn id="147" dur="indefinite"/>
                                        <p:tgtEl>
                                          <p:spTgt spid="455697"/>
                                        </p:tgtEl>
                                      </p:cBhvr>
                                    </p:animEffect>
                                  </p:childTnLst>
                                </p:cTn>
                              </p:par>
                              <p:par>
                                <p:cTn id="148" presetID="9" presetClass="emph" presetSubtype="0" grpId="1" nodeType="withEffect">
                                  <p:stCondLst>
                                    <p:cond delay="0"/>
                                  </p:stCondLst>
                                  <p:childTnLst>
                                    <p:set>
                                      <p:cBhvr rctx="PPT">
                                        <p:cTn id="149" dur="indefinite"/>
                                        <p:tgtEl>
                                          <p:spTgt spid="455698"/>
                                        </p:tgtEl>
                                        <p:attrNameLst>
                                          <p:attrName>style.opacity</p:attrName>
                                        </p:attrNameLst>
                                      </p:cBhvr>
                                      <p:to>
                                        <p:strVal val="0.5"/>
                                      </p:to>
                                    </p:set>
                                    <p:animEffect filter="image" prLst="opacity: 0.5">
                                      <p:cBhvr rctx="IE">
                                        <p:cTn id="150" dur="indefinite"/>
                                        <p:tgtEl>
                                          <p:spTgt spid="455698"/>
                                        </p:tgtEl>
                                      </p:cBhvr>
                                    </p:animEffect>
                                  </p:childTnLst>
                                </p:cTn>
                              </p:par>
                              <p:par>
                                <p:cTn id="151" presetID="9" presetClass="emph" presetSubtype="0" grpId="1" nodeType="withEffect">
                                  <p:stCondLst>
                                    <p:cond delay="0"/>
                                  </p:stCondLst>
                                  <p:childTnLst>
                                    <p:set>
                                      <p:cBhvr rctx="PPT">
                                        <p:cTn id="152" dur="indefinite"/>
                                        <p:tgtEl>
                                          <p:spTgt spid="455699"/>
                                        </p:tgtEl>
                                        <p:attrNameLst>
                                          <p:attrName>style.opacity</p:attrName>
                                        </p:attrNameLst>
                                      </p:cBhvr>
                                      <p:to>
                                        <p:strVal val="0.5"/>
                                      </p:to>
                                    </p:set>
                                    <p:animEffect filter="image" prLst="opacity: 0.5">
                                      <p:cBhvr rctx="IE">
                                        <p:cTn id="153" dur="indefinite"/>
                                        <p:tgtEl>
                                          <p:spTgt spid="455699"/>
                                        </p:tgtEl>
                                      </p:cBhvr>
                                    </p:animEffect>
                                  </p:childTnLst>
                                </p:cTn>
                              </p:par>
                              <p:par>
                                <p:cTn id="154" presetID="9" presetClass="emph" presetSubtype="0" grpId="1" nodeType="withEffect">
                                  <p:stCondLst>
                                    <p:cond delay="0"/>
                                  </p:stCondLst>
                                  <p:childTnLst>
                                    <p:set>
                                      <p:cBhvr rctx="PPT">
                                        <p:cTn id="155" dur="indefinite"/>
                                        <p:tgtEl>
                                          <p:spTgt spid="455700"/>
                                        </p:tgtEl>
                                        <p:attrNameLst>
                                          <p:attrName>style.opacity</p:attrName>
                                        </p:attrNameLst>
                                      </p:cBhvr>
                                      <p:to>
                                        <p:strVal val="0.5"/>
                                      </p:to>
                                    </p:set>
                                    <p:animEffect filter="image" prLst="opacity: 0.5">
                                      <p:cBhvr rctx="IE">
                                        <p:cTn id="156" dur="indefinite"/>
                                        <p:tgtEl>
                                          <p:spTgt spid="455700"/>
                                        </p:tgtEl>
                                      </p:cBhvr>
                                    </p:animEffect>
                                  </p:childTnLst>
                                </p:cTn>
                              </p:par>
                              <p:par>
                                <p:cTn id="157" presetID="9" presetClass="emph" presetSubtype="0" grpId="1" nodeType="withEffect">
                                  <p:stCondLst>
                                    <p:cond delay="0"/>
                                  </p:stCondLst>
                                  <p:childTnLst>
                                    <p:set>
                                      <p:cBhvr rctx="PPT">
                                        <p:cTn id="158" dur="indefinite"/>
                                        <p:tgtEl>
                                          <p:spTgt spid="455701"/>
                                        </p:tgtEl>
                                        <p:attrNameLst>
                                          <p:attrName>style.opacity</p:attrName>
                                        </p:attrNameLst>
                                      </p:cBhvr>
                                      <p:to>
                                        <p:strVal val="0.5"/>
                                      </p:to>
                                    </p:set>
                                    <p:animEffect filter="image" prLst="opacity: 0.5">
                                      <p:cBhvr rctx="IE">
                                        <p:cTn id="159" dur="indefinite"/>
                                        <p:tgtEl>
                                          <p:spTgt spid="455701"/>
                                        </p:tgtEl>
                                      </p:cBhvr>
                                    </p:animEffect>
                                  </p:childTnLst>
                                </p:cTn>
                              </p:par>
                              <p:par>
                                <p:cTn id="160" presetID="9" presetClass="emph" presetSubtype="0" grpId="1" nodeType="withEffect">
                                  <p:stCondLst>
                                    <p:cond delay="0"/>
                                  </p:stCondLst>
                                  <p:childTnLst>
                                    <p:set>
                                      <p:cBhvr rctx="PPT">
                                        <p:cTn id="161" dur="indefinite"/>
                                        <p:tgtEl>
                                          <p:spTgt spid="455703"/>
                                        </p:tgtEl>
                                        <p:attrNameLst>
                                          <p:attrName>style.opacity</p:attrName>
                                        </p:attrNameLst>
                                      </p:cBhvr>
                                      <p:to>
                                        <p:strVal val="0.5"/>
                                      </p:to>
                                    </p:set>
                                    <p:animEffect filter="image" prLst="opacity: 0.5">
                                      <p:cBhvr rctx="IE">
                                        <p:cTn id="162" dur="indefinite"/>
                                        <p:tgtEl>
                                          <p:spTgt spid="455703"/>
                                        </p:tgtEl>
                                      </p:cBhvr>
                                    </p:animEffect>
                                  </p:childTnLst>
                                </p:cTn>
                              </p:par>
                              <p:par>
                                <p:cTn id="163" presetID="5" presetClass="exit" presetSubtype="10" fill="hold" grpId="1" nodeType="withEffect">
                                  <p:stCondLst>
                                    <p:cond delay="0"/>
                                  </p:stCondLst>
                                  <p:childTnLst>
                                    <p:animEffect transition="out" filter="checkerboard(across)">
                                      <p:cBhvr>
                                        <p:cTn id="164" dur="500"/>
                                        <p:tgtEl>
                                          <p:spTgt spid="455714"/>
                                        </p:tgtEl>
                                      </p:cBhvr>
                                    </p:animEffect>
                                    <p:set>
                                      <p:cBhvr>
                                        <p:cTn id="165" dur="1" fill="hold">
                                          <p:stCondLst>
                                            <p:cond delay="499"/>
                                          </p:stCondLst>
                                        </p:cTn>
                                        <p:tgtEl>
                                          <p:spTgt spid="455714"/>
                                        </p:tgtEl>
                                        <p:attrNameLst>
                                          <p:attrName>style.visibility</p:attrName>
                                        </p:attrNameLst>
                                      </p:cBhvr>
                                      <p:to>
                                        <p:strVal val="hidden"/>
                                      </p:to>
                                    </p:set>
                                  </p:childTnLst>
                                </p:cTn>
                              </p:par>
                              <p:par>
                                <p:cTn id="166" presetID="5" presetClass="exit" presetSubtype="10" fill="hold" grpId="1" nodeType="withEffect">
                                  <p:stCondLst>
                                    <p:cond delay="0"/>
                                  </p:stCondLst>
                                  <p:childTnLst>
                                    <p:animEffect transition="out" filter="checkerboard(across)">
                                      <p:cBhvr>
                                        <p:cTn id="167" dur="500"/>
                                        <p:tgtEl>
                                          <p:spTgt spid="455715"/>
                                        </p:tgtEl>
                                      </p:cBhvr>
                                    </p:animEffect>
                                    <p:set>
                                      <p:cBhvr>
                                        <p:cTn id="168" dur="1" fill="hold">
                                          <p:stCondLst>
                                            <p:cond delay="499"/>
                                          </p:stCondLst>
                                        </p:cTn>
                                        <p:tgtEl>
                                          <p:spTgt spid="455715"/>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9" presetClass="exit" presetSubtype="0" fill="hold" grpId="2" nodeType="clickEffect">
                                  <p:stCondLst>
                                    <p:cond delay="0"/>
                                  </p:stCondLst>
                                  <p:childTnLst>
                                    <p:animEffect transition="out" filter="dissolve">
                                      <p:cBhvr>
                                        <p:cTn id="172" dur="500"/>
                                        <p:tgtEl>
                                          <p:spTgt spid="455688"/>
                                        </p:tgtEl>
                                      </p:cBhvr>
                                    </p:animEffect>
                                    <p:set>
                                      <p:cBhvr>
                                        <p:cTn id="173" dur="1" fill="hold">
                                          <p:stCondLst>
                                            <p:cond delay="499"/>
                                          </p:stCondLst>
                                        </p:cTn>
                                        <p:tgtEl>
                                          <p:spTgt spid="455688"/>
                                        </p:tgtEl>
                                        <p:attrNameLst>
                                          <p:attrName>style.visibility</p:attrName>
                                        </p:attrNameLst>
                                      </p:cBhvr>
                                      <p:to>
                                        <p:strVal val="hidden"/>
                                      </p:to>
                                    </p:set>
                                  </p:childTnLst>
                                </p:cTn>
                              </p:par>
                              <p:par>
                                <p:cTn id="174" presetID="9" presetClass="exit" presetSubtype="0" fill="hold" grpId="2" nodeType="withEffect">
                                  <p:stCondLst>
                                    <p:cond delay="0"/>
                                  </p:stCondLst>
                                  <p:childTnLst>
                                    <p:animEffect transition="out" filter="dissolve">
                                      <p:cBhvr>
                                        <p:cTn id="175" dur="500"/>
                                        <p:tgtEl>
                                          <p:spTgt spid="455689"/>
                                        </p:tgtEl>
                                      </p:cBhvr>
                                    </p:animEffect>
                                    <p:set>
                                      <p:cBhvr>
                                        <p:cTn id="176" dur="1" fill="hold">
                                          <p:stCondLst>
                                            <p:cond delay="499"/>
                                          </p:stCondLst>
                                        </p:cTn>
                                        <p:tgtEl>
                                          <p:spTgt spid="455689"/>
                                        </p:tgtEl>
                                        <p:attrNameLst>
                                          <p:attrName>style.visibility</p:attrName>
                                        </p:attrNameLst>
                                      </p:cBhvr>
                                      <p:to>
                                        <p:strVal val="hidden"/>
                                      </p:to>
                                    </p:set>
                                  </p:childTnLst>
                                </p:cTn>
                              </p:par>
                              <p:par>
                                <p:cTn id="177" presetID="9" presetClass="exit" presetSubtype="0" fill="hold" grpId="2" nodeType="withEffect">
                                  <p:stCondLst>
                                    <p:cond delay="0"/>
                                  </p:stCondLst>
                                  <p:childTnLst>
                                    <p:animEffect transition="out" filter="dissolve">
                                      <p:cBhvr>
                                        <p:cTn id="178" dur="500"/>
                                        <p:tgtEl>
                                          <p:spTgt spid="455690"/>
                                        </p:tgtEl>
                                      </p:cBhvr>
                                    </p:animEffect>
                                    <p:set>
                                      <p:cBhvr>
                                        <p:cTn id="179" dur="1" fill="hold">
                                          <p:stCondLst>
                                            <p:cond delay="499"/>
                                          </p:stCondLst>
                                        </p:cTn>
                                        <p:tgtEl>
                                          <p:spTgt spid="455690"/>
                                        </p:tgtEl>
                                        <p:attrNameLst>
                                          <p:attrName>style.visibility</p:attrName>
                                        </p:attrNameLst>
                                      </p:cBhvr>
                                      <p:to>
                                        <p:strVal val="hidden"/>
                                      </p:to>
                                    </p:set>
                                  </p:childTnLst>
                                </p:cTn>
                              </p:par>
                              <p:par>
                                <p:cTn id="180" presetID="9" presetClass="exit" presetSubtype="0" fill="hold" grpId="2" nodeType="withEffect">
                                  <p:stCondLst>
                                    <p:cond delay="0"/>
                                  </p:stCondLst>
                                  <p:childTnLst>
                                    <p:animEffect transition="out" filter="dissolve">
                                      <p:cBhvr>
                                        <p:cTn id="181" dur="500"/>
                                        <p:tgtEl>
                                          <p:spTgt spid="455691"/>
                                        </p:tgtEl>
                                      </p:cBhvr>
                                    </p:animEffect>
                                    <p:set>
                                      <p:cBhvr>
                                        <p:cTn id="182" dur="1" fill="hold">
                                          <p:stCondLst>
                                            <p:cond delay="499"/>
                                          </p:stCondLst>
                                        </p:cTn>
                                        <p:tgtEl>
                                          <p:spTgt spid="455691"/>
                                        </p:tgtEl>
                                        <p:attrNameLst>
                                          <p:attrName>style.visibility</p:attrName>
                                        </p:attrNameLst>
                                      </p:cBhvr>
                                      <p:to>
                                        <p:strVal val="hidden"/>
                                      </p:to>
                                    </p:set>
                                  </p:childTnLst>
                                </p:cTn>
                              </p:par>
                              <p:par>
                                <p:cTn id="183" presetID="9" presetClass="exit" presetSubtype="0" fill="hold" grpId="2" nodeType="withEffect">
                                  <p:stCondLst>
                                    <p:cond delay="0"/>
                                  </p:stCondLst>
                                  <p:iterate type="lt">
                                    <p:tmPct val="0"/>
                                  </p:iterate>
                                  <p:childTnLst>
                                    <p:animEffect transition="out" filter="dissolve">
                                      <p:cBhvr>
                                        <p:cTn id="184" dur="500"/>
                                        <p:tgtEl>
                                          <p:spTgt spid="455692"/>
                                        </p:tgtEl>
                                      </p:cBhvr>
                                    </p:animEffect>
                                    <p:set>
                                      <p:cBhvr>
                                        <p:cTn id="185" dur="1" fill="hold">
                                          <p:stCondLst>
                                            <p:cond delay="499"/>
                                          </p:stCondLst>
                                        </p:cTn>
                                        <p:tgtEl>
                                          <p:spTgt spid="455692"/>
                                        </p:tgtEl>
                                        <p:attrNameLst>
                                          <p:attrName>style.visibility</p:attrName>
                                        </p:attrNameLst>
                                      </p:cBhvr>
                                      <p:to>
                                        <p:strVal val="hidden"/>
                                      </p:to>
                                    </p:set>
                                  </p:childTnLst>
                                </p:cTn>
                              </p:par>
                              <p:par>
                                <p:cTn id="186" presetID="9" presetClass="exit" presetSubtype="0" fill="hold" grpId="2" nodeType="withEffect">
                                  <p:stCondLst>
                                    <p:cond delay="0"/>
                                  </p:stCondLst>
                                  <p:iterate type="lt">
                                    <p:tmPct val="0"/>
                                  </p:iterate>
                                  <p:childTnLst>
                                    <p:animEffect transition="out" filter="dissolve">
                                      <p:cBhvr>
                                        <p:cTn id="187" dur="500"/>
                                        <p:tgtEl>
                                          <p:spTgt spid="455693"/>
                                        </p:tgtEl>
                                      </p:cBhvr>
                                    </p:animEffect>
                                    <p:set>
                                      <p:cBhvr>
                                        <p:cTn id="188" dur="1" fill="hold">
                                          <p:stCondLst>
                                            <p:cond delay="499"/>
                                          </p:stCondLst>
                                        </p:cTn>
                                        <p:tgtEl>
                                          <p:spTgt spid="455693"/>
                                        </p:tgtEl>
                                        <p:attrNameLst>
                                          <p:attrName>style.visibility</p:attrName>
                                        </p:attrNameLst>
                                      </p:cBhvr>
                                      <p:to>
                                        <p:strVal val="hidden"/>
                                      </p:to>
                                    </p:set>
                                  </p:childTnLst>
                                </p:cTn>
                              </p:par>
                              <p:par>
                                <p:cTn id="189" presetID="9" presetClass="exit" presetSubtype="0" fill="hold" grpId="2" nodeType="withEffect">
                                  <p:stCondLst>
                                    <p:cond delay="0"/>
                                  </p:stCondLst>
                                  <p:childTnLst>
                                    <p:animEffect transition="out" filter="dissolve">
                                      <p:cBhvr>
                                        <p:cTn id="190" dur="500"/>
                                        <p:tgtEl>
                                          <p:spTgt spid="455696"/>
                                        </p:tgtEl>
                                      </p:cBhvr>
                                    </p:animEffect>
                                    <p:set>
                                      <p:cBhvr>
                                        <p:cTn id="191" dur="1" fill="hold">
                                          <p:stCondLst>
                                            <p:cond delay="499"/>
                                          </p:stCondLst>
                                        </p:cTn>
                                        <p:tgtEl>
                                          <p:spTgt spid="455696"/>
                                        </p:tgtEl>
                                        <p:attrNameLst>
                                          <p:attrName>style.visibility</p:attrName>
                                        </p:attrNameLst>
                                      </p:cBhvr>
                                      <p:to>
                                        <p:strVal val="hidden"/>
                                      </p:to>
                                    </p:set>
                                  </p:childTnLst>
                                </p:cTn>
                              </p:par>
                              <p:par>
                                <p:cTn id="192" presetID="9" presetClass="exit" presetSubtype="0" fill="hold" grpId="2" nodeType="withEffect">
                                  <p:stCondLst>
                                    <p:cond delay="0"/>
                                  </p:stCondLst>
                                  <p:childTnLst>
                                    <p:animEffect transition="out" filter="dissolve">
                                      <p:cBhvr>
                                        <p:cTn id="193" dur="500"/>
                                        <p:tgtEl>
                                          <p:spTgt spid="455697"/>
                                        </p:tgtEl>
                                      </p:cBhvr>
                                    </p:animEffect>
                                    <p:set>
                                      <p:cBhvr>
                                        <p:cTn id="194" dur="1" fill="hold">
                                          <p:stCondLst>
                                            <p:cond delay="499"/>
                                          </p:stCondLst>
                                        </p:cTn>
                                        <p:tgtEl>
                                          <p:spTgt spid="455697"/>
                                        </p:tgtEl>
                                        <p:attrNameLst>
                                          <p:attrName>style.visibility</p:attrName>
                                        </p:attrNameLst>
                                      </p:cBhvr>
                                      <p:to>
                                        <p:strVal val="hidden"/>
                                      </p:to>
                                    </p:set>
                                  </p:childTnLst>
                                </p:cTn>
                              </p:par>
                              <p:par>
                                <p:cTn id="195" presetID="9" presetClass="exit" presetSubtype="0" fill="hold" grpId="2" nodeType="withEffect">
                                  <p:stCondLst>
                                    <p:cond delay="0"/>
                                  </p:stCondLst>
                                  <p:childTnLst>
                                    <p:animEffect transition="out" filter="dissolve">
                                      <p:cBhvr>
                                        <p:cTn id="196" dur="500"/>
                                        <p:tgtEl>
                                          <p:spTgt spid="455698"/>
                                        </p:tgtEl>
                                      </p:cBhvr>
                                    </p:animEffect>
                                    <p:set>
                                      <p:cBhvr>
                                        <p:cTn id="197" dur="1" fill="hold">
                                          <p:stCondLst>
                                            <p:cond delay="499"/>
                                          </p:stCondLst>
                                        </p:cTn>
                                        <p:tgtEl>
                                          <p:spTgt spid="455698"/>
                                        </p:tgtEl>
                                        <p:attrNameLst>
                                          <p:attrName>style.visibility</p:attrName>
                                        </p:attrNameLst>
                                      </p:cBhvr>
                                      <p:to>
                                        <p:strVal val="hidden"/>
                                      </p:to>
                                    </p:set>
                                  </p:childTnLst>
                                </p:cTn>
                              </p:par>
                              <p:par>
                                <p:cTn id="198" presetID="9" presetClass="exit" presetSubtype="0" fill="hold" grpId="2" nodeType="withEffect">
                                  <p:stCondLst>
                                    <p:cond delay="0"/>
                                  </p:stCondLst>
                                  <p:childTnLst>
                                    <p:animEffect transition="out" filter="dissolve">
                                      <p:cBhvr>
                                        <p:cTn id="199" dur="500"/>
                                        <p:tgtEl>
                                          <p:spTgt spid="455699"/>
                                        </p:tgtEl>
                                      </p:cBhvr>
                                    </p:animEffect>
                                    <p:set>
                                      <p:cBhvr>
                                        <p:cTn id="200" dur="1" fill="hold">
                                          <p:stCondLst>
                                            <p:cond delay="499"/>
                                          </p:stCondLst>
                                        </p:cTn>
                                        <p:tgtEl>
                                          <p:spTgt spid="455699"/>
                                        </p:tgtEl>
                                        <p:attrNameLst>
                                          <p:attrName>style.visibility</p:attrName>
                                        </p:attrNameLst>
                                      </p:cBhvr>
                                      <p:to>
                                        <p:strVal val="hidden"/>
                                      </p:to>
                                    </p:set>
                                  </p:childTnLst>
                                </p:cTn>
                              </p:par>
                              <p:par>
                                <p:cTn id="201" presetID="9" presetClass="exit" presetSubtype="0" fill="hold" grpId="2" nodeType="withEffect">
                                  <p:stCondLst>
                                    <p:cond delay="0"/>
                                  </p:stCondLst>
                                  <p:childTnLst>
                                    <p:animEffect transition="out" filter="dissolve">
                                      <p:cBhvr>
                                        <p:cTn id="202" dur="500"/>
                                        <p:tgtEl>
                                          <p:spTgt spid="455700"/>
                                        </p:tgtEl>
                                      </p:cBhvr>
                                    </p:animEffect>
                                    <p:set>
                                      <p:cBhvr>
                                        <p:cTn id="203" dur="1" fill="hold">
                                          <p:stCondLst>
                                            <p:cond delay="499"/>
                                          </p:stCondLst>
                                        </p:cTn>
                                        <p:tgtEl>
                                          <p:spTgt spid="455700"/>
                                        </p:tgtEl>
                                        <p:attrNameLst>
                                          <p:attrName>style.visibility</p:attrName>
                                        </p:attrNameLst>
                                      </p:cBhvr>
                                      <p:to>
                                        <p:strVal val="hidden"/>
                                      </p:to>
                                    </p:set>
                                  </p:childTnLst>
                                </p:cTn>
                              </p:par>
                              <p:par>
                                <p:cTn id="204" presetID="9" presetClass="exit" presetSubtype="0" fill="hold" grpId="2" nodeType="withEffect">
                                  <p:stCondLst>
                                    <p:cond delay="0"/>
                                  </p:stCondLst>
                                  <p:childTnLst>
                                    <p:animEffect transition="out" filter="dissolve">
                                      <p:cBhvr>
                                        <p:cTn id="205" dur="500"/>
                                        <p:tgtEl>
                                          <p:spTgt spid="455701"/>
                                        </p:tgtEl>
                                      </p:cBhvr>
                                    </p:animEffect>
                                    <p:set>
                                      <p:cBhvr>
                                        <p:cTn id="206" dur="1" fill="hold">
                                          <p:stCondLst>
                                            <p:cond delay="499"/>
                                          </p:stCondLst>
                                        </p:cTn>
                                        <p:tgtEl>
                                          <p:spTgt spid="455701"/>
                                        </p:tgtEl>
                                        <p:attrNameLst>
                                          <p:attrName>style.visibility</p:attrName>
                                        </p:attrNameLst>
                                      </p:cBhvr>
                                      <p:to>
                                        <p:strVal val="hidden"/>
                                      </p:to>
                                    </p:set>
                                  </p:childTnLst>
                                </p:cTn>
                              </p:par>
                              <p:par>
                                <p:cTn id="207" presetID="9" presetClass="exit" presetSubtype="0" fill="hold" grpId="2" nodeType="withEffect">
                                  <p:stCondLst>
                                    <p:cond delay="0"/>
                                  </p:stCondLst>
                                  <p:childTnLst>
                                    <p:animEffect transition="out" filter="dissolve">
                                      <p:cBhvr>
                                        <p:cTn id="208" dur="500"/>
                                        <p:tgtEl>
                                          <p:spTgt spid="455695"/>
                                        </p:tgtEl>
                                      </p:cBhvr>
                                    </p:animEffect>
                                    <p:set>
                                      <p:cBhvr>
                                        <p:cTn id="209" dur="1" fill="hold">
                                          <p:stCondLst>
                                            <p:cond delay="499"/>
                                          </p:stCondLst>
                                        </p:cTn>
                                        <p:tgtEl>
                                          <p:spTgt spid="455695"/>
                                        </p:tgtEl>
                                        <p:attrNameLst>
                                          <p:attrName>style.visibility</p:attrName>
                                        </p:attrNameLst>
                                      </p:cBhvr>
                                      <p:to>
                                        <p:strVal val="hidden"/>
                                      </p:to>
                                    </p:set>
                                  </p:childTnLst>
                                </p:cTn>
                              </p:par>
                            </p:childTnLst>
                          </p:cTn>
                        </p:par>
                      </p:childTnLst>
                    </p:cTn>
                  </p:par>
                  <p:par>
                    <p:cTn id="210" fill="hold">
                      <p:stCondLst>
                        <p:cond delay="indefinite"/>
                      </p:stCondLst>
                      <p:childTnLst>
                        <p:par>
                          <p:cTn id="211" fill="hold">
                            <p:stCondLst>
                              <p:cond delay="0"/>
                            </p:stCondLst>
                            <p:childTnLst>
                              <p:par>
                                <p:cTn id="212" presetID="0" presetClass="path" presetSubtype="0" accel="50000" decel="50000" fill="hold" grpId="1" nodeType="clickEffect">
                                  <p:stCondLst>
                                    <p:cond delay="0"/>
                                  </p:stCondLst>
                                  <p:childTnLst>
                                    <p:animMotion origin="layout" path="M 0 0 L 0.01666 -0.22778 " pathEditMode="relative" ptsTypes="AA">
                                      <p:cBhvr>
                                        <p:cTn id="213" dur="2000" fill="hold"/>
                                        <p:tgtEl>
                                          <p:spTgt spid="455694"/>
                                        </p:tgtEl>
                                        <p:attrNameLst>
                                          <p:attrName>ppt_x</p:attrName>
                                          <p:attrName>ppt_y</p:attrName>
                                        </p:attrNameLst>
                                      </p:cBhvr>
                                    </p:animMotion>
                                  </p:childTnLst>
                                </p:cTn>
                              </p:par>
                            </p:childTnLst>
                          </p:cTn>
                        </p:par>
                      </p:childTnLst>
                    </p:cTn>
                  </p:par>
                  <p:par>
                    <p:cTn id="214" fill="hold">
                      <p:stCondLst>
                        <p:cond delay="indefinite"/>
                      </p:stCondLst>
                      <p:childTnLst>
                        <p:par>
                          <p:cTn id="215" fill="hold">
                            <p:stCondLst>
                              <p:cond delay="0"/>
                            </p:stCondLst>
                            <p:childTnLst>
                              <p:par>
                                <p:cTn id="216" presetID="40" presetClass="entr" presetSubtype="0" fill="hold" grpId="0" nodeType="clickEffect">
                                  <p:stCondLst>
                                    <p:cond delay="0"/>
                                  </p:stCondLst>
                                  <p:iterate type="lt">
                                    <p:tmPct val="10000"/>
                                  </p:iterate>
                                  <p:childTnLst>
                                    <p:set>
                                      <p:cBhvr>
                                        <p:cTn id="217" dur="1" fill="hold">
                                          <p:stCondLst>
                                            <p:cond delay="0"/>
                                          </p:stCondLst>
                                        </p:cTn>
                                        <p:tgtEl>
                                          <p:spTgt spid="455704"/>
                                        </p:tgtEl>
                                        <p:attrNameLst>
                                          <p:attrName>style.visibility</p:attrName>
                                        </p:attrNameLst>
                                      </p:cBhvr>
                                      <p:to>
                                        <p:strVal val="visible"/>
                                      </p:to>
                                    </p:set>
                                    <p:animEffect transition="in" filter="fade">
                                      <p:cBhvr>
                                        <p:cTn id="218" dur="1000"/>
                                        <p:tgtEl>
                                          <p:spTgt spid="455704"/>
                                        </p:tgtEl>
                                      </p:cBhvr>
                                    </p:animEffect>
                                    <p:anim calcmode="lin" valueType="num">
                                      <p:cBhvr>
                                        <p:cTn id="219" dur="1000" fill="hold"/>
                                        <p:tgtEl>
                                          <p:spTgt spid="455704"/>
                                        </p:tgtEl>
                                        <p:attrNameLst>
                                          <p:attrName>ppt_x</p:attrName>
                                        </p:attrNameLst>
                                      </p:cBhvr>
                                      <p:tavLst>
                                        <p:tav tm="0">
                                          <p:val>
                                            <p:strVal val="#ppt_x-.1"/>
                                          </p:val>
                                        </p:tav>
                                        <p:tav tm="100000">
                                          <p:val>
                                            <p:strVal val="#ppt_x"/>
                                          </p:val>
                                        </p:tav>
                                      </p:tavLst>
                                    </p:anim>
                                    <p:anim calcmode="lin" valueType="num">
                                      <p:cBhvr>
                                        <p:cTn id="220" dur="1000" fill="hold"/>
                                        <p:tgtEl>
                                          <p:spTgt spid="455704"/>
                                        </p:tgtEl>
                                        <p:attrNameLst>
                                          <p:attrName>ppt_y</p:attrName>
                                        </p:attrNameLst>
                                      </p:cBhvr>
                                      <p:tavLst>
                                        <p:tav tm="0">
                                          <p:val>
                                            <p:strVal val="#ppt_y"/>
                                          </p:val>
                                        </p:tav>
                                        <p:tav tm="100000">
                                          <p:val>
                                            <p:strVal val="#ppt_y"/>
                                          </p:val>
                                        </p:tav>
                                      </p:tavLst>
                                    </p:anim>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nodeType="clickEffect">
                                  <p:stCondLst>
                                    <p:cond delay="0"/>
                                  </p:stCondLst>
                                  <p:childTnLst>
                                    <p:set>
                                      <p:cBhvr>
                                        <p:cTn id="224" dur="1" fill="hold">
                                          <p:stCondLst>
                                            <p:cond delay="0"/>
                                          </p:stCondLst>
                                        </p:cTn>
                                        <p:tgtEl>
                                          <p:spTgt spid="2"/>
                                        </p:tgtEl>
                                        <p:attrNameLst>
                                          <p:attrName>style.visibility</p:attrName>
                                        </p:attrNameLst>
                                      </p:cBhvr>
                                      <p:to>
                                        <p:strVal val="visible"/>
                                      </p:to>
                                    </p:set>
                                    <p:animEffect transition="in" filter="fade">
                                      <p:cBhvr>
                                        <p:cTn id="225" dur="2000"/>
                                        <p:tgtEl>
                                          <p:spTgt spid="2"/>
                                        </p:tgtEl>
                                      </p:cBhvr>
                                    </p:animEffect>
                                  </p:childTnLst>
                                </p:cTn>
                              </p:par>
                            </p:childTnLst>
                          </p:cTn>
                        </p:par>
                      </p:childTnLst>
                    </p:cTn>
                  </p:par>
                  <p:par>
                    <p:cTn id="226" fill="hold">
                      <p:stCondLst>
                        <p:cond delay="indefinite"/>
                      </p:stCondLst>
                      <p:childTnLst>
                        <p:par>
                          <p:cTn id="227" fill="hold">
                            <p:stCondLst>
                              <p:cond delay="0"/>
                            </p:stCondLst>
                            <p:childTnLst>
                              <p:par>
                                <p:cTn id="228" presetID="9" presetClass="entr" presetSubtype="0" fill="hold" grpId="0" nodeType="clickEffect">
                                  <p:stCondLst>
                                    <p:cond delay="0"/>
                                  </p:stCondLst>
                                  <p:childTnLst>
                                    <p:set>
                                      <p:cBhvr>
                                        <p:cTn id="229" dur="1" fill="hold">
                                          <p:stCondLst>
                                            <p:cond delay="0"/>
                                          </p:stCondLst>
                                        </p:cTn>
                                        <p:tgtEl>
                                          <p:spTgt spid="455708"/>
                                        </p:tgtEl>
                                        <p:attrNameLst>
                                          <p:attrName>style.visibility</p:attrName>
                                        </p:attrNameLst>
                                      </p:cBhvr>
                                      <p:to>
                                        <p:strVal val="visible"/>
                                      </p:to>
                                    </p:set>
                                    <p:animEffect transition="in" filter="dissolve">
                                      <p:cBhvr>
                                        <p:cTn id="230" dur="500"/>
                                        <p:tgtEl>
                                          <p:spTgt spid="455708"/>
                                        </p:tgtEl>
                                      </p:cBhvr>
                                    </p:animEffect>
                                  </p:childTnLst>
                                </p:cTn>
                              </p:par>
                            </p:childTnLst>
                          </p:cTn>
                        </p:par>
                      </p:childTnLst>
                    </p:cTn>
                  </p:par>
                  <p:par>
                    <p:cTn id="231" fill="hold">
                      <p:stCondLst>
                        <p:cond delay="indefinite"/>
                      </p:stCondLst>
                      <p:childTnLst>
                        <p:par>
                          <p:cTn id="232" fill="hold">
                            <p:stCondLst>
                              <p:cond delay="0"/>
                            </p:stCondLst>
                            <p:childTnLst>
                              <p:par>
                                <p:cTn id="233" presetID="9" presetClass="entr" presetSubtype="0" fill="hold" grpId="0" nodeType="clickEffect">
                                  <p:stCondLst>
                                    <p:cond delay="0"/>
                                  </p:stCondLst>
                                  <p:childTnLst>
                                    <p:set>
                                      <p:cBhvr>
                                        <p:cTn id="234" dur="1" fill="hold">
                                          <p:stCondLst>
                                            <p:cond delay="0"/>
                                          </p:stCondLst>
                                        </p:cTn>
                                        <p:tgtEl>
                                          <p:spTgt spid="455709"/>
                                        </p:tgtEl>
                                        <p:attrNameLst>
                                          <p:attrName>style.visibility</p:attrName>
                                        </p:attrNameLst>
                                      </p:cBhvr>
                                      <p:to>
                                        <p:strVal val="visible"/>
                                      </p:to>
                                    </p:set>
                                    <p:animEffect transition="in" filter="dissolve">
                                      <p:cBhvr>
                                        <p:cTn id="235" dur="500"/>
                                        <p:tgtEl>
                                          <p:spTgt spid="455709"/>
                                        </p:tgtEl>
                                      </p:cBhvr>
                                    </p:animEffect>
                                  </p:childTnLst>
                                </p:cTn>
                              </p:par>
                            </p:childTnLst>
                          </p:cTn>
                        </p:par>
                      </p:childTnLst>
                    </p:cTn>
                  </p:par>
                  <p:par>
                    <p:cTn id="236" fill="hold">
                      <p:stCondLst>
                        <p:cond delay="indefinite"/>
                      </p:stCondLst>
                      <p:childTnLst>
                        <p:par>
                          <p:cTn id="237" fill="hold">
                            <p:stCondLst>
                              <p:cond delay="0"/>
                            </p:stCondLst>
                            <p:childTnLst>
                              <p:par>
                                <p:cTn id="238" presetID="22" presetClass="entr" presetSubtype="4" fill="hold" grpId="0" nodeType="clickEffect">
                                  <p:stCondLst>
                                    <p:cond delay="0"/>
                                  </p:stCondLst>
                                  <p:childTnLst>
                                    <p:set>
                                      <p:cBhvr>
                                        <p:cTn id="239" dur="1" fill="hold">
                                          <p:stCondLst>
                                            <p:cond delay="0"/>
                                          </p:stCondLst>
                                        </p:cTn>
                                        <p:tgtEl>
                                          <p:spTgt spid="455710"/>
                                        </p:tgtEl>
                                        <p:attrNameLst>
                                          <p:attrName>style.visibility</p:attrName>
                                        </p:attrNameLst>
                                      </p:cBhvr>
                                      <p:to>
                                        <p:strVal val="visible"/>
                                      </p:to>
                                    </p:set>
                                    <p:animEffect transition="in" filter="wipe(down)">
                                      <p:cBhvr>
                                        <p:cTn id="240" dur="500"/>
                                        <p:tgtEl>
                                          <p:spTgt spid="455710"/>
                                        </p:tgtEl>
                                      </p:cBhvr>
                                    </p:animEffect>
                                  </p:childTnLst>
                                </p:cTn>
                              </p:par>
                            </p:childTnLst>
                          </p:cTn>
                        </p:par>
                        <p:par>
                          <p:cTn id="241" fill="hold">
                            <p:stCondLst>
                              <p:cond delay="500"/>
                            </p:stCondLst>
                            <p:childTnLst>
                              <p:par>
                                <p:cTn id="242" presetID="22" presetClass="entr" presetSubtype="4" fill="hold" grpId="0" nodeType="afterEffect">
                                  <p:stCondLst>
                                    <p:cond delay="0"/>
                                  </p:stCondLst>
                                  <p:childTnLst>
                                    <p:set>
                                      <p:cBhvr>
                                        <p:cTn id="243" dur="1" fill="hold">
                                          <p:stCondLst>
                                            <p:cond delay="0"/>
                                          </p:stCondLst>
                                        </p:cTn>
                                        <p:tgtEl>
                                          <p:spTgt spid="455711"/>
                                        </p:tgtEl>
                                        <p:attrNameLst>
                                          <p:attrName>style.visibility</p:attrName>
                                        </p:attrNameLst>
                                      </p:cBhvr>
                                      <p:to>
                                        <p:strVal val="visible"/>
                                      </p:to>
                                    </p:set>
                                    <p:animEffect transition="in" filter="wipe(down)">
                                      <p:cBhvr>
                                        <p:cTn id="244" dur="500"/>
                                        <p:tgtEl>
                                          <p:spTgt spid="455711"/>
                                        </p:tgtEl>
                                      </p:cBhvr>
                                    </p:animEffect>
                                  </p:childTnLst>
                                </p:cTn>
                              </p:par>
                            </p:childTnLst>
                          </p:cTn>
                        </p:par>
                      </p:childTnLst>
                    </p:cTn>
                  </p:par>
                  <p:par>
                    <p:cTn id="245" fill="hold">
                      <p:stCondLst>
                        <p:cond delay="indefinite"/>
                      </p:stCondLst>
                      <p:childTnLst>
                        <p:par>
                          <p:cTn id="246" fill="hold">
                            <p:stCondLst>
                              <p:cond delay="0"/>
                            </p:stCondLst>
                            <p:childTnLst>
                              <p:par>
                                <p:cTn id="247" presetID="10" presetClass="entr" presetSubtype="0" fill="hold" nodeType="clickEffect">
                                  <p:stCondLst>
                                    <p:cond delay="0"/>
                                  </p:stCondLst>
                                  <p:childTnLst>
                                    <p:set>
                                      <p:cBhvr>
                                        <p:cTn id="248" dur="1" fill="hold">
                                          <p:stCondLst>
                                            <p:cond delay="0"/>
                                          </p:stCondLst>
                                        </p:cTn>
                                        <p:tgtEl>
                                          <p:spTgt spid="3"/>
                                        </p:tgtEl>
                                        <p:attrNameLst>
                                          <p:attrName>style.visibility</p:attrName>
                                        </p:attrNameLst>
                                      </p:cBhvr>
                                      <p:to>
                                        <p:strVal val="visible"/>
                                      </p:to>
                                    </p:set>
                                    <p:animEffect transition="in" filter="fade">
                                      <p:cBhvr>
                                        <p:cTn id="249" dur="2000"/>
                                        <p:tgtEl>
                                          <p:spTgt spid="3"/>
                                        </p:tgtEl>
                                      </p:cBhvr>
                                    </p:animEffect>
                                  </p:childTnLst>
                                </p:cTn>
                              </p:par>
                            </p:childTnLst>
                          </p:cTn>
                        </p:par>
                      </p:childTnLst>
                    </p:cTn>
                  </p:par>
                  <p:par>
                    <p:cTn id="250" fill="hold">
                      <p:stCondLst>
                        <p:cond delay="indefinite"/>
                      </p:stCondLst>
                      <p:childTnLst>
                        <p:par>
                          <p:cTn id="251" fill="hold">
                            <p:stCondLst>
                              <p:cond delay="0"/>
                            </p:stCondLst>
                            <p:childTnLst>
                              <p:par>
                                <p:cTn id="252" presetID="9" presetClass="entr" presetSubtype="0" fill="hold" grpId="0" nodeType="clickEffect">
                                  <p:stCondLst>
                                    <p:cond delay="0"/>
                                  </p:stCondLst>
                                  <p:childTnLst>
                                    <p:set>
                                      <p:cBhvr>
                                        <p:cTn id="253" dur="1" fill="hold">
                                          <p:stCondLst>
                                            <p:cond delay="0"/>
                                          </p:stCondLst>
                                        </p:cTn>
                                        <p:tgtEl>
                                          <p:spTgt spid="455720"/>
                                        </p:tgtEl>
                                        <p:attrNameLst>
                                          <p:attrName>style.visibility</p:attrName>
                                        </p:attrNameLst>
                                      </p:cBhvr>
                                      <p:to>
                                        <p:strVal val="visible"/>
                                      </p:to>
                                    </p:set>
                                    <p:animEffect transition="in" filter="dissolve">
                                      <p:cBhvr>
                                        <p:cTn id="254" dur="500"/>
                                        <p:tgtEl>
                                          <p:spTgt spid="455720"/>
                                        </p:tgtEl>
                                      </p:cBhvr>
                                    </p:animEffect>
                                  </p:childTnLst>
                                </p:cTn>
                              </p:par>
                            </p:childTnLst>
                          </p:cTn>
                        </p:par>
                      </p:childTnLst>
                    </p:cTn>
                  </p:par>
                  <p:par>
                    <p:cTn id="255" fill="hold">
                      <p:stCondLst>
                        <p:cond delay="indefinite"/>
                      </p:stCondLst>
                      <p:childTnLst>
                        <p:par>
                          <p:cTn id="256" fill="hold">
                            <p:stCondLst>
                              <p:cond delay="0"/>
                            </p:stCondLst>
                            <p:childTnLst>
                              <p:par>
                                <p:cTn id="257" presetID="9" presetClass="entr" presetSubtype="0" fill="hold" grpId="0" nodeType="clickEffect">
                                  <p:stCondLst>
                                    <p:cond delay="0"/>
                                  </p:stCondLst>
                                  <p:childTnLst>
                                    <p:set>
                                      <p:cBhvr>
                                        <p:cTn id="258" dur="1" fill="hold">
                                          <p:stCondLst>
                                            <p:cond delay="0"/>
                                          </p:stCondLst>
                                        </p:cTn>
                                        <p:tgtEl>
                                          <p:spTgt spid="455721"/>
                                        </p:tgtEl>
                                        <p:attrNameLst>
                                          <p:attrName>style.visibility</p:attrName>
                                        </p:attrNameLst>
                                      </p:cBhvr>
                                      <p:to>
                                        <p:strVal val="visible"/>
                                      </p:to>
                                    </p:set>
                                    <p:animEffect transition="in" filter="dissolve">
                                      <p:cBhvr>
                                        <p:cTn id="259" dur="500"/>
                                        <p:tgtEl>
                                          <p:spTgt spid="455721"/>
                                        </p:tgtEl>
                                      </p:cBhvr>
                                    </p:animEffect>
                                  </p:childTnLst>
                                </p:cTn>
                              </p:par>
                            </p:childTnLst>
                          </p:cTn>
                        </p:par>
                      </p:childTnLst>
                    </p:cTn>
                  </p:par>
                  <p:par>
                    <p:cTn id="260" fill="hold">
                      <p:stCondLst>
                        <p:cond delay="indefinite"/>
                      </p:stCondLst>
                      <p:childTnLst>
                        <p:par>
                          <p:cTn id="261" fill="hold">
                            <p:stCondLst>
                              <p:cond delay="0"/>
                            </p:stCondLst>
                            <p:childTnLst>
                              <p:par>
                                <p:cTn id="262" presetID="22" presetClass="entr" presetSubtype="4" fill="hold" grpId="0" nodeType="clickEffect">
                                  <p:stCondLst>
                                    <p:cond delay="0"/>
                                  </p:stCondLst>
                                  <p:childTnLst>
                                    <p:set>
                                      <p:cBhvr>
                                        <p:cTn id="263" dur="1" fill="hold">
                                          <p:stCondLst>
                                            <p:cond delay="0"/>
                                          </p:stCondLst>
                                        </p:cTn>
                                        <p:tgtEl>
                                          <p:spTgt spid="455723"/>
                                        </p:tgtEl>
                                        <p:attrNameLst>
                                          <p:attrName>style.visibility</p:attrName>
                                        </p:attrNameLst>
                                      </p:cBhvr>
                                      <p:to>
                                        <p:strVal val="visible"/>
                                      </p:to>
                                    </p:set>
                                    <p:animEffect transition="in" filter="wipe(down)">
                                      <p:cBhvr>
                                        <p:cTn id="264" dur="500"/>
                                        <p:tgtEl>
                                          <p:spTgt spid="455723"/>
                                        </p:tgtEl>
                                      </p:cBhvr>
                                    </p:animEffect>
                                  </p:childTnLst>
                                </p:cTn>
                              </p:par>
                            </p:childTnLst>
                          </p:cTn>
                        </p:par>
                        <p:par>
                          <p:cTn id="265" fill="hold">
                            <p:stCondLst>
                              <p:cond delay="500"/>
                            </p:stCondLst>
                            <p:childTnLst>
                              <p:par>
                                <p:cTn id="266" presetID="22" presetClass="entr" presetSubtype="4" fill="hold" grpId="0" nodeType="afterEffect">
                                  <p:stCondLst>
                                    <p:cond delay="0"/>
                                  </p:stCondLst>
                                  <p:childTnLst>
                                    <p:set>
                                      <p:cBhvr>
                                        <p:cTn id="267" dur="1" fill="hold">
                                          <p:stCondLst>
                                            <p:cond delay="0"/>
                                          </p:stCondLst>
                                        </p:cTn>
                                        <p:tgtEl>
                                          <p:spTgt spid="455722"/>
                                        </p:tgtEl>
                                        <p:attrNameLst>
                                          <p:attrName>style.visibility</p:attrName>
                                        </p:attrNameLst>
                                      </p:cBhvr>
                                      <p:to>
                                        <p:strVal val="visible"/>
                                      </p:to>
                                    </p:set>
                                    <p:animEffect transition="in" filter="wipe(down)">
                                      <p:cBhvr>
                                        <p:cTn id="268" dur="500"/>
                                        <p:tgtEl>
                                          <p:spTgt spid="455722"/>
                                        </p:tgtEl>
                                      </p:cBhvr>
                                    </p:animEffect>
                                  </p:childTnLst>
                                </p:cTn>
                              </p:par>
                            </p:childTnLst>
                          </p:cTn>
                        </p:par>
                        <p:par>
                          <p:cTn id="269" fill="hold">
                            <p:stCondLst>
                              <p:cond delay="1000"/>
                            </p:stCondLst>
                            <p:childTnLst>
                              <p:par>
                                <p:cTn id="270" presetID="10" presetClass="entr" presetSubtype="0" fill="hold" grpId="0" nodeType="afterEffect">
                                  <p:stCondLst>
                                    <p:cond delay="0"/>
                                  </p:stCondLst>
                                  <p:childTnLst>
                                    <p:set>
                                      <p:cBhvr>
                                        <p:cTn id="271" dur="1" fill="hold">
                                          <p:stCondLst>
                                            <p:cond delay="0"/>
                                          </p:stCondLst>
                                        </p:cTn>
                                        <p:tgtEl>
                                          <p:spTgt spid="455712"/>
                                        </p:tgtEl>
                                        <p:attrNameLst>
                                          <p:attrName>style.visibility</p:attrName>
                                        </p:attrNameLst>
                                      </p:cBhvr>
                                      <p:to>
                                        <p:strVal val="visible"/>
                                      </p:to>
                                    </p:set>
                                    <p:animEffect transition="in" filter="fade">
                                      <p:cBhvr>
                                        <p:cTn id="272" dur="2000"/>
                                        <p:tgtEl>
                                          <p:spTgt spid="455712"/>
                                        </p:tgtEl>
                                      </p:cBhvr>
                                    </p:animEffect>
                                  </p:childTnLst>
                                </p:cTn>
                              </p:par>
                            </p:childTnLst>
                          </p:cTn>
                        </p:par>
                      </p:childTnLst>
                    </p:cTn>
                  </p:par>
                  <p:par>
                    <p:cTn id="273" fill="hold">
                      <p:stCondLst>
                        <p:cond delay="indefinite"/>
                      </p:stCondLst>
                      <p:childTnLst>
                        <p:par>
                          <p:cTn id="274" fill="hold">
                            <p:stCondLst>
                              <p:cond delay="0"/>
                            </p:stCondLst>
                            <p:childTnLst>
                              <p:par>
                                <p:cTn id="275" presetID="39" presetClass="entr" presetSubtype="0" accel="100000" fill="hold" grpId="0" nodeType="clickEffect">
                                  <p:stCondLst>
                                    <p:cond delay="0"/>
                                  </p:stCondLst>
                                  <p:childTnLst>
                                    <p:set>
                                      <p:cBhvr>
                                        <p:cTn id="276" dur="1" fill="hold">
                                          <p:stCondLst>
                                            <p:cond delay="0"/>
                                          </p:stCondLst>
                                        </p:cTn>
                                        <p:tgtEl>
                                          <p:spTgt spid="455713"/>
                                        </p:tgtEl>
                                        <p:attrNameLst>
                                          <p:attrName>style.visibility</p:attrName>
                                        </p:attrNameLst>
                                      </p:cBhvr>
                                      <p:to>
                                        <p:strVal val="visible"/>
                                      </p:to>
                                    </p:set>
                                    <p:anim calcmode="lin" valueType="num">
                                      <p:cBhvr>
                                        <p:cTn id="277" dur="500" fill="hold"/>
                                        <p:tgtEl>
                                          <p:spTgt spid="455713"/>
                                        </p:tgtEl>
                                        <p:attrNameLst>
                                          <p:attrName>ppt_h</p:attrName>
                                        </p:attrNameLst>
                                      </p:cBhvr>
                                      <p:tavLst>
                                        <p:tav tm="0">
                                          <p:val>
                                            <p:strVal val="#ppt_h/20"/>
                                          </p:val>
                                        </p:tav>
                                        <p:tav tm="50000">
                                          <p:val>
                                            <p:strVal val="#ppt_h/20"/>
                                          </p:val>
                                        </p:tav>
                                        <p:tav tm="100000">
                                          <p:val>
                                            <p:strVal val="#ppt_h"/>
                                          </p:val>
                                        </p:tav>
                                      </p:tavLst>
                                    </p:anim>
                                    <p:anim calcmode="lin" valueType="num">
                                      <p:cBhvr>
                                        <p:cTn id="278" dur="500" fill="hold"/>
                                        <p:tgtEl>
                                          <p:spTgt spid="455713"/>
                                        </p:tgtEl>
                                        <p:attrNameLst>
                                          <p:attrName>ppt_w</p:attrName>
                                        </p:attrNameLst>
                                      </p:cBhvr>
                                      <p:tavLst>
                                        <p:tav tm="0">
                                          <p:val>
                                            <p:strVal val="#ppt_w+.3"/>
                                          </p:val>
                                        </p:tav>
                                        <p:tav tm="50000">
                                          <p:val>
                                            <p:strVal val="#ppt_w+.3"/>
                                          </p:val>
                                        </p:tav>
                                        <p:tav tm="100000">
                                          <p:val>
                                            <p:strVal val="#ppt_w"/>
                                          </p:val>
                                        </p:tav>
                                      </p:tavLst>
                                    </p:anim>
                                    <p:anim calcmode="lin" valueType="num">
                                      <p:cBhvr>
                                        <p:cTn id="279" dur="500" fill="hold"/>
                                        <p:tgtEl>
                                          <p:spTgt spid="455713"/>
                                        </p:tgtEl>
                                        <p:attrNameLst>
                                          <p:attrName>ppt_x</p:attrName>
                                        </p:attrNameLst>
                                      </p:cBhvr>
                                      <p:tavLst>
                                        <p:tav tm="0">
                                          <p:val>
                                            <p:strVal val="#ppt_x-.3"/>
                                          </p:val>
                                        </p:tav>
                                        <p:tav tm="50000">
                                          <p:val>
                                            <p:strVal val="#ppt_x"/>
                                          </p:val>
                                        </p:tav>
                                        <p:tav tm="100000">
                                          <p:val>
                                            <p:strVal val="#ppt_x"/>
                                          </p:val>
                                        </p:tav>
                                      </p:tavLst>
                                    </p:anim>
                                    <p:anim calcmode="lin" valueType="num">
                                      <p:cBhvr>
                                        <p:cTn id="280" dur="500" fill="hold"/>
                                        <p:tgtEl>
                                          <p:spTgt spid="455713"/>
                                        </p:tgtEl>
                                        <p:attrNameLst>
                                          <p:attrName>ppt_y</p:attrName>
                                        </p:attrNameLst>
                                      </p:cBhvr>
                                      <p:tavLst>
                                        <p:tav tm="0">
                                          <p:val>
                                            <p:strVal val="#ppt_y"/>
                                          </p:val>
                                        </p:tav>
                                        <p:tav tm="100000">
                                          <p:val>
                                            <p:strVal val="#ppt_y"/>
                                          </p:val>
                                        </p:tav>
                                      </p:tavLst>
                                    </p:anim>
                                  </p:childTnLst>
                                </p:cTn>
                              </p:par>
                            </p:childTnLst>
                          </p:cTn>
                        </p:par>
                      </p:childTnLst>
                    </p:cTn>
                  </p:par>
                  <p:par>
                    <p:cTn id="281" fill="hold">
                      <p:stCondLst>
                        <p:cond delay="indefinite"/>
                      </p:stCondLst>
                      <p:childTnLst>
                        <p:par>
                          <p:cTn id="282" fill="hold">
                            <p:stCondLst>
                              <p:cond delay="0"/>
                            </p:stCondLst>
                            <p:childTnLst>
                              <p:par>
                                <p:cTn id="283" presetID="53" presetClass="entr" presetSubtype="0" fill="hold" grpId="1" nodeType="clickEffect">
                                  <p:stCondLst>
                                    <p:cond delay="0"/>
                                  </p:stCondLst>
                                  <p:childTnLst>
                                    <p:set>
                                      <p:cBhvr>
                                        <p:cTn id="284" dur="1" fill="hold">
                                          <p:stCondLst>
                                            <p:cond delay="0"/>
                                          </p:stCondLst>
                                        </p:cTn>
                                        <p:tgtEl>
                                          <p:spTgt spid="455724"/>
                                        </p:tgtEl>
                                        <p:attrNameLst>
                                          <p:attrName>style.visibility</p:attrName>
                                        </p:attrNameLst>
                                      </p:cBhvr>
                                      <p:to>
                                        <p:strVal val="visible"/>
                                      </p:to>
                                    </p:set>
                                    <p:anim calcmode="lin" valueType="num">
                                      <p:cBhvr>
                                        <p:cTn id="285" dur="500" fill="hold"/>
                                        <p:tgtEl>
                                          <p:spTgt spid="455724"/>
                                        </p:tgtEl>
                                        <p:attrNameLst>
                                          <p:attrName>ppt_w</p:attrName>
                                        </p:attrNameLst>
                                      </p:cBhvr>
                                      <p:tavLst>
                                        <p:tav tm="0">
                                          <p:val>
                                            <p:fltVal val="0"/>
                                          </p:val>
                                        </p:tav>
                                        <p:tav tm="100000">
                                          <p:val>
                                            <p:strVal val="#ppt_w"/>
                                          </p:val>
                                        </p:tav>
                                      </p:tavLst>
                                    </p:anim>
                                    <p:anim calcmode="lin" valueType="num">
                                      <p:cBhvr>
                                        <p:cTn id="286" dur="500" fill="hold"/>
                                        <p:tgtEl>
                                          <p:spTgt spid="455724"/>
                                        </p:tgtEl>
                                        <p:attrNameLst>
                                          <p:attrName>ppt_h</p:attrName>
                                        </p:attrNameLst>
                                      </p:cBhvr>
                                      <p:tavLst>
                                        <p:tav tm="0">
                                          <p:val>
                                            <p:fltVal val="0"/>
                                          </p:val>
                                        </p:tav>
                                        <p:tav tm="100000">
                                          <p:val>
                                            <p:strVal val="#ppt_h"/>
                                          </p:val>
                                        </p:tav>
                                      </p:tavLst>
                                    </p:anim>
                                    <p:animEffect transition="in" filter="fade">
                                      <p:cBhvr>
                                        <p:cTn id="287" dur="500"/>
                                        <p:tgtEl>
                                          <p:spTgt spid="455724"/>
                                        </p:tgtEl>
                                      </p:cBhvr>
                                    </p:animEffect>
                                  </p:childTnLst>
                                </p:cTn>
                              </p:par>
                              <p:par>
                                <p:cTn id="288" presetID="0" presetClass="path" presetSubtype="0" accel="50000" decel="50000" fill="hold" grpId="0" nodeType="withEffect">
                                  <p:stCondLst>
                                    <p:cond delay="0"/>
                                  </p:stCondLst>
                                  <p:childTnLst>
                                    <p:animMotion origin="layout" path="M 8.33333E-7 -2.59259E-6 L -0.08229 -0.51111 " pathEditMode="relative" rAng="0" ptsTypes="AA">
                                      <p:cBhvr>
                                        <p:cTn id="289" dur="2000" fill="hold"/>
                                        <p:tgtEl>
                                          <p:spTgt spid="455724"/>
                                        </p:tgtEl>
                                        <p:attrNameLst>
                                          <p:attrName>ppt_x</p:attrName>
                                          <p:attrName>ppt_y</p:attrName>
                                        </p:attrNameLst>
                                      </p:cBhvr>
                                      <p:rCtr x="-4100" y="-25600"/>
                                    </p:animMotion>
                                  </p:childTnLst>
                                </p:cTn>
                              </p:par>
                              <p:par>
                                <p:cTn id="290" presetID="10" presetClass="exit" presetSubtype="0" fill="hold" grpId="1" nodeType="withEffect">
                                  <p:stCondLst>
                                    <p:cond delay="0"/>
                                  </p:stCondLst>
                                  <p:childTnLst>
                                    <p:animEffect transition="out" filter="fade">
                                      <p:cBhvr>
                                        <p:cTn id="291" dur="2000"/>
                                        <p:tgtEl>
                                          <p:spTgt spid="455716"/>
                                        </p:tgtEl>
                                      </p:cBhvr>
                                    </p:animEffect>
                                    <p:set>
                                      <p:cBhvr>
                                        <p:cTn id="292" dur="1" fill="hold">
                                          <p:stCondLst>
                                            <p:cond delay="1999"/>
                                          </p:stCondLst>
                                        </p:cTn>
                                        <p:tgtEl>
                                          <p:spTgt spid="4557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5" grpId="0" animBg="1"/>
      <p:bldP spid="455688" grpId="0"/>
      <p:bldP spid="455688" grpId="1"/>
      <p:bldP spid="455688" grpId="2"/>
      <p:bldP spid="455689" grpId="0"/>
      <p:bldP spid="455689" grpId="1"/>
      <p:bldP spid="455689" grpId="2"/>
      <p:bldP spid="455690" grpId="0" animBg="1"/>
      <p:bldP spid="455690" grpId="1" animBg="1"/>
      <p:bldP spid="455690" grpId="2" animBg="1"/>
      <p:bldP spid="455691" grpId="0" animBg="1"/>
      <p:bldP spid="455691" grpId="1" animBg="1"/>
      <p:bldP spid="455691" grpId="2" animBg="1"/>
      <p:bldP spid="455692" grpId="0"/>
      <p:bldP spid="455692" grpId="1"/>
      <p:bldP spid="455692" grpId="2"/>
      <p:bldP spid="455693" grpId="0"/>
      <p:bldP spid="455693" grpId="1"/>
      <p:bldP spid="455693" grpId="2"/>
      <p:bldP spid="455694" grpId="0"/>
      <p:bldP spid="455694" grpId="1"/>
      <p:bldP spid="455695" grpId="0"/>
      <p:bldP spid="455695" grpId="1"/>
      <p:bldP spid="455695" grpId="2"/>
      <p:bldP spid="455696" grpId="0" animBg="1"/>
      <p:bldP spid="455696" grpId="1" animBg="1"/>
      <p:bldP spid="455696" grpId="2" animBg="1"/>
      <p:bldP spid="455697" grpId="0" animBg="1"/>
      <p:bldP spid="455697" grpId="1" animBg="1"/>
      <p:bldP spid="455697" grpId="2" animBg="1"/>
      <p:bldP spid="455698" grpId="0"/>
      <p:bldP spid="455698" grpId="1"/>
      <p:bldP spid="455698" grpId="2"/>
      <p:bldP spid="455699" grpId="0"/>
      <p:bldP spid="455699" grpId="1"/>
      <p:bldP spid="455699" grpId="2"/>
      <p:bldP spid="455700" grpId="0"/>
      <p:bldP spid="455700" grpId="1"/>
      <p:bldP spid="455700" grpId="2"/>
      <p:bldP spid="455701" grpId="0"/>
      <p:bldP spid="455701" grpId="1"/>
      <p:bldP spid="455701" grpId="2"/>
      <p:bldP spid="455702" grpId="0"/>
      <p:bldP spid="455703" grpId="0"/>
      <p:bldP spid="455703" grpId="1"/>
      <p:bldP spid="455704" grpId="0"/>
      <p:bldP spid="455708" grpId="0"/>
      <p:bldP spid="455709" grpId="0"/>
      <p:bldP spid="455710" grpId="0" animBg="1"/>
      <p:bldP spid="455711" grpId="0" animBg="1"/>
      <p:bldP spid="455712" grpId="0"/>
      <p:bldP spid="455713" grpId="0"/>
      <p:bldP spid="455714" grpId="0" animBg="1"/>
      <p:bldP spid="455714" grpId="1" animBg="1"/>
      <p:bldP spid="455715" grpId="0" animBg="1"/>
      <p:bldP spid="455715" grpId="1" animBg="1"/>
      <p:bldP spid="455716" grpId="0"/>
      <p:bldP spid="455716" grpId="1"/>
      <p:bldP spid="455720" grpId="0"/>
      <p:bldP spid="455721" grpId="0"/>
      <p:bldP spid="455722" grpId="0" animBg="1"/>
      <p:bldP spid="455723" grpId="0" animBg="1"/>
      <p:bldP spid="455724" grpId="0"/>
      <p:bldP spid="45572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457200"/>
            <a:ext cx="7772400" cy="533400"/>
          </a:xfrm>
        </p:spPr>
        <p:txBody>
          <a:bodyPr/>
          <a:lstStyle/>
          <a:p>
            <a:pPr eaLnBrk="1" hangingPunct="1"/>
            <a:r>
              <a:rPr lang="en-US" sz="4000" smtClean="0"/>
              <a:t>The Mole is Developed</a:t>
            </a:r>
          </a:p>
        </p:txBody>
      </p:sp>
      <p:graphicFrame>
        <p:nvGraphicFramePr>
          <p:cNvPr id="17844" name="Group 436"/>
          <p:cNvGraphicFramePr>
            <a:graphicFrameLocks noGrp="1"/>
          </p:cNvGraphicFramePr>
          <p:nvPr/>
        </p:nvGraphicFramePr>
        <p:xfrm>
          <a:off x="381000" y="1219200"/>
          <a:ext cx="8458200" cy="5095877"/>
        </p:xfrm>
        <a:graphic>
          <a:graphicData uri="http://schemas.openxmlformats.org/drawingml/2006/table">
            <a:tbl>
              <a:tblPr/>
              <a:tblGrid>
                <a:gridCol w="3352800"/>
                <a:gridCol w="2667000"/>
                <a:gridCol w="2438400"/>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Carbon Atoms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E1E1FF"/>
                      </a:solidFill>
                      <a:prstDash val="solid"/>
                      <a:round/>
                      <a:headEnd type="none" w="med" len="med"/>
                      <a:tailEnd type="none" w="med" len="med"/>
                    </a:lnB>
                    <a:lnTlToBr>
                      <a:noFill/>
                    </a:lnTlToBr>
                    <a:lnBlToTr>
                      <a:noFill/>
                    </a:lnBlToTr>
                    <a:solidFill>
                      <a:srgbClr val="E1E1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Hydrogen Atoms</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E1E1FF"/>
                      </a:solidFill>
                      <a:prstDash val="solid"/>
                      <a:round/>
                      <a:headEnd type="none" w="med" len="med"/>
                      <a:tailEnd type="none" w="med" len="med"/>
                    </a:lnB>
                    <a:lnTlToBr>
                      <a:noFill/>
                    </a:lnTlToBr>
                    <a:lnBlToTr>
                      <a:noFill/>
                    </a:lnBlToTr>
                    <a:solidFill>
                      <a:srgbClr val="E1E1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Mass Ratio</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E1E1FF"/>
                      </a:solidFill>
                      <a:prstDash val="solid"/>
                      <a:round/>
                      <a:headEnd type="none" w="med" len="med"/>
                      <a:tailEnd type="none" w="med" len="med"/>
                    </a:lnB>
                    <a:lnTlToBr>
                      <a:noFill/>
                    </a:lnTlToBr>
                    <a:lnBlToTr>
                      <a:noFill/>
                    </a:lnBlToTr>
                    <a:solidFill>
                      <a:srgbClr val="E1E1FF"/>
                    </a:solidFill>
                  </a:tcPr>
                </a:tc>
              </a:tr>
              <a:tr h="306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       Number                              Mass (amu)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E1E1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1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    Number                  Mass (amu)</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E1E1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1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 Mass carbon / Mass hydrogen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E1E1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1FF"/>
                    </a:solidFill>
                  </a:tcPr>
                </a:tc>
              </a:tr>
              <a:tr h="608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                                                                          </a:t>
                      </a:r>
                      <a:r>
                        <a:rPr kumimoji="0" lang="en-US" sz="1400" b="0" i="0" u="none" strike="noStrike" cap="none" normalizeH="0" baseline="0" smtClean="0">
                          <a:ln>
                            <a:noFill/>
                          </a:ln>
                          <a:solidFill>
                            <a:schemeClr val="tx1"/>
                          </a:solidFill>
                          <a:effectLst/>
                          <a:latin typeface="Arial"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FE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                                                        </a:t>
                      </a:r>
                      <a:r>
                        <a:rPr kumimoji="0" lang="en-US" sz="1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FE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a:t>
                      </a:r>
                      <a:r>
                        <a:rPr kumimoji="0" lang="en-US" sz="1400" b="0" i="0" u="sng" strike="noStrike" cap="none" normalizeH="0" baseline="0" smtClean="0">
                          <a:ln>
                            <a:noFill/>
                          </a:ln>
                          <a:solidFill>
                            <a:schemeClr val="tx1"/>
                          </a:solidFill>
                          <a:effectLst/>
                          <a:latin typeface="Arial" charset="0"/>
                        </a:rPr>
                        <a:t>12 amu</a:t>
                      </a:r>
                      <a:r>
                        <a:rPr kumimoji="0" lang="en-US" sz="1400" b="0" i="0" u="none" strike="noStrike" cap="none" normalizeH="0" baseline="0" smtClean="0">
                          <a:ln>
                            <a:noFill/>
                          </a:ln>
                          <a:solidFill>
                            <a:schemeClr val="tx1"/>
                          </a:solidFill>
                          <a:effectLst/>
                          <a:latin typeface="Arial" charset="0"/>
                        </a:rPr>
                        <a:t>   =    </a:t>
                      </a:r>
                      <a:r>
                        <a:rPr kumimoji="0" lang="en-US" sz="1400" b="0" i="0" u="sng" strike="noStrike" cap="none" normalizeH="0" baseline="0" smtClean="0">
                          <a:ln>
                            <a:noFill/>
                          </a:ln>
                          <a:solidFill>
                            <a:schemeClr val="tx1"/>
                          </a:solidFill>
                          <a:effectLst/>
                          <a:latin typeface="Arial" charset="0"/>
                        </a:rPr>
                        <a:t>12</a:t>
                      </a:r>
                      <a:endParaRPr kumimoji="0" lang="en-US" sz="1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1 amu            1</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FE5"/>
                    </a:solid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                                                                          </a:t>
                      </a:r>
                      <a:r>
                        <a:rPr kumimoji="0" lang="en-US" sz="1400" b="0" i="0" u="none" strike="noStrike" cap="none" normalizeH="0" baseline="0" smtClean="0">
                          <a:ln>
                            <a:noFill/>
                          </a:ln>
                          <a:solidFill>
                            <a:schemeClr val="tx1"/>
                          </a:solidFill>
                          <a:effectLst/>
                          <a:latin typeface="Arial" charset="0"/>
                        </a:rPr>
                        <a:t>24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[2 x 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FE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2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[2 x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FE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a:t>
                      </a:r>
                      <a:r>
                        <a:rPr kumimoji="0" lang="en-US" sz="1400" b="0" i="0" u="sng" strike="noStrike" cap="none" normalizeH="0" baseline="0" smtClean="0">
                          <a:ln>
                            <a:noFill/>
                          </a:ln>
                          <a:solidFill>
                            <a:schemeClr val="tx1"/>
                          </a:solidFill>
                          <a:effectLst/>
                          <a:latin typeface="Arial" charset="0"/>
                        </a:rPr>
                        <a:t>24 amu</a:t>
                      </a:r>
                      <a:r>
                        <a:rPr kumimoji="0" lang="en-US" sz="1400" b="0" i="0" u="none" strike="noStrike" cap="none" normalizeH="0" baseline="0" smtClean="0">
                          <a:ln>
                            <a:noFill/>
                          </a:ln>
                          <a:solidFill>
                            <a:schemeClr val="tx1"/>
                          </a:solidFill>
                          <a:effectLst/>
                          <a:latin typeface="Arial" charset="0"/>
                        </a:rPr>
                        <a:t>   =    </a:t>
                      </a:r>
                      <a:r>
                        <a:rPr kumimoji="0" lang="en-US" sz="1400" b="0" i="0" u="sng" strike="noStrike" cap="none" normalizeH="0" baseline="0" smtClean="0">
                          <a:ln>
                            <a:noFill/>
                          </a:ln>
                          <a:solidFill>
                            <a:schemeClr val="tx1"/>
                          </a:solidFill>
                          <a:effectLst/>
                          <a:latin typeface="Arial" charset="0"/>
                        </a:rPr>
                        <a:t>12</a:t>
                      </a:r>
                      <a:endParaRPr kumimoji="0" lang="en-US" sz="1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2 amu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FE5"/>
                    </a:solid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                                                                                           </a:t>
                      </a:r>
                      <a:r>
                        <a:rPr kumimoji="0" lang="en-US" sz="1400" b="0" i="0" u="none" strike="noStrike" cap="none" normalizeH="0" baseline="0" smtClean="0">
                          <a:ln>
                            <a:noFill/>
                          </a:ln>
                          <a:solidFill>
                            <a:schemeClr val="tx1"/>
                          </a:solidFill>
                          <a:effectLst/>
                          <a:latin typeface="Arial" charset="0"/>
                        </a:rPr>
                        <a:t>120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[10 x 12]</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FE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10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[10 x 1]</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FE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a:t>
                      </a:r>
                      <a:r>
                        <a:rPr kumimoji="0" lang="en-US" sz="1400" b="0" i="0" u="sng" strike="noStrike" cap="none" normalizeH="0" baseline="0" smtClean="0">
                          <a:ln>
                            <a:noFill/>
                          </a:ln>
                          <a:solidFill>
                            <a:schemeClr val="tx1"/>
                          </a:solidFill>
                          <a:effectLst/>
                          <a:latin typeface="Arial" charset="0"/>
                        </a:rPr>
                        <a:t>120 amu</a:t>
                      </a:r>
                      <a:r>
                        <a:rPr kumimoji="0" lang="en-US" sz="1400" b="0" i="0" u="none" strike="noStrike" cap="none" normalizeH="0" baseline="0" smtClean="0">
                          <a:ln>
                            <a:noFill/>
                          </a:ln>
                          <a:solidFill>
                            <a:schemeClr val="tx1"/>
                          </a:solidFill>
                          <a:effectLst/>
                          <a:latin typeface="Arial" charset="0"/>
                        </a:rPr>
                        <a:t>   =    </a:t>
                      </a:r>
                      <a:r>
                        <a:rPr kumimoji="0" lang="en-US" sz="1400" b="0" i="0" u="sng" strike="noStrike" cap="none" normalizeH="0" baseline="0" smtClean="0">
                          <a:ln>
                            <a:noFill/>
                          </a:ln>
                          <a:solidFill>
                            <a:schemeClr val="tx1"/>
                          </a:solidFill>
                          <a:effectLst/>
                          <a:latin typeface="Arial" charset="0"/>
                        </a:rPr>
                        <a:t>12</a:t>
                      </a:r>
                      <a:endParaRPr kumimoji="0" lang="en-US" sz="1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10 amu            1</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FE5"/>
                    </a:solidFill>
                  </a:tcPr>
                </a:tc>
              </a:tr>
              <a:tr h="1366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600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[50 x 12]</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FE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50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[50 x 1]</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FE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a:t>
                      </a:r>
                      <a:r>
                        <a:rPr kumimoji="0" lang="en-US" sz="1400" b="0" i="0" u="sng" strike="noStrike" cap="none" normalizeH="0" baseline="0" smtClean="0">
                          <a:ln>
                            <a:noFill/>
                          </a:ln>
                          <a:solidFill>
                            <a:schemeClr val="tx1"/>
                          </a:solidFill>
                          <a:effectLst/>
                          <a:latin typeface="Arial" charset="0"/>
                        </a:rPr>
                        <a:t>600 amu</a:t>
                      </a:r>
                      <a:r>
                        <a:rPr kumimoji="0" lang="en-US" sz="1400" b="0" i="0" u="none" strike="noStrike" cap="none" normalizeH="0" baseline="0" smtClean="0">
                          <a:ln>
                            <a:noFill/>
                          </a:ln>
                          <a:solidFill>
                            <a:schemeClr val="tx1"/>
                          </a:solidFill>
                          <a:effectLst/>
                          <a:latin typeface="Arial" charset="0"/>
                        </a:rPr>
                        <a:t>   =    </a:t>
                      </a:r>
                      <a:r>
                        <a:rPr kumimoji="0" lang="en-US" sz="1400" b="0" i="0" u="sng" strike="noStrike" cap="none" normalizeH="0" baseline="0" smtClean="0">
                          <a:ln>
                            <a:noFill/>
                          </a:ln>
                          <a:solidFill>
                            <a:schemeClr val="tx1"/>
                          </a:solidFill>
                          <a:effectLst/>
                          <a:latin typeface="Arial" charset="0"/>
                        </a:rPr>
                        <a:t>12</a:t>
                      </a:r>
                      <a:endParaRPr kumimoji="0" lang="en-US" sz="1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50 amu            1</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FE5"/>
                    </a:solidFill>
                  </a:tcPr>
                </a:tc>
              </a:tr>
              <a:tr h="739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                                               </a:t>
                      </a:r>
                      <a:r>
                        <a:rPr kumimoji="0" lang="en-US" sz="1400" b="0" i="0" u="none" strike="noStrike" cap="none" normalizeH="0" baseline="0" smtClean="0">
                          <a:ln>
                            <a:noFill/>
                          </a:ln>
                          <a:solidFill>
                            <a:schemeClr val="tx1"/>
                          </a:solidFill>
                          <a:effectLst/>
                          <a:latin typeface="Arial" charset="0"/>
                        </a:rPr>
                        <a:t>(6.02 x 10</a:t>
                      </a:r>
                      <a:r>
                        <a:rPr kumimoji="0" lang="en-US" sz="1400" b="0" i="0" u="none" strike="noStrike" cap="none" normalizeH="0" baseline="30000" smtClean="0">
                          <a:ln>
                            <a:noFill/>
                          </a:ln>
                          <a:solidFill>
                            <a:schemeClr val="tx1"/>
                          </a:solidFill>
                          <a:effectLst/>
                          <a:latin typeface="Arial" charset="0"/>
                        </a:rPr>
                        <a:t>23</a:t>
                      </a:r>
                      <a:r>
                        <a:rPr kumimoji="0" lang="en-US" sz="1400" b="0" i="0" u="none" strike="noStrike" cap="none" normalizeH="0" baseline="0" smtClean="0">
                          <a:ln>
                            <a:noFill/>
                          </a:ln>
                          <a:solidFill>
                            <a:schemeClr val="tx1"/>
                          </a:solidFill>
                          <a:effectLst/>
                          <a:latin typeface="Arial" charset="0"/>
                        </a:rPr>
                        <a:t>) x (12)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E5FFE5"/>
                      </a:solidFill>
                      <a:prstDash val="solid"/>
                      <a:round/>
                      <a:headEnd type="none" w="med" len="med"/>
                      <a:tailEnd type="none" w="med" len="med"/>
                    </a:lnB>
                    <a:lnTlToBr>
                      <a:noFill/>
                    </a:lnTlToBr>
                    <a:lnBlToTr>
                      <a:noFill/>
                    </a:lnBlToTr>
                    <a:solidFill>
                      <a:srgbClr val="E5FF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Avogadro’s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   number    </a:t>
                      </a:r>
                      <a:r>
                        <a:rPr kumimoji="0" lang="en-US" sz="1400" b="0" i="0" u="none" strike="noStrike" cap="none" normalizeH="0" baseline="0" smtClean="0">
                          <a:ln>
                            <a:noFill/>
                          </a:ln>
                          <a:solidFill>
                            <a:schemeClr val="tx1"/>
                          </a:solidFill>
                          <a:effectLst/>
                          <a:latin typeface="Arial" charset="0"/>
                        </a:rPr>
                        <a:t>(6.02 x 10</a:t>
                      </a:r>
                      <a:r>
                        <a:rPr kumimoji="0" lang="en-US" sz="1400" b="0" i="0" u="none" strike="noStrike" cap="none" normalizeH="0" baseline="30000" smtClean="0">
                          <a:ln>
                            <a:noFill/>
                          </a:ln>
                          <a:solidFill>
                            <a:schemeClr val="tx1"/>
                          </a:solidFill>
                          <a:effectLst/>
                          <a:latin typeface="Arial" charset="0"/>
                        </a:rPr>
                        <a:t>23</a:t>
                      </a:r>
                      <a:r>
                        <a:rPr kumimoji="0" lang="en-US" sz="1400" b="0" i="0" u="none" strike="noStrike" cap="none" normalizeH="0" baseline="0" smtClean="0">
                          <a:ln>
                            <a:noFill/>
                          </a:ln>
                          <a:solidFill>
                            <a:schemeClr val="tx1"/>
                          </a:solidFill>
                          <a:effectLst/>
                          <a:latin typeface="Arial" charset="0"/>
                        </a:rPr>
                        <a:t>) x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E5FFE5"/>
                      </a:solidFill>
                      <a:prstDash val="solid"/>
                      <a:round/>
                      <a:headEnd type="none" w="med" len="med"/>
                      <a:tailEnd type="none" w="med" len="med"/>
                    </a:lnB>
                    <a:lnTlToBr>
                      <a:noFill/>
                    </a:lnTlToBr>
                    <a:lnBlToTr>
                      <a:noFill/>
                    </a:lnBlToTr>
                    <a:solidFill>
                      <a:srgbClr val="E5FFE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a:t>
                      </a:r>
                      <a:r>
                        <a:rPr kumimoji="0" lang="en-US" sz="1400" b="0" i="0" u="sng" strike="noStrike" cap="none" normalizeH="0" baseline="0" smtClean="0">
                          <a:ln>
                            <a:noFill/>
                          </a:ln>
                          <a:solidFill>
                            <a:schemeClr val="tx1"/>
                          </a:solidFill>
                          <a:effectLst/>
                          <a:latin typeface="Arial" charset="0"/>
                        </a:rPr>
                        <a:t>(6.02 x 10</a:t>
                      </a:r>
                      <a:r>
                        <a:rPr kumimoji="0" lang="en-US" sz="1400" b="0" i="0" u="sng" strike="noStrike" cap="none" normalizeH="0" baseline="30000" smtClean="0">
                          <a:ln>
                            <a:noFill/>
                          </a:ln>
                          <a:solidFill>
                            <a:schemeClr val="tx1"/>
                          </a:solidFill>
                          <a:effectLst/>
                          <a:latin typeface="Arial" charset="0"/>
                        </a:rPr>
                        <a:t>23</a:t>
                      </a:r>
                      <a:r>
                        <a:rPr kumimoji="0" lang="en-US" sz="1400" b="0" i="0" u="sng" strike="noStrike" cap="none" normalizeH="0" baseline="0" smtClean="0">
                          <a:ln>
                            <a:noFill/>
                          </a:ln>
                          <a:solidFill>
                            <a:schemeClr val="tx1"/>
                          </a:solidFill>
                          <a:effectLst/>
                          <a:latin typeface="Arial" charset="0"/>
                        </a:rPr>
                        <a:t>) x (12)</a:t>
                      </a:r>
                      <a:r>
                        <a:rPr kumimoji="0" lang="en-US" sz="1400" b="0" i="0" u="none" strike="noStrike" cap="none" normalizeH="0" baseline="0" smtClean="0">
                          <a:ln>
                            <a:noFill/>
                          </a:ln>
                          <a:solidFill>
                            <a:schemeClr val="tx1"/>
                          </a:solidFill>
                          <a:effectLst/>
                          <a:latin typeface="Arial" charset="0"/>
                        </a:rPr>
                        <a:t>   =    </a:t>
                      </a:r>
                      <a:r>
                        <a:rPr kumimoji="0" lang="en-US" sz="1400" b="0" i="0" u="sng" strike="noStrike" cap="none" normalizeH="0" baseline="0" smtClean="0">
                          <a:ln>
                            <a:noFill/>
                          </a:ln>
                          <a:solidFill>
                            <a:schemeClr val="tx1"/>
                          </a:solidFill>
                          <a:effectLst/>
                          <a:latin typeface="Arial" charset="0"/>
                        </a:rPr>
                        <a:t>12</a:t>
                      </a:r>
                      <a:endParaRPr kumimoji="0" lang="en-US" sz="1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(6.02 x 10</a:t>
                      </a:r>
                      <a:r>
                        <a:rPr kumimoji="0" lang="en-US" sz="1400" b="0" i="0" u="none" strike="noStrike" cap="none" normalizeH="0" baseline="30000" smtClean="0">
                          <a:ln>
                            <a:noFill/>
                          </a:ln>
                          <a:solidFill>
                            <a:schemeClr val="tx1"/>
                          </a:solidFill>
                          <a:effectLst/>
                          <a:latin typeface="Arial" charset="0"/>
                        </a:rPr>
                        <a:t>23</a:t>
                      </a:r>
                      <a:r>
                        <a:rPr kumimoji="0" lang="en-US" sz="1400" b="0" i="0" u="none" strike="noStrike" cap="none" normalizeH="0" baseline="0" smtClean="0">
                          <a:ln>
                            <a:noFill/>
                          </a:ln>
                          <a:solidFill>
                            <a:schemeClr val="tx1"/>
                          </a:solidFill>
                          <a:effectLst/>
                          <a:latin typeface="Arial" charset="0"/>
                        </a:rPr>
                        <a:t>) x (1)            1</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E5FFE5"/>
                      </a:solidFill>
                      <a:prstDash val="solid"/>
                      <a:round/>
                      <a:headEnd type="none" w="med" len="med"/>
                      <a:tailEnd type="none" w="med" len="med"/>
                    </a:lnB>
                    <a:lnTlToBr>
                      <a:noFill/>
                    </a:lnTlToBr>
                    <a:lnBlToTr>
                      <a:noFill/>
                    </a:lnBlToTr>
                    <a:solidFill>
                      <a:srgbClr val="E5FFE5"/>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E5FFE5"/>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5FFE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E5FFE5"/>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5FFE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E5FFE5"/>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5FFE5"/>
                    </a:solidFill>
                  </a:tcPr>
                </a:tc>
              </a:tr>
            </a:tbl>
          </a:graphicData>
        </a:graphic>
      </p:graphicFrame>
      <p:sp>
        <p:nvSpPr>
          <p:cNvPr id="21545" name="Oval 64"/>
          <p:cNvSpPr>
            <a:spLocks noChangeArrowheads="1"/>
          </p:cNvSpPr>
          <p:nvPr/>
        </p:nvSpPr>
        <p:spPr bwMode="auto">
          <a:xfrm>
            <a:off x="914400" y="21336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46" name="Oval 65"/>
          <p:cNvSpPr>
            <a:spLocks noChangeArrowheads="1"/>
          </p:cNvSpPr>
          <p:nvPr/>
        </p:nvSpPr>
        <p:spPr bwMode="auto">
          <a:xfrm>
            <a:off x="762000" y="27432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47" name="Oval 66"/>
          <p:cNvSpPr>
            <a:spLocks noChangeArrowheads="1"/>
          </p:cNvSpPr>
          <p:nvPr/>
        </p:nvSpPr>
        <p:spPr bwMode="auto">
          <a:xfrm>
            <a:off x="990600" y="27432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48" name="Oval 67"/>
          <p:cNvSpPr>
            <a:spLocks noChangeArrowheads="1"/>
          </p:cNvSpPr>
          <p:nvPr/>
        </p:nvSpPr>
        <p:spPr bwMode="auto">
          <a:xfrm>
            <a:off x="685800" y="32004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49" name="Oval 68"/>
          <p:cNvSpPr>
            <a:spLocks noChangeArrowheads="1"/>
          </p:cNvSpPr>
          <p:nvPr/>
        </p:nvSpPr>
        <p:spPr bwMode="auto">
          <a:xfrm>
            <a:off x="685800" y="34290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50" name="Oval 69"/>
          <p:cNvSpPr>
            <a:spLocks noChangeArrowheads="1"/>
          </p:cNvSpPr>
          <p:nvPr/>
        </p:nvSpPr>
        <p:spPr bwMode="auto">
          <a:xfrm>
            <a:off x="914400" y="32004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51" name="Oval 70"/>
          <p:cNvSpPr>
            <a:spLocks noChangeArrowheads="1"/>
          </p:cNvSpPr>
          <p:nvPr/>
        </p:nvSpPr>
        <p:spPr bwMode="auto">
          <a:xfrm>
            <a:off x="914400" y="34290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52" name="Oval 71"/>
          <p:cNvSpPr>
            <a:spLocks noChangeArrowheads="1"/>
          </p:cNvSpPr>
          <p:nvPr/>
        </p:nvSpPr>
        <p:spPr bwMode="auto">
          <a:xfrm>
            <a:off x="1143000" y="32004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53" name="Oval 72"/>
          <p:cNvSpPr>
            <a:spLocks noChangeArrowheads="1"/>
          </p:cNvSpPr>
          <p:nvPr/>
        </p:nvSpPr>
        <p:spPr bwMode="auto">
          <a:xfrm>
            <a:off x="1143000" y="34290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54" name="Oval 73"/>
          <p:cNvSpPr>
            <a:spLocks noChangeArrowheads="1"/>
          </p:cNvSpPr>
          <p:nvPr/>
        </p:nvSpPr>
        <p:spPr bwMode="auto">
          <a:xfrm>
            <a:off x="1371600" y="32004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55" name="Oval 74"/>
          <p:cNvSpPr>
            <a:spLocks noChangeArrowheads="1"/>
          </p:cNvSpPr>
          <p:nvPr/>
        </p:nvSpPr>
        <p:spPr bwMode="auto">
          <a:xfrm>
            <a:off x="1371600" y="34290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56" name="Oval 75"/>
          <p:cNvSpPr>
            <a:spLocks noChangeArrowheads="1"/>
          </p:cNvSpPr>
          <p:nvPr/>
        </p:nvSpPr>
        <p:spPr bwMode="auto">
          <a:xfrm>
            <a:off x="533400" y="38100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57" name="Oval 76"/>
          <p:cNvSpPr>
            <a:spLocks noChangeArrowheads="1"/>
          </p:cNvSpPr>
          <p:nvPr/>
        </p:nvSpPr>
        <p:spPr bwMode="auto">
          <a:xfrm>
            <a:off x="762000" y="38100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58" name="Oval 79"/>
          <p:cNvSpPr>
            <a:spLocks noChangeArrowheads="1"/>
          </p:cNvSpPr>
          <p:nvPr/>
        </p:nvSpPr>
        <p:spPr bwMode="auto">
          <a:xfrm>
            <a:off x="533400" y="42672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59" name="Oval 80"/>
          <p:cNvSpPr>
            <a:spLocks noChangeArrowheads="1"/>
          </p:cNvSpPr>
          <p:nvPr/>
        </p:nvSpPr>
        <p:spPr bwMode="auto">
          <a:xfrm>
            <a:off x="990600" y="40386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60" name="Oval 81"/>
          <p:cNvSpPr>
            <a:spLocks noChangeArrowheads="1"/>
          </p:cNvSpPr>
          <p:nvPr/>
        </p:nvSpPr>
        <p:spPr bwMode="auto">
          <a:xfrm>
            <a:off x="2590800" y="40386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61" name="Oval 82"/>
          <p:cNvSpPr>
            <a:spLocks noChangeArrowheads="1"/>
          </p:cNvSpPr>
          <p:nvPr/>
        </p:nvSpPr>
        <p:spPr bwMode="auto">
          <a:xfrm>
            <a:off x="2362200" y="40386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62" name="Oval 83"/>
          <p:cNvSpPr>
            <a:spLocks noChangeArrowheads="1"/>
          </p:cNvSpPr>
          <p:nvPr/>
        </p:nvSpPr>
        <p:spPr bwMode="auto">
          <a:xfrm>
            <a:off x="2133600" y="40386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63" name="Oval 84"/>
          <p:cNvSpPr>
            <a:spLocks noChangeArrowheads="1"/>
          </p:cNvSpPr>
          <p:nvPr/>
        </p:nvSpPr>
        <p:spPr bwMode="auto">
          <a:xfrm>
            <a:off x="1905000" y="40386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64" name="Oval 85"/>
          <p:cNvSpPr>
            <a:spLocks noChangeArrowheads="1"/>
          </p:cNvSpPr>
          <p:nvPr/>
        </p:nvSpPr>
        <p:spPr bwMode="auto">
          <a:xfrm>
            <a:off x="1676400" y="40386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65" name="Oval 86"/>
          <p:cNvSpPr>
            <a:spLocks noChangeArrowheads="1"/>
          </p:cNvSpPr>
          <p:nvPr/>
        </p:nvSpPr>
        <p:spPr bwMode="auto">
          <a:xfrm>
            <a:off x="1447800" y="40386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66" name="Oval 87"/>
          <p:cNvSpPr>
            <a:spLocks noChangeArrowheads="1"/>
          </p:cNvSpPr>
          <p:nvPr/>
        </p:nvSpPr>
        <p:spPr bwMode="auto">
          <a:xfrm>
            <a:off x="1219200" y="40386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67" name="Oval 88"/>
          <p:cNvSpPr>
            <a:spLocks noChangeArrowheads="1"/>
          </p:cNvSpPr>
          <p:nvPr/>
        </p:nvSpPr>
        <p:spPr bwMode="auto">
          <a:xfrm>
            <a:off x="762000" y="40386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68" name="Oval 89"/>
          <p:cNvSpPr>
            <a:spLocks noChangeArrowheads="1"/>
          </p:cNvSpPr>
          <p:nvPr/>
        </p:nvSpPr>
        <p:spPr bwMode="auto">
          <a:xfrm>
            <a:off x="533400" y="40386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69" name="Oval 90"/>
          <p:cNvSpPr>
            <a:spLocks noChangeArrowheads="1"/>
          </p:cNvSpPr>
          <p:nvPr/>
        </p:nvSpPr>
        <p:spPr bwMode="auto">
          <a:xfrm>
            <a:off x="2590800" y="38100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70" name="Oval 91"/>
          <p:cNvSpPr>
            <a:spLocks noChangeArrowheads="1"/>
          </p:cNvSpPr>
          <p:nvPr/>
        </p:nvSpPr>
        <p:spPr bwMode="auto">
          <a:xfrm>
            <a:off x="2362200" y="38100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71" name="Oval 92"/>
          <p:cNvSpPr>
            <a:spLocks noChangeArrowheads="1"/>
          </p:cNvSpPr>
          <p:nvPr/>
        </p:nvSpPr>
        <p:spPr bwMode="auto">
          <a:xfrm>
            <a:off x="2133600" y="38100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72" name="Oval 93"/>
          <p:cNvSpPr>
            <a:spLocks noChangeArrowheads="1"/>
          </p:cNvSpPr>
          <p:nvPr/>
        </p:nvSpPr>
        <p:spPr bwMode="auto">
          <a:xfrm>
            <a:off x="1905000" y="38100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73" name="Oval 95"/>
          <p:cNvSpPr>
            <a:spLocks noChangeArrowheads="1"/>
          </p:cNvSpPr>
          <p:nvPr/>
        </p:nvSpPr>
        <p:spPr bwMode="auto">
          <a:xfrm>
            <a:off x="1676400" y="38100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74" name="Oval 96"/>
          <p:cNvSpPr>
            <a:spLocks noChangeArrowheads="1"/>
          </p:cNvSpPr>
          <p:nvPr/>
        </p:nvSpPr>
        <p:spPr bwMode="auto">
          <a:xfrm>
            <a:off x="1447800" y="38100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75" name="Oval 97"/>
          <p:cNvSpPr>
            <a:spLocks noChangeArrowheads="1"/>
          </p:cNvSpPr>
          <p:nvPr/>
        </p:nvSpPr>
        <p:spPr bwMode="auto">
          <a:xfrm>
            <a:off x="1219200" y="38100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76" name="Oval 98"/>
          <p:cNvSpPr>
            <a:spLocks noChangeArrowheads="1"/>
          </p:cNvSpPr>
          <p:nvPr/>
        </p:nvSpPr>
        <p:spPr bwMode="auto">
          <a:xfrm>
            <a:off x="990600" y="38100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77" name="Oval 99"/>
          <p:cNvSpPr>
            <a:spLocks noChangeArrowheads="1"/>
          </p:cNvSpPr>
          <p:nvPr/>
        </p:nvSpPr>
        <p:spPr bwMode="auto">
          <a:xfrm>
            <a:off x="1447800" y="44958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78" name="Oval 100"/>
          <p:cNvSpPr>
            <a:spLocks noChangeArrowheads="1"/>
          </p:cNvSpPr>
          <p:nvPr/>
        </p:nvSpPr>
        <p:spPr bwMode="auto">
          <a:xfrm>
            <a:off x="1447800" y="42672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79" name="Oval 101"/>
          <p:cNvSpPr>
            <a:spLocks noChangeArrowheads="1"/>
          </p:cNvSpPr>
          <p:nvPr/>
        </p:nvSpPr>
        <p:spPr bwMode="auto">
          <a:xfrm>
            <a:off x="1219200" y="47244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80" name="Oval 102"/>
          <p:cNvSpPr>
            <a:spLocks noChangeArrowheads="1"/>
          </p:cNvSpPr>
          <p:nvPr/>
        </p:nvSpPr>
        <p:spPr bwMode="auto">
          <a:xfrm>
            <a:off x="1219200" y="44958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81" name="Oval 103"/>
          <p:cNvSpPr>
            <a:spLocks noChangeArrowheads="1"/>
          </p:cNvSpPr>
          <p:nvPr/>
        </p:nvSpPr>
        <p:spPr bwMode="auto">
          <a:xfrm>
            <a:off x="1219200" y="42672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82" name="Oval 104"/>
          <p:cNvSpPr>
            <a:spLocks noChangeArrowheads="1"/>
          </p:cNvSpPr>
          <p:nvPr/>
        </p:nvSpPr>
        <p:spPr bwMode="auto">
          <a:xfrm>
            <a:off x="990600" y="47244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83" name="Oval 105"/>
          <p:cNvSpPr>
            <a:spLocks noChangeArrowheads="1"/>
          </p:cNvSpPr>
          <p:nvPr/>
        </p:nvSpPr>
        <p:spPr bwMode="auto">
          <a:xfrm>
            <a:off x="990600" y="44958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84" name="Oval 106"/>
          <p:cNvSpPr>
            <a:spLocks noChangeArrowheads="1"/>
          </p:cNvSpPr>
          <p:nvPr/>
        </p:nvSpPr>
        <p:spPr bwMode="auto">
          <a:xfrm>
            <a:off x="990600" y="42672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85" name="Oval 107"/>
          <p:cNvSpPr>
            <a:spLocks noChangeArrowheads="1"/>
          </p:cNvSpPr>
          <p:nvPr/>
        </p:nvSpPr>
        <p:spPr bwMode="auto">
          <a:xfrm>
            <a:off x="762000" y="47244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86" name="Oval 108"/>
          <p:cNvSpPr>
            <a:spLocks noChangeArrowheads="1"/>
          </p:cNvSpPr>
          <p:nvPr/>
        </p:nvSpPr>
        <p:spPr bwMode="auto">
          <a:xfrm>
            <a:off x="762000" y="44958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87" name="Oval 109"/>
          <p:cNvSpPr>
            <a:spLocks noChangeArrowheads="1"/>
          </p:cNvSpPr>
          <p:nvPr/>
        </p:nvSpPr>
        <p:spPr bwMode="auto">
          <a:xfrm>
            <a:off x="762000" y="42672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88" name="Oval 110"/>
          <p:cNvSpPr>
            <a:spLocks noChangeArrowheads="1"/>
          </p:cNvSpPr>
          <p:nvPr/>
        </p:nvSpPr>
        <p:spPr bwMode="auto">
          <a:xfrm>
            <a:off x="533400" y="47244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89" name="Oval 111"/>
          <p:cNvSpPr>
            <a:spLocks noChangeArrowheads="1"/>
          </p:cNvSpPr>
          <p:nvPr/>
        </p:nvSpPr>
        <p:spPr bwMode="auto">
          <a:xfrm>
            <a:off x="533400" y="44958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90" name="Oval 114"/>
          <p:cNvSpPr>
            <a:spLocks noChangeArrowheads="1"/>
          </p:cNvSpPr>
          <p:nvPr/>
        </p:nvSpPr>
        <p:spPr bwMode="auto">
          <a:xfrm>
            <a:off x="1676400" y="42672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91" name="Oval 115"/>
          <p:cNvSpPr>
            <a:spLocks noChangeArrowheads="1"/>
          </p:cNvSpPr>
          <p:nvPr/>
        </p:nvSpPr>
        <p:spPr bwMode="auto">
          <a:xfrm>
            <a:off x="1905000" y="42672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92" name="Oval 116"/>
          <p:cNvSpPr>
            <a:spLocks noChangeArrowheads="1"/>
          </p:cNvSpPr>
          <p:nvPr/>
        </p:nvSpPr>
        <p:spPr bwMode="auto">
          <a:xfrm>
            <a:off x="2133600" y="42672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93" name="Oval 117"/>
          <p:cNvSpPr>
            <a:spLocks noChangeArrowheads="1"/>
          </p:cNvSpPr>
          <p:nvPr/>
        </p:nvSpPr>
        <p:spPr bwMode="auto">
          <a:xfrm>
            <a:off x="2362200" y="42672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94" name="Oval 118"/>
          <p:cNvSpPr>
            <a:spLocks noChangeArrowheads="1"/>
          </p:cNvSpPr>
          <p:nvPr/>
        </p:nvSpPr>
        <p:spPr bwMode="auto">
          <a:xfrm>
            <a:off x="2590800" y="42672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95" name="Oval 119"/>
          <p:cNvSpPr>
            <a:spLocks noChangeArrowheads="1"/>
          </p:cNvSpPr>
          <p:nvPr/>
        </p:nvSpPr>
        <p:spPr bwMode="auto">
          <a:xfrm>
            <a:off x="1676400" y="44958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96" name="Oval 120"/>
          <p:cNvSpPr>
            <a:spLocks noChangeArrowheads="1"/>
          </p:cNvSpPr>
          <p:nvPr/>
        </p:nvSpPr>
        <p:spPr bwMode="auto">
          <a:xfrm>
            <a:off x="1905000" y="44958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97" name="Oval 121"/>
          <p:cNvSpPr>
            <a:spLocks noChangeArrowheads="1"/>
          </p:cNvSpPr>
          <p:nvPr/>
        </p:nvSpPr>
        <p:spPr bwMode="auto">
          <a:xfrm>
            <a:off x="2133600" y="44958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98" name="Oval 122"/>
          <p:cNvSpPr>
            <a:spLocks noChangeArrowheads="1"/>
          </p:cNvSpPr>
          <p:nvPr/>
        </p:nvSpPr>
        <p:spPr bwMode="auto">
          <a:xfrm>
            <a:off x="2362200" y="44958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599" name="Oval 123"/>
          <p:cNvSpPr>
            <a:spLocks noChangeArrowheads="1"/>
          </p:cNvSpPr>
          <p:nvPr/>
        </p:nvSpPr>
        <p:spPr bwMode="auto">
          <a:xfrm>
            <a:off x="2590800" y="44958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600" name="Oval 124"/>
          <p:cNvSpPr>
            <a:spLocks noChangeArrowheads="1"/>
          </p:cNvSpPr>
          <p:nvPr/>
        </p:nvSpPr>
        <p:spPr bwMode="auto">
          <a:xfrm>
            <a:off x="1447800" y="47244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601" name="Oval 125"/>
          <p:cNvSpPr>
            <a:spLocks noChangeArrowheads="1"/>
          </p:cNvSpPr>
          <p:nvPr/>
        </p:nvSpPr>
        <p:spPr bwMode="auto">
          <a:xfrm>
            <a:off x="1676400" y="47244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602" name="Oval 126"/>
          <p:cNvSpPr>
            <a:spLocks noChangeArrowheads="1"/>
          </p:cNvSpPr>
          <p:nvPr/>
        </p:nvSpPr>
        <p:spPr bwMode="auto">
          <a:xfrm>
            <a:off x="1905000" y="47244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603" name="Oval 127"/>
          <p:cNvSpPr>
            <a:spLocks noChangeArrowheads="1"/>
          </p:cNvSpPr>
          <p:nvPr/>
        </p:nvSpPr>
        <p:spPr bwMode="auto">
          <a:xfrm>
            <a:off x="2590800" y="47244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604" name="Oval 128"/>
          <p:cNvSpPr>
            <a:spLocks noChangeArrowheads="1"/>
          </p:cNvSpPr>
          <p:nvPr/>
        </p:nvSpPr>
        <p:spPr bwMode="auto">
          <a:xfrm>
            <a:off x="2362200" y="47244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605" name="Oval 129"/>
          <p:cNvSpPr>
            <a:spLocks noChangeArrowheads="1"/>
          </p:cNvSpPr>
          <p:nvPr/>
        </p:nvSpPr>
        <p:spPr bwMode="auto">
          <a:xfrm>
            <a:off x="2133600" y="47244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606" name="Text Box 169"/>
          <p:cNvSpPr txBox="1">
            <a:spLocks noChangeArrowheads="1"/>
          </p:cNvSpPr>
          <p:nvPr/>
        </p:nvSpPr>
        <p:spPr bwMode="auto">
          <a:xfrm>
            <a:off x="10118725" y="2193925"/>
            <a:ext cx="184150" cy="336550"/>
          </a:xfrm>
          <a:prstGeom prst="rect">
            <a:avLst/>
          </a:prstGeom>
          <a:noFill/>
          <a:ln w="9525">
            <a:noFill/>
            <a:miter lim="800000"/>
            <a:headEnd/>
            <a:tailEnd/>
          </a:ln>
        </p:spPr>
        <p:txBody>
          <a:bodyPr wrap="none">
            <a:spAutoFit/>
          </a:bodyPr>
          <a:lstStyle/>
          <a:p>
            <a:endParaRPr lang="en-US" sz="1600"/>
          </a:p>
        </p:txBody>
      </p:sp>
      <p:sp>
        <p:nvSpPr>
          <p:cNvPr id="21607" name="Text Box 185"/>
          <p:cNvSpPr txBox="1">
            <a:spLocks noChangeArrowheads="1"/>
          </p:cNvSpPr>
          <p:nvPr/>
        </p:nvSpPr>
        <p:spPr bwMode="auto">
          <a:xfrm>
            <a:off x="685800" y="5116513"/>
            <a:ext cx="1208088" cy="517525"/>
          </a:xfrm>
          <a:prstGeom prst="rect">
            <a:avLst/>
          </a:prstGeom>
          <a:noFill/>
          <a:ln w="9525">
            <a:noFill/>
            <a:miter lim="800000"/>
            <a:headEnd/>
            <a:tailEnd/>
          </a:ln>
        </p:spPr>
        <p:txBody>
          <a:bodyPr wrap="none">
            <a:spAutoFit/>
          </a:bodyPr>
          <a:lstStyle/>
          <a:p>
            <a:r>
              <a:rPr lang="en-US" b="1"/>
              <a:t>Avogadro’s </a:t>
            </a:r>
          </a:p>
          <a:p>
            <a:r>
              <a:rPr lang="en-US" b="1"/>
              <a:t>   number</a:t>
            </a:r>
          </a:p>
        </p:txBody>
      </p:sp>
      <p:sp>
        <p:nvSpPr>
          <p:cNvPr id="21608" name="Oval 200"/>
          <p:cNvSpPr>
            <a:spLocks noChangeArrowheads="1"/>
          </p:cNvSpPr>
          <p:nvPr/>
        </p:nvSpPr>
        <p:spPr bwMode="auto">
          <a:xfrm>
            <a:off x="4038600" y="22098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09" name="Oval 202"/>
          <p:cNvSpPr>
            <a:spLocks noChangeArrowheads="1"/>
          </p:cNvSpPr>
          <p:nvPr/>
        </p:nvSpPr>
        <p:spPr bwMode="auto">
          <a:xfrm>
            <a:off x="4114800" y="28194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10" name="Oval 203"/>
          <p:cNvSpPr>
            <a:spLocks noChangeArrowheads="1"/>
          </p:cNvSpPr>
          <p:nvPr/>
        </p:nvSpPr>
        <p:spPr bwMode="auto">
          <a:xfrm>
            <a:off x="3962400" y="28194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11" name="Oval 204"/>
          <p:cNvSpPr>
            <a:spLocks noChangeArrowheads="1"/>
          </p:cNvSpPr>
          <p:nvPr/>
        </p:nvSpPr>
        <p:spPr bwMode="auto">
          <a:xfrm>
            <a:off x="3886200" y="32766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12" name="Oval 205"/>
          <p:cNvSpPr>
            <a:spLocks noChangeArrowheads="1"/>
          </p:cNvSpPr>
          <p:nvPr/>
        </p:nvSpPr>
        <p:spPr bwMode="auto">
          <a:xfrm>
            <a:off x="4038600" y="32766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13" name="Oval 206"/>
          <p:cNvSpPr>
            <a:spLocks noChangeArrowheads="1"/>
          </p:cNvSpPr>
          <p:nvPr/>
        </p:nvSpPr>
        <p:spPr bwMode="auto">
          <a:xfrm>
            <a:off x="4191000" y="32766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14" name="Oval 207"/>
          <p:cNvSpPr>
            <a:spLocks noChangeArrowheads="1"/>
          </p:cNvSpPr>
          <p:nvPr/>
        </p:nvSpPr>
        <p:spPr bwMode="auto">
          <a:xfrm>
            <a:off x="4343400" y="32766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15" name="Oval 208"/>
          <p:cNvSpPr>
            <a:spLocks noChangeArrowheads="1"/>
          </p:cNvSpPr>
          <p:nvPr/>
        </p:nvSpPr>
        <p:spPr bwMode="auto">
          <a:xfrm>
            <a:off x="4495800" y="32766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16" name="Oval 210"/>
          <p:cNvSpPr>
            <a:spLocks noChangeArrowheads="1"/>
          </p:cNvSpPr>
          <p:nvPr/>
        </p:nvSpPr>
        <p:spPr bwMode="auto">
          <a:xfrm>
            <a:off x="4038600" y="35052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17" name="Oval 211"/>
          <p:cNvSpPr>
            <a:spLocks noChangeArrowheads="1"/>
          </p:cNvSpPr>
          <p:nvPr/>
        </p:nvSpPr>
        <p:spPr bwMode="auto">
          <a:xfrm>
            <a:off x="4191000" y="35052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18" name="Oval 212"/>
          <p:cNvSpPr>
            <a:spLocks noChangeArrowheads="1"/>
          </p:cNvSpPr>
          <p:nvPr/>
        </p:nvSpPr>
        <p:spPr bwMode="auto">
          <a:xfrm>
            <a:off x="4343400" y="35052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19" name="Oval 213"/>
          <p:cNvSpPr>
            <a:spLocks noChangeArrowheads="1"/>
          </p:cNvSpPr>
          <p:nvPr/>
        </p:nvSpPr>
        <p:spPr bwMode="auto">
          <a:xfrm>
            <a:off x="4495800" y="35052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20" name="Oval 214"/>
          <p:cNvSpPr>
            <a:spLocks noChangeArrowheads="1"/>
          </p:cNvSpPr>
          <p:nvPr/>
        </p:nvSpPr>
        <p:spPr bwMode="auto">
          <a:xfrm>
            <a:off x="3886200" y="35052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21" name="Oval 239"/>
          <p:cNvSpPr>
            <a:spLocks noChangeArrowheads="1"/>
          </p:cNvSpPr>
          <p:nvPr/>
        </p:nvSpPr>
        <p:spPr bwMode="auto">
          <a:xfrm>
            <a:off x="5257800" y="40386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22" name="Oval 240"/>
          <p:cNvSpPr>
            <a:spLocks noChangeArrowheads="1"/>
          </p:cNvSpPr>
          <p:nvPr/>
        </p:nvSpPr>
        <p:spPr bwMode="auto">
          <a:xfrm>
            <a:off x="5105400" y="40386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23" name="Oval 241"/>
          <p:cNvSpPr>
            <a:spLocks noChangeArrowheads="1"/>
          </p:cNvSpPr>
          <p:nvPr/>
        </p:nvSpPr>
        <p:spPr bwMode="auto">
          <a:xfrm>
            <a:off x="4953000" y="40386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24" name="Oval 242"/>
          <p:cNvSpPr>
            <a:spLocks noChangeArrowheads="1"/>
          </p:cNvSpPr>
          <p:nvPr/>
        </p:nvSpPr>
        <p:spPr bwMode="auto">
          <a:xfrm>
            <a:off x="4800600" y="40386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25" name="Oval 243"/>
          <p:cNvSpPr>
            <a:spLocks noChangeArrowheads="1"/>
          </p:cNvSpPr>
          <p:nvPr/>
        </p:nvSpPr>
        <p:spPr bwMode="auto">
          <a:xfrm>
            <a:off x="4648200" y="40386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26" name="Oval 244"/>
          <p:cNvSpPr>
            <a:spLocks noChangeArrowheads="1"/>
          </p:cNvSpPr>
          <p:nvPr/>
        </p:nvSpPr>
        <p:spPr bwMode="auto">
          <a:xfrm>
            <a:off x="4495800" y="40386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27" name="Oval 245"/>
          <p:cNvSpPr>
            <a:spLocks noChangeArrowheads="1"/>
          </p:cNvSpPr>
          <p:nvPr/>
        </p:nvSpPr>
        <p:spPr bwMode="auto">
          <a:xfrm>
            <a:off x="4343400" y="40386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28" name="Oval 248"/>
          <p:cNvSpPr>
            <a:spLocks noChangeArrowheads="1"/>
          </p:cNvSpPr>
          <p:nvPr/>
        </p:nvSpPr>
        <p:spPr bwMode="auto">
          <a:xfrm>
            <a:off x="3886200" y="40386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29" name="Oval 249"/>
          <p:cNvSpPr>
            <a:spLocks noChangeArrowheads="1"/>
          </p:cNvSpPr>
          <p:nvPr/>
        </p:nvSpPr>
        <p:spPr bwMode="auto">
          <a:xfrm>
            <a:off x="5257800" y="41910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30" name="Oval 250"/>
          <p:cNvSpPr>
            <a:spLocks noChangeArrowheads="1"/>
          </p:cNvSpPr>
          <p:nvPr/>
        </p:nvSpPr>
        <p:spPr bwMode="auto">
          <a:xfrm>
            <a:off x="5105400" y="41910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31" name="Oval 251"/>
          <p:cNvSpPr>
            <a:spLocks noChangeArrowheads="1"/>
          </p:cNvSpPr>
          <p:nvPr/>
        </p:nvSpPr>
        <p:spPr bwMode="auto">
          <a:xfrm>
            <a:off x="4953000" y="41910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32" name="Oval 252"/>
          <p:cNvSpPr>
            <a:spLocks noChangeArrowheads="1"/>
          </p:cNvSpPr>
          <p:nvPr/>
        </p:nvSpPr>
        <p:spPr bwMode="auto">
          <a:xfrm>
            <a:off x="4800600" y="41910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33" name="Oval 253"/>
          <p:cNvSpPr>
            <a:spLocks noChangeArrowheads="1"/>
          </p:cNvSpPr>
          <p:nvPr/>
        </p:nvSpPr>
        <p:spPr bwMode="auto">
          <a:xfrm>
            <a:off x="4648200" y="41910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34" name="Oval 254"/>
          <p:cNvSpPr>
            <a:spLocks noChangeArrowheads="1"/>
          </p:cNvSpPr>
          <p:nvPr/>
        </p:nvSpPr>
        <p:spPr bwMode="auto">
          <a:xfrm>
            <a:off x="4495800" y="41910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35" name="Oval 255"/>
          <p:cNvSpPr>
            <a:spLocks noChangeArrowheads="1"/>
          </p:cNvSpPr>
          <p:nvPr/>
        </p:nvSpPr>
        <p:spPr bwMode="auto">
          <a:xfrm>
            <a:off x="4343400" y="41910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36" name="Oval 258"/>
          <p:cNvSpPr>
            <a:spLocks noChangeArrowheads="1"/>
          </p:cNvSpPr>
          <p:nvPr/>
        </p:nvSpPr>
        <p:spPr bwMode="auto">
          <a:xfrm>
            <a:off x="3886200" y="41910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37" name="Oval 259"/>
          <p:cNvSpPr>
            <a:spLocks noChangeArrowheads="1"/>
          </p:cNvSpPr>
          <p:nvPr/>
        </p:nvSpPr>
        <p:spPr bwMode="auto">
          <a:xfrm>
            <a:off x="5257800" y="43434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38" name="Oval 260"/>
          <p:cNvSpPr>
            <a:spLocks noChangeArrowheads="1"/>
          </p:cNvSpPr>
          <p:nvPr/>
        </p:nvSpPr>
        <p:spPr bwMode="auto">
          <a:xfrm>
            <a:off x="5105400" y="43434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39" name="Oval 261"/>
          <p:cNvSpPr>
            <a:spLocks noChangeArrowheads="1"/>
          </p:cNvSpPr>
          <p:nvPr/>
        </p:nvSpPr>
        <p:spPr bwMode="auto">
          <a:xfrm>
            <a:off x="4953000" y="43434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40" name="Oval 262"/>
          <p:cNvSpPr>
            <a:spLocks noChangeArrowheads="1"/>
          </p:cNvSpPr>
          <p:nvPr/>
        </p:nvSpPr>
        <p:spPr bwMode="auto">
          <a:xfrm>
            <a:off x="4800600" y="43434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41" name="Oval 263"/>
          <p:cNvSpPr>
            <a:spLocks noChangeArrowheads="1"/>
          </p:cNvSpPr>
          <p:nvPr/>
        </p:nvSpPr>
        <p:spPr bwMode="auto">
          <a:xfrm>
            <a:off x="4648200" y="43434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42" name="Oval 264"/>
          <p:cNvSpPr>
            <a:spLocks noChangeArrowheads="1"/>
          </p:cNvSpPr>
          <p:nvPr/>
        </p:nvSpPr>
        <p:spPr bwMode="auto">
          <a:xfrm>
            <a:off x="4495800" y="43434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43" name="Oval 265"/>
          <p:cNvSpPr>
            <a:spLocks noChangeArrowheads="1"/>
          </p:cNvSpPr>
          <p:nvPr/>
        </p:nvSpPr>
        <p:spPr bwMode="auto">
          <a:xfrm>
            <a:off x="4343400" y="43434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44" name="Oval 268"/>
          <p:cNvSpPr>
            <a:spLocks noChangeArrowheads="1"/>
          </p:cNvSpPr>
          <p:nvPr/>
        </p:nvSpPr>
        <p:spPr bwMode="auto">
          <a:xfrm>
            <a:off x="3886200" y="43434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45" name="Oval 269"/>
          <p:cNvSpPr>
            <a:spLocks noChangeArrowheads="1"/>
          </p:cNvSpPr>
          <p:nvPr/>
        </p:nvSpPr>
        <p:spPr bwMode="auto">
          <a:xfrm>
            <a:off x="5257800" y="44958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46" name="Oval 270"/>
          <p:cNvSpPr>
            <a:spLocks noChangeArrowheads="1"/>
          </p:cNvSpPr>
          <p:nvPr/>
        </p:nvSpPr>
        <p:spPr bwMode="auto">
          <a:xfrm>
            <a:off x="5105400" y="44958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47" name="Oval 271"/>
          <p:cNvSpPr>
            <a:spLocks noChangeArrowheads="1"/>
          </p:cNvSpPr>
          <p:nvPr/>
        </p:nvSpPr>
        <p:spPr bwMode="auto">
          <a:xfrm>
            <a:off x="4953000" y="44958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48" name="Oval 272"/>
          <p:cNvSpPr>
            <a:spLocks noChangeArrowheads="1"/>
          </p:cNvSpPr>
          <p:nvPr/>
        </p:nvSpPr>
        <p:spPr bwMode="auto">
          <a:xfrm>
            <a:off x="4800600" y="44958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49" name="Oval 273"/>
          <p:cNvSpPr>
            <a:spLocks noChangeArrowheads="1"/>
          </p:cNvSpPr>
          <p:nvPr/>
        </p:nvSpPr>
        <p:spPr bwMode="auto">
          <a:xfrm>
            <a:off x="4648200" y="44958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50" name="Oval 274"/>
          <p:cNvSpPr>
            <a:spLocks noChangeArrowheads="1"/>
          </p:cNvSpPr>
          <p:nvPr/>
        </p:nvSpPr>
        <p:spPr bwMode="auto">
          <a:xfrm>
            <a:off x="4495800" y="44958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51" name="Oval 275"/>
          <p:cNvSpPr>
            <a:spLocks noChangeArrowheads="1"/>
          </p:cNvSpPr>
          <p:nvPr/>
        </p:nvSpPr>
        <p:spPr bwMode="auto">
          <a:xfrm>
            <a:off x="4343400" y="44958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52" name="Oval 278"/>
          <p:cNvSpPr>
            <a:spLocks noChangeArrowheads="1"/>
          </p:cNvSpPr>
          <p:nvPr/>
        </p:nvSpPr>
        <p:spPr bwMode="auto">
          <a:xfrm>
            <a:off x="3886200" y="44958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53" name="Oval 279"/>
          <p:cNvSpPr>
            <a:spLocks noChangeArrowheads="1"/>
          </p:cNvSpPr>
          <p:nvPr/>
        </p:nvSpPr>
        <p:spPr bwMode="auto">
          <a:xfrm>
            <a:off x="5257800" y="46482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54" name="Oval 280"/>
          <p:cNvSpPr>
            <a:spLocks noChangeArrowheads="1"/>
          </p:cNvSpPr>
          <p:nvPr/>
        </p:nvSpPr>
        <p:spPr bwMode="auto">
          <a:xfrm>
            <a:off x="5105400" y="46482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55" name="Oval 281"/>
          <p:cNvSpPr>
            <a:spLocks noChangeArrowheads="1"/>
          </p:cNvSpPr>
          <p:nvPr/>
        </p:nvSpPr>
        <p:spPr bwMode="auto">
          <a:xfrm>
            <a:off x="4953000" y="46482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56" name="Oval 282"/>
          <p:cNvSpPr>
            <a:spLocks noChangeArrowheads="1"/>
          </p:cNvSpPr>
          <p:nvPr/>
        </p:nvSpPr>
        <p:spPr bwMode="auto">
          <a:xfrm>
            <a:off x="4800600" y="46482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57" name="Oval 283"/>
          <p:cNvSpPr>
            <a:spLocks noChangeArrowheads="1"/>
          </p:cNvSpPr>
          <p:nvPr/>
        </p:nvSpPr>
        <p:spPr bwMode="auto">
          <a:xfrm>
            <a:off x="4648200" y="46482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58" name="Oval 284"/>
          <p:cNvSpPr>
            <a:spLocks noChangeArrowheads="1"/>
          </p:cNvSpPr>
          <p:nvPr/>
        </p:nvSpPr>
        <p:spPr bwMode="auto">
          <a:xfrm>
            <a:off x="4495800" y="46482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59" name="Oval 285"/>
          <p:cNvSpPr>
            <a:spLocks noChangeArrowheads="1"/>
          </p:cNvSpPr>
          <p:nvPr/>
        </p:nvSpPr>
        <p:spPr bwMode="auto">
          <a:xfrm>
            <a:off x="4343400" y="46482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60" name="Oval 288"/>
          <p:cNvSpPr>
            <a:spLocks noChangeArrowheads="1"/>
          </p:cNvSpPr>
          <p:nvPr/>
        </p:nvSpPr>
        <p:spPr bwMode="auto">
          <a:xfrm>
            <a:off x="3886200" y="46482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61" name="Oval 289"/>
          <p:cNvSpPr>
            <a:spLocks noChangeArrowheads="1"/>
          </p:cNvSpPr>
          <p:nvPr/>
        </p:nvSpPr>
        <p:spPr bwMode="auto">
          <a:xfrm>
            <a:off x="4191000" y="40386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62" name="Oval 290"/>
          <p:cNvSpPr>
            <a:spLocks noChangeArrowheads="1"/>
          </p:cNvSpPr>
          <p:nvPr/>
        </p:nvSpPr>
        <p:spPr bwMode="auto">
          <a:xfrm>
            <a:off x="4038600" y="40386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63" name="Oval 291"/>
          <p:cNvSpPr>
            <a:spLocks noChangeArrowheads="1"/>
          </p:cNvSpPr>
          <p:nvPr/>
        </p:nvSpPr>
        <p:spPr bwMode="auto">
          <a:xfrm>
            <a:off x="4191000" y="41910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64" name="Oval 292"/>
          <p:cNvSpPr>
            <a:spLocks noChangeArrowheads="1"/>
          </p:cNvSpPr>
          <p:nvPr/>
        </p:nvSpPr>
        <p:spPr bwMode="auto">
          <a:xfrm>
            <a:off x="4038600" y="41910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65" name="Oval 293"/>
          <p:cNvSpPr>
            <a:spLocks noChangeArrowheads="1"/>
          </p:cNvSpPr>
          <p:nvPr/>
        </p:nvSpPr>
        <p:spPr bwMode="auto">
          <a:xfrm>
            <a:off x="4191000" y="43434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66" name="Oval 294"/>
          <p:cNvSpPr>
            <a:spLocks noChangeArrowheads="1"/>
          </p:cNvSpPr>
          <p:nvPr/>
        </p:nvSpPr>
        <p:spPr bwMode="auto">
          <a:xfrm>
            <a:off x="4038600" y="43434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67" name="Oval 295"/>
          <p:cNvSpPr>
            <a:spLocks noChangeArrowheads="1"/>
          </p:cNvSpPr>
          <p:nvPr/>
        </p:nvSpPr>
        <p:spPr bwMode="auto">
          <a:xfrm>
            <a:off x="4191000" y="44958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68" name="Oval 296"/>
          <p:cNvSpPr>
            <a:spLocks noChangeArrowheads="1"/>
          </p:cNvSpPr>
          <p:nvPr/>
        </p:nvSpPr>
        <p:spPr bwMode="auto">
          <a:xfrm>
            <a:off x="4038600" y="44958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69" name="Oval 297"/>
          <p:cNvSpPr>
            <a:spLocks noChangeArrowheads="1"/>
          </p:cNvSpPr>
          <p:nvPr/>
        </p:nvSpPr>
        <p:spPr bwMode="auto">
          <a:xfrm>
            <a:off x="4191000" y="46482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70" name="Oval 298"/>
          <p:cNvSpPr>
            <a:spLocks noChangeArrowheads="1"/>
          </p:cNvSpPr>
          <p:nvPr/>
        </p:nvSpPr>
        <p:spPr bwMode="auto">
          <a:xfrm>
            <a:off x="4038600" y="4648200"/>
            <a:ext cx="76200" cy="762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671" name="Text Box 304"/>
          <p:cNvSpPr txBox="1">
            <a:spLocks noChangeArrowheads="1"/>
          </p:cNvSpPr>
          <p:nvPr/>
        </p:nvSpPr>
        <p:spPr bwMode="auto">
          <a:xfrm>
            <a:off x="7299325" y="2574925"/>
            <a:ext cx="184150" cy="336550"/>
          </a:xfrm>
          <a:prstGeom prst="rect">
            <a:avLst/>
          </a:prstGeom>
          <a:noFill/>
          <a:ln w="9525">
            <a:noFill/>
            <a:miter lim="800000"/>
            <a:headEnd/>
            <a:tailEnd/>
          </a:ln>
        </p:spPr>
        <p:txBody>
          <a:bodyPr wrap="none">
            <a:spAutoFit/>
          </a:bodyPr>
          <a:lstStyle/>
          <a:p>
            <a:endParaRPr lang="en-US" sz="1600"/>
          </a:p>
        </p:txBody>
      </p:sp>
      <p:sp>
        <p:nvSpPr>
          <p:cNvPr id="21672" name="Oval 437"/>
          <p:cNvSpPr>
            <a:spLocks noChangeArrowheads="1"/>
          </p:cNvSpPr>
          <p:nvPr/>
        </p:nvSpPr>
        <p:spPr bwMode="auto">
          <a:xfrm>
            <a:off x="1600200" y="32004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673" name="Oval 438"/>
          <p:cNvSpPr>
            <a:spLocks noChangeArrowheads="1"/>
          </p:cNvSpPr>
          <p:nvPr/>
        </p:nvSpPr>
        <p:spPr bwMode="auto">
          <a:xfrm>
            <a:off x="1600200" y="3429000"/>
            <a:ext cx="152400" cy="152400"/>
          </a:xfrm>
          <a:prstGeom prst="ellipse">
            <a:avLst/>
          </a:prstGeom>
          <a:gradFill rotWithShape="0">
            <a:gsLst>
              <a:gs pos="0">
                <a:schemeClr val="bg2"/>
              </a:gs>
              <a:gs pos="100000">
                <a:schemeClr val="tx1"/>
              </a:gs>
            </a:gsLst>
            <a:lin ang="2700000" scaled="1"/>
          </a:gradFill>
          <a:ln w="9525">
            <a:solidFill>
              <a:schemeClr val="tx1"/>
            </a:solidFill>
            <a:round/>
            <a:headEnd/>
            <a:tailEnd/>
          </a:ln>
        </p:spPr>
        <p:txBody>
          <a:bodyPr wrap="none" anchor="ctr"/>
          <a:lstStyle/>
          <a:p>
            <a:endParaRPr lang="en-US"/>
          </a:p>
        </p:txBody>
      </p:sp>
      <p:sp>
        <p:nvSpPr>
          <p:cNvPr id="21674" name="AutoShape 5">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17847" name="Document">
            <a:hlinkClick r:id="rId4"/>
          </p:cNvPr>
          <p:cNvSpPr>
            <a:spLocks noChangeAspect="1" noEditPoints="1" noChangeArrowheads="1"/>
          </p:cNvSpPr>
          <p:nvPr/>
        </p:nvSpPr>
        <p:spPr bwMode="auto">
          <a:xfrm>
            <a:off x="8134350" y="153988"/>
            <a:ext cx="676275" cy="90487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lgn="ctr">
              <a:defRPr/>
            </a:pPr>
            <a:endParaRPr lang="en-US" sz="800"/>
          </a:p>
          <a:p>
            <a:pPr algn="ctr">
              <a:defRPr/>
            </a:pPr>
            <a:r>
              <a:rPr lang="en-US" sz="800"/>
              <a:t>AvogadroPaper</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48" name="Text Box 44"/>
          <p:cNvSpPr txBox="1">
            <a:spLocks noChangeArrowheads="1"/>
          </p:cNvSpPr>
          <p:nvPr/>
        </p:nvSpPr>
        <p:spPr bwMode="auto">
          <a:xfrm>
            <a:off x="6988175" y="6100763"/>
            <a:ext cx="1593850" cy="336550"/>
          </a:xfrm>
          <a:prstGeom prst="rect">
            <a:avLst/>
          </a:prstGeom>
          <a:noFill/>
          <a:ln w="9525">
            <a:noFill/>
            <a:miter lim="800000"/>
            <a:headEnd/>
            <a:tailEnd/>
          </a:ln>
        </p:spPr>
        <p:txBody>
          <a:bodyPr wrap="none">
            <a:spAutoFit/>
          </a:bodyPr>
          <a:lstStyle/>
          <a:p>
            <a:r>
              <a:rPr lang="en-US" sz="1600"/>
              <a:t>174.3 g CH</a:t>
            </a:r>
            <a:r>
              <a:rPr lang="en-US" sz="1600" baseline="-25000"/>
              <a:t>3</a:t>
            </a:r>
            <a:r>
              <a:rPr lang="en-US" sz="1600"/>
              <a:t>OH</a:t>
            </a:r>
          </a:p>
        </p:txBody>
      </p:sp>
      <p:sp>
        <p:nvSpPr>
          <p:cNvPr id="456745" name="Text Box 41"/>
          <p:cNvSpPr txBox="1">
            <a:spLocks noChangeArrowheads="1"/>
          </p:cNvSpPr>
          <p:nvPr/>
        </p:nvSpPr>
        <p:spPr bwMode="auto">
          <a:xfrm>
            <a:off x="5372100" y="5930900"/>
            <a:ext cx="1311275" cy="336550"/>
          </a:xfrm>
          <a:prstGeom prst="rect">
            <a:avLst/>
          </a:prstGeom>
          <a:noFill/>
          <a:ln w="9525">
            <a:noFill/>
            <a:miter lim="800000"/>
            <a:headEnd/>
            <a:tailEnd/>
          </a:ln>
        </p:spPr>
        <p:txBody>
          <a:bodyPr wrap="none">
            <a:spAutoFit/>
          </a:bodyPr>
          <a:lstStyle/>
          <a:p>
            <a:r>
              <a:rPr lang="en-US" sz="1600"/>
              <a:t>32 g CH</a:t>
            </a:r>
            <a:r>
              <a:rPr lang="en-US" sz="1600" baseline="-25000"/>
              <a:t>3</a:t>
            </a:r>
            <a:r>
              <a:rPr lang="en-US" sz="1600"/>
              <a:t>OH</a:t>
            </a:r>
          </a:p>
        </p:txBody>
      </p:sp>
      <p:sp>
        <p:nvSpPr>
          <p:cNvPr id="146436" name="Text Box 3"/>
          <p:cNvSpPr txBox="1">
            <a:spLocks noChangeArrowheads="1"/>
          </p:cNvSpPr>
          <p:nvPr/>
        </p:nvSpPr>
        <p:spPr bwMode="auto">
          <a:xfrm>
            <a:off x="288925" y="1230313"/>
            <a:ext cx="8810625" cy="942975"/>
          </a:xfrm>
          <a:prstGeom prst="rect">
            <a:avLst/>
          </a:prstGeom>
          <a:noFill/>
          <a:ln w="9525">
            <a:noFill/>
            <a:miter lim="800000"/>
            <a:headEnd/>
            <a:tailEnd/>
          </a:ln>
        </p:spPr>
        <p:txBody>
          <a:bodyPr wrap="none">
            <a:spAutoFit/>
          </a:bodyPr>
          <a:lstStyle/>
          <a:p>
            <a:pPr marL="457200" indent="-457200"/>
            <a:r>
              <a:rPr lang="en-US"/>
              <a:t>3.  Carbon monoxide can be combined with hydrogen to produce methanol, CH</a:t>
            </a:r>
            <a:r>
              <a:rPr lang="en-US" baseline="-25000"/>
              <a:t>3</a:t>
            </a:r>
            <a:r>
              <a:rPr lang="en-US"/>
              <a:t>OH.  Methanol is used as an </a:t>
            </a:r>
          </a:p>
          <a:p>
            <a:pPr marL="457200" indent="-457200"/>
            <a:r>
              <a:rPr lang="en-US"/>
              <a:t>             industrial solvent, as a reactant in some synthesis reactions, and as a clean-burning fuel for some</a:t>
            </a:r>
          </a:p>
          <a:p>
            <a:pPr marL="457200" indent="-457200"/>
            <a:r>
              <a:rPr lang="en-US"/>
              <a:t>             racing cars.  If you had 152 kg of carbon monoxide and 24.5 kg of hydrogen gas, how many kilograms</a:t>
            </a:r>
          </a:p>
          <a:p>
            <a:pPr marL="457200" indent="-457200"/>
            <a:r>
              <a:rPr lang="en-US"/>
              <a:t>             of methanol could be produced?</a:t>
            </a:r>
          </a:p>
        </p:txBody>
      </p:sp>
      <p:sp>
        <p:nvSpPr>
          <p:cNvPr id="146437" name="Rectangle 4"/>
          <p:cNvSpPr>
            <a:spLocks noGrp="1" noChangeArrowheads="1"/>
          </p:cNvSpPr>
          <p:nvPr>
            <p:ph type="title"/>
          </p:nvPr>
        </p:nvSpPr>
        <p:spPr>
          <a:noFill/>
        </p:spPr>
        <p:txBody>
          <a:bodyPr/>
          <a:lstStyle/>
          <a:p>
            <a:pPr eaLnBrk="1" hangingPunct="1"/>
            <a:r>
              <a:rPr lang="en-US" sz="2800" i="1" smtClean="0"/>
              <a:t>Limiting Reactant Problems</a:t>
            </a:r>
          </a:p>
        </p:txBody>
      </p:sp>
      <p:sp>
        <p:nvSpPr>
          <p:cNvPr id="456709" name="Oval 5">
            <a:hlinkClick r:id="rId3" action="ppaction://hlinksldjump"/>
          </p:cNvPr>
          <p:cNvSpPr>
            <a:spLocks noChangeArrowheads="1"/>
          </p:cNvSpPr>
          <p:nvPr/>
        </p:nvSpPr>
        <p:spPr bwMode="auto">
          <a:xfrm>
            <a:off x="290513" y="1912938"/>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Back</a:t>
            </a:r>
          </a:p>
        </p:txBody>
      </p:sp>
      <p:sp>
        <p:nvSpPr>
          <p:cNvPr id="146439" name="Text Box 6"/>
          <p:cNvSpPr txBox="1">
            <a:spLocks noChangeArrowheads="1"/>
          </p:cNvSpPr>
          <p:nvPr/>
        </p:nvSpPr>
        <p:spPr bwMode="auto">
          <a:xfrm>
            <a:off x="1336675" y="2211388"/>
            <a:ext cx="5903913" cy="396875"/>
          </a:xfrm>
          <a:prstGeom prst="rect">
            <a:avLst/>
          </a:prstGeom>
          <a:noFill/>
          <a:ln w="9525">
            <a:noFill/>
            <a:miter lim="800000"/>
            <a:headEnd/>
            <a:tailEnd/>
          </a:ln>
        </p:spPr>
        <p:txBody>
          <a:bodyPr wrap="none">
            <a:spAutoFit/>
          </a:bodyPr>
          <a:lstStyle/>
          <a:p>
            <a:r>
              <a:rPr lang="en-US" sz="2000"/>
              <a:t>CO (g)   +     2 H</a:t>
            </a:r>
            <a:r>
              <a:rPr lang="en-US" sz="2000" baseline="-25000"/>
              <a:t>2</a:t>
            </a:r>
            <a:r>
              <a:rPr lang="en-US" sz="2000"/>
              <a:t>(g)                                CH</a:t>
            </a:r>
            <a:r>
              <a:rPr lang="en-US" sz="2000" baseline="-25000"/>
              <a:t>3</a:t>
            </a:r>
            <a:r>
              <a:rPr lang="en-US" sz="2000"/>
              <a:t>OH (g)</a:t>
            </a:r>
          </a:p>
        </p:txBody>
      </p:sp>
      <p:sp>
        <p:nvSpPr>
          <p:cNvPr id="146440" name="Line 7"/>
          <p:cNvSpPr>
            <a:spLocks noChangeShapeType="1"/>
          </p:cNvSpPr>
          <p:nvPr/>
        </p:nvSpPr>
        <p:spPr bwMode="auto">
          <a:xfrm>
            <a:off x="4219575" y="2438400"/>
            <a:ext cx="857250" cy="0"/>
          </a:xfrm>
          <a:prstGeom prst="line">
            <a:avLst/>
          </a:prstGeom>
          <a:noFill/>
          <a:ln w="22225">
            <a:solidFill>
              <a:schemeClr val="tx1"/>
            </a:solidFill>
            <a:round/>
            <a:headEnd/>
            <a:tailEnd type="triangle" w="med" len="med"/>
          </a:ln>
        </p:spPr>
        <p:txBody>
          <a:bodyPr/>
          <a:lstStyle/>
          <a:p>
            <a:endParaRPr lang="en-US"/>
          </a:p>
        </p:txBody>
      </p:sp>
      <p:sp>
        <p:nvSpPr>
          <p:cNvPr id="456712" name="Text Box 8"/>
          <p:cNvSpPr txBox="1">
            <a:spLocks noChangeArrowheads="1"/>
          </p:cNvSpPr>
          <p:nvPr/>
        </p:nvSpPr>
        <p:spPr bwMode="auto">
          <a:xfrm>
            <a:off x="1533525" y="2798763"/>
            <a:ext cx="862013" cy="336550"/>
          </a:xfrm>
          <a:prstGeom prst="rect">
            <a:avLst/>
          </a:prstGeom>
          <a:noFill/>
          <a:ln w="9525">
            <a:noFill/>
            <a:miter lim="800000"/>
            <a:headEnd/>
            <a:tailEnd/>
          </a:ln>
        </p:spPr>
        <p:txBody>
          <a:bodyPr wrap="none">
            <a:spAutoFit/>
          </a:bodyPr>
          <a:lstStyle/>
          <a:p>
            <a:r>
              <a:rPr lang="en-US" sz="1600"/>
              <a:t>152.5 g</a:t>
            </a:r>
          </a:p>
        </p:txBody>
      </p:sp>
      <p:sp>
        <p:nvSpPr>
          <p:cNvPr id="456713" name="Text Box 9"/>
          <p:cNvSpPr txBox="1">
            <a:spLocks noChangeArrowheads="1"/>
          </p:cNvSpPr>
          <p:nvPr/>
        </p:nvSpPr>
        <p:spPr bwMode="auto">
          <a:xfrm>
            <a:off x="2933700" y="2827338"/>
            <a:ext cx="749300" cy="336550"/>
          </a:xfrm>
          <a:prstGeom prst="rect">
            <a:avLst/>
          </a:prstGeom>
          <a:noFill/>
          <a:ln w="9525">
            <a:noFill/>
            <a:miter lim="800000"/>
            <a:headEnd/>
            <a:tailEnd/>
          </a:ln>
        </p:spPr>
        <p:txBody>
          <a:bodyPr wrap="none">
            <a:spAutoFit/>
          </a:bodyPr>
          <a:lstStyle/>
          <a:p>
            <a:r>
              <a:rPr lang="en-US" sz="1600"/>
              <a:t>24.5 g</a:t>
            </a:r>
          </a:p>
        </p:txBody>
      </p:sp>
      <p:sp>
        <p:nvSpPr>
          <p:cNvPr id="456714" name="Line 10"/>
          <p:cNvSpPr>
            <a:spLocks noChangeShapeType="1"/>
          </p:cNvSpPr>
          <p:nvPr/>
        </p:nvSpPr>
        <p:spPr bwMode="auto">
          <a:xfrm>
            <a:off x="1743075" y="3179763"/>
            <a:ext cx="0" cy="1152525"/>
          </a:xfrm>
          <a:prstGeom prst="line">
            <a:avLst/>
          </a:prstGeom>
          <a:noFill/>
          <a:ln w="9525">
            <a:solidFill>
              <a:schemeClr val="tx1"/>
            </a:solidFill>
            <a:round/>
            <a:headEnd/>
            <a:tailEnd type="triangle" w="med" len="med"/>
          </a:ln>
        </p:spPr>
        <p:txBody>
          <a:bodyPr/>
          <a:lstStyle/>
          <a:p>
            <a:endParaRPr lang="en-US"/>
          </a:p>
        </p:txBody>
      </p:sp>
      <p:sp>
        <p:nvSpPr>
          <p:cNvPr id="456715" name="Line 11"/>
          <p:cNvSpPr>
            <a:spLocks noChangeShapeType="1"/>
          </p:cNvSpPr>
          <p:nvPr/>
        </p:nvSpPr>
        <p:spPr bwMode="auto">
          <a:xfrm>
            <a:off x="3211513" y="3187700"/>
            <a:ext cx="0" cy="1152525"/>
          </a:xfrm>
          <a:prstGeom prst="line">
            <a:avLst/>
          </a:prstGeom>
          <a:noFill/>
          <a:ln w="9525">
            <a:solidFill>
              <a:schemeClr val="tx1"/>
            </a:solidFill>
            <a:round/>
            <a:headEnd/>
            <a:tailEnd type="triangle" w="med" len="med"/>
          </a:ln>
        </p:spPr>
        <p:txBody>
          <a:bodyPr/>
          <a:lstStyle/>
          <a:p>
            <a:endParaRPr lang="en-US"/>
          </a:p>
        </p:txBody>
      </p:sp>
      <p:sp>
        <p:nvSpPr>
          <p:cNvPr id="456716" name="Text Box 12"/>
          <p:cNvSpPr txBox="1">
            <a:spLocks noChangeArrowheads="1"/>
          </p:cNvSpPr>
          <p:nvPr/>
        </p:nvSpPr>
        <p:spPr bwMode="auto">
          <a:xfrm>
            <a:off x="1792288" y="3433763"/>
            <a:ext cx="1077912" cy="336550"/>
          </a:xfrm>
          <a:prstGeom prst="rect">
            <a:avLst/>
          </a:prstGeom>
          <a:noFill/>
          <a:ln w="9525">
            <a:noFill/>
            <a:miter lim="800000"/>
            <a:headEnd/>
            <a:tailEnd/>
          </a:ln>
        </p:spPr>
        <p:txBody>
          <a:bodyPr wrap="none">
            <a:spAutoFit/>
          </a:bodyPr>
          <a:lstStyle/>
          <a:p>
            <a:r>
              <a:rPr lang="en-US" sz="1600"/>
              <a:t>/ 28 g/mol</a:t>
            </a:r>
          </a:p>
        </p:txBody>
      </p:sp>
      <p:sp>
        <p:nvSpPr>
          <p:cNvPr id="456717" name="Text Box 13"/>
          <p:cNvSpPr txBox="1">
            <a:spLocks noChangeArrowheads="1"/>
          </p:cNvSpPr>
          <p:nvPr/>
        </p:nvSpPr>
        <p:spPr bwMode="auto">
          <a:xfrm>
            <a:off x="3260725" y="3430588"/>
            <a:ext cx="965200" cy="336550"/>
          </a:xfrm>
          <a:prstGeom prst="rect">
            <a:avLst/>
          </a:prstGeom>
          <a:noFill/>
          <a:ln w="9525">
            <a:noFill/>
            <a:miter lim="800000"/>
            <a:headEnd/>
            <a:tailEnd/>
          </a:ln>
        </p:spPr>
        <p:txBody>
          <a:bodyPr wrap="none">
            <a:spAutoFit/>
          </a:bodyPr>
          <a:lstStyle/>
          <a:p>
            <a:r>
              <a:rPr lang="en-US" sz="1600"/>
              <a:t>/ 2 g/mol</a:t>
            </a:r>
          </a:p>
        </p:txBody>
      </p:sp>
      <p:sp>
        <p:nvSpPr>
          <p:cNvPr id="456718" name="Text Box 14"/>
          <p:cNvSpPr txBox="1">
            <a:spLocks noChangeArrowheads="1"/>
          </p:cNvSpPr>
          <p:nvPr/>
        </p:nvSpPr>
        <p:spPr bwMode="auto">
          <a:xfrm>
            <a:off x="998538" y="4371975"/>
            <a:ext cx="1325562" cy="336550"/>
          </a:xfrm>
          <a:prstGeom prst="rect">
            <a:avLst/>
          </a:prstGeom>
          <a:noFill/>
          <a:ln w="9525">
            <a:noFill/>
            <a:miter lim="800000"/>
            <a:headEnd/>
            <a:tailEnd/>
          </a:ln>
        </p:spPr>
        <p:txBody>
          <a:bodyPr wrap="none">
            <a:spAutoFit/>
          </a:bodyPr>
          <a:lstStyle/>
          <a:p>
            <a:r>
              <a:rPr lang="en-US" sz="1600"/>
              <a:t>5.45 mol CO</a:t>
            </a:r>
            <a:endParaRPr lang="en-US" sz="1600" baseline="-25000"/>
          </a:p>
        </p:txBody>
      </p:sp>
      <p:sp>
        <p:nvSpPr>
          <p:cNvPr id="456719" name="Text Box 15"/>
          <p:cNvSpPr txBox="1">
            <a:spLocks noChangeArrowheads="1"/>
          </p:cNvSpPr>
          <p:nvPr/>
        </p:nvSpPr>
        <p:spPr bwMode="auto">
          <a:xfrm>
            <a:off x="2606675" y="4368800"/>
            <a:ext cx="1357313" cy="336550"/>
          </a:xfrm>
          <a:prstGeom prst="rect">
            <a:avLst/>
          </a:prstGeom>
          <a:noFill/>
          <a:ln w="9525">
            <a:noFill/>
            <a:miter lim="800000"/>
            <a:headEnd/>
            <a:tailEnd/>
          </a:ln>
        </p:spPr>
        <p:txBody>
          <a:bodyPr wrap="none">
            <a:spAutoFit/>
          </a:bodyPr>
          <a:lstStyle/>
          <a:p>
            <a:r>
              <a:rPr lang="en-US" sz="1600"/>
              <a:t>12.25 mol H</a:t>
            </a:r>
            <a:r>
              <a:rPr lang="en-US" sz="1600" baseline="-25000"/>
              <a:t>2</a:t>
            </a:r>
          </a:p>
        </p:txBody>
      </p:sp>
      <p:sp>
        <p:nvSpPr>
          <p:cNvPr id="456720" name="Line 16"/>
          <p:cNvSpPr>
            <a:spLocks noChangeShapeType="1"/>
          </p:cNvSpPr>
          <p:nvPr/>
        </p:nvSpPr>
        <p:spPr bwMode="auto">
          <a:xfrm>
            <a:off x="1074738" y="4662488"/>
            <a:ext cx="1139825" cy="0"/>
          </a:xfrm>
          <a:prstGeom prst="line">
            <a:avLst/>
          </a:prstGeom>
          <a:noFill/>
          <a:ln w="9525">
            <a:solidFill>
              <a:schemeClr val="tx1"/>
            </a:solidFill>
            <a:round/>
            <a:headEnd/>
            <a:tailEnd/>
          </a:ln>
        </p:spPr>
        <p:txBody>
          <a:bodyPr/>
          <a:lstStyle/>
          <a:p>
            <a:endParaRPr lang="en-US"/>
          </a:p>
        </p:txBody>
      </p:sp>
      <p:sp>
        <p:nvSpPr>
          <p:cNvPr id="456721" name="Line 17"/>
          <p:cNvSpPr>
            <a:spLocks noChangeShapeType="1"/>
          </p:cNvSpPr>
          <p:nvPr/>
        </p:nvSpPr>
        <p:spPr bwMode="auto">
          <a:xfrm>
            <a:off x="2679700" y="4662488"/>
            <a:ext cx="1163638" cy="0"/>
          </a:xfrm>
          <a:prstGeom prst="line">
            <a:avLst/>
          </a:prstGeom>
          <a:noFill/>
          <a:ln w="9525">
            <a:solidFill>
              <a:schemeClr val="tx1"/>
            </a:solidFill>
            <a:round/>
            <a:headEnd/>
            <a:tailEnd/>
          </a:ln>
        </p:spPr>
        <p:txBody>
          <a:bodyPr/>
          <a:lstStyle/>
          <a:p>
            <a:endParaRPr lang="en-US"/>
          </a:p>
        </p:txBody>
      </p:sp>
      <p:sp>
        <p:nvSpPr>
          <p:cNvPr id="456722" name="Text Box 18"/>
          <p:cNvSpPr txBox="1">
            <a:spLocks noChangeArrowheads="1"/>
          </p:cNvSpPr>
          <p:nvPr/>
        </p:nvSpPr>
        <p:spPr bwMode="auto">
          <a:xfrm>
            <a:off x="1492250" y="4625975"/>
            <a:ext cx="296863" cy="336550"/>
          </a:xfrm>
          <a:prstGeom prst="rect">
            <a:avLst/>
          </a:prstGeom>
          <a:noFill/>
          <a:ln w="9525">
            <a:noFill/>
            <a:miter lim="800000"/>
            <a:headEnd/>
            <a:tailEnd/>
          </a:ln>
        </p:spPr>
        <p:txBody>
          <a:bodyPr wrap="none">
            <a:spAutoFit/>
          </a:bodyPr>
          <a:lstStyle/>
          <a:p>
            <a:r>
              <a:rPr lang="en-US" sz="1600"/>
              <a:t>1</a:t>
            </a:r>
          </a:p>
        </p:txBody>
      </p:sp>
      <p:sp>
        <p:nvSpPr>
          <p:cNvPr id="456723" name="Text Box 19"/>
          <p:cNvSpPr txBox="1">
            <a:spLocks noChangeArrowheads="1"/>
          </p:cNvSpPr>
          <p:nvPr/>
        </p:nvSpPr>
        <p:spPr bwMode="auto">
          <a:xfrm>
            <a:off x="3111500" y="4633913"/>
            <a:ext cx="296863" cy="336550"/>
          </a:xfrm>
          <a:prstGeom prst="rect">
            <a:avLst/>
          </a:prstGeom>
          <a:noFill/>
          <a:ln w="9525">
            <a:noFill/>
            <a:miter lim="800000"/>
            <a:headEnd/>
            <a:tailEnd/>
          </a:ln>
        </p:spPr>
        <p:txBody>
          <a:bodyPr wrap="none">
            <a:spAutoFit/>
          </a:bodyPr>
          <a:lstStyle/>
          <a:p>
            <a:r>
              <a:rPr lang="en-US" sz="1600"/>
              <a:t>2</a:t>
            </a:r>
          </a:p>
        </p:txBody>
      </p:sp>
      <p:sp>
        <p:nvSpPr>
          <p:cNvPr id="456724" name="Text Box 20"/>
          <p:cNvSpPr txBox="1">
            <a:spLocks noChangeArrowheads="1"/>
          </p:cNvSpPr>
          <p:nvPr/>
        </p:nvSpPr>
        <p:spPr bwMode="auto">
          <a:xfrm>
            <a:off x="1344613" y="5056188"/>
            <a:ext cx="579437" cy="336550"/>
          </a:xfrm>
          <a:prstGeom prst="rect">
            <a:avLst/>
          </a:prstGeom>
          <a:noFill/>
          <a:ln w="9525">
            <a:noFill/>
            <a:miter lim="800000"/>
            <a:headEnd/>
            <a:tailEnd/>
          </a:ln>
        </p:spPr>
        <p:txBody>
          <a:bodyPr wrap="none">
            <a:spAutoFit/>
          </a:bodyPr>
          <a:lstStyle/>
          <a:p>
            <a:r>
              <a:rPr lang="en-US" sz="1600"/>
              <a:t>5.45</a:t>
            </a:r>
          </a:p>
        </p:txBody>
      </p:sp>
      <p:sp>
        <p:nvSpPr>
          <p:cNvPr id="456725" name="Text Box 21"/>
          <p:cNvSpPr txBox="1">
            <a:spLocks noChangeArrowheads="1"/>
          </p:cNvSpPr>
          <p:nvPr/>
        </p:nvSpPr>
        <p:spPr bwMode="auto">
          <a:xfrm>
            <a:off x="2967038" y="5053013"/>
            <a:ext cx="692150" cy="336550"/>
          </a:xfrm>
          <a:prstGeom prst="rect">
            <a:avLst/>
          </a:prstGeom>
          <a:noFill/>
          <a:ln w="9525">
            <a:noFill/>
            <a:miter lim="800000"/>
            <a:headEnd/>
            <a:tailEnd/>
          </a:ln>
        </p:spPr>
        <p:txBody>
          <a:bodyPr wrap="none">
            <a:spAutoFit/>
          </a:bodyPr>
          <a:lstStyle/>
          <a:p>
            <a:r>
              <a:rPr lang="en-US" sz="1600"/>
              <a:t>6.125</a:t>
            </a:r>
          </a:p>
        </p:txBody>
      </p:sp>
      <p:sp>
        <p:nvSpPr>
          <p:cNvPr id="456726" name="Text Box 22"/>
          <p:cNvSpPr txBox="1">
            <a:spLocks noChangeArrowheads="1"/>
          </p:cNvSpPr>
          <p:nvPr/>
        </p:nvSpPr>
        <p:spPr bwMode="auto">
          <a:xfrm>
            <a:off x="1390650" y="2555875"/>
            <a:ext cx="882650" cy="336550"/>
          </a:xfrm>
          <a:prstGeom prst="rect">
            <a:avLst/>
          </a:prstGeom>
          <a:noFill/>
          <a:ln w="9525">
            <a:noFill/>
            <a:miter lim="800000"/>
            <a:headEnd/>
            <a:tailEnd/>
          </a:ln>
        </p:spPr>
        <p:txBody>
          <a:bodyPr wrap="none">
            <a:spAutoFit/>
          </a:bodyPr>
          <a:lstStyle/>
          <a:p>
            <a:r>
              <a:rPr lang="en-US" sz="1600">
                <a:solidFill>
                  <a:srgbClr val="FF0000"/>
                </a:solidFill>
              </a:rPr>
              <a:t>Limiting</a:t>
            </a:r>
          </a:p>
        </p:txBody>
      </p:sp>
      <p:sp>
        <p:nvSpPr>
          <p:cNvPr id="456727" name="Text Box 23"/>
          <p:cNvSpPr txBox="1">
            <a:spLocks noChangeArrowheads="1"/>
          </p:cNvSpPr>
          <p:nvPr/>
        </p:nvSpPr>
        <p:spPr bwMode="auto">
          <a:xfrm>
            <a:off x="2813050" y="2544763"/>
            <a:ext cx="838200" cy="336550"/>
          </a:xfrm>
          <a:prstGeom prst="rect">
            <a:avLst/>
          </a:prstGeom>
          <a:noFill/>
          <a:ln w="9525">
            <a:noFill/>
            <a:miter lim="800000"/>
            <a:headEnd/>
            <a:tailEnd/>
          </a:ln>
        </p:spPr>
        <p:txBody>
          <a:bodyPr wrap="none">
            <a:spAutoFit/>
          </a:bodyPr>
          <a:lstStyle/>
          <a:p>
            <a:r>
              <a:rPr lang="en-US" sz="1600">
                <a:solidFill>
                  <a:schemeClr val="accent2"/>
                </a:solidFill>
              </a:rPr>
              <a:t>Excess</a:t>
            </a:r>
          </a:p>
        </p:txBody>
      </p:sp>
      <p:sp>
        <p:nvSpPr>
          <p:cNvPr id="456728" name="Text Box 24"/>
          <p:cNvSpPr txBox="1">
            <a:spLocks noChangeArrowheads="1"/>
          </p:cNvSpPr>
          <p:nvPr/>
        </p:nvSpPr>
        <p:spPr bwMode="auto">
          <a:xfrm>
            <a:off x="1387475" y="6107113"/>
            <a:ext cx="2562225" cy="336550"/>
          </a:xfrm>
          <a:prstGeom prst="rect">
            <a:avLst/>
          </a:prstGeom>
          <a:noFill/>
          <a:ln w="9525">
            <a:noFill/>
            <a:miter lim="800000"/>
            <a:headEnd/>
            <a:tailEnd/>
          </a:ln>
        </p:spPr>
        <p:txBody>
          <a:bodyPr wrap="none">
            <a:spAutoFit/>
          </a:bodyPr>
          <a:lstStyle/>
          <a:p>
            <a:r>
              <a:rPr lang="en-US" sz="1600"/>
              <a:t>x g CH</a:t>
            </a:r>
            <a:r>
              <a:rPr lang="en-US" sz="1600" baseline="-25000"/>
              <a:t>3</a:t>
            </a:r>
            <a:r>
              <a:rPr lang="en-US" sz="1600"/>
              <a:t>OH = 5.45 mol CO</a:t>
            </a:r>
            <a:endParaRPr lang="en-US" sz="1600" baseline="-25000"/>
          </a:p>
        </p:txBody>
      </p:sp>
      <p:grpSp>
        <p:nvGrpSpPr>
          <p:cNvPr id="2" name="Group 25"/>
          <p:cNvGrpSpPr>
            <a:grpSpLocks/>
          </p:cNvGrpSpPr>
          <p:nvPr/>
        </p:nvGrpSpPr>
        <p:grpSpPr bwMode="auto">
          <a:xfrm>
            <a:off x="3963988" y="5864225"/>
            <a:ext cx="1357312" cy="808038"/>
            <a:chOff x="4174" y="2818"/>
            <a:chExt cx="756" cy="509"/>
          </a:xfrm>
        </p:grpSpPr>
        <p:sp>
          <p:nvSpPr>
            <p:cNvPr id="146476" name="AutoShape 26"/>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6477" name="Line 27"/>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6732" name="Text Box 28"/>
          <p:cNvSpPr txBox="1">
            <a:spLocks noChangeArrowheads="1"/>
          </p:cNvSpPr>
          <p:nvPr/>
        </p:nvSpPr>
        <p:spPr bwMode="auto">
          <a:xfrm>
            <a:off x="4010025" y="6288088"/>
            <a:ext cx="1042988" cy="336550"/>
          </a:xfrm>
          <a:prstGeom prst="rect">
            <a:avLst/>
          </a:prstGeom>
          <a:noFill/>
          <a:ln w="9525">
            <a:noFill/>
            <a:miter lim="800000"/>
            <a:headEnd/>
            <a:tailEnd/>
          </a:ln>
        </p:spPr>
        <p:txBody>
          <a:bodyPr wrap="none">
            <a:spAutoFit/>
          </a:bodyPr>
          <a:lstStyle/>
          <a:p>
            <a:r>
              <a:rPr lang="en-US" sz="1600"/>
              <a:t>1 mol CO</a:t>
            </a:r>
            <a:endParaRPr lang="en-US" sz="1600" baseline="-25000"/>
          </a:p>
        </p:txBody>
      </p:sp>
      <p:sp>
        <p:nvSpPr>
          <p:cNvPr id="456733" name="Text Box 29"/>
          <p:cNvSpPr txBox="1">
            <a:spLocks noChangeArrowheads="1"/>
          </p:cNvSpPr>
          <p:nvPr/>
        </p:nvSpPr>
        <p:spPr bwMode="auto">
          <a:xfrm>
            <a:off x="3921125" y="5930900"/>
            <a:ext cx="1412875" cy="336550"/>
          </a:xfrm>
          <a:prstGeom prst="rect">
            <a:avLst/>
          </a:prstGeom>
          <a:noFill/>
          <a:ln w="9525">
            <a:noFill/>
            <a:miter lim="800000"/>
            <a:headEnd/>
            <a:tailEnd/>
          </a:ln>
        </p:spPr>
        <p:txBody>
          <a:bodyPr wrap="none">
            <a:spAutoFit/>
          </a:bodyPr>
          <a:lstStyle/>
          <a:p>
            <a:r>
              <a:rPr lang="en-US" sz="1600"/>
              <a:t>1 mol CH</a:t>
            </a:r>
            <a:r>
              <a:rPr lang="en-US" sz="1600" baseline="-25000"/>
              <a:t>3</a:t>
            </a:r>
            <a:r>
              <a:rPr lang="en-US" sz="1600"/>
              <a:t>OH</a:t>
            </a:r>
          </a:p>
        </p:txBody>
      </p:sp>
      <p:sp>
        <p:nvSpPr>
          <p:cNvPr id="456734" name="Line 30"/>
          <p:cNvSpPr>
            <a:spLocks noChangeShapeType="1"/>
          </p:cNvSpPr>
          <p:nvPr/>
        </p:nvSpPr>
        <p:spPr bwMode="auto">
          <a:xfrm flipV="1">
            <a:off x="3243263" y="6276975"/>
            <a:ext cx="614362" cy="60325"/>
          </a:xfrm>
          <a:prstGeom prst="line">
            <a:avLst/>
          </a:prstGeom>
          <a:noFill/>
          <a:ln w="9525">
            <a:solidFill>
              <a:srgbClr val="FF0000"/>
            </a:solidFill>
            <a:round/>
            <a:headEnd/>
            <a:tailEnd/>
          </a:ln>
        </p:spPr>
        <p:txBody>
          <a:bodyPr/>
          <a:lstStyle/>
          <a:p>
            <a:endParaRPr lang="en-US"/>
          </a:p>
        </p:txBody>
      </p:sp>
      <p:sp>
        <p:nvSpPr>
          <p:cNvPr id="456735" name="Line 31"/>
          <p:cNvSpPr>
            <a:spLocks noChangeShapeType="1"/>
          </p:cNvSpPr>
          <p:nvPr/>
        </p:nvSpPr>
        <p:spPr bwMode="auto">
          <a:xfrm flipV="1">
            <a:off x="4259263" y="6448425"/>
            <a:ext cx="666750" cy="117475"/>
          </a:xfrm>
          <a:prstGeom prst="line">
            <a:avLst/>
          </a:prstGeom>
          <a:noFill/>
          <a:ln w="9525">
            <a:solidFill>
              <a:srgbClr val="FF0000"/>
            </a:solidFill>
            <a:round/>
            <a:headEnd/>
            <a:tailEnd/>
          </a:ln>
        </p:spPr>
        <p:txBody>
          <a:bodyPr/>
          <a:lstStyle/>
          <a:p>
            <a:endParaRPr lang="en-US"/>
          </a:p>
        </p:txBody>
      </p:sp>
      <p:sp>
        <p:nvSpPr>
          <p:cNvPr id="456736" name="Text Box 32"/>
          <p:cNvSpPr txBox="1">
            <a:spLocks noChangeArrowheads="1"/>
          </p:cNvSpPr>
          <p:nvPr/>
        </p:nvSpPr>
        <p:spPr bwMode="auto">
          <a:xfrm>
            <a:off x="6759575" y="6096000"/>
            <a:ext cx="303213" cy="336550"/>
          </a:xfrm>
          <a:prstGeom prst="rect">
            <a:avLst/>
          </a:prstGeom>
          <a:noFill/>
          <a:ln w="9525">
            <a:noFill/>
            <a:miter lim="800000"/>
            <a:headEnd/>
            <a:tailEnd/>
          </a:ln>
        </p:spPr>
        <p:txBody>
          <a:bodyPr wrap="none">
            <a:spAutoFit/>
          </a:bodyPr>
          <a:lstStyle/>
          <a:p>
            <a:r>
              <a:rPr lang="en-US" sz="1600"/>
              <a:t>=</a:t>
            </a:r>
          </a:p>
        </p:txBody>
      </p:sp>
      <p:sp>
        <p:nvSpPr>
          <p:cNvPr id="456737" name="Text Box 33"/>
          <p:cNvSpPr txBox="1">
            <a:spLocks noChangeArrowheads="1"/>
          </p:cNvSpPr>
          <p:nvPr/>
        </p:nvSpPr>
        <p:spPr bwMode="auto">
          <a:xfrm>
            <a:off x="6981825" y="6100763"/>
            <a:ext cx="862013" cy="336550"/>
          </a:xfrm>
          <a:prstGeom prst="rect">
            <a:avLst/>
          </a:prstGeom>
          <a:noFill/>
          <a:ln w="9525">
            <a:noFill/>
            <a:miter lim="800000"/>
            <a:headEnd/>
            <a:tailEnd/>
          </a:ln>
        </p:spPr>
        <p:txBody>
          <a:bodyPr wrap="none">
            <a:spAutoFit/>
          </a:bodyPr>
          <a:lstStyle/>
          <a:p>
            <a:r>
              <a:rPr lang="en-US" sz="1600"/>
              <a:t>174.3 g</a:t>
            </a:r>
          </a:p>
        </p:txBody>
      </p:sp>
      <p:sp>
        <p:nvSpPr>
          <p:cNvPr id="456738" name="Freeform 34"/>
          <p:cNvSpPr>
            <a:spLocks/>
          </p:cNvSpPr>
          <p:nvPr/>
        </p:nvSpPr>
        <p:spPr bwMode="auto">
          <a:xfrm>
            <a:off x="1668463" y="5346700"/>
            <a:ext cx="1568450" cy="431800"/>
          </a:xfrm>
          <a:custGeom>
            <a:avLst/>
            <a:gdLst>
              <a:gd name="T0" fmla="*/ 0 w 988"/>
              <a:gd name="T1" fmla="*/ 37801545 h 272"/>
              <a:gd name="T2" fmla="*/ 1149191363 w 988"/>
              <a:gd name="T3" fmla="*/ 680442081 h 272"/>
              <a:gd name="T4" fmla="*/ 2147483647 w 988"/>
              <a:gd name="T5" fmla="*/ 0 h 272"/>
              <a:gd name="T6" fmla="*/ 0 60000 65536"/>
              <a:gd name="T7" fmla="*/ 0 60000 65536"/>
              <a:gd name="T8" fmla="*/ 0 60000 65536"/>
              <a:gd name="T9" fmla="*/ 0 w 988"/>
              <a:gd name="T10" fmla="*/ 0 h 272"/>
              <a:gd name="T11" fmla="*/ 988 w 988"/>
              <a:gd name="T12" fmla="*/ 272 h 272"/>
            </a:gdLst>
            <a:ahLst/>
            <a:cxnLst>
              <a:cxn ang="T6">
                <a:pos x="T0" y="T1"/>
              </a:cxn>
              <a:cxn ang="T7">
                <a:pos x="T2" y="T3"/>
              </a:cxn>
              <a:cxn ang="T8">
                <a:pos x="T4" y="T5"/>
              </a:cxn>
            </a:cxnLst>
            <a:rect l="T9" t="T10" r="T11" b="T12"/>
            <a:pathLst>
              <a:path w="988" h="272">
                <a:moveTo>
                  <a:pt x="0" y="15"/>
                </a:moveTo>
                <a:cubicBezTo>
                  <a:pt x="145" y="143"/>
                  <a:pt x="291" y="272"/>
                  <a:pt x="456" y="270"/>
                </a:cubicBezTo>
                <a:cubicBezTo>
                  <a:pt x="621" y="268"/>
                  <a:pt x="804" y="134"/>
                  <a:pt x="988" y="0"/>
                </a:cubicBezTo>
              </a:path>
            </a:pathLst>
          </a:custGeom>
          <a:noFill/>
          <a:ln w="9525">
            <a:solidFill>
              <a:schemeClr val="bg2"/>
            </a:solidFill>
            <a:round/>
            <a:headEnd type="stealth" w="med" len="med"/>
            <a:tailEnd type="stealth" w="med" len="med"/>
          </a:ln>
        </p:spPr>
        <p:txBody>
          <a:bodyPr/>
          <a:lstStyle/>
          <a:p>
            <a:endParaRPr lang="en-US"/>
          </a:p>
        </p:txBody>
      </p:sp>
      <p:sp>
        <p:nvSpPr>
          <p:cNvPr id="456739" name="Text Box 35"/>
          <p:cNvSpPr txBox="1">
            <a:spLocks noChangeArrowheads="1"/>
          </p:cNvSpPr>
          <p:nvPr/>
        </p:nvSpPr>
        <p:spPr bwMode="auto">
          <a:xfrm>
            <a:off x="1489075" y="5530850"/>
            <a:ext cx="1809750" cy="581025"/>
          </a:xfrm>
          <a:prstGeom prst="rect">
            <a:avLst/>
          </a:prstGeom>
          <a:solidFill>
            <a:schemeClr val="bg1"/>
          </a:solidFill>
          <a:ln w="9525">
            <a:noFill/>
            <a:miter lim="800000"/>
            <a:headEnd/>
            <a:tailEnd/>
          </a:ln>
        </p:spPr>
        <p:txBody>
          <a:bodyPr wrap="none">
            <a:spAutoFit/>
          </a:bodyPr>
          <a:lstStyle/>
          <a:p>
            <a:pPr algn="ctr"/>
            <a:r>
              <a:rPr lang="en-US" sz="1600">
                <a:solidFill>
                  <a:srgbClr val="5F5F5F"/>
                </a:solidFill>
              </a:rPr>
              <a:t>smaller number</a:t>
            </a:r>
          </a:p>
          <a:p>
            <a:pPr algn="ctr"/>
            <a:r>
              <a:rPr lang="en-US" sz="1600">
                <a:solidFill>
                  <a:srgbClr val="5F5F5F"/>
                </a:solidFill>
              </a:rPr>
              <a:t>is limiting reactant</a:t>
            </a:r>
          </a:p>
        </p:txBody>
      </p:sp>
      <p:sp>
        <p:nvSpPr>
          <p:cNvPr id="456740" name="Text Box 36"/>
          <p:cNvSpPr txBox="1">
            <a:spLocks noChangeArrowheads="1"/>
          </p:cNvSpPr>
          <p:nvPr/>
        </p:nvSpPr>
        <p:spPr bwMode="auto">
          <a:xfrm>
            <a:off x="6270625" y="2620963"/>
            <a:ext cx="420688" cy="304800"/>
          </a:xfrm>
          <a:prstGeom prst="rect">
            <a:avLst/>
          </a:prstGeom>
          <a:noFill/>
          <a:ln w="9525">
            <a:noFill/>
            <a:miter lim="800000"/>
            <a:headEnd/>
            <a:tailEnd/>
          </a:ln>
        </p:spPr>
        <p:txBody>
          <a:bodyPr wrap="none">
            <a:spAutoFit/>
          </a:bodyPr>
          <a:lstStyle/>
          <a:p>
            <a:r>
              <a:rPr lang="en-US"/>
              <a:t>x g</a:t>
            </a:r>
          </a:p>
        </p:txBody>
      </p:sp>
      <p:grpSp>
        <p:nvGrpSpPr>
          <p:cNvPr id="3" name="Group 37"/>
          <p:cNvGrpSpPr>
            <a:grpSpLocks/>
          </p:cNvGrpSpPr>
          <p:nvPr/>
        </p:nvGrpSpPr>
        <p:grpSpPr bwMode="auto">
          <a:xfrm>
            <a:off x="5357813" y="5864225"/>
            <a:ext cx="1347787" cy="808038"/>
            <a:chOff x="4174" y="2818"/>
            <a:chExt cx="756" cy="509"/>
          </a:xfrm>
        </p:grpSpPr>
        <p:sp>
          <p:nvSpPr>
            <p:cNvPr id="146474" name="AutoShape 38"/>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6475" name="Line 39"/>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6744" name="Text Box 40"/>
          <p:cNvSpPr txBox="1">
            <a:spLocks noChangeArrowheads="1"/>
          </p:cNvSpPr>
          <p:nvPr/>
        </p:nvSpPr>
        <p:spPr bwMode="auto">
          <a:xfrm>
            <a:off x="5318125" y="6288088"/>
            <a:ext cx="1412875" cy="336550"/>
          </a:xfrm>
          <a:prstGeom prst="rect">
            <a:avLst/>
          </a:prstGeom>
          <a:noFill/>
          <a:ln w="9525">
            <a:noFill/>
            <a:miter lim="800000"/>
            <a:headEnd/>
            <a:tailEnd/>
          </a:ln>
        </p:spPr>
        <p:txBody>
          <a:bodyPr wrap="none">
            <a:spAutoFit/>
          </a:bodyPr>
          <a:lstStyle/>
          <a:p>
            <a:r>
              <a:rPr lang="en-US" sz="1600"/>
              <a:t>1 mol CH</a:t>
            </a:r>
            <a:r>
              <a:rPr lang="en-US" sz="1600" baseline="-25000"/>
              <a:t>3</a:t>
            </a:r>
            <a:r>
              <a:rPr lang="en-US" sz="1600"/>
              <a:t>OH</a:t>
            </a:r>
            <a:endParaRPr lang="en-US" sz="1600" baseline="-25000"/>
          </a:p>
        </p:txBody>
      </p:sp>
      <p:sp>
        <p:nvSpPr>
          <p:cNvPr id="456746" name="Line 42"/>
          <p:cNvSpPr>
            <a:spLocks noChangeShapeType="1"/>
          </p:cNvSpPr>
          <p:nvPr/>
        </p:nvSpPr>
        <p:spPr bwMode="auto">
          <a:xfrm flipV="1">
            <a:off x="5643563" y="6416675"/>
            <a:ext cx="739775" cy="130175"/>
          </a:xfrm>
          <a:prstGeom prst="line">
            <a:avLst/>
          </a:prstGeom>
          <a:noFill/>
          <a:ln w="9525">
            <a:solidFill>
              <a:srgbClr val="FF0000"/>
            </a:solidFill>
            <a:round/>
            <a:headEnd/>
            <a:tailEnd/>
          </a:ln>
        </p:spPr>
        <p:txBody>
          <a:bodyPr/>
          <a:lstStyle/>
          <a:p>
            <a:endParaRPr lang="en-US"/>
          </a:p>
        </p:txBody>
      </p:sp>
      <p:sp>
        <p:nvSpPr>
          <p:cNvPr id="456747" name="Line 43"/>
          <p:cNvSpPr>
            <a:spLocks noChangeShapeType="1"/>
          </p:cNvSpPr>
          <p:nvPr/>
        </p:nvSpPr>
        <p:spPr bwMode="auto">
          <a:xfrm flipV="1">
            <a:off x="4281488" y="6045200"/>
            <a:ext cx="606425" cy="139700"/>
          </a:xfrm>
          <a:prstGeom prst="line">
            <a:avLst/>
          </a:prstGeom>
          <a:noFill/>
          <a:ln w="9525">
            <a:solidFill>
              <a:srgbClr val="FF0000"/>
            </a:solidFill>
            <a:round/>
            <a:headEnd/>
            <a:tailEnd/>
          </a:ln>
        </p:spPr>
        <p:txBody>
          <a:bodyPr/>
          <a:lstStyle/>
          <a:p>
            <a:endParaRPr lang="en-US"/>
          </a:p>
        </p:txBody>
      </p:sp>
      <p:sp>
        <p:nvSpPr>
          <p:cNvPr id="456749" name="Text Box 45"/>
          <p:cNvSpPr txBox="1">
            <a:spLocks noChangeArrowheads="1"/>
          </p:cNvSpPr>
          <p:nvPr/>
        </p:nvSpPr>
        <p:spPr bwMode="auto">
          <a:xfrm>
            <a:off x="5280025" y="3849688"/>
            <a:ext cx="3257550" cy="730250"/>
          </a:xfrm>
          <a:prstGeom prst="rect">
            <a:avLst/>
          </a:prstGeom>
          <a:noFill/>
          <a:ln w="9525">
            <a:noFill/>
            <a:miter lim="800000"/>
            <a:headEnd/>
            <a:tailEnd/>
          </a:ln>
        </p:spPr>
        <p:txBody>
          <a:bodyPr wrap="none">
            <a:spAutoFit/>
          </a:bodyPr>
          <a:lstStyle/>
          <a:p>
            <a:r>
              <a:rPr lang="en-US">
                <a:solidFill>
                  <a:srgbClr val="006600"/>
                </a:solidFill>
              </a:rPr>
              <a:t>Work the entire problem with the mass </a:t>
            </a:r>
          </a:p>
          <a:p>
            <a:r>
              <a:rPr lang="en-US">
                <a:solidFill>
                  <a:srgbClr val="006600"/>
                </a:solidFill>
              </a:rPr>
              <a:t>in grams.  At the end, change answer </a:t>
            </a:r>
          </a:p>
          <a:p>
            <a:r>
              <a:rPr lang="en-US">
                <a:solidFill>
                  <a:srgbClr val="006600"/>
                </a:solidFill>
              </a:rPr>
              <a:t>to units of kilograms.</a:t>
            </a:r>
          </a:p>
        </p:txBody>
      </p:sp>
      <p:sp>
        <p:nvSpPr>
          <p:cNvPr id="456750" name="Text Box 46"/>
          <p:cNvSpPr txBox="1">
            <a:spLocks noChangeArrowheads="1"/>
          </p:cNvSpPr>
          <p:nvPr/>
        </p:nvSpPr>
        <p:spPr bwMode="auto">
          <a:xfrm>
            <a:off x="6051550" y="2632075"/>
            <a:ext cx="963613" cy="336550"/>
          </a:xfrm>
          <a:prstGeom prst="rect">
            <a:avLst/>
          </a:prstGeom>
          <a:noFill/>
          <a:ln w="9525">
            <a:noFill/>
            <a:miter lim="800000"/>
            <a:headEnd/>
            <a:tailEnd/>
          </a:ln>
        </p:spPr>
        <p:txBody>
          <a:bodyPr wrap="none">
            <a:spAutoFit/>
          </a:bodyPr>
          <a:lstStyle/>
          <a:p>
            <a:r>
              <a:rPr lang="en-US" sz="1600"/>
              <a:t>174.3 kg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56709"/>
                                        </p:tgtEl>
                                        <p:attrNameLst>
                                          <p:attrName>style.visibility</p:attrName>
                                        </p:attrNameLst>
                                      </p:cBhvr>
                                      <p:to>
                                        <p:strVal val="visible"/>
                                      </p:to>
                                    </p:set>
                                    <p:anim calcmode="lin" valueType="num">
                                      <p:cBhvr>
                                        <p:cTn id="7" dur="500" fill="hold"/>
                                        <p:tgtEl>
                                          <p:spTgt spid="456709"/>
                                        </p:tgtEl>
                                        <p:attrNameLst>
                                          <p:attrName>ppt_w</p:attrName>
                                        </p:attrNameLst>
                                      </p:cBhvr>
                                      <p:tavLst>
                                        <p:tav tm="0">
                                          <p:val>
                                            <p:fltVal val="0"/>
                                          </p:val>
                                        </p:tav>
                                        <p:tav tm="100000">
                                          <p:val>
                                            <p:strVal val="#ppt_w"/>
                                          </p:val>
                                        </p:tav>
                                      </p:tavLst>
                                    </p:anim>
                                    <p:anim calcmode="lin" valueType="num">
                                      <p:cBhvr>
                                        <p:cTn id="8" dur="500" fill="hold"/>
                                        <p:tgtEl>
                                          <p:spTgt spid="456709"/>
                                        </p:tgtEl>
                                        <p:attrNameLst>
                                          <p:attrName>ppt_h</p:attrName>
                                        </p:attrNameLst>
                                      </p:cBhvr>
                                      <p:tavLst>
                                        <p:tav tm="0">
                                          <p:val>
                                            <p:fltVal val="0"/>
                                          </p:val>
                                        </p:tav>
                                        <p:tav tm="100000">
                                          <p:val>
                                            <p:strVal val="#ppt_h"/>
                                          </p:val>
                                        </p:tav>
                                      </p:tavLst>
                                    </p:anim>
                                    <p:animEffect transition="in" filter="fade">
                                      <p:cBhvr>
                                        <p:cTn id="9" dur="500"/>
                                        <p:tgtEl>
                                          <p:spTgt spid="45670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56749"/>
                                        </p:tgtEl>
                                        <p:attrNameLst>
                                          <p:attrName>style.visibility</p:attrName>
                                        </p:attrNameLst>
                                      </p:cBhvr>
                                      <p:to>
                                        <p:strVal val="visible"/>
                                      </p:to>
                                    </p:set>
                                    <p:anim calcmode="lin" valueType="num">
                                      <p:cBhvr>
                                        <p:cTn id="14" dur="500" fill="hold"/>
                                        <p:tgtEl>
                                          <p:spTgt spid="456749"/>
                                        </p:tgtEl>
                                        <p:attrNameLst>
                                          <p:attrName>ppt_w</p:attrName>
                                        </p:attrNameLst>
                                      </p:cBhvr>
                                      <p:tavLst>
                                        <p:tav tm="0">
                                          <p:val>
                                            <p:fltVal val="0"/>
                                          </p:val>
                                        </p:tav>
                                        <p:tav tm="100000">
                                          <p:val>
                                            <p:strVal val="#ppt_w"/>
                                          </p:val>
                                        </p:tav>
                                      </p:tavLst>
                                    </p:anim>
                                    <p:anim calcmode="lin" valueType="num">
                                      <p:cBhvr>
                                        <p:cTn id="15" dur="500" fill="hold"/>
                                        <p:tgtEl>
                                          <p:spTgt spid="456749"/>
                                        </p:tgtEl>
                                        <p:attrNameLst>
                                          <p:attrName>ppt_h</p:attrName>
                                        </p:attrNameLst>
                                      </p:cBhvr>
                                      <p:tavLst>
                                        <p:tav tm="0">
                                          <p:val>
                                            <p:fltVal val="0"/>
                                          </p:val>
                                        </p:tav>
                                        <p:tav tm="100000">
                                          <p:val>
                                            <p:strVal val="#ppt_h"/>
                                          </p:val>
                                        </p:tav>
                                      </p:tavLst>
                                    </p:anim>
                                    <p:animEffect transition="in" filter="fade">
                                      <p:cBhvr>
                                        <p:cTn id="16" dur="500"/>
                                        <p:tgtEl>
                                          <p:spTgt spid="456749"/>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xit" presetSubtype="0" fill="hold" grpId="1" nodeType="clickEffect">
                                  <p:stCondLst>
                                    <p:cond delay="0"/>
                                  </p:stCondLst>
                                  <p:childTnLst>
                                    <p:animEffect transition="out" filter="fade">
                                      <p:cBhvr>
                                        <p:cTn id="20" dur="1000"/>
                                        <p:tgtEl>
                                          <p:spTgt spid="456749"/>
                                        </p:tgtEl>
                                      </p:cBhvr>
                                    </p:animEffect>
                                    <p:anim calcmode="lin" valueType="num">
                                      <p:cBhvr>
                                        <p:cTn id="21" dur="1000"/>
                                        <p:tgtEl>
                                          <p:spTgt spid="456749"/>
                                        </p:tgtEl>
                                        <p:attrNameLst>
                                          <p:attrName>ppt_x</p:attrName>
                                        </p:attrNameLst>
                                      </p:cBhvr>
                                      <p:tavLst>
                                        <p:tav tm="0">
                                          <p:val>
                                            <p:strVal val="ppt_x"/>
                                          </p:val>
                                        </p:tav>
                                        <p:tav tm="100000">
                                          <p:val>
                                            <p:strVal val="ppt_x"/>
                                          </p:val>
                                        </p:tav>
                                      </p:tavLst>
                                    </p:anim>
                                    <p:anim calcmode="lin" valueType="num">
                                      <p:cBhvr>
                                        <p:cTn id="22" dur="100" decel="100000"/>
                                        <p:tgtEl>
                                          <p:spTgt spid="456749"/>
                                        </p:tgtEl>
                                        <p:attrNameLst>
                                          <p:attrName>ppt_y</p:attrName>
                                        </p:attrNameLst>
                                      </p:cBhvr>
                                      <p:tavLst>
                                        <p:tav tm="0">
                                          <p:val>
                                            <p:strVal val="ppt_y"/>
                                          </p:val>
                                        </p:tav>
                                        <p:tav tm="100000">
                                          <p:val>
                                            <p:strVal val="ppt_y-.03"/>
                                          </p:val>
                                        </p:tav>
                                      </p:tavLst>
                                    </p:anim>
                                    <p:anim calcmode="lin" valueType="num">
                                      <p:cBhvr>
                                        <p:cTn id="23" dur="900" accel="100000">
                                          <p:stCondLst>
                                            <p:cond delay="100"/>
                                          </p:stCondLst>
                                        </p:cTn>
                                        <p:tgtEl>
                                          <p:spTgt spid="456749"/>
                                        </p:tgtEl>
                                        <p:attrNameLst>
                                          <p:attrName>ppt_y</p:attrName>
                                        </p:attrNameLst>
                                      </p:cBhvr>
                                      <p:tavLst>
                                        <p:tav tm="0">
                                          <p:val>
                                            <p:strVal val="ppt_y"/>
                                          </p:val>
                                        </p:tav>
                                        <p:tav tm="100000">
                                          <p:val>
                                            <p:strVal val="ppt_y+1"/>
                                          </p:val>
                                        </p:tav>
                                      </p:tavLst>
                                    </p:anim>
                                    <p:set>
                                      <p:cBhvr>
                                        <p:cTn id="24" dur="1" fill="hold">
                                          <p:stCondLst>
                                            <p:cond delay="999"/>
                                          </p:stCondLst>
                                        </p:cTn>
                                        <p:tgtEl>
                                          <p:spTgt spid="45674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456740"/>
                                        </p:tgtEl>
                                        <p:attrNameLst>
                                          <p:attrName>style.visibility</p:attrName>
                                        </p:attrNameLst>
                                      </p:cBhvr>
                                      <p:to>
                                        <p:strVal val="visible"/>
                                      </p:to>
                                    </p:set>
                                    <p:animEffect transition="in" filter="fade">
                                      <p:cBhvr>
                                        <p:cTn id="29" dur="1000"/>
                                        <p:tgtEl>
                                          <p:spTgt spid="456740"/>
                                        </p:tgtEl>
                                      </p:cBhvr>
                                    </p:animEffect>
                                    <p:anim calcmode="lin" valueType="num">
                                      <p:cBhvr>
                                        <p:cTn id="30" dur="1000" fill="hold"/>
                                        <p:tgtEl>
                                          <p:spTgt spid="456740"/>
                                        </p:tgtEl>
                                        <p:attrNameLst>
                                          <p:attrName>ppt_x</p:attrName>
                                        </p:attrNameLst>
                                      </p:cBhvr>
                                      <p:tavLst>
                                        <p:tav tm="0">
                                          <p:val>
                                            <p:strVal val="#ppt_x"/>
                                          </p:val>
                                        </p:tav>
                                        <p:tav tm="100000">
                                          <p:val>
                                            <p:strVal val="#ppt_x"/>
                                          </p:val>
                                        </p:tav>
                                      </p:tavLst>
                                    </p:anim>
                                    <p:anim calcmode="lin" valueType="num">
                                      <p:cBhvr>
                                        <p:cTn id="31" dur="1000" fill="hold"/>
                                        <p:tgtEl>
                                          <p:spTgt spid="45674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456712"/>
                                        </p:tgtEl>
                                        <p:attrNameLst>
                                          <p:attrName>style.visibility</p:attrName>
                                        </p:attrNameLst>
                                      </p:cBhvr>
                                      <p:to>
                                        <p:strVal val="visible"/>
                                      </p:to>
                                    </p:set>
                                    <p:anim calcmode="lin" valueType="num">
                                      <p:cBhvr>
                                        <p:cTn id="36" dur="500" fill="hold"/>
                                        <p:tgtEl>
                                          <p:spTgt spid="456712"/>
                                        </p:tgtEl>
                                        <p:attrNameLst>
                                          <p:attrName>ppt_w</p:attrName>
                                        </p:attrNameLst>
                                      </p:cBhvr>
                                      <p:tavLst>
                                        <p:tav tm="0">
                                          <p:val>
                                            <p:fltVal val="0"/>
                                          </p:val>
                                        </p:tav>
                                        <p:tav tm="100000">
                                          <p:val>
                                            <p:strVal val="#ppt_w"/>
                                          </p:val>
                                        </p:tav>
                                      </p:tavLst>
                                    </p:anim>
                                    <p:anim calcmode="lin" valueType="num">
                                      <p:cBhvr>
                                        <p:cTn id="37" dur="500" fill="hold"/>
                                        <p:tgtEl>
                                          <p:spTgt spid="456712"/>
                                        </p:tgtEl>
                                        <p:attrNameLst>
                                          <p:attrName>ppt_h</p:attrName>
                                        </p:attrNameLst>
                                      </p:cBhvr>
                                      <p:tavLst>
                                        <p:tav tm="0">
                                          <p:val>
                                            <p:fltVal val="0"/>
                                          </p:val>
                                        </p:tav>
                                        <p:tav tm="100000">
                                          <p:val>
                                            <p:strVal val="#ppt_h"/>
                                          </p:val>
                                        </p:tav>
                                      </p:tavLst>
                                    </p:anim>
                                    <p:animEffect transition="in" filter="fade">
                                      <p:cBhvr>
                                        <p:cTn id="38" dur="500"/>
                                        <p:tgtEl>
                                          <p:spTgt spid="45671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456713"/>
                                        </p:tgtEl>
                                        <p:attrNameLst>
                                          <p:attrName>style.visibility</p:attrName>
                                        </p:attrNameLst>
                                      </p:cBhvr>
                                      <p:to>
                                        <p:strVal val="visible"/>
                                      </p:to>
                                    </p:set>
                                    <p:anim calcmode="lin" valueType="num">
                                      <p:cBhvr>
                                        <p:cTn id="43" dur="500" fill="hold"/>
                                        <p:tgtEl>
                                          <p:spTgt spid="456713"/>
                                        </p:tgtEl>
                                        <p:attrNameLst>
                                          <p:attrName>ppt_w</p:attrName>
                                        </p:attrNameLst>
                                      </p:cBhvr>
                                      <p:tavLst>
                                        <p:tav tm="0">
                                          <p:val>
                                            <p:fltVal val="0"/>
                                          </p:val>
                                        </p:tav>
                                        <p:tav tm="100000">
                                          <p:val>
                                            <p:strVal val="#ppt_w"/>
                                          </p:val>
                                        </p:tav>
                                      </p:tavLst>
                                    </p:anim>
                                    <p:anim calcmode="lin" valueType="num">
                                      <p:cBhvr>
                                        <p:cTn id="44" dur="500" fill="hold"/>
                                        <p:tgtEl>
                                          <p:spTgt spid="456713"/>
                                        </p:tgtEl>
                                        <p:attrNameLst>
                                          <p:attrName>ppt_h</p:attrName>
                                        </p:attrNameLst>
                                      </p:cBhvr>
                                      <p:tavLst>
                                        <p:tav tm="0">
                                          <p:val>
                                            <p:fltVal val="0"/>
                                          </p:val>
                                        </p:tav>
                                        <p:tav tm="100000">
                                          <p:val>
                                            <p:strVal val="#ppt_h"/>
                                          </p:val>
                                        </p:tav>
                                      </p:tavLst>
                                    </p:anim>
                                    <p:animEffect transition="in" filter="fade">
                                      <p:cBhvr>
                                        <p:cTn id="45" dur="500"/>
                                        <p:tgtEl>
                                          <p:spTgt spid="4567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456714"/>
                                        </p:tgtEl>
                                        <p:attrNameLst>
                                          <p:attrName>style.visibility</p:attrName>
                                        </p:attrNameLst>
                                      </p:cBhvr>
                                      <p:to>
                                        <p:strVal val="visible"/>
                                      </p:to>
                                    </p:set>
                                    <p:animEffect transition="in" filter="wipe(up)">
                                      <p:cBhvr>
                                        <p:cTn id="50" dur="500"/>
                                        <p:tgtEl>
                                          <p:spTgt spid="456714"/>
                                        </p:tgtEl>
                                      </p:cBhvr>
                                    </p:animEffect>
                                  </p:childTnLst>
                                </p:cTn>
                              </p:par>
                              <p:par>
                                <p:cTn id="51" presetID="40" presetClass="entr" presetSubtype="0" fill="hold" grpId="0" nodeType="withEffect">
                                  <p:stCondLst>
                                    <p:cond delay="0"/>
                                  </p:stCondLst>
                                  <p:iterate type="lt">
                                    <p:tmPct val="10000"/>
                                  </p:iterate>
                                  <p:childTnLst>
                                    <p:set>
                                      <p:cBhvr>
                                        <p:cTn id="52" dur="1" fill="hold">
                                          <p:stCondLst>
                                            <p:cond delay="0"/>
                                          </p:stCondLst>
                                        </p:cTn>
                                        <p:tgtEl>
                                          <p:spTgt spid="456716"/>
                                        </p:tgtEl>
                                        <p:attrNameLst>
                                          <p:attrName>style.visibility</p:attrName>
                                        </p:attrNameLst>
                                      </p:cBhvr>
                                      <p:to>
                                        <p:strVal val="visible"/>
                                      </p:to>
                                    </p:set>
                                    <p:animEffect transition="in" filter="fade">
                                      <p:cBhvr>
                                        <p:cTn id="53" dur="1000"/>
                                        <p:tgtEl>
                                          <p:spTgt spid="456716"/>
                                        </p:tgtEl>
                                      </p:cBhvr>
                                    </p:animEffect>
                                    <p:anim calcmode="lin" valueType="num">
                                      <p:cBhvr>
                                        <p:cTn id="54" dur="1000" fill="hold"/>
                                        <p:tgtEl>
                                          <p:spTgt spid="456716"/>
                                        </p:tgtEl>
                                        <p:attrNameLst>
                                          <p:attrName>ppt_x</p:attrName>
                                        </p:attrNameLst>
                                      </p:cBhvr>
                                      <p:tavLst>
                                        <p:tav tm="0">
                                          <p:val>
                                            <p:strVal val="#ppt_x-.1"/>
                                          </p:val>
                                        </p:tav>
                                        <p:tav tm="100000">
                                          <p:val>
                                            <p:strVal val="#ppt_x"/>
                                          </p:val>
                                        </p:tav>
                                      </p:tavLst>
                                    </p:anim>
                                    <p:anim calcmode="lin" valueType="num">
                                      <p:cBhvr>
                                        <p:cTn id="55" dur="1000" fill="hold"/>
                                        <p:tgtEl>
                                          <p:spTgt spid="456716"/>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456718"/>
                                        </p:tgtEl>
                                        <p:attrNameLst>
                                          <p:attrName>style.visibility</p:attrName>
                                        </p:attrNameLst>
                                      </p:cBhvr>
                                      <p:to>
                                        <p:strVal val="visible"/>
                                      </p:to>
                                    </p:set>
                                    <p:animEffect transition="in" filter="dissolve">
                                      <p:cBhvr>
                                        <p:cTn id="60" dur="500"/>
                                        <p:tgtEl>
                                          <p:spTgt spid="45671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456715"/>
                                        </p:tgtEl>
                                        <p:attrNameLst>
                                          <p:attrName>style.visibility</p:attrName>
                                        </p:attrNameLst>
                                      </p:cBhvr>
                                      <p:to>
                                        <p:strVal val="visible"/>
                                      </p:to>
                                    </p:set>
                                    <p:animEffect transition="in" filter="wipe(up)">
                                      <p:cBhvr>
                                        <p:cTn id="65" dur="500"/>
                                        <p:tgtEl>
                                          <p:spTgt spid="456715"/>
                                        </p:tgtEl>
                                      </p:cBhvr>
                                    </p:animEffect>
                                  </p:childTnLst>
                                </p:cTn>
                              </p:par>
                              <p:par>
                                <p:cTn id="66" presetID="40" presetClass="entr" presetSubtype="0" fill="hold" grpId="0" nodeType="withEffect">
                                  <p:stCondLst>
                                    <p:cond delay="0"/>
                                  </p:stCondLst>
                                  <p:iterate type="lt">
                                    <p:tmPct val="10000"/>
                                  </p:iterate>
                                  <p:childTnLst>
                                    <p:set>
                                      <p:cBhvr>
                                        <p:cTn id="67" dur="1" fill="hold">
                                          <p:stCondLst>
                                            <p:cond delay="0"/>
                                          </p:stCondLst>
                                        </p:cTn>
                                        <p:tgtEl>
                                          <p:spTgt spid="456717"/>
                                        </p:tgtEl>
                                        <p:attrNameLst>
                                          <p:attrName>style.visibility</p:attrName>
                                        </p:attrNameLst>
                                      </p:cBhvr>
                                      <p:to>
                                        <p:strVal val="visible"/>
                                      </p:to>
                                    </p:set>
                                    <p:animEffect transition="in" filter="fade">
                                      <p:cBhvr>
                                        <p:cTn id="68" dur="1000"/>
                                        <p:tgtEl>
                                          <p:spTgt spid="456717"/>
                                        </p:tgtEl>
                                      </p:cBhvr>
                                    </p:animEffect>
                                    <p:anim calcmode="lin" valueType="num">
                                      <p:cBhvr>
                                        <p:cTn id="69" dur="1000" fill="hold"/>
                                        <p:tgtEl>
                                          <p:spTgt spid="456717"/>
                                        </p:tgtEl>
                                        <p:attrNameLst>
                                          <p:attrName>ppt_x</p:attrName>
                                        </p:attrNameLst>
                                      </p:cBhvr>
                                      <p:tavLst>
                                        <p:tav tm="0">
                                          <p:val>
                                            <p:strVal val="#ppt_x-.1"/>
                                          </p:val>
                                        </p:tav>
                                        <p:tav tm="100000">
                                          <p:val>
                                            <p:strVal val="#ppt_x"/>
                                          </p:val>
                                        </p:tav>
                                      </p:tavLst>
                                    </p:anim>
                                    <p:anim calcmode="lin" valueType="num">
                                      <p:cBhvr>
                                        <p:cTn id="70" dur="1000" fill="hold"/>
                                        <p:tgtEl>
                                          <p:spTgt spid="456717"/>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456719"/>
                                        </p:tgtEl>
                                        <p:attrNameLst>
                                          <p:attrName>style.visibility</p:attrName>
                                        </p:attrNameLst>
                                      </p:cBhvr>
                                      <p:to>
                                        <p:strVal val="visible"/>
                                      </p:to>
                                    </p:set>
                                    <p:animEffect transition="in" filter="dissolve">
                                      <p:cBhvr>
                                        <p:cTn id="75" dur="500"/>
                                        <p:tgtEl>
                                          <p:spTgt spid="456719"/>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456720"/>
                                        </p:tgtEl>
                                        <p:attrNameLst>
                                          <p:attrName>style.visibility</p:attrName>
                                        </p:attrNameLst>
                                      </p:cBhvr>
                                      <p:to>
                                        <p:strVal val="visible"/>
                                      </p:to>
                                    </p:set>
                                    <p:animEffect transition="in" filter="dissolve">
                                      <p:cBhvr>
                                        <p:cTn id="80" dur="500"/>
                                        <p:tgtEl>
                                          <p:spTgt spid="45672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56722"/>
                                        </p:tgtEl>
                                        <p:attrNameLst>
                                          <p:attrName>style.visibility</p:attrName>
                                        </p:attrNameLst>
                                      </p:cBhvr>
                                      <p:to>
                                        <p:strVal val="visible"/>
                                      </p:to>
                                    </p:set>
                                    <p:animEffect transition="in" filter="fade">
                                      <p:cBhvr>
                                        <p:cTn id="85" dur="2000"/>
                                        <p:tgtEl>
                                          <p:spTgt spid="456722"/>
                                        </p:tgtEl>
                                      </p:cBhvr>
                                    </p:animEffect>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grpId="0" nodeType="clickEffect">
                                  <p:stCondLst>
                                    <p:cond delay="0"/>
                                  </p:stCondLst>
                                  <p:childTnLst>
                                    <p:set>
                                      <p:cBhvr>
                                        <p:cTn id="89" dur="1" fill="hold">
                                          <p:stCondLst>
                                            <p:cond delay="0"/>
                                          </p:stCondLst>
                                        </p:cTn>
                                        <p:tgtEl>
                                          <p:spTgt spid="456724"/>
                                        </p:tgtEl>
                                        <p:attrNameLst>
                                          <p:attrName>style.visibility</p:attrName>
                                        </p:attrNameLst>
                                      </p:cBhvr>
                                      <p:to>
                                        <p:strVal val="visible"/>
                                      </p:to>
                                    </p:set>
                                    <p:animEffect transition="in" filter="fade">
                                      <p:cBhvr>
                                        <p:cTn id="90" dur="1000"/>
                                        <p:tgtEl>
                                          <p:spTgt spid="456724"/>
                                        </p:tgtEl>
                                      </p:cBhvr>
                                    </p:animEffect>
                                    <p:anim calcmode="lin" valueType="num">
                                      <p:cBhvr>
                                        <p:cTn id="91" dur="1000" fill="hold"/>
                                        <p:tgtEl>
                                          <p:spTgt spid="456724"/>
                                        </p:tgtEl>
                                        <p:attrNameLst>
                                          <p:attrName>ppt_x</p:attrName>
                                        </p:attrNameLst>
                                      </p:cBhvr>
                                      <p:tavLst>
                                        <p:tav tm="0">
                                          <p:val>
                                            <p:strVal val="#ppt_x"/>
                                          </p:val>
                                        </p:tav>
                                        <p:tav tm="100000">
                                          <p:val>
                                            <p:strVal val="#ppt_x"/>
                                          </p:val>
                                        </p:tav>
                                      </p:tavLst>
                                    </p:anim>
                                    <p:anim calcmode="lin" valueType="num">
                                      <p:cBhvr>
                                        <p:cTn id="92" dur="1000" fill="hold"/>
                                        <p:tgtEl>
                                          <p:spTgt spid="456724"/>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456721"/>
                                        </p:tgtEl>
                                        <p:attrNameLst>
                                          <p:attrName>style.visibility</p:attrName>
                                        </p:attrNameLst>
                                      </p:cBhvr>
                                      <p:to>
                                        <p:strVal val="visible"/>
                                      </p:to>
                                    </p:set>
                                    <p:animEffect transition="in" filter="dissolve">
                                      <p:cBhvr>
                                        <p:cTn id="97" dur="500"/>
                                        <p:tgtEl>
                                          <p:spTgt spid="456721"/>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0" fill="hold" grpId="0" nodeType="clickEffect">
                                  <p:stCondLst>
                                    <p:cond delay="0"/>
                                  </p:stCondLst>
                                  <p:childTnLst>
                                    <p:set>
                                      <p:cBhvr>
                                        <p:cTn id="101" dur="1" fill="hold">
                                          <p:stCondLst>
                                            <p:cond delay="0"/>
                                          </p:stCondLst>
                                        </p:cTn>
                                        <p:tgtEl>
                                          <p:spTgt spid="456723"/>
                                        </p:tgtEl>
                                        <p:attrNameLst>
                                          <p:attrName>style.visibility</p:attrName>
                                        </p:attrNameLst>
                                      </p:cBhvr>
                                      <p:to>
                                        <p:strVal val="visible"/>
                                      </p:to>
                                    </p:set>
                                    <p:anim calcmode="lin" valueType="num">
                                      <p:cBhvr>
                                        <p:cTn id="102" dur="500" fill="hold"/>
                                        <p:tgtEl>
                                          <p:spTgt spid="456723"/>
                                        </p:tgtEl>
                                        <p:attrNameLst>
                                          <p:attrName>ppt_w</p:attrName>
                                        </p:attrNameLst>
                                      </p:cBhvr>
                                      <p:tavLst>
                                        <p:tav tm="0">
                                          <p:val>
                                            <p:fltVal val="0"/>
                                          </p:val>
                                        </p:tav>
                                        <p:tav tm="100000">
                                          <p:val>
                                            <p:strVal val="#ppt_w"/>
                                          </p:val>
                                        </p:tav>
                                      </p:tavLst>
                                    </p:anim>
                                    <p:anim calcmode="lin" valueType="num">
                                      <p:cBhvr>
                                        <p:cTn id="103" dur="500" fill="hold"/>
                                        <p:tgtEl>
                                          <p:spTgt spid="456723"/>
                                        </p:tgtEl>
                                        <p:attrNameLst>
                                          <p:attrName>ppt_h</p:attrName>
                                        </p:attrNameLst>
                                      </p:cBhvr>
                                      <p:tavLst>
                                        <p:tav tm="0">
                                          <p:val>
                                            <p:fltVal val="0"/>
                                          </p:val>
                                        </p:tav>
                                        <p:tav tm="100000">
                                          <p:val>
                                            <p:strVal val="#ppt_h"/>
                                          </p:val>
                                        </p:tav>
                                      </p:tavLst>
                                    </p:anim>
                                    <p:animEffect transition="in" filter="fade">
                                      <p:cBhvr>
                                        <p:cTn id="104" dur="500"/>
                                        <p:tgtEl>
                                          <p:spTgt spid="456723"/>
                                        </p:tgtEl>
                                      </p:cBhvr>
                                    </p:animEffect>
                                  </p:childTnLst>
                                </p:cTn>
                              </p:par>
                            </p:childTnLst>
                          </p:cTn>
                        </p:par>
                      </p:childTnLst>
                    </p:cTn>
                  </p:par>
                  <p:par>
                    <p:cTn id="105" fill="hold">
                      <p:stCondLst>
                        <p:cond delay="indefinite"/>
                      </p:stCondLst>
                      <p:childTnLst>
                        <p:par>
                          <p:cTn id="106" fill="hold">
                            <p:stCondLst>
                              <p:cond delay="0"/>
                            </p:stCondLst>
                            <p:childTnLst>
                              <p:par>
                                <p:cTn id="107" presetID="47" presetClass="entr" presetSubtype="0" fill="hold" grpId="0" nodeType="clickEffect">
                                  <p:stCondLst>
                                    <p:cond delay="0"/>
                                  </p:stCondLst>
                                  <p:childTnLst>
                                    <p:set>
                                      <p:cBhvr>
                                        <p:cTn id="108" dur="1" fill="hold">
                                          <p:stCondLst>
                                            <p:cond delay="0"/>
                                          </p:stCondLst>
                                        </p:cTn>
                                        <p:tgtEl>
                                          <p:spTgt spid="456725"/>
                                        </p:tgtEl>
                                        <p:attrNameLst>
                                          <p:attrName>style.visibility</p:attrName>
                                        </p:attrNameLst>
                                      </p:cBhvr>
                                      <p:to>
                                        <p:strVal val="visible"/>
                                      </p:to>
                                    </p:set>
                                    <p:animEffect transition="in" filter="fade">
                                      <p:cBhvr>
                                        <p:cTn id="109" dur="1000"/>
                                        <p:tgtEl>
                                          <p:spTgt spid="456725"/>
                                        </p:tgtEl>
                                      </p:cBhvr>
                                    </p:animEffect>
                                    <p:anim calcmode="lin" valueType="num">
                                      <p:cBhvr>
                                        <p:cTn id="110" dur="1000" fill="hold"/>
                                        <p:tgtEl>
                                          <p:spTgt spid="456725"/>
                                        </p:tgtEl>
                                        <p:attrNameLst>
                                          <p:attrName>ppt_x</p:attrName>
                                        </p:attrNameLst>
                                      </p:cBhvr>
                                      <p:tavLst>
                                        <p:tav tm="0">
                                          <p:val>
                                            <p:strVal val="#ppt_x"/>
                                          </p:val>
                                        </p:tav>
                                        <p:tav tm="100000">
                                          <p:val>
                                            <p:strVal val="#ppt_x"/>
                                          </p:val>
                                        </p:tav>
                                      </p:tavLst>
                                    </p:anim>
                                    <p:anim calcmode="lin" valueType="num">
                                      <p:cBhvr>
                                        <p:cTn id="111" dur="1000" fill="hold"/>
                                        <p:tgtEl>
                                          <p:spTgt spid="456725"/>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5" presetClass="entr" presetSubtype="10" fill="hold" grpId="0" nodeType="clickEffect">
                                  <p:stCondLst>
                                    <p:cond delay="0"/>
                                  </p:stCondLst>
                                  <p:childTnLst>
                                    <p:set>
                                      <p:cBhvr>
                                        <p:cTn id="115" dur="1" fill="hold">
                                          <p:stCondLst>
                                            <p:cond delay="0"/>
                                          </p:stCondLst>
                                        </p:cTn>
                                        <p:tgtEl>
                                          <p:spTgt spid="456739"/>
                                        </p:tgtEl>
                                        <p:attrNameLst>
                                          <p:attrName>style.visibility</p:attrName>
                                        </p:attrNameLst>
                                      </p:cBhvr>
                                      <p:to>
                                        <p:strVal val="visible"/>
                                      </p:to>
                                    </p:set>
                                    <p:animEffect transition="in" filter="checkerboard(across)">
                                      <p:cBhvr>
                                        <p:cTn id="116" dur="500"/>
                                        <p:tgtEl>
                                          <p:spTgt spid="456739"/>
                                        </p:tgtEl>
                                      </p:cBhvr>
                                    </p:animEffect>
                                  </p:childTnLst>
                                </p:cTn>
                              </p:par>
                              <p:par>
                                <p:cTn id="117" presetID="22" presetClass="entr" presetSubtype="4" fill="hold" grpId="0" nodeType="withEffect">
                                  <p:stCondLst>
                                    <p:cond delay="0"/>
                                  </p:stCondLst>
                                  <p:childTnLst>
                                    <p:set>
                                      <p:cBhvr>
                                        <p:cTn id="118" dur="1" fill="hold">
                                          <p:stCondLst>
                                            <p:cond delay="0"/>
                                          </p:stCondLst>
                                        </p:cTn>
                                        <p:tgtEl>
                                          <p:spTgt spid="456738"/>
                                        </p:tgtEl>
                                        <p:attrNameLst>
                                          <p:attrName>style.visibility</p:attrName>
                                        </p:attrNameLst>
                                      </p:cBhvr>
                                      <p:to>
                                        <p:strVal val="visible"/>
                                      </p:to>
                                    </p:set>
                                    <p:animEffect transition="in" filter="wipe(down)">
                                      <p:cBhvr>
                                        <p:cTn id="119" dur="500"/>
                                        <p:tgtEl>
                                          <p:spTgt spid="456738"/>
                                        </p:tgtEl>
                                      </p:cBhvr>
                                    </p:animEffect>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456726"/>
                                        </p:tgtEl>
                                        <p:attrNameLst>
                                          <p:attrName>style.visibility</p:attrName>
                                        </p:attrNameLst>
                                      </p:cBhvr>
                                      <p:to>
                                        <p:strVal val="visible"/>
                                      </p:to>
                                    </p:set>
                                    <p:animEffect transition="in" filter="fade">
                                      <p:cBhvr>
                                        <p:cTn id="124" dur="1000"/>
                                        <p:tgtEl>
                                          <p:spTgt spid="456726"/>
                                        </p:tgtEl>
                                      </p:cBhvr>
                                    </p:animEffect>
                                    <p:anim calcmode="lin" valueType="num">
                                      <p:cBhvr>
                                        <p:cTn id="125" dur="1000" fill="hold"/>
                                        <p:tgtEl>
                                          <p:spTgt spid="456726"/>
                                        </p:tgtEl>
                                        <p:attrNameLst>
                                          <p:attrName>ppt_x</p:attrName>
                                        </p:attrNameLst>
                                      </p:cBhvr>
                                      <p:tavLst>
                                        <p:tav tm="0">
                                          <p:val>
                                            <p:strVal val="#ppt_x"/>
                                          </p:val>
                                        </p:tav>
                                        <p:tav tm="100000">
                                          <p:val>
                                            <p:strVal val="#ppt_x"/>
                                          </p:val>
                                        </p:tav>
                                      </p:tavLst>
                                    </p:anim>
                                    <p:anim calcmode="lin" valueType="num">
                                      <p:cBhvr>
                                        <p:cTn id="126" dur="1000" fill="hold"/>
                                        <p:tgtEl>
                                          <p:spTgt spid="456726"/>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456727"/>
                                        </p:tgtEl>
                                        <p:attrNameLst>
                                          <p:attrName>style.visibility</p:attrName>
                                        </p:attrNameLst>
                                      </p:cBhvr>
                                      <p:to>
                                        <p:strVal val="visible"/>
                                      </p:to>
                                    </p:set>
                                    <p:animEffect transition="in" filter="fade">
                                      <p:cBhvr>
                                        <p:cTn id="131" dur="1000"/>
                                        <p:tgtEl>
                                          <p:spTgt spid="456727"/>
                                        </p:tgtEl>
                                      </p:cBhvr>
                                    </p:animEffect>
                                    <p:anim calcmode="lin" valueType="num">
                                      <p:cBhvr>
                                        <p:cTn id="132" dur="1000" fill="hold"/>
                                        <p:tgtEl>
                                          <p:spTgt spid="456727"/>
                                        </p:tgtEl>
                                        <p:attrNameLst>
                                          <p:attrName>ppt_x</p:attrName>
                                        </p:attrNameLst>
                                      </p:cBhvr>
                                      <p:tavLst>
                                        <p:tav tm="0">
                                          <p:val>
                                            <p:strVal val="#ppt_x"/>
                                          </p:val>
                                        </p:tav>
                                        <p:tav tm="100000">
                                          <p:val>
                                            <p:strVal val="#ppt_x"/>
                                          </p:val>
                                        </p:tav>
                                      </p:tavLst>
                                    </p:anim>
                                    <p:anim calcmode="lin" valueType="num">
                                      <p:cBhvr>
                                        <p:cTn id="133" dur="1000" fill="hold"/>
                                        <p:tgtEl>
                                          <p:spTgt spid="456727"/>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9" presetClass="emph" presetSubtype="0" grpId="1" nodeType="clickEffect">
                                  <p:stCondLst>
                                    <p:cond delay="0"/>
                                  </p:stCondLst>
                                  <p:childTnLst>
                                    <p:set>
                                      <p:cBhvr rctx="PPT">
                                        <p:cTn id="137" dur="indefinite"/>
                                        <p:tgtEl>
                                          <p:spTgt spid="456712"/>
                                        </p:tgtEl>
                                        <p:attrNameLst>
                                          <p:attrName>style.opacity</p:attrName>
                                        </p:attrNameLst>
                                      </p:cBhvr>
                                      <p:to>
                                        <p:strVal val="0.5"/>
                                      </p:to>
                                    </p:set>
                                    <p:animEffect filter="image" prLst="opacity: 0.5">
                                      <p:cBhvr rctx="IE">
                                        <p:cTn id="138" dur="indefinite"/>
                                        <p:tgtEl>
                                          <p:spTgt spid="456712"/>
                                        </p:tgtEl>
                                      </p:cBhvr>
                                    </p:animEffect>
                                  </p:childTnLst>
                                </p:cTn>
                              </p:par>
                              <p:par>
                                <p:cTn id="139" presetID="9" presetClass="emph" presetSubtype="0" grpId="1" nodeType="withEffect">
                                  <p:stCondLst>
                                    <p:cond delay="0"/>
                                  </p:stCondLst>
                                  <p:childTnLst>
                                    <p:set>
                                      <p:cBhvr rctx="PPT">
                                        <p:cTn id="140" dur="indefinite"/>
                                        <p:tgtEl>
                                          <p:spTgt spid="456713"/>
                                        </p:tgtEl>
                                        <p:attrNameLst>
                                          <p:attrName>style.opacity</p:attrName>
                                        </p:attrNameLst>
                                      </p:cBhvr>
                                      <p:to>
                                        <p:strVal val="0.5"/>
                                      </p:to>
                                    </p:set>
                                    <p:animEffect filter="image" prLst="opacity: 0.5">
                                      <p:cBhvr rctx="IE">
                                        <p:cTn id="141" dur="indefinite"/>
                                        <p:tgtEl>
                                          <p:spTgt spid="456713"/>
                                        </p:tgtEl>
                                      </p:cBhvr>
                                    </p:animEffect>
                                  </p:childTnLst>
                                </p:cTn>
                              </p:par>
                              <p:par>
                                <p:cTn id="142" presetID="9" presetClass="emph" presetSubtype="0" grpId="1" nodeType="withEffect">
                                  <p:stCondLst>
                                    <p:cond delay="0"/>
                                  </p:stCondLst>
                                  <p:childTnLst>
                                    <p:set>
                                      <p:cBhvr rctx="PPT">
                                        <p:cTn id="143" dur="indefinite"/>
                                        <p:tgtEl>
                                          <p:spTgt spid="456714"/>
                                        </p:tgtEl>
                                        <p:attrNameLst>
                                          <p:attrName>style.opacity</p:attrName>
                                        </p:attrNameLst>
                                      </p:cBhvr>
                                      <p:to>
                                        <p:strVal val="0.5"/>
                                      </p:to>
                                    </p:set>
                                    <p:animEffect filter="image" prLst="opacity: 0.5">
                                      <p:cBhvr rctx="IE">
                                        <p:cTn id="144" dur="indefinite"/>
                                        <p:tgtEl>
                                          <p:spTgt spid="456714"/>
                                        </p:tgtEl>
                                      </p:cBhvr>
                                    </p:animEffect>
                                  </p:childTnLst>
                                </p:cTn>
                              </p:par>
                              <p:par>
                                <p:cTn id="145" presetID="9" presetClass="emph" presetSubtype="0" grpId="1" nodeType="withEffect">
                                  <p:stCondLst>
                                    <p:cond delay="0"/>
                                  </p:stCondLst>
                                  <p:childTnLst>
                                    <p:set>
                                      <p:cBhvr rctx="PPT">
                                        <p:cTn id="146" dur="indefinite"/>
                                        <p:tgtEl>
                                          <p:spTgt spid="456715"/>
                                        </p:tgtEl>
                                        <p:attrNameLst>
                                          <p:attrName>style.opacity</p:attrName>
                                        </p:attrNameLst>
                                      </p:cBhvr>
                                      <p:to>
                                        <p:strVal val="0.5"/>
                                      </p:to>
                                    </p:set>
                                    <p:animEffect filter="image" prLst="opacity: 0.5">
                                      <p:cBhvr rctx="IE">
                                        <p:cTn id="147" dur="indefinite"/>
                                        <p:tgtEl>
                                          <p:spTgt spid="456715"/>
                                        </p:tgtEl>
                                      </p:cBhvr>
                                    </p:animEffect>
                                  </p:childTnLst>
                                </p:cTn>
                              </p:par>
                              <p:par>
                                <p:cTn id="148" presetID="9" presetClass="emph" presetSubtype="0" grpId="1" nodeType="withEffect">
                                  <p:stCondLst>
                                    <p:cond delay="0"/>
                                  </p:stCondLst>
                                  <p:iterate type="lt">
                                    <p:tmAbs val="0"/>
                                  </p:iterate>
                                  <p:childTnLst>
                                    <p:set>
                                      <p:cBhvr rctx="PPT">
                                        <p:cTn id="149" dur="indefinite"/>
                                        <p:tgtEl>
                                          <p:spTgt spid="456716"/>
                                        </p:tgtEl>
                                        <p:attrNameLst>
                                          <p:attrName>style.opacity</p:attrName>
                                        </p:attrNameLst>
                                      </p:cBhvr>
                                      <p:to>
                                        <p:strVal val="0.5"/>
                                      </p:to>
                                    </p:set>
                                    <p:animEffect filter="image" prLst="opacity: 0.5">
                                      <p:cBhvr rctx="IE">
                                        <p:cTn id="150" dur="indefinite"/>
                                        <p:tgtEl>
                                          <p:spTgt spid="456716"/>
                                        </p:tgtEl>
                                      </p:cBhvr>
                                    </p:animEffect>
                                  </p:childTnLst>
                                </p:cTn>
                              </p:par>
                              <p:par>
                                <p:cTn id="151" presetID="9" presetClass="emph" presetSubtype="0" grpId="1" nodeType="withEffect">
                                  <p:stCondLst>
                                    <p:cond delay="0"/>
                                  </p:stCondLst>
                                  <p:iterate type="lt">
                                    <p:tmAbs val="0"/>
                                  </p:iterate>
                                  <p:childTnLst>
                                    <p:set>
                                      <p:cBhvr rctx="PPT">
                                        <p:cTn id="152" dur="indefinite"/>
                                        <p:tgtEl>
                                          <p:spTgt spid="456717"/>
                                        </p:tgtEl>
                                        <p:attrNameLst>
                                          <p:attrName>style.opacity</p:attrName>
                                        </p:attrNameLst>
                                      </p:cBhvr>
                                      <p:to>
                                        <p:strVal val="0.5"/>
                                      </p:to>
                                    </p:set>
                                    <p:animEffect filter="image" prLst="opacity: 0.5">
                                      <p:cBhvr rctx="IE">
                                        <p:cTn id="153" dur="indefinite"/>
                                        <p:tgtEl>
                                          <p:spTgt spid="456717"/>
                                        </p:tgtEl>
                                      </p:cBhvr>
                                    </p:animEffect>
                                  </p:childTnLst>
                                </p:cTn>
                              </p:par>
                              <p:par>
                                <p:cTn id="154" presetID="9" presetClass="emph" presetSubtype="0" grpId="1" nodeType="withEffect">
                                  <p:stCondLst>
                                    <p:cond delay="0"/>
                                  </p:stCondLst>
                                  <p:childTnLst>
                                    <p:set>
                                      <p:cBhvr rctx="PPT">
                                        <p:cTn id="155" dur="indefinite"/>
                                        <p:tgtEl>
                                          <p:spTgt spid="456719"/>
                                        </p:tgtEl>
                                        <p:attrNameLst>
                                          <p:attrName>style.opacity</p:attrName>
                                        </p:attrNameLst>
                                      </p:cBhvr>
                                      <p:to>
                                        <p:strVal val="0.5"/>
                                      </p:to>
                                    </p:set>
                                    <p:animEffect filter="image" prLst="opacity: 0.5">
                                      <p:cBhvr rctx="IE">
                                        <p:cTn id="156" dur="indefinite"/>
                                        <p:tgtEl>
                                          <p:spTgt spid="456719"/>
                                        </p:tgtEl>
                                      </p:cBhvr>
                                    </p:animEffect>
                                  </p:childTnLst>
                                </p:cTn>
                              </p:par>
                              <p:par>
                                <p:cTn id="157" presetID="9" presetClass="emph" presetSubtype="0" grpId="1" nodeType="withEffect">
                                  <p:stCondLst>
                                    <p:cond delay="0"/>
                                  </p:stCondLst>
                                  <p:childTnLst>
                                    <p:set>
                                      <p:cBhvr rctx="PPT">
                                        <p:cTn id="158" dur="indefinite"/>
                                        <p:tgtEl>
                                          <p:spTgt spid="456720"/>
                                        </p:tgtEl>
                                        <p:attrNameLst>
                                          <p:attrName>style.opacity</p:attrName>
                                        </p:attrNameLst>
                                      </p:cBhvr>
                                      <p:to>
                                        <p:strVal val="0.5"/>
                                      </p:to>
                                    </p:set>
                                    <p:animEffect filter="image" prLst="opacity: 0.5">
                                      <p:cBhvr rctx="IE">
                                        <p:cTn id="159" dur="indefinite"/>
                                        <p:tgtEl>
                                          <p:spTgt spid="456720"/>
                                        </p:tgtEl>
                                      </p:cBhvr>
                                    </p:animEffect>
                                  </p:childTnLst>
                                </p:cTn>
                              </p:par>
                              <p:par>
                                <p:cTn id="160" presetID="9" presetClass="emph" presetSubtype="0" grpId="1" nodeType="withEffect">
                                  <p:stCondLst>
                                    <p:cond delay="0"/>
                                  </p:stCondLst>
                                  <p:childTnLst>
                                    <p:set>
                                      <p:cBhvr rctx="PPT">
                                        <p:cTn id="161" dur="indefinite"/>
                                        <p:tgtEl>
                                          <p:spTgt spid="456721"/>
                                        </p:tgtEl>
                                        <p:attrNameLst>
                                          <p:attrName>style.opacity</p:attrName>
                                        </p:attrNameLst>
                                      </p:cBhvr>
                                      <p:to>
                                        <p:strVal val="0.5"/>
                                      </p:to>
                                    </p:set>
                                    <p:animEffect filter="image" prLst="opacity: 0.5">
                                      <p:cBhvr rctx="IE">
                                        <p:cTn id="162" dur="indefinite"/>
                                        <p:tgtEl>
                                          <p:spTgt spid="456721"/>
                                        </p:tgtEl>
                                      </p:cBhvr>
                                    </p:animEffect>
                                  </p:childTnLst>
                                </p:cTn>
                              </p:par>
                              <p:par>
                                <p:cTn id="163" presetID="9" presetClass="emph" presetSubtype="0" grpId="1" nodeType="withEffect">
                                  <p:stCondLst>
                                    <p:cond delay="0"/>
                                  </p:stCondLst>
                                  <p:childTnLst>
                                    <p:set>
                                      <p:cBhvr rctx="PPT">
                                        <p:cTn id="164" dur="indefinite"/>
                                        <p:tgtEl>
                                          <p:spTgt spid="456722"/>
                                        </p:tgtEl>
                                        <p:attrNameLst>
                                          <p:attrName>style.opacity</p:attrName>
                                        </p:attrNameLst>
                                      </p:cBhvr>
                                      <p:to>
                                        <p:strVal val="0.5"/>
                                      </p:to>
                                    </p:set>
                                    <p:animEffect filter="image" prLst="opacity: 0.5">
                                      <p:cBhvr rctx="IE">
                                        <p:cTn id="165" dur="indefinite"/>
                                        <p:tgtEl>
                                          <p:spTgt spid="456722"/>
                                        </p:tgtEl>
                                      </p:cBhvr>
                                    </p:animEffect>
                                  </p:childTnLst>
                                </p:cTn>
                              </p:par>
                              <p:par>
                                <p:cTn id="166" presetID="9" presetClass="emph" presetSubtype="0" grpId="1" nodeType="withEffect">
                                  <p:stCondLst>
                                    <p:cond delay="0"/>
                                  </p:stCondLst>
                                  <p:childTnLst>
                                    <p:set>
                                      <p:cBhvr rctx="PPT">
                                        <p:cTn id="167" dur="indefinite"/>
                                        <p:tgtEl>
                                          <p:spTgt spid="456723"/>
                                        </p:tgtEl>
                                        <p:attrNameLst>
                                          <p:attrName>style.opacity</p:attrName>
                                        </p:attrNameLst>
                                      </p:cBhvr>
                                      <p:to>
                                        <p:strVal val="0.5"/>
                                      </p:to>
                                    </p:set>
                                    <p:animEffect filter="image" prLst="opacity: 0.5">
                                      <p:cBhvr rctx="IE">
                                        <p:cTn id="168" dur="indefinite"/>
                                        <p:tgtEl>
                                          <p:spTgt spid="456723"/>
                                        </p:tgtEl>
                                      </p:cBhvr>
                                    </p:animEffect>
                                  </p:childTnLst>
                                </p:cTn>
                              </p:par>
                              <p:par>
                                <p:cTn id="169" presetID="9" presetClass="emph" presetSubtype="0" grpId="1" nodeType="withEffect">
                                  <p:stCondLst>
                                    <p:cond delay="0"/>
                                  </p:stCondLst>
                                  <p:childTnLst>
                                    <p:set>
                                      <p:cBhvr rctx="PPT">
                                        <p:cTn id="170" dur="indefinite"/>
                                        <p:tgtEl>
                                          <p:spTgt spid="456724"/>
                                        </p:tgtEl>
                                        <p:attrNameLst>
                                          <p:attrName>style.opacity</p:attrName>
                                        </p:attrNameLst>
                                      </p:cBhvr>
                                      <p:to>
                                        <p:strVal val="0.5"/>
                                      </p:to>
                                    </p:set>
                                    <p:animEffect filter="image" prLst="opacity: 0.5">
                                      <p:cBhvr rctx="IE">
                                        <p:cTn id="171" dur="indefinite"/>
                                        <p:tgtEl>
                                          <p:spTgt spid="456724"/>
                                        </p:tgtEl>
                                      </p:cBhvr>
                                    </p:animEffect>
                                  </p:childTnLst>
                                </p:cTn>
                              </p:par>
                              <p:par>
                                <p:cTn id="172" presetID="9" presetClass="emph" presetSubtype="0" grpId="1" nodeType="withEffect">
                                  <p:stCondLst>
                                    <p:cond delay="0"/>
                                  </p:stCondLst>
                                  <p:childTnLst>
                                    <p:set>
                                      <p:cBhvr rctx="PPT">
                                        <p:cTn id="173" dur="indefinite"/>
                                        <p:tgtEl>
                                          <p:spTgt spid="456725"/>
                                        </p:tgtEl>
                                        <p:attrNameLst>
                                          <p:attrName>style.opacity</p:attrName>
                                        </p:attrNameLst>
                                      </p:cBhvr>
                                      <p:to>
                                        <p:strVal val="0.5"/>
                                      </p:to>
                                    </p:set>
                                    <p:animEffect filter="image" prLst="opacity: 0.5">
                                      <p:cBhvr rctx="IE">
                                        <p:cTn id="174" dur="indefinite"/>
                                        <p:tgtEl>
                                          <p:spTgt spid="456725"/>
                                        </p:tgtEl>
                                      </p:cBhvr>
                                    </p:animEffect>
                                  </p:childTnLst>
                                </p:cTn>
                              </p:par>
                              <p:par>
                                <p:cTn id="175" presetID="9" presetClass="emph" presetSubtype="0" grpId="1" nodeType="withEffect">
                                  <p:stCondLst>
                                    <p:cond delay="0"/>
                                  </p:stCondLst>
                                  <p:childTnLst>
                                    <p:set>
                                      <p:cBhvr rctx="PPT">
                                        <p:cTn id="176" dur="indefinite"/>
                                        <p:tgtEl>
                                          <p:spTgt spid="456727"/>
                                        </p:tgtEl>
                                        <p:attrNameLst>
                                          <p:attrName>style.opacity</p:attrName>
                                        </p:attrNameLst>
                                      </p:cBhvr>
                                      <p:to>
                                        <p:strVal val="0.5"/>
                                      </p:to>
                                    </p:set>
                                    <p:animEffect filter="image" prLst="opacity: 0.5">
                                      <p:cBhvr rctx="IE">
                                        <p:cTn id="177" dur="indefinite"/>
                                        <p:tgtEl>
                                          <p:spTgt spid="456727"/>
                                        </p:tgtEl>
                                      </p:cBhvr>
                                    </p:animEffect>
                                  </p:childTnLst>
                                </p:cTn>
                              </p:par>
                              <p:par>
                                <p:cTn id="178" presetID="5" presetClass="exit" presetSubtype="10" fill="hold" grpId="1" nodeType="withEffect">
                                  <p:stCondLst>
                                    <p:cond delay="0"/>
                                  </p:stCondLst>
                                  <p:childTnLst>
                                    <p:animEffect transition="out" filter="checkerboard(across)">
                                      <p:cBhvr>
                                        <p:cTn id="179" dur="500"/>
                                        <p:tgtEl>
                                          <p:spTgt spid="456738"/>
                                        </p:tgtEl>
                                      </p:cBhvr>
                                    </p:animEffect>
                                    <p:set>
                                      <p:cBhvr>
                                        <p:cTn id="180" dur="1" fill="hold">
                                          <p:stCondLst>
                                            <p:cond delay="499"/>
                                          </p:stCondLst>
                                        </p:cTn>
                                        <p:tgtEl>
                                          <p:spTgt spid="456738"/>
                                        </p:tgtEl>
                                        <p:attrNameLst>
                                          <p:attrName>style.visibility</p:attrName>
                                        </p:attrNameLst>
                                      </p:cBhvr>
                                      <p:to>
                                        <p:strVal val="hidden"/>
                                      </p:to>
                                    </p:set>
                                  </p:childTnLst>
                                </p:cTn>
                              </p:par>
                              <p:par>
                                <p:cTn id="181" presetID="5" presetClass="exit" presetSubtype="10" fill="hold" grpId="1" nodeType="withEffect">
                                  <p:stCondLst>
                                    <p:cond delay="0"/>
                                  </p:stCondLst>
                                  <p:childTnLst>
                                    <p:animEffect transition="out" filter="checkerboard(across)">
                                      <p:cBhvr>
                                        <p:cTn id="182" dur="500"/>
                                        <p:tgtEl>
                                          <p:spTgt spid="456739"/>
                                        </p:tgtEl>
                                      </p:cBhvr>
                                    </p:animEffect>
                                    <p:set>
                                      <p:cBhvr>
                                        <p:cTn id="183" dur="1" fill="hold">
                                          <p:stCondLst>
                                            <p:cond delay="499"/>
                                          </p:stCondLst>
                                        </p:cTn>
                                        <p:tgtEl>
                                          <p:spTgt spid="456739"/>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9" presetClass="exit" presetSubtype="0" fill="hold" grpId="2" nodeType="clickEffect">
                                  <p:stCondLst>
                                    <p:cond delay="0"/>
                                  </p:stCondLst>
                                  <p:childTnLst>
                                    <p:animEffect transition="out" filter="dissolve">
                                      <p:cBhvr>
                                        <p:cTn id="187" dur="500"/>
                                        <p:tgtEl>
                                          <p:spTgt spid="456712"/>
                                        </p:tgtEl>
                                      </p:cBhvr>
                                    </p:animEffect>
                                    <p:set>
                                      <p:cBhvr>
                                        <p:cTn id="188" dur="1" fill="hold">
                                          <p:stCondLst>
                                            <p:cond delay="499"/>
                                          </p:stCondLst>
                                        </p:cTn>
                                        <p:tgtEl>
                                          <p:spTgt spid="456712"/>
                                        </p:tgtEl>
                                        <p:attrNameLst>
                                          <p:attrName>style.visibility</p:attrName>
                                        </p:attrNameLst>
                                      </p:cBhvr>
                                      <p:to>
                                        <p:strVal val="hidden"/>
                                      </p:to>
                                    </p:set>
                                  </p:childTnLst>
                                </p:cTn>
                              </p:par>
                              <p:par>
                                <p:cTn id="189" presetID="9" presetClass="exit" presetSubtype="0" fill="hold" grpId="2" nodeType="withEffect">
                                  <p:stCondLst>
                                    <p:cond delay="0"/>
                                  </p:stCondLst>
                                  <p:childTnLst>
                                    <p:animEffect transition="out" filter="dissolve">
                                      <p:cBhvr>
                                        <p:cTn id="190" dur="500"/>
                                        <p:tgtEl>
                                          <p:spTgt spid="456713"/>
                                        </p:tgtEl>
                                      </p:cBhvr>
                                    </p:animEffect>
                                    <p:set>
                                      <p:cBhvr>
                                        <p:cTn id="191" dur="1" fill="hold">
                                          <p:stCondLst>
                                            <p:cond delay="499"/>
                                          </p:stCondLst>
                                        </p:cTn>
                                        <p:tgtEl>
                                          <p:spTgt spid="456713"/>
                                        </p:tgtEl>
                                        <p:attrNameLst>
                                          <p:attrName>style.visibility</p:attrName>
                                        </p:attrNameLst>
                                      </p:cBhvr>
                                      <p:to>
                                        <p:strVal val="hidden"/>
                                      </p:to>
                                    </p:set>
                                  </p:childTnLst>
                                </p:cTn>
                              </p:par>
                              <p:par>
                                <p:cTn id="192" presetID="9" presetClass="exit" presetSubtype="0" fill="hold" grpId="2" nodeType="withEffect">
                                  <p:stCondLst>
                                    <p:cond delay="0"/>
                                  </p:stCondLst>
                                  <p:childTnLst>
                                    <p:animEffect transition="out" filter="dissolve">
                                      <p:cBhvr>
                                        <p:cTn id="193" dur="500"/>
                                        <p:tgtEl>
                                          <p:spTgt spid="456714"/>
                                        </p:tgtEl>
                                      </p:cBhvr>
                                    </p:animEffect>
                                    <p:set>
                                      <p:cBhvr>
                                        <p:cTn id="194" dur="1" fill="hold">
                                          <p:stCondLst>
                                            <p:cond delay="499"/>
                                          </p:stCondLst>
                                        </p:cTn>
                                        <p:tgtEl>
                                          <p:spTgt spid="456714"/>
                                        </p:tgtEl>
                                        <p:attrNameLst>
                                          <p:attrName>style.visibility</p:attrName>
                                        </p:attrNameLst>
                                      </p:cBhvr>
                                      <p:to>
                                        <p:strVal val="hidden"/>
                                      </p:to>
                                    </p:set>
                                  </p:childTnLst>
                                </p:cTn>
                              </p:par>
                              <p:par>
                                <p:cTn id="195" presetID="9" presetClass="exit" presetSubtype="0" fill="hold" grpId="2" nodeType="withEffect">
                                  <p:stCondLst>
                                    <p:cond delay="0"/>
                                  </p:stCondLst>
                                  <p:childTnLst>
                                    <p:animEffect transition="out" filter="dissolve">
                                      <p:cBhvr>
                                        <p:cTn id="196" dur="500"/>
                                        <p:tgtEl>
                                          <p:spTgt spid="456715"/>
                                        </p:tgtEl>
                                      </p:cBhvr>
                                    </p:animEffect>
                                    <p:set>
                                      <p:cBhvr>
                                        <p:cTn id="197" dur="1" fill="hold">
                                          <p:stCondLst>
                                            <p:cond delay="499"/>
                                          </p:stCondLst>
                                        </p:cTn>
                                        <p:tgtEl>
                                          <p:spTgt spid="456715"/>
                                        </p:tgtEl>
                                        <p:attrNameLst>
                                          <p:attrName>style.visibility</p:attrName>
                                        </p:attrNameLst>
                                      </p:cBhvr>
                                      <p:to>
                                        <p:strVal val="hidden"/>
                                      </p:to>
                                    </p:set>
                                  </p:childTnLst>
                                </p:cTn>
                              </p:par>
                              <p:par>
                                <p:cTn id="198" presetID="9" presetClass="exit" presetSubtype="0" fill="hold" grpId="2" nodeType="withEffect">
                                  <p:stCondLst>
                                    <p:cond delay="0"/>
                                  </p:stCondLst>
                                  <p:iterate type="lt">
                                    <p:tmPct val="0"/>
                                  </p:iterate>
                                  <p:childTnLst>
                                    <p:animEffect transition="out" filter="dissolve">
                                      <p:cBhvr>
                                        <p:cTn id="199" dur="500"/>
                                        <p:tgtEl>
                                          <p:spTgt spid="456716"/>
                                        </p:tgtEl>
                                      </p:cBhvr>
                                    </p:animEffect>
                                    <p:set>
                                      <p:cBhvr>
                                        <p:cTn id="200" dur="1" fill="hold">
                                          <p:stCondLst>
                                            <p:cond delay="499"/>
                                          </p:stCondLst>
                                        </p:cTn>
                                        <p:tgtEl>
                                          <p:spTgt spid="456716"/>
                                        </p:tgtEl>
                                        <p:attrNameLst>
                                          <p:attrName>style.visibility</p:attrName>
                                        </p:attrNameLst>
                                      </p:cBhvr>
                                      <p:to>
                                        <p:strVal val="hidden"/>
                                      </p:to>
                                    </p:set>
                                  </p:childTnLst>
                                </p:cTn>
                              </p:par>
                              <p:par>
                                <p:cTn id="201" presetID="9" presetClass="exit" presetSubtype="0" fill="hold" grpId="2" nodeType="withEffect">
                                  <p:stCondLst>
                                    <p:cond delay="0"/>
                                  </p:stCondLst>
                                  <p:iterate type="lt">
                                    <p:tmPct val="0"/>
                                  </p:iterate>
                                  <p:childTnLst>
                                    <p:animEffect transition="out" filter="dissolve">
                                      <p:cBhvr>
                                        <p:cTn id="202" dur="500"/>
                                        <p:tgtEl>
                                          <p:spTgt spid="456717"/>
                                        </p:tgtEl>
                                      </p:cBhvr>
                                    </p:animEffect>
                                    <p:set>
                                      <p:cBhvr>
                                        <p:cTn id="203" dur="1" fill="hold">
                                          <p:stCondLst>
                                            <p:cond delay="499"/>
                                          </p:stCondLst>
                                        </p:cTn>
                                        <p:tgtEl>
                                          <p:spTgt spid="456717"/>
                                        </p:tgtEl>
                                        <p:attrNameLst>
                                          <p:attrName>style.visibility</p:attrName>
                                        </p:attrNameLst>
                                      </p:cBhvr>
                                      <p:to>
                                        <p:strVal val="hidden"/>
                                      </p:to>
                                    </p:set>
                                  </p:childTnLst>
                                </p:cTn>
                              </p:par>
                              <p:par>
                                <p:cTn id="204" presetID="9" presetClass="exit" presetSubtype="0" fill="hold" grpId="2" nodeType="withEffect">
                                  <p:stCondLst>
                                    <p:cond delay="0"/>
                                  </p:stCondLst>
                                  <p:childTnLst>
                                    <p:animEffect transition="out" filter="dissolve">
                                      <p:cBhvr>
                                        <p:cTn id="205" dur="500"/>
                                        <p:tgtEl>
                                          <p:spTgt spid="456720"/>
                                        </p:tgtEl>
                                      </p:cBhvr>
                                    </p:animEffect>
                                    <p:set>
                                      <p:cBhvr>
                                        <p:cTn id="206" dur="1" fill="hold">
                                          <p:stCondLst>
                                            <p:cond delay="499"/>
                                          </p:stCondLst>
                                        </p:cTn>
                                        <p:tgtEl>
                                          <p:spTgt spid="456720"/>
                                        </p:tgtEl>
                                        <p:attrNameLst>
                                          <p:attrName>style.visibility</p:attrName>
                                        </p:attrNameLst>
                                      </p:cBhvr>
                                      <p:to>
                                        <p:strVal val="hidden"/>
                                      </p:to>
                                    </p:set>
                                  </p:childTnLst>
                                </p:cTn>
                              </p:par>
                              <p:par>
                                <p:cTn id="207" presetID="9" presetClass="exit" presetSubtype="0" fill="hold" grpId="2" nodeType="withEffect">
                                  <p:stCondLst>
                                    <p:cond delay="0"/>
                                  </p:stCondLst>
                                  <p:childTnLst>
                                    <p:animEffect transition="out" filter="dissolve">
                                      <p:cBhvr>
                                        <p:cTn id="208" dur="500"/>
                                        <p:tgtEl>
                                          <p:spTgt spid="456721"/>
                                        </p:tgtEl>
                                      </p:cBhvr>
                                    </p:animEffect>
                                    <p:set>
                                      <p:cBhvr>
                                        <p:cTn id="209" dur="1" fill="hold">
                                          <p:stCondLst>
                                            <p:cond delay="499"/>
                                          </p:stCondLst>
                                        </p:cTn>
                                        <p:tgtEl>
                                          <p:spTgt spid="456721"/>
                                        </p:tgtEl>
                                        <p:attrNameLst>
                                          <p:attrName>style.visibility</p:attrName>
                                        </p:attrNameLst>
                                      </p:cBhvr>
                                      <p:to>
                                        <p:strVal val="hidden"/>
                                      </p:to>
                                    </p:set>
                                  </p:childTnLst>
                                </p:cTn>
                              </p:par>
                              <p:par>
                                <p:cTn id="210" presetID="9" presetClass="exit" presetSubtype="0" fill="hold" grpId="2" nodeType="withEffect">
                                  <p:stCondLst>
                                    <p:cond delay="0"/>
                                  </p:stCondLst>
                                  <p:childTnLst>
                                    <p:animEffect transition="out" filter="dissolve">
                                      <p:cBhvr>
                                        <p:cTn id="211" dur="500"/>
                                        <p:tgtEl>
                                          <p:spTgt spid="456722"/>
                                        </p:tgtEl>
                                      </p:cBhvr>
                                    </p:animEffect>
                                    <p:set>
                                      <p:cBhvr>
                                        <p:cTn id="212" dur="1" fill="hold">
                                          <p:stCondLst>
                                            <p:cond delay="499"/>
                                          </p:stCondLst>
                                        </p:cTn>
                                        <p:tgtEl>
                                          <p:spTgt spid="456722"/>
                                        </p:tgtEl>
                                        <p:attrNameLst>
                                          <p:attrName>style.visibility</p:attrName>
                                        </p:attrNameLst>
                                      </p:cBhvr>
                                      <p:to>
                                        <p:strVal val="hidden"/>
                                      </p:to>
                                    </p:set>
                                  </p:childTnLst>
                                </p:cTn>
                              </p:par>
                              <p:par>
                                <p:cTn id="213" presetID="9" presetClass="exit" presetSubtype="0" fill="hold" grpId="2" nodeType="withEffect">
                                  <p:stCondLst>
                                    <p:cond delay="0"/>
                                  </p:stCondLst>
                                  <p:childTnLst>
                                    <p:animEffect transition="out" filter="dissolve">
                                      <p:cBhvr>
                                        <p:cTn id="214" dur="500"/>
                                        <p:tgtEl>
                                          <p:spTgt spid="456723"/>
                                        </p:tgtEl>
                                      </p:cBhvr>
                                    </p:animEffect>
                                    <p:set>
                                      <p:cBhvr>
                                        <p:cTn id="215" dur="1" fill="hold">
                                          <p:stCondLst>
                                            <p:cond delay="499"/>
                                          </p:stCondLst>
                                        </p:cTn>
                                        <p:tgtEl>
                                          <p:spTgt spid="456723"/>
                                        </p:tgtEl>
                                        <p:attrNameLst>
                                          <p:attrName>style.visibility</p:attrName>
                                        </p:attrNameLst>
                                      </p:cBhvr>
                                      <p:to>
                                        <p:strVal val="hidden"/>
                                      </p:to>
                                    </p:set>
                                  </p:childTnLst>
                                </p:cTn>
                              </p:par>
                              <p:par>
                                <p:cTn id="216" presetID="9" presetClass="exit" presetSubtype="0" fill="hold" grpId="2" nodeType="withEffect">
                                  <p:stCondLst>
                                    <p:cond delay="0"/>
                                  </p:stCondLst>
                                  <p:childTnLst>
                                    <p:animEffect transition="out" filter="dissolve">
                                      <p:cBhvr>
                                        <p:cTn id="217" dur="500"/>
                                        <p:tgtEl>
                                          <p:spTgt spid="456724"/>
                                        </p:tgtEl>
                                      </p:cBhvr>
                                    </p:animEffect>
                                    <p:set>
                                      <p:cBhvr>
                                        <p:cTn id="218" dur="1" fill="hold">
                                          <p:stCondLst>
                                            <p:cond delay="499"/>
                                          </p:stCondLst>
                                        </p:cTn>
                                        <p:tgtEl>
                                          <p:spTgt spid="456724"/>
                                        </p:tgtEl>
                                        <p:attrNameLst>
                                          <p:attrName>style.visibility</p:attrName>
                                        </p:attrNameLst>
                                      </p:cBhvr>
                                      <p:to>
                                        <p:strVal val="hidden"/>
                                      </p:to>
                                    </p:set>
                                  </p:childTnLst>
                                </p:cTn>
                              </p:par>
                              <p:par>
                                <p:cTn id="219" presetID="9" presetClass="exit" presetSubtype="0" fill="hold" grpId="2" nodeType="withEffect">
                                  <p:stCondLst>
                                    <p:cond delay="0"/>
                                  </p:stCondLst>
                                  <p:childTnLst>
                                    <p:animEffect transition="out" filter="dissolve">
                                      <p:cBhvr>
                                        <p:cTn id="220" dur="500"/>
                                        <p:tgtEl>
                                          <p:spTgt spid="456725"/>
                                        </p:tgtEl>
                                      </p:cBhvr>
                                    </p:animEffect>
                                    <p:set>
                                      <p:cBhvr>
                                        <p:cTn id="221" dur="1" fill="hold">
                                          <p:stCondLst>
                                            <p:cond delay="499"/>
                                          </p:stCondLst>
                                        </p:cTn>
                                        <p:tgtEl>
                                          <p:spTgt spid="456725"/>
                                        </p:tgtEl>
                                        <p:attrNameLst>
                                          <p:attrName>style.visibility</p:attrName>
                                        </p:attrNameLst>
                                      </p:cBhvr>
                                      <p:to>
                                        <p:strVal val="hidden"/>
                                      </p:to>
                                    </p:set>
                                  </p:childTnLst>
                                </p:cTn>
                              </p:par>
                              <p:par>
                                <p:cTn id="222" presetID="9" presetClass="exit" presetSubtype="0" fill="hold" grpId="2" nodeType="withEffect">
                                  <p:stCondLst>
                                    <p:cond delay="0"/>
                                  </p:stCondLst>
                                  <p:childTnLst>
                                    <p:animEffect transition="out" filter="dissolve">
                                      <p:cBhvr>
                                        <p:cTn id="223" dur="500"/>
                                        <p:tgtEl>
                                          <p:spTgt spid="456719"/>
                                        </p:tgtEl>
                                      </p:cBhvr>
                                    </p:animEffect>
                                    <p:set>
                                      <p:cBhvr>
                                        <p:cTn id="224" dur="1" fill="hold">
                                          <p:stCondLst>
                                            <p:cond delay="499"/>
                                          </p:stCondLst>
                                        </p:cTn>
                                        <p:tgtEl>
                                          <p:spTgt spid="456719"/>
                                        </p:tgtEl>
                                        <p:attrNameLst>
                                          <p:attrName>style.visibility</p:attrName>
                                        </p:attrNameLst>
                                      </p:cBhvr>
                                      <p:to>
                                        <p:strVal val="hidden"/>
                                      </p:to>
                                    </p:set>
                                  </p:childTnLst>
                                </p:cTn>
                              </p:par>
                            </p:childTnLst>
                          </p:cTn>
                        </p:par>
                      </p:childTnLst>
                    </p:cTn>
                  </p:par>
                  <p:par>
                    <p:cTn id="225" fill="hold">
                      <p:stCondLst>
                        <p:cond delay="indefinite"/>
                      </p:stCondLst>
                      <p:childTnLst>
                        <p:par>
                          <p:cTn id="226" fill="hold">
                            <p:stCondLst>
                              <p:cond delay="0"/>
                            </p:stCondLst>
                            <p:childTnLst>
                              <p:par>
                                <p:cTn id="227" presetID="0" presetClass="path" presetSubtype="0" accel="50000" decel="50000" fill="hold" grpId="1" nodeType="clickEffect">
                                  <p:stCondLst>
                                    <p:cond delay="0"/>
                                  </p:stCondLst>
                                  <p:childTnLst>
                                    <p:animMotion origin="layout" path="M 0 0 L 0.01666 -0.22778 " pathEditMode="relative" ptsTypes="AA">
                                      <p:cBhvr>
                                        <p:cTn id="228" dur="2000" fill="hold"/>
                                        <p:tgtEl>
                                          <p:spTgt spid="456718"/>
                                        </p:tgtEl>
                                        <p:attrNameLst>
                                          <p:attrName>ppt_x</p:attrName>
                                          <p:attrName>ppt_y</p:attrName>
                                        </p:attrNameLst>
                                      </p:cBhvr>
                                    </p:animMotion>
                                  </p:childTnLst>
                                </p:cTn>
                              </p:par>
                            </p:childTnLst>
                          </p:cTn>
                        </p:par>
                      </p:childTnLst>
                    </p:cTn>
                  </p:par>
                  <p:par>
                    <p:cTn id="229" fill="hold">
                      <p:stCondLst>
                        <p:cond delay="indefinite"/>
                      </p:stCondLst>
                      <p:childTnLst>
                        <p:par>
                          <p:cTn id="230" fill="hold">
                            <p:stCondLst>
                              <p:cond delay="0"/>
                            </p:stCondLst>
                            <p:childTnLst>
                              <p:par>
                                <p:cTn id="231" presetID="40" presetClass="entr" presetSubtype="0" fill="hold" grpId="0" nodeType="clickEffect">
                                  <p:stCondLst>
                                    <p:cond delay="0"/>
                                  </p:stCondLst>
                                  <p:iterate type="lt">
                                    <p:tmPct val="10000"/>
                                  </p:iterate>
                                  <p:childTnLst>
                                    <p:set>
                                      <p:cBhvr>
                                        <p:cTn id="232" dur="1" fill="hold">
                                          <p:stCondLst>
                                            <p:cond delay="0"/>
                                          </p:stCondLst>
                                        </p:cTn>
                                        <p:tgtEl>
                                          <p:spTgt spid="456728"/>
                                        </p:tgtEl>
                                        <p:attrNameLst>
                                          <p:attrName>style.visibility</p:attrName>
                                        </p:attrNameLst>
                                      </p:cBhvr>
                                      <p:to>
                                        <p:strVal val="visible"/>
                                      </p:to>
                                    </p:set>
                                    <p:animEffect transition="in" filter="fade">
                                      <p:cBhvr>
                                        <p:cTn id="233" dur="1000"/>
                                        <p:tgtEl>
                                          <p:spTgt spid="456728"/>
                                        </p:tgtEl>
                                      </p:cBhvr>
                                    </p:animEffect>
                                    <p:anim calcmode="lin" valueType="num">
                                      <p:cBhvr>
                                        <p:cTn id="234" dur="1000" fill="hold"/>
                                        <p:tgtEl>
                                          <p:spTgt spid="456728"/>
                                        </p:tgtEl>
                                        <p:attrNameLst>
                                          <p:attrName>ppt_x</p:attrName>
                                        </p:attrNameLst>
                                      </p:cBhvr>
                                      <p:tavLst>
                                        <p:tav tm="0">
                                          <p:val>
                                            <p:strVal val="#ppt_x-.1"/>
                                          </p:val>
                                        </p:tav>
                                        <p:tav tm="100000">
                                          <p:val>
                                            <p:strVal val="#ppt_x"/>
                                          </p:val>
                                        </p:tav>
                                      </p:tavLst>
                                    </p:anim>
                                    <p:anim calcmode="lin" valueType="num">
                                      <p:cBhvr>
                                        <p:cTn id="235" dur="1000" fill="hold"/>
                                        <p:tgtEl>
                                          <p:spTgt spid="456728"/>
                                        </p:tgtEl>
                                        <p:attrNameLst>
                                          <p:attrName>ppt_y</p:attrName>
                                        </p:attrNameLst>
                                      </p:cBhvr>
                                      <p:tavLst>
                                        <p:tav tm="0">
                                          <p:val>
                                            <p:strVal val="#ppt_y"/>
                                          </p:val>
                                        </p:tav>
                                        <p:tav tm="100000">
                                          <p:val>
                                            <p:strVal val="#ppt_y"/>
                                          </p:val>
                                        </p:tav>
                                      </p:tavLst>
                                    </p:anim>
                                  </p:childTnLst>
                                </p:cTn>
                              </p:par>
                            </p:childTnLst>
                          </p:cTn>
                        </p:par>
                      </p:childTnLst>
                    </p:cTn>
                  </p:par>
                  <p:par>
                    <p:cTn id="236" fill="hold">
                      <p:stCondLst>
                        <p:cond delay="indefinite"/>
                      </p:stCondLst>
                      <p:childTnLst>
                        <p:par>
                          <p:cTn id="237" fill="hold">
                            <p:stCondLst>
                              <p:cond delay="0"/>
                            </p:stCondLst>
                            <p:childTnLst>
                              <p:par>
                                <p:cTn id="238" presetID="10" presetClass="entr" presetSubtype="0" fill="hold" nodeType="clickEffect">
                                  <p:stCondLst>
                                    <p:cond delay="0"/>
                                  </p:stCondLst>
                                  <p:childTnLst>
                                    <p:set>
                                      <p:cBhvr>
                                        <p:cTn id="239" dur="1" fill="hold">
                                          <p:stCondLst>
                                            <p:cond delay="0"/>
                                          </p:stCondLst>
                                        </p:cTn>
                                        <p:tgtEl>
                                          <p:spTgt spid="2"/>
                                        </p:tgtEl>
                                        <p:attrNameLst>
                                          <p:attrName>style.visibility</p:attrName>
                                        </p:attrNameLst>
                                      </p:cBhvr>
                                      <p:to>
                                        <p:strVal val="visible"/>
                                      </p:to>
                                    </p:set>
                                    <p:animEffect transition="in" filter="fade">
                                      <p:cBhvr>
                                        <p:cTn id="240" dur="2000"/>
                                        <p:tgtEl>
                                          <p:spTgt spid="2"/>
                                        </p:tgtEl>
                                      </p:cBhvr>
                                    </p:animEffect>
                                  </p:childTnLst>
                                </p:cTn>
                              </p:par>
                            </p:childTnLst>
                          </p:cTn>
                        </p:par>
                      </p:childTnLst>
                    </p:cTn>
                  </p:par>
                  <p:par>
                    <p:cTn id="241" fill="hold">
                      <p:stCondLst>
                        <p:cond delay="indefinite"/>
                      </p:stCondLst>
                      <p:childTnLst>
                        <p:par>
                          <p:cTn id="242" fill="hold">
                            <p:stCondLst>
                              <p:cond delay="0"/>
                            </p:stCondLst>
                            <p:childTnLst>
                              <p:par>
                                <p:cTn id="243" presetID="9" presetClass="entr" presetSubtype="0" fill="hold" grpId="0" nodeType="clickEffect">
                                  <p:stCondLst>
                                    <p:cond delay="0"/>
                                  </p:stCondLst>
                                  <p:childTnLst>
                                    <p:set>
                                      <p:cBhvr>
                                        <p:cTn id="244" dur="1" fill="hold">
                                          <p:stCondLst>
                                            <p:cond delay="0"/>
                                          </p:stCondLst>
                                        </p:cTn>
                                        <p:tgtEl>
                                          <p:spTgt spid="456732"/>
                                        </p:tgtEl>
                                        <p:attrNameLst>
                                          <p:attrName>style.visibility</p:attrName>
                                        </p:attrNameLst>
                                      </p:cBhvr>
                                      <p:to>
                                        <p:strVal val="visible"/>
                                      </p:to>
                                    </p:set>
                                    <p:animEffect transition="in" filter="dissolve">
                                      <p:cBhvr>
                                        <p:cTn id="245" dur="500"/>
                                        <p:tgtEl>
                                          <p:spTgt spid="456732"/>
                                        </p:tgtEl>
                                      </p:cBhvr>
                                    </p:animEffect>
                                  </p:childTnLst>
                                </p:cTn>
                              </p:par>
                            </p:childTnLst>
                          </p:cTn>
                        </p:par>
                      </p:childTnLst>
                    </p:cTn>
                  </p:par>
                  <p:par>
                    <p:cTn id="246" fill="hold">
                      <p:stCondLst>
                        <p:cond delay="indefinite"/>
                      </p:stCondLst>
                      <p:childTnLst>
                        <p:par>
                          <p:cTn id="247" fill="hold">
                            <p:stCondLst>
                              <p:cond delay="0"/>
                            </p:stCondLst>
                            <p:childTnLst>
                              <p:par>
                                <p:cTn id="248" presetID="9" presetClass="entr" presetSubtype="0" fill="hold" grpId="0" nodeType="clickEffect">
                                  <p:stCondLst>
                                    <p:cond delay="0"/>
                                  </p:stCondLst>
                                  <p:childTnLst>
                                    <p:set>
                                      <p:cBhvr>
                                        <p:cTn id="249" dur="1" fill="hold">
                                          <p:stCondLst>
                                            <p:cond delay="0"/>
                                          </p:stCondLst>
                                        </p:cTn>
                                        <p:tgtEl>
                                          <p:spTgt spid="456733"/>
                                        </p:tgtEl>
                                        <p:attrNameLst>
                                          <p:attrName>style.visibility</p:attrName>
                                        </p:attrNameLst>
                                      </p:cBhvr>
                                      <p:to>
                                        <p:strVal val="visible"/>
                                      </p:to>
                                    </p:set>
                                    <p:animEffect transition="in" filter="dissolve">
                                      <p:cBhvr>
                                        <p:cTn id="250" dur="500"/>
                                        <p:tgtEl>
                                          <p:spTgt spid="456733"/>
                                        </p:tgtEl>
                                      </p:cBhvr>
                                    </p:animEffect>
                                  </p:childTnLst>
                                </p:cTn>
                              </p:par>
                            </p:childTnLst>
                          </p:cTn>
                        </p:par>
                      </p:childTnLst>
                    </p:cTn>
                  </p:par>
                  <p:par>
                    <p:cTn id="251" fill="hold">
                      <p:stCondLst>
                        <p:cond delay="indefinite"/>
                      </p:stCondLst>
                      <p:childTnLst>
                        <p:par>
                          <p:cTn id="252" fill="hold">
                            <p:stCondLst>
                              <p:cond delay="0"/>
                            </p:stCondLst>
                            <p:childTnLst>
                              <p:par>
                                <p:cTn id="253" presetID="22" presetClass="entr" presetSubtype="4" fill="hold" grpId="0" nodeType="clickEffect">
                                  <p:stCondLst>
                                    <p:cond delay="0"/>
                                  </p:stCondLst>
                                  <p:childTnLst>
                                    <p:set>
                                      <p:cBhvr>
                                        <p:cTn id="254" dur="1" fill="hold">
                                          <p:stCondLst>
                                            <p:cond delay="0"/>
                                          </p:stCondLst>
                                        </p:cTn>
                                        <p:tgtEl>
                                          <p:spTgt spid="456734"/>
                                        </p:tgtEl>
                                        <p:attrNameLst>
                                          <p:attrName>style.visibility</p:attrName>
                                        </p:attrNameLst>
                                      </p:cBhvr>
                                      <p:to>
                                        <p:strVal val="visible"/>
                                      </p:to>
                                    </p:set>
                                    <p:animEffect transition="in" filter="wipe(down)">
                                      <p:cBhvr>
                                        <p:cTn id="255" dur="500"/>
                                        <p:tgtEl>
                                          <p:spTgt spid="456734"/>
                                        </p:tgtEl>
                                      </p:cBhvr>
                                    </p:animEffect>
                                  </p:childTnLst>
                                </p:cTn>
                              </p:par>
                            </p:childTnLst>
                          </p:cTn>
                        </p:par>
                        <p:par>
                          <p:cTn id="256" fill="hold">
                            <p:stCondLst>
                              <p:cond delay="500"/>
                            </p:stCondLst>
                            <p:childTnLst>
                              <p:par>
                                <p:cTn id="257" presetID="22" presetClass="entr" presetSubtype="4" fill="hold" grpId="0" nodeType="afterEffect">
                                  <p:stCondLst>
                                    <p:cond delay="0"/>
                                  </p:stCondLst>
                                  <p:childTnLst>
                                    <p:set>
                                      <p:cBhvr>
                                        <p:cTn id="258" dur="1" fill="hold">
                                          <p:stCondLst>
                                            <p:cond delay="0"/>
                                          </p:stCondLst>
                                        </p:cTn>
                                        <p:tgtEl>
                                          <p:spTgt spid="456735"/>
                                        </p:tgtEl>
                                        <p:attrNameLst>
                                          <p:attrName>style.visibility</p:attrName>
                                        </p:attrNameLst>
                                      </p:cBhvr>
                                      <p:to>
                                        <p:strVal val="visible"/>
                                      </p:to>
                                    </p:set>
                                    <p:animEffect transition="in" filter="wipe(down)">
                                      <p:cBhvr>
                                        <p:cTn id="259" dur="500"/>
                                        <p:tgtEl>
                                          <p:spTgt spid="456735"/>
                                        </p:tgtEl>
                                      </p:cBhvr>
                                    </p:animEffect>
                                  </p:childTnLst>
                                </p:cTn>
                              </p:par>
                            </p:childTnLst>
                          </p:cTn>
                        </p:par>
                      </p:childTnLst>
                    </p:cTn>
                  </p:par>
                  <p:par>
                    <p:cTn id="260" fill="hold">
                      <p:stCondLst>
                        <p:cond delay="indefinite"/>
                      </p:stCondLst>
                      <p:childTnLst>
                        <p:par>
                          <p:cTn id="261" fill="hold">
                            <p:stCondLst>
                              <p:cond delay="0"/>
                            </p:stCondLst>
                            <p:childTnLst>
                              <p:par>
                                <p:cTn id="262" presetID="10" presetClass="entr" presetSubtype="0" fill="hold" nodeType="clickEffect">
                                  <p:stCondLst>
                                    <p:cond delay="0"/>
                                  </p:stCondLst>
                                  <p:childTnLst>
                                    <p:set>
                                      <p:cBhvr>
                                        <p:cTn id="263" dur="1" fill="hold">
                                          <p:stCondLst>
                                            <p:cond delay="0"/>
                                          </p:stCondLst>
                                        </p:cTn>
                                        <p:tgtEl>
                                          <p:spTgt spid="3"/>
                                        </p:tgtEl>
                                        <p:attrNameLst>
                                          <p:attrName>style.visibility</p:attrName>
                                        </p:attrNameLst>
                                      </p:cBhvr>
                                      <p:to>
                                        <p:strVal val="visible"/>
                                      </p:to>
                                    </p:set>
                                    <p:animEffect transition="in" filter="fade">
                                      <p:cBhvr>
                                        <p:cTn id="264" dur="2000"/>
                                        <p:tgtEl>
                                          <p:spTgt spid="3"/>
                                        </p:tgtEl>
                                      </p:cBhvr>
                                    </p:animEffect>
                                  </p:childTnLst>
                                </p:cTn>
                              </p:par>
                            </p:childTnLst>
                          </p:cTn>
                        </p:par>
                      </p:childTnLst>
                    </p:cTn>
                  </p:par>
                  <p:par>
                    <p:cTn id="265" fill="hold">
                      <p:stCondLst>
                        <p:cond delay="indefinite"/>
                      </p:stCondLst>
                      <p:childTnLst>
                        <p:par>
                          <p:cTn id="266" fill="hold">
                            <p:stCondLst>
                              <p:cond delay="0"/>
                            </p:stCondLst>
                            <p:childTnLst>
                              <p:par>
                                <p:cTn id="267" presetID="9" presetClass="entr" presetSubtype="0" fill="hold" grpId="0" nodeType="clickEffect">
                                  <p:stCondLst>
                                    <p:cond delay="0"/>
                                  </p:stCondLst>
                                  <p:childTnLst>
                                    <p:set>
                                      <p:cBhvr>
                                        <p:cTn id="268" dur="1" fill="hold">
                                          <p:stCondLst>
                                            <p:cond delay="0"/>
                                          </p:stCondLst>
                                        </p:cTn>
                                        <p:tgtEl>
                                          <p:spTgt spid="456744"/>
                                        </p:tgtEl>
                                        <p:attrNameLst>
                                          <p:attrName>style.visibility</p:attrName>
                                        </p:attrNameLst>
                                      </p:cBhvr>
                                      <p:to>
                                        <p:strVal val="visible"/>
                                      </p:to>
                                    </p:set>
                                    <p:animEffect transition="in" filter="dissolve">
                                      <p:cBhvr>
                                        <p:cTn id="269" dur="500"/>
                                        <p:tgtEl>
                                          <p:spTgt spid="456744"/>
                                        </p:tgtEl>
                                      </p:cBhvr>
                                    </p:animEffect>
                                  </p:childTnLst>
                                </p:cTn>
                              </p:par>
                            </p:childTnLst>
                          </p:cTn>
                        </p:par>
                      </p:childTnLst>
                    </p:cTn>
                  </p:par>
                  <p:par>
                    <p:cTn id="270" fill="hold">
                      <p:stCondLst>
                        <p:cond delay="indefinite"/>
                      </p:stCondLst>
                      <p:childTnLst>
                        <p:par>
                          <p:cTn id="271" fill="hold">
                            <p:stCondLst>
                              <p:cond delay="0"/>
                            </p:stCondLst>
                            <p:childTnLst>
                              <p:par>
                                <p:cTn id="272" presetID="9" presetClass="entr" presetSubtype="0" fill="hold" grpId="0" nodeType="clickEffect">
                                  <p:stCondLst>
                                    <p:cond delay="0"/>
                                  </p:stCondLst>
                                  <p:childTnLst>
                                    <p:set>
                                      <p:cBhvr>
                                        <p:cTn id="273" dur="1" fill="hold">
                                          <p:stCondLst>
                                            <p:cond delay="0"/>
                                          </p:stCondLst>
                                        </p:cTn>
                                        <p:tgtEl>
                                          <p:spTgt spid="456745"/>
                                        </p:tgtEl>
                                        <p:attrNameLst>
                                          <p:attrName>style.visibility</p:attrName>
                                        </p:attrNameLst>
                                      </p:cBhvr>
                                      <p:to>
                                        <p:strVal val="visible"/>
                                      </p:to>
                                    </p:set>
                                    <p:animEffect transition="in" filter="dissolve">
                                      <p:cBhvr>
                                        <p:cTn id="274" dur="500"/>
                                        <p:tgtEl>
                                          <p:spTgt spid="456745"/>
                                        </p:tgtEl>
                                      </p:cBhvr>
                                    </p:animEffect>
                                  </p:childTnLst>
                                </p:cTn>
                              </p:par>
                            </p:childTnLst>
                          </p:cTn>
                        </p:par>
                      </p:childTnLst>
                    </p:cTn>
                  </p:par>
                  <p:par>
                    <p:cTn id="275" fill="hold">
                      <p:stCondLst>
                        <p:cond delay="indefinite"/>
                      </p:stCondLst>
                      <p:childTnLst>
                        <p:par>
                          <p:cTn id="276" fill="hold">
                            <p:stCondLst>
                              <p:cond delay="0"/>
                            </p:stCondLst>
                            <p:childTnLst>
                              <p:par>
                                <p:cTn id="277" presetID="22" presetClass="entr" presetSubtype="4" fill="hold" grpId="0" nodeType="clickEffect">
                                  <p:stCondLst>
                                    <p:cond delay="0"/>
                                  </p:stCondLst>
                                  <p:childTnLst>
                                    <p:set>
                                      <p:cBhvr>
                                        <p:cTn id="278" dur="1" fill="hold">
                                          <p:stCondLst>
                                            <p:cond delay="0"/>
                                          </p:stCondLst>
                                        </p:cTn>
                                        <p:tgtEl>
                                          <p:spTgt spid="456747"/>
                                        </p:tgtEl>
                                        <p:attrNameLst>
                                          <p:attrName>style.visibility</p:attrName>
                                        </p:attrNameLst>
                                      </p:cBhvr>
                                      <p:to>
                                        <p:strVal val="visible"/>
                                      </p:to>
                                    </p:set>
                                    <p:animEffect transition="in" filter="wipe(down)">
                                      <p:cBhvr>
                                        <p:cTn id="279" dur="500"/>
                                        <p:tgtEl>
                                          <p:spTgt spid="456747"/>
                                        </p:tgtEl>
                                      </p:cBhvr>
                                    </p:animEffect>
                                  </p:childTnLst>
                                </p:cTn>
                              </p:par>
                            </p:childTnLst>
                          </p:cTn>
                        </p:par>
                        <p:par>
                          <p:cTn id="280" fill="hold">
                            <p:stCondLst>
                              <p:cond delay="500"/>
                            </p:stCondLst>
                            <p:childTnLst>
                              <p:par>
                                <p:cTn id="281" presetID="22" presetClass="entr" presetSubtype="4" fill="hold" grpId="0" nodeType="afterEffect">
                                  <p:stCondLst>
                                    <p:cond delay="0"/>
                                  </p:stCondLst>
                                  <p:childTnLst>
                                    <p:set>
                                      <p:cBhvr>
                                        <p:cTn id="282" dur="1" fill="hold">
                                          <p:stCondLst>
                                            <p:cond delay="0"/>
                                          </p:stCondLst>
                                        </p:cTn>
                                        <p:tgtEl>
                                          <p:spTgt spid="456746"/>
                                        </p:tgtEl>
                                        <p:attrNameLst>
                                          <p:attrName>style.visibility</p:attrName>
                                        </p:attrNameLst>
                                      </p:cBhvr>
                                      <p:to>
                                        <p:strVal val="visible"/>
                                      </p:to>
                                    </p:set>
                                    <p:animEffect transition="in" filter="wipe(down)">
                                      <p:cBhvr>
                                        <p:cTn id="283" dur="500"/>
                                        <p:tgtEl>
                                          <p:spTgt spid="456746"/>
                                        </p:tgtEl>
                                      </p:cBhvr>
                                    </p:animEffect>
                                  </p:childTnLst>
                                </p:cTn>
                              </p:par>
                            </p:childTnLst>
                          </p:cTn>
                        </p:par>
                        <p:par>
                          <p:cTn id="284" fill="hold">
                            <p:stCondLst>
                              <p:cond delay="1000"/>
                            </p:stCondLst>
                            <p:childTnLst>
                              <p:par>
                                <p:cTn id="285" presetID="10" presetClass="entr" presetSubtype="0" fill="hold" grpId="0" nodeType="afterEffect">
                                  <p:stCondLst>
                                    <p:cond delay="0"/>
                                  </p:stCondLst>
                                  <p:childTnLst>
                                    <p:set>
                                      <p:cBhvr>
                                        <p:cTn id="286" dur="1" fill="hold">
                                          <p:stCondLst>
                                            <p:cond delay="0"/>
                                          </p:stCondLst>
                                        </p:cTn>
                                        <p:tgtEl>
                                          <p:spTgt spid="456736"/>
                                        </p:tgtEl>
                                        <p:attrNameLst>
                                          <p:attrName>style.visibility</p:attrName>
                                        </p:attrNameLst>
                                      </p:cBhvr>
                                      <p:to>
                                        <p:strVal val="visible"/>
                                      </p:to>
                                    </p:set>
                                    <p:animEffect transition="in" filter="fade">
                                      <p:cBhvr>
                                        <p:cTn id="287" dur="2000"/>
                                        <p:tgtEl>
                                          <p:spTgt spid="456736"/>
                                        </p:tgtEl>
                                      </p:cBhvr>
                                    </p:animEffect>
                                  </p:childTnLst>
                                </p:cTn>
                              </p:par>
                            </p:childTnLst>
                          </p:cTn>
                        </p:par>
                      </p:childTnLst>
                    </p:cTn>
                  </p:par>
                  <p:par>
                    <p:cTn id="288" fill="hold">
                      <p:stCondLst>
                        <p:cond delay="indefinite"/>
                      </p:stCondLst>
                      <p:childTnLst>
                        <p:par>
                          <p:cTn id="289" fill="hold">
                            <p:stCondLst>
                              <p:cond delay="0"/>
                            </p:stCondLst>
                            <p:childTnLst>
                              <p:par>
                                <p:cTn id="290" presetID="39" presetClass="entr" presetSubtype="0" accel="100000" fill="hold" grpId="0" nodeType="clickEffect">
                                  <p:stCondLst>
                                    <p:cond delay="0"/>
                                  </p:stCondLst>
                                  <p:childTnLst>
                                    <p:set>
                                      <p:cBhvr>
                                        <p:cTn id="291" dur="1" fill="hold">
                                          <p:stCondLst>
                                            <p:cond delay="0"/>
                                          </p:stCondLst>
                                        </p:cTn>
                                        <p:tgtEl>
                                          <p:spTgt spid="456748"/>
                                        </p:tgtEl>
                                        <p:attrNameLst>
                                          <p:attrName>style.visibility</p:attrName>
                                        </p:attrNameLst>
                                      </p:cBhvr>
                                      <p:to>
                                        <p:strVal val="visible"/>
                                      </p:to>
                                    </p:set>
                                    <p:anim calcmode="lin" valueType="num">
                                      <p:cBhvr>
                                        <p:cTn id="292" dur="500" fill="hold"/>
                                        <p:tgtEl>
                                          <p:spTgt spid="456748"/>
                                        </p:tgtEl>
                                        <p:attrNameLst>
                                          <p:attrName>ppt_h</p:attrName>
                                        </p:attrNameLst>
                                      </p:cBhvr>
                                      <p:tavLst>
                                        <p:tav tm="0">
                                          <p:val>
                                            <p:strVal val="#ppt_h/20"/>
                                          </p:val>
                                        </p:tav>
                                        <p:tav tm="50000">
                                          <p:val>
                                            <p:strVal val="#ppt_h/20"/>
                                          </p:val>
                                        </p:tav>
                                        <p:tav tm="100000">
                                          <p:val>
                                            <p:strVal val="#ppt_h"/>
                                          </p:val>
                                        </p:tav>
                                      </p:tavLst>
                                    </p:anim>
                                    <p:anim calcmode="lin" valueType="num">
                                      <p:cBhvr>
                                        <p:cTn id="293" dur="500" fill="hold"/>
                                        <p:tgtEl>
                                          <p:spTgt spid="456748"/>
                                        </p:tgtEl>
                                        <p:attrNameLst>
                                          <p:attrName>ppt_w</p:attrName>
                                        </p:attrNameLst>
                                      </p:cBhvr>
                                      <p:tavLst>
                                        <p:tav tm="0">
                                          <p:val>
                                            <p:strVal val="#ppt_w+.3"/>
                                          </p:val>
                                        </p:tav>
                                        <p:tav tm="50000">
                                          <p:val>
                                            <p:strVal val="#ppt_w+.3"/>
                                          </p:val>
                                        </p:tav>
                                        <p:tav tm="100000">
                                          <p:val>
                                            <p:strVal val="#ppt_w"/>
                                          </p:val>
                                        </p:tav>
                                      </p:tavLst>
                                    </p:anim>
                                    <p:anim calcmode="lin" valueType="num">
                                      <p:cBhvr>
                                        <p:cTn id="294" dur="500" fill="hold"/>
                                        <p:tgtEl>
                                          <p:spTgt spid="456748"/>
                                        </p:tgtEl>
                                        <p:attrNameLst>
                                          <p:attrName>ppt_x</p:attrName>
                                        </p:attrNameLst>
                                      </p:cBhvr>
                                      <p:tavLst>
                                        <p:tav tm="0">
                                          <p:val>
                                            <p:strVal val="#ppt_x-.3"/>
                                          </p:val>
                                        </p:tav>
                                        <p:tav tm="50000">
                                          <p:val>
                                            <p:strVal val="#ppt_x"/>
                                          </p:val>
                                        </p:tav>
                                        <p:tav tm="100000">
                                          <p:val>
                                            <p:strVal val="#ppt_x"/>
                                          </p:val>
                                        </p:tav>
                                      </p:tavLst>
                                    </p:anim>
                                    <p:anim calcmode="lin" valueType="num">
                                      <p:cBhvr>
                                        <p:cTn id="295" dur="500" fill="hold"/>
                                        <p:tgtEl>
                                          <p:spTgt spid="456748"/>
                                        </p:tgtEl>
                                        <p:attrNameLst>
                                          <p:attrName>ppt_y</p:attrName>
                                        </p:attrNameLst>
                                      </p:cBhvr>
                                      <p:tavLst>
                                        <p:tav tm="0">
                                          <p:val>
                                            <p:strVal val="#ppt_y"/>
                                          </p:val>
                                        </p:tav>
                                        <p:tav tm="100000">
                                          <p:val>
                                            <p:strVal val="#ppt_y"/>
                                          </p:val>
                                        </p:tav>
                                      </p:tavLst>
                                    </p:anim>
                                  </p:childTnLst>
                                </p:cTn>
                              </p:par>
                            </p:childTnLst>
                          </p:cTn>
                        </p:par>
                      </p:childTnLst>
                    </p:cTn>
                  </p:par>
                  <p:par>
                    <p:cTn id="296" fill="hold">
                      <p:stCondLst>
                        <p:cond delay="indefinite"/>
                      </p:stCondLst>
                      <p:childTnLst>
                        <p:par>
                          <p:cTn id="297" fill="hold">
                            <p:stCondLst>
                              <p:cond delay="0"/>
                            </p:stCondLst>
                            <p:childTnLst>
                              <p:par>
                                <p:cTn id="298" presetID="53" presetClass="entr" presetSubtype="0" fill="hold" grpId="2" nodeType="clickEffect">
                                  <p:stCondLst>
                                    <p:cond delay="0"/>
                                  </p:stCondLst>
                                  <p:childTnLst>
                                    <p:set>
                                      <p:cBhvr>
                                        <p:cTn id="299" dur="1" fill="hold">
                                          <p:stCondLst>
                                            <p:cond delay="0"/>
                                          </p:stCondLst>
                                        </p:cTn>
                                        <p:tgtEl>
                                          <p:spTgt spid="456737"/>
                                        </p:tgtEl>
                                        <p:attrNameLst>
                                          <p:attrName>style.visibility</p:attrName>
                                        </p:attrNameLst>
                                      </p:cBhvr>
                                      <p:to>
                                        <p:strVal val="visible"/>
                                      </p:to>
                                    </p:set>
                                    <p:anim calcmode="lin" valueType="num">
                                      <p:cBhvr>
                                        <p:cTn id="300" dur="500" fill="hold"/>
                                        <p:tgtEl>
                                          <p:spTgt spid="456737"/>
                                        </p:tgtEl>
                                        <p:attrNameLst>
                                          <p:attrName>ppt_w</p:attrName>
                                        </p:attrNameLst>
                                      </p:cBhvr>
                                      <p:tavLst>
                                        <p:tav tm="0">
                                          <p:val>
                                            <p:fltVal val="0"/>
                                          </p:val>
                                        </p:tav>
                                        <p:tav tm="100000">
                                          <p:val>
                                            <p:strVal val="#ppt_w"/>
                                          </p:val>
                                        </p:tav>
                                      </p:tavLst>
                                    </p:anim>
                                    <p:anim calcmode="lin" valueType="num">
                                      <p:cBhvr>
                                        <p:cTn id="301" dur="500" fill="hold"/>
                                        <p:tgtEl>
                                          <p:spTgt spid="456737"/>
                                        </p:tgtEl>
                                        <p:attrNameLst>
                                          <p:attrName>ppt_h</p:attrName>
                                        </p:attrNameLst>
                                      </p:cBhvr>
                                      <p:tavLst>
                                        <p:tav tm="0">
                                          <p:val>
                                            <p:fltVal val="0"/>
                                          </p:val>
                                        </p:tav>
                                        <p:tav tm="100000">
                                          <p:val>
                                            <p:strVal val="#ppt_h"/>
                                          </p:val>
                                        </p:tav>
                                      </p:tavLst>
                                    </p:anim>
                                    <p:animEffect transition="in" filter="fade">
                                      <p:cBhvr>
                                        <p:cTn id="302" dur="500"/>
                                        <p:tgtEl>
                                          <p:spTgt spid="456737"/>
                                        </p:tgtEl>
                                      </p:cBhvr>
                                    </p:animEffect>
                                  </p:childTnLst>
                                </p:cTn>
                              </p:par>
                              <p:par>
                                <p:cTn id="303" presetID="0" presetClass="path" presetSubtype="0" accel="50000" decel="50000" fill="hold" grpId="0" nodeType="withEffect">
                                  <p:stCondLst>
                                    <p:cond delay="0"/>
                                  </p:stCondLst>
                                  <p:childTnLst>
                                    <p:animMotion origin="layout" path="M -2.77778E-7 -3.7037E-7 L -0.10104 -0.50556 " pathEditMode="relative" rAng="0" ptsTypes="AA">
                                      <p:cBhvr>
                                        <p:cTn id="304" dur="2000" fill="hold"/>
                                        <p:tgtEl>
                                          <p:spTgt spid="456737"/>
                                        </p:tgtEl>
                                        <p:attrNameLst>
                                          <p:attrName>ppt_x</p:attrName>
                                          <p:attrName>ppt_y</p:attrName>
                                        </p:attrNameLst>
                                      </p:cBhvr>
                                      <p:rCtr x="-5100" y="-25300"/>
                                    </p:animMotion>
                                  </p:childTnLst>
                                </p:cTn>
                              </p:par>
                              <p:par>
                                <p:cTn id="305" presetID="10" presetClass="exit" presetSubtype="0" fill="hold" grpId="1" nodeType="withEffect">
                                  <p:stCondLst>
                                    <p:cond delay="0"/>
                                  </p:stCondLst>
                                  <p:childTnLst>
                                    <p:animEffect transition="out" filter="fade">
                                      <p:cBhvr>
                                        <p:cTn id="306" dur="2000"/>
                                        <p:tgtEl>
                                          <p:spTgt spid="456740"/>
                                        </p:tgtEl>
                                      </p:cBhvr>
                                    </p:animEffect>
                                    <p:set>
                                      <p:cBhvr>
                                        <p:cTn id="307" dur="1" fill="hold">
                                          <p:stCondLst>
                                            <p:cond delay="1999"/>
                                          </p:stCondLst>
                                        </p:cTn>
                                        <p:tgtEl>
                                          <p:spTgt spid="456740"/>
                                        </p:tgtEl>
                                        <p:attrNameLst>
                                          <p:attrName>style.visibility</p:attrName>
                                        </p:attrNameLst>
                                      </p:cBhvr>
                                      <p:to>
                                        <p:strVal val="hidden"/>
                                      </p:to>
                                    </p:set>
                                  </p:childTnLst>
                                </p:cTn>
                              </p:par>
                            </p:childTnLst>
                          </p:cTn>
                        </p:par>
                      </p:childTnLst>
                    </p:cTn>
                  </p:par>
                  <p:par>
                    <p:cTn id="308" fill="hold">
                      <p:stCondLst>
                        <p:cond delay="indefinite"/>
                      </p:stCondLst>
                      <p:childTnLst>
                        <p:par>
                          <p:cTn id="309" fill="hold">
                            <p:stCondLst>
                              <p:cond delay="0"/>
                            </p:stCondLst>
                            <p:childTnLst>
                              <p:par>
                                <p:cTn id="310" presetID="42" presetClass="entr" presetSubtype="0" fill="hold" grpId="2" nodeType="clickEffect">
                                  <p:stCondLst>
                                    <p:cond delay="0"/>
                                  </p:stCondLst>
                                  <p:childTnLst>
                                    <p:set>
                                      <p:cBhvr>
                                        <p:cTn id="311" dur="1" fill="hold">
                                          <p:stCondLst>
                                            <p:cond delay="0"/>
                                          </p:stCondLst>
                                        </p:cTn>
                                        <p:tgtEl>
                                          <p:spTgt spid="456749"/>
                                        </p:tgtEl>
                                        <p:attrNameLst>
                                          <p:attrName>style.visibility</p:attrName>
                                        </p:attrNameLst>
                                      </p:cBhvr>
                                      <p:to>
                                        <p:strVal val="visible"/>
                                      </p:to>
                                    </p:set>
                                    <p:animEffect transition="in" filter="fade">
                                      <p:cBhvr>
                                        <p:cTn id="312" dur="1000"/>
                                        <p:tgtEl>
                                          <p:spTgt spid="456749"/>
                                        </p:tgtEl>
                                      </p:cBhvr>
                                    </p:animEffect>
                                    <p:anim calcmode="lin" valueType="num">
                                      <p:cBhvr>
                                        <p:cTn id="313" dur="1000" fill="hold"/>
                                        <p:tgtEl>
                                          <p:spTgt spid="456749"/>
                                        </p:tgtEl>
                                        <p:attrNameLst>
                                          <p:attrName>ppt_x</p:attrName>
                                        </p:attrNameLst>
                                      </p:cBhvr>
                                      <p:tavLst>
                                        <p:tav tm="0">
                                          <p:val>
                                            <p:strVal val="#ppt_x"/>
                                          </p:val>
                                        </p:tav>
                                        <p:tav tm="100000">
                                          <p:val>
                                            <p:strVal val="#ppt_x"/>
                                          </p:val>
                                        </p:tav>
                                      </p:tavLst>
                                    </p:anim>
                                    <p:anim calcmode="lin" valueType="num">
                                      <p:cBhvr>
                                        <p:cTn id="314" dur="1000" fill="hold"/>
                                        <p:tgtEl>
                                          <p:spTgt spid="456749"/>
                                        </p:tgtEl>
                                        <p:attrNameLst>
                                          <p:attrName>ppt_y</p:attrName>
                                        </p:attrNameLst>
                                      </p:cBhvr>
                                      <p:tavLst>
                                        <p:tav tm="0">
                                          <p:val>
                                            <p:strVal val="#ppt_y+.1"/>
                                          </p:val>
                                        </p:tav>
                                        <p:tav tm="100000">
                                          <p:val>
                                            <p:strVal val="#ppt_y"/>
                                          </p:val>
                                        </p:tav>
                                      </p:tavLst>
                                    </p:anim>
                                  </p:childTnLst>
                                </p:cTn>
                              </p:par>
                            </p:childTnLst>
                          </p:cTn>
                        </p:par>
                      </p:childTnLst>
                    </p:cTn>
                  </p:par>
                  <p:par>
                    <p:cTn id="315" fill="hold">
                      <p:stCondLst>
                        <p:cond delay="indefinite"/>
                      </p:stCondLst>
                      <p:childTnLst>
                        <p:par>
                          <p:cTn id="316" fill="hold">
                            <p:stCondLst>
                              <p:cond delay="0"/>
                            </p:stCondLst>
                            <p:childTnLst>
                              <p:par>
                                <p:cTn id="317" presetID="10" presetClass="exit" presetSubtype="0" fill="hold" grpId="1" nodeType="clickEffect">
                                  <p:stCondLst>
                                    <p:cond delay="0"/>
                                  </p:stCondLst>
                                  <p:childTnLst>
                                    <p:animEffect transition="out" filter="fade">
                                      <p:cBhvr>
                                        <p:cTn id="318" dur="2000"/>
                                        <p:tgtEl>
                                          <p:spTgt spid="456737"/>
                                        </p:tgtEl>
                                      </p:cBhvr>
                                    </p:animEffect>
                                    <p:set>
                                      <p:cBhvr>
                                        <p:cTn id="319" dur="1" fill="hold">
                                          <p:stCondLst>
                                            <p:cond delay="1999"/>
                                          </p:stCondLst>
                                        </p:cTn>
                                        <p:tgtEl>
                                          <p:spTgt spid="456737"/>
                                        </p:tgtEl>
                                        <p:attrNameLst>
                                          <p:attrName>style.visibility</p:attrName>
                                        </p:attrNameLst>
                                      </p:cBhvr>
                                      <p:to>
                                        <p:strVal val="hidden"/>
                                      </p:to>
                                    </p:set>
                                  </p:childTnLst>
                                </p:cTn>
                              </p:par>
                              <p:par>
                                <p:cTn id="320" presetID="9" presetClass="entr" presetSubtype="0" fill="hold" grpId="0" nodeType="withEffect">
                                  <p:stCondLst>
                                    <p:cond delay="0"/>
                                  </p:stCondLst>
                                  <p:childTnLst>
                                    <p:set>
                                      <p:cBhvr>
                                        <p:cTn id="321" dur="1" fill="hold">
                                          <p:stCondLst>
                                            <p:cond delay="0"/>
                                          </p:stCondLst>
                                        </p:cTn>
                                        <p:tgtEl>
                                          <p:spTgt spid="456750"/>
                                        </p:tgtEl>
                                        <p:attrNameLst>
                                          <p:attrName>style.visibility</p:attrName>
                                        </p:attrNameLst>
                                      </p:cBhvr>
                                      <p:to>
                                        <p:strVal val="visible"/>
                                      </p:to>
                                    </p:set>
                                    <p:animEffect transition="in" filter="dissolve">
                                      <p:cBhvr>
                                        <p:cTn id="322" dur="500"/>
                                        <p:tgtEl>
                                          <p:spTgt spid="456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48" grpId="0"/>
      <p:bldP spid="456745" grpId="0"/>
      <p:bldP spid="456709" grpId="0" animBg="1"/>
      <p:bldP spid="456712" grpId="0"/>
      <p:bldP spid="456712" grpId="1"/>
      <p:bldP spid="456712" grpId="2"/>
      <p:bldP spid="456713" grpId="0"/>
      <p:bldP spid="456713" grpId="1"/>
      <p:bldP spid="456713" grpId="2"/>
      <p:bldP spid="456714" grpId="0" animBg="1"/>
      <p:bldP spid="456714" grpId="1" animBg="1"/>
      <p:bldP spid="456714" grpId="2" animBg="1"/>
      <p:bldP spid="456715" grpId="0" animBg="1"/>
      <p:bldP spid="456715" grpId="1" animBg="1"/>
      <p:bldP spid="456715" grpId="2" animBg="1"/>
      <p:bldP spid="456716" grpId="0"/>
      <p:bldP spid="456716" grpId="1"/>
      <p:bldP spid="456716" grpId="2"/>
      <p:bldP spid="456717" grpId="0"/>
      <p:bldP spid="456717" grpId="1"/>
      <p:bldP spid="456717" grpId="2"/>
      <p:bldP spid="456718" grpId="0"/>
      <p:bldP spid="456718" grpId="1"/>
      <p:bldP spid="456719" grpId="0"/>
      <p:bldP spid="456719" grpId="1"/>
      <p:bldP spid="456719" grpId="2"/>
      <p:bldP spid="456720" grpId="0" animBg="1"/>
      <p:bldP spid="456720" grpId="1" animBg="1"/>
      <p:bldP spid="456720" grpId="2" animBg="1"/>
      <p:bldP spid="456721" grpId="0" animBg="1"/>
      <p:bldP spid="456721" grpId="1" animBg="1"/>
      <p:bldP spid="456721" grpId="2" animBg="1"/>
      <p:bldP spid="456722" grpId="0"/>
      <p:bldP spid="456722" grpId="1"/>
      <p:bldP spid="456722" grpId="2"/>
      <p:bldP spid="456723" grpId="0"/>
      <p:bldP spid="456723" grpId="1"/>
      <p:bldP spid="456723" grpId="2"/>
      <p:bldP spid="456724" grpId="0"/>
      <p:bldP spid="456724" grpId="1"/>
      <p:bldP spid="456724" grpId="2"/>
      <p:bldP spid="456725" grpId="0"/>
      <p:bldP spid="456725" grpId="1"/>
      <p:bldP spid="456725" grpId="2"/>
      <p:bldP spid="456726" grpId="0"/>
      <p:bldP spid="456727" grpId="0"/>
      <p:bldP spid="456727" grpId="1"/>
      <p:bldP spid="456728" grpId="0"/>
      <p:bldP spid="456732" grpId="0"/>
      <p:bldP spid="456733" grpId="0"/>
      <p:bldP spid="456734" grpId="0" animBg="1"/>
      <p:bldP spid="456735" grpId="0" animBg="1"/>
      <p:bldP spid="456736" grpId="0"/>
      <p:bldP spid="456737" grpId="0"/>
      <p:bldP spid="456737" grpId="1"/>
      <p:bldP spid="456737" grpId="2"/>
      <p:bldP spid="456738" grpId="0" animBg="1"/>
      <p:bldP spid="456738" grpId="1" animBg="1"/>
      <p:bldP spid="456739" grpId="0" animBg="1"/>
      <p:bldP spid="456739" grpId="1" animBg="1"/>
      <p:bldP spid="456740" grpId="0"/>
      <p:bldP spid="456740" grpId="1"/>
      <p:bldP spid="456744" grpId="0"/>
      <p:bldP spid="456746" grpId="0" animBg="1"/>
      <p:bldP spid="456747" grpId="0" animBg="1"/>
      <p:bldP spid="456749" grpId="0"/>
      <p:bldP spid="456749" grpId="1"/>
      <p:bldP spid="456749" grpId="2"/>
      <p:bldP spid="456750"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title"/>
          </p:nvPr>
        </p:nvSpPr>
        <p:spPr>
          <a:noFill/>
        </p:spPr>
        <p:txBody>
          <a:bodyPr/>
          <a:lstStyle/>
          <a:p>
            <a:pPr eaLnBrk="1" hangingPunct="1"/>
            <a:r>
              <a:rPr lang="en-US" sz="2800" i="1" smtClean="0"/>
              <a:t>Limiting Reactant Problems</a:t>
            </a:r>
          </a:p>
        </p:txBody>
      </p:sp>
      <p:sp>
        <p:nvSpPr>
          <p:cNvPr id="147459" name="Text Box 4"/>
          <p:cNvSpPr txBox="1">
            <a:spLocks noChangeArrowheads="1"/>
          </p:cNvSpPr>
          <p:nvPr/>
        </p:nvSpPr>
        <p:spPr bwMode="auto">
          <a:xfrm>
            <a:off x="288925" y="1382713"/>
            <a:ext cx="7402513" cy="304800"/>
          </a:xfrm>
          <a:prstGeom prst="rect">
            <a:avLst/>
          </a:prstGeom>
          <a:noFill/>
          <a:ln w="9525">
            <a:noFill/>
            <a:miter lim="800000"/>
            <a:headEnd/>
            <a:tailEnd/>
          </a:ln>
        </p:spPr>
        <p:txBody>
          <a:bodyPr wrap="none">
            <a:spAutoFit/>
          </a:bodyPr>
          <a:lstStyle/>
          <a:p>
            <a:pPr marL="457200" indent="-457200"/>
            <a:r>
              <a:rPr lang="en-US"/>
              <a:t>4.  How many grams of water will be produced from 50 g of hydrogen and 100 g of oxygen? </a:t>
            </a:r>
          </a:p>
        </p:txBody>
      </p:sp>
      <p:sp>
        <p:nvSpPr>
          <p:cNvPr id="457733" name="Oval 5">
            <a:hlinkClick r:id="rId3" action="ppaction://hlinksldjump"/>
          </p:cNvPr>
          <p:cNvSpPr>
            <a:spLocks noChangeArrowheads="1"/>
          </p:cNvSpPr>
          <p:nvPr/>
        </p:nvSpPr>
        <p:spPr bwMode="auto">
          <a:xfrm>
            <a:off x="290513" y="1912938"/>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Back</a:t>
            </a:r>
          </a:p>
        </p:txBody>
      </p:sp>
      <p:sp>
        <p:nvSpPr>
          <p:cNvPr id="457734" name="Text Box 6"/>
          <p:cNvSpPr txBox="1">
            <a:spLocks noChangeArrowheads="1"/>
          </p:cNvSpPr>
          <p:nvPr/>
        </p:nvSpPr>
        <p:spPr bwMode="auto">
          <a:xfrm>
            <a:off x="1295400" y="2608263"/>
            <a:ext cx="579438" cy="336550"/>
          </a:xfrm>
          <a:prstGeom prst="rect">
            <a:avLst/>
          </a:prstGeom>
          <a:noFill/>
          <a:ln w="9525">
            <a:noFill/>
            <a:miter lim="800000"/>
            <a:headEnd/>
            <a:tailEnd/>
          </a:ln>
        </p:spPr>
        <p:txBody>
          <a:bodyPr wrap="none">
            <a:spAutoFit/>
          </a:bodyPr>
          <a:lstStyle/>
          <a:p>
            <a:r>
              <a:rPr lang="en-US" sz="1600"/>
              <a:t>50 g</a:t>
            </a:r>
          </a:p>
        </p:txBody>
      </p:sp>
      <p:sp>
        <p:nvSpPr>
          <p:cNvPr id="457735" name="Text Box 7"/>
          <p:cNvSpPr txBox="1">
            <a:spLocks noChangeArrowheads="1"/>
          </p:cNvSpPr>
          <p:nvPr/>
        </p:nvSpPr>
        <p:spPr bwMode="auto">
          <a:xfrm>
            <a:off x="2981325" y="2636838"/>
            <a:ext cx="692150" cy="336550"/>
          </a:xfrm>
          <a:prstGeom prst="rect">
            <a:avLst/>
          </a:prstGeom>
          <a:noFill/>
          <a:ln w="9525">
            <a:noFill/>
            <a:miter lim="800000"/>
            <a:headEnd/>
            <a:tailEnd/>
          </a:ln>
        </p:spPr>
        <p:txBody>
          <a:bodyPr wrap="none">
            <a:spAutoFit/>
          </a:bodyPr>
          <a:lstStyle/>
          <a:p>
            <a:r>
              <a:rPr lang="en-US" sz="1600"/>
              <a:t>100 g</a:t>
            </a:r>
          </a:p>
        </p:txBody>
      </p:sp>
      <p:sp>
        <p:nvSpPr>
          <p:cNvPr id="457736" name="Line 8"/>
          <p:cNvSpPr>
            <a:spLocks noChangeShapeType="1"/>
          </p:cNvSpPr>
          <p:nvPr/>
        </p:nvSpPr>
        <p:spPr bwMode="auto">
          <a:xfrm>
            <a:off x="1657350" y="2989263"/>
            <a:ext cx="0" cy="1152525"/>
          </a:xfrm>
          <a:prstGeom prst="line">
            <a:avLst/>
          </a:prstGeom>
          <a:noFill/>
          <a:ln w="9525">
            <a:solidFill>
              <a:schemeClr val="tx1"/>
            </a:solidFill>
            <a:round/>
            <a:headEnd/>
            <a:tailEnd type="triangle" w="med" len="med"/>
          </a:ln>
        </p:spPr>
        <p:txBody>
          <a:bodyPr/>
          <a:lstStyle/>
          <a:p>
            <a:endParaRPr lang="en-US"/>
          </a:p>
        </p:txBody>
      </p:sp>
      <p:sp>
        <p:nvSpPr>
          <p:cNvPr id="457737" name="Line 9"/>
          <p:cNvSpPr>
            <a:spLocks noChangeShapeType="1"/>
          </p:cNvSpPr>
          <p:nvPr/>
        </p:nvSpPr>
        <p:spPr bwMode="auto">
          <a:xfrm>
            <a:off x="3287713" y="2997200"/>
            <a:ext cx="0" cy="1152525"/>
          </a:xfrm>
          <a:prstGeom prst="line">
            <a:avLst/>
          </a:prstGeom>
          <a:noFill/>
          <a:ln w="9525">
            <a:solidFill>
              <a:schemeClr val="tx1"/>
            </a:solidFill>
            <a:round/>
            <a:headEnd/>
            <a:tailEnd type="triangle" w="med" len="med"/>
          </a:ln>
        </p:spPr>
        <p:txBody>
          <a:bodyPr/>
          <a:lstStyle/>
          <a:p>
            <a:endParaRPr lang="en-US"/>
          </a:p>
        </p:txBody>
      </p:sp>
      <p:sp>
        <p:nvSpPr>
          <p:cNvPr id="457738" name="Text Box 10"/>
          <p:cNvSpPr txBox="1">
            <a:spLocks noChangeArrowheads="1"/>
          </p:cNvSpPr>
          <p:nvPr/>
        </p:nvSpPr>
        <p:spPr bwMode="auto">
          <a:xfrm>
            <a:off x="1706563" y="3243263"/>
            <a:ext cx="965200" cy="336550"/>
          </a:xfrm>
          <a:prstGeom prst="rect">
            <a:avLst/>
          </a:prstGeom>
          <a:noFill/>
          <a:ln w="9525">
            <a:noFill/>
            <a:miter lim="800000"/>
            <a:headEnd/>
            <a:tailEnd/>
          </a:ln>
        </p:spPr>
        <p:txBody>
          <a:bodyPr wrap="none">
            <a:spAutoFit/>
          </a:bodyPr>
          <a:lstStyle/>
          <a:p>
            <a:r>
              <a:rPr lang="en-US" sz="1600"/>
              <a:t>/ 2 g/mol</a:t>
            </a:r>
          </a:p>
        </p:txBody>
      </p:sp>
      <p:sp>
        <p:nvSpPr>
          <p:cNvPr id="457739" name="Text Box 11"/>
          <p:cNvSpPr txBox="1">
            <a:spLocks noChangeArrowheads="1"/>
          </p:cNvSpPr>
          <p:nvPr/>
        </p:nvSpPr>
        <p:spPr bwMode="auto">
          <a:xfrm>
            <a:off x="3336925" y="3240088"/>
            <a:ext cx="1077913" cy="336550"/>
          </a:xfrm>
          <a:prstGeom prst="rect">
            <a:avLst/>
          </a:prstGeom>
          <a:noFill/>
          <a:ln w="9525">
            <a:noFill/>
            <a:miter lim="800000"/>
            <a:headEnd/>
            <a:tailEnd/>
          </a:ln>
        </p:spPr>
        <p:txBody>
          <a:bodyPr wrap="none">
            <a:spAutoFit/>
          </a:bodyPr>
          <a:lstStyle/>
          <a:p>
            <a:r>
              <a:rPr lang="en-US" sz="1600"/>
              <a:t>/ 32 g/mol</a:t>
            </a:r>
          </a:p>
        </p:txBody>
      </p:sp>
      <p:sp>
        <p:nvSpPr>
          <p:cNvPr id="457740" name="Text Box 12"/>
          <p:cNvSpPr txBox="1">
            <a:spLocks noChangeArrowheads="1"/>
          </p:cNvSpPr>
          <p:nvPr/>
        </p:nvSpPr>
        <p:spPr bwMode="auto">
          <a:xfrm>
            <a:off x="1122363" y="4181475"/>
            <a:ext cx="1074737" cy="336550"/>
          </a:xfrm>
          <a:prstGeom prst="rect">
            <a:avLst/>
          </a:prstGeom>
          <a:noFill/>
          <a:ln w="9525">
            <a:noFill/>
            <a:miter lim="800000"/>
            <a:headEnd/>
            <a:tailEnd/>
          </a:ln>
        </p:spPr>
        <p:txBody>
          <a:bodyPr wrap="none">
            <a:spAutoFit/>
          </a:bodyPr>
          <a:lstStyle/>
          <a:p>
            <a:r>
              <a:rPr lang="en-US" sz="1600"/>
              <a:t>25 mol H</a:t>
            </a:r>
            <a:r>
              <a:rPr lang="en-US" sz="1600" baseline="-25000"/>
              <a:t>2</a:t>
            </a:r>
          </a:p>
        </p:txBody>
      </p:sp>
      <p:sp>
        <p:nvSpPr>
          <p:cNvPr id="457741" name="Text Box 13"/>
          <p:cNvSpPr txBox="1">
            <a:spLocks noChangeArrowheads="1"/>
          </p:cNvSpPr>
          <p:nvPr/>
        </p:nvSpPr>
        <p:spPr bwMode="auto">
          <a:xfrm>
            <a:off x="2606675" y="4178300"/>
            <a:ext cx="1370013" cy="336550"/>
          </a:xfrm>
          <a:prstGeom prst="rect">
            <a:avLst/>
          </a:prstGeom>
          <a:noFill/>
          <a:ln w="9525">
            <a:noFill/>
            <a:miter lim="800000"/>
            <a:headEnd/>
            <a:tailEnd/>
          </a:ln>
        </p:spPr>
        <p:txBody>
          <a:bodyPr wrap="none">
            <a:spAutoFit/>
          </a:bodyPr>
          <a:lstStyle/>
          <a:p>
            <a:r>
              <a:rPr lang="en-US" sz="1600"/>
              <a:t>3.125 mol O</a:t>
            </a:r>
            <a:r>
              <a:rPr lang="en-US" sz="1600" baseline="-25000"/>
              <a:t>2</a:t>
            </a:r>
          </a:p>
        </p:txBody>
      </p:sp>
      <p:sp>
        <p:nvSpPr>
          <p:cNvPr id="457742" name="Line 14"/>
          <p:cNvSpPr>
            <a:spLocks noChangeShapeType="1"/>
          </p:cNvSpPr>
          <p:nvPr/>
        </p:nvSpPr>
        <p:spPr bwMode="auto">
          <a:xfrm>
            <a:off x="1074738" y="4471988"/>
            <a:ext cx="1139825" cy="0"/>
          </a:xfrm>
          <a:prstGeom prst="line">
            <a:avLst/>
          </a:prstGeom>
          <a:noFill/>
          <a:ln w="9525">
            <a:solidFill>
              <a:schemeClr val="tx1"/>
            </a:solidFill>
            <a:round/>
            <a:headEnd/>
            <a:tailEnd/>
          </a:ln>
        </p:spPr>
        <p:txBody>
          <a:bodyPr/>
          <a:lstStyle/>
          <a:p>
            <a:endParaRPr lang="en-US"/>
          </a:p>
        </p:txBody>
      </p:sp>
      <p:sp>
        <p:nvSpPr>
          <p:cNvPr id="457743" name="Line 15"/>
          <p:cNvSpPr>
            <a:spLocks noChangeShapeType="1"/>
          </p:cNvSpPr>
          <p:nvPr/>
        </p:nvSpPr>
        <p:spPr bwMode="auto">
          <a:xfrm>
            <a:off x="2679700" y="4471988"/>
            <a:ext cx="1239838" cy="0"/>
          </a:xfrm>
          <a:prstGeom prst="line">
            <a:avLst/>
          </a:prstGeom>
          <a:noFill/>
          <a:ln w="9525">
            <a:solidFill>
              <a:schemeClr val="tx1"/>
            </a:solidFill>
            <a:round/>
            <a:headEnd/>
            <a:tailEnd/>
          </a:ln>
        </p:spPr>
        <p:txBody>
          <a:bodyPr/>
          <a:lstStyle/>
          <a:p>
            <a:endParaRPr lang="en-US"/>
          </a:p>
        </p:txBody>
      </p:sp>
      <p:sp>
        <p:nvSpPr>
          <p:cNvPr id="457744" name="Text Box 16"/>
          <p:cNvSpPr txBox="1">
            <a:spLocks noChangeArrowheads="1"/>
          </p:cNvSpPr>
          <p:nvPr/>
        </p:nvSpPr>
        <p:spPr bwMode="auto">
          <a:xfrm>
            <a:off x="1492250" y="4435475"/>
            <a:ext cx="296863" cy="336550"/>
          </a:xfrm>
          <a:prstGeom prst="rect">
            <a:avLst/>
          </a:prstGeom>
          <a:noFill/>
          <a:ln w="9525">
            <a:noFill/>
            <a:miter lim="800000"/>
            <a:headEnd/>
            <a:tailEnd/>
          </a:ln>
        </p:spPr>
        <p:txBody>
          <a:bodyPr wrap="none">
            <a:spAutoFit/>
          </a:bodyPr>
          <a:lstStyle/>
          <a:p>
            <a:r>
              <a:rPr lang="en-US" sz="1600"/>
              <a:t>2</a:t>
            </a:r>
          </a:p>
        </p:txBody>
      </p:sp>
      <p:sp>
        <p:nvSpPr>
          <p:cNvPr id="457745" name="Text Box 17"/>
          <p:cNvSpPr txBox="1">
            <a:spLocks noChangeArrowheads="1"/>
          </p:cNvSpPr>
          <p:nvPr/>
        </p:nvSpPr>
        <p:spPr bwMode="auto">
          <a:xfrm>
            <a:off x="3111500" y="4443413"/>
            <a:ext cx="296863" cy="336550"/>
          </a:xfrm>
          <a:prstGeom prst="rect">
            <a:avLst/>
          </a:prstGeom>
          <a:noFill/>
          <a:ln w="9525">
            <a:noFill/>
            <a:miter lim="800000"/>
            <a:headEnd/>
            <a:tailEnd/>
          </a:ln>
        </p:spPr>
        <p:txBody>
          <a:bodyPr wrap="none">
            <a:spAutoFit/>
          </a:bodyPr>
          <a:lstStyle/>
          <a:p>
            <a:r>
              <a:rPr lang="en-US" sz="1600"/>
              <a:t>1</a:t>
            </a:r>
          </a:p>
        </p:txBody>
      </p:sp>
      <p:sp>
        <p:nvSpPr>
          <p:cNvPr id="457746" name="Text Box 18"/>
          <p:cNvSpPr txBox="1">
            <a:spLocks noChangeArrowheads="1"/>
          </p:cNvSpPr>
          <p:nvPr/>
        </p:nvSpPr>
        <p:spPr bwMode="auto">
          <a:xfrm>
            <a:off x="1344613" y="4865688"/>
            <a:ext cx="579437" cy="336550"/>
          </a:xfrm>
          <a:prstGeom prst="rect">
            <a:avLst/>
          </a:prstGeom>
          <a:noFill/>
          <a:ln w="9525">
            <a:noFill/>
            <a:miter lim="800000"/>
            <a:headEnd/>
            <a:tailEnd/>
          </a:ln>
        </p:spPr>
        <p:txBody>
          <a:bodyPr wrap="none">
            <a:spAutoFit/>
          </a:bodyPr>
          <a:lstStyle/>
          <a:p>
            <a:r>
              <a:rPr lang="en-US" sz="1600"/>
              <a:t>12.5</a:t>
            </a:r>
          </a:p>
        </p:txBody>
      </p:sp>
      <p:sp>
        <p:nvSpPr>
          <p:cNvPr id="457747" name="Text Box 19"/>
          <p:cNvSpPr txBox="1">
            <a:spLocks noChangeArrowheads="1"/>
          </p:cNvSpPr>
          <p:nvPr/>
        </p:nvSpPr>
        <p:spPr bwMode="auto">
          <a:xfrm>
            <a:off x="2967038" y="4862513"/>
            <a:ext cx="692150" cy="336550"/>
          </a:xfrm>
          <a:prstGeom prst="rect">
            <a:avLst/>
          </a:prstGeom>
          <a:noFill/>
          <a:ln w="9525">
            <a:noFill/>
            <a:miter lim="800000"/>
            <a:headEnd/>
            <a:tailEnd/>
          </a:ln>
        </p:spPr>
        <p:txBody>
          <a:bodyPr wrap="none">
            <a:spAutoFit/>
          </a:bodyPr>
          <a:lstStyle/>
          <a:p>
            <a:r>
              <a:rPr lang="en-US" sz="1600"/>
              <a:t>3.125</a:t>
            </a:r>
          </a:p>
        </p:txBody>
      </p:sp>
      <p:sp>
        <p:nvSpPr>
          <p:cNvPr id="457748" name="Text Box 20"/>
          <p:cNvSpPr txBox="1">
            <a:spLocks noChangeArrowheads="1"/>
          </p:cNvSpPr>
          <p:nvPr/>
        </p:nvSpPr>
        <p:spPr bwMode="auto">
          <a:xfrm>
            <a:off x="2886075" y="2365375"/>
            <a:ext cx="882650" cy="336550"/>
          </a:xfrm>
          <a:prstGeom prst="rect">
            <a:avLst/>
          </a:prstGeom>
          <a:noFill/>
          <a:ln w="9525">
            <a:noFill/>
            <a:miter lim="800000"/>
            <a:headEnd/>
            <a:tailEnd/>
          </a:ln>
        </p:spPr>
        <p:txBody>
          <a:bodyPr wrap="none">
            <a:spAutoFit/>
          </a:bodyPr>
          <a:lstStyle/>
          <a:p>
            <a:r>
              <a:rPr lang="en-US" sz="1600">
                <a:solidFill>
                  <a:srgbClr val="FF0000"/>
                </a:solidFill>
              </a:rPr>
              <a:t>Limiting</a:t>
            </a:r>
          </a:p>
        </p:txBody>
      </p:sp>
      <p:sp>
        <p:nvSpPr>
          <p:cNvPr id="457749" name="Text Box 21"/>
          <p:cNvSpPr txBox="1">
            <a:spLocks noChangeArrowheads="1"/>
          </p:cNvSpPr>
          <p:nvPr/>
        </p:nvSpPr>
        <p:spPr bwMode="auto">
          <a:xfrm>
            <a:off x="1260475" y="2354263"/>
            <a:ext cx="838200" cy="336550"/>
          </a:xfrm>
          <a:prstGeom prst="rect">
            <a:avLst/>
          </a:prstGeom>
          <a:noFill/>
          <a:ln w="9525">
            <a:noFill/>
            <a:miter lim="800000"/>
            <a:headEnd/>
            <a:tailEnd/>
          </a:ln>
        </p:spPr>
        <p:txBody>
          <a:bodyPr wrap="none">
            <a:spAutoFit/>
          </a:bodyPr>
          <a:lstStyle/>
          <a:p>
            <a:r>
              <a:rPr lang="en-US" sz="1600">
                <a:solidFill>
                  <a:schemeClr val="accent2"/>
                </a:solidFill>
              </a:rPr>
              <a:t>Excess</a:t>
            </a:r>
          </a:p>
        </p:txBody>
      </p:sp>
      <p:sp>
        <p:nvSpPr>
          <p:cNvPr id="457750" name="Text Box 22"/>
          <p:cNvSpPr txBox="1">
            <a:spLocks noChangeArrowheads="1"/>
          </p:cNvSpPr>
          <p:nvPr/>
        </p:nvSpPr>
        <p:spPr bwMode="auto">
          <a:xfrm>
            <a:off x="1301750" y="5916613"/>
            <a:ext cx="2314575" cy="336550"/>
          </a:xfrm>
          <a:prstGeom prst="rect">
            <a:avLst/>
          </a:prstGeom>
          <a:noFill/>
          <a:ln w="9525">
            <a:noFill/>
            <a:miter lim="800000"/>
            <a:headEnd/>
            <a:tailEnd/>
          </a:ln>
        </p:spPr>
        <p:txBody>
          <a:bodyPr wrap="none">
            <a:spAutoFit/>
          </a:bodyPr>
          <a:lstStyle/>
          <a:p>
            <a:r>
              <a:rPr lang="en-US" sz="1600"/>
              <a:t>x g H</a:t>
            </a:r>
            <a:r>
              <a:rPr lang="en-US" sz="1600" baseline="-25000"/>
              <a:t>2</a:t>
            </a:r>
            <a:r>
              <a:rPr lang="en-US" sz="1600"/>
              <a:t>O = 3.125 mol O</a:t>
            </a:r>
            <a:r>
              <a:rPr lang="en-US" sz="1600" baseline="-25000"/>
              <a:t>2</a:t>
            </a:r>
          </a:p>
        </p:txBody>
      </p:sp>
      <p:grpSp>
        <p:nvGrpSpPr>
          <p:cNvPr id="2" name="Group 23"/>
          <p:cNvGrpSpPr>
            <a:grpSpLocks/>
          </p:cNvGrpSpPr>
          <p:nvPr/>
        </p:nvGrpSpPr>
        <p:grpSpPr bwMode="auto">
          <a:xfrm>
            <a:off x="3573463" y="5673725"/>
            <a:ext cx="1109662" cy="808038"/>
            <a:chOff x="4174" y="2818"/>
            <a:chExt cx="756" cy="509"/>
          </a:xfrm>
        </p:grpSpPr>
        <p:sp>
          <p:nvSpPr>
            <p:cNvPr id="147498" name="AutoShape 24"/>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7499" name="Line 25"/>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7754" name="Text Box 26"/>
          <p:cNvSpPr txBox="1">
            <a:spLocks noChangeArrowheads="1"/>
          </p:cNvSpPr>
          <p:nvPr/>
        </p:nvSpPr>
        <p:spPr bwMode="auto">
          <a:xfrm>
            <a:off x="3629025" y="6097588"/>
            <a:ext cx="974725" cy="336550"/>
          </a:xfrm>
          <a:prstGeom prst="rect">
            <a:avLst/>
          </a:prstGeom>
          <a:noFill/>
          <a:ln w="9525">
            <a:noFill/>
            <a:miter lim="800000"/>
            <a:headEnd/>
            <a:tailEnd/>
          </a:ln>
        </p:spPr>
        <p:txBody>
          <a:bodyPr wrap="none">
            <a:spAutoFit/>
          </a:bodyPr>
          <a:lstStyle/>
          <a:p>
            <a:r>
              <a:rPr lang="en-US" sz="1600"/>
              <a:t>1 mol O</a:t>
            </a:r>
            <a:r>
              <a:rPr lang="en-US" sz="1600" baseline="-25000"/>
              <a:t>2</a:t>
            </a:r>
          </a:p>
        </p:txBody>
      </p:sp>
      <p:sp>
        <p:nvSpPr>
          <p:cNvPr id="457755" name="Text Box 27"/>
          <p:cNvSpPr txBox="1">
            <a:spLocks noChangeArrowheads="1"/>
          </p:cNvSpPr>
          <p:nvPr/>
        </p:nvSpPr>
        <p:spPr bwMode="auto">
          <a:xfrm>
            <a:off x="3597275" y="5740400"/>
            <a:ext cx="1120775" cy="336550"/>
          </a:xfrm>
          <a:prstGeom prst="rect">
            <a:avLst/>
          </a:prstGeom>
          <a:noFill/>
          <a:ln w="9525">
            <a:noFill/>
            <a:miter lim="800000"/>
            <a:headEnd/>
            <a:tailEnd/>
          </a:ln>
        </p:spPr>
        <p:txBody>
          <a:bodyPr wrap="none">
            <a:spAutoFit/>
          </a:bodyPr>
          <a:lstStyle/>
          <a:p>
            <a:r>
              <a:rPr lang="en-US" sz="1600"/>
              <a:t>2 mol H</a:t>
            </a:r>
            <a:r>
              <a:rPr lang="en-US" sz="1600" baseline="-25000"/>
              <a:t>2</a:t>
            </a:r>
            <a:r>
              <a:rPr lang="en-US" sz="1600"/>
              <a:t>O</a:t>
            </a:r>
          </a:p>
        </p:txBody>
      </p:sp>
      <p:sp>
        <p:nvSpPr>
          <p:cNvPr id="457756" name="Line 28"/>
          <p:cNvSpPr>
            <a:spLocks noChangeShapeType="1"/>
          </p:cNvSpPr>
          <p:nvPr/>
        </p:nvSpPr>
        <p:spPr bwMode="auto">
          <a:xfrm flipV="1">
            <a:off x="2871788" y="6088063"/>
            <a:ext cx="604837" cy="58737"/>
          </a:xfrm>
          <a:prstGeom prst="line">
            <a:avLst/>
          </a:prstGeom>
          <a:noFill/>
          <a:ln w="9525">
            <a:solidFill>
              <a:srgbClr val="FF0000"/>
            </a:solidFill>
            <a:round/>
            <a:headEnd/>
            <a:tailEnd/>
          </a:ln>
        </p:spPr>
        <p:txBody>
          <a:bodyPr/>
          <a:lstStyle/>
          <a:p>
            <a:endParaRPr lang="en-US"/>
          </a:p>
        </p:txBody>
      </p:sp>
      <p:sp>
        <p:nvSpPr>
          <p:cNvPr id="457757" name="Line 29"/>
          <p:cNvSpPr>
            <a:spLocks noChangeShapeType="1"/>
          </p:cNvSpPr>
          <p:nvPr/>
        </p:nvSpPr>
        <p:spPr bwMode="auto">
          <a:xfrm flipV="1">
            <a:off x="3916363" y="6273800"/>
            <a:ext cx="571500" cy="101600"/>
          </a:xfrm>
          <a:prstGeom prst="line">
            <a:avLst/>
          </a:prstGeom>
          <a:noFill/>
          <a:ln w="9525">
            <a:solidFill>
              <a:srgbClr val="FF0000"/>
            </a:solidFill>
            <a:round/>
            <a:headEnd/>
            <a:tailEnd/>
          </a:ln>
        </p:spPr>
        <p:txBody>
          <a:bodyPr/>
          <a:lstStyle/>
          <a:p>
            <a:endParaRPr lang="en-US"/>
          </a:p>
        </p:txBody>
      </p:sp>
      <p:sp>
        <p:nvSpPr>
          <p:cNvPr id="457758" name="Text Box 30"/>
          <p:cNvSpPr txBox="1">
            <a:spLocks noChangeArrowheads="1"/>
          </p:cNvSpPr>
          <p:nvPr/>
        </p:nvSpPr>
        <p:spPr bwMode="auto">
          <a:xfrm>
            <a:off x="5778500" y="5905500"/>
            <a:ext cx="303213" cy="336550"/>
          </a:xfrm>
          <a:prstGeom prst="rect">
            <a:avLst/>
          </a:prstGeom>
          <a:noFill/>
          <a:ln w="9525">
            <a:noFill/>
            <a:miter lim="800000"/>
            <a:headEnd/>
            <a:tailEnd/>
          </a:ln>
        </p:spPr>
        <p:txBody>
          <a:bodyPr wrap="none">
            <a:spAutoFit/>
          </a:bodyPr>
          <a:lstStyle/>
          <a:p>
            <a:r>
              <a:rPr lang="en-US" sz="1600"/>
              <a:t>=</a:t>
            </a:r>
          </a:p>
        </p:txBody>
      </p:sp>
      <p:sp>
        <p:nvSpPr>
          <p:cNvPr id="457759" name="Text Box 31"/>
          <p:cNvSpPr txBox="1">
            <a:spLocks noChangeArrowheads="1"/>
          </p:cNvSpPr>
          <p:nvPr/>
        </p:nvSpPr>
        <p:spPr bwMode="auto">
          <a:xfrm>
            <a:off x="6000750" y="5910263"/>
            <a:ext cx="1301750" cy="336550"/>
          </a:xfrm>
          <a:prstGeom prst="rect">
            <a:avLst/>
          </a:prstGeom>
          <a:noFill/>
          <a:ln w="9525">
            <a:noFill/>
            <a:miter lim="800000"/>
            <a:headEnd/>
            <a:tailEnd/>
          </a:ln>
        </p:spPr>
        <p:txBody>
          <a:bodyPr wrap="none">
            <a:spAutoFit/>
          </a:bodyPr>
          <a:lstStyle/>
          <a:p>
            <a:r>
              <a:rPr lang="en-US" sz="1600"/>
              <a:t>112.5 g H</a:t>
            </a:r>
            <a:r>
              <a:rPr lang="en-US" sz="1600" baseline="-25000"/>
              <a:t>2</a:t>
            </a:r>
            <a:r>
              <a:rPr lang="en-US" sz="1600"/>
              <a:t>O</a:t>
            </a:r>
          </a:p>
        </p:txBody>
      </p:sp>
      <p:sp>
        <p:nvSpPr>
          <p:cNvPr id="457760" name="Freeform 32"/>
          <p:cNvSpPr>
            <a:spLocks/>
          </p:cNvSpPr>
          <p:nvPr/>
        </p:nvSpPr>
        <p:spPr bwMode="auto">
          <a:xfrm>
            <a:off x="1668463" y="5156200"/>
            <a:ext cx="1568450" cy="431800"/>
          </a:xfrm>
          <a:custGeom>
            <a:avLst/>
            <a:gdLst>
              <a:gd name="T0" fmla="*/ 0 w 988"/>
              <a:gd name="T1" fmla="*/ 37801545 h 272"/>
              <a:gd name="T2" fmla="*/ 1149191363 w 988"/>
              <a:gd name="T3" fmla="*/ 680442081 h 272"/>
              <a:gd name="T4" fmla="*/ 2147483647 w 988"/>
              <a:gd name="T5" fmla="*/ 0 h 272"/>
              <a:gd name="T6" fmla="*/ 0 60000 65536"/>
              <a:gd name="T7" fmla="*/ 0 60000 65536"/>
              <a:gd name="T8" fmla="*/ 0 60000 65536"/>
              <a:gd name="T9" fmla="*/ 0 w 988"/>
              <a:gd name="T10" fmla="*/ 0 h 272"/>
              <a:gd name="T11" fmla="*/ 988 w 988"/>
              <a:gd name="T12" fmla="*/ 272 h 272"/>
            </a:gdLst>
            <a:ahLst/>
            <a:cxnLst>
              <a:cxn ang="T6">
                <a:pos x="T0" y="T1"/>
              </a:cxn>
              <a:cxn ang="T7">
                <a:pos x="T2" y="T3"/>
              </a:cxn>
              <a:cxn ang="T8">
                <a:pos x="T4" y="T5"/>
              </a:cxn>
            </a:cxnLst>
            <a:rect l="T9" t="T10" r="T11" b="T12"/>
            <a:pathLst>
              <a:path w="988" h="272">
                <a:moveTo>
                  <a:pt x="0" y="15"/>
                </a:moveTo>
                <a:cubicBezTo>
                  <a:pt x="145" y="143"/>
                  <a:pt x="291" y="272"/>
                  <a:pt x="456" y="270"/>
                </a:cubicBezTo>
                <a:cubicBezTo>
                  <a:pt x="621" y="268"/>
                  <a:pt x="804" y="134"/>
                  <a:pt x="988" y="0"/>
                </a:cubicBezTo>
              </a:path>
            </a:pathLst>
          </a:custGeom>
          <a:noFill/>
          <a:ln w="9525">
            <a:solidFill>
              <a:schemeClr val="bg2"/>
            </a:solidFill>
            <a:round/>
            <a:headEnd type="stealth" w="med" len="med"/>
            <a:tailEnd type="stealth" w="med" len="med"/>
          </a:ln>
        </p:spPr>
        <p:txBody>
          <a:bodyPr/>
          <a:lstStyle/>
          <a:p>
            <a:endParaRPr lang="en-US"/>
          </a:p>
        </p:txBody>
      </p:sp>
      <p:sp>
        <p:nvSpPr>
          <p:cNvPr id="457761" name="Text Box 33"/>
          <p:cNvSpPr txBox="1">
            <a:spLocks noChangeArrowheads="1"/>
          </p:cNvSpPr>
          <p:nvPr/>
        </p:nvSpPr>
        <p:spPr bwMode="auto">
          <a:xfrm>
            <a:off x="1489075" y="5340350"/>
            <a:ext cx="1809750" cy="581025"/>
          </a:xfrm>
          <a:prstGeom prst="rect">
            <a:avLst/>
          </a:prstGeom>
          <a:solidFill>
            <a:schemeClr val="bg1"/>
          </a:solidFill>
          <a:ln w="9525">
            <a:noFill/>
            <a:miter lim="800000"/>
            <a:headEnd/>
            <a:tailEnd/>
          </a:ln>
        </p:spPr>
        <p:txBody>
          <a:bodyPr wrap="none">
            <a:spAutoFit/>
          </a:bodyPr>
          <a:lstStyle/>
          <a:p>
            <a:pPr algn="ctr"/>
            <a:r>
              <a:rPr lang="en-US" sz="1600">
                <a:solidFill>
                  <a:srgbClr val="5F5F5F"/>
                </a:solidFill>
              </a:rPr>
              <a:t>smaller number</a:t>
            </a:r>
          </a:p>
          <a:p>
            <a:pPr algn="ctr"/>
            <a:r>
              <a:rPr lang="en-US" sz="1600">
                <a:solidFill>
                  <a:srgbClr val="5F5F5F"/>
                </a:solidFill>
              </a:rPr>
              <a:t>is limiting reactant</a:t>
            </a:r>
          </a:p>
        </p:txBody>
      </p:sp>
      <p:sp>
        <p:nvSpPr>
          <p:cNvPr id="457762" name="Text Box 34"/>
          <p:cNvSpPr txBox="1">
            <a:spLocks noChangeArrowheads="1"/>
          </p:cNvSpPr>
          <p:nvPr/>
        </p:nvSpPr>
        <p:spPr bwMode="auto">
          <a:xfrm>
            <a:off x="6022975" y="2430463"/>
            <a:ext cx="420688" cy="304800"/>
          </a:xfrm>
          <a:prstGeom prst="rect">
            <a:avLst/>
          </a:prstGeom>
          <a:noFill/>
          <a:ln w="9525">
            <a:noFill/>
            <a:miter lim="800000"/>
            <a:headEnd/>
            <a:tailEnd/>
          </a:ln>
        </p:spPr>
        <p:txBody>
          <a:bodyPr wrap="none">
            <a:spAutoFit/>
          </a:bodyPr>
          <a:lstStyle/>
          <a:p>
            <a:r>
              <a:rPr lang="en-US"/>
              <a:t>x g</a:t>
            </a:r>
          </a:p>
        </p:txBody>
      </p:sp>
      <p:grpSp>
        <p:nvGrpSpPr>
          <p:cNvPr id="3" name="Group 35"/>
          <p:cNvGrpSpPr>
            <a:grpSpLocks/>
          </p:cNvGrpSpPr>
          <p:nvPr/>
        </p:nvGrpSpPr>
        <p:grpSpPr bwMode="auto">
          <a:xfrm>
            <a:off x="4719638" y="5673725"/>
            <a:ext cx="1071562" cy="808038"/>
            <a:chOff x="4174" y="2818"/>
            <a:chExt cx="756" cy="509"/>
          </a:xfrm>
        </p:grpSpPr>
        <p:sp>
          <p:nvSpPr>
            <p:cNvPr id="147496" name="AutoShape 36"/>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7497" name="Line 37"/>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7766" name="Text Box 38"/>
          <p:cNvSpPr txBox="1">
            <a:spLocks noChangeArrowheads="1"/>
          </p:cNvSpPr>
          <p:nvPr/>
        </p:nvSpPr>
        <p:spPr bwMode="auto">
          <a:xfrm>
            <a:off x="4699000" y="6097588"/>
            <a:ext cx="1120775" cy="336550"/>
          </a:xfrm>
          <a:prstGeom prst="rect">
            <a:avLst/>
          </a:prstGeom>
          <a:noFill/>
          <a:ln w="9525">
            <a:noFill/>
            <a:miter lim="800000"/>
            <a:headEnd/>
            <a:tailEnd/>
          </a:ln>
        </p:spPr>
        <p:txBody>
          <a:bodyPr wrap="none">
            <a:spAutoFit/>
          </a:bodyPr>
          <a:lstStyle/>
          <a:p>
            <a:r>
              <a:rPr lang="en-US" sz="1600"/>
              <a:t>1 mol H</a:t>
            </a:r>
            <a:r>
              <a:rPr lang="en-US" sz="1600" baseline="-25000"/>
              <a:t>2</a:t>
            </a:r>
            <a:r>
              <a:rPr lang="en-US" sz="1600"/>
              <a:t>O</a:t>
            </a:r>
            <a:endParaRPr lang="en-US" sz="1600" baseline="-25000"/>
          </a:p>
        </p:txBody>
      </p:sp>
      <p:sp>
        <p:nvSpPr>
          <p:cNvPr id="457767" name="Text Box 39"/>
          <p:cNvSpPr txBox="1">
            <a:spLocks noChangeArrowheads="1"/>
          </p:cNvSpPr>
          <p:nvPr/>
        </p:nvSpPr>
        <p:spPr bwMode="auto">
          <a:xfrm>
            <a:off x="4705350" y="5740400"/>
            <a:ext cx="1019175" cy="336550"/>
          </a:xfrm>
          <a:prstGeom prst="rect">
            <a:avLst/>
          </a:prstGeom>
          <a:noFill/>
          <a:ln w="9525">
            <a:noFill/>
            <a:miter lim="800000"/>
            <a:headEnd/>
            <a:tailEnd/>
          </a:ln>
        </p:spPr>
        <p:txBody>
          <a:bodyPr wrap="none">
            <a:spAutoFit/>
          </a:bodyPr>
          <a:lstStyle/>
          <a:p>
            <a:r>
              <a:rPr lang="en-US" sz="1600"/>
              <a:t>18 g H</a:t>
            </a:r>
            <a:r>
              <a:rPr lang="en-US" sz="1600" baseline="-25000"/>
              <a:t>2</a:t>
            </a:r>
            <a:r>
              <a:rPr lang="en-US" sz="1600"/>
              <a:t>O</a:t>
            </a:r>
          </a:p>
        </p:txBody>
      </p:sp>
      <p:sp>
        <p:nvSpPr>
          <p:cNvPr id="457768" name="Line 40"/>
          <p:cNvSpPr>
            <a:spLocks noChangeShapeType="1"/>
          </p:cNvSpPr>
          <p:nvPr/>
        </p:nvSpPr>
        <p:spPr bwMode="auto">
          <a:xfrm flipV="1">
            <a:off x="4976813" y="6235700"/>
            <a:ext cx="606425" cy="139700"/>
          </a:xfrm>
          <a:prstGeom prst="line">
            <a:avLst/>
          </a:prstGeom>
          <a:noFill/>
          <a:ln w="9525">
            <a:solidFill>
              <a:srgbClr val="FF0000"/>
            </a:solidFill>
            <a:round/>
            <a:headEnd/>
            <a:tailEnd/>
          </a:ln>
        </p:spPr>
        <p:txBody>
          <a:bodyPr/>
          <a:lstStyle/>
          <a:p>
            <a:endParaRPr lang="en-US"/>
          </a:p>
        </p:txBody>
      </p:sp>
      <p:sp>
        <p:nvSpPr>
          <p:cNvPr id="457769" name="Line 41"/>
          <p:cNvSpPr>
            <a:spLocks noChangeShapeType="1"/>
          </p:cNvSpPr>
          <p:nvPr/>
        </p:nvSpPr>
        <p:spPr bwMode="auto">
          <a:xfrm flipV="1">
            <a:off x="4005263" y="5873750"/>
            <a:ext cx="606425" cy="139700"/>
          </a:xfrm>
          <a:prstGeom prst="line">
            <a:avLst/>
          </a:prstGeom>
          <a:noFill/>
          <a:ln w="9525">
            <a:solidFill>
              <a:srgbClr val="FF0000"/>
            </a:solidFill>
            <a:round/>
            <a:headEnd/>
            <a:tailEnd/>
          </a:ln>
        </p:spPr>
        <p:txBody>
          <a:bodyPr/>
          <a:lstStyle/>
          <a:p>
            <a:endParaRPr lang="en-US"/>
          </a:p>
        </p:txBody>
      </p:sp>
      <p:sp>
        <p:nvSpPr>
          <p:cNvPr id="457770" name="Text Box 42"/>
          <p:cNvSpPr txBox="1">
            <a:spLocks noChangeArrowheads="1"/>
          </p:cNvSpPr>
          <p:nvPr/>
        </p:nvSpPr>
        <p:spPr bwMode="auto">
          <a:xfrm>
            <a:off x="6000750" y="5910263"/>
            <a:ext cx="862013" cy="336550"/>
          </a:xfrm>
          <a:prstGeom prst="rect">
            <a:avLst/>
          </a:prstGeom>
          <a:noFill/>
          <a:ln w="9525">
            <a:noFill/>
            <a:miter lim="800000"/>
            <a:headEnd/>
            <a:tailEnd/>
          </a:ln>
        </p:spPr>
        <p:txBody>
          <a:bodyPr wrap="none">
            <a:spAutoFit/>
          </a:bodyPr>
          <a:lstStyle/>
          <a:p>
            <a:r>
              <a:rPr lang="en-US" sz="1600"/>
              <a:t>112.5 g</a:t>
            </a:r>
          </a:p>
        </p:txBody>
      </p:sp>
      <p:sp>
        <p:nvSpPr>
          <p:cNvPr id="147494" name="Text Box 43"/>
          <p:cNvSpPr txBox="1">
            <a:spLocks noChangeArrowheads="1"/>
          </p:cNvSpPr>
          <p:nvPr/>
        </p:nvSpPr>
        <p:spPr bwMode="auto">
          <a:xfrm>
            <a:off x="1212850" y="2020888"/>
            <a:ext cx="5584825" cy="396875"/>
          </a:xfrm>
          <a:prstGeom prst="rect">
            <a:avLst/>
          </a:prstGeom>
          <a:noFill/>
          <a:ln w="9525">
            <a:noFill/>
            <a:miter lim="800000"/>
            <a:headEnd/>
            <a:tailEnd/>
          </a:ln>
        </p:spPr>
        <p:txBody>
          <a:bodyPr wrap="none">
            <a:spAutoFit/>
          </a:bodyPr>
          <a:lstStyle/>
          <a:p>
            <a:r>
              <a:rPr lang="en-US" sz="2000"/>
              <a:t>2 H</a:t>
            </a:r>
            <a:r>
              <a:rPr lang="en-US" sz="2000" baseline="-25000"/>
              <a:t>2</a:t>
            </a:r>
            <a:r>
              <a:rPr lang="en-US" sz="2000"/>
              <a:t>(g)     +      O</a:t>
            </a:r>
            <a:r>
              <a:rPr lang="en-US" sz="2000" baseline="-25000"/>
              <a:t>2</a:t>
            </a:r>
            <a:r>
              <a:rPr lang="en-US" sz="2000"/>
              <a:t>(g)                              2 H</a:t>
            </a:r>
            <a:r>
              <a:rPr lang="en-US" sz="2000" baseline="-25000"/>
              <a:t>2</a:t>
            </a:r>
            <a:r>
              <a:rPr lang="en-US" sz="2000"/>
              <a:t>O(g)</a:t>
            </a:r>
          </a:p>
        </p:txBody>
      </p:sp>
      <p:sp>
        <p:nvSpPr>
          <p:cNvPr id="147495" name="Line 44"/>
          <p:cNvSpPr>
            <a:spLocks noChangeShapeType="1"/>
          </p:cNvSpPr>
          <p:nvPr/>
        </p:nvSpPr>
        <p:spPr bwMode="auto">
          <a:xfrm>
            <a:off x="4219575" y="2247900"/>
            <a:ext cx="857250" cy="0"/>
          </a:xfrm>
          <a:prstGeom prst="line">
            <a:avLst/>
          </a:prstGeom>
          <a:noFill/>
          <a:ln w="222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57733"/>
                                        </p:tgtEl>
                                        <p:attrNameLst>
                                          <p:attrName>style.visibility</p:attrName>
                                        </p:attrNameLst>
                                      </p:cBhvr>
                                      <p:to>
                                        <p:strVal val="visible"/>
                                      </p:to>
                                    </p:set>
                                    <p:anim calcmode="lin" valueType="num">
                                      <p:cBhvr>
                                        <p:cTn id="7" dur="500" fill="hold"/>
                                        <p:tgtEl>
                                          <p:spTgt spid="457733"/>
                                        </p:tgtEl>
                                        <p:attrNameLst>
                                          <p:attrName>ppt_w</p:attrName>
                                        </p:attrNameLst>
                                      </p:cBhvr>
                                      <p:tavLst>
                                        <p:tav tm="0">
                                          <p:val>
                                            <p:fltVal val="0"/>
                                          </p:val>
                                        </p:tav>
                                        <p:tav tm="100000">
                                          <p:val>
                                            <p:strVal val="#ppt_w"/>
                                          </p:val>
                                        </p:tav>
                                      </p:tavLst>
                                    </p:anim>
                                    <p:anim calcmode="lin" valueType="num">
                                      <p:cBhvr>
                                        <p:cTn id="8" dur="500" fill="hold"/>
                                        <p:tgtEl>
                                          <p:spTgt spid="457733"/>
                                        </p:tgtEl>
                                        <p:attrNameLst>
                                          <p:attrName>ppt_h</p:attrName>
                                        </p:attrNameLst>
                                      </p:cBhvr>
                                      <p:tavLst>
                                        <p:tav tm="0">
                                          <p:val>
                                            <p:fltVal val="0"/>
                                          </p:val>
                                        </p:tav>
                                        <p:tav tm="100000">
                                          <p:val>
                                            <p:strVal val="#ppt_h"/>
                                          </p:val>
                                        </p:tav>
                                      </p:tavLst>
                                    </p:anim>
                                    <p:animEffect transition="in" filter="fade">
                                      <p:cBhvr>
                                        <p:cTn id="9" dur="500"/>
                                        <p:tgtEl>
                                          <p:spTgt spid="45773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57762"/>
                                        </p:tgtEl>
                                        <p:attrNameLst>
                                          <p:attrName>style.visibility</p:attrName>
                                        </p:attrNameLst>
                                      </p:cBhvr>
                                      <p:to>
                                        <p:strVal val="visible"/>
                                      </p:to>
                                    </p:set>
                                    <p:animEffect transition="in" filter="fade">
                                      <p:cBhvr>
                                        <p:cTn id="14" dur="1000"/>
                                        <p:tgtEl>
                                          <p:spTgt spid="457762"/>
                                        </p:tgtEl>
                                      </p:cBhvr>
                                    </p:animEffect>
                                    <p:anim calcmode="lin" valueType="num">
                                      <p:cBhvr>
                                        <p:cTn id="15" dur="1000" fill="hold"/>
                                        <p:tgtEl>
                                          <p:spTgt spid="457762"/>
                                        </p:tgtEl>
                                        <p:attrNameLst>
                                          <p:attrName>ppt_x</p:attrName>
                                        </p:attrNameLst>
                                      </p:cBhvr>
                                      <p:tavLst>
                                        <p:tav tm="0">
                                          <p:val>
                                            <p:strVal val="#ppt_x"/>
                                          </p:val>
                                        </p:tav>
                                        <p:tav tm="100000">
                                          <p:val>
                                            <p:strVal val="#ppt_x"/>
                                          </p:val>
                                        </p:tav>
                                      </p:tavLst>
                                    </p:anim>
                                    <p:anim calcmode="lin" valueType="num">
                                      <p:cBhvr>
                                        <p:cTn id="16" dur="1000" fill="hold"/>
                                        <p:tgtEl>
                                          <p:spTgt spid="45776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57734"/>
                                        </p:tgtEl>
                                        <p:attrNameLst>
                                          <p:attrName>style.visibility</p:attrName>
                                        </p:attrNameLst>
                                      </p:cBhvr>
                                      <p:to>
                                        <p:strVal val="visible"/>
                                      </p:to>
                                    </p:set>
                                    <p:anim calcmode="lin" valueType="num">
                                      <p:cBhvr>
                                        <p:cTn id="21" dur="500" fill="hold"/>
                                        <p:tgtEl>
                                          <p:spTgt spid="457734"/>
                                        </p:tgtEl>
                                        <p:attrNameLst>
                                          <p:attrName>ppt_w</p:attrName>
                                        </p:attrNameLst>
                                      </p:cBhvr>
                                      <p:tavLst>
                                        <p:tav tm="0">
                                          <p:val>
                                            <p:fltVal val="0"/>
                                          </p:val>
                                        </p:tav>
                                        <p:tav tm="100000">
                                          <p:val>
                                            <p:strVal val="#ppt_w"/>
                                          </p:val>
                                        </p:tav>
                                      </p:tavLst>
                                    </p:anim>
                                    <p:anim calcmode="lin" valueType="num">
                                      <p:cBhvr>
                                        <p:cTn id="22" dur="500" fill="hold"/>
                                        <p:tgtEl>
                                          <p:spTgt spid="457734"/>
                                        </p:tgtEl>
                                        <p:attrNameLst>
                                          <p:attrName>ppt_h</p:attrName>
                                        </p:attrNameLst>
                                      </p:cBhvr>
                                      <p:tavLst>
                                        <p:tav tm="0">
                                          <p:val>
                                            <p:fltVal val="0"/>
                                          </p:val>
                                        </p:tav>
                                        <p:tav tm="100000">
                                          <p:val>
                                            <p:strVal val="#ppt_h"/>
                                          </p:val>
                                        </p:tav>
                                      </p:tavLst>
                                    </p:anim>
                                    <p:animEffect transition="in" filter="fade">
                                      <p:cBhvr>
                                        <p:cTn id="23" dur="500"/>
                                        <p:tgtEl>
                                          <p:spTgt spid="45773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57735"/>
                                        </p:tgtEl>
                                        <p:attrNameLst>
                                          <p:attrName>style.visibility</p:attrName>
                                        </p:attrNameLst>
                                      </p:cBhvr>
                                      <p:to>
                                        <p:strVal val="visible"/>
                                      </p:to>
                                    </p:set>
                                    <p:anim calcmode="lin" valueType="num">
                                      <p:cBhvr>
                                        <p:cTn id="28" dur="500" fill="hold"/>
                                        <p:tgtEl>
                                          <p:spTgt spid="457735"/>
                                        </p:tgtEl>
                                        <p:attrNameLst>
                                          <p:attrName>ppt_w</p:attrName>
                                        </p:attrNameLst>
                                      </p:cBhvr>
                                      <p:tavLst>
                                        <p:tav tm="0">
                                          <p:val>
                                            <p:fltVal val="0"/>
                                          </p:val>
                                        </p:tav>
                                        <p:tav tm="100000">
                                          <p:val>
                                            <p:strVal val="#ppt_w"/>
                                          </p:val>
                                        </p:tav>
                                      </p:tavLst>
                                    </p:anim>
                                    <p:anim calcmode="lin" valueType="num">
                                      <p:cBhvr>
                                        <p:cTn id="29" dur="500" fill="hold"/>
                                        <p:tgtEl>
                                          <p:spTgt spid="457735"/>
                                        </p:tgtEl>
                                        <p:attrNameLst>
                                          <p:attrName>ppt_h</p:attrName>
                                        </p:attrNameLst>
                                      </p:cBhvr>
                                      <p:tavLst>
                                        <p:tav tm="0">
                                          <p:val>
                                            <p:fltVal val="0"/>
                                          </p:val>
                                        </p:tav>
                                        <p:tav tm="100000">
                                          <p:val>
                                            <p:strVal val="#ppt_h"/>
                                          </p:val>
                                        </p:tav>
                                      </p:tavLst>
                                    </p:anim>
                                    <p:animEffect transition="in" filter="fade">
                                      <p:cBhvr>
                                        <p:cTn id="30" dur="500"/>
                                        <p:tgtEl>
                                          <p:spTgt spid="45773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57736"/>
                                        </p:tgtEl>
                                        <p:attrNameLst>
                                          <p:attrName>style.visibility</p:attrName>
                                        </p:attrNameLst>
                                      </p:cBhvr>
                                      <p:to>
                                        <p:strVal val="visible"/>
                                      </p:to>
                                    </p:set>
                                    <p:animEffect transition="in" filter="wipe(up)">
                                      <p:cBhvr>
                                        <p:cTn id="35" dur="500"/>
                                        <p:tgtEl>
                                          <p:spTgt spid="457736"/>
                                        </p:tgtEl>
                                      </p:cBhvr>
                                    </p:animEffect>
                                  </p:childTnLst>
                                </p:cTn>
                              </p:par>
                              <p:par>
                                <p:cTn id="36" presetID="40" presetClass="entr" presetSubtype="0" fill="hold" grpId="0" nodeType="withEffect">
                                  <p:stCondLst>
                                    <p:cond delay="0"/>
                                  </p:stCondLst>
                                  <p:iterate type="lt">
                                    <p:tmPct val="10000"/>
                                  </p:iterate>
                                  <p:childTnLst>
                                    <p:set>
                                      <p:cBhvr>
                                        <p:cTn id="37" dur="1" fill="hold">
                                          <p:stCondLst>
                                            <p:cond delay="0"/>
                                          </p:stCondLst>
                                        </p:cTn>
                                        <p:tgtEl>
                                          <p:spTgt spid="457738"/>
                                        </p:tgtEl>
                                        <p:attrNameLst>
                                          <p:attrName>style.visibility</p:attrName>
                                        </p:attrNameLst>
                                      </p:cBhvr>
                                      <p:to>
                                        <p:strVal val="visible"/>
                                      </p:to>
                                    </p:set>
                                    <p:animEffect transition="in" filter="fade">
                                      <p:cBhvr>
                                        <p:cTn id="38" dur="1000"/>
                                        <p:tgtEl>
                                          <p:spTgt spid="457738"/>
                                        </p:tgtEl>
                                      </p:cBhvr>
                                    </p:animEffect>
                                    <p:anim calcmode="lin" valueType="num">
                                      <p:cBhvr>
                                        <p:cTn id="39" dur="1000" fill="hold"/>
                                        <p:tgtEl>
                                          <p:spTgt spid="457738"/>
                                        </p:tgtEl>
                                        <p:attrNameLst>
                                          <p:attrName>ppt_x</p:attrName>
                                        </p:attrNameLst>
                                      </p:cBhvr>
                                      <p:tavLst>
                                        <p:tav tm="0">
                                          <p:val>
                                            <p:strVal val="#ppt_x-.1"/>
                                          </p:val>
                                        </p:tav>
                                        <p:tav tm="100000">
                                          <p:val>
                                            <p:strVal val="#ppt_x"/>
                                          </p:val>
                                        </p:tav>
                                      </p:tavLst>
                                    </p:anim>
                                    <p:anim calcmode="lin" valueType="num">
                                      <p:cBhvr>
                                        <p:cTn id="40" dur="1000" fill="hold"/>
                                        <p:tgtEl>
                                          <p:spTgt spid="45773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57740"/>
                                        </p:tgtEl>
                                        <p:attrNameLst>
                                          <p:attrName>style.visibility</p:attrName>
                                        </p:attrNameLst>
                                      </p:cBhvr>
                                      <p:to>
                                        <p:strVal val="visible"/>
                                      </p:to>
                                    </p:set>
                                    <p:animEffect transition="in" filter="dissolve">
                                      <p:cBhvr>
                                        <p:cTn id="45" dur="500"/>
                                        <p:tgtEl>
                                          <p:spTgt spid="45774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457737"/>
                                        </p:tgtEl>
                                        <p:attrNameLst>
                                          <p:attrName>style.visibility</p:attrName>
                                        </p:attrNameLst>
                                      </p:cBhvr>
                                      <p:to>
                                        <p:strVal val="visible"/>
                                      </p:to>
                                    </p:set>
                                    <p:animEffect transition="in" filter="wipe(up)">
                                      <p:cBhvr>
                                        <p:cTn id="50" dur="500"/>
                                        <p:tgtEl>
                                          <p:spTgt spid="457737"/>
                                        </p:tgtEl>
                                      </p:cBhvr>
                                    </p:animEffect>
                                  </p:childTnLst>
                                </p:cTn>
                              </p:par>
                              <p:par>
                                <p:cTn id="51" presetID="40" presetClass="entr" presetSubtype="0" fill="hold" grpId="0" nodeType="withEffect">
                                  <p:stCondLst>
                                    <p:cond delay="0"/>
                                  </p:stCondLst>
                                  <p:iterate type="lt">
                                    <p:tmPct val="10000"/>
                                  </p:iterate>
                                  <p:childTnLst>
                                    <p:set>
                                      <p:cBhvr>
                                        <p:cTn id="52" dur="1" fill="hold">
                                          <p:stCondLst>
                                            <p:cond delay="0"/>
                                          </p:stCondLst>
                                        </p:cTn>
                                        <p:tgtEl>
                                          <p:spTgt spid="457739"/>
                                        </p:tgtEl>
                                        <p:attrNameLst>
                                          <p:attrName>style.visibility</p:attrName>
                                        </p:attrNameLst>
                                      </p:cBhvr>
                                      <p:to>
                                        <p:strVal val="visible"/>
                                      </p:to>
                                    </p:set>
                                    <p:animEffect transition="in" filter="fade">
                                      <p:cBhvr>
                                        <p:cTn id="53" dur="1000"/>
                                        <p:tgtEl>
                                          <p:spTgt spid="457739"/>
                                        </p:tgtEl>
                                      </p:cBhvr>
                                    </p:animEffect>
                                    <p:anim calcmode="lin" valueType="num">
                                      <p:cBhvr>
                                        <p:cTn id="54" dur="1000" fill="hold"/>
                                        <p:tgtEl>
                                          <p:spTgt spid="457739"/>
                                        </p:tgtEl>
                                        <p:attrNameLst>
                                          <p:attrName>ppt_x</p:attrName>
                                        </p:attrNameLst>
                                      </p:cBhvr>
                                      <p:tavLst>
                                        <p:tav tm="0">
                                          <p:val>
                                            <p:strVal val="#ppt_x-.1"/>
                                          </p:val>
                                        </p:tav>
                                        <p:tav tm="100000">
                                          <p:val>
                                            <p:strVal val="#ppt_x"/>
                                          </p:val>
                                        </p:tav>
                                      </p:tavLst>
                                    </p:anim>
                                    <p:anim calcmode="lin" valueType="num">
                                      <p:cBhvr>
                                        <p:cTn id="55" dur="1000" fill="hold"/>
                                        <p:tgtEl>
                                          <p:spTgt spid="457739"/>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457741"/>
                                        </p:tgtEl>
                                        <p:attrNameLst>
                                          <p:attrName>style.visibility</p:attrName>
                                        </p:attrNameLst>
                                      </p:cBhvr>
                                      <p:to>
                                        <p:strVal val="visible"/>
                                      </p:to>
                                    </p:set>
                                    <p:animEffect transition="in" filter="dissolve">
                                      <p:cBhvr>
                                        <p:cTn id="60" dur="500"/>
                                        <p:tgtEl>
                                          <p:spTgt spid="457741"/>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457742"/>
                                        </p:tgtEl>
                                        <p:attrNameLst>
                                          <p:attrName>style.visibility</p:attrName>
                                        </p:attrNameLst>
                                      </p:cBhvr>
                                      <p:to>
                                        <p:strVal val="visible"/>
                                      </p:to>
                                    </p:set>
                                    <p:animEffect transition="in" filter="dissolve">
                                      <p:cBhvr>
                                        <p:cTn id="65" dur="500"/>
                                        <p:tgtEl>
                                          <p:spTgt spid="45774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57744"/>
                                        </p:tgtEl>
                                        <p:attrNameLst>
                                          <p:attrName>style.visibility</p:attrName>
                                        </p:attrNameLst>
                                      </p:cBhvr>
                                      <p:to>
                                        <p:strVal val="visible"/>
                                      </p:to>
                                    </p:set>
                                    <p:animEffect transition="in" filter="fade">
                                      <p:cBhvr>
                                        <p:cTn id="70" dur="2000"/>
                                        <p:tgtEl>
                                          <p:spTgt spid="457744"/>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457746"/>
                                        </p:tgtEl>
                                        <p:attrNameLst>
                                          <p:attrName>style.visibility</p:attrName>
                                        </p:attrNameLst>
                                      </p:cBhvr>
                                      <p:to>
                                        <p:strVal val="visible"/>
                                      </p:to>
                                    </p:set>
                                    <p:animEffect transition="in" filter="fade">
                                      <p:cBhvr>
                                        <p:cTn id="75" dur="1000"/>
                                        <p:tgtEl>
                                          <p:spTgt spid="457746"/>
                                        </p:tgtEl>
                                      </p:cBhvr>
                                    </p:animEffect>
                                    <p:anim calcmode="lin" valueType="num">
                                      <p:cBhvr>
                                        <p:cTn id="76" dur="1000" fill="hold"/>
                                        <p:tgtEl>
                                          <p:spTgt spid="457746"/>
                                        </p:tgtEl>
                                        <p:attrNameLst>
                                          <p:attrName>ppt_x</p:attrName>
                                        </p:attrNameLst>
                                      </p:cBhvr>
                                      <p:tavLst>
                                        <p:tav tm="0">
                                          <p:val>
                                            <p:strVal val="#ppt_x"/>
                                          </p:val>
                                        </p:tav>
                                        <p:tav tm="100000">
                                          <p:val>
                                            <p:strVal val="#ppt_x"/>
                                          </p:val>
                                        </p:tav>
                                      </p:tavLst>
                                    </p:anim>
                                    <p:anim calcmode="lin" valueType="num">
                                      <p:cBhvr>
                                        <p:cTn id="77" dur="1000" fill="hold"/>
                                        <p:tgtEl>
                                          <p:spTgt spid="45774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457743"/>
                                        </p:tgtEl>
                                        <p:attrNameLst>
                                          <p:attrName>style.visibility</p:attrName>
                                        </p:attrNameLst>
                                      </p:cBhvr>
                                      <p:to>
                                        <p:strVal val="visible"/>
                                      </p:to>
                                    </p:set>
                                    <p:animEffect transition="in" filter="dissolve">
                                      <p:cBhvr>
                                        <p:cTn id="82" dur="500"/>
                                        <p:tgtEl>
                                          <p:spTgt spid="457743"/>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457745"/>
                                        </p:tgtEl>
                                        <p:attrNameLst>
                                          <p:attrName>style.visibility</p:attrName>
                                        </p:attrNameLst>
                                      </p:cBhvr>
                                      <p:to>
                                        <p:strVal val="visible"/>
                                      </p:to>
                                    </p:set>
                                    <p:anim calcmode="lin" valueType="num">
                                      <p:cBhvr>
                                        <p:cTn id="87" dur="500" fill="hold"/>
                                        <p:tgtEl>
                                          <p:spTgt spid="457745"/>
                                        </p:tgtEl>
                                        <p:attrNameLst>
                                          <p:attrName>ppt_w</p:attrName>
                                        </p:attrNameLst>
                                      </p:cBhvr>
                                      <p:tavLst>
                                        <p:tav tm="0">
                                          <p:val>
                                            <p:fltVal val="0"/>
                                          </p:val>
                                        </p:tav>
                                        <p:tav tm="100000">
                                          <p:val>
                                            <p:strVal val="#ppt_w"/>
                                          </p:val>
                                        </p:tav>
                                      </p:tavLst>
                                    </p:anim>
                                    <p:anim calcmode="lin" valueType="num">
                                      <p:cBhvr>
                                        <p:cTn id="88" dur="500" fill="hold"/>
                                        <p:tgtEl>
                                          <p:spTgt spid="457745"/>
                                        </p:tgtEl>
                                        <p:attrNameLst>
                                          <p:attrName>ppt_h</p:attrName>
                                        </p:attrNameLst>
                                      </p:cBhvr>
                                      <p:tavLst>
                                        <p:tav tm="0">
                                          <p:val>
                                            <p:fltVal val="0"/>
                                          </p:val>
                                        </p:tav>
                                        <p:tav tm="100000">
                                          <p:val>
                                            <p:strVal val="#ppt_h"/>
                                          </p:val>
                                        </p:tav>
                                      </p:tavLst>
                                    </p:anim>
                                    <p:animEffect transition="in" filter="fade">
                                      <p:cBhvr>
                                        <p:cTn id="89" dur="500"/>
                                        <p:tgtEl>
                                          <p:spTgt spid="457745"/>
                                        </p:tgtEl>
                                      </p:cBhvr>
                                    </p:animEffect>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457747"/>
                                        </p:tgtEl>
                                        <p:attrNameLst>
                                          <p:attrName>style.visibility</p:attrName>
                                        </p:attrNameLst>
                                      </p:cBhvr>
                                      <p:to>
                                        <p:strVal val="visible"/>
                                      </p:to>
                                    </p:set>
                                    <p:animEffect transition="in" filter="fade">
                                      <p:cBhvr>
                                        <p:cTn id="94" dur="1000"/>
                                        <p:tgtEl>
                                          <p:spTgt spid="457747"/>
                                        </p:tgtEl>
                                      </p:cBhvr>
                                    </p:animEffect>
                                    <p:anim calcmode="lin" valueType="num">
                                      <p:cBhvr>
                                        <p:cTn id="95" dur="1000" fill="hold"/>
                                        <p:tgtEl>
                                          <p:spTgt spid="457747"/>
                                        </p:tgtEl>
                                        <p:attrNameLst>
                                          <p:attrName>ppt_x</p:attrName>
                                        </p:attrNameLst>
                                      </p:cBhvr>
                                      <p:tavLst>
                                        <p:tav tm="0">
                                          <p:val>
                                            <p:strVal val="#ppt_x"/>
                                          </p:val>
                                        </p:tav>
                                        <p:tav tm="100000">
                                          <p:val>
                                            <p:strVal val="#ppt_x"/>
                                          </p:val>
                                        </p:tav>
                                      </p:tavLst>
                                    </p:anim>
                                    <p:anim calcmode="lin" valueType="num">
                                      <p:cBhvr>
                                        <p:cTn id="96" dur="1000" fill="hold"/>
                                        <p:tgtEl>
                                          <p:spTgt spid="457747"/>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grpId="0" nodeType="clickEffect">
                                  <p:stCondLst>
                                    <p:cond delay="0"/>
                                  </p:stCondLst>
                                  <p:childTnLst>
                                    <p:set>
                                      <p:cBhvr>
                                        <p:cTn id="100" dur="1" fill="hold">
                                          <p:stCondLst>
                                            <p:cond delay="0"/>
                                          </p:stCondLst>
                                        </p:cTn>
                                        <p:tgtEl>
                                          <p:spTgt spid="457761"/>
                                        </p:tgtEl>
                                        <p:attrNameLst>
                                          <p:attrName>style.visibility</p:attrName>
                                        </p:attrNameLst>
                                      </p:cBhvr>
                                      <p:to>
                                        <p:strVal val="visible"/>
                                      </p:to>
                                    </p:set>
                                    <p:animEffect transition="in" filter="checkerboard(across)">
                                      <p:cBhvr>
                                        <p:cTn id="101" dur="500"/>
                                        <p:tgtEl>
                                          <p:spTgt spid="457761"/>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457760"/>
                                        </p:tgtEl>
                                        <p:attrNameLst>
                                          <p:attrName>style.visibility</p:attrName>
                                        </p:attrNameLst>
                                      </p:cBhvr>
                                      <p:to>
                                        <p:strVal val="visible"/>
                                      </p:to>
                                    </p:set>
                                    <p:animEffect transition="in" filter="wipe(down)">
                                      <p:cBhvr>
                                        <p:cTn id="104" dur="500"/>
                                        <p:tgtEl>
                                          <p:spTgt spid="457760"/>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457748"/>
                                        </p:tgtEl>
                                        <p:attrNameLst>
                                          <p:attrName>style.visibility</p:attrName>
                                        </p:attrNameLst>
                                      </p:cBhvr>
                                      <p:to>
                                        <p:strVal val="visible"/>
                                      </p:to>
                                    </p:set>
                                    <p:animEffect transition="in" filter="fade">
                                      <p:cBhvr>
                                        <p:cTn id="109" dur="1000"/>
                                        <p:tgtEl>
                                          <p:spTgt spid="457748"/>
                                        </p:tgtEl>
                                      </p:cBhvr>
                                    </p:animEffect>
                                    <p:anim calcmode="lin" valueType="num">
                                      <p:cBhvr>
                                        <p:cTn id="110" dur="1000" fill="hold"/>
                                        <p:tgtEl>
                                          <p:spTgt spid="457748"/>
                                        </p:tgtEl>
                                        <p:attrNameLst>
                                          <p:attrName>ppt_x</p:attrName>
                                        </p:attrNameLst>
                                      </p:cBhvr>
                                      <p:tavLst>
                                        <p:tav tm="0">
                                          <p:val>
                                            <p:strVal val="#ppt_x"/>
                                          </p:val>
                                        </p:tav>
                                        <p:tav tm="100000">
                                          <p:val>
                                            <p:strVal val="#ppt_x"/>
                                          </p:val>
                                        </p:tav>
                                      </p:tavLst>
                                    </p:anim>
                                    <p:anim calcmode="lin" valueType="num">
                                      <p:cBhvr>
                                        <p:cTn id="111" dur="1000" fill="hold"/>
                                        <p:tgtEl>
                                          <p:spTgt spid="457748"/>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457749"/>
                                        </p:tgtEl>
                                        <p:attrNameLst>
                                          <p:attrName>style.visibility</p:attrName>
                                        </p:attrNameLst>
                                      </p:cBhvr>
                                      <p:to>
                                        <p:strVal val="visible"/>
                                      </p:to>
                                    </p:set>
                                    <p:animEffect transition="in" filter="fade">
                                      <p:cBhvr>
                                        <p:cTn id="116" dur="1000"/>
                                        <p:tgtEl>
                                          <p:spTgt spid="457749"/>
                                        </p:tgtEl>
                                      </p:cBhvr>
                                    </p:animEffect>
                                    <p:anim calcmode="lin" valueType="num">
                                      <p:cBhvr>
                                        <p:cTn id="117" dur="1000" fill="hold"/>
                                        <p:tgtEl>
                                          <p:spTgt spid="457749"/>
                                        </p:tgtEl>
                                        <p:attrNameLst>
                                          <p:attrName>ppt_x</p:attrName>
                                        </p:attrNameLst>
                                      </p:cBhvr>
                                      <p:tavLst>
                                        <p:tav tm="0">
                                          <p:val>
                                            <p:strVal val="#ppt_x"/>
                                          </p:val>
                                        </p:tav>
                                        <p:tav tm="100000">
                                          <p:val>
                                            <p:strVal val="#ppt_x"/>
                                          </p:val>
                                        </p:tav>
                                      </p:tavLst>
                                    </p:anim>
                                    <p:anim calcmode="lin" valueType="num">
                                      <p:cBhvr>
                                        <p:cTn id="118" dur="1000" fill="hold"/>
                                        <p:tgtEl>
                                          <p:spTgt spid="457749"/>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9" presetClass="emph" presetSubtype="0" grpId="1" nodeType="clickEffect">
                                  <p:stCondLst>
                                    <p:cond delay="0"/>
                                  </p:stCondLst>
                                  <p:childTnLst>
                                    <p:set>
                                      <p:cBhvr rctx="PPT">
                                        <p:cTn id="122" dur="indefinite"/>
                                        <p:tgtEl>
                                          <p:spTgt spid="457734"/>
                                        </p:tgtEl>
                                        <p:attrNameLst>
                                          <p:attrName>style.opacity</p:attrName>
                                        </p:attrNameLst>
                                      </p:cBhvr>
                                      <p:to>
                                        <p:strVal val="0.5"/>
                                      </p:to>
                                    </p:set>
                                    <p:animEffect filter="image" prLst="opacity: 0.5">
                                      <p:cBhvr rctx="IE">
                                        <p:cTn id="123" dur="indefinite"/>
                                        <p:tgtEl>
                                          <p:spTgt spid="457734"/>
                                        </p:tgtEl>
                                      </p:cBhvr>
                                    </p:animEffect>
                                  </p:childTnLst>
                                </p:cTn>
                              </p:par>
                              <p:par>
                                <p:cTn id="124" presetID="9" presetClass="emph" presetSubtype="0" grpId="1" nodeType="withEffect">
                                  <p:stCondLst>
                                    <p:cond delay="0"/>
                                  </p:stCondLst>
                                  <p:childTnLst>
                                    <p:set>
                                      <p:cBhvr rctx="PPT">
                                        <p:cTn id="125" dur="indefinite"/>
                                        <p:tgtEl>
                                          <p:spTgt spid="457735"/>
                                        </p:tgtEl>
                                        <p:attrNameLst>
                                          <p:attrName>style.opacity</p:attrName>
                                        </p:attrNameLst>
                                      </p:cBhvr>
                                      <p:to>
                                        <p:strVal val="0.5"/>
                                      </p:to>
                                    </p:set>
                                    <p:animEffect filter="image" prLst="opacity: 0.5">
                                      <p:cBhvr rctx="IE">
                                        <p:cTn id="126" dur="indefinite"/>
                                        <p:tgtEl>
                                          <p:spTgt spid="457735"/>
                                        </p:tgtEl>
                                      </p:cBhvr>
                                    </p:animEffect>
                                  </p:childTnLst>
                                </p:cTn>
                              </p:par>
                              <p:par>
                                <p:cTn id="127" presetID="9" presetClass="emph" presetSubtype="0" grpId="1" nodeType="withEffect">
                                  <p:stCondLst>
                                    <p:cond delay="0"/>
                                  </p:stCondLst>
                                  <p:childTnLst>
                                    <p:set>
                                      <p:cBhvr rctx="PPT">
                                        <p:cTn id="128" dur="indefinite"/>
                                        <p:tgtEl>
                                          <p:spTgt spid="457736"/>
                                        </p:tgtEl>
                                        <p:attrNameLst>
                                          <p:attrName>style.opacity</p:attrName>
                                        </p:attrNameLst>
                                      </p:cBhvr>
                                      <p:to>
                                        <p:strVal val="0.5"/>
                                      </p:to>
                                    </p:set>
                                    <p:animEffect filter="image" prLst="opacity: 0.5">
                                      <p:cBhvr rctx="IE">
                                        <p:cTn id="129" dur="indefinite"/>
                                        <p:tgtEl>
                                          <p:spTgt spid="457736"/>
                                        </p:tgtEl>
                                      </p:cBhvr>
                                    </p:animEffect>
                                  </p:childTnLst>
                                </p:cTn>
                              </p:par>
                              <p:par>
                                <p:cTn id="130" presetID="9" presetClass="emph" presetSubtype="0" grpId="1" nodeType="withEffect">
                                  <p:stCondLst>
                                    <p:cond delay="0"/>
                                  </p:stCondLst>
                                  <p:childTnLst>
                                    <p:set>
                                      <p:cBhvr rctx="PPT">
                                        <p:cTn id="131" dur="indefinite"/>
                                        <p:tgtEl>
                                          <p:spTgt spid="457737"/>
                                        </p:tgtEl>
                                        <p:attrNameLst>
                                          <p:attrName>style.opacity</p:attrName>
                                        </p:attrNameLst>
                                      </p:cBhvr>
                                      <p:to>
                                        <p:strVal val="0.5"/>
                                      </p:to>
                                    </p:set>
                                    <p:animEffect filter="image" prLst="opacity: 0.5">
                                      <p:cBhvr rctx="IE">
                                        <p:cTn id="132" dur="indefinite"/>
                                        <p:tgtEl>
                                          <p:spTgt spid="457737"/>
                                        </p:tgtEl>
                                      </p:cBhvr>
                                    </p:animEffect>
                                  </p:childTnLst>
                                </p:cTn>
                              </p:par>
                              <p:par>
                                <p:cTn id="133" presetID="9" presetClass="emph" presetSubtype="0" grpId="1" nodeType="withEffect">
                                  <p:stCondLst>
                                    <p:cond delay="0"/>
                                  </p:stCondLst>
                                  <p:iterate type="lt">
                                    <p:tmAbs val="0"/>
                                  </p:iterate>
                                  <p:childTnLst>
                                    <p:set>
                                      <p:cBhvr rctx="PPT">
                                        <p:cTn id="134" dur="indefinite"/>
                                        <p:tgtEl>
                                          <p:spTgt spid="457738"/>
                                        </p:tgtEl>
                                        <p:attrNameLst>
                                          <p:attrName>style.opacity</p:attrName>
                                        </p:attrNameLst>
                                      </p:cBhvr>
                                      <p:to>
                                        <p:strVal val="0.5"/>
                                      </p:to>
                                    </p:set>
                                    <p:animEffect filter="image" prLst="opacity: 0.5">
                                      <p:cBhvr rctx="IE">
                                        <p:cTn id="135" dur="indefinite"/>
                                        <p:tgtEl>
                                          <p:spTgt spid="457738"/>
                                        </p:tgtEl>
                                      </p:cBhvr>
                                    </p:animEffect>
                                  </p:childTnLst>
                                </p:cTn>
                              </p:par>
                              <p:par>
                                <p:cTn id="136" presetID="9" presetClass="emph" presetSubtype="0" grpId="1" nodeType="withEffect">
                                  <p:stCondLst>
                                    <p:cond delay="0"/>
                                  </p:stCondLst>
                                  <p:iterate type="lt">
                                    <p:tmAbs val="0"/>
                                  </p:iterate>
                                  <p:childTnLst>
                                    <p:set>
                                      <p:cBhvr rctx="PPT">
                                        <p:cTn id="137" dur="indefinite"/>
                                        <p:tgtEl>
                                          <p:spTgt spid="457739"/>
                                        </p:tgtEl>
                                        <p:attrNameLst>
                                          <p:attrName>style.opacity</p:attrName>
                                        </p:attrNameLst>
                                      </p:cBhvr>
                                      <p:to>
                                        <p:strVal val="0.5"/>
                                      </p:to>
                                    </p:set>
                                    <p:animEffect filter="image" prLst="opacity: 0.5">
                                      <p:cBhvr rctx="IE">
                                        <p:cTn id="138" dur="indefinite"/>
                                        <p:tgtEl>
                                          <p:spTgt spid="457739"/>
                                        </p:tgtEl>
                                      </p:cBhvr>
                                    </p:animEffect>
                                  </p:childTnLst>
                                </p:cTn>
                              </p:par>
                              <p:par>
                                <p:cTn id="139" presetID="9" presetClass="emph" presetSubtype="0" grpId="1" nodeType="withEffect">
                                  <p:stCondLst>
                                    <p:cond delay="0"/>
                                  </p:stCondLst>
                                  <p:childTnLst>
                                    <p:set>
                                      <p:cBhvr rctx="PPT">
                                        <p:cTn id="140" dur="indefinite"/>
                                        <p:tgtEl>
                                          <p:spTgt spid="457740"/>
                                        </p:tgtEl>
                                        <p:attrNameLst>
                                          <p:attrName>style.opacity</p:attrName>
                                        </p:attrNameLst>
                                      </p:cBhvr>
                                      <p:to>
                                        <p:strVal val="0.5"/>
                                      </p:to>
                                    </p:set>
                                    <p:animEffect filter="image" prLst="opacity: 0.5">
                                      <p:cBhvr rctx="IE">
                                        <p:cTn id="141" dur="indefinite"/>
                                        <p:tgtEl>
                                          <p:spTgt spid="457740"/>
                                        </p:tgtEl>
                                      </p:cBhvr>
                                    </p:animEffect>
                                  </p:childTnLst>
                                </p:cTn>
                              </p:par>
                              <p:par>
                                <p:cTn id="142" presetID="9" presetClass="emph" presetSubtype="0" grpId="1" nodeType="withEffect">
                                  <p:stCondLst>
                                    <p:cond delay="0"/>
                                  </p:stCondLst>
                                  <p:childTnLst>
                                    <p:set>
                                      <p:cBhvr rctx="PPT">
                                        <p:cTn id="143" dur="indefinite"/>
                                        <p:tgtEl>
                                          <p:spTgt spid="457742"/>
                                        </p:tgtEl>
                                        <p:attrNameLst>
                                          <p:attrName>style.opacity</p:attrName>
                                        </p:attrNameLst>
                                      </p:cBhvr>
                                      <p:to>
                                        <p:strVal val="0.5"/>
                                      </p:to>
                                    </p:set>
                                    <p:animEffect filter="image" prLst="opacity: 0.5">
                                      <p:cBhvr rctx="IE">
                                        <p:cTn id="144" dur="indefinite"/>
                                        <p:tgtEl>
                                          <p:spTgt spid="457742"/>
                                        </p:tgtEl>
                                      </p:cBhvr>
                                    </p:animEffect>
                                  </p:childTnLst>
                                </p:cTn>
                              </p:par>
                              <p:par>
                                <p:cTn id="145" presetID="9" presetClass="emph" presetSubtype="0" grpId="1" nodeType="withEffect">
                                  <p:stCondLst>
                                    <p:cond delay="0"/>
                                  </p:stCondLst>
                                  <p:childTnLst>
                                    <p:set>
                                      <p:cBhvr rctx="PPT">
                                        <p:cTn id="146" dur="indefinite"/>
                                        <p:tgtEl>
                                          <p:spTgt spid="457743"/>
                                        </p:tgtEl>
                                        <p:attrNameLst>
                                          <p:attrName>style.opacity</p:attrName>
                                        </p:attrNameLst>
                                      </p:cBhvr>
                                      <p:to>
                                        <p:strVal val="0.5"/>
                                      </p:to>
                                    </p:set>
                                    <p:animEffect filter="image" prLst="opacity: 0.5">
                                      <p:cBhvr rctx="IE">
                                        <p:cTn id="147" dur="indefinite"/>
                                        <p:tgtEl>
                                          <p:spTgt spid="457743"/>
                                        </p:tgtEl>
                                      </p:cBhvr>
                                    </p:animEffect>
                                  </p:childTnLst>
                                </p:cTn>
                              </p:par>
                              <p:par>
                                <p:cTn id="148" presetID="9" presetClass="emph" presetSubtype="0" grpId="1" nodeType="withEffect">
                                  <p:stCondLst>
                                    <p:cond delay="0"/>
                                  </p:stCondLst>
                                  <p:childTnLst>
                                    <p:set>
                                      <p:cBhvr rctx="PPT">
                                        <p:cTn id="149" dur="indefinite"/>
                                        <p:tgtEl>
                                          <p:spTgt spid="457744"/>
                                        </p:tgtEl>
                                        <p:attrNameLst>
                                          <p:attrName>style.opacity</p:attrName>
                                        </p:attrNameLst>
                                      </p:cBhvr>
                                      <p:to>
                                        <p:strVal val="0.5"/>
                                      </p:to>
                                    </p:set>
                                    <p:animEffect filter="image" prLst="opacity: 0.5">
                                      <p:cBhvr rctx="IE">
                                        <p:cTn id="150" dur="indefinite"/>
                                        <p:tgtEl>
                                          <p:spTgt spid="457744"/>
                                        </p:tgtEl>
                                      </p:cBhvr>
                                    </p:animEffect>
                                  </p:childTnLst>
                                </p:cTn>
                              </p:par>
                              <p:par>
                                <p:cTn id="151" presetID="9" presetClass="emph" presetSubtype="0" grpId="1" nodeType="withEffect">
                                  <p:stCondLst>
                                    <p:cond delay="0"/>
                                  </p:stCondLst>
                                  <p:childTnLst>
                                    <p:set>
                                      <p:cBhvr rctx="PPT">
                                        <p:cTn id="152" dur="indefinite"/>
                                        <p:tgtEl>
                                          <p:spTgt spid="457745"/>
                                        </p:tgtEl>
                                        <p:attrNameLst>
                                          <p:attrName>style.opacity</p:attrName>
                                        </p:attrNameLst>
                                      </p:cBhvr>
                                      <p:to>
                                        <p:strVal val="0.5"/>
                                      </p:to>
                                    </p:set>
                                    <p:animEffect filter="image" prLst="opacity: 0.5">
                                      <p:cBhvr rctx="IE">
                                        <p:cTn id="153" dur="indefinite"/>
                                        <p:tgtEl>
                                          <p:spTgt spid="457745"/>
                                        </p:tgtEl>
                                      </p:cBhvr>
                                    </p:animEffect>
                                  </p:childTnLst>
                                </p:cTn>
                              </p:par>
                              <p:par>
                                <p:cTn id="154" presetID="9" presetClass="emph" presetSubtype="0" grpId="1" nodeType="withEffect">
                                  <p:stCondLst>
                                    <p:cond delay="0"/>
                                  </p:stCondLst>
                                  <p:childTnLst>
                                    <p:set>
                                      <p:cBhvr rctx="PPT">
                                        <p:cTn id="155" dur="indefinite"/>
                                        <p:tgtEl>
                                          <p:spTgt spid="457746"/>
                                        </p:tgtEl>
                                        <p:attrNameLst>
                                          <p:attrName>style.opacity</p:attrName>
                                        </p:attrNameLst>
                                      </p:cBhvr>
                                      <p:to>
                                        <p:strVal val="0.5"/>
                                      </p:to>
                                    </p:set>
                                    <p:animEffect filter="image" prLst="opacity: 0.5">
                                      <p:cBhvr rctx="IE">
                                        <p:cTn id="156" dur="indefinite"/>
                                        <p:tgtEl>
                                          <p:spTgt spid="457746"/>
                                        </p:tgtEl>
                                      </p:cBhvr>
                                    </p:animEffect>
                                  </p:childTnLst>
                                </p:cTn>
                              </p:par>
                              <p:par>
                                <p:cTn id="157" presetID="9" presetClass="emph" presetSubtype="0" grpId="1" nodeType="withEffect">
                                  <p:stCondLst>
                                    <p:cond delay="0"/>
                                  </p:stCondLst>
                                  <p:childTnLst>
                                    <p:set>
                                      <p:cBhvr rctx="PPT">
                                        <p:cTn id="158" dur="indefinite"/>
                                        <p:tgtEl>
                                          <p:spTgt spid="457747"/>
                                        </p:tgtEl>
                                        <p:attrNameLst>
                                          <p:attrName>style.opacity</p:attrName>
                                        </p:attrNameLst>
                                      </p:cBhvr>
                                      <p:to>
                                        <p:strVal val="0.5"/>
                                      </p:to>
                                    </p:set>
                                    <p:animEffect filter="image" prLst="opacity: 0.5">
                                      <p:cBhvr rctx="IE">
                                        <p:cTn id="159" dur="indefinite"/>
                                        <p:tgtEl>
                                          <p:spTgt spid="457747"/>
                                        </p:tgtEl>
                                      </p:cBhvr>
                                    </p:animEffect>
                                  </p:childTnLst>
                                </p:cTn>
                              </p:par>
                              <p:par>
                                <p:cTn id="160" presetID="9" presetClass="emph" presetSubtype="0" grpId="1" nodeType="withEffect">
                                  <p:stCondLst>
                                    <p:cond delay="0"/>
                                  </p:stCondLst>
                                  <p:childTnLst>
                                    <p:set>
                                      <p:cBhvr rctx="PPT">
                                        <p:cTn id="161" dur="indefinite"/>
                                        <p:tgtEl>
                                          <p:spTgt spid="457749"/>
                                        </p:tgtEl>
                                        <p:attrNameLst>
                                          <p:attrName>style.opacity</p:attrName>
                                        </p:attrNameLst>
                                      </p:cBhvr>
                                      <p:to>
                                        <p:strVal val="0.5"/>
                                      </p:to>
                                    </p:set>
                                    <p:animEffect filter="image" prLst="opacity: 0.5">
                                      <p:cBhvr rctx="IE">
                                        <p:cTn id="162" dur="indefinite"/>
                                        <p:tgtEl>
                                          <p:spTgt spid="457749"/>
                                        </p:tgtEl>
                                      </p:cBhvr>
                                    </p:animEffect>
                                  </p:childTnLst>
                                </p:cTn>
                              </p:par>
                              <p:par>
                                <p:cTn id="163" presetID="5" presetClass="exit" presetSubtype="10" fill="hold" grpId="1" nodeType="withEffect">
                                  <p:stCondLst>
                                    <p:cond delay="0"/>
                                  </p:stCondLst>
                                  <p:childTnLst>
                                    <p:animEffect transition="out" filter="checkerboard(across)">
                                      <p:cBhvr>
                                        <p:cTn id="164" dur="500"/>
                                        <p:tgtEl>
                                          <p:spTgt spid="457760"/>
                                        </p:tgtEl>
                                      </p:cBhvr>
                                    </p:animEffect>
                                    <p:set>
                                      <p:cBhvr>
                                        <p:cTn id="165" dur="1" fill="hold">
                                          <p:stCondLst>
                                            <p:cond delay="499"/>
                                          </p:stCondLst>
                                        </p:cTn>
                                        <p:tgtEl>
                                          <p:spTgt spid="457760"/>
                                        </p:tgtEl>
                                        <p:attrNameLst>
                                          <p:attrName>style.visibility</p:attrName>
                                        </p:attrNameLst>
                                      </p:cBhvr>
                                      <p:to>
                                        <p:strVal val="hidden"/>
                                      </p:to>
                                    </p:set>
                                  </p:childTnLst>
                                </p:cTn>
                              </p:par>
                              <p:par>
                                <p:cTn id="166" presetID="5" presetClass="exit" presetSubtype="10" fill="hold" grpId="1" nodeType="withEffect">
                                  <p:stCondLst>
                                    <p:cond delay="0"/>
                                  </p:stCondLst>
                                  <p:childTnLst>
                                    <p:animEffect transition="out" filter="checkerboard(across)">
                                      <p:cBhvr>
                                        <p:cTn id="167" dur="500"/>
                                        <p:tgtEl>
                                          <p:spTgt spid="457761"/>
                                        </p:tgtEl>
                                      </p:cBhvr>
                                    </p:animEffect>
                                    <p:set>
                                      <p:cBhvr>
                                        <p:cTn id="168" dur="1" fill="hold">
                                          <p:stCondLst>
                                            <p:cond delay="499"/>
                                          </p:stCondLst>
                                        </p:cTn>
                                        <p:tgtEl>
                                          <p:spTgt spid="457761"/>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9" presetClass="exit" presetSubtype="0" fill="hold" grpId="2" nodeType="clickEffect">
                                  <p:stCondLst>
                                    <p:cond delay="0"/>
                                  </p:stCondLst>
                                  <p:childTnLst>
                                    <p:animEffect transition="out" filter="dissolve">
                                      <p:cBhvr>
                                        <p:cTn id="172" dur="500"/>
                                        <p:tgtEl>
                                          <p:spTgt spid="457734"/>
                                        </p:tgtEl>
                                      </p:cBhvr>
                                    </p:animEffect>
                                    <p:set>
                                      <p:cBhvr>
                                        <p:cTn id="173" dur="1" fill="hold">
                                          <p:stCondLst>
                                            <p:cond delay="499"/>
                                          </p:stCondLst>
                                        </p:cTn>
                                        <p:tgtEl>
                                          <p:spTgt spid="457734"/>
                                        </p:tgtEl>
                                        <p:attrNameLst>
                                          <p:attrName>style.visibility</p:attrName>
                                        </p:attrNameLst>
                                      </p:cBhvr>
                                      <p:to>
                                        <p:strVal val="hidden"/>
                                      </p:to>
                                    </p:set>
                                  </p:childTnLst>
                                </p:cTn>
                              </p:par>
                              <p:par>
                                <p:cTn id="174" presetID="9" presetClass="exit" presetSubtype="0" fill="hold" grpId="2" nodeType="withEffect">
                                  <p:stCondLst>
                                    <p:cond delay="0"/>
                                  </p:stCondLst>
                                  <p:childTnLst>
                                    <p:animEffect transition="out" filter="dissolve">
                                      <p:cBhvr>
                                        <p:cTn id="175" dur="500"/>
                                        <p:tgtEl>
                                          <p:spTgt spid="457735"/>
                                        </p:tgtEl>
                                      </p:cBhvr>
                                    </p:animEffect>
                                    <p:set>
                                      <p:cBhvr>
                                        <p:cTn id="176" dur="1" fill="hold">
                                          <p:stCondLst>
                                            <p:cond delay="499"/>
                                          </p:stCondLst>
                                        </p:cTn>
                                        <p:tgtEl>
                                          <p:spTgt spid="457735"/>
                                        </p:tgtEl>
                                        <p:attrNameLst>
                                          <p:attrName>style.visibility</p:attrName>
                                        </p:attrNameLst>
                                      </p:cBhvr>
                                      <p:to>
                                        <p:strVal val="hidden"/>
                                      </p:to>
                                    </p:set>
                                  </p:childTnLst>
                                </p:cTn>
                              </p:par>
                              <p:par>
                                <p:cTn id="177" presetID="9" presetClass="exit" presetSubtype="0" fill="hold" grpId="2" nodeType="withEffect">
                                  <p:stCondLst>
                                    <p:cond delay="0"/>
                                  </p:stCondLst>
                                  <p:childTnLst>
                                    <p:animEffect transition="out" filter="dissolve">
                                      <p:cBhvr>
                                        <p:cTn id="178" dur="500"/>
                                        <p:tgtEl>
                                          <p:spTgt spid="457736"/>
                                        </p:tgtEl>
                                      </p:cBhvr>
                                    </p:animEffect>
                                    <p:set>
                                      <p:cBhvr>
                                        <p:cTn id="179" dur="1" fill="hold">
                                          <p:stCondLst>
                                            <p:cond delay="499"/>
                                          </p:stCondLst>
                                        </p:cTn>
                                        <p:tgtEl>
                                          <p:spTgt spid="457736"/>
                                        </p:tgtEl>
                                        <p:attrNameLst>
                                          <p:attrName>style.visibility</p:attrName>
                                        </p:attrNameLst>
                                      </p:cBhvr>
                                      <p:to>
                                        <p:strVal val="hidden"/>
                                      </p:to>
                                    </p:set>
                                  </p:childTnLst>
                                </p:cTn>
                              </p:par>
                              <p:par>
                                <p:cTn id="180" presetID="9" presetClass="exit" presetSubtype="0" fill="hold" grpId="2" nodeType="withEffect">
                                  <p:stCondLst>
                                    <p:cond delay="0"/>
                                  </p:stCondLst>
                                  <p:childTnLst>
                                    <p:animEffect transition="out" filter="dissolve">
                                      <p:cBhvr>
                                        <p:cTn id="181" dur="500"/>
                                        <p:tgtEl>
                                          <p:spTgt spid="457737"/>
                                        </p:tgtEl>
                                      </p:cBhvr>
                                    </p:animEffect>
                                    <p:set>
                                      <p:cBhvr>
                                        <p:cTn id="182" dur="1" fill="hold">
                                          <p:stCondLst>
                                            <p:cond delay="499"/>
                                          </p:stCondLst>
                                        </p:cTn>
                                        <p:tgtEl>
                                          <p:spTgt spid="457737"/>
                                        </p:tgtEl>
                                        <p:attrNameLst>
                                          <p:attrName>style.visibility</p:attrName>
                                        </p:attrNameLst>
                                      </p:cBhvr>
                                      <p:to>
                                        <p:strVal val="hidden"/>
                                      </p:to>
                                    </p:set>
                                  </p:childTnLst>
                                </p:cTn>
                              </p:par>
                              <p:par>
                                <p:cTn id="183" presetID="9" presetClass="exit" presetSubtype="0" fill="hold" grpId="2" nodeType="withEffect">
                                  <p:stCondLst>
                                    <p:cond delay="0"/>
                                  </p:stCondLst>
                                  <p:iterate type="lt">
                                    <p:tmPct val="0"/>
                                  </p:iterate>
                                  <p:childTnLst>
                                    <p:animEffect transition="out" filter="dissolve">
                                      <p:cBhvr>
                                        <p:cTn id="184" dur="500"/>
                                        <p:tgtEl>
                                          <p:spTgt spid="457738"/>
                                        </p:tgtEl>
                                      </p:cBhvr>
                                    </p:animEffect>
                                    <p:set>
                                      <p:cBhvr>
                                        <p:cTn id="185" dur="1" fill="hold">
                                          <p:stCondLst>
                                            <p:cond delay="499"/>
                                          </p:stCondLst>
                                        </p:cTn>
                                        <p:tgtEl>
                                          <p:spTgt spid="457738"/>
                                        </p:tgtEl>
                                        <p:attrNameLst>
                                          <p:attrName>style.visibility</p:attrName>
                                        </p:attrNameLst>
                                      </p:cBhvr>
                                      <p:to>
                                        <p:strVal val="hidden"/>
                                      </p:to>
                                    </p:set>
                                  </p:childTnLst>
                                </p:cTn>
                              </p:par>
                              <p:par>
                                <p:cTn id="186" presetID="9" presetClass="exit" presetSubtype="0" fill="hold" grpId="2" nodeType="withEffect">
                                  <p:stCondLst>
                                    <p:cond delay="0"/>
                                  </p:stCondLst>
                                  <p:iterate type="lt">
                                    <p:tmPct val="0"/>
                                  </p:iterate>
                                  <p:childTnLst>
                                    <p:animEffect transition="out" filter="dissolve">
                                      <p:cBhvr>
                                        <p:cTn id="187" dur="500"/>
                                        <p:tgtEl>
                                          <p:spTgt spid="457739"/>
                                        </p:tgtEl>
                                      </p:cBhvr>
                                    </p:animEffect>
                                    <p:set>
                                      <p:cBhvr>
                                        <p:cTn id="188" dur="1" fill="hold">
                                          <p:stCondLst>
                                            <p:cond delay="499"/>
                                          </p:stCondLst>
                                        </p:cTn>
                                        <p:tgtEl>
                                          <p:spTgt spid="457739"/>
                                        </p:tgtEl>
                                        <p:attrNameLst>
                                          <p:attrName>style.visibility</p:attrName>
                                        </p:attrNameLst>
                                      </p:cBhvr>
                                      <p:to>
                                        <p:strVal val="hidden"/>
                                      </p:to>
                                    </p:set>
                                  </p:childTnLst>
                                </p:cTn>
                              </p:par>
                              <p:par>
                                <p:cTn id="189" presetID="9" presetClass="exit" presetSubtype="0" fill="hold" grpId="2" nodeType="withEffect">
                                  <p:stCondLst>
                                    <p:cond delay="0"/>
                                  </p:stCondLst>
                                  <p:childTnLst>
                                    <p:animEffect transition="out" filter="dissolve">
                                      <p:cBhvr>
                                        <p:cTn id="190" dur="500"/>
                                        <p:tgtEl>
                                          <p:spTgt spid="457740"/>
                                        </p:tgtEl>
                                      </p:cBhvr>
                                    </p:animEffect>
                                    <p:set>
                                      <p:cBhvr>
                                        <p:cTn id="191" dur="1" fill="hold">
                                          <p:stCondLst>
                                            <p:cond delay="499"/>
                                          </p:stCondLst>
                                        </p:cTn>
                                        <p:tgtEl>
                                          <p:spTgt spid="457740"/>
                                        </p:tgtEl>
                                        <p:attrNameLst>
                                          <p:attrName>style.visibility</p:attrName>
                                        </p:attrNameLst>
                                      </p:cBhvr>
                                      <p:to>
                                        <p:strVal val="hidden"/>
                                      </p:to>
                                    </p:set>
                                  </p:childTnLst>
                                </p:cTn>
                              </p:par>
                              <p:par>
                                <p:cTn id="192" presetID="9" presetClass="exit" presetSubtype="0" fill="hold" grpId="2" nodeType="withEffect">
                                  <p:stCondLst>
                                    <p:cond delay="0"/>
                                  </p:stCondLst>
                                  <p:childTnLst>
                                    <p:animEffect transition="out" filter="dissolve">
                                      <p:cBhvr>
                                        <p:cTn id="193" dur="500"/>
                                        <p:tgtEl>
                                          <p:spTgt spid="457742"/>
                                        </p:tgtEl>
                                      </p:cBhvr>
                                    </p:animEffect>
                                    <p:set>
                                      <p:cBhvr>
                                        <p:cTn id="194" dur="1" fill="hold">
                                          <p:stCondLst>
                                            <p:cond delay="499"/>
                                          </p:stCondLst>
                                        </p:cTn>
                                        <p:tgtEl>
                                          <p:spTgt spid="457742"/>
                                        </p:tgtEl>
                                        <p:attrNameLst>
                                          <p:attrName>style.visibility</p:attrName>
                                        </p:attrNameLst>
                                      </p:cBhvr>
                                      <p:to>
                                        <p:strVal val="hidden"/>
                                      </p:to>
                                    </p:set>
                                  </p:childTnLst>
                                </p:cTn>
                              </p:par>
                              <p:par>
                                <p:cTn id="195" presetID="9" presetClass="exit" presetSubtype="0" fill="hold" grpId="2" nodeType="withEffect">
                                  <p:stCondLst>
                                    <p:cond delay="0"/>
                                  </p:stCondLst>
                                  <p:childTnLst>
                                    <p:animEffect transition="out" filter="dissolve">
                                      <p:cBhvr>
                                        <p:cTn id="196" dur="500"/>
                                        <p:tgtEl>
                                          <p:spTgt spid="457743"/>
                                        </p:tgtEl>
                                      </p:cBhvr>
                                    </p:animEffect>
                                    <p:set>
                                      <p:cBhvr>
                                        <p:cTn id="197" dur="1" fill="hold">
                                          <p:stCondLst>
                                            <p:cond delay="499"/>
                                          </p:stCondLst>
                                        </p:cTn>
                                        <p:tgtEl>
                                          <p:spTgt spid="457743"/>
                                        </p:tgtEl>
                                        <p:attrNameLst>
                                          <p:attrName>style.visibility</p:attrName>
                                        </p:attrNameLst>
                                      </p:cBhvr>
                                      <p:to>
                                        <p:strVal val="hidden"/>
                                      </p:to>
                                    </p:set>
                                  </p:childTnLst>
                                </p:cTn>
                              </p:par>
                              <p:par>
                                <p:cTn id="198" presetID="9" presetClass="exit" presetSubtype="0" fill="hold" grpId="2" nodeType="withEffect">
                                  <p:stCondLst>
                                    <p:cond delay="0"/>
                                  </p:stCondLst>
                                  <p:childTnLst>
                                    <p:animEffect transition="out" filter="dissolve">
                                      <p:cBhvr>
                                        <p:cTn id="199" dur="500"/>
                                        <p:tgtEl>
                                          <p:spTgt spid="457744"/>
                                        </p:tgtEl>
                                      </p:cBhvr>
                                    </p:animEffect>
                                    <p:set>
                                      <p:cBhvr>
                                        <p:cTn id="200" dur="1" fill="hold">
                                          <p:stCondLst>
                                            <p:cond delay="499"/>
                                          </p:stCondLst>
                                        </p:cTn>
                                        <p:tgtEl>
                                          <p:spTgt spid="457744"/>
                                        </p:tgtEl>
                                        <p:attrNameLst>
                                          <p:attrName>style.visibility</p:attrName>
                                        </p:attrNameLst>
                                      </p:cBhvr>
                                      <p:to>
                                        <p:strVal val="hidden"/>
                                      </p:to>
                                    </p:set>
                                  </p:childTnLst>
                                </p:cTn>
                              </p:par>
                              <p:par>
                                <p:cTn id="201" presetID="9" presetClass="exit" presetSubtype="0" fill="hold" grpId="2" nodeType="withEffect">
                                  <p:stCondLst>
                                    <p:cond delay="0"/>
                                  </p:stCondLst>
                                  <p:childTnLst>
                                    <p:animEffect transition="out" filter="dissolve">
                                      <p:cBhvr>
                                        <p:cTn id="202" dur="500"/>
                                        <p:tgtEl>
                                          <p:spTgt spid="457745"/>
                                        </p:tgtEl>
                                      </p:cBhvr>
                                    </p:animEffect>
                                    <p:set>
                                      <p:cBhvr>
                                        <p:cTn id="203" dur="1" fill="hold">
                                          <p:stCondLst>
                                            <p:cond delay="499"/>
                                          </p:stCondLst>
                                        </p:cTn>
                                        <p:tgtEl>
                                          <p:spTgt spid="457745"/>
                                        </p:tgtEl>
                                        <p:attrNameLst>
                                          <p:attrName>style.visibility</p:attrName>
                                        </p:attrNameLst>
                                      </p:cBhvr>
                                      <p:to>
                                        <p:strVal val="hidden"/>
                                      </p:to>
                                    </p:set>
                                  </p:childTnLst>
                                </p:cTn>
                              </p:par>
                              <p:par>
                                <p:cTn id="204" presetID="9" presetClass="exit" presetSubtype="0" fill="hold" grpId="2" nodeType="withEffect">
                                  <p:stCondLst>
                                    <p:cond delay="0"/>
                                  </p:stCondLst>
                                  <p:childTnLst>
                                    <p:animEffect transition="out" filter="dissolve">
                                      <p:cBhvr>
                                        <p:cTn id="205" dur="500"/>
                                        <p:tgtEl>
                                          <p:spTgt spid="457746"/>
                                        </p:tgtEl>
                                      </p:cBhvr>
                                    </p:animEffect>
                                    <p:set>
                                      <p:cBhvr>
                                        <p:cTn id="206" dur="1" fill="hold">
                                          <p:stCondLst>
                                            <p:cond delay="499"/>
                                          </p:stCondLst>
                                        </p:cTn>
                                        <p:tgtEl>
                                          <p:spTgt spid="457746"/>
                                        </p:tgtEl>
                                        <p:attrNameLst>
                                          <p:attrName>style.visibility</p:attrName>
                                        </p:attrNameLst>
                                      </p:cBhvr>
                                      <p:to>
                                        <p:strVal val="hidden"/>
                                      </p:to>
                                    </p:set>
                                  </p:childTnLst>
                                </p:cTn>
                              </p:par>
                              <p:par>
                                <p:cTn id="207" presetID="9" presetClass="exit" presetSubtype="0" fill="hold" grpId="2" nodeType="withEffect">
                                  <p:stCondLst>
                                    <p:cond delay="0"/>
                                  </p:stCondLst>
                                  <p:childTnLst>
                                    <p:animEffect transition="out" filter="dissolve">
                                      <p:cBhvr>
                                        <p:cTn id="208" dur="500"/>
                                        <p:tgtEl>
                                          <p:spTgt spid="457747"/>
                                        </p:tgtEl>
                                      </p:cBhvr>
                                    </p:animEffect>
                                    <p:set>
                                      <p:cBhvr>
                                        <p:cTn id="209" dur="1" fill="hold">
                                          <p:stCondLst>
                                            <p:cond delay="499"/>
                                          </p:stCondLst>
                                        </p:cTn>
                                        <p:tgtEl>
                                          <p:spTgt spid="457747"/>
                                        </p:tgtEl>
                                        <p:attrNameLst>
                                          <p:attrName>style.visibility</p:attrName>
                                        </p:attrNameLst>
                                      </p:cBhvr>
                                      <p:to>
                                        <p:strVal val="hidden"/>
                                      </p:to>
                                    </p:set>
                                  </p:childTnLst>
                                </p:cTn>
                              </p:par>
                            </p:childTnLst>
                          </p:cTn>
                        </p:par>
                      </p:childTnLst>
                    </p:cTn>
                  </p:par>
                  <p:par>
                    <p:cTn id="210" fill="hold">
                      <p:stCondLst>
                        <p:cond delay="indefinite"/>
                      </p:stCondLst>
                      <p:childTnLst>
                        <p:par>
                          <p:cTn id="211" fill="hold">
                            <p:stCondLst>
                              <p:cond delay="0"/>
                            </p:stCondLst>
                            <p:childTnLst>
                              <p:par>
                                <p:cTn id="212" presetID="0" presetClass="path" presetSubtype="0" accel="50000" decel="50000" fill="hold" grpId="1" nodeType="clickEffect">
                                  <p:stCondLst>
                                    <p:cond delay="0"/>
                                  </p:stCondLst>
                                  <p:childTnLst>
                                    <p:animMotion origin="layout" path="M 4.16667E-6 3.7037E-6 L -0.00591 -0.21829 " pathEditMode="relative" rAng="0" ptsTypes="AA">
                                      <p:cBhvr>
                                        <p:cTn id="213" dur="2000" fill="hold"/>
                                        <p:tgtEl>
                                          <p:spTgt spid="457741"/>
                                        </p:tgtEl>
                                        <p:attrNameLst>
                                          <p:attrName>ppt_x</p:attrName>
                                          <p:attrName>ppt_y</p:attrName>
                                        </p:attrNameLst>
                                      </p:cBhvr>
                                      <p:rCtr x="-300" y="-10900"/>
                                    </p:animMotion>
                                  </p:childTnLst>
                                </p:cTn>
                              </p:par>
                            </p:childTnLst>
                          </p:cTn>
                        </p:par>
                      </p:childTnLst>
                    </p:cTn>
                  </p:par>
                  <p:par>
                    <p:cTn id="214" fill="hold">
                      <p:stCondLst>
                        <p:cond delay="indefinite"/>
                      </p:stCondLst>
                      <p:childTnLst>
                        <p:par>
                          <p:cTn id="215" fill="hold">
                            <p:stCondLst>
                              <p:cond delay="0"/>
                            </p:stCondLst>
                            <p:childTnLst>
                              <p:par>
                                <p:cTn id="216" presetID="40" presetClass="entr" presetSubtype="0" fill="hold" grpId="0" nodeType="clickEffect">
                                  <p:stCondLst>
                                    <p:cond delay="0"/>
                                  </p:stCondLst>
                                  <p:iterate type="lt">
                                    <p:tmPct val="10000"/>
                                  </p:iterate>
                                  <p:childTnLst>
                                    <p:set>
                                      <p:cBhvr>
                                        <p:cTn id="217" dur="1" fill="hold">
                                          <p:stCondLst>
                                            <p:cond delay="0"/>
                                          </p:stCondLst>
                                        </p:cTn>
                                        <p:tgtEl>
                                          <p:spTgt spid="457750"/>
                                        </p:tgtEl>
                                        <p:attrNameLst>
                                          <p:attrName>style.visibility</p:attrName>
                                        </p:attrNameLst>
                                      </p:cBhvr>
                                      <p:to>
                                        <p:strVal val="visible"/>
                                      </p:to>
                                    </p:set>
                                    <p:animEffect transition="in" filter="fade">
                                      <p:cBhvr>
                                        <p:cTn id="218" dur="1000"/>
                                        <p:tgtEl>
                                          <p:spTgt spid="457750"/>
                                        </p:tgtEl>
                                      </p:cBhvr>
                                    </p:animEffect>
                                    <p:anim calcmode="lin" valueType="num">
                                      <p:cBhvr>
                                        <p:cTn id="219" dur="1000" fill="hold"/>
                                        <p:tgtEl>
                                          <p:spTgt spid="457750"/>
                                        </p:tgtEl>
                                        <p:attrNameLst>
                                          <p:attrName>ppt_x</p:attrName>
                                        </p:attrNameLst>
                                      </p:cBhvr>
                                      <p:tavLst>
                                        <p:tav tm="0">
                                          <p:val>
                                            <p:strVal val="#ppt_x-.1"/>
                                          </p:val>
                                        </p:tav>
                                        <p:tav tm="100000">
                                          <p:val>
                                            <p:strVal val="#ppt_x"/>
                                          </p:val>
                                        </p:tav>
                                      </p:tavLst>
                                    </p:anim>
                                    <p:anim calcmode="lin" valueType="num">
                                      <p:cBhvr>
                                        <p:cTn id="220" dur="1000" fill="hold"/>
                                        <p:tgtEl>
                                          <p:spTgt spid="457750"/>
                                        </p:tgtEl>
                                        <p:attrNameLst>
                                          <p:attrName>ppt_y</p:attrName>
                                        </p:attrNameLst>
                                      </p:cBhvr>
                                      <p:tavLst>
                                        <p:tav tm="0">
                                          <p:val>
                                            <p:strVal val="#ppt_y"/>
                                          </p:val>
                                        </p:tav>
                                        <p:tav tm="100000">
                                          <p:val>
                                            <p:strVal val="#ppt_y"/>
                                          </p:val>
                                        </p:tav>
                                      </p:tavLst>
                                    </p:anim>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nodeType="clickEffect">
                                  <p:stCondLst>
                                    <p:cond delay="0"/>
                                  </p:stCondLst>
                                  <p:childTnLst>
                                    <p:set>
                                      <p:cBhvr>
                                        <p:cTn id="224" dur="1" fill="hold">
                                          <p:stCondLst>
                                            <p:cond delay="0"/>
                                          </p:stCondLst>
                                        </p:cTn>
                                        <p:tgtEl>
                                          <p:spTgt spid="2"/>
                                        </p:tgtEl>
                                        <p:attrNameLst>
                                          <p:attrName>style.visibility</p:attrName>
                                        </p:attrNameLst>
                                      </p:cBhvr>
                                      <p:to>
                                        <p:strVal val="visible"/>
                                      </p:to>
                                    </p:set>
                                    <p:animEffect transition="in" filter="fade">
                                      <p:cBhvr>
                                        <p:cTn id="225" dur="2000"/>
                                        <p:tgtEl>
                                          <p:spTgt spid="2"/>
                                        </p:tgtEl>
                                      </p:cBhvr>
                                    </p:animEffect>
                                  </p:childTnLst>
                                </p:cTn>
                              </p:par>
                            </p:childTnLst>
                          </p:cTn>
                        </p:par>
                      </p:childTnLst>
                    </p:cTn>
                  </p:par>
                  <p:par>
                    <p:cTn id="226" fill="hold">
                      <p:stCondLst>
                        <p:cond delay="indefinite"/>
                      </p:stCondLst>
                      <p:childTnLst>
                        <p:par>
                          <p:cTn id="227" fill="hold">
                            <p:stCondLst>
                              <p:cond delay="0"/>
                            </p:stCondLst>
                            <p:childTnLst>
                              <p:par>
                                <p:cTn id="228" presetID="9" presetClass="entr" presetSubtype="0" fill="hold" grpId="0" nodeType="clickEffect">
                                  <p:stCondLst>
                                    <p:cond delay="0"/>
                                  </p:stCondLst>
                                  <p:childTnLst>
                                    <p:set>
                                      <p:cBhvr>
                                        <p:cTn id="229" dur="1" fill="hold">
                                          <p:stCondLst>
                                            <p:cond delay="0"/>
                                          </p:stCondLst>
                                        </p:cTn>
                                        <p:tgtEl>
                                          <p:spTgt spid="457754"/>
                                        </p:tgtEl>
                                        <p:attrNameLst>
                                          <p:attrName>style.visibility</p:attrName>
                                        </p:attrNameLst>
                                      </p:cBhvr>
                                      <p:to>
                                        <p:strVal val="visible"/>
                                      </p:to>
                                    </p:set>
                                    <p:animEffect transition="in" filter="dissolve">
                                      <p:cBhvr>
                                        <p:cTn id="230" dur="500"/>
                                        <p:tgtEl>
                                          <p:spTgt spid="457754"/>
                                        </p:tgtEl>
                                      </p:cBhvr>
                                    </p:animEffect>
                                  </p:childTnLst>
                                </p:cTn>
                              </p:par>
                            </p:childTnLst>
                          </p:cTn>
                        </p:par>
                      </p:childTnLst>
                    </p:cTn>
                  </p:par>
                  <p:par>
                    <p:cTn id="231" fill="hold">
                      <p:stCondLst>
                        <p:cond delay="indefinite"/>
                      </p:stCondLst>
                      <p:childTnLst>
                        <p:par>
                          <p:cTn id="232" fill="hold">
                            <p:stCondLst>
                              <p:cond delay="0"/>
                            </p:stCondLst>
                            <p:childTnLst>
                              <p:par>
                                <p:cTn id="233" presetID="9" presetClass="entr" presetSubtype="0" fill="hold" grpId="0" nodeType="clickEffect">
                                  <p:stCondLst>
                                    <p:cond delay="0"/>
                                  </p:stCondLst>
                                  <p:childTnLst>
                                    <p:set>
                                      <p:cBhvr>
                                        <p:cTn id="234" dur="1" fill="hold">
                                          <p:stCondLst>
                                            <p:cond delay="0"/>
                                          </p:stCondLst>
                                        </p:cTn>
                                        <p:tgtEl>
                                          <p:spTgt spid="457755"/>
                                        </p:tgtEl>
                                        <p:attrNameLst>
                                          <p:attrName>style.visibility</p:attrName>
                                        </p:attrNameLst>
                                      </p:cBhvr>
                                      <p:to>
                                        <p:strVal val="visible"/>
                                      </p:to>
                                    </p:set>
                                    <p:animEffect transition="in" filter="dissolve">
                                      <p:cBhvr>
                                        <p:cTn id="235" dur="500"/>
                                        <p:tgtEl>
                                          <p:spTgt spid="457755"/>
                                        </p:tgtEl>
                                      </p:cBhvr>
                                    </p:animEffect>
                                  </p:childTnLst>
                                </p:cTn>
                              </p:par>
                            </p:childTnLst>
                          </p:cTn>
                        </p:par>
                      </p:childTnLst>
                    </p:cTn>
                  </p:par>
                  <p:par>
                    <p:cTn id="236" fill="hold">
                      <p:stCondLst>
                        <p:cond delay="indefinite"/>
                      </p:stCondLst>
                      <p:childTnLst>
                        <p:par>
                          <p:cTn id="237" fill="hold">
                            <p:stCondLst>
                              <p:cond delay="0"/>
                            </p:stCondLst>
                            <p:childTnLst>
                              <p:par>
                                <p:cTn id="238" presetID="22" presetClass="entr" presetSubtype="4" fill="hold" grpId="0" nodeType="clickEffect">
                                  <p:stCondLst>
                                    <p:cond delay="0"/>
                                  </p:stCondLst>
                                  <p:childTnLst>
                                    <p:set>
                                      <p:cBhvr>
                                        <p:cTn id="239" dur="1" fill="hold">
                                          <p:stCondLst>
                                            <p:cond delay="0"/>
                                          </p:stCondLst>
                                        </p:cTn>
                                        <p:tgtEl>
                                          <p:spTgt spid="457756"/>
                                        </p:tgtEl>
                                        <p:attrNameLst>
                                          <p:attrName>style.visibility</p:attrName>
                                        </p:attrNameLst>
                                      </p:cBhvr>
                                      <p:to>
                                        <p:strVal val="visible"/>
                                      </p:to>
                                    </p:set>
                                    <p:animEffect transition="in" filter="wipe(down)">
                                      <p:cBhvr>
                                        <p:cTn id="240" dur="500"/>
                                        <p:tgtEl>
                                          <p:spTgt spid="457756"/>
                                        </p:tgtEl>
                                      </p:cBhvr>
                                    </p:animEffect>
                                  </p:childTnLst>
                                </p:cTn>
                              </p:par>
                            </p:childTnLst>
                          </p:cTn>
                        </p:par>
                        <p:par>
                          <p:cTn id="241" fill="hold">
                            <p:stCondLst>
                              <p:cond delay="500"/>
                            </p:stCondLst>
                            <p:childTnLst>
                              <p:par>
                                <p:cTn id="242" presetID="22" presetClass="entr" presetSubtype="4" fill="hold" grpId="0" nodeType="afterEffect">
                                  <p:stCondLst>
                                    <p:cond delay="0"/>
                                  </p:stCondLst>
                                  <p:childTnLst>
                                    <p:set>
                                      <p:cBhvr>
                                        <p:cTn id="243" dur="1" fill="hold">
                                          <p:stCondLst>
                                            <p:cond delay="0"/>
                                          </p:stCondLst>
                                        </p:cTn>
                                        <p:tgtEl>
                                          <p:spTgt spid="457757"/>
                                        </p:tgtEl>
                                        <p:attrNameLst>
                                          <p:attrName>style.visibility</p:attrName>
                                        </p:attrNameLst>
                                      </p:cBhvr>
                                      <p:to>
                                        <p:strVal val="visible"/>
                                      </p:to>
                                    </p:set>
                                    <p:animEffect transition="in" filter="wipe(down)">
                                      <p:cBhvr>
                                        <p:cTn id="244" dur="500"/>
                                        <p:tgtEl>
                                          <p:spTgt spid="457757"/>
                                        </p:tgtEl>
                                      </p:cBhvr>
                                    </p:animEffect>
                                  </p:childTnLst>
                                </p:cTn>
                              </p:par>
                            </p:childTnLst>
                          </p:cTn>
                        </p:par>
                      </p:childTnLst>
                    </p:cTn>
                  </p:par>
                  <p:par>
                    <p:cTn id="245" fill="hold">
                      <p:stCondLst>
                        <p:cond delay="indefinite"/>
                      </p:stCondLst>
                      <p:childTnLst>
                        <p:par>
                          <p:cTn id="246" fill="hold">
                            <p:stCondLst>
                              <p:cond delay="0"/>
                            </p:stCondLst>
                            <p:childTnLst>
                              <p:par>
                                <p:cTn id="247" presetID="10" presetClass="entr" presetSubtype="0" fill="hold" nodeType="clickEffect">
                                  <p:stCondLst>
                                    <p:cond delay="0"/>
                                  </p:stCondLst>
                                  <p:childTnLst>
                                    <p:set>
                                      <p:cBhvr>
                                        <p:cTn id="248" dur="1" fill="hold">
                                          <p:stCondLst>
                                            <p:cond delay="0"/>
                                          </p:stCondLst>
                                        </p:cTn>
                                        <p:tgtEl>
                                          <p:spTgt spid="3"/>
                                        </p:tgtEl>
                                        <p:attrNameLst>
                                          <p:attrName>style.visibility</p:attrName>
                                        </p:attrNameLst>
                                      </p:cBhvr>
                                      <p:to>
                                        <p:strVal val="visible"/>
                                      </p:to>
                                    </p:set>
                                    <p:animEffect transition="in" filter="fade">
                                      <p:cBhvr>
                                        <p:cTn id="249" dur="2000"/>
                                        <p:tgtEl>
                                          <p:spTgt spid="3"/>
                                        </p:tgtEl>
                                      </p:cBhvr>
                                    </p:animEffect>
                                  </p:childTnLst>
                                </p:cTn>
                              </p:par>
                            </p:childTnLst>
                          </p:cTn>
                        </p:par>
                      </p:childTnLst>
                    </p:cTn>
                  </p:par>
                  <p:par>
                    <p:cTn id="250" fill="hold">
                      <p:stCondLst>
                        <p:cond delay="indefinite"/>
                      </p:stCondLst>
                      <p:childTnLst>
                        <p:par>
                          <p:cTn id="251" fill="hold">
                            <p:stCondLst>
                              <p:cond delay="0"/>
                            </p:stCondLst>
                            <p:childTnLst>
                              <p:par>
                                <p:cTn id="252" presetID="9" presetClass="entr" presetSubtype="0" fill="hold" grpId="0" nodeType="clickEffect">
                                  <p:stCondLst>
                                    <p:cond delay="0"/>
                                  </p:stCondLst>
                                  <p:childTnLst>
                                    <p:set>
                                      <p:cBhvr>
                                        <p:cTn id="253" dur="1" fill="hold">
                                          <p:stCondLst>
                                            <p:cond delay="0"/>
                                          </p:stCondLst>
                                        </p:cTn>
                                        <p:tgtEl>
                                          <p:spTgt spid="457766"/>
                                        </p:tgtEl>
                                        <p:attrNameLst>
                                          <p:attrName>style.visibility</p:attrName>
                                        </p:attrNameLst>
                                      </p:cBhvr>
                                      <p:to>
                                        <p:strVal val="visible"/>
                                      </p:to>
                                    </p:set>
                                    <p:animEffect transition="in" filter="dissolve">
                                      <p:cBhvr>
                                        <p:cTn id="254" dur="500"/>
                                        <p:tgtEl>
                                          <p:spTgt spid="457766"/>
                                        </p:tgtEl>
                                      </p:cBhvr>
                                    </p:animEffect>
                                  </p:childTnLst>
                                </p:cTn>
                              </p:par>
                            </p:childTnLst>
                          </p:cTn>
                        </p:par>
                      </p:childTnLst>
                    </p:cTn>
                  </p:par>
                  <p:par>
                    <p:cTn id="255" fill="hold">
                      <p:stCondLst>
                        <p:cond delay="indefinite"/>
                      </p:stCondLst>
                      <p:childTnLst>
                        <p:par>
                          <p:cTn id="256" fill="hold">
                            <p:stCondLst>
                              <p:cond delay="0"/>
                            </p:stCondLst>
                            <p:childTnLst>
                              <p:par>
                                <p:cTn id="257" presetID="9" presetClass="entr" presetSubtype="0" fill="hold" grpId="0" nodeType="clickEffect">
                                  <p:stCondLst>
                                    <p:cond delay="0"/>
                                  </p:stCondLst>
                                  <p:childTnLst>
                                    <p:set>
                                      <p:cBhvr>
                                        <p:cTn id="258" dur="1" fill="hold">
                                          <p:stCondLst>
                                            <p:cond delay="0"/>
                                          </p:stCondLst>
                                        </p:cTn>
                                        <p:tgtEl>
                                          <p:spTgt spid="457767"/>
                                        </p:tgtEl>
                                        <p:attrNameLst>
                                          <p:attrName>style.visibility</p:attrName>
                                        </p:attrNameLst>
                                      </p:cBhvr>
                                      <p:to>
                                        <p:strVal val="visible"/>
                                      </p:to>
                                    </p:set>
                                    <p:animEffect transition="in" filter="dissolve">
                                      <p:cBhvr>
                                        <p:cTn id="259" dur="500"/>
                                        <p:tgtEl>
                                          <p:spTgt spid="457767"/>
                                        </p:tgtEl>
                                      </p:cBhvr>
                                    </p:animEffect>
                                  </p:childTnLst>
                                </p:cTn>
                              </p:par>
                            </p:childTnLst>
                          </p:cTn>
                        </p:par>
                      </p:childTnLst>
                    </p:cTn>
                  </p:par>
                  <p:par>
                    <p:cTn id="260" fill="hold">
                      <p:stCondLst>
                        <p:cond delay="indefinite"/>
                      </p:stCondLst>
                      <p:childTnLst>
                        <p:par>
                          <p:cTn id="261" fill="hold">
                            <p:stCondLst>
                              <p:cond delay="0"/>
                            </p:stCondLst>
                            <p:childTnLst>
                              <p:par>
                                <p:cTn id="262" presetID="22" presetClass="entr" presetSubtype="4" fill="hold" grpId="0" nodeType="clickEffect">
                                  <p:stCondLst>
                                    <p:cond delay="0"/>
                                  </p:stCondLst>
                                  <p:childTnLst>
                                    <p:set>
                                      <p:cBhvr>
                                        <p:cTn id="263" dur="1" fill="hold">
                                          <p:stCondLst>
                                            <p:cond delay="0"/>
                                          </p:stCondLst>
                                        </p:cTn>
                                        <p:tgtEl>
                                          <p:spTgt spid="457769"/>
                                        </p:tgtEl>
                                        <p:attrNameLst>
                                          <p:attrName>style.visibility</p:attrName>
                                        </p:attrNameLst>
                                      </p:cBhvr>
                                      <p:to>
                                        <p:strVal val="visible"/>
                                      </p:to>
                                    </p:set>
                                    <p:animEffect transition="in" filter="wipe(down)">
                                      <p:cBhvr>
                                        <p:cTn id="264" dur="500"/>
                                        <p:tgtEl>
                                          <p:spTgt spid="457769"/>
                                        </p:tgtEl>
                                      </p:cBhvr>
                                    </p:animEffect>
                                  </p:childTnLst>
                                </p:cTn>
                              </p:par>
                            </p:childTnLst>
                          </p:cTn>
                        </p:par>
                        <p:par>
                          <p:cTn id="265" fill="hold">
                            <p:stCondLst>
                              <p:cond delay="500"/>
                            </p:stCondLst>
                            <p:childTnLst>
                              <p:par>
                                <p:cTn id="266" presetID="22" presetClass="entr" presetSubtype="4" fill="hold" grpId="0" nodeType="afterEffect">
                                  <p:stCondLst>
                                    <p:cond delay="0"/>
                                  </p:stCondLst>
                                  <p:childTnLst>
                                    <p:set>
                                      <p:cBhvr>
                                        <p:cTn id="267" dur="1" fill="hold">
                                          <p:stCondLst>
                                            <p:cond delay="0"/>
                                          </p:stCondLst>
                                        </p:cTn>
                                        <p:tgtEl>
                                          <p:spTgt spid="457768"/>
                                        </p:tgtEl>
                                        <p:attrNameLst>
                                          <p:attrName>style.visibility</p:attrName>
                                        </p:attrNameLst>
                                      </p:cBhvr>
                                      <p:to>
                                        <p:strVal val="visible"/>
                                      </p:to>
                                    </p:set>
                                    <p:animEffect transition="in" filter="wipe(down)">
                                      <p:cBhvr>
                                        <p:cTn id="268" dur="500"/>
                                        <p:tgtEl>
                                          <p:spTgt spid="457768"/>
                                        </p:tgtEl>
                                      </p:cBhvr>
                                    </p:animEffect>
                                  </p:childTnLst>
                                </p:cTn>
                              </p:par>
                            </p:childTnLst>
                          </p:cTn>
                        </p:par>
                        <p:par>
                          <p:cTn id="269" fill="hold">
                            <p:stCondLst>
                              <p:cond delay="1000"/>
                            </p:stCondLst>
                            <p:childTnLst>
                              <p:par>
                                <p:cTn id="270" presetID="10" presetClass="entr" presetSubtype="0" fill="hold" grpId="0" nodeType="afterEffect">
                                  <p:stCondLst>
                                    <p:cond delay="0"/>
                                  </p:stCondLst>
                                  <p:childTnLst>
                                    <p:set>
                                      <p:cBhvr>
                                        <p:cTn id="271" dur="1" fill="hold">
                                          <p:stCondLst>
                                            <p:cond delay="0"/>
                                          </p:stCondLst>
                                        </p:cTn>
                                        <p:tgtEl>
                                          <p:spTgt spid="457758"/>
                                        </p:tgtEl>
                                        <p:attrNameLst>
                                          <p:attrName>style.visibility</p:attrName>
                                        </p:attrNameLst>
                                      </p:cBhvr>
                                      <p:to>
                                        <p:strVal val="visible"/>
                                      </p:to>
                                    </p:set>
                                    <p:animEffect transition="in" filter="fade">
                                      <p:cBhvr>
                                        <p:cTn id="272" dur="2000"/>
                                        <p:tgtEl>
                                          <p:spTgt spid="457758"/>
                                        </p:tgtEl>
                                      </p:cBhvr>
                                    </p:animEffect>
                                  </p:childTnLst>
                                </p:cTn>
                              </p:par>
                            </p:childTnLst>
                          </p:cTn>
                        </p:par>
                      </p:childTnLst>
                    </p:cTn>
                  </p:par>
                  <p:par>
                    <p:cTn id="273" fill="hold">
                      <p:stCondLst>
                        <p:cond delay="indefinite"/>
                      </p:stCondLst>
                      <p:childTnLst>
                        <p:par>
                          <p:cTn id="274" fill="hold">
                            <p:stCondLst>
                              <p:cond delay="0"/>
                            </p:stCondLst>
                            <p:childTnLst>
                              <p:par>
                                <p:cTn id="275" presetID="39" presetClass="entr" presetSubtype="0" accel="100000" fill="hold" grpId="0" nodeType="clickEffect">
                                  <p:stCondLst>
                                    <p:cond delay="0"/>
                                  </p:stCondLst>
                                  <p:childTnLst>
                                    <p:set>
                                      <p:cBhvr>
                                        <p:cTn id="276" dur="1" fill="hold">
                                          <p:stCondLst>
                                            <p:cond delay="0"/>
                                          </p:stCondLst>
                                        </p:cTn>
                                        <p:tgtEl>
                                          <p:spTgt spid="457759"/>
                                        </p:tgtEl>
                                        <p:attrNameLst>
                                          <p:attrName>style.visibility</p:attrName>
                                        </p:attrNameLst>
                                      </p:cBhvr>
                                      <p:to>
                                        <p:strVal val="visible"/>
                                      </p:to>
                                    </p:set>
                                    <p:anim calcmode="lin" valueType="num">
                                      <p:cBhvr>
                                        <p:cTn id="277" dur="500" fill="hold"/>
                                        <p:tgtEl>
                                          <p:spTgt spid="457759"/>
                                        </p:tgtEl>
                                        <p:attrNameLst>
                                          <p:attrName>ppt_h</p:attrName>
                                        </p:attrNameLst>
                                      </p:cBhvr>
                                      <p:tavLst>
                                        <p:tav tm="0">
                                          <p:val>
                                            <p:strVal val="#ppt_h/20"/>
                                          </p:val>
                                        </p:tav>
                                        <p:tav tm="50000">
                                          <p:val>
                                            <p:strVal val="#ppt_h/20"/>
                                          </p:val>
                                        </p:tav>
                                        <p:tav tm="100000">
                                          <p:val>
                                            <p:strVal val="#ppt_h"/>
                                          </p:val>
                                        </p:tav>
                                      </p:tavLst>
                                    </p:anim>
                                    <p:anim calcmode="lin" valueType="num">
                                      <p:cBhvr>
                                        <p:cTn id="278" dur="500" fill="hold"/>
                                        <p:tgtEl>
                                          <p:spTgt spid="457759"/>
                                        </p:tgtEl>
                                        <p:attrNameLst>
                                          <p:attrName>ppt_w</p:attrName>
                                        </p:attrNameLst>
                                      </p:cBhvr>
                                      <p:tavLst>
                                        <p:tav tm="0">
                                          <p:val>
                                            <p:strVal val="#ppt_w+.3"/>
                                          </p:val>
                                        </p:tav>
                                        <p:tav tm="50000">
                                          <p:val>
                                            <p:strVal val="#ppt_w+.3"/>
                                          </p:val>
                                        </p:tav>
                                        <p:tav tm="100000">
                                          <p:val>
                                            <p:strVal val="#ppt_w"/>
                                          </p:val>
                                        </p:tav>
                                      </p:tavLst>
                                    </p:anim>
                                    <p:anim calcmode="lin" valueType="num">
                                      <p:cBhvr>
                                        <p:cTn id="279" dur="500" fill="hold"/>
                                        <p:tgtEl>
                                          <p:spTgt spid="457759"/>
                                        </p:tgtEl>
                                        <p:attrNameLst>
                                          <p:attrName>ppt_x</p:attrName>
                                        </p:attrNameLst>
                                      </p:cBhvr>
                                      <p:tavLst>
                                        <p:tav tm="0">
                                          <p:val>
                                            <p:strVal val="#ppt_x-.3"/>
                                          </p:val>
                                        </p:tav>
                                        <p:tav tm="50000">
                                          <p:val>
                                            <p:strVal val="#ppt_x"/>
                                          </p:val>
                                        </p:tav>
                                        <p:tav tm="100000">
                                          <p:val>
                                            <p:strVal val="#ppt_x"/>
                                          </p:val>
                                        </p:tav>
                                      </p:tavLst>
                                    </p:anim>
                                    <p:anim calcmode="lin" valueType="num">
                                      <p:cBhvr>
                                        <p:cTn id="280" dur="500" fill="hold"/>
                                        <p:tgtEl>
                                          <p:spTgt spid="457759"/>
                                        </p:tgtEl>
                                        <p:attrNameLst>
                                          <p:attrName>ppt_y</p:attrName>
                                        </p:attrNameLst>
                                      </p:cBhvr>
                                      <p:tavLst>
                                        <p:tav tm="0">
                                          <p:val>
                                            <p:strVal val="#ppt_y"/>
                                          </p:val>
                                        </p:tav>
                                        <p:tav tm="100000">
                                          <p:val>
                                            <p:strVal val="#ppt_y"/>
                                          </p:val>
                                        </p:tav>
                                      </p:tavLst>
                                    </p:anim>
                                  </p:childTnLst>
                                </p:cTn>
                              </p:par>
                            </p:childTnLst>
                          </p:cTn>
                        </p:par>
                      </p:childTnLst>
                    </p:cTn>
                  </p:par>
                  <p:par>
                    <p:cTn id="281" fill="hold">
                      <p:stCondLst>
                        <p:cond delay="indefinite"/>
                      </p:stCondLst>
                      <p:childTnLst>
                        <p:par>
                          <p:cTn id="282" fill="hold">
                            <p:stCondLst>
                              <p:cond delay="0"/>
                            </p:stCondLst>
                            <p:childTnLst>
                              <p:par>
                                <p:cTn id="283" presetID="53" presetClass="entr" presetSubtype="0" fill="hold" grpId="1" nodeType="clickEffect">
                                  <p:stCondLst>
                                    <p:cond delay="0"/>
                                  </p:stCondLst>
                                  <p:childTnLst>
                                    <p:set>
                                      <p:cBhvr>
                                        <p:cTn id="284" dur="1" fill="hold">
                                          <p:stCondLst>
                                            <p:cond delay="0"/>
                                          </p:stCondLst>
                                        </p:cTn>
                                        <p:tgtEl>
                                          <p:spTgt spid="457770"/>
                                        </p:tgtEl>
                                        <p:attrNameLst>
                                          <p:attrName>style.visibility</p:attrName>
                                        </p:attrNameLst>
                                      </p:cBhvr>
                                      <p:to>
                                        <p:strVal val="visible"/>
                                      </p:to>
                                    </p:set>
                                    <p:anim calcmode="lin" valueType="num">
                                      <p:cBhvr>
                                        <p:cTn id="285" dur="500" fill="hold"/>
                                        <p:tgtEl>
                                          <p:spTgt spid="457770"/>
                                        </p:tgtEl>
                                        <p:attrNameLst>
                                          <p:attrName>ppt_w</p:attrName>
                                        </p:attrNameLst>
                                      </p:cBhvr>
                                      <p:tavLst>
                                        <p:tav tm="0">
                                          <p:val>
                                            <p:fltVal val="0"/>
                                          </p:val>
                                        </p:tav>
                                        <p:tav tm="100000">
                                          <p:val>
                                            <p:strVal val="#ppt_w"/>
                                          </p:val>
                                        </p:tav>
                                      </p:tavLst>
                                    </p:anim>
                                    <p:anim calcmode="lin" valueType="num">
                                      <p:cBhvr>
                                        <p:cTn id="286" dur="500" fill="hold"/>
                                        <p:tgtEl>
                                          <p:spTgt spid="457770"/>
                                        </p:tgtEl>
                                        <p:attrNameLst>
                                          <p:attrName>ppt_h</p:attrName>
                                        </p:attrNameLst>
                                      </p:cBhvr>
                                      <p:tavLst>
                                        <p:tav tm="0">
                                          <p:val>
                                            <p:fltVal val="0"/>
                                          </p:val>
                                        </p:tav>
                                        <p:tav tm="100000">
                                          <p:val>
                                            <p:strVal val="#ppt_h"/>
                                          </p:val>
                                        </p:tav>
                                      </p:tavLst>
                                    </p:anim>
                                    <p:animEffect transition="in" filter="fade">
                                      <p:cBhvr>
                                        <p:cTn id="287" dur="500"/>
                                        <p:tgtEl>
                                          <p:spTgt spid="457770"/>
                                        </p:tgtEl>
                                      </p:cBhvr>
                                    </p:animEffect>
                                  </p:childTnLst>
                                </p:cTn>
                              </p:par>
                              <p:par>
                                <p:cTn id="288" presetID="0" presetClass="path" presetSubtype="0" accel="50000" decel="50000" fill="hold" grpId="0" nodeType="withEffect">
                                  <p:stCondLst>
                                    <p:cond delay="0"/>
                                  </p:stCondLst>
                                  <p:childTnLst>
                                    <p:animMotion origin="layout" path="M 1.38889E-6 -2.59259E-6 L -0.02708 -0.50833 " pathEditMode="relative" rAng="0" ptsTypes="AA">
                                      <p:cBhvr>
                                        <p:cTn id="289" dur="2000" fill="hold"/>
                                        <p:tgtEl>
                                          <p:spTgt spid="457770"/>
                                        </p:tgtEl>
                                        <p:attrNameLst>
                                          <p:attrName>ppt_x</p:attrName>
                                          <p:attrName>ppt_y</p:attrName>
                                        </p:attrNameLst>
                                      </p:cBhvr>
                                      <p:rCtr x="-1400" y="-25400"/>
                                    </p:animMotion>
                                  </p:childTnLst>
                                </p:cTn>
                              </p:par>
                              <p:par>
                                <p:cTn id="290" presetID="10" presetClass="exit" presetSubtype="0" fill="hold" grpId="1" nodeType="withEffect">
                                  <p:stCondLst>
                                    <p:cond delay="0"/>
                                  </p:stCondLst>
                                  <p:childTnLst>
                                    <p:animEffect transition="out" filter="fade">
                                      <p:cBhvr>
                                        <p:cTn id="291" dur="2000"/>
                                        <p:tgtEl>
                                          <p:spTgt spid="457762"/>
                                        </p:tgtEl>
                                      </p:cBhvr>
                                    </p:animEffect>
                                    <p:set>
                                      <p:cBhvr>
                                        <p:cTn id="292" dur="1" fill="hold">
                                          <p:stCondLst>
                                            <p:cond delay="1999"/>
                                          </p:stCondLst>
                                        </p:cTn>
                                        <p:tgtEl>
                                          <p:spTgt spid="4577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3" grpId="0" animBg="1"/>
      <p:bldP spid="457734" grpId="0"/>
      <p:bldP spid="457734" grpId="1"/>
      <p:bldP spid="457734" grpId="2"/>
      <p:bldP spid="457735" grpId="0"/>
      <p:bldP spid="457735" grpId="1"/>
      <p:bldP spid="457735" grpId="2"/>
      <p:bldP spid="457736" grpId="0" animBg="1"/>
      <p:bldP spid="457736" grpId="1" animBg="1"/>
      <p:bldP spid="457736" grpId="2" animBg="1"/>
      <p:bldP spid="457737" grpId="0" animBg="1"/>
      <p:bldP spid="457737" grpId="1" animBg="1"/>
      <p:bldP spid="457737" grpId="2" animBg="1"/>
      <p:bldP spid="457738" grpId="0"/>
      <p:bldP spid="457738" grpId="1"/>
      <p:bldP spid="457738" grpId="2"/>
      <p:bldP spid="457739" grpId="0"/>
      <p:bldP spid="457739" grpId="1"/>
      <p:bldP spid="457739" grpId="2"/>
      <p:bldP spid="457740" grpId="0"/>
      <p:bldP spid="457740" grpId="1"/>
      <p:bldP spid="457740" grpId="2"/>
      <p:bldP spid="457741" grpId="0"/>
      <p:bldP spid="457741" grpId="1"/>
      <p:bldP spid="457742" grpId="0" animBg="1"/>
      <p:bldP spid="457742" grpId="1" animBg="1"/>
      <p:bldP spid="457742" grpId="2" animBg="1"/>
      <p:bldP spid="457743" grpId="0" animBg="1"/>
      <p:bldP spid="457743" grpId="1" animBg="1"/>
      <p:bldP spid="457743" grpId="2" animBg="1"/>
      <p:bldP spid="457744" grpId="0"/>
      <p:bldP spid="457744" grpId="1"/>
      <p:bldP spid="457744" grpId="2"/>
      <p:bldP spid="457745" grpId="0"/>
      <p:bldP spid="457745" grpId="1"/>
      <p:bldP spid="457745" grpId="2"/>
      <p:bldP spid="457746" grpId="0"/>
      <p:bldP spid="457746" grpId="1"/>
      <p:bldP spid="457746" grpId="2"/>
      <p:bldP spid="457747" grpId="0"/>
      <p:bldP spid="457747" grpId="1"/>
      <p:bldP spid="457747" grpId="2"/>
      <p:bldP spid="457748" grpId="0"/>
      <p:bldP spid="457749" grpId="0"/>
      <p:bldP spid="457749" grpId="1"/>
      <p:bldP spid="457750" grpId="0"/>
      <p:bldP spid="457754" grpId="0"/>
      <p:bldP spid="457755" grpId="0"/>
      <p:bldP spid="457756" grpId="0" animBg="1"/>
      <p:bldP spid="457757" grpId="0" animBg="1"/>
      <p:bldP spid="457758" grpId="0"/>
      <p:bldP spid="457759" grpId="0"/>
      <p:bldP spid="457760" grpId="0" animBg="1"/>
      <p:bldP spid="457760" grpId="1" animBg="1"/>
      <p:bldP spid="457761" grpId="0" animBg="1"/>
      <p:bldP spid="457761" grpId="1" animBg="1"/>
      <p:bldP spid="457762" grpId="0"/>
      <p:bldP spid="457762" grpId="1"/>
      <p:bldP spid="457766" grpId="0"/>
      <p:bldP spid="457767" grpId="0"/>
      <p:bldP spid="457768" grpId="0" animBg="1"/>
      <p:bldP spid="457769" grpId="0" animBg="1"/>
      <p:bldP spid="457770" grpId="0"/>
      <p:bldP spid="457770" grpId="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5"/>
          <p:cNvSpPr txBox="1">
            <a:spLocks noChangeArrowheads="1"/>
          </p:cNvSpPr>
          <p:nvPr/>
        </p:nvSpPr>
        <p:spPr bwMode="auto">
          <a:xfrm>
            <a:off x="288925" y="1325563"/>
            <a:ext cx="8297863" cy="517525"/>
          </a:xfrm>
          <a:prstGeom prst="rect">
            <a:avLst/>
          </a:prstGeom>
          <a:noFill/>
          <a:ln w="9525">
            <a:noFill/>
            <a:miter lim="800000"/>
            <a:headEnd/>
            <a:tailEnd/>
          </a:ln>
        </p:spPr>
        <p:txBody>
          <a:bodyPr wrap="none">
            <a:spAutoFit/>
          </a:bodyPr>
          <a:lstStyle/>
          <a:p>
            <a:pPr marL="457200" indent="-457200"/>
            <a:r>
              <a:rPr lang="en-US"/>
              <a:t>5.  An unbalanced chemical equation is given as __N</a:t>
            </a:r>
            <a:r>
              <a:rPr lang="en-US" baseline="-25000"/>
              <a:t>2</a:t>
            </a:r>
            <a:r>
              <a:rPr lang="en-US"/>
              <a:t>H</a:t>
            </a:r>
            <a:r>
              <a:rPr lang="en-US" baseline="-25000"/>
              <a:t>4</a:t>
            </a:r>
            <a:r>
              <a:rPr lang="en-US"/>
              <a:t>(l)  +   __N</a:t>
            </a:r>
            <a:r>
              <a:rPr lang="en-US" baseline="-25000"/>
              <a:t>2</a:t>
            </a:r>
            <a:r>
              <a:rPr lang="en-US"/>
              <a:t>O</a:t>
            </a:r>
            <a:r>
              <a:rPr lang="en-US" baseline="-25000"/>
              <a:t>4</a:t>
            </a:r>
            <a:r>
              <a:rPr lang="en-US"/>
              <a:t>(l)           __N</a:t>
            </a:r>
            <a:r>
              <a:rPr lang="en-US" baseline="-25000"/>
              <a:t>2</a:t>
            </a:r>
            <a:r>
              <a:rPr lang="en-US"/>
              <a:t>(g)   +   __ H</a:t>
            </a:r>
            <a:r>
              <a:rPr lang="en-US" baseline="-25000"/>
              <a:t>2</a:t>
            </a:r>
            <a:r>
              <a:rPr lang="en-US"/>
              <a:t>O(g). </a:t>
            </a:r>
          </a:p>
          <a:p>
            <a:pPr marL="457200" indent="-457200"/>
            <a:r>
              <a:rPr lang="en-US"/>
              <a:t>             If you begin with 400 g of N</a:t>
            </a:r>
            <a:r>
              <a:rPr lang="en-US" baseline="-25000"/>
              <a:t>2</a:t>
            </a:r>
            <a:r>
              <a:rPr lang="en-US"/>
              <a:t>H</a:t>
            </a:r>
            <a:r>
              <a:rPr lang="en-US" baseline="-25000"/>
              <a:t>4</a:t>
            </a:r>
            <a:r>
              <a:rPr lang="en-US"/>
              <a:t> and 900 g of N</a:t>
            </a:r>
            <a:r>
              <a:rPr lang="en-US" baseline="-25000"/>
              <a:t>2</a:t>
            </a:r>
            <a:r>
              <a:rPr lang="en-US"/>
              <a:t>O</a:t>
            </a:r>
            <a:r>
              <a:rPr lang="en-US" baseline="-25000"/>
              <a:t>4</a:t>
            </a:r>
            <a:r>
              <a:rPr lang="en-US"/>
              <a:t>…</a:t>
            </a:r>
          </a:p>
        </p:txBody>
      </p:sp>
      <p:sp>
        <p:nvSpPr>
          <p:cNvPr id="148483" name="Rectangle 7"/>
          <p:cNvSpPr>
            <a:spLocks noGrp="1" noChangeArrowheads="1"/>
          </p:cNvSpPr>
          <p:nvPr>
            <p:ph type="title"/>
          </p:nvPr>
        </p:nvSpPr>
        <p:spPr>
          <a:noFill/>
        </p:spPr>
        <p:txBody>
          <a:bodyPr/>
          <a:lstStyle/>
          <a:p>
            <a:pPr eaLnBrk="1" hangingPunct="1"/>
            <a:r>
              <a:rPr lang="en-US" sz="2800" i="1" smtClean="0"/>
              <a:t>Limiting Reactant Problems - continued</a:t>
            </a:r>
          </a:p>
        </p:txBody>
      </p:sp>
      <p:sp>
        <p:nvSpPr>
          <p:cNvPr id="462856" name="Oval 8">
            <a:hlinkClick r:id="rId3" action="ppaction://hlinksldjump"/>
          </p:cNvPr>
          <p:cNvSpPr>
            <a:spLocks noChangeArrowheads="1"/>
          </p:cNvSpPr>
          <p:nvPr/>
        </p:nvSpPr>
        <p:spPr bwMode="auto">
          <a:xfrm>
            <a:off x="300038" y="232251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Easy</a:t>
            </a:r>
          </a:p>
        </p:txBody>
      </p:sp>
      <p:sp>
        <p:nvSpPr>
          <p:cNvPr id="148485" name="Line 9"/>
          <p:cNvSpPr>
            <a:spLocks noChangeShapeType="1"/>
          </p:cNvSpPr>
          <p:nvPr/>
        </p:nvSpPr>
        <p:spPr bwMode="auto">
          <a:xfrm>
            <a:off x="6153150" y="1495425"/>
            <a:ext cx="304800" cy="0"/>
          </a:xfrm>
          <a:prstGeom prst="line">
            <a:avLst/>
          </a:prstGeom>
          <a:noFill/>
          <a:ln w="12700">
            <a:solidFill>
              <a:schemeClr val="tx1"/>
            </a:solidFill>
            <a:round/>
            <a:headEnd/>
            <a:tailEnd type="triangle" w="med" len="med"/>
          </a:ln>
        </p:spPr>
        <p:txBody>
          <a:bodyPr/>
          <a:lstStyle/>
          <a:p>
            <a:endParaRPr lang="en-US"/>
          </a:p>
        </p:txBody>
      </p:sp>
      <p:sp>
        <p:nvSpPr>
          <p:cNvPr id="148486" name="Text Box 10"/>
          <p:cNvSpPr txBox="1">
            <a:spLocks noChangeArrowheads="1"/>
          </p:cNvSpPr>
          <p:nvPr/>
        </p:nvSpPr>
        <p:spPr bwMode="auto">
          <a:xfrm>
            <a:off x="946150" y="1887538"/>
            <a:ext cx="7954963" cy="304800"/>
          </a:xfrm>
          <a:prstGeom prst="rect">
            <a:avLst/>
          </a:prstGeom>
          <a:noFill/>
          <a:ln w="9525">
            <a:noFill/>
            <a:miter lim="800000"/>
            <a:headEnd/>
            <a:tailEnd/>
          </a:ln>
        </p:spPr>
        <p:txBody>
          <a:bodyPr wrap="none">
            <a:spAutoFit/>
          </a:bodyPr>
          <a:lstStyle/>
          <a:p>
            <a:r>
              <a:rPr lang="en-US"/>
              <a:t>A.  Find the number of liters of water produced (</a:t>
            </a:r>
            <a:r>
              <a:rPr lang="en-US">
                <a:hlinkClick r:id="rId4" action="ppaction://hlinksldjump" tooltip="Water is not a gas at STP (zero degrees Celcius and 1 atm)"/>
              </a:rPr>
              <a:t>at STP</a:t>
            </a:r>
            <a:r>
              <a:rPr lang="en-US"/>
              <a:t>), assuming the reaction goes to completion.</a:t>
            </a:r>
          </a:p>
        </p:txBody>
      </p:sp>
      <p:grpSp>
        <p:nvGrpSpPr>
          <p:cNvPr id="2" name="Group 56"/>
          <p:cNvGrpSpPr>
            <a:grpSpLocks/>
          </p:cNvGrpSpPr>
          <p:nvPr/>
        </p:nvGrpSpPr>
        <p:grpSpPr bwMode="auto">
          <a:xfrm>
            <a:off x="4175125" y="1325563"/>
            <a:ext cx="3663950" cy="304800"/>
            <a:chOff x="2630" y="835"/>
            <a:chExt cx="2308" cy="192"/>
          </a:xfrm>
        </p:grpSpPr>
        <p:sp>
          <p:nvSpPr>
            <p:cNvPr id="148501" name="Text Box 44"/>
            <p:cNvSpPr txBox="1">
              <a:spLocks noChangeArrowheads="1"/>
            </p:cNvSpPr>
            <p:nvPr/>
          </p:nvSpPr>
          <p:spPr bwMode="auto">
            <a:xfrm>
              <a:off x="2630" y="835"/>
              <a:ext cx="178" cy="192"/>
            </a:xfrm>
            <a:prstGeom prst="rect">
              <a:avLst/>
            </a:prstGeom>
            <a:noFill/>
            <a:ln w="9525">
              <a:noFill/>
              <a:miter lim="800000"/>
              <a:headEnd/>
              <a:tailEnd/>
            </a:ln>
          </p:spPr>
          <p:txBody>
            <a:bodyPr wrap="none">
              <a:spAutoFit/>
            </a:bodyPr>
            <a:lstStyle/>
            <a:p>
              <a:r>
                <a:rPr lang="en-US">
                  <a:solidFill>
                    <a:schemeClr val="accent2"/>
                  </a:solidFill>
                </a:rPr>
                <a:t>2</a:t>
              </a:r>
            </a:p>
          </p:txBody>
        </p:sp>
        <p:sp>
          <p:nvSpPr>
            <p:cNvPr id="148502" name="Text Box 45"/>
            <p:cNvSpPr txBox="1">
              <a:spLocks noChangeArrowheads="1"/>
            </p:cNvSpPr>
            <p:nvPr/>
          </p:nvSpPr>
          <p:spPr bwMode="auto">
            <a:xfrm>
              <a:off x="4118" y="835"/>
              <a:ext cx="178" cy="192"/>
            </a:xfrm>
            <a:prstGeom prst="rect">
              <a:avLst/>
            </a:prstGeom>
            <a:noFill/>
            <a:ln w="9525">
              <a:noFill/>
              <a:miter lim="800000"/>
              <a:headEnd/>
              <a:tailEnd/>
            </a:ln>
          </p:spPr>
          <p:txBody>
            <a:bodyPr wrap="none">
              <a:spAutoFit/>
            </a:bodyPr>
            <a:lstStyle/>
            <a:p>
              <a:r>
                <a:rPr lang="en-US">
                  <a:solidFill>
                    <a:schemeClr val="accent2"/>
                  </a:solidFill>
                </a:rPr>
                <a:t>3</a:t>
              </a:r>
            </a:p>
          </p:txBody>
        </p:sp>
        <p:sp>
          <p:nvSpPr>
            <p:cNvPr id="148503" name="Text Box 46"/>
            <p:cNvSpPr txBox="1">
              <a:spLocks noChangeArrowheads="1"/>
            </p:cNvSpPr>
            <p:nvPr/>
          </p:nvSpPr>
          <p:spPr bwMode="auto">
            <a:xfrm>
              <a:off x="4760" y="835"/>
              <a:ext cx="178" cy="192"/>
            </a:xfrm>
            <a:prstGeom prst="rect">
              <a:avLst/>
            </a:prstGeom>
            <a:noFill/>
            <a:ln w="9525">
              <a:noFill/>
              <a:miter lim="800000"/>
              <a:headEnd/>
              <a:tailEnd/>
            </a:ln>
          </p:spPr>
          <p:txBody>
            <a:bodyPr wrap="none">
              <a:spAutoFit/>
            </a:bodyPr>
            <a:lstStyle/>
            <a:p>
              <a:r>
                <a:rPr lang="en-US">
                  <a:solidFill>
                    <a:schemeClr val="accent2"/>
                  </a:solidFill>
                </a:rPr>
                <a:t>4</a:t>
              </a:r>
            </a:p>
          </p:txBody>
        </p:sp>
      </p:grpSp>
      <p:sp>
        <p:nvSpPr>
          <p:cNvPr id="148488" name="Text Box 47"/>
          <p:cNvSpPr txBox="1">
            <a:spLocks noChangeArrowheads="1"/>
          </p:cNvSpPr>
          <p:nvPr/>
        </p:nvSpPr>
        <p:spPr bwMode="auto">
          <a:xfrm>
            <a:off x="946150" y="2306638"/>
            <a:ext cx="8043863" cy="304800"/>
          </a:xfrm>
          <a:prstGeom prst="rect">
            <a:avLst/>
          </a:prstGeom>
          <a:noFill/>
          <a:ln w="9525">
            <a:noFill/>
            <a:miter lim="800000"/>
            <a:headEnd/>
            <a:tailEnd/>
          </a:ln>
        </p:spPr>
        <p:txBody>
          <a:bodyPr wrap="none">
            <a:spAutoFit/>
          </a:bodyPr>
          <a:lstStyle/>
          <a:p>
            <a:r>
              <a:rPr lang="en-US"/>
              <a:t>B.  Find the number of liters of nitrogen produced at STP, assuming the reaction goes to completion.</a:t>
            </a:r>
          </a:p>
        </p:txBody>
      </p:sp>
      <p:sp>
        <p:nvSpPr>
          <p:cNvPr id="148489" name="Text Box 48"/>
          <p:cNvSpPr txBox="1">
            <a:spLocks noChangeArrowheads="1"/>
          </p:cNvSpPr>
          <p:nvPr/>
        </p:nvSpPr>
        <p:spPr bwMode="auto">
          <a:xfrm>
            <a:off x="946150" y="2792413"/>
            <a:ext cx="6340475" cy="304800"/>
          </a:xfrm>
          <a:prstGeom prst="rect">
            <a:avLst/>
          </a:prstGeom>
          <a:noFill/>
          <a:ln w="9525">
            <a:noFill/>
            <a:miter lim="800000"/>
            <a:headEnd/>
            <a:tailEnd/>
          </a:ln>
        </p:spPr>
        <p:txBody>
          <a:bodyPr wrap="none">
            <a:spAutoFit/>
          </a:bodyPr>
          <a:lstStyle/>
          <a:p>
            <a:r>
              <a:rPr lang="en-US"/>
              <a:t>C.  Find the mass of excess reactant left over at the conclusion of the reaction.</a:t>
            </a:r>
          </a:p>
        </p:txBody>
      </p:sp>
      <p:sp>
        <p:nvSpPr>
          <p:cNvPr id="462897" name="Oval 49">
            <a:hlinkClick r:id="rId5" action="ppaction://hlinksldjump"/>
          </p:cNvPr>
          <p:cNvSpPr>
            <a:spLocks noChangeArrowheads="1"/>
          </p:cNvSpPr>
          <p:nvPr/>
        </p:nvSpPr>
        <p:spPr bwMode="auto">
          <a:xfrm>
            <a:off x="309563" y="279876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Easy</a:t>
            </a:r>
          </a:p>
        </p:txBody>
      </p:sp>
      <p:sp>
        <p:nvSpPr>
          <p:cNvPr id="462898" name="Oval 50">
            <a:hlinkClick r:id="rId6" action="ppaction://hlinksldjump"/>
          </p:cNvPr>
          <p:cNvSpPr>
            <a:spLocks noChangeArrowheads="1"/>
          </p:cNvSpPr>
          <p:nvPr/>
        </p:nvSpPr>
        <p:spPr bwMode="auto">
          <a:xfrm>
            <a:off x="309563" y="1855788"/>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Easy</a:t>
            </a:r>
          </a:p>
        </p:txBody>
      </p:sp>
      <p:sp>
        <p:nvSpPr>
          <p:cNvPr id="148492" name="Text Box 51"/>
          <p:cNvSpPr txBox="1">
            <a:spLocks noChangeArrowheads="1"/>
          </p:cNvSpPr>
          <p:nvPr/>
        </p:nvSpPr>
        <p:spPr bwMode="auto">
          <a:xfrm>
            <a:off x="288925" y="3640138"/>
            <a:ext cx="7026275" cy="517525"/>
          </a:xfrm>
          <a:prstGeom prst="rect">
            <a:avLst/>
          </a:prstGeom>
          <a:noFill/>
          <a:ln w="9525">
            <a:noFill/>
            <a:miter lim="800000"/>
            <a:headEnd/>
            <a:tailEnd/>
          </a:ln>
        </p:spPr>
        <p:txBody>
          <a:bodyPr wrap="none">
            <a:spAutoFit/>
          </a:bodyPr>
          <a:lstStyle/>
          <a:p>
            <a:pPr marL="457200" indent="-457200"/>
            <a:r>
              <a:rPr lang="en-US"/>
              <a:t>6.  An unbalanced chemical equation is given as __Na(s)  +   __O</a:t>
            </a:r>
            <a:r>
              <a:rPr lang="en-US" baseline="-25000"/>
              <a:t>2</a:t>
            </a:r>
            <a:r>
              <a:rPr lang="en-US"/>
              <a:t>(g)           __Na</a:t>
            </a:r>
            <a:r>
              <a:rPr lang="en-US" baseline="-25000"/>
              <a:t>2</a:t>
            </a:r>
            <a:r>
              <a:rPr lang="en-US"/>
              <a:t>O</a:t>
            </a:r>
            <a:r>
              <a:rPr lang="en-US" baseline="-25000"/>
              <a:t> </a:t>
            </a:r>
            <a:r>
              <a:rPr lang="en-US"/>
              <a:t>(s)</a:t>
            </a:r>
          </a:p>
          <a:p>
            <a:pPr marL="457200" indent="-457200"/>
            <a:r>
              <a:rPr lang="en-US"/>
              <a:t>             If you have 100 g of sodium and 60 g of oxygen…</a:t>
            </a:r>
          </a:p>
        </p:txBody>
      </p:sp>
      <p:sp>
        <p:nvSpPr>
          <p:cNvPr id="462900" name="Oval 52">
            <a:hlinkClick r:id="rId7" action="ppaction://hlinksldjump"/>
          </p:cNvPr>
          <p:cNvSpPr>
            <a:spLocks noChangeArrowheads="1"/>
          </p:cNvSpPr>
          <p:nvPr/>
        </p:nvSpPr>
        <p:spPr bwMode="auto">
          <a:xfrm>
            <a:off x="300038" y="4637088"/>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Easy</a:t>
            </a:r>
          </a:p>
        </p:txBody>
      </p:sp>
      <p:sp>
        <p:nvSpPr>
          <p:cNvPr id="148494" name="Text Box 53"/>
          <p:cNvSpPr txBox="1">
            <a:spLocks noChangeArrowheads="1"/>
          </p:cNvSpPr>
          <p:nvPr/>
        </p:nvSpPr>
        <p:spPr bwMode="auto">
          <a:xfrm>
            <a:off x="946150" y="4202113"/>
            <a:ext cx="4586288" cy="304800"/>
          </a:xfrm>
          <a:prstGeom prst="rect">
            <a:avLst/>
          </a:prstGeom>
          <a:noFill/>
          <a:ln w="9525">
            <a:noFill/>
            <a:miter lim="800000"/>
            <a:headEnd/>
            <a:tailEnd/>
          </a:ln>
        </p:spPr>
        <p:txBody>
          <a:bodyPr wrap="none">
            <a:spAutoFit/>
          </a:bodyPr>
          <a:lstStyle/>
          <a:p>
            <a:r>
              <a:rPr lang="en-US"/>
              <a:t>A.  Find the number of moles of sodium oxide produced.</a:t>
            </a:r>
          </a:p>
        </p:txBody>
      </p:sp>
      <p:sp>
        <p:nvSpPr>
          <p:cNvPr id="148495" name="Text Box 54"/>
          <p:cNvSpPr txBox="1">
            <a:spLocks noChangeArrowheads="1"/>
          </p:cNvSpPr>
          <p:nvPr/>
        </p:nvSpPr>
        <p:spPr bwMode="auto">
          <a:xfrm>
            <a:off x="946150" y="4621213"/>
            <a:ext cx="6330950" cy="304800"/>
          </a:xfrm>
          <a:prstGeom prst="rect">
            <a:avLst/>
          </a:prstGeom>
          <a:noFill/>
          <a:ln w="9525">
            <a:noFill/>
            <a:miter lim="800000"/>
            <a:headEnd/>
            <a:tailEnd/>
          </a:ln>
        </p:spPr>
        <p:txBody>
          <a:bodyPr wrap="none">
            <a:spAutoFit/>
          </a:bodyPr>
          <a:lstStyle/>
          <a:p>
            <a:r>
              <a:rPr lang="en-US"/>
              <a:t>B.  Find the mass of excess reactant left over at the conclusion of the reaction.</a:t>
            </a:r>
          </a:p>
        </p:txBody>
      </p:sp>
      <p:sp>
        <p:nvSpPr>
          <p:cNvPr id="462903" name="Oval 55">
            <a:hlinkClick r:id="rId8" action="ppaction://hlinksldjump"/>
          </p:cNvPr>
          <p:cNvSpPr>
            <a:spLocks noChangeArrowheads="1"/>
          </p:cNvSpPr>
          <p:nvPr/>
        </p:nvSpPr>
        <p:spPr bwMode="auto">
          <a:xfrm>
            <a:off x="309563" y="417036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Easy</a:t>
            </a:r>
          </a:p>
        </p:txBody>
      </p:sp>
      <p:sp>
        <p:nvSpPr>
          <p:cNvPr id="148497" name="Text Box 58"/>
          <p:cNvSpPr txBox="1">
            <a:spLocks noChangeArrowheads="1"/>
          </p:cNvSpPr>
          <p:nvPr/>
        </p:nvSpPr>
        <p:spPr bwMode="auto">
          <a:xfrm>
            <a:off x="365125" y="6364288"/>
            <a:ext cx="8429625" cy="396875"/>
          </a:xfrm>
          <a:prstGeom prst="rect">
            <a:avLst/>
          </a:prstGeom>
          <a:noFill/>
          <a:ln w="9525">
            <a:noFill/>
            <a:miter lim="800000"/>
            <a:headEnd/>
            <a:tailEnd/>
          </a:ln>
        </p:spPr>
        <p:txBody>
          <a:bodyPr wrap="none">
            <a:spAutoFit/>
          </a:bodyPr>
          <a:lstStyle/>
          <a:p>
            <a:r>
              <a:rPr lang="en-US" sz="1000"/>
              <a:t>Answers:         5A.  </a:t>
            </a:r>
            <a:r>
              <a:rPr lang="en-US" sz="1000">
                <a:solidFill>
                  <a:srgbClr val="333333"/>
                </a:solidFill>
              </a:rPr>
              <a:t>560 L H</a:t>
            </a:r>
            <a:r>
              <a:rPr lang="en-US" sz="1000" baseline="-25000">
                <a:solidFill>
                  <a:srgbClr val="333333"/>
                </a:solidFill>
              </a:rPr>
              <a:t>2</a:t>
            </a:r>
            <a:r>
              <a:rPr lang="en-US" sz="1000">
                <a:solidFill>
                  <a:srgbClr val="333333"/>
                </a:solidFill>
              </a:rPr>
              <a:t>O (@STP - gas)</a:t>
            </a:r>
            <a:r>
              <a:rPr lang="en-US" sz="1000"/>
              <a:t>          5B.  420 L N</a:t>
            </a:r>
            <a:r>
              <a:rPr lang="en-US" sz="1000" baseline="-25000"/>
              <a:t>2</a:t>
            </a:r>
            <a:r>
              <a:rPr lang="en-US" sz="1000"/>
              <a:t>          5C.  325 g N</a:t>
            </a:r>
            <a:r>
              <a:rPr lang="en-US" sz="1000" baseline="-25000"/>
              <a:t>2</a:t>
            </a:r>
            <a:r>
              <a:rPr lang="en-US" sz="1000"/>
              <a:t>O</a:t>
            </a:r>
            <a:r>
              <a:rPr lang="en-US" sz="1000" baseline="-25000"/>
              <a:t>4</a:t>
            </a:r>
            <a:r>
              <a:rPr lang="en-US" sz="1000"/>
              <a:t> </a:t>
            </a:r>
            <a:r>
              <a:rPr lang="en-US" sz="1000" i="1"/>
              <a:t>excess</a:t>
            </a:r>
            <a:r>
              <a:rPr lang="en-US" sz="1000"/>
              <a:t>          6A.  2.17 mol Na</a:t>
            </a:r>
            <a:r>
              <a:rPr lang="en-US" sz="1000" baseline="-25000"/>
              <a:t>2</a:t>
            </a:r>
            <a:r>
              <a:rPr lang="en-US" sz="1000"/>
              <a:t>O          6B. 25.2 g O</a:t>
            </a:r>
            <a:r>
              <a:rPr lang="en-US" sz="1000" baseline="-25000"/>
              <a:t>2</a:t>
            </a:r>
            <a:r>
              <a:rPr lang="en-US" sz="1000"/>
              <a:t> </a:t>
            </a:r>
            <a:r>
              <a:rPr lang="en-US" sz="1000" i="1"/>
              <a:t>excess</a:t>
            </a:r>
          </a:p>
          <a:p>
            <a:r>
              <a:rPr lang="en-US" sz="1000"/>
              <a:t>                                      or  0.45 L H</a:t>
            </a:r>
            <a:r>
              <a:rPr lang="en-US" sz="1000" baseline="-25000"/>
              <a:t>2</a:t>
            </a:r>
            <a:r>
              <a:rPr lang="en-US" sz="1000"/>
              <a:t>O  </a:t>
            </a:r>
          </a:p>
        </p:txBody>
      </p:sp>
      <p:grpSp>
        <p:nvGrpSpPr>
          <p:cNvPr id="3" name="Group 63"/>
          <p:cNvGrpSpPr>
            <a:grpSpLocks/>
          </p:cNvGrpSpPr>
          <p:nvPr/>
        </p:nvGrpSpPr>
        <p:grpSpPr bwMode="auto">
          <a:xfrm>
            <a:off x="4184650" y="3630613"/>
            <a:ext cx="2416175" cy="304800"/>
            <a:chOff x="2636" y="2287"/>
            <a:chExt cx="1522" cy="192"/>
          </a:xfrm>
        </p:grpSpPr>
        <p:sp>
          <p:nvSpPr>
            <p:cNvPr id="148499" name="Text Box 60"/>
            <p:cNvSpPr txBox="1">
              <a:spLocks noChangeArrowheads="1"/>
            </p:cNvSpPr>
            <p:nvPr/>
          </p:nvSpPr>
          <p:spPr bwMode="auto">
            <a:xfrm>
              <a:off x="2636" y="2287"/>
              <a:ext cx="178" cy="192"/>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48500" name="Text Box 61"/>
            <p:cNvSpPr txBox="1">
              <a:spLocks noChangeArrowheads="1"/>
            </p:cNvSpPr>
            <p:nvPr/>
          </p:nvSpPr>
          <p:spPr bwMode="auto">
            <a:xfrm>
              <a:off x="3980" y="2287"/>
              <a:ext cx="178" cy="192"/>
            </a:xfrm>
            <a:prstGeom prst="rect">
              <a:avLst/>
            </a:prstGeom>
            <a:noFill/>
            <a:ln w="9525">
              <a:noFill/>
              <a:miter lim="800000"/>
              <a:headEnd/>
              <a:tailEnd/>
            </a:ln>
          </p:spPr>
          <p:txBody>
            <a:bodyPr wrap="none">
              <a:spAutoFit/>
            </a:bodyPr>
            <a:lstStyle/>
            <a:p>
              <a:r>
                <a:rPr lang="en-US">
                  <a:solidFill>
                    <a:schemeClr val="accent2"/>
                  </a:solidFill>
                </a:rPr>
                <a:t>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62856"/>
                                        </p:tgtEl>
                                        <p:attrNameLst>
                                          <p:attrName>style.visibility</p:attrName>
                                        </p:attrNameLst>
                                      </p:cBhvr>
                                      <p:to>
                                        <p:strVal val="visible"/>
                                      </p:to>
                                    </p:set>
                                    <p:anim calcmode="lin" valueType="num">
                                      <p:cBhvr>
                                        <p:cTn id="12" dur="500" fill="hold"/>
                                        <p:tgtEl>
                                          <p:spTgt spid="462856"/>
                                        </p:tgtEl>
                                        <p:attrNameLst>
                                          <p:attrName>ppt_w</p:attrName>
                                        </p:attrNameLst>
                                      </p:cBhvr>
                                      <p:tavLst>
                                        <p:tav tm="0">
                                          <p:val>
                                            <p:fltVal val="0"/>
                                          </p:val>
                                        </p:tav>
                                        <p:tav tm="100000">
                                          <p:val>
                                            <p:strVal val="#ppt_w"/>
                                          </p:val>
                                        </p:tav>
                                      </p:tavLst>
                                    </p:anim>
                                    <p:anim calcmode="lin" valueType="num">
                                      <p:cBhvr>
                                        <p:cTn id="13" dur="500" fill="hold"/>
                                        <p:tgtEl>
                                          <p:spTgt spid="462856"/>
                                        </p:tgtEl>
                                        <p:attrNameLst>
                                          <p:attrName>ppt_h</p:attrName>
                                        </p:attrNameLst>
                                      </p:cBhvr>
                                      <p:tavLst>
                                        <p:tav tm="0">
                                          <p:val>
                                            <p:fltVal val="0"/>
                                          </p:val>
                                        </p:tav>
                                        <p:tav tm="100000">
                                          <p:val>
                                            <p:strVal val="#ppt_h"/>
                                          </p:val>
                                        </p:tav>
                                      </p:tavLst>
                                    </p:anim>
                                    <p:animEffect transition="in" filter="fade">
                                      <p:cBhvr>
                                        <p:cTn id="14" dur="500"/>
                                        <p:tgtEl>
                                          <p:spTgt spid="462856"/>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462897"/>
                                        </p:tgtEl>
                                        <p:attrNameLst>
                                          <p:attrName>style.visibility</p:attrName>
                                        </p:attrNameLst>
                                      </p:cBhvr>
                                      <p:to>
                                        <p:strVal val="visible"/>
                                      </p:to>
                                    </p:set>
                                    <p:anim calcmode="lin" valueType="num">
                                      <p:cBhvr>
                                        <p:cTn id="17" dur="500" fill="hold"/>
                                        <p:tgtEl>
                                          <p:spTgt spid="462897"/>
                                        </p:tgtEl>
                                        <p:attrNameLst>
                                          <p:attrName>ppt_w</p:attrName>
                                        </p:attrNameLst>
                                      </p:cBhvr>
                                      <p:tavLst>
                                        <p:tav tm="0">
                                          <p:val>
                                            <p:fltVal val="0"/>
                                          </p:val>
                                        </p:tav>
                                        <p:tav tm="100000">
                                          <p:val>
                                            <p:strVal val="#ppt_w"/>
                                          </p:val>
                                        </p:tav>
                                      </p:tavLst>
                                    </p:anim>
                                    <p:anim calcmode="lin" valueType="num">
                                      <p:cBhvr>
                                        <p:cTn id="18" dur="500" fill="hold"/>
                                        <p:tgtEl>
                                          <p:spTgt spid="462897"/>
                                        </p:tgtEl>
                                        <p:attrNameLst>
                                          <p:attrName>ppt_h</p:attrName>
                                        </p:attrNameLst>
                                      </p:cBhvr>
                                      <p:tavLst>
                                        <p:tav tm="0">
                                          <p:val>
                                            <p:fltVal val="0"/>
                                          </p:val>
                                        </p:tav>
                                        <p:tav tm="100000">
                                          <p:val>
                                            <p:strVal val="#ppt_h"/>
                                          </p:val>
                                        </p:tav>
                                      </p:tavLst>
                                    </p:anim>
                                    <p:animEffect transition="in" filter="fade">
                                      <p:cBhvr>
                                        <p:cTn id="19" dur="500"/>
                                        <p:tgtEl>
                                          <p:spTgt spid="462897"/>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462898"/>
                                        </p:tgtEl>
                                        <p:attrNameLst>
                                          <p:attrName>style.visibility</p:attrName>
                                        </p:attrNameLst>
                                      </p:cBhvr>
                                      <p:to>
                                        <p:strVal val="visible"/>
                                      </p:to>
                                    </p:set>
                                    <p:anim calcmode="lin" valueType="num">
                                      <p:cBhvr>
                                        <p:cTn id="22" dur="500" fill="hold"/>
                                        <p:tgtEl>
                                          <p:spTgt spid="462898"/>
                                        </p:tgtEl>
                                        <p:attrNameLst>
                                          <p:attrName>ppt_w</p:attrName>
                                        </p:attrNameLst>
                                      </p:cBhvr>
                                      <p:tavLst>
                                        <p:tav tm="0">
                                          <p:val>
                                            <p:fltVal val="0"/>
                                          </p:val>
                                        </p:tav>
                                        <p:tav tm="100000">
                                          <p:val>
                                            <p:strVal val="#ppt_w"/>
                                          </p:val>
                                        </p:tav>
                                      </p:tavLst>
                                    </p:anim>
                                    <p:anim calcmode="lin" valueType="num">
                                      <p:cBhvr>
                                        <p:cTn id="23" dur="500" fill="hold"/>
                                        <p:tgtEl>
                                          <p:spTgt spid="462898"/>
                                        </p:tgtEl>
                                        <p:attrNameLst>
                                          <p:attrName>ppt_h</p:attrName>
                                        </p:attrNameLst>
                                      </p:cBhvr>
                                      <p:tavLst>
                                        <p:tav tm="0">
                                          <p:val>
                                            <p:fltVal val="0"/>
                                          </p:val>
                                        </p:tav>
                                        <p:tav tm="100000">
                                          <p:val>
                                            <p:strVal val="#ppt_h"/>
                                          </p:val>
                                        </p:tav>
                                      </p:tavLst>
                                    </p:anim>
                                    <p:animEffect transition="in" filter="fade">
                                      <p:cBhvr>
                                        <p:cTn id="24" dur="500"/>
                                        <p:tgtEl>
                                          <p:spTgt spid="46289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dissolv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462900"/>
                                        </p:tgtEl>
                                        <p:attrNameLst>
                                          <p:attrName>style.visibility</p:attrName>
                                        </p:attrNameLst>
                                      </p:cBhvr>
                                      <p:to>
                                        <p:strVal val="visible"/>
                                      </p:to>
                                    </p:set>
                                    <p:anim calcmode="lin" valueType="num">
                                      <p:cBhvr>
                                        <p:cTn id="34" dur="500" fill="hold"/>
                                        <p:tgtEl>
                                          <p:spTgt spid="462900"/>
                                        </p:tgtEl>
                                        <p:attrNameLst>
                                          <p:attrName>ppt_w</p:attrName>
                                        </p:attrNameLst>
                                      </p:cBhvr>
                                      <p:tavLst>
                                        <p:tav tm="0">
                                          <p:val>
                                            <p:fltVal val="0"/>
                                          </p:val>
                                        </p:tav>
                                        <p:tav tm="100000">
                                          <p:val>
                                            <p:strVal val="#ppt_w"/>
                                          </p:val>
                                        </p:tav>
                                      </p:tavLst>
                                    </p:anim>
                                    <p:anim calcmode="lin" valueType="num">
                                      <p:cBhvr>
                                        <p:cTn id="35" dur="500" fill="hold"/>
                                        <p:tgtEl>
                                          <p:spTgt spid="462900"/>
                                        </p:tgtEl>
                                        <p:attrNameLst>
                                          <p:attrName>ppt_h</p:attrName>
                                        </p:attrNameLst>
                                      </p:cBhvr>
                                      <p:tavLst>
                                        <p:tav tm="0">
                                          <p:val>
                                            <p:fltVal val="0"/>
                                          </p:val>
                                        </p:tav>
                                        <p:tav tm="100000">
                                          <p:val>
                                            <p:strVal val="#ppt_h"/>
                                          </p:val>
                                        </p:tav>
                                      </p:tavLst>
                                    </p:anim>
                                    <p:animEffect transition="in" filter="fade">
                                      <p:cBhvr>
                                        <p:cTn id="36" dur="500"/>
                                        <p:tgtEl>
                                          <p:spTgt spid="462900"/>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462903"/>
                                        </p:tgtEl>
                                        <p:attrNameLst>
                                          <p:attrName>style.visibility</p:attrName>
                                        </p:attrNameLst>
                                      </p:cBhvr>
                                      <p:to>
                                        <p:strVal val="visible"/>
                                      </p:to>
                                    </p:set>
                                    <p:anim calcmode="lin" valueType="num">
                                      <p:cBhvr>
                                        <p:cTn id="39" dur="500" fill="hold"/>
                                        <p:tgtEl>
                                          <p:spTgt spid="462903"/>
                                        </p:tgtEl>
                                        <p:attrNameLst>
                                          <p:attrName>ppt_w</p:attrName>
                                        </p:attrNameLst>
                                      </p:cBhvr>
                                      <p:tavLst>
                                        <p:tav tm="0">
                                          <p:val>
                                            <p:fltVal val="0"/>
                                          </p:val>
                                        </p:tav>
                                        <p:tav tm="100000">
                                          <p:val>
                                            <p:strVal val="#ppt_w"/>
                                          </p:val>
                                        </p:tav>
                                      </p:tavLst>
                                    </p:anim>
                                    <p:anim calcmode="lin" valueType="num">
                                      <p:cBhvr>
                                        <p:cTn id="40" dur="500" fill="hold"/>
                                        <p:tgtEl>
                                          <p:spTgt spid="462903"/>
                                        </p:tgtEl>
                                        <p:attrNameLst>
                                          <p:attrName>ppt_h</p:attrName>
                                        </p:attrNameLst>
                                      </p:cBhvr>
                                      <p:tavLst>
                                        <p:tav tm="0">
                                          <p:val>
                                            <p:fltVal val="0"/>
                                          </p:val>
                                        </p:tav>
                                        <p:tav tm="100000">
                                          <p:val>
                                            <p:strVal val="#ppt_h"/>
                                          </p:val>
                                        </p:tav>
                                      </p:tavLst>
                                    </p:anim>
                                    <p:animEffect transition="in" filter="fade">
                                      <p:cBhvr>
                                        <p:cTn id="41" dur="500"/>
                                        <p:tgtEl>
                                          <p:spTgt spid="462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6" grpId="0" animBg="1"/>
      <p:bldP spid="462897" grpId="0" animBg="1"/>
      <p:bldP spid="462898" grpId="0" animBg="1"/>
      <p:bldP spid="462900" grpId="0" animBg="1"/>
      <p:bldP spid="462903"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98" name="Text Box 46"/>
          <p:cNvSpPr txBox="1">
            <a:spLocks noChangeArrowheads="1"/>
          </p:cNvSpPr>
          <p:nvPr/>
        </p:nvSpPr>
        <p:spPr bwMode="auto">
          <a:xfrm>
            <a:off x="6515100" y="5910263"/>
            <a:ext cx="1131888" cy="336550"/>
          </a:xfrm>
          <a:prstGeom prst="rect">
            <a:avLst/>
          </a:prstGeom>
          <a:noFill/>
          <a:ln w="9525">
            <a:noFill/>
            <a:miter lim="800000"/>
            <a:headEnd/>
            <a:tailEnd/>
          </a:ln>
        </p:spPr>
        <p:txBody>
          <a:bodyPr wrap="none">
            <a:spAutoFit/>
          </a:bodyPr>
          <a:lstStyle/>
          <a:p>
            <a:r>
              <a:rPr lang="en-US" sz="1600"/>
              <a:t>560 L H</a:t>
            </a:r>
            <a:r>
              <a:rPr lang="en-US" sz="1600" baseline="-25000"/>
              <a:t>2</a:t>
            </a:r>
            <a:r>
              <a:rPr lang="en-US" sz="1600"/>
              <a:t>O</a:t>
            </a:r>
          </a:p>
        </p:txBody>
      </p:sp>
      <p:sp>
        <p:nvSpPr>
          <p:cNvPr id="458770" name="Text Box 18"/>
          <p:cNvSpPr txBox="1">
            <a:spLocks noChangeArrowheads="1"/>
          </p:cNvSpPr>
          <p:nvPr/>
        </p:nvSpPr>
        <p:spPr bwMode="auto">
          <a:xfrm>
            <a:off x="941388" y="4181475"/>
            <a:ext cx="1468437" cy="336550"/>
          </a:xfrm>
          <a:prstGeom prst="rect">
            <a:avLst/>
          </a:prstGeom>
          <a:noFill/>
          <a:ln w="9525">
            <a:noFill/>
            <a:miter lim="800000"/>
            <a:headEnd/>
            <a:tailEnd/>
          </a:ln>
        </p:spPr>
        <p:txBody>
          <a:bodyPr wrap="none">
            <a:spAutoFit/>
          </a:bodyPr>
          <a:lstStyle/>
          <a:p>
            <a:r>
              <a:rPr lang="en-US" sz="1600"/>
              <a:t>12.5 mol N</a:t>
            </a:r>
            <a:r>
              <a:rPr lang="en-US" sz="1600" baseline="-25000"/>
              <a:t>2</a:t>
            </a:r>
            <a:r>
              <a:rPr lang="en-US" sz="1600"/>
              <a:t>H</a:t>
            </a:r>
            <a:r>
              <a:rPr lang="en-US" sz="1600" baseline="-25000"/>
              <a:t>4</a:t>
            </a:r>
          </a:p>
        </p:txBody>
      </p:sp>
      <p:sp>
        <p:nvSpPr>
          <p:cNvPr id="149508" name="Text Box 6"/>
          <p:cNvSpPr txBox="1">
            <a:spLocks noChangeArrowheads="1"/>
          </p:cNvSpPr>
          <p:nvPr/>
        </p:nvSpPr>
        <p:spPr bwMode="auto">
          <a:xfrm>
            <a:off x="1336675" y="2287588"/>
            <a:ext cx="6215063" cy="396875"/>
          </a:xfrm>
          <a:prstGeom prst="rect">
            <a:avLst/>
          </a:prstGeom>
          <a:noFill/>
          <a:ln w="9525">
            <a:noFill/>
            <a:miter lim="800000"/>
            <a:headEnd/>
            <a:tailEnd/>
          </a:ln>
        </p:spPr>
        <p:txBody>
          <a:bodyPr wrap="none">
            <a:spAutoFit/>
          </a:bodyPr>
          <a:lstStyle/>
          <a:p>
            <a:r>
              <a:rPr lang="en-US" sz="2000"/>
              <a:t>2 N</a:t>
            </a:r>
            <a:r>
              <a:rPr lang="en-US" sz="2000" baseline="-25000"/>
              <a:t>2</a:t>
            </a:r>
            <a:r>
              <a:rPr lang="en-US" sz="2000"/>
              <a:t>H</a:t>
            </a:r>
            <a:r>
              <a:rPr lang="en-US" sz="2000" baseline="-25000"/>
              <a:t>4</a:t>
            </a:r>
            <a:r>
              <a:rPr lang="en-US" sz="2000"/>
              <a:t>(l)   +  N</a:t>
            </a:r>
            <a:r>
              <a:rPr lang="en-US" sz="2000" baseline="-25000"/>
              <a:t>2</a:t>
            </a:r>
            <a:r>
              <a:rPr lang="en-US" sz="2000"/>
              <a:t>O</a:t>
            </a:r>
            <a:r>
              <a:rPr lang="en-US" sz="2000" baseline="-25000"/>
              <a:t>4</a:t>
            </a:r>
            <a:r>
              <a:rPr lang="en-US" sz="2000"/>
              <a:t>(l)                    3 N</a:t>
            </a:r>
            <a:r>
              <a:rPr lang="en-US" sz="2000" baseline="-25000"/>
              <a:t>2</a:t>
            </a:r>
            <a:r>
              <a:rPr lang="en-US" sz="2000"/>
              <a:t>(g)   +   4 H</a:t>
            </a:r>
            <a:r>
              <a:rPr lang="en-US" sz="2000" baseline="-25000"/>
              <a:t>2</a:t>
            </a:r>
            <a:r>
              <a:rPr lang="en-US" sz="2000"/>
              <a:t>O(g)</a:t>
            </a:r>
          </a:p>
        </p:txBody>
      </p:sp>
      <p:sp>
        <p:nvSpPr>
          <p:cNvPr id="149509" name="Text Box 5"/>
          <p:cNvSpPr txBox="1">
            <a:spLocks noChangeArrowheads="1"/>
          </p:cNvSpPr>
          <p:nvPr/>
        </p:nvSpPr>
        <p:spPr bwMode="auto">
          <a:xfrm>
            <a:off x="288925" y="1325563"/>
            <a:ext cx="8297863" cy="517525"/>
          </a:xfrm>
          <a:prstGeom prst="rect">
            <a:avLst/>
          </a:prstGeom>
          <a:noFill/>
          <a:ln w="9525">
            <a:noFill/>
            <a:miter lim="800000"/>
            <a:headEnd/>
            <a:tailEnd/>
          </a:ln>
        </p:spPr>
        <p:txBody>
          <a:bodyPr wrap="none">
            <a:spAutoFit/>
          </a:bodyPr>
          <a:lstStyle/>
          <a:p>
            <a:pPr marL="457200" indent="-457200"/>
            <a:r>
              <a:rPr lang="en-US"/>
              <a:t>5.  An unbalanced chemical equation is given as __N</a:t>
            </a:r>
            <a:r>
              <a:rPr lang="en-US" baseline="-25000"/>
              <a:t>2</a:t>
            </a:r>
            <a:r>
              <a:rPr lang="en-US"/>
              <a:t>H</a:t>
            </a:r>
            <a:r>
              <a:rPr lang="en-US" baseline="-25000"/>
              <a:t>4</a:t>
            </a:r>
            <a:r>
              <a:rPr lang="en-US"/>
              <a:t>(l)  +   __N</a:t>
            </a:r>
            <a:r>
              <a:rPr lang="en-US" baseline="-25000"/>
              <a:t>2</a:t>
            </a:r>
            <a:r>
              <a:rPr lang="en-US"/>
              <a:t>O</a:t>
            </a:r>
            <a:r>
              <a:rPr lang="en-US" baseline="-25000"/>
              <a:t>4</a:t>
            </a:r>
            <a:r>
              <a:rPr lang="en-US"/>
              <a:t>(l)           __N</a:t>
            </a:r>
            <a:r>
              <a:rPr lang="en-US" baseline="-25000"/>
              <a:t>2</a:t>
            </a:r>
            <a:r>
              <a:rPr lang="en-US"/>
              <a:t>(g)   +   __ H</a:t>
            </a:r>
            <a:r>
              <a:rPr lang="en-US" baseline="-25000"/>
              <a:t>2</a:t>
            </a:r>
            <a:r>
              <a:rPr lang="en-US"/>
              <a:t>O(g). </a:t>
            </a:r>
          </a:p>
          <a:p>
            <a:pPr marL="457200" indent="-457200"/>
            <a:r>
              <a:rPr lang="en-US"/>
              <a:t>             If you begin with 400 g of N</a:t>
            </a:r>
            <a:r>
              <a:rPr lang="en-US" baseline="-25000"/>
              <a:t>2</a:t>
            </a:r>
            <a:r>
              <a:rPr lang="en-US"/>
              <a:t>H</a:t>
            </a:r>
            <a:r>
              <a:rPr lang="en-US" baseline="-25000"/>
              <a:t>4</a:t>
            </a:r>
            <a:r>
              <a:rPr lang="en-US"/>
              <a:t> and 900 g of N</a:t>
            </a:r>
            <a:r>
              <a:rPr lang="en-US" baseline="-25000"/>
              <a:t>2</a:t>
            </a:r>
            <a:r>
              <a:rPr lang="en-US"/>
              <a:t>O</a:t>
            </a:r>
            <a:r>
              <a:rPr lang="en-US" baseline="-25000"/>
              <a:t>4</a:t>
            </a:r>
            <a:r>
              <a:rPr lang="en-US"/>
              <a:t>…</a:t>
            </a:r>
          </a:p>
        </p:txBody>
      </p:sp>
      <p:sp>
        <p:nvSpPr>
          <p:cNvPr id="149510" name="Line 7"/>
          <p:cNvSpPr>
            <a:spLocks noChangeShapeType="1"/>
          </p:cNvSpPr>
          <p:nvPr/>
        </p:nvSpPr>
        <p:spPr bwMode="auto">
          <a:xfrm>
            <a:off x="4067175" y="2514600"/>
            <a:ext cx="857250" cy="0"/>
          </a:xfrm>
          <a:prstGeom prst="line">
            <a:avLst/>
          </a:prstGeom>
          <a:noFill/>
          <a:ln w="22225">
            <a:solidFill>
              <a:schemeClr val="tx1"/>
            </a:solidFill>
            <a:round/>
            <a:headEnd/>
            <a:tailEnd type="triangle" w="med" len="med"/>
          </a:ln>
        </p:spPr>
        <p:txBody>
          <a:bodyPr/>
          <a:lstStyle/>
          <a:p>
            <a:endParaRPr lang="en-US"/>
          </a:p>
        </p:txBody>
      </p:sp>
      <p:sp>
        <p:nvSpPr>
          <p:cNvPr id="149511" name="Rectangle 8"/>
          <p:cNvSpPr>
            <a:spLocks noGrp="1" noChangeArrowheads="1"/>
          </p:cNvSpPr>
          <p:nvPr>
            <p:ph type="title"/>
          </p:nvPr>
        </p:nvSpPr>
        <p:spPr>
          <a:noFill/>
        </p:spPr>
        <p:txBody>
          <a:bodyPr/>
          <a:lstStyle/>
          <a:p>
            <a:pPr eaLnBrk="1" hangingPunct="1"/>
            <a:r>
              <a:rPr lang="en-US" sz="2800" i="1" smtClean="0"/>
              <a:t>Limiting Reactant Problems</a:t>
            </a:r>
          </a:p>
        </p:txBody>
      </p:sp>
      <p:sp>
        <p:nvSpPr>
          <p:cNvPr id="458761" name="Oval 9">
            <a:hlinkClick r:id="rId3" action="ppaction://hlinksldjump"/>
          </p:cNvPr>
          <p:cNvSpPr>
            <a:spLocks noChangeArrowheads="1"/>
          </p:cNvSpPr>
          <p:nvPr/>
        </p:nvSpPr>
        <p:spPr bwMode="auto">
          <a:xfrm>
            <a:off x="300038" y="226536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Back</a:t>
            </a:r>
          </a:p>
        </p:txBody>
      </p:sp>
      <p:sp>
        <p:nvSpPr>
          <p:cNvPr id="149513" name="Line 10"/>
          <p:cNvSpPr>
            <a:spLocks noChangeShapeType="1"/>
          </p:cNvSpPr>
          <p:nvPr/>
        </p:nvSpPr>
        <p:spPr bwMode="auto">
          <a:xfrm>
            <a:off x="6153150" y="1495425"/>
            <a:ext cx="304800" cy="0"/>
          </a:xfrm>
          <a:prstGeom prst="line">
            <a:avLst/>
          </a:prstGeom>
          <a:noFill/>
          <a:ln w="12700">
            <a:solidFill>
              <a:schemeClr val="tx1"/>
            </a:solidFill>
            <a:round/>
            <a:headEnd/>
            <a:tailEnd type="triangle" w="med" len="med"/>
          </a:ln>
        </p:spPr>
        <p:txBody>
          <a:bodyPr/>
          <a:lstStyle/>
          <a:p>
            <a:endParaRPr lang="en-US"/>
          </a:p>
        </p:txBody>
      </p:sp>
      <p:sp>
        <p:nvSpPr>
          <p:cNvPr id="149514" name="Text Box 11"/>
          <p:cNvSpPr txBox="1">
            <a:spLocks noChangeArrowheads="1"/>
          </p:cNvSpPr>
          <p:nvPr/>
        </p:nvSpPr>
        <p:spPr bwMode="auto">
          <a:xfrm>
            <a:off x="946150" y="1887538"/>
            <a:ext cx="7837488" cy="304800"/>
          </a:xfrm>
          <a:prstGeom prst="rect">
            <a:avLst/>
          </a:prstGeom>
          <a:noFill/>
          <a:ln w="9525">
            <a:noFill/>
            <a:miter lim="800000"/>
            <a:headEnd/>
            <a:tailEnd/>
          </a:ln>
        </p:spPr>
        <p:txBody>
          <a:bodyPr wrap="none">
            <a:spAutoFit/>
          </a:bodyPr>
          <a:lstStyle/>
          <a:p>
            <a:r>
              <a:rPr lang="en-US"/>
              <a:t>A.  Find the number of liters of water produced at STP, assuming the reaction goes to completion.</a:t>
            </a:r>
          </a:p>
        </p:txBody>
      </p:sp>
      <p:sp>
        <p:nvSpPr>
          <p:cNvPr id="458764" name="Text Box 12"/>
          <p:cNvSpPr txBox="1">
            <a:spLocks noChangeArrowheads="1"/>
          </p:cNvSpPr>
          <p:nvPr/>
        </p:nvSpPr>
        <p:spPr bwMode="auto">
          <a:xfrm>
            <a:off x="1447800" y="2608263"/>
            <a:ext cx="692150" cy="336550"/>
          </a:xfrm>
          <a:prstGeom prst="rect">
            <a:avLst/>
          </a:prstGeom>
          <a:noFill/>
          <a:ln w="9525">
            <a:noFill/>
            <a:miter lim="800000"/>
            <a:headEnd/>
            <a:tailEnd/>
          </a:ln>
        </p:spPr>
        <p:txBody>
          <a:bodyPr wrap="none">
            <a:spAutoFit/>
          </a:bodyPr>
          <a:lstStyle/>
          <a:p>
            <a:r>
              <a:rPr lang="en-US" sz="1600"/>
              <a:t>400 g</a:t>
            </a:r>
          </a:p>
        </p:txBody>
      </p:sp>
      <p:sp>
        <p:nvSpPr>
          <p:cNvPr id="458765" name="Text Box 13"/>
          <p:cNvSpPr txBox="1">
            <a:spLocks noChangeArrowheads="1"/>
          </p:cNvSpPr>
          <p:nvPr/>
        </p:nvSpPr>
        <p:spPr bwMode="auto">
          <a:xfrm>
            <a:off x="2886075" y="2636838"/>
            <a:ext cx="692150" cy="336550"/>
          </a:xfrm>
          <a:prstGeom prst="rect">
            <a:avLst/>
          </a:prstGeom>
          <a:noFill/>
          <a:ln w="9525">
            <a:noFill/>
            <a:miter lim="800000"/>
            <a:headEnd/>
            <a:tailEnd/>
          </a:ln>
        </p:spPr>
        <p:txBody>
          <a:bodyPr wrap="none">
            <a:spAutoFit/>
          </a:bodyPr>
          <a:lstStyle/>
          <a:p>
            <a:r>
              <a:rPr lang="en-US" sz="1600"/>
              <a:t>900 g</a:t>
            </a:r>
          </a:p>
        </p:txBody>
      </p:sp>
      <p:sp>
        <p:nvSpPr>
          <p:cNvPr id="458766" name="Line 14"/>
          <p:cNvSpPr>
            <a:spLocks noChangeShapeType="1"/>
          </p:cNvSpPr>
          <p:nvPr/>
        </p:nvSpPr>
        <p:spPr bwMode="auto">
          <a:xfrm>
            <a:off x="1743075" y="2989263"/>
            <a:ext cx="0" cy="1152525"/>
          </a:xfrm>
          <a:prstGeom prst="line">
            <a:avLst/>
          </a:prstGeom>
          <a:noFill/>
          <a:ln w="9525">
            <a:solidFill>
              <a:schemeClr val="tx1"/>
            </a:solidFill>
            <a:round/>
            <a:headEnd/>
            <a:tailEnd type="triangle" w="med" len="med"/>
          </a:ln>
        </p:spPr>
        <p:txBody>
          <a:bodyPr/>
          <a:lstStyle/>
          <a:p>
            <a:endParaRPr lang="en-US"/>
          </a:p>
        </p:txBody>
      </p:sp>
      <p:sp>
        <p:nvSpPr>
          <p:cNvPr id="458767" name="Line 15"/>
          <p:cNvSpPr>
            <a:spLocks noChangeShapeType="1"/>
          </p:cNvSpPr>
          <p:nvPr/>
        </p:nvSpPr>
        <p:spPr bwMode="auto">
          <a:xfrm>
            <a:off x="3211513" y="2997200"/>
            <a:ext cx="0" cy="1152525"/>
          </a:xfrm>
          <a:prstGeom prst="line">
            <a:avLst/>
          </a:prstGeom>
          <a:noFill/>
          <a:ln w="9525">
            <a:solidFill>
              <a:schemeClr val="tx1"/>
            </a:solidFill>
            <a:round/>
            <a:headEnd/>
            <a:tailEnd type="triangle" w="med" len="med"/>
          </a:ln>
        </p:spPr>
        <p:txBody>
          <a:bodyPr/>
          <a:lstStyle/>
          <a:p>
            <a:endParaRPr lang="en-US"/>
          </a:p>
        </p:txBody>
      </p:sp>
      <p:sp>
        <p:nvSpPr>
          <p:cNvPr id="458768" name="Text Box 16"/>
          <p:cNvSpPr txBox="1">
            <a:spLocks noChangeArrowheads="1"/>
          </p:cNvSpPr>
          <p:nvPr/>
        </p:nvSpPr>
        <p:spPr bwMode="auto">
          <a:xfrm>
            <a:off x="1792288" y="3243263"/>
            <a:ext cx="1077912" cy="336550"/>
          </a:xfrm>
          <a:prstGeom prst="rect">
            <a:avLst/>
          </a:prstGeom>
          <a:noFill/>
          <a:ln w="9525">
            <a:noFill/>
            <a:miter lim="800000"/>
            <a:headEnd/>
            <a:tailEnd/>
          </a:ln>
        </p:spPr>
        <p:txBody>
          <a:bodyPr wrap="none">
            <a:spAutoFit/>
          </a:bodyPr>
          <a:lstStyle/>
          <a:p>
            <a:r>
              <a:rPr lang="en-US" sz="1600"/>
              <a:t>/ 32 g/mol</a:t>
            </a:r>
          </a:p>
        </p:txBody>
      </p:sp>
      <p:sp>
        <p:nvSpPr>
          <p:cNvPr id="458769" name="Text Box 17"/>
          <p:cNvSpPr txBox="1">
            <a:spLocks noChangeArrowheads="1"/>
          </p:cNvSpPr>
          <p:nvPr/>
        </p:nvSpPr>
        <p:spPr bwMode="auto">
          <a:xfrm>
            <a:off x="3260725" y="3240088"/>
            <a:ext cx="1077913" cy="336550"/>
          </a:xfrm>
          <a:prstGeom prst="rect">
            <a:avLst/>
          </a:prstGeom>
          <a:noFill/>
          <a:ln w="9525">
            <a:noFill/>
            <a:miter lim="800000"/>
            <a:headEnd/>
            <a:tailEnd/>
          </a:ln>
        </p:spPr>
        <p:txBody>
          <a:bodyPr wrap="none">
            <a:spAutoFit/>
          </a:bodyPr>
          <a:lstStyle/>
          <a:p>
            <a:r>
              <a:rPr lang="en-US" sz="1600"/>
              <a:t>/ 92 g/mol</a:t>
            </a:r>
          </a:p>
        </p:txBody>
      </p:sp>
      <p:sp>
        <p:nvSpPr>
          <p:cNvPr id="458771" name="Text Box 19"/>
          <p:cNvSpPr txBox="1">
            <a:spLocks noChangeArrowheads="1"/>
          </p:cNvSpPr>
          <p:nvPr/>
        </p:nvSpPr>
        <p:spPr bwMode="auto">
          <a:xfrm>
            <a:off x="2587625" y="4178300"/>
            <a:ext cx="1481138" cy="336550"/>
          </a:xfrm>
          <a:prstGeom prst="rect">
            <a:avLst/>
          </a:prstGeom>
          <a:noFill/>
          <a:ln w="9525">
            <a:noFill/>
            <a:miter lim="800000"/>
            <a:headEnd/>
            <a:tailEnd/>
          </a:ln>
        </p:spPr>
        <p:txBody>
          <a:bodyPr wrap="none">
            <a:spAutoFit/>
          </a:bodyPr>
          <a:lstStyle/>
          <a:p>
            <a:r>
              <a:rPr lang="en-US" sz="1600"/>
              <a:t>9.78 mol N</a:t>
            </a:r>
            <a:r>
              <a:rPr lang="en-US" sz="1600" baseline="-25000"/>
              <a:t>2</a:t>
            </a:r>
            <a:r>
              <a:rPr lang="en-US" sz="1600"/>
              <a:t>O</a:t>
            </a:r>
            <a:r>
              <a:rPr lang="en-US" sz="1600" baseline="-25000"/>
              <a:t>4</a:t>
            </a:r>
          </a:p>
        </p:txBody>
      </p:sp>
      <p:sp>
        <p:nvSpPr>
          <p:cNvPr id="458772" name="Line 20"/>
          <p:cNvSpPr>
            <a:spLocks noChangeShapeType="1"/>
          </p:cNvSpPr>
          <p:nvPr/>
        </p:nvSpPr>
        <p:spPr bwMode="auto">
          <a:xfrm>
            <a:off x="1074738" y="4471988"/>
            <a:ext cx="1216025" cy="0"/>
          </a:xfrm>
          <a:prstGeom prst="line">
            <a:avLst/>
          </a:prstGeom>
          <a:noFill/>
          <a:ln w="9525">
            <a:solidFill>
              <a:schemeClr val="tx1"/>
            </a:solidFill>
            <a:round/>
            <a:headEnd/>
            <a:tailEnd/>
          </a:ln>
        </p:spPr>
        <p:txBody>
          <a:bodyPr/>
          <a:lstStyle/>
          <a:p>
            <a:endParaRPr lang="en-US"/>
          </a:p>
        </p:txBody>
      </p:sp>
      <p:sp>
        <p:nvSpPr>
          <p:cNvPr id="458773" name="Line 21"/>
          <p:cNvSpPr>
            <a:spLocks noChangeShapeType="1"/>
          </p:cNvSpPr>
          <p:nvPr/>
        </p:nvSpPr>
        <p:spPr bwMode="auto">
          <a:xfrm>
            <a:off x="2679700" y="4471988"/>
            <a:ext cx="1249363" cy="0"/>
          </a:xfrm>
          <a:prstGeom prst="line">
            <a:avLst/>
          </a:prstGeom>
          <a:noFill/>
          <a:ln w="9525">
            <a:solidFill>
              <a:schemeClr val="tx1"/>
            </a:solidFill>
            <a:round/>
            <a:headEnd/>
            <a:tailEnd/>
          </a:ln>
        </p:spPr>
        <p:txBody>
          <a:bodyPr/>
          <a:lstStyle/>
          <a:p>
            <a:endParaRPr lang="en-US"/>
          </a:p>
        </p:txBody>
      </p:sp>
      <p:sp>
        <p:nvSpPr>
          <p:cNvPr id="458774" name="Text Box 22"/>
          <p:cNvSpPr txBox="1">
            <a:spLocks noChangeArrowheads="1"/>
          </p:cNvSpPr>
          <p:nvPr/>
        </p:nvSpPr>
        <p:spPr bwMode="auto">
          <a:xfrm>
            <a:off x="1492250" y="4435475"/>
            <a:ext cx="296863" cy="336550"/>
          </a:xfrm>
          <a:prstGeom prst="rect">
            <a:avLst/>
          </a:prstGeom>
          <a:noFill/>
          <a:ln w="9525">
            <a:noFill/>
            <a:miter lim="800000"/>
            <a:headEnd/>
            <a:tailEnd/>
          </a:ln>
        </p:spPr>
        <p:txBody>
          <a:bodyPr wrap="none">
            <a:spAutoFit/>
          </a:bodyPr>
          <a:lstStyle/>
          <a:p>
            <a:r>
              <a:rPr lang="en-US" sz="1600"/>
              <a:t>2</a:t>
            </a:r>
          </a:p>
        </p:txBody>
      </p:sp>
      <p:sp>
        <p:nvSpPr>
          <p:cNvPr id="458775" name="Text Box 23"/>
          <p:cNvSpPr txBox="1">
            <a:spLocks noChangeArrowheads="1"/>
          </p:cNvSpPr>
          <p:nvPr/>
        </p:nvSpPr>
        <p:spPr bwMode="auto">
          <a:xfrm>
            <a:off x="3111500" y="4443413"/>
            <a:ext cx="296863" cy="336550"/>
          </a:xfrm>
          <a:prstGeom prst="rect">
            <a:avLst/>
          </a:prstGeom>
          <a:noFill/>
          <a:ln w="9525">
            <a:noFill/>
            <a:miter lim="800000"/>
            <a:headEnd/>
            <a:tailEnd/>
          </a:ln>
        </p:spPr>
        <p:txBody>
          <a:bodyPr wrap="none">
            <a:spAutoFit/>
          </a:bodyPr>
          <a:lstStyle/>
          <a:p>
            <a:r>
              <a:rPr lang="en-US" sz="1600"/>
              <a:t>1</a:t>
            </a:r>
          </a:p>
        </p:txBody>
      </p:sp>
      <p:sp>
        <p:nvSpPr>
          <p:cNvPr id="458776" name="Text Box 24"/>
          <p:cNvSpPr txBox="1">
            <a:spLocks noChangeArrowheads="1"/>
          </p:cNvSpPr>
          <p:nvPr/>
        </p:nvSpPr>
        <p:spPr bwMode="auto">
          <a:xfrm>
            <a:off x="1344613" y="4865688"/>
            <a:ext cx="579437" cy="336550"/>
          </a:xfrm>
          <a:prstGeom prst="rect">
            <a:avLst/>
          </a:prstGeom>
          <a:noFill/>
          <a:ln w="9525">
            <a:noFill/>
            <a:miter lim="800000"/>
            <a:headEnd/>
            <a:tailEnd/>
          </a:ln>
        </p:spPr>
        <p:txBody>
          <a:bodyPr wrap="none">
            <a:spAutoFit/>
          </a:bodyPr>
          <a:lstStyle/>
          <a:p>
            <a:r>
              <a:rPr lang="en-US" sz="1600"/>
              <a:t>6.25</a:t>
            </a:r>
          </a:p>
        </p:txBody>
      </p:sp>
      <p:sp>
        <p:nvSpPr>
          <p:cNvPr id="458777" name="Text Box 25"/>
          <p:cNvSpPr txBox="1">
            <a:spLocks noChangeArrowheads="1"/>
          </p:cNvSpPr>
          <p:nvPr/>
        </p:nvSpPr>
        <p:spPr bwMode="auto">
          <a:xfrm>
            <a:off x="2967038" y="4862513"/>
            <a:ext cx="579437" cy="336550"/>
          </a:xfrm>
          <a:prstGeom prst="rect">
            <a:avLst/>
          </a:prstGeom>
          <a:noFill/>
          <a:ln w="9525">
            <a:noFill/>
            <a:miter lim="800000"/>
            <a:headEnd/>
            <a:tailEnd/>
          </a:ln>
        </p:spPr>
        <p:txBody>
          <a:bodyPr wrap="none">
            <a:spAutoFit/>
          </a:bodyPr>
          <a:lstStyle/>
          <a:p>
            <a:r>
              <a:rPr lang="en-US" sz="1600"/>
              <a:t>9.78</a:t>
            </a:r>
          </a:p>
        </p:txBody>
      </p:sp>
      <p:sp>
        <p:nvSpPr>
          <p:cNvPr id="458778" name="Text Box 26"/>
          <p:cNvSpPr txBox="1">
            <a:spLocks noChangeArrowheads="1"/>
          </p:cNvSpPr>
          <p:nvPr/>
        </p:nvSpPr>
        <p:spPr bwMode="auto">
          <a:xfrm>
            <a:off x="1568450" y="5916613"/>
            <a:ext cx="2413000" cy="336550"/>
          </a:xfrm>
          <a:prstGeom prst="rect">
            <a:avLst/>
          </a:prstGeom>
          <a:noFill/>
          <a:ln w="9525">
            <a:noFill/>
            <a:miter lim="800000"/>
            <a:headEnd/>
            <a:tailEnd/>
          </a:ln>
        </p:spPr>
        <p:txBody>
          <a:bodyPr wrap="none">
            <a:spAutoFit/>
          </a:bodyPr>
          <a:lstStyle/>
          <a:p>
            <a:r>
              <a:rPr lang="en-US" sz="1600"/>
              <a:t>x L H</a:t>
            </a:r>
            <a:r>
              <a:rPr lang="en-US" sz="1600" baseline="-25000"/>
              <a:t>2</a:t>
            </a:r>
            <a:r>
              <a:rPr lang="en-US" sz="1600"/>
              <a:t>O = 12.5 mol N</a:t>
            </a:r>
            <a:r>
              <a:rPr lang="en-US" sz="1600" baseline="-25000"/>
              <a:t>2</a:t>
            </a:r>
            <a:r>
              <a:rPr lang="en-US" sz="1600"/>
              <a:t>H</a:t>
            </a:r>
            <a:r>
              <a:rPr lang="en-US" sz="1600" baseline="-25000"/>
              <a:t>4</a:t>
            </a:r>
          </a:p>
        </p:txBody>
      </p:sp>
      <p:grpSp>
        <p:nvGrpSpPr>
          <p:cNvPr id="2" name="Group 27"/>
          <p:cNvGrpSpPr>
            <a:grpSpLocks/>
          </p:cNvGrpSpPr>
          <p:nvPr/>
        </p:nvGrpSpPr>
        <p:grpSpPr bwMode="auto">
          <a:xfrm>
            <a:off x="3963988" y="5673725"/>
            <a:ext cx="1119187" cy="808038"/>
            <a:chOff x="4174" y="2818"/>
            <a:chExt cx="756" cy="509"/>
          </a:xfrm>
        </p:grpSpPr>
        <p:sp>
          <p:nvSpPr>
            <p:cNvPr id="149586" name="AutoShape 28"/>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9587" name="Line 29"/>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8782" name="Text Box 30"/>
          <p:cNvSpPr txBox="1">
            <a:spLocks noChangeArrowheads="1"/>
          </p:cNvSpPr>
          <p:nvPr/>
        </p:nvSpPr>
        <p:spPr bwMode="auto">
          <a:xfrm>
            <a:off x="3943350" y="6097588"/>
            <a:ext cx="1185863" cy="336550"/>
          </a:xfrm>
          <a:prstGeom prst="rect">
            <a:avLst/>
          </a:prstGeom>
          <a:noFill/>
          <a:ln w="9525">
            <a:noFill/>
            <a:miter lim="800000"/>
            <a:headEnd/>
            <a:tailEnd/>
          </a:ln>
        </p:spPr>
        <p:txBody>
          <a:bodyPr wrap="none">
            <a:spAutoFit/>
          </a:bodyPr>
          <a:lstStyle/>
          <a:p>
            <a:r>
              <a:rPr lang="en-US" sz="1600"/>
              <a:t>2 mol N</a:t>
            </a:r>
            <a:r>
              <a:rPr lang="en-US" sz="1600" baseline="-25000"/>
              <a:t>2</a:t>
            </a:r>
            <a:r>
              <a:rPr lang="en-US" sz="1600"/>
              <a:t>H</a:t>
            </a:r>
            <a:r>
              <a:rPr lang="en-US" sz="1600" baseline="-25000"/>
              <a:t>4</a:t>
            </a:r>
          </a:p>
        </p:txBody>
      </p:sp>
      <p:sp>
        <p:nvSpPr>
          <p:cNvPr id="458783" name="Text Box 31"/>
          <p:cNvSpPr txBox="1">
            <a:spLocks noChangeArrowheads="1"/>
          </p:cNvSpPr>
          <p:nvPr/>
        </p:nvSpPr>
        <p:spPr bwMode="auto">
          <a:xfrm>
            <a:off x="3987800" y="5740400"/>
            <a:ext cx="1120775" cy="336550"/>
          </a:xfrm>
          <a:prstGeom prst="rect">
            <a:avLst/>
          </a:prstGeom>
          <a:noFill/>
          <a:ln w="9525">
            <a:noFill/>
            <a:miter lim="800000"/>
            <a:headEnd/>
            <a:tailEnd/>
          </a:ln>
        </p:spPr>
        <p:txBody>
          <a:bodyPr wrap="none">
            <a:spAutoFit/>
          </a:bodyPr>
          <a:lstStyle/>
          <a:p>
            <a:r>
              <a:rPr lang="en-US" sz="1600"/>
              <a:t>4 mol H</a:t>
            </a:r>
            <a:r>
              <a:rPr lang="en-US" sz="1600" baseline="-25000"/>
              <a:t>2</a:t>
            </a:r>
            <a:r>
              <a:rPr lang="en-US" sz="1600"/>
              <a:t>O</a:t>
            </a:r>
          </a:p>
        </p:txBody>
      </p:sp>
      <p:sp>
        <p:nvSpPr>
          <p:cNvPr id="458784" name="Line 32"/>
          <p:cNvSpPr>
            <a:spLocks noChangeShapeType="1"/>
          </p:cNvSpPr>
          <p:nvPr/>
        </p:nvSpPr>
        <p:spPr bwMode="auto">
          <a:xfrm flipV="1">
            <a:off x="3081338" y="6048375"/>
            <a:ext cx="776287" cy="98425"/>
          </a:xfrm>
          <a:prstGeom prst="line">
            <a:avLst/>
          </a:prstGeom>
          <a:noFill/>
          <a:ln w="9525">
            <a:solidFill>
              <a:srgbClr val="FF0000"/>
            </a:solidFill>
            <a:round/>
            <a:headEnd/>
            <a:tailEnd/>
          </a:ln>
        </p:spPr>
        <p:txBody>
          <a:bodyPr/>
          <a:lstStyle/>
          <a:p>
            <a:endParaRPr lang="en-US"/>
          </a:p>
        </p:txBody>
      </p:sp>
      <p:sp>
        <p:nvSpPr>
          <p:cNvPr id="458785" name="Line 33"/>
          <p:cNvSpPr>
            <a:spLocks noChangeShapeType="1"/>
          </p:cNvSpPr>
          <p:nvPr/>
        </p:nvSpPr>
        <p:spPr bwMode="auto">
          <a:xfrm flipV="1">
            <a:off x="4230688" y="6229350"/>
            <a:ext cx="752475" cy="127000"/>
          </a:xfrm>
          <a:prstGeom prst="line">
            <a:avLst/>
          </a:prstGeom>
          <a:noFill/>
          <a:ln w="9525">
            <a:solidFill>
              <a:srgbClr val="FF0000"/>
            </a:solidFill>
            <a:round/>
            <a:headEnd/>
            <a:tailEnd/>
          </a:ln>
        </p:spPr>
        <p:txBody>
          <a:bodyPr/>
          <a:lstStyle/>
          <a:p>
            <a:endParaRPr lang="en-US"/>
          </a:p>
        </p:txBody>
      </p:sp>
      <p:sp>
        <p:nvSpPr>
          <p:cNvPr id="458786" name="Text Box 34"/>
          <p:cNvSpPr txBox="1">
            <a:spLocks noChangeArrowheads="1"/>
          </p:cNvSpPr>
          <p:nvPr/>
        </p:nvSpPr>
        <p:spPr bwMode="auto">
          <a:xfrm>
            <a:off x="6292850" y="5905500"/>
            <a:ext cx="303213" cy="336550"/>
          </a:xfrm>
          <a:prstGeom prst="rect">
            <a:avLst/>
          </a:prstGeom>
          <a:noFill/>
          <a:ln w="9525">
            <a:noFill/>
            <a:miter lim="800000"/>
            <a:headEnd/>
            <a:tailEnd/>
          </a:ln>
        </p:spPr>
        <p:txBody>
          <a:bodyPr wrap="none">
            <a:spAutoFit/>
          </a:bodyPr>
          <a:lstStyle/>
          <a:p>
            <a:r>
              <a:rPr lang="en-US" sz="1600"/>
              <a:t>=</a:t>
            </a:r>
          </a:p>
        </p:txBody>
      </p:sp>
      <p:sp>
        <p:nvSpPr>
          <p:cNvPr id="458787" name="Text Box 35"/>
          <p:cNvSpPr txBox="1">
            <a:spLocks noChangeArrowheads="1"/>
          </p:cNvSpPr>
          <p:nvPr/>
        </p:nvSpPr>
        <p:spPr bwMode="auto">
          <a:xfrm>
            <a:off x="6515100" y="5910263"/>
            <a:ext cx="1131888" cy="336550"/>
          </a:xfrm>
          <a:prstGeom prst="rect">
            <a:avLst/>
          </a:prstGeom>
          <a:noFill/>
          <a:ln w="9525">
            <a:noFill/>
            <a:miter lim="800000"/>
            <a:headEnd/>
            <a:tailEnd/>
          </a:ln>
        </p:spPr>
        <p:txBody>
          <a:bodyPr wrap="none">
            <a:spAutoFit/>
          </a:bodyPr>
          <a:lstStyle/>
          <a:p>
            <a:r>
              <a:rPr lang="en-US" sz="1600"/>
              <a:t>560 L H</a:t>
            </a:r>
            <a:r>
              <a:rPr lang="en-US" sz="1600" baseline="-25000"/>
              <a:t>2</a:t>
            </a:r>
            <a:r>
              <a:rPr lang="en-US" sz="1600"/>
              <a:t>O</a:t>
            </a:r>
          </a:p>
        </p:txBody>
      </p:sp>
      <p:sp>
        <p:nvSpPr>
          <p:cNvPr id="458788" name="Freeform 36"/>
          <p:cNvSpPr>
            <a:spLocks/>
          </p:cNvSpPr>
          <p:nvPr/>
        </p:nvSpPr>
        <p:spPr bwMode="auto">
          <a:xfrm>
            <a:off x="1668463" y="5156200"/>
            <a:ext cx="1568450" cy="431800"/>
          </a:xfrm>
          <a:custGeom>
            <a:avLst/>
            <a:gdLst>
              <a:gd name="T0" fmla="*/ 0 w 988"/>
              <a:gd name="T1" fmla="*/ 37801545 h 272"/>
              <a:gd name="T2" fmla="*/ 1149191363 w 988"/>
              <a:gd name="T3" fmla="*/ 680442081 h 272"/>
              <a:gd name="T4" fmla="*/ 2147483647 w 988"/>
              <a:gd name="T5" fmla="*/ 0 h 272"/>
              <a:gd name="T6" fmla="*/ 0 60000 65536"/>
              <a:gd name="T7" fmla="*/ 0 60000 65536"/>
              <a:gd name="T8" fmla="*/ 0 60000 65536"/>
              <a:gd name="T9" fmla="*/ 0 w 988"/>
              <a:gd name="T10" fmla="*/ 0 h 272"/>
              <a:gd name="T11" fmla="*/ 988 w 988"/>
              <a:gd name="T12" fmla="*/ 272 h 272"/>
            </a:gdLst>
            <a:ahLst/>
            <a:cxnLst>
              <a:cxn ang="T6">
                <a:pos x="T0" y="T1"/>
              </a:cxn>
              <a:cxn ang="T7">
                <a:pos x="T2" y="T3"/>
              </a:cxn>
              <a:cxn ang="T8">
                <a:pos x="T4" y="T5"/>
              </a:cxn>
            </a:cxnLst>
            <a:rect l="T9" t="T10" r="T11" b="T12"/>
            <a:pathLst>
              <a:path w="988" h="272">
                <a:moveTo>
                  <a:pt x="0" y="15"/>
                </a:moveTo>
                <a:cubicBezTo>
                  <a:pt x="145" y="143"/>
                  <a:pt x="291" y="272"/>
                  <a:pt x="456" y="270"/>
                </a:cubicBezTo>
                <a:cubicBezTo>
                  <a:pt x="621" y="268"/>
                  <a:pt x="804" y="134"/>
                  <a:pt x="988" y="0"/>
                </a:cubicBezTo>
              </a:path>
            </a:pathLst>
          </a:custGeom>
          <a:noFill/>
          <a:ln w="9525">
            <a:solidFill>
              <a:schemeClr val="bg2"/>
            </a:solidFill>
            <a:round/>
            <a:headEnd type="stealth" w="med" len="med"/>
            <a:tailEnd type="stealth" w="med" len="med"/>
          </a:ln>
        </p:spPr>
        <p:txBody>
          <a:bodyPr/>
          <a:lstStyle/>
          <a:p>
            <a:endParaRPr lang="en-US"/>
          </a:p>
        </p:txBody>
      </p:sp>
      <p:sp>
        <p:nvSpPr>
          <p:cNvPr id="458789" name="Text Box 37"/>
          <p:cNvSpPr txBox="1">
            <a:spLocks noChangeArrowheads="1"/>
          </p:cNvSpPr>
          <p:nvPr/>
        </p:nvSpPr>
        <p:spPr bwMode="auto">
          <a:xfrm>
            <a:off x="1489075" y="5340350"/>
            <a:ext cx="1809750" cy="581025"/>
          </a:xfrm>
          <a:prstGeom prst="rect">
            <a:avLst/>
          </a:prstGeom>
          <a:solidFill>
            <a:schemeClr val="bg1"/>
          </a:solidFill>
          <a:ln w="9525">
            <a:noFill/>
            <a:miter lim="800000"/>
            <a:headEnd/>
            <a:tailEnd/>
          </a:ln>
        </p:spPr>
        <p:txBody>
          <a:bodyPr wrap="none">
            <a:spAutoFit/>
          </a:bodyPr>
          <a:lstStyle/>
          <a:p>
            <a:pPr algn="ctr"/>
            <a:r>
              <a:rPr lang="en-US" sz="1600">
                <a:solidFill>
                  <a:srgbClr val="5F5F5F"/>
                </a:solidFill>
              </a:rPr>
              <a:t>smaller number</a:t>
            </a:r>
          </a:p>
          <a:p>
            <a:pPr algn="ctr"/>
            <a:r>
              <a:rPr lang="en-US" sz="1600">
                <a:solidFill>
                  <a:srgbClr val="5F5F5F"/>
                </a:solidFill>
              </a:rPr>
              <a:t>is limiting reactant</a:t>
            </a:r>
          </a:p>
        </p:txBody>
      </p:sp>
      <p:sp>
        <p:nvSpPr>
          <p:cNvPr id="458790" name="Text Box 38"/>
          <p:cNvSpPr txBox="1">
            <a:spLocks noChangeArrowheads="1"/>
          </p:cNvSpPr>
          <p:nvPr/>
        </p:nvSpPr>
        <p:spPr bwMode="auto">
          <a:xfrm>
            <a:off x="6680200" y="2630488"/>
            <a:ext cx="420688" cy="304800"/>
          </a:xfrm>
          <a:prstGeom prst="rect">
            <a:avLst/>
          </a:prstGeom>
          <a:noFill/>
          <a:ln w="9525">
            <a:noFill/>
            <a:miter lim="800000"/>
            <a:headEnd/>
            <a:tailEnd/>
          </a:ln>
        </p:spPr>
        <p:txBody>
          <a:bodyPr wrap="none">
            <a:spAutoFit/>
          </a:bodyPr>
          <a:lstStyle/>
          <a:p>
            <a:r>
              <a:rPr lang="en-US"/>
              <a:t>x L</a:t>
            </a:r>
          </a:p>
        </p:txBody>
      </p:sp>
      <p:grpSp>
        <p:nvGrpSpPr>
          <p:cNvPr id="3" name="Group 39"/>
          <p:cNvGrpSpPr>
            <a:grpSpLocks/>
          </p:cNvGrpSpPr>
          <p:nvPr/>
        </p:nvGrpSpPr>
        <p:grpSpPr bwMode="auto">
          <a:xfrm>
            <a:off x="5110163" y="5673725"/>
            <a:ext cx="1147762" cy="808038"/>
            <a:chOff x="4174" y="2818"/>
            <a:chExt cx="756" cy="509"/>
          </a:xfrm>
        </p:grpSpPr>
        <p:sp>
          <p:nvSpPr>
            <p:cNvPr id="149584" name="AutoShape 40"/>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9585" name="Line 41"/>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8794" name="Text Box 42"/>
          <p:cNvSpPr txBox="1">
            <a:spLocks noChangeArrowheads="1"/>
          </p:cNvSpPr>
          <p:nvPr/>
        </p:nvSpPr>
        <p:spPr bwMode="auto">
          <a:xfrm>
            <a:off x="5108575" y="6097588"/>
            <a:ext cx="1120775" cy="336550"/>
          </a:xfrm>
          <a:prstGeom prst="rect">
            <a:avLst/>
          </a:prstGeom>
          <a:noFill/>
          <a:ln w="9525">
            <a:noFill/>
            <a:miter lim="800000"/>
            <a:headEnd/>
            <a:tailEnd/>
          </a:ln>
        </p:spPr>
        <p:txBody>
          <a:bodyPr wrap="none">
            <a:spAutoFit/>
          </a:bodyPr>
          <a:lstStyle/>
          <a:p>
            <a:r>
              <a:rPr lang="en-US" sz="1600"/>
              <a:t>1 mol H</a:t>
            </a:r>
            <a:r>
              <a:rPr lang="en-US" sz="1600" baseline="-25000"/>
              <a:t>2</a:t>
            </a:r>
            <a:r>
              <a:rPr lang="en-US" sz="1600"/>
              <a:t>O</a:t>
            </a:r>
            <a:endParaRPr lang="en-US" sz="1600" baseline="-25000"/>
          </a:p>
        </p:txBody>
      </p:sp>
      <p:sp>
        <p:nvSpPr>
          <p:cNvPr id="458795" name="Text Box 43"/>
          <p:cNvSpPr txBox="1">
            <a:spLocks noChangeArrowheads="1"/>
          </p:cNvSpPr>
          <p:nvPr/>
        </p:nvSpPr>
        <p:spPr bwMode="auto">
          <a:xfrm>
            <a:off x="5095875" y="5740400"/>
            <a:ext cx="1189038" cy="336550"/>
          </a:xfrm>
          <a:prstGeom prst="rect">
            <a:avLst/>
          </a:prstGeom>
          <a:noFill/>
          <a:ln w="9525">
            <a:noFill/>
            <a:miter lim="800000"/>
            <a:headEnd/>
            <a:tailEnd/>
          </a:ln>
        </p:spPr>
        <p:txBody>
          <a:bodyPr wrap="none">
            <a:spAutoFit/>
          </a:bodyPr>
          <a:lstStyle/>
          <a:p>
            <a:r>
              <a:rPr lang="en-US" sz="1600"/>
              <a:t>22.4 L H</a:t>
            </a:r>
            <a:r>
              <a:rPr lang="en-US" sz="1600" baseline="-25000"/>
              <a:t>2</a:t>
            </a:r>
            <a:r>
              <a:rPr lang="en-US" sz="1600"/>
              <a:t>O</a:t>
            </a:r>
          </a:p>
        </p:txBody>
      </p:sp>
      <p:sp>
        <p:nvSpPr>
          <p:cNvPr id="458796" name="Line 44"/>
          <p:cNvSpPr>
            <a:spLocks noChangeShapeType="1"/>
          </p:cNvSpPr>
          <p:nvPr/>
        </p:nvSpPr>
        <p:spPr bwMode="auto">
          <a:xfrm flipV="1">
            <a:off x="5395913" y="6226175"/>
            <a:ext cx="739775" cy="130175"/>
          </a:xfrm>
          <a:prstGeom prst="line">
            <a:avLst/>
          </a:prstGeom>
          <a:noFill/>
          <a:ln w="9525">
            <a:solidFill>
              <a:srgbClr val="FF0000"/>
            </a:solidFill>
            <a:round/>
            <a:headEnd/>
            <a:tailEnd/>
          </a:ln>
        </p:spPr>
        <p:txBody>
          <a:bodyPr/>
          <a:lstStyle/>
          <a:p>
            <a:endParaRPr lang="en-US"/>
          </a:p>
        </p:txBody>
      </p:sp>
      <p:sp>
        <p:nvSpPr>
          <p:cNvPr id="458797" name="Line 45"/>
          <p:cNvSpPr>
            <a:spLocks noChangeShapeType="1"/>
          </p:cNvSpPr>
          <p:nvPr/>
        </p:nvSpPr>
        <p:spPr bwMode="auto">
          <a:xfrm flipV="1">
            <a:off x="4281488" y="5873750"/>
            <a:ext cx="720725" cy="120650"/>
          </a:xfrm>
          <a:prstGeom prst="line">
            <a:avLst/>
          </a:prstGeom>
          <a:noFill/>
          <a:ln w="9525">
            <a:solidFill>
              <a:srgbClr val="FF0000"/>
            </a:solidFill>
            <a:round/>
            <a:headEnd/>
            <a:tailEnd/>
          </a:ln>
        </p:spPr>
        <p:txBody>
          <a:bodyPr/>
          <a:lstStyle/>
          <a:p>
            <a:endParaRPr lang="en-US"/>
          </a:p>
        </p:txBody>
      </p:sp>
      <p:sp>
        <p:nvSpPr>
          <p:cNvPr id="149544" name="Text Box 47"/>
          <p:cNvSpPr txBox="1">
            <a:spLocks noChangeArrowheads="1"/>
          </p:cNvSpPr>
          <p:nvPr/>
        </p:nvSpPr>
        <p:spPr bwMode="auto">
          <a:xfrm>
            <a:off x="4175125" y="1325563"/>
            <a:ext cx="282575" cy="304800"/>
          </a:xfrm>
          <a:prstGeom prst="rect">
            <a:avLst/>
          </a:prstGeom>
          <a:noFill/>
          <a:ln w="9525">
            <a:noFill/>
            <a:miter lim="800000"/>
            <a:headEnd/>
            <a:tailEnd/>
          </a:ln>
        </p:spPr>
        <p:txBody>
          <a:bodyPr wrap="none">
            <a:spAutoFit/>
          </a:bodyPr>
          <a:lstStyle/>
          <a:p>
            <a:r>
              <a:rPr lang="en-US">
                <a:solidFill>
                  <a:schemeClr val="accent2"/>
                </a:solidFill>
              </a:rPr>
              <a:t>2</a:t>
            </a:r>
          </a:p>
        </p:txBody>
      </p:sp>
      <p:sp>
        <p:nvSpPr>
          <p:cNvPr id="149545" name="Text Box 48"/>
          <p:cNvSpPr txBox="1">
            <a:spLocks noChangeArrowheads="1"/>
          </p:cNvSpPr>
          <p:nvPr/>
        </p:nvSpPr>
        <p:spPr bwMode="auto">
          <a:xfrm>
            <a:off x="6537325" y="1325563"/>
            <a:ext cx="282575" cy="304800"/>
          </a:xfrm>
          <a:prstGeom prst="rect">
            <a:avLst/>
          </a:prstGeom>
          <a:noFill/>
          <a:ln w="9525">
            <a:noFill/>
            <a:miter lim="800000"/>
            <a:headEnd/>
            <a:tailEnd/>
          </a:ln>
        </p:spPr>
        <p:txBody>
          <a:bodyPr wrap="none">
            <a:spAutoFit/>
          </a:bodyPr>
          <a:lstStyle/>
          <a:p>
            <a:r>
              <a:rPr lang="en-US">
                <a:solidFill>
                  <a:schemeClr val="accent2"/>
                </a:solidFill>
              </a:rPr>
              <a:t>3</a:t>
            </a:r>
          </a:p>
        </p:txBody>
      </p:sp>
      <p:sp>
        <p:nvSpPr>
          <p:cNvPr id="149546" name="Text Box 49"/>
          <p:cNvSpPr txBox="1">
            <a:spLocks noChangeArrowheads="1"/>
          </p:cNvSpPr>
          <p:nvPr/>
        </p:nvSpPr>
        <p:spPr bwMode="auto">
          <a:xfrm>
            <a:off x="7556500" y="1325563"/>
            <a:ext cx="282575" cy="304800"/>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458802" name="Text Box 50"/>
          <p:cNvSpPr txBox="1">
            <a:spLocks noChangeArrowheads="1"/>
          </p:cNvSpPr>
          <p:nvPr/>
        </p:nvSpPr>
        <p:spPr bwMode="auto">
          <a:xfrm>
            <a:off x="4668838" y="4622800"/>
            <a:ext cx="2206625" cy="517525"/>
          </a:xfrm>
          <a:prstGeom prst="rect">
            <a:avLst/>
          </a:prstGeom>
          <a:noFill/>
          <a:ln w="9525">
            <a:noFill/>
            <a:miter lim="800000"/>
            <a:headEnd/>
            <a:tailEnd/>
          </a:ln>
        </p:spPr>
        <p:txBody>
          <a:bodyPr wrap="none">
            <a:spAutoFit/>
          </a:bodyPr>
          <a:lstStyle/>
          <a:p>
            <a:pPr algn="ctr"/>
            <a:r>
              <a:rPr lang="en-US">
                <a:solidFill>
                  <a:srgbClr val="006600"/>
                </a:solidFill>
              </a:rPr>
              <a:t>Water is a SOLID at STP </a:t>
            </a:r>
          </a:p>
          <a:p>
            <a:pPr algn="ctr"/>
            <a:r>
              <a:rPr lang="en-US">
                <a:solidFill>
                  <a:srgbClr val="006600"/>
                </a:solidFill>
              </a:rPr>
              <a:t>… this isn’t possible!</a:t>
            </a:r>
          </a:p>
        </p:txBody>
      </p:sp>
      <p:sp>
        <p:nvSpPr>
          <p:cNvPr id="458803" name="AutoShape 51"/>
          <p:cNvSpPr>
            <a:spLocks noChangeArrowheads="1"/>
          </p:cNvSpPr>
          <p:nvPr/>
        </p:nvSpPr>
        <p:spPr bwMode="auto">
          <a:xfrm>
            <a:off x="5583238" y="5208588"/>
            <a:ext cx="249237" cy="546100"/>
          </a:xfrm>
          <a:prstGeom prst="downArrow">
            <a:avLst>
              <a:gd name="adj1" fmla="val 50000"/>
              <a:gd name="adj2" fmla="val 54777"/>
            </a:avLst>
          </a:prstGeom>
          <a:gradFill rotWithShape="1">
            <a:gsLst>
              <a:gs pos="0">
                <a:schemeClr val="bg1"/>
              </a:gs>
              <a:gs pos="100000">
                <a:srgbClr val="008000"/>
              </a:gs>
            </a:gsLst>
            <a:lin ang="5400000" scaled="1"/>
          </a:gradFill>
          <a:ln w="9525">
            <a:noFill/>
            <a:miter lim="800000"/>
            <a:headEnd/>
            <a:tailEnd/>
          </a:ln>
        </p:spPr>
        <p:txBody>
          <a:bodyPr vert="eaVert" wrap="none" anchor="ctr"/>
          <a:lstStyle/>
          <a:p>
            <a:endParaRPr lang="en-US"/>
          </a:p>
        </p:txBody>
      </p:sp>
      <p:sp>
        <p:nvSpPr>
          <p:cNvPr id="458804" name="Text Box 52"/>
          <p:cNvSpPr txBox="1">
            <a:spLocks noChangeArrowheads="1"/>
          </p:cNvSpPr>
          <p:nvPr/>
        </p:nvSpPr>
        <p:spPr bwMode="auto">
          <a:xfrm>
            <a:off x="7915275" y="6072188"/>
            <a:ext cx="1189038" cy="336550"/>
          </a:xfrm>
          <a:prstGeom prst="rect">
            <a:avLst/>
          </a:prstGeom>
          <a:noFill/>
          <a:ln w="9525">
            <a:noFill/>
            <a:miter lim="800000"/>
            <a:headEnd/>
            <a:tailEnd/>
          </a:ln>
        </p:spPr>
        <p:txBody>
          <a:bodyPr wrap="none">
            <a:spAutoFit/>
          </a:bodyPr>
          <a:lstStyle/>
          <a:p>
            <a:r>
              <a:rPr lang="en-US" sz="1600"/>
              <a:t>0.45 L H</a:t>
            </a:r>
            <a:r>
              <a:rPr lang="en-US" sz="1600" baseline="-25000"/>
              <a:t>2</a:t>
            </a:r>
            <a:r>
              <a:rPr lang="en-US" sz="1600"/>
              <a:t>O</a:t>
            </a:r>
          </a:p>
        </p:txBody>
      </p:sp>
      <p:sp>
        <p:nvSpPr>
          <p:cNvPr id="458805" name="Text Box 53"/>
          <p:cNvSpPr txBox="1">
            <a:spLocks noChangeArrowheads="1"/>
          </p:cNvSpPr>
          <p:nvPr/>
        </p:nvSpPr>
        <p:spPr bwMode="auto">
          <a:xfrm>
            <a:off x="7915275" y="6072188"/>
            <a:ext cx="1189038" cy="336550"/>
          </a:xfrm>
          <a:prstGeom prst="rect">
            <a:avLst/>
          </a:prstGeom>
          <a:noFill/>
          <a:ln w="9525">
            <a:noFill/>
            <a:miter lim="800000"/>
            <a:headEnd/>
            <a:tailEnd/>
          </a:ln>
        </p:spPr>
        <p:txBody>
          <a:bodyPr wrap="none">
            <a:spAutoFit/>
          </a:bodyPr>
          <a:lstStyle/>
          <a:p>
            <a:r>
              <a:rPr lang="en-US" sz="1600"/>
              <a:t>0.45 L H</a:t>
            </a:r>
            <a:r>
              <a:rPr lang="en-US" sz="1600" baseline="-25000"/>
              <a:t>2</a:t>
            </a:r>
            <a:r>
              <a:rPr lang="en-US" sz="1600"/>
              <a:t>O</a:t>
            </a:r>
          </a:p>
        </p:txBody>
      </p:sp>
      <p:sp>
        <p:nvSpPr>
          <p:cNvPr id="458806" name="Text Box 54"/>
          <p:cNvSpPr txBox="1">
            <a:spLocks noChangeArrowheads="1"/>
          </p:cNvSpPr>
          <p:nvPr/>
        </p:nvSpPr>
        <p:spPr bwMode="auto">
          <a:xfrm>
            <a:off x="730250" y="6078538"/>
            <a:ext cx="2413000" cy="336550"/>
          </a:xfrm>
          <a:prstGeom prst="rect">
            <a:avLst/>
          </a:prstGeom>
          <a:noFill/>
          <a:ln w="9525">
            <a:noFill/>
            <a:miter lim="800000"/>
            <a:headEnd/>
            <a:tailEnd/>
          </a:ln>
        </p:spPr>
        <p:txBody>
          <a:bodyPr wrap="none">
            <a:spAutoFit/>
          </a:bodyPr>
          <a:lstStyle/>
          <a:p>
            <a:r>
              <a:rPr lang="en-US" sz="1600"/>
              <a:t>x L H</a:t>
            </a:r>
            <a:r>
              <a:rPr lang="en-US" sz="1600" baseline="-25000"/>
              <a:t>2</a:t>
            </a:r>
            <a:r>
              <a:rPr lang="en-US" sz="1600"/>
              <a:t>O = 12.5 mol N</a:t>
            </a:r>
            <a:r>
              <a:rPr lang="en-US" sz="1600" baseline="-25000"/>
              <a:t>2</a:t>
            </a:r>
            <a:r>
              <a:rPr lang="en-US" sz="1600"/>
              <a:t>H</a:t>
            </a:r>
            <a:r>
              <a:rPr lang="en-US" sz="1600" baseline="-25000"/>
              <a:t>4</a:t>
            </a:r>
          </a:p>
        </p:txBody>
      </p:sp>
      <p:grpSp>
        <p:nvGrpSpPr>
          <p:cNvPr id="4" name="Group 55"/>
          <p:cNvGrpSpPr>
            <a:grpSpLocks/>
          </p:cNvGrpSpPr>
          <p:nvPr/>
        </p:nvGrpSpPr>
        <p:grpSpPr bwMode="auto">
          <a:xfrm>
            <a:off x="3125788" y="5835650"/>
            <a:ext cx="1119187" cy="808038"/>
            <a:chOff x="4174" y="2818"/>
            <a:chExt cx="756" cy="509"/>
          </a:xfrm>
        </p:grpSpPr>
        <p:sp>
          <p:nvSpPr>
            <p:cNvPr id="149582" name="AutoShape 56"/>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9583" name="Line 57"/>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8810" name="Text Box 58"/>
          <p:cNvSpPr txBox="1">
            <a:spLocks noChangeArrowheads="1"/>
          </p:cNvSpPr>
          <p:nvPr/>
        </p:nvSpPr>
        <p:spPr bwMode="auto">
          <a:xfrm>
            <a:off x="3105150" y="6259513"/>
            <a:ext cx="1185863" cy="336550"/>
          </a:xfrm>
          <a:prstGeom prst="rect">
            <a:avLst/>
          </a:prstGeom>
          <a:noFill/>
          <a:ln w="9525">
            <a:noFill/>
            <a:miter lim="800000"/>
            <a:headEnd/>
            <a:tailEnd/>
          </a:ln>
        </p:spPr>
        <p:txBody>
          <a:bodyPr wrap="none">
            <a:spAutoFit/>
          </a:bodyPr>
          <a:lstStyle/>
          <a:p>
            <a:r>
              <a:rPr lang="en-US" sz="1600"/>
              <a:t>2 mol N</a:t>
            </a:r>
            <a:r>
              <a:rPr lang="en-US" sz="1600" baseline="-25000"/>
              <a:t>2</a:t>
            </a:r>
            <a:r>
              <a:rPr lang="en-US" sz="1600"/>
              <a:t>H</a:t>
            </a:r>
            <a:r>
              <a:rPr lang="en-US" sz="1600" baseline="-25000"/>
              <a:t>4</a:t>
            </a:r>
          </a:p>
        </p:txBody>
      </p:sp>
      <p:sp>
        <p:nvSpPr>
          <p:cNvPr id="458811" name="Text Box 59"/>
          <p:cNvSpPr txBox="1">
            <a:spLocks noChangeArrowheads="1"/>
          </p:cNvSpPr>
          <p:nvPr/>
        </p:nvSpPr>
        <p:spPr bwMode="auto">
          <a:xfrm>
            <a:off x="3149600" y="5902325"/>
            <a:ext cx="1120775" cy="336550"/>
          </a:xfrm>
          <a:prstGeom prst="rect">
            <a:avLst/>
          </a:prstGeom>
          <a:noFill/>
          <a:ln w="9525">
            <a:noFill/>
            <a:miter lim="800000"/>
            <a:headEnd/>
            <a:tailEnd/>
          </a:ln>
        </p:spPr>
        <p:txBody>
          <a:bodyPr wrap="none">
            <a:spAutoFit/>
          </a:bodyPr>
          <a:lstStyle/>
          <a:p>
            <a:r>
              <a:rPr lang="en-US" sz="1600"/>
              <a:t>4 mol H</a:t>
            </a:r>
            <a:r>
              <a:rPr lang="en-US" sz="1600" baseline="-25000"/>
              <a:t>2</a:t>
            </a:r>
            <a:r>
              <a:rPr lang="en-US" sz="1600"/>
              <a:t>O</a:t>
            </a:r>
          </a:p>
        </p:txBody>
      </p:sp>
      <p:sp>
        <p:nvSpPr>
          <p:cNvPr id="458812" name="Line 60"/>
          <p:cNvSpPr>
            <a:spLocks noChangeShapeType="1"/>
          </p:cNvSpPr>
          <p:nvPr/>
        </p:nvSpPr>
        <p:spPr bwMode="auto">
          <a:xfrm flipV="1">
            <a:off x="2243138" y="6210300"/>
            <a:ext cx="776287" cy="98425"/>
          </a:xfrm>
          <a:prstGeom prst="line">
            <a:avLst/>
          </a:prstGeom>
          <a:noFill/>
          <a:ln w="9525">
            <a:solidFill>
              <a:srgbClr val="FF0000"/>
            </a:solidFill>
            <a:round/>
            <a:headEnd/>
            <a:tailEnd/>
          </a:ln>
        </p:spPr>
        <p:txBody>
          <a:bodyPr/>
          <a:lstStyle/>
          <a:p>
            <a:endParaRPr lang="en-US"/>
          </a:p>
        </p:txBody>
      </p:sp>
      <p:sp>
        <p:nvSpPr>
          <p:cNvPr id="458813" name="Line 61"/>
          <p:cNvSpPr>
            <a:spLocks noChangeShapeType="1"/>
          </p:cNvSpPr>
          <p:nvPr/>
        </p:nvSpPr>
        <p:spPr bwMode="auto">
          <a:xfrm flipV="1">
            <a:off x="3392488" y="6391275"/>
            <a:ext cx="752475" cy="127000"/>
          </a:xfrm>
          <a:prstGeom prst="line">
            <a:avLst/>
          </a:prstGeom>
          <a:noFill/>
          <a:ln w="9525">
            <a:solidFill>
              <a:srgbClr val="FF0000"/>
            </a:solidFill>
            <a:round/>
            <a:headEnd/>
            <a:tailEnd/>
          </a:ln>
        </p:spPr>
        <p:txBody>
          <a:bodyPr/>
          <a:lstStyle/>
          <a:p>
            <a:endParaRPr lang="en-US"/>
          </a:p>
        </p:txBody>
      </p:sp>
      <p:sp>
        <p:nvSpPr>
          <p:cNvPr id="458814" name="Text Box 62"/>
          <p:cNvSpPr txBox="1">
            <a:spLocks noChangeArrowheads="1"/>
          </p:cNvSpPr>
          <p:nvPr/>
        </p:nvSpPr>
        <p:spPr bwMode="auto">
          <a:xfrm>
            <a:off x="7693025" y="6067425"/>
            <a:ext cx="303213" cy="336550"/>
          </a:xfrm>
          <a:prstGeom prst="rect">
            <a:avLst/>
          </a:prstGeom>
          <a:noFill/>
          <a:ln w="9525">
            <a:noFill/>
            <a:miter lim="800000"/>
            <a:headEnd/>
            <a:tailEnd/>
          </a:ln>
        </p:spPr>
        <p:txBody>
          <a:bodyPr wrap="none">
            <a:spAutoFit/>
          </a:bodyPr>
          <a:lstStyle/>
          <a:p>
            <a:r>
              <a:rPr lang="en-US" sz="1600"/>
              <a:t>=</a:t>
            </a:r>
          </a:p>
        </p:txBody>
      </p:sp>
      <p:grpSp>
        <p:nvGrpSpPr>
          <p:cNvPr id="5" name="Group 63"/>
          <p:cNvGrpSpPr>
            <a:grpSpLocks/>
          </p:cNvGrpSpPr>
          <p:nvPr/>
        </p:nvGrpSpPr>
        <p:grpSpPr bwMode="auto">
          <a:xfrm>
            <a:off x="4271963" y="5835650"/>
            <a:ext cx="1050925" cy="808038"/>
            <a:chOff x="4174" y="2818"/>
            <a:chExt cx="756" cy="509"/>
          </a:xfrm>
        </p:grpSpPr>
        <p:sp>
          <p:nvSpPr>
            <p:cNvPr id="149580" name="AutoShape 64"/>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9581" name="Line 65"/>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8818" name="Text Box 66"/>
          <p:cNvSpPr txBox="1">
            <a:spLocks noChangeArrowheads="1"/>
          </p:cNvSpPr>
          <p:nvPr/>
        </p:nvSpPr>
        <p:spPr bwMode="auto">
          <a:xfrm>
            <a:off x="4232275" y="6259513"/>
            <a:ext cx="1120775" cy="336550"/>
          </a:xfrm>
          <a:prstGeom prst="rect">
            <a:avLst/>
          </a:prstGeom>
          <a:noFill/>
          <a:ln w="9525">
            <a:noFill/>
            <a:miter lim="800000"/>
            <a:headEnd/>
            <a:tailEnd/>
          </a:ln>
        </p:spPr>
        <p:txBody>
          <a:bodyPr wrap="none">
            <a:spAutoFit/>
          </a:bodyPr>
          <a:lstStyle/>
          <a:p>
            <a:r>
              <a:rPr lang="en-US" sz="1600"/>
              <a:t>1 mol H</a:t>
            </a:r>
            <a:r>
              <a:rPr lang="en-US" sz="1600" baseline="-25000"/>
              <a:t>2</a:t>
            </a:r>
            <a:r>
              <a:rPr lang="en-US" sz="1600"/>
              <a:t>O</a:t>
            </a:r>
            <a:endParaRPr lang="en-US" sz="1600" baseline="-25000"/>
          </a:p>
        </p:txBody>
      </p:sp>
      <p:sp>
        <p:nvSpPr>
          <p:cNvPr id="458819" name="Text Box 67"/>
          <p:cNvSpPr txBox="1">
            <a:spLocks noChangeArrowheads="1"/>
          </p:cNvSpPr>
          <p:nvPr/>
        </p:nvSpPr>
        <p:spPr bwMode="auto">
          <a:xfrm>
            <a:off x="4286250" y="5902325"/>
            <a:ext cx="1019175" cy="336550"/>
          </a:xfrm>
          <a:prstGeom prst="rect">
            <a:avLst/>
          </a:prstGeom>
          <a:noFill/>
          <a:ln w="9525">
            <a:noFill/>
            <a:miter lim="800000"/>
            <a:headEnd/>
            <a:tailEnd/>
          </a:ln>
        </p:spPr>
        <p:txBody>
          <a:bodyPr wrap="none">
            <a:spAutoFit/>
          </a:bodyPr>
          <a:lstStyle/>
          <a:p>
            <a:r>
              <a:rPr lang="en-US" sz="1600"/>
              <a:t>18 g H</a:t>
            </a:r>
            <a:r>
              <a:rPr lang="en-US" sz="1600" baseline="-25000"/>
              <a:t>2</a:t>
            </a:r>
            <a:r>
              <a:rPr lang="en-US" sz="1600"/>
              <a:t>O</a:t>
            </a:r>
          </a:p>
        </p:txBody>
      </p:sp>
      <p:sp>
        <p:nvSpPr>
          <p:cNvPr id="458820" name="Line 68"/>
          <p:cNvSpPr>
            <a:spLocks noChangeShapeType="1"/>
          </p:cNvSpPr>
          <p:nvPr/>
        </p:nvSpPr>
        <p:spPr bwMode="auto">
          <a:xfrm flipV="1">
            <a:off x="4519613" y="6388100"/>
            <a:ext cx="739775" cy="130175"/>
          </a:xfrm>
          <a:prstGeom prst="line">
            <a:avLst/>
          </a:prstGeom>
          <a:noFill/>
          <a:ln w="9525">
            <a:solidFill>
              <a:srgbClr val="FF0000"/>
            </a:solidFill>
            <a:round/>
            <a:headEnd/>
            <a:tailEnd/>
          </a:ln>
        </p:spPr>
        <p:txBody>
          <a:bodyPr/>
          <a:lstStyle/>
          <a:p>
            <a:endParaRPr lang="en-US"/>
          </a:p>
        </p:txBody>
      </p:sp>
      <p:sp>
        <p:nvSpPr>
          <p:cNvPr id="458821" name="Line 69"/>
          <p:cNvSpPr>
            <a:spLocks noChangeShapeType="1"/>
          </p:cNvSpPr>
          <p:nvPr/>
        </p:nvSpPr>
        <p:spPr bwMode="auto">
          <a:xfrm flipV="1">
            <a:off x="3443288" y="6035675"/>
            <a:ext cx="720725" cy="120650"/>
          </a:xfrm>
          <a:prstGeom prst="line">
            <a:avLst/>
          </a:prstGeom>
          <a:noFill/>
          <a:ln w="9525">
            <a:solidFill>
              <a:srgbClr val="FF0000"/>
            </a:solidFill>
            <a:round/>
            <a:headEnd/>
            <a:tailEnd/>
          </a:ln>
        </p:spPr>
        <p:txBody>
          <a:bodyPr/>
          <a:lstStyle/>
          <a:p>
            <a:endParaRPr lang="en-US"/>
          </a:p>
        </p:txBody>
      </p:sp>
      <p:grpSp>
        <p:nvGrpSpPr>
          <p:cNvPr id="6" name="Group 70"/>
          <p:cNvGrpSpPr>
            <a:grpSpLocks/>
          </p:cNvGrpSpPr>
          <p:nvPr/>
        </p:nvGrpSpPr>
        <p:grpSpPr bwMode="auto">
          <a:xfrm>
            <a:off x="5345113" y="5835650"/>
            <a:ext cx="1058862" cy="808038"/>
            <a:chOff x="4174" y="2818"/>
            <a:chExt cx="756" cy="509"/>
          </a:xfrm>
        </p:grpSpPr>
        <p:sp>
          <p:nvSpPr>
            <p:cNvPr id="149578" name="AutoShape 71"/>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9579" name="Line 72"/>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8825" name="Text Box 73"/>
          <p:cNvSpPr txBox="1">
            <a:spLocks noChangeArrowheads="1"/>
          </p:cNvSpPr>
          <p:nvPr/>
        </p:nvSpPr>
        <p:spPr bwMode="auto">
          <a:xfrm>
            <a:off x="5314950" y="6259513"/>
            <a:ext cx="1076325" cy="336550"/>
          </a:xfrm>
          <a:prstGeom prst="rect">
            <a:avLst/>
          </a:prstGeom>
          <a:noFill/>
          <a:ln w="9525">
            <a:noFill/>
            <a:miter lim="800000"/>
            <a:headEnd/>
            <a:tailEnd/>
          </a:ln>
        </p:spPr>
        <p:txBody>
          <a:bodyPr wrap="none">
            <a:spAutoFit/>
          </a:bodyPr>
          <a:lstStyle/>
          <a:p>
            <a:r>
              <a:rPr lang="en-US" sz="1600"/>
              <a:t>1.0 g H</a:t>
            </a:r>
            <a:r>
              <a:rPr lang="en-US" sz="1600" baseline="-25000"/>
              <a:t>2</a:t>
            </a:r>
            <a:r>
              <a:rPr lang="en-US" sz="1600"/>
              <a:t>O</a:t>
            </a:r>
            <a:endParaRPr lang="en-US" sz="1600" baseline="-25000"/>
          </a:p>
        </p:txBody>
      </p:sp>
      <p:sp>
        <p:nvSpPr>
          <p:cNvPr id="458826" name="Text Box 74"/>
          <p:cNvSpPr txBox="1">
            <a:spLocks noChangeArrowheads="1"/>
          </p:cNvSpPr>
          <p:nvPr/>
        </p:nvSpPr>
        <p:spPr bwMode="auto">
          <a:xfrm>
            <a:off x="5321300" y="5902325"/>
            <a:ext cx="1076325" cy="336550"/>
          </a:xfrm>
          <a:prstGeom prst="rect">
            <a:avLst/>
          </a:prstGeom>
          <a:noFill/>
          <a:ln w="9525">
            <a:noFill/>
            <a:miter lim="800000"/>
            <a:headEnd/>
            <a:tailEnd/>
          </a:ln>
        </p:spPr>
        <p:txBody>
          <a:bodyPr wrap="none">
            <a:spAutoFit/>
          </a:bodyPr>
          <a:lstStyle/>
          <a:p>
            <a:r>
              <a:rPr lang="en-US" sz="1600"/>
              <a:t>1 mL H</a:t>
            </a:r>
            <a:r>
              <a:rPr lang="en-US" sz="1600" baseline="-25000"/>
              <a:t>2</a:t>
            </a:r>
            <a:r>
              <a:rPr lang="en-US" sz="1600"/>
              <a:t>O</a:t>
            </a:r>
          </a:p>
        </p:txBody>
      </p:sp>
      <p:sp>
        <p:nvSpPr>
          <p:cNvPr id="458827" name="Line 75"/>
          <p:cNvSpPr>
            <a:spLocks noChangeShapeType="1"/>
          </p:cNvSpPr>
          <p:nvPr/>
        </p:nvSpPr>
        <p:spPr bwMode="auto">
          <a:xfrm flipV="1">
            <a:off x="5716588" y="6407150"/>
            <a:ext cx="541337" cy="92075"/>
          </a:xfrm>
          <a:prstGeom prst="line">
            <a:avLst/>
          </a:prstGeom>
          <a:noFill/>
          <a:ln w="9525">
            <a:solidFill>
              <a:srgbClr val="FF0000"/>
            </a:solidFill>
            <a:round/>
            <a:headEnd/>
            <a:tailEnd/>
          </a:ln>
        </p:spPr>
        <p:txBody>
          <a:bodyPr/>
          <a:lstStyle/>
          <a:p>
            <a:endParaRPr lang="en-US"/>
          </a:p>
        </p:txBody>
      </p:sp>
      <p:sp>
        <p:nvSpPr>
          <p:cNvPr id="458828" name="Line 76"/>
          <p:cNvSpPr>
            <a:spLocks noChangeShapeType="1"/>
          </p:cNvSpPr>
          <p:nvPr/>
        </p:nvSpPr>
        <p:spPr bwMode="auto">
          <a:xfrm flipV="1">
            <a:off x="5595938" y="6035675"/>
            <a:ext cx="720725" cy="120650"/>
          </a:xfrm>
          <a:prstGeom prst="line">
            <a:avLst/>
          </a:prstGeom>
          <a:noFill/>
          <a:ln w="9525">
            <a:solidFill>
              <a:srgbClr val="FF0000"/>
            </a:solidFill>
            <a:round/>
            <a:headEnd/>
            <a:tailEnd/>
          </a:ln>
        </p:spPr>
        <p:txBody>
          <a:bodyPr/>
          <a:lstStyle/>
          <a:p>
            <a:endParaRPr lang="en-US"/>
          </a:p>
        </p:txBody>
      </p:sp>
      <p:grpSp>
        <p:nvGrpSpPr>
          <p:cNvPr id="7" name="Group 77"/>
          <p:cNvGrpSpPr>
            <a:grpSpLocks/>
          </p:cNvGrpSpPr>
          <p:nvPr/>
        </p:nvGrpSpPr>
        <p:grpSpPr bwMode="auto">
          <a:xfrm>
            <a:off x="6430963" y="5835650"/>
            <a:ext cx="1295400" cy="808038"/>
            <a:chOff x="4174" y="2818"/>
            <a:chExt cx="756" cy="509"/>
          </a:xfrm>
        </p:grpSpPr>
        <p:sp>
          <p:nvSpPr>
            <p:cNvPr id="149576" name="AutoShape 78"/>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9577" name="Line 79"/>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8832" name="Text Box 80"/>
          <p:cNvSpPr txBox="1">
            <a:spLocks noChangeArrowheads="1"/>
          </p:cNvSpPr>
          <p:nvPr/>
        </p:nvSpPr>
        <p:spPr bwMode="auto">
          <a:xfrm>
            <a:off x="6362700" y="6259513"/>
            <a:ext cx="1414463" cy="336550"/>
          </a:xfrm>
          <a:prstGeom prst="rect">
            <a:avLst/>
          </a:prstGeom>
          <a:noFill/>
          <a:ln w="9525">
            <a:noFill/>
            <a:miter lim="800000"/>
            <a:headEnd/>
            <a:tailEnd/>
          </a:ln>
        </p:spPr>
        <p:txBody>
          <a:bodyPr wrap="none">
            <a:spAutoFit/>
          </a:bodyPr>
          <a:lstStyle/>
          <a:p>
            <a:r>
              <a:rPr lang="en-US" sz="1600"/>
              <a:t>1000 mL H</a:t>
            </a:r>
            <a:r>
              <a:rPr lang="en-US" sz="1600" baseline="-25000"/>
              <a:t>2</a:t>
            </a:r>
            <a:r>
              <a:rPr lang="en-US" sz="1600"/>
              <a:t>O</a:t>
            </a:r>
            <a:endParaRPr lang="en-US" sz="1600" baseline="-25000"/>
          </a:p>
        </p:txBody>
      </p:sp>
      <p:sp>
        <p:nvSpPr>
          <p:cNvPr id="458833" name="Text Box 81"/>
          <p:cNvSpPr txBox="1">
            <a:spLocks noChangeArrowheads="1"/>
          </p:cNvSpPr>
          <p:nvPr/>
        </p:nvSpPr>
        <p:spPr bwMode="auto">
          <a:xfrm>
            <a:off x="6616700" y="5902325"/>
            <a:ext cx="906463" cy="336550"/>
          </a:xfrm>
          <a:prstGeom prst="rect">
            <a:avLst/>
          </a:prstGeom>
          <a:noFill/>
          <a:ln w="9525">
            <a:noFill/>
            <a:miter lim="800000"/>
            <a:headEnd/>
            <a:tailEnd/>
          </a:ln>
        </p:spPr>
        <p:txBody>
          <a:bodyPr wrap="none">
            <a:spAutoFit/>
          </a:bodyPr>
          <a:lstStyle/>
          <a:p>
            <a:r>
              <a:rPr lang="en-US" sz="1600"/>
              <a:t>1 L H</a:t>
            </a:r>
            <a:r>
              <a:rPr lang="en-US" sz="1600" baseline="-25000"/>
              <a:t>2</a:t>
            </a:r>
            <a:r>
              <a:rPr lang="en-US" sz="1600"/>
              <a:t>O</a:t>
            </a:r>
          </a:p>
        </p:txBody>
      </p:sp>
      <p:sp>
        <p:nvSpPr>
          <p:cNvPr id="458834" name="Line 82"/>
          <p:cNvSpPr>
            <a:spLocks noChangeShapeType="1"/>
          </p:cNvSpPr>
          <p:nvPr/>
        </p:nvSpPr>
        <p:spPr bwMode="auto">
          <a:xfrm flipV="1">
            <a:off x="6977063" y="6391275"/>
            <a:ext cx="682625" cy="119063"/>
          </a:xfrm>
          <a:prstGeom prst="line">
            <a:avLst/>
          </a:prstGeom>
          <a:noFill/>
          <a:ln w="9525">
            <a:solidFill>
              <a:srgbClr val="FF0000"/>
            </a:solidFill>
            <a:round/>
            <a:headEnd/>
            <a:tailEnd/>
          </a:ln>
        </p:spPr>
        <p:txBody>
          <a:bodyPr/>
          <a:lstStyle/>
          <a:p>
            <a:endParaRPr lang="en-US"/>
          </a:p>
        </p:txBody>
      </p:sp>
      <p:sp>
        <p:nvSpPr>
          <p:cNvPr id="458835" name="Line 83"/>
          <p:cNvSpPr>
            <a:spLocks noChangeShapeType="1"/>
          </p:cNvSpPr>
          <p:nvPr/>
        </p:nvSpPr>
        <p:spPr bwMode="auto">
          <a:xfrm flipV="1">
            <a:off x="4667250" y="6022975"/>
            <a:ext cx="541338" cy="92075"/>
          </a:xfrm>
          <a:prstGeom prst="line">
            <a:avLst/>
          </a:prstGeom>
          <a:noFill/>
          <a:ln w="9525">
            <a:solidFill>
              <a:srgbClr val="FF0000"/>
            </a:solidFill>
            <a:round/>
            <a:headEnd/>
            <a:tailEnd/>
          </a:ln>
        </p:spPr>
        <p:txBody>
          <a:bodyPr/>
          <a:lstStyle/>
          <a:p>
            <a:endParaRPr lang="en-US"/>
          </a:p>
        </p:txBody>
      </p:sp>
      <p:sp>
        <p:nvSpPr>
          <p:cNvPr id="458836" name="Text Box 84"/>
          <p:cNvSpPr txBox="1">
            <a:spLocks noChangeArrowheads="1"/>
          </p:cNvSpPr>
          <p:nvPr/>
        </p:nvSpPr>
        <p:spPr bwMode="auto">
          <a:xfrm>
            <a:off x="5192713" y="4622800"/>
            <a:ext cx="1504950" cy="517525"/>
          </a:xfrm>
          <a:prstGeom prst="rect">
            <a:avLst/>
          </a:prstGeom>
          <a:noFill/>
          <a:ln w="9525">
            <a:noFill/>
            <a:miter lim="800000"/>
            <a:headEnd/>
            <a:tailEnd/>
          </a:ln>
        </p:spPr>
        <p:txBody>
          <a:bodyPr wrap="none">
            <a:spAutoFit/>
          </a:bodyPr>
          <a:lstStyle/>
          <a:p>
            <a:pPr algn="ctr"/>
            <a:r>
              <a:rPr lang="en-US">
                <a:solidFill>
                  <a:srgbClr val="006600"/>
                </a:solidFill>
              </a:rPr>
              <a:t>Density of water </a:t>
            </a:r>
          </a:p>
          <a:p>
            <a:pPr algn="ctr"/>
            <a:r>
              <a:rPr lang="en-US">
                <a:solidFill>
                  <a:srgbClr val="006600"/>
                </a:solidFill>
              </a:rPr>
              <a:t>is 1.0 g/mL</a:t>
            </a:r>
          </a:p>
        </p:txBody>
      </p:sp>
      <p:sp>
        <p:nvSpPr>
          <p:cNvPr id="458837" name="AutoShape 85"/>
          <p:cNvSpPr>
            <a:spLocks noChangeArrowheads="1"/>
          </p:cNvSpPr>
          <p:nvPr/>
        </p:nvSpPr>
        <p:spPr bwMode="auto">
          <a:xfrm>
            <a:off x="5764213" y="5208588"/>
            <a:ext cx="249237" cy="546100"/>
          </a:xfrm>
          <a:prstGeom prst="downArrow">
            <a:avLst>
              <a:gd name="adj1" fmla="val 50000"/>
              <a:gd name="adj2" fmla="val 54777"/>
            </a:avLst>
          </a:prstGeom>
          <a:gradFill rotWithShape="1">
            <a:gsLst>
              <a:gs pos="0">
                <a:schemeClr val="bg1"/>
              </a:gs>
              <a:gs pos="100000">
                <a:srgbClr val="008000"/>
              </a:gs>
            </a:gsLst>
            <a:lin ang="5400000" scaled="1"/>
          </a:gradFill>
          <a:ln w="9525">
            <a:noFill/>
            <a:miter lim="800000"/>
            <a:headEnd/>
            <a:tailEnd/>
          </a:ln>
        </p:spPr>
        <p:txBody>
          <a:bodyPr vert="eaVert" wrap="none" anchor="ctr"/>
          <a:lstStyle/>
          <a:p>
            <a:endParaRPr lang="en-US"/>
          </a:p>
        </p:txBody>
      </p:sp>
      <p:sp>
        <p:nvSpPr>
          <p:cNvPr id="458838" name="Text Box 86"/>
          <p:cNvSpPr txBox="1">
            <a:spLocks noChangeArrowheads="1"/>
          </p:cNvSpPr>
          <p:nvPr/>
        </p:nvSpPr>
        <p:spPr bwMode="auto">
          <a:xfrm>
            <a:off x="6680200" y="2630488"/>
            <a:ext cx="420688" cy="304800"/>
          </a:xfrm>
          <a:prstGeom prst="rect">
            <a:avLst/>
          </a:prstGeom>
          <a:noFill/>
          <a:ln w="9525">
            <a:noFill/>
            <a:miter lim="800000"/>
            <a:headEnd/>
            <a:tailEnd/>
          </a:ln>
        </p:spPr>
        <p:txBody>
          <a:bodyPr wrap="none">
            <a:spAutoFit/>
          </a:bodyPr>
          <a:lstStyle/>
          <a:p>
            <a:r>
              <a:rPr lang="en-US"/>
              <a:t>x 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58761"/>
                                        </p:tgtEl>
                                        <p:attrNameLst>
                                          <p:attrName>style.visibility</p:attrName>
                                        </p:attrNameLst>
                                      </p:cBhvr>
                                      <p:to>
                                        <p:strVal val="visible"/>
                                      </p:to>
                                    </p:set>
                                    <p:anim calcmode="lin" valueType="num">
                                      <p:cBhvr>
                                        <p:cTn id="7" dur="500" fill="hold"/>
                                        <p:tgtEl>
                                          <p:spTgt spid="458761"/>
                                        </p:tgtEl>
                                        <p:attrNameLst>
                                          <p:attrName>ppt_w</p:attrName>
                                        </p:attrNameLst>
                                      </p:cBhvr>
                                      <p:tavLst>
                                        <p:tav tm="0">
                                          <p:val>
                                            <p:fltVal val="0"/>
                                          </p:val>
                                        </p:tav>
                                        <p:tav tm="100000">
                                          <p:val>
                                            <p:strVal val="#ppt_w"/>
                                          </p:val>
                                        </p:tav>
                                      </p:tavLst>
                                    </p:anim>
                                    <p:anim calcmode="lin" valueType="num">
                                      <p:cBhvr>
                                        <p:cTn id="8" dur="500" fill="hold"/>
                                        <p:tgtEl>
                                          <p:spTgt spid="458761"/>
                                        </p:tgtEl>
                                        <p:attrNameLst>
                                          <p:attrName>ppt_h</p:attrName>
                                        </p:attrNameLst>
                                      </p:cBhvr>
                                      <p:tavLst>
                                        <p:tav tm="0">
                                          <p:val>
                                            <p:fltVal val="0"/>
                                          </p:val>
                                        </p:tav>
                                        <p:tav tm="100000">
                                          <p:val>
                                            <p:strVal val="#ppt_h"/>
                                          </p:val>
                                        </p:tav>
                                      </p:tavLst>
                                    </p:anim>
                                    <p:animEffect transition="in" filter="fade">
                                      <p:cBhvr>
                                        <p:cTn id="9" dur="500"/>
                                        <p:tgtEl>
                                          <p:spTgt spid="458761"/>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58790"/>
                                        </p:tgtEl>
                                        <p:attrNameLst>
                                          <p:attrName>style.visibility</p:attrName>
                                        </p:attrNameLst>
                                      </p:cBhvr>
                                      <p:to>
                                        <p:strVal val="visible"/>
                                      </p:to>
                                    </p:set>
                                    <p:animEffect transition="in" filter="fade">
                                      <p:cBhvr>
                                        <p:cTn id="14" dur="1000"/>
                                        <p:tgtEl>
                                          <p:spTgt spid="458790"/>
                                        </p:tgtEl>
                                      </p:cBhvr>
                                    </p:animEffect>
                                    <p:anim calcmode="lin" valueType="num">
                                      <p:cBhvr>
                                        <p:cTn id="15" dur="1000" fill="hold"/>
                                        <p:tgtEl>
                                          <p:spTgt spid="458790"/>
                                        </p:tgtEl>
                                        <p:attrNameLst>
                                          <p:attrName>ppt_x</p:attrName>
                                        </p:attrNameLst>
                                      </p:cBhvr>
                                      <p:tavLst>
                                        <p:tav tm="0">
                                          <p:val>
                                            <p:strVal val="#ppt_x"/>
                                          </p:val>
                                        </p:tav>
                                        <p:tav tm="100000">
                                          <p:val>
                                            <p:strVal val="#ppt_x"/>
                                          </p:val>
                                        </p:tav>
                                      </p:tavLst>
                                    </p:anim>
                                    <p:anim calcmode="lin" valueType="num">
                                      <p:cBhvr>
                                        <p:cTn id="16" dur="1000" fill="hold"/>
                                        <p:tgtEl>
                                          <p:spTgt spid="45879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58764"/>
                                        </p:tgtEl>
                                        <p:attrNameLst>
                                          <p:attrName>style.visibility</p:attrName>
                                        </p:attrNameLst>
                                      </p:cBhvr>
                                      <p:to>
                                        <p:strVal val="visible"/>
                                      </p:to>
                                    </p:set>
                                    <p:anim calcmode="lin" valueType="num">
                                      <p:cBhvr>
                                        <p:cTn id="21" dur="500" fill="hold"/>
                                        <p:tgtEl>
                                          <p:spTgt spid="458764"/>
                                        </p:tgtEl>
                                        <p:attrNameLst>
                                          <p:attrName>ppt_w</p:attrName>
                                        </p:attrNameLst>
                                      </p:cBhvr>
                                      <p:tavLst>
                                        <p:tav tm="0">
                                          <p:val>
                                            <p:fltVal val="0"/>
                                          </p:val>
                                        </p:tav>
                                        <p:tav tm="100000">
                                          <p:val>
                                            <p:strVal val="#ppt_w"/>
                                          </p:val>
                                        </p:tav>
                                      </p:tavLst>
                                    </p:anim>
                                    <p:anim calcmode="lin" valueType="num">
                                      <p:cBhvr>
                                        <p:cTn id="22" dur="500" fill="hold"/>
                                        <p:tgtEl>
                                          <p:spTgt spid="458764"/>
                                        </p:tgtEl>
                                        <p:attrNameLst>
                                          <p:attrName>ppt_h</p:attrName>
                                        </p:attrNameLst>
                                      </p:cBhvr>
                                      <p:tavLst>
                                        <p:tav tm="0">
                                          <p:val>
                                            <p:fltVal val="0"/>
                                          </p:val>
                                        </p:tav>
                                        <p:tav tm="100000">
                                          <p:val>
                                            <p:strVal val="#ppt_h"/>
                                          </p:val>
                                        </p:tav>
                                      </p:tavLst>
                                    </p:anim>
                                    <p:animEffect transition="in" filter="fade">
                                      <p:cBhvr>
                                        <p:cTn id="23" dur="500"/>
                                        <p:tgtEl>
                                          <p:spTgt spid="45876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58765"/>
                                        </p:tgtEl>
                                        <p:attrNameLst>
                                          <p:attrName>style.visibility</p:attrName>
                                        </p:attrNameLst>
                                      </p:cBhvr>
                                      <p:to>
                                        <p:strVal val="visible"/>
                                      </p:to>
                                    </p:set>
                                    <p:anim calcmode="lin" valueType="num">
                                      <p:cBhvr>
                                        <p:cTn id="28" dur="500" fill="hold"/>
                                        <p:tgtEl>
                                          <p:spTgt spid="458765"/>
                                        </p:tgtEl>
                                        <p:attrNameLst>
                                          <p:attrName>ppt_w</p:attrName>
                                        </p:attrNameLst>
                                      </p:cBhvr>
                                      <p:tavLst>
                                        <p:tav tm="0">
                                          <p:val>
                                            <p:fltVal val="0"/>
                                          </p:val>
                                        </p:tav>
                                        <p:tav tm="100000">
                                          <p:val>
                                            <p:strVal val="#ppt_w"/>
                                          </p:val>
                                        </p:tav>
                                      </p:tavLst>
                                    </p:anim>
                                    <p:anim calcmode="lin" valueType="num">
                                      <p:cBhvr>
                                        <p:cTn id="29" dur="500" fill="hold"/>
                                        <p:tgtEl>
                                          <p:spTgt spid="458765"/>
                                        </p:tgtEl>
                                        <p:attrNameLst>
                                          <p:attrName>ppt_h</p:attrName>
                                        </p:attrNameLst>
                                      </p:cBhvr>
                                      <p:tavLst>
                                        <p:tav tm="0">
                                          <p:val>
                                            <p:fltVal val="0"/>
                                          </p:val>
                                        </p:tav>
                                        <p:tav tm="100000">
                                          <p:val>
                                            <p:strVal val="#ppt_h"/>
                                          </p:val>
                                        </p:tav>
                                      </p:tavLst>
                                    </p:anim>
                                    <p:animEffect transition="in" filter="fade">
                                      <p:cBhvr>
                                        <p:cTn id="30" dur="500"/>
                                        <p:tgtEl>
                                          <p:spTgt spid="45876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58766"/>
                                        </p:tgtEl>
                                        <p:attrNameLst>
                                          <p:attrName>style.visibility</p:attrName>
                                        </p:attrNameLst>
                                      </p:cBhvr>
                                      <p:to>
                                        <p:strVal val="visible"/>
                                      </p:to>
                                    </p:set>
                                    <p:animEffect transition="in" filter="wipe(up)">
                                      <p:cBhvr>
                                        <p:cTn id="35" dur="500"/>
                                        <p:tgtEl>
                                          <p:spTgt spid="458766"/>
                                        </p:tgtEl>
                                      </p:cBhvr>
                                    </p:animEffect>
                                  </p:childTnLst>
                                </p:cTn>
                              </p:par>
                              <p:par>
                                <p:cTn id="36" presetID="40" presetClass="entr" presetSubtype="0" fill="hold" grpId="0" nodeType="withEffect">
                                  <p:stCondLst>
                                    <p:cond delay="0"/>
                                  </p:stCondLst>
                                  <p:iterate type="lt">
                                    <p:tmPct val="10000"/>
                                  </p:iterate>
                                  <p:childTnLst>
                                    <p:set>
                                      <p:cBhvr>
                                        <p:cTn id="37" dur="1" fill="hold">
                                          <p:stCondLst>
                                            <p:cond delay="0"/>
                                          </p:stCondLst>
                                        </p:cTn>
                                        <p:tgtEl>
                                          <p:spTgt spid="458768"/>
                                        </p:tgtEl>
                                        <p:attrNameLst>
                                          <p:attrName>style.visibility</p:attrName>
                                        </p:attrNameLst>
                                      </p:cBhvr>
                                      <p:to>
                                        <p:strVal val="visible"/>
                                      </p:to>
                                    </p:set>
                                    <p:animEffect transition="in" filter="fade">
                                      <p:cBhvr>
                                        <p:cTn id="38" dur="1000"/>
                                        <p:tgtEl>
                                          <p:spTgt spid="458768"/>
                                        </p:tgtEl>
                                      </p:cBhvr>
                                    </p:animEffect>
                                    <p:anim calcmode="lin" valueType="num">
                                      <p:cBhvr>
                                        <p:cTn id="39" dur="1000" fill="hold"/>
                                        <p:tgtEl>
                                          <p:spTgt spid="458768"/>
                                        </p:tgtEl>
                                        <p:attrNameLst>
                                          <p:attrName>ppt_x</p:attrName>
                                        </p:attrNameLst>
                                      </p:cBhvr>
                                      <p:tavLst>
                                        <p:tav tm="0">
                                          <p:val>
                                            <p:strVal val="#ppt_x-.1"/>
                                          </p:val>
                                        </p:tav>
                                        <p:tav tm="100000">
                                          <p:val>
                                            <p:strVal val="#ppt_x"/>
                                          </p:val>
                                        </p:tav>
                                      </p:tavLst>
                                    </p:anim>
                                    <p:anim calcmode="lin" valueType="num">
                                      <p:cBhvr>
                                        <p:cTn id="40" dur="1000" fill="hold"/>
                                        <p:tgtEl>
                                          <p:spTgt spid="45876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58770"/>
                                        </p:tgtEl>
                                        <p:attrNameLst>
                                          <p:attrName>style.visibility</p:attrName>
                                        </p:attrNameLst>
                                      </p:cBhvr>
                                      <p:to>
                                        <p:strVal val="visible"/>
                                      </p:to>
                                    </p:set>
                                    <p:animEffect transition="in" filter="dissolve">
                                      <p:cBhvr>
                                        <p:cTn id="45" dur="500"/>
                                        <p:tgtEl>
                                          <p:spTgt spid="45877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458767"/>
                                        </p:tgtEl>
                                        <p:attrNameLst>
                                          <p:attrName>style.visibility</p:attrName>
                                        </p:attrNameLst>
                                      </p:cBhvr>
                                      <p:to>
                                        <p:strVal val="visible"/>
                                      </p:to>
                                    </p:set>
                                    <p:animEffect transition="in" filter="wipe(up)">
                                      <p:cBhvr>
                                        <p:cTn id="50" dur="500"/>
                                        <p:tgtEl>
                                          <p:spTgt spid="458767"/>
                                        </p:tgtEl>
                                      </p:cBhvr>
                                    </p:animEffect>
                                  </p:childTnLst>
                                </p:cTn>
                              </p:par>
                              <p:par>
                                <p:cTn id="51" presetID="40" presetClass="entr" presetSubtype="0" fill="hold" grpId="0" nodeType="withEffect">
                                  <p:stCondLst>
                                    <p:cond delay="0"/>
                                  </p:stCondLst>
                                  <p:iterate type="lt">
                                    <p:tmPct val="10000"/>
                                  </p:iterate>
                                  <p:childTnLst>
                                    <p:set>
                                      <p:cBhvr>
                                        <p:cTn id="52" dur="1" fill="hold">
                                          <p:stCondLst>
                                            <p:cond delay="0"/>
                                          </p:stCondLst>
                                        </p:cTn>
                                        <p:tgtEl>
                                          <p:spTgt spid="458769"/>
                                        </p:tgtEl>
                                        <p:attrNameLst>
                                          <p:attrName>style.visibility</p:attrName>
                                        </p:attrNameLst>
                                      </p:cBhvr>
                                      <p:to>
                                        <p:strVal val="visible"/>
                                      </p:to>
                                    </p:set>
                                    <p:animEffect transition="in" filter="fade">
                                      <p:cBhvr>
                                        <p:cTn id="53" dur="1000"/>
                                        <p:tgtEl>
                                          <p:spTgt spid="458769"/>
                                        </p:tgtEl>
                                      </p:cBhvr>
                                    </p:animEffect>
                                    <p:anim calcmode="lin" valueType="num">
                                      <p:cBhvr>
                                        <p:cTn id="54" dur="1000" fill="hold"/>
                                        <p:tgtEl>
                                          <p:spTgt spid="458769"/>
                                        </p:tgtEl>
                                        <p:attrNameLst>
                                          <p:attrName>ppt_x</p:attrName>
                                        </p:attrNameLst>
                                      </p:cBhvr>
                                      <p:tavLst>
                                        <p:tav tm="0">
                                          <p:val>
                                            <p:strVal val="#ppt_x-.1"/>
                                          </p:val>
                                        </p:tav>
                                        <p:tav tm="100000">
                                          <p:val>
                                            <p:strVal val="#ppt_x"/>
                                          </p:val>
                                        </p:tav>
                                      </p:tavLst>
                                    </p:anim>
                                    <p:anim calcmode="lin" valueType="num">
                                      <p:cBhvr>
                                        <p:cTn id="55" dur="1000" fill="hold"/>
                                        <p:tgtEl>
                                          <p:spTgt spid="458769"/>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458771"/>
                                        </p:tgtEl>
                                        <p:attrNameLst>
                                          <p:attrName>style.visibility</p:attrName>
                                        </p:attrNameLst>
                                      </p:cBhvr>
                                      <p:to>
                                        <p:strVal val="visible"/>
                                      </p:to>
                                    </p:set>
                                    <p:animEffect transition="in" filter="dissolve">
                                      <p:cBhvr>
                                        <p:cTn id="60" dur="500"/>
                                        <p:tgtEl>
                                          <p:spTgt spid="458771"/>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458772"/>
                                        </p:tgtEl>
                                        <p:attrNameLst>
                                          <p:attrName>style.visibility</p:attrName>
                                        </p:attrNameLst>
                                      </p:cBhvr>
                                      <p:to>
                                        <p:strVal val="visible"/>
                                      </p:to>
                                    </p:set>
                                    <p:animEffect transition="in" filter="dissolve">
                                      <p:cBhvr>
                                        <p:cTn id="65" dur="500"/>
                                        <p:tgtEl>
                                          <p:spTgt spid="45877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58774"/>
                                        </p:tgtEl>
                                        <p:attrNameLst>
                                          <p:attrName>style.visibility</p:attrName>
                                        </p:attrNameLst>
                                      </p:cBhvr>
                                      <p:to>
                                        <p:strVal val="visible"/>
                                      </p:to>
                                    </p:set>
                                    <p:animEffect transition="in" filter="fade">
                                      <p:cBhvr>
                                        <p:cTn id="70" dur="2000"/>
                                        <p:tgtEl>
                                          <p:spTgt spid="458774"/>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458776"/>
                                        </p:tgtEl>
                                        <p:attrNameLst>
                                          <p:attrName>style.visibility</p:attrName>
                                        </p:attrNameLst>
                                      </p:cBhvr>
                                      <p:to>
                                        <p:strVal val="visible"/>
                                      </p:to>
                                    </p:set>
                                    <p:animEffect transition="in" filter="fade">
                                      <p:cBhvr>
                                        <p:cTn id="75" dur="1000"/>
                                        <p:tgtEl>
                                          <p:spTgt spid="458776"/>
                                        </p:tgtEl>
                                      </p:cBhvr>
                                    </p:animEffect>
                                    <p:anim calcmode="lin" valueType="num">
                                      <p:cBhvr>
                                        <p:cTn id="76" dur="1000" fill="hold"/>
                                        <p:tgtEl>
                                          <p:spTgt spid="458776"/>
                                        </p:tgtEl>
                                        <p:attrNameLst>
                                          <p:attrName>ppt_x</p:attrName>
                                        </p:attrNameLst>
                                      </p:cBhvr>
                                      <p:tavLst>
                                        <p:tav tm="0">
                                          <p:val>
                                            <p:strVal val="#ppt_x"/>
                                          </p:val>
                                        </p:tav>
                                        <p:tav tm="100000">
                                          <p:val>
                                            <p:strVal val="#ppt_x"/>
                                          </p:val>
                                        </p:tav>
                                      </p:tavLst>
                                    </p:anim>
                                    <p:anim calcmode="lin" valueType="num">
                                      <p:cBhvr>
                                        <p:cTn id="77" dur="1000" fill="hold"/>
                                        <p:tgtEl>
                                          <p:spTgt spid="45877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458773"/>
                                        </p:tgtEl>
                                        <p:attrNameLst>
                                          <p:attrName>style.visibility</p:attrName>
                                        </p:attrNameLst>
                                      </p:cBhvr>
                                      <p:to>
                                        <p:strVal val="visible"/>
                                      </p:to>
                                    </p:set>
                                    <p:animEffect transition="in" filter="dissolve">
                                      <p:cBhvr>
                                        <p:cTn id="82" dur="500"/>
                                        <p:tgtEl>
                                          <p:spTgt spid="458773"/>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458775"/>
                                        </p:tgtEl>
                                        <p:attrNameLst>
                                          <p:attrName>style.visibility</p:attrName>
                                        </p:attrNameLst>
                                      </p:cBhvr>
                                      <p:to>
                                        <p:strVal val="visible"/>
                                      </p:to>
                                    </p:set>
                                    <p:anim calcmode="lin" valueType="num">
                                      <p:cBhvr>
                                        <p:cTn id="87" dur="500" fill="hold"/>
                                        <p:tgtEl>
                                          <p:spTgt spid="458775"/>
                                        </p:tgtEl>
                                        <p:attrNameLst>
                                          <p:attrName>ppt_w</p:attrName>
                                        </p:attrNameLst>
                                      </p:cBhvr>
                                      <p:tavLst>
                                        <p:tav tm="0">
                                          <p:val>
                                            <p:fltVal val="0"/>
                                          </p:val>
                                        </p:tav>
                                        <p:tav tm="100000">
                                          <p:val>
                                            <p:strVal val="#ppt_w"/>
                                          </p:val>
                                        </p:tav>
                                      </p:tavLst>
                                    </p:anim>
                                    <p:anim calcmode="lin" valueType="num">
                                      <p:cBhvr>
                                        <p:cTn id="88" dur="500" fill="hold"/>
                                        <p:tgtEl>
                                          <p:spTgt spid="458775"/>
                                        </p:tgtEl>
                                        <p:attrNameLst>
                                          <p:attrName>ppt_h</p:attrName>
                                        </p:attrNameLst>
                                      </p:cBhvr>
                                      <p:tavLst>
                                        <p:tav tm="0">
                                          <p:val>
                                            <p:fltVal val="0"/>
                                          </p:val>
                                        </p:tav>
                                        <p:tav tm="100000">
                                          <p:val>
                                            <p:strVal val="#ppt_h"/>
                                          </p:val>
                                        </p:tav>
                                      </p:tavLst>
                                    </p:anim>
                                    <p:animEffect transition="in" filter="fade">
                                      <p:cBhvr>
                                        <p:cTn id="89" dur="500"/>
                                        <p:tgtEl>
                                          <p:spTgt spid="458775"/>
                                        </p:tgtEl>
                                      </p:cBhvr>
                                    </p:animEffect>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458777"/>
                                        </p:tgtEl>
                                        <p:attrNameLst>
                                          <p:attrName>style.visibility</p:attrName>
                                        </p:attrNameLst>
                                      </p:cBhvr>
                                      <p:to>
                                        <p:strVal val="visible"/>
                                      </p:to>
                                    </p:set>
                                    <p:animEffect transition="in" filter="fade">
                                      <p:cBhvr>
                                        <p:cTn id="94" dur="1000"/>
                                        <p:tgtEl>
                                          <p:spTgt spid="458777"/>
                                        </p:tgtEl>
                                      </p:cBhvr>
                                    </p:animEffect>
                                    <p:anim calcmode="lin" valueType="num">
                                      <p:cBhvr>
                                        <p:cTn id="95" dur="1000" fill="hold"/>
                                        <p:tgtEl>
                                          <p:spTgt spid="458777"/>
                                        </p:tgtEl>
                                        <p:attrNameLst>
                                          <p:attrName>ppt_x</p:attrName>
                                        </p:attrNameLst>
                                      </p:cBhvr>
                                      <p:tavLst>
                                        <p:tav tm="0">
                                          <p:val>
                                            <p:strVal val="#ppt_x"/>
                                          </p:val>
                                        </p:tav>
                                        <p:tav tm="100000">
                                          <p:val>
                                            <p:strVal val="#ppt_x"/>
                                          </p:val>
                                        </p:tav>
                                      </p:tavLst>
                                    </p:anim>
                                    <p:anim calcmode="lin" valueType="num">
                                      <p:cBhvr>
                                        <p:cTn id="96" dur="1000" fill="hold"/>
                                        <p:tgtEl>
                                          <p:spTgt spid="458777"/>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grpId="0" nodeType="clickEffect">
                                  <p:stCondLst>
                                    <p:cond delay="0"/>
                                  </p:stCondLst>
                                  <p:childTnLst>
                                    <p:set>
                                      <p:cBhvr>
                                        <p:cTn id="100" dur="1" fill="hold">
                                          <p:stCondLst>
                                            <p:cond delay="0"/>
                                          </p:stCondLst>
                                        </p:cTn>
                                        <p:tgtEl>
                                          <p:spTgt spid="458789"/>
                                        </p:tgtEl>
                                        <p:attrNameLst>
                                          <p:attrName>style.visibility</p:attrName>
                                        </p:attrNameLst>
                                      </p:cBhvr>
                                      <p:to>
                                        <p:strVal val="visible"/>
                                      </p:to>
                                    </p:set>
                                    <p:animEffect transition="in" filter="checkerboard(across)">
                                      <p:cBhvr>
                                        <p:cTn id="101" dur="500"/>
                                        <p:tgtEl>
                                          <p:spTgt spid="458789"/>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458788"/>
                                        </p:tgtEl>
                                        <p:attrNameLst>
                                          <p:attrName>style.visibility</p:attrName>
                                        </p:attrNameLst>
                                      </p:cBhvr>
                                      <p:to>
                                        <p:strVal val="visible"/>
                                      </p:to>
                                    </p:set>
                                    <p:animEffect transition="in" filter="wipe(down)">
                                      <p:cBhvr>
                                        <p:cTn id="104" dur="500"/>
                                        <p:tgtEl>
                                          <p:spTgt spid="458788"/>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mph" presetSubtype="0" grpId="1" nodeType="clickEffect">
                                  <p:stCondLst>
                                    <p:cond delay="0"/>
                                  </p:stCondLst>
                                  <p:childTnLst>
                                    <p:set>
                                      <p:cBhvr rctx="PPT">
                                        <p:cTn id="108" dur="indefinite"/>
                                        <p:tgtEl>
                                          <p:spTgt spid="458764"/>
                                        </p:tgtEl>
                                        <p:attrNameLst>
                                          <p:attrName>style.opacity</p:attrName>
                                        </p:attrNameLst>
                                      </p:cBhvr>
                                      <p:to>
                                        <p:strVal val="0.5"/>
                                      </p:to>
                                    </p:set>
                                    <p:animEffect filter="image" prLst="opacity: 0.5">
                                      <p:cBhvr rctx="IE">
                                        <p:cTn id="109" dur="indefinite"/>
                                        <p:tgtEl>
                                          <p:spTgt spid="458764"/>
                                        </p:tgtEl>
                                      </p:cBhvr>
                                    </p:animEffect>
                                  </p:childTnLst>
                                </p:cTn>
                              </p:par>
                              <p:par>
                                <p:cTn id="110" presetID="9" presetClass="emph" presetSubtype="0" grpId="1" nodeType="withEffect">
                                  <p:stCondLst>
                                    <p:cond delay="0"/>
                                  </p:stCondLst>
                                  <p:childTnLst>
                                    <p:set>
                                      <p:cBhvr rctx="PPT">
                                        <p:cTn id="111" dur="indefinite"/>
                                        <p:tgtEl>
                                          <p:spTgt spid="458765"/>
                                        </p:tgtEl>
                                        <p:attrNameLst>
                                          <p:attrName>style.opacity</p:attrName>
                                        </p:attrNameLst>
                                      </p:cBhvr>
                                      <p:to>
                                        <p:strVal val="0.5"/>
                                      </p:to>
                                    </p:set>
                                    <p:animEffect filter="image" prLst="opacity: 0.5">
                                      <p:cBhvr rctx="IE">
                                        <p:cTn id="112" dur="indefinite"/>
                                        <p:tgtEl>
                                          <p:spTgt spid="458765"/>
                                        </p:tgtEl>
                                      </p:cBhvr>
                                    </p:animEffect>
                                  </p:childTnLst>
                                </p:cTn>
                              </p:par>
                              <p:par>
                                <p:cTn id="113" presetID="9" presetClass="emph" presetSubtype="0" grpId="1" nodeType="withEffect">
                                  <p:stCondLst>
                                    <p:cond delay="0"/>
                                  </p:stCondLst>
                                  <p:childTnLst>
                                    <p:set>
                                      <p:cBhvr rctx="PPT">
                                        <p:cTn id="114" dur="indefinite"/>
                                        <p:tgtEl>
                                          <p:spTgt spid="458766"/>
                                        </p:tgtEl>
                                        <p:attrNameLst>
                                          <p:attrName>style.opacity</p:attrName>
                                        </p:attrNameLst>
                                      </p:cBhvr>
                                      <p:to>
                                        <p:strVal val="0.5"/>
                                      </p:to>
                                    </p:set>
                                    <p:animEffect filter="image" prLst="opacity: 0.5">
                                      <p:cBhvr rctx="IE">
                                        <p:cTn id="115" dur="indefinite"/>
                                        <p:tgtEl>
                                          <p:spTgt spid="458766"/>
                                        </p:tgtEl>
                                      </p:cBhvr>
                                    </p:animEffect>
                                  </p:childTnLst>
                                </p:cTn>
                              </p:par>
                              <p:par>
                                <p:cTn id="116" presetID="9" presetClass="emph" presetSubtype="0" grpId="1" nodeType="withEffect">
                                  <p:stCondLst>
                                    <p:cond delay="0"/>
                                  </p:stCondLst>
                                  <p:childTnLst>
                                    <p:set>
                                      <p:cBhvr rctx="PPT">
                                        <p:cTn id="117" dur="indefinite"/>
                                        <p:tgtEl>
                                          <p:spTgt spid="458767"/>
                                        </p:tgtEl>
                                        <p:attrNameLst>
                                          <p:attrName>style.opacity</p:attrName>
                                        </p:attrNameLst>
                                      </p:cBhvr>
                                      <p:to>
                                        <p:strVal val="0.5"/>
                                      </p:to>
                                    </p:set>
                                    <p:animEffect filter="image" prLst="opacity: 0.5">
                                      <p:cBhvr rctx="IE">
                                        <p:cTn id="118" dur="indefinite"/>
                                        <p:tgtEl>
                                          <p:spTgt spid="458767"/>
                                        </p:tgtEl>
                                      </p:cBhvr>
                                    </p:animEffect>
                                  </p:childTnLst>
                                </p:cTn>
                              </p:par>
                              <p:par>
                                <p:cTn id="119" presetID="9" presetClass="emph" presetSubtype="0" grpId="1" nodeType="withEffect">
                                  <p:stCondLst>
                                    <p:cond delay="0"/>
                                  </p:stCondLst>
                                  <p:iterate type="lt">
                                    <p:tmAbs val="0"/>
                                  </p:iterate>
                                  <p:childTnLst>
                                    <p:set>
                                      <p:cBhvr rctx="PPT">
                                        <p:cTn id="120" dur="indefinite"/>
                                        <p:tgtEl>
                                          <p:spTgt spid="458768"/>
                                        </p:tgtEl>
                                        <p:attrNameLst>
                                          <p:attrName>style.opacity</p:attrName>
                                        </p:attrNameLst>
                                      </p:cBhvr>
                                      <p:to>
                                        <p:strVal val="0.5"/>
                                      </p:to>
                                    </p:set>
                                    <p:animEffect filter="image" prLst="opacity: 0.5">
                                      <p:cBhvr rctx="IE">
                                        <p:cTn id="121" dur="indefinite"/>
                                        <p:tgtEl>
                                          <p:spTgt spid="458768"/>
                                        </p:tgtEl>
                                      </p:cBhvr>
                                    </p:animEffect>
                                  </p:childTnLst>
                                </p:cTn>
                              </p:par>
                              <p:par>
                                <p:cTn id="122" presetID="9" presetClass="emph" presetSubtype="0" grpId="1" nodeType="withEffect">
                                  <p:stCondLst>
                                    <p:cond delay="0"/>
                                  </p:stCondLst>
                                  <p:iterate type="lt">
                                    <p:tmAbs val="0"/>
                                  </p:iterate>
                                  <p:childTnLst>
                                    <p:set>
                                      <p:cBhvr rctx="PPT">
                                        <p:cTn id="123" dur="indefinite"/>
                                        <p:tgtEl>
                                          <p:spTgt spid="458769"/>
                                        </p:tgtEl>
                                        <p:attrNameLst>
                                          <p:attrName>style.opacity</p:attrName>
                                        </p:attrNameLst>
                                      </p:cBhvr>
                                      <p:to>
                                        <p:strVal val="0.5"/>
                                      </p:to>
                                    </p:set>
                                    <p:animEffect filter="image" prLst="opacity: 0.5">
                                      <p:cBhvr rctx="IE">
                                        <p:cTn id="124" dur="indefinite"/>
                                        <p:tgtEl>
                                          <p:spTgt spid="458769"/>
                                        </p:tgtEl>
                                      </p:cBhvr>
                                    </p:animEffect>
                                  </p:childTnLst>
                                </p:cTn>
                              </p:par>
                              <p:par>
                                <p:cTn id="125" presetID="9" presetClass="emph" presetSubtype="0" grpId="1" nodeType="withEffect">
                                  <p:stCondLst>
                                    <p:cond delay="0"/>
                                  </p:stCondLst>
                                  <p:childTnLst>
                                    <p:set>
                                      <p:cBhvr rctx="PPT">
                                        <p:cTn id="126" dur="indefinite"/>
                                        <p:tgtEl>
                                          <p:spTgt spid="458771"/>
                                        </p:tgtEl>
                                        <p:attrNameLst>
                                          <p:attrName>style.opacity</p:attrName>
                                        </p:attrNameLst>
                                      </p:cBhvr>
                                      <p:to>
                                        <p:strVal val="0.5"/>
                                      </p:to>
                                    </p:set>
                                    <p:animEffect filter="image" prLst="opacity: 0.5">
                                      <p:cBhvr rctx="IE">
                                        <p:cTn id="127" dur="indefinite"/>
                                        <p:tgtEl>
                                          <p:spTgt spid="458771"/>
                                        </p:tgtEl>
                                      </p:cBhvr>
                                    </p:animEffect>
                                  </p:childTnLst>
                                </p:cTn>
                              </p:par>
                              <p:par>
                                <p:cTn id="128" presetID="9" presetClass="emph" presetSubtype="0" grpId="1" nodeType="withEffect">
                                  <p:stCondLst>
                                    <p:cond delay="0"/>
                                  </p:stCondLst>
                                  <p:childTnLst>
                                    <p:set>
                                      <p:cBhvr rctx="PPT">
                                        <p:cTn id="129" dur="indefinite"/>
                                        <p:tgtEl>
                                          <p:spTgt spid="458772"/>
                                        </p:tgtEl>
                                        <p:attrNameLst>
                                          <p:attrName>style.opacity</p:attrName>
                                        </p:attrNameLst>
                                      </p:cBhvr>
                                      <p:to>
                                        <p:strVal val="0.5"/>
                                      </p:to>
                                    </p:set>
                                    <p:animEffect filter="image" prLst="opacity: 0.5">
                                      <p:cBhvr rctx="IE">
                                        <p:cTn id="130" dur="indefinite"/>
                                        <p:tgtEl>
                                          <p:spTgt spid="458772"/>
                                        </p:tgtEl>
                                      </p:cBhvr>
                                    </p:animEffect>
                                  </p:childTnLst>
                                </p:cTn>
                              </p:par>
                              <p:par>
                                <p:cTn id="131" presetID="9" presetClass="emph" presetSubtype="0" grpId="1" nodeType="withEffect">
                                  <p:stCondLst>
                                    <p:cond delay="0"/>
                                  </p:stCondLst>
                                  <p:childTnLst>
                                    <p:set>
                                      <p:cBhvr rctx="PPT">
                                        <p:cTn id="132" dur="indefinite"/>
                                        <p:tgtEl>
                                          <p:spTgt spid="458773"/>
                                        </p:tgtEl>
                                        <p:attrNameLst>
                                          <p:attrName>style.opacity</p:attrName>
                                        </p:attrNameLst>
                                      </p:cBhvr>
                                      <p:to>
                                        <p:strVal val="0.5"/>
                                      </p:to>
                                    </p:set>
                                    <p:animEffect filter="image" prLst="opacity: 0.5">
                                      <p:cBhvr rctx="IE">
                                        <p:cTn id="133" dur="indefinite"/>
                                        <p:tgtEl>
                                          <p:spTgt spid="458773"/>
                                        </p:tgtEl>
                                      </p:cBhvr>
                                    </p:animEffect>
                                  </p:childTnLst>
                                </p:cTn>
                              </p:par>
                              <p:par>
                                <p:cTn id="134" presetID="9" presetClass="emph" presetSubtype="0" grpId="1" nodeType="withEffect">
                                  <p:stCondLst>
                                    <p:cond delay="0"/>
                                  </p:stCondLst>
                                  <p:childTnLst>
                                    <p:set>
                                      <p:cBhvr rctx="PPT">
                                        <p:cTn id="135" dur="indefinite"/>
                                        <p:tgtEl>
                                          <p:spTgt spid="458774"/>
                                        </p:tgtEl>
                                        <p:attrNameLst>
                                          <p:attrName>style.opacity</p:attrName>
                                        </p:attrNameLst>
                                      </p:cBhvr>
                                      <p:to>
                                        <p:strVal val="0.5"/>
                                      </p:to>
                                    </p:set>
                                    <p:animEffect filter="image" prLst="opacity: 0.5">
                                      <p:cBhvr rctx="IE">
                                        <p:cTn id="136" dur="indefinite"/>
                                        <p:tgtEl>
                                          <p:spTgt spid="458774"/>
                                        </p:tgtEl>
                                      </p:cBhvr>
                                    </p:animEffect>
                                  </p:childTnLst>
                                </p:cTn>
                              </p:par>
                              <p:par>
                                <p:cTn id="137" presetID="9" presetClass="emph" presetSubtype="0" grpId="1" nodeType="withEffect">
                                  <p:stCondLst>
                                    <p:cond delay="0"/>
                                  </p:stCondLst>
                                  <p:childTnLst>
                                    <p:set>
                                      <p:cBhvr rctx="PPT">
                                        <p:cTn id="138" dur="indefinite"/>
                                        <p:tgtEl>
                                          <p:spTgt spid="458775"/>
                                        </p:tgtEl>
                                        <p:attrNameLst>
                                          <p:attrName>style.opacity</p:attrName>
                                        </p:attrNameLst>
                                      </p:cBhvr>
                                      <p:to>
                                        <p:strVal val="0.5"/>
                                      </p:to>
                                    </p:set>
                                    <p:animEffect filter="image" prLst="opacity: 0.5">
                                      <p:cBhvr rctx="IE">
                                        <p:cTn id="139" dur="indefinite"/>
                                        <p:tgtEl>
                                          <p:spTgt spid="458775"/>
                                        </p:tgtEl>
                                      </p:cBhvr>
                                    </p:animEffect>
                                  </p:childTnLst>
                                </p:cTn>
                              </p:par>
                              <p:par>
                                <p:cTn id="140" presetID="9" presetClass="emph" presetSubtype="0" grpId="1" nodeType="withEffect">
                                  <p:stCondLst>
                                    <p:cond delay="0"/>
                                  </p:stCondLst>
                                  <p:childTnLst>
                                    <p:set>
                                      <p:cBhvr rctx="PPT">
                                        <p:cTn id="141" dur="indefinite"/>
                                        <p:tgtEl>
                                          <p:spTgt spid="458776"/>
                                        </p:tgtEl>
                                        <p:attrNameLst>
                                          <p:attrName>style.opacity</p:attrName>
                                        </p:attrNameLst>
                                      </p:cBhvr>
                                      <p:to>
                                        <p:strVal val="0.5"/>
                                      </p:to>
                                    </p:set>
                                    <p:animEffect filter="image" prLst="opacity: 0.5">
                                      <p:cBhvr rctx="IE">
                                        <p:cTn id="142" dur="indefinite"/>
                                        <p:tgtEl>
                                          <p:spTgt spid="458776"/>
                                        </p:tgtEl>
                                      </p:cBhvr>
                                    </p:animEffect>
                                  </p:childTnLst>
                                </p:cTn>
                              </p:par>
                              <p:par>
                                <p:cTn id="143" presetID="9" presetClass="emph" presetSubtype="0" grpId="1" nodeType="withEffect">
                                  <p:stCondLst>
                                    <p:cond delay="0"/>
                                  </p:stCondLst>
                                  <p:childTnLst>
                                    <p:set>
                                      <p:cBhvr rctx="PPT">
                                        <p:cTn id="144" dur="indefinite"/>
                                        <p:tgtEl>
                                          <p:spTgt spid="458777"/>
                                        </p:tgtEl>
                                        <p:attrNameLst>
                                          <p:attrName>style.opacity</p:attrName>
                                        </p:attrNameLst>
                                      </p:cBhvr>
                                      <p:to>
                                        <p:strVal val="0.5"/>
                                      </p:to>
                                    </p:set>
                                    <p:animEffect filter="image" prLst="opacity: 0.5">
                                      <p:cBhvr rctx="IE">
                                        <p:cTn id="145" dur="indefinite"/>
                                        <p:tgtEl>
                                          <p:spTgt spid="458777"/>
                                        </p:tgtEl>
                                      </p:cBhvr>
                                    </p:animEffect>
                                  </p:childTnLst>
                                </p:cTn>
                              </p:par>
                              <p:par>
                                <p:cTn id="146" presetID="5" presetClass="exit" presetSubtype="10" fill="hold" grpId="1" nodeType="withEffect">
                                  <p:stCondLst>
                                    <p:cond delay="0"/>
                                  </p:stCondLst>
                                  <p:childTnLst>
                                    <p:animEffect transition="out" filter="checkerboard(across)">
                                      <p:cBhvr>
                                        <p:cTn id="147" dur="500"/>
                                        <p:tgtEl>
                                          <p:spTgt spid="458788"/>
                                        </p:tgtEl>
                                      </p:cBhvr>
                                    </p:animEffect>
                                    <p:set>
                                      <p:cBhvr>
                                        <p:cTn id="148" dur="1" fill="hold">
                                          <p:stCondLst>
                                            <p:cond delay="499"/>
                                          </p:stCondLst>
                                        </p:cTn>
                                        <p:tgtEl>
                                          <p:spTgt spid="458788"/>
                                        </p:tgtEl>
                                        <p:attrNameLst>
                                          <p:attrName>style.visibility</p:attrName>
                                        </p:attrNameLst>
                                      </p:cBhvr>
                                      <p:to>
                                        <p:strVal val="hidden"/>
                                      </p:to>
                                    </p:set>
                                  </p:childTnLst>
                                </p:cTn>
                              </p:par>
                              <p:par>
                                <p:cTn id="149" presetID="5" presetClass="exit" presetSubtype="10" fill="hold" grpId="1" nodeType="withEffect">
                                  <p:stCondLst>
                                    <p:cond delay="0"/>
                                  </p:stCondLst>
                                  <p:childTnLst>
                                    <p:animEffect transition="out" filter="checkerboard(across)">
                                      <p:cBhvr>
                                        <p:cTn id="150" dur="500"/>
                                        <p:tgtEl>
                                          <p:spTgt spid="458789"/>
                                        </p:tgtEl>
                                      </p:cBhvr>
                                    </p:animEffect>
                                    <p:set>
                                      <p:cBhvr>
                                        <p:cTn id="151" dur="1" fill="hold">
                                          <p:stCondLst>
                                            <p:cond delay="499"/>
                                          </p:stCondLst>
                                        </p:cTn>
                                        <p:tgtEl>
                                          <p:spTgt spid="458789"/>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9" presetClass="exit" presetSubtype="0" fill="hold" grpId="2" nodeType="clickEffect">
                                  <p:stCondLst>
                                    <p:cond delay="0"/>
                                  </p:stCondLst>
                                  <p:childTnLst>
                                    <p:animEffect transition="out" filter="dissolve">
                                      <p:cBhvr>
                                        <p:cTn id="155" dur="500"/>
                                        <p:tgtEl>
                                          <p:spTgt spid="458764"/>
                                        </p:tgtEl>
                                      </p:cBhvr>
                                    </p:animEffect>
                                    <p:set>
                                      <p:cBhvr>
                                        <p:cTn id="156" dur="1" fill="hold">
                                          <p:stCondLst>
                                            <p:cond delay="499"/>
                                          </p:stCondLst>
                                        </p:cTn>
                                        <p:tgtEl>
                                          <p:spTgt spid="458764"/>
                                        </p:tgtEl>
                                        <p:attrNameLst>
                                          <p:attrName>style.visibility</p:attrName>
                                        </p:attrNameLst>
                                      </p:cBhvr>
                                      <p:to>
                                        <p:strVal val="hidden"/>
                                      </p:to>
                                    </p:set>
                                  </p:childTnLst>
                                </p:cTn>
                              </p:par>
                              <p:par>
                                <p:cTn id="157" presetID="9" presetClass="exit" presetSubtype="0" fill="hold" grpId="2" nodeType="withEffect">
                                  <p:stCondLst>
                                    <p:cond delay="0"/>
                                  </p:stCondLst>
                                  <p:childTnLst>
                                    <p:animEffect transition="out" filter="dissolve">
                                      <p:cBhvr>
                                        <p:cTn id="158" dur="500"/>
                                        <p:tgtEl>
                                          <p:spTgt spid="458765"/>
                                        </p:tgtEl>
                                      </p:cBhvr>
                                    </p:animEffect>
                                    <p:set>
                                      <p:cBhvr>
                                        <p:cTn id="159" dur="1" fill="hold">
                                          <p:stCondLst>
                                            <p:cond delay="499"/>
                                          </p:stCondLst>
                                        </p:cTn>
                                        <p:tgtEl>
                                          <p:spTgt spid="458765"/>
                                        </p:tgtEl>
                                        <p:attrNameLst>
                                          <p:attrName>style.visibility</p:attrName>
                                        </p:attrNameLst>
                                      </p:cBhvr>
                                      <p:to>
                                        <p:strVal val="hidden"/>
                                      </p:to>
                                    </p:set>
                                  </p:childTnLst>
                                </p:cTn>
                              </p:par>
                              <p:par>
                                <p:cTn id="160" presetID="9" presetClass="exit" presetSubtype="0" fill="hold" grpId="2" nodeType="withEffect">
                                  <p:stCondLst>
                                    <p:cond delay="0"/>
                                  </p:stCondLst>
                                  <p:childTnLst>
                                    <p:animEffect transition="out" filter="dissolve">
                                      <p:cBhvr>
                                        <p:cTn id="161" dur="500"/>
                                        <p:tgtEl>
                                          <p:spTgt spid="458766"/>
                                        </p:tgtEl>
                                      </p:cBhvr>
                                    </p:animEffect>
                                    <p:set>
                                      <p:cBhvr>
                                        <p:cTn id="162" dur="1" fill="hold">
                                          <p:stCondLst>
                                            <p:cond delay="499"/>
                                          </p:stCondLst>
                                        </p:cTn>
                                        <p:tgtEl>
                                          <p:spTgt spid="458766"/>
                                        </p:tgtEl>
                                        <p:attrNameLst>
                                          <p:attrName>style.visibility</p:attrName>
                                        </p:attrNameLst>
                                      </p:cBhvr>
                                      <p:to>
                                        <p:strVal val="hidden"/>
                                      </p:to>
                                    </p:set>
                                  </p:childTnLst>
                                </p:cTn>
                              </p:par>
                              <p:par>
                                <p:cTn id="163" presetID="9" presetClass="exit" presetSubtype="0" fill="hold" grpId="2" nodeType="withEffect">
                                  <p:stCondLst>
                                    <p:cond delay="0"/>
                                  </p:stCondLst>
                                  <p:childTnLst>
                                    <p:animEffect transition="out" filter="dissolve">
                                      <p:cBhvr>
                                        <p:cTn id="164" dur="500"/>
                                        <p:tgtEl>
                                          <p:spTgt spid="458767"/>
                                        </p:tgtEl>
                                      </p:cBhvr>
                                    </p:animEffect>
                                    <p:set>
                                      <p:cBhvr>
                                        <p:cTn id="165" dur="1" fill="hold">
                                          <p:stCondLst>
                                            <p:cond delay="499"/>
                                          </p:stCondLst>
                                        </p:cTn>
                                        <p:tgtEl>
                                          <p:spTgt spid="458767"/>
                                        </p:tgtEl>
                                        <p:attrNameLst>
                                          <p:attrName>style.visibility</p:attrName>
                                        </p:attrNameLst>
                                      </p:cBhvr>
                                      <p:to>
                                        <p:strVal val="hidden"/>
                                      </p:to>
                                    </p:set>
                                  </p:childTnLst>
                                </p:cTn>
                              </p:par>
                              <p:par>
                                <p:cTn id="166" presetID="9" presetClass="exit" presetSubtype="0" fill="hold" grpId="2" nodeType="withEffect">
                                  <p:stCondLst>
                                    <p:cond delay="0"/>
                                  </p:stCondLst>
                                  <p:iterate type="lt">
                                    <p:tmPct val="0"/>
                                  </p:iterate>
                                  <p:childTnLst>
                                    <p:animEffect transition="out" filter="dissolve">
                                      <p:cBhvr>
                                        <p:cTn id="167" dur="500"/>
                                        <p:tgtEl>
                                          <p:spTgt spid="458768"/>
                                        </p:tgtEl>
                                      </p:cBhvr>
                                    </p:animEffect>
                                    <p:set>
                                      <p:cBhvr>
                                        <p:cTn id="168" dur="1" fill="hold">
                                          <p:stCondLst>
                                            <p:cond delay="499"/>
                                          </p:stCondLst>
                                        </p:cTn>
                                        <p:tgtEl>
                                          <p:spTgt spid="458768"/>
                                        </p:tgtEl>
                                        <p:attrNameLst>
                                          <p:attrName>style.visibility</p:attrName>
                                        </p:attrNameLst>
                                      </p:cBhvr>
                                      <p:to>
                                        <p:strVal val="hidden"/>
                                      </p:to>
                                    </p:set>
                                  </p:childTnLst>
                                </p:cTn>
                              </p:par>
                              <p:par>
                                <p:cTn id="169" presetID="9" presetClass="exit" presetSubtype="0" fill="hold" grpId="2" nodeType="withEffect">
                                  <p:stCondLst>
                                    <p:cond delay="0"/>
                                  </p:stCondLst>
                                  <p:iterate type="lt">
                                    <p:tmPct val="0"/>
                                  </p:iterate>
                                  <p:childTnLst>
                                    <p:animEffect transition="out" filter="dissolve">
                                      <p:cBhvr>
                                        <p:cTn id="170" dur="500"/>
                                        <p:tgtEl>
                                          <p:spTgt spid="458769"/>
                                        </p:tgtEl>
                                      </p:cBhvr>
                                    </p:animEffect>
                                    <p:set>
                                      <p:cBhvr>
                                        <p:cTn id="171" dur="1" fill="hold">
                                          <p:stCondLst>
                                            <p:cond delay="499"/>
                                          </p:stCondLst>
                                        </p:cTn>
                                        <p:tgtEl>
                                          <p:spTgt spid="458769"/>
                                        </p:tgtEl>
                                        <p:attrNameLst>
                                          <p:attrName>style.visibility</p:attrName>
                                        </p:attrNameLst>
                                      </p:cBhvr>
                                      <p:to>
                                        <p:strVal val="hidden"/>
                                      </p:to>
                                    </p:set>
                                  </p:childTnLst>
                                </p:cTn>
                              </p:par>
                              <p:par>
                                <p:cTn id="172" presetID="9" presetClass="exit" presetSubtype="0" fill="hold" grpId="2" nodeType="withEffect">
                                  <p:stCondLst>
                                    <p:cond delay="0"/>
                                  </p:stCondLst>
                                  <p:childTnLst>
                                    <p:animEffect transition="out" filter="dissolve">
                                      <p:cBhvr>
                                        <p:cTn id="173" dur="500"/>
                                        <p:tgtEl>
                                          <p:spTgt spid="458772"/>
                                        </p:tgtEl>
                                      </p:cBhvr>
                                    </p:animEffect>
                                    <p:set>
                                      <p:cBhvr>
                                        <p:cTn id="174" dur="1" fill="hold">
                                          <p:stCondLst>
                                            <p:cond delay="499"/>
                                          </p:stCondLst>
                                        </p:cTn>
                                        <p:tgtEl>
                                          <p:spTgt spid="458772"/>
                                        </p:tgtEl>
                                        <p:attrNameLst>
                                          <p:attrName>style.visibility</p:attrName>
                                        </p:attrNameLst>
                                      </p:cBhvr>
                                      <p:to>
                                        <p:strVal val="hidden"/>
                                      </p:to>
                                    </p:set>
                                  </p:childTnLst>
                                </p:cTn>
                              </p:par>
                              <p:par>
                                <p:cTn id="175" presetID="9" presetClass="exit" presetSubtype="0" fill="hold" grpId="2" nodeType="withEffect">
                                  <p:stCondLst>
                                    <p:cond delay="0"/>
                                  </p:stCondLst>
                                  <p:childTnLst>
                                    <p:animEffect transition="out" filter="dissolve">
                                      <p:cBhvr>
                                        <p:cTn id="176" dur="500"/>
                                        <p:tgtEl>
                                          <p:spTgt spid="458773"/>
                                        </p:tgtEl>
                                      </p:cBhvr>
                                    </p:animEffect>
                                    <p:set>
                                      <p:cBhvr>
                                        <p:cTn id="177" dur="1" fill="hold">
                                          <p:stCondLst>
                                            <p:cond delay="499"/>
                                          </p:stCondLst>
                                        </p:cTn>
                                        <p:tgtEl>
                                          <p:spTgt spid="458773"/>
                                        </p:tgtEl>
                                        <p:attrNameLst>
                                          <p:attrName>style.visibility</p:attrName>
                                        </p:attrNameLst>
                                      </p:cBhvr>
                                      <p:to>
                                        <p:strVal val="hidden"/>
                                      </p:to>
                                    </p:set>
                                  </p:childTnLst>
                                </p:cTn>
                              </p:par>
                              <p:par>
                                <p:cTn id="178" presetID="9" presetClass="exit" presetSubtype="0" fill="hold" grpId="2" nodeType="withEffect">
                                  <p:stCondLst>
                                    <p:cond delay="0"/>
                                  </p:stCondLst>
                                  <p:childTnLst>
                                    <p:animEffect transition="out" filter="dissolve">
                                      <p:cBhvr>
                                        <p:cTn id="179" dur="500"/>
                                        <p:tgtEl>
                                          <p:spTgt spid="458774"/>
                                        </p:tgtEl>
                                      </p:cBhvr>
                                    </p:animEffect>
                                    <p:set>
                                      <p:cBhvr>
                                        <p:cTn id="180" dur="1" fill="hold">
                                          <p:stCondLst>
                                            <p:cond delay="499"/>
                                          </p:stCondLst>
                                        </p:cTn>
                                        <p:tgtEl>
                                          <p:spTgt spid="458774"/>
                                        </p:tgtEl>
                                        <p:attrNameLst>
                                          <p:attrName>style.visibility</p:attrName>
                                        </p:attrNameLst>
                                      </p:cBhvr>
                                      <p:to>
                                        <p:strVal val="hidden"/>
                                      </p:to>
                                    </p:set>
                                  </p:childTnLst>
                                </p:cTn>
                              </p:par>
                              <p:par>
                                <p:cTn id="181" presetID="9" presetClass="exit" presetSubtype="0" fill="hold" grpId="2" nodeType="withEffect">
                                  <p:stCondLst>
                                    <p:cond delay="0"/>
                                  </p:stCondLst>
                                  <p:childTnLst>
                                    <p:animEffect transition="out" filter="dissolve">
                                      <p:cBhvr>
                                        <p:cTn id="182" dur="500"/>
                                        <p:tgtEl>
                                          <p:spTgt spid="458775"/>
                                        </p:tgtEl>
                                      </p:cBhvr>
                                    </p:animEffect>
                                    <p:set>
                                      <p:cBhvr>
                                        <p:cTn id="183" dur="1" fill="hold">
                                          <p:stCondLst>
                                            <p:cond delay="499"/>
                                          </p:stCondLst>
                                        </p:cTn>
                                        <p:tgtEl>
                                          <p:spTgt spid="458775"/>
                                        </p:tgtEl>
                                        <p:attrNameLst>
                                          <p:attrName>style.visibility</p:attrName>
                                        </p:attrNameLst>
                                      </p:cBhvr>
                                      <p:to>
                                        <p:strVal val="hidden"/>
                                      </p:to>
                                    </p:set>
                                  </p:childTnLst>
                                </p:cTn>
                              </p:par>
                              <p:par>
                                <p:cTn id="184" presetID="9" presetClass="exit" presetSubtype="0" fill="hold" grpId="2" nodeType="withEffect">
                                  <p:stCondLst>
                                    <p:cond delay="0"/>
                                  </p:stCondLst>
                                  <p:childTnLst>
                                    <p:animEffect transition="out" filter="dissolve">
                                      <p:cBhvr>
                                        <p:cTn id="185" dur="500"/>
                                        <p:tgtEl>
                                          <p:spTgt spid="458776"/>
                                        </p:tgtEl>
                                      </p:cBhvr>
                                    </p:animEffect>
                                    <p:set>
                                      <p:cBhvr>
                                        <p:cTn id="186" dur="1" fill="hold">
                                          <p:stCondLst>
                                            <p:cond delay="499"/>
                                          </p:stCondLst>
                                        </p:cTn>
                                        <p:tgtEl>
                                          <p:spTgt spid="458776"/>
                                        </p:tgtEl>
                                        <p:attrNameLst>
                                          <p:attrName>style.visibility</p:attrName>
                                        </p:attrNameLst>
                                      </p:cBhvr>
                                      <p:to>
                                        <p:strVal val="hidden"/>
                                      </p:to>
                                    </p:set>
                                  </p:childTnLst>
                                </p:cTn>
                              </p:par>
                              <p:par>
                                <p:cTn id="187" presetID="9" presetClass="exit" presetSubtype="0" fill="hold" grpId="2" nodeType="withEffect">
                                  <p:stCondLst>
                                    <p:cond delay="0"/>
                                  </p:stCondLst>
                                  <p:childTnLst>
                                    <p:animEffect transition="out" filter="dissolve">
                                      <p:cBhvr>
                                        <p:cTn id="188" dur="500"/>
                                        <p:tgtEl>
                                          <p:spTgt spid="458777"/>
                                        </p:tgtEl>
                                      </p:cBhvr>
                                    </p:animEffect>
                                    <p:set>
                                      <p:cBhvr>
                                        <p:cTn id="189" dur="1" fill="hold">
                                          <p:stCondLst>
                                            <p:cond delay="499"/>
                                          </p:stCondLst>
                                        </p:cTn>
                                        <p:tgtEl>
                                          <p:spTgt spid="458777"/>
                                        </p:tgtEl>
                                        <p:attrNameLst>
                                          <p:attrName>style.visibility</p:attrName>
                                        </p:attrNameLst>
                                      </p:cBhvr>
                                      <p:to>
                                        <p:strVal val="hidden"/>
                                      </p:to>
                                    </p:set>
                                  </p:childTnLst>
                                </p:cTn>
                              </p:par>
                              <p:par>
                                <p:cTn id="190" presetID="9" presetClass="exit" presetSubtype="0" fill="hold" grpId="2" nodeType="withEffect">
                                  <p:stCondLst>
                                    <p:cond delay="0"/>
                                  </p:stCondLst>
                                  <p:childTnLst>
                                    <p:animEffect transition="out" filter="dissolve">
                                      <p:cBhvr>
                                        <p:cTn id="191" dur="500"/>
                                        <p:tgtEl>
                                          <p:spTgt spid="458771"/>
                                        </p:tgtEl>
                                      </p:cBhvr>
                                    </p:animEffect>
                                    <p:set>
                                      <p:cBhvr>
                                        <p:cTn id="192" dur="1" fill="hold">
                                          <p:stCondLst>
                                            <p:cond delay="499"/>
                                          </p:stCondLst>
                                        </p:cTn>
                                        <p:tgtEl>
                                          <p:spTgt spid="458771"/>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0" presetClass="path" presetSubtype="0" accel="50000" decel="50000" fill="hold" grpId="1" nodeType="clickEffect">
                                  <p:stCondLst>
                                    <p:cond delay="0"/>
                                  </p:stCondLst>
                                  <p:childTnLst>
                                    <p:animMotion origin="layout" path="M 0 0 L 0.01666 -0.22778 " pathEditMode="relative" ptsTypes="AA">
                                      <p:cBhvr>
                                        <p:cTn id="196" dur="2000" fill="hold"/>
                                        <p:tgtEl>
                                          <p:spTgt spid="458770"/>
                                        </p:tgtEl>
                                        <p:attrNameLst>
                                          <p:attrName>ppt_x</p:attrName>
                                          <p:attrName>ppt_y</p:attrName>
                                        </p:attrNameLst>
                                      </p:cBhvr>
                                    </p:animMotion>
                                  </p:childTnLst>
                                </p:cTn>
                              </p:par>
                            </p:childTnLst>
                          </p:cTn>
                        </p:par>
                      </p:childTnLst>
                    </p:cTn>
                  </p:par>
                  <p:par>
                    <p:cTn id="197" fill="hold">
                      <p:stCondLst>
                        <p:cond delay="indefinite"/>
                      </p:stCondLst>
                      <p:childTnLst>
                        <p:par>
                          <p:cTn id="198" fill="hold">
                            <p:stCondLst>
                              <p:cond delay="0"/>
                            </p:stCondLst>
                            <p:childTnLst>
                              <p:par>
                                <p:cTn id="199" presetID="40" presetClass="entr" presetSubtype="0" fill="hold" grpId="0" nodeType="clickEffect">
                                  <p:stCondLst>
                                    <p:cond delay="0"/>
                                  </p:stCondLst>
                                  <p:iterate type="lt">
                                    <p:tmPct val="10000"/>
                                  </p:iterate>
                                  <p:childTnLst>
                                    <p:set>
                                      <p:cBhvr>
                                        <p:cTn id="200" dur="1" fill="hold">
                                          <p:stCondLst>
                                            <p:cond delay="0"/>
                                          </p:stCondLst>
                                        </p:cTn>
                                        <p:tgtEl>
                                          <p:spTgt spid="458778"/>
                                        </p:tgtEl>
                                        <p:attrNameLst>
                                          <p:attrName>style.visibility</p:attrName>
                                        </p:attrNameLst>
                                      </p:cBhvr>
                                      <p:to>
                                        <p:strVal val="visible"/>
                                      </p:to>
                                    </p:set>
                                    <p:animEffect transition="in" filter="fade">
                                      <p:cBhvr>
                                        <p:cTn id="201" dur="1000"/>
                                        <p:tgtEl>
                                          <p:spTgt spid="458778"/>
                                        </p:tgtEl>
                                      </p:cBhvr>
                                    </p:animEffect>
                                    <p:anim calcmode="lin" valueType="num">
                                      <p:cBhvr>
                                        <p:cTn id="202" dur="1000" fill="hold"/>
                                        <p:tgtEl>
                                          <p:spTgt spid="458778"/>
                                        </p:tgtEl>
                                        <p:attrNameLst>
                                          <p:attrName>ppt_x</p:attrName>
                                        </p:attrNameLst>
                                      </p:cBhvr>
                                      <p:tavLst>
                                        <p:tav tm="0">
                                          <p:val>
                                            <p:strVal val="#ppt_x-.1"/>
                                          </p:val>
                                        </p:tav>
                                        <p:tav tm="100000">
                                          <p:val>
                                            <p:strVal val="#ppt_x"/>
                                          </p:val>
                                        </p:tav>
                                      </p:tavLst>
                                    </p:anim>
                                    <p:anim calcmode="lin" valueType="num">
                                      <p:cBhvr>
                                        <p:cTn id="203" dur="1000" fill="hold"/>
                                        <p:tgtEl>
                                          <p:spTgt spid="458778"/>
                                        </p:tgtEl>
                                        <p:attrNameLst>
                                          <p:attrName>ppt_y</p:attrName>
                                        </p:attrNameLst>
                                      </p:cBhvr>
                                      <p:tavLst>
                                        <p:tav tm="0">
                                          <p:val>
                                            <p:strVal val="#ppt_y"/>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nodeType="clickEffect">
                                  <p:stCondLst>
                                    <p:cond delay="0"/>
                                  </p:stCondLst>
                                  <p:childTnLst>
                                    <p:set>
                                      <p:cBhvr>
                                        <p:cTn id="207" dur="1" fill="hold">
                                          <p:stCondLst>
                                            <p:cond delay="0"/>
                                          </p:stCondLst>
                                        </p:cTn>
                                        <p:tgtEl>
                                          <p:spTgt spid="2"/>
                                        </p:tgtEl>
                                        <p:attrNameLst>
                                          <p:attrName>style.visibility</p:attrName>
                                        </p:attrNameLst>
                                      </p:cBhvr>
                                      <p:to>
                                        <p:strVal val="visible"/>
                                      </p:to>
                                    </p:set>
                                    <p:animEffect transition="in" filter="fade">
                                      <p:cBhvr>
                                        <p:cTn id="208" dur="2000"/>
                                        <p:tgtEl>
                                          <p:spTgt spid="2"/>
                                        </p:tgtEl>
                                      </p:cBhvr>
                                    </p:animEffect>
                                  </p:childTnLst>
                                </p:cTn>
                              </p:par>
                            </p:childTnLst>
                          </p:cTn>
                        </p:par>
                      </p:childTnLst>
                    </p:cTn>
                  </p:par>
                  <p:par>
                    <p:cTn id="209" fill="hold">
                      <p:stCondLst>
                        <p:cond delay="indefinite"/>
                      </p:stCondLst>
                      <p:childTnLst>
                        <p:par>
                          <p:cTn id="210" fill="hold">
                            <p:stCondLst>
                              <p:cond delay="0"/>
                            </p:stCondLst>
                            <p:childTnLst>
                              <p:par>
                                <p:cTn id="211" presetID="9" presetClass="entr" presetSubtype="0" fill="hold" grpId="0" nodeType="clickEffect">
                                  <p:stCondLst>
                                    <p:cond delay="0"/>
                                  </p:stCondLst>
                                  <p:childTnLst>
                                    <p:set>
                                      <p:cBhvr>
                                        <p:cTn id="212" dur="1" fill="hold">
                                          <p:stCondLst>
                                            <p:cond delay="0"/>
                                          </p:stCondLst>
                                        </p:cTn>
                                        <p:tgtEl>
                                          <p:spTgt spid="458782"/>
                                        </p:tgtEl>
                                        <p:attrNameLst>
                                          <p:attrName>style.visibility</p:attrName>
                                        </p:attrNameLst>
                                      </p:cBhvr>
                                      <p:to>
                                        <p:strVal val="visible"/>
                                      </p:to>
                                    </p:set>
                                    <p:animEffect transition="in" filter="dissolve">
                                      <p:cBhvr>
                                        <p:cTn id="213" dur="500"/>
                                        <p:tgtEl>
                                          <p:spTgt spid="458782"/>
                                        </p:tgtEl>
                                      </p:cBhvr>
                                    </p:animEffect>
                                  </p:childTnLst>
                                </p:cTn>
                              </p:par>
                            </p:childTnLst>
                          </p:cTn>
                        </p:par>
                      </p:childTnLst>
                    </p:cTn>
                  </p:par>
                  <p:par>
                    <p:cTn id="214" fill="hold">
                      <p:stCondLst>
                        <p:cond delay="indefinite"/>
                      </p:stCondLst>
                      <p:childTnLst>
                        <p:par>
                          <p:cTn id="215" fill="hold">
                            <p:stCondLst>
                              <p:cond delay="0"/>
                            </p:stCondLst>
                            <p:childTnLst>
                              <p:par>
                                <p:cTn id="216" presetID="9" presetClass="entr" presetSubtype="0" fill="hold" grpId="0" nodeType="clickEffect">
                                  <p:stCondLst>
                                    <p:cond delay="0"/>
                                  </p:stCondLst>
                                  <p:childTnLst>
                                    <p:set>
                                      <p:cBhvr>
                                        <p:cTn id="217" dur="1" fill="hold">
                                          <p:stCondLst>
                                            <p:cond delay="0"/>
                                          </p:stCondLst>
                                        </p:cTn>
                                        <p:tgtEl>
                                          <p:spTgt spid="458783"/>
                                        </p:tgtEl>
                                        <p:attrNameLst>
                                          <p:attrName>style.visibility</p:attrName>
                                        </p:attrNameLst>
                                      </p:cBhvr>
                                      <p:to>
                                        <p:strVal val="visible"/>
                                      </p:to>
                                    </p:set>
                                    <p:animEffect transition="in" filter="dissolve">
                                      <p:cBhvr>
                                        <p:cTn id="218" dur="500"/>
                                        <p:tgtEl>
                                          <p:spTgt spid="458783"/>
                                        </p:tgtEl>
                                      </p:cBhvr>
                                    </p:animEffect>
                                  </p:childTnLst>
                                </p:cTn>
                              </p:par>
                            </p:childTnLst>
                          </p:cTn>
                        </p:par>
                      </p:childTnLst>
                    </p:cTn>
                  </p:par>
                  <p:par>
                    <p:cTn id="219" fill="hold">
                      <p:stCondLst>
                        <p:cond delay="indefinite"/>
                      </p:stCondLst>
                      <p:childTnLst>
                        <p:par>
                          <p:cTn id="220" fill="hold">
                            <p:stCondLst>
                              <p:cond delay="0"/>
                            </p:stCondLst>
                            <p:childTnLst>
                              <p:par>
                                <p:cTn id="221" presetID="22" presetClass="entr" presetSubtype="4" fill="hold" grpId="0" nodeType="clickEffect">
                                  <p:stCondLst>
                                    <p:cond delay="0"/>
                                  </p:stCondLst>
                                  <p:childTnLst>
                                    <p:set>
                                      <p:cBhvr>
                                        <p:cTn id="222" dur="1" fill="hold">
                                          <p:stCondLst>
                                            <p:cond delay="0"/>
                                          </p:stCondLst>
                                        </p:cTn>
                                        <p:tgtEl>
                                          <p:spTgt spid="458784"/>
                                        </p:tgtEl>
                                        <p:attrNameLst>
                                          <p:attrName>style.visibility</p:attrName>
                                        </p:attrNameLst>
                                      </p:cBhvr>
                                      <p:to>
                                        <p:strVal val="visible"/>
                                      </p:to>
                                    </p:set>
                                    <p:animEffect transition="in" filter="wipe(down)">
                                      <p:cBhvr>
                                        <p:cTn id="223" dur="500"/>
                                        <p:tgtEl>
                                          <p:spTgt spid="458784"/>
                                        </p:tgtEl>
                                      </p:cBhvr>
                                    </p:animEffect>
                                  </p:childTnLst>
                                </p:cTn>
                              </p:par>
                            </p:childTnLst>
                          </p:cTn>
                        </p:par>
                        <p:par>
                          <p:cTn id="224" fill="hold">
                            <p:stCondLst>
                              <p:cond delay="500"/>
                            </p:stCondLst>
                            <p:childTnLst>
                              <p:par>
                                <p:cTn id="225" presetID="22" presetClass="entr" presetSubtype="4" fill="hold" grpId="0" nodeType="afterEffect">
                                  <p:stCondLst>
                                    <p:cond delay="0"/>
                                  </p:stCondLst>
                                  <p:childTnLst>
                                    <p:set>
                                      <p:cBhvr>
                                        <p:cTn id="226" dur="1" fill="hold">
                                          <p:stCondLst>
                                            <p:cond delay="0"/>
                                          </p:stCondLst>
                                        </p:cTn>
                                        <p:tgtEl>
                                          <p:spTgt spid="458785"/>
                                        </p:tgtEl>
                                        <p:attrNameLst>
                                          <p:attrName>style.visibility</p:attrName>
                                        </p:attrNameLst>
                                      </p:cBhvr>
                                      <p:to>
                                        <p:strVal val="visible"/>
                                      </p:to>
                                    </p:set>
                                    <p:animEffect transition="in" filter="wipe(down)">
                                      <p:cBhvr>
                                        <p:cTn id="227" dur="500"/>
                                        <p:tgtEl>
                                          <p:spTgt spid="458785"/>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nodeType="clickEffect">
                                  <p:stCondLst>
                                    <p:cond delay="0"/>
                                  </p:stCondLst>
                                  <p:childTnLst>
                                    <p:set>
                                      <p:cBhvr>
                                        <p:cTn id="231" dur="1" fill="hold">
                                          <p:stCondLst>
                                            <p:cond delay="0"/>
                                          </p:stCondLst>
                                        </p:cTn>
                                        <p:tgtEl>
                                          <p:spTgt spid="3"/>
                                        </p:tgtEl>
                                        <p:attrNameLst>
                                          <p:attrName>style.visibility</p:attrName>
                                        </p:attrNameLst>
                                      </p:cBhvr>
                                      <p:to>
                                        <p:strVal val="visible"/>
                                      </p:to>
                                    </p:set>
                                    <p:animEffect transition="in" filter="fade">
                                      <p:cBhvr>
                                        <p:cTn id="232" dur="2000"/>
                                        <p:tgtEl>
                                          <p:spTgt spid="3"/>
                                        </p:tgtEl>
                                      </p:cBhvr>
                                    </p:animEffect>
                                  </p:childTnLst>
                                </p:cTn>
                              </p:par>
                            </p:childTnLst>
                          </p:cTn>
                        </p:par>
                      </p:childTnLst>
                    </p:cTn>
                  </p:par>
                  <p:par>
                    <p:cTn id="233" fill="hold">
                      <p:stCondLst>
                        <p:cond delay="indefinite"/>
                      </p:stCondLst>
                      <p:childTnLst>
                        <p:par>
                          <p:cTn id="234" fill="hold">
                            <p:stCondLst>
                              <p:cond delay="0"/>
                            </p:stCondLst>
                            <p:childTnLst>
                              <p:par>
                                <p:cTn id="235" presetID="9" presetClass="entr" presetSubtype="0" fill="hold" grpId="0" nodeType="clickEffect">
                                  <p:stCondLst>
                                    <p:cond delay="0"/>
                                  </p:stCondLst>
                                  <p:childTnLst>
                                    <p:set>
                                      <p:cBhvr>
                                        <p:cTn id="236" dur="1" fill="hold">
                                          <p:stCondLst>
                                            <p:cond delay="0"/>
                                          </p:stCondLst>
                                        </p:cTn>
                                        <p:tgtEl>
                                          <p:spTgt spid="458794"/>
                                        </p:tgtEl>
                                        <p:attrNameLst>
                                          <p:attrName>style.visibility</p:attrName>
                                        </p:attrNameLst>
                                      </p:cBhvr>
                                      <p:to>
                                        <p:strVal val="visible"/>
                                      </p:to>
                                    </p:set>
                                    <p:animEffect transition="in" filter="dissolve">
                                      <p:cBhvr>
                                        <p:cTn id="237" dur="500"/>
                                        <p:tgtEl>
                                          <p:spTgt spid="458794"/>
                                        </p:tgtEl>
                                      </p:cBhvr>
                                    </p:animEffect>
                                  </p:childTnLst>
                                </p:cTn>
                              </p:par>
                            </p:childTnLst>
                          </p:cTn>
                        </p:par>
                      </p:childTnLst>
                    </p:cTn>
                  </p:par>
                  <p:par>
                    <p:cTn id="238" fill="hold">
                      <p:stCondLst>
                        <p:cond delay="indefinite"/>
                      </p:stCondLst>
                      <p:childTnLst>
                        <p:par>
                          <p:cTn id="239" fill="hold">
                            <p:stCondLst>
                              <p:cond delay="0"/>
                            </p:stCondLst>
                            <p:childTnLst>
                              <p:par>
                                <p:cTn id="240" presetID="9" presetClass="entr" presetSubtype="0" fill="hold" grpId="0" nodeType="clickEffect">
                                  <p:stCondLst>
                                    <p:cond delay="0"/>
                                  </p:stCondLst>
                                  <p:childTnLst>
                                    <p:set>
                                      <p:cBhvr>
                                        <p:cTn id="241" dur="1" fill="hold">
                                          <p:stCondLst>
                                            <p:cond delay="0"/>
                                          </p:stCondLst>
                                        </p:cTn>
                                        <p:tgtEl>
                                          <p:spTgt spid="458795"/>
                                        </p:tgtEl>
                                        <p:attrNameLst>
                                          <p:attrName>style.visibility</p:attrName>
                                        </p:attrNameLst>
                                      </p:cBhvr>
                                      <p:to>
                                        <p:strVal val="visible"/>
                                      </p:to>
                                    </p:set>
                                    <p:animEffect transition="in" filter="dissolve">
                                      <p:cBhvr>
                                        <p:cTn id="242" dur="500"/>
                                        <p:tgtEl>
                                          <p:spTgt spid="458795"/>
                                        </p:tgtEl>
                                      </p:cBhvr>
                                    </p:animEffect>
                                  </p:childTnLst>
                                </p:cTn>
                              </p:par>
                            </p:childTnLst>
                          </p:cTn>
                        </p:par>
                      </p:childTnLst>
                    </p:cTn>
                  </p:par>
                  <p:par>
                    <p:cTn id="243" fill="hold">
                      <p:stCondLst>
                        <p:cond delay="indefinite"/>
                      </p:stCondLst>
                      <p:childTnLst>
                        <p:par>
                          <p:cTn id="244" fill="hold">
                            <p:stCondLst>
                              <p:cond delay="0"/>
                            </p:stCondLst>
                            <p:childTnLst>
                              <p:par>
                                <p:cTn id="245" presetID="53" presetClass="entr" presetSubtype="0" fill="hold" grpId="0" nodeType="clickEffect">
                                  <p:stCondLst>
                                    <p:cond delay="0"/>
                                  </p:stCondLst>
                                  <p:childTnLst>
                                    <p:set>
                                      <p:cBhvr>
                                        <p:cTn id="246" dur="1" fill="hold">
                                          <p:stCondLst>
                                            <p:cond delay="0"/>
                                          </p:stCondLst>
                                        </p:cTn>
                                        <p:tgtEl>
                                          <p:spTgt spid="458802"/>
                                        </p:tgtEl>
                                        <p:attrNameLst>
                                          <p:attrName>style.visibility</p:attrName>
                                        </p:attrNameLst>
                                      </p:cBhvr>
                                      <p:to>
                                        <p:strVal val="visible"/>
                                      </p:to>
                                    </p:set>
                                    <p:anim calcmode="lin" valueType="num">
                                      <p:cBhvr>
                                        <p:cTn id="247" dur="500" fill="hold"/>
                                        <p:tgtEl>
                                          <p:spTgt spid="458802"/>
                                        </p:tgtEl>
                                        <p:attrNameLst>
                                          <p:attrName>ppt_w</p:attrName>
                                        </p:attrNameLst>
                                      </p:cBhvr>
                                      <p:tavLst>
                                        <p:tav tm="0">
                                          <p:val>
                                            <p:fltVal val="0"/>
                                          </p:val>
                                        </p:tav>
                                        <p:tav tm="100000">
                                          <p:val>
                                            <p:strVal val="#ppt_w"/>
                                          </p:val>
                                        </p:tav>
                                      </p:tavLst>
                                    </p:anim>
                                    <p:anim calcmode="lin" valueType="num">
                                      <p:cBhvr>
                                        <p:cTn id="248" dur="500" fill="hold"/>
                                        <p:tgtEl>
                                          <p:spTgt spid="458802"/>
                                        </p:tgtEl>
                                        <p:attrNameLst>
                                          <p:attrName>ppt_h</p:attrName>
                                        </p:attrNameLst>
                                      </p:cBhvr>
                                      <p:tavLst>
                                        <p:tav tm="0">
                                          <p:val>
                                            <p:fltVal val="0"/>
                                          </p:val>
                                        </p:tav>
                                        <p:tav tm="100000">
                                          <p:val>
                                            <p:strVal val="#ppt_h"/>
                                          </p:val>
                                        </p:tav>
                                      </p:tavLst>
                                    </p:anim>
                                    <p:animEffect transition="in" filter="fade">
                                      <p:cBhvr>
                                        <p:cTn id="249" dur="500"/>
                                        <p:tgtEl>
                                          <p:spTgt spid="458802"/>
                                        </p:tgtEl>
                                      </p:cBhvr>
                                    </p:animEffect>
                                  </p:childTnLst>
                                </p:cTn>
                              </p:par>
                            </p:childTnLst>
                          </p:cTn>
                        </p:par>
                        <p:par>
                          <p:cTn id="250" fill="hold">
                            <p:stCondLst>
                              <p:cond delay="500"/>
                            </p:stCondLst>
                            <p:childTnLst>
                              <p:par>
                                <p:cTn id="251" presetID="22" presetClass="entr" presetSubtype="1" fill="hold" grpId="0" nodeType="afterEffect">
                                  <p:stCondLst>
                                    <p:cond delay="0"/>
                                  </p:stCondLst>
                                  <p:childTnLst>
                                    <p:set>
                                      <p:cBhvr>
                                        <p:cTn id="252" dur="1" fill="hold">
                                          <p:stCondLst>
                                            <p:cond delay="0"/>
                                          </p:stCondLst>
                                        </p:cTn>
                                        <p:tgtEl>
                                          <p:spTgt spid="458803"/>
                                        </p:tgtEl>
                                        <p:attrNameLst>
                                          <p:attrName>style.visibility</p:attrName>
                                        </p:attrNameLst>
                                      </p:cBhvr>
                                      <p:to>
                                        <p:strVal val="visible"/>
                                      </p:to>
                                    </p:set>
                                    <p:animEffect transition="in" filter="wipe(up)">
                                      <p:cBhvr>
                                        <p:cTn id="253" dur="500"/>
                                        <p:tgtEl>
                                          <p:spTgt spid="458803"/>
                                        </p:tgtEl>
                                      </p:cBhvr>
                                    </p:animEffect>
                                  </p:childTnLst>
                                </p:cTn>
                              </p:par>
                            </p:childTnLst>
                          </p:cTn>
                        </p:par>
                      </p:childTnLst>
                    </p:cTn>
                  </p:par>
                  <p:par>
                    <p:cTn id="254" fill="hold">
                      <p:stCondLst>
                        <p:cond delay="indefinite"/>
                      </p:stCondLst>
                      <p:childTnLst>
                        <p:par>
                          <p:cTn id="255" fill="hold">
                            <p:stCondLst>
                              <p:cond delay="0"/>
                            </p:stCondLst>
                            <p:childTnLst>
                              <p:par>
                                <p:cTn id="256" presetID="9" presetClass="emph" presetSubtype="0" grpId="1" nodeType="clickEffect">
                                  <p:stCondLst>
                                    <p:cond delay="0"/>
                                  </p:stCondLst>
                                  <p:childTnLst>
                                    <p:set>
                                      <p:cBhvr rctx="PPT">
                                        <p:cTn id="257" dur="indefinite"/>
                                        <p:tgtEl>
                                          <p:spTgt spid="458802"/>
                                        </p:tgtEl>
                                        <p:attrNameLst>
                                          <p:attrName>style.opacity</p:attrName>
                                        </p:attrNameLst>
                                      </p:cBhvr>
                                      <p:to>
                                        <p:strVal val="0.5"/>
                                      </p:to>
                                    </p:set>
                                    <p:animEffect filter="image" prLst="opacity: 0.5">
                                      <p:cBhvr rctx="IE">
                                        <p:cTn id="258" dur="indefinite"/>
                                        <p:tgtEl>
                                          <p:spTgt spid="458802"/>
                                        </p:tgtEl>
                                      </p:cBhvr>
                                    </p:animEffect>
                                  </p:childTnLst>
                                </p:cTn>
                              </p:par>
                              <p:par>
                                <p:cTn id="259" presetID="9" presetClass="emph" presetSubtype="0" grpId="1" nodeType="withEffect">
                                  <p:stCondLst>
                                    <p:cond delay="0"/>
                                  </p:stCondLst>
                                  <p:childTnLst>
                                    <p:set>
                                      <p:cBhvr rctx="PPT">
                                        <p:cTn id="260" dur="indefinite"/>
                                        <p:tgtEl>
                                          <p:spTgt spid="458803"/>
                                        </p:tgtEl>
                                        <p:attrNameLst>
                                          <p:attrName>style.opacity</p:attrName>
                                        </p:attrNameLst>
                                      </p:cBhvr>
                                      <p:to>
                                        <p:strVal val="0.5"/>
                                      </p:to>
                                    </p:set>
                                    <p:animEffect filter="image" prLst="opacity: 0.5">
                                      <p:cBhvr rctx="IE">
                                        <p:cTn id="261" dur="indefinite"/>
                                        <p:tgtEl>
                                          <p:spTgt spid="458803"/>
                                        </p:tgtEl>
                                      </p:cBhvr>
                                    </p:animEffect>
                                  </p:childTnLst>
                                </p:cTn>
                              </p:par>
                            </p:childTnLst>
                          </p:cTn>
                        </p:par>
                      </p:childTnLst>
                    </p:cTn>
                  </p:par>
                  <p:par>
                    <p:cTn id="262" fill="hold">
                      <p:stCondLst>
                        <p:cond delay="indefinite"/>
                      </p:stCondLst>
                      <p:childTnLst>
                        <p:par>
                          <p:cTn id="263" fill="hold">
                            <p:stCondLst>
                              <p:cond delay="0"/>
                            </p:stCondLst>
                            <p:childTnLst>
                              <p:par>
                                <p:cTn id="264" presetID="22" presetClass="entr" presetSubtype="4" fill="hold" grpId="0" nodeType="clickEffect">
                                  <p:stCondLst>
                                    <p:cond delay="0"/>
                                  </p:stCondLst>
                                  <p:childTnLst>
                                    <p:set>
                                      <p:cBhvr>
                                        <p:cTn id="265" dur="1" fill="hold">
                                          <p:stCondLst>
                                            <p:cond delay="0"/>
                                          </p:stCondLst>
                                        </p:cTn>
                                        <p:tgtEl>
                                          <p:spTgt spid="458797"/>
                                        </p:tgtEl>
                                        <p:attrNameLst>
                                          <p:attrName>style.visibility</p:attrName>
                                        </p:attrNameLst>
                                      </p:cBhvr>
                                      <p:to>
                                        <p:strVal val="visible"/>
                                      </p:to>
                                    </p:set>
                                    <p:animEffect transition="in" filter="wipe(down)">
                                      <p:cBhvr>
                                        <p:cTn id="266" dur="500"/>
                                        <p:tgtEl>
                                          <p:spTgt spid="458797"/>
                                        </p:tgtEl>
                                      </p:cBhvr>
                                    </p:animEffect>
                                  </p:childTnLst>
                                </p:cTn>
                              </p:par>
                            </p:childTnLst>
                          </p:cTn>
                        </p:par>
                        <p:par>
                          <p:cTn id="267" fill="hold">
                            <p:stCondLst>
                              <p:cond delay="500"/>
                            </p:stCondLst>
                            <p:childTnLst>
                              <p:par>
                                <p:cTn id="268" presetID="22" presetClass="entr" presetSubtype="4" fill="hold" grpId="0" nodeType="afterEffect">
                                  <p:stCondLst>
                                    <p:cond delay="0"/>
                                  </p:stCondLst>
                                  <p:childTnLst>
                                    <p:set>
                                      <p:cBhvr>
                                        <p:cTn id="269" dur="1" fill="hold">
                                          <p:stCondLst>
                                            <p:cond delay="0"/>
                                          </p:stCondLst>
                                        </p:cTn>
                                        <p:tgtEl>
                                          <p:spTgt spid="458796"/>
                                        </p:tgtEl>
                                        <p:attrNameLst>
                                          <p:attrName>style.visibility</p:attrName>
                                        </p:attrNameLst>
                                      </p:cBhvr>
                                      <p:to>
                                        <p:strVal val="visible"/>
                                      </p:to>
                                    </p:set>
                                    <p:animEffect transition="in" filter="wipe(down)">
                                      <p:cBhvr>
                                        <p:cTn id="270" dur="500"/>
                                        <p:tgtEl>
                                          <p:spTgt spid="458796"/>
                                        </p:tgtEl>
                                      </p:cBhvr>
                                    </p:animEffect>
                                  </p:childTnLst>
                                </p:cTn>
                              </p:par>
                            </p:childTnLst>
                          </p:cTn>
                        </p:par>
                        <p:par>
                          <p:cTn id="271" fill="hold">
                            <p:stCondLst>
                              <p:cond delay="1000"/>
                            </p:stCondLst>
                            <p:childTnLst>
                              <p:par>
                                <p:cTn id="272" presetID="10" presetClass="entr" presetSubtype="0" fill="hold" grpId="0" nodeType="afterEffect">
                                  <p:stCondLst>
                                    <p:cond delay="0"/>
                                  </p:stCondLst>
                                  <p:childTnLst>
                                    <p:set>
                                      <p:cBhvr>
                                        <p:cTn id="273" dur="1" fill="hold">
                                          <p:stCondLst>
                                            <p:cond delay="0"/>
                                          </p:stCondLst>
                                        </p:cTn>
                                        <p:tgtEl>
                                          <p:spTgt spid="458786"/>
                                        </p:tgtEl>
                                        <p:attrNameLst>
                                          <p:attrName>style.visibility</p:attrName>
                                        </p:attrNameLst>
                                      </p:cBhvr>
                                      <p:to>
                                        <p:strVal val="visible"/>
                                      </p:to>
                                    </p:set>
                                    <p:animEffect transition="in" filter="fade">
                                      <p:cBhvr>
                                        <p:cTn id="274" dur="2000"/>
                                        <p:tgtEl>
                                          <p:spTgt spid="458786"/>
                                        </p:tgtEl>
                                      </p:cBhvr>
                                    </p:animEffect>
                                  </p:childTnLst>
                                </p:cTn>
                              </p:par>
                            </p:childTnLst>
                          </p:cTn>
                        </p:par>
                      </p:childTnLst>
                    </p:cTn>
                  </p:par>
                  <p:par>
                    <p:cTn id="275" fill="hold">
                      <p:stCondLst>
                        <p:cond delay="indefinite"/>
                      </p:stCondLst>
                      <p:childTnLst>
                        <p:par>
                          <p:cTn id="276" fill="hold">
                            <p:stCondLst>
                              <p:cond delay="0"/>
                            </p:stCondLst>
                            <p:childTnLst>
                              <p:par>
                                <p:cTn id="277" presetID="39" presetClass="entr" presetSubtype="0" accel="100000" fill="hold" grpId="0" nodeType="clickEffect">
                                  <p:stCondLst>
                                    <p:cond delay="0"/>
                                  </p:stCondLst>
                                  <p:childTnLst>
                                    <p:set>
                                      <p:cBhvr>
                                        <p:cTn id="278" dur="1" fill="hold">
                                          <p:stCondLst>
                                            <p:cond delay="0"/>
                                          </p:stCondLst>
                                        </p:cTn>
                                        <p:tgtEl>
                                          <p:spTgt spid="458787"/>
                                        </p:tgtEl>
                                        <p:attrNameLst>
                                          <p:attrName>style.visibility</p:attrName>
                                        </p:attrNameLst>
                                      </p:cBhvr>
                                      <p:to>
                                        <p:strVal val="visible"/>
                                      </p:to>
                                    </p:set>
                                    <p:anim calcmode="lin" valueType="num">
                                      <p:cBhvr>
                                        <p:cTn id="279" dur="500" fill="hold"/>
                                        <p:tgtEl>
                                          <p:spTgt spid="458787"/>
                                        </p:tgtEl>
                                        <p:attrNameLst>
                                          <p:attrName>ppt_h</p:attrName>
                                        </p:attrNameLst>
                                      </p:cBhvr>
                                      <p:tavLst>
                                        <p:tav tm="0">
                                          <p:val>
                                            <p:strVal val="#ppt_h/20"/>
                                          </p:val>
                                        </p:tav>
                                        <p:tav tm="50000">
                                          <p:val>
                                            <p:strVal val="#ppt_h/20"/>
                                          </p:val>
                                        </p:tav>
                                        <p:tav tm="100000">
                                          <p:val>
                                            <p:strVal val="#ppt_h"/>
                                          </p:val>
                                        </p:tav>
                                      </p:tavLst>
                                    </p:anim>
                                    <p:anim calcmode="lin" valueType="num">
                                      <p:cBhvr>
                                        <p:cTn id="280" dur="500" fill="hold"/>
                                        <p:tgtEl>
                                          <p:spTgt spid="458787"/>
                                        </p:tgtEl>
                                        <p:attrNameLst>
                                          <p:attrName>ppt_w</p:attrName>
                                        </p:attrNameLst>
                                      </p:cBhvr>
                                      <p:tavLst>
                                        <p:tav tm="0">
                                          <p:val>
                                            <p:strVal val="#ppt_w+.3"/>
                                          </p:val>
                                        </p:tav>
                                        <p:tav tm="50000">
                                          <p:val>
                                            <p:strVal val="#ppt_w+.3"/>
                                          </p:val>
                                        </p:tav>
                                        <p:tav tm="100000">
                                          <p:val>
                                            <p:strVal val="#ppt_w"/>
                                          </p:val>
                                        </p:tav>
                                      </p:tavLst>
                                    </p:anim>
                                    <p:anim calcmode="lin" valueType="num">
                                      <p:cBhvr>
                                        <p:cTn id="281" dur="500" fill="hold"/>
                                        <p:tgtEl>
                                          <p:spTgt spid="458787"/>
                                        </p:tgtEl>
                                        <p:attrNameLst>
                                          <p:attrName>ppt_x</p:attrName>
                                        </p:attrNameLst>
                                      </p:cBhvr>
                                      <p:tavLst>
                                        <p:tav tm="0">
                                          <p:val>
                                            <p:strVal val="#ppt_x-.3"/>
                                          </p:val>
                                        </p:tav>
                                        <p:tav tm="50000">
                                          <p:val>
                                            <p:strVal val="#ppt_x"/>
                                          </p:val>
                                        </p:tav>
                                        <p:tav tm="100000">
                                          <p:val>
                                            <p:strVal val="#ppt_x"/>
                                          </p:val>
                                        </p:tav>
                                      </p:tavLst>
                                    </p:anim>
                                    <p:anim calcmode="lin" valueType="num">
                                      <p:cBhvr>
                                        <p:cTn id="282" dur="500" fill="hold"/>
                                        <p:tgtEl>
                                          <p:spTgt spid="458787"/>
                                        </p:tgtEl>
                                        <p:attrNameLst>
                                          <p:attrName>ppt_y</p:attrName>
                                        </p:attrNameLst>
                                      </p:cBhvr>
                                      <p:tavLst>
                                        <p:tav tm="0">
                                          <p:val>
                                            <p:strVal val="#ppt_y"/>
                                          </p:val>
                                        </p:tav>
                                        <p:tav tm="100000">
                                          <p:val>
                                            <p:strVal val="#ppt_y"/>
                                          </p:val>
                                        </p:tav>
                                      </p:tavLst>
                                    </p:anim>
                                  </p:childTnLst>
                                </p:cTn>
                              </p:par>
                            </p:childTnLst>
                          </p:cTn>
                        </p:par>
                      </p:childTnLst>
                    </p:cTn>
                  </p:par>
                  <p:par>
                    <p:cTn id="283" fill="hold">
                      <p:stCondLst>
                        <p:cond delay="indefinite"/>
                      </p:stCondLst>
                      <p:childTnLst>
                        <p:par>
                          <p:cTn id="284" fill="hold">
                            <p:stCondLst>
                              <p:cond delay="0"/>
                            </p:stCondLst>
                            <p:childTnLst>
                              <p:par>
                                <p:cTn id="285" presetID="53" presetClass="entr" presetSubtype="0" fill="hold" grpId="1" nodeType="clickEffect">
                                  <p:stCondLst>
                                    <p:cond delay="0"/>
                                  </p:stCondLst>
                                  <p:childTnLst>
                                    <p:set>
                                      <p:cBhvr>
                                        <p:cTn id="286" dur="1" fill="hold">
                                          <p:stCondLst>
                                            <p:cond delay="0"/>
                                          </p:stCondLst>
                                        </p:cTn>
                                        <p:tgtEl>
                                          <p:spTgt spid="458798"/>
                                        </p:tgtEl>
                                        <p:attrNameLst>
                                          <p:attrName>style.visibility</p:attrName>
                                        </p:attrNameLst>
                                      </p:cBhvr>
                                      <p:to>
                                        <p:strVal val="visible"/>
                                      </p:to>
                                    </p:set>
                                    <p:anim calcmode="lin" valueType="num">
                                      <p:cBhvr>
                                        <p:cTn id="287" dur="500" fill="hold"/>
                                        <p:tgtEl>
                                          <p:spTgt spid="458798"/>
                                        </p:tgtEl>
                                        <p:attrNameLst>
                                          <p:attrName>ppt_w</p:attrName>
                                        </p:attrNameLst>
                                      </p:cBhvr>
                                      <p:tavLst>
                                        <p:tav tm="0">
                                          <p:val>
                                            <p:fltVal val="0"/>
                                          </p:val>
                                        </p:tav>
                                        <p:tav tm="100000">
                                          <p:val>
                                            <p:strVal val="#ppt_w"/>
                                          </p:val>
                                        </p:tav>
                                      </p:tavLst>
                                    </p:anim>
                                    <p:anim calcmode="lin" valueType="num">
                                      <p:cBhvr>
                                        <p:cTn id="288" dur="500" fill="hold"/>
                                        <p:tgtEl>
                                          <p:spTgt spid="458798"/>
                                        </p:tgtEl>
                                        <p:attrNameLst>
                                          <p:attrName>ppt_h</p:attrName>
                                        </p:attrNameLst>
                                      </p:cBhvr>
                                      <p:tavLst>
                                        <p:tav tm="0">
                                          <p:val>
                                            <p:fltVal val="0"/>
                                          </p:val>
                                        </p:tav>
                                        <p:tav tm="100000">
                                          <p:val>
                                            <p:strVal val="#ppt_h"/>
                                          </p:val>
                                        </p:tav>
                                      </p:tavLst>
                                    </p:anim>
                                    <p:animEffect transition="in" filter="fade">
                                      <p:cBhvr>
                                        <p:cTn id="289" dur="500"/>
                                        <p:tgtEl>
                                          <p:spTgt spid="458798"/>
                                        </p:tgtEl>
                                      </p:cBhvr>
                                    </p:animEffect>
                                  </p:childTnLst>
                                </p:cTn>
                              </p:par>
                              <p:par>
                                <p:cTn id="290" presetID="0" presetClass="path" presetSubtype="0" accel="50000" decel="50000" fill="hold" grpId="0" nodeType="withEffect">
                                  <p:stCondLst>
                                    <p:cond delay="0"/>
                                  </p:stCondLst>
                                  <p:childTnLst>
                                    <p:animMotion origin="layout" path="M 4.44444E-6 -2.59259E-6 L -0.0224 -0.47847 " pathEditMode="relative" rAng="0" ptsTypes="AA">
                                      <p:cBhvr>
                                        <p:cTn id="291" dur="2000" fill="hold"/>
                                        <p:tgtEl>
                                          <p:spTgt spid="458798"/>
                                        </p:tgtEl>
                                        <p:attrNameLst>
                                          <p:attrName>ppt_x</p:attrName>
                                          <p:attrName>ppt_y</p:attrName>
                                        </p:attrNameLst>
                                      </p:cBhvr>
                                      <p:rCtr x="-1100" y="-23900"/>
                                    </p:animMotion>
                                  </p:childTnLst>
                                </p:cTn>
                              </p:par>
                              <p:par>
                                <p:cTn id="292" presetID="10" presetClass="exit" presetSubtype="0" fill="hold" grpId="1" nodeType="withEffect">
                                  <p:stCondLst>
                                    <p:cond delay="0"/>
                                  </p:stCondLst>
                                  <p:childTnLst>
                                    <p:animEffect transition="out" filter="fade">
                                      <p:cBhvr>
                                        <p:cTn id="293" dur="2000"/>
                                        <p:tgtEl>
                                          <p:spTgt spid="458790"/>
                                        </p:tgtEl>
                                      </p:cBhvr>
                                    </p:animEffect>
                                    <p:set>
                                      <p:cBhvr>
                                        <p:cTn id="294" dur="1" fill="hold">
                                          <p:stCondLst>
                                            <p:cond delay="1999"/>
                                          </p:stCondLst>
                                        </p:cTn>
                                        <p:tgtEl>
                                          <p:spTgt spid="458790"/>
                                        </p:tgtEl>
                                        <p:attrNameLst>
                                          <p:attrName>style.visibility</p:attrName>
                                        </p:attrNameLst>
                                      </p:cBhvr>
                                      <p:to>
                                        <p:strVal val="hidden"/>
                                      </p:to>
                                    </p:set>
                                  </p:childTnLst>
                                </p:cTn>
                              </p:par>
                            </p:childTnLst>
                          </p:cTn>
                        </p:par>
                      </p:childTnLst>
                    </p:cTn>
                  </p:par>
                  <p:par>
                    <p:cTn id="295" fill="hold">
                      <p:stCondLst>
                        <p:cond delay="indefinite"/>
                      </p:stCondLst>
                      <p:childTnLst>
                        <p:par>
                          <p:cTn id="296" fill="hold">
                            <p:stCondLst>
                              <p:cond delay="0"/>
                            </p:stCondLst>
                            <p:childTnLst>
                              <p:par>
                                <p:cTn id="297" presetID="37" presetClass="exit" presetSubtype="0" fill="hold" grpId="2" nodeType="clickEffect">
                                  <p:stCondLst>
                                    <p:cond delay="0"/>
                                  </p:stCondLst>
                                  <p:childTnLst>
                                    <p:animEffect transition="out" filter="fade">
                                      <p:cBhvr>
                                        <p:cTn id="298" dur="1000"/>
                                        <p:tgtEl>
                                          <p:spTgt spid="458802"/>
                                        </p:tgtEl>
                                      </p:cBhvr>
                                    </p:animEffect>
                                    <p:anim calcmode="lin" valueType="num">
                                      <p:cBhvr>
                                        <p:cTn id="299" dur="1000"/>
                                        <p:tgtEl>
                                          <p:spTgt spid="458802"/>
                                        </p:tgtEl>
                                        <p:attrNameLst>
                                          <p:attrName>ppt_x</p:attrName>
                                        </p:attrNameLst>
                                      </p:cBhvr>
                                      <p:tavLst>
                                        <p:tav tm="0">
                                          <p:val>
                                            <p:strVal val="ppt_x"/>
                                          </p:val>
                                        </p:tav>
                                        <p:tav tm="100000">
                                          <p:val>
                                            <p:strVal val="ppt_x"/>
                                          </p:val>
                                        </p:tav>
                                      </p:tavLst>
                                    </p:anim>
                                    <p:anim calcmode="lin" valueType="num">
                                      <p:cBhvr>
                                        <p:cTn id="300" dur="100" decel="100000"/>
                                        <p:tgtEl>
                                          <p:spTgt spid="458802"/>
                                        </p:tgtEl>
                                        <p:attrNameLst>
                                          <p:attrName>ppt_y</p:attrName>
                                        </p:attrNameLst>
                                      </p:cBhvr>
                                      <p:tavLst>
                                        <p:tav tm="0">
                                          <p:val>
                                            <p:strVal val="ppt_y"/>
                                          </p:val>
                                        </p:tav>
                                        <p:tav tm="100000">
                                          <p:val>
                                            <p:strVal val="ppt_y-.03"/>
                                          </p:val>
                                        </p:tav>
                                      </p:tavLst>
                                    </p:anim>
                                    <p:anim calcmode="lin" valueType="num">
                                      <p:cBhvr>
                                        <p:cTn id="301" dur="900" accel="100000">
                                          <p:stCondLst>
                                            <p:cond delay="100"/>
                                          </p:stCondLst>
                                        </p:cTn>
                                        <p:tgtEl>
                                          <p:spTgt spid="458802"/>
                                        </p:tgtEl>
                                        <p:attrNameLst>
                                          <p:attrName>ppt_y</p:attrName>
                                        </p:attrNameLst>
                                      </p:cBhvr>
                                      <p:tavLst>
                                        <p:tav tm="0">
                                          <p:val>
                                            <p:strVal val="ppt_y"/>
                                          </p:val>
                                        </p:tav>
                                        <p:tav tm="100000">
                                          <p:val>
                                            <p:strVal val="ppt_y+1"/>
                                          </p:val>
                                        </p:tav>
                                      </p:tavLst>
                                    </p:anim>
                                    <p:set>
                                      <p:cBhvr>
                                        <p:cTn id="302" dur="1" fill="hold">
                                          <p:stCondLst>
                                            <p:cond delay="999"/>
                                          </p:stCondLst>
                                        </p:cTn>
                                        <p:tgtEl>
                                          <p:spTgt spid="458802"/>
                                        </p:tgtEl>
                                        <p:attrNameLst>
                                          <p:attrName>style.visibility</p:attrName>
                                        </p:attrNameLst>
                                      </p:cBhvr>
                                      <p:to>
                                        <p:strVal val="hidden"/>
                                      </p:to>
                                    </p:set>
                                  </p:childTnLst>
                                </p:cTn>
                              </p:par>
                              <p:par>
                                <p:cTn id="303" presetID="37" presetClass="exit" presetSubtype="0" fill="hold" grpId="2" nodeType="withEffect">
                                  <p:stCondLst>
                                    <p:cond delay="0"/>
                                  </p:stCondLst>
                                  <p:childTnLst>
                                    <p:animEffect transition="out" filter="fade">
                                      <p:cBhvr>
                                        <p:cTn id="304" dur="1000"/>
                                        <p:tgtEl>
                                          <p:spTgt spid="458803"/>
                                        </p:tgtEl>
                                      </p:cBhvr>
                                    </p:animEffect>
                                    <p:anim calcmode="lin" valueType="num">
                                      <p:cBhvr>
                                        <p:cTn id="305" dur="1000"/>
                                        <p:tgtEl>
                                          <p:spTgt spid="458803"/>
                                        </p:tgtEl>
                                        <p:attrNameLst>
                                          <p:attrName>ppt_x</p:attrName>
                                        </p:attrNameLst>
                                      </p:cBhvr>
                                      <p:tavLst>
                                        <p:tav tm="0">
                                          <p:val>
                                            <p:strVal val="ppt_x"/>
                                          </p:val>
                                        </p:tav>
                                        <p:tav tm="100000">
                                          <p:val>
                                            <p:strVal val="ppt_x"/>
                                          </p:val>
                                        </p:tav>
                                      </p:tavLst>
                                    </p:anim>
                                    <p:anim calcmode="lin" valueType="num">
                                      <p:cBhvr>
                                        <p:cTn id="306" dur="100" decel="100000"/>
                                        <p:tgtEl>
                                          <p:spTgt spid="458803"/>
                                        </p:tgtEl>
                                        <p:attrNameLst>
                                          <p:attrName>ppt_y</p:attrName>
                                        </p:attrNameLst>
                                      </p:cBhvr>
                                      <p:tavLst>
                                        <p:tav tm="0">
                                          <p:val>
                                            <p:strVal val="ppt_y"/>
                                          </p:val>
                                        </p:tav>
                                        <p:tav tm="100000">
                                          <p:val>
                                            <p:strVal val="ppt_y-.03"/>
                                          </p:val>
                                        </p:tav>
                                      </p:tavLst>
                                    </p:anim>
                                    <p:anim calcmode="lin" valueType="num">
                                      <p:cBhvr>
                                        <p:cTn id="307" dur="900" accel="100000">
                                          <p:stCondLst>
                                            <p:cond delay="100"/>
                                          </p:stCondLst>
                                        </p:cTn>
                                        <p:tgtEl>
                                          <p:spTgt spid="458803"/>
                                        </p:tgtEl>
                                        <p:attrNameLst>
                                          <p:attrName>ppt_y</p:attrName>
                                        </p:attrNameLst>
                                      </p:cBhvr>
                                      <p:tavLst>
                                        <p:tav tm="0">
                                          <p:val>
                                            <p:strVal val="ppt_y"/>
                                          </p:val>
                                        </p:tav>
                                        <p:tav tm="100000">
                                          <p:val>
                                            <p:strVal val="ppt_y+1"/>
                                          </p:val>
                                        </p:tav>
                                      </p:tavLst>
                                    </p:anim>
                                    <p:set>
                                      <p:cBhvr>
                                        <p:cTn id="308" dur="1" fill="hold">
                                          <p:stCondLst>
                                            <p:cond delay="999"/>
                                          </p:stCondLst>
                                        </p:cTn>
                                        <p:tgtEl>
                                          <p:spTgt spid="458803"/>
                                        </p:tgtEl>
                                        <p:attrNameLst>
                                          <p:attrName>style.visibility</p:attrName>
                                        </p:attrNameLst>
                                      </p:cBhvr>
                                      <p:to>
                                        <p:strVal val="hidden"/>
                                      </p:to>
                                    </p:set>
                                  </p:childTnLst>
                                </p:cTn>
                              </p:par>
                              <p:par>
                                <p:cTn id="309" presetID="37" presetClass="exit" presetSubtype="0" fill="hold" grpId="2" nodeType="withEffect">
                                  <p:stCondLst>
                                    <p:cond delay="0"/>
                                  </p:stCondLst>
                                  <p:childTnLst>
                                    <p:animEffect transition="out" filter="fade">
                                      <p:cBhvr>
                                        <p:cTn id="310" dur="1000"/>
                                        <p:tgtEl>
                                          <p:spTgt spid="458798"/>
                                        </p:tgtEl>
                                      </p:cBhvr>
                                    </p:animEffect>
                                    <p:anim calcmode="lin" valueType="num">
                                      <p:cBhvr>
                                        <p:cTn id="311" dur="1000"/>
                                        <p:tgtEl>
                                          <p:spTgt spid="458798"/>
                                        </p:tgtEl>
                                        <p:attrNameLst>
                                          <p:attrName>ppt_x</p:attrName>
                                        </p:attrNameLst>
                                      </p:cBhvr>
                                      <p:tavLst>
                                        <p:tav tm="0">
                                          <p:val>
                                            <p:strVal val="ppt_x"/>
                                          </p:val>
                                        </p:tav>
                                        <p:tav tm="100000">
                                          <p:val>
                                            <p:strVal val="ppt_x"/>
                                          </p:val>
                                        </p:tav>
                                      </p:tavLst>
                                    </p:anim>
                                    <p:anim calcmode="lin" valueType="num">
                                      <p:cBhvr>
                                        <p:cTn id="312" dur="100" decel="100000"/>
                                        <p:tgtEl>
                                          <p:spTgt spid="458798"/>
                                        </p:tgtEl>
                                        <p:attrNameLst>
                                          <p:attrName>ppt_y</p:attrName>
                                        </p:attrNameLst>
                                      </p:cBhvr>
                                      <p:tavLst>
                                        <p:tav tm="0">
                                          <p:val>
                                            <p:strVal val="ppt_y"/>
                                          </p:val>
                                        </p:tav>
                                        <p:tav tm="100000">
                                          <p:val>
                                            <p:strVal val="ppt_y-.03"/>
                                          </p:val>
                                        </p:tav>
                                      </p:tavLst>
                                    </p:anim>
                                    <p:anim calcmode="lin" valueType="num">
                                      <p:cBhvr>
                                        <p:cTn id="313" dur="900" accel="100000">
                                          <p:stCondLst>
                                            <p:cond delay="100"/>
                                          </p:stCondLst>
                                        </p:cTn>
                                        <p:tgtEl>
                                          <p:spTgt spid="458798"/>
                                        </p:tgtEl>
                                        <p:attrNameLst>
                                          <p:attrName>ppt_y</p:attrName>
                                        </p:attrNameLst>
                                      </p:cBhvr>
                                      <p:tavLst>
                                        <p:tav tm="0">
                                          <p:val>
                                            <p:strVal val="ppt_y"/>
                                          </p:val>
                                        </p:tav>
                                        <p:tav tm="100000">
                                          <p:val>
                                            <p:strVal val="ppt_y+1"/>
                                          </p:val>
                                        </p:tav>
                                      </p:tavLst>
                                    </p:anim>
                                    <p:set>
                                      <p:cBhvr>
                                        <p:cTn id="314" dur="1" fill="hold">
                                          <p:stCondLst>
                                            <p:cond delay="999"/>
                                          </p:stCondLst>
                                        </p:cTn>
                                        <p:tgtEl>
                                          <p:spTgt spid="458798"/>
                                        </p:tgtEl>
                                        <p:attrNameLst>
                                          <p:attrName>style.visibility</p:attrName>
                                        </p:attrNameLst>
                                      </p:cBhvr>
                                      <p:to>
                                        <p:strVal val="hidden"/>
                                      </p:to>
                                    </p:set>
                                  </p:childTnLst>
                                </p:cTn>
                              </p:par>
                              <p:par>
                                <p:cTn id="315" presetID="37" presetClass="exit" presetSubtype="0" fill="hold" grpId="1" nodeType="withEffect">
                                  <p:stCondLst>
                                    <p:cond delay="0"/>
                                  </p:stCondLst>
                                  <p:iterate type="lt">
                                    <p:tmPct val="0"/>
                                  </p:iterate>
                                  <p:childTnLst>
                                    <p:animEffect transition="out" filter="fade">
                                      <p:cBhvr>
                                        <p:cTn id="316" dur="1000"/>
                                        <p:tgtEl>
                                          <p:spTgt spid="458778"/>
                                        </p:tgtEl>
                                      </p:cBhvr>
                                    </p:animEffect>
                                    <p:anim calcmode="lin" valueType="num">
                                      <p:cBhvr>
                                        <p:cTn id="317" dur="1000"/>
                                        <p:tgtEl>
                                          <p:spTgt spid="458778"/>
                                        </p:tgtEl>
                                        <p:attrNameLst>
                                          <p:attrName>ppt_x</p:attrName>
                                        </p:attrNameLst>
                                      </p:cBhvr>
                                      <p:tavLst>
                                        <p:tav tm="0">
                                          <p:val>
                                            <p:strVal val="ppt_x"/>
                                          </p:val>
                                        </p:tav>
                                        <p:tav tm="100000">
                                          <p:val>
                                            <p:strVal val="ppt_x"/>
                                          </p:val>
                                        </p:tav>
                                      </p:tavLst>
                                    </p:anim>
                                    <p:anim calcmode="lin" valueType="num">
                                      <p:cBhvr>
                                        <p:cTn id="318" dur="100" decel="100000"/>
                                        <p:tgtEl>
                                          <p:spTgt spid="458778"/>
                                        </p:tgtEl>
                                        <p:attrNameLst>
                                          <p:attrName>ppt_y</p:attrName>
                                        </p:attrNameLst>
                                      </p:cBhvr>
                                      <p:tavLst>
                                        <p:tav tm="0">
                                          <p:val>
                                            <p:strVal val="ppt_y"/>
                                          </p:val>
                                        </p:tav>
                                        <p:tav tm="100000">
                                          <p:val>
                                            <p:strVal val="ppt_y-.03"/>
                                          </p:val>
                                        </p:tav>
                                      </p:tavLst>
                                    </p:anim>
                                    <p:anim calcmode="lin" valueType="num">
                                      <p:cBhvr>
                                        <p:cTn id="319" dur="900" accel="100000">
                                          <p:stCondLst>
                                            <p:cond delay="100"/>
                                          </p:stCondLst>
                                        </p:cTn>
                                        <p:tgtEl>
                                          <p:spTgt spid="458778"/>
                                        </p:tgtEl>
                                        <p:attrNameLst>
                                          <p:attrName>ppt_y</p:attrName>
                                        </p:attrNameLst>
                                      </p:cBhvr>
                                      <p:tavLst>
                                        <p:tav tm="0">
                                          <p:val>
                                            <p:strVal val="ppt_y"/>
                                          </p:val>
                                        </p:tav>
                                        <p:tav tm="100000">
                                          <p:val>
                                            <p:strVal val="ppt_y+1"/>
                                          </p:val>
                                        </p:tav>
                                      </p:tavLst>
                                    </p:anim>
                                    <p:set>
                                      <p:cBhvr>
                                        <p:cTn id="320" dur="1" fill="hold">
                                          <p:stCondLst>
                                            <p:cond delay="999"/>
                                          </p:stCondLst>
                                        </p:cTn>
                                        <p:tgtEl>
                                          <p:spTgt spid="458778"/>
                                        </p:tgtEl>
                                        <p:attrNameLst>
                                          <p:attrName>style.visibility</p:attrName>
                                        </p:attrNameLst>
                                      </p:cBhvr>
                                      <p:to>
                                        <p:strVal val="hidden"/>
                                      </p:to>
                                    </p:set>
                                  </p:childTnLst>
                                </p:cTn>
                              </p:par>
                              <p:par>
                                <p:cTn id="321" presetID="37" presetClass="exit" presetSubtype="0" fill="hold" nodeType="withEffect">
                                  <p:stCondLst>
                                    <p:cond delay="0"/>
                                  </p:stCondLst>
                                  <p:childTnLst>
                                    <p:animEffect transition="out" filter="fade">
                                      <p:cBhvr>
                                        <p:cTn id="322" dur="1000"/>
                                        <p:tgtEl>
                                          <p:spTgt spid="2"/>
                                        </p:tgtEl>
                                      </p:cBhvr>
                                    </p:animEffect>
                                    <p:anim calcmode="lin" valueType="num">
                                      <p:cBhvr>
                                        <p:cTn id="323" dur="1000"/>
                                        <p:tgtEl>
                                          <p:spTgt spid="2"/>
                                        </p:tgtEl>
                                        <p:attrNameLst>
                                          <p:attrName>ppt_x</p:attrName>
                                        </p:attrNameLst>
                                      </p:cBhvr>
                                      <p:tavLst>
                                        <p:tav tm="0">
                                          <p:val>
                                            <p:strVal val="ppt_x"/>
                                          </p:val>
                                        </p:tav>
                                        <p:tav tm="100000">
                                          <p:val>
                                            <p:strVal val="ppt_x"/>
                                          </p:val>
                                        </p:tav>
                                      </p:tavLst>
                                    </p:anim>
                                    <p:anim calcmode="lin" valueType="num">
                                      <p:cBhvr>
                                        <p:cTn id="324" dur="100" decel="100000"/>
                                        <p:tgtEl>
                                          <p:spTgt spid="2"/>
                                        </p:tgtEl>
                                        <p:attrNameLst>
                                          <p:attrName>ppt_y</p:attrName>
                                        </p:attrNameLst>
                                      </p:cBhvr>
                                      <p:tavLst>
                                        <p:tav tm="0">
                                          <p:val>
                                            <p:strVal val="ppt_y"/>
                                          </p:val>
                                        </p:tav>
                                        <p:tav tm="100000">
                                          <p:val>
                                            <p:strVal val="ppt_y-.03"/>
                                          </p:val>
                                        </p:tav>
                                      </p:tavLst>
                                    </p:anim>
                                    <p:anim calcmode="lin" valueType="num">
                                      <p:cBhvr>
                                        <p:cTn id="325" dur="900" accel="100000">
                                          <p:stCondLst>
                                            <p:cond delay="100"/>
                                          </p:stCondLst>
                                        </p:cTn>
                                        <p:tgtEl>
                                          <p:spTgt spid="2"/>
                                        </p:tgtEl>
                                        <p:attrNameLst>
                                          <p:attrName>ppt_y</p:attrName>
                                        </p:attrNameLst>
                                      </p:cBhvr>
                                      <p:tavLst>
                                        <p:tav tm="0">
                                          <p:val>
                                            <p:strVal val="ppt_y"/>
                                          </p:val>
                                        </p:tav>
                                        <p:tav tm="100000">
                                          <p:val>
                                            <p:strVal val="ppt_y+1"/>
                                          </p:val>
                                        </p:tav>
                                      </p:tavLst>
                                    </p:anim>
                                    <p:set>
                                      <p:cBhvr>
                                        <p:cTn id="326" dur="1" fill="hold">
                                          <p:stCondLst>
                                            <p:cond delay="999"/>
                                          </p:stCondLst>
                                        </p:cTn>
                                        <p:tgtEl>
                                          <p:spTgt spid="2"/>
                                        </p:tgtEl>
                                        <p:attrNameLst>
                                          <p:attrName>style.visibility</p:attrName>
                                        </p:attrNameLst>
                                      </p:cBhvr>
                                      <p:to>
                                        <p:strVal val="hidden"/>
                                      </p:to>
                                    </p:set>
                                  </p:childTnLst>
                                </p:cTn>
                              </p:par>
                              <p:par>
                                <p:cTn id="327" presetID="37" presetClass="exit" presetSubtype="0" fill="hold" grpId="1" nodeType="withEffect">
                                  <p:stCondLst>
                                    <p:cond delay="0"/>
                                  </p:stCondLst>
                                  <p:childTnLst>
                                    <p:animEffect transition="out" filter="fade">
                                      <p:cBhvr>
                                        <p:cTn id="328" dur="1000"/>
                                        <p:tgtEl>
                                          <p:spTgt spid="458782"/>
                                        </p:tgtEl>
                                      </p:cBhvr>
                                    </p:animEffect>
                                    <p:anim calcmode="lin" valueType="num">
                                      <p:cBhvr>
                                        <p:cTn id="329" dur="1000"/>
                                        <p:tgtEl>
                                          <p:spTgt spid="458782"/>
                                        </p:tgtEl>
                                        <p:attrNameLst>
                                          <p:attrName>ppt_x</p:attrName>
                                        </p:attrNameLst>
                                      </p:cBhvr>
                                      <p:tavLst>
                                        <p:tav tm="0">
                                          <p:val>
                                            <p:strVal val="ppt_x"/>
                                          </p:val>
                                        </p:tav>
                                        <p:tav tm="100000">
                                          <p:val>
                                            <p:strVal val="ppt_x"/>
                                          </p:val>
                                        </p:tav>
                                      </p:tavLst>
                                    </p:anim>
                                    <p:anim calcmode="lin" valueType="num">
                                      <p:cBhvr>
                                        <p:cTn id="330" dur="100" decel="100000"/>
                                        <p:tgtEl>
                                          <p:spTgt spid="458782"/>
                                        </p:tgtEl>
                                        <p:attrNameLst>
                                          <p:attrName>ppt_y</p:attrName>
                                        </p:attrNameLst>
                                      </p:cBhvr>
                                      <p:tavLst>
                                        <p:tav tm="0">
                                          <p:val>
                                            <p:strVal val="ppt_y"/>
                                          </p:val>
                                        </p:tav>
                                        <p:tav tm="100000">
                                          <p:val>
                                            <p:strVal val="ppt_y-.03"/>
                                          </p:val>
                                        </p:tav>
                                      </p:tavLst>
                                    </p:anim>
                                    <p:anim calcmode="lin" valueType="num">
                                      <p:cBhvr>
                                        <p:cTn id="331" dur="900" accel="100000">
                                          <p:stCondLst>
                                            <p:cond delay="100"/>
                                          </p:stCondLst>
                                        </p:cTn>
                                        <p:tgtEl>
                                          <p:spTgt spid="458782"/>
                                        </p:tgtEl>
                                        <p:attrNameLst>
                                          <p:attrName>ppt_y</p:attrName>
                                        </p:attrNameLst>
                                      </p:cBhvr>
                                      <p:tavLst>
                                        <p:tav tm="0">
                                          <p:val>
                                            <p:strVal val="ppt_y"/>
                                          </p:val>
                                        </p:tav>
                                        <p:tav tm="100000">
                                          <p:val>
                                            <p:strVal val="ppt_y+1"/>
                                          </p:val>
                                        </p:tav>
                                      </p:tavLst>
                                    </p:anim>
                                    <p:set>
                                      <p:cBhvr>
                                        <p:cTn id="332" dur="1" fill="hold">
                                          <p:stCondLst>
                                            <p:cond delay="999"/>
                                          </p:stCondLst>
                                        </p:cTn>
                                        <p:tgtEl>
                                          <p:spTgt spid="458782"/>
                                        </p:tgtEl>
                                        <p:attrNameLst>
                                          <p:attrName>style.visibility</p:attrName>
                                        </p:attrNameLst>
                                      </p:cBhvr>
                                      <p:to>
                                        <p:strVal val="hidden"/>
                                      </p:to>
                                    </p:set>
                                  </p:childTnLst>
                                </p:cTn>
                              </p:par>
                              <p:par>
                                <p:cTn id="333" presetID="37" presetClass="exit" presetSubtype="0" fill="hold" grpId="1" nodeType="withEffect">
                                  <p:stCondLst>
                                    <p:cond delay="0"/>
                                  </p:stCondLst>
                                  <p:childTnLst>
                                    <p:animEffect transition="out" filter="fade">
                                      <p:cBhvr>
                                        <p:cTn id="334" dur="1000"/>
                                        <p:tgtEl>
                                          <p:spTgt spid="458783"/>
                                        </p:tgtEl>
                                      </p:cBhvr>
                                    </p:animEffect>
                                    <p:anim calcmode="lin" valueType="num">
                                      <p:cBhvr>
                                        <p:cTn id="335" dur="1000"/>
                                        <p:tgtEl>
                                          <p:spTgt spid="458783"/>
                                        </p:tgtEl>
                                        <p:attrNameLst>
                                          <p:attrName>ppt_x</p:attrName>
                                        </p:attrNameLst>
                                      </p:cBhvr>
                                      <p:tavLst>
                                        <p:tav tm="0">
                                          <p:val>
                                            <p:strVal val="ppt_x"/>
                                          </p:val>
                                        </p:tav>
                                        <p:tav tm="100000">
                                          <p:val>
                                            <p:strVal val="ppt_x"/>
                                          </p:val>
                                        </p:tav>
                                      </p:tavLst>
                                    </p:anim>
                                    <p:anim calcmode="lin" valueType="num">
                                      <p:cBhvr>
                                        <p:cTn id="336" dur="100" decel="100000"/>
                                        <p:tgtEl>
                                          <p:spTgt spid="458783"/>
                                        </p:tgtEl>
                                        <p:attrNameLst>
                                          <p:attrName>ppt_y</p:attrName>
                                        </p:attrNameLst>
                                      </p:cBhvr>
                                      <p:tavLst>
                                        <p:tav tm="0">
                                          <p:val>
                                            <p:strVal val="ppt_y"/>
                                          </p:val>
                                        </p:tav>
                                        <p:tav tm="100000">
                                          <p:val>
                                            <p:strVal val="ppt_y-.03"/>
                                          </p:val>
                                        </p:tav>
                                      </p:tavLst>
                                    </p:anim>
                                    <p:anim calcmode="lin" valueType="num">
                                      <p:cBhvr>
                                        <p:cTn id="337" dur="900" accel="100000">
                                          <p:stCondLst>
                                            <p:cond delay="100"/>
                                          </p:stCondLst>
                                        </p:cTn>
                                        <p:tgtEl>
                                          <p:spTgt spid="458783"/>
                                        </p:tgtEl>
                                        <p:attrNameLst>
                                          <p:attrName>ppt_y</p:attrName>
                                        </p:attrNameLst>
                                      </p:cBhvr>
                                      <p:tavLst>
                                        <p:tav tm="0">
                                          <p:val>
                                            <p:strVal val="ppt_y"/>
                                          </p:val>
                                        </p:tav>
                                        <p:tav tm="100000">
                                          <p:val>
                                            <p:strVal val="ppt_y+1"/>
                                          </p:val>
                                        </p:tav>
                                      </p:tavLst>
                                    </p:anim>
                                    <p:set>
                                      <p:cBhvr>
                                        <p:cTn id="338" dur="1" fill="hold">
                                          <p:stCondLst>
                                            <p:cond delay="999"/>
                                          </p:stCondLst>
                                        </p:cTn>
                                        <p:tgtEl>
                                          <p:spTgt spid="458783"/>
                                        </p:tgtEl>
                                        <p:attrNameLst>
                                          <p:attrName>style.visibility</p:attrName>
                                        </p:attrNameLst>
                                      </p:cBhvr>
                                      <p:to>
                                        <p:strVal val="hidden"/>
                                      </p:to>
                                    </p:set>
                                  </p:childTnLst>
                                </p:cTn>
                              </p:par>
                              <p:par>
                                <p:cTn id="339" presetID="37" presetClass="exit" presetSubtype="0" fill="hold" grpId="1" nodeType="withEffect">
                                  <p:stCondLst>
                                    <p:cond delay="0"/>
                                  </p:stCondLst>
                                  <p:childTnLst>
                                    <p:animEffect transition="out" filter="fade">
                                      <p:cBhvr>
                                        <p:cTn id="340" dur="1000"/>
                                        <p:tgtEl>
                                          <p:spTgt spid="458784"/>
                                        </p:tgtEl>
                                      </p:cBhvr>
                                    </p:animEffect>
                                    <p:anim calcmode="lin" valueType="num">
                                      <p:cBhvr>
                                        <p:cTn id="341" dur="1000"/>
                                        <p:tgtEl>
                                          <p:spTgt spid="458784"/>
                                        </p:tgtEl>
                                        <p:attrNameLst>
                                          <p:attrName>ppt_x</p:attrName>
                                        </p:attrNameLst>
                                      </p:cBhvr>
                                      <p:tavLst>
                                        <p:tav tm="0">
                                          <p:val>
                                            <p:strVal val="ppt_x"/>
                                          </p:val>
                                        </p:tav>
                                        <p:tav tm="100000">
                                          <p:val>
                                            <p:strVal val="ppt_x"/>
                                          </p:val>
                                        </p:tav>
                                      </p:tavLst>
                                    </p:anim>
                                    <p:anim calcmode="lin" valueType="num">
                                      <p:cBhvr>
                                        <p:cTn id="342" dur="100" decel="100000"/>
                                        <p:tgtEl>
                                          <p:spTgt spid="458784"/>
                                        </p:tgtEl>
                                        <p:attrNameLst>
                                          <p:attrName>ppt_y</p:attrName>
                                        </p:attrNameLst>
                                      </p:cBhvr>
                                      <p:tavLst>
                                        <p:tav tm="0">
                                          <p:val>
                                            <p:strVal val="ppt_y"/>
                                          </p:val>
                                        </p:tav>
                                        <p:tav tm="100000">
                                          <p:val>
                                            <p:strVal val="ppt_y-.03"/>
                                          </p:val>
                                        </p:tav>
                                      </p:tavLst>
                                    </p:anim>
                                    <p:anim calcmode="lin" valueType="num">
                                      <p:cBhvr>
                                        <p:cTn id="343" dur="900" accel="100000">
                                          <p:stCondLst>
                                            <p:cond delay="100"/>
                                          </p:stCondLst>
                                        </p:cTn>
                                        <p:tgtEl>
                                          <p:spTgt spid="458784"/>
                                        </p:tgtEl>
                                        <p:attrNameLst>
                                          <p:attrName>ppt_y</p:attrName>
                                        </p:attrNameLst>
                                      </p:cBhvr>
                                      <p:tavLst>
                                        <p:tav tm="0">
                                          <p:val>
                                            <p:strVal val="ppt_y"/>
                                          </p:val>
                                        </p:tav>
                                        <p:tav tm="100000">
                                          <p:val>
                                            <p:strVal val="ppt_y+1"/>
                                          </p:val>
                                        </p:tav>
                                      </p:tavLst>
                                    </p:anim>
                                    <p:set>
                                      <p:cBhvr>
                                        <p:cTn id="344" dur="1" fill="hold">
                                          <p:stCondLst>
                                            <p:cond delay="999"/>
                                          </p:stCondLst>
                                        </p:cTn>
                                        <p:tgtEl>
                                          <p:spTgt spid="458784"/>
                                        </p:tgtEl>
                                        <p:attrNameLst>
                                          <p:attrName>style.visibility</p:attrName>
                                        </p:attrNameLst>
                                      </p:cBhvr>
                                      <p:to>
                                        <p:strVal val="hidden"/>
                                      </p:to>
                                    </p:set>
                                  </p:childTnLst>
                                </p:cTn>
                              </p:par>
                              <p:par>
                                <p:cTn id="345" presetID="37" presetClass="exit" presetSubtype="0" fill="hold" grpId="1" nodeType="withEffect">
                                  <p:stCondLst>
                                    <p:cond delay="0"/>
                                  </p:stCondLst>
                                  <p:childTnLst>
                                    <p:animEffect transition="out" filter="fade">
                                      <p:cBhvr>
                                        <p:cTn id="346" dur="1000"/>
                                        <p:tgtEl>
                                          <p:spTgt spid="458785"/>
                                        </p:tgtEl>
                                      </p:cBhvr>
                                    </p:animEffect>
                                    <p:anim calcmode="lin" valueType="num">
                                      <p:cBhvr>
                                        <p:cTn id="347" dur="1000"/>
                                        <p:tgtEl>
                                          <p:spTgt spid="458785"/>
                                        </p:tgtEl>
                                        <p:attrNameLst>
                                          <p:attrName>ppt_x</p:attrName>
                                        </p:attrNameLst>
                                      </p:cBhvr>
                                      <p:tavLst>
                                        <p:tav tm="0">
                                          <p:val>
                                            <p:strVal val="ppt_x"/>
                                          </p:val>
                                        </p:tav>
                                        <p:tav tm="100000">
                                          <p:val>
                                            <p:strVal val="ppt_x"/>
                                          </p:val>
                                        </p:tav>
                                      </p:tavLst>
                                    </p:anim>
                                    <p:anim calcmode="lin" valueType="num">
                                      <p:cBhvr>
                                        <p:cTn id="348" dur="100" decel="100000"/>
                                        <p:tgtEl>
                                          <p:spTgt spid="458785"/>
                                        </p:tgtEl>
                                        <p:attrNameLst>
                                          <p:attrName>ppt_y</p:attrName>
                                        </p:attrNameLst>
                                      </p:cBhvr>
                                      <p:tavLst>
                                        <p:tav tm="0">
                                          <p:val>
                                            <p:strVal val="ppt_y"/>
                                          </p:val>
                                        </p:tav>
                                        <p:tav tm="100000">
                                          <p:val>
                                            <p:strVal val="ppt_y-.03"/>
                                          </p:val>
                                        </p:tav>
                                      </p:tavLst>
                                    </p:anim>
                                    <p:anim calcmode="lin" valueType="num">
                                      <p:cBhvr>
                                        <p:cTn id="349" dur="900" accel="100000">
                                          <p:stCondLst>
                                            <p:cond delay="100"/>
                                          </p:stCondLst>
                                        </p:cTn>
                                        <p:tgtEl>
                                          <p:spTgt spid="458785"/>
                                        </p:tgtEl>
                                        <p:attrNameLst>
                                          <p:attrName>ppt_y</p:attrName>
                                        </p:attrNameLst>
                                      </p:cBhvr>
                                      <p:tavLst>
                                        <p:tav tm="0">
                                          <p:val>
                                            <p:strVal val="ppt_y"/>
                                          </p:val>
                                        </p:tav>
                                        <p:tav tm="100000">
                                          <p:val>
                                            <p:strVal val="ppt_y+1"/>
                                          </p:val>
                                        </p:tav>
                                      </p:tavLst>
                                    </p:anim>
                                    <p:set>
                                      <p:cBhvr>
                                        <p:cTn id="350" dur="1" fill="hold">
                                          <p:stCondLst>
                                            <p:cond delay="999"/>
                                          </p:stCondLst>
                                        </p:cTn>
                                        <p:tgtEl>
                                          <p:spTgt spid="458785"/>
                                        </p:tgtEl>
                                        <p:attrNameLst>
                                          <p:attrName>style.visibility</p:attrName>
                                        </p:attrNameLst>
                                      </p:cBhvr>
                                      <p:to>
                                        <p:strVal val="hidden"/>
                                      </p:to>
                                    </p:set>
                                  </p:childTnLst>
                                </p:cTn>
                              </p:par>
                              <p:par>
                                <p:cTn id="351" presetID="37" presetClass="exit" presetSubtype="0" fill="hold" grpId="1" nodeType="withEffect">
                                  <p:stCondLst>
                                    <p:cond delay="0"/>
                                  </p:stCondLst>
                                  <p:childTnLst>
                                    <p:animEffect transition="out" filter="fade">
                                      <p:cBhvr>
                                        <p:cTn id="352" dur="1000"/>
                                        <p:tgtEl>
                                          <p:spTgt spid="458786"/>
                                        </p:tgtEl>
                                      </p:cBhvr>
                                    </p:animEffect>
                                    <p:anim calcmode="lin" valueType="num">
                                      <p:cBhvr>
                                        <p:cTn id="353" dur="1000"/>
                                        <p:tgtEl>
                                          <p:spTgt spid="458786"/>
                                        </p:tgtEl>
                                        <p:attrNameLst>
                                          <p:attrName>ppt_x</p:attrName>
                                        </p:attrNameLst>
                                      </p:cBhvr>
                                      <p:tavLst>
                                        <p:tav tm="0">
                                          <p:val>
                                            <p:strVal val="ppt_x"/>
                                          </p:val>
                                        </p:tav>
                                        <p:tav tm="100000">
                                          <p:val>
                                            <p:strVal val="ppt_x"/>
                                          </p:val>
                                        </p:tav>
                                      </p:tavLst>
                                    </p:anim>
                                    <p:anim calcmode="lin" valueType="num">
                                      <p:cBhvr>
                                        <p:cTn id="354" dur="100" decel="100000"/>
                                        <p:tgtEl>
                                          <p:spTgt spid="458786"/>
                                        </p:tgtEl>
                                        <p:attrNameLst>
                                          <p:attrName>ppt_y</p:attrName>
                                        </p:attrNameLst>
                                      </p:cBhvr>
                                      <p:tavLst>
                                        <p:tav tm="0">
                                          <p:val>
                                            <p:strVal val="ppt_y"/>
                                          </p:val>
                                        </p:tav>
                                        <p:tav tm="100000">
                                          <p:val>
                                            <p:strVal val="ppt_y-.03"/>
                                          </p:val>
                                        </p:tav>
                                      </p:tavLst>
                                    </p:anim>
                                    <p:anim calcmode="lin" valueType="num">
                                      <p:cBhvr>
                                        <p:cTn id="355" dur="900" accel="100000">
                                          <p:stCondLst>
                                            <p:cond delay="100"/>
                                          </p:stCondLst>
                                        </p:cTn>
                                        <p:tgtEl>
                                          <p:spTgt spid="458786"/>
                                        </p:tgtEl>
                                        <p:attrNameLst>
                                          <p:attrName>ppt_y</p:attrName>
                                        </p:attrNameLst>
                                      </p:cBhvr>
                                      <p:tavLst>
                                        <p:tav tm="0">
                                          <p:val>
                                            <p:strVal val="ppt_y"/>
                                          </p:val>
                                        </p:tav>
                                        <p:tav tm="100000">
                                          <p:val>
                                            <p:strVal val="ppt_y+1"/>
                                          </p:val>
                                        </p:tav>
                                      </p:tavLst>
                                    </p:anim>
                                    <p:set>
                                      <p:cBhvr>
                                        <p:cTn id="356" dur="1" fill="hold">
                                          <p:stCondLst>
                                            <p:cond delay="999"/>
                                          </p:stCondLst>
                                        </p:cTn>
                                        <p:tgtEl>
                                          <p:spTgt spid="458786"/>
                                        </p:tgtEl>
                                        <p:attrNameLst>
                                          <p:attrName>style.visibility</p:attrName>
                                        </p:attrNameLst>
                                      </p:cBhvr>
                                      <p:to>
                                        <p:strVal val="hidden"/>
                                      </p:to>
                                    </p:set>
                                  </p:childTnLst>
                                </p:cTn>
                              </p:par>
                              <p:par>
                                <p:cTn id="357" presetID="37" presetClass="exit" presetSubtype="0" fill="hold" grpId="1" nodeType="withEffect">
                                  <p:stCondLst>
                                    <p:cond delay="0"/>
                                  </p:stCondLst>
                                  <p:childTnLst>
                                    <p:animEffect transition="out" filter="fade">
                                      <p:cBhvr>
                                        <p:cTn id="358" dur="1000"/>
                                        <p:tgtEl>
                                          <p:spTgt spid="458787"/>
                                        </p:tgtEl>
                                      </p:cBhvr>
                                    </p:animEffect>
                                    <p:anim calcmode="lin" valueType="num">
                                      <p:cBhvr>
                                        <p:cTn id="359" dur="1000"/>
                                        <p:tgtEl>
                                          <p:spTgt spid="458787"/>
                                        </p:tgtEl>
                                        <p:attrNameLst>
                                          <p:attrName>ppt_x</p:attrName>
                                        </p:attrNameLst>
                                      </p:cBhvr>
                                      <p:tavLst>
                                        <p:tav tm="0">
                                          <p:val>
                                            <p:strVal val="ppt_x"/>
                                          </p:val>
                                        </p:tav>
                                        <p:tav tm="100000">
                                          <p:val>
                                            <p:strVal val="ppt_x"/>
                                          </p:val>
                                        </p:tav>
                                      </p:tavLst>
                                    </p:anim>
                                    <p:anim calcmode="lin" valueType="num">
                                      <p:cBhvr>
                                        <p:cTn id="360" dur="100" decel="100000"/>
                                        <p:tgtEl>
                                          <p:spTgt spid="458787"/>
                                        </p:tgtEl>
                                        <p:attrNameLst>
                                          <p:attrName>ppt_y</p:attrName>
                                        </p:attrNameLst>
                                      </p:cBhvr>
                                      <p:tavLst>
                                        <p:tav tm="0">
                                          <p:val>
                                            <p:strVal val="ppt_y"/>
                                          </p:val>
                                        </p:tav>
                                        <p:tav tm="100000">
                                          <p:val>
                                            <p:strVal val="ppt_y-.03"/>
                                          </p:val>
                                        </p:tav>
                                      </p:tavLst>
                                    </p:anim>
                                    <p:anim calcmode="lin" valueType="num">
                                      <p:cBhvr>
                                        <p:cTn id="361" dur="900" accel="100000">
                                          <p:stCondLst>
                                            <p:cond delay="100"/>
                                          </p:stCondLst>
                                        </p:cTn>
                                        <p:tgtEl>
                                          <p:spTgt spid="458787"/>
                                        </p:tgtEl>
                                        <p:attrNameLst>
                                          <p:attrName>ppt_y</p:attrName>
                                        </p:attrNameLst>
                                      </p:cBhvr>
                                      <p:tavLst>
                                        <p:tav tm="0">
                                          <p:val>
                                            <p:strVal val="ppt_y"/>
                                          </p:val>
                                        </p:tav>
                                        <p:tav tm="100000">
                                          <p:val>
                                            <p:strVal val="ppt_y+1"/>
                                          </p:val>
                                        </p:tav>
                                      </p:tavLst>
                                    </p:anim>
                                    <p:set>
                                      <p:cBhvr>
                                        <p:cTn id="362" dur="1" fill="hold">
                                          <p:stCondLst>
                                            <p:cond delay="999"/>
                                          </p:stCondLst>
                                        </p:cTn>
                                        <p:tgtEl>
                                          <p:spTgt spid="458787"/>
                                        </p:tgtEl>
                                        <p:attrNameLst>
                                          <p:attrName>style.visibility</p:attrName>
                                        </p:attrNameLst>
                                      </p:cBhvr>
                                      <p:to>
                                        <p:strVal val="hidden"/>
                                      </p:to>
                                    </p:set>
                                  </p:childTnLst>
                                </p:cTn>
                              </p:par>
                              <p:par>
                                <p:cTn id="363" presetID="37" presetClass="exit" presetSubtype="0" fill="hold" nodeType="withEffect">
                                  <p:stCondLst>
                                    <p:cond delay="0"/>
                                  </p:stCondLst>
                                  <p:childTnLst>
                                    <p:animEffect transition="out" filter="fade">
                                      <p:cBhvr>
                                        <p:cTn id="364" dur="1000"/>
                                        <p:tgtEl>
                                          <p:spTgt spid="3"/>
                                        </p:tgtEl>
                                      </p:cBhvr>
                                    </p:animEffect>
                                    <p:anim calcmode="lin" valueType="num">
                                      <p:cBhvr>
                                        <p:cTn id="365" dur="1000"/>
                                        <p:tgtEl>
                                          <p:spTgt spid="3"/>
                                        </p:tgtEl>
                                        <p:attrNameLst>
                                          <p:attrName>ppt_x</p:attrName>
                                        </p:attrNameLst>
                                      </p:cBhvr>
                                      <p:tavLst>
                                        <p:tav tm="0">
                                          <p:val>
                                            <p:strVal val="ppt_x"/>
                                          </p:val>
                                        </p:tav>
                                        <p:tav tm="100000">
                                          <p:val>
                                            <p:strVal val="ppt_x"/>
                                          </p:val>
                                        </p:tav>
                                      </p:tavLst>
                                    </p:anim>
                                    <p:anim calcmode="lin" valueType="num">
                                      <p:cBhvr>
                                        <p:cTn id="366" dur="100" decel="100000"/>
                                        <p:tgtEl>
                                          <p:spTgt spid="3"/>
                                        </p:tgtEl>
                                        <p:attrNameLst>
                                          <p:attrName>ppt_y</p:attrName>
                                        </p:attrNameLst>
                                      </p:cBhvr>
                                      <p:tavLst>
                                        <p:tav tm="0">
                                          <p:val>
                                            <p:strVal val="ppt_y"/>
                                          </p:val>
                                        </p:tav>
                                        <p:tav tm="100000">
                                          <p:val>
                                            <p:strVal val="ppt_y-.03"/>
                                          </p:val>
                                        </p:tav>
                                      </p:tavLst>
                                    </p:anim>
                                    <p:anim calcmode="lin" valueType="num">
                                      <p:cBhvr>
                                        <p:cTn id="367" dur="900" accel="100000">
                                          <p:stCondLst>
                                            <p:cond delay="100"/>
                                          </p:stCondLst>
                                        </p:cTn>
                                        <p:tgtEl>
                                          <p:spTgt spid="3"/>
                                        </p:tgtEl>
                                        <p:attrNameLst>
                                          <p:attrName>ppt_y</p:attrName>
                                        </p:attrNameLst>
                                      </p:cBhvr>
                                      <p:tavLst>
                                        <p:tav tm="0">
                                          <p:val>
                                            <p:strVal val="ppt_y"/>
                                          </p:val>
                                        </p:tav>
                                        <p:tav tm="100000">
                                          <p:val>
                                            <p:strVal val="ppt_y+1"/>
                                          </p:val>
                                        </p:tav>
                                      </p:tavLst>
                                    </p:anim>
                                    <p:set>
                                      <p:cBhvr>
                                        <p:cTn id="368" dur="1" fill="hold">
                                          <p:stCondLst>
                                            <p:cond delay="999"/>
                                          </p:stCondLst>
                                        </p:cTn>
                                        <p:tgtEl>
                                          <p:spTgt spid="3"/>
                                        </p:tgtEl>
                                        <p:attrNameLst>
                                          <p:attrName>style.visibility</p:attrName>
                                        </p:attrNameLst>
                                      </p:cBhvr>
                                      <p:to>
                                        <p:strVal val="hidden"/>
                                      </p:to>
                                    </p:set>
                                  </p:childTnLst>
                                </p:cTn>
                              </p:par>
                              <p:par>
                                <p:cTn id="369" presetID="37" presetClass="exit" presetSubtype="0" fill="hold" grpId="1" nodeType="withEffect">
                                  <p:stCondLst>
                                    <p:cond delay="0"/>
                                  </p:stCondLst>
                                  <p:childTnLst>
                                    <p:animEffect transition="out" filter="fade">
                                      <p:cBhvr>
                                        <p:cTn id="370" dur="1000"/>
                                        <p:tgtEl>
                                          <p:spTgt spid="458794"/>
                                        </p:tgtEl>
                                      </p:cBhvr>
                                    </p:animEffect>
                                    <p:anim calcmode="lin" valueType="num">
                                      <p:cBhvr>
                                        <p:cTn id="371" dur="1000"/>
                                        <p:tgtEl>
                                          <p:spTgt spid="458794"/>
                                        </p:tgtEl>
                                        <p:attrNameLst>
                                          <p:attrName>ppt_x</p:attrName>
                                        </p:attrNameLst>
                                      </p:cBhvr>
                                      <p:tavLst>
                                        <p:tav tm="0">
                                          <p:val>
                                            <p:strVal val="ppt_x"/>
                                          </p:val>
                                        </p:tav>
                                        <p:tav tm="100000">
                                          <p:val>
                                            <p:strVal val="ppt_x"/>
                                          </p:val>
                                        </p:tav>
                                      </p:tavLst>
                                    </p:anim>
                                    <p:anim calcmode="lin" valueType="num">
                                      <p:cBhvr>
                                        <p:cTn id="372" dur="100" decel="100000"/>
                                        <p:tgtEl>
                                          <p:spTgt spid="458794"/>
                                        </p:tgtEl>
                                        <p:attrNameLst>
                                          <p:attrName>ppt_y</p:attrName>
                                        </p:attrNameLst>
                                      </p:cBhvr>
                                      <p:tavLst>
                                        <p:tav tm="0">
                                          <p:val>
                                            <p:strVal val="ppt_y"/>
                                          </p:val>
                                        </p:tav>
                                        <p:tav tm="100000">
                                          <p:val>
                                            <p:strVal val="ppt_y-.03"/>
                                          </p:val>
                                        </p:tav>
                                      </p:tavLst>
                                    </p:anim>
                                    <p:anim calcmode="lin" valueType="num">
                                      <p:cBhvr>
                                        <p:cTn id="373" dur="900" accel="100000">
                                          <p:stCondLst>
                                            <p:cond delay="100"/>
                                          </p:stCondLst>
                                        </p:cTn>
                                        <p:tgtEl>
                                          <p:spTgt spid="458794"/>
                                        </p:tgtEl>
                                        <p:attrNameLst>
                                          <p:attrName>ppt_y</p:attrName>
                                        </p:attrNameLst>
                                      </p:cBhvr>
                                      <p:tavLst>
                                        <p:tav tm="0">
                                          <p:val>
                                            <p:strVal val="ppt_y"/>
                                          </p:val>
                                        </p:tav>
                                        <p:tav tm="100000">
                                          <p:val>
                                            <p:strVal val="ppt_y+1"/>
                                          </p:val>
                                        </p:tav>
                                      </p:tavLst>
                                    </p:anim>
                                    <p:set>
                                      <p:cBhvr>
                                        <p:cTn id="374" dur="1" fill="hold">
                                          <p:stCondLst>
                                            <p:cond delay="999"/>
                                          </p:stCondLst>
                                        </p:cTn>
                                        <p:tgtEl>
                                          <p:spTgt spid="458794"/>
                                        </p:tgtEl>
                                        <p:attrNameLst>
                                          <p:attrName>style.visibility</p:attrName>
                                        </p:attrNameLst>
                                      </p:cBhvr>
                                      <p:to>
                                        <p:strVal val="hidden"/>
                                      </p:to>
                                    </p:set>
                                  </p:childTnLst>
                                </p:cTn>
                              </p:par>
                              <p:par>
                                <p:cTn id="375" presetID="37" presetClass="exit" presetSubtype="0" fill="hold" grpId="1" nodeType="withEffect">
                                  <p:stCondLst>
                                    <p:cond delay="0"/>
                                  </p:stCondLst>
                                  <p:childTnLst>
                                    <p:animEffect transition="out" filter="fade">
                                      <p:cBhvr>
                                        <p:cTn id="376" dur="1000"/>
                                        <p:tgtEl>
                                          <p:spTgt spid="458795"/>
                                        </p:tgtEl>
                                      </p:cBhvr>
                                    </p:animEffect>
                                    <p:anim calcmode="lin" valueType="num">
                                      <p:cBhvr>
                                        <p:cTn id="377" dur="1000"/>
                                        <p:tgtEl>
                                          <p:spTgt spid="458795"/>
                                        </p:tgtEl>
                                        <p:attrNameLst>
                                          <p:attrName>ppt_x</p:attrName>
                                        </p:attrNameLst>
                                      </p:cBhvr>
                                      <p:tavLst>
                                        <p:tav tm="0">
                                          <p:val>
                                            <p:strVal val="ppt_x"/>
                                          </p:val>
                                        </p:tav>
                                        <p:tav tm="100000">
                                          <p:val>
                                            <p:strVal val="ppt_x"/>
                                          </p:val>
                                        </p:tav>
                                      </p:tavLst>
                                    </p:anim>
                                    <p:anim calcmode="lin" valueType="num">
                                      <p:cBhvr>
                                        <p:cTn id="378" dur="100" decel="100000"/>
                                        <p:tgtEl>
                                          <p:spTgt spid="458795"/>
                                        </p:tgtEl>
                                        <p:attrNameLst>
                                          <p:attrName>ppt_y</p:attrName>
                                        </p:attrNameLst>
                                      </p:cBhvr>
                                      <p:tavLst>
                                        <p:tav tm="0">
                                          <p:val>
                                            <p:strVal val="ppt_y"/>
                                          </p:val>
                                        </p:tav>
                                        <p:tav tm="100000">
                                          <p:val>
                                            <p:strVal val="ppt_y-.03"/>
                                          </p:val>
                                        </p:tav>
                                      </p:tavLst>
                                    </p:anim>
                                    <p:anim calcmode="lin" valueType="num">
                                      <p:cBhvr>
                                        <p:cTn id="379" dur="900" accel="100000">
                                          <p:stCondLst>
                                            <p:cond delay="100"/>
                                          </p:stCondLst>
                                        </p:cTn>
                                        <p:tgtEl>
                                          <p:spTgt spid="458795"/>
                                        </p:tgtEl>
                                        <p:attrNameLst>
                                          <p:attrName>ppt_y</p:attrName>
                                        </p:attrNameLst>
                                      </p:cBhvr>
                                      <p:tavLst>
                                        <p:tav tm="0">
                                          <p:val>
                                            <p:strVal val="ppt_y"/>
                                          </p:val>
                                        </p:tav>
                                        <p:tav tm="100000">
                                          <p:val>
                                            <p:strVal val="ppt_y+1"/>
                                          </p:val>
                                        </p:tav>
                                      </p:tavLst>
                                    </p:anim>
                                    <p:set>
                                      <p:cBhvr>
                                        <p:cTn id="380" dur="1" fill="hold">
                                          <p:stCondLst>
                                            <p:cond delay="999"/>
                                          </p:stCondLst>
                                        </p:cTn>
                                        <p:tgtEl>
                                          <p:spTgt spid="458795"/>
                                        </p:tgtEl>
                                        <p:attrNameLst>
                                          <p:attrName>style.visibility</p:attrName>
                                        </p:attrNameLst>
                                      </p:cBhvr>
                                      <p:to>
                                        <p:strVal val="hidden"/>
                                      </p:to>
                                    </p:set>
                                  </p:childTnLst>
                                </p:cTn>
                              </p:par>
                              <p:par>
                                <p:cTn id="381" presetID="37" presetClass="exit" presetSubtype="0" fill="hold" grpId="1" nodeType="withEffect">
                                  <p:stCondLst>
                                    <p:cond delay="0"/>
                                  </p:stCondLst>
                                  <p:childTnLst>
                                    <p:animEffect transition="out" filter="fade">
                                      <p:cBhvr>
                                        <p:cTn id="382" dur="1000"/>
                                        <p:tgtEl>
                                          <p:spTgt spid="458796"/>
                                        </p:tgtEl>
                                      </p:cBhvr>
                                    </p:animEffect>
                                    <p:anim calcmode="lin" valueType="num">
                                      <p:cBhvr>
                                        <p:cTn id="383" dur="1000"/>
                                        <p:tgtEl>
                                          <p:spTgt spid="458796"/>
                                        </p:tgtEl>
                                        <p:attrNameLst>
                                          <p:attrName>ppt_x</p:attrName>
                                        </p:attrNameLst>
                                      </p:cBhvr>
                                      <p:tavLst>
                                        <p:tav tm="0">
                                          <p:val>
                                            <p:strVal val="ppt_x"/>
                                          </p:val>
                                        </p:tav>
                                        <p:tav tm="100000">
                                          <p:val>
                                            <p:strVal val="ppt_x"/>
                                          </p:val>
                                        </p:tav>
                                      </p:tavLst>
                                    </p:anim>
                                    <p:anim calcmode="lin" valueType="num">
                                      <p:cBhvr>
                                        <p:cTn id="384" dur="100" decel="100000"/>
                                        <p:tgtEl>
                                          <p:spTgt spid="458796"/>
                                        </p:tgtEl>
                                        <p:attrNameLst>
                                          <p:attrName>ppt_y</p:attrName>
                                        </p:attrNameLst>
                                      </p:cBhvr>
                                      <p:tavLst>
                                        <p:tav tm="0">
                                          <p:val>
                                            <p:strVal val="ppt_y"/>
                                          </p:val>
                                        </p:tav>
                                        <p:tav tm="100000">
                                          <p:val>
                                            <p:strVal val="ppt_y-.03"/>
                                          </p:val>
                                        </p:tav>
                                      </p:tavLst>
                                    </p:anim>
                                    <p:anim calcmode="lin" valueType="num">
                                      <p:cBhvr>
                                        <p:cTn id="385" dur="900" accel="100000">
                                          <p:stCondLst>
                                            <p:cond delay="100"/>
                                          </p:stCondLst>
                                        </p:cTn>
                                        <p:tgtEl>
                                          <p:spTgt spid="458796"/>
                                        </p:tgtEl>
                                        <p:attrNameLst>
                                          <p:attrName>ppt_y</p:attrName>
                                        </p:attrNameLst>
                                      </p:cBhvr>
                                      <p:tavLst>
                                        <p:tav tm="0">
                                          <p:val>
                                            <p:strVal val="ppt_y"/>
                                          </p:val>
                                        </p:tav>
                                        <p:tav tm="100000">
                                          <p:val>
                                            <p:strVal val="ppt_y+1"/>
                                          </p:val>
                                        </p:tav>
                                      </p:tavLst>
                                    </p:anim>
                                    <p:set>
                                      <p:cBhvr>
                                        <p:cTn id="386" dur="1" fill="hold">
                                          <p:stCondLst>
                                            <p:cond delay="999"/>
                                          </p:stCondLst>
                                        </p:cTn>
                                        <p:tgtEl>
                                          <p:spTgt spid="458796"/>
                                        </p:tgtEl>
                                        <p:attrNameLst>
                                          <p:attrName>style.visibility</p:attrName>
                                        </p:attrNameLst>
                                      </p:cBhvr>
                                      <p:to>
                                        <p:strVal val="hidden"/>
                                      </p:to>
                                    </p:set>
                                  </p:childTnLst>
                                </p:cTn>
                              </p:par>
                              <p:par>
                                <p:cTn id="387" presetID="37" presetClass="exit" presetSubtype="0" fill="hold" grpId="1" nodeType="withEffect">
                                  <p:stCondLst>
                                    <p:cond delay="0"/>
                                  </p:stCondLst>
                                  <p:childTnLst>
                                    <p:animEffect transition="out" filter="fade">
                                      <p:cBhvr>
                                        <p:cTn id="388" dur="1000"/>
                                        <p:tgtEl>
                                          <p:spTgt spid="458797"/>
                                        </p:tgtEl>
                                      </p:cBhvr>
                                    </p:animEffect>
                                    <p:anim calcmode="lin" valueType="num">
                                      <p:cBhvr>
                                        <p:cTn id="389" dur="1000"/>
                                        <p:tgtEl>
                                          <p:spTgt spid="458797"/>
                                        </p:tgtEl>
                                        <p:attrNameLst>
                                          <p:attrName>ppt_x</p:attrName>
                                        </p:attrNameLst>
                                      </p:cBhvr>
                                      <p:tavLst>
                                        <p:tav tm="0">
                                          <p:val>
                                            <p:strVal val="ppt_x"/>
                                          </p:val>
                                        </p:tav>
                                        <p:tav tm="100000">
                                          <p:val>
                                            <p:strVal val="ppt_x"/>
                                          </p:val>
                                        </p:tav>
                                      </p:tavLst>
                                    </p:anim>
                                    <p:anim calcmode="lin" valueType="num">
                                      <p:cBhvr>
                                        <p:cTn id="390" dur="100" decel="100000"/>
                                        <p:tgtEl>
                                          <p:spTgt spid="458797"/>
                                        </p:tgtEl>
                                        <p:attrNameLst>
                                          <p:attrName>ppt_y</p:attrName>
                                        </p:attrNameLst>
                                      </p:cBhvr>
                                      <p:tavLst>
                                        <p:tav tm="0">
                                          <p:val>
                                            <p:strVal val="ppt_y"/>
                                          </p:val>
                                        </p:tav>
                                        <p:tav tm="100000">
                                          <p:val>
                                            <p:strVal val="ppt_y-.03"/>
                                          </p:val>
                                        </p:tav>
                                      </p:tavLst>
                                    </p:anim>
                                    <p:anim calcmode="lin" valueType="num">
                                      <p:cBhvr>
                                        <p:cTn id="391" dur="900" accel="100000">
                                          <p:stCondLst>
                                            <p:cond delay="100"/>
                                          </p:stCondLst>
                                        </p:cTn>
                                        <p:tgtEl>
                                          <p:spTgt spid="458797"/>
                                        </p:tgtEl>
                                        <p:attrNameLst>
                                          <p:attrName>ppt_y</p:attrName>
                                        </p:attrNameLst>
                                      </p:cBhvr>
                                      <p:tavLst>
                                        <p:tav tm="0">
                                          <p:val>
                                            <p:strVal val="ppt_y"/>
                                          </p:val>
                                        </p:tav>
                                        <p:tav tm="100000">
                                          <p:val>
                                            <p:strVal val="ppt_y+1"/>
                                          </p:val>
                                        </p:tav>
                                      </p:tavLst>
                                    </p:anim>
                                    <p:set>
                                      <p:cBhvr>
                                        <p:cTn id="392" dur="1" fill="hold">
                                          <p:stCondLst>
                                            <p:cond delay="999"/>
                                          </p:stCondLst>
                                        </p:cTn>
                                        <p:tgtEl>
                                          <p:spTgt spid="458797"/>
                                        </p:tgtEl>
                                        <p:attrNameLst>
                                          <p:attrName>style.visibility</p:attrName>
                                        </p:attrNameLst>
                                      </p:cBhvr>
                                      <p:to>
                                        <p:strVal val="hidden"/>
                                      </p:to>
                                    </p:set>
                                  </p:childTnLst>
                                </p:cTn>
                              </p:par>
                            </p:childTnLst>
                          </p:cTn>
                        </p:par>
                        <p:par>
                          <p:cTn id="393" fill="hold">
                            <p:stCondLst>
                              <p:cond delay="1000"/>
                            </p:stCondLst>
                            <p:childTnLst>
                              <p:par>
                                <p:cTn id="394" presetID="47" presetClass="entr" presetSubtype="0" fill="hold" grpId="0" nodeType="afterEffect">
                                  <p:stCondLst>
                                    <p:cond delay="0"/>
                                  </p:stCondLst>
                                  <p:childTnLst>
                                    <p:set>
                                      <p:cBhvr>
                                        <p:cTn id="395" dur="1" fill="hold">
                                          <p:stCondLst>
                                            <p:cond delay="0"/>
                                          </p:stCondLst>
                                        </p:cTn>
                                        <p:tgtEl>
                                          <p:spTgt spid="458838"/>
                                        </p:tgtEl>
                                        <p:attrNameLst>
                                          <p:attrName>style.visibility</p:attrName>
                                        </p:attrNameLst>
                                      </p:cBhvr>
                                      <p:to>
                                        <p:strVal val="visible"/>
                                      </p:to>
                                    </p:set>
                                    <p:animEffect transition="in" filter="fade">
                                      <p:cBhvr>
                                        <p:cTn id="396" dur="1000"/>
                                        <p:tgtEl>
                                          <p:spTgt spid="458838"/>
                                        </p:tgtEl>
                                      </p:cBhvr>
                                    </p:animEffect>
                                    <p:anim calcmode="lin" valueType="num">
                                      <p:cBhvr>
                                        <p:cTn id="397" dur="1000" fill="hold"/>
                                        <p:tgtEl>
                                          <p:spTgt spid="458838"/>
                                        </p:tgtEl>
                                        <p:attrNameLst>
                                          <p:attrName>ppt_x</p:attrName>
                                        </p:attrNameLst>
                                      </p:cBhvr>
                                      <p:tavLst>
                                        <p:tav tm="0">
                                          <p:val>
                                            <p:strVal val="#ppt_x"/>
                                          </p:val>
                                        </p:tav>
                                        <p:tav tm="100000">
                                          <p:val>
                                            <p:strVal val="#ppt_x"/>
                                          </p:val>
                                        </p:tav>
                                      </p:tavLst>
                                    </p:anim>
                                    <p:anim calcmode="lin" valueType="num">
                                      <p:cBhvr>
                                        <p:cTn id="398" dur="1000" fill="hold"/>
                                        <p:tgtEl>
                                          <p:spTgt spid="458838"/>
                                        </p:tgtEl>
                                        <p:attrNameLst>
                                          <p:attrName>ppt_y</p:attrName>
                                        </p:attrNameLst>
                                      </p:cBhvr>
                                      <p:tavLst>
                                        <p:tav tm="0">
                                          <p:val>
                                            <p:strVal val="#ppt_y-.1"/>
                                          </p:val>
                                        </p:tav>
                                        <p:tav tm="100000">
                                          <p:val>
                                            <p:strVal val="#ppt_y"/>
                                          </p:val>
                                        </p:tav>
                                      </p:tavLst>
                                    </p:anim>
                                  </p:childTnLst>
                                </p:cTn>
                              </p:par>
                            </p:childTnLst>
                          </p:cTn>
                        </p:par>
                      </p:childTnLst>
                    </p:cTn>
                  </p:par>
                  <p:par>
                    <p:cTn id="399" fill="hold">
                      <p:stCondLst>
                        <p:cond delay="indefinite"/>
                      </p:stCondLst>
                      <p:childTnLst>
                        <p:par>
                          <p:cTn id="400" fill="hold">
                            <p:stCondLst>
                              <p:cond delay="0"/>
                            </p:stCondLst>
                            <p:childTnLst>
                              <p:par>
                                <p:cTn id="401" presetID="40" presetClass="entr" presetSubtype="0" fill="hold" grpId="0" nodeType="clickEffect">
                                  <p:stCondLst>
                                    <p:cond delay="0"/>
                                  </p:stCondLst>
                                  <p:iterate type="lt">
                                    <p:tmPct val="10000"/>
                                  </p:iterate>
                                  <p:childTnLst>
                                    <p:set>
                                      <p:cBhvr>
                                        <p:cTn id="402" dur="1" fill="hold">
                                          <p:stCondLst>
                                            <p:cond delay="0"/>
                                          </p:stCondLst>
                                        </p:cTn>
                                        <p:tgtEl>
                                          <p:spTgt spid="458806"/>
                                        </p:tgtEl>
                                        <p:attrNameLst>
                                          <p:attrName>style.visibility</p:attrName>
                                        </p:attrNameLst>
                                      </p:cBhvr>
                                      <p:to>
                                        <p:strVal val="visible"/>
                                      </p:to>
                                    </p:set>
                                    <p:animEffect transition="in" filter="fade">
                                      <p:cBhvr>
                                        <p:cTn id="403" dur="1000"/>
                                        <p:tgtEl>
                                          <p:spTgt spid="458806"/>
                                        </p:tgtEl>
                                      </p:cBhvr>
                                    </p:animEffect>
                                    <p:anim calcmode="lin" valueType="num">
                                      <p:cBhvr>
                                        <p:cTn id="404" dur="1000" fill="hold"/>
                                        <p:tgtEl>
                                          <p:spTgt spid="458806"/>
                                        </p:tgtEl>
                                        <p:attrNameLst>
                                          <p:attrName>ppt_x</p:attrName>
                                        </p:attrNameLst>
                                      </p:cBhvr>
                                      <p:tavLst>
                                        <p:tav tm="0">
                                          <p:val>
                                            <p:strVal val="#ppt_x-.1"/>
                                          </p:val>
                                        </p:tav>
                                        <p:tav tm="100000">
                                          <p:val>
                                            <p:strVal val="#ppt_x"/>
                                          </p:val>
                                        </p:tav>
                                      </p:tavLst>
                                    </p:anim>
                                    <p:anim calcmode="lin" valueType="num">
                                      <p:cBhvr>
                                        <p:cTn id="405" dur="1000" fill="hold"/>
                                        <p:tgtEl>
                                          <p:spTgt spid="458806"/>
                                        </p:tgtEl>
                                        <p:attrNameLst>
                                          <p:attrName>ppt_y</p:attrName>
                                        </p:attrNameLst>
                                      </p:cBhvr>
                                      <p:tavLst>
                                        <p:tav tm="0">
                                          <p:val>
                                            <p:strVal val="#ppt_y"/>
                                          </p:val>
                                        </p:tav>
                                        <p:tav tm="100000">
                                          <p:val>
                                            <p:strVal val="#ppt_y"/>
                                          </p:val>
                                        </p:tav>
                                      </p:tavLst>
                                    </p:anim>
                                  </p:childTnLst>
                                </p:cTn>
                              </p:par>
                            </p:childTnLst>
                          </p:cTn>
                        </p:par>
                      </p:childTnLst>
                    </p:cTn>
                  </p:par>
                  <p:par>
                    <p:cTn id="406" fill="hold">
                      <p:stCondLst>
                        <p:cond delay="indefinite"/>
                      </p:stCondLst>
                      <p:childTnLst>
                        <p:par>
                          <p:cTn id="407" fill="hold">
                            <p:stCondLst>
                              <p:cond delay="0"/>
                            </p:stCondLst>
                            <p:childTnLst>
                              <p:par>
                                <p:cTn id="408" presetID="10" presetClass="entr" presetSubtype="0" fill="hold" nodeType="clickEffect">
                                  <p:stCondLst>
                                    <p:cond delay="0"/>
                                  </p:stCondLst>
                                  <p:childTnLst>
                                    <p:set>
                                      <p:cBhvr>
                                        <p:cTn id="409" dur="1" fill="hold">
                                          <p:stCondLst>
                                            <p:cond delay="0"/>
                                          </p:stCondLst>
                                        </p:cTn>
                                        <p:tgtEl>
                                          <p:spTgt spid="4"/>
                                        </p:tgtEl>
                                        <p:attrNameLst>
                                          <p:attrName>style.visibility</p:attrName>
                                        </p:attrNameLst>
                                      </p:cBhvr>
                                      <p:to>
                                        <p:strVal val="visible"/>
                                      </p:to>
                                    </p:set>
                                    <p:animEffect transition="in" filter="fade">
                                      <p:cBhvr>
                                        <p:cTn id="410" dur="2000"/>
                                        <p:tgtEl>
                                          <p:spTgt spid="4"/>
                                        </p:tgtEl>
                                      </p:cBhvr>
                                    </p:animEffect>
                                  </p:childTnLst>
                                </p:cTn>
                              </p:par>
                            </p:childTnLst>
                          </p:cTn>
                        </p:par>
                      </p:childTnLst>
                    </p:cTn>
                  </p:par>
                  <p:par>
                    <p:cTn id="411" fill="hold">
                      <p:stCondLst>
                        <p:cond delay="indefinite"/>
                      </p:stCondLst>
                      <p:childTnLst>
                        <p:par>
                          <p:cTn id="412" fill="hold">
                            <p:stCondLst>
                              <p:cond delay="0"/>
                            </p:stCondLst>
                            <p:childTnLst>
                              <p:par>
                                <p:cTn id="413" presetID="9" presetClass="entr" presetSubtype="0" fill="hold" grpId="0" nodeType="clickEffect">
                                  <p:stCondLst>
                                    <p:cond delay="0"/>
                                  </p:stCondLst>
                                  <p:childTnLst>
                                    <p:set>
                                      <p:cBhvr>
                                        <p:cTn id="414" dur="1" fill="hold">
                                          <p:stCondLst>
                                            <p:cond delay="0"/>
                                          </p:stCondLst>
                                        </p:cTn>
                                        <p:tgtEl>
                                          <p:spTgt spid="458810"/>
                                        </p:tgtEl>
                                        <p:attrNameLst>
                                          <p:attrName>style.visibility</p:attrName>
                                        </p:attrNameLst>
                                      </p:cBhvr>
                                      <p:to>
                                        <p:strVal val="visible"/>
                                      </p:to>
                                    </p:set>
                                    <p:animEffect transition="in" filter="dissolve">
                                      <p:cBhvr>
                                        <p:cTn id="415" dur="500"/>
                                        <p:tgtEl>
                                          <p:spTgt spid="458810"/>
                                        </p:tgtEl>
                                      </p:cBhvr>
                                    </p:animEffect>
                                  </p:childTnLst>
                                </p:cTn>
                              </p:par>
                            </p:childTnLst>
                          </p:cTn>
                        </p:par>
                      </p:childTnLst>
                    </p:cTn>
                  </p:par>
                  <p:par>
                    <p:cTn id="416" fill="hold">
                      <p:stCondLst>
                        <p:cond delay="indefinite"/>
                      </p:stCondLst>
                      <p:childTnLst>
                        <p:par>
                          <p:cTn id="417" fill="hold">
                            <p:stCondLst>
                              <p:cond delay="0"/>
                            </p:stCondLst>
                            <p:childTnLst>
                              <p:par>
                                <p:cTn id="418" presetID="9" presetClass="entr" presetSubtype="0" fill="hold" grpId="0" nodeType="clickEffect">
                                  <p:stCondLst>
                                    <p:cond delay="0"/>
                                  </p:stCondLst>
                                  <p:childTnLst>
                                    <p:set>
                                      <p:cBhvr>
                                        <p:cTn id="419" dur="1" fill="hold">
                                          <p:stCondLst>
                                            <p:cond delay="0"/>
                                          </p:stCondLst>
                                        </p:cTn>
                                        <p:tgtEl>
                                          <p:spTgt spid="458811"/>
                                        </p:tgtEl>
                                        <p:attrNameLst>
                                          <p:attrName>style.visibility</p:attrName>
                                        </p:attrNameLst>
                                      </p:cBhvr>
                                      <p:to>
                                        <p:strVal val="visible"/>
                                      </p:to>
                                    </p:set>
                                    <p:animEffect transition="in" filter="dissolve">
                                      <p:cBhvr>
                                        <p:cTn id="420" dur="500"/>
                                        <p:tgtEl>
                                          <p:spTgt spid="458811"/>
                                        </p:tgtEl>
                                      </p:cBhvr>
                                    </p:animEffect>
                                  </p:childTnLst>
                                </p:cTn>
                              </p:par>
                            </p:childTnLst>
                          </p:cTn>
                        </p:par>
                      </p:childTnLst>
                    </p:cTn>
                  </p:par>
                  <p:par>
                    <p:cTn id="421" fill="hold">
                      <p:stCondLst>
                        <p:cond delay="indefinite"/>
                      </p:stCondLst>
                      <p:childTnLst>
                        <p:par>
                          <p:cTn id="422" fill="hold">
                            <p:stCondLst>
                              <p:cond delay="0"/>
                            </p:stCondLst>
                            <p:childTnLst>
                              <p:par>
                                <p:cTn id="423" presetID="22" presetClass="entr" presetSubtype="4" fill="hold" grpId="0" nodeType="clickEffect">
                                  <p:stCondLst>
                                    <p:cond delay="0"/>
                                  </p:stCondLst>
                                  <p:childTnLst>
                                    <p:set>
                                      <p:cBhvr>
                                        <p:cTn id="424" dur="1" fill="hold">
                                          <p:stCondLst>
                                            <p:cond delay="0"/>
                                          </p:stCondLst>
                                        </p:cTn>
                                        <p:tgtEl>
                                          <p:spTgt spid="458812"/>
                                        </p:tgtEl>
                                        <p:attrNameLst>
                                          <p:attrName>style.visibility</p:attrName>
                                        </p:attrNameLst>
                                      </p:cBhvr>
                                      <p:to>
                                        <p:strVal val="visible"/>
                                      </p:to>
                                    </p:set>
                                    <p:animEffect transition="in" filter="wipe(down)">
                                      <p:cBhvr>
                                        <p:cTn id="425" dur="500"/>
                                        <p:tgtEl>
                                          <p:spTgt spid="458812"/>
                                        </p:tgtEl>
                                      </p:cBhvr>
                                    </p:animEffect>
                                  </p:childTnLst>
                                </p:cTn>
                              </p:par>
                            </p:childTnLst>
                          </p:cTn>
                        </p:par>
                        <p:par>
                          <p:cTn id="426" fill="hold">
                            <p:stCondLst>
                              <p:cond delay="500"/>
                            </p:stCondLst>
                            <p:childTnLst>
                              <p:par>
                                <p:cTn id="427" presetID="22" presetClass="entr" presetSubtype="4" fill="hold" grpId="0" nodeType="afterEffect">
                                  <p:stCondLst>
                                    <p:cond delay="0"/>
                                  </p:stCondLst>
                                  <p:childTnLst>
                                    <p:set>
                                      <p:cBhvr>
                                        <p:cTn id="428" dur="1" fill="hold">
                                          <p:stCondLst>
                                            <p:cond delay="0"/>
                                          </p:stCondLst>
                                        </p:cTn>
                                        <p:tgtEl>
                                          <p:spTgt spid="458813"/>
                                        </p:tgtEl>
                                        <p:attrNameLst>
                                          <p:attrName>style.visibility</p:attrName>
                                        </p:attrNameLst>
                                      </p:cBhvr>
                                      <p:to>
                                        <p:strVal val="visible"/>
                                      </p:to>
                                    </p:set>
                                    <p:animEffect transition="in" filter="wipe(down)">
                                      <p:cBhvr>
                                        <p:cTn id="429" dur="500"/>
                                        <p:tgtEl>
                                          <p:spTgt spid="458813"/>
                                        </p:tgtEl>
                                      </p:cBhvr>
                                    </p:animEffect>
                                  </p:childTnLst>
                                </p:cTn>
                              </p:par>
                            </p:childTnLst>
                          </p:cTn>
                        </p:par>
                      </p:childTnLst>
                    </p:cTn>
                  </p:par>
                  <p:par>
                    <p:cTn id="430" fill="hold">
                      <p:stCondLst>
                        <p:cond delay="indefinite"/>
                      </p:stCondLst>
                      <p:childTnLst>
                        <p:par>
                          <p:cTn id="431" fill="hold">
                            <p:stCondLst>
                              <p:cond delay="0"/>
                            </p:stCondLst>
                            <p:childTnLst>
                              <p:par>
                                <p:cTn id="432" presetID="10" presetClass="entr" presetSubtype="0" fill="hold" nodeType="clickEffect">
                                  <p:stCondLst>
                                    <p:cond delay="0"/>
                                  </p:stCondLst>
                                  <p:childTnLst>
                                    <p:set>
                                      <p:cBhvr>
                                        <p:cTn id="433" dur="1" fill="hold">
                                          <p:stCondLst>
                                            <p:cond delay="0"/>
                                          </p:stCondLst>
                                        </p:cTn>
                                        <p:tgtEl>
                                          <p:spTgt spid="5"/>
                                        </p:tgtEl>
                                        <p:attrNameLst>
                                          <p:attrName>style.visibility</p:attrName>
                                        </p:attrNameLst>
                                      </p:cBhvr>
                                      <p:to>
                                        <p:strVal val="visible"/>
                                      </p:to>
                                    </p:set>
                                    <p:animEffect transition="in" filter="fade">
                                      <p:cBhvr>
                                        <p:cTn id="434" dur="2000"/>
                                        <p:tgtEl>
                                          <p:spTgt spid="5"/>
                                        </p:tgtEl>
                                      </p:cBhvr>
                                    </p:animEffect>
                                  </p:childTnLst>
                                </p:cTn>
                              </p:par>
                            </p:childTnLst>
                          </p:cTn>
                        </p:par>
                      </p:childTnLst>
                    </p:cTn>
                  </p:par>
                  <p:par>
                    <p:cTn id="435" fill="hold">
                      <p:stCondLst>
                        <p:cond delay="indefinite"/>
                      </p:stCondLst>
                      <p:childTnLst>
                        <p:par>
                          <p:cTn id="436" fill="hold">
                            <p:stCondLst>
                              <p:cond delay="0"/>
                            </p:stCondLst>
                            <p:childTnLst>
                              <p:par>
                                <p:cTn id="437" presetID="9" presetClass="entr" presetSubtype="0" fill="hold" grpId="0" nodeType="clickEffect">
                                  <p:stCondLst>
                                    <p:cond delay="0"/>
                                  </p:stCondLst>
                                  <p:childTnLst>
                                    <p:set>
                                      <p:cBhvr>
                                        <p:cTn id="438" dur="1" fill="hold">
                                          <p:stCondLst>
                                            <p:cond delay="0"/>
                                          </p:stCondLst>
                                        </p:cTn>
                                        <p:tgtEl>
                                          <p:spTgt spid="458818"/>
                                        </p:tgtEl>
                                        <p:attrNameLst>
                                          <p:attrName>style.visibility</p:attrName>
                                        </p:attrNameLst>
                                      </p:cBhvr>
                                      <p:to>
                                        <p:strVal val="visible"/>
                                      </p:to>
                                    </p:set>
                                    <p:animEffect transition="in" filter="dissolve">
                                      <p:cBhvr>
                                        <p:cTn id="439" dur="500"/>
                                        <p:tgtEl>
                                          <p:spTgt spid="458818"/>
                                        </p:tgtEl>
                                      </p:cBhvr>
                                    </p:animEffect>
                                  </p:childTnLst>
                                </p:cTn>
                              </p:par>
                            </p:childTnLst>
                          </p:cTn>
                        </p:par>
                      </p:childTnLst>
                    </p:cTn>
                  </p:par>
                  <p:par>
                    <p:cTn id="440" fill="hold">
                      <p:stCondLst>
                        <p:cond delay="indefinite"/>
                      </p:stCondLst>
                      <p:childTnLst>
                        <p:par>
                          <p:cTn id="441" fill="hold">
                            <p:stCondLst>
                              <p:cond delay="0"/>
                            </p:stCondLst>
                            <p:childTnLst>
                              <p:par>
                                <p:cTn id="442" presetID="9" presetClass="entr" presetSubtype="0" fill="hold" grpId="0" nodeType="clickEffect">
                                  <p:stCondLst>
                                    <p:cond delay="0"/>
                                  </p:stCondLst>
                                  <p:childTnLst>
                                    <p:set>
                                      <p:cBhvr>
                                        <p:cTn id="443" dur="1" fill="hold">
                                          <p:stCondLst>
                                            <p:cond delay="0"/>
                                          </p:stCondLst>
                                        </p:cTn>
                                        <p:tgtEl>
                                          <p:spTgt spid="458819"/>
                                        </p:tgtEl>
                                        <p:attrNameLst>
                                          <p:attrName>style.visibility</p:attrName>
                                        </p:attrNameLst>
                                      </p:cBhvr>
                                      <p:to>
                                        <p:strVal val="visible"/>
                                      </p:to>
                                    </p:set>
                                    <p:animEffect transition="in" filter="dissolve">
                                      <p:cBhvr>
                                        <p:cTn id="444" dur="500"/>
                                        <p:tgtEl>
                                          <p:spTgt spid="458819"/>
                                        </p:tgtEl>
                                      </p:cBhvr>
                                    </p:animEffect>
                                  </p:childTnLst>
                                </p:cTn>
                              </p:par>
                            </p:childTnLst>
                          </p:cTn>
                        </p:par>
                      </p:childTnLst>
                    </p:cTn>
                  </p:par>
                  <p:par>
                    <p:cTn id="445" fill="hold">
                      <p:stCondLst>
                        <p:cond delay="indefinite"/>
                      </p:stCondLst>
                      <p:childTnLst>
                        <p:par>
                          <p:cTn id="446" fill="hold">
                            <p:stCondLst>
                              <p:cond delay="0"/>
                            </p:stCondLst>
                            <p:childTnLst>
                              <p:par>
                                <p:cTn id="447" presetID="22" presetClass="entr" presetSubtype="4" fill="hold" grpId="0" nodeType="clickEffect">
                                  <p:stCondLst>
                                    <p:cond delay="0"/>
                                  </p:stCondLst>
                                  <p:childTnLst>
                                    <p:set>
                                      <p:cBhvr>
                                        <p:cTn id="448" dur="1" fill="hold">
                                          <p:stCondLst>
                                            <p:cond delay="0"/>
                                          </p:stCondLst>
                                        </p:cTn>
                                        <p:tgtEl>
                                          <p:spTgt spid="458821"/>
                                        </p:tgtEl>
                                        <p:attrNameLst>
                                          <p:attrName>style.visibility</p:attrName>
                                        </p:attrNameLst>
                                      </p:cBhvr>
                                      <p:to>
                                        <p:strVal val="visible"/>
                                      </p:to>
                                    </p:set>
                                    <p:animEffect transition="in" filter="wipe(down)">
                                      <p:cBhvr>
                                        <p:cTn id="449" dur="500"/>
                                        <p:tgtEl>
                                          <p:spTgt spid="458821"/>
                                        </p:tgtEl>
                                      </p:cBhvr>
                                    </p:animEffect>
                                  </p:childTnLst>
                                </p:cTn>
                              </p:par>
                            </p:childTnLst>
                          </p:cTn>
                        </p:par>
                        <p:par>
                          <p:cTn id="450" fill="hold">
                            <p:stCondLst>
                              <p:cond delay="500"/>
                            </p:stCondLst>
                            <p:childTnLst>
                              <p:par>
                                <p:cTn id="451" presetID="22" presetClass="entr" presetSubtype="4" fill="hold" grpId="0" nodeType="afterEffect">
                                  <p:stCondLst>
                                    <p:cond delay="0"/>
                                  </p:stCondLst>
                                  <p:childTnLst>
                                    <p:set>
                                      <p:cBhvr>
                                        <p:cTn id="452" dur="1" fill="hold">
                                          <p:stCondLst>
                                            <p:cond delay="0"/>
                                          </p:stCondLst>
                                        </p:cTn>
                                        <p:tgtEl>
                                          <p:spTgt spid="458820"/>
                                        </p:tgtEl>
                                        <p:attrNameLst>
                                          <p:attrName>style.visibility</p:attrName>
                                        </p:attrNameLst>
                                      </p:cBhvr>
                                      <p:to>
                                        <p:strVal val="visible"/>
                                      </p:to>
                                    </p:set>
                                    <p:animEffect transition="in" filter="wipe(down)">
                                      <p:cBhvr>
                                        <p:cTn id="453" dur="500"/>
                                        <p:tgtEl>
                                          <p:spTgt spid="458820"/>
                                        </p:tgtEl>
                                      </p:cBhvr>
                                    </p:animEffect>
                                  </p:childTnLst>
                                </p:cTn>
                              </p:par>
                            </p:childTnLst>
                          </p:cTn>
                        </p:par>
                      </p:childTnLst>
                    </p:cTn>
                  </p:par>
                  <p:par>
                    <p:cTn id="454" fill="hold">
                      <p:stCondLst>
                        <p:cond delay="indefinite"/>
                      </p:stCondLst>
                      <p:childTnLst>
                        <p:par>
                          <p:cTn id="455" fill="hold">
                            <p:stCondLst>
                              <p:cond delay="0"/>
                            </p:stCondLst>
                            <p:childTnLst>
                              <p:par>
                                <p:cTn id="456" presetID="10" presetClass="entr" presetSubtype="0" fill="hold" nodeType="clickEffect">
                                  <p:stCondLst>
                                    <p:cond delay="0"/>
                                  </p:stCondLst>
                                  <p:childTnLst>
                                    <p:set>
                                      <p:cBhvr>
                                        <p:cTn id="457" dur="1" fill="hold">
                                          <p:stCondLst>
                                            <p:cond delay="0"/>
                                          </p:stCondLst>
                                        </p:cTn>
                                        <p:tgtEl>
                                          <p:spTgt spid="6"/>
                                        </p:tgtEl>
                                        <p:attrNameLst>
                                          <p:attrName>style.visibility</p:attrName>
                                        </p:attrNameLst>
                                      </p:cBhvr>
                                      <p:to>
                                        <p:strVal val="visible"/>
                                      </p:to>
                                    </p:set>
                                    <p:animEffect transition="in" filter="fade">
                                      <p:cBhvr>
                                        <p:cTn id="458" dur="2000"/>
                                        <p:tgtEl>
                                          <p:spTgt spid="6"/>
                                        </p:tgtEl>
                                      </p:cBhvr>
                                    </p:animEffect>
                                  </p:childTnLst>
                                </p:cTn>
                              </p:par>
                            </p:childTnLst>
                          </p:cTn>
                        </p:par>
                      </p:childTnLst>
                    </p:cTn>
                  </p:par>
                  <p:par>
                    <p:cTn id="459" fill="hold">
                      <p:stCondLst>
                        <p:cond delay="indefinite"/>
                      </p:stCondLst>
                      <p:childTnLst>
                        <p:par>
                          <p:cTn id="460" fill="hold">
                            <p:stCondLst>
                              <p:cond delay="0"/>
                            </p:stCondLst>
                            <p:childTnLst>
                              <p:par>
                                <p:cTn id="461" presetID="9" presetClass="entr" presetSubtype="0" fill="hold" grpId="0" nodeType="clickEffect">
                                  <p:stCondLst>
                                    <p:cond delay="0"/>
                                  </p:stCondLst>
                                  <p:childTnLst>
                                    <p:set>
                                      <p:cBhvr>
                                        <p:cTn id="462" dur="1" fill="hold">
                                          <p:stCondLst>
                                            <p:cond delay="0"/>
                                          </p:stCondLst>
                                        </p:cTn>
                                        <p:tgtEl>
                                          <p:spTgt spid="458825"/>
                                        </p:tgtEl>
                                        <p:attrNameLst>
                                          <p:attrName>style.visibility</p:attrName>
                                        </p:attrNameLst>
                                      </p:cBhvr>
                                      <p:to>
                                        <p:strVal val="visible"/>
                                      </p:to>
                                    </p:set>
                                    <p:animEffect transition="in" filter="dissolve">
                                      <p:cBhvr>
                                        <p:cTn id="463" dur="500"/>
                                        <p:tgtEl>
                                          <p:spTgt spid="458825"/>
                                        </p:tgtEl>
                                      </p:cBhvr>
                                    </p:animEffect>
                                  </p:childTnLst>
                                </p:cTn>
                              </p:par>
                            </p:childTnLst>
                          </p:cTn>
                        </p:par>
                      </p:childTnLst>
                    </p:cTn>
                  </p:par>
                  <p:par>
                    <p:cTn id="464" fill="hold">
                      <p:stCondLst>
                        <p:cond delay="indefinite"/>
                      </p:stCondLst>
                      <p:childTnLst>
                        <p:par>
                          <p:cTn id="465" fill="hold">
                            <p:stCondLst>
                              <p:cond delay="0"/>
                            </p:stCondLst>
                            <p:childTnLst>
                              <p:par>
                                <p:cTn id="466" presetID="9" presetClass="entr" presetSubtype="0" fill="hold" grpId="0" nodeType="clickEffect">
                                  <p:stCondLst>
                                    <p:cond delay="0"/>
                                  </p:stCondLst>
                                  <p:childTnLst>
                                    <p:set>
                                      <p:cBhvr>
                                        <p:cTn id="467" dur="1" fill="hold">
                                          <p:stCondLst>
                                            <p:cond delay="0"/>
                                          </p:stCondLst>
                                        </p:cTn>
                                        <p:tgtEl>
                                          <p:spTgt spid="458826"/>
                                        </p:tgtEl>
                                        <p:attrNameLst>
                                          <p:attrName>style.visibility</p:attrName>
                                        </p:attrNameLst>
                                      </p:cBhvr>
                                      <p:to>
                                        <p:strVal val="visible"/>
                                      </p:to>
                                    </p:set>
                                    <p:animEffect transition="in" filter="dissolve">
                                      <p:cBhvr>
                                        <p:cTn id="468" dur="500"/>
                                        <p:tgtEl>
                                          <p:spTgt spid="458826"/>
                                        </p:tgtEl>
                                      </p:cBhvr>
                                    </p:animEffect>
                                  </p:childTnLst>
                                </p:cTn>
                              </p:par>
                            </p:childTnLst>
                          </p:cTn>
                        </p:par>
                        <p:par>
                          <p:cTn id="469" fill="hold">
                            <p:stCondLst>
                              <p:cond delay="500"/>
                            </p:stCondLst>
                            <p:childTnLst>
                              <p:par>
                                <p:cTn id="470" presetID="53" presetClass="entr" presetSubtype="0" fill="hold" grpId="0" nodeType="afterEffect">
                                  <p:stCondLst>
                                    <p:cond delay="0"/>
                                  </p:stCondLst>
                                  <p:childTnLst>
                                    <p:set>
                                      <p:cBhvr>
                                        <p:cTn id="471" dur="1" fill="hold">
                                          <p:stCondLst>
                                            <p:cond delay="0"/>
                                          </p:stCondLst>
                                        </p:cTn>
                                        <p:tgtEl>
                                          <p:spTgt spid="458836"/>
                                        </p:tgtEl>
                                        <p:attrNameLst>
                                          <p:attrName>style.visibility</p:attrName>
                                        </p:attrNameLst>
                                      </p:cBhvr>
                                      <p:to>
                                        <p:strVal val="visible"/>
                                      </p:to>
                                    </p:set>
                                    <p:anim calcmode="lin" valueType="num">
                                      <p:cBhvr>
                                        <p:cTn id="472" dur="500" fill="hold"/>
                                        <p:tgtEl>
                                          <p:spTgt spid="458836"/>
                                        </p:tgtEl>
                                        <p:attrNameLst>
                                          <p:attrName>ppt_w</p:attrName>
                                        </p:attrNameLst>
                                      </p:cBhvr>
                                      <p:tavLst>
                                        <p:tav tm="0">
                                          <p:val>
                                            <p:fltVal val="0"/>
                                          </p:val>
                                        </p:tav>
                                        <p:tav tm="100000">
                                          <p:val>
                                            <p:strVal val="#ppt_w"/>
                                          </p:val>
                                        </p:tav>
                                      </p:tavLst>
                                    </p:anim>
                                    <p:anim calcmode="lin" valueType="num">
                                      <p:cBhvr>
                                        <p:cTn id="473" dur="500" fill="hold"/>
                                        <p:tgtEl>
                                          <p:spTgt spid="458836"/>
                                        </p:tgtEl>
                                        <p:attrNameLst>
                                          <p:attrName>ppt_h</p:attrName>
                                        </p:attrNameLst>
                                      </p:cBhvr>
                                      <p:tavLst>
                                        <p:tav tm="0">
                                          <p:val>
                                            <p:fltVal val="0"/>
                                          </p:val>
                                        </p:tav>
                                        <p:tav tm="100000">
                                          <p:val>
                                            <p:strVal val="#ppt_h"/>
                                          </p:val>
                                        </p:tav>
                                      </p:tavLst>
                                    </p:anim>
                                    <p:animEffect transition="in" filter="fade">
                                      <p:cBhvr>
                                        <p:cTn id="474" dur="500"/>
                                        <p:tgtEl>
                                          <p:spTgt spid="458836"/>
                                        </p:tgtEl>
                                      </p:cBhvr>
                                    </p:animEffect>
                                  </p:childTnLst>
                                </p:cTn>
                              </p:par>
                            </p:childTnLst>
                          </p:cTn>
                        </p:par>
                        <p:par>
                          <p:cTn id="475" fill="hold">
                            <p:stCondLst>
                              <p:cond delay="1000"/>
                            </p:stCondLst>
                            <p:childTnLst>
                              <p:par>
                                <p:cTn id="476" presetID="22" presetClass="entr" presetSubtype="1" fill="hold" grpId="0" nodeType="afterEffect">
                                  <p:stCondLst>
                                    <p:cond delay="0"/>
                                  </p:stCondLst>
                                  <p:childTnLst>
                                    <p:set>
                                      <p:cBhvr>
                                        <p:cTn id="477" dur="1" fill="hold">
                                          <p:stCondLst>
                                            <p:cond delay="0"/>
                                          </p:stCondLst>
                                        </p:cTn>
                                        <p:tgtEl>
                                          <p:spTgt spid="458837"/>
                                        </p:tgtEl>
                                        <p:attrNameLst>
                                          <p:attrName>style.visibility</p:attrName>
                                        </p:attrNameLst>
                                      </p:cBhvr>
                                      <p:to>
                                        <p:strVal val="visible"/>
                                      </p:to>
                                    </p:set>
                                    <p:animEffect transition="in" filter="wipe(up)">
                                      <p:cBhvr>
                                        <p:cTn id="478" dur="500"/>
                                        <p:tgtEl>
                                          <p:spTgt spid="458837"/>
                                        </p:tgtEl>
                                      </p:cBhvr>
                                    </p:animEffect>
                                  </p:childTnLst>
                                </p:cTn>
                              </p:par>
                            </p:childTnLst>
                          </p:cTn>
                        </p:par>
                      </p:childTnLst>
                    </p:cTn>
                  </p:par>
                  <p:par>
                    <p:cTn id="479" fill="hold">
                      <p:stCondLst>
                        <p:cond delay="indefinite"/>
                      </p:stCondLst>
                      <p:childTnLst>
                        <p:par>
                          <p:cTn id="480" fill="hold">
                            <p:stCondLst>
                              <p:cond delay="0"/>
                            </p:stCondLst>
                            <p:childTnLst>
                              <p:par>
                                <p:cTn id="481" presetID="22" presetClass="entr" presetSubtype="4" fill="hold" grpId="0" nodeType="clickEffect">
                                  <p:stCondLst>
                                    <p:cond delay="0"/>
                                  </p:stCondLst>
                                  <p:childTnLst>
                                    <p:set>
                                      <p:cBhvr>
                                        <p:cTn id="482" dur="1" fill="hold">
                                          <p:stCondLst>
                                            <p:cond delay="0"/>
                                          </p:stCondLst>
                                        </p:cTn>
                                        <p:tgtEl>
                                          <p:spTgt spid="458835"/>
                                        </p:tgtEl>
                                        <p:attrNameLst>
                                          <p:attrName>style.visibility</p:attrName>
                                        </p:attrNameLst>
                                      </p:cBhvr>
                                      <p:to>
                                        <p:strVal val="visible"/>
                                      </p:to>
                                    </p:set>
                                    <p:animEffect transition="in" filter="wipe(down)">
                                      <p:cBhvr>
                                        <p:cTn id="483" dur="500"/>
                                        <p:tgtEl>
                                          <p:spTgt spid="458835"/>
                                        </p:tgtEl>
                                      </p:cBhvr>
                                    </p:animEffect>
                                  </p:childTnLst>
                                </p:cTn>
                              </p:par>
                            </p:childTnLst>
                          </p:cTn>
                        </p:par>
                        <p:par>
                          <p:cTn id="484" fill="hold">
                            <p:stCondLst>
                              <p:cond delay="500"/>
                            </p:stCondLst>
                            <p:childTnLst>
                              <p:par>
                                <p:cTn id="485" presetID="22" presetClass="entr" presetSubtype="4" fill="hold" grpId="0" nodeType="afterEffect">
                                  <p:stCondLst>
                                    <p:cond delay="0"/>
                                  </p:stCondLst>
                                  <p:childTnLst>
                                    <p:set>
                                      <p:cBhvr>
                                        <p:cTn id="486" dur="1" fill="hold">
                                          <p:stCondLst>
                                            <p:cond delay="0"/>
                                          </p:stCondLst>
                                        </p:cTn>
                                        <p:tgtEl>
                                          <p:spTgt spid="458827"/>
                                        </p:tgtEl>
                                        <p:attrNameLst>
                                          <p:attrName>style.visibility</p:attrName>
                                        </p:attrNameLst>
                                      </p:cBhvr>
                                      <p:to>
                                        <p:strVal val="visible"/>
                                      </p:to>
                                    </p:set>
                                    <p:animEffect transition="in" filter="wipe(down)">
                                      <p:cBhvr>
                                        <p:cTn id="487" dur="500"/>
                                        <p:tgtEl>
                                          <p:spTgt spid="458827"/>
                                        </p:tgtEl>
                                      </p:cBhvr>
                                    </p:animEffect>
                                  </p:childTnLst>
                                </p:cTn>
                              </p:par>
                            </p:childTnLst>
                          </p:cTn>
                        </p:par>
                        <p:par>
                          <p:cTn id="488" fill="hold">
                            <p:stCondLst>
                              <p:cond delay="1000"/>
                            </p:stCondLst>
                            <p:childTnLst>
                              <p:par>
                                <p:cTn id="489" presetID="9" presetClass="emph" presetSubtype="0" grpId="1" nodeType="afterEffect">
                                  <p:stCondLst>
                                    <p:cond delay="0"/>
                                  </p:stCondLst>
                                  <p:childTnLst>
                                    <p:set>
                                      <p:cBhvr rctx="PPT">
                                        <p:cTn id="490" dur="indefinite"/>
                                        <p:tgtEl>
                                          <p:spTgt spid="458836"/>
                                        </p:tgtEl>
                                        <p:attrNameLst>
                                          <p:attrName>style.opacity</p:attrName>
                                        </p:attrNameLst>
                                      </p:cBhvr>
                                      <p:to>
                                        <p:strVal val="0.5"/>
                                      </p:to>
                                    </p:set>
                                    <p:animEffect filter="image" prLst="opacity: 0.5">
                                      <p:cBhvr rctx="IE">
                                        <p:cTn id="491" dur="indefinite"/>
                                        <p:tgtEl>
                                          <p:spTgt spid="458836"/>
                                        </p:tgtEl>
                                      </p:cBhvr>
                                    </p:animEffect>
                                  </p:childTnLst>
                                </p:cTn>
                              </p:par>
                              <p:par>
                                <p:cTn id="492" presetID="9" presetClass="emph" presetSubtype="0" grpId="1" nodeType="withEffect">
                                  <p:stCondLst>
                                    <p:cond delay="0"/>
                                  </p:stCondLst>
                                  <p:childTnLst>
                                    <p:set>
                                      <p:cBhvr rctx="PPT">
                                        <p:cTn id="493" dur="indefinite"/>
                                        <p:tgtEl>
                                          <p:spTgt spid="458837"/>
                                        </p:tgtEl>
                                        <p:attrNameLst>
                                          <p:attrName>style.opacity</p:attrName>
                                        </p:attrNameLst>
                                      </p:cBhvr>
                                      <p:to>
                                        <p:strVal val="0.5"/>
                                      </p:to>
                                    </p:set>
                                    <p:animEffect filter="image" prLst="opacity: 0.5">
                                      <p:cBhvr rctx="IE">
                                        <p:cTn id="494" dur="indefinite"/>
                                        <p:tgtEl>
                                          <p:spTgt spid="458837"/>
                                        </p:tgtEl>
                                      </p:cBhvr>
                                    </p:animEffect>
                                  </p:childTnLst>
                                </p:cTn>
                              </p:par>
                              <p:par>
                                <p:cTn id="495" presetID="10" presetClass="entr" presetSubtype="0" fill="hold" nodeType="withEffect">
                                  <p:stCondLst>
                                    <p:cond delay="0"/>
                                  </p:stCondLst>
                                  <p:childTnLst>
                                    <p:set>
                                      <p:cBhvr>
                                        <p:cTn id="496" dur="1" fill="hold">
                                          <p:stCondLst>
                                            <p:cond delay="0"/>
                                          </p:stCondLst>
                                        </p:cTn>
                                        <p:tgtEl>
                                          <p:spTgt spid="7"/>
                                        </p:tgtEl>
                                        <p:attrNameLst>
                                          <p:attrName>style.visibility</p:attrName>
                                        </p:attrNameLst>
                                      </p:cBhvr>
                                      <p:to>
                                        <p:strVal val="visible"/>
                                      </p:to>
                                    </p:set>
                                    <p:animEffect transition="in" filter="fade">
                                      <p:cBhvr>
                                        <p:cTn id="497" dur="2000"/>
                                        <p:tgtEl>
                                          <p:spTgt spid="7"/>
                                        </p:tgtEl>
                                      </p:cBhvr>
                                    </p:animEffect>
                                  </p:childTnLst>
                                </p:cTn>
                              </p:par>
                            </p:childTnLst>
                          </p:cTn>
                        </p:par>
                      </p:childTnLst>
                    </p:cTn>
                  </p:par>
                  <p:par>
                    <p:cTn id="498" fill="hold">
                      <p:stCondLst>
                        <p:cond delay="indefinite"/>
                      </p:stCondLst>
                      <p:childTnLst>
                        <p:par>
                          <p:cTn id="499" fill="hold">
                            <p:stCondLst>
                              <p:cond delay="0"/>
                            </p:stCondLst>
                            <p:childTnLst>
                              <p:par>
                                <p:cTn id="500" presetID="9" presetClass="entr" presetSubtype="0" fill="hold" grpId="0" nodeType="clickEffect">
                                  <p:stCondLst>
                                    <p:cond delay="0"/>
                                  </p:stCondLst>
                                  <p:childTnLst>
                                    <p:set>
                                      <p:cBhvr>
                                        <p:cTn id="501" dur="1" fill="hold">
                                          <p:stCondLst>
                                            <p:cond delay="0"/>
                                          </p:stCondLst>
                                        </p:cTn>
                                        <p:tgtEl>
                                          <p:spTgt spid="458832"/>
                                        </p:tgtEl>
                                        <p:attrNameLst>
                                          <p:attrName>style.visibility</p:attrName>
                                        </p:attrNameLst>
                                      </p:cBhvr>
                                      <p:to>
                                        <p:strVal val="visible"/>
                                      </p:to>
                                    </p:set>
                                    <p:animEffect transition="in" filter="dissolve">
                                      <p:cBhvr>
                                        <p:cTn id="502" dur="500"/>
                                        <p:tgtEl>
                                          <p:spTgt spid="458832"/>
                                        </p:tgtEl>
                                      </p:cBhvr>
                                    </p:animEffect>
                                  </p:childTnLst>
                                </p:cTn>
                              </p:par>
                            </p:childTnLst>
                          </p:cTn>
                        </p:par>
                      </p:childTnLst>
                    </p:cTn>
                  </p:par>
                  <p:par>
                    <p:cTn id="503" fill="hold">
                      <p:stCondLst>
                        <p:cond delay="indefinite"/>
                      </p:stCondLst>
                      <p:childTnLst>
                        <p:par>
                          <p:cTn id="504" fill="hold">
                            <p:stCondLst>
                              <p:cond delay="0"/>
                            </p:stCondLst>
                            <p:childTnLst>
                              <p:par>
                                <p:cTn id="505" presetID="9" presetClass="entr" presetSubtype="0" fill="hold" grpId="0" nodeType="clickEffect">
                                  <p:stCondLst>
                                    <p:cond delay="0"/>
                                  </p:stCondLst>
                                  <p:childTnLst>
                                    <p:set>
                                      <p:cBhvr>
                                        <p:cTn id="506" dur="1" fill="hold">
                                          <p:stCondLst>
                                            <p:cond delay="0"/>
                                          </p:stCondLst>
                                        </p:cTn>
                                        <p:tgtEl>
                                          <p:spTgt spid="458833"/>
                                        </p:tgtEl>
                                        <p:attrNameLst>
                                          <p:attrName>style.visibility</p:attrName>
                                        </p:attrNameLst>
                                      </p:cBhvr>
                                      <p:to>
                                        <p:strVal val="visible"/>
                                      </p:to>
                                    </p:set>
                                    <p:animEffect transition="in" filter="dissolve">
                                      <p:cBhvr>
                                        <p:cTn id="507" dur="500"/>
                                        <p:tgtEl>
                                          <p:spTgt spid="458833"/>
                                        </p:tgtEl>
                                      </p:cBhvr>
                                    </p:animEffect>
                                  </p:childTnLst>
                                </p:cTn>
                              </p:par>
                            </p:childTnLst>
                          </p:cTn>
                        </p:par>
                      </p:childTnLst>
                    </p:cTn>
                  </p:par>
                  <p:par>
                    <p:cTn id="508" fill="hold">
                      <p:stCondLst>
                        <p:cond delay="indefinite"/>
                      </p:stCondLst>
                      <p:childTnLst>
                        <p:par>
                          <p:cTn id="509" fill="hold">
                            <p:stCondLst>
                              <p:cond delay="0"/>
                            </p:stCondLst>
                            <p:childTnLst>
                              <p:par>
                                <p:cTn id="510" presetID="22" presetClass="entr" presetSubtype="4" fill="hold" grpId="0" nodeType="clickEffect">
                                  <p:stCondLst>
                                    <p:cond delay="0"/>
                                  </p:stCondLst>
                                  <p:childTnLst>
                                    <p:set>
                                      <p:cBhvr>
                                        <p:cTn id="511" dur="1" fill="hold">
                                          <p:stCondLst>
                                            <p:cond delay="0"/>
                                          </p:stCondLst>
                                        </p:cTn>
                                        <p:tgtEl>
                                          <p:spTgt spid="458828"/>
                                        </p:tgtEl>
                                        <p:attrNameLst>
                                          <p:attrName>style.visibility</p:attrName>
                                        </p:attrNameLst>
                                      </p:cBhvr>
                                      <p:to>
                                        <p:strVal val="visible"/>
                                      </p:to>
                                    </p:set>
                                    <p:animEffect transition="in" filter="wipe(down)">
                                      <p:cBhvr>
                                        <p:cTn id="512" dur="500"/>
                                        <p:tgtEl>
                                          <p:spTgt spid="458828"/>
                                        </p:tgtEl>
                                      </p:cBhvr>
                                    </p:animEffect>
                                  </p:childTnLst>
                                </p:cTn>
                              </p:par>
                            </p:childTnLst>
                          </p:cTn>
                        </p:par>
                        <p:par>
                          <p:cTn id="513" fill="hold">
                            <p:stCondLst>
                              <p:cond delay="500"/>
                            </p:stCondLst>
                            <p:childTnLst>
                              <p:par>
                                <p:cTn id="514" presetID="22" presetClass="entr" presetSubtype="4" fill="hold" grpId="0" nodeType="afterEffect">
                                  <p:stCondLst>
                                    <p:cond delay="0"/>
                                  </p:stCondLst>
                                  <p:childTnLst>
                                    <p:set>
                                      <p:cBhvr>
                                        <p:cTn id="515" dur="1" fill="hold">
                                          <p:stCondLst>
                                            <p:cond delay="0"/>
                                          </p:stCondLst>
                                        </p:cTn>
                                        <p:tgtEl>
                                          <p:spTgt spid="458834"/>
                                        </p:tgtEl>
                                        <p:attrNameLst>
                                          <p:attrName>style.visibility</p:attrName>
                                        </p:attrNameLst>
                                      </p:cBhvr>
                                      <p:to>
                                        <p:strVal val="visible"/>
                                      </p:to>
                                    </p:set>
                                    <p:animEffect transition="in" filter="wipe(down)">
                                      <p:cBhvr>
                                        <p:cTn id="516" dur="500"/>
                                        <p:tgtEl>
                                          <p:spTgt spid="458834"/>
                                        </p:tgtEl>
                                      </p:cBhvr>
                                    </p:animEffect>
                                  </p:childTnLst>
                                </p:cTn>
                              </p:par>
                            </p:childTnLst>
                          </p:cTn>
                        </p:par>
                        <p:par>
                          <p:cTn id="517" fill="hold">
                            <p:stCondLst>
                              <p:cond delay="1000"/>
                            </p:stCondLst>
                            <p:childTnLst>
                              <p:par>
                                <p:cTn id="518" presetID="10" presetClass="entr" presetSubtype="0" fill="hold" grpId="0" nodeType="afterEffect">
                                  <p:stCondLst>
                                    <p:cond delay="0"/>
                                  </p:stCondLst>
                                  <p:childTnLst>
                                    <p:set>
                                      <p:cBhvr>
                                        <p:cTn id="519" dur="1" fill="hold">
                                          <p:stCondLst>
                                            <p:cond delay="0"/>
                                          </p:stCondLst>
                                        </p:cTn>
                                        <p:tgtEl>
                                          <p:spTgt spid="458814"/>
                                        </p:tgtEl>
                                        <p:attrNameLst>
                                          <p:attrName>style.visibility</p:attrName>
                                        </p:attrNameLst>
                                      </p:cBhvr>
                                      <p:to>
                                        <p:strVal val="visible"/>
                                      </p:to>
                                    </p:set>
                                    <p:animEffect transition="in" filter="fade">
                                      <p:cBhvr>
                                        <p:cTn id="520" dur="2000"/>
                                        <p:tgtEl>
                                          <p:spTgt spid="458814"/>
                                        </p:tgtEl>
                                      </p:cBhvr>
                                    </p:animEffect>
                                  </p:childTnLst>
                                </p:cTn>
                              </p:par>
                            </p:childTnLst>
                          </p:cTn>
                        </p:par>
                      </p:childTnLst>
                    </p:cTn>
                  </p:par>
                  <p:par>
                    <p:cTn id="521" fill="hold">
                      <p:stCondLst>
                        <p:cond delay="indefinite"/>
                      </p:stCondLst>
                      <p:childTnLst>
                        <p:par>
                          <p:cTn id="522" fill="hold">
                            <p:stCondLst>
                              <p:cond delay="0"/>
                            </p:stCondLst>
                            <p:childTnLst>
                              <p:par>
                                <p:cTn id="523" presetID="39" presetClass="entr" presetSubtype="0" accel="100000" fill="hold" grpId="0" nodeType="clickEffect">
                                  <p:stCondLst>
                                    <p:cond delay="0"/>
                                  </p:stCondLst>
                                  <p:childTnLst>
                                    <p:set>
                                      <p:cBhvr>
                                        <p:cTn id="524" dur="1" fill="hold">
                                          <p:stCondLst>
                                            <p:cond delay="0"/>
                                          </p:stCondLst>
                                        </p:cTn>
                                        <p:tgtEl>
                                          <p:spTgt spid="458804"/>
                                        </p:tgtEl>
                                        <p:attrNameLst>
                                          <p:attrName>style.visibility</p:attrName>
                                        </p:attrNameLst>
                                      </p:cBhvr>
                                      <p:to>
                                        <p:strVal val="visible"/>
                                      </p:to>
                                    </p:set>
                                    <p:anim calcmode="lin" valueType="num">
                                      <p:cBhvr>
                                        <p:cTn id="525" dur="500" fill="hold"/>
                                        <p:tgtEl>
                                          <p:spTgt spid="458804"/>
                                        </p:tgtEl>
                                        <p:attrNameLst>
                                          <p:attrName>ppt_h</p:attrName>
                                        </p:attrNameLst>
                                      </p:cBhvr>
                                      <p:tavLst>
                                        <p:tav tm="0">
                                          <p:val>
                                            <p:strVal val="#ppt_h/20"/>
                                          </p:val>
                                        </p:tav>
                                        <p:tav tm="50000">
                                          <p:val>
                                            <p:strVal val="#ppt_h/20"/>
                                          </p:val>
                                        </p:tav>
                                        <p:tav tm="100000">
                                          <p:val>
                                            <p:strVal val="#ppt_h"/>
                                          </p:val>
                                        </p:tav>
                                      </p:tavLst>
                                    </p:anim>
                                    <p:anim calcmode="lin" valueType="num">
                                      <p:cBhvr>
                                        <p:cTn id="526" dur="500" fill="hold"/>
                                        <p:tgtEl>
                                          <p:spTgt spid="458804"/>
                                        </p:tgtEl>
                                        <p:attrNameLst>
                                          <p:attrName>ppt_w</p:attrName>
                                        </p:attrNameLst>
                                      </p:cBhvr>
                                      <p:tavLst>
                                        <p:tav tm="0">
                                          <p:val>
                                            <p:strVal val="#ppt_w+.3"/>
                                          </p:val>
                                        </p:tav>
                                        <p:tav tm="50000">
                                          <p:val>
                                            <p:strVal val="#ppt_w+.3"/>
                                          </p:val>
                                        </p:tav>
                                        <p:tav tm="100000">
                                          <p:val>
                                            <p:strVal val="#ppt_w"/>
                                          </p:val>
                                        </p:tav>
                                      </p:tavLst>
                                    </p:anim>
                                    <p:anim calcmode="lin" valueType="num">
                                      <p:cBhvr>
                                        <p:cTn id="527" dur="500" fill="hold"/>
                                        <p:tgtEl>
                                          <p:spTgt spid="458804"/>
                                        </p:tgtEl>
                                        <p:attrNameLst>
                                          <p:attrName>ppt_x</p:attrName>
                                        </p:attrNameLst>
                                      </p:cBhvr>
                                      <p:tavLst>
                                        <p:tav tm="0">
                                          <p:val>
                                            <p:strVal val="#ppt_x-.3"/>
                                          </p:val>
                                        </p:tav>
                                        <p:tav tm="50000">
                                          <p:val>
                                            <p:strVal val="#ppt_x"/>
                                          </p:val>
                                        </p:tav>
                                        <p:tav tm="100000">
                                          <p:val>
                                            <p:strVal val="#ppt_x"/>
                                          </p:val>
                                        </p:tav>
                                      </p:tavLst>
                                    </p:anim>
                                    <p:anim calcmode="lin" valueType="num">
                                      <p:cBhvr>
                                        <p:cTn id="528" dur="500" fill="hold"/>
                                        <p:tgtEl>
                                          <p:spTgt spid="458804"/>
                                        </p:tgtEl>
                                        <p:attrNameLst>
                                          <p:attrName>ppt_y</p:attrName>
                                        </p:attrNameLst>
                                      </p:cBhvr>
                                      <p:tavLst>
                                        <p:tav tm="0">
                                          <p:val>
                                            <p:strVal val="#ppt_y"/>
                                          </p:val>
                                        </p:tav>
                                        <p:tav tm="100000">
                                          <p:val>
                                            <p:strVal val="#ppt_y"/>
                                          </p:val>
                                        </p:tav>
                                      </p:tavLst>
                                    </p:anim>
                                  </p:childTnLst>
                                </p:cTn>
                              </p:par>
                            </p:childTnLst>
                          </p:cTn>
                        </p:par>
                      </p:childTnLst>
                    </p:cTn>
                  </p:par>
                  <p:par>
                    <p:cTn id="529" fill="hold">
                      <p:stCondLst>
                        <p:cond delay="indefinite"/>
                      </p:stCondLst>
                      <p:childTnLst>
                        <p:par>
                          <p:cTn id="530" fill="hold">
                            <p:stCondLst>
                              <p:cond delay="0"/>
                            </p:stCondLst>
                            <p:childTnLst>
                              <p:par>
                                <p:cTn id="531" presetID="53" presetClass="entr" presetSubtype="0" fill="hold" grpId="1" nodeType="clickEffect">
                                  <p:stCondLst>
                                    <p:cond delay="0"/>
                                  </p:stCondLst>
                                  <p:childTnLst>
                                    <p:set>
                                      <p:cBhvr>
                                        <p:cTn id="532" dur="1" fill="hold">
                                          <p:stCondLst>
                                            <p:cond delay="0"/>
                                          </p:stCondLst>
                                        </p:cTn>
                                        <p:tgtEl>
                                          <p:spTgt spid="458805"/>
                                        </p:tgtEl>
                                        <p:attrNameLst>
                                          <p:attrName>style.visibility</p:attrName>
                                        </p:attrNameLst>
                                      </p:cBhvr>
                                      <p:to>
                                        <p:strVal val="visible"/>
                                      </p:to>
                                    </p:set>
                                    <p:anim calcmode="lin" valueType="num">
                                      <p:cBhvr>
                                        <p:cTn id="533" dur="500" fill="hold"/>
                                        <p:tgtEl>
                                          <p:spTgt spid="458805"/>
                                        </p:tgtEl>
                                        <p:attrNameLst>
                                          <p:attrName>ppt_w</p:attrName>
                                        </p:attrNameLst>
                                      </p:cBhvr>
                                      <p:tavLst>
                                        <p:tav tm="0">
                                          <p:val>
                                            <p:fltVal val="0"/>
                                          </p:val>
                                        </p:tav>
                                        <p:tav tm="100000">
                                          <p:val>
                                            <p:strVal val="#ppt_w"/>
                                          </p:val>
                                        </p:tav>
                                      </p:tavLst>
                                    </p:anim>
                                    <p:anim calcmode="lin" valueType="num">
                                      <p:cBhvr>
                                        <p:cTn id="534" dur="500" fill="hold"/>
                                        <p:tgtEl>
                                          <p:spTgt spid="458805"/>
                                        </p:tgtEl>
                                        <p:attrNameLst>
                                          <p:attrName>ppt_h</p:attrName>
                                        </p:attrNameLst>
                                      </p:cBhvr>
                                      <p:tavLst>
                                        <p:tav tm="0">
                                          <p:val>
                                            <p:fltVal val="0"/>
                                          </p:val>
                                        </p:tav>
                                        <p:tav tm="100000">
                                          <p:val>
                                            <p:strVal val="#ppt_h"/>
                                          </p:val>
                                        </p:tav>
                                      </p:tavLst>
                                    </p:anim>
                                    <p:animEffect transition="in" filter="fade">
                                      <p:cBhvr>
                                        <p:cTn id="535" dur="500"/>
                                        <p:tgtEl>
                                          <p:spTgt spid="458805"/>
                                        </p:tgtEl>
                                      </p:cBhvr>
                                    </p:animEffect>
                                  </p:childTnLst>
                                </p:cTn>
                              </p:par>
                              <p:par>
                                <p:cTn id="536" presetID="0" presetClass="path" presetSubtype="0" accel="50000" decel="50000" fill="hold" grpId="0" nodeType="withEffect">
                                  <p:stCondLst>
                                    <p:cond delay="0"/>
                                  </p:stCondLst>
                                  <p:childTnLst>
                                    <p:animMotion origin="layout" path="M -5.55556E-7 -2.22993E-6 L -0.17795 -0.50104 " pathEditMode="relative" rAng="0" ptsTypes="AA">
                                      <p:cBhvr>
                                        <p:cTn id="537" dur="2000" fill="hold"/>
                                        <p:tgtEl>
                                          <p:spTgt spid="458805"/>
                                        </p:tgtEl>
                                        <p:attrNameLst>
                                          <p:attrName>ppt_x</p:attrName>
                                          <p:attrName>ppt_y</p:attrName>
                                        </p:attrNameLst>
                                      </p:cBhvr>
                                      <p:rCtr x="-8900" y="-25100"/>
                                    </p:animMotion>
                                  </p:childTnLst>
                                </p:cTn>
                              </p:par>
                              <p:par>
                                <p:cTn id="538" presetID="10" presetClass="exit" presetSubtype="0" fill="hold" grpId="1" nodeType="withEffect">
                                  <p:stCondLst>
                                    <p:cond delay="0"/>
                                  </p:stCondLst>
                                  <p:childTnLst>
                                    <p:animEffect transition="out" filter="fade">
                                      <p:cBhvr>
                                        <p:cTn id="539" dur="2000"/>
                                        <p:tgtEl>
                                          <p:spTgt spid="458838"/>
                                        </p:tgtEl>
                                      </p:cBhvr>
                                    </p:animEffect>
                                    <p:set>
                                      <p:cBhvr>
                                        <p:cTn id="540" dur="1" fill="hold">
                                          <p:stCondLst>
                                            <p:cond delay="1999"/>
                                          </p:stCondLst>
                                        </p:cTn>
                                        <p:tgtEl>
                                          <p:spTgt spid="4588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98" grpId="0"/>
      <p:bldP spid="458798" grpId="1"/>
      <p:bldP spid="458798" grpId="2"/>
      <p:bldP spid="458770" grpId="0"/>
      <p:bldP spid="458770" grpId="1"/>
      <p:bldP spid="458761" grpId="0" animBg="1"/>
      <p:bldP spid="458764" grpId="0"/>
      <p:bldP spid="458764" grpId="1"/>
      <p:bldP spid="458764" grpId="2"/>
      <p:bldP spid="458765" grpId="0"/>
      <p:bldP spid="458765" grpId="1"/>
      <p:bldP spid="458765" grpId="2"/>
      <p:bldP spid="458766" grpId="0" animBg="1"/>
      <p:bldP spid="458766" grpId="1" animBg="1"/>
      <p:bldP spid="458766" grpId="2" animBg="1"/>
      <p:bldP spid="458767" grpId="0" animBg="1"/>
      <p:bldP spid="458767" grpId="1" animBg="1"/>
      <p:bldP spid="458767" grpId="2" animBg="1"/>
      <p:bldP spid="458768" grpId="0"/>
      <p:bldP spid="458768" grpId="1"/>
      <p:bldP spid="458768" grpId="2"/>
      <p:bldP spid="458769" grpId="0"/>
      <p:bldP spid="458769" grpId="1"/>
      <p:bldP spid="458769" grpId="2"/>
      <p:bldP spid="458771" grpId="0"/>
      <p:bldP spid="458771" grpId="1"/>
      <p:bldP spid="458771" grpId="2"/>
      <p:bldP spid="458772" grpId="0" animBg="1"/>
      <p:bldP spid="458772" grpId="1" animBg="1"/>
      <p:bldP spid="458772" grpId="2" animBg="1"/>
      <p:bldP spid="458773" grpId="0" animBg="1"/>
      <p:bldP spid="458773" grpId="1" animBg="1"/>
      <p:bldP spid="458773" grpId="2" animBg="1"/>
      <p:bldP spid="458774" grpId="0"/>
      <p:bldP spid="458774" grpId="1"/>
      <p:bldP spid="458774" grpId="2"/>
      <p:bldP spid="458775" grpId="0"/>
      <p:bldP spid="458775" grpId="1"/>
      <p:bldP spid="458775" grpId="2"/>
      <p:bldP spid="458776" grpId="0"/>
      <p:bldP spid="458776" grpId="1"/>
      <p:bldP spid="458776" grpId="2"/>
      <p:bldP spid="458777" grpId="0"/>
      <p:bldP spid="458777" grpId="1"/>
      <p:bldP spid="458777" grpId="2"/>
      <p:bldP spid="458778" grpId="0"/>
      <p:bldP spid="458778" grpId="1"/>
      <p:bldP spid="458782" grpId="0"/>
      <p:bldP spid="458782" grpId="1"/>
      <p:bldP spid="458783" grpId="0"/>
      <p:bldP spid="458783" grpId="1"/>
      <p:bldP spid="458784" grpId="0" animBg="1"/>
      <p:bldP spid="458784" grpId="1" animBg="1"/>
      <p:bldP spid="458785" grpId="0" animBg="1"/>
      <p:bldP spid="458785" grpId="1" animBg="1"/>
      <p:bldP spid="458786" grpId="0"/>
      <p:bldP spid="458786" grpId="1"/>
      <p:bldP spid="458787" grpId="0"/>
      <p:bldP spid="458787" grpId="1"/>
      <p:bldP spid="458788" grpId="0" animBg="1"/>
      <p:bldP spid="458788" grpId="1" animBg="1"/>
      <p:bldP spid="458789" grpId="0" animBg="1"/>
      <p:bldP spid="458789" grpId="1" animBg="1"/>
      <p:bldP spid="458790" grpId="0"/>
      <p:bldP spid="458790" grpId="1"/>
      <p:bldP spid="458794" grpId="0"/>
      <p:bldP spid="458794" grpId="1"/>
      <p:bldP spid="458795" grpId="0"/>
      <p:bldP spid="458795" grpId="1"/>
      <p:bldP spid="458796" grpId="0" animBg="1"/>
      <p:bldP spid="458796" grpId="1" animBg="1"/>
      <p:bldP spid="458797" grpId="0" animBg="1"/>
      <p:bldP spid="458797" grpId="1" animBg="1"/>
      <p:bldP spid="458802" grpId="0"/>
      <p:bldP spid="458802" grpId="1"/>
      <p:bldP spid="458802" grpId="2"/>
      <p:bldP spid="458803" grpId="0" animBg="1"/>
      <p:bldP spid="458803" grpId="1" animBg="1"/>
      <p:bldP spid="458803" grpId="2" animBg="1"/>
      <p:bldP spid="458804" grpId="0"/>
      <p:bldP spid="458805" grpId="0"/>
      <p:bldP spid="458805" grpId="1"/>
      <p:bldP spid="458806" grpId="0"/>
      <p:bldP spid="458810" grpId="0"/>
      <p:bldP spid="458811" grpId="0"/>
      <p:bldP spid="458812" grpId="0" animBg="1"/>
      <p:bldP spid="458813" grpId="0" animBg="1"/>
      <p:bldP spid="458814" grpId="0"/>
      <p:bldP spid="458818" grpId="0"/>
      <p:bldP spid="458819" grpId="0"/>
      <p:bldP spid="458820" grpId="0" animBg="1"/>
      <p:bldP spid="458821" grpId="0" animBg="1"/>
      <p:bldP spid="458825" grpId="0"/>
      <p:bldP spid="458826" grpId="0"/>
      <p:bldP spid="458827" grpId="0" animBg="1"/>
      <p:bldP spid="458828" grpId="0" animBg="1"/>
      <p:bldP spid="458832" grpId="0"/>
      <p:bldP spid="458833" grpId="0"/>
      <p:bldP spid="458834" grpId="0" animBg="1"/>
      <p:bldP spid="458835" grpId="0" animBg="1"/>
      <p:bldP spid="458836" grpId="0"/>
      <p:bldP spid="458836" grpId="1"/>
      <p:bldP spid="458837" grpId="0" animBg="1"/>
      <p:bldP spid="458837" grpId="1" animBg="1"/>
      <p:bldP spid="458838" grpId="0"/>
      <p:bldP spid="458838" grpId="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025" name="Text Box 33"/>
          <p:cNvSpPr txBox="1">
            <a:spLocks noChangeArrowheads="1"/>
          </p:cNvSpPr>
          <p:nvPr/>
        </p:nvSpPr>
        <p:spPr bwMode="auto">
          <a:xfrm>
            <a:off x="7915275" y="6072188"/>
            <a:ext cx="1189038" cy="336550"/>
          </a:xfrm>
          <a:prstGeom prst="rect">
            <a:avLst/>
          </a:prstGeom>
          <a:noFill/>
          <a:ln w="9525">
            <a:noFill/>
            <a:miter lim="800000"/>
            <a:headEnd/>
            <a:tailEnd/>
          </a:ln>
        </p:spPr>
        <p:txBody>
          <a:bodyPr wrap="none">
            <a:spAutoFit/>
          </a:bodyPr>
          <a:lstStyle/>
          <a:p>
            <a:r>
              <a:rPr lang="en-US" sz="1600"/>
              <a:t>0.45 L H</a:t>
            </a:r>
            <a:r>
              <a:rPr lang="en-US" sz="1600" baseline="-25000"/>
              <a:t>2</a:t>
            </a:r>
            <a:r>
              <a:rPr lang="en-US" sz="1600"/>
              <a:t>O</a:t>
            </a:r>
          </a:p>
        </p:txBody>
      </p:sp>
      <p:sp>
        <p:nvSpPr>
          <p:cNvPr id="468994" name="Text Box 2"/>
          <p:cNvSpPr txBox="1">
            <a:spLocks noChangeArrowheads="1"/>
          </p:cNvSpPr>
          <p:nvPr/>
        </p:nvSpPr>
        <p:spPr bwMode="auto">
          <a:xfrm>
            <a:off x="7915275" y="6072188"/>
            <a:ext cx="1189038" cy="336550"/>
          </a:xfrm>
          <a:prstGeom prst="rect">
            <a:avLst/>
          </a:prstGeom>
          <a:noFill/>
          <a:ln w="9525">
            <a:noFill/>
            <a:miter lim="800000"/>
            <a:headEnd/>
            <a:tailEnd/>
          </a:ln>
        </p:spPr>
        <p:txBody>
          <a:bodyPr wrap="none">
            <a:spAutoFit/>
          </a:bodyPr>
          <a:lstStyle/>
          <a:p>
            <a:r>
              <a:rPr lang="en-US" sz="1600"/>
              <a:t>0.45 L H</a:t>
            </a:r>
            <a:r>
              <a:rPr lang="en-US" sz="1600" baseline="-25000"/>
              <a:t>2</a:t>
            </a:r>
            <a:r>
              <a:rPr lang="en-US" sz="1600"/>
              <a:t>O</a:t>
            </a:r>
          </a:p>
        </p:txBody>
      </p:sp>
      <p:sp>
        <p:nvSpPr>
          <p:cNvPr id="468995" name="Text Box 3"/>
          <p:cNvSpPr txBox="1">
            <a:spLocks noChangeArrowheads="1"/>
          </p:cNvSpPr>
          <p:nvPr/>
        </p:nvSpPr>
        <p:spPr bwMode="auto">
          <a:xfrm>
            <a:off x="941388" y="4181475"/>
            <a:ext cx="1468437" cy="336550"/>
          </a:xfrm>
          <a:prstGeom prst="rect">
            <a:avLst/>
          </a:prstGeom>
          <a:noFill/>
          <a:ln w="9525">
            <a:noFill/>
            <a:miter lim="800000"/>
            <a:headEnd/>
            <a:tailEnd/>
          </a:ln>
        </p:spPr>
        <p:txBody>
          <a:bodyPr wrap="none">
            <a:spAutoFit/>
          </a:bodyPr>
          <a:lstStyle/>
          <a:p>
            <a:r>
              <a:rPr lang="en-US" sz="1600"/>
              <a:t>12.5 mol N</a:t>
            </a:r>
            <a:r>
              <a:rPr lang="en-US" sz="1600" baseline="-25000"/>
              <a:t>2</a:t>
            </a:r>
            <a:r>
              <a:rPr lang="en-US" sz="1600"/>
              <a:t>H</a:t>
            </a:r>
            <a:r>
              <a:rPr lang="en-US" sz="1600" baseline="-25000"/>
              <a:t>4</a:t>
            </a:r>
          </a:p>
        </p:txBody>
      </p:sp>
      <p:sp>
        <p:nvSpPr>
          <p:cNvPr id="150533" name="Text Box 4"/>
          <p:cNvSpPr txBox="1">
            <a:spLocks noChangeArrowheads="1"/>
          </p:cNvSpPr>
          <p:nvPr/>
        </p:nvSpPr>
        <p:spPr bwMode="auto">
          <a:xfrm>
            <a:off x="1336675" y="2287588"/>
            <a:ext cx="6215063" cy="396875"/>
          </a:xfrm>
          <a:prstGeom prst="rect">
            <a:avLst/>
          </a:prstGeom>
          <a:noFill/>
          <a:ln w="9525">
            <a:noFill/>
            <a:miter lim="800000"/>
            <a:headEnd/>
            <a:tailEnd/>
          </a:ln>
        </p:spPr>
        <p:txBody>
          <a:bodyPr wrap="none">
            <a:spAutoFit/>
          </a:bodyPr>
          <a:lstStyle/>
          <a:p>
            <a:r>
              <a:rPr lang="en-US" sz="2000"/>
              <a:t>2 N</a:t>
            </a:r>
            <a:r>
              <a:rPr lang="en-US" sz="2000" baseline="-25000"/>
              <a:t>2</a:t>
            </a:r>
            <a:r>
              <a:rPr lang="en-US" sz="2000"/>
              <a:t>H</a:t>
            </a:r>
            <a:r>
              <a:rPr lang="en-US" sz="2000" baseline="-25000"/>
              <a:t>4</a:t>
            </a:r>
            <a:r>
              <a:rPr lang="en-US" sz="2000"/>
              <a:t>(l)   +  N</a:t>
            </a:r>
            <a:r>
              <a:rPr lang="en-US" sz="2000" baseline="-25000"/>
              <a:t>2</a:t>
            </a:r>
            <a:r>
              <a:rPr lang="en-US" sz="2000"/>
              <a:t>O</a:t>
            </a:r>
            <a:r>
              <a:rPr lang="en-US" sz="2000" baseline="-25000"/>
              <a:t>4</a:t>
            </a:r>
            <a:r>
              <a:rPr lang="en-US" sz="2000"/>
              <a:t>(l)                    3 N</a:t>
            </a:r>
            <a:r>
              <a:rPr lang="en-US" sz="2000" baseline="-25000"/>
              <a:t>2</a:t>
            </a:r>
            <a:r>
              <a:rPr lang="en-US" sz="2000"/>
              <a:t>(g)   +   4 H</a:t>
            </a:r>
            <a:r>
              <a:rPr lang="en-US" sz="2000" baseline="-25000"/>
              <a:t>2</a:t>
            </a:r>
            <a:r>
              <a:rPr lang="en-US" sz="2000"/>
              <a:t>O(g)</a:t>
            </a:r>
          </a:p>
        </p:txBody>
      </p:sp>
      <p:sp>
        <p:nvSpPr>
          <p:cNvPr id="150534" name="Text Box 5"/>
          <p:cNvSpPr txBox="1">
            <a:spLocks noChangeArrowheads="1"/>
          </p:cNvSpPr>
          <p:nvPr/>
        </p:nvSpPr>
        <p:spPr bwMode="auto">
          <a:xfrm>
            <a:off x="288925" y="1325563"/>
            <a:ext cx="8239125" cy="517525"/>
          </a:xfrm>
          <a:prstGeom prst="rect">
            <a:avLst/>
          </a:prstGeom>
          <a:noFill/>
          <a:ln w="9525">
            <a:noFill/>
            <a:miter lim="800000"/>
            <a:headEnd/>
            <a:tailEnd/>
          </a:ln>
        </p:spPr>
        <p:txBody>
          <a:bodyPr wrap="none">
            <a:spAutoFit/>
          </a:bodyPr>
          <a:lstStyle/>
          <a:p>
            <a:pPr marL="457200" indent="-457200"/>
            <a:r>
              <a:rPr lang="en-US"/>
              <a:t>5.  An unbalanced chemical equation is given as __N</a:t>
            </a:r>
            <a:r>
              <a:rPr lang="en-US" baseline="-25000"/>
              <a:t>2</a:t>
            </a:r>
            <a:r>
              <a:rPr lang="en-US"/>
              <a:t>H</a:t>
            </a:r>
            <a:r>
              <a:rPr lang="en-US" baseline="-25000"/>
              <a:t>4</a:t>
            </a:r>
            <a:r>
              <a:rPr lang="en-US"/>
              <a:t>(l)  +   __N</a:t>
            </a:r>
            <a:r>
              <a:rPr lang="en-US" baseline="-25000"/>
              <a:t>2</a:t>
            </a:r>
            <a:r>
              <a:rPr lang="en-US"/>
              <a:t>O</a:t>
            </a:r>
            <a:r>
              <a:rPr lang="en-US" baseline="-25000"/>
              <a:t>4</a:t>
            </a:r>
            <a:r>
              <a:rPr lang="en-US"/>
              <a:t>(l)           __N</a:t>
            </a:r>
            <a:r>
              <a:rPr lang="en-US" baseline="-25000"/>
              <a:t>2</a:t>
            </a:r>
            <a:r>
              <a:rPr lang="en-US"/>
              <a:t>(g)   +   __ H</a:t>
            </a:r>
            <a:r>
              <a:rPr lang="en-US" baseline="-25000"/>
              <a:t>2</a:t>
            </a:r>
            <a:r>
              <a:rPr lang="en-US"/>
              <a:t>O(l). </a:t>
            </a:r>
          </a:p>
          <a:p>
            <a:pPr marL="457200" indent="-457200"/>
            <a:r>
              <a:rPr lang="en-US"/>
              <a:t>             If you begin with 400 g of N</a:t>
            </a:r>
            <a:r>
              <a:rPr lang="en-US" baseline="-25000"/>
              <a:t>2</a:t>
            </a:r>
            <a:r>
              <a:rPr lang="en-US"/>
              <a:t>H</a:t>
            </a:r>
            <a:r>
              <a:rPr lang="en-US" baseline="-25000"/>
              <a:t>4</a:t>
            </a:r>
            <a:r>
              <a:rPr lang="en-US"/>
              <a:t> and 900 g of N</a:t>
            </a:r>
            <a:r>
              <a:rPr lang="en-US" baseline="-25000"/>
              <a:t>2</a:t>
            </a:r>
            <a:r>
              <a:rPr lang="en-US"/>
              <a:t>O</a:t>
            </a:r>
            <a:r>
              <a:rPr lang="en-US" baseline="-25000"/>
              <a:t>4</a:t>
            </a:r>
            <a:r>
              <a:rPr lang="en-US"/>
              <a:t>…</a:t>
            </a:r>
          </a:p>
        </p:txBody>
      </p:sp>
      <p:sp>
        <p:nvSpPr>
          <p:cNvPr id="150535" name="Line 6"/>
          <p:cNvSpPr>
            <a:spLocks noChangeShapeType="1"/>
          </p:cNvSpPr>
          <p:nvPr/>
        </p:nvSpPr>
        <p:spPr bwMode="auto">
          <a:xfrm>
            <a:off x="4067175" y="2514600"/>
            <a:ext cx="857250" cy="0"/>
          </a:xfrm>
          <a:prstGeom prst="line">
            <a:avLst/>
          </a:prstGeom>
          <a:noFill/>
          <a:ln w="22225">
            <a:solidFill>
              <a:schemeClr val="tx1"/>
            </a:solidFill>
            <a:round/>
            <a:headEnd/>
            <a:tailEnd type="triangle" w="med" len="med"/>
          </a:ln>
        </p:spPr>
        <p:txBody>
          <a:bodyPr/>
          <a:lstStyle/>
          <a:p>
            <a:endParaRPr lang="en-US"/>
          </a:p>
        </p:txBody>
      </p:sp>
      <p:sp>
        <p:nvSpPr>
          <p:cNvPr id="150536" name="Rectangle 7"/>
          <p:cNvSpPr>
            <a:spLocks noGrp="1" noChangeArrowheads="1"/>
          </p:cNvSpPr>
          <p:nvPr>
            <p:ph type="title"/>
          </p:nvPr>
        </p:nvSpPr>
        <p:spPr>
          <a:noFill/>
        </p:spPr>
        <p:txBody>
          <a:bodyPr/>
          <a:lstStyle/>
          <a:p>
            <a:pPr eaLnBrk="1" hangingPunct="1"/>
            <a:r>
              <a:rPr lang="en-US" sz="2800" i="1" smtClean="0"/>
              <a:t>Limiting Reactant Problems</a:t>
            </a:r>
          </a:p>
        </p:txBody>
      </p:sp>
      <p:sp>
        <p:nvSpPr>
          <p:cNvPr id="469000" name="Oval 8">
            <a:hlinkClick r:id="rId3" action="ppaction://hlinksldjump"/>
          </p:cNvPr>
          <p:cNvSpPr>
            <a:spLocks noChangeArrowheads="1"/>
          </p:cNvSpPr>
          <p:nvPr/>
        </p:nvSpPr>
        <p:spPr bwMode="auto">
          <a:xfrm>
            <a:off x="300038" y="226536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Back</a:t>
            </a:r>
          </a:p>
        </p:txBody>
      </p:sp>
      <p:sp>
        <p:nvSpPr>
          <p:cNvPr id="150538" name="Line 9"/>
          <p:cNvSpPr>
            <a:spLocks noChangeShapeType="1"/>
          </p:cNvSpPr>
          <p:nvPr/>
        </p:nvSpPr>
        <p:spPr bwMode="auto">
          <a:xfrm>
            <a:off x="6153150" y="1495425"/>
            <a:ext cx="304800" cy="0"/>
          </a:xfrm>
          <a:prstGeom prst="line">
            <a:avLst/>
          </a:prstGeom>
          <a:noFill/>
          <a:ln w="12700">
            <a:solidFill>
              <a:schemeClr val="tx1"/>
            </a:solidFill>
            <a:round/>
            <a:headEnd/>
            <a:tailEnd type="triangle" w="med" len="med"/>
          </a:ln>
        </p:spPr>
        <p:txBody>
          <a:bodyPr/>
          <a:lstStyle/>
          <a:p>
            <a:endParaRPr lang="en-US"/>
          </a:p>
        </p:txBody>
      </p:sp>
      <p:sp>
        <p:nvSpPr>
          <p:cNvPr id="150539" name="Text Box 10"/>
          <p:cNvSpPr txBox="1">
            <a:spLocks noChangeArrowheads="1"/>
          </p:cNvSpPr>
          <p:nvPr/>
        </p:nvSpPr>
        <p:spPr bwMode="auto">
          <a:xfrm>
            <a:off x="946150" y="1887538"/>
            <a:ext cx="7245350" cy="304800"/>
          </a:xfrm>
          <a:prstGeom prst="rect">
            <a:avLst/>
          </a:prstGeom>
          <a:noFill/>
          <a:ln w="9525">
            <a:noFill/>
            <a:miter lim="800000"/>
            <a:headEnd/>
            <a:tailEnd/>
          </a:ln>
        </p:spPr>
        <p:txBody>
          <a:bodyPr wrap="none">
            <a:spAutoFit/>
          </a:bodyPr>
          <a:lstStyle/>
          <a:p>
            <a:r>
              <a:rPr lang="en-US"/>
              <a:t>A.  Find the number of liters of water produced, assuming the reaction goes to completion.</a:t>
            </a:r>
          </a:p>
        </p:txBody>
      </p:sp>
      <p:sp>
        <p:nvSpPr>
          <p:cNvPr id="469003" name="Text Box 11"/>
          <p:cNvSpPr txBox="1">
            <a:spLocks noChangeArrowheads="1"/>
          </p:cNvSpPr>
          <p:nvPr/>
        </p:nvSpPr>
        <p:spPr bwMode="auto">
          <a:xfrm>
            <a:off x="1447800" y="2608263"/>
            <a:ext cx="692150" cy="336550"/>
          </a:xfrm>
          <a:prstGeom prst="rect">
            <a:avLst/>
          </a:prstGeom>
          <a:noFill/>
          <a:ln w="9525">
            <a:noFill/>
            <a:miter lim="800000"/>
            <a:headEnd/>
            <a:tailEnd/>
          </a:ln>
        </p:spPr>
        <p:txBody>
          <a:bodyPr wrap="none">
            <a:spAutoFit/>
          </a:bodyPr>
          <a:lstStyle/>
          <a:p>
            <a:r>
              <a:rPr lang="en-US" sz="1600"/>
              <a:t>400 g</a:t>
            </a:r>
          </a:p>
        </p:txBody>
      </p:sp>
      <p:sp>
        <p:nvSpPr>
          <p:cNvPr id="469004" name="Text Box 12"/>
          <p:cNvSpPr txBox="1">
            <a:spLocks noChangeArrowheads="1"/>
          </p:cNvSpPr>
          <p:nvPr/>
        </p:nvSpPr>
        <p:spPr bwMode="auto">
          <a:xfrm>
            <a:off x="2886075" y="2636838"/>
            <a:ext cx="692150" cy="336550"/>
          </a:xfrm>
          <a:prstGeom prst="rect">
            <a:avLst/>
          </a:prstGeom>
          <a:noFill/>
          <a:ln w="9525">
            <a:noFill/>
            <a:miter lim="800000"/>
            <a:headEnd/>
            <a:tailEnd/>
          </a:ln>
        </p:spPr>
        <p:txBody>
          <a:bodyPr wrap="none">
            <a:spAutoFit/>
          </a:bodyPr>
          <a:lstStyle/>
          <a:p>
            <a:r>
              <a:rPr lang="en-US" sz="1600"/>
              <a:t>900 g</a:t>
            </a:r>
          </a:p>
        </p:txBody>
      </p:sp>
      <p:sp>
        <p:nvSpPr>
          <p:cNvPr id="469005" name="Line 13"/>
          <p:cNvSpPr>
            <a:spLocks noChangeShapeType="1"/>
          </p:cNvSpPr>
          <p:nvPr/>
        </p:nvSpPr>
        <p:spPr bwMode="auto">
          <a:xfrm>
            <a:off x="1743075" y="2989263"/>
            <a:ext cx="0" cy="1152525"/>
          </a:xfrm>
          <a:prstGeom prst="line">
            <a:avLst/>
          </a:prstGeom>
          <a:noFill/>
          <a:ln w="9525">
            <a:solidFill>
              <a:schemeClr val="tx1"/>
            </a:solidFill>
            <a:round/>
            <a:headEnd/>
            <a:tailEnd type="triangle" w="med" len="med"/>
          </a:ln>
        </p:spPr>
        <p:txBody>
          <a:bodyPr/>
          <a:lstStyle/>
          <a:p>
            <a:endParaRPr lang="en-US"/>
          </a:p>
        </p:txBody>
      </p:sp>
      <p:sp>
        <p:nvSpPr>
          <p:cNvPr id="469006" name="Line 14"/>
          <p:cNvSpPr>
            <a:spLocks noChangeShapeType="1"/>
          </p:cNvSpPr>
          <p:nvPr/>
        </p:nvSpPr>
        <p:spPr bwMode="auto">
          <a:xfrm>
            <a:off x="3211513" y="2997200"/>
            <a:ext cx="0" cy="1152525"/>
          </a:xfrm>
          <a:prstGeom prst="line">
            <a:avLst/>
          </a:prstGeom>
          <a:noFill/>
          <a:ln w="9525">
            <a:solidFill>
              <a:schemeClr val="tx1"/>
            </a:solidFill>
            <a:round/>
            <a:headEnd/>
            <a:tailEnd type="triangle" w="med" len="med"/>
          </a:ln>
        </p:spPr>
        <p:txBody>
          <a:bodyPr/>
          <a:lstStyle/>
          <a:p>
            <a:endParaRPr lang="en-US"/>
          </a:p>
        </p:txBody>
      </p:sp>
      <p:sp>
        <p:nvSpPr>
          <p:cNvPr id="469007" name="Text Box 15"/>
          <p:cNvSpPr txBox="1">
            <a:spLocks noChangeArrowheads="1"/>
          </p:cNvSpPr>
          <p:nvPr/>
        </p:nvSpPr>
        <p:spPr bwMode="auto">
          <a:xfrm>
            <a:off x="1792288" y="3243263"/>
            <a:ext cx="1077912" cy="336550"/>
          </a:xfrm>
          <a:prstGeom prst="rect">
            <a:avLst/>
          </a:prstGeom>
          <a:noFill/>
          <a:ln w="9525">
            <a:noFill/>
            <a:miter lim="800000"/>
            <a:headEnd/>
            <a:tailEnd/>
          </a:ln>
        </p:spPr>
        <p:txBody>
          <a:bodyPr wrap="none">
            <a:spAutoFit/>
          </a:bodyPr>
          <a:lstStyle/>
          <a:p>
            <a:r>
              <a:rPr lang="en-US" sz="1600"/>
              <a:t>/ 32 g/mol</a:t>
            </a:r>
          </a:p>
        </p:txBody>
      </p:sp>
      <p:sp>
        <p:nvSpPr>
          <p:cNvPr id="469008" name="Text Box 16"/>
          <p:cNvSpPr txBox="1">
            <a:spLocks noChangeArrowheads="1"/>
          </p:cNvSpPr>
          <p:nvPr/>
        </p:nvSpPr>
        <p:spPr bwMode="auto">
          <a:xfrm>
            <a:off x="3260725" y="3240088"/>
            <a:ext cx="1077913" cy="336550"/>
          </a:xfrm>
          <a:prstGeom prst="rect">
            <a:avLst/>
          </a:prstGeom>
          <a:noFill/>
          <a:ln w="9525">
            <a:noFill/>
            <a:miter lim="800000"/>
            <a:headEnd/>
            <a:tailEnd/>
          </a:ln>
        </p:spPr>
        <p:txBody>
          <a:bodyPr wrap="none">
            <a:spAutoFit/>
          </a:bodyPr>
          <a:lstStyle/>
          <a:p>
            <a:r>
              <a:rPr lang="en-US" sz="1600"/>
              <a:t>/ 92 g/mol</a:t>
            </a:r>
          </a:p>
        </p:txBody>
      </p:sp>
      <p:sp>
        <p:nvSpPr>
          <p:cNvPr id="469009" name="Text Box 17"/>
          <p:cNvSpPr txBox="1">
            <a:spLocks noChangeArrowheads="1"/>
          </p:cNvSpPr>
          <p:nvPr/>
        </p:nvSpPr>
        <p:spPr bwMode="auto">
          <a:xfrm>
            <a:off x="2587625" y="4178300"/>
            <a:ext cx="1481138" cy="336550"/>
          </a:xfrm>
          <a:prstGeom prst="rect">
            <a:avLst/>
          </a:prstGeom>
          <a:noFill/>
          <a:ln w="9525">
            <a:noFill/>
            <a:miter lim="800000"/>
            <a:headEnd/>
            <a:tailEnd/>
          </a:ln>
        </p:spPr>
        <p:txBody>
          <a:bodyPr wrap="none">
            <a:spAutoFit/>
          </a:bodyPr>
          <a:lstStyle/>
          <a:p>
            <a:r>
              <a:rPr lang="en-US" sz="1600"/>
              <a:t>9.78 mol N</a:t>
            </a:r>
            <a:r>
              <a:rPr lang="en-US" sz="1600" baseline="-25000"/>
              <a:t>2</a:t>
            </a:r>
            <a:r>
              <a:rPr lang="en-US" sz="1600"/>
              <a:t>O</a:t>
            </a:r>
            <a:r>
              <a:rPr lang="en-US" sz="1600" baseline="-25000"/>
              <a:t>4</a:t>
            </a:r>
          </a:p>
        </p:txBody>
      </p:sp>
      <p:sp>
        <p:nvSpPr>
          <p:cNvPr id="469010" name="Line 18"/>
          <p:cNvSpPr>
            <a:spLocks noChangeShapeType="1"/>
          </p:cNvSpPr>
          <p:nvPr/>
        </p:nvSpPr>
        <p:spPr bwMode="auto">
          <a:xfrm>
            <a:off x="1074738" y="4471988"/>
            <a:ext cx="1216025" cy="0"/>
          </a:xfrm>
          <a:prstGeom prst="line">
            <a:avLst/>
          </a:prstGeom>
          <a:noFill/>
          <a:ln w="9525">
            <a:solidFill>
              <a:schemeClr val="tx1"/>
            </a:solidFill>
            <a:round/>
            <a:headEnd/>
            <a:tailEnd/>
          </a:ln>
        </p:spPr>
        <p:txBody>
          <a:bodyPr/>
          <a:lstStyle/>
          <a:p>
            <a:endParaRPr lang="en-US"/>
          </a:p>
        </p:txBody>
      </p:sp>
      <p:sp>
        <p:nvSpPr>
          <p:cNvPr id="469011" name="Line 19"/>
          <p:cNvSpPr>
            <a:spLocks noChangeShapeType="1"/>
          </p:cNvSpPr>
          <p:nvPr/>
        </p:nvSpPr>
        <p:spPr bwMode="auto">
          <a:xfrm>
            <a:off x="2679700" y="4471988"/>
            <a:ext cx="1249363" cy="0"/>
          </a:xfrm>
          <a:prstGeom prst="line">
            <a:avLst/>
          </a:prstGeom>
          <a:noFill/>
          <a:ln w="9525">
            <a:solidFill>
              <a:schemeClr val="tx1"/>
            </a:solidFill>
            <a:round/>
            <a:headEnd/>
            <a:tailEnd/>
          </a:ln>
        </p:spPr>
        <p:txBody>
          <a:bodyPr/>
          <a:lstStyle/>
          <a:p>
            <a:endParaRPr lang="en-US"/>
          </a:p>
        </p:txBody>
      </p:sp>
      <p:sp>
        <p:nvSpPr>
          <p:cNvPr id="469012" name="Text Box 20"/>
          <p:cNvSpPr txBox="1">
            <a:spLocks noChangeArrowheads="1"/>
          </p:cNvSpPr>
          <p:nvPr/>
        </p:nvSpPr>
        <p:spPr bwMode="auto">
          <a:xfrm>
            <a:off x="1492250" y="4435475"/>
            <a:ext cx="296863" cy="336550"/>
          </a:xfrm>
          <a:prstGeom prst="rect">
            <a:avLst/>
          </a:prstGeom>
          <a:noFill/>
          <a:ln w="9525">
            <a:noFill/>
            <a:miter lim="800000"/>
            <a:headEnd/>
            <a:tailEnd/>
          </a:ln>
        </p:spPr>
        <p:txBody>
          <a:bodyPr wrap="none">
            <a:spAutoFit/>
          </a:bodyPr>
          <a:lstStyle/>
          <a:p>
            <a:r>
              <a:rPr lang="en-US" sz="1600"/>
              <a:t>2</a:t>
            </a:r>
          </a:p>
        </p:txBody>
      </p:sp>
      <p:sp>
        <p:nvSpPr>
          <p:cNvPr id="469013" name="Text Box 21"/>
          <p:cNvSpPr txBox="1">
            <a:spLocks noChangeArrowheads="1"/>
          </p:cNvSpPr>
          <p:nvPr/>
        </p:nvSpPr>
        <p:spPr bwMode="auto">
          <a:xfrm>
            <a:off x="3111500" y="4443413"/>
            <a:ext cx="296863" cy="336550"/>
          </a:xfrm>
          <a:prstGeom prst="rect">
            <a:avLst/>
          </a:prstGeom>
          <a:noFill/>
          <a:ln w="9525">
            <a:noFill/>
            <a:miter lim="800000"/>
            <a:headEnd/>
            <a:tailEnd/>
          </a:ln>
        </p:spPr>
        <p:txBody>
          <a:bodyPr wrap="none">
            <a:spAutoFit/>
          </a:bodyPr>
          <a:lstStyle/>
          <a:p>
            <a:r>
              <a:rPr lang="en-US" sz="1600"/>
              <a:t>1</a:t>
            </a:r>
          </a:p>
        </p:txBody>
      </p:sp>
      <p:sp>
        <p:nvSpPr>
          <p:cNvPr id="469014" name="Text Box 22"/>
          <p:cNvSpPr txBox="1">
            <a:spLocks noChangeArrowheads="1"/>
          </p:cNvSpPr>
          <p:nvPr/>
        </p:nvSpPr>
        <p:spPr bwMode="auto">
          <a:xfrm>
            <a:off x="1344613" y="4865688"/>
            <a:ext cx="579437" cy="336550"/>
          </a:xfrm>
          <a:prstGeom prst="rect">
            <a:avLst/>
          </a:prstGeom>
          <a:noFill/>
          <a:ln w="9525">
            <a:noFill/>
            <a:miter lim="800000"/>
            <a:headEnd/>
            <a:tailEnd/>
          </a:ln>
        </p:spPr>
        <p:txBody>
          <a:bodyPr wrap="none">
            <a:spAutoFit/>
          </a:bodyPr>
          <a:lstStyle/>
          <a:p>
            <a:r>
              <a:rPr lang="en-US" sz="1600"/>
              <a:t>6.25</a:t>
            </a:r>
          </a:p>
        </p:txBody>
      </p:sp>
      <p:sp>
        <p:nvSpPr>
          <p:cNvPr id="469015" name="Text Box 23"/>
          <p:cNvSpPr txBox="1">
            <a:spLocks noChangeArrowheads="1"/>
          </p:cNvSpPr>
          <p:nvPr/>
        </p:nvSpPr>
        <p:spPr bwMode="auto">
          <a:xfrm>
            <a:off x="2967038" y="4862513"/>
            <a:ext cx="579437" cy="336550"/>
          </a:xfrm>
          <a:prstGeom prst="rect">
            <a:avLst/>
          </a:prstGeom>
          <a:noFill/>
          <a:ln w="9525">
            <a:noFill/>
            <a:miter lim="800000"/>
            <a:headEnd/>
            <a:tailEnd/>
          </a:ln>
        </p:spPr>
        <p:txBody>
          <a:bodyPr wrap="none">
            <a:spAutoFit/>
          </a:bodyPr>
          <a:lstStyle/>
          <a:p>
            <a:r>
              <a:rPr lang="en-US" sz="1600"/>
              <a:t>9.78</a:t>
            </a:r>
          </a:p>
        </p:txBody>
      </p:sp>
      <p:sp>
        <p:nvSpPr>
          <p:cNvPr id="469016" name="Text Box 24"/>
          <p:cNvSpPr txBox="1">
            <a:spLocks noChangeArrowheads="1"/>
          </p:cNvSpPr>
          <p:nvPr/>
        </p:nvSpPr>
        <p:spPr bwMode="auto">
          <a:xfrm>
            <a:off x="730250" y="6078538"/>
            <a:ext cx="2413000" cy="336550"/>
          </a:xfrm>
          <a:prstGeom prst="rect">
            <a:avLst/>
          </a:prstGeom>
          <a:noFill/>
          <a:ln w="9525">
            <a:noFill/>
            <a:miter lim="800000"/>
            <a:headEnd/>
            <a:tailEnd/>
          </a:ln>
        </p:spPr>
        <p:txBody>
          <a:bodyPr wrap="none">
            <a:spAutoFit/>
          </a:bodyPr>
          <a:lstStyle/>
          <a:p>
            <a:r>
              <a:rPr lang="en-US" sz="1600"/>
              <a:t>x L H</a:t>
            </a:r>
            <a:r>
              <a:rPr lang="en-US" sz="1600" baseline="-25000"/>
              <a:t>2</a:t>
            </a:r>
            <a:r>
              <a:rPr lang="en-US" sz="1600"/>
              <a:t>O = 12.5 mol N</a:t>
            </a:r>
            <a:r>
              <a:rPr lang="en-US" sz="1600" baseline="-25000"/>
              <a:t>2</a:t>
            </a:r>
            <a:r>
              <a:rPr lang="en-US" sz="1600"/>
              <a:t>H</a:t>
            </a:r>
            <a:r>
              <a:rPr lang="en-US" sz="1600" baseline="-25000"/>
              <a:t>4</a:t>
            </a:r>
          </a:p>
        </p:txBody>
      </p:sp>
      <p:grpSp>
        <p:nvGrpSpPr>
          <p:cNvPr id="2" name="Group 25"/>
          <p:cNvGrpSpPr>
            <a:grpSpLocks/>
          </p:cNvGrpSpPr>
          <p:nvPr/>
        </p:nvGrpSpPr>
        <p:grpSpPr bwMode="auto">
          <a:xfrm>
            <a:off x="3125788" y="5835650"/>
            <a:ext cx="1119187" cy="808038"/>
            <a:chOff x="4174" y="2818"/>
            <a:chExt cx="756" cy="509"/>
          </a:xfrm>
        </p:grpSpPr>
        <p:sp>
          <p:nvSpPr>
            <p:cNvPr id="150589" name="AutoShape 26"/>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0590" name="Line 27"/>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69020" name="Text Box 28"/>
          <p:cNvSpPr txBox="1">
            <a:spLocks noChangeArrowheads="1"/>
          </p:cNvSpPr>
          <p:nvPr/>
        </p:nvSpPr>
        <p:spPr bwMode="auto">
          <a:xfrm>
            <a:off x="3105150" y="6259513"/>
            <a:ext cx="1185863" cy="336550"/>
          </a:xfrm>
          <a:prstGeom prst="rect">
            <a:avLst/>
          </a:prstGeom>
          <a:noFill/>
          <a:ln w="9525">
            <a:noFill/>
            <a:miter lim="800000"/>
            <a:headEnd/>
            <a:tailEnd/>
          </a:ln>
        </p:spPr>
        <p:txBody>
          <a:bodyPr wrap="none">
            <a:spAutoFit/>
          </a:bodyPr>
          <a:lstStyle/>
          <a:p>
            <a:r>
              <a:rPr lang="en-US" sz="1600"/>
              <a:t>2 mol N</a:t>
            </a:r>
            <a:r>
              <a:rPr lang="en-US" sz="1600" baseline="-25000"/>
              <a:t>2</a:t>
            </a:r>
            <a:r>
              <a:rPr lang="en-US" sz="1600"/>
              <a:t>H</a:t>
            </a:r>
            <a:r>
              <a:rPr lang="en-US" sz="1600" baseline="-25000"/>
              <a:t>4</a:t>
            </a:r>
          </a:p>
        </p:txBody>
      </p:sp>
      <p:sp>
        <p:nvSpPr>
          <p:cNvPr id="469021" name="Text Box 29"/>
          <p:cNvSpPr txBox="1">
            <a:spLocks noChangeArrowheads="1"/>
          </p:cNvSpPr>
          <p:nvPr/>
        </p:nvSpPr>
        <p:spPr bwMode="auto">
          <a:xfrm>
            <a:off x="3149600" y="5902325"/>
            <a:ext cx="1120775" cy="336550"/>
          </a:xfrm>
          <a:prstGeom prst="rect">
            <a:avLst/>
          </a:prstGeom>
          <a:noFill/>
          <a:ln w="9525">
            <a:noFill/>
            <a:miter lim="800000"/>
            <a:headEnd/>
            <a:tailEnd/>
          </a:ln>
        </p:spPr>
        <p:txBody>
          <a:bodyPr wrap="none">
            <a:spAutoFit/>
          </a:bodyPr>
          <a:lstStyle/>
          <a:p>
            <a:r>
              <a:rPr lang="en-US" sz="1600"/>
              <a:t>4 mol H</a:t>
            </a:r>
            <a:r>
              <a:rPr lang="en-US" sz="1600" baseline="-25000"/>
              <a:t>2</a:t>
            </a:r>
            <a:r>
              <a:rPr lang="en-US" sz="1600"/>
              <a:t>O</a:t>
            </a:r>
          </a:p>
        </p:txBody>
      </p:sp>
      <p:sp>
        <p:nvSpPr>
          <p:cNvPr id="469022" name="Line 30"/>
          <p:cNvSpPr>
            <a:spLocks noChangeShapeType="1"/>
          </p:cNvSpPr>
          <p:nvPr/>
        </p:nvSpPr>
        <p:spPr bwMode="auto">
          <a:xfrm flipV="1">
            <a:off x="2243138" y="6210300"/>
            <a:ext cx="776287" cy="98425"/>
          </a:xfrm>
          <a:prstGeom prst="line">
            <a:avLst/>
          </a:prstGeom>
          <a:noFill/>
          <a:ln w="9525">
            <a:solidFill>
              <a:srgbClr val="FF0000"/>
            </a:solidFill>
            <a:round/>
            <a:headEnd/>
            <a:tailEnd/>
          </a:ln>
        </p:spPr>
        <p:txBody>
          <a:bodyPr/>
          <a:lstStyle/>
          <a:p>
            <a:endParaRPr lang="en-US"/>
          </a:p>
        </p:txBody>
      </p:sp>
      <p:sp>
        <p:nvSpPr>
          <p:cNvPr id="469023" name="Line 31"/>
          <p:cNvSpPr>
            <a:spLocks noChangeShapeType="1"/>
          </p:cNvSpPr>
          <p:nvPr/>
        </p:nvSpPr>
        <p:spPr bwMode="auto">
          <a:xfrm flipV="1">
            <a:off x="3392488" y="6391275"/>
            <a:ext cx="752475" cy="127000"/>
          </a:xfrm>
          <a:prstGeom prst="line">
            <a:avLst/>
          </a:prstGeom>
          <a:noFill/>
          <a:ln w="9525">
            <a:solidFill>
              <a:srgbClr val="FF0000"/>
            </a:solidFill>
            <a:round/>
            <a:headEnd/>
            <a:tailEnd/>
          </a:ln>
        </p:spPr>
        <p:txBody>
          <a:bodyPr/>
          <a:lstStyle/>
          <a:p>
            <a:endParaRPr lang="en-US"/>
          </a:p>
        </p:txBody>
      </p:sp>
      <p:sp>
        <p:nvSpPr>
          <p:cNvPr id="469024" name="Text Box 32"/>
          <p:cNvSpPr txBox="1">
            <a:spLocks noChangeArrowheads="1"/>
          </p:cNvSpPr>
          <p:nvPr/>
        </p:nvSpPr>
        <p:spPr bwMode="auto">
          <a:xfrm>
            <a:off x="7693025" y="6067425"/>
            <a:ext cx="303213" cy="336550"/>
          </a:xfrm>
          <a:prstGeom prst="rect">
            <a:avLst/>
          </a:prstGeom>
          <a:noFill/>
          <a:ln w="9525">
            <a:noFill/>
            <a:miter lim="800000"/>
            <a:headEnd/>
            <a:tailEnd/>
          </a:ln>
        </p:spPr>
        <p:txBody>
          <a:bodyPr wrap="none">
            <a:spAutoFit/>
          </a:bodyPr>
          <a:lstStyle/>
          <a:p>
            <a:r>
              <a:rPr lang="en-US" sz="1600"/>
              <a:t>=</a:t>
            </a:r>
          </a:p>
        </p:txBody>
      </p:sp>
      <p:sp>
        <p:nvSpPr>
          <p:cNvPr id="469026" name="Freeform 34"/>
          <p:cNvSpPr>
            <a:spLocks/>
          </p:cNvSpPr>
          <p:nvPr/>
        </p:nvSpPr>
        <p:spPr bwMode="auto">
          <a:xfrm>
            <a:off x="1668463" y="5156200"/>
            <a:ext cx="1568450" cy="431800"/>
          </a:xfrm>
          <a:custGeom>
            <a:avLst/>
            <a:gdLst>
              <a:gd name="T0" fmla="*/ 0 w 988"/>
              <a:gd name="T1" fmla="*/ 37801545 h 272"/>
              <a:gd name="T2" fmla="*/ 1149191363 w 988"/>
              <a:gd name="T3" fmla="*/ 680442081 h 272"/>
              <a:gd name="T4" fmla="*/ 2147483647 w 988"/>
              <a:gd name="T5" fmla="*/ 0 h 272"/>
              <a:gd name="T6" fmla="*/ 0 60000 65536"/>
              <a:gd name="T7" fmla="*/ 0 60000 65536"/>
              <a:gd name="T8" fmla="*/ 0 60000 65536"/>
              <a:gd name="T9" fmla="*/ 0 w 988"/>
              <a:gd name="T10" fmla="*/ 0 h 272"/>
              <a:gd name="T11" fmla="*/ 988 w 988"/>
              <a:gd name="T12" fmla="*/ 272 h 272"/>
            </a:gdLst>
            <a:ahLst/>
            <a:cxnLst>
              <a:cxn ang="T6">
                <a:pos x="T0" y="T1"/>
              </a:cxn>
              <a:cxn ang="T7">
                <a:pos x="T2" y="T3"/>
              </a:cxn>
              <a:cxn ang="T8">
                <a:pos x="T4" y="T5"/>
              </a:cxn>
            </a:cxnLst>
            <a:rect l="T9" t="T10" r="T11" b="T12"/>
            <a:pathLst>
              <a:path w="988" h="272">
                <a:moveTo>
                  <a:pt x="0" y="15"/>
                </a:moveTo>
                <a:cubicBezTo>
                  <a:pt x="145" y="143"/>
                  <a:pt x="291" y="272"/>
                  <a:pt x="456" y="270"/>
                </a:cubicBezTo>
                <a:cubicBezTo>
                  <a:pt x="621" y="268"/>
                  <a:pt x="804" y="134"/>
                  <a:pt x="988" y="0"/>
                </a:cubicBezTo>
              </a:path>
            </a:pathLst>
          </a:custGeom>
          <a:noFill/>
          <a:ln w="9525">
            <a:solidFill>
              <a:schemeClr val="bg2"/>
            </a:solidFill>
            <a:round/>
            <a:headEnd type="stealth" w="med" len="med"/>
            <a:tailEnd type="stealth" w="med" len="med"/>
          </a:ln>
        </p:spPr>
        <p:txBody>
          <a:bodyPr/>
          <a:lstStyle/>
          <a:p>
            <a:endParaRPr lang="en-US"/>
          </a:p>
        </p:txBody>
      </p:sp>
      <p:sp>
        <p:nvSpPr>
          <p:cNvPr id="469027" name="Text Box 35"/>
          <p:cNvSpPr txBox="1">
            <a:spLocks noChangeArrowheads="1"/>
          </p:cNvSpPr>
          <p:nvPr/>
        </p:nvSpPr>
        <p:spPr bwMode="auto">
          <a:xfrm>
            <a:off x="1489075" y="5340350"/>
            <a:ext cx="1809750" cy="581025"/>
          </a:xfrm>
          <a:prstGeom prst="rect">
            <a:avLst/>
          </a:prstGeom>
          <a:solidFill>
            <a:schemeClr val="bg1"/>
          </a:solidFill>
          <a:ln w="9525">
            <a:noFill/>
            <a:miter lim="800000"/>
            <a:headEnd/>
            <a:tailEnd/>
          </a:ln>
        </p:spPr>
        <p:txBody>
          <a:bodyPr wrap="none">
            <a:spAutoFit/>
          </a:bodyPr>
          <a:lstStyle/>
          <a:p>
            <a:pPr algn="ctr"/>
            <a:r>
              <a:rPr lang="en-US" sz="1600">
                <a:solidFill>
                  <a:srgbClr val="5F5F5F"/>
                </a:solidFill>
              </a:rPr>
              <a:t>smaller number</a:t>
            </a:r>
          </a:p>
          <a:p>
            <a:pPr algn="ctr"/>
            <a:r>
              <a:rPr lang="en-US" sz="1600">
                <a:solidFill>
                  <a:srgbClr val="5F5F5F"/>
                </a:solidFill>
              </a:rPr>
              <a:t>is limiting reactant</a:t>
            </a:r>
          </a:p>
        </p:txBody>
      </p:sp>
      <p:sp>
        <p:nvSpPr>
          <p:cNvPr id="469028" name="Text Box 36"/>
          <p:cNvSpPr txBox="1">
            <a:spLocks noChangeArrowheads="1"/>
          </p:cNvSpPr>
          <p:nvPr/>
        </p:nvSpPr>
        <p:spPr bwMode="auto">
          <a:xfrm>
            <a:off x="6680200" y="2630488"/>
            <a:ext cx="420688" cy="304800"/>
          </a:xfrm>
          <a:prstGeom prst="rect">
            <a:avLst/>
          </a:prstGeom>
          <a:noFill/>
          <a:ln w="9525">
            <a:noFill/>
            <a:miter lim="800000"/>
            <a:headEnd/>
            <a:tailEnd/>
          </a:ln>
        </p:spPr>
        <p:txBody>
          <a:bodyPr wrap="none">
            <a:spAutoFit/>
          </a:bodyPr>
          <a:lstStyle/>
          <a:p>
            <a:r>
              <a:rPr lang="en-US"/>
              <a:t>x L</a:t>
            </a:r>
          </a:p>
        </p:txBody>
      </p:sp>
      <p:grpSp>
        <p:nvGrpSpPr>
          <p:cNvPr id="3" name="Group 37"/>
          <p:cNvGrpSpPr>
            <a:grpSpLocks/>
          </p:cNvGrpSpPr>
          <p:nvPr/>
        </p:nvGrpSpPr>
        <p:grpSpPr bwMode="auto">
          <a:xfrm>
            <a:off x="4271963" y="5835650"/>
            <a:ext cx="1050925" cy="808038"/>
            <a:chOff x="4174" y="2818"/>
            <a:chExt cx="756" cy="509"/>
          </a:xfrm>
        </p:grpSpPr>
        <p:sp>
          <p:nvSpPr>
            <p:cNvPr id="150587" name="AutoShape 38"/>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0588" name="Line 39"/>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69032" name="Text Box 40"/>
          <p:cNvSpPr txBox="1">
            <a:spLocks noChangeArrowheads="1"/>
          </p:cNvSpPr>
          <p:nvPr/>
        </p:nvSpPr>
        <p:spPr bwMode="auto">
          <a:xfrm>
            <a:off x="4232275" y="6259513"/>
            <a:ext cx="1120775" cy="336550"/>
          </a:xfrm>
          <a:prstGeom prst="rect">
            <a:avLst/>
          </a:prstGeom>
          <a:noFill/>
          <a:ln w="9525">
            <a:noFill/>
            <a:miter lim="800000"/>
            <a:headEnd/>
            <a:tailEnd/>
          </a:ln>
        </p:spPr>
        <p:txBody>
          <a:bodyPr wrap="none">
            <a:spAutoFit/>
          </a:bodyPr>
          <a:lstStyle/>
          <a:p>
            <a:r>
              <a:rPr lang="en-US" sz="1600"/>
              <a:t>1 mol H</a:t>
            </a:r>
            <a:r>
              <a:rPr lang="en-US" sz="1600" baseline="-25000"/>
              <a:t>2</a:t>
            </a:r>
            <a:r>
              <a:rPr lang="en-US" sz="1600"/>
              <a:t>O</a:t>
            </a:r>
            <a:endParaRPr lang="en-US" sz="1600" baseline="-25000"/>
          </a:p>
        </p:txBody>
      </p:sp>
      <p:sp>
        <p:nvSpPr>
          <p:cNvPr id="469033" name="Text Box 41"/>
          <p:cNvSpPr txBox="1">
            <a:spLocks noChangeArrowheads="1"/>
          </p:cNvSpPr>
          <p:nvPr/>
        </p:nvSpPr>
        <p:spPr bwMode="auto">
          <a:xfrm>
            <a:off x="4286250" y="5902325"/>
            <a:ext cx="1019175" cy="336550"/>
          </a:xfrm>
          <a:prstGeom prst="rect">
            <a:avLst/>
          </a:prstGeom>
          <a:noFill/>
          <a:ln w="9525">
            <a:noFill/>
            <a:miter lim="800000"/>
            <a:headEnd/>
            <a:tailEnd/>
          </a:ln>
        </p:spPr>
        <p:txBody>
          <a:bodyPr wrap="none">
            <a:spAutoFit/>
          </a:bodyPr>
          <a:lstStyle/>
          <a:p>
            <a:r>
              <a:rPr lang="en-US" sz="1600"/>
              <a:t>18 g H</a:t>
            </a:r>
            <a:r>
              <a:rPr lang="en-US" sz="1600" baseline="-25000"/>
              <a:t>2</a:t>
            </a:r>
            <a:r>
              <a:rPr lang="en-US" sz="1600"/>
              <a:t>O</a:t>
            </a:r>
          </a:p>
        </p:txBody>
      </p:sp>
      <p:sp>
        <p:nvSpPr>
          <p:cNvPr id="469034" name="Line 42"/>
          <p:cNvSpPr>
            <a:spLocks noChangeShapeType="1"/>
          </p:cNvSpPr>
          <p:nvPr/>
        </p:nvSpPr>
        <p:spPr bwMode="auto">
          <a:xfrm flipV="1">
            <a:off x="4519613" y="6388100"/>
            <a:ext cx="739775" cy="130175"/>
          </a:xfrm>
          <a:prstGeom prst="line">
            <a:avLst/>
          </a:prstGeom>
          <a:noFill/>
          <a:ln w="9525">
            <a:solidFill>
              <a:srgbClr val="FF0000"/>
            </a:solidFill>
            <a:round/>
            <a:headEnd/>
            <a:tailEnd/>
          </a:ln>
        </p:spPr>
        <p:txBody>
          <a:bodyPr/>
          <a:lstStyle/>
          <a:p>
            <a:endParaRPr lang="en-US"/>
          </a:p>
        </p:txBody>
      </p:sp>
      <p:sp>
        <p:nvSpPr>
          <p:cNvPr id="469035" name="Line 43"/>
          <p:cNvSpPr>
            <a:spLocks noChangeShapeType="1"/>
          </p:cNvSpPr>
          <p:nvPr/>
        </p:nvSpPr>
        <p:spPr bwMode="auto">
          <a:xfrm flipV="1">
            <a:off x="3443288" y="6035675"/>
            <a:ext cx="720725" cy="120650"/>
          </a:xfrm>
          <a:prstGeom prst="line">
            <a:avLst/>
          </a:prstGeom>
          <a:noFill/>
          <a:ln w="9525">
            <a:solidFill>
              <a:srgbClr val="FF0000"/>
            </a:solidFill>
            <a:round/>
            <a:headEnd/>
            <a:tailEnd/>
          </a:ln>
        </p:spPr>
        <p:txBody>
          <a:bodyPr/>
          <a:lstStyle/>
          <a:p>
            <a:endParaRPr lang="en-US"/>
          </a:p>
        </p:txBody>
      </p:sp>
      <p:sp>
        <p:nvSpPr>
          <p:cNvPr id="150568" name="Text Box 44"/>
          <p:cNvSpPr txBox="1">
            <a:spLocks noChangeArrowheads="1"/>
          </p:cNvSpPr>
          <p:nvPr/>
        </p:nvSpPr>
        <p:spPr bwMode="auto">
          <a:xfrm>
            <a:off x="4175125" y="1325563"/>
            <a:ext cx="282575" cy="304800"/>
          </a:xfrm>
          <a:prstGeom prst="rect">
            <a:avLst/>
          </a:prstGeom>
          <a:noFill/>
          <a:ln w="9525">
            <a:noFill/>
            <a:miter lim="800000"/>
            <a:headEnd/>
            <a:tailEnd/>
          </a:ln>
        </p:spPr>
        <p:txBody>
          <a:bodyPr wrap="none">
            <a:spAutoFit/>
          </a:bodyPr>
          <a:lstStyle/>
          <a:p>
            <a:r>
              <a:rPr lang="en-US">
                <a:solidFill>
                  <a:schemeClr val="accent2"/>
                </a:solidFill>
              </a:rPr>
              <a:t>2</a:t>
            </a:r>
          </a:p>
        </p:txBody>
      </p:sp>
      <p:sp>
        <p:nvSpPr>
          <p:cNvPr id="150569" name="Text Box 45"/>
          <p:cNvSpPr txBox="1">
            <a:spLocks noChangeArrowheads="1"/>
          </p:cNvSpPr>
          <p:nvPr/>
        </p:nvSpPr>
        <p:spPr bwMode="auto">
          <a:xfrm>
            <a:off x="6537325" y="1325563"/>
            <a:ext cx="282575" cy="304800"/>
          </a:xfrm>
          <a:prstGeom prst="rect">
            <a:avLst/>
          </a:prstGeom>
          <a:noFill/>
          <a:ln w="9525">
            <a:noFill/>
            <a:miter lim="800000"/>
            <a:headEnd/>
            <a:tailEnd/>
          </a:ln>
        </p:spPr>
        <p:txBody>
          <a:bodyPr wrap="none">
            <a:spAutoFit/>
          </a:bodyPr>
          <a:lstStyle/>
          <a:p>
            <a:r>
              <a:rPr lang="en-US">
                <a:solidFill>
                  <a:schemeClr val="accent2"/>
                </a:solidFill>
              </a:rPr>
              <a:t>3</a:t>
            </a:r>
          </a:p>
        </p:txBody>
      </p:sp>
      <p:sp>
        <p:nvSpPr>
          <p:cNvPr id="150570" name="Text Box 46"/>
          <p:cNvSpPr txBox="1">
            <a:spLocks noChangeArrowheads="1"/>
          </p:cNvSpPr>
          <p:nvPr/>
        </p:nvSpPr>
        <p:spPr bwMode="auto">
          <a:xfrm>
            <a:off x="7556500" y="1325563"/>
            <a:ext cx="282575" cy="304800"/>
          </a:xfrm>
          <a:prstGeom prst="rect">
            <a:avLst/>
          </a:prstGeom>
          <a:noFill/>
          <a:ln w="9525">
            <a:noFill/>
            <a:miter lim="800000"/>
            <a:headEnd/>
            <a:tailEnd/>
          </a:ln>
        </p:spPr>
        <p:txBody>
          <a:bodyPr wrap="none">
            <a:spAutoFit/>
          </a:bodyPr>
          <a:lstStyle/>
          <a:p>
            <a:r>
              <a:rPr lang="en-US">
                <a:solidFill>
                  <a:schemeClr val="accent2"/>
                </a:solidFill>
              </a:rPr>
              <a:t>4</a:t>
            </a:r>
          </a:p>
        </p:txBody>
      </p:sp>
      <p:grpSp>
        <p:nvGrpSpPr>
          <p:cNvPr id="4" name="Group 47"/>
          <p:cNvGrpSpPr>
            <a:grpSpLocks/>
          </p:cNvGrpSpPr>
          <p:nvPr/>
        </p:nvGrpSpPr>
        <p:grpSpPr bwMode="auto">
          <a:xfrm>
            <a:off x="5345113" y="5835650"/>
            <a:ext cx="1058862" cy="808038"/>
            <a:chOff x="4174" y="2818"/>
            <a:chExt cx="756" cy="509"/>
          </a:xfrm>
        </p:grpSpPr>
        <p:sp>
          <p:nvSpPr>
            <p:cNvPr id="150585" name="AutoShape 48"/>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0586" name="Line 49"/>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69042" name="Text Box 50"/>
          <p:cNvSpPr txBox="1">
            <a:spLocks noChangeArrowheads="1"/>
          </p:cNvSpPr>
          <p:nvPr/>
        </p:nvSpPr>
        <p:spPr bwMode="auto">
          <a:xfrm>
            <a:off x="5314950" y="6259513"/>
            <a:ext cx="1076325" cy="336550"/>
          </a:xfrm>
          <a:prstGeom prst="rect">
            <a:avLst/>
          </a:prstGeom>
          <a:noFill/>
          <a:ln w="9525">
            <a:noFill/>
            <a:miter lim="800000"/>
            <a:headEnd/>
            <a:tailEnd/>
          </a:ln>
        </p:spPr>
        <p:txBody>
          <a:bodyPr wrap="none">
            <a:spAutoFit/>
          </a:bodyPr>
          <a:lstStyle/>
          <a:p>
            <a:r>
              <a:rPr lang="en-US" sz="1600"/>
              <a:t>1.0 g H</a:t>
            </a:r>
            <a:r>
              <a:rPr lang="en-US" sz="1600" baseline="-25000"/>
              <a:t>2</a:t>
            </a:r>
            <a:r>
              <a:rPr lang="en-US" sz="1600"/>
              <a:t>O</a:t>
            </a:r>
            <a:endParaRPr lang="en-US" sz="1600" baseline="-25000"/>
          </a:p>
        </p:txBody>
      </p:sp>
      <p:sp>
        <p:nvSpPr>
          <p:cNvPr id="469043" name="Text Box 51"/>
          <p:cNvSpPr txBox="1">
            <a:spLocks noChangeArrowheads="1"/>
          </p:cNvSpPr>
          <p:nvPr/>
        </p:nvSpPr>
        <p:spPr bwMode="auto">
          <a:xfrm>
            <a:off x="5321300" y="5902325"/>
            <a:ext cx="1076325" cy="336550"/>
          </a:xfrm>
          <a:prstGeom prst="rect">
            <a:avLst/>
          </a:prstGeom>
          <a:noFill/>
          <a:ln w="9525">
            <a:noFill/>
            <a:miter lim="800000"/>
            <a:headEnd/>
            <a:tailEnd/>
          </a:ln>
        </p:spPr>
        <p:txBody>
          <a:bodyPr wrap="none">
            <a:spAutoFit/>
          </a:bodyPr>
          <a:lstStyle/>
          <a:p>
            <a:r>
              <a:rPr lang="en-US" sz="1600"/>
              <a:t>1 mL H</a:t>
            </a:r>
            <a:r>
              <a:rPr lang="en-US" sz="1600" baseline="-25000"/>
              <a:t>2</a:t>
            </a:r>
            <a:r>
              <a:rPr lang="en-US" sz="1600"/>
              <a:t>O</a:t>
            </a:r>
          </a:p>
        </p:txBody>
      </p:sp>
      <p:sp>
        <p:nvSpPr>
          <p:cNvPr id="469044" name="Line 52"/>
          <p:cNvSpPr>
            <a:spLocks noChangeShapeType="1"/>
          </p:cNvSpPr>
          <p:nvPr/>
        </p:nvSpPr>
        <p:spPr bwMode="auto">
          <a:xfrm flipV="1">
            <a:off x="5716588" y="6407150"/>
            <a:ext cx="541337" cy="92075"/>
          </a:xfrm>
          <a:prstGeom prst="line">
            <a:avLst/>
          </a:prstGeom>
          <a:noFill/>
          <a:ln w="9525">
            <a:solidFill>
              <a:srgbClr val="FF0000"/>
            </a:solidFill>
            <a:round/>
            <a:headEnd/>
            <a:tailEnd/>
          </a:ln>
        </p:spPr>
        <p:txBody>
          <a:bodyPr/>
          <a:lstStyle/>
          <a:p>
            <a:endParaRPr lang="en-US"/>
          </a:p>
        </p:txBody>
      </p:sp>
      <p:sp>
        <p:nvSpPr>
          <p:cNvPr id="469045" name="Line 53"/>
          <p:cNvSpPr>
            <a:spLocks noChangeShapeType="1"/>
          </p:cNvSpPr>
          <p:nvPr/>
        </p:nvSpPr>
        <p:spPr bwMode="auto">
          <a:xfrm flipV="1">
            <a:off x="5595938" y="6035675"/>
            <a:ext cx="720725" cy="120650"/>
          </a:xfrm>
          <a:prstGeom prst="line">
            <a:avLst/>
          </a:prstGeom>
          <a:noFill/>
          <a:ln w="9525">
            <a:solidFill>
              <a:srgbClr val="FF0000"/>
            </a:solidFill>
            <a:round/>
            <a:headEnd/>
            <a:tailEnd/>
          </a:ln>
        </p:spPr>
        <p:txBody>
          <a:bodyPr/>
          <a:lstStyle/>
          <a:p>
            <a:endParaRPr lang="en-US"/>
          </a:p>
        </p:txBody>
      </p:sp>
      <p:grpSp>
        <p:nvGrpSpPr>
          <p:cNvPr id="5" name="Group 54"/>
          <p:cNvGrpSpPr>
            <a:grpSpLocks/>
          </p:cNvGrpSpPr>
          <p:nvPr/>
        </p:nvGrpSpPr>
        <p:grpSpPr bwMode="auto">
          <a:xfrm>
            <a:off x="6430963" y="5835650"/>
            <a:ext cx="1295400" cy="808038"/>
            <a:chOff x="4174" y="2818"/>
            <a:chExt cx="756" cy="509"/>
          </a:xfrm>
        </p:grpSpPr>
        <p:sp>
          <p:nvSpPr>
            <p:cNvPr id="150583" name="AutoShape 55"/>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0584" name="Line 56"/>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69049" name="Text Box 57"/>
          <p:cNvSpPr txBox="1">
            <a:spLocks noChangeArrowheads="1"/>
          </p:cNvSpPr>
          <p:nvPr/>
        </p:nvSpPr>
        <p:spPr bwMode="auto">
          <a:xfrm>
            <a:off x="6362700" y="6259513"/>
            <a:ext cx="1414463" cy="336550"/>
          </a:xfrm>
          <a:prstGeom prst="rect">
            <a:avLst/>
          </a:prstGeom>
          <a:noFill/>
          <a:ln w="9525">
            <a:noFill/>
            <a:miter lim="800000"/>
            <a:headEnd/>
            <a:tailEnd/>
          </a:ln>
        </p:spPr>
        <p:txBody>
          <a:bodyPr wrap="none">
            <a:spAutoFit/>
          </a:bodyPr>
          <a:lstStyle/>
          <a:p>
            <a:r>
              <a:rPr lang="en-US" sz="1600"/>
              <a:t>1000 mL H</a:t>
            </a:r>
            <a:r>
              <a:rPr lang="en-US" sz="1600" baseline="-25000"/>
              <a:t>2</a:t>
            </a:r>
            <a:r>
              <a:rPr lang="en-US" sz="1600"/>
              <a:t>O</a:t>
            </a:r>
            <a:endParaRPr lang="en-US" sz="1600" baseline="-25000"/>
          </a:p>
        </p:txBody>
      </p:sp>
      <p:sp>
        <p:nvSpPr>
          <p:cNvPr id="469050" name="Text Box 58"/>
          <p:cNvSpPr txBox="1">
            <a:spLocks noChangeArrowheads="1"/>
          </p:cNvSpPr>
          <p:nvPr/>
        </p:nvSpPr>
        <p:spPr bwMode="auto">
          <a:xfrm>
            <a:off x="6616700" y="5902325"/>
            <a:ext cx="906463" cy="336550"/>
          </a:xfrm>
          <a:prstGeom prst="rect">
            <a:avLst/>
          </a:prstGeom>
          <a:noFill/>
          <a:ln w="9525">
            <a:noFill/>
            <a:miter lim="800000"/>
            <a:headEnd/>
            <a:tailEnd/>
          </a:ln>
        </p:spPr>
        <p:txBody>
          <a:bodyPr wrap="none">
            <a:spAutoFit/>
          </a:bodyPr>
          <a:lstStyle/>
          <a:p>
            <a:r>
              <a:rPr lang="en-US" sz="1600"/>
              <a:t>1 L H</a:t>
            </a:r>
            <a:r>
              <a:rPr lang="en-US" sz="1600" baseline="-25000"/>
              <a:t>2</a:t>
            </a:r>
            <a:r>
              <a:rPr lang="en-US" sz="1600"/>
              <a:t>O</a:t>
            </a:r>
          </a:p>
        </p:txBody>
      </p:sp>
      <p:sp>
        <p:nvSpPr>
          <p:cNvPr id="469051" name="Line 59"/>
          <p:cNvSpPr>
            <a:spLocks noChangeShapeType="1"/>
          </p:cNvSpPr>
          <p:nvPr/>
        </p:nvSpPr>
        <p:spPr bwMode="auto">
          <a:xfrm flipV="1">
            <a:off x="6977063" y="6391275"/>
            <a:ext cx="682625" cy="119063"/>
          </a:xfrm>
          <a:prstGeom prst="line">
            <a:avLst/>
          </a:prstGeom>
          <a:noFill/>
          <a:ln w="9525">
            <a:solidFill>
              <a:srgbClr val="FF0000"/>
            </a:solidFill>
            <a:round/>
            <a:headEnd/>
            <a:tailEnd/>
          </a:ln>
        </p:spPr>
        <p:txBody>
          <a:bodyPr/>
          <a:lstStyle/>
          <a:p>
            <a:endParaRPr lang="en-US"/>
          </a:p>
        </p:txBody>
      </p:sp>
      <p:sp>
        <p:nvSpPr>
          <p:cNvPr id="469053" name="Line 61"/>
          <p:cNvSpPr>
            <a:spLocks noChangeShapeType="1"/>
          </p:cNvSpPr>
          <p:nvPr/>
        </p:nvSpPr>
        <p:spPr bwMode="auto">
          <a:xfrm flipV="1">
            <a:off x="4667250" y="6022975"/>
            <a:ext cx="541338" cy="92075"/>
          </a:xfrm>
          <a:prstGeom prst="line">
            <a:avLst/>
          </a:prstGeom>
          <a:noFill/>
          <a:ln w="9525">
            <a:solidFill>
              <a:srgbClr val="FF0000"/>
            </a:solidFill>
            <a:round/>
            <a:headEnd/>
            <a:tailEnd/>
          </a:ln>
        </p:spPr>
        <p:txBody>
          <a:bodyPr/>
          <a:lstStyle/>
          <a:p>
            <a:endParaRPr lang="en-US"/>
          </a:p>
        </p:txBody>
      </p:sp>
      <p:sp>
        <p:nvSpPr>
          <p:cNvPr id="469054" name="Text Box 62"/>
          <p:cNvSpPr txBox="1">
            <a:spLocks noChangeArrowheads="1"/>
          </p:cNvSpPr>
          <p:nvPr/>
        </p:nvSpPr>
        <p:spPr bwMode="auto">
          <a:xfrm>
            <a:off x="5192713" y="4622800"/>
            <a:ext cx="1504950" cy="517525"/>
          </a:xfrm>
          <a:prstGeom prst="rect">
            <a:avLst/>
          </a:prstGeom>
          <a:noFill/>
          <a:ln w="9525">
            <a:noFill/>
            <a:miter lim="800000"/>
            <a:headEnd/>
            <a:tailEnd/>
          </a:ln>
        </p:spPr>
        <p:txBody>
          <a:bodyPr wrap="none">
            <a:spAutoFit/>
          </a:bodyPr>
          <a:lstStyle/>
          <a:p>
            <a:pPr algn="ctr"/>
            <a:r>
              <a:rPr lang="en-US">
                <a:solidFill>
                  <a:srgbClr val="006600"/>
                </a:solidFill>
              </a:rPr>
              <a:t>Density of water </a:t>
            </a:r>
          </a:p>
          <a:p>
            <a:pPr algn="ctr"/>
            <a:r>
              <a:rPr lang="en-US">
                <a:solidFill>
                  <a:srgbClr val="006600"/>
                </a:solidFill>
              </a:rPr>
              <a:t>is 1.0 g/mL</a:t>
            </a:r>
          </a:p>
        </p:txBody>
      </p:sp>
      <p:sp>
        <p:nvSpPr>
          <p:cNvPr id="469056" name="AutoShape 64"/>
          <p:cNvSpPr>
            <a:spLocks noChangeArrowheads="1"/>
          </p:cNvSpPr>
          <p:nvPr/>
        </p:nvSpPr>
        <p:spPr bwMode="auto">
          <a:xfrm>
            <a:off x="5764213" y="5208588"/>
            <a:ext cx="249237" cy="546100"/>
          </a:xfrm>
          <a:prstGeom prst="downArrow">
            <a:avLst>
              <a:gd name="adj1" fmla="val 50000"/>
              <a:gd name="adj2" fmla="val 54777"/>
            </a:avLst>
          </a:prstGeom>
          <a:gradFill rotWithShape="1">
            <a:gsLst>
              <a:gs pos="0">
                <a:schemeClr val="bg1"/>
              </a:gs>
              <a:gs pos="100000">
                <a:srgbClr val="008000"/>
              </a:gs>
            </a:gsLst>
            <a:lin ang="5400000" scaled="1"/>
          </a:gradFill>
          <a:ln w="9525">
            <a:noFill/>
            <a:miter lim="800000"/>
            <a:headEnd/>
            <a:tailEnd/>
          </a:ln>
        </p:spPr>
        <p:txBody>
          <a:bodyPr vert="eaVert"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69000"/>
                                        </p:tgtEl>
                                        <p:attrNameLst>
                                          <p:attrName>style.visibility</p:attrName>
                                        </p:attrNameLst>
                                      </p:cBhvr>
                                      <p:to>
                                        <p:strVal val="visible"/>
                                      </p:to>
                                    </p:set>
                                    <p:anim calcmode="lin" valueType="num">
                                      <p:cBhvr>
                                        <p:cTn id="7" dur="500" fill="hold"/>
                                        <p:tgtEl>
                                          <p:spTgt spid="469000"/>
                                        </p:tgtEl>
                                        <p:attrNameLst>
                                          <p:attrName>ppt_w</p:attrName>
                                        </p:attrNameLst>
                                      </p:cBhvr>
                                      <p:tavLst>
                                        <p:tav tm="0">
                                          <p:val>
                                            <p:fltVal val="0"/>
                                          </p:val>
                                        </p:tav>
                                        <p:tav tm="100000">
                                          <p:val>
                                            <p:strVal val="#ppt_w"/>
                                          </p:val>
                                        </p:tav>
                                      </p:tavLst>
                                    </p:anim>
                                    <p:anim calcmode="lin" valueType="num">
                                      <p:cBhvr>
                                        <p:cTn id="8" dur="500" fill="hold"/>
                                        <p:tgtEl>
                                          <p:spTgt spid="469000"/>
                                        </p:tgtEl>
                                        <p:attrNameLst>
                                          <p:attrName>ppt_h</p:attrName>
                                        </p:attrNameLst>
                                      </p:cBhvr>
                                      <p:tavLst>
                                        <p:tav tm="0">
                                          <p:val>
                                            <p:fltVal val="0"/>
                                          </p:val>
                                        </p:tav>
                                        <p:tav tm="100000">
                                          <p:val>
                                            <p:strVal val="#ppt_h"/>
                                          </p:val>
                                        </p:tav>
                                      </p:tavLst>
                                    </p:anim>
                                    <p:animEffect transition="in" filter="fade">
                                      <p:cBhvr>
                                        <p:cTn id="9" dur="500"/>
                                        <p:tgtEl>
                                          <p:spTgt spid="469000"/>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69028"/>
                                        </p:tgtEl>
                                        <p:attrNameLst>
                                          <p:attrName>style.visibility</p:attrName>
                                        </p:attrNameLst>
                                      </p:cBhvr>
                                      <p:to>
                                        <p:strVal val="visible"/>
                                      </p:to>
                                    </p:set>
                                    <p:animEffect transition="in" filter="fade">
                                      <p:cBhvr>
                                        <p:cTn id="14" dur="1000"/>
                                        <p:tgtEl>
                                          <p:spTgt spid="469028"/>
                                        </p:tgtEl>
                                      </p:cBhvr>
                                    </p:animEffect>
                                    <p:anim calcmode="lin" valueType="num">
                                      <p:cBhvr>
                                        <p:cTn id="15" dur="1000" fill="hold"/>
                                        <p:tgtEl>
                                          <p:spTgt spid="469028"/>
                                        </p:tgtEl>
                                        <p:attrNameLst>
                                          <p:attrName>ppt_x</p:attrName>
                                        </p:attrNameLst>
                                      </p:cBhvr>
                                      <p:tavLst>
                                        <p:tav tm="0">
                                          <p:val>
                                            <p:strVal val="#ppt_x"/>
                                          </p:val>
                                        </p:tav>
                                        <p:tav tm="100000">
                                          <p:val>
                                            <p:strVal val="#ppt_x"/>
                                          </p:val>
                                        </p:tav>
                                      </p:tavLst>
                                    </p:anim>
                                    <p:anim calcmode="lin" valueType="num">
                                      <p:cBhvr>
                                        <p:cTn id="16" dur="1000" fill="hold"/>
                                        <p:tgtEl>
                                          <p:spTgt spid="4690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69003"/>
                                        </p:tgtEl>
                                        <p:attrNameLst>
                                          <p:attrName>style.visibility</p:attrName>
                                        </p:attrNameLst>
                                      </p:cBhvr>
                                      <p:to>
                                        <p:strVal val="visible"/>
                                      </p:to>
                                    </p:set>
                                    <p:anim calcmode="lin" valueType="num">
                                      <p:cBhvr>
                                        <p:cTn id="21" dur="500" fill="hold"/>
                                        <p:tgtEl>
                                          <p:spTgt spid="469003"/>
                                        </p:tgtEl>
                                        <p:attrNameLst>
                                          <p:attrName>ppt_w</p:attrName>
                                        </p:attrNameLst>
                                      </p:cBhvr>
                                      <p:tavLst>
                                        <p:tav tm="0">
                                          <p:val>
                                            <p:fltVal val="0"/>
                                          </p:val>
                                        </p:tav>
                                        <p:tav tm="100000">
                                          <p:val>
                                            <p:strVal val="#ppt_w"/>
                                          </p:val>
                                        </p:tav>
                                      </p:tavLst>
                                    </p:anim>
                                    <p:anim calcmode="lin" valueType="num">
                                      <p:cBhvr>
                                        <p:cTn id="22" dur="500" fill="hold"/>
                                        <p:tgtEl>
                                          <p:spTgt spid="469003"/>
                                        </p:tgtEl>
                                        <p:attrNameLst>
                                          <p:attrName>ppt_h</p:attrName>
                                        </p:attrNameLst>
                                      </p:cBhvr>
                                      <p:tavLst>
                                        <p:tav tm="0">
                                          <p:val>
                                            <p:fltVal val="0"/>
                                          </p:val>
                                        </p:tav>
                                        <p:tav tm="100000">
                                          <p:val>
                                            <p:strVal val="#ppt_h"/>
                                          </p:val>
                                        </p:tav>
                                      </p:tavLst>
                                    </p:anim>
                                    <p:animEffect transition="in" filter="fade">
                                      <p:cBhvr>
                                        <p:cTn id="23" dur="500"/>
                                        <p:tgtEl>
                                          <p:spTgt spid="46900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69004"/>
                                        </p:tgtEl>
                                        <p:attrNameLst>
                                          <p:attrName>style.visibility</p:attrName>
                                        </p:attrNameLst>
                                      </p:cBhvr>
                                      <p:to>
                                        <p:strVal val="visible"/>
                                      </p:to>
                                    </p:set>
                                    <p:anim calcmode="lin" valueType="num">
                                      <p:cBhvr>
                                        <p:cTn id="28" dur="500" fill="hold"/>
                                        <p:tgtEl>
                                          <p:spTgt spid="469004"/>
                                        </p:tgtEl>
                                        <p:attrNameLst>
                                          <p:attrName>ppt_w</p:attrName>
                                        </p:attrNameLst>
                                      </p:cBhvr>
                                      <p:tavLst>
                                        <p:tav tm="0">
                                          <p:val>
                                            <p:fltVal val="0"/>
                                          </p:val>
                                        </p:tav>
                                        <p:tav tm="100000">
                                          <p:val>
                                            <p:strVal val="#ppt_w"/>
                                          </p:val>
                                        </p:tav>
                                      </p:tavLst>
                                    </p:anim>
                                    <p:anim calcmode="lin" valueType="num">
                                      <p:cBhvr>
                                        <p:cTn id="29" dur="500" fill="hold"/>
                                        <p:tgtEl>
                                          <p:spTgt spid="469004"/>
                                        </p:tgtEl>
                                        <p:attrNameLst>
                                          <p:attrName>ppt_h</p:attrName>
                                        </p:attrNameLst>
                                      </p:cBhvr>
                                      <p:tavLst>
                                        <p:tav tm="0">
                                          <p:val>
                                            <p:fltVal val="0"/>
                                          </p:val>
                                        </p:tav>
                                        <p:tav tm="100000">
                                          <p:val>
                                            <p:strVal val="#ppt_h"/>
                                          </p:val>
                                        </p:tav>
                                      </p:tavLst>
                                    </p:anim>
                                    <p:animEffect transition="in" filter="fade">
                                      <p:cBhvr>
                                        <p:cTn id="30" dur="500"/>
                                        <p:tgtEl>
                                          <p:spTgt spid="46900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69005"/>
                                        </p:tgtEl>
                                        <p:attrNameLst>
                                          <p:attrName>style.visibility</p:attrName>
                                        </p:attrNameLst>
                                      </p:cBhvr>
                                      <p:to>
                                        <p:strVal val="visible"/>
                                      </p:to>
                                    </p:set>
                                    <p:animEffect transition="in" filter="wipe(up)">
                                      <p:cBhvr>
                                        <p:cTn id="35" dur="500"/>
                                        <p:tgtEl>
                                          <p:spTgt spid="469005"/>
                                        </p:tgtEl>
                                      </p:cBhvr>
                                    </p:animEffect>
                                  </p:childTnLst>
                                </p:cTn>
                              </p:par>
                              <p:par>
                                <p:cTn id="36" presetID="40" presetClass="entr" presetSubtype="0" fill="hold" grpId="0" nodeType="withEffect">
                                  <p:stCondLst>
                                    <p:cond delay="0"/>
                                  </p:stCondLst>
                                  <p:iterate type="lt">
                                    <p:tmPct val="10000"/>
                                  </p:iterate>
                                  <p:childTnLst>
                                    <p:set>
                                      <p:cBhvr>
                                        <p:cTn id="37" dur="1" fill="hold">
                                          <p:stCondLst>
                                            <p:cond delay="0"/>
                                          </p:stCondLst>
                                        </p:cTn>
                                        <p:tgtEl>
                                          <p:spTgt spid="469007"/>
                                        </p:tgtEl>
                                        <p:attrNameLst>
                                          <p:attrName>style.visibility</p:attrName>
                                        </p:attrNameLst>
                                      </p:cBhvr>
                                      <p:to>
                                        <p:strVal val="visible"/>
                                      </p:to>
                                    </p:set>
                                    <p:animEffect transition="in" filter="fade">
                                      <p:cBhvr>
                                        <p:cTn id="38" dur="1000"/>
                                        <p:tgtEl>
                                          <p:spTgt spid="469007"/>
                                        </p:tgtEl>
                                      </p:cBhvr>
                                    </p:animEffect>
                                    <p:anim calcmode="lin" valueType="num">
                                      <p:cBhvr>
                                        <p:cTn id="39" dur="1000" fill="hold"/>
                                        <p:tgtEl>
                                          <p:spTgt spid="469007"/>
                                        </p:tgtEl>
                                        <p:attrNameLst>
                                          <p:attrName>ppt_x</p:attrName>
                                        </p:attrNameLst>
                                      </p:cBhvr>
                                      <p:tavLst>
                                        <p:tav tm="0">
                                          <p:val>
                                            <p:strVal val="#ppt_x-.1"/>
                                          </p:val>
                                        </p:tav>
                                        <p:tav tm="100000">
                                          <p:val>
                                            <p:strVal val="#ppt_x"/>
                                          </p:val>
                                        </p:tav>
                                      </p:tavLst>
                                    </p:anim>
                                    <p:anim calcmode="lin" valueType="num">
                                      <p:cBhvr>
                                        <p:cTn id="40" dur="1000" fill="hold"/>
                                        <p:tgtEl>
                                          <p:spTgt spid="46900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68995"/>
                                        </p:tgtEl>
                                        <p:attrNameLst>
                                          <p:attrName>style.visibility</p:attrName>
                                        </p:attrNameLst>
                                      </p:cBhvr>
                                      <p:to>
                                        <p:strVal val="visible"/>
                                      </p:to>
                                    </p:set>
                                    <p:animEffect transition="in" filter="dissolve">
                                      <p:cBhvr>
                                        <p:cTn id="45" dur="500"/>
                                        <p:tgtEl>
                                          <p:spTgt spid="46899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469006"/>
                                        </p:tgtEl>
                                        <p:attrNameLst>
                                          <p:attrName>style.visibility</p:attrName>
                                        </p:attrNameLst>
                                      </p:cBhvr>
                                      <p:to>
                                        <p:strVal val="visible"/>
                                      </p:to>
                                    </p:set>
                                    <p:animEffect transition="in" filter="wipe(up)">
                                      <p:cBhvr>
                                        <p:cTn id="50" dur="500"/>
                                        <p:tgtEl>
                                          <p:spTgt spid="469006"/>
                                        </p:tgtEl>
                                      </p:cBhvr>
                                    </p:animEffect>
                                  </p:childTnLst>
                                </p:cTn>
                              </p:par>
                              <p:par>
                                <p:cTn id="51" presetID="40" presetClass="entr" presetSubtype="0" fill="hold" grpId="0" nodeType="withEffect">
                                  <p:stCondLst>
                                    <p:cond delay="0"/>
                                  </p:stCondLst>
                                  <p:iterate type="lt">
                                    <p:tmPct val="10000"/>
                                  </p:iterate>
                                  <p:childTnLst>
                                    <p:set>
                                      <p:cBhvr>
                                        <p:cTn id="52" dur="1" fill="hold">
                                          <p:stCondLst>
                                            <p:cond delay="0"/>
                                          </p:stCondLst>
                                        </p:cTn>
                                        <p:tgtEl>
                                          <p:spTgt spid="469008"/>
                                        </p:tgtEl>
                                        <p:attrNameLst>
                                          <p:attrName>style.visibility</p:attrName>
                                        </p:attrNameLst>
                                      </p:cBhvr>
                                      <p:to>
                                        <p:strVal val="visible"/>
                                      </p:to>
                                    </p:set>
                                    <p:animEffect transition="in" filter="fade">
                                      <p:cBhvr>
                                        <p:cTn id="53" dur="1000"/>
                                        <p:tgtEl>
                                          <p:spTgt spid="469008"/>
                                        </p:tgtEl>
                                      </p:cBhvr>
                                    </p:animEffect>
                                    <p:anim calcmode="lin" valueType="num">
                                      <p:cBhvr>
                                        <p:cTn id="54" dur="1000" fill="hold"/>
                                        <p:tgtEl>
                                          <p:spTgt spid="469008"/>
                                        </p:tgtEl>
                                        <p:attrNameLst>
                                          <p:attrName>ppt_x</p:attrName>
                                        </p:attrNameLst>
                                      </p:cBhvr>
                                      <p:tavLst>
                                        <p:tav tm="0">
                                          <p:val>
                                            <p:strVal val="#ppt_x-.1"/>
                                          </p:val>
                                        </p:tav>
                                        <p:tav tm="100000">
                                          <p:val>
                                            <p:strVal val="#ppt_x"/>
                                          </p:val>
                                        </p:tav>
                                      </p:tavLst>
                                    </p:anim>
                                    <p:anim calcmode="lin" valueType="num">
                                      <p:cBhvr>
                                        <p:cTn id="55" dur="1000" fill="hold"/>
                                        <p:tgtEl>
                                          <p:spTgt spid="469008"/>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469009"/>
                                        </p:tgtEl>
                                        <p:attrNameLst>
                                          <p:attrName>style.visibility</p:attrName>
                                        </p:attrNameLst>
                                      </p:cBhvr>
                                      <p:to>
                                        <p:strVal val="visible"/>
                                      </p:to>
                                    </p:set>
                                    <p:animEffect transition="in" filter="dissolve">
                                      <p:cBhvr>
                                        <p:cTn id="60" dur="500"/>
                                        <p:tgtEl>
                                          <p:spTgt spid="469009"/>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469010"/>
                                        </p:tgtEl>
                                        <p:attrNameLst>
                                          <p:attrName>style.visibility</p:attrName>
                                        </p:attrNameLst>
                                      </p:cBhvr>
                                      <p:to>
                                        <p:strVal val="visible"/>
                                      </p:to>
                                    </p:set>
                                    <p:animEffect transition="in" filter="dissolve">
                                      <p:cBhvr>
                                        <p:cTn id="65" dur="500"/>
                                        <p:tgtEl>
                                          <p:spTgt spid="46901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69012"/>
                                        </p:tgtEl>
                                        <p:attrNameLst>
                                          <p:attrName>style.visibility</p:attrName>
                                        </p:attrNameLst>
                                      </p:cBhvr>
                                      <p:to>
                                        <p:strVal val="visible"/>
                                      </p:to>
                                    </p:set>
                                    <p:animEffect transition="in" filter="fade">
                                      <p:cBhvr>
                                        <p:cTn id="70" dur="2000"/>
                                        <p:tgtEl>
                                          <p:spTgt spid="469012"/>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469014"/>
                                        </p:tgtEl>
                                        <p:attrNameLst>
                                          <p:attrName>style.visibility</p:attrName>
                                        </p:attrNameLst>
                                      </p:cBhvr>
                                      <p:to>
                                        <p:strVal val="visible"/>
                                      </p:to>
                                    </p:set>
                                    <p:animEffect transition="in" filter="fade">
                                      <p:cBhvr>
                                        <p:cTn id="75" dur="1000"/>
                                        <p:tgtEl>
                                          <p:spTgt spid="469014"/>
                                        </p:tgtEl>
                                      </p:cBhvr>
                                    </p:animEffect>
                                    <p:anim calcmode="lin" valueType="num">
                                      <p:cBhvr>
                                        <p:cTn id="76" dur="1000" fill="hold"/>
                                        <p:tgtEl>
                                          <p:spTgt spid="469014"/>
                                        </p:tgtEl>
                                        <p:attrNameLst>
                                          <p:attrName>ppt_x</p:attrName>
                                        </p:attrNameLst>
                                      </p:cBhvr>
                                      <p:tavLst>
                                        <p:tav tm="0">
                                          <p:val>
                                            <p:strVal val="#ppt_x"/>
                                          </p:val>
                                        </p:tav>
                                        <p:tav tm="100000">
                                          <p:val>
                                            <p:strVal val="#ppt_x"/>
                                          </p:val>
                                        </p:tav>
                                      </p:tavLst>
                                    </p:anim>
                                    <p:anim calcmode="lin" valueType="num">
                                      <p:cBhvr>
                                        <p:cTn id="77" dur="1000" fill="hold"/>
                                        <p:tgtEl>
                                          <p:spTgt spid="46901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469011"/>
                                        </p:tgtEl>
                                        <p:attrNameLst>
                                          <p:attrName>style.visibility</p:attrName>
                                        </p:attrNameLst>
                                      </p:cBhvr>
                                      <p:to>
                                        <p:strVal val="visible"/>
                                      </p:to>
                                    </p:set>
                                    <p:animEffect transition="in" filter="dissolve">
                                      <p:cBhvr>
                                        <p:cTn id="82" dur="500"/>
                                        <p:tgtEl>
                                          <p:spTgt spid="469011"/>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469013"/>
                                        </p:tgtEl>
                                        <p:attrNameLst>
                                          <p:attrName>style.visibility</p:attrName>
                                        </p:attrNameLst>
                                      </p:cBhvr>
                                      <p:to>
                                        <p:strVal val="visible"/>
                                      </p:to>
                                    </p:set>
                                    <p:anim calcmode="lin" valueType="num">
                                      <p:cBhvr>
                                        <p:cTn id="87" dur="500" fill="hold"/>
                                        <p:tgtEl>
                                          <p:spTgt spid="469013"/>
                                        </p:tgtEl>
                                        <p:attrNameLst>
                                          <p:attrName>ppt_w</p:attrName>
                                        </p:attrNameLst>
                                      </p:cBhvr>
                                      <p:tavLst>
                                        <p:tav tm="0">
                                          <p:val>
                                            <p:fltVal val="0"/>
                                          </p:val>
                                        </p:tav>
                                        <p:tav tm="100000">
                                          <p:val>
                                            <p:strVal val="#ppt_w"/>
                                          </p:val>
                                        </p:tav>
                                      </p:tavLst>
                                    </p:anim>
                                    <p:anim calcmode="lin" valueType="num">
                                      <p:cBhvr>
                                        <p:cTn id="88" dur="500" fill="hold"/>
                                        <p:tgtEl>
                                          <p:spTgt spid="469013"/>
                                        </p:tgtEl>
                                        <p:attrNameLst>
                                          <p:attrName>ppt_h</p:attrName>
                                        </p:attrNameLst>
                                      </p:cBhvr>
                                      <p:tavLst>
                                        <p:tav tm="0">
                                          <p:val>
                                            <p:fltVal val="0"/>
                                          </p:val>
                                        </p:tav>
                                        <p:tav tm="100000">
                                          <p:val>
                                            <p:strVal val="#ppt_h"/>
                                          </p:val>
                                        </p:tav>
                                      </p:tavLst>
                                    </p:anim>
                                    <p:animEffect transition="in" filter="fade">
                                      <p:cBhvr>
                                        <p:cTn id="89" dur="500"/>
                                        <p:tgtEl>
                                          <p:spTgt spid="469013"/>
                                        </p:tgtEl>
                                      </p:cBhvr>
                                    </p:animEffect>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469015"/>
                                        </p:tgtEl>
                                        <p:attrNameLst>
                                          <p:attrName>style.visibility</p:attrName>
                                        </p:attrNameLst>
                                      </p:cBhvr>
                                      <p:to>
                                        <p:strVal val="visible"/>
                                      </p:to>
                                    </p:set>
                                    <p:animEffect transition="in" filter="fade">
                                      <p:cBhvr>
                                        <p:cTn id="94" dur="1000"/>
                                        <p:tgtEl>
                                          <p:spTgt spid="469015"/>
                                        </p:tgtEl>
                                      </p:cBhvr>
                                    </p:animEffect>
                                    <p:anim calcmode="lin" valueType="num">
                                      <p:cBhvr>
                                        <p:cTn id="95" dur="1000" fill="hold"/>
                                        <p:tgtEl>
                                          <p:spTgt spid="469015"/>
                                        </p:tgtEl>
                                        <p:attrNameLst>
                                          <p:attrName>ppt_x</p:attrName>
                                        </p:attrNameLst>
                                      </p:cBhvr>
                                      <p:tavLst>
                                        <p:tav tm="0">
                                          <p:val>
                                            <p:strVal val="#ppt_x"/>
                                          </p:val>
                                        </p:tav>
                                        <p:tav tm="100000">
                                          <p:val>
                                            <p:strVal val="#ppt_x"/>
                                          </p:val>
                                        </p:tav>
                                      </p:tavLst>
                                    </p:anim>
                                    <p:anim calcmode="lin" valueType="num">
                                      <p:cBhvr>
                                        <p:cTn id="96" dur="1000" fill="hold"/>
                                        <p:tgtEl>
                                          <p:spTgt spid="469015"/>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grpId="0" nodeType="clickEffect">
                                  <p:stCondLst>
                                    <p:cond delay="0"/>
                                  </p:stCondLst>
                                  <p:childTnLst>
                                    <p:set>
                                      <p:cBhvr>
                                        <p:cTn id="100" dur="1" fill="hold">
                                          <p:stCondLst>
                                            <p:cond delay="0"/>
                                          </p:stCondLst>
                                        </p:cTn>
                                        <p:tgtEl>
                                          <p:spTgt spid="469027"/>
                                        </p:tgtEl>
                                        <p:attrNameLst>
                                          <p:attrName>style.visibility</p:attrName>
                                        </p:attrNameLst>
                                      </p:cBhvr>
                                      <p:to>
                                        <p:strVal val="visible"/>
                                      </p:to>
                                    </p:set>
                                    <p:animEffect transition="in" filter="checkerboard(across)">
                                      <p:cBhvr>
                                        <p:cTn id="101" dur="500"/>
                                        <p:tgtEl>
                                          <p:spTgt spid="469027"/>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469026"/>
                                        </p:tgtEl>
                                        <p:attrNameLst>
                                          <p:attrName>style.visibility</p:attrName>
                                        </p:attrNameLst>
                                      </p:cBhvr>
                                      <p:to>
                                        <p:strVal val="visible"/>
                                      </p:to>
                                    </p:set>
                                    <p:animEffect transition="in" filter="wipe(down)">
                                      <p:cBhvr>
                                        <p:cTn id="104" dur="500"/>
                                        <p:tgtEl>
                                          <p:spTgt spid="469026"/>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mph" presetSubtype="0" grpId="1" nodeType="clickEffect">
                                  <p:stCondLst>
                                    <p:cond delay="0"/>
                                  </p:stCondLst>
                                  <p:childTnLst>
                                    <p:set>
                                      <p:cBhvr rctx="PPT">
                                        <p:cTn id="108" dur="indefinite"/>
                                        <p:tgtEl>
                                          <p:spTgt spid="469003"/>
                                        </p:tgtEl>
                                        <p:attrNameLst>
                                          <p:attrName>style.opacity</p:attrName>
                                        </p:attrNameLst>
                                      </p:cBhvr>
                                      <p:to>
                                        <p:strVal val="0.5"/>
                                      </p:to>
                                    </p:set>
                                    <p:animEffect filter="image" prLst="opacity: 0.5">
                                      <p:cBhvr rctx="IE">
                                        <p:cTn id="109" dur="indefinite"/>
                                        <p:tgtEl>
                                          <p:spTgt spid="469003"/>
                                        </p:tgtEl>
                                      </p:cBhvr>
                                    </p:animEffect>
                                  </p:childTnLst>
                                </p:cTn>
                              </p:par>
                              <p:par>
                                <p:cTn id="110" presetID="9" presetClass="emph" presetSubtype="0" grpId="1" nodeType="withEffect">
                                  <p:stCondLst>
                                    <p:cond delay="0"/>
                                  </p:stCondLst>
                                  <p:childTnLst>
                                    <p:set>
                                      <p:cBhvr rctx="PPT">
                                        <p:cTn id="111" dur="indefinite"/>
                                        <p:tgtEl>
                                          <p:spTgt spid="469004"/>
                                        </p:tgtEl>
                                        <p:attrNameLst>
                                          <p:attrName>style.opacity</p:attrName>
                                        </p:attrNameLst>
                                      </p:cBhvr>
                                      <p:to>
                                        <p:strVal val="0.5"/>
                                      </p:to>
                                    </p:set>
                                    <p:animEffect filter="image" prLst="opacity: 0.5">
                                      <p:cBhvr rctx="IE">
                                        <p:cTn id="112" dur="indefinite"/>
                                        <p:tgtEl>
                                          <p:spTgt spid="469004"/>
                                        </p:tgtEl>
                                      </p:cBhvr>
                                    </p:animEffect>
                                  </p:childTnLst>
                                </p:cTn>
                              </p:par>
                              <p:par>
                                <p:cTn id="113" presetID="9" presetClass="emph" presetSubtype="0" grpId="1" nodeType="withEffect">
                                  <p:stCondLst>
                                    <p:cond delay="0"/>
                                  </p:stCondLst>
                                  <p:childTnLst>
                                    <p:set>
                                      <p:cBhvr rctx="PPT">
                                        <p:cTn id="114" dur="indefinite"/>
                                        <p:tgtEl>
                                          <p:spTgt spid="469005"/>
                                        </p:tgtEl>
                                        <p:attrNameLst>
                                          <p:attrName>style.opacity</p:attrName>
                                        </p:attrNameLst>
                                      </p:cBhvr>
                                      <p:to>
                                        <p:strVal val="0.5"/>
                                      </p:to>
                                    </p:set>
                                    <p:animEffect filter="image" prLst="opacity: 0.5">
                                      <p:cBhvr rctx="IE">
                                        <p:cTn id="115" dur="indefinite"/>
                                        <p:tgtEl>
                                          <p:spTgt spid="469005"/>
                                        </p:tgtEl>
                                      </p:cBhvr>
                                    </p:animEffect>
                                  </p:childTnLst>
                                </p:cTn>
                              </p:par>
                              <p:par>
                                <p:cTn id="116" presetID="9" presetClass="emph" presetSubtype="0" grpId="1" nodeType="withEffect">
                                  <p:stCondLst>
                                    <p:cond delay="0"/>
                                  </p:stCondLst>
                                  <p:childTnLst>
                                    <p:set>
                                      <p:cBhvr rctx="PPT">
                                        <p:cTn id="117" dur="indefinite"/>
                                        <p:tgtEl>
                                          <p:spTgt spid="469006"/>
                                        </p:tgtEl>
                                        <p:attrNameLst>
                                          <p:attrName>style.opacity</p:attrName>
                                        </p:attrNameLst>
                                      </p:cBhvr>
                                      <p:to>
                                        <p:strVal val="0.5"/>
                                      </p:to>
                                    </p:set>
                                    <p:animEffect filter="image" prLst="opacity: 0.5">
                                      <p:cBhvr rctx="IE">
                                        <p:cTn id="118" dur="indefinite"/>
                                        <p:tgtEl>
                                          <p:spTgt spid="469006"/>
                                        </p:tgtEl>
                                      </p:cBhvr>
                                    </p:animEffect>
                                  </p:childTnLst>
                                </p:cTn>
                              </p:par>
                              <p:par>
                                <p:cTn id="119" presetID="9" presetClass="emph" presetSubtype="0" grpId="1" nodeType="withEffect">
                                  <p:stCondLst>
                                    <p:cond delay="0"/>
                                  </p:stCondLst>
                                  <p:iterate type="lt">
                                    <p:tmAbs val="0"/>
                                  </p:iterate>
                                  <p:childTnLst>
                                    <p:set>
                                      <p:cBhvr rctx="PPT">
                                        <p:cTn id="120" dur="indefinite"/>
                                        <p:tgtEl>
                                          <p:spTgt spid="469007"/>
                                        </p:tgtEl>
                                        <p:attrNameLst>
                                          <p:attrName>style.opacity</p:attrName>
                                        </p:attrNameLst>
                                      </p:cBhvr>
                                      <p:to>
                                        <p:strVal val="0.5"/>
                                      </p:to>
                                    </p:set>
                                    <p:animEffect filter="image" prLst="opacity: 0.5">
                                      <p:cBhvr rctx="IE">
                                        <p:cTn id="121" dur="indefinite"/>
                                        <p:tgtEl>
                                          <p:spTgt spid="469007"/>
                                        </p:tgtEl>
                                      </p:cBhvr>
                                    </p:animEffect>
                                  </p:childTnLst>
                                </p:cTn>
                              </p:par>
                              <p:par>
                                <p:cTn id="122" presetID="9" presetClass="emph" presetSubtype="0" grpId="1" nodeType="withEffect">
                                  <p:stCondLst>
                                    <p:cond delay="0"/>
                                  </p:stCondLst>
                                  <p:iterate type="lt">
                                    <p:tmAbs val="0"/>
                                  </p:iterate>
                                  <p:childTnLst>
                                    <p:set>
                                      <p:cBhvr rctx="PPT">
                                        <p:cTn id="123" dur="indefinite"/>
                                        <p:tgtEl>
                                          <p:spTgt spid="469008"/>
                                        </p:tgtEl>
                                        <p:attrNameLst>
                                          <p:attrName>style.opacity</p:attrName>
                                        </p:attrNameLst>
                                      </p:cBhvr>
                                      <p:to>
                                        <p:strVal val="0.5"/>
                                      </p:to>
                                    </p:set>
                                    <p:animEffect filter="image" prLst="opacity: 0.5">
                                      <p:cBhvr rctx="IE">
                                        <p:cTn id="124" dur="indefinite"/>
                                        <p:tgtEl>
                                          <p:spTgt spid="469008"/>
                                        </p:tgtEl>
                                      </p:cBhvr>
                                    </p:animEffect>
                                  </p:childTnLst>
                                </p:cTn>
                              </p:par>
                              <p:par>
                                <p:cTn id="125" presetID="9" presetClass="emph" presetSubtype="0" grpId="1" nodeType="withEffect">
                                  <p:stCondLst>
                                    <p:cond delay="0"/>
                                  </p:stCondLst>
                                  <p:childTnLst>
                                    <p:set>
                                      <p:cBhvr rctx="PPT">
                                        <p:cTn id="126" dur="indefinite"/>
                                        <p:tgtEl>
                                          <p:spTgt spid="469009"/>
                                        </p:tgtEl>
                                        <p:attrNameLst>
                                          <p:attrName>style.opacity</p:attrName>
                                        </p:attrNameLst>
                                      </p:cBhvr>
                                      <p:to>
                                        <p:strVal val="0.5"/>
                                      </p:to>
                                    </p:set>
                                    <p:animEffect filter="image" prLst="opacity: 0.5">
                                      <p:cBhvr rctx="IE">
                                        <p:cTn id="127" dur="indefinite"/>
                                        <p:tgtEl>
                                          <p:spTgt spid="469009"/>
                                        </p:tgtEl>
                                      </p:cBhvr>
                                    </p:animEffect>
                                  </p:childTnLst>
                                </p:cTn>
                              </p:par>
                              <p:par>
                                <p:cTn id="128" presetID="9" presetClass="emph" presetSubtype="0" grpId="1" nodeType="withEffect">
                                  <p:stCondLst>
                                    <p:cond delay="0"/>
                                  </p:stCondLst>
                                  <p:childTnLst>
                                    <p:set>
                                      <p:cBhvr rctx="PPT">
                                        <p:cTn id="129" dur="indefinite"/>
                                        <p:tgtEl>
                                          <p:spTgt spid="469010"/>
                                        </p:tgtEl>
                                        <p:attrNameLst>
                                          <p:attrName>style.opacity</p:attrName>
                                        </p:attrNameLst>
                                      </p:cBhvr>
                                      <p:to>
                                        <p:strVal val="0.5"/>
                                      </p:to>
                                    </p:set>
                                    <p:animEffect filter="image" prLst="opacity: 0.5">
                                      <p:cBhvr rctx="IE">
                                        <p:cTn id="130" dur="indefinite"/>
                                        <p:tgtEl>
                                          <p:spTgt spid="469010"/>
                                        </p:tgtEl>
                                      </p:cBhvr>
                                    </p:animEffect>
                                  </p:childTnLst>
                                </p:cTn>
                              </p:par>
                              <p:par>
                                <p:cTn id="131" presetID="9" presetClass="emph" presetSubtype="0" grpId="1" nodeType="withEffect">
                                  <p:stCondLst>
                                    <p:cond delay="0"/>
                                  </p:stCondLst>
                                  <p:childTnLst>
                                    <p:set>
                                      <p:cBhvr rctx="PPT">
                                        <p:cTn id="132" dur="indefinite"/>
                                        <p:tgtEl>
                                          <p:spTgt spid="469011"/>
                                        </p:tgtEl>
                                        <p:attrNameLst>
                                          <p:attrName>style.opacity</p:attrName>
                                        </p:attrNameLst>
                                      </p:cBhvr>
                                      <p:to>
                                        <p:strVal val="0.5"/>
                                      </p:to>
                                    </p:set>
                                    <p:animEffect filter="image" prLst="opacity: 0.5">
                                      <p:cBhvr rctx="IE">
                                        <p:cTn id="133" dur="indefinite"/>
                                        <p:tgtEl>
                                          <p:spTgt spid="469011"/>
                                        </p:tgtEl>
                                      </p:cBhvr>
                                    </p:animEffect>
                                  </p:childTnLst>
                                </p:cTn>
                              </p:par>
                              <p:par>
                                <p:cTn id="134" presetID="9" presetClass="emph" presetSubtype="0" grpId="1" nodeType="withEffect">
                                  <p:stCondLst>
                                    <p:cond delay="0"/>
                                  </p:stCondLst>
                                  <p:childTnLst>
                                    <p:set>
                                      <p:cBhvr rctx="PPT">
                                        <p:cTn id="135" dur="indefinite"/>
                                        <p:tgtEl>
                                          <p:spTgt spid="469012"/>
                                        </p:tgtEl>
                                        <p:attrNameLst>
                                          <p:attrName>style.opacity</p:attrName>
                                        </p:attrNameLst>
                                      </p:cBhvr>
                                      <p:to>
                                        <p:strVal val="0.5"/>
                                      </p:to>
                                    </p:set>
                                    <p:animEffect filter="image" prLst="opacity: 0.5">
                                      <p:cBhvr rctx="IE">
                                        <p:cTn id="136" dur="indefinite"/>
                                        <p:tgtEl>
                                          <p:spTgt spid="469012"/>
                                        </p:tgtEl>
                                      </p:cBhvr>
                                    </p:animEffect>
                                  </p:childTnLst>
                                </p:cTn>
                              </p:par>
                              <p:par>
                                <p:cTn id="137" presetID="9" presetClass="emph" presetSubtype="0" grpId="1" nodeType="withEffect">
                                  <p:stCondLst>
                                    <p:cond delay="0"/>
                                  </p:stCondLst>
                                  <p:childTnLst>
                                    <p:set>
                                      <p:cBhvr rctx="PPT">
                                        <p:cTn id="138" dur="indefinite"/>
                                        <p:tgtEl>
                                          <p:spTgt spid="469013"/>
                                        </p:tgtEl>
                                        <p:attrNameLst>
                                          <p:attrName>style.opacity</p:attrName>
                                        </p:attrNameLst>
                                      </p:cBhvr>
                                      <p:to>
                                        <p:strVal val="0.5"/>
                                      </p:to>
                                    </p:set>
                                    <p:animEffect filter="image" prLst="opacity: 0.5">
                                      <p:cBhvr rctx="IE">
                                        <p:cTn id="139" dur="indefinite"/>
                                        <p:tgtEl>
                                          <p:spTgt spid="469013"/>
                                        </p:tgtEl>
                                      </p:cBhvr>
                                    </p:animEffect>
                                  </p:childTnLst>
                                </p:cTn>
                              </p:par>
                              <p:par>
                                <p:cTn id="140" presetID="9" presetClass="emph" presetSubtype="0" grpId="1" nodeType="withEffect">
                                  <p:stCondLst>
                                    <p:cond delay="0"/>
                                  </p:stCondLst>
                                  <p:childTnLst>
                                    <p:set>
                                      <p:cBhvr rctx="PPT">
                                        <p:cTn id="141" dur="indefinite"/>
                                        <p:tgtEl>
                                          <p:spTgt spid="469014"/>
                                        </p:tgtEl>
                                        <p:attrNameLst>
                                          <p:attrName>style.opacity</p:attrName>
                                        </p:attrNameLst>
                                      </p:cBhvr>
                                      <p:to>
                                        <p:strVal val="0.5"/>
                                      </p:to>
                                    </p:set>
                                    <p:animEffect filter="image" prLst="opacity: 0.5">
                                      <p:cBhvr rctx="IE">
                                        <p:cTn id="142" dur="indefinite"/>
                                        <p:tgtEl>
                                          <p:spTgt spid="469014"/>
                                        </p:tgtEl>
                                      </p:cBhvr>
                                    </p:animEffect>
                                  </p:childTnLst>
                                </p:cTn>
                              </p:par>
                              <p:par>
                                <p:cTn id="143" presetID="9" presetClass="emph" presetSubtype="0" grpId="1" nodeType="withEffect">
                                  <p:stCondLst>
                                    <p:cond delay="0"/>
                                  </p:stCondLst>
                                  <p:childTnLst>
                                    <p:set>
                                      <p:cBhvr rctx="PPT">
                                        <p:cTn id="144" dur="indefinite"/>
                                        <p:tgtEl>
                                          <p:spTgt spid="469015"/>
                                        </p:tgtEl>
                                        <p:attrNameLst>
                                          <p:attrName>style.opacity</p:attrName>
                                        </p:attrNameLst>
                                      </p:cBhvr>
                                      <p:to>
                                        <p:strVal val="0.5"/>
                                      </p:to>
                                    </p:set>
                                    <p:animEffect filter="image" prLst="opacity: 0.5">
                                      <p:cBhvr rctx="IE">
                                        <p:cTn id="145" dur="indefinite"/>
                                        <p:tgtEl>
                                          <p:spTgt spid="469015"/>
                                        </p:tgtEl>
                                      </p:cBhvr>
                                    </p:animEffect>
                                  </p:childTnLst>
                                </p:cTn>
                              </p:par>
                              <p:par>
                                <p:cTn id="146" presetID="5" presetClass="exit" presetSubtype="10" fill="hold" grpId="1" nodeType="withEffect">
                                  <p:stCondLst>
                                    <p:cond delay="0"/>
                                  </p:stCondLst>
                                  <p:childTnLst>
                                    <p:animEffect transition="out" filter="checkerboard(across)">
                                      <p:cBhvr>
                                        <p:cTn id="147" dur="500"/>
                                        <p:tgtEl>
                                          <p:spTgt spid="469026"/>
                                        </p:tgtEl>
                                      </p:cBhvr>
                                    </p:animEffect>
                                    <p:set>
                                      <p:cBhvr>
                                        <p:cTn id="148" dur="1" fill="hold">
                                          <p:stCondLst>
                                            <p:cond delay="499"/>
                                          </p:stCondLst>
                                        </p:cTn>
                                        <p:tgtEl>
                                          <p:spTgt spid="469026"/>
                                        </p:tgtEl>
                                        <p:attrNameLst>
                                          <p:attrName>style.visibility</p:attrName>
                                        </p:attrNameLst>
                                      </p:cBhvr>
                                      <p:to>
                                        <p:strVal val="hidden"/>
                                      </p:to>
                                    </p:set>
                                  </p:childTnLst>
                                </p:cTn>
                              </p:par>
                              <p:par>
                                <p:cTn id="149" presetID="5" presetClass="exit" presetSubtype="10" fill="hold" grpId="1" nodeType="withEffect">
                                  <p:stCondLst>
                                    <p:cond delay="0"/>
                                  </p:stCondLst>
                                  <p:childTnLst>
                                    <p:animEffect transition="out" filter="checkerboard(across)">
                                      <p:cBhvr>
                                        <p:cTn id="150" dur="500"/>
                                        <p:tgtEl>
                                          <p:spTgt spid="469027"/>
                                        </p:tgtEl>
                                      </p:cBhvr>
                                    </p:animEffect>
                                    <p:set>
                                      <p:cBhvr>
                                        <p:cTn id="151" dur="1" fill="hold">
                                          <p:stCondLst>
                                            <p:cond delay="499"/>
                                          </p:stCondLst>
                                        </p:cTn>
                                        <p:tgtEl>
                                          <p:spTgt spid="469027"/>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9" presetClass="exit" presetSubtype="0" fill="hold" grpId="2" nodeType="clickEffect">
                                  <p:stCondLst>
                                    <p:cond delay="0"/>
                                  </p:stCondLst>
                                  <p:childTnLst>
                                    <p:animEffect transition="out" filter="dissolve">
                                      <p:cBhvr>
                                        <p:cTn id="155" dur="500"/>
                                        <p:tgtEl>
                                          <p:spTgt spid="469003"/>
                                        </p:tgtEl>
                                      </p:cBhvr>
                                    </p:animEffect>
                                    <p:set>
                                      <p:cBhvr>
                                        <p:cTn id="156" dur="1" fill="hold">
                                          <p:stCondLst>
                                            <p:cond delay="499"/>
                                          </p:stCondLst>
                                        </p:cTn>
                                        <p:tgtEl>
                                          <p:spTgt spid="469003"/>
                                        </p:tgtEl>
                                        <p:attrNameLst>
                                          <p:attrName>style.visibility</p:attrName>
                                        </p:attrNameLst>
                                      </p:cBhvr>
                                      <p:to>
                                        <p:strVal val="hidden"/>
                                      </p:to>
                                    </p:set>
                                  </p:childTnLst>
                                </p:cTn>
                              </p:par>
                              <p:par>
                                <p:cTn id="157" presetID="9" presetClass="exit" presetSubtype="0" fill="hold" grpId="2" nodeType="withEffect">
                                  <p:stCondLst>
                                    <p:cond delay="0"/>
                                  </p:stCondLst>
                                  <p:childTnLst>
                                    <p:animEffect transition="out" filter="dissolve">
                                      <p:cBhvr>
                                        <p:cTn id="158" dur="500"/>
                                        <p:tgtEl>
                                          <p:spTgt spid="469004"/>
                                        </p:tgtEl>
                                      </p:cBhvr>
                                    </p:animEffect>
                                    <p:set>
                                      <p:cBhvr>
                                        <p:cTn id="159" dur="1" fill="hold">
                                          <p:stCondLst>
                                            <p:cond delay="499"/>
                                          </p:stCondLst>
                                        </p:cTn>
                                        <p:tgtEl>
                                          <p:spTgt spid="469004"/>
                                        </p:tgtEl>
                                        <p:attrNameLst>
                                          <p:attrName>style.visibility</p:attrName>
                                        </p:attrNameLst>
                                      </p:cBhvr>
                                      <p:to>
                                        <p:strVal val="hidden"/>
                                      </p:to>
                                    </p:set>
                                  </p:childTnLst>
                                </p:cTn>
                              </p:par>
                              <p:par>
                                <p:cTn id="160" presetID="9" presetClass="exit" presetSubtype="0" fill="hold" grpId="2" nodeType="withEffect">
                                  <p:stCondLst>
                                    <p:cond delay="0"/>
                                  </p:stCondLst>
                                  <p:childTnLst>
                                    <p:animEffect transition="out" filter="dissolve">
                                      <p:cBhvr>
                                        <p:cTn id="161" dur="500"/>
                                        <p:tgtEl>
                                          <p:spTgt spid="469005"/>
                                        </p:tgtEl>
                                      </p:cBhvr>
                                    </p:animEffect>
                                    <p:set>
                                      <p:cBhvr>
                                        <p:cTn id="162" dur="1" fill="hold">
                                          <p:stCondLst>
                                            <p:cond delay="499"/>
                                          </p:stCondLst>
                                        </p:cTn>
                                        <p:tgtEl>
                                          <p:spTgt spid="469005"/>
                                        </p:tgtEl>
                                        <p:attrNameLst>
                                          <p:attrName>style.visibility</p:attrName>
                                        </p:attrNameLst>
                                      </p:cBhvr>
                                      <p:to>
                                        <p:strVal val="hidden"/>
                                      </p:to>
                                    </p:set>
                                  </p:childTnLst>
                                </p:cTn>
                              </p:par>
                              <p:par>
                                <p:cTn id="163" presetID="9" presetClass="exit" presetSubtype="0" fill="hold" grpId="2" nodeType="withEffect">
                                  <p:stCondLst>
                                    <p:cond delay="0"/>
                                  </p:stCondLst>
                                  <p:childTnLst>
                                    <p:animEffect transition="out" filter="dissolve">
                                      <p:cBhvr>
                                        <p:cTn id="164" dur="500"/>
                                        <p:tgtEl>
                                          <p:spTgt spid="469006"/>
                                        </p:tgtEl>
                                      </p:cBhvr>
                                    </p:animEffect>
                                    <p:set>
                                      <p:cBhvr>
                                        <p:cTn id="165" dur="1" fill="hold">
                                          <p:stCondLst>
                                            <p:cond delay="499"/>
                                          </p:stCondLst>
                                        </p:cTn>
                                        <p:tgtEl>
                                          <p:spTgt spid="469006"/>
                                        </p:tgtEl>
                                        <p:attrNameLst>
                                          <p:attrName>style.visibility</p:attrName>
                                        </p:attrNameLst>
                                      </p:cBhvr>
                                      <p:to>
                                        <p:strVal val="hidden"/>
                                      </p:to>
                                    </p:set>
                                  </p:childTnLst>
                                </p:cTn>
                              </p:par>
                              <p:par>
                                <p:cTn id="166" presetID="9" presetClass="exit" presetSubtype="0" fill="hold" grpId="2" nodeType="withEffect">
                                  <p:stCondLst>
                                    <p:cond delay="0"/>
                                  </p:stCondLst>
                                  <p:iterate type="lt">
                                    <p:tmPct val="0"/>
                                  </p:iterate>
                                  <p:childTnLst>
                                    <p:animEffect transition="out" filter="dissolve">
                                      <p:cBhvr>
                                        <p:cTn id="167" dur="500"/>
                                        <p:tgtEl>
                                          <p:spTgt spid="469007"/>
                                        </p:tgtEl>
                                      </p:cBhvr>
                                    </p:animEffect>
                                    <p:set>
                                      <p:cBhvr>
                                        <p:cTn id="168" dur="1" fill="hold">
                                          <p:stCondLst>
                                            <p:cond delay="499"/>
                                          </p:stCondLst>
                                        </p:cTn>
                                        <p:tgtEl>
                                          <p:spTgt spid="469007"/>
                                        </p:tgtEl>
                                        <p:attrNameLst>
                                          <p:attrName>style.visibility</p:attrName>
                                        </p:attrNameLst>
                                      </p:cBhvr>
                                      <p:to>
                                        <p:strVal val="hidden"/>
                                      </p:to>
                                    </p:set>
                                  </p:childTnLst>
                                </p:cTn>
                              </p:par>
                              <p:par>
                                <p:cTn id="169" presetID="9" presetClass="exit" presetSubtype="0" fill="hold" grpId="2" nodeType="withEffect">
                                  <p:stCondLst>
                                    <p:cond delay="0"/>
                                  </p:stCondLst>
                                  <p:iterate type="lt">
                                    <p:tmPct val="0"/>
                                  </p:iterate>
                                  <p:childTnLst>
                                    <p:animEffect transition="out" filter="dissolve">
                                      <p:cBhvr>
                                        <p:cTn id="170" dur="500"/>
                                        <p:tgtEl>
                                          <p:spTgt spid="469008"/>
                                        </p:tgtEl>
                                      </p:cBhvr>
                                    </p:animEffect>
                                    <p:set>
                                      <p:cBhvr>
                                        <p:cTn id="171" dur="1" fill="hold">
                                          <p:stCondLst>
                                            <p:cond delay="499"/>
                                          </p:stCondLst>
                                        </p:cTn>
                                        <p:tgtEl>
                                          <p:spTgt spid="469008"/>
                                        </p:tgtEl>
                                        <p:attrNameLst>
                                          <p:attrName>style.visibility</p:attrName>
                                        </p:attrNameLst>
                                      </p:cBhvr>
                                      <p:to>
                                        <p:strVal val="hidden"/>
                                      </p:to>
                                    </p:set>
                                  </p:childTnLst>
                                </p:cTn>
                              </p:par>
                              <p:par>
                                <p:cTn id="172" presetID="9" presetClass="exit" presetSubtype="0" fill="hold" grpId="2" nodeType="withEffect">
                                  <p:stCondLst>
                                    <p:cond delay="0"/>
                                  </p:stCondLst>
                                  <p:childTnLst>
                                    <p:animEffect transition="out" filter="dissolve">
                                      <p:cBhvr>
                                        <p:cTn id="173" dur="500"/>
                                        <p:tgtEl>
                                          <p:spTgt spid="469010"/>
                                        </p:tgtEl>
                                      </p:cBhvr>
                                    </p:animEffect>
                                    <p:set>
                                      <p:cBhvr>
                                        <p:cTn id="174" dur="1" fill="hold">
                                          <p:stCondLst>
                                            <p:cond delay="499"/>
                                          </p:stCondLst>
                                        </p:cTn>
                                        <p:tgtEl>
                                          <p:spTgt spid="469010"/>
                                        </p:tgtEl>
                                        <p:attrNameLst>
                                          <p:attrName>style.visibility</p:attrName>
                                        </p:attrNameLst>
                                      </p:cBhvr>
                                      <p:to>
                                        <p:strVal val="hidden"/>
                                      </p:to>
                                    </p:set>
                                  </p:childTnLst>
                                </p:cTn>
                              </p:par>
                              <p:par>
                                <p:cTn id="175" presetID="9" presetClass="exit" presetSubtype="0" fill="hold" grpId="2" nodeType="withEffect">
                                  <p:stCondLst>
                                    <p:cond delay="0"/>
                                  </p:stCondLst>
                                  <p:childTnLst>
                                    <p:animEffect transition="out" filter="dissolve">
                                      <p:cBhvr>
                                        <p:cTn id="176" dur="500"/>
                                        <p:tgtEl>
                                          <p:spTgt spid="469011"/>
                                        </p:tgtEl>
                                      </p:cBhvr>
                                    </p:animEffect>
                                    <p:set>
                                      <p:cBhvr>
                                        <p:cTn id="177" dur="1" fill="hold">
                                          <p:stCondLst>
                                            <p:cond delay="499"/>
                                          </p:stCondLst>
                                        </p:cTn>
                                        <p:tgtEl>
                                          <p:spTgt spid="469011"/>
                                        </p:tgtEl>
                                        <p:attrNameLst>
                                          <p:attrName>style.visibility</p:attrName>
                                        </p:attrNameLst>
                                      </p:cBhvr>
                                      <p:to>
                                        <p:strVal val="hidden"/>
                                      </p:to>
                                    </p:set>
                                  </p:childTnLst>
                                </p:cTn>
                              </p:par>
                              <p:par>
                                <p:cTn id="178" presetID="9" presetClass="exit" presetSubtype="0" fill="hold" grpId="2" nodeType="withEffect">
                                  <p:stCondLst>
                                    <p:cond delay="0"/>
                                  </p:stCondLst>
                                  <p:childTnLst>
                                    <p:animEffect transition="out" filter="dissolve">
                                      <p:cBhvr>
                                        <p:cTn id="179" dur="500"/>
                                        <p:tgtEl>
                                          <p:spTgt spid="469012"/>
                                        </p:tgtEl>
                                      </p:cBhvr>
                                    </p:animEffect>
                                    <p:set>
                                      <p:cBhvr>
                                        <p:cTn id="180" dur="1" fill="hold">
                                          <p:stCondLst>
                                            <p:cond delay="499"/>
                                          </p:stCondLst>
                                        </p:cTn>
                                        <p:tgtEl>
                                          <p:spTgt spid="469012"/>
                                        </p:tgtEl>
                                        <p:attrNameLst>
                                          <p:attrName>style.visibility</p:attrName>
                                        </p:attrNameLst>
                                      </p:cBhvr>
                                      <p:to>
                                        <p:strVal val="hidden"/>
                                      </p:to>
                                    </p:set>
                                  </p:childTnLst>
                                </p:cTn>
                              </p:par>
                              <p:par>
                                <p:cTn id="181" presetID="9" presetClass="exit" presetSubtype="0" fill="hold" grpId="2" nodeType="withEffect">
                                  <p:stCondLst>
                                    <p:cond delay="0"/>
                                  </p:stCondLst>
                                  <p:childTnLst>
                                    <p:animEffect transition="out" filter="dissolve">
                                      <p:cBhvr>
                                        <p:cTn id="182" dur="500"/>
                                        <p:tgtEl>
                                          <p:spTgt spid="469013"/>
                                        </p:tgtEl>
                                      </p:cBhvr>
                                    </p:animEffect>
                                    <p:set>
                                      <p:cBhvr>
                                        <p:cTn id="183" dur="1" fill="hold">
                                          <p:stCondLst>
                                            <p:cond delay="499"/>
                                          </p:stCondLst>
                                        </p:cTn>
                                        <p:tgtEl>
                                          <p:spTgt spid="469013"/>
                                        </p:tgtEl>
                                        <p:attrNameLst>
                                          <p:attrName>style.visibility</p:attrName>
                                        </p:attrNameLst>
                                      </p:cBhvr>
                                      <p:to>
                                        <p:strVal val="hidden"/>
                                      </p:to>
                                    </p:set>
                                  </p:childTnLst>
                                </p:cTn>
                              </p:par>
                              <p:par>
                                <p:cTn id="184" presetID="9" presetClass="exit" presetSubtype="0" fill="hold" grpId="2" nodeType="withEffect">
                                  <p:stCondLst>
                                    <p:cond delay="0"/>
                                  </p:stCondLst>
                                  <p:childTnLst>
                                    <p:animEffect transition="out" filter="dissolve">
                                      <p:cBhvr>
                                        <p:cTn id="185" dur="500"/>
                                        <p:tgtEl>
                                          <p:spTgt spid="469014"/>
                                        </p:tgtEl>
                                      </p:cBhvr>
                                    </p:animEffect>
                                    <p:set>
                                      <p:cBhvr>
                                        <p:cTn id="186" dur="1" fill="hold">
                                          <p:stCondLst>
                                            <p:cond delay="499"/>
                                          </p:stCondLst>
                                        </p:cTn>
                                        <p:tgtEl>
                                          <p:spTgt spid="469014"/>
                                        </p:tgtEl>
                                        <p:attrNameLst>
                                          <p:attrName>style.visibility</p:attrName>
                                        </p:attrNameLst>
                                      </p:cBhvr>
                                      <p:to>
                                        <p:strVal val="hidden"/>
                                      </p:to>
                                    </p:set>
                                  </p:childTnLst>
                                </p:cTn>
                              </p:par>
                              <p:par>
                                <p:cTn id="187" presetID="9" presetClass="exit" presetSubtype="0" fill="hold" grpId="2" nodeType="withEffect">
                                  <p:stCondLst>
                                    <p:cond delay="0"/>
                                  </p:stCondLst>
                                  <p:childTnLst>
                                    <p:animEffect transition="out" filter="dissolve">
                                      <p:cBhvr>
                                        <p:cTn id="188" dur="500"/>
                                        <p:tgtEl>
                                          <p:spTgt spid="469015"/>
                                        </p:tgtEl>
                                      </p:cBhvr>
                                    </p:animEffect>
                                    <p:set>
                                      <p:cBhvr>
                                        <p:cTn id="189" dur="1" fill="hold">
                                          <p:stCondLst>
                                            <p:cond delay="499"/>
                                          </p:stCondLst>
                                        </p:cTn>
                                        <p:tgtEl>
                                          <p:spTgt spid="469015"/>
                                        </p:tgtEl>
                                        <p:attrNameLst>
                                          <p:attrName>style.visibility</p:attrName>
                                        </p:attrNameLst>
                                      </p:cBhvr>
                                      <p:to>
                                        <p:strVal val="hidden"/>
                                      </p:to>
                                    </p:set>
                                  </p:childTnLst>
                                </p:cTn>
                              </p:par>
                              <p:par>
                                <p:cTn id="190" presetID="9" presetClass="exit" presetSubtype="0" fill="hold" grpId="2" nodeType="withEffect">
                                  <p:stCondLst>
                                    <p:cond delay="0"/>
                                  </p:stCondLst>
                                  <p:childTnLst>
                                    <p:animEffect transition="out" filter="dissolve">
                                      <p:cBhvr>
                                        <p:cTn id="191" dur="500"/>
                                        <p:tgtEl>
                                          <p:spTgt spid="469009"/>
                                        </p:tgtEl>
                                      </p:cBhvr>
                                    </p:animEffect>
                                    <p:set>
                                      <p:cBhvr>
                                        <p:cTn id="192" dur="1" fill="hold">
                                          <p:stCondLst>
                                            <p:cond delay="499"/>
                                          </p:stCondLst>
                                        </p:cTn>
                                        <p:tgtEl>
                                          <p:spTgt spid="469009"/>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0" presetClass="path" presetSubtype="0" accel="50000" decel="50000" fill="hold" grpId="1" nodeType="clickEffect">
                                  <p:stCondLst>
                                    <p:cond delay="0"/>
                                  </p:stCondLst>
                                  <p:childTnLst>
                                    <p:animMotion origin="layout" path="M 2.77778E-7 7.40741E-7 L 0.01667 -0.22384 " pathEditMode="relative" rAng="0" ptsTypes="AA">
                                      <p:cBhvr>
                                        <p:cTn id="196" dur="2000" fill="hold"/>
                                        <p:tgtEl>
                                          <p:spTgt spid="468995"/>
                                        </p:tgtEl>
                                        <p:attrNameLst>
                                          <p:attrName>ppt_x</p:attrName>
                                          <p:attrName>ppt_y</p:attrName>
                                        </p:attrNameLst>
                                      </p:cBhvr>
                                      <p:rCtr x="800" y="-11200"/>
                                    </p:animMotion>
                                  </p:childTnLst>
                                </p:cTn>
                              </p:par>
                            </p:childTnLst>
                          </p:cTn>
                        </p:par>
                      </p:childTnLst>
                    </p:cTn>
                  </p:par>
                  <p:par>
                    <p:cTn id="197" fill="hold">
                      <p:stCondLst>
                        <p:cond delay="indefinite"/>
                      </p:stCondLst>
                      <p:childTnLst>
                        <p:par>
                          <p:cTn id="198" fill="hold">
                            <p:stCondLst>
                              <p:cond delay="0"/>
                            </p:stCondLst>
                            <p:childTnLst>
                              <p:par>
                                <p:cTn id="199" presetID="40" presetClass="entr" presetSubtype="0" fill="hold" grpId="0" nodeType="clickEffect">
                                  <p:stCondLst>
                                    <p:cond delay="0"/>
                                  </p:stCondLst>
                                  <p:iterate type="lt">
                                    <p:tmPct val="10000"/>
                                  </p:iterate>
                                  <p:childTnLst>
                                    <p:set>
                                      <p:cBhvr>
                                        <p:cTn id="200" dur="1" fill="hold">
                                          <p:stCondLst>
                                            <p:cond delay="0"/>
                                          </p:stCondLst>
                                        </p:cTn>
                                        <p:tgtEl>
                                          <p:spTgt spid="469016"/>
                                        </p:tgtEl>
                                        <p:attrNameLst>
                                          <p:attrName>style.visibility</p:attrName>
                                        </p:attrNameLst>
                                      </p:cBhvr>
                                      <p:to>
                                        <p:strVal val="visible"/>
                                      </p:to>
                                    </p:set>
                                    <p:animEffect transition="in" filter="fade">
                                      <p:cBhvr>
                                        <p:cTn id="201" dur="1000"/>
                                        <p:tgtEl>
                                          <p:spTgt spid="469016"/>
                                        </p:tgtEl>
                                      </p:cBhvr>
                                    </p:animEffect>
                                    <p:anim calcmode="lin" valueType="num">
                                      <p:cBhvr>
                                        <p:cTn id="202" dur="1000" fill="hold"/>
                                        <p:tgtEl>
                                          <p:spTgt spid="469016"/>
                                        </p:tgtEl>
                                        <p:attrNameLst>
                                          <p:attrName>ppt_x</p:attrName>
                                        </p:attrNameLst>
                                      </p:cBhvr>
                                      <p:tavLst>
                                        <p:tav tm="0">
                                          <p:val>
                                            <p:strVal val="#ppt_x-.1"/>
                                          </p:val>
                                        </p:tav>
                                        <p:tav tm="100000">
                                          <p:val>
                                            <p:strVal val="#ppt_x"/>
                                          </p:val>
                                        </p:tav>
                                      </p:tavLst>
                                    </p:anim>
                                    <p:anim calcmode="lin" valueType="num">
                                      <p:cBhvr>
                                        <p:cTn id="203" dur="1000" fill="hold"/>
                                        <p:tgtEl>
                                          <p:spTgt spid="469016"/>
                                        </p:tgtEl>
                                        <p:attrNameLst>
                                          <p:attrName>ppt_y</p:attrName>
                                        </p:attrNameLst>
                                      </p:cBhvr>
                                      <p:tavLst>
                                        <p:tav tm="0">
                                          <p:val>
                                            <p:strVal val="#ppt_y"/>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nodeType="clickEffect">
                                  <p:stCondLst>
                                    <p:cond delay="0"/>
                                  </p:stCondLst>
                                  <p:childTnLst>
                                    <p:set>
                                      <p:cBhvr>
                                        <p:cTn id="207" dur="1" fill="hold">
                                          <p:stCondLst>
                                            <p:cond delay="0"/>
                                          </p:stCondLst>
                                        </p:cTn>
                                        <p:tgtEl>
                                          <p:spTgt spid="2"/>
                                        </p:tgtEl>
                                        <p:attrNameLst>
                                          <p:attrName>style.visibility</p:attrName>
                                        </p:attrNameLst>
                                      </p:cBhvr>
                                      <p:to>
                                        <p:strVal val="visible"/>
                                      </p:to>
                                    </p:set>
                                    <p:animEffect transition="in" filter="fade">
                                      <p:cBhvr>
                                        <p:cTn id="208" dur="2000"/>
                                        <p:tgtEl>
                                          <p:spTgt spid="2"/>
                                        </p:tgtEl>
                                      </p:cBhvr>
                                    </p:animEffect>
                                  </p:childTnLst>
                                </p:cTn>
                              </p:par>
                            </p:childTnLst>
                          </p:cTn>
                        </p:par>
                      </p:childTnLst>
                    </p:cTn>
                  </p:par>
                  <p:par>
                    <p:cTn id="209" fill="hold">
                      <p:stCondLst>
                        <p:cond delay="indefinite"/>
                      </p:stCondLst>
                      <p:childTnLst>
                        <p:par>
                          <p:cTn id="210" fill="hold">
                            <p:stCondLst>
                              <p:cond delay="0"/>
                            </p:stCondLst>
                            <p:childTnLst>
                              <p:par>
                                <p:cTn id="211" presetID="9" presetClass="entr" presetSubtype="0" fill="hold" grpId="0" nodeType="clickEffect">
                                  <p:stCondLst>
                                    <p:cond delay="0"/>
                                  </p:stCondLst>
                                  <p:childTnLst>
                                    <p:set>
                                      <p:cBhvr>
                                        <p:cTn id="212" dur="1" fill="hold">
                                          <p:stCondLst>
                                            <p:cond delay="0"/>
                                          </p:stCondLst>
                                        </p:cTn>
                                        <p:tgtEl>
                                          <p:spTgt spid="469020"/>
                                        </p:tgtEl>
                                        <p:attrNameLst>
                                          <p:attrName>style.visibility</p:attrName>
                                        </p:attrNameLst>
                                      </p:cBhvr>
                                      <p:to>
                                        <p:strVal val="visible"/>
                                      </p:to>
                                    </p:set>
                                    <p:animEffect transition="in" filter="dissolve">
                                      <p:cBhvr>
                                        <p:cTn id="213" dur="500"/>
                                        <p:tgtEl>
                                          <p:spTgt spid="469020"/>
                                        </p:tgtEl>
                                      </p:cBhvr>
                                    </p:animEffect>
                                  </p:childTnLst>
                                </p:cTn>
                              </p:par>
                            </p:childTnLst>
                          </p:cTn>
                        </p:par>
                      </p:childTnLst>
                    </p:cTn>
                  </p:par>
                  <p:par>
                    <p:cTn id="214" fill="hold">
                      <p:stCondLst>
                        <p:cond delay="indefinite"/>
                      </p:stCondLst>
                      <p:childTnLst>
                        <p:par>
                          <p:cTn id="215" fill="hold">
                            <p:stCondLst>
                              <p:cond delay="0"/>
                            </p:stCondLst>
                            <p:childTnLst>
                              <p:par>
                                <p:cTn id="216" presetID="9" presetClass="entr" presetSubtype="0" fill="hold" grpId="0" nodeType="clickEffect">
                                  <p:stCondLst>
                                    <p:cond delay="0"/>
                                  </p:stCondLst>
                                  <p:childTnLst>
                                    <p:set>
                                      <p:cBhvr>
                                        <p:cTn id="217" dur="1" fill="hold">
                                          <p:stCondLst>
                                            <p:cond delay="0"/>
                                          </p:stCondLst>
                                        </p:cTn>
                                        <p:tgtEl>
                                          <p:spTgt spid="469021"/>
                                        </p:tgtEl>
                                        <p:attrNameLst>
                                          <p:attrName>style.visibility</p:attrName>
                                        </p:attrNameLst>
                                      </p:cBhvr>
                                      <p:to>
                                        <p:strVal val="visible"/>
                                      </p:to>
                                    </p:set>
                                    <p:animEffect transition="in" filter="dissolve">
                                      <p:cBhvr>
                                        <p:cTn id="218" dur="500"/>
                                        <p:tgtEl>
                                          <p:spTgt spid="469021"/>
                                        </p:tgtEl>
                                      </p:cBhvr>
                                    </p:animEffect>
                                  </p:childTnLst>
                                </p:cTn>
                              </p:par>
                            </p:childTnLst>
                          </p:cTn>
                        </p:par>
                      </p:childTnLst>
                    </p:cTn>
                  </p:par>
                  <p:par>
                    <p:cTn id="219" fill="hold">
                      <p:stCondLst>
                        <p:cond delay="indefinite"/>
                      </p:stCondLst>
                      <p:childTnLst>
                        <p:par>
                          <p:cTn id="220" fill="hold">
                            <p:stCondLst>
                              <p:cond delay="0"/>
                            </p:stCondLst>
                            <p:childTnLst>
                              <p:par>
                                <p:cTn id="221" presetID="22" presetClass="entr" presetSubtype="4" fill="hold" grpId="0" nodeType="clickEffect">
                                  <p:stCondLst>
                                    <p:cond delay="0"/>
                                  </p:stCondLst>
                                  <p:childTnLst>
                                    <p:set>
                                      <p:cBhvr>
                                        <p:cTn id="222" dur="1" fill="hold">
                                          <p:stCondLst>
                                            <p:cond delay="0"/>
                                          </p:stCondLst>
                                        </p:cTn>
                                        <p:tgtEl>
                                          <p:spTgt spid="469022"/>
                                        </p:tgtEl>
                                        <p:attrNameLst>
                                          <p:attrName>style.visibility</p:attrName>
                                        </p:attrNameLst>
                                      </p:cBhvr>
                                      <p:to>
                                        <p:strVal val="visible"/>
                                      </p:to>
                                    </p:set>
                                    <p:animEffect transition="in" filter="wipe(down)">
                                      <p:cBhvr>
                                        <p:cTn id="223" dur="500"/>
                                        <p:tgtEl>
                                          <p:spTgt spid="469022"/>
                                        </p:tgtEl>
                                      </p:cBhvr>
                                    </p:animEffect>
                                  </p:childTnLst>
                                </p:cTn>
                              </p:par>
                            </p:childTnLst>
                          </p:cTn>
                        </p:par>
                        <p:par>
                          <p:cTn id="224" fill="hold">
                            <p:stCondLst>
                              <p:cond delay="500"/>
                            </p:stCondLst>
                            <p:childTnLst>
                              <p:par>
                                <p:cTn id="225" presetID="22" presetClass="entr" presetSubtype="4" fill="hold" grpId="0" nodeType="afterEffect">
                                  <p:stCondLst>
                                    <p:cond delay="0"/>
                                  </p:stCondLst>
                                  <p:childTnLst>
                                    <p:set>
                                      <p:cBhvr>
                                        <p:cTn id="226" dur="1" fill="hold">
                                          <p:stCondLst>
                                            <p:cond delay="0"/>
                                          </p:stCondLst>
                                        </p:cTn>
                                        <p:tgtEl>
                                          <p:spTgt spid="469023"/>
                                        </p:tgtEl>
                                        <p:attrNameLst>
                                          <p:attrName>style.visibility</p:attrName>
                                        </p:attrNameLst>
                                      </p:cBhvr>
                                      <p:to>
                                        <p:strVal val="visible"/>
                                      </p:to>
                                    </p:set>
                                    <p:animEffect transition="in" filter="wipe(down)">
                                      <p:cBhvr>
                                        <p:cTn id="227" dur="500"/>
                                        <p:tgtEl>
                                          <p:spTgt spid="469023"/>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nodeType="clickEffect">
                                  <p:stCondLst>
                                    <p:cond delay="0"/>
                                  </p:stCondLst>
                                  <p:childTnLst>
                                    <p:set>
                                      <p:cBhvr>
                                        <p:cTn id="231" dur="1" fill="hold">
                                          <p:stCondLst>
                                            <p:cond delay="0"/>
                                          </p:stCondLst>
                                        </p:cTn>
                                        <p:tgtEl>
                                          <p:spTgt spid="3"/>
                                        </p:tgtEl>
                                        <p:attrNameLst>
                                          <p:attrName>style.visibility</p:attrName>
                                        </p:attrNameLst>
                                      </p:cBhvr>
                                      <p:to>
                                        <p:strVal val="visible"/>
                                      </p:to>
                                    </p:set>
                                    <p:animEffect transition="in" filter="fade">
                                      <p:cBhvr>
                                        <p:cTn id="232" dur="2000"/>
                                        <p:tgtEl>
                                          <p:spTgt spid="3"/>
                                        </p:tgtEl>
                                      </p:cBhvr>
                                    </p:animEffect>
                                  </p:childTnLst>
                                </p:cTn>
                              </p:par>
                            </p:childTnLst>
                          </p:cTn>
                        </p:par>
                      </p:childTnLst>
                    </p:cTn>
                  </p:par>
                  <p:par>
                    <p:cTn id="233" fill="hold">
                      <p:stCondLst>
                        <p:cond delay="indefinite"/>
                      </p:stCondLst>
                      <p:childTnLst>
                        <p:par>
                          <p:cTn id="234" fill="hold">
                            <p:stCondLst>
                              <p:cond delay="0"/>
                            </p:stCondLst>
                            <p:childTnLst>
                              <p:par>
                                <p:cTn id="235" presetID="9" presetClass="entr" presetSubtype="0" fill="hold" grpId="0" nodeType="clickEffect">
                                  <p:stCondLst>
                                    <p:cond delay="0"/>
                                  </p:stCondLst>
                                  <p:childTnLst>
                                    <p:set>
                                      <p:cBhvr>
                                        <p:cTn id="236" dur="1" fill="hold">
                                          <p:stCondLst>
                                            <p:cond delay="0"/>
                                          </p:stCondLst>
                                        </p:cTn>
                                        <p:tgtEl>
                                          <p:spTgt spid="469032"/>
                                        </p:tgtEl>
                                        <p:attrNameLst>
                                          <p:attrName>style.visibility</p:attrName>
                                        </p:attrNameLst>
                                      </p:cBhvr>
                                      <p:to>
                                        <p:strVal val="visible"/>
                                      </p:to>
                                    </p:set>
                                    <p:animEffect transition="in" filter="dissolve">
                                      <p:cBhvr>
                                        <p:cTn id="237" dur="500"/>
                                        <p:tgtEl>
                                          <p:spTgt spid="469032"/>
                                        </p:tgtEl>
                                      </p:cBhvr>
                                    </p:animEffect>
                                  </p:childTnLst>
                                </p:cTn>
                              </p:par>
                            </p:childTnLst>
                          </p:cTn>
                        </p:par>
                      </p:childTnLst>
                    </p:cTn>
                  </p:par>
                  <p:par>
                    <p:cTn id="238" fill="hold">
                      <p:stCondLst>
                        <p:cond delay="indefinite"/>
                      </p:stCondLst>
                      <p:childTnLst>
                        <p:par>
                          <p:cTn id="239" fill="hold">
                            <p:stCondLst>
                              <p:cond delay="0"/>
                            </p:stCondLst>
                            <p:childTnLst>
                              <p:par>
                                <p:cTn id="240" presetID="9" presetClass="entr" presetSubtype="0" fill="hold" grpId="0" nodeType="clickEffect">
                                  <p:stCondLst>
                                    <p:cond delay="0"/>
                                  </p:stCondLst>
                                  <p:childTnLst>
                                    <p:set>
                                      <p:cBhvr>
                                        <p:cTn id="241" dur="1" fill="hold">
                                          <p:stCondLst>
                                            <p:cond delay="0"/>
                                          </p:stCondLst>
                                        </p:cTn>
                                        <p:tgtEl>
                                          <p:spTgt spid="469033"/>
                                        </p:tgtEl>
                                        <p:attrNameLst>
                                          <p:attrName>style.visibility</p:attrName>
                                        </p:attrNameLst>
                                      </p:cBhvr>
                                      <p:to>
                                        <p:strVal val="visible"/>
                                      </p:to>
                                    </p:set>
                                    <p:animEffect transition="in" filter="dissolve">
                                      <p:cBhvr>
                                        <p:cTn id="242" dur="500"/>
                                        <p:tgtEl>
                                          <p:spTgt spid="469033"/>
                                        </p:tgtEl>
                                      </p:cBhvr>
                                    </p:animEffect>
                                  </p:childTnLst>
                                </p:cTn>
                              </p:par>
                            </p:childTnLst>
                          </p:cTn>
                        </p:par>
                      </p:childTnLst>
                    </p:cTn>
                  </p:par>
                  <p:par>
                    <p:cTn id="243" fill="hold">
                      <p:stCondLst>
                        <p:cond delay="indefinite"/>
                      </p:stCondLst>
                      <p:childTnLst>
                        <p:par>
                          <p:cTn id="244" fill="hold">
                            <p:stCondLst>
                              <p:cond delay="0"/>
                            </p:stCondLst>
                            <p:childTnLst>
                              <p:par>
                                <p:cTn id="245" presetID="22" presetClass="entr" presetSubtype="4" fill="hold" grpId="0" nodeType="clickEffect">
                                  <p:stCondLst>
                                    <p:cond delay="0"/>
                                  </p:stCondLst>
                                  <p:childTnLst>
                                    <p:set>
                                      <p:cBhvr>
                                        <p:cTn id="246" dur="1" fill="hold">
                                          <p:stCondLst>
                                            <p:cond delay="0"/>
                                          </p:stCondLst>
                                        </p:cTn>
                                        <p:tgtEl>
                                          <p:spTgt spid="469035"/>
                                        </p:tgtEl>
                                        <p:attrNameLst>
                                          <p:attrName>style.visibility</p:attrName>
                                        </p:attrNameLst>
                                      </p:cBhvr>
                                      <p:to>
                                        <p:strVal val="visible"/>
                                      </p:to>
                                    </p:set>
                                    <p:animEffect transition="in" filter="wipe(down)">
                                      <p:cBhvr>
                                        <p:cTn id="247" dur="500"/>
                                        <p:tgtEl>
                                          <p:spTgt spid="469035"/>
                                        </p:tgtEl>
                                      </p:cBhvr>
                                    </p:animEffect>
                                  </p:childTnLst>
                                </p:cTn>
                              </p:par>
                            </p:childTnLst>
                          </p:cTn>
                        </p:par>
                        <p:par>
                          <p:cTn id="248" fill="hold">
                            <p:stCondLst>
                              <p:cond delay="500"/>
                            </p:stCondLst>
                            <p:childTnLst>
                              <p:par>
                                <p:cTn id="249" presetID="22" presetClass="entr" presetSubtype="4" fill="hold" grpId="0" nodeType="afterEffect">
                                  <p:stCondLst>
                                    <p:cond delay="0"/>
                                  </p:stCondLst>
                                  <p:childTnLst>
                                    <p:set>
                                      <p:cBhvr>
                                        <p:cTn id="250" dur="1" fill="hold">
                                          <p:stCondLst>
                                            <p:cond delay="0"/>
                                          </p:stCondLst>
                                        </p:cTn>
                                        <p:tgtEl>
                                          <p:spTgt spid="469034"/>
                                        </p:tgtEl>
                                        <p:attrNameLst>
                                          <p:attrName>style.visibility</p:attrName>
                                        </p:attrNameLst>
                                      </p:cBhvr>
                                      <p:to>
                                        <p:strVal val="visible"/>
                                      </p:to>
                                    </p:set>
                                    <p:animEffect transition="in" filter="wipe(down)">
                                      <p:cBhvr>
                                        <p:cTn id="251" dur="500"/>
                                        <p:tgtEl>
                                          <p:spTgt spid="469034"/>
                                        </p:tgtEl>
                                      </p:cBhvr>
                                    </p:animEffect>
                                  </p:childTnLst>
                                </p:cTn>
                              </p:par>
                            </p:childTnLst>
                          </p:cTn>
                        </p:par>
                      </p:childTnLst>
                    </p:cTn>
                  </p:par>
                  <p:par>
                    <p:cTn id="252" fill="hold">
                      <p:stCondLst>
                        <p:cond delay="indefinite"/>
                      </p:stCondLst>
                      <p:childTnLst>
                        <p:par>
                          <p:cTn id="253" fill="hold">
                            <p:stCondLst>
                              <p:cond delay="0"/>
                            </p:stCondLst>
                            <p:childTnLst>
                              <p:par>
                                <p:cTn id="254" presetID="10" presetClass="entr" presetSubtype="0" fill="hold" nodeType="clickEffect">
                                  <p:stCondLst>
                                    <p:cond delay="0"/>
                                  </p:stCondLst>
                                  <p:childTnLst>
                                    <p:set>
                                      <p:cBhvr>
                                        <p:cTn id="255" dur="1" fill="hold">
                                          <p:stCondLst>
                                            <p:cond delay="0"/>
                                          </p:stCondLst>
                                        </p:cTn>
                                        <p:tgtEl>
                                          <p:spTgt spid="4"/>
                                        </p:tgtEl>
                                        <p:attrNameLst>
                                          <p:attrName>style.visibility</p:attrName>
                                        </p:attrNameLst>
                                      </p:cBhvr>
                                      <p:to>
                                        <p:strVal val="visible"/>
                                      </p:to>
                                    </p:set>
                                    <p:animEffect transition="in" filter="fade">
                                      <p:cBhvr>
                                        <p:cTn id="256" dur="2000"/>
                                        <p:tgtEl>
                                          <p:spTgt spid="4"/>
                                        </p:tgtEl>
                                      </p:cBhvr>
                                    </p:animEffect>
                                  </p:childTnLst>
                                </p:cTn>
                              </p:par>
                            </p:childTnLst>
                          </p:cTn>
                        </p:par>
                      </p:childTnLst>
                    </p:cTn>
                  </p:par>
                  <p:par>
                    <p:cTn id="257" fill="hold">
                      <p:stCondLst>
                        <p:cond delay="indefinite"/>
                      </p:stCondLst>
                      <p:childTnLst>
                        <p:par>
                          <p:cTn id="258" fill="hold">
                            <p:stCondLst>
                              <p:cond delay="0"/>
                            </p:stCondLst>
                            <p:childTnLst>
                              <p:par>
                                <p:cTn id="259" presetID="9" presetClass="entr" presetSubtype="0" fill="hold" grpId="0" nodeType="clickEffect">
                                  <p:stCondLst>
                                    <p:cond delay="0"/>
                                  </p:stCondLst>
                                  <p:childTnLst>
                                    <p:set>
                                      <p:cBhvr>
                                        <p:cTn id="260" dur="1" fill="hold">
                                          <p:stCondLst>
                                            <p:cond delay="0"/>
                                          </p:stCondLst>
                                        </p:cTn>
                                        <p:tgtEl>
                                          <p:spTgt spid="469042"/>
                                        </p:tgtEl>
                                        <p:attrNameLst>
                                          <p:attrName>style.visibility</p:attrName>
                                        </p:attrNameLst>
                                      </p:cBhvr>
                                      <p:to>
                                        <p:strVal val="visible"/>
                                      </p:to>
                                    </p:set>
                                    <p:animEffect transition="in" filter="dissolve">
                                      <p:cBhvr>
                                        <p:cTn id="261" dur="500"/>
                                        <p:tgtEl>
                                          <p:spTgt spid="469042"/>
                                        </p:tgtEl>
                                      </p:cBhvr>
                                    </p:animEffect>
                                  </p:childTnLst>
                                </p:cTn>
                              </p:par>
                            </p:childTnLst>
                          </p:cTn>
                        </p:par>
                      </p:childTnLst>
                    </p:cTn>
                  </p:par>
                  <p:par>
                    <p:cTn id="262" fill="hold">
                      <p:stCondLst>
                        <p:cond delay="indefinite"/>
                      </p:stCondLst>
                      <p:childTnLst>
                        <p:par>
                          <p:cTn id="263" fill="hold">
                            <p:stCondLst>
                              <p:cond delay="0"/>
                            </p:stCondLst>
                            <p:childTnLst>
                              <p:par>
                                <p:cTn id="264" presetID="9" presetClass="entr" presetSubtype="0" fill="hold" grpId="0" nodeType="clickEffect">
                                  <p:stCondLst>
                                    <p:cond delay="0"/>
                                  </p:stCondLst>
                                  <p:childTnLst>
                                    <p:set>
                                      <p:cBhvr>
                                        <p:cTn id="265" dur="1" fill="hold">
                                          <p:stCondLst>
                                            <p:cond delay="0"/>
                                          </p:stCondLst>
                                        </p:cTn>
                                        <p:tgtEl>
                                          <p:spTgt spid="469043"/>
                                        </p:tgtEl>
                                        <p:attrNameLst>
                                          <p:attrName>style.visibility</p:attrName>
                                        </p:attrNameLst>
                                      </p:cBhvr>
                                      <p:to>
                                        <p:strVal val="visible"/>
                                      </p:to>
                                    </p:set>
                                    <p:animEffect transition="in" filter="dissolve">
                                      <p:cBhvr>
                                        <p:cTn id="266" dur="500"/>
                                        <p:tgtEl>
                                          <p:spTgt spid="469043"/>
                                        </p:tgtEl>
                                      </p:cBhvr>
                                    </p:animEffect>
                                  </p:childTnLst>
                                </p:cTn>
                              </p:par>
                            </p:childTnLst>
                          </p:cTn>
                        </p:par>
                        <p:par>
                          <p:cTn id="267" fill="hold">
                            <p:stCondLst>
                              <p:cond delay="500"/>
                            </p:stCondLst>
                            <p:childTnLst>
                              <p:par>
                                <p:cTn id="268" presetID="53" presetClass="entr" presetSubtype="0" fill="hold" grpId="0" nodeType="afterEffect">
                                  <p:stCondLst>
                                    <p:cond delay="0"/>
                                  </p:stCondLst>
                                  <p:childTnLst>
                                    <p:set>
                                      <p:cBhvr>
                                        <p:cTn id="269" dur="1" fill="hold">
                                          <p:stCondLst>
                                            <p:cond delay="0"/>
                                          </p:stCondLst>
                                        </p:cTn>
                                        <p:tgtEl>
                                          <p:spTgt spid="469054"/>
                                        </p:tgtEl>
                                        <p:attrNameLst>
                                          <p:attrName>style.visibility</p:attrName>
                                        </p:attrNameLst>
                                      </p:cBhvr>
                                      <p:to>
                                        <p:strVal val="visible"/>
                                      </p:to>
                                    </p:set>
                                    <p:anim calcmode="lin" valueType="num">
                                      <p:cBhvr>
                                        <p:cTn id="270" dur="500" fill="hold"/>
                                        <p:tgtEl>
                                          <p:spTgt spid="469054"/>
                                        </p:tgtEl>
                                        <p:attrNameLst>
                                          <p:attrName>ppt_w</p:attrName>
                                        </p:attrNameLst>
                                      </p:cBhvr>
                                      <p:tavLst>
                                        <p:tav tm="0">
                                          <p:val>
                                            <p:fltVal val="0"/>
                                          </p:val>
                                        </p:tav>
                                        <p:tav tm="100000">
                                          <p:val>
                                            <p:strVal val="#ppt_w"/>
                                          </p:val>
                                        </p:tav>
                                      </p:tavLst>
                                    </p:anim>
                                    <p:anim calcmode="lin" valueType="num">
                                      <p:cBhvr>
                                        <p:cTn id="271" dur="500" fill="hold"/>
                                        <p:tgtEl>
                                          <p:spTgt spid="469054"/>
                                        </p:tgtEl>
                                        <p:attrNameLst>
                                          <p:attrName>ppt_h</p:attrName>
                                        </p:attrNameLst>
                                      </p:cBhvr>
                                      <p:tavLst>
                                        <p:tav tm="0">
                                          <p:val>
                                            <p:fltVal val="0"/>
                                          </p:val>
                                        </p:tav>
                                        <p:tav tm="100000">
                                          <p:val>
                                            <p:strVal val="#ppt_h"/>
                                          </p:val>
                                        </p:tav>
                                      </p:tavLst>
                                    </p:anim>
                                    <p:animEffect transition="in" filter="fade">
                                      <p:cBhvr>
                                        <p:cTn id="272" dur="500"/>
                                        <p:tgtEl>
                                          <p:spTgt spid="469054"/>
                                        </p:tgtEl>
                                      </p:cBhvr>
                                    </p:animEffect>
                                  </p:childTnLst>
                                </p:cTn>
                              </p:par>
                            </p:childTnLst>
                          </p:cTn>
                        </p:par>
                        <p:par>
                          <p:cTn id="273" fill="hold">
                            <p:stCondLst>
                              <p:cond delay="1000"/>
                            </p:stCondLst>
                            <p:childTnLst>
                              <p:par>
                                <p:cTn id="274" presetID="22" presetClass="entr" presetSubtype="1" fill="hold" grpId="0" nodeType="afterEffect">
                                  <p:stCondLst>
                                    <p:cond delay="0"/>
                                  </p:stCondLst>
                                  <p:childTnLst>
                                    <p:set>
                                      <p:cBhvr>
                                        <p:cTn id="275" dur="1" fill="hold">
                                          <p:stCondLst>
                                            <p:cond delay="0"/>
                                          </p:stCondLst>
                                        </p:cTn>
                                        <p:tgtEl>
                                          <p:spTgt spid="469056"/>
                                        </p:tgtEl>
                                        <p:attrNameLst>
                                          <p:attrName>style.visibility</p:attrName>
                                        </p:attrNameLst>
                                      </p:cBhvr>
                                      <p:to>
                                        <p:strVal val="visible"/>
                                      </p:to>
                                    </p:set>
                                    <p:animEffect transition="in" filter="wipe(up)">
                                      <p:cBhvr>
                                        <p:cTn id="276" dur="500"/>
                                        <p:tgtEl>
                                          <p:spTgt spid="469056"/>
                                        </p:tgtEl>
                                      </p:cBhvr>
                                    </p:animEffect>
                                  </p:childTnLst>
                                </p:cTn>
                              </p:par>
                            </p:childTnLst>
                          </p:cTn>
                        </p:par>
                      </p:childTnLst>
                    </p:cTn>
                  </p:par>
                  <p:par>
                    <p:cTn id="277" fill="hold">
                      <p:stCondLst>
                        <p:cond delay="indefinite"/>
                      </p:stCondLst>
                      <p:childTnLst>
                        <p:par>
                          <p:cTn id="278" fill="hold">
                            <p:stCondLst>
                              <p:cond delay="0"/>
                            </p:stCondLst>
                            <p:childTnLst>
                              <p:par>
                                <p:cTn id="279" presetID="22" presetClass="entr" presetSubtype="4" fill="hold" grpId="0" nodeType="clickEffect">
                                  <p:stCondLst>
                                    <p:cond delay="0"/>
                                  </p:stCondLst>
                                  <p:childTnLst>
                                    <p:set>
                                      <p:cBhvr>
                                        <p:cTn id="280" dur="1" fill="hold">
                                          <p:stCondLst>
                                            <p:cond delay="0"/>
                                          </p:stCondLst>
                                        </p:cTn>
                                        <p:tgtEl>
                                          <p:spTgt spid="469053"/>
                                        </p:tgtEl>
                                        <p:attrNameLst>
                                          <p:attrName>style.visibility</p:attrName>
                                        </p:attrNameLst>
                                      </p:cBhvr>
                                      <p:to>
                                        <p:strVal val="visible"/>
                                      </p:to>
                                    </p:set>
                                    <p:animEffect transition="in" filter="wipe(down)">
                                      <p:cBhvr>
                                        <p:cTn id="281" dur="500"/>
                                        <p:tgtEl>
                                          <p:spTgt spid="469053"/>
                                        </p:tgtEl>
                                      </p:cBhvr>
                                    </p:animEffect>
                                  </p:childTnLst>
                                </p:cTn>
                              </p:par>
                            </p:childTnLst>
                          </p:cTn>
                        </p:par>
                        <p:par>
                          <p:cTn id="282" fill="hold">
                            <p:stCondLst>
                              <p:cond delay="500"/>
                            </p:stCondLst>
                            <p:childTnLst>
                              <p:par>
                                <p:cTn id="283" presetID="22" presetClass="entr" presetSubtype="4" fill="hold" grpId="0" nodeType="afterEffect">
                                  <p:stCondLst>
                                    <p:cond delay="0"/>
                                  </p:stCondLst>
                                  <p:childTnLst>
                                    <p:set>
                                      <p:cBhvr>
                                        <p:cTn id="284" dur="1" fill="hold">
                                          <p:stCondLst>
                                            <p:cond delay="0"/>
                                          </p:stCondLst>
                                        </p:cTn>
                                        <p:tgtEl>
                                          <p:spTgt spid="469044"/>
                                        </p:tgtEl>
                                        <p:attrNameLst>
                                          <p:attrName>style.visibility</p:attrName>
                                        </p:attrNameLst>
                                      </p:cBhvr>
                                      <p:to>
                                        <p:strVal val="visible"/>
                                      </p:to>
                                    </p:set>
                                    <p:animEffect transition="in" filter="wipe(down)">
                                      <p:cBhvr>
                                        <p:cTn id="285" dur="500"/>
                                        <p:tgtEl>
                                          <p:spTgt spid="469044"/>
                                        </p:tgtEl>
                                      </p:cBhvr>
                                    </p:animEffect>
                                  </p:childTnLst>
                                </p:cTn>
                              </p:par>
                            </p:childTnLst>
                          </p:cTn>
                        </p:par>
                        <p:par>
                          <p:cTn id="286" fill="hold">
                            <p:stCondLst>
                              <p:cond delay="1000"/>
                            </p:stCondLst>
                            <p:childTnLst>
                              <p:par>
                                <p:cTn id="287" presetID="9" presetClass="emph" presetSubtype="0" grpId="1" nodeType="afterEffect">
                                  <p:stCondLst>
                                    <p:cond delay="0"/>
                                  </p:stCondLst>
                                  <p:childTnLst>
                                    <p:set>
                                      <p:cBhvr rctx="PPT">
                                        <p:cTn id="288" dur="indefinite"/>
                                        <p:tgtEl>
                                          <p:spTgt spid="469054"/>
                                        </p:tgtEl>
                                        <p:attrNameLst>
                                          <p:attrName>style.opacity</p:attrName>
                                        </p:attrNameLst>
                                      </p:cBhvr>
                                      <p:to>
                                        <p:strVal val="0.5"/>
                                      </p:to>
                                    </p:set>
                                    <p:animEffect filter="image" prLst="opacity: 0.5">
                                      <p:cBhvr rctx="IE">
                                        <p:cTn id="289" dur="indefinite"/>
                                        <p:tgtEl>
                                          <p:spTgt spid="469054"/>
                                        </p:tgtEl>
                                      </p:cBhvr>
                                    </p:animEffect>
                                  </p:childTnLst>
                                </p:cTn>
                              </p:par>
                              <p:par>
                                <p:cTn id="290" presetID="9" presetClass="emph" presetSubtype="0" grpId="1" nodeType="withEffect">
                                  <p:stCondLst>
                                    <p:cond delay="0"/>
                                  </p:stCondLst>
                                  <p:childTnLst>
                                    <p:set>
                                      <p:cBhvr rctx="PPT">
                                        <p:cTn id="291" dur="indefinite"/>
                                        <p:tgtEl>
                                          <p:spTgt spid="469056"/>
                                        </p:tgtEl>
                                        <p:attrNameLst>
                                          <p:attrName>style.opacity</p:attrName>
                                        </p:attrNameLst>
                                      </p:cBhvr>
                                      <p:to>
                                        <p:strVal val="0.5"/>
                                      </p:to>
                                    </p:set>
                                    <p:animEffect filter="image" prLst="opacity: 0.5">
                                      <p:cBhvr rctx="IE">
                                        <p:cTn id="292" dur="indefinite"/>
                                        <p:tgtEl>
                                          <p:spTgt spid="469056"/>
                                        </p:tgtEl>
                                      </p:cBhvr>
                                    </p:animEffect>
                                  </p:childTnLst>
                                </p:cTn>
                              </p:par>
                              <p:par>
                                <p:cTn id="293" presetID="10" presetClass="entr" presetSubtype="0" fill="hold" nodeType="withEffect">
                                  <p:stCondLst>
                                    <p:cond delay="0"/>
                                  </p:stCondLst>
                                  <p:childTnLst>
                                    <p:set>
                                      <p:cBhvr>
                                        <p:cTn id="294" dur="1" fill="hold">
                                          <p:stCondLst>
                                            <p:cond delay="0"/>
                                          </p:stCondLst>
                                        </p:cTn>
                                        <p:tgtEl>
                                          <p:spTgt spid="5"/>
                                        </p:tgtEl>
                                        <p:attrNameLst>
                                          <p:attrName>style.visibility</p:attrName>
                                        </p:attrNameLst>
                                      </p:cBhvr>
                                      <p:to>
                                        <p:strVal val="visible"/>
                                      </p:to>
                                    </p:set>
                                    <p:animEffect transition="in" filter="fade">
                                      <p:cBhvr>
                                        <p:cTn id="295" dur="2000"/>
                                        <p:tgtEl>
                                          <p:spTgt spid="5"/>
                                        </p:tgtEl>
                                      </p:cBhvr>
                                    </p:animEffect>
                                  </p:childTnLst>
                                </p:cTn>
                              </p:par>
                            </p:childTnLst>
                          </p:cTn>
                        </p:par>
                      </p:childTnLst>
                    </p:cTn>
                  </p:par>
                  <p:par>
                    <p:cTn id="296" fill="hold">
                      <p:stCondLst>
                        <p:cond delay="indefinite"/>
                      </p:stCondLst>
                      <p:childTnLst>
                        <p:par>
                          <p:cTn id="297" fill="hold">
                            <p:stCondLst>
                              <p:cond delay="0"/>
                            </p:stCondLst>
                            <p:childTnLst>
                              <p:par>
                                <p:cTn id="298" presetID="9" presetClass="entr" presetSubtype="0" fill="hold" grpId="0" nodeType="clickEffect">
                                  <p:stCondLst>
                                    <p:cond delay="0"/>
                                  </p:stCondLst>
                                  <p:childTnLst>
                                    <p:set>
                                      <p:cBhvr>
                                        <p:cTn id="299" dur="1" fill="hold">
                                          <p:stCondLst>
                                            <p:cond delay="0"/>
                                          </p:stCondLst>
                                        </p:cTn>
                                        <p:tgtEl>
                                          <p:spTgt spid="469049"/>
                                        </p:tgtEl>
                                        <p:attrNameLst>
                                          <p:attrName>style.visibility</p:attrName>
                                        </p:attrNameLst>
                                      </p:cBhvr>
                                      <p:to>
                                        <p:strVal val="visible"/>
                                      </p:to>
                                    </p:set>
                                    <p:animEffect transition="in" filter="dissolve">
                                      <p:cBhvr>
                                        <p:cTn id="300" dur="500"/>
                                        <p:tgtEl>
                                          <p:spTgt spid="469049"/>
                                        </p:tgtEl>
                                      </p:cBhvr>
                                    </p:animEffect>
                                  </p:childTnLst>
                                </p:cTn>
                              </p:par>
                            </p:childTnLst>
                          </p:cTn>
                        </p:par>
                      </p:childTnLst>
                    </p:cTn>
                  </p:par>
                  <p:par>
                    <p:cTn id="301" fill="hold">
                      <p:stCondLst>
                        <p:cond delay="indefinite"/>
                      </p:stCondLst>
                      <p:childTnLst>
                        <p:par>
                          <p:cTn id="302" fill="hold">
                            <p:stCondLst>
                              <p:cond delay="0"/>
                            </p:stCondLst>
                            <p:childTnLst>
                              <p:par>
                                <p:cTn id="303" presetID="9" presetClass="entr" presetSubtype="0" fill="hold" grpId="0" nodeType="clickEffect">
                                  <p:stCondLst>
                                    <p:cond delay="0"/>
                                  </p:stCondLst>
                                  <p:childTnLst>
                                    <p:set>
                                      <p:cBhvr>
                                        <p:cTn id="304" dur="1" fill="hold">
                                          <p:stCondLst>
                                            <p:cond delay="0"/>
                                          </p:stCondLst>
                                        </p:cTn>
                                        <p:tgtEl>
                                          <p:spTgt spid="469050"/>
                                        </p:tgtEl>
                                        <p:attrNameLst>
                                          <p:attrName>style.visibility</p:attrName>
                                        </p:attrNameLst>
                                      </p:cBhvr>
                                      <p:to>
                                        <p:strVal val="visible"/>
                                      </p:to>
                                    </p:set>
                                    <p:animEffect transition="in" filter="dissolve">
                                      <p:cBhvr>
                                        <p:cTn id="305" dur="500"/>
                                        <p:tgtEl>
                                          <p:spTgt spid="469050"/>
                                        </p:tgtEl>
                                      </p:cBhvr>
                                    </p:animEffect>
                                  </p:childTnLst>
                                </p:cTn>
                              </p:par>
                            </p:childTnLst>
                          </p:cTn>
                        </p:par>
                      </p:childTnLst>
                    </p:cTn>
                  </p:par>
                  <p:par>
                    <p:cTn id="306" fill="hold">
                      <p:stCondLst>
                        <p:cond delay="indefinite"/>
                      </p:stCondLst>
                      <p:childTnLst>
                        <p:par>
                          <p:cTn id="307" fill="hold">
                            <p:stCondLst>
                              <p:cond delay="0"/>
                            </p:stCondLst>
                            <p:childTnLst>
                              <p:par>
                                <p:cTn id="308" presetID="22" presetClass="entr" presetSubtype="4" fill="hold" grpId="0" nodeType="clickEffect">
                                  <p:stCondLst>
                                    <p:cond delay="0"/>
                                  </p:stCondLst>
                                  <p:childTnLst>
                                    <p:set>
                                      <p:cBhvr>
                                        <p:cTn id="309" dur="1" fill="hold">
                                          <p:stCondLst>
                                            <p:cond delay="0"/>
                                          </p:stCondLst>
                                        </p:cTn>
                                        <p:tgtEl>
                                          <p:spTgt spid="469045"/>
                                        </p:tgtEl>
                                        <p:attrNameLst>
                                          <p:attrName>style.visibility</p:attrName>
                                        </p:attrNameLst>
                                      </p:cBhvr>
                                      <p:to>
                                        <p:strVal val="visible"/>
                                      </p:to>
                                    </p:set>
                                    <p:animEffect transition="in" filter="wipe(down)">
                                      <p:cBhvr>
                                        <p:cTn id="310" dur="500"/>
                                        <p:tgtEl>
                                          <p:spTgt spid="469045"/>
                                        </p:tgtEl>
                                      </p:cBhvr>
                                    </p:animEffect>
                                  </p:childTnLst>
                                </p:cTn>
                              </p:par>
                            </p:childTnLst>
                          </p:cTn>
                        </p:par>
                        <p:par>
                          <p:cTn id="311" fill="hold">
                            <p:stCondLst>
                              <p:cond delay="500"/>
                            </p:stCondLst>
                            <p:childTnLst>
                              <p:par>
                                <p:cTn id="312" presetID="22" presetClass="entr" presetSubtype="4" fill="hold" grpId="0" nodeType="afterEffect">
                                  <p:stCondLst>
                                    <p:cond delay="0"/>
                                  </p:stCondLst>
                                  <p:childTnLst>
                                    <p:set>
                                      <p:cBhvr>
                                        <p:cTn id="313" dur="1" fill="hold">
                                          <p:stCondLst>
                                            <p:cond delay="0"/>
                                          </p:stCondLst>
                                        </p:cTn>
                                        <p:tgtEl>
                                          <p:spTgt spid="469051"/>
                                        </p:tgtEl>
                                        <p:attrNameLst>
                                          <p:attrName>style.visibility</p:attrName>
                                        </p:attrNameLst>
                                      </p:cBhvr>
                                      <p:to>
                                        <p:strVal val="visible"/>
                                      </p:to>
                                    </p:set>
                                    <p:animEffect transition="in" filter="wipe(down)">
                                      <p:cBhvr>
                                        <p:cTn id="314" dur="500"/>
                                        <p:tgtEl>
                                          <p:spTgt spid="469051"/>
                                        </p:tgtEl>
                                      </p:cBhvr>
                                    </p:animEffect>
                                  </p:childTnLst>
                                </p:cTn>
                              </p:par>
                            </p:childTnLst>
                          </p:cTn>
                        </p:par>
                        <p:par>
                          <p:cTn id="315" fill="hold">
                            <p:stCondLst>
                              <p:cond delay="1000"/>
                            </p:stCondLst>
                            <p:childTnLst>
                              <p:par>
                                <p:cTn id="316" presetID="10" presetClass="entr" presetSubtype="0" fill="hold" grpId="0" nodeType="afterEffect">
                                  <p:stCondLst>
                                    <p:cond delay="0"/>
                                  </p:stCondLst>
                                  <p:childTnLst>
                                    <p:set>
                                      <p:cBhvr>
                                        <p:cTn id="317" dur="1" fill="hold">
                                          <p:stCondLst>
                                            <p:cond delay="0"/>
                                          </p:stCondLst>
                                        </p:cTn>
                                        <p:tgtEl>
                                          <p:spTgt spid="469024"/>
                                        </p:tgtEl>
                                        <p:attrNameLst>
                                          <p:attrName>style.visibility</p:attrName>
                                        </p:attrNameLst>
                                      </p:cBhvr>
                                      <p:to>
                                        <p:strVal val="visible"/>
                                      </p:to>
                                    </p:set>
                                    <p:animEffect transition="in" filter="fade">
                                      <p:cBhvr>
                                        <p:cTn id="318" dur="2000"/>
                                        <p:tgtEl>
                                          <p:spTgt spid="469024"/>
                                        </p:tgtEl>
                                      </p:cBhvr>
                                    </p:animEffect>
                                  </p:childTnLst>
                                </p:cTn>
                              </p:par>
                            </p:childTnLst>
                          </p:cTn>
                        </p:par>
                      </p:childTnLst>
                    </p:cTn>
                  </p:par>
                  <p:par>
                    <p:cTn id="319" fill="hold">
                      <p:stCondLst>
                        <p:cond delay="indefinite"/>
                      </p:stCondLst>
                      <p:childTnLst>
                        <p:par>
                          <p:cTn id="320" fill="hold">
                            <p:stCondLst>
                              <p:cond delay="0"/>
                            </p:stCondLst>
                            <p:childTnLst>
                              <p:par>
                                <p:cTn id="321" presetID="39" presetClass="entr" presetSubtype="0" accel="100000" fill="hold" grpId="0" nodeType="clickEffect">
                                  <p:stCondLst>
                                    <p:cond delay="0"/>
                                  </p:stCondLst>
                                  <p:childTnLst>
                                    <p:set>
                                      <p:cBhvr>
                                        <p:cTn id="322" dur="1" fill="hold">
                                          <p:stCondLst>
                                            <p:cond delay="0"/>
                                          </p:stCondLst>
                                        </p:cTn>
                                        <p:tgtEl>
                                          <p:spTgt spid="469025"/>
                                        </p:tgtEl>
                                        <p:attrNameLst>
                                          <p:attrName>style.visibility</p:attrName>
                                        </p:attrNameLst>
                                      </p:cBhvr>
                                      <p:to>
                                        <p:strVal val="visible"/>
                                      </p:to>
                                    </p:set>
                                    <p:anim calcmode="lin" valueType="num">
                                      <p:cBhvr>
                                        <p:cTn id="323" dur="500" fill="hold"/>
                                        <p:tgtEl>
                                          <p:spTgt spid="469025"/>
                                        </p:tgtEl>
                                        <p:attrNameLst>
                                          <p:attrName>ppt_h</p:attrName>
                                        </p:attrNameLst>
                                      </p:cBhvr>
                                      <p:tavLst>
                                        <p:tav tm="0">
                                          <p:val>
                                            <p:strVal val="#ppt_h/20"/>
                                          </p:val>
                                        </p:tav>
                                        <p:tav tm="50000">
                                          <p:val>
                                            <p:strVal val="#ppt_h/20"/>
                                          </p:val>
                                        </p:tav>
                                        <p:tav tm="100000">
                                          <p:val>
                                            <p:strVal val="#ppt_h"/>
                                          </p:val>
                                        </p:tav>
                                      </p:tavLst>
                                    </p:anim>
                                    <p:anim calcmode="lin" valueType="num">
                                      <p:cBhvr>
                                        <p:cTn id="324" dur="500" fill="hold"/>
                                        <p:tgtEl>
                                          <p:spTgt spid="469025"/>
                                        </p:tgtEl>
                                        <p:attrNameLst>
                                          <p:attrName>ppt_w</p:attrName>
                                        </p:attrNameLst>
                                      </p:cBhvr>
                                      <p:tavLst>
                                        <p:tav tm="0">
                                          <p:val>
                                            <p:strVal val="#ppt_w+.3"/>
                                          </p:val>
                                        </p:tav>
                                        <p:tav tm="50000">
                                          <p:val>
                                            <p:strVal val="#ppt_w+.3"/>
                                          </p:val>
                                        </p:tav>
                                        <p:tav tm="100000">
                                          <p:val>
                                            <p:strVal val="#ppt_w"/>
                                          </p:val>
                                        </p:tav>
                                      </p:tavLst>
                                    </p:anim>
                                    <p:anim calcmode="lin" valueType="num">
                                      <p:cBhvr>
                                        <p:cTn id="325" dur="500" fill="hold"/>
                                        <p:tgtEl>
                                          <p:spTgt spid="469025"/>
                                        </p:tgtEl>
                                        <p:attrNameLst>
                                          <p:attrName>ppt_x</p:attrName>
                                        </p:attrNameLst>
                                      </p:cBhvr>
                                      <p:tavLst>
                                        <p:tav tm="0">
                                          <p:val>
                                            <p:strVal val="#ppt_x-.3"/>
                                          </p:val>
                                        </p:tav>
                                        <p:tav tm="50000">
                                          <p:val>
                                            <p:strVal val="#ppt_x"/>
                                          </p:val>
                                        </p:tav>
                                        <p:tav tm="100000">
                                          <p:val>
                                            <p:strVal val="#ppt_x"/>
                                          </p:val>
                                        </p:tav>
                                      </p:tavLst>
                                    </p:anim>
                                    <p:anim calcmode="lin" valueType="num">
                                      <p:cBhvr>
                                        <p:cTn id="326" dur="500" fill="hold"/>
                                        <p:tgtEl>
                                          <p:spTgt spid="469025"/>
                                        </p:tgtEl>
                                        <p:attrNameLst>
                                          <p:attrName>ppt_y</p:attrName>
                                        </p:attrNameLst>
                                      </p:cBhvr>
                                      <p:tavLst>
                                        <p:tav tm="0">
                                          <p:val>
                                            <p:strVal val="#ppt_y"/>
                                          </p:val>
                                        </p:tav>
                                        <p:tav tm="100000">
                                          <p:val>
                                            <p:strVal val="#ppt_y"/>
                                          </p:val>
                                        </p:tav>
                                      </p:tavLst>
                                    </p:anim>
                                  </p:childTnLst>
                                </p:cTn>
                              </p:par>
                            </p:childTnLst>
                          </p:cTn>
                        </p:par>
                      </p:childTnLst>
                    </p:cTn>
                  </p:par>
                  <p:par>
                    <p:cTn id="327" fill="hold">
                      <p:stCondLst>
                        <p:cond delay="indefinite"/>
                      </p:stCondLst>
                      <p:childTnLst>
                        <p:par>
                          <p:cTn id="328" fill="hold">
                            <p:stCondLst>
                              <p:cond delay="0"/>
                            </p:stCondLst>
                            <p:childTnLst>
                              <p:par>
                                <p:cTn id="329" presetID="53" presetClass="entr" presetSubtype="0" fill="hold" grpId="1" nodeType="clickEffect">
                                  <p:stCondLst>
                                    <p:cond delay="0"/>
                                  </p:stCondLst>
                                  <p:childTnLst>
                                    <p:set>
                                      <p:cBhvr>
                                        <p:cTn id="330" dur="1" fill="hold">
                                          <p:stCondLst>
                                            <p:cond delay="0"/>
                                          </p:stCondLst>
                                        </p:cTn>
                                        <p:tgtEl>
                                          <p:spTgt spid="468994"/>
                                        </p:tgtEl>
                                        <p:attrNameLst>
                                          <p:attrName>style.visibility</p:attrName>
                                        </p:attrNameLst>
                                      </p:cBhvr>
                                      <p:to>
                                        <p:strVal val="visible"/>
                                      </p:to>
                                    </p:set>
                                    <p:anim calcmode="lin" valueType="num">
                                      <p:cBhvr>
                                        <p:cTn id="331" dur="500" fill="hold"/>
                                        <p:tgtEl>
                                          <p:spTgt spid="468994"/>
                                        </p:tgtEl>
                                        <p:attrNameLst>
                                          <p:attrName>ppt_w</p:attrName>
                                        </p:attrNameLst>
                                      </p:cBhvr>
                                      <p:tavLst>
                                        <p:tav tm="0">
                                          <p:val>
                                            <p:fltVal val="0"/>
                                          </p:val>
                                        </p:tav>
                                        <p:tav tm="100000">
                                          <p:val>
                                            <p:strVal val="#ppt_w"/>
                                          </p:val>
                                        </p:tav>
                                      </p:tavLst>
                                    </p:anim>
                                    <p:anim calcmode="lin" valueType="num">
                                      <p:cBhvr>
                                        <p:cTn id="332" dur="500" fill="hold"/>
                                        <p:tgtEl>
                                          <p:spTgt spid="468994"/>
                                        </p:tgtEl>
                                        <p:attrNameLst>
                                          <p:attrName>ppt_h</p:attrName>
                                        </p:attrNameLst>
                                      </p:cBhvr>
                                      <p:tavLst>
                                        <p:tav tm="0">
                                          <p:val>
                                            <p:fltVal val="0"/>
                                          </p:val>
                                        </p:tav>
                                        <p:tav tm="100000">
                                          <p:val>
                                            <p:strVal val="#ppt_h"/>
                                          </p:val>
                                        </p:tav>
                                      </p:tavLst>
                                    </p:anim>
                                    <p:animEffect transition="in" filter="fade">
                                      <p:cBhvr>
                                        <p:cTn id="333" dur="500"/>
                                        <p:tgtEl>
                                          <p:spTgt spid="468994"/>
                                        </p:tgtEl>
                                      </p:cBhvr>
                                    </p:animEffect>
                                  </p:childTnLst>
                                </p:cTn>
                              </p:par>
                              <p:par>
                                <p:cTn id="334" presetID="0" presetClass="path" presetSubtype="0" accel="50000" decel="50000" fill="hold" grpId="0" nodeType="withEffect">
                                  <p:stCondLst>
                                    <p:cond delay="0"/>
                                  </p:stCondLst>
                                  <p:childTnLst>
                                    <p:animMotion origin="layout" path="M -5.55556E-7 -2.22993E-6 L -0.17795 -0.50104 " pathEditMode="relative" rAng="0" ptsTypes="AA">
                                      <p:cBhvr>
                                        <p:cTn id="335" dur="2000" fill="hold"/>
                                        <p:tgtEl>
                                          <p:spTgt spid="468994"/>
                                        </p:tgtEl>
                                        <p:attrNameLst>
                                          <p:attrName>ppt_x</p:attrName>
                                          <p:attrName>ppt_y</p:attrName>
                                        </p:attrNameLst>
                                      </p:cBhvr>
                                      <p:rCtr x="-8900" y="-25100"/>
                                    </p:animMotion>
                                  </p:childTnLst>
                                </p:cTn>
                              </p:par>
                              <p:par>
                                <p:cTn id="336" presetID="10" presetClass="exit" presetSubtype="0" fill="hold" grpId="1" nodeType="withEffect">
                                  <p:stCondLst>
                                    <p:cond delay="0"/>
                                  </p:stCondLst>
                                  <p:childTnLst>
                                    <p:animEffect transition="out" filter="fade">
                                      <p:cBhvr>
                                        <p:cTn id="337" dur="2000"/>
                                        <p:tgtEl>
                                          <p:spTgt spid="469028"/>
                                        </p:tgtEl>
                                      </p:cBhvr>
                                    </p:animEffect>
                                    <p:set>
                                      <p:cBhvr>
                                        <p:cTn id="338" dur="1" fill="hold">
                                          <p:stCondLst>
                                            <p:cond delay="1999"/>
                                          </p:stCondLst>
                                        </p:cTn>
                                        <p:tgtEl>
                                          <p:spTgt spid="469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9025" grpId="0"/>
      <p:bldP spid="468994" grpId="0"/>
      <p:bldP spid="468994" grpId="1"/>
      <p:bldP spid="468995" grpId="0"/>
      <p:bldP spid="468995" grpId="1"/>
      <p:bldP spid="469000" grpId="0" animBg="1"/>
      <p:bldP spid="469003" grpId="0"/>
      <p:bldP spid="469003" grpId="1"/>
      <p:bldP spid="469003" grpId="2"/>
      <p:bldP spid="469004" grpId="0"/>
      <p:bldP spid="469004" grpId="1"/>
      <p:bldP spid="469004" grpId="2"/>
      <p:bldP spid="469005" grpId="0" animBg="1"/>
      <p:bldP spid="469005" grpId="1" animBg="1"/>
      <p:bldP spid="469005" grpId="2" animBg="1"/>
      <p:bldP spid="469006" grpId="0" animBg="1"/>
      <p:bldP spid="469006" grpId="1" animBg="1"/>
      <p:bldP spid="469006" grpId="2" animBg="1"/>
      <p:bldP spid="469007" grpId="0"/>
      <p:bldP spid="469007" grpId="1"/>
      <p:bldP spid="469007" grpId="2"/>
      <p:bldP spid="469008" grpId="0"/>
      <p:bldP spid="469008" grpId="1"/>
      <p:bldP spid="469008" grpId="2"/>
      <p:bldP spid="469009" grpId="0"/>
      <p:bldP spid="469009" grpId="1"/>
      <p:bldP spid="469009" grpId="2"/>
      <p:bldP spid="469010" grpId="0" animBg="1"/>
      <p:bldP spid="469010" grpId="1" animBg="1"/>
      <p:bldP spid="469010" grpId="2" animBg="1"/>
      <p:bldP spid="469011" grpId="0" animBg="1"/>
      <p:bldP spid="469011" grpId="1" animBg="1"/>
      <p:bldP spid="469011" grpId="2" animBg="1"/>
      <p:bldP spid="469012" grpId="0"/>
      <p:bldP spid="469012" grpId="1"/>
      <p:bldP spid="469012" grpId="2"/>
      <p:bldP spid="469013" grpId="0"/>
      <p:bldP spid="469013" grpId="1"/>
      <p:bldP spid="469013" grpId="2"/>
      <p:bldP spid="469014" grpId="0"/>
      <p:bldP spid="469014" grpId="1"/>
      <p:bldP spid="469014" grpId="2"/>
      <p:bldP spid="469015" grpId="0"/>
      <p:bldP spid="469015" grpId="1"/>
      <p:bldP spid="469015" grpId="2"/>
      <p:bldP spid="469016" grpId="0"/>
      <p:bldP spid="469020" grpId="0"/>
      <p:bldP spid="469021" grpId="0"/>
      <p:bldP spid="469022" grpId="0" animBg="1"/>
      <p:bldP spid="469023" grpId="0" animBg="1"/>
      <p:bldP spid="469024" grpId="0"/>
      <p:bldP spid="469026" grpId="0" animBg="1"/>
      <p:bldP spid="469026" grpId="1" animBg="1"/>
      <p:bldP spid="469027" grpId="0" animBg="1"/>
      <p:bldP spid="469027" grpId="1" animBg="1"/>
      <p:bldP spid="469028" grpId="0"/>
      <p:bldP spid="469028" grpId="1"/>
      <p:bldP spid="469032" grpId="0"/>
      <p:bldP spid="469033" grpId="0"/>
      <p:bldP spid="469034" grpId="0" animBg="1"/>
      <p:bldP spid="469035" grpId="0" animBg="1"/>
      <p:bldP spid="469042" grpId="0"/>
      <p:bldP spid="469043" grpId="0"/>
      <p:bldP spid="469044" grpId="0" animBg="1"/>
      <p:bldP spid="469045" grpId="0" animBg="1"/>
      <p:bldP spid="469049" grpId="0"/>
      <p:bldP spid="469050" grpId="0"/>
      <p:bldP spid="469051" grpId="0" animBg="1"/>
      <p:bldP spid="469053" grpId="0" animBg="1"/>
      <p:bldP spid="469054" grpId="0"/>
      <p:bldP spid="469054" grpId="1"/>
      <p:bldP spid="469056" grpId="0" animBg="1"/>
      <p:bldP spid="469056" grpId="1"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47"/>
          <p:cNvSpPr txBox="1">
            <a:spLocks noChangeArrowheads="1"/>
          </p:cNvSpPr>
          <p:nvPr/>
        </p:nvSpPr>
        <p:spPr bwMode="auto">
          <a:xfrm>
            <a:off x="1336675" y="2287588"/>
            <a:ext cx="6215063" cy="396875"/>
          </a:xfrm>
          <a:prstGeom prst="rect">
            <a:avLst/>
          </a:prstGeom>
          <a:noFill/>
          <a:ln w="9525">
            <a:noFill/>
            <a:miter lim="800000"/>
            <a:headEnd/>
            <a:tailEnd/>
          </a:ln>
        </p:spPr>
        <p:txBody>
          <a:bodyPr wrap="none">
            <a:spAutoFit/>
          </a:bodyPr>
          <a:lstStyle/>
          <a:p>
            <a:r>
              <a:rPr lang="en-US" sz="2000"/>
              <a:t>2 N</a:t>
            </a:r>
            <a:r>
              <a:rPr lang="en-US" sz="2000" baseline="-25000"/>
              <a:t>2</a:t>
            </a:r>
            <a:r>
              <a:rPr lang="en-US" sz="2000"/>
              <a:t>H</a:t>
            </a:r>
            <a:r>
              <a:rPr lang="en-US" sz="2000" baseline="-25000"/>
              <a:t>4</a:t>
            </a:r>
            <a:r>
              <a:rPr lang="en-US" sz="2000"/>
              <a:t>(l)   +  N</a:t>
            </a:r>
            <a:r>
              <a:rPr lang="en-US" sz="2000" baseline="-25000"/>
              <a:t>2</a:t>
            </a:r>
            <a:r>
              <a:rPr lang="en-US" sz="2000"/>
              <a:t>O</a:t>
            </a:r>
            <a:r>
              <a:rPr lang="en-US" sz="2000" baseline="-25000"/>
              <a:t>4</a:t>
            </a:r>
            <a:r>
              <a:rPr lang="en-US" sz="2000"/>
              <a:t>(l)                    3 N</a:t>
            </a:r>
            <a:r>
              <a:rPr lang="en-US" sz="2000" baseline="-25000"/>
              <a:t>2</a:t>
            </a:r>
            <a:r>
              <a:rPr lang="en-US" sz="2000"/>
              <a:t>(g)   +   4 H</a:t>
            </a:r>
            <a:r>
              <a:rPr lang="en-US" sz="2000" baseline="-25000"/>
              <a:t>2</a:t>
            </a:r>
            <a:r>
              <a:rPr lang="en-US" sz="2000"/>
              <a:t>O(g)</a:t>
            </a:r>
          </a:p>
        </p:txBody>
      </p:sp>
      <p:sp>
        <p:nvSpPr>
          <p:cNvPr id="460833" name="Text Box 33"/>
          <p:cNvSpPr txBox="1">
            <a:spLocks noChangeArrowheads="1"/>
          </p:cNvSpPr>
          <p:nvPr/>
        </p:nvSpPr>
        <p:spPr bwMode="auto">
          <a:xfrm>
            <a:off x="6372225" y="5910263"/>
            <a:ext cx="973138" cy="336550"/>
          </a:xfrm>
          <a:prstGeom prst="rect">
            <a:avLst/>
          </a:prstGeom>
          <a:noFill/>
          <a:ln w="9525">
            <a:noFill/>
            <a:miter lim="800000"/>
            <a:headEnd/>
            <a:tailEnd/>
          </a:ln>
        </p:spPr>
        <p:txBody>
          <a:bodyPr wrap="none">
            <a:spAutoFit/>
          </a:bodyPr>
          <a:lstStyle/>
          <a:p>
            <a:r>
              <a:rPr lang="en-US" sz="1600"/>
              <a:t>420 L N</a:t>
            </a:r>
            <a:r>
              <a:rPr lang="en-US" sz="1600" baseline="-25000"/>
              <a:t>2</a:t>
            </a:r>
            <a:endParaRPr lang="en-US" sz="1600"/>
          </a:p>
        </p:txBody>
      </p:sp>
      <p:sp>
        <p:nvSpPr>
          <p:cNvPr id="460802" name="Text Box 2"/>
          <p:cNvSpPr txBox="1">
            <a:spLocks noChangeArrowheads="1"/>
          </p:cNvSpPr>
          <p:nvPr/>
        </p:nvSpPr>
        <p:spPr bwMode="auto">
          <a:xfrm>
            <a:off x="6372225" y="5910263"/>
            <a:ext cx="973138" cy="336550"/>
          </a:xfrm>
          <a:prstGeom prst="rect">
            <a:avLst/>
          </a:prstGeom>
          <a:noFill/>
          <a:ln w="9525">
            <a:noFill/>
            <a:miter lim="800000"/>
            <a:headEnd/>
            <a:tailEnd/>
          </a:ln>
        </p:spPr>
        <p:txBody>
          <a:bodyPr wrap="none">
            <a:spAutoFit/>
          </a:bodyPr>
          <a:lstStyle/>
          <a:p>
            <a:r>
              <a:rPr lang="en-US" sz="1600"/>
              <a:t>420 L N</a:t>
            </a:r>
            <a:r>
              <a:rPr lang="en-US" sz="1600" baseline="-25000"/>
              <a:t>2</a:t>
            </a:r>
            <a:endParaRPr lang="en-US" sz="1600"/>
          </a:p>
        </p:txBody>
      </p:sp>
      <p:sp>
        <p:nvSpPr>
          <p:cNvPr id="460803" name="Text Box 3"/>
          <p:cNvSpPr txBox="1">
            <a:spLocks noChangeArrowheads="1"/>
          </p:cNvSpPr>
          <p:nvPr/>
        </p:nvSpPr>
        <p:spPr bwMode="auto">
          <a:xfrm>
            <a:off x="941388" y="4181475"/>
            <a:ext cx="1468437" cy="336550"/>
          </a:xfrm>
          <a:prstGeom prst="rect">
            <a:avLst/>
          </a:prstGeom>
          <a:noFill/>
          <a:ln w="9525">
            <a:noFill/>
            <a:miter lim="800000"/>
            <a:headEnd/>
            <a:tailEnd/>
          </a:ln>
        </p:spPr>
        <p:txBody>
          <a:bodyPr wrap="none">
            <a:spAutoFit/>
          </a:bodyPr>
          <a:lstStyle/>
          <a:p>
            <a:r>
              <a:rPr lang="en-US" sz="1600"/>
              <a:t>12.5 mol N</a:t>
            </a:r>
            <a:r>
              <a:rPr lang="en-US" sz="1600" baseline="-25000"/>
              <a:t>2</a:t>
            </a:r>
            <a:r>
              <a:rPr lang="en-US" sz="1600"/>
              <a:t>H</a:t>
            </a:r>
            <a:r>
              <a:rPr lang="en-US" sz="1600" baseline="-25000"/>
              <a:t>4</a:t>
            </a:r>
          </a:p>
        </p:txBody>
      </p:sp>
      <p:sp>
        <p:nvSpPr>
          <p:cNvPr id="151558" name="Text Box 5"/>
          <p:cNvSpPr txBox="1">
            <a:spLocks noChangeArrowheads="1"/>
          </p:cNvSpPr>
          <p:nvPr/>
        </p:nvSpPr>
        <p:spPr bwMode="auto">
          <a:xfrm>
            <a:off x="288925" y="1325563"/>
            <a:ext cx="8297863" cy="517525"/>
          </a:xfrm>
          <a:prstGeom prst="rect">
            <a:avLst/>
          </a:prstGeom>
          <a:noFill/>
          <a:ln w="9525">
            <a:noFill/>
            <a:miter lim="800000"/>
            <a:headEnd/>
            <a:tailEnd/>
          </a:ln>
        </p:spPr>
        <p:txBody>
          <a:bodyPr wrap="none">
            <a:spAutoFit/>
          </a:bodyPr>
          <a:lstStyle/>
          <a:p>
            <a:pPr marL="457200" indent="-457200"/>
            <a:r>
              <a:rPr lang="en-US"/>
              <a:t>5.  An unbalanced chemical equation is given as __N</a:t>
            </a:r>
            <a:r>
              <a:rPr lang="en-US" baseline="-25000"/>
              <a:t>2</a:t>
            </a:r>
            <a:r>
              <a:rPr lang="en-US"/>
              <a:t>H</a:t>
            </a:r>
            <a:r>
              <a:rPr lang="en-US" baseline="-25000"/>
              <a:t>4</a:t>
            </a:r>
            <a:r>
              <a:rPr lang="en-US"/>
              <a:t>(l)  +   __N</a:t>
            </a:r>
            <a:r>
              <a:rPr lang="en-US" baseline="-25000"/>
              <a:t>2</a:t>
            </a:r>
            <a:r>
              <a:rPr lang="en-US"/>
              <a:t>O</a:t>
            </a:r>
            <a:r>
              <a:rPr lang="en-US" baseline="-25000"/>
              <a:t>4</a:t>
            </a:r>
            <a:r>
              <a:rPr lang="en-US"/>
              <a:t>(l)           __N</a:t>
            </a:r>
            <a:r>
              <a:rPr lang="en-US" baseline="-25000"/>
              <a:t>2</a:t>
            </a:r>
            <a:r>
              <a:rPr lang="en-US"/>
              <a:t>(g)   +   __ H</a:t>
            </a:r>
            <a:r>
              <a:rPr lang="en-US" baseline="-25000"/>
              <a:t>2</a:t>
            </a:r>
            <a:r>
              <a:rPr lang="en-US"/>
              <a:t>O(g). </a:t>
            </a:r>
          </a:p>
          <a:p>
            <a:pPr marL="457200" indent="-457200"/>
            <a:r>
              <a:rPr lang="en-US"/>
              <a:t>             If you begin with 400 g of N</a:t>
            </a:r>
            <a:r>
              <a:rPr lang="en-US" baseline="-25000"/>
              <a:t>2</a:t>
            </a:r>
            <a:r>
              <a:rPr lang="en-US"/>
              <a:t>H</a:t>
            </a:r>
            <a:r>
              <a:rPr lang="en-US" baseline="-25000"/>
              <a:t>4</a:t>
            </a:r>
            <a:r>
              <a:rPr lang="en-US"/>
              <a:t> and 900 g of N</a:t>
            </a:r>
            <a:r>
              <a:rPr lang="en-US" baseline="-25000"/>
              <a:t>2</a:t>
            </a:r>
            <a:r>
              <a:rPr lang="en-US"/>
              <a:t>O</a:t>
            </a:r>
            <a:r>
              <a:rPr lang="en-US" baseline="-25000"/>
              <a:t>4</a:t>
            </a:r>
            <a:r>
              <a:rPr lang="en-US"/>
              <a:t>…</a:t>
            </a:r>
          </a:p>
        </p:txBody>
      </p:sp>
      <p:sp>
        <p:nvSpPr>
          <p:cNvPr id="151559" name="Line 6"/>
          <p:cNvSpPr>
            <a:spLocks noChangeShapeType="1"/>
          </p:cNvSpPr>
          <p:nvPr/>
        </p:nvSpPr>
        <p:spPr bwMode="auto">
          <a:xfrm>
            <a:off x="3952875" y="2514600"/>
            <a:ext cx="857250" cy="0"/>
          </a:xfrm>
          <a:prstGeom prst="line">
            <a:avLst/>
          </a:prstGeom>
          <a:noFill/>
          <a:ln w="22225">
            <a:solidFill>
              <a:schemeClr val="tx1"/>
            </a:solidFill>
            <a:round/>
            <a:headEnd/>
            <a:tailEnd type="triangle" w="med" len="med"/>
          </a:ln>
        </p:spPr>
        <p:txBody>
          <a:bodyPr/>
          <a:lstStyle/>
          <a:p>
            <a:endParaRPr lang="en-US"/>
          </a:p>
        </p:txBody>
      </p:sp>
      <p:sp>
        <p:nvSpPr>
          <p:cNvPr id="151560" name="Rectangle 7"/>
          <p:cNvSpPr>
            <a:spLocks noGrp="1" noChangeArrowheads="1"/>
          </p:cNvSpPr>
          <p:nvPr>
            <p:ph type="title"/>
          </p:nvPr>
        </p:nvSpPr>
        <p:spPr>
          <a:noFill/>
        </p:spPr>
        <p:txBody>
          <a:bodyPr/>
          <a:lstStyle/>
          <a:p>
            <a:pPr eaLnBrk="1" hangingPunct="1"/>
            <a:r>
              <a:rPr lang="en-US" sz="2800" i="1" smtClean="0"/>
              <a:t>Limiting Reactant Problems</a:t>
            </a:r>
          </a:p>
        </p:txBody>
      </p:sp>
      <p:sp>
        <p:nvSpPr>
          <p:cNvPr id="460808" name="Oval 8">
            <a:hlinkClick r:id="rId3" action="ppaction://hlinksldjump"/>
          </p:cNvPr>
          <p:cNvSpPr>
            <a:spLocks noChangeArrowheads="1"/>
          </p:cNvSpPr>
          <p:nvPr/>
        </p:nvSpPr>
        <p:spPr bwMode="auto">
          <a:xfrm>
            <a:off x="300038" y="226536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Back</a:t>
            </a:r>
          </a:p>
        </p:txBody>
      </p:sp>
      <p:sp>
        <p:nvSpPr>
          <p:cNvPr id="151562" name="Line 9"/>
          <p:cNvSpPr>
            <a:spLocks noChangeShapeType="1"/>
          </p:cNvSpPr>
          <p:nvPr/>
        </p:nvSpPr>
        <p:spPr bwMode="auto">
          <a:xfrm>
            <a:off x="6153150" y="1495425"/>
            <a:ext cx="304800" cy="0"/>
          </a:xfrm>
          <a:prstGeom prst="line">
            <a:avLst/>
          </a:prstGeom>
          <a:noFill/>
          <a:ln w="12700">
            <a:solidFill>
              <a:schemeClr val="tx1"/>
            </a:solidFill>
            <a:round/>
            <a:headEnd/>
            <a:tailEnd type="triangle" w="med" len="med"/>
          </a:ln>
        </p:spPr>
        <p:txBody>
          <a:bodyPr/>
          <a:lstStyle/>
          <a:p>
            <a:endParaRPr lang="en-US"/>
          </a:p>
        </p:txBody>
      </p:sp>
      <p:sp>
        <p:nvSpPr>
          <p:cNvPr id="151563" name="Text Box 10"/>
          <p:cNvSpPr txBox="1">
            <a:spLocks noChangeArrowheads="1"/>
          </p:cNvSpPr>
          <p:nvPr/>
        </p:nvSpPr>
        <p:spPr bwMode="auto">
          <a:xfrm>
            <a:off x="946150" y="1887538"/>
            <a:ext cx="8043863" cy="304800"/>
          </a:xfrm>
          <a:prstGeom prst="rect">
            <a:avLst/>
          </a:prstGeom>
          <a:noFill/>
          <a:ln w="9525">
            <a:noFill/>
            <a:miter lim="800000"/>
            <a:headEnd/>
            <a:tailEnd/>
          </a:ln>
        </p:spPr>
        <p:txBody>
          <a:bodyPr wrap="none">
            <a:spAutoFit/>
          </a:bodyPr>
          <a:lstStyle/>
          <a:p>
            <a:r>
              <a:rPr lang="en-US"/>
              <a:t>B.  Find the number of liters of nitrogen produced at STP, assuming the reaction goes to completion.</a:t>
            </a:r>
          </a:p>
        </p:txBody>
      </p:sp>
      <p:sp>
        <p:nvSpPr>
          <p:cNvPr id="460811" name="Text Box 11"/>
          <p:cNvSpPr txBox="1">
            <a:spLocks noChangeArrowheads="1"/>
          </p:cNvSpPr>
          <p:nvPr/>
        </p:nvSpPr>
        <p:spPr bwMode="auto">
          <a:xfrm>
            <a:off x="1447800" y="2608263"/>
            <a:ext cx="692150" cy="336550"/>
          </a:xfrm>
          <a:prstGeom prst="rect">
            <a:avLst/>
          </a:prstGeom>
          <a:noFill/>
          <a:ln w="9525">
            <a:noFill/>
            <a:miter lim="800000"/>
            <a:headEnd/>
            <a:tailEnd/>
          </a:ln>
        </p:spPr>
        <p:txBody>
          <a:bodyPr wrap="none">
            <a:spAutoFit/>
          </a:bodyPr>
          <a:lstStyle/>
          <a:p>
            <a:r>
              <a:rPr lang="en-US" sz="1600"/>
              <a:t>400 g</a:t>
            </a:r>
          </a:p>
        </p:txBody>
      </p:sp>
      <p:sp>
        <p:nvSpPr>
          <p:cNvPr id="460812" name="Text Box 12"/>
          <p:cNvSpPr txBox="1">
            <a:spLocks noChangeArrowheads="1"/>
          </p:cNvSpPr>
          <p:nvPr/>
        </p:nvSpPr>
        <p:spPr bwMode="auto">
          <a:xfrm>
            <a:off x="2886075" y="2636838"/>
            <a:ext cx="692150" cy="336550"/>
          </a:xfrm>
          <a:prstGeom prst="rect">
            <a:avLst/>
          </a:prstGeom>
          <a:noFill/>
          <a:ln w="9525">
            <a:noFill/>
            <a:miter lim="800000"/>
            <a:headEnd/>
            <a:tailEnd/>
          </a:ln>
        </p:spPr>
        <p:txBody>
          <a:bodyPr wrap="none">
            <a:spAutoFit/>
          </a:bodyPr>
          <a:lstStyle/>
          <a:p>
            <a:r>
              <a:rPr lang="en-US" sz="1600"/>
              <a:t>900 g</a:t>
            </a:r>
          </a:p>
        </p:txBody>
      </p:sp>
      <p:sp>
        <p:nvSpPr>
          <p:cNvPr id="460813" name="Line 13"/>
          <p:cNvSpPr>
            <a:spLocks noChangeShapeType="1"/>
          </p:cNvSpPr>
          <p:nvPr/>
        </p:nvSpPr>
        <p:spPr bwMode="auto">
          <a:xfrm>
            <a:off x="1743075" y="2989263"/>
            <a:ext cx="0" cy="1152525"/>
          </a:xfrm>
          <a:prstGeom prst="line">
            <a:avLst/>
          </a:prstGeom>
          <a:noFill/>
          <a:ln w="9525">
            <a:solidFill>
              <a:schemeClr val="tx1"/>
            </a:solidFill>
            <a:round/>
            <a:headEnd/>
            <a:tailEnd type="triangle" w="med" len="med"/>
          </a:ln>
        </p:spPr>
        <p:txBody>
          <a:bodyPr/>
          <a:lstStyle/>
          <a:p>
            <a:endParaRPr lang="en-US"/>
          </a:p>
        </p:txBody>
      </p:sp>
      <p:sp>
        <p:nvSpPr>
          <p:cNvPr id="460814" name="Line 14"/>
          <p:cNvSpPr>
            <a:spLocks noChangeShapeType="1"/>
          </p:cNvSpPr>
          <p:nvPr/>
        </p:nvSpPr>
        <p:spPr bwMode="auto">
          <a:xfrm>
            <a:off x="3211513" y="2997200"/>
            <a:ext cx="0" cy="1152525"/>
          </a:xfrm>
          <a:prstGeom prst="line">
            <a:avLst/>
          </a:prstGeom>
          <a:noFill/>
          <a:ln w="9525">
            <a:solidFill>
              <a:schemeClr val="tx1"/>
            </a:solidFill>
            <a:round/>
            <a:headEnd/>
            <a:tailEnd type="triangle" w="med" len="med"/>
          </a:ln>
        </p:spPr>
        <p:txBody>
          <a:bodyPr/>
          <a:lstStyle/>
          <a:p>
            <a:endParaRPr lang="en-US"/>
          </a:p>
        </p:txBody>
      </p:sp>
      <p:sp>
        <p:nvSpPr>
          <p:cNvPr id="460815" name="Text Box 15"/>
          <p:cNvSpPr txBox="1">
            <a:spLocks noChangeArrowheads="1"/>
          </p:cNvSpPr>
          <p:nvPr/>
        </p:nvSpPr>
        <p:spPr bwMode="auto">
          <a:xfrm>
            <a:off x="1792288" y="3243263"/>
            <a:ext cx="1077912" cy="336550"/>
          </a:xfrm>
          <a:prstGeom prst="rect">
            <a:avLst/>
          </a:prstGeom>
          <a:noFill/>
          <a:ln w="9525">
            <a:noFill/>
            <a:miter lim="800000"/>
            <a:headEnd/>
            <a:tailEnd/>
          </a:ln>
        </p:spPr>
        <p:txBody>
          <a:bodyPr wrap="none">
            <a:spAutoFit/>
          </a:bodyPr>
          <a:lstStyle/>
          <a:p>
            <a:r>
              <a:rPr lang="en-US" sz="1600"/>
              <a:t>/ 32 g/mol</a:t>
            </a:r>
          </a:p>
        </p:txBody>
      </p:sp>
      <p:sp>
        <p:nvSpPr>
          <p:cNvPr id="460816" name="Text Box 16"/>
          <p:cNvSpPr txBox="1">
            <a:spLocks noChangeArrowheads="1"/>
          </p:cNvSpPr>
          <p:nvPr/>
        </p:nvSpPr>
        <p:spPr bwMode="auto">
          <a:xfrm>
            <a:off x="3260725" y="3240088"/>
            <a:ext cx="1077913" cy="336550"/>
          </a:xfrm>
          <a:prstGeom prst="rect">
            <a:avLst/>
          </a:prstGeom>
          <a:noFill/>
          <a:ln w="9525">
            <a:noFill/>
            <a:miter lim="800000"/>
            <a:headEnd/>
            <a:tailEnd/>
          </a:ln>
        </p:spPr>
        <p:txBody>
          <a:bodyPr wrap="none">
            <a:spAutoFit/>
          </a:bodyPr>
          <a:lstStyle/>
          <a:p>
            <a:r>
              <a:rPr lang="en-US" sz="1600"/>
              <a:t>/ 92 g/mol</a:t>
            </a:r>
          </a:p>
        </p:txBody>
      </p:sp>
      <p:sp>
        <p:nvSpPr>
          <p:cNvPr id="460817" name="Text Box 17"/>
          <p:cNvSpPr txBox="1">
            <a:spLocks noChangeArrowheads="1"/>
          </p:cNvSpPr>
          <p:nvPr/>
        </p:nvSpPr>
        <p:spPr bwMode="auto">
          <a:xfrm>
            <a:off x="2587625" y="4178300"/>
            <a:ext cx="1481138" cy="336550"/>
          </a:xfrm>
          <a:prstGeom prst="rect">
            <a:avLst/>
          </a:prstGeom>
          <a:noFill/>
          <a:ln w="9525">
            <a:noFill/>
            <a:miter lim="800000"/>
            <a:headEnd/>
            <a:tailEnd/>
          </a:ln>
        </p:spPr>
        <p:txBody>
          <a:bodyPr wrap="none">
            <a:spAutoFit/>
          </a:bodyPr>
          <a:lstStyle/>
          <a:p>
            <a:r>
              <a:rPr lang="en-US" sz="1600"/>
              <a:t>9.78 mol N</a:t>
            </a:r>
            <a:r>
              <a:rPr lang="en-US" sz="1600" baseline="-25000"/>
              <a:t>2</a:t>
            </a:r>
            <a:r>
              <a:rPr lang="en-US" sz="1600"/>
              <a:t>O</a:t>
            </a:r>
            <a:r>
              <a:rPr lang="en-US" sz="1600" baseline="-25000"/>
              <a:t>4</a:t>
            </a:r>
          </a:p>
        </p:txBody>
      </p:sp>
      <p:sp>
        <p:nvSpPr>
          <p:cNvPr id="460818" name="Line 18"/>
          <p:cNvSpPr>
            <a:spLocks noChangeShapeType="1"/>
          </p:cNvSpPr>
          <p:nvPr/>
        </p:nvSpPr>
        <p:spPr bwMode="auto">
          <a:xfrm>
            <a:off x="1074738" y="4471988"/>
            <a:ext cx="1216025" cy="0"/>
          </a:xfrm>
          <a:prstGeom prst="line">
            <a:avLst/>
          </a:prstGeom>
          <a:noFill/>
          <a:ln w="9525">
            <a:solidFill>
              <a:schemeClr val="tx1"/>
            </a:solidFill>
            <a:round/>
            <a:headEnd/>
            <a:tailEnd/>
          </a:ln>
        </p:spPr>
        <p:txBody>
          <a:bodyPr/>
          <a:lstStyle/>
          <a:p>
            <a:endParaRPr lang="en-US"/>
          </a:p>
        </p:txBody>
      </p:sp>
      <p:sp>
        <p:nvSpPr>
          <p:cNvPr id="460819" name="Line 19"/>
          <p:cNvSpPr>
            <a:spLocks noChangeShapeType="1"/>
          </p:cNvSpPr>
          <p:nvPr/>
        </p:nvSpPr>
        <p:spPr bwMode="auto">
          <a:xfrm>
            <a:off x="2679700" y="4471988"/>
            <a:ext cx="1249363" cy="0"/>
          </a:xfrm>
          <a:prstGeom prst="line">
            <a:avLst/>
          </a:prstGeom>
          <a:noFill/>
          <a:ln w="9525">
            <a:solidFill>
              <a:schemeClr val="tx1"/>
            </a:solidFill>
            <a:round/>
            <a:headEnd/>
            <a:tailEnd/>
          </a:ln>
        </p:spPr>
        <p:txBody>
          <a:bodyPr/>
          <a:lstStyle/>
          <a:p>
            <a:endParaRPr lang="en-US"/>
          </a:p>
        </p:txBody>
      </p:sp>
      <p:sp>
        <p:nvSpPr>
          <p:cNvPr id="460820" name="Text Box 20"/>
          <p:cNvSpPr txBox="1">
            <a:spLocks noChangeArrowheads="1"/>
          </p:cNvSpPr>
          <p:nvPr/>
        </p:nvSpPr>
        <p:spPr bwMode="auto">
          <a:xfrm>
            <a:off x="1492250" y="4435475"/>
            <a:ext cx="296863" cy="336550"/>
          </a:xfrm>
          <a:prstGeom prst="rect">
            <a:avLst/>
          </a:prstGeom>
          <a:noFill/>
          <a:ln w="9525">
            <a:noFill/>
            <a:miter lim="800000"/>
            <a:headEnd/>
            <a:tailEnd/>
          </a:ln>
        </p:spPr>
        <p:txBody>
          <a:bodyPr wrap="none">
            <a:spAutoFit/>
          </a:bodyPr>
          <a:lstStyle/>
          <a:p>
            <a:r>
              <a:rPr lang="en-US" sz="1600"/>
              <a:t>2</a:t>
            </a:r>
          </a:p>
        </p:txBody>
      </p:sp>
      <p:sp>
        <p:nvSpPr>
          <p:cNvPr id="460821" name="Text Box 21"/>
          <p:cNvSpPr txBox="1">
            <a:spLocks noChangeArrowheads="1"/>
          </p:cNvSpPr>
          <p:nvPr/>
        </p:nvSpPr>
        <p:spPr bwMode="auto">
          <a:xfrm>
            <a:off x="3111500" y="4443413"/>
            <a:ext cx="296863" cy="336550"/>
          </a:xfrm>
          <a:prstGeom prst="rect">
            <a:avLst/>
          </a:prstGeom>
          <a:noFill/>
          <a:ln w="9525">
            <a:noFill/>
            <a:miter lim="800000"/>
            <a:headEnd/>
            <a:tailEnd/>
          </a:ln>
        </p:spPr>
        <p:txBody>
          <a:bodyPr wrap="none">
            <a:spAutoFit/>
          </a:bodyPr>
          <a:lstStyle/>
          <a:p>
            <a:r>
              <a:rPr lang="en-US" sz="1600"/>
              <a:t>1</a:t>
            </a:r>
          </a:p>
        </p:txBody>
      </p:sp>
      <p:sp>
        <p:nvSpPr>
          <p:cNvPr id="460822" name="Text Box 22"/>
          <p:cNvSpPr txBox="1">
            <a:spLocks noChangeArrowheads="1"/>
          </p:cNvSpPr>
          <p:nvPr/>
        </p:nvSpPr>
        <p:spPr bwMode="auto">
          <a:xfrm>
            <a:off x="1344613" y="4865688"/>
            <a:ext cx="579437" cy="336550"/>
          </a:xfrm>
          <a:prstGeom prst="rect">
            <a:avLst/>
          </a:prstGeom>
          <a:noFill/>
          <a:ln w="9525">
            <a:noFill/>
            <a:miter lim="800000"/>
            <a:headEnd/>
            <a:tailEnd/>
          </a:ln>
        </p:spPr>
        <p:txBody>
          <a:bodyPr wrap="none">
            <a:spAutoFit/>
          </a:bodyPr>
          <a:lstStyle/>
          <a:p>
            <a:r>
              <a:rPr lang="en-US" sz="1600"/>
              <a:t>6.25</a:t>
            </a:r>
          </a:p>
        </p:txBody>
      </p:sp>
      <p:sp>
        <p:nvSpPr>
          <p:cNvPr id="460823" name="Text Box 23"/>
          <p:cNvSpPr txBox="1">
            <a:spLocks noChangeArrowheads="1"/>
          </p:cNvSpPr>
          <p:nvPr/>
        </p:nvSpPr>
        <p:spPr bwMode="auto">
          <a:xfrm>
            <a:off x="2967038" y="4862513"/>
            <a:ext cx="579437" cy="336550"/>
          </a:xfrm>
          <a:prstGeom prst="rect">
            <a:avLst/>
          </a:prstGeom>
          <a:noFill/>
          <a:ln w="9525">
            <a:noFill/>
            <a:miter lim="800000"/>
            <a:headEnd/>
            <a:tailEnd/>
          </a:ln>
        </p:spPr>
        <p:txBody>
          <a:bodyPr wrap="none">
            <a:spAutoFit/>
          </a:bodyPr>
          <a:lstStyle/>
          <a:p>
            <a:r>
              <a:rPr lang="en-US" sz="1600"/>
              <a:t>9.78</a:t>
            </a:r>
          </a:p>
        </p:txBody>
      </p:sp>
      <p:sp>
        <p:nvSpPr>
          <p:cNvPr id="460824" name="Text Box 24"/>
          <p:cNvSpPr txBox="1">
            <a:spLocks noChangeArrowheads="1"/>
          </p:cNvSpPr>
          <p:nvPr/>
        </p:nvSpPr>
        <p:spPr bwMode="auto">
          <a:xfrm>
            <a:off x="1677988" y="5916613"/>
            <a:ext cx="2254250" cy="336550"/>
          </a:xfrm>
          <a:prstGeom prst="rect">
            <a:avLst/>
          </a:prstGeom>
          <a:noFill/>
          <a:ln w="9525">
            <a:noFill/>
            <a:miter lim="800000"/>
            <a:headEnd/>
            <a:tailEnd/>
          </a:ln>
        </p:spPr>
        <p:txBody>
          <a:bodyPr wrap="none">
            <a:spAutoFit/>
          </a:bodyPr>
          <a:lstStyle/>
          <a:p>
            <a:r>
              <a:rPr lang="en-US" sz="1600"/>
              <a:t>x L N</a:t>
            </a:r>
            <a:r>
              <a:rPr lang="en-US" sz="1600" baseline="-25000"/>
              <a:t>2</a:t>
            </a:r>
            <a:r>
              <a:rPr lang="en-US" sz="1600"/>
              <a:t> = 12.5 mol N</a:t>
            </a:r>
            <a:r>
              <a:rPr lang="en-US" sz="1600" baseline="-25000"/>
              <a:t>2</a:t>
            </a:r>
            <a:r>
              <a:rPr lang="en-US" sz="1600"/>
              <a:t>H</a:t>
            </a:r>
            <a:r>
              <a:rPr lang="en-US" sz="1600" baseline="-25000"/>
              <a:t>4</a:t>
            </a:r>
          </a:p>
        </p:txBody>
      </p:sp>
      <p:grpSp>
        <p:nvGrpSpPr>
          <p:cNvPr id="2" name="Group 25"/>
          <p:cNvGrpSpPr>
            <a:grpSpLocks/>
          </p:cNvGrpSpPr>
          <p:nvPr/>
        </p:nvGrpSpPr>
        <p:grpSpPr bwMode="auto">
          <a:xfrm>
            <a:off x="3963988" y="5673725"/>
            <a:ext cx="1119187" cy="808038"/>
            <a:chOff x="4174" y="2818"/>
            <a:chExt cx="756" cy="509"/>
          </a:xfrm>
        </p:grpSpPr>
        <p:sp>
          <p:nvSpPr>
            <p:cNvPr id="151597" name="AutoShape 26"/>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1598" name="Line 27"/>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60828" name="Text Box 28"/>
          <p:cNvSpPr txBox="1">
            <a:spLocks noChangeArrowheads="1"/>
          </p:cNvSpPr>
          <p:nvPr/>
        </p:nvSpPr>
        <p:spPr bwMode="auto">
          <a:xfrm>
            <a:off x="3943350" y="6097588"/>
            <a:ext cx="1185863" cy="336550"/>
          </a:xfrm>
          <a:prstGeom prst="rect">
            <a:avLst/>
          </a:prstGeom>
          <a:noFill/>
          <a:ln w="9525">
            <a:noFill/>
            <a:miter lim="800000"/>
            <a:headEnd/>
            <a:tailEnd/>
          </a:ln>
        </p:spPr>
        <p:txBody>
          <a:bodyPr wrap="none">
            <a:spAutoFit/>
          </a:bodyPr>
          <a:lstStyle/>
          <a:p>
            <a:r>
              <a:rPr lang="en-US" sz="1600"/>
              <a:t>2 mol N</a:t>
            </a:r>
            <a:r>
              <a:rPr lang="en-US" sz="1600" baseline="-25000"/>
              <a:t>2</a:t>
            </a:r>
            <a:r>
              <a:rPr lang="en-US" sz="1600"/>
              <a:t>H</a:t>
            </a:r>
            <a:r>
              <a:rPr lang="en-US" sz="1600" baseline="-25000"/>
              <a:t>4</a:t>
            </a:r>
          </a:p>
        </p:txBody>
      </p:sp>
      <p:sp>
        <p:nvSpPr>
          <p:cNvPr id="460829" name="Text Box 29"/>
          <p:cNvSpPr txBox="1">
            <a:spLocks noChangeArrowheads="1"/>
          </p:cNvSpPr>
          <p:nvPr/>
        </p:nvSpPr>
        <p:spPr bwMode="auto">
          <a:xfrm>
            <a:off x="4044950" y="5740400"/>
            <a:ext cx="962025" cy="336550"/>
          </a:xfrm>
          <a:prstGeom prst="rect">
            <a:avLst/>
          </a:prstGeom>
          <a:noFill/>
          <a:ln w="9525">
            <a:noFill/>
            <a:miter lim="800000"/>
            <a:headEnd/>
            <a:tailEnd/>
          </a:ln>
        </p:spPr>
        <p:txBody>
          <a:bodyPr wrap="none">
            <a:spAutoFit/>
          </a:bodyPr>
          <a:lstStyle/>
          <a:p>
            <a:r>
              <a:rPr lang="en-US" sz="1600"/>
              <a:t>3 mol N</a:t>
            </a:r>
            <a:r>
              <a:rPr lang="en-US" sz="1600" baseline="-25000"/>
              <a:t>2</a:t>
            </a:r>
            <a:endParaRPr lang="en-US" sz="1600"/>
          </a:p>
        </p:txBody>
      </p:sp>
      <p:sp>
        <p:nvSpPr>
          <p:cNvPr id="460830" name="Line 30"/>
          <p:cNvSpPr>
            <a:spLocks noChangeShapeType="1"/>
          </p:cNvSpPr>
          <p:nvPr/>
        </p:nvSpPr>
        <p:spPr bwMode="auto">
          <a:xfrm flipV="1">
            <a:off x="3028950" y="6038850"/>
            <a:ext cx="757238" cy="117475"/>
          </a:xfrm>
          <a:prstGeom prst="line">
            <a:avLst/>
          </a:prstGeom>
          <a:noFill/>
          <a:ln w="9525">
            <a:solidFill>
              <a:srgbClr val="FF0000"/>
            </a:solidFill>
            <a:round/>
            <a:headEnd/>
            <a:tailEnd/>
          </a:ln>
        </p:spPr>
        <p:txBody>
          <a:bodyPr/>
          <a:lstStyle/>
          <a:p>
            <a:endParaRPr lang="en-US"/>
          </a:p>
        </p:txBody>
      </p:sp>
      <p:sp>
        <p:nvSpPr>
          <p:cNvPr id="460831" name="Line 31"/>
          <p:cNvSpPr>
            <a:spLocks noChangeShapeType="1"/>
          </p:cNvSpPr>
          <p:nvPr/>
        </p:nvSpPr>
        <p:spPr bwMode="auto">
          <a:xfrm flipV="1">
            <a:off x="4230688" y="6229350"/>
            <a:ext cx="752475" cy="127000"/>
          </a:xfrm>
          <a:prstGeom prst="line">
            <a:avLst/>
          </a:prstGeom>
          <a:noFill/>
          <a:ln w="9525">
            <a:solidFill>
              <a:srgbClr val="FF0000"/>
            </a:solidFill>
            <a:round/>
            <a:headEnd/>
            <a:tailEnd/>
          </a:ln>
        </p:spPr>
        <p:txBody>
          <a:bodyPr/>
          <a:lstStyle/>
          <a:p>
            <a:endParaRPr lang="en-US"/>
          </a:p>
        </p:txBody>
      </p:sp>
      <p:sp>
        <p:nvSpPr>
          <p:cNvPr id="460832" name="Text Box 32"/>
          <p:cNvSpPr txBox="1">
            <a:spLocks noChangeArrowheads="1"/>
          </p:cNvSpPr>
          <p:nvPr/>
        </p:nvSpPr>
        <p:spPr bwMode="auto">
          <a:xfrm>
            <a:off x="6149975" y="5905500"/>
            <a:ext cx="303213" cy="336550"/>
          </a:xfrm>
          <a:prstGeom prst="rect">
            <a:avLst/>
          </a:prstGeom>
          <a:noFill/>
          <a:ln w="9525">
            <a:noFill/>
            <a:miter lim="800000"/>
            <a:headEnd/>
            <a:tailEnd/>
          </a:ln>
        </p:spPr>
        <p:txBody>
          <a:bodyPr wrap="none">
            <a:spAutoFit/>
          </a:bodyPr>
          <a:lstStyle/>
          <a:p>
            <a:r>
              <a:rPr lang="en-US" sz="1600"/>
              <a:t>=</a:t>
            </a:r>
          </a:p>
        </p:txBody>
      </p:sp>
      <p:sp>
        <p:nvSpPr>
          <p:cNvPr id="460834" name="Freeform 34"/>
          <p:cNvSpPr>
            <a:spLocks/>
          </p:cNvSpPr>
          <p:nvPr/>
        </p:nvSpPr>
        <p:spPr bwMode="auto">
          <a:xfrm>
            <a:off x="1668463" y="5156200"/>
            <a:ext cx="1568450" cy="431800"/>
          </a:xfrm>
          <a:custGeom>
            <a:avLst/>
            <a:gdLst>
              <a:gd name="T0" fmla="*/ 0 w 988"/>
              <a:gd name="T1" fmla="*/ 37801545 h 272"/>
              <a:gd name="T2" fmla="*/ 1149191363 w 988"/>
              <a:gd name="T3" fmla="*/ 680442081 h 272"/>
              <a:gd name="T4" fmla="*/ 2147483647 w 988"/>
              <a:gd name="T5" fmla="*/ 0 h 272"/>
              <a:gd name="T6" fmla="*/ 0 60000 65536"/>
              <a:gd name="T7" fmla="*/ 0 60000 65536"/>
              <a:gd name="T8" fmla="*/ 0 60000 65536"/>
              <a:gd name="T9" fmla="*/ 0 w 988"/>
              <a:gd name="T10" fmla="*/ 0 h 272"/>
              <a:gd name="T11" fmla="*/ 988 w 988"/>
              <a:gd name="T12" fmla="*/ 272 h 272"/>
            </a:gdLst>
            <a:ahLst/>
            <a:cxnLst>
              <a:cxn ang="T6">
                <a:pos x="T0" y="T1"/>
              </a:cxn>
              <a:cxn ang="T7">
                <a:pos x="T2" y="T3"/>
              </a:cxn>
              <a:cxn ang="T8">
                <a:pos x="T4" y="T5"/>
              </a:cxn>
            </a:cxnLst>
            <a:rect l="T9" t="T10" r="T11" b="T12"/>
            <a:pathLst>
              <a:path w="988" h="272">
                <a:moveTo>
                  <a:pt x="0" y="15"/>
                </a:moveTo>
                <a:cubicBezTo>
                  <a:pt x="145" y="143"/>
                  <a:pt x="291" y="272"/>
                  <a:pt x="456" y="270"/>
                </a:cubicBezTo>
                <a:cubicBezTo>
                  <a:pt x="621" y="268"/>
                  <a:pt x="804" y="134"/>
                  <a:pt x="988" y="0"/>
                </a:cubicBezTo>
              </a:path>
            </a:pathLst>
          </a:custGeom>
          <a:noFill/>
          <a:ln w="9525">
            <a:solidFill>
              <a:schemeClr val="bg2"/>
            </a:solidFill>
            <a:round/>
            <a:headEnd type="stealth" w="med" len="med"/>
            <a:tailEnd type="stealth" w="med" len="med"/>
          </a:ln>
        </p:spPr>
        <p:txBody>
          <a:bodyPr/>
          <a:lstStyle/>
          <a:p>
            <a:endParaRPr lang="en-US"/>
          </a:p>
        </p:txBody>
      </p:sp>
      <p:sp>
        <p:nvSpPr>
          <p:cNvPr id="460835" name="Text Box 35"/>
          <p:cNvSpPr txBox="1">
            <a:spLocks noChangeArrowheads="1"/>
          </p:cNvSpPr>
          <p:nvPr/>
        </p:nvSpPr>
        <p:spPr bwMode="auto">
          <a:xfrm>
            <a:off x="1489075" y="5340350"/>
            <a:ext cx="1809750" cy="581025"/>
          </a:xfrm>
          <a:prstGeom prst="rect">
            <a:avLst/>
          </a:prstGeom>
          <a:solidFill>
            <a:schemeClr val="bg1"/>
          </a:solidFill>
          <a:ln w="9525">
            <a:noFill/>
            <a:miter lim="800000"/>
            <a:headEnd/>
            <a:tailEnd/>
          </a:ln>
        </p:spPr>
        <p:txBody>
          <a:bodyPr wrap="none">
            <a:spAutoFit/>
          </a:bodyPr>
          <a:lstStyle/>
          <a:p>
            <a:pPr algn="ctr"/>
            <a:r>
              <a:rPr lang="en-US" sz="1600">
                <a:solidFill>
                  <a:srgbClr val="5F5F5F"/>
                </a:solidFill>
              </a:rPr>
              <a:t>smaller number</a:t>
            </a:r>
          </a:p>
          <a:p>
            <a:pPr algn="ctr"/>
            <a:r>
              <a:rPr lang="en-US" sz="1600">
                <a:solidFill>
                  <a:srgbClr val="5F5F5F"/>
                </a:solidFill>
              </a:rPr>
              <a:t>is limiting reactant</a:t>
            </a:r>
          </a:p>
        </p:txBody>
      </p:sp>
      <p:sp>
        <p:nvSpPr>
          <p:cNvPr id="460836" name="Text Box 36"/>
          <p:cNvSpPr txBox="1">
            <a:spLocks noChangeArrowheads="1"/>
          </p:cNvSpPr>
          <p:nvPr/>
        </p:nvSpPr>
        <p:spPr bwMode="auto">
          <a:xfrm>
            <a:off x="5318125" y="2630488"/>
            <a:ext cx="420688" cy="304800"/>
          </a:xfrm>
          <a:prstGeom prst="rect">
            <a:avLst/>
          </a:prstGeom>
          <a:noFill/>
          <a:ln w="9525">
            <a:noFill/>
            <a:miter lim="800000"/>
            <a:headEnd/>
            <a:tailEnd/>
          </a:ln>
        </p:spPr>
        <p:txBody>
          <a:bodyPr wrap="none">
            <a:spAutoFit/>
          </a:bodyPr>
          <a:lstStyle/>
          <a:p>
            <a:r>
              <a:rPr lang="en-US"/>
              <a:t>x L</a:t>
            </a:r>
          </a:p>
        </p:txBody>
      </p:sp>
      <p:grpSp>
        <p:nvGrpSpPr>
          <p:cNvPr id="3" name="Group 37"/>
          <p:cNvGrpSpPr>
            <a:grpSpLocks/>
          </p:cNvGrpSpPr>
          <p:nvPr/>
        </p:nvGrpSpPr>
        <p:grpSpPr bwMode="auto">
          <a:xfrm>
            <a:off x="5110163" y="5673725"/>
            <a:ext cx="1014412" cy="808038"/>
            <a:chOff x="4174" y="2818"/>
            <a:chExt cx="756" cy="509"/>
          </a:xfrm>
        </p:grpSpPr>
        <p:sp>
          <p:nvSpPr>
            <p:cNvPr id="151595" name="AutoShape 38"/>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1596" name="Line 39"/>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60840" name="Text Box 40"/>
          <p:cNvSpPr txBox="1">
            <a:spLocks noChangeArrowheads="1"/>
          </p:cNvSpPr>
          <p:nvPr/>
        </p:nvSpPr>
        <p:spPr bwMode="auto">
          <a:xfrm>
            <a:off x="5108575" y="6097588"/>
            <a:ext cx="962025" cy="336550"/>
          </a:xfrm>
          <a:prstGeom prst="rect">
            <a:avLst/>
          </a:prstGeom>
          <a:noFill/>
          <a:ln w="9525">
            <a:noFill/>
            <a:miter lim="800000"/>
            <a:headEnd/>
            <a:tailEnd/>
          </a:ln>
        </p:spPr>
        <p:txBody>
          <a:bodyPr wrap="none">
            <a:spAutoFit/>
          </a:bodyPr>
          <a:lstStyle/>
          <a:p>
            <a:r>
              <a:rPr lang="en-US" sz="1600"/>
              <a:t>1 mol N</a:t>
            </a:r>
            <a:r>
              <a:rPr lang="en-US" sz="1600" baseline="-25000"/>
              <a:t>2</a:t>
            </a:r>
          </a:p>
        </p:txBody>
      </p:sp>
      <p:sp>
        <p:nvSpPr>
          <p:cNvPr id="460841" name="Text Box 41"/>
          <p:cNvSpPr txBox="1">
            <a:spLocks noChangeArrowheads="1"/>
          </p:cNvSpPr>
          <p:nvPr/>
        </p:nvSpPr>
        <p:spPr bwMode="auto">
          <a:xfrm>
            <a:off x="5095875" y="5740400"/>
            <a:ext cx="1030288" cy="336550"/>
          </a:xfrm>
          <a:prstGeom prst="rect">
            <a:avLst/>
          </a:prstGeom>
          <a:noFill/>
          <a:ln w="9525">
            <a:noFill/>
            <a:miter lim="800000"/>
            <a:headEnd/>
            <a:tailEnd/>
          </a:ln>
        </p:spPr>
        <p:txBody>
          <a:bodyPr wrap="none">
            <a:spAutoFit/>
          </a:bodyPr>
          <a:lstStyle/>
          <a:p>
            <a:r>
              <a:rPr lang="en-US" sz="1600"/>
              <a:t>22.4 L N</a:t>
            </a:r>
            <a:r>
              <a:rPr lang="en-US" sz="1600" baseline="-25000"/>
              <a:t>2</a:t>
            </a:r>
            <a:endParaRPr lang="en-US" sz="1600"/>
          </a:p>
        </p:txBody>
      </p:sp>
      <p:sp>
        <p:nvSpPr>
          <p:cNvPr id="460842" name="Line 42"/>
          <p:cNvSpPr>
            <a:spLocks noChangeShapeType="1"/>
          </p:cNvSpPr>
          <p:nvPr/>
        </p:nvSpPr>
        <p:spPr bwMode="auto">
          <a:xfrm flipV="1">
            <a:off x="5395913" y="6254750"/>
            <a:ext cx="577850" cy="101600"/>
          </a:xfrm>
          <a:prstGeom prst="line">
            <a:avLst/>
          </a:prstGeom>
          <a:noFill/>
          <a:ln w="9525">
            <a:solidFill>
              <a:srgbClr val="FF0000"/>
            </a:solidFill>
            <a:round/>
            <a:headEnd/>
            <a:tailEnd/>
          </a:ln>
        </p:spPr>
        <p:txBody>
          <a:bodyPr/>
          <a:lstStyle/>
          <a:p>
            <a:endParaRPr lang="en-US"/>
          </a:p>
        </p:txBody>
      </p:sp>
      <p:sp>
        <p:nvSpPr>
          <p:cNvPr id="460843" name="Line 43"/>
          <p:cNvSpPr>
            <a:spLocks noChangeShapeType="1"/>
          </p:cNvSpPr>
          <p:nvPr/>
        </p:nvSpPr>
        <p:spPr bwMode="auto">
          <a:xfrm flipV="1">
            <a:off x="4300538" y="5886450"/>
            <a:ext cx="587375" cy="98425"/>
          </a:xfrm>
          <a:prstGeom prst="line">
            <a:avLst/>
          </a:prstGeom>
          <a:noFill/>
          <a:ln w="9525">
            <a:solidFill>
              <a:srgbClr val="FF0000"/>
            </a:solidFill>
            <a:round/>
            <a:headEnd/>
            <a:tailEnd/>
          </a:ln>
        </p:spPr>
        <p:txBody>
          <a:bodyPr/>
          <a:lstStyle/>
          <a:p>
            <a:endParaRPr lang="en-US"/>
          </a:p>
        </p:txBody>
      </p:sp>
      <p:sp>
        <p:nvSpPr>
          <p:cNvPr id="151592" name="Text Box 44"/>
          <p:cNvSpPr txBox="1">
            <a:spLocks noChangeArrowheads="1"/>
          </p:cNvSpPr>
          <p:nvPr/>
        </p:nvSpPr>
        <p:spPr bwMode="auto">
          <a:xfrm>
            <a:off x="4175125" y="1325563"/>
            <a:ext cx="282575" cy="304800"/>
          </a:xfrm>
          <a:prstGeom prst="rect">
            <a:avLst/>
          </a:prstGeom>
          <a:noFill/>
          <a:ln w="9525">
            <a:noFill/>
            <a:miter lim="800000"/>
            <a:headEnd/>
            <a:tailEnd/>
          </a:ln>
        </p:spPr>
        <p:txBody>
          <a:bodyPr wrap="none">
            <a:spAutoFit/>
          </a:bodyPr>
          <a:lstStyle/>
          <a:p>
            <a:r>
              <a:rPr lang="en-US">
                <a:solidFill>
                  <a:schemeClr val="accent2"/>
                </a:solidFill>
              </a:rPr>
              <a:t>2</a:t>
            </a:r>
          </a:p>
        </p:txBody>
      </p:sp>
      <p:sp>
        <p:nvSpPr>
          <p:cNvPr id="151593" name="Text Box 45"/>
          <p:cNvSpPr txBox="1">
            <a:spLocks noChangeArrowheads="1"/>
          </p:cNvSpPr>
          <p:nvPr/>
        </p:nvSpPr>
        <p:spPr bwMode="auto">
          <a:xfrm>
            <a:off x="6537325" y="1325563"/>
            <a:ext cx="282575" cy="304800"/>
          </a:xfrm>
          <a:prstGeom prst="rect">
            <a:avLst/>
          </a:prstGeom>
          <a:noFill/>
          <a:ln w="9525">
            <a:noFill/>
            <a:miter lim="800000"/>
            <a:headEnd/>
            <a:tailEnd/>
          </a:ln>
        </p:spPr>
        <p:txBody>
          <a:bodyPr wrap="none">
            <a:spAutoFit/>
          </a:bodyPr>
          <a:lstStyle/>
          <a:p>
            <a:r>
              <a:rPr lang="en-US">
                <a:solidFill>
                  <a:schemeClr val="accent2"/>
                </a:solidFill>
              </a:rPr>
              <a:t>3</a:t>
            </a:r>
          </a:p>
        </p:txBody>
      </p:sp>
      <p:sp>
        <p:nvSpPr>
          <p:cNvPr id="151594" name="Text Box 46"/>
          <p:cNvSpPr txBox="1">
            <a:spLocks noChangeArrowheads="1"/>
          </p:cNvSpPr>
          <p:nvPr/>
        </p:nvSpPr>
        <p:spPr bwMode="auto">
          <a:xfrm>
            <a:off x="7556500" y="1325563"/>
            <a:ext cx="282575" cy="304800"/>
          </a:xfrm>
          <a:prstGeom prst="rect">
            <a:avLst/>
          </a:prstGeom>
          <a:noFill/>
          <a:ln w="9525">
            <a:noFill/>
            <a:miter lim="800000"/>
            <a:headEnd/>
            <a:tailEnd/>
          </a:ln>
        </p:spPr>
        <p:txBody>
          <a:bodyPr wrap="none">
            <a:spAutoFit/>
          </a:bodyPr>
          <a:lstStyle/>
          <a:p>
            <a:r>
              <a:rPr lang="en-US">
                <a:solidFill>
                  <a:schemeClr val="accent2"/>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60808"/>
                                        </p:tgtEl>
                                        <p:attrNameLst>
                                          <p:attrName>style.visibility</p:attrName>
                                        </p:attrNameLst>
                                      </p:cBhvr>
                                      <p:to>
                                        <p:strVal val="visible"/>
                                      </p:to>
                                    </p:set>
                                    <p:anim calcmode="lin" valueType="num">
                                      <p:cBhvr>
                                        <p:cTn id="7" dur="500" fill="hold"/>
                                        <p:tgtEl>
                                          <p:spTgt spid="460808"/>
                                        </p:tgtEl>
                                        <p:attrNameLst>
                                          <p:attrName>ppt_w</p:attrName>
                                        </p:attrNameLst>
                                      </p:cBhvr>
                                      <p:tavLst>
                                        <p:tav tm="0">
                                          <p:val>
                                            <p:fltVal val="0"/>
                                          </p:val>
                                        </p:tav>
                                        <p:tav tm="100000">
                                          <p:val>
                                            <p:strVal val="#ppt_w"/>
                                          </p:val>
                                        </p:tav>
                                      </p:tavLst>
                                    </p:anim>
                                    <p:anim calcmode="lin" valueType="num">
                                      <p:cBhvr>
                                        <p:cTn id="8" dur="500" fill="hold"/>
                                        <p:tgtEl>
                                          <p:spTgt spid="460808"/>
                                        </p:tgtEl>
                                        <p:attrNameLst>
                                          <p:attrName>ppt_h</p:attrName>
                                        </p:attrNameLst>
                                      </p:cBhvr>
                                      <p:tavLst>
                                        <p:tav tm="0">
                                          <p:val>
                                            <p:fltVal val="0"/>
                                          </p:val>
                                        </p:tav>
                                        <p:tav tm="100000">
                                          <p:val>
                                            <p:strVal val="#ppt_h"/>
                                          </p:val>
                                        </p:tav>
                                      </p:tavLst>
                                    </p:anim>
                                    <p:animEffect transition="in" filter="fade">
                                      <p:cBhvr>
                                        <p:cTn id="9" dur="500"/>
                                        <p:tgtEl>
                                          <p:spTgt spid="460808"/>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60836"/>
                                        </p:tgtEl>
                                        <p:attrNameLst>
                                          <p:attrName>style.visibility</p:attrName>
                                        </p:attrNameLst>
                                      </p:cBhvr>
                                      <p:to>
                                        <p:strVal val="visible"/>
                                      </p:to>
                                    </p:set>
                                    <p:animEffect transition="in" filter="fade">
                                      <p:cBhvr>
                                        <p:cTn id="14" dur="1000"/>
                                        <p:tgtEl>
                                          <p:spTgt spid="460836"/>
                                        </p:tgtEl>
                                      </p:cBhvr>
                                    </p:animEffect>
                                    <p:anim calcmode="lin" valueType="num">
                                      <p:cBhvr>
                                        <p:cTn id="15" dur="1000" fill="hold"/>
                                        <p:tgtEl>
                                          <p:spTgt spid="460836"/>
                                        </p:tgtEl>
                                        <p:attrNameLst>
                                          <p:attrName>ppt_x</p:attrName>
                                        </p:attrNameLst>
                                      </p:cBhvr>
                                      <p:tavLst>
                                        <p:tav tm="0">
                                          <p:val>
                                            <p:strVal val="#ppt_x"/>
                                          </p:val>
                                        </p:tav>
                                        <p:tav tm="100000">
                                          <p:val>
                                            <p:strVal val="#ppt_x"/>
                                          </p:val>
                                        </p:tav>
                                      </p:tavLst>
                                    </p:anim>
                                    <p:anim calcmode="lin" valueType="num">
                                      <p:cBhvr>
                                        <p:cTn id="16" dur="1000" fill="hold"/>
                                        <p:tgtEl>
                                          <p:spTgt spid="4608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60811"/>
                                        </p:tgtEl>
                                        <p:attrNameLst>
                                          <p:attrName>style.visibility</p:attrName>
                                        </p:attrNameLst>
                                      </p:cBhvr>
                                      <p:to>
                                        <p:strVal val="visible"/>
                                      </p:to>
                                    </p:set>
                                    <p:anim calcmode="lin" valueType="num">
                                      <p:cBhvr>
                                        <p:cTn id="21" dur="500" fill="hold"/>
                                        <p:tgtEl>
                                          <p:spTgt spid="460811"/>
                                        </p:tgtEl>
                                        <p:attrNameLst>
                                          <p:attrName>ppt_w</p:attrName>
                                        </p:attrNameLst>
                                      </p:cBhvr>
                                      <p:tavLst>
                                        <p:tav tm="0">
                                          <p:val>
                                            <p:fltVal val="0"/>
                                          </p:val>
                                        </p:tav>
                                        <p:tav tm="100000">
                                          <p:val>
                                            <p:strVal val="#ppt_w"/>
                                          </p:val>
                                        </p:tav>
                                      </p:tavLst>
                                    </p:anim>
                                    <p:anim calcmode="lin" valueType="num">
                                      <p:cBhvr>
                                        <p:cTn id="22" dur="500" fill="hold"/>
                                        <p:tgtEl>
                                          <p:spTgt spid="460811"/>
                                        </p:tgtEl>
                                        <p:attrNameLst>
                                          <p:attrName>ppt_h</p:attrName>
                                        </p:attrNameLst>
                                      </p:cBhvr>
                                      <p:tavLst>
                                        <p:tav tm="0">
                                          <p:val>
                                            <p:fltVal val="0"/>
                                          </p:val>
                                        </p:tav>
                                        <p:tav tm="100000">
                                          <p:val>
                                            <p:strVal val="#ppt_h"/>
                                          </p:val>
                                        </p:tav>
                                      </p:tavLst>
                                    </p:anim>
                                    <p:animEffect transition="in" filter="fade">
                                      <p:cBhvr>
                                        <p:cTn id="23" dur="500"/>
                                        <p:tgtEl>
                                          <p:spTgt spid="4608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60812"/>
                                        </p:tgtEl>
                                        <p:attrNameLst>
                                          <p:attrName>style.visibility</p:attrName>
                                        </p:attrNameLst>
                                      </p:cBhvr>
                                      <p:to>
                                        <p:strVal val="visible"/>
                                      </p:to>
                                    </p:set>
                                    <p:anim calcmode="lin" valueType="num">
                                      <p:cBhvr>
                                        <p:cTn id="28" dur="500" fill="hold"/>
                                        <p:tgtEl>
                                          <p:spTgt spid="460812"/>
                                        </p:tgtEl>
                                        <p:attrNameLst>
                                          <p:attrName>ppt_w</p:attrName>
                                        </p:attrNameLst>
                                      </p:cBhvr>
                                      <p:tavLst>
                                        <p:tav tm="0">
                                          <p:val>
                                            <p:fltVal val="0"/>
                                          </p:val>
                                        </p:tav>
                                        <p:tav tm="100000">
                                          <p:val>
                                            <p:strVal val="#ppt_w"/>
                                          </p:val>
                                        </p:tav>
                                      </p:tavLst>
                                    </p:anim>
                                    <p:anim calcmode="lin" valueType="num">
                                      <p:cBhvr>
                                        <p:cTn id="29" dur="500" fill="hold"/>
                                        <p:tgtEl>
                                          <p:spTgt spid="460812"/>
                                        </p:tgtEl>
                                        <p:attrNameLst>
                                          <p:attrName>ppt_h</p:attrName>
                                        </p:attrNameLst>
                                      </p:cBhvr>
                                      <p:tavLst>
                                        <p:tav tm="0">
                                          <p:val>
                                            <p:fltVal val="0"/>
                                          </p:val>
                                        </p:tav>
                                        <p:tav tm="100000">
                                          <p:val>
                                            <p:strVal val="#ppt_h"/>
                                          </p:val>
                                        </p:tav>
                                      </p:tavLst>
                                    </p:anim>
                                    <p:animEffect transition="in" filter="fade">
                                      <p:cBhvr>
                                        <p:cTn id="30" dur="500"/>
                                        <p:tgtEl>
                                          <p:spTgt spid="4608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60813"/>
                                        </p:tgtEl>
                                        <p:attrNameLst>
                                          <p:attrName>style.visibility</p:attrName>
                                        </p:attrNameLst>
                                      </p:cBhvr>
                                      <p:to>
                                        <p:strVal val="visible"/>
                                      </p:to>
                                    </p:set>
                                    <p:animEffect transition="in" filter="wipe(up)">
                                      <p:cBhvr>
                                        <p:cTn id="35" dur="500"/>
                                        <p:tgtEl>
                                          <p:spTgt spid="460813"/>
                                        </p:tgtEl>
                                      </p:cBhvr>
                                    </p:animEffect>
                                  </p:childTnLst>
                                </p:cTn>
                              </p:par>
                              <p:par>
                                <p:cTn id="36" presetID="40" presetClass="entr" presetSubtype="0" fill="hold" grpId="0" nodeType="withEffect">
                                  <p:stCondLst>
                                    <p:cond delay="0"/>
                                  </p:stCondLst>
                                  <p:iterate type="lt">
                                    <p:tmPct val="10000"/>
                                  </p:iterate>
                                  <p:childTnLst>
                                    <p:set>
                                      <p:cBhvr>
                                        <p:cTn id="37" dur="1" fill="hold">
                                          <p:stCondLst>
                                            <p:cond delay="0"/>
                                          </p:stCondLst>
                                        </p:cTn>
                                        <p:tgtEl>
                                          <p:spTgt spid="460815"/>
                                        </p:tgtEl>
                                        <p:attrNameLst>
                                          <p:attrName>style.visibility</p:attrName>
                                        </p:attrNameLst>
                                      </p:cBhvr>
                                      <p:to>
                                        <p:strVal val="visible"/>
                                      </p:to>
                                    </p:set>
                                    <p:animEffect transition="in" filter="fade">
                                      <p:cBhvr>
                                        <p:cTn id="38" dur="1000"/>
                                        <p:tgtEl>
                                          <p:spTgt spid="460815"/>
                                        </p:tgtEl>
                                      </p:cBhvr>
                                    </p:animEffect>
                                    <p:anim calcmode="lin" valueType="num">
                                      <p:cBhvr>
                                        <p:cTn id="39" dur="1000" fill="hold"/>
                                        <p:tgtEl>
                                          <p:spTgt spid="460815"/>
                                        </p:tgtEl>
                                        <p:attrNameLst>
                                          <p:attrName>ppt_x</p:attrName>
                                        </p:attrNameLst>
                                      </p:cBhvr>
                                      <p:tavLst>
                                        <p:tav tm="0">
                                          <p:val>
                                            <p:strVal val="#ppt_x-.1"/>
                                          </p:val>
                                        </p:tav>
                                        <p:tav tm="100000">
                                          <p:val>
                                            <p:strVal val="#ppt_x"/>
                                          </p:val>
                                        </p:tav>
                                      </p:tavLst>
                                    </p:anim>
                                    <p:anim calcmode="lin" valueType="num">
                                      <p:cBhvr>
                                        <p:cTn id="40" dur="1000" fill="hold"/>
                                        <p:tgtEl>
                                          <p:spTgt spid="46081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60803"/>
                                        </p:tgtEl>
                                        <p:attrNameLst>
                                          <p:attrName>style.visibility</p:attrName>
                                        </p:attrNameLst>
                                      </p:cBhvr>
                                      <p:to>
                                        <p:strVal val="visible"/>
                                      </p:to>
                                    </p:set>
                                    <p:animEffect transition="in" filter="dissolve">
                                      <p:cBhvr>
                                        <p:cTn id="45" dur="500"/>
                                        <p:tgtEl>
                                          <p:spTgt spid="46080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460814"/>
                                        </p:tgtEl>
                                        <p:attrNameLst>
                                          <p:attrName>style.visibility</p:attrName>
                                        </p:attrNameLst>
                                      </p:cBhvr>
                                      <p:to>
                                        <p:strVal val="visible"/>
                                      </p:to>
                                    </p:set>
                                    <p:animEffect transition="in" filter="wipe(up)">
                                      <p:cBhvr>
                                        <p:cTn id="50" dur="500"/>
                                        <p:tgtEl>
                                          <p:spTgt spid="460814"/>
                                        </p:tgtEl>
                                      </p:cBhvr>
                                    </p:animEffect>
                                  </p:childTnLst>
                                </p:cTn>
                              </p:par>
                              <p:par>
                                <p:cTn id="51" presetID="40" presetClass="entr" presetSubtype="0" fill="hold" grpId="0" nodeType="withEffect">
                                  <p:stCondLst>
                                    <p:cond delay="0"/>
                                  </p:stCondLst>
                                  <p:iterate type="lt">
                                    <p:tmPct val="10000"/>
                                  </p:iterate>
                                  <p:childTnLst>
                                    <p:set>
                                      <p:cBhvr>
                                        <p:cTn id="52" dur="1" fill="hold">
                                          <p:stCondLst>
                                            <p:cond delay="0"/>
                                          </p:stCondLst>
                                        </p:cTn>
                                        <p:tgtEl>
                                          <p:spTgt spid="460816"/>
                                        </p:tgtEl>
                                        <p:attrNameLst>
                                          <p:attrName>style.visibility</p:attrName>
                                        </p:attrNameLst>
                                      </p:cBhvr>
                                      <p:to>
                                        <p:strVal val="visible"/>
                                      </p:to>
                                    </p:set>
                                    <p:animEffect transition="in" filter="fade">
                                      <p:cBhvr>
                                        <p:cTn id="53" dur="1000"/>
                                        <p:tgtEl>
                                          <p:spTgt spid="460816"/>
                                        </p:tgtEl>
                                      </p:cBhvr>
                                    </p:animEffect>
                                    <p:anim calcmode="lin" valueType="num">
                                      <p:cBhvr>
                                        <p:cTn id="54" dur="1000" fill="hold"/>
                                        <p:tgtEl>
                                          <p:spTgt spid="460816"/>
                                        </p:tgtEl>
                                        <p:attrNameLst>
                                          <p:attrName>ppt_x</p:attrName>
                                        </p:attrNameLst>
                                      </p:cBhvr>
                                      <p:tavLst>
                                        <p:tav tm="0">
                                          <p:val>
                                            <p:strVal val="#ppt_x-.1"/>
                                          </p:val>
                                        </p:tav>
                                        <p:tav tm="100000">
                                          <p:val>
                                            <p:strVal val="#ppt_x"/>
                                          </p:val>
                                        </p:tav>
                                      </p:tavLst>
                                    </p:anim>
                                    <p:anim calcmode="lin" valueType="num">
                                      <p:cBhvr>
                                        <p:cTn id="55" dur="1000" fill="hold"/>
                                        <p:tgtEl>
                                          <p:spTgt spid="460816"/>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460817"/>
                                        </p:tgtEl>
                                        <p:attrNameLst>
                                          <p:attrName>style.visibility</p:attrName>
                                        </p:attrNameLst>
                                      </p:cBhvr>
                                      <p:to>
                                        <p:strVal val="visible"/>
                                      </p:to>
                                    </p:set>
                                    <p:animEffect transition="in" filter="dissolve">
                                      <p:cBhvr>
                                        <p:cTn id="60" dur="500"/>
                                        <p:tgtEl>
                                          <p:spTgt spid="460817"/>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460818"/>
                                        </p:tgtEl>
                                        <p:attrNameLst>
                                          <p:attrName>style.visibility</p:attrName>
                                        </p:attrNameLst>
                                      </p:cBhvr>
                                      <p:to>
                                        <p:strVal val="visible"/>
                                      </p:to>
                                    </p:set>
                                    <p:animEffect transition="in" filter="dissolve">
                                      <p:cBhvr>
                                        <p:cTn id="65" dur="500"/>
                                        <p:tgtEl>
                                          <p:spTgt spid="46081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60820"/>
                                        </p:tgtEl>
                                        <p:attrNameLst>
                                          <p:attrName>style.visibility</p:attrName>
                                        </p:attrNameLst>
                                      </p:cBhvr>
                                      <p:to>
                                        <p:strVal val="visible"/>
                                      </p:to>
                                    </p:set>
                                    <p:animEffect transition="in" filter="fade">
                                      <p:cBhvr>
                                        <p:cTn id="70" dur="2000"/>
                                        <p:tgtEl>
                                          <p:spTgt spid="460820"/>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460822"/>
                                        </p:tgtEl>
                                        <p:attrNameLst>
                                          <p:attrName>style.visibility</p:attrName>
                                        </p:attrNameLst>
                                      </p:cBhvr>
                                      <p:to>
                                        <p:strVal val="visible"/>
                                      </p:to>
                                    </p:set>
                                    <p:animEffect transition="in" filter="fade">
                                      <p:cBhvr>
                                        <p:cTn id="75" dur="1000"/>
                                        <p:tgtEl>
                                          <p:spTgt spid="460822"/>
                                        </p:tgtEl>
                                      </p:cBhvr>
                                    </p:animEffect>
                                    <p:anim calcmode="lin" valueType="num">
                                      <p:cBhvr>
                                        <p:cTn id="76" dur="1000" fill="hold"/>
                                        <p:tgtEl>
                                          <p:spTgt spid="460822"/>
                                        </p:tgtEl>
                                        <p:attrNameLst>
                                          <p:attrName>ppt_x</p:attrName>
                                        </p:attrNameLst>
                                      </p:cBhvr>
                                      <p:tavLst>
                                        <p:tav tm="0">
                                          <p:val>
                                            <p:strVal val="#ppt_x"/>
                                          </p:val>
                                        </p:tav>
                                        <p:tav tm="100000">
                                          <p:val>
                                            <p:strVal val="#ppt_x"/>
                                          </p:val>
                                        </p:tav>
                                      </p:tavLst>
                                    </p:anim>
                                    <p:anim calcmode="lin" valueType="num">
                                      <p:cBhvr>
                                        <p:cTn id="77" dur="1000" fill="hold"/>
                                        <p:tgtEl>
                                          <p:spTgt spid="460822"/>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460819"/>
                                        </p:tgtEl>
                                        <p:attrNameLst>
                                          <p:attrName>style.visibility</p:attrName>
                                        </p:attrNameLst>
                                      </p:cBhvr>
                                      <p:to>
                                        <p:strVal val="visible"/>
                                      </p:to>
                                    </p:set>
                                    <p:animEffect transition="in" filter="dissolve">
                                      <p:cBhvr>
                                        <p:cTn id="82" dur="500"/>
                                        <p:tgtEl>
                                          <p:spTgt spid="460819"/>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460821"/>
                                        </p:tgtEl>
                                        <p:attrNameLst>
                                          <p:attrName>style.visibility</p:attrName>
                                        </p:attrNameLst>
                                      </p:cBhvr>
                                      <p:to>
                                        <p:strVal val="visible"/>
                                      </p:to>
                                    </p:set>
                                    <p:anim calcmode="lin" valueType="num">
                                      <p:cBhvr>
                                        <p:cTn id="87" dur="500" fill="hold"/>
                                        <p:tgtEl>
                                          <p:spTgt spid="460821"/>
                                        </p:tgtEl>
                                        <p:attrNameLst>
                                          <p:attrName>ppt_w</p:attrName>
                                        </p:attrNameLst>
                                      </p:cBhvr>
                                      <p:tavLst>
                                        <p:tav tm="0">
                                          <p:val>
                                            <p:fltVal val="0"/>
                                          </p:val>
                                        </p:tav>
                                        <p:tav tm="100000">
                                          <p:val>
                                            <p:strVal val="#ppt_w"/>
                                          </p:val>
                                        </p:tav>
                                      </p:tavLst>
                                    </p:anim>
                                    <p:anim calcmode="lin" valueType="num">
                                      <p:cBhvr>
                                        <p:cTn id="88" dur="500" fill="hold"/>
                                        <p:tgtEl>
                                          <p:spTgt spid="460821"/>
                                        </p:tgtEl>
                                        <p:attrNameLst>
                                          <p:attrName>ppt_h</p:attrName>
                                        </p:attrNameLst>
                                      </p:cBhvr>
                                      <p:tavLst>
                                        <p:tav tm="0">
                                          <p:val>
                                            <p:fltVal val="0"/>
                                          </p:val>
                                        </p:tav>
                                        <p:tav tm="100000">
                                          <p:val>
                                            <p:strVal val="#ppt_h"/>
                                          </p:val>
                                        </p:tav>
                                      </p:tavLst>
                                    </p:anim>
                                    <p:animEffect transition="in" filter="fade">
                                      <p:cBhvr>
                                        <p:cTn id="89" dur="500"/>
                                        <p:tgtEl>
                                          <p:spTgt spid="460821"/>
                                        </p:tgtEl>
                                      </p:cBhvr>
                                    </p:animEffect>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460823"/>
                                        </p:tgtEl>
                                        <p:attrNameLst>
                                          <p:attrName>style.visibility</p:attrName>
                                        </p:attrNameLst>
                                      </p:cBhvr>
                                      <p:to>
                                        <p:strVal val="visible"/>
                                      </p:to>
                                    </p:set>
                                    <p:animEffect transition="in" filter="fade">
                                      <p:cBhvr>
                                        <p:cTn id="94" dur="1000"/>
                                        <p:tgtEl>
                                          <p:spTgt spid="460823"/>
                                        </p:tgtEl>
                                      </p:cBhvr>
                                    </p:animEffect>
                                    <p:anim calcmode="lin" valueType="num">
                                      <p:cBhvr>
                                        <p:cTn id="95" dur="1000" fill="hold"/>
                                        <p:tgtEl>
                                          <p:spTgt spid="460823"/>
                                        </p:tgtEl>
                                        <p:attrNameLst>
                                          <p:attrName>ppt_x</p:attrName>
                                        </p:attrNameLst>
                                      </p:cBhvr>
                                      <p:tavLst>
                                        <p:tav tm="0">
                                          <p:val>
                                            <p:strVal val="#ppt_x"/>
                                          </p:val>
                                        </p:tav>
                                        <p:tav tm="100000">
                                          <p:val>
                                            <p:strVal val="#ppt_x"/>
                                          </p:val>
                                        </p:tav>
                                      </p:tavLst>
                                    </p:anim>
                                    <p:anim calcmode="lin" valueType="num">
                                      <p:cBhvr>
                                        <p:cTn id="96" dur="1000" fill="hold"/>
                                        <p:tgtEl>
                                          <p:spTgt spid="460823"/>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grpId="0" nodeType="clickEffect">
                                  <p:stCondLst>
                                    <p:cond delay="0"/>
                                  </p:stCondLst>
                                  <p:childTnLst>
                                    <p:set>
                                      <p:cBhvr>
                                        <p:cTn id="100" dur="1" fill="hold">
                                          <p:stCondLst>
                                            <p:cond delay="0"/>
                                          </p:stCondLst>
                                        </p:cTn>
                                        <p:tgtEl>
                                          <p:spTgt spid="460835"/>
                                        </p:tgtEl>
                                        <p:attrNameLst>
                                          <p:attrName>style.visibility</p:attrName>
                                        </p:attrNameLst>
                                      </p:cBhvr>
                                      <p:to>
                                        <p:strVal val="visible"/>
                                      </p:to>
                                    </p:set>
                                    <p:animEffect transition="in" filter="checkerboard(across)">
                                      <p:cBhvr>
                                        <p:cTn id="101" dur="500"/>
                                        <p:tgtEl>
                                          <p:spTgt spid="460835"/>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460834"/>
                                        </p:tgtEl>
                                        <p:attrNameLst>
                                          <p:attrName>style.visibility</p:attrName>
                                        </p:attrNameLst>
                                      </p:cBhvr>
                                      <p:to>
                                        <p:strVal val="visible"/>
                                      </p:to>
                                    </p:set>
                                    <p:animEffect transition="in" filter="wipe(down)">
                                      <p:cBhvr>
                                        <p:cTn id="104" dur="500"/>
                                        <p:tgtEl>
                                          <p:spTgt spid="460834"/>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mph" presetSubtype="0" grpId="1" nodeType="clickEffect">
                                  <p:stCondLst>
                                    <p:cond delay="0"/>
                                  </p:stCondLst>
                                  <p:childTnLst>
                                    <p:set>
                                      <p:cBhvr rctx="PPT">
                                        <p:cTn id="108" dur="indefinite"/>
                                        <p:tgtEl>
                                          <p:spTgt spid="460811"/>
                                        </p:tgtEl>
                                        <p:attrNameLst>
                                          <p:attrName>style.opacity</p:attrName>
                                        </p:attrNameLst>
                                      </p:cBhvr>
                                      <p:to>
                                        <p:strVal val="0.5"/>
                                      </p:to>
                                    </p:set>
                                    <p:animEffect filter="image" prLst="opacity: 0.5">
                                      <p:cBhvr rctx="IE">
                                        <p:cTn id="109" dur="indefinite"/>
                                        <p:tgtEl>
                                          <p:spTgt spid="460811"/>
                                        </p:tgtEl>
                                      </p:cBhvr>
                                    </p:animEffect>
                                  </p:childTnLst>
                                </p:cTn>
                              </p:par>
                              <p:par>
                                <p:cTn id="110" presetID="9" presetClass="emph" presetSubtype="0" grpId="1" nodeType="withEffect">
                                  <p:stCondLst>
                                    <p:cond delay="0"/>
                                  </p:stCondLst>
                                  <p:childTnLst>
                                    <p:set>
                                      <p:cBhvr rctx="PPT">
                                        <p:cTn id="111" dur="indefinite"/>
                                        <p:tgtEl>
                                          <p:spTgt spid="460812"/>
                                        </p:tgtEl>
                                        <p:attrNameLst>
                                          <p:attrName>style.opacity</p:attrName>
                                        </p:attrNameLst>
                                      </p:cBhvr>
                                      <p:to>
                                        <p:strVal val="0.5"/>
                                      </p:to>
                                    </p:set>
                                    <p:animEffect filter="image" prLst="opacity: 0.5">
                                      <p:cBhvr rctx="IE">
                                        <p:cTn id="112" dur="indefinite"/>
                                        <p:tgtEl>
                                          <p:spTgt spid="460812"/>
                                        </p:tgtEl>
                                      </p:cBhvr>
                                    </p:animEffect>
                                  </p:childTnLst>
                                </p:cTn>
                              </p:par>
                              <p:par>
                                <p:cTn id="113" presetID="9" presetClass="emph" presetSubtype="0" grpId="1" nodeType="withEffect">
                                  <p:stCondLst>
                                    <p:cond delay="0"/>
                                  </p:stCondLst>
                                  <p:childTnLst>
                                    <p:set>
                                      <p:cBhvr rctx="PPT">
                                        <p:cTn id="114" dur="indefinite"/>
                                        <p:tgtEl>
                                          <p:spTgt spid="460813"/>
                                        </p:tgtEl>
                                        <p:attrNameLst>
                                          <p:attrName>style.opacity</p:attrName>
                                        </p:attrNameLst>
                                      </p:cBhvr>
                                      <p:to>
                                        <p:strVal val="0.5"/>
                                      </p:to>
                                    </p:set>
                                    <p:animEffect filter="image" prLst="opacity: 0.5">
                                      <p:cBhvr rctx="IE">
                                        <p:cTn id="115" dur="indefinite"/>
                                        <p:tgtEl>
                                          <p:spTgt spid="460813"/>
                                        </p:tgtEl>
                                      </p:cBhvr>
                                    </p:animEffect>
                                  </p:childTnLst>
                                </p:cTn>
                              </p:par>
                              <p:par>
                                <p:cTn id="116" presetID="9" presetClass="emph" presetSubtype="0" grpId="1" nodeType="withEffect">
                                  <p:stCondLst>
                                    <p:cond delay="0"/>
                                  </p:stCondLst>
                                  <p:childTnLst>
                                    <p:set>
                                      <p:cBhvr rctx="PPT">
                                        <p:cTn id="117" dur="indefinite"/>
                                        <p:tgtEl>
                                          <p:spTgt spid="460814"/>
                                        </p:tgtEl>
                                        <p:attrNameLst>
                                          <p:attrName>style.opacity</p:attrName>
                                        </p:attrNameLst>
                                      </p:cBhvr>
                                      <p:to>
                                        <p:strVal val="0.5"/>
                                      </p:to>
                                    </p:set>
                                    <p:animEffect filter="image" prLst="opacity: 0.5">
                                      <p:cBhvr rctx="IE">
                                        <p:cTn id="118" dur="indefinite"/>
                                        <p:tgtEl>
                                          <p:spTgt spid="460814"/>
                                        </p:tgtEl>
                                      </p:cBhvr>
                                    </p:animEffect>
                                  </p:childTnLst>
                                </p:cTn>
                              </p:par>
                              <p:par>
                                <p:cTn id="119" presetID="9" presetClass="emph" presetSubtype="0" grpId="1" nodeType="withEffect">
                                  <p:stCondLst>
                                    <p:cond delay="0"/>
                                  </p:stCondLst>
                                  <p:iterate type="lt">
                                    <p:tmAbs val="0"/>
                                  </p:iterate>
                                  <p:childTnLst>
                                    <p:set>
                                      <p:cBhvr rctx="PPT">
                                        <p:cTn id="120" dur="indefinite"/>
                                        <p:tgtEl>
                                          <p:spTgt spid="460815"/>
                                        </p:tgtEl>
                                        <p:attrNameLst>
                                          <p:attrName>style.opacity</p:attrName>
                                        </p:attrNameLst>
                                      </p:cBhvr>
                                      <p:to>
                                        <p:strVal val="0.5"/>
                                      </p:to>
                                    </p:set>
                                    <p:animEffect filter="image" prLst="opacity: 0.5">
                                      <p:cBhvr rctx="IE">
                                        <p:cTn id="121" dur="indefinite"/>
                                        <p:tgtEl>
                                          <p:spTgt spid="460815"/>
                                        </p:tgtEl>
                                      </p:cBhvr>
                                    </p:animEffect>
                                  </p:childTnLst>
                                </p:cTn>
                              </p:par>
                              <p:par>
                                <p:cTn id="122" presetID="9" presetClass="emph" presetSubtype="0" grpId="1" nodeType="withEffect">
                                  <p:stCondLst>
                                    <p:cond delay="0"/>
                                  </p:stCondLst>
                                  <p:iterate type="lt">
                                    <p:tmAbs val="0"/>
                                  </p:iterate>
                                  <p:childTnLst>
                                    <p:set>
                                      <p:cBhvr rctx="PPT">
                                        <p:cTn id="123" dur="indefinite"/>
                                        <p:tgtEl>
                                          <p:spTgt spid="460816"/>
                                        </p:tgtEl>
                                        <p:attrNameLst>
                                          <p:attrName>style.opacity</p:attrName>
                                        </p:attrNameLst>
                                      </p:cBhvr>
                                      <p:to>
                                        <p:strVal val="0.5"/>
                                      </p:to>
                                    </p:set>
                                    <p:animEffect filter="image" prLst="opacity: 0.5">
                                      <p:cBhvr rctx="IE">
                                        <p:cTn id="124" dur="indefinite"/>
                                        <p:tgtEl>
                                          <p:spTgt spid="460816"/>
                                        </p:tgtEl>
                                      </p:cBhvr>
                                    </p:animEffect>
                                  </p:childTnLst>
                                </p:cTn>
                              </p:par>
                              <p:par>
                                <p:cTn id="125" presetID="9" presetClass="emph" presetSubtype="0" grpId="1" nodeType="withEffect">
                                  <p:stCondLst>
                                    <p:cond delay="0"/>
                                  </p:stCondLst>
                                  <p:childTnLst>
                                    <p:set>
                                      <p:cBhvr rctx="PPT">
                                        <p:cTn id="126" dur="indefinite"/>
                                        <p:tgtEl>
                                          <p:spTgt spid="460817"/>
                                        </p:tgtEl>
                                        <p:attrNameLst>
                                          <p:attrName>style.opacity</p:attrName>
                                        </p:attrNameLst>
                                      </p:cBhvr>
                                      <p:to>
                                        <p:strVal val="0.5"/>
                                      </p:to>
                                    </p:set>
                                    <p:animEffect filter="image" prLst="opacity: 0.5">
                                      <p:cBhvr rctx="IE">
                                        <p:cTn id="127" dur="indefinite"/>
                                        <p:tgtEl>
                                          <p:spTgt spid="460817"/>
                                        </p:tgtEl>
                                      </p:cBhvr>
                                    </p:animEffect>
                                  </p:childTnLst>
                                </p:cTn>
                              </p:par>
                              <p:par>
                                <p:cTn id="128" presetID="9" presetClass="emph" presetSubtype="0" grpId="1" nodeType="withEffect">
                                  <p:stCondLst>
                                    <p:cond delay="0"/>
                                  </p:stCondLst>
                                  <p:childTnLst>
                                    <p:set>
                                      <p:cBhvr rctx="PPT">
                                        <p:cTn id="129" dur="indefinite"/>
                                        <p:tgtEl>
                                          <p:spTgt spid="460818"/>
                                        </p:tgtEl>
                                        <p:attrNameLst>
                                          <p:attrName>style.opacity</p:attrName>
                                        </p:attrNameLst>
                                      </p:cBhvr>
                                      <p:to>
                                        <p:strVal val="0.5"/>
                                      </p:to>
                                    </p:set>
                                    <p:animEffect filter="image" prLst="opacity: 0.5">
                                      <p:cBhvr rctx="IE">
                                        <p:cTn id="130" dur="indefinite"/>
                                        <p:tgtEl>
                                          <p:spTgt spid="460818"/>
                                        </p:tgtEl>
                                      </p:cBhvr>
                                    </p:animEffect>
                                  </p:childTnLst>
                                </p:cTn>
                              </p:par>
                              <p:par>
                                <p:cTn id="131" presetID="9" presetClass="emph" presetSubtype="0" grpId="1" nodeType="withEffect">
                                  <p:stCondLst>
                                    <p:cond delay="0"/>
                                  </p:stCondLst>
                                  <p:childTnLst>
                                    <p:set>
                                      <p:cBhvr rctx="PPT">
                                        <p:cTn id="132" dur="indefinite"/>
                                        <p:tgtEl>
                                          <p:spTgt spid="460819"/>
                                        </p:tgtEl>
                                        <p:attrNameLst>
                                          <p:attrName>style.opacity</p:attrName>
                                        </p:attrNameLst>
                                      </p:cBhvr>
                                      <p:to>
                                        <p:strVal val="0.5"/>
                                      </p:to>
                                    </p:set>
                                    <p:animEffect filter="image" prLst="opacity: 0.5">
                                      <p:cBhvr rctx="IE">
                                        <p:cTn id="133" dur="indefinite"/>
                                        <p:tgtEl>
                                          <p:spTgt spid="460819"/>
                                        </p:tgtEl>
                                      </p:cBhvr>
                                    </p:animEffect>
                                  </p:childTnLst>
                                </p:cTn>
                              </p:par>
                              <p:par>
                                <p:cTn id="134" presetID="9" presetClass="emph" presetSubtype="0" grpId="1" nodeType="withEffect">
                                  <p:stCondLst>
                                    <p:cond delay="0"/>
                                  </p:stCondLst>
                                  <p:childTnLst>
                                    <p:set>
                                      <p:cBhvr rctx="PPT">
                                        <p:cTn id="135" dur="indefinite"/>
                                        <p:tgtEl>
                                          <p:spTgt spid="460820"/>
                                        </p:tgtEl>
                                        <p:attrNameLst>
                                          <p:attrName>style.opacity</p:attrName>
                                        </p:attrNameLst>
                                      </p:cBhvr>
                                      <p:to>
                                        <p:strVal val="0.5"/>
                                      </p:to>
                                    </p:set>
                                    <p:animEffect filter="image" prLst="opacity: 0.5">
                                      <p:cBhvr rctx="IE">
                                        <p:cTn id="136" dur="indefinite"/>
                                        <p:tgtEl>
                                          <p:spTgt spid="460820"/>
                                        </p:tgtEl>
                                      </p:cBhvr>
                                    </p:animEffect>
                                  </p:childTnLst>
                                </p:cTn>
                              </p:par>
                              <p:par>
                                <p:cTn id="137" presetID="9" presetClass="emph" presetSubtype="0" grpId="1" nodeType="withEffect">
                                  <p:stCondLst>
                                    <p:cond delay="0"/>
                                  </p:stCondLst>
                                  <p:childTnLst>
                                    <p:set>
                                      <p:cBhvr rctx="PPT">
                                        <p:cTn id="138" dur="indefinite"/>
                                        <p:tgtEl>
                                          <p:spTgt spid="460821"/>
                                        </p:tgtEl>
                                        <p:attrNameLst>
                                          <p:attrName>style.opacity</p:attrName>
                                        </p:attrNameLst>
                                      </p:cBhvr>
                                      <p:to>
                                        <p:strVal val="0.5"/>
                                      </p:to>
                                    </p:set>
                                    <p:animEffect filter="image" prLst="opacity: 0.5">
                                      <p:cBhvr rctx="IE">
                                        <p:cTn id="139" dur="indefinite"/>
                                        <p:tgtEl>
                                          <p:spTgt spid="460821"/>
                                        </p:tgtEl>
                                      </p:cBhvr>
                                    </p:animEffect>
                                  </p:childTnLst>
                                </p:cTn>
                              </p:par>
                              <p:par>
                                <p:cTn id="140" presetID="9" presetClass="emph" presetSubtype="0" grpId="1" nodeType="withEffect">
                                  <p:stCondLst>
                                    <p:cond delay="0"/>
                                  </p:stCondLst>
                                  <p:childTnLst>
                                    <p:set>
                                      <p:cBhvr rctx="PPT">
                                        <p:cTn id="141" dur="indefinite"/>
                                        <p:tgtEl>
                                          <p:spTgt spid="460822"/>
                                        </p:tgtEl>
                                        <p:attrNameLst>
                                          <p:attrName>style.opacity</p:attrName>
                                        </p:attrNameLst>
                                      </p:cBhvr>
                                      <p:to>
                                        <p:strVal val="0.5"/>
                                      </p:to>
                                    </p:set>
                                    <p:animEffect filter="image" prLst="opacity: 0.5">
                                      <p:cBhvr rctx="IE">
                                        <p:cTn id="142" dur="indefinite"/>
                                        <p:tgtEl>
                                          <p:spTgt spid="460822"/>
                                        </p:tgtEl>
                                      </p:cBhvr>
                                    </p:animEffect>
                                  </p:childTnLst>
                                </p:cTn>
                              </p:par>
                              <p:par>
                                <p:cTn id="143" presetID="9" presetClass="emph" presetSubtype="0" grpId="1" nodeType="withEffect">
                                  <p:stCondLst>
                                    <p:cond delay="0"/>
                                  </p:stCondLst>
                                  <p:childTnLst>
                                    <p:set>
                                      <p:cBhvr rctx="PPT">
                                        <p:cTn id="144" dur="indefinite"/>
                                        <p:tgtEl>
                                          <p:spTgt spid="460823"/>
                                        </p:tgtEl>
                                        <p:attrNameLst>
                                          <p:attrName>style.opacity</p:attrName>
                                        </p:attrNameLst>
                                      </p:cBhvr>
                                      <p:to>
                                        <p:strVal val="0.5"/>
                                      </p:to>
                                    </p:set>
                                    <p:animEffect filter="image" prLst="opacity: 0.5">
                                      <p:cBhvr rctx="IE">
                                        <p:cTn id="145" dur="indefinite"/>
                                        <p:tgtEl>
                                          <p:spTgt spid="460823"/>
                                        </p:tgtEl>
                                      </p:cBhvr>
                                    </p:animEffect>
                                  </p:childTnLst>
                                </p:cTn>
                              </p:par>
                              <p:par>
                                <p:cTn id="146" presetID="5" presetClass="exit" presetSubtype="10" fill="hold" grpId="1" nodeType="withEffect">
                                  <p:stCondLst>
                                    <p:cond delay="0"/>
                                  </p:stCondLst>
                                  <p:childTnLst>
                                    <p:animEffect transition="out" filter="checkerboard(across)">
                                      <p:cBhvr>
                                        <p:cTn id="147" dur="500"/>
                                        <p:tgtEl>
                                          <p:spTgt spid="460834"/>
                                        </p:tgtEl>
                                      </p:cBhvr>
                                    </p:animEffect>
                                    <p:set>
                                      <p:cBhvr>
                                        <p:cTn id="148" dur="1" fill="hold">
                                          <p:stCondLst>
                                            <p:cond delay="499"/>
                                          </p:stCondLst>
                                        </p:cTn>
                                        <p:tgtEl>
                                          <p:spTgt spid="460834"/>
                                        </p:tgtEl>
                                        <p:attrNameLst>
                                          <p:attrName>style.visibility</p:attrName>
                                        </p:attrNameLst>
                                      </p:cBhvr>
                                      <p:to>
                                        <p:strVal val="hidden"/>
                                      </p:to>
                                    </p:set>
                                  </p:childTnLst>
                                </p:cTn>
                              </p:par>
                              <p:par>
                                <p:cTn id="149" presetID="5" presetClass="exit" presetSubtype="10" fill="hold" grpId="1" nodeType="withEffect">
                                  <p:stCondLst>
                                    <p:cond delay="0"/>
                                  </p:stCondLst>
                                  <p:childTnLst>
                                    <p:animEffect transition="out" filter="checkerboard(across)">
                                      <p:cBhvr>
                                        <p:cTn id="150" dur="500"/>
                                        <p:tgtEl>
                                          <p:spTgt spid="460835"/>
                                        </p:tgtEl>
                                      </p:cBhvr>
                                    </p:animEffect>
                                    <p:set>
                                      <p:cBhvr>
                                        <p:cTn id="151" dur="1" fill="hold">
                                          <p:stCondLst>
                                            <p:cond delay="499"/>
                                          </p:stCondLst>
                                        </p:cTn>
                                        <p:tgtEl>
                                          <p:spTgt spid="460835"/>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9" presetClass="exit" presetSubtype="0" fill="hold" grpId="2" nodeType="clickEffect">
                                  <p:stCondLst>
                                    <p:cond delay="0"/>
                                  </p:stCondLst>
                                  <p:childTnLst>
                                    <p:animEffect transition="out" filter="dissolve">
                                      <p:cBhvr>
                                        <p:cTn id="155" dur="500"/>
                                        <p:tgtEl>
                                          <p:spTgt spid="460811"/>
                                        </p:tgtEl>
                                      </p:cBhvr>
                                    </p:animEffect>
                                    <p:set>
                                      <p:cBhvr>
                                        <p:cTn id="156" dur="1" fill="hold">
                                          <p:stCondLst>
                                            <p:cond delay="499"/>
                                          </p:stCondLst>
                                        </p:cTn>
                                        <p:tgtEl>
                                          <p:spTgt spid="460811"/>
                                        </p:tgtEl>
                                        <p:attrNameLst>
                                          <p:attrName>style.visibility</p:attrName>
                                        </p:attrNameLst>
                                      </p:cBhvr>
                                      <p:to>
                                        <p:strVal val="hidden"/>
                                      </p:to>
                                    </p:set>
                                  </p:childTnLst>
                                </p:cTn>
                              </p:par>
                              <p:par>
                                <p:cTn id="157" presetID="9" presetClass="exit" presetSubtype="0" fill="hold" grpId="2" nodeType="withEffect">
                                  <p:stCondLst>
                                    <p:cond delay="0"/>
                                  </p:stCondLst>
                                  <p:childTnLst>
                                    <p:animEffect transition="out" filter="dissolve">
                                      <p:cBhvr>
                                        <p:cTn id="158" dur="500"/>
                                        <p:tgtEl>
                                          <p:spTgt spid="460812"/>
                                        </p:tgtEl>
                                      </p:cBhvr>
                                    </p:animEffect>
                                    <p:set>
                                      <p:cBhvr>
                                        <p:cTn id="159" dur="1" fill="hold">
                                          <p:stCondLst>
                                            <p:cond delay="499"/>
                                          </p:stCondLst>
                                        </p:cTn>
                                        <p:tgtEl>
                                          <p:spTgt spid="460812"/>
                                        </p:tgtEl>
                                        <p:attrNameLst>
                                          <p:attrName>style.visibility</p:attrName>
                                        </p:attrNameLst>
                                      </p:cBhvr>
                                      <p:to>
                                        <p:strVal val="hidden"/>
                                      </p:to>
                                    </p:set>
                                  </p:childTnLst>
                                </p:cTn>
                              </p:par>
                              <p:par>
                                <p:cTn id="160" presetID="9" presetClass="exit" presetSubtype="0" fill="hold" grpId="2" nodeType="withEffect">
                                  <p:stCondLst>
                                    <p:cond delay="0"/>
                                  </p:stCondLst>
                                  <p:childTnLst>
                                    <p:animEffect transition="out" filter="dissolve">
                                      <p:cBhvr>
                                        <p:cTn id="161" dur="500"/>
                                        <p:tgtEl>
                                          <p:spTgt spid="460813"/>
                                        </p:tgtEl>
                                      </p:cBhvr>
                                    </p:animEffect>
                                    <p:set>
                                      <p:cBhvr>
                                        <p:cTn id="162" dur="1" fill="hold">
                                          <p:stCondLst>
                                            <p:cond delay="499"/>
                                          </p:stCondLst>
                                        </p:cTn>
                                        <p:tgtEl>
                                          <p:spTgt spid="460813"/>
                                        </p:tgtEl>
                                        <p:attrNameLst>
                                          <p:attrName>style.visibility</p:attrName>
                                        </p:attrNameLst>
                                      </p:cBhvr>
                                      <p:to>
                                        <p:strVal val="hidden"/>
                                      </p:to>
                                    </p:set>
                                  </p:childTnLst>
                                </p:cTn>
                              </p:par>
                              <p:par>
                                <p:cTn id="163" presetID="9" presetClass="exit" presetSubtype="0" fill="hold" grpId="2" nodeType="withEffect">
                                  <p:stCondLst>
                                    <p:cond delay="0"/>
                                  </p:stCondLst>
                                  <p:childTnLst>
                                    <p:animEffect transition="out" filter="dissolve">
                                      <p:cBhvr>
                                        <p:cTn id="164" dur="500"/>
                                        <p:tgtEl>
                                          <p:spTgt spid="460814"/>
                                        </p:tgtEl>
                                      </p:cBhvr>
                                    </p:animEffect>
                                    <p:set>
                                      <p:cBhvr>
                                        <p:cTn id="165" dur="1" fill="hold">
                                          <p:stCondLst>
                                            <p:cond delay="499"/>
                                          </p:stCondLst>
                                        </p:cTn>
                                        <p:tgtEl>
                                          <p:spTgt spid="460814"/>
                                        </p:tgtEl>
                                        <p:attrNameLst>
                                          <p:attrName>style.visibility</p:attrName>
                                        </p:attrNameLst>
                                      </p:cBhvr>
                                      <p:to>
                                        <p:strVal val="hidden"/>
                                      </p:to>
                                    </p:set>
                                  </p:childTnLst>
                                </p:cTn>
                              </p:par>
                              <p:par>
                                <p:cTn id="166" presetID="9" presetClass="exit" presetSubtype="0" fill="hold" grpId="2" nodeType="withEffect">
                                  <p:stCondLst>
                                    <p:cond delay="0"/>
                                  </p:stCondLst>
                                  <p:iterate type="lt">
                                    <p:tmPct val="0"/>
                                  </p:iterate>
                                  <p:childTnLst>
                                    <p:animEffect transition="out" filter="dissolve">
                                      <p:cBhvr>
                                        <p:cTn id="167" dur="500"/>
                                        <p:tgtEl>
                                          <p:spTgt spid="460815"/>
                                        </p:tgtEl>
                                      </p:cBhvr>
                                    </p:animEffect>
                                    <p:set>
                                      <p:cBhvr>
                                        <p:cTn id="168" dur="1" fill="hold">
                                          <p:stCondLst>
                                            <p:cond delay="499"/>
                                          </p:stCondLst>
                                        </p:cTn>
                                        <p:tgtEl>
                                          <p:spTgt spid="460815"/>
                                        </p:tgtEl>
                                        <p:attrNameLst>
                                          <p:attrName>style.visibility</p:attrName>
                                        </p:attrNameLst>
                                      </p:cBhvr>
                                      <p:to>
                                        <p:strVal val="hidden"/>
                                      </p:to>
                                    </p:set>
                                  </p:childTnLst>
                                </p:cTn>
                              </p:par>
                              <p:par>
                                <p:cTn id="169" presetID="9" presetClass="exit" presetSubtype="0" fill="hold" grpId="2" nodeType="withEffect">
                                  <p:stCondLst>
                                    <p:cond delay="0"/>
                                  </p:stCondLst>
                                  <p:iterate type="lt">
                                    <p:tmPct val="0"/>
                                  </p:iterate>
                                  <p:childTnLst>
                                    <p:animEffect transition="out" filter="dissolve">
                                      <p:cBhvr>
                                        <p:cTn id="170" dur="500"/>
                                        <p:tgtEl>
                                          <p:spTgt spid="460816"/>
                                        </p:tgtEl>
                                      </p:cBhvr>
                                    </p:animEffect>
                                    <p:set>
                                      <p:cBhvr>
                                        <p:cTn id="171" dur="1" fill="hold">
                                          <p:stCondLst>
                                            <p:cond delay="499"/>
                                          </p:stCondLst>
                                        </p:cTn>
                                        <p:tgtEl>
                                          <p:spTgt spid="460816"/>
                                        </p:tgtEl>
                                        <p:attrNameLst>
                                          <p:attrName>style.visibility</p:attrName>
                                        </p:attrNameLst>
                                      </p:cBhvr>
                                      <p:to>
                                        <p:strVal val="hidden"/>
                                      </p:to>
                                    </p:set>
                                  </p:childTnLst>
                                </p:cTn>
                              </p:par>
                              <p:par>
                                <p:cTn id="172" presetID="9" presetClass="exit" presetSubtype="0" fill="hold" grpId="2" nodeType="withEffect">
                                  <p:stCondLst>
                                    <p:cond delay="0"/>
                                  </p:stCondLst>
                                  <p:childTnLst>
                                    <p:animEffect transition="out" filter="dissolve">
                                      <p:cBhvr>
                                        <p:cTn id="173" dur="500"/>
                                        <p:tgtEl>
                                          <p:spTgt spid="460818"/>
                                        </p:tgtEl>
                                      </p:cBhvr>
                                    </p:animEffect>
                                    <p:set>
                                      <p:cBhvr>
                                        <p:cTn id="174" dur="1" fill="hold">
                                          <p:stCondLst>
                                            <p:cond delay="499"/>
                                          </p:stCondLst>
                                        </p:cTn>
                                        <p:tgtEl>
                                          <p:spTgt spid="460818"/>
                                        </p:tgtEl>
                                        <p:attrNameLst>
                                          <p:attrName>style.visibility</p:attrName>
                                        </p:attrNameLst>
                                      </p:cBhvr>
                                      <p:to>
                                        <p:strVal val="hidden"/>
                                      </p:to>
                                    </p:set>
                                  </p:childTnLst>
                                </p:cTn>
                              </p:par>
                              <p:par>
                                <p:cTn id="175" presetID="9" presetClass="exit" presetSubtype="0" fill="hold" grpId="2" nodeType="withEffect">
                                  <p:stCondLst>
                                    <p:cond delay="0"/>
                                  </p:stCondLst>
                                  <p:childTnLst>
                                    <p:animEffect transition="out" filter="dissolve">
                                      <p:cBhvr>
                                        <p:cTn id="176" dur="500"/>
                                        <p:tgtEl>
                                          <p:spTgt spid="460819"/>
                                        </p:tgtEl>
                                      </p:cBhvr>
                                    </p:animEffect>
                                    <p:set>
                                      <p:cBhvr>
                                        <p:cTn id="177" dur="1" fill="hold">
                                          <p:stCondLst>
                                            <p:cond delay="499"/>
                                          </p:stCondLst>
                                        </p:cTn>
                                        <p:tgtEl>
                                          <p:spTgt spid="460819"/>
                                        </p:tgtEl>
                                        <p:attrNameLst>
                                          <p:attrName>style.visibility</p:attrName>
                                        </p:attrNameLst>
                                      </p:cBhvr>
                                      <p:to>
                                        <p:strVal val="hidden"/>
                                      </p:to>
                                    </p:set>
                                  </p:childTnLst>
                                </p:cTn>
                              </p:par>
                              <p:par>
                                <p:cTn id="178" presetID="9" presetClass="exit" presetSubtype="0" fill="hold" grpId="2" nodeType="withEffect">
                                  <p:stCondLst>
                                    <p:cond delay="0"/>
                                  </p:stCondLst>
                                  <p:childTnLst>
                                    <p:animEffect transition="out" filter="dissolve">
                                      <p:cBhvr>
                                        <p:cTn id="179" dur="500"/>
                                        <p:tgtEl>
                                          <p:spTgt spid="460820"/>
                                        </p:tgtEl>
                                      </p:cBhvr>
                                    </p:animEffect>
                                    <p:set>
                                      <p:cBhvr>
                                        <p:cTn id="180" dur="1" fill="hold">
                                          <p:stCondLst>
                                            <p:cond delay="499"/>
                                          </p:stCondLst>
                                        </p:cTn>
                                        <p:tgtEl>
                                          <p:spTgt spid="460820"/>
                                        </p:tgtEl>
                                        <p:attrNameLst>
                                          <p:attrName>style.visibility</p:attrName>
                                        </p:attrNameLst>
                                      </p:cBhvr>
                                      <p:to>
                                        <p:strVal val="hidden"/>
                                      </p:to>
                                    </p:set>
                                  </p:childTnLst>
                                </p:cTn>
                              </p:par>
                              <p:par>
                                <p:cTn id="181" presetID="9" presetClass="exit" presetSubtype="0" fill="hold" grpId="2" nodeType="withEffect">
                                  <p:stCondLst>
                                    <p:cond delay="0"/>
                                  </p:stCondLst>
                                  <p:childTnLst>
                                    <p:animEffect transition="out" filter="dissolve">
                                      <p:cBhvr>
                                        <p:cTn id="182" dur="500"/>
                                        <p:tgtEl>
                                          <p:spTgt spid="460821"/>
                                        </p:tgtEl>
                                      </p:cBhvr>
                                    </p:animEffect>
                                    <p:set>
                                      <p:cBhvr>
                                        <p:cTn id="183" dur="1" fill="hold">
                                          <p:stCondLst>
                                            <p:cond delay="499"/>
                                          </p:stCondLst>
                                        </p:cTn>
                                        <p:tgtEl>
                                          <p:spTgt spid="460821"/>
                                        </p:tgtEl>
                                        <p:attrNameLst>
                                          <p:attrName>style.visibility</p:attrName>
                                        </p:attrNameLst>
                                      </p:cBhvr>
                                      <p:to>
                                        <p:strVal val="hidden"/>
                                      </p:to>
                                    </p:set>
                                  </p:childTnLst>
                                </p:cTn>
                              </p:par>
                              <p:par>
                                <p:cTn id="184" presetID="9" presetClass="exit" presetSubtype="0" fill="hold" grpId="2" nodeType="withEffect">
                                  <p:stCondLst>
                                    <p:cond delay="0"/>
                                  </p:stCondLst>
                                  <p:childTnLst>
                                    <p:animEffect transition="out" filter="dissolve">
                                      <p:cBhvr>
                                        <p:cTn id="185" dur="500"/>
                                        <p:tgtEl>
                                          <p:spTgt spid="460822"/>
                                        </p:tgtEl>
                                      </p:cBhvr>
                                    </p:animEffect>
                                    <p:set>
                                      <p:cBhvr>
                                        <p:cTn id="186" dur="1" fill="hold">
                                          <p:stCondLst>
                                            <p:cond delay="499"/>
                                          </p:stCondLst>
                                        </p:cTn>
                                        <p:tgtEl>
                                          <p:spTgt spid="460822"/>
                                        </p:tgtEl>
                                        <p:attrNameLst>
                                          <p:attrName>style.visibility</p:attrName>
                                        </p:attrNameLst>
                                      </p:cBhvr>
                                      <p:to>
                                        <p:strVal val="hidden"/>
                                      </p:to>
                                    </p:set>
                                  </p:childTnLst>
                                </p:cTn>
                              </p:par>
                              <p:par>
                                <p:cTn id="187" presetID="9" presetClass="exit" presetSubtype="0" fill="hold" grpId="2" nodeType="withEffect">
                                  <p:stCondLst>
                                    <p:cond delay="0"/>
                                  </p:stCondLst>
                                  <p:childTnLst>
                                    <p:animEffect transition="out" filter="dissolve">
                                      <p:cBhvr>
                                        <p:cTn id="188" dur="500"/>
                                        <p:tgtEl>
                                          <p:spTgt spid="460823"/>
                                        </p:tgtEl>
                                      </p:cBhvr>
                                    </p:animEffect>
                                    <p:set>
                                      <p:cBhvr>
                                        <p:cTn id="189" dur="1" fill="hold">
                                          <p:stCondLst>
                                            <p:cond delay="499"/>
                                          </p:stCondLst>
                                        </p:cTn>
                                        <p:tgtEl>
                                          <p:spTgt spid="460823"/>
                                        </p:tgtEl>
                                        <p:attrNameLst>
                                          <p:attrName>style.visibility</p:attrName>
                                        </p:attrNameLst>
                                      </p:cBhvr>
                                      <p:to>
                                        <p:strVal val="hidden"/>
                                      </p:to>
                                    </p:set>
                                  </p:childTnLst>
                                </p:cTn>
                              </p:par>
                              <p:par>
                                <p:cTn id="190" presetID="9" presetClass="exit" presetSubtype="0" fill="hold" grpId="2" nodeType="withEffect">
                                  <p:stCondLst>
                                    <p:cond delay="0"/>
                                  </p:stCondLst>
                                  <p:childTnLst>
                                    <p:animEffect transition="out" filter="dissolve">
                                      <p:cBhvr>
                                        <p:cTn id="191" dur="500"/>
                                        <p:tgtEl>
                                          <p:spTgt spid="460817"/>
                                        </p:tgtEl>
                                      </p:cBhvr>
                                    </p:animEffect>
                                    <p:set>
                                      <p:cBhvr>
                                        <p:cTn id="192" dur="1" fill="hold">
                                          <p:stCondLst>
                                            <p:cond delay="499"/>
                                          </p:stCondLst>
                                        </p:cTn>
                                        <p:tgtEl>
                                          <p:spTgt spid="460817"/>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0" presetClass="path" presetSubtype="0" accel="50000" decel="50000" fill="hold" grpId="1" nodeType="clickEffect">
                                  <p:stCondLst>
                                    <p:cond delay="0"/>
                                  </p:stCondLst>
                                  <p:childTnLst>
                                    <p:animMotion origin="layout" path="M 0 0 L 0.01666 -0.22778 " pathEditMode="relative" ptsTypes="AA">
                                      <p:cBhvr>
                                        <p:cTn id="196" dur="2000" fill="hold"/>
                                        <p:tgtEl>
                                          <p:spTgt spid="460803"/>
                                        </p:tgtEl>
                                        <p:attrNameLst>
                                          <p:attrName>ppt_x</p:attrName>
                                          <p:attrName>ppt_y</p:attrName>
                                        </p:attrNameLst>
                                      </p:cBhvr>
                                    </p:animMotion>
                                  </p:childTnLst>
                                </p:cTn>
                              </p:par>
                            </p:childTnLst>
                          </p:cTn>
                        </p:par>
                      </p:childTnLst>
                    </p:cTn>
                  </p:par>
                  <p:par>
                    <p:cTn id="197" fill="hold">
                      <p:stCondLst>
                        <p:cond delay="indefinite"/>
                      </p:stCondLst>
                      <p:childTnLst>
                        <p:par>
                          <p:cTn id="198" fill="hold">
                            <p:stCondLst>
                              <p:cond delay="0"/>
                            </p:stCondLst>
                            <p:childTnLst>
                              <p:par>
                                <p:cTn id="199" presetID="40" presetClass="entr" presetSubtype="0" fill="hold" grpId="0" nodeType="clickEffect">
                                  <p:stCondLst>
                                    <p:cond delay="0"/>
                                  </p:stCondLst>
                                  <p:iterate type="lt">
                                    <p:tmPct val="10000"/>
                                  </p:iterate>
                                  <p:childTnLst>
                                    <p:set>
                                      <p:cBhvr>
                                        <p:cTn id="200" dur="1" fill="hold">
                                          <p:stCondLst>
                                            <p:cond delay="0"/>
                                          </p:stCondLst>
                                        </p:cTn>
                                        <p:tgtEl>
                                          <p:spTgt spid="460824"/>
                                        </p:tgtEl>
                                        <p:attrNameLst>
                                          <p:attrName>style.visibility</p:attrName>
                                        </p:attrNameLst>
                                      </p:cBhvr>
                                      <p:to>
                                        <p:strVal val="visible"/>
                                      </p:to>
                                    </p:set>
                                    <p:animEffect transition="in" filter="fade">
                                      <p:cBhvr>
                                        <p:cTn id="201" dur="1000"/>
                                        <p:tgtEl>
                                          <p:spTgt spid="460824"/>
                                        </p:tgtEl>
                                      </p:cBhvr>
                                    </p:animEffect>
                                    <p:anim calcmode="lin" valueType="num">
                                      <p:cBhvr>
                                        <p:cTn id="202" dur="1000" fill="hold"/>
                                        <p:tgtEl>
                                          <p:spTgt spid="460824"/>
                                        </p:tgtEl>
                                        <p:attrNameLst>
                                          <p:attrName>ppt_x</p:attrName>
                                        </p:attrNameLst>
                                      </p:cBhvr>
                                      <p:tavLst>
                                        <p:tav tm="0">
                                          <p:val>
                                            <p:strVal val="#ppt_x-.1"/>
                                          </p:val>
                                        </p:tav>
                                        <p:tav tm="100000">
                                          <p:val>
                                            <p:strVal val="#ppt_x"/>
                                          </p:val>
                                        </p:tav>
                                      </p:tavLst>
                                    </p:anim>
                                    <p:anim calcmode="lin" valueType="num">
                                      <p:cBhvr>
                                        <p:cTn id="203" dur="1000" fill="hold"/>
                                        <p:tgtEl>
                                          <p:spTgt spid="460824"/>
                                        </p:tgtEl>
                                        <p:attrNameLst>
                                          <p:attrName>ppt_y</p:attrName>
                                        </p:attrNameLst>
                                      </p:cBhvr>
                                      <p:tavLst>
                                        <p:tav tm="0">
                                          <p:val>
                                            <p:strVal val="#ppt_y"/>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nodeType="clickEffect">
                                  <p:stCondLst>
                                    <p:cond delay="0"/>
                                  </p:stCondLst>
                                  <p:childTnLst>
                                    <p:set>
                                      <p:cBhvr>
                                        <p:cTn id="207" dur="1" fill="hold">
                                          <p:stCondLst>
                                            <p:cond delay="0"/>
                                          </p:stCondLst>
                                        </p:cTn>
                                        <p:tgtEl>
                                          <p:spTgt spid="2"/>
                                        </p:tgtEl>
                                        <p:attrNameLst>
                                          <p:attrName>style.visibility</p:attrName>
                                        </p:attrNameLst>
                                      </p:cBhvr>
                                      <p:to>
                                        <p:strVal val="visible"/>
                                      </p:to>
                                    </p:set>
                                    <p:animEffect transition="in" filter="fade">
                                      <p:cBhvr>
                                        <p:cTn id="208" dur="2000"/>
                                        <p:tgtEl>
                                          <p:spTgt spid="2"/>
                                        </p:tgtEl>
                                      </p:cBhvr>
                                    </p:animEffect>
                                  </p:childTnLst>
                                </p:cTn>
                              </p:par>
                            </p:childTnLst>
                          </p:cTn>
                        </p:par>
                      </p:childTnLst>
                    </p:cTn>
                  </p:par>
                  <p:par>
                    <p:cTn id="209" fill="hold">
                      <p:stCondLst>
                        <p:cond delay="indefinite"/>
                      </p:stCondLst>
                      <p:childTnLst>
                        <p:par>
                          <p:cTn id="210" fill="hold">
                            <p:stCondLst>
                              <p:cond delay="0"/>
                            </p:stCondLst>
                            <p:childTnLst>
                              <p:par>
                                <p:cTn id="211" presetID="9" presetClass="entr" presetSubtype="0" fill="hold" grpId="0" nodeType="clickEffect">
                                  <p:stCondLst>
                                    <p:cond delay="0"/>
                                  </p:stCondLst>
                                  <p:childTnLst>
                                    <p:set>
                                      <p:cBhvr>
                                        <p:cTn id="212" dur="1" fill="hold">
                                          <p:stCondLst>
                                            <p:cond delay="0"/>
                                          </p:stCondLst>
                                        </p:cTn>
                                        <p:tgtEl>
                                          <p:spTgt spid="460828"/>
                                        </p:tgtEl>
                                        <p:attrNameLst>
                                          <p:attrName>style.visibility</p:attrName>
                                        </p:attrNameLst>
                                      </p:cBhvr>
                                      <p:to>
                                        <p:strVal val="visible"/>
                                      </p:to>
                                    </p:set>
                                    <p:animEffect transition="in" filter="dissolve">
                                      <p:cBhvr>
                                        <p:cTn id="213" dur="500"/>
                                        <p:tgtEl>
                                          <p:spTgt spid="460828"/>
                                        </p:tgtEl>
                                      </p:cBhvr>
                                    </p:animEffect>
                                  </p:childTnLst>
                                </p:cTn>
                              </p:par>
                            </p:childTnLst>
                          </p:cTn>
                        </p:par>
                      </p:childTnLst>
                    </p:cTn>
                  </p:par>
                  <p:par>
                    <p:cTn id="214" fill="hold">
                      <p:stCondLst>
                        <p:cond delay="indefinite"/>
                      </p:stCondLst>
                      <p:childTnLst>
                        <p:par>
                          <p:cTn id="215" fill="hold">
                            <p:stCondLst>
                              <p:cond delay="0"/>
                            </p:stCondLst>
                            <p:childTnLst>
                              <p:par>
                                <p:cTn id="216" presetID="9" presetClass="entr" presetSubtype="0" fill="hold" grpId="0" nodeType="clickEffect">
                                  <p:stCondLst>
                                    <p:cond delay="0"/>
                                  </p:stCondLst>
                                  <p:childTnLst>
                                    <p:set>
                                      <p:cBhvr>
                                        <p:cTn id="217" dur="1" fill="hold">
                                          <p:stCondLst>
                                            <p:cond delay="0"/>
                                          </p:stCondLst>
                                        </p:cTn>
                                        <p:tgtEl>
                                          <p:spTgt spid="460829"/>
                                        </p:tgtEl>
                                        <p:attrNameLst>
                                          <p:attrName>style.visibility</p:attrName>
                                        </p:attrNameLst>
                                      </p:cBhvr>
                                      <p:to>
                                        <p:strVal val="visible"/>
                                      </p:to>
                                    </p:set>
                                    <p:animEffect transition="in" filter="dissolve">
                                      <p:cBhvr>
                                        <p:cTn id="218" dur="500"/>
                                        <p:tgtEl>
                                          <p:spTgt spid="460829"/>
                                        </p:tgtEl>
                                      </p:cBhvr>
                                    </p:animEffect>
                                  </p:childTnLst>
                                </p:cTn>
                              </p:par>
                            </p:childTnLst>
                          </p:cTn>
                        </p:par>
                      </p:childTnLst>
                    </p:cTn>
                  </p:par>
                  <p:par>
                    <p:cTn id="219" fill="hold">
                      <p:stCondLst>
                        <p:cond delay="indefinite"/>
                      </p:stCondLst>
                      <p:childTnLst>
                        <p:par>
                          <p:cTn id="220" fill="hold">
                            <p:stCondLst>
                              <p:cond delay="0"/>
                            </p:stCondLst>
                            <p:childTnLst>
                              <p:par>
                                <p:cTn id="221" presetID="22" presetClass="entr" presetSubtype="4" fill="hold" grpId="0" nodeType="clickEffect">
                                  <p:stCondLst>
                                    <p:cond delay="0"/>
                                  </p:stCondLst>
                                  <p:childTnLst>
                                    <p:set>
                                      <p:cBhvr>
                                        <p:cTn id="222" dur="1" fill="hold">
                                          <p:stCondLst>
                                            <p:cond delay="0"/>
                                          </p:stCondLst>
                                        </p:cTn>
                                        <p:tgtEl>
                                          <p:spTgt spid="460830"/>
                                        </p:tgtEl>
                                        <p:attrNameLst>
                                          <p:attrName>style.visibility</p:attrName>
                                        </p:attrNameLst>
                                      </p:cBhvr>
                                      <p:to>
                                        <p:strVal val="visible"/>
                                      </p:to>
                                    </p:set>
                                    <p:animEffect transition="in" filter="wipe(down)">
                                      <p:cBhvr>
                                        <p:cTn id="223" dur="500"/>
                                        <p:tgtEl>
                                          <p:spTgt spid="460830"/>
                                        </p:tgtEl>
                                      </p:cBhvr>
                                    </p:animEffect>
                                  </p:childTnLst>
                                </p:cTn>
                              </p:par>
                            </p:childTnLst>
                          </p:cTn>
                        </p:par>
                        <p:par>
                          <p:cTn id="224" fill="hold">
                            <p:stCondLst>
                              <p:cond delay="500"/>
                            </p:stCondLst>
                            <p:childTnLst>
                              <p:par>
                                <p:cTn id="225" presetID="22" presetClass="entr" presetSubtype="4" fill="hold" grpId="0" nodeType="afterEffect">
                                  <p:stCondLst>
                                    <p:cond delay="0"/>
                                  </p:stCondLst>
                                  <p:childTnLst>
                                    <p:set>
                                      <p:cBhvr>
                                        <p:cTn id="226" dur="1" fill="hold">
                                          <p:stCondLst>
                                            <p:cond delay="0"/>
                                          </p:stCondLst>
                                        </p:cTn>
                                        <p:tgtEl>
                                          <p:spTgt spid="460831"/>
                                        </p:tgtEl>
                                        <p:attrNameLst>
                                          <p:attrName>style.visibility</p:attrName>
                                        </p:attrNameLst>
                                      </p:cBhvr>
                                      <p:to>
                                        <p:strVal val="visible"/>
                                      </p:to>
                                    </p:set>
                                    <p:animEffect transition="in" filter="wipe(down)">
                                      <p:cBhvr>
                                        <p:cTn id="227" dur="500"/>
                                        <p:tgtEl>
                                          <p:spTgt spid="460831"/>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nodeType="clickEffect">
                                  <p:stCondLst>
                                    <p:cond delay="0"/>
                                  </p:stCondLst>
                                  <p:childTnLst>
                                    <p:set>
                                      <p:cBhvr>
                                        <p:cTn id="231" dur="1" fill="hold">
                                          <p:stCondLst>
                                            <p:cond delay="0"/>
                                          </p:stCondLst>
                                        </p:cTn>
                                        <p:tgtEl>
                                          <p:spTgt spid="3"/>
                                        </p:tgtEl>
                                        <p:attrNameLst>
                                          <p:attrName>style.visibility</p:attrName>
                                        </p:attrNameLst>
                                      </p:cBhvr>
                                      <p:to>
                                        <p:strVal val="visible"/>
                                      </p:to>
                                    </p:set>
                                    <p:animEffect transition="in" filter="fade">
                                      <p:cBhvr>
                                        <p:cTn id="232" dur="2000"/>
                                        <p:tgtEl>
                                          <p:spTgt spid="3"/>
                                        </p:tgtEl>
                                      </p:cBhvr>
                                    </p:animEffect>
                                  </p:childTnLst>
                                </p:cTn>
                              </p:par>
                            </p:childTnLst>
                          </p:cTn>
                        </p:par>
                      </p:childTnLst>
                    </p:cTn>
                  </p:par>
                  <p:par>
                    <p:cTn id="233" fill="hold">
                      <p:stCondLst>
                        <p:cond delay="indefinite"/>
                      </p:stCondLst>
                      <p:childTnLst>
                        <p:par>
                          <p:cTn id="234" fill="hold">
                            <p:stCondLst>
                              <p:cond delay="0"/>
                            </p:stCondLst>
                            <p:childTnLst>
                              <p:par>
                                <p:cTn id="235" presetID="9" presetClass="entr" presetSubtype="0" fill="hold" grpId="0" nodeType="clickEffect">
                                  <p:stCondLst>
                                    <p:cond delay="0"/>
                                  </p:stCondLst>
                                  <p:childTnLst>
                                    <p:set>
                                      <p:cBhvr>
                                        <p:cTn id="236" dur="1" fill="hold">
                                          <p:stCondLst>
                                            <p:cond delay="0"/>
                                          </p:stCondLst>
                                        </p:cTn>
                                        <p:tgtEl>
                                          <p:spTgt spid="460840"/>
                                        </p:tgtEl>
                                        <p:attrNameLst>
                                          <p:attrName>style.visibility</p:attrName>
                                        </p:attrNameLst>
                                      </p:cBhvr>
                                      <p:to>
                                        <p:strVal val="visible"/>
                                      </p:to>
                                    </p:set>
                                    <p:animEffect transition="in" filter="dissolve">
                                      <p:cBhvr>
                                        <p:cTn id="237" dur="500"/>
                                        <p:tgtEl>
                                          <p:spTgt spid="460840"/>
                                        </p:tgtEl>
                                      </p:cBhvr>
                                    </p:animEffect>
                                  </p:childTnLst>
                                </p:cTn>
                              </p:par>
                            </p:childTnLst>
                          </p:cTn>
                        </p:par>
                      </p:childTnLst>
                    </p:cTn>
                  </p:par>
                  <p:par>
                    <p:cTn id="238" fill="hold">
                      <p:stCondLst>
                        <p:cond delay="indefinite"/>
                      </p:stCondLst>
                      <p:childTnLst>
                        <p:par>
                          <p:cTn id="239" fill="hold">
                            <p:stCondLst>
                              <p:cond delay="0"/>
                            </p:stCondLst>
                            <p:childTnLst>
                              <p:par>
                                <p:cTn id="240" presetID="9" presetClass="entr" presetSubtype="0" fill="hold" grpId="0" nodeType="clickEffect">
                                  <p:stCondLst>
                                    <p:cond delay="0"/>
                                  </p:stCondLst>
                                  <p:childTnLst>
                                    <p:set>
                                      <p:cBhvr>
                                        <p:cTn id="241" dur="1" fill="hold">
                                          <p:stCondLst>
                                            <p:cond delay="0"/>
                                          </p:stCondLst>
                                        </p:cTn>
                                        <p:tgtEl>
                                          <p:spTgt spid="460841"/>
                                        </p:tgtEl>
                                        <p:attrNameLst>
                                          <p:attrName>style.visibility</p:attrName>
                                        </p:attrNameLst>
                                      </p:cBhvr>
                                      <p:to>
                                        <p:strVal val="visible"/>
                                      </p:to>
                                    </p:set>
                                    <p:animEffect transition="in" filter="dissolve">
                                      <p:cBhvr>
                                        <p:cTn id="242" dur="500"/>
                                        <p:tgtEl>
                                          <p:spTgt spid="460841"/>
                                        </p:tgtEl>
                                      </p:cBhvr>
                                    </p:animEffect>
                                  </p:childTnLst>
                                </p:cTn>
                              </p:par>
                            </p:childTnLst>
                          </p:cTn>
                        </p:par>
                      </p:childTnLst>
                    </p:cTn>
                  </p:par>
                  <p:par>
                    <p:cTn id="243" fill="hold">
                      <p:stCondLst>
                        <p:cond delay="indefinite"/>
                      </p:stCondLst>
                      <p:childTnLst>
                        <p:par>
                          <p:cTn id="244" fill="hold">
                            <p:stCondLst>
                              <p:cond delay="0"/>
                            </p:stCondLst>
                            <p:childTnLst>
                              <p:par>
                                <p:cTn id="245" presetID="22" presetClass="entr" presetSubtype="4" fill="hold" grpId="0" nodeType="clickEffect">
                                  <p:stCondLst>
                                    <p:cond delay="0"/>
                                  </p:stCondLst>
                                  <p:childTnLst>
                                    <p:set>
                                      <p:cBhvr>
                                        <p:cTn id="246" dur="1" fill="hold">
                                          <p:stCondLst>
                                            <p:cond delay="0"/>
                                          </p:stCondLst>
                                        </p:cTn>
                                        <p:tgtEl>
                                          <p:spTgt spid="460843"/>
                                        </p:tgtEl>
                                        <p:attrNameLst>
                                          <p:attrName>style.visibility</p:attrName>
                                        </p:attrNameLst>
                                      </p:cBhvr>
                                      <p:to>
                                        <p:strVal val="visible"/>
                                      </p:to>
                                    </p:set>
                                    <p:animEffect transition="in" filter="wipe(down)">
                                      <p:cBhvr>
                                        <p:cTn id="247" dur="500"/>
                                        <p:tgtEl>
                                          <p:spTgt spid="460843"/>
                                        </p:tgtEl>
                                      </p:cBhvr>
                                    </p:animEffect>
                                  </p:childTnLst>
                                </p:cTn>
                              </p:par>
                            </p:childTnLst>
                          </p:cTn>
                        </p:par>
                        <p:par>
                          <p:cTn id="248" fill="hold">
                            <p:stCondLst>
                              <p:cond delay="500"/>
                            </p:stCondLst>
                            <p:childTnLst>
                              <p:par>
                                <p:cTn id="249" presetID="22" presetClass="entr" presetSubtype="4" fill="hold" grpId="0" nodeType="afterEffect">
                                  <p:stCondLst>
                                    <p:cond delay="0"/>
                                  </p:stCondLst>
                                  <p:childTnLst>
                                    <p:set>
                                      <p:cBhvr>
                                        <p:cTn id="250" dur="1" fill="hold">
                                          <p:stCondLst>
                                            <p:cond delay="0"/>
                                          </p:stCondLst>
                                        </p:cTn>
                                        <p:tgtEl>
                                          <p:spTgt spid="460842"/>
                                        </p:tgtEl>
                                        <p:attrNameLst>
                                          <p:attrName>style.visibility</p:attrName>
                                        </p:attrNameLst>
                                      </p:cBhvr>
                                      <p:to>
                                        <p:strVal val="visible"/>
                                      </p:to>
                                    </p:set>
                                    <p:animEffect transition="in" filter="wipe(down)">
                                      <p:cBhvr>
                                        <p:cTn id="251" dur="500"/>
                                        <p:tgtEl>
                                          <p:spTgt spid="460842"/>
                                        </p:tgtEl>
                                      </p:cBhvr>
                                    </p:animEffect>
                                  </p:childTnLst>
                                </p:cTn>
                              </p:par>
                            </p:childTnLst>
                          </p:cTn>
                        </p:par>
                        <p:par>
                          <p:cTn id="252" fill="hold">
                            <p:stCondLst>
                              <p:cond delay="1000"/>
                            </p:stCondLst>
                            <p:childTnLst>
                              <p:par>
                                <p:cTn id="253" presetID="10" presetClass="entr" presetSubtype="0" fill="hold" grpId="0" nodeType="afterEffect">
                                  <p:stCondLst>
                                    <p:cond delay="0"/>
                                  </p:stCondLst>
                                  <p:childTnLst>
                                    <p:set>
                                      <p:cBhvr>
                                        <p:cTn id="254" dur="1" fill="hold">
                                          <p:stCondLst>
                                            <p:cond delay="0"/>
                                          </p:stCondLst>
                                        </p:cTn>
                                        <p:tgtEl>
                                          <p:spTgt spid="460832"/>
                                        </p:tgtEl>
                                        <p:attrNameLst>
                                          <p:attrName>style.visibility</p:attrName>
                                        </p:attrNameLst>
                                      </p:cBhvr>
                                      <p:to>
                                        <p:strVal val="visible"/>
                                      </p:to>
                                    </p:set>
                                    <p:animEffect transition="in" filter="fade">
                                      <p:cBhvr>
                                        <p:cTn id="255" dur="2000"/>
                                        <p:tgtEl>
                                          <p:spTgt spid="460832"/>
                                        </p:tgtEl>
                                      </p:cBhvr>
                                    </p:animEffect>
                                  </p:childTnLst>
                                </p:cTn>
                              </p:par>
                            </p:childTnLst>
                          </p:cTn>
                        </p:par>
                      </p:childTnLst>
                    </p:cTn>
                  </p:par>
                  <p:par>
                    <p:cTn id="256" fill="hold">
                      <p:stCondLst>
                        <p:cond delay="indefinite"/>
                      </p:stCondLst>
                      <p:childTnLst>
                        <p:par>
                          <p:cTn id="257" fill="hold">
                            <p:stCondLst>
                              <p:cond delay="0"/>
                            </p:stCondLst>
                            <p:childTnLst>
                              <p:par>
                                <p:cTn id="258" presetID="39" presetClass="entr" presetSubtype="0" accel="100000" fill="hold" grpId="0" nodeType="clickEffect">
                                  <p:stCondLst>
                                    <p:cond delay="0"/>
                                  </p:stCondLst>
                                  <p:childTnLst>
                                    <p:set>
                                      <p:cBhvr>
                                        <p:cTn id="259" dur="1" fill="hold">
                                          <p:stCondLst>
                                            <p:cond delay="0"/>
                                          </p:stCondLst>
                                        </p:cTn>
                                        <p:tgtEl>
                                          <p:spTgt spid="460833"/>
                                        </p:tgtEl>
                                        <p:attrNameLst>
                                          <p:attrName>style.visibility</p:attrName>
                                        </p:attrNameLst>
                                      </p:cBhvr>
                                      <p:to>
                                        <p:strVal val="visible"/>
                                      </p:to>
                                    </p:set>
                                    <p:anim calcmode="lin" valueType="num">
                                      <p:cBhvr>
                                        <p:cTn id="260" dur="500" fill="hold"/>
                                        <p:tgtEl>
                                          <p:spTgt spid="460833"/>
                                        </p:tgtEl>
                                        <p:attrNameLst>
                                          <p:attrName>ppt_h</p:attrName>
                                        </p:attrNameLst>
                                      </p:cBhvr>
                                      <p:tavLst>
                                        <p:tav tm="0">
                                          <p:val>
                                            <p:strVal val="#ppt_h/20"/>
                                          </p:val>
                                        </p:tav>
                                        <p:tav tm="50000">
                                          <p:val>
                                            <p:strVal val="#ppt_h/20"/>
                                          </p:val>
                                        </p:tav>
                                        <p:tav tm="100000">
                                          <p:val>
                                            <p:strVal val="#ppt_h"/>
                                          </p:val>
                                        </p:tav>
                                      </p:tavLst>
                                    </p:anim>
                                    <p:anim calcmode="lin" valueType="num">
                                      <p:cBhvr>
                                        <p:cTn id="261" dur="500" fill="hold"/>
                                        <p:tgtEl>
                                          <p:spTgt spid="460833"/>
                                        </p:tgtEl>
                                        <p:attrNameLst>
                                          <p:attrName>ppt_w</p:attrName>
                                        </p:attrNameLst>
                                      </p:cBhvr>
                                      <p:tavLst>
                                        <p:tav tm="0">
                                          <p:val>
                                            <p:strVal val="#ppt_w+.3"/>
                                          </p:val>
                                        </p:tav>
                                        <p:tav tm="50000">
                                          <p:val>
                                            <p:strVal val="#ppt_w+.3"/>
                                          </p:val>
                                        </p:tav>
                                        <p:tav tm="100000">
                                          <p:val>
                                            <p:strVal val="#ppt_w"/>
                                          </p:val>
                                        </p:tav>
                                      </p:tavLst>
                                    </p:anim>
                                    <p:anim calcmode="lin" valueType="num">
                                      <p:cBhvr>
                                        <p:cTn id="262" dur="500" fill="hold"/>
                                        <p:tgtEl>
                                          <p:spTgt spid="460833"/>
                                        </p:tgtEl>
                                        <p:attrNameLst>
                                          <p:attrName>ppt_x</p:attrName>
                                        </p:attrNameLst>
                                      </p:cBhvr>
                                      <p:tavLst>
                                        <p:tav tm="0">
                                          <p:val>
                                            <p:strVal val="#ppt_x-.3"/>
                                          </p:val>
                                        </p:tav>
                                        <p:tav tm="50000">
                                          <p:val>
                                            <p:strVal val="#ppt_x"/>
                                          </p:val>
                                        </p:tav>
                                        <p:tav tm="100000">
                                          <p:val>
                                            <p:strVal val="#ppt_x"/>
                                          </p:val>
                                        </p:tav>
                                      </p:tavLst>
                                    </p:anim>
                                    <p:anim calcmode="lin" valueType="num">
                                      <p:cBhvr>
                                        <p:cTn id="263" dur="500" fill="hold"/>
                                        <p:tgtEl>
                                          <p:spTgt spid="460833"/>
                                        </p:tgtEl>
                                        <p:attrNameLst>
                                          <p:attrName>ppt_y</p:attrName>
                                        </p:attrNameLst>
                                      </p:cBhvr>
                                      <p:tavLst>
                                        <p:tav tm="0">
                                          <p:val>
                                            <p:strVal val="#ppt_y"/>
                                          </p:val>
                                        </p:tav>
                                        <p:tav tm="100000">
                                          <p:val>
                                            <p:strVal val="#ppt_y"/>
                                          </p:val>
                                        </p:tav>
                                      </p:tavLst>
                                    </p:anim>
                                  </p:childTnLst>
                                </p:cTn>
                              </p:par>
                            </p:childTnLst>
                          </p:cTn>
                        </p:par>
                      </p:childTnLst>
                    </p:cTn>
                  </p:par>
                  <p:par>
                    <p:cTn id="264" fill="hold">
                      <p:stCondLst>
                        <p:cond delay="indefinite"/>
                      </p:stCondLst>
                      <p:childTnLst>
                        <p:par>
                          <p:cTn id="265" fill="hold">
                            <p:stCondLst>
                              <p:cond delay="0"/>
                            </p:stCondLst>
                            <p:childTnLst>
                              <p:par>
                                <p:cTn id="266" presetID="53" presetClass="entr" presetSubtype="0" fill="hold" grpId="1" nodeType="clickEffect">
                                  <p:stCondLst>
                                    <p:cond delay="0"/>
                                  </p:stCondLst>
                                  <p:childTnLst>
                                    <p:set>
                                      <p:cBhvr>
                                        <p:cTn id="267" dur="1" fill="hold">
                                          <p:stCondLst>
                                            <p:cond delay="0"/>
                                          </p:stCondLst>
                                        </p:cTn>
                                        <p:tgtEl>
                                          <p:spTgt spid="460802"/>
                                        </p:tgtEl>
                                        <p:attrNameLst>
                                          <p:attrName>style.visibility</p:attrName>
                                        </p:attrNameLst>
                                      </p:cBhvr>
                                      <p:to>
                                        <p:strVal val="visible"/>
                                      </p:to>
                                    </p:set>
                                    <p:anim calcmode="lin" valueType="num">
                                      <p:cBhvr>
                                        <p:cTn id="268" dur="500" fill="hold"/>
                                        <p:tgtEl>
                                          <p:spTgt spid="460802"/>
                                        </p:tgtEl>
                                        <p:attrNameLst>
                                          <p:attrName>ppt_w</p:attrName>
                                        </p:attrNameLst>
                                      </p:cBhvr>
                                      <p:tavLst>
                                        <p:tav tm="0">
                                          <p:val>
                                            <p:fltVal val="0"/>
                                          </p:val>
                                        </p:tav>
                                        <p:tav tm="100000">
                                          <p:val>
                                            <p:strVal val="#ppt_w"/>
                                          </p:val>
                                        </p:tav>
                                      </p:tavLst>
                                    </p:anim>
                                    <p:anim calcmode="lin" valueType="num">
                                      <p:cBhvr>
                                        <p:cTn id="269" dur="500" fill="hold"/>
                                        <p:tgtEl>
                                          <p:spTgt spid="460802"/>
                                        </p:tgtEl>
                                        <p:attrNameLst>
                                          <p:attrName>ppt_h</p:attrName>
                                        </p:attrNameLst>
                                      </p:cBhvr>
                                      <p:tavLst>
                                        <p:tav tm="0">
                                          <p:val>
                                            <p:fltVal val="0"/>
                                          </p:val>
                                        </p:tav>
                                        <p:tav tm="100000">
                                          <p:val>
                                            <p:strVal val="#ppt_h"/>
                                          </p:val>
                                        </p:tav>
                                      </p:tavLst>
                                    </p:anim>
                                    <p:animEffect transition="in" filter="fade">
                                      <p:cBhvr>
                                        <p:cTn id="270" dur="500"/>
                                        <p:tgtEl>
                                          <p:spTgt spid="460802"/>
                                        </p:tgtEl>
                                      </p:cBhvr>
                                    </p:animEffect>
                                  </p:childTnLst>
                                </p:cTn>
                              </p:par>
                              <p:par>
                                <p:cTn id="271" presetID="0" presetClass="path" presetSubtype="0" accel="50000" decel="50000" fill="hold" grpId="0" nodeType="withEffect">
                                  <p:stCondLst>
                                    <p:cond delay="0"/>
                                  </p:stCondLst>
                                  <p:childTnLst>
                                    <p:animMotion origin="layout" path="M 1.11022E-16 -3.26861E-6 L -0.14392 -0.47711 " pathEditMode="relative" rAng="0" ptsTypes="AA">
                                      <p:cBhvr>
                                        <p:cTn id="272" dur="2000" fill="hold"/>
                                        <p:tgtEl>
                                          <p:spTgt spid="460802"/>
                                        </p:tgtEl>
                                        <p:attrNameLst>
                                          <p:attrName>ppt_x</p:attrName>
                                          <p:attrName>ppt_y</p:attrName>
                                        </p:attrNameLst>
                                      </p:cBhvr>
                                      <p:rCtr x="-7200" y="-23900"/>
                                    </p:animMotion>
                                  </p:childTnLst>
                                </p:cTn>
                              </p:par>
                              <p:par>
                                <p:cTn id="273" presetID="10" presetClass="exit" presetSubtype="0" fill="hold" grpId="1" nodeType="withEffect">
                                  <p:stCondLst>
                                    <p:cond delay="0"/>
                                  </p:stCondLst>
                                  <p:childTnLst>
                                    <p:animEffect transition="out" filter="fade">
                                      <p:cBhvr>
                                        <p:cTn id="274" dur="2000"/>
                                        <p:tgtEl>
                                          <p:spTgt spid="460836"/>
                                        </p:tgtEl>
                                      </p:cBhvr>
                                    </p:animEffect>
                                    <p:set>
                                      <p:cBhvr>
                                        <p:cTn id="275" dur="1" fill="hold">
                                          <p:stCondLst>
                                            <p:cond delay="1999"/>
                                          </p:stCondLst>
                                        </p:cTn>
                                        <p:tgtEl>
                                          <p:spTgt spid="460836"/>
                                        </p:tgtEl>
                                        <p:attrNameLst>
                                          <p:attrName>style.visibility</p:attrName>
                                        </p:attrNameLst>
                                      </p:cBhvr>
                                      <p:to>
                                        <p:strVal val="hidden"/>
                                      </p:to>
                                    </p:set>
                                  </p:childTnLst>
                                </p:cTn>
                              </p:par>
                              <p:par>
                                <p:cTn id="276" presetID="37" presetClass="exit" presetSubtype="0" fill="hold" grpId="1" nodeType="withEffect">
                                  <p:stCondLst>
                                    <p:cond delay="0"/>
                                  </p:stCondLst>
                                  <p:childTnLst>
                                    <p:animEffect transition="out" filter="fade">
                                      <p:cBhvr>
                                        <p:cTn id="277" dur="1000"/>
                                        <p:tgtEl>
                                          <p:spTgt spid="460833"/>
                                        </p:tgtEl>
                                      </p:cBhvr>
                                    </p:animEffect>
                                    <p:anim calcmode="lin" valueType="num">
                                      <p:cBhvr>
                                        <p:cTn id="278" dur="1000"/>
                                        <p:tgtEl>
                                          <p:spTgt spid="460833"/>
                                        </p:tgtEl>
                                        <p:attrNameLst>
                                          <p:attrName>ppt_x</p:attrName>
                                        </p:attrNameLst>
                                      </p:cBhvr>
                                      <p:tavLst>
                                        <p:tav tm="0">
                                          <p:val>
                                            <p:strVal val="ppt_x"/>
                                          </p:val>
                                        </p:tav>
                                        <p:tav tm="100000">
                                          <p:val>
                                            <p:strVal val="ppt_x"/>
                                          </p:val>
                                        </p:tav>
                                      </p:tavLst>
                                    </p:anim>
                                    <p:anim calcmode="lin" valueType="num">
                                      <p:cBhvr>
                                        <p:cTn id="279" dur="100" decel="100000"/>
                                        <p:tgtEl>
                                          <p:spTgt spid="460833"/>
                                        </p:tgtEl>
                                        <p:attrNameLst>
                                          <p:attrName>ppt_y</p:attrName>
                                        </p:attrNameLst>
                                      </p:cBhvr>
                                      <p:tavLst>
                                        <p:tav tm="0">
                                          <p:val>
                                            <p:strVal val="ppt_y"/>
                                          </p:val>
                                        </p:tav>
                                        <p:tav tm="100000">
                                          <p:val>
                                            <p:strVal val="ppt_y-.03"/>
                                          </p:val>
                                        </p:tav>
                                      </p:tavLst>
                                    </p:anim>
                                    <p:anim calcmode="lin" valueType="num">
                                      <p:cBhvr>
                                        <p:cTn id="280" dur="900" accel="100000">
                                          <p:stCondLst>
                                            <p:cond delay="100"/>
                                          </p:stCondLst>
                                        </p:cTn>
                                        <p:tgtEl>
                                          <p:spTgt spid="460833"/>
                                        </p:tgtEl>
                                        <p:attrNameLst>
                                          <p:attrName>ppt_y</p:attrName>
                                        </p:attrNameLst>
                                      </p:cBhvr>
                                      <p:tavLst>
                                        <p:tav tm="0">
                                          <p:val>
                                            <p:strVal val="ppt_y"/>
                                          </p:val>
                                        </p:tav>
                                        <p:tav tm="100000">
                                          <p:val>
                                            <p:strVal val="ppt_y+1"/>
                                          </p:val>
                                        </p:tav>
                                      </p:tavLst>
                                    </p:anim>
                                    <p:set>
                                      <p:cBhvr>
                                        <p:cTn id="281" dur="1" fill="hold">
                                          <p:stCondLst>
                                            <p:cond delay="999"/>
                                          </p:stCondLst>
                                        </p:cTn>
                                        <p:tgtEl>
                                          <p:spTgt spid="460833"/>
                                        </p:tgtEl>
                                        <p:attrNameLst>
                                          <p:attrName>style.visibility</p:attrName>
                                        </p:attrNameLst>
                                      </p:cBhvr>
                                      <p:to>
                                        <p:strVal val="hidden"/>
                                      </p:to>
                                    </p:set>
                                  </p:childTnLst>
                                </p:cTn>
                              </p:par>
                              <p:par>
                                <p:cTn id="282" presetID="37" presetClass="exit" presetSubtype="0" fill="hold" grpId="2" nodeType="withEffect">
                                  <p:stCondLst>
                                    <p:cond delay="0"/>
                                  </p:stCondLst>
                                  <p:childTnLst>
                                    <p:animEffect transition="out" filter="fade">
                                      <p:cBhvr>
                                        <p:cTn id="283" dur="1000"/>
                                        <p:tgtEl>
                                          <p:spTgt spid="460802"/>
                                        </p:tgtEl>
                                      </p:cBhvr>
                                    </p:animEffect>
                                    <p:anim calcmode="lin" valueType="num">
                                      <p:cBhvr>
                                        <p:cTn id="284" dur="1000"/>
                                        <p:tgtEl>
                                          <p:spTgt spid="460802"/>
                                        </p:tgtEl>
                                        <p:attrNameLst>
                                          <p:attrName>ppt_x</p:attrName>
                                        </p:attrNameLst>
                                      </p:cBhvr>
                                      <p:tavLst>
                                        <p:tav tm="0">
                                          <p:val>
                                            <p:strVal val="ppt_x"/>
                                          </p:val>
                                        </p:tav>
                                        <p:tav tm="100000">
                                          <p:val>
                                            <p:strVal val="ppt_x"/>
                                          </p:val>
                                        </p:tav>
                                      </p:tavLst>
                                    </p:anim>
                                    <p:anim calcmode="lin" valueType="num">
                                      <p:cBhvr>
                                        <p:cTn id="285" dur="100" decel="100000"/>
                                        <p:tgtEl>
                                          <p:spTgt spid="460802"/>
                                        </p:tgtEl>
                                        <p:attrNameLst>
                                          <p:attrName>ppt_y</p:attrName>
                                        </p:attrNameLst>
                                      </p:cBhvr>
                                      <p:tavLst>
                                        <p:tav tm="0">
                                          <p:val>
                                            <p:strVal val="ppt_y"/>
                                          </p:val>
                                        </p:tav>
                                        <p:tav tm="100000">
                                          <p:val>
                                            <p:strVal val="ppt_y-.03"/>
                                          </p:val>
                                        </p:tav>
                                      </p:tavLst>
                                    </p:anim>
                                    <p:anim calcmode="lin" valueType="num">
                                      <p:cBhvr>
                                        <p:cTn id="286" dur="900" accel="100000">
                                          <p:stCondLst>
                                            <p:cond delay="100"/>
                                          </p:stCondLst>
                                        </p:cTn>
                                        <p:tgtEl>
                                          <p:spTgt spid="460802"/>
                                        </p:tgtEl>
                                        <p:attrNameLst>
                                          <p:attrName>ppt_y</p:attrName>
                                        </p:attrNameLst>
                                      </p:cBhvr>
                                      <p:tavLst>
                                        <p:tav tm="0">
                                          <p:val>
                                            <p:strVal val="ppt_y"/>
                                          </p:val>
                                        </p:tav>
                                        <p:tav tm="100000">
                                          <p:val>
                                            <p:strVal val="ppt_y+1"/>
                                          </p:val>
                                        </p:tav>
                                      </p:tavLst>
                                    </p:anim>
                                    <p:set>
                                      <p:cBhvr>
                                        <p:cTn id="287" dur="1" fill="hold">
                                          <p:stCondLst>
                                            <p:cond delay="999"/>
                                          </p:stCondLst>
                                        </p:cTn>
                                        <p:tgtEl>
                                          <p:spTgt spid="460802"/>
                                        </p:tgtEl>
                                        <p:attrNameLst>
                                          <p:attrName>style.visibility</p:attrName>
                                        </p:attrNameLst>
                                      </p:cBhvr>
                                      <p:to>
                                        <p:strVal val="hidden"/>
                                      </p:to>
                                    </p:set>
                                  </p:childTnLst>
                                </p:cTn>
                              </p:par>
                              <p:par>
                                <p:cTn id="288" presetID="37" presetClass="exit" presetSubtype="0" fill="hold" grpId="1" nodeType="withEffect">
                                  <p:stCondLst>
                                    <p:cond delay="0"/>
                                  </p:stCondLst>
                                  <p:iterate type="lt">
                                    <p:tmPct val="0"/>
                                  </p:iterate>
                                  <p:childTnLst>
                                    <p:animEffect transition="out" filter="fade">
                                      <p:cBhvr>
                                        <p:cTn id="289" dur="1000"/>
                                        <p:tgtEl>
                                          <p:spTgt spid="460824"/>
                                        </p:tgtEl>
                                      </p:cBhvr>
                                    </p:animEffect>
                                    <p:anim calcmode="lin" valueType="num">
                                      <p:cBhvr>
                                        <p:cTn id="290" dur="1000"/>
                                        <p:tgtEl>
                                          <p:spTgt spid="460824"/>
                                        </p:tgtEl>
                                        <p:attrNameLst>
                                          <p:attrName>ppt_x</p:attrName>
                                        </p:attrNameLst>
                                      </p:cBhvr>
                                      <p:tavLst>
                                        <p:tav tm="0">
                                          <p:val>
                                            <p:strVal val="ppt_x"/>
                                          </p:val>
                                        </p:tav>
                                        <p:tav tm="100000">
                                          <p:val>
                                            <p:strVal val="ppt_x"/>
                                          </p:val>
                                        </p:tav>
                                      </p:tavLst>
                                    </p:anim>
                                    <p:anim calcmode="lin" valueType="num">
                                      <p:cBhvr>
                                        <p:cTn id="291" dur="100" decel="100000"/>
                                        <p:tgtEl>
                                          <p:spTgt spid="460824"/>
                                        </p:tgtEl>
                                        <p:attrNameLst>
                                          <p:attrName>ppt_y</p:attrName>
                                        </p:attrNameLst>
                                      </p:cBhvr>
                                      <p:tavLst>
                                        <p:tav tm="0">
                                          <p:val>
                                            <p:strVal val="ppt_y"/>
                                          </p:val>
                                        </p:tav>
                                        <p:tav tm="100000">
                                          <p:val>
                                            <p:strVal val="ppt_y-.03"/>
                                          </p:val>
                                        </p:tav>
                                      </p:tavLst>
                                    </p:anim>
                                    <p:anim calcmode="lin" valueType="num">
                                      <p:cBhvr>
                                        <p:cTn id="292" dur="900" accel="100000">
                                          <p:stCondLst>
                                            <p:cond delay="100"/>
                                          </p:stCondLst>
                                        </p:cTn>
                                        <p:tgtEl>
                                          <p:spTgt spid="460824"/>
                                        </p:tgtEl>
                                        <p:attrNameLst>
                                          <p:attrName>ppt_y</p:attrName>
                                        </p:attrNameLst>
                                      </p:cBhvr>
                                      <p:tavLst>
                                        <p:tav tm="0">
                                          <p:val>
                                            <p:strVal val="ppt_y"/>
                                          </p:val>
                                        </p:tav>
                                        <p:tav tm="100000">
                                          <p:val>
                                            <p:strVal val="ppt_y+1"/>
                                          </p:val>
                                        </p:tav>
                                      </p:tavLst>
                                    </p:anim>
                                    <p:set>
                                      <p:cBhvr>
                                        <p:cTn id="293" dur="1" fill="hold">
                                          <p:stCondLst>
                                            <p:cond delay="999"/>
                                          </p:stCondLst>
                                        </p:cTn>
                                        <p:tgtEl>
                                          <p:spTgt spid="460824"/>
                                        </p:tgtEl>
                                        <p:attrNameLst>
                                          <p:attrName>style.visibility</p:attrName>
                                        </p:attrNameLst>
                                      </p:cBhvr>
                                      <p:to>
                                        <p:strVal val="hidden"/>
                                      </p:to>
                                    </p:set>
                                  </p:childTnLst>
                                </p:cTn>
                              </p:par>
                              <p:par>
                                <p:cTn id="294" presetID="37" presetClass="exit" presetSubtype="0" fill="hold" nodeType="withEffect">
                                  <p:stCondLst>
                                    <p:cond delay="0"/>
                                  </p:stCondLst>
                                  <p:childTnLst>
                                    <p:animEffect transition="out" filter="fade">
                                      <p:cBhvr>
                                        <p:cTn id="295" dur="1000"/>
                                        <p:tgtEl>
                                          <p:spTgt spid="2"/>
                                        </p:tgtEl>
                                      </p:cBhvr>
                                    </p:animEffect>
                                    <p:anim calcmode="lin" valueType="num">
                                      <p:cBhvr>
                                        <p:cTn id="296" dur="1000"/>
                                        <p:tgtEl>
                                          <p:spTgt spid="2"/>
                                        </p:tgtEl>
                                        <p:attrNameLst>
                                          <p:attrName>ppt_x</p:attrName>
                                        </p:attrNameLst>
                                      </p:cBhvr>
                                      <p:tavLst>
                                        <p:tav tm="0">
                                          <p:val>
                                            <p:strVal val="ppt_x"/>
                                          </p:val>
                                        </p:tav>
                                        <p:tav tm="100000">
                                          <p:val>
                                            <p:strVal val="ppt_x"/>
                                          </p:val>
                                        </p:tav>
                                      </p:tavLst>
                                    </p:anim>
                                    <p:anim calcmode="lin" valueType="num">
                                      <p:cBhvr>
                                        <p:cTn id="297" dur="100" decel="100000"/>
                                        <p:tgtEl>
                                          <p:spTgt spid="2"/>
                                        </p:tgtEl>
                                        <p:attrNameLst>
                                          <p:attrName>ppt_y</p:attrName>
                                        </p:attrNameLst>
                                      </p:cBhvr>
                                      <p:tavLst>
                                        <p:tav tm="0">
                                          <p:val>
                                            <p:strVal val="ppt_y"/>
                                          </p:val>
                                        </p:tav>
                                        <p:tav tm="100000">
                                          <p:val>
                                            <p:strVal val="ppt_y-.03"/>
                                          </p:val>
                                        </p:tav>
                                      </p:tavLst>
                                    </p:anim>
                                    <p:anim calcmode="lin" valueType="num">
                                      <p:cBhvr>
                                        <p:cTn id="298" dur="900" accel="100000">
                                          <p:stCondLst>
                                            <p:cond delay="100"/>
                                          </p:stCondLst>
                                        </p:cTn>
                                        <p:tgtEl>
                                          <p:spTgt spid="2"/>
                                        </p:tgtEl>
                                        <p:attrNameLst>
                                          <p:attrName>ppt_y</p:attrName>
                                        </p:attrNameLst>
                                      </p:cBhvr>
                                      <p:tavLst>
                                        <p:tav tm="0">
                                          <p:val>
                                            <p:strVal val="ppt_y"/>
                                          </p:val>
                                        </p:tav>
                                        <p:tav tm="100000">
                                          <p:val>
                                            <p:strVal val="ppt_y+1"/>
                                          </p:val>
                                        </p:tav>
                                      </p:tavLst>
                                    </p:anim>
                                    <p:set>
                                      <p:cBhvr>
                                        <p:cTn id="299" dur="1" fill="hold">
                                          <p:stCondLst>
                                            <p:cond delay="999"/>
                                          </p:stCondLst>
                                        </p:cTn>
                                        <p:tgtEl>
                                          <p:spTgt spid="2"/>
                                        </p:tgtEl>
                                        <p:attrNameLst>
                                          <p:attrName>style.visibility</p:attrName>
                                        </p:attrNameLst>
                                      </p:cBhvr>
                                      <p:to>
                                        <p:strVal val="hidden"/>
                                      </p:to>
                                    </p:set>
                                  </p:childTnLst>
                                </p:cTn>
                              </p:par>
                              <p:par>
                                <p:cTn id="300" presetID="37" presetClass="exit" presetSubtype="0" fill="hold" grpId="1" nodeType="withEffect">
                                  <p:stCondLst>
                                    <p:cond delay="0"/>
                                  </p:stCondLst>
                                  <p:childTnLst>
                                    <p:animEffect transition="out" filter="fade">
                                      <p:cBhvr>
                                        <p:cTn id="301" dur="1000"/>
                                        <p:tgtEl>
                                          <p:spTgt spid="460828"/>
                                        </p:tgtEl>
                                      </p:cBhvr>
                                    </p:animEffect>
                                    <p:anim calcmode="lin" valueType="num">
                                      <p:cBhvr>
                                        <p:cTn id="302" dur="1000"/>
                                        <p:tgtEl>
                                          <p:spTgt spid="460828"/>
                                        </p:tgtEl>
                                        <p:attrNameLst>
                                          <p:attrName>ppt_x</p:attrName>
                                        </p:attrNameLst>
                                      </p:cBhvr>
                                      <p:tavLst>
                                        <p:tav tm="0">
                                          <p:val>
                                            <p:strVal val="ppt_x"/>
                                          </p:val>
                                        </p:tav>
                                        <p:tav tm="100000">
                                          <p:val>
                                            <p:strVal val="ppt_x"/>
                                          </p:val>
                                        </p:tav>
                                      </p:tavLst>
                                    </p:anim>
                                    <p:anim calcmode="lin" valueType="num">
                                      <p:cBhvr>
                                        <p:cTn id="303" dur="100" decel="100000"/>
                                        <p:tgtEl>
                                          <p:spTgt spid="460828"/>
                                        </p:tgtEl>
                                        <p:attrNameLst>
                                          <p:attrName>ppt_y</p:attrName>
                                        </p:attrNameLst>
                                      </p:cBhvr>
                                      <p:tavLst>
                                        <p:tav tm="0">
                                          <p:val>
                                            <p:strVal val="ppt_y"/>
                                          </p:val>
                                        </p:tav>
                                        <p:tav tm="100000">
                                          <p:val>
                                            <p:strVal val="ppt_y-.03"/>
                                          </p:val>
                                        </p:tav>
                                      </p:tavLst>
                                    </p:anim>
                                    <p:anim calcmode="lin" valueType="num">
                                      <p:cBhvr>
                                        <p:cTn id="304" dur="900" accel="100000">
                                          <p:stCondLst>
                                            <p:cond delay="100"/>
                                          </p:stCondLst>
                                        </p:cTn>
                                        <p:tgtEl>
                                          <p:spTgt spid="460828"/>
                                        </p:tgtEl>
                                        <p:attrNameLst>
                                          <p:attrName>ppt_y</p:attrName>
                                        </p:attrNameLst>
                                      </p:cBhvr>
                                      <p:tavLst>
                                        <p:tav tm="0">
                                          <p:val>
                                            <p:strVal val="ppt_y"/>
                                          </p:val>
                                        </p:tav>
                                        <p:tav tm="100000">
                                          <p:val>
                                            <p:strVal val="ppt_y+1"/>
                                          </p:val>
                                        </p:tav>
                                      </p:tavLst>
                                    </p:anim>
                                    <p:set>
                                      <p:cBhvr>
                                        <p:cTn id="305" dur="1" fill="hold">
                                          <p:stCondLst>
                                            <p:cond delay="999"/>
                                          </p:stCondLst>
                                        </p:cTn>
                                        <p:tgtEl>
                                          <p:spTgt spid="460828"/>
                                        </p:tgtEl>
                                        <p:attrNameLst>
                                          <p:attrName>style.visibility</p:attrName>
                                        </p:attrNameLst>
                                      </p:cBhvr>
                                      <p:to>
                                        <p:strVal val="hidden"/>
                                      </p:to>
                                    </p:set>
                                  </p:childTnLst>
                                </p:cTn>
                              </p:par>
                              <p:par>
                                <p:cTn id="306" presetID="37" presetClass="exit" presetSubtype="0" fill="hold" grpId="1" nodeType="withEffect">
                                  <p:stCondLst>
                                    <p:cond delay="0"/>
                                  </p:stCondLst>
                                  <p:childTnLst>
                                    <p:animEffect transition="out" filter="fade">
                                      <p:cBhvr>
                                        <p:cTn id="307" dur="1000"/>
                                        <p:tgtEl>
                                          <p:spTgt spid="460829"/>
                                        </p:tgtEl>
                                      </p:cBhvr>
                                    </p:animEffect>
                                    <p:anim calcmode="lin" valueType="num">
                                      <p:cBhvr>
                                        <p:cTn id="308" dur="1000"/>
                                        <p:tgtEl>
                                          <p:spTgt spid="460829"/>
                                        </p:tgtEl>
                                        <p:attrNameLst>
                                          <p:attrName>ppt_x</p:attrName>
                                        </p:attrNameLst>
                                      </p:cBhvr>
                                      <p:tavLst>
                                        <p:tav tm="0">
                                          <p:val>
                                            <p:strVal val="ppt_x"/>
                                          </p:val>
                                        </p:tav>
                                        <p:tav tm="100000">
                                          <p:val>
                                            <p:strVal val="ppt_x"/>
                                          </p:val>
                                        </p:tav>
                                      </p:tavLst>
                                    </p:anim>
                                    <p:anim calcmode="lin" valueType="num">
                                      <p:cBhvr>
                                        <p:cTn id="309" dur="100" decel="100000"/>
                                        <p:tgtEl>
                                          <p:spTgt spid="460829"/>
                                        </p:tgtEl>
                                        <p:attrNameLst>
                                          <p:attrName>ppt_y</p:attrName>
                                        </p:attrNameLst>
                                      </p:cBhvr>
                                      <p:tavLst>
                                        <p:tav tm="0">
                                          <p:val>
                                            <p:strVal val="ppt_y"/>
                                          </p:val>
                                        </p:tav>
                                        <p:tav tm="100000">
                                          <p:val>
                                            <p:strVal val="ppt_y-.03"/>
                                          </p:val>
                                        </p:tav>
                                      </p:tavLst>
                                    </p:anim>
                                    <p:anim calcmode="lin" valueType="num">
                                      <p:cBhvr>
                                        <p:cTn id="310" dur="900" accel="100000">
                                          <p:stCondLst>
                                            <p:cond delay="100"/>
                                          </p:stCondLst>
                                        </p:cTn>
                                        <p:tgtEl>
                                          <p:spTgt spid="460829"/>
                                        </p:tgtEl>
                                        <p:attrNameLst>
                                          <p:attrName>ppt_y</p:attrName>
                                        </p:attrNameLst>
                                      </p:cBhvr>
                                      <p:tavLst>
                                        <p:tav tm="0">
                                          <p:val>
                                            <p:strVal val="ppt_y"/>
                                          </p:val>
                                        </p:tav>
                                        <p:tav tm="100000">
                                          <p:val>
                                            <p:strVal val="ppt_y+1"/>
                                          </p:val>
                                        </p:tav>
                                      </p:tavLst>
                                    </p:anim>
                                    <p:set>
                                      <p:cBhvr>
                                        <p:cTn id="311" dur="1" fill="hold">
                                          <p:stCondLst>
                                            <p:cond delay="999"/>
                                          </p:stCondLst>
                                        </p:cTn>
                                        <p:tgtEl>
                                          <p:spTgt spid="460829"/>
                                        </p:tgtEl>
                                        <p:attrNameLst>
                                          <p:attrName>style.visibility</p:attrName>
                                        </p:attrNameLst>
                                      </p:cBhvr>
                                      <p:to>
                                        <p:strVal val="hidden"/>
                                      </p:to>
                                    </p:set>
                                  </p:childTnLst>
                                </p:cTn>
                              </p:par>
                              <p:par>
                                <p:cTn id="312" presetID="37" presetClass="exit" presetSubtype="0" fill="hold" grpId="1" nodeType="withEffect">
                                  <p:stCondLst>
                                    <p:cond delay="0"/>
                                  </p:stCondLst>
                                  <p:childTnLst>
                                    <p:animEffect transition="out" filter="fade">
                                      <p:cBhvr>
                                        <p:cTn id="313" dur="1000"/>
                                        <p:tgtEl>
                                          <p:spTgt spid="460830"/>
                                        </p:tgtEl>
                                      </p:cBhvr>
                                    </p:animEffect>
                                    <p:anim calcmode="lin" valueType="num">
                                      <p:cBhvr>
                                        <p:cTn id="314" dur="1000"/>
                                        <p:tgtEl>
                                          <p:spTgt spid="460830"/>
                                        </p:tgtEl>
                                        <p:attrNameLst>
                                          <p:attrName>ppt_x</p:attrName>
                                        </p:attrNameLst>
                                      </p:cBhvr>
                                      <p:tavLst>
                                        <p:tav tm="0">
                                          <p:val>
                                            <p:strVal val="ppt_x"/>
                                          </p:val>
                                        </p:tav>
                                        <p:tav tm="100000">
                                          <p:val>
                                            <p:strVal val="ppt_x"/>
                                          </p:val>
                                        </p:tav>
                                      </p:tavLst>
                                    </p:anim>
                                    <p:anim calcmode="lin" valueType="num">
                                      <p:cBhvr>
                                        <p:cTn id="315" dur="100" decel="100000"/>
                                        <p:tgtEl>
                                          <p:spTgt spid="460830"/>
                                        </p:tgtEl>
                                        <p:attrNameLst>
                                          <p:attrName>ppt_y</p:attrName>
                                        </p:attrNameLst>
                                      </p:cBhvr>
                                      <p:tavLst>
                                        <p:tav tm="0">
                                          <p:val>
                                            <p:strVal val="ppt_y"/>
                                          </p:val>
                                        </p:tav>
                                        <p:tav tm="100000">
                                          <p:val>
                                            <p:strVal val="ppt_y-.03"/>
                                          </p:val>
                                        </p:tav>
                                      </p:tavLst>
                                    </p:anim>
                                    <p:anim calcmode="lin" valueType="num">
                                      <p:cBhvr>
                                        <p:cTn id="316" dur="900" accel="100000">
                                          <p:stCondLst>
                                            <p:cond delay="100"/>
                                          </p:stCondLst>
                                        </p:cTn>
                                        <p:tgtEl>
                                          <p:spTgt spid="460830"/>
                                        </p:tgtEl>
                                        <p:attrNameLst>
                                          <p:attrName>ppt_y</p:attrName>
                                        </p:attrNameLst>
                                      </p:cBhvr>
                                      <p:tavLst>
                                        <p:tav tm="0">
                                          <p:val>
                                            <p:strVal val="ppt_y"/>
                                          </p:val>
                                        </p:tav>
                                        <p:tav tm="100000">
                                          <p:val>
                                            <p:strVal val="ppt_y+1"/>
                                          </p:val>
                                        </p:tav>
                                      </p:tavLst>
                                    </p:anim>
                                    <p:set>
                                      <p:cBhvr>
                                        <p:cTn id="317" dur="1" fill="hold">
                                          <p:stCondLst>
                                            <p:cond delay="999"/>
                                          </p:stCondLst>
                                        </p:cTn>
                                        <p:tgtEl>
                                          <p:spTgt spid="460830"/>
                                        </p:tgtEl>
                                        <p:attrNameLst>
                                          <p:attrName>style.visibility</p:attrName>
                                        </p:attrNameLst>
                                      </p:cBhvr>
                                      <p:to>
                                        <p:strVal val="hidden"/>
                                      </p:to>
                                    </p:set>
                                  </p:childTnLst>
                                </p:cTn>
                              </p:par>
                              <p:par>
                                <p:cTn id="318" presetID="37" presetClass="exit" presetSubtype="0" fill="hold" grpId="1" nodeType="withEffect">
                                  <p:stCondLst>
                                    <p:cond delay="0"/>
                                  </p:stCondLst>
                                  <p:childTnLst>
                                    <p:animEffect transition="out" filter="fade">
                                      <p:cBhvr>
                                        <p:cTn id="319" dur="1000"/>
                                        <p:tgtEl>
                                          <p:spTgt spid="460831"/>
                                        </p:tgtEl>
                                      </p:cBhvr>
                                    </p:animEffect>
                                    <p:anim calcmode="lin" valueType="num">
                                      <p:cBhvr>
                                        <p:cTn id="320" dur="1000"/>
                                        <p:tgtEl>
                                          <p:spTgt spid="460831"/>
                                        </p:tgtEl>
                                        <p:attrNameLst>
                                          <p:attrName>ppt_x</p:attrName>
                                        </p:attrNameLst>
                                      </p:cBhvr>
                                      <p:tavLst>
                                        <p:tav tm="0">
                                          <p:val>
                                            <p:strVal val="ppt_x"/>
                                          </p:val>
                                        </p:tav>
                                        <p:tav tm="100000">
                                          <p:val>
                                            <p:strVal val="ppt_x"/>
                                          </p:val>
                                        </p:tav>
                                      </p:tavLst>
                                    </p:anim>
                                    <p:anim calcmode="lin" valueType="num">
                                      <p:cBhvr>
                                        <p:cTn id="321" dur="100" decel="100000"/>
                                        <p:tgtEl>
                                          <p:spTgt spid="460831"/>
                                        </p:tgtEl>
                                        <p:attrNameLst>
                                          <p:attrName>ppt_y</p:attrName>
                                        </p:attrNameLst>
                                      </p:cBhvr>
                                      <p:tavLst>
                                        <p:tav tm="0">
                                          <p:val>
                                            <p:strVal val="ppt_y"/>
                                          </p:val>
                                        </p:tav>
                                        <p:tav tm="100000">
                                          <p:val>
                                            <p:strVal val="ppt_y-.03"/>
                                          </p:val>
                                        </p:tav>
                                      </p:tavLst>
                                    </p:anim>
                                    <p:anim calcmode="lin" valueType="num">
                                      <p:cBhvr>
                                        <p:cTn id="322" dur="900" accel="100000">
                                          <p:stCondLst>
                                            <p:cond delay="100"/>
                                          </p:stCondLst>
                                        </p:cTn>
                                        <p:tgtEl>
                                          <p:spTgt spid="460831"/>
                                        </p:tgtEl>
                                        <p:attrNameLst>
                                          <p:attrName>ppt_y</p:attrName>
                                        </p:attrNameLst>
                                      </p:cBhvr>
                                      <p:tavLst>
                                        <p:tav tm="0">
                                          <p:val>
                                            <p:strVal val="ppt_y"/>
                                          </p:val>
                                        </p:tav>
                                        <p:tav tm="100000">
                                          <p:val>
                                            <p:strVal val="ppt_y+1"/>
                                          </p:val>
                                        </p:tav>
                                      </p:tavLst>
                                    </p:anim>
                                    <p:set>
                                      <p:cBhvr>
                                        <p:cTn id="323" dur="1" fill="hold">
                                          <p:stCondLst>
                                            <p:cond delay="999"/>
                                          </p:stCondLst>
                                        </p:cTn>
                                        <p:tgtEl>
                                          <p:spTgt spid="460831"/>
                                        </p:tgtEl>
                                        <p:attrNameLst>
                                          <p:attrName>style.visibility</p:attrName>
                                        </p:attrNameLst>
                                      </p:cBhvr>
                                      <p:to>
                                        <p:strVal val="hidden"/>
                                      </p:to>
                                    </p:set>
                                  </p:childTnLst>
                                </p:cTn>
                              </p:par>
                              <p:par>
                                <p:cTn id="324" presetID="37" presetClass="exit" presetSubtype="0" fill="hold" grpId="1" nodeType="withEffect">
                                  <p:stCondLst>
                                    <p:cond delay="0"/>
                                  </p:stCondLst>
                                  <p:childTnLst>
                                    <p:animEffect transition="out" filter="fade">
                                      <p:cBhvr>
                                        <p:cTn id="325" dur="1000"/>
                                        <p:tgtEl>
                                          <p:spTgt spid="460832"/>
                                        </p:tgtEl>
                                      </p:cBhvr>
                                    </p:animEffect>
                                    <p:anim calcmode="lin" valueType="num">
                                      <p:cBhvr>
                                        <p:cTn id="326" dur="1000"/>
                                        <p:tgtEl>
                                          <p:spTgt spid="460832"/>
                                        </p:tgtEl>
                                        <p:attrNameLst>
                                          <p:attrName>ppt_x</p:attrName>
                                        </p:attrNameLst>
                                      </p:cBhvr>
                                      <p:tavLst>
                                        <p:tav tm="0">
                                          <p:val>
                                            <p:strVal val="ppt_x"/>
                                          </p:val>
                                        </p:tav>
                                        <p:tav tm="100000">
                                          <p:val>
                                            <p:strVal val="ppt_x"/>
                                          </p:val>
                                        </p:tav>
                                      </p:tavLst>
                                    </p:anim>
                                    <p:anim calcmode="lin" valueType="num">
                                      <p:cBhvr>
                                        <p:cTn id="327" dur="100" decel="100000"/>
                                        <p:tgtEl>
                                          <p:spTgt spid="460832"/>
                                        </p:tgtEl>
                                        <p:attrNameLst>
                                          <p:attrName>ppt_y</p:attrName>
                                        </p:attrNameLst>
                                      </p:cBhvr>
                                      <p:tavLst>
                                        <p:tav tm="0">
                                          <p:val>
                                            <p:strVal val="ppt_y"/>
                                          </p:val>
                                        </p:tav>
                                        <p:tav tm="100000">
                                          <p:val>
                                            <p:strVal val="ppt_y-.03"/>
                                          </p:val>
                                        </p:tav>
                                      </p:tavLst>
                                    </p:anim>
                                    <p:anim calcmode="lin" valueType="num">
                                      <p:cBhvr>
                                        <p:cTn id="328" dur="900" accel="100000">
                                          <p:stCondLst>
                                            <p:cond delay="100"/>
                                          </p:stCondLst>
                                        </p:cTn>
                                        <p:tgtEl>
                                          <p:spTgt spid="460832"/>
                                        </p:tgtEl>
                                        <p:attrNameLst>
                                          <p:attrName>ppt_y</p:attrName>
                                        </p:attrNameLst>
                                      </p:cBhvr>
                                      <p:tavLst>
                                        <p:tav tm="0">
                                          <p:val>
                                            <p:strVal val="ppt_y"/>
                                          </p:val>
                                        </p:tav>
                                        <p:tav tm="100000">
                                          <p:val>
                                            <p:strVal val="ppt_y+1"/>
                                          </p:val>
                                        </p:tav>
                                      </p:tavLst>
                                    </p:anim>
                                    <p:set>
                                      <p:cBhvr>
                                        <p:cTn id="329" dur="1" fill="hold">
                                          <p:stCondLst>
                                            <p:cond delay="999"/>
                                          </p:stCondLst>
                                        </p:cTn>
                                        <p:tgtEl>
                                          <p:spTgt spid="460832"/>
                                        </p:tgtEl>
                                        <p:attrNameLst>
                                          <p:attrName>style.visibility</p:attrName>
                                        </p:attrNameLst>
                                      </p:cBhvr>
                                      <p:to>
                                        <p:strVal val="hidden"/>
                                      </p:to>
                                    </p:set>
                                  </p:childTnLst>
                                </p:cTn>
                              </p:par>
                              <p:par>
                                <p:cTn id="330" presetID="37" presetClass="exit" presetSubtype="0" fill="hold" nodeType="withEffect">
                                  <p:stCondLst>
                                    <p:cond delay="0"/>
                                  </p:stCondLst>
                                  <p:childTnLst>
                                    <p:animEffect transition="out" filter="fade">
                                      <p:cBhvr>
                                        <p:cTn id="331" dur="1000"/>
                                        <p:tgtEl>
                                          <p:spTgt spid="3"/>
                                        </p:tgtEl>
                                      </p:cBhvr>
                                    </p:animEffect>
                                    <p:anim calcmode="lin" valueType="num">
                                      <p:cBhvr>
                                        <p:cTn id="332" dur="1000"/>
                                        <p:tgtEl>
                                          <p:spTgt spid="3"/>
                                        </p:tgtEl>
                                        <p:attrNameLst>
                                          <p:attrName>ppt_x</p:attrName>
                                        </p:attrNameLst>
                                      </p:cBhvr>
                                      <p:tavLst>
                                        <p:tav tm="0">
                                          <p:val>
                                            <p:strVal val="ppt_x"/>
                                          </p:val>
                                        </p:tav>
                                        <p:tav tm="100000">
                                          <p:val>
                                            <p:strVal val="ppt_x"/>
                                          </p:val>
                                        </p:tav>
                                      </p:tavLst>
                                    </p:anim>
                                    <p:anim calcmode="lin" valueType="num">
                                      <p:cBhvr>
                                        <p:cTn id="333" dur="100" decel="100000"/>
                                        <p:tgtEl>
                                          <p:spTgt spid="3"/>
                                        </p:tgtEl>
                                        <p:attrNameLst>
                                          <p:attrName>ppt_y</p:attrName>
                                        </p:attrNameLst>
                                      </p:cBhvr>
                                      <p:tavLst>
                                        <p:tav tm="0">
                                          <p:val>
                                            <p:strVal val="ppt_y"/>
                                          </p:val>
                                        </p:tav>
                                        <p:tav tm="100000">
                                          <p:val>
                                            <p:strVal val="ppt_y-.03"/>
                                          </p:val>
                                        </p:tav>
                                      </p:tavLst>
                                    </p:anim>
                                    <p:anim calcmode="lin" valueType="num">
                                      <p:cBhvr>
                                        <p:cTn id="334" dur="900" accel="100000">
                                          <p:stCondLst>
                                            <p:cond delay="100"/>
                                          </p:stCondLst>
                                        </p:cTn>
                                        <p:tgtEl>
                                          <p:spTgt spid="3"/>
                                        </p:tgtEl>
                                        <p:attrNameLst>
                                          <p:attrName>ppt_y</p:attrName>
                                        </p:attrNameLst>
                                      </p:cBhvr>
                                      <p:tavLst>
                                        <p:tav tm="0">
                                          <p:val>
                                            <p:strVal val="ppt_y"/>
                                          </p:val>
                                        </p:tav>
                                        <p:tav tm="100000">
                                          <p:val>
                                            <p:strVal val="ppt_y+1"/>
                                          </p:val>
                                        </p:tav>
                                      </p:tavLst>
                                    </p:anim>
                                    <p:set>
                                      <p:cBhvr>
                                        <p:cTn id="335" dur="1" fill="hold">
                                          <p:stCondLst>
                                            <p:cond delay="999"/>
                                          </p:stCondLst>
                                        </p:cTn>
                                        <p:tgtEl>
                                          <p:spTgt spid="3"/>
                                        </p:tgtEl>
                                        <p:attrNameLst>
                                          <p:attrName>style.visibility</p:attrName>
                                        </p:attrNameLst>
                                      </p:cBhvr>
                                      <p:to>
                                        <p:strVal val="hidden"/>
                                      </p:to>
                                    </p:set>
                                  </p:childTnLst>
                                </p:cTn>
                              </p:par>
                              <p:par>
                                <p:cTn id="336" presetID="37" presetClass="exit" presetSubtype="0" fill="hold" grpId="1" nodeType="withEffect">
                                  <p:stCondLst>
                                    <p:cond delay="0"/>
                                  </p:stCondLst>
                                  <p:childTnLst>
                                    <p:animEffect transition="out" filter="fade">
                                      <p:cBhvr>
                                        <p:cTn id="337" dur="1000"/>
                                        <p:tgtEl>
                                          <p:spTgt spid="460840"/>
                                        </p:tgtEl>
                                      </p:cBhvr>
                                    </p:animEffect>
                                    <p:anim calcmode="lin" valueType="num">
                                      <p:cBhvr>
                                        <p:cTn id="338" dur="1000"/>
                                        <p:tgtEl>
                                          <p:spTgt spid="460840"/>
                                        </p:tgtEl>
                                        <p:attrNameLst>
                                          <p:attrName>ppt_x</p:attrName>
                                        </p:attrNameLst>
                                      </p:cBhvr>
                                      <p:tavLst>
                                        <p:tav tm="0">
                                          <p:val>
                                            <p:strVal val="ppt_x"/>
                                          </p:val>
                                        </p:tav>
                                        <p:tav tm="100000">
                                          <p:val>
                                            <p:strVal val="ppt_x"/>
                                          </p:val>
                                        </p:tav>
                                      </p:tavLst>
                                    </p:anim>
                                    <p:anim calcmode="lin" valueType="num">
                                      <p:cBhvr>
                                        <p:cTn id="339" dur="100" decel="100000"/>
                                        <p:tgtEl>
                                          <p:spTgt spid="460840"/>
                                        </p:tgtEl>
                                        <p:attrNameLst>
                                          <p:attrName>ppt_y</p:attrName>
                                        </p:attrNameLst>
                                      </p:cBhvr>
                                      <p:tavLst>
                                        <p:tav tm="0">
                                          <p:val>
                                            <p:strVal val="ppt_y"/>
                                          </p:val>
                                        </p:tav>
                                        <p:tav tm="100000">
                                          <p:val>
                                            <p:strVal val="ppt_y-.03"/>
                                          </p:val>
                                        </p:tav>
                                      </p:tavLst>
                                    </p:anim>
                                    <p:anim calcmode="lin" valueType="num">
                                      <p:cBhvr>
                                        <p:cTn id="340" dur="900" accel="100000">
                                          <p:stCondLst>
                                            <p:cond delay="100"/>
                                          </p:stCondLst>
                                        </p:cTn>
                                        <p:tgtEl>
                                          <p:spTgt spid="460840"/>
                                        </p:tgtEl>
                                        <p:attrNameLst>
                                          <p:attrName>ppt_y</p:attrName>
                                        </p:attrNameLst>
                                      </p:cBhvr>
                                      <p:tavLst>
                                        <p:tav tm="0">
                                          <p:val>
                                            <p:strVal val="ppt_y"/>
                                          </p:val>
                                        </p:tav>
                                        <p:tav tm="100000">
                                          <p:val>
                                            <p:strVal val="ppt_y+1"/>
                                          </p:val>
                                        </p:tav>
                                      </p:tavLst>
                                    </p:anim>
                                    <p:set>
                                      <p:cBhvr>
                                        <p:cTn id="341" dur="1" fill="hold">
                                          <p:stCondLst>
                                            <p:cond delay="999"/>
                                          </p:stCondLst>
                                        </p:cTn>
                                        <p:tgtEl>
                                          <p:spTgt spid="460840"/>
                                        </p:tgtEl>
                                        <p:attrNameLst>
                                          <p:attrName>style.visibility</p:attrName>
                                        </p:attrNameLst>
                                      </p:cBhvr>
                                      <p:to>
                                        <p:strVal val="hidden"/>
                                      </p:to>
                                    </p:set>
                                  </p:childTnLst>
                                </p:cTn>
                              </p:par>
                              <p:par>
                                <p:cTn id="342" presetID="37" presetClass="exit" presetSubtype="0" fill="hold" grpId="1" nodeType="withEffect">
                                  <p:stCondLst>
                                    <p:cond delay="0"/>
                                  </p:stCondLst>
                                  <p:childTnLst>
                                    <p:animEffect transition="out" filter="fade">
                                      <p:cBhvr>
                                        <p:cTn id="343" dur="1000"/>
                                        <p:tgtEl>
                                          <p:spTgt spid="460841"/>
                                        </p:tgtEl>
                                      </p:cBhvr>
                                    </p:animEffect>
                                    <p:anim calcmode="lin" valueType="num">
                                      <p:cBhvr>
                                        <p:cTn id="344" dur="1000"/>
                                        <p:tgtEl>
                                          <p:spTgt spid="460841"/>
                                        </p:tgtEl>
                                        <p:attrNameLst>
                                          <p:attrName>ppt_x</p:attrName>
                                        </p:attrNameLst>
                                      </p:cBhvr>
                                      <p:tavLst>
                                        <p:tav tm="0">
                                          <p:val>
                                            <p:strVal val="ppt_x"/>
                                          </p:val>
                                        </p:tav>
                                        <p:tav tm="100000">
                                          <p:val>
                                            <p:strVal val="ppt_x"/>
                                          </p:val>
                                        </p:tav>
                                      </p:tavLst>
                                    </p:anim>
                                    <p:anim calcmode="lin" valueType="num">
                                      <p:cBhvr>
                                        <p:cTn id="345" dur="100" decel="100000"/>
                                        <p:tgtEl>
                                          <p:spTgt spid="460841"/>
                                        </p:tgtEl>
                                        <p:attrNameLst>
                                          <p:attrName>ppt_y</p:attrName>
                                        </p:attrNameLst>
                                      </p:cBhvr>
                                      <p:tavLst>
                                        <p:tav tm="0">
                                          <p:val>
                                            <p:strVal val="ppt_y"/>
                                          </p:val>
                                        </p:tav>
                                        <p:tav tm="100000">
                                          <p:val>
                                            <p:strVal val="ppt_y-.03"/>
                                          </p:val>
                                        </p:tav>
                                      </p:tavLst>
                                    </p:anim>
                                    <p:anim calcmode="lin" valueType="num">
                                      <p:cBhvr>
                                        <p:cTn id="346" dur="900" accel="100000">
                                          <p:stCondLst>
                                            <p:cond delay="100"/>
                                          </p:stCondLst>
                                        </p:cTn>
                                        <p:tgtEl>
                                          <p:spTgt spid="460841"/>
                                        </p:tgtEl>
                                        <p:attrNameLst>
                                          <p:attrName>ppt_y</p:attrName>
                                        </p:attrNameLst>
                                      </p:cBhvr>
                                      <p:tavLst>
                                        <p:tav tm="0">
                                          <p:val>
                                            <p:strVal val="ppt_y"/>
                                          </p:val>
                                        </p:tav>
                                        <p:tav tm="100000">
                                          <p:val>
                                            <p:strVal val="ppt_y+1"/>
                                          </p:val>
                                        </p:tav>
                                      </p:tavLst>
                                    </p:anim>
                                    <p:set>
                                      <p:cBhvr>
                                        <p:cTn id="347" dur="1" fill="hold">
                                          <p:stCondLst>
                                            <p:cond delay="999"/>
                                          </p:stCondLst>
                                        </p:cTn>
                                        <p:tgtEl>
                                          <p:spTgt spid="460841"/>
                                        </p:tgtEl>
                                        <p:attrNameLst>
                                          <p:attrName>style.visibility</p:attrName>
                                        </p:attrNameLst>
                                      </p:cBhvr>
                                      <p:to>
                                        <p:strVal val="hidden"/>
                                      </p:to>
                                    </p:set>
                                  </p:childTnLst>
                                </p:cTn>
                              </p:par>
                              <p:par>
                                <p:cTn id="348" presetID="37" presetClass="exit" presetSubtype="0" fill="hold" grpId="1" nodeType="withEffect">
                                  <p:stCondLst>
                                    <p:cond delay="0"/>
                                  </p:stCondLst>
                                  <p:childTnLst>
                                    <p:animEffect transition="out" filter="fade">
                                      <p:cBhvr>
                                        <p:cTn id="349" dur="1000"/>
                                        <p:tgtEl>
                                          <p:spTgt spid="460842"/>
                                        </p:tgtEl>
                                      </p:cBhvr>
                                    </p:animEffect>
                                    <p:anim calcmode="lin" valueType="num">
                                      <p:cBhvr>
                                        <p:cTn id="350" dur="1000"/>
                                        <p:tgtEl>
                                          <p:spTgt spid="460842"/>
                                        </p:tgtEl>
                                        <p:attrNameLst>
                                          <p:attrName>ppt_x</p:attrName>
                                        </p:attrNameLst>
                                      </p:cBhvr>
                                      <p:tavLst>
                                        <p:tav tm="0">
                                          <p:val>
                                            <p:strVal val="ppt_x"/>
                                          </p:val>
                                        </p:tav>
                                        <p:tav tm="100000">
                                          <p:val>
                                            <p:strVal val="ppt_x"/>
                                          </p:val>
                                        </p:tav>
                                      </p:tavLst>
                                    </p:anim>
                                    <p:anim calcmode="lin" valueType="num">
                                      <p:cBhvr>
                                        <p:cTn id="351" dur="100" decel="100000"/>
                                        <p:tgtEl>
                                          <p:spTgt spid="460842"/>
                                        </p:tgtEl>
                                        <p:attrNameLst>
                                          <p:attrName>ppt_y</p:attrName>
                                        </p:attrNameLst>
                                      </p:cBhvr>
                                      <p:tavLst>
                                        <p:tav tm="0">
                                          <p:val>
                                            <p:strVal val="ppt_y"/>
                                          </p:val>
                                        </p:tav>
                                        <p:tav tm="100000">
                                          <p:val>
                                            <p:strVal val="ppt_y-.03"/>
                                          </p:val>
                                        </p:tav>
                                      </p:tavLst>
                                    </p:anim>
                                    <p:anim calcmode="lin" valueType="num">
                                      <p:cBhvr>
                                        <p:cTn id="352" dur="900" accel="100000">
                                          <p:stCondLst>
                                            <p:cond delay="100"/>
                                          </p:stCondLst>
                                        </p:cTn>
                                        <p:tgtEl>
                                          <p:spTgt spid="460842"/>
                                        </p:tgtEl>
                                        <p:attrNameLst>
                                          <p:attrName>ppt_y</p:attrName>
                                        </p:attrNameLst>
                                      </p:cBhvr>
                                      <p:tavLst>
                                        <p:tav tm="0">
                                          <p:val>
                                            <p:strVal val="ppt_y"/>
                                          </p:val>
                                        </p:tav>
                                        <p:tav tm="100000">
                                          <p:val>
                                            <p:strVal val="ppt_y+1"/>
                                          </p:val>
                                        </p:tav>
                                      </p:tavLst>
                                    </p:anim>
                                    <p:set>
                                      <p:cBhvr>
                                        <p:cTn id="353" dur="1" fill="hold">
                                          <p:stCondLst>
                                            <p:cond delay="999"/>
                                          </p:stCondLst>
                                        </p:cTn>
                                        <p:tgtEl>
                                          <p:spTgt spid="460842"/>
                                        </p:tgtEl>
                                        <p:attrNameLst>
                                          <p:attrName>style.visibility</p:attrName>
                                        </p:attrNameLst>
                                      </p:cBhvr>
                                      <p:to>
                                        <p:strVal val="hidden"/>
                                      </p:to>
                                    </p:set>
                                  </p:childTnLst>
                                </p:cTn>
                              </p:par>
                              <p:par>
                                <p:cTn id="354" presetID="37" presetClass="exit" presetSubtype="0" fill="hold" grpId="1" nodeType="withEffect">
                                  <p:stCondLst>
                                    <p:cond delay="0"/>
                                  </p:stCondLst>
                                  <p:childTnLst>
                                    <p:animEffect transition="out" filter="fade">
                                      <p:cBhvr>
                                        <p:cTn id="355" dur="1000"/>
                                        <p:tgtEl>
                                          <p:spTgt spid="460843"/>
                                        </p:tgtEl>
                                      </p:cBhvr>
                                    </p:animEffect>
                                    <p:anim calcmode="lin" valueType="num">
                                      <p:cBhvr>
                                        <p:cTn id="356" dur="1000"/>
                                        <p:tgtEl>
                                          <p:spTgt spid="460843"/>
                                        </p:tgtEl>
                                        <p:attrNameLst>
                                          <p:attrName>ppt_x</p:attrName>
                                        </p:attrNameLst>
                                      </p:cBhvr>
                                      <p:tavLst>
                                        <p:tav tm="0">
                                          <p:val>
                                            <p:strVal val="ppt_x"/>
                                          </p:val>
                                        </p:tav>
                                        <p:tav tm="100000">
                                          <p:val>
                                            <p:strVal val="ppt_x"/>
                                          </p:val>
                                        </p:tav>
                                      </p:tavLst>
                                    </p:anim>
                                    <p:anim calcmode="lin" valueType="num">
                                      <p:cBhvr>
                                        <p:cTn id="357" dur="100" decel="100000"/>
                                        <p:tgtEl>
                                          <p:spTgt spid="460843"/>
                                        </p:tgtEl>
                                        <p:attrNameLst>
                                          <p:attrName>ppt_y</p:attrName>
                                        </p:attrNameLst>
                                      </p:cBhvr>
                                      <p:tavLst>
                                        <p:tav tm="0">
                                          <p:val>
                                            <p:strVal val="ppt_y"/>
                                          </p:val>
                                        </p:tav>
                                        <p:tav tm="100000">
                                          <p:val>
                                            <p:strVal val="ppt_y-.03"/>
                                          </p:val>
                                        </p:tav>
                                      </p:tavLst>
                                    </p:anim>
                                    <p:anim calcmode="lin" valueType="num">
                                      <p:cBhvr>
                                        <p:cTn id="358" dur="900" accel="100000">
                                          <p:stCondLst>
                                            <p:cond delay="100"/>
                                          </p:stCondLst>
                                        </p:cTn>
                                        <p:tgtEl>
                                          <p:spTgt spid="460843"/>
                                        </p:tgtEl>
                                        <p:attrNameLst>
                                          <p:attrName>ppt_y</p:attrName>
                                        </p:attrNameLst>
                                      </p:cBhvr>
                                      <p:tavLst>
                                        <p:tav tm="0">
                                          <p:val>
                                            <p:strVal val="ppt_y"/>
                                          </p:val>
                                        </p:tav>
                                        <p:tav tm="100000">
                                          <p:val>
                                            <p:strVal val="ppt_y+1"/>
                                          </p:val>
                                        </p:tav>
                                      </p:tavLst>
                                    </p:anim>
                                    <p:set>
                                      <p:cBhvr>
                                        <p:cTn id="359" dur="1" fill="hold">
                                          <p:stCondLst>
                                            <p:cond delay="999"/>
                                          </p:stCondLst>
                                        </p:cTn>
                                        <p:tgtEl>
                                          <p:spTgt spid="4608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3" grpId="0"/>
      <p:bldP spid="460833" grpId="1"/>
      <p:bldP spid="460802" grpId="0"/>
      <p:bldP spid="460802" grpId="1"/>
      <p:bldP spid="460802" grpId="2"/>
      <p:bldP spid="460803" grpId="0"/>
      <p:bldP spid="460803" grpId="1"/>
      <p:bldP spid="460808" grpId="0" animBg="1"/>
      <p:bldP spid="460811" grpId="0"/>
      <p:bldP spid="460811" grpId="1"/>
      <p:bldP spid="460811" grpId="2"/>
      <p:bldP spid="460812" grpId="0"/>
      <p:bldP spid="460812" grpId="1"/>
      <p:bldP spid="460812" grpId="2"/>
      <p:bldP spid="460813" grpId="0" animBg="1"/>
      <p:bldP spid="460813" grpId="1" animBg="1"/>
      <p:bldP spid="460813" grpId="2" animBg="1"/>
      <p:bldP spid="460814" grpId="0" animBg="1"/>
      <p:bldP spid="460814" grpId="1" animBg="1"/>
      <p:bldP spid="460814" grpId="2" animBg="1"/>
      <p:bldP spid="460815" grpId="0"/>
      <p:bldP spid="460815" grpId="1"/>
      <p:bldP spid="460815" grpId="2"/>
      <p:bldP spid="460816" grpId="0"/>
      <p:bldP spid="460816" grpId="1"/>
      <p:bldP spid="460816" grpId="2"/>
      <p:bldP spid="460817" grpId="0"/>
      <p:bldP spid="460817" grpId="1"/>
      <p:bldP spid="460817" grpId="2"/>
      <p:bldP spid="460818" grpId="0" animBg="1"/>
      <p:bldP spid="460818" grpId="1" animBg="1"/>
      <p:bldP spid="460818" grpId="2" animBg="1"/>
      <p:bldP spid="460819" grpId="0" animBg="1"/>
      <p:bldP spid="460819" grpId="1" animBg="1"/>
      <p:bldP spid="460819" grpId="2" animBg="1"/>
      <p:bldP spid="460820" grpId="0"/>
      <p:bldP spid="460820" grpId="1"/>
      <p:bldP spid="460820" grpId="2"/>
      <p:bldP spid="460821" grpId="0"/>
      <p:bldP spid="460821" grpId="1"/>
      <p:bldP spid="460821" grpId="2"/>
      <p:bldP spid="460822" grpId="0"/>
      <p:bldP spid="460822" grpId="1"/>
      <p:bldP spid="460822" grpId="2"/>
      <p:bldP spid="460823" grpId="0"/>
      <p:bldP spid="460823" grpId="1"/>
      <p:bldP spid="460823" grpId="2"/>
      <p:bldP spid="460824" grpId="0"/>
      <p:bldP spid="460824" grpId="1"/>
      <p:bldP spid="460828" grpId="0"/>
      <p:bldP spid="460828" grpId="1"/>
      <p:bldP spid="460829" grpId="0"/>
      <p:bldP spid="460829" grpId="1"/>
      <p:bldP spid="460830" grpId="0" animBg="1"/>
      <p:bldP spid="460830" grpId="1" animBg="1"/>
      <p:bldP spid="460831" grpId="0" animBg="1"/>
      <p:bldP spid="460831" grpId="1" animBg="1"/>
      <p:bldP spid="460832" grpId="0"/>
      <p:bldP spid="460832" grpId="1"/>
      <p:bldP spid="460834" grpId="0" animBg="1"/>
      <p:bldP spid="460834" grpId="1" animBg="1"/>
      <p:bldP spid="460835" grpId="0" animBg="1"/>
      <p:bldP spid="460835" grpId="1" animBg="1"/>
      <p:bldP spid="460836" grpId="0"/>
      <p:bldP spid="460836" grpId="1"/>
      <p:bldP spid="460840" grpId="0"/>
      <p:bldP spid="460840" grpId="1"/>
      <p:bldP spid="460841" grpId="0"/>
      <p:bldP spid="460841" grpId="1"/>
      <p:bldP spid="460842" grpId="0" animBg="1"/>
      <p:bldP spid="460842" grpId="1" animBg="1"/>
      <p:bldP spid="460843" grpId="0" animBg="1"/>
      <p:bldP spid="460843" grpId="1"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74" name="Text Box 50"/>
          <p:cNvSpPr txBox="1">
            <a:spLocks noChangeArrowheads="1"/>
          </p:cNvSpPr>
          <p:nvPr/>
        </p:nvSpPr>
        <p:spPr bwMode="auto">
          <a:xfrm>
            <a:off x="5499100" y="3851275"/>
            <a:ext cx="2012950" cy="336550"/>
          </a:xfrm>
          <a:prstGeom prst="rect">
            <a:avLst/>
          </a:prstGeom>
          <a:noFill/>
          <a:ln w="9525">
            <a:noFill/>
            <a:miter lim="800000"/>
            <a:headEnd/>
            <a:tailEnd/>
          </a:ln>
        </p:spPr>
        <p:txBody>
          <a:bodyPr wrap="none">
            <a:spAutoFit/>
          </a:bodyPr>
          <a:lstStyle/>
          <a:p>
            <a:r>
              <a:rPr lang="en-US" sz="1600"/>
              <a:t>325 g N</a:t>
            </a:r>
            <a:r>
              <a:rPr lang="en-US" sz="1600" baseline="-25000"/>
              <a:t>2</a:t>
            </a:r>
            <a:r>
              <a:rPr lang="en-US" sz="1600"/>
              <a:t>O</a:t>
            </a:r>
            <a:r>
              <a:rPr lang="en-US" sz="1600" baseline="-25000"/>
              <a:t>4</a:t>
            </a:r>
            <a:r>
              <a:rPr lang="en-US" sz="1600"/>
              <a:t>   excess</a:t>
            </a:r>
          </a:p>
        </p:txBody>
      </p:sp>
      <p:sp>
        <p:nvSpPr>
          <p:cNvPr id="461865" name="Text Box 41"/>
          <p:cNvSpPr txBox="1">
            <a:spLocks noChangeArrowheads="1"/>
          </p:cNvSpPr>
          <p:nvPr/>
        </p:nvSpPr>
        <p:spPr bwMode="auto">
          <a:xfrm>
            <a:off x="5143500" y="5740400"/>
            <a:ext cx="1096963" cy="336550"/>
          </a:xfrm>
          <a:prstGeom prst="rect">
            <a:avLst/>
          </a:prstGeom>
          <a:noFill/>
          <a:ln w="9525">
            <a:noFill/>
            <a:miter lim="800000"/>
            <a:headEnd/>
            <a:tailEnd/>
          </a:ln>
        </p:spPr>
        <p:txBody>
          <a:bodyPr wrap="none">
            <a:spAutoFit/>
          </a:bodyPr>
          <a:lstStyle/>
          <a:p>
            <a:r>
              <a:rPr lang="en-US" sz="1600"/>
              <a:t>92 g N</a:t>
            </a:r>
            <a:r>
              <a:rPr lang="en-US" sz="1600" baseline="-25000"/>
              <a:t>2</a:t>
            </a:r>
            <a:r>
              <a:rPr lang="en-US" sz="1600"/>
              <a:t>O</a:t>
            </a:r>
            <a:r>
              <a:rPr lang="en-US" sz="1600" baseline="-25000"/>
              <a:t>4</a:t>
            </a:r>
            <a:endParaRPr lang="en-US" sz="1600"/>
          </a:p>
        </p:txBody>
      </p:sp>
      <p:sp>
        <p:nvSpPr>
          <p:cNvPr id="461827" name="Text Box 3"/>
          <p:cNvSpPr txBox="1">
            <a:spLocks noChangeArrowheads="1"/>
          </p:cNvSpPr>
          <p:nvPr/>
        </p:nvSpPr>
        <p:spPr bwMode="auto">
          <a:xfrm>
            <a:off x="6467475" y="5910263"/>
            <a:ext cx="1209675" cy="336550"/>
          </a:xfrm>
          <a:prstGeom prst="rect">
            <a:avLst/>
          </a:prstGeom>
          <a:noFill/>
          <a:ln w="9525">
            <a:noFill/>
            <a:miter lim="800000"/>
            <a:headEnd/>
            <a:tailEnd/>
          </a:ln>
        </p:spPr>
        <p:txBody>
          <a:bodyPr wrap="none">
            <a:spAutoFit/>
          </a:bodyPr>
          <a:lstStyle/>
          <a:p>
            <a:r>
              <a:rPr lang="en-US" sz="1600"/>
              <a:t>575 g N</a:t>
            </a:r>
            <a:r>
              <a:rPr lang="en-US" sz="1600" baseline="-25000"/>
              <a:t>2</a:t>
            </a:r>
            <a:r>
              <a:rPr lang="en-US" sz="1600"/>
              <a:t>O</a:t>
            </a:r>
            <a:r>
              <a:rPr lang="en-US" sz="1600" baseline="-25000"/>
              <a:t>4</a:t>
            </a:r>
            <a:endParaRPr lang="en-US" sz="1600"/>
          </a:p>
        </p:txBody>
      </p:sp>
      <p:sp>
        <p:nvSpPr>
          <p:cNvPr id="461826" name="Text Box 2"/>
          <p:cNvSpPr txBox="1">
            <a:spLocks noChangeArrowheads="1"/>
          </p:cNvSpPr>
          <p:nvPr/>
        </p:nvSpPr>
        <p:spPr bwMode="auto">
          <a:xfrm>
            <a:off x="6478588" y="5910263"/>
            <a:ext cx="1209675" cy="336550"/>
          </a:xfrm>
          <a:prstGeom prst="rect">
            <a:avLst/>
          </a:prstGeom>
          <a:noFill/>
          <a:ln w="9525">
            <a:noFill/>
            <a:miter lim="800000"/>
            <a:headEnd/>
            <a:tailEnd/>
          </a:ln>
        </p:spPr>
        <p:txBody>
          <a:bodyPr wrap="none">
            <a:spAutoFit/>
          </a:bodyPr>
          <a:lstStyle/>
          <a:p>
            <a:r>
              <a:rPr lang="en-US" sz="1600"/>
              <a:t>575 g N</a:t>
            </a:r>
            <a:r>
              <a:rPr lang="en-US" sz="1600" baseline="-25000"/>
              <a:t>2</a:t>
            </a:r>
            <a:r>
              <a:rPr lang="en-US" sz="1600"/>
              <a:t>O</a:t>
            </a:r>
            <a:r>
              <a:rPr lang="en-US" sz="1600" baseline="-25000"/>
              <a:t>4</a:t>
            </a:r>
            <a:endParaRPr lang="en-US" sz="1600"/>
          </a:p>
        </p:txBody>
      </p:sp>
      <p:sp>
        <p:nvSpPr>
          <p:cNvPr id="461828" name="Text Box 4"/>
          <p:cNvSpPr txBox="1">
            <a:spLocks noChangeArrowheads="1"/>
          </p:cNvSpPr>
          <p:nvPr/>
        </p:nvSpPr>
        <p:spPr bwMode="auto">
          <a:xfrm>
            <a:off x="941388" y="4181475"/>
            <a:ext cx="1468437" cy="336550"/>
          </a:xfrm>
          <a:prstGeom prst="rect">
            <a:avLst/>
          </a:prstGeom>
          <a:noFill/>
          <a:ln w="9525">
            <a:noFill/>
            <a:miter lim="800000"/>
            <a:headEnd/>
            <a:tailEnd/>
          </a:ln>
        </p:spPr>
        <p:txBody>
          <a:bodyPr wrap="none">
            <a:spAutoFit/>
          </a:bodyPr>
          <a:lstStyle/>
          <a:p>
            <a:r>
              <a:rPr lang="en-US" sz="1600"/>
              <a:t>12.5 mol N</a:t>
            </a:r>
            <a:r>
              <a:rPr lang="en-US" sz="1600" baseline="-25000"/>
              <a:t>2</a:t>
            </a:r>
            <a:r>
              <a:rPr lang="en-US" sz="1600"/>
              <a:t>H</a:t>
            </a:r>
            <a:r>
              <a:rPr lang="en-US" sz="1600" baseline="-25000"/>
              <a:t>4</a:t>
            </a:r>
          </a:p>
        </p:txBody>
      </p:sp>
      <p:sp>
        <p:nvSpPr>
          <p:cNvPr id="152583" name="Text Box 5"/>
          <p:cNvSpPr txBox="1">
            <a:spLocks noChangeArrowheads="1"/>
          </p:cNvSpPr>
          <p:nvPr/>
        </p:nvSpPr>
        <p:spPr bwMode="auto">
          <a:xfrm>
            <a:off x="1336675" y="2287588"/>
            <a:ext cx="6142038" cy="396875"/>
          </a:xfrm>
          <a:prstGeom prst="rect">
            <a:avLst/>
          </a:prstGeom>
          <a:noFill/>
          <a:ln w="9525">
            <a:noFill/>
            <a:miter lim="800000"/>
            <a:headEnd/>
            <a:tailEnd/>
          </a:ln>
        </p:spPr>
        <p:txBody>
          <a:bodyPr wrap="none">
            <a:spAutoFit/>
          </a:bodyPr>
          <a:lstStyle/>
          <a:p>
            <a:r>
              <a:rPr lang="en-US" sz="2000"/>
              <a:t>2 N</a:t>
            </a:r>
            <a:r>
              <a:rPr lang="en-US" sz="2000" baseline="-25000"/>
              <a:t>2</a:t>
            </a:r>
            <a:r>
              <a:rPr lang="en-US" sz="2000"/>
              <a:t>H</a:t>
            </a:r>
            <a:r>
              <a:rPr lang="en-US" sz="2000" baseline="-25000"/>
              <a:t>4</a:t>
            </a:r>
            <a:r>
              <a:rPr lang="en-US" sz="2000"/>
              <a:t>(l)   +   N</a:t>
            </a:r>
            <a:r>
              <a:rPr lang="en-US" sz="2000" baseline="-25000"/>
              <a:t>2</a:t>
            </a:r>
            <a:r>
              <a:rPr lang="en-US" sz="2000"/>
              <a:t>O</a:t>
            </a:r>
            <a:r>
              <a:rPr lang="en-US" sz="2000" baseline="-25000"/>
              <a:t>4</a:t>
            </a:r>
            <a:r>
              <a:rPr lang="en-US" sz="2000"/>
              <a:t>(l)                        N</a:t>
            </a:r>
            <a:r>
              <a:rPr lang="en-US" sz="2000" baseline="-25000"/>
              <a:t>2</a:t>
            </a:r>
            <a:r>
              <a:rPr lang="en-US" sz="2000"/>
              <a:t>(g)   +   H</a:t>
            </a:r>
            <a:r>
              <a:rPr lang="en-US" sz="2000" baseline="-25000"/>
              <a:t>2</a:t>
            </a:r>
            <a:r>
              <a:rPr lang="en-US" sz="2000"/>
              <a:t>O(g)</a:t>
            </a:r>
          </a:p>
        </p:txBody>
      </p:sp>
      <p:sp>
        <p:nvSpPr>
          <p:cNvPr id="152584" name="Text Box 6"/>
          <p:cNvSpPr txBox="1">
            <a:spLocks noChangeArrowheads="1"/>
          </p:cNvSpPr>
          <p:nvPr/>
        </p:nvSpPr>
        <p:spPr bwMode="auto">
          <a:xfrm>
            <a:off x="288925" y="1325563"/>
            <a:ext cx="8297863" cy="517525"/>
          </a:xfrm>
          <a:prstGeom prst="rect">
            <a:avLst/>
          </a:prstGeom>
          <a:noFill/>
          <a:ln w="9525">
            <a:noFill/>
            <a:miter lim="800000"/>
            <a:headEnd/>
            <a:tailEnd/>
          </a:ln>
        </p:spPr>
        <p:txBody>
          <a:bodyPr wrap="none">
            <a:spAutoFit/>
          </a:bodyPr>
          <a:lstStyle/>
          <a:p>
            <a:pPr marL="457200" indent="-457200"/>
            <a:r>
              <a:rPr lang="en-US"/>
              <a:t>5.  An unbalanced chemical equation is given as __N</a:t>
            </a:r>
            <a:r>
              <a:rPr lang="en-US" baseline="-25000"/>
              <a:t>2</a:t>
            </a:r>
            <a:r>
              <a:rPr lang="en-US"/>
              <a:t>H</a:t>
            </a:r>
            <a:r>
              <a:rPr lang="en-US" baseline="-25000"/>
              <a:t>4</a:t>
            </a:r>
            <a:r>
              <a:rPr lang="en-US"/>
              <a:t>(l)  +   __N</a:t>
            </a:r>
            <a:r>
              <a:rPr lang="en-US" baseline="-25000"/>
              <a:t>2</a:t>
            </a:r>
            <a:r>
              <a:rPr lang="en-US"/>
              <a:t>O</a:t>
            </a:r>
            <a:r>
              <a:rPr lang="en-US" baseline="-25000"/>
              <a:t>4</a:t>
            </a:r>
            <a:r>
              <a:rPr lang="en-US"/>
              <a:t>(l)           __N</a:t>
            </a:r>
            <a:r>
              <a:rPr lang="en-US" baseline="-25000"/>
              <a:t>2</a:t>
            </a:r>
            <a:r>
              <a:rPr lang="en-US"/>
              <a:t>(g)   +   __ H</a:t>
            </a:r>
            <a:r>
              <a:rPr lang="en-US" baseline="-25000"/>
              <a:t>2</a:t>
            </a:r>
            <a:r>
              <a:rPr lang="en-US"/>
              <a:t>O(g). </a:t>
            </a:r>
          </a:p>
          <a:p>
            <a:pPr marL="457200" indent="-457200"/>
            <a:r>
              <a:rPr lang="en-US"/>
              <a:t>             If you begin with 400 g of N</a:t>
            </a:r>
            <a:r>
              <a:rPr lang="en-US" baseline="-25000"/>
              <a:t>2</a:t>
            </a:r>
            <a:r>
              <a:rPr lang="en-US"/>
              <a:t>H</a:t>
            </a:r>
            <a:r>
              <a:rPr lang="en-US" baseline="-25000"/>
              <a:t>4</a:t>
            </a:r>
            <a:r>
              <a:rPr lang="en-US"/>
              <a:t> and 900 g of N</a:t>
            </a:r>
            <a:r>
              <a:rPr lang="en-US" baseline="-25000"/>
              <a:t>2</a:t>
            </a:r>
            <a:r>
              <a:rPr lang="en-US"/>
              <a:t>O</a:t>
            </a:r>
            <a:r>
              <a:rPr lang="en-US" baseline="-25000"/>
              <a:t>4</a:t>
            </a:r>
            <a:r>
              <a:rPr lang="en-US"/>
              <a:t>…</a:t>
            </a:r>
          </a:p>
        </p:txBody>
      </p:sp>
      <p:sp>
        <p:nvSpPr>
          <p:cNvPr id="152585" name="Line 7"/>
          <p:cNvSpPr>
            <a:spLocks noChangeShapeType="1"/>
          </p:cNvSpPr>
          <p:nvPr/>
        </p:nvSpPr>
        <p:spPr bwMode="auto">
          <a:xfrm>
            <a:off x="4219575" y="2514600"/>
            <a:ext cx="857250" cy="0"/>
          </a:xfrm>
          <a:prstGeom prst="line">
            <a:avLst/>
          </a:prstGeom>
          <a:noFill/>
          <a:ln w="22225">
            <a:solidFill>
              <a:schemeClr val="tx1"/>
            </a:solidFill>
            <a:round/>
            <a:headEnd/>
            <a:tailEnd type="triangle" w="med" len="med"/>
          </a:ln>
        </p:spPr>
        <p:txBody>
          <a:bodyPr/>
          <a:lstStyle/>
          <a:p>
            <a:endParaRPr lang="en-US"/>
          </a:p>
        </p:txBody>
      </p:sp>
      <p:sp>
        <p:nvSpPr>
          <p:cNvPr id="152586" name="Rectangle 8"/>
          <p:cNvSpPr>
            <a:spLocks noGrp="1" noChangeArrowheads="1"/>
          </p:cNvSpPr>
          <p:nvPr>
            <p:ph type="title"/>
          </p:nvPr>
        </p:nvSpPr>
        <p:spPr>
          <a:noFill/>
        </p:spPr>
        <p:txBody>
          <a:bodyPr/>
          <a:lstStyle/>
          <a:p>
            <a:pPr eaLnBrk="1" hangingPunct="1"/>
            <a:r>
              <a:rPr lang="en-US" sz="2800" i="1" smtClean="0"/>
              <a:t>Limiting Reactant Problems</a:t>
            </a:r>
          </a:p>
        </p:txBody>
      </p:sp>
      <p:sp>
        <p:nvSpPr>
          <p:cNvPr id="461833" name="Oval 9">
            <a:hlinkClick r:id="rId3" action="ppaction://hlinksldjump"/>
          </p:cNvPr>
          <p:cNvSpPr>
            <a:spLocks noChangeArrowheads="1"/>
          </p:cNvSpPr>
          <p:nvPr/>
        </p:nvSpPr>
        <p:spPr bwMode="auto">
          <a:xfrm>
            <a:off x="300038" y="226536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Back</a:t>
            </a:r>
          </a:p>
        </p:txBody>
      </p:sp>
      <p:sp>
        <p:nvSpPr>
          <p:cNvPr id="152588" name="Line 10"/>
          <p:cNvSpPr>
            <a:spLocks noChangeShapeType="1"/>
          </p:cNvSpPr>
          <p:nvPr/>
        </p:nvSpPr>
        <p:spPr bwMode="auto">
          <a:xfrm>
            <a:off x="6153150" y="1495425"/>
            <a:ext cx="304800" cy="0"/>
          </a:xfrm>
          <a:prstGeom prst="line">
            <a:avLst/>
          </a:prstGeom>
          <a:noFill/>
          <a:ln w="12700">
            <a:solidFill>
              <a:schemeClr val="tx1"/>
            </a:solidFill>
            <a:round/>
            <a:headEnd/>
            <a:tailEnd type="triangle" w="med" len="med"/>
          </a:ln>
        </p:spPr>
        <p:txBody>
          <a:bodyPr/>
          <a:lstStyle/>
          <a:p>
            <a:endParaRPr lang="en-US"/>
          </a:p>
        </p:txBody>
      </p:sp>
      <p:sp>
        <p:nvSpPr>
          <p:cNvPr id="152589" name="Text Box 11"/>
          <p:cNvSpPr txBox="1">
            <a:spLocks noChangeArrowheads="1"/>
          </p:cNvSpPr>
          <p:nvPr/>
        </p:nvSpPr>
        <p:spPr bwMode="auto">
          <a:xfrm>
            <a:off x="946150" y="1887538"/>
            <a:ext cx="6340475" cy="304800"/>
          </a:xfrm>
          <a:prstGeom prst="rect">
            <a:avLst/>
          </a:prstGeom>
          <a:noFill/>
          <a:ln w="9525">
            <a:noFill/>
            <a:miter lim="800000"/>
            <a:headEnd/>
            <a:tailEnd/>
          </a:ln>
        </p:spPr>
        <p:txBody>
          <a:bodyPr wrap="none">
            <a:spAutoFit/>
          </a:bodyPr>
          <a:lstStyle/>
          <a:p>
            <a:r>
              <a:rPr lang="en-US"/>
              <a:t>C.  Find the mass of excess reactant left over at the conclusion of the reaction.</a:t>
            </a:r>
          </a:p>
        </p:txBody>
      </p:sp>
      <p:sp>
        <p:nvSpPr>
          <p:cNvPr id="461836" name="Text Box 12"/>
          <p:cNvSpPr txBox="1">
            <a:spLocks noChangeArrowheads="1"/>
          </p:cNvSpPr>
          <p:nvPr/>
        </p:nvSpPr>
        <p:spPr bwMode="auto">
          <a:xfrm>
            <a:off x="1447800" y="2608263"/>
            <a:ext cx="692150" cy="336550"/>
          </a:xfrm>
          <a:prstGeom prst="rect">
            <a:avLst/>
          </a:prstGeom>
          <a:noFill/>
          <a:ln w="9525">
            <a:noFill/>
            <a:miter lim="800000"/>
            <a:headEnd/>
            <a:tailEnd/>
          </a:ln>
        </p:spPr>
        <p:txBody>
          <a:bodyPr wrap="none">
            <a:spAutoFit/>
          </a:bodyPr>
          <a:lstStyle/>
          <a:p>
            <a:r>
              <a:rPr lang="en-US" sz="1600"/>
              <a:t>400 g</a:t>
            </a:r>
          </a:p>
        </p:txBody>
      </p:sp>
      <p:sp>
        <p:nvSpPr>
          <p:cNvPr id="461837" name="Text Box 13"/>
          <p:cNvSpPr txBox="1">
            <a:spLocks noChangeArrowheads="1"/>
          </p:cNvSpPr>
          <p:nvPr/>
        </p:nvSpPr>
        <p:spPr bwMode="auto">
          <a:xfrm>
            <a:off x="2990850" y="2636838"/>
            <a:ext cx="455613" cy="336550"/>
          </a:xfrm>
          <a:prstGeom prst="rect">
            <a:avLst/>
          </a:prstGeom>
          <a:noFill/>
          <a:ln w="9525">
            <a:noFill/>
            <a:miter lim="800000"/>
            <a:headEnd/>
            <a:tailEnd/>
          </a:ln>
        </p:spPr>
        <p:txBody>
          <a:bodyPr wrap="none">
            <a:spAutoFit/>
          </a:bodyPr>
          <a:lstStyle/>
          <a:p>
            <a:r>
              <a:rPr lang="en-US" sz="1600"/>
              <a:t>x g</a:t>
            </a:r>
          </a:p>
        </p:txBody>
      </p:sp>
      <p:sp>
        <p:nvSpPr>
          <p:cNvPr id="461838" name="Line 14"/>
          <p:cNvSpPr>
            <a:spLocks noChangeShapeType="1"/>
          </p:cNvSpPr>
          <p:nvPr/>
        </p:nvSpPr>
        <p:spPr bwMode="auto">
          <a:xfrm>
            <a:off x="1743075" y="2989263"/>
            <a:ext cx="0" cy="1152525"/>
          </a:xfrm>
          <a:prstGeom prst="line">
            <a:avLst/>
          </a:prstGeom>
          <a:noFill/>
          <a:ln w="9525">
            <a:solidFill>
              <a:schemeClr val="tx1"/>
            </a:solidFill>
            <a:round/>
            <a:headEnd/>
            <a:tailEnd type="triangle" w="med" len="med"/>
          </a:ln>
        </p:spPr>
        <p:txBody>
          <a:bodyPr/>
          <a:lstStyle/>
          <a:p>
            <a:endParaRPr lang="en-US"/>
          </a:p>
        </p:txBody>
      </p:sp>
      <p:sp>
        <p:nvSpPr>
          <p:cNvPr id="461839" name="Line 15"/>
          <p:cNvSpPr>
            <a:spLocks noChangeShapeType="1"/>
          </p:cNvSpPr>
          <p:nvPr/>
        </p:nvSpPr>
        <p:spPr bwMode="auto">
          <a:xfrm>
            <a:off x="3211513" y="2997200"/>
            <a:ext cx="0" cy="1152525"/>
          </a:xfrm>
          <a:prstGeom prst="line">
            <a:avLst/>
          </a:prstGeom>
          <a:noFill/>
          <a:ln w="9525">
            <a:solidFill>
              <a:schemeClr val="tx1"/>
            </a:solidFill>
            <a:round/>
            <a:headEnd type="triangle" w="med" len="med"/>
            <a:tailEnd/>
          </a:ln>
        </p:spPr>
        <p:txBody>
          <a:bodyPr/>
          <a:lstStyle/>
          <a:p>
            <a:endParaRPr lang="en-US"/>
          </a:p>
        </p:txBody>
      </p:sp>
      <p:sp>
        <p:nvSpPr>
          <p:cNvPr id="461840" name="Text Box 16"/>
          <p:cNvSpPr txBox="1">
            <a:spLocks noChangeArrowheads="1"/>
          </p:cNvSpPr>
          <p:nvPr/>
        </p:nvSpPr>
        <p:spPr bwMode="auto">
          <a:xfrm>
            <a:off x="1792288" y="3243263"/>
            <a:ext cx="1077912" cy="336550"/>
          </a:xfrm>
          <a:prstGeom prst="rect">
            <a:avLst/>
          </a:prstGeom>
          <a:noFill/>
          <a:ln w="9525">
            <a:noFill/>
            <a:miter lim="800000"/>
            <a:headEnd/>
            <a:tailEnd/>
          </a:ln>
        </p:spPr>
        <p:txBody>
          <a:bodyPr wrap="none">
            <a:spAutoFit/>
          </a:bodyPr>
          <a:lstStyle/>
          <a:p>
            <a:r>
              <a:rPr lang="en-US" sz="1600"/>
              <a:t>/ 32 g/mol</a:t>
            </a:r>
          </a:p>
        </p:txBody>
      </p:sp>
      <p:sp>
        <p:nvSpPr>
          <p:cNvPr id="461841" name="Text Box 17"/>
          <p:cNvSpPr txBox="1">
            <a:spLocks noChangeArrowheads="1"/>
          </p:cNvSpPr>
          <p:nvPr/>
        </p:nvSpPr>
        <p:spPr bwMode="auto">
          <a:xfrm>
            <a:off x="3260725" y="3240088"/>
            <a:ext cx="1122363" cy="336550"/>
          </a:xfrm>
          <a:prstGeom prst="rect">
            <a:avLst/>
          </a:prstGeom>
          <a:noFill/>
          <a:ln w="9525">
            <a:noFill/>
            <a:miter lim="800000"/>
            <a:headEnd/>
            <a:tailEnd/>
          </a:ln>
        </p:spPr>
        <p:txBody>
          <a:bodyPr wrap="none">
            <a:spAutoFit/>
          </a:bodyPr>
          <a:lstStyle/>
          <a:p>
            <a:r>
              <a:rPr lang="en-US" sz="1600"/>
              <a:t>x 92 g/mol</a:t>
            </a:r>
          </a:p>
        </p:txBody>
      </p:sp>
      <p:sp>
        <p:nvSpPr>
          <p:cNvPr id="461842" name="Text Box 18"/>
          <p:cNvSpPr txBox="1">
            <a:spLocks noChangeArrowheads="1"/>
          </p:cNvSpPr>
          <p:nvPr/>
        </p:nvSpPr>
        <p:spPr bwMode="auto">
          <a:xfrm>
            <a:off x="2587625" y="4178300"/>
            <a:ext cx="1481138" cy="336550"/>
          </a:xfrm>
          <a:prstGeom prst="rect">
            <a:avLst/>
          </a:prstGeom>
          <a:noFill/>
          <a:ln w="9525">
            <a:noFill/>
            <a:miter lim="800000"/>
            <a:headEnd/>
            <a:tailEnd/>
          </a:ln>
        </p:spPr>
        <p:txBody>
          <a:bodyPr wrap="none">
            <a:spAutoFit/>
          </a:bodyPr>
          <a:lstStyle/>
          <a:p>
            <a:r>
              <a:rPr lang="en-US" sz="1600"/>
              <a:t>6.25 mol N</a:t>
            </a:r>
            <a:r>
              <a:rPr lang="en-US" sz="1600" baseline="-25000"/>
              <a:t>2</a:t>
            </a:r>
            <a:r>
              <a:rPr lang="en-US" sz="1600"/>
              <a:t>O</a:t>
            </a:r>
            <a:r>
              <a:rPr lang="en-US" sz="1600" baseline="-25000"/>
              <a:t>4</a:t>
            </a:r>
          </a:p>
        </p:txBody>
      </p:sp>
      <p:sp>
        <p:nvSpPr>
          <p:cNvPr id="461849" name="Text Box 25"/>
          <p:cNvSpPr txBox="1">
            <a:spLocks noChangeArrowheads="1"/>
          </p:cNvSpPr>
          <p:nvPr/>
        </p:nvSpPr>
        <p:spPr bwMode="auto">
          <a:xfrm>
            <a:off x="1463675" y="5916613"/>
            <a:ext cx="2490788" cy="336550"/>
          </a:xfrm>
          <a:prstGeom prst="rect">
            <a:avLst/>
          </a:prstGeom>
          <a:noFill/>
          <a:ln w="9525">
            <a:noFill/>
            <a:miter lim="800000"/>
            <a:headEnd/>
            <a:tailEnd/>
          </a:ln>
        </p:spPr>
        <p:txBody>
          <a:bodyPr wrap="none">
            <a:spAutoFit/>
          </a:bodyPr>
          <a:lstStyle/>
          <a:p>
            <a:r>
              <a:rPr lang="en-US" sz="1600"/>
              <a:t>x g N</a:t>
            </a:r>
            <a:r>
              <a:rPr lang="en-US" sz="1600" baseline="-25000"/>
              <a:t>2</a:t>
            </a:r>
            <a:r>
              <a:rPr lang="en-US" sz="1600"/>
              <a:t>O</a:t>
            </a:r>
            <a:r>
              <a:rPr lang="en-US" sz="1600" baseline="-25000"/>
              <a:t>4</a:t>
            </a:r>
            <a:r>
              <a:rPr lang="en-US" sz="1600"/>
              <a:t> = 12.5 mol N</a:t>
            </a:r>
            <a:r>
              <a:rPr lang="en-US" sz="1600" baseline="-25000"/>
              <a:t>2</a:t>
            </a:r>
            <a:r>
              <a:rPr lang="en-US" sz="1600"/>
              <a:t>H</a:t>
            </a:r>
            <a:r>
              <a:rPr lang="en-US" sz="1600" baseline="-25000"/>
              <a:t>4</a:t>
            </a:r>
          </a:p>
        </p:txBody>
      </p:sp>
      <p:grpSp>
        <p:nvGrpSpPr>
          <p:cNvPr id="2" name="Group 26"/>
          <p:cNvGrpSpPr>
            <a:grpSpLocks/>
          </p:cNvGrpSpPr>
          <p:nvPr/>
        </p:nvGrpSpPr>
        <p:grpSpPr bwMode="auto">
          <a:xfrm>
            <a:off x="3963988" y="5673725"/>
            <a:ext cx="1119187" cy="808038"/>
            <a:chOff x="4174" y="2818"/>
            <a:chExt cx="756" cy="509"/>
          </a:xfrm>
        </p:grpSpPr>
        <p:sp>
          <p:nvSpPr>
            <p:cNvPr id="152617" name="AutoShape 27"/>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2618" name="Line 28"/>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61853" name="Text Box 29"/>
          <p:cNvSpPr txBox="1">
            <a:spLocks noChangeArrowheads="1"/>
          </p:cNvSpPr>
          <p:nvPr/>
        </p:nvSpPr>
        <p:spPr bwMode="auto">
          <a:xfrm>
            <a:off x="3943350" y="6097588"/>
            <a:ext cx="1185863" cy="336550"/>
          </a:xfrm>
          <a:prstGeom prst="rect">
            <a:avLst/>
          </a:prstGeom>
          <a:noFill/>
          <a:ln w="9525">
            <a:noFill/>
            <a:miter lim="800000"/>
            <a:headEnd/>
            <a:tailEnd/>
          </a:ln>
        </p:spPr>
        <p:txBody>
          <a:bodyPr wrap="none">
            <a:spAutoFit/>
          </a:bodyPr>
          <a:lstStyle/>
          <a:p>
            <a:r>
              <a:rPr lang="en-US" sz="1600"/>
              <a:t>2 mol N</a:t>
            </a:r>
            <a:r>
              <a:rPr lang="en-US" sz="1600" baseline="-25000"/>
              <a:t>2</a:t>
            </a:r>
            <a:r>
              <a:rPr lang="en-US" sz="1600"/>
              <a:t>H</a:t>
            </a:r>
            <a:r>
              <a:rPr lang="en-US" sz="1600" baseline="-25000"/>
              <a:t>4</a:t>
            </a:r>
          </a:p>
        </p:txBody>
      </p:sp>
      <p:sp>
        <p:nvSpPr>
          <p:cNvPr id="461854" name="Text Box 30"/>
          <p:cNvSpPr txBox="1">
            <a:spLocks noChangeArrowheads="1"/>
          </p:cNvSpPr>
          <p:nvPr/>
        </p:nvSpPr>
        <p:spPr bwMode="auto">
          <a:xfrm>
            <a:off x="3930650" y="5740400"/>
            <a:ext cx="1198563" cy="336550"/>
          </a:xfrm>
          <a:prstGeom prst="rect">
            <a:avLst/>
          </a:prstGeom>
          <a:noFill/>
          <a:ln w="9525">
            <a:noFill/>
            <a:miter lim="800000"/>
            <a:headEnd/>
            <a:tailEnd/>
          </a:ln>
        </p:spPr>
        <p:txBody>
          <a:bodyPr wrap="none">
            <a:spAutoFit/>
          </a:bodyPr>
          <a:lstStyle/>
          <a:p>
            <a:r>
              <a:rPr lang="en-US" sz="1600"/>
              <a:t>1 mol N</a:t>
            </a:r>
            <a:r>
              <a:rPr lang="en-US" sz="1600" baseline="-25000"/>
              <a:t>2</a:t>
            </a:r>
            <a:r>
              <a:rPr lang="en-US" sz="1600"/>
              <a:t>O</a:t>
            </a:r>
            <a:r>
              <a:rPr lang="en-US" sz="1600" baseline="-25000"/>
              <a:t>4</a:t>
            </a:r>
            <a:endParaRPr lang="en-US" sz="1600"/>
          </a:p>
        </p:txBody>
      </p:sp>
      <p:sp>
        <p:nvSpPr>
          <p:cNvPr id="461855" name="Line 31"/>
          <p:cNvSpPr>
            <a:spLocks noChangeShapeType="1"/>
          </p:cNvSpPr>
          <p:nvPr/>
        </p:nvSpPr>
        <p:spPr bwMode="auto">
          <a:xfrm flipV="1">
            <a:off x="3081338" y="6048375"/>
            <a:ext cx="776287" cy="98425"/>
          </a:xfrm>
          <a:prstGeom prst="line">
            <a:avLst/>
          </a:prstGeom>
          <a:noFill/>
          <a:ln w="9525">
            <a:solidFill>
              <a:srgbClr val="FF0000"/>
            </a:solidFill>
            <a:round/>
            <a:headEnd/>
            <a:tailEnd/>
          </a:ln>
        </p:spPr>
        <p:txBody>
          <a:bodyPr/>
          <a:lstStyle/>
          <a:p>
            <a:endParaRPr lang="en-US"/>
          </a:p>
        </p:txBody>
      </p:sp>
      <p:sp>
        <p:nvSpPr>
          <p:cNvPr id="461856" name="Line 32"/>
          <p:cNvSpPr>
            <a:spLocks noChangeShapeType="1"/>
          </p:cNvSpPr>
          <p:nvPr/>
        </p:nvSpPr>
        <p:spPr bwMode="auto">
          <a:xfrm flipV="1">
            <a:off x="4230688" y="6229350"/>
            <a:ext cx="752475" cy="127000"/>
          </a:xfrm>
          <a:prstGeom prst="line">
            <a:avLst/>
          </a:prstGeom>
          <a:noFill/>
          <a:ln w="9525">
            <a:solidFill>
              <a:srgbClr val="FF0000"/>
            </a:solidFill>
            <a:round/>
            <a:headEnd/>
            <a:tailEnd/>
          </a:ln>
        </p:spPr>
        <p:txBody>
          <a:bodyPr/>
          <a:lstStyle/>
          <a:p>
            <a:endParaRPr lang="en-US"/>
          </a:p>
        </p:txBody>
      </p:sp>
      <p:sp>
        <p:nvSpPr>
          <p:cNvPr id="461857" name="Text Box 33"/>
          <p:cNvSpPr txBox="1">
            <a:spLocks noChangeArrowheads="1"/>
          </p:cNvSpPr>
          <p:nvPr/>
        </p:nvSpPr>
        <p:spPr bwMode="auto">
          <a:xfrm>
            <a:off x="6245225" y="5905500"/>
            <a:ext cx="303213" cy="336550"/>
          </a:xfrm>
          <a:prstGeom prst="rect">
            <a:avLst/>
          </a:prstGeom>
          <a:noFill/>
          <a:ln w="9525">
            <a:noFill/>
            <a:miter lim="800000"/>
            <a:headEnd/>
            <a:tailEnd/>
          </a:ln>
        </p:spPr>
        <p:txBody>
          <a:bodyPr wrap="none">
            <a:spAutoFit/>
          </a:bodyPr>
          <a:lstStyle/>
          <a:p>
            <a:r>
              <a:rPr lang="en-US" sz="1600"/>
              <a:t>=</a:t>
            </a:r>
          </a:p>
        </p:txBody>
      </p:sp>
      <p:grpSp>
        <p:nvGrpSpPr>
          <p:cNvPr id="3" name="Group 37"/>
          <p:cNvGrpSpPr>
            <a:grpSpLocks/>
          </p:cNvGrpSpPr>
          <p:nvPr/>
        </p:nvGrpSpPr>
        <p:grpSpPr bwMode="auto">
          <a:xfrm>
            <a:off x="5119688" y="5673725"/>
            <a:ext cx="1128712" cy="808038"/>
            <a:chOff x="4174" y="2818"/>
            <a:chExt cx="756" cy="509"/>
          </a:xfrm>
        </p:grpSpPr>
        <p:sp>
          <p:nvSpPr>
            <p:cNvPr id="152615" name="AutoShape 38"/>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2616" name="Line 39"/>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61864" name="Text Box 40"/>
          <p:cNvSpPr txBox="1">
            <a:spLocks noChangeArrowheads="1"/>
          </p:cNvSpPr>
          <p:nvPr/>
        </p:nvSpPr>
        <p:spPr bwMode="auto">
          <a:xfrm>
            <a:off x="5070475" y="6097588"/>
            <a:ext cx="1198563" cy="336550"/>
          </a:xfrm>
          <a:prstGeom prst="rect">
            <a:avLst/>
          </a:prstGeom>
          <a:noFill/>
          <a:ln w="9525">
            <a:noFill/>
            <a:miter lim="800000"/>
            <a:headEnd/>
            <a:tailEnd/>
          </a:ln>
        </p:spPr>
        <p:txBody>
          <a:bodyPr wrap="none">
            <a:spAutoFit/>
          </a:bodyPr>
          <a:lstStyle/>
          <a:p>
            <a:r>
              <a:rPr lang="en-US" sz="1600"/>
              <a:t>1 mol N</a:t>
            </a:r>
            <a:r>
              <a:rPr lang="en-US" sz="1600" baseline="-25000"/>
              <a:t>2</a:t>
            </a:r>
            <a:r>
              <a:rPr lang="en-US" sz="1600"/>
              <a:t>O</a:t>
            </a:r>
            <a:r>
              <a:rPr lang="en-US" sz="1600" baseline="-25000"/>
              <a:t>4</a:t>
            </a:r>
          </a:p>
        </p:txBody>
      </p:sp>
      <p:sp>
        <p:nvSpPr>
          <p:cNvPr id="461866" name="Line 42"/>
          <p:cNvSpPr>
            <a:spLocks noChangeShapeType="1"/>
          </p:cNvSpPr>
          <p:nvPr/>
        </p:nvSpPr>
        <p:spPr bwMode="auto">
          <a:xfrm flipV="1">
            <a:off x="5405438" y="6254750"/>
            <a:ext cx="577850" cy="101600"/>
          </a:xfrm>
          <a:prstGeom prst="line">
            <a:avLst/>
          </a:prstGeom>
          <a:noFill/>
          <a:ln w="9525">
            <a:solidFill>
              <a:srgbClr val="FF0000"/>
            </a:solidFill>
            <a:round/>
            <a:headEnd/>
            <a:tailEnd/>
          </a:ln>
        </p:spPr>
        <p:txBody>
          <a:bodyPr/>
          <a:lstStyle/>
          <a:p>
            <a:endParaRPr lang="en-US"/>
          </a:p>
        </p:txBody>
      </p:sp>
      <p:sp>
        <p:nvSpPr>
          <p:cNvPr id="461867" name="Line 43"/>
          <p:cNvSpPr>
            <a:spLocks noChangeShapeType="1"/>
          </p:cNvSpPr>
          <p:nvPr/>
        </p:nvSpPr>
        <p:spPr bwMode="auto">
          <a:xfrm flipV="1">
            <a:off x="4300538" y="5886450"/>
            <a:ext cx="587375" cy="98425"/>
          </a:xfrm>
          <a:prstGeom prst="line">
            <a:avLst/>
          </a:prstGeom>
          <a:noFill/>
          <a:ln w="9525">
            <a:solidFill>
              <a:srgbClr val="FF0000"/>
            </a:solidFill>
            <a:round/>
            <a:headEnd/>
            <a:tailEnd/>
          </a:ln>
        </p:spPr>
        <p:txBody>
          <a:bodyPr/>
          <a:lstStyle/>
          <a:p>
            <a:endParaRPr lang="en-US"/>
          </a:p>
        </p:txBody>
      </p:sp>
      <p:sp>
        <p:nvSpPr>
          <p:cNvPr id="152608" name="Text Box 44"/>
          <p:cNvSpPr txBox="1">
            <a:spLocks noChangeArrowheads="1"/>
          </p:cNvSpPr>
          <p:nvPr/>
        </p:nvSpPr>
        <p:spPr bwMode="auto">
          <a:xfrm>
            <a:off x="4175125" y="1325563"/>
            <a:ext cx="282575" cy="304800"/>
          </a:xfrm>
          <a:prstGeom prst="rect">
            <a:avLst/>
          </a:prstGeom>
          <a:noFill/>
          <a:ln w="9525">
            <a:noFill/>
            <a:miter lim="800000"/>
            <a:headEnd/>
            <a:tailEnd/>
          </a:ln>
        </p:spPr>
        <p:txBody>
          <a:bodyPr wrap="none">
            <a:spAutoFit/>
          </a:bodyPr>
          <a:lstStyle/>
          <a:p>
            <a:r>
              <a:rPr lang="en-US">
                <a:solidFill>
                  <a:schemeClr val="accent2"/>
                </a:solidFill>
              </a:rPr>
              <a:t>2</a:t>
            </a:r>
          </a:p>
        </p:txBody>
      </p:sp>
      <p:sp>
        <p:nvSpPr>
          <p:cNvPr id="152609" name="Text Box 45"/>
          <p:cNvSpPr txBox="1">
            <a:spLocks noChangeArrowheads="1"/>
          </p:cNvSpPr>
          <p:nvPr/>
        </p:nvSpPr>
        <p:spPr bwMode="auto">
          <a:xfrm>
            <a:off x="6537325" y="1325563"/>
            <a:ext cx="282575" cy="304800"/>
          </a:xfrm>
          <a:prstGeom prst="rect">
            <a:avLst/>
          </a:prstGeom>
          <a:noFill/>
          <a:ln w="9525">
            <a:noFill/>
            <a:miter lim="800000"/>
            <a:headEnd/>
            <a:tailEnd/>
          </a:ln>
        </p:spPr>
        <p:txBody>
          <a:bodyPr wrap="none">
            <a:spAutoFit/>
          </a:bodyPr>
          <a:lstStyle/>
          <a:p>
            <a:r>
              <a:rPr lang="en-US">
                <a:solidFill>
                  <a:schemeClr val="accent2"/>
                </a:solidFill>
              </a:rPr>
              <a:t>3</a:t>
            </a:r>
          </a:p>
        </p:txBody>
      </p:sp>
      <p:sp>
        <p:nvSpPr>
          <p:cNvPr id="152610" name="Text Box 46"/>
          <p:cNvSpPr txBox="1">
            <a:spLocks noChangeArrowheads="1"/>
          </p:cNvSpPr>
          <p:nvPr/>
        </p:nvSpPr>
        <p:spPr bwMode="auto">
          <a:xfrm>
            <a:off x="7556500" y="1325563"/>
            <a:ext cx="282575" cy="304800"/>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461871" name="Text Box 47"/>
          <p:cNvSpPr txBox="1">
            <a:spLocks noChangeArrowheads="1"/>
          </p:cNvSpPr>
          <p:nvPr/>
        </p:nvSpPr>
        <p:spPr bwMode="auto">
          <a:xfrm>
            <a:off x="5499100" y="3308350"/>
            <a:ext cx="1820863" cy="336550"/>
          </a:xfrm>
          <a:prstGeom prst="rect">
            <a:avLst/>
          </a:prstGeom>
          <a:noFill/>
          <a:ln w="9525">
            <a:noFill/>
            <a:miter lim="800000"/>
            <a:headEnd/>
            <a:tailEnd/>
          </a:ln>
        </p:spPr>
        <p:txBody>
          <a:bodyPr wrap="none">
            <a:spAutoFit/>
          </a:bodyPr>
          <a:lstStyle/>
          <a:p>
            <a:r>
              <a:rPr lang="en-US" sz="1600"/>
              <a:t>900 g N</a:t>
            </a:r>
            <a:r>
              <a:rPr lang="en-US" sz="1600" baseline="-25000"/>
              <a:t>2</a:t>
            </a:r>
            <a:r>
              <a:rPr lang="en-US" sz="1600"/>
              <a:t>O</a:t>
            </a:r>
            <a:r>
              <a:rPr lang="en-US" sz="1600" baseline="-25000"/>
              <a:t>4</a:t>
            </a:r>
            <a:r>
              <a:rPr lang="en-US" sz="1600"/>
              <a:t>   have</a:t>
            </a:r>
          </a:p>
        </p:txBody>
      </p:sp>
      <p:sp>
        <p:nvSpPr>
          <p:cNvPr id="461872" name="Text Box 48"/>
          <p:cNvSpPr txBox="1">
            <a:spLocks noChangeArrowheads="1"/>
          </p:cNvSpPr>
          <p:nvPr/>
        </p:nvSpPr>
        <p:spPr bwMode="auto">
          <a:xfrm>
            <a:off x="5384800" y="3556000"/>
            <a:ext cx="2185988" cy="336550"/>
          </a:xfrm>
          <a:prstGeom prst="rect">
            <a:avLst/>
          </a:prstGeom>
          <a:noFill/>
          <a:ln w="9525">
            <a:noFill/>
            <a:miter lim="800000"/>
            <a:headEnd/>
            <a:tailEnd/>
          </a:ln>
        </p:spPr>
        <p:txBody>
          <a:bodyPr wrap="none">
            <a:spAutoFit/>
          </a:bodyPr>
          <a:lstStyle/>
          <a:p>
            <a:r>
              <a:rPr lang="en-US" sz="1600"/>
              <a:t>-                      needed</a:t>
            </a:r>
          </a:p>
        </p:txBody>
      </p:sp>
      <p:sp>
        <p:nvSpPr>
          <p:cNvPr id="461873" name="Line 49"/>
          <p:cNvSpPr>
            <a:spLocks noChangeShapeType="1"/>
          </p:cNvSpPr>
          <p:nvPr/>
        </p:nvSpPr>
        <p:spPr bwMode="auto">
          <a:xfrm>
            <a:off x="5553075" y="3876675"/>
            <a:ext cx="1695450" cy="0"/>
          </a:xfrm>
          <a:prstGeom prst="line">
            <a:avLst/>
          </a:prstGeom>
          <a:noFill/>
          <a:ln w="9525">
            <a:solidFill>
              <a:schemeClr val="tx1"/>
            </a:solidFill>
            <a:round/>
            <a:headEnd/>
            <a:tailEnd/>
          </a:ln>
        </p:spPr>
        <p:txBody>
          <a:bodyPr/>
          <a:lstStyle/>
          <a:p>
            <a:endParaRPr lang="en-US"/>
          </a:p>
        </p:txBody>
      </p:sp>
      <p:sp>
        <p:nvSpPr>
          <p:cNvPr id="461875" name="Text Box 51"/>
          <p:cNvSpPr txBox="1">
            <a:spLocks noChangeArrowheads="1"/>
          </p:cNvSpPr>
          <p:nvPr/>
        </p:nvSpPr>
        <p:spPr bwMode="auto">
          <a:xfrm>
            <a:off x="2936875" y="2659063"/>
            <a:ext cx="636588" cy="304800"/>
          </a:xfrm>
          <a:prstGeom prst="rect">
            <a:avLst/>
          </a:prstGeom>
          <a:noFill/>
          <a:ln w="9525">
            <a:noFill/>
            <a:miter lim="800000"/>
            <a:headEnd/>
            <a:tailEnd/>
          </a:ln>
        </p:spPr>
        <p:txBody>
          <a:bodyPr wrap="none">
            <a:spAutoFit/>
          </a:bodyPr>
          <a:lstStyle/>
          <a:p>
            <a:r>
              <a:rPr lang="en-US" b="1">
                <a:solidFill>
                  <a:schemeClr val="accent2"/>
                </a:solidFill>
              </a:rPr>
              <a:t>575 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61833"/>
                                        </p:tgtEl>
                                        <p:attrNameLst>
                                          <p:attrName>style.visibility</p:attrName>
                                        </p:attrNameLst>
                                      </p:cBhvr>
                                      <p:to>
                                        <p:strVal val="visible"/>
                                      </p:to>
                                    </p:set>
                                    <p:anim calcmode="lin" valueType="num">
                                      <p:cBhvr>
                                        <p:cTn id="7" dur="500" fill="hold"/>
                                        <p:tgtEl>
                                          <p:spTgt spid="461833"/>
                                        </p:tgtEl>
                                        <p:attrNameLst>
                                          <p:attrName>ppt_w</p:attrName>
                                        </p:attrNameLst>
                                      </p:cBhvr>
                                      <p:tavLst>
                                        <p:tav tm="0">
                                          <p:val>
                                            <p:fltVal val="0"/>
                                          </p:val>
                                        </p:tav>
                                        <p:tav tm="100000">
                                          <p:val>
                                            <p:strVal val="#ppt_w"/>
                                          </p:val>
                                        </p:tav>
                                      </p:tavLst>
                                    </p:anim>
                                    <p:anim calcmode="lin" valueType="num">
                                      <p:cBhvr>
                                        <p:cTn id="8" dur="500" fill="hold"/>
                                        <p:tgtEl>
                                          <p:spTgt spid="461833"/>
                                        </p:tgtEl>
                                        <p:attrNameLst>
                                          <p:attrName>ppt_h</p:attrName>
                                        </p:attrNameLst>
                                      </p:cBhvr>
                                      <p:tavLst>
                                        <p:tav tm="0">
                                          <p:val>
                                            <p:fltVal val="0"/>
                                          </p:val>
                                        </p:tav>
                                        <p:tav tm="100000">
                                          <p:val>
                                            <p:strVal val="#ppt_h"/>
                                          </p:val>
                                        </p:tav>
                                      </p:tavLst>
                                    </p:anim>
                                    <p:animEffect transition="in" filter="fade">
                                      <p:cBhvr>
                                        <p:cTn id="9" dur="500"/>
                                        <p:tgtEl>
                                          <p:spTgt spid="46183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61836"/>
                                        </p:tgtEl>
                                        <p:attrNameLst>
                                          <p:attrName>style.visibility</p:attrName>
                                        </p:attrNameLst>
                                      </p:cBhvr>
                                      <p:to>
                                        <p:strVal val="visible"/>
                                      </p:to>
                                    </p:set>
                                    <p:anim calcmode="lin" valueType="num">
                                      <p:cBhvr>
                                        <p:cTn id="14" dur="500" fill="hold"/>
                                        <p:tgtEl>
                                          <p:spTgt spid="461836"/>
                                        </p:tgtEl>
                                        <p:attrNameLst>
                                          <p:attrName>ppt_w</p:attrName>
                                        </p:attrNameLst>
                                      </p:cBhvr>
                                      <p:tavLst>
                                        <p:tav tm="0">
                                          <p:val>
                                            <p:fltVal val="0"/>
                                          </p:val>
                                        </p:tav>
                                        <p:tav tm="100000">
                                          <p:val>
                                            <p:strVal val="#ppt_w"/>
                                          </p:val>
                                        </p:tav>
                                      </p:tavLst>
                                    </p:anim>
                                    <p:anim calcmode="lin" valueType="num">
                                      <p:cBhvr>
                                        <p:cTn id="15" dur="500" fill="hold"/>
                                        <p:tgtEl>
                                          <p:spTgt spid="461836"/>
                                        </p:tgtEl>
                                        <p:attrNameLst>
                                          <p:attrName>ppt_h</p:attrName>
                                        </p:attrNameLst>
                                      </p:cBhvr>
                                      <p:tavLst>
                                        <p:tav tm="0">
                                          <p:val>
                                            <p:fltVal val="0"/>
                                          </p:val>
                                        </p:tav>
                                        <p:tav tm="100000">
                                          <p:val>
                                            <p:strVal val="#ppt_h"/>
                                          </p:val>
                                        </p:tav>
                                      </p:tavLst>
                                    </p:anim>
                                    <p:animEffect transition="in" filter="fade">
                                      <p:cBhvr>
                                        <p:cTn id="16" dur="500"/>
                                        <p:tgtEl>
                                          <p:spTgt spid="46183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61837"/>
                                        </p:tgtEl>
                                        <p:attrNameLst>
                                          <p:attrName>style.visibility</p:attrName>
                                        </p:attrNameLst>
                                      </p:cBhvr>
                                      <p:to>
                                        <p:strVal val="visible"/>
                                      </p:to>
                                    </p:set>
                                    <p:anim calcmode="lin" valueType="num">
                                      <p:cBhvr>
                                        <p:cTn id="21" dur="500" fill="hold"/>
                                        <p:tgtEl>
                                          <p:spTgt spid="461837"/>
                                        </p:tgtEl>
                                        <p:attrNameLst>
                                          <p:attrName>ppt_w</p:attrName>
                                        </p:attrNameLst>
                                      </p:cBhvr>
                                      <p:tavLst>
                                        <p:tav tm="0">
                                          <p:val>
                                            <p:fltVal val="0"/>
                                          </p:val>
                                        </p:tav>
                                        <p:tav tm="100000">
                                          <p:val>
                                            <p:strVal val="#ppt_w"/>
                                          </p:val>
                                        </p:tav>
                                      </p:tavLst>
                                    </p:anim>
                                    <p:anim calcmode="lin" valueType="num">
                                      <p:cBhvr>
                                        <p:cTn id="22" dur="500" fill="hold"/>
                                        <p:tgtEl>
                                          <p:spTgt spid="461837"/>
                                        </p:tgtEl>
                                        <p:attrNameLst>
                                          <p:attrName>ppt_h</p:attrName>
                                        </p:attrNameLst>
                                      </p:cBhvr>
                                      <p:tavLst>
                                        <p:tav tm="0">
                                          <p:val>
                                            <p:fltVal val="0"/>
                                          </p:val>
                                        </p:tav>
                                        <p:tav tm="100000">
                                          <p:val>
                                            <p:strVal val="#ppt_h"/>
                                          </p:val>
                                        </p:tav>
                                      </p:tavLst>
                                    </p:anim>
                                    <p:animEffect transition="in" filter="fade">
                                      <p:cBhvr>
                                        <p:cTn id="23" dur="500"/>
                                        <p:tgtEl>
                                          <p:spTgt spid="46183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61838"/>
                                        </p:tgtEl>
                                        <p:attrNameLst>
                                          <p:attrName>style.visibility</p:attrName>
                                        </p:attrNameLst>
                                      </p:cBhvr>
                                      <p:to>
                                        <p:strVal val="visible"/>
                                      </p:to>
                                    </p:set>
                                    <p:animEffect transition="in" filter="wipe(up)">
                                      <p:cBhvr>
                                        <p:cTn id="28" dur="500"/>
                                        <p:tgtEl>
                                          <p:spTgt spid="461838"/>
                                        </p:tgtEl>
                                      </p:cBhvr>
                                    </p:animEffect>
                                  </p:childTnLst>
                                </p:cTn>
                              </p:par>
                              <p:par>
                                <p:cTn id="29" presetID="40" presetClass="entr" presetSubtype="0" fill="hold" grpId="0" nodeType="withEffect">
                                  <p:stCondLst>
                                    <p:cond delay="0"/>
                                  </p:stCondLst>
                                  <p:iterate type="lt">
                                    <p:tmPct val="10000"/>
                                  </p:iterate>
                                  <p:childTnLst>
                                    <p:set>
                                      <p:cBhvr>
                                        <p:cTn id="30" dur="1" fill="hold">
                                          <p:stCondLst>
                                            <p:cond delay="0"/>
                                          </p:stCondLst>
                                        </p:cTn>
                                        <p:tgtEl>
                                          <p:spTgt spid="461840"/>
                                        </p:tgtEl>
                                        <p:attrNameLst>
                                          <p:attrName>style.visibility</p:attrName>
                                        </p:attrNameLst>
                                      </p:cBhvr>
                                      <p:to>
                                        <p:strVal val="visible"/>
                                      </p:to>
                                    </p:set>
                                    <p:animEffect transition="in" filter="fade">
                                      <p:cBhvr>
                                        <p:cTn id="31" dur="1000"/>
                                        <p:tgtEl>
                                          <p:spTgt spid="461840"/>
                                        </p:tgtEl>
                                      </p:cBhvr>
                                    </p:animEffect>
                                    <p:anim calcmode="lin" valueType="num">
                                      <p:cBhvr>
                                        <p:cTn id="32" dur="1000" fill="hold"/>
                                        <p:tgtEl>
                                          <p:spTgt spid="461840"/>
                                        </p:tgtEl>
                                        <p:attrNameLst>
                                          <p:attrName>ppt_x</p:attrName>
                                        </p:attrNameLst>
                                      </p:cBhvr>
                                      <p:tavLst>
                                        <p:tav tm="0">
                                          <p:val>
                                            <p:strVal val="#ppt_x-.1"/>
                                          </p:val>
                                        </p:tav>
                                        <p:tav tm="100000">
                                          <p:val>
                                            <p:strVal val="#ppt_x"/>
                                          </p:val>
                                        </p:tav>
                                      </p:tavLst>
                                    </p:anim>
                                    <p:anim calcmode="lin" valueType="num">
                                      <p:cBhvr>
                                        <p:cTn id="33" dur="1000" fill="hold"/>
                                        <p:tgtEl>
                                          <p:spTgt spid="46184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61828"/>
                                        </p:tgtEl>
                                        <p:attrNameLst>
                                          <p:attrName>style.visibility</p:attrName>
                                        </p:attrNameLst>
                                      </p:cBhvr>
                                      <p:to>
                                        <p:strVal val="visible"/>
                                      </p:to>
                                    </p:set>
                                    <p:animEffect transition="in" filter="dissolve">
                                      <p:cBhvr>
                                        <p:cTn id="38" dur="500"/>
                                        <p:tgtEl>
                                          <p:spTgt spid="46182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61842"/>
                                        </p:tgtEl>
                                        <p:attrNameLst>
                                          <p:attrName>style.visibility</p:attrName>
                                        </p:attrNameLst>
                                      </p:cBhvr>
                                      <p:to>
                                        <p:strVal val="visible"/>
                                      </p:to>
                                    </p:set>
                                    <p:animEffect transition="in" filter="dissolve">
                                      <p:cBhvr>
                                        <p:cTn id="43" dur="500"/>
                                        <p:tgtEl>
                                          <p:spTgt spid="46184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61839"/>
                                        </p:tgtEl>
                                        <p:attrNameLst>
                                          <p:attrName>style.visibility</p:attrName>
                                        </p:attrNameLst>
                                      </p:cBhvr>
                                      <p:to>
                                        <p:strVal val="visible"/>
                                      </p:to>
                                    </p:set>
                                    <p:animEffect transition="in" filter="wipe(down)">
                                      <p:cBhvr>
                                        <p:cTn id="48" dur="500"/>
                                        <p:tgtEl>
                                          <p:spTgt spid="461839"/>
                                        </p:tgtEl>
                                      </p:cBhvr>
                                    </p:animEffect>
                                  </p:childTnLst>
                                </p:cTn>
                              </p:par>
                              <p:par>
                                <p:cTn id="49" presetID="40" presetClass="entr" presetSubtype="0" fill="hold" grpId="0" nodeType="withEffect">
                                  <p:stCondLst>
                                    <p:cond delay="0"/>
                                  </p:stCondLst>
                                  <p:iterate type="lt">
                                    <p:tmPct val="10000"/>
                                  </p:iterate>
                                  <p:childTnLst>
                                    <p:set>
                                      <p:cBhvr>
                                        <p:cTn id="50" dur="1" fill="hold">
                                          <p:stCondLst>
                                            <p:cond delay="0"/>
                                          </p:stCondLst>
                                        </p:cTn>
                                        <p:tgtEl>
                                          <p:spTgt spid="461841"/>
                                        </p:tgtEl>
                                        <p:attrNameLst>
                                          <p:attrName>style.visibility</p:attrName>
                                        </p:attrNameLst>
                                      </p:cBhvr>
                                      <p:to>
                                        <p:strVal val="visible"/>
                                      </p:to>
                                    </p:set>
                                    <p:animEffect transition="in" filter="fade">
                                      <p:cBhvr>
                                        <p:cTn id="51" dur="1000"/>
                                        <p:tgtEl>
                                          <p:spTgt spid="461841"/>
                                        </p:tgtEl>
                                      </p:cBhvr>
                                    </p:animEffect>
                                    <p:anim calcmode="lin" valueType="num">
                                      <p:cBhvr>
                                        <p:cTn id="52" dur="1000" fill="hold"/>
                                        <p:tgtEl>
                                          <p:spTgt spid="461841"/>
                                        </p:tgtEl>
                                        <p:attrNameLst>
                                          <p:attrName>ppt_x</p:attrName>
                                        </p:attrNameLst>
                                      </p:cBhvr>
                                      <p:tavLst>
                                        <p:tav tm="0">
                                          <p:val>
                                            <p:strVal val="#ppt_x-.1"/>
                                          </p:val>
                                        </p:tav>
                                        <p:tav tm="100000">
                                          <p:val>
                                            <p:strVal val="#ppt_x"/>
                                          </p:val>
                                        </p:tav>
                                      </p:tavLst>
                                    </p:anim>
                                    <p:anim calcmode="lin" valueType="num">
                                      <p:cBhvr>
                                        <p:cTn id="53" dur="1000" fill="hold"/>
                                        <p:tgtEl>
                                          <p:spTgt spid="461841"/>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9" presetClass="exit" presetSubtype="0" fill="hold" grpId="1" nodeType="clickEffect">
                                  <p:stCondLst>
                                    <p:cond delay="0"/>
                                  </p:stCondLst>
                                  <p:childTnLst>
                                    <p:animEffect transition="out" filter="dissolve">
                                      <p:cBhvr>
                                        <p:cTn id="57" dur="500"/>
                                        <p:tgtEl>
                                          <p:spTgt spid="461837"/>
                                        </p:tgtEl>
                                      </p:cBhvr>
                                    </p:animEffect>
                                    <p:set>
                                      <p:cBhvr>
                                        <p:cTn id="58" dur="1" fill="hold">
                                          <p:stCondLst>
                                            <p:cond delay="499"/>
                                          </p:stCondLst>
                                        </p:cTn>
                                        <p:tgtEl>
                                          <p:spTgt spid="461837"/>
                                        </p:tgtEl>
                                        <p:attrNameLst>
                                          <p:attrName>style.visibility</p:attrName>
                                        </p:attrNameLst>
                                      </p:cBhvr>
                                      <p:to>
                                        <p:strVal val="hidden"/>
                                      </p:to>
                                    </p:set>
                                  </p:childTnLst>
                                </p:cTn>
                              </p:par>
                              <p:par>
                                <p:cTn id="59" presetID="9" presetClass="entr" presetSubtype="0" fill="hold" grpId="0" nodeType="withEffect">
                                  <p:stCondLst>
                                    <p:cond delay="0"/>
                                  </p:stCondLst>
                                  <p:childTnLst>
                                    <p:set>
                                      <p:cBhvr>
                                        <p:cTn id="60" dur="1" fill="hold">
                                          <p:stCondLst>
                                            <p:cond delay="0"/>
                                          </p:stCondLst>
                                        </p:cTn>
                                        <p:tgtEl>
                                          <p:spTgt spid="461875"/>
                                        </p:tgtEl>
                                        <p:attrNameLst>
                                          <p:attrName>style.visibility</p:attrName>
                                        </p:attrNameLst>
                                      </p:cBhvr>
                                      <p:to>
                                        <p:strVal val="visible"/>
                                      </p:to>
                                    </p:set>
                                    <p:animEffect transition="in" filter="dissolve">
                                      <p:cBhvr>
                                        <p:cTn id="61" dur="500"/>
                                        <p:tgtEl>
                                          <p:spTgt spid="461875"/>
                                        </p:tgtEl>
                                      </p:cBhvr>
                                    </p:animEffect>
                                  </p:childTnLst>
                                </p:cTn>
                              </p:par>
                            </p:childTnLst>
                          </p:cTn>
                        </p:par>
                      </p:childTnLst>
                    </p:cTn>
                  </p:par>
                  <p:par>
                    <p:cTn id="62" fill="hold">
                      <p:stCondLst>
                        <p:cond delay="indefinite"/>
                      </p:stCondLst>
                      <p:childTnLst>
                        <p:par>
                          <p:cTn id="63" fill="hold">
                            <p:stCondLst>
                              <p:cond delay="0"/>
                            </p:stCondLst>
                            <p:childTnLst>
                              <p:par>
                                <p:cTn id="64" presetID="40" presetClass="entr" presetSubtype="0" fill="hold" grpId="0" nodeType="clickEffect">
                                  <p:stCondLst>
                                    <p:cond delay="0"/>
                                  </p:stCondLst>
                                  <p:iterate type="lt">
                                    <p:tmPct val="10000"/>
                                  </p:iterate>
                                  <p:childTnLst>
                                    <p:set>
                                      <p:cBhvr>
                                        <p:cTn id="65" dur="1" fill="hold">
                                          <p:stCondLst>
                                            <p:cond delay="0"/>
                                          </p:stCondLst>
                                        </p:cTn>
                                        <p:tgtEl>
                                          <p:spTgt spid="461849"/>
                                        </p:tgtEl>
                                        <p:attrNameLst>
                                          <p:attrName>style.visibility</p:attrName>
                                        </p:attrNameLst>
                                      </p:cBhvr>
                                      <p:to>
                                        <p:strVal val="visible"/>
                                      </p:to>
                                    </p:set>
                                    <p:animEffect transition="in" filter="fade">
                                      <p:cBhvr>
                                        <p:cTn id="66" dur="1000"/>
                                        <p:tgtEl>
                                          <p:spTgt spid="461849"/>
                                        </p:tgtEl>
                                      </p:cBhvr>
                                    </p:animEffect>
                                    <p:anim calcmode="lin" valueType="num">
                                      <p:cBhvr>
                                        <p:cTn id="67" dur="1000" fill="hold"/>
                                        <p:tgtEl>
                                          <p:spTgt spid="461849"/>
                                        </p:tgtEl>
                                        <p:attrNameLst>
                                          <p:attrName>ppt_x</p:attrName>
                                        </p:attrNameLst>
                                      </p:cBhvr>
                                      <p:tavLst>
                                        <p:tav tm="0">
                                          <p:val>
                                            <p:strVal val="#ppt_x-.1"/>
                                          </p:val>
                                        </p:tav>
                                        <p:tav tm="100000">
                                          <p:val>
                                            <p:strVal val="#ppt_x"/>
                                          </p:val>
                                        </p:tav>
                                      </p:tavLst>
                                    </p:anim>
                                    <p:anim calcmode="lin" valueType="num">
                                      <p:cBhvr>
                                        <p:cTn id="68" dur="1000" fill="hold"/>
                                        <p:tgtEl>
                                          <p:spTgt spid="46184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2000"/>
                                        <p:tgtEl>
                                          <p:spTgt spid="2"/>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461853"/>
                                        </p:tgtEl>
                                        <p:attrNameLst>
                                          <p:attrName>style.visibility</p:attrName>
                                        </p:attrNameLst>
                                      </p:cBhvr>
                                      <p:to>
                                        <p:strVal val="visible"/>
                                      </p:to>
                                    </p:set>
                                    <p:animEffect transition="in" filter="dissolve">
                                      <p:cBhvr>
                                        <p:cTn id="78" dur="500"/>
                                        <p:tgtEl>
                                          <p:spTgt spid="461853"/>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461854"/>
                                        </p:tgtEl>
                                        <p:attrNameLst>
                                          <p:attrName>style.visibility</p:attrName>
                                        </p:attrNameLst>
                                      </p:cBhvr>
                                      <p:to>
                                        <p:strVal val="visible"/>
                                      </p:to>
                                    </p:set>
                                    <p:animEffect transition="in" filter="dissolve">
                                      <p:cBhvr>
                                        <p:cTn id="83" dur="500"/>
                                        <p:tgtEl>
                                          <p:spTgt spid="46185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461855"/>
                                        </p:tgtEl>
                                        <p:attrNameLst>
                                          <p:attrName>style.visibility</p:attrName>
                                        </p:attrNameLst>
                                      </p:cBhvr>
                                      <p:to>
                                        <p:strVal val="visible"/>
                                      </p:to>
                                    </p:set>
                                    <p:animEffect transition="in" filter="wipe(down)">
                                      <p:cBhvr>
                                        <p:cTn id="88" dur="500"/>
                                        <p:tgtEl>
                                          <p:spTgt spid="461855"/>
                                        </p:tgtEl>
                                      </p:cBhvr>
                                    </p:animEffect>
                                  </p:childTnLst>
                                </p:cTn>
                              </p:par>
                            </p:childTnLst>
                          </p:cTn>
                        </p:par>
                        <p:par>
                          <p:cTn id="89" fill="hold">
                            <p:stCondLst>
                              <p:cond delay="500"/>
                            </p:stCondLst>
                            <p:childTnLst>
                              <p:par>
                                <p:cTn id="90" presetID="22" presetClass="entr" presetSubtype="4" fill="hold" grpId="0" nodeType="afterEffect">
                                  <p:stCondLst>
                                    <p:cond delay="0"/>
                                  </p:stCondLst>
                                  <p:childTnLst>
                                    <p:set>
                                      <p:cBhvr>
                                        <p:cTn id="91" dur="1" fill="hold">
                                          <p:stCondLst>
                                            <p:cond delay="0"/>
                                          </p:stCondLst>
                                        </p:cTn>
                                        <p:tgtEl>
                                          <p:spTgt spid="461856"/>
                                        </p:tgtEl>
                                        <p:attrNameLst>
                                          <p:attrName>style.visibility</p:attrName>
                                        </p:attrNameLst>
                                      </p:cBhvr>
                                      <p:to>
                                        <p:strVal val="visible"/>
                                      </p:to>
                                    </p:set>
                                    <p:animEffect transition="in" filter="wipe(down)">
                                      <p:cBhvr>
                                        <p:cTn id="92" dur="500"/>
                                        <p:tgtEl>
                                          <p:spTgt spid="46185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2000"/>
                                        <p:tgtEl>
                                          <p:spTgt spid="3"/>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461864"/>
                                        </p:tgtEl>
                                        <p:attrNameLst>
                                          <p:attrName>style.visibility</p:attrName>
                                        </p:attrNameLst>
                                      </p:cBhvr>
                                      <p:to>
                                        <p:strVal val="visible"/>
                                      </p:to>
                                    </p:set>
                                    <p:animEffect transition="in" filter="dissolve">
                                      <p:cBhvr>
                                        <p:cTn id="102" dur="500"/>
                                        <p:tgtEl>
                                          <p:spTgt spid="461864"/>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461865"/>
                                        </p:tgtEl>
                                        <p:attrNameLst>
                                          <p:attrName>style.visibility</p:attrName>
                                        </p:attrNameLst>
                                      </p:cBhvr>
                                      <p:to>
                                        <p:strVal val="visible"/>
                                      </p:to>
                                    </p:set>
                                    <p:animEffect transition="in" filter="dissolve">
                                      <p:cBhvr>
                                        <p:cTn id="107" dur="500"/>
                                        <p:tgtEl>
                                          <p:spTgt spid="461865"/>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61867"/>
                                        </p:tgtEl>
                                        <p:attrNameLst>
                                          <p:attrName>style.visibility</p:attrName>
                                        </p:attrNameLst>
                                      </p:cBhvr>
                                      <p:to>
                                        <p:strVal val="visible"/>
                                      </p:to>
                                    </p:set>
                                    <p:animEffect transition="in" filter="wipe(down)">
                                      <p:cBhvr>
                                        <p:cTn id="112" dur="500"/>
                                        <p:tgtEl>
                                          <p:spTgt spid="461867"/>
                                        </p:tgtEl>
                                      </p:cBhvr>
                                    </p:animEffect>
                                  </p:childTnLst>
                                </p:cTn>
                              </p:par>
                            </p:childTnLst>
                          </p:cTn>
                        </p:par>
                        <p:par>
                          <p:cTn id="113" fill="hold">
                            <p:stCondLst>
                              <p:cond delay="500"/>
                            </p:stCondLst>
                            <p:childTnLst>
                              <p:par>
                                <p:cTn id="114" presetID="22" presetClass="entr" presetSubtype="4" fill="hold" grpId="0" nodeType="afterEffect">
                                  <p:stCondLst>
                                    <p:cond delay="0"/>
                                  </p:stCondLst>
                                  <p:childTnLst>
                                    <p:set>
                                      <p:cBhvr>
                                        <p:cTn id="115" dur="1" fill="hold">
                                          <p:stCondLst>
                                            <p:cond delay="0"/>
                                          </p:stCondLst>
                                        </p:cTn>
                                        <p:tgtEl>
                                          <p:spTgt spid="461866"/>
                                        </p:tgtEl>
                                        <p:attrNameLst>
                                          <p:attrName>style.visibility</p:attrName>
                                        </p:attrNameLst>
                                      </p:cBhvr>
                                      <p:to>
                                        <p:strVal val="visible"/>
                                      </p:to>
                                    </p:set>
                                    <p:animEffect transition="in" filter="wipe(down)">
                                      <p:cBhvr>
                                        <p:cTn id="116" dur="500"/>
                                        <p:tgtEl>
                                          <p:spTgt spid="461866"/>
                                        </p:tgtEl>
                                      </p:cBhvr>
                                    </p:animEffect>
                                  </p:childTnLst>
                                </p:cTn>
                              </p:par>
                            </p:childTnLst>
                          </p:cTn>
                        </p:par>
                        <p:par>
                          <p:cTn id="117" fill="hold">
                            <p:stCondLst>
                              <p:cond delay="1000"/>
                            </p:stCondLst>
                            <p:childTnLst>
                              <p:par>
                                <p:cTn id="118" presetID="10" presetClass="entr" presetSubtype="0" fill="hold" grpId="0" nodeType="afterEffect">
                                  <p:stCondLst>
                                    <p:cond delay="0"/>
                                  </p:stCondLst>
                                  <p:childTnLst>
                                    <p:set>
                                      <p:cBhvr>
                                        <p:cTn id="119" dur="1" fill="hold">
                                          <p:stCondLst>
                                            <p:cond delay="0"/>
                                          </p:stCondLst>
                                        </p:cTn>
                                        <p:tgtEl>
                                          <p:spTgt spid="461857"/>
                                        </p:tgtEl>
                                        <p:attrNameLst>
                                          <p:attrName>style.visibility</p:attrName>
                                        </p:attrNameLst>
                                      </p:cBhvr>
                                      <p:to>
                                        <p:strVal val="visible"/>
                                      </p:to>
                                    </p:set>
                                    <p:animEffect transition="in" filter="fade">
                                      <p:cBhvr>
                                        <p:cTn id="120" dur="2000"/>
                                        <p:tgtEl>
                                          <p:spTgt spid="461857"/>
                                        </p:tgtEl>
                                      </p:cBhvr>
                                    </p:animEffect>
                                  </p:childTnLst>
                                </p:cTn>
                              </p:par>
                            </p:childTnLst>
                          </p:cTn>
                        </p:par>
                      </p:childTnLst>
                    </p:cTn>
                  </p:par>
                  <p:par>
                    <p:cTn id="121" fill="hold">
                      <p:stCondLst>
                        <p:cond delay="indefinite"/>
                      </p:stCondLst>
                      <p:childTnLst>
                        <p:par>
                          <p:cTn id="122" fill="hold">
                            <p:stCondLst>
                              <p:cond delay="0"/>
                            </p:stCondLst>
                            <p:childTnLst>
                              <p:par>
                                <p:cTn id="123" presetID="39" presetClass="entr" presetSubtype="0" accel="100000" fill="hold" grpId="0" nodeType="clickEffect">
                                  <p:stCondLst>
                                    <p:cond delay="0"/>
                                  </p:stCondLst>
                                  <p:childTnLst>
                                    <p:set>
                                      <p:cBhvr>
                                        <p:cTn id="124" dur="1" fill="hold">
                                          <p:stCondLst>
                                            <p:cond delay="0"/>
                                          </p:stCondLst>
                                        </p:cTn>
                                        <p:tgtEl>
                                          <p:spTgt spid="461826"/>
                                        </p:tgtEl>
                                        <p:attrNameLst>
                                          <p:attrName>style.visibility</p:attrName>
                                        </p:attrNameLst>
                                      </p:cBhvr>
                                      <p:to>
                                        <p:strVal val="visible"/>
                                      </p:to>
                                    </p:set>
                                    <p:anim calcmode="lin" valueType="num">
                                      <p:cBhvr>
                                        <p:cTn id="125" dur="500" fill="hold"/>
                                        <p:tgtEl>
                                          <p:spTgt spid="461826"/>
                                        </p:tgtEl>
                                        <p:attrNameLst>
                                          <p:attrName>ppt_h</p:attrName>
                                        </p:attrNameLst>
                                      </p:cBhvr>
                                      <p:tavLst>
                                        <p:tav tm="0">
                                          <p:val>
                                            <p:strVal val="#ppt_h/20"/>
                                          </p:val>
                                        </p:tav>
                                        <p:tav tm="50000">
                                          <p:val>
                                            <p:strVal val="#ppt_h/20"/>
                                          </p:val>
                                        </p:tav>
                                        <p:tav tm="100000">
                                          <p:val>
                                            <p:strVal val="#ppt_h"/>
                                          </p:val>
                                        </p:tav>
                                      </p:tavLst>
                                    </p:anim>
                                    <p:anim calcmode="lin" valueType="num">
                                      <p:cBhvr>
                                        <p:cTn id="126" dur="500" fill="hold"/>
                                        <p:tgtEl>
                                          <p:spTgt spid="461826"/>
                                        </p:tgtEl>
                                        <p:attrNameLst>
                                          <p:attrName>ppt_w</p:attrName>
                                        </p:attrNameLst>
                                      </p:cBhvr>
                                      <p:tavLst>
                                        <p:tav tm="0">
                                          <p:val>
                                            <p:strVal val="#ppt_w+.3"/>
                                          </p:val>
                                        </p:tav>
                                        <p:tav tm="50000">
                                          <p:val>
                                            <p:strVal val="#ppt_w+.3"/>
                                          </p:val>
                                        </p:tav>
                                        <p:tav tm="100000">
                                          <p:val>
                                            <p:strVal val="#ppt_w"/>
                                          </p:val>
                                        </p:tav>
                                      </p:tavLst>
                                    </p:anim>
                                    <p:anim calcmode="lin" valueType="num">
                                      <p:cBhvr>
                                        <p:cTn id="127" dur="500" fill="hold"/>
                                        <p:tgtEl>
                                          <p:spTgt spid="461826"/>
                                        </p:tgtEl>
                                        <p:attrNameLst>
                                          <p:attrName>ppt_x</p:attrName>
                                        </p:attrNameLst>
                                      </p:cBhvr>
                                      <p:tavLst>
                                        <p:tav tm="0">
                                          <p:val>
                                            <p:strVal val="#ppt_x-.3"/>
                                          </p:val>
                                        </p:tav>
                                        <p:tav tm="50000">
                                          <p:val>
                                            <p:strVal val="#ppt_x"/>
                                          </p:val>
                                        </p:tav>
                                        <p:tav tm="100000">
                                          <p:val>
                                            <p:strVal val="#ppt_x"/>
                                          </p:val>
                                        </p:tav>
                                      </p:tavLst>
                                    </p:anim>
                                    <p:anim calcmode="lin" valueType="num">
                                      <p:cBhvr>
                                        <p:cTn id="128" dur="500" fill="hold"/>
                                        <p:tgtEl>
                                          <p:spTgt spid="461826"/>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55" presetClass="entr" presetSubtype="0" fill="hold" grpId="0" nodeType="clickEffect">
                                  <p:stCondLst>
                                    <p:cond delay="0"/>
                                  </p:stCondLst>
                                  <p:childTnLst>
                                    <p:set>
                                      <p:cBhvr>
                                        <p:cTn id="132" dur="1" fill="hold">
                                          <p:stCondLst>
                                            <p:cond delay="0"/>
                                          </p:stCondLst>
                                        </p:cTn>
                                        <p:tgtEl>
                                          <p:spTgt spid="461871"/>
                                        </p:tgtEl>
                                        <p:attrNameLst>
                                          <p:attrName>style.visibility</p:attrName>
                                        </p:attrNameLst>
                                      </p:cBhvr>
                                      <p:to>
                                        <p:strVal val="visible"/>
                                      </p:to>
                                    </p:set>
                                    <p:anim calcmode="lin" valueType="num">
                                      <p:cBhvr>
                                        <p:cTn id="133" dur="1000" fill="hold"/>
                                        <p:tgtEl>
                                          <p:spTgt spid="461871"/>
                                        </p:tgtEl>
                                        <p:attrNameLst>
                                          <p:attrName>ppt_w</p:attrName>
                                        </p:attrNameLst>
                                      </p:cBhvr>
                                      <p:tavLst>
                                        <p:tav tm="0">
                                          <p:val>
                                            <p:strVal val="#ppt_w*0.70"/>
                                          </p:val>
                                        </p:tav>
                                        <p:tav tm="100000">
                                          <p:val>
                                            <p:strVal val="#ppt_w"/>
                                          </p:val>
                                        </p:tav>
                                      </p:tavLst>
                                    </p:anim>
                                    <p:anim calcmode="lin" valueType="num">
                                      <p:cBhvr>
                                        <p:cTn id="134" dur="1000" fill="hold"/>
                                        <p:tgtEl>
                                          <p:spTgt spid="461871"/>
                                        </p:tgtEl>
                                        <p:attrNameLst>
                                          <p:attrName>ppt_h</p:attrName>
                                        </p:attrNameLst>
                                      </p:cBhvr>
                                      <p:tavLst>
                                        <p:tav tm="0">
                                          <p:val>
                                            <p:strVal val="#ppt_h"/>
                                          </p:val>
                                        </p:tav>
                                        <p:tav tm="100000">
                                          <p:val>
                                            <p:strVal val="#ppt_h"/>
                                          </p:val>
                                        </p:tav>
                                      </p:tavLst>
                                    </p:anim>
                                    <p:animEffect transition="in" filter="fade">
                                      <p:cBhvr>
                                        <p:cTn id="135" dur="1000"/>
                                        <p:tgtEl>
                                          <p:spTgt spid="461871"/>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0" fill="hold" grpId="0" nodeType="clickEffect">
                                  <p:stCondLst>
                                    <p:cond delay="0"/>
                                  </p:stCondLst>
                                  <p:childTnLst>
                                    <p:set>
                                      <p:cBhvr>
                                        <p:cTn id="139" dur="1" fill="hold">
                                          <p:stCondLst>
                                            <p:cond delay="0"/>
                                          </p:stCondLst>
                                        </p:cTn>
                                        <p:tgtEl>
                                          <p:spTgt spid="461827"/>
                                        </p:tgtEl>
                                        <p:attrNameLst>
                                          <p:attrName>style.visibility</p:attrName>
                                        </p:attrNameLst>
                                      </p:cBhvr>
                                      <p:to>
                                        <p:strVal val="visible"/>
                                      </p:to>
                                    </p:set>
                                    <p:anim calcmode="lin" valueType="num">
                                      <p:cBhvr>
                                        <p:cTn id="140" dur="500" fill="hold"/>
                                        <p:tgtEl>
                                          <p:spTgt spid="461827"/>
                                        </p:tgtEl>
                                        <p:attrNameLst>
                                          <p:attrName>ppt_w</p:attrName>
                                        </p:attrNameLst>
                                      </p:cBhvr>
                                      <p:tavLst>
                                        <p:tav tm="0">
                                          <p:val>
                                            <p:fltVal val="0"/>
                                          </p:val>
                                        </p:tav>
                                        <p:tav tm="100000">
                                          <p:val>
                                            <p:strVal val="#ppt_w"/>
                                          </p:val>
                                        </p:tav>
                                      </p:tavLst>
                                    </p:anim>
                                    <p:anim calcmode="lin" valueType="num">
                                      <p:cBhvr>
                                        <p:cTn id="141" dur="500" fill="hold"/>
                                        <p:tgtEl>
                                          <p:spTgt spid="461827"/>
                                        </p:tgtEl>
                                        <p:attrNameLst>
                                          <p:attrName>ppt_h</p:attrName>
                                        </p:attrNameLst>
                                      </p:cBhvr>
                                      <p:tavLst>
                                        <p:tav tm="0">
                                          <p:val>
                                            <p:fltVal val="0"/>
                                          </p:val>
                                        </p:tav>
                                        <p:tav tm="100000">
                                          <p:val>
                                            <p:strVal val="#ppt_h"/>
                                          </p:val>
                                        </p:tav>
                                      </p:tavLst>
                                    </p:anim>
                                    <p:animEffect transition="in" filter="fade">
                                      <p:cBhvr>
                                        <p:cTn id="142" dur="500"/>
                                        <p:tgtEl>
                                          <p:spTgt spid="461827"/>
                                        </p:tgtEl>
                                      </p:cBhvr>
                                    </p:animEffect>
                                  </p:childTnLst>
                                </p:cTn>
                              </p:par>
                              <p:par>
                                <p:cTn id="143" presetID="0" presetClass="path" presetSubtype="0" accel="50000" decel="50000" fill="hold" grpId="1" nodeType="withEffect">
                                  <p:stCondLst>
                                    <p:cond delay="0"/>
                                  </p:stCondLst>
                                  <p:childTnLst>
                                    <p:animMotion origin="layout" path="M 2.5E-6 -2.59259E-6 L -0.10417 -0.34444 " pathEditMode="relative" rAng="0" ptsTypes="AA">
                                      <p:cBhvr>
                                        <p:cTn id="144" dur="2000" fill="hold"/>
                                        <p:tgtEl>
                                          <p:spTgt spid="461827"/>
                                        </p:tgtEl>
                                        <p:attrNameLst>
                                          <p:attrName>ppt_x</p:attrName>
                                          <p:attrName>ppt_y</p:attrName>
                                        </p:attrNameLst>
                                      </p:cBhvr>
                                      <p:rCtr x="-5200" y="-17200"/>
                                    </p:animMotion>
                                  </p:childTnLst>
                                </p:cTn>
                              </p:par>
                            </p:childTnLst>
                          </p:cTn>
                        </p:par>
                        <p:par>
                          <p:cTn id="145" fill="hold">
                            <p:stCondLst>
                              <p:cond delay="2000"/>
                            </p:stCondLst>
                            <p:childTnLst>
                              <p:par>
                                <p:cTn id="146" presetID="9" presetClass="entr" presetSubtype="0" fill="hold" grpId="0" nodeType="afterEffect">
                                  <p:stCondLst>
                                    <p:cond delay="0"/>
                                  </p:stCondLst>
                                  <p:childTnLst>
                                    <p:set>
                                      <p:cBhvr>
                                        <p:cTn id="147" dur="1" fill="hold">
                                          <p:stCondLst>
                                            <p:cond delay="0"/>
                                          </p:stCondLst>
                                        </p:cTn>
                                        <p:tgtEl>
                                          <p:spTgt spid="461872"/>
                                        </p:tgtEl>
                                        <p:attrNameLst>
                                          <p:attrName>style.visibility</p:attrName>
                                        </p:attrNameLst>
                                      </p:cBhvr>
                                      <p:to>
                                        <p:strVal val="visible"/>
                                      </p:to>
                                    </p:set>
                                    <p:animEffect transition="in" filter="dissolve">
                                      <p:cBhvr>
                                        <p:cTn id="148" dur="500"/>
                                        <p:tgtEl>
                                          <p:spTgt spid="461872"/>
                                        </p:tgtEl>
                                      </p:cBhvr>
                                    </p:animEffect>
                                  </p:childTnLst>
                                </p:cTn>
                              </p:par>
                            </p:childTnLst>
                          </p:cTn>
                        </p:par>
                        <p:par>
                          <p:cTn id="149" fill="hold">
                            <p:stCondLst>
                              <p:cond delay="2500"/>
                            </p:stCondLst>
                            <p:childTnLst>
                              <p:par>
                                <p:cTn id="150" presetID="17" presetClass="entr" presetSubtype="10" fill="hold" grpId="0" nodeType="afterEffect">
                                  <p:stCondLst>
                                    <p:cond delay="0"/>
                                  </p:stCondLst>
                                  <p:childTnLst>
                                    <p:set>
                                      <p:cBhvr>
                                        <p:cTn id="151" dur="1" fill="hold">
                                          <p:stCondLst>
                                            <p:cond delay="0"/>
                                          </p:stCondLst>
                                        </p:cTn>
                                        <p:tgtEl>
                                          <p:spTgt spid="461873"/>
                                        </p:tgtEl>
                                        <p:attrNameLst>
                                          <p:attrName>style.visibility</p:attrName>
                                        </p:attrNameLst>
                                      </p:cBhvr>
                                      <p:to>
                                        <p:strVal val="visible"/>
                                      </p:to>
                                    </p:set>
                                    <p:anim calcmode="lin" valueType="num">
                                      <p:cBhvr>
                                        <p:cTn id="152" dur="500" fill="hold"/>
                                        <p:tgtEl>
                                          <p:spTgt spid="461873"/>
                                        </p:tgtEl>
                                        <p:attrNameLst>
                                          <p:attrName>ppt_w</p:attrName>
                                        </p:attrNameLst>
                                      </p:cBhvr>
                                      <p:tavLst>
                                        <p:tav tm="0">
                                          <p:val>
                                            <p:fltVal val="0"/>
                                          </p:val>
                                        </p:tav>
                                        <p:tav tm="100000">
                                          <p:val>
                                            <p:strVal val="#ppt_w"/>
                                          </p:val>
                                        </p:tav>
                                      </p:tavLst>
                                    </p:anim>
                                    <p:anim calcmode="lin" valueType="num">
                                      <p:cBhvr>
                                        <p:cTn id="153" dur="500" fill="hold"/>
                                        <p:tgtEl>
                                          <p:spTgt spid="461873"/>
                                        </p:tgtEl>
                                        <p:attrNameLst>
                                          <p:attrName>ppt_h</p:attrName>
                                        </p:attrNameLst>
                                      </p:cBhvr>
                                      <p:tavLst>
                                        <p:tav tm="0">
                                          <p:val>
                                            <p:strVal val="#ppt_h"/>
                                          </p:val>
                                        </p:tav>
                                        <p:tav tm="100000">
                                          <p:val>
                                            <p:strVal val="#ppt_h"/>
                                          </p:val>
                                        </p:tav>
                                      </p:tavLst>
                                    </p:anim>
                                  </p:childTnLst>
                                </p:cTn>
                              </p:par>
                            </p:childTnLst>
                          </p:cTn>
                        </p:par>
                      </p:childTnLst>
                    </p:cTn>
                  </p:par>
                  <p:par>
                    <p:cTn id="154" fill="hold">
                      <p:stCondLst>
                        <p:cond delay="indefinite"/>
                      </p:stCondLst>
                      <p:childTnLst>
                        <p:par>
                          <p:cTn id="155" fill="hold">
                            <p:stCondLst>
                              <p:cond delay="0"/>
                            </p:stCondLst>
                            <p:childTnLst>
                              <p:par>
                                <p:cTn id="156" presetID="47" presetClass="entr" presetSubtype="0" fill="hold" grpId="0" nodeType="clickEffect">
                                  <p:stCondLst>
                                    <p:cond delay="0"/>
                                  </p:stCondLst>
                                  <p:childTnLst>
                                    <p:set>
                                      <p:cBhvr>
                                        <p:cTn id="157" dur="1" fill="hold">
                                          <p:stCondLst>
                                            <p:cond delay="0"/>
                                          </p:stCondLst>
                                        </p:cTn>
                                        <p:tgtEl>
                                          <p:spTgt spid="461874"/>
                                        </p:tgtEl>
                                        <p:attrNameLst>
                                          <p:attrName>style.visibility</p:attrName>
                                        </p:attrNameLst>
                                      </p:cBhvr>
                                      <p:to>
                                        <p:strVal val="visible"/>
                                      </p:to>
                                    </p:set>
                                    <p:animEffect transition="in" filter="fade">
                                      <p:cBhvr>
                                        <p:cTn id="158" dur="1000"/>
                                        <p:tgtEl>
                                          <p:spTgt spid="461874"/>
                                        </p:tgtEl>
                                      </p:cBhvr>
                                    </p:animEffect>
                                    <p:anim calcmode="lin" valueType="num">
                                      <p:cBhvr>
                                        <p:cTn id="159" dur="1000" fill="hold"/>
                                        <p:tgtEl>
                                          <p:spTgt spid="461874"/>
                                        </p:tgtEl>
                                        <p:attrNameLst>
                                          <p:attrName>ppt_x</p:attrName>
                                        </p:attrNameLst>
                                      </p:cBhvr>
                                      <p:tavLst>
                                        <p:tav tm="0">
                                          <p:val>
                                            <p:strVal val="#ppt_x"/>
                                          </p:val>
                                        </p:tav>
                                        <p:tav tm="100000">
                                          <p:val>
                                            <p:strVal val="#ppt_x"/>
                                          </p:val>
                                        </p:tav>
                                      </p:tavLst>
                                    </p:anim>
                                    <p:anim calcmode="lin" valueType="num">
                                      <p:cBhvr>
                                        <p:cTn id="160" dur="1000" fill="hold"/>
                                        <p:tgtEl>
                                          <p:spTgt spid="4618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74" grpId="0"/>
      <p:bldP spid="461865" grpId="0"/>
      <p:bldP spid="461827" grpId="0"/>
      <p:bldP spid="461827" grpId="1"/>
      <p:bldP spid="461826" grpId="0"/>
      <p:bldP spid="461828" grpId="0"/>
      <p:bldP spid="461833" grpId="0" animBg="1"/>
      <p:bldP spid="461836" grpId="0"/>
      <p:bldP spid="461837" grpId="0"/>
      <p:bldP spid="461837" grpId="1"/>
      <p:bldP spid="461838" grpId="0" animBg="1"/>
      <p:bldP spid="461839" grpId="0" animBg="1"/>
      <p:bldP spid="461840" grpId="0"/>
      <p:bldP spid="461841" grpId="0"/>
      <p:bldP spid="461842" grpId="0"/>
      <p:bldP spid="461849" grpId="0"/>
      <p:bldP spid="461853" grpId="0"/>
      <p:bldP spid="461854" grpId="0"/>
      <p:bldP spid="461855" grpId="0" animBg="1"/>
      <p:bldP spid="461856" grpId="0" animBg="1"/>
      <p:bldP spid="461857" grpId="0"/>
      <p:bldP spid="461864" grpId="0"/>
      <p:bldP spid="461866" grpId="0" animBg="1"/>
      <p:bldP spid="461867" grpId="0" animBg="1"/>
      <p:bldP spid="461871" grpId="0"/>
      <p:bldP spid="461872" grpId="0"/>
      <p:bldP spid="461873" grpId="0" animBg="1"/>
      <p:bldP spid="461875"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933" name="Text Box 37"/>
          <p:cNvSpPr txBox="1">
            <a:spLocks noChangeArrowheads="1"/>
          </p:cNvSpPr>
          <p:nvPr/>
        </p:nvSpPr>
        <p:spPr bwMode="auto">
          <a:xfrm>
            <a:off x="5391150" y="5910263"/>
            <a:ext cx="1516063" cy="336550"/>
          </a:xfrm>
          <a:prstGeom prst="rect">
            <a:avLst/>
          </a:prstGeom>
          <a:noFill/>
          <a:ln w="9525">
            <a:noFill/>
            <a:miter lim="800000"/>
            <a:headEnd/>
            <a:tailEnd/>
          </a:ln>
        </p:spPr>
        <p:txBody>
          <a:bodyPr wrap="none">
            <a:spAutoFit/>
          </a:bodyPr>
          <a:lstStyle/>
          <a:p>
            <a:r>
              <a:rPr lang="en-US" sz="1600"/>
              <a:t>2.17 mol Na</a:t>
            </a:r>
            <a:r>
              <a:rPr lang="en-US" sz="1600" baseline="-25000"/>
              <a:t>2</a:t>
            </a:r>
            <a:r>
              <a:rPr lang="en-US" sz="1600"/>
              <a:t>O</a:t>
            </a:r>
          </a:p>
        </p:txBody>
      </p:sp>
      <p:sp>
        <p:nvSpPr>
          <p:cNvPr id="153603" name="Rectangle 5"/>
          <p:cNvSpPr>
            <a:spLocks noGrp="1" noChangeArrowheads="1"/>
          </p:cNvSpPr>
          <p:nvPr>
            <p:ph type="title"/>
          </p:nvPr>
        </p:nvSpPr>
        <p:spPr>
          <a:noFill/>
        </p:spPr>
        <p:txBody>
          <a:bodyPr/>
          <a:lstStyle/>
          <a:p>
            <a:pPr eaLnBrk="1" hangingPunct="1"/>
            <a:r>
              <a:rPr lang="en-US" sz="2800" i="1" smtClean="0"/>
              <a:t>Limiting Reactant Problems</a:t>
            </a:r>
          </a:p>
        </p:txBody>
      </p:sp>
      <p:sp>
        <p:nvSpPr>
          <p:cNvPr id="153604" name="Text Box 6"/>
          <p:cNvSpPr txBox="1">
            <a:spLocks noChangeArrowheads="1"/>
          </p:cNvSpPr>
          <p:nvPr/>
        </p:nvSpPr>
        <p:spPr bwMode="auto">
          <a:xfrm>
            <a:off x="288925" y="1411288"/>
            <a:ext cx="7026275" cy="517525"/>
          </a:xfrm>
          <a:prstGeom prst="rect">
            <a:avLst/>
          </a:prstGeom>
          <a:noFill/>
          <a:ln w="9525">
            <a:noFill/>
            <a:miter lim="800000"/>
            <a:headEnd/>
            <a:tailEnd/>
          </a:ln>
        </p:spPr>
        <p:txBody>
          <a:bodyPr wrap="none">
            <a:spAutoFit/>
          </a:bodyPr>
          <a:lstStyle/>
          <a:p>
            <a:pPr marL="457200" indent="-457200"/>
            <a:r>
              <a:rPr lang="en-US"/>
              <a:t>6.  An unbalanced chemical equation is given as __Na(s)  +   __O</a:t>
            </a:r>
            <a:r>
              <a:rPr lang="en-US" baseline="-25000"/>
              <a:t>2</a:t>
            </a:r>
            <a:r>
              <a:rPr lang="en-US"/>
              <a:t>(g)           __Na</a:t>
            </a:r>
            <a:r>
              <a:rPr lang="en-US" baseline="-25000"/>
              <a:t>2</a:t>
            </a:r>
            <a:r>
              <a:rPr lang="en-US"/>
              <a:t>O</a:t>
            </a:r>
            <a:r>
              <a:rPr lang="en-US" baseline="-25000"/>
              <a:t> </a:t>
            </a:r>
            <a:r>
              <a:rPr lang="en-US"/>
              <a:t>(s)</a:t>
            </a:r>
          </a:p>
          <a:p>
            <a:pPr marL="457200" indent="-457200"/>
            <a:r>
              <a:rPr lang="en-US"/>
              <a:t>             If you have 100 g of sodium and 60 g of oxygen…</a:t>
            </a:r>
          </a:p>
        </p:txBody>
      </p:sp>
      <p:sp>
        <p:nvSpPr>
          <p:cNvPr id="153605" name="Text Box 8"/>
          <p:cNvSpPr txBox="1">
            <a:spLocks noChangeArrowheads="1"/>
          </p:cNvSpPr>
          <p:nvPr/>
        </p:nvSpPr>
        <p:spPr bwMode="auto">
          <a:xfrm>
            <a:off x="946150" y="1973263"/>
            <a:ext cx="4586288" cy="304800"/>
          </a:xfrm>
          <a:prstGeom prst="rect">
            <a:avLst/>
          </a:prstGeom>
          <a:noFill/>
          <a:ln w="9525">
            <a:noFill/>
            <a:miter lim="800000"/>
            <a:headEnd/>
            <a:tailEnd/>
          </a:ln>
        </p:spPr>
        <p:txBody>
          <a:bodyPr wrap="none">
            <a:spAutoFit/>
          </a:bodyPr>
          <a:lstStyle/>
          <a:p>
            <a:r>
              <a:rPr lang="en-US"/>
              <a:t>A.  Find the number of moles of sodium oxide produced.</a:t>
            </a:r>
          </a:p>
        </p:txBody>
      </p:sp>
      <p:sp>
        <p:nvSpPr>
          <p:cNvPr id="464906" name="Oval 10">
            <a:hlinkClick r:id="rId3" action="ppaction://hlinksldjump"/>
          </p:cNvPr>
          <p:cNvSpPr>
            <a:spLocks noChangeArrowheads="1"/>
          </p:cNvSpPr>
          <p:nvPr/>
        </p:nvSpPr>
        <p:spPr bwMode="auto">
          <a:xfrm>
            <a:off x="309563" y="194151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Back</a:t>
            </a:r>
          </a:p>
        </p:txBody>
      </p:sp>
      <p:sp>
        <p:nvSpPr>
          <p:cNvPr id="464907" name="Text Box 11"/>
          <p:cNvSpPr txBox="1">
            <a:spLocks noChangeArrowheads="1"/>
          </p:cNvSpPr>
          <p:nvPr/>
        </p:nvSpPr>
        <p:spPr bwMode="auto">
          <a:xfrm>
            <a:off x="5391150" y="5910263"/>
            <a:ext cx="963613" cy="336550"/>
          </a:xfrm>
          <a:prstGeom prst="rect">
            <a:avLst/>
          </a:prstGeom>
          <a:noFill/>
          <a:ln w="9525">
            <a:noFill/>
            <a:miter lim="800000"/>
            <a:headEnd/>
            <a:tailEnd/>
          </a:ln>
        </p:spPr>
        <p:txBody>
          <a:bodyPr wrap="none">
            <a:spAutoFit/>
          </a:bodyPr>
          <a:lstStyle/>
          <a:p>
            <a:r>
              <a:rPr lang="en-US" sz="1600"/>
              <a:t>2.17 mol</a:t>
            </a:r>
          </a:p>
        </p:txBody>
      </p:sp>
      <p:sp>
        <p:nvSpPr>
          <p:cNvPr id="464908" name="Text Box 12"/>
          <p:cNvSpPr txBox="1">
            <a:spLocks noChangeArrowheads="1"/>
          </p:cNvSpPr>
          <p:nvPr/>
        </p:nvSpPr>
        <p:spPr bwMode="auto">
          <a:xfrm>
            <a:off x="1036638" y="4181475"/>
            <a:ext cx="1279525" cy="336550"/>
          </a:xfrm>
          <a:prstGeom prst="rect">
            <a:avLst/>
          </a:prstGeom>
          <a:noFill/>
          <a:ln w="9525">
            <a:noFill/>
            <a:miter lim="800000"/>
            <a:headEnd/>
            <a:tailEnd/>
          </a:ln>
        </p:spPr>
        <p:txBody>
          <a:bodyPr wrap="none">
            <a:spAutoFit/>
          </a:bodyPr>
          <a:lstStyle/>
          <a:p>
            <a:r>
              <a:rPr lang="en-US" sz="1600"/>
              <a:t>4.35 mol Na</a:t>
            </a:r>
            <a:endParaRPr lang="en-US" sz="1600" baseline="-25000"/>
          </a:p>
        </p:txBody>
      </p:sp>
      <p:sp>
        <p:nvSpPr>
          <p:cNvPr id="153609" name="Text Box 13"/>
          <p:cNvSpPr txBox="1">
            <a:spLocks noChangeArrowheads="1"/>
          </p:cNvSpPr>
          <p:nvPr/>
        </p:nvSpPr>
        <p:spPr bwMode="auto">
          <a:xfrm>
            <a:off x="1336675" y="2287588"/>
            <a:ext cx="5233988" cy="396875"/>
          </a:xfrm>
          <a:prstGeom prst="rect">
            <a:avLst/>
          </a:prstGeom>
          <a:noFill/>
          <a:ln w="9525">
            <a:noFill/>
            <a:miter lim="800000"/>
            <a:headEnd/>
            <a:tailEnd/>
          </a:ln>
        </p:spPr>
        <p:txBody>
          <a:bodyPr wrap="none">
            <a:spAutoFit/>
          </a:bodyPr>
          <a:lstStyle/>
          <a:p>
            <a:r>
              <a:rPr lang="en-US" sz="2000"/>
              <a:t>4 Na(s)    +    O</a:t>
            </a:r>
            <a:r>
              <a:rPr lang="en-US" sz="2000" baseline="-25000"/>
              <a:t>2</a:t>
            </a:r>
            <a:r>
              <a:rPr lang="en-US" sz="2000"/>
              <a:t> (g)                        2 Na</a:t>
            </a:r>
            <a:r>
              <a:rPr lang="en-US" sz="2000" baseline="-25000"/>
              <a:t>2</a:t>
            </a:r>
            <a:r>
              <a:rPr lang="en-US" sz="2000"/>
              <a:t>O</a:t>
            </a:r>
            <a:r>
              <a:rPr lang="en-US" sz="2000" baseline="-25000"/>
              <a:t> </a:t>
            </a:r>
            <a:r>
              <a:rPr lang="en-US" sz="2000"/>
              <a:t>(s)</a:t>
            </a:r>
          </a:p>
        </p:txBody>
      </p:sp>
      <p:sp>
        <p:nvSpPr>
          <p:cNvPr id="153610" name="Line 14"/>
          <p:cNvSpPr>
            <a:spLocks noChangeShapeType="1"/>
          </p:cNvSpPr>
          <p:nvPr/>
        </p:nvSpPr>
        <p:spPr bwMode="auto">
          <a:xfrm>
            <a:off x="4219575" y="2514600"/>
            <a:ext cx="857250" cy="0"/>
          </a:xfrm>
          <a:prstGeom prst="line">
            <a:avLst/>
          </a:prstGeom>
          <a:noFill/>
          <a:ln w="22225">
            <a:solidFill>
              <a:schemeClr val="tx1"/>
            </a:solidFill>
            <a:round/>
            <a:headEnd/>
            <a:tailEnd type="triangle" w="med" len="med"/>
          </a:ln>
        </p:spPr>
        <p:txBody>
          <a:bodyPr/>
          <a:lstStyle/>
          <a:p>
            <a:endParaRPr lang="en-US"/>
          </a:p>
        </p:txBody>
      </p:sp>
      <p:sp>
        <p:nvSpPr>
          <p:cNvPr id="464911" name="Text Box 15"/>
          <p:cNvSpPr txBox="1">
            <a:spLocks noChangeArrowheads="1"/>
          </p:cNvSpPr>
          <p:nvPr/>
        </p:nvSpPr>
        <p:spPr bwMode="auto">
          <a:xfrm>
            <a:off x="1447800" y="2608263"/>
            <a:ext cx="692150" cy="336550"/>
          </a:xfrm>
          <a:prstGeom prst="rect">
            <a:avLst/>
          </a:prstGeom>
          <a:noFill/>
          <a:ln w="9525">
            <a:noFill/>
            <a:miter lim="800000"/>
            <a:headEnd/>
            <a:tailEnd/>
          </a:ln>
        </p:spPr>
        <p:txBody>
          <a:bodyPr wrap="none">
            <a:spAutoFit/>
          </a:bodyPr>
          <a:lstStyle/>
          <a:p>
            <a:r>
              <a:rPr lang="en-US" sz="1600"/>
              <a:t>100 g</a:t>
            </a:r>
          </a:p>
        </p:txBody>
      </p:sp>
      <p:sp>
        <p:nvSpPr>
          <p:cNvPr id="464912" name="Text Box 16"/>
          <p:cNvSpPr txBox="1">
            <a:spLocks noChangeArrowheads="1"/>
          </p:cNvSpPr>
          <p:nvPr/>
        </p:nvSpPr>
        <p:spPr bwMode="auto">
          <a:xfrm>
            <a:off x="2924175" y="2636838"/>
            <a:ext cx="579438" cy="336550"/>
          </a:xfrm>
          <a:prstGeom prst="rect">
            <a:avLst/>
          </a:prstGeom>
          <a:noFill/>
          <a:ln w="9525">
            <a:noFill/>
            <a:miter lim="800000"/>
            <a:headEnd/>
            <a:tailEnd/>
          </a:ln>
        </p:spPr>
        <p:txBody>
          <a:bodyPr wrap="none">
            <a:spAutoFit/>
          </a:bodyPr>
          <a:lstStyle/>
          <a:p>
            <a:r>
              <a:rPr lang="en-US" sz="1600"/>
              <a:t>60 g</a:t>
            </a:r>
          </a:p>
        </p:txBody>
      </p:sp>
      <p:sp>
        <p:nvSpPr>
          <p:cNvPr id="464913" name="Line 17"/>
          <p:cNvSpPr>
            <a:spLocks noChangeShapeType="1"/>
          </p:cNvSpPr>
          <p:nvPr/>
        </p:nvSpPr>
        <p:spPr bwMode="auto">
          <a:xfrm>
            <a:off x="1743075" y="2989263"/>
            <a:ext cx="0" cy="1152525"/>
          </a:xfrm>
          <a:prstGeom prst="line">
            <a:avLst/>
          </a:prstGeom>
          <a:noFill/>
          <a:ln w="9525">
            <a:solidFill>
              <a:schemeClr val="tx1"/>
            </a:solidFill>
            <a:round/>
            <a:headEnd/>
            <a:tailEnd type="triangle" w="med" len="med"/>
          </a:ln>
        </p:spPr>
        <p:txBody>
          <a:bodyPr/>
          <a:lstStyle/>
          <a:p>
            <a:endParaRPr lang="en-US"/>
          </a:p>
        </p:txBody>
      </p:sp>
      <p:sp>
        <p:nvSpPr>
          <p:cNvPr id="464914" name="Line 18"/>
          <p:cNvSpPr>
            <a:spLocks noChangeShapeType="1"/>
          </p:cNvSpPr>
          <p:nvPr/>
        </p:nvSpPr>
        <p:spPr bwMode="auto">
          <a:xfrm>
            <a:off x="3211513" y="2997200"/>
            <a:ext cx="0" cy="1152525"/>
          </a:xfrm>
          <a:prstGeom prst="line">
            <a:avLst/>
          </a:prstGeom>
          <a:noFill/>
          <a:ln w="9525">
            <a:solidFill>
              <a:schemeClr val="tx1"/>
            </a:solidFill>
            <a:round/>
            <a:headEnd/>
            <a:tailEnd type="triangle" w="med" len="med"/>
          </a:ln>
        </p:spPr>
        <p:txBody>
          <a:bodyPr/>
          <a:lstStyle/>
          <a:p>
            <a:endParaRPr lang="en-US"/>
          </a:p>
        </p:txBody>
      </p:sp>
      <p:sp>
        <p:nvSpPr>
          <p:cNvPr id="464915" name="Text Box 19"/>
          <p:cNvSpPr txBox="1">
            <a:spLocks noChangeArrowheads="1"/>
          </p:cNvSpPr>
          <p:nvPr/>
        </p:nvSpPr>
        <p:spPr bwMode="auto">
          <a:xfrm>
            <a:off x="1792288" y="3243263"/>
            <a:ext cx="1077912" cy="336550"/>
          </a:xfrm>
          <a:prstGeom prst="rect">
            <a:avLst/>
          </a:prstGeom>
          <a:noFill/>
          <a:ln w="9525">
            <a:noFill/>
            <a:miter lim="800000"/>
            <a:headEnd/>
            <a:tailEnd/>
          </a:ln>
        </p:spPr>
        <p:txBody>
          <a:bodyPr wrap="none">
            <a:spAutoFit/>
          </a:bodyPr>
          <a:lstStyle/>
          <a:p>
            <a:r>
              <a:rPr lang="en-US" sz="1600"/>
              <a:t>/ 23 g/mol</a:t>
            </a:r>
          </a:p>
        </p:txBody>
      </p:sp>
      <p:sp>
        <p:nvSpPr>
          <p:cNvPr id="464916" name="Text Box 20"/>
          <p:cNvSpPr txBox="1">
            <a:spLocks noChangeArrowheads="1"/>
          </p:cNvSpPr>
          <p:nvPr/>
        </p:nvSpPr>
        <p:spPr bwMode="auto">
          <a:xfrm>
            <a:off x="3260725" y="3240088"/>
            <a:ext cx="1077913" cy="336550"/>
          </a:xfrm>
          <a:prstGeom prst="rect">
            <a:avLst/>
          </a:prstGeom>
          <a:noFill/>
          <a:ln w="9525">
            <a:noFill/>
            <a:miter lim="800000"/>
            <a:headEnd/>
            <a:tailEnd/>
          </a:ln>
        </p:spPr>
        <p:txBody>
          <a:bodyPr wrap="none">
            <a:spAutoFit/>
          </a:bodyPr>
          <a:lstStyle/>
          <a:p>
            <a:r>
              <a:rPr lang="en-US" sz="1600"/>
              <a:t>/ 32 g/mol</a:t>
            </a:r>
          </a:p>
        </p:txBody>
      </p:sp>
      <p:sp>
        <p:nvSpPr>
          <p:cNvPr id="464917" name="Text Box 21"/>
          <p:cNvSpPr txBox="1">
            <a:spLocks noChangeArrowheads="1"/>
          </p:cNvSpPr>
          <p:nvPr/>
        </p:nvSpPr>
        <p:spPr bwMode="auto">
          <a:xfrm>
            <a:off x="2597150" y="4178300"/>
            <a:ext cx="1370013" cy="336550"/>
          </a:xfrm>
          <a:prstGeom prst="rect">
            <a:avLst/>
          </a:prstGeom>
          <a:noFill/>
          <a:ln w="9525">
            <a:noFill/>
            <a:miter lim="800000"/>
            <a:headEnd/>
            <a:tailEnd/>
          </a:ln>
        </p:spPr>
        <p:txBody>
          <a:bodyPr wrap="none">
            <a:spAutoFit/>
          </a:bodyPr>
          <a:lstStyle/>
          <a:p>
            <a:r>
              <a:rPr lang="en-US" sz="1600"/>
              <a:t>1.875 mol O</a:t>
            </a:r>
            <a:r>
              <a:rPr lang="en-US" sz="1600" baseline="-25000"/>
              <a:t>2</a:t>
            </a:r>
          </a:p>
        </p:txBody>
      </p:sp>
      <p:sp>
        <p:nvSpPr>
          <p:cNvPr id="464918" name="Line 22"/>
          <p:cNvSpPr>
            <a:spLocks noChangeShapeType="1"/>
          </p:cNvSpPr>
          <p:nvPr/>
        </p:nvSpPr>
        <p:spPr bwMode="auto">
          <a:xfrm>
            <a:off x="1074738" y="4471988"/>
            <a:ext cx="1216025" cy="0"/>
          </a:xfrm>
          <a:prstGeom prst="line">
            <a:avLst/>
          </a:prstGeom>
          <a:noFill/>
          <a:ln w="9525">
            <a:solidFill>
              <a:schemeClr val="tx1"/>
            </a:solidFill>
            <a:round/>
            <a:headEnd/>
            <a:tailEnd/>
          </a:ln>
        </p:spPr>
        <p:txBody>
          <a:bodyPr/>
          <a:lstStyle/>
          <a:p>
            <a:endParaRPr lang="en-US"/>
          </a:p>
        </p:txBody>
      </p:sp>
      <p:sp>
        <p:nvSpPr>
          <p:cNvPr id="464919" name="Line 23"/>
          <p:cNvSpPr>
            <a:spLocks noChangeShapeType="1"/>
          </p:cNvSpPr>
          <p:nvPr/>
        </p:nvSpPr>
        <p:spPr bwMode="auto">
          <a:xfrm>
            <a:off x="2679700" y="4471988"/>
            <a:ext cx="1249363" cy="0"/>
          </a:xfrm>
          <a:prstGeom prst="line">
            <a:avLst/>
          </a:prstGeom>
          <a:noFill/>
          <a:ln w="9525">
            <a:solidFill>
              <a:schemeClr val="tx1"/>
            </a:solidFill>
            <a:round/>
            <a:headEnd/>
            <a:tailEnd/>
          </a:ln>
        </p:spPr>
        <p:txBody>
          <a:bodyPr/>
          <a:lstStyle/>
          <a:p>
            <a:endParaRPr lang="en-US"/>
          </a:p>
        </p:txBody>
      </p:sp>
      <p:sp>
        <p:nvSpPr>
          <p:cNvPr id="464920" name="Text Box 24"/>
          <p:cNvSpPr txBox="1">
            <a:spLocks noChangeArrowheads="1"/>
          </p:cNvSpPr>
          <p:nvPr/>
        </p:nvSpPr>
        <p:spPr bwMode="auto">
          <a:xfrm>
            <a:off x="1492250" y="4435475"/>
            <a:ext cx="296863" cy="336550"/>
          </a:xfrm>
          <a:prstGeom prst="rect">
            <a:avLst/>
          </a:prstGeom>
          <a:noFill/>
          <a:ln w="9525">
            <a:noFill/>
            <a:miter lim="800000"/>
            <a:headEnd/>
            <a:tailEnd/>
          </a:ln>
        </p:spPr>
        <p:txBody>
          <a:bodyPr wrap="none">
            <a:spAutoFit/>
          </a:bodyPr>
          <a:lstStyle/>
          <a:p>
            <a:r>
              <a:rPr lang="en-US" sz="1600"/>
              <a:t>4</a:t>
            </a:r>
          </a:p>
        </p:txBody>
      </p:sp>
      <p:sp>
        <p:nvSpPr>
          <p:cNvPr id="464921" name="Text Box 25"/>
          <p:cNvSpPr txBox="1">
            <a:spLocks noChangeArrowheads="1"/>
          </p:cNvSpPr>
          <p:nvPr/>
        </p:nvSpPr>
        <p:spPr bwMode="auto">
          <a:xfrm>
            <a:off x="3111500" y="4443413"/>
            <a:ext cx="296863" cy="336550"/>
          </a:xfrm>
          <a:prstGeom prst="rect">
            <a:avLst/>
          </a:prstGeom>
          <a:noFill/>
          <a:ln w="9525">
            <a:noFill/>
            <a:miter lim="800000"/>
            <a:headEnd/>
            <a:tailEnd/>
          </a:ln>
        </p:spPr>
        <p:txBody>
          <a:bodyPr wrap="none">
            <a:spAutoFit/>
          </a:bodyPr>
          <a:lstStyle/>
          <a:p>
            <a:r>
              <a:rPr lang="en-US" sz="1600"/>
              <a:t>1</a:t>
            </a:r>
          </a:p>
        </p:txBody>
      </p:sp>
      <p:sp>
        <p:nvSpPr>
          <p:cNvPr id="464922" name="Text Box 26"/>
          <p:cNvSpPr txBox="1">
            <a:spLocks noChangeArrowheads="1"/>
          </p:cNvSpPr>
          <p:nvPr/>
        </p:nvSpPr>
        <p:spPr bwMode="auto">
          <a:xfrm>
            <a:off x="1344613" y="4865688"/>
            <a:ext cx="692150" cy="336550"/>
          </a:xfrm>
          <a:prstGeom prst="rect">
            <a:avLst/>
          </a:prstGeom>
          <a:noFill/>
          <a:ln w="9525">
            <a:noFill/>
            <a:miter lim="800000"/>
            <a:headEnd/>
            <a:tailEnd/>
          </a:ln>
        </p:spPr>
        <p:txBody>
          <a:bodyPr wrap="none">
            <a:spAutoFit/>
          </a:bodyPr>
          <a:lstStyle/>
          <a:p>
            <a:r>
              <a:rPr lang="en-US" sz="1600"/>
              <a:t>1.087</a:t>
            </a:r>
          </a:p>
        </p:txBody>
      </p:sp>
      <p:sp>
        <p:nvSpPr>
          <p:cNvPr id="464923" name="Text Box 27"/>
          <p:cNvSpPr txBox="1">
            <a:spLocks noChangeArrowheads="1"/>
          </p:cNvSpPr>
          <p:nvPr/>
        </p:nvSpPr>
        <p:spPr bwMode="auto">
          <a:xfrm>
            <a:off x="2967038" y="4862513"/>
            <a:ext cx="692150" cy="336550"/>
          </a:xfrm>
          <a:prstGeom prst="rect">
            <a:avLst/>
          </a:prstGeom>
          <a:noFill/>
          <a:ln w="9525">
            <a:noFill/>
            <a:miter lim="800000"/>
            <a:headEnd/>
            <a:tailEnd/>
          </a:ln>
        </p:spPr>
        <p:txBody>
          <a:bodyPr wrap="none">
            <a:spAutoFit/>
          </a:bodyPr>
          <a:lstStyle/>
          <a:p>
            <a:r>
              <a:rPr lang="en-US" sz="1600"/>
              <a:t>1.875</a:t>
            </a:r>
          </a:p>
        </p:txBody>
      </p:sp>
      <p:sp>
        <p:nvSpPr>
          <p:cNvPr id="464924" name="Text Box 28"/>
          <p:cNvSpPr txBox="1">
            <a:spLocks noChangeArrowheads="1"/>
          </p:cNvSpPr>
          <p:nvPr/>
        </p:nvSpPr>
        <p:spPr bwMode="auto">
          <a:xfrm>
            <a:off x="1425575" y="5916613"/>
            <a:ext cx="2551113" cy="336550"/>
          </a:xfrm>
          <a:prstGeom prst="rect">
            <a:avLst/>
          </a:prstGeom>
          <a:noFill/>
          <a:ln w="9525">
            <a:noFill/>
            <a:miter lim="800000"/>
            <a:headEnd/>
            <a:tailEnd/>
          </a:ln>
        </p:spPr>
        <p:txBody>
          <a:bodyPr wrap="none">
            <a:spAutoFit/>
          </a:bodyPr>
          <a:lstStyle/>
          <a:p>
            <a:r>
              <a:rPr lang="en-US" sz="1600"/>
              <a:t>x mol Na</a:t>
            </a:r>
            <a:r>
              <a:rPr lang="en-US" sz="1600" baseline="-25000"/>
              <a:t>2</a:t>
            </a:r>
            <a:r>
              <a:rPr lang="en-US" sz="1600"/>
              <a:t>O = 4.35 mol Na</a:t>
            </a:r>
            <a:endParaRPr lang="en-US" sz="1600" baseline="-25000"/>
          </a:p>
        </p:txBody>
      </p:sp>
      <p:grpSp>
        <p:nvGrpSpPr>
          <p:cNvPr id="2" name="Group 29"/>
          <p:cNvGrpSpPr>
            <a:grpSpLocks/>
          </p:cNvGrpSpPr>
          <p:nvPr/>
        </p:nvGrpSpPr>
        <p:grpSpPr bwMode="auto">
          <a:xfrm>
            <a:off x="3963988" y="5673725"/>
            <a:ext cx="1185862" cy="808038"/>
            <a:chOff x="4174" y="2818"/>
            <a:chExt cx="756" cy="509"/>
          </a:xfrm>
        </p:grpSpPr>
        <p:sp>
          <p:nvSpPr>
            <p:cNvPr id="153636" name="AutoShape 30"/>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3637" name="Line 31"/>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64928" name="Text Box 32"/>
          <p:cNvSpPr txBox="1">
            <a:spLocks noChangeArrowheads="1"/>
          </p:cNvSpPr>
          <p:nvPr/>
        </p:nvSpPr>
        <p:spPr bwMode="auto">
          <a:xfrm>
            <a:off x="4076700" y="6097588"/>
            <a:ext cx="996950" cy="336550"/>
          </a:xfrm>
          <a:prstGeom prst="rect">
            <a:avLst/>
          </a:prstGeom>
          <a:noFill/>
          <a:ln w="9525">
            <a:noFill/>
            <a:miter lim="800000"/>
            <a:headEnd/>
            <a:tailEnd/>
          </a:ln>
        </p:spPr>
        <p:txBody>
          <a:bodyPr wrap="none">
            <a:spAutoFit/>
          </a:bodyPr>
          <a:lstStyle/>
          <a:p>
            <a:r>
              <a:rPr lang="en-US" sz="1600"/>
              <a:t>4 mol Na</a:t>
            </a:r>
            <a:endParaRPr lang="en-US" sz="1600" baseline="-25000"/>
          </a:p>
        </p:txBody>
      </p:sp>
      <p:sp>
        <p:nvSpPr>
          <p:cNvPr id="464929" name="Text Box 33"/>
          <p:cNvSpPr txBox="1">
            <a:spLocks noChangeArrowheads="1"/>
          </p:cNvSpPr>
          <p:nvPr/>
        </p:nvSpPr>
        <p:spPr bwMode="auto">
          <a:xfrm>
            <a:off x="3949700" y="5740400"/>
            <a:ext cx="1233488" cy="336550"/>
          </a:xfrm>
          <a:prstGeom prst="rect">
            <a:avLst/>
          </a:prstGeom>
          <a:noFill/>
          <a:ln w="9525">
            <a:noFill/>
            <a:miter lim="800000"/>
            <a:headEnd/>
            <a:tailEnd/>
          </a:ln>
        </p:spPr>
        <p:txBody>
          <a:bodyPr wrap="none">
            <a:spAutoFit/>
          </a:bodyPr>
          <a:lstStyle/>
          <a:p>
            <a:r>
              <a:rPr lang="en-US" sz="1600"/>
              <a:t>2 mol Na</a:t>
            </a:r>
            <a:r>
              <a:rPr lang="en-US" sz="1600" baseline="-25000"/>
              <a:t>2</a:t>
            </a:r>
            <a:r>
              <a:rPr lang="en-US" sz="1600"/>
              <a:t>O</a:t>
            </a:r>
          </a:p>
        </p:txBody>
      </p:sp>
      <p:sp>
        <p:nvSpPr>
          <p:cNvPr id="464930" name="Line 34"/>
          <p:cNvSpPr>
            <a:spLocks noChangeShapeType="1"/>
          </p:cNvSpPr>
          <p:nvPr/>
        </p:nvSpPr>
        <p:spPr bwMode="auto">
          <a:xfrm flipV="1">
            <a:off x="3233738" y="6048375"/>
            <a:ext cx="623887" cy="79375"/>
          </a:xfrm>
          <a:prstGeom prst="line">
            <a:avLst/>
          </a:prstGeom>
          <a:noFill/>
          <a:ln w="9525">
            <a:solidFill>
              <a:srgbClr val="FF0000"/>
            </a:solidFill>
            <a:round/>
            <a:headEnd/>
            <a:tailEnd/>
          </a:ln>
        </p:spPr>
        <p:txBody>
          <a:bodyPr/>
          <a:lstStyle/>
          <a:p>
            <a:endParaRPr lang="en-US"/>
          </a:p>
        </p:txBody>
      </p:sp>
      <p:sp>
        <p:nvSpPr>
          <p:cNvPr id="464931" name="Line 35"/>
          <p:cNvSpPr>
            <a:spLocks noChangeShapeType="1"/>
          </p:cNvSpPr>
          <p:nvPr/>
        </p:nvSpPr>
        <p:spPr bwMode="auto">
          <a:xfrm flipV="1">
            <a:off x="4344988" y="6219825"/>
            <a:ext cx="582612" cy="98425"/>
          </a:xfrm>
          <a:prstGeom prst="line">
            <a:avLst/>
          </a:prstGeom>
          <a:noFill/>
          <a:ln w="9525">
            <a:solidFill>
              <a:srgbClr val="FF0000"/>
            </a:solidFill>
            <a:round/>
            <a:headEnd/>
            <a:tailEnd/>
          </a:ln>
        </p:spPr>
        <p:txBody>
          <a:bodyPr/>
          <a:lstStyle/>
          <a:p>
            <a:endParaRPr lang="en-US"/>
          </a:p>
        </p:txBody>
      </p:sp>
      <p:sp>
        <p:nvSpPr>
          <p:cNvPr id="464932" name="Text Box 36"/>
          <p:cNvSpPr txBox="1">
            <a:spLocks noChangeArrowheads="1"/>
          </p:cNvSpPr>
          <p:nvPr/>
        </p:nvSpPr>
        <p:spPr bwMode="auto">
          <a:xfrm>
            <a:off x="5168900" y="5905500"/>
            <a:ext cx="303213" cy="336550"/>
          </a:xfrm>
          <a:prstGeom prst="rect">
            <a:avLst/>
          </a:prstGeom>
          <a:noFill/>
          <a:ln w="9525">
            <a:noFill/>
            <a:miter lim="800000"/>
            <a:headEnd/>
            <a:tailEnd/>
          </a:ln>
        </p:spPr>
        <p:txBody>
          <a:bodyPr wrap="none">
            <a:spAutoFit/>
          </a:bodyPr>
          <a:lstStyle/>
          <a:p>
            <a:r>
              <a:rPr lang="en-US" sz="1600"/>
              <a:t>=</a:t>
            </a:r>
          </a:p>
        </p:txBody>
      </p:sp>
      <p:sp>
        <p:nvSpPr>
          <p:cNvPr id="464934" name="Freeform 38"/>
          <p:cNvSpPr>
            <a:spLocks/>
          </p:cNvSpPr>
          <p:nvPr/>
        </p:nvSpPr>
        <p:spPr bwMode="auto">
          <a:xfrm>
            <a:off x="1668463" y="5156200"/>
            <a:ext cx="1568450" cy="431800"/>
          </a:xfrm>
          <a:custGeom>
            <a:avLst/>
            <a:gdLst>
              <a:gd name="T0" fmla="*/ 0 w 988"/>
              <a:gd name="T1" fmla="*/ 37801545 h 272"/>
              <a:gd name="T2" fmla="*/ 1149191363 w 988"/>
              <a:gd name="T3" fmla="*/ 680442081 h 272"/>
              <a:gd name="T4" fmla="*/ 2147483647 w 988"/>
              <a:gd name="T5" fmla="*/ 0 h 272"/>
              <a:gd name="T6" fmla="*/ 0 60000 65536"/>
              <a:gd name="T7" fmla="*/ 0 60000 65536"/>
              <a:gd name="T8" fmla="*/ 0 60000 65536"/>
              <a:gd name="T9" fmla="*/ 0 w 988"/>
              <a:gd name="T10" fmla="*/ 0 h 272"/>
              <a:gd name="T11" fmla="*/ 988 w 988"/>
              <a:gd name="T12" fmla="*/ 272 h 272"/>
            </a:gdLst>
            <a:ahLst/>
            <a:cxnLst>
              <a:cxn ang="T6">
                <a:pos x="T0" y="T1"/>
              </a:cxn>
              <a:cxn ang="T7">
                <a:pos x="T2" y="T3"/>
              </a:cxn>
              <a:cxn ang="T8">
                <a:pos x="T4" y="T5"/>
              </a:cxn>
            </a:cxnLst>
            <a:rect l="T9" t="T10" r="T11" b="T12"/>
            <a:pathLst>
              <a:path w="988" h="272">
                <a:moveTo>
                  <a:pt x="0" y="15"/>
                </a:moveTo>
                <a:cubicBezTo>
                  <a:pt x="145" y="143"/>
                  <a:pt x="291" y="272"/>
                  <a:pt x="456" y="270"/>
                </a:cubicBezTo>
                <a:cubicBezTo>
                  <a:pt x="621" y="268"/>
                  <a:pt x="804" y="134"/>
                  <a:pt x="988" y="0"/>
                </a:cubicBezTo>
              </a:path>
            </a:pathLst>
          </a:custGeom>
          <a:noFill/>
          <a:ln w="9525">
            <a:solidFill>
              <a:schemeClr val="bg2"/>
            </a:solidFill>
            <a:round/>
            <a:headEnd type="stealth" w="med" len="med"/>
            <a:tailEnd type="stealth" w="med" len="med"/>
          </a:ln>
        </p:spPr>
        <p:txBody>
          <a:bodyPr/>
          <a:lstStyle/>
          <a:p>
            <a:endParaRPr lang="en-US"/>
          </a:p>
        </p:txBody>
      </p:sp>
      <p:sp>
        <p:nvSpPr>
          <p:cNvPr id="464935" name="Text Box 39"/>
          <p:cNvSpPr txBox="1">
            <a:spLocks noChangeArrowheads="1"/>
          </p:cNvSpPr>
          <p:nvPr/>
        </p:nvSpPr>
        <p:spPr bwMode="auto">
          <a:xfrm>
            <a:off x="1489075" y="5340350"/>
            <a:ext cx="1809750" cy="581025"/>
          </a:xfrm>
          <a:prstGeom prst="rect">
            <a:avLst/>
          </a:prstGeom>
          <a:solidFill>
            <a:schemeClr val="bg1"/>
          </a:solidFill>
          <a:ln w="9525">
            <a:noFill/>
            <a:miter lim="800000"/>
            <a:headEnd/>
            <a:tailEnd/>
          </a:ln>
        </p:spPr>
        <p:txBody>
          <a:bodyPr wrap="none">
            <a:spAutoFit/>
          </a:bodyPr>
          <a:lstStyle/>
          <a:p>
            <a:pPr algn="ctr"/>
            <a:r>
              <a:rPr lang="en-US" sz="1600">
                <a:solidFill>
                  <a:srgbClr val="5F5F5F"/>
                </a:solidFill>
              </a:rPr>
              <a:t>smaller number</a:t>
            </a:r>
          </a:p>
          <a:p>
            <a:pPr algn="ctr"/>
            <a:r>
              <a:rPr lang="en-US" sz="1600">
                <a:solidFill>
                  <a:srgbClr val="5F5F5F"/>
                </a:solidFill>
              </a:rPr>
              <a:t>is limiting reactant</a:t>
            </a:r>
          </a:p>
        </p:txBody>
      </p:sp>
      <p:sp>
        <p:nvSpPr>
          <p:cNvPr id="464936" name="Text Box 40"/>
          <p:cNvSpPr txBox="1">
            <a:spLocks noChangeArrowheads="1"/>
          </p:cNvSpPr>
          <p:nvPr/>
        </p:nvSpPr>
        <p:spPr bwMode="auto">
          <a:xfrm>
            <a:off x="5584825" y="2630488"/>
            <a:ext cx="608013" cy="304800"/>
          </a:xfrm>
          <a:prstGeom prst="rect">
            <a:avLst/>
          </a:prstGeom>
          <a:noFill/>
          <a:ln w="9525">
            <a:noFill/>
            <a:miter lim="800000"/>
            <a:headEnd/>
            <a:tailEnd/>
          </a:ln>
        </p:spPr>
        <p:txBody>
          <a:bodyPr wrap="none">
            <a:spAutoFit/>
          </a:bodyPr>
          <a:lstStyle/>
          <a:p>
            <a:r>
              <a:rPr lang="en-US"/>
              <a:t>x mol</a:t>
            </a:r>
          </a:p>
        </p:txBody>
      </p:sp>
      <p:sp>
        <p:nvSpPr>
          <p:cNvPr id="153634" name="Text Box 48"/>
          <p:cNvSpPr txBox="1">
            <a:spLocks noChangeArrowheads="1"/>
          </p:cNvSpPr>
          <p:nvPr/>
        </p:nvSpPr>
        <p:spPr bwMode="auto">
          <a:xfrm>
            <a:off x="4173538" y="1411288"/>
            <a:ext cx="282575" cy="304800"/>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53635" name="Text Box 49"/>
          <p:cNvSpPr txBox="1">
            <a:spLocks noChangeArrowheads="1"/>
          </p:cNvSpPr>
          <p:nvPr/>
        </p:nvSpPr>
        <p:spPr bwMode="auto">
          <a:xfrm>
            <a:off x="6310313" y="1411288"/>
            <a:ext cx="282575" cy="304800"/>
          </a:xfrm>
          <a:prstGeom prst="rect">
            <a:avLst/>
          </a:prstGeom>
          <a:noFill/>
          <a:ln w="9525">
            <a:noFill/>
            <a:miter lim="800000"/>
            <a:headEnd/>
            <a:tailEnd/>
          </a:ln>
        </p:spPr>
        <p:txBody>
          <a:bodyPr wrap="none">
            <a:spAutoFit/>
          </a:bodyPr>
          <a:lstStyle/>
          <a:p>
            <a:r>
              <a:rPr lang="en-US">
                <a:solidFill>
                  <a:schemeClr val="accent2"/>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64906"/>
                                        </p:tgtEl>
                                        <p:attrNameLst>
                                          <p:attrName>style.visibility</p:attrName>
                                        </p:attrNameLst>
                                      </p:cBhvr>
                                      <p:to>
                                        <p:strVal val="visible"/>
                                      </p:to>
                                    </p:set>
                                    <p:anim calcmode="lin" valueType="num">
                                      <p:cBhvr>
                                        <p:cTn id="7" dur="500" fill="hold"/>
                                        <p:tgtEl>
                                          <p:spTgt spid="464906"/>
                                        </p:tgtEl>
                                        <p:attrNameLst>
                                          <p:attrName>ppt_w</p:attrName>
                                        </p:attrNameLst>
                                      </p:cBhvr>
                                      <p:tavLst>
                                        <p:tav tm="0">
                                          <p:val>
                                            <p:fltVal val="0"/>
                                          </p:val>
                                        </p:tav>
                                        <p:tav tm="100000">
                                          <p:val>
                                            <p:strVal val="#ppt_w"/>
                                          </p:val>
                                        </p:tav>
                                      </p:tavLst>
                                    </p:anim>
                                    <p:anim calcmode="lin" valueType="num">
                                      <p:cBhvr>
                                        <p:cTn id="8" dur="500" fill="hold"/>
                                        <p:tgtEl>
                                          <p:spTgt spid="464906"/>
                                        </p:tgtEl>
                                        <p:attrNameLst>
                                          <p:attrName>ppt_h</p:attrName>
                                        </p:attrNameLst>
                                      </p:cBhvr>
                                      <p:tavLst>
                                        <p:tav tm="0">
                                          <p:val>
                                            <p:fltVal val="0"/>
                                          </p:val>
                                        </p:tav>
                                        <p:tav tm="100000">
                                          <p:val>
                                            <p:strVal val="#ppt_h"/>
                                          </p:val>
                                        </p:tav>
                                      </p:tavLst>
                                    </p:anim>
                                    <p:animEffect transition="in" filter="fade">
                                      <p:cBhvr>
                                        <p:cTn id="9" dur="500"/>
                                        <p:tgtEl>
                                          <p:spTgt spid="464906"/>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64936"/>
                                        </p:tgtEl>
                                        <p:attrNameLst>
                                          <p:attrName>style.visibility</p:attrName>
                                        </p:attrNameLst>
                                      </p:cBhvr>
                                      <p:to>
                                        <p:strVal val="visible"/>
                                      </p:to>
                                    </p:set>
                                    <p:animEffect transition="in" filter="fade">
                                      <p:cBhvr>
                                        <p:cTn id="14" dur="1000"/>
                                        <p:tgtEl>
                                          <p:spTgt spid="464936"/>
                                        </p:tgtEl>
                                      </p:cBhvr>
                                    </p:animEffect>
                                    <p:anim calcmode="lin" valueType="num">
                                      <p:cBhvr>
                                        <p:cTn id="15" dur="1000" fill="hold"/>
                                        <p:tgtEl>
                                          <p:spTgt spid="464936"/>
                                        </p:tgtEl>
                                        <p:attrNameLst>
                                          <p:attrName>ppt_x</p:attrName>
                                        </p:attrNameLst>
                                      </p:cBhvr>
                                      <p:tavLst>
                                        <p:tav tm="0">
                                          <p:val>
                                            <p:strVal val="#ppt_x"/>
                                          </p:val>
                                        </p:tav>
                                        <p:tav tm="100000">
                                          <p:val>
                                            <p:strVal val="#ppt_x"/>
                                          </p:val>
                                        </p:tav>
                                      </p:tavLst>
                                    </p:anim>
                                    <p:anim calcmode="lin" valueType="num">
                                      <p:cBhvr>
                                        <p:cTn id="16" dur="1000" fill="hold"/>
                                        <p:tgtEl>
                                          <p:spTgt spid="4649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64911"/>
                                        </p:tgtEl>
                                        <p:attrNameLst>
                                          <p:attrName>style.visibility</p:attrName>
                                        </p:attrNameLst>
                                      </p:cBhvr>
                                      <p:to>
                                        <p:strVal val="visible"/>
                                      </p:to>
                                    </p:set>
                                    <p:anim calcmode="lin" valueType="num">
                                      <p:cBhvr>
                                        <p:cTn id="21" dur="500" fill="hold"/>
                                        <p:tgtEl>
                                          <p:spTgt spid="464911"/>
                                        </p:tgtEl>
                                        <p:attrNameLst>
                                          <p:attrName>ppt_w</p:attrName>
                                        </p:attrNameLst>
                                      </p:cBhvr>
                                      <p:tavLst>
                                        <p:tav tm="0">
                                          <p:val>
                                            <p:fltVal val="0"/>
                                          </p:val>
                                        </p:tav>
                                        <p:tav tm="100000">
                                          <p:val>
                                            <p:strVal val="#ppt_w"/>
                                          </p:val>
                                        </p:tav>
                                      </p:tavLst>
                                    </p:anim>
                                    <p:anim calcmode="lin" valueType="num">
                                      <p:cBhvr>
                                        <p:cTn id="22" dur="500" fill="hold"/>
                                        <p:tgtEl>
                                          <p:spTgt spid="464911"/>
                                        </p:tgtEl>
                                        <p:attrNameLst>
                                          <p:attrName>ppt_h</p:attrName>
                                        </p:attrNameLst>
                                      </p:cBhvr>
                                      <p:tavLst>
                                        <p:tav tm="0">
                                          <p:val>
                                            <p:fltVal val="0"/>
                                          </p:val>
                                        </p:tav>
                                        <p:tav tm="100000">
                                          <p:val>
                                            <p:strVal val="#ppt_h"/>
                                          </p:val>
                                        </p:tav>
                                      </p:tavLst>
                                    </p:anim>
                                    <p:animEffect transition="in" filter="fade">
                                      <p:cBhvr>
                                        <p:cTn id="23" dur="500"/>
                                        <p:tgtEl>
                                          <p:spTgt spid="4649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64912"/>
                                        </p:tgtEl>
                                        <p:attrNameLst>
                                          <p:attrName>style.visibility</p:attrName>
                                        </p:attrNameLst>
                                      </p:cBhvr>
                                      <p:to>
                                        <p:strVal val="visible"/>
                                      </p:to>
                                    </p:set>
                                    <p:anim calcmode="lin" valueType="num">
                                      <p:cBhvr>
                                        <p:cTn id="28" dur="500" fill="hold"/>
                                        <p:tgtEl>
                                          <p:spTgt spid="464912"/>
                                        </p:tgtEl>
                                        <p:attrNameLst>
                                          <p:attrName>ppt_w</p:attrName>
                                        </p:attrNameLst>
                                      </p:cBhvr>
                                      <p:tavLst>
                                        <p:tav tm="0">
                                          <p:val>
                                            <p:fltVal val="0"/>
                                          </p:val>
                                        </p:tav>
                                        <p:tav tm="100000">
                                          <p:val>
                                            <p:strVal val="#ppt_w"/>
                                          </p:val>
                                        </p:tav>
                                      </p:tavLst>
                                    </p:anim>
                                    <p:anim calcmode="lin" valueType="num">
                                      <p:cBhvr>
                                        <p:cTn id="29" dur="500" fill="hold"/>
                                        <p:tgtEl>
                                          <p:spTgt spid="464912"/>
                                        </p:tgtEl>
                                        <p:attrNameLst>
                                          <p:attrName>ppt_h</p:attrName>
                                        </p:attrNameLst>
                                      </p:cBhvr>
                                      <p:tavLst>
                                        <p:tav tm="0">
                                          <p:val>
                                            <p:fltVal val="0"/>
                                          </p:val>
                                        </p:tav>
                                        <p:tav tm="100000">
                                          <p:val>
                                            <p:strVal val="#ppt_h"/>
                                          </p:val>
                                        </p:tav>
                                      </p:tavLst>
                                    </p:anim>
                                    <p:animEffect transition="in" filter="fade">
                                      <p:cBhvr>
                                        <p:cTn id="30" dur="500"/>
                                        <p:tgtEl>
                                          <p:spTgt spid="4649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64913"/>
                                        </p:tgtEl>
                                        <p:attrNameLst>
                                          <p:attrName>style.visibility</p:attrName>
                                        </p:attrNameLst>
                                      </p:cBhvr>
                                      <p:to>
                                        <p:strVal val="visible"/>
                                      </p:to>
                                    </p:set>
                                    <p:animEffect transition="in" filter="wipe(up)">
                                      <p:cBhvr>
                                        <p:cTn id="35" dur="500"/>
                                        <p:tgtEl>
                                          <p:spTgt spid="464913"/>
                                        </p:tgtEl>
                                      </p:cBhvr>
                                    </p:animEffect>
                                  </p:childTnLst>
                                </p:cTn>
                              </p:par>
                              <p:par>
                                <p:cTn id="36" presetID="40" presetClass="entr" presetSubtype="0" fill="hold" grpId="0" nodeType="withEffect">
                                  <p:stCondLst>
                                    <p:cond delay="0"/>
                                  </p:stCondLst>
                                  <p:iterate type="lt">
                                    <p:tmPct val="10000"/>
                                  </p:iterate>
                                  <p:childTnLst>
                                    <p:set>
                                      <p:cBhvr>
                                        <p:cTn id="37" dur="1" fill="hold">
                                          <p:stCondLst>
                                            <p:cond delay="0"/>
                                          </p:stCondLst>
                                        </p:cTn>
                                        <p:tgtEl>
                                          <p:spTgt spid="464915"/>
                                        </p:tgtEl>
                                        <p:attrNameLst>
                                          <p:attrName>style.visibility</p:attrName>
                                        </p:attrNameLst>
                                      </p:cBhvr>
                                      <p:to>
                                        <p:strVal val="visible"/>
                                      </p:to>
                                    </p:set>
                                    <p:animEffect transition="in" filter="fade">
                                      <p:cBhvr>
                                        <p:cTn id="38" dur="1000"/>
                                        <p:tgtEl>
                                          <p:spTgt spid="464915"/>
                                        </p:tgtEl>
                                      </p:cBhvr>
                                    </p:animEffect>
                                    <p:anim calcmode="lin" valueType="num">
                                      <p:cBhvr>
                                        <p:cTn id="39" dur="1000" fill="hold"/>
                                        <p:tgtEl>
                                          <p:spTgt spid="464915"/>
                                        </p:tgtEl>
                                        <p:attrNameLst>
                                          <p:attrName>ppt_x</p:attrName>
                                        </p:attrNameLst>
                                      </p:cBhvr>
                                      <p:tavLst>
                                        <p:tav tm="0">
                                          <p:val>
                                            <p:strVal val="#ppt_x-.1"/>
                                          </p:val>
                                        </p:tav>
                                        <p:tav tm="100000">
                                          <p:val>
                                            <p:strVal val="#ppt_x"/>
                                          </p:val>
                                        </p:tav>
                                      </p:tavLst>
                                    </p:anim>
                                    <p:anim calcmode="lin" valueType="num">
                                      <p:cBhvr>
                                        <p:cTn id="40" dur="1000" fill="hold"/>
                                        <p:tgtEl>
                                          <p:spTgt spid="46491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64908"/>
                                        </p:tgtEl>
                                        <p:attrNameLst>
                                          <p:attrName>style.visibility</p:attrName>
                                        </p:attrNameLst>
                                      </p:cBhvr>
                                      <p:to>
                                        <p:strVal val="visible"/>
                                      </p:to>
                                    </p:set>
                                    <p:animEffect transition="in" filter="dissolve">
                                      <p:cBhvr>
                                        <p:cTn id="45" dur="500"/>
                                        <p:tgtEl>
                                          <p:spTgt spid="46490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464914"/>
                                        </p:tgtEl>
                                        <p:attrNameLst>
                                          <p:attrName>style.visibility</p:attrName>
                                        </p:attrNameLst>
                                      </p:cBhvr>
                                      <p:to>
                                        <p:strVal val="visible"/>
                                      </p:to>
                                    </p:set>
                                    <p:animEffect transition="in" filter="wipe(up)">
                                      <p:cBhvr>
                                        <p:cTn id="50" dur="500"/>
                                        <p:tgtEl>
                                          <p:spTgt spid="464914"/>
                                        </p:tgtEl>
                                      </p:cBhvr>
                                    </p:animEffect>
                                  </p:childTnLst>
                                </p:cTn>
                              </p:par>
                              <p:par>
                                <p:cTn id="51" presetID="40" presetClass="entr" presetSubtype="0" fill="hold" grpId="0" nodeType="withEffect">
                                  <p:stCondLst>
                                    <p:cond delay="0"/>
                                  </p:stCondLst>
                                  <p:iterate type="lt">
                                    <p:tmPct val="10000"/>
                                  </p:iterate>
                                  <p:childTnLst>
                                    <p:set>
                                      <p:cBhvr>
                                        <p:cTn id="52" dur="1" fill="hold">
                                          <p:stCondLst>
                                            <p:cond delay="0"/>
                                          </p:stCondLst>
                                        </p:cTn>
                                        <p:tgtEl>
                                          <p:spTgt spid="464916"/>
                                        </p:tgtEl>
                                        <p:attrNameLst>
                                          <p:attrName>style.visibility</p:attrName>
                                        </p:attrNameLst>
                                      </p:cBhvr>
                                      <p:to>
                                        <p:strVal val="visible"/>
                                      </p:to>
                                    </p:set>
                                    <p:animEffect transition="in" filter="fade">
                                      <p:cBhvr>
                                        <p:cTn id="53" dur="1000"/>
                                        <p:tgtEl>
                                          <p:spTgt spid="464916"/>
                                        </p:tgtEl>
                                      </p:cBhvr>
                                    </p:animEffect>
                                    <p:anim calcmode="lin" valueType="num">
                                      <p:cBhvr>
                                        <p:cTn id="54" dur="1000" fill="hold"/>
                                        <p:tgtEl>
                                          <p:spTgt spid="464916"/>
                                        </p:tgtEl>
                                        <p:attrNameLst>
                                          <p:attrName>ppt_x</p:attrName>
                                        </p:attrNameLst>
                                      </p:cBhvr>
                                      <p:tavLst>
                                        <p:tav tm="0">
                                          <p:val>
                                            <p:strVal val="#ppt_x-.1"/>
                                          </p:val>
                                        </p:tav>
                                        <p:tav tm="100000">
                                          <p:val>
                                            <p:strVal val="#ppt_x"/>
                                          </p:val>
                                        </p:tav>
                                      </p:tavLst>
                                    </p:anim>
                                    <p:anim calcmode="lin" valueType="num">
                                      <p:cBhvr>
                                        <p:cTn id="55" dur="1000" fill="hold"/>
                                        <p:tgtEl>
                                          <p:spTgt spid="464916"/>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464917"/>
                                        </p:tgtEl>
                                        <p:attrNameLst>
                                          <p:attrName>style.visibility</p:attrName>
                                        </p:attrNameLst>
                                      </p:cBhvr>
                                      <p:to>
                                        <p:strVal val="visible"/>
                                      </p:to>
                                    </p:set>
                                    <p:animEffect transition="in" filter="dissolve">
                                      <p:cBhvr>
                                        <p:cTn id="60" dur="500"/>
                                        <p:tgtEl>
                                          <p:spTgt spid="464917"/>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464918"/>
                                        </p:tgtEl>
                                        <p:attrNameLst>
                                          <p:attrName>style.visibility</p:attrName>
                                        </p:attrNameLst>
                                      </p:cBhvr>
                                      <p:to>
                                        <p:strVal val="visible"/>
                                      </p:to>
                                    </p:set>
                                    <p:animEffect transition="in" filter="dissolve">
                                      <p:cBhvr>
                                        <p:cTn id="65" dur="500"/>
                                        <p:tgtEl>
                                          <p:spTgt spid="46491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64920"/>
                                        </p:tgtEl>
                                        <p:attrNameLst>
                                          <p:attrName>style.visibility</p:attrName>
                                        </p:attrNameLst>
                                      </p:cBhvr>
                                      <p:to>
                                        <p:strVal val="visible"/>
                                      </p:to>
                                    </p:set>
                                    <p:animEffect transition="in" filter="fade">
                                      <p:cBhvr>
                                        <p:cTn id="70" dur="2000"/>
                                        <p:tgtEl>
                                          <p:spTgt spid="464920"/>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464922"/>
                                        </p:tgtEl>
                                        <p:attrNameLst>
                                          <p:attrName>style.visibility</p:attrName>
                                        </p:attrNameLst>
                                      </p:cBhvr>
                                      <p:to>
                                        <p:strVal val="visible"/>
                                      </p:to>
                                    </p:set>
                                    <p:animEffect transition="in" filter="fade">
                                      <p:cBhvr>
                                        <p:cTn id="75" dur="1000"/>
                                        <p:tgtEl>
                                          <p:spTgt spid="464922"/>
                                        </p:tgtEl>
                                      </p:cBhvr>
                                    </p:animEffect>
                                    <p:anim calcmode="lin" valueType="num">
                                      <p:cBhvr>
                                        <p:cTn id="76" dur="1000" fill="hold"/>
                                        <p:tgtEl>
                                          <p:spTgt spid="464922"/>
                                        </p:tgtEl>
                                        <p:attrNameLst>
                                          <p:attrName>ppt_x</p:attrName>
                                        </p:attrNameLst>
                                      </p:cBhvr>
                                      <p:tavLst>
                                        <p:tav tm="0">
                                          <p:val>
                                            <p:strVal val="#ppt_x"/>
                                          </p:val>
                                        </p:tav>
                                        <p:tav tm="100000">
                                          <p:val>
                                            <p:strVal val="#ppt_x"/>
                                          </p:val>
                                        </p:tav>
                                      </p:tavLst>
                                    </p:anim>
                                    <p:anim calcmode="lin" valueType="num">
                                      <p:cBhvr>
                                        <p:cTn id="77" dur="1000" fill="hold"/>
                                        <p:tgtEl>
                                          <p:spTgt spid="464922"/>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464919"/>
                                        </p:tgtEl>
                                        <p:attrNameLst>
                                          <p:attrName>style.visibility</p:attrName>
                                        </p:attrNameLst>
                                      </p:cBhvr>
                                      <p:to>
                                        <p:strVal val="visible"/>
                                      </p:to>
                                    </p:set>
                                    <p:animEffect transition="in" filter="dissolve">
                                      <p:cBhvr>
                                        <p:cTn id="82" dur="500"/>
                                        <p:tgtEl>
                                          <p:spTgt spid="464919"/>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464921"/>
                                        </p:tgtEl>
                                        <p:attrNameLst>
                                          <p:attrName>style.visibility</p:attrName>
                                        </p:attrNameLst>
                                      </p:cBhvr>
                                      <p:to>
                                        <p:strVal val="visible"/>
                                      </p:to>
                                    </p:set>
                                    <p:anim calcmode="lin" valueType="num">
                                      <p:cBhvr>
                                        <p:cTn id="87" dur="500" fill="hold"/>
                                        <p:tgtEl>
                                          <p:spTgt spid="464921"/>
                                        </p:tgtEl>
                                        <p:attrNameLst>
                                          <p:attrName>ppt_w</p:attrName>
                                        </p:attrNameLst>
                                      </p:cBhvr>
                                      <p:tavLst>
                                        <p:tav tm="0">
                                          <p:val>
                                            <p:fltVal val="0"/>
                                          </p:val>
                                        </p:tav>
                                        <p:tav tm="100000">
                                          <p:val>
                                            <p:strVal val="#ppt_w"/>
                                          </p:val>
                                        </p:tav>
                                      </p:tavLst>
                                    </p:anim>
                                    <p:anim calcmode="lin" valueType="num">
                                      <p:cBhvr>
                                        <p:cTn id="88" dur="500" fill="hold"/>
                                        <p:tgtEl>
                                          <p:spTgt spid="464921"/>
                                        </p:tgtEl>
                                        <p:attrNameLst>
                                          <p:attrName>ppt_h</p:attrName>
                                        </p:attrNameLst>
                                      </p:cBhvr>
                                      <p:tavLst>
                                        <p:tav tm="0">
                                          <p:val>
                                            <p:fltVal val="0"/>
                                          </p:val>
                                        </p:tav>
                                        <p:tav tm="100000">
                                          <p:val>
                                            <p:strVal val="#ppt_h"/>
                                          </p:val>
                                        </p:tav>
                                      </p:tavLst>
                                    </p:anim>
                                    <p:animEffect transition="in" filter="fade">
                                      <p:cBhvr>
                                        <p:cTn id="89" dur="500"/>
                                        <p:tgtEl>
                                          <p:spTgt spid="464921"/>
                                        </p:tgtEl>
                                      </p:cBhvr>
                                    </p:animEffect>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464923"/>
                                        </p:tgtEl>
                                        <p:attrNameLst>
                                          <p:attrName>style.visibility</p:attrName>
                                        </p:attrNameLst>
                                      </p:cBhvr>
                                      <p:to>
                                        <p:strVal val="visible"/>
                                      </p:to>
                                    </p:set>
                                    <p:animEffect transition="in" filter="fade">
                                      <p:cBhvr>
                                        <p:cTn id="94" dur="1000"/>
                                        <p:tgtEl>
                                          <p:spTgt spid="464923"/>
                                        </p:tgtEl>
                                      </p:cBhvr>
                                    </p:animEffect>
                                    <p:anim calcmode="lin" valueType="num">
                                      <p:cBhvr>
                                        <p:cTn id="95" dur="1000" fill="hold"/>
                                        <p:tgtEl>
                                          <p:spTgt spid="464923"/>
                                        </p:tgtEl>
                                        <p:attrNameLst>
                                          <p:attrName>ppt_x</p:attrName>
                                        </p:attrNameLst>
                                      </p:cBhvr>
                                      <p:tavLst>
                                        <p:tav tm="0">
                                          <p:val>
                                            <p:strVal val="#ppt_x"/>
                                          </p:val>
                                        </p:tav>
                                        <p:tav tm="100000">
                                          <p:val>
                                            <p:strVal val="#ppt_x"/>
                                          </p:val>
                                        </p:tav>
                                      </p:tavLst>
                                    </p:anim>
                                    <p:anim calcmode="lin" valueType="num">
                                      <p:cBhvr>
                                        <p:cTn id="96" dur="1000" fill="hold"/>
                                        <p:tgtEl>
                                          <p:spTgt spid="464923"/>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grpId="0" nodeType="clickEffect">
                                  <p:stCondLst>
                                    <p:cond delay="0"/>
                                  </p:stCondLst>
                                  <p:childTnLst>
                                    <p:set>
                                      <p:cBhvr>
                                        <p:cTn id="100" dur="1" fill="hold">
                                          <p:stCondLst>
                                            <p:cond delay="0"/>
                                          </p:stCondLst>
                                        </p:cTn>
                                        <p:tgtEl>
                                          <p:spTgt spid="464935"/>
                                        </p:tgtEl>
                                        <p:attrNameLst>
                                          <p:attrName>style.visibility</p:attrName>
                                        </p:attrNameLst>
                                      </p:cBhvr>
                                      <p:to>
                                        <p:strVal val="visible"/>
                                      </p:to>
                                    </p:set>
                                    <p:animEffect transition="in" filter="checkerboard(across)">
                                      <p:cBhvr>
                                        <p:cTn id="101" dur="500"/>
                                        <p:tgtEl>
                                          <p:spTgt spid="464935"/>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464934"/>
                                        </p:tgtEl>
                                        <p:attrNameLst>
                                          <p:attrName>style.visibility</p:attrName>
                                        </p:attrNameLst>
                                      </p:cBhvr>
                                      <p:to>
                                        <p:strVal val="visible"/>
                                      </p:to>
                                    </p:set>
                                    <p:animEffect transition="in" filter="wipe(down)">
                                      <p:cBhvr>
                                        <p:cTn id="104" dur="500"/>
                                        <p:tgtEl>
                                          <p:spTgt spid="464934"/>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mph" presetSubtype="0" grpId="1" nodeType="clickEffect">
                                  <p:stCondLst>
                                    <p:cond delay="0"/>
                                  </p:stCondLst>
                                  <p:childTnLst>
                                    <p:set>
                                      <p:cBhvr rctx="PPT">
                                        <p:cTn id="108" dur="indefinite"/>
                                        <p:tgtEl>
                                          <p:spTgt spid="464911"/>
                                        </p:tgtEl>
                                        <p:attrNameLst>
                                          <p:attrName>style.opacity</p:attrName>
                                        </p:attrNameLst>
                                      </p:cBhvr>
                                      <p:to>
                                        <p:strVal val="0.5"/>
                                      </p:to>
                                    </p:set>
                                    <p:animEffect filter="image" prLst="opacity: 0.5">
                                      <p:cBhvr rctx="IE">
                                        <p:cTn id="109" dur="indefinite"/>
                                        <p:tgtEl>
                                          <p:spTgt spid="464911"/>
                                        </p:tgtEl>
                                      </p:cBhvr>
                                    </p:animEffect>
                                  </p:childTnLst>
                                </p:cTn>
                              </p:par>
                              <p:par>
                                <p:cTn id="110" presetID="9" presetClass="emph" presetSubtype="0" grpId="1" nodeType="withEffect">
                                  <p:stCondLst>
                                    <p:cond delay="0"/>
                                  </p:stCondLst>
                                  <p:childTnLst>
                                    <p:set>
                                      <p:cBhvr rctx="PPT">
                                        <p:cTn id="111" dur="indefinite"/>
                                        <p:tgtEl>
                                          <p:spTgt spid="464912"/>
                                        </p:tgtEl>
                                        <p:attrNameLst>
                                          <p:attrName>style.opacity</p:attrName>
                                        </p:attrNameLst>
                                      </p:cBhvr>
                                      <p:to>
                                        <p:strVal val="0.5"/>
                                      </p:to>
                                    </p:set>
                                    <p:animEffect filter="image" prLst="opacity: 0.5">
                                      <p:cBhvr rctx="IE">
                                        <p:cTn id="112" dur="indefinite"/>
                                        <p:tgtEl>
                                          <p:spTgt spid="464912"/>
                                        </p:tgtEl>
                                      </p:cBhvr>
                                    </p:animEffect>
                                  </p:childTnLst>
                                </p:cTn>
                              </p:par>
                              <p:par>
                                <p:cTn id="113" presetID="9" presetClass="emph" presetSubtype="0" grpId="1" nodeType="withEffect">
                                  <p:stCondLst>
                                    <p:cond delay="0"/>
                                  </p:stCondLst>
                                  <p:childTnLst>
                                    <p:set>
                                      <p:cBhvr rctx="PPT">
                                        <p:cTn id="114" dur="indefinite"/>
                                        <p:tgtEl>
                                          <p:spTgt spid="464913"/>
                                        </p:tgtEl>
                                        <p:attrNameLst>
                                          <p:attrName>style.opacity</p:attrName>
                                        </p:attrNameLst>
                                      </p:cBhvr>
                                      <p:to>
                                        <p:strVal val="0.5"/>
                                      </p:to>
                                    </p:set>
                                    <p:animEffect filter="image" prLst="opacity: 0.5">
                                      <p:cBhvr rctx="IE">
                                        <p:cTn id="115" dur="indefinite"/>
                                        <p:tgtEl>
                                          <p:spTgt spid="464913"/>
                                        </p:tgtEl>
                                      </p:cBhvr>
                                    </p:animEffect>
                                  </p:childTnLst>
                                </p:cTn>
                              </p:par>
                              <p:par>
                                <p:cTn id="116" presetID="9" presetClass="emph" presetSubtype="0" grpId="1" nodeType="withEffect">
                                  <p:stCondLst>
                                    <p:cond delay="0"/>
                                  </p:stCondLst>
                                  <p:childTnLst>
                                    <p:set>
                                      <p:cBhvr rctx="PPT">
                                        <p:cTn id="117" dur="indefinite"/>
                                        <p:tgtEl>
                                          <p:spTgt spid="464914"/>
                                        </p:tgtEl>
                                        <p:attrNameLst>
                                          <p:attrName>style.opacity</p:attrName>
                                        </p:attrNameLst>
                                      </p:cBhvr>
                                      <p:to>
                                        <p:strVal val="0.5"/>
                                      </p:to>
                                    </p:set>
                                    <p:animEffect filter="image" prLst="opacity: 0.5">
                                      <p:cBhvr rctx="IE">
                                        <p:cTn id="118" dur="indefinite"/>
                                        <p:tgtEl>
                                          <p:spTgt spid="464914"/>
                                        </p:tgtEl>
                                      </p:cBhvr>
                                    </p:animEffect>
                                  </p:childTnLst>
                                </p:cTn>
                              </p:par>
                              <p:par>
                                <p:cTn id="119" presetID="9" presetClass="emph" presetSubtype="0" grpId="1" nodeType="withEffect">
                                  <p:stCondLst>
                                    <p:cond delay="0"/>
                                  </p:stCondLst>
                                  <p:iterate type="lt">
                                    <p:tmAbs val="0"/>
                                  </p:iterate>
                                  <p:childTnLst>
                                    <p:set>
                                      <p:cBhvr rctx="PPT">
                                        <p:cTn id="120" dur="indefinite"/>
                                        <p:tgtEl>
                                          <p:spTgt spid="464915"/>
                                        </p:tgtEl>
                                        <p:attrNameLst>
                                          <p:attrName>style.opacity</p:attrName>
                                        </p:attrNameLst>
                                      </p:cBhvr>
                                      <p:to>
                                        <p:strVal val="0.5"/>
                                      </p:to>
                                    </p:set>
                                    <p:animEffect filter="image" prLst="opacity: 0.5">
                                      <p:cBhvr rctx="IE">
                                        <p:cTn id="121" dur="indefinite"/>
                                        <p:tgtEl>
                                          <p:spTgt spid="464915"/>
                                        </p:tgtEl>
                                      </p:cBhvr>
                                    </p:animEffect>
                                  </p:childTnLst>
                                </p:cTn>
                              </p:par>
                              <p:par>
                                <p:cTn id="122" presetID="9" presetClass="emph" presetSubtype="0" grpId="1" nodeType="withEffect">
                                  <p:stCondLst>
                                    <p:cond delay="0"/>
                                  </p:stCondLst>
                                  <p:iterate type="lt">
                                    <p:tmAbs val="0"/>
                                  </p:iterate>
                                  <p:childTnLst>
                                    <p:set>
                                      <p:cBhvr rctx="PPT">
                                        <p:cTn id="123" dur="indefinite"/>
                                        <p:tgtEl>
                                          <p:spTgt spid="464916"/>
                                        </p:tgtEl>
                                        <p:attrNameLst>
                                          <p:attrName>style.opacity</p:attrName>
                                        </p:attrNameLst>
                                      </p:cBhvr>
                                      <p:to>
                                        <p:strVal val="0.5"/>
                                      </p:to>
                                    </p:set>
                                    <p:animEffect filter="image" prLst="opacity: 0.5">
                                      <p:cBhvr rctx="IE">
                                        <p:cTn id="124" dur="indefinite"/>
                                        <p:tgtEl>
                                          <p:spTgt spid="464916"/>
                                        </p:tgtEl>
                                      </p:cBhvr>
                                    </p:animEffect>
                                  </p:childTnLst>
                                </p:cTn>
                              </p:par>
                              <p:par>
                                <p:cTn id="125" presetID="9" presetClass="emph" presetSubtype="0" grpId="1" nodeType="withEffect">
                                  <p:stCondLst>
                                    <p:cond delay="0"/>
                                  </p:stCondLst>
                                  <p:childTnLst>
                                    <p:set>
                                      <p:cBhvr rctx="PPT">
                                        <p:cTn id="126" dur="indefinite"/>
                                        <p:tgtEl>
                                          <p:spTgt spid="464917"/>
                                        </p:tgtEl>
                                        <p:attrNameLst>
                                          <p:attrName>style.opacity</p:attrName>
                                        </p:attrNameLst>
                                      </p:cBhvr>
                                      <p:to>
                                        <p:strVal val="0.5"/>
                                      </p:to>
                                    </p:set>
                                    <p:animEffect filter="image" prLst="opacity: 0.5">
                                      <p:cBhvr rctx="IE">
                                        <p:cTn id="127" dur="indefinite"/>
                                        <p:tgtEl>
                                          <p:spTgt spid="464917"/>
                                        </p:tgtEl>
                                      </p:cBhvr>
                                    </p:animEffect>
                                  </p:childTnLst>
                                </p:cTn>
                              </p:par>
                              <p:par>
                                <p:cTn id="128" presetID="9" presetClass="emph" presetSubtype="0" grpId="1" nodeType="withEffect">
                                  <p:stCondLst>
                                    <p:cond delay="0"/>
                                  </p:stCondLst>
                                  <p:childTnLst>
                                    <p:set>
                                      <p:cBhvr rctx="PPT">
                                        <p:cTn id="129" dur="indefinite"/>
                                        <p:tgtEl>
                                          <p:spTgt spid="464918"/>
                                        </p:tgtEl>
                                        <p:attrNameLst>
                                          <p:attrName>style.opacity</p:attrName>
                                        </p:attrNameLst>
                                      </p:cBhvr>
                                      <p:to>
                                        <p:strVal val="0.5"/>
                                      </p:to>
                                    </p:set>
                                    <p:animEffect filter="image" prLst="opacity: 0.5">
                                      <p:cBhvr rctx="IE">
                                        <p:cTn id="130" dur="indefinite"/>
                                        <p:tgtEl>
                                          <p:spTgt spid="464918"/>
                                        </p:tgtEl>
                                      </p:cBhvr>
                                    </p:animEffect>
                                  </p:childTnLst>
                                </p:cTn>
                              </p:par>
                              <p:par>
                                <p:cTn id="131" presetID="9" presetClass="emph" presetSubtype="0" grpId="1" nodeType="withEffect">
                                  <p:stCondLst>
                                    <p:cond delay="0"/>
                                  </p:stCondLst>
                                  <p:childTnLst>
                                    <p:set>
                                      <p:cBhvr rctx="PPT">
                                        <p:cTn id="132" dur="indefinite"/>
                                        <p:tgtEl>
                                          <p:spTgt spid="464919"/>
                                        </p:tgtEl>
                                        <p:attrNameLst>
                                          <p:attrName>style.opacity</p:attrName>
                                        </p:attrNameLst>
                                      </p:cBhvr>
                                      <p:to>
                                        <p:strVal val="0.5"/>
                                      </p:to>
                                    </p:set>
                                    <p:animEffect filter="image" prLst="opacity: 0.5">
                                      <p:cBhvr rctx="IE">
                                        <p:cTn id="133" dur="indefinite"/>
                                        <p:tgtEl>
                                          <p:spTgt spid="464919"/>
                                        </p:tgtEl>
                                      </p:cBhvr>
                                    </p:animEffect>
                                  </p:childTnLst>
                                </p:cTn>
                              </p:par>
                              <p:par>
                                <p:cTn id="134" presetID="9" presetClass="emph" presetSubtype="0" grpId="1" nodeType="withEffect">
                                  <p:stCondLst>
                                    <p:cond delay="0"/>
                                  </p:stCondLst>
                                  <p:childTnLst>
                                    <p:set>
                                      <p:cBhvr rctx="PPT">
                                        <p:cTn id="135" dur="indefinite"/>
                                        <p:tgtEl>
                                          <p:spTgt spid="464920"/>
                                        </p:tgtEl>
                                        <p:attrNameLst>
                                          <p:attrName>style.opacity</p:attrName>
                                        </p:attrNameLst>
                                      </p:cBhvr>
                                      <p:to>
                                        <p:strVal val="0.5"/>
                                      </p:to>
                                    </p:set>
                                    <p:animEffect filter="image" prLst="opacity: 0.5">
                                      <p:cBhvr rctx="IE">
                                        <p:cTn id="136" dur="indefinite"/>
                                        <p:tgtEl>
                                          <p:spTgt spid="464920"/>
                                        </p:tgtEl>
                                      </p:cBhvr>
                                    </p:animEffect>
                                  </p:childTnLst>
                                </p:cTn>
                              </p:par>
                              <p:par>
                                <p:cTn id="137" presetID="9" presetClass="emph" presetSubtype="0" grpId="1" nodeType="withEffect">
                                  <p:stCondLst>
                                    <p:cond delay="0"/>
                                  </p:stCondLst>
                                  <p:childTnLst>
                                    <p:set>
                                      <p:cBhvr rctx="PPT">
                                        <p:cTn id="138" dur="indefinite"/>
                                        <p:tgtEl>
                                          <p:spTgt spid="464921"/>
                                        </p:tgtEl>
                                        <p:attrNameLst>
                                          <p:attrName>style.opacity</p:attrName>
                                        </p:attrNameLst>
                                      </p:cBhvr>
                                      <p:to>
                                        <p:strVal val="0.5"/>
                                      </p:to>
                                    </p:set>
                                    <p:animEffect filter="image" prLst="opacity: 0.5">
                                      <p:cBhvr rctx="IE">
                                        <p:cTn id="139" dur="indefinite"/>
                                        <p:tgtEl>
                                          <p:spTgt spid="464921"/>
                                        </p:tgtEl>
                                      </p:cBhvr>
                                    </p:animEffect>
                                  </p:childTnLst>
                                </p:cTn>
                              </p:par>
                              <p:par>
                                <p:cTn id="140" presetID="9" presetClass="emph" presetSubtype="0" grpId="1" nodeType="withEffect">
                                  <p:stCondLst>
                                    <p:cond delay="0"/>
                                  </p:stCondLst>
                                  <p:childTnLst>
                                    <p:set>
                                      <p:cBhvr rctx="PPT">
                                        <p:cTn id="141" dur="indefinite"/>
                                        <p:tgtEl>
                                          <p:spTgt spid="464922"/>
                                        </p:tgtEl>
                                        <p:attrNameLst>
                                          <p:attrName>style.opacity</p:attrName>
                                        </p:attrNameLst>
                                      </p:cBhvr>
                                      <p:to>
                                        <p:strVal val="0.5"/>
                                      </p:to>
                                    </p:set>
                                    <p:animEffect filter="image" prLst="opacity: 0.5">
                                      <p:cBhvr rctx="IE">
                                        <p:cTn id="142" dur="indefinite"/>
                                        <p:tgtEl>
                                          <p:spTgt spid="464922"/>
                                        </p:tgtEl>
                                      </p:cBhvr>
                                    </p:animEffect>
                                  </p:childTnLst>
                                </p:cTn>
                              </p:par>
                              <p:par>
                                <p:cTn id="143" presetID="9" presetClass="emph" presetSubtype="0" grpId="1" nodeType="withEffect">
                                  <p:stCondLst>
                                    <p:cond delay="0"/>
                                  </p:stCondLst>
                                  <p:childTnLst>
                                    <p:set>
                                      <p:cBhvr rctx="PPT">
                                        <p:cTn id="144" dur="indefinite"/>
                                        <p:tgtEl>
                                          <p:spTgt spid="464923"/>
                                        </p:tgtEl>
                                        <p:attrNameLst>
                                          <p:attrName>style.opacity</p:attrName>
                                        </p:attrNameLst>
                                      </p:cBhvr>
                                      <p:to>
                                        <p:strVal val="0.5"/>
                                      </p:to>
                                    </p:set>
                                    <p:animEffect filter="image" prLst="opacity: 0.5">
                                      <p:cBhvr rctx="IE">
                                        <p:cTn id="145" dur="indefinite"/>
                                        <p:tgtEl>
                                          <p:spTgt spid="464923"/>
                                        </p:tgtEl>
                                      </p:cBhvr>
                                    </p:animEffect>
                                  </p:childTnLst>
                                </p:cTn>
                              </p:par>
                              <p:par>
                                <p:cTn id="146" presetID="5" presetClass="exit" presetSubtype="10" fill="hold" grpId="1" nodeType="withEffect">
                                  <p:stCondLst>
                                    <p:cond delay="0"/>
                                  </p:stCondLst>
                                  <p:childTnLst>
                                    <p:animEffect transition="out" filter="checkerboard(across)">
                                      <p:cBhvr>
                                        <p:cTn id="147" dur="500"/>
                                        <p:tgtEl>
                                          <p:spTgt spid="464934"/>
                                        </p:tgtEl>
                                      </p:cBhvr>
                                    </p:animEffect>
                                    <p:set>
                                      <p:cBhvr>
                                        <p:cTn id="148" dur="1" fill="hold">
                                          <p:stCondLst>
                                            <p:cond delay="499"/>
                                          </p:stCondLst>
                                        </p:cTn>
                                        <p:tgtEl>
                                          <p:spTgt spid="464934"/>
                                        </p:tgtEl>
                                        <p:attrNameLst>
                                          <p:attrName>style.visibility</p:attrName>
                                        </p:attrNameLst>
                                      </p:cBhvr>
                                      <p:to>
                                        <p:strVal val="hidden"/>
                                      </p:to>
                                    </p:set>
                                  </p:childTnLst>
                                </p:cTn>
                              </p:par>
                              <p:par>
                                <p:cTn id="149" presetID="5" presetClass="exit" presetSubtype="10" fill="hold" grpId="1" nodeType="withEffect">
                                  <p:stCondLst>
                                    <p:cond delay="0"/>
                                  </p:stCondLst>
                                  <p:childTnLst>
                                    <p:animEffect transition="out" filter="checkerboard(across)">
                                      <p:cBhvr>
                                        <p:cTn id="150" dur="500"/>
                                        <p:tgtEl>
                                          <p:spTgt spid="464935"/>
                                        </p:tgtEl>
                                      </p:cBhvr>
                                    </p:animEffect>
                                    <p:set>
                                      <p:cBhvr>
                                        <p:cTn id="151" dur="1" fill="hold">
                                          <p:stCondLst>
                                            <p:cond delay="499"/>
                                          </p:stCondLst>
                                        </p:cTn>
                                        <p:tgtEl>
                                          <p:spTgt spid="464935"/>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9" presetClass="exit" presetSubtype="0" fill="hold" grpId="2" nodeType="clickEffect">
                                  <p:stCondLst>
                                    <p:cond delay="0"/>
                                  </p:stCondLst>
                                  <p:childTnLst>
                                    <p:animEffect transition="out" filter="dissolve">
                                      <p:cBhvr>
                                        <p:cTn id="155" dur="500"/>
                                        <p:tgtEl>
                                          <p:spTgt spid="464911"/>
                                        </p:tgtEl>
                                      </p:cBhvr>
                                    </p:animEffect>
                                    <p:set>
                                      <p:cBhvr>
                                        <p:cTn id="156" dur="1" fill="hold">
                                          <p:stCondLst>
                                            <p:cond delay="499"/>
                                          </p:stCondLst>
                                        </p:cTn>
                                        <p:tgtEl>
                                          <p:spTgt spid="464911"/>
                                        </p:tgtEl>
                                        <p:attrNameLst>
                                          <p:attrName>style.visibility</p:attrName>
                                        </p:attrNameLst>
                                      </p:cBhvr>
                                      <p:to>
                                        <p:strVal val="hidden"/>
                                      </p:to>
                                    </p:set>
                                  </p:childTnLst>
                                </p:cTn>
                              </p:par>
                              <p:par>
                                <p:cTn id="157" presetID="9" presetClass="exit" presetSubtype="0" fill="hold" grpId="2" nodeType="withEffect">
                                  <p:stCondLst>
                                    <p:cond delay="0"/>
                                  </p:stCondLst>
                                  <p:childTnLst>
                                    <p:animEffect transition="out" filter="dissolve">
                                      <p:cBhvr>
                                        <p:cTn id="158" dur="500"/>
                                        <p:tgtEl>
                                          <p:spTgt spid="464912"/>
                                        </p:tgtEl>
                                      </p:cBhvr>
                                    </p:animEffect>
                                    <p:set>
                                      <p:cBhvr>
                                        <p:cTn id="159" dur="1" fill="hold">
                                          <p:stCondLst>
                                            <p:cond delay="499"/>
                                          </p:stCondLst>
                                        </p:cTn>
                                        <p:tgtEl>
                                          <p:spTgt spid="464912"/>
                                        </p:tgtEl>
                                        <p:attrNameLst>
                                          <p:attrName>style.visibility</p:attrName>
                                        </p:attrNameLst>
                                      </p:cBhvr>
                                      <p:to>
                                        <p:strVal val="hidden"/>
                                      </p:to>
                                    </p:set>
                                  </p:childTnLst>
                                </p:cTn>
                              </p:par>
                              <p:par>
                                <p:cTn id="160" presetID="9" presetClass="exit" presetSubtype="0" fill="hold" grpId="2" nodeType="withEffect">
                                  <p:stCondLst>
                                    <p:cond delay="0"/>
                                  </p:stCondLst>
                                  <p:childTnLst>
                                    <p:animEffect transition="out" filter="dissolve">
                                      <p:cBhvr>
                                        <p:cTn id="161" dur="500"/>
                                        <p:tgtEl>
                                          <p:spTgt spid="464913"/>
                                        </p:tgtEl>
                                      </p:cBhvr>
                                    </p:animEffect>
                                    <p:set>
                                      <p:cBhvr>
                                        <p:cTn id="162" dur="1" fill="hold">
                                          <p:stCondLst>
                                            <p:cond delay="499"/>
                                          </p:stCondLst>
                                        </p:cTn>
                                        <p:tgtEl>
                                          <p:spTgt spid="464913"/>
                                        </p:tgtEl>
                                        <p:attrNameLst>
                                          <p:attrName>style.visibility</p:attrName>
                                        </p:attrNameLst>
                                      </p:cBhvr>
                                      <p:to>
                                        <p:strVal val="hidden"/>
                                      </p:to>
                                    </p:set>
                                  </p:childTnLst>
                                </p:cTn>
                              </p:par>
                              <p:par>
                                <p:cTn id="163" presetID="9" presetClass="exit" presetSubtype="0" fill="hold" grpId="2" nodeType="withEffect">
                                  <p:stCondLst>
                                    <p:cond delay="0"/>
                                  </p:stCondLst>
                                  <p:childTnLst>
                                    <p:animEffect transition="out" filter="dissolve">
                                      <p:cBhvr>
                                        <p:cTn id="164" dur="500"/>
                                        <p:tgtEl>
                                          <p:spTgt spid="464914"/>
                                        </p:tgtEl>
                                      </p:cBhvr>
                                    </p:animEffect>
                                    <p:set>
                                      <p:cBhvr>
                                        <p:cTn id="165" dur="1" fill="hold">
                                          <p:stCondLst>
                                            <p:cond delay="499"/>
                                          </p:stCondLst>
                                        </p:cTn>
                                        <p:tgtEl>
                                          <p:spTgt spid="464914"/>
                                        </p:tgtEl>
                                        <p:attrNameLst>
                                          <p:attrName>style.visibility</p:attrName>
                                        </p:attrNameLst>
                                      </p:cBhvr>
                                      <p:to>
                                        <p:strVal val="hidden"/>
                                      </p:to>
                                    </p:set>
                                  </p:childTnLst>
                                </p:cTn>
                              </p:par>
                              <p:par>
                                <p:cTn id="166" presetID="9" presetClass="exit" presetSubtype="0" fill="hold" grpId="2" nodeType="withEffect">
                                  <p:stCondLst>
                                    <p:cond delay="0"/>
                                  </p:stCondLst>
                                  <p:iterate type="lt">
                                    <p:tmPct val="0"/>
                                  </p:iterate>
                                  <p:childTnLst>
                                    <p:animEffect transition="out" filter="dissolve">
                                      <p:cBhvr>
                                        <p:cTn id="167" dur="500"/>
                                        <p:tgtEl>
                                          <p:spTgt spid="464915"/>
                                        </p:tgtEl>
                                      </p:cBhvr>
                                    </p:animEffect>
                                    <p:set>
                                      <p:cBhvr>
                                        <p:cTn id="168" dur="1" fill="hold">
                                          <p:stCondLst>
                                            <p:cond delay="499"/>
                                          </p:stCondLst>
                                        </p:cTn>
                                        <p:tgtEl>
                                          <p:spTgt spid="464915"/>
                                        </p:tgtEl>
                                        <p:attrNameLst>
                                          <p:attrName>style.visibility</p:attrName>
                                        </p:attrNameLst>
                                      </p:cBhvr>
                                      <p:to>
                                        <p:strVal val="hidden"/>
                                      </p:to>
                                    </p:set>
                                  </p:childTnLst>
                                </p:cTn>
                              </p:par>
                              <p:par>
                                <p:cTn id="169" presetID="9" presetClass="exit" presetSubtype="0" fill="hold" grpId="2" nodeType="withEffect">
                                  <p:stCondLst>
                                    <p:cond delay="0"/>
                                  </p:stCondLst>
                                  <p:iterate type="lt">
                                    <p:tmPct val="0"/>
                                  </p:iterate>
                                  <p:childTnLst>
                                    <p:animEffect transition="out" filter="dissolve">
                                      <p:cBhvr>
                                        <p:cTn id="170" dur="500"/>
                                        <p:tgtEl>
                                          <p:spTgt spid="464916"/>
                                        </p:tgtEl>
                                      </p:cBhvr>
                                    </p:animEffect>
                                    <p:set>
                                      <p:cBhvr>
                                        <p:cTn id="171" dur="1" fill="hold">
                                          <p:stCondLst>
                                            <p:cond delay="499"/>
                                          </p:stCondLst>
                                        </p:cTn>
                                        <p:tgtEl>
                                          <p:spTgt spid="464916"/>
                                        </p:tgtEl>
                                        <p:attrNameLst>
                                          <p:attrName>style.visibility</p:attrName>
                                        </p:attrNameLst>
                                      </p:cBhvr>
                                      <p:to>
                                        <p:strVal val="hidden"/>
                                      </p:to>
                                    </p:set>
                                  </p:childTnLst>
                                </p:cTn>
                              </p:par>
                              <p:par>
                                <p:cTn id="172" presetID="9" presetClass="exit" presetSubtype="0" fill="hold" grpId="2" nodeType="withEffect">
                                  <p:stCondLst>
                                    <p:cond delay="0"/>
                                  </p:stCondLst>
                                  <p:childTnLst>
                                    <p:animEffect transition="out" filter="dissolve">
                                      <p:cBhvr>
                                        <p:cTn id="173" dur="500"/>
                                        <p:tgtEl>
                                          <p:spTgt spid="464918"/>
                                        </p:tgtEl>
                                      </p:cBhvr>
                                    </p:animEffect>
                                    <p:set>
                                      <p:cBhvr>
                                        <p:cTn id="174" dur="1" fill="hold">
                                          <p:stCondLst>
                                            <p:cond delay="499"/>
                                          </p:stCondLst>
                                        </p:cTn>
                                        <p:tgtEl>
                                          <p:spTgt spid="464918"/>
                                        </p:tgtEl>
                                        <p:attrNameLst>
                                          <p:attrName>style.visibility</p:attrName>
                                        </p:attrNameLst>
                                      </p:cBhvr>
                                      <p:to>
                                        <p:strVal val="hidden"/>
                                      </p:to>
                                    </p:set>
                                  </p:childTnLst>
                                </p:cTn>
                              </p:par>
                              <p:par>
                                <p:cTn id="175" presetID="9" presetClass="exit" presetSubtype="0" fill="hold" grpId="2" nodeType="withEffect">
                                  <p:stCondLst>
                                    <p:cond delay="0"/>
                                  </p:stCondLst>
                                  <p:childTnLst>
                                    <p:animEffect transition="out" filter="dissolve">
                                      <p:cBhvr>
                                        <p:cTn id="176" dur="500"/>
                                        <p:tgtEl>
                                          <p:spTgt spid="464919"/>
                                        </p:tgtEl>
                                      </p:cBhvr>
                                    </p:animEffect>
                                    <p:set>
                                      <p:cBhvr>
                                        <p:cTn id="177" dur="1" fill="hold">
                                          <p:stCondLst>
                                            <p:cond delay="499"/>
                                          </p:stCondLst>
                                        </p:cTn>
                                        <p:tgtEl>
                                          <p:spTgt spid="464919"/>
                                        </p:tgtEl>
                                        <p:attrNameLst>
                                          <p:attrName>style.visibility</p:attrName>
                                        </p:attrNameLst>
                                      </p:cBhvr>
                                      <p:to>
                                        <p:strVal val="hidden"/>
                                      </p:to>
                                    </p:set>
                                  </p:childTnLst>
                                </p:cTn>
                              </p:par>
                              <p:par>
                                <p:cTn id="178" presetID="9" presetClass="exit" presetSubtype="0" fill="hold" grpId="2" nodeType="withEffect">
                                  <p:stCondLst>
                                    <p:cond delay="0"/>
                                  </p:stCondLst>
                                  <p:childTnLst>
                                    <p:animEffect transition="out" filter="dissolve">
                                      <p:cBhvr>
                                        <p:cTn id="179" dur="500"/>
                                        <p:tgtEl>
                                          <p:spTgt spid="464920"/>
                                        </p:tgtEl>
                                      </p:cBhvr>
                                    </p:animEffect>
                                    <p:set>
                                      <p:cBhvr>
                                        <p:cTn id="180" dur="1" fill="hold">
                                          <p:stCondLst>
                                            <p:cond delay="499"/>
                                          </p:stCondLst>
                                        </p:cTn>
                                        <p:tgtEl>
                                          <p:spTgt spid="464920"/>
                                        </p:tgtEl>
                                        <p:attrNameLst>
                                          <p:attrName>style.visibility</p:attrName>
                                        </p:attrNameLst>
                                      </p:cBhvr>
                                      <p:to>
                                        <p:strVal val="hidden"/>
                                      </p:to>
                                    </p:set>
                                  </p:childTnLst>
                                </p:cTn>
                              </p:par>
                              <p:par>
                                <p:cTn id="181" presetID="9" presetClass="exit" presetSubtype="0" fill="hold" grpId="2" nodeType="withEffect">
                                  <p:stCondLst>
                                    <p:cond delay="0"/>
                                  </p:stCondLst>
                                  <p:childTnLst>
                                    <p:animEffect transition="out" filter="dissolve">
                                      <p:cBhvr>
                                        <p:cTn id="182" dur="500"/>
                                        <p:tgtEl>
                                          <p:spTgt spid="464921"/>
                                        </p:tgtEl>
                                      </p:cBhvr>
                                    </p:animEffect>
                                    <p:set>
                                      <p:cBhvr>
                                        <p:cTn id="183" dur="1" fill="hold">
                                          <p:stCondLst>
                                            <p:cond delay="499"/>
                                          </p:stCondLst>
                                        </p:cTn>
                                        <p:tgtEl>
                                          <p:spTgt spid="464921"/>
                                        </p:tgtEl>
                                        <p:attrNameLst>
                                          <p:attrName>style.visibility</p:attrName>
                                        </p:attrNameLst>
                                      </p:cBhvr>
                                      <p:to>
                                        <p:strVal val="hidden"/>
                                      </p:to>
                                    </p:set>
                                  </p:childTnLst>
                                </p:cTn>
                              </p:par>
                              <p:par>
                                <p:cTn id="184" presetID="9" presetClass="exit" presetSubtype="0" fill="hold" grpId="2" nodeType="withEffect">
                                  <p:stCondLst>
                                    <p:cond delay="0"/>
                                  </p:stCondLst>
                                  <p:childTnLst>
                                    <p:animEffect transition="out" filter="dissolve">
                                      <p:cBhvr>
                                        <p:cTn id="185" dur="500"/>
                                        <p:tgtEl>
                                          <p:spTgt spid="464922"/>
                                        </p:tgtEl>
                                      </p:cBhvr>
                                    </p:animEffect>
                                    <p:set>
                                      <p:cBhvr>
                                        <p:cTn id="186" dur="1" fill="hold">
                                          <p:stCondLst>
                                            <p:cond delay="499"/>
                                          </p:stCondLst>
                                        </p:cTn>
                                        <p:tgtEl>
                                          <p:spTgt spid="464922"/>
                                        </p:tgtEl>
                                        <p:attrNameLst>
                                          <p:attrName>style.visibility</p:attrName>
                                        </p:attrNameLst>
                                      </p:cBhvr>
                                      <p:to>
                                        <p:strVal val="hidden"/>
                                      </p:to>
                                    </p:set>
                                  </p:childTnLst>
                                </p:cTn>
                              </p:par>
                              <p:par>
                                <p:cTn id="187" presetID="9" presetClass="exit" presetSubtype="0" fill="hold" grpId="2" nodeType="withEffect">
                                  <p:stCondLst>
                                    <p:cond delay="0"/>
                                  </p:stCondLst>
                                  <p:childTnLst>
                                    <p:animEffect transition="out" filter="dissolve">
                                      <p:cBhvr>
                                        <p:cTn id="188" dur="500"/>
                                        <p:tgtEl>
                                          <p:spTgt spid="464923"/>
                                        </p:tgtEl>
                                      </p:cBhvr>
                                    </p:animEffect>
                                    <p:set>
                                      <p:cBhvr>
                                        <p:cTn id="189" dur="1" fill="hold">
                                          <p:stCondLst>
                                            <p:cond delay="499"/>
                                          </p:stCondLst>
                                        </p:cTn>
                                        <p:tgtEl>
                                          <p:spTgt spid="464923"/>
                                        </p:tgtEl>
                                        <p:attrNameLst>
                                          <p:attrName>style.visibility</p:attrName>
                                        </p:attrNameLst>
                                      </p:cBhvr>
                                      <p:to>
                                        <p:strVal val="hidden"/>
                                      </p:to>
                                    </p:set>
                                  </p:childTnLst>
                                </p:cTn>
                              </p:par>
                              <p:par>
                                <p:cTn id="190" presetID="9" presetClass="exit" presetSubtype="0" fill="hold" grpId="2" nodeType="withEffect">
                                  <p:stCondLst>
                                    <p:cond delay="0"/>
                                  </p:stCondLst>
                                  <p:childTnLst>
                                    <p:animEffect transition="out" filter="dissolve">
                                      <p:cBhvr>
                                        <p:cTn id="191" dur="500"/>
                                        <p:tgtEl>
                                          <p:spTgt spid="464917"/>
                                        </p:tgtEl>
                                      </p:cBhvr>
                                    </p:animEffect>
                                    <p:set>
                                      <p:cBhvr>
                                        <p:cTn id="192" dur="1" fill="hold">
                                          <p:stCondLst>
                                            <p:cond delay="499"/>
                                          </p:stCondLst>
                                        </p:cTn>
                                        <p:tgtEl>
                                          <p:spTgt spid="464917"/>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0" presetClass="path" presetSubtype="0" accel="50000" decel="50000" fill="hold" grpId="1" nodeType="clickEffect">
                                  <p:stCondLst>
                                    <p:cond delay="0"/>
                                  </p:stCondLst>
                                  <p:childTnLst>
                                    <p:animMotion origin="layout" path="M 0 0 L 0.01666 -0.22778 " pathEditMode="relative" ptsTypes="AA">
                                      <p:cBhvr>
                                        <p:cTn id="196" dur="2000" fill="hold"/>
                                        <p:tgtEl>
                                          <p:spTgt spid="464908"/>
                                        </p:tgtEl>
                                        <p:attrNameLst>
                                          <p:attrName>ppt_x</p:attrName>
                                          <p:attrName>ppt_y</p:attrName>
                                        </p:attrNameLst>
                                      </p:cBhvr>
                                    </p:animMotion>
                                  </p:childTnLst>
                                </p:cTn>
                              </p:par>
                            </p:childTnLst>
                          </p:cTn>
                        </p:par>
                      </p:childTnLst>
                    </p:cTn>
                  </p:par>
                  <p:par>
                    <p:cTn id="197" fill="hold">
                      <p:stCondLst>
                        <p:cond delay="indefinite"/>
                      </p:stCondLst>
                      <p:childTnLst>
                        <p:par>
                          <p:cTn id="198" fill="hold">
                            <p:stCondLst>
                              <p:cond delay="0"/>
                            </p:stCondLst>
                            <p:childTnLst>
                              <p:par>
                                <p:cTn id="199" presetID="40" presetClass="entr" presetSubtype="0" fill="hold" grpId="0" nodeType="clickEffect">
                                  <p:stCondLst>
                                    <p:cond delay="0"/>
                                  </p:stCondLst>
                                  <p:iterate type="lt">
                                    <p:tmPct val="10000"/>
                                  </p:iterate>
                                  <p:childTnLst>
                                    <p:set>
                                      <p:cBhvr>
                                        <p:cTn id="200" dur="1" fill="hold">
                                          <p:stCondLst>
                                            <p:cond delay="0"/>
                                          </p:stCondLst>
                                        </p:cTn>
                                        <p:tgtEl>
                                          <p:spTgt spid="464924"/>
                                        </p:tgtEl>
                                        <p:attrNameLst>
                                          <p:attrName>style.visibility</p:attrName>
                                        </p:attrNameLst>
                                      </p:cBhvr>
                                      <p:to>
                                        <p:strVal val="visible"/>
                                      </p:to>
                                    </p:set>
                                    <p:animEffect transition="in" filter="fade">
                                      <p:cBhvr>
                                        <p:cTn id="201" dur="1000"/>
                                        <p:tgtEl>
                                          <p:spTgt spid="464924"/>
                                        </p:tgtEl>
                                      </p:cBhvr>
                                    </p:animEffect>
                                    <p:anim calcmode="lin" valueType="num">
                                      <p:cBhvr>
                                        <p:cTn id="202" dur="1000" fill="hold"/>
                                        <p:tgtEl>
                                          <p:spTgt spid="464924"/>
                                        </p:tgtEl>
                                        <p:attrNameLst>
                                          <p:attrName>ppt_x</p:attrName>
                                        </p:attrNameLst>
                                      </p:cBhvr>
                                      <p:tavLst>
                                        <p:tav tm="0">
                                          <p:val>
                                            <p:strVal val="#ppt_x-.1"/>
                                          </p:val>
                                        </p:tav>
                                        <p:tav tm="100000">
                                          <p:val>
                                            <p:strVal val="#ppt_x"/>
                                          </p:val>
                                        </p:tav>
                                      </p:tavLst>
                                    </p:anim>
                                    <p:anim calcmode="lin" valueType="num">
                                      <p:cBhvr>
                                        <p:cTn id="203" dur="1000" fill="hold"/>
                                        <p:tgtEl>
                                          <p:spTgt spid="464924"/>
                                        </p:tgtEl>
                                        <p:attrNameLst>
                                          <p:attrName>ppt_y</p:attrName>
                                        </p:attrNameLst>
                                      </p:cBhvr>
                                      <p:tavLst>
                                        <p:tav tm="0">
                                          <p:val>
                                            <p:strVal val="#ppt_y"/>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nodeType="clickEffect">
                                  <p:stCondLst>
                                    <p:cond delay="0"/>
                                  </p:stCondLst>
                                  <p:childTnLst>
                                    <p:set>
                                      <p:cBhvr>
                                        <p:cTn id="207" dur="1" fill="hold">
                                          <p:stCondLst>
                                            <p:cond delay="0"/>
                                          </p:stCondLst>
                                        </p:cTn>
                                        <p:tgtEl>
                                          <p:spTgt spid="2"/>
                                        </p:tgtEl>
                                        <p:attrNameLst>
                                          <p:attrName>style.visibility</p:attrName>
                                        </p:attrNameLst>
                                      </p:cBhvr>
                                      <p:to>
                                        <p:strVal val="visible"/>
                                      </p:to>
                                    </p:set>
                                    <p:animEffect transition="in" filter="fade">
                                      <p:cBhvr>
                                        <p:cTn id="208" dur="2000"/>
                                        <p:tgtEl>
                                          <p:spTgt spid="2"/>
                                        </p:tgtEl>
                                      </p:cBhvr>
                                    </p:animEffect>
                                  </p:childTnLst>
                                </p:cTn>
                              </p:par>
                            </p:childTnLst>
                          </p:cTn>
                        </p:par>
                      </p:childTnLst>
                    </p:cTn>
                  </p:par>
                  <p:par>
                    <p:cTn id="209" fill="hold">
                      <p:stCondLst>
                        <p:cond delay="indefinite"/>
                      </p:stCondLst>
                      <p:childTnLst>
                        <p:par>
                          <p:cTn id="210" fill="hold">
                            <p:stCondLst>
                              <p:cond delay="0"/>
                            </p:stCondLst>
                            <p:childTnLst>
                              <p:par>
                                <p:cTn id="211" presetID="9" presetClass="entr" presetSubtype="0" fill="hold" grpId="0" nodeType="clickEffect">
                                  <p:stCondLst>
                                    <p:cond delay="0"/>
                                  </p:stCondLst>
                                  <p:childTnLst>
                                    <p:set>
                                      <p:cBhvr>
                                        <p:cTn id="212" dur="1" fill="hold">
                                          <p:stCondLst>
                                            <p:cond delay="0"/>
                                          </p:stCondLst>
                                        </p:cTn>
                                        <p:tgtEl>
                                          <p:spTgt spid="464928"/>
                                        </p:tgtEl>
                                        <p:attrNameLst>
                                          <p:attrName>style.visibility</p:attrName>
                                        </p:attrNameLst>
                                      </p:cBhvr>
                                      <p:to>
                                        <p:strVal val="visible"/>
                                      </p:to>
                                    </p:set>
                                    <p:animEffect transition="in" filter="dissolve">
                                      <p:cBhvr>
                                        <p:cTn id="213" dur="500"/>
                                        <p:tgtEl>
                                          <p:spTgt spid="464928"/>
                                        </p:tgtEl>
                                      </p:cBhvr>
                                    </p:animEffect>
                                  </p:childTnLst>
                                </p:cTn>
                              </p:par>
                            </p:childTnLst>
                          </p:cTn>
                        </p:par>
                      </p:childTnLst>
                    </p:cTn>
                  </p:par>
                  <p:par>
                    <p:cTn id="214" fill="hold">
                      <p:stCondLst>
                        <p:cond delay="indefinite"/>
                      </p:stCondLst>
                      <p:childTnLst>
                        <p:par>
                          <p:cTn id="215" fill="hold">
                            <p:stCondLst>
                              <p:cond delay="0"/>
                            </p:stCondLst>
                            <p:childTnLst>
                              <p:par>
                                <p:cTn id="216" presetID="9" presetClass="entr" presetSubtype="0" fill="hold" grpId="0" nodeType="clickEffect">
                                  <p:stCondLst>
                                    <p:cond delay="0"/>
                                  </p:stCondLst>
                                  <p:childTnLst>
                                    <p:set>
                                      <p:cBhvr>
                                        <p:cTn id="217" dur="1" fill="hold">
                                          <p:stCondLst>
                                            <p:cond delay="0"/>
                                          </p:stCondLst>
                                        </p:cTn>
                                        <p:tgtEl>
                                          <p:spTgt spid="464929"/>
                                        </p:tgtEl>
                                        <p:attrNameLst>
                                          <p:attrName>style.visibility</p:attrName>
                                        </p:attrNameLst>
                                      </p:cBhvr>
                                      <p:to>
                                        <p:strVal val="visible"/>
                                      </p:to>
                                    </p:set>
                                    <p:animEffect transition="in" filter="dissolve">
                                      <p:cBhvr>
                                        <p:cTn id="218" dur="500"/>
                                        <p:tgtEl>
                                          <p:spTgt spid="464929"/>
                                        </p:tgtEl>
                                      </p:cBhvr>
                                    </p:animEffect>
                                  </p:childTnLst>
                                </p:cTn>
                              </p:par>
                            </p:childTnLst>
                          </p:cTn>
                        </p:par>
                      </p:childTnLst>
                    </p:cTn>
                  </p:par>
                  <p:par>
                    <p:cTn id="219" fill="hold">
                      <p:stCondLst>
                        <p:cond delay="indefinite"/>
                      </p:stCondLst>
                      <p:childTnLst>
                        <p:par>
                          <p:cTn id="220" fill="hold">
                            <p:stCondLst>
                              <p:cond delay="0"/>
                            </p:stCondLst>
                            <p:childTnLst>
                              <p:par>
                                <p:cTn id="221" presetID="22" presetClass="entr" presetSubtype="4" fill="hold" grpId="0" nodeType="clickEffect">
                                  <p:stCondLst>
                                    <p:cond delay="0"/>
                                  </p:stCondLst>
                                  <p:childTnLst>
                                    <p:set>
                                      <p:cBhvr>
                                        <p:cTn id="222" dur="1" fill="hold">
                                          <p:stCondLst>
                                            <p:cond delay="0"/>
                                          </p:stCondLst>
                                        </p:cTn>
                                        <p:tgtEl>
                                          <p:spTgt spid="464930"/>
                                        </p:tgtEl>
                                        <p:attrNameLst>
                                          <p:attrName>style.visibility</p:attrName>
                                        </p:attrNameLst>
                                      </p:cBhvr>
                                      <p:to>
                                        <p:strVal val="visible"/>
                                      </p:to>
                                    </p:set>
                                    <p:animEffect transition="in" filter="wipe(down)">
                                      <p:cBhvr>
                                        <p:cTn id="223" dur="500"/>
                                        <p:tgtEl>
                                          <p:spTgt spid="464930"/>
                                        </p:tgtEl>
                                      </p:cBhvr>
                                    </p:animEffect>
                                  </p:childTnLst>
                                </p:cTn>
                              </p:par>
                            </p:childTnLst>
                          </p:cTn>
                        </p:par>
                        <p:par>
                          <p:cTn id="224" fill="hold">
                            <p:stCondLst>
                              <p:cond delay="500"/>
                            </p:stCondLst>
                            <p:childTnLst>
                              <p:par>
                                <p:cTn id="225" presetID="22" presetClass="entr" presetSubtype="4" fill="hold" grpId="0" nodeType="afterEffect">
                                  <p:stCondLst>
                                    <p:cond delay="0"/>
                                  </p:stCondLst>
                                  <p:childTnLst>
                                    <p:set>
                                      <p:cBhvr>
                                        <p:cTn id="226" dur="1" fill="hold">
                                          <p:stCondLst>
                                            <p:cond delay="0"/>
                                          </p:stCondLst>
                                        </p:cTn>
                                        <p:tgtEl>
                                          <p:spTgt spid="464931"/>
                                        </p:tgtEl>
                                        <p:attrNameLst>
                                          <p:attrName>style.visibility</p:attrName>
                                        </p:attrNameLst>
                                      </p:cBhvr>
                                      <p:to>
                                        <p:strVal val="visible"/>
                                      </p:to>
                                    </p:set>
                                    <p:animEffect transition="in" filter="wipe(down)">
                                      <p:cBhvr>
                                        <p:cTn id="227" dur="500"/>
                                        <p:tgtEl>
                                          <p:spTgt spid="464931"/>
                                        </p:tgtEl>
                                      </p:cBhvr>
                                    </p:animEffect>
                                  </p:childTnLst>
                                </p:cTn>
                              </p:par>
                            </p:childTnLst>
                          </p:cTn>
                        </p:par>
                        <p:par>
                          <p:cTn id="228" fill="hold">
                            <p:stCondLst>
                              <p:cond delay="1000"/>
                            </p:stCondLst>
                            <p:childTnLst>
                              <p:par>
                                <p:cTn id="229" presetID="10" presetClass="entr" presetSubtype="0" fill="hold" grpId="0" nodeType="afterEffect">
                                  <p:stCondLst>
                                    <p:cond delay="0"/>
                                  </p:stCondLst>
                                  <p:childTnLst>
                                    <p:set>
                                      <p:cBhvr>
                                        <p:cTn id="230" dur="1" fill="hold">
                                          <p:stCondLst>
                                            <p:cond delay="0"/>
                                          </p:stCondLst>
                                        </p:cTn>
                                        <p:tgtEl>
                                          <p:spTgt spid="464932"/>
                                        </p:tgtEl>
                                        <p:attrNameLst>
                                          <p:attrName>style.visibility</p:attrName>
                                        </p:attrNameLst>
                                      </p:cBhvr>
                                      <p:to>
                                        <p:strVal val="visible"/>
                                      </p:to>
                                    </p:set>
                                    <p:animEffect transition="in" filter="fade">
                                      <p:cBhvr>
                                        <p:cTn id="231" dur="2000"/>
                                        <p:tgtEl>
                                          <p:spTgt spid="464932"/>
                                        </p:tgtEl>
                                      </p:cBhvr>
                                    </p:animEffect>
                                  </p:childTnLst>
                                </p:cTn>
                              </p:par>
                            </p:childTnLst>
                          </p:cTn>
                        </p:par>
                      </p:childTnLst>
                    </p:cTn>
                  </p:par>
                  <p:par>
                    <p:cTn id="232" fill="hold">
                      <p:stCondLst>
                        <p:cond delay="indefinite"/>
                      </p:stCondLst>
                      <p:childTnLst>
                        <p:par>
                          <p:cTn id="233" fill="hold">
                            <p:stCondLst>
                              <p:cond delay="0"/>
                            </p:stCondLst>
                            <p:childTnLst>
                              <p:par>
                                <p:cTn id="234" presetID="39" presetClass="entr" presetSubtype="0" accel="100000" fill="hold" grpId="0" nodeType="clickEffect">
                                  <p:stCondLst>
                                    <p:cond delay="0"/>
                                  </p:stCondLst>
                                  <p:childTnLst>
                                    <p:set>
                                      <p:cBhvr>
                                        <p:cTn id="235" dur="1" fill="hold">
                                          <p:stCondLst>
                                            <p:cond delay="0"/>
                                          </p:stCondLst>
                                        </p:cTn>
                                        <p:tgtEl>
                                          <p:spTgt spid="464933"/>
                                        </p:tgtEl>
                                        <p:attrNameLst>
                                          <p:attrName>style.visibility</p:attrName>
                                        </p:attrNameLst>
                                      </p:cBhvr>
                                      <p:to>
                                        <p:strVal val="visible"/>
                                      </p:to>
                                    </p:set>
                                    <p:anim calcmode="lin" valueType="num">
                                      <p:cBhvr>
                                        <p:cTn id="236" dur="500" fill="hold"/>
                                        <p:tgtEl>
                                          <p:spTgt spid="464933"/>
                                        </p:tgtEl>
                                        <p:attrNameLst>
                                          <p:attrName>ppt_h</p:attrName>
                                        </p:attrNameLst>
                                      </p:cBhvr>
                                      <p:tavLst>
                                        <p:tav tm="0">
                                          <p:val>
                                            <p:strVal val="#ppt_h/20"/>
                                          </p:val>
                                        </p:tav>
                                        <p:tav tm="50000">
                                          <p:val>
                                            <p:strVal val="#ppt_h/20"/>
                                          </p:val>
                                        </p:tav>
                                        <p:tav tm="100000">
                                          <p:val>
                                            <p:strVal val="#ppt_h"/>
                                          </p:val>
                                        </p:tav>
                                      </p:tavLst>
                                    </p:anim>
                                    <p:anim calcmode="lin" valueType="num">
                                      <p:cBhvr>
                                        <p:cTn id="237" dur="500" fill="hold"/>
                                        <p:tgtEl>
                                          <p:spTgt spid="464933"/>
                                        </p:tgtEl>
                                        <p:attrNameLst>
                                          <p:attrName>ppt_w</p:attrName>
                                        </p:attrNameLst>
                                      </p:cBhvr>
                                      <p:tavLst>
                                        <p:tav tm="0">
                                          <p:val>
                                            <p:strVal val="#ppt_w+.3"/>
                                          </p:val>
                                        </p:tav>
                                        <p:tav tm="50000">
                                          <p:val>
                                            <p:strVal val="#ppt_w+.3"/>
                                          </p:val>
                                        </p:tav>
                                        <p:tav tm="100000">
                                          <p:val>
                                            <p:strVal val="#ppt_w"/>
                                          </p:val>
                                        </p:tav>
                                      </p:tavLst>
                                    </p:anim>
                                    <p:anim calcmode="lin" valueType="num">
                                      <p:cBhvr>
                                        <p:cTn id="238" dur="500" fill="hold"/>
                                        <p:tgtEl>
                                          <p:spTgt spid="464933"/>
                                        </p:tgtEl>
                                        <p:attrNameLst>
                                          <p:attrName>ppt_x</p:attrName>
                                        </p:attrNameLst>
                                      </p:cBhvr>
                                      <p:tavLst>
                                        <p:tav tm="0">
                                          <p:val>
                                            <p:strVal val="#ppt_x-.3"/>
                                          </p:val>
                                        </p:tav>
                                        <p:tav tm="50000">
                                          <p:val>
                                            <p:strVal val="#ppt_x"/>
                                          </p:val>
                                        </p:tav>
                                        <p:tav tm="100000">
                                          <p:val>
                                            <p:strVal val="#ppt_x"/>
                                          </p:val>
                                        </p:tav>
                                      </p:tavLst>
                                    </p:anim>
                                    <p:anim calcmode="lin" valueType="num">
                                      <p:cBhvr>
                                        <p:cTn id="239" dur="500" fill="hold"/>
                                        <p:tgtEl>
                                          <p:spTgt spid="464933"/>
                                        </p:tgtEl>
                                        <p:attrNameLst>
                                          <p:attrName>ppt_y</p:attrName>
                                        </p:attrNameLst>
                                      </p:cBhvr>
                                      <p:tavLst>
                                        <p:tav tm="0">
                                          <p:val>
                                            <p:strVal val="#ppt_y"/>
                                          </p:val>
                                        </p:tav>
                                        <p:tav tm="100000">
                                          <p:val>
                                            <p:strVal val="#ppt_y"/>
                                          </p:val>
                                        </p:tav>
                                      </p:tavLst>
                                    </p:anim>
                                  </p:childTnLst>
                                </p:cTn>
                              </p:par>
                            </p:childTnLst>
                          </p:cTn>
                        </p:par>
                      </p:childTnLst>
                    </p:cTn>
                  </p:par>
                  <p:par>
                    <p:cTn id="240" fill="hold">
                      <p:stCondLst>
                        <p:cond delay="indefinite"/>
                      </p:stCondLst>
                      <p:childTnLst>
                        <p:par>
                          <p:cTn id="241" fill="hold">
                            <p:stCondLst>
                              <p:cond delay="0"/>
                            </p:stCondLst>
                            <p:childTnLst>
                              <p:par>
                                <p:cTn id="242" presetID="53" presetClass="entr" presetSubtype="0" fill="hold" grpId="1" nodeType="clickEffect">
                                  <p:stCondLst>
                                    <p:cond delay="0"/>
                                  </p:stCondLst>
                                  <p:childTnLst>
                                    <p:set>
                                      <p:cBhvr>
                                        <p:cTn id="243" dur="1" fill="hold">
                                          <p:stCondLst>
                                            <p:cond delay="0"/>
                                          </p:stCondLst>
                                        </p:cTn>
                                        <p:tgtEl>
                                          <p:spTgt spid="464907"/>
                                        </p:tgtEl>
                                        <p:attrNameLst>
                                          <p:attrName>style.visibility</p:attrName>
                                        </p:attrNameLst>
                                      </p:cBhvr>
                                      <p:to>
                                        <p:strVal val="visible"/>
                                      </p:to>
                                    </p:set>
                                    <p:anim calcmode="lin" valueType="num">
                                      <p:cBhvr>
                                        <p:cTn id="244" dur="500" fill="hold"/>
                                        <p:tgtEl>
                                          <p:spTgt spid="464907"/>
                                        </p:tgtEl>
                                        <p:attrNameLst>
                                          <p:attrName>ppt_w</p:attrName>
                                        </p:attrNameLst>
                                      </p:cBhvr>
                                      <p:tavLst>
                                        <p:tav tm="0">
                                          <p:val>
                                            <p:fltVal val="0"/>
                                          </p:val>
                                        </p:tav>
                                        <p:tav tm="100000">
                                          <p:val>
                                            <p:strVal val="#ppt_w"/>
                                          </p:val>
                                        </p:tav>
                                      </p:tavLst>
                                    </p:anim>
                                    <p:anim calcmode="lin" valueType="num">
                                      <p:cBhvr>
                                        <p:cTn id="245" dur="500" fill="hold"/>
                                        <p:tgtEl>
                                          <p:spTgt spid="464907"/>
                                        </p:tgtEl>
                                        <p:attrNameLst>
                                          <p:attrName>ppt_h</p:attrName>
                                        </p:attrNameLst>
                                      </p:cBhvr>
                                      <p:tavLst>
                                        <p:tav tm="0">
                                          <p:val>
                                            <p:fltVal val="0"/>
                                          </p:val>
                                        </p:tav>
                                        <p:tav tm="100000">
                                          <p:val>
                                            <p:strVal val="#ppt_h"/>
                                          </p:val>
                                        </p:tav>
                                      </p:tavLst>
                                    </p:anim>
                                    <p:animEffect transition="in" filter="fade">
                                      <p:cBhvr>
                                        <p:cTn id="246" dur="500"/>
                                        <p:tgtEl>
                                          <p:spTgt spid="464907"/>
                                        </p:tgtEl>
                                      </p:cBhvr>
                                    </p:animEffect>
                                  </p:childTnLst>
                                </p:cTn>
                              </p:par>
                              <p:par>
                                <p:cTn id="247" presetID="0" presetClass="path" presetSubtype="0" accel="50000" decel="50000" fill="hold" grpId="0" nodeType="withEffect">
                                  <p:stCondLst>
                                    <p:cond delay="0"/>
                                  </p:stCondLst>
                                  <p:childTnLst>
                                    <p:animMotion origin="layout" path="M 2.5E-6 -2.59259E-6 L 2.5E-6 -0.47847 " pathEditMode="relative" rAng="0" ptsTypes="AA">
                                      <p:cBhvr>
                                        <p:cTn id="248" dur="2000" fill="hold"/>
                                        <p:tgtEl>
                                          <p:spTgt spid="464907"/>
                                        </p:tgtEl>
                                        <p:attrNameLst>
                                          <p:attrName>ppt_x</p:attrName>
                                          <p:attrName>ppt_y</p:attrName>
                                        </p:attrNameLst>
                                      </p:cBhvr>
                                      <p:rCtr x="0" y="-239"/>
                                    </p:animMotion>
                                  </p:childTnLst>
                                </p:cTn>
                              </p:par>
                              <p:par>
                                <p:cTn id="249" presetID="10" presetClass="exit" presetSubtype="0" fill="hold" grpId="1" nodeType="withEffect">
                                  <p:stCondLst>
                                    <p:cond delay="0"/>
                                  </p:stCondLst>
                                  <p:childTnLst>
                                    <p:animEffect transition="out" filter="fade">
                                      <p:cBhvr>
                                        <p:cTn id="250" dur="2000"/>
                                        <p:tgtEl>
                                          <p:spTgt spid="464936"/>
                                        </p:tgtEl>
                                      </p:cBhvr>
                                    </p:animEffect>
                                    <p:set>
                                      <p:cBhvr>
                                        <p:cTn id="251" dur="1" fill="hold">
                                          <p:stCondLst>
                                            <p:cond delay="1999"/>
                                          </p:stCondLst>
                                        </p:cTn>
                                        <p:tgtEl>
                                          <p:spTgt spid="4649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33" grpId="0"/>
      <p:bldP spid="464906" grpId="0" animBg="1"/>
      <p:bldP spid="464907" grpId="0"/>
      <p:bldP spid="464907" grpId="1"/>
      <p:bldP spid="464908" grpId="0"/>
      <p:bldP spid="464908" grpId="1"/>
      <p:bldP spid="464911" grpId="0"/>
      <p:bldP spid="464911" grpId="1"/>
      <p:bldP spid="464911" grpId="2"/>
      <p:bldP spid="464912" grpId="0"/>
      <p:bldP spid="464912" grpId="1"/>
      <p:bldP spid="464912" grpId="2"/>
      <p:bldP spid="464913" grpId="0" animBg="1"/>
      <p:bldP spid="464913" grpId="1" animBg="1"/>
      <p:bldP spid="464913" grpId="2" animBg="1"/>
      <p:bldP spid="464914" grpId="0" animBg="1"/>
      <p:bldP spid="464914" grpId="1" animBg="1"/>
      <p:bldP spid="464914" grpId="2" animBg="1"/>
      <p:bldP spid="464915" grpId="0"/>
      <p:bldP spid="464915" grpId="1"/>
      <p:bldP spid="464915" grpId="2"/>
      <p:bldP spid="464916" grpId="0"/>
      <p:bldP spid="464916" grpId="1"/>
      <p:bldP spid="464916" grpId="2"/>
      <p:bldP spid="464917" grpId="0"/>
      <p:bldP spid="464917" grpId="1"/>
      <p:bldP spid="464917" grpId="2"/>
      <p:bldP spid="464918" grpId="0" animBg="1"/>
      <p:bldP spid="464918" grpId="1" animBg="1"/>
      <p:bldP spid="464918" grpId="2" animBg="1"/>
      <p:bldP spid="464919" grpId="0" animBg="1"/>
      <p:bldP spid="464919" grpId="1" animBg="1"/>
      <p:bldP spid="464919" grpId="2" animBg="1"/>
      <p:bldP spid="464920" grpId="0"/>
      <p:bldP spid="464920" grpId="1"/>
      <p:bldP spid="464920" grpId="2"/>
      <p:bldP spid="464921" grpId="0"/>
      <p:bldP spid="464921" grpId="1"/>
      <p:bldP spid="464921" grpId="2"/>
      <p:bldP spid="464922" grpId="0"/>
      <p:bldP spid="464922" grpId="1"/>
      <p:bldP spid="464922" grpId="2"/>
      <p:bldP spid="464923" grpId="0"/>
      <p:bldP spid="464923" grpId="1"/>
      <p:bldP spid="464923" grpId="2"/>
      <p:bldP spid="464924" grpId="0"/>
      <p:bldP spid="464928" grpId="0"/>
      <p:bldP spid="464929" grpId="0"/>
      <p:bldP spid="464930" grpId="0" animBg="1"/>
      <p:bldP spid="464931" grpId="0" animBg="1"/>
      <p:bldP spid="464932" grpId="0"/>
      <p:bldP spid="464934" grpId="0" animBg="1"/>
      <p:bldP spid="464934" grpId="1" animBg="1"/>
      <p:bldP spid="464935" grpId="0" animBg="1"/>
      <p:bldP spid="464935" grpId="1" animBg="1"/>
      <p:bldP spid="464936" grpId="0"/>
      <p:bldP spid="464936" grpId="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65" name="Text Box 21"/>
          <p:cNvSpPr txBox="1">
            <a:spLocks noChangeArrowheads="1"/>
          </p:cNvSpPr>
          <p:nvPr/>
        </p:nvSpPr>
        <p:spPr bwMode="auto">
          <a:xfrm>
            <a:off x="3028950" y="2751138"/>
            <a:ext cx="455613" cy="336550"/>
          </a:xfrm>
          <a:prstGeom prst="rect">
            <a:avLst/>
          </a:prstGeom>
          <a:noFill/>
          <a:ln w="9525">
            <a:noFill/>
            <a:miter lim="800000"/>
            <a:headEnd/>
            <a:tailEnd/>
          </a:ln>
        </p:spPr>
        <p:txBody>
          <a:bodyPr wrap="none">
            <a:spAutoFit/>
          </a:bodyPr>
          <a:lstStyle/>
          <a:p>
            <a:r>
              <a:rPr lang="en-US" sz="1600"/>
              <a:t>x g</a:t>
            </a:r>
          </a:p>
        </p:txBody>
      </p:sp>
      <p:sp>
        <p:nvSpPr>
          <p:cNvPr id="466958" name="Text Box 14"/>
          <p:cNvSpPr txBox="1">
            <a:spLocks noChangeArrowheads="1"/>
          </p:cNvSpPr>
          <p:nvPr/>
        </p:nvSpPr>
        <p:spPr bwMode="auto">
          <a:xfrm>
            <a:off x="6248400" y="6024563"/>
            <a:ext cx="1042988" cy="336550"/>
          </a:xfrm>
          <a:prstGeom prst="rect">
            <a:avLst/>
          </a:prstGeom>
          <a:noFill/>
          <a:ln w="9525">
            <a:noFill/>
            <a:miter lim="800000"/>
            <a:headEnd/>
            <a:tailEnd/>
          </a:ln>
        </p:spPr>
        <p:txBody>
          <a:bodyPr wrap="none">
            <a:spAutoFit/>
          </a:bodyPr>
          <a:lstStyle/>
          <a:p>
            <a:r>
              <a:rPr lang="en-US" sz="1600"/>
              <a:t>34.8 g O</a:t>
            </a:r>
            <a:r>
              <a:rPr lang="en-US" sz="1600" baseline="-25000"/>
              <a:t>2</a:t>
            </a:r>
            <a:endParaRPr lang="en-US" sz="1600"/>
          </a:p>
        </p:txBody>
      </p:sp>
      <p:sp>
        <p:nvSpPr>
          <p:cNvPr id="466989" name="Text Box 45"/>
          <p:cNvSpPr txBox="1">
            <a:spLocks noChangeArrowheads="1"/>
          </p:cNvSpPr>
          <p:nvPr/>
        </p:nvSpPr>
        <p:spPr bwMode="auto">
          <a:xfrm>
            <a:off x="2879725" y="2773363"/>
            <a:ext cx="685800" cy="304800"/>
          </a:xfrm>
          <a:prstGeom prst="rect">
            <a:avLst/>
          </a:prstGeom>
          <a:noFill/>
          <a:ln w="9525">
            <a:noFill/>
            <a:miter lim="800000"/>
            <a:headEnd/>
            <a:tailEnd/>
          </a:ln>
        </p:spPr>
        <p:txBody>
          <a:bodyPr wrap="none">
            <a:spAutoFit/>
          </a:bodyPr>
          <a:lstStyle/>
          <a:p>
            <a:r>
              <a:rPr lang="en-US" b="1">
                <a:solidFill>
                  <a:schemeClr val="accent2"/>
                </a:solidFill>
              </a:rPr>
              <a:t>34.8 g</a:t>
            </a:r>
          </a:p>
        </p:txBody>
      </p:sp>
      <p:sp>
        <p:nvSpPr>
          <p:cNvPr id="154629" name="Rectangle 5"/>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2800" i="1">
                <a:solidFill>
                  <a:schemeClr val="tx2"/>
                </a:solidFill>
              </a:rPr>
              <a:t>Limiting Reactant Problems</a:t>
            </a:r>
          </a:p>
        </p:txBody>
      </p:sp>
      <p:sp>
        <p:nvSpPr>
          <p:cNvPr id="154630" name="Text Box 6"/>
          <p:cNvSpPr txBox="1">
            <a:spLocks noChangeArrowheads="1"/>
          </p:cNvSpPr>
          <p:nvPr/>
        </p:nvSpPr>
        <p:spPr bwMode="auto">
          <a:xfrm>
            <a:off x="269875" y="1411288"/>
            <a:ext cx="7026275" cy="517525"/>
          </a:xfrm>
          <a:prstGeom prst="rect">
            <a:avLst/>
          </a:prstGeom>
          <a:noFill/>
          <a:ln w="9525">
            <a:noFill/>
            <a:miter lim="800000"/>
            <a:headEnd/>
            <a:tailEnd/>
          </a:ln>
        </p:spPr>
        <p:txBody>
          <a:bodyPr wrap="none">
            <a:spAutoFit/>
          </a:bodyPr>
          <a:lstStyle/>
          <a:p>
            <a:pPr marL="457200" indent="-457200"/>
            <a:r>
              <a:rPr lang="en-US"/>
              <a:t>6.  An unbalanced chemical equation is given as __Na(s)  +   __O</a:t>
            </a:r>
            <a:r>
              <a:rPr lang="en-US" baseline="-25000"/>
              <a:t>2</a:t>
            </a:r>
            <a:r>
              <a:rPr lang="en-US"/>
              <a:t>(g)           __Na</a:t>
            </a:r>
            <a:r>
              <a:rPr lang="en-US" baseline="-25000"/>
              <a:t>2</a:t>
            </a:r>
            <a:r>
              <a:rPr lang="en-US"/>
              <a:t>O</a:t>
            </a:r>
            <a:r>
              <a:rPr lang="en-US" baseline="-25000"/>
              <a:t> </a:t>
            </a:r>
            <a:r>
              <a:rPr lang="en-US"/>
              <a:t>(s)</a:t>
            </a:r>
          </a:p>
          <a:p>
            <a:pPr marL="457200" indent="-457200"/>
            <a:r>
              <a:rPr lang="en-US"/>
              <a:t>             If you have 100 g of sodium and 60 g of oxygen…</a:t>
            </a:r>
          </a:p>
        </p:txBody>
      </p:sp>
      <p:sp>
        <p:nvSpPr>
          <p:cNvPr id="154631" name="Text Box 9"/>
          <p:cNvSpPr txBox="1">
            <a:spLocks noChangeArrowheads="1"/>
          </p:cNvSpPr>
          <p:nvPr/>
        </p:nvSpPr>
        <p:spPr bwMode="auto">
          <a:xfrm>
            <a:off x="927100" y="1973263"/>
            <a:ext cx="6330950" cy="304800"/>
          </a:xfrm>
          <a:prstGeom prst="rect">
            <a:avLst/>
          </a:prstGeom>
          <a:noFill/>
          <a:ln w="9525">
            <a:noFill/>
            <a:miter lim="800000"/>
            <a:headEnd/>
            <a:tailEnd/>
          </a:ln>
        </p:spPr>
        <p:txBody>
          <a:bodyPr wrap="none">
            <a:spAutoFit/>
          </a:bodyPr>
          <a:lstStyle/>
          <a:p>
            <a:r>
              <a:rPr lang="en-US"/>
              <a:t>B.  Find the mass of excess reactant left over at the conclusion of the reaction.</a:t>
            </a:r>
          </a:p>
        </p:txBody>
      </p:sp>
      <p:sp>
        <p:nvSpPr>
          <p:cNvPr id="466955" name="Text Box 11"/>
          <p:cNvSpPr txBox="1">
            <a:spLocks noChangeArrowheads="1"/>
          </p:cNvSpPr>
          <p:nvPr/>
        </p:nvSpPr>
        <p:spPr bwMode="auto">
          <a:xfrm>
            <a:off x="5480050" y="3965575"/>
            <a:ext cx="1846263" cy="336550"/>
          </a:xfrm>
          <a:prstGeom prst="rect">
            <a:avLst/>
          </a:prstGeom>
          <a:noFill/>
          <a:ln w="9525">
            <a:noFill/>
            <a:miter lim="800000"/>
            <a:headEnd/>
            <a:tailEnd/>
          </a:ln>
        </p:spPr>
        <p:txBody>
          <a:bodyPr wrap="none">
            <a:spAutoFit/>
          </a:bodyPr>
          <a:lstStyle/>
          <a:p>
            <a:r>
              <a:rPr lang="en-US" sz="1600"/>
              <a:t>25.2 g O</a:t>
            </a:r>
            <a:r>
              <a:rPr lang="en-US" sz="1600" baseline="-25000"/>
              <a:t>2</a:t>
            </a:r>
            <a:r>
              <a:rPr lang="en-US" sz="1600"/>
              <a:t>   excess</a:t>
            </a:r>
          </a:p>
        </p:txBody>
      </p:sp>
      <p:sp>
        <p:nvSpPr>
          <p:cNvPr id="466956" name="Text Box 12"/>
          <p:cNvSpPr txBox="1">
            <a:spLocks noChangeArrowheads="1"/>
          </p:cNvSpPr>
          <p:nvPr/>
        </p:nvSpPr>
        <p:spPr bwMode="auto">
          <a:xfrm>
            <a:off x="5124450" y="5854700"/>
            <a:ext cx="873125" cy="336550"/>
          </a:xfrm>
          <a:prstGeom prst="rect">
            <a:avLst/>
          </a:prstGeom>
          <a:noFill/>
          <a:ln w="9525">
            <a:noFill/>
            <a:miter lim="800000"/>
            <a:headEnd/>
            <a:tailEnd/>
          </a:ln>
        </p:spPr>
        <p:txBody>
          <a:bodyPr wrap="none">
            <a:spAutoFit/>
          </a:bodyPr>
          <a:lstStyle/>
          <a:p>
            <a:r>
              <a:rPr lang="en-US" sz="1600"/>
              <a:t>32 g O</a:t>
            </a:r>
            <a:r>
              <a:rPr lang="en-US" sz="1600" baseline="-25000"/>
              <a:t>2</a:t>
            </a:r>
            <a:endParaRPr lang="en-US" sz="1600"/>
          </a:p>
        </p:txBody>
      </p:sp>
      <p:sp>
        <p:nvSpPr>
          <p:cNvPr id="466957" name="Text Box 13"/>
          <p:cNvSpPr txBox="1">
            <a:spLocks noChangeArrowheads="1"/>
          </p:cNvSpPr>
          <p:nvPr/>
        </p:nvSpPr>
        <p:spPr bwMode="auto">
          <a:xfrm>
            <a:off x="6248400" y="6024563"/>
            <a:ext cx="1042988" cy="336550"/>
          </a:xfrm>
          <a:prstGeom prst="rect">
            <a:avLst/>
          </a:prstGeom>
          <a:noFill/>
          <a:ln w="9525">
            <a:noFill/>
            <a:miter lim="800000"/>
            <a:headEnd/>
            <a:tailEnd/>
          </a:ln>
        </p:spPr>
        <p:txBody>
          <a:bodyPr wrap="none">
            <a:spAutoFit/>
          </a:bodyPr>
          <a:lstStyle/>
          <a:p>
            <a:r>
              <a:rPr lang="en-US" sz="1600"/>
              <a:t>34.8 g O</a:t>
            </a:r>
            <a:r>
              <a:rPr lang="en-US" sz="1600" baseline="-25000"/>
              <a:t>2</a:t>
            </a:r>
            <a:endParaRPr lang="en-US" sz="1600"/>
          </a:p>
        </p:txBody>
      </p:sp>
      <p:sp>
        <p:nvSpPr>
          <p:cNvPr id="466959" name="Text Box 15"/>
          <p:cNvSpPr txBox="1">
            <a:spLocks noChangeArrowheads="1"/>
          </p:cNvSpPr>
          <p:nvPr/>
        </p:nvSpPr>
        <p:spPr bwMode="auto">
          <a:xfrm>
            <a:off x="1084263" y="4295775"/>
            <a:ext cx="1279525" cy="336550"/>
          </a:xfrm>
          <a:prstGeom prst="rect">
            <a:avLst/>
          </a:prstGeom>
          <a:noFill/>
          <a:ln w="9525">
            <a:noFill/>
            <a:miter lim="800000"/>
            <a:headEnd/>
            <a:tailEnd/>
          </a:ln>
        </p:spPr>
        <p:txBody>
          <a:bodyPr wrap="none">
            <a:spAutoFit/>
          </a:bodyPr>
          <a:lstStyle/>
          <a:p>
            <a:r>
              <a:rPr lang="en-US" sz="1600"/>
              <a:t>4.35 mol Na</a:t>
            </a:r>
            <a:endParaRPr lang="en-US" sz="1600" baseline="-25000"/>
          </a:p>
        </p:txBody>
      </p:sp>
      <p:sp>
        <p:nvSpPr>
          <p:cNvPr id="466962" name="Oval 18">
            <a:hlinkClick r:id="rId3" action="ppaction://hlinksldjump"/>
          </p:cNvPr>
          <p:cNvSpPr>
            <a:spLocks noChangeArrowheads="1"/>
          </p:cNvSpPr>
          <p:nvPr/>
        </p:nvSpPr>
        <p:spPr bwMode="auto">
          <a:xfrm>
            <a:off x="280988" y="237966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Back</a:t>
            </a:r>
          </a:p>
        </p:txBody>
      </p:sp>
      <p:sp>
        <p:nvSpPr>
          <p:cNvPr id="466964" name="Text Box 20"/>
          <p:cNvSpPr txBox="1">
            <a:spLocks noChangeArrowheads="1"/>
          </p:cNvSpPr>
          <p:nvPr/>
        </p:nvSpPr>
        <p:spPr bwMode="auto">
          <a:xfrm>
            <a:off x="1428750" y="2722563"/>
            <a:ext cx="692150" cy="336550"/>
          </a:xfrm>
          <a:prstGeom prst="rect">
            <a:avLst/>
          </a:prstGeom>
          <a:noFill/>
          <a:ln w="9525">
            <a:noFill/>
            <a:miter lim="800000"/>
            <a:headEnd/>
            <a:tailEnd/>
          </a:ln>
        </p:spPr>
        <p:txBody>
          <a:bodyPr wrap="none">
            <a:spAutoFit/>
          </a:bodyPr>
          <a:lstStyle/>
          <a:p>
            <a:r>
              <a:rPr lang="en-US" sz="1600"/>
              <a:t>100 g</a:t>
            </a:r>
          </a:p>
        </p:txBody>
      </p:sp>
      <p:sp>
        <p:nvSpPr>
          <p:cNvPr id="466966" name="Line 22"/>
          <p:cNvSpPr>
            <a:spLocks noChangeShapeType="1"/>
          </p:cNvSpPr>
          <p:nvPr/>
        </p:nvSpPr>
        <p:spPr bwMode="auto">
          <a:xfrm>
            <a:off x="1724025" y="3103563"/>
            <a:ext cx="0" cy="1152525"/>
          </a:xfrm>
          <a:prstGeom prst="line">
            <a:avLst/>
          </a:prstGeom>
          <a:noFill/>
          <a:ln w="9525">
            <a:solidFill>
              <a:schemeClr val="tx1"/>
            </a:solidFill>
            <a:round/>
            <a:headEnd/>
            <a:tailEnd type="triangle" w="med" len="med"/>
          </a:ln>
        </p:spPr>
        <p:txBody>
          <a:bodyPr/>
          <a:lstStyle/>
          <a:p>
            <a:endParaRPr lang="en-US"/>
          </a:p>
        </p:txBody>
      </p:sp>
      <p:sp>
        <p:nvSpPr>
          <p:cNvPr id="466967" name="Line 23"/>
          <p:cNvSpPr>
            <a:spLocks noChangeShapeType="1"/>
          </p:cNvSpPr>
          <p:nvPr/>
        </p:nvSpPr>
        <p:spPr bwMode="auto">
          <a:xfrm>
            <a:off x="3192463" y="3111500"/>
            <a:ext cx="0" cy="1152525"/>
          </a:xfrm>
          <a:prstGeom prst="line">
            <a:avLst/>
          </a:prstGeom>
          <a:noFill/>
          <a:ln w="9525">
            <a:solidFill>
              <a:schemeClr val="tx1"/>
            </a:solidFill>
            <a:round/>
            <a:headEnd type="triangle" w="med" len="med"/>
            <a:tailEnd/>
          </a:ln>
        </p:spPr>
        <p:txBody>
          <a:bodyPr/>
          <a:lstStyle/>
          <a:p>
            <a:endParaRPr lang="en-US"/>
          </a:p>
        </p:txBody>
      </p:sp>
      <p:sp>
        <p:nvSpPr>
          <p:cNvPr id="466968" name="Text Box 24"/>
          <p:cNvSpPr txBox="1">
            <a:spLocks noChangeArrowheads="1"/>
          </p:cNvSpPr>
          <p:nvPr/>
        </p:nvSpPr>
        <p:spPr bwMode="auto">
          <a:xfrm>
            <a:off x="1773238" y="3357563"/>
            <a:ext cx="1077912" cy="336550"/>
          </a:xfrm>
          <a:prstGeom prst="rect">
            <a:avLst/>
          </a:prstGeom>
          <a:noFill/>
          <a:ln w="9525">
            <a:noFill/>
            <a:miter lim="800000"/>
            <a:headEnd/>
            <a:tailEnd/>
          </a:ln>
        </p:spPr>
        <p:txBody>
          <a:bodyPr wrap="none">
            <a:spAutoFit/>
          </a:bodyPr>
          <a:lstStyle/>
          <a:p>
            <a:r>
              <a:rPr lang="en-US" sz="1600"/>
              <a:t>/ 23 g/mol</a:t>
            </a:r>
          </a:p>
        </p:txBody>
      </p:sp>
      <p:sp>
        <p:nvSpPr>
          <p:cNvPr id="466969" name="Text Box 25"/>
          <p:cNvSpPr txBox="1">
            <a:spLocks noChangeArrowheads="1"/>
          </p:cNvSpPr>
          <p:nvPr/>
        </p:nvSpPr>
        <p:spPr bwMode="auto">
          <a:xfrm>
            <a:off x="3241675" y="3354388"/>
            <a:ext cx="1122363" cy="336550"/>
          </a:xfrm>
          <a:prstGeom prst="rect">
            <a:avLst/>
          </a:prstGeom>
          <a:noFill/>
          <a:ln w="9525">
            <a:noFill/>
            <a:miter lim="800000"/>
            <a:headEnd/>
            <a:tailEnd/>
          </a:ln>
        </p:spPr>
        <p:txBody>
          <a:bodyPr wrap="none">
            <a:spAutoFit/>
          </a:bodyPr>
          <a:lstStyle/>
          <a:p>
            <a:r>
              <a:rPr lang="en-US" sz="1600"/>
              <a:t>x 32 g/mol</a:t>
            </a:r>
          </a:p>
        </p:txBody>
      </p:sp>
      <p:sp>
        <p:nvSpPr>
          <p:cNvPr id="466970" name="Text Box 26"/>
          <p:cNvSpPr txBox="1">
            <a:spLocks noChangeArrowheads="1"/>
          </p:cNvSpPr>
          <p:nvPr/>
        </p:nvSpPr>
        <p:spPr bwMode="auto">
          <a:xfrm>
            <a:off x="2501900" y="4292600"/>
            <a:ext cx="1370013" cy="336550"/>
          </a:xfrm>
          <a:prstGeom prst="rect">
            <a:avLst/>
          </a:prstGeom>
          <a:noFill/>
          <a:ln w="9525">
            <a:noFill/>
            <a:miter lim="800000"/>
            <a:headEnd/>
            <a:tailEnd/>
          </a:ln>
        </p:spPr>
        <p:txBody>
          <a:bodyPr wrap="none">
            <a:spAutoFit/>
          </a:bodyPr>
          <a:lstStyle/>
          <a:p>
            <a:r>
              <a:rPr lang="en-US" sz="1600"/>
              <a:t>1.087 mol O</a:t>
            </a:r>
            <a:r>
              <a:rPr lang="en-US" sz="1600" baseline="-25000"/>
              <a:t>2</a:t>
            </a:r>
          </a:p>
        </p:txBody>
      </p:sp>
      <p:sp>
        <p:nvSpPr>
          <p:cNvPr id="466971" name="Text Box 27"/>
          <p:cNvSpPr txBox="1">
            <a:spLocks noChangeArrowheads="1"/>
          </p:cNvSpPr>
          <p:nvPr/>
        </p:nvSpPr>
        <p:spPr bwMode="auto">
          <a:xfrm>
            <a:off x="1920875" y="6030913"/>
            <a:ext cx="2078038" cy="336550"/>
          </a:xfrm>
          <a:prstGeom prst="rect">
            <a:avLst/>
          </a:prstGeom>
          <a:noFill/>
          <a:ln w="9525">
            <a:noFill/>
            <a:miter lim="800000"/>
            <a:headEnd/>
            <a:tailEnd/>
          </a:ln>
        </p:spPr>
        <p:txBody>
          <a:bodyPr wrap="none">
            <a:spAutoFit/>
          </a:bodyPr>
          <a:lstStyle/>
          <a:p>
            <a:r>
              <a:rPr lang="en-US" sz="1600"/>
              <a:t>x g O</a:t>
            </a:r>
            <a:r>
              <a:rPr lang="en-US" sz="1600" baseline="-25000"/>
              <a:t>2</a:t>
            </a:r>
            <a:r>
              <a:rPr lang="en-US" sz="1600"/>
              <a:t> = 4.35 mol Na</a:t>
            </a:r>
            <a:endParaRPr lang="en-US" sz="1600" baseline="-25000"/>
          </a:p>
        </p:txBody>
      </p:sp>
      <p:grpSp>
        <p:nvGrpSpPr>
          <p:cNvPr id="2" name="Group 28"/>
          <p:cNvGrpSpPr>
            <a:grpSpLocks/>
          </p:cNvGrpSpPr>
          <p:nvPr/>
        </p:nvGrpSpPr>
        <p:grpSpPr bwMode="auto">
          <a:xfrm>
            <a:off x="4021138" y="5788025"/>
            <a:ext cx="1023937" cy="808038"/>
            <a:chOff x="4174" y="2818"/>
            <a:chExt cx="756" cy="509"/>
          </a:xfrm>
        </p:grpSpPr>
        <p:sp>
          <p:nvSpPr>
            <p:cNvPr id="154663" name="AutoShape 29"/>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4664" name="Line 30"/>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66975" name="Text Box 31"/>
          <p:cNvSpPr txBox="1">
            <a:spLocks noChangeArrowheads="1"/>
          </p:cNvSpPr>
          <p:nvPr/>
        </p:nvSpPr>
        <p:spPr bwMode="auto">
          <a:xfrm>
            <a:off x="4000500" y="6211888"/>
            <a:ext cx="996950" cy="336550"/>
          </a:xfrm>
          <a:prstGeom prst="rect">
            <a:avLst/>
          </a:prstGeom>
          <a:noFill/>
          <a:ln w="9525">
            <a:noFill/>
            <a:miter lim="800000"/>
            <a:headEnd/>
            <a:tailEnd/>
          </a:ln>
        </p:spPr>
        <p:txBody>
          <a:bodyPr wrap="none">
            <a:spAutoFit/>
          </a:bodyPr>
          <a:lstStyle/>
          <a:p>
            <a:r>
              <a:rPr lang="en-US" sz="1600"/>
              <a:t>4 mol Na</a:t>
            </a:r>
            <a:endParaRPr lang="en-US" sz="1600" baseline="-25000"/>
          </a:p>
        </p:txBody>
      </p:sp>
      <p:sp>
        <p:nvSpPr>
          <p:cNvPr id="466976" name="Text Box 32"/>
          <p:cNvSpPr txBox="1">
            <a:spLocks noChangeArrowheads="1"/>
          </p:cNvSpPr>
          <p:nvPr/>
        </p:nvSpPr>
        <p:spPr bwMode="auto">
          <a:xfrm>
            <a:off x="4025900" y="5854700"/>
            <a:ext cx="974725" cy="336550"/>
          </a:xfrm>
          <a:prstGeom prst="rect">
            <a:avLst/>
          </a:prstGeom>
          <a:noFill/>
          <a:ln w="9525">
            <a:noFill/>
            <a:miter lim="800000"/>
            <a:headEnd/>
            <a:tailEnd/>
          </a:ln>
        </p:spPr>
        <p:txBody>
          <a:bodyPr wrap="none">
            <a:spAutoFit/>
          </a:bodyPr>
          <a:lstStyle/>
          <a:p>
            <a:r>
              <a:rPr lang="en-US" sz="1600"/>
              <a:t>1 mol O</a:t>
            </a:r>
            <a:r>
              <a:rPr lang="en-US" sz="1600" baseline="-25000"/>
              <a:t>2</a:t>
            </a:r>
            <a:endParaRPr lang="en-US" sz="1600"/>
          </a:p>
        </p:txBody>
      </p:sp>
      <p:sp>
        <p:nvSpPr>
          <p:cNvPr id="466977" name="Line 33"/>
          <p:cNvSpPr>
            <a:spLocks noChangeShapeType="1"/>
          </p:cNvSpPr>
          <p:nvPr/>
        </p:nvSpPr>
        <p:spPr bwMode="auto">
          <a:xfrm flipV="1">
            <a:off x="3243263" y="6181725"/>
            <a:ext cx="642937" cy="80963"/>
          </a:xfrm>
          <a:prstGeom prst="line">
            <a:avLst/>
          </a:prstGeom>
          <a:noFill/>
          <a:ln w="9525">
            <a:solidFill>
              <a:srgbClr val="FF0000"/>
            </a:solidFill>
            <a:round/>
            <a:headEnd/>
            <a:tailEnd/>
          </a:ln>
        </p:spPr>
        <p:txBody>
          <a:bodyPr/>
          <a:lstStyle/>
          <a:p>
            <a:endParaRPr lang="en-US"/>
          </a:p>
        </p:txBody>
      </p:sp>
      <p:sp>
        <p:nvSpPr>
          <p:cNvPr id="466978" name="Line 34"/>
          <p:cNvSpPr>
            <a:spLocks noChangeShapeType="1"/>
          </p:cNvSpPr>
          <p:nvPr/>
        </p:nvSpPr>
        <p:spPr bwMode="auto">
          <a:xfrm flipV="1">
            <a:off x="4287838" y="6343650"/>
            <a:ext cx="628650" cy="127000"/>
          </a:xfrm>
          <a:prstGeom prst="line">
            <a:avLst/>
          </a:prstGeom>
          <a:noFill/>
          <a:ln w="9525">
            <a:solidFill>
              <a:srgbClr val="FF0000"/>
            </a:solidFill>
            <a:round/>
            <a:headEnd/>
            <a:tailEnd/>
          </a:ln>
        </p:spPr>
        <p:txBody>
          <a:bodyPr/>
          <a:lstStyle/>
          <a:p>
            <a:endParaRPr lang="en-US"/>
          </a:p>
        </p:txBody>
      </p:sp>
      <p:sp>
        <p:nvSpPr>
          <p:cNvPr id="466979" name="Text Box 35"/>
          <p:cNvSpPr txBox="1">
            <a:spLocks noChangeArrowheads="1"/>
          </p:cNvSpPr>
          <p:nvPr/>
        </p:nvSpPr>
        <p:spPr bwMode="auto">
          <a:xfrm>
            <a:off x="6026150" y="6019800"/>
            <a:ext cx="303213" cy="336550"/>
          </a:xfrm>
          <a:prstGeom prst="rect">
            <a:avLst/>
          </a:prstGeom>
          <a:noFill/>
          <a:ln w="9525">
            <a:noFill/>
            <a:miter lim="800000"/>
            <a:headEnd/>
            <a:tailEnd/>
          </a:ln>
        </p:spPr>
        <p:txBody>
          <a:bodyPr wrap="none">
            <a:spAutoFit/>
          </a:bodyPr>
          <a:lstStyle/>
          <a:p>
            <a:r>
              <a:rPr lang="en-US" sz="1600"/>
              <a:t>=</a:t>
            </a:r>
          </a:p>
        </p:txBody>
      </p:sp>
      <p:grpSp>
        <p:nvGrpSpPr>
          <p:cNvPr id="3" name="Group 36"/>
          <p:cNvGrpSpPr>
            <a:grpSpLocks/>
          </p:cNvGrpSpPr>
          <p:nvPr/>
        </p:nvGrpSpPr>
        <p:grpSpPr bwMode="auto">
          <a:xfrm>
            <a:off x="5100638" y="5788025"/>
            <a:ext cx="947737" cy="808038"/>
            <a:chOff x="4174" y="2818"/>
            <a:chExt cx="756" cy="509"/>
          </a:xfrm>
        </p:grpSpPr>
        <p:sp>
          <p:nvSpPr>
            <p:cNvPr id="154661" name="AutoShape 37"/>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4662" name="Line 38"/>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66983" name="Text Box 39"/>
          <p:cNvSpPr txBox="1">
            <a:spLocks noChangeArrowheads="1"/>
          </p:cNvSpPr>
          <p:nvPr/>
        </p:nvSpPr>
        <p:spPr bwMode="auto">
          <a:xfrm>
            <a:off x="5051425" y="6211888"/>
            <a:ext cx="974725" cy="336550"/>
          </a:xfrm>
          <a:prstGeom prst="rect">
            <a:avLst/>
          </a:prstGeom>
          <a:noFill/>
          <a:ln w="9525">
            <a:noFill/>
            <a:miter lim="800000"/>
            <a:headEnd/>
            <a:tailEnd/>
          </a:ln>
        </p:spPr>
        <p:txBody>
          <a:bodyPr wrap="none">
            <a:spAutoFit/>
          </a:bodyPr>
          <a:lstStyle/>
          <a:p>
            <a:r>
              <a:rPr lang="en-US" sz="1600"/>
              <a:t>1 mol O</a:t>
            </a:r>
            <a:r>
              <a:rPr lang="en-US" sz="1600" baseline="-25000"/>
              <a:t>2</a:t>
            </a:r>
          </a:p>
        </p:txBody>
      </p:sp>
      <p:sp>
        <p:nvSpPr>
          <p:cNvPr id="466984" name="Line 40"/>
          <p:cNvSpPr>
            <a:spLocks noChangeShapeType="1"/>
          </p:cNvSpPr>
          <p:nvPr/>
        </p:nvSpPr>
        <p:spPr bwMode="auto">
          <a:xfrm flipV="1">
            <a:off x="5386388" y="6369050"/>
            <a:ext cx="577850" cy="101600"/>
          </a:xfrm>
          <a:prstGeom prst="line">
            <a:avLst/>
          </a:prstGeom>
          <a:noFill/>
          <a:ln w="9525">
            <a:solidFill>
              <a:srgbClr val="FF0000"/>
            </a:solidFill>
            <a:round/>
            <a:headEnd/>
            <a:tailEnd/>
          </a:ln>
        </p:spPr>
        <p:txBody>
          <a:bodyPr/>
          <a:lstStyle/>
          <a:p>
            <a:endParaRPr lang="en-US"/>
          </a:p>
        </p:txBody>
      </p:sp>
      <p:sp>
        <p:nvSpPr>
          <p:cNvPr id="466985" name="Line 41"/>
          <p:cNvSpPr>
            <a:spLocks noChangeShapeType="1"/>
          </p:cNvSpPr>
          <p:nvPr/>
        </p:nvSpPr>
        <p:spPr bwMode="auto">
          <a:xfrm flipV="1">
            <a:off x="4319588" y="6000750"/>
            <a:ext cx="587375" cy="98425"/>
          </a:xfrm>
          <a:prstGeom prst="line">
            <a:avLst/>
          </a:prstGeom>
          <a:noFill/>
          <a:ln w="9525">
            <a:solidFill>
              <a:srgbClr val="FF0000"/>
            </a:solidFill>
            <a:round/>
            <a:headEnd/>
            <a:tailEnd/>
          </a:ln>
        </p:spPr>
        <p:txBody>
          <a:bodyPr/>
          <a:lstStyle/>
          <a:p>
            <a:endParaRPr lang="en-US"/>
          </a:p>
        </p:txBody>
      </p:sp>
      <p:sp>
        <p:nvSpPr>
          <p:cNvPr id="466986" name="Text Box 42"/>
          <p:cNvSpPr txBox="1">
            <a:spLocks noChangeArrowheads="1"/>
          </p:cNvSpPr>
          <p:nvPr/>
        </p:nvSpPr>
        <p:spPr bwMode="auto">
          <a:xfrm>
            <a:off x="5480050" y="3422650"/>
            <a:ext cx="1655763" cy="336550"/>
          </a:xfrm>
          <a:prstGeom prst="rect">
            <a:avLst/>
          </a:prstGeom>
          <a:noFill/>
          <a:ln w="9525">
            <a:noFill/>
            <a:miter lim="800000"/>
            <a:headEnd/>
            <a:tailEnd/>
          </a:ln>
        </p:spPr>
        <p:txBody>
          <a:bodyPr wrap="none">
            <a:spAutoFit/>
          </a:bodyPr>
          <a:lstStyle/>
          <a:p>
            <a:r>
              <a:rPr lang="en-US" sz="1600"/>
              <a:t>60 g O</a:t>
            </a:r>
            <a:r>
              <a:rPr lang="en-US" sz="1600" baseline="-25000"/>
              <a:t>2</a:t>
            </a:r>
            <a:r>
              <a:rPr lang="en-US" sz="1600"/>
              <a:t>      have</a:t>
            </a:r>
          </a:p>
        </p:txBody>
      </p:sp>
      <p:sp>
        <p:nvSpPr>
          <p:cNvPr id="466987" name="Text Box 43"/>
          <p:cNvSpPr txBox="1">
            <a:spLocks noChangeArrowheads="1"/>
          </p:cNvSpPr>
          <p:nvPr/>
        </p:nvSpPr>
        <p:spPr bwMode="auto">
          <a:xfrm>
            <a:off x="5365750" y="3670300"/>
            <a:ext cx="2014538" cy="336550"/>
          </a:xfrm>
          <a:prstGeom prst="rect">
            <a:avLst/>
          </a:prstGeom>
          <a:noFill/>
          <a:ln w="9525">
            <a:noFill/>
            <a:miter lim="800000"/>
            <a:headEnd/>
            <a:tailEnd/>
          </a:ln>
        </p:spPr>
        <p:txBody>
          <a:bodyPr wrap="none">
            <a:spAutoFit/>
          </a:bodyPr>
          <a:lstStyle/>
          <a:p>
            <a:r>
              <a:rPr lang="en-US" sz="1600"/>
              <a:t>-                   needed</a:t>
            </a:r>
          </a:p>
        </p:txBody>
      </p:sp>
      <p:sp>
        <p:nvSpPr>
          <p:cNvPr id="466988" name="Line 44"/>
          <p:cNvSpPr>
            <a:spLocks noChangeShapeType="1"/>
          </p:cNvSpPr>
          <p:nvPr/>
        </p:nvSpPr>
        <p:spPr bwMode="auto">
          <a:xfrm>
            <a:off x="5534025" y="3990975"/>
            <a:ext cx="1695450" cy="0"/>
          </a:xfrm>
          <a:prstGeom prst="line">
            <a:avLst/>
          </a:prstGeom>
          <a:noFill/>
          <a:ln w="9525">
            <a:solidFill>
              <a:schemeClr val="tx1"/>
            </a:solidFill>
            <a:round/>
            <a:headEnd/>
            <a:tailEnd/>
          </a:ln>
        </p:spPr>
        <p:txBody>
          <a:bodyPr/>
          <a:lstStyle/>
          <a:p>
            <a:endParaRPr lang="en-US"/>
          </a:p>
        </p:txBody>
      </p:sp>
      <p:sp>
        <p:nvSpPr>
          <p:cNvPr id="154657" name="Text Box 46"/>
          <p:cNvSpPr txBox="1">
            <a:spLocks noChangeArrowheads="1"/>
          </p:cNvSpPr>
          <p:nvPr/>
        </p:nvSpPr>
        <p:spPr bwMode="auto">
          <a:xfrm>
            <a:off x="1317625" y="2401888"/>
            <a:ext cx="5233988" cy="396875"/>
          </a:xfrm>
          <a:prstGeom prst="rect">
            <a:avLst/>
          </a:prstGeom>
          <a:noFill/>
          <a:ln w="9525">
            <a:noFill/>
            <a:miter lim="800000"/>
            <a:headEnd/>
            <a:tailEnd/>
          </a:ln>
        </p:spPr>
        <p:txBody>
          <a:bodyPr wrap="none">
            <a:spAutoFit/>
          </a:bodyPr>
          <a:lstStyle/>
          <a:p>
            <a:r>
              <a:rPr lang="en-US" sz="2000"/>
              <a:t>4 Na(s)    +    O</a:t>
            </a:r>
            <a:r>
              <a:rPr lang="en-US" sz="2000" baseline="-25000"/>
              <a:t>2</a:t>
            </a:r>
            <a:r>
              <a:rPr lang="en-US" sz="2000"/>
              <a:t> (g)                        2 Na</a:t>
            </a:r>
            <a:r>
              <a:rPr lang="en-US" sz="2000" baseline="-25000"/>
              <a:t>2</a:t>
            </a:r>
            <a:r>
              <a:rPr lang="en-US" sz="2000"/>
              <a:t>O</a:t>
            </a:r>
            <a:r>
              <a:rPr lang="en-US" sz="2000" baseline="-25000"/>
              <a:t> </a:t>
            </a:r>
            <a:r>
              <a:rPr lang="en-US" sz="2000"/>
              <a:t>(s)</a:t>
            </a:r>
          </a:p>
        </p:txBody>
      </p:sp>
      <p:sp>
        <p:nvSpPr>
          <p:cNvPr id="154658" name="Line 47"/>
          <p:cNvSpPr>
            <a:spLocks noChangeShapeType="1"/>
          </p:cNvSpPr>
          <p:nvPr/>
        </p:nvSpPr>
        <p:spPr bwMode="auto">
          <a:xfrm>
            <a:off x="4200525" y="2628900"/>
            <a:ext cx="857250" cy="0"/>
          </a:xfrm>
          <a:prstGeom prst="line">
            <a:avLst/>
          </a:prstGeom>
          <a:noFill/>
          <a:ln w="22225">
            <a:solidFill>
              <a:schemeClr val="tx1"/>
            </a:solidFill>
            <a:round/>
            <a:headEnd/>
            <a:tailEnd type="triangle" w="med" len="med"/>
          </a:ln>
        </p:spPr>
        <p:txBody>
          <a:bodyPr/>
          <a:lstStyle/>
          <a:p>
            <a:endParaRPr lang="en-US"/>
          </a:p>
        </p:txBody>
      </p:sp>
      <p:sp>
        <p:nvSpPr>
          <p:cNvPr id="154659" name="Text Box 48"/>
          <p:cNvSpPr txBox="1">
            <a:spLocks noChangeArrowheads="1"/>
          </p:cNvSpPr>
          <p:nvPr/>
        </p:nvSpPr>
        <p:spPr bwMode="auto">
          <a:xfrm>
            <a:off x="4173538" y="1411288"/>
            <a:ext cx="282575" cy="304800"/>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54660" name="Text Box 49"/>
          <p:cNvSpPr txBox="1">
            <a:spLocks noChangeArrowheads="1"/>
          </p:cNvSpPr>
          <p:nvPr/>
        </p:nvSpPr>
        <p:spPr bwMode="auto">
          <a:xfrm>
            <a:off x="6310313" y="1411288"/>
            <a:ext cx="282575" cy="304800"/>
          </a:xfrm>
          <a:prstGeom prst="rect">
            <a:avLst/>
          </a:prstGeom>
          <a:noFill/>
          <a:ln w="9525">
            <a:noFill/>
            <a:miter lim="800000"/>
            <a:headEnd/>
            <a:tailEnd/>
          </a:ln>
        </p:spPr>
        <p:txBody>
          <a:bodyPr wrap="none">
            <a:spAutoFit/>
          </a:bodyPr>
          <a:lstStyle/>
          <a:p>
            <a:r>
              <a:rPr lang="en-US">
                <a:solidFill>
                  <a:schemeClr val="accent2"/>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66962"/>
                                        </p:tgtEl>
                                        <p:attrNameLst>
                                          <p:attrName>style.visibility</p:attrName>
                                        </p:attrNameLst>
                                      </p:cBhvr>
                                      <p:to>
                                        <p:strVal val="visible"/>
                                      </p:to>
                                    </p:set>
                                    <p:anim calcmode="lin" valueType="num">
                                      <p:cBhvr>
                                        <p:cTn id="7" dur="500" fill="hold"/>
                                        <p:tgtEl>
                                          <p:spTgt spid="466962"/>
                                        </p:tgtEl>
                                        <p:attrNameLst>
                                          <p:attrName>ppt_w</p:attrName>
                                        </p:attrNameLst>
                                      </p:cBhvr>
                                      <p:tavLst>
                                        <p:tav tm="0">
                                          <p:val>
                                            <p:fltVal val="0"/>
                                          </p:val>
                                        </p:tav>
                                        <p:tav tm="100000">
                                          <p:val>
                                            <p:strVal val="#ppt_w"/>
                                          </p:val>
                                        </p:tav>
                                      </p:tavLst>
                                    </p:anim>
                                    <p:anim calcmode="lin" valueType="num">
                                      <p:cBhvr>
                                        <p:cTn id="8" dur="500" fill="hold"/>
                                        <p:tgtEl>
                                          <p:spTgt spid="466962"/>
                                        </p:tgtEl>
                                        <p:attrNameLst>
                                          <p:attrName>ppt_h</p:attrName>
                                        </p:attrNameLst>
                                      </p:cBhvr>
                                      <p:tavLst>
                                        <p:tav tm="0">
                                          <p:val>
                                            <p:fltVal val="0"/>
                                          </p:val>
                                        </p:tav>
                                        <p:tav tm="100000">
                                          <p:val>
                                            <p:strVal val="#ppt_h"/>
                                          </p:val>
                                        </p:tav>
                                      </p:tavLst>
                                    </p:anim>
                                    <p:animEffect transition="in" filter="fade">
                                      <p:cBhvr>
                                        <p:cTn id="9" dur="500"/>
                                        <p:tgtEl>
                                          <p:spTgt spid="46696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66964"/>
                                        </p:tgtEl>
                                        <p:attrNameLst>
                                          <p:attrName>style.visibility</p:attrName>
                                        </p:attrNameLst>
                                      </p:cBhvr>
                                      <p:to>
                                        <p:strVal val="visible"/>
                                      </p:to>
                                    </p:set>
                                    <p:anim calcmode="lin" valueType="num">
                                      <p:cBhvr>
                                        <p:cTn id="14" dur="500" fill="hold"/>
                                        <p:tgtEl>
                                          <p:spTgt spid="466964"/>
                                        </p:tgtEl>
                                        <p:attrNameLst>
                                          <p:attrName>ppt_w</p:attrName>
                                        </p:attrNameLst>
                                      </p:cBhvr>
                                      <p:tavLst>
                                        <p:tav tm="0">
                                          <p:val>
                                            <p:fltVal val="0"/>
                                          </p:val>
                                        </p:tav>
                                        <p:tav tm="100000">
                                          <p:val>
                                            <p:strVal val="#ppt_w"/>
                                          </p:val>
                                        </p:tav>
                                      </p:tavLst>
                                    </p:anim>
                                    <p:anim calcmode="lin" valueType="num">
                                      <p:cBhvr>
                                        <p:cTn id="15" dur="500" fill="hold"/>
                                        <p:tgtEl>
                                          <p:spTgt spid="466964"/>
                                        </p:tgtEl>
                                        <p:attrNameLst>
                                          <p:attrName>ppt_h</p:attrName>
                                        </p:attrNameLst>
                                      </p:cBhvr>
                                      <p:tavLst>
                                        <p:tav tm="0">
                                          <p:val>
                                            <p:fltVal val="0"/>
                                          </p:val>
                                        </p:tav>
                                        <p:tav tm="100000">
                                          <p:val>
                                            <p:strVal val="#ppt_h"/>
                                          </p:val>
                                        </p:tav>
                                      </p:tavLst>
                                    </p:anim>
                                    <p:animEffect transition="in" filter="fade">
                                      <p:cBhvr>
                                        <p:cTn id="16" dur="500"/>
                                        <p:tgtEl>
                                          <p:spTgt spid="46696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66965"/>
                                        </p:tgtEl>
                                        <p:attrNameLst>
                                          <p:attrName>style.visibility</p:attrName>
                                        </p:attrNameLst>
                                      </p:cBhvr>
                                      <p:to>
                                        <p:strVal val="visible"/>
                                      </p:to>
                                    </p:set>
                                    <p:anim calcmode="lin" valueType="num">
                                      <p:cBhvr>
                                        <p:cTn id="21" dur="500" fill="hold"/>
                                        <p:tgtEl>
                                          <p:spTgt spid="466965"/>
                                        </p:tgtEl>
                                        <p:attrNameLst>
                                          <p:attrName>ppt_w</p:attrName>
                                        </p:attrNameLst>
                                      </p:cBhvr>
                                      <p:tavLst>
                                        <p:tav tm="0">
                                          <p:val>
                                            <p:fltVal val="0"/>
                                          </p:val>
                                        </p:tav>
                                        <p:tav tm="100000">
                                          <p:val>
                                            <p:strVal val="#ppt_w"/>
                                          </p:val>
                                        </p:tav>
                                      </p:tavLst>
                                    </p:anim>
                                    <p:anim calcmode="lin" valueType="num">
                                      <p:cBhvr>
                                        <p:cTn id="22" dur="500" fill="hold"/>
                                        <p:tgtEl>
                                          <p:spTgt spid="466965"/>
                                        </p:tgtEl>
                                        <p:attrNameLst>
                                          <p:attrName>ppt_h</p:attrName>
                                        </p:attrNameLst>
                                      </p:cBhvr>
                                      <p:tavLst>
                                        <p:tav tm="0">
                                          <p:val>
                                            <p:fltVal val="0"/>
                                          </p:val>
                                        </p:tav>
                                        <p:tav tm="100000">
                                          <p:val>
                                            <p:strVal val="#ppt_h"/>
                                          </p:val>
                                        </p:tav>
                                      </p:tavLst>
                                    </p:anim>
                                    <p:animEffect transition="in" filter="fade">
                                      <p:cBhvr>
                                        <p:cTn id="23" dur="500"/>
                                        <p:tgtEl>
                                          <p:spTgt spid="46696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66966"/>
                                        </p:tgtEl>
                                        <p:attrNameLst>
                                          <p:attrName>style.visibility</p:attrName>
                                        </p:attrNameLst>
                                      </p:cBhvr>
                                      <p:to>
                                        <p:strVal val="visible"/>
                                      </p:to>
                                    </p:set>
                                    <p:animEffect transition="in" filter="wipe(up)">
                                      <p:cBhvr>
                                        <p:cTn id="28" dur="500"/>
                                        <p:tgtEl>
                                          <p:spTgt spid="466966"/>
                                        </p:tgtEl>
                                      </p:cBhvr>
                                    </p:animEffect>
                                  </p:childTnLst>
                                </p:cTn>
                              </p:par>
                              <p:par>
                                <p:cTn id="29" presetID="40" presetClass="entr" presetSubtype="0" fill="hold" grpId="0" nodeType="withEffect">
                                  <p:stCondLst>
                                    <p:cond delay="0"/>
                                  </p:stCondLst>
                                  <p:iterate type="lt">
                                    <p:tmPct val="10000"/>
                                  </p:iterate>
                                  <p:childTnLst>
                                    <p:set>
                                      <p:cBhvr>
                                        <p:cTn id="30" dur="1" fill="hold">
                                          <p:stCondLst>
                                            <p:cond delay="0"/>
                                          </p:stCondLst>
                                        </p:cTn>
                                        <p:tgtEl>
                                          <p:spTgt spid="466968"/>
                                        </p:tgtEl>
                                        <p:attrNameLst>
                                          <p:attrName>style.visibility</p:attrName>
                                        </p:attrNameLst>
                                      </p:cBhvr>
                                      <p:to>
                                        <p:strVal val="visible"/>
                                      </p:to>
                                    </p:set>
                                    <p:animEffect transition="in" filter="fade">
                                      <p:cBhvr>
                                        <p:cTn id="31" dur="1000"/>
                                        <p:tgtEl>
                                          <p:spTgt spid="466968"/>
                                        </p:tgtEl>
                                      </p:cBhvr>
                                    </p:animEffect>
                                    <p:anim calcmode="lin" valueType="num">
                                      <p:cBhvr>
                                        <p:cTn id="32" dur="1000" fill="hold"/>
                                        <p:tgtEl>
                                          <p:spTgt spid="466968"/>
                                        </p:tgtEl>
                                        <p:attrNameLst>
                                          <p:attrName>ppt_x</p:attrName>
                                        </p:attrNameLst>
                                      </p:cBhvr>
                                      <p:tavLst>
                                        <p:tav tm="0">
                                          <p:val>
                                            <p:strVal val="#ppt_x-.1"/>
                                          </p:val>
                                        </p:tav>
                                        <p:tav tm="100000">
                                          <p:val>
                                            <p:strVal val="#ppt_x"/>
                                          </p:val>
                                        </p:tav>
                                      </p:tavLst>
                                    </p:anim>
                                    <p:anim calcmode="lin" valueType="num">
                                      <p:cBhvr>
                                        <p:cTn id="33" dur="1000" fill="hold"/>
                                        <p:tgtEl>
                                          <p:spTgt spid="466968"/>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66959"/>
                                        </p:tgtEl>
                                        <p:attrNameLst>
                                          <p:attrName>style.visibility</p:attrName>
                                        </p:attrNameLst>
                                      </p:cBhvr>
                                      <p:to>
                                        <p:strVal val="visible"/>
                                      </p:to>
                                    </p:set>
                                    <p:animEffect transition="in" filter="dissolve">
                                      <p:cBhvr>
                                        <p:cTn id="38" dur="500"/>
                                        <p:tgtEl>
                                          <p:spTgt spid="466959"/>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66970"/>
                                        </p:tgtEl>
                                        <p:attrNameLst>
                                          <p:attrName>style.visibility</p:attrName>
                                        </p:attrNameLst>
                                      </p:cBhvr>
                                      <p:to>
                                        <p:strVal val="visible"/>
                                      </p:to>
                                    </p:set>
                                    <p:animEffect transition="in" filter="dissolve">
                                      <p:cBhvr>
                                        <p:cTn id="43" dur="500"/>
                                        <p:tgtEl>
                                          <p:spTgt spid="46697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66967"/>
                                        </p:tgtEl>
                                        <p:attrNameLst>
                                          <p:attrName>style.visibility</p:attrName>
                                        </p:attrNameLst>
                                      </p:cBhvr>
                                      <p:to>
                                        <p:strVal val="visible"/>
                                      </p:to>
                                    </p:set>
                                    <p:animEffect transition="in" filter="wipe(down)">
                                      <p:cBhvr>
                                        <p:cTn id="48" dur="500"/>
                                        <p:tgtEl>
                                          <p:spTgt spid="466967"/>
                                        </p:tgtEl>
                                      </p:cBhvr>
                                    </p:animEffect>
                                  </p:childTnLst>
                                </p:cTn>
                              </p:par>
                              <p:par>
                                <p:cTn id="49" presetID="40" presetClass="entr" presetSubtype="0" fill="hold" grpId="0" nodeType="withEffect">
                                  <p:stCondLst>
                                    <p:cond delay="0"/>
                                  </p:stCondLst>
                                  <p:iterate type="lt">
                                    <p:tmPct val="10000"/>
                                  </p:iterate>
                                  <p:childTnLst>
                                    <p:set>
                                      <p:cBhvr>
                                        <p:cTn id="50" dur="1" fill="hold">
                                          <p:stCondLst>
                                            <p:cond delay="0"/>
                                          </p:stCondLst>
                                        </p:cTn>
                                        <p:tgtEl>
                                          <p:spTgt spid="466969"/>
                                        </p:tgtEl>
                                        <p:attrNameLst>
                                          <p:attrName>style.visibility</p:attrName>
                                        </p:attrNameLst>
                                      </p:cBhvr>
                                      <p:to>
                                        <p:strVal val="visible"/>
                                      </p:to>
                                    </p:set>
                                    <p:animEffect transition="in" filter="fade">
                                      <p:cBhvr>
                                        <p:cTn id="51" dur="1000"/>
                                        <p:tgtEl>
                                          <p:spTgt spid="466969"/>
                                        </p:tgtEl>
                                      </p:cBhvr>
                                    </p:animEffect>
                                    <p:anim calcmode="lin" valueType="num">
                                      <p:cBhvr>
                                        <p:cTn id="52" dur="1000" fill="hold"/>
                                        <p:tgtEl>
                                          <p:spTgt spid="466969"/>
                                        </p:tgtEl>
                                        <p:attrNameLst>
                                          <p:attrName>ppt_x</p:attrName>
                                        </p:attrNameLst>
                                      </p:cBhvr>
                                      <p:tavLst>
                                        <p:tav tm="0">
                                          <p:val>
                                            <p:strVal val="#ppt_x-.1"/>
                                          </p:val>
                                        </p:tav>
                                        <p:tav tm="100000">
                                          <p:val>
                                            <p:strVal val="#ppt_x"/>
                                          </p:val>
                                        </p:tav>
                                      </p:tavLst>
                                    </p:anim>
                                    <p:anim calcmode="lin" valueType="num">
                                      <p:cBhvr>
                                        <p:cTn id="53" dur="1000" fill="hold"/>
                                        <p:tgtEl>
                                          <p:spTgt spid="466969"/>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9" presetClass="exit" presetSubtype="0" fill="hold" grpId="1" nodeType="clickEffect">
                                  <p:stCondLst>
                                    <p:cond delay="0"/>
                                  </p:stCondLst>
                                  <p:childTnLst>
                                    <p:animEffect transition="out" filter="dissolve">
                                      <p:cBhvr>
                                        <p:cTn id="57" dur="500"/>
                                        <p:tgtEl>
                                          <p:spTgt spid="466965"/>
                                        </p:tgtEl>
                                      </p:cBhvr>
                                    </p:animEffect>
                                    <p:set>
                                      <p:cBhvr>
                                        <p:cTn id="58" dur="1" fill="hold">
                                          <p:stCondLst>
                                            <p:cond delay="499"/>
                                          </p:stCondLst>
                                        </p:cTn>
                                        <p:tgtEl>
                                          <p:spTgt spid="466965"/>
                                        </p:tgtEl>
                                        <p:attrNameLst>
                                          <p:attrName>style.visibility</p:attrName>
                                        </p:attrNameLst>
                                      </p:cBhvr>
                                      <p:to>
                                        <p:strVal val="hidden"/>
                                      </p:to>
                                    </p:set>
                                  </p:childTnLst>
                                </p:cTn>
                              </p:par>
                              <p:par>
                                <p:cTn id="59" presetID="9" presetClass="entr" presetSubtype="0" fill="hold" grpId="0" nodeType="withEffect">
                                  <p:stCondLst>
                                    <p:cond delay="0"/>
                                  </p:stCondLst>
                                  <p:childTnLst>
                                    <p:set>
                                      <p:cBhvr>
                                        <p:cTn id="60" dur="1" fill="hold">
                                          <p:stCondLst>
                                            <p:cond delay="0"/>
                                          </p:stCondLst>
                                        </p:cTn>
                                        <p:tgtEl>
                                          <p:spTgt spid="466989"/>
                                        </p:tgtEl>
                                        <p:attrNameLst>
                                          <p:attrName>style.visibility</p:attrName>
                                        </p:attrNameLst>
                                      </p:cBhvr>
                                      <p:to>
                                        <p:strVal val="visible"/>
                                      </p:to>
                                    </p:set>
                                    <p:animEffect transition="in" filter="dissolve">
                                      <p:cBhvr>
                                        <p:cTn id="61" dur="500"/>
                                        <p:tgtEl>
                                          <p:spTgt spid="466989"/>
                                        </p:tgtEl>
                                      </p:cBhvr>
                                    </p:animEffect>
                                  </p:childTnLst>
                                </p:cTn>
                              </p:par>
                            </p:childTnLst>
                          </p:cTn>
                        </p:par>
                      </p:childTnLst>
                    </p:cTn>
                  </p:par>
                  <p:par>
                    <p:cTn id="62" fill="hold">
                      <p:stCondLst>
                        <p:cond delay="indefinite"/>
                      </p:stCondLst>
                      <p:childTnLst>
                        <p:par>
                          <p:cTn id="63" fill="hold">
                            <p:stCondLst>
                              <p:cond delay="0"/>
                            </p:stCondLst>
                            <p:childTnLst>
                              <p:par>
                                <p:cTn id="64" presetID="40" presetClass="entr" presetSubtype="0" fill="hold" grpId="0" nodeType="clickEffect">
                                  <p:stCondLst>
                                    <p:cond delay="0"/>
                                  </p:stCondLst>
                                  <p:iterate type="lt">
                                    <p:tmPct val="10000"/>
                                  </p:iterate>
                                  <p:childTnLst>
                                    <p:set>
                                      <p:cBhvr>
                                        <p:cTn id="65" dur="1" fill="hold">
                                          <p:stCondLst>
                                            <p:cond delay="0"/>
                                          </p:stCondLst>
                                        </p:cTn>
                                        <p:tgtEl>
                                          <p:spTgt spid="466971"/>
                                        </p:tgtEl>
                                        <p:attrNameLst>
                                          <p:attrName>style.visibility</p:attrName>
                                        </p:attrNameLst>
                                      </p:cBhvr>
                                      <p:to>
                                        <p:strVal val="visible"/>
                                      </p:to>
                                    </p:set>
                                    <p:animEffect transition="in" filter="fade">
                                      <p:cBhvr>
                                        <p:cTn id="66" dur="1000"/>
                                        <p:tgtEl>
                                          <p:spTgt spid="466971"/>
                                        </p:tgtEl>
                                      </p:cBhvr>
                                    </p:animEffect>
                                    <p:anim calcmode="lin" valueType="num">
                                      <p:cBhvr>
                                        <p:cTn id="67" dur="1000" fill="hold"/>
                                        <p:tgtEl>
                                          <p:spTgt spid="466971"/>
                                        </p:tgtEl>
                                        <p:attrNameLst>
                                          <p:attrName>ppt_x</p:attrName>
                                        </p:attrNameLst>
                                      </p:cBhvr>
                                      <p:tavLst>
                                        <p:tav tm="0">
                                          <p:val>
                                            <p:strVal val="#ppt_x-.1"/>
                                          </p:val>
                                        </p:tav>
                                        <p:tav tm="100000">
                                          <p:val>
                                            <p:strVal val="#ppt_x"/>
                                          </p:val>
                                        </p:tav>
                                      </p:tavLst>
                                    </p:anim>
                                    <p:anim calcmode="lin" valueType="num">
                                      <p:cBhvr>
                                        <p:cTn id="68" dur="1000" fill="hold"/>
                                        <p:tgtEl>
                                          <p:spTgt spid="46697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2000"/>
                                        <p:tgtEl>
                                          <p:spTgt spid="2"/>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466975"/>
                                        </p:tgtEl>
                                        <p:attrNameLst>
                                          <p:attrName>style.visibility</p:attrName>
                                        </p:attrNameLst>
                                      </p:cBhvr>
                                      <p:to>
                                        <p:strVal val="visible"/>
                                      </p:to>
                                    </p:set>
                                    <p:animEffect transition="in" filter="dissolve">
                                      <p:cBhvr>
                                        <p:cTn id="78" dur="500"/>
                                        <p:tgtEl>
                                          <p:spTgt spid="466975"/>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466976"/>
                                        </p:tgtEl>
                                        <p:attrNameLst>
                                          <p:attrName>style.visibility</p:attrName>
                                        </p:attrNameLst>
                                      </p:cBhvr>
                                      <p:to>
                                        <p:strVal val="visible"/>
                                      </p:to>
                                    </p:set>
                                    <p:animEffect transition="in" filter="dissolve">
                                      <p:cBhvr>
                                        <p:cTn id="83" dur="500"/>
                                        <p:tgtEl>
                                          <p:spTgt spid="46697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466977"/>
                                        </p:tgtEl>
                                        <p:attrNameLst>
                                          <p:attrName>style.visibility</p:attrName>
                                        </p:attrNameLst>
                                      </p:cBhvr>
                                      <p:to>
                                        <p:strVal val="visible"/>
                                      </p:to>
                                    </p:set>
                                    <p:animEffect transition="in" filter="wipe(down)">
                                      <p:cBhvr>
                                        <p:cTn id="88" dur="500"/>
                                        <p:tgtEl>
                                          <p:spTgt spid="466977"/>
                                        </p:tgtEl>
                                      </p:cBhvr>
                                    </p:animEffect>
                                  </p:childTnLst>
                                </p:cTn>
                              </p:par>
                            </p:childTnLst>
                          </p:cTn>
                        </p:par>
                        <p:par>
                          <p:cTn id="89" fill="hold">
                            <p:stCondLst>
                              <p:cond delay="500"/>
                            </p:stCondLst>
                            <p:childTnLst>
                              <p:par>
                                <p:cTn id="90" presetID="22" presetClass="entr" presetSubtype="4" fill="hold" grpId="0" nodeType="afterEffect">
                                  <p:stCondLst>
                                    <p:cond delay="0"/>
                                  </p:stCondLst>
                                  <p:childTnLst>
                                    <p:set>
                                      <p:cBhvr>
                                        <p:cTn id="91" dur="1" fill="hold">
                                          <p:stCondLst>
                                            <p:cond delay="0"/>
                                          </p:stCondLst>
                                        </p:cTn>
                                        <p:tgtEl>
                                          <p:spTgt spid="466978"/>
                                        </p:tgtEl>
                                        <p:attrNameLst>
                                          <p:attrName>style.visibility</p:attrName>
                                        </p:attrNameLst>
                                      </p:cBhvr>
                                      <p:to>
                                        <p:strVal val="visible"/>
                                      </p:to>
                                    </p:set>
                                    <p:animEffect transition="in" filter="wipe(down)">
                                      <p:cBhvr>
                                        <p:cTn id="92" dur="500"/>
                                        <p:tgtEl>
                                          <p:spTgt spid="46697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2000"/>
                                        <p:tgtEl>
                                          <p:spTgt spid="3"/>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466983"/>
                                        </p:tgtEl>
                                        <p:attrNameLst>
                                          <p:attrName>style.visibility</p:attrName>
                                        </p:attrNameLst>
                                      </p:cBhvr>
                                      <p:to>
                                        <p:strVal val="visible"/>
                                      </p:to>
                                    </p:set>
                                    <p:animEffect transition="in" filter="dissolve">
                                      <p:cBhvr>
                                        <p:cTn id="102" dur="500"/>
                                        <p:tgtEl>
                                          <p:spTgt spid="466983"/>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466956"/>
                                        </p:tgtEl>
                                        <p:attrNameLst>
                                          <p:attrName>style.visibility</p:attrName>
                                        </p:attrNameLst>
                                      </p:cBhvr>
                                      <p:to>
                                        <p:strVal val="visible"/>
                                      </p:to>
                                    </p:set>
                                    <p:animEffect transition="in" filter="dissolve">
                                      <p:cBhvr>
                                        <p:cTn id="107" dur="500"/>
                                        <p:tgtEl>
                                          <p:spTgt spid="466956"/>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66985"/>
                                        </p:tgtEl>
                                        <p:attrNameLst>
                                          <p:attrName>style.visibility</p:attrName>
                                        </p:attrNameLst>
                                      </p:cBhvr>
                                      <p:to>
                                        <p:strVal val="visible"/>
                                      </p:to>
                                    </p:set>
                                    <p:animEffect transition="in" filter="wipe(down)">
                                      <p:cBhvr>
                                        <p:cTn id="112" dur="500"/>
                                        <p:tgtEl>
                                          <p:spTgt spid="466985"/>
                                        </p:tgtEl>
                                      </p:cBhvr>
                                    </p:animEffect>
                                  </p:childTnLst>
                                </p:cTn>
                              </p:par>
                            </p:childTnLst>
                          </p:cTn>
                        </p:par>
                        <p:par>
                          <p:cTn id="113" fill="hold">
                            <p:stCondLst>
                              <p:cond delay="500"/>
                            </p:stCondLst>
                            <p:childTnLst>
                              <p:par>
                                <p:cTn id="114" presetID="22" presetClass="entr" presetSubtype="4" fill="hold" grpId="0" nodeType="afterEffect">
                                  <p:stCondLst>
                                    <p:cond delay="0"/>
                                  </p:stCondLst>
                                  <p:childTnLst>
                                    <p:set>
                                      <p:cBhvr>
                                        <p:cTn id="115" dur="1" fill="hold">
                                          <p:stCondLst>
                                            <p:cond delay="0"/>
                                          </p:stCondLst>
                                        </p:cTn>
                                        <p:tgtEl>
                                          <p:spTgt spid="466984"/>
                                        </p:tgtEl>
                                        <p:attrNameLst>
                                          <p:attrName>style.visibility</p:attrName>
                                        </p:attrNameLst>
                                      </p:cBhvr>
                                      <p:to>
                                        <p:strVal val="visible"/>
                                      </p:to>
                                    </p:set>
                                    <p:animEffect transition="in" filter="wipe(down)">
                                      <p:cBhvr>
                                        <p:cTn id="116" dur="500"/>
                                        <p:tgtEl>
                                          <p:spTgt spid="466984"/>
                                        </p:tgtEl>
                                      </p:cBhvr>
                                    </p:animEffect>
                                  </p:childTnLst>
                                </p:cTn>
                              </p:par>
                            </p:childTnLst>
                          </p:cTn>
                        </p:par>
                        <p:par>
                          <p:cTn id="117" fill="hold">
                            <p:stCondLst>
                              <p:cond delay="1000"/>
                            </p:stCondLst>
                            <p:childTnLst>
                              <p:par>
                                <p:cTn id="118" presetID="10" presetClass="entr" presetSubtype="0" fill="hold" grpId="0" nodeType="afterEffect">
                                  <p:stCondLst>
                                    <p:cond delay="0"/>
                                  </p:stCondLst>
                                  <p:childTnLst>
                                    <p:set>
                                      <p:cBhvr>
                                        <p:cTn id="119" dur="1" fill="hold">
                                          <p:stCondLst>
                                            <p:cond delay="0"/>
                                          </p:stCondLst>
                                        </p:cTn>
                                        <p:tgtEl>
                                          <p:spTgt spid="466979"/>
                                        </p:tgtEl>
                                        <p:attrNameLst>
                                          <p:attrName>style.visibility</p:attrName>
                                        </p:attrNameLst>
                                      </p:cBhvr>
                                      <p:to>
                                        <p:strVal val="visible"/>
                                      </p:to>
                                    </p:set>
                                    <p:animEffect transition="in" filter="fade">
                                      <p:cBhvr>
                                        <p:cTn id="120" dur="2000"/>
                                        <p:tgtEl>
                                          <p:spTgt spid="466979"/>
                                        </p:tgtEl>
                                      </p:cBhvr>
                                    </p:animEffect>
                                  </p:childTnLst>
                                </p:cTn>
                              </p:par>
                            </p:childTnLst>
                          </p:cTn>
                        </p:par>
                      </p:childTnLst>
                    </p:cTn>
                  </p:par>
                  <p:par>
                    <p:cTn id="121" fill="hold">
                      <p:stCondLst>
                        <p:cond delay="indefinite"/>
                      </p:stCondLst>
                      <p:childTnLst>
                        <p:par>
                          <p:cTn id="122" fill="hold">
                            <p:stCondLst>
                              <p:cond delay="0"/>
                            </p:stCondLst>
                            <p:childTnLst>
                              <p:par>
                                <p:cTn id="123" presetID="39" presetClass="entr" presetSubtype="0" accel="100000" fill="hold" grpId="0" nodeType="clickEffect">
                                  <p:stCondLst>
                                    <p:cond delay="0"/>
                                  </p:stCondLst>
                                  <p:childTnLst>
                                    <p:set>
                                      <p:cBhvr>
                                        <p:cTn id="124" dur="1" fill="hold">
                                          <p:stCondLst>
                                            <p:cond delay="0"/>
                                          </p:stCondLst>
                                        </p:cTn>
                                        <p:tgtEl>
                                          <p:spTgt spid="466958"/>
                                        </p:tgtEl>
                                        <p:attrNameLst>
                                          <p:attrName>style.visibility</p:attrName>
                                        </p:attrNameLst>
                                      </p:cBhvr>
                                      <p:to>
                                        <p:strVal val="visible"/>
                                      </p:to>
                                    </p:set>
                                    <p:anim calcmode="lin" valueType="num">
                                      <p:cBhvr>
                                        <p:cTn id="125" dur="500" fill="hold"/>
                                        <p:tgtEl>
                                          <p:spTgt spid="466958"/>
                                        </p:tgtEl>
                                        <p:attrNameLst>
                                          <p:attrName>ppt_h</p:attrName>
                                        </p:attrNameLst>
                                      </p:cBhvr>
                                      <p:tavLst>
                                        <p:tav tm="0">
                                          <p:val>
                                            <p:strVal val="#ppt_h/20"/>
                                          </p:val>
                                        </p:tav>
                                        <p:tav tm="50000">
                                          <p:val>
                                            <p:strVal val="#ppt_h/20"/>
                                          </p:val>
                                        </p:tav>
                                        <p:tav tm="100000">
                                          <p:val>
                                            <p:strVal val="#ppt_h"/>
                                          </p:val>
                                        </p:tav>
                                      </p:tavLst>
                                    </p:anim>
                                    <p:anim calcmode="lin" valueType="num">
                                      <p:cBhvr>
                                        <p:cTn id="126" dur="500" fill="hold"/>
                                        <p:tgtEl>
                                          <p:spTgt spid="466958"/>
                                        </p:tgtEl>
                                        <p:attrNameLst>
                                          <p:attrName>ppt_w</p:attrName>
                                        </p:attrNameLst>
                                      </p:cBhvr>
                                      <p:tavLst>
                                        <p:tav tm="0">
                                          <p:val>
                                            <p:strVal val="#ppt_w+.3"/>
                                          </p:val>
                                        </p:tav>
                                        <p:tav tm="50000">
                                          <p:val>
                                            <p:strVal val="#ppt_w+.3"/>
                                          </p:val>
                                        </p:tav>
                                        <p:tav tm="100000">
                                          <p:val>
                                            <p:strVal val="#ppt_w"/>
                                          </p:val>
                                        </p:tav>
                                      </p:tavLst>
                                    </p:anim>
                                    <p:anim calcmode="lin" valueType="num">
                                      <p:cBhvr>
                                        <p:cTn id="127" dur="500" fill="hold"/>
                                        <p:tgtEl>
                                          <p:spTgt spid="466958"/>
                                        </p:tgtEl>
                                        <p:attrNameLst>
                                          <p:attrName>ppt_x</p:attrName>
                                        </p:attrNameLst>
                                      </p:cBhvr>
                                      <p:tavLst>
                                        <p:tav tm="0">
                                          <p:val>
                                            <p:strVal val="#ppt_x-.3"/>
                                          </p:val>
                                        </p:tav>
                                        <p:tav tm="50000">
                                          <p:val>
                                            <p:strVal val="#ppt_x"/>
                                          </p:val>
                                        </p:tav>
                                        <p:tav tm="100000">
                                          <p:val>
                                            <p:strVal val="#ppt_x"/>
                                          </p:val>
                                        </p:tav>
                                      </p:tavLst>
                                    </p:anim>
                                    <p:anim calcmode="lin" valueType="num">
                                      <p:cBhvr>
                                        <p:cTn id="128" dur="500" fill="hold"/>
                                        <p:tgtEl>
                                          <p:spTgt spid="466958"/>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55" presetClass="entr" presetSubtype="0" fill="hold" grpId="0" nodeType="clickEffect">
                                  <p:stCondLst>
                                    <p:cond delay="0"/>
                                  </p:stCondLst>
                                  <p:childTnLst>
                                    <p:set>
                                      <p:cBhvr>
                                        <p:cTn id="132" dur="1" fill="hold">
                                          <p:stCondLst>
                                            <p:cond delay="0"/>
                                          </p:stCondLst>
                                        </p:cTn>
                                        <p:tgtEl>
                                          <p:spTgt spid="466986"/>
                                        </p:tgtEl>
                                        <p:attrNameLst>
                                          <p:attrName>style.visibility</p:attrName>
                                        </p:attrNameLst>
                                      </p:cBhvr>
                                      <p:to>
                                        <p:strVal val="visible"/>
                                      </p:to>
                                    </p:set>
                                    <p:anim calcmode="lin" valueType="num">
                                      <p:cBhvr>
                                        <p:cTn id="133" dur="1000" fill="hold"/>
                                        <p:tgtEl>
                                          <p:spTgt spid="466986"/>
                                        </p:tgtEl>
                                        <p:attrNameLst>
                                          <p:attrName>ppt_w</p:attrName>
                                        </p:attrNameLst>
                                      </p:cBhvr>
                                      <p:tavLst>
                                        <p:tav tm="0">
                                          <p:val>
                                            <p:strVal val="#ppt_w*0.70"/>
                                          </p:val>
                                        </p:tav>
                                        <p:tav tm="100000">
                                          <p:val>
                                            <p:strVal val="#ppt_w"/>
                                          </p:val>
                                        </p:tav>
                                      </p:tavLst>
                                    </p:anim>
                                    <p:anim calcmode="lin" valueType="num">
                                      <p:cBhvr>
                                        <p:cTn id="134" dur="1000" fill="hold"/>
                                        <p:tgtEl>
                                          <p:spTgt spid="466986"/>
                                        </p:tgtEl>
                                        <p:attrNameLst>
                                          <p:attrName>ppt_h</p:attrName>
                                        </p:attrNameLst>
                                      </p:cBhvr>
                                      <p:tavLst>
                                        <p:tav tm="0">
                                          <p:val>
                                            <p:strVal val="#ppt_h"/>
                                          </p:val>
                                        </p:tav>
                                        <p:tav tm="100000">
                                          <p:val>
                                            <p:strVal val="#ppt_h"/>
                                          </p:val>
                                        </p:tav>
                                      </p:tavLst>
                                    </p:anim>
                                    <p:animEffect transition="in" filter="fade">
                                      <p:cBhvr>
                                        <p:cTn id="135" dur="1000"/>
                                        <p:tgtEl>
                                          <p:spTgt spid="466986"/>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0" fill="hold" grpId="0" nodeType="clickEffect">
                                  <p:stCondLst>
                                    <p:cond delay="0"/>
                                  </p:stCondLst>
                                  <p:childTnLst>
                                    <p:set>
                                      <p:cBhvr>
                                        <p:cTn id="139" dur="1" fill="hold">
                                          <p:stCondLst>
                                            <p:cond delay="0"/>
                                          </p:stCondLst>
                                        </p:cTn>
                                        <p:tgtEl>
                                          <p:spTgt spid="466957"/>
                                        </p:tgtEl>
                                        <p:attrNameLst>
                                          <p:attrName>style.visibility</p:attrName>
                                        </p:attrNameLst>
                                      </p:cBhvr>
                                      <p:to>
                                        <p:strVal val="visible"/>
                                      </p:to>
                                    </p:set>
                                    <p:anim calcmode="lin" valueType="num">
                                      <p:cBhvr>
                                        <p:cTn id="140" dur="500" fill="hold"/>
                                        <p:tgtEl>
                                          <p:spTgt spid="466957"/>
                                        </p:tgtEl>
                                        <p:attrNameLst>
                                          <p:attrName>ppt_w</p:attrName>
                                        </p:attrNameLst>
                                      </p:cBhvr>
                                      <p:tavLst>
                                        <p:tav tm="0">
                                          <p:val>
                                            <p:fltVal val="0"/>
                                          </p:val>
                                        </p:tav>
                                        <p:tav tm="100000">
                                          <p:val>
                                            <p:strVal val="#ppt_w"/>
                                          </p:val>
                                        </p:tav>
                                      </p:tavLst>
                                    </p:anim>
                                    <p:anim calcmode="lin" valueType="num">
                                      <p:cBhvr>
                                        <p:cTn id="141" dur="500" fill="hold"/>
                                        <p:tgtEl>
                                          <p:spTgt spid="466957"/>
                                        </p:tgtEl>
                                        <p:attrNameLst>
                                          <p:attrName>ppt_h</p:attrName>
                                        </p:attrNameLst>
                                      </p:cBhvr>
                                      <p:tavLst>
                                        <p:tav tm="0">
                                          <p:val>
                                            <p:fltVal val="0"/>
                                          </p:val>
                                        </p:tav>
                                        <p:tav tm="100000">
                                          <p:val>
                                            <p:strVal val="#ppt_h"/>
                                          </p:val>
                                        </p:tav>
                                      </p:tavLst>
                                    </p:anim>
                                    <p:animEffect transition="in" filter="fade">
                                      <p:cBhvr>
                                        <p:cTn id="142" dur="500"/>
                                        <p:tgtEl>
                                          <p:spTgt spid="466957"/>
                                        </p:tgtEl>
                                      </p:cBhvr>
                                    </p:animEffect>
                                  </p:childTnLst>
                                </p:cTn>
                              </p:par>
                              <p:par>
                                <p:cTn id="143" presetID="0" presetClass="path" presetSubtype="0" accel="50000" decel="50000" fill="hold" grpId="1" nodeType="withEffect">
                                  <p:stCondLst>
                                    <p:cond delay="0"/>
                                  </p:stCondLst>
                                  <p:childTnLst>
                                    <p:animMotion origin="layout" path="M -1.11111E-6 -2.59259E-6 L -0.08125 -0.34305 " pathEditMode="relative" rAng="0" ptsTypes="AA">
                                      <p:cBhvr>
                                        <p:cTn id="144" dur="2000" fill="hold"/>
                                        <p:tgtEl>
                                          <p:spTgt spid="466957"/>
                                        </p:tgtEl>
                                        <p:attrNameLst>
                                          <p:attrName>ppt_x</p:attrName>
                                          <p:attrName>ppt_y</p:attrName>
                                        </p:attrNameLst>
                                      </p:cBhvr>
                                      <p:rCtr x="-4100" y="-17200"/>
                                    </p:animMotion>
                                  </p:childTnLst>
                                </p:cTn>
                              </p:par>
                            </p:childTnLst>
                          </p:cTn>
                        </p:par>
                        <p:par>
                          <p:cTn id="145" fill="hold">
                            <p:stCondLst>
                              <p:cond delay="2000"/>
                            </p:stCondLst>
                            <p:childTnLst>
                              <p:par>
                                <p:cTn id="146" presetID="9" presetClass="entr" presetSubtype="0" fill="hold" grpId="0" nodeType="afterEffect">
                                  <p:stCondLst>
                                    <p:cond delay="0"/>
                                  </p:stCondLst>
                                  <p:childTnLst>
                                    <p:set>
                                      <p:cBhvr>
                                        <p:cTn id="147" dur="1" fill="hold">
                                          <p:stCondLst>
                                            <p:cond delay="0"/>
                                          </p:stCondLst>
                                        </p:cTn>
                                        <p:tgtEl>
                                          <p:spTgt spid="466987"/>
                                        </p:tgtEl>
                                        <p:attrNameLst>
                                          <p:attrName>style.visibility</p:attrName>
                                        </p:attrNameLst>
                                      </p:cBhvr>
                                      <p:to>
                                        <p:strVal val="visible"/>
                                      </p:to>
                                    </p:set>
                                    <p:animEffect transition="in" filter="dissolve">
                                      <p:cBhvr>
                                        <p:cTn id="148" dur="500"/>
                                        <p:tgtEl>
                                          <p:spTgt spid="466987"/>
                                        </p:tgtEl>
                                      </p:cBhvr>
                                    </p:animEffect>
                                  </p:childTnLst>
                                </p:cTn>
                              </p:par>
                            </p:childTnLst>
                          </p:cTn>
                        </p:par>
                        <p:par>
                          <p:cTn id="149" fill="hold">
                            <p:stCondLst>
                              <p:cond delay="2500"/>
                            </p:stCondLst>
                            <p:childTnLst>
                              <p:par>
                                <p:cTn id="150" presetID="17" presetClass="entr" presetSubtype="10" fill="hold" grpId="0" nodeType="afterEffect">
                                  <p:stCondLst>
                                    <p:cond delay="0"/>
                                  </p:stCondLst>
                                  <p:childTnLst>
                                    <p:set>
                                      <p:cBhvr>
                                        <p:cTn id="151" dur="1" fill="hold">
                                          <p:stCondLst>
                                            <p:cond delay="0"/>
                                          </p:stCondLst>
                                        </p:cTn>
                                        <p:tgtEl>
                                          <p:spTgt spid="466988"/>
                                        </p:tgtEl>
                                        <p:attrNameLst>
                                          <p:attrName>style.visibility</p:attrName>
                                        </p:attrNameLst>
                                      </p:cBhvr>
                                      <p:to>
                                        <p:strVal val="visible"/>
                                      </p:to>
                                    </p:set>
                                    <p:anim calcmode="lin" valueType="num">
                                      <p:cBhvr>
                                        <p:cTn id="152" dur="500" fill="hold"/>
                                        <p:tgtEl>
                                          <p:spTgt spid="466988"/>
                                        </p:tgtEl>
                                        <p:attrNameLst>
                                          <p:attrName>ppt_w</p:attrName>
                                        </p:attrNameLst>
                                      </p:cBhvr>
                                      <p:tavLst>
                                        <p:tav tm="0">
                                          <p:val>
                                            <p:fltVal val="0"/>
                                          </p:val>
                                        </p:tav>
                                        <p:tav tm="100000">
                                          <p:val>
                                            <p:strVal val="#ppt_w"/>
                                          </p:val>
                                        </p:tav>
                                      </p:tavLst>
                                    </p:anim>
                                    <p:anim calcmode="lin" valueType="num">
                                      <p:cBhvr>
                                        <p:cTn id="153" dur="500" fill="hold"/>
                                        <p:tgtEl>
                                          <p:spTgt spid="466988"/>
                                        </p:tgtEl>
                                        <p:attrNameLst>
                                          <p:attrName>ppt_h</p:attrName>
                                        </p:attrNameLst>
                                      </p:cBhvr>
                                      <p:tavLst>
                                        <p:tav tm="0">
                                          <p:val>
                                            <p:strVal val="#ppt_h"/>
                                          </p:val>
                                        </p:tav>
                                        <p:tav tm="100000">
                                          <p:val>
                                            <p:strVal val="#ppt_h"/>
                                          </p:val>
                                        </p:tav>
                                      </p:tavLst>
                                    </p:anim>
                                  </p:childTnLst>
                                </p:cTn>
                              </p:par>
                            </p:childTnLst>
                          </p:cTn>
                        </p:par>
                      </p:childTnLst>
                    </p:cTn>
                  </p:par>
                  <p:par>
                    <p:cTn id="154" fill="hold">
                      <p:stCondLst>
                        <p:cond delay="indefinite"/>
                      </p:stCondLst>
                      <p:childTnLst>
                        <p:par>
                          <p:cTn id="155" fill="hold">
                            <p:stCondLst>
                              <p:cond delay="0"/>
                            </p:stCondLst>
                            <p:childTnLst>
                              <p:par>
                                <p:cTn id="156" presetID="47" presetClass="entr" presetSubtype="0" fill="hold" grpId="0" nodeType="clickEffect">
                                  <p:stCondLst>
                                    <p:cond delay="0"/>
                                  </p:stCondLst>
                                  <p:childTnLst>
                                    <p:set>
                                      <p:cBhvr>
                                        <p:cTn id="157" dur="1" fill="hold">
                                          <p:stCondLst>
                                            <p:cond delay="0"/>
                                          </p:stCondLst>
                                        </p:cTn>
                                        <p:tgtEl>
                                          <p:spTgt spid="466955"/>
                                        </p:tgtEl>
                                        <p:attrNameLst>
                                          <p:attrName>style.visibility</p:attrName>
                                        </p:attrNameLst>
                                      </p:cBhvr>
                                      <p:to>
                                        <p:strVal val="visible"/>
                                      </p:to>
                                    </p:set>
                                    <p:animEffect transition="in" filter="fade">
                                      <p:cBhvr>
                                        <p:cTn id="158" dur="1000"/>
                                        <p:tgtEl>
                                          <p:spTgt spid="466955"/>
                                        </p:tgtEl>
                                      </p:cBhvr>
                                    </p:animEffect>
                                    <p:anim calcmode="lin" valueType="num">
                                      <p:cBhvr>
                                        <p:cTn id="159" dur="1000" fill="hold"/>
                                        <p:tgtEl>
                                          <p:spTgt spid="466955"/>
                                        </p:tgtEl>
                                        <p:attrNameLst>
                                          <p:attrName>ppt_x</p:attrName>
                                        </p:attrNameLst>
                                      </p:cBhvr>
                                      <p:tavLst>
                                        <p:tav tm="0">
                                          <p:val>
                                            <p:strVal val="#ppt_x"/>
                                          </p:val>
                                        </p:tav>
                                        <p:tav tm="100000">
                                          <p:val>
                                            <p:strVal val="#ppt_x"/>
                                          </p:val>
                                        </p:tav>
                                      </p:tavLst>
                                    </p:anim>
                                    <p:anim calcmode="lin" valueType="num">
                                      <p:cBhvr>
                                        <p:cTn id="160" dur="1000" fill="hold"/>
                                        <p:tgtEl>
                                          <p:spTgt spid="4669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65" grpId="0"/>
      <p:bldP spid="466965" grpId="1"/>
      <p:bldP spid="466958" grpId="0"/>
      <p:bldP spid="466989" grpId="0"/>
      <p:bldP spid="466955" grpId="0"/>
      <p:bldP spid="466956" grpId="0"/>
      <p:bldP spid="466957" grpId="0"/>
      <p:bldP spid="466957" grpId="1"/>
      <p:bldP spid="466959" grpId="0"/>
      <p:bldP spid="466962" grpId="0" animBg="1"/>
      <p:bldP spid="466964" grpId="0"/>
      <p:bldP spid="466966" grpId="0" animBg="1"/>
      <p:bldP spid="466967" grpId="0" animBg="1"/>
      <p:bldP spid="466968" grpId="0"/>
      <p:bldP spid="466969" grpId="0"/>
      <p:bldP spid="466970" grpId="0"/>
      <p:bldP spid="466971" grpId="0"/>
      <p:bldP spid="466975" grpId="0"/>
      <p:bldP spid="466976" grpId="0"/>
      <p:bldP spid="466977" grpId="0" animBg="1"/>
      <p:bldP spid="466978" grpId="0" animBg="1"/>
      <p:bldP spid="466979" grpId="0"/>
      <p:bldP spid="466983" grpId="0"/>
      <p:bldP spid="466984" grpId="0" animBg="1"/>
      <p:bldP spid="466985" grpId="0" animBg="1"/>
      <p:bldP spid="466986" grpId="0"/>
      <p:bldP spid="466987" grpId="0"/>
      <p:bldP spid="466988"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9"/>
          <p:cNvSpPr>
            <a:spLocks noChangeArrowheads="1"/>
          </p:cNvSpPr>
          <p:nvPr/>
        </p:nvSpPr>
        <p:spPr bwMode="auto">
          <a:xfrm>
            <a:off x="474663" y="2835275"/>
            <a:ext cx="8239125" cy="1616075"/>
          </a:xfrm>
          <a:prstGeom prst="rect">
            <a:avLst/>
          </a:prstGeom>
          <a:solidFill>
            <a:schemeClr val="accent1">
              <a:alpha val="25882"/>
            </a:schemeClr>
          </a:solidFill>
          <a:ln w="9525">
            <a:solidFill>
              <a:schemeClr val="tx1"/>
            </a:solidFill>
            <a:miter lim="800000"/>
            <a:headEnd/>
            <a:tailEnd/>
          </a:ln>
        </p:spPr>
        <p:txBody>
          <a:bodyPr wrap="none" anchor="ctr"/>
          <a:lstStyle/>
          <a:p>
            <a:endParaRPr lang="en-US"/>
          </a:p>
        </p:txBody>
      </p:sp>
      <p:sp>
        <p:nvSpPr>
          <p:cNvPr id="155651" name="Rectangle 4"/>
          <p:cNvSpPr>
            <a:spLocks noGrp="1" noChangeArrowheads="1"/>
          </p:cNvSpPr>
          <p:nvPr>
            <p:ph type="title"/>
          </p:nvPr>
        </p:nvSpPr>
        <p:spPr/>
        <p:txBody>
          <a:bodyPr/>
          <a:lstStyle/>
          <a:p>
            <a:pPr eaLnBrk="1" hangingPunct="1"/>
            <a:r>
              <a:rPr lang="en-US" smtClean="0"/>
              <a:t>Percent Yield</a:t>
            </a:r>
          </a:p>
        </p:txBody>
      </p:sp>
      <p:grpSp>
        <p:nvGrpSpPr>
          <p:cNvPr id="2" name="Group 6"/>
          <p:cNvGrpSpPr>
            <a:grpSpLocks/>
          </p:cNvGrpSpPr>
          <p:nvPr/>
        </p:nvGrpSpPr>
        <p:grpSpPr bwMode="auto">
          <a:xfrm>
            <a:off x="1454150" y="4254500"/>
            <a:ext cx="6823075" cy="1831975"/>
            <a:chOff x="1042" y="2770"/>
            <a:chExt cx="4298" cy="1154"/>
          </a:xfrm>
        </p:grpSpPr>
        <p:sp>
          <p:nvSpPr>
            <p:cNvPr id="155662" name="Rectangle 7"/>
            <p:cNvSpPr>
              <a:spLocks noChangeArrowheads="1"/>
            </p:cNvSpPr>
            <p:nvPr/>
          </p:nvSpPr>
          <p:spPr bwMode="auto">
            <a:xfrm>
              <a:off x="1042" y="3228"/>
              <a:ext cx="4298" cy="696"/>
            </a:xfrm>
            <a:prstGeom prst="rect">
              <a:avLst/>
            </a:prstGeom>
            <a:noFill/>
            <a:ln w="9525">
              <a:noFill/>
              <a:miter lim="800000"/>
              <a:headEnd/>
              <a:tailEnd/>
            </a:ln>
          </p:spPr>
          <p:txBody>
            <a:bodyPr/>
            <a:lstStyle/>
            <a:p>
              <a:pPr marL="342900" indent="-342900" algn="ctr">
                <a:lnSpc>
                  <a:spcPct val="150000"/>
                </a:lnSpc>
                <a:spcBef>
                  <a:spcPct val="20000"/>
                </a:spcBef>
              </a:pPr>
              <a:r>
                <a:rPr lang="en-US" sz="3200">
                  <a:solidFill>
                    <a:schemeClr val="accent2"/>
                  </a:solidFill>
                  <a:sym typeface="Symbol" pitchFamily="18" charset="2"/>
                </a:rPr>
                <a:t>calculated on paper</a:t>
              </a:r>
            </a:p>
          </p:txBody>
        </p:sp>
        <p:sp>
          <p:nvSpPr>
            <p:cNvPr id="155663" name="AutoShape 8"/>
            <p:cNvSpPr>
              <a:spLocks noChangeArrowheads="1"/>
            </p:cNvSpPr>
            <p:nvPr/>
          </p:nvSpPr>
          <p:spPr bwMode="auto">
            <a:xfrm>
              <a:off x="2872" y="2770"/>
              <a:ext cx="185" cy="623"/>
            </a:xfrm>
            <a:prstGeom prst="upArrow">
              <a:avLst>
                <a:gd name="adj1" fmla="val 34056"/>
                <a:gd name="adj2" fmla="val 84330"/>
              </a:avLst>
            </a:prstGeom>
            <a:solidFill>
              <a:srgbClr val="333399"/>
            </a:solidFill>
            <a:ln w="19050">
              <a:solidFill>
                <a:srgbClr val="3366FF"/>
              </a:solidFill>
              <a:miter lim="800000"/>
              <a:headEnd/>
              <a:tailEnd/>
            </a:ln>
          </p:spPr>
          <p:txBody>
            <a:bodyPr wrap="none" anchor="ctr"/>
            <a:lstStyle/>
            <a:p>
              <a:endParaRPr lang="en-US"/>
            </a:p>
          </p:txBody>
        </p:sp>
      </p:grpSp>
      <p:grpSp>
        <p:nvGrpSpPr>
          <p:cNvPr id="3" name="Group 10"/>
          <p:cNvGrpSpPr>
            <a:grpSpLocks/>
          </p:cNvGrpSpPr>
          <p:nvPr/>
        </p:nvGrpSpPr>
        <p:grpSpPr bwMode="auto">
          <a:xfrm>
            <a:off x="1485900" y="1131888"/>
            <a:ext cx="6759575" cy="1903412"/>
            <a:chOff x="1062" y="713"/>
            <a:chExt cx="4258" cy="1199"/>
          </a:xfrm>
        </p:grpSpPr>
        <p:sp>
          <p:nvSpPr>
            <p:cNvPr id="155660" name="Rectangle 11"/>
            <p:cNvSpPr>
              <a:spLocks noChangeArrowheads="1"/>
            </p:cNvSpPr>
            <p:nvPr/>
          </p:nvSpPr>
          <p:spPr bwMode="auto">
            <a:xfrm>
              <a:off x="1062" y="713"/>
              <a:ext cx="4258" cy="696"/>
            </a:xfrm>
            <a:prstGeom prst="rect">
              <a:avLst/>
            </a:prstGeom>
            <a:noFill/>
            <a:ln w="9525">
              <a:noFill/>
              <a:miter lim="800000"/>
              <a:headEnd/>
              <a:tailEnd/>
            </a:ln>
          </p:spPr>
          <p:txBody>
            <a:bodyPr/>
            <a:lstStyle/>
            <a:p>
              <a:pPr marL="342900" indent="-342900" algn="ctr">
                <a:lnSpc>
                  <a:spcPct val="150000"/>
                </a:lnSpc>
                <a:spcBef>
                  <a:spcPct val="20000"/>
                </a:spcBef>
              </a:pPr>
              <a:r>
                <a:rPr lang="en-US" sz="3200">
                  <a:solidFill>
                    <a:schemeClr val="accent2"/>
                  </a:solidFill>
                </a:rPr>
                <a:t>measured in lab</a:t>
              </a:r>
              <a:endParaRPr lang="en-US" sz="3200">
                <a:solidFill>
                  <a:schemeClr val="accent2"/>
                </a:solidFill>
                <a:sym typeface="Symbol" pitchFamily="18" charset="2"/>
              </a:endParaRPr>
            </a:p>
          </p:txBody>
        </p:sp>
        <p:sp>
          <p:nvSpPr>
            <p:cNvPr id="155661" name="AutoShape 12"/>
            <p:cNvSpPr>
              <a:spLocks noChangeArrowheads="1"/>
            </p:cNvSpPr>
            <p:nvPr/>
          </p:nvSpPr>
          <p:spPr bwMode="auto">
            <a:xfrm flipV="1">
              <a:off x="3205" y="1289"/>
              <a:ext cx="185" cy="623"/>
            </a:xfrm>
            <a:prstGeom prst="upArrow">
              <a:avLst>
                <a:gd name="adj1" fmla="val 34056"/>
                <a:gd name="adj2" fmla="val 84330"/>
              </a:avLst>
            </a:prstGeom>
            <a:solidFill>
              <a:schemeClr val="accent2"/>
            </a:solidFill>
            <a:ln w="19050">
              <a:solidFill>
                <a:srgbClr val="3366FF"/>
              </a:solidFill>
              <a:miter lim="800000"/>
              <a:headEnd/>
              <a:tailEnd/>
            </a:ln>
          </p:spPr>
          <p:txBody>
            <a:bodyPr wrap="none" anchor="ctr"/>
            <a:lstStyle/>
            <a:p>
              <a:endParaRPr lang="en-US"/>
            </a:p>
          </p:txBody>
        </p:sp>
      </p:grpSp>
      <p:sp>
        <p:nvSpPr>
          <p:cNvPr id="445453" name="Text Box 13"/>
          <p:cNvSpPr txBox="1">
            <a:spLocks noChangeArrowheads="1"/>
          </p:cNvSpPr>
          <p:nvPr/>
        </p:nvSpPr>
        <p:spPr bwMode="auto">
          <a:xfrm>
            <a:off x="769938" y="3217863"/>
            <a:ext cx="2105025" cy="701675"/>
          </a:xfrm>
          <a:prstGeom prst="rect">
            <a:avLst/>
          </a:prstGeom>
          <a:noFill/>
          <a:ln w="9525">
            <a:noFill/>
            <a:miter lim="800000"/>
            <a:headEnd/>
            <a:tailEnd/>
          </a:ln>
        </p:spPr>
        <p:txBody>
          <a:bodyPr wrap="none">
            <a:spAutoFit/>
          </a:bodyPr>
          <a:lstStyle/>
          <a:p>
            <a:r>
              <a:rPr lang="en-US" sz="4000"/>
              <a:t>% yield  </a:t>
            </a:r>
          </a:p>
        </p:txBody>
      </p:sp>
      <p:sp>
        <p:nvSpPr>
          <p:cNvPr id="445454" name="Text Box 14"/>
          <p:cNvSpPr txBox="1">
            <a:spLocks noChangeArrowheads="1"/>
          </p:cNvSpPr>
          <p:nvPr/>
        </p:nvSpPr>
        <p:spPr bwMode="auto">
          <a:xfrm>
            <a:off x="2617788" y="3209925"/>
            <a:ext cx="481012" cy="701675"/>
          </a:xfrm>
          <a:prstGeom prst="rect">
            <a:avLst/>
          </a:prstGeom>
          <a:noFill/>
          <a:ln w="9525">
            <a:noFill/>
            <a:miter lim="800000"/>
            <a:headEnd/>
            <a:tailEnd/>
          </a:ln>
        </p:spPr>
        <p:txBody>
          <a:bodyPr wrap="none">
            <a:spAutoFit/>
          </a:bodyPr>
          <a:lstStyle/>
          <a:p>
            <a:r>
              <a:rPr lang="en-US" sz="4000"/>
              <a:t>=</a:t>
            </a:r>
          </a:p>
        </p:txBody>
      </p:sp>
      <p:sp>
        <p:nvSpPr>
          <p:cNvPr id="445455" name="Text Box 15"/>
          <p:cNvSpPr txBox="1">
            <a:spLocks noChangeArrowheads="1"/>
          </p:cNvSpPr>
          <p:nvPr/>
        </p:nvSpPr>
        <p:spPr bwMode="auto">
          <a:xfrm>
            <a:off x="3835400" y="2838450"/>
            <a:ext cx="2725738" cy="701675"/>
          </a:xfrm>
          <a:prstGeom prst="rect">
            <a:avLst/>
          </a:prstGeom>
          <a:noFill/>
          <a:ln w="9525">
            <a:noFill/>
            <a:miter lim="800000"/>
            <a:headEnd/>
            <a:tailEnd/>
          </a:ln>
        </p:spPr>
        <p:txBody>
          <a:bodyPr wrap="none">
            <a:spAutoFit/>
          </a:bodyPr>
          <a:lstStyle/>
          <a:p>
            <a:r>
              <a:rPr lang="en-US" sz="4000"/>
              <a:t>actual yield</a:t>
            </a:r>
          </a:p>
        </p:txBody>
      </p:sp>
      <p:sp>
        <p:nvSpPr>
          <p:cNvPr id="445456" name="Text Box 16"/>
          <p:cNvSpPr txBox="1">
            <a:spLocks noChangeArrowheads="1"/>
          </p:cNvSpPr>
          <p:nvPr/>
        </p:nvSpPr>
        <p:spPr bwMode="auto">
          <a:xfrm>
            <a:off x="3278188" y="3602038"/>
            <a:ext cx="3714750" cy="701675"/>
          </a:xfrm>
          <a:prstGeom prst="rect">
            <a:avLst/>
          </a:prstGeom>
          <a:noFill/>
          <a:ln w="9525">
            <a:noFill/>
            <a:miter lim="800000"/>
            <a:headEnd/>
            <a:tailEnd/>
          </a:ln>
        </p:spPr>
        <p:txBody>
          <a:bodyPr wrap="none">
            <a:spAutoFit/>
          </a:bodyPr>
          <a:lstStyle/>
          <a:p>
            <a:r>
              <a:rPr lang="en-US" sz="4000"/>
              <a:t>theoretical yield</a:t>
            </a:r>
          </a:p>
        </p:txBody>
      </p:sp>
      <p:sp>
        <p:nvSpPr>
          <p:cNvPr id="445457" name="Text Box 17"/>
          <p:cNvSpPr txBox="1">
            <a:spLocks noChangeArrowheads="1"/>
          </p:cNvSpPr>
          <p:nvPr/>
        </p:nvSpPr>
        <p:spPr bwMode="auto">
          <a:xfrm>
            <a:off x="7119938" y="3205163"/>
            <a:ext cx="1427162" cy="701675"/>
          </a:xfrm>
          <a:prstGeom prst="rect">
            <a:avLst/>
          </a:prstGeom>
          <a:noFill/>
          <a:ln w="9525">
            <a:noFill/>
            <a:miter lim="800000"/>
            <a:headEnd/>
            <a:tailEnd/>
          </a:ln>
        </p:spPr>
        <p:txBody>
          <a:bodyPr wrap="none">
            <a:spAutoFit/>
          </a:bodyPr>
          <a:lstStyle/>
          <a:p>
            <a:r>
              <a:rPr lang="en-US" sz="4000"/>
              <a:t>x 100</a:t>
            </a:r>
          </a:p>
        </p:txBody>
      </p:sp>
      <p:sp>
        <p:nvSpPr>
          <p:cNvPr id="445458" name="Line 18"/>
          <p:cNvSpPr>
            <a:spLocks noChangeShapeType="1"/>
          </p:cNvSpPr>
          <p:nvPr/>
        </p:nvSpPr>
        <p:spPr bwMode="auto">
          <a:xfrm>
            <a:off x="3198813" y="3575050"/>
            <a:ext cx="3889375" cy="0"/>
          </a:xfrm>
          <a:prstGeom prst="line">
            <a:avLst/>
          </a:prstGeom>
          <a:noFill/>
          <a:ln w="222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45453"/>
                                        </p:tgtEl>
                                        <p:attrNameLst>
                                          <p:attrName>style.visibility</p:attrName>
                                        </p:attrNameLst>
                                      </p:cBhvr>
                                      <p:to>
                                        <p:strVal val="visible"/>
                                      </p:to>
                                    </p:set>
                                    <p:animEffect transition="in" filter="fade">
                                      <p:cBhvr>
                                        <p:cTn id="7" dur="1000"/>
                                        <p:tgtEl>
                                          <p:spTgt spid="445453"/>
                                        </p:tgtEl>
                                      </p:cBhvr>
                                    </p:animEffect>
                                    <p:anim calcmode="lin" valueType="num">
                                      <p:cBhvr>
                                        <p:cTn id="8" dur="1000" fill="hold"/>
                                        <p:tgtEl>
                                          <p:spTgt spid="445453"/>
                                        </p:tgtEl>
                                        <p:attrNameLst>
                                          <p:attrName>ppt_x</p:attrName>
                                        </p:attrNameLst>
                                      </p:cBhvr>
                                      <p:tavLst>
                                        <p:tav tm="0">
                                          <p:val>
                                            <p:strVal val="#ppt_x-.1"/>
                                          </p:val>
                                        </p:tav>
                                        <p:tav tm="100000">
                                          <p:val>
                                            <p:strVal val="#ppt_x"/>
                                          </p:val>
                                        </p:tav>
                                      </p:tavLst>
                                    </p:anim>
                                    <p:anim calcmode="lin" valueType="num">
                                      <p:cBhvr>
                                        <p:cTn id="9" dur="1000" fill="hold"/>
                                        <p:tgtEl>
                                          <p:spTgt spid="445453"/>
                                        </p:tgtEl>
                                        <p:attrNameLst>
                                          <p:attrName>ppt_y</p:attrName>
                                        </p:attrNameLst>
                                      </p:cBhvr>
                                      <p:tavLst>
                                        <p:tav tm="0">
                                          <p:val>
                                            <p:strVal val="#ppt_y"/>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445454"/>
                                        </p:tgtEl>
                                        <p:attrNameLst>
                                          <p:attrName>style.visibility</p:attrName>
                                        </p:attrNameLst>
                                      </p:cBhvr>
                                      <p:to>
                                        <p:strVal val="visible"/>
                                      </p:to>
                                    </p:set>
                                    <p:animEffect transition="in" filter="wipe(left)">
                                      <p:cBhvr>
                                        <p:cTn id="13" dur="500"/>
                                        <p:tgtEl>
                                          <p:spTgt spid="445454"/>
                                        </p:tgtEl>
                                      </p:cBhvr>
                                    </p:animEffect>
                                  </p:childTnLst>
                                </p:cTn>
                              </p:par>
                            </p:childTnLst>
                          </p:cTn>
                        </p:par>
                        <p:par>
                          <p:cTn id="14" fill="hold">
                            <p:stCondLst>
                              <p:cond delay="2000"/>
                            </p:stCondLst>
                            <p:childTnLst>
                              <p:par>
                                <p:cTn id="15" presetID="9" presetClass="entr" presetSubtype="0" fill="hold" grpId="0" nodeType="afterEffect">
                                  <p:stCondLst>
                                    <p:cond delay="0"/>
                                  </p:stCondLst>
                                  <p:childTnLst>
                                    <p:set>
                                      <p:cBhvr>
                                        <p:cTn id="16" dur="1" fill="hold">
                                          <p:stCondLst>
                                            <p:cond delay="0"/>
                                          </p:stCondLst>
                                        </p:cTn>
                                        <p:tgtEl>
                                          <p:spTgt spid="445458"/>
                                        </p:tgtEl>
                                        <p:attrNameLst>
                                          <p:attrName>style.visibility</p:attrName>
                                        </p:attrNameLst>
                                      </p:cBhvr>
                                      <p:to>
                                        <p:strVal val="visible"/>
                                      </p:to>
                                    </p:set>
                                    <p:animEffect transition="in" filter="dissolve">
                                      <p:cBhvr>
                                        <p:cTn id="17" dur="500"/>
                                        <p:tgtEl>
                                          <p:spTgt spid="44545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45455"/>
                                        </p:tgtEl>
                                        <p:attrNameLst>
                                          <p:attrName>style.visibility</p:attrName>
                                        </p:attrNameLst>
                                      </p:cBhvr>
                                      <p:to>
                                        <p:strVal val="visible"/>
                                      </p:to>
                                    </p:set>
                                    <p:animEffect transition="in" filter="dissolve">
                                      <p:cBhvr>
                                        <p:cTn id="22" dur="500"/>
                                        <p:tgtEl>
                                          <p:spTgt spid="44545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45456"/>
                                        </p:tgtEl>
                                        <p:attrNameLst>
                                          <p:attrName>style.visibility</p:attrName>
                                        </p:attrNameLst>
                                      </p:cBhvr>
                                      <p:to>
                                        <p:strVal val="visible"/>
                                      </p:to>
                                    </p:set>
                                    <p:animEffect transition="in" filter="dissolve">
                                      <p:cBhvr>
                                        <p:cTn id="27" dur="500"/>
                                        <p:tgtEl>
                                          <p:spTgt spid="445456"/>
                                        </p:tgtEl>
                                      </p:cBhvr>
                                    </p:animEffect>
                                  </p:childTnLst>
                                </p:cTn>
                              </p:par>
                            </p:childTnLst>
                          </p:cTn>
                        </p:par>
                        <p:par>
                          <p:cTn id="28" fill="hold">
                            <p:stCondLst>
                              <p:cond delay="500"/>
                            </p:stCondLst>
                            <p:childTnLst>
                              <p:par>
                                <p:cTn id="29" presetID="40" presetClass="entr" presetSubtype="0" fill="hold" grpId="0" nodeType="afterEffect">
                                  <p:stCondLst>
                                    <p:cond delay="0"/>
                                  </p:stCondLst>
                                  <p:iterate type="lt">
                                    <p:tmPct val="10000"/>
                                  </p:iterate>
                                  <p:childTnLst>
                                    <p:set>
                                      <p:cBhvr>
                                        <p:cTn id="30" dur="1" fill="hold">
                                          <p:stCondLst>
                                            <p:cond delay="0"/>
                                          </p:stCondLst>
                                        </p:cTn>
                                        <p:tgtEl>
                                          <p:spTgt spid="445457"/>
                                        </p:tgtEl>
                                        <p:attrNameLst>
                                          <p:attrName>style.visibility</p:attrName>
                                        </p:attrNameLst>
                                      </p:cBhvr>
                                      <p:to>
                                        <p:strVal val="visible"/>
                                      </p:to>
                                    </p:set>
                                    <p:animEffect transition="in" filter="fade">
                                      <p:cBhvr>
                                        <p:cTn id="31" dur="1000"/>
                                        <p:tgtEl>
                                          <p:spTgt spid="445457"/>
                                        </p:tgtEl>
                                      </p:cBhvr>
                                    </p:animEffect>
                                    <p:anim calcmode="lin" valueType="num">
                                      <p:cBhvr>
                                        <p:cTn id="32" dur="1000" fill="hold"/>
                                        <p:tgtEl>
                                          <p:spTgt spid="445457"/>
                                        </p:tgtEl>
                                        <p:attrNameLst>
                                          <p:attrName>ppt_x</p:attrName>
                                        </p:attrNameLst>
                                      </p:cBhvr>
                                      <p:tavLst>
                                        <p:tav tm="0">
                                          <p:val>
                                            <p:strVal val="#ppt_x-.1"/>
                                          </p:val>
                                        </p:tav>
                                        <p:tav tm="100000">
                                          <p:val>
                                            <p:strVal val="#ppt_x"/>
                                          </p:val>
                                        </p:tav>
                                      </p:tavLst>
                                    </p:anim>
                                    <p:anim calcmode="lin" valueType="num">
                                      <p:cBhvr>
                                        <p:cTn id="33" dur="1000" fill="hold"/>
                                        <p:tgtEl>
                                          <p:spTgt spid="44545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53" grpId="0"/>
      <p:bldP spid="445454" grpId="0"/>
      <p:bldP spid="445455" grpId="0"/>
      <p:bldP spid="445456" grpId="0"/>
      <p:bldP spid="445457" grpId="0"/>
      <p:bldP spid="44545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2057400"/>
            <a:ext cx="3886200" cy="1143000"/>
          </a:xfrm>
        </p:spPr>
        <p:txBody>
          <a:bodyPr/>
          <a:lstStyle/>
          <a:p>
            <a:pPr eaLnBrk="1" hangingPunct="1"/>
            <a:r>
              <a:rPr lang="en-US" sz="4000" smtClean="0"/>
              <a:t>Amadeo</a:t>
            </a:r>
            <a:br>
              <a:rPr lang="en-US" sz="4000" smtClean="0"/>
            </a:br>
            <a:r>
              <a:rPr lang="en-US" sz="4000" smtClean="0"/>
              <a:t> Avogadro</a:t>
            </a:r>
            <a:r>
              <a:rPr lang="en-US" sz="2400" smtClean="0"/>
              <a:t/>
            </a:r>
            <a:br>
              <a:rPr lang="en-US" sz="2400" smtClean="0"/>
            </a:br>
            <a:r>
              <a:rPr lang="en-US" sz="1800" smtClean="0"/>
              <a:t>(1776 – 1856)</a:t>
            </a:r>
            <a:r>
              <a:rPr lang="en-US" smtClean="0"/>
              <a:t> </a:t>
            </a:r>
          </a:p>
        </p:txBody>
      </p:sp>
      <p:sp>
        <p:nvSpPr>
          <p:cNvPr id="132099" name="Rectangle 3"/>
          <p:cNvSpPr>
            <a:spLocks noGrp="1" noChangeArrowheads="1"/>
          </p:cNvSpPr>
          <p:nvPr>
            <p:ph type="body" idx="1"/>
          </p:nvPr>
        </p:nvSpPr>
        <p:spPr>
          <a:xfrm>
            <a:off x="762000" y="4876800"/>
            <a:ext cx="7772400" cy="1219200"/>
          </a:xfrm>
        </p:spPr>
        <p:txBody>
          <a:bodyPr/>
          <a:lstStyle/>
          <a:p>
            <a:pPr eaLnBrk="1" hangingPunct="1">
              <a:buFontTx/>
              <a:buNone/>
            </a:pPr>
            <a:r>
              <a:rPr lang="en-US" smtClean="0"/>
              <a:t>1 mole  =  602213673600000000000000</a:t>
            </a:r>
          </a:p>
          <a:p>
            <a:pPr eaLnBrk="1" hangingPunct="1">
              <a:buFontTx/>
              <a:buNone/>
            </a:pPr>
            <a:r>
              <a:rPr lang="en-US" smtClean="0"/>
              <a:t>				or   6.022 x 10</a:t>
            </a:r>
            <a:r>
              <a:rPr lang="en-US" baseline="30000" smtClean="0"/>
              <a:t>23</a:t>
            </a:r>
          </a:p>
        </p:txBody>
      </p:sp>
      <p:sp>
        <p:nvSpPr>
          <p:cNvPr id="132100" name="AutoShape 4"/>
          <p:cNvSpPr>
            <a:spLocks/>
          </p:cNvSpPr>
          <p:nvPr/>
        </p:nvSpPr>
        <p:spPr bwMode="auto">
          <a:xfrm rot="-5400000" flipH="1" flipV="1">
            <a:off x="7086600" y="4572000"/>
            <a:ext cx="152400" cy="609600"/>
          </a:xfrm>
          <a:prstGeom prst="leftBrace">
            <a:avLst>
              <a:gd name="adj1" fmla="val 33333"/>
              <a:gd name="adj2" fmla="val 49995"/>
            </a:avLst>
          </a:prstGeom>
          <a:noFill/>
          <a:ln w="9525">
            <a:solidFill>
              <a:schemeClr val="tx1"/>
            </a:solidFill>
            <a:round/>
            <a:headEnd/>
            <a:tailEnd/>
          </a:ln>
        </p:spPr>
        <p:txBody>
          <a:bodyPr wrap="none" anchor="ctr"/>
          <a:lstStyle/>
          <a:p>
            <a:endParaRPr lang="en-US"/>
          </a:p>
        </p:txBody>
      </p:sp>
      <p:sp>
        <p:nvSpPr>
          <p:cNvPr id="132101" name="AutoShape 5"/>
          <p:cNvSpPr>
            <a:spLocks/>
          </p:cNvSpPr>
          <p:nvPr/>
        </p:nvSpPr>
        <p:spPr bwMode="auto">
          <a:xfrm rot="-5400000" flipH="1" flipV="1">
            <a:off x="6400800" y="4572000"/>
            <a:ext cx="152400" cy="609600"/>
          </a:xfrm>
          <a:prstGeom prst="leftBrace">
            <a:avLst>
              <a:gd name="adj1" fmla="val 33333"/>
              <a:gd name="adj2" fmla="val 50000"/>
            </a:avLst>
          </a:prstGeom>
          <a:noFill/>
          <a:ln w="9525">
            <a:solidFill>
              <a:schemeClr val="tx1"/>
            </a:solidFill>
            <a:round/>
            <a:headEnd/>
            <a:tailEnd/>
          </a:ln>
        </p:spPr>
        <p:txBody>
          <a:bodyPr wrap="none" anchor="ctr"/>
          <a:lstStyle/>
          <a:p>
            <a:endParaRPr lang="en-US"/>
          </a:p>
        </p:txBody>
      </p:sp>
      <p:sp>
        <p:nvSpPr>
          <p:cNvPr id="132102" name="AutoShape 6"/>
          <p:cNvSpPr>
            <a:spLocks/>
          </p:cNvSpPr>
          <p:nvPr/>
        </p:nvSpPr>
        <p:spPr bwMode="auto">
          <a:xfrm rot="-5400000" flipH="1" flipV="1">
            <a:off x="5715000" y="4572000"/>
            <a:ext cx="152400" cy="609600"/>
          </a:xfrm>
          <a:prstGeom prst="leftBrace">
            <a:avLst>
              <a:gd name="adj1" fmla="val 33333"/>
              <a:gd name="adj2" fmla="val 50000"/>
            </a:avLst>
          </a:prstGeom>
          <a:noFill/>
          <a:ln w="9525">
            <a:solidFill>
              <a:schemeClr val="tx1"/>
            </a:solidFill>
            <a:round/>
            <a:headEnd/>
            <a:tailEnd/>
          </a:ln>
        </p:spPr>
        <p:txBody>
          <a:bodyPr wrap="none" anchor="ctr"/>
          <a:lstStyle/>
          <a:p>
            <a:endParaRPr lang="en-US"/>
          </a:p>
        </p:txBody>
      </p:sp>
      <p:sp>
        <p:nvSpPr>
          <p:cNvPr id="132103" name="AutoShape 7"/>
          <p:cNvSpPr>
            <a:spLocks/>
          </p:cNvSpPr>
          <p:nvPr/>
        </p:nvSpPr>
        <p:spPr bwMode="auto">
          <a:xfrm rot="-5400000" flipH="1" flipV="1">
            <a:off x="5029200" y="4572000"/>
            <a:ext cx="152400" cy="609600"/>
          </a:xfrm>
          <a:prstGeom prst="leftBrace">
            <a:avLst>
              <a:gd name="adj1" fmla="val 33333"/>
              <a:gd name="adj2" fmla="val 50000"/>
            </a:avLst>
          </a:prstGeom>
          <a:noFill/>
          <a:ln w="9525">
            <a:solidFill>
              <a:schemeClr val="tx1"/>
            </a:solidFill>
            <a:round/>
            <a:headEnd/>
            <a:tailEnd/>
          </a:ln>
        </p:spPr>
        <p:txBody>
          <a:bodyPr wrap="none" anchor="ctr"/>
          <a:lstStyle/>
          <a:p>
            <a:endParaRPr lang="en-US"/>
          </a:p>
        </p:txBody>
      </p:sp>
      <p:sp>
        <p:nvSpPr>
          <p:cNvPr id="132104" name="AutoShape 8"/>
          <p:cNvSpPr>
            <a:spLocks/>
          </p:cNvSpPr>
          <p:nvPr/>
        </p:nvSpPr>
        <p:spPr bwMode="auto">
          <a:xfrm rot="-5400000" flipH="1" flipV="1">
            <a:off x="4343400" y="4572000"/>
            <a:ext cx="152400" cy="609600"/>
          </a:xfrm>
          <a:prstGeom prst="leftBrace">
            <a:avLst>
              <a:gd name="adj1" fmla="val 33333"/>
              <a:gd name="adj2" fmla="val 50000"/>
            </a:avLst>
          </a:prstGeom>
          <a:noFill/>
          <a:ln w="9525">
            <a:solidFill>
              <a:schemeClr val="tx1"/>
            </a:solidFill>
            <a:round/>
            <a:headEnd/>
            <a:tailEnd/>
          </a:ln>
        </p:spPr>
        <p:txBody>
          <a:bodyPr wrap="none" anchor="ctr"/>
          <a:lstStyle/>
          <a:p>
            <a:endParaRPr lang="en-US"/>
          </a:p>
        </p:txBody>
      </p:sp>
      <p:sp>
        <p:nvSpPr>
          <p:cNvPr id="132105" name="AutoShape 9"/>
          <p:cNvSpPr>
            <a:spLocks/>
          </p:cNvSpPr>
          <p:nvPr/>
        </p:nvSpPr>
        <p:spPr bwMode="auto">
          <a:xfrm rot="-5400000" flipH="1" flipV="1">
            <a:off x="3657600" y="4572000"/>
            <a:ext cx="152400" cy="609600"/>
          </a:xfrm>
          <a:prstGeom prst="leftBrace">
            <a:avLst>
              <a:gd name="adj1" fmla="val 33333"/>
              <a:gd name="adj2" fmla="val 50000"/>
            </a:avLst>
          </a:prstGeom>
          <a:noFill/>
          <a:ln w="9525">
            <a:solidFill>
              <a:schemeClr val="tx1"/>
            </a:solidFill>
            <a:round/>
            <a:headEnd/>
            <a:tailEnd/>
          </a:ln>
        </p:spPr>
        <p:txBody>
          <a:bodyPr wrap="none" anchor="ctr"/>
          <a:lstStyle/>
          <a:p>
            <a:endParaRPr lang="en-US"/>
          </a:p>
        </p:txBody>
      </p:sp>
      <p:sp>
        <p:nvSpPr>
          <p:cNvPr id="132106" name="Text Box 10"/>
          <p:cNvSpPr txBox="1">
            <a:spLocks noChangeArrowheads="1"/>
          </p:cNvSpPr>
          <p:nvPr/>
        </p:nvSpPr>
        <p:spPr bwMode="auto">
          <a:xfrm>
            <a:off x="6673850" y="4419600"/>
            <a:ext cx="765175" cy="244475"/>
          </a:xfrm>
          <a:prstGeom prst="rect">
            <a:avLst/>
          </a:prstGeom>
          <a:noFill/>
          <a:ln w="9525">
            <a:noFill/>
            <a:miter lim="800000"/>
            <a:headEnd/>
            <a:tailEnd/>
          </a:ln>
        </p:spPr>
        <p:txBody>
          <a:bodyPr wrap="none">
            <a:spAutoFit/>
          </a:bodyPr>
          <a:lstStyle/>
          <a:p>
            <a:r>
              <a:rPr lang="en-US" sz="1000"/>
              <a:t>thousands</a:t>
            </a:r>
          </a:p>
        </p:txBody>
      </p:sp>
      <p:sp>
        <p:nvSpPr>
          <p:cNvPr id="132107" name="Text Box 11"/>
          <p:cNvSpPr txBox="1">
            <a:spLocks noChangeArrowheads="1"/>
          </p:cNvSpPr>
          <p:nvPr/>
        </p:nvSpPr>
        <p:spPr bwMode="auto">
          <a:xfrm>
            <a:off x="6145213" y="4572000"/>
            <a:ext cx="608012" cy="244475"/>
          </a:xfrm>
          <a:prstGeom prst="rect">
            <a:avLst/>
          </a:prstGeom>
          <a:noFill/>
          <a:ln w="9525">
            <a:noFill/>
            <a:miter lim="800000"/>
            <a:headEnd/>
            <a:tailEnd/>
          </a:ln>
        </p:spPr>
        <p:txBody>
          <a:bodyPr wrap="none">
            <a:spAutoFit/>
          </a:bodyPr>
          <a:lstStyle/>
          <a:p>
            <a:r>
              <a:rPr lang="en-US" sz="1000"/>
              <a:t>millions</a:t>
            </a:r>
          </a:p>
        </p:txBody>
      </p:sp>
      <p:sp>
        <p:nvSpPr>
          <p:cNvPr id="132108" name="Text Box 12"/>
          <p:cNvSpPr txBox="1">
            <a:spLocks noChangeArrowheads="1"/>
          </p:cNvSpPr>
          <p:nvPr/>
        </p:nvSpPr>
        <p:spPr bwMode="auto">
          <a:xfrm>
            <a:off x="5486400" y="4556125"/>
            <a:ext cx="571500" cy="244475"/>
          </a:xfrm>
          <a:prstGeom prst="rect">
            <a:avLst/>
          </a:prstGeom>
          <a:noFill/>
          <a:ln w="9525">
            <a:noFill/>
            <a:miter lim="800000"/>
            <a:headEnd/>
            <a:tailEnd/>
          </a:ln>
        </p:spPr>
        <p:txBody>
          <a:bodyPr wrap="none">
            <a:spAutoFit/>
          </a:bodyPr>
          <a:lstStyle/>
          <a:p>
            <a:r>
              <a:rPr lang="en-US" sz="1000"/>
              <a:t>billions</a:t>
            </a:r>
          </a:p>
        </p:txBody>
      </p:sp>
      <p:sp>
        <p:nvSpPr>
          <p:cNvPr id="132109" name="Text Box 13"/>
          <p:cNvSpPr txBox="1">
            <a:spLocks noChangeArrowheads="1"/>
          </p:cNvSpPr>
          <p:nvPr/>
        </p:nvSpPr>
        <p:spPr bwMode="auto">
          <a:xfrm>
            <a:off x="4784725" y="4556125"/>
            <a:ext cx="579438" cy="244475"/>
          </a:xfrm>
          <a:prstGeom prst="rect">
            <a:avLst/>
          </a:prstGeom>
          <a:noFill/>
          <a:ln w="9525">
            <a:noFill/>
            <a:miter lim="800000"/>
            <a:headEnd/>
            <a:tailEnd/>
          </a:ln>
        </p:spPr>
        <p:txBody>
          <a:bodyPr wrap="none">
            <a:spAutoFit/>
          </a:bodyPr>
          <a:lstStyle/>
          <a:p>
            <a:r>
              <a:rPr lang="en-US" sz="1000"/>
              <a:t>trillions</a:t>
            </a:r>
          </a:p>
        </p:txBody>
      </p:sp>
      <p:sp>
        <p:nvSpPr>
          <p:cNvPr id="132110" name="Text Box 14"/>
          <p:cNvSpPr txBox="1">
            <a:spLocks noChangeArrowheads="1"/>
          </p:cNvSpPr>
          <p:nvPr/>
        </p:nvSpPr>
        <p:spPr bwMode="auto">
          <a:xfrm>
            <a:off x="3962400" y="4403725"/>
            <a:ext cx="823913" cy="244475"/>
          </a:xfrm>
          <a:prstGeom prst="rect">
            <a:avLst/>
          </a:prstGeom>
          <a:noFill/>
          <a:ln w="9525">
            <a:noFill/>
            <a:miter lim="800000"/>
            <a:headEnd/>
            <a:tailEnd/>
          </a:ln>
        </p:spPr>
        <p:txBody>
          <a:bodyPr wrap="none">
            <a:spAutoFit/>
          </a:bodyPr>
          <a:lstStyle/>
          <a:p>
            <a:r>
              <a:rPr lang="en-US" sz="1000"/>
              <a:t>quadrillions</a:t>
            </a:r>
          </a:p>
        </p:txBody>
      </p:sp>
      <p:sp>
        <p:nvSpPr>
          <p:cNvPr id="132111" name="Text Box 15"/>
          <p:cNvSpPr txBox="1">
            <a:spLocks noChangeArrowheads="1"/>
          </p:cNvSpPr>
          <p:nvPr/>
        </p:nvSpPr>
        <p:spPr bwMode="auto">
          <a:xfrm>
            <a:off x="3565525" y="4325938"/>
            <a:ext cx="254000" cy="244475"/>
          </a:xfrm>
          <a:prstGeom prst="rect">
            <a:avLst/>
          </a:prstGeom>
          <a:noFill/>
          <a:ln w="9525">
            <a:noFill/>
            <a:miter lim="800000"/>
            <a:headEnd/>
            <a:tailEnd/>
          </a:ln>
        </p:spPr>
        <p:txBody>
          <a:bodyPr wrap="none">
            <a:spAutoFit/>
          </a:bodyPr>
          <a:lstStyle/>
          <a:p>
            <a:r>
              <a:rPr lang="en-US" sz="1000"/>
              <a:t>?</a:t>
            </a:r>
          </a:p>
        </p:txBody>
      </p:sp>
      <p:sp>
        <p:nvSpPr>
          <p:cNvPr id="22544" name="AutoShape 17">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132114" name="Text Box 18"/>
          <p:cNvSpPr txBox="1">
            <a:spLocks noChangeArrowheads="1"/>
          </p:cNvSpPr>
          <p:nvPr/>
        </p:nvSpPr>
        <p:spPr bwMode="auto">
          <a:xfrm>
            <a:off x="1066800" y="6132513"/>
            <a:ext cx="7059613" cy="366712"/>
          </a:xfrm>
          <a:prstGeom prst="rect">
            <a:avLst/>
          </a:prstGeom>
          <a:noFill/>
          <a:ln w="9525">
            <a:noFill/>
            <a:miter lim="800000"/>
            <a:headEnd/>
            <a:tailEnd/>
          </a:ln>
        </p:spPr>
        <p:txBody>
          <a:bodyPr wrap="none">
            <a:spAutoFit/>
          </a:bodyPr>
          <a:lstStyle/>
          <a:p>
            <a:r>
              <a:rPr lang="en-US" sz="1800"/>
              <a:t>There is Avogadro's number of particles in a mole of any substance.</a:t>
            </a:r>
          </a:p>
        </p:txBody>
      </p:sp>
      <p:sp>
        <p:nvSpPr>
          <p:cNvPr id="132115" name="Text Box 19"/>
          <p:cNvSpPr txBox="1">
            <a:spLocks noChangeArrowheads="1"/>
          </p:cNvSpPr>
          <p:nvPr/>
        </p:nvSpPr>
        <p:spPr bwMode="auto">
          <a:xfrm>
            <a:off x="762000" y="563563"/>
            <a:ext cx="3500438" cy="579437"/>
          </a:xfrm>
          <a:prstGeom prst="rect">
            <a:avLst/>
          </a:prstGeom>
          <a:noFill/>
          <a:ln w="9525">
            <a:noFill/>
            <a:miter lim="800000"/>
            <a:headEnd/>
            <a:tailEnd/>
          </a:ln>
          <a:effectLst/>
        </p:spPr>
        <p:txBody>
          <a:bodyPr wrap="none">
            <a:spAutoFit/>
          </a:bodyPr>
          <a:lstStyle/>
          <a:p>
            <a:pPr>
              <a:defRPr/>
            </a:pPr>
            <a:r>
              <a:rPr lang="en-US" sz="3200">
                <a:solidFill>
                  <a:schemeClr val="accent2"/>
                </a:solidFill>
                <a:effectLst>
                  <a:outerShdw blurRad="38100" dist="38100" dir="2700000" algn="tl">
                    <a:srgbClr val="C0C0C0"/>
                  </a:outerShdw>
                </a:effectLst>
              </a:rPr>
              <a:t>Particles in a Mole</a:t>
            </a:r>
          </a:p>
        </p:txBody>
      </p:sp>
      <p:pic>
        <p:nvPicPr>
          <p:cNvPr id="22547" name="Picture 20" descr="avogadro"/>
          <p:cNvPicPr>
            <a:picLocks noChangeAspect="1" noChangeArrowheads="1"/>
          </p:cNvPicPr>
          <p:nvPr/>
        </p:nvPicPr>
        <p:blipFill>
          <a:blip r:embed="rId4" cstate="print"/>
          <a:srcRect/>
          <a:stretch>
            <a:fillRect/>
          </a:stretch>
        </p:blipFill>
        <p:spPr bwMode="auto">
          <a:xfrm>
            <a:off x="4683125" y="642938"/>
            <a:ext cx="3257550" cy="3467100"/>
          </a:xfrm>
          <a:prstGeom prst="rect">
            <a:avLst/>
          </a:prstGeom>
          <a:noFill/>
          <a:ln w="9525">
            <a:noFill/>
            <a:miter lim="800000"/>
            <a:headEnd/>
            <a:tailEnd/>
          </a:ln>
        </p:spPr>
      </p:pic>
      <p:sp>
        <p:nvSpPr>
          <p:cNvPr id="132117" name="Freeform 21"/>
          <p:cNvSpPr>
            <a:spLocks/>
          </p:cNvSpPr>
          <p:nvPr/>
        </p:nvSpPr>
        <p:spPr bwMode="auto">
          <a:xfrm>
            <a:off x="5942013" y="1682750"/>
            <a:ext cx="231775" cy="106363"/>
          </a:xfrm>
          <a:custGeom>
            <a:avLst/>
            <a:gdLst/>
            <a:ahLst/>
            <a:cxnLst>
              <a:cxn ang="0">
                <a:pos x="2" y="50"/>
              </a:cxn>
              <a:cxn ang="0">
                <a:pos x="23" y="25"/>
              </a:cxn>
              <a:cxn ang="0">
                <a:pos x="41" y="11"/>
              </a:cxn>
              <a:cxn ang="0">
                <a:pos x="68" y="1"/>
              </a:cxn>
              <a:cxn ang="0">
                <a:pos x="91" y="4"/>
              </a:cxn>
              <a:cxn ang="0">
                <a:pos x="110" y="8"/>
              </a:cxn>
              <a:cxn ang="0">
                <a:pos x="128" y="17"/>
              </a:cxn>
              <a:cxn ang="0">
                <a:pos x="139" y="34"/>
              </a:cxn>
              <a:cxn ang="0">
                <a:pos x="142" y="50"/>
              </a:cxn>
              <a:cxn ang="0">
                <a:pos x="113" y="61"/>
              </a:cxn>
              <a:cxn ang="0">
                <a:pos x="83" y="67"/>
              </a:cxn>
              <a:cxn ang="0">
                <a:pos x="56" y="64"/>
              </a:cxn>
              <a:cxn ang="0">
                <a:pos x="28" y="61"/>
              </a:cxn>
              <a:cxn ang="0">
                <a:pos x="2" y="50"/>
              </a:cxn>
            </a:cxnLst>
            <a:rect l="0" t="0" r="r" b="b"/>
            <a:pathLst>
              <a:path w="146" h="67">
                <a:moveTo>
                  <a:pt x="2" y="50"/>
                </a:moveTo>
                <a:cubicBezTo>
                  <a:pt x="0" y="44"/>
                  <a:pt x="17" y="31"/>
                  <a:pt x="23" y="25"/>
                </a:cubicBezTo>
                <a:cubicBezTo>
                  <a:pt x="29" y="19"/>
                  <a:pt x="34" y="15"/>
                  <a:pt x="41" y="11"/>
                </a:cubicBezTo>
                <a:cubicBezTo>
                  <a:pt x="48" y="7"/>
                  <a:pt x="60" y="2"/>
                  <a:pt x="68" y="1"/>
                </a:cubicBezTo>
                <a:cubicBezTo>
                  <a:pt x="76" y="0"/>
                  <a:pt x="84" y="3"/>
                  <a:pt x="91" y="4"/>
                </a:cubicBezTo>
                <a:cubicBezTo>
                  <a:pt x="98" y="5"/>
                  <a:pt x="104" y="6"/>
                  <a:pt x="110" y="8"/>
                </a:cubicBezTo>
                <a:cubicBezTo>
                  <a:pt x="116" y="10"/>
                  <a:pt x="123" y="13"/>
                  <a:pt x="128" y="17"/>
                </a:cubicBezTo>
                <a:cubicBezTo>
                  <a:pt x="133" y="21"/>
                  <a:pt x="137" y="29"/>
                  <a:pt x="139" y="34"/>
                </a:cubicBezTo>
                <a:cubicBezTo>
                  <a:pt x="141" y="39"/>
                  <a:pt x="146" y="45"/>
                  <a:pt x="142" y="50"/>
                </a:cubicBezTo>
                <a:cubicBezTo>
                  <a:pt x="138" y="55"/>
                  <a:pt x="123" y="58"/>
                  <a:pt x="113" y="61"/>
                </a:cubicBezTo>
                <a:cubicBezTo>
                  <a:pt x="103" y="64"/>
                  <a:pt x="92" y="67"/>
                  <a:pt x="83" y="67"/>
                </a:cubicBezTo>
                <a:cubicBezTo>
                  <a:pt x="74" y="67"/>
                  <a:pt x="65" y="65"/>
                  <a:pt x="56" y="64"/>
                </a:cubicBezTo>
                <a:cubicBezTo>
                  <a:pt x="47" y="63"/>
                  <a:pt x="37" y="63"/>
                  <a:pt x="28" y="61"/>
                </a:cubicBezTo>
                <a:cubicBezTo>
                  <a:pt x="19" y="59"/>
                  <a:pt x="7" y="52"/>
                  <a:pt x="2" y="50"/>
                </a:cubicBezTo>
                <a:close/>
              </a:path>
            </a:pathLst>
          </a:custGeom>
          <a:gradFill rotWithShape="1">
            <a:gsLst>
              <a:gs pos="0">
                <a:srgbClr val="C0C0C0">
                  <a:gamma/>
                  <a:shade val="46275"/>
                  <a:invGamma/>
                </a:srgbClr>
              </a:gs>
              <a:gs pos="50000">
                <a:srgbClr val="C0C0C0">
                  <a:alpha val="96001"/>
                </a:srgbClr>
              </a:gs>
              <a:gs pos="100000">
                <a:srgbClr val="C0C0C0">
                  <a:gamma/>
                  <a:shade val="46275"/>
                  <a:invGamma/>
                </a:srgbClr>
              </a:gs>
            </a:gsLst>
            <a:lin ang="5400000" scaled="1"/>
          </a:gradFill>
          <a:ln w="9525">
            <a:noFill/>
            <a:round/>
            <a:headEnd/>
            <a:tailEnd/>
          </a:ln>
          <a:effectLst/>
        </p:spPr>
        <p:txBody>
          <a:bodyPr/>
          <a:lstStyle/>
          <a:p>
            <a:pPr>
              <a:defRPr/>
            </a:pPr>
            <a:endParaRPr lang="en-US"/>
          </a:p>
        </p:txBody>
      </p:sp>
      <p:sp>
        <p:nvSpPr>
          <p:cNvPr id="132118" name="Freeform 22"/>
          <p:cNvSpPr>
            <a:spLocks/>
          </p:cNvSpPr>
          <p:nvPr/>
        </p:nvSpPr>
        <p:spPr bwMode="auto">
          <a:xfrm>
            <a:off x="6523038" y="1684338"/>
            <a:ext cx="223837" cy="112712"/>
          </a:xfrm>
          <a:custGeom>
            <a:avLst/>
            <a:gdLst/>
            <a:ahLst/>
            <a:cxnLst>
              <a:cxn ang="0">
                <a:pos x="1" y="58"/>
              </a:cxn>
              <a:cxn ang="0">
                <a:pos x="18" y="29"/>
              </a:cxn>
              <a:cxn ang="0">
                <a:pos x="36" y="15"/>
              </a:cxn>
              <a:cxn ang="0">
                <a:pos x="63" y="5"/>
              </a:cxn>
              <a:cxn ang="0">
                <a:pos x="91" y="0"/>
              </a:cxn>
              <a:cxn ang="0">
                <a:pos x="113" y="6"/>
              </a:cxn>
              <a:cxn ang="0">
                <a:pos x="128" y="18"/>
              </a:cxn>
              <a:cxn ang="0">
                <a:pos x="134" y="34"/>
              </a:cxn>
              <a:cxn ang="0">
                <a:pos x="137" y="54"/>
              </a:cxn>
              <a:cxn ang="0">
                <a:pos x="112" y="66"/>
              </a:cxn>
              <a:cxn ang="0">
                <a:pos x="78" y="71"/>
              </a:cxn>
              <a:cxn ang="0">
                <a:pos x="51" y="68"/>
              </a:cxn>
              <a:cxn ang="0">
                <a:pos x="23" y="65"/>
              </a:cxn>
              <a:cxn ang="0">
                <a:pos x="1" y="58"/>
              </a:cxn>
            </a:cxnLst>
            <a:rect l="0" t="0" r="r" b="b"/>
            <a:pathLst>
              <a:path w="141" h="71">
                <a:moveTo>
                  <a:pt x="1" y="58"/>
                </a:moveTo>
                <a:cubicBezTo>
                  <a:pt x="0" y="52"/>
                  <a:pt x="12" y="36"/>
                  <a:pt x="18" y="29"/>
                </a:cubicBezTo>
                <a:cubicBezTo>
                  <a:pt x="24" y="22"/>
                  <a:pt x="29" y="19"/>
                  <a:pt x="36" y="15"/>
                </a:cubicBezTo>
                <a:cubicBezTo>
                  <a:pt x="43" y="11"/>
                  <a:pt x="54" y="7"/>
                  <a:pt x="63" y="5"/>
                </a:cubicBezTo>
                <a:cubicBezTo>
                  <a:pt x="72" y="3"/>
                  <a:pt x="83" y="0"/>
                  <a:pt x="91" y="0"/>
                </a:cubicBezTo>
                <a:cubicBezTo>
                  <a:pt x="99" y="0"/>
                  <a:pt x="107" y="3"/>
                  <a:pt x="113" y="6"/>
                </a:cubicBezTo>
                <a:cubicBezTo>
                  <a:pt x="119" y="9"/>
                  <a:pt x="125" y="13"/>
                  <a:pt x="128" y="18"/>
                </a:cubicBezTo>
                <a:cubicBezTo>
                  <a:pt x="131" y="23"/>
                  <a:pt x="133" y="28"/>
                  <a:pt x="134" y="34"/>
                </a:cubicBezTo>
                <a:cubicBezTo>
                  <a:pt x="135" y="40"/>
                  <a:pt x="141" y="49"/>
                  <a:pt x="137" y="54"/>
                </a:cubicBezTo>
                <a:cubicBezTo>
                  <a:pt x="133" y="59"/>
                  <a:pt x="122" y="63"/>
                  <a:pt x="112" y="66"/>
                </a:cubicBezTo>
                <a:cubicBezTo>
                  <a:pt x="102" y="69"/>
                  <a:pt x="88" y="71"/>
                  <a:pt x="78" y="71"/>
                </a:cubicBezTo>
                <a:cubicBezTo>
                  <a:pt x="68" y="71"/>
                  <a:pt x="60" y="69"/>
                  <a:pt x="51" y="68"/>
                </a:cubicBezTo>
                <a:cubicBezTo>
                  <a:pt x="42" y="67"/>
                  <a:pt x="31" y="67"/>
                  <a:pt x="23" y="65"/>
                </a:cubicBezTo>
                <a:cubicBezTo>
                  <a:pt x="15" y="63"/>
                  <a:pt x="2" y="64"/>
                  <a:pt x="1" y="58"/>
                </a:cubicBezTo>
                <a:close/>
              </a:path>
            </a:pathLst>
          </a:custGeom>
          <a:gradFill rotWithShape="1">
            <a:gsLst>
              <a:gs pos="0">
                <a:srgbClr val="808080">
                  <a:gamma/>
                  <a:shade val="46275"/>
                  <a:invGamma/>
                </a:srgbClr>
              </a:gs>
              <a:gs pos="50000">
                <a:srgbClr val="808080">
                  <a:alpha val="85001"/>
                </a:srgbClr>
              </a:gs>
              <a:gs pos="100000">
                <a:srgbClr val="808080">
                  <a:gamma/>
                  <a:shade val="46275"/>
                  <a:invGamma/>
                </a:srgbClr>
              </a:gs>
            </a:gsLst>
            <a:lin ang="5400000" scaled="1"/>
          </a:gradFill>
          <a:ln w="9525">
            <a:noFill/>
            <a:round/>
            <a:headEnd/>
            <a:tailEnd/>
          </a:ln>
          <a:effectLst/>
        </p:spPr>
        <p:txBody>
          <a:bodyPr/>
          <a:lstStyle/>
          <a:p>
            <a:pPr>
              <a:defRPr/>
            </a:pPr>
            <a:endParaRPr lang="en-US"/>
          </a:p>
        </p:txBody>
      </p:sp>
      <p:sp>
        <p:nvSpPr>
          <p:cNvPr id="132122" name="Rectangle 26"/>
          <p:cNvSpPr>
            <a:spLocks noChangeArrowheads="1"/>
          </p:cNvSpPr>
          <p:nvPr/>
        </p:nvSpPr>
        <p:spPr bwMode="auto">
          <a:xfrm>
            <a:off x="1604963" y="2992438"/>
            <a:ext cx="2232025" cy="1357312"/>
          </a:xfrm>
          <a:prstGeom prst="rect">
            <a:avLst/>
          </a:prstGeom>
          <a:solidFill>
            <a:schemeClr val="accent2"/>
          </a:solidFill>
          <a:ln w="9525">
            <a:solidFill>
              <a:schemeClr val="bg1"/>
            </a:solidFill>
            <a:miter lim="800000"/>
            <a:headEnd/>
            <a:tailEnd/>
          </a:ln>
        </p:spPr>
        <p:txBody>
          <a:bodyPr wrap="none" anchor="ctr"/>
          <a:lstStyle/>
          <a:p>
            <a:pPr algn="ctr"/>
            <a:r>
              <a:rPr lang="en-US" sz="1000">
                <a:solidFill>
                  <a:schemeClr val="bg1"/>
                </a:solidFill>
                <a:hlinkClick r:id="rId5"/>
              </a:rPr>
              <a:t>Amedeo Avogadro</a:t>
            </a:r>
            <a:r>
              <a:rPr lang="en-US" sz="1000"/>
              <a:t> </a:t>
            </a:r>
            <a:r>
              <a:rPr lang="en-US" sz="1000">
                <a:solidFill>
                  <a:schemeClr val="bg1"/>
                </a:solidFill>
              </a:rPr>
              <a:t>(1766-1856) </a:t>
            </a:r>
          </a:p>
          <a:p>
            <a:pPr algn="ctr"/>
            <a:r>
              <a:rPr lang="en-US" sz="1000">
                <a:solidFill>
                  <a:schemeClr val="bg1"/>
                </a:solidFill>
              </a:rPr>
              <a:t>never knew his own number; </a:t>
            </a:r>
          </a:p>
          <a:p>
            <a:pPr algn="ctr"/>
            <a:r>
              <a:rPr lang="en-US" sz="1000">
                <a:solidFill>
                  <a:schemeClr val="bg1"/>
                </a:solidFill>
              </a:rPr>
              <a:t>it was named in his honor by a </a:t>
            </a:r>
          </a:p>
          <a:p>
            <a:pPr algn="ctr"/>
            <a:r>
              <a:rPr lang="en-US" sz="1000">
                <a:solidFill>
                  <a:schemeClr val="bg1"/>
                </a:solidFill>
              </a:rPr>
              <a:t>French scientist in 1909. </a:t>
            </a:r>
          </a:p>
          <a:p>
            <a:pPr algn="ctr"/>
            <a:r>
              <a:rPr lang="en-US" sz="1000">
                <a:solidFill>
                  <a:schemeClr val="bg1"/>
                </a:solidFill>
              </a:rPr>
              <a:t>its value was first estimated </a:t>
            </a:r>
          </a:p>
          <a:p>
            <a:pPr algn="ctr"/>
            <a:r>
              <a:rPr lang="en-US" sz="1000">
                <a:solidFill>
                  <a:schemeClr val="bg1"/>
                </a:solidFill>
              </a:rPr>
              <a:t>by Josef Loschmidt, an Austrian </a:t>
            </a:r>
          </a:p>
          <a:p>
            <a:pPr algn="ctr"/>
            <a:r>
              <a:rPr lang="en-US" sz="1000">
                <a:solidFill>
                  <a:schemeClr val="bg1"/>
                </a:solidFill>
              </a:rPr>
              <a:t>chemistry teacher, in 1895</a:t>
            </a:r>
            <a:r>
              <a:rPr lang="en-US">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1000" fill="hold"/>
                                        <p:tgtEl>
                                          <p:spTgt spid="13209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3209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3209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209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32099">
                                            <p:txEl>
                                              <p:pRg st="1" end="1"/>
                                            </p:txEl>
                                          </p:spTgt>
                                        </p:tgtEl>
                                        <p:attrNameLst>
                                          <p:attrName>style.visibility</p:attrName>
                                        </p:attrNameLst>
                                      </p:cBhvr>
                                      <p:to>
                                        <p:strVal val="visible"/>
                                      </p:to>
                                    </p:set>
                                    <p:anim calcmode="lin" valueType="num">
                                      <p:cBhvr>
                                        <p:cTn id="15" dur="1000" fill="hold"/>
                                        <p:tgtEl>
                                          <p:spTgt spid="13209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3209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3209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3209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132100"/>
                                        </p:tgtEl>
                                        <p:attrNameLst>
                                          <p:attrName>style.visibility</p:attrName>
                                        </p:attrNameLst>
                                      </p:cBhvr>
                                      <p:to>
                                        <p:strVal val="visible"/>
                                      </p:to>
                                    </p:set>
                                    <p:anim calcmode="lin" valueType="num">
                                      <p:cBhvr additive="base">
                                        <p:cTn id="22" dur="500" fill="hold"/>
                                        <p:tgtEl>
                                          <p:spTgt spid="132100"/>
                                        </p:tgtEl>
                                        <p:attrNameLst>
                                          <p:attrName>ppt_x</p:attrName>
                                        </p:attrNameLst>
                                      </p:cBhvr>
                                      <p:tavLst>
                                        <p:tav tm="0">
                                          <p:val>
                                            <p:strVal val="#ppt_x"/>
                                          </p:val>
                                        </p:tav>
                                        <p:tav tm="100000">
                                          <p:val>
                                            <p:strVal val="#ppt_x"/>
                                          </p:val>
                                        </p:tav>
                                      </p:tavLst>
                                    </p:anim>
                                    <p:anim calcmode="lin" valueType="num">
                                      <p:cBhvr additive="base">
                                        <p:cTn id="23" dur="500" fill="hold"/>
                                        <p:tgtEl>
                                          <p:spTgt spid="132100"/>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132101"/>
                                        </p:tgtEl>
                                        <p:attrNameLst>
                                          <p:attrName>style.visibility</p:attrName>
                                        </p:attrNameLst>
                                      </p:cBhvr>
                                      <p:to>
                                        <p:strVal val="visible"/>
                                      </p:to>
                                    </p:set>
                                    <p:anim calcmode="lin" valueType="num">
                                      <p:cBhvr additive="base">
                                        <p:cTn id="27" dur="500" fill="hold"/>
                                        <p:tgtEl>
                                          <p:spTgt spid="132101"/>
                                        </p:tgtEl>
                                        <p:attrNameLst>
                                          <p:attrName>ppt_x</p:attrName>
                                        </p:attrNameLst>
                                      </p:cBhvr>
                                      <p:tavLst>
                                        <p:tav tm="0">
                                          <p:val>
                                            <p:strVal val="#ppt_x"/>
                                          </p:val>
                                        </p:tav>
                                        <p:tav tm="100000">
                                          <p:val>
                                            <p:strVal val="#ppt_x"/>
                                          </p:val>
                                        </p:tav>
                                      </p:tavLst>
                                    </p:anim>
                                    <p:anim calcmode="lin" valueType="num">
                                      <p:cBhvr additive="base">
                                        <p:cTn id="28" dur="500" fill="hold"/>
                                        <p:tgtEl>
                                          <p:spTgt spid="132101"/>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132102"/>
                                        </p:tgtEl>
                                        <p:attrNameLst>
                                          <p:attrName>style.visibility</p:attrName>
                                        </p:attrNameLst>
                                      </p:cBhvr>
                                      <p:to>
                                        <p:strVal val="visible"/>
                                      </p:to>
                                    </p:set>
                                    <p:anim calcmode="lin" valueType="num">
                                      <p:cBhvr additive="base">
                                        <p:cTn id="32" dur="500" fill="hold"/>
                                        <p:tgtEl>
                                          <p:spTgt spid="132102"/>
                                        </p:tgtEl>
                                        <p:attrNameLst>
                                          <p:attrName>ppt_x</p:attrName>
                                        </p:attrNameLst>
                                      </p:cBhvr>
                                      <p:tavLst>
                                        <p:tav tm="0">
                                          <p:val>
                                            <p:strVal val="#ppt_x"/>
                                          </p:val>
                                        </p:tav>
                                        <p:tav tm="100000">
                                          <p:val>
                                            <p:strVal val="#ppt_x"/>
                                          </p:val>
                                        </p:tav>
                                      </p:tavLst>
                                    </p:anim>
                                    <p:anim calcmode="lin" valueType="num">
                                      <p:cBhvr additive="base">
                                        <p:cTn id="33" dur="500" fill="hold"/>
                                        <p:tgtEl>
                                          <p:spTgt spid="132102"/>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132103"/>
                                        </p:tgtEl>
                                        <p:attrNameLst>
                                          <p:attrName>style.visibility</p:attrName>
                                        </p:attrNameLst>
                                      </p:cBhvr>
                                      <p:to>
                                        <p:strVal val="visible"/>
                                      </p:to>
                                    </p:set>
                                    <p:anim calcmode="lin" valueType="num">
                                      <p:cBhvr additive="base">
                                        <p:cTn id="37" dur="500" fill="hold"/>
                                        <p:tgtEl>
                                          <p:spTgt spid="132103"/>
                                        </p:tgtEl>
                                        <p:attrNameLst>
                                          <p:attrName>ppt_x</p:attrName>
                                        </p:attrNameLst>
                                      </p:cBhvr>
                                      <p:tavLst>
                                        <p:tav tm="0">
                                          <p:val>
                                            <p:strVal val="#ppt_x"/>
                                          </p:val>
                                        </p:tav>
                                        <p:tav tm="100000">
                                          <p:val>
                                            <p:strVal val="#ppt_x"/>
                                          </p:val>
                                        </p:tav>
                                      </p:tavLst>
                                    </p:anim>
                                    <p:anim calcmode="lin" valueType="num">
                                      <p:cBhvr additive="base">
                                        <p:cTn id="38" dur="500" fill="hold"/>
                                        <p:tgtEl>
                                          <p:spTgt spid="132103"/>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32104"/>
                                        </p:tgtEl>
                                        <p:attrNameLst>
                                          <p:attrName>style.visibility</p:attrName>
                                        </p:attrNameLst>
                                      </p:cBhvr>
                                      <p:to>
                                        <p:strVal val="visible"/>
                                      </p:to>
                                    </p:set>
                                    <p:anim calcmode="lin" valueType="num">
                                      <p:cBhvr additive="base">
                                        <p:cTn id="42" dur="500" fill="hold"/>
                                        <p:tgtEl>
                                          <p:spTgt spid="132104"/>
                                        </p:tgtEl>
                                        <p:attrNameLst>
                                          <p:attrName>ppt_x</p:attrName>
                                        </p:attrNameLst>
                                      </p:cBhvr>
                                      <p:tavLst>
                                        <p:tav tm="0">
                                          <p:val>
                                            <p:strVal val="#ppt_x"/>
                                          </p:val>
                                        </p:tav>
                                        <p:tav tm="100000">
                                          <p:val>
                                            <p:strVal val="#ppt_x"/>
                                          </p:val>
                                        </p:tav>
                                      </p:tavLst>
                                    </p:anim>
                                    <p:anim calcmode="lin" valueType="num">
                                      <p:cBhvr additive="base">
                                        <p:cTn id="43" dur="500" fill="hold"/>
                                        <p:tgtEl>
                                          <p:spTgt spid="132104"/>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132105"/>
                                        </p:tgtEl>
                                        <p:attrNameLst>
                                          <p:attrName>style.visibility</p:attrName>
                                        </p:attrNameLst>
                                      </p:cBhvr>
                                      <p:to>
                                        <p:strVal val="visible"/>
                                      </p:to>
                                    </p:set>
                                    <p:anim calcmode="lin" valueType="num">
                                      <p:cBhvr additive="base">
                                        <p:cTn id="47" dur="500" fill="hold"/>
                                        <p:tgtEl>
                                          <p:spTgt spid="132105"/>
                                        </p:tgtEl>
                                        <p:attrNameLst>
                                          <p:attrName>ppt_x</p:attrName>
                                        </p:attrNameLst>
                                      </p:cBhvr>
                                      <p:tavLst>
                                        <p:tav tm="0">
                                          <p:val>
                                            <p:strVal val="#ppt_x"/>
                                          </p:val>
                                        </p:tav>
                                        <p:tav tm="100000">
                                          <p:val>
                                            <p:strVal val="#ppt_x"/>
                                          </p:val>
                                        </p:tav>
                                      </p:tavLst>
                                    </p:anim>
                                    <p:anim calcmode="lin" valueType="num">
                                      <p:cBhvr additive="base">
                                        <p:cTn id="48" dur="500" fill="hold"/>
                                        <p:tgtEl>
                                          <p:spTgt spid="132105"/>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32106"/>
                                        </p:tgtEl>
                                        <p:attrNameLst>
                                          <p:attrName>style.visibility</p:attrName>
                                        </p:attrNameLst>
                                      </p:cBhvr>
                                      <p:to>
                                        <p:strVal val="visible"/>
                                      </p:to>
                                    </p:set>
                                    <p:anim calcmode="lin" valueType="num">
                                      <p:cBhvr additive="base">
                                        <p:cTn id="52" dur="500" fill="hold"/>
                                        <p:tgtEl>
                                          <p:spTgt spid="132106"/>
                                        </p:tgtEl>
                                        <p:attrNameLst>
                                          <p:attrName>ppt_x</p:attrName>
                                        </p:attrNameLst>
                                      </p:cBhvr>
                                      <p:tavLst>
                                        <p:tav tm="0">
                                          <p:val>
                                            <p:strVal val="#ppt_x"/>
                                          </p:val>
                                        </p:tav>
                                        <p:tav tm="100000">
                                          <p:val>
                                            <p:strVal val="#ppt_x"/>
                                          </p:val>
                                        </p:tav>
                                      </p:tavLst>
                                    </p:anim>
                                    <p:anim calcmode="lin" valueType="num">
                                      <p:cBhvr additive="base">
                                        <p:cTn id="53" dur="500" fill="hold"/>
                                        <p:tgtEl>
                                          <p:spTgt spid="132106"/>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132107"/>
                                        </p:tgtEl>
                                        <p:attrNameLst>
                                          <p:attrName>style.visibility</p:attrName>
                                        </p:attrNameLst>
                                      </p:cBhvr>
                                      <p:to>
                                        <p:strVal val="visible"/>
                                      </p:to>
                                    </p:set>
                                    <p:anim calcmode="lin" valueType="num">
                                      <p:cBhvr additive="base">
                                        <p:cTn id="57" dur="500" fill="hold"/>
                                        <p:tgtEl>
                                          <p:spTgt spid="132107"/>
                                        </p:tgtEl>
                                        <p:attrNameLst>
                                          <p:attrName>ppt_x</p:attrName>
                                        </p:attrNameLst>
                                      </p:cBhvr>
                                      <p:tavLst>
                                        <p:tav tm="0">
                                          <p:val>
                                            <p:strVal val="#ppt_x"/>
                                          </p:val>
                                        </p:tav>
                                        <p:tav tm="100000">
                                          <p:val>
                                            <p:strVal val="#ppt_x"/>
                                          </p:val>
                                        </p:tav>
                                      </p:tavLst>
                                    </p:anim>
                                    <p:anim calcmode="lin" valueType="num">
                                      <p:cBhvr additive="base">
                                        <p:cTn id="58" dur="500" fill="hold"/>
                                        <p:tgtEl>
                                          <p:spTgt spid="132107"/>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32108"/>
                                        </p:tgtEl>
                                        <p:attrNameLst>
                                          <p:attrName>style.visibility</p:attrName>
                                        </p:attrNameLst>
                                      </p:cBhvr>
                                      <p:to>
                                        <p:strVal val="visible"/>
                                      </p:to>
                                    </p:set>
                                    <p:anim calcmode="lin" valueType="num">
                                      <p:cBhvr additive="base">
                                        <p:cTn id="62" dur="500" fill="hold"/>
                                        <p:tgtEl>
                                          <p:spTgt spid="132108"/>
                                        </p:tgtEl>
                                        <p:attrNameLst>
                                          <p:attrName>ppt_x</p:attrName>
                                        </p:attrNameLst>
                                      </p:cBhvr>
                                      <p:tavLst>
                                        <p:tav tm="0">
                                          <p:val>
                                            <p:strVal val="#ppt_x"/>
                                          </p:val>
                                        </p:tav>
                                        <p:tav tm="100000">
                                          <p:val>
                                            <p:strVal val="#ppt_x"/>
                                          </p:val>
                                        </p:tav>
                                      </p:tavLst>
                                    </p:anim>
                                    <p:anim calcmode="lin" valueType="num">
                                      <p:cBhvr additive="base">
                                        <p:cTn id="63" dur="500" fill="hold"/>
                                        <p:tgtEl>
                                          <p:spTgt spid="132108"/>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132109"/>
                                        </p:tgtEl>
                                        <p:attrNameLst>
                                          <p:attrName>style.visibility</p:attrName>
                                        </p:attrNameLst>
                                      </p:cBhvr>
                                      <p:to>
                                        <p:strVal val="visible"/>
                                      </p:to>
                                    </p:set>
                                    <p:anim calcmode="lin" valueType="num">
                                      <p:cBhvr additive="base">
                                        <p:cTn id="67" dur="500" fill="hold"/>
                                        <p:tgtEl>
                                          <p:spTgt spid="132109"/>
                                        </p:tgtEl>
                                        <p:attrNameLst>
                                          <p:attrName>ppt_x</p:attrName>
                                        </p:attrNameLst>
                                      </p:cBhvr>
                                      <p:tavLst>
                                        <p:tav tm="0">
                                          <p:val>
                                            <p:strVal val="#ppt_x"/>
                                          </p:val>
                                        </p:tav>
                                        <p:tav tm="100000">
                                          <p:val>
                                            <p:strVal val="#ppt_x"/>
                                          </p:val>
                                        </p:tav>
                                      </p:tavLst>
                                    </p:anim>
                                    <p:anim calcmode="lin" valueType="num">
                                      <p:cBhvr additive="base">
                                        <p:cTn id="68" dur="500" fill="hold"/>
                                        <p:tgtEl>
                                          <p:spTgt spid="132109"/>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32110"/>
                                        </p:tgtEl>
                                        <p:attrNameLst>
                                          <p:attrName>style.visibility</p:attrName>
                                        </p:attrNameLst>
                                      </p:cBhvr>
                                      <p:to>
                                        <p:strVal val="visible"/>
                                      </p:to>
                                    </p:set>
                                    <p:anim calcmode="lin" valueType="num">
                                      <p:cBhvr additive="base">
                                        <p:cTn id="72" dur="500" fill="hold"/>
                                        <p:tgtEl>
                                          <p:spTgt spid="132110"/>
                                        </p:tgtEl>
                                        <p:attrNameLst>
                                          <p:attrName>ppt_x</p:attrName>
                                        </p:attrNameLst>
                                      </p:cBhvr>
                                      <p:tavLst>
                                        <p:tav tm="0">
                                          <p:val>
                                            <p:strVal val="#ppt_x"/>
                                          </p:val>
                                        </p:tav>
                                        <p:tav tm="100000">
                                          <p:val>
                                            <p:strVal val="#ppt_x"/>
                                          </p:val>
                                        </p:tav>
                                      </p:tavLst>
                                    </p:anim>
                                    <p:anim calcmode="lin" valueType="num">
                                      <p:cBhvr additive="base">
                                        <p:cTn id="73" dur="500" fill="hold"/>
                                        <p:tgtEl>
                                          <p:spTgt spid="132110"/>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132111"/>
                                        </p:tgtEl>
                                        <p:attrNameLst>
                                          <p:attrName>style.visibility</p:attrName>
                                        </p:attrNameLst>
                                      </p:cBhvr>
                                      <p:to>
                                        <p:strVal val="visible"/>
                                      </p:to>
                                    </p:set>
                                    <p:anim calcmode="lin" valueType="num">
                                      <p:cBhvr additive="base">
                                        <p:cTn id="77" dur="500" fill="hold"/>
                                        <p:tgtEl>
                                          <p:spTgt spid="132111"/>
                                        </p:tgtEl>
                                        <p:attrNameLst>
                                          <p:attrName>ppt_x</p:attrName>
                                        </p:attrNameLst>
                                      </p:cBhvr>
                                      <p:tavLst>
                                        <p:tav tm="0">
                                          <p:val>
                                            <p:strVal val="#ppt_x"/>
                                          </p:val>
                                        </p:tav>
                                        <p:tav tm="100000">
                                          <p:val>
                                            <p:strVal val="#ppt_x"/>
                                          </p:val>
                                        </p:tav>
                                      </p:tavLst>
                                    </p:anim>
                                    <p:anim calcmode="lin" valueType="num">
                                      <p:cBhvr additive="base">
                                        <p:cTn id="78" dur="500" fill="hold"/>
                                        <p:tgtEl>
                                          <p:spTgt spid="13211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7" presetClass="entr" presetSubtype="10" fill="hold" grpId="0" nodeType="clickEffect">
                                  <p:stCondLst>
                                    <p:cond delay="0"/>
                                  </p:stCondLst>
                                  <p:childTnLst>
                                    <p:set>
                                      <p:cBhvr>
                                        <p:cTn id="82" dur="1" fill="hold">
                                          <p:stCondLst>
                                            <p:cond delay="0"/>
                                          </p:stCondLst>
                                        </p:cTn>
                                        <p:tgtEl>
                                          <p:spTgt spid="132114"/>
                                        </p:tgtEl>
                                        <p:attrNameLst>
                                          <p:attrName>style.visibility</p:attrName>
                                        </p:attrNameLst>
                                      </p:cBhvr>
                                      <p:to>
                                        <p:strVal val="visible"/>
                                      </p:to>
                                    </p:set>
                                    <p:anim calcmode="lin" valueType="num">
                                      <p:cBhvr>
                                        <p:cTn id="83" dur="500" fill="hold"/>
                                        <p:tgtEl>
                                          <p:spTgt spid="132114"/>
                                        </p:tgtEl>
                                        <p:attrNameLst>
                                          <p:attrName>ppt_w</p:attrName>
                                        </p:attrNameLst>
                                      </p:cBhvr>
                                      <p:tavLst>
                                        <p:tav tm="0">
                                          <p:val>
                                            <p:fltVal val="0"/>
                                          </p:val>
                                        </p:tav>
                                        <p:tav tm="100000">
                                          <p:val>
                                            <p:strVal val="#ppt_w"/>
                                          </p:val>
                                        </p:tav>
                                      </p:tavLst>
                                    </p:anim>
                                    <p:anim calcmode="lin" valueType="num">
                                      <p:cBhvr>
                                        <p:cTn id="84" dur="500" fill="hold"/>
                                        <p:tgtEl>
                                          <p:spTgt spid="132114"/>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132117"/>
                                        </p:tgtEl>
                                        <p:attrNameLst>
                                          <p:attrName>style.visibility</p:attrName>
                                        </p:attrNameLst>
                                      </p:cBhvr>
                                      <p:to>
                                        <p:strVal val="visible"/>
                                      </p:to>
                                    </p:set>
                                    <p:animEffect transition="in" filter="wipe(up)">
                                      <p:cBhvr>
                                        <p:cTn id="89" dur="500"/>
                                        <p:tgtEl>
                                          <p:spTgt spid="132117"/>
                                        </p:tgtEl>
                                      </p:cBhvr>
                                    </p:animEffect>
                                  </p:childTnLst>
                                </p:cTn>
                              </p:par>
                              <p:par>
                                <p:cTn id="90" presetID="22" presetClass="entr" presetSubtype="1" fill="hold" nodeType="withEffect">
                                  <p:stCondLst>
                                    <p:cond delay="0"/>
                                  </p:stCondLst>
                                  <p:childTnLst>
                                    <p:set>
                                      <p:cBhvr>
                                        <p:cTn id="91" dur="1" fill="hold">
                                          <p:stCondLst>
                                            <p:cond delay="0"/>
                                          </p:stCondLst>
                                        </p:cTn>
                                        <p:tgtEl>
                                          <p:spTgt spid="132118"/>
                                        </p:tgtEl>
                                        <p:attrNameLst>
                                          <p:attrName>style.visibility</p:attrName>
                                        </p:attrNameLst>
                                      </p:cBhvr>
                                      <p:to>
                                        <p:strVal val="visible"/>
                                      </p:to>
                                    </p:set>
                                    <p:animEffect transition="in" filter="wipe(up)">
                                      <p:cBhvr>
                                        <p:cTn id="92" dur="500"/>
                                        <p:tgtEl>
                                          <p:spTgt spid="132118"/>
                                        </p:tgtEl>
                                      </p:cBhvr>
                                    </p:animEffect>
                                  </p:childTnLst>
                                </p:cTn>
                              </p:par>
                            </p:childTnLst>
                          </p:cTn>
                        </p:par>
                        <p:par>
                          <p:cTn id="93" fill="hold">
                            <p:stCondLst>
                              <p:cond delay="500"/>
                            </p:stCondLst>
                            <p:childTnLst>
                              <p:par>
                                <p:cTn id="94" presetID="22" presetClass="exit" presetSubtype="4" fill="hold" nodeType="afterEffect">
                                  <p:stCondLst>
                                    <p:cond delay="0"/>
                                  </p:stCondLst>
                                  <p:childTnLst>
                                    <p:animEffect transition="out" filter="wipe(down)">
                                      <p:cBhvr>
                                        <p:cTn id="95" dur="500"/>
                                        <p:tgtEl>
                                          <p:spTgt spid="132117"/>
                                        </p:tgtEl>
                                      </p:cBhvr>
                                    </p:animEffect>
                                    <p:set>
                                      <p:cBhvr>
                                        <p:cTn id="96" dur="1" fill="hold">
                                          <p:stCondLst>
                                            <p:cond delay="499"/>
                                          </p:stCondLst>
                                        </p:cTn>
                                        <p:tgtEl>
                                          <p:spTgt spid="132117"/>
                                        </p:tgtEl>
                                        <p:attrNameLst>
                                          <p:attrName>style.visibility</p:attrName>
                                        </p:attrNameLst>
                                      </p:cBhvr>
                                      <p:to>
                                        <p:strVal val="hidden"/>
                                      </p:to>
                                    </p:set>
                                  </p:childTnLst>
                                </p:cTn>
                              </p:par>
                              <p:par>
                                <p:cTn id="97" presetID="22" presetClass="exit" presetSubtype="4" fill="hold" nodeType="withEffect">
                                  <p:stCondLst>
                                    <p:cond delay="0"/>
                                  </p:stCondLst>
                                  <p:childTnLst>
                                    <p:animEffect transition="out" filter="wipe(down)">
                                      <p:cBhvr>
                                        <p:cTn id="98" dur="500"/>
                                        <p:tgtEl>
                                          <p:spTgt spid="132118"/>
                                        </p:tgtEl>
                                      </p:cBhvr>
                                    </p:animEffect>
                                    <p:set>
                                      <p:cBhvr>
                                        <p:cTn id="99" dur="1" fill="hold">
                                          <p:stCondLst>
                                            <p:cond delay="499"/>
                                          </p:stCondLst>
                                        </p:cTn>
                                        <p:tgtEl>
                                          <p:spTgt spid="132118"/>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nodeType="clickEffect">
                                  <p:stCondLst>
                                    <p:cond delay="0"/>
                                  </p:stCondLst>
                                  <p:childTnLst>
                                    <p:set>
                                      <p:cBhvr>
                                        <p:cTn id="103" dur="1" fill="hold">
                                          <p:stCondLst>
                                            <p:cond delay="0"/>
                                          </p:stCondLst>
                                        </p:cTn>
                                        <p:tgtEl>
                                          <p:spTgt spid="132117"/>
                                        </p:tgtEl>
                                        <p:attrNameLst>
                                          <p:attrName>style.visibility</p:attrName>
                                        </p:attrNameLst>
                                      </p:cBhvr>
                                      <p:to>
                                        <p:strVal val="visible"/>
                                      </p:to>
                                    </p:set>
                                    <p:animEffect transition="in" filter="wipe(up)">
                                      <p:cBhvr>
                                        <p:cTn id="104" dur="500"/>
                                        <p:tgtEl>
                                          <p:spTgt spid="132117"/>
                                        </p:tgtEl>
                                      </p:cBhvr>
                                    </p:animEffect>
                                  </p:childTnLst>
                                </p:cTn>
                              </p:par>
                            </p:childTnLst>
                          </p:cTn>
                        </p:par>
                        <p:par>
                          <p:cTn id="105" fill="hold">
                            <p:stCondLst>
                              <p:cond delay="500"/>
                            </p:stCondLst>
                            <p:childTnLst>
                              <p:par>
                                <p:cTn id="106" presetID="22" presetClass="exit" presetSubtype="4" fill="hold" nodeType="afterEffect">
                                  <p:stCondLst>
                                    <p:cond delay="0"/>
                                  </p:stCondLst>
                                  <p:childTnLst>
                                    <p:animEffect transition="out" filter="wipe(down)">
                                      <p:cBhvr>
                                        <p:cTn id="107" dur="500"/>
                                        <p:tgtEl>
                                          <p:spTgt spid="132117"/>
                                        </p:tgtEl>
                                      </p:cBhvr>
                                    </p:animEffect>
                                    <p:set>
                                      <p:cBhvr>
                                        <p:cTn id="108" dur="1" fill="hold">
                                          <p:stCondLst>
                                            <p:cond delay="499"/>
                                          </p:stCondLst>
                                        </p:cTn>
                                        <p:tgtEl>
                                          <p:spTgt spid="132117"/>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53" presetClass="entr" presetSubtype="0" fill="hold" grpId="0" nodeType="clickEffect">
                                  <p:stCondLst>
                                    <p:cond delay="0"/>
                                  </p:stCondLst>
                                  <p:childTnLst>
                                    <p:set>
                                      <p:cBhvr>
                                        <p:cTn id="112" dur="1" fill="hold">
                                          <p:stCondLst>
                                            <p:cond delay="0"/>
                                          </p:stCondLst>
                                        </p:cTn>
                                        <p:tgtEl>
                                          <p:spTgt spid="132122"/>
                                        </p:tgtEl>
                                        <p:attrNameLst>
                                          <p:attrName>style.visibility</p:attrName>
                                        </p:attrNameLst>
                                      </p:cBhvr>
                                      <p:to>
                                        <p:strVal val="visible"/>
                                      </p:to>
                                    </p:set>
                                    <p:anim calcmode="lin" valueType="num">
                                      <p:cBhvr>
                                        <p:cTn id="113" dur="500" fill="hold"/>
                                        <p:tgtEl>
                                          <p:spTgt spid="132122"/>
                                        </p:tgtEl>
                                        <p:attrNameLst>
                                          <p:attrName>ppt_w</p:attrName>
                                        </p:attrNameLst>
                                      </p:cBhvr>
                                      <p:tavLst>
                                        <p:tav tm="0">
                                          <p:val>
                                            <p:fltVal val="0"/>
                                          </p:val>
                                        </p:tav>
                                        <p:tav tm="100000">
                                          <p:val>
                                            <p:strVal val="#ppt_w"/>
                                          </p:val>
                                        </p:tav>
                                      </p:tavLst>
                                    </p:anim>
                                    <p:anim calcmode="lin" valueType="num">
                                      <p:cBhvr>
                                        <p:cTn id="114" dur="500" fill="hold"/>
                                        <p:tgtEl>
                                          <p:spTgt spid="132122"/>
                                        </p:tgtEl>
                                        <p:attrNameLst>
                                          <p:attrName>ppt_h</p:attrName>
                                        </p:attrNameLst>
                                      </p:cBhvr>
                                      <p:tavLst>
                                        <p:tav tm="0">
                                          <p:val>
                                            <p:fltVal val="0"/>
                                          </p:val>
                                        </p:tav>
                                        <p:tav tm="100000">
                                          <p:val>
                                            <p:strVal val="#ppt_h"/>
                                          </p:val>
                                        </p:tav>
                                      </p:tavLst>
                                    </p:anim>
                                    <p:animEffect transition="in" filter="fade">
                                      <p:cBhvr>
                                        <p:cTn id="115" dur="500"/>
                                        <p:tgtEl>
                                          <p:spTgt spid="132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autoUpdateAnimBg="0"/>
      <p:bldP spid="132100" grpId="0" animBg="1"/>
      <p:bldP spid="132101" grpId="0" animBg="1"/>
      <p:bldP spid="132102" grpId="0" animBg="1"/>
      <p:bldP spid="132103" grpId="0" animBg="1"/>
      <p:bldP spid="132104" grpId="0" animBg="1"/>
      <p:bldP spid="132105" grpId="0" animBg="1"/>
      <p:bldP spid="132106" grpId="0" autoUpdateAnimBg="0"/>
      <p:bldP spid="132107" grpId="0" autoUpdateAnimBg="0"/>
      <p:bldP spid="132108" grpId="0" autoUpdateAnimBg="0"/>
      <p:bldP spid="132109" grpId="0" autoUpdateAnimBg="0"/>
      <p:bldP spid="132110" grpId="0" autoUpdateAnimBg="0"/>
      <p:bldP spid="132111" grpId="0" autoUpdateAnimBg="0"/>
      <p:bldP spid="132114" grpId="0"/>
      <p:bldP spid="132122"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6"/>
          <p:cNvSpPr>
            <a:spLocks noChangeArrowheads="1"/>
          </p:cNvSpPr>
          <p:nvPr/>
        </p:nvSpPr>
        <p:spPr bwMode="auto">
          <a:xfrm>
            <a:off x="263525" y="612775"/>
            <a:ext cx="8680450" cy="895350"/>
          </a:xfrm>
          <a:prstGeom prst="rect">
            <a:avLst/>
          </a:prstGeom>
          <a:noFill/>
          <a:ln w="9525">
            <a:noFill/>
            <a:miter lim="800000"/>
            <a:headEnd/>
            <a:tailEnd/>
          </a:ln>
        </p:spPr>
        <p:txBody>
          <a:bodyPr>
            <a:spAutoFit/>
          </a:bodyPr>
          <a:lstStyle/>
          <a:p>
            <a:pPr>
              <a:lnSpc>
                <a:spcPct val="110000"/>
              </a:lnSpc>
            </a:pPr>
            <a:r>
              <a:rPr lang="en-US" sz="2400"/>
              <a:t>    When 45.8 g of K</a:t>
            </a:r>
            <a:r>
              <a:rPr lang="en-US" sz="2400" baseline="-25000"/>
              <a:t>2</a:t>
            </a:r>
            <a:r>
              <a:rPr lang="en-US" sz="2400"/>
              <a:t>CO</a:t>
            </a:r>
            <a:r>
              <a:rPr lang="en-US" sz="2400" baseline="-25000"/>
              <a:t>3</a:t>
            </a:r>
            <a:r>
              <a:rPr lang="en-US" sz="2400"/>
              <a:t> react with excess HCl, 46.3 g of KCl are formed.  Calculate the theoretical and % yields of KCl. </a:t>
            </a:r>
          </a:p>
        </p:txBody>
      </p:sp>
      <p:sp>
        <p:nvSpPr>
          <p:cNvPr id="442375" name="Rectangle 7"/>
          <p:cNvSpPr>
            <a:spLocks noChangeArrowheads="1"/>
          </p:cNvSpPr>
          <p:nvPr/>
        </p:nvSpPr>
        <p:spPr bwMode="auto">
          <a:xfrm>
            <a:off x="1176338" y="2159000"/>
            <a:ext cx="2009775" cy="823913"/>
          </a:xfrm>
          <a:prstGeom prst="rect">
            <a:avLst/>
          </a:prstGeom>
          <a:noFill/>
          <a:ln w="9525">
            <a:noFill/>
            <a:miter lim="800000"/>
            <a:headEnd/>
            <a:tailEnd/>
          </a:ln>
        </p:spPr>
        <p:txBody>
          <a:bodyPr/>
          <a:lstStyle/>
          <a:p>
            <a:pPr marL="342900" indent="-342900">
              <a:lnSpc>
                <a:spcPct val="110000"/>
              </a:lnSpc>
            </a:pPr>
            <a:r>
              <a:rPr lang="en-US" sz="3200"/>
              <a:t>K</a:t>
            </a:r>
            <a:r>
              <a:rPr lang="en-US" sz="3200" baseline="-25000"/>
              <a:t>2</a:t>
            </a:r>
            <a:r>
              <a:rPr lang="en-US" sz="3200"/>
              <a:t>CO</a:t>
            </a:r>
            <a:r>
              <a:rPr lang="en-US" sz="3200" baseline="-25000"/>
              <a:t>3</a:t>
            </a:r>
            <a:r>
              <a:rPr lang="en-US" sz="3200"/>
              <a:t> +</a:t>
            </a:r>
          </a:p>
        </p:txBody>
      </p:sp>
      <p:sp>
        <p:nvSpPr>
          <p:cNvPr id="442376" name="Rectangle 8"/>
          <p:cNvSpPr>
            <a:spLocks noChangeArrowheads="1"/>
          </p:cNvSpPr>
          <p:nvPr/>
        </p:nvSpPr>
        <p:spPr bwMode="auto">
          <a:xfrm>
            <a:off x="1009650" y="2820988"/>
            <a:ext cx="1831975" cy="717550"/>
          </a:xfrm>
          <a:prstGeom prst="rect">
            <a:avLst/>
          </a:prstGeom>
          <a:noFill/>
          <a:ln w="9525">
            <a:noFill/>
            <a:miter lim="800000"/>
            <a:headEnd/>
            <a:tailEnd/>
          </a:ln>
        </p:spPr>
        <p:txBody>
          <a:bodyPr/>
          <a:lstStyle/>
          <a:p>
            <a:pPr marL="342900" indent="-342900" algn="ctr"/>
            <a:r>
              <a:rPr lang="en-US" sz="2000">
                <a:solidFill>
                  <a:schemeClr val="accent2"/>
                </a:solidFill>
              </a:rPr>
              <a:t>45.8 g</a:t>
            </a:r>
          </a:p>
        </p:txBody>
      </p:sp>
      <p:sp>
        <p:nvSpPr>
          <p:cNvPr id="442377" name="Rectangle 9"/>
          <p:cNvSpPr>
            <a:spLocks noChangeArrowheads="1"/>
          </p:cNvSpPr>
          <p:nvPr/>
        </p:nvSpPr>
        <p:spPr bwMode="auto">
          <a:xfrm>
            <a:off x="4538663" y="2820988"/>
            <a:ext cx="1158875" cy="717550"/>
          </a:xfrm>
          <a:prstGeom prst="rect">
            <a:avLst/>
          </a:prstGeom>
          <a:noFill/>
          <a:ln w="9525">
            <a:noFill/>
            <a:miter lim="800000"/>
            <a:headEnd/>
            <a:tailEnd/>
          </a:ln>
        </p:spPr>
        <p:txBody>
          <a:bodyPr/>
          <a:lstStyle/>
          <a:p>
            <a:pPr marL="342900" indent="-342900" algn="ctr"/>
            <a:r>
              <a:rPr lang="en-US" sz="2000">
                <a:solidFill>
                  <a:schemeClr val="accent2"/>
                </a:solidFill>
              </a:rPr>
              <a:t> </a:t>
            </a:r>
          </a:p>
        </p:txBody>
      </p:sp>
      <p:sp>
        <p:nvSpPr>
          <p:cNvPr id="442380" name="Rectangle 12"/>
          <p:cNvSpPr>
            <a:spLocks noChangeArrowheads="1"/>
          </p:cNvSpPr>
          <p:nvPr/>
        </p:nvSpPr>
        <p:spPr bwMode="auto">
          <a:xfrm>
            <a:off x="4689475" y="1879600"/>
            <a:ext cx="889000" cy="396875"/>
          </a:xfrm>
          <a:prstGeom prst="rect">
            <a:avLst/>
          </a:prstGeom>
          <a:noFill/>
          <a:ln w="9525">
            <a:noFill/>
            <a:miter lim="800000"/>
            <a:headEnd/>
            <a:tailEnd/>
          </a:ln>
        </p:spPr>
        <p:txBody>
          <a:bodyPr wrap="none">
            <a:spAutoFit/>
          </a:bodyPr>
          <a:lstStyle/>
          <a:p>
            <a:r>
              <a:rPr lang="en-US" sz="2000">
                <a:solidFill>
                  <a:srgbClr val="006600"/>
                </a:solidFill>
              </a:rPr>
              <a:t>46.3 g</a:t>
            </a:r>
          </a:p>
        </p:txBody>
      </p:sp>
      <p:sp>
        <p:nvSpPr>
          <p:cNvPr id="442381" name="Rectangle 13"/>
          <p:cNvSpPr>
            <a:spLocks noChangeArrowheads="1"/>
          </p:cNvSpPr>
          <p:nvPr/>
        </p:nvSpPr>
        <p:spPr bwMode="auto">
          <a:xfrm>
            <a:off x="4621213" y="1590675"/>
            <a:ext cx="1071562" cy="304800"/>
          </a:xfrm>
          <a:prstGeom prst="rect">
            <a:avLst/>
          </a:prstGeom>
          <a:noFill/>
          <a:ln w="9525">
            <a:noFill/>
            <a:miter lim="800000"/>
            <a:headEnd/>
            <a:tailEnd/>
          </a:ln>
        </p:spPr>
        <p:txBody>
          <a:bodyPr wrap="none">
            <a:spAutoFit/>
          </a:bodyPr>
          <a:lstStyle/>
          <a:p>
            <a:r>
              <a:rPr lang="en-US">
                <a:solidFill>
                  <a:srgbClr val="006600"/>
                </a:solidFill>
              </a:rPr>
              <a:t>actual yield</a:t>
            </a:r>
          </a:p>
        </p:txBody>
      </p:sp>
      <p:sp>
        <p:nvSpPr>
          <p:cNvPr id="442382" name="Rectangle 14"/>
          <p:cNvSpPr>
            <a:spLocks noChangeArrowheads="1"/>
          </p:cNvSpPr>
          <p:nvPr/>
        </p:nvSpPr>
        <p:spPr bwMode="auto">
          <a:xfrm>
            <a:off x="3033713" y="2819400"/>
            <a:ext cx="895350" cy="366713"/>
          </a:xfrm>
          <a:prstGeom prst="rect">
            <a:avLst/>
          </a:prstGeom>
          <a:noFill/>
          <a:ln w="9525">
            <a:noFill/>
            <a:miter lim="800000"/>
            <a:headEnd/>
            <a:tailEnd/>
          </a:ln>
        </p:spPr>
        <p:txBody>
          <a:bodyPr wrap="none">
            <a:spAutoFit/>
          </a:bodyPr>
          <a:lstStyle/>
          <a:p>
            <a:r>
              <a:rPr lang="en-US" sz="1800">
                <a:solidFill>
                  <a:srgbClr val="FF0000"/>
                </a:solidFill>
              </a:rPr>
              <a:t>excess</a:t>
            </a:r>
          </a:p>
        </p:txBody>
      </p:sp>
      <p:sp>
        <p:nvSpPr>
          <p:cNvPr id="442384" name="Rectangle 16"/>
          <p:cNvSpPr>
            <a:spLocks noChangeArrowheads="1"/>
          </p:cNvSpPr>
          <p:nvPr/>
        </p:nvSpPr>
        <p:spPr bwMode="auto">
          <a:xfrm>
            <a:off x="2971800" y="2203450"/>
            <a:ext cx="1087438" cy="579438"/>
          </a:xfrm>
          <a:prstGeom prst="rect">
            <a:avLst/>
          </a:prstGeom>
          <a:noFill/>
          <a:ln w="9525">
            <a:noFill/>
            <a:miter lim="800000"/>
            <a:headEnd/>
            <a:tailEnd/>
          </a:ln>
        </p:spPr>
        <p:txBody>
          <a:bodyPr wrap="none">
            <a:spAutoFit/>
          </a:bodyPr>
          <a:lstStyle/>
          <a:p>
            <a:r>
              <a:rPr lang="en-US" sz="3200"/>
              <a:t>  HCl</a:t>
            </a:r>
          </a:p>
        </p:txBody>
      </p:sp>
      <p:sp>
        <p:nvSpPr>
          <p:cNvPr id="442385" name="Rectangle 17"/>
          <p:cNvSpPr>
            <a:spLocks noChangeArrowheads="1"/>
          </p:cNvSpPr>
          <p:nvPr/>
        </p:nvSpPr>
        <p:spPr bwMode="auto">
          <a:xfrm>
            <a:off x="4408488" y="3219450"/>
            <a:ext cx="1416050" cy="304800"/>
          </a:xfrm>
          <a:prstGeom prst="rect">
            <a:avLst/>
          </a:prstGeom>
          <a:noFill/>
          <a:ln w="9525">
            <a:noFill/>
            <a:miter lim="800000"/>
            <a:headEnd/>
            <a:tailEnd/>
          </a:ln>
        </p:spPr>
        <p:txBody>
          <a:bodyPr wrap="none">
            <a:spAutoFit/>
          </a:bodyPr>
          <a:lstStyle/>
          <a:p>
            <a:r>
              <a:rPr lang="en-US">
                <a:solidFill>
                  <a:schemeClr val="accent2"/>
                </a:solidFill>
              </a:rPr>
              <a:t>theoretical yield</a:t>
            </a:r>
          </a:p>
        </p:txBody>
      </p:sp>
      <p:sp>
        <p:nvSpPr>
          <p:cNvPr id="442403" name="Rectangle 35"/>
          <p:cNvSpPr>
            <a:spLocks noChangeArrowheads="1"/>
          </p:cNvSpPr>
          <p:nvPr/>
        </p:nvSpPr>
        <p:spPr bwMode="auto">
          <a:xfrm>
            <a:off x="325438" y="3627438"/>
            <a:ext cx="1581150" cy="304800"/>
          </a:xfrm>
          <a:prstGeom prst="rect">
            <a:avLst/>
          </a:prstGeom>
          <a:noFill/>
          <a:ln w="9525">
            <a:noFill/>
            <a:miter lim="800000"/>
            <a:headEnd/>
            <a:tailEnd/>
          </a:ln>
        </p:spPr>
        <p:txBody>
          <a:bodyPr wrap="none">
            <a:spAutoFit/>
          </a:bodyPr>
          <a:lstStyle/>
          <a:p>
            <a:r>
              <a:rPr lang="en-US" b="1">
                <a:solidFill>
                  <a:schemeClr val="accent2"/>
                </a:solidFill>
              </a:rPr>
              <a:t>Theoretical yield</a:t>
            </a:r>
          </a:p>
        </p:txBody>
      </p:sp>
      <p:sp>
        <p:nvSpPr>
          <p:cNvPr id="442404" name="Text Box 36"/>
          <p:cNvSpPr txBox="1">
            <a:spLocks noChangeArrowheads="1"/>
          </p:cNvSpPr>
          <p:nvPr/>
        </p:nvSpPr>
        <p:spPr bwMode="auto">
          <a:xfrm>
            <a:off x="112713" y="4111625"/>
            <a:ext cx="2800350" cy="396875"/>
          </a:xfrm>
          <a:prstGeom prst="rect">
            <a:avLst/>
          </a:prstGeom>
          <a:noFill/>
          <a:ln w="9525">
            <a:noFill/>
            <a:miter lim="800000"/>
            <a:headEnd/>
            <a:tailEnd/>
          </a:ln>
        </p:spPr>
        <p:txBody>
          <a:bodyPr wrap="none">
            <a:spAutoFit/>
          </a:bodyPr>
          <a:lstStyle/>
          <a:p>
            <a:r>
              <a:rPr lang="en-US" sz="2000"/>
              <a:t>x g KCl = 45.8 g K</a:t>
            </a:r>
            <a:r>
              <a:rPr lang="en-US" sz="2000" baseline="-25000"/>
              <a:t>2</a:t>
            </a:r>
            <a:r>
              <a:rPr lang="en-US" sz="2000"/>
              <a:t>CO</a:t>
            </a:r>
            <a:r>
              <a:rPr lang="en-US" sz="2000" baseline="-25000"/>
              <a:t>3</a:t>
            </a:r>
          </a:p>
        </p:txBody>
      </p:sp>
      <p:sp>
        <p:nvSpPr>
          <p:cNvPr id="442405" name="Text Box 37"/>
          <p:cNvSpPr txBox="1">
            <a:spLocks noChangeArrowheads="1"/>
          </p:cNvSpPr>
          <p:nvPr/>
        </p:nvSpPr>
        <p:spPr bwMode="auto">
          <a:xfrm>
            <a:off x="7542213" y="4110038"/>
            <a:ext cx="1587500" cy="396875"/>
          </a:xfrm>
          <a:prstGeom prst="rect">
            <a:avLst/>
          </a:prstGeom>
          <a:noFill/>
          <a:ln w="9525">
            <a:noFill/>
            <a:miter lim="800000"/>
            <a:headEnd/>
            <a:tailEnd/>
          </a:ln>
        </p:spPr>
        <p:txBody>
          <a:bodyPr wrap="none">
            <a:spAutoFit/>
          </a:bodyPr>
          <a:lstStyle/>
          <a:p>
            <a:r>
              <a:rPr lang="en-US" sz="2000"/>
              <a:t>= 49.4 g KCl</a:t>
            </a:r>
          </a:p>
        </p:txBody>
      </p:sp>
      <p:sp>
        <p:nvSpPr>
          <p:cNvPr id="442407" name="Text Box 39"/>
          <p:cNvSpPr txBox="1">
            <a:spLocks noChangeArrowheads="1"/>
          </p:cNvSpPr>
          <p:nvPr/>
        </p:nvSpPr>
        <p:spPr bwMode="auto">
          <a:xfrm>
            <a:off x="2889250" y="3929063"/>
            <a:ext cx="1609725" cy="396875"/>
          </a:xfrm>
          <a:prstGeom prst="rect">
            <a:avLst/>
          </a:prstGeom>
          <a:noFill/>
          <a:ln w="9525">
            <a:noFill/>
            <a:miter lim="800000"/>
            <a:headEnd/>
            <a:tailEnd/>
          </a:ln>
        </p:spPr>
        <p:txBody>
          <a:bodyPr wrap="none">
            <a:spAutoFit/>
          </a:bodyPr>
          <a:lstStyle/>
          <a:p>
            <a:r>
              <a:rPr lang="en-US" sz="2000"/>
              <a:t>1 mol K</a:t>
            </a:r>
            <a:r>
              <a:rPr lang="en-US" sz="2000" baseline="-25000"/>
              <a:t>2</a:t>
            </a:r>
            <a:r>
              <a:rPr lang="en-US" sz="2000"/>
              <a:t>CO</a:t>
            </a:r>
            <a:r>
              <a:rPr lang="en-US" sz="2000" baseline="-25000"/>
              <a:t>3</a:t>
            </a:r>
          </a:p>
        </p:txBody>
      </p:sp>
      <p:sp>
        <p:nvSpPr>
          <p:cNvPr id="442408" name="Text Box 40"/>
          <p:cNvSpPr txBox="1">
            <a:spLocks noChangeArrowheads="1"/>
          </p:cNvSpPr>
          <p:nvPr/>
        </p:nvSpPr>
        <p:spPr bwMode="auto">
          <a:xfrm>
            <a:off x="2859088" y="4287838"/>
            <a:ext cx="1624012" cy="396875"/>
          </a:xfrm>
          <a:prstGeom prst="rect">
            <a:avLst/>
          </a:prstGeom>
          <a:noFill/>
          <a:ln w="9525">
            <a:noFill/>
            <a:miter lim="800000"/>
            <a:headEnd/>
            <a:tailEnd/>
          </a:ln>
        </p:spPr>
        <p:txBody>
          <a:bodyPr wrap="none">
            <a:spAutoFit/>
          </a:bodyPr>
          <a:lstStyle/>
          <a:p>
            <a:r>
              <a:rPr lang="en-US" sz="2000"/>
              <a:t>138 g K</a:t>
            </a:r>
            <a:r>
              <a:rPr lang="en-US" sz="2000" baseline="-25000"/>
              <a:t>2</a:t>
            </a:r>
            <a:r>
              <a:rPr lang="en-US" sz="2000"/>
              <a:t>CO</a:t>
            </a:r>
            <a:r>
              <a:rPr lang="en-US" sz="2000" baseline="-25000"/>
              <a:t>3</a:t>
            </a:r>
          </a:p>
        </p:txBody>
      </p:sp>
      <p:sp>
        <p:nvSpPr>
          <p:cNvPr id="442409" name="Text Box 41"/>
          <p:cNvSpPr txBox="1">
            <a:spLocks noChangeArrowheads="1"/>
          </p:cNvSpPr>
          <p:nvPr/>
        </p:nvSpPr>
        <p:spPr bwMode="auto">
          <a:xfrm>
            <a:off x="4711700" y="3929063"/>
            <a:ext cx="1285875" cy="396875"/>
          </a:xfrm>
          <a:prstGeom prst="rect">
            <a:avLst/>
          </a:prstGeom>
          <a:noFill/>
          <a:ln w="9525">
            <a:noFill/>
            <a:miter lim="800000"/>
            <a:headEnd/>
            <a:tailEnd/>
          </a:ln>
        </p:spPr>
        <p:txBody>
          <a:bodyPr wrap="none">
            <a:spAutoFit/>
          </a:bodyPr>
          <a:lstStyle/>
          <a:p>
            <a:r>
              <a:rPr lang="en-US" sz="2000"/>
              <a:t>2 mol KCl</a:t>
            </a:r>
          </a:p>
        </p:txBody>
      </p:sp>
      <p:sp>
        <p:nvSpPr>
          <p:cNvPr id="442410" name="Text Box 42"/>
          <p:cNvSpPr txBox="1">
            <a:spLocks noChangeArrowheads="1"/>
          </p:cNvSpPr>
          <p:nvPr/>
        </p:nvSpPr>
        <p:spPr bwMode="auto">
          <a:xfrm>
            <a:off x="4513263" y="4276725"/>
            <a:ext cx="1609725" cy="396875"/>
          </a:xfrm>
          <a:prstGeom prst="rect">
            <a:avLst/>
          </a:prstGeom>
          <a:noFill/>
          <a:ln w="9525">
            <a:noFill/>
            <a:miter lim="800000"/>
            <a:headEnd/>
            <a:tailEnd/>
          </a:ln>
        </p:spPr>
        <p:txBody>
          <a:bodyPr wrap="none">
            <a:spAutoFit/>
          </a:bodyPr>
          <a:lstStyle/>
          <a:p>
            <a:r>
              <a:rPr lang="en-US" sz="2000"/>
              <a:t>1 mol K</a:t>
            </a:r>
            <a:r>
              <a:rPr lang="en-US" sz="2000" baseline="-25000"/>
              <a:t>2</a:t>
            </a:r>
            <a:r>
              <a:rPr lang="en-US" sz="2000"/>
              <a:t>CO</a:t>
            </a:r>
            <a:r>
              <a:rPr lang="en-US" sz="2000" baseline="-25000"/>
              <a:t>3</a:t>
            </a:r>
          </a:p>
        </p:txBody>
      </p:sp>
      <p:grpSp>
        <p:nvGrpSpPr>
          <p:cNvPr id="2" name="Group 43"/>
          <p:cNvGrpSpPr>
            <a:grpSpLocks/>
          </p:cNvGrpSpPr>
          <p:nvPr/>
        </p:nvGrpSpPr>
        <p:grpSpPr bwMode="auto">
          <a:xfrm>
            <a:off x="2868613" y="3946525"/>
            <a:ext cx="1622425" cy="733425"/>
            <a:chOff x="1872" y="2730"/>
            <a:chExt cx="816" cy="438"/>
          </a:xfrm>
        </p:grpSpPr>
        <p:sp>
          <p:nvSpPr>
            <p:cNvPr id="156724" name="AutoShape 44"/>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6725" name="Line 45"/>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3" name="Group 46"/>
          <p:cNvGrpSpPr>
            <a:grpSpLocks/>
          </p:cNvGrpSpPr>
          <p:nvPr/>
        </p:nvGrpSpPr>
        <p:grpSpPr bwMode="auto">
          <a:xfrm>
            <a:off x="4530725" y="3946525"/>
            <a:ext cx="1619250" cy="733425"/>
            <a:chOff x="1872" y="2730"/>
            <a:chExt cx="816" cy="438"/>
          </a:xfrm>
        </p:grpSpPr>
        <p:sp>
          <p:nvSpPr>
            <p:cNvPr id="156722" name="AutoShape 47"/>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6723" name="Line 48"/>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442417" name="Line 49"/>
          <p:cNvSpPr>
            <a:spLocks noChangeShapeType="1"/>
          </p:cNvSpPr>
          <p:nvPr/>
        </p:nvSpPr>
        <p:spPr bwMode="auto">
          <a:xfrm flipV="1">
            <a:off x="3475038" y="4475163"/>
            <a:ext cx="901700" cy="114300"/>
          </a:xfrm>
          <a:prstGeom prst="line">
            <a:avLst/>
          </a:prstGeom>
          <a:noFill/>
          <a:ln w="9525">
            <a:solidFill>
              <a:srgbClr val="FF0000"/>
            </a:solidFill>
            <a:round/>
            <a:headEnd/>
            <a:tailEnd/>
          </a:ln>
        </p:spPr>
        <p:txBody>
          <a:bodyPr/>
          <a:lstStyle/>
          <a:p>
            <a:endParaRPr lang="en-US"/>
          </a:p>
        </p:txBody>
      </p:sp>
      <p:sp>
        <p:nvSpPr>
          <p:cNvPr id="442418" name="Line 50"/>
          <p:cNvSpPr>
            <a:spLocks noChangeShapeType="1"/>
          </p:cNvSpPr>
          <p:nvPr/>
        </p:nvSpPr>
        <p:spPr bwMode="auto">
          <a:xfrm flipV="1">
            <a:off x="3214688" y="4060825"/>
            <a:ext cx="1128712" cy="147638"/>
          </a:xfrm>
          <a:prstGeom prst="line">
            <a:avLst/>
          </a:prstGeom>
          <a:noFill/>
          <a:ln w="9525">
            <a:solidFill>
              <a:srgbClr val="FF0000"/>
            </a:solidFill>
            <a:round/>
            <a:headEnd/>
            <a:tailEnd/>
          </a:ln>
        </p:spPr>
        <p:txBody>
          <a:bodyPr/>
          <a:lstStyle/>
          <a:p>
            <a:endParaRPr lang="en-US"/>
          </a:p>
        </p:txBody>
      </p:sp>
      <p:sp>
        <p:nvSpPr>
          <p:cNvPr id="442419" name="Line 51"/>
          <p:cNvSpPr>
            <a:spLocks noChangeShapeType="1"/>
          </p:cNvSpPr>
          <p:nvPr/>
        </p:nvSpPr>
        <p:spPr bwMode="auto">
          <a:xfrm flipV="1">
            <a:off x="4830763" y="4425950"/>
            <a:ext cx="1052512" cy="136525"/>
          </a:xfrm>
          <a:prstGeom prst="line">
            <a:avLst/>
          </a:prstGeom>
          <a:noFill/>
          <a:ln w="9525">
            <a:solidFill>
              <a:srgbClr val="FF0000"/>
            </a:solidFill>
            <a:round/>
            <a:headEnd/>
            <a:tailEnd/>
          </a:ln>
        </p:spPr>
        <p:txBody>
          <a:bodyPr/>
          <a:lstStyle/>
          <a:p>
            <a:endParaRPr lang="en-US"/>
          </a:p>
        </p:txBody>
      </p:sp>
      <p:sp>
        <p:nvSpPr>
          <p:cNvPr id="442420" name="Line 52"/>
          <p:cNvSpPr>
            <a:spLocks noChangeShapeType="1"/>
          </p:cNvSpPr>
          <p:nvPr/>
        </p:nvSpPr>
        <p:spPr bwMode="auto">
          <a:xfrm flipV="1">
            <a:off x="2043113" y="4278313"/>
            <a:ext cx="838200" cy="114300"/>
          </a:xfrm>
          <a:prstGeom prst="line">
            <a:avLst/>
          </a:prstGeom>
          <a:noFill/>
          <a:ln w="9525">
            <a:solidFill>
              <a:srgbClr val="FF0000"/>
            </a:solidFill>
            <a:round/>
            <a:headEnd/>
            <a:tailEnd/>
          </a:ln>
        </p:spPr>
        <p:txBody>
          <a:bodyPr/>
          <a:lstStyle/>
          <a:p>
            <a:endParaRPr lang="en-US"/>
          </a:p>
        </p:txBody>
      </p:sp>
      <p:sp>
        <p:nvSpPr>
          <p:cNvPr id="442428" name="Rectangle 60"/>
          <p:cNvSpPr>
            <a:spLocks noChangeArrowheads="1"/>
          </p:cNvSpPr>
          <p:nvPr/>
        </p:nvSpPr>
        <p:spPr bwMode="auto">
          <a:xfrm>
            <a:off x="6130925" y="5272088"/>
            <a:ext cx="1370013" cy="396875"/>
          </a:xfrm>
          <a:prstGeom prst="rect">
            <a:avLst/>
          </a:prstGeom>
          <a:noFill/>
          <a:ln w="9525">
            <a:noFill/>
            <a:miter lim="800000"/>
            <a:headEnd/>
            <a:tailEnd/>
          </a:ln>
        </p:spPr>
        <p:txBody>
          <a:bodyPr wrap="none">
            <a:spAutoFit/>
          </a:bodyPr>
          <a:lstStyle/>
          <a:p>
            <a:r>
              <a:rPr lang="en-US" sz="2000"/>
              <a:t>46.3 g KCl</a:t>
            </a:r>
          </a:p>
        </p:txBody>
      </p:sp>
      <p:grpSp>
        <p:nvGrpSpPr>
          <p:cNvPr id="4" name="Group 61"/>
          <p:cNvGrpSpPr>
            <a:grpSpLocks/>
          </p:cNvGrpSpPr>
          <p:nvPr/>
        </p:nvGrpSpPr>
        <p:grpSpPr bwMode="auto">
          <a:xfrm>
            <a:off x="590550" y="5278438"/>
            <a:ext cx="3330575" cy="823912"/>
            <a:chOff x="372" y="3325"/>
            <a:chExt cx="2098" cy="519"/>
          </a:xfrm>
        </p:grpSpPr>
        <p:sp>
          <p:nvSpPr>
            <p:cNvPr id="156719" name="Text Box 62"/>
            <p:cNvSpPr txBox="1">
              <a:spLocks noChangeArrowheads="1"/>
            </p:cNvSpPr>
            <p:nvPr/>
          </p:nvSpPr>
          <p:spPr bwMode="auto">
            <a:xfrm>
              <a:off x="372" y="3452"/>
              <a:ext cx="796" cy="250"/>
            </a:xfrm>
            <a:prstGeom prst="rect">
              <a:avLst/>
            </a:prstGeom>
            <a:noFill/>
            <a:ln w="9525">
              <a:noFill/>
              <a:miter lim="800000"/>
              <a:headEnd/>
              <a:tailEnd/>
            </a:ln>
          </p:spPr>
          <p:txBody>
            <a:bodyPr wrap="none">
              <a:spAutoFit/>
            </a:bodyPr>
            <a:lstStyle/>
            <a:p>
              <a:r>
                <a:rPr lang="en-US" sz="2000"/>
                <a:t>% Yield =</a:t>
              </a:r>
            </a:p>
          </p:txBody>
        </p:sp>
        <p:sp>
          <p:nvSpPr>
            <p:cNvPr id="156720" name="Text Box 63"/>
            <p:cNvSpPr txBox="1">
              <a:spLocks noChangeArrowheads="1"/>
            </p:cNvSpPr>
            <p:nvPr/>
          </p:nvSpPr>
          <p:spPr bwMode="auto">
            <a:xfrm>
              <a:off x="1161" y="3325"/>
              <a:ext cx="1309" cy="519"/>
            </a:xfrm>
            <a:prstGeom prst="rect">
              <a:avLst/>
            </a:prstGeom>
            <a:noFill/>
            <a:ln w="9525">
              <a:noFill/>
              <a:miter lim="800000"/>
              <a:headEnd/>
              <a:tailEnd/>
            </a:ln>
          </p:spPr>
          <p:txBody>
            <a:bodyPr wrap="none">
              <a:spAutoFit/>
            </a:bodyPr>
            <a:lstStyle/>
            <a:p>
              <a:r>
                <a:rPr lang="en-US" sz="2000"/>
                <a:t>    Actual Yield</a:t>
              </a:r>
              <a:endParaRPr lang="en-US" sz="800"/>
            </a:p>
            <a:p>
              <a:endParaRPr lang="en-US" sz="800"/>
            </a:p>
            <a:p>
              <a:r>
                <a:rPr lang="en-US" sz="2000"/>
                <a:t>Theoretical Yield</a:t>
              </a:r>
            </a:p>
          </p:txBody>
        </p:sp>
        <p:sp>
          <p:nvSpPr>
            <p:cNvPr id="156721" name="Line 64"/>
            <p:cNvSpPr>
              <a:spLocks noChangeShapeType="1"/>
            </p:cNvSpPr>
            <p:nvPr/>
          </p:nvSpPr>
          <p:spPr bwMode="auto">
            <a:xfrm>
              <a:off x="1210" y="3583"/>
              <a:ext cx="1248" cy="0"/>
            </a:xfrm>
            <a:prstGeom prst="line">
              <a:avLst/>
            </a:prstGeom>
            <a:noFill/>
            <a:ln w="22225">
              <a:solidFill>
                <a:schemeClr val="tx1"/>
              </a:solidFill>
              <a:round/>
              <a:headEnd/>
              <a:tailEnd/>
            </a:ln>
          </p:spPr>
          <p:txBody>
            <a:bodyPr/>
            <a:lstStyle/>
            <a:p>
              <a:endParaRPr lang="en-US"/>
            </a:p>
          </p:txBody>
        </p:sp>
      </p:grpSp>
      <p:sp>
        <p:nvSpPr>
          <p:cNvPr id="442433" name="Text Box 65"/>
          <p:cNvSpPr txBox="1">
            <a:spLocks noChangeArrowheads="1"/>
          </p:cNvSpPr>
          <p:nvPr/>
        </p:nvSpPr>
        <p:spPr bwMode="auto">
          <a:xfrm>
            <a:off x="4786313" y="5500688"/>
            <a:ext cx="1046162" cy="396875"/>
          </a:xfrm>
          <a:prstGeom prst="rect">
            <a:avLst/>
          </a:prstGeom>
          <a:noFill/>
          <a:ln w="9525">
            <a:noFill/>
            <a:miter lim="800000"/>
            <a:headEnd/>
            <a:tailEnd/>
          </a:ln>
        </p:spPr>
        <p:txBody>
          <a:bodyPr wrap="none">
            <a:spAutoFit/>
          </a:bodyPr>
          <a:lstStyle/>
          <a:p>
            <a:r>
              <a:rPr lang="en-US" sz="2000"/>
              <a:t>% Yield</a:t>
            </a:r>
          </a:p>
        </p:txBody>
      </p:sp>
      <p:sp>
        <p:nvSpPr>
          <p:cNvPr id="442434" name="Line 66"/>
          <p:cNvSpPr>
            <a:spLocks noChangeShapeType="1"/>
          </p:cNvSpPr>
          <p:nvPr/>
        </p:nvSpPr>
        <p:spPr bwMode="auto">
          <a:xfrm>
            <a:off x="6172200" y="5688013"/>
            <a:ext cx="1289050" cy="0"/>
          </a:xfrm>
          <a:prstGeom prst="line">
            <a:avLst/>
          </a:prstGeom>
          <a:noFill/>
          <a:ln w="22225">
            <a:solidFill>
              <a:schemeClr val="tx1"/>
            </a:solidFill>
            <a:round/>
            <a:headEnd/>
            <a:tailEnd/>
          </a:ln>
        </p:spPr>
        <p:txBody>
          <a:bodyPr/>
          <a:lstStyle/>
          <a:p>
            <a:endParaRPr lang="en-US"/>
          </a:p>
        </p:txBody>
      </p:sp>
      <p:sp>
        <p:nvSpPr>
          <p:cNvPr id="442435" name="Text Box 67"/>
          <p:cNvSpPr txBox="1">
            <a:spLocks noChangeArrowheads="1"/>
          </p:cNvSpPr>
          <p:nvPr/>
        </p:nvSpPr>
        <p:spPr bwMode="auto">
          <a:xfrm>
            <a:off x="4818063" y="6308725"/>
            <a:ext cx="3136900" cy="396875"/>
          </a:xfrm>
          <a:prstGeom prst="rect">
            <a:avLst/>
          </a:prstGeom>
          <a:solidFill>
            <a:srgbClr val="E6DDD8"/>
          </a:solidFill>
          <a:ln w="9525">
            <a:noFill/>
            <a:miter lim="800000"/>
            <a:headEnd/>
            <a:tailEnd/>
          </a:ln>
        </p:spPr>
        <p:txBody>
          <a:bodyPr wrap="none">
            <a:spAutoFit/>
          </a:bodyPr>
          <a:lstStyle/>
          <a:p>
            <a:r>
              <a:rPr lang="en-US" sz="2000"/>
              <a:t>% Yield  =  93.7% efficient</a:t>
            </a:r>
          </a:p>
        </p:txBody>
      </p:sp>
      <p:sp>
        <p:nvSpPr>
          <p:cNvPr id="442438" name="Rectangle 70"/>
          <p:cNvSpPr>
            <a:spLocks noChangeArrowheads="1"/>
          </p:cNvSpPr>
          <p:nvPr/>
        </p:nvSpPr>
        <p:spPr bwMode="auto">
          <a:xfrm>
            <a:off x="7758113" y="4119563"/>
            <a:ext cx="1370012" cy="396875"/>
          </a:xfrm>
          <a:prstGeom prst="rect">
            <a:avLst/>
          </a:prstGeom>
          <a:noFill/>
          <a:ln w="9525">
            <a:noFill/>
            <a:miter lim="800000"/>
            <a:headEnd/>
            <a:tailEnd/>
          </a:ln>
        </p:spPr>
        <p:txBody>
          <a:bodyPr wrap="none">
            <a:spAutoFit/>
          </a:bodyPr>
          <a:lstStyle/>
          <a:p>
            <a:r>
              <a:rPr lang="en-US" sz="2000"/>
              <a:t>49.4 g KCl</a:t>
            </a:r>
          </a:p>
        </p:txBody>
      </p:sp>
      <p:sp>
        <p:nvSpPr>
          <p:cNvPr id="442439" name="Text Box 71"/>
          <p:cNvSpPr txBox="1">
            <a:spLocks noChangeArrowheads="1"/>
          </p:cNvSpPr>
          <p:nvPr/>
        </p:nvSpPr>
        <p:spPr bwMode="auto">
          <a:xfrm>
            <a:off x="5773738" y="5491163"/>
            <a:ext cx="331787" cy="396875"/>
          </a:xfrm>
          <a:prstGeom prst="rect">
            <a:avLst/>
          </a:prstGeom>
          <a:noFill/>
          <a:ln w="9525">
            <a:noFill/>
            <a:miter lim="800000"/>
            <a:headEnd/>
            <a:tailEnd/>
          </a:ln>
        </p:spPr>
        <p:txBody>
          <a:bodyPr wrap="none">
            <a:spAutoFit/>
          </a:bodyPr>
          <a:lstStyle/>
          <a:p>
            <a:r>
              <a:rPr lang="en-US" sz="2000"/>
              <a:t>=</a:t>
            </a:r>
          </a:p>
        </p:txBody>
      </p:sp>
      <p:sp>
        <p:nvSpPr>
          <p:cNvPr id="442440" name="Text Box 72"/>
          <p:cNvSpPr txBox="1">
            <a:spLocks noChangeArrowheads="1"/>
          </p:cNvSpPr>
          <p:nvPr/>
        </p:nvSpPr>
        <p:spPr bwMode="auto">
          <a:xfrm>
            <a:off x="7497763" y="5491163"/>
            <a:ext cx="804862" cy="396875"/>
          </a:xfrm>
          <a:prstGeom prst="rect">
            <a:avLst/>
          </a:prstGeom>
          <a:noFill/>
          <a:ln w="9525">
            <a:noFill/>
            <a:miter lim="800000"/>
            <a:headEnd/>
            <a:tailEnd/>
          </a:ln>
        </p:spPr>
        <p:txBody>
          <a:bodyPr wrap="none">
            <a:spAutoFit/>
          </a:bodyPr>
          <a:lstStyle/>
          <a:p>
            <a:r>
              <a:rPr lang="en-US" sz="2000"/>
              <a:t>x 100</a:t>
            </a:r>
          </a:p>
        </p:txBody>
      </p:sp>
      <p:sp>
        <p:nvSpPr>
          <p:cNvPr id="442441" name="Text Box 73"/>
          <p:cNvSpPr txBox="1">
            <a:spLocks noChangeArrowheads="1"/>
          </p:cNvSpPr>
          <p:nvPr/>
        </p:nvSpPr>
        <p:spPr bwMode="auto">
          <a:xfrm>
            <a:off x="6178550" y="3929063"/>
            <a:ext cx="1370013" cy="396875"/>
          </a:xfrm>
          <a:prstGeom prst="rect">
            <a:avLst/>
          </a:prstGeom>
          <a:noFill/>
          <a:ln w="9525">
            <a:noFill/>
            <a:miter lim="800000"/>
            <a:headEnd/>
            <a:tailEnd/>
          </a:ln>
        </p:spPr>
        <p:txBody>
          <a:bodyPr wrap="none">
            <a:spAutoFit/>
          </a:bodyPr>
          <a:lstStyle/>
          <a:p>
            <a:r>
              <a:rPr lang="en-US" sz="2000"/>
              <a:t>74.5 g KCl</a:t>
            </a:r>
          </a:p>
        </p:txBody>
      </p:sp>
      <p:sp>
        <p:nvSpPr>
          <p:cNvPr id="442442" name="Text Box 74"/>
          <p:cNvSpPr txBox="1">
            <a:spLocks noChangeArrowheads="1"/>
          </p:cNvSpPr>
          <p:nvPr/>
        </p:nvSpPr>
        <p:spPr bwMode="auto">
          <a:xfrm>
            <a:off x="6208713" y="4276725"/>
            <a:ext cx="1285875" cy="396875"/>
          </a:xfrm>
          <a:prstGeom prst="rect">
            <a:avLst/>
          </a:prstGeom>
          <a:noFill/>
          <a:ln w="9525">
            <a:noFill/>
            <a:miter lim="800000"/>
            <a:headEnd/>
            <a:tailEnd/>
          </a:ln>
        </p:spPr>
        <p:txBody>
          <a:bodyPr wrap="none">
            <a:spAutoFit/>
          </a:bodyPr>
          <a:lstStyle/>
          <a:p>
            <a:r>
              <a:rPr lang="en-US" sz="2000"/>
              <a:t>1 mol KCl</a:t>
            </a:r>
            <a:endParaRPr lang="en-US" sz="2000" baseline="-25000"/>
          </a:p>
        </p:txBody>
      </p:sp>
      <p:grpSp>
        <p:nvGrpSpPr>
          <p:cNvPr id="5" name="Group 75"/>
          <p:cNvGrpSpPr>
            <a:grpSpLocks/>
          </p:cNvGrpSpPr>
          <p:nvPr/>
        </p:nvGrpSpPr>
        <p:grpSpPr bwMode="auto">
          <a:xfrm>
            <a:off x="6188075" y="3946525"/>
            <a:ext cx="1387475" cy="733425"/>
            <a:chOff x="1872" y="2730"/>
            <a:chExt cx="816" cy="438"/>
          </a:xfrm>
        </p:grpSpPr>
        <p:sp>
          <p:nvSpPr>
            <p:cNvPr id="156717" name="AutoShape 76"/>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6718" name="Line 77"/>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442446" name="Line 78"/>
          <p:cNvSpPr>
            <a:spLocks noChangeShapeType="1"/>
          </p:cNvSpPr>
          <p:nvPr/>
        </p:nvSpPr>
        <p:spPr bwMode="auto">
          <a:xfrm flipV="1">
            <a:off x="6507163" y="4433888"/>
            <a:ext cx="923925" cy="119062"/>
          </a:xfrm>
          <a:prstGeom prst="line">
            <a:avLst/>
          </a:prstGeom>
          <a:noFill/>
          <a:ln w="9525">
            <a:solidFill>
              <a:srgbClr val="FF0000"/>
            </a:solidFill>
            <a:round/>
            <a:headEnd/>
            <a:tailEnd/>
          </a:ln>
        </p:spPr>
        <p:txBody>
          <a:bodyPr/>
          <a:lstStyle/>
          <a:p>
            <a:endParaRPr lang="en-US"/>
          </a:p>
        </p:txBody>
      </p:sp>
      <p:sp>
        <p:nvSpPr>
          <p:cNvPr id="442447" name="Line 79"/>
          <p:cNvSpPr>
            <a:spLocks noChangeShapeType="1"/>
          </p:cNvSpPr>
          <p:nvPr/>
        </p:nvSpPr>
        <p:spPr bwMode="auto">
          <a:xfrm flipV="1">
            <a:off x="5070475" y="4098925"/>
            <a:ext cx="830263" cy="107950"/>
          </a:xfrm>
          <a:prstGeom prst="line">
            <a:avLst/>
          </a:prstGeom>
          <a:noFill/>
          <a:ln w="9525">
            <a:solidFill>
              <a:srgbClr val="FF0000"/>
            </a:solidFill>
            <a:round/>
            <a:headEnd/>
            <a:tailEnd/>
          </a:ln>
        </p:spPr>
        <p:txBody>
          <a:bodyPr/>
          <a:lstStyle/>
          <a:p>
            <a:endParaRPr lang="en-US"/>
          </a:p>
        </p:txBody>
      </p:sp>
      <p:sp>
        <p:nvSpPr>
          <p:cNvPr id="442448" name="Text Box 80"/>
          <p:cNvSpPr txBox="1">
            <a:spLocks noChangeArrowheads="1"/>
          </p:cNvSpPr>
          <p:nvPr/>
        </p:nvSpPr>
        <p:spPr bwMode="auto">
          <a:xfrm>
            <a:off x="7759700" y="4111625"/>
            <a:ext cx="889000" cy="396875"/>
          </a:xfrm>
          <a:prstGeom prst="rect">
            <a:avLst/>
          </a:prstGeom>
          <a:noFill/>
          <a:ln w="9525">
            <a:noFill/>
            <a:miter lim="800000"/>
            <a:headEnd/>
            <a:tailEnd/>
          </a:ln>
        </p:spPr>
        <p:txBody>
          <a:bodyPr wrap="none">
            <a:spAutoFit/>
          </a:bodyPr>
          <a:lstStyle/>
          <a:p>
            <a:r>
              <a:rPr lang="en-US" sz="2000">
                <a:solidFill>
                  <a:schemeClr val="accent2"/>
                </a:solidFill>
              </a:rPr>
              <a:t>49.4 g</a:t>
            </a:r>
          </a:p>
        </p:txBody>
      </p:sp>
      <p:sp>
        <p:nvSpPr>
          <p:cNvPr id="442450" name="Rectangle 82"/>
          <p:cNvSpPr>
            <a:spLocks noChangeArrowheads="1"/>
          </p:cNvSpPr>
          <p:nvPr/>
        </p:nvSpPr>
        <p:spPr bwMode="auto">
          <a:xfrm>
            <a:off x="4859338" y="2816225"/>
            <a:ext cx="536575" cy="396875"/>
          </a:xfrm>
          <a:prstGeom prst="rect">
            <a:avLst/>
          </a:prstGeom>
          <a:noFill/>
          <a:ln w="9525">
            <a:noFill/>
            <a:miter lim="800000"/>
            <a:headEnd/>
            <a:tailEnd/>
          </a:ln>
        </p:spPr>
        <p:txBody>
          <a:bodyPr wrap="none">
            <a:spAutoFit/>
          </a:bodyPr>
          <a:lstStyle/>
          <a:p>
            <a:r>
              <a:rPr lang="en-US" sz="2000">
                <a:solidFill>
                  <a:schemeClr val="accent2"/>
                </a:solidFill>
              </a:rPr>
              <a:t>? g</a:t>
            </a:r>
          </a:p>
        </p:txBody>
      </p:sp>
      <p:sp>
        <p:nvSpPr>
          <p:cNvPr id="442453" name="Rectangle 85"/>
          <p:cNvSpPr>
            <a:spLocks noChangeArrowheads="1"/>
          </p:cNvSpPr>
          <p:nvPr/>
        </p:nvSpPr>
        <p:spPr bwMode="auto">
          <a:xfrm>
            <a:off x="4846638" y="2206625"/>
            <a:ext cx="839787" cy="579438"/>
          </a:xfrm>
          <a:prstGeom prst="rect">
            <a:avLst/>
          </a:prstGeom>
          <a:noFill/>
          <a:ln w="9525">
            <a:noFill/>
            <a:miter lim="800000"/>
            <a:headEnd/>
            <a:tailEnd/>
          </a:ln>
        </p:spPr>
        <p:txBody>
          <a:bodyPr wrap="none">
            <a:spAutoFit/>
          </a:bodyPr>
          <a:lstStyle/>
          <a:p>
            <a:r>
              <a:rPr lang="en-US" sz="3200">
                <a:sym typeface="Symbol" pitchFamily="18" charset="2"/>
              </a:rPr>
              <a:t>KCl</a:t>
            </a:r>
          </a:p>
        </p:txBody>
      </p:sp>
      <p:sp>
        <p:nvSpPr>
          <p:cNvPr id="442455" name="Rectangle 87"/>
          <p:cNvSpPr>
            <a:spLocks noChangeArrowheads="1"/>
          </p:cNvSpPr>
          <p:nvPr/>
        </p:nvSpPr>
        <p:spPr bwMode="auto">
          <a:xfrm>
            <a:off x="5607050" y="2206625"/>
            <a:ext cx="2513013" cy="579438"/>
          </a:xfrm>
          <a:prstGeom prst="rect">
            <a:avLst/>
          </a:prstGeom>
          <a:noFill/>
          <a:ln w="9525">
            <a:noFill/>
            <a:miter lim="800000"/>
            <a:headEnd/>
            <a:tailEnd/>
          </a:ln>
        </p:spPr>
        <p:txBody>
          <a:bodyPr wrap="none">
            <a:spAutoFit/>
          </a:bodyPr>
          <a:lstStyle/>
          <a:p>
            <a:r>
              <a:rPr lang="en-US" sz="3200">
                <a:sym typeface="Symbol" pitchFamily="18" charset="2"/>
              </a:rPr>
              <a:t>+ H</a:t>
            </a:r>
            <a:r>
              <a:rPr lang="en-US" sz="3200" baseline="-25000">
                <a:sym typeface="Symbol" pitchFamily="18" charset="2"/>
              </a:rPr>
              <a:t>2</a:t>
            </a:r>
            <a:r>
              <a:rPr lang="en-US" sz="3200">
                <a:sym typeface="Symbol" pitchFamily="18" charset="2"/>
              </a:rPr>
              <a:t>O + CO</a:t>
            </a:r>
            <a:r>
              <a:rPr lang="en-US" sz="3200" baseline="-25000">
                <a:sym typeface="Symbol" pitchFamily="18" charset="2"/>
              </a:rPr>
              <a:t>2</a:t>
            </a:r>
          </a:p>
        </p:txBody>
      </p:sp>
      <p:sp>
        <p:nvSpPr>
          <p:cNvPr id="442456" name="Rectangle 88"/>
          <p:cNvSpPr>
            <a:spLocks noChangeArrowheads="1"/>
          </p:cNvSpPr>
          <p:nvPr/>
        </p:nvSpPr>
        <p:spPr bwMode="auto">
          <a:xfrm>
            <a:off x="5608638" y="2214563"/>
            <a:ext cx="1733550" cy="579437"/>
          </a:xfrm>
          <a:prstGeom prst="rect">
            <a:avLst/>
          </a:prstGeom>
          <a:noFill/>
          <a:ln w="9525">
            <a:noFill/>
            <a:miter lim="800000"/>
            <a:headEnd/>
            <a:tailEnd/>
          </a:ln>
        </p:spPr>
        <p:txBody>
          <a:bodyPr wrap="none">
            <a:spAutoFit/>
          </a:bodyPr>
          <a:lstStyle/>
          <a:p>
            <a:r>
              <a:rPr lang="en-US" sz="3200">
                <a:sym typeface="Symbol" pitchFamily="18" charset="2"/>
              </a:rPr>
              <a:t>+ H</a:t>
            </a:r>
            <a:r>
              <a:rPr lang="en-US" sz="3200" baseline="-25000">
                <a:sym typeface="Symbol" pitchFamily="18" charset="2"/>
              </a:rPr>
              <a:t>2</a:t>
            </a:r>
            <a:r>
              <a:rPr lang="en-US" sz="3200">
                <a:sym typeface="Symbol" pitchFamily="18" charset="2"/>
              </a:rPr>
              <a:t>CO</a:t>
            </a:r>
            <a:r>
              <a:rPr lang="en-US" sz="3200" baseline="-25000">
                <a:sym typeface="Symbol" pitchFamily="18" charset="2"/>
              </a:rPr>
              <a:t>3</a:t>
            </a:r>
          </a:p>
        </p:txBody>
      </p:sp>
      <p:sp>
        <p:nvSpPr>
          <p:cNvPr id="442458" name="Rectangle 90"/>
          <p:cNvSpPr>
            <a:spLocks noChangeArrowheads="1"/>
          </p:cNvSpPr>
          <p:nvPr/>
        </p:nvSpPr>
        <p:spPr bwMode="auto">
          <a:xfrm>
            <a:off x="4624388" y="2212975"/>
            <a:ext cx="409575" cy="579438"/>
          </a:xfrm>
          <a:prstGeom prst="rect">
            <a:avLst/>
          </a:prstGeom>
          <a:noFill/>
          <a:ln w="9525">
            <a:noFill/>
            <a:miter lim="800000"/>
            <a:headEnd/>
            <a:tailEnd/>
          </a:ln>
        </p:spPr>
        <p:txBody>
          <a:bodyPr wrap="none">
            <a:spAutoFit/>
          </a:bodyPr>
          <a:lstStyle/>
          <a:p>
            <a:r>
              <a:rPr lang="en-US" sz="3200">
                <a:sym typeface="Symbol" pitchFamily="18" charset="2"/>
              </a:rPr>
              <a:t>2</a:t>
            </a:r>
          </a:p>
        </p:txBody>
      </p:sp>
      <p:sp>
        <p:nvSpPr>
          <p:cNvPr id="442459" name="Rectangle 91"/>
          <p:cNvSpPr>
            <a:spLocks noChangeArrowheads="1"/>
          </p:cNvSpPr>
          <p:nvPr/>
        </p:nvSpPr>
        <p:spPr bwMode="auto">
          <a:xfrm>
            <a:off x="2965450" y="2201863"/>
            <a:ext cx="409575" cy="579437"/>
          </a:xfrm>
          <a:prstGeom prst="rect">
            <a:avLst/>
          </a:prstGeom>
          <a:noFill/>
          <a:ln w="9525">
            <a:noFill/>
            <a:miter lim="800000"/>
            <a:headEnd/>
            <a:tailEnd/>
          </a:ln>
        </p:spPr>
        <p:txBody>
          <a:bodyPr wrap="none">
            <a:spAutoFit/>
          </a:bodyPr>
          <a:lstStyle/>
          <a:p>
            <a:r>
              <a:rPr lang="en-US" sz="3200">
                <a:sym typeface="Symbol" pitchFamily="18" charset="2"/>
              </a:rPr>
              <a:t>2</a:t>
            </a:r>
          </a:p>
        </p:txBody>
      </p:sp>
      <p:sp>
        <p:nvSpPr>
          <p:cNvPr id="442460" name="Line 92"/>
          <p:cNvSpPr>
            <a:spLocks noChangeShapeType="1"/>
          </p:cNvSpPr>
          <p:nvPr/>
        </p:nvSpPr>
        <p:spPr bwMode="auto">
          <a:xfrm>
            <a:off x="4243388" y="2538413"/>
            <a:ext cx="349250" cy="0"/>
          </a:xfrm>
          <a:prstGeom prst="line">
            <a:avLst/>
          </a:prstGeom>
          <a:noFill/>
          <a:ln w="1587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2375"/>
                                        </p:tgtEl>
                                        <p:attrNameLst>
                                          <p:attrName>style.visibility</p:attrName>
                                        </p:attrNameLst>
                                      </p:cBhvr>
                                      <p:to>
                                        <p:strVal val="visible"/>
                                      </p:to>
                                    </p:set>
                                    <p:animEffect transition="in" filter="dissolve">
                                      <p:cBhvr>
                                        <p:cTn id="7" dur="500"/>
                                        <p:tgtEl>
                                          <p:spTgt spid="44237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42384"/>
                                        </p:tgtEl>
                                        <p:attrNameLst>
                                          <p:attrName>style.visibility</p:attrName>
                                        </p:attrNameLst>
                                      </p:cBhvr>
                                      <p:to>
                                        <p:strVal val="visible"/>
                                      </p:to>
                                    </p:set>
                                    <p:animEffect transition="in" filter="dissolve">
                                      <p:cBhvr>
                                        <p:cTn id="10" dur="500"/>
                                        <p:tgtEl>
                                          <p:spTgt spid="44238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42460"/>
                                        </p:tgtEl>
                                        <p:attrNameLst>
                                          <p:attrName>style.visibility</p:attrName>
                                        </p:attrNameLst>
                                      </p:cBhvr>
                                      <p:to>
                                        <p:strVal val="visible"/>
                                      </p:to>
                                    </p:set>
                                    <p:animEffect transition="in" filter="wipe(left)">
                                      <p:cBhvr>
                                        <p:cTn id="14" dur="500"/>
                                        <p:tgtEl>
                                          <p:spTgt spid="442460"/>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42453"/>
                                        </p:tgtEl>
                                        <p:attrNameLst>
                                          <p:attrName>style.visibility</p:attrName>
                                        </p:attrNameLst>
                                      </p:cBhvr>
                                      <p:to>
                                        <p:strVal val="visible"/>
                                      </p:to>
                                    </p:set>
                                    <p:animEffect transition="in" filter="dissolve">
                                      <p:cBhvr>
                                        <p:cTn id="19" dur="500"/>
                                        <p:tgtEl>
                                          <p:spTgt spid="44245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42456"/>
                                        </p:tgtEl>
                                        <p:attrNameLst>
                                          <p:attrName>style.visibility</p:attrName>
                                        </p:attrNameLst>
                                      </p:cBhvr>
                                      <p:to>
                                        <p:strVal val="visible"/>
                                      </p:to>
                                    </p:set>
                                    <p:animEffect transition="in" filter="dissolve">
                                      <p:cBhvr>
                                        <p:cTn id="24" dur="500"/>
                                        <p:tgtEl>
                                          <p:spTgt spid="442456"/>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1" nodeType="clickEffect">
                                  <p:stCondLst>
                                    <p:cond delay="0"/>
                                  </p:stCondLst>
                                  <p:childTnLst>
                                    <p:animEffect transition="out" filter="dissolve">
                                      <p:cBhvr>
                                        <p:cTn id="28" dur="500"/>
                                        <p:tgtEl>
                                          <p:spTgt spid="442456"/>
                                        </p:tgtEl>
                                      </p:cBhvr>
                                    </p:animEffect>
                                    <p:set>
                                      <p:cBhvr>
                                        <p:cTn id="29" dur="1" fill="hold">
                                          <p:stCondLst>
                                            <p:cond delay="499"/>
                                          </p:stCondLst>
                                        </p:cTn>
                                        <p:tgtEl>
                                          <p:spTgt spid="442456"/>
                                        </p:tgtEl>
                                        <p:attrNameLst>
                                          <p:attrName>style.visibility</p:attrName>
                                        </p:attrNameLst>
                                      </p:cBhvr>
                                      <p:to>
                                        <p:strVal val="hidden"/>
                                      </p:to>
                                    </p:set>
                                  </p:childTnLst>
                                </p:cTn>
                              </p:par>
                              <p:par>
                                <p:cTn id="30" presetID="9" presetClass="entr" presetSubtype="0" fill="hold" grpId="0" nodeType="withEffect">
                                  <p:stCondLst>
                                    <p:cond delay="0"/>
                                  </p:stCondLst>
                                  <p:childTnLst>
                                    <p:set>
                                      <p:cBhvr>
                                        <p:cTn id="31" dur="1" fill="hold">
                                          <p:stCondLst>
                                            <p:cond delay="0"/>
                                          </p:stCondLst>
                                        </p:cTn>
                                        <p:tgtEl>
                                          <p:spTgt spid="442455"/>
                                        </p:tgtEl>
                                        <p:attrNameLst>
                                          <p:attrName>style.visibility</p:attrName>
                                        </p:attrNameLst>
                                      </p:cBhvr>
                                      <p:to>
                                        <p:strVal val="visible"/>
                                      </p:to>
                                    </p:set>
                                    <p:animEffect transition="in" filter="dissolve">
                                      <p:cBhvr>
                                        <p:cTn id="32" dur="500"/>
                                        <p:tgtEl>
                                          <p:spTgt spid="44245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42458"/>
                                        </p:tgtEl>
                                        <p:attrNameLst>
                                          <p:attrName>style.visibility</p:attrName>
                                        </p:attrNameLst>
                                      </p:cBhvr>
                                      <p:to>
                                        <p:strVal val="visible"/>
                                      </p:to>
                                    </p:set>
                                    <p:animEffect transition="in" filter="dissolve">
                                      <p:cBhvr>
                                        <p:cTn id="37" dur="500"/>
                                        <p:tgtEl>
                                          <p:spTgt spid="44245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42459"/>
                                        </p:tgtEl>
                                        <p:attrNameLst>
                                          <p:attrName>style.visibility</p:attrName>
                                        </p:attrNameLst>
                                      </p:cBhvr>
                                      <p:to>
                                        <p:strVal val="visible"/>
                                      </p:to>
                                    </p:set>
                                    <p:animEffect transition="in" filter="dissolve">
                                      <p:cBhvr>
                                        <p:cTn id="42" dur="500"/>
                                        <p:tgtEl>
                                          <p:spTgt spid="44245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42376"/>
                                        </p:tgtEl>
                                        <p:attrNameLst>
                                          <p:attrName>style.visibility</p:attrName>
                                        </p:attrNameLst>
                                      </p:cBhvr>
                                      <p:to>
                                        <p:strVal val="visible"/>
                                      </p:to>
                                    </p:set>
                                    <p:animEffect transition="in" filter="wipe(left)">
                                      <p:cBhvr>
                                        <p:cTn id="47" dur="500"/>
                                        <p:tgtEl>
                                          <p:spTgt spid="442376"/>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42382"/>
                                        </p:tgtEl>
                                        <p:attrNameLst>
                                          <p:attrName>style.visibility</p:attrName>
                                        </p:attrNameLst>
                                      </p:cBhvr>
                                      <p:to>
                                        <p:strVal val="visible"/>
                                      </p:to>
                                    </p:set>
                                    <p:animEffect transition="in" filter="fade">
                                      <p:cBhvr>
                                        <p:cTn id="52" dur="1000"/>
                                        <p:tgtEl>
                                          <p:spTgt spid="442382"/>
                                        </p:tgtEl>
                                      </p:cBhvr>
                                    </p:animEffect>
                                    <p:anim calcmode="lin" valueType="num">
                                      <p:cBhvr>
                                        <p:cTn id="53" dur="1000" fill="hold"/>
                                        <p:tgtEl>
                                          <p:spTgt spid="442382"/>
                                        </p:tgtEl>
                                        <p:attrNameLst>
                                          <p:attrName>ppt_x</p:attrName>
                                        </p:attrNameLst>
                                      </p:cBhvr>
                                      <p:tavLst>
                                        <p:tav tm="0">
                                          <p:val>
                                            <p:strVal val="#ppt_x"/>
                                          </p:val>
                                        </p:tav>
                                        <p:tav tm="100000">
                                          <p:val>
                                            <p:strVal val="#ppt_x"/>
                                          </p:val>
                                        </p:tav>
                                      </p:tavLst>
                                    </p:anim>
                                    <p:anim calcmode="lin" valueType="num">
                                      <p:cBhvr>
                                        <p:cTn id="54" dur="1000" fill="hold"/>
                                        <p:tgtEl>
                                          <p:spTgt spid="44238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442380"/>
                                        </p:tgtEl>
                                        <p:attrNameLst>
                                          <p:attrName>style.visibility</p:attrName>
                                        </p:attrNameLst>
                                      </p:cBhvr>
                                      <p:to>
                                        <p:strVal val="visible"/>
                                      </p:to>
                                    </p:set>
                                    <p:animEffect transition="in" filter="fade">
                                      <p:cBhvr>
                                        <p:cTn id="59" dur="1000"/>
                                        <p:tgtEl>
                                          <p:spTgt spid="442380"/>
                                        </p:tgtEl>
                                      </p:cBhvr>
                                    </p:animEffect>
                                    <p:anim calcmode="lin" valueType="num">
                                      <p:cBhvr>
                                        <p:cTn id="60" dur="1000" fill="hold"/>
                                        <p:tgtEl>
                                          <p:spTgt spid="442380"/>
                                        </p:tgtEl>
                                        <p:attrNameLst>
                                          <p:attrName>ppt_x</p:attrName>
                                        </p:attrNameLst>
                                      </p:cBhvr>
                                      <p:tavLst>
                                        <p:tav tm="0">
                                          <p:val>
                                            <p:strVal val="#ppt_x"/>
                                          </p:val>
                                        </p:tav>
                                        <p:tav tm="100000">
                                          <p:val>
                                            <p:strVal val="#ppt_x"/>
                                          </p:val>
                                        </p:tav>
                                      </p:tavLst>
                                    </p:anim>
                                    <p:anim calcmode="lin" valueType="num">
                                      <p:cBhvr>
                                        <p:cTn id="61" dur="1000" fill="hold"/>
                                        <p:tgtEl>
                                          <p:spTgt spid="442380"/>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442381"/>
                                        </p:tgtEl>
                                        <p:attrNameLst>
                                          <p:attrName>style.visibility</p:attrName>
                                        </p:attrNameLst>
                                      </p:cBhvr>
                                      <p:to>
                                        <p:strVal val="visible"/>
                                      </p:to>
                                    </p:set>
                                    <p:animEffect transition="in" filter="dissolve">
                                      <p:cBhvr>
                                        <p:cTn id="66" dur="500"/>
                                        <p:tgtEl>
                                          <p:spTgt spid="44238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42377"/>
                                        </p:tgtEl>
                                        <p:attrNameLst>
                                          <p:attrName>style.visibility</p:attrName>
                                        </p:attrNameLst>
                                      </p:cBhvr>
                                      <p:to>
                                        <p:strVal val="visible"/>
                                      </p:to>
                                    </p:set>
                                    <p:animEffect transition="in" filter="wipe(left)">
                                      <p:cBhvr>
                                        <p:cTn id="71" dur="500"/>
                                        <p:tgtEl>
                                          <p:spTgt spid="442377"/>
                                        </p:tgtEl>
                                      </p:cBhvr>
                                    </p:animEffect>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442450"/>
                                        </p:tgtEl>
                                        <p:attrNameLst>
                                          <p:attrName>style.visibility</p:attrName>
                                        </p:attrNameLst>
                                      </p:cBhvr>
                                      <p:to>
                                        <p:strVal val="visible"/>
                                      </p:to>
                                    </p:set>
                                    <p:animEffect transition="in" filter="fade">
                                      <p:cBhvr>
                                        <p:cTn id="76" dur="1000"/>
                                        <p:tgtEl>
                                          <p:spTgt spid="442450"/>
                                        </p:tgtEl>
                                      </p:cBhvr>
                                    </p:animEffect>
                                    <p:anim calcmode="lin" valueType="num">
                                      <p:cBhvr>
                                        <p:cTn id="77" dur="1000" fill="hold"/>
                                        <p:tgtEl>
                                          <p:spTgt spid="442450"/>
                                        </p:tgtEl>
                                        <p:attrNameLst>
                                          <p:attrName>ppt_x</p:attrName>
                                        </p:attrNameLst>
                                      </p:cBhvr>
                                      <p:tavLst>
                                        <p:tav tm="0">
                                          <p:val>
                                            <p:strVal val="#ppt_x"/>
                                          </p:val>
                                        </p:tav>
                                        <p:tav tm="100000">
                                          <p:val>
                                            <p:strVal val="#ppt_x"/>
                                          </p:val>
                                        </p:tav>
                                      </p:tavLst>
                                    </p:anim>
                                    <p:anim calcmode="lin" valueType="num">
                                      <p:cBhvr>
                                        <p:cTn id="78" dur="1000" fill="hold"/>
                                        <p:tgtEl>
                                          <p:spTgt spid="442450"/>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442385"/>
                                        </p:tgtEl>
                                        <p:attrNameLst>
                                          <p:attrName>style.visibility</p:attrName>
                                        </p:attrNameLst>
                                      </p:cBhvr>
                                      <p:to>
                                        <p:strVal val="visible"/>
                                      </p:to>
                                    </p:set>
                                    <p:animEffect transition="in" filter="dissolve">
                                      <p:cBhvr>
                                        <p:cTn id="83" dur="500"/>
                                        <p:tgtEl>
                                          <p:spTgt spid="442385"/>
                                        </p:tgtEl>
                                      </p:cBhvr>
                                    </p:animEffect>
                                  </p:childTnLst>
                                </p:cTn>
                              </p:par>
                            </p:childTnLst>
                          </p:cTn>
                        </p:par>
                        <p:par>
                          <p:cTn id="84" fill="hold">
                            <p:stCondLst>
                              <p:cond delay="500"/>
                            </p:stCondLst>
                            <p:childTnLst>
                              <p:par>
                                <p:cTn id="85" presetID="9" presetClass="emph" presetSubtype="0" grpId="1" nodeType="afterEffect">
                                  <p:stCondLst>
                                    <p:cond delay="0"/>
                                  </p:stCondLst>
                                  <p:childTnLst>
                                    <p:set>
                                      <p:cBhvr rctx="PPT">
                                        <p:cTn id="86" dur="indefinite"/>
                                        <p:tgtEl>
                                          <p:spTgt spid="442384"/>
                                        </p:tgtEl>
                                        <p:attrNameLst>
                                          <p:attrName>style.opacity</p:attrName>
                                        </p:attrNameLst>
                                      </p:cBhvr>
                                      <p:to>
                                        <p:strVal val="0.5"/>
                                      </p:to>
                                    </p:set>
                                    <p:animEffect filter="image" prLst="opacity: 0.5">
                                      <p:cBhvr rctx="IE">
                                        <p:cTn id="87" dur="indefinite"/>
                                        <p:tgtEl>
                                          <p:spTgt spid="442384"/>
                                        </p:tgtEl>
                                      </p:cBhvr>
                                    </p:animEffect>
                                  </p:childTnLst>
                                </p:cTn>
                              </p:par>
                              <p:par>
                                <p:cTn id="88" presetID="9" presetClass="emph" presetSubtype="0" grpId="1" nodeType="withEffect">
                                  <p:stCondLst>
                                    <p:cond delay="0"/>
                                  </p:stCondLst>
                                  <p:childTnLst>
                                    <p:set>
                                      <p:cBhvr rctx="PPT">
                                        <p:cTn id="89" dur="indefinite"/>
                                        <p:tgtEl>
                                          <p:spTgt spid="442382"/>
                                        </p:tgtEl>
                                        <p:attrNameLst>
                                          <p:attrName>style.opacity</p:attrName>
                                        </p:attrNameLst>
                                      </p:cBhvr>
                                      <p:to>
                                        <p:strVal val="0.5"/>
                                      </p:to>
                                    </p:set>
                                    <p:animEffect filter="image" prLst="opacity: 0.5">
                                      <p:cBhvr rctx="IE">
                                        <p:cTn id="90" dur="indefinite"/>
                                        <p:tgtEl>
                                          <p:spTgt spid="442382"/>
                                        </p:tgtEl>
                                      </p:cBhvr>
                                    </p:animEffect>
                                  </p:childTnLst>
                                </p:cTn>
                              </p:par>
                            </p:childTnLst>
                          </p:cTn>
                        </p:par>
                      </p:childTnLst>
                    </p:cTn>
                  </p:par>
                  <p:par>
                    <p:cTn id="91" fill="hold">
                      <p:stCondLst>
                        <p:cond delay="indefinite"/>
                      </p:stCondLst>
                      <p:childTnLst>
                        <p:par>
                          <p:cTn id="92" fill="hold">
                            <p:stCondLst>
                              <p:cond delay="0"/>
                            </p:stCondLst>
                            <p:childTnLst>
                              <p:par>
                                <p:cTn id="93" presetID="17" presetClass="entr" presetSubtype="10" fill="hold" grpId="0" nodeType="clickEffect">
                                  <p:stCondLst>
                                    <p:cond delay="0"/>
                                  </p:stCondLst>
                                  <p:childTnLst>
                                    <p:set>
                                      <p:cBhvr>
                                        <p:cTn id="94" dur="1" fill="hold">
                                          <p:stCondLst>
                                            <p:cond delay="0"/>
                                          </p:stCondLst>
                                        </p:cTn>
                                        <p:tgtEl>
                                          <p:spTgt spid="442403"/>
                                        </p:tgtEl>
                                        <p:attrNameLst>
                                          <p:attrName>style.visibility</p:attrName>
                                        </p:attrNameLst>
                                      </p:cBhvr>
                                      <p:to>
                                        <p:strVal val="visible"/>
                                      </p:to>
                                    </p:set>
                                    <p:anim calcmode="lin" valueType="num">
                                      <p:cBhvr>
                                        <p:cTn id="95" dur="500" fill="hold"/>
                                        <p:tgtEl>
                                          <p:spTgt spid="442403"/>
                                        </p:tgtEl>
                                        <p:attrNameLst>
                                          <p:attrName>ppt_w</p:attrName>
                                        </p:attrNameLst>
                                      </p:cBhvr>
                                      <p:tavLst>
                                        <p:tav tm="0">
                                          <p:val>
                                            <p:fltVal val="0"/>
                                          </p:val>
                                        </p:tav>
                                        <p:tav tm="100000">
                                          <p:val>
                                            <p:strVal val="#ppt_w"/>
                                          </p:val>
                                        </p:tav>
                                      </p:tavLst>
                                    </p:anim>
                                    <p:anim calcmode="lin" valueType="num">
                                      <p:cBhvr>
                                        <p:cTn id="96" dur="500" fill="hold"/>
                                        <p:tgtEl>
                                          <p:spTgt spid="442403"/>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40" presetClass="entr" presetSubtype="0" fill="hold" grpId="0" nodeType="afterEffect">
                                  <p:stCondLst>
                                    <p:cond delay="0"/>
                                  </p:stCondLst>
                                  <p:iterate type="lt">
                                    <p:tmPct val="10000"/>
                                  </p:iterate>
                                  <p:childTnLst>
                                    <p:set>
                                      <p:cBhvr>
                                        <p:cTn id="99" dur="1" fill="hold">
                                          <p:stCondLst>
                                            <p:cond delay="0"/>
                                          </p:stCondLst>
                                        </p:cTn>
                                        <p:tgtEl>
                                          <p:spTgt spid="442404"/>
                                        </p:tgtEl>
                                        <p:attrNameLst>
                                          <p:attrName>style.visibility</p:attrName>
                                        </p:attrNameLst>
                                      </p:cBhvr>
                                      <p:to>
                                        <p:strVal val="visible"/>
                                      </p:to>
                                    </p:set>
                                    <p:animEffect transition="in" filter="fade">
                                      <p:cBhvr>
                                        <p:cTn id="100" dur="1000"/>
                                        <p:tgtEl>
                                          <p:spTgt spid="442404"/>
                                        </p:tgtEl>
                                      </p:cBhvr>
                                    </p:animEffect>
                                    <p:anim calcmode="lin" valueType="num">
                                      <p:cBhvr>
                                        <p:cTn id="101" dur="1000" fill="hold"/>
                                        <p:tgtEl>
                                          <p:spTgt spid="442404"/>
                                        </p:tgtEl>
                                        <p:attrNameLst>
                                          <p:attrName>ppt_x</p:attrName>
                                        </p:attrNameLst>
                                      </p:cBhvr>
                                      <p:tavLst>
                                        <p:tav tm="0">
                                          <p:val>
                                            <p:strVal val="#ppt_x-.1"/>
                                          </p:val>
                                        </p:tav>
                                        <p:tav tm="100000">
                                          <p:val>
                                            <p:strVal val="#ppt_x"/>
                                          </p:val>
                                        </p:tav>
                                      </p:tavLst>
                                    </p:anim>
                                    <p:anim calcmode="lin" valueType="num">
                                      <p:cBhvr>
                                        <p:cTn id="102" dur="1000" fill="hold"/>
                                        <p:tgtEl>
                                          <p:spTgt spid="442404"/>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
                                        </p:tgtEl>
                                        <p:attrNameLst>
                                          <p:attrName>style.visibility</p:attrName>
                                        </p:attrNameLst>
                                      </p:cBhvr>
                                      <p:to>
                                        <p:strVal val="visible"/>
                                      </p:to>
                                    </p:set>
                                    <p:animEffect transition="in" filter="fade">
                                      <p:cBhvr>
                                        <p:cTn id="107" dur="2000"/>
                                        <p:tgtEl>
                                          <p:spTgt spid="2"/>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442408"/>
                                        </p:tgtEl>
                                        <p:attrNameLst>
                                          <p:attrName>style.visibility</p:attrName>
                                        </p:attrNameLst>
                                      </p:cBhvr>
                                      <p:to>
                                        <p:strVal val="visible"/>
                                      </p:to>
                                    </p:set>
                                    <p:animEffect transition="in" filter="dissolve">
                                      <p:cBhvr>
                                        <p:cTn id="112" dur="500"/>
                                        <p:tgtEl>
                                          <p:spTgt spid="442408"/>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442407"/>
                                        </p:tgtEl>
                                        <p:attrNameLst>
                                          <p:attrName>style.visibility</p:attrName>
                                        </p:attrNameLst>
                                      </p:cBhvr>
                                      <p:to>
                                        <p:strVal val="visible"/>
                                      </p:to>
                                    </p:set>
                                    <p:animEffect transition="in" filter="dissolve">
                                      <p:cBhvr>
                                        <p:cTn id="117" dur="500"/>
                                        <p:tgtEl>
                                          <p:spTgt spid="442407"/>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42420"/>
                                        </p:tgtEl>
                                        <p:attrNameLst>
                                          <p:attrName>style.visibility</p:attrName>
                                        </p:attrNameLst>
                                      </p:cBhvr>
                                      <p:to>
                                        <p:strVal val="visible"/>
                                      </p:to>
                                    </p:set>
                                    <p:animEffect transition="in" filter="wipe(down)">
                                      <p:cBhvr>
                                        <p:cTn id="122" dur="500"/>
                                        <p:tgtEl>
                                          <p:spTgt spid="442420"/>
                                        </p:tgtEl>
                                      </p:cBhvr>
                                    </p:animEffect>
                                  </p:childTnLst>
                                </p:cTn>
                              </p:par>
                            </p:childTnLst>
                          </p:cTn>
                        </p:par>
                        <p:par>
                          <p:cTn id="123" fill="hold">
                            <p:stCondLst>
                              <p:cond delay="500"/>
                            </p:stCondLst>
                            <p:childTnLst>
                              <p:par>
                                <p:cTn id="124" presetID="22" presetClass="entr" presetSubtype="4" fill="hold" grpId="0" nodeType="afterEffect">
                                  <p:stCondLst>
                                    <p:cond delay="0"/>
                                  </p:stCondLst>
                                  <p:childTnLst>
                                    <p:set>
                                      <p:cBhvr>
                                        <p:cTn id="125" dur="1" fill="hold">
                                          <p:stCondLst>
                                            <p:cond delay="0"/>
                                          </p:stCondLst>
                                        </p:cTn>
                                        <p:tgtEl>
                                          <p:spTgt spid="442417"/>
                                        </p:tgtEl>
                                        <p:attrNameLst>
                                          <p:attrName>style.visibility</p:attrName>
                                        </p:attrNameLst>
                                      </p:cBhvr>
                                      <p:to>
                                        <p:strVal val="visible"/>
                                      </p:to>
                                    </p:set>
                                    <p:animEffect transition="in" filter="wipe(down)">
                                      <p:cBhvr>
                                        <p:cTn id="126" dur="500"/>
                                        <p:tgtEl>
                                          <p:spTgt spid="442417"/>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fade">
                                      <p:cBhvr>
                                        <p:cTn id="131" dur="2000"/>
                                        <p:tgtEl>
                                          <p:spTgt spid="3"/>
                                        </p:tgtEl>
                                      </p:cBhvr>
                                    </p:animEffect>
                                  </p:childTnLst>
                                </p:cTn>
                              </p:par>
                            </p:childTnLst>
                          </p:cTn>
                        </p:par>
                      </p:childTnLst>
                    </p:cTn>
                  </p:par>
                  <p:par>
                    <p:cTn id="132" fill="hold">
                      <p:stCondLst>
                        <p:cond delay="indefinite"/>
                      </p:stCondLst>
                      <p:childTnLst>
                        <p:par>
                          <p:cTn id="133" fill="hold">
                            <p:stCondLst>
                              <p:cond delay="0"/>
                            </p:stCondLst>
                            <p:childTnLst>
                              <p:par>
                                <p:cTn id="134" presetID="9" presetClass="entr" presetSubtype="0" fill="hold" grpId="0" nodeType="clickEffect">
                                  <p:stCondLst>
                                    <p:cond delay="0"/>
                                  </p:stCondLst>
                                  <p:childTnLst>
                                    <p:set>
                                      <p:cBhvr>
                                        <p:cTn id="135" dur="1" fill="hold">
                                          <p:stCondLst>
                                            <p:cond delay="0"/>
                                          </p:stCondLst>
                                        </p:cTn>
                                        <p:tgtEl>
                                          <p:spTgt spid="442410"/>
                                        </p:tgtEl>
                                        <p:attrNameLst>
                                          <p:attrName>style.visibility</p:attrName>
                                        </p:attrNameLst>
                                      </p:cBhvr>
                                      <p:to>
                                        <p:strVal val="visible"/>
                                      </p:to>
                                    </p:set>
                                    <p:animEffect transition="in" filter="dissolve">
                                      <p:cBhvr>
                                        <p:cTn id="136" dur="500"/>
                                        <p:tgtEl>
                                          <p:spTgt spid="442410"/>
                                        </p:tgtEl>
                                      </p:cBhvr>
                                    </p:animEffect>
                                  </p:childTnLst>
                                </p:cTn>
                              </p:par>
                            </p:childTnLst>
                          </p:cTn>
                        </p:par>
                      </p:childTnLst>
                    </p:cTn>
                  </p:par>
                  <p:par>
                    <p:cTn id="137" fill="hold">
                      <p:stCondLst>
                        <p:cond delay="indefinite"/>
                      </p:stCondLst>
                      <p:childTnLst>
                        <p:par>
                          <p:cTn id="138" fill="hold">
                            <p:stCondLst>
                              <p:cond delay="0"/>
                            </p:stCondLst>
                            <p:childTnLst>
                              <p:par>
                                <p:cTn id="139" presetID="9" presetClass="entr" presetSubtype="0" fill="hold" grpId="0" nodeType="clickEffect">
                                  <p:stCondLst>
                                    <p:cond delay="0"/>
                                  </p:stCondLst>
                                  <p:childTnLst>
                                    <p:set>
                                      <p:cBhvr>
                                        <p:cTn id="140" dur="1" fill="hold">
                                          <p:stCondLst>
                                            <p:cond delay="0"/>
                                          </p:stCondLst>
                                        </p:cTn>
                                        <p:tgtEl>
                                          <p:spTgt spid="442409"/>
                                        </p:tgtEl>
                                        <p:attrNameLst>
                                          <p:attrName>style.visibility</p:attrName>
                                        </p:attrNameLst>
                                      </p:cBhvr>
                                      <p:to>
                                        <p:strVal val="visible"/>
                                      </p:to>
                                    </p:set>
                                    <p:animEffect transition="in" filter="dissolve">
                                      <p:cBhvr>
                                        <p:cTn id="141" dur="500"/>
                                        <p:tgtEl>
                                          <p:spTgt spid="442409"/>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4" fill="hold" grpId="0" nodeType="clickEffect">
                                  <p:stCondLst>
                                    <p:cond delay="0"/>
                                  </p:stCondLst>
                                  <p:childTnLst>
                                    <p:set>
                                      <p:cBhvr>
                                        <p:cTn id="145" dur="1" fill="hold">
                                          <p:stCondLst>
                                            <p:cond delay="0"/>
                                          </p:stCondLst>
                                        </p:cTn>
                                        <p:tgtEl>
                                          <p:spTgt spid="442418"/>
                                        </p:tgtEl>
                                        <p:attrNameLst>
                                          <p:attrName>style.visibility</p:attrName>
                                        </p:attrNameLst>
                                      </p:cBhvr>
                                      <p:to>
                                        <p:strVal val="visible"/>
                                      </p:to>
                                    </p:set>
                                    <p:animEffect transition="in" filter="wipe(down)">
                                      <p:cBhvr>
                                        <p:cTn id="146" dur="500"/>
                                        <p:tgtEl>
                                          <p:spTgt spid="442418"/>
                                        </p:tgtEl>
                                      </p:cBhvr>
                                    </p:animEffect>
                                  </p:childTnLst>
                                </p:cTn>
                              </p:par>
                            </p:childTnLst>
                          </p:cTn>
                        </p:par>
                        <p:par>
                          <p:cTn id="147" fill="hold">
                            <p:stCondLst>
                              <p:cond delay="500"/>
                            </p:stCondLst>
                            <p:childTnLst>
                              <p:par>
                                <p:cTn id="148" presetID="22" presetClass="entr" presetSubtype="4" fill="hold" grpId="0" nodeType="afterEffect">
                                  <p:stCondLst>
                                    <p:cond delay="0"/>
                                  </p:stCondLst>
                                  <p:childTnLst>
                                    <p:set>
                                      <p:cBhvr>
                                        <p:cTn id="149" dur="1" fill="hold">
                                          <p:stCondLst>
                                            <p:cond delay="0"/>
                                          </p:stCondLst>
                                        </p:cTn>
                                        <p:tgtEl>
                                          <p:spTgt spid="442419"/>
                                        </p:tgtEl>
                                        <p:attrNameLst>
                                          <p:attrName>style.visibility</p:attrName>
                                        </p:attrNameLst>
                                      </p:cBhvr>
                                      <p:to>
                                        <p:strVal val="visible"/>
                                      </p:to>
                                    </p:set>
                                    <p:animEffect transition="in" filter="wipe(down)">
                                      <p:cBhvr>
                                        <p:cTn id="150" dur="500"/>
                                        <p:tgtEl>
                                          <p:spTgt spid="442419"/>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5"/>
                                        </p:tgtEl>
                                        <p:attrNameLst>
                                          <p:attrName>style.visibility</p:attrName>
                                        </p:attrNameLst>
                                      </p:cBhvr>
                                      <p:to>
                                        <p:strVal val="visible"/>
                                      </p:to>
                                    </p:set>
                                    <p:animEffect transition="in" filter="fade">
                                      <p:cBhvr>
                                        <p:cTn id="155" dur="2000"/>
                                        <p:tgtEl>
                                          <p:spTgt spid="5"/>
                                        </p:tgtEl>
                                      </p:cBhvr>
                                    </p:animEffect>
                                  </p:childTnLst>
                                </p:cTn>
                              </p:par>
                            </p:childTnLst>
                          </p:cTn>
                        </p:par>
                      </p:childTnLst>
                    </p:cTn>
                  </p:par>
                  <p:par>
                    <p:cTn id="156" fill="hold">
                      <p:stCondLst>
                        <p:cond delay="indefinite"/>
                      </p:stCondLst>
                      <p:childTnLst>
                        <p:par>
                          <p:cTn id="157" fill="hold">
                            <p:stCondLst>
                              <p:cond delay="0"/>
                            </p:stCondLst>
                            <p:childTnLst>
                              <p:par>
                                <p:cTn id="158" presetID="9" presetClass="entr" presetSubtype="0" fill="hold" grpId="0" nodeType="clickEffect">
                                  <p:stCondLst>
                                    <p:cond delay="0"/>
                                  </p:stCondLst>
                                  <p:childTnLst>
                                    <p:set>
                                      <p:cBhvr>
                                        <p:cTn id="159" dur="1" fill="hold">
                                          <p:stCondLst>
                                            <p:cond delay="0"/>
                                          </p:stCondLst>
                                        </p:cTn>
                                        <p:tgtEl>
                                          <p:spTgt spid="442442"/>
                                        </p:tgtEl>
                                        <p:attrNameLst>
                                          <p:attrName>style.visibility</p:attrName>
                                        </p:attrNameLst>
                                      </p:cBhvr>
                                      <p:to>
                                        <p:strVal val="visible"/>
                                      </p:to>
                                    </p:set>
                                    <p:animEffect transition="in" filter="dissolve">
                                      <p:cBhvr>
                                        <p:cTn id="160" dur="500"/>
                                        <p:tgtEl>
                                          <p:spTgt spid="442442"/>
                                        </p:tgtEl>
                                      </p:cBhvr>
                                    </p:animEffect>
                                  </p:childTnLst>
                                </p:cTn>
                              </p:par>
                            </p:childTnLst>
                          </p:cTn>
                        </p:par>
                      </p:childTnLst>
                    </p:cTn>
                  </p:par>
                  <p:par>
                    <p:cTn id="161" fill="hold">
                      <p:stCondLst>
                        <p:cond delay="indefinite"/>
                      </p:stCondLst>
                      <p:childTnLst>
                        <p:par>
                          <p:cTn id="162" fill="hold">
                            <p:stCondLst>
                              <p:cond delay="0"/>
                            </p:stCondLst>
                            <p:childTnLst>
                              <p:par>
                                <p:cTn id="163" presetID="9" presetClass="entr" presetSubtype="0" fill="hold" grpId="0" nodeType="clickEffect">
                                  <p:stCondLst>
                                    <p:cond delay="0"/>
                                  </p:stCondLst>
                                  <p:childTnLst>
                                    <p:set>
                                      <p:cBhvr>
                                        <p:cTn id="164" dur="1" fill="hold">
                                          <p:stCondLst>
                                            <p:cond delay="0"/>
                                          </p:stCondLst>
                                        </p:cTn>
                                        <p:tgtEl>
                                          <p:spTgt spid="442441"/>
                                        </p:tgtEl>
                                        <p:attrNameLst>
                                          <p:attrName>style.visibility</p:attrName>
                                        </p:attrNameLst>
                                      </p:cBhvr>
                                      <p:to>
                                        <p:strVal val="visible"/>
                                      </p:to>
                                    </p:set>
                                    <p:animEffect transition="in" filter="dissolve">
                                      <p:cBhvr>
                                        <p:cTn id="165" dur="500"/>
                                        <p:tgtEl>
                                          <p:spTgt spid="442441"/>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4" fill="hold" grpId="0" nodeType="clickEffect">
                                  <p:stCondLst>
                                    <p:cond delay="0"/>
                                  </p:stCondLst>
                                  <p:childTnLst>
                                    <p:set>
                                      <p:cBhvr>
                                        <p:cTn id="169" dur="1" fill="hold">
                                          <p:stCondLst>
                                            <p:cond delay="0"/>
                                          </p:stCondLst>
                                        </p:cTn>
                                        <p:tgtEl>
                                          <p:spTgt spid="442447"/>
                                        </p:tgtEl>
                                        <p:attrNameLst>
                                          <p:attrName>style.visibility</p:attrName>
                                        </p:attrNameLst>
                                      </p:cBhvr>
                                      <p:to>
                                        <p:strVal val="visible"/>
                                      </p:to>
                                    </p:set>
                                    <p:animEffect transition="in" filter="wipe(down)">
                                      <p:cBhvr>
                                        <p:cTn id="170" dur="500"/>
                                        <p:tgtEl>
                                          <p:spTgt spid="442447"/>
                                        </p:tgtEl>
                                      </p:cBhvr>
                                    </p:animEffect>
                                  </p:childTnLst>
                                </p:cTn>
                              </p:par>
                            </p:childTnLst>
                          </p:cTn>
                        </p:par>
                        <p:par>
                          <p:cTn id="171" fill="hold">
                            <p:stCondLst>
                              <p:cond delay="500"/>
                            </p:stCondLst>
                            <p:childTnLst>
                              <p:par>
                                <p:cTn id="172" presetID="22" presetClass="entr" presetSubtype="4" fill="hold" grpId="0" nodeType="afterEffect">
                                  <p:stCondLst>
                                    <p:cond delay="0"/>
                                  </p:stCondLst>
                                  <p:childTnLst>
                                    <p:set>
                                      <p:cBhvr>
                                        <p:cTn id="173" dur="1" fill="hold">
                                          <p:stCondLst>
                                            <p:cond delay="0"/>
                                          </p:stCondLst>
                                        </p:cTn>
                                        <p:tgtEl>
                                          <p:spTgt spid="442446"/>
                                        </p:tgtEl>
                                        <p:attrNameLst>
                                          <p:attrName>style.visibility</p:attrName>
                                        </p:attrNameLst>
                                      </p:cBhvr>
                                      <p:to>
                                        <p:strVal val="visible"/>
                                      </p:to>
                                    </p:set>
                                    <p:animEffect transition="in" filter="wipe(down)">
                                      <p:cBhvr>
                                        <p:cTn id="174" dur="500"/>
                                        <p:tgtEl>
                                          <p:spTgt spid="442446"/>
                                        </p:tgtEl>
                                      </p:cBhvr>
                                    </p:animEffect>
                                  </p:childTnLst>
                                </p:cTn>
                              </p:par>
                            </p:childTnLst>
                          </p:cTn>
                        </p:par>
                      </p:childTnLst>
                    </p:cTn>
                  </p:par>
                  <p:par>
                    <p:cTn id="175" fill="hold">
                      <p:stCondLst>
                        <p:cond delay="indefinite"/>
                      </p:stCondLst>
                      <p:childTnLst>
                        <p:par>
                          <p:cTn id="176" fill="hold">
                            <p:stCondLst>
                              <p:cond delay="0"/>
                            </p:stCondLst>
                            <p:childTnLst>
                              <p:par>
                                <p:cTn id="177" presetID="39" presetClass="entr" presetSubtype="0" accel="100000" fill="hold" grpId="0" nodeType="clickEffect">
                                  <p:stCondLst>
                                    <p:cond delay="0"/>
                                  </p:stCondLst>
                                  <p:childTnLst>
                                    <p:set>
                                      <p:cBhvr>
                                        <p:cTn id="178" dur="1" fill="hold">
                                          <p:stCondLst>
                                            <p:cond delay="0"/>
                                          </p:stCondLst>
                                        </p:cTn>
                                        <p:tgtEl>
                                          <p:spTgt spid="442405"/>
                                        </p:tgtEl>
                                        <p:attrNameLst>
                                          <p:attrName>style.visibility</p:attrName>
                                        </p:attrNameLst>
                                      </p:cBhvr>
                                      <p:to>
                                        <p:strVal val="visible"/>
                                      </p:to>
                                    </p:set>
                                    <p:anim calcmode="lin" valueType="num">
                                      <p:cBhvr>
                                        <p:cTn id="179" dur="500" fill="hold"/>
                                        <p:tgtEl>
                                          <p:spTgt spid="442405"/>
                                        </p:tgtEl>
                                        <p:attrNameLst>
                                          <p:attrName>ppt_h</p:attrName>
                                        </p:attrNameLst>
                                      </p:cBhvr>
                                      <p:tavLst>
                                        <p:tav tm="0">
                                          <p:val>
                                            <p:strVal val="#ppt_h/20"/>
                                          </p:val>
                                        </p:tav>
                                        <p:tav tm="50000">
                                          <p:val>
                                            <p:strVal val="#ppt_h/20"/>
                                          </p:val>
                                        </p:tav>
                                        <p:tav tm="100000">
                                          <p:val>
                                            <p:strVal val="#ppt_h"/>
                                          </p:val>
                                        </p:tav>
                                      </p:tavLst>
                                    </p:anim>
                                    <p:anim calcmode="lin" valueType="num">
                                      <p:cBhvr>
                                        <p:cTn id="180" dur="500" fill="hold"/>
                                        <p:tgtEl>
                                          <p:spTgt spid="442405"/>
                                        </p:tgtEl>
                                        <p:attrNameLst>
                                          <p:attrName>ppt_w</p:attrName>
                                        </p:attrNameLst>
                                      </p:cBhvr>
                                      <p:tavLst>
                                        <p:tav tm="0">
                                          <p:val>
                                            <p:strVal val="#ppt_w+.3"/>
                                          </p:val>
                                        </p:tav>
                                        <p:tav tm="50000">
                                          <p:val>
                                            <p:strVal val="#ppt_w+.3"/>
                                          </p:val>
                                        </p:tav>
                                        <p:tav tm="100000">
                                          <p:val>
                                            <p:strVal val="#ppt_w"/>
                                          </p:val>
                                        </p:tav>
                                      </p:tavLst>
                                    </p:anim>
                                    <p:anim calcmode="lin" valueType="num">
                                      <p:cBhvr>
                                        <p:cTn id="181" dur="500" fill="hold"/>
                                        <p:tgtEl>
                                          <p:spTgt spid="442405"/>
                                        </p:tgtEl>
                                        <p:attrNameLst>
                                          <p:attrName>ppt_x</p:attrName>
                                        </p:attrNameLst>
                                      </p:cBhvr>
                                      <p:tavLst>
                                        <p:tav tm="0">
                                          <p:val>
                                            <p:strVal val="#ppt_x-.3"/>
                                          </p:val>
                                        </p:tav>
                                        <p:tav tm="50000">
                                          <p:val>
                                            <p:strVal val="#ppt_x"/>
                                          </p:val>
                                        </p:tav>
                                        <p:tav tm="100000">
                                          <p:val>
                                            <p:strVal val="#ppt_x"/>
                                          </p:val>
                                        </p:tav>
                                      </p:tavLst>
                                    </p:anim>
                                    <p:anim calcmode="lin" valueType="num">
                                      <p:cBhvr>
                                        <p:cTn id="182" dur="500" fill="hold"/>
                                        <p:tgtEl>
                                          <p:spTgt spid="442405"/>
                                        </p:tgtEl>
                                        <p:attrNameLst>
                                          <p:attrName>ppt_y</p:attrName>
                                        </p:attrNameLst>
                                      </p:cBhvr>
                                      <p:tavLst>
                                        <p:tav tm="0">
                                          <p:val>
                                            <p:strVal val="#ppt_y"/>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53" presetClass="entr" presetSubtype="0" fill="hold" grpId="0" nodeType="clickEffect">
                                  <p:stCondLst>
                                    <p:cond delay="0"/>
                                  </p:stCondLst>
                                  <p:childTnLst>
                                    <p:set>
                                      <p:cBhvr>
                                        <p:cTn id="186" dur="1" fill="hold">
                                          <p:stCondLst>
                                            <p:cond delay="0"/>
                                          </p:stCondLst>
                                        </p:cTn>
                                        <p:tgtEl>
                                          <p:spTgt spid="442448"/>
                                        </p:tgtEl>
                                        <p:attrNameLst>
                                          <p:attrName>style.visibility</p:attrName>
                                        </p:attrNameLst>
                                      </p:cBhvr>
                                      <p:to>
                                        <p:strVal val="visible"/>
                                      </p:to>
                                    </p:set>
                                    <p:anim calcmode="lin" valueType="num">
                                      <p:cBhvr>
                                        <p:cTn id="187" dur="500" fill="hold"/>
                                        <p:tgtEl>
                                          <p:spTgt spid="442448"/>
                                        </p:tgtEl>
                                        <p:attrNameLst>
                                          <p:attrName>ppt_w</p:attrName>
                                        </p:attrNameLst>
                                      </p:cBhvr>
                                      <p:tavLst>
                                        <p:tav tm="0">
                                          <p:val>
                                            <p:fltVal val="0"/>
                                          </p:val>
                                        </p:tav>
                                        <p:tav tm="100000">
                                          <p:val>
                                            <p:strVal val="#ppt_w"/>
                                          </p:val>
                                        </p:tav>
                                      </p:tavLst>
                                    </p:anim>
                                    <p:anim calcmode="lin" valueType="num">
                                      <p:cBhvr>
                                        <p:cTn id="188" dur="500" fill="hold"/>
                                        <p:tgtEl>
                                          <p:spTgt spid="442448"/>
                                        </p:tgtEl>
                                        <p:attrNameLst>
                                          <p:attrName>ppt_h</p:attrName>
                                        </p:attrNameLst>
                                      </p:cBhvr>
                                      <p:tavLst>
                                        <p:tav tm="0">
                                          <p:val>
                                            <p:fltVal val="0"/>
                                          </p:val>
                                        </p:tav>
                                        <p:tav tm="100000">
                                          <p:val>
                                            <p:strVal val="#ppt_h"/>
                                          </p:val>
                                        </p:tav>
                                      </p:tavLst>
                                    </p:anim>
                                    <p:animEffect transition="in" filter="fade">
                                      <p:cBhvr>
                                        <p:cTn id="189" dur="500"/>
                                        <p:tgtEl>
                                          <p:spTgt spid="442448"/>
                                        </p:tgtEl>
                                      </p:cBhvr>
                                    </p:animEffect>
                                  </p:childTnLst>
                                </p:cTn>
                              </p:par>
                              <p:par>
                                <p:cTn id="190" presetID="0" presetClass="path" presetSubtype="0" accel="50000" decel="50000" fill="hold" grpId="1" nodeType="withEffect">
                                  <p:stCondLst>
                                    <p:cond delay="0"/>
                                  </p:stCondLst>
                                  <p:childTnLst>
                                    <p:animMotion origin="layout" path="M -2.22222E-6 -2.22222E-6 C -0.0092 -0.02268 0.00139 -0.10416 -0.05469 -0.13565 C -0.11041 -0.16713 -0.27639 -0.17754 -0.33455 -0.18842 " pathEditMode="relative" rAng="0" ptsTypes="aaa">
                                      <p:cBhvr>
                                        <p:cTn id="191" dur="2000" fill="hold"/>
                                        <p:tgtEl>
                                          <p:spTgt spid="442448"/>
                                        </p:tgtEl>
                                        <p:attrNameLst>
                                          <p:attrName>ppt_x</p:attrName>
                                          <p:attrName>ppt_y</p:attrName>
                                        </p:attrNameLst>
                                      </p:cBhvr>
                                      <p:rCtr x="-16700" y="-9400"/>
                                    </p:animMotion>
                                  </p:childTnLst>
                                </p:cTn>
                              </p:par>
                              <p:par>
                                <p:cTn id="192" presetID="55" presetClass="exit" presetSubtype="0" fill="hold" grpId="1" nodeType="withEffect">
                                  <p:stCondLst>
                                    <p:cond delay="0"/>
                                  </p:stCondLst>
                                  <p:childTnLst>
                                    <p:anim calcmode="lin" valueType="num">
                                      <p:cBhvr>
                                        <p:cTn id="193" dur="1000"/>
                                        <p:tgtEl>
                                          <p:spTgt spid="442450"/>
                                        </p:tgtEl>
                                        <p:attrNameLst>
                                          <p:attrName>ppt_w</p:attrName>
                                        </p:attrNameLst>
                                      </p:cBhvr>
                                      <p:tavLst>
                                        <p:tav tm="0">
                                          <p:val>
                                            <p:strVal val="ppt_w"/>
                                          </p:val>
                                        </p:tav>
                                        <p:tav tm="100000">
                                          <p:val>
                                            <p:strVal val="ppt_w*0.70"/>
                                          </p:val>
                                        </p:tav>
                                      </p:tavLst>
                                    </p:anim>
                                    <p:anim calcmode="lin" valueType="num">
                                      <p:cBhvr>
                                        <p:cTn id="194" dur="1000"/>
                                        <p:tgtEl>
                                          <p:spTgt spid="442450"/>
                                        </p:tgtEl>
                                        <p:attrNameLst>
                                          <p:attrName>ppt_h</p:attrName>
                                        </p:attrNameLst>
                                      </p:cBhvr>
                                      <p:tavLst>
                                        <p:tav tm="0">
                                          <p:val>
                                            <p:strVal val="ppt_h"/>
                                          </p:val>
                                        </p:tav>
                                        <p:tav tm="100000">
                                          <p:val>
                                            <p:strVal val="ppt_h"/>
                                          </p:val>
                                        </p:tav>
                                      </p:tavLst>
                                    </p:anim>
                                    <p:animEffect transition="out" filter="fade">
                                      <p:cBhvr>
                                        <p:cTn id="195" dur="1000"/>
                                        <p:tgtEl>
                                          <p:spTgt spid="442450"/>
                                        </p:tgtEl>
                                      </p:cBhvr>
                                    </p:animEffect>
                                    <p:set>
                                      <p:cBhvr>
                                        <p:cTn id="196" dur="1" fill="hold">
                                          <p:stCondLst>
                                            <p:cond delay="999"/>
                                          </p:stCondLst>
                                        </p:cTn>
                                        <p:tgtEl>
                                          <p:spTgt spid="442450"/>
                                        </p:tgtEl>
                                        <p:attrNameLst>
                                          <p:attrName>style.visibility</p:attrName>
                                        </p:attrNameLst>
                                      </p:cBhvr>
                                      <p:to>
                                        <p:strVal val="hidden"/>
                                      </p:to>
                                    </p:set>
                                  </p:childTnLst>
                                </p:cTn>
                              </p:par>
                            </p:childTnLst>
                          </p:cTn>
                        </p:par>
                      </p:childTnLst>
                    </p:cTn>
                  </p:par>
                  <p:par>
                    <p:cTn id="197" fill="hold">
                      <p:stCondLst>
                        <p:cond delay="indefinite"/>
                      </p:stCondLst>
                      <p:childTnLst>
                        <p:par>
                          <p:cTn id="198" fill="hold">
                            <p:stCondLst>
                              <p:cond delay="0"/>
                            </p:stCondLst>
                            <p:childTnLst>
                              <p:par>
                                <p:cTn id="199" presetID="9" presetClass="emph" presetSubtype="0" grpId="1" nodeType="clickEffect">
                                  <p:stCondLst>
                                    <p:cond delay="0"/>
                                  </p:stCondLst>
                                  <p:iterate type="lt">
                                    <p:tmAbs val="0"/>
                                  </p:iterate>
                                  <p:childTnLst>
                                    <p:set>
                                      <p:cBhvr rctx="PPT">
                                        <p:cTn id="200" dur="indefinite"/>
                                        <p:tgtEl>
                                          <p:spTgt spid="442404"/>
                                        </p:tgtEl>
                                        <p:attrNameLst>
                                          <p:attrName>style.opacity</p:attrName>
                                        </p:attrNameLst>
                                      </p:cBhvr>
                                      <p:to>
                                        <p:strVal val="0.5"/>
                                      </p:to>
                                    </p:set>
                                    <p:animEffect filter="image" prLst="opacity: 0.5">
                                      <p:cBhvr rctx="IE">
                                        <p:cTn id="201" dur="indefinite"/>
                                        <p:tgtEl>
                                          <p:spTgt spid="442404"/>
                                        </p:tgtEl>
                                      </p:cBhvr>
                                    </p:animEffect>
                                  </p:childTnLst>
                                </p:cTn>
                              </p:par>
                              <p:par>
                                <p:cTn id="202" presetID="9" presetClass="emph" presetSubtype="0" grpId="1" nodeType="withEffect">
                                  <p:stCondLst>
                                    <p:cond delay="0"/>
                                  </p:stCondLst>
                                  <p:childTnLst>
                                    <p:set>
                                      <p:cBhvr rctx="PPT">
                                        <p:cTn id="203" dur="indefinite"/>
                                        <p:tgtEl>
                                          <p:spTgt spid="442407"/>
                                        </p:tgtEl>
                                        <p:attrNameLst>
                                          <p:attrName>style.opacity</p:attrName>
                                        </p:attrNameLst>
                                      </p:cBhvr>
                                      <p:to>
                                        <p:strVal val="0.5"/>
                                      </p:to>
                                    </p:set>
                                    <p:animEffect filter="image" prLst="opacity: 0.5">
                                      <p:cBhvr rctx="IE">
                                        <p:cTn id="204" dur="indefinite"/>
                                        <p:tgtEl>
                                          <p:spTgt spid="442407"/>
                                        </p:tgtEl>
                                      </p:cBhvr>
                                    </p:animEffect>
                                  </p:childTnLst>
                                </p:cTn>
                              </p:par>
                              <p:par>
                                <p:cTn id="205" presetID="9" presetClass="emph" presetSubtype="0" grpId="1" nodeType="withEffect">
                                  <p:stCondLst>
                                    <p:cond delay="0"/>
                                  </p:stCondLst>
                                  <p:childTnLst>
                                    <p:set>
                                      <p:cBhvr rctx="PPT">
                                        <p:cTn id="206" dur="indefinite"/>
                                        <p:tgtEl>
                                          <p:spTgt spid="442408"/>
                                        </p:tgtEl>
                                        <p:attrNameLst>
                                          <p:attrName>style.opacity</p:attrName>
                                        </p:attrNameLst>
                                      </p:cBhvr>
                                      <p:to>
                                        <p:strVal val="0.5"/>
                                      </p:to>
                                    </p:set>
                                    <p:animEffect filter="image" prLst="opacity: 0.5">
                                      <p:cBhvr rctx="IE">
                                        <p:cTn id="207" dur="indefinite"/>
                                        <p:tgtEl>
                                          <p:spTgt spid="442408"/>
                                        </p:tgtEl>
                                      </p:cBhvr>
                                    </p:animEffect>
                                  </p:childTnLst>
                                </p:cTn>
                              </p:par>
                              <p:par>
                                <p:cTn id="208" presetID="9" presetClass="emph" presetSubtype="0" grpId="1" nodeType="withEffect">
                                  <p:stCondLst>
                                    <p:cond delay="0"/>
                                  </p:stCondLst>
                                  <p:childTnLst>
                                    <p:set>
                                      <p:cBhvr rctx="PPT">
                                        <p:cTn id="209" dur="indefinite"/>
                                        <p:tgtEl>
                                          <p:spTgt spid="442409"/>
                                        </p:tgtEl>
                                        <p:attrNameLst>
                                          <p:attrName>style.opacity</p:attrName>
                                        </p:attrNameLst>
                                      </p:cBhvr>
                                      <p:to>
                                        <p:strVal val="0.5"/>
                                      </p:to>
                                    </p:set>
                                    <p:animEffect filter="image" prLst="opacity: 0.5">
                                      <p:cBhvr rctx="IE">
                                        <p:cTn id="210" dur="indefinite"/>
                                        <p:tgtEl>
                                          <p:spTgt spid="442409"/>
                                        </p:tgtEl>
                                      </p:cBhvr>
                                    </p:animEffect>
                                  </p:childTnLst>
                                </p:cTn>
                              </p:par>
                              <p:par>
                                <p:cTn id="211" presetID="9" presetClass="emph" presetSubtype="0" grpId="1" nodeType="withEffect">
                                  <p:stCondLst>
                                    <p:cond delay="0"/>
                                  </p:stCondLst>
                                  <p:childTnLst>
                                    <p:set>
                                      <p:cBhvr rctx="PPT">
                                        <p:cTn id="212" dur="indefinite"/>
                                        <p:tgtEl>
                                          <p:spTgt spid="442410"/>
                                        </p:tgtEl>
                                        <p:attrNameLst>
                                          <p:attrName>style.opacity</p:attrName>
                                        </p:attrNameLst>
                                      </p:cBhvr>
                                      <p:to>
                                        <p:strVal val="0.5"/>
                                      </p:to>
                                    </p:set>
                                    <p:animEffect filter="image" prLst="opacity: 0.5">
                                      <p:cBhvr rctx="IE">
                                        <p:cTn id="213" dur="indefinite"/>
                                        <p:tgtEl>
                                          <p:spTgt spid="442410"/>
                                        </p:tgtEl>
                                      </p:cBhvr>
                                    </p:animEffect>
                                  </p:childTnLst>
                                </p:cTn>
                              </p:par>
                              <p:par>
                                <p:cTn id="214" presetID="9" presetClass="emph" presetSubtype="0" nodeType="withEffect">
                                  <p:stCondLst>
                                    <p:cond delay="0"/>
                                  </p:stCondLst>
                                  <p:childTnLst>
                                    <p:set>
                                      <p:cBhvr rctx="PPT">
                                        <p:cTn id="215" dur="indefinite"/>
                                        <p:tgtEl>
                                          <p:spTgt spid="2"/>
                                        </p:tgtEl>
                                        <p:attrNameLst>
                                          <p:attrName>style.opacity</p:attrName>
                                        </p:attrNameLst>
                                      </p:cBhvr>
                                      <p:to>
                                        <p:strVal val="0.5"/>
                                      </p:to>
                                    </p:set>
                                    <p:animEffect filter="image" prLst="opacity: 0.5">
                                      <p:cBhvr rctx="IE">
                                        <p:cTn id="216" dur="indefinite"/>
                                        <p:tgtEl>
                                          <p:spTgt spid="2"/>
                                        </p:tgtEl>
                                      </p:cBhvr>
                                    </p:animEffect>
                                  </p:childTnLst>
                                </p:cTn>
                              </p:par>
                              <p:par>
                                <p:cTn id="217" presetID="9" presetClass="emph" presetSubtype="0" nodeType="withEffect">
                                  <p:stCondLst>
                                    <p:cond delay="0"/>
                                  </p:stCondLst>
                                  <p:childTnLst>
                                    <p:set>
                                      <p:cBhvr rctx="PPT">
                                        <p:cTn id="218" dur="indefinite"/>
                                        <p:tgtEl>
                                          <p:spTgt spid="3"/>
                                        </p:tgtEl>
                                        <p:attrNameLst>
                                          <p:attrName>style.opacity</p:attrName>
                                        </p:attrNameLst>
                                      </p:cBhvr>
                                      <p:to>
                                        <p:strVal val="0.5"/>
                                      </p:to>
                                    </p:set>
                                    <p:animEffect filter="image" prLst="opacity: 0.5">
                                      <p:cBhvr rctx="IE">
                                        <p:cTn id="219" dur="indefinite"/>
                                        <p:tgtEl>
                                          <p:spTgt spid="3"/>
                                        </p:tgtEl>
                                      </p:cBhvr>
                                    </p:animEffect>
                                  </p:childTnLst>
                                </p:cTn>
                              </p:par>
                              <p:par>
                                <p:cTn id="220" presetID="9" presetClass="emph" presetSubtype="0" grpId="1" nodeType="withEffect">
                                  <p:stCondLst>
                                    <p:cond delay="0"/>
                                  </p:stCondLst>
                                  <p:childTnLst>
                                    <p:set>
                                      <p:cBhvr rctx="PPT">
                                        <p:cTn id="221" dur="indefinite"/>
                                        <p:tgtEl>
                                          <p:spTgt spid="442417"/>
                                        </p:tgtEl>
                                        <p:attrNameLst>
                                          <p:attrName>style.opacity</p:attrName>
                                        </p:attrNameLst>
                                      </p:cBhvr>
                                      <p:to>
                                        <p:strVal val="0.5"/>
                                      </p:to>
                                    </p:set>
                                    <p:animEffect filter="image" prLst="opacity: 0.5">
                                      <p:cBhvr rctx="IE">
                                        <p:cTn id="222" dur="indefinite"/>
                                        <p:tgtEl>
                                          <p:spTgt spid="442417"/>
                                        </p:tgtEl>
                                      </p:cBhvr>
                                    </p:animEffect>
                                  </p:childTnLst>
                                </p:cTn>
                              </p:par>
                              <p:par>
                                <p:cTn id="223" presetID="9" presetClass="emph" presetSubtype="0" grpId="1" nodeType="withEffect">
                                  <p:stCondLst>
                                    <p:cond delay="0"/>
                                  </p:stCondLst>
                                  <p:childTnLst>
                                    <p:set>
                                      <p:cBhvr rctx="PPT">
                                        <p:cTn id="224" dur="indefinite"/>
                                        <p:tgtEl>
                                          <p:spTgt spid="442418"/>
                                        </p:tgtEl>
                                        <p:attrNameLst>
                                          <p:attrName>style.opacity</p:attrName>
                                        </p:attrNameLst>
                                      </p:cBhvr>
                                      <p:to>
                                        <p:strVal val="0.5"/>
                                      </p:to>
                                    </p:set>
                                    <p:animEffect filter="image" prLst="opacity: 0.5">
                                      <p:cBhvr rctx="IE">
                                        <p:cTn id="225" dur="indefinite"/>
                                        <p:tgtEl>
                                          <p:spTgt spid="442418"/>
                                        </p:tgtEl>
                                      </p:cBhvr>
                                    </p:animEffect>
                                  </p:childTnLst>
                                </p:cTn>
                              </p:par>
                              <p:par>
                                <p:cTn id="226" presetID="9" presetClass="emph" presetSubtype="0" grpId="1" nodeType="withEffect">
                                  <p:stCondLst>
                                    <p:cond delay="0"/>
                                  </p:stCondLst>
                                  <p:childTnLst>
                                    <p:set>
                                      <p:cBhvr rctx="PPT">
                                        <p:cTn id="227" dur="indefinite"/>
                                        <p:tgtEl>
                                          <p:spTgt spid="442419"/>
                                        </p:tgtEl>
                                        <p:attrNameLst>
                                          <p:attrName>style.opacity</p:attrName>
                                        </p:attrNameLst>
                                      </p:cBhvr>
                                      <p:to>
                                        <p:strVal val="0.5"/>
                                      </p:to>
                                    </p:set>
                                    <p:animEffect filter="image" prLst="opacity: 0.5">
                                      <p:cBhvr rctx="IE">
                                        <p:cTn id="228" dur="indefinite"/>
                                        <p:tgtEl>
                                          <p:spTgt spid="442419"/>
                                        </p:tgtEl>
                                      </p:cBhvr>
                                    </p:animEffect>
                                  </p:childTnLst>
                                </p:cTn>
                              </p:par>
                              <p:par>
                                <p:cTn id="229" presetID="9" presetClass="emph" presetSubtype="0" grpId="1" nodeType="withEffect">
                                  <p:stCondLst>
                                    <p:cond delay="0"/>
                                  </p:stCondLst>
                                  <p:childTnLst>
                                    <p:set>
                                      <p:cBhvr rctx="PPT">
                                        <p:cTn id="230" dur="indefinite"/>
                                        <p:tgtEl>
                                          <p:spTgt spid="442420"/>
                                        </p:tgtEl>
                                        <p:attrNameLst>
                                          <p:attrName>style.opacity</p:attrName>
                                        </p:attrNameLst>
                                      </p:cBhvr>
                                      <p:to>
                                        <p:strVal val="0.5"/>
                                      </p:to>
                                    </p:set>
                                    <p:animEffect filter="image" prLst="opacity: 0.5">
                                      <p:cBhvr rctx="IE">
                                        <p:cTn id="231" dur="indefinite"/>
                                        <p:tgtEl>
                                          <p:spTgt spid="442420"/>
                                        </p:tgtEl>
                                      </p:cBhvr>
                                    </p:animEffect>
                                  </p:childTnLst>
                                </p:cTn>
                              </p:par>
                              <p:par>
                                <p:cTn id="232" presetID="9" presetClass="emph" presetSubtype="0" grpId="1" nodeType="withEffect">
                                  <p:stCondLst>
                                    <p:cond delay="0"/>
                                  </p:stCondLst>
                                  <p:childTnLst>
                                    <p:set>
                                      <p:cBhvr rctx="PPT">
                                        <p:cTn id="233" dur="indefinite"/>
                                        <p:tgtEl>
                                          <p:spTgt spid="442441"/>
                                        </p:tgtEl>
                                        <p:attrNameLst>
                                          <p:attrName>style.opacity</p:attrName>
                                        </p:attrNameLst>
                                      </p:cBhvr>
                                      <p:to>
                                        <p:strVal val="0.5"/>
                                      </p:to>
                                    </p:set>
                                    <p:animEffect filter="image" prLst="opacity: 0.5">
                                      <p:cBhvr rctx="IE">
                                        <p:cTn id="234" dur="indefinite"/>
                                        <p:tgtEl>
                                          <p:spTgt spid="442441"/>
                                        </p:tgtEl>
                                      </p:cBhvr>
                                    </p:animEffect>
                                  </p:childTnLst>
                                </p:cTn>
                              </p:par>
                              <p:par>
                                <p:cTn id="235" presetID="9" presetClass="emph" presetSubtype="0" grpId="1" nodeType="withEffect">
                                  <p:stCondLst>
                                    <p:cond delay="0"/>
                                  </p:stCondLst>
                                  <p:childTnLst>
                                    <p:set>
                                      <p:cBhvr rctx="PPT">
                                        <p:cTn id="236" dur="indefinite"/>
                                        <p:tgtEl>
                                          <p:spTgt spid="442442"/>
                                        </p:tgtEl>
                                        <p:attrNameLst>
                                          <p:attrName>style.opacity</p:attrName>
                                        </p:attrNameLst>
                                      </p:cBhvr>
                                      <p:to>
                                        <p:strVal val="0.5"/>
                                      </p:to>
                                    </p:set>
                                    <p:animEffect filter="image" prLst="opacity: 0.5">
                                      <p:cBhvr rctx="IE">
                                        <p:cTn id="237" dur="indefinite"/>
                                        <p:tgtEl>
                                          <p:spTgt spid="442442"/>
                                        </p:tgtEl>
                                      </p:cBhvr>
                                    </p:animEffect>
                                  </p:childTnLst>
                                </p:cTn>
                              </p:par>
                              <p:par>
                                <p:cTn id="238" presetID="9" presetClass="emph" presetSubtype="0" nodeType="withEffect">
                                  <p:stCondLst>
                                    <p:cond delay="0"/>
                                  </p:stCondLst>
                                  <p:childTnLst>
                                    <p:set>
                                      <p:cBhvr rctx="PPT">
                                        <p:cTn id="239" dur="indefinite"/>
                                        <p:tgtEl>
                                          <p:spTgt spid="5"/>
                                        </p:tgtEl>
                                        <p:attrNameLst>
                                          <p:attrName>style.opacity</p:attrName>
                                        </p:attrNameLst>
                                      </p:cBhvr>
                                      <p:to>
                                        <p:strVal val="0.5"/>
                                      </p:to>
                                    </p:set>
                                    <p:animEffect filter="image" prLst="opacity: 0.5">
                                      <p:cBhvr rctx="IE">
                                        <p:cTn id="240" dur="indefinite"/>
                                        <p:tgtEl>
                                          <p:spTgt spid="5"/>
                                        </p:tgtEl>
                                      </p:cBhvr>
                                    </p:animEffect>
                                  </p:childTnLst>
                                </p:cTn>
                              </p:par>
                              <p:par>
                                <p:cTn id="241" presetID="9" presetClass="emph" presetSubtype="0" grpId="1" nodeType="withEffect">
                                  <p:stCondLst>
                                    <p:cond delay="0"/>
                                  </p:stCondLst>
                                  <p:childTnLst>
                                    <p:set>
                                      <p:cBhvr rctx="PPT">
                                        <p:cTn id="242" dur="indefinite"/>
                                        <p:tgtEl>
                                          <p:spTgt spid="442446"/>
                                        </p:tgtEl>
                                        <p:attrNameLst>
                                          <p:attrName>style.opacity</p:attrName>
                                        </p:attrNameLst>
                                      </p:cBhvr>
                                      <p:to>
                                        <p:strVal val="0.5"/>
                                      </p:to>
                                    </p:set>
                                    <p:animEffect filter="image" prLst="opacity: 0.5">
                                      <p:cBhvr rctx="IE">
                                        <p:cTn id="243" dur="indefinite"/>
                                        <p:tgtEl>
                                          <p:spTgt spid="442446"/>
                                        </p:tgtEl>
                                      </p:cBhvr>
                                    </p:animEffect>
                                  </p:childTnLst>
                                </p:cTn>
                              </p:par>
                              <p:par>
                                <p:cTn id="244" presetID="9" presetClass="emph" presetSubtype="0" grpId="1" nodeType="withEffect">
                                  <p:stCondLst>
                                    <p:cond delay="0"/>
                                  </p:stCondLst>
                                  <p:childTnLst>
                                    <p:set>
                                      <p:cBhvr rctx="PPT">
                                        <p:cTn id="245" dur="indefinite"/>
                                        <p:tgtEl>
                                          <p:spTgt spid="442447"/>
                                        </p:tgtEl>
                                        <p:attrNameLst>
                                          <p:attrName>style.opacity</p:attrName>
                                        </p:attrNameLst>
                                      </p:cBhvr>
                                      <p:to>
                                        <p:strVal val="0.5"/>
                                      </p:to>
                                    </p:set>
                                    <p:animEffect filter="image" prLst="opacity: 0.5">
                                      <p:cBhvr rctx="IE">
                                        <p:cTn id="246" dur="indefinite"/>
                                        <p:tgtEl>
                                          <p:spTgt spid="442447"/>
                                        </p:tgtEl>
                                      </p:cBhvr>
                                    </p:animEffect>
                                  </p:childTnLst>
                                </p:cTn>
                              </p:par>
                            </p:childTnLst>
                          </p:cTn>
                        </p:par>
                      </p:childTnLst>
                    </p:cTn>
                  </p:par>
                  <p:par>
                    <p:cTn id="247" fill="hold">
                      <p:stCondLst>
                        <p:cond delay="indefinite"/>
                      </p:stCondLst>
                      <p:childTnLst>
                        <p:par>
                          <p:cTn id="248" fill="hold">
                            <p:stCondLst>
                              <p:cond delay="0"/>
                            </p:stCondLst>
                            <p:childTnLst>
                              <p:par>
                                <p:cTn id="249" presetID="53" presetClass="entr" presetSubtype="0" fill="hold" nodeType="clickEffect">
                                  <p:stCondLst>
                                    <p:cond delay="0"/>
                                  </p:stCondLst>
                                  <p:childTnLst>
                                    <p:set>
                                      <p:cBhvr>
                                        <p:cTn id="250" dur="1" fill="hold">
                                          <p:stCondLst>
                                            <p:cond delay="0"/>
                                          </p:stCondLst>
                                        </p:cTn>
                                        <p:tgtEl>
                                          <p:spTgt spid="4"/>
                                        </p:tgtEl>
                                        <p:attrNameLst>
                                          <p:attrName>style.visibility</p:attrName>
                                        </p:attrNameLst>
                                      </p:cBhvr>
                                      <p:to>
                                        <p:strVal val="visible"/>
                                      </p:to>
                                    </p:set>
                                    <p:anim calcmode="lin" valueType="num">
                                      <p:cBhvr>
                                        <p:cTn id="251" dur="500" fill="hold"/>
                                        <p:tgtEl>
                                          <p:spTgt spid="4"/>
                                        </p:tgtEl>
                                        <p:attrNameLst>
                                          <p:attrName>ppt_w</p:attrName>
                                        </p:attrNameLst>
                                      </p:cBhvr>
                                      <p:tavLst>
                                        <p:tav tm="0">
                                          <p:val>
                                            <p:fltVal val="0"/>
                                          </p:val>
                                        </p:tav>
                                        <p:tav tm="100000">
                                          <p:val>
                                            <p:strVal val="#ppt_w"/>
                                          </p:val>
                                        </p:tav>
                                      </p:tavLst>
                                    </p:anim>
                                    <p:anim calcmode="lin" valueType="num">
                                      <p:cBhvr>
                                        <p:cTn id="252" dur="500" fill="hold"/>
                                        <p:tgtEl>
                                          <p:spTgt spid="4"/>
                                        </p:tgtEl>
                                        <p:attrNameLst>
                                          <p:attrName>ppt_h</p:attrName>
                                        </p:attrNameLst>
                                      </p:cBhvr>
                                      <p:tavLst>
                                        <p:tav tm="0">
                                          <p:val>
                                            <p:fltVal val="0"/>
                                          </p:val>
                                        </p:tav>
                                        <p:tav tm="100000">
                                          <p:val>
                                            <p:strVal val="#ppt_h"/>
                                          </p:val>
                                        </p:tav>
                                      </p:tavLst>
                                    </p:anim>
                                    <p:animEffect transition="in" filter="fade">
                                      <p:cBhvr>
                                        <p:cTn id="253" dur="500"/>
                                        <p:tgtEl>
                                          <p:spTgt spid="4"/>
                                        </p:tgtEl>
                                      </p:cBhvr>
                                    </p:animEffect>
                                  </p:childTnLst>
                                </p:cTn>
                              </p:par>
                            </p:childTnLst>
                          </p:cTn>
                        </p:par>
                      </p:childTnLst>
                    </p:cTn>
                  </p:par>
                  <p:par>
                    <p:cTn id="254" fill="hold">
                      <p:stCondLst>
                        <p:cond delay="indefinite"/>
                      </p:stCondLst>
                      <p:childTnLst>
                        <p:par>
                          <p:cTn id="255" fill="hold">
                            <p:stCondLst>
                              <p:cond delay="0"/>
                            </p:stCondLst>
                            <p:childTnLst>
                              <p:par>
                                <p:cTn id="256" presetID="53" presetClass="entr" presetSubtype="0" fill="hold" grpId="0" nodeType="clickEffect">
                                  <p:stCondLst>
                                    <p:cond delay="0"/>
                                  </p:stCondLst>
                                  <p:childTnLst>
                                    <p:set>
                                      <p:cBhvr>
                                        <p:cTn id="257" dur="1" fill="hold">
                                          <p:stCondLst>
                                            <p:cond delay="0"/>
                                          </p:stCondLst>
                                        </p:cTn>
                                        <p:tgtEl>
                                          <p:spTgt spid="442433"/>
                                        </p:tgtEl>
                                        <p:attrNameLst>
                                          <p:attrName>style.visibility</p:attrName>
                                        </p:attrNameLst>
                                      </p:cBhvr>
                                      <p:to>
                                        <p:strVal val="visible"/>
                                      </p:to>
                                    </p:set>
                                    <p:anim calcmode="lin" valueType="num">
                                      <p:cBhvr>
                                        <p:cTn id="258" dur="500" fill="hold"/>
                                        <p:tgtEl>
                                          <p:spTgt spid="442433"/>
                                        </p:tgtEl>
                                        <p:attrNameLst>
                                          <p:attrName>ppt_w</p:attrName>
                                        </p:attrNameLst>
                                      </p:cBhvr>
                                      <p:tavLst>
                                        <p:tav tm="0">
                                          <p:val>
                                            <p:fltVal val="0"/>
                                          </p:val>
                                        </p:tav>
                                        <p:tav tm="100000">
                                          <p:val>
                                            <p:strVal val="#ppt_w"/>
                                          </p:val>
                                        </p:tav>
                                      </p:tavLst>
                                    </p:anim>
                                    <p:anim calcmode="lin" valueType="num">
                                      <p:cBhvr>
                                        <p:cTn id="259" dur="500" fill="hold"/>
                                        <p:tgtEl>
                                          <p:spTgt spid="442433"/>
                                        </p:tgtEl>
                                        <p:attrNameLst>
                                          <p:attrName>ppt_h</p:attrName>
                                        </p:attrNameLst>
                                      </p:cBhvr>
                                      <p:tavLst>
                                        <p:tav tm="0">
                                          <p:val>
                                            <p:fltVal val="0"/>
                                          </p:val>
                                        </p:tav>
                                        <p:tav tm="100000">
                                          <p:val>
                                            <p:strVal val="#ppt_h"/>
                                          </p:val>
                                        </p:tav>
                                      </p:tavLst>
                                    </p:anim>
                                    <p:animEffect transition="in" filter="fade">
                                      <p:cBhvr>
                                        <p:cTn id="260" dur="500"/>
                                        <p:tgtEl>
                                          <p:spTgt spid="442433"/>
                                        </p:tgtEl>
                                      </p:cBhvr>
                                    </p:animEffect>
                                  </p:childTnLst>
                                </p:cTn>
                              </p:par>
                            </p:childTnLst>
                          </p:cTn>
                        </p:par>
                        <p:par>
                          <p:cTn id="261" fill="hold">
                            <p:stCondLst>
                              <p:cond delay="500"/>
                            </p:stCondLst>
                            <p:childTnLst>
                              <p:par>
                                <p:cTn id="262" presetID="10" presetClass="entr" presetSubtype="0" fill="hold" grpId="0" nodeType="afterEffect">
                                  <p:stCondLst>
                                    <p:cond delay="0"/>
                                  </p:stCondLst>
                                  <p:childTnLst>
                                    <p:set>
                                      <p:cBhvr>
                                        <p:cTn id="263" dur="1" fill="hold">
                                          <p:stCondLst>
                                            <p:cond delay="0"/>
                                          </p:stCondLst>
                                        </p:cTn>
                                        <p:tgtEl>
                                          <p:spTgt spid="442439"/>
                                        </p:tgtEl>
                                        <p:attrNameLst>
                                          <p:attrName>style.visibility</p:attrName>
                                        </p:attrNameLst>
                                      </p:cBhvr>
                                      <p:to>
                                        <p:strVal val="visible"/>
                                      </p:to>
                                    </p:set>
                                    <p:animEffect transition="in" filter="fade">
                                      <p:cBhvr>
                                        <p:cTn id="264" dur="2000"/>
                                        <p:tgtEl>
                                          <p:spTgt spid="442439"/>
                                        </p:tgtEl>
                                      </p:cBhvr>
                                    </p:animEffect>
                                  </p:childTnLst>
                                </p:cTn>
                              </p:par>
                            </p:childTnLst>
                          </p:cTn>
                        </p:par>
                        <p:par>
                          <p:cTn id="265" fill="hold">
                            <p:stCondLst>
                              <p:cond delay="2500"/>
                            </p:stCondLst>
                            <p:childTnLst>
                              <p:par>
                                <p:cTn id="266" presetID="55" presetClass="entr" presetSubtype="0" fill="hold" grpId="0" nodeType="afterEffect">
                                  <p:stCondLst>
                                    <p:cond delay="0"/>
                                  </p:stCondLst>
                                  <p:childTnLst>
                                    <p:set>
                                      <p:cBhvr>
                                        <p:cTn id="267" dur="1" fill="hold">
                                          <p:stCondLst>
                                            <p:cond delay="0"/>
                                          </p:stCondLst>
                                        </p:cTn>
                                        <p:tgtEl>
                                          <p:spTgt spid="442434"/>
                                        </p:tgtEl>
                                        <p:attrNameLst>
                                          <p:attrName>style.visibility</p:attrName>
                                        </p:attrNameLst>
                                      </p:cBhvr>
                                      <p:to>
                                        <p:strVal val="visible"/>
                                      </p:to>
                                    </p:set>
                                    <p:anim calcmode="lin" valueType="num">
                                      <p:cBhvr>
                                        <p:cTn id="268" dur="1000" fill="hold"/>
                                        <p:tgtEl>
                                          <p:spTgt spid="442434"/>
                                        </p:tgtEl>
                                        <p:attrNameLst>
                                          <p:attrName>ppt_w</p:attrName>
                                        </p:attrNameLst>
                                      </p:cBhvr>
                                      <p:tavLst>
                                        <p:tav tm="0">
                                          <p:val>
                                            <p:strVal val="#ppt_w*0.70"/>
                                          </p:val>
                                        </p:tav>
                                        <p:tav tm="100000">
                                          <p:val>
                                            <p:strVal val="#ppt_w"/>
                                          </p:val>
                                        </p:tav>
                                      </p:tavLst>
                                    </p:anim>
                                    <p:anim calcmode="lin" valueType="num">
                                      <p:cBhvr>
                                        <p:cTn id="269" dur="1000" fill="hold"/>
                                        <p:tgtEl>
                                          <p:spTgt spid="442434"/>
                                        </p:tgtEl>
                                        <p:attrNameLst>
                                          <p:attrName>ppt_h</p:attrName>
                                        </p:attrNameLst>
                                      </p:cBhvr>
                                      <p:tavLst>
                                        <p:tav tm="0">
                                          <p:val>
                                            <p:strVal val="#ppt_h"/>
                                          </p:val>
                                        </p:tav>
                                        <p:tav tm="100000">
                                          <p:val>
                                            <p:strVal val="#ppt_h"/>
                                          </p:val>
                                        </p:tav>
                                      </p:tavLst>
                                    </p:anim>
                                    <p:animEffect transition="in" filter="fade">
                                      <p:cBhvr>
                                        <p:cTn id="270" dur="1000"/>
                                        <p:tgtEl>
                                          <p:spTgt spid="442434"/>
                                        </p:tgtEl>
                                      </p:cBhvr>
                                    </p:animEffect>
                                  </p:childTnLst>
                                </p:cTn>
                              </p:par>
                            </p:childTnLst>
                          </p:cTn>
                        </p:par>
                      </p:childTnLst>
                    </p:cTn>
                  </p:par>
                  <p:par>
                    <p:cTn id="271" fill="hold">
                      <p:stCondLst>
                        <p:cond delay="indefinite"/>
                      </p:stCondLst>
                      <p:childTnLst>
                        <p:par>
                          <p:cTn id="272" fill="hold">
                            <p:stCondLst>
                              <p:cond delay="0"/>
                            </p:stCondLst>
                            <p:childTnLst>
                              <p:par>
                                <p:cTn id="273" presetID="53" presetClass="entr" presetSubtype="0" fill="hold" grpId="0" nodeType="clickEffect">
                                  <p:stCondLst>
                                    <p:cond delay="0"/>
                                  </p:stCondLst>
                                  <p:childTnLst>
                                    <p:set>
                                      <p:cBhvr>
                                        <p:cTn id="274" dur="1" fill="hold">
                                          <p:stCondLst>
                                            <p:cond delay="0"/>
                                          </p:stCondLst>
                                        </p:cTn>
                                        <p:tgtEl>
                                          <p:spTgt spid="442428"/>
                                        </p:tgtEl>
                                        <p:attrNameLst>
                                          <p:attrName>style.visibility</p:attrName>
                                        </p:attrNameLst>
                                      </p:cBhvr>
                                      <p:to>
                                        <p:strVal val="visible"/>
                                      </p:to>
                                    </p:set>
                                    <p:anim calcmode="lin" valueType="num">
                                      <p:cBhvr>
                                        <p:cTn id="275" dur="500" fill="hold"/>
                                        <p:tgtEl>
                                          <p:spTgt spid="442428"/>
                                        </p:tgtEl>
                                        <p:attrNameLst>
                                          <p:attrName>ppt_w</p:attrName>
                                        </p:attrNameLst>
                                      </p:cBhvr>
                                      <p:tavLst>
                                        <p:tav tm="0">
                                          <p:val>
                                            <p:fltVal val="0"/>
                                          </p:val>
                                        </p:tav>
                                        <p:tav tm="100000">
                                          <p:val>
                                            <p:strVal val="#ppt_w"/>
                                          </p:val>
                                        </p:tav>
                                      </p:tavLst>
                                    </p:anim>
                                    <p:anim calcmode="lin" valueType="num">
                                      <p:cBhvr>
                                        <p:cTn id="276" dur="500" fill="hold"/>
                                        <p:tgtEl>
                                          <p:spTgt spid="442428"/>
                                        </p:tgtEl>
                                        <p:attrNameLst>
                                          <p:attrName>ppt_h</p:attrName>
                                        </p:attrNameLst>
                                      </p:cBhvr>
                                      <p:tavLst>
                                        <p:tav tm="0">
                                          <p:val>
                                            <p:fltVal val="0"/>
                                          </p:val>
                                        </p:tav>
                                        <p:tav tm="100000">
                                          <p:val>
                                            <p:strVal val="#ppt_h"/>
                                          </p:val>
                                        </p:tav>
                                      </p:tavLst>
                                    </p:anim>
                                    <p:animEffect transition="in" filter="fade">
                                      <p:cBhvr>
                                        <p:cTn id="277" dur="500"/>
                                        <p:tgtEl>
                                          <p:spTgt spid="442428"/>
                                        </p:tgtEl>
                                      </p:cBhvr>
                                    </p:animEffect>
                                  </p:childTnLst>
                                </p:cTn>
                              </p:par>
                              <p:par>
                                <p:cTn id="278" presetID="0" presetClass="path" presetSubtype="0" accel="50000" decel="50000" fill="hold" grpId="1" nodeType="withEffect">
                                  <p:stCondLst>
                                    <p:cond delay="0"/>
                                  </p:stCondLst>
                                  <p:childTnLst>
                                    <p:animMotion origin="layout" path="M -2.5E-6 -1.62156E-6 L -0.18593 -0.49109 " pathEditMode="relative" rAng="0" ptsTypes="AA">
                                      <p:cBhvr>
                                        <p:cTn id="279" dur="2000" spd="-100000" fill="hold"/>
                                        <p:tgtEl>
                                          <p:spTgt spid="442428"/>
                                        </p:tgtEl>
                                        <p:attrNameLst>
                                          <p:attrName>ppt_x</p:attrName>
                                          <p:attrName>ppt_y</p:attrName>
                                        </p:attrNameLst>
                                      </p:cBhvr>
                                      <p:rCtr x="-9300" y="-24600"/>
                                    </p:animMotion>
                                  </p:childTnLst>
                                </p:cTn>
                              </p:par>
                            </p:childTnLst>
                          </p:cTn>
                        </p:par>
                      </p:childTnLst>
                    </p:cTn>
                  </p:par>
                  <p:par>
                    <p:cTn id="280" fill="hold">
                      <p:stCondLst>
                        <p:cond delay="indefinite"/>
                      </p:stCondLst>
                      <p:childTnLst>
                        <p:par>
                          <p:cTn id="281" fill="hold">
                            <p:stCondLst>
                              <p:cond delay="0"/>
                            </p:stCondLst>
                            <p:childTnLst>
                              <p:par>
                                <p:cTn id="282" presetID="53" presetClass="entr" presetSubtype="0" fill="hold" grpId="0" nodeType="clickEffect">
                                  <p:stCondLst>
                                    <p:cond delay="0"/>
                                  </p:stCondLst>
                                  <p:childTnLst>
                                    <p:set>
                                      <p:cBhvr>
                                        <p:cTn id="283" dur="1" fill="hold">
                                          <p:stCondLst>
                                            <p:cond delay="0"/>
                                          </p:stCondLst>
                                        </p:cTn>
                                        <p:tgtEl>
                                          <p:spTgt spid="442438"/>
                                        </p:tgtEl>
                                        <p:attrNameLst>
                                          <p:attrName>style.visibility</p:attrName>
                                        </p:attrNameLst>
                                      </p:cBhvr>
                                      <p:to>
                                        <p:strVal val="visible"/>
                                      </p:to>
                                    </p:set>
                                    <p:anim calcmode="lin" valueType="num">
                                      <p:cBhvr>
                                        <p:cTn id="284" dur="500" fill="hold"/>
                                        <p:tgtEl>
                                          <p:spTgt spid="442438"/>
                                        </p:tgtEl>
                                        <p:attrNameLst>
                                          <p:attrName>ppt_w</p:attrName>
                                        </p:attrNameLst>
                                      </p:cBhvr>
                                      <p:tavLst>
                                        <p:tav tm="0">
                                          <p:val>
                                            <p:fltVal val="0"/>
                                          </p:val>
                                        </p:tav>
                                        <p:tav tm="100000">
                                          <p:val>
                                            <p:strVal val="#ppt_w"/>
                                          </p:val>
                                        </p:tav>
                                      </p:tavLst>
                                    </p:anim>
                                    <p:anim calcmode="lin" valueType="num">
                                      <p:cBhvr>
                                        <p:cTn id="285" dur="500" fill="hold"/>
                                        <p:tgtEl>
                                          <p:spTgt spid="442438"/>
                                        </p:tgtEl>
                                        <p:attrNameLst>
                                          <p:attrName>ppt_h</p:attrName>
                                        </p:attrNameLst>
                                      </p:cBhvr>
                                      <p:tavLst>
                                        <p:tav tm="0">
                                          <p:val>
                                            <p:fltVal val="0"/>
                                          </p:val>
                                        </p:tav>
                                        <p:tav tm="100000">
                                          <p:val>
                                            <p:strVal val="#ppt_h"/>
                                          </p:val>
                                        </p:tav>
                                      </p:tavLst>
                                    </p:anim>
                                    <p:animEffect transition="in" filter="fade">
                                      <p:cBhvr>
                                        <p:cTn id="286" dur="500"/>
                                        <p:tgtEl>
                                          <p:spTgt spid="442438"/>
                                        </p:tgtEl>
                                      </p:cBhvr>
                                    </p:animEffect>
                                  </p:childTnLst>
                                </p:cTn>
                              </p:par>
                              <p:par>
                                <p:cTn id="287" presetID="0" presetClass="path" presetSubtype="0" accel="50000" decel="50000" fill="hold" grpId="1" nodeType="withEffect">
                                  <p:stCondLst>
                                    <p:cond delay="0"/>
                                  </p:stCondLst>
                                  <p:childTnLst>
                                    <p:animMotion origin="layout" path="M -3.88889E-6 3.7037E-7 L -0.17864 0.23194 " pathEditMode="relative" rAng="0" ptsTypes="AA">
                                      <p:cBhvr>
                                        <p:cTn id="288" dur="2000" fill="hold"/>
                                        <p:tgtEl>
                                          <p:spTgt spid="442438"/>
                                        </p:tgtEl>
                                        <p:attrNameLst>
                                          <p:attrName>ppt_x</p:attrName>
                                          <p:attrName>ppt_y</p:attrName>
                                        </p:attrNameLst>
                                      </p:cBhvr>
                                      <p:rCtr x="-8900" y="11600"/>
                                    </p:animMotion>
                                  </p:childTnLst>
                                </p:cTn>
                              </p:par>
                            </p:childTnLst>
                          </p:cTn>
                        </p:par>
                        <p:par>
                          <p:cTn id="289" fill="hold">
                            <p:stCondLst>
                              <p:cond delay="2000"/>
                            </p:stCondLst>
                            <p:childTnLst>
                              <p:par>
                                <p:cTn id="290" presetID="40" presetClass="entr" presetSubtype="0" fill="hold" grpId="0" nodeType="afterEffect">
                                  <p:stCondLst>
                                    <p:cond delay="0"/>
                                  </p:stCondLst>
                                  <p:iterate type="lt">
                                    <p:tmPct val="10000"/>
                                  </p:iterate>
                                  <p:childTnLst>
                                    <p:set>
                                      <p:cBhvr>
                                        <p:cTn id="291" dur="1" fill="hold">
                                          <p:stCondLst>
                                            <p:cond delay="0"/>
                                          </p:stCondLst>
                                        </p:cTn>
                                        <p:tgtEl>
                                          <p:spTgt spid="442440"/>
                                        </p:tgtEl>
                                        <p:attrNameLst>
                                          <p:attrName>style.visibility</p:attrName>
                                        </p:attrNameLst>
                                      </p:cBhvr>
                                      <p:to>
                                        <p:strVal val="visible"/>
                                      </p:to>
                                    </p:set>
                                    <p:animEffect transition="in" filter="fade">
                                      <p:cBhvr>
                                        <p:cTn id="292" dur="1000"/>
                                        <p:tgtEl>
                                          <p:spTgt spid="442440"/>
                                        </p:tgtEl>
                                      </p:cBhvr>
                                    </p:animEffect>
                                    <p:anim calcmode="lin" valueType="num">
                                      <p:cBhvr>
                                        <p:cTn id="293" dur="1000" fill="hold"/>
                                        <p:tgtEl>
                                          <p:spTgt spid="442440"/>
                                        </p:tgtEl>
                                        <p:attrNameLst>
                                          <p:attrName>ppt_x</p:attrName>
                                        </p:attrNameLst>
                                      </p:cBhvr>
                                      <p:tavLst>
                                        <p:tav tm="0">
                                          <p:val>
                                            <p:strVal val="#ppt_x-.1"/>
                                          </p:val>
                                        </p:tav>
                                        <p:tav tm="100000">
                                          <p:val>
                                            <p:strVal val="#ppt_x"/>
                                          </p:val>
                                        </p:tav>
                                      </p:tavLst>
                                    </p:anim>
                                    <p:anim calcmode="lin" valueType="num">
                                      <p:cBhvr>
                                        <p:cTn id="294" dur="1000" fill="hold"/>
                                        <p:tgtEl>
                                          <p:spTgt spid="442440"/>
                                        </p:tgtEl>
                                        <p:attrNameLst>
                                          <p:attrName>ppt_y</p:attrName>
                                        </p:attrNameLst>
                                      </p:cBhvr>
                                      <p:tavLst>
                                        <p:tav tm="0">
                                          <p:val>
                                            <p:strVal val="#ppt_y"/>
                                          </p:val>
                                        </p:tav>
                                        <p:tav tm="100000">
                                          <p:val>
                                            <p:strVal val="#ppt_y"/>
                                          </p:val>
                                        </p:tav>
                                      </p:tavLst>
                                    </p:anim>
                                  </p:childTnLst>
                                </p:cTn>
                              </p:par>
                            </p:childTnLst>
                          </p:cTn>
                        </p:par>
                      </p:childTnLst>
                    </p:cTn>
                  </p:par>
                  <p:par>
                    <p:cTn id="295" fill="hold">
                      <p:stCondLst>
                        <p:cond delay="indefinite"/>
                      </p:stCondLst>
                      <p:childTnLst>
                        <p:par>
                          <p:cTn id="296" fill="hold">
                            <p:stCondLst>
                              <p:cond delay="0"/>
                            </p:stCondLst>
                            <p:childTnLst>
                              <p:par>
                                <p:cTn id="297" presetID="47" presetClass="entr" presetSubtype="0" fill="hold" grpId="0" nodeType="clickEffect">
                                  <p:stCondLst>
                                    <p:cond delay="0"/>
                                  </p:stCondLst>
                                  <p:childTnLst>
                                    <p:set>
                                      <p:cBhvr>
                                        <p:cTn id="298" dur="1" fill="hold">
                                          <p:stCondLst>
                                            <p:cond delay="0"/>
                                          </p:stCondLst>
                                        </p:cTn>
                                        <p:tgtEl>
                                          <p:spTgt spid="442435"/>
                                        </p:tgtEl>
                                        <p:attrNameLst>
                                          <p:attrName>style.visibility</p:attrName>
                                        </p:attrNameLst>
                                      </p:cBhvr>
                                      <p:to>
                                        <p:strVal val="visible"/>
                                      </p:to>
                                    </p:set>
                                    <p:animEffect transition="in" filter="fade">
                                      <p:cBhvr>
                                        <p:cTn id="299" dur="1000"/>
                                        <p:tgtEl>
                                          <p:spTgt spid="442435"/>
                                        </p:tgtEl>
                                      </p:cBhvr>
                                    </p:animEffect>
                                    <p:anim calcmode="lin" valueType="num">
                                      <p:cBhvr>
                                        <p:cTn id="300" dur="1000" fill="hold"/>
                                        <p:tgtEl>
                                          <p:spTgt spid="442435"/>
                                        </p:tgtEl>
                                        <p:attrNameLst>
                                          <p:attrName>ppt_x</p:attrName>
                                        </p:attrNameLst>
                                      </p:cBhvr>
                                      <p:tavLst>
                                        <p:tav tm="0">
                                          <p:val>
                                            <p:strVal val="#ppt_x"/>
                                          </p:val>
                                        </p:tav>
                                        <p:tav tm="100000">
                                          <p:val>
                                            <p:strVal val="#ppt_x"/>
                                          </p:val>
                                        </p:tav>
                                      </p:tavLst>
                                    </p:anim>
                                    <p:anim calcmode="lin" valueType="num">
                                      <p:cBhvr>
                                        <p:cTn id="301" dur="1000" fill="hold"/>
                                        <p:tgtEl>
                                          <p:spTgt spid="4424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5" grpId="0" autoUpdateAnimBg="0"/>
      <p:bldP spid="442376" grpId="0" autoUpdateAnimBg="0"/>
      <p:bldP spid="442377" grpId="0" autoUpdateAnimBg="0"/>
      <p:bldP spid="442380" grpId="0"/>
      <p:bldP spid="442381" grpId="0"/>
      <p:bldP spid="442382" grpId="0"/>
      <p:bldP spid="442382" grpId="1"/>
      <p:bldP spid="442384" grpId="0"/>
      <p:bldP spid="442384" grpId="1"/>
      <p:bldP spid="442385" grpId="0"/>
      <p:bldP spid="442403" grpId="0"/>
      <p:bldP spid="442404" grpId="0"/>
      <p:bldP spid="442404" grpId="1"/>
      <p:bldP spid="442405" grpId="0"/>
      <p:bldP spid="442407" grpId="0"/>
      <p:bldP spid="442407" grpId="1"/>
      <p:bldP spid="442408" grpId="0"/>
      <p:bldP spid="442408" grpId="1"/>
      <p:bldP spid="442409" grpId="0"/>
      <p:bldP spid="442409" grpId="1"/>
      <p:bldP spid="442410" grpId="0"/>
      <p:bldP spid="442410" grpId="1"/>
      <p:bldP spid="442417" grpId="0" animBg="1"/>
      <p:bldP spid="442417" grpId="1" animBg="1"/>
      <p:bldP spid="442418" grpId="0" animBg="1"/>
      <p:bldP spid="442418" grpId="1" animBg="1"/>
      <p:bldP spid="442419" grpId="0" animBg="1"/>
      <p:bldP spid="442419" grpId="1" animBg="1"/>
      <p:bldP spid="442420" grpId="0" animBg="1"/>
      <p:bldP spid="442420" grpId="1" animBg="1"/>
      <p:bldP spid="442428" grpId="0"/>
      <p:bldP spid="442428" grpId="1"/>
      <p:bldP spid="442433" grpId="0"/>
      <p:bldP spid="442434" grpId="0" animBg="1"/>
      <p:bldP spid="442435" grpId="0" animBg="1"/>
      <p:bldP spid="442438" grpId="0"/>
      <p:bldP spid="442438" grpId="1"/>
      <p:bldP spid="442439" grpId="0"/>
      <p:bldP spid="442440" grpId="0"/>
      <p:bldP spid="442441" grpId="0"/>
      <p:bldP spid="442441" grpId="1"/>
      <p:bldP spid="442442" grpId="0"/>
      <p:bldP spid="442442" grpId="1"/>
      <p:bldP spid="442446" grpId="0" animBg="1"/>
      <p:bldP spid="442446" grpId="1" animBg="1"/>
      <p:bldP spid="442447" grpId="0" animBg="1"/>
      <p:bldP spid="442447" grpId="1" animBg="1"/>
      <p:bldP spid="442448" grpId="0"/>
      <p:bldP spid="442448" grpId="1"/>
      <p:bldP spid="442450" grpId="0"/>
      <p:bldP spid="442450" grpId="1"/>
      <p:bldP spid="442453" grpId="0"/>
      <p:bldP spid="442455" grpId="0"/>
      <p:bldP spid="442456" grpId="0"/>
      <p:bldP spid="442456" grpId="1"/>
      <p:bldP spid="442458" grpId="0"/>
      <p:bldP spid="442459" grpId="0"/>
      <p:bldP spid="442460"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Text Box 2"/>
          <p:cNvSpPr txBox="1">
            <a:spLocks noChangeArrowheads="1"/>
          </p:cNvSpPr>
          <p:nvPr/>
        </p:nvSpPr>
        <p:spPr bwMode="auto">
          <a:xfrm>
            <a:off x="7029450" y="2768600"/>
            <a:ext cx="677863" cy="396875"/>
          </a:xfrm>
          <a:prstGeom prst="rect">
            <a:avLst/>
          </a:prstGeom>
          <a:noFill/>
          <a:ln w="9525">
            <a:noFill/>
            <a:miter lim="800000"/>
            <a:headEnd/>
            <a:tailEnd/>
          </a:ln>
        </p:spPr>
        <p:txBody>
          <a:bodyPr wrap="none">
            <a:spAutoFit/>
          </a:bodyPr>
          <a:lstStyle/>
          <a:p>
            <a:r>
              <a:rPr lang="en-US" sz="2000"/>
              <a:t>0.80</a:t>
            </a:r>
          </a:p>
        </p:txBody>
      </p:sp>
      <p:sp>
        <p:nvSpPr>
          <p:cNvPr id="449539" name="Text Box 3"/>
          <p:cNvSpPr txBox="1">
            <a:spLocks noChangeArrowheads="1"/>
          </p:cNvSpPr>
          <p:nvPr/>
        </p:nvSpPr>
        <p:spPr bwMode="auto">
          <a:xfrm>
            <a:off x="5559425" y="1558925"/>
            <a:ext cx="466725" cy="396875"/>
          </a:xfrm>
          <a:prstGeom prst="rect">
            <a:avLst/>
          </a:prstGeom>
          <a:noFill/>
          <a:ln w="9525">
            <a:noFill/>
            <a:miter lim="800000"/>
            <a:headEnd/>
            <a:tailEnd/>
          </a:ln>
        </p:spPr>
        <p:txBody>
          <a:bodyPr wrap="none">
            <a:spAutoFit/>
          </a:bodyPr>
          <a:lstStyle/>
          <a:p>
            <a:r>
              <a:rPr lang="en-US" sz="2000"/>
              <a:t>80</a:t>
            </a:r>
          </a:p>
        </p:txBody>
      </p:sp>
      <p:sp>
        <p:nvSpPr>
          <p:cNvPr id="449540" name="Text Box 4"/>
          <p:cNvSpPr txBox="1">
            <a:spLocks noChangeArrowheads="1"/>
          </p:cNvSpPr>
          <p:nvPr/>
        </p:nvSpPr>
        <p:spPr bwMode="auto">
          <a:xfrm>
            <a:off x="5349875" y="1557338"/>
            <a:ext cx="677863" cy="396875"/>
          </a:xfrm>
          <a:prstGeom prst="rect">
            <a:avLst/>
          </a:prstGeom>
          <a:noFill/>
          <a:ln w="9525">
            <a:noFill/>
            <a:miter lim="800000"/>
            <a:headEnd/>
            <a:tailEnd/>
          </a:ln>
        </p:spPr>
        <p:txBody>
          <a:bodyPr wrap="none">
            <a:spAutoFit/>
          </a:bodyPr>
          <a:lstStyle/>
          <a:p>
            <a:r>
              <a:rPr lang="en-US" sz="2000"/>
              <a:t>0.80</a:t>
            </a:r>
          </a:p>
        </p:txBody>
      </p:sp>
      <p:sp>
        <p:nvSpPr>
          <p:cNvPr id="449541" name="Text Box 5"/>
          <p:cNvSpPr txBox="1">
            <a:spLocks noChangeArrowheads="1"/>
          </p:cNvSpPr>
          <p:nvPr/>
        </p:nvSpPr>
        <p:spPr bwMode="auto">
          <a:xfrm>
            <a:off x="7156450" y="1374775"/>
            <a:ext cx="819150" cy="396875"/>
          </a:xfrm>
          <a:prstGeom prst="rect">
            <a:avLst/>
          </a:prstGeom>
          <a:noFill/>
          <a:ln w="9525">
            <a:noFill/>
            <a:miter lim="800000"/>
            <a:headEnd/>
            <a:tailEnd/>
          </a:ln>
        </p:spPr>
        <p:txBody>
          <a:bodyPr wrap="none">
            <a:spAutoFit/>
          </a:bodyPr>
          <a:lstStyle/>
          <a:p>
            <a:r>
              <a:rPr lang="en-US" sz="2000"/>
              <a:t>500 g</a:t>
            </a:r>
          </a:p>
        </p:txBody>
      </p:sp>
      <p:sp>
        <p:nvSpPr>
          <p:cNvPr id="449542" name="Text Box 6"/>
          <p:cNvSpPr txBox="1">
            <a:spLocks noChangeArrowheads="1"/>
          </p:cNvSpPr>
          <p:nvPr/>
        </p:nvSpPr>
        <p:spPr bwMode="auto">
          <a:xfrm>
            <a:off x="7292975" y="1728788"/>
            <a:ext cx="522288" cy="396875"/>
          </a:xfrm>
          <a:prstGeom prst="rect">
            <a:avLst/>
          </a:prstGeom>
          <a:noFill/>
          <a:ln w="9525">
            <a:noFill/>
            <a:miter lim="800000"/>
            <a:headEnd/>
            <a:tailEnd/>
          </a:ln>
        </p:spPr>
        <p:txBody>
          <a:bodyPr wrap="none">
            <a:spAutoFit/>
          </a:bodyPr>
          <a:lstStyle/>
          <a:p>
            <a:r>
              <a:rPr lang="en-US" sz="2000"/>
              <a:t>x g</a:t>
            </a:r>
          </a:p>
        </p:txBody>
      </p:sp>
      <p:sp>
        <p:nvSpPr>
          <p:cNvPr id="157703" name="Rectangle 7"/>
          <p:cNvSpPr>
            <a:spLocks noGrp="1" noChangeArrowheads="1"/>
          </p:cNvSpPr>
          <p:nvPr>
            <p:ph type="title"/>
          </p:nvPr>
        </p:nvSpPr>
        <p:spPr/>
        <p:txBody>
          <a:bodyPr/>
          <a:lstStyle/>
          <a:p>
            <a:pPr eaLnBrk="1" hangingPunct="1"/>
            <a:r>
              <a:rPr lang="en-US" smtClean="0"/>
              <a:t>Percent Yield</a:t>
            </a:r>
          </a:p>
        </p:txBody>
      </p:sp>
      <p:sp>
        <p:nvSpPr>
          <p:cNvPr id="157704" name="Text Box 8"/>
          <p:cNvSpPr txBox="1">
            <a:spLocks noChangeArrowheads="1"/>
          </p:cNvSpPr>
          <p:nvPr/>
        </p:nvSpPr>
        <p:spPr bwMode="auto">
          <a:xfrm>
            <a:off x="2376488" y="2944813"/>
            <a:ext cx="3821112" cy="641350"/>
          </a:xfrm>
          <a:prstGeom prst="rect">
            <a:avLst/>
          </a:prstGeom>
          <a:noFill/>
          <a:ln w="9525">
            <a:noFill/>
            <a:miter lim="800000"/>
            <a:headEnd/>
            <a:tailEnd/>
          </a:ln>
        </p:spPr>
        <p:txBody>
          <a:bodyPr wrap="none">
            <a:spAutoFit/>
          </a:bodyPr>
          <a:lstStyle/>
          <a:p>
            <a:r>
              <a:rPr lang="en-US" sz="3600"/>
              <a:t>W</a:t>
            </a:r>
            <a:r>
              <a:rPr lang="en-US" sz="3600" baseline="-25000"/>
              <a:t>2</a:t>
            </a:r>
            <a:r>
              <a:rPr lang="en-US" sz="3600"/>
              <a:t>   +  2X          Y</a:t>
            </a:r>
          </a:p>
        </p:txBody>
      </p:sp>
      <p:sp>
        <p:nvSpPr>
          <p:cNvPr id="157705" name="Line 9"/>
          <p:cNvSpPr>
            <a:spLocks noChangeShapeType="1"/>
          </p:cNvSpPr>
          <p:nvPr/>
        </p:nvSpPr>
        <p:spPr bwMode="auto">
          <a:xfrm>
            <a:off x="4740275" y="3270250"/>
            <a:ext cx="771525" cy="0"/>
          </a:xfrm>
          <a:prstGeom prst="line">
            <a:avLst/>
          </a:prstGeom>
          <a:noFill/>
          <a:ln w="19050">
            <a:solidFill>
              <a:schemeClr val="tx1"/>
            </a:solidFill>
            <a:round/>
            <a:headEnd/>
            <a:tailEnd type="triangle" w="med" len="med"/>
          </a:ln>
        </p:spPr>
        <p:txBody>
          <a:bodyPr/>
          <a:lstStyle/>
          <a:p>
            <a:endParaRPr lang="en-US"/>
          </a:p>
        </p:txBody>
      </p:sp>
      <p:sp>
        <p:nvSpPr>
          <p:cNvPr id="449546" name="Text Box 10"/>
          <p:cNvSpPr txBox="1">
            <a:spLocks noChangeArrowheads="1"/>
          </p:cNvSpPr>
          <p:nvPr/>
        </p:nvSpPr>
        <p:spPr bwMode="auto">
          <a:xfrm>
            <a:off x="631825" y="1500188"/>
            <a:ext cx="2017713" cy="396875"/>
          </a:xfrm>
          <a:prstGeom prst="rect">
            <a:avLst/>
          </a:prstGeom>
          <a:noFill/>
          <a:ln w="9525">
            <a:noFill/>
            <a:miter lim="800000"/>
            <a:headEnd/>
            <a:tailEnd/>
          </a:ln>
        </p:spPr>
        <p:txBody>
          <a:bodyPr wrap="none">
            <a:spAutoFit/>
          </a:bodyPr>
          <a:lstStyle/>
          <a:p>
            <a:r>
              <a:rPr lang="en-US" sz="2000"/>
              <a:t>Need 500 g of Y</a:t>
            </a:r>
          </a:p>
        </p:txBody>
      </p:sp>
      <p:sp>
        <p:nvSpPr>
          <p:cNvPr id="449547" name="Text Box 11"/>
          <p:cNvSpPr txBox="1">
            <a:spLocks noChangeArrowheads="1"/>
          </p:cNvSpPr>
          <p:nvPr/>
        </p:nvSpPr>
        <p:spPr bwMode="auto">
          <a:xfrm>
            <a:off x="2562225" y="1504950"/>
            <a:ext cx="2052638" cy="396875"/>
          </a:xfrm>
          <a:prstGeom prst="rect">
            <a:avLst/>
          </a:prstGeom>
          <a:noFill/>
          <a:ln w="9525">
            <a:noFill/>
            <a:miter lim="800000"/>
            <a:headEnd/>
            <a:tailEnd/>
          </a:ln>
        </p:spPr>
        <p:txBody>
          <a:bodyPr wrap="none">
            <a:spAutoFit/>
          </a:bodyPr>
          <a:lstStyle/>
          <a:p>
            <a:r>
              <a:rPr lang="en-US" sz="2000"/>
              <a:t>…% yield = 80%</a:t>
            </a:r>
          </a:p>
        </p:txBody>
      </p:sp>
      <p:sp>
        <p:nvSpPr>
          <p:cNvPr id="449548" name="Text Box 12"/>
          <p:cNvSpPr txBox="1">
            <a:spLocks noChangeArrowheads="1"/>
          </p:cNvSpPr>
          <p:nvPr/>
        </p:nvSpPr>
        <p:spPr bwMode="auto">
          <a:xfrm>
            <a:off x="6765925" y="1368425"/>
            <a:ext cx="1455738" cy="396875"/>
          </a:xfrm>
          <a:prstGeom prst="rect">
            <a:avLst/>
          </a:prstGeom>
          <a:noFill/>
          <a:ln w="9525">
            <a:noFill/>
            <a:miter lim="800000"/>
            <a:headEnd/>
            <a:tailEnd/>
          </a:ln>
        </p:spPr>
        <p:txBody>
          <a:bodyPr wrap="none">
            <a:spAutoFit/>
          </a:bodyPr>
          <a:lstStyle/>
          <a:p>
            <a:r>
              <a:rPr lang="en-US" sz="2000"/>
              <a:t>actual yield</a:t>
            </a:r>
          </a:p>
        </p:txBody>
      </p:sp>
      <p:sp>
        <p:nvSpPr>
          <p:cNvPr id="449549" name="Text Box 13"/>
          <p:cNvSpPr txBox="1">
            <a:spLocks noChangeArrowheads="1"/>
          </p:cNvSpPr>
          <p:nvPr/>
        </p:nvSpPr>
        <p:spPr bwMode="auto">
          <a:xfrm>
            <a:off x="5297488" y="1558925"/>
            <a:ext cx="1290637" cy="396875"/>
          </a:xfrm>
          <a:prstGeom prst="rect">
            <a:avLst/>
          </a:prstGeom>
          <a:noFill/>
          <a:ln w="9525">
            <a:noFill/>
            <a:miter lim="800000"/>
            <a:headEnd/>
            <a:tailEnd/>
          </a:ln>
        </p:spPr>
        <p:txBody>
          <a:bodyPr wrap="none">
            <a:spAutoFit/>
          </a:bodyPr>
          <a:lstStyle/>
          <a:p>
            <a:r>
              <a:rPr lang="en-US" sz="2000"/>
              <a:t>% yield  =</a:t>
            </a:r>
          </a:p>
        </p:txBody>
      </p:sp>
      <p:sp>
        <p:nvSpPr>
          <p:cNvPr id="449550" name="Line 14"/>
          <p:cNvSpPr>
            <a:spLocks noChangeShapeType="1"/>
          </p:cNvSpPr>
          <p:nvPr/>
        </p:nvSpPr>
        <p:spPr bwMode="auto">
          <a:xfrm>
            <a:off x="6550025" y="1757363"/>
            <a:ext cx="1911350" cy="0"/>
          </a:xfrm>
          <a:prstGeom prst="line">
            <a:avLst/>
          </a:prstGeom>
          <a:noFill/>
          <a:ln w="19050">
            <a:solidFill>
              <a:schemeClr val="tx1"/>
            </a:solidFill>
            <a:round/>
            <a:headEnd/>
            <a:tailEnd/>
          </a:ln>
        </p:spPr>
        <p:txBody>
          <a:bodyPr/>
          <a:lstStyle/>
          <a:p>
            <a:endParaRPr lang="en-US"/>
          </a:p>
        </p:txBody>
      </p:sp>
      <p:sp>
        <p:nvSpPr>
          <p:cNvPr id="449551" name="Text Box 15"/>
          <p:cNvSpPr txBox="1">
            <a:spLocks noChangeArrowheads="1"/>
          </p:cNvSpPr>
          <p:nvPr/>
        </p:nvSpPr>
        <p:spPr bwMode="auto">
          <a:xfrm>
            <a:off x="6529388" y="1743075"/>
            <a:ext cx="1949450" cy="396875"/>
          </a:xfrm>
          <a:prstGeom prst="rect">
            <a:avLst/>
          </a:prstGeom>
          <a:noFill/>
          <a:ln w="9525">
            <a:noFill/>
            <a:miter lim="800000"/>
            <a:headEnd/>
            <a:tailEnd/>
          </a:ln>
        </p:spPr>
        <p:txBody>
          <a:bodyPr wrap="none">
            <a:spAutoFit/>
          </a:bodyPr>
          <a:lstStyle/>
          <a:p>
            <a:r>
              <a:rPr lang="en-US" sz="2000"/>
              <a:t>theoretical yield</a:t>
            </a:r>
          </a:p>
        </p:txBody>
      </p:sp>
      <p:sp>
        <p:nvSpPr>
          <p:cNvPr id="449552" name="Text Box 16"/>
          <p:cNvSpPr txBox="1">
            <a:spLocks noChangeArrowheads="1"/>
          </p:cNvSpPr>
          <p:nvPr/>
        </p:nvSpPr>
        <p:spPr bwMode="auto">
          <a:xfrm>
            <a:off x="2227263" y="3632200"/>
            <a:ext cx="1071562" cy="396875"/>
          </a:xfrm>
          <a:prstGeom prst="rect">
            <a:avLst/>
          </a:prstGeom>
          <a:noFill/>
          <a:ln w="9525">
            <a:noFill/>
            <a:miter lim="800000"/>
            <a:headEnd/>
            <a:tailEnd/>
          </a:ln>
        </p:spPr>
        <p:txBody>
          <a:bodyPr wrap="none">
            <a:spAutoFit/>
          </a:bodyPr>
          <a:lstStyle/>
          <a:p>
            <a:r>
              <a:rPr lang="en-US" sz="2000"/>
              <a:t>x atoms</a:t>
            </a:r>
          </a:p>
        </p:txBody>
      </p:sp>
      <p:sp>
        <p:nvSpPr>
          <p:cNvPr id="449553" name="Text Box 17"/>
          <p:cNvSpPr txBox="1">
            <a:spLocks noChangeArrowheads="1"/>
          </p:cNvSpPr>
          <p:nvPr/>
        </p:nvSpPr>
        <p:spPr bwMode="auto">
          <a:xfrm>
            <a:off x="3576638" y="3627438"/>
            <a:ext cx="1344612" cy="396875"/>
          </a:xfrm>
          <a:prstGeom prst="rect">
            <a:avLst/>
          </a:prstGeom>
          <a:noFill/>
          <a:ln w="9525">
            <a:noFill/>
            <a:miter lim="800000"/>
            <a:headEnd/>
            <a:tailEnd/>
          </a:ln>
        </p:spPr>
        <p:txBody>
          <a:bodyPr wrap="none">
            <a:spAutoFit/>
          </a:bodyPr>
          <a:lstStyle/>
          <a:p>
            <a:r>
              <a:rPr lang="en-US" sz="2000"/>
              <a:t>x L @STP</a:t>
            </a:r>
          </a:p>
        </p:txBody>
      </p:sp>
      <p:sp>
        <p:nvSpPr>
          <p:cNvPr id="449554" name="Text Box 18"/>
          <p:cNvSpPr txBox="1">
            <a:spLocks noChangeArrowheads="1"/>
          </p:cNvSpPr>
          <p:nvPr/>
        </p:nvSpPr>
        <p:spPr bwMode="auto">
          <a:xfrm>
            <a:off x="1298575" y="1501775"/>
            <a:ext cx="819150" cy="396875"/>
          </a:xfrm>
          <a:prstGeom prst="rect">
            <a:avLst/>
          </a:prstGeom>
          <a:noFill/>
          <a:ln w="9525">
            <a:noFill/>
            <a:miter lim="800000"/>
            <a:headEnd/>
            <a:tailEnd/>
          </a:ln>
        </p:spPr>
        <p:txBody>
          <a:bodyPr wrap="none">
            <a:spAutoFit/>
          </a:bodyPr>
          <a:lstStyle/>
          <a:p>
            <a:r>
              <a:rPr lang="en-US" sz="2000">
                <a:solidFill>
                  <a:schemeClr val="accent2"/>
                </a:solidFill>
              </a:rPr>
              <a:t>500 g</a:t>
            </a:r>
          </a:p>
        </p:txBody>
      </p:sp>
      <p:sp>
        <p:nvSpPr>
          <p:cNvPr id="449555" name="Text Box 19"/>
          <p:cNvSpPr txBox="1">
            <a:spLocks noChangeArrowheads="1"/>
          </p:cNvSpPr>
          <p:nvPr/>
        </p:nvSpPr>
        <p:spPr bwMode="auto">
          <a:xfrm>
            <a:off x="5540375" y="2290763"/>
            <a:ext cx="942975" cy="274637"/>
          </a:xfrm>
          <a:prstGeom prst="rect">
            <a:avLst/>
          </a:prstGeom>
          <a:noFill/>
          <a:ln w="9525">
            <a:noFill/>
            <a:miter lim="800000"/>
            <a:headEnd/>
            <a:tailEnd/>
          </a:ln>
        </p:spPr>
        <p:txBody>
          <a:bodyPr wrap="none">
            <a:spAutoFit/>
          </a:bodyPr>
          <a:lstStyle/>
          <a:p>
            <a:r>
              <a:rPr lang="en-US" sz="1200">
                <a:solidFill>
                  <a:schemeClr val="accent2"/>
                </a:solidFill>
              </a:rPr>
              <a:t>actual yield</a:t>
            </a:r>
          </a:p>
        </p:txBody>
      </p:sp>
      <p:sp>
        <p:nvSpPr>
          <p:cNvPr id="449556" name="Text Box 20"/>
          <p:cNvSpPr txBox="1">
            <a:spLocks noChangeArrowheads="1"/>
          </p:cNvSpPr>
          <p:nvPr/>
        </p:nvSpPr>
        <p:spPr bwMode="auto">
          <a:xfrm>
            <a:off x="8421688" y="1598613"/>
            <a:ext cx="733425" cy="274637"/>
          </a:xfrm>
          <a:prstGeom prst="rect">
            <a:avLst/>
          </a:prstGeom>
          <a:noFill/>
          <a:ln w="9525">
            <a:noFill/>
            <a:miter lim="800000"/>
            <a:headEnd/>
            <a:tailEnd/>
          </a:ln>
        </p:spPr>
        <p:txBody>
          <a:bodyPr wrap="none">
            <a:spAutoFit/>
          </a:bodyPr>
          <a:lstStyle/>
          <a:p>
            <a:r>
              <a:rPr lang="en-US" sz="1200"/>
              <a:t>x 100 %</a:t>
            </a:r>
          </a:p>
        </p:txBody>
      </p:sp>
      <p:sp>
        <p:nvSpPr>
          <p:cNvPr id="449557" name="Text Box 21"/>
          <p:cNvSpPr txBox="1">
            <a:spLocks noChangeArrowheads="1"/>
          </p:cNvSpPr>
          <p:nvPr/>
        </p:nvSpPr>
        <p:spPr bwMode="auto">
          <a:xfrm>
            <a:off x="6138863" y="1555750"/>
            <a:ext cx="331787" cy="396875"/>
          </a:xfrm>
          <a:prstGeom prst="rect">
            <a:avLst/>
          </a:prstGeom>
          <a:noFill/>
          <a:ln w="9525">
            <a:noFill/>
            <a:miter lim="800000"/>
            <a:headEnd/>
            <a:tailEnd/>
          </a:ln>
        </p:spPr>
        <p:txBody>
          <a:bodyPr wrap="none">
            <a:spAutoFit/>
          </a:bodyPr>
          <a:lstStyle/>
          <a:p>
            <a:r>
              <a:rPr lang="en-US" sz="2000"/>
              <a:t>=</a:t>
            </a:r>
          </a:p>
        </p:txBody>
      </p:sp>
      <p:sp>
        <p:nvSpPr>
          <p:cNvPr id="449558" name="Text Box 22"/>
          <p:cNvSpPr txBox="1">
            <a:spLocks noChangeArrowheads="1"/>
          </p:cNvSpPr>
          <p:nvPr/>
        </p:nvSpPr>
        <p:spPr bwMode="auto">
          <a:xfrm>
            <a:off x="5695950" y="3624263"/>
            <a:ext cx="522288" cy="396875"/>
          </a:xfrm>
          <a:prstGeom prst="rect">
            <a:avLst/>
          </a:prstGeom>
          <a:noFill/>
          <a:ln w="9525">
            <a:noFill/>
            <a:miter lim="800000"/>
            <a:headEnd/>
            <a:tailEnd/>
          </a:ln>
        </p:spPr>
        <p:txBody>
          <a:bodyPr wrap="none">
            <a:spAutoFit/>
          </a:bodyPr>
          <a:lstStyle/>
          <a:p>
            <a:r>
              <a:rPr lang="en-US" sz="2000">
                <a:solidFill>
                  <a:srgbClr val="FF0000"/>
                </a:solidFill>
              </a:rPr>
              <a:t>x g</a:t>
            </a:r>
          </a:p>
        </p:txBody>
      </p:sp>
      <p:sp>
        <p:nvSpPr>
          <p:cNvPr id="449559" name="Text Box 23"/>
          <p:cNvSpPr txBox="1">
            <a:spLocks noChangeArrowheads="1"/>
          </p:cNvSpPr>
          <p:nvPr/>
        </p:nvSpPr>
        <p:spPr bwMode="auto">
          <a:xfrm>
            <a:off x="5322888" y="4081463"/>
            <a:ext cx="1238250" cy="274637"/>
          </a:xfrm>
          <a:prstGeom prst="rect">
            <a:avLst/>
          </a:prstGeom>
          <a:noFill/>
          <a:ln w="9525">
            <a:noFill/>
            <a:miter lim="800000"/>
            <a:headEnd/>
            <a:tailEnd/>
          </a:ln>
        </p:spPr>
        <p:txBody>
          <a:bodyPr wrap="none">
            <a:spAutoFit/>
          </a:bodyPr>
          <a:lstStyle/>
          <a:p>
            <a:r>
              <a:rPr lang="en-US" sz="1200">
                <a:solidFill>
                  <a:srgbClr val="FF0000"/>
                </a:solidFill>
              </a:rPr>
              <a:t>theoretical yield</a:t>
            </a:r>
          </a:p>
        </p:txBody>
      </p:sp>
      <p:sp>
        <p:nvSpPr>
          <p:cNvPr id="449560" name="Text Box 24"/>
          <p:cNvSpPr txBox="1">
            <a:spLocks noChangeArrowheads="1"/>
          </p:cNvSpPr>
          <p:nvPr/>
        </p:nvSpPr>
        <p:spPr bwMode="auto">
          <a:xfrm>
            <a:off x="7034213" y="2473325"/>
            <a:ext cx="1936750" cy="396875"/>
          </a:xfrm>
          <a:prstGeom prst="rect">
            <a:avLst/>
          </a:prstGeom>
          <a:noFill/>
          <a:ln w="9525">
            <a:noFill/>
            <a:miter lim="800000"/>
            <a:headEnd/>
            <a:tailEnd/>
          </a:ln>
        </p:spPr>
        <p:txBody>
          <a:bodyPr wrap="none">
            <a:spAutoFit/>
          </a:bodyPr>
          <a:lstStyle/>
          <a:p>
            <a:r>
              <a:rPr lang="en-US" sz="2000"/>
              <a:t>0.80 x  =  500 g</a:t>
            </a:r>
          </a:p>
        </p:txBody>
      </p:sp>
      <p:sp>
        <p:nvSpPr>
          <p:cNvPr id="449561" name="Line 25"/>
          <p:cNvSpPr>
            <a:spLocks noChangeShapeType="1"/>
          </p:cNvSpPr>
          <p:nvPr/>
        </p:nvSpPr>
        <p:spPr bwMode="auto">
          <a:xfrm>
            <a:off x="7075488" y="2824163"/>
            <a:ext cx="747712" cy="0"/>
          </a:xfrm>
          <a:prstGeom prst="line">
            <a:avLst/>
          </a:prstGeom>
          <a:noFill/>
          <a:ln w="9525">
            <a:solidFill>
              <a:schemeClr val="tx1"/>
            </a:solidFill>
            <a:round/>
            <a:headEnd/>
            <a:tailEnd/>
          </a:ln>
        </p:spPr>
        <p:txBody>
          <a:bodyPr/>
          <a:lstStyle/>
          <a:p>
            <a:endParaRPr lang="en-US"/>
          </a:p>
        </p:txBody>
      </p:sp>
      <p:sp>
        <p:nvSpPr>
          <p:cNvPr id="449562" name="Line 26"/>
          <p:cNvSpPr>
            <a:spLocks noChangeShapeType="1"/>
          </p:cNvSpPr>
          <p:nvPr/>
        </p:nvSpPr>
        <p:spPr bwMode="auto">
          <a:xfrm>
            <a:off x="8142288" y="2820988"/>
            <a:ext cx="688975" cy="0"/>
          </a:xfrm>
          <a:prstGeom prst="line">
            <a:avLst/>
          </a:prstGeom>
          <a:noFill/>
          <a:ln w="9525">
            <a:solidFill>
              <a:schemeClr val="tx1"/>
            </a:solidFill>
            <a:round/>
            <a:headEnd/>
            <a:tailEnd/>
          </a:ln>
        </p:spPr>
        <p:txBody>
          <a:bodyPr/>
          <a:lstStyle/>
          <a:p>
            <a:endParaRPr lang="en-US"/>
          </a:p>
        </p:txBody>
      </p:sp>
      <p:sp>
        <p:nvSpPr>
          <p:cNvPr id="449563" name="Text Box 27"/>
          <p:cNvSpPr txBox="1">
            <a:spLocks noChangeArrowheads="1"/>
          </p:cNvSpPr>
          <p:nvPr/>
        </p:nvSpPr>
        <p:spPr bwMode="auto">
          <a:xfrm>
            <a:off x="8104188" y="2776538"/>
            <a:ext cx="677862" cy="396875"/>
          </a:xfrm>
          <a:prstGeom prst="rect">
            <a:avLst/>
          </a:prstGeom>
          <a:noFill/>
          <a:ln w="9525">
            <a:noFill/>
            <a:miter lim="800000"/>
            <a:headEnd/>
            <a:tailEnd/>
          </a:ln>
        </p:spPr>
        <p:txBody>
          <a:bodyPr wrap="none">
            <a:spAutoFit/>
          </a:bodyPr>
          <a:lstStyle/>
          <a:p>
            <a:r>
              <a:rPr lang="en-US" sz="2000"/>
              <a:t>0.80</a:t>
            </a:r>
          </a:p>
        </p:txBody>
      </p:sp>
      <p:sp>
        <p:nvSpPr>
          <p:cNvPr id="449564" name="Text Box 28"/>
          <p:cNvSpPr txBox="1">
            <a:spLocks noChangeArrowheads="1"/>
          </p:cNvSpPr>
          <p:nvPr/>
        </p:nvSpPr>
        <p:spPr bwMode="auto">
          <a:xfrm>
            <a:off x="7369175" y="3292475"/>
            <a:ext cx="1303338" cy="396875"/>
          </a:xfrm>
          <a:prstGeom prst="rect">
            <a:avLst/>
          </a:prstGeom>
          <a:noFill/>
          <a:ln w="9525">
            <a:noFill/>
            <a:miter lim="800000"/>
            <a:headEnd/>
            <a:tailEnd/>
          </a:ln>
        </p:spPr>
        <p:txBody>
          <a:bodyPr wrap="none">
            <a:spAutoFit/>
          </a:bodyPr>
          <a:lstStyle/>
          <a:p>
            <a:r>
              <a:rPr lang="en-US" sz="2000"/>
              <a:t>x =  625 g</a:t>
            </a:r>
          </a:p>
        </p:txBody>
      </p:sp>
      <p:sp>
        <p:nvSpPr>
          <p:cNvPr id="449565" name="Text Box 29"/>
          <p:cNvSpPr txBox="1">
            <a:spLocks noChangeArrowheads="1"/>
          </p:cNvSpPr>
          <p:nvPr/>
        </p:nvSpPr>
        <p:spPr bwMode="auto">
          <a:xfrm>
            <a:off x="195263" y="4845050"/>
            <a:ext cx="2374900" cy="366713"/>
          </a:xfrm>
          <a:prstGeom prst="rect">
            <a:avLst/>
          </a:prstGeom>
          <a:noFill/>
          <a:ln w="9525">
            <a:noFill/>
            <a:miter lim="800000"/>
            <a:headEnd/>
            <a:tailEnd/>
          </a:ln>
        </p:spPr>
        <p:txBody>
          <a:bodyPr wrap="none">
            <a:spAutoFit/>
          </a:bodyPr>
          <a:lstStyle/>
          <a:p>
            <a:r>
              <a:rPr lang="en-US" sz="1800"/>
              <a:t>x atoms W =  625 g Y</a:t>
            </a:r>
            <a:endParaRPr lang="en-US" sz="1800" baseline="-25000"/>
          </a:p>
        </p:txBody>
      </p:sp>
      <p:sp>
        <p:nvSpPr>
          <p:cNvPr id="449566" name="Text Box 30"/>
          <p:cNvSpPr txBox="1">
            <a:spLocks noChangeArrowheads="1"/>
          </p:cNvSpPr>
          <p:nvPr/>
        </p:nvSpPr>
        <p:spPr bwMode="auto">
          <a:xfrm>
            <a:off x="2595563" y="4670425"/>
            <a:ext cx="958850" cy="366713"/>
          </a:xfrm>
          <a:prstGeom prst="rect">
            <a:avLst/>
          </a:prstGeom>
          <a:noFill/>
          <a:ln w="9525">
            <a:noFill/>
            <a:miter lim="800000"/>
            <a:headEnd/>
            <a:tailEnd/>
          </a:ln>
        </p:spPr>
        <p:txBody>
          <a:bodyPr wrap="none">
            <a:spAutoFit/>
          </a:bodyPr>
          <a:lstStyle/>
          <a:p>
            <a:r>
              <a:rPr lang="en-US" sz="1800"/>
              <a:t>1 mol Y</a:t>
            </a:r>
            <a:endParaRPr lang="en-US" sz="1800" baseline="-25000"/>
          </a:p>
        </p:txBody>
      </p:sp>
      <p:sp>
        <p:nvSpPr>
          <p:cNvPr id="449567" name="Text Box 31"/>
          <p:cNvSpPr txBox="1">
            <a:spLocks noChangeArrowheads="1"/>
          </p:cNvSpPr>
          <p:nvPr/>
        </p:nvSpPr>
        <p:spPr bwMode="auto">
          <a:xfrm>
            <a:off x="2676525" y="5026025"/>
            <a:ext cx="844550" cy="366713"/>
          </a:xfrm>
          <a:prstGeom prst="rect">
            <a:avLst/>
          </a:prstGeom>
          <a:noFill/>
          <a:ln w="9525">
            <a:noFill/>
            <a:miter lim="800000"/>
            <a:headEnd/>
            <a:tailEnd/>
          </a:ln>
        </p:spPr>
        <p:txBody>
          <a:bodyPr wrap="none">
            <a:spAutoFit/>
          </a:bodyPr>
          <a:lstStyle/>
          <a:p>
            <a:r>
              <a:rPr lang="en-US" sz="1800"/>
              <a:t>89 g Y</a:t>
            </a:r>
            <a:endParaRPr lang="en-US" sz="1800" baseline="-25000"/>
          </a:p>
        </p:txBody>
      </p:sp>
      <p:sp>
        <p:nvSpPr>
          <p:cNvPr id="449568" name="Text Box 32"/>
          <p:cNvSpPr txBox="1">
            <a:spLocks noChangeArrowheads="1"/>
          </p:cNvSpPr>
          <p:nvPr/>
        </p:nvSpPr>
        <p:spPr bwMode="auto">
          <a:xfrm>
            <a:off x="3594100" y="5026025"/>
            <a:ext cx="958850" cy="366713"/>
          </a:xfrm>
          <a:prstGeom prst="rect">
            <a:avLst/>
          </a:prstGeom>
          <a:noFill/>
          <a:ln w="9525">
            <a:noFill/>
            <a:miter lim="800000"/>
            <a:headEnd/>
            <a:tailEnd/>
          </a:ln>
        </p:spPr>
        <p:txBody>
          <a:bodyPr wrap="none">
            <a:spAutoFit/>
          </a:bodyPr>
          <a:lstStyle/>
          <a:p>
            <a:r>
              <a:rPr lang="en-US" sz="1800"/>
              <a:t>1 mol Y</a:t>
            </a:r>
            <a:endParaRPr lang="en-US" sz="1800" baseline="-25000"/>
          </a:p>
        </p:txBody>
      </p:sp>
      <p:sp>
        <p:nvSpPr>
          <p:cNvPr id="449569" name="Text Box 33"/>
          <p:cNvSpPr txBox="1">
            <a:spLocks noChangeArrowheads="1"/>
          </p:cNvSpPr>
          <p:nvPr/>
        </p:nvSpPr>
        <p:spPr bwMode="auto">
          <a:xfrm>
            <a:off x="3536950" y="4678363"/>
            <a:ext cx="1106488" cy="366712"/>
          </a:xfrm>
          <a:prstGeom prst="rect">
            <a:avLst/>
          </a:prstGeom>
          <a:noFill/>
          <a:ln w="9525">
            <a:noFill/>
            <a:miter lim="800000"/>
            <a:headEnd/>
            <a:tailEnd/>
          </a:ln>
        </p:spPr>
        <p:txBody>
          <a:bodyPr wrap="none">
            <a:spAutoFit/>
          </a:bodyPr>
          <a:lstStyle/>
          <a:p>
            <a:r>
              <a:rPr lang="en-US" sz="1800"/>
              <a:t>1 mol W</a:t>
            </a:r>
            <a:r>
              <a:rPr lang="en-US" sz="1800" baseline="-25000"/>
              <a:t>2</a:t>
            </a:r>
          </a:p>
        </p:txBody>
      </p:sp>
      <p:sp>
        <p:nvSpPr>
          <p:cNvPr id="449570" name="Text Box 34"/>
          <p:cNvSpPr txBox="1">
            <a:spLocks noChangeArrowheads="1"/>
          </p:cNvSpPr>
          <p:nvPr/>
        </p:nvSpPr>
        <p:spPr bwMode="auto">
          <a:xfrm>
            <a:off x="4681538" y="4678363"/>
            <a:ext cx="2747962" cy="366712"/>
          </a:xfrm>
          <a:prstGeom prst="rect">
            <a:avLst/>
          </a:prstGeom>
          <a:noFill/>
          <a:ln w="9525">
            <a:noFill/>
            <a:miter lim="800000"/>
            <a:headEnd/>
            <a:tailEnd/>
          </a:ln>
        </p:spPr>
        <p:txBody>
          <a:bodyPr wrap="none">
            <a:spAutoFit/>
          </a:bodyPr>
          <a:lstStyle/>
          <a:p>
            <a:r>
              <a:rPr lang="en-US" sz="1800"/>
              <a:t>6.02 x 10</a:t>
            </a:r>
            <a:r>
              <a:rPr lang="en-US" sz="1800" baseline="30000"/>
              <a:t>23</a:t>
            </a:r>
            <a:r>
              <a:rPr lang="en-US" sz="1800"/>
              <a:t> molecules W</a:t>
            </a:r>
            <a:r>
              <a:rPr lang="en-US" sz="1800" baseline="-25000"/>
              <a:t>2</a:t>
            </a:r>
          </a:p>
        </p:txBody>
      </p:sp>
      <p:sp>
        <p:nvSpPr>
          <p:cNvPr id="449571" name="Text Box 35"/>
          <p:cNvSpPr txBox="1">
            <a:spLocks noChangeArrowheads="1"/>
          </p:cNvSpPr>
          <p:nvPr/>
        </p:nvSpPr>
        <p:spPr bwMode="auto">
          <a:xfrm>
            <a:off x="5414963" y="5026025"/>
            <a:ext cx="1106487" cy="366713"/>
          </a:xfrm>
          <a:prstGeom prst="rect">
            <a:avLst/>
          </a:prstGeom>
          <a:noFill/>
          <a:ln w="9525">
            <a:noFill/>
            <a:miter lim="800000"/>
            <a:headEnd/>
            <a:tailEnd/>
          </a:ln>
        </p:spPr>
        <p:txBody>
          <a:bodyPr wrap="none">
            <a:spAutoFit/>
          </a:bodyPr>
          <a:lstStyle/>
          <a:p>
            <a:r>
              <a:rPr lang="en-US" sz="1800"/>
              <a:t>1 mol W</a:t>
            </a:r>
            <a:r>
              <a:rPr lang="en-US" sz="1800" baseline="-25000"/>
              <a:t>2</a:t>
            </a:r>
          </a:p>
        </p:txBody>
      </p:sp>
      <p:sp>
        <p:nvSpPr>
          <p:cNvPr id="449572" name="Text Box 36"/>
          <p:cNvSpPr txBox="1">
            <a:spLocks noChangeArrowheads="1"/>
          </p:cNvSpPr>
          <p:nvPr/>
        </p:nvSpPr>
        <p:spPr bwMode="auto">
          <a:xfrm>
            <a:off x="7564438" y="4678363"/>
            <a:ext cx="1276350" cy="366712"/>
          </a:xfrm>
          <a:prstGeom prst="rect">
            <a:avLst/>
          </a:prstGeom>
          <a:noFill/>
          <a:ln w="9525">
            <a:noFill/>
            <a:miter lim="800000"/>
            <a:headEnd/>
            <a:tailEnd/>
          </a:ln>
        </p:spPr>
        <p:txBody>
          <a:bodyPr wrap="none">
            <a:spAutoFit/>
          </a:bodyPr>
          <a:lstStyle/>
          <a:p>
            <a:r>
              <a:rPr lang="en-US" sz="1800"/>
              <a:t>2 atoms W</a:t>
            </a:r>
          </a:p>
        </p:txBody>
      </p:sp>
      <p:sp>
        <p:nvSpPr>
          <p:cNvPr id="449573" name="Text Box 37"/>
          <p:cNvSpPr txBox="1">
            <a:spLocks noChangeArrowheads="1"/>
          </p:cNvSpPr>
          <p:nvPr/>
        </p:nvSpPr>
        <p:spPr bwMode="auto">
          <a:xfrm>
            <a:off x="7343775" y="5026025"/>
            <a:ext cx="1652588" cy="366713"/>
          </a:xfrm>
          <a:prstGeom prst="rect">
            <a:avLst/>
          </a:prstGeom>
          <a:noFill/>
          <a:ln w="9525">
            <a:noFill/>
            <a:miter lim="800000"/>
            <a:headEnd/>
            <a:tailEnd/>
          </a:ln>
        </p:spPr>
        <p:txBody>
          <a:bodyPr wrap="none">
            <a:spAutoFit/>
          </a:bodyPr>
          <a:lstStyle/>
          <a:p>
            <a:r>
              <a:rPr lang="en-US" sz="1800"/>
              <a:t>1 molecule W</a:t>
            </a:r>
            <a:r>
              <a:rPr lang="en-US" sz="1800" baseline="-25000"/>
              <a:t>2</a:t>
            </a:r>
            <a:endParaRPr lang="en-US" sz="1800"/>
          </a:p>
        </p:txBody>
      </p:sp>
      <p:grpSp>
        <p:nvGrpSpPr>
          <p:cNvPr id="2" name="Group 38"/>
          <p:cNvGrpSpPr>
            <a:grpSpLocks/>
          </p:cNvGrpSpPr>
          <p:nvPr/>
        </p:nvGrpSpPr>
        <p:grpSpPr bwMode="auto">
          <a:xfrm>
            <a:off x="2586038" y="4694238"/>
            <a:ext cx="941387" cy="676275"/>
            <a:chOff x="1872" y="2730"/>
            <a:chExt cx="816" cy="438"/>
          </a:xfrm>
        </p:grpSpPr>
        <p:sp>
          <p:nvSpPr>
            <p:cNvPr id="157780" name="AutoShape 39"/>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7781" name="Line 40"/>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3" name="Group 41"/>
          <p:cNvGrpSpPr>
            <a:grpSpLocks/>
          </p:cNvGrpSpPr>
          <p:nvPr/>
        </p:nvGrpSpPr>
        <p:grpSpPr bwMode="auto">
          <a:xfrm>
            <a:off x="3562350" y="4694238"/>
            <a:ext cx="1098550" cy="676275"/>
            <a:chOff x="1872" y="2730"/>
            <a:chExt cx="816" cy="438"/>
          </a:xfrm>
        </p:grpSpPr>
        <p:sp>
          <p:nvSpPr>
            <p:cNvPr id="157778" name="AutoShape 42"/>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7779" name="Line 43"/>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4" name="Group 44"/>
          <p:cNvGrpSpPr>
            <a:grpSpLocks/>
          </p:cNvGrpSpPr>
          <p:nvPr/>
        </p:nvGrpSpPr>
        <p:grpSpPr bwMode="auto">
          <a:xfrm>
            <a:off x="4700588" y="4694238"/>
            <a:ext cx="2670175" cy="676275"/>
            <a:chOff x="1872" y="2730"/>
            <a:chExt cx="816" cy="438"/>
          </a:xfrm>
        </p:grpSpPr>
        <p:sp>
          <p:nvSpPr>
            <p:cNvPr id="157776" name="AutoShape 45"/>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7777" name="Line 46"/>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5" name="Group 47"/>
          <p:cNvGrpSpPr>
            <a:grpSpLocks/>
          </p:cNvGrpSpPr>
          <p:nvPr/>
        </p:nvGrpSpPr>
        <p:grpSpPr bwMode="auto">
          <a:xfrm>
            <a:off x="7400925" y="4694238"/>
            <a:ext cx="1598613" cy="676275"/>
            <a:chOff x="1872" y="2730"/>
            <a:chExt cx="816" cy="438"/>
          </a:xfrm>
        </p:grpSpPr>
        <p:sp>
          <p:nvSpPr>
            <p:cNvPr id="157774" name="AutoShape 48"/>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7775" name="Line 49"/>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449586" name="Line 50"/>
          <p:cNvSpPr>
            <a:spLocks noChangeShapeType="1"/>
          </p:cNvSpPr>
          <p:nvPr/>
        </p:nvSpPr>
        <p:spPr bwMode="auto">
          <a:xfrm flipV="1">
            <a:off x="2159000" y="4999038"/>
            <a:ext cx="360363" cy="68262"/>
          </a:xfrm>
          <a:prstGeom prst="line">
            <a:avLst/>
          </a:prstGeom>
          <a:noFill/>
          <a:ln w="9525">
            <a:solidFill>
              <a:srgbClr val="FF0000"/>
            </a:solidFill>
            <a:round/>
            <a:headEnd/>
            <a:tailEnd/>
          </a:ln>
        </p:spPr>
        <p:txBody>
          <a:bodyPr/>
          <a:lstStyle/>
          <a:p>
            <a:endParaRPr lang="en-US"/>
          </a:p>
        </p:txBody>
      </p:sp>
      <p:sp>
        <p:nvSpPr>
          <p:cNvPr id="449587" name="Line 51"/>
          <p:cNvSpPr>
            <a:spLocks noChangeShapeType="1"/>
          </p:cNvSpPr>
          <p:nvPr/>
        </p:nvSpPr>
        <p:spPr bwMode="auto">
          <a:xfrm flipV="1">
            <a:off x="3060700" y="5181600"/>
            <a:ext cx="419100" cy="79375"/>
          </a:xfrm>
          <a:prstGeom prst="line">
            <a:avLst/>
          </a:prstGeom>
          <a:noFill/>
          <a:ln w="9525">
            <a:solidFill>
              <a:srgbClr val="FF0000"/>
            </a:solidFill>
            <a:round/>
            <a:headEnd/>
            <a:tailEnd/>
          </a:ln>
        </p:spPr>
        <p:txBody>
          <a:bodyPr/>
          <a:lstStyle/>
          <a:p>
            <a:endParaRPr lang="en-US"/>
          </a:p>
        </p:txBody>
      </p:sp>
      <p:sp>
        <p:nvSpPr>
          <p:cNvPr id="449588" name="Line 52"/>
          <p:cNvSpPr>
            <a:spLocks noChangeShapeType="1"/>
          </p:cNvSpPr>
          <p:nvPr/>
        </p:nvSpPr>
        <p:spPr bwMode="auto">
          <a:xfrm flipV="1">
            <a:off x="2813050" y="4813300"/>
            <a:ext cx="657225" cy="123825"/>
          </a:xfrm>
          <a:prstGeom prst="line">
            <a:avLst/>
          </a:prstGeom>
          <a:noFill/>
          <a:ln w="9525">
            <a:solidFill>
              <a:srgbClr val="FF0000"/>
            </a:solidFill>
            <a:round/>
            <a:headEnd/>
            <a:tailEnd/>
          </a:ln>
        </p:spPr>
        <p:txBody>
          <a:bodyPr/>
          <a:lstStyle/>
          <a:p>
            <a:endParaRPr lang="en-US"/>
          </a:p>
        </p:txBody>
      </p:sp>
      <p:sp>
        <p:nvSpPr>
          <p:cNvPr id="449589" name="Line 53"/>
          <p:cNvSpPr>
            <a:spLocks noChangeShapeType="1"/>
          </p:cNvSpPr>
          <p:nvPr/>
        </p:nvSpPr>
        <p:spPr bwMode="auto">
          <a:xfrm flipV="1">
            <a:off x="3911600" y="5181600"/>
            <a:ext cx="550863" cy="103188"/>
          </a:xfrm>
          <a:prstGeom prst="line">
            <a:avLst/>
          </a:prstGeom>
          <a:noFill/>
          <a:ln w="9525">
            <a:solidFill>
              <a:srgbClr val="FF0000"/>
            </a:solidFill>
            <a:round/>
            <a:headEnd/>
            <a:tailEnd/>
          </a:ln>
        </p:spPr>
        <p:txBody>
          <a:bodyPr/>
          <a:lstStyle/>
          <a:p>
            <a:endParaRPr lang="en-US"/>
          </a:p>
        </p:txBody>
      </p:sp>
      <p:sp>
        <p:nvSpPr>
          <p:cNvPr id="449590" name="Line 54"/>
          <p:cNvSpPr>
            <a:spLocks noChangeShapeType="1"/>
          </p:cNvSpPr>
          <p:nvPr/>
        </p:nvSpPr>
        <p:spPr bwMode="auto">
          <a:xfrm flipV="1">
            <a:off x="3819525" y="4848225"/>
            <a:ext cx="669925" cy="103188"/>
          </a:xfrm>
          <a:prstGeom prst="line">
            <a:avLst/>
          </a:prstGeom>
          <a:noFill/>
          <a:ln w="9525">
            <a:solidFill>
              <a:srgbClr val="FF0000"/>
            </a:solidFill>
            <a:round/>
            <a:headEnd/>
            <a:tailEnd/>
          </a:ln>
        </p:spPr>
        <p:txBody>
          <a:bodyPr/>
          <a:lstStyle/>
          <a:p>
            <a:endParaRPr lang="en-US"/>
          </a:p>
        </p:txBody>
      </p:sp>
      <p:sp>
        <p:nvSpPr>
          <p:cNvPr id="449591" name="Line 55"/>
          <p:cNvSpPr>
            <a:spLocks noChangeShapeType="1"/>
          </p:cNvSpPr>
          <p:nvPr/>
        </p:nvSpPr>
        <p:spPr bwMode="auto">
          <a:xfrm flipV="1">
            <a:off x="5659438" y="5160963"/>
            <a:ext cx="731837" cy="114300"/>
          </a:xfrm>
          <a:prstGeom prst="line">
            <a:avLst/>
          </a:prstGeom>
          <a:noFill/>
          <a:ln w="9525">
            <a:solidFill>
              <a:srgbClr val="FF0000"/>
            </a:solidFill>
            <a:round/>
            <a:headEnd/>
            <a:tailEnd/>
          </a:ln>
        </p:spPr>
        <p:txBody>
          <a:bodyPr/>
          <a:lstStyle/>
          <a:p>
            <a:endParaRPr lang="en-US"/>
          </a:p>
        </p:txBody>
      </p:sp>
      <p:sp>
        <p:nvSpPr>
          <p:cNvPr id="449592" name="Line 56"/>
          <p:cNvSpPr>
            <a:spLocks noChangeShapeType="1"/>
          </p:cNvSpPr>
          <p:nvPr/>
        </p:nvSpPr>
        <p:spPr bwMode="auto">
          <a:xfrm flipV="1">
            <a:off x="5938838" y="4811713"/>
            <a:ext cx="1323975" cy="139700"/>
          </a:xfrm>
          <a:prstGeom prst="line">
            <a:avLst/>
          </a:prstGeom>
          <a:noFill/>
          <a:ln w="9525">
            <a:solidFill>
              <a:srgbClr val="FF0000"/>
            </a:solidFill>
            <a:round/>
            <a:headEnd/>
            <a:tailEnd/>
          </a:ln>
        </p:spPr>
        <p:txBody>
          <a:bodyPr/>
          <a:lstStyle/>
          <a:p>
            <a:endParaRPr lang="en-US"/>
          </a:p>
        </p:txBody>
      </p:sp>
      <p:sp>
        <p:nvSpPr>
          <p:cNvPr id="449593" name="Line 57"/>
          <p:cNvSpPr>
            <a:spLocks noChangeShapeType="1"/>
          </p:cNvSpPr>
          <p:nvPr/>
        </p:nvSpPr>
        <p:spPr bwMode="auto">
          <a:xfrm flipV="1">
            <a:off x="7602538" y="5176838"/>
            <a:ext cx="1270000" cy="98425"/>
          </a:xfrm>
          <a:prstGeom prst="line">
            <a:avLst/>
          </a:prstGeom>
          <a:noFill/>
          <a:ln w="9525">
            <a:solidFill>
              <a:srgbClr val="FF0000"/>
            </a:solidFill>
            <a:round/>
            <a:headEnd/>
            <a:tailEnd/>
          </a:ln>
        </p:spPr>
        <p:txBody>
          <a:bodyPr/>
          <a:lstStyle/>
          <a:p>
            <a:endParaRPr lang="en-US"/>
          </a:p>
        </p:txBody>
      </p:sp>
      <p:sp>
        <p:nvSpPr>
          <p:cNvPr id="449594" name="Text Box 58"/>
          <p:cNvSpPr txBox="1">
            <a:spLocks noChangeArrowheads="1"/>
          </p:cNvSpPr>
          <p:nvPr/>
        </p:nvSpPr>
        <p:spPr bwMode="auto">
          <a:xfrm>
            <a:off x="6375400" y="5791200"/>
            <a:ext cx="2481263" cy="396875"/>
          </a:xfrm>
          <a:prstGeom prst="rect">
            <a:avLst/>
          </a:prstGeom>
          <a:noFill/>
          <a:ln w="9525">
            <a:noFill/>
            <a:miter lim="800000"/>
            <a:headEnd/>
            <a:tailEnd/>
          </a:ln>
        </p:spPr>
        <p:txBody>
          <a:bodyPr wrap="none">
            <a:spAutoFit/>
          </a:bodyPr>
          <a:lstStyle/>
          <a:p>
            <a:r>
              <a:rPr lang="en-US" sz="2000"/>
              <a:t>8.45 x 10</a:t>
            </a:r>
            <a:r>
              <a:rPr lang="en-US" sz="2000" baseline="30000"/>
              <a:t>24</a:t>
            </a:r>
            <a:r>
              <a:rPr lang="en-US" sz="2000"/>
              <a:t> atoms W</a:t>
            </a:r>
          </a:p>
        </p:txBody>
      </p:sp>
      <p:sp>
        <p:nvSpPr>
          <p:cNvPr id="449595" name="Text Box 59"/>
          <p:cNvSpPr txBox="1">
            <a:spLocks noChangeArrowheads="1"/>
          </p:cNvSpPr>
          <p:nvPr/>
        </p:nvSpPr>
        <p:spPr bwMode="auto">
          <a:xfrm>
            <a:off x="6821488" y="5840413"/>
            <a:ext cx="1568450" cy="274637"/>
          </a:xfrm>
          <a:prstGeom prst="rect">
            <a:avLst/>
          </a:prstGeom>
          <a:noFill/>
          <a:ln w="9525">
            <a:noFill/>
            <a:miter lim="800000"/>
            <a:headEnd/>
            <a:tailEnd/>
          </a:ln>
        </p:spPr>
        <p:txBody>
          <a:bodyPr wrap="none">
            <a:spAutoFit/>
          </a:bodyPr>
          <a:lstStyle/>
          <a:p>
            <a:r>
              <a:rPr lang="en-US" sz="1200"/>
              <a:t>8.45 x 10</a:t>
            </a:r>
            <a:r>
              <a:rPr lang="en-US" sz="1200" baseline="30000"/>
              <a:t>24</a:t>
            </a:r>
            <a:r>
              <a:rPr lang="en-US" sz="1200"/>
              <a:t> atoms W</a:t>
            </a:r>
          </a:p>
        </p:txBody>
      </p:sp>
      <p:sp>
        <p:nvSpPr>
          <p:cNvPr id="449596" name="Text Box 60"/>
          <p:cNvSpPr txBox="1">
            <a:spLocks noChangeArrowheads="1"/>
          </p:cNvSpPr>
          <p:nvPr/>
        </p:nvSpPr>
        <p:spPr bwMode="auto">
          <a:xfrm>
            <a:off x="823913" y="5800725"/>
            <a:ext cx="1879600" cy="366713"/>
          </a:xfrm>
          <a:prstGeom prst="rect">
            <a:avLst/>
          </a:prstGeom>
          <a:noFill/>
          <a:ln w="9525">
            <a:noFill/>
            <a:miter lim="800000"/>
            <a:headEnd/>
            <a:tailEnd/>
          </a:ln>
        </p:spPr>
        <p:txBody>
          <a:bodyPr wrap="none">
            <a:spAutoFit/>
          </a:bodyPr>
          <a:lstStyle/>
          <a:p>
            <a:r>
              <a:rPr lang="en-US" sz="1800"/>
              <a:t>x L X  =  625 g Y</a:t>
            </a:r>
            <a:endParaRPr lang="en-US" sz="1800" baseline="-25000"/>
          </a:p>
        </p:txBody>
      </p:sp>
      <p:sp>
        <p:nvSpPr>
          <p:cNvPr id="449597" name="Text Box 61"/>
          <p:cNvSpPr txBox="1">
            <a:spLocks noChangeArrowheads="1"/>
          </p:cNvSpPr>
          <p:nvPr/>
        </p:nvSpPr>
        <p:spPr bwMode="auto">
          <a:xfrm>
            <a:off x="2651125" y="5626100"/>
            <a:ext cx="958850" cy="366713"/>
          </a:xfrm>
          <a:prstGeom prst="rect">
            <a:avLst/>
          </a:prstGeom>
          <a:noFill/>
          <a:ln w="9525">
            <a:noFill/>
            <a:miter lim="800000"/>
            <a:headEnd/>
            <a:tailEnd/>
          </a:ln>
        </p:spPr>
        <p:txBody>
          <a:bodyPr wrap="none">
            <a:spAutoFit/>
          </a:bodyPr>
          <a:lstStyle/>
          <a:p>
            <a:r>
              <a:rPr lang="en-US" sz="1800"/>
              <a:t>1 mol Y</a:t>
            </a:r>
            <a:endParaRPr lang="en-US" sz="1800" baseline="-25000"/>
          </a:p>
        </p:txBody>
      </p:sp>
      <p:sp>
        <p:nvSpPr>
          <p:cNvPr id="449598" name="Text Box 62"/>
          <p:cNvSpPr txBox="1">
            <a:spLocks noChangeArrowheads="1"/>
          </p:cNvSpPr>
          <p:nvPr/>
        </p:nvSpPr>
        <p:spPr bwMode="auto">
          <a:xfrm>
            <a:off x="2743200" y="5981700"/>
            <a:ext cx="844550" cy="366713"/>
          </a:xfrm>
          <a:prstGeom prst="rect">
            <a:avLst/>
          </a:prstGeom>
          <a:noFill/>
          <a:ln w="9525">
            <a:noFill/>
            <a:miter lim="800000"/>
            <a:headEnd/>
            <a:tailEnd/>
          </a:ln>
        </p:spPr>
        <p:txBody>
          <a:bodyPr wrap="none">
            <a:spAutoFit/>
          </a:bodyPr>
          <a:lstStyle/>
          <a:p>
            <a:r>
              <a:rPr lang="en-US" sz="1800"/>
              <a:t>89 g Y</a:t>
            </a:r>
            <a:endParaRPr lang="en-US" sz="1800" baseline="-25000"/>
          </a:p>
        </p:txBody>
      </p:sp>
      <p:sp>
        <p:nvSpPr>
          <p:cNvPr id="449599" name="Text Box 63"/>
          <p:cNvSpPr txBox="1">
            <a:spLocks noChangeArrowheads="1"/>
          </p:cNvSpPr>
          <p:nvPr/>
        </p:nvSpPr>
        <p:spPr bwMode="auto">
          <a:xfrm>
            <a:off x="3695700" y="5981700"/>
            <a:ext cx="958850" cy="366713"/>
          </a:xfrm>
          <a:prstGeom prst="rect">
            <a:avLst/>
          </a:prstGeom>
          <a:noFill/>
          <a:ln w="9525">
            <a:noFill/>
            <a:miter lim="800000"/>
            <a:headEnd/>
            <a:tailEnd/>
          </a:ln>
        </p:spPr>
        <p:txBody>
          <a:bodyPr wrap="none">
            <a:spAutoFit/>
          </a:bodyPr>
          <a:lstStyle/>
          <a:p>
            <a:r>
              <a:rPr lang="en-US" sz="1800"/>
              <a:t>1 mol Y</a:t>
            </a:r>
            <a:endParaRPr lang="en-US" sz="1800" baseline="-25000"/>
          </a:p>
        </p:txBody>
      </p:sp>
      <p:sp>
        <p:nvSpPr>
          <p:cNvPr id="449600" name="Text Box 64"/>
          <p:cNvSpPr txBox="1">
            <a:spLocks noChangeArrowheads="1"/>
          </p:cNvSpPr>
          <p:nvPr/>
        </p:nvSpPr>
        <p:spPr bwMode="auto">
          <a:xfrm>
            <a:off x="3686175" y="5634038"/>
            <a:ext cx="958850" cy="366712"/>
          </a:xfrm>
          <a:prstGeom prst="rect">
            <a:avLst/>
          </a:prstGeom>
          <a:noFill/>
          <a:ln w="9525">
            <a:noFill/>
            <a:miter lim="800000"/>
            <a:headEnd/>
            <a:tailEnd/>
          </a:ln>
        </p:spPr>
        <p:txBody>
          <a:bodyPr wrap="none">
            <a:spAutoFit/>
          </a:bodyPr>
          <a:lstStyle/>
          <a:p>
            <a:r>
              <a:rPr lang="en-US" sz="1800"/>
              <a:t>2 mol X</a:t>
            </a:r>
            <a:endParaRPr lang="en-US" sz="1800" baseline="-25000"/>
          </a:p>
        </p:txBody>
      </p:sp>
      <p:sp>
        <p:nvSpPr>
          <p:cNvPr id="449601" name="Text Box 65"/>
          <p:cNvSpPr txBox="1">
            <a:spLocks noChangeArrowheads="1"/>
          </p:cNvSpPr>
          <p:nvPr/>
        </p:nvSpPr>
        <p:spPr bwMode="auto">
          <a:xfrm>
            <a:off x="4754563" y="5634038"/>
            <a:ext cx="1035050" cy="366712"/>
          </a:xfrm>
          <a:prstGeom prst="rect">
            <a:avLst/>
          </a:prstGeom>
          <a:noFill/>
          <a:ln w="9525">
            <a:noFill/>
            <a:miter lim="800000"/>
            <a:headEnd/>
            <a:tailEnd/>
          </a:ln>
        </p:spPr>
        <p:txBody>
          <a:bodyPr wrap="none">
            <a:spAutoFit/>
          </a:bodyPr>
          <a:lstStyle/>
          <a:p>
            <a:r>
              <a:rPr lang="en-US" sz="1800"/>
              <a:t>22.4 L X</a:t>
            </a:r>
          </a:p>
        </p:txBody>
      </p:sp>
      <p:sp>
        <p:nvSpPr>
          <p:cNvPr id="449602" name="Text Box 66"/>
          <p:cNvSpPr txBox="1">
            <a:spLocks noChangeArrowheads="1"/>
          </p:cNvSpPr>
          <p:nvPr/>
        </p:nvSpPr>
        <p:spPr bwMode="auto">
          <a:xfrm>
            <a:off x="4759325" y="5981700"/>
            <a:ext cx="958850" cy="366713"/>
          </a:xfrm>
          <a:prstGeom prst="rect">
            <a:avLst/>
          </a:prstGeom>
          <a:noFill/>
          <a:ln w="9525">
            <a:noFill/>
            <a:miter lim="800000"/>
            <a:headEnd/>
            <a:tailEnd/>
          </a:ln>
        </p:spPr>
        <p:txBody>
          <a:bodyPr wrap="none">
            <a:spAutoFit/>
          </a:bodyPr>
          <a:lstStyle/>
          <a:p>
            <a:r>
              <a:rPr lang="en-US" sz="1800"/>
              <a:t>1 mol X</a:t>
            </a:r>
            <a:endParaRPr lang="en-US" sz="1800" baseline="-25000"/>
          </a:p>
        </p:txBody>
      </p:sp>
      <p:grpSp>
        <p:nvGrpSpPr>
          <p:cNvPr id="6" name="Group 67"/>
          <p:cNvGrpSpPr>
            <a:grpSpLocks/>
          </p:cNvGrpSpPr>
          <p:nvPr/>
        </p:nvGrpSpPr>
        <p:grpSpPr bwMode="auto">
          <a:xfrm>
            <a:off x="2652713" y="5649913"/>
            <a:ext cx="989012" cy="676275"/>
            <a:chOff x="1872" y="2730"/>
            <a:chExt cx="816" cy="438"/>
          </a:xfrm>
        </p:grpSpPr>
        <p:sp>
          <p:nvSpPr>
            <p:cNvPr id="157772" name="AutoShape 68"/>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7773" name="Line 69"/>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7" name="Group 70"/>
          <p:cNvGrpSpPr>
            <a:grpSpLocks/>
          </p:cNvGrpSpPr>
          <p:nvPr/>
        </p:nvGrpSpPr>
        <p:grpSpPr bwMode="auto">
          <a:xfrm>
            <a:off x="3673475" y="5649913"/>
            <a:ext cx="1014413" cy="676275"/>
            <a:chOff x="1872" y="2730"/>
            <a:chExt cx="816" cy="438"/>
          </a:xfrm>
        </p:grpSpPr>
        <p:sp>
          <p:nvSpPr>
            <p:cNvPr id="157770" name="AutoShape 71"/>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7771" name="Line 72"/>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8" name="Group 73"/>
          <p:cNvGrpSpPr>
            <a:grpSpLocks/>
          </p:cNvGrpSpPr>
          <p:nvPr/>
        </p:nvGrpSpPr>
        <p:grpSpPr bwMode="auto">
          <a:xfrm>
            <a:off x="4722813" y="5649913"/>
            <a:ext cx="1101725" cy="676275"/>
            <a:chOff x="1872" y="2730"/>
            <a:chExt cx="816" cy="438"/>
          </a:xfrm>
        </p:grpSpPr>
        <p:sp>
          <p:nvSpPr>
            <p:cNvPr id="157768" name="AutoShape 74"/>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7769" name="Line 75"/>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449612" name="Line 76"/>
          <p:cNvSpPr>
            <a:spLocks noChangeShapeType="1"/>
          </p:cNvSpPr>
          <p:nvPr/>
        </p:nvSpPr>
        <p:spPr bwMode="auto">
          <a:xfrm flipV="1">
            <a:off x="2217738" y="5954713"/>
            <a:ext cx="407987" cy="123825"/>
          </a:xfrm>
          <a:prstGeom prst="line">
            <a:avLst/>
          </a:prstGeom>
          <a:noFill/>
          <a:ln w="9525">
            <a:solidFill>
              <a:srgbClr val="FF0000"/>
            </a:solidFill>
            <a:round/>
            <a:headEnd/>
            <a:tailEnd/>
          </a:ln>
        </p:spPr>
        <p:txBody>
          <a:bodyPr/>
          <a:lstStyle/>
          <a:p>
            <a:endParaRPr lang="en-US"/>
          </a:p>
        </p:txBody>
      </p:sp>
      <p:sp>
        <p:nvSpPr>
          <p:cNvPr id="449613" name="Line 77"/>
          <p:cNvSpPr>
            <a:spLocks noChangeShapeType="1"/>
          </p:cNvSpPr>
          <p:nvPr/>
        </p:nvSpPr>
        <p:spPr bwMode="auto">
          <a:xfrm flipV="1">
            <a:off x="3071813" y="6161088"/>
            <a:ext cx="444500" cy="88900"/>
          </a:xfrm>
          <a:prstGeom prst="line">
            <a:avLst/>
          </a:prstGeom>
          <a:noFill/>
          <a:ln w="9525">
            <a:solidFill>
              <a:srgbClr val="FF0000"/>
            </a:solidFill>
            <a:round/>
            <a:headEnd/>
            <a:tailEnd/>
          </a:ln>
        </p:spPr>
        <p:txBody>
          <a:bodyPr/>
          <a:lstStyle/>
          <a:p>
            <a:endParaRPr lang="en-US"/>
          </a:p>
        </p:txBody>
      </p:sp>
      <p:sp>
        <p:nvSpPr>
          <p:cNvPr id="449614" name="Line 78"/>
          <p:cNvSpPr>
            <a:spLocks noChangeShapeType="1"/>
          </p:cNvSpPr>
          <p:nvPr/>
        </p:nvSpPr>
        <p:spPr bwMode="auto">
          <a:xfrm flipV="1">
            <a:off x="2901950" y="5780088"/>
            <a:ext cx="657225" cy="123825"/>
          </a:xfrm>
          <a:prstGeom prst="line">
            <a:avLst/>
          </a:prstGeom>
          <a:noFill/>
          <a:ln w="9525">
            <a:solidFill>
              <a:srgbClr val="FF0000"/>
            </a:solidFill>
            <a:round/>
            <a:headEnd/>
            <a:tailEnd/>
          </a:ln>
        </p:spPr>
        <p:txBody>
          <a:bodyPr/>
          <a:lstStyle/>
          <a:p>
            <a:endParaRPr lang="en-US"/>
          </a:p>
        </p:txBody>
      </p:sp>
      <p:sp>
        <p:nvSpPr>
          <p:cNvPr id="449615" name="Line 79"/>
          <p:cNvSpPr>
            <a:spLocks noChangeShapeType="1"/>
          </p:cNvSpPr>
          <p:nvPr/>
        </p:nvSpPr>
        <p:spPr bwMode="auto">
          <a:xfrm flipV="1">
            <a:off x="3956050" y="6116638"/>
            <a:ext cx="644525" cy="123825"/>
          </a:xfrm>
          <a:prstGeom prst="line">
            <a:avLst/>
          </a:prstGeom>
          <a:noFill/>
          <a:ln w="9525">
            <a:solidFill>
              <a:srgbClr val="FF0000"/>
            </a:solidFill>
            <a:round/>
            <a:headEnd/>
            <a:tailEnd/>
          </a:ln>
        </p:spPr>
        <p:txBody>
          <a:bodyPr/>
          <a:lstStyle/>
          <a:p>
            <a:endParaRPr lang="en-US"/>
          </a:p>
        </p:txBody>
      </p:sp>
      <p:sp>
        <p:nvSpPr>
          <p:cNvPr id="449616" name="Line 80"/>
          <p:cNvSpPr>
            <a:spLocks noChangeShapeType="1"/>
          </p:cNvSpPr>
          <p:nvPr/>
        </p:nvSpPr>
        <p:spPr bwMode="auto">
          <a:xfrm flipV="1">
            <a:off x="4002088" y="5783263"/>
            <a:ext cx="563562" cy="123825"/>
          </a:xfrm>
          <a:prstGeom prst="line">
            <a:avLst/>
          </a:prstGeom>
          <a:noFill/>
          <a:ln w="9525">
            <a:solidFill>
              <a:srgbClr val="FF0000"/>
            </a:solidFill>
            <a:round/>
            <a:headEnd/>
            <a:tailEnd/>
          </a:ln>
        </p:spPr>
        <p:txBody>
          <a:bodyPr/>
          <a:lstStyle/>
          <a:p>
            <a:endParaRPr lang="en-US"/>
          </a:p>
        </p:txBody>
      </p:sp>
      <p:sp>
        <p:nvSpPr>
          <p:cNvPr id="449617" name="Line 81"/>
          <p:cNvSpPr>
            <a:spLocks noChangeShapeType="1"/>
          </p:cNvSpPr>
          <p:nvPr/>
        </p:nvSpPr>
        <p:spPr bwMode="auto">
          <a:xfrm flipV="1">
            <a:off x="5048250" y="6140450"/>
            <a:ext cx="565150" cy="101600"/>
          </a:xfrm>
          <a:prstGeom prst="line">
            <a:avLst/>
          </a:prstGeom>
          <a:noFill/>
          <a:ln w="9525">
            <a:solidFill>
              <a:srgbClr val="FF0000"/>
            </a:solidFill>
            <a:round/>
            <a:headEnd/>
            <a:tailEnd/>
          </a:ln>
        </p:spPr>
        <p:txBody>
          <a:bodyPr/>
          <a:lstStyle/>
          <a:p>
            <a:endParaRPr lang="en-US"/>
          </a:p>
        </p:txBody>
      </p:sp>
      <p:sp>
        <p:nvSpPr>
          <p:cNvPr id="449618" name="Text Box 82"/>
          <p:cNvSpPr txBox="1">
            <a:spLocks noChangeArrowheads="1"/>
          </p:cNvSpPr>
          <p:nvPr/>
        </p:nvSpPr>
        <p:spPr bwMode="auto">
          <a:xfrm>
            <a:off x="5857875" y="5784850"/>
            <a:ext cx="401638" cy="396875"/>
          </a:xfrm>
          <a:prstGeom prst="rect">
            <a:avLst/>
          </a:prstGeom>
          <a:noFill/>
          <a:ln w="9525">
            <a:noFill/>
            <a:miter lim="800000"/>
            <a:headEnd/>
            <a:tailEnd/>
          </a:ln>
        </p:spPr>
        <p:txBody>
          <a:bodyPr wrap="none">
            <a:spAutoFit/>
          </a:bodyPr>
          <a:lstStyle/>
          <a:p>
            <a:r>
              <a:rPr lang="en-US" sz="2000"/>
              <a:t>= </a:t>
            </a:r>
          </a:p>
        </p:txBody>
      </p:sp>
      <p:sp>
        <p:nvSpPr>
          <p:cNvPr id="449619" name="Text Box 83"/>
          <p:cNvSpPr txBox="1">
            <a:spLocks noChangeArrowheads="1"/>
          </p:cNvSpPr>
          <p:nvPr/>
        </p:nvSpPr>
        <p:spPr bwMode="auto">
          <a:xfrm>
            <a:off x="6142038" y="5783263"/>
            <a:ext cx="1058862" cy="396875"/>
          </a:xfrm>
          <a:prstGeom prst="rect">
            <a:avLst/>
          </a:prstGeom>
          <a:noFill/>
          <a:ln w="9525">
            <a:noFill/>
            <a:miter lim="800000"/>
            <a:headEnd/>
            <a:tailEnd/>
          </a:ln>
        </p:spPr>
        <p:txBody>
          <a:bodyPr wrap="none">
            <a:spAutoFit/>
          </a:bodyPr>
          <a:lstStyle/>
          <a:p>
            <a:r>
              <a:rPr lang="en-US" sz="2000"/>
              <a:t>315 L X</a:t>
            </a:r>
          </a:p>
        </p:txBody>
      </p:sp>
      <p:sp>
        <p:nvSpPr>
          <p:cNvPr id="449620" name="Text Box 84"/>
          <p:cNvSpPr txBox="1">
            <a:spLocks noChangeArrowheads="1"/>
          </p:cNvSpPr>
          <p:nvPr/>
        </p:nvSpPr>
        <p:spPr bwMode="auto">
          <a:xfrm>
            <a:off x="6332538" y="5881688"/>
            <a:ext cx="708025" cy="274637"/>
          </a:xfrm>
          <a:prstGeom prst="rect">
            <a:avLst/>
          </a:prstGeom>
          <a:noFill/>
          <a:ln w="9525">
            <a:noFill/>
            <a:miter lim="800000"/>
            <a:headEnd/>
            <a:tailEnd/>
          </a:ln>
        </p:spPr>
        <p:txBody>
          <a:bodyPr wrap="none">
            <a:spAutoFit/>
          </a:bodyPr>
          <a:lstStyle/>
          <a:p>
            <a:r>
              <a:rPr lang="en-US" sz="1200"/>
              <a:t>315 L X</a:t>
            </a:r>
          </a:p>
        </p:txBody>
      </p:sp>
      <p:sp>
        <p:nvSpPr>
          <p:cNvPr id="449621" name="Text Box 85"/>
          <p:cNvSpPr txBox="1">
            <a:spLocks noChangeArrowheads="1"/>
          </p:cNvSpPr>
          <p:nvPr/>
        </p:nvSpPr>
        <p:spPr bwMode="auto">
          <a:xfrm>
            <a:off x="7842250" y="3290888"/>
            <a:ext cx="819150" cy="396875"/>
          </a:xfrm>
          <a:prstGeom prst="rect">
            <a:avLst/>
          </a:prstGeom>
          <a:noFill/>
          <a:ln w="9525">
            <a:noFill/>
            <a:miter lim="800000"/>
            <a:headEnd/>
            <a:tailEnd/>
          </a:ln>
        </p:spPr>
        <p:txBody>
          <a:bodyPr wrap="none">
            <a:spAutoFit/>
          </a:bodyPr>
          <a:lstStyle/>
          <a:p>
            <a:r>
              <a:rPr lang="en-US" sz="2000"/>
              <a:t>625 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49550"/>
                                        </p:tgtEl>
                                        <p:attrNameLst>
                                          <p:attrName>style.visibility</p:attrName>
                                        </p:attrNameLst>
                                      </p:cBhvr>
                                      <p:to>
                                        <p:strVal val="visible"/>
                                      </p:to>
                                    </p:set>
                                    <p:anim calcmode="lin" valueType="num">
                                      <p:cBhvr>
                                        <p:cTn id="7" dur="500" fill="hold"/>
                                        <p:tgtEl>
                                          <p:spTgt spid="44955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4955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4955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49550"/>
                                        </p:tgtEl>
                                        <p:attrNameLst>
                                          <p:attrName>ppt_y</p:attrName>
                                        </p:attrNameLst>
                                      </p:cBhvr>
                                      <p:tavLst>
                                        <p:tav tm="0">
                                          <p:val>
                                            <p:strVal val="#ppt_y"/>
                                          </p:val>
                                        </p:tav>
                                        <p:tav tm="100000">
                                          <p:val>
                                            <p:strVal val="#ppt_y"/>
                                          </p:val>
                                        </p:tav>
                                      </p:tavLst>
                                    </p:anim>
                                  </p:childTnLst>
                                </p:cTn>
                              </p:par>
                              <p:par>
                                <p:cTn id="11" presetID="39" presetClass="entr" presetSubtype="0" accel="100000" fill="hold" grpId="1" nodeType="withEffect">
                                  <p:stCondLst>
                                    <p:cond delay="0"/>
                                  </p:stCondLst>
                                  <p:childTnLst>
                                    <p:set>
                                      <p:cBhvr>
                                        <p:cTn id="12" dur="1" fill="hold">
                                          <p:stCondLst>
                                            <p:cond delay="0"/>
                                          </p:stCondLst>
                                        </p:cTn>
                                        <p:tgtEl>
                                          <p:spTgt spid="449549"/>
                                        </p:tgtEl>
                                        <p:attrNameLst>
                                          <p:attrName>style.visibility</p:attrName>
                                        </p:attrNameLst>
                                      </p:cBhvr>
                                      <p:to>
                                        <p:strVal val="visible"/>
                                      </p:to>
                                    </p:set>
                                    <p:anim calcmode="lin" valueType="num">
                                      <p:cBhvr>
                                        <p:cTn id="13" dur="500" fill="hold"/>
                                        <p:tgtEl>
                                          <p:spTgt spid="449549"/>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49549"/>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49549"/>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49549"/>
                                        </p:tgtEl>
                                        <p:attrNameLst>
                                          <p:attrName>ppt_y</p:attrName>
                                        </p:attrNameLst>
                                      </p:cBhvr>
                                      <p:tavLst>
                                        <p:tav tm="0">
                                          <p:val>
                                            <p:strVal val="#ppt_y"/>
                                          </p:val>
                                        </p:tav>
                                        <p:tav tm="100000">
                                          <p:val>
                                            <p:strVal val="#ppt_y"/>
                                          </p:val>
                                        </p:tav>
                                      </p:tavLst>
                                    </p:anim>
                                  </p:childTnLst>
                                </p:cTn>
                              </p:par>
                              <p:par>
                                <p:cTn id="17" presetID="39" presetClass="entr" presetSubtype="0" accel="100000" fill="hold" grpId="1" nodeType="withEffect">
                                  <p:stCondLst>
                                    <p:cond delay="0"/>
                                  </p:stCondLst>
                                  <p:childTnLst>
                                    <p:set>
                                      <p:cBhvr>
                                        <p:cTn id="18" dur="1" fill="hold">
                                          <p:stCondLst>
                                            <p:cond delay="0"/>
                                          </p:stCondLst>
                                        </p:cTn>
                                        <p:tgtEl>
                                          <p:spTgt spid="449548"/>
                                        </p:tgtEl>
                                        <p:attrNameLst>
                                          <p:attrName>style.visibility</p:attrName>
                                        </p:attrNameLst>
                                      </p:cBhvr>
                                      <p:to>
                                        <p:strVal val="visible"/>
                                      </p:to>
                                    </p:set>
                                    <p:anim calcmode="lin" valueType="num">
                                      <p:cBhvr>
                                        <p:cTn id="19" dur="500" fill="hold"/>
                                        <p:tgtEl>
                                          <p:spTgt spid="449548"/>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449548"/>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449548"/>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449548"/>
                                        </p:tgtEl>
                                        <p:attrNameLst>
                                          <p:attrName>ppt_y</p:attrName>
                                        </p:attrNameLst>
                                      </p:cBhvr>
                                      <p:tavLst>
                                        <p:tav tm="0">
                                          <p:val>
                                            <p:strVal val="#ppt_y"/>
                                          </p:val>
                                        </p:tav>
                                        <p:tav tm="100000">
                                          <p:val>
                                            <p:strVal val="#ppt_y"/>
                                          </p:val>
                                        </p:tav>
                                      </p:tavLst>
                                    </p:anim>
                                  </p:childTnLst>
                                </p:cTn>
                              </p:par>
                              <p:par>
                                <p:cTn id="23" presetID="39" presetClass="entr" presetSubtype="0" accel="100000" fill="hold" grpId="1" nodeType="withEffect">
                                  <p:stCondLst>
                                    <p:cond delay="0"/>
                                  </p:stCondLst>
                                  <p:childTnLst>
                                    <p:set>
                                      <p:cBhvr>
                                        <p:cTn id="24" dur="1" fill="hold">
                                          <p:stCondLst>
                                            <p:cond delay="0"/>
                                          </p:stCondLst>
                                        </p:cTn>
                                        <p:tgtEl>
                                          <p:spTgt spid="449556"/>
                                        </p:tgtEl>
                                        <p:attrNameLst>
                                          <p:attrName>style.visibility</p:attrName>
                                        </p:attrNameLst>
                                      </p:cBhvr>
                                      <p:to>
                                        <p:strVal val="visible"/>
                                      </p:to>
                                    </p:set>
                                    <p:anim calcmode="lin" valueType="num">
                                      <p:cBhvr>
                                        <p:cTn id="25" dur="500" fill="hold"/>
                                        <p:tgtEl>
                                          <p:spTgt spid="449556"/>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449556"/>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449556"/>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449556"/>
                                        </p:tgtEl>
                                        <p:attrNameLst>
                                          <p:attrName>ppt_y</p:attrName>
                                        </p:attrNameLst>
                                      </p:cBhvr>
                                      <p:tavLst>
                                        <p:tav tm="0">
                                          <p:val>
                                            <p:strVal val="#ppt_y"/>
                                          </p:val>
                                        </p:tav>
                                        <p:tav tm="100000">
                                          <p:val>
                                            <p:strVal val="#ppt_y"/>
                                          </p:val>
                                        </p:tav>
                                      </p:tavLst>
                                    </p:anim>
                                  </p:childTnLst>
                                </p:cTn>
                              </p:par>
                              <p:par>
                                <p:cTn id="29" presetID="39" presetClass="entr" presetSubtype="0" accel="100000" fill="hold" grpId="1" nodeType="withEffect">
                                  <p:stCondLst>
                                    <p:cond delay="0"/>
                                  </p:stCondLst>
                                  <p:childTnLst>
                                    <p:set>
                                      <p:cBhvr>
                                        <p:cTn id="30" dur="1" fill="hold">
                                          <p:stCondLst>
                                            <p:cond delay="0"/>
                                          </p:stCondLst>
                                        </p:cTn>
                                        <p:tgtEl>
                                          <p:spTgt spid="449551"/>
                                        </p:tgtEl>
                                        <p:attrNameLst>
                                          <p:attrName>style.visibility</p:attrName>
                                        </p:attrNameLst>
                                      </p:cBhvr>
                                      <p:to>
                                        <p:strVal val="visible"/>
                                      </p:to>
                                    </p:set>
                                    <p:anim calcmode="lin" valueType="num">
                                      <p:cBhvr>
                                        <p:cTn id="31" dur="500" fill="hold"/>
                                        <p:tgtEl>
                                          <p:spTgt spid="449551"/>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449551"/>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449551"/>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44955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0" presetClass="entr" presetSubtype="0" fill="hold" grpId="0" nodeType="clickEffect">
                                  <p:stCondLst>
                                    <p:cond delay="0"/>
                                  </p:stCondLst>
                                  <p:iterate type="lt">
                                    <p:tmPct val="10000"/>
                                  </p:iterate>
                                  <p:childTnLst>
                                    <p:set>
                                      <p:cBhvr>
                                        <p:cTn id="38" dur="1" fill="hold">
                                          <p:stCondLst>
                                            <p:cond delay="0"/>
                                          </p:stCondLst>
                                        </p:cTn>
                                        <p:tgtEl>
                                          <p:spTgt spid="449546"/>
                                        </p:tgtEl>
                                        <p:attrNameLst>
                                          <p:attrName>style.visibility</p:attrName>
                                        </p:attrNameLst>
                                      </p:cBhvr>
                                      <p:to>
                                        <p:strVal val="visible"/>
                                      </p:to>
                                    </p:set>
                                    <p:animEffect transition="in" filter="fade">
                                      <p:cBhvr>
                                        <p:cTn id="39" dur="1000"/>
                                        <p:tgtEl>
                                          <p:spTgt spid="449546"/>
                                        </p:tgtEl>
                                      </p:cBhvr>
                                    </p:animEffect>
                                    <p:anim calcmode="lin" valueType="num">
                                      <p:cBhvr>
                                        <p:cTn id="40" dur="1000" fill="hold"/>
                                        <p:tgtEl>
                                          <p:spTgt spid="449546"/>
                                        </p:tgtEl>
                                        <p:attrNameLst>
                                          <p:attrName>ppt_x</p:attrName>
                                        </p:attrNameLst>
                                      </p:cBhvr>
                                      <p:tavLst>
                                        <p:tav tm="0">
                                          <p:val>
                                            <p:strVal val="#ppt_x-.1"/>
                                          </p:val>
                                        </p:tav>
                                        <p:tav tm="100000">
                                          <p:val>
                                            <p:strVal val="#ppt_x"/>
                                          </p:val>
                                        </p:tav>
                                      </p:tavLst>
                                    </p:anim>
                                    <p:anim calcmode="lin" valueType="num">
                                      <p:cBhvr>
                                        <p:cTn id="41" dur="1000" fill="hold"/>
                                        <p:tgtEl>
                                          <p:spTgt spid="449546"/>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449547"/>
                                        </p:tgtEl>
                                        <p:attrNameLst>
                                          <p:attrName>style.visibility</p:attrName>
                                        </p:attrNameLst>
                                      </p:cBhvr>
                                      <p:to>
                                        <p:strVal val="visible"/>
                                      </p:to>
                                    </p:set>
                                    <p:anim calcmode="lin" valueType="num">
                                      <p:cBhvr>
                                        <p:cTn id="46" dur="2000" fill="hold"/>
                                        <p:tgtEl>
                                          <p:spTgt spid="449547"/>
                                        </p:tgtEl>
                                        <p:attrNameLst>
                                          <p:attrName>ppt_x</p:attrName>
                                        </p:attrNameLst>
                                      </p:cBhvr>
                                      <p:tavLst>
                                        <p:tav tm="0">
                                          <p:val>
                                            <p:strVal val="#ppt_x-.2"/>
                                          </p:val>
                                        </p:tav>
                                        <p:tav tm="100000">
                                          <p:val>
                                            <p:strVal val="#ppt_x"/>
                                          </p:val>
                                        </p:tav>
                                      </p:tavLst>
                                    </p:anim>
                                    <p:anim calcmode="lin" valueType="num">
                                      <p:cBhvr>
                                        <p:cTn id="47" dur="2000" fill="hold"/>
                                        <p:tgtEl>
                                          <p:spTgt spid="449547"/>
                                        </p:tgtEl>
                                        <p:attrNameLst>
                                          <p:attrName>ppt_y</p:attrName>
                                        </p:attrNameLst>
                                      </p:cBhvr>
                                      <p:tavLst>
                                        <p:tav tm="0">
                                          <p:val>
                                            <p:strVal val="#ppt_y"/>
                                          </p:val>
                                        </p:tav>
                                        <p:tav tm="100000">
                                          <p:val>
                                            <p:strVal val="#ppt_y"/>
                                          </p:val>
                                        </p:tav>
                                      </p:tavLst>
                                    </p:anim>
                                    <p:animEffect transition="in" filter="wipe(right)" prLst="gradientSize: 0.1">
                                      <p:cBhvr>
                                        <p:cTn id="48" dur="2000"/>
                                        <p:tgtEl>
                                          <p:spTgt spid="449547"/>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449554"/>
                                        </p:tgtEl>
                                        <p:attrNameLst>
                                          <p:attrName>style.visibility</p:attrName>
                                        </p:attrNameLst>
                                      </p:cBhvr>
                                      <p:to>
                                        <p:strVal val="visible"/>
                                      </p:to>
                                    </p:set>
                                    <p:anim calcmode="lin" valueType="num">
                                      <p:cBhvr>
                                        <p:cTn id="53" dur="1000" fill="hold"/>
                                        <p:tgtEl>
                                          <p:spTgt spid="449554"/>
                                        </p:tgtEl>
                                        <p:attrNameLst>
                                          <p:attrName>ppt_w</p:attrName>
                                        </p:attrNameLst>
                                      </p:cBhvr>
                                      <p:tavLst>
                                        <p:tav tm="0">
                                          <p:val>
                                            <p:fltVal val="0"/>
                                          </p:val>
                                        </p:tav>
                                        <p:tav tm="100000">
                                          <p:val>
                                            <p:strVal val="#ppt_w"/>
                                          </p:val>
                                        </p:tav>
                                      </p:tavLst>
                                    </p:anim>
                                    <p:anim calcmode="lin" valueType="num">
                                      <p:cBhvr>
                                        <p:cTn id="54" dur="1000" fill="hold"/>
                                        <p:tgtEl>
                                          <p:spTgt spid="449554"/>
                                        </p:tgtEl>
                                        <p:attrNameLst>
                                          <p:attrName>ppt_h</p:attrName>
                                        </p:attrNameLst>
                                      </p:cBhvr>
                                      <p:tavLst>
                                        <p:tav tm="0">
                                          <p:val>
                                            <p:fltVal val="0"/>
                                          </p:val>
                                        </p:tav>
                                        <p:tav tm="100000">
                                          <p:val>
                                            <p:strVal val="#ppt_h"/>
                                          </p:val>
                                        </p:tav>
                                      </p:tavLst>
                                    </p:anim>
                                    <p:animEffect transition="in" filter="fade">
                                      <p:cBhvr>
                                        <p:cTn id="55" dur="1000"/>
                                        <p:tgtEl>
                                          <p:spTgt spid="449554"/>
                                        </p:tgtEl>
                                      </p:cBhvr>
                                    </p:animEffect>
                                  </p:childTnLst>
                                </p:cTn>
                              </p:par>
                              <p:par>
                                <p:cTn id="56" presetID="0" presetClass="path" presetSubtype="0" accel="50000" decel="50000" fill="hold" grpId="1" nodeType="withEffect">
                                  <p:stCondLst>
                                    <p:cond delay="0"/>
                                  </p:stCondLst>
                                  <p:childTnLst>
                                    <p:animMotion origin="layout" path="M 4.44444E-6 2.67345E-6 C -0.00625 0.05041 -0.00434 0.10384 0.06232 0.11933 C 0.12899 0.13483 0.33246 0.08742 0.40017 0.0932 C 0.46788 0.09898 0.45468 0.1413 0.46892 0.15402 " pathEditMode="relative" rAng="0" ptsTypes="aaaa">
                                      <p:cBhvr>
                                        <p:cTn id="57" dur="2000" fill="hold"/>
                                        <p:tgtEl>
                                          <p:spTgt spid="449554"/>
                                        </p:tgtEl>
                                        <p:attrNameLst>
                                          <p:attrName>ppt_x</p:attrName>
                                          <p:attrName>ppt_y</p:attrName>
                                        </p:attrNameLst>
                                      </p:cBhvr>
                                      <p:rCtr x="23100" y="7700"/>
                                    </p:animMotion>
                                  </p:childTnLst>
                                </p:cTn>
                              </p:par>
                            </p:childTnLst>
                          </p:cTn>
                        </p:par>
                      </p:childTnLst>
                    </p:cTn>
                  </p:par>
                  <p:par>
                    <p:cTn id="58" fill="hold">
                      <p:stCondLst>
                        <p:cond delay="indefinite"/>
                      </p:stCondLst>
                      <p:childTnLst>
                        <p:par>
                          <p:cTn id="59" fill="hold">
                            <p:stCondLst>
                              <p:cond delay="0"/>
                            </p:stCondLst>
                            <p:childTnLst>
                              <p:par>
                                <p:cTn id="60" presetID="35" presetClass="entr" presetSubtype="0" fill="hold" grpId="0" nodeType="clickEffect">
                                  <p:stCondLst>
                                    <p:cond delay="0"/>
                                  </p:stCondLst>
                                  <p:childTnLst>
                                    <p:set>
                                      <p:cBhvr>
                                        <p:cTn id="61" dur="1" fill="hold">
                                          <p:stCondLst>
                                            <p:cond delay="0"/>
                                          </p:stCondLst>
                                        </p:cTn>
                                        <p:tgtEl>
                                          <p:spTgt spid="449555"/>
                                        </p:tgtEl>
                                        <p:attrNameLst>
                                          <p:attrName>style.visibility</p:attrName>
                                        </p:attrNameLst>
                                      </p:cBhvr>
                                      <p:to>
                                        <p:strVal val="visible"/>
                                      </p:to>
                                    </p:set>
                                    <p:animEffect transition="in" filter="fade">
                                      <p:cBhvr>
                                        <p:cTn id="62" dur="2000"/>
                                        <p:tgtEl>
                                          <p:spTgt spid="449555"/>
                                        </p:tgtEl>
                                      </p:cBhvr>
                                    </p:animEffect>
                                    <p:anim calcmode="lin" valueType="num">
                                      <p:cBhvr>
                                        <p:cTn id="63" dur="2000" fill="hold"/>
                                        <p:tgtEl>
                                          <p:spTgt spid="449555"/>
                                        </p:tgtEl>
                                        <p:attrNameLst>
                                          <p:attrName>style.rotation</p:attrName>
                                        </p:attrNameLst>
                                      </p:cBhvr>
                                      <p:tavLst>
                                        <p:tav tm="0">
                                          <p:val>
                                            <p:fltVal val="720"/>
                                          </p:val>
                                        </p:tav>
                                        <p:tav tm="100000">
                                          <p:val>
                                            <p:fltVal val="0"/>
                                          </p:val>
                                        </p:tav>
                                      </p:tavLst>
                                    </p:anim>
                                    <p:anim calcmode="lin" valueType="num">
                                      <p:cBhvr>
                                        <p:cTn id="64" dur="2000" fill="hold"/>
                                        <p:tgtEl>
                                          <p:spTgt spid="449555"/>
                                        </p:tgtEl>
                                        <p:attrNameLst>
                                          <p:attrName>ppt_h</p:attrName>
                                        </p:attrNameLst>
                                      </p:cBhvr>
                                      <p:tavLst>
                                        <p:tav tm="0">
                                          <p:val>
                                            <p:fltVal val="0"/>
                                          </p:val>
                                        </p:tav>
                                        <p:tav tm="100000">
                                          <p:val>
                                            <p:strVal val="#ppt_h"/>
                                          </p:val>
                                        </p:tav>
                                      </p:tavLst>
                                    </p:anim>
                                    <p:anim calcmode="lin" valueType="num">
                                      <p:cBhvr>
                                        <p:cTn id="65" dur="2000" fill="hold"/>
                                        <p:tgtEl>
                                          <p:spTgt spid="449555"/>
                                        </p:tgtEl>
                                        <p:attrNameLst>
                                          <p:attrName>ppt_w</p:attrName>
                                        </p:attrNameLst>
                                      </p:cBhvr>
                                      <p:tavLst>
                                        <p:tav tm="0">
                                          <p:val>
                                            <p:fltVal val="0"/>
                                          </p:val>
                                        </p:tav>
                                        <p:tav tm="100000">
                                          <p:val>
                                            <p:strVal val="#ppt_w"/>
                                          </p:val>
                                        </p:tav>
                                      </p:tavLst>
                                    </p:anim>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449558"/>
                                        </p:tgtEl>
                                        <p:attrNameLst>
                                          <p:attrName>style.visibility</p:attrName>
                                        </p:attrNameLst>
                                      </p:cBhvr>
                                      <p:to>
                                        <p:strVal val="visible"/>
                                      </p:to>
                                    </p:set>
                                    <p:animEffect transition="in" filter="dissolve">
                                      <p:cBhvr>
                                        <p:cTn id="70" dur="500"/>
                                        <p:tgtEl>
                                          <p:spTgt spid="449558"/>
                                        </p:tgtEl>
                                      </p:cBhvr>
                                    </p:animEffect>
                                  </p:childTnLst>
                                </p:cTn>
                              </p:par>
                            </p:childTnLst>
                          </p:cTn>
                        </p:par>
                      </p:childTnLst>
                    </p:cTn>
                  </p:par>
                  <p:par>
                    <p:cTn id="71" fill="hold">
                      <p:stCondLst>
                        <p:cond delay="indefinite"/>
                      </p:stCondLst>
                      <p:childTnLst>
                        <p:par>
                          <p:cTn id="72" fill="hold">
                            <p:stCondLst>
                              <p:cond delay="0"/>
                            </p:stCondLst>
                            <p:childTnLst>
                              <p:par>
                                <p:cTn id="73" presetID="35" presetClass="entr" presetSubtype="0" fill="hold" grpId="0" nodeType="clickEffect">
                                  <p:stCondLst>
                                    <p:cond delay="0"/>
                                  </p:stCondLst>
                                  <p:childTnLst>
                                    <p:set>
                                      <p:cBhvr>
                                        <p:cTn id="74" dur="1" fill="hold">
                                          <p:stCondLst>
                                            <p:cond delay="0"/>
                                          </p:stCondLst>
                                        </p:cTn>
                                        <p:tgtEl>
                                          <p:spTgt spid="449559"/>
                                        </p:tgtEl>
                                        <p:attrNameLst>
                                          <p:attrName>style.visibility</p:attrName>
                                        </p:attrNameLst>
                                      </p:cBhvr>
                                      <p:to>
                                        <p:strVal val="visible"/>
                                      </p:to>
                                    </p:set>
                                    <p:animEffect transition="in" filter="fade">
                                      <p:cBhvr>
                                        <p:cTn id="75" dur="2000"/>
                                        <p:tgtEl>
                                          <p:spTgt spid="449559"/>
                                        </p:tgtEl>
                                      </p:cBhvr>
                                    </p:animEffect>
                                    <p:anim calcmode="lin" valueType="num">
                                      <p:cBhvr>
                                        <p:cTn id="76" dur="2000" fill="hold"/>
                                        <p:tgtEl>
                                          <p:spTgt spid="449559"/>
                                        </p:tgtEl>
                                        <p:attrNameLst>
                                          <p:attrName>style.rotation</p:attrName>
                                        </p:attrNameLst>
                                      </p:cBhvr>
                                      <p:tavLst>
                                        <p:tav tm="0">
                                          <p:val>
                                            <p:fltVal val="720"/>
                                          </p:val>
                                        </p:tav>
                                        <p:tav tm="100000">
                                          <p:val>
                                            <p:fltVal val="0"/>
                                          </p:val>
                                        </p:tav>
                                      </p:tavLst>
                                    </p:anim>
                                    <p:anim calcmode="lin" valueType="num">
                                      <p:cBhvr>
                                        <p:cTn id="77" dur="2000" fill="hold"/>
                                        <p:tgtEl>
                                          <p:spTgt spid="449559"/>
                                        </p:tgtEl>
                                        <p:attrNameLst>
                                          <p:attrName>ppt_h</p:attrName>
                                        </p:attrNameLst>
                                      </p:cBhvr>
                                      <p:tavLst>
                                        <p:tav tm="0">
                                          <p:val>
                                            <p:fltVal val="0"/>
                                          </p:val>
                                        </p:tav>
                                        <p:tav tm="100000">
                                          <p:val>
                                            <p:strVal val="#ppt_h"/>
                                          </p:val>
                                        </p:tav>
                                      </p:tavLst>
                                    </p:anim>
                                    <p:anim calcmode="lin" valueType="num">
                                      <p:cBhvr>
                                        <p:cTn id="78" dur="2000" fill="hold"/>
                                        <p:tgtEl>
                                          <p:spTgt spid="449559"/>
                                        </p:tgtEl>
                                        <p:attrNameLst>
                                          <p:attrName>ppt_w</p:attrName>
                                        </p:attrNameLst>
                                      </p:cBhvr>
                                      <p:tavLst>
                                        <p:tav tm="0">
                                          <p:val>
                                            <p:fltVal val="0"/>
                                          </p:val>
                                        </p:tav>
                                        <p:tav tm="100000">
                                          <p:val>
                                            <p:strVal val="#ppt_w"/>
                                          </p:val>
                                        </p:tav>
                                      </p:tavLst>
                                    </p:anim>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449552"/>
                                        </p:tgtEl>
                                        <p:attrNameLst>
                                          <p:attrName>style.visibility</p:attrName>
                                        </p:attrNameLst>
                                      </p:cBhvr>
                                      <p:to>
                                        <p:strVal val="visible"/>
                                      </p:to>
                                    </p:set>
                                    <p:animEffect transition="in" filter="dissolve">
                                      <p:cBhvr>
                                        <p:cTn id="83" dur="500"/>
                                        <p:tgtEl>
                                          <p:spTgt spid="449552"/>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449553"/>
                                        </p:tgtEl>
                                        <p:attrNameLst>
                                          <p:attrName>style.visibility</p:attrName>
                                        </p:attrNameLst>
                                      </p:cBhvr>
                                      <p:to>
                                        <p:strVal val="visible"/>
                                      </p:to>
                                    </p:set>
                                    <p:animEffect transition="in" filter="dissolve">
                                      <p:cBhvr>
                                        <p:cTn id="88" dur="500"/>
                                        <p:tgtEl>
                                          <p:spTgt spid="449553"/>
                                        </p:tgtEl>
                                      </p:cBhvr>
                                    </p:animEffect>
                                  </p:childTnLst>
                                </p:cTn>
                              </p:par>
                            </p:childTnLst>
                          </p:cTn>
                        </p:par>
                      </p:childTnLst>
                    </p:cTn>
                  </p:par>
                  <p:par>
                    <p:cTn id="89" fill="hold">
                      <p:stCondLst>
                        <p:cond delay="indefinite"/>
                      </p:stCondLst>
                      <p:childTnLst>
                        <p:par>
                          <p:cTn id="90" fill="hold">
                            <p:stCondLst>
                              <p:cond delay="0"/>
                            </p:stCondLst>
                            <p:childTnLst>
                              <p:par>
                                <p:cTn id="91" presetID="55" presetClass="exit" presetSubtype="0" fill="hold" grpId="0" nodeType="clickEffect">
                                  <p:stCondLst>
                                    <p:cond delay="0"/>
                                  </p:stCondLst>
                                  <p:childTnLst>
                                    <p:anim calcmode="lin" valueType="num">
                                      <p:cBhvr>
                                        <p:cTn id="92" dur="1000"/>
                                        <p:tgtEl>
                                          <p:spTgt spid="449548"/>
                                        </p:tgtEl>
                                        <p:attrNameLst>
                                          <p:attrName>ppt_w</p:attrName>
                                        </p:attrNameLst>
                                      </p:cBhvr>
                                      <p:tavLst>
                                        <p:tav tm="0">
                                          <p:val>
                                            <p:strVal val="ppt_w"/>
                                          </p:val>
                                        </p:tav>
                                        <p:tav tm="100000">
                                          <p:val>
                                            <p:strVal val="ppt_w*0.70"/>
                                          </p:val>
                                        </p:tav>
                                      </p:tavLst>
                                    </p:anim>
                                    <p:anim calcmode="lin" valueType="num">
                                      <p:cBhvr>
                                        <p:cTn id="93" dur="1000"/>
                                        <p:tgtEl>
                                          <p:spTgt spid="449548"/>
                                        </p:tgtEl>
                                        <p:attrNameLst>
                                          <p:attrName>ppt_h</p:attrName>
                                        </p:attrNameLst>
                                      </p:cBhvr>
                                      <p:tavLst>
                                        <p:tav tm="0">
                                          <p:val>
                                            <p:strVal val="ppt_h"/>
                                          </p:val>
                                        </p:tav>
                                        <p:tav tm="100000">
                                          <p:val>
                                            <p:strVal val="ppt_h"/>
                                          </p:val>
                                        </p:tav>
                                      </p:tavLst>
                                    </p:anim>
                                    <p:animEffect transition="out" filter="fade">
                                      <p:cBhvr>
                                        <p:cTn id="94" dur="1000"/>
                                        <p:tgtEl>
                                          <p:spTgt spid="449548"/>
                                        </p:tgtEl>
                                      </p:cBhvr>
                                    </p:animEffect>
                                    <p:set>
                                      <p:cBhvr>
                                        <p:cTn id="95" dur="1" fill="hold">
                                          <p:stCondLst>
                                            <p:cond delay="999"/>
                                          </p:stCondLst>
                                        </p:cTn>
                                        <p:tgtEl>
                                          <p:spTgt spid="449548"/>
                                        </p:tgtEl>
                                        <p:attrNameLst>
                                          <p:attrName>style.visibility</p:attrName>
                                        </p:attrNameLst>
                                      </p:cBhvr>
                                      <p:to>
                                        <p:strVal val="hidden"/>
                                      </p:to>
                                    </p:set>
                                  </p:childTnLst>
                                </p:cTn>
                              </p:par>
                              <p:par>
                                <p:cTn id="96" presetID="9" presetClass="entr" presetSubtype="0" fill="hold" grpId="0" nodeType="withEffect">
                                  <p:stCondLst>
                                    <p:cond delay="0"/>
                                  </p:stCondLst>
                                  <p:childTnLst>
                                    <p:set>
                                      <p:cBhvr>
                                        <p:cTn id="97" dur="1" fill="hold">
                                          <p:stCondLst>
                                            <p:cond delay="0"/>
                                          </p:stCondLst>
                                        </p:cTn>
                                        <p:tgtEl>
                                          <p:spTgt spid="449541"/>
                                        </p:tgtEl>
                                        <p:attrNameLst>
                                          <p:attrName>style.visibility</p:attrName>
                                        </p:attrNameLst>
                                      </p:cBhvr>
                                      <p:to>
                                        <p:strVal val="visible"/>
                                      </p:to>
                                    </p:set>
                                    <p:animEffect transition="in" filter="dissolve">
                                      <p:cBhvr>
                                        <p:cTn id="98" dur="500"/>
                                        <p:tgtEl>
                                          <p:spTgt spid="449541"/>
                                        </p:tgtEl>
                                      </p:cBhvr>
                                    </p:animEffect>
                                  </p:childTnLst>
                                </p:cTn>
                              </p:par>
                            </p:childTnLst>
                          </p:cTn>
                        </p:par>
                      </p:childTnLst>
                    </p:cTn>
                  </p:par>
                  <p:par>
                    <p:cTn id="99" fill="hold">
                      <p:stCondLst>
                        <p:cond delay="indefinite"/>
                      </p:stCondLst>
                      <p:childTnLst>
                        <p:par>
                          <p:cTn id="100" fill="hold">
                            <p:stCondLst>
                              <p:cond delay="0"/>
                            </p:stCondLst>
                            <p:childTnLst>
                              <p:par>
                                <p:cTn id="101" presetID="55" presetClass="exit" presetSubtype="0" fill="hold" grpId="0" nodeType="clickEffect">
                                  <p:stCondLst>
                                    <p:cond delay="0"/>
                                  </p:stCondLst>
                                  <p:childTnLst>
                                    <p:anim calcmode="lin" valueType="num">
                                      <p:cBhvr>
                                        <p:cTn id="102" dur="1000"/>
                                        <p:tgtEl>
                                          <p:spTgt spid="449551"/>
                                        </p:tgtEl>
                                        <p:attrNameLst>
                                          <p:attrName>ppt_w</p:attrName>
                                        </p:attrNameLst>
                                      </p:cBhvr>
                                      <p:tavLst>
                                        <p:tav tm="0">
                                          <p:val>
                                            <p:strVal val="ppt_w"/>
                                          </p:val>
                                        </p:tav>
                                        <p:tav tm="100000">
                                          <p:val>
                                            <p:strVal val="ppt_w*0.70"/>
                                          </p:val>
                                        </p:tav>
                                      </p:tavLst>
                                    </p:anim>
                                    <p:anim calcmode="lin" valueType="num">
                                      <p:cBhvr>
                                        <p:cTn id="103" dur="1000"/>
                                        <p:tgtEl>
                                          <p:spTgt spid="449551"/>
                                        </p:tgtEl>
                                        <p:attrNameLst>
                                          <p:attrName>ppt_h</p:attrName>
                                        </p:attrNameLst>
                                      </p:cBhvr>
                                      <p:tavLst>
                                        <p:tav tm="0">
                                          <p:val>
                                            <p:strVal val="ppt_h"/>
                                          </p:val>
                                        </p:tav>
                                        <p:tav tm="100000">
                                          <p:val>
                                            <p:strVal val="ppt_h"/>
                                          </p:val>
                                        </p:tav>
                                      </p:tavLst>
                                    </p:anim>
                                    <p:animEffect transition="out" filter="fade">
                                      <p:cBhvr>
                                        <p:cTn id="104" dur="1000"/>
                                        <p:tgtEl>
                                          <p:spTgt spid="449551"/>
                                        </p:tgtEl>
                                      </p:cBhvr>
                                    </p:animEffect>
                                    <p:set>
                                      <p:cBhvr>
                                        <p:cTn id="105" dur="1" fill="hold">
                                          <p:stCondLst>
                                            <p:cond delay="999"/>
                                          </p:stCondLst>
                                        </p:cTn>
                                        <p:tgtEl>
                                          <p:spTgt spid="449551"/>
                                        </p:tgtEl>
                                        <p:attrNameLst>
                                          <p:attrName>style.visibility</p:attrName>
                                        </p:attrNameLst>
                                      </p:cBhvr>
                                      <p:to>
                                        <p:strVal val="hidden"/>
                                      </p:to>
                                    </p:set>
                                  </p:childTnLst>
                                </p:cTn>
                              </p:par>
                              <p:par>
                                <p:cTn id="106" presetID="9" presetClass="entr" presetSubtype="0" fill="hold" grpId="0" nodeType="withEffect">
                                  <p:stCondLst>
                                    <p:cond delay="0"/>
                                  </p:stCondLst>
                                  <p:childTnLst>
                                    <p:set>
                                      <p:cBhvr>
                                        <p:cTn id="107" dur="1" fill="hold">
                                          <p:stCondLst>
                                            <p:cond delay="0"/>
                                          </p:stCondLst>
                                        </p:cTn>
                                        <p:tgtEl>
                                          <p:spTgt spid="449542"/>
                                        </p:tgtEl>
                                        <p:attrNameLst>
                                          <p:attrName>style.visibility</p:attrName>
                                        </p:attrNameLst>
                                      </p:cBhvr>
                                      <p:to>
                                        <p:strVal val="visible"/>
                                      </p:to>
                                    </p:set>
                                    <p:animEffect transition="in" filter="dissolve">
                                      <p:cBhvr>
                                        <p:cTn id="108" dur="500"/>
                                        <p:tgtEl>
                                          <p:spTgt spid="449542"/>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449549"/>
                                        </p:tgtEl>
                                      </p:cBhvr>
                                    </p:animEffect>
                                    <p:set>
                                      <p:cBhvr>
                                        <p:cTn id="113" dur="1" fill="hold">
                                          <p:stCondLst>
                                            <p:cond delay="499"/>
                                          </p:stCondLst>
                                        </p:cTn>
                                        <p:tgtEl>
                                          <p:spTgt spid="449549"/>
                                        </p:tgtEl>
                                        <p:attrNameLst>
                                          <p:attrName>style.visibility</p:attrName>
                                        </p:attrNameLst>
                                      </p:cBhvr>
                                      <p:to>
                                        <p:strVal val="hidden"/>
                                      </p:to>
                                    </p:set>
                                  </p:childTnLst>
                                </p:cTn>
                              </p:par>
                              <p:par>
                                <p:cTn id="114" presetID="1" presetClass="entr" presetSubtype="0" fill="hold" grpId="0" nodeType="withEffect">
                                  <p:stCondLst>
                                    <p:cond delay="0"/>
                                  </p:stCondLst>
                                  <p:childTnLst>
                                    <p:set>
                                      <p:cBhvr>
                                        <p:cTn id="115" dur="1" fill="hold">
                                          <p:stCondLst>
                                            <p:cond delay="0"/>
                                          </p:stCondLst>
                                        </p:cTn>
                                        <p:tgtEl>
                                          <p:spTgt spid="449557"/>
                                        </p:tgtEl>
                                        <p:attrNameLst>
                                          <p:attrName>style.visibility</p:attrName>
                                        </p:attrNameLst>
                                      </p:cBhvr>
                                      <p:to>
                                        <p:strVal val="visible"/>
                                      </p:to>
                                    </p:set>
                                  </p:childTnLst>
                                </p:cTn>
                              </p:par>
                              <p:par>
                                <p:cTn id="116" presetID="9" presetClass="entr" presetSubtype="0" fill="hold" grpId="0" nodeType="withEffect">
                                  <p:stCondLst>
                                    <p:cond delay="0"/>
                                  </p:stCondLst>
                                  <p:childTnLst>
                                    <p:set>
                                      <p:cBhvr>
                                        <p:cTn id="117" dur="1" fill="hold">
                                          <p:stCondLst>
                                            <p:cond delay="0"/>
                                          </p:stCondLst>
                                        </p:cTn>
                                        <p:tgtEl>
                                          <p:spTgt spid="449539"/>
                                        </p:tgtEl>
                                        <p:attrNameLst>
                                          <p:attrName>style.visibility</p:attrName>
                                        </p:attrNameLst>
                                      </p:cBhvr>
                                      <p:to>
                                        <p:strVal val="visible"/>
                                      </p:to>
                                    </p:set>
                                    <p:animEffect transition="in" filter="dissolve">
                                      <p:cBhvr>
                                        <p:cTn id="118" dur="500"/>
                                        <p:tgtEl>
                                          <p:spTgt spid="449539"/>
                                        </p:tgtEl>
                                      </p:cBhvr>
                                    </p:animEffect>
                                  </p:childTnLst>
                                </p:cTn>
                              </p:par>
                            </p:childTnLst>
                          </p:cTn>
                        </p:par>
                      </p:childTnLst>
                    </p:cTn>
                  </p:par>
                  <p:par>
                    <p:cTn id="119" fill="hold">
                      <p:stCondLst>
                        <p:cond delay="indefinite"/>
                      </p:stCondLst>
                      <p:childTnLst>
                        <p:par>
                          <p:cTn id="120" fill="hold">
                            <p:stCondLst>
                              <p:cond delay="0"/>
                            </p:stCondLst>
                            <p:childTnLst>
                              <p:par>
                                <p:cTn id="121" presetID="9" presetClass="exit" presetSubtype="0" fill="hold" grpId="0" nodeType="clickEffect">
                                  <p:stCondLst>
                                    <p:cond delay="0"/>
                                  </p:stCondLst>
                                  <p:childTnLst>
                                    <p:animEffect transition="out" filter="dissolve">
                                      <p:cBhvr>
                                        <p:cTn id="122" dur="500"/>
                                        <p:tgtEl>
                                          <p:spTgt spid="449556"/>
                                        </p:tgtEl>
                                      </p:cBhvr>
                                    </p:animEffect>
                                    <p:set>
                                      <p:cBhvr>
                                        <p:cTn id="123" dur="1" fill="hold">
                                          <p:stCondLst>
                                            <p:cond delay="499"/>
                                          </p:stCondLst>
                                        </p:cTn>
                                        <p:tgtEl>
                                          <p:spTgt spid="449556"/>
                                        </p:tgtEl>
                                        <p:attrNameLst>
                                          <p:attrName>style.visibility</p:attrName>
                                        </p:attrNameLst>
                                      </p:cBhvr>
                                      <p:to>
                                        <p:strVal val="hidden"/>
                                      </p:to>
                                    </p:set>
                                  </p:childTnLst>
                                </p:cTn>
                              </p:par>
                              <p:par>
                                <p:cTn id="124" presetID="9" presetClass="exit" presetSubtype="0" fill="hold" grpId="1" nodeType="withEffect">
                                  <p:stCondLst>
                                    <p:cond delay="0"/>
                                  </p:stCondLst>
                                  <p:childTnLst>
                                    <p:animEffect transition="out" filter="dissolve">
                                      <p:cBhvr>
                                        <p:cTn id="125" dur="500"/>
                                        <p:tgtEl>
                                          <p:spTgt spid="449539"/>
                                        </p:tgtEl>
                                      </p:cBhvr>
                                    </p:animEffect>
                                    <p:set>
                                      <p:cBhvr>
                                        <p:cTn id="126" dur="1" fill="hold">
                                          <p:stCondLst>
                                            <p:cond delay="499"/>
                                          </p:stCondLst>
                                        </p:cTn>
                                        <p:tgtEl>
                                          <p:spTgt spid="449539"/>
                                        </p:tgtEl>
                                        <p:attrNameLst>
                                          <p:attrName>style.visibility</p:attrName>
                                        </p:attrNameLst>
                                      </p:cBhvr>
                                      <p:to>
                                        <p:strVal val="hidden"/>
                                      </p:to>
                                    </p:set>
                                  </p:childTnLst>
                                </p:cTn>
                              </p:par>
                              <p:par>
                                <p:cTn id="127" presetID="9" presetClass="entr" presetSubtype="0" fill="hold" grpId="0" nodeType="withEffect">
                                  <p:stCondLst>
                                    <p:cond delay="0"/>
                                  </p:stCondLst>
                                  <p:childTnLst>
                                    <p:set>
                                      <p:cBhvr>
                                        <p:cTn id="128" dur="1" fill="hold">
                                          <p:stCondLst>
                                            <p:cond delay="0"/>
                                          </p:stCondLst>
                                        </p:cTn>
                                        <p:tgtEl>
                                          <p:spTgt spid="449540"/>
                                        </p:tgtEl>
                                        <p:attrNameLst>
                                          <p:attrName>style.visibility</p:attrName>
                                        </p:attrNameLst>
                                      </p:cBhvr>
                                      <p:to>
                                        <p:strVal val="visible"/>
                                      </p:to>
                                    </p:set>
                                    <p:animEffect transition="in" filter="dissolve">
                                      <p:cBhvr>
                                        <p:cTn id="129" dur="500"/>
                                        <p:tgtEl>
                                          <p:spTgt spid="449540"/>
                                        </p:tgtEl>
                                      </p:cBhvr>
                                    </p:animEffect>
                                  </p:childTnLst>
                                </p:cTn>
                              </p:par>
                            </p:childTnLst>
                          </p:cTn>
                        </p:par>
                      </p:childTnLst>
                    </p:cTn>
                  </p:par>
                  <p:par>
                    <p:cTn id="130" fill="hold">
                      <p:stCondLst>
                        <p:cond delay="indefinite"/>
                      </p:stCondLst>
                      <p:childTnLst>
                        <p:par>
                          <p:cTn id="131" fill="hold">
                            <p:stCondLst>
                              <p:cond delay="0"/>
                            </p:stCondLst>
                            <p:childTnLst>
                              <p:par>
                                <p:cTn id="132" presetID="48" presetClass="entr" presetSubtype="0" accel="50000" fill="hold" grpId="0" nodeType="clickEffect">
                                  <p:stCondLst>
                                    <p:cond delay="0"/>
                                  </p:stCondLst>
                                  <p:childTnLst>
                                    <p:set>
                                      <p:cBhvr>
                                        <p:cTn id="133" dur="1" fill="hold">
                                          <p:stCondLst>
                                            <p:cond delay="0"/>
                                          </p:stCondLst>
                                        </p:cTn>
                                        <p:tgtEl>
                                          <p:spTgt spid="449560"/>
                                        </p:tgtEl>
                                        <p:attrNameLst>
                                          <p:attrName>style.visibility</p:attrName>
                                        </p:attrNameLst>
                                      </p:cBhvr>
                                      <p:to>
                                        <p:strVal val="visible"/>
                                      </p:to>
                                    </p:set>
                                    <p:anim calcmode="lin" valueType="num">
                                      <p:cBhvr>
                                        <p:cTn id="134" dur="1000" fill="hold"/>
                                        <p:tgtEl>
                                          <p:spTgt spid="44956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5" dur="1000" fill="hold"/>
                                        <p:tgtEl>
                                          <p:spTgt spid="449560"/>
                                        </p:tgtEl>
                                        <p:attrNameLst>
                                          <p:attrName>ppt_x</p:attrName>
                                        </p:attrNameLst>
                                      </p:cBhvr>
                                      <p:tavLst>
                                        <p:tav tm="0">
                                          <p:val>
                                            <p:fltVal val="-1"/>
                                          </p:val>
                                        </p:tav>
                                        <p:tav tm="50000">
                                          <p:val>
                                            <p:fltVal val="0.95"/>
                                          </p:val>
                                        </p:tav>
                                        <p:tav tm="100000">
                                          <p:val>
                                            <p:strVal val="#ppt_x"/>
                                          </p:val>
                                        </p:tav>
                                      </p:tavLst>
                                    </p:anim>
                                    <p:anim calcmode="lin" valueType="num">
                                      <p:cBhvr>
                                        <p:cTn id="136" dur="1000" fill="hold"/>
                                        <p:tgtEl>
                                          <p:spTgt spid="449560"/>
                                        </p:tgtEl>
                                        <p:attrNameLst>
                                          <p:attrName>ppt_y</p:attrName>
                                        </p:attrNameLst>
                                      </p:cBhvr>
                                      <p:tavLst>
                                        <p:tav tm="0">
                                          <p:val>
                                            <p:strVal val="#ppt_y"/>
                                          </p:val>
                                        </p:tav>
                                        <p:tav tm="100000">
                                          <p:val>
                                            <p:strVal val="#ppt_y"/>
                                          </p:val>
                                        </p:tav>
                                      </p:tavLst>
                                    </p:anim>
                                    <p:animEffect transition="in" filter="fade">
                                      <p:cBhvr>
                                        <p:cTn id="137" dur="1000"/>
                                        <p:tgtEl>
                                          <p:spTgt spid="449560"/>
                                        </p:tgtEl>
                                      </p:cBhvr>
                                    </p:animEffect>
                                  </p:childTnLst>
                                </p:cTn>
                              </p:par>
                            </p:childTnLst>
                          </p:cTn>
                        </p:par>
                      </p:childTnLst>
                    </p:cTn>
                  </p:par>
                  <p:par>
                    <p:cTn id="138" fill="hold">
                      <p:stCondLst>
                        <p:cond delay="indefinite"/>
                      </p:stCondLst>
                      <p:childTnLst>
                        <p:par>
                          <p:cTn id="139" fill="hold">
                            <p:stCondLst>
                              <p:cond delay="0"/>
                            </p:stCondLst>
                            <p:childTnLst>
                              <p:par>
                                <p:cTn id="140" presetID="17" presetClass="entr" presetSubtype="10" fill="hold" grpId="0" nodeType="clickEffect">
                                  <p:stCondLst>
                                    <p:cond delay="0"/>
                                  </p:stCondLst>
                                  <p:childTnLst>
                                    <p:set>
                                      <p:cBhvr>
                                        <p:cTn id="141" dur="1" fill="hold">
                                          <p:stCondLst>
                                            <p:cond delay="0"/>
                                          </p:stCondLst>
                                        </p:cTn>
                                        <p:tgtEl>
                                          <p:spTgt spid="449561"/>
                                        </p:tgtEl>
                                        <p:attrNameLst>
                                          <p:attrName>style.visibility</p:attrName>
                                        </p:attrNameLst>
                                      </p:cBhvr>
                                      <p:to>
                                        <p:strVal val="visible"/>
                                      </p:to>
                                    </p:set>
                                    <p:anim calcmode="lin" valueType="num">
                                      <p:cBhvr>
                                        <p:cTn id="142" dur="500" fill="hold"/>
                                        <p:tgtEl>
                                          <p:spTgt spid="449561"/>
                                        </p:tgtEl>
                                        <p:attrNameLst>
                                          <p:attrName>ppt_w</p:attrName>
                                        </p:attrNameLst>
                                      </p:cBhvr>
                                      <p:tavLst>
                                        <p:tav tm="0">
                                          <p:val>
                                            <p:fltVal val="0"/>
                                          </p:val>
                                        </p:tav>
                                        <p:tav tm="100000">
                                          <p:val>
                                            <p:strVal val="#ppt_w"/>
                                          </p:val>
                                        </p:tav>
                                      </p:tavLst>
                                    </p:anim>
                                    <p:anim calcmode="lin" valueType="num">
                                      <p:cBhvr>
                                        <p:cTn id="143" dur="500" fill="hold"/>
                                        <p:tgtEl>
                                          <p:spTgt spid="449561"/>
                                        </p:tgtEl>
                                        <p:attrNameLst>
                                          <p:attrName>ppt_h</p:attrName>
                                        </p:attrNameLst>
                                      </p:cBhvr>
                                      <p:tavLst>
                                        <p:tav tm="0">
                                          <p:val>
                                            <p:strVal val="#ppt_h"/>
                                          </p:val>
                                        </p:tav>
                                        <p:tav tm="100000">
                                          <p:val>
                                            <p:strVal val="#ppt_h"/>
                                          </p:val>
                                        </p:tav>
                                      </p:tavLst>
                                    </p:anim>
                                  </p:childTnLst>
                                </p:cTn>
                              </p:par>
                              <p:par>
                                <p:cTn id="144" presetID="17" presetClass="entr" presetSubtype="10" fill="hold" grpId="0" nodeType="withEffect">
                                  <p:stCondLst>
                                    <p:cond delay="0"/>
                                  </p:stCondLst>
                                  <p:childTnLst>
                                    <p:set>
                                      <p:cBhvr>
                                        <p:cTn id="145" dur="1" fill="hold">
                                          <p:stCondLst>
                                            <p:cond delay="0"/>
                                          </p:stCondLst>
                                        </p:cTn>
                                        <p:tgtEl>
                                          <p:spTgt spid="449562"/>
                                        </p:tgtEl>
                                        <p:attrNameLst>
                                          <p:attrName>style.visibility</p:attrName>
                                        </p:attrNameLst>
                                      </p:cBhvr>
                                      <p:to>
                                        <p:strVal val="visible"/>
                                      </p:to>
                                    </p:set>
                                    <p:anim calcmode="lin" valueType="num">
                                      <p:cBhvr>
                                        <p:cTn id="146" dur="500" fill="hold"/>
                                        <p:tgtEl>
                                          <p:spTgt spid="449562"/>
                                        </p:tgtEl>
                                        <p:attrNameLst>
                                          <p:attrName>ppt_w</p:attrName>
                                        </p:attrNameLst>
                                      </p:cBhvr>
                                      <p:tavLst>
                                        <p:tav tm="0">
                                          <p:val>
                                            <p:fltVal val="0"/>
                                          </p:val>
                                        </p:tav>
                                        <p:tav tm="100000">
                                          <p:val>
                                            <p:strVal val="#ppt_w"/>
                                          </p:val>
                                        </p:tav>
                                      </p:tavLst>
                                    </p:anim>
                                    <p:anim calcmode="lin" valueType="num">
                                      <p:cBhvr>
                                        <p:cTn id="147" dur="500" fill="hold"/>
                                        <p:tgtEl>
                                          <p:spTgt spid="449562"/>
                                        </p:tgtEl>
                                        <p:attrNameLst>
                                          <p:attrName>ppt_h</p:attrName>
                                        </p:attrNameLst>
                                      </p:cBhvr>
                                      <p:tavLst>
                                        <p:tav tm="0">
                                          <p:val>
                                            <p:strVal val="#ppt_h"/>
                                          </p:val>
                                        </p:tav>
                                        <p:tav tm="100000">
                                          <p:val>
                                            <p:strVal val="#ppt_h"/>
                                          </p:val>
                                        </p:tav>
                                      </p:tavLst>
                                    </p:anim>
                                  </p:childTnLst>
                                </p:cTn>
                              </p:par>
                            </p:childTnLst>
                          </p:cTn>
                        </p:par>
                      </p:childTnLst>
                    </p:cTn>
                  </p:par>
                  <p:par>
                    <p:cTn id="148" fill="hold">
                      <p:stCondLst>
                        <p:cond delay="indefinite"/>
                      </p:stCondLst>
                      <p:childTnLst>
                        <p:par>
                          <p:cTn id="149" fill="hold">
                            <p:stCondLst>
                              <p:cond delay="0"/>
                            </p:stCondLst>
                            <p:childTnLst>
                              <p:par>
                                <p:cTn id="150" presetID="9" presetClass="entr" presetSubtype="0" fill="hold" grpId="0" nodeType="clickEffect">
                                  <p:stCondLst>
                                    <p:cond delay="0"/>
                                  </p:stCondLst>
                                  <p:childTnLst>
                                    <p:set>
                                      <p:cBhvr>
                                        <p:cTn id="151" dur="1" fill="hold">
                                          <p:stCondLst>
                                            <p:cond delay="0"/>
                                          </p:stCondLst>
                                        </p:cTn>
                                        <p:tgtEl>
                                          <p:spTgt spid="449538"/>
                                        </p:tgtEl>
                                        <p:attrNameLst>
                                          <p:attrName>style.visibility</p:attrName>
                                        </p:attrNameLst>
                                      </p:cBhvr>
                                      <p:to>
                                        <p:strVal val="visible"/>
                                      </p:to>
                                    </p:set>
                                    <p:animEffect transition="in" filter="dissolve">
                                      <p:cBhvr>
                                        <p:cTn id="152" dur="500"/>
                                        <p:tgtEl>
                                          <p:spTgt spid="449538"/>
                                        </p:tgtEl>
                                      </p:cBhvr>
                                    </p:animEffect>
                                  </p:childTnLst>
                                </p:cTn>
                              </p:par>
                              <p:par>
                                <p:cTn id="153" presetID="9" presetClass="entr" presetSubtype="0" fill="hold" grpId="0" nodeType="withEffect">
                                  <p:stCondLst>
                                    <p:cond delay="0"/>
                                  </p:stCondLst>
                                  <p:childTnLst>
                                    <p:set>
                                      <p:cBhvr>
                                        <p:cTn id="154" dur="1" fill="hold">
                                          <p:stCondLst>
                                            <p:cond delay="0"/>
                                          </p:stCondLst>
                                        </p:cTn>
                                        <p:tgtEl>
                                          <p:spTgt spid="449563"/>
                                        </p:tgtEl>
                                        <p:attrNameLst>
                                          <p:attrName>style.visibility</p:attrName>
                                        </p:attrNameLst>
                                      </p:cBhvr>
                                      <p:to>
                                        <p:strVal val="visible"/>
                                      </p:to>
                                    </p:set>
                                    <p:animEffect transition="in" filter="dissolve">
                                      <p:cBhvr>
                                        <p:cTn id="155" dur="500"/>
                                        <p:tgtEl>
                                          <p:spTgt spid="449563"/>
                                        </p:tgtEl>
                                      </p:cBhvr>
                                    </p:animEffect>
                                  </p:childTnLst>
                                </p:cTn>
                              </p:par>
                            </p:childTnLst>
                          </p:cTn>
                        </p:par>
                      </p:childTnLst>
                    </p:cTn>
                  </p:par>
                  <p:par>
                    <p:cTn id="156" fill="hold">
                      <p:stCondLst>
                        <p:cond delay="indefinite"/>
                      </p:stCondLst>
                      <p:childTnLst>
                        <p:par>
                          <p:cTn id="157" fill="hold">
                            <p:stCondLst>
                              <p:cond delay="0"/>
                            </p:stCondLst>
                            <p:childTnLst>
                              <p:par>
                                <p:cTn id="158" presetID="56" presetClass="entr" presetSubtype="0" fill="hold" grpId="0" nodeType="clickEffect">
                                  <p:stCondLst>
                                    <p:cond delay="0"/>
                                  </p:stCondLst>
                                  <p:iterate type="lt">
                                    <p:tmPct val="10000"/>
                                  </p:iterate>
                                  <p:childTnLst>
                                    <p:set>
                                      <p:cBhvr>
                                        <p:cTn id="159" dur="1" fill="hold">
                                          <p:stCondLst>
                                            <p:cond delay="0"/>
                                          </p:stCondLst>
                                        </p:cTn>
                                        <p:tgtEl>
                                          <p:spTgt spid="449564"/>
                                        </p:tgtEl>
                                        <p:attrNameLst>
                                          <p:attrName>style.visibility</p:attrName>
                                        </p:attrNameLst>
                                      </p:cBhvr>
                                      <p:to>
                                        <p:strVal val="visible"/>
                                      </p:to>
                                    </p:set>
                                    <p:anim by="(-#ppt_w*2)" calcmode="lin" valueType="num">
                                      <p:cBhvr rctx="PPT">
                                        <p:cTn id="160" dur="500" autoRev="1" fill="hold">
                                          <p:stCondLst>
                                            <p:cond delay="0"/>
                                          </p:stCondLst>
                                        </p:cTn>
                                        <p:tgtEl>
                                          <p:spTgt spid="449564"/>
                                        </p:tgtEl>
                                        <p:attrNameLst>
                                          <p:attrName>ppt_w</p:attrName>
                                        </p:attrNameLst>
                                      </p:cBhvr>
                                    </p:anim>
                                    <p:anim by="(#ppt_w*0.50)" calcmode="lin" valueType="num">
                                      <p:cBhvr>
                                        <p:cTn id="161" dur="500" decel="50000" autoRev="1" fill="hold">
                                          <p:stCondLst>
                                            <p:cond delay="0"/>
                                          </p:stCondLst>
                                        </p:cTn>
                                        <p:tgtEl>
                                          <p:spTgt spid="449564"/>
                                        </p:tgtEl>
                                        <p:attrNameLst>
                                          <p:attrName>ppt_x</p:attrName>
                                        </p:attrNameLst>
                                      </p:cBhvr>
                                    </p:anim>
                                    <p:anim from="(-#ppt_h/2)" to="(#ppt_y)" calcmode="lin" valueType="num">
                                      <p:cBhvr>
                                        <p:cTn id="162" dur="1000" fill="hold">
                                          <p:stCondLst>
                                            <p:cond delay="0"/>
                                          </p:stCondLst>
                                        </p:cTn>
                                        <p:tgtEl>
                                          <p:spTgt spid="449564"/>
                                        </p:tgtEl>
                                        <p:attrNameLst>
                                          <p:attrName>ppt_y</p:attrName>
                                        </p:attrNameLst>
                                      </p:cBhvr>
                                    </p:anim>
                                    <p:animRot by="21600000">
                                      <p:cBhvr>
                                        <p:cTn id="163" dur="1000" fill="hold">
                                          <p:stCondLst>
                                            <p:cond delay="0"/>
                                          </p:stCondLst>
                                        </p:cTn>
                                        <p:tgtEl>
                                          <p:spTgt spid="449564"/>
                                        </p:tgtEl>
                                        <p:attrNameLst>
                                          <p:attrName>r</p:attrName>
                                        </p:attrNameLst>
                                      </p:cBhvr>
                                    </p:animRot>
                                  </p:childTnLst>
                                </p:cTn>
                              </p:par>
                            </p:childTnLst>
                          </p:cTn>
                        </p:par>
                      </p:childTnLst>
                    </p:cTn>
                  </p:par>
                  <p:par>
                    <p:cTn id="164" fill="hold">
                      <p:stCondLst>
                        <p:cond delay="indefinite"/>
                      </p:stCondLst>
                      <p:childTnLst>
                        <p:par>
                          <p:cTn id="165" fill="hold">
                            <p:stCondLst>
                              <p:cond delay="0"/>
                            </p:stCondLst>
                            <p:childTnLst>
                              <p:par>
                                <p:cTn id="166" presetID="53" presetClass="entr" presetSubtype="0" fill="hold" grpId="0" nodeType="clickEffect">
                                  <p:stCondLst>
                                    <p:cond delay="0"/>
                                  </p:stCondLst>
                                  <p:childTnLst>
                                    <p:set>
                                      <p:cBhvr>
                                        <p:cTn id="167" dur="1" fill="hold">
                                          <p:stCondLst>
                                            <p:cond delay="0"/>
                                          </p:stCondLst>
                                        </p:cTn>
                                        <p:tgtEl>
                                          <p:spTgt spid="449621"/>
                                        </p:tgtEl>
                                        <p:attrNameLst>
                                          <p:attrName>style.visibility</p:attrName>
                                        </p:attrNameLst>
                                      </p:cBhvr>
                                      <p:to>
                                        <p:strVal val="visible"/>
                                      </p:to>
                                    </p:set>
                                    <p:anim calcmode="lin" valueType="num">
                                      <p:cBhvr>
                                        <p:cTn id="168" dur="500" fill="hold"/>
                                        <p:tgtEl>
                                          <p:spTgt spid="449621"/>
                                        </p:tgtEl>
                                        <p:attrNameLst>
                                          <p:attrName>ppt_w</p:attrName>
                                        </p:attrNameLst>
                                      </p:cBhvr>
                                      <p:tavLst>
                                        <p:tav tm="0">
                                          <p:val>
                                            <p:fltVal val="0"/>
                                          </p:val>
                                        </p:tav>
                                        <p:tav tm="100000">
                                          <p:val>
                                            <p:strVal val="#ppt_w"/>
                                          </p:val>
                                        </p:tav>
                                      </p:tavLst>
                                    </p:anim>
                                    <p:anim calcmode="lin" valueType="num">
                                      <p:cBhvr>
                                        <p:cTn id="169" dur="500" fill="hold"/>
                                        <p:tgtEl>
                                          <p:spTgt spid="449621"/>
                                        </p:tgtEl>
                                        <p:attrNameLst>
                                          <p:attrName>ppt_h</p:attrName>
                                        </p:attrNameLst>
                                      </p:cBhvr>
                                      <p:tavLst>
                                        <p:tav tm="0">
                                          <p:val>
                                            <p:fltVal val="0"/>
                                          </p:val>
                                        </p:tav>
                                        <p:tav tm="100000">
                                          <p:val>
                                            <p:strVal val="#ppt_h"/>
                                          </p:val>
                                        </p:tav>
                                      </p:tavLst>
                                    </p:anim>
                                    <p:animEffect transition="in" filter="fade">
                                      <p:cBhvr>
                                        <p:cTn id="170" dur="500"/>
                                        <p:tgtEl>
                                          <p:spTgt spid="449621"/>
                                        </p:tgtEl>
                                      </p:cBhvr>
                                    </p:animEffect>
                                  </p:childTnLst>
                                </p:cTn>
                              </p:par>
                              <p:par>
                                <p:cTn id="171" presetID="0" presetClass="path" presetSubtype="0" accel="50000" decel="50000" fill="hold" grpId="1" nodeType="withEffect">
                                  <p:stCondLst>
                                    <p:cond delay="0"/>
                                  </p:stCondLst>
                                  <p:childTnLst>
                                    <p:animMotion origin="layout" path="M 0 0 L -0.25452 0.04833 " pathEditMode="relative" ptsTypes="AA">
                                      <p:cBhvr>
                                        <p:cTn id="172" dur="2000" fill="hold"/>
                                        <p:tgtEl>
                                          <p:spTgt spid="449621"/>
                                        </p:tgtEl>
                                        <p:attrNameLst>
                                          <p:attrName>ppt_x</p:attrName>
                                          <p:attrName>ppt_y</p:attrName>
                                        </p:attrNameLst>
                                      </p:cBhvr>
                                    </p:animMotion>
                                  </p:childTnLst>
                                </p:cTn>
                              </p:par>
                              <p:par>
                                <p:cTn id="173" presetID="55" presetClass="exit" presetSubtype="0" fill="hold" grpId="1" nodeType="withEffect">
                                  <p:stCondLst>
                                    <p:cond delay="0"/>
                                  </p:stCondLst>
                                  <p:childTnLst>
                                    <p:anim calcmode="lin" valueType="num">
                                      <p:cBhvr>
                                        <p:cTn id="174" dur="1000"/>
                                        <p:tgtEl>
                                          <p:spTgt spid="449558"/>
                                        </p:tgtEl>
                                        <p:attrNameLst>
                                          <p:attrName>ppt_w</p:attrName>
                                        </p:attrNameLst>
                                      </p:cBhvr>
                                      <p:tavLst>
                                        <p:tav tm="0">
                                          <p:val>
                                            <p:strVal val="ppt_w"/>
                                          </p:val>
                                        </p:tav>
                                        <p:tav tm="100000">
                                          <p:val>
                                            <p:strVal val="ppt_w*0.70"/>
                                          </p:val>
                                        </p:tav>
                                      </p:tavLst>
                                    </p:anim>
                                    <p:anim calcmode="lin" valueType="num">
                                      <p:cBhvr>
                                        <p:cTn id="175" dur="1000"/>
                                        <p:tgtEl>
                                          <p:spTgt spid="449558"/>
                                        </p:tgtEl>
                                        <p:attrNameLst>
                                          <p:attrName>ppt_h</p:attrName>
                                        </p:attrNameLst>
                                      </p:cBhvr>
                                      <p:tavLst>
                                        <p:tav tm="0">
                                          <p:val>
                                            <p:strVal val="ppt_h"/>
                                          </p:val>
                                        </p:tav>
                                        <p:tav tm="100000">
                                          <p:val>
                                            <p:strVal val="ppt_h"/>
                                          </p:val>
                                        </p:tav>
                                      </p:tavLst>
                                    </p:anim>
                                    <p:animEffect transition="out" filter="fade">
                                      <p:cBhvr>
                                        <p:cTn id="176" dur="1000"/>
                                        <p:tgtEl>
                                          <p:spTgt spid="449558"/>
                                        </p:tgtEl>
                                      </p:cBhvr>
                                    </p:animEffect>
                                    <p:set>
                                      <p:cBhvr>
                                        <p:cTn id="177" dur="1" fill="hold">
                                          <p:stCondLst>
                                            <p:cond delay="999"/>
                                          </p:stCondLst>
                                        </p:cTn>
                                        <p:tgtEl>
                                          <p:spTgt spid="449558"/>
                                        </p:tgtEl>
                                        <p:attrNameLst>
                                          <p:attrName>style.visibility</p:attrName>
                                        </p:attrNameLst>
                                      </p:cBhvr>
                                      <p:to>
                                        <p:strVal val="hidden"/>
                                      </p:to>
                                    </p:set>
                                  </p:childTnLst>
                                </p:cTn>
                              </p:par>
                              <p:par>
                                <p:cTn id="178" presetID="55" presetClass="exit" presetSubtype="0" fill="hold" grpId="1" nodeType="withEffect">
                                  <p:stCondLst>
                                    <p:cond delay="0"/>
                                  </p:stCondLst>
                                  <p:childTnLst>
                                    <p:anim calcmode="lin" valueType="num">
                                      <p:cBhvr>
                                        <p:cTn id="179" dur="1000"/>
                                        <p:tgtEl>
                                          <p:spTgt spid="449559"/>
                                        </p:tgtEl>
                                        <p:attrNameLst>
                                          <p:attrName>ppt_w</p:attrName>
                                        </p:attrNameLst>
                                      </p:cBhvr>
                                      <p:tavLst>
                                        <p:tav tm="0">
                                          <p:val>
                                            <p:strVal val="ppt_w"/>
                                          </p:val>
                                        </p:tav>
                                        <p:tav tm="100000">
                                          <p:val>
                                            <p:strVal val="ppt_w*0.70"/>
                                          </p:val>
                                        </p:tav>
                                      </p:tavLst>
                                    </p:anim>
                                    <p:anim calcmode="lin" valueType="num">
                                      <p:cBhvr>
                                        <p:cTn id="180" dur="1000"/>
                                        <p:tgtEl>
                                          <p:spTgt spid="449559"/>
                                        </p:tgtEl>
                                        <p:attrNameLst>
                                          <p:attrName>ppt_h</p:attrName>
                                        </p:attrNameLst>
                                      </p:cBhvr>
                                      <p:tavLst>
                                        <p:tav tm="0">
                                          <p:val>
                                            <p:strVal val="ppt_h"/>
                                          </p:val>
                                        </p:tav>
                                        <p:tav tm="100000">
                                          <p:val>
                                            <p:strVal val="ppt_h"/>
                                          </p:val>
                                        </p:tav>
                                      </p:tavLst>
                                    </p:anim>
                                    <p:animEffect transition="out" filter="fade">
                                      <p:cBhvr>
                                        <p:cTn id="181" dur="1000"/>
                                        <p:tgtEl>
                                          <p:spTgt spid="449559"/>
                                        </p:tgtEl>
                                      </p:cBhvr>
                                    </p:animEffect>
                                    <p:set>
                                      <p:cBhvr>
                                        <p:cTn id="182" dur="1" fill="hold">
                                          <p:stCondLst>
                                            <p:cond delay="999"/>
                                          </p:stCondLst>
                                        </p:cTn>
                                        <p:tgtEl>
                                          <p:spTgt spid="449559"/>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40" presetClass="entr" presetSubtype="0" fill="hold" grpId="0" nodeType="clickEffect">
                                  <p:stCondLst>
                                    <p:cond delay="0"/>
                                  </p:stCondLst>
                                  <p:iterate type="lt">
                                    <p:tmPct val="10000"/>
                                  </p:iterate>
                                  <p:childTnLst>
                                    <p:set>
                                      <p:cBhvr>
                                        <p:cTn id="186" dur="1" fill="hold">
                                          <p:stCondLst>
                                            <p:cond delay="0"/>
                                          </p:stCondLst>
                                        </p:cTn>
                                        <p:tgtEl>
                                          <p:spTgt spid="449565"/>
                                        </p:tgtEl>
                                        <p:attrNameLst>
                                          <p:attrName>style.visibility</p:attrName>
                                        </p:attrNameLst>
                                      </p:cBhvr>
                                      <p:to>
                                        <p:strVal val="visible"/>
                                      </p:to>
                                    </p:set>
                                    <p:animEffect transition="in" filter="fade">
                                      <p:cBhvr>
                                        <p:cTn id="187" dur="1000"/>
                                        <p:tgtEl>
                                          <p:spTgt spid="449565"/>
                                        </p:tgtEl>
                                      </p:cBhvr>
                                    </p:animEffect>
                                    <p:anim calcmode="lin" valueType="num">
                                      <p:cBhvr>
                                        <p:cTn id="188" dur="1000" fill="hold"/>
                                        <p:tgtEl>
                                          <p:spTgt spid="449565"/>
                                        </p:tgtEl>
                                        <p:attrNameLst>
                                          <p:attrName>ppt_x</p:attrName>
                                        </p:attrNameLst>
                                      </p:cBhvr>
                                      <p:tavLst>
                                        <p:tav tm="0">
                                          <p:val>
                                            <p:strVal val="#ppt_x-.1"/>
                                          </p:val>
                                        </p:tav>
                                        <p:tav tm="100000">
                                          <p:val>
                                            <p:strVal val="#ppt_x"/>
                                          </p:val>
                                        </p:tav>
                                      </p:tavLst>
                                    </p:anim>
                                    <p:anim calcmode="lin" valueType="num">
                                      <p:cBhvr>
                                        <p:cTn id="189" dur="1000" fill="hold"/>
                                        <p:tgtEl>
                                          <p:spTgt spid="449565"/>
                                        </p:tgtEl>
                                        <p:attrNameLst>
                                          <p:attrName>ppt_y</p:attrName>
                                        </p:attrNameLst>
                                      </p:cBhvr>
                                      <p:tavLst>
                                        <p:tav tm="0">
                                          <p:val>
                                            <p:strVal val="#ppt_y"/>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5" presetClass="exit" presetSubtype="10" fill="hold" grpId="1" nodeType="clickEffect">
                                  <p:stCondLst>
                                    <p:cond delay="0"/>
                                  </p:stCondLst>
                                  <p:childTnLst>
                                    <p:animEffect transition="out" filter="checkerboard(across)">
                                      <p:cBhvr>
                                        <p:cTn id="193" dur="500"/>
                                        <p:tgtEl>
                                          <p:spTgt spid="449538"/>
                                        </p:tgtEl>
                                      </p:cBhvr>
                                    </p:animEffect>
                                    <p:set>
                                      <p:cBhvr>
                                        <p:cTn id="194" dur="1" fill="hold">
                                          <p:stCondLst>
                                            <p:cond delay="499"/>
                                          </p:stCondLst>
                                        </p:cTn>
                                        <p:tgtEl>
                                          <p:spTgt spid="449538"/>
                                        </p:tgtEl>
                                        <p:attrNameLst>
                                          <p:attrName>style.visibility</p:attrName>
                                        </p:attrNameLst>
                                      </p:cBhvr>
                                      <p:to>
                                        <p:strVal val="hidden"/>
                                      </p:to>
                                    </p:set>
                                  </p:childTnLst>
                                </p:cTn>
                              </p:par>
                              <p:par>
                                <p:cTn id="195" presetID="5" presetClass="exit" presetSubtype="10" fill="hold" grpId="1" nodeType="withEffect">
                                  <p:stCondLst>
                                    <p:cond delay="0"/>
                                  </p:stCondLst>
                                  <p:childTnLst>
                                    <p:animEffect transition="out" filter="checkerboard(across)">
                                      <p:cBhvr>
                                        <p:cTn id="196" dur="500"/>
                                        <p:tgtEl>
                                          <p:spTgt spid="449561"/>
                                        </p:tgtEl>
                                      </p:cBhvr>
                                    </p:animEffect>
                                    <p:set>
                                      <p:cBhvr>
                                        <p:cTn id="197" dur="1" fill="hold">
                                          <p:stCondLst>
                                            <p:cond delay="499"/>
                                          </p:stCondLst>
                                        </p:cTn>
                                        <p:tgtEl>
                                          <p:spTgt spid="449561"/>
                                        </p:tgtEl>
                                        <p:attrNameLst>
                                          <p:attrName>style.visibility</p:attrName>
                                        </p:attrNameLst>
                                      </p:cBhvr>
                                      <p:to>
                                        <p:strVal val="hidden"/>
                                      </p:to>
                                    </p:set>
                                  </p:childTnLst>
                                </p:cTn>
                              </p:par>
                              <p:par>
                                <p:cTn id="198" presetID="5" presetClass="exit" presetSubtype="10" fill="hold" grpId="1" nodeType="withEffect">
                                  <p:stCondLst>
                                    <p:cond delay="0"/>
                                  </p:stCondLst>
                                  <p:childTnLst>
                                    <p:animEffect transition="out" filter="checkerboard(across)">
                                      <p:cBhvr>
                                        <p:cTn id="199" dur="500"/>
                                        <p:tgtEl>
                                          <p:spTgt spid="449562"/>
                                        </p:tgtEl>
                                      </p:cBhvr>
                                    </p:animEffect>
                                    <p:set>
                                      <p:cBhvr>
                                        <p:cTn id="200" dur="1" fill="hold">
                                          <p:stCondLst>
                                            <p:cond delay="499"/>
                                          </p:stCondLst>
                                        </p:cTn>
                                        <p:tgtEl>
                                          <p:spTgt spid="449562"/>
                                        </p:tgtEl>
                                        <p:attrNameLst>
                                          <p:attrName>style.visibility</p:attrName>
                                        </p:attrNameLst>
                                      </p:cBhvr>
                                      <p:to>
                                        <p:strVal val="hidden"/>
                                      </p:to>
                                    </p:set>
                                  </p:childTnLst>
                                </p:cTn>
                              </p:par>
                              <p:par>
                                <p:cTn id="201" presetID="5" presetClass="exit" presetSubtype="10" fill="hold" grpId="1" nodeType="withEffect">
                                  <p:stCondLst>
                                    <p:cond delay="0"/>
                                  </p:stCondLst>
                                  <p:childTnLst>
                                    <p:animEffect transition="out" filter="checkerboard(across)">
                                      <p:cBhvr>
                                        <p:cTn id="202" dur="500"/>
                                        <p:tgtEl>
                                          <p:spTgt spid="449563"/>
                                        </p:tgtEl>
                                      </p:cBhvr>
                                    </p:animEffect>
                                    <p:set>
                                      <p:cBhvr>
                                        <p:cTn id="203" dur="1" fill="hold">
                                          <p:stCondLst>
                                            <p:cond delay="499"/>
                                          </p:stCondLst>
                                        </p:cTn>
                                        <p:tgtEl>
                                          <p:spTgt spid="449563"/>
                                        </p:tgtEl>
                                        <p:attrNameLst>
                                          <p:attrName>style.visibility</p:attrName>
                                        </p:attrNameLst>
                                      </p:cBhvr>
                                      <p:to>
                                        <p:strVal val="hidden"/>
                                      </p:to>
                                    </p:set>
                                  </p:childTnLst>
                                </p:cTn>
                              </p:par>
                              <p:par>
                                <p:cTn id="204" presetID="5" presetClass="exit" presetSubtype="10" fill="hold" grpId="1" nodeType="withEffect">
                                  <p:stCondLst>
                                    <p:cond delay="0"/>
                                  </p:stCondLst>
                                  <p:iterate type="lt">
                                    <p:tmPct val="0"/>
                                  </p:iterate>
                                  <p:childTnLst>
                                    <p:animEffect transition="out" filter="checkerboard(across)">
                                      <p:cBhvr>
                                        <p:cTn id="205" dur="500"/>
                                        <p:tgtEl>
                                          <p:spTgt spid="449564"/>
                                        </p:tgtEl>
                                      </p:cBhvr>
                                    </p:animEffect>
                                    <p:set>
                                      <p:cBhvr>
                                        <p:cTn id="206" dur="1" fill="hold">
                                          <p:stCondLst>
                                            <p:cond delay="499"/>
                                          </p:stCondLst>
                                        </p:cTn>
                                        <p:tgtEl>
                                          <p:spTgt spid="449564"/>
                                        </p:tgtEl>
                                        <p:attrNameLst>
                                          <p:attrName>style.visibility</p:attrName>
                                        </p:attrNameLst>
                                      </p:cBhvr>
                                      <p:to>
                                        <p:strVal val="hidden"/>
                                      </p:to>
                                    </p:set>
                                  </p:childTnLst>
                                </p:cTn>
                              </p:par>
                              <p:par>
                                <p:cTn id="207" presetID="5" presetClass="exit" presetSubtype="10" fill="hold" grpId="1" nodeType="withEffect">
                                  <p:stCondLst>
                                    <p:cond delay="0"/>
                                  </p:stCondLst>
                                  <p:childTnLst>
                                    <p:animEffect transition="out" filter="checkerboard(across)">
                                      <p:cBhvr>
                                        <p:cTn id="208" dur="500"/>
                                        <p:tgtEl>
                                          <p:spTgt spid="449560"/>
                                        </p:tgtEl>
                                      </p:cBhvr>
                                    </p:animEffect>
                                    <p:set>
                                      <p:cBhvr>
                                        <p:cTn id="209" dur="1" fill="hold">
                                          <p:stCondLst>
                                            <p:cond delay="499"/>
                                          </p:stCondLst>
                                        </p:cTn>
                                        <p:tgtEl>
                                          <p:spTgt spid="449560"/>
                                        </p:tgtEl>
                                        <p:attrNameLst>
                                          <p:attrName>style.visibility</p:attrName>
                                        </p:attrNameLst>
                                      </p:cBhvr>
                                      <p:to>
                                        <p:strVal val="hidden"/>
                                      </p:to>
                                    </p:set>
                                  </p:childTnLst>
                                </p:cTn>
                              </p:par>
                            </p:childTnLst>
                          </p:cTn>
                        </p:par>
                        <p:par>
                          <p:cTn id="210" fill="hold">
                            <p:stCondLst>
                              <p:cond delay="500"/>
                            </p:stCondLst>
                            <p:childTnLst>
                              <p:par>
                                <p:cTn id="211" presetID="10" presetClass="exit" presetSubtype="0" fill="hold" grpId="2" nodeType="afterEffect">
                                  <p:stCondLst>
                                    <p:cond delay="0"/>
                                  </p:stCondLst>
                                  <p:childTnLst>
                                    <p:animEffect transition="out" filter="fade">
                                      <p:cBhvr>
                                        <p:cTn id="212" dur="2000"/>
                                        <p:tgtEl>
                                          <p:spTgt spid="449539"/>
                                        </p:tgtEl>
                                      </p:cBhvr>
                                    </p:animEffect>
                                    <p:set>
                                      <p:cBhvr>
                                        <p:cTn id="213" dur="1" fill="hold">
                                          <p:stCondLst>
                                            <p:cond delay="1999"/>
                                          </p:stCondLst>
                                        </p:cTn>
                                        <p:tgtEl>
                                          <p:spTgt spid="449539"/>
                                        </p:tgtEl>
                                        <p:attrNameLst>
                                          <p:attrName>style.visibility</p:attrName>
                                        </p:attrNameLst>
                                      </p:cBhvr>
                                      <p:to>
                                        <p:strVal val="hidden"/>
                                      </p:to>
                                    </p:set>
                                  </p:childTnLst>
                                </p:cTn>
                              </p:par>
                            </p:childTnLst>
                          </p:cTn>
                        </p:par>
                        <p:par>
                          <p:cTn id="214" fill="hold">
                            <p:stCondLst>
                              <p:cond delay="2500"/>
                            </p:stCondLst>
                            <p:childTnLst>
                              <p:par>
                                <p:cTn id="215" presetID="10" presetClass="exit" presetSubtype="0" fill="hold" grpId="1" nodeType="afterEffect">
                                  <p:stCondLst>
                                    <p:cond delay="0"/>
                                  </p:stCondLst>
                                  <p:childTnLst>
                                    <p:animEffect transition="out" filter="fade">
                                      <p:cBhvr>
                                        <p:cTn id="216" dur="2000"/>
                                        <p:tgtEl>
                                          <p:spTgt spid="449540"/>
                                        </p:tgtEl>
                                      </p:cBhvr>
                                    </p:animEffect>
                                    <p:set>
                                      <p:cBhvr>
                                        <p:cTn id="217" dur="1" fill="hold">
                                          <p:stCondLst>
                                            <p:cond delay="1999"/>
                                          </p:stCondLst>
                                        </p:cTn>
                                        <p:tgtEl>
                                          <p:spTgt spid="449540"/>
                                        </p:tgtEl>
                                        <p:attrNameLst>
                                          <p:attrName>style.visibility</p:attrName>
                                        </p:attrNameLst>
                                      </p:cBhvr>
                                      <p:to>
                                        <p:strVal val="hidden"/>
                                      </p:to>
                                    </p:set>
                                  </p:childTnLst>
                                </p:cTn>
                              </p:par>
                            </p:childTnLst>
                          </p:cTn>
                        </p:par>
                        <p:par>
                          <p:cTn id="218" fill="hold">
                            <p:stCondLst>
                              <p:cond delay="4500"/>
                            </p:stCondLst>
                            <p:childTnLst>
                              <p:par>
                                <p:cTn id="219" presetID="10" presetClass="exit" presetSubtype="0" fill="hold" grpId="1" nodeType="afterEffect">
                                  <p:stCondLst>
                                    <p:cond delay="0"/>
                                  </p:stCondLst>
                                  <p:childTnLst>
                                    <p:animEffect transition="out" filter="fade">
                                      <p:cBhvr>
                                        <p:cTn id="220" dur="2000"/>
                                        <p:tgtEl>
                                          <p:spTgt spid="449541"/>
                                        </p:tgtEl>
                                      </p:cBhvr>
                                    </p:animEffect>
                                    <p:set>
                                      <p:cBhvr>
                                        <p:cTn id="221" dur="1" fill="hold">
                                          <p:stCondLst>
                                            <p:cond delay="1999"/>
                                          </p:stCondLst>
                                        </p:cTn>
                                        <p:tgtEl>
                                          <p:spTgt spid="449541"/>
                                        </p:tgtEl>
                                        <p:attrNameLst>
                                          <p:attrName>style.visibility</p:attrName>
                                        </p:attrNameLst>
                                      </p:cBhvr>
                                      <p:to>
                                        <p:strVal val="hidden"/>
                                      </p:to>
                                    </p:set>
                                  </p:childTnLst>
                                </p:cTn>
                              </p:par>
                            </p:childTnLst>
                          </p:cTn>
                        </p:par>
                        <p:par>
                          <p:cTn id="222" fill="hold">
                            <p:stCondLst>
                              <p:cond delay="6500"/>
                            </p:stCondLst>
                            <p:childTnLst>
                              <p:par>
                                <p:cTn id="223" presetID="10" presetClass="exit" presetSubtype="0" fill="hold" grpId="1" nodeType="afterEffect">
                                  <p:stCondLst>
                                    <p:cond delay="0"/>
                                  </p:stCondLst>
                                  <p:childTnLst>
                                    <p:animEffect transition="out" filter="fade">
                                      <p:cBhvr>
                                        <p:cTn id="224" dur="2000"/>
                                        <p:tgtEl>
                                          <p:spTgt spid="449542"/>
                                        </p:tgtEl>
                                      </p:cBhvr>
                                    </p:animEffect>
                                    <p:set>
                                      <p:cBhvr>
                                        <p:cTn id="225" dur="1" fill="hold">
                                          <p:stCondLst>
                                            <p:cond delay="1999"/>
                                          </p:stCondLst>
                                        </p:cTn>
                                        <p:tgtEl>
                                          <p:spTgt spid="449542"/>
                                        </p:tgtEl>
                                        <p:attrNameLst>
                                          <p:attrName>style.visibility</p:attrName>
                                        </p:attrNameLst>
                                      </p:cBhvr>
                                      <p:to>
                                        <p:strVal val="hidden"/>
                                      </p:to>
                                    </p:set>
                                  </p:childTnLst>
                                </p:cTn>
                              </p:par>
                            </p:childTnLst>
                          </p:cTn>
                        </p:par>
                        <p:par>
                          <p:cTn id="226" fill="hold">
                            <p:stCondLst>
                              <p:cond delay="8500"/>
                            </p:stCondLst>
                            <p:childTnLst>
                              <p:par>
                                <p:cTn id="227" presetID="10" presetClass="exit" presetSubtype="0" fill="hold" grpId="2" nodeType="afterEffect">
                                  <p:stCondLst>
                                    <p:cond delay="0"/>
                                  </p:stCondLst>
                                  <p:childTnLst>
                                    <p:animEffect transition="out" filter="fade">
                                      <p:cBhvr>
                                        <p:cTn id="228" dur="2000"/>
                                        <p:tgtEl>
                                          <p:spTgt spid="449548"/>
                                        </p:tgtEl>
                                      </p:cBhvr>
                                    </p:animEffect>
                                    <p:set>
                                      <p:cBhvr>
                                        <p:cTn id="229" dur="1" fill="hold">
                                          <p:stCondLst>
                                            <p:cond delay="1999"/>
                                          </p:stCondLst>
                                        </p:cTn>
                                        <p:tgtEl>
                                          <p:spTgt spid="449548"/>
                                        </p:tgtEl>
                                        <p:attrNameLst>
                                          <p:attrName>style.visibility</p:attrName>
                                        </p:attrNameLst>
                                      </p:cBhvr>
                                      <p:to>
                                        <p:strVal val="hidden"/>
                                      </p:to>
                                    </p:set>
                                  </p:childTnLst>
                                </p:cTn>
                              </p:par>
                            </p:childTnLst>
                          </p:cTn>
                        </p:par>
                        <p:par>
                          <p:cTn id="230" fill="hold">
                            <p:stCondLst>
                              <p:cond delay="10500"/>
                            </p:stCondLst>
                            <p:childTnLst>
                              <p:par>
                                <p:cTn id="231" presetID="10" presetClass="exit" presetSubtype="0" fill="hold" grpId="2" nodeType="afterEffect">
                                  <p:stCondLst>
                                    <p:cond delay="0"/>
                                  </p:stCondLst>
                                  <p:childTnLst>
                                    <p:animEffect transition="out" filter="fade">
                                      <p:cBhvr>
                                        <p:cTn id="232" dur="2000"/>
                                        <p:tgtEl>
                                          <p:spTgt spid="449549"/>
                                        </p:tgtEl>
                                      </p:cBhvr>
                                    </p:animEffect>
                                    <p:set>
                                      <p:cBhvr>
                                        <p:cTn id="233" dur="1" fill="hold">
                                          <p:stCondLst>
                                            <p:cond delay="1999"/>
                                          </p:stCondLst>
                                        </p:cTn>
                                        <p:tgtEl>
                                          <p:spTgt spid="449549"/>
                                        </p:tgtEl>
                                        <p:attrNameLst>
                                          <p:attrName>style.visibility</p:attrName>
                                        </p:attrNameLst>
                                      </p:cBhvr>
                                      <p:to>
                                        <p:strVal val="hidden"/>
                                      </p:to>
                                    </p:set>
                                  </p:childTnLst>
                                </p:cTn>
                              </p:par>
                            </p:childTnLst>
                          </p:cTn>
                        </p:par>
                        <p:par>
                          <p:cTn id="234" fill="hold">
                            <p:stCondLst>
                              <p:cond delay="12500"/>
                            </p:stCondLst>
                            <p:childTnLst>
                              <p:par>
                                <p:cTn id="235" presetID="10" presetClass="exit" presetSubtype="0" fill="hold" grpId="1" nodeType="afterEffect">
                                  <p:stCondLst>
                                    <p:cond delay="0"/>
                                  </p:stCondLst>
                                  <p:childTnLst>
                                    <p:animEffect transition="out" filter="fade">
                                      <p:cBhvr>
                                        <p:cTn id="236" dur="2000"/>
                                        <p:tgtEl>
                                          <p:spTgt spid="449550"/>
                                        </p:tgtEl>
                                      </p:cBhvr>
                                    </p:animEffect>
                                    <p:set>
                                      <p:cBhvr>
                                        <p:cTn id="237" dur="1" fill="hold">
                                          <p:stCondLst>
                                            <p:cond delay="1999"/>
                                          </p:stCondLst>
                                        </p:cTn>
                                        <p:tgtEl>
                                          <p:spTgt spid="449550"/>
                                        </p:tgtEl>
                                        <p:attrNameLst>
                                          <p:attrName>style.visibility</p:attrName>
                                        </p:attrNameLst>
                                      </p:cBhvr>
                                      <p:to>
                                        <p:strVal val="hidden"/>
                                      </p:to>
                                    </p:set>
                                  </p:childTnLst>
                                </p:cTn>
                              </p:par>
                            </p:childTnLst>
                          </p:cTn>
                        </p:par>
                        <p:par>
                          <p:cTn id="238" fill="hold">
                            <p:stCondLst>
                              <p:cond delay="14500"/>
                            </p:stCondLst>
                            <p:childTnLst>
                              <p:par>
                                <p:cTn id="239" presetID="10" presetClass="exit" presetSubtype="0" fill="hold" grpId="2" nodeType="afterEffect">
                                  <p:stCondLst>
                                    <p:cond delay="0"/>
                                  </p:stCondLst>
                                  <p:childTnLst>
                                    <p:animEffect transition="out" filter="fade">
                                      <p:cBhvr>
                                        <p:cTn id="240" dur="2000"/>
                                        <p:tgtEl>
                                          <p:spTgt spid="449551"/>
                                        </p:tgtEl>
                                      </p:cBhvr>
                                    </p:animEffect>
                                    <p:set>
                                      <p:cBhvr>
                                        <p:cTn id="241" dur="1" fill="hold">
                                          <p:stCondLst>
                                            <p:cond delay="1999"/>
                                          </p:stCondLst>
                                        </p:cTn>
                                        <p:tgtEl>
                                          <p:spTgt spid="449551"/>
                                        </p:tgtEl>
                                        <p:attrNameLst>
                                          <p:attrName>style.visibility</p:attrName>
                                        </p:attrNameLst>
                                      </p:cBhvr>
                                      <p:to>
                                        <p:strVal val="hidden"/>
                                      </p:to>
                                    </p:set>
                                  </p:childTnLst>
                                </p:cTn>
                              </p:par>
                            </p:childTnLst>
                          </p:cTn>
                        </p:par>
                        <p:par>
                          <p:cTn id="242" fill="hold">
                            <p:stCondLst>
                              <p:cond delay="16500"/>
                            </p:stCondLst>
                            <p:childTnLst>
                              <p:par>
                                <p:cTn id="243" presetID="10" presetClass="exit" presetSubtype="0" fill="hold" grpId="2" nodeType="afterEffect">
                                  <p:stCondLst>
                                    <p:cond delay="0"/>
                                  </p:stCondLst>
                                  <p:childTnLst>
                                    <p:animEffect transition="out" filter="fade">
                                      <p:cBhvr>
                                        <p:cTn id="244" dur="2000"/>
                                        <p:tgtEl>
                                          <p:spTgt spid="449556"/>
                                        </p:tgtEl>
                                      </p:cBhvr>
                                    </p:animEffect>
                                    <p:set>
                                      <p:cBhvr>
                                        <p:cTn id="245" dur="1" fill="hold">
                                          <p:stCondLst>
                                            <p:cond delay="1999"/>
                                          </p:stCondLst>
                                        </p:cTn>
                                        <p:tgtEl>
                                          <p:spTgt spid="449556"/>
                                        </p:tgtEl>
                                        <p:attrNameLst>
                                          <p:attrName>style.visibility</p:attrName>
                                        </p:attrNameLst>
                                      </p:cBhvr>
                                      <p:to>
                                        <p:strVal val="hidden"/>
                                      </p:to>
                                    </p:set>
                                  </p:childTnLst>
                                </p:cTn>
                              </p:par>
                            </p:childTnLst>
                          </p:cTn>
                        </p:par>
                        <p:par>
                          <p:cTn id="246" fill="hold">
                            <p:stCondLst>
                              <p:cond delay="18500"/>
                            </p:stCondLst>
                            <p:childTnLst>
                              <p:par>
                                <p:cTn id="247" presetID="10" presetClass="exit" presetSubtype="0" fill="hold" grpId="1" nodeType="afterEffect">
                                  <p:stCondLst>
                                    <p:cond delay="0"/>
                                  </p:stCondLst>
                                  <p:childTnLst>
                                    <p:animEffect transition="out" filter="fade">
                                      <p:cBhvr>
                                        <p:cTn id="248" dur="2000"/>
                                        <p:tgtEl>
                                          <p:spTgt spid="449557"/>
                                        </p:tgtEl>
                                      </p:cBhvr>
                                    </p:animEffect>
                                    <p:set>
                                      <p:cBhvr>
                                        <p:cTn id="249" dur="1" fill="hold">
                                          <p:stCondLst>
                                            <p:cond delay="1999"/>
                                          </p:stCondLst>
                                        </p:cTn>
                                        <p:tgtEl>
                                          <p:spTgt spid="449557"/>
                                        </p:tgtEl>
                                        <p:attrNameLst>
                                          <p:attrName>style.visibility</p:attrName>
                                        </p:attrNameLst>
                                      </p:cBhvr>
                                      <p:to>
                                        <p:strVal val="hidden"/>
                                      </p:to>
                                    </p:set>
                                  </p:childTnLst>
                                </p:cTn>
                              </p:par>
                            </p:childTnLst>
                          </p:cTn>
                        </p:par>
                      </p:childTnLst>
                    </p:cTn>
                  </p:par>
                  <p:par>
                    <p:cTn id="250" fill="hold">
                      <p:stCondLst>
                        <p:cond delay="indefinite"/>
                      </p:stCondLst>
                      <p:childTnLst>
                        <p:par>
                          <p:cTn id="251" fill="hold">
                            <p:stCondLst>
                              <p:cond delay="0"/>
                            </p:stCondLst>
                            <p:childTnLst>
                              <p:par>
                                <p:cTn id="252" presetID="10" presetClass="entr" presetSubtype="0" fill="hold" nodeType="clickEffect">
                                  <p:stCondLst>
                                    <p:cond delay="0"/>
                                  </p:stCondLst>
                                  <p:childTnLst>
                                    <p:set>
                                      <p:cBhvr>
                                        <p:cTn id="253" dur="1" fill="hold">
                                          <p:stCondLst>
                                            <p:cond delay="0"/>
                                          </p:stCondLst>
                                        </p:cTn>
                                        <p:tgtEl>
                                          <p:spTgt spid="2"/>
                                        </p:tgtEl>
                                        <p:attrNameLst>
                                          <p:attrName>style.visibility</p:attrName>
                                        </p:attrNameLst>
                                      </p:cBhvr>
                                      <p:to>
                                        <p:strVal val="visible"/>
                                      </p:to>
                                    </p:set>
                                    <p:animEffect transition="in" filter="fade">
                                      <p:cBhvr>
                                        <p:cTn id="254" dur="2000"/>
                                        <p:tgtEl>
                                          <p:spTgt spid="2"/>
                                        </p:tgtEl>
                                      </p:cBhvr>
                                    </p:animEffect>
                                  </p:childTnLst>
                                </p:cTn>
                              </p:par>
                            </p:childTnLst>
                          </p:cTn>
                        </p:par>
                      </p:childTnLst>
                    </p:cTn>
                  </p:par>
                  <p:par>
                    <p:cTn id="255" fill="hold">
                      <p:stCondLst>
                        <p:cond delay="indefinite"/>
                      </p:stCondLst>
                      <p:childTnLst>
                        <p:par>
                          <p:cTn id="256" fill="hold">
                            <p:stCondLst>
                              <p:cond delay="0"/>
                            </p:stCondLst>
                            <p:childTnLst>
                              <p:par>
                                <p:cTn id="257" presetID="9" presetClass="entr" presetSubtype="0" fill="hold" grpId="0" nodeType="clickEffect">
                                  <p:stCondLst>
                                    <p:cond delay="0"/>
                                  </p:stCondLst>
                                  <p:childTnLst>
                                    <p:set>
                                      <p:cBhvr>
                                        <p:cTn id="258" dur="1" fill="hold">
                                          <p:stCondLst>
                                            <p:cond delay="0"/>
                                          </p:stCondLst>
                                        </p:cTn>
                                        <p:tgtEl>
                                          <p:spTgt spid="449567"/>
                                        </p:tgtEl>
                                        <p:attrNameLst>
                                          <p:attrName>style.visibility</p:attrName>
                                        </p:attrNameLst>
                                      </p:cBhvr>
                                      <p:to>
                                        <p:strVal val="visible"/>
                                      </p:to>
                                    </p:set>
                                    <p:animEffect transition="in" filter="dissolve">
                                      <p:cBhvr>
                                        <p:cTn id="259" dur="500"/>
                                        <p:tgtEl>
                                          <p:spTgt spid="449567"/>
                                        </p:tgtEl>
                                      </p:cBhvr>
                                    </p:animEffect>
                                  </p:childTnLst>
                                </p:cTn>
                              </p:par>
                            </p:childTnLst>
                          </p:cTn>
                        </p:par>
                      </p:childTnLst>
                    </p:cTn>
                  </p:par>
                  <p:par>
                    <p:cTn id="260" fill="hold">
                      <p:stCondLst>
                        <p:cond delay="indefinite"/>
                      </p:stCondLst>
                      <p:childTnLst>
                        <p:par>
                          <p:cTn id="261" fill="hold">
                            <p:stCondLst>
                              <p:cond delay="0"/>
                            </p:stCondLst>
                            <p:childTnLst>
                              <p:par>
                                <p:cTn id="262" presetID="9" presetClass="entr" presetSubtype="0" fill="hold" grpId="0" nodeType="clickEffect">
                                  <p:stCondLst>
                                    <p:cond delay="0"/>
                                  </p:stCondLst>
                                  <p:childTnLst>
                                    <p:set>
                                      <p:cBhvr>
                                        <p:cTn id="263" dur="1" fill="hold">
                                          <p:stCondLst>
                                            <p:cond delay="0"/>
                                          </p:stCondLst>
                                        </p:cTn>
                                        <p:tgtEl>
                                          <p:spTgt spid="449566"/>
                                        </p:tgtEl>
                                        <p:attrNameLst>
                                          <p:attrName>style.visibility</p:attrName>
                                        </p:attrNameLst>
                                      </p:cBhvr>
                                      <p:to>
                                        <p:strVal val="visible"/>
                                      </p:to>
                                    </p:set>
                                    <p:animEffect transition="in" filter="dissolve">
                                      <p:cBhvr>
                                        <p:cTn id="264" dur="500"/>
                                        <p:tgtEl>
                                          <p:spTgt spid="449566"/>
                                        </p:tgtEl>
                                      </p:cBhvr>
                                    </p:animEffect>
                                  </p:childTnLst>
                                </p:cTn>
                              </p:par>
                            </p:childTnLst>
                          </p:cTn>
                        </p:par>
                      </p:childTnLst>
                    </p:cTn>
                  </p:par>
                  <p:par>
                    <p:cTn id="265" fill="hold">
                      <p:stCondLst>
                        <p:cond delay="indefinite"/>
                      </p:stCondLst>
                      <p:childTnLst>
                        <p:par>
                          <p:cTn id="266" fill="hold">
                            <p:stCondLst>
                              <p:cond delay="0"/>
                            </p:stCondLst>
                            <p:childTnLst>
                              <p:par>
                                <p:cTn id="267" presetID="22" presetClass="entr" presetSubtype="4" fill="hold" grpId="0" nodeType="clickEffect">
                                  <p:stCondLst>
                                    <p:cond delay="0"/>
                                  </p:stCondLst>
                                  <p:childTnLst>
                                    <p:set>
                                      <p:cBhvr>
                                        <p:cTn id="268" dur="1" fill="hold">
                                          <p:stCondLst>
                                            <p:cond delay="0"/>
                                          </p:stCondLst>
                                        </p:cTn>
                                        <p:tgtEl>
                                          <p:spTgt spid="449586"/>
                                        </p:tgtEl>
                                        <p:attrNameLst>
                                          <p:attrName>style.visibility</p:attrName>
                                        </p:attrNameLst>
                                      </p:cBhvr>
                                      <p:to>
                                        <p:strVal val="visible"/>
                                      </p:to>
                                    </p:set>
                                    <p:animEffect transition="in" filter="wipe(down)">
                                      <p:cBhvr>
                                        <p:cTn id="269" dur="500"/>
                                        <p:tgtEl>
                                          <p:spTgt spid="449586"/>
                                        </p:tgtEl>
                                      </p:cBhvr>
                                    </p:animEffect>
                                  </p:childTnLst>
                                </p:cTn>
                              </p:par>
                            </p:childTnLst>
                          </p:cTn>
                        </p:par>
                        <p:par>
                          <p:cTn id="270" fill="hold">
                            <p:stCondLst>
                              <p:cond delay="500"/>
                            </p:stCondLst>
                            <p:childTnLst>
                              <p:par>
                                <p:cTn id="271" presetID="22" presetClass="entr" presetSubtype="4" fill="hold" grpId="0" nodeType="afterEffect">
                                  <p:stCondLst>
                                    <p:cond delay="0"/>
                                  </p:stCondLst>
                                  <p:childTnLst>
                                    <p:set>
                                      <p:cBhvr>
                                        <p:cTn id="272" dur="1" fill="hold">
                                          <p:stCondLst>
                                            <p:cond delay="0"/>
                                          </p:stCondLst>
                                        </p:cTn>
                                        <p:tgtEl>
                                          <p:spTgt spid="449587"/>
                                        </p:tgtEl>
                                        <p:attrNameLst>
                                          <p:attrName>style.visibility</p:attrName>
                                        </p:attrNameLst>
                                      </p:cBhvr>
                                      <p:to>
                                        <p:strVal val="visible"/>
                                      </p:to>
                                    </p:set>
                                    <p:animEffect transition="in" filter="wipe(down)">
                                      <p:cBhvr>
                                        <p:cTn id="273" dur="500"/>
                                        <p:tgtEl>
                                          <p:spTgt spid="449587"/>
                                        </p:tgtEl>
                                      </p:cBhvr>
                                    </p:animEffect>
                                  </p:childTnLst>
                                </p:cTn>
                              </p:par>
                            </p:childTnLst>
                          </p:cTn>
                        </p:par>
                      </p:childTnLst>
                    </p:cTn>
                  </p:par>
                  <p:par>
                    <p:cTn id="274" fill="hold">
                      <p:stCondLst>
                        <p:cond delay="indefinite"/>
                      </p:stCondLst>
                      <p:childTnLst>
                        <p:par>
                          <p:cTn id="275" fill="hold">
                            <p:stCondLst>
                              <p:cond delay="0"/>
                            </p:stCondLst>
                            <p:childTnLst>
                              <p:par>
                                <p:cTn id="276" presetID="10" presetClass="entr" presetSubtype="0" fill="hold" nodeType="clickEffect">
                                  <p:stCondLst>
                                    <p:cond delay="0"/>
                                  </p:stCondLst>
                                  <p:childTnLst>
                                    <p:set>
                                      <p:cBhvr>
                                        <p:cTn id="277" dur="1" fill="hold">
                                          <p:stCondLst>
                                            <p:cond delay="0"/>
                                          </p:stCondLst>
                                        </p:cTn>
                                        <p:tgtEl>
                                          <p:spTgt spid="3"/>
                                        </p:tgtEl>
                                        <p:attrNameLst>
                                          <p:attrName>style.visibility</p:attrName>
                                        </p:attrNameLst>
                                      </p:cBhvr>
                                      <p:to>
                                        <p:strVal val="visible"/>
                                      </p:to>
                                    </p:set>
                                    <p:animEffect transition="in" filter="fade">
                                      <p:cBhvr>
                                        <p:cTn id="278" dur="2000"/>
                                        <p:tgtEl>
                                          <p:spTgt spid="3"/>
                                        </p:tgtEl>
                                      </p:cBhvr>
                                    </p:animEffect>
                                  </p:childTnLst>
                                </p:cTn>
                              </p:par>
                            </p:childTnLst>
                          </p:cTn>
                        </p:par>
                      </p:childTnLst>
                    </p:cTn>
                  </p:par>
                  <p:par>
                    <p:cTn id="279" fill="hold">
                      <p:stCondLst>
                        <p:cond delay="indefinite"/>
                      </p:stCondLst>
                      <p:childTnLst>
                        <p:par>
                          <p:cTn id="280" fill="hold">
                            <p:stCondLst>
                              <p:cond delay="0"/>
                            </p:stCondLst>
                            <p:childTnLst>
                              <p:par>
                                <p:cTn id="281" presetID="9" presetClass="entr" presetSubtype="0" fill="hold" grpId="0" nodeType="clickEffect">
                                  <p:stCondLst>
                                    <p:cond delay="0"/>
                                  </p:stCondLst>
                                  <p:childTnLst>
                                    <p:set>
                                      <p:cBhvr>
                                        <p:cTn id="282" dur="1" fill="hold">
                                          <p:stCondLst>
                                            <p:cond delay="0"/>
                                          </p:stCondLst>
                                        </p:cTn>
                                        <p:tgtEl>
                                          <p:spTgt spid="449568"/>
                                        </p:tgtEl>
                                        <p:attrNameLst>
                                          <p:attrName>style.visibility</p:attrName>
                                        </p:attrNameLst>
                                      </p:cBhvr>
                                      <p:to>
                                        <p:strVal val="visible"/>
                                      </p:to>
                                    </p:set>
                                    <p:animEffect transition="in" filter="dissolve">
                                      <p:cBhvr>
                                        <p:cTn id="283" dur="500"/>
                                        <p:tgtEl>
                                          <p:spTgt spid="449568"/>
                                        </p:tgtEl>
                                      </p:cBhvr>
                                    </p:animEffect>
                                  </p:childTnLst>
                                </p:cTn>
                              </p:par>
                            </p:childTnLst>
                          </p:cTn>
                        </p:par>
                      </p:childTnLst>
                    </p:cTn>
                  </p:par>
                  <p:par>
                    <p:cTn id="284" fill="hold">
                      <p:stCondLst>
                        <p:cond delay="indefinite"/>
                      </p:stCondLst>
                      <p:childTnLst>
                        <p:par>
                          <p:cTn id="285" fill="hold">
                            <p:stCondLst>
                              <p:cond delay="0"/>
                            </p:stCondLst>
                            <p:childTnLst>
                              <p:par>
                                <p:cTn id="286" presetID="9" presetClass="entr" presetSubtype="0" fill="hold" grpId="0" nodeType="clickEffect">
                                  <p:stCondLst>
                                    <p:cond delay="0"/>
                                  </p:stCondLst>
                                  <p:childTnLst>
                                    <p:set>
                                      <p:cBhvr>
                                        <p:cTn id="287" dur="1" fill="hold">
                                          <p:stCondLst>
                                            <p:cond delay="0"/>
                                          </p:stCondLst>
                                        </p:cTn>
                                        <p:tgtEl>
                                          <p:spTgt spid="449569"/>
                                        </p:tgtEl>
                                        <p:attrNameLst>
                                          <p:attrName>style.visibility</p:attrName>
                                        </p:attrNameLst>
                                      </p:cBhvr>
                                      <p:to>
                                        <p:strVal val="visible"/>
                                      </p:to>
                                    </p:set>
                                    <p:animEffect transition="in" filter="dissolve">
                                      <p:cBhvr>
                                        <p:cTn id="288" dur="500"/>
                                        <p:tgtEl>
                                          <p:spTgt spid="449569"/>
                                        </p:tgtEl>
                                      </p:cBhvr>
                                    </p:animEffect>
                                  </p:childTnLst>
                                </p:cTn>
                              </p:par>
                            </p:childTnLst>
                          </p:cTn>
                        </p:par>
                      </p:childTnLst>
                    </p:cTn>
                  </p:par>
                  <p:par>
                    <p:cTn id="289" fill="hold">
                      <p:stCondLst>
                        <p:cond delay="indefinite"/>
                      </p:stCondLst>
                      <p:childTnLst>
                        <p:par>
                          <p:cTn id="290" fill="hold">
                            <p:stCondLst>
                              <p:cond delay="0"/>
                            </p:stCondLst>
                            <p:childTnLst>
                              <p:par>
                                <p:cTn id="291" presetID="22" presetClass="entr" presetSubtype="4" fill="hold" grpId="0" nodeType="clickEffect">
                                  <p:stCondLst>
                                    <p:cond delay="0"/>
                                  </p:stCondLst>
                                  <p:childTnLst>
                                    <p:set>
                                      <p:cBhvr>
                                        <p:cTn id="292" dur="1" fill="hold">
                                          <p:stCondLst>
                                            <p:cond delay="0"/>
                                          </p:stCondLst>
                                        </p:cTn>
                                        <p:tgtEl>
                                          <p:spTgt spid="449588"/>
                                        </p:tgtEl>
                                        <p:attrNameLst>
                                          <p:attrName>style.visibility</p:attrName>
                                        </p:attrNameLst>
                                      </p:cBhvr>
                                      <p:to>
                                        <p:strVal val="visible"/>
                                      </p:to>
                                    </p:set>
                                    <p:animEffect transition="in" filter="wipe(down)">
                                      <p:cBhvr>
                                        <p:cTn id="293" dur="500"/>
                                        <p:tgtEl>
                                          <p:spTgt spid="449588"/>
                                        </p:tgtEl>
                                      </p:cBhvr>
                                    </p:animEffect>
                                  </p:childTnLst>
                                </p:cTn>
                              </p:par>
                            </p:childTnLst>
                          </p:cTn>
                        </p:par>
                        <p:par>
                          <p:cTn id="294" fill="hold">
                            <p:stCondLst>
                              <p:cond delay="500"/>
                            </p:stCondLst>
                            <p:childTnLst>
                              <p:par>
                                <p:cTn id="295" presetID="22" presetClass="entr" presetSubtype="4" fill="hold" grpId="0" nodeType="afterEffect">
                                  <p:stCondLst>
                                    <p:cond delay="0"/>
                                  </p:stCondLst>
                                  <p:childTnLst>
                                    <p:set>
                                      <p:cBhvr>
                                        <p:cTn id="296" dur="1" fill="hold">
                                          <p:stCondLst>
                                            <p:cond delay="0"/>
                                          </p:stCondLst>
                                        </p:cTn>
                                        <p:tgtEl>
                                          <p:spTgt spid="449589"/>
                                        </p:tgtEl>
                                        <p:attrNameLst>
                                          <p:attrName>style.visibility</p:attrName>
                                        </p:attrNameLst>
                                      </p:cBhvr>
                                      <p:to>
                                        <p:strVal val="visible"/>
                                      </p:to>
                                    </p:set>
                                    <p:animEffect transition="in" filter="wipe(down)">
                                      <p:cBhvr>
                                        <p:cTn id="297" dur="500"/>
                                        <p:tgtEl>
                                          <p:spTgt spid="449589"/>
                                        </p:tgtEl>
                                      </p:cBhvr>
                                    </p:animEffect>
                                  </p:childTnLst>
                                </p:cTn>
                              </p:par>
                            </p:childTnLst>
                          </p:cTn>
                        </p:par>
                      </p:childTnLst>
                    </p:cTn>
                  </p:par>
                  <p:par>
                    <p:cTn id="298" fill="hold">
                      <p:stCondLst>
                        <p:cond delay="indefinite"/>
                      </p:stCondLst>
                      <p:childTnLst>
                        <p:par>
                          <p:cTn id="299" fill="hold">
                            <p:stCondLst>
                              <p:cond delay="0"/>
                            </p:stCondLst>
                            <p:childTnLst>
                              <p:par>
                                <p:cTn id="300" presetID="10" presetClass="entr" presetSubtype="0" fill="hold" nodeType="clickEffect">
                                  <p:stCondLst>
                                    <p:cond delay="0"/>
                                  </p:stCondLst>
                                  <p:childTnLst>
                                    <p:set>
                                      <p:cBhvr>
                                        <p:cTn id="301" dur="1" fill="hold">
                                          <p:stCondLst>
                                            <p:cond delay="0"/>
                                          </p:stCondLst>
                                        </p:cTn>
                                        <p:tgtEl>
                                          <p:spTgt spid="4"/>
                                        </p:tgtEl>
                                        <p:attrNameLst>
                                          <p:attrName>style.visibility</p:attrName>
                                        </p:attrNameLst>
                                      </p:cBhvr>
                                      <p:to>
                                        <p:strVal val="visible"/>
                                      </p:to>
                                    </p:set>
                                    <p:animEffect transition="in" filter="fade">
                                      <p:cBhvr>
                                        <p:cTn id="302" dur="2000"/>
                                        <p:tgtEl>
                                          <p:spTgt spid="4"/>
                                        </p:tgtEl>
                                      </p:cBhvr>
                                    </p:animEffect>
                                  </p:childTnLst>
                                </p:cTn>
                              </p:par>
                            </p:childTnLst>
                          </p:cTn>
                        </p:par>
                      </p:childTnLst>
                    </p:cTn>
                  </p:par>
                  <p:par>
                    <p:cTn id="303" fill="hold">
                      <p:stCondLst>
                        <p:cond delay="indefinite"/>
                      </p:stCondLst>
                      <p:childTnLst>
                        <p:par>
                          <p:cTn id="304" fill="hold">
                            <p:stCondLst>
                              <p:cond delay="0"/>
                            </p:stCondLst>
                            <p:childTnLst>
                              <p:par>
                                <p:cTn id="305" presetID="9" presetClass="entr" presetSubtype="0" fill="hold" grpId="0" nodeType="clickEffect">
                                  <p:stCondLst>
                                    <p:cond delay="0"/>
                                  </p:stCondLst>
                                  <p:childTnLst>
                                    <p:set>
                                      <p:cBhvr>
                                        <p:cTn id="306" dur="1" fill="hold">
                                          <p:stCondLst>
                                            <p:cond delay="0"/>
                                          </p:stCondLst>
                                        </p:cTn>
                                        <p:tgtEl>
                                          <p:spTgt spid="449571"/>
                                        </p:tgtEl>
                                        <p:attrNameLst>
                                          <p:attrName>style.visibility</p:attrName>
                                        </p:attrNameLst>
                                      </p:cBhvr>
                                      <p:to>
                                        <p:strVal val="visible"/>
                                      </p:to>
                                    </p:set>
                                    <p:animEffect transition="in" filter="dissolve">
                                      <p:cBhvr>
                                        <p:cTn id="307" dur="500"/>
                                        <p:tgtEl>
                                          <p:spTgt spid="449571"/>
                                        </p:tgtEl>
                                      </p:cBhvr>
                                    </p:animEffect>
                                  </p:childTnLst>
                                </p:cTn>
                              </p:par>
                            </p:childTnLst>
                          </p:cTn>
                        </p:par>
                      </p:childTnLst>
                    </p:cTn>
                  </p:par>
                  <p:par>
                    <p:cTn id="308" fill="hold">
                      <p:stCondLst>
                        <p:cond delay="indefinite"/>
                      </p:stCondLst>
                      <p:childTnLst>
                        <p:par>
                          <p:cTn id="309" fill="hold">
                            <p:stCondLst>
                              <p:cond delay="0"/>
                            </p:stCondLst>
                            <p:childTnLst>
                              <p:par>
                                <p:cTn id="310" presetID="9" presetClass="entr" presetSubtype="0" fill="hold" grpId="0" nodeType="clickEffect">
                                  <p:stCondLst>
                                    <p:cond delay="0"/>
                                  </p:stCondLst>
                                  <p:childTnLst>
                                    <p:set>
                                      <p:cBhvr>
                                        <p:cTn id="311" dur="1" fill="hold">
                                          <p:stCondLst>
                                            <p:cond delay="0"/>
                                          </p:stCondLst>
                                        </p:cTn>
                                        <p:tgtEl>
                                          <p:spTgt spid="449570"/>
                                        </p:tgtEl>
                                        <p:attrNameLst>
                                          <p:attrName>style.visibility</p:attrName>
                                        </p:attrNameLst>
                                      </p:cBhvr>
                                      <p:to>
                                        <p:strVal val="visible"/>
                                      </p:to>
                                    </p:set>
                                    <p:animEffect transition="in" filter="dissolve">
                                      <p:cBhvr>
                                        <p:cTn id="312" dur="500"/>
                                        <p:tgtEl>
                                          <p:spTgt spid="449570"/>
                                        </p:tgtEl>
                                      </p:cBhvr>
                                    </p:animEffect>
                                  </p:childTnLst>
                                </p:cTn>
                              </p:par>
                            </p:childTnLst>
                          </p:cTn>
                        </p:par>
                      </p:childTnLst>
                    </p:cTn>
                  </p:par>
                  <p:par>
                    <p:cTn id="313" fill="hold">
                      <p:stCondLst>
                        <p:cond delay="indefinite"/>
                      </p:stCondLst>
                      <p:childTnLst>
                        <p:par>
                          <p:cTn id="314" fill="hold">
                            <p:stCondLst>
                              <p:cond delay="0"/>
                            </p:stCondLst>
                            <p:childTnLst>
                              <p:par>
                                <p:cTn id="315" presetID="22" presetClass="entr" presetSubtype="4" fill="hold" grpId="0" nodeType="clickEffect">
                                  <p:stCondLst>
                                    <p:cond delay="0"/>
                                  </p:stCondLst>
                                  <p:childTnLst>
                                    <p:set>
                                      <p:cBhvr>
                                        <p:cTn id="316" dur="1" fill="hold">
                                          <p:stCondLst>
                                            <p:cond delay="0"/>
                                          </p:stCondLst>
                                        </p:cTn>
                                        <p:tgtEl>
                                          <p:spTgt spid="449590"/>
                                        </p:tgtEl>
                                        <p:attrNameLst>
                                          <p:attrName>style.visibility</p:attrName>
                                        </p:attrNameLst>
                                      </p:cBhvr>
                                      <p:to>
                                        <p:strVal val="visible"/>
                                      </p:to>
                                    </p:set>
                                    <p:animEffect transition="in" filter="wipe(down)">
                                      <p:cBhvr>
                                        <p:cTn id="317" dur="500"/>
                                        <p:tgtEl>
                                          <p:spTgt spid="449590"/>
                                        </p:tgtEl>
                                      </p:cBhvr>
                                    </p:animEffect>
                                  </p:childTnLst>
                                </p:cTn>
                              </p:par>
                            </p:childTnLst>
                          </p:cTn>
                        </p:par>
                        <p:par>
                          <p:cTn id="318" fill="hold">
                            <p:stCondLst>
                              <p:cond delay="500"/>
                            </p:stCondLst>
                            <p:childTnLst>
                              <p:par>
                                <p:cTn id="319" presetID="22" presetClass="entr" presetSubtype="4" fill="hold" grpId="0" nodeType="afterEffect">
                                  <p:stCondLst>
                                    <p:cond delay="0"/>
                                  </p:stCondLst>
                                  <p:childTnLst>
                                    <p:set>
                                      <p:cBhvr>
                                        <p:cTn id="320" dur="1" fill="hold">
                                          <p:stCondLst>
                                            <p:cond delay="0"/>
                                          </p:stCondLst>
                                        </p:cTn>
                                        <p:tgtEl>
                                          <p:spTgt spid="449591"/>
                                        </p:tgtEl>
                                        <p:attrNameLst>
                                          <p:attrName>style.visibility</p:attrName>
                                        </p:attrNameLst>
                                      </p:cBhvr>
                                      <p:to>
                                        <p:strVal val="visible"/>
                                      </p:to>
                                    </p:set>
                                    <p:animEffect transition="in" filter="wipe(down)">
                                      <p:cBhvr>
                                        <p:cTn id="321" dur="500"/>
                                        <p:tgtEl>
                                          <p:spTgt spid="449591"/>
                                        </p:tgtEl>
                                      </p:cBhvr>
                                    </p:animEffect>
                                  </p:childTnLst>
                                </p:cTn>
                              </p:par>
                            </p:childTnLst>
                          </p:cTn>
                        </p:par>
                      </p:childTnLst>
                    </p:cTn>
                  </p:par>
                  <p:par>
                    <p:cTn id="322" fill="hold">
                      <p:stCondLst>
                        <p:cond delay="indefinite"/>
                      </p:stCondLst>
                      <p:childTnLst>
                        <p:par>
                          <p:cTn id="323" fill="hold">
                            <p:stCondLst>
                              <p:cond delay="0"/>
                            </p:stCondLst>
                            <p:childTnLst>
                              <p:par>
                                <p:cTn id="324" presetID="10" presetClass="entr" presetSubtype="0" fill="hold" nodeType="clickEffect">
                                  <p:stCondLst>
                                    <p:cond delay="0"/>
                                  </p:stCondLst>
                                  <p:childTnLst>
                                    <p:set>
                                      <p:cBhvr>
                                        <p:cTn id="325" dur="1" fill="hold">
                                          <p:stCondLst>
                                            <p:cond delay="0"/>
                                          </p:stCondLst>
                                        </p:cTn>
                                        <p:tgtEl>
                                          <p:spTgt spid="5"/>
                                        </p:tgtEl>
                                        <p:attrNameLst>
                                          <p:attrName>style.visibility</p:attrName>
                                        </p:attrNameLst>
                                      </p:cBhvr>
                                      <p:to>
                                        <p:strVal val="visible"/>
                                      </p:to>
                                    </p:set>
                                    <p:animEffect transition="in" filter="fade">
                                      <p:cBhvr>
                                        <p:cTn id="326" dur="2000"/>
                                        <p:tgtEl>
                                          <p:spTgt spid="5"/>
                                        </p:tgtEl>
                                      </p:cBhvr>
                                    </p:animEffect>
                                  </p:childTnLst>
                                </p:cTn>
                              </p:par>
                            </p:childTnLst>
                          </p:cTn>
                        </p:par>
                      </p:childTnLst>
                    </p:cTn>
                  </p:par>
                  <p:par>
                    <p:cTn id="327" fill="hold">
                      <p:stCondLst>
                        <p:cond delay="indefinite"/>
                      </p:stCondLst>
                      <p:childTnLst>
                        <p:par>
                          <p:cTn id="328" fill="hold">
                            <p:stCondLst>
                              <p:cond delay="0"/>
                            </p:stCondLst>
                            <p:childTnLst>
                              <p:par>
                                <p:cTn id="329" presetID="9" presetClass="entr" presetSubtype="0" fill="hold" grpId="0" nodeType="clickEffect">
                                  <p:stCondLst>
                                    <p:cond delay="0"/>
                                  </p:stCondLst>
                                  <p:childTnLst>
                                    <p:set>
                                      <p:cBhvr>
                                        <p:cTn id="330" dur="1" fill="hold">
                                          <p:stCondLst>
                                            <p:cond delay="0"/>
                                          </p:stCondLst>
                                        </p:cTn>
                                        <p:tgtEl>
                                          <p:spTgt spid="449573"/>
                                        </p:tgtEl>
                                        <p:attrNameLst>
                                          <p:attrName>style.visibility</p:attrName>
                                        </p:attrNameLst>
                                      </p:cBhvr>
                                      <p:to>
                                        <p:strVal val="visible"/>
                                      </p:to>
                                    </p:set>
                                    <p:animEffect transition="in" filter="dissolve">
                                      <p:cBhvr>
                                        <p:cTn id="331" dur="500"/>
                                        <p:tgtEl>
                                          <p:spTgt spid="449573"/>
                                        </p:tgtEl>
                                      </p:cBhvr>
                                    </p:animEffect>
                                  </p:childTnLst>
                                </p:cTn>
                              </p:par>
                            </p:childTnLst>
                          </p:cTn>
                        </p:par>
                      </p:childTnLst>
                    </p:cTn>
                  </p:par>
                  <p:par>
                    <p:cTn id="332" fill="hold">
                      <p:stCondLst>
                        <p:cond delay="indefinite"/>
                      </p:stCondLst>
                      <p:childTnLst>
                        <p:par>
                          <p:cTn id="333" fill="hold">
                            <p:stCondLst>
                              <p:cond delay="0"/>
                            </p:stCondLst>
                            <p:childTnLst>
                              <p:par>
                                <p:cTn id="334" presetID="9" presetClass="entr" presetSubtype="0" fill="hold" grpId="0" nodeType="clickEffect">
                                  <p:stCondLst>
                                    <p:cond delay="0"/>
                                  </p:stCondLst>
                                  <p:childTnLst>
                                    <p:set>
                                      <p:cBhvr>
                                        <p:cTn id="335" dur="1" fill="hold">
                                          <p:stCondLst>
                                            <p:cond delay="0"/>
                                          </p:stCondLst>
                                        </p:cTn>
                                        <p:tgtEl>
                                          <p:spTgt spid="449572"/>
                                        </p:tgtEl>
                                        <p:attrNameLst>
                                          <p:attrName>style.visibility</p:attrName>
                                        </p:attrNameLst>
                                      </p:cBhvr>
                                      <p:to>
                                        <p:strVal val="visible"/>
                                      </p:to>
                                    </p:set>
                                    <p:animEffect transition="in" filter="dissolve">
                                      <p:cBhvr>
                                        <p:cTn id="336" dur="500"/>
                                        <p:tgtEl>
                                          <p:spTgt spid="449572"/>
                                        </p:tgtEl>
                                      </p:cBhvr>
                                    </p:animEffect>
                                  </p:childTnLst>
                                </p:cTn>
                              </p:par>
                            </p:childTnLst>
                          </p:cTn>
                        </p:par>
                      </p:childTnLst>
                    </p:cTn>
                  </p:par>
                  <p:par>
                    <p:cTn id="337" fill="hold">
                      <p:stCondLst>
                        <p:cond delay="indefinite"/>
                      </p:stCondLst>
                      <p:childTnLst>
                        <p:par>
                          <p:cTn id="338" fill="hold">
                            <p:stCondLst>
                              <p:cond delay="0"/>
                            </p:stCondLst>
                            <p:childTnLst>
                              <p:par>
                                <p:cTn id="339" presetID="22" presetClass="entr" presetSubtype="4" fill="hold" grpId="0" nodeType="clickEffect">
                                  <p:stCondLst>
                                    <p:cond delay="0"/>
                                  </p:stCondLst>
                                  <p:childTnLst>
                                    <p:set>
                                      <p:cBhvr>
                                        <p:cTn id="340" dur="1" fill="hold">
                                          <p:stCondLst>
                                            <p:cond delay="0"/>
                                          </p:stCondLst>
                                        </p:cTn>
                                        <p:tgtEl>
                                          <p:spTgt spid="449592"/>
                                        </p:tgtEl>
                                        <p:attrNameLst>
                                          <p:attrName>style.visibility</p:attrName>
                                        </p:attrNameLst>
                                      </p:cBhvr>
                                      <p:to>
                                        <p:strVal val="visible"/>
                                      </p:to>
                                    </p:set>
                                    <p:animEffect transition="in" filter="wipe(down)">
                                      <p:cBhvr>
                                        <p:cTn id="341" dur="500"/>
                                        <p:tgtEl>
                                          <p:spTgt spid="449592"/>
                                        </p:tgtEl>
                                      </p:cBhvr>
                                    </p:animEffect>
                                  </p:childTnLst>
                                </p:cTn>
                              </p:par>
                            </p:childTnLst>
                          </p:cTn>
                        </p:par>
                        <p:par>
                          <p:cTn id="342" fill="hold">
                            <p:stCondLst>
                              <p:cond delay="500"/>
                            </p:stCondLst>
                            <p:childTnLst>
                              <p:par>
                                <p:cTn id="343" presetID="22" presetClass="entr" presetSubtype="4" fill="hold" grpId="0" nodeType="afterEffect">
                                  <p:stCondLst>
                                    <p:cond delay="0"/>
                                  </p:stCondLst>
                                  <p:childTnLst>
                                    <p:set>
                                      <p:cBhvr>
                                        <p:cTn id="344" dur="1" fill="hold">
                                          <p:stCondLst>
                                            <p:cond delay="0"/>
                                          </p:stCondLst>
                                        </p:cTn>
                                        <p:tgtEl>
                                          <p:spTgt spid="449593"/>
                                        </p:tgtEl>
                                        <p:attrNameLst>
                                          <p:attrName>style.visibility</p:attrName>
                                        </p:attrNameLst>
                                      </p:cBhvr>
                                      <p:to>
                                        <p:strVal val="visible"/>
                                      </p:to>
                                    </p:set>
                                    <p:animEffect transition="in" filter="wipe(down)">
                                      <p:cBhvr>
                                        <p:cTn id="345" dur="500"/>
                                        <p:tgtEl>
                                          <p:spTgt spid="449593"/>
                                        </p:tgtEl>
                                      </p:cBhvr>
                                    </p:animEffect>
                                  </p:childTnLst>
                                </p:cTn>
                              </p:par>
                            </p:childTnLst>
                          </p:cTn>
                        </p:par>
                      </p:childTnLst>
                    </p:cTn>
                  </p:par>
                  <p:par>
                    <p:cTn id="346" fill="hold">
                      <p:stCondLst>
                        <p:cond delay="indefinite"/>
                      </p:stCondLst>
                      <p:childTnLst>
                        <p:par>
                          <p:cTn id="347" fill="hold">
                            <p:stCondLst>
                              <p:cond delay="0"/>
                            </p:stCondLst>
                            <p:childTnLst>
                              <p:par>
                                <p:cTn id="348" presetID="9" presetClass="entr" presetSubtype="0" fill="hold" grpId="0" nodeType="clickEffect">
                                  <p:stCondLst>
                                    <p:cond delay="0"/>
                                  </p:stCondLst>
                                  <p:childTnLst>
                                    <p:set>
                                      <p:cBhvr>
                                        <p:cTn id="349" dur="1" fill="hold">
                                          <p:stCondLst>
                                            <p:cond delay="0"/>
                                          </p:stCondLst>
                                        </p:cTn>
                                        <p:tgtEl>
                                          <p:spTgt spid="449594"/>
                                        </p:tgtEl>
                                        <p:attrNameLst>
                                          <p:attrName>style.visibility</p:attrName>
                                        </p:attrNameLst>
                                      </p:cBhvr>
                                      <p:to>
                                        <p:strVal val="visible"/>
                                      </p:to>
                                    </p:set>
                                    <p:animEffect transition="in" filter="dissolve">
                                      <p:cBhvr>
                                        <p:cTn id="350" dur="500"/>
                                        <p:tgtEl>
                                          <p:spTgt spid="449594"/>
                                        </p:tgtEl>
                                      </p:cBhvr>
                                    </p:animEffect>
                                  </p:childTnLst>
                                </p:cTn>
                              </p:par>
                            </p:childTnLst>
                          </p:cTn>
                        </p:par>
                      </p:childTnLst>
                    </p:cTn>
                  </p:par>
                  <p:par>
                    <p:cTn id="351" fill="hold">
                      <p:stCondLst>
                        <p:cond delay="indefinite"/>
                      </p:stCondLst>
                      <p:childTnLst>
                        <p:par>
                          <p:cTn id="352" fill="hold">
                            <p:stCondLst>
                              <p:cond delay="0"/>
                            </p:stCondLst>
                            <p:childTnLst>
                              <p:par>
                                <p:cTn id="353" presetID="9" presetClass="entr" presetSubtype="0" fill="hold" grpId="0" nodeType="clickEffect">
                                  <p:stCondLst>
                                    <p:cond delay="0"/>
                                  </p:stCondLst>
                                  <p:childTnLst>
                                    <p:set>
                                      <p:cBhvr>
                                        <p:cTn id="354" dur="1" fill="hold">
                                          <p:stCondLst>
                                            <p:cond delay="0"/>
                                          </p:stCondLst>
                                        </p:cTn>
                                        <p:tgtEl>
                                          <p:spTgt spid="449595"/>
                                        </p:tgtEl>
                                        <p:attrNameLst>
                                          <p:attrName>style.visibility</p:attrName>
                                        </p:attrNameLst>
                                      </p:cBhvr>
                                      <p:to>
                                        <p:strVal val="visible"/>
                                      </p:to>
                                    </p:set>
                                    <p:animEffect transition="in" filter="dissolve">
                                      <p:cBhvr>
                                        <p:cTn id="355" dur="500"/>
                                        <p:tgtEl>
                                          <p:spTgt spid="449595"/>
                                        </p:tgtEl>
                                      </p:cBhvr>
                                    </p:animEffect>
                                  </p:childTnLst>
                                </p:cTn>
                              </p:par>
                              <p:par>
                                <p:cTn id="356" presetID="0" presetClass="path" presetSubtype="0" accel="50000" decel="50000" fill="hold" grpId="1" nodeType="withEffect">
                                  <p:stCondLst>
                                    <p:cond delay="0"/>
                                  </p:stCondLst>
                                  <p:childTnLst>
                                    <p:animMotion origin="layout" path="M -8.33333E-7 -2.97016E-6 L -0.5342 -0.3095 " pathEditMode="relative" rAng="0" ptsTypes="AA">
                                      <p:cBhvr>
                                        <p:cTn id="357" dur="2000" fill="hold"/>
                                        <p:tgtEl>
                                          <p:spTgt spid="449595"/>
                                        </p:tgtEl>
                                        <p:attrNameLst>
                                          <p:attrName>ppt_x</p:attrName>
                                          <p:attrName>ppt_y</p:attrName>
                                        </p:attrNameLst>
                                      </p:cBhvr>
                                      <p:rCtr x="-26700" y="-15500"/>
                                    </p:animMotion>
                                  </p:childTnLst>
                                </p:cTn>
                              </p:par>
                              <p:par>
                                <p:cTn id="358" presetID="55" presetClass="exit" presetSubtype="0" fill="hold" grpId="1" nodeType="withEffect">
                                  <p:stCondLst>
                                    <p:cond delay="0"/>
                                  </p:stCondLst>
                                  <p:childTnLst>
                                    <p:anim calcmode="lin" valueType="num">
                                      <p:cBhvr>
                                        <p:cTn id="359" dur="1000"/>
                                        <p:tgtEl>
                                          <p:spTgt spid="449552"/>
                                        </p:tgtEl>
                                        <p:attrNameLst>
                                          <p:attrName>ppt_w</p:attrName>
                                        </p:attrNameLst>
                                      </p:cBhvr>
                                      <p:tavLst>
                                        <p:tav tm="0">
                                          <p:val>
                                            <p:strVal val="ppt_w"/>
                                          </p:val>
                                        </p:tav>
                                        <p:tav tm="100000">
                                          <p:val>
                                            <p:strVal val="ppt_w*0.70"/>
                                          </p:val>
                                        </p:tav>
                                      </p:tavLst>
                                    </p:anim>
                                    <p:anim calcmode="lin" valueType="num">
                                      <p:cBhvr>
                                        <p:cTn id="360" dur="1000"/>
                                        <p:tgtEl>
                                          <p:spTgt spid="449552"/>
                                        </p:tgtEl>
                                        <p:attrNameLst>
                                          <p:attrName>ppt_h</p:attrName>
                                        </p:attrNameLst>
                                      </p:cBhvr>
                                      <p:tavLst>
                                        <p:tav tm="0">
                                          <p:val>
                                            <p:strVal val="ppt_h"/>
                                          </p:val>
                                        </p:tav>
                                        <p:tav tm="100000">
                                          <p:val>
                                            <p:strVal val="ppt_h"/>
                                          </p:val>
                                        </p:tav>
                                      </p:tavLst>
                                    </p:anim>
                                    <p:animEffect transition="out" filter="fade">
                                      <p:cBhvr>
                                        <p:cTn id="361" dur="1000"/>
                                        <p:tgtEl>
                                          <p:spTgt spid="449552"/>
                                        </p:tgtEl>
                                      </p:cBhvr>
                                    </p:animEffect>
                                    <p:set>
                                      <p:cBhvr>
                                        <p:cTn id="362" dur="1" fill="hold">
                                          <p:stCondLst>
                                            <p:cond delay="999"/>
                                          </p:stCondLst>
                                        </p:cTn>
                                        <p:tgtEl>
                                          <p:spTgt spid="449552"/>
                                        </p:tgtEl>
                                        <p:attrNameLst>
                                          <p:attrName>style.visibility</p:attrName>
                                        </p:attrNameLst>
                                      </p:cBhvr>
                                      <p:to>
                                        <p:strVal val="hidden"/>
                                      </p:to>
                                    </p:set>
                                  </p:childTnLst>
                                </p:cTn>
                              </p:par>
                            </p:childTnLst>
                          </p:cTn>
                        </p:par>
                      </p:childTnLst>
                    </p:cTn>
                  </p:par>
                  <p:par>
                    <p:cTn id="363" fill="hold">
                      <p:stCondLst>
                        <p:cond delay="indefinite"/>
                      </p:stCondLst>
                      <p:childTnLst>
                        <p:par>
                          <p:cTn id="364" fill="hold">
                            <p:stCondLst>
                              <p:cond delay="0"/>
                            </p:stCondLst>
                            <p:childTnLst>
                              <p:par>
                                <p:cTn id="365" presetID="9" presetClass="emph" presetSubtype="0" grpId="1" nodeType="clickEffect">
                                  <p:stCondLst>
                                    <p:cond delay="0"/>
                                  </p:stCondLst>
                                  <p:childTnLst>
                                    <p:set>
                                      <p:cBhvr rctx="PPT">
                                        <p:cTn id="366" dur="indefinite"/>
                                        <p:tgtEl>
                                          <p:spTgt spid="449566"/>
                                        </p:tgtEl>
                                        <p:attrNameLst>
                                          <p:attrName>style.opacity</p:attrName>
                                        </p:attrNameLst>
                                      </p:cBhvr>
                                      <p:to>
                                        <p:strVal val="0.5"/>
                                      </p:to>
                                    </p:set>
                                    <p:animEffect filter="image" prLst="opacity: 0.5">
                                      <p:cBhvr rctx="IE">
                                        <p:cTn id="367" dur="indefinite"/>
                                        <p:tgtEl>
                                          <p:spTgt spid="449566"/>
                                        </p:tgtEl>
                                      </p:cBhvr>
                                    </p:animEffect>
                                  </p:childTnLst>
                                </p:cTn>
                              </p:par>
                              <p:par>
                                <p:cTn id="368" presetID="9" presetClass="emph" presetSubtype="0" grpId="1" nodeType="withEffect">
                                  <p:stCondLst>
                                    <p:cond delay="0"/>
                                  </p:stCondLst>
                                  <p:childTnLst>
                                    <p:set>
                                      <p:cBhvr rctx="PPT">
                                        <p:cTn id="369" dur="indefinite"/>
                                        <p:tgtEl>
                                          <p:spTgt spid="449567"/>
                                        </p:tgtEl>
                                        <p:attrNameLst>
                                          <p:attrName>style.opacity</p:attrName>
                                        </p:attrNameLst>
                                      </p:cBhvr>
                                      <p:to>
                                        <p:strVal val="0.5"/>
                                      </p:to>
                                    </p:set>
                                    <p:animEffect filter="image" prLst="opacity: 0.5">
                                      <p:cBhvr rctx="IE">
                                        <p:cTn id="370" dur="indefinite"/>
                                        <p:tgtEl>
                                          <p:spTgt spid="449567"/>
                                        </p:tgtEl>
                                      </p:cBhvr>
                                    </p:animEffect>
                                  </p:childTnLst>
                                </p:cTn>
                              </p:par>
                              <p:par>
                                <p:cTn id="371" presetID="9" presetClass="emph" presetSubtype="0" grpId="1" nodeType="withEffect">
                                  <p:stCondLst>
                                    <p:cond delay="0"/>
                                  </p:stCondLst>
                                  <p:childTnLst>
                                    <p:set>
                                      <p:cBhvr rctx="PPT">
                                        <p:cTn id="372" dur="indefinite"/>
                                        <p:tgtEl>
                                          <p:spTgt spid="449568"/>
                                        </p:tgtEl>
                                        <p:attrNameLst>
                                          <p:attrName>style.opacity</p:attrName>
                                        </p:attrNameLst>
                                      </p:cBhvr>
                                      <p:to>
                                        <p:strVal val="0.5"/>
                                      </p:to>
                                    </p:set>
                                    <p:animEffect filter="image" prLst="opacity: 0.5">
                                      <p:cBhvr rctx="IE">
                                        <p:cTn id="373" dur="indefinite"/>
                                        <p:tgtEl>
                                          <p:spTgt spid="449568"/>
                                        </p:tgtEl>
                                      </p:cBhvr>
                                    </p:animEffect>
                                  </p:childTnLst>
                                </p:cTn>
                              </p:par>
                              <p:par>
                                <p:cTn id="374" presetID="9" presetClass="emph" presetSubtype="0" grpId="1" nodeType="withEffect">
                                  <p:stCondLst>
                                    <p:cond delay="0"/>
                                  </p:stCondLst>
                                  <p:childTnLst>
                                    <p:set>
                                      <p:cBhvr rctx="PPT">
                                        <p:cTn id="375" dur="indefinite"/>
                                        <p:tgtEl>
                                          <p:spTgt spid="449569"/>
                                        </p:tgtEl>
                                        <p:attrNameLst>
                                          <p:attrName>style.opacity</p:attrName>
                                        </p:attrNameLst>
                                      </p:cBhvr>
                                      <p:to>
                                        <p:strVal val="0.5"/>
                                      </p:to>
                                    </p:set>
                                    <p:animEffect filter="image" prLst="opacity: 0.5">
                                      <p:cBhvr rctx="IE">
                                        <p:cTn id="376" dur="indefinite"/>
                                        <p:tgtEl>
                                          <p:spTgt spid="449569"/>
                                        </p:tgtEl>
                                      </p:cBhvr>
                                    </p:animEffect>
                                  </p:childTnLst>
                                </p:cTn>
                              </p:par>
                              <p:par>
                                <p:cTn id="377" presetID="9" presetClass="emph" presetSubtype="0" grpId="1" nodeType="withEffect">
                                  <p:stCondLst>
                                    <p:cond delay="0"/>
                                  </p:stCondLst>
                                  <p:childTnLst>
                                    <p:set>
                                      <p:cBhvr rctx="PPT">
                                        <p:cTn id="378" dur="indefinite"/>
                                        <p:tgtEl>
                                          <p:spTgt spid="449570"/>
                                        </p:tgtEl>
                                        <p:attrNameLst>
                                          <p:attrName>style.opacity</p:attrName>
                                        </p:attrNameLst>
                                      </p:cBhvr>
                                      <p:to>
                                        <p:strVal val="0.5"/>
                                      </p:to>
                                    </p:set>
                                    <p:animEffect filter="image" prLst="opacity: 0.5">
                                      <p:cBhvr rctx="IE">
                                        <p:cTn id="379" dur="indefinite"/>
                                        <p:tgtEl>
                                          <p:spTgt spid="449570"/>
                                        </p:tgtEl>
                                      </p:cBhvr>
                                    </p:animEffect>
                                  </p:childTnLst>
                                </p:cTn>
                              </p:par>
                              <p:par>
                                <p:cTn id="380" presetID="9" presetClass="emph" presetSubtype="0" grpId="1" nodeType="withEffect">
                                  <p:stCondLst>
                                    <p:cond delay="0"/>
                                  </p:stCondLst>
                                  <p:childTnLst>
                                    <p:set>
                                      <p:cBhvr rctx="PPT">
                                        <p:cTn id="381" dur="indefinite"/>
                                        <p:tgtEl>
                                          <p:spTgt spid="449571"/>
                                        </p:tgtEl>
                                        <p:attrNameLst>
                                          <p:attrName>style.opacity</p:attrName>
                                        </p:attrNameLst>
                                      </p:cBhvr>
                                      <p:to>
                                        <p:strVal val="0.5"/>
                                      </p:to>
                                    </p:set>
                                    <p:animEffect filter="image" prLst="opacity: 0.5">
                                      <p:cBhvr rctx="IE">
                                        <p:cTn id="382" dur="indefinite"/>
                                        <p:tgtEl>
                                          <p:spTgt spid="449571"/>
                                        </p:tgtEl>
                                      </p:cBhvr>
                                    </p:animEffect>
                                  </p:childTnLst>
                                </p:cTn>
                              </p:par>
                              <p:par>
                                <p:cTn id="383" presetID="9" presetClass="emph" presetSubtype="0" grpId="1" nodeType="withEffect">
                                  <p:stCondLst>
                                    <p:cond delay="0"/>
                                  </p:stCondLst>
                                  <p:childTnLst>
                                    <p:set>
                                      <p:cBhvr rctx="PPT">
                                        <p:cTn id="384" dur="indefinite"/>
                                        <p:tgtEl>
                                          <p:spTgt spid="449572"/>
                                        </p:tgtEl>
                                        <p:attrNameLst>
                                          <p:attrName>style.opacity</p:attrName>
                                        </p:attrNameLst>
                                      </p:cBhvr>
                                      <p:to>
                                        <p:strVal val="0.5"/>
                                      </p:to>
                                    </p:set>
                                    <p:animEffect filter="image" prLst="opacity: 0.5">
                                      <p:cBhvr rctx="IE">
                                        <p:cTn id="385" dur="indefinite"/>
                                        <p:tgtEl>
                                          <p:spTgt spid="449572"/>
                                        </p:tgtEl>
                                      </p:cBhvr>
                                    </p:animEffect>
                                  </p:childTnLst>
                                </p:cTn>
                              </p:par>
                              <p:par>
                                <p:cTn id="386" presetID="9" presetClass="emph" presetSubtype="0" grpId="1" nodeType="withEffect">
                                  <p:stCondLst>
                                    <p:cond delay="0"/>
                                  </p:stCondLst>
                                  <p:childTnLst>
                                    <p:set>
                                      <p:cBhvr rctx="PPT">
                                        <p:cTn id="387" dur="indefinite"/>
                                        <p:tgtEl>
                                          <p:spTgt spid="449573"/>
                                        </p:tgtEl>
                                        <p:attrNameLst>
                                          <p:attrName>style.opacity</p:attrName>
                                        </p:attrNameLst>
                                      </p:cBhvr>
                                      <p:to>
                                        <p:strVal val="0.5"/>
                                      </p:to>
                                    </p:set>
                                    <p:animEffect filter="image" prLst="opacity: 0.5">
                                      <p:cBhvr rctx="IE">
                                        <p:cTn id="388" dur="indefinite"/>
                                        <p:tgtEl>
                                          <p:spTgt spid="449573"/>
                                        </p:tgtEl>
                                      </p:cBhvr>
                                    </p:animEffect>
                                  </p:childTnLst>
                                </p:cTn>
                              </p:par>
                              <p:par>
                                <p:cTn id="389" presetID="9" presetClass="emph" presetSubtype="0" nodeType="withEffect">
                                  <p:stCondLst>
                                    <p:cond delay="0"/>
                                  </p:stCondLst>
                                  <p:childTnLst>
                                    <p:set>
                                      <p:cBhvr rctx="PPT">
                                        <p:cTn id="390" dur="indefinite"/>
                                        <p:tgtEl>
                                          <p:spTgt spid="2"/>
                                        </p:tgtEl>
                                        <p:attrNameLst>
                                          <p:attrName>style.opacity</p:attrName>
                                        </p:attrNameLst>
                                      </p:cBhvr>
                                      <p:to>
                                        <p:strVal val="0.5"/>
                                      </p:to>
                                    </p:set>
                                    <p:animEffect filter="image" prLst="opacity: 0.5">
                                      <p:cBhvr rctx="IE">
                                        <p:cTn id="391" dur="indefinite"/>
                                        <p:tgtEl>
                                          <p:spTgt spid="2"/>
                                        </p:tgtEl>
                                      </p:cBhvr>
                                    </p:animEffect>
                                  </p:childTnLst>
                                </p:cTn>
                              </p:par>
                              <p:par>
                                <p:cTn id="392" presetID="9" presetClass="emph" presetSubtype="0" nodeType="withEffect">
                                  <p:stCondLst>
                                    <p:cond delay="0"/>
                                  </p:stCondLst>
                                  <p:childTnLst>
                                    <p:set>
                                      <p:cBhvr rctx="PPT">
                                        <p:cTn id="393" dur="indefinite"/>
                                        <p:tgtEl>
                                          <p:spTgt spid="3"/>
                                        </p:tgtEl>
                                        <p:attrNameLst>
                                          <p:attrName>style.opacity</p:attrName>
                                        </p:attrNameLst>
                                      </p:cBhvr>
                                      <p:to>
                                        <p:strVal val="0.5"/>
                                      </p:to>
                                    </p:set>
                                    <p:animEffect filter="image" prLst="opacity: 0.5">
                                      <p:cBhvr rctx="IE">
                                        <p:cTn id="394" dur="indefinite"/>
                                        <p:tgtEl>
                                          <p:spTgt spid="3"/>
                                        </p:tgtEl>
                                      </p:cBhvr>
                                    </p:animEffect>
                                  </p:childTnLst>
                                </p:cTn>
                              </p:par>
                              <p:par>
                                <p:cTn id="395" presetID="9" presetClass="emph" presetSubtype="0" nodeType="withEffect">
                                  <p:stCondLst>
                                    <p:cond delay="0"/>
                                  </p:stCondLst>
                                  <p:childTnLst>
                                    <p:set>
                                      <p:cBhvr rctx="PPT">
                                        <p:cTn id="396" dur="indefinite"/>
                                        <p:tgtEl>
                                          <p:spTgt spid="4"/>
                                        </p:tgtEl>
                                        <p:attrNameLst>
                                          <p:attrName>style.opacity</p:attrName>
                                        </p:attrNameLst>
                                      </p:cBhvr>
                                      <p:to>
                                        <p:strVal val="0.5"/>
                                      </p:to>
                                    </p:set>
                                    <p:animEffect filter="image" prLst="opacity: 0.5">
                                      <p:cBhvr rctx="IE">
                                        <p:cTn id="397" dur="indefinite"/>
                                        <p:tgtEl>
                                          <p:spTgt spid="4"/>
                                        </p:tgtEl>
                                      </p:cBhvr>
                                    </p:animEffect>
                                  </p:childTnLst>
                                </p:cTn>
                              </p:par>
                              <p:par>
                                <p:cTn id="398" presetID="9" presetClass="emph" presetSubtype="0" nodeType="withEffect">
                                  <p:stCondLst>
                                    <p:cond delay="0"/>
                                  </p:stCondLst>
                                  <p:childTnLst>
                                    <p:set>
                                      <p:cBhvr rctx="PPT">
                                        <p:cTn id="399" dur="indefinite"/>
                                        <p:tgtEl>
                                          <p:spTgt spid="5"/>
                                        </p:tgtEl>
                                        <p:attrNameLst>
                                          <p:attrName>style.opacity</p:attrName>
                                        </p:attrNameLst>
                                      </p:cBhvr>
                                      <p:to>
                                        <p:strVal val="0.5"/>
                                      </p:to>
                                    </p:set>
                                    <p:animEffect filter="image" prLst="opacity: 0.5">
                                      <p:cBhvr rctx="IE">
                                        <p:cTn id="400" dur="indefinite"/>
                                        <p:tgtEl>
                                          <p:spTgt spid="5"/>
                                        </p:tgtEl>
                                      </p:cBhvr>
                                    </p:animEffect>
                                  </p:childTnLst>
                                </p:cTn>
                              </p:par>
                              <p:par>
                                <p:cTn id="401" presetID="9" presetClass="emph" presetSubtype="0" grpId="1" nodeType="withEffect">
                                  <p:stCondLst>
                                    <p:cond delay="0"/>
                                  </p:stCondLst>
                                  <p:childTnLst>
                                    <p:set>
                                      <p:cBhvr rctx="PPT">
                                        <p:cTn id="402" dur="indefinite"/>
                                        <p:tgtEl>
                                          <p:spTgt spid="449586"/>
                                        </p:tgtEl>
                                        <p:attrNameLst>
                                          <p:attrName>style.opacity</p:attrName>
                                        </p:attrNameLst>
                                      </p:cBhvr>
                                      <p:to>
                                        <p:strVal val="0.5"/>
                                      </p:to>
                                    </p:set>
                                    <p:animEffect filter="image" prLst="opacity: 0.5">
                                      <p:cBhvr rctx="IE">
                                        <p:cTn id="403" dur="indefinite"/>
                                        <p:tgtEl>
                                          <p:spTgt spid="449586"/>
                                        </p:tgtEl>
                                      </p:cBhvr>
                                    </p:animEffect>
                                  </p:childTnLst>
                                </p:cTn>
                              </p:par>
                              <p:par>
                                <p:cTn id="404" presetID="9" presetClass="emph" presetSubtype="0" grpId="1" nodeType="withEffect">
                                  <p:stCondLst>
                                    <p:cond delay="0"/>
                                  </p:stCondLst>
                                  <p:childTnLst>
                                    <p:set>
                                      <p:cBhvr rctx="PPT">
                                        <p:cTn id="405" dur="indefinite"/>
                                        <p:tgtEl>
                                          <p:spTgt spid="449587"/>
                                        </p:tgtEl>
                                        <p:attrNameLst>
                                          <p:attrName>style.opacity</p:attrName>
                                        </p:attrNameLst>
                                      </p:cBhvr>
                                      <p:to>
                                        <p:strVal val="0.5"/>
                                      </p:to>
                                    </p:set>
                                    <p:animEffect filter="image" prLst="opacity: 0.5">
                                      <p:cBhvr rctx="IE">
                                        <p:cTn id="406" dur="indefinite"/>
                                        <p:tgtEl>
                                          <p:spTgt spid="449587"/>
                                        </p:tgtEl>
                                      </p:cBhvr>
                                    </p:animEffect>
                                  </p:childTnLst>
                                </p:cTn>
                              </p:par>
                              <p:par>
                                <p:cTn id="407" presetID="9" presetClass="emph" presetSubtype="0" grpId="1" nodeType="withEffect">
                                  <p:stCondLst>
                                    <p:cond delay="0"/>
                                  </p:stCondLst>
                                  <p:childTnLst>
                                    <p:set>
                                      <p:cBhvr rctx="PPT">
                                        <p:cTn id="408" dur="indefinite"/>
                                        <p:tgtEl>
                                          <p:spTgt spid="449588"/>
                                        </p:tgtEl>
                                        <p:attrNameLst>
                                          <p:attrName>style.opacity</p:attrName>
                                        </p:attrNameLst>
                                      </p:cBhvr>
                                      <p:to>
                                        <p:strVal val="0.5"/>
                                      </p:to>
                                    </p:set>
                                    <p:animEffect filter="image" prLst="opacity: 0.5">
                                      <p:cBhvr rctx="IE">
                                        <p:cTn id="409" dur="indefinite"/>
                                        <p:tgtEl>
                                          <p:spTgt spid="449588"/>
                                        </p:tgtEl>
                                      </p:cBhvr>
                                    </p:animEffect>
                                  </p:childTnLst>
                                </p:cTn>
                              </p:par>
                              <p:par>
                                <p:cTn id="410" presetID="9" presetClass="emph" presetSubtype="0" grpId="1" nodeType="withEffect">
                                  <p:stCondLst>
                                    <p:cond delay="0"/>
                                  </p:stCondLst>
                                  <p:childTnLst>
                                    <p:set>
                                      <p:cBhvr rctx="PPT">
                                        <p:cTn id="411" dur="indefinite"/>
                                        <p:tgtEl>
                                          <p:spTgt spid="449589"/>
                                        </p:tgtEl>
                                        <p:attrNameLst>
                                          <p:attrName>style.opacity</p:attrName>
                                        </p:attrNameLst>
                                      </p:cBhvr>
                                      <p:to>
                                        <p:strVal val="0.5"/>
                                      </p:to>
                                    </p:set>
                                    <p:animEffect filter="image" prLst="opacity: 0.5">
                                      <p:cBhvr rctx="IE">
                                        <p:cTn id="412" dur="indefinite"/>
                                        <p:tgtEl>
                                          <p:spTgt spid="449589"/>
                                        </p:tgtEl>
                                      </p:cBhvr>
                                    </p:animEffect>
                                  </p:childTnLst>
                                </p:cTn>
                              </p:par>
                              <p:par>
                                <p:cTn id="413" presetID="9" presetClass="emph" presetSubtype="0" grpId="1" nodeType="withEffect">
                                  <p:stCondLst>
                                    <p:cond delay="0"/>
                                  </p:stCondLst>
                                  <p:childTnLst>
                                    <p:set>
                                      <p:cBhvr rctx="PPT">
                                        <p:cTn id="414" dur="indefinite"/>
                                        <p:tgtEl>
                                          <p:spTgt spid="449590"/>
                                        </p:tgtEl>
                                        <p:attrNameLst>
                                          <p:attrName>style.opacity</p:attrName>
                                        </p:attrNameLst>
                                      </p:cBhvr>
                                      <p:to>
                                        <p:strVal val="0.5"/>
                                      </p:to>
                                    </p:set>
                                    <p:animEffect filter="image" prLst="opacity: 0.5">
                                      <p:cBhvr rctx="IE">
                                        <p:cTn id="415" dur="indefinite"/>
                                        <p:tgtEl>
                                          <p:spTgt spid="449590"/>
                                        </p:tgtEl>
                                      </p:cBhvr>
                                    </p:animEffect>
                                  </p:childTnLst>
                                </p:cTn>
                              </p:par>
                              <p:par>
                                <p:cTn id="416" presetID="9" presetClass="emph" presetSubtype="0" grpId="1" nodeType="withEffect">
                                  <p:stCondLst>
                                    <p:cond delay="0"/>
                                  </p:stCondLst>
                                  <p:childTnLst>
                                    <p:set>
                                      <p:cBhvr rctx="PPT">
                                        <p:cTn id="417" dur="indefinite"/>
                                        <p:tgtEl>
                                          <p:spTgt spid="449591"/>
                                        </p:tgtEl>
                                        <p:attrNameLst>
                                          <p:attrName>style.opacity</p:attrName>
                                        </p:attrNameLst>
                                      </p:cBhvr>
                                      <p:to>
                                        <p:strVal val="0.5"/>
                                      </p:to>
                                    </p:set>
                                    <p:animEffect filter="image" prLst="opacity: 0.5">
                                      <p:cBhvr rctx="IE">
                                        <p:cTn id="418" dur="indefinite"/>
                                        <p:tgtEl>
                                          <p:spTgt spid="449591"/>
                                        </p:tgtEl>
                                      </p:cBhvr>
                                    </p:animEffect>
                                  </p:childTnLst>
                                </p:cTn>
                              </p:par>
                              <p:par>
                                <p:cTn id="419" presetID="9" presetClass="emph" presetSubtype="0" grpId="1" nodeType="withEffect">
                                  <p:stCondLst>
                                    <p:cond delay="0"/>
                                  </p:stCondLst>
                                  <p:childTnLst>
                                    <p:set>
                                      <p:cBhvr rctx="PPT">
                                        <p:cTn id="420" dur="indefinite"/>
                                        <p:tgtEl>
                                          <p:spTgt spid="449592"/>
                                        </p:tgtEl>
                                        <p:attrNameLst>
                                          <p:attrName>style.opacity</p:attrName>
                                        </p:attrNameLst>
                                      </p:cBhvr>
                                      <p:to>
                                        <p:strVal val="0.5"/>
                                      </p:to>
                                    </p:set>
                                    <p:animEffect filter="image" prLst="opacity: 0.5">
                                      <p:cBhvr rctx="IE">
                                        <p:cTn id="421" dur="indefinite"/>
                                        <p:tgtEl>
                                          <p:spTgt spid="449592"/>
                                        </p:tgtEl>
                                      </p:cBhvr>
                                    </p:animEffect>
                                  </p:childTnLst>
                                </p:cTn>
                              </p:par>
                              <p:par>
                                <p:cTn id="422" presetID="9" presetClass="emph" presetSubtype="0" grpId="1" nodeType="withEffect">
                                  <p:stCondLst>
                                    <p:cond delay="0"/>
                                  </p:stCondLst>
                                  <p:childTnLst>
                                    <p:set>
                                      <p:cBhvr rctx="PPT">
                                        <p:cTn id="423" dur="indefinite"/>
                                        <p:tgtEl>
                                          <p:spTgt spid="449593"/>
                                        </p:tgtEl>
                                        <p:attrNameLst>
                                          <p:attrName>style.opacity</p:attrName>
                                        </p:attrNameLst>
                                      </p:cBhvr>
                                      <p:to>
                                        <p:strVal val="0.5"/>
                                      </p:to>
                                    </p:set>
                                    <p:animEffect filter="image" prLst="opacity: 0.5">
                                      <p:cBhvr rctx="IE">
                                        <p:cTn id="424" dur="indefinite"/>
                                        <p:tgtEl>
                                          <p:spTgt spid="449593"/>
                                        </p:tgtEl>
                                      </p:cBhvr>
                                    </p:animEffect>
                                  </p:childTnLst>
                                </p:cTn>
                              </p:par>
                              <p:par>
                                <p:cTn id="425" presetID="9" presetClass="emph" presetSubtype="0" grpId="1" nodeType="withEffect">
                                  <p:stCondLst>
                                    <p:cond delay="0"/>
                                  </p:stCondLst>
                                  <p:iterate type="lt">
                                    <p:tmAbs val="0"/>
                                  </p:iterate>
                                  <p:childTnLst>
                                    <p:set>
                                      <p:cBhvr rctx="PPT">
                                        <p:cTn id="426" dur="indefinite"/>
                                        <p:tgtEl>
                                          <p:spTgt spid="449565"/>
                                        </p:tgtEl>
                                        <p:attrNameLst>
                                          <p:attrName>style.opacity</p:attrName>
                                        </p:attrNameLst>
                                      </p:cBhvr>
                                      <p:to>
                                        <p:strVal val="0.5"/>
                                      </p:to>
                                    </p:set>
                                    <p:animEffect filter="image" prLst="opacity: 0.5">
                                      <p:cBhvr rctx="IE">
                                        <p:cTn id="427" dur="indefinite"/>
                                        <p:tgtEl>
                                          <p:spTgt spid="449565"/>
                                        </p:tgtEl>
                                      </p:cBhvr>
                                    </p:animEffect>
                                  </p:childTnLst>
                                </p:cTn>
                              </p:par>
                            </p:childTnLst>
                          </p:cTn>
                        </p:par>
                      </p:childTnLst>
                    </p:cTn>
                  </p:par>
                  <p:par>
                    <p:cTn id="428" fill="hold">
                      <p:stCondLst>
                        <p:cond delay="indefinite"/>
                      </p:stCondLst>
                      <p:childTnLst>
                        <p:par>
                          <p:cTn id="429" fill="hold">
                            <p:stCondLst>
                              <p:cond delay="0"/>
                            </p:stCondLst>
                            <p:childTnLst>
                              <p:par>
                                <p:cTn id="430" presetID="9" presetClass="exit" presetSubtype="0" fill="hold" grpId="2" nodeType="clickEffect">
                                  <p:stCondLst>
                                    <p:cond delay="0"/>
                                  </p:stCondLst>
                                  <p:childTnLst>
                                    <p:animEffect transition="out" filter="dissolve">
                                      <p:cBhvr>
                                        <p:cTn id="431" dur="500"/>
                                        <p:tgtEl>
                                          <p:spTgt spid="449566"/>
                                        </p:tgtEl>
                                      </p:cBhvr>
                                    </p:animEffect>
                                    <p:set>
                                      <p:cBhvr>
                                        <p:cTn id="432" dur="1" fill="hold">
                                          <p:stCondLst>
                                            <p:cond delay="499"/>
                                          </p:stCondLst>
                                        </p:cTn>
                                        <p:tgtEl>
                                          <p:spTgt spid="449566"/>
                                        </p:tgtEl>
                                        <p:attrNameLst>
                                          <p:attrName>style.visibility</p:attrName>
                                        </p:attrNameLst>
                                      </p:cBhvr>
                                      <p:to>
                                        <p:strVal val="hidden"/>
                                      </p:to>
                                    </p:set>
                                  </p:childTnLst>
                                </p:cTn>
                              </p:par>
                              <p:par>
                                <p:cTn id="433" presetID="9" presetClass="exit" presetSubtype="0" fill="hold" grpId="2" nodeType="withEffect">
                                  <p:stCondLst>
                                    <p:cond delay="0"/>
                                  </p:stCondLst>
                                  <p:childTnLst>
                                    <p:animEffect transition="out" filter="dissolve">
                                      <p:cBhvr>
                                        <p:cTn id="434" dur="500"/>
                                        <p:tgtEl>
                                          <p:spTgt spid="449567"/>
                                        </p:tgtEl>
                                      </p:cBhvr>
                                    </p:animEffect>
                                    <p:set>
                                      <p:cBhvr>
                                        <p:cTn id="435" dur="1" fill="hold">
                                          <p:stCondLst>
                                            <p:cond delay="499"/>
                                          </p:stCondLst>
                                        </p:cTn>
                                        <p:tgtEl>
                                          <p:spTgt spid="449567"/>
                                        </p:tgtEl>
                                        <p:attrNameLst>
                                          <p:attrName>style.visibility</p:attrName>
                                        </p:attrNameLst>
                                      </p:cBhvr>
                                      <p:to>
                                        <p:strVal val="hidden"/>
                                      </p:to>
                                    </p:set>
                                  </p:childTnLst>
                                </p:cTn>
                              </p:par>
                              <p:par>
                                <p:cTn id="436" presetID="9" presetClass="exit" presetSubtype="0" fill="hold" grpId="2" nodeType="withEffect">
                                  <p:stCondLst>
                                    <p:cond delay="0"/>
                                  </p:stCondLst>
                                  <p:childTnLst>
                                    <p:animEffect transition="out" filter="dissolve">
                                      <p:cBhvr>
                                        <p:cTn id="437" dur="500"/>
                                        <p:tgtEl>
                                          <p:spTgt spid="449568"/>
                                        </p:tgtEl>
                                      </p:cBhvr>
                                    </p:animEffect>
                                    <p:set>
                                      <p:cBhvr>
                                        <p:cTn id="438" dur="1" fill="hold">
                                          <p:stCondLst>
                                            <p:cond delay="499"/>
                                          </p:stCondLst>
                                        </p:cTn>
                                        <p:tgtEl>
                                          <p:spTgt spid="449568"/>
                                        </p:tgtEl>
                                        <p:attrNameLst>
                                          <p:attrName>style.visibility</p:attrName>
                                        </p:attrNameLst>
                                      </p:cBhvr>
                                      <p:to>
                                        <p:strVal val="hidden"/>
                                      </p:to>
                                    </p:set>
                                  </p:childTnLst>
                                </p:cTn>
                              </p:par>
                              <p:par>
                                <p:cTn id="439" presetID="9" presetClass="exit" presetSubtype="0" fill="hold" grpId="2" nodeType="withEffect">
                                  <p:stCondLst>
                                    <p:cond delay="0"/>
                                  </p:stCondLst>
                                  <p:childTnLst>
                                    <p:animEffect transition="out" filter="dissolve">
                                      <p:cBhvr>
                                        <p:cTn id="440" dur="500"/>
                                        <p:tgtEl>
                                          <p:spTgt spid="449569"/>
                                        </p:tgtEl>
                                      </p:cBhvr>
                                    </p:animEffect>
                                    <p:set>
                                      <p:cBhvr>
                                        <p:cTn id="441" dur="1" fill="hold">
                                          <p:stCondLst>
                                            <p:cond delay="499"/>
                                          </p:stCondLst>
                                        </p:cTn>
                                        <p:tgtEl>
                                          <p:spTgt spid="449569"/>
                                        </p:tgtEl>
                                        <p:attrNameLst>
                                          <p:attrName>style.visibility</p:attrName>
                                        </p:attrNameLst>
                                      </p:cBhvr>
                                      <p:to>
                                        <p:strVal val="hidden"/>
                                      </p:to>
                                    </p:set>
                                  </p:childTnLst>
                                </p:cTn>
                              </p:par>
                              <p:par>
                                <p:cTn id="442" presetID="9" presetClass="exit" presetSubtype="0" fill="hold" grpId="2" nodeType="withEffect">
                                  <p:stCondLst>
                                    <p:cond delay="0"/>
                                  </p:stCondLst>
                                  <p:childTnLst>
                                    <p:animEffect transition="out" filter="dissolve">
                                      <p:cBhvr>
                                        <p:cTn id="443" dur="500"/>
                                        <p:tgtEl>
                                          <p:spTgt spid="449570"/>
                                        </p:tgtEl>
                                      </p:cBhvr>
                                    </p:animEffect>
                                    <p:set>
                                      <p:cBhvr>
                                        <p:cTn id="444" dur="1" fill="hold">
                                          <p:stCondLst>
                                            <p:cond delay="499"/>
                                          </p:stCondLst>
                                        </p:cTn>
                                        <p:tgtEl>
                                          <p:spTgt spid="449570"/>
                                        </p:tgtEl>
                                        <p:attrNameLst>
                                          <p:attrName>style.visibility</p:attrName>
                                        </p:attrNameLst>
                                      </p:cBhvr>
                                      <p:to>
                                        <p:strVal val="hidden"/>
                                      </p:to>
                                    </p:set>
                                  </p:childTnLst>
                                </p:cTn>
                              </p:par>
                              <p:par>
                                <p:cTn id="445" presetID="9" presetClass="exit" presetSubtype="0" fill="hold" grpId="2" nodeType="withEffect">
                                  <p:stCondLst>
                                    <p:cond delay="0"/>
                                  </p:stCondLst>
                                  <p:childTnLst>
                                    <p:animEffect transition="out" filter="dissolve">
                                      <p:cBhvr>
                                        <p:cTn id="446" dur="500"/>
                                        <p:tgtEl>
                                          <p:spTgt spid="449571"/>
                                        </p:tgtEl>
                                      </p:cBhvr>
                                    </p:animEffect>
                                    <p:set>
                                      <p:cBhvr>
                                        <p:cTn id="447" dur="1" fill="hold">
                                          <p:stCondLst>
                                            <p:cond delay="499"/>
                                          </p:stCondLst>
                                        </p:cTn>
                                        <p:tgtEl>
                                          <p:spTgt spid="449571"/>
                                        </p:tgtEl>
                                        <p:attrNameLst>
                                          <p:attrName>style.visibility</p:attrName>
                                        </p:attrNameLst>
                                      </p:cBhvr>
                                      <p:to>
                                        <p:strVal val="hidden"/>
                                      </p:to>
                                    </p:set>
                                  </p:childTnLst>
                                </p:cTn>
                              </p:par>
                              <p:par>
                                <p:cTn id="448" presetID="9" presetClass="exit" presetSubtype="0" fill="hold" grpId="2" nodeType="withEffect">
                                  <p:stCondLst>
                                    <p:cond delay="0"/>
                                  </p:stCondLst>
                                  <p:childTnLst>
                                    <p:animEffect transition="out" filter="dissolve">
                                      <p:cBhvr>
                                        <p:cTn id="449" dur="500"/>
                                        <p:tgtEl>
                                          <p:spTgt spid="449572"/>
                                        </p:tgtEl>
                                      </p:cBhvr>
                                    </p:animEffect>
                                    <p:set>
                                      <p:cBhvr>
                                        <p:cTn id="450" dur="1" fill="hold">
                                          <p:stCondLst>
                                            <p:cond delay="499"/>
                                          </p:stCondLst>
                                        </p:cTn>
                                        <p:tgtEl>
                                          <p:spTgt spid="449572"/>
                                        </p:tgtEl>
                                        <p:attrNameLst>
                                          <p:attrName>style.visibility</p:attrName>
                                        </p:attrNameLst>
                                      </p:cBhvr>
                                      <p:to>
                                        <p:strVal val="hidden"/>
                                      </p:to>
                                    </p:set>
                                  </p:childTnLst>
                                </p:cTn>
                              </p:par>
                              <p:par>
                                <p:cTn id="451" presetID="9" presetClass="exit" presetSubtype="0" fill="hold" grpId="2" nodeType="withEffect">
                                  <p:stCondLst>
                                    <p:cond delay="0"/>
                                  </p:stCondLst>
                                  <p:childTnLst>
                                    <p:animEffect transition="out" filter="dissolve">
                                      <p:cBhvr>
                                        <p:cTn id="452" dur="500"/>
                                        <p:tgtEl>
                                          <p:spTgt spid="449573"/>
                                        </p:tgtEl>
                                      </p:cBhvr>
                                    </p:animEffect>
                                    <p:set>
                                      <p:cBhvr>
                                        <p:cTn id="453" dur="1" fill="hold">
                                          <p:stCondLst>
                                            <p:cond delay="499"/>
                                          </p:stCondLst>
                                        </p:cTn>
                                        <p:tgtEl>
                                          <p:spTgt spid="449573"/>
                                        </p:tgtEl>
                                        <p:attrNameLst>
                                          <p:attrName>style.visibility</p:attrName>
                                        </p:attrNameLst>
                                      </p:cBhvr>
                                      <p:to>
                                        <p:strVal val="hidden"/>
                                      </p:to>
                                    </p:set>
                                  </p:childTnLst>
                                </p:cTn>
                              </p:par>
                              <p:par>
                                <p:cTn id="454" presetID="9" presetClass="exit" presetSubtype="0" fill="hold" nodeType="withEffect">
                                  <p:stCondLst>
                                    <p:cond delay="0"/>
                                  </p:stCondLst>
                                  <p:childTnLst>
                                    <p:animEffect transition="out" filter="dissolve">
                                      <p:cBhvr>
                                        <p:cTn id="455" dur="500"/>
                                        <p:tgtEl>
                                          <p:spTgt spid="2"/>
                                        </p:tgtEl>
                                      </p:cBhvr>
                                    </p:animEffect>
                                    <p:set>
                                      <p:cBhvr>
                                        <p:cTn id="456" dur="1" fill="hold">
                                          <p:stCondLst>
                                            <p:cond delay="499"/>
                                          </p:stCondLst>
                                        </p:cTn>
                                        <p:tgtEl>
                                          <p:spTgt spid="2"/>
                                        </p:tgtEl>
                                        <p:attrNameLst>
                                          <p:attrName>style.visibility</p:attrName>
                                        </p:attrNameLst>
                                      </p:cBhvr>
                                      <p:to>
                                        <p:strVal val="hidden"/>
                                      </p:to>
                                    </p:set>
                                  </p:childTnLst>
                                </p:cTn>
                              </p:par>
                              <p:par>
                                <p:cTn id="457" presetID="9" presetClass="exit" presetSubtype="0" fill="hold" nodeType="withEffect">
                                  <p:stCondLst>
                                    <p:cond delay="0"/>
                                  </p:stCondLst>
                                  <p:childTnLst>
                                    <p:animEffect transition="out" filter="dissolve">
                                      <p:cBhvr>
                                        <p:cTn id="458" dur="500"/>
                                        <p:tgtEl>
                                          <p:spTgt spid="3"/>
                                        </p:tgtEl>
                                      </p:cBhvr>
                                    </p:animEffect>
                                    <p:set>
                                      <p:cBhvr>
                                        <p:cTn id="459" dur="1" fill="hold">
                                          <p:stCondLst>
                                            <p:cond delay="499"/>
                                          </p:stCondLst>
                                        </p:cTn>
                                        <p:tgtEl>
                                          <p:spTgt spid="3"/>
                                        </p:tgtEl>
                                        <p:attrNameLst>
                                          <p:attrName>style.visibility</p:attrName>
                                        </p:attrNameLst>
                                      </p:cBhvr>
                                      <p:to>
                                        <p:strVal val="hidden"/>
                                      </p:to>
                                    </p:set>
                                  </p:childTnLst>
                                </p:cTn>
                              </p:par>
                              <p:par>
                                <p:cTn id="460" presetID="9" presetClass="exit" presetSubtype="0" fill="hold" nodeType="withEffect">
                                  <p:stCondLst>
                                    <p:cond delay="0"/>
                                  </p:stCondLst>
                                  <p:childTnLst>
                                    <p:animEffect transition="out" filter="dissolve">
                                      <p:cBhvr>
                                        <p:cTn id="461" dur="500"/>
                                        <p:tgtEl>
                                          <p:spTgt spid="4"/>
                                        </p:tgtEl>
                                      </p:cBhvr>
                                    </p:animEffect>
                                    <p:set>
                                      <p:cBhvr>
                                        <p:cTn id="462" dur="1" fill="hold">
                                          <p:stCondLst>
                                            <p:cond delay="499"/>
                                          </p:stCondLst>
                                        </p:cTn>
                                        <p:tgtEl>
                                          <p:spTgt spid="4"/>
                                        </p:tgtEl>
                                        <p:attrNameLst>
                                          <p:attrName>style.visibility</p:attrName>
                                        </p:attrNameLst>
                                      </p:cBhvr>
                                      <p:to>
                                        <p:strVal val="hidden"/>
                                      </p:to>
                                    </p:set>
                                  </p:childTnLst>
                                </p:cTn>
                              </p:par>
                              <p:par>
                                <p:cTn id="463" presetID="9" presetClass="exit" presetSubtype="0" fill="hold" nodeType="withEffect">
                                  <p:stCondLst>
                                    <p:cond delay="0"/>
                                  </p:stCondLst>
                                  <p:childTnLst>
                                    <p:animEffect transition="out" filter="dissolve">
                                      <p:cBhvr>
                                        <p:cTn id="464" dur="500"/>
                                        <p:tgtEl>
                                          <p:spTgt spid="5"/>
                                        </p:tgtEl>
                                      </p:cBhvr>
                                    </p:animEffect>
                                    <p:set>
                                      <p:cBhvr>
                                        <p:cTn id="465" dur="1" fill="hold">
                                          <p:stCondLst>
                                            <p:cond delay="499"/>
                                          </p:stCondLst>
                                        </p:cTn>
                                        <p:tgtEl>
                                          <p:spTgt spid="5"/>
                                        </p:tgtEl>
                                        <p:attrNameLst>
                                          <p:attrName>style.visibility</p:attrName>
                                        </p:attrNameLst>
                                      </p:cBhvr>
                                      <p:to>
                                        <p:strVal val="hidden"/>
                                      </p:to>
                                    </p:set>
                                  </p:childTnLst>
                                </p:cTn>
                              </p:par>
                              <p:par>
                                <p:cTn id="466" presetID="9" presetClass="exit" presetSubtype="0" fill="hold" grpId="2" nodeType="withEffect">
                                  <p:stCondLst>
                                    <p:cond delay="0"/>
                                  </p:stCondLst>
                                  <p:childTnLst>
                                    <p:animEffect transition="out" filter="dissolve">
                                      <p:cBhvr>
                                        <p:cTn id="467" dur="500"/>
                                        <p:tgtEl>
                                          <p:spTgt spid="449586"/>
                                        </p:tgtEl>
                                      </p:cBhvr>
                                    </p:animEffect>
                                    <p:set>
                                      <p:cBhvr>
                                        <p:cTn id="468" dur="1" fill="hold">
                                          <p:stCondLst>
                                            <p:cond delay="499"/>
                                          </p:stCondLst>
                                        </p:cTn>
                                        <p:tgtEl>
                                          <p:spTgt spid="449586"/>
                                        </p:tgtEl>
                                        <p:attrNameLst>
                                          <p:attrName>style.visibility</p:attrName>
                                        </p:attrNameLst>
                                      </p:cBhvr>
                                      <p:to>
                                        <p:strVal val="hidden"/>
                                      </p:to>
                                    </p:set>
                                  </p:childTnLst>
                                </p:cTn>
                              </p:par>
                              <p:par>
                                <p:cTn id="469" presetID="9" presetClass="exit" presetSubtype="0" fill="hold" grpId="2" nodeType="withEffect">
                                  <p:stCondLst>
                                    <p:cond delay="0"/>
                                  </p:stCondLst>
                                  <p:childTnLst>
                                    <p:animEffect transition="out" filter="dissolve">
                                      <p:cBhvr>
                                        <p:cTn id="470" dur="500"/>
                                        <p:tgtEl>
                                          <p:spTgt spid="449587"/>
                                        </p:tgtEl>
                                      </p:cBhvr>
                                    </p:animEffect>
                                    <p:set>
                                      <p:cBhvr>
                                        <p:cTn id="471" dur="1" fill="hold">
                                          <p:stCondLst>
                                            <p:cond delay="499"/>
                                          </p:stCondLst>
                                        </p:cTn>
                                        <p:tgtEl>
                                          <p:spTgt spid="449587"/>
                                        </p:tgtEl>
                                        <p:attrNameLst>
                                          <p:attrName>style.visibility</p:attrName>
                                        </p:attrNameLst>
                                      </p:cBhvr>
                                      <p:to>
                                        <p:strVal val="hidden"/>
                                      </p:to>
                                    </p:set>
                                  </p:childTnLst>
                                </p:cTn>
                              </p:par>
                              <p:par>
                                <p:cTn id="472" presetID="9" presetClass="exit" presetSubtype="0" fill="hold" grpId="2" nodeType="withEffect">
                                  <p:stCondLst>
                                    <p:cond delay="0"/>
                                  </p:stCondLst>
                                  <p:childTnLst>
                                    <p:animEffect transition="out" filter="dissolve">
                                      <p:cBhvr>
                                        <p:cTn id="473" dur="500"/>
                                        <p:tgtEl>
                                          <p:spTgt spid="449588"/>
                                        </p:tgtEl>
                                      </p:cBhvr>
                                    </p:animEffect>
                                    <p:set>
                                      <p:cBhvr>
                                        <p:cTn id="474" dur="1" fill="hold">
                                          <p:stCondLst>
                                            <p:cond delay="499"/>
                                          </p:stCondLst>
                                        </p:cTn>
                                        <p:tgtEl>
                                          <p:spTgt spid="449588"/>
                                        </p:tgtEl>
                                        <p:attrNameLst>
                                          <p:attrName>style.visibility</p:attrName>
                                        </p:attrNameLst>
                                      </p:cBhvr>
                                      <p:to>
                                        <p:strVal val="hidden"/>
                                      </p:to>
                                    </p:set>
                                  </p:childTnLst>
                                </p:cTn>
                              </p:par>
                              <p:par>
                                <p:cTn id="475" presetID="9" presetClass="exit" presetSubtype="0" fill="hold" grpId="2" nodeType="withEffect">
                                  <p:stCondLst>
                                    <p:cond delay="0"/>
                                  </p:stCondLst>
                                  <p:childTnLst>
                                    <p:animEffect transition="out" filter="dissolve">
                                      <p:cBhvr>
                                        <p:cTn id="476" dur="500"/>
                                        <p:tgtEl>
                                          <p:spTgt spid="449589"/>
                                        </p:tgtEl>
                                      </p:cBhvr>
                                    </p:animEffect>
                                    <p:set>
                                      <p:cBhvr>
                                        <p:cTn id="477" dur="1" fill="hold">
                                          <p:stCondLst>
                                            <p:cond delay="499"/>
                                          </p:stCondLst>
                                        </p:cTn>
                                        <p:tgtEl>
                                          <p:spTgt spid="449589"/>
                                        </p:tgtEl>
                                        <p:attrNameLst>
                                          <p:attrName>style.visibility</p:attrName>
                                        </p:attrNameLst>
                                      </p:cBhvr>
                                      <p:to>
                                        <p:strVal val="hidden"/>
                                      </p:to>
                                    </p:set>
                                  </p:childTnLst>
                                </p:cTn>
                              </p:par>
                              <p:par>
                                <p:cTn id="478" presetID="9" presetClass="exit" presetSubtype="0" fill="hold" grpId="2" nodeType="withEffect">
                                  <p:stCondLst>
                                    <p:cond delay="0"/>
                                  </p:stCondLst>
                                  <p:childTnLst>
                                    <p:animEffect transition="out" filter="dissolve">
                                      <p:cBhvr>
                                        <p:cTn id="479" dur="500"/>
                                        <p:tgtEl>
                                          <p:spTgt spid="449590"/>
                                        </p:tgtEl>
                                      </p:cBhvr>
                                    </p:animEffect>
                                    <p:set>
                                      <p:cBhvr>
                                        <p:cTn id="480" dur="1" fill="hold">
                                          <p:stCondLst>
                                            <p:cond delay="499"/>
                                          </p:stCondLst>
                                        </p:cTn>
                                        <p:tgtEl>
                                          <p:spTgt spid="449590"/>
                                        </p:tgtEl>
                                        <p:attrNameLst>
                                          <p:attrName>style.visibility</p:attrName>
                                        </p:attrNameLst>
                                      </p:cBhvr>
                                      <p:to>
                                        <p:strVal val="hidden"/>
                                      </p:to>
                                    </p:set>
                                  </p:childTnLst>
                                </p:cTn>
                              </p:par>
                              <p:par>
                                <p:cTn id="481" presetID="9" presetClass="exit" presetSubtype="0" fill="hold" grpId="2" nodeType="withEffect">
                                  <p:stCondLst>
                                    <p:cond delay="0"/>
                                  </p:stCondLst>
                                  <p:childTnLst>
                                    <p:animEffect transition="out" filter="dissolve">
                                      <p:cBhvr>
                                        <p:cTn id="482" dur="500"/>
                                        <p:tgtEl>
                                          <p:spTgt spid="449591"/>
                                        </p:tgtEl>
                                      </p:cBhvr>
                                    </p:animEffect>
                                    <p:set>
                                      <p:cBhvr>
                                        <p:cTn id="483" dur="1" fill="hold">
                                          <p:stCondLst>
                                            <p:cond delay="499"/>
                                          </p:stCondLst>
                                        </p:cTn>
                                        <p:tgtEl>
                                          <p:spTgt spid="449591"/>
                                        </p:tgtEl>
                                        <p:attrNameLst>
                                          <p:attrName>style.visibility</p:attrName>
                                        </p:attrNameLst>
                                      </p:cBhvr>
                                      <p:to>
                                        <p:strVal val="hidden"/>
                                      </p:to>
                                    </p:set>
                                  </p:childTnLst>
                                </p:cTn>
                              </p:par>
                              <p:par>
                                <p:cTn id="484" presetID="9" presetClass="exit" presetSubtype="0" fill="hold" grpId="2" nodeType="withEffect">
                                  <p:stCondLst>
                                    <p:cond delay="0"/>
                                  </p:stCondLst>
                                  <p:childTnLst>
                                    <p:animEffect transition="out" filter="dissolve">
                                      <p:cBhvr>
                                        <p:cTn id="485" dur="500"/>
                                        <p:tgtEl>
                                          <p:spTgt spid="449592"/>
                                        </p:tgtEl>
                                      </p:cBhvr>
                                    </p:animEffect>
                                    <p:set>
                                      <p:cBhvr>
                                        <p:cTn id="486" dur="1" fill="hold">
                                          <p:stCondLst>
                                            <p:cond delay="499"/>
                                          </p:stCondLst>
                                        </p:cTn>
                                        <p:tgtEl>
                                          <p:spTgt spid="449592"/>
                                        </p:tgtEl>
                                        <p:attrNameLst>
                                          <p:attrName>style.visibility</p:attrName>
                                        </p:attrNameLst>
                                      </p:cBhvr>
                                      <p:to>
                                        <p:strVal val="hidden"/>
                                      </p:to>
                                    </p:set>
                                  </p:childTnLst>
                                </p:cTn>
                              </p:par>
                              <p:par>
                                <p:cTn id="487" presetID="9" presetClass="exit" presetSubtype="0" fill="hold" grpId="2" nodeType="withEffect">
                                  <p:stCondLst>
                                    <p:cond delay="0"/>
                                  </p:stCondLst>
                                  <p:childTnLst>
                                    <p:animEffect transition="out" filter="dissolve">
                                      <p:cBhvr>
                                        <p:cTn id="488" dur="500"/>
                                        <p:tgtEl>
                                          <p:spTgt spid="449593"/>
                                        </p:tgtEl>
                                      </p:cBhvr>
                                    </p:animEffect>
                                    <p:set>
                                      <p:cBhvr>
                                        <p:cTn id="489" dur="1" fill="hold">
                                          <p:stCondLst>
                                            <p:cond delay="499"/>
                                          </p:stCondLst>
                                        </p:cTn>
                                        <p:tgtEl>
                                          <p:spTgt spid="449593"/>
                                        </p:tgtEl>
                                        <p:attrNameLst>
                                          <p:attrName>style.visibility</p:attrName>
                                        </p:attrNameLst>
                                      </p:cBhvr>
                                      <p:to>
                                        <p:strVal val="hidden"/>
                                      </p:to>
                                    </p:set>
                                  </p:childTnLst>
                                </p:cTn>
                              </p:par>
                              <p:par>
                                <p:cTn id="490" presetID="9" presetClass="exit" presetSubtype="0" fill="hold" grpId="2" nodeType="withEffect">
                                  <p:stCondLst>
                                    <p:cond delay="0"/>
                                  </p:stCondLst>
                                  <p:iterate type="lt">
                                    <p:tmPct val="0"/>
                                  </p:iterate>
                                  <p:childTnLst>
                                    <p:animEffect transition="out" filter="dissolve">
                                      <p:cBhvr>
                                        <p:cTn id="491" dur="500"/>
                                        <p:tgtEl>
                                          <p:spTgt spid="449565"/>
                                        </p:tgtEl>
                                      </p:cBhvr>
                                    </p:animEffect>
                                    <p:set>
                                      <p:cBhvr>
                                        <p:cTn id="492" dur="1" fill="hold">
                                          <p:stCondLst>
                                            <p:cond delay="499"/>
                                          </p:stCondLst>
                                        </p:cTn>
                                        <p:tgtEl>
                                          <p:spTgt spid="449565"/>
                                        </p:tgtEl>
                                        <p:attrNameLst>
                                          <p:attrName>style.visibility</p:attrName>
                                        </p:attrNameLst>
                                      </p:cBhvr>
                                      <p:to>
                                        <p:strVal val="hidden"/>
                                      </p:to>
                                    </p:set>
                                  </p:childTnLst>
                                </p:cTn>
                              </p:par>
                              <p:par>
                                <p:cTn id="493" presetID="9" presetClass="exit" presetSubtype="0" fill="hold" grpId="1" nodeType="withEffect">
                                  <p:stCondLst>
                                    <p:cond delay="0"/>
                                  </p:stCondLst>
                                  <p:childTnLst>
                                    <p:animEffect transition="out" filter="dissolve">
                                      <p:cBhvr>
                                        <p:cTn id="494" dur="500"/>
                                        <p:tgtEl>
                                          <p:spTgt spid="449594"/>
                                        </p:tgtEl>
                                      </p:cBhvr>
                                    </p:animEffect>
                                    <p:set>
                                      <p:cBhvr>
                                        <p:cTn id="495" dur="1" fill="hold">
                                          <p:stCondLst>
                                            <p:cond delay="499"/>
                                          </p:stCondLst>
                                        </p:cTn>
                                        <p:tgtEl>
                                          <p:spTgt spid="449594"/>
                                        </p:tgtEl>
                                        <p:attrNameLst>
                                          <p:attrName>style.visibility</p:attrName>
                                        </p:attrNameLst>
                                      </p:cBhvr>
                                      <p:to>
                                        <p:strVal val="hidden"/>
                                      </p:to>
                                    </p:set>
                                  </p:childTnLst>
                                </p:cTn>
                              </p:par>
                            </p:childTnLst>
                          </p:cTn>
                        </p:par>
                      </p:childTnLst>
                    </p:cTn>
                  </p:par>
                  <p:par>
                    <p:cTn id="496" fill="hold">
                      <p:stCondLst>
                        <p:cond delay="indefinite"/>
                      </p:stCondLst>
                      <p:childTnLst>
                        <p:par>
                          <p:cTn id="497" fill="hold">
                            <p:stCondLst>
                              <p:cond delay="0"/>
                            </p:stCondLst>
                            <p:childTnLst>
                              <p:par>
                                <p:cTn id="498" presetID="40" presetClass="entr" presetSubtype="0" fill="hold" grpId="0" nodeType="clickEffect">
                                  <p:stCondLst>
                                    <p:cond delay="0"/>
                                  </p:stCondLst>
                                  <p:iterate type="lt">
                                    <p:tmPct val="10000"/>
                                  </p:iterate>
                                  <p:childTnLst>
                                    <p:set>
                                      <p:cBhvr>
                                        <p:cTn id="499" dur="1" fill="hold">
                                          <p:stCondLst>
                                            <p:cond delay="0"/>
                                          </p:stCondLst>
                                        </p:cTn>
                                        <p:tgtEl>
                                          <p:spTgt spid="449596"/>
                                        </p:tgtEl>
                                        <p:attrNameLst>
                                          <p:attrName>style.visibility</p:attrName>
                                        </p:attrNameLst>
                                      </p:cBhvr>
                                      <p:to>
                                        <p:strVal val="visible"/>
                                      </p:to>
                                    </p:set>
                                    <p:animEffect transition="in" filter="fade">
                                      <p:cBhvr>
                                        <p:cTn id="500" dur="1000"/>
                                        <p:tgtEl>
                                          <p:spTgt spid="449596"/>
                                        </p:tgtEl>
                                      </p:cBhvr>
                                    </p:animEffect>
                                    <p:anim calcmode="lin" valueType="num">
                                      <p:cBhvr>
                                        <p:cTn id="501" dur="1000" fill="hold"/>
                                        <p:tgtEl>
                                          <p:spTgt spid="449596"/>
                                        </p:tgtEl>
                                        <p:attrNameLst>
                                          <p:attrName>ppt_x</p:attrName>
                                        </p:attrNameLst>
                                      </p:cBhvr>
                                      <p:tavLst>
                                        <p:tav tm="0">
                                          <p:val>
                                            <p:strVal val="#ppt_x-.1"/>
                                          </p:val>
                                        </p:tav>
                                        <p:tav tm="100000">
                                          <p:val>
                                            <p:strVal val="#ppt_x"/>
                                          </p:val>
                                        </p:tav>
                                      </p:tavLst>
                                    </p:anim>
                                    <p:anim calcmode="lin" valueType="num">
                                      <p:cBhvr>
                                        <p:cTn id="502" dur="1000" fill="hold"/>
                                        <p:tgtEl>
                                          <p:spTgt spid="449596"/>
                                        </p:tgtEl>
                                        <p:attrNameLst>
                                          <p:attrName>ppt_y</p:attrName>
                                        </p:attrNameLst>
                                      </p:cBhvr>
                                      <p:tavLst>
                                        <p:tav tm="0">
                                          <p:val>
                                            <p:strVal val="#ppt_y"/>
                                          </p:val>
                                        </p:tav>
                                        <p:tav tm="100000">
                                          <p:val>
                                            <p:strVal val="#ppt_y"/>
                                          </p:val>
                                        </p:tav>
                                      </p:tavLst>
                                    </p:anim>
                                  </p:childTnLst>
                                </p:cTn>
                              </p:par>
                            </p:childTnLst>
                          </p:cTn>
                        </p:par>
                      </p:childTnLst>
                    </p:cTn>
                  </p:par>
                  <p:par>
                    <p:cTn id="503" fill="hold">
                      <p:stCondLst>
                        <p:cond delay="indefinite"/>
                      </p:stCondLst>
                      <p:childTnLst>
                        <p:par>
                          <p:cTn id="504" fill="hold">
                            <p:stCondLst>
                              <p:cond delay="0"/>
                            </p:stCondLst>
                            <p:childTnLst>
                              <p:par>
                                <p:cTn id="505" presetID="10" presetClass="entr" presetSubtype="0" fill="hold" nodeType="clickEffect">
                                  <p:stCondLst>
                                    <p:cond delay="0"/>
                                  </p:stCondLst>
                                  <p:childTnLst>
                                    <p:set>
                                      <p:cBhvr>
                                        <p:cTn id="506" dur="1" fill="hold">
                                          <p:stCondLst>
                                            <p:cond delay="0"/>
                                          </p:stCondLst>
                                        </p:cTn>
                                        <p:tgtEl>
                                          <p:spTgt spid="6"/>
                                        </p:tgtEl>
                                        <p:attrNameLst>
                                          <p:attrName>style.visibility</p:attrName>
                                        </p:attrNameLst>
                                      </p:cBhvr>
                                      <p:to>
                                        <p:strVal val="visible"/>
                                      </p:to>
                                    </p:set>
                                    <p:animEffect transition="in" filter="fade">
                                      <p:cBhvr>
                                        <p:cTn id="507" dur="2000"/>
                                        <p:tgtEl>
                                          <p:spTgt spid="6"/>
                                        </p:tgtEl>
                                      </p:cBhvr>
                                    </p:animEffect>
                                  </p:childTnLst>
                                </p:cTn>
                              </p:par>
                            </p:childTnLst>
                          </p:cTn>
                        </p:par>
                      </p:childTnLst>
                    </p:cTn>
                  </p:par>
                  <p:par>
                    <p:cTn id="508" fill="hold">
                      <p:stCondLst>
                        <p:cond delay="indefinite"/>
                      </p:stCondLst>
                      <p:childTnLst>
                        <p:par>
                          <p:cTn id="509" fill="hold">
                            <p:stCondLst>
                              <p:cond delay="0"/>
                            </p:stCondLst>
                            <p:childTnLst>
                              <p:par>
                                <p:cTn id="510" presetID="9" presetClass="entr" presetSubtype="0" fill="hold" grpId="0" nodeType="clickEffect">
                                  <p:stCondLst>
                                    <p:cond delay="0"/>
                                  </p:stCondLst>
                                  <p:childTnLst>
                                    <p:set>
                                      <p:cBhvr>
                                        <p:cTn id="511" dur="1" fill="hold">
                                          <p:stCondLst>
                                            <p:cond delay="0"/>
                                          </p:stCondLst>
                                        </p:cTn>
                                        <p:tgtEl>
                                          <p:spTgt spid="449598"/>
                                        </p:tgtEl>
                                        <p:attrNameLst>
                                          <p:attrName>style.visibility</p:attrName>
                                        </p:attrNameLst>
                                      </p:cBhvr>
                                      <p:to>
                                        <p:strVal val="visible"/>
                                      </p:to>
                                    </p:set>
                                    <p:animEffect transition="in" filter="dissolve">
                                      <p:cBhvr>
                                        <p:cTn id="512" dur="500"/>
                                        <p:tgtEl>
                                          <p:spTgt spid="449598"/>
                                        </p:tgtEl>
                                      </p:cBhvr>
                                    </p:animEffect>
                                  </p:childTnLst>
                                </p:cTn>
                              </p:par>
                            </p:childTnLst>
                          </p:cTn>
                        </p:par>
                      </p:childTnLst>
                    </p:cTn>
                  </p:par>
                  <p:par>
                    <p:cTn id="513" fill="hold">
                      <p:stCondLst>
                        <p:cond delay="indefinite"/>
                      </p:stCondLst>
                      <p:childTnLst>
                        <p:par>
                          <p:cTn id="514" fill="hold">
                            <p:stCondLst>
                              <p:cond delay="0"/>
                            </p:stCondLst>
                            <p:childTnLst>
                              <p:par>
                                <p:cTn id="515" presetID="9" presetClass="entr" presetSubtype="0" fill="hold" grpId="0" nodeType="clickEffect">
                                  <p:stCondLst>
                                    <p:cond delay="0"/>
                                  </p:stCondLst>
                                  <p:childTnLst>
                                    <p:set>
                                      <p:cBhvr>
                                        <p:cTn id="516" dur="1" fill="hold">
                                          <p:stCondLst>
                                            <p:cond delay="0"/>
                                          </p:stCondLst>
                                        </p:cTn>
                                        <p:tgtEl>
                                          <p:spTgt spid="449597"/>
                                        </p:tgtEl>
                                        <p:attrNameLst>
                                          <p:attrName>style.visibility</p:attrName>
                                        </p:attrNameLst>
                                      </p:cBhvr>
                                      <p:to>
                                        <p:strVal val="visible"/>
                                      </p:to>
                                    </p:set>
                                    <p:animEffect transition="in" filter="dissolve">
                                      <p:cBhvr>
                                        <p:cTn id="517" dur="500"/>
                                        <p:tgtEl>
                                          <p:spTgt spid="449597"/>
                                        </p:tgtEl>
                                      </p:cBhvr>
                                    </p:animEffect>
                                  </p:childTnLst>
                                </p:cTn>
                              </p:par>
                            </p:childTnLst>
                          </p:cTn>
                        </p:par>
                      </p:childTnLst>
                    </p:cTn>
                  </p:par>
                  <p:par>
                    <p:cTn id="518" fill="hold">
                      <p:stCondLst>
                        <p:cond delay="indefinite"/>
                      </p:stCondLst>
                      <p:childTnLst>
                        <p:par>
                          <p:cTn id="519" fill="hold">
                            <p:stCondLst>
                              <p:cond delay="0"/>
                            </p:stCondLst>
                            <p:childTnLst>
                              <p:par>
                                <p:cTn id="520" presetID="22" presetClass="entr" presetSubtype="4" fill="hold" grpId="0" nodeType="clickEffect">
                                  <p:stCondLst>
                                    <p:cond delay="0"/>
                                  </p:stCondLst>
                                  <p:childTnLst>
                                    <p:set>
                                      <p:cBhvr>
                                        <p:cTn id="521" dur="1" fill="hold">
                                          <p:stCondLst>
                                            <p:cond delay="0"/>
                                          </p:stCondLst>
                                        </p:cTn>
                                        <p:tgtEl>
                                          <p:spTgt spid="449612"/>
                                        </p:tgtEl>
                                        <p:attrNameLst>
                                          <p:attrName>style.visibility</p:attrName>
                                        </p:attrNameLst>
                                      </p:cBhvr>
                                      <p:to>
                                        <p:strVal val="visible"/>
                                      </p:to>
                                    </p:set>
                                    <p:animEffect transition="in" filter="wipe(down)">
                                      <p:cBhvr>
                                        <p:cTn id="522" dur="500"/>
                                        <p:tgtEl>
                                          <p:spTgt spid="449612"/>
                                        </p:tgtEl>
                                      </p:cBhvr>
                                    </p:animEffect>
                                  </p:childTnLst>
                                </p:cTn>
                              </p:par>
                            </p:childTnLst>
                          </p:cTn>
                        </p:par>
                        <p:par>
                          <p:cTn id="523" fill="hold">
                            <p:stCondLst>
                              <p:cond delay="500"/>
                            </p:stCondLst>
                            <p:childTnLst>
                              <p:par>
                                <p:cTn id="524" presetID="22" presetClass="entr" presetSubtype="4" fill="hold" grpId="0" nodeType="afterEffect">
                                  <p:stCondLst>
                                    <p:cond delay="0"/>
                                  </p:stCondLst>
                                  <p:childTnLst>
                                    <p:set>
                                      <p:cBhvr>
                                        <p:cTn id="525" dur="1" fill="hold">
                                          <p:stCondLst>
                                            <p:cond delay="0"/>
                                          </p:stCondLst>
                                        </p:cTn>
                                        <p:tgtEl>
                                          <p:spTgt spid="449613"/>
                                        </p:tgtEl>
                                        <p:attrNameLst>
                                          <p:attrName>style.visibility</p:attrName>
                                        </p:attrNameLst>
                                      </p:cBhvr>
                                      <p:to>
                                        <p:strVal val="visible"/>
                                      </p:to>
                                    </p:set>
                                    <p:animEffect transition="in" filter="wipe(down)">
                                      <p:cBhvr>
                                        <p:cTn id="526" dur="500"/>
                                        <p:tgtEl>
                                          <p:spTgt spid="449613"/>
                                        </p:tgtEl>
                                      </p:cBhvr>
                                    </p:animEffect>
                                  </p:childTnLst>
                                </p:cTn>
                              </p:par>
                            </p:childTnLst>
                          </p:cTn>
                        </p:par>
                      </p:childTnLst>
                    </p:cTn>
                  </p:par>
                  <p:par>
                    <p:cTn id="527" fill="hold">
                      <p:stCondLst>
                        <p:cond delay="indefinite"/>
                      </p:stCondLst>
                      <p:childTnLst>
                        <p:par>
                          <p:cTn id="528" fill="hold">
                            <p:stCondLst>
                              <p:cond delay="0"/>
                            </p:stCondLst>
                            <p:childTnLst>
                              <p:par>
                                <p:cTn id="529" presetID="10" presetClass="entr" presetSubtype="0" fill="hold" nodeType="clickEffect">
                                  <p:stCondLst>
                                    <p:cond delay="0"/>
                                  </p:stCondLst>
                                  <p:childTnLst>
                                    <p:set>
                                      <p:cBhvr>
                                        <p:cTn id="530" dur="1" fill="hold">
                                          <p:stCondLst>
                                            <p:cond delay="0"/>
                                          </p:stCondLst>
                                        </p:cTn>
                                        <p:tgtEl>
                                          <p:spTgt spid="7"/>
                                        </p:tgtEl>
                                        <p:attrNameLst>
                                          <p:attrName>style.visibility</p:attrName>
                                        </p:attrNameLst>
                                      </p:cBhvr>
                                      <p:to>
                                        <p:strVal val="visible"/>
                                      </p:to>
                                    </p:set>
                                    <p:animEffect transition="in" filter="fade">
                                      <p:cBhvr>
                                        <p:cTn id="531" dur="2000"/>
                                        <p:tgtEl>
                                          <p:spTgt spid="7"/>
                                        </p:tgtEl>
                                      </p:cBhvr>
                                    </p:animEffect>
                                  </p:childTnLst>
                                </p:cTn>
                              </p:par>
                            </p:childTnLst>
                          </p:cTn>
                        </p:par>
                      </p:childTnLst>
                    </p:cTn>
                  </p:par>
                  <p:par>
                    <p:cTn id="532" fill="hold">
                      <p:stCondLst>
                        <p:cond delay="indefinite"/>
                      </p:stCondLst>
                      <p:childTnLst>
                        <p:par>
                          <p:cTn id="533" fill="hold">
                            <p:stCondLst>
                              <p:cond delay="0"/>
                            </p:stCondLst>
                            <p:childTnLst>
                              <p:par>
                                <p:cTn id="534" presetID="9" presetClass="entr" presetSubtype="0" fill="hold" grpId="0" nodeType="clickEffect">
                                  <p:stCondLst>
                                    <p:cond delay="0"/>
                                  </p:stCondLst>
                                  <p:childTnLst>
                                    <p:set>
                                      <p:cBhvr>
                                        <p:cTn id="535" dur="1" fill="hold">
                                          <p:stCondLst>
                                            <p:cond delay="0"/>
                                          </p:stCondLst>
                                        </p:cTn>
                                        <p:tgtEl>
                                          <p:spTgt spid="449599"/>
                                        </p:tgtEl>
                                        <p:attrNameLst>
                                          <p:attrName>style.visibility</p:attrName>
                                        </p:attrNameLst>
                                      </p:cBhvr>
                                      <p:to>
                                        <p:strVal val="visible"/>
                                      </p:to>
                                    </p:set>
                                    <p:animEffect transition="in" filter="dissolve">
                                      <p:cBhvr>
                                        <p:cTn id="536" dur="500"/>
                                        <p:tgtEl>
                                          <p:spTgt spid="449599"/>
                                        </p:tgtEl>
                                      </p:cBhvr>
                                    </p:animEffect>
                                  </p:childTnLst>
                                </p:cTn>
                              </p:par>
                            </p:childTnLst>
                          </p:cTn>
                        </p:par>
                      </p:childTnLst>
                    </p:cTn>
                  </p:par>
                  <p:par>
                    <p:cTn id="537" fill="hold">
                      <p:stCondLst>
                        <p:cond delay="indefinite"/>
                      </p:stCondLst>
                      <p:childTnLst>
                        <p:par>
                          <p:cTn id="538" fill="hold">
                            <p:stCondLst>
                              <p:cond delay="0"/>
                            </p:stCondLst>
                            <p:childTnLst>
                              <p:par>
                                <p:cTn id="539" presetID="9" presetClass="entr" presetSubtype="0" fill="hold" grpId="0" nodeType="clickEffect">
                                  <p:stCondLst>
                                    <p:cond delay="0"/>
                                  </p:stCondLst>
                                  <p:childTnLst>
                                    <p:set>
                                      <p:cBhvr>
                                        <p:cTn id="540" dur="1" fill="hold">
                                          <p:stCondLst>
                                            <p:cond delay="0"/>
                                          </p:stCondLst>
                                        </p:cTn>
                                        <p:tgtEl>
                                          <p:spTgt spid="449600"/>
                                        </p:tgtEl>
                                        <p:attrNameLst>
                                          <p:attrName>style.visibility</p:attrName>
                                        </p:attrNameLst>
                                      </p:cBhvr>
                                      <p:to>
                                        <p:strVal val="visible"/>
                                      </p:to>
                                    </p:set>
                                    <p:animEffect transition="in" filter="dissolve">
                                      <p:cBhvr>
                                        <p:cTn id="541" dur="500"/>
                                        <p:tgtEl>
                                          <p:spTgt spid="449600"/>
                                        </p:tgtEl>
                                      </p:cBhvr>
                                    </p:animEffect>
                                  </p:childTnLst>
                                </p:cTn>
                              </p:par>
                            </p:childTnLst>
                          </p:cTn>
                        </p:par>
                      </p:childTnLst>
                    </p:cTn>
                  </p:par>
                  <p:par>
                    <p:cTn id="542" fill="hold">
                      <p:stCondLst>
                        <p:cond delay="indefinite"/>
                      </p:stCondLst>
                      <p:childTnLst>
                        <p:par>
                          <p:cTn id="543" fill="hold">
                            <p:stCondLst>
                              <p:cond delay="0"/>
                            </p:stCondLst>
                            <p:childTnLst>
                              <p:par>
                                <p:cTn id="544" presetID="22" presetClass="entr" presetSubtype="4" fill="hold" grpId="0" nodeType="clickEffect">
                                  <p:stCondLst>
                                    <p:cond delay="0"/>
                                  </p:stCondLst>
                                  <p:childTnLst>
                                    <p:set>
                                      <p:cBhvr>
                                        <p:cTn id="545" dur="1" fill="hold">
                                          <p:stCondLst>
                                            <p:cond delay="0"/>
                                          </p:stCondLst>
                                        </p:cTn>
                                        <p:tgtEl>
                                          <p:spTgt spid="449614"/>
                                        </p:tgtEl>
                                        <p:attrNameLst>
                                          <p:attrName>style.visibility</p:attrName>
                                        </p:attrNameLst>
                                      </p:cBhvr>
                                      <p:to>
                                        <p:strVal val="visible"/>
                                      </p:to>
                                    </p:set>
                                    <p:animEffect transition="in" filter="wipe(down)">
                                      <p:cBhvr>
                                        <p:cTn id="546" dur="500"/>
                                        <p:tgtEl>
                                          <p:spTgt spid="449614"/>
                                        </p:tgtEl>
                                      </p:cBhvr>
                                    </p:animEffect>
                                  </p:childTnLst>
                                </p:cTn>
                              </p:par>
                            </p:childTnLst>
                          </p:cTn>
                        </p:par>
                        <p:par>
                          <p:cTn id="547" fill="hold">
                            <p:stCondLst>
                              <p:cond delay="500"/>
                            </p:stCondLst>
                            <p:childTnLst>
                              <p:par>
                                <p:cTn id="548" presetID="22" presetClass="entr" presetSubtype="4" fill="hold" grpId="0" nodeType="afterEffect">
                                  <p:stCondLst>
                                    <p:cond delay="0"/>
                                  </p:stCondLst>
                                  <p:childTnLst>
                                    <p:set>
                                      <p:cBhvr>
                                        <p:cTn id="549" dur="1" fill="hold">
                                          <p:stCondLst>
                                            <p:cond delay="0"/>
                                          </p:stCondLst>
                                        </p:cTn>
                                        <p:tgtEl>
                                          <p:spTgt spid="449615"/>
                                        </p:tgtEl>
                                        <p:attrNameLst>
                                          <p:attrName>style.visibility</p:attrName>
                                        </p:attrNameLst>
                                      </p:cBhvr>
                                      <p:to>
                                        <p:strVal val="visible"/>
                                      </p:to>
                                    </p:set>
                                    <p:animEffect transition="in" filter="wipe(down)">
                                      <p:cBhvr>
                                        <p:cTn id="550" dur="500"/>
                                        <p:tgtEl>
                                          <p:spTgt spid="449615"/>
                                        </p:tgtEl>
                                      </p:cBhvr>
                                    </p:animEffect>
                                  </p:childTnLst>
                                </p:cTn>
                              </p:par>
                            </p:childTnLst>
                          </p:cTn>
                        </p:par>
                      </p:childTnLst>
                    </p:cTn>
                  </p:par>
                  <p:par>
                    <p:cTn id="551" fill="hold">
                      <p:stCondLst>
                        <p:cond delay="indefinite"/>
                      </p:stCondLst>
                      <p:childTnLst>
                        <p:par>
                          <p:cTn id="552" fill="hold">
                            <p:stCondLst>
                              <p:cond delay="0"/>
                            </p:stCondLst>
                            <p:childTnLst>
                              <p:par>
                                <p:cTn id="553" presetID="10" presetClass="entr" presetSubtype="0" fill="hold" nodeType="clickEffect">
                                  <p:stCondLst>
                                    <p:cond delay="0"/>
                                  </p:stCondLst>
                                  <p:childTnLst>
                                    <p:set>
                                      <p:cBhvr>
                                        <p:cTn id="554" dur="1" fill="hold">
                                          <p:stCondLst>
                                            <p:cond delay="0"/>
                                          </p:stCondLst>
                                        </p:cTn>
                                        <p:tgtEl>
                                          <p:spTgt spid="8"/>
                                        </p:tgtEl>
                                        <p:attrNameLst>
                                          <p:attrName>style.visibility</p:attrName>
                                        </p:attrNameLst>
                                      </p:cBhvr>
                                      <p:to>
                                        <p:strVal val="visible"/>
                                      </p:to>
                                    </p:set>
                                    <p:animEffect transition="in" filter="fade">
                                      <p:cBhvr>
                                        <p:cTn id="555" dur="2000"/>
                                        <p:tgtEl>
                                          <p:spTgt spid="8"/>
                                        </p:tgtEl>
                                      </p:cBhvr>
                                    </p:animEffect>
                                  </p:childTnLst>
                                </p:cTn>
                              </p:par>
                            </p:childTnLst>
                          </p:cTn>
                        </p:par>
                      </p:childTnLst>
                    </p:cTn>
                  </p:par>
                  <p:par>
                    <p:cTn id="556" fill="hold">
                      <p:stCondLst>
                        <p:cond delay="indefinite"/>
                      </p:stCondLst>
                      <p:childTnLst>
                        <p:par>
                          <p:cTn id="557" fill="hold">
                            <p:stCondLst>
                              <p:cond delay="0"/>
                            </p:stCondLst>
                            <p:childTnLst>
                              <p:par>
                                <p:cTn id="558" presetID="9" presetClass="entr" presetSubtype="0" fill="hold" grpId="0" nodeType="clickEffect">
                                  <p:stCondLst>
                                    <p:cond delay="0"/>
                                  </p:stCondLst>
                                  <p:childTnLst>
                                    <p:set>
                                      <p:cBhvr>
                                        <p:cTn id="559" dur="1" fill="hold">
                                          <p:stCondLst>
                                            <p:cond delay="0"/>
                                          </p:stCondLst>
                                        </p:cTn>
                                        <p:tgtEl>
                                          <p:spTgt spid="449602"/>
                                        </p:tgtEl>
                                        <p:attrNameLst>
                                          <p:attrName>style.visibility</p:attrName>
                                        </p:attrNameLst>
                                      </p:cBhvr>
                                      <p:to>
                                        <p:strVal val="visible"/>
                                      </p:to>
                                    </p:set>
                                    <p:animEffect transition="in" filter="dissolve">
                                      <p:cBhvr>
                                        <p:cTn id="560" dur="500"/>
                                        <p:tgtEl>
                                          <p:spTgt spid="449602"/>
                                        </p:tgtEl>
                                      </p:cBhvr>
                                    </p:animEffect>
                                  </p:childTnLst>
                                </p:cTn>
                              </p:par>
                            </p:childTnLst>
                          </p:cTn>
                        </p:par>
                      </p:childTnLst>
                    </p:cTn>
                  </p:par>
                  <p:par>
                    <p:cTn id="561" fill="hold">
                      <p:stCondLst>
                        <p:cond delay="indefinite"/>
                      </p:stCondLst>
                      <p:childTnLst>
                        <p:par>
                          <p:cTn id="562" fill="hold">
                            <p:stCondLst>
                              <p:cond delay="0"/>
                            </p:stCondLst>
                            <p:childTnLst>
                              <p:par>
                                <p:cTn id="563" presetID="9" presetClass="entr" presetSubtype="0" fill="hold" grpId="0" nodeType="clickEffect">
                                  <p:stCondLst>
                                    <p:cond delay="0"/>
                                  </p:stCondLst>
                                  <p:childTnLst>
                                    <p:set>
                                      <p:cBhvr>
                                        <p:cTn id="564" dur="1" fill="hold">
                                          <p:stCondLst>
                                            <p:cond delay="0"/>
                                          </p:stCondLst>
                                        </p:cTn>
                                        <p:tgtEl>
                                          <p:spTgt spid="449601"/>
                                        </p:tgtEl>
                                        <p:attrNameLst>
                                          <p:attrName>style.visibility</p:attrName>
                                        </p:attrNameLst>
                                      </p:cBhvr>
                                      <p:to>
                                        <p:strVal val="visible"/>
                                      </p:to>
                                    </p:set>
                                    <p:animEffect transition="in" filter="dissolve">
                                      <p:cBhvr>
                                        <p:cTn id="565" dur="500"/>
                                        <p:tgtEl>
                                          <p:spTgt spid="449601"/>
                                        </p:tgtEl>
                                      </p:cBhvr>
                                    </p:animEffect>
                                  </p:childTnLst>
                                </p:cTn>
                              </p:par>
                            </p:childTnLst>
                          </p:cTn>
                        </p:par>
                      </p:childTnLst>
                    </p:cTn>
                  </p:par>
                  <p:par>
                    <p:cTn id="566" fill="hold">
                      <p:stCondLst>
                        <p:cond delay="indefinite"/>
                      </p:stCondLst>
                      <p:childTnLst>
                        <p:par>
                          <p:cTn id="567" fill="hold">
                            <p:stCondLst>
                              <p:cond delay="0"/>
                            </p:stCondLst>
                            <p:childTnLst>
                              <p:par>
                                <p:cTn id="568" presetID="22" presetClass="entr" presetSubtype="4" fill="hold" grpId="0" nodeType="clickEffect">
                                  <p:stCondLst>
                                    <p:cond delay="0"/>
                                  </p:stCondLst>
                                  <p:childTnLst>
                                    <p:set>
                                      <p:cBhvr>
                                        <p:cTn id="569" dur="1" fill="hold">
                                          <p:stCondLst>
                                            <p:cond delay="0"/>
                                          </p:stCondLst>
                                        </p:cTn>
                                        <p:tgtEl>
                                          <p:spTgt spid="449616"/>
                                        </p:tgtEl>
                                        <p:attrNameLst>
                                          <p:attrName>style.visibility</p:attrName>
                                        </p:attrNameLst>
                                      </p:cBhvr>
                                      <p:to>
                                        <p:strVal val="visible"/>
                                      </p:to>
                                    </p:set>
                                    <p:animEffect transition="in" filter="wipe(down)">
                                      <p:cBhvr>
                                        <p:cTn id="570" dur="500"/>
                                        <p:tgtEl>
                                          <p:spTgt spid="449616"/>
                                        </p:tgtEl>
                                      </p:cBhvr>
                                    </p:animEffect>
                                  </p:childTnLst>
                                </p:cTn>
                              </p:par>
                            </p:childTnLst>
                          </p:cTn>
                        </p:par>
                        <p:par>
                          <p:cTn id="571" fill="hold">
                            <p:stCondLst>
                              <p:cond delay="2000"/>
                            </p:stCondLst>
                            <p:childTnLst>
                              <p:par>
                                <p:cTn id="572" presetID="22" presetClass="entr" presetSubtype="4" fill="hold" grpId="0" nodeType="afterEffect">
                                  <p:stCondLst>
                                    <p:cond delay="0"/>
                                  </p:stCondLst>
                                  <p:childTnLst>
                                    <p:set>
                                      <p:cBhvr>
                                        <p:cTn id="573" dur="1" fill="hold">
                                          <p:stCondLst>
                                            <p:cond delay="0"/>
                                          </p:stCondLst>
                                        </p:cTn>
                                        <p:tgtEl>
                                          <p:spTgt spid="449617"/>
                                        </p:tgtEl>
                                        <p:attrNameLst>
                                          <p:attrName>style.visibility</p:attrName>
                                        </p:attrNameLst>
                                      </p:cBhvr>
                                      <p:to>
                                        <p:strVal val="visible"/>
                                      </p:to>
                                    </p:set>
                                    <p:animEffect transition="in" filter="wipe(down)">
                                      <p:cBhvr>
                                        <p:cTn id="574" dur="500"/>
                                        <p:tgtEl>
                                          <p:spTgt spid="449617"/>
                                        </p:tgtEl>
                                      </p:cBhvr>
                                    </p:animEffect>
                                  </p:childTnLst>
                                </p:cTn>
                              </p:par>
                            </p:childTnLst>
                          </p:cTn>
                        </p:par>
                        <p:par>
                          <p:cTn id="575" fill="hold">
                            <p:stCondLst>
                              <p:cond delay="2500"/>
                            </p:stCondLst>
                            <p:childTnLst>
                              <p:par>
                                <p:cTn id="576" presetID="22" presetClass="entr" presetSubtype="8" fill="hold" grpId="0" nodeType="afterEffect">
                                  <p:stCondLst>
                                    <p:cond delay="0"/>
                                  </p:stCondLst>
                                  <p:childTnLst>
                                    <p:set>
                                      <p:cBhvr>
                                        <p:cTn id="577" dur="1" fill="hold">
                                          <p:stCondLst>
                                            <p:cond delay="0"/>
                                          </p:stCondLst>
                                        </p:cTn>
                                        <p:tgtEl>
                                          <p:spTgt spid="449618"/>
                                        </p:tgtEl>
                                        <p:attrNameLst>
                                          <p:attrName>style.visibility</p:attrName>
                                        </p:attrNameLst>
                                      </p:cBhvr>
                                      <p:to>
                                        <p:strVal val="visible"/>
                                      </p:to>
                                    </p:set>
                                    <p:animEffect transition="in" filter="wipe(left)">
                                      <p:cBhvr>
                                        <p:cTn id="578" dur="500"/>
                                        <p:tgtEl>
                                          <p:spTgt spid="449618"/>
                                        </p:tgtEl>
                                      </p:cBhvr>
                                    </p:animEffect>
                                  </p:childTnLst>
                                </p:cTn>
                              </p:par>
                            </p:childTnLst>
                          </p:cTn>
                        </p:par>
                      </p:childTnLst>
                    </p:cTn>
                  </p:par>
                  <p:par>
                    <p:cTn id="579" fill="hold">
                      <p:stCondLst>
                        <p:cond delay="indefinite"/>
                      </p:stCondLst>
                      <p:childTnLst>
                        <p:par>
                          <p:cTn id="580" fill="hold">
                            <p:stCondLst>
                              <p:cond delay="0"/>
                            </p:stCondLst>
                            <p:childTnLst>
                              <p:par>
                                <p:cTn id="581" presetID="39" presetClass="entr" presetSubtype="0" accel="100000" fill="hold" grpId="0" nodeType="clickEffect">
                                  <p:stCondLst>
                                    <p:cond delay="0"/>
                                  </p:stCondLst>
                                  <p:childTnLst>
                                    <p:set>
                                      <p:cBhvr>
                                        <p:cTn id="582" dur="1" fill="hold">
                                          <p:stCondLst>
                                            <p:cond delay="0"/>
                                          </p:stCondLst>
                                        </p:cTn>
                                        <p:tgtEl>
                                          <p:spTgt spid="449619"/>
                                        </p:tgtEl>
                                        <p:attrNameLst>
                                          <p:attrName>style.visibility</p:attrName>
                                        </p:attrNameLst>
                                      </p:cBhvr>
                                      <p:to>
                                        <p:strVal val="visible"/>
                                      </p:to>
                                    </p:set>
                                    <p:anim calcmode="lin" valueType="num">
                                      <p:cBhvr>
                                        <p:cTn id="583" dur="500" fill="hold"/>
                                        <p:tgtEl>
                                          <p:spTgt spid="449619"/>
                                        </p:tgtEl>
                                        <p:attrNameLst>
                                          <p:attrName>ppt_h</p:attrName>
                                        </p:attrNameLst>
                                      </p:cBhvr>
                                      <p:tavLst>
                                        <p:tav tm="0">
                                          <p:val>
                                            <p:strVal val="#ppt_h/20"/>
                                          </p:val>
                                        </p:tav>
                                        <p:tav tm="50000">
                                          <p:val>
                                            <p:strVal val="#ppt_h/20"/>
                                          </p:val>
                                        </p:tav>
                                        <p:tav tm="100000">
                                          <p:val>
                                            <p:strVal val="#ppt_h"/>
                                          </p:val>
                                        </p:tav>
                                      </p:tavLst>
                                    </p:anim>
                                    <p:anim calcmode="lin" valueType="num">
                                      <p:cBhvr>
                                        <p:cTn id="584" dur="500" fill="hold"/>
                                        <p:tgtEl>
                                          <p:spTgt spid="449619"/>
                                        </p:tgtEl>
                                        <p:attrNameLst>
                                          <p:attrName>ppt_w</p:attrName>
                                        </p:attrNameLst>
                                      </p:cBhvr>
                                      <p:tavLst>
                                        <p:tav tm="0">
                                          <p:val>
                                            <p:strVal val="#ppt_w+.3"/>
                                          </p:val>
                                        </p:tav>
                                        <p:tav tm="50000">
                                          <p:val>
                                            <p:strVal val="#ppt_w+.3"/>
                                          </p:val>
                                        </p:tav>
                                        <p:tav tm="100000">
                                          <p:val>
                                            <p:strVal val="#ppt_w"/>
                                          </p:val>
                                        </p:tav>
                                      </p:tavLst>
                                    </p:anim>
                                    <p:anim calcmode="lin" valueType="num">
                                      <p:cBhvr>
                                        <p:cTn id="585" dur="500" fill="hold"/>
                                        <p:tgtEl>
                                          <p:spTgt spid="449619"/>
                                        </p:tgtEl>
                                        <p:attrNameLst>
                                          <p:attrName>ppt_x</p:attrName>
                                        </p:attrNameLst>
                                      </p:cBhvr>
                                      <p:tavLst>
                                        <p:tav tm="0">
                                          <p:val>
                                            <p:strVal val="#ppt_x-.3"/>
                                          </p:val>
                                        </p:tav>
                                        <p:tav tm="50000">
                                          <p:val>
                                            <p:strVal val="#ppt_x"/>
                                          </p:val>
                                        </p:tav>
                                        <p:tav tm="100000">
                                          <p:val>
                                            <p:strVal val="#ppt_x"/>
                                          </p:val>
                                        </p:tav>
                                      </p:tavLst>
                                    </p:anim>
                                    <p:anim calcmode="lin" valueType="num">
                                      <p:cBhvr>
                                        <p:cTn id="586" dur="500" fill="hold"/>
                                        <p:tgtEl>
                                          <p:spTgt spid="449619"/>
                                        </p:tgtEl>
                                        <p:attrNameLst>
                                          <p:attrName>ppt_y</p:attrName>
                                        </p:attrNameLst>
                                      </p:cBhvr>
                                      <p:tavLst>
                                        <p:tav tm="0">
                                          <p:val>
                                            <p:strVal val="#ppt_y"/>
                                          </p:val>
                                        </p:tav>
                                        <p:tav tm="100000">
                                          <p:val>
                                            <p:strVal val="#ppt_y"/>
                                          </p:val>
                                        </p:tav>
                                      </p:tavLst>
                                    </p:anim>
                                  </p:childTnLst>
                                </p:cTn>
                              </p:par>
                            </p:childTnLst>
                          </p:cTn>
                        </p:par>
                      </p:childTnLst>
                    </p:cTn>
                  </p:par>
                  <p:par>
                    <p:cTn id="587" fill="hold">
                      <p:stCondLst>
                        <p:cond delay="indefinite"/>
                      </p:stCondLst>
                      <p:childTnLst>
                        <p:par>
                          <p:cTn id="588" fill="hold">
                            <p:stCondLst>
                              <p:cond delay="0"/>
                            </p:stCondLst>
                            <p:childTnLst>
                              <p:par>
                                <p:cTn id="589" presetID="53" presetClass="entr" presetSubtype="0" fill="hold" grpId="0" nodeType="clickEffect">
                                  <p:stCondLst>
                                    <p:cond delay="0"/>
                                  </p:stCondLst>
                                  <p:childTnLst>
                                    <p:set>
                                      <p:cBhvr>
                                        <p:cTn id="590" dur="1" fill="hold">
                                          <p:stCondLst>
                                            <p:cond delay="0"/>
                                          </p:stCondLst>
                                        </p:cTn>
                                        <p:tgtEl>
                                          <p:spTgt spid="449620"/>
                                        </p:tgtEl>
                                        <p:attrNameLst>
                                          <p:attrName>style.visibility</p:attrName>
                                        </p:attrNameLst>
                                      </p:cBhvr>
                                      <p:to>
                                        <p:strVal val="visible"/>
                                      </p:to>
                                    </p:set>
                                    <p:anim calcmode="lin" valueType="num">
                                      <p:cBhvr>
                                        <p:cTn id="591" dur="500" fill="hold"/>
                                        <p:tgtEl>
                                          <p:spTgt spid="449620"/>
                                        </p:tgtEl>
                                        <p:attrNameLst>
                                          <p:attrName>ppt_w</p:attrName>
                                        </p:attrNameLst>
                                      </p:cBhvr>
                                      <p:tavLst>
                                        <p:tav tm="0">
                                          <p:val>
                                            <p:fltVal val="0"/>
                                          </p:val>
                                        </p:tav>
                                        <p:tav tm="100000">
                                          <p:val>
                                            <p:strVal val="#ppt_w"/>
                                          </p:val>
                                        </p:tav>
                                      </p:tavLst>
                                    </p:anim>
                                    <p:anim calcmode="lin" valueType="num">
                                      <p:cBhvr>
                                        <p:cTn id="592" dur="500" fill="hold"/>
                                        <p:tgtEl>
                                          <p:spTgt spid="449620"/>
                                        </p:tgtEl>
                                        <p:attrNameLst>
                                          <p:attrName>ppt_h</p:attrName>
                                        </p:attrNameLst>
                                      </p:cBhvr>
                                      <p:tavLst>
                                        <p:tav tm="0">
                                          <p:val>
                                            <p:fltVal val="0"/>
                                          </p:val>
                                        </p:tav>
                                        <p:tav tm="100000">
                                          <p:val>
                                            <p:strVal val="#ppt_h"/>
                                          </p:val>
                                        </p:tav>
                                      </p:tavLst>
                                    </p:anim>
                                    <p:animEffect transition="in" filter="fade">
                                      <p:cBhvr>
                                        <p:cTn id="593" dur="500"/>
                                        <p:tgtEl>
                                          <p:spTgt spid="449620"/>
                                        </p:tgtEl>
                                      </p:cBhvr>
                                    </p:animEffect>
                                  </p:childTnLst>
                                </p:cTn>
                              </p:par>
                              <p:par>
                                <p:cTn id="594" presetID="0" presetClass="path" presetSubtype="0" accel="50000" decel="50000" fill="hold" grpId="1" nodeType="withEffect">
                                  <p:stCondLst>
                                    <p:cond delay="0"/>
                                  </p:stCondLst>
                                  <p:childTnLst>
                                    <p:animMotion origin="layout" path="M 0 -4.50509E-6 L -0.27292 -0.31845 " pathEditMode="relative" rAng="0" ptsTypes="AA">
                                      <p:cBhvr>
                                        <p:cTn id="595" dur="2000" fill="hold"/>
                                        <p:tgtEl>
                                          <p:spTgt spid="449620"/>
                                        </p:tgtEl>
                                        <p:attrNameLst>
                                          <p:attrName>ppt_x</p:attrName>
                                          <p:attrName>ppt_y</p:attrName>
                                        </p:attrNameLst>
                                      </p:cBhvr>
                                      <p:rCtr x="-13600" y="-15900"/>
                                    </p:animMotion>
                                  </p:childTnLst>
                                </p:cTn>
                              </p:par>
                              <p:par>
                                <p:cTn id="596" presetID="55" presetClass="exit" presetSubtype="0" fill="hold" grpId="1" nodeType="withEffect">
                                  <p:stCondLst>
                                    <p:cond delay="0"/>
                                  </p:stCondLst>
                                  <p:childTnLst>
                                    <p:anim calcmode="lin" valueType="num">
                                      <p:cBhvr>
                                        <p:cTn id="597" dur="1000"/>
                                        <p:tgtEl>
                                          <p:spTgt spid="449553"/>
                                        </p:tgtEl>
                                        <p:attrNameLst>
                                          <p:attrName>ppt_w</p:attrName>
                                        </p:attrNameLst>
                                      </p:cBhvr>
                                      <p:tavLst>
                                        <p:tav tm="0">
                                          <p:val>
                                            <p:strVal val="ppt_w"/>
                                          </p:val>
                                        </p:tav>
                                        <p:tav tm="100000">
                                          <p:val>
                                            <p:strVal val="ppt_w*0.70"/>
                                          </p:val>
                                        </p:tav>
                                      </p:tavLst>
                                    </p:anim>
                                    <p:anim calcmode="lin" valueType="num">
                                      <p:cBhvr>
                                        <p:cTn id="598" dur="1000"/>
                                        <p:tgtEl>
                                          <p:spTgt spid="449553"/>
                                        </p:tgtEl>
                                        <p:attrNameLst>
                                          <p:attrName>ppt_h</p:attrName>
                                        </p:attrNameLst>
                                      </p:cBhvr>
                                      <p:tavLst>
                                        <p:tav tm="0">
                                          <p:val>
                                            <p:strVal val="ppt_h"/>
                                          </p:val>
                                        </p:tav>
                                        <p:tav tm="100000">
                                          <p:val>
                                            <p:strVal val="ppt_h"/>
                                          </p:val>
                                        </p:tav>
                                      </p:tavLst>
                                    </p:anim>
                                    <p:animEffect transition="out" filter="fade">
                                      <p:cBhvr>
                                        <p:cTn id="599" dur="1000"/>
                                        <p:tgtEl>
                                          <p:spTgt spid="449553"/>
                                        </p:tgtEl>
                                      </p:cBhvr>
                                    </p:animEffect>
                                    <p:set>
                                      <p:cBhvr>
                                        <p:cTn id="600" dur="1" fill="hold">
                                          <p:stCondLst>
                                            <p:cond delay="999"/>
                                          </p:stCondLst>
                                        </p:cTn>
                                        <p:tgtEl>
                                          <p:spTgt spid="4495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38" grpId="0"/>
      <p:bldP spid="449538" grpId="1"/>
      <p:bldP spid="449539" grpId="0"/>
      <p:bldP spid="449539" grpId="1"/>
      <p:bldP spid="449539" grpId="2"/>
      <p:bldP spid="449540" grpId="0"/>
      <p:bldP spid="449540" grpId="1"/>
      <p:bldP spid="449541" grpId="0"/>
      <p:bldP spid="449541" grpId="1"/>
      <p:bldP spid="449542" grpId="0"/>
      <p:bldP spid="449542" grpId="1"/>
      <p:bldP spid="449546" grpId="0"/>
      <p:bldP spid="449547" grpId="0"/>
      <p:bldP spid="449548" grpId="0"/>
      <p:bldP spid="449548" grpId="1"/>
      <p:bldP spid="449548" grpId="2"/>
      <p:bldP spid="449549" grpId="0"/>
      <p:bldP spid="449549" grpId="1"/>
      <p:bldP spid="449549" grpId="2"/>
      <p:bldP spid="449550" grpId="0" animBg="1"/>
      <p:bldP spid="449550" grpId="1" animBg="1"/>
      <p:bldP spid="449551" grpId="0"/>
      <p:bldP spid="449551" grpId="1"/>
      <p:bldP spid="449551" grpId="2"/>
      <p:bldP spid="449552" grpId="0"/>
      <p:bldP spid="449552" grpId="1"/>
      <p:bldP spid="449553" grpId="0"/>
      <p:bldP spid="449553" grpId="1"/>
      <p:bldP spid="449554" grpId="0"/>
      <p:bldP spid="449554" grpId="1"/>
      <p:bldP spid="449555" grpId="0"/>
      <p:bldP spid="449556" grpId="0"/>
      <p:bldP spid="449556" grpId="1"/>
      <p:bldP spid="449556" grpId="2"/>
      <p:bldP spid="449557" grpId="0"/>
      <p:bldP spid="449557" grpId="1"/>
      <p:bldP spid="449558" grpId="0"/>
      <p:bldP spid="449558" grpId="1"/>
      <p:bldP spid="449559" grpId="0"/>
      <p:bldP spid="449559" grpId="1"/>
      <p:bldP spid="449560" grpId="0"/>
      <p:bldP spid="449560" grpId="1"/>
      <p:bldP spid="449561" grpId="0" animBg="1"/>
      <p:bldP spid="449561" grpId="1" animBg="1"/>
      <p:bldP spid="449562" grpId="0" animBg="1"/>
      <p:bldP spid="449562" grpId="1" animBg="1"/>
      <p:bldP spid="449563" grpId="0"/>
      <p:bldP spid="449563" grpId="1"/>
      <p:bldP spid="449564" grpId="0"/>
      <p:bldP spid="449564" grpId="1"/>
      <p:bldP spid="449565" grpId="0" autoUpdateAnimBg="0"/>
      <p:bldP spid="449565" grpId="1"/>
      <p:bldP spid="449565" grpId="2"/>
      <p:bldP spid="449566" grpId="0"/>
      <p:bldP spid="449566" grpId="1"/>
      <p:bldP spid="449566" grpId="2"/>
      <p:bldP spid="449567" grpId="0"/>
      <p:bldP spid="449567" grpId="1"/>
      <p:bldP spid="449567" grpId="2"/>
      <p:bldP spid="449568" grpId="0"/>
      <p:bldP spid="449568" grpId="1"/>
      <p:bldP spid="449568" grpId="2"/>
      <p:bldP spid="449569" grpId="0"/>
      <p:bldP spid="449569" grpId="1"/>
      <p:bldP spid="449569" grpId="2"/>
      <p:bldP spid="449570" grpId="0"/>
      <p:bldP spid="449570" grpId="1"/>
      <p:bldP spid="449570" grpId="2"/>
      <p:bldP spid="449571" grpId="0"/>
      <p:bldP spid="449571" grpId="1"/>
      <p:bldP spid="449571" grpId="2"/>
      <p:bldP spid="449572" grpId="0"/>
      <p:bldP spid="449572" grpId="1"/>
      <p:bldP spid="449572" grpId="2"/>
      <p:bldP spid="449573" grpId="0"/>
      <p:bldP spid="449573" grpId="1"/>
      <p:bldP spid="449573" grpId="2"/>
      <p:bldP spid="449586" grpId="0" animBg="1"/>
      <p:bldP spid="449586" grpId="1" animBg="1"/>
      <p:bldP spid="449586" grpId="2" animBg="1"/>
      <p:bldP spid="449587" grpId="0" animBg="1"/>
      <p:bldP spid="449587" grpId="1" animBg="1"/>
      <p:bldP spid="449587" grpId="2" animBg="1"/>
      <p:bldP spid="449588" grpId="0" animBg="1"/>
      <p:bldP spid="449588" grpId="1" animBg="1"/>
      <p:bldP spid="449588" grpId="2" animBg="1"/>
      <p:bldP spid="449589" grpId="0" animBg="1"/>
      <p:bldP spid="449589" grpId="1" animBg="1"/>
      <p:bldP spid="449589" grpId="2" animBg="1"/>
      <p:bldP spid="449590" grpId="0" animBg="1"/>
      <p:bldP spid="449590" grpId="1" animBg="1"/>
      <p:bldP spid="449590" grpId="2" animBg="1"/>
      <p:bldP spid="449591" grpId="0" animBg="1"/>
      <p:bldP spid="449591" grpId="1" animBg="1"/>
      <p:bldP spid="449591" grpId="2" animBg="1"/>
      <p:bldP spid="449592" grpId="0" animBg="1"/>
      <p:bldP spid="449592" grpId="1" animBg="1"/>
      <p:bldP spid="449592" grpId="2" animBg="1"/>
      <p:bldP spid="449593" grpId="0" animBg="1"/>
      <p:bldP spid="449593" grpId="1" animBg="1"/>
      <p:bldP spid="449593" grpId="2" animBg="1"/>
      <p:bldP spid="449594" grpId="0"/>
      <p:bldP spid="449594" grpId="1"/>
      <p:bldP spid="449595" grpId="0"/>
      <p:bldP spid="449595" grpId="1"/>
      <p:bldP spid="449596" grpId="0" autoUpdateAnimBg="0"/>
      <p:bldP spid="449597" grpId="0"/>
      <p:bldP spid="449598" grpId="0"/>
      <p:bldP spid="449599" grpId="0"/>
      <p:bldP spid="449600" grpId="0"/>
      <p:bldP spid="449601" grpId="0"/>
      <p:bldP spid="449602" grpId="0"/>
      <p:bldP spid="449612" grpId="0" animBg="1"/>
      <p:bldP spid="449613" grpId="0" animBg="1"/>
      <p:bldP spid="449614" grpId="0" animBg="1"/>
      <p:bldP spid="449615" grpId="0" animBg="1"/>
      <p:bldP spid="449616" grpId="0" animBg="1"/>
      <p:bldP spid="449617" grpId="0" animBg="1"/>
      <p:bldP spid="449618" grpId="0"/>
      <p:bldP spid="449619" grpId="0"/>
      <p:bldP spid="449620" grpId="0"/>
      <p:bldP spid="449620" grpId="1"/>
      <p:bldP spid="449621" grpId="0"/>
      <p:bldP spid="449621" grpId="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4" descr="nz143"/>
          <p:cNvPicPr>
            <a:picLocks noChangeAspect="1" noChangeArrowheads="1"/>
          </p:cNvPicPr>
          <p:nvPr/>
        </p:nvPicPr>
        <p:blipFill>
          <a:blip r:embed="rId3" cstate="print"/>
          <a:srcRect/>
          <a:stretch>
            <a:fillRect/>
          </a:stretch>
        </p:blipFill>
        <p:spPr bwMode="auto">
          <a:xfrm>
            <a:off x="0" y="0"/>
            <a:ext cx="9144000" cy="6834188"/>
          </a:xfrm>
          <a:prstGeom prst="rect">
            <a:avLst/>
          </a:prstGeom>
          <a:noFill/>
          <a:ln w="9525">
            <a:noFill/>
            <a:miter lim="800000"/>
            <a:headEnd/>
            <a:tailEnd/>
          </a:ln>
        </p:spPr>
      </p:pic>
      <p:sp>
        <p:nvSpPr>
          <p:cNvPr id="158723" name="Text Box 5"/>
          <p:cNvSpPr txBox="1">
            <a:spLocks noChangeArrowheads="1"/>
          </p:cNvSpPr>
          <p:nvPr/>
        </p:nvSpPr>
        <p:spPr bwMode="auto">
          <a:xfrm>
            <a:off x="6735763" y="6661150"/>
            <a:ext cx="2233612" cy="244475"/>
          </a:xfrm>
          <a:prstGeom prst="rect">
            <a:avLst/>
          </a:prstGeom>
          <a:noFill/>
          <a:ln w="9525">
            <a:noFill/>
            <a:miter lim="800000"/>
            <a:headEnd/>
            <a:tailEnd/>
          </a:ln>
        </p:spPr>
        <p:txBody>
          <a:bodyPr wrap="none">
            <a:spAutoFit/>
          </a:bodyPr>
          <a:lstStyle/>
          <a:p>
            <a:r>
              <a:rPr lang="en-US" sz="1000">
                <a:solidFill>
                  <a:srgbClr val="000066"/>
                </a:solidFill>
              </a:rPr>
              <a:t>Cartoon courtesy of NearingZero.net</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0">
  <p:cSld>
    <p:bg>
      <p:bgPr>
        <a:solidFill>
          <a:srgbClr val="FFFF99"/>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US" sz="3600" smtClean="0"/>
              <a:t>Percent Yield</a:t>
            </a:r>
          </a:p>
        </p:txBody>
      </p:sp>
      <p:sp>
        <p:nvSpPr>
          <p:cNvPr id="417795" name="Document"/>
          <p:cNvSpPr>
            <a:spLocks noChangeAspect="1" noEditPoints="1" noChangeArrowheads="1"/>
          </p:cNvSpPr>
          <p:nvPr/>
        </p:nvSpPr>
        <p:spPr bwMode="auto">
          <a:xfrm>
            <a:off x="1066800" y="1905000"/>
            <a:ext cx="812800" cy="10874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417796" name="Infopage"/>
          <p:cNvSpPr>
            <a:spLocks noChangeAspect="1" noEditPoints="1" noChangeArrowheads="1"/>
          </p:cNvSpPr>
          <p:nvPr/>
        </p:nvSpPr>
        <p:spPr bwMode="auto">
          <a:xfrm>
            <a:off x="1066800" y="3962400"/>
            <a:ext cx="812800" cy="1139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417797" name="File">
            <a:hlinkClick r:id="rId3" action="ppaction://hlinkfile"/>
          </p:cNvPr>
          <p:cNvSpPr>
            <a:spLocks noEditPoints="1" noChangeArrowheads="1"/>
          </p:cNvSpPr>
          <p:nvPr/>
        </p:nvSpPr>
        <p:spPr bwMode="auto">
          <a:xfrm>
            <a:off x="7391400" y="5638800"/>
            <a:ext cx="1371600" cy="8572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r>
              <a:rPr lang="en-US" i="1">
                <a:hlinkClick r:id="rId4" action="ppaction://hlinkfile"/>
              </a:rPr>
              <a:t>Keys</a:t>
            </a:r>
            <a:endParaRPr lang="en-US" i="1"/>
          </a:p>
          <a:p>
            <a:pPr>
              <a:defRPr/>
            </a:pPr>
            <a:endParaRPr lang="en-US">
              <a:solidFill>
                <a:srgbClr val="FF0000"/>
              </a:solidFill>
            </a:endParaRPr>
          </a:p>
          <a:p>
            <a:pPr>
              <a:defRPr/>
            </a:pPr>
            <a:endParaRPr lang="en-US"/>
          </a:p>
          <a:p>
            <a:pPr>
              <a:defRPr/>
            </a:pPr>
            <a:endParaRPr lang="en-US"/>
          </a:p>
          <a:p>
            <a:pPr>
              <a:defRPr/>
            </a:pPr>
            <a:endParaRPr lang="en-US"/>
          </a:p>
          <a:p>
            <a:pPr>
              <a:defRPr/>
            </a:pPr>
            <a:endParaRPr lang="en-US"/>
          </a:p>
        </p:txBody>
      </p:sp>
      <p:sp>
        <p:nvSpPr>
          <p:cNvPr id="159750" name="Rectangle 6"/>
          <p:cNvSpPr>
            <a:spLocks noChangeArrowheads="1"/>
          </p:cNvSpPr>
          <p:nvPr/>
        </p:nvSpPr>
        <p:spPr bwMode="auto">
          <a:xfrm>
            <a:off x="2209800" y="1905000"/>
            <a:ext cx="1998663" cy="822325"/>
          </a:xfrm>
          <a:prstGeom prst="rect">
            <a:avLst/>
          </a:prstGeom>
          <a:noFill/>
          <a:ln w="9525">
            <a:noFill/>
            <a:miter lim="800000"/>
            <a:headEnd/>
            <a:tailEnd/>
          </a:ln>
        </p:spPr>
        <p:txBody>
          <a:bodyPr wrap="none" anchor="ctr">
            <a:spAutoFit/>
          </a:bodyPr>
          <a:lstStyle/>
          <a:p>
            <a:r>
              <a:rPr lang="en-US" sz="2400">
                <a:hlinkClick r:id="rId5" action="ppaction://hlinkfile"/>
              </a:rPr>
              <a:t>Percent Yield</a:t>
            </a:r>
            <a:r>
              <a:rPr lang="en-US" sz="2400">
                <a:hlinkClick r:id="rId6"/>
              </a:rPr>
              <a:t/>
            </a:r>
            <a:br>
              <a:rPr lang="en-US" sz="2400">
                <a:hlinkClick r:id="rId6"/>
              </a:rPr>
            </a:br>
            <a:endParaRPr lang="en-US" sz="2400"/>
          </a:p>
        </p:txBody>
      </p:sp>
      <p:sp>
        <p:nvSpPr>
          <p:cNvPr id="159751" name="Rectangle 7"/>
          <p:cNvSpPr>
            <a:spLocks noChangeArrowheads="1"/>
          </p:cNvSpPr>
          <p:nvPr/>
        </p:nvSpPr>
        <p:spPr bwMode="auto">
          <a:xfrm>
            <a:off x="2209800" y="4192588"/>
            <a:ext cx="1998663" cy="457200"/>
          </a:xfrm>
          <a:prstGeom prst="rect">
            <a:avLst/>
          </a:prstGeom>
          <a:noFill/>
          <a:ln w="9525">
            <a:noFill/>
            <a:miter lim="800000"/>
            <a:headEnd/>
            <a:tailEnd/>
          </a:ln>
        </p:spPr>
        <p:txBody>
          <a:bodyPr wrap="none" anchor="ctr">
            <a:spAutoFit/>
          </a:bodyPr>
          <a:lstStyle/>
          <a:p>
            <a:r>
              <a:rPr lang="en-US" sz="2400"/>
              <a:t>Percent Yield</a:t>
            </a:r>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1" name="Text Box 31"/>
          <p:cNvSpPr txBox="1">
            <a:spLocks noChangeArrowheads="1"/>
          </p:cNvSpPr>
          <p:nvPr/>
        </p:nvSpPr>
        <p:spPr bwMode="auto">
          <a:xfrm>
            <a:off x="4527550" y="3449638"/>
            <a:ext cx="557213" cy="457200"/>
          </a:xfrm>
          <a:prstGeom prst="rect">
            <a:avLst/>
          </a:prstGeom>
          <a:noFill/>
          <a:ln w="9525">
            <a:noFill/>
            <a:miter lim="800000"/>
            <a:headEnd/>
            <a:tailEnd/>
          </a:ln>
        </p:spPr>
        <p:txBody>
          <a:bodyPr wrap="none">
            <a:spAutoFit/>
          </a:bodyPr>
          <a:lstStyle/>
          <a:p>
            <a:r>
              <a:rPr lang="en-US" sz="2400"/>
              <a:t>(g)</a:t>
            </a:r>
          </a:p>
        </p:txBody>
      </p:sp>
      <p:sp>
        <p:nvSpPr>
          <p:cNvPr id="450592" name="Text Box 32"/>
          <p:cNvSpPr txBox="1">
            <a:spLocks noChangeArrowheads="1"/>
          </p:cNvSpPr>
          <p:nvPr/>
        </p:nvSpPr>
        <p:spPr bwMode="auto">
          <a:xfrm>
            <a:off x="4527550" y="3449638"/>
            <a:ext cx="455613" cy="457200"/>
          </a:xfrm>
          <a:prstGeom prst="rect">
            <a:avLst/>
          </a:prstGeom>
          <a:noFill/>
          <a:ln w="9525">
            <a:noFill/>
            <a:miter lim="800000"/>
            <a:headEnd/>
            <a:tailEnd/>
          </a:ln>
        </p:spPr>
        <p:txBody>
          <a:bodyPr wrap="none">
            <a:spAutoFit/>
          </a:bodyPr>
          <a:lstStyle/>
          <a:p>
            <a:r>
              <a:rPr lang="en-US" sz="2400" i="1"/>
              <a:t>(l)</a:t>
            </a:r>
          </a:p>
        </p:txBody>
      </p:sp>
      <p:sp>
        <p:nvSpPr>
          <p:cNvPr id="450565" name="Text Box 5"/>
          <p:cNvSpPr txBox="1">
            <a:spLocks noChangeArrowheads="1"/>
          </p:cNvSpPr>
          <p:nvPr/>
        </p:nvSpPr>
        <p:spPr bwMode="auto">
          <a:xfrm>
            <a:off x="858838" y="1544638"/>
            <a:ext cx="1754187" cy="579437"/>
          </a:xfrm>
          <a:prstGeom prst="rect">
            <a:avLst/>
          </a:prstGeom>
          <a:noFill/>
          <a:ln w="9525">
            <a:noFill/>
            <a:miter lim="800000"/>
            <a:headEnd/>
            <a:tailEnd/>
          </a:ln>
        </p:spPr>
        <p:txBody>
          <a:bodyPr wrap="none">
            <a:spAutoFit/>
          </a:bodyPr>
          <a:lstStyle/>
          <a:p>
            <a:r>
              <a:rPr lang="en-US" sz="3200"/>
              <a:t>NaHCO</a:t>
            </a:r>
            <a:r>
              <a:rPr lang="en-US" sz="3200" baseline="-25000"/>
              <a:t>3</a:t>
            </a:r>
          </a:p>
        </p:txBody>
      </p:sp>
      <p:sp>
        <p:nvSpPr>
          <p:cNvPr id="450566" name="Text Box 6"/>
          <p:cNvSpPr txBox="1">
            <a:spLocks noChangeArrowheads="1"/>
          </p:cNvSpPr>
          <p:nvPr/>
        </p:nvSpPr>
        <p:spPr bwMode="auto">
          <a:xfrm>
            <a:off x="3173413" y="1544638"/>
            <a:ext cx="862012" cy="579437"/>
          </a:xfrm>
          <a:prstGeom prst="rect">
            <a:avLst/>
          </a:prstGeom>
          <a:noFill/>
          <a:ln w="9525">
            <a:noFill/>
            <a:miter lim="800000"/>
            <a:headEnd/>
            <a:tailEnd/>
          </a:ln>
        </p:spPr>
        <p:txBody>
          <a:bodyPr wrap="none">
            <a:spAutoFit/>
          </a:bodyPr>
          <a:lstStyle/>
          <a:p>
            <a:r>
              <a:rPr lang="en-US" sz="3200"/>
              <a:t>HCl</a:t>
            </a:r>
            <a:endParaRPr lang="en-US" sz="3200" baseline="-25000"/>
          </a:p>
        </p:txBody>
      </p:sp>
      <p:sp>
        <p:nvSpPr>
          <p:cNvPr id="450568" name="Text Box 8"/>
          <p:cNvSpPr txBox="1">
            <a:spLocks noChangeArrowheads="1"/>
          </p:cNvSpPr>
          <p:nvPr/>
        </p:nvSpPr>
        <p:spPr bwMode="auto">
          <a:xfrm>
            <a:off x="3475038" y="1547813"/>
            <a:ext cx="568325" cy="579437"/>
          </a:xfrm>
          <a:prstGeom prst="rect">
            <a:avLst/>
          </a:prstGeom>
          <a:noFill/>
          <a:ln w="9525">
            <a:noFill/>
            <a:miter lim="800000"/>
            <a:headEnd/>
            <a:tailEnd/>
          </a:ln>
        </p:spPr>
        <p:txBody>
          <a:bodyPr wrap="none">
            <a:spAutoFit/>
          </a:bodyPr>
          <a:lstStyle/>
          <a:p>
            <a:r>
              <a:rPr lang="en-US" sz="3200"/>
              <a:t>Cl</a:t>
            </a:r>
          </a:p>
        </p:txBody>
      </p:sp>
      <p:sp>
        <p:nvSpPr>
          <p:cNvPr id="450573" name="Text Box 13"/>
          <p:cNvSpPr txBox="1">
            <a:spLocks noChangeArrowheads="1"/>
          </p:cNvSpPr>
          <p:nvPr/>
        </p:nvSpPr>
        <p:spPr bwMode="auto">
          <a:xfrm>
            <a:off x="3173413" y="1547813"/>
            <a:ext cx="477837" cy="579437"/>
          </a:xfrm>
          <a:prstGeom prst="rect">
            <a:avLst/>
          </a:prstGeom>
          <a:noFill/>
          <a:ln w="9525">
            <a:noFill/>
            <a:miter lim="800000"/>
            <a:headEnd/>
            <a:tailEnd/>
          </a:ln>
        </p:spPr>
        <p:txBody>
          <a:bodyPr wrap="none">
            <a:spAutoFit/>
          </a:bodyPr>
          <a:lstStyle/>
          <a:p>
            <a:r>
              <a:rPr lang="en-US" sz="3200"/>
              <a:t>H</a:t>
            </a:r>
          </a:p>
        </p:txBody>
      </p:sp>
      <p:sp>
        <p:nvSpPr>
          <p:cNvPr id="450572" name="Text Box 12"/>
          <p:cNvSpPr txBox="1">
            <a:spLocks noChangeArrowheads="1"/>
          </p:cNvSpPr>
          <p:nvPr/>
        </p:nvSpPr>
        <p:spPr bwMode="auto">
          <a:xfrm>
            <a:off x="1373188" y="1546225"/>
            <a:ext cx="1235075" cy="579438"/>
          </a:xfrm>
          <a:prstGeom prst="rect">
            <a:avLst/>
          </a:prstGeom>
          <a:noFill/>
          <a:ln w="9525">
            <a:noFill/>
            <a:miter lim="800000"/>
            <a:headEnd/>
            <a:tailEnd/>
          </a:ln>
        </p:spPr>
        <p:txBody>
          <a:bodyPr wrap="none">
            <a:spAutoFit/>
          </a:bodyPr>
          <a:lstStyle/>
          <a:p>
            <a:r>
              <a:rPr lang="en-US" sz="3200"/>
              <a:t>HCO</a:t>
            </a:r>
            <a:r>
              <a:rPr lang="en-US" sz="3200" baseline="-25000"/>
              <a:t>3</a:t>
            </a:r>
          </a:p>
        </p:txBody>
      </p:sp>
      <p:sp>
        <p:nvSpPr>
          <p:cNvPr id="450567" name="Text Box 7"/>
          <p:cNvSpPr txBox="1">
            <a:spLocks noChangeArrowheads="1"/>
          </p:cNvSpPr>
          <p:nvPr/>
        </p:nvSpPr>
        <p:spPr bwMode="auto">
          <a:xfrm>
            <a:off x="858838" y="1543050"/>
            <a:ext cx="703262" cy="579438"/>
          </a:xfrm>
          <a:prstGeom prst="rect">
            <a:avLst/>
          </a:prstGeom>
          <a:noFill/>
          <a:ln w="9525">
            <a:noFill/>
            <a:miter lim="800000"/>
            <a:headEnd/>
            <a:tailEnd/>
          </a:ln>
        </p:spPr>
        <p:txBody>
          <a:bodyPr wrap="none">
            <a:spAutoFit/>
          </a:bodyPr>
          <a:lstStyle/>
          <a:p>
            <a:r>
              <a:rPr lang="en-US" sz="3200"/>
              <a:t>Na</a:t>
            </a:r>
          </a:p>
        </p:txBody>
      </p:sp>
      <p:sp>
        <p:nvSpPr>
          <p:cNvPr id="160778" name="Rectangle 4"/>
          <p:cNvSpPr>
            <a:spLocks noGrp="1" noChangeArrowheads="1"/>
          </p:cNvSpPr>
          <p:nvPr>
            <p:ph type="title"/>
          </p:nvPr>
        </p:nvSpPr>
        <p:spPr/>
        <p:txBody>
          <a:bodyPr/>
          <a:lstStyle/>
          <a:p>
            <a:pPr eaLnBrk="1" hangingPunct="1"/>
            <a:r>
              <a:rPr lang="en-US" smtClean="0"/>
              <a:t>Baking Soda Lab</a:t>
            </a:r>
          </a:p>
        </p:txBody>
      </p:sp>
      <p:sp>
        <p:nvSpPr>
          <p:cNvPr id="450569" name="Text Box 9"/>
          <p:cNvSpPr txBox="1">
            <a:spLocks noChangeArrowheads="1"/>
          </p:cNvSpPr>
          <p:nvPr/>
        </p:nvSpPr>
        <p:spPr bwMode="auto">
          <a:xfrm>
            <a:off x="2647950" y="1546225"/>
            <a:ext cx="422275" cy="579438"/>
          </a:xfrm>
          <a:prstGeom prst="rect">
            <a:avLst/>
          </a:prstGeom>
          <a:noFill/>
          <a:ln w="9525">
            <a:noFill/>
            <a:miter lim="800000"/>
            <a:headEnd/>
            <a:tailEnd/>
          </a:ln>
        </p:spPr>
        <p:txBody>
          <a:bodyPr wrap="none">
            <a:spAutoFit/>
          </a:bodyPr>
          <a:lstStyle/>
          <a:p>
            <a:r>
              <a:rPr lang="en-US" sz="3200"/>
              <a:t>+</a:t>
            </a:r>
          </a:p>
        </p:txBody>
      </p:sp>
      <p:sp>
        <p:nvSpPr>
          <p:cNvPr id="450570" name="Line 10"/>
          <p:cNvSpPr>
            <a:spLocks noChangeShapeType="1"/>
          </p:cNvSpPr>
          <p:nvPr/>
        </p:nvSpPr>
        <p:spPr bwMode="auto">
          <a:xfrm>
            <a:off x="4146550" y="1847850"/>
            <a:ext cx="904875" cy="0"/>
          </a:xfrm>
          <a:prstGeom prst="line">
            <a:avLst/>
          </a:prstGeom>
          <a:noFill/>
          <a:ln w="28575">
            <a:solidFill>
              <a:schemeClr val="tx1"/>
            </a:solidFill>
            <a:round/>
            <a:headEnd/>
            <a:tailEnd type="triangle" w="med" len="med"/>
          </a:ln>
        </p:spPr>
        <p:txBody>
          <a:bodyPr/>
          <a:lstStyle/>
          <a:p>
            <a:endParaRPr lang="en-US"/>
          </a:p>
        </p:txBody>
      </p:sp>
      <p:sp>
        <p:nvSpPr>
          <p:cNvPr id="450574" name="Text Box 14"/>
          <p:cNvSpPr txBox="1">
            <a:spLocks noChangeArrowheads="1"/>
          </p:cNvSpPr>
          <p:nvPr/>
        </p:nvSpPr>
        <p:spPr bwMode="auto">
          <a:xfrm>
            <a:off x="6450013" y="1544638"/>
            <a:ext cx="422275" cy="579437"/>
          </a:xfrm>
          <a:prstGeom prst="rect">
            <a:avLst/>
          </a:prstGeom>
          <a:noFill/>
          <a:ln w="9525">
            <a:noFill/>
            <a:miter lim="800000"/>
            <a:headEnd/>
            <a:tailEnd/>
          </a:ln>
        </p:spPr>
        <p:txBody>
          <a:bodyPr wrap="none">
            <a:spAutoFit/>
          </a:bodyPr>
          <a:lstStyle/>
          <a:p>
            <a:r>
              <a:rPr lang="en-US" sz="3200"/>
              <a:t>+</a:t>
            </a:r>
          </a:p>
        </p:txBody>
      </p:sp>
      <p:sp>
        <p:nvSpPr>
          <p:cNvPr id="450576" name="Text Box 16"/>
          <p:cNvSpPr txBox="1">
            <a:spLocks noChangeArrowheads="1"/>
          </p:cNvSpPr>
          <p:nvPr/>
        </p:nvSpPr>
        <p:spPr bwMode="auto">
          <a:xfrm>
            <a:off x="7004050" y="1554163"/>
            <a:ext cx="1382713" cy="579437"/>
          </a:xfrm>
          <a:prstGeom prst="rect">
            <a:avLst/>
          </a:prstGeom>
          <a:noFill/>
          <a:ln w="9525">
            <a:noFill/>
            <a:miter lim="800000"/>
            <a:headEnd/>
            <a:tailEnd/>
          </a:ln>
        </p:spPr>
        <p:txBody>
          <a:bodyPr wrap="none">
            <a:spAutoFit/>
          </a:bodyPr>
          <a:lstStyle/>
          <a:p>
            <a:r>
              <a:rPr lang="en-US" sz="3200"/>
              <a:t>H</a:t>
            </a:r>
            <a:r>
              <a:rPr lang="en-US" sz="3200" baseline="-25000"/>
              <a:t>2</a:t>
            </a:r>
            <a:r>
              <a:rPr lang="en-US" sz="3200"/>
              <a:t>CO</a:t>
            </a:r>
            <a:r>
              <a:rPr lang="en-US" sz="3200" baseline="-25000"/>
              <a:t>3</a:t>
            </a:r>
          </a:p>
        </p:txBody>
      </p:sp>
      <p:sp>
        <p:nvSpPr>
          <p:cNvPr id="450577" name="Text Box 17"/>
          <p:cNvSpPr txBox="1">
            <a:spLocks noChangeArrowheads="1"/>
          </p:cNvSpPr>
          <p:nvPr/>
        </p:nvSpPr>
        <p:spPr bwMode="auto">
          <a:xfrm>
            <a:off x="1111250" y="2554288"/>
            <a:ext cx="1139825" cy="304800"/>
          </a:xfrm>
          <a:prstGeom prst="rect">
            <a:avLst/>
          </a:prstGeom>
          <a:noFill/>
          <a:ln w="9525">
            <a:noFill/>
            <a:miter lim="800000"/>
            <a:headEnd/>
            <a:tailEnd/>
          </a:ln>
        </p:spPr>
        <p:txBody>
          <a:bodyPr wrap="none">
            <a:spAutoFit/>
          </a:bodyPr>
          <a:lstStyle/>
          <a:p>
            <a:r>
              <a:rPr lang="en-US" i="1"/>
              <a:t>baking soda</a:t>
            </a:r>
          </a:p>
        </p:txBody>
      </p:sp>
      <p:sp>
        <p:nvSpPr>
          <p:cNvPr id="450578" name="Text Box 18"/>
          <p:cNvSpPr txBox="1">
            <a:spLocks noChangeArrowheads="1"/>
          </p:cNvSpPr>
          <p:nvPr/>
        </p:nvSpPr>
        <p:spPr bwMode="auto">
          <a:xfrm>
            <a:off x="884238" y="2214563"/>
            <a:ext cx="1730375" cy="304800"/>
          </a:xfrm>
          <a:prstGeom prst="rect">
            <a:avLst/>
          </a:prstGeom>
          <a:noFill/>
          <a:ln w="9525">
            <a:noFill/>
            <a:miter lim="800000"/>
            <a:headEnd/>
            <a:tailEnd/>
          </a:ln>
        </p:spPr>
        <p:txBody>
          <a:bodyPr wrap="none">
            <a:spAutoFit/>
          </a:bodyPr>
          <a:lstStyle/>
          <a:p>
            <a:r>
              <a:rPr lang="en-US"/>
              <a:t>sodium bicarbonate</a:t>
            </a:r>
          </a:p>
        </p:txBody>
      </p:sp>
      <p:sp>
        <p:nvSpPr>
          <p:cNvPr id="450579" name="Text Box 19"/>
          <p:cNvSpPr txBox="1">
            <a:spLocks noChangeArrowheads="1"/>
          </p:cNvSpPr>
          <p:nvPr/>
        </p:nvSpPr>
        <p:spPr bwMode="auto">
          <a:xfrm>
            <a:off x="2855913" y="2214563"/>
            <a:ext cx="1514475" cy="304800"/>
          </a:xfrm>
          <a:prstGeom prst="rect">
            <a:avLst/>
          </a:prstGeom>
          <a:noFill/>
          <a:ln w="9525">
            <a:noFill/>
            <a:miter lim="800000"/>
            <a:headEnd/>
            <a:tailEnd/>
          </a:ln>
        </p:spPr>
        <p:txBody>
          <a:bodyPr wrap="none">
            <a:spAutoFit/>
          </a:bodyPr>
          <a:lstStyle/>
          <a:p>
            <a:r>
              <a:rPr lang="en-US"/>
              <a:t>hydrochloric acid</a:t>
            </a:r>
          </a:p>
        </p:txBody>
      </p:sp>
      <p:sp>
        <p:nvSpPr>
          <p:cNvPr id="450581" name="Text Box 21"/>
          <p:cNvSpPr txBox="1">
            <a:spLocks noChangeArrowheads="1"/>
          </p:cNvSpPr>
          <p:nvPr/>
        </p:nvSpPr>
        <p:spPr bwMode="auto">
          <a:xfrm>
            <a:off x="5075238" y="2214563"/>
            <a:ext cx="1425575" cy="304800"/>
          </a:xfrm>
          <a:prstGeom prst="rect">
            <a:avLst/>
          </a:prstGeom>
          <a:noFill/>
          <a:ln w="9525">
            <a:noFill/>
            <a:miter lim="800000"/>
            <a:headEnd/>
            <a:tailEnd/>
          </a:ln>
        </p:spPr>
        <p:txBody>
          <a:bodyPr wrap="none">
            <a:spAutoFit/>
          </a:bodyPr>
          <a:lstStyle/>
          <a:p>
            <a:r>
              <a:rPr lang="en-US"/>
              <a:t>sodium chloride</a:t>
            </a:r>
          </a:p>
        </p:txBody>
      </p:sp>
      <p:sp>
        <p:nvSpPr>
          <p:cNvPr id="450583" name="Text Box 23"/>
          <p:cNvSpPr txBox="1">
            <a:spLocks noChangeArrowheads="1"/>
          </p:cNvSpPr>
          <p:nvPr/>
        </p:nvSpPr>
        <p:spPr bwMode="auto">
          <a:xfrm>
            <a:off x="5311775" y="2554288"/>
            <a:ext cx="893763" cy="304800"/>
          </a:xfrm>
          <a:prstGeom prst="rect">
            <a:avLst/>
          </a:prstGeom>
          <a:noFill/>
          <a:ln w="9525">
            <a:noFill/>
            <a:miter lim="800000"/>
            <a:headEnd/>
            <a:tailEnd/>
          </a:ln>
        </p:spPr>
        <p:txBody>
          <a:bodyPr wrap="none">
            <a:spAutoFit/>
          </a:bodyPr>
          <a:lstStyle/>
          <a:p>
            <a:r>
              <a:rPr lang="en-US" i="1"/>
              <a:t>table salt</a:t>
            </a:r>
          </a:p>
        </p:txBody>
      </p:sp>
      <p:sp>
        <p:nvSpPr>
          <p:cNvPr id="450584" name="Text Box 24"/>
          <p:cNvSpPr txBox="1">
            <a:spLocks noChangeArrowheads="1"/>
          </p:cNvSpPr>
          <p:nvPr/>
        </p:nvSpPr>
        <p:spPr bwMode="auto">
          <a:xfrm>
            <a:off x="7000875" y="1554163"/>
            <a:ext cx="1382713" cy="579437"/>
          </a:xfrm>
          <a:prstGeom prst="rect">
            <a:avLst/>
          </a:prstGeom>
          <a:noFill/>
          <a:ln w="9525">
            <a:noFill/>
            <a:miter lim="800000"/>
            <a:headEnd/>
            <a:tailEnd/>
          </a:ln>
        </p:spPr>
        <p:txBody>
          <a:bodyPr wrap="none">
            <a:spAutoFit/>
          </a:bodyPr>
          <a:lstStyle/>
          <a:p>
            <a:r>
              <a:rPr lang="en-US" sz="3200"/>
              <a:t>H</a:t>
            </a:r>
            <a:r>
              <a:rPr lang="en-US" sz="3200" baseline="-25000"/>
              <a:t>2</a:t>
            </a:r>
            <a:r>
              <a:rPr lang="en-US" sz="3200"/>
              <a:t>CO</a:t>
            </a:r>
            <a:r>
              <a:rPr lang="en-US" sz="3200" baseline="-25000"/>
              <a:t>3</a:t>
            </a:r>
          </a:p>
        </p:txBody>
      </p:sp>
      <p:sp>
        <p:nvSpPr>
          <p:cNvPr id="450585" name="Line 25"/>
          <p:cNvSpPr>
            <a:spLocks noChangeShapeType="1"/>
          </p:cNvSpPr>
          <p:nvPr/>
        </p:nvSpPr>
        <p:spPr bwMode="auto">
          <a:xfrm>
            <a:off x="2443163" y="3654425"/>
            <a:ext cx="904875" cy="0"/>
          </a:xfrm>
          <a:prstGeom prst="line">
            <a:avLst/>
          </a:prstGeom>
          <a:noFill/>
          <a:ln w="28575">
            <a:solidFill>
              <a:schemeClr val="tx1"/>
            </a:solidFill>
            <a:round/>
            <a:headEnd/>
            <a:tailEnd type="triangle" w="med" len="med"/>
          </a:ln>
        </p:spPr>
        <p:txBody>
          <a:bodyPr/>
          <a:lstStyle/>
          <a:p>
            <a:endParaRPr lang="en-US"/>
          </a:p>
        </p:txBody>
      </p:sp>
      <p:sp>
        <p:nvSpPr>
          <p:cNvPr id="450586" name="Text Box 26"/>
          <p:cNvSpPr txBox="1">
            <a:spLocks noChangeArrowheads="1"/>
          </p:cNvSpPr>
          <p:nvPr/>
        </p:nvSpPr>
        <p:spPr bwMode="auto">
          <a:xfrm>
            <a:off x="3732213" y="3365500"/>
            <a:ext cx="941387" cy="579438"/>
          </a:xfrm>
          <a:prstGeom prst="rect">
            <a:avLst/>
          </a:prstGeom>
          <a:noFill/>
          <a:ln w="9525">
            <a:noFill/>
            <a:miter lim="800000"/>
            <a:headEnd/>
            <a:tailEnd/>
          </a:ln>
        </p:spPr>
        <p:txBody>
          <a:bodyPr wrap="none">
            <a:spAutoFit/>
          </a:bodyPr>
          <a:lstStyle/>
          <a:p>
            <a:r>
              <a:rPr lang="en-US" sz="3200"/>
              <a:t>H</a:t>
            </a:r>
            <a:r>
              <a:rPr lang="en-US" sz="3200" baseline="-25000"/>
              <a:t>2</a:t>
            </a:r>
            <a:r>
              <a:rPr lang="en-US" sz="3200"/>
              <a:t>O</a:t>
            </a:r>
          </a:p>
        </p:txBody>
      </p:sp>
      <p:sp>
        <p:nvSpPr>
          <p:cNvPr id="450587" name="Text Box 27"/>
          <p:cNvSpPr txBox="1">
            <a:spLocks noChangeArrowheads="1"/>
          </p:cNvSpPr>
          <p:nvPr/>
        </p:nvSpPr>
        <p:spPr bwMode="auto">
          <a:xfrm>
            <a:off x="4997450" y="3365500"/>
            <a:ext cx="422275" cy="579438"/>
          </a:xfrm>
          <a:prstGeom prst="rect">
            <a:avLst/>
          </a:prstGeom>
          <a:noFill/>
          <a:ln w="9525">
            <a:noFill/>
            <a:miter lim="800000"/>
            <a:headEnd/>
            <a:tailEnd/>
          </a:ln>
        </p:spPr>
        <p:txBody>
          <a:bodyPr wrap="none">
            <a:spAutoFit/>
          </a:bodyPr>
          <a:lstStyle/>
          <a:p>
            <a:r>
              <a:rPr lang="en-US" sz="3200"/>
              <a:t>+</a:t>
            </a:r>
          </a:p>
        </p:txBody>
      </p:sp>
      <p:sp>
        <p:nvSpPr>
          <p:cNvPr id="450588" name="Text Box 28"/>
          <p:cNvSpPr txBox="1">
            <a:spLocks noChangeArrowheads="1"/>
          </p:cNvSpPr>
          <p:nvPr/>
        </p:nvSpPr>
        <p:spPr bwMode="auto">
          <a:xfrm>
            <a:off x="5735638" y="3367088"/>
            <a:ext cx="941387" cy="579437"/>
          </a:xfrm>
          <a:prstGeom prst="rect">
            <a:avLst/>
          </a:prstGeom>
          <a:noFill/>
          <a:ln w="9525">
            <a:noFill/>
            <a:miter lim="800000"/>
            <a:headEnd/>
            <a:tailEnd/>
          </a:ln>
        </p:spPr>
        <p:txBody>
          <a:bodyPr wrap="none">
            <a:spAutoFit/>
          </a:bodyPr>
          <a:lstStyle/>
          <a:p>
            <a:r>
              <a:rPr lang="en-US" sz="3200"/>
              <a:t>CO</a:t>
            </a:r>
            <a:r>
              <a:rPr lang="en-US" sz="3200" baseline="-25000"/>
              <a:t>2</a:t>
            </a:r>
          </a:p>
        </p:txBody>
      </p:sp>
      <p:sp>
        <p:nvSpPr>
          <p:cNvPr id="450590" name="Text Box 30"/>
          <p:cNvSpPr txBox="1">
            <a:spLocks noChangeArrowheads="1"/>
          </p:cNvSpPr>
          <p:nvPr/>
        </p:nvSpPr>
        <p:spPr bwMode="auto">
          <a:xfrm>
            <a:off x="6556375" y="3449638"/>
            <a:ext cx="557213" cy="457200"/>
          </a:xfrm>
          <a:prstGeom prst="rect">
            <a:avLst/>
          </a:prstGeom>
          <a:noFill/>
          <a:ln w="9525">
            <a:noFill/>
            <a:miter lim="800000"/>
            <a:headEnd/>
            <a:tailEnd/>
          </a:ln>
        </p:spPr>
        <p:txBody>
          <a:bodyPr wrap="none">
            <a:spAutoFit/>
          </a:bodyPr>
          <a:lstStyle/>
          <a:p>
            <a:r>
              <a:rPr lang="en-US" sz="2400"/>
              <a:t>(g)</a:t>
            </a:r>
          </a:p>
        </p:txBody>
      </p:sp>
      <p:sp>
        <p:nvSpPr>
          <p:cNvPr id="450593" name="Text Box 33"/>
          <p:cNvSpPr txBox="1">
            <a:spLocks noChangeArrowheads="1"/>
          </p:cNvSpPr>
          <p:nvPr/>
        </p:nvSpPr>
        <p:spPr bwMode="auto">
          <a:xfrm>
            <a:off x="2689225" y="3597275"/>
            <a:ext cx="369888" cy="457200"/>
          </a:xfrm>
          <a:prstGeom prst="rect">
            <a:avLst/>
          </a:prstGeom>
          <a:noFill/>
          <a:ln w="9525">
            <a:noFill/>
            <a:miter lim="800000"/>
            <a:headEnd/>
            <a:tailEnd/>
          </a:ln>
        </p:spPr>
        <p:txBody>
          <a:bodyPr wrap="none">
            <a:spAutoFit/>
          </a:bodyPr>
          <a:lstStyle/>
          <a:p>
            <a:r>
              <a:rPr lang="en-US" sz="2400">
                <a:solidFill>
                  <a:srgbClr val="FF0000"/>
                </a:solidFill>
                <a:latin typeface="Symbol" pitchFamily="18" charset="2"/>
              </a:rPr>
              <a:t>D</a:t>
            </a:r>
          </a:p>
        </p:txBody>
      </p:sp>
      <p:sp>
        <p:nvSpPr>
          <p:cNvPr id="450594" name="Text Box 34"/>
          <p:cNvSpPr txBox="1">
            <a:spLocks noChangeArrowheads="1"/>
          </p:cNvSpPr>
          <p:nvPr/>
        </p:nvSpPr>
        <p:spPr bwMode="auto">
          <a:xfrm>
            <a:off x="2622550" y="3992563"/>
            <a:ext cx="528638" cy="304800"/>
          </a:xfrm>
          <a:prstGeom prst="rect">
            <a:avLst/>
          </a:prstGeom>
          <a:noFill/>
          <a:ln w="9525">
            <a:noFill/>
            <a:miter lim="800000"/>
            <a:headEnd/>
            <a:tailEnd/>
          </a:ln>
        </p:spPr>
        <p:txBody>
          <a:bodyPr wrap="none">
            <a:spAutoFit/>
          </a:bodyPr>
          <a:lstStyle/>
          <a:p>
            <a:r>
              <a:rPr lang="en-US"/>
              <a:t>heat</a:t>
            </a:r>
          </a:p>
        </p:txBody>
      </p:sp>
      <p:grpSp>
        <p:nvGrpSpPr>
          <p:cNvPr id="2" name="Group 47"/>
          <p:cNvGrpSpPr>
            <a:grpSpLocks/>
          </p:cNvGrpSpPr>
          <p:nvPr/>
        </p:nvGrpSpPr>
        <p:grpSpPr bwMode="auto">
          <a:xfrm>
            <a:off x="450850" y="4645025"/>
            <a:ext cx="8382000" cy="579438"/>
            <a:chOff x="284" y="2926"/>
            <a:chExt cx="5280" cy="365"/>
          </a:xfrm>
        </p:grpSpPr>
        <p:sp>
          <p:nvSpPr>
            <p:cNvPr id="160818" name="Text Box 35"/>
            <p:cNvSpPr txBox="1">
              <a:spLocks noChangeArrowheads="1"/>
            </p:cNvSpPr>
            <p:nvPr/>
          </p:nvSpPr>
          <p:spPr bwMode="auto">
            <a:xfrm>
              <a:off x="284" y="2926"/>
              <a:ext cx="5280" cy="365"/>
            </a:xfrm>
            <a:prstGeom prst="rect">
              <a:avLst/>
            </a:prstGeom>
            <a:noFill/>
            <a:ln w="9525">
              <a:noFill/>
              <a:miter lim="800000"/>
              <a:headEnd/>
              <a:tailEnd/>
            </a:ln>
          </p:spPr>
          <p:txBody>
            <a:bodyPr wrap="none">
              <a:spAutoFit/>
            </a:bodyPr>
            <a:lstStyle/>
            <a:p>
              <a:r>
                <a:rPr lang="en-US" sz="3200"/>
                <a:t>NaHCO</a:t>
              </a:r>
              <a:r>
                <a:rPr lang="en-US" sz="3200" baseline="-25000"/>
                <a:t>3</a:t>
              </a:r>
              <a:r>
                <a:rPr lang="en-US" sz="3200"/>
                <a:t>  +   HCl            NaCl  +  H</a:t>
              </a:r>
              <a:r>
                <a:rPr lang="en-US" sz="3200" baseline="-25000"/>
                <a:t>2</a:t>
              </a:r>
              <a:r>
                <a:rPr lang="en-US" sz="3200"/>
                <a:t>O  +  CO</a:t>
              </a:r>
              <a:r>
                <a:rPr lang="en-US" sz="3200" baseline="-25000"/>
                <a:t>2</a:t>
              </a:r>
            </a:p>
          </p:txBody>
        </p:sp>
        <p:sp>
          <p:nvSpPr>
            <p:cNvPr id="160819" name="Line 36"/>
            <p:cNvSpPr>
              <a:spLocks noChangeShapeType="1"/>
            </p:cNvSpPr>
            <p:nvPr/>
          </p:nvSpPr>
          <p:spPr bwMode="auto">
            <a:xfrm>
              <a:off x="2430" y="3108"/>
              <a:ext cx="552" cy="0"/>
            </a:xfrm>
            <a:prstGeom prst="line">
              <a:avLst/>
            </a:prstGeom>
            <a:noFill/>
            <a:ln w="28575">
              <a:solidFill>
                <a:schemeClr val="tx1"/>
              </a:solidFill>
              <a:round/>
              <a:headEnd/>
              <a:tailEnd type="triangle" w="med" len="med"/>
            </a:ln>
          </p:spPr>
          <p:txBody>
            <a:bodyPr/>
            <a:lstStyle/>
            <a:p>
              <a:endParaRPr lang="en-US"/>
            </a:p>
          </p:txBody>
        </p:sp>
      </p:grpSp>
      <p:sp>
        <p:nvSpPr>
          <p:cNvPr id="450597" name="Text Box 37"/>
          <p:cNvSpPr txBox="1">
            <a:spLocks noChangeArrowheads="1"/>
          </p:cNvSpPr>
          <p:nvPr/>
        </p:nvSpPr>
        <p:spPr bwMode="auto">
          <a:xfrm>
            <a:off x="955675" y="5164138"/>
            <a:ext cx="536575" cy="396875"/>
          </a:xfrm>
          <a:prstGeom prst="rect">
            <a:avLst/>
          </a:prstGeom>
          <a:noFill/>
          <a:ln w="9525">
            <a:noFill/>
            <a:miter lim="800000"/>
            <a:headEnd/>
            <a:tailEnd/>
          </a:ln>
        </p:spPr>
        <p:txBody>
          <a:bodyPr wrap="none">
            <a:spAutoFit/>
          </a:bodyPr>
          <a:lstStyle/>
          <a:p>
            <a:r>
              <a:rPr lang="en-US" sz="2000"/>
              <a:t>5 g</a:t>
            </a:r>
          </a:p>
        </p:txBody>
      </p:sp>
      <p:sp>
        <p:nvSpPr>
          <p:cNvPr id="450598" name="Text Box 38"/>
          <p:cNvSpPr txBox="1">
            <a:spLocks noChangeArrowheads="1"/>
          </p:cNvSpPr>
          <p:nvPr/>
        </p:nvSpPr>
        <p:spPr bwMode="auto">
          <a:xfrm>
            <a:off x="2803525" y="5135563"/>
            <a:ext cx="974725" cy="396875"/>
          </a:xfrm>
          <a:prstGeom prst="rect">
            <a:avLst/>
          </a:prstGeom>
          <a:noFill/>
          <a:ln w="9525">
            <a:noFill/>
            <a:miter lim="800000"/>
            <a:headEnd/>
            <a:tailEnd/>
          </a:ln>
        </p:spPr>
        <p:txBody>
          <a:bodyPr wrap="none">
            <a:spAutoFit/>
          </a:bodyPr>
          <a:lstStyle/>
          <a:p>
            <a:r>
              <a:rPr lang="en-US" sz="2000" i="1">
                <a:solidFill>
                  <a:srgbClr val="FF0000"/>
                </a:solidFill>
              </a:rPr>
              <a:t>excess</a:t>
            </a:r>
          </a:p>
        </p:txBody>
      </p:sp>
      <p:sp>
        <p:nvSpPr>
          <p:cNvPr id="450599" name="Line 39"/>
          <p:cNvSpPr>
            <a:spLocks noChangeShapeType="1"/>
          </p:cNvSpPr>
          <p:nvPr/>
        </p:nvSpPr>
        <p:spPr bwMode="auto">
          <a:xfrm flipH="1">
            <a:off x="6553200" y="4667250"/>
            <a:ext cx="742950" cy="485775"/>
          </a:xfrm>
          <a:prstGeom prst="line">
            <a:avLst/>
          </a:prstGeom>
          <a:noFill/>
          <a:ln w="28575">
            <a:solidFill>
              <a:srgbClr val="333333"/>
            </a:solidFill>
            <a:round/>
            <a:headEnd type="stealth" w="med" len="med"/>
            <a:tailEnd/>
          </a:ln>
        </p:spPr>
        <p:txBody>
          <a:bodyPr/>
          <a:lstStyle/>
          <a:p>
            <a:endParaRPr lang="en-US"/>
          </a:p>
        </p:txBody>
      </p:sp>
      <p:sp>
        <p:nvSpPr>
          <p:cNvPr id="450600" name="Line 40"/>
          <p:cNvSpPr>
            <a:spLocks noChangeShapeType="1"/>
          </p:cNvSpPr>
          <p:nvPr/>
        </p:nvSpPr>
        <p:spPr bwMode="auto">
          <a:xfrm flipH="1">
            <a:off x="7991475" y="4714875"/>
            <a:ext cx="742950" cy="485775"/>
          </a:xfrm>
          <a:prstGeom prst="line">
            <a:avLst/>
          </a:prstGeom>
          <a:noFill/>
          <a:ln w="28575">
            <a:solidFill>
              <a:srgbClr val="333333"/>
            </a:solidFill>
            <a:round/>
            <a:headEnd type="stealth" w="med" len="med"/>
            <a:tailEnd/>
          </a:ln>
        </p:spPr>
        <p:txBody>
          <a:bodyPr/>
          <a:lstStyle/>
          <a:p>
            <a:endParaRPr lang="en-US"/>
          </a:p>
        </p:txBody>
      </p:sp>
      <p:sp>
        <p:nvSpPr>
          <p:cNvPr id="450601" name="Text Box 41"/>
          <p:cNvSpPr txBox="1">
            <a:spLocks noChangeArrowheads="1"/>
          </p:cNvSpPr>
          <p:nvPr/>
        </p:nvSpPr>
        <p:spPr bwMode="auto">
          <a:xfrm>
            <a:off x="7061200" y="4306888"/>
            <a:ext cx="469900" cy="304800"/>
          </a:xfrm>
          <a:prstGeom prst="rect">
            <a:avLst/>
          </a:prstGeom>
          <a:noFill/>
          <a:ln w="9525">
            <a:noFill/>
            <a:miter lim="800000"/>
            <a:headEnd/>
            <a:tailEnd/>
          </a:ln>
        </p:spPr>
        <p:txBody>
          <a:bodyPr wrap="none">
            <a:spAutoFit/>
          </a:bodyPr>
          <a:lstStyle/>
          <a:p>
            <a:r>
              <a:rPr lang="en-US"/>
              <a:t>gas</a:t>
            </a:r>
          </a:p>
        </p:txBody>
      </p:sp>
      <p:sp>
        <p:nvSpPr>
          <p:cNvPr id="450602" name="Text Box 42"/>
          <p:cNvSpPr txBox="1">
            <a:spLocks noChangeArrowheads="1"/>
          </p:cNvSpPr>
          <p:nvPr/>
        </p:nvSpPr>
        <p:spPr bwMode="auto">
          <a:xfrm>
            <a:off x="8461375" y="4306888"/>
            <a:ext cx="469900" cy="304800"/>
          </a:xfrm>
          <a:prstGeom prst="rect">
            <a:avLst/>
          </a:prstGeom>
          <a:noFill/>
          <a:ln w="9525">
            <a:noFill/>
            <a:miter lim="800000"/>
            <a:headEnd/>
            <a:tailEnd/>
          </a:ln>
        </p:spPr>
        <p:txBody>
          <a:bodyPr wrap="none">
            <a:spAutoFit/>
          </a:bodyPr>
          <a:lstStyle/>
          <a:p>
            <a:r>
              <a:rPr lang="en-US"/>
              <a:t>gas</a:t>
            </a:r>
          </a:p>
        </p:txBody>
      </p:sp>
      <p:sp>
        <p:nvSpPr>
          <p:cNvPr id="450603" name="Text Box 43"/>
          <p:cNvSpPr txBox="1">
            <a:spLocks noChangeArrowheads="1"/>
          </p:cNvSpPr>
          <p:nvPr/>
        </p:nvSpPr>
        <p:spPr bwMode="auto">
          <a:xfrm>
            <a:off x="5165725" y="5135563"/>
            <a:ext cx="522288" cy="396875"/>
          </a:xfrm>
          <a:prstGeom prst="rect">
            <a:avLst/>
          </a:prstGeom>
          <a:noFill/>
          <a:ln w="9525">
            <a:noFill/>
            <a:miter lim="800000"/>
            <a:headEnd/>
            <a:tailEnd/>
          </a:ln>
        </p:spPr>
        <p:txBody>
          <a:bodyPr wrap="none">
            <a:spAutoFit/>
          </a:bodyPr>
          <a:lstStyle/>
          <a:p>
            <a:r>
              <a:rPr lang="en-US" sz="2000">
                <a:solidFill>
                  <a:schemeClr val="accent2"/>
                </a:solidFill>
              </a:rPr>
              <a:t>x g</a:t>
            </a:r>
          </a:p>
        </p:txBody>
      </p:sp>
      <p:sp>
        <p:nvSpPr>
          <p:cNvPr id="450604" name="Text Box 44"/>
          <p:cNvSpPr txBox="1">
            <a:spLocks noChangeArrowheads="1"/>
          </p:cNvSpPr>
          <p:nvPr/>
        </p:nvSpPr>
        <p:spPr bwMode="auto">
          <a:xfrm>
            <a:off x="4756150" y="5487988"/>
            <a:ext cx="1416050" cy="304800"/>
          </a:xfrm>
          <a:prstGeom prst="rect">
            <a:avLst/>
          </a:prstGeom>
          <a:noFill/>
          <a:ln w="9525">
            <a:noFill/>
            <a:miter lim="800000"/>
            <a:headEnd/>
            <a:tailEnd/>
          </a:ln>
        </p:spPr>
        <p:txBody>
          <a:bodyPr wrap="none">
            <a:spAutoFit/>
          </a:bodyPr>
          <a:lstStyle/>
          <a:p>
            <a:r>
              <a:rPr lang="en-US">
                <a:solidFill>
                  <a:schemeClr val="accent2"/>
                </a:solidFill>
              </a:rPr>
              <a:t>theoretical yield</a:t>
            </a:r>
          </a:p>
        </p:txBody>
      </p:sp>
      <p:sp>
        <p:nvSpPr>
          <p:cNvPr id="450605" name="Text Box 45"/>
          <p:cNvSpPr txBox="1">
            <a:spLocks noChangeArrowheads="1"/>
          </p:cNvSpPr>
          <p:nvPr/>
        </p:nvSpPr>
        <p:spPr bwMode="auto">
          <a:xfrm>
            <a:off x="5146675" y="4278313"/>
            <a:ext cx="585788" cy="396875"/>
          </a:xfrm>
          <a:prstGeom prst="rect">
            <a:avLst/>
          </a:prstGeom>
          <a:noFill/>
          <a:ln w="9525">
            <a:noFill/>
            <a:miter lim="800000"/>
            <a:headEnd/>
            <a:tailEnd/>
          </a:ln>
        </p:spPr>
        <p:txBody>
          <a:bodyPr wrap="none">
            <a:spAutoFit/>
          </a:bodyPr>
          <a:lstStyle/>
          <a:p>
            <a:r>
              <a:rPr lang="en-US" sz="2000">
                <a:solidFill>
                  <a:srgbClr val="FF0000"/>
                </a:solidFill>
              </a:rPr>
              <a:t>? g</a:t>
            </a:r>
            <a:r>
              <a:rPr lang="en-US"/>
              <a:t> </a:t>
            </a:r>
          </a:p>
        </p:txBody>
      </p:sp>
      <p:sp>
        <p:nvSpPr>
          <p:cNvPr id="450606" name="Text Box 46"/>
          <p:cNvSpPr txBox="1">
            <a:spLocks noChangeArrowheads="1"/>
          </p:cNvSpPr>
          <p:nvPr/>
        </p:nvSpPr>
        <p:spPr bwMode="auto">
          <a:xfrm>
            <a:off x="4918075" y="4049713"/>
            <a:ext cx="1071563" cy="304800"/>
          </a:xfrm>
          <a:prstGeom prst="rect">
            <a:avLst/>
          </a:prstGeom>
          <a:noFill/>
          <a:ln w="9525">
            <a:noFill/>
            <a:miter lim="800000"/>
            <a:headEnd/>
            <a:tailEnd/>
          </a:ln>
        </p:spPr>
        <p:txBody>
          <a:bodyPr wrap="none">
            <a:spAutoFit/>
          </a:bodyPr>
          <a:lstStyle/>
          <a:p>
            <a:r>
              <a:rPr lang="en-US">
                <a:solidFill>
                  <a:srgbClr val="FF0000"/>
                </a:solidFill>
              </a:rPr>
              <a:t>actual yield</a:t>
            </a:r>
          </a:p>
        </p:txBody>
      </p:sp>
      <p:sp>
        <p:nvSpPr>
          <p:cNvPr id="450608" name="Text Box 48"/>
          <p:cNvSpPr txBox="1">
            <a:spLocks noChangeArrowheads="1"/>
          </p:cNvSpPr>
          <p:nvPr/>
        </p:nvSpPr>
        <p:spPr bwMode="auto">
          <a:xfrm>
            <a:off x="4089400" y="4873625"/>
            <a:ext cx="369888" cy="457200"/>
          </a:xfrm>
          <a:prstGeom prst="rect">
            <a:avLst/>
          </a:prstGeom>
          <a:noFill/>
          <a:ln w="9525">
            <a:noFill/>
            <a:miter lim="800000"/>
            <a:headEnd/>
            <a:tailEnd/>
          </a:ln>
        </p:spPr>
        <p:txBody>
          <a:bodyPr wrap="none">
            <a:spAutoFit/>
          </a:bodyPr>
          <a:lstStyle/>
          <a:p>
            <a:r>
              <a:rPr lang="en-US" sz="2400">
                <a:solidFill>
                  <a:srgbClr val="FF0000"/>
                </a:solidFill>
                <a:latin typeface="Symbol" pitchFamily="18" charset="2"/>
              </a:rPr>
              <a:t>D</a:t>
            </a:r>
          </a:p>
        </p:txBody>
      </p:sp>
      <p:sp>
        <p:nvSpPr>
          <p:cNvPr id="450609" name="Text Box 49"/>
          <p:cNvSpPr txBox="1">
            <a:spLocks noChangeArrowheads="1"/>
          </p:cNvSpPr>
          <p:nvPr/>
        </p:nvSpPr>
        <p:spPr bwMode="auto">
          <a:xfrm>
            <a:off x="1298575" y="6103938"/>
            <a:ext cx="1279525" cy="366712"/>
          </a:xfrm>
          <a:prstGeom prst="rect">
            <a:avLst/>
          </a:prstGeom>
          <a:noFill/>
          <a:ln w="9525">
            <a:noFill/>
            <a:miter lim="800000"/>
            <a:headEnd/>
            <a:tailEnd/>
          </a:ln>
        </p:spPr>
        <p:txBody>
          <a:bodyPr wrap="none">
            <a:spAutoFit/>
          </a:bodyPr>
          <a:lstStyle/>
          <a:p>
            <a:r>
              <a:rPr lang="en-US" sz="1800"/>
              <a:t>% yield  =</a:t>
            </a:r>
            <a:r>
              <a:rPr lang="en-US"/>
              <a:t>  </a:t>
            </a:r>
          </a:p>
        </p:txBody>
      </p:sp>
      <p:grpSp>
        <p:nvGrpSpPr>
          <p:cNvPr id="3" name="Group 52"/>
          <p:cNvGrpSpPr>
            <a:grpSpLocks/>
          </p:cNvGrpSpPr>
          <p:nvPr/>
        </p:nvGrpSpPr>
        <p:grpSpPr bwMode="auto">
          <a:xfrm>
            <a:off x="2571750" y="5915025"/>
            <a:ext cx="1752600" cy="762000"/>
            <a:chOff x="2226" y="3528"/>
            <a:chExt cx="1104" cy="648"/>
          </a:xfrm>
        </p:grpSpPr>
        <p:sp>
          <p:nvSpPr>
            <p:cNvPr id="160816" name="AutoShape 50"/>
            <p:cNvSpPr>
              <a:spLocks noChangeArrowheads="1"/>
            </p:cNvSpPr>
            <p:nvPr/>
          </p:nvSpPr>
          <p:spPr bwMode="auto">
            <a:xfrm>
              <a:off x="2226" y="3528"/>
              <a:ext cx="1104" cy="64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60817" name="Line 51"/>
            <p:cNvSpPr>
              <a:spLocks noChangeShapeType="1"/>
            </p:cNvSpPr>
            <p:nvPr/>
          </p:nvSpPr>
          <p:spPr bwMode="auto">
            <a:xfrm>
              <a:off x="2256" y="3852"/>
              <a:ext cx="1044" cy="0"/>
            </a:xfrm>
            <a:prstGeom prst="line">
              <a:avLst/>
            </a:prstGeom>
            <a:noFill/>
            <a:ln w="19050">
              <a:solidFill>
                <a:schemeClr val="tx1"/>
              </a:solidFill>
              <a:round/>
              <a:headEnd/>
              <a:tailEnd/>
            </a:ln>
          </p:spPr>
          <p:txBody>
            <a:bodyPr/>
            <a:lstStyle/>
            <a:p>
              <a:endParaRPr lang="en-US"/>
            </a:p>
          </p:txBody>
        </p:sp>
      </p:grpSp>
      <p:sp>
        <p:nvSpPr>
          <p:cNvPr id="450613" name="Text Box 53"/>
          <p:cNvSpPr txBox="1">
            <a:spLocks noChangeArrowheads="1"/>
          </p:cNvSpPr>
          <p:nvPr/>
        </p:nvSpPr>
        <p:spPr bwMode="auto">
          <a:xfrm>
            <a:off x="2803525" y="5932488"/>
            <a:ext cx="1327150" cy="366712"/>
          </a:xfrm>
          <a:prstGeom prst="rect">
            <a:avLst/>
          </a:prstGeom>
          <a:noFill/>
          <a:ln w="9525">
            <a:noFill/>
            <a:miter lim="800000"/>
            <a:headEnd/>
            <a:tailEnd/>
          </a:ln>
        </p:spPr>
        <p:txBody>
          <a:bodyPr wrap="none">
            <a:spAutoFit/>
          </a:bodyPr>
          <a:lstStyle/>
          <a:p>
            <a:r>
              <a:rPr lang="en-US" sz="1800"/>
              <a:t>actual yield</a:t>
            </a:r>
          </a:p>
        </p:txBody>
      </p:sp>
      <p:sp>
        <p:nvSpPr>
          <p:cNvPr id="450614" name="Text Box 54"/>
          <p:cNvSpPr txBox="1">
            <a:spLocks noChangeArrowheads="1"/>
          </p:cNvSpPr>
          <p:nvPr/>
        </p:nvSpPr>
        <p:spPr bwMode="auto">
          <a:xfrm>
            <a:off x="2555875" y="6284913"/>
            <a:ext cx="1771650" cy="366712"/>
          </a:xfrm>
          <a:prstGeom prst="rect">
            <a:avLst/>
          </a:prstGeom>
          <a:noFill/>
          <a:ln w="9525">
            <a:noFill/>
            <a:miter lim="800000"/>
            <a:headEnd/>
            <a:tailEnd/>
          </a:ln>
        </p:spPr>
        <p:txBody>
          <a:bodyPr wrap="none">
            <a:spAutoFit/>
          </a:bodyPr>
          <a:lstStyle/>
          <a:p>
            <a:r>
              <a:rPr lang="en-US" sz="1800"/>
              <a:t>theoretical yield</a:t>
            </a:r>
          </a:p>
        </p:txBody>
      </p:sp>
      <p:sp>
        <p:nvSpPr>
          <p:cNvPr id="450615" name="Text Box 55"/>
          <p:cNvSpPr txBox="1">
            <a:spLocks noChangeArrowheads="1"/>
          </p:cNvSpPr>
          <p:nvPr/>
        </p:nvSpPr>
        <p:spPr bwMode="auto">
          <a:xfrm>
            <a:off x="4365625" y="6113463"/>
            <a:ext cx="742950" cy="366712"/>
          </a:xfrm>
          <a:prstGeom prst="rect">
            <a:avLst/>
          </a:prstGeom>
          <a:noFill/>
          <a:ln w="9525">
            <a:noFill/>
            <a:miter lim="800000"/>
            <a:headEnd/>
            <a:tailEnd/>
          </a:ln>
        </p:spPr>
        <p:txBody>
          <a:bodyPr wrap="none">
            <a:spAutoFit/>
          </a:bodyPr>
          <a:lstStyle/>
          <a:p>
            <a:r>
              <a:rPr lang="en-US" sz="1800"/>
              <a:t>x 100</a:t>
            </a:r>
          </a:p>
        </p:txBody>
      </p:sp>
      <p:sp>
        <p:nvSpPr>
          <p:cNvPr id="450616" name="Text Box 56"/>
          <p:cNvSpPr txBox="1">
            <a:spLocks noChangeArrowheads="1"/>
          </p:cNvSpPr>
          <p:nvPr/>
        </p:nvSpPr>
        <p:spPr bwMode="auto">
          <a:xfrm>
            <a:off x="4984750" y="6113463"/>
            <a:ext cx="387350" cy="366712"/>
          </a:xfrm>
          <a:prstGeom prst="rect">
            <a:avLst/>
          </a:prstGeom>
          <a:noFill/>
          <a:ln w="9525">
            <a:noFill/>
            <a:miter lim="800000"/>
            <a:headEnd/>
            <a:tailEnd/>
          </a:ln>
        </p:spPr>
        <p:txBody>
          <a:bodyPr wrap="none">
            <a:spAutoFit/>
          </a:bodyPr>
          <a:lstStyle/>
          <a:p>
            <a:r>
              <a:rPr lang="en-US" sz="1800"/>
              <a:t>%</a:t>
            </a:r>
          </a:p>
        </p:txBody>
      </p:sp>
      <p:sp>
        <p:nvSpPr>
          <p:cNvPr id="450617" name="Document">
            <a:hlinkClick r:id="rId3" action="ppaction://hlinkfile"/>
          </p:cNvPr>
          <p:cNvSpPr>
            <a:spLocks noChangeAspect="1" noEditPoints="1" noChangeArrowheads="1"/>
          </p:cNvSpPr>
          <p:nvPr/>
        </p:nvSpPr>
        <p:spPr bwMode="auto">
          <a:xfrm>
            <a:off x="409575" y="304800"/>
            <a:ext cx="676275" cy="90487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en-US" sz="1200"/>
              <a:t>Print</a:t>
            </a:r>
          </a:p>
          <a:p>
            <a:pPr algn="ctr">
              <a:defRPr/>
            </a:pPr>
            <a:r>
              <a:rPr lang="en-US" sz="1200"/>
              <a:t>Copy of</a:t>
            </a:r>
            <a:r>
              <a:rPr lang="en-US"/>
              <a:t> </a:t>
            </a:r>
            <a:r>
              <a:rPr lang="en-US" sz="1200"/>
              <a:t>Lab</a:t>
            </a:r>
          </a:p>
        </p:txBody>
      </p:sp>
      <p:pic>
        <p:nvPicPr>
          <p:cNvPr id="160815" name="Picture 61" descr="baking soda"/>
          <p:cNvPicPr>
            <a:picLocks noChangeAspect="1" noChangeArrowheads="1"/>
          </p:cNvPicPr>
          <p:nvPr/>
        </p:nvPicPr>
        <p:blipFill>
          <a:blip r:embed="rId4" cstate="print"/>
          <a:srcRect/>
          <a:stretch>
            <a:fillRect/>
          </a:stretch>
        </p:blipFill>
        <p:spPr bwMode="auto">
          <a:xfrm>
            <a:off x="7673975" y="192088"/>
            <a:ext cx="1012825" cy="13509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570"/>
                                        </p:tgtEl>
                                        <p:attrNameLst>
                                          <p:attrName>style.visibility</p:attrName>
                                        </p:attrNameLst>
                                      </p:cBhvr>
                                      <p:to>
                                        <p:strVal val="visible"/>
                                      </p:to>
                                    </p:set>
                                    <p:animEffect transition="in" filter="wipe(left)">
                                      <p:cBhvr>
                                        <p:cTn id="7" dur="500"/>
                                        <p:tgtEl>
                                          <p:spTgt spid="45057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50567"/>
                                        </p:tgtEl>
                                        <p:attrNameLst>
                                          <p:attrName>style.visibility</p:attrName>
                                        </p:attrNameLst>
                                      </p:cBhvr>
                                      <p:to>
                                        <p:strVal val="visible"/>
                                      </p:to>
                                    </p:set>
                                    <p:anim calcmode="lin" valueType="num">
                                      <p:cBhvr>
                                        <p:cTn id="12" dur="500" fill="hold"/>
                                        <p:tgtEl>
                                          <p:spTgt spid="450567"/>
                                        </p:tgtEl>
                                        <p:attrNameLst>
                                          <p:attrName>ppt_w</p:attrName>
                                        </p:attrNameLst>
                                      </p:cBhvr>
                                      <p:tavLst>
                                        <p:tav tm="0">
                                          <p:val>
                                            <p:fltVal val="0"/>
                                          </p:val>
                                        </p:tav>
                                        <p:tav tm="100000">
                                          <p:val>
                                            <p:strVal val="#ppt_w"/>
                                          </p:val>
                                        </p:tav>
                                      </p:tavLst>
                                    </p:anim>
                                    <p:anim calcmode="lin" valueType="num">
                                      <p:cBhvr>
                                        <p:cTn id="13" dur="500" fill="hold"/>
                                        <p:tgtEl>
                                          <p:spTgt spid="450567"/>
                                        </p:tgtEl>
                                        <p:attrNameLst>
                                          <p:attrName>ppt_h</p:attrName>
                                        </p:attrNameLst>
                                      </p:cBhvr>
                                      <p:tavLst>
                                        <p:tav tm="0">
                                          <p:val>
                                            <p:fltVal val="0"/>
                                          </p:val>
                                        </p:tav>
                                        <p:tav tm="100000">
                                          <p:val>
                                            <p:strVal val="#ppt_h"/>
                                          </p:val>
                                        </p:tav>
                                      </p:tavLst>
                                    </p:anim>
                                    <p:animEffect transition="in" filter="fade">
                                      <p:cBhvr>
                                        <p:cTn id="14" dur="500"/>
                                        <p:tgtEl>
                                          <p:spTgt spid="450567"/>
                                        </p:tgtEl>
                                      </p:cBhvr>
                                    </p:animEffect>
                                  </p:childTnLst>
                                </p:cTn>
                              </p:par>
                              <p:par>
                                <p:cTn id="15" presetID="0" presetClass="path" presetSubtype="0" accel="50000" decel="50000" fill="hold" grpId="1" nodeType="withEffect">
                                  <p:stCondLst>
                                    <p:cond delay="0"/>
                                  </p:stCondLst>
                                  <p:childTnLst>
                                    <p:animMotion origin="layout" path="M 1.66667E-6 -4.25168E-6 C 0.04253 -0.03863 0.08871 -0.07656 0.15955 -0.08767 C 0.23038 -0.09877 0.37326 -0.08096 0.42517 -0.06638 C 0.47708 -0.05181 0.46128 -0.01364 0.47066 -4.25168E-6 " pathEditMode="relative" rAng="0" ptsTypes="aaaa">
                                      <p:cBhvr>
                                        <p:cTn id="16" dur="2000" fill="hold"/>
                                        <p:tgtEl>
                                          <p:spTgt spid="450567"/>
                                        </p:tgtEl>
                                        <p:attrNameLst>
                                          <p:attrName>ppt_x</p:attrName>
                                          <p:attrName>ppt_y</p:attrName>
                                        </p:attrNameLst>
                                      </p:cBhvr>
                                      <p:rCtr x="23900" y="-5000"/>
                                    </p:animMotion>
                                  </p:childTnLst>
                                </p:cTn>
                              </p:par>
                              <p:par>
                                <p:cTn id="17" presetID="53" presetClass="entr" presetSubtype="0" fill="hold" grpId="0" nodeType="withEffect">
                                  <p:stCondLst>
                                    <p:cond delay="500"/>
                                  </p:stCondLst>
                                  <p:childTnLst>
                                    <p:set>
                                      <p:cBhvr>
                                        <p:cTn id="18" dur="1" fill="hold">
                                          <p:stCondLst>
                                            <p:cond delay="0"/>
                                          </p:stCondLst>
                                        </p:cTn>
                                        <p:tgtEl>
                                          <p:spTgt spid="450568"/>
                                        </p:tgtEl>
                                        <p:attrNameLst>
                                          <p:attrName>style.visibility</p:attrName>
                                        </p:attrNameLst>
                                      </p:cBhvr>
                                      <p:to>
                                        <p:strVal val="visible"/>
                                      </p:to>
                                    </p:set>
                                    <p:anim calcmode="lin" valueType="num">
                                      <p:cBhvr>
                                        <p:cTn id="19" dur="500" fill="hold"/>
                                        <p:tgtEl>
                                          <p:spTgt spid="450568"/>
                                        </p:tgtEl>
                                        <p:attrNameLst>
                                          <p:attrName>ppt_w</p:attrName>
                                        </p:attrNameLst>
                                      </p:cBhvr>
                                      <p:tavLst>
                                        <p:tav tm="0">
                                          <p:val>
                                            <p:fltVal val="0"/>
                                          </p:val>
                                        </p:tav>
                                        <p:tav tm="100000">
                                          <p:val>
                                            <p:strVal val="#ppt_w"/>
                                          </p:val>
                                        </p:tav>
                                      </p:tavLst>
                                    </p:anim>
                                    <p:anim calcmode="lin" valueType="num">
                                      <p:cBhvr>
                                        <p:cTn id="20" dur="500" fill="hold"/>
                                        <p:tgtEl>
                                          <p:spTgt spid="450568"/>
                                        </p:tgtEl>
                                        <p:attrNameLst>
                                          <p:attrName>ppt_h</p:attrName>
                                        </p:attrNameLst>
                                      </p:cBhvr>
                                      <p:tavLst>
                                        <p:tav tm="0">
                                          <p:val>
                                            <p:fltVal val="0"/>
                                          </p:val>
                                        </p:tav>
                                        <p:tav tm="100000">
                                          <p:val>
                                            <p:strVal val="#ppt_h"/>
                                          </p:val>
                                        </p:tav>
                                      </p:tavLst>
                                    </p:anim>
                                    <p:animEffect transition="in" filter="fade">
                                      <p:cBhvr>
                                        <p:cTn id="21" dur="500"/>
                                        <p:tgtEl>
                                          <p:spTgt spid="450568"/>
                                        </p:tgtEl>
                                      </p:cBhvr>
                                    </p:animEffect>
                                  </p:childTnLst>
                                </p:cTn>
                              </p:par>
                              <p:par>
                                <p:cTn id="22" presetID="0" presetClass="path" presetSubtype="0" accel="50000" decel="50000" fill="hold" grpId="1" nodeType="withEffect">
                                  <p:stCondLst>
                                    <p:cond delay="500"/>
                                  </p:stCondLst>
                                  <p:childTnLst>
                                    <p:animMotion origin="layout" path="M 2.22222E-6 1.7858E-6 C 0.0309 0.04372 0.06285 0.08744 0.10312 0.08744 C 0.1434 0.08744 0.2125 0.0185 0.24132 0.00023 " pathEditMode="relative" rAng="0" ptsTypes="aaa">
                                      <p:cBhvr>
                                        <p:cTn id="23" dur="2000" fill="hold"/>
                                        <p:tgtEl>
                                          <p:spTgt spid="450568"/>
                                        </p:tgtEl>
                                        <p:attrNameLst>
                                          <p:attrName>ppt_x</p:attrName>
                                          <p:attrName>ppt_y</p:attrName>
                                        </p:attrNameLst>
                                      </p:cBhvr>
                                      <p:rCtr x="12100" y="4400"/>
                                    </p:animMotion>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450574"/>
                                        </p:tgtEl>
                                        <p:attrNameLst>
                                          <p:attrName>style.visibility</p:attrName>
                                        </p:attrNameLst>
                                      </p:cBhvr>
                                      <p:to>
                                        <p:strVal val="visible"/>
                                      </p:to>
                                    </p:set>
                                    <p:animEffect transition="in" filter="dissolve">
                                      <p:cBhvr>
                                        <p:cTn id="27" dur="500"/>
                                        <p:tgtEl>
                                          <p:spTgt spid="45057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450573"/>
                                        </p:tgtEl>
                                        <p:attrNameLst>
                                          <p:attrName>style.visibility</p:attrName>
                                        </p:attrNameLst>
                                      </p:cBhvr>
                                      <p:to>
                                        <p:strVal val="visible"/>
                                      </p:to>
                                    </p:set>
                                    <p:anim calcmode="lin" valueType="num">
                                      <p:cBhvr>
                                        <p:cTn id="32" dur="500" fill="hold"/>
                                        <p:tgtEl>
                                          <p:spTgt spid="450573"/>
                                        </p:tgtEl>
                                        <p:attrNameLst>
                                          <p:attrName>ppt_w</p:attrName>
                                        </p:attrNameLst>
                                      </p:cBhvr>
                                      <p:tavLst>
                                        <p:tav tm="0">
                                          <p:val>
                                            <p:fltVal val="0"/>
                                          </p:val>
                                        </p:tav>
                                        <p:tav tm="100000">
                                          <p:val>
                                            <p:strVal val="#ppt_w"/>
                                          </p:val>
                                        </p:tav>
                                      </p:tavLst>
                                    </p:anim>
                                    <p:anim calcmode="lin" valueType="num">
                                      <p:cBhvr>
                                        <p:cTn id="33" dur="500" fill="hold"/>
                                        <p:tgtEl>
                                          <p:spTgt spid="450573"/>
                                        </p:tgtEl>
                                        <p:attrNameLst>
                                          <p:attrName>ppt_h</p:attrName>
                                        </p:attrNameLst>
                                      </p:cBhvr>
                                      <p:tavLst>
                                        <p:tav tm="0">
                                          <p:val>
                                            <p:fltVal val="0"/>
                                          </p:val>
                                        </p:tav>
                                        <p:tav tm="100000">
                                          <p:val>
                                            <p:strVal val="#ppt_h"/>
                                          </p:val>
                                        </p:tav>
                                      </p:tavLst>
                                    </p:anim>
                                    <p:animEffect transition="in" filter="fade">
                                      <p:cBhvr>
                                        <p:cTn id="34" dur="500"/>
                                        <p:tgtEl>
                                          <p:spTgt spid="450573"/>
                                        </p:tgtEl>
                                      </p:cBhvr>
                                    </p:animEffect>
                                  </p:childTnLst>
                                </p:cTn>
                              </p:par>
                              <p:par>
                                <p:cTn id="35" presetID="0" presetClass="path" presetSubtype="0" accel="50000" decel="50000" fill="hold" grpId="1" nodeType="withEffect">
                                  <p:stCondLst>
                                    <p:cond delay="0"/>
                                  </p:stCondLst>
                                  <p:childTnLst>
                                    <p:animMotion origin="layout" path="M 3.05556E-6 0.00024 C 0.10937 -0.04328 0.2184 -0.08634 0.28819 -0.08634 C 0.35798 -0.08634 0.39149 -0.01759 0.41857 0.0007 " pathEditMode="relative" rAng="0" ptsTypes="aaa">
                                      <p:cBhvr>
                                        <p:cTn id="36" dur="2000" fill="hold"/>
                                        <p:tgtEl>
                                          <p:spTgt spid="450573"/>
                                        </p:tgtEl>
                                        <p:attrNameLst>
                                          <p:attrName>ppt_x</p:attrName>
                                          <p:attrName>ppt_y</p:attrName>
                                        </p:attrNameLst>
                                      </p:cBhvr>
                                      <p:rCtr x="20900" y="-4300"/>
                                    </p:animMotion>
                                  </p:childTnLst>
                                </p:cTn>
                              </p:par>
                              <p:par>
                                <p:cTn id="37" presetID="53" presetClass="entr" presetSubtype="0" fill="hold" grpId="0" nodeType="withEffect">
                                  <p:stCondLst>
                                    <p:cond delay="500"/>
                                  </p:stCondLst>
                                  <p:childTnLst>
                                    <p:set>
                                      <p:cBhvr>
                                        <p:cTn id="38" dur="1" fill="hold">
                                          <p:stCondLst>
                                            <p:cond delay="0"/>
                                          </p:stCondLst>
                                        </p:cTn>
                                        <p:tgtEl>
                                          <p:spTgt spid="450572"/>
                                        </p:tgtEl>
                                        <p:attrNameLst>
                                          <p:attrName>style.visibility</p:attrName>
                                        </p:attrNameLst>
                                      </p:cBhvr>
                                      <p:to>
                                        <p:strVal val="visible"/>
                                      </p:to>
                                    </p:set>
                                    <p:anim calcmode="lin" valueType="num">
                                      <p:cBhvr>
                                        <p:cTn id="39" dur="500" fill="hold"/>
                                        <p:tgtEl>
                                          <p:spTgt spid="450572"/>
                                        </p:tgtEl>
                                        <p:attrNameLst>
                                          <p:attrName>ppt_w</p:attrName>
                                        </p:attrNameLst>
                                      </p:cBhvr>
                                      <p:tavLst>
                                        <p:tav tm="0">
                                          <p:val>
                                            <p:fltVal val="0"/>
                                          </p:val>
                                        </p:tav>
                                        <p:tav tm="100000">
                                          <p:val>
                                            <p:strVal val="#ppt_w"/>
                                          </p:val>
                                        </p:tav>
                                      </p:tavLst>
                                    </p:anim>
                                    <p:anim calcmode="lin" valueType="num">
                                      <p:cBhvr>
                                        <p:cTn id="40" dur="500" fill="hold"/>
                                        <p:tgtEl>
                                          <p:spTgt spid="450572"/>
                                        </p:tgtEl>
                                        <p:attrNameLst>
                                          <p:attrName>ppt_h</p:attrName>
                                        </p:attrNameLst>
                                      </p:cBhvr>
                                      <p:tavLst>
                                        <p:tav tm="0">
                                          <p:val>
                                            <p:fltVal val="0"/>
                                          </p:val>
                                        </p:tav>
                                        <p:tav tm="100000">
                                          <p:val>
                                            <p:strVal val="#ppt_h"/>
                                          </p:val>
                                        </p:tav>
                                      </p:tavLst>
                                    </p:anim>
                                    <p:animEffect transition="in" filter="fade">
                                      <p:cBhvr>
                                        <p:cTn id="41" dur="500"/>
                                        <p:tgtEl>
                                          <p:spTgt spid="450572"/>
                                        </p:tgtEl>
                                      </p:cBhvr>
                                    </p:animEffect>
                                  </p:childTnLst>
                                </p:cTn>
                              </p:par>
                              <p:par>
                                <p:cTn id="42" presetID="0" presetClass="path" presetSubtype="0" accel="50000" decel="50000" fill="hold" grpId="1" nodeType="withEffect">
                                  <p:stCondLst>
                                    <p:cond delay="0"/>
                                  </p:stCondLst>
                                  <p:childTnLst>
                                    <p:animMotion origin="layout" path="M 5E-6 -2.59259E-6 C 0.12726 0.06736 0.25174 0.13449 0.35955 0.13449 C 0.46737 0.13449 0.58733 0.02847 0.6474 0.00047 " pathEditMode="relative" rAng="0" ptsTypes="aaa">
                                      <p:cBhvr>
                                        <p:cTn id="43" dur="2000" fill="hold"/>
                                        <p:tgtEl>
                                          <p:spTgt spid="450572"/>
                                        </p:tgtEl>
                                        <p:attrNameLst>
                                          <p:attrName>ppt_x</p:attrName>
                                          <p:attrName>ppt_y</p:attrName>
                                        </p:attrNameLst>
                                      </p:cBhvr>
                                      <p:rCtr x="32400" y="6700"/>
                                    </p:animMotion>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2" nodeType="clickEffect">
                                  <p:stCondLst>
                                    <p:cond delay="0"/>
                                  </p:stCondLst>
                                  <p:childTnLst>
                                    <p:animEffect transition="out" filter="fade">
                                      <p:cBhvr>
                                        <p:cTn id="47" dur="2000"/>
                                        <p:tgtEl>
                                          <p:spTgt spid="450573"/>
                                        </p:tgtEl>
                                      </p:cBhvr>
                                    </p:animEffect>
                                    <p:set>
                                      <p:cBhvr>
                                        <p:cTn id="48" dur="1" fill="hold">
                                          <p:stCondLst>
                                            <p:cond delay="1999"/>
                                          </p:stCondLst>
                                        </p:cTn>
                                        <p:tgtEl>
                                          <p:spTgt spid="450573"/>
                                        </p:tgtEl>
                                        <p:attrNameLst>
                                          <p:attrName>style.visibility</p:attrName>
                                        </p:attrNameLst>
                                      </p:cBhvr>
                                      <p:to>
                                        <p:strVal val="hidden"/>
                                      </p:to>
                                    </p:set>
                                  </p:childTnLst>
                                </p:cTn>
                              </p:par>
                              <p:par>
                                <p:cTn id="49" presetID="10" presetClass="exit" presetSubtype="0" fill="hold" grpId="2" nodeType="withEffect">
                                  <p:stCondLst>
                                    <p:cond delay="0"/>
                                  </p:stCondLst>
                                  <p:childTnLst>
                                    <p:animEffect transition="out" filter="fade">
                                      <p:cBhvr>
                                        <p:cTn id="50" dur="2000"/>
                                        <p:tgtEl>
                                          <p:spTgt spid="450572"/>
                                        </p:tgtEl>
                                      </p:cBhvr>
                                    </p:animEffect>
                                    <p:set>
                                      <p:cBhvr>
                                        <p:cTn id="51" dur="1" fill="hold">
                                          <p:stCondLst>
                                            <p:cond delay="1999"/>
                                          </p:stCondLst>
                                        </p:cTn>
                                        <p:tgtEl>
                                          <p:spTgt spid="450572"/>
                                        </p:tgtEl>
                                        <p:attrNameLst>
                                          <p:attrName>style.visibility</p:attrName>
                                        </p:attrNameLst>
                                      </p:cBhvr>
                                      <p:to>
                                        <p:strVal val="hidden"/>
                                      </p:to>
                                    </p:set>
                                  </p:childTnLst>
                                </p:cTn>
                              </p:par>
                              <p:par>
                                <p:cTn id="52" presetID="9" presetClass="entr" presetSubtype="0" fill="hold" grpId="0" nodeType="withEffect">
                                  <p:stCondLst>
                                    <p:cond delay="0"/>
                                  </p:stCondLst>
                                  <p:childTnLst>
                                    <p:set>
                                      <p:cBhvr>
                                        <p:cTn id="53" dur="1" fill="hold">
                                          <p:stCondLst>
                                            <p:cond delay="0"/>
                                          </p:stCondLst>
                                        </p:cTn>
                                        <p:tgtEl>
                                          <p:spTgt spid="450576"/>
                                        </p:tgtEl>
                                        <p:attrNameLst>
                                          <p:attrName>style.visibility</p:attrName>
                                        </p:attrNameLst>
                                      </p:cBhvr>
                                      <p:to>
                                        <p:strVal val="visible"/>
                                      </p:to>
                                    </p:set>
                                    <p:animEffect transition="in" filter="dissolve">
                                      <p:cBhvr>
                                        <p:cTn id="54" dur="500"/>
                                        <p:tgtEl>
                                          <p:spTgt spid="450576"/>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mph" presetSubtype="0" grpId="0" nodeType="clickEffect">
                                  <p:stCondLst>
                                    <p:cond delay="0"/>
                                  </p:stCondLst>
                                  <p:childTnLst>
                                    <p:set>
                                      <p:cBhvr rctx="PPT">
                                        <p:cTn id="58" dur="indefinite"/>
                                        <p:tgtEl>
                                          <p:spTgt spid="450565"/>
                                        </p:tgtEl>
                                        <p:attrNameLst>
                                          <p:attrName>style.opacity</p:attrName>
                                        </p:attrNameLst>
                                      </p:cBhvr>
                                      <p:to>
                                        <p:strVal val="0.5"/>
                                      </p:to>
                                    </p:set>
                                    <p:animEffect filter="image" prLst="opacity: 0.5">
                                      <p:cBhvr rctx="IE">
                                        <p:cTn id="59" dur="indefinite"/>
                                        <p:tgtEl>
                                          <p:spTgt spid="450565"/>
                                        </p:tgtEl>
                                      </p:cBhvr>
                                    </p:animEffect>
                                  </p:childTnLst>
                                </p:cTn>
                              </p:par>
                            </p:childTnLst>
                          </p:cTn>
                        </p:par>
                        <p:par>
                          <p:cTn id="60" fill="hold">
                            <p:stCondLst>
                              <p:cond delay="0"/>
                            </p:stCondLst>
                            <p:childTnLst>
                              <p:par>
                                <p:cTn id="61" presetID="9" presetClass="emph" presetSubtype="0" grpId="0" nodeType="afterEffect">
                                  <p:stCondLst>
                                    <p:cond delay="0"/>
                                  </p:stCondLst>
                                  <p:childTnLst>
                                    <p:set>
                                      <p:cBhvr rctx="PPT">
                                        <p:cTn id="62" dur="indefinite"/>
                                        <p:tgtEl>
                                          <p:spTgt spid="450566"/>
                                        </p:tgtEl>
                                        <p:attrNameLst>
                                          <p:attrName>style.opacity</p:attrName>
                                        </p:attrNameLst>
                                      </p:cBhvr>
                                      <p:to>
                                        <p:strVal val="0.5"/>
                                      </p:to>
                                    </p:set>
                                    <p:animEffect filter="image" prLst="opacity: 0.5">
                                      <p:cBhvr rctx="IE">
                                        <p:cTn id="63" dur="indefinite"/>
                                        <p:tgtEl>
                                          <p:spTgt spid="450566"/>
                                        </p:tgtEl>
                                      </p:cBhvr>
                                    </p:animEffect>
                                  </p:childTnLst>
                                </p:cTn>
                              </p:par>
                              <p:par>
                                <p:cTn id="64" presetID="9" presetClass="emph" presetSubtype="0" grpId="0" nodeType="withEffect">
                                  <p:stCondLst>
                                    <p:cond delay="0"/>
                                  </p:stCondLst>
                                  <p:childTnLst>
                                    <p:set>
                                      <p:cBhvr rctx="PPT">
                                        <p:cTn id="65" dur="indefinite"/>
                                        <p:tgtEl>
                                          <p:spTgt spid="450569"/>
                                        </p:tgtEl>
                                        <p:attrNameLst>
                                          <p:attrName>style.opacity</p:attrName>
                                        </p:attrNameLst>
                                      </p:cBhvr>
                                      <p:to>
                                        <p:strVal val="0.5"/>
                                      </p:to>
                                    </p:set>
                                    <p:animEffect filter="image" prLst="opacity: 0.5">
                                      <p:cBhvr rctx="IE">
                                        <p:cTn id="66" dur="indefinite"/>
                                        <p:tgtEl>
                                          <p:spTgt spid="450569"/>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450578"/>
                                        </p:tgtEl>
                                        <p:attrNameLst>
                                          <p:attrName>style.visibility</p:attrName>
                                        </p:attrNameLst>
                                      </p:cBhvr>
                                      <p:to>
                                        <p:strVal val="visible"/>
                                      </p:to>
                                    </p:set>
                                    <p:animEffect transition="in" filter="fade">
                                      <p:cBhvr>
                                        <p:cTn id="71" dur="1000"/>
                                        <p:tgtEl>
                                          <p:spTgt spid="450578"/>
                                        </p:tgtEl>
                                      </p:cBhvr>
                                    </p:animEffect>
                                    <p:anim calcmode="lin" valueType="num">
                                      <p:cBhvr>
                                        <p:cTn id="72" dur="1000" fill="hold"/>
                                        <p:tgtEl>
                                          <p:spTgt spid="450578"/>
                                        </p:tgtEl>
                                        <p:attrNameLst>
                                          <p:attrName>ppt_x</p:attrName>
                                        </p:attrNameLst>
                                      </p:cBhvr>
                                      <p:tavLst>
                                        <p:tav tm="0">
                                          <p:val>
                                            <p:strVal val="#ppt_x"/>
                                          </p:val>
                                        </p:tav>
                                        <p:tav tm="100000">
                                          <p:val>
                                            <p:strVal val="#ppt_x"/>
                                          </p:val>
                                        </p:tav>
                                      </p:tavLst>
                                    </p:anim>
                                    <p:anim calcmode="lin" valueType="num">
                                      <p:cBhvr>
                                        <p:cTn id="73" dur="1000" fill="hold"/>
                                        <p:tgtEl>
                                          <p:spTgt spid="450578"/>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450577"/>
                                        </p:tgtEl>
                                        <p:attrNameLst>
                                          <p:attrName>style.visibility</p:attrName>
                                        </p:attrNameLst>
                                      </p:cBhvr>
                                      <p:to>
                                        <p:strVal val="visible"/>
                                      </p:to>
                                    </p:set>
                                    <p:animEffect transition="in" filter="dissolve">
                                      <p:cBhvr>
                                        <p:cTn id="78" dur="500"/>
                                        <p:tgtEl>
                                          <p:spTgt spid="450577"/>
                                        </p:tgtEl>
                                      </p:cBhvr>
                                    </p:animEffect>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grpId="0" nodeType="clickEffect">
                                  <p:stCondLst>
                                    <p:cond delay="0"/>
                                  </p:stCondLst>
                                  <p:childTnLst>
                                    <p:set>
                                      <p:cBhvr>
                                        <p:cTn id="82" dur="1" fill="hold">
                                          <p:stCondLst>
                                            <p:cond delay="0"/>
                                          </p:stCondLst>
                                        </p:cTn>
                                        <p:tgtEl>
                                          <p:spTgt spid="450579"/>
                                        </p:tgtEl>
                                        <p:attrNameLst>
                                          <p:attrName>style.visibility</p:attrName>
                                        </p:attrNameLst>
                                      </p:cBhvr>
                                      <p:to>
                                        <p:strVal val="visible"/>
                                      </p:to>
                                    </p:set>
                                    <p:animEffect transition="in" filter="fade">
                                      <p:cBhvr>
                                        <p:cTn id="83" dur="1000"/>
                                        <p:tgtEl>
                                          <p:spTgt spid="450579"/>
                                        </p:tgtEl>
                                      </p:cBhvr>
                                    </p:animEffect>
                                    <p:anim calcmode="lin" valueType="num">
                                      <p:cBhvr>
                                        <p:cTn id="84" dur="1000" fill="hold"/>
                                        <p:tgtEl>
                                          <p:spTgt spid="450579"/>
                                        </p:tgtEl>
                                        <p:attrNameLst>
                                          <p:attrName>ppt_x</p:attrName>
                                        </p:attrNameLst>
                                      </p:cBhvr>
                                      <p:tavLst>
                                        <p:tav tm="0">
                                          <p:val>
                                            <p:strVal val="#ppt_x"/>
                                          </p:val>
                                        </p:tav>
                                        <p:tav tm="100000">
                                          <p:val>
                                            <p:strVal val="#ppt_x"/>
                                          </p:val>
                                        </p:tav>
                                      </p:tavLst>
                                    </p:anim>
                                    <p:anim calcmode="lin" valueType="num">
                                      <p:cBhvr>
                                        <p:cTn id="85" dur="1000" fill="hold"/>
                                        <p:tgtEl>
                                          <p:spTgt spid="450579"/>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grpId="0" nodeType="clickEffect">
                                  <p:stCondLst>
                                    <p:cond delay="0"/>
                                  </p:stCondLst>
                                  <p:childTnLst>
                                    <p:set>
                                      <p:cBhvr>
                                        <p:cTn id="89" dur="1" fill="hold">
                                          <p:stCondLst>
                                            <p:cond delay="0"/>
                                          </p:stCondLst>
                                        </p:cTn>
                                        <p:tgtEl>
                                          <p:spTgt spid="450581"/>
                                        </p:tgtEl>
                                        <p:attrNameLst>
                                          <p:attrName>style.visibility</p:attrName>
                                        </p:attrNameLst>
                                      </p:cBhvr>
                                      <p:to>
                                        <p:strVal val="visible"/>
                                      </p:to>
                                    </p:set>
                                    <p:animEffect transition="in" filter="fade">
                                      <p:cBhvr>
                                        <p:cTn id="90" dur="1000"/>
                                        <p:tgtEl>
                                          <p:spTgt spid="450581"/>
                                        </p:tgtEl>
                                      </p:cBhvr>
                                    </p:animEffect>
                                    <p:anim calcmode="lin" valueType="num">
                                      <p:cBhvr>
                                        <p:cTn id="91" dur="1000" fill="hold"/>
                                        <p:tgtEl>
                                          <p:spTgt spid="450581"/>
                                        </p:tgtEl>
                                        <p:attrNameLst>
                                          <p:attrName>ppt_x</p:attrName>
                                        </p:attrNameLst>
                                      </p:cBhvr>
                                      <p:tavLst>
                                        <p:tav tm="0">
                                          <p:val>
                                            <p:strVal val="#ppt_x"/>
                                          </p:val>
                                        </p:tav>
                                        <p:tav tm="100000">
                                          <p:val>
                                            <p:strVal val="#ppt_x"/>
                                          </p:val>
                                        </p:tav>
                                      </p:tavLst>
                                    </p:anim>
                                    <p:anim calcmode="lin" valueType="num">
                                      <p:cBhvr>
                                        <p:cTn id="92" dur="1000" fill="hold"/>
                                        <p:tgtEl>
                                          <p:spTgt spid="450581"/>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450583"/>
                                        </p:tgtEl>
                                        <p:attrNameLst>
                                          <p:attrName>style.visibility</p:attrName>
                                        </p:attrNameLst>
                                      </p:cBhvr>
                                      <p:to>
                                        <p:strVal val="visible"/>
                                      </p:to>
                                    </p:set>
                                    <p:animEffect transition="in" filter="dissolve">
                                      <p:cBhvr>
                                        <p:cTn id="97" dur="500"/>
                                        <p:tgtEl>
                                          <p:spTgt spid="450583"/>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0" fill="hold" grpId="0" nodeType="clickEffect">
                                  <p:stCondLst>
                                    <p:cond delay="0"/>
                                  </p:stCondLst>
                                  <p:childTnLst>
                                    <p:set>
                                      <p:cBhvr>
                                        <p:cTn id="101" dur="1" fill="hold">
                                          <p:stCondLst>
                                            <p:cond delay="0"/>
                                          </p:stCondLst>
                                        </p:cTn>
                                        <p:tgtEl>
                                          <p:spTgt spid="450584"/>
                                        </p:tgtEl>
                                        <p:attrNameLst>
                                          <p:attrName>style.visibility</p:attrName>
                                        </p:attrNameLst>
                                      </p:cBhvr>
                                      <p:to>
                                        <p:strVal val="visible"/>
                                      </p:to>
                                    </p:set>
                                    <p:anim calcmode="lin" valueType="num">
                                      <p:cBhvr>
                                        <p:cTn id="102" dur="500" fill="hold"/>
                                        <p:tgtEl>
                                          <p:spTgt spid="450584"/>
                                        </p:tgtEl>
                                        <p:attrNameLst>
                                          <p:attrName>ppt_w</p:attrName>
                                        </p:attrNameLst>
                                      </p:cBhvr>
                                      <p:tavLst>
                                        <p:tav tm="0">
                                          <p:val>
                                            <p:fltVal val="0"/>
                                          </p:val>
                                        </p:tav>
                                        <p:tav tm="100000">
                                          <p:val>
                                            <p:strVal val="#ppt_w"/>
                                          </p:val>
                                        </p:tav>
                                      </p:tavLst>
                                    </p:anim>
                                    <p:anim calcmode="lin" valueType="num">
                                      <p:cBhvr>
                                        <p:cTn id="103" dur="500" fill="hold"/>
                                        <p:tgtEl>
                                          <p:spTgt spid="450584"/>
                                        </p:tgtEl>
                                        <p:attrNameLst>
                                          <p:attrName>ppt_h</p:attrName>
                                        </p:attrNameLst>
                                      </p:cBhvr>
                                      <p:tavLst>
                                        <p:tav tm="0">
                                          <p:val>
                                            <p:fltVal val="0"/>
                                          </p:val>
                                        </p:tav>
                                        <p:tav tm="100000">
                                          <p:val>
                                            <p:strVal val="#ppt_h"/>
                                          </p:val>
                                        </p:tav>
                                      </p:tavLst>
                                    </p:anim>
                                    <p:animEffect transition="in" filter="fade">
                                      <p:cBhvr>
                                        <p:cTn id="104" dur="500"/>
                                        <p:tgtEl>
                                          <p:spTgt spid="450584"/>
                                        </p:tgtEl>
                                      </p:cBhvr>
                                    </p:animEffect>
                                  </p:childTnLst>
                                </p:cTn>
                              </p:par>
                              <p:par>
                                <p:cTn id="105" presetID="0" presetClass="path" presetSubtype="0" accel="50000" decel="50000" fill="hold" grpId="1" nodeType="withEffect">
                                  <p:stCondLst>
                                    <p:cond delay="0"/>
                                  </p:stCondLst>
                                  <p:childTnLst>
                                    <p:animMotion origin="layout" path="M 4.16667E-6 -3.49757E-6 C -0.01407 0.03331 0.02829 0.15591 -0.08455 0.19986 C -0.19757 0.24382 -0.554 0.25099 -0.67743 0.2644 " pathEditMode="relative" rAng="0" ptsTypes="aaa">
                                      <p:cBhvr>
                                        <p:cTn id="106" dur="2000" fill="hold"/>
                                        <p:tgtEl>
                                          <p:spTgt spid="450584"/>
                                        </p:tgtEl>
                                        <p:attrNameLst>
                                          <p:attrName>ppt_x</p:attrName>
                                          <p:attrName>ppt_y</p:attrName>
                                        </p:attrNameLst>
                                      </p:cBhvr>
                                      <p:rCtr x="-32500" y="13200"/>
                                    </p:animMotion>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450585"/>
                                        </p:tgtEl>
                                        <p:attrNameLst>
                                          <p:attrName>style.visibility</p:attrName>
                                        </p:attrNameLst>
                                      </p:cBhvr>
                                      <p:to>
                                        <p:strVal val="visible"/>
                                      </p:to>
                                    </p:set>
                                    <p:animEffect transition="in" filter="wipe(left)">
                                      <p:cBhvr>
                                        <p:cTn id="111" dur="500"/>
                                        <p:tgtEl>
                                          <p:spTgt spid="450585"/>
                                        </p:tgtEl>
                                      </p:cBhvr>
                                    </p:animEffect>
                                  </p:childTnLst>
                                </p:cTn>
                              </p:par>
                            </p:childTnLst>
                          </p:cTn>
                        </p:par>
                      </p:childTnLst>
                    </p:cTn>
                  </p:par>
                  <p:par>
                    <p:cTn id="112" fill="hold">
                      <p:stCondLst>
                        <p:cond delay="indefinite"/>
                      </p:stCondLst>
                      <p:childTnLst>
                        <p:par>
                          <p:cTn id="113" fill="hold">
                            <p:stCondLst>
                              <p:cond delay="0"/>
                            </p:stCondLst>
                            <p:childTnLst>
                              <p:par>
                                <p:cTn id="114" presetID="40" presetClass="entr" presetSubtype="0" fill="hold" grpId="0" nodeType="clickEffect">
                                  <p:stCondLst>
                                    <p:cond delay="0"/>
                                  </p:stCondLst>
                                  <p:iterate type="lt">
                                    <p:tmPct val="10000"/>
                                  </p:iterate>
                                  <p:childTnLst>
                                    <p:set>
                                      <p:cBhvr>
                                        <p:cTn id="115" dur="1" fill="hold">
                                          <p:stCondLst>
                                            <p:cond delay="0"/>
                                          </p:stCondLst>
                                        </p:cTn>
                                        <p:tgtEl>
                                          <p:spTgt spid="450586"/>
                                        </p:tgtEl>
                                        <p:attrNameLst>
                                          <p:attrName>style.visibility</p:attrName>
                                        </p:attrNameLst>
                                      </p:cBhvr>
                                      <p:to>
                                        <p:strVal val="visible"/>
                                      </p:to>
                                    </p:set>
                                    <p:animEffect transition="in" filter="fade">
                                      <p:cBhvr>
                                        <p:cTn id="116" dur="1000"/>
                                        <p:tgtEl>
                                          <p:spTgt spid="450586"/>
                                        </p:tgtEl>
                                      </p:cBhvr>
                                    </p:animEffect>
                                    <p:anim calcmode="lin" valueType="num">
                                      <p:cBhvr>
                                        <p:cTn id="117" dur="1000" fill="hold"/>
                                        <p:tgtEl>
                                          <p:spTgt spid="450586"/>
                                        </p:tgtEl>
                                        <p:attrNameLst>
                                          <p:attrName>ppt_x</p:attrName>
                                        </p:attrNameLst>
                                      </p:cBhvr>
                                      <p:tavLst>
                                        <p:tav tm="0">
                                          <p:val>
                                            <p:strVal val="#ppt_x-.1"/>
                                          </p:val>
                                        </p:tav>
                                        <p:tav tm="100000">
                                          <p:val>
                                            <p:strVal val="#ppt_x"/>
                                          </p:val>
                                        </p:tav>
                                      </p:tavLst>
                                    </p:anim>
                                    <p:anim calcmode="lin" valueType="num">
                                      <p:cBhvr>
                                        <p:cTn id="118" dur="1000" fill="hold"/>
                                        <p:tgtEl>
                                          <p:spTgt spid="450586"/>
                                        </p:tgtEl>
                                        <p:attrNameLst>
                                          <p:attrName>ppt_y</p:attrName>
                                        </p:attrNameLst>
                                      </p:cBhvr>
                                      <p:tavLst>
                                        <p:tav tm="0">
                                          <p:val>
                                            <p:strVal val="#ppt_y"/>
                                          </p:val>
                                        </p:tav>
                                        <p:tav tm="100000">
                                          <p:val>
                                            <p:strVal val="#ppt_y"/>
                                          </p:val>
                                        </p:tav>
                                      </p:tavLst>
                                    </p:anim>
                                  </p:childTnLst>
                                </p:cTn>
                              </p:par>
                            </p:childTnLst>
                          </p:cTn>
                        </p:par>
                        <p:par>
                          <p:cTn id="119" fill="hold">
                            <p:stCondLst>
                              <p:cond delay="1200"/>
                            </p:stCondLst>
                            <p:childTnLst>
                              <p:par>
                                <p:cTn id="120" presetID="9" presetClass="entr" presetSubtype="0" fill="hold" grpId="0" nodeType="afterEffect">
                                  <p:stCondLst>
                                    <p:cond delay="0"/>
                                  </p:stCondLst>
                                  <p:childTnLst>
                                    <p:set>
                                      <p:cBhvr>
                                        <p:cTn id="121" dur="1" fill="hold">
                                          <p:stCondLst>
                                            <p:cond delay="0"/>
                                          </p:stCondLst>
                                        </p:cTn>
                                        <p:tgtEl>
                                          <p:spTgt spid="450587"/>
                                        </p:tgtEl>
                                        <p:attrNameLst>
                                          <p:attrName>style.visibility</p:attrName>
                                        </p:attrNameLst>
                                      </p:cBhvr>
                                      <p:to>
                                        <p:strVal val="visible"/>
                                      </p:to>
                                    </p:set>
                                    <p:animEffect transition="in" filter="dissolve">
                                      <p:cBhvr>
                                        <p:cTn id="122" dur="500"/>
                                        <p:tgtEl>
                                          <p:spTgt spid="450587"/>
                                        </p:tgtEl>
                                      </p:cBhvr>
                                    </p:animEffect>
                                  </p:childTnLst>
                                </p:cTn>
                              </p:par>
                              <p:par>
                                <p:cTn id="123" presetID="40" presetClass="entr" presetSubtype="0" fill="hold" grpId="0" nodeType="withEffect">
                                  <p:stCondLst>
                                    <p:cond delay="0"/>
                                  </p:stCondLst>
                                  <p:iterate type="lt">
                                    <p:tmPct val="10000"/>
                                  </p:iterate>
                                  <p:childTnLst>
                                    <p:set>
                                      <p:cBhvr>
                                        <p:cTn id="124" dur="1" fill="hold">
                                          <p:stCondLst>
                                            <p:cond delay="0"/>
                                          </p:stCondLst>
                                        </p:cTn>
                                        <p:tgtEl>
                                          <p:spTgt spid="450588"/>
                                        </p:tgtEl>
                                        <p:attrNameLst>
                                          <p:attrName>style.visibility</p:attrName>
                                        </p:attrNameLst>
                                      </p:cBhvr>
                                      <p:to>
                                        <p:strVal val="visible"/>
                                      </p:to>
                                    </p:set>
                                    <p:animEffect transition="in" filter="fade">
                                      <p:cBhvr>
                                        <p:cTn id="125" dur="1000"/>
                                        <p:tgtEl>
                                          <p:spTgt spid="450588"/>
                                        </p:tgtEl>
                                      </p:cBhvr>
                                    </p:animEffect>
                                    <p:anim calcmode="lin" valueType="num">
                                      <p:cBhvr>
                                        <p:cTn id="126" dur="1000" fill="hold"/>
                                        <p:tgtEl>
                                          <p:spTgt spid="450588"/>
                                        </p:tgtEl>
                                        <p:attrNameLst>
                                          <p:attrName>ppt_x</p:attrName>
                                        </p:attrNameLst>
                                      </p:cBhvr>
                                      <p:tavLst>
                                        <p:tav tm="0">
                                          <p:val>
                                            <p:strVal val="#ppt_x-.1"/>
                                          </p:val>
                                        </p:tav>
                                        <p:tav tm="100000">
                                          <p:val>
                                            <p:strVal val="#ppt_x"/>
                                          </p:val>
                                        </p:tav>
                                      </p:tavLst>
                                    </p:anim>
                                    <p:anim calcmode="lin" valueType="num">
                                      <p:cBhvr>
                                        <p:cTn id="127" dur="1000" fill="hold"/>
                                        <p:tgtEl>
                                          <p:spTgt spid="450588"/>
                                        </p:tgtEl>
                                        <p:attrNameLst>
                                          <p:attrName>ppt_y</p:attrName>
                                        </p:attrNameLst>
                                      </p:cBhvr>
                                      <p:tavLst>
                                        <p:tav tm="0">
                                          <p:val>
                                            <p:strVal val="#ppt_y"/>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9" presetClass="entr" presetSubtype="0" fill="hold" grpId="0" nodeType="clickEffect">
                                  <p:stCondLst>
                                    <p:cond delay="0"/>
                                  </p:stCondLst>
                                  <p:childTnLst>
                                    <p:set>
                                      <p:cBhvr>
                                        <p:cTn id="131" dur="1" fill="hold">
                                          <p:stCondLst>
                                            <p:cond delay="0"/>
                                          </p:stCondLst>
                                        </p:cTn>
                                        <p:tgtEl>
                                          <p:spTgt spid="450590"/>
                                        </p:tgtEl>
                                        <p:attrNameLst>
                                          <p:attrName>style.visibility</p:attrName>
                                        </p:attrNameLst>
                                      </p:cBhvr>
                                      <p:to>
                                        <p:strVal val="visible"/>
                                      </p:to>
                                    </p:set>
                                    <p:animEffect transition="in" filter="dissolve">
                                      <p:cBhvr>
                                        <p:cTn id="132" dur="500"/>
                                        <p:tgtEl>
                                          <p:spTgt spid="450590"/>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grpId="0" nodeType="clickEffect">
                                  <p:stCondLst>
                                    <p:cond delay="0"/>
                                  </p:stCondLst>
                                  <p:childTnLst>
                                    <p:set>
                                      <p:cBhvr>
                                        <p:cTn id="136" dur="1" fill="hold">
                                          <p:stCondLst>
                                            <p:cond delay="0"/>
                                          </p:stCondLst>
                                        </p:cTn>
                                        <p:tgtEl>
                                          <p:spTgt spid="450592"/>
                                        </p:tgtEl>
                                        <p:attrNameLst>
                                          <p:attrName>style.visibility</p:attrName>
                                        </p:attrNameLst>
                                      </p:cBhvr>
                                      <p:to>
                                        <p:strVal val="visible"/>
                                      </p:to>
                                    </p:set>
                                    <p:animEffect transition="in" filter="dissolve">
                                      <p:cBhvr>
                                        <p:cTn id="137" dur="500"/>
                                        <p:tgtEl>
                                          <p:spTgt spid="450592"/>
                                        </p:tgtEl>
                                      </p:cBhvr>
                                    </p:animEffect>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grpId="0" nodeType="clickEffect">
                                  <p:stCondLst>
                                    <p:cond delay="0"/>
                                  </p:stCondLst>
                                  <p:childTnLst>
                                    <p:set>
                                      <p:cBhvr>
                                        <p:cTn id="141" dur="1" fill="hold">
                                          <p:stCondLst>
                                            <p:cond delay="0"/>
                                          </p:stCondLst>
                                        </p:cTn>
                                        <p:tgtEl>
                                          <p:spTgt spid="450593"/>
                                        </p:tgtEl>
                                        <p:attrNameLst>
                                          <p:attrName>style.visibility</p:attrName>
                                        </p:attrNameLst>
                                      </p:cBhvr>
                                      <p:to>
                                        <p:strVal val="visible"/>
                                      </p:to>
                                    </p:set>
                                    <p:animEffect transition="in" filter="fade">
                                      <p:cBhvr>
                                        <p:cTn id="142" dur="1000"/>
                                        <p:tgtEl>
                                          <p:spTgt spid="450593"/>
                                        </p:tgtEl>
                                      </p:cBhvr>
                                    </p:animEffect>
                                    <p:anim calcmode="lin" valueType="num">
                                      <p:cBhvr>
                                        <p:cTn id="143" dur="1000" fill="hold"/>
                                        <p:tgtEl>
                                          <p:spTgt spid="450593"/>
                                        </p:tgtEl>
                                        <p:attrNameLst>
                                          <p:attrName>ppt_x</p:attrName>
                                        </p:attrNameLst>
                                      </p:cBhvr>
                                      <p:tavLst>
                                        <p:tav tm="0">
                                          <p:val>
                                            <p:strVal val="#ppt_x"/>
                                          </p:val>
                                        </p:tav>
                                        <p:tav tm="100000">
                                          <p:val>
                                            <p:strVal val="#ppt_x"/>
                                          </p:val>
                                        </p:tav>
                                      </p:tavLst>
                                    </p:anim>
                                    <p:anim calcmode="lin" valueType="num">
                                      <p:cBhvr>
                                        <p:cTn id="144" dur="1000" fill="hold"/>
                                        <p:tgtEl>
                                          <p:spTgt spid="450593"/>
                                        </p:tgtEl>
                                        <p:attrNameLst>
                                          <p:attrName>ppt_y</p:attrName>
                                        </p:attrNameLst>
                                      </p:cBhvr>
                                      <p:tavLst>
                                        <p:tav tm="0">
                                          <p:val>
                                            <p:strVal val="#ppt_y+.1"/>
                                          </p:val>
                                        </p:tav>
                                        <p:tav tm="100000">
                                          <p:val>
                                            <p:strVal val="#ppt_y"/>
                                          </p:val>
                                        </p:tav>
                                      </p:tavLst>
                                    </p:anim>
                                  </p:childTnLst>
                                </p:cTn>
                              </p:par>
                            </p:childTnLst>
                          </p:cTn>
                        </p:par>
                        <p:par>
                          <p:cTn id="145" fill="hold">
                            <p:stCondLst>
                              <p:cond delay="1000"/>
                            </p:stCondLst>
                            <p:childTnLst>
                              <p:par>
                                <p:cTn id="146" presetID="53" presetClass="entr" presetSubtype="0" fill="hold" grpId="0" nodeType="afterEffect">
                                  <p:stCondLst>
                                    <p:cond delay="0"/>
                                  </p:stCondLst>
                                  <p:childTnLst>
                                    <p:set>
                                      <p:cBhvr>
                                        <p:cTn id="147" dur="1" fill="hold">
                                          <p:stCondLst>
                                            <p:cond delay="0"/>
                                          </p:stCondLst>
                                        </p:cTn>
                                        <p:tgtEl>
                                          <p:spTgt spid="450594"/>
                                        </p:tgtEl>
                                        <p:attrNameLst>
                                          <p:attrName>style.visibility</p:attrName>
                                        </p:attrNameLst>
                                      </p:cBhvr>
                                      <p:to>
                                        <p:strVal val="visible"/>
                                      </p:to>
                                    </p:set>
                                    <p:anim calcmode="lin" valueType="num">
                                      <p:cBhvr>
                                        <p:cTn id="148" dur="500" fill="hold"/>
                                        <p:tgtEl>
                                          <p:spTgt spid="450594"/>
                                        </p:tgtEl>
                                        <p:attrNameLst>
                                          <p:attrName>ppt_w</p:attrName>
                                        </p:attrNameLst>
                                      </p:cBhvr>
                                      <p:tavLst>
                                        <p:tav tm="0">
                                          <p:val>
                                            <p:fltVal val="0"/>
                                          </p:val>
                                        </p:tav>
                                        <p:tav tm="100000">
                                          <p:val>
                                            <p:strVal val="#ppt_w"/>
                                          </p:val>
                                        </p:tav>
                                      </p:tavLst>
                                    </p:anim>
                                    <p:anim calcmode="lin" valueType="num">
                                      <p:cBhvr>
                                        <p:cTn id="149" dur="500" fill="hold"/>
                                        <p:tgtEl>
                                          <p:spTgt spid="450594"/>
                                        </p:tgtEl>
                                        <p:attrNameLst>
                                          <p:attrName>ppt_h</p:attrName>
                                        </p:attrNameLst>
                                      </p:cBhvr>
                                      <p:tavLst>
                                        <p:tav tm="0">
                                          <p:val>
                                            <p:fltVal val="0"/>
                                          </p:val>
                                        </p:tav>
                                        <p:tav tm="100000">
                                          <p:val>
                                            <p:strVal val="#ppt_h"/>
                                          </p:val>
                                        </p:tav>
                                      </p:tavLst>
                                    </p:anim>
                                    <p:animEffect transition="in" filter="fade">
                                      <p:cBhvr>
                                        <p:cTn id="150" dur="500"/>
                                        <p:tgtEl>
                                          <p:spTgt spid="450594"/>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xit" presetSubtype="0" fill="hold" grpId="1" nodeType="clickEffect">
                                  <p:stCondLst>
                                    <p:cond delay="0"/>
                                  </p:stCondLst>
                                  <p:childTnLst>
                                    <p:animEffect transition="out" filter="fade">
                                      <p:cBhvr>
                                        <p:cTn id="154" dur="2000"/>
                                        <p:tgtEl>
                                          <p:spTgt spid="450592"/>
                                        </p:tgtEl>
                                      </p:cBhvr>
                                    </p:animEffect>
                                    <p:set>
                                      <p:cBhvr>
                                        <p:cTn id="155" dur="1" fill="hold">
                                          <p:stCondLst>
                                            <p:cond delay="1999"/>
                                          </p:stCondLst>
                                        </p:cTn>
                                        <p:tgtEl>
                                          <p:spTgt spid="450592"/>
                                        </p:tgtEl>
                                        <p:attrNameLst>
                                          <p:attrName>style.visibility</p:attrName>
                                        </p:attrNameLst>
                                      </p:cBhvr>
                                      <p:to>
                                        <p:strVal val="hidden"/>
                                      </p:to>
                                    </p:set>
                                  </p:childTnLst>
                                </p:cTn>
                              </p:par>
                            </p:childTnLst>
                          </p:cTn>
                        </p:par>
                        <p:par>
                          <p:cTn id="156" fill="hold">
                            <p:stCondLst>
                              <p:cond delay="2000"/>
                            </p:stCondLst>
                            <p:childTnLst>
                              <p:par>
                                <p:cTn id="157" presetID="10" presetClass="entr" presetSubtype="0" fill="hold" grpId="0" nodeType="afterEffect">
                                  <p:stCondLst>
                                    <p:cond delay="0"/>
                                  </p:stCondLst>
                                  <p:childTnLst>
                                    <p:set>
                                      <p:cBhvr>
                                        <p:cTn id="158" dur="1" fill="hold">
                                          <p:stCondLst>
                                            <p:cond delay="0"/>
                                          </p:stCondLst>
                                        </p:cTn>
                                        <p:tgtEl>
                                          <p:spTgt spid="450591"/>
                                        </p:tgtEl>
                                        <p:attrNameLst>
                                          <p:attrName>style.visibility</p:attrName>
                                        </p:attrNameLst>
                                      </p:cBhvr>
                                      <p:to>
                                        <p:strVal val="visible"/>
                                      </p:to>
                                    </p:set>
                                    <p:animEffect transition="in" filter="fade">
                                      <p:cBhvr>
                                        <p:cTn id="159" dur="2000"/>
                                        <p:tgtEl>
                                          <p:spTgt spid="450591"/>
                                        </p:tgtEl>
                                      </p:cBhvr>
                                    </p:animEffect>
                                  </p:childTnLst>
                                </p:cTn>
                              </p:par>
                            </p:childTnLst>
                          </p:cTn>
                        </p:par>
                      </p:childTnLst>
                    </p:cTn>
                  </p:par>
                  <p:par>
                    <p:cTn id="160" fill="hold">
                      <p:stCondLst>
                        <p:cond delay="indefinite"/>
                      </p:stCondLst>
                      <p:childTnLst>
                        <p:par>
                          <p:cTn id="161" fill="hold">
                            <p:stCondLst>
                              <p:cond delay="0"/>
                            </p:stCondLst>
                            <p:childTnLst>
                              <p:par>
                                <p:cTn id="162" presetID="9" presetClass="emph" presetSubtype="0" grpId="1" nodeType="clickEffect">
                                  <p:stCondLst>
                                    <p:cond delay="0"/>
                                  </p:stCondLst>
                                  <p:childTnLst>
                                    <p:set>
                                      <p:cBhvr rctx="PPT">
                                        <p:cTn id="163" dur="indefinite"/>
                                        <p:tgtEl>
                                          <p:spTgt spid="450591"/>
                                        </p:tgtEl>
                                        <p:attrNameLst>
                                          <p:attrName>style.opacity</p:attrName>
                                        </p:attrNameLst>
                                      </p:cBhvr>
                                      <p:to>
                                        <p:strVal val="0.5"/>
                                      </p:to>
                                    </p:set>
                                    <p:animEffect filter="image" prLst="opacity: 0.5">
                                      <p:cBhvr rctx="IE">
                                        <p:cTn id="164" dur="indefinite"/>
                                        <p:tgtEl>
                                          <p:spTgt spid="450591"/>
                                        </p:tgtEl>
                                      </p:cBhvr>
                                    </p:animEffect>
                                  </p:childTnLst>
                                </p:cTn>
                              </p:par>
                              <p:par>
                                <p:cTn id="165" presetID="9" presetClass="emph" presetSubtype="0" grpId="2" nodeType="withEffect">
                                  <p:stCondLst>
                                    <p:cond delay="0"/>
                                  </p:stCondLst>
                                  <p:childTnLst>
                                    <p:set>
                                      <p:cBhvr rctx="PPT">
                                        <p:cTn id="166" dur="indefinite"/>
                                        <p:tgtEl>
                                          <p:spTgt spid="450592"/>
                                        </p:tgtEl>
                                        <p:attrNameLst>
                                          <p:attrName>style.opacity</p:attrName>
                                        </p:attrNameLst>
                                      </p:cBhvr>
                                      <p:to>
                                        <p:strVal val="0.5"/>
                                      </p:to>
                                    </p:set>
                                    <p:animEffect filter="image" prLst="opacity: 0.5">
                                      <p:cBhvr rctx="IE">
                                        <p:cTn id="167" dur="indefinite"/>
                                        <p:tgtEl>
                                          <p:spTgt spid="450592"/>
                                        </p:tgtEl>
                                      </p:cBhvr>
                                    </p:animEffect>
                                  </p:childTnLst>
                                </p:cTn>
                              </p:par>
                              <p:par>
                                <p:cTn id="168" presetID="9" presetClass="emph" presetSubtype="0" grpId="1" nodeType="withEffect">
                                  <p:stCondLst>
                                    <p:cond delay="0"/>
                                  </p:stCondLst>
                                  <p:iterate type="lt">
                                    <p:tmAbs val="0"/>
                                  </p:iterate>
                                  <p:childTnLst>
                                    <p:set>
                                      <p:cBhvr rctx="PPT">
                                        <p:cTn id="169" dur="indefinite"/>
                                        <p:tgtEl>
                                          <p:spTgt spid="450586"/>
                                        </p:tgtEl>
                                        <p:attrNameLst>
                                          <p:attrName>style.opacity</p:attrName>
                                        </p:attrNameLst>
                                      </p:cBhvr>
                                      <p:to>
                                        <p:strVal val="0.5"/>
                                      </p:to>
                                    </p:set>
                                    <p:animEffect filter="image" prLst="opacity: 0.5">
                                      <p:cBhvr rctx="IE">
                                        <p:cTn id="170" dur="indefinite"/>
                                        <p:tgtEl>
                                          <p:spTgt spid="450586"/>
                                        </p:tgtEl>
                                      </p:cBhvr>
                                    </p:animEffect>
                                  </p:childTnLst>
                                </p:cTn>
                              </p:par>
                              <p:par>
                                <p:cTn id="171" presetID="9" presetClass="emph" presetSubtype="0" grpId="1" nodeType="withEffect">
                                  <p:stCondLst>
                                    <p:cond delay="0"/>
                                  </p:stCondLst>
                                  <p:childTnLst>
                                    <p:set>
                                      <p:cBhvr rctx="PPT">
                                        <p:cTn id="172" dur="indefinite"/>
                                        <p:tgtEl>
                                          <p:spTgt spid="450587"/>
                                        </p:tgtEl>
                                        <p:attrNameLst>
                                          <p:attrName>style.opacity</p:attrName>
                                        </p:attrNameLst>
                                      </p:cBhvr>
                                      <p:to>
                                        <p:strVal val="0.5"/>
                                      </p:to>
                                    </p:set>
                                    <p:animEffect filter="image" prLst="opacity: 0.5">
                                      <p:cBhvr rctx="IE">
                                        <p:cTn id="173" dur="indefinite"/>
                                        <p:tgtEl>
                                          <p:spTgt spid="450587"/>
                                        </p:tgtEl>
                                      </p:cBhvr>
                                    </p:animEffect>
                                  </p:childTnLst>
                                </p:cTn>
                              </p:par>
                              <p:par>
                                <p:cTn id="174" presetID="9" presetClass="emph" presetSubtype="0" grpId="1" nodeType="withEffect">
                                  <p:stCondLst>
                                    <p:cond delay="0"/>
                                  </p:stCondLst>
                                  <p:iterate type="lt">
                                    <p:tmAbs val="0"/>
                                  </p:iterate>
                                  <p:childTnLst>
                                    <p:set>
                                      <p:cBhvr rctx="PPT">
                                        <p:cTn id="175" dur="indefinite"/>
                                        <p:tgtEl>
                                          <p:spTgt spid="450588"/>
                                        </p:tgtEl>
                                        <p:attrNameLst>
                                          <p:attrName>style.opacity</p:attrName>
                                        </p:attrNameLst>
                                      </p:cBhvr>
                                      <p:to>
                                        <p:strVal val="0.5"/>
                                      </p:to>
                                    </p:set>
                                    <p:animEffect filter="image" prLst="opacity: 0.5">
                                      <p:cBhvr rctx="IE">
                                        <p:cTn id="176" dur="indefinite"/>
                                        <p:tgtEl>
                                          <p:spTgt spid="450588"/>
                                        </p:tgtEl>
                                      </p:cBhvr>
                                    </p:animEffect>
                                  </p:childTnLst>
                                </p:cTn>
                              </p:par>
                              <p:par>
                                <p:cTn id="177" presetID="9" presetClass="emph" presetSubtype="0" grpId="1" nodeType="withEffect">
                                  <p:stCondLst>
                                    <p:cond delay="0"/>
                                  </p:stCondLst>
                                  <p:childTnLst>
                                    <p:set>
                                      <p:cBhvr rctx="PPT">
                                        <p:cTn id="178" dur="indefinite"/>
                                        <p:tgtEl>
                                          <p:spTgt spid="450590"/>
                                        </p:tgtEl>
                                        <p:attrNameLst>
                                          <p:attrName>style.opacity</p:attrName>
                                        </p:attrNameLst>
                                      </p:cBhvr>
                                      <p:to>
                                        <p:strVal val="0.5"/>
                                      </p:to>
                                    </p:set>
                                    <p:animEffect filter="image" prLst="opacity: 0.5">
                                      <p:cBhvr rctx="IE">
                                        <p:cTn id="179" dur="indefinite"/>
                                        <p:tgtEl>
                                          <p:spTgt spid="450590"/>
                                        </p:tgtEl>
                                      </p:cBhvr>
                                    </p:animEffect>
                                  </p:childTnLst>
                                </p:cTn>
                              </p:par>
                            </p:childTnLst>
                          </p:cTn>
                        </p:par>
                      </p:childTnLst>
                    </p:cTn>
                  </p:par>
                  <p:par>
                    <p:cTn id="180" fill="hold">
                      <p:stCondLst>
                        <p:cond delay="indefinite"/>
                      </p:stCondLst>
                      <p:childTnLst>
                        <p:par>
                          <p:cTn id="181" fill="hold">
                            <p:stCondLst>
                              <p:cond delay="0"/>
                            </p:stCondLst>
                            <p:childTnLst>
                              <p:par>
                                <p:cTn id="182" presetID="9" presetClass="emph" presetSubtype="0" nodeType="clickEffect">
                                  <p:stCondLst>
                                    <p:cond delay="0"/>
                                  </p:stCondLst>
                                  <p:childTnLst>
                                    <p:set>
                                      <p:cBhvr rctx="PPT">
                                        <p:cTn id="183" dur="indefinite"/>
                                        <p:tgtEl>
                                          <p:spTgt spid="450576"/>
                                        </p:tgtEl>
                                        <p:attrNameLst>
                                          <p:attrName>style.opacity</p:attrName>
                                        </p:attrNameLst>
                                      </p:cBhvr>
                                      <p:to>
                                        <p:strVal val="0.25"/>
                                      </p:to>
                                    </p:set>
                                    <p:animEffect filter="image" prLst="opacity: 0.25">
                                      <p:cBhvr rctx="IE">
                                        <p:cTn id="184" dur="indefinite"/>
                                        <p:tgtEl>
                                          <p:spTgt spid="450576"/>
                                        </p:tgtEl>
                                      </p:cBhvr>
                                    </p:animEffect>
                                  </p:childTnLst>
                                </p:cTn>
                              </p:par>
                              <p:par>
                                <p:cTn id="185" presetID="9" presetClass="emph" presetSubtype="0" nodeType="withEffect">
                                  <p:stCondLst>
                                    <p:cond delay="0"/>
                                  </p:stCondLst>
                                  <p:childTnLst>
                                    <p:set>
                                      <p:cBhvr rctx="PPT">
                                        <p:cTn id="186" dur="indefinite"/>
                                        <p:tgtEl>
                                          <p:spTgt spid="450584"/>
                                        </p:tgtEl>
                                        <p:attrNameLst>
                                          <p:attrName>style.opacity</p:attrName>
                                        </p:attrNameLst>
                                      </p:cBhvr>
                                      <p:to>
                                        <p:strVal val="0.5"/>
                                      </p:to>
                                    </p:set>
                                    <p:animEffect filter="image" prLst="opacity: 0.5">
                                      <p:cBhvr rctx="IE">
                                        <p:cTn id="187" dur="indefinite"/>
                                        <p:tgtEl>
                                          <p:spTgt spid="450584"/>
                                        </p:tgtEl>
                                      </p:cBhvr>
                                    </p:animEffect>
                                  </p:childTnLst>
                                </p:cTn>
                              </p:par>
                              <p:par>
                                <p:cTn id="188" presetID="2" presetClass="exit" presetSubtype="1" fill="hold" nodeType="withEffect">
                                  <p:stCondLst>
                                    <p:cond delay="0"/>
                                  </p:stCondLst>
                                  <p:childTnLst>
                                    <p:anim calcmode="lin" valueType="num">
                                      <p:cBhvr additive="base">
                                        <p:cTn id="189" dur="3000"/>
                                        <p:tgtEl>
                                          <p:spTgt spid="450576"/>
                                        </p:tgtEl>
                                        <p:attrNameLst>
                                          <p:attrName>ppt_x</p:attrName>
                                        </p:attrNameLst>
                                      </p:cBhvr>
                                      <p:tavLst>
                                        <p:tav tm="0">
                                          <p:val>
                                            <p:strVal val="ppt_x"/>
                                          </p:val>
                                        </p:tav>
                                        <p:tav tm="100000">
                                          <p:val>
                                            <p:strVal val="ppt_x"/>
                                          </p:val>
                                        </p:tav>
                                      </p:tavLst>
                                    </p:anim>
                                    <p:anim calcmode="lin" valueType="num">
                                      <p:cBhvr additive="base">
                                        <p:cTn id="190" dur="3000"/>
                                        <p:tgtEl>
                                          <p:spTgt spid="450576"/>
                                        </p:tgtEl>
                                        <p:attrNameLst>
                                          <p:attrName>ppt_y</p:attrName>
                                        </p:attrNameLst>
                                      </p:cBhvr>
                                      <p:tavLst>
                                        <p:tav tm="0">
                                          <p:val>
                                            <p:strVal val="ppt_y"/>
                                          </p:val>
                                        </p:tav>
                                        <p:tav tm="100000">
                                          <p:val>
                                            <p:strVal val="0-ppt_h/2"/>
                                          </p:val>
                                        </p:tav>
                                      </p:tavLst>
                                    </p:anim>
                                    <p:set>
                                      <p:cBhvr>
                                        <p:cTn id="191" dur="1" fill="hold">
                                          <p:stCondLst>
                                            <p:cond delay="2999"/>
                                          </p:stCondLst>
                                        </p:cTn>
                                        <p:tgtEl>
                                          <p:spTgt spid="450576"/>
                                        </p:tgtEl>
                                        <p:attrNameLst>
                                          <p:attrName>style.visibility</p:attrName>
                                        </p:attrNameLst>
                                      </p:cBhvr>
                                      <p:to>
                                        <p:strVal val="hidden"/>
                                      </p:to>
                                    </p:set>
                                  </p:childTnLst>
                                </p:cTn>
                              </p:par>
                              <p:par>
                                <p:cTn id="192" presetID="53" presetClass="exit" presetSubtype="0" fill="hold" grpId="1" nodeType="withEffect">
                                  <p:stCondLst>
                                    <p:cond delay="0"/>
                                  </p:stCondLst>
                                  <p:childTnLst>
                                    <p:anim calcmode="lin" valueType="num">
                                      <p:cBhvr>
                                        <p:cTn id="193" dur="500"/>
                                        <p:tgtEl>
                                          <p:spTgt spid="450574"/>
                                        </p:tgtEl>
                                        <p:attrNameLst>
                                          <p:attrName>ppt_w</p:attrName>
                                        </p:attrNameLst>
                                      </p:cBhvr>
                                      <p:tavLst>
                                        <p:tav tm="0">
                                          <p:val>
                                            <p:strVal val="ppt_w"/>
                                          </p:val>
                                        </p:tav>
                                        <p:tav tm="100000">
                                          <p:val>
                                            <p:fltVal val="0"/>
                                          </p:val>
                                        </p:tav>
                                      </p:tavLst>
                                    </p:anim>
                                    <p:anim calcmode="lin" valueType="num">
                                      <p:cBhvr>
                                        <p:cTn id="194" dur="500"/>
                                        <p:tgtEl>
                                          <p:spTgt spid="450574"/>
                                        </p:tgtEl>
                                        <p:attrNameLst>
                                          <p:attrName>ppt_h</p:attrName>
                                        </p:attrNameLst>
                                      </p:cBhvr>
                                      <p:tavLst>
                                        <p:tav tm="0">
                                          <p:val>
                                            <p:strVal val="ppt_h"/>
                                          </p:val>
                                        </p:tav>
                                        <p:tav tm="100000">
                                          <p:val>
                                            <p:fltVal val="0"/>
                                          </p:val>
                                        </p:tav>
                                      </p:tavLst>
                                    </p:anim>
                                    <p:animEffect transition="out" filter="fade">
                                      <p:cBhvr>
                                        <p:cTn id="195" dur="500"/>
                                        <p:tgtEl>
                                          <p:spTgt spid="450574"/>
                                        </p:tgtEl>
                                      </p:cBhvr>
                                    </p:animEffect>
                                    <p:set>
                                      <p:cBhvr>
                                        <p:cTn id="196" dur="1" fill="hold">
                                          <p:stCondLst>
                                            <p:cond delay="499"/>
                                          </p:stCondLst>
                                        </p:cTn>
                                        <p:tgtEl>
                                          <p:spTgt spid="450574"/>
                                        </p:tgtEl>
                                        <p:attrNameLst>
                                          <p:attrName>style.visibility</p:attrName>
                                        </p:attrNameLst>
                                      </p:cBhvr>
                                      <p:to>
                                        <p:strVal val="hidden"/>
                                      </p:to>
                                    </p:set>
                                  </p:childTnLst>
                                </p:cTn>
                              </p:par>
                            </p:childTnLst>
                          </p:cTn>
                        </p:par>
                      </p:childTnLst>
                    </p:cTn>
                  </p:par>
                  <p:par>
                    <p:cTn id="197" fill="hold">
                      <p:stCondLst>
                        <p:cond delay="indefinite"/>
                      </p:stCondLst>
                      <p:childTnLst>
                        <p:par>
                          <p:cTn id="198" fill="hold">
                            <p:stCondLst>
                              <p:cond delay="0"/>
                            </p:stCondLst>
                            <p:childTnLst>
                              <p:par>
                                <p:cTn id="199" presetID="2" presetClass="entr" presetSubtype="4" fill="hold" nodeType="clickEffect">
                                  <p:stCondLst>
                                    <p:cond delay="0"/>
                                  </p:stCondLst>
                                  <p:childTnLst>
                                    <p:set>
                                      <p:cBhvr>
                                        <p:cTn id="200" dur="1" fill="hold">
                                          <p:stCondLst>
                                            <p:cond delay="0"/>
                                          </p:stCondLst>
                                        </p:cTn>
                                        <p:tgtEl>
                                          <p:spTgt spid="2"/>
                                        </p:tgtEl>
                                        <p:attrNameLst>
                                          <p:attrName>style.visibility</p:attrName>
                                        </p:attrNameLst>
                                      </p:cBhvr>
                                      <p:to>
                                        <p:strVal val="visible"/>
                                      </p:to>
                                    </p:set>
                                    <p:anim calcmode="lin" valueType="num">
                                      <p:cBhvr additive="base">
                                        <p:cTn id="201" dur="500" fill="hold"/>
                                        <p:tgtEl>
                                          <p:spTgt spid="2"/>
                                        </p:tgtEl>
                                        <p:attrNameLst>
                                          <p:attrName>ppt_x</p:attrName>
                                        </p:attrNameLst>
                                      </p:cBhvr>
                                      <p:tavLst>
                                        <p:tav tm="0">
                                          <p:val>
                                            <p:strVal val="#ppt_x"/>
                                          </p:val>
                                        </p:tav>
                                        <p:tav tm="100000">
                                          <p:val>
                                            <p:strVal val="#ppt_x"/>
                                          </p:val>
                                        </p:tav>
                                      </p:tavLst>
                                    </p:anim>
                                    <p:anim calcmode="lin" valueType="num">
                                      <p:cBhvr additive="base">
                                        <p:cTn id="20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47" presetClass="entr" presetSubtype="0" fill="hold" grpId="0" nodeType="clickEffect">
                                  <p:stCondLst>
                                    <p:cond delay="0"/>
                                  </p:stCondLst>
                                  <p:childTnLst>
                                    <p:set>
                                      <p:cBhvr>
                                        <p:cTn id="206" dur="1" fill="hold">
                                          <p:stCondLst>
                                            <p:cond delay="0"/>
                                          </p:stCondLst>
                                        </p:cTn>
                                        <p:tgtEl>
                                          <p:spTgt spid="450597"/>
                                        </p:tgtEl>
                                        <p:attrNameLst>
                                          <p:attrName>style.visibility</p:attrName>
                                        </p:attrNameLst>
                                      </p:cBhvr>
                                      <p:to>
                                        <p:strVal val="visible"/>
                                      </p:to>
                                    </p:set>
                                    <p:animEffect transition="in" filter="fade">
                                      <p:cBhvr>
                                        <p:cTn id="207" dur="1000"/>
                                        <p:tgtEl>
                                          <p:spTgt spid="450597"/>
                                        </p:tgtEl>
                                      </p:cBhvr>
                                    </p:animEffect>
                                    <p:anim calcmode="lin" valueType="num">
                                      <p:cBhvr>
                                        <p:cTn id="208" dur="1000" fill="hold"/>
                                        <p:tgtEl>
                                          <p:spTgt spid="450597"/>
                                        </p:tgtEl>
                                        <p:attrNameLst>
                                          <p:attrName>ppt_x</p:attrName>
                                        </p:attrNameLst>
                                      </p:cBhvr>
                                      <p:tavLst>
                                        <p:tav tm="0">
                                          <p:val>
                                            <p:strVal val="#ppt_x"/>
                                          </p:val>
                                        </p:tav>
                                        <p:tav tm="100000">
                                          <p:val>
                                            <p:strVal val="#ppt_x"/>
                                          </p:val>
                                        </p:tav>
                                      </p:tavLst>
                                    </p:anim>
                                    <p:anim calcmode="lin" valueType="num">
                                      <p:cBhvr>
                                        <p:cTn id="209" dur="1000" fill="hold"/>
                                        <p:tgtEl>
                                          <p:spTgt spid="450597"/>
                                        </p:tgtEl>
                                        <p:attrNameLst>
                                          <p:attrName>ppt_y</p:attrName>
                                        </p:attrNameLst>
                                      </p:cBhvr>
                                      <p:tavLst>
                                        <p:tav tm="0">
                                          <p:val>
                                            <p:strVal val="#ppt_y-.1"/>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presetID="47" presetClass="entr" presetSubtype="0" fill="hold" grpId="0" nodeType="clickEffect">
                                  <p:stCondLst>
                                    <p:cond delay="0"/>
                                  </p:stCondLst>
                                  <p:childTnLst>
                                    <p:set>
                                      <p:cBhvr>
                                        <p:cTn id="213" dur="1" fill="hold">
                                          <p:stCondLst>
                                            <p:cond delay="0"/>
                                          </p:stCondLst>
                                        </p:cTn>
                                        <p:tgtEl>
                                          <p:spTgt spid="450598"/>
                                        </p:tgtEl>
                                        <p:attrNameLst>
                                          <p:attrName>style.visibility</p:attrName>
                                        </p:attrNameLst>
                                      </p:cBhvr>
                                      <p:to>
                                        <p:strVal val="visible"/>
                                      </p:to>
                                    </p:set>
                                    <p:animEffect transition="in" filter="fade">
                                      <p:cBhvr>
                                        <p:cTn id="214" dur="1000"/>
                                        <p:tgtEl>
                                          <p:spTgt spid="450598"/>
                                        </p:tgtEl>
                                      </p:cBhvr>
                                    </p:animEffect>
                                    <p:anim calcmode="lin" valueType="num">
                                      <p:cBhvr>
                                        <p:cTn id="215" dur="1000" fill="hold"/>
                                        <p:tgtEl>
                                          <p:spTgt spid="450598"/>
                                        </p:tgtEl>
                                        <p:attrNameLst>
                                          <p:attrName>ppt_x</p:attrName>
                                        </p:attrNameLst>
                                      </p:cBhvr>
                                      <p:tavLst>
                                        <p:tav tm="0">
                                          <p:val>
                                            <p:strVal val="#ppt_x"/>
                                          </p:val>
                                        </p:tav>
                                        <p:tav tm="100000">
                                          <p:val>
                                            <p:strVal val="#ppt_x"/>
                                          </p:val>
                                        </p:tav>
                                      </p:tavLst>
                                    </p:anim>
                                    <p:anim calcmode="lin" valueType="num">
                                      <p:cBhvr>
                                        <p:cTn id="216" dur="1000" fill="hold"/>
                                        <p:tgtEl>
                                          <p:spTgt spid="450598"/>
                                        </p:tgtEl>
                                        <p:attrNameLst>
                                          <p:attrName>ppt_y</p:attrName>
                                        </p:attrNameLst>
                                      </p:cBhvr>
                                      <p:tavLst>
                                        <p:tav tm="0">
                                          <p:val>
                                            <p:strVal val="#ppt_y-.1"/>
                                          </p:val>
                                        </p:tav>
                                        <p:tav tm="100000">
                                          <p:val>
                                            <p:strVal val="#ppt_y"/>
                                          </p:val>
                                        </p:tav>
                                      </p:tavLst>
                                    </p:anim>
                                  </p:childTnLst>
                                </p:cTn>
                              </p:par>
                            </p:childTnLst>
                          </p:cTn>
                        </p:par>
                      </p:childTnLst>
                    </p:cTn>
                  </p:par>
                  <p:par>
                    <p:cTn id="217" fill="hold">
                      <p:stCondLst>
                        <p:cond delay="indefinite"/>
                      </p:stCondLst>
                      <p:childTnLst>
                        <p:par>
                          <p:cTn id="218" fill="hold">
                            <p:stCondLst>
                              <p:cond delay="0"/>
                            </p:stCondLst>
                            <p:childTnLst>
                              <p:par>
                                <p:cTn id="219" presetID="22" presetClass="entr" presetSubtype="4" fill="hold" grpId="0" nodeType="clickEffect">
                                  <p:stCondLst>
                                    <p:cond delay="0"/>
                                  </p:stCondLst>
                                  <p:childTnLst>
                                    <p:set>
                                      <p:cBhvr>
                                        <p:cTn id="220" dur="1" fill="hold">
                                          <p:stCondLst>
                                            <p:cond delay="0"/>
                                          </p:stCondLst>
                                        </p:cTn>
                                        <p:tgtEl>
                                          <p:spTgt spid="450600"/>
                                        </p:tgtEl>
                                        <p:attrNameLst>
                                          <p:attrName>style.visibility</p:attrName>
                                        </p:attrNameLst>
                                      </p:cBhvr>
                                      <p:to>
                                        <p:strVal val="visible"/>
                                      </p:to>
                                    </p:set>
                                    <p:animEffect transition="in" filter="wipe(down)">
                                      <p:cBhvr>
                                        <p:cTn id="221" dur="500"/>
                                        <p:tgtEl>
                                          <p:spTgt spid="450600"/>
                                        </p:tgtEl>
                                      </p:cBhvr>
                                    </p:animEffect>
                                  </p:childTnLst>
                                </p:cTn>
                              </p:par>
                              <p:par>
                                <p:cTn id="222" presetID="53" presetClass="entr" presetSubtype="0" fill="hold" grpId="0" nodeType="withEffect">
                                  <p:stCondLst>
                                    <p:cond delay="0"/>
                                  </p:stCondLst>
                                  <p:childTnLst>
                                    <p:set>
                                      <p:cBhvr>
                                        <p:cTn id="223" dur="1" fill="hold">
                                          <p:stCondLst>
                                            <p:cond delay="0"/>
                                          </p:stCondLst>
                                        </p:cTn>
                                        <p:tgtEl>
                                          <p:spTgt spid="450602"/>
                                        </p:tgtEl>
                                        <p:attrNameLst>
                                          <p:attrName>style.visibility</p:attrName>
                                        </p:attrNameLst>
                                      </p:cBhvr>
                                      <p:to>
                                        <p:strVal val="visible"/>
                                      </p:to>
                                    </p:set>
                                    <p:anim calcmode="lin" valueType="num">
                                      <p:cBhvr>
                                        <p:cTn id="224" dur="500" fill="hold"/>
                                        <p:tgtEl>
                                          <p:spTgt spid="450602"/>
                                        </p:tgtEl>
                                        <p:attrNameLst>
                                          <p:attrName>ppt_w</p:attrName>
                                        </p:attrNameLst>
                                      </p:cBhvr>
                                      <p:tavLst>
                                        <p:tav tm="0">
                                          <p:val>
                                            <p:fltVal val="0"/>
                                          </p:val>
                                        </p:tav>
                                        <p:tav tm="100000">
                                          <p:val>
                                            <p:strVal val="#ppt_w"/>
                                          </p:val>
                                        </p:tav>
                                      </p:tavLst>
                                    </p:anim>
                                    <p:anim calcmode="lin" valueType="num">
                                      <p:cBhvr>
                                        <p:cTn id="225" dur="500" fill="hold"/>
                                        <p:tgtEl>
                                          <p:spTgt spid="450602"/>
                                        </p:tgtEl>
                                        <p:attrNameLst>
                                          <p:attrName>ppt_h</p:attrName>
                                        </p:attrNameLst>
                                      </p:cBhvr>
                                      <p:tavLst>
                                        <p:tav tm="0">
                                          <p:val>
                                            <p:fltVal val="0"/>
                                          </p:val>
                                        </p:tav>
                                        <p:tav tm="100000">
                                          <p:val>
                                            <p:strVal val="#ppt_h"/>
                                          </p:val>
                                        </p:tav>
                                      </p:tavLst>
                                    </p:anim>
                                    <p:animEffect transition="in" filter="fade">
                                      <p:cBhvr>
                                        <p:cTn id="226" dur="500"/>
                                        <p:tgtEl>
                                          <p:spTgt spid="450602"/>
                                        </p:tgtEl>
                                      </p:cBhvr>
                                    </p:animEffect>
                                  </p:childTnLst>
                                </p:cTn>
                              </p:par>
                            </p:childTnLst>
                          </p:cTn>
                        </p:par>
                      </p:childTnLst>
                    </p:cTn>
                  </p:par>
                  <p:par>
                    <p:cTn id="227" fill="hold">
                      <p:stCondLst>
                        <p:cond delay="indefinite"/>
                      </p:stCondLst>
                      <p:childTnLst>
                        <p:par>
                          <p:cTn id="228" fill="hold">
                            <p:stCondLst>
                              <p:cond delay="0"/>
                            </p:stCondLst>
                            <p:childTnLst>
                              <p:par>
                                <p:cTn id="229" presetID="42" presetClass="entr" presetSubtype="0" fill="hold" grpId="0" nodeType="clickEffect">
                                  <p:stCondLst>
                                    <p:cond delay="0"/>
                                  </p:stCondLst>
                                  <p:childTnLst>
                                    <p:set>
                                      <p:cBhvr>
                                        <p:cTn id="230" dur="1" fill="hold">
                                          <p:stCondLst>
                                            <p:cond delay="0"/>
                                          </p:stCondLst>
                                        </p:cTn>
                                        <p:tgtEl>
                                          <p:spTgt spid="450608"/>
                                        </p:tgtEl>
                                        <p:attrNameLst>
                                          <p:attrName>style.visibility</p:attrName>
                                        </p:attrNameLst>
                                      </p:cBhvr>
                                      <p:to>
                                        <p:strVal val="visible"/>
                                      </p:to>
                                    </p:set>
                                    <p:animEffect transition="in" filter="fade">
                                      <p:cBhvr>
                                        <p:cTn id="231" dur="1000"/>
                                        <p:tgtEl>
                                          <p:spTgt spid="450608"/>
                                        </p:tgtEl>
                                      </p:cBhvr>
                                    </p:animEffect>
                                    <p:anim calcmode="lin" valueType="num">
                                      <p:cBhvr>
                                        <p:cTn id="232" dur="1000" fill="hold"/>
                                        <p:tgtEl>
                                          <p:spTgt spid="450608"/>
                                        </p:tgtEl>
                                        <p:attrNameLst>
                                          <p:attrName>ppt_x</p:attrName>
                                        </p:attrNameLst>
                                      </p:cBhvr>
                                      <p:tavLst>
                                        <p:tav tm="0">
                                          <p:val>
                                            <p:strVal val="#ppt_x"/>
                                          </p:val>
                                        </p:tav>
                                        <p:tav tm="100000">
                                          <p:val>
                                            <p:strVal val="#ppt_x"/>
                                          </p:val>
                                        </p:tav>
                                      </p:tavLst>
                                    </p:anim>
                                    <p:anim calcmode="lin" valueType="num">
                                      <p:cBhvr>
                                        <p:cTn id="233" dur="1000" fill="hold"/>
                                        <p:tgtEl>
                                          <p:spTgt spid="450608"/>
                                        </p:tgtEl>
                                        <p:attrNameLst>
                                          <p:attrName>ppt_y</p:attrName>
                                        </p:attrNameLst>
                                      </p:cBhvr>
                                      <p:tavLst>
                                        <p:tav tm="0">
                                          <p:val>
                                            <p:strVal val="#ppt_y+.1"/>
                                          </p:val>
                                        </p:tav>
                                        <p:tav tm="100000">
                                          <p:val>
                                            <p:strVal val="#ppt_y"/>
                                          </p:val>
                                        </p:tav>
                                      </p:tavLst>
                                    </p:anim>
                                  </p:childTnLst>
                                </p:cTn>
                              </p:par>
                            </p:childTnLst>
                          </p:cTn>
                        </p:par>
                      </p:childTnLst>
                    </p:cTn>
                  </p:par>
                  <p:par>
                    <p:cTn id="234" fill="hold">
                      <p:stCondLst>
                        <p:cond delay="indefinite"/>
                      </p:stCondLst>
                      <p:childTnLst>
                        <p:par>
                          <p:cTn id="235" fill="hold">
                            <p:stCondLst>
                              <p:cond delay="0"/>
                            </p:stCondLst>
                            <p:childTnLst>
                              <p:par>
                                <p:cTn id="236" presetID="22" presetClass="entr" presetSubtype="4" fill="hold" grpId="0" nodeType="clickEffect">
                                  <p:stCondLst>
                                    <p:cond delay="0"/>
                                  </p:stCondLst>
                                  <p:childTnLst>
                                    <p:set>
                                      <p:cBhvr>
                                        <p:cTn id="237" dur="1" fill="hold">
                                          <p:stCondLst>
                                            <p:cond delay="0"/>
                                          </p:stCondLst>
                                        </p:cTn>
                                        <p:tgtEl>
                                          <p:spTgt spid="450599"/>
                                        </p:tgtEl>
                                        <p:attrNameLst>
                                          <p:attrName>style.visibility</p:attrName>
                                        </p:attrNameLst>
                                      </p:cBhvr>
                                      <p:to>
                                        <p:strVal val="visible"/>
                                      </p:to>
                                    </p:set>
                                    <p:animEffect transition="in" filter="wipe(down)">
                                      <p:cBhvr>
                                        <p:cTn id="238" dur="500"/>
                                        <p:tgtEl>
                                          <p:spTgt spid="450599"/>
                                        </p:tgtEl>
                                      </p:cBhvr>
                                    </p:animEffect>
                                  </p:childTnLst>
                                </p:cTn>
                              </p:par>
                            </p:childTnLst>
                          </p:cTn>
                        </p:par>
                        <p:par>
                          <p:cTn id="239" fill="hold">
                            <p:stCondLst>
                              <p:cond delay="500"/>
                            </p:stCondLst>
                            <p:childTnLst>
                              <p:par>
                                <p:cTn id="240" presetID="53" presetClass="entr" presetSubtype="0" fill="hold" grpId="0" nodeType="afterEffect">
                                  <p:stCondLst>
                                    <p:cond delay="0"/>
                                  </p:stCondLst>
                                  <p:childTnLst>
                                    <p:set>
                                      <p:cBhvr>
                                        <p:cTn id="241" dur="1" fill="hold">
                                          <p:stCondLst>
                                            <p:cond delay="0"/>
                                          </p:stCondLst>
                                        </p:cTn>
                                        <p:tgtEl>
                                          <p:spTgt spid="450601"/>
                                        </p:tgtEl>
                                        <p:attrNameLst>
                                          <p:attrName>style.visibility</p:attrName>
                                        </p:attrNameLst>
                                      </p:cBhvr>
                                      <p:to>
                                        <p:strVal val="visible"/>
                                      </p:to>
                                    </p:set>
                                    <p:anim calcmode="lin" valueType="num">
                                      <p:cBhvr>
                                        <p:cTn id="242" dur="500" fill="hold"/>
                                        <p:tgtEl>
                                          <p:spTgt spid="450601"/>
                                        </p:tgtEl>
                                        <p:attrNameLst>
                                          <p:attrName>ppt_w</p:attrName>
                                        </p:attrNameLst>
                                      </p:cBhvr>
                                      <p:tavLst>
                                        <p:tav tm="0">
                                          <p:val>
                                            <p:fltVal val="0"/>
                                          </p:val>
                                        </p:tav>
                                        <p:tav tm="100000">
                                          <p:val>
                                            <p:strVal val="#ppt_w"/>
                                          </p:val>
                                        </p:tav>
                                      </p:tavLst>
                                    </p:anim>
                                    <p:anim calcmode="lin" valueType="num">
                                      <p:cBhvr>
                                        <p:cTn id="243" dur="500" fill="hold"/>
                                        <p:tgtEl>
                                          <p:spTgt spid="450601"/>
                                        </p:tgtEl>
                                        <p:attrNameLst>
                                          <p:attrName>ppt_h</p:attrName>
                                        </p:attrNameLst>
                                      </p:cBhvr>
                                      <p:tavLst>
                                        <p:tav tm="0">
                                          <p:val>
                                            <p:fltVal val="0"/>
                                          </p:val>
                                        </p:tav>
                                        <p:tav tm="100000">
                                          <p:val>
                                            <p:strVal val="#ppt_h"/>
                                          </p:val>
                                        </p:tav>
                                      </p:tavLst>
                                    </p:anim>
                                    <p:animEffect transition="in" filter="fade">
                                      <p:cBhvr>
                                        <p:cTn id="244" dur="500"/>
                                        <p:tgtEl>
                                          <p:spTgt spid="450601"/>
                                        </p:tgtEl>
                                      </p:cBhvr>
                                    </p:animEffect>
                                  </p:childTnLst>
                                </p:cTn>
                              </p:par>
                            </p:childTnLst>
                          </p:cTn>
                        </p:par>
                      </p:childTnLst>
                    </p:cTn>
                  </p:par>
                  <p:par>
                    <p:cTn id="245" fill="hold">
                      <p:stCondLst>
                        <p:cond delay="indefinite"/>
                      </p:stCondLst>
                      <p:childTnLst>
                        <p:par>
                          <p:cTn id="246" fill="hold">
                            <p:stCondLst>
                              <p:cond delay="0"/>
                            </p:stCondLst>
                            <p:childTnLst>
                              <p:par>
                                <p:cTn id="247" presetID="42" presetClass="entr" presetSubtype="0" fill="hold" grpId="0" nodeType="clickEffect">
                                  <p:stCondLst>
                                    <p:cond delay="0"/>
                                  </p:stCondLst>
                                  <p:childTnLst>
                                    <p:set>
                                      <p:cBhvr>
                                        <p:cTn id="248" dur="1" fill="hold">
                                          <p:stCondLst>
                                            <p:cond delay="0"/>
                                          </p:stCondLst>
                                        </p:cTn>
                                        <p:tgtEl>
                                          <p:spTgt spid="450605"/>
                                        </p:tgtEl>
                                        <p:attrNameLst>
                                          <p:attrName>style.visibility</p:attrName>
                                        </p:attrNameLst>
                                      </p:cBhvr>
                                      <p:to>
                                        <p:strVal val="visible"/>
                                      </p:to>
                                    </p:set>
                                    <p:animEffect transition="in" filter="fade">
                                      <p:cBhvr>
                                        <p:cTn id="249" dur="1000"/>
                                        <p:tgtEl>
                                          <p:spTgt spid="450605"/>
                                        </p:tgtEl>
                                      </p:cBhvr>
                                    </p:animEffect>
                                    <p:anim calcmode="lin" valueType="num">
                                      <p:cBhvr>
                                        <p:cTn id="250" dur="1000" fill="hold"/>
                                        <p:tgtEl>
                                          <p:spTgt spid="450605"/>
                                        </p:tgtEl>
                                        <p:attrNameLst>
                                          <p:attrName>ppt_x</p:attrName>
                                        </p:attrNameLst>
                                      </p:cBhvr>
                                      <p:tavLst>
                                        <p:tav tm="0">
                                          <p:val>
                                            <p:strVal val="#ppt_x"/>
                                          </p:val>
                                        </p:tav>
                                        <p:tav tm="100000">
                                          <p:val>
                                            <p:strVal val="#ppt_x"/>
                                          </p:val>
                                        </p:tav>
                                      </p:tavLst>
                                    </p:anim>
                                    <p:anim calcmode="lin" valueType="num">
                                      <p:cBhvr>
                                        <p:cTn id="251" dur="1000" fill="hold"/>
                                        <p:tgtEl>
                                          <p:spTgt spid="450605"/>
                                        </p:tgtEl>
                                        <p:attrNameLst>
                                          <p:attrName>ppt_y</p:attrName>
                                        </p:attrNameLst>
                                      </p:cBhvr>
                                      <p:tavLst>
                                        <p:tav tm="0">
                                          <p:val>
                                            <p:strVal val="#ppt_y+.1"/>
                                          </p:val>
                                        </p:tav>
                                        <p:tav tm="100000">
                                          <p:val>
                                            <p:strVal val="#ppt_y"/>
                                          </p:val>
                                        </p:tav>
                                      </p:tavLst>
                                    </p:anim>
                                  </p:childTnLst>
                                </p:cTn>
                              </p:par>
                            </p:childTnLst>
                          </p:cTn>
                        </p:par>
                      </p:childTnLst>
                    </p:cTn>
                  </p:par>
                  <p:par>
                    <p:cTn id="252" fill="hold">
                      <p:stCondLst>
                        <p:cond delay="indefinite"/>
                      </p:stCondLst>
                      <p:childTnLst>
                        <p:par>
                          <p:cTn id="253" fill="hold">
                            <p:stCondLst>
                              <p:cond delay="0"/>
                            </p:stCondLst>
                            <p:childTnLst>
                              <p:par>
                                <p:cTn id="254" presetID="49" presetClass="entr" presetSubtype="0" decel="100000" fill="hold" grpId="0" nodeType="clickEffect">
                                  <p:stCondLst>
                                    <p:cond delay="0"/>
                                  </p:stCondLst>
                                  <p:childTnLst>
                                    <p:set>
                                      <p:cBhvr>
                                        <p:cTn id="255" dur="1" fill="hold">
                                          <p:stCondLst>
                                            <p:cond delay="0"/>
                                          </p:stCondLst>
                                        </p:cTn>
                                        <p:tgtEl>
                                          <p:spTgt spid="450606"/>
                                        </p:tgtEl>
                                        <p:attrNameLst>
                                          <p:attrName>style.visibility</p:attrName>
                                        </p:attrNameLst>
                                      </p:cBhvr>
                                      <p:to>
                                        <p:strVal val="visible"/>
                                      </p:to>
                                    </p:set>
                                    <p:anim calcmode="lin" valueType="num">
                                      <p:cBhvr>
                                        <p:cTn id="256" dur="500" fill="hold"/>
                                        <p:tgtEl>
                                          <p:spTgt spid="450606"/>
                                        </p:tgtEl>
                                        <p:attrNameLst>
                                          <p:attrName>ppt_w</p:attrName>
                                        </p:attrNameLst>
                                      </p:cBhvr>
                                      <p:tavLst>
                                        <p:tav tm="0">
                                          <p:val>
                                            <p:fltVal val="0"/>
                                          </p:val>
                                        </p:tav>
                                        <p:tav tm="100000">
                                          <p:val>
                                            <p:strVal val="#ppt_w"/>
                                          </p:val>
                                        </p:tav>
                                      </p:tavLst>
                                    </p:anim>
                                    <p:anim calcmode="lin" valueType="num">
                                      <p:cBhvr>
                                        <p:cTn id="257" dur="500" fill="hold"/>
                                        <p:tgtEl>
                                          <p:spTgt spid="450606"/>
                                        </p:tgtEl>
                                        <p:attrNameLst>
                                          <p:attrName>ppt_h</p:attrName>
                                        </p:attrNameLst>
                                      </p:cBhvr>
                                      <p:tavLst>
                                        <p:tav tm="0">
                                          <p:val>
                                            <p:fltVal val="0"/>
                                          </p:val>
                                        </p:tav>
                                        <p:tav tm="100000">
                                          <p:val>
                                            <p:strVal val="#ppt_h"/>
                                          </p:val>
                                        </p:tav>
                                      </p:tavLst>
                                    </p:anim>
                                    <p:anim calcmode="lin" valueType="num">
                                      <p:cBhvr>
                                        <p:cTn id="258" dur="500" fill="hold"/>
                                        <p:tgtEl>
                                          <p:spTgt spid="450606"/>
                                        </p:tgtEl>
                                        <p:attrNameLst>
                                          <p:attrName>style.rotation</p:attrName>
                                        </p:attrNameLst>
                                      </p:cBhvr>
                                      <p:tavLst>
                                        <p:tav tm="0">
                                          <p:val>
                                            <p:fltVal val="360"/>
                                          </p:val>
                                        </p:tav>
                                        <p:tav tm="100000">
                                          <p:val>
                                            <p:fltVal val="0"/>
                                          </p:val>
                                        </p:tav>
                                      </p:tavLst>
                                    </p:anim>
                                    <p:animEffect transition="in" filter="fade">
                                      <p:cBhvr>
                                        <p:cTn id="259" dur="500"/>
                                        <p:tgtEl>
                                          <p:spTgt spid="450606"/>
                                        </p:tgtEl>
                                      </p:cBhvr>
                                    </p:animEffect>
                                  </p:childTnLst>
                                </p:cTn>
                              </p:par>
                            </p:childTnLst>
                          </p:cTn>
                        </p:par>
                      </p:childTnLst>
                    </p:cTn>
                  </p:par>
                  <p:par>
                    <p:cTn id="260" fill="hold">
                      <p:stCondLst>
                        <p:cond delay="indefinite"/>
                      </p:stCondLst>
                      <p:childTnLst>
                        <p:par>
                          <p:cTn id="261" fill="hold">
                            <p:stCondLst>
                              <p:cond delay="0"/>
                            </p:stCondLst>
                            <p:childTnLst>
                              <p:par>
                                <p:cTn id="262" presetID="47" presetClass="entr" presetSubtype="0" fill="hold" grpId="0" nodeType="clickEffect">
                                  <p:stCondLst>
                                    <p:cond delay="0"/>
                                  </p:stCondLst>
                                  <p:childTnLst>
                                    <p:set>
                                      <p:cBhvr>
                                        <p:cTn id="263" dur="1" fill="hold">
                                          <p:stCondLst>
                                            <p:cond delay="0"/>
                                          </p:stCondLst>
                                        </p:cTn>
                                        <p:tgtEl>
                                          <p:spTgt spid="450603"/>
                                        </p:tgtEl>
                                        <p:attrNameLst>
                                          <p:attrName>style.visibility</p:attrName>
                                        </p:attrNameLst>
                                      </p:cBhvr>
                                      <p:to>
                                        <p:strVal val="visible"/>
                                      </p:to>
                                    </p:set>
                                    <p:animEffect transition="in" filter="fade">
                                      <p:cBhvr>
                                        <p:cTn id="264" dur="1000"/>
                                        <p:tgtEl>
                                          <p:spTgt spid="450603"/>
                                        </p:tgtEl>
                                      </p:cBhvr>
                                    </p:animEffect>
                                    <p:anim calcmode="lin" valueType="num">
                                      <p:cBhvr>
                                        <p:cTn id="265" dur="1000" fill="hold"/>
                                        <p:tgtEl>
                                          <p:spTgt spid="450603"/>
                                        </p:tgtEl>
                                        <p:attrNameLst>
                                          <p:attrName>ppt_x</p:attrName>
                                        </p:attrNameLst>
                                      </p:cBhvr>
                                      <p:tavLst>
                                        <p:tav tm="0">
                                          <p:val>
                                            <p:strVal val="#ppt_x"/>
                                          </p:val>
                                        </p:tav>
                                        <p:tav tm="100000">
                                          <p:val>
                                            <p:strVal val="#ppt_x"/>
                                          </p:val>
                                        </p:tav>
                                      </p:tavLst>
                                    </p:anim>
                                    <p:anim calcmode="lin" valueType="num">
                                      <p:cBhvr>
                                        <p:cTn id="266" dur="1000" fill="hold"/>
                                        <p:tgtEl>
                                          <p:spTgt spid="450603"/>
                                        </p:tgtEl>
                                        <p:attrNameLst>
                                          <p:attrName>ppt_y</p:attrName>
                                        </p:attrNameLst>
                                      </p:cBhvr>
                                      <p:tavLst>
                                        <p:tav tm="0">
                                          <p:val>
                                            <p:strVal val="#ppt_y-.1"/>
                                          </p:val>
                                        </p:tav>
                                        <p:tav tm="100000">
                                          <p:val>
                                            <p:strVal val="#ppt_y"/>
                                          </p:val>
                                        </p:tav>
                                      </p:tavLst>
                                    </p:anim>
                                  </p:childTnLst>
                                </p:cTn>
                              </p:par>
                            </p:childTnLst>
                          </p:cTn>
                        </p:par>
                      </p:childTnLst>
                    </p:cTn>
                  </p:par>
                  <p:par>
                    <p:cTn id="267" fill="hold">
                      <p:stCondLst>
                        <p:cond delay="indefinite"/>
                      </p:stCondLst>
                      <p:childTnLst>
                        <p:par>
                          <p:cTn id="268" fill="hold">
                            <p:stCondLst>
                              <p:cond delay="0"/>
                            </p:stCondLst>
                            <p:childTnLst>
                              <p:par>
                                <p:cTn id="269" presetID="49" presetClass="entr" presetSubtype="0" decel="100000" fill="hold" grpId="0" nodeType="clickEffect">
                                  <p:stCondLst>
                                    <p:cond delay="0"/>
                                  </p:stCondLst>
                                  <p:childTnLst>
                                    <p:set>
                                      <p:cBhvr>
                                        <p:cTn id="270" dur="1" fill="hold">
                                          <p:stCondLst>
                                            <p:cond delay="0"/>
                                          </p:stCondLst>
                                        </p:cTn>
                                        <p:tgtEl>
                                          <p:spTgt spid="450604"/>
                                        </p:tgtEl>
                                        <p:attrNameLst>
                                          <p:attrName>style.visibility</p:attrName>
                                        </p:attrNameLst>
                                      </p:cBhvr>
                                      <p:to>
                                        <p:strVal val="visible"/>
                                      </p:to>
                                    </p:set>
                                    <p:anim calcmode="lin" valueType="num">
                                      <p:cBhvr>
                                        <p:cTn id="271" dur="500" fill="hold"/>
                                        <p:tgtEl>
                                          <p:spTgt spid="450604"/>
                                        </p:tgtEl>
                                        <p:attrNameLst>
                                          <p:attrName>ppt_w</p:attrName>
                                        </p:attrNameLst>
                                      </p:cBhvr>
                                      <p:tavLst>
                                        <p:tav tm="0">
                                          <p:val>
                                            <p:fltVal val="0"/>
                                          </p:val>
                                        </p:tav>
                                        <p:tav tm="100000">
                                          <p:val>
                                            <p:strVal val="#ppt_w"/>
                                          </p:val>
                                        </p:tav>
                                      </p:tavLst>
                                    </p:anim>
                                    <p:anim calcmode="lin" valueType="num">
                                      <p:cBhvr>
                                        <p:cTn id="272" dur="500" fill="hold"/>
                                        <p:tgtEl>
                                          <p:spTgt spid="450604"/>
                                        </p:tgtEl>
                                        <p:attrNameLst>
                                          <p:attrName>ppt_h</p:attrName>
                                        </p:attrNameLst>
                                      </p:cBhvr>
                                      <p:tavLst>
                                        <p:tav tm="0">
                                          <p:val>
                                            <p:fltVal val="0"/>
                                          </p:val>
                                        </p:tav>
                                        <p:tav tm="100000">
                                          <p:val>
                                            <p:strVal val="#ppt_h"/>
                                          </p:val>
                                        </p:tav>
                                      </p:tavLst>
                                    </p:anim>
                                    <p:anim calcmode="lin" valueType="num">
                                      <p:cBhvr>
                                        <p:cTn id="273" dur="500" fill="hold"/>
                                        <p:tgtEl>
                                          <p:spTgt spid="450604"/>
                                        </p:tgtEl>
                                        <p:attrNameLst>
                                          <p:attrName>style.rotation</p:attrName>
                                        </p:attrNameLst>
                                      </p:cBhvr>
                                      <p:tavLst>
                                        <p:tav tm="0">
                                          <p:val>
                                            <p:fltVal val="360"/>
                                          </p:val>
                                        </p:tav>
                                        <p:tav tm="100000">
                                          <p:val>
                                            <p:fltVal val="0"/>
                                          </p:val>
                                        </p:tav>
                                      </p:tavLst>
                                    </p:anim>
                                    <p:animEffect transition="in" filter="fade">
                                      <p:cBhvr>
                                        <p:cTn id="274" dur="500"/>
                                        <p:tgtEl>
                                          <p:spTgt spid="450604"/>
                                        </p:tgtEl>
                                      </p:cBhvr>
                                    </p:animEffect>
                                  </p:childTnLst>
                                </p:cTn>
                              </p:par>
                            </p:childTnLst>
                          </p:cTn>
                        </p:par>
                      </p:childTnLst>
                    </p:cTn>
                  </p:par>
                  <p:par>
                    <p:cTn id="275" fill="hold">
                      <p:stCondLst>
                        <p:cond delay="indefinite"/>
                      </p:stCondLst>
                      <p:childTnLst>
                        <p:par>
                          <p:cTn id="276" fill="hold">
                            <p:stCondLst>
                              <p:cond delay="0"/>
                            </p:stCondLst>
                            <p:childTnLst>
                              <p:par>
                                <p:cTn id="277" presetID="22" presetClass="entr" presetSubtype="8" fill="hold" grpId="0" nodeType="clickEffect">
                                  <p:stCondLst>
                                    <p:cond delay="0"/>
                                  </p:stCondLst>
                                  <p:childTnLst>
                                    <p:set>
                                      <p:cBhvr>
                                        <p:cTn id="278" dur="1" fill="hold">
                                          <p:stCondLst>
                                            <p:cond delay="0"/>
                                          </p:stCondLst>
                                        </p:cTn>
                                        <p:tgtEl>
                                          <p:spTgt spid="450609"/>
                                        </p:tgtEl>
                                        <p:attrNameLst>
                                          <p:attrName>style.visibility</p:attrName>
                                        </p:attrNameLst>
                                      </p:cBhvr>
                                      <p:to>
                                        <p:strVal val="visible"/>
                                      </p:to>
                                    </p:set>
                                    <p:animEffect transition="in" filter="wipe(left)">
                                      <p:cBhvr>
                                        <p:cTn id="279" dur="500"/>
                                        <p:tgtEl>
                                          <p:spTgt spid="450609"/>
                                        </p:tgtEl>
                                      </p:cBhvr>
                                    </p:animEffect>
                                  </p:childTnLst>
                                </p:cTn>
                              </p:par>
                              <p:par>
                                <p:cTn id="280" presetID="10" presetClass="entr" presetSubtype="0" fill="hold" nodeType="withEffect">
                                  <p:stCondLst>
                                    <p:cond delay="0"/>
                                  </p:stCondLst>
                                  <p:childTnLst>
                                    <p:set>
                                      <p:cBhvr>
                                        <p:cTn id="281" dur="1" fill="hold">
                                          <p:stCondLst>
                                            <p:cond delay="0"/>
                                          </p:stCondLst>
                                        </p:cTn>
                                        <p:tgtEl>
                                          <p:spTgt spid="3"/>
                                        </p:tgtEl>
                                        <p:attrNameLst>
                                          <p:attrName>style.visibility</p:attrName>
                                        </p:attrNameLst>
                                      </p:cBhvr>
                                      <p:to>
                                        <p:strVal val="visible"/>
                                      </p:to>
                                    </p:set>
                                    <p:animEffect transition="in" filter="fade">
                                      <p:cBhvr>
                                        <p:cTn id="282" dur="2000"/>
                                        <p:tgtEl>
                                          <p:spTgt spid="3"/>
                                        </p:tgtEl>
                                      </p:cBhvr>
                                    </p:animEffect>
                                  </p:childTnLst>
                                </p:cTn>
                              </p:par>
                            </p:childTnLst>
                          </p:cTn>
                        </p:par>
                      </p:childTnLst>
                    </p:cTn>
                  </p:par>
                  <p:par>
                    <p:cTn id="283" fill="hold">
                      <p:stCondLst>
                        <p:cond delay="indefinite"/>
                      </p:stCondLst>
                      <p:childTnLst>
                        <p:par>
                          <p:cTn id="284" fill="hold">
                            <p:stCondLst>
                              <p:cond delay="0"/>
                            </p:stCondLst>
                            <p:childTnLst>
                              <p:par>
                                <p:cTn id="285" presetID="9" presetClass="entr" presetSubtype="0" fill="hold" grpId="0" nodeType="clickEffect">
                                  <p:stCondLst>
                                    <p:cond delay="0"/>
                                  </p:stCondLst>
                                  <p:childTnLst>
                                    <p:set>
                                      <p:cBhvr>
                                        <p:cTn id="286" dur="1" fill="hold">
                                          <p:stCondLst>
                                            <p:cond delay="0"/>
                                          </p:stCondLst>
                                        </p:cTn>
                                        <p:tgtEl>
                                          <p:spTgt spid="450613"/>
                                        </p:tgtEl>
                                        <p:attrNameLst>
                                          <p:attrName>style.visibility</p:attrName>
                                        </p:attrNameLst>
                                      </p:cBhvr>
                                      <p:to>
                                        <p:strVal val="visible"/>
                                      </p:to>
                                    </p:set>
                                    <p:animEffect transition="in" filter="dissolve">
                                      <p:cBhvr>
                                        <p:cTn id="287" dur="500"/>
                                        <p:tgtEl>
                                          <p:spTgt spid="450613"/>
                                        </p:tgtEl>
                                      </p:cBhvr>
                                    </p:animEffect>
                                  </p:childTnLst>
                                </p:cTn>
                              </p:par>
                            </p:childTnLst>
                          </p:cTn>
                        </p:par>
                      </p:childTnLst>
                    </p:cTn>
                  </p:par>
                  <p:par>
                    <p:cTn id="288" fill="hold">
                      <p:stCondLst>
                        <p:cond delay="indefinite"/>
                      </p:stCondLst>
                      <p:childTnLst>
                        <p:par>
                          <p:cTn id="289" fill="hold">
                            <p:stCondLst>
                              <p:cond delay="0"/>
                            </p:stCondLst>
                            <p:childTnLst>
                              <p:par>
                                <p:cTn id="290" presetID="9" presetClass="entr" presetSubtype="0" fill="hold" grpId="0" nodeType="clickEffect">
                                  <p:stCondLst>
                                    <p:cond delay="0"/>
                                  </p:stCondLst>
                                  <p:childTnLst>
                                    <p:set>
                                      <p:cBhvr>
                                        <p:cTn id="291" dur="1" fill="hold">
                                          <p:stCondLst>
                                            <p:cond delay="0"/>
                                          </p:stCondLst>
                                        </p:cTn>
                                        <p:tgtEl>
                                          <p:spTgt spid="450614"/>
                                        </p:tgtEl>
                                        <p:attrNameLst>
                                          <p:attrName>style.visibility</p:attrName>
                                        </p:attrNameLst>
                                      </p:cBhvr>
                                      <p:to>
                                        <p:strVal val="visible"/>
                                      </p:to>
                                    </p:set>
                                    <p:animEffect transition="in" filter="dissolve">
                                      <p:cBhvr>
                                        <p:cTn id="292" dur="500"/>
                                        <p:tgtEl>
                                          <p:spTgt spid="450614"/>
                                        </p:tgtEl>
                                      </p:cBhvr>
                                    </p:animEffect>
                                  </p:childTnLst>
                                </p:cTn>
                              </p:par>
                            </p:childTnLst>
                          </p:cTn>
                        </p:par>
                      </p:childTnLst>
                    </p:cTn>
                  </p:par>
                  <p:par>
                    <p:cTn id="293" fill="hold">
                      <p:stCondLst>
                        <p:cond delay="indefinite"/>
                      </p:stCondLst>
                      <p:childTnLst>
                        <p:par>
                          <p:cTn id="294" fill="hold">
                            <p:stCondLst>
                              <p:cond delay="0"/>
                            </p:stCondLst>
                            <p:childTnLst>
                              <p:par>
                                <p:cTn id="295" presetID="53" presetClass="entr" presetSubtype="0" fill="hold" grpId="0" nodeType="clickEffect">
                                  <p:stCondLst>
                                    <p:cond delay="0"/>
                                  </p:stCondLst>
                                  <p:childTnLst>
                                    <p:set>
                                      <p:cBhvr>
                                        <p:cTn id="296" dur="1" fill="hold">
                                          <p:stCondLst>
                                            <p:cond delay="0"/>
                                          </p:stCondLst>
                                        </p:cTn>
                                        <p:tgtEl>
                                          <p:spTgt spid="450615"/>
                                        </p:tgtEl>
                                        <p:attrNameLst>
                                          <p:attrName>style.visibility</p:attrName>
                                        </p:attrNameLst>
                                      </p:cBhvr>
                                      <p:to>
                                        <p:strVal val="visible"/>
                                      </p:to>
                                    </p:set>
                                    <p:anim calcmode="lin" valueType="num">
                                      <p:cBhvr>
                                        <p:cTn id="297" dur="500" fill="hold"/>
                                        <p:tgtEl>
                                          <p:spTgt spid="450615"/>
                                        </p:tgtEl>
                                        <p:attrNameLst>
                                          <p:attrName>ppt_w</p:attrName>
                                        </p:attrNameLst>
                                      </p:cBhvr>
                                      <p:tavLst>
                                        <p:tav tm="0">
                                          <p:val>
                                            <p:fltVal val="0"/>
                                          </p:val>
                                        </p:tav>
                                        <p:tav tm="100000">
                                          <p:val>
                                            <p:strVal val="#ppt_w"/>
                                          </p:val>
                                        </p:tav>
                                      </p:tavLst>
                                    </p:anim>
                                    <p:anim calcmode="lin" valueType="num">
                                      <p:cBhvr>
                                        <p:cTn id="298" dur="500" fill="hold"/>
                                        <p:tgtEl>
                                          <p:spTgt spid="450615"/>
                                        </p:tgtEl>
                                        <p:attrNameLst>
                                          <p:attrName>ppt_h</p:attrName>
                                        </p:attrNameLst>
                                      </p:cBhvr>
                                      <p:tavLst>
                                        <p:tav tm="0">
                                          <p:val>
                                            <p:fltVal val="0"/>
                                          </p:val>
                                        </p:tav>
                                        <p:tav tm="100000">
                                          <p:val>
                                            <p:strVal val="#ppt_h"/>
                                          </p:val>
                                        </p:tav>
                                      </p:tavLst>
                                    </p:anim>
                                    <p:animEffect transition="in" filter="fade">
                                      <p:cBhvr>
                                        <p:cTn id="299" dur="500"/>
                                        <p:tgtEl>
                                          <p:spTgt spid="450615"/>
                                        </p:tgtEl>
                                      </p:cBhvr>
                                    </p:animEffect>
                                  </p:childTnLst>
                                </p:cTn>
                              </p:par>
                            </p:childTnLst>
                          </p:cTn>
                        </p:par>
                        <p:par>
                          <p:cTn id="300" fill="hold">
                            <p:stCondLst>
                              <p:cond delay="500"/>
                            </p:stCondLst>
                            <p:childTnLst>
                              <p:par>
                                <p:cTn id="301" presetID="10" presetClass="entr" presetSubtype="0" fill="hold" grpId="0" nodeType="afterEffect">
                                  <p:stCondLst>
                                    <p:cond delay="0"/>
                                  </p:stCondLst>
                                  <p:childTnLst>
                                    <p:set>
                                      <p:cBhvr>
                                        <p:cTn id="302" dur="1" fill="hold">
                                          <p:stCondLst>
                                            <p:cond delay="0"/>
                                          </p:stCondLst>
                                        </p:cTn>
                                        <p:tgtEl>
                                          <p:spTgt spid="450616"/>
                                        </p:tgtEl>
                                        <p:attrNameLst>
                                          <p:attrName>style.visibility</p:attrName>
                                        </p:attrNameLst>
                                      </p:cBhvr>
                                      <p:to>
                                        <p:strVal val="visible"/>
                                      </p:to>
                                    </p:set>
                                    <p:animEffect transition="in" filter="fade">
                                      <p:cBhvr>
                                        <p:cTn id="303" dur="2000"/>
                                        <p:tgtEl>
                                          <p:spTgt spid="450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1" grpId="0"/>
      <p:bldP spid="450591" grpId="1"/>
      <p:bldP spid="450592" grpId="0"/>
      <p:bldP spid="450592" grpId="1"/>
      <p:bldP spid="450592" grpId="2"/>
      <p:bldP spid="450565" grpId="0"/>
      <p:bldP spid="450566" grpId="0"/>
      <p:bldP spid="450568" grpId="0"/>
      <p:bldP spid="450568" grpId="1"/>
      <p:bldP spid="450573" grpId="0"/>
      <p:bldP spid="450573" grpId="1"/>
      <p:bldP spid="450573" grpId="2"/>
      <p:bldP spid="450572" grpId="0"/>
      <p:bldP spid="450572" grpId="1"/>
      <p:bldP spid="450572" grpId="2"/>
      <p:bldP spid="450567" grpId="0"/>
      <p:bldP spid="450567" grpId="1"/>
      <p:bldP spid="450569" grpId="0"/>
      <p:bldP spid="450570" grpId="0" animBg="1"/>
      <p:bldP spid="450574" grpId="0"/>
      <p:bldP spid="450574" grpId="1"/>
      <p:bldP spid="450576" grpId="0"/>
      <p:bldP spid="450577" grpId="0"/>
      <p:bldP spid="450578" grpId="0"/>
      <p:bldP spid="450579" grpId="0"/>
      <p:bldP spid="450581" grpId="0"/>
      <p:bldP spid="450583" grpId="0"/>
      <p:bldP spid="450584" grpId="0"/>
      <p:bldP spid="450584" grpId="1"/>
      <p:bldP spid="450585" grpId="0" animBg="1"/>
      <p:bldP spid="450586" grpId="0"/>
      <p:bldP spid="450586" grpId="1"/>
      <p:bldP spid="450587" grpId="0"/>
      <p:bldP spid="450587" grpId="1"/>
      <p:bldP spid="450588" grpId="0"/>
      <p:bldP spid="450588" grpId="1"/>
      <p:bldP spid="450590" grpId="0"/>
      <p:bldP spid="450590" grpId="1"/>
      <p:bldP spid="450593" grpId="0"/>
      <p:bldP spid="450594" grpId="0"/>
      <p:bldP spid="450597" grpId="0"/>
      <p:bldP spid="450598" grpId="0"/>
      <p:bldP spid="450599" grpId="0" animBg="1"/>
      <p:bldP spid="450600" grpId="0" animBg="1"/>
      <p:bldP spid="450601" grpId="0"/>
      <p:bldP spid="450602" grpId="0"/>
      <p:bldP spid="450603" grpId="0"/>
      <p:bldP spid="450604" grpId="0"/>
      <p:bldP spid="450605" grpId="0"/>
      <p:bldP spid="450606" grpId="0"/>
      <p:bldP spid="450608" grpId="0"/>
      <p:bldP spid="450609" grpId="0"/>
      <p:bldP spid="450613" grpId="0"/>
      <p:bldP spid="450614" grpId="0"/>
      <p:bldP spid="450615" grpId="0"/>
      <p:bldP spid="450616" grpId="0"/>
    </p:bldLst>
  </p:timing>
</p:sld>
</file>

<file path=ppt/slides/slide155.xml><?xml version="1.0" encoding="utf-8"?>
<p:sld xmlns:a="http://schemas.openxmlformats.org/drawingml/2006/main" xmlns:r="http://schemas.openxmlformats.org/officeDocument/2006/relationships" xmlns:p="http://schemas.openxmlformats.org/presentationml/2006/main" show="0">
  <p:cSld>
    <p:bg>
      <p:bgPr>
        <a:solidFill>
          <a:srgbClr val="CCFF99"/>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sz="3600" smtClean="0"/>
              <a:t>Baking Soda Lab</a:t>
            </a:r>
          </a:p>
        </p:txBody>
      </p:sp>
      <p:sp>
        <p:nvSpPr>
          <p:cNvPr id="421891" name="Document"/>
          <p:cNvSpPr>
            <a:spLocks noChangeAspect="1" noEditPoints="1" noChangeArrowheads="1"/>
          </p:cNvSpPr>
          <p:nvPr/>
        </p:nvSpPr>
        <p:spPr bwMode="auto">
          <a:xfrm>
            <a:off x="1066800" y="1905000"/>
            <a:ext cx="812800" cy="10874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421892" name="Infopage"/>
          <p:cNvSpPr>
            <a:spLocks noChangeAspect="1" noEditPoints="1" noChangeArrowheads="1"/>
          </p:cNvSpPr>
          <p:nvPr/>
        </p:nvSpPr>
        <p:spPr bwMode="auto">
          <a:xfrm>
            <a:off x="1066800" y="3962400"/>
            <a:ext cx="812800" cy="1139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421893" name="File"/>
          <p:cNvSpPr>
            <a:spLocks noEditPoints="1" noChangeArrowheads="1"/>
          </p:cNvSpPr>
          <p:nvPr/>
        </p:nvSpPr>
        <p:spPr bwMode="auto">
          <a:xfrm>
            <a:off x="7391400" y="5638800"/>
            <a:ext cx="1371600" cy="8572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r>
              <a:rPr lang="en-US" i="1">
                <a:hlinkClick r:id="rId3" action="ppaction://hlinkfile"/>
              </a:rPr>
              <a:t>Keys</a:t>
            </a:r>
            <a:endParaRPr lang="en-US" i="1"/>
          </a:p>
          <a:p>
            <a:pPr>
              <a:defRPr/>
            </a:pPr>
            <a:endParaRPr lang="en-US">
              <a:solidFill>
                <a:srgbClr val="FF0000"/>
              </a:solidFill>
            </a:endParaRPr>
          </a:p>
          <a:p>
            <a:pPr>
              <a:defRPr/>
            </a:pPr>
            <a:endParaRPr lang="en-US"/>
          </a:p>
          <a:p>
            <a:pPr>
              <a:defRPr/>
            </a:pPr>
            <a:endParaRPr lang="en-US"/>
          </a:p>
          <a:p>
            <a:pPr>
              <a:defRPr/>
            </a:pPr>
            <a:endParaRPr lang="en-US"/>
          </a:p>
          <a:p>
            <a:pPr>
              <a:defRPr/>
            </a:pPr>
            <a:endParaRPr lang="en-US"/>
          </a:p>
        </p:txBody>
      </p:sp>
      <p:sp>
        <p:nvSpPr>
          <p:cNvPr id="161798" name="Rectangle 6"/>
          <p:cNvSpPr>
            <a:spLocks noChangeArrowheads="1"/>
          </p:cNvSpPr>
          <p:nvPr/>
        </p:nvSpPr>
        <p:spPr bwMode="auto">
          <a:xfrm>
            <a:off x="2209800" y="1981200"/>
            <a:ext cx="2592388" cy="457200"/>
          </a:xfrm>
          <a:prstGeom prst="rect">
            <a:avLst/>
          </a:prstGeom>
          <a:noFill/>
          <a:ln w="9525">
            <a:noFill/>
            <a:miter lim="800000"/>
            <a:headEnd/>
            <a:tailEnd/>
          </a:ln>
        </p:spPr>
        <p:txBody>
          <a:bodyPr wrap="none" anchor="ctr">
            <a:spAutoFit/>
          </a:bodyPr>
          <a:lstStyle/>
          <a:p>
            <a:r>
              <a:rPr lang="en-US" sz="2400">
                <a:hlinkClick r:id="rId4" action="ppaction://hlinkfile"/>
              </a:rPr>
              <a:t>Baking Soda Lab </a:t>
            </a:r>
            <a:endParaRPr lang="en-US"/>
          </a:p>
        </p:txBody>
      </p:sp>
      <p:sp>
        <p:nvSpPr>
          <p:cNvPr id="161799" name="Rectangle 8"/>
          <p:cNvSpPr>
            <a:spLocks noChangeArrowheads="1"/>
          </p:cNvSpPr>
          <p:nvPr/>
        </p:nvSpPr>
        <p:spPr bwMode="auto">
          <a:xfrm>
            <a:off x="2209800" y="4010025"/>
            <a:ext cx="2592388" cy="457200"/>
          </a:xfrm>
          <a:prstGeom prst="rect">
            <a:avLst/>
          </a:prstGeom>
          <a:noFill/>
          <a:ln w="9525">
            <a:noFill/>
            <a:miter lim="800000"/>
            <a:headEnd/>
            <a:tailEnd/>
          </a:ln>
        </p:spPr>
        <p:txBody>
          <a:bodyPr wrap="none" anchor="ctr">
            <a:spAutoFit/>
          </a:bodyPr>
          <a:lstStyle/>
          <a:p>
            <a:r>
              <a:rPr lang="en-US" sz="2400"/>
              <a:t>Baking Soda Lab </a:t>
            </a:r>
            <a:endParaRPr lang="en-US"/>
          </a:p>
        </p:txBody>
      </p:sp>
      <p:sp>
        <p:nvSpPr>
          <p:cNvPr id="161800" name="AutoShape 10">
            <a:hlinkClick r:id="" action="ppaction://noaction" highlightClick="1"/>
          </p:cNvPr>
          <p:cNvSpPr>
            <a:spLocks noChangeArrowheads="1"/>
          </p:cNvSpPr>
          <p:nvPr/>
        </p:nvSpPr>
        <p:spPr bwMode="auto">
          <a:xfrm>
            <a:off x="8248650" y="374650"/>
            <a:ext cx="539750" cy="592138"/>
          </a:xfrm>
          <a:prstGeom prst="actionButtonDocument">
            <a:avLst/>
          </a:prstGeom>
          <a:solidFill>
            <a:srgbClr val="008080">
              <a:alpha val="43921"/>
            </a:srgbClr>
          </a:solidFill>
          <a:ln w="9525">
            <a:noFill/>
            <a:miter lim="800000"/>
            <a:headEnd/>
            <a:tailEnd/>
          </a:ln>
        </p:spPr>
        <p:txBody>
          <a:bodyPr wrap="none" anchor="ctr"/>
          <a:lstStyle/>
          <a:p>
            <a:pPr algn="ctr"/>
            <a:r>
              <a:rPr lang="en-US" sz="800">
                <a:solidFill>
                  <a:schemeClr val="bg1"/>
                </a:solidFill>
              </a:rPr>
              <a:t>Power</a:t>
            </a:r>
          </a:p>
          <a:p>
            <a:pPr algn="ctr"/>
            <a:r>
              <a:rPr lang="en-US" sz="800">
                <a:solidFill>
                  <a:schemeClr val="bg1"/>
                </a:solidFill>
              </a:rPr>
              <a:t>Point</a:t>
            </a:r>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0">
  <p:cSld>
    <p:bg>
      <p:bgPr>
        <a:solidFill>
          <a:srgbClr val="CCFF99"/>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19050" y="274638"/>
            <a:ext cx="8229600" cy="1143000"/>
          </a:xfrm>
        </p:spPr>
        <p:txBody>
          <a:bodyPr/>
          <a:lstStyle/>
          <a:p>
            <a:pPr eaLnBrk="1" hangingPunct="1"/>
            <a:r>
              <a:rPr lang="en-US" sz="3600" smtClean="0"/>
              <a:t>Nuts &amp; Bolts Stoichiometry Lab</a:t>
            </a:r>
          </a:p>
        </p:txBody>
      </p:sp>
      <p:sp>
        <p:nvSpPr>
          <p:cNvPr id="501763" name="Document"/>
          <p:cNvSpPr>
            <a:spLocks noChangeAspect="1" noEditPoints="1" noChangeArrowheads="1"/>
          </p:cNvSpPr>
          <p:nvPr/>
        </p:nvSpPr>
        <p:spPr bwMode="auto">
          <a:xfrm>
            <a:off x="1066800" y="1905000"/>
            <a:ext cx="812800" cy="10874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501764" name="Infopage"/>
          <p:cNvSpPr>
            <a:spLocks noChangeAspect="1" noEditPoints="1" noChangeArrowheads="1"/>
          </p:cNvSpPr>
          <p:nvPr/>
        </p:nvSpPr>
        <p:spPr bwMode="auto">
          <a:xfrm>
            <a:off x="1066800" y="3962400"/>
            <a:ext cx="812800" cy="1139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501765" name="File"/>
          <p:cNvSpPr>
            <a:spLocks noEditPoints="1" noChangeArrowheads="1"/>
          </p:cNvSpPr>
          <p:nvPr/>
        </p:nvSpPr>
        <p:spPr bwMode="auto">
          <a:xfrm>
            <a:off x="7391400" y="5638800"/>
            <a:ext cx="1371600" cy="8572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r>
              <a:rPr lang="en-US" i="1">
                <a:hlinkClick r:id="rId3" action="ppaction://hlinkfile"/>
              </a:rPr>
              <a:t>Keys</a:t>
            </a:r>
            <a:endParaRPr lang="en-US" i="1"/>
          </a:p>
          <a:p>
            <a:pPr>
              <a:defRPr/>
            </a:pPr>
            <a:endParaRPr lang="en-US">
              <a:solidFill>
                <a:srgbClr val="FF0000"/>
              </a:solidFill>
            </a:endParaRPr>
          </a:p>
          <a:p>
            <a:pPr>
              <a:defRPr/>
            </a:pPr>
            <a:endParaRPr lang="en-US"/>
          </a:p>
          <a:p>
            <a:pPr>
              <a:defRPr/>
            </a:pPr>
            <a:endParaRPr lang="en-US"/>
          </a:p>
          <a:p>
            <a:pPr>
              <a:defRPr/>
            </a:pPr>
            <a:endParaRPr lang="en-US"/>
          </a:p>
          <a:p>
            <a:pPr>
              <a:defRPr/>
            </a:pPr>
            <a:endParaRPr lang="en-US"/>
          </a:p>
        </p:txBody>
      </p:sp>
      <p:sp>
        <p:nvSpPr>
          <p:cNvPr id="162822" name="Rectangle 6"/>
          <p:cNvSpPr>
            <a:spLocks noChangeArrowheads="1"/>
          </p:cNvSpPr>
          <p:nvPr/>
        </p:nvSpPr>
        <p:spPr bwMode="auto">
          <a:xfrm>
            <a:off x="2209800" y="1981200"/>
            <a:ext cx="2538413" cy="457200"/>
          </a:xfrm>
          <a:prstGeom prst="rect">
            <a:avLst/>
          </a:prstGeom>
          <a:noFill/>
          <a:ln w="9525">
            <a:noFill/>
            <a:miter lim="800000"/>
            <a:headEnd/>
            <a:tailEnd/>
          </a:ln>
        </p:spPr>
        <p:txBody>
          <a:bodyPr wrap="none" anchor="ctr">
            <a:spAutoFit/>
          </a:bodyPr>
          <a:lstStyle/>
          <a:p>
            <a:r>
              <a:rPr lang="en-US" sz="2400">
                <a:hlinkClick r:id="rId4" action="ppaction://hlinkfile"/>
              </a:rPr>
              <a:t>Nuts &amp; Bolts Lab </a:t>
            </a:r>
            <a:endParaRPr lang="en-US"/>
          </a:p>
        </p:txBody>
      </p:sp>
      <p:sp>
        <p:nvSpPr>
          <p:cNvPr id="162823" name="Rectangle 7"/>
          <p:cNvSpPr>
            <a:spLocks noChangeArrowheads="1"/>
          </p:cNvSpPr>
          <p:nvPr/>
        </p:nvSpPr>
        <p:spPr bwMode="auto">
          <a:xfrm>
            <a:off x="2209800" y="4010025"/>
            <a:ext cx="2538413" cy="457200"/>
          </a:xfrm>
          <a:prstGeom prst="rect">
            <a:avLst/>
          </a:prstGeom>
          <a:noFill/>
          <a:ln w="9525">
            <a:noFill/>
            <a:miter lim="800000"/>
            <a:headEnd/>
            <a:tailEnd/>
          </a:ln>
        </p:spPr>
        <p:txBody>
          <a:bodyPr wrap="none" anchor="ctr">
            <a:spAutoFit/>
          </a:bodyPr>
          <a:lstStyle/>
          <a:p>
            <a:r>
              <a:rPr lang="en-US" sz="2400"/>
              <a:t>Nuts &amp; Bolts Lab </a:t>
            </a:r>
            <a:endParaRPr lang="en-US"/>
          </a:p>
        </p:txBody>
      </p:sp>
      <p:pic>
        <p:nvPicPr>
          <p:cNvPr id="162824" name="Picture 8" descr="nuts-and-bolts"/>
          <p:cNvPicPr>
            <a:picLocks noChangeAspect="1" noChangeArrowheads="1"/>
          </p:cNvPicPr>
          <p:nvPr/>
        </p:nvPicPr>
        <p:blipFill>
          <a:blip r:embed="rId5" cstate="print"/>
          <a:srcRect/>
          <a:stretch>
            <a:fillRect/>
          </a:stretch>
        </p:blipFill>
        <p:spPr bwMode="auto">
          <a:xfrm>
            <a:off x="7632700" y="222250"/>
            <a:ext cx="1323975" cy="114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0">
  <p:cSld>
    <p:bg>
      <p:bgPr>
        <a:solidFill>
          <a:srgbClr val="CCFF99"/>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en-US" sz="3600" smtClean="0"/>
              <a:t>Smore’s Lab</a:t>
            </a:r>
          </a:p>
        </p:txBody>
      </p:sp>
      <p:sp>
        <p:nvSpPr>
          <p:cNvPr id="425987" name="Document"/>
          <p:cNvSpPr>
            <a:spLocks noChangeAspect="1" noEditPoints="1" noChangeArrowheads="1"/>
          </p:cNvSpPr>
          <p:nvPr/>
        </p:nvSpPr>
        <p:spPr bwMode="auto">
          <a:xfrm>
            <a:off x="1066800" y="1905000"/>
            <a:ext cx="812800" cy="10874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425988" name="Infopage"/>
          <p:cNvSpPr>
            <a:spLocks noChangeAspect="1" noEditPoints="1" noChangeArrowheads="1"/>
          </p:cNvSpPr>
          <p:nvPr/>
        </p:nvSpPr>
        <p:spPr bwMode="auto">
          <a:xfrm>
            <a:off x="1066800" y="3962400"/>
            <a:ext cx="812800" cy="1139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425989" name="File"/>
          <p:cNvSpPr>
            <a:spLocks noEditPoints="1" noChangeArrowheads="1"/>
          </p:cNvSpPr>
          <p:nvPr/>
        </p:nvSpPr>
        <p:spPr bwMode="auto">
          <a:xfrm>
            <a:off x="7391400" y="5638800"/>
            <a:ext cx="1371600" cy="8572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r>
              <a:rPr lang="en-US" i="1">
                <a:hlinkClick r:id="rId3" action="ppaction://hlinkfile"/>
              </a:rPr>
              <a:t>Keys</a:t>
            </a:r>
            <a:endParaRPr lang="en-US" i="1"/>
          </a:p>
          <a:p>
            <a:pPr>
              <a:defRPr/>
            </a:pPr>
            <a:endParaRPr lang="en-US">
              <a:solidFill>
                <a:srgbClr val="FF0000"/>
              </a:solidFill>
            </a:endParaRPr>
          </a:p>
          <a:p>
            <a:pPr>
              <a:defRPr/>
            </a:pPr>
            <a:endParaRPr lang="en-US"/>
          </a:p>
          <a:p>
            <a:pPr>
              <a:defRPr/>
            </a:pPr>
            <a:endParaRPr lang="en-US"/>
          </a:p>
          <a:p>
            <a:pPr>
              <a:defRPr/>
            </a:pPr>
            <a:endParaRPr lang="en-US"/>
          </a:p>
          <a:p>
            <a:pPr>
              <a:defRPr/>
            </a:pPr>
            <a:endParaRPr lang="en-US"/>
          </a:p>
        </p:txBody>
      </p:sp>
      <p:sp>
        <p:nvSpPr>
          <p:cNvPr id="163846" name="Rectangle 6"/>
          <p:cNvSpPr>
            <a:spLocks noChangeArrowheads="1"/>
          </p:cNvSpPr>
          <p:nvPr/>
        </p:nvSpPr>
        <p:spPr bwMode="auto">
          <a:xfrm>
            <a:off x="2209800" y="1981200"/>
            <a:ext cx="1981200" cy="457200"/>
          </a:xfrm>
          <a:prstGeom prst="rect">
            <a:avLst/>
          </a:prstGeom>
          <a:noFill/>
          <a:ln w="9525">
            <a:noFill/>
            <a:miter lim="800000"/>
            <a:headEnd/>
            <a:tailEnd/>
          </a:ln>
        </p:spPr>
        <p:txBody>
          <a:bodyPr wrap="none" anchor="ctr">
            <a:spAutoFit/>
          </a:bodyPr>
          <a:lstStyle/>
          <a:p>
            <a:r>
              <a:rPr lang="en-US" sz="2400">
                <a:hlinkClick r:id="rId4" action="ppaction://hlinkfile"/>
              </a:rPr>
              <a:t>Smore’s Lab </a:t>
            </a:r>
            <a:endParaRPr lang="en-US"/>
          </a:p>
        </p:txBody>
      </p:sp>
      <p:sp>
        <p:nvSpPr>
          <p:cNvPr id="163847" name="Rectangle 7"/>
          <p:cNvSpPr>
            <a:spLocks noChangeArrowheads="1"/>
          </p:cNvSpPr>
          <p:nvPr/>
        </p:nvSpPr>
        <p:spPr bwMode="auto">
          <a:xfrm>
            <a:off x="2209800" y="4010025"/>
            <a:ext cx="1981200" cy="457200"/>
          </a:xfrm>
          <a:prstGeom prst="rect">
            <a:avLst/>
          </a:prstGeom>
          <a:noFill/>
          <a:ln w="9525">
            <a:noFill/>
            <a:miter lim="800000"/>
            <a:headEnd/>
            <a:tailEnd/>
          </a:ln>
        </p:spPr>
        <p:txBody>
          <a:bodyPr wrap="none" anchor="ctr">
            <a:spAutoFit/>
          </a:bodyPr>
          <a:lstStyle/>
          <a:p>
            <a:r>
              <a:rPr lang="en-US" sz="2400"/>
              <a:t>Smore’s Lab </a:t>
            </a:r>
            <a:endParaRPr lang="en-US"/>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0">
  <p:cSld>
    <p:bg>
      <p:bgPr>
        <a:solidFill>
          <a:srgbClr val="CCFF99"/>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en-US" sz="3600" smtClean="0"/>
              <a:t>Reactions of Copper Lab</a:t>
            </a:r>
          </a:p>
        </p:txBody>
      </p:sp>
      <p:sp>
        <p:nvSpPr>
          <p:cNvPr id="505859" name="Document"/>
          <p:cNvSpPr>
            <a:spLocks noChangeAspect="1" noEditPoints="1" noChangeArrowheads="1"/>
          </p:cNvSpPr>
          <p:nvPr/>
        </p:nvSpPr>
        <p:spPr bwMode="auto">
          <a:xfrm>
            <a:off x="1066800" y="1905000"/>
            <a:ext cx="812800" cy="10874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505860" name="Infopage"/>
          <p:cNvSpPr>
            <a:spLocks noChangeAspect="1" noEditPoints="1" noChangeArrowheads="1"/>
          </p:cNvSpPr>
          <p:nvPr/>
        </p:nvSpPr>
        <p:spPr bwMode="auto">
          <a:xfrm>
            <a:off x="1066800" y="3962400"/>
            <a:ext cx="812800" cy="1139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505861" name="File"/>
          <p:cNvSpPr>
            <a:spLocks noEditPoints="1" noChangeArrowheads="1"/>
          </p:cNvSpPr>
          <p:nvPr/>
        </p:nvSpPr>
        <p:spPr bwMode="auto">
          <a:xfrm>
            <a:off x="7391400" y="5638800"/>
            <a:ext cx="1371600" cy="8572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r>
              <a:rPr lang="en-US" i="1">
                <a:hlinkClick r:id="rId3" action="ppaction://hlinkfile"/>
              </a:rPr>
              <a:t>Keys</a:t>
            </a:r>
            <a:endParaRPr lang="en-US" i="1"/>
          </a:p>
          <a:p>
            <a:pPr>
              <a:defRPr/>
            </a:pPr>
            <a:endParaRPr lang="en-US">
              <a:solidFill>
                <a:srgbClr val="FF0000"/>
              </a:solidFill>
            </a:endParaRPr>
          </a:p>
          <a:p>
            <a:pPr>
              <a:defRPr/>
            </a:pPr>
            <a:endParaRPr lang="en-US"/>
          </a:p>
          <a:p>
            <a:pPr>
              <a:defRPr/>
            </a:pPr>
            <a:endParaRPr lang="en-US"/>
          </a:p>
          <a:p>
            <a:pPr>
              <a:defRPr/>
            </a:pPr>
            <a:endParaRPr lang="en-US"/>
          </a:p>
          <a:p>
            <a:pPr>
              <a:defRPr/>
            </a:pPr>
            <a:endParaRPr lang="en-US"/>
          </a:p>
        </p:txBody>
      </p:sp>
      <p:sp>
        <p:nvSpPr>
          <p:cNvPr id="164870" name="Rectangle 6"/>
          <p:cNvSpPr>
            <a:spLocks noChangeArrowheads="1"/>
          </p:cNvSpPr>
          <p:nvPr/>
        </p:nvSpPr>
        <p:spPr bwMode="auto">
          <a:xfrm>
            <a:off x="2209800" y="1981200"/>
            <a:ext cx="5541963" cy="457200"/>
          </a:xfrm>
          <a:prstGeom prst="rect">
            <a:avLst/>
          </a:prstGeom>
          <a:noFill/>
          <a:ln w="9525">
            <a:noFill/>
            <a:miter lim="800000"/>
            <a:headEnd/>
            <a:tailEnd/>
          </a:ln>
        </p:spPr>
        <p:txBody>
          <a:bodyPr wrap="none" anchor="ctr">
            <a:spAutoFit/>
          </a:bodyPr>
          <a:lstStyle/>
          <a:p>
            <a:r>
              <a:rPr lang="en-US" sz="2400">
                <a:hlinkClick r:id="rId4" action="ppaction://hlinkfile"/>
              </a:rPr>
              <a:t>Reactions of Copper and Percent Yield </a:t>
            </a:r>
            <a:endParaRPr lang="en-US"/>
          </a:p>
        </p:txBody>
      </p:sp>
      <p:sp>
        <p:nvSpPr>
          <p:cNvPr id="164871" name="Rectangle 7"/>
          <p:cNvSpPr>
            <a:spLocks noChangeArrowheads="1"/>
          </p:cNvSpPr>
          <p:nvPr/>
        </p:nvSpPr>
        <p:spPr bwMode="auto">
          <a:xfrm>
            <a:off x="2209800" y="4010025"/>
            <a:ext cx="5541963" cy="457200"/>
          </a:xfrm>
          <a:prstGeom prst="rect">
            <a:avLst/>
          </a:prstGeom>
          <a:noFill/>
          <a:ln w="9525">
            <a:noFill/>
            <a:miter lim="800000"/>
            <a:headEnd/>
            <a:tailEnd/>
          </a:ln>
        </p:spPr>
        <p:txBody>
          <a:bodyPr wrap="none" anchor="ctr">
            <a:spAutoFit/>
          </a:bodyPr>
          <a:lstStyle/>
          <a:p>
            <a:r>
              <a:rPr lang="en-US" sz="2400"/>
              <a:t>Reactions of Copper and Percent Yield </a:t>
            </a:r>
            <a:endParaRPr lang="en-US"/>
          </a:p>
        </p:txBody>
      </p:sp>
      <p:sp>
        <p:nvSpPr>
          <p:cNvPr id="164872" name="AutoShape 8">
            <a:hlinkClick r:id="rId5" action="ppaction://hlinkpres?slideindex=1&amp;slidetitle=Reactions of Copper" highlightClick="1"/>
          </p:cNvPr>
          <p:cNvSpPr>
            <a:spLocks noChangeArrowheads="1"/>
          </p:cNvSpPr>
          <p:nvPr/>
        </p:nvSpPr>
        <p:spPr bwMode="auto">
          <a:xfrm>
            <a:off x="8248650" y="374650"/>
            <a:ext cx="539750" cy="592138"/>
          </a:xfrm>
          <a:prstGeom prst="actionButtonDocument">
            <a:avLst/>
          </a:prstGeom>
          <a:solidFill>
            <a:srgbClr val="008080">
              <a:alpha val="43921"/>
            </a:srgbClr>
          </a:solidFill>
          <a:ln w="9525">
            <a:noFill/>
            <a:miter lim="800000"/>
            <a:headEnd/>
            <a:tailEnd/>
          </a:ln>
        </p:spPr>
        <p:txBody>
          <a:bodyPr wrap="none" anchor="ctr"/>
          <a:lstStyle/>
          <a:p>
            <a:pPr algn="ctr"/>
            <a:r>
              <a:rPr lang="en-US" sz="800">
                <a:solidFill>
                  <a:schemeClr val="bg1"/>
                </a:solidFill>
              </a:rPr>
              <a:t>Power</a:t>
            </a:r>
          </a:p>
          <a:p>
            <a:pPr algn="ctr"/>
            <a:r>
              <a:rPr lang="en-US" sz="800">
                <a:solidFill>
                  <a:schemeClr val="bg1"/>
                </a:solidFill>
              </a:rPr>
              <a:t>Point</a:t>
            </a:r>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0">
  <p:cSld>
    <p:bg>
      <p:bgPr>
        <a:solidFill>
          <a:srgbClr val="FF0000"/>
        </a:solidFill>
        <a:effectLst/>
      </p:bgPr>
    </p:bg>
    <p:spTree>
      <p:nvGrpSpPr>
        <p:cNvPr id="1" name=""/>
        <p:cNvGrpSpPr/>
        <p:nvPr/>
      </p:nvGrpSpPr>
      <p:grpSpPr>
        <a:xfrm>
          <a:off x="0" y="0"/>
          <a:ext cx="0" cy="0"/>
          <a:chOff x="0" y="0"/>
          <a:chExt cx="0" cy="0"/>
        </a:xfrm>
      </p:grpSpPr>
      <p:sp>
        <p:nvSpPr>
          <p:cNvPr id="375836" name="Text Box 28"/>
          <p:cNvSpPr txBox="1">
            <a:spLocks noChangeArrowheads="1"/>
          </p:cNvSpPr>
          <p:nvPr/>
        </p:nvSpPr>
        <p:spPr bwMode="auto">
          <a:xfrm>
            <a:off x="1370013" y="6215063"/>
            <a:ext cx="4248150" cy="366712"/>
          </a:xfrm>
          <a:prstGeom prst="rect">
            <a:avLst/>
          </a:prstGeom>
          <a:noFill/>
          <a:ln w="9525">
            <a:noFill/>
            <a:miter lim="800000"/>
            <a:headEnd/>
            <a:tailEnd/>
          </a:ln>
          <a:effectLst/>
        </p:spPr>
        <p:txBody>
          <a:bodyPr wrap="none">
            <a:spAutoFit/>
          </a:bodyPr>
          <a:lstStyle/>
          <a:p>
            <a:pPr>
              <a:defRPr/>
            </a:pPr>
            <a:r>
              <a:rPr lang="en-US" sz="1800">
                <a:solidFill>
                  <a:schemeClr val="bg1"/>
                </a:solidFill>
                <a:effectLst>
                  <a:outerShdw blurRad="38100" dist="38100" dir="2700000" algn="tl">
                    <a:srgbClr val="000000"/>
                  </a:outerShdw>
                </a:effectLst>
                <a:hlinkClick r:id="rId3" action="ppaction://hlinkfile"/>
              </a:rPr>
              <a:t>Worksheet</a:t>
            </a:r>
            <a:r>
              <a:rPr lang="en-US" sz="1800">
                <a:solidFill>
                  <a:schemeClr val="bg1"/>
                </a:solidFill>
                <a:effectLst>
                  <a:outerShdw blurRad="38100" dist="38100" dir="2700000" algn="tl">
                    <a:srgbClr val="000000"/>
                  </a:outerShdw>
                </a:effectLst>
              </a:rPr>
              <a:t> – </a:t>
            </a:r>
            <a:r>
              <a:rPr lang="en-US" sz="1800">
                <a:solidFill>
                  <a:schemeClr val="bg1"/>
                </a:solidFill>
                <a:effectLst>
                  <a:outerShdw blurRad="38100" dist="38100" dir="2700000" algn="tl">
                    <a:srgbClr val="000000"/>
                  </a:outerShdw>
                </a:effectLst>
                <a:hlinkClick r:id="rId4" action="ppaction://hlinkfile"/>
              </a:rPr>
              <a:t>visualizing limiting reactant</a:t>
            </a:r>
            <a:endParaRPr lang="en-US" sz="1800">
              <a:solidFill>
                <a:schemeClr val="bg1"/>
              </a:solidFill>
              <a:effectLst>
                <a:outerShdw blurRad="38100" dist="38100" dir="2700000" algn="tl">
                  <a:srgbClr val="000000"/>
                </a:outerShdw>
              </a:effectLst>
            </a:endParaRPr>
          </a:p>
        </p:txBody>
      </p:sp>
      <p:sp>
        <p:nvSpPr>
          <p:cNvPr id="375834" name="Text Box 26"/>
          <p:cNvSpPr txBox="1">
            <a:spLocks noChangeArrowheads="1"/>
          </p:cNvSpPr>
          <p:nvPr/>
        </p:nvSpPr>
        <p:spPr bwMode="auto">
          <a:xfrm>
            <a:off x="1382713" y="4691063"/>
            <a:ext cx="4540250" cy="366712"/>
          </a:xfrm>
          <a:prstGeom prst="rect">
            <a:avLst/>
          </a:prstGeom>
          <a:noFill/>
          <a:ln w="9525">
            <a:noFill/>
            <a:miter lim="800000"/>
            <a:headEnd/>
            <a:tailEnd/>
          </a:ln>
          <a:effectLst/>
        </p:spPr>
        <p:txBody>
          <a:bodyPr wrap="none">
            <a:spAutoFit/>
          </a:bodyPr>
          <a:lstStyle/>
          <a:p>
            <a:pPr>
              <a:defRPr/>
            </a:pPr>
            <a:r>
              <a:rPr lang="en-US" sz="1800">
                <a:solidFill>
                  <a:schemeClr val="bg1"/>
                </a:solidFill>
                <a:effectLst>
                  <a:outerShdw blurRad="38100" dist="38100" dir="2700000" algn="tl">
                    <a:srgbClr val="000000"/>
                  </a:outerShdw>
                </a:effectLst>
                <a:hlinkClick r:id="rId5" action="ppaction://hlinkfile"/>
              </a:rPr>
              <a:t>Worksheet</a:t>
            </a:r>
            <a:r>
              <a:rPr lang="en-US" sz="1800">
                <a:solidFill>
                  <a:schemeClr val="bg1"/>
                </a:solidFill>
                <a:effectLst>
                  <a:outerShdw blurRad="38100" dist="38100" dir="2700000" algn="tl">
                    <a:srgbClr val="000000"/>
                  </a:outerShdw>
                </a:effectLst>
              </a:rPr>
              <a:t> – </a:t>
            </a:r>
            <a:r>
              <a:rPr lang="en-US" sz="1800">
                <a:solidFill>
                  <a:schemeClr val="bg1"/>
                </a:solidFill>
                <a:effectLst>
                  <a:outerShdw blurRad="38100" dist="38100" dir="2700000" algn="tl">
                    <a:srgbClr val="000000"/>
                  </a:outerShdw>
                </a:effectLst>
                <a:hlinkClick r:id="rId6" action="ppaction://hlinkfile"/>
              </a:rPr>
              <a:t>moles and mass relationships</a:t>
            </a:r>
            <a:endParaRPr lang="en-US" sz="1800">
              <a:solidFill>
                <a:schemeClr val="bg1"/>
              </a:solidFill>
              <a:effectLst>
                <a:outerShdw blurRad="38100" dist="38100" dir="2700000" algn="tl">
                  <a:srgbClr val="000000"/>
                </a:outerShdw>
              </a:effectLst>
            </a:endParaRPr>
          </a:p>
        </p:txBody>
      </p:sp>
      <p:sp>
        <p:nvSpPr>
          <p:cNvPr id="165892" name="Rectangle 2"/>
          <p:cNvSpPr>
            <a:spLocks noGrp="1" noChangeArrowheads="1"/>
          </p:cNvSpPr>
          <p:nvPr>
            <p:ph type="title"/>
          </p:nvPr>
        </p:nvSpPr>
        <p:spPr/>
        <p:txBody>
          <a:bodyPr/>
          <a:lstStyle/>
          <a:p>
            <a:pPr eaLnBrk="1" hangingPunct="1"/>
            <a:r>
              <a:rPr lang="en-US" smtClean="0">
                <a:solidFill>
                  <a:schemeClr val="bg1"/>
                </a:solidFill>
              </a:rPr>
              <a:t>KEYS - Stoichiometry</a:t>
            </a:r>
          </a:p>
        </p:txBody>
      </p:sp>
      <p:sp>
        <p:nvSpPr>
          <p:cNvPr id="375811" name="Text Box 3"/>
          <p:cNvSpPr txBox="1">
            <a:spLocks noChangeArrowheads="1"/>
          </p:cNvSpPr>
          <p:nvPr/>
        </p:nvSpPr>
        <p:spPr bwMode="auto">
          <a:xfrm>
            <a:off x="1365250" y="1641475"/>
            <a:ext cx="3675063" cy="457200"/>
          </a:xfrm>
          <a:prstGeom prst="rect">
            <a:avLst/>
          </a:prstGeom>
          <a:noFill/>
          <a:ln w="9525">
            <a:noFill/>
            <a:miter lim="800000"/>
            <a:headEnd/>
            <a:tailEnd/>
          </a:ln>
          <a:effectLst/>
        </p:spPr>
        <p:txBody>
          <a:bodyPr wrap="none">
            <a:spAutoFit/>
          </a:bodyPr>
          <a:lstStyle/>
          <a:p>
            <a:pPr>
              <a:defRPr/>
            </a:pPr>
            <a:r>
              <a:rPr lang="en-US" sz="2400">
                <a:solidFill>
                  <a:schemeClr val="bg1"/>
                </a:solidFill>
                <a:effectLst>
                  <a:outerShdw blurRad="38100" dist="38100" dir="2700000" algn="tl">
                    <a:srgbClr val="000000"/>
                  </a:outerShdw>
                </a:effectLst>
                <a:hlinkClick r:id="rId7" action="ppaction://hlinkfile"/>
              </a:rPr>
              <a:t>Objectives</a:t>
            </a:r>
            <a:r>
              <a:rPr lang="en-US" sz="2400">
                <a:solidFill>
                  <a:schemeClr val="bg1"/>
                </a:solidFill>
                <a:effectLst>
                  <a:outerShdw blurRad="38100" dist="38100" dir="2700000" algn="tl">
                    <a:srgbClr val="000000"/>
                  </a:outerShdw>
                </a:effectLst>
              </a:rPr>
              <a:t> - stoichiometry</a:t>
            </a:r>
          </a:p>
        </p:txBody>
      </p:sp>
      <p:sp>
        <p:nvSpPr>
          <p:cNvPr id="375812" name="Text Box 4"/>
          <p:cNvSpPr txBox="1">
            <a:spLocks noChangeArrowheads="1"/>
          </p:cNvSpPr>
          <p:nvPr/>
        </p:nvSpPr>
        <p:spPr bwMode="auto">
          <a:xfrm>
            <a:off x="1371600" y="2057400"/>
            <a:ext cx="5099050" cy="457200"/>
          </a:xfrm>
          <a:prstGeom prst="rect">
            <a:avLst/>
          </a:prstGeom>
          <a:noFill/>
          <a:ln w="9525">
            <a:noFill/>
            <a:miter lim="800000"/>
            <a:headEnd/>
            <a:tailEnd/>
          </a:ln>
          <a:effectLst/>
        </p:spPr>
        <p:txBody>
          <a:bodyPr wrap="none">
            <a:spAutoFit/>
          </a:bodyPr>
          <a:lstStyle/>
          <a:p>
            <a:pPr>
              <a:defRPr/>
            </a:pPr>
            <a:r>
              <a:rPr lang="en-US" sz="2400">
                <a:solidFill>
                  <a:schemeClr val="bg1"/>
                </a:solidFill>
                <a:effectLst>
                  <a:outerShdw blurRad="38100" dist="38100" dir="2700000" algn="tl">
                    <a:srgbClr val="000000"/>
                  </a:outerShdw>
                </a:effectLst>
                <a:hlinkClick r:id="rId8" action="ppaction://hlinkfile"/>
              </a:rPr>
              <a:t>Objectives</a:t>
            </a:r>
            <a:r>
              <a:rPr lang="en-US" sz="2400">
                <a:solidFill>
                  <a:schemeClr val="bg1"/>
                </a:solidFill>
                <a:effectLst>
                  <a:outerShdw blurRad="38100" dist="38100" dir="2700000" algn="tl">
                    <a:srgbClr val="000000"/>
                  </a:outerShdw>
                </a:effectLst>
              </a:rPr>
              <a:t> - mole / chemical formula</a:t>
            </a:r>
          </a:p>
        </p:txBody>
      </p:sp>
      <p:sp>
        <p:nvSpPr>
          <p:cNvPr id="375821" name="Text Box 13"/>
          <p:cNvSpPr txBox="1">
            <a:spLocks noChangeArrowheads="1"/>
          </p:cNvSpPr>
          <p:nvPr/>
        </p:nvSpPr>
        <p:spPr bwMode="auto">
          <a:xfrm>
            <a:off x="6686550" y="6400800"/>
            <a:ext cx="2457450" cy="457200"/>
          </a:xfrm>
          <a:prstGeom prst="rect">
            <a:avLst/>
          </a:prstGeom>
          <a:noFill/>
          <a:ln w="9525">
            <a:noFill/>
            <a:miter lim="800000"/>
            <a:headEnd/>
            <a:tailEnd/>
          </a:ln>
          <a:effectLst/>
        </p:spPr>
        <p:txBody>
          <a:bodyPr wrap="none">
            <a:spAutoFit/>
          </a:bodyPr>
          <a:lstStyle/>
          <a:p>
            <a:pPr>
              <a:defRPr/>
            </a:pPr>
            <a:r>
              <a:rPr lang="en-US" sz="2400">
                <a:hlinkClick r:id="rId9" action="ppaction://hlinkfile"/>
              </a:rPr>
              <a:t>Outline</a:t>
            </a:r>
            <a:r>
              <a:rPr lang="en-US" sz="2400"/>
              <a:t> </a:t>
            </a:r>
            <a:r>
              <a:rPr lang="en-US" sz="2400">
                <a:solidFill>
                  <a:schemeClr val="bg1"/>
                </a:solidFill>
                <a:effectLst>
                  <a:outerShdw blurRad="38100" dist="38100" dir="2700000" algn="tl">
                    <a:srgbClr val="000000"/>
                  </a:outerShdw>
                </a:effectLst>
              </a:rPr>
              <a:t>(general)</a:t>
            </a:r>
          </a:p>
        </p:txBody>
      </p:sp>
      <p:sp>
        <p:nvSpPr>
          <p:cNvPr id="375822" name="Text Box 14"/>
          <p:cNvSpPr txBox="1">
            <a:spLocks noChangeArrowheads="1"/>
          </p:cNvSpPr>
          <p:nvPr/>
        </p:nvSpPr>
        <p:spPr bwMode="auto">
          <a:xfrm>
            <a:off x="1368425" y="2778125"/>
            <a:ext cx="2368550" cy="366713"/>
          </a:xfrm>
          <a:prstGeom prst="rect">
            <a:avLst/>
          </a:prstGeom>
          <a:noFill/>
          <a:ln w="9525">
            <a:noFill/>
            <a:miter lim="800000"/>
            <a:headEnd/>
            <a:tailEnd/>
          </a:ln>
          <a:effectLst/>
        </p:spPr>
        <p:txBody>
          <a:bodyPr wrap="none">
            <a:spAutoFit/>
          </a:bodyPr>
          <a:lstStyle/>
          <a:p>
            <a:pPr>
              <a:defRPr/>
            </a:pPr>
            <a:r>
              <a:rPr lang="en-US" sz="1800">
                <a:solidFill>
                  <a:schemeClr val="bg1"/>
                </a:solidFill>
                <a:effectLst>
                  <a:outerShdw blurRad="38100" dist="38100" dir="2700000" algn="tl">
                    <a:srgbClr val="000000"/>
                  </a:outerShdw>
                </a:effectLst>
                <a:hlinkClick r:id="rId10" action="ppaction://hlinkfile"/>
              </a:rPr>
              <a:t>Lab</a:t>
            </a:r>
            <a:r>
              <a:rPr lang="en-US" sz="1800">
                <a:solidFill>
                  <a:schemeClr val="bg1"/>
                </a:solidFill>
                <a:effectLst>
                  <a:outerShdw blurRad="38100" dist="38100" dir="2700000" algn="tl">
                    <a:srgbClr val="000000"/>
                  </a:outerShdw>
                </a:effectLst>
              </a:rPr>
              <a:t> - </a:t>
            </a:r>
            <a:r>
              <a:rPr lang="en-US" sz="1800">
                <a:solidFill>
                  <a:schemeClr val="bg1"/>
                </a:solidFill>
                <a:effectLst>
                  <a:outerShdw blurRad="38100" dist="38100" dir="2700000" algn="tl">
                    <a:srgbClr val="000000"/>
                  </a:outerShdw>
                </a:effectLst>
                <a:hlinkClick r:id="rId11" action="ppaction://hlinkpres?slideindex=1&amp;slidetitle="/>
              </a:rPr>
              <a:t>baking soda lab</a:t>
            </a:r>
            <a:endParaRPr lang="en-US" sz="1800">
              <a:solidFill>
                <a:schemeClr val="bg1"/>
              </a:solidFill>
              <a:effectLst>
                <a:outerShdw blurRad="38100" dist="38100" dir="2700000" algn="tl">
                  <a:srgbClr val="000000"/>
                </a:outerShdw>
              </a:effectLst>
            </a:endParaRPr>
          </a:p>
        </p:txBody>
      </p:sp>
      <p:sp>
        <p:nvSpPr>
          <p:cNvPr id="375823" name="Text Box 15"/>
          <p:cNvSpPr txBox="1">
            <a:spLocks noChangeArrowheads="1"/>
          </p:cNvSpPr>
          <p:nvPr/>
        </p:nvSpPr>
        <p:spPr bwMode="auto">
          <a:xfrm>
            <a:off x="1366838" y="3133725"/>
            <a:ext cx="4895850" cy="366713"/>
          </a:xfrm>
          <a:prstGeom prst="rect">
            <a:avLst/>
          </a:prstGeom>
          <a:noFill/>
          <a:ln w="9525">
            <a:noFill/>
            <a:miter lim="800000"/>
            <a:headEnd/>
            <a:tailEnd/>
          </a:ln>
          <a:effectLst/>
        </p:spPr>
        <p:txBody>
          <a:bodyPr wrap="none">
            <a:spAutoFit/>
          </a:bodyPr>
          <a:lstStyle/>
          <a:p>
            <a:pPr>
              <a:defRPr/>
            </a:pPr>
            <a:r>
              <a:rPr lang="en-US" sz="1800">
                <a:solidFill>
                  <a:schemeClr val="bg1"/>
                </a:solidFill>
                <a:effectLst>
                  <a:outerShdw blurRad="38100" dist="38100" dir="2700000" algn="tl">
                    <a:srgbClr val="000000"/>
                  </a:outerShdw>
                </a:effectLst>
                <a:hlinkClick r:id="rId12" action="ppaction://hlinkfile"/>
              </a:rPr>
              <a:t>Worksheet</a:t>
            </a:r>
            <a:r>
              <a:rPr lang="en-US" sz="1800">
                <a:solidFill>
                  <a:schemeClr val="bg1"/>
                </a:solidFill>
                <a:effectLst>
                  <a:outerShdw blurRad="38100" dist="38100" dir="2700000" algn="tl">
                    <a:srgbClr val="000000"/>
                  </a:outerShdw>
                </a:effectLst>
              </a:rPr>
              <a:t> - careers in chemistry: farming  </a:t>
            </a:r>
            <a:r>
              <a:rPr lang="en-US" sz="1800">
                <a:solidFill>
                  <a:schemeClr val="bg1"/>
                </a:solidFill>
                <a:effectLst>
                  <a:outerShdw blurRad="38100" dist="38100" dir="2700000" algn="tl">
                    <a:srgbClr val="000000"/>
                  </a:outerShdw>
                </a:effectLst>
                <a:hlinkClick r:id="rId13" action="ppaction://hlinkfile"/>
              </a:rPr>
              <a:t>key</a:t>
            </a:r>
            <a:endParaRPr lang="en-US" sz="1800">
              <a:solidFill>
                <a:schemeClr val="bg1"/>
              </a:solidFill>
              <a:effectLst>
                <a:outerShdw blurRad="38100" dist="38100" dir="2700000" algn="tl">
                  <a:srgbClr val="000000"/>
                </a:outerShdw>
              </a:effectLst>
            </a:endParaRPr>
          </a:p>
        </p:txBody>
      </p:sp>
      <p:sp>
        <p:nvSpPr>
          <p:cNvPr id="375824" name="Text Box 16"/>
          <p:cNvSpPr txBox="1">
            <a:spLocks noChangeArrowheads="1"/>
          </p:cNvSpPr>
          <p:nvPr/>
        </p:nvSpPr>
        <p:spPr bwMode="auto">
          <a:xfrm>
            <a:off x="1368425" y="3524250"/>
            <a:ext cx="4997450" cy="366713"/>
          </a:xfrm>
          <a:prstGeom prst="rect">
            <a:avLst/>
          </a:prstGeom>
          <a:noFill/>
          <a:ln w="9525">
            <a:noFill/>
            <a:miter lim="800000"/>
            <a:headEnd/>
            <a:tailEnd/>
          </a:ln>
          <a:effectLst/>
        </p:spPr>
        <p:txBody>
          <a:bodyPr wrap="none">
            <a:spAutoFit/>
          </a:bodyPr>
          <a:lstStyle/>
          <a:p>
            <a:pPr>
              <a:defRPr/>
            </a:pPr>
            <a:r>
              <a:rPr lang="en-US" sz="1800">
                <a:solidFill>
                  <a:schemeClr val="bg1"/>
                </a:solidFill>
                <a:effectLst>
                  <a:outerShdw blurRad="38100" dist="38100" dir="2700000" algn="tl">
                    <a:srgbClr val="000000"/>
                  </a:outerShdw>
                </a:effectLst>
                <a:hlinkClick r:id="rId14" action="ppaction://hlinkfile"/>
              </a:rPr>
              <a:t>Worksheet</a:t>
            </a:r>
            <a:r>
              <a:rPr lang="en-US" sz="1800">
                <a:solidFill>
                  <a:schemeClr val="bg1"/>
                </a:solidFill>
                <a:effectLst>
                  <a:outerShdw blurRad="38100" dist="38100" dir="2700000" algn="tl">
                    <a:srgbClr val="000000"/>
                  </a:outerShdw>
                </a:effectLst>
              </a:rPr>
              <a:t> - careers in chemistry: dentistry  </a:t>
            </a:r>
            <a:r>
              <a:rPr lang="en-US" sz="1800">
                <a:solidFill>
                  <a:schemeClr val="bg1"/>
                </a:solidFill>
                <a:effectLst>
                  <a:outerShdw blurRad="38100" dist="38100" dir="2700000" algn="tl">
                    <a:srgbClr val="000000"/>
                  </a:outerShdw>
                </a:effectLst>
                <a:hlinkClick r:id="rId15" action="ppaction://hlinkfile"/>
              </a:rPr>
              <a:t>key</a:t>
            </a:r>
            <a:endParaRPr lang="en-US" sz="1800">
              <a:solidFill>
                <a:schemeClr val="bg1"/>
              </a:solidFill>
              <a:effectLst>
                <a:outerShdw blurRad="38100" dist="38100" dir="2700000" algn="tl">
                  <a:srgbClr val="000000"/>
                </a:outerShdw>
              </a:effectLst>
            </a:endParaRPr>
          </a:p>
        </p:txBody>
      </p:sp>
      <p:sp>
        <p:nvSpPr>
          <p:cNvPr id="375825" name="Text Box 17"/>
          <p:cNvSpPr txBox="1">
            <a:spLocks noChangeArrowheads="1"/>
          </p:cNvSpPr>
          <p:nvPr/>
        </p:nvSpPr>
        <p:spPr bwMode="auto">
          <a:xfrm>
            <a:off x="1368425" y="3921125"/>
            <a:ext cx="3371850" cy="366713"/>
          </a:xfrm>
          <a:prstGeom prst="rect">
            <a:avLst/>
          </a:prstGeom>
          <a:noFill/>
          <a:ln w="9525">
            <a:noFill/>
            <a:miter lim="800000"/>
            <a:headEnd/>
            <a:tailEnd/>
          </a:ln>
          <a:effectLst/>
        </p:spPr>
        <p:txBody>
          <a:bodyPr wrap="none">
            <a:spAutoFit/>
          </a:bodyPr>
          <a:lstStyle/>
          <a:p>
            <a:pPr>
              <a:defRPr/>
            </a:pPr>
            <a:r>
              <a:rPr lang="en-US" sz="1800">
                <a:solidFill>
                  <a:schemeClr val="bg1"/>
                </a:solidFill>
                <a:effectLst>
                  <a:outerShdw blurRad="38100" dist="38100" dir="2700000" algn="tl">
                    <a:srgbClr val="000000"/>
                  </a:outerShdw>
                </a:effectLst>
                <a:hlinkClick r:id="rId16" action="ppaction://hlinkfile"/>
              </a:rPr>
              <a:t>Worksheet</a:t>
            </a:r>
            <a:r>
              <a:rPr lang="en-US" sz="1800">
                <a:solidFill>
                  <a:schemeClr val="bg1"/>
                </a:solidFill>
                <a:effectLst>
                  <a:outerShdw blurRad="38100" dist="38100" dir="2700000" algn="tl">
                    <a:srgbClr val="000000"/>
                  </a:outerShdw>
                </a:effectLst>
              </a:rPr>
              <a:t> - easy stoichiometry</a:t>
            </a:r>
          </a:p>
        </p:txBody>
      </p:sp>
      <p:sp>
        <p:nvSpPr>
          <p:cNvPr id="375826" name="Text Box 18"/>
          <p:cNvSpPr txBox="1">
            <a:spLocks noChangeArrowheads="1"/>
          </p:cNvSpPr>
          <p:nvPr/>
        </p:nvSpPr>
        <p:spPr bwMode="auto">
          <a:xfrm>
            <a:off x="1370013" y="4311650"/>
            <a:ext cx="2178050" cy="366713"/>
          </a:xfrm>
          <a:prstGeom prst="rect">
            <a:avLst/>
          </a:prstGeom>
          <a:noFill/>
          <a:ln w="9525">
            <a:noFill/>
            <a:miter lim="800000"/>
            <a:headEnd/>
            <a:tailEnd/>
          </a:ln>
          <a:effectLst/>
        </p:spPr>
        <p:txBody>
          <a:bodyPr wrap="none">
            <a:spAutoFit/>
          </a:bodyPr>
          <a:lstStyle/>
          <a:p>
            <a:pPr>
              <a:defRPr/>
            </a:pPr>
            <a:r>
              <a:rPr lang="en-US" sz="1800">
                <a:solidFill>
                  <a:schemeClr val="bg1"/>
                </a:solidFill>
                <a:effectLst>
                  <a:outerShdw blurRad="38100" dist="38100" dir="2700000" algn="tl">
                    <a:srgbClr val="000000"/>
                  </a:outerShdw>
                </a:effectLst>
                <a:hlinkClick r:id="rId17" action="ppaction://hlinkfile"/>
              </a:rPr>
              <a:t>Worksheet</a:t>
            </a:r>
            <a:r>
              <a:rPr lang="en-US" sz="1800">
                <a:solidFill>
                  <a:schemeClr val="bg1"/>
                </a:solidFill>
                <a:effectLst>
                  <a:outerShdw blurRad="38100" dist="38100" dir="2700000" algn="tl">
                    <a:srgbClr val="000000"/>
                  </a:outerShdw>
                </a:effectLst>
              </a:rPr>
              <a:t> - </a:t>
            </a:r>
            <a:r>
              <a:rPr lang="en-US" sz="1800">
                <a:solidFill>
                  <a:schemeClr val="bg1"/>
                </a:solidFill>
                <a:effectLst>
                  <a:outerShdw blurRad="38100" dist="38100" dir="2700000" algn="tl">
                    <a:srgbClr val="000000"/>
                  </a:outerShdw>
                </a:effectLst>
                <a:hlinkClick r:id="rId18" action="ppaction://hlinkfile"/>
              </a:rPr>
              <a:t>energy</a:t>
            </a:r>
            <a:endParaRPr lang="en-US" sz="1800">
              <a:solidFill>
                <a:schemeClr val="bg1"/>
              </a:solidFill>
              <a:effectLst>
                <a:outerShdw blurRad="38100" dist="38100" dir="2700000" algn="tl">
                  <a:srgbClr val="000000"/>
                </a:outerShdw>
              </a:effectLst>
            </a:endParaRPr>
          </a:p>
        </p:txBody>
      </p:sp>
      <p:sp>
        <p:nvSpPr>
          <p:cNvPr id="375828" name="Text Box 20"/>
          <p:cNvSpPr txBox="1">
            <a:spLocks noChangeArrowheads="1"/>
          </p:cNvSpPr>
          <p:nvPr/>
        </p:nvSpPr>
        <p:spPr bwMode="auto">
          <a:xfrm>
            <a:off x="1377950" y="5089525"/>
            <a:ext cx="4603750" cy="366713"/>
          </a:xfrm>
          <a:prstGeom prst="rect">
            <a:avLst/>
          </a:prstGeom>
          <a:noFill/>
          <a:ln w="9525">
            <a:noFill/>
            <a:miter lim="800000"/>
            <a:headEnd/>
            <a:tailEnd/>
          </a:ln>
          <a:effectLst/>
        </p:spPr>
        <p:txBody>
          <a:bodyPr wrap="none">
            <a:spAutoFit/>
          </a:bodyPr>
          <a:lstStyle/>
          <a:p>
            <a:pPr>
              <a:defRPr/>
            </a:pPr>
            <a:r>
              <a:rPr lang="en-US" sz="1800">
                <a:solidFill>
                  <a:schemeClr val="bg1"/>
                </a:solidFill>
                <a:effectLst>
                  <a:outerShdw blurRad="38100" dist="38100" dir="2700000" algn="tl">
                    <a:srgbClr val="000000"/>
                  </a:outerShdw>
                </a:effectLst>
                <a:hlinkClick r:id="rId19" action="ppaction://hlinkfile"/>
              </a:rPr>
              <a:t>Worksheet</a:t>
            </a:r>
            <a:r>
              <a:rPr lang="en-US" sz="1800">
                <a:solidFill>
                  <a:schemeClr val="bg1"/>
                </a:solidFill>
                <a:effectLst>
                  <a:outerShdw blurRad="38100" dist="38100" dir="2700000" algn="tl">
                    <a:srgbClr val="000000"/>
                  </a:outerShdw>
                </a:effectLst>
              </a:rPr>
              <a:t> – </a:t>
            </a:r>
            <a:r>
              <a:rPr lang="en-US" sz="1800">
                <a:solidFill>
                  <a:schemeClr val="bg1"/>
                </a:solidFill>
                <a:effectLst>
                  <a:outerShdw blurRad="38100" dist="38100" dir="2700000" algn="tl">
                    <a:srgbClr val="000000"/>
                  </a:outerShdw>
                </a:effectLst>
                <a:hlinkClick r:id="rId20" action="ppaction://hlinkfile"/>
              </a:rPr>
              <a:t>percent yield</a:t>
            </a:r>
            <a:r>
              <a:rPr lang="en-US" sz="1800">
                <a:solidFill>
                  <a:schemeClr val="bg1"/>
                </a:solidFill>
                <a:effectLst>
                  <a:outerShdw blurRad="38100" dist="38100" dir="2700000" algn="tl">
                    <a:srgbClr val="000000"/>
                  </a:outerShdw>
                </a:effectLst>
              </a:rPr>
              <a:t> limiting reactants</a:t>
            </a:r>
          </a:p>
        </p:txBody>
      </p:sp>
      <p:sp>
        <p:nvSpPr>
          <p:cNvPr id="375829" name="Text Box 21"/>
          <p:cNvSpPr txBox="1">
            <a:spLocks noChangeArrowheads="1"/>
          </p:cNvSpPr>
          <p:nvPr/>
        </p:nvSpPr>
        <p:spPr bwMode="auto">
          <a:xfrm>
            <a:off x="1379538" y="5480050"/>
            <a:ext cx="4273550" cy="366713"/>
          </a:xfrm>
          <a:prstGeom prst="rect">
            <a:avLst/>
          </a:prstGeom>
          <a:noFill/>
          <a:ln w="9525">
            <a:noFill/>
            <a:miter lim="800000"/>
            <a:headEnd/>
            <a:tailEnd/>
          </a:ln>
          <a:effectLst/>
        </p:spPr>
        <p:txBody>
          <a:bodyPr wrap="none">
            <a:spAutoFit/>
          </a:bodyPr>
          <a:lstStyle/>
          <a:p>
            <a:pPr>
              <a:defRPr/>
            </a:pPr>
            <a:r>
              <a:rPr lang="en-US" sz="1800">
                <a:solidFill>
                  <a:schemeClr val="bg1"/>
                </a:solidFill>
                <a:effectLst>
                  <a:outerShdw blurRad="38100" dist="38100" dir="2700000" algn="tl">
                    <a:srgbClr val="000000"/>
                  </a:outerShdw>
                </a:effectLst>
                <a:hlinkClick r:id="rId21" action="ppaction://hlinkfile"/>
              </a:rPr>
              <a:t>Worksheet</a:t>
            </a:r>
            <a:r>
              <a:rPr lang="en-US" sz="1800">
                <a:solidFill>
                  <a:schemeClr val="bg1"/>
                </a:solidFill>
                <a:effectLst>
                  <a:outerShdw blurRad="38100" dist="38100" dir="2700000" algn="tl">
                    <a:srgbClr val="000000"/>
                  </a:outerShdw>
                </a:effectLst>
              </a:rPr>
              <a:t> - </a:t>
            </a:r>
            <a:r>
              <a:rPr lang="en-US" sz="1800">
                <a:solidFill>
                  <a:schemeClr val="bg1"/>
                </a:solidFill>
                <a:effectLst>
                  <a:outerShdw blurRad="38100" dist="38100" dir="2700000" algn="tl">
                    <a:srgbClr val="000000"/>
                  </a:outerShdw>
                </a:effectLst>
                <a:hlinkClick r:id="rId22" action="ppaction://hlinkfile"/>
              </a:rPr>
              <a:t>stoichiometry problems 1</a:t>
            </a:r>
            <a:r>
              <a:rPr lang="en-US" sz="1800">
                <a:solidFill>
                  <a:schemeClr val="bg1"/>
                </a:solidFill>
                <a:effectLst>
                  <a:outerShdw blurRad="38100" dist="38100" dir="2700000" algn="tl">
                    <a:srgbClr val="000000"/>
                  </a:outerShdw>
                </a:effectLst>
              </a:rPr>
              <a:t>  </a:t>
            </a:r>
            <a:r>
              <a:rPr lang="en-US" sz="1800">
                <a:solidFill>
                  <a:schemeClr val="bg1"/>
                </a:solidFill>
                <a:effectLst>
                  <a:outerShdw blurRad="38100" dist="38100" dir="2700000" algn="tl">
                    <a:srgbClr val="000000"/>
                  </a:outerShdw>
                </a:effectLst>
                <a:hlinkClick r:id="rId23" action="ppaction://hlinkfile"/>
              </a:rPr>
              <a:t>2</a:t>
            </a:r>
            <a:endParaRPr lang="en-US" sz="1800">
              <a:solidFill>
                <a:schemeClr val="bg1"/>
              </a:solidFill>
              <a:effectLst>
                <a:outerShdw blurRad="38100" dist="38100" dir="2700000" algn="tl">
                  <a:srgbClr val="000000"/>
                </a:outerShdw>
              </a:effectLst>
            </a:endParaRPr>
          </a:p>
        </p:txBody>
      </p:sp>
      <p:sp>
        <p:nvSpPr>
          <p:cNvPr id="375830" name="Text Box 22"/>
          <p:cNvSpPr txBox="1">
            <a:spLocks noChangeArrowheads="1"/>
          </p:cNvSpPr>
          <p:nvPr/>
        </p:nvSpPr>
        <p:spPr bwMode="auto">
          <a:xfrm>
            <a:off x="6270625" y="5335588"/>
            <a:ext cx="2901950" cy="366712"/>
          </a:xfrm>
          <a:prstGeom prst="rect">
            <a:avLst/>
          </a:prstGeom>
          <a:noFill/>
          <a:ln w="9525">
            <a:noFill/>
            <a:miter lim="800000"/>
            <a:headEnd/>
            <a:tailEnd/>
          </a:ln>
          <a:effectLst/>
        </p:spPr>
        <p:txBody>
          <a:bodyPr wrap="none">
            <a:spAutoFit/>
          </a:bodyPr>
          <a:lstStyle/>
          <a:p>
            <a:pPr>
              <a:defRPr/>
            </a:pPr>
            <a:r>
              <a:rPr lang="en-US" sz="1800">
                <a:solidFill>
                  <a:schemeClr val="bg1"/>
                </a:solidFill>
                <a:effectLst>
                  <a:outerShdw blurRad="38100" dist="38100" dir="2700000" algn="tl">
                    <a:srgbClr val="000000"/>
                  </a:outerShdw>
                </a:effectLst>
                <a:hlinkClick r:id="rId24" action="ppaction://hlinkfile"/>
              </a:rPr>
              <a:t>Worksheet</a:t>
            </a:r>
            <a:r>
              <a:rPr lang="en-US" sz="1800">
                <a:solidFill>
                  <a:schemeClr val="bg1"/>
                </a:solidFill>
                <a:effectLst>
                  <a:outerShdw blurRad="38100" dist="38100" dir="2700000" algn="tl">
                    <a:srgbClr val="000000"/>
                  </a:outerShdw>
                </a:effectLst>
              </a:rPr>
              <a:t> - lecture outline</a:t>
            </a:r>
          </a:p>
        </p:txBody>
      </p:sp>
      <p:sp>
        <p:nvSpPr>
          <p:cNvPr id="375832" name="Text Box 24"/>
          <p:cNvSpPr txBox="1">
            <a:spLocks noChangeArrowheads="1"/>
          </p:cNvSpPr>
          <p:nvPr/>
        </p:nvSpPr>
        <p:spPr bwMode="auto">
          <a:xfrm>
            <a:off x="1384300" y="5854700"/>
            <a:ext cx="3244850" cy="366713"/>
          </a:xfrm>
          <a:prstGeom prst="rect">
            <a:avLst/>
          </a:prstGeom>
          <a:noFill/>
          <a:ln w="9525">
            <a:noFill/>
            <a:miter lim="800000"/>
            <a:headEnd/>
            <a:tailEnd/>
          </a:ln>
          <a:effectLst/>
        </p:spPr>
        <p:txBody>
          <a:bodyPr wrap="none">
            <a:spAutoFit/>
          </a:bodyPr>
          <a:lstStyle/>
          <a:p>
            <a:pPr>
              <a:defRPr/>
            </a:pPr>
            <a:r>
              <a:rPr lang="en-US" sz="1800">
                <a:solidFill>
                  <a:schemeClr val="bg1"/>
                </a:solidFill>
                <a:effectLst>
                  <a:outerShdw blurRad="38100" dist="38100" dir="2700000" algn="tl">
                    <a:srgbClr val="000000"/>
                  </a:outerShdw>
                </a:effectLst>
                <a:hlinkClick r:id="rId25" action="ppaction://hlinkfile"/>
              </a:rPr>
              <a:t>Worksheet</a:t>
            </a:r>
            <a:r>
              <a:rPr lang="en-US" sz="1800">
                <a:solidFill>
                  <a:schemeClr val="bg1"/>
                </a:solidFill>
                <a:effectLst>
                  <a:outerShdw blurRad="38100" dist="38100" dir="2700000" algn="tl">
                    <a:srgbClr val="000000"/>
                  </a:outerShdw>
                </a:effectLst>
              </a:rPr>
              <a:t> – limiting reactants</a:t>
            </a:r>
          </a:p>
        </p:txBody>
      </p:sp>
      <p:sp>
        <p:nvSpPr>
          <p:cNvPr id="375833" name="Text Box 25"/>
          <p:cNvSpPr txBox="1">
            <a:spLocks noChangeArrowheads="1"/>
          </p:cNvSpPr>
          <p:nvPr/>
        </p:nvSpPr>
        <p:spPr bwMode="auto">
          <a:xfrm>
            <a:off x="3683000" y="4279900"/>
            <a:ext cx="2228850" cy="366713"/>
          </a:xfrm>
          <a:prstGeom prst="rect">
            <a:avLst/>
          </a:prstGeom>
          <a:noFill/>
          <a:ln w="9525">
            <a:noFill/>
            <a:miter lim="800000"/>
            <a:headEnd/>
            <a:tailEnd/>
          </a:ln>
          <a:effectLst/>
        </p:spPr>
        <p:txBody>
          <a:bodyPr wrap="none">
            <a:spAutoFit/>
          </a:bodyPr>
          <a:lstStyle/>
          <a:p>
            <a:pPr>
              <a:defRPr/>
            </a:pPr>
            <a:r>
              <a:rPr lang="en-US" sz="1800">
                <a:solidFill>
                  <a:schemeClr val="bg1"/>
                </a:solidFill>
                <a:effectLst>
                  <a:outerShdw blurRad="38100" dist="38100" dir="2700000" algn="tl">
                    <a:srgbClr val="000000"/>
                  </a:outerShdw>
                </a:effectLst>
                <a:hlinkClick r:id="rId26" action="ppaction://hlinkfile"/>
              </a:rPr>
              <a:t>Worksheet</a:t>
            </a:r>
            <a:r>
              <a:rPr lang="en-US" sz="1800">
                <a:solidFill>
                  <a:schemeClr val="bg1"/>
                </a:solidFill>
                <a:effectLst>
                  <a:outerShdw blurRad="38100" dist="38100" dir="2700000" algn="tl">
                    <a:srgbClr val="000000"/>
                  </a:outerShdw>
                </a:effectLst>
              </a:rPr>
              <a:t> - generic</a:t>
            </a:r>
          </a:p>
        </p:txBody>
      </p:sp>
      <p:sp>
        <p:nvSpPr>
          <p:cNvPr id="375835" name="Text Box 27"/>
          <p:cNvSpPr txBox="1">
            <a:spLocks noChangeArrowheads="1"/>
          </p:cNvSpPr>
          <p:nvPr/>
        </p:nvSpPr>
        <p:spPr bwMode="auto">
          <a:xfrm>
            <a:off x="3968750" y="2747963"/>
            <a:ext cx="2241550" cy="366712"/>
          </a:xfrm>
          <a:prstGeom prst="rect">
            <a:avLst/>
          </a:prstGeom>
          <a:noFill/>
          <a:ln w="9525">
            <a:noFill/>
            <a:miter lim="800000"/>
            <a:headEnd/>
            <a:tailEnd/>
          </a:ln>
          <a:effectLst/>
        </p:spPr>
        <p:txBody>
          <a:bodyPr wrap="none">
            <a:spAutoFit/>
          </a:bodyPr>
          <a:lstStyle/>
          <a:p>
            <a:pPr>
              <a:defRPr/>
            </a:pPr>
            <a:r>
              <a:rPr lang="en-US" sz="1800">
                <a:solidFill>
                  <a:schemeClr val="bg1"/>
                </a:solidFill>
                <a:effectLst>
                  <a:outerShdw blurRad="38100" dist="38100" dir="2700000" algn="tl">
                    <a:srgbClr val="000000"/>
                  </a:outerShdw>
                </a:effectLst>
                <a:hlinkClick r:id="rId27" action="ppaction://hlinkfile"/>
              </a:rPr>
              <a:t>Lab</a:t>
            </a:r>
            <a:r>
              <a:rPr lang="en-US" sz="1800">
                <a:solidFill>
                  <a:schemeClr val="bg1"/>
                </a:solidFill>
                <a:effectLst>
                  <a:outerShdw blurRad="38100" dist="38100" dir="2700000" algn="tl">
                    <a:srgbClr val="000000"/>
                  </a:outerShdw>
                </a:effectLst>
              </a:rPr>
              <a:t> – nuts and bolts</a:t>
            </a:r>
          </a:p>
        </p:txBody>
      </p:sp>
      <p:sp>
        <p:nvSpPr>
          <p:cNvPr id="165907" name="Text Box 29"/>
          <p:cNvSpPr txBox="1">
            <a:spLocks noChangeArrowheads="1"/>
          </p:cNvSpPr>
          <p:nvPr/>
        </p:nvSpPr>
        <p:spPr bwMode="auto">
          <a:xfrm>
            <a:off x="6424613" y="2746375"/>
            <a:ext cx="1784350" cy="366713"/>
          </a:xfrm>
          <a:prstGeom prst="rect">
            <a:avLst/>
          </a:prstGeom>
          <a:noFill/>
          <a:ln w="15875">
            <a:noFill/>
            <a:miter lim="800000"/>
            <a:headEnd/>
            <a:tailEnd/>
          </a:ln>
        </p:spPr>
        <p:txBody>
          <a:bodyPr wrap="none">
            <a:spAutoFit/>
          </a:bodyPr>
          <a:lstStyle/>
          <a:p>
            <a:r>
              <a:rPr lang="en-US" sz="1800">
                <a:hlinkClick r:id="rId28" action="ppaction://hlinkfile"/>
              </a:rPr>
              <a:t>S’mores activity</a:t>
            </a:r>
            <a:endParaRPr lang="en-US"/>
          </a:p>
        </p:txBody>
      </p:sp>
      <p:sp>
        <p:nvSpPr>
          <p:cNvPr id="375838" name="Text Box 30"/>
          <p:cNvSpPr txBox="1">
            <a:spLocks noChangeArrowheads="1"/>
          </p:cNvSpPr>
          <p:nvPr/>
        </p:nvSpPr>
        <p:spPr bwMode="auto">
          <a:xfrm>
            <a:off x="6262688" y="5707063"/>
            <a:ext cx="2305050" cy="366712"/>
          </a:xfrm>
          <a:prstGeom prst="rect">
            <a:avLst/>
          </a:prstGeom>
          <a:noFill/>
          <a:ln w="9525">
            <a:noFill/>
            <a:miter lim="800000"/>
            <a:headEnd/>
            <a:tailEnd/>
          </a:ln>
          <a:effectLst/>
        </p:spPr>
        <p:txBody>
          <a:bodyPr wrap="none">
            <a:spAutoFit/>
          </a:bodyPr>
          <a:lstStyle/>
          <a:p>
            <a:pPr>
              <a:defRPr/>
            </a:pPr>
            <a:r>
              <a:rPr lang="en-US" sz="1800">
                <a:solidFill>
                  <a:schemeClr val="bg1"/>
                </a:solidFill>
                <a:effectLst>
                  <a:outerShdw blurRad="38100" dist="38100" dir="2700000" algn="tl">
                    <a:srgbClr val="000000"/>
                  </a:outerShdw>
                </a:effectLst>
                <a:hlinkClick r:id="rId29" action="ppaction://hlinkfile"/>
              </a:rPr>
              <a:t>Textbook</a:t>
            </a:r>
            <a:r>
              <a:rPr lang="en-US" sz="1800">
                <a:solidFill>
                  <a:schemeClr val="bg1"/>
                </a:solidFill>
                <a:effectLst>
                  <a:outerShdw blurRad="38100" dist="38100" dir="2700000" algn="tl">
                    <a:srgbClr val="000000"/>
                  </a:outerShdw>
                </a:effectLst>
              </a:rPr>
              <a:t> - </a:t>
            </a:r>
            <a:r>
              <a:rPr lang="en-US" sz="1800">
                <a:solidFill>
                  <a:schemeClr val="bg1"/>
                </a:solidFill>
                <a:effectLst>
                  <a:outerShdw blurRad="38100" dist="38100" dir="2700000" algn="tl">
                    <a:srgbClr val="000000"/>
                  </a:outerShdw>
                </a:effectLst>
                <a:hlinkClick r:id="rId30" action="ppaction://hlinkfile"/>
              </a:rPr>
              <a:t>questions</a:t>
            </a:r>
            <a:endParaRPr lang="en-US" sz="1800">
              <a:solidFill>
                <a:schemeClr val="bg1"/>
              </a:solidFill>
              <a:effectLst>
                <a:outerShdw blurRad="38100" dist="38100" dir="2700000" algn="tl">
                  <a:srgbClr val="000000"/>
                </a:outerShdw>
              </a:effectLst>
            </a:endParaRPr>
          </a:p>
        </p:txBody>
      </p:sp>
      <p:sp>
        <p:nvSpPr>
          <p:cNvPr id="375839" name="Text Box 31"/>
          <p:cNvSpPr txBox="1">
            <a:spLocks noChangeArrowheads="1"/>
          </p:cNvSpPr>
          <p:nvPr/>
        </p:nvSpPr>
        <p:spPr bwMode="auto">
          <a:xfrm>
            <a:off x="6249988" y="4922838"/>
            <a:ext cx="2584450" cy="366712"/>
          </a:xfrm>
          <a:prstGeom prst="rect">
            <a:avLst/>
          </a:prstGeom>
          <a:noFill/>
          <a:ln w="9525">
            <a:noFill/>
            <a:miter lim="800000"/>
            <a:headEnd/>
            <a:tailEnd/>
          </a:ln>
          <a:effectLst/>
        </p:spPr>
        <p:txBody>
          <a:bodyPr wrap="none">
            <a:spAutoFit/>
          </a:bodyPr>
          <a:lstStyle/>
          <a:p>
            <a:pPr>
              <a:defRPr/>
            </a:pPr>
            <a:r>
              <a:rPr lang="en-US" sz="1800">
                <a:solidFill>
                  <a:schemeClr val="bg1"/>
                </a:solidFill>
                <a:effectLst>
                  <a:outerShdw blurRad="38100" dist="38100" dir="2700000" algn="tl">
                    <a:srgbClr val="000000"/>
                  </a:outerShdw>
                </a:effectLst>
                <a:hlinkClick r:id="rId31" action="ppaction://hlinkfile"/>
              </a:rPr>
              <a:t>Worksheet</a:t>
            </a:r>
            <a:r>
              <a:rPr lang="en-US" sz="1800">
                <a:solidFill>
                  <a:schemeClr val="bg1"/>
                </a:solidFill>
                <a:effectLst>
                  <a:outerShdw blurRad="38100" dist="38100" dir="2700000" algn="tl">
                    <a:srgbClr val="000000"/>
                  </a:outerShdw>
                </a:effectLst>
              </a:rPr>
              <a:t> - </a:t>
            </a:r>
            <a:r>
              <a:rPr lang="en-US" sz="1800">
                <a:solidFill>
                  <a:schemeClr val="bg1"/>
                </a:solidFill>
                <a:effectLst>
                  <a:outerShdw blurRad="38100" dist="38100" dir="2700000" algn="tl">
                    <a:srgbClr val="000000"/>
                  </a:outerShdw>
                </a:effectLst>
                <a:hlinkClick r:id="rId32" action="ppaction://hlinkfile"/>
              </a:rPr>
              <a:t>vocabulary</a:t>
            </a:r>
            <a:endParaRPr lang="en-US" sz="1800">
              <a:solidFill>
                <a:schemeClr val="bg1"/>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0" y="2057400"/>
            <a:ext cx="3886200" cy="1143000"/>
          </a:xfrm>
        </p:spPr>
        <p:txBody>
          <a:bodyPr/>
          <a:lstStyle/>
          <a:p>
            <a:pPr eaLnBrk="1" hangingPunct="1"/>
            <a:r>
              <a:rPr lang="en-US" sz="4000" smtClean="0"/>
              <a:t>Amadeo</a:t>
            </a:r>
            <a:br>
              <a:rPr lang="en-US" sz="4000" smtClean="0"/>
            </a:br>
            <a:r>
              <a:rPr lang="en-US" sz="4000" smtClean="0"/>
              <a:t> Avogadro</a:t>
            </a:r>
            <a:r>
              <a:rPr lang="en-US" sz="2400" smtClean="0"/>
              <a:t/>
            </a:r>
            <a:br>
              <a:rPr lang="en-US" sz="2400" smtClean="0"/>
            </a:br>
            <a:r>
              <a:rPr lang="en-US" sz="1800" smtClean="0"/>
              <a:t>(1776 – 1856)</a:t>
            </a:r>
            <a:r>
              <a:rPr lang="en-US" smtClean="0"/>
              <a:t> </a:t>
            </a:r>
          </a:p>
        </p:txBody>
      </p:sp>
      <p:sp>
        <p:nvSpPr>
          <p:cNvPr id="526339" name="Rectangle 3"/>
          <p:cNvSpPr>
            <a:spLocks noGrp="1" noChangeArrowheads="1"/>
          </p:cNvSpPr>
          <p:nvPr>
            <p:ph type="body" idx="1"/>
          </p:nvPr>
        </p:nvSpPr>
        <p:spPr>
          <a:xfrm>
            <a:off x="762000" y="4876800"/>
            <a:ext cx="7772400" cy="1219200"/>
          </a:xfrm>
        </p:spPr>
        <p:txBody>
          <a:bodyPr/>
          <a:lstStyle/>
          <a:p>
            <a:pPr eaLnBrk="1" hangingPunct="1">
              <a:buFontTx/>
              <a:buNone/>
            </a:pPr>
            <a:r>
              <a:rPr lang="en-US" smtClean="0"/>
              <a:t>1 mole  =  602213673600000000000000</a:t>
            </a:r>
          </a:p>
          <a:p>
            <a:pPr eaLnBrk="1" hangingPunct="1">
              <a:buFontTx/>
              <a:buNone/>
            </a:pPr>
            <a:r>
              <a:rPr lang="en-US" smtClean="0"/>
              <a:t>				or   6.022 x 10</a:t>
            </a:r>
            <a:r>
              <a:rPr lang="en-US" baseline="30000" smtClean="0"/>
              <a:t>23</a:t>
            </a:r>
          </a:p>
        </p:txBody>
      </p:sp>
      <p:sp>
        <p:nvSpPr>
          <p:cNvPr id="526340" name="AutoShape 4"/>
          <p:cNvSpPr>
            <a:spLocks/>
          </p:cNvSpPr>
          <p:nvPr/>
        </p:nvSpPr>
        <p:spPr bwMode="auto">
          <a:xfrm rot="-5400000" flipH="1" flipV="1">
            <a:off x="7086600" y="4572000"/>
            <a:ext cx="152400" cy="609600"/>
          </a:xfrm>
          <a:prstGeom prst="leftBrace">
            <a:avLst>
              <a:gd name="adj1" fmla="val 33333"/>
              <a:gd name="adj2" fmla="val 49995"/>
            </a:avLst>
          </a:prstGeom>
          <a:noFill/>
          <a:ln w="9525">
            <a:solidFill>
              <a:schemeClr val="tx1"/>
            </a:solidFill>
            <a:round/>
            <a:headEnd/>
            <a:tailEnd/>
          </a:ln>
        </p:spPr>
        <p:txBody>
          <a:bodyPr wrap="none" anchor="ctr"/>
          <a:lstStyle/>
          <a:p>
            <a:endParaRPr lang="en-US"/>
          </a:p>
        </p:txBody>
      </p:sp>
      <p:sp>
        <p:nvSpPr>
          <p:cNvPr id="526341" name="AutoShape 5"/>
          <p:cNvSpPr>
            <a:spLocks/>
          </p:cNvSpPr>
          <p:nvPr/>
        </p:nvSpPr>
        <p:spPr bwMode="auto">
          <a:xfrm rot="-5400000" flipH="1" flipV="1">
            <a:off x="6400800" y="4572000"/>
            <a:ext cx="152400" cy="609600"/>
          </a:xfrm>
          <a:prstGeom prst="leftBrace">
            <a:avLst>
              <a:gd name="adj1" fmla="val 33333"/>
              <a:gd name="adj2" fmla="val 50000"/>
            </a:avLst>
          </a:prstGeom>
          <a:noFill/>
          <a:ln w="9525">
            <a:solidFill>
              <a:schemeClr val="tx1"/>
            </a:solidFill>
            <a:round/>
            <a:headEnd/>
            <a:tailEnd/>
          </a:ln>
        </p:spPr>
        <p:txBody>
          <a:bodyPr wrap="none" anchor="ctr"/>
          <a:lstStyle/>
          <a:p>
            <a:endParaRPr lang="en-US"/>
          </a:p>
        </p:txBody>
      </p:sp>
      <p:sp>
        <p:nvSpPr>
          <p:cNvPr id="526342" name="AutoShape 6"/>
          <p:cNvSpPr>
            <a:spLocks/>
          </p:cNvSpPr>
          <p:nvPr/>
        </p:nvSpPr>
        <p:spPr bwMode="auto">
          <a:xfrm rot="-5400000" flipH="1" flipV="1">
            <a:off x="5715000" y="4572000"/>
            <a:ext cx="152400" cy="609600"/>
          </a:xfrm>
          <a:prstGeom prst="leftBrace">
            <a:avLst>
              <a:gd name="adj1" fmla="val 33333"/>
              <a:gd name="adj2" fmla="val 50000"/>
            </a:avLst>
          </a:prstGeom>
          <a:noFill/>
          <a:ln w="9525">
            <a:solidFill>
              <a:schemeClr val="tx1"/>
            </a:solidFill>
            <a:round/>
            <a:headEnd/>
            <a:tailEnd/>
          </a:ln>
        </p:spPr>
        <p:txBody>
          <a:bodyPr wrap="none" anchor="ctr"/>
          <a:lstStyle/>
          <a:p>
            <a:endParaRPr lang="en-US"/>
          </a:p>
        </p:txBody>
      </p:sp>
      <p:sp>
        <p:nvSpPr>
          <p:cNvPr id="526343" name="AutoShape 7"/>
          <p:cNvSpPr>
            <a:spLocks/>
          </p:cNvSpPr>
          <p:nvPr/>
        </p:nvSpPr>
        <p:spPr bwMode="auto">
          <a:xfrm rot="-5400000" flipH="1" flipV="1">
            <a:off x="5029200" y="4572000"/>
            <a:ext cx="152400" cy="609600"/>
          </a:xfrm>
          <a:prstGeom prst="leftBrace">
            <a:avLst>
              <a:gd name="adj1" fmla="val 33333"/>
              <a:gd name="adj2" fmla="val 50000"/>
            </a:avLst>
          </a:prstGeom>
          <a:noFill/>
          <a:ln w="9525">
            <a:solidFill>
              <a:schemeClr val="tx1"/>
            </a:solidFill>
            <a:round/>
            <a:headEnd/>
            <a:tailEnd/>
          </a:ln>
        </p:spPr>
        <p:txBody>
          <a:bodyPr wrap="none" anchor="ctr"/>
          <a:lstStyle/>
          <a:p>
            <a:endParaRPr lang="en-US"/>
          </a:p>
        </p:txBody>
      </p:sp>
      <p:sp>
        <p:nvSpPr>
          <p:cNvPr id="526344" name="AutoShape 8"/>
          <p:cNvSpPr>
            <a:spLocks/>
          </p:cNvSpPr>
          <p:nvPr/>
        </p:nvSpPr>
        <p:spPr bwMode="auto">
          <a:xfrm rot="-5400000" flipH="1" flipV="1">
            <a:off x="4343400" y="4572000"/>
            <a:ext cx="152400" cy="609600"/>
          </a:xfrm>
          <a:prstGeom prst="leftBrace">
            <a:avLst>
              <a:gd name="adj1" fmla="val 33333"/>
              <a:gd name="adj2" fmla="val 50000"/>
            </a:avLst>
          </a:prstGeom>
          <a:noFill/>
          <a:ln w="9525">
            <a:solidFill>
              <a:schemeClr val="tx1"/>
            </a:solidFill>
            <a:round/>
            <a:headEnd/>
            <a:tailEnd/>
          </a:ln>
        </p:spPr>
        <p:txBody>
          <a:bodyPr wrap="none" anchor="ctr"/>
          <a:lstStyle/>
          <a:p>
            <a:endParaRPr lang="en-US"/>
          </a:p>
        </p:txBody>
      </p:sp>
      <p:sp>
        <p:nvSpPr>
          <p:cNvPr id="526345" name="AutoShape 9"/>
          <p:cNvSpPr>
            <a:spLocks/>
          </p:cNvSpPr>
          <p:nvPr/>
        </p:nvSpPr>
        <p:spPr bwMode="auto">
          <a:xfrm rot="-5400000" flipH="1" flipV="1">
            <a:off x="3657600" y="4572000"/>
            <a:ext cx="152400" cy="609600"/>
          </a:xfrm>
          <a:prstGeom prst="leftBrace">
            <a:avLst>
              <a:gd name="adj1" fmla="val 33333"/>
              <a:gd name="adj2" fmla="val 50000"/>
            </a:avLst>
          </a:prstGeom>
          <a:noFill/>
          <a:ln w="9525">
            <a:solidFill>
              <a:schemeClr val="tx1"/>
            </a:solidFill>
            <a:round/>
            <a:headEnd/>
            <a:tailEnd/>
          </a:ln>
        </p:spPr>
        <p:txBody>
          <a:bodyPr wrap="none" anchor="ctr"/>
          <a:lstStyle/>
          <a:p>
            <a:endParaRPr lang="en-US"/>
          </a:p>
        </p:txBody>
      </p:sp>
      <p:sp>
        <p:nvSpPr>
          <p:cNvPr id="526346" name="Text Box 10"/>
          <p:cNvSpPr txBox="1">
            <a:spLocks noChangeArrowheads="1"/>
          </p:cNvSpPr>
          <p:nvPr/>
        </p:nvSpPr>
        <p:spPr bwMode="auto">
          <a:xfrm>
            <a:off x="6673850" y="4419600"/>
            <a:ext cx="765175" cy="244475"/>
          </a:xfrm>
          <a:prstGeom prst="rect">
            <a:avLst/>
          </a:prstGeom>
          <a:noFill/>
          <a:ln w="9525">
            <a:noFill/>
            <a:miter lim="800000"/>
            <a:headEnd/>
            <a:tailEnd/>
          </a:ln>
        </p:spPr>
        <p:txBody>
          <a:bodyPr wrap="none">
            <a:spAutoFit/>
          </a:bodyPr>
          <a:lstStyle/>
          <a:p>
            <a:r>
              <a:rPr lang="en-US" sz="1000"/>
              <a:t>thousands</a:t>
            </a:r>
          </a:p>
        </p:txBody>
      </p:sp>
      <p:sp>
        <p:nvSpPr>
          <p:cNvPr id="526347" name="Text Box 11"/>
          <p:cNvSpPr txBox="1">
            <a:spLocks noChangeArrowheads="1"/>
          </p:cNvSpPr>
          <p:nvPr/>
        </p:nvSpPr>
        <p:spPr bwMode="auto">
          <a:xfrm>
            <a:off x="6145213" y="4572000"/>
            <a:ext cx="608012" cy="244475"/>
          </a:xfrm>
          <a:prstGeom prst="rect">
            <a:avLst/>
          </a:prstGeom>
          <a:noFill/>
          <a:ln w="9525">
            <a:noFill/>
            <a:miter lim="800000"/>
            <a:headEnd/>
            <a:tailEnd/>
          </a:ln>
        </p:spPr>
        <p:txBody>
          <a:bodyPr wrap="none">
            <a:spAutoFit/>
          </a:bodyPr>
          <a:lstStyle/>
          <a:p>
            <a:r>
              <a:rPr lang="en-US" sz="1000"/>
              <a:t>millions</a:t>
            </a:r>
          </a:p>
        </p:txBody>
      </p:sp>
      <p:sp>
        <p:nvSpPr>
          <p:cNvPr id="526348" name="Text Box 12"/>
          <p:cNvSpPr txBox="1">
            <a:spLocks noChangeArrowheads="1"/>
          </p:cNvSpPr>
          <p:nvPr/>
        </p:nvSpPr>
        <p:spPr bwMode="auto">
          <a:xfrm>
            <a:off x="5486400" y="4556125"/>
            <a:ext cx="571500" cy="244475"/>
          </a:xfrm>
          <a:prstGeom prst="rect">
            <a:avLst/>
          </a:prstGeom>
          <a:noFill/>
          <a:ln w="9525">
            <a:noFill/>
            <a:miter lim="800000"/>
            <a:headEnd/>
            <a:tailEnd/>
          </a:ln>
        </p:spPr>
        <p:txBody>
          <a:bodyPr wrap="none">
            <a:spAutoFit/>
          </a:bodyPr>
          <a:lstStyle/>
          <a:p>
            <a:r>
              <a:rPr lang="en-US" sz="1000"/>
              <a:t>billions</a:t>
            </a:r>
          </a:p>
        </p:txBody>
      </p:sp>
      <p:sp>
        <p:nvSpPr>
          <p:cNvPr id="526349" name="Text Box 13"/>
          <p:cNvSpPr txBox="1">
            <a:spLocks noChangeArrowheads="1"/>
          </p:cNvSpPr>
          <p:nvPr/>
        </p:nvSpPr>
        <p:spPr bwMode="auto">
          <a:xfrm>
            <a:off x="4784725" y="4556125"/>
            <a:ext cx="579438" cy="244475"/>
          </a:xfrm>
          <a:prstGeom prst="rect">
            <a:avLst/>
          </a:prstGeom>
          <a:noFill/>
          <a:ln w="9525">
            <a:noFill/>
            <a:miter lim="800000"/>
            <a:headEnd/>
            <a:tailEnd/>
          </a:ln>
        </p:spPr>
        <p:txBody>
          <a:bodyPr wrap="none">
            <a:spAutoFit/>
          </a:bodyPr>
          <a:lstStyle/>
          <a:p>
            <a:r>
              <a:rPr lang="en-US" sz="1000"/>
              <a:t>trillions</a:t>
            </a:r>
          </a:p>
        </p:txBody>
      </p:sp>
      <p:sp>
        <p:nvSpPr>
          <p:cNvPr id="526350" name="Text Box 14"/>
          <p:cNvSpPr txBox="1">
            <a:spLocks noChangeArrowheads="1"/>
          </p:cNvSpPr>
          <p:nvPr/>
        </p:nvSpPr>
        <p:spPr bwMode="auto">
          <a:xfrm>
            <a:off x="3962400" y="4403725"/>
            <a:ext cx="823913" cy="244475"/>
          </a:xfrm>
          <a:prstGeom prst="rect">
            <a:avLst/>
          </a:prstGeom>
          <a:noFill/>
          <a:ln w="9525">
            <a:noFill/>
            <a:miter lim="800000"/>
            <a:headEnd/>
            <a:tailEnd/>
          </a:ln>
        </p:spPr>
        <p:txBody>
          <a:bodyPr wrap="none">
            <a:spAutoFit/>
          </a:bodyPr>
          <a:lstStyle/>
          <a:p>
            <a:r>
              <a:rPr lang="en-US" sz="1000"/>
              <a:t>quadrillions</a:t>
            </a:r>
          </a:p>
        </p:txBody>
      </p:sp>
      <p:sp>
        <p:nvSpPr>
          <p:cNvPr id="526351" name="Text Box 15"/>
          <p:cNvSpPr txBox="1">
            <a:spLocks noChangeArrowheads="1"/>
          </p:cNvSpPr>
          <p:nvPr/>
        </p:nvSpPr>
        <p:spPr bwMode="auto">
          <a:xfrm>
            <a:off x="3565525" y="4325938"/>
            <a:ext cx="254000" cy="244475"/>
          </a:xfrm>
          <a:prstGeom prst="rect">
            <a:avLst/>
          </a:prstGeom>
          <a:noFill/>
          <a:ln w="9525">
            <a:noFill/>
            <a:miter lim="800000"/>
            <a:headEnd/>
            <a:tailEnd/>
          </a:ln>
        </p:spPr>
        <p:txBody>
          <a:bodyPr wrap="none">
            <a:spAutoFit/>
          </a:bodyPr>
          <a:lstStyle/>
          <a:p>
            <a:r>
              <a:rPr lang="en-US" sz="1000"/>
              <a:t>?</a:t>
            </a:r>
          </a:p>
        </p:txBody>
      </p:sp>
      <p:pic>
        <p:nvPicPr>
          <p:cNvPr id="23568" name="Picture 16" descr="Amedeo Avagadro"/>
          <p:cNvPicPr>
            <a:picLocks noChangeAspect="1" noChangeArrowheads="1"/>
          </p:cNvPicPr>
          <p:nvPr/>
        </p:nvPicPr>
        <p:blipFill>
          <a:blip r:embed="rId3" cstate="print">
            <a:lum bright="10000" contrast="10000"/>
          </a:blip>
          <a:srcRect/>
          <a:stretch>
            <a:fillRect/>
          </a:stretch>
        </p:blipFill>
        <p:spPr bwMode="auto">
          <a:xfrm>
            <a:off x="4267200" y="228600"/>
            <a:ext cx="3675063" cy="4038600"/>
          </a:xfrm>
          <a:prstGeom prst="rect">
            <a:avLst/>
          </a:prstGeom>
          <a:noFill/>
          <a:ln w="9525">
            <a:noFill/>
            <a:miter lim="800000"/>
            <a:headEnd/>
            <a:tailEnd/>
          </a:ln>
        </p:spPr>
      </p:pic>
      <p:sp>
        <p:nvSpPr>
          <p:cNvPr id="23569" name="AutoShape 17">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526354" name="Text Box 18"/>
          <p:cNvSpPr txBox="1">
            <a:spLocks noChangeArrowheads="1"/>
          </p:cNvSpPr>
          <p:nvPr/>
        </p:nvSpPr>
        <p:spPr bwMode="auto">
          <a:xfrm>
            <a:off x="1066800" y="6132513"/>
            <a:ext cx="7059613" cy="366712"/>
          </a:xfrm>
          <a:prstGeom prst="rect">
            <a:avLst/>
          </a:prstGeom>
          <a:noFill/>
          <a:ln w="9525">
            <a:noFill/>
            <a:miter lim="800000"/>
            <a:headEnd/>
            <a:tailEnd/>
          </a:ln>
        </p:spPr>
        <p:txBody>
          <a:bodyPr wrap="none">
            <a:spAutoFit/>
          </a:bodyPr>
          <a:lstStyle/>
          <a:p>
            <a:r>
              <a:rPr lang="en-US" sz="1800"/>
              <a:t>There is Avogadro's number of particles in a mole of any substance.</a:t>
            </a:r>
          </a:p>
        </p:txBody>
      </p:sp>
      <p:sp>
        <p:nvSpPr>
          <p:cNvPr id="526355" name="Text Box 19"/>
          <p:cNvSpPr txBox="1">
            <a:spLocks noChangeArrowheads="1"/>
          </p:cNvSpPr>
          <p:nvPr/>
        </p:nvSpPr>
        <p:spPr bwMode="auto">
          <a:xfrm>
            <a:off x="762000" y="563563"/>
            <a:ext cx="3500438" cy="579437"/>
          </a:xfrm>
          <a:prstGeom prst="rect">
            <a:avLst/>
          </a:prstGeom>
          <a:noFill/>
          <a:ln w="9525">
            <a:noFill/>
            <a:miter lim="800000"/>
            <a:headEnd/>
            <a:tailEnd/>
          </a:ln>
          <a:effectLst/>
        </p:spPr>
        <p:txBody>
          <a:bodyPr wrap="none">
            <a:spAutoFit/>
          </a:bodyPr>
          <a:lstStyle/>
          <a:p>
            <a:pPr>
              <a:defRPr/>
            </a:pPr>
            <a:r>
              <a:rPr lang="en-US" sz="3200">
                <a:solidFill>
                  <a:schemeClr val="accent2"/>
                </a:solidFill>
                <a:effectLst>
                  <a:outerShdw blurRad="38100" dist="38100" dir="2700000" algn="tl">
                    <a:srgbClr val="C0C0C0"/>
                  </a:outerShdw>
                </a:effectLst>
              </a:rPr>
              <a:t>Particles in a Mole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26339">
                                            <p:txEl>
                                              <p:pRg st="0" end="0"/>
                                            </p:txEl>
                                          </p:spTgt>
                                        </p:tgtEl>
                                        <p:attrNameLst>
                                          <p:attrName>style.visibility</p:attrName>
                                        </p:attrNameLst>
                                      </p:cBhvr>
                                      <p:to>
                                        <p:strVal val="visible"/>
                                      </p:to>
                                    </p:set>
                                    <p:anim calcmode="lin" valueType="num">
                                      <p:cBhvr>
                                        <p:cTn id="7" dur="1000" fill="hold"/>
                                        <p:tgtEl>
                                          <p:spTgt spid="52633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2633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2633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2633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26339">
                                            <p:txEl>
                                              <p:pRg st="1" end="1"/>
                                            </p:txEl>
                                          </p:spTgt>
                                        </p:tgtEl>
                                        <p:attrNameLst>
                                          <p:attrName>style.visibility</p:attrName>
                                        </p:attrNameLst>
                                      </p:cBhvr>
                                      <p:to>
                                        <p:strVal val="visible"/>
                                      </p:to>
                                    </p:set>
                                    <p:anim calcmode="lin" valueType="num">
                                      <p:cBhvr>
                                        <p:cTn id="15" dur="1000" fill="hold"/>
                                        <p:tgtEl>
                                          <p:spTgt spid="52633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2633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2633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2633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26340"/>
                                        </p:tgtEl>
                                        <p:attrNameLst>
                                          <p:attrName>style.visibility</p:attrName>
                                        </p:attrNameLst>
                                      </p:cBhvr>
                                      <p:to>
                                        <p:strVal val="visible"/>
                                      </p:to>
                                    </p:set>
                                    <p:anim calcmode="lin" valueType="num">
                                      <p:cBhvr additive="base">
                                        <p:cTn id="22" dur="500" fill="hold"/>
                                        <p:tgtEl>
                                          <p:spTgt spid="526340"/>
                                        </p:tgtEl>
                                        <p:attrNameLst>
                                          <p:attrName>ppt_x</p:attrName>
                                        </p:attrNameLst>
                                      </p:cBhvr>
                                      <p:tavLst>
                                        <p:tav tm="0">
                                          <p:val>
                                            <p:strVal val="#ppt_x"/>
                                          </p:val>
                                        </p:tav>
                                        <p:tav tm="100000">
                                          <p:val>
                                            <p:strVal val="#ppt_x"/>
                                          </p:val>
                                        </p:tav>
                                      </p:tavLst>
                                    </p:anim>
                                    <p:anim calcmode="lin" valueType="num">
                                      <p:cBhvr additive="base">
                                        <p:cTn id="23" dur="500" fill="hold"/>
                                        <p:tgtEl>
                                          <p:spTgt spid="526340"/>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26341"/>
                                        </p:tgtEl>
                                        <p:attrNameLst>
                                          <p:attrName>style.visibility</p:attrName>
                                        </p:attrNameLst>
                                      </p:cBhvr>
                                      <p:to>
                                        <p:strVal val="visible"/>
                                      </p:to>
                                    </p:set>
                                    <p:anim calcmode="lin" valueType="num">
                                      <p:cBhvr additive="base">
                                        <p:cTn id="27" dur="500" fill="hold"/>
                                        <p:tgtEl>
                                          <p:spTgt spid="526341"/>
                                        </p:tgtEl>
                                        <p:attrNameLst>
                                          <p:attrName>ppt_x</p:attrName>
                                        </p:attrNameLst>
                                      </p:cBhvr>
                                      <p:tavLst>
                                        <p:tav tm="0">
                                          <p:val>
                                            <p:strVal val="#ppt_x"/>
                                          </p:val>
                                        </p:tav>
                                        <p:tav tm="100000">
                                          <p:val>
                                            <p:strVal val="#ppt_x"/>
                                          </p:val>
                                        </p:tav>
                                      </p:tavLst>
                                    </p:anim>
                                    <p:anim calcmode="lin" valueType="num">
                                      <p:cBhvr additive="base">
                                        <p:cTn id="28" dur="500" fill="hold"/>
                                        <p:tgtEl>
                                          <p:spTgt spid="526341"/>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526342"/>
                                        </p:tgtEl>
                                        <p:attrNameLst>
                                          <p:attrName>style.visibility</p:attrName>
                                        </p:attrNameLst>
                                      </p:cBhvr>
                                      <p:to>
                                        <p:strVal val="visible"/>
                                      </p:to>
                                    </p:set>
                                    <p:anim calcmode="lin" valueType="num">
                                      <p:cBhvr additive="base">
                                        <p:cTn id="32" dur="500" fill="hold"/>
                                        <p:tgtEl>
                                          <p:spTgt spid="526342"/>
                                        </p:tgtEl>
                                        <p:attrNameLst>
                                          <p:attrName>ppt_x</p:attrName>
                                        </p:attrNameLst>
                                      </p:cBhvr>
                                      <p:tavLst>
                                        <p:tav tm="0">
                                          <p:val>
                                            <p:strVal val="#ppt_x"/>
                                          </p:val>
                                        </p:tav>
                                        <p:tav tm="100000">
                                          <p:val>
                                            <p:strVal val="#ppt_x"/>
                                          </p:val>
                                        </p:tav>
                                      </p:tavLst>
                                    </p:anim>
                                    <p:anim calcmode="lin" valueType="num">
                                      <p:cBhvr additive="base">
                                        <p:cTn id="33" dur="500" fill="hold"/>
                                        <p:tgtEl>
                                          <p:spTgt spid="526342"/>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526343"/>
                                        </p:tgtEl>
                                        <p:attrNameLst>
                                          <p:attrName>style.visibility</p:attrName>
                                        </p:attrNameLst>
                                      </p:cBhvr>
                                      <p:to>
                                        <p:strVal val="visible"/>
                                      </p:to>
                                    </p:set>
                                    <p:anim calcmode="lin" valueType="num">
                                      <p:cBhvr additive="base">
                                        <p:cTn id="37" dur="500" fill="hold"/>
                                        <p:tgtEl>
                                          <p:spTgt spid="526343"/>
                                        </p:tgtEl>
                                        <p:attrNameLst>
                                          <p:attrName>ppt_x</p:attrName>
                                        </p:attrNameLst>
                                      </p:cBhvr>
                                      <p:tavLst>
                                        <p:tav tm="0">
                                          <p:val>
                                            <p:strVal val="#ppt_x"/>
                                          </p:val>
                                        </p:tav>
                                        <p:tav tm="100000">
                                          <p:val>
                                            <p:strVal val="#ppt_x"/>
                                          </p:val>
                                        </p:tav>
                                      </p:tavLst>
                                    </p:anim>
                                    <p:anim calcmode="lin" valueType="num">
                                      <p:cBhvr additive="base">
                                        <p:cTn id="38" dur="500" fill="hold"/>
                                        <p:tgtEl>
                                          <p:spTgt spid="526343"/>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526344"/>
                                        </p:tgtEl>
                                        <p:attrNameLst>
                                          <p:attrName>style.visibility</p:attrName>
                                        </p:attrNameLst>
                                      </p:cBhvr>
                                      <p:to>
                                        <p:strVal val="visible"/>
                                      </p:to>
                                    </p:set>
                                    <p:anim calcmode="lin" valueType="num">
                                      <p:cBhvr additive="base">
                                        <p:cTn id="42" dur="500" fill="hold"/>
                                        <p:tgtEl>
                                          <p:spTgt spid="526344"/>
                                        </p:tgtEl>
                                        <p:attrNameLst>
                                          <p:attrName>ppt_x</p:attrName>
                                        </p:attrNameLst>
                                      </p:cBhvr>
                                      <p:tavLst>
                                        <p:tav tm="0">
                                          <p:val>
                                            <p:strVal val="#ppt_x"/>
                                          </p:val>
                                        </p:tav>
                                        <p:tav tm="100000">
                                          <p:val>
                                            <p:strVal val="#ppt_x"/>
                                          </p:val>
                                        </p:tav>
                                      </p:tavLst>
                                    </p:anim>
                                    <p:anim calcmode="lin" valueType="num">
                                      <p:cBhvr additive="base">
                                        <p:cTn id="43" dur="500" fill="hold"/>
                                        <p:tgtEl>
                                          <p:spTgt spid="526344"/>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526345"/>
                                        </p:tgtEl>
                                        <p:attrNameLst>
                                          <p:attrName>style.visibility</p:attrName>
                                        </p:attrNameLst>
                                      </p:cBhvr>
                                      <p:to>
                                        <p:strVal val="visible"/>
                                      </p:to>
                                    </p:set>
                                    <p:anim calcmode="lin" valueType="num">
                                      <p:cBhvr additive="base">
                                        <p:cTn id="47" dur="500" fill="hold"/>
                                        <p:tgtEl>
                                          <p:spTgt spid="526345"/>
                                        </p:tgtEl>
                                        <p:attrNameLst>
                                          <p:attrName>ppt_x</p:attrName>
                                        </p:attrNameLst>
                                      </p:cBhvr>
                                      <p:tavLst>
                                        <p:tav tm="0">
                                          <p:val>
                                            <p:strVal val="#ppt_x"/>
                                          </p:val>
                                        </p:tav>
                                        <p:tav tm="100000">
                                          <p:val>
                                            <p:strVal val="#ppt_x"/>
                                          </p:val>
                                        </p:tav>
                                      </p:tavLst>
                                    </p:anim>
                                    <p:anim calcmode="lin" valueType="num">
                                      <p:cBhvr additive="base">
                                        <p:cTn id="48" dur="500" fill="hold"/>
                                        <p:tgtEl>
                                          <p:spTgt spid="526345"/>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526346"/>
                                        </p:tgtEl>
                                        <p:attrNameLst>
                                          <p:attrName>style.visibility</p:attrName>
                                        </p:attrNameLst>
                                      </p:cBhvr>
                                      <p:to>
                                        <p:strVal val="visible"/>
                                      </p:to>
                                    </p:set>
                                    <p:anim calcmode="lin" valueType="num">
                                      <p:cBhvr additive="base">
                                        <p:cTn id="52" dur="500" fill="hold"/>
                                        <p:tgtEl>
                                          <p:spTgt spid="526346"/>
                                        </p:tgtEl>
                                        <p:attrNameLst>
                                          <p:attrName>ppt_x</p:attrName>
                                        </p:attrNameLst>
                                      </p:cBhvr>
                                      <p:tavLst>
                                        <p:tav tm="0">
                                          <p:val>
                                            <p:strVal val="#ppt_x"/>
                                          </p:val>
                                        </p:tav>
                                        <p:tav tm="100000">
                                          <p:val>
                                            <p:strVal val="#ppt_x"/>
                                          </p:val>
                                        </p:tav>
                                      </p:tavLst>
                                    </p:anim>
                                    <p:anim calcmode="lin" valueType="num">
                                      <p:cBhvr additive="base">
                                        <p:cTn id="53" dur="500" fill="hold"/>
                                        <p:tgtEl>
                                          <p:spTgt spid="526346"/>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526347"/>
                                        </p:tgtEl>
                                        <p:attrNameLst>
                                          <p:attrName>style.visibility</p:attrName>
                                        </p:attrNameLst>
                                      </p:cBhvr>
                                      <p:to>
                                        <p:strVal val="visible"/>
                                      </p:to>
                                    </p:set>
                                    <p:anim calcmode="lin" valueType="num">
                                      <p:cBhvr additive="base">
                                        <p:cTn id="57" dur="500" fill="hold"/>
                                        <p:tgtEl>
                                          <p:spTgt spid="526347"/>
                                        </p:tgtEl>
                                        <p:attrNameLst>
                                          <p:attrName>ppt_x</p:attrName>
                                        </p:attrNameLst>
                                      </p:cBhvr>
                                      <p:tavLst>
                                        <p:tav tm="0">
                                          <p:val>
                                            <p:strVal val="#ppt_x"/>
                                          </p:val>
                                        </p:tav>
                                        <p:tav tm="100000">
                                          <p:val>
                                            <p:strVal val="#ppt_x"/>
                                          </p:val>
                                        </p:tav>
                                      </p:tavLst>
                                    </p:anim>
                                    <p:anim calcmode="lin" valueType="num">
                                      <p:cBhvr additive="base">
                                        <p:cTn id="58" dur="500" fill="hold"/>
                                        <p:tgtEl>
                                          <p:spTgt spid="526347"/>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526348"/>
                                        </p:tgtEl>
                                        <p:attrNameLst>
                                          <p:attrName>style.visibility</p:attrName>
                                        </p:attrNameLst>
                                      </p:cBhvr>
                                      <p:to>
                                        <p:strVal val="visible"/>
                                      </p:to>
                                    </p:set>
                                    <p:anim calcmode="lin" valueType="num">
                                      <p:cBhvr additive="base">
                                        <p:cTn id="62" dur="500" fill="hold"/>
                                        <p:tgtEl>
                                          <p:spTgt spid="526348"/>
                                        </p:tgtEl>
                                        <p:attrNameLst>
                                          <p:attrName>ppt_x</p:attrName>
                                        </p:attrNameLst>
                                      </p:cBhvr>
                                      <p:tavLst>
                                        <p:tav tm="0">
                                          <p:val>
                                            <p:strVal val="#ppt_x"/>
                                          </p:val>
                                        </p:tav>
                                        <p:tav tm="100000">
                                          <p:val>
                                            <p:strVal val="#ppt_x"/>
                                          </p:val>
                                        </p:tav>
                                      </p:tavLst>
                                    </p:anim>
                                    <p:anim calcmode="lin" valueType="num">
                                      <p:cBhvr additive="base">
                                        <p:cTn id="63" dur="500" fill="hold"/>
                                        <p:tgtEl>
                                          <p:spTgt spid="526348"/>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526349"/>
                                        </p:tgtEl>
                                        <p:attrNameLst>
                                          <p:attrName>style.visibility</p:attrName>
                                        </p:attrNameLst>
                                      </p:cBhvr>
                                      <p:to>
                                        <p:strVal val="visible"/>
                                      </p:to>
                                    </p:set>
                                    <p:anim calcmode="lin" valueType="num">
                                      <p:cBhvr additive="base">
                                        <p:cTn id="67" dur="500" fill="hold"/>
                                        <p:tgtEl>
                                          <p:spTgt spid="526349"/>
                                        </p:tgtEl>
                                        <p:attrNameLst>
                                          <p:attrName>ppt_x</p:attrName>
                                        </p:attrNameLst>
                                      </p:cBhvr>
                                      <p:tavLst>
                                        <p:tav tm="0">
                                          <p:val>
                                            <p:strVal val="#ppt_x"/>
                                          </p:val>
                                        </p:tav>
                                        <p:tav tm="100000">
                                          <p:val>
                                            <p:strVal val="#ppt_x"/>
                                          </p:val>
                                        </p:tav>
                                      </p:tavLst>
                                    </p:anim>
                                    <p:anim calcmode="lin" valueType="num">
                                      <p:cBhvr additive="base">
                                        <p:cTn id="68" dur="500" fill="hold"/>
                                        <p:tgtEl>
                                          <p:spTgt spid="526349"/>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526350"/>
                                        </p:tgtEl>
                                        <p:attrNameLst>
                                          <p:attrName>style.visibility</p:attrName>
                                        </p:attrNameLst>
                                      </p:cBhvr>
                                      <p:to>
                                        <p:strVal val="visible"/>
                                      </p:to>
                                    </p:set>
                                    <p:anim calcmode="lin" valueType="num">
                                      <p:cBhvr additive="base">
                                        <p:cTn id="72" dur="500" fill="hold"/>
                                        <p:tgtEl>
                                          <p:spTgt spid="526350"/>
                                        </p:tgtEl>
                                        <p:attrNameLst>
                                          <p:attrName>ppt_x</p:attrName>
                                        </p:attrNameLst>
                                      </p:cBhvr>
                                      <p:tavLst>
                                        <p:tav tm="0">
                                          <p:val>
                                            <p:strVal val="#ppt_x"/>
                                          </p:val>
                                        </p:tav>
                                        <p:tav tm="100000">
                                          <p:val>
                                            <p:strVal val="#ppt_x"/>
                                          </p:val>
                                        </p:tav>
                                      </p:tavLst>
                                    </p:anim>
                                    <p:anim calcmode="lin" valueType="num">
                                      <p:cBhvr additive="base">
                                        <p:cTn id="73" dur="500" fill="hold"/>
                                        <p:tgtEl>
                                          <p:spTgt spid="526350"/>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526351"/>
                                        </p:tgtEl>
                                        <p:attrNameLst>
                                          <p:attrName>style.visibility</p:attrName>
                                        </p:attrNameLst>
                                      </p:cBhvr>
                                      <p:to>
                                        <p:strVal val="visible"/>
                                      </p:to>
                                    </p:set>
                                    <p:anim calcmode="lin" valueType="num">
                                      <p:cBhvr additive="base">
                                        <p:cTn id="77" dur="500" fill="hold"/>
                                        <p:tgtEl>
                                          <p:spTgt spid="526351"/>
                                        </p:tgtEl>
                                        <p:attrNameLst>
                                          <p:attrName>ppt_x</p:attrName>
                                        </p:attrNameLst>
                                      </p:cBhvr>
                                      <p:tavLst>
                                        <p:tav tm="0">
                                          <p:val>
                                            <p:strVal val="#ppt_x"/>
                                          </p:val>
                                        </p:tav>
                                        <p:tav tm="100000">
                                          <p:val>
                                            <p:strVal val="#ppt_x"/>
                                          </p:val>
                                        </p:tav>
                                      </p:tavLst>
                                    </p:anim>
                                    <p:anim calcmode="lin" valueType="num">
                                      <p:cBhvr additive="base">
                                        <p:cTn id="78" dur="500" fill="hold"/>
                                        <p:tgtEl>
                                          <p:spTgt spid="52635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7" presetClass="entr" presetSubtype="10" fill="hold" grpId="0" nodeType="clickEffect">
                                  <p:stCondLst>
                                    <p:cond delay="0"/>
                                  </p:stCondLst>
                                  <p:childTnLst>
                                    <p:set>
                                      <p:cBhvr>
                                        <p:cTn id="82" dur="1" fill="hold">
                                          <p:stCondLst>
                                            <p:cond delay="0"/>
                                          </p:stCondLst>
                                        </p:cTn>
                                        <p:tgtEl>
                                          <p:spTgt spid="526354"/>
                                        </p:tgtEl>
                                        <p:attrNameLst>
                                          <p:attrName>style.visibility</p:attrName>
                                        </p:attrNameLst>
                                      </p:cBhvr>
                                      <p:to>
                                        <p:strVal val="visible"/>
                                      </p:to>
                                    </p:set>
                                    <p:anim calcmode="lin" valueType="num">
                                      <p:cBhvr>
                                        <p:cTn id="83" dur="500" fill="hold"/>
                                        <p:tgtEl>
                                          <p:spTgt spid="526354"/>
                                        </p:tgtEl>
                                        <p:attrNameLst>
                                          <p:attrName>ppt_w</p:attrName>
                                        </p:attrNameLst>
                                      </p:cBhvr>
                                      <p:tavLst>
                                        <p:tav tm="0">
                                          <p:val>
                                            <p:fltVal val="0"/>
                                          </p:val>
                                        </p:tav>
                                        <p:tav tm="100000">
                                          <p:val>
                                            <p:strVal val="#ppt_w"/>
                                          </p:val>
                                        </p:tav>
                                      </p:tavLst>
                                    </p:anim>
                                    <p:anim calcmode="lin" valueType="num">
                                      <p:cBhvr>
                                        <p:cTn id="84" dur="500" fill="hold"/>
                                        <p:tgtEl>
                                          <p:spTgt spid="5263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39" grpId="0" build="p" autoUpdateAnimBg="0"/>
      <p:bldP spid="526340" grpId="0" animBg="1"/>
      <p:bldP spid="526341" grpId="0" animBg="1"/>
      <p:bldP spid="526342" grpId="0" animBg="1"/>
      <p:bldP spid="526343" grpId="0" animBg="1"/>
      <p:bldP spid="526344" grpId="0" animBg="1"/>
      <p:bldP spid="526345" grpId="0" animBg="1"/>
      <p:bldP spid="526346" grpId="0" autoUpdateAnimBg="0"/>
      <p:bldP spid="526347" grpId="0" autoUpdateAnimBg="0"/>
      <p:bldP spid="526348" grpId="0" autoUpdateAnimBg="0"/>
      <p:bldP spid="526349" grpId="0" autoUpdateAnimBg="0"/>
      <p:bldP spid="526350" grpId="0" autoUpdateAnimBg="0"/>
      <p:bldP spid="526351" grpId="0" autoUpdateAnimBg="0"/>
      <p:bldP spid="526354"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r>
              <a:rPr lang="en-US" smtClean="0">
                <a:solidFill>
                  <a:schemeClr val="bg1"/>
                </a:solidFill>
              </a:rPr>
              <a:t>Resources - Stoichiometry</a:t>
            </a:r>
          </a:p>
        </p:txBody>
      </p:sp>
      <p:sp>
        <p:nvSpPr>
          <p:cNvPr id="380931" name="Text Box 3"/>
          <p:cNvSpPr txBox="1">
            <a:spLocks noChangeArrowheads="1"/>
          </p:cNvSpPr>
          <p:nvPr/>
        </p:nvSpPr>
        <p:spPr bwMode="auto">
          <a:xfrm>
            <a:off x="1365250" y="1641475"/>
            <a:ext cx="3675063" cy="457200"/>
          </a:xfrm>
          <a:prstGeom prst="rect">
            <a:avLst/>
          </a:prstGeom>
          <a:noFill/>
          <a:ln w="9525">
            <a:noFill/>
            <a:miter lim="800000"/>
            <a:headEnd/>
            <a:tailEnd/>
          </a:ln>
          <a:effectLst/>
        </p:spPr>
        <p:txBody>
          <a:bodyPr wrap="none">
            <a:spAutoFit/>
          </a:bodyPr>
          <a:lstStyle/>
          <a:p>
            <a:pPr>
              <a:defRPr/>
            </a:pPr>
            <a:r>
              <a:rPr lang="en-US" sz="2400">
                <a:solidFill>
                  <a:schemeClr val="bg1"/>
                </a:solidFill>
                <a:effectLst>
                  <a:outerShdw blurRad="38100" dist="38100" dir="2700000" algn="tl">
                    <a:srgbClr val="000000"/>
                  </a:outerShdw>
                </a:effectLst>
                <a:hlinkClick r:id="rId3" action="ppaction://hlinkfile"/>
              </a:rPr>
              <a:t>Objectives</a:t>
            </a:r>
            <a:r>
              <a:rPr lang="en-US" sz="2400">
                <a:solidFill>
                  <a:schemeClr val="bg1"/>
                </a:solidFill>
                <a:effectLst>
                  <a:outerShdw blurRad="38100" dist="38100" dir="2700000" algn="tl">
                    <a:srgbClr val="000000"/>
                  </a:outerShdw>
                </a:effectLst>
              </a:rPr>
              <a:t> - stoichiometry</a:t>
            </a:r>
          </a:p>
        </p:txBody>
      </p:sp>
      <p:sp>
        <p:nvSpPr>
          <p:cNvPr id="380932" name="Text Box 4"/>
          <p:cNvSpPr txBox="1">
            <a:spLocks noChangeArrowheads="1"/>
          </p:cNvSpPr>
          <p:nvPr/>
        </p:nvSpPr>
        <p:spPr bwMode="auto">
          <a:xfrm>
            <a:off x="1371600" y="2057400"/>
            <a:ext cx="5099050" cy="457200"/>
          </a:xfrm>
          <a:prstGeom prst="rect">
            <a:avLst/>
          </a:prstGeom>
          <a:noFill/>
          <a:ln w="9525">
            <a:noFill/>
            <a:miter lim="800000"/>
            <a:headEnd/>
            <a:tailEnd/>
          </a:ln>
          <a:effectLst/>
        </p:spPr>
        <p:txBody>
          <a:bodyPr wrap="none">
            <a:spAutoFit/>
          </a:bodyPr>
          <a:lstStyle/>
          <a:p>
            <a:pPr>
              <a:defRPr/>
            </a:pPr>
            <a:r>
              <a:rPr lang="en-US" sz="2400">
                <a:solidFill>
                  <a:schemeClr val="bg1"/>
                </a:solidFill>
                <a:effectLst>
                  <a:outerShdw blurRad="38100" dist="38100" dir="2700000" algn="tl">
                    <a:srgbClr val="000000"/>
                  </a:outerShdw>
                </a:effectLst>
                <a:hlinkClick r:id="rId4" action="ppaction://hlinkfile"/>
              </a:rPr>
              <a:t>Objectives</a:t>
            </a:r>
            <a:r>
              <a:rPr lang="en-US" sz="2400">
                <a:solidFill>
                  <a:schemeClr val="bg1"/>
                </a:solidFill>
                <a:effectLst>
                  <a:outerShdw blurRad="38100" dist="38100" dir="2700000" algn="tl">
                    <a:srgbClr val="000000"/>
                  </a:outerShdw>
                </a:effectLst>
              </a:rPr>
              <a:t> - mole / chemical formula</a:t>
            </a:r>
          </a:p>
        </p:txBody>
      </p:sp>
      <p:sp>
        <p:nvSpPr>
          <p:cNvPr id="380933" name="Text Box 5"/>
          <p:cNvSpPr txBox="1">
            <a:spLocks noChangeArrowheads="1"/>
          </p:cNvSpPr>
          <p:nvPr/>
        </p:nvSpPr>
        <p:spPr bwMode="auto">
          <a:xfrm>
            <a:off x="1368425" y="2720975"/>
            <a:ext cx="2368550" cy="366713"/>
          </a:xfrm>
          <a:prstGeom prst="rect">
            <a:avLst/>
          </a:prstGeom>
          <a:noFill/>
          <a:ln w="9525">
            <a:noFill/>
            <a:miter lim="800000"/>
            <a:headEnd/>
            <a:tailEnd/>
          </a:ln>
          <a:effectLst/>
        </p:spPr>
        <p:txBody>
          <a:bodyPr wrap="none">
            <a:spAutoFit/>
          </a:bodyPr>
          <a:lstStyle/>
          <a:p>
            <a:pPr>
              <a:defRPr/>
            </a:pPr>
            <a:r>
              <a:rPr lang="en-US" sz="1800">
                <a:solidFill>
                  <a:schemeClr val="bg1"/>
                </a:solidFill>
                <a:effectLst>
                  <a:outerShdw blurRad="38100" dist="38100" dir="2700000" algn="tl">
                    <a:srgbClr val="000000"/>
                  </a:outerShdw>
                </a:effectLst>
                <a:hlinkClick r:id="rId5" action="ppaction://hlinkfile"/>
              </a:rPr>
              <a:t>Lab</a:t>
            </a:r>
            <a:r>
              <a:rPr lang="en-US" sz="1800">
                <a:solidFill>
                  <a:schemeClr val="bg1"/>
                </a:solidFill>
                <a:effectLst>
                  <a:outerShdw blurRad="38100" dist="38100" dir="2700000" algn="tl">
                    <a:srgbClr val="000000"/>
                  </a:outerShdw>
                </a:effectLst>
              </a:rPr>
              <a:t> - baking soda lab</a:t>
            </a:r>
          </a:p>
        </p:txBody>
      </p:sp>
      <p:sp>
        <p:nvSpPr>
          <p:cNvPr id="380934" name="Text Box 6"/>
          <p:cNvSpPr txBox="1">
            <a:spLocks noChangeArrowheads="1"/>
          </p:cNvSpPr>
          <p:nvPr/>
        </p:nvSpPr>
        <p:spPr bwMode="auto">
          <a:xfrm>
            <a:off x="1366838" y="3076575"/>
            <a:ext cx="4895850" cy="366713"/>
          </a:xfrm>
          <a:prstGeom prst="rect">
            <a:avLst/>
          </a:prstGeom>
          <a:noFill/>
          <a:ln w="9525">
            <a:noFill/>
            <a:miter lim="800000"/>
            <a:headEnd/>
            <a:tailEnd/>
          </a:ln>
          <a:effectLst/>
        </p:spPr>
        <p:txBody>
          <a:bodyPr wrap="none">
            <a:spAutoFit/>
          </a:bodyPr>
          <a:lstStyle/>
          <a:p>
            <a:pPr>
              <a:defRPr/>
            </a:pPr>
            <a:r>
              <a:rPr lang="en-US" sz="1800">
                <a:solidFill>
                  <a:schemeClr val="bg1"/>
                </a:solidFill>
                <a:effectLst>
                  <a:outerShdw blurRad="38100" dist="38100" dir="2700000" algn="tl">
                    <a:srgbClr val="000000"/>
                  </a:outerShdw>
                </a:effectLst>
                <a:hlinkClick r:id="rId6" action="ppaction://hlinkfile"/>
              </a:rPr>
              <a:t>Worksheet</a:t>
            </a:r>
            <a:r>
              <a:rPr lang="en-US" sz="1800">
                <a:solidFill>
                  <a:schemeClr val="bg1"/>
                </a:solidFill>
                <a:effectLst>
                  <a:outerShdw blurRad="38100" dist="38100" dir="2700000" algn="tl">
                    <a:srgbClr val="000000"/>
                  </a:outerShdw>
                </a:effectLst>
              </a:rPr>
              <a:t> - careers in chemistry: farming  key</a:t>
            </a:r>
          </a:p>
        </p:txBody>
      </p:sp>
      <p:sp>
        <p:nvSpPr>
          <p:cNvPr id="380935" name="Text Box 7"/>
          <p:cNvSpPr txBox="1">
            <a:spLocks noChangeArrowheads="1"/>
          </p:cNvSpPr>
          <p:nvPr/>
        </p:nvSpPr>
        <p:spPr bwMode="auto">
          <a:xfrm>
            <a:off x="1368425" y="3467100"/>
            <a:ext cx="4997450" cy="366713"/>
          </a:xfrm>
          <a:prstGeom prst="rect">
            <a:avLst/>
          </a:prstGeom>
          <a:noFill/>
          <a:ln w="9525">
            <a:noFill/>
            <a:miter lim="800000"/>
            <a:headEnd/>
            <a:tailEnd/>
          </a:ln>
          <a:effectLst/>
        </p:spPr>
        <p:txBody>
          <a:bodyPr wrap="none">
            <a:spAutoFit/>
          </a:bodyPr>
          <a:lstStyle/>
          <a:p>
            <a:pPr>
              <a:defRPr/>
            </a:pPr>
            <a:r>
              <a:rPr lang="en-US" sz="1800">
                <a:solidFill>
                  <a:schemeClr val="bg1"/>
                </a:solidFill>
                <a:effectLst>
                  <a:outerShdw blurRad="38100" dist="38100" dir="2700000" algn="tl">
                    <a:srgbClr val="000000"/>
                  </a:outerShdw>
                </a:effectLst>
                <a:hlinkClick r:id="rId7" action="ppaction://hlinkfile"/>
              </a:rPr>
              <a:t>Worksheet</a:t>
            </a:r>
            <a:r>
              <a:rPr lang="en-US" sz="1800">
                <a:solidFill>
                  <a:schemeClr val="bg1"/>
                </a:solidFill>
                <a:effectLst>
                  <a:outerShdw blurRad="38100" dist="38100" dir="2700000" algn="tl">
                    <a:srgbClr val="000000"/>
                  </a:outerShdw>
                </a:effectLst>
              </a:rPr>
              <a:t> - careers in chemistry: dentistry  </a:t>
            </a:r>
            <a:r>
              <a:rPr lang="en-US" sz="1800">
                <a:solidFill>
                  <a:schemeClr val="bg1"/>
                </a:solidFill>
                <a:effectLst>
                  <a:outerShdw blurRad="38100" dist="38100" dir="2700000" algn="tl">
                    <a:srgbClr val="000000"/>
                  </a:outerShdw>
                </a:effectLst>
                <a:hlinkClick r:id="rId8" action="ppaction://hlinkfile"/>
              </a:rPr>
              <a:t>key</a:t>
            </a:r>
            <a:endParaRPr lang="en-US" sz="1800">
              <a:solidFill>
                <a:schemeClr val="bg1"/>
              </a:solidFill>
              <a:effectLst>
                <a:outerShdw blurRad="38100" dist="38100" dir="2700000" algn="tl">
                  <a:srgbClr val="000000"/>
                </a:outerShdw>
              </a:effectLst>
            </a:endParaRPr>
          </a:p>
        </p:txBody>
      </p:sp>
      <p:sp>
        <p:nvSpPr>
          <p:cNvPr id="380936" name="Text Box 8"/>
          <p:cNvSpPr txBox="1">
            <a:spLocks noChangeArrowheads="1"/>
          </p:cNvSpPr>
          <p:nvPr/>
        </p:nvSpPr>
        <p:spPr bwMode="auto">
          <a:xfrm>
            <a:off x="1368425" y="3863975"/>
            <a:ext cx="3371850" cy="366713"/>
          </a:xfrm>
          <a:prstGeom prst="rect">
            <a:avLst/>
          </a:prstGeom>
          <a:noFill/>
          <a:ln w="9525">
            <a:noFill/>
            <a:miter lim="800000"/>
            <a:headEnd/>
            <a:tailEnd/>
          </a:ln>
          <a:effectLst/>
        </p:spPr>
        <p:txBody>
          <a:bodyPr wrap="none">
            <a:spAutoFit/>
          </a:bodyPr>
          <a:lstStyle/>
          <a:p>
            <a:pPr>
              <a:defRPr/>
            </a:pPr>
            <a:r>
              <a:rPr lang="en-US" sz="1800">
                <a:solidFill>
                  <a:schemeClr val="bg1"/>
                </a:solidFill>
                <a:effectLst>
                  <a:outerShdw blurRad="38100" dist="38100" dir="2700000" algn="tl">
                    <a:srgbClr val="000000"/>
                  </a:outerShdw>
                </a:effectLst>
                <a:hlinkClick r:id="rId9" action="ppaction://hlinkfile"/>
              </a:rPr>
              <a:t>Worksheet</a:t>
            </a:r>
            <a:r>
              <a:rPr lang="en-US" sz="1800">
                <a:solidFill>
                  <a:schemeClr val="bg1"/>
                </a:solidFill>
                <a:effectLst>
                  <a:outerShdw blurRad="38100" dist="38100" dir="2700000" algn="tl">
                    <a:srgbClr val="000000"/>
                  </a:outerShdw>
                </a:effectLst>
              </a:rPr>
              <a:t> - easy stoichiometry</a:t>
            </a:r>
          </a:p>
        </p:txBody>
      </p:sp>
      <p:sp>
        <p:nvSpPr>
          <p:cNvPr id="380937" name="Text Box 9"/>
          <p:cNvSpPr txBox="1">
            <a:spLocks noChangeArrowheads="1"/>
          </p:cNvSpPr>
          <p:nvPr/>
        </p:nvSpPr>
        <p:spPr bwMode="auto">
          <a:xfrm>
            <a:off x="1370013" y="4254500"/>
            <a:ext cx="2241550" cy="366713"/>
          </a:xfrm>
          <a:prstGeom prst="rect">
            <a:avLst/>
          </a:prstGeom>
          <a:noFill/>
          <a:ln w="9525">
            <a:noFill/>
            <a:miter lim="800000"/>
            <a:headEnd/>
            <a:tailEnd/>
          </a:ln>
          <a:effectLst/>
        </p:spPr>
        <p:txBody>
          <a:bodyPr wrap="none">
            <a:spAutoFit/>
          </a:bodyPr>
          <a:lstStyle/>
          <a:p>
            <a:pPr>
              <a:defRPr/>
            </a:pPr>
            <a:r>
              <a:rPr lang="en-US" sz="1800">
                <a:solidFill>
                  <a:schemeClr val="bg1"/>
                </a:solidFill>
                <a:effectLst>
                  <a:outerShdw blurRad="38100" dist="38100" dir="2700000" algn="tl">
                    <a:srgbClr val="000000"/>
                  </a:outerShdw>
                </a:effectLst>
                <a:hlinkClick r:id="rId10" action="ppaction://hlinkfile"/>
              </a:rPr>
              <a:t>Worksheet</a:t>
            </a:r>
            <a:r>
              <a:rPr lang="en-US" sz="1800">
                <a:solidFill>
                  <a:schemeClr val="bg1"/>
                </a:solidFill>
                <a:effectLst>
                  <a:outerShdw blurRad="38100" dist="38100" dir="2700000" algn="tl">
                    <a:srgbClr val="000000"/>
                  </a:outerShdw>
                </a:effectLst>
              </a:rPr>
              <a:t> - energy </a:t>
            </a:r>
          </a:p>
        </p:txBody>
      </p:sp>
      <p:sp>
        <p:nvSpPr>
          <p:cNvPr id="380938" name="Text Box 10"/>
          <p:cNvSpPr txBox="1">
            <a:spLocks noChangeArrowheads="1"/>
          </p:cNvSpPr>
          <p:nvPr/>
        </p:nvSpPr>
        <p:spPr bwMode="auto">
          <a:xfrm>
            <a:off x="3692525" y="4251325"/>
            <a:ext cx="2228850" cy="366713"/>
          </a:xfrm>
          <a:prstGeom prst="rect">
            <a:avLst/>
          </a:prstGeom>
          <a:noFill/>
          <a:ln w="9525">
            <a:noFill/>
            <a:miter lim="800000"/>
            <a:headEnd/>
            <a:tailEnd/>
          </a:ln>
          <a:effectLst/>
        </p:spPr>
        <p:txBody>
          <a:bodyPr wrap="none">
            <a:spAutoFit/>
          </a:bodyPr>
          <a:lstStyle/>
          <a:p>
            <a:pPr>
              <a:defRPr/>
            </a:pPr>
            <a:r>
              <a:rPr lang="en-US" sz="1800">
                <a:solidFill>
                  <a:schemeClr val="bg1"/>
                </a:solidFill>
                <a:effectLst>
                  <a:outerShdw blurRad="38100" dist="38100" dir="2700000" algn="tl">
                    <a:srgbClr val="000000"/>
                  </a:outerShdw>
                </a:effectLst>
                <a:hlinkClick r:id="rId11" action="ppaction://hlinkfile"/>
              </a:rPr>
              <a:t>Worksheet</a:t>
            </a:r>
            <a:r>
              <a:rPr lang="en-US" sz="1800">
                <a:solidFill>
                  <a:schemeClr val="bg1"/>
                </a:solidFill>
                <a:effectLst>
                  <a:outerShdw blurRad="38100" dist="38100" dir="2700000" algn="tl">
                    <a:srgbClr val="000000"/>
                  </a:outerShdw>
                </a:effectLst>
              </a:rPr>
              <a:t> - generic</a:t>
            </a:r>
          </a:p>
        </p:txBody>
      </p:sp>
      <p:sp>
        <p:nvSpPr>
          <p:cNvPr id="380939" name="Text Box 11"/>
          <p:cNvSpPr txBox="1">
            <a:spLocks noChangeArrowheads="1"/>
          </p:cNvSpPr>
          <p:nvPr/>
        </p:nvSpPr>
        <p:spPr bwMode="auto">
          <a:xfrm>
            <a:off x="1377950" y="5032375"/>
            <a:ext cx="2774950" cy="366713"/>
          </a:xfrm>
          <a:prstGeom prst="rect">
            <a:avLst/>
          </a:prstGeom>
          <a:noFill/>
          <a:ln w="9525">
            <a:noFill/>
            <a:miter lim="800000"/>
            <a:headEnd/>
            <a:tailEnd/>
          </a:ln>
          <a:effectLst/>
        </p:spPr>
        <p:txBody>
          <a:bodyPr wrap="none">
            <a:spAutoFit/>
          </a:bodyPr>
          <a:lstStyle/>
          <a:p>
            <a:pPr>
              <a:defRPr/>
            </a:pPr>
            <a:r>
              <a:rPr lang="en-US" sz="1800">
                <a:solidFill>
                  <a:schemeClr val="bg1"/>
                </a:solidFill>
                <a:effectLst>
                  <a:outerShdw blurRad="38100" dist="38100" dir="2700000" algn="tl">
                    <a:srgbClr val="000000"/>
                  </a:outerShdw>
                </a:effectLst>
                <a:hlinkClick r:id="rId12" action="ppaction://hlinkfile"/>
              </a:rPr>
              <a:t>Worksheet</a:t>
            </a:r>
            <a:r>
              <a:rPr lang="en-US" sz="1800">
                <a:solidFill>
                  <a:schemeClr val="bg1"/>
                </a:solidFill>
                <a:effectLst>
                  <a:outerShdw blurRad="38100" dist="38100" dir="2700000" algn="tl">
                    <a:srgbClr val="000000"/>
                  </a:outerShdw>
                </a:effectLst>
              </a:rPr>
              <a:t> - percent yield</a:t>
            </a:r>
          </a:p>
        </p:txBody>
      </p:sp>
      <p:sp>
        <p:nvSpPr>
          <p:cNvPr id="380940" name="Text Box 12"/>
          <p:cNvSpPr txBox="1">
            <a:spLocks noChangeArrowheads="1"/>
          </p:cNvSpPr>
          <p:nvPr/>
        </p:nvSpPr>
        <p:spPr bwMode="auto">
          <a:xfrm>
            <a:off x="1379538" y="5422900"/>
            <a:ext cx="4019550" cy="366713"/>
          </a:xfrm>
          <a:prstGeom prst="rect">
            <a:avLst/>
          </a:prstGeom>
          <a:noFill/>
          <a:ln w="9525">
            <a:noFill/>
            <a:miter lim="800000"/>
            <a:headEnd/>
            <a:tailEnd/>
          </a:ln>
          <a:effectLst/>
        </p:spPr>
        <p:txBody>
          <a:bodyPr wrap="none">
            <a:spAutoFit/>
          </a:bodyPr>
          <a:lstStyle/>
          <a:p>
            <a:pPr>
              <a:defRPr/>
            </a:pPr>
            <a:r>
              <a:rPr lang="en-US" sz="1800">
                <a:solidFill>
                  <a:schemeClr val="bg1"/>
                </a:solidFill>
                <a:effectLst>
                  <a:outerShdw blurRad="38100" dist="38100" dir="2700000" algn="tl">
                    <a:srgbClr val="000000"/>
                  </a:outerShdw>
                </a:effectLst>
                <a:hlinkClick r:id="rId13" action="ppaction://hlinkfile"/>
              </a:rPr>
              <a:t>Worksheet</a:t>
            </a:r>
            <a:r>
              <a:rPr lang="en-US" sz="1800">
                <a:solidFill>
                  <a:schemeClr val="bg1"/>
                </a:solidFill>
                <a:effectLst>
                  <a:outerShdw blurRad="38100" dist="38100" dir="2700000" algn="tl">
                    <a:srgbClr val="000000"/>
                  </a:outerShdw>
                </a:effectLst>
              </a:rPr>
              <a:t> - stoichiometry problems 1</a:t>
            </a:r>
          </a:p>
        </p:txBody>
      </p:sp>
      <p:sp>
        <p:nvSpPr>
          <p:cNvPr id="380941" name="Text Box 13"/>
          <p:cNvSpPr txBox="1">
            <a:spLocks noChangeArrowheads="1"/>
          </p:cNvSpPr>
          <p:nvPr/>
        </p:nvSpPr>
        <p:spPr bwMode="auto">
          <a:xfrm>
            <a:off x="6686550" y="6400800"/>
            <a:ext cx="2457450" cy="457200"/>
          </a:xfrm>
          <a:prstGeom prst="rect">
            <a:avLst/>
          </a:prstGeom>
          <a:noFill/>
          <a:ln w="9525">
            <a:noFill/>
            <a:miter lim="800000"/>
            <a:headEnd/>
            <a:tailEnd/>
          </a:ln>
          <a:effectLst/>
        </p:spPr>
        <p:txBody>
          <a:bodyPr wrap="none">
            <a:spAutoFit/>
          </a:bodyPr>
          <a:lstStyle/>
          <a:p>
            <a:pPr>
              <a:defRPr/>
            </a:pPr>
            <a:r>
              <a:rPr lang="en-US" sz="2400">
                <a:hlinkClick r:id="rId14" action="ppaction://hlinkfile"/>
              </a:rPr>
              <a:t>Outline</a:t>
            </a:r>
            <a:r>
              <a:rPr lang="en-US" sz="2400"/>
              <a:t> </a:t>
            </a:r>
            <a:r>
              <a:rPr lang="en-US" sz="2400">
                <a:solidFill>
                  <a:schemeClr val="bg1"/>
                </a:solidFill>
                <a:effectLst>
                  <a:outerShdw blurRad="38100" dist="38100" dir="2700000" algn="tl">
                    <a:srgbClr val="000000"/>
                  </a:outerShdw>
                </a:effectLst>
              </a:rPr>
              <a:t>(</a:t>
            </a:r>
            <a:r>
              <a:rPr lang="en-US" sz="2400">
                <a:solidFill>
                  <a:schemeClr val="bg1"/>
                </a:solidFill>
                <a:effectLst>
                  <a:outerShdw blurRad="38100" dist="38100" dir="2700000" algn="tl">
                    <a:srgbClr val="000000"/>
                  </a:outerShdw>
                </a:effectLst>
                <a:hlinkClick r:id="rId15" action="ppaction://hlinkfile"/>
              </a:rPr>
              <a:t>general</a:t>
            </a:r>
            <a:r>
              <a:rPr lang="en-US" sz="2400">
                <a:solidFill>
                  <a:schemeClr val="bg1"/>
                </a:solidFill>
                <a:effectLst>
                  <a:outerShdw blurRad="38100" dist="38100" dir="2700000" algn="tl">
                    <a:srgbClr val="000000"/>
                  </a:outerShdw>
                </a:effectLst>
              </a:rPr>
              <a:t>)</a:t>
            </a:r>
          </a:p>
        </p:txBody>
      </p:sp>
      <p:sp>
        <p:nvSpPr>
          <p:cNvPr id="166926" name="AutoShape 14" descr="Back to menu">
            <a:hlinkClick r:id="" action="ppaction://hlinkshowjump?jump=lastslideviewed" highlightClick="1"/>
            <a:hlinkHover r:id="" action="ppaction://hlinkshowjump?jump=lastslideviewed"/>
          </p:cNvPr>
          <p:cNvSpPr>
            <a:spLocks noChangeArrowheads="1"/>
          </p:cNvSpPr>
          <p:nvPr/>
        </p:nvSpPr>
        <p:spPr bwMode="auto">
          <a:xfrm>
            <a:off x="0" y="6391275"/>
            <a:ext cx="381000" cy="238125"/>
          </a:xfrm>
          <a:prstGeom prst="actionButtonBackPrevious">
            <a:avLst/>
          </a:prstGeom>
          <a:solidFill>
            <a:srgbClr val="F8F8F8">
              <a:alpha val="89803"/>
            </a:srgbClr>
          </a:solidFill>
          <a:ln w="9525">
            <a:noFill/>
            <a:miter lim="800000"/>
            <a:headEnd/>
            <a:tailEnd/>
          </a:ln>
        </p:spPr>
        <p:txBody>
          <a:bodyPr wrap="none" anchor="ctr"/>
          <a:lstStyle/>
          <a:p>
            <a:endParaRPr lang="en-US"/>
          </a:p>
        </p:txBody>
      </p:sp>
      <p:sp>
        <p:nvSpPr>
          <p:cNvPr id="380943" name="Text Box 15"/>
          <p:cNvSpPr txBox="1">
            <a:spLocks noChangeArrowheads="1"/>
          </p:cNvSpPr>
          <p:nvPr/>
        </p:nvSpPr>
        <p:spPr bwMode="auto">
          <a:xfrm>
            <a:off x="6242050" y="5303838"/>
            <a:ext cx="2901950" cy="366712"/>
          </a:xfrm>
          <a:prstGeom prst="rect">
            <a:avLst/>
          </a:prstGeom>
          <a:noFill/>
          <a:ln w="9525">
            <a:noFill/>
            <a:miter lim="800000"/>
            <a:headEnd/>
            <a:tailEnd/>
          </a:ln>
          <a:effectLst/>
        </p:spPr>
        <p:txBody>
          <a:bodyPr wrap="none">
            <a:spAutoFit/>
          </a:bodyPr>
          <a:lstStyle/>
          <a:p>
            <a:pPr>
              <a:defRPr/>
            </a:pPr>
            <a:r>
              <a:rPr lang="en-US" sz="1800">
                <a:solidFill>
                  <a:schemeClr val="bg1"/>
                </a:solidFill>
                <a:effectLst>
                  <a:outerShdw blurRad="38100" dist="38100" dir="2700000" algn="tl">
                    <a:srgbClr val="000000"/>
                  </a:outerShdw>
                </a:effectLst>
                <a:hlinkClick r:id="rId16" action="ppaction://hlinkfile"/>
              </a:rPr>
              <a:t>Worksheet</a:t>
            </a:r>
            <a:r>
              <a:rPr lang="en-US" sz="1800">
                <a:solidFill>
                  <a:schemeClr val="bg1"/>
                </a:solidFill>
                <a:effectLst>
                  <a:outerShdw blurRad="38100" dist="38100" dir="2700000" algn="tl">
                    <a:srgbClr val="000000"/>
                  </a:outerShdw>
                </a:effectLst>
              </a:rPr>
              <a:t> - lecture outline</a:t>
            </a:r>
          </a:p>
        </p:txBody>
      </p:sp>
      <p:sp>
        <p:nvSpPr>
          <p:cNvPr id="380944" name="Text Box 16"/>
          <p:cNvSpPr txBox="1">
            <a:spLocks noChangeArrowheads="1"/>
          </p:cNvSpPr>
          <p:nvPr/>
        </p:nvSpPr>
        <p:spPr bwMode="auto">
          <a:xfrm>
            <a:off x="6262688" y="5707063"/>
            <a:ext cx="2305050" cy="366712"/>
          </a:xfrm>
          <a:prstGeom prst="rect">
            <a:avLst/>
          </a:prstGeom>
          <a:noFill/>
          <a:ln w="9525">
            <a:noFill/>
            <a:miter lim="800000"/>
            <a:headEnd/>
            <a:tailEnd/>
          </a:ln>
          <a:effectLst/>
        </p:spPr>
        <p:txBody>
          <a:bodyPr wrap="none">
            <a:spAutoFit/>
          </a:bodyPr>
          <a:lstStyle/>
          <a:p>
            <a:pPr>
              <a:defRPr/>
            </a:pPr>
            <a:r>
              <a:rPr lang="en-US" sz="1800">
                <a:solidFill>
                  <a:schemeClr val="bg1"/>
                </a:solidFill>
                <a:effectLst>
                  <a:outerShdw blurRad="38100" dist="38100" dir="2700000" algn="tl">
                    <a:srgbClr val="000000"/>
                  </a:outerShdw>
                </a:effectLst>
                <a:hlinkClick r:id="rId17" action="ppaction://hlinkfile"/>
              </a:rPr>
              <a:t>Textbook</a:t>
            </a:r>
            <a:r>
              <a:rPr lang="en-US" sz="1800">
                <a:solidFill>
                  <a:schemeClr val="bg1"/>
                </a:solidFill>
                <a:effectLst>
                  <a:outerShdw blurRad="38100" dist="38100" dir="2700000" algn="tl">
                    <a:srgbClr val="000000"/>
                  </a:outerShdw>
                </a:effectLst>
              </a:rPr>
              <a:t> - questions</a:t>
            </a:r>
          </a:p>
        </p:txBody>
      </p:sp>
      <p:sp>
        <p:nvSpPr>
          <p:cNvPr id="380947" name="Text Box 19"/>
          <p:cNvSpPr txBox="1">
            <a:spLocks noChangeArrowheads="1"/>
          </p:cNvSpPr>
          <p:nvPr/>
        </p:nvSpPr>
        <p:spPr bwMode="auto">
          <a:xfrm>
            <a:off x="1381125" y="5775325"/>
            <a:ext cx="3194050" cy="366713"/>
          </a:xfrm>
          <a:prstGeom prst="rect">
            <a:avLst/>
          </a:prstGeom>
          <a:noFill/>
          <a:ln w="9525">
            <a:noFill/>
            <a:miter lim="800000"/>
            <a:headEnd/>
            <a:tailEnd/>
          </a:ln>
          <a:effectLst/>
        </p:spPr>
        <p:txBody>
          <a:bodyPr wrap="none">
            <a:spAutoFit/>
          </a:bodyPr>
          <a:lstStyle/>
          <a:p>
            <a:pPr>
              <a:defRPr/>
            </a:pPr>
            <a:r>
              <a:rPr lang="en-US" sz="1800">
                <a:solidFill>
                  <a:schemeClr val="bg1"/>
                </a:solidFill>
                <a:effectLst>
                  <a:outerShdw blurRad="38100" dist="38100" dir="2700000" algn="tl">
                    <a:srgbClr val="000000"/>
                  </a:outerShdw>
                </a:effectLst>
                <a:hlinkClick r:id="rId18" action="ppaction://hlinkfile"/>
              </a:rPr>
              <a:t>Worksheet</a:t>
            </a:r>
            <a:r>
              <a:rPr lang="en-US" sz="1800">
                <a:solidFill>
                  <a:schemeClr val="bg1"/>
                </a:solidFill>
                <a:effectLst>
                  <a:outerShdw blurRad="38100" dist="38100" dir="2700000" algn="tl">
                    <a:srgbClr val="000000"/>
                  </a:outerShdw>
                </a:effectLst>
              </a:rPr>
              <a:t> - limiting reactants</a:t>
            </a:r>
          </a:p>
        </p:txBody>
      </p:sp>
      <p:sp>
        <p:nvSpPr>
          <p:cNvPr id="380948" name="Text Box 20"/>
          <p:cNvSpPr txBox="1">
            <a:spLocks noChangeArrowheads="1"/>
          </p:cNvSpPr>
          <p:nvPr/>
        </p:nvSpPr>
        <p:spPr bwMode="auto">
          <a:xfrm>
            <a:off x="1392238" y="4662488"/>
            <a:ext cx="4540250" cy="366712"/>
          </a:xfrm>
          <a:prstGeom prst="rect">
            <a:avLst/>
          </a:prstGeom>
          <a:noFill/>
          <a:ln w="9525">
            <a:noFill/>
            <a:miter lim="800000"/>
            <a:headEnd/>
            <a:tailEnd/>
          </a:ln>
          <a:effectLst/>
        </p:spPr>
        <p:txBody>
          <a:bodyPr wrap="none">
            <a:spAutoFit/>
          </a:bodyPr>
          <a:lstStyle/>
          <a:p>
            <a:pPr>
              <a:defRPr/>
            </a:pPr>
            <a:r>
              <a:rPr lang="en-US" sz="1800">
                <a:solidFill>
                  <a:schemeClr val="bg1"/>
                </a:solidFill>
                <a:effectLst>
                  <a:outerShdw blurRad="38100" dist="38100" dir="2700000" algn="tl">
                    <a:srgbClr val="000000"/>
                  </a:outerShdw>
                </a:effectLst>
                <a:hlinkClick r:id="rId19" action="ppaction://hlinkfile"/>
              </a:rPr>
              <a:t>Worksheet</a:t>
            </a:r>
            <a:r>
              <a:rPr lang="en-US" sz="1800">
                <a:solidFill>
                  <a:schemeClr val="bg1"/>
                </a:solidFill>
                <a:effectLst>
                  <a:outerShdw blurRad="38100" dist="38100" dir="2700000" algn="tl">
                    <a:srgbClr val="000000"/>
                  </a:outerShdw>
                </a:effectLst>
              </a:rPr>
              <a:t> – moles and mass relationships</a:t>
            </a:r>
          </a:p>
        </p:txBody>
      </p:sp>
      <p:sp>
        <p:nvSpPr>
          <p:cNvPr id="380949" name="Text Box 21"/>
          <p:cNvSpPr txBox="1">
            <a:spLocks noChangeArrowheads="1"/>
          </p:cNvSpPr>
          <p:nvPr/>
        </p:nvSpPr>
        <p:spPr bwMode="auto">
          <a:xfrm>
            <a:off x="3978275" y="2719388"/>
            <a:ext cx="2241550" cy="366712"/>
          </a:xfrm>
          <a:prstGeom prst="rect">
            <a:avLst/>
          </a:prstGeom>
          <a:noFill/>
          <a:ln w="9525">
            <a:noFill/>
            <a:miter lim="800000"/>
            <a:headEnd/>
            <a:tailEnd/>
          </a:ln>
          <a:effectLst/>
        </p:spPr>
        <p:txBody>
          <a:bodyPr wrap="none">
            <a:spAutoFit/>
          </a:bodyPr>
          <a:lstStyle/>
          <a:p>
            <a:pPr>
              <a:defRPr/>
            </a:pPr>
            <a:r>
              <a:rPr lang="en-US" sz="1800">
                <a:solidFill>
                  <a:schemeClr val="bg1"/>
                </a:solidFill>
                <a:effectLst>
                  <a:outerShdw blurRad="38100" dist="38100" dir="2700000" algn="tl">
                    <a:srgbClr val="000000"/>
                  </a:outerShdw>
                </a:effectLst>
                <a:hlinkClick r:id="rId20" action="ppaction://hlinkfile"/>
              </a:rPr>
              <a:t>Lab</a:t>
            </a:r>
            <a:r>
              <a:rPr lang="en-US" sz="1800">
                <a:solidFill>
                  <a:schemeClr val="bg1"/>
                </a:solidFill>
                <a:effectLst>
                  <a:outerShdw blurRad="38100" dist="38100" dir="2700000" algn="tl">
                    <a:srgbClr val="000000"/>
                  </a:outerShdw>
                </a:effectLst>
              </a:rPr>
              <a:t> – nuts and bolts</a:t>
            </a:r>
          </a:p>
        </p:txBody>
      </p:sp>
      <p:sp>
        <p:nvSpPr>
          <p:cNvPr id="380950" name="Text Box 22"/>
          <p:cNvSpPr txBox="1">
            <a:spLocks noChangeArrowheads="1"/>
          </p:cNvSpPr>
          <p:nvPr/>
        </p:nvSpPr>
        <p:spPr bwMode="auto">
          <a:xfrm>
            <a:off x="1379538" y="6129338"/>
            <a:ext cx="4248150" cy="366712"/>
          </a:xfrm>
          <a:prstGeom prst="rect">
            <a:avLst/>
          </a:prstGeom>
          <a:noFill/>
          <a:ln w="9525">
            <a:noFill/>
            <a:miter lim="800000"/>
            <a:headEnd/>
            <a:tailEnd/>
          </a:ln>
          <a:effectLst/>
        </p:spPr>
        <p:txBody>
          <a:bodyPr wrap="none">
            <a:spAutoFit/>
          </a:bodyPr>
          <a:lstStyle/>
          <a:p>
            <a:pPr>
              <a:defRPr/>
            </a:pPr>
            <a:r>
              <a:rPr lang="en-US" sz="1800">
                <a:solidFill>
                  <a:schemeClr val="bg1"/>
                </a:solidFill>
                <a:effectLst>
                  <a:outerShdw blurRad="38100" dist="38100" dir="2700000" algn="tl">
                    <a:srgbClr val="000000"/>
                  </a:outerShdw>
                </a:effectLst>
                <a:hlinkClick r:id="rId21" action="ppaction://hlinkfile"/>
              </a:rPr>
              <a:t>Worksheet</a:t>
            </a:r>
            <a:r>
              <a:rPr lang="en-US" sz="1800">
                <a:solidFill>
                  <a:schemeClr val="bg1"/>
                </a:solidFill>
                <a:effectLst>
                  <a:outerShdw blurRad="38100" dist="38100" dir="2700000" algn="tl">
                    <a:srgbClr val="000000"/>
                  </a:outerShdw>
                </a:effectLst>
              </a:rPr>
              <a:t> – visualizing limiting reactant</a:t>
            </a:r>
          </a:p>
        </p:txBody>
      </p:sp>
      <p:sp>
        <p:nvSpPr>
          <p:cNvPr id="166933" name="Text Box 23"/>
          <p:cNvSpPr txBox="1">
            <a:spLocks noChangeArrowheads="1"/>
          </p:cNvSpPr>
          <p:nvPr/>
        </p:nvSpPr>
        <p:spPr bwMode="auto">
          <a:xfrm>
            <a:off x="6424613" y="2746375"/>
            <a:ext cx="1784350" cy="366713"/>
          </a:xfrm>
          <a:prstGeom prst="rect">
            <a:avLst/>
          </a:prstGeom>
          <a:noFill/>
          <a:ln w="15875">
            <a:noFill/>
            <a:miter lim="800000"/>
            <a:headEnd/>
            <a:tailEnd/>
          </a:ln>
        </p:spPr>
        <p:txBody>
          <a:bodyPr wrap="none">
            <a:spAutoFit/>
          </a:bodyPr>
          <a:lstStyle/>
          <a:p>
            <a:r>
              <a:rPr lang="en-US" sz="1800">
                <a:hlinkClick r:id="rId22" action="ppaction://hlinkfile"/>
              </a:rPr>
              <a:t>S’mores activity</a:t>
            </a:r>
            <a:endParaRPr lang="en-US"/>
          </a:p>
        </p:txBody>
      </p:sp>
      <p:sp>
        <p:nvSpPr>
          <p:cNvPr id="166934" name="Rectangle 24"/>
          <p:cNvSpPr>
            <a:spLocks noChangeArrowheads="1"/>
          </p:cNvSpPr>
          <p:nvPr/>
        </p:nvSpPr>
        <p:spPr bwMode="auto">
          <a:xfrm>
            <a:off x="6751638" y="1892300"/>
            <a:ext cx="2055812" cy="304800"/>
          </a:xfrm>
          <a:prstGeom prst="rect">
            <a:avLst/>
          </a:prstGeom>
          <a:noFill/>
          <a:ln w="9525">
            <a:noFill/>
            <a:miter lim="800000"/>
            <a:headEnd/>
            <a:tailEnd/>
          </a:ln>
        </p:spPr>
        <p:txBody>
          <a:bodyPr wrap="none">
            <a:spAutoFit/>
          </a:bodyPr>
          <a:lstStyle/>
          <a:p>
            <a:r>
              <a:rPr lang="en-US">
                <a:solidFill>
                  <a:schemeClr val="accent1"/>
                </a:solidFill>
                <a:hlinkClick r:id="rId23" action="ppaction://hlinkfile" tooltip="The Mole"/>
              </a:rPr>
              <a:t>Episode 11 </a:t>
            </a:r>
            <a:r>
              <a:rPr lang="en-US">
                <a:solidFill>
                  <a:schemeClr val="accent1"/>
                </a:solidFill>
              </a:rPr>
              <a:t>–  The Mole</a:t>
            </a:r>
          </a:p>
        </p:txBody>
      </p:sp>
      <p:sp>
        <p:nvSpPr>
          <p:cNvPr id="166935" name="AutoShape 25">
            <a:hlinkClick r:id="rId24" highlightClick="1"/>
          </p:cNvPr>
          <p:cNvSpPr>
            <a:spLocks noChangeArrowheads="1"/>
          </p:cNvSpPr>
          <p:nvPr/>
        </p:nvSpPr>
        <p:spPr bwMode="auto">
          <a:xfrm>
            <a:off x="7499350" y="1247775"/>
            <a:ext cx="569913" cy="569913"/>
          </a:xfrm>
          <a:prstGeom prst="actionButtonMovie">
            <a:avLst/>
          </a:prstGeom>
          <a:solidFill>
            <a:schemeClr val="accent1"/>
          </a:solidFill>
          <a:ln w="9525">
            <a:noFill/>
            <a:miter lim="800000"/>
            <a:headEnd/>
            <a:tailEnd/>
          </a:ln>
        </p:spPr>
        <p:txBody>
          <a:bodyPr wrap="none" anchor="ctr"/>
          <a:lstStyle/>
          <a:p>
            <a:endParaRPr lang="en-US"/>
          </a:p>
        </p:txBody>
      </p:sp>
      <p:sp>
        <p:nvSpPr>
          <p:cNvPr id="380954" name="Text Box 26"/>
          <p:cNvSpPr txBox="1">
            <a:spLocks noChangeArrowheads="1"/>
          </p:cNvSpPr>
          <p:nvPr/>
        </p:nvSpPr>
        <p:spPr bwMode="auto">
          <a:xfrm>
            <a:off x="6249988" y="4922838"/>
            <a:ext cx="2584450" cy="366712"/>
          </a:xfrm>
          <a:prstGeom prst="rect">
            <a:avLst/>
          </a:prstGeom>
          <a:noFill/>
          <a:ln w="9525">
            <a:noFill/>
            <a:miter lim="800000"/>
            <a:headEnd/>
            <a:tailEnd/>
          </a:ln>
          <a:effectLst/>
        </p:spPr>
        <p:txBody>
          <a:bodyPr wrap="none">
            <a:spAutoFit/>
          </a:bodyPr>
          <a:lstStyle/>
          <a:p>
            <a:pPr>
              <a:defRPr/>
            </a:pPr>
            <a:r>
              <a:rPr lang="en-US" sz="1800">
                <a:solidFill>
                  <a:schemeClr val="bg1"/>
                </a:solidFill>
                <a:effectLst>
                  <a:outerShdw blurRad="38100" dist="38100" dir="2700000" algn="tl">
                    <a:srgbClr val="000000"/>
                  </a:outerShdw>
                </a:effectLst>
                <a:hlinkClick r:id="rId25" action="ppaction://hlinkfile"/>
              </a:rPr>
              <a:t>Worksheet</a:t>
            </a:r>
            <a:r>
              <a:rPr lang="en-US" sz="1800">
                <a:solidFill>
                  <a:schemeClr val="bg1"/>
                </a:solidFill>
                <a:effectLst>
                  <a:outerShdw blurRad="38100" dist="38100" dir="2700000" algn="tl">
                    <a:srgbClr val="000000"/>
                  </a:outerShdw>
                </a:effectLst>
              </a:rPr>
              <a:t> - vocabulary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Careers in Chemistry - Philosopher</a:t>
            </a:r>
          </a:p>
        </p:txBody>
      </p:sp>
      <p:sp>
        <p:nvSpPr>
          <p:cNvPr id="24579" name="Text Box 3"/>
          <p:cNvSpPr txBox="1">
            <a:spLocks noChangeArrowheads="1"/>
          </p:cNvSpPr>
          <p:nvPr/>
        </p:nvSpPr>
        <p:spPr bwMode="auto">
          <a:xfrm>
            <a:off x="669925" y="2220913"/>
            <a:ext cx="8377238" cy="1006475"/>
          </a:xfrm>
          <a:prstGeom prst="rect">
            <a:avLst/>
          </a:prstGeom>
          <a:noFill/>
          <a:ln w="9525">
            <a:noFill/>
            <a:miter lim="800000"/>
            <a:headEnd/>
            <a:tailEnd/>
          </a:ln>
        </p:spPr>
        <p:txBody>
          <a:bodyPr wrap="none">
            <a:spAutoFit/>
          </a:bodyPr>
          <a:lstStyle/>
          <a:p>
            <a:r>
              <a:rPr lang="en-US" sz="2000"/>
              <a:t>Q:  </a:t>
            </a:r>
            <a:r>
              <a:rPr lang="en-US" sz="2000" i="1"/>
              <a:t>How much is a mole?</a:t>
            </a:r>
          </a:p>
          <a:p>
            <a:r>
              <a:rPr lang="en-US" sz="2000"/>
              <a:t>A:  </a:t>
            </a:r>
            <a:r>
              <a:rPr lang="en-US" sz="2000" i="1"/>
              <a:t>A mole is a quantity used by chemists to count   atoms and </a:t>
            </a:r>
          </a:p>
          <a:p>
            <a:r>
              <a:rPr lang="en-US" sz="2000" i="1"/>
              <a:t>      molecules.  A mole of something is equal to 6.02 x 10</a:t>
            </a:r>
            <a:r>
              <a:rPr lang="en-US" sz="2000" i="1" baseline="30000"/>
              <a:t>23 </a:t>
            </a:r>
            <a:r>
              <a:rPr lang="en-US" sz="2000" i="1"/>
              <a:t>“somethings.”</a:t>
            </a:r>
          </a:p>
        </p:txBody>
      </p:sp>
      <p:sp>
        <p:nvSpPr>
          <p:cNvPr id="92164" name="Text Box 4"/>
          <p:cNvSpPr txBox="1">
            <a:spLocks noChangeArrowheads="1"/>
          </p:cNvSpPr>
          <p:nvPr/>
        </p:nvSpPr>
        <p:spPr bwMode="auto">
          <a:xfrm>
            <a:off x="1371600" y="3392488"/>
            <a:ext cx="6280150" cy="457200"/>
          </a:xfrm>
          <a:prstGeom prst="rect">
            <a:avLst/>
          </a:prstGeom>
          <a:solidFill>
            <a:srgbClr val="E5FFE5"/>
          </a:solidFill>
          <a:ln w="9525">
            <a:noFill/>
            <a:miter lim="800000"/>
            <a:headEnd/>
            <a:tailEnd/>
          </a:ln>
        </p:spPr>
        <p:txBody>
          <a:bodyPr wrap="none">
            <a:spAutoFit/>
          </a:bodyPr>
          <a:lstStyle/>
          <a:p>
            <a:r>
              <a:rPr lang="en-US" sz="2400"/>
              <a:t>1 mole  =  602 200 000 000 000 000 000 000</a:t>
            </a:r>
          </a:p>
        </p:txBody>
      </p:sp>
      <p:sp>
        <p:nvSpPr>
          <p:cNvPr id="92165" name="Text Box 5"/>
          <p:cNvSpPr txBox="1">
            <a:spLocks noChangeArrowheads="1"/>
          </p:cNvSpPr>
          <p:nvPr/>
        </p:nvSpPr>
        <p:spPr bwMode="auto">
          <a:xfrm>
            <a:off x="669925" y="4278313"/>
            <a:ext cx="7781925" cy="1006475"/>
          </a:xfrm>
          <a:prstGeom prst="rect">
            <a:avLst/>
          </a:prstGeom>
          <a:noFill/>
          <a:ln w="9525">
            <a:noFill/>
            <a:miter lim="800000"/>
            <a:headEnd/>
            <a:tailEnd/>
          </a:ln>
        </p:spPr>
        <p:txBody>
          <a:bodyPr wrap="none">
            <a:spAutoFit/>
          </a:bodyPr>
          <a:lstStyle/>
          <a:p>
            <a:r>
              <a:rPr lang="en-US" sz="2000"/>
              <a:t>Q:  </a:t>
            </a:r>
            <a:r>
              <a:rPr lang="en-US" sz="2000" i="1"/>
              <a:t>Can you give me an example to put that number in perspective?</a:t>
            </a:r>
          </a:p>
          <a:p>
            <a:r>
              <a:rPr lang="en-US" sz="2000"/>
              <a:t>A:  </a:t>
            </a:r>
            <a:r>
              <a:rPr lang="en-US" sz="2000" i="1"/>
              <a:t>A computer that can count 10,000,000 atoms per second would</a:t>
            </a:r>
          </a:p>
          <a:p>
            <a:r>
              <a:rPr lang="en-US" sz="2000" i="1"/>
              <a:t>      take 2,000,000,000 years to count 1 mole of a substance.</a:t>
            </a:r>
            <a:endParaRPr lang="en-US" sz="2000"/>
          </a:p>
        </p:txBody>
      </p:sp>
      <p:sp>
        <p:nvSpPr>
          <p:cNvPr id="24582" name="AutoShape 6">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24583" name="Picture 9" descr="Mole"/>
          <p:cNvPicPr>
            <a:picLocks noChangeAspect="1" noChangeArrowheads="1"/>
          </p:cNvPicPr>
          <p:nvPr/>
        </p:nvPicPr>
        <p:blipFill>
          <a:blip r:embed="rId4" cstate="print"/>
          <a:srcRect/>
          <a:stretch>
            <a:fillRect/>
          </a:stretch>
        </p:blipFill>
        <p:spPr bwMode="auto">
          <a:xfrm>
            <a:off x="6080125" y="1871663"/>
            <a:ext cx="1571625" cy="696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92164"/>
                                        </p:tgtEl>
                                        <p:attrNameLst>
                                          <p:attrName>style.visibility</p:attrName>
                                        </p:attrNameLst>
                                      </p:cBhvr>
                                      <p:to>
                                        <p:strVal val="visible"/>
                                      </p:to>
                                    </p:set>
                                    <p:animEffect transition="in" filter="fade">
                                      <p:cBhvr>
                                        <p:cTn id="7" dur="1000"/>
                                        <p:tgtEl>
                                          <p:spTgt spid="92164"/>
                                        </p:tgtEl>
                                      </p:cBhvr>
                                    </p:animEffect>
                                    <p:anim calcmode="lin" valueType="num">
                                      <p:cBhvr>
                                        <p:cTn id="8" dur="1000" fill="hold"/>
                                        <p:tgtEl>
                                          <p:spTgt spid="92164"/>
                                        </p:tgtEl>
                                        <p:attrNameLst>
                                          <p:attrName>ppt_x</p:attrName>
                                        </p:attrNameLst>
                                      </p:cBhvr>
                                      <p:tavLst>
                                        <p:tav tm="0">
                                          <p:val>
                                            <p:strVal val="#ppt_x-.1"/>
                                          </p:val>
                                        </p:tav>
                                        <p:tav tm="100000">
                                          <p:val>
                                            <p:strVal val="#ppt_x"/>
                                          </p:val>
                                        </p:tav>
                                      </p:tavLst>
                                    </p:anim>
                                    <p:anim calcmode="lin" valueType="num">
                                      <p:cBhvr>
                                        <p:cTn id="9" dur="1000" fill="hold"/>
                                        <p:tgtEl>
                                          <p:spTgt spid="9216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92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animBg="1" autoUpdateAnimBg="0"/>
      <p:bldP spid="9216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Counting to 1 Mole</a:t>
            </a:r>
          </a:p>
        </p:txBody>
      </p:sp>
      <p:sp>
        <p:nvSpPr>
          <p:cNvPr id="25603" name="Text Box 3"/>
          <p:cNvSpPr txBox="1">
            <a:spLocks noChangeArrowheads="1"/>
          </p:cNvSpPr>
          <p:nvPr/>
        </p:nvSpPr>
        <p:spPr bwMode="auto">
          <a:xfrm>
            <a:off x="776288" y="1812925"/>
            <a:ext cx="7529512" cy="701675"/>
          </a:xfrm>
          <a:prstGeom prst="rect">
            <a:avLst/>
          </a:prstGeom>
          <a:solidFill>
            <a:srgbClr val="E1E1FF">
              <a:alpha val="50195"/>
            </a:srgbClr>
          </a:solidFill>
          <a:ln w="9525">
            <a:noFill/>
            <a:miter lim="800000"/>
            <a:headEnd/>
            <a:tailEnd/>
          </a:ln>
        </p:spPr>
        <p:txBody>
          <a:bodyPr wrap="none">
            <a:spAutoFit/>
          </a:bodyPr>
          <a:lstStyle/>
          <a:p>
            <a:r>
              <a:rPr lang="en-US" sz="2000"/>
              <a:t>Is that right?  </a:t>
            </a:r>
            <a:r>
              <a:rPr lang="en-US" sz="2000" i="1"/>
              <a:t>A computer counting 10 million atoms every second</a:t>
            </a:r>
          </a:p>
          <a:p>
            <a:r>
              <a:rPr lang="en-US" sz="2000" i="1"/>
              <a:t>would need to count for 2 billion years to count just a single mole</a:t>
            </a:r>
            <a:r>
              <a:rPr lang="en-US" sz="2000"/>
              <a:t>.</a:t>
            </a:r>
          </a:p>
        </p:txBody>
      </p:sp>
      <p:sp>
        <p:nvSpPr>
          <p:cNvPr id="93188" name="Text Box 4"/>
          <p:cNvSpPr txBox="1">
            <a:spLocks noChangeArrowheads="1"/>
          </p:cNvSpPr>
          <p:nvPr/>
        </p:nvSpPr>
        <p:spPr bwMode="auto">
          <a:xfrm>
            <a:off x="785813" y="2906713"/>
            <a:ext cx="3481387" cy="396875"/>
          </a:xfrm>
          <a:prstGeom prst="rect">
            <a:avLst/>
          </a:prstGeom>
          <a:noFill/>
          <a:ln w="9525">
            <a:noFill/>
            <a:miter lim="800000"/>
            <a:headEnd/>
            <a:tailEnd/>
          </a:ln>
        </p:spPr>
        <p:txBody>
          <a:bodyPr wrap="none">
            <a:spAutoFit/>
          </a:bodyPr>
          <a:lstStyle/>
          <a:p>
            <a:r>
              <a:rPr lang="en-US" sz="2000"/>
              <a:t>Lets look at the mathematics.</a:t>
            </a:r>
          </a:p>
        </p:txBody>
      </p:sp>
      <p:sp>
        <p:nvSpPr>
          <p:cNvPr id="93190" name="Text Box 6"/>
          <p:cNvSpPr txBox="1">
            <a:spLocks noChangeArrowheads="1"/>
          </p:cNvSpPr>
          <p:nvPr/>
        </p:nvSpPr>
        <p:spPr bwMode="auto">
          <a:xfrm>
            <a:off x="762000" y="4583113"/>
            <a:ext cx="7559675" cy="1006475"/>
          </a:xfrm>
          <a:prstGeom prst="rect">
            <a:avLst/>
          </a:prstGeom>
          <a:solidFill>
            <a:srgbClr val="E5FFE5">
              <a:alpha val="50195"/>
            </a:srgbClr>
          </a:solidFill>
          <a:ln w="9525">
            <a:noFill/>
            <a:miter lim="800000"/>
            <a:headEnd/>
            <a:tailEnd/>
          </a:ln>
        </p:spPr>
        <p:txBody>
          <a:bodyPr wrap="none">
            <a:spAutoFit/>
          </a:bodyPr>
          <a:lstStyle/>
          <a:p>
            <a:r>
              <a:rPr lang="en-US" sz="2000"/>
              <a:t>Therefore 1 year has 31,536,000 seconds or 3.1536 x 10</a:t>
            </a:r>
            <a:r>
              <a:rPr lang="en-US" sz="2000" baseline="30000"/>
              <a:t>7</a:t>
            </a:r>
            <a:r>
              <a:rPr lang="en-US" sz="2000"/>
              <a:t> sec. </a:t>
            </a:r>
          </a:p>
          <a:p>
            <a:r>
              <a:rPr lang="en-US" sz="2000"/>
              <a:t>A computer counting 10,000,000 atoms every second could count</a:t>
            </a:r>
          </a:p>
          <a:p>
            <a:r>
              <a:rPr lang="en-US" sz="2000"/>
              <a:t>3.153 x 10</a:t>
            </a:r>
            <a:r>
              <a:rPr lang="en-US" sz="2000" baseline="30000"/>
              <a:t>14</a:t>
            </a:r>
            <a:r>
              <a:rPr lang="en-US" sz="2000"/>
              <a:t> atoms every year.</a:t>
            </a:r>
          </a:p>
        </p:txBody>
      </p:sp>
      <p:sp>
        <p:nvSpPr>
          <p:cNvPr id="93191" name="Text Box 7"/>
          <p:cNvSpPr txBox="1">
            <a:spLocks noChangeArrowheads="1"/>
          </p:cNvSpPr>
          <p:nvPr/>
        </p:nvSpPr>
        <p:spPr bwMode="auto">
          <a:xfrm>
            <a:off x="762000" y="5726113"/>
            <a:ext cx="7856538" cy="701675"/>
          </a:xfrm>
          <a:prstGeom prst="rect">
            <a:avLst/>
          </a:prstGeom>
          <a:noFill/>
          <a:ln w="9525">
            <a:noFill/>
            <a:miter lim="800000"/>
            <a:headEnd/>
            <a:tailEnd/>
          </a:ln>
        </p:spPr>
        <p:txBody>
          <a:bodyPr wrap="none">
            <a:spAutoFit/>
          </a:bodyPr>
          <a:lstStyle/>
          <a:p>
            <a:r>
              <a:rPr lang="en-US" sz="2000"/>
              <a:t>Finally, 6.02 x 10</a:t>
            </a:r>
            <a:r>
              <a:rPr lang="en-US" sz="2000" baseline="30000"/>
              <a:t>23</a:t>
            </a:r>
            <a:r>
              <a:rPr lang="en-US" sz="2000"/>
              <a:t> atoms divided by 3.1536 x 10</a:t>
            </a:r>
            <a:r>
              <a:rPr lang="en-US" sz="2000" baseline="30000"/>
              <a:t>14</a:t>
            </a:r>
            <a:r>
              <a:rPr lang="en-US" sz="2000"/>
              <a:t> atoms every year</a:t>
            </a:r>
          </a:p>
          <a:p>
            <a:r>
              <a:rPr lang="en-US" sz="2000"/>
              <a:t>equals </a:t>
            </a:r>
            <a:r>
              <a:rPr lang="en-US" sz="2000">
                <a:solidFill>
                  <a:srgbClr val="CC0000"/>
                </a:solidFill>
              </a:rPr>
              <a:t>1,908,929,477 years</a:t>
            </a:r>
            <a:r>
              <a:rPr lang="en-US" sz="2000"/>
              <a:t> or approximately 2 billion years!</a:t>
            </a:r>
          </a:p>
        </p:txBody>
      </p:sp>
      <p:sp>
        <p:nvSpPr>
          <p:cNvPr id="25607" name="AutoShape 9">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93194" name="Text Box 10"/>
          <p:cNvSpPr txBox="1">
            <a:spLocks noChangeArrowheads="1"/>
          </p:cNvSpPr>
          <p:nvPr/>
        </p:nvSpPr>
        <p:spPr bwMode="auto">
          <a:xfrm>
            <a:off x="750888" y="3690938"/>
            <a:ext cx="1768475" cy="396875"/>
          </a:xfrm>
          <a:prstGeom prst="rect">
            <a:avLst/>
          </a:prstGeom>
          <a:noFill/>
          <a:ln w="9525">
            <a:noFill/>
            <a:miter lim="800000"/>
            <a:headEnd/>
            <a:tailEnd/>
          </a:ln>
        </p:spPr>
        <p:txBody>
          <a:bodyPr wrap="none">
            <a:spAutoFit/>
          </a:bodyPr>
          <a:lstStyle/>
          <a:p>
            <a:r>
              <a:rPr lang="en-US" sz="2000"/>
              <a:t>x sec = 1 year</a:t>
            </a:r>
            <a:endParaRPr lang="en-US" sz="2000" baseline="-25000"/>
          </a:p>
        </p:txBody>
      </p:sp>
      <p:sp>
        <p:nvSpPr>
          <p:cNvPr id="93195" name="Text Box 11"/>
          <p:cNvSpPr txBox="1">
            <a:spLocks noChangeArrowheads="1"/>
          </p:cNvSpPr>
          <p:nvPr/>
        </p:nvSpPr>
        <p:spPr bwMode="auto">
          <a:xfrm>
            <a:off x="2493963" y="3538538"/>
            <a:ext cx="1214437" cy="396875"/>
          </a:xfrm>
          <a:prstGeom prst="rect">
            <a:avLst/>
          </a:prstGeom>
          <a:noFill/>
          <a:ln w="9525">
            <a:noFill/>
            <a:miter lim="800000"/>
            <a:headEnd/>
            <a:tailEnd/>
          </a:ln>
        </p:spPr>
        <p:txBody>
          <a:bodyPr wrap="none">
            <a:spAutoFit/>
          </a:bodyPr>
          <a:lstStyle/>
          <a:p>
            <a:r>
              <a:rPr lang="en-US" sz="2000"/>
              <a:t>365 days</a:t>
            </a:r>
            <a:endParaRPr lang="en-US" sz="2000" baseline="-25000"/>
          </a:p>
        </p:txBody>
      </p:sp>
      <p:sp>
        <p:nvSpPr>
          <p:cNvPr id="93196" name="Text Box 12"/>
          <p:cNvSpPr txBox="1">
            <a:spLocks noChangeArrowheads="1"/>
          </p:cNvSpPr>
          <p:nvPr/>
        </p:nvSpPr>
        <p:spPr bwMode="auto">
          <a:xfrm>
            <a:off x="2659063" y="3871913"/>
            <a:ext cx="889000" cy="396875"/>
          </a:xfrm>
          <a:prstGeom prst="rect">
            <a:avLst/>
          </a:prstGeom>
          <a:noFill/>
          <a:ln w="9525">
            <a:noFill/>
            <a:miter lim="800000"/>
            <a:headEnd/>
            <a:tailEnd/>
          </a:ln>
        </p:spPr>
        <p:txBody>
          <a:bodyPr wrap="none">
            <a:spAutoFit/>
          </a:bodyPr>
          <a:lstStyle/>
          <a:p>
            <a:r>
              <a:rPr lang="en-US" sz="2000"/>
              <a:t>1 year</a:t>
            </a:r>
          </a:p>
        </p:txBody>
      </p:sp>
      <p:sp>
        <p:nvSpPr>
          <p:cNvPr id="93197" name="Text Box 13"/>
          <p:cNvSpPr txBox="1">
            <a:spLocks noChangeArrowheads="1"/>
          </p:cNvSpPr>
          <p:nvPr/>
        </p:nvSpPr>
        <p:spPr bwMode="auto">
          <a:xfrm>
            <a:off x="3919538" y="3871913"/>
            <a:ext cx="804862" cy="396875"/>
          </a:xfrm>
          <a:prstGeom prst="rect">
            <a:avLst/>
          </a:prstGeom>
          <a:noFill/>
          <a:ln w="9525">
            <a:noFill/>
            <a:miter lim="800000"/>
            <a:headEnd/>
            <a:tailEnd/>
          </a:ln>
        </p:spPr>
        <p:txBody>
          <a:bodyPr wrap="none">
            <a:spAutoFit/>
          </a:bodyPr>
          <a:lstStyle/>
          <a:p>
            <a:r>
              <a:rPr lang="en-US" sz="2000"/>
              <a:t>1 day</a:t>
            </a:r>
            <a:endParaRPr lang="en-US" sz="2000" baseline="-25000"/>
          </a:p>
        </p:txBody>
      </p:sp>
      <p:sp>
        <p:nvSpPr>
          <p:cNvPr id="93198" name="Text Box 14"/>
          <p:cNvSpPr txBox="1">
            <a:spLocks noChangeArrowheads="1"/>
          </p:cNvSpPr>
          <p:nvPr/>
        </p:nvSpPr>
        <p:spPr bwMode="auto">
          <a:xfrm>
            <a:off x="3760788" y="3538538"/>
            <a:ext cx="1171575" cy="396875"/>
          </a:xfrm>
          <a:prstGeom prst="rect">
            <a:avLst/>
          </a:prstGeom>
          <a:noFill/>
          <a:ln w="9525">
            <a:noFill/>
            <a:miter lim="800000"/>
            <a:headEnd/>
            <a:tailEnd/>
          </a:ln>
        </p:spPr>
        <p:txBody>
          <a:bodyPr wrap="none">
            <a:spAutoFit/>
          </a:bodyPr>
          <a:lstStyle/>
          <a:p>
            <a:r>
              <a:rPr lang="en-US" sz="2000"/>
              <a:t>24 hours</a:t>
            </a:r>
            <a:endParaRPr lang="en-US" sz="2000" baseline="-25000"/>
          </a:p>
        </p:txBody>
      </p:sp>
      <p:sp>
        <p:nvSpPr>
          <p:cNvPr id="93199" name="Text Box 15"/>
          <p:cNvSpPr txBox="1">
            <a:spLocks noChangeArrowheads="1"/>
          </p:cNvSpPr>
          <p:nvPr/>
        </p:nvSpPr>
        <p:spPr bwMode="auto">
          <a:xfrm>
            <a:off x="4967288" y="3538538"/>
            <a:ext cx="946150" cy="396875"/>
          </a:xfrm>
          <a:prstGeom prst="rect">
            <a:avLst/>
          </a:prstGeom>
          <a:noFill/>
          <a:ln w="9525">
            <a:noFill/>
            <a:miter lim="800000"/>
            <a:headEnd/>
            <a:tailEnd/>
          </a:ln>
        </p:spPr>
        <p:txBody>
          <a:bodyPr wrap="none">
            <a:spAutoFit/>
          </a:bodyPr>
          <a:lstStyle/>
          <a:p>
            <a:r>
              <a:rPr lang="en-US" sz="2000"/>
              <a:t>60 min</a:t>
            </a:r>
            <a:endParaRPr lang="en-US" sz="2000" baseline="-25000"/>
          </a:p>
        </p:txBody>
      </p:sp>
      <p:sp>
        <p:nvSpPr>
          <p:cNvPr id="93200" name="Text Box 16"/>
          <p:cNvSpPr txBox="1">
            <a:spLocks noChangeArrowheads="1"/>
          </p:cNvSpPr>
          <p:nvPr/>
        </p:nvSpPr>
        <p:spPr bwMode="auto">
          <a:xfrm>
            <a:off x="4972050" y="3871913"/>
            <a:ext cx="903288" cy="396875"/>
          </a:xfrm>
          <a:prstGeom prst="rect">
            <a:avLst/>
          </a:prstGeom>
          <a:noFill/>
          <a:ln w="9525">
            <a:noFill/>
            <a:miter lim="800000"/>
            <a:headEnd/>
            <a:tailEnd/>
          </a:ln>
        </p:spPr>
        <p:txBody>
          <a:bodyPr wrap="none">
            <a:spAutoFit/>
          </a:bodyPr>
          <a:lstStyle/>
          <a:p>
            <a:r>
              <a:rPr lang="en-US" sz="2000"/>
              <a:t>1 hour</a:t>
            </a:r>
            <a:endParaRPr lang="en-US" sz="2000" baseline="-25000"/>
          </a:p>
        </p:txBody>
      </p:sp>
      <p:grpSp>
        <p:nvGrpSpPr>
          <p:cNvPr id="2" name="Group 17"/>
          <p:cNvGrpSpPr>
            <a:grpSpLocks/>
          </p:cNvGrpSpPr>
          <p:nvPr/>
        </p:nvGrpSpPr>
        <p:grpSpPr bwMode="auto">
          <a:xfrm>
            <a:off x="2519363" y="3565525"/>
            <a:ext cx="1181100" cy="676275"/>
            <a:chOff x="1872" y="2730"/>
            <a:chExt cx="816" cy="438"/>
          </a:xfrm>
        </p:grpSpPr>
        <p:sp>
          <p:nvSpPr>
            <p:cNvPr id="25636" name="AutoShape 18"/>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25637" name="Line 19"/>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3" name="Group 20"/>
          <p:cNvGrpSpPr>
            <a:grpSpLocks/>
          </p:cNvGrpSpPr>
          <p:nvPr/>
        </p:nvGrpSpPr>
        <p:grpSpPr bwMode="auto">
          <a:xfrm>
            <a:off x="3752850" y="3565525"/>
            <a:ext cx="1185863" cy="676275"/>
            <a:chOff x="1872" y="2730"/>
            <a:chExt cx="816" cy="438"/>
          </a:xfrm>
        </p:grpSpPr>
        <p:sp>
          <p:nvSpPr>
            <p:cNvPr id="25634" name="AutoShape 21"/>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25635" name="Line 22"/>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4" name="Group 23"/>
          <p:cNvGrpSpPr>
            <a:grpSpLocks/>
          </p:cNvGrpSpPr>
          <p:nvPr/>
        </p:nvGrpSpPr>
        <p:grpSpPr bwMode="auto">
          <a:xfrm>
            <a:off x="4986338" y="3565525"/>
            <a:ext cx="914400" cy="676275"/>
            <a:chOff x="1872" y="2730"/>
            <a:chExt cx="816" cy="438"/>
          </a:xfrm>
        </p:grpSpPr>
        <p:sp>
          <p:nvSpPr>
            <p:cNvPr id="25632" name="AutoShape 24"/>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25633" name="Line 25"/>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93210" name="Line 26"/>
          <p:cNvSpPr>
            <a:spLocks noChangeShapeType="1"/>
          </p:cNvSpPr>
          <p:nvPr/>
        </p:nvSpPr>
        <p:spPr bwMode="auto">
          <a:xfrm flipV="1">
            <a:off x="1957388" y="3879850"/>
            <a:ext cx="457200" cy="85725"/>
          </a:xfrm>
          <a:prstGeom prst="line">
            <a:avLst/>
          </a:prstGeom>
          <a:noFill/>
          <a:ln w="9525">
            <a:solidFill>
              <a:srgbClr val="FF0000"/>
            </a:solidFill>
            <a:round/>
            <a:headEnd/>
            <a:tailEnd/>
          </a:ln>
        </p:spPr>
        <p:txBody>
          <a:bodyPr/>
          <a:lstStyle/>
          <a:p>
            <a:endParaRPr lang="en-US"/>
          </a:p>
        </p:txBody>
      </p:sp>
      <p:sp>
        <p:nvSpPr>
          <p:cNvPr id="93211" name="Line 27"/>
          <p:cNvSpPr>
            <a:spLocks noChangeShapeType="1"/>
          </p:cNvSpPr>
          <p:nvPr/>
        </p:nvSpPr>
        <p:spPr bwMode="auto">
          <a:xfrm flipV="1">
            <a:off x="2984500" y="4056063"/>
            <a:ext cx="485775" cy="95250"/>
          </a:xfrm>
          <a:prstGeom prst="line">
            <a:avLst/>
          </a:prstGeom>
          <a:noFill/>
          <a:ln w="9525">
            <a:solidFill>
              <a:srgbClr val="FF0000"/>
            </a:solidFill>
            <a:round/>
            <a:headEnd/>
            <a:tailEnd/>
          </a:ln>
        </p:spPr>
        <p:txBody>
          <a:bodyPr/>
          <a:lstStyle/>
          <a:p>
            <a:endParaRPr lang="en-US"/>
          </a:p>
        </p:txBody>
      </p:sp>
      <p:sp>
        <p:nvSpPr>
          <p:cNvPr id="93212" name="Line 28"/>
          <p:cNvSpPr>
            <a:spLocks noChangeShapeType="1"/>
          </p:cNvSpPr>
          <p:nvPr/>
        </p:nvSpPr>
        <p:spPr bwMode="auto">
          <a:xfrm flipV="1">
            <a:off x="3048000" y="3713163"/>
            <a:ext cx="547688" cy="109537"/>
          </a:xfrm>
          <a:prstGeom prst="line">
            <a:avLst/>
          </a:prstGeom>
          <a:noFill/>
          <a:ln w="9525">
            <a:solidFill>
              <a:srgbClr val="FF0000"/>
            </a:solidFill>
            <a:round/>
            <a:headEnd/>
            <a:tailEnd/>
          </a:ln>
        </p:spPr>
        <p:txBody>
          <a:bodyPr/>
          <a:lstStyle/>
          <a:p>
            <a:endParaRPr lang="en-US"/>
          </a:p>
        </p:txBody>
      </p:sp>
      <p:sp>
        <p:nvSpPr>
          <p:cNvPr id="93213" name="Line 29"/>
          <p:cNvSpPr>
            <a:spLocks noChangeShapeType="1"/>
          </p:cNvSpPr>
          <p:nvPr/>
        </p:nvSpPr>
        <p:spPr bwMode="auto">
          <a:xfrm flipV="1">
            <a:off x="4235450" y="4056063"/>
            <a:ext cx="409575" cy="100012"/>
          </a:xfrm>
          <a:prstGeom prst="line">
            <a:avLst/>
          </a:prstGeom>
          <a:noFill/>
          <a:ln w="9525">
            <a:solidFill>
              <a:srgbClr val="FF0000"/>
            </a:solidFill>
            <a:round/>
            <a:headEnd/>
            <a:tailEnd/>
          </a:ln>
        </p:spPr>
        <p:txBody>
          <a:bodyPr/>
          <a:lstStyle/>
          <a:p>
            <a:endParaRPr lang="en-US"/>
          </a:p>
        </p:txBody>
      </p:sp>
      <p:sp>
        <p:nvSpPr>
          <p:cNvPr id="93214" name="Line 30"/>
          <p:cNvSpPr>
            <a:spLocks noChangeShapeType="1"/>
          </p:cNvSpPr>
          <p:nvPr/>
        </p:nvSpPr>
        <p:spPr bwMode="auto">
          <a:xfrm flipV="1">
            <a:off x="4200525" y="3722688"/>
            <a:ext cx="628650" cy="88900"/>
          </a:xfrm>
          <a:prstGeom prst="line">
            <a:avLst/>
          </a:prstGeom>
          <a:noFill/>
          <a:ln w="9525">
            <a:solidFill>
              <a:srgbClr val="FF0000"/>
            </a:solidFill>
            <a:round/>
            <a:headEnd/>
            <a:tailEnd/>
          </a:ln>
        </p:spPr>
        <p:txBody>
          <a:bodyPr/>
          <a:lstStyle/>
          <a:p>
            <a:endParaRPr lang="en-US"/>
          </a:p>
        </p:txBody>
      </p:sp>
      <p:sp>
        <p:nvSpPr>
          <p:cNvPr id="93215" name="Line 31"/>
          <p:cNvSpPr>
            <a:spLocks noChangeShapeType="1"/>
          </p:cNvSpPr>
          <p:nvPr/>
        </p:nvSpPr>
        <p:spPr bwMode="auto">
          <a:xfrm flipV="1">
            <a:off x="5278438" y="4060825"/>
            <a:ext cx="552450" cy="85725"/>
          </a:xfrm>
          <a:prstGeom prst="line">
            <a:avLst/>
          </a:prstGeom>
          <a:noFill/>
          <a:ln w="9525">
            <a:solidFill>
              <a:srgbClr val="FF0000"/>
            </a:solidFill>
            <a:round/>
            <a:headEnd/>
            <a:tailEnd/>
          </a:ln>
        </p:spPr>
        <p:txBody>
          <a:bodyPr/>
          <a:lstStyle/>
          <a:p>
            <a:endParaRPr lang="en-US"/>
          </a:p>
        </p:txBody>
      </p:sp>
      <p:sp>
        <p:nvSpPr>
          <p:cNvPr id="93216" name="Text Box 32"/>
          <p:cNvSpPr txBox="1">
            <a:spLocks noChangeArrowheads="1"/>
          </p:cNvSpPr>
          <p:nvPr/>
        </p:nvSpPr>
        <p:spPr bwMode="auto">
          <a:xfrm>
            <a:off x="5937250" y="3565525"/>
            <a:ext cx="931863" cy="396875"/>
          </a:xfrm>
          <a:prstGeom prst="rect">
            <a:avLst/>
          </a:prstGeom>
          <a:noFill/>
          <a:ln w="9525">
            <a:noFill/>
            <a:miter lim="800000"/>
            <a:headEnd/>
            <a:tailEnd/>
          </a:ln>
        </p:spPr>
        <p:txBody>
          <a:bodyPr wrap="none">
            <a:spAutoFit/>
          </a:bodyPr>
          <a:lstStyle/>
          <a:p>
            <a:r>
              <a:rPr lang="en-US" sz="2000"/>
              <a:t>60 sec</a:t>
            </a:r>
            <a:endParaRPr lang="en-US" sz="2000" baseline="-25000"/>
          </a:p>
        </p:txBody>
      </p:sp>
      <p:sp>
        <p:nvSpPr>
          <p:cNvPr id="93217" name="Text Box 33"/>
          <p:cNvSpPr txBox="1">
            <a:spLocks noChangeArrowheads="1"/>
          </p:cNvSpPr>
          <p:nvPr/>
        </p:nvSpPr>
        <p:spPr bwMode="auto">
          <a:xfrm>
            <a:off x="5999163" y="3894138"/>
            <a:ext cx="804862" cy="396875"/>
          </a:xfrm>
          <a:prstGeom prst="rect">
            <a:avLst/>
          </a:prstGeom>
          <a:noFill/>
          <a:ln w="9525">
            <a:noFill/>
            <a:miter lim="800000"/>
            <a:headEnd/>
            <a:tailEnd/>
          </a:ln>
        </p:spPr>
        <p:txBody>
          <a:bodyPr wrap="none">
            <a:spAutoFit/>
          </a:bodyPr>
          <a:lstStyle/>
          <a:p>
            <a:r>
              <a:rPr lang="en-US" sz="2000"/>
              <a:t>1 min</a:t>
            </a:r>
            <a:endParaRPr lang="en-US" sz="2000" baseline="-25000"/>
          </a:p>
        </p:txBody>
      </p:sp>
      <p:grpSp>
        <p:nvGrpSpPr>
          <p:cNvPr id="5" name="Group 34"/>
          <p:cNvGrpSpPr>
            <a:grpSpLocks/>
          </p:cNvGrpSpPr>
          <p:nvPr/>
        </p:nvGrpSpPr>
        <p:grpSpPr bwMode="auto">
          <a:xfrm>
            <a:off x="5957888" y="3587750"/>
            <a:ext cx="928687" cy="676275"/>
            <a:chOff x="1872" y="2730"/>
            <a:chExt cx="816" cy="438"/>
          </a:xfrm>
        </p:grpSpPr>
        <p:sp>
          <p:nvSpPr>
            <p:cNvPr id="25630" name="AutoShape 35"/>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25631" name="Line 36"/>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93221" name="Line 37"/>
          <p:cNvSpPr>
            <a:spLocks noChangeShapeType="1"/>
          </p:cNvSpPr>
          <p:nvPr/>
        </p:nvSpPr>
        <p:spPr bwMode="auto">
          <a:xfrm flipV="1">
            <a:off x="5407025" y="3740150"/>
            <a:ext cx="423863" cy="76200"/>
          </a:xfrm>
          <a:prstGeom prst="line">
            <a:avLst/>
          </a:prstGeom>
          <a:noFill/>
          <a:ln w="9525">
            <a:solidFill>
              <a:srgbClr val="FF0000"/>
            </a:solidFill>
            <a:round/>
            <a:headEnd/>
            <a:tailEnd/>
          </a:ln>
        </p:spPr>
        <p:txBody>
          <a:bodyPr/>
          <a:lstStyle/>
          <a:p>
            <a:endParaRPr lang="en-US"/>
          </a:p>
        </p:txBody>
      </p:sp>
      <p:sp>
        <p:nvSpPr>
          <p:cNvPr id="93222" name="Line 38"/>
          <p:cNvSpPr>
            <a:spLocks noChangeShapeType="1"/>
          </p:cNvSpPr>
          <p:nvPr/>
        </p:nvSpPr>
        <p:spPr bwMode="auto">
          <a:xfrm flipV="1">
            <a:off x="6315075" y="4092575"/>
            <a:ext cx="409575" cy="71438"/>
          </a:xfrm>
          <a:prstGeom prst="line">
            <a:avLst/>
          </a:prstGeom>
          <a:noFill/>
          <a:ln w="9525">
            <a:solidFill>
              <a:srgbClr val="FF0000"/>
            </a:solidFill>
            <a:round/>
            <a:headEnd/>
            <a:tailEnd/>
          </a:ln>
        </p:spPr>
        <p:txBody>
          <a:bodyPr/>
          <a:lstStyle/>
          <a:p>
            <a:endParaRPr lang="en-US"/>
          </a:p>
        </p:txBody>
      </p:sp>
      <p:sp>
        <p:nvSpPr>
          <p:cNvPr id="93223" name="Text Box 39"/>
          <p:cNvSpPr txBox="1">
            <a:spLocks noChangeArrowheads="1"/>
          </p:cNvSpPr>
          <p:nvPr/>
        </p:nvSpPr>
        <p:spPr bwMode="auto">
          <a:xfrm>
            <a:off x="6870700" y="3725863"/>
            <a:ext cx="2136775" cy="396875"/>
          </a:xfrm>
          <a:prstGeom prst="rect">
            <a:avLst/>
          </a:prstGeom>
          <a:noFill/>
          <a:ln w="9525">
            <a:noFill/>
            <a:miter lim="800000"/>
            <a:headEnd/>
            <a:tailEnd/>
          </a:ln>
        </p:spPr>
        <p:txBody>
          <a:bodyPr wrap="none">
            <a:spAutoFit/>
          </a:bodyPr>
          <a:lstStyle/>
          <a:p>
            <a:r>
              <a:rPr lang="en-US" sz="2000"/>
              <a:t>= 31,536,000 sec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3188"/>
                                        </p:tgtEl>
                                        <p:attrNameLst>
                                          <p:attrName>style.visibility</p:attrName>
                                        </p:attrNameLst>
                                      </p:cBhvr>
                                      <p:to>
                                        <p:strVal val="visible"/>
                                      </p:to>
                                    </p:set>
                                  </p:childTnLst>
                                  <p:subTnLst>
                                    <p:animClr clrSpc="rgb" dir="cw">
                                      <p:cBhvr override="childStyle">
                                        <p:cTn dur="1" fill="hold" display="0" masterRel="nextClick" afterEffect="1"/>
                                        <p:tgtEl>
                                          <p:spTgt spid="93188"/>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40" presetClass="entr" presetSubtype="0" fill="hold" grpId="0" nodeType="clickEffect">
                                  <p:stCondLst>
                                    <p:cond delay="0"/>
                                  </p:stCondLst>
                                  <p:iterate type="lt">
                                    <p:tmPct val="10000"/>
                                  </p:iterate>
                                  <p:childTnLst>
                                    <p:set>
                                      <p:cBhvr>
                                        <p:cTn id="10" dur="1" fill="hold">
                                          <p:stCondLst>
                                            <p:cond delay="0"/>
                                          </p:stCondLst>
                                        </p:cTn>
                                        <p:tgtEl>
                                          <p:spTgt spid="93194"/>
                                        </p:tgtEl>
                                        <p:attrNameLst>
                                          <p:attrName>style.visibility</p:attrName>
                                        </p:attrNameLst>
                                      </p:cBhvr>
                                      <p:to>
                                        <p:strVal val="visible"/>
                                      </p:to>
                                    </p:set>
                                    <p:animEffect transition="in" filter="fade">
                                      <p:cBhvr>
                                        <p:cTn id="11" dur="1000"/>
                                        <p:tgtEl>
                                          <p:spTgt spid="93194"/>
                                        </p:tgtEl>
                                      </p:cBhvr>
                                    </p:animEffect>
                                    <p:anim calcmode="lin" valueType="num">
                                      <p:cBhvr>
                                        <p:cTn id="12" dur="1000" fill="hold"/>
                                        <p:tgtEl>
                                          <p:spTgt spid="93194"/>
                                        </p:tgtEl>
                                        <p:attrNameLst>
                                          <p:attrName>ppt_x</p:attrName>
                                        </p:attrNameLst>
                                      </p:cBhvr>
                                      <p:tavLst>
                                        <p:tav tm="0">
                                          <p:val>
                                            <p:strVal val="#ppt_x-.1"/>
                                          </p:val>
                                        </p:tav>
                                        <p:tav tm="100000">
                                          <p:val>
                                            <p:strVal val="#ppt_x"/>
                                          </p:val>
                                        </p:tav>
                                      </p:tavLst>
                                    </p:anim>
                                    <p:anim calcmode="lin" valueType="num">
                                      <p:cBhvr>
                                        <p:cTn id="13" dur="1000" fill="hold"/>
                                        <p:tgtEl>
                                          <p:spTgt spid="9319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3196"/>
                                        </p:tgtEl>
                                        <p:attrNameLst>
                                          <p:attrName>style.visibility</p:attrName>
                                        </p:attrNameLst>
                                      </p:cBhvr>
                                      <p:to>
                                        <p:strVal val="visible"/>
                                      </p:to>
                                    </p:set>
                                    <p:animEffect transition="in" filter="dissolve">
                                      <p:cBhvr>
                                        <p:cTn id="23" dur="500"/>
                                        <p:tgtEl>
                                          <p:spTgt spid="9319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3195"/>
                                        </p:tgtEl>
                                        <p:attrNameLst>
                                          <p:attrName>style.visibility</p:attrName>
                                        </p:attrNameLst>
                                      </p:cBhvr>
                                      <p:to>
                                        <p:strVal val="visible"/>
                                      </p:to>
                                    </p:set>
                                    <p:animEffect transition="in" filter="dissolve">
                                      <p:cBhvr>
                                        <p:cTn id="28" dur="500"/>
                                        <p:tgtEl>
                                          <p:spTgt spid="9319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3210"/>
                                        </p:tgtEl>
                                        <p:attrNameLst>
                                          <p:attrName>style.visibility</p:attrName>
                                        </p:attrNameLst>
                                      </p:cBhvr>
                                      <p:to>
                                        <p:strVal val="visible"/>
                                      </p:to>
                                    </p:set>
                                    <p:animEffect transition="in" filter="wipe(down)">
                                      <p:cBhvr>
                                        <p:cTn id="33" dur="500"/>
                                        <p:tgtEl>
                                          <p:spTgt spid="93210"/>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93211"/>
                                        </p:tgtEl>
                                        <p:attrNameLst>
                                          <p:attrName>style.visibility</p:attrName>
                                        </p:attrNameLst>
                                      </p:cBhvr>
                                      <p:to>
                                        <p:strVal val="visible"/>
                                      </p:to>
                                    </p:set>
                                    <p:animEffect transition="in" filter="wipe(down)">
                                      <p:cBhvr>
                                        <p:cTn id="37" dur="500"/>
                                        <p:tgtEl>
                                          <p:spTgt spid="932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20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3197"/>
                                        </p:tgtEl>
                                        <p:attrNameLst>
                                          <p:attrName>style.visibility</p:attrName>
                                        </p:attrNameLst>
                                      </p:cBhvr>
                                      <p:to>
                                        <p:strVal val="visible"/>
                                      </p:to>
                                    </p:set>
                                    <p:animEffect transition="in" filter="dissolve">
                                      <p:cBhvr>
                                        <p:cTn id="47" dur="500"/>
                                        <p:tgtEl>
                                          <p:spTgt spid="9319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3198"/>
                                        </p:tgtEl>
                                        <p:attrNameLst>
                                          <p:attrName>style.visibility</p:attrName>
                                        </p:attrNameLst>
                                      </p:cBhvr>
                                      <p:to>
                                        <p:strVal val="visible"/>
                                      </p:to>
                                    </p:set>
                                    <p:animEffect transition="in" filter="dissolve">
                                      <p:cBhvr>
                                        <p:cTn id="52" dur="500"/>
                                        <p:tgtEl>
                                          <p:spTgt spid="9319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93212"/>
                                        </p:tgtEl>
                                        <p:attrNameLst>
                                          <p:attrName>style.visibility</p:attrName>
                                        </p:attrNameLst>
                                      </p:cBhvr>
                                      <p:to>
                                        <p:strVal val="visible"/>
                                      </p:to>
                                    </p:set>
                                    <p:animEffect transition="in" filter="wipe(down)">
                                      <p:cBhvr>
                                        <p:cTn id="57" dur="500"/>
                                        <p:tgtEl>
                                          <p:spTgt spid="93212"/>
                                        </p:tgtEl>
                                      </p:cBhvr>
                                    </p:animEffect>
                                  </p:childTnLst>
                                </p:cTn>
                              </p:par>
                            </p:childTnLst>
                          </p:cTn>
                        </p:par>
                        <p:par>
                          <p:cTn id="58" fill="hold">
                            <p:stCondLst>
                              <p:cond delay="500"/>
                            </p:stCondLst>
                            <p:childTnLst>
                              <p:par>
                                <p:cTn id="59" presetID="22" presetClass="entr" presetSubtype="4" fill="hold" grpId="0" nodeType="afterEffect">
                                  <p:stCondLst>
                                    <p:cond delay="0"/>
                                  </p:stCondLst>
                                  <p:childTnLst>
                                    <p:set>
                                      <p:cBhvr>
                                        <p:cTn id="60" dur="1" fill="hold">
                                          <p:stCondLst>
                                            <p:cond delay="0"/>
                                          </p:stCondLst>
                                        </p:cTn>
                                        <p:tgtEl>
                                          <p:spTgt spid="93213"/>
                                        </p:tgtEl>
                                        <p:attrNameLst>
                                          <p:attrName>style.visibility</p:attrName>
                                        </p:attrNameLst>
                                      </p:cBhvr>
                                      <p:to>
                                        <p:strVal val="visible"/>
                                      </p:to>
                                    </p:set>
                                    <p:animEffect transition="in" filter="wipe(down)">
                                      <p:cBhvr>
                                        <p:cTn id="61" dur="500"/>
                                        <p:tgtEl>
                                          <p:spTgt spid="9321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2000"/>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93200"/>
                                        </p:tgtEl>
                                        <p:attrNameLst>
                                          <p:attrName>style.visibility</p:attrName>
                                        </p:attrNameLst>
                                      </p:cBhvr>
                                      <p:to>
                                        <p:strVal val="visible"/>
                                      </p:to>
                                    </p:set>
                                    <p:animEffect transition="in" filter="dissolve">
                                      <p:cBhvr>
                                        <p:cTn id="71" dur="500"/>
                                        <p:tgtEl>
                                          <p:spTgt spid="93200"/>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93199"/>
                                        </p:tgtEl>
                                        <p:attrNameLst>
                                          <p:attrName>style.visibility</p:attrName>
                                        </p:attrNameLst>
                                      </p:cBhvr>
                                      <p:to>
                                        <p:strVal val="visible"/>
                                      </p:to>
                                    </p:set>
                                    <p:animEffect transition="in" filter="dissolve">
                                      <p:cBhvr>
                                        <p:cTn id="76" dur="500"/>
                                        <p:tgtEl>
                                          <p:spTgt spid="93199"/>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93214"/>
                                        </p:tgtEl>
                                        <p:attrNameLst>
                                          <p:attrName>style.visibility</p:attrName>
                                        </p:attrNameLst>
                                      </p:cBhvr>
                                      <p:to>
                                        <p:strVal val="visible"/>
                                      </p:to>
                                    </p:set>
                                    <p:animEffect transition="in" filter="wipe(down)">
                                      <p:cBhvr>
                                        <p:cTn id="81" dur="500"/>
                                        <p:tgtEl>
                                          <p:spTgt spid="93214"/>
                                        </p:tgtEl>
                                      </p:cBhvr>
                                    </p:animEffect>
                                  </p:childTnLst>
                                </p:cTn>
                              </p:par>
                            </p:childTnLst>
                          </p:cTn>
                        </p:par>
                        <p:par>
                          <p:cTn id="82" fill="hold">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93215"/>
                                        </p:tgtEl>
                                        <p:attrNameLst>
                                          <p:attrName>style.visibility</p:attrName>
                                        </p:attrNameLst>
                                      </p:cBhvr>
                                      <p:to>
                                        <p:strVal val="visible"/>
                                      </p:to>
                                    </p:set>
                                    <p:animEffect transition="in" filter="wipe(down)">
                                      <p:cBhvr>
                                        <p:cTn id="85" dur="500"/>
                                        <p:tgtEl>
                                          <p:spTgt spid="9321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fade">
                                      <p:cBhvr>
                                        <p:cTn id="90" dur="2000"/>
                                        <p:tgtEl>
                                          <p:spTgt spid="5"/>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93217"/>
                                        </p:tgtEl>
                                        <p:attrNameLst>
                                          <p:attrName>style.visibility</p:attrName>
                                        </p:attrNameLst>
                                      </p:cBhvr>
                                      <p:to>
                                        <p:strVal val="visible"/>
                                      </p:to>
                                    </p:set>
                                    <p:animEffect transition="in" filter="dissolve">
                                      <p:cBhvr>
                                        <p:cTn id="95" dur="500"/>
                                        <p:tgtEl>
                                          <p:spTgt spid="93217"/>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grpId="0" nodeType="clickEffect">
                                  <p:stCondLst>
                                    <p:cond delay="0"/>
                                  </p:stCondLst>
                                  <p:childTnLst>
                                    <p:set>
                                      <p:cBhvr>
                                        <p:cTn id="99" dur="1" fill="hold">
                                          <p:stCondLst>
                                            <p:cond delay="0"/>
                                          </p:stCondLst>
                                        </p:cTn>
                                        <p:tgtEl>
                                          <p:spTgt spid="93216"/>
                                        </p:tgtEl>
                                        <p:attrNameLst>
                                          <p:attrName>style.visibility</p:attrName>
                                        </p:attrNameLst>
                                      </p:cBhvr>
                                      <p:to>
                                        <p:strVal val="visible"/>
                                      </p:to>
                                    </p:set>
                                    <p:animEffect transition="in" filter="dissolve">
                                      <p:cBhvr>
                                        <p:cTn id="100" dur="500"/>
                                        <p:tgtEl>
                                          <p:spTgt spid="93216"/>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93221"/>
                                        </p:tgtEl>
                                        <p:attrNameLst>
                                          <p:attrName>style.visibility</p:attrName>
                                        </p:attrNameLst>
                                      </p:cBhvr>
                                      <p:to>
                                        <p:strVal val="visible"/>
                                      </p:to>
                                    </p:set>
                                    <p:animEffect transition="in" filter="wipe(down)">
                                      <p:cBhvr>
                                        <p:cTn id="105" dur="500"/>
                                        <p:tgtEl>
                                          <p:spTgt spid="93221"/>
                                        </p:tgtEl>
                                      </p:cBhvr>
                                    </p:animEffect>
                                  </p:childTnLst>
                                </p:cTn>
                              </p:par>
                            </p:childTnLst>
                          </p:cTn>
                        </p:par>
                        <p:par>
                          <p:cTn id="106" fill="hold">
                            <p:stCondLst>
                              <p:cond delay="500"/>
                            </p:stCondLst>
                            <p:childTnLst>
                              <p:par>
                                <p:cTn id="107" presetID="22" presetClass="entr" presetSubtype="4" fill="hold" grpId="0" nodeType="afterEffect">
                                  <p:stCondLst>
                                    <p:cond delay="0"/>
                                  </p:stCondLst>
                                  <p:childTnLst>
                                    <p:set>
                                      <p:cBhvr>
                                        <p:cTn id="108" dur="1" fill="hold">
                                          <p:stCondLst>
                                            <p:cond delay="0"/>
                                          </p:stCondLst>
                                        </p:cTn>
                                        <p:tgtEl>
                                          <p:spTgt spid="93222"/>
                                        </p:tgtEl>
                                        <p:attrNameLst>
                                          <p:attrName>style.visibility</p:attrName>
                                        </p:attrNameLst>
                                      </p:cBhvr>
                                      <p:to>
                                        <p:strVal val="visible"/>
                                      </p:to>
                                    </p:set>
                                    <p:animEffect transition="in" filter="wipe(down)">
                                      <p:cBhvr>
                                        <p:cTn id="109" dur="500"/>
                                        <p:tgtEl>
                                          <p:spTgt spid="93222"/>
                                        </p:tgtEl>
                                      </p:cBhvr>
                                    </p:animEffect>
                                  </p:childTnLst>
                                </p:cTn>
                              </p:par>
                            </p:childTnLst>
                          </p:cTn>
                        </p:par>
                      </p:childTnLst>
                    </p:cTn>
                  </p:par>
                  <p:par>
                    <p:cTn id="110" fill="hold">
                      <p:stCondLst>
                        <p:cond delay="indefinite"/>
                      </p:stCondLst>
                      <p:childTnLst>
                        <p:par>
                          <p:cTn id="111" fill="hold">
                            <p:stCondLst>
                              <p:cond delay="0"/>
                            </p:stCondLst>
                            <p:childTnLst>
                              <p:par>
                                <p:cTn id="112" presetID="39" presetClass="entr" presetSubtype="0" accel="100000" fill="hold" grpId="0" nodeType="clickEffect">
                                  <p:stCondLst>
                                    <p:cond delay="0"/>
                                  </p:stCondLst>
                                  <p:childTnLst>
                                    <p:set>
                                      <p:cBhvr>
                                        <p:cTn id="113" dur="1" fill="hold">
                                          <p:stCondLst>
                                            <p:cond delay="0"/>
                                          </p:stCondLst>
                                        </p:cTn>
                                        <p:tgtEl>
                                          <p:spTgt spid="93223"/>
                                        </p:tgtEl>
                                        <p:attrNameLst>
                                          <p:attrName>style.visibility</p:attrName>
                                        </p:attrNameLst>
                                      </p:cBhvr>
                                      <p:to>
                                        <p:strVal val="visible"/>
                                      </p:to>
                                    </p:set>
                                    <p:anim calcmode="lin" valueType="num">
                                      <p:cBhvr>
                                        <p:cTn id="114" dur="500" fill="hold"/>
                                        <p:tgtEl>
                                          <p:spTgt spid="93223"/>
                                        </p:tgtEl>
                                        <p:attrNameLst>
                                          <p:attrName>ppt_h</p:attrName>
                                        </p:attrNameLst>
                                      </p:cBhvr>
                                      <p:tavLst>
                                        <p:tav tm="0">
                                          <p:val>
                                            <p:strVal val="#ppt_h/20"/>
                                          </p:val>
                                        </p:tav>
                                        <p:tav tm="50000">
                                          <p:val>
                                            <p:strVal val="#ppt_h/20"/>
                                          </p:val>
                                        </p:tav>
                                        <p:tav tm="100000">
                                          <p:val>
                                            <p:strVal val="#ppt_h"/>
                                          </p:val>
                                        </p:tav>
                                      </p:tavLst>
                                    </p:anim>
                                    <p:anim calcmode="lin" valueType="num">
                                      <p:cBhvr>
                                        <p:cTn id="115" dur="500" fill="hold"/>
                                        <p:tgtEl>
                                          <p:spTgt spid="93223"/>
                                        </p:tgtEl>
                                        <p:attrNameLst>
                                          <p:attrName>ppt_w</p:attrName>
                                        </p:attrNameLst>
                                      </p:cBhvr>
                                      <p:tavLst>
                                        <p:tav tm="0">
                                          <p:val>
                                            <p:strVal val="#ppt_w+.3"/>
                                          </p:val>
                                        </p:tav>
                                        <p:tav tm="50000">
                                          <p:val>
                                            <p:strVal val="#ppt_w+.3"/>
                                          </p:val>
                                        </p:tav>
                                        <p:tav tm="100000">
                                          <p:val>
                                            <p:strVal val="#ppt_w"/>
                                          </p:val>
                                        </p:tav>
                                      </p:tavLst>
                                    </p:anim>
                                    <p:anim calcmode="lin" valueType="num">
                                      <p:cBhvr>
                                        <p:cTn id="116" dur="500" fill="hold"/>
                                        <p:tgtEl>
                                          <p:spTgt spid="93223"/>
                                        </p:tgtEl>
                                        <p:attrNameLst>
                                          <p:attrName>ppt_x</p:attrName>
                                        </p:attrNameLst>
                                      </p:cBhvr>
                                      <p:tavLst>
                                        <p:tav tm="0">
                                          <p:val>
                                            <p:strVal val="#ppt_x-.3"/>
                                          </p:val>
                                        </p:tav>
                                        <p:tav tm="50000">
                                          <p:val>
                                            <p:strVal val="#ppt_x"/>
                                          </p:val>
                                        </p:tav>
                                        <p:tav tm="100000">
                                          <p:val>
                                            <p:strVal val="#ppt_x"/>
                                          </p:val>
                                        </p:tav>
                                      </p:tavLst>
                                    </p:anim>
                                    <p:anim calcmode="lin" valueType="num">
                                      <p:cBhvr>
                                        <p:cTn id="117" dur="500" fill="hold"/>
                                        <p:tgtEl>
                                          <p:spTgt spid="93223"/>
                                        </p:tgtEl>
                                        <p:attrNameLst>
                                          <p:attrName>ppt_y</p:attrName>
                                        </p:attrNameLst>
                                      </p:cBhvr>
                                      <p:tavLst>
                                        <p:tav tm="0">
                                          <p:val>
                                            <p:strVal val="#ppt_y"/>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499"/>
                                          </p:stCondLst>
                                        </p:cTn>
                                        <p:tgtEl>
                                          <p:spTgt spid="93190"/>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499"/>
                                          </p:stCondLst>
                                        </p:cTn>
                                        <p:tgtEl>
                                          <p:spTgt spid="93191"/>
                                        </p:tgtEl>
                                        <p:attrNameLst>
                                          <p:attrName>style.visibility</p:attrName>
                                        </p:attrNameLst>
                                      </p:cBhvr>
                                      <p:to>
                                        <p:strVal val="visible"/>
                                      </p:to>
                                    </p:set>
                                  </p:childTnLst>
                                  <p:subTnLst>
                                    <p:animClr clrSpc="rgb" dir="cw">
                                      <p:cBhvr override="childStyle">
                                        <p:cTn dur="1" fill="hold" display="0" masterRel="nextClick" afterEffect="1"/>
                                        <p:tgtEl>
                                          <p:spTgt spid="93191"/>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autoUpdateAnimBg="0"/>
      <p:bldP spid="93190" grpId="0" animBg="1" autoUpdateAnimBg="0"/>
      <p:bldP spid="93191" grpId="0" autoUpdateAnimBg="0"/>
      <p:bldP spid="93194" grpId="0" autoUpdateAnimBg="0"/>
      <p:bldP spid="93195" grpId="0"/>
      <p:bldP spid="93196" grpId="0"/>
      <p:bldP spid="93197" grpId="0"/>
      <p:bldP spid="93198" grpId="0"/>
      <p:bldP spid="93199" grpId="0"/>
      <p:bldP spid="93200" grpId="0"/>
      <p:bldP spid="93210" grpId="0" animBg="1"/>
      <p:bldP spid="93211" grpId="0" animBg="1"/>
      <p:bldP spid="93212" grpId="0" animBg="1"/>
      <p:bldP spid="93213" grpId="0" animBg="1"/>
      <p:bldP spid="93214" grpId="0" animBg="1"/>
      <p:bldP spid="93215" grpId="0" animBg="1"/>
      <p:bldP spid="93216" grpId="0"/>
      <p:bldP spid="93217" grpId="0"/>
      <p:bldP spid="93221" grpId="0" animBg="1"/>
      <p:bldP spid="93222" grpId="0" animBg="1"/>
      <p:bldP spid="932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MPj03959080000[1]"/>
          <p:cNvPicPr>
            <a:picLocks noChangeAspect="1" noChangeArrowheads="1"/>
          </p:cNvPicPr>
          <p:nvPr/>
        </p:nvPicPr>
        <p:blipFill>
          <a:blip r:embed="rId3" cstate="print"/>
          <a:srcRect/>
          <a:stretch>
            <a:fillRect/>
          </a:stretch>
        </p:blipFill>
        <p:spPr bwMode="auto">
          <a:xfrm>
            <a:off x="1828800" y="3810000"/>
            <a:ext cx="1905000" cy="1430338"/>
          </a:xfrm>
          <a:prstGeom prst="rect">
            <a:avLst/>
          </a:prstGeom>
          <a:noFill/>
          <a:ln w="9525">
            <a:noFill/>
            <a:miter lim="800000"/>
            <a:headEnd/>
            <a:tailEnd/>
          </a:ln>
        </p:spPr>
      </p:pic>
      <p:sp>
        <p:nvSpPr>
          <p:cNvPr id="26627" name="Rectangle 3"/>
          <p:cNvSpPr>
            <a:spLocks noGrp="1" noChangeArrowheads="1"/>
          </p:cNvSpPr>
          <p:nvPr>
            <p:ph type="title"/>
          </p:nvPr>
        </p:nvSpPr>
        <p:spPr/>
        <p:txBody>
          <a:bodyPr/>
          <a:lstStyle/>
          <a:p>
            <a:pPr eaLnBrk="1" hangingPunct="1"/>
            <a:r>
              <a:rPr lang="en-US" smtClean="0"/>
              <a:t>How Big is a Mole?</a:t>
            </a:r>
          </a:p>
        </p:txBody>
      </p:sp>
      <p:sp>
        <p:nvSpPr>
          <p:cNvPr id="26628" name="Text Box 4"/>
          <p:cNvSpPr txBox="1">
            <a:spLocks noChangeArrowheads="1"/>
          </p:cNvSpPr>
          <p:nvPr/>
        </p:nvSpPr>
        <p:spPr bwMode="auto">
          <a:xfrm>
            <a:off x="685800" y="1868488"/>
            <a:ext cx="6980238" cy="822325"/>
          </a:xfrm>
          <a:prstGeom prst="rect">
            <a:avLst/>
          </a:prstGeom>
          <a:noFill/>
          <a:ln w="9525">
            <a:noFill/>
            <a:miter lim="800000"/>
            <a:headEnd/>
            <a:tailEnd/>
          </a:ln>
        </p:spPr>
        <p:txBody>
          <a:bodyPr wrap="none">
            <a:spAutoFit/>
          </a:bodyPr>
          <a:lstStyle/>
          <a:p>
            <a:r>
              <a:rPr lang="en-US" sz="2400"/>
              <a:t>One mole of marbles would cover the entire Earth </a:t>
            </a:r>
          </a:p>
          <a:p>
            <a:r>
              <a:rPr lang="en-US" sz="2400"/>
              <a:t>(oceans included) for a depth of three miles.</a:t>
            </a:r>
          </a:p>
        </p:txBody>
      </p:sp>
      <p:sp>
        <p:nvSpPr>
          <p:cNvPr id="130053" name="Text Box 5"/>
          <p:cNvSpPr txBox="1">
            <a:spLocks noChangeArrowheads="1"/>
          </p:cNvSpPr>
          <p:nvPr/>
        </p:nvSpPr>
        <p:spPr bwMode="auto">
          <a:xfrm>
            <a:off x="685800" y="3155950"/>
            <a:ext cx="7558088" cy="1187450"/>
          </a:xfrm>
          <a:prstGeom prst="rect">
            <a:avLst/>
          </a:prstGeom>
          <a:noFill/>
          <a:ln w="9525">
            <a:noFill/>
            <a:miter lim="800000"/>
            <a:headEnd/>
            <a:tailEnd/>
          </a:ln>
        </p:spPr>
        <p:txBody>
          <a:bodyPr wrap="none">
            <a:spAutoFit/>
          </a:bodyPr>
          <a:lstStyle/>
          <a:p>
            <a:r>
              <a:rPr lang="en-US" sz="2400"/>
              <a:t>One mole of $100 bills stacked one on top of another </a:t>
            </a:r>
          </a:p>
          <a:p>
            <a:r>
              <a:rPr lang="en-US" sz="2400"/>
              <a:t>would reach from the Sun to Pluto and back 7.5 million</a:t>
            </a:r>
          </a:p>
          <a:p>
            <a:r>
              <a:rPr lang="en-US" sz="2400"/>
              <a:t>times.</a:t>
            </a:r>
          </a:p>
        </p:txBody>
      </p:sp>
      <p:sp>
        <p:nvSpPr>
          <p:cNvPr id="130054" name="Text Box 6"/>
          <p:cNvSpPr txBox="1">
            <a:spLocks noChangeArrowheads="1"/>
          </p:cNvSpPr>
          <p:nvPr/>
        </p:nvSpPr>
        <p:spPr bwMode="auto">
          <a:xfrm>
            <a:off x="685800" y="5121275"/>
            <a:ext cx="6653213" cy="822325"/>
          </a:xfrm>
          <a:prstGeom prst="rect">
            <a:avLst/>
          </a:prstGeom>
          <a:noFill/>
          <a:ln w="9525">
            <a:noFill/>
            <a:miter lim="800000"/>
            <a:headEnd/>
            <a:tailEnd/>
          </a:ln>
        </p:spPr>
        <p:txBody>
          <a:bodyPr wrap="none">
            <a:spAutoFit/>
          </a:bodyPr>
          <a:lstStyle/>
          <a:p>
            <a:r>
              <a:rPr lang="en-US" sz="2400"/>
              <a:t>It would take light 9500 years to travel from the </a:t>
            </a:r>
          </a:p>
          <a:p>
            <a:r>
              <a:rPr lang="en-US" sz="2400"/>
              <a:t>bottom to the top of a stack of 1 mole of $1 bills.</a:t>
            </a:r>
          </a:p>
        </p:txBody>
      </p:sp>
      <p:sp>
        <p:nvSpPr>
          <p:cNvPr id="26631" name="AutoShape 7">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130056" name="Picture 8" descr="marbles"/>
          <p:cNvPicPr>
            <a:picLocks noChangeAspect="1" noChangeArrowheads="1"/>
          </p:cNvPicPr>
          <p:nvPr/>
        </p:nvPicPr>
        <p:blipFill>
          <a:blip r:embed="rId5" cstate="print"/>
          <a:srcRect/>
          <a:stretch>
            <a:fillRect/>
          </a:stretch>
        </p:blipFill>
        <p:spPr bwMode="auto">
          <a:xfrm>
            <a:off x="6934200" y="2286000"/>
            <a:ext cx="1514475" cy="898525"/>
          </a:xfrm>
          <a:prstGeom prst="rect">
            <a:avLst/>
          </a:prstGeom>
          <a:noFill/>
          <a:ln w="9525">
            <a:noFill/>
            <a:miter lim="800000"/>
            <a:headEnd/>
            <a:tailEnd/>
          </a:ln>
        </p:spPr>
      </p:pic>
      <p:pic>
        <p:nvPicPr>
          <p:cNvPr id="130057" name="Picture 9" descr="MCj04079360000[1]"/>
          <p:cNvPicPr>
            <a:picLocks noChangeAspect="1" noChangeArrowheads="1"/>
          </p:cNvPicPr>
          <p:nvPr/>
        </p:nvPicPr>
        <p:blipFill>
          <a:blip r:embed="rId6" cstate="print"/>
          <a:srcRect/>
          <a:stretch>
            <a:fillRect/>
          </a:stretch>
        </p:blipFill>
        <p:spPr bwMode="auto">
          <a:xfrm>
            <a:off x="7340600" y="4724400"/>
            <a:ext cx="1498600" cy="1847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2000"/>
                                  </p:stCondLst>
                                  <p:childTnLst>
                                    <p:set>
                                      <p:cBhvr>
                                        <p:cTn id="6" dur="1" fill="hold">
                                          <p:stCondLst>
                                            <p:cond delay="0"/>
                                          </p:stCondLst>
                                        </p:cTn>
                                        <p:tgtEl>
                                          <p:spTgt spid="130056"/>
                                        </p:tgtEl>
                                        <p:attrNameLst>
                                          <p:attrName>style.visibility</p:attrName>
                                        </p:attrNameLst>
                                      </p:cBhvr>
                                      <p:to>
                                        <p:strVal val="visible"/>
                                      </p:to>
                                    </p:set>
                                    <p:anim calcmode="lin" valueType="num">
                                      <p:cBhvr>
                                        <p:cTn id="7" dur="500" fill="hold"/>
                                        <p:tgtEl>
                                          <p:spTgt spid="13005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3005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3005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30056"/>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30053"/>
                                        </p:tgtEl>
                                        <p:attrNameLst>
                                          <p:attrName>style.visibility</p:attrName>
                                        </p:attrNameLst>
                                      </p:cBhvr>
                                      <p:to>
                                        <p:strVal val="visible"/>
                                      </p:to>
                                    </p:set>
                                    <p:animEffect transition="in" filter="fade">
                                      <p:cBhvr>
                                        <p:cTn id="15" dur="1000"/>
                                        <p:tgtEl>
                                          <p:spTgt spid="130053"/>
                                        </p:tgtEl>
                                      </p:cBhvr>
                                    </p:animEffect>
                                    <p:anim calcmode="lin" valueType="num">
                                      <p:cBhvr>
                                        <p:cTn id="16" dur="1000" fill="hold"/>
                                        <p:tgtEl>
                                          <p:spTgt spid="130053"/>
                                        </p:tgtEl>
                                        <p:attrNameLst>
                                          <p:attrName>ppt_x</p:attrName>
                                        </p:attrNameLst>
                                      </p:cBhvr>
                                      <p:tavLst>
                                        <p:tav tm="0">
                                          <p:val>
                                            <p:strVal val="#ppt_x"/>
                                          </p:val>
                                        </p:tav>
                                        <p:tav tm="100000">
                                          <p:val>
                                            <p:strVal val="#ppt_x"/>
                                          </p:val>
                                        </p:tav>
                                      </p:tavLst>
                                    </p:anim>
                                    <p:anim calcmode="lin" valueType="num">
                                      <p:cBhvr>
                                        <p:cTn id="17" dur="1000" fill="hold"/>
                                        <p:tgtEl>
                                          <p:spTgt spid="130053"/>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 presetClass="entr" presetSubtype="3" fill="hold" nodeType="afterEffect">
                                  <p:stCondLst>
                                    <p:cond delay="1000"/>
                                  </p:stCondLst>
                                  <p:childTnLst>
                                    <p:set>
                                      <p:cBhvr>
                                        <p:cTn id="20" dur="1" fill="hold">
                                          <p:stCondLst>
                                            <p:cond delay="0"/>
                                          </p:stCondLst>
                                        </p:cTn>
                                        <p:tgtEl>
                                          <p:spTgt spid="130050"/>
                                        </p:tgtEl>
                                        <p:attrNameLst>
                                          <p:attrName>style.visibility</p:attrName>
                                        </p:attrNameLst>
                                      </p:cBhvr>
                                      <p:to>
                                        <p:strVal val="visible"/>
                                      </p:to>
                                    </p:set>
                                    <p:anim calcmode="lin" valueType="num">
                                      <p:cBhvr additive="base">
                                        <p:cTn id="21" dur="500" fill="hold"/>
                                        <p:tgtEl>
                                          <p:spTgt spid="130050"/>
                                        </p:tgtEl>
                                        <p:attrNameLst>
                                          <p:attrName>ppt_x</p:attrName>
                                        </p:attrNameLst>
                                      </p:cBhvr>
                                      <p:tavLst>
                                        <p:tav tm="0">
                                          <p:val>
                                            <p:strVal val="1+#ppt_w/2"/>
                                          </p:val>
                                        </p:tav>
                                        <p:tav tm="100000">
                                          <p:val>
                                            <p:strVal val="#ppt_x"/>
                                          </p:val>
                                        </p:tav>
                                      </p:tavLst>
                                    </p:anim>
                                    <p:anim calcmode="lin" valueType="num">
                                      <p:cBhvr additive="base">
                                        <p:cTn id="22" dur="500" fill="hold"/>
                                        <p:tgtEl>
                                          <p:spTgt spid="130050"/>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0054"/>
                                        </p:tgtEl>
                                        <p:attrNameLst>
                                          <p:attrName>style.visibility</p:attrName>
                                        </p:attrNameLst>
                                      </p:cBhvr>
                                      <p:to>
                                        <p:strVal val="visible"/>
                                      </p:to>
                                    </p:set>
                                    <p:animEffect transition="in" filter="fade">
                                      <p:cBhvr>
                                        <p:cTn id="27" dur="1000"/>
                                        <p:tgtEl>
                                          <p:spTgt spid="130054"/>
                                        </p:tgtEl>
                                      </p:cBhvr>
                                    </p:animEffect>
                                    <p:anim calcmode="lin" valueType="num">
                                      <p:cBhvr>
                                        <p:cTn id="28" dur="1000" fill="hold"/>
                                        <p:tgtEl>
                                          <p:spTgt spid="130054"/>
                                        </p:tgtEl>
                                        <p:attrNameLst>
                                          <p:attrName>ppt_x</p:attrName>
                                        </p:attrNameLst>
                                      </p:cBhvr>
                                      <p:tavLst>
                                        <p:tav tm="0">
                                          <p:val>
                                            <p:strVal val="#ppt_x"/>
                                          </p:val>
                                        </p:tav>
                                        <p:tav tm="100000">
                                          <p:val>
                                            <p:strVal val="#ppt_x"/>
                                          </p:val>
                                        </p:tav>
                                      </p:tavLst>
                                    </p:anim>
                                    <p:anim calcmode="lin" valueType="num">
                                      <p:cBhvr>
                                        <p:cTn id="29" dur="1000" fill="hold"/>
                                        <p:tgtEl>
                                          <p:spTgt spid="130054"/>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53" presetClass="entr" presetSubtype="0" fill="hold" nodeType="afterEffect">
                                  <p:stCondLst>
                                    <p:cond delay="1000"/>
                                  </p:stCondLst>
                                  <p:childTnLst>
                                    <p:set>
                                      <p:cBhvr>
                                        <p:cTn id="32" dur="1" fill="hold">
                                          <p:stCondLst>
                                            <p:cond delay="0"/>
                                          </p:stCondLst>
                                        </p:cTn>
                                        <p:tgtEl>
                                          <p:spTgt spid="130057"/>
                                        </p:tgtEl>
                                        <p:attrNameLst>
                                          <p:attrName>style.visibility</p:attrName>
                                        </p:attrNameLst>
                                      </p:cBhvr>
                                      <p:to>
                                        <p:strVal val="visible"/>
                                      </p:to>
                                    </p:set>
                                    <p:anim calcmode="lin" valueType="num">
                                      <p:cBhvr>
                                        <p:cTn id="33" dur="500" fill="hold"/>
                                        <p:tgtEl>
                                          <p:spTgt spid="130057"/>
                                        </p:tgtEl>
                                        <p:attrNameLst>
                                          <p:attrName>ppt_w</p:attrName>
                                        </p:attrNameLst>
                                      </p:cBhvr>
                                      <p:tavLst>
                                        <p:tav tm="0">
                                          <p:val>
                                            <p:fltVal val="0"/>
                                          </p:val>
                                        </p:tav>
                                        <p:tav tm="100000">
                                          <p:val>
                                            <p:strVal val="#ppt_w"/>
                                          </p:val>
                                        </p:tav>
                                      </p:tavLst>
                                    </p:anim>
                                    <p:anim calcmode="lin" valueType="num">
                                      <p:cBhvr>
                                        <p:cTn id="34" dur="500" fill="hold"/>
                                        <p:tgtEl>
                                          <p:spTgt spid="130057"/>
                                        </p:tgtEl>
                                        <p:attrNameLst>
                                          <p:attrName>ppt_h</p:attrName>
                                        </p:attrNameLst>
                                      </p:cBhvr>
                                      <p:tavLst>
                                        <p:tav tm="0">
                                          <p:val>
                                            <p:fltVal val="0"/>
                                          </p:val>
                                        </p:tav>
                                        <p:tav tm="100000">
                                          <p:val>
                                            <p:strVal val="#ppt_h"/>
                                          </p:val>
                                        </p:tav>
                                      </p:tavLst>
                                    </p:anim>
                                    <p:animEffect transition="in" filter="fade">
                                      <p:cBhvr>
                                        <p:cTn id="35" dur="500"/>
                                        <p:tgtEl>
                                          <p:spTgt spid="130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3" grpId="0"/>
      <p:bldP spid="130054"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Guiding Questions</a:t>
            </a:r>
          </a:p>
        </p:txBody>
      </p:sp>
      <p:sp>
        <p:nvSpPr>
          <p:cNvPr id="523267" name="Text Box 3"/>
          <p:cNvSpPr txBox="1">
            <a:spLocks noChangeArrowheads="1"/>
          </p:cNvSpPr>
          <p:nvPr/>
        </p:nvSpPr>
        <p:spPr bwMode="auto">
          <a:xfrm>
            <a:off x="796925" y="1752600"/>
            <a:ext cx="7878763" cy="4291013"/>
          </a:xfrm>
          <a:prstGeom prst="rect">
            <a:avLst/>
          </a:prstGeom>
          <a:noFill/>
          <a:ln w="9525">
            <a:noFill/>
            <a:miter lim="800000"/>
            <a:headEnd/>
            <a:tailEnd/>
          </a:ln>
        </p:spPr>
        <p:txBody>
          <a:bodyPr wrap="none">
            <a:spAutoFit/>
          </a:bodyPr>
          <a:lstStyle/>
          <a:p>
            <a:r>
              <a:rPr lang="en-US" sz="2400">
                <a:solidFill>
                  <a:schemeClr val="accent2"/>
                </a:solidFill>
              </a:rPr>
              <a:t>How are dosages determined? </a:t>
            </a:r>
          </a:p>
          <a:p>
            <a:endParaRPr lang="en-US" sz="2400">
              <a:solidFill>
                <a:schemeClr val="accent2"/>
              </a:solidFill>
            </a:endParaRPr>
          </a:p>
          <a:p>
            <a:endParaRPr lang="en-US" sz="2400">
              <a:solidFill>
                <a:schemeClr val="accent2"/>
              </a:solidFill>
            </a:endParaRPr>
          </a:p>
          <a:p>
            <a:r>
              <a:rPr lang="en-US" sz="2400">
                <a:solidFill>
                  <a:schemeClr val="accent2"/>
                </a:solidFill>
              </a:rPr>
              <a:t>How are toxins measured and controlled?</a:t>
            </a:r>
          </a:p>
          <a:p>
            <a:r>
              <a:rPr lang="en-US" sz="2400">
                <a:solidFill>
                  <a:schemeClr val="accent2"/>
                </a:solidFill>
              </a:rPr>
              <a:t> </a:t>
            </a:r>
          </a:p>
          <a:p>
            <a:endParaRPr lang="en-US" sz="2400">
              <a:solidFill>
                <a:schemeClr val="accent2"/>
              </a:solidFill>
            </a:endParaRPr>
          </a:p>
          <a:p>
            <a:endParaRPr lang="en-US" sz="2400">
              <a:solidFill>
                <a:schemeClr val="accent2"/>
              </a:solidFill>
            </a:endParaRPr>
          </a:p>
          <a:p>
            <a:endParaRPr lang="en-US" sz="2400">
              <a:solidFill>
                <a:schemeClr val="accent2"/>
              </a:solidFill>
            </a:endParaRPr>
          </a:p>
          <a:p>
            <a:endParaRPr lang="en-US" sz="1200">
              <a:solidFill>
                <a:schemeClr val="accent2"/>
              </a:solidFill>
            </a:endParaRPr>
          </a:p>
          <a:p>
            <a:r>
              <a:rPr lang="en-US" sz="2400">
                <a:solidFill>
                  <a:schemeClr val="accent2"/>
                </a:solidFill>
              </a:rPr>
              <a:t>Which is better: eating beans and rice at separate meals </a:t>
            </a:r>
          </a:p>
          <a:p>
            <a:r>
              <a:rPr lang="en-US" sz="2400">
                <a:solidFill>
                  <a:schemeClr val="accent2"/>
                </a:solidFill>
              </a:rPr>
              <a:t>or together?</a:t>
            </a:r>
            <a:r>
              <a:rPr lang="en-US">
                <a:solidFill>
                  <a:schemeClr val="accent2"/>
                </a:solidFill>
              </a:rPr>
              <a:t> </a:t>
            </a:r>
          </a:p>
          <a:p>
            <a:endParaRPr lang="en-US" sz="2400">
              <a:solidFill>
                <a:schemeClr val="accent2"/>
              </a:solidFill>
            </a:endParaRPr>
          </a:p>
        </p:txBody>
      </p:sp>
      <p:pic>
        <p:nvPicPr>
          <p:cNvPr id="523269" name="Picture 5" descr="capsules2"/>
          <p:cNvPicPr>
            <a:picLocks noChangeAspect="1" noChangeArrowheads="1"/>
          </p:cNvPicPr>
          <p:nvPr/>
        </p:nvPicPr>
        <p:blipFill>
          <a:blip r:embed="rId3" cstate="print"/>
          <a:srcRect/>
          <a:stretch>
            <a:fillRect/>
          </a:stretch>
        </p:blipFill>
        <p:spPr bwMode="auto">
          <a:xfrm>
            <a:off x="5407025" y="1465263"/>
            <a:ext cx="1581150" cy="1058862"/>
          </a:xfrm>
          <a:prstGeom prst="rect">
            <a:avLst/>
          </a:prstGeom>
          <a:noFill/>
          <a:ln w="9525">
            <a:noFill/>
            <a:miter lim="800000"/>
            <a:headEnd/>
            <a:tailEnd/>
          </a:ln>
        </p:spPr>
      </p:pic>
      <p:pic>
        <p:nvPicPr>
          <p:cNvPr id="523272" name="Picture 8" descr="snake"/>
          <p:cNvPicPr>
            <a:picLocks noChangeAspect="1" noChangeArrowheads="1"/>
          </p:cNvPicPr>
          <p:nvPr/>
        </p:nvPicPr>
        <p:blipFill>
          <a:blip r:embed="rId4" cstate="print"/>
          <a:srcRect/>
          <a:stretch>
            <a:fillRect/>
          </a:stretch>
        </p:blipFill>
        <p:spPr bwMode="auto">
          <a:xfrm>
            <a:off x="6835775" y="3486150"/>
            <a:ext cx="1508125" cy="1063625"/>
          </a:xfrm>
          <a:prstGeom prst="rect">
            <a:avLst/>
          </a:prstGeom>
          <a:noFill/>
          <a:ln w="9525">
            <a:noFill/>
            <a:miter lim="800000"/>
            <a:headEnd/>
            <a:tailEnd/>
          </a:ln>
        </p:spPr>
      </p:pic>
      <p:pic>
        <p:nvPicPr>
          <p:cNvPr id="523273" name="Picture 9" descr="fungi"/>
          <p:cNvPicPr>
            <a:picLocks noChangeAspect="1" noChangeArrowheads="1"/>
          </p:cNvPicPr>
          <p:nvPr/>
        </p:nvPicPr>
        <p:blipFill>
          <a:blip r:embed="rId5" cstate="print"/>
          <a:srcRect/>
          <a:stretch>
            <a:fillRect/>
          </a:stretch>
        </p:blipFill>
        <p:spPr bwMode="auto">
          <a:xfrm>
            <a:off x="5337175" y="3475038"/>
            <a:ext cx="1508125" cy="1074737"/>
          </a:xfrm>
          <a:prstGeom prst="rect">
            <a:avLst/>
          </a:prstGeom>
          <a:noFill/>
          <a:ln w="9525">
            <a:noFill/>
            <a:miter lim="800000"/>
            <a:headEnd/>
            <a:tailEnd/>
          </a:ln>
        </p:spPr>
      </p:pic>
      <p:pic>
        <p:nvPicPr>
          <p:cNvPr id="523274" name="Picture 10" descr="corn"/>
          <p:cNvPicPr>
            <a:picLocks noChangeAspect="1" noChangeArrowheads="1"/>
          </p:cNvPicPr>
          <p:nvPr/>
        </p:nvPicPr>
        <p:blipFill>
          <a:blip r:embed="rId6" cstate="print"/>
          <a:srcRect/>
          <a:stretch>
            <a:fillRect/>
          </a:stretch>
        </p:blipFill>
        <p:spPr bwMode="auto">
          <a:xfrm>
            <a:off x="3771900" y="3475038"/>
            <a:ext cx="1565275" cy="1074737"/>
          </a:xfrm>
          <a:prstGeom prst="rect">
            <a:avLst/>
          </a:prstGeom>
          <a:noFill/>
          <a:ln w="9525">
            <a:noFill/>
            <a:miter lim="800000"/>
            <a:headEnd/>
            <a:tailEnd/>
          </a:ln>
        </p:spPr>
      </p:pic>
      <p:pic>
        <p:nvPicPr>
          <p:cNvPr id="523275" name="Picture 11" descr="puffer fish"/>
          <p:cNvPicPr>
            <a:picLocks noChangeAspect="1" noChangeArrowheads="1"/>
          </p:cNvPicPr>
          <p:nvPr/>
        </p:nvPicPr>
        <p:blipFill>
          <a:blip r:embed="rId7" cstate="print"/>
          <a:srcRect/>
          <a:stretch>
            <a:fillRect/>
          </a:stretch>
        </p:blipFill>
        <p:spPr bwMode="auto">
          <a:xfrm>
            <a:off x="2297113" y="3475038"/>
            <a:ext cx="1474787" cy="1050925"/>
          </a:xfrm>
          <a:prstGeom prst="rect">
            <a:avLst/>
          </a:prstGeom>
          <a:noFill/>
          <a:ln w="9525">
            <a:noFill/>
            <a:miter lim="800000"/>
            <a:headEnd/>
            <a:tailEnd/>
          </a:ln>
        </p:spPr>
      </p:pic>
      <p:pic>
        <p:nvPicPr>
          <p:cNvPr id="523271" name="Picture 7" descr="bacteria"/>
          <p:cNvPicPr>
            <a:picLocks noChangeAspect="1" noChangeArrowheads="1"/>
          </p:cNvPicPr>
          <p:nvPr/>
        </p:nvPicPr>
        <p:blipFill>
          <a:blip r:embed="rId8" cstate="print"/>
          <a:srcRect/>
          <a:stretch>
            <a:fillRect/>
          </a:stretch>
        </p:blipFill>
        <p:spPr bwMode="auto">
          <a:xfrm>
            <a:off x="925513" y="3475038"/>
            <a:ext cx="1371600" cy="1063625"/>
          </a:xfrm>
          <a:prstGeom prst="rect">
            <a:avLst/>
          </a:prstGeom>
          <a:noFill/>
          <a:ln w="9525">
            <a:noFill/>
            <a:miter lim="800000"/>
            <a:headEnd/>
            <a:tailEnd/>
          </a:ln>
        </p:spPr>
      </p:pic>
      <p:pic>
        <p:nvPicPr>
          <p:cNvPr id="523277" name="Picture 13" descr="Red%20Beans%20and%20Rice"/>
          <p:cNvPicPr>
            <a:picLocks noChangeAspect="1" noChangeArrowheads="1"/>
          </p:cNvPicPr>
          <p:nvPr/>
        </p:nvPicPr>
        <p:blipFill>
          <a:blip r:embed="rId9" cstate="print"/>
          <a:srcRect/>
          <a:stretch>
            <a:fillRect/>
          </a:stretch>
        </p:blipFill>
        <p:spPr bwMode="auto">
          <a:xfrm>
            <a:off x="6419850" y="5424488"/>
            <a:ext cx="1644650" cy="1096962"/>
          </a:xfrm>
          <a:prstGeom prst="rect">
            <a:avLst/>
          </a:prstGeom>
          <a:noFill/>
          <a:ln w="9525">
            <a:noFill/>
            <a:miter lim="800000"/>
            <a:headEnd/>
            <a:tailEnd/>
          </a:ln>
        </p:spPr>
      </p:pic>
      <p:pic>
        <p:nvPicPr>
          <p:cNvPr id="523279" name="Picture 15" descr="baked-beans"/>
          <p:cNvPicPr>
            <a:picLocks noChangeAspect="1" noChangeArrowheads="1"/>
          </p:cNvPicPr>
          <p:nvPr/>
        </p:nvPicPr>
        <p:blipFill>
          <a:blip r:embed="rId10" cstate="print"/>
          <a:srcRect/>
          <a:stretch>
            <a:fillRect/>
          </a:stretch>
        </p:blipFill>
        <p:spPr bwMode="auto">
          <a:xfrm>
            <a:off x="3179763" y="5426075"/>
            <a:ext cx="1462087" cy="1098550"/>
          </a:xfrm>
          <a:prstGeom prst="rect">
            <a:avLst/>
          </a:prstGeom>
          <a:noFill/>
          <a:ln w="9525">
            <a:noFill/>
            <a:miter lim="800000"/>
            <a:headEnd/>
            <a:tailEnd/>
          </a:ln>
        </p:spPr>
      </p:pic>
      <p:pic>
        <p:nvPicPr>
          <p:cNvPr id="523281" name="Picture 17" descr="baked-rice"/>
          <p:cNvPicPr>
            <a:picLocks noChangeAspect="1" noChangeArrowheads="1"/>
          </p:cNvPicPr>
          <p:nvPr/>
        </p:nvPicPr>
        <p:blipFill>
          <a:blip r:embed="rId11" cstate="print"/>
          <a:srcRect t="9200"/>
          <a:stretch>
            <a:fillRect/>
          </a:stretch>
        </p:blipFill>
        <p:spPr bwMode="auto">
          <a:xfrm>
            <a:off x="4721225" y="5437188"/>
            <a:ext cx="1608138" cy="10953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23267">
                                            <p:txEl>
                                              <p:pRg st="0" end="0"/>
                                            </p:txEl>
                                          </p:spTgt>
                                        </p:tgtEl>
                                        <p:attrNameLst>
                                          <p:attrName>style.visibility</p:attrName>
                                        </p:attrNameLst>
                                      </p:cBhvr>
                                      <p:to>
                                        <p:strVal val="visible"/>
                                      </p:to>
                                    </p:set>
                                    <p:animEffect transition="in" filter="wipe(down)">
                                      <p:cBhvr>
                                        <p:cTn id="7" dur="500"/>
                                        <p:tgtEl>
                                          <p:spTgt spid="523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23269"/>
                                        </p:tgtEl>
                                        <p:attrNameLst>
                                          <p:attrName>style.visibility</p:attrName>
                                        </p:attrNameLst>
                                      </p:cBhvr>
                                      <p:to>
                                        <p:strVal val="visible"/>
                                      </p:to>
                                    </p:set>
                                    <p:animEffect transition="in" filter="dissolve">
                                      <p:cBhvr>
                                        <p:cTn id="12" dur="500"/>
                                        <p:tgtEl>
                                          <p:spTgt spid="5232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23267">
                                            <p:txEl>
                                              <p:pRg st="3" end="3"/>
                                            </p:txEl>
                                          </p:spTgt>
                                        </p:tgtEl>
                                        <p:attrNameLst>
                                          <p:attrName>style.visibility</p:attrName>
                                        </p:attrNameLst>
                                      </p:cBhvr>
                                      <p:to>
                                        <p:strVal val="visible"/>
                                      </p:to>
                                    </p:set>
                                    <p:animEffect transition="in" filter="wipe(down)">
                                      <p:cBhvr>
                                        <p:cTn id="17" dur="500"/>
                                        <p:tgtEl>
                                          <p:spTgt spid="523267">
                                            <p:txEl>
                                              <p:pRg st="3" end="3"/>
                                            </p:txEl>
                                          </p:spTgt>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23269"/>
                                        </p:tgtEl>
                                        <p:attrNameLst>
                                          <p:attrName>style.opacity</p:attrName>
                                        </p:attrNameLst>
                                      </p:cBhvr>
                                      <p:to>
                                        <p:strVal val="0.5"/>
                                      </p:to>
                                    </p:set>
                                    <p:animEffect filter="image" prLst="opacity: 0.5">
                                      <p:cBhvr rctx="IE">
                                        <p:cTn id="21" dur="indefinite"/>
                                        <p:tgtEl>
                                          <p:spTgt spid="52326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23271"/>
                                        </p:tgtEl>
                                        <p:attrNameLst>
                                          <p:attrName>style.visibility</p:attrName>
                                        </p:attrNameLst>
                                      </p:cBhvr>
                                      <p:to>
                                        <p:strVal val="visible"/>
                                      </p:to>
                                    </p:set>
                                    <p:animEffect transition="in" filter="dissolve">
                                      <p:cBhvr>
                                        <p:cTn id="26" dur="500"/>
                                        <p:tgtEl>
                                          <p:spTgt spid="523271"/>
                                        </p:tgtEl>
                                      </p:cBhvr>
                                    </p:animEffect>
                                  </p:childTnLst>
                                </p:cTn>
                              </p:par>
                            </p:childTnLst>
                          </p:cTn>
                        </p:par>
                        <p:par>
                          <p:cTn id="27" fill="hold">
                            <p:stCondLst>
                              <p:cond delay="500"/>
                            </p:stCondLst>
                            <p:childTnLst>
                              <p:par>
                                <p:cTn id="28" presetID="9" presetClass="entr" presetSubtype="0" fill="hold" nodeType="afterEffect">
                                  <p:stCondLst>
                                    <p:cond delay="0"/>
                                  </p:stCondLst>
                                  <p:childTnLst>
                                    <p:set>
                                      <p:cBhvr>
                                        <p:cTn id="29" dur="1" fill="hold">
                                          <p:stCondLst>
                                            <p:cond delay="0"/>
                                          </p:stCondLst>
                                        </p:cTn>
                                        <p:tgtEl>
                                          <p:spTgt spid="523275"/>
                                        </p:tgtEl>
                                        <p:attrNameLst>
                                          <p:attrName>style.visibility</p:attrName>
                                        </p:attrNameLst>
                                      </p:cBhvr>
                                      <p:to>
                                        <p:strVal val="visible"/>
                                      </p:to>
                                    </p:set>
                                    <p:animEffect transition="in" filter="dissolve">
                                      <p:cBhvr>
                                        <p:cTn id="30" dur="500"/>
                                        <p:tgtEl>
                                          <p:spTgt spid="523275"/>
                                        </p:tgtEl>
                                      </p:cBhvr>
                                    </p:animEffect>
                                  </p:childTnLst>
                                </p:cTn>
                              </p:par>
                            </p:childTnLst>
                          </p:cTn>
                        </p:par>
                        <p:par>
                          <p:cTn id="31" fill="hold">
                            <p:stCondLst>
                              <p:cond delay="1000"/>
                            </p:stCondLst>
                            <p:childTnLst>
                              <p:par>
                                <p:cTn id="32" presetID="9" presetClass="entr" presetSubtype="0" fill="hold" nodeType="afterEffect">
                                  <p:stCondLst>
                                    <p:cond delay="0"/>
                                  </p:stCondLst>
                                  <p:childTnLst>
                                    <p:set>
                                      <p:cBhvr>
                                        <p:cTn id="33" dur="1" fill="hold">
                                          <p:stCondLst>
                                            <p:cond delay="0"/>
                                          </p:stCondLst>
                                        </p:cTn>
                                        <p:tgtEl>
                                          <p:spTgt spid="523274"/>
                                        </p:tgtEl>
                                        <p:attrNameLst>
                                          <p:attrName>style.visibility</p:attrName>
                                        </p:attrNameLst>
                                      </p:cBhvr>
                                      <p:to>
                                        <p:strVal val="visible"/>
                                      </p:to>
                                    </p:set>
                                    <p:animEffect transition="in" filter="dissolve">
                                      <p:cBhvr>
                                        <p:cTn id="34" dur="500"/>
                                        <p:tgtEl>
                                          <p:spTgt spid="523274"/>
                                        </p:tgtEl>
                                      </p:cBhvr>
                                    </p:animEffect>
                                  </p:childTnLst>
                                </p:cTn>
                              </p:par>
                            </p:childTnLst>
                          </p:cTn>
                        </p:par>
                        <p:par>
                          <p:cTn id="35" fill="hold">
                            <p:stCondLst>
                              <p:cond delay="1500"/>
                            </p:stCondLst>
                            <p:childTnLst>
                              <p:par>
                                <p:cTn id="36" presetID="9" presetClass="entr" presetSubtype="0" fill="hold" nodeType="afterEffect">
                                  <p:stCondLst>
                                    <p:cond delay="0"/>
                                  </p:stCondLst>
                                  <p:childTnLst>
                                    <p:set>
                                      <p:cBhvr>
                                        <p:cTn id="37" dur="1" fill="hold">
                                          <p:stCondLst>
                                            <p:cond delay="0"/>
                                          </p:stCondLst>
                                        </p:cTn>
                                        <p:tgtEl>
                                          <p:spTgt spid="523273"/>
                                        </p:tgtEl>
                                        <p:attrNameLst>
                                          <p:attrName>style.visibility</p:attrName>
                                        </p:attrNameLst>
                                      </p:cBhvr>
                                      <p:to>
                                        <p:strVal val="visible"/>
                                      </p:to>
                                    </p:set>
                                    <p:animEffect transition="in" filter="dissolve">
                                      <p:cBhvr>
                                        <p:cTn id="38" dur="500"/>
                                        <p:tgtEl>
                                          <p:spTgt spid="523273"/>
                                        </p:tgtEl>
                                      </p:cBhvr>
                                    </p:animEffect>
                                  </p:childTnLst>
                                </p:cTn>
                              </p:par>
                            </p:childTnLst>
                          </p:cTn>
                        </p:par>
                        <p:par>
                          <p:cTn id="39" fill="hold">
                            <p:stCondLst>
                              <p:cond delay="2000"/>
                            </p:stCondLst>
                            <p:childTnLst>
                              <p:par>
                                <p:cTn id="40" presetID="9" presetClass="entr" presetSubtype="0" fill="hold" nodeType="afterEffect">
                                  <p:stCondLst>
                                    <p:cond delay="0"/>
                                  </p:stCondLst>
                                  <p:childTnLst>
                                    <p:set>
                                      <p:cBhvr>
                                        <p:cTn id="41" dur="1" fill="hold">
                                          <p:stCondLst>
                                            <p:cond delay="0"/>
                                          </p:stCondLst>
                                        </p:cTn>
                                        <p:tgtEl>
                                          <p:spTgt spid="523272"/>
                                        </p:tgtEl>
                                        <p:attrNameLst>
                                          <p:attrName>style.visibility</p:attrName>
                                        </p:attrNameLst>
                                      </p:cBhvr>
                                      <p:to>
                                        <p:strVal val="visible"/>
                                      </p:to>
                                    </p:set>
                                    <p:animEffect transition="in" filter="dissolve">
                                      <p:cBhvr>
                                        <p:cTn id="42" dur="500"/>
                                        <p:tgtEl>
                                          <p:spTgt spid="52327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523267">
                                            <p:txEl>
                                              <p:pRg st="9" end="9"/>
                                            </p:txEl>
                                          </p:spTgt>
                                        </p:tgtEl>
                                        <p:attrNameLst>
                                          <p:attrName>style.visibility</p:attrName>
                                        </p:attrNameLst>
                                      </p:cBhvr>
                                      <p:to>
                                        <p:strVal val="visible"/>
                                      </p:to>
                                    </p:set>
                                    <p:animEffect transition="in" filter="wipe(down)">
                                      <p:cBhvr>
                                        <p:cTn id="47" dur="500"/>
                                        <p:tgtEl>
                                          <p:spTgt spid="523267">
                                            <p:txEl>
                                              <p:pRg st="9" end="9"/>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523267">
                                            <p:txEl>
                                              <p:pRg st="10" end="10"/>
                                            </p:txEl>
                                          </p:spTgt>
                                        </p:tgtEl>
                                        <p:attrNameLst>
                                          <p:attrName>style.visibility</p:attrName>
                                        </p:attrNameLst>
                                      </p:cBhvr>
                                      <p:to>
                                        <p:strVal val="visible"/>
                                      </p:to>
                                    </p:set>
                                    <p:animEffect transition="in" filter="wipe(down)">
                                      <p:cBhvr>
                                        <p:cTn id="50" dur="500"/>
                                        <p:tgtEl>
                                          <p:spTgt spid="523267">
                                            <p:txEl>
                                              <p:pRg st="10" end="10"/>
                                            </p:txEl>
                                          </p:spTgt>
                                        </p:tgtEl>
                                      </p:cBhvr>
                                    </p:animEffect>
                                  </p:childTnLst>
                                </p:cTn>
                              </p:par>
                            </p:childTnLst>
                          </p:cTn>
                        </p:par>
                        <p:par>
                          <p:cTn id="51" fill="hold">
                            <p:stCondLst>
                              <p:cond delay="500"/>
                            </p:stCondLst>
                            <p:childTnLst>
                              <p:par>
                                <p:cTn id="52" presetID="9" presetClass="emph" presetSubtype="0" nodeType="afterEffect">
                                  <p:stCondLst>
                                    <p:cond delay="0"/>
                                  </p:stCondLst>
                                  <p:childTnLst>
                                    <p:set>
                                      <p:cBhvr rctx="PPT">
                                        <p:cTn id="53" dur="indefinite"/>
                                        <p:tgtEl>
                                          <p:spTgt spid="523271"/>
                                        </p:tgtEl>
                                        <p:attrNameLst>
                                          <p:attrName>style.opacity</p:attrName>
                                        </p:attrNameLst>
                                      </p:cBhvr>
                                      <p:to>
                                        <p:strVal val="0.5"/>
                                      </p:to>
                                    </p:set>
                                    <p:animEffect filter="image" prLst="opacity: 0.5">
                                      <p:cBhvr rctx="IE">
                                        <p:cTn id="54" dur="indefinite"/>
                                        <p:tgtEl>
                                          <p:spTgt spid="523271"/>
                                        </p:tgtEl>
                                      </p:cBhvr>
                                    </p:animEffect>
                                  </p:childTnLst>
                                </p:cTn>
                              </p:par>
                              <p:par>
                                <p:cTn id="55" presetID="9" presetClass="emph" presetSubtype="0" nodeType="withEffect">
                                  <p:stCondLst>
                                    <p:cond delay="0"/>
                                  </p:stCondLst>
                                  <p:childTnLst>
                                    <p:set>
                                      <p:cBhvr rctx="PPT">
                                        <p:cTn id="56" dur="indefinite"/>
                                        <p:tgtEl>
                                          <p:spTgt spid="523275"/>
                                        </p:tgtEl>
                                        <p:attrNameLst>
                                          <p:attrName>style.opacity</p:attrName>
                                        </p:attrNameLst>
                                      </p:cBhvr>
                                      <p:to>
                                        <p:strVal val="0.5"/>
                                      </p:to>
                                    </p:set>
                                    <p:animEffect filter="image" prLst="opacity: 0.5">
                                      <p:cBhvr rctx="IE">
                                        <p:cTn id="57" dur="indefinite"/>
                                        <p:tgtEl>
                                          <p:spTgt spid="523275"/>
                                        </p:tgtEl>
                                      </p:cBhvr>
                                    </p:animEffect>
                                  </p:childTnLst>
                                </p:cTn>
                              </p:par>
                              <p:par>
                                <p:cTn id="58" presetID="9" presetClass="emph" presetSubtype="0" nodeType="withEffect">
                                  <p:stCondLst>
                                    <p:cond delay="0"/>
                                  </p:stCondLst>
                                  <p:childTnLst>
                                    <p:set>
                                      <p:cBhvr rctx="PPT">
                                        <p:cTn id="59" dur="indefinite"/>
                                        <p:tgtEl>
                                          <p:spTgt spid="523274"/>
                                        </p:tgtEl>
                                        <p:attrNameLst>
                                          <p:attrName>style.opacity</p:attrName>
                                        </p:attrNameLst>
                                      </p:cBhvr>
                                      <p:to>
                                        <p:strVal val="0.5"/>
                                      </p:to>
                                    </p:set>
                                    <p:animEffect filter="image" prLst="opacity: 0.5">
                                      <p:cBhvr rctx="IE">
                                        <p:cTn id="60" dur="indefinite"/>
                                        <p:tgtEl>
                                          <p:spTgt spid="523274"/>
                                        </p:tgtEl>
                                      </p:cBhvr>
                                    </p:animEffect>
                                  </p:childTnLst>
                                </p:cTn>
                              </p:par>
                              <p:par>
                                <p:cTn id="61" presetID="9" presetClass="emph" presetSubtype="0" nodeType="withEffect">
                                  <p:stCondLst>
                                    <p:cond delay="0"/>
                                  </p:stCondLst>
                                  <p:childTnLst>
                                    <p:set>
                                      <p:cBhvr rctx="PPT">
                                        <p:cTn id="62" dur="indefinite"/>
                                        <p:tgtEl>
                                          <p:spTgt spid="523273"/>
                                        </p:tgtEl>
                                        <p:attrNameLst>
                                          <p:attrName>style.opacity</p:attrName>
                                        </p:attrNameLst>
                                      </p:cBhvr>
                                      <p:to>
                                        <p:strVal val="0.5"/>
                                      </p:to>
                                    </p:set>
                                    <p:animEffect filter="image" prLst="opacity: 0.5">
                                      <p:cBhvr rctx="IE">
                                        <p:cTn id="63" dur="indefinite"/>
                                        <p:tgtEl>
                                          <p:spTgt spid="523273"/>
                                        </p:tgtEl>
                                      </p:cBhvr>
                                    </p:animEffect>
                                  </p:childTnLst>
                                </p:cTn>
                              </p:par>
                              <p:par>
                                <p:cTn id="64" presetID="9" presetClass="emph" presetSubtype="0" nodeType="withEffect">
                                  <p:stCondLst>
                                    <p:cond delay="0"/>
                                  </p:stCondLst>
                                  <p:childTnLst>
                                    <p:set>
                                      <p:cBhvr rctx="PPT">
                                        <p:cTn id="65" dur="indefinite"/>
                                        <p:tgtEl>
                                          <p:spTgt spid="523272"/>
                                        </p:tgtEl>
                                        <p:attrNameLst>
                                          <p:attrName>style.opacity</p:attrName>
                                        </p:attrNameLst>
                                      </p:cBhvr>
                                      <p:to>
                                        <p:strVal val="0.5"/>
                                      </p:to>
                                    </p:set>
                                    <p:animEffect filter="image" prLst="opacity: 0.5">
                                      <p:cBhvr rctx="IE">
                                        <p:cTn id="66" dur="indefinite"/>
                                        <p:tgtEl>
                                          <p:spTgt spid="523272"/>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523279"/>
                                        </p:tgtEl>
                                        <p:attrNameLst>
                                          <p:attrName>style.visibility</p:attrName>
                                        </p:attrNameLst>
                                      </p:cBhvr>
                                      <p:to>
                                        <p:strVal val="visible"/>
                                      </p:to>
                                    </p:set>
                                    <p:animEffect transition="in" filter="dissolve">
                                      <p:cBhvr>
                                        <p:cTn id="71" dur="500"/>
                                        <p:tgtEl>
                                          <p:spTgt spid="523279"/>
                                        </p:tgtEl>
                                      </p:cBhvr>
                                    </p:animEffect>
                                  </p:childTnLst>
                                </p:cTn>
                              </p:par>
                            </p:childTnLst>
                          </p:cTn>
                        </p:par>
                        <p:par>
                          <p:cTn id="72" fill="hold">
                            <p:stCondLst>
                              <p:cond delay="500"/>
                            </p:stCondLst>
                            <p:childTnLst>
                              <p:par>
                                <p:cTn id="73" presetID="9" presetClass="entr" presetSubtype="0" fill="hold" nodeType="afterEffect">
                                  <p:stCondLst>
                                    <p:cond delay="0"/>
                                  </p:stCondLst>
                                  <p:childTnLst>
                                    <p:set>
                                      <p:cBhvr>
                                        <p:cTn id="74" dur="1" fill="hold">
                                          <p:stCondLst>
                                            <p:cond delay="0"/>
                                          </p:stCondLst>
                                        </p:cTn>
                                        <p:tgtEl>
                                          <p:spTgt spid="523281"/>
                                        </p:tgtEl>
                                        <p:attrNameLst>
                                          <p:attrName>style.visibility</p:attrName>
                                        </p:attrNameLst>
                                      </p:cBhvr>
                                      <p:to>
                                        <p:strVal val="visible"/>
                                      </p:to>
                                    </p:set>
                                    <p:animEffect transition="in" filter="dissolve">
                                      <p:cBhvr>
                                        <p:cTn id="75" dur="500"/>
                                        <p:tgtEl>
                                          <p:spTgt spid="523281"/>
                                        </p:tgtEl>
                                      </p:cBhvr>
                                    </p:animEffect>
                                  </p:childTnLst>
                                </p:cTn>
                              </p:par>
                            </p:childTnLst>
                          </p:cTn>
                        </p:par>
                        <p:par>
                          <p:cTn id="76" fill="hold">
                            <p:stCondLst>
                              <p:cond delay="1000"/>
                            </p:stCondLst>
                            <p:childTnLst>
                              <p:par>
                                <p:cTn id="77" presetID="9" presetClass="entr" presetSubtype="0" fill="hold" nodeType="afterEffect">
                                  <p:stCondLst>
                                    <p:cond delay="0"/>
                                  </p:stCondLst>
                                  <p:childTnLst>
                                    <p:set>
                                      <p:cBhvr>
                                        <p:cTn id="78" dur="1" fill="hold">
                                          <p:stCondLst>
                                            <p:cond delay="0"/>
                                          </p:stCondLst>
                                        </p:cTn>
                                        <p:tgtEl>
                                          <p:spTgt spid="523277"/>
                                        </p:tgtEl>
                                        <p:attrNameLst>
                                          <p:attrName>style.visibility</p:attrName>
                                        </p:attrNameLst>
                                      </p:cBhvr>
                                      <p:to>
                                        <p:strVal val="visible"/>
                                      </p:to>
                                    </p:set>
                                    <p:animEffect transition="in" filter="dissolve">
                                      <p:cBhvr>
                                        <p:cTn id="79" dur="500"/>
                                        <p:tgtEl>
                                          <p:spTgt spid="523277"/>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mph" presetSubtype="0" nodeType="clickEffect">
                                  <p:stCondLst>
                                    <p:cond delay="0"/>
                                  </p:stCondLst>
                                  <p:childTnLst>
                                    <p:set>
                                      <p:cBhvr rctx="PPT">
                                        <p:cTn id="83" dur="indefinite"/>
                                        <p:tgtEl>
                                          <p:spTgt spid="523279"/>
                                        </p:tgtEl>
                                        <p:attrNameLst>
                                          <p:attrName>style.opacity</p:attrName>
                                        </p:attrNameLst>
                                      </p:cBhvr>
                                      <p:to>
                                        <p:strVal val="0.5"/>
                                      </p:to>
                                    </p:set>
                                    <p:animEffect filter="image" prLst="opacity: 0.5">
                                      <p:cBhvr rctx="IE">
                                        <p:cTn id="84" dur="indefinite"/>
                                        <p:tgtEl>
                                          <p:spTgt spid="523279"/>
                                        </p:tgtEl>
                                      </p:cBhvr>
                                    </p:animEffect>
                                  </p:childTnLst>
                                </p:cTn>
                              </p:par>
                              <p:par>
                                <p:cTn id="85" presetID="9" presetClass="emph" presetSubtype="0" nodeType="withEffect">
                                  <p:stCondLst>
                                    <p:cond delay="0"/>
                                  </p:stCondLst>
                                  <p:childTnLst>
                                    <p:set>
                                      <p:cBhvr rctx="PPT">
                                        <p:cTn id="86" dur="indefinite"/>
                                        <p:tgtEl>
                                          <p:spTgt spid="523281"/>
                                        </p:tgtEl>
                                        <p:attrNameLst>
                                          <p:attrName>style.opacity</p:attrName>
                                        </p:attrNameLst>
                                      </p:cBhvr>
                                      <p:to>
                                        <p:strVal val="0.5"/>
                                      </p:to>
                                    </p:set>
                                    <p:animEffect filter="image" prLst="opacity: 0.5">
                                      <p:cBhvr rctx="IE">
                                        <p:cTn id="87" dur="indefinite"/>
                                        <p:tgtEl>
                                          <p:spTgt spid="523281"/>
                                        </p:tgtEl>
                                      </p:cBhvr>
                                    </p:animEffect>
                                  </p:childTnLst>
                                </p:cTn>
                              </p:par>
                              <p:par>
                                <p:cTn id="88" presetID="9" presetClass="emph" presetSubtype="0" nodeType="withEffect">
                                  <p:stCondLst>
                                    <p:cond delay="0"/>
                                  </p:stCondLst>
                                  <p:childTnLst>
                                    <p:set>
                                      <p:cBhvr rctx="PPT">
                                        <p:cTn id="89" dur="indefinite"/>
                                        <p:tgtEl>
                                          <p:spTgt spid="523277"/>
                                        </p:tgtEl>
                                        <p:attrNameLst>
                                          <p:attrName>style.opacity</p:attrName>
                                        </p:attrNameLst>
                                      </p:cBhvr>
                                      <p:to>
                                        <p:strVal val="0.5"/>
                                      </p:to>
                                    </p:set>
                                    <p:animEffect filter="image" prLst="opacity: 0.5">
                                      <p:cBhvr rctx="IE">
                                        <p:cTn id="90" dur="indefinite"/>
                                        <p:tgtEl>
                                          <p:spTgt spid="523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Avogadro’s Number</a:t>
            </a:r>
          </a:p>
        </p:txBody>
      </p:sp>
      <p:sp>
        <p:nvSpPr>
          <p:cNvPr id="27651" name="Rectangle 3"/>
          <p:cNvSpPr>
            <a:spLocks noGrp="1" noChangeArrowheads="1"/>
          </p:cNvSpPr>
          <p:nvPr>
            <p:ph type="body" idx="1"/>
          </p:nvPr>
        </p:nvSpPr>
        <p:spPr>
          <a:xfrm>
            <a:off x="685800" y="1981200"/>
            <a:ext cx="7772400" cy="4572000"/>
          </a:xfrm>
          <a:solidFill>
            <a:srgbClr val="F5F1EF">
              <a:alpha val="50195"/>
            </a:srgbClr>
          </a:solidFill>
          <a:ln>
            <a:solidFill>
              <a:schemeClr val="tx1"/>
            </a:solidFill>
          </a:ln>
        </p:spPr>
        <p:txBody>
          <a:bodyPr/>
          <a:lstStyle/>
          <a:p>
            <a:pPr eaLnBrk="1" hangingPunct="1">
              <a:lnSpc>
                <a:spcPct val="90000"/>
              </a:lnSpc>
              <a:buFont typeface="Wingdings" pitchFamily="2" charset="2"/>
              <a:buChar char="q"/>
            </a:pPr>
            <a:r>
              <a:rPr lang="en-US" sz="2000" smtClean="0"/>
              <a:t>A </a:t>
            </a:r>
            <a:r>
              <a:rPr lang="en-US" sz="2000" smtClean="0">
                <a:solidFill>
                  <a:srgbClr val="0000FF"/>
                </a:solidFill>
              </a:rPr>
              <a:t>MOLE</a:t>
            </a:r>
            <a:r>
              <a:rPr lang="en-US" sz="2000" smtClean="0"/>
              <a:t> of any substance contains as many elementary units (atoms and molecules) as the number of atoms in 12 g of the isotope of carbon-12.</a:t>
            </a:r>
          </a:p>
          <a:p>
            <a:pPr eaLnBrk="1" hangingPunct="1">
              <a:lnSpc>
                <a:spcPct val="90000"/>
              </a:lnSpc>
              <a:buFont typeface="Wingdings" pitchFamily="2" charset="2"/>
              <a:buChar char="q"/>
            </a:pPr>
            <a:r>
              <a:rPr lang="en-US" sz="2000" smtClean="0"/>
              <a:t>This number is called AVOGADRO’s number  N</a:t>
            </a:r>
            <a:r>
              <a:rPr lang="en-US" sz="2000" baseline="-25000" smtClean="0"/>
              <a:t>A</a:t>
            </a:r>
            <a:r>
              <a:rPr lang="en-US" sz="2000" smtClean="0"/>
              <a:t> = </a:t>
            </a:r>
            <a:r>
              <a:rPr lang="en-US" sz="2000" smtClean="0">
                <a:solidFill>
                  <a:srgbClr val="0000FF"/>
                </a:solidFill>
              </a:rPr>
              <a:t>6.02 x 10</a:t>
            </a:r>
            <a:r>
              <a:rPr lang="en-US" sz="2000" baseline="30000" smtClean="0">
                <a:solidFill>
                  <a:srgbClr val="0000FF"/>
                </a:solidFill>
              </a:rPr>
              <a:t>23</a:t>
            </a:r>
            <a:r>
              <a:rPr lang="en-US" sz="2000" smtClean="0"/>
              <a:t> particles/mol</a:t>
            </a:r>
            <a:endParaRPr lang="en-US" sz="2000" baseline="30000" smtClean="0"/>
          </a:p>
          <a:p>
            <a:pPr eaLnBrk="1" hangingPunct="1">
              <a:lnSpc>
                <a:spcPct val="90000"/>
              </a:lnSpc>
              <a:buFont typeface="Wingdings" pitchFamily="2" charset="2"/>
              <a:buChar char="q"/>
            </a:pPr>
            <a:r>
              <a:rPr lang="en-US" sz="2000" smtClean="0"/>
              <a:t>The mass of one mole of a substance is called MOLAR MASS symbolized by MM</a:t>
            </a:r>
          </a:p>
          <a:p>
            <a:pPr eaLnBrk="1" hangingPunct="1">
              <a:lnSpc>
                <a:spcPct val="90000"/>
              </a:lnSpc>
              <a:buFont typeface="Wingdings" pitchFamily="2" charset="2"/>
              <a:buChar char="q"/>
            </a:pPr>
            <a:r>
              <a:rPr lang="en-US" sz="2000" smtClean="0"/>
              <a:t>Units of MM are g/mol</a:t>
            </a:r>
            <a:endParaRPr lang="en-US" sz="2000" baseline="30000" smtClean="0"/>
          </a:p>
          <a:p>
            <a:pPr eaLnBrk="1" hangingPunct="1">
              <a:lnSpc>
                <a:spcPct val="90000"/>
              </a:lnSpc>
              <a:buFont typeface="Wingdings" pitchFamily="2" charset="2"/>
              <a:buChar char="q"/>
            </a:pPr>
            <a:r>
              <a:rPr lang="en-US" sz="2000" smtClean="0"/>
              <a:t>Examples</a:t>
            </a:r>
          </a:p>
          <a:p>
            <a:pPr lvl="1" eaLnBrk="1" hangingPunct="1">
              <a:lnSpc>
                <a:spcPct val="90000"/>
              </a:lnSpc>
              <a:buFontTx/>
              <a:buNone/>
            </a:pPr>
            <a:r>
              <a:rPr lang="en-US" sz="2000" smtClean="0">
                <a:solidFill>
                  <a:srgbClr val="006600"/>
                </a:solidFill>
              </a:rPr>
              <a:t>	H</a:t>
            </a:r>
            <a:r>
              <a:rPr lang="en-US" sz="2000" baseline="-25000" smtClean="0">
                <a:solidFill>
                  <a:srgbClr val="006600"/>
                </a:solidFill>
              </a:rPr>
              <a:t>2</a:t>
            </a:r>
            <a:r>
              <a:rPr lang="en-US" sz="2000" smtClean="0">
                <a:solidFill>
                  <a:srgbClr val="006600"/>
                </a:solidFill>
              </a:rPr>
              <a:t>	hydrogen		2.02 	g/mol</a:t>
            </a:r>
            <a:endParaRPr lang="en-US" sz="2000" baseline="30000" smtClean="0">
              <a:solidFill>
                <a:srgbClr val="006600"/>
              </a:solidFill>
            </a:endParaRPr>
          </a:p>
          <a:p>
            <a:pPr lvl="1" eaLnBrk="1" hangingPunct="1">
              <a:lnSpc>
                <a:spcPct val="90000"/>
              </a:lnSpc>
              <a:buFontTx/>
              <a:buNone/>
            </a:pPr>
            <a:r>
              <a:rPr lang="en-US" sz="2000" smtClean="0">
                <a:solidFill>
                  <a:srgbClr val="006600"/>
                </a:solidFill>
              </a:rPr>
              <a:t>	He	helium			4.0 	g/mol </a:t>
            </a:r>
          </a:p>
          <a:p>
            <a:pPr lvl="1" eaLnBrk="1" hangingPunct="1">
              <a:lnSpc>
                <a:spcPct val="90000"/>
              </a:lnSpc>
              <a:buFontTx/>
              <a:buNone/>
            </a:pPr>
            <a:r>
              <a:rPr lang="en-US" sz="2000" smtClean="0">
                <a:solidFill>
                  <a:srgbClr val="006600"/>
                </a:solidFill>
              </a:rPr>
              <a:t>	N</a:t>
            </a:r>
            <a:r>
              <a:rPr lang="en-US" sz="2000" baseline="-25000" smtClean="0">
                <a:solidFill>
                  <a:srgbClr val="006600"/>
                </a:solidFill>
              </a:rPr>
              <a:t>2</a:t>
            </a:r>
            <a:r>
              <a:rPr lang="en-US" sz="2000" smtClean="0">
                <a:solidFill>
                  <a:srgbClr val="006600"/>
                </a:solidFill>
              </a:rPr>
              <a:t>	nitrogen		28.0 	g/mol </a:t>
            </a:r>
          </a:p>
          <a:p>
            <a:pPr lvl="1" eaLnBrk="1" hangingPunct="1">
              <a:lnSpc>
                <a:spcPct val="90000"/>
              </a:lnSpc>
              <a:buFontTx/>
              <a:buNone/>
            </a:pPr>
            <a:r>
              <a:rPr lang="en-US" sz="2000" smtClean="0">
                <a:solidFill>
                  <a:srgbClr val="006600"/>
                </a:solidFill>
              </a:rPr>
              <a:t>	O</a:t>
            </a:r>
            <a:r>
              <a:rPr lang="en-US" sz="2000" baseline="-25000" smtClean="0">
                <a:solidFill>
                  <a:srgbClr val="006600"/>
                </a:solidFill>
              </a:rPr>
              <a:t>2</a:t>
            </a:r>
            <a:r>
              <a:rPr lang="en-US" sz="2000" smtClean="0">
                <a:solidFill>
                  <a:srgbClr val="006600"/>
                </a:solidFill>
              </a:rPr>
              <a:t>	oxygen			32.0 	g/mol </a:t>
            </a:r>
          </a:p>
          <a:p>
            <a:pPr lvl="1" eaLnBrk="1" hangingPunct="1">
              <a:lnSpc>
                <a:spcPct val="90000"/>
              </a:lnSpc>
              <a:buFontTx/>
              <a:buNone/>
            </a:pPr>
            <a:r>
              <a:rPr lang="en-US" sz="2000" smtClean="0">
                <a:solidFill>
                  <a:srgbClr val="006600"/>
                </a:solidFill>
              </a:rPr>
              <a:t>	CO</a:t>
            </a:r>
            <a:r>
              <a:rPr lang="en-US" sz="2000" baseline="-25000" smtClean="0">
                <a:solidFill>
                  <a:srgbClr val="006600"/>
                </a:solidFill>
              </a:rPr>
              <a:t>2</a:t>
            </a:r>
            <a:r>
              <a:rPr lang="en-US" sz="2000" smtClean="0">
                <a:solidFill>
                  <a:srgbClr val="006600"/>
                </a:solidFill>
              </a:rPr>
              <a:t>	carbon dioxide		44.0 	g/mol </a:t>
            </a:r>
          </a:p>
          <a:p>
            <a:pPr lvl="1" eaLnBrk="1" hangingPunct="1">
              <a:lnSpc>
                <a:spcPct val="90000"/>
              </a:lnSpc>
              <a:buFontTx/>
              <a:buNone/>
            </a:pPr>
            <a:endParaRPr lang="en-US" sz="2000" smtClean="0">
              <a:solidFill>
                <a:srgbClr val="006600"/>
              </a:solidFill>
            </a:endParaRPr>
          </a:p>
        </p:txBody>
      </p:sp>
      <p:sp>
        <p:nvSpPr>
          <p:cNvPr id="27652" name="AutoShape 4">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1 Mole of Particles</a:t>
            </a:r>
          </a:p>
        </p:txBody>
      </p:sp>
      <p:pic>
        <p:nvPicPr>
          <p:cNvPr id="28675" name="Picture 4" descr="1 mole of particles"/>
          <p:cNvPicPr>
            <a:picLocks noChangeAspect="1" noChangeArrowheads="1"/>
          </p:cNvPicPr>
          <p:nvPr/>
        </p:nvPicPr>
        <p:blipFill>
          <a:blip r:embed="rId3" cstate="print">
            <a:clrChange>
              <a:clrFrom>
                <a:srgbClr val="EFEEF3"/>
              </a:clrFrom>
              <a:clrTo>
                <a:srgbClr val="EFEEF3">
                  <a:alpha val="0"/>
                </a:srgbClr>
              </a:clrTo>
            </a:clrChange>
            <a:lum bright="2000" contrast="12000"/>
          </a:blip>
          <a:srcRect l="3922" t="8820" r="2942" b="11398"/>
          <a:stretch>
            <a:fillRect/>
          </a:stretch>
        </p:blipFill>
        <p:spPr bwMode="auto">
          <a:xfrm>
            <a:off x="609600" y="1828800"/>
            <a:ext cx="7924800" cy="4087813"/>
          </a:xfrm>
          <a:prstGeom prst="rect">
            <a:avLst/>
          </a:prstGeom>
          <a:noFill/>
          <a:ln w="9525">
            <a:noFill/>
            <a:miter lim="800000"/>
            <a:headEnd/>
            <a:tailEnd/>
          </a:ln>
        </p:spPr>
      </p:pic>
      <p:sp>
        <p:nvSpPr>
          <p:cNvPr id="28676" name="AutoShape 5">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solidFill>
                  <a:schemeClr val="bg1"/>
                </a:solidFill>
              </a:rPr>
              <a:t>Molar Mass</a:t>
            </a:r>
          </a:p>
        </p:txBody>
      </p:sp>
      <p:sp>
        <p:nvSpPr>
          <p:cNvPr id="29699" name="AutoShape 4">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685800" y="533400"/>
            <a:ext cx="7924800" cy="1143000"/>
          </a:xfrm>
        </p:spPr>
        <p:txBody>
          <a:bodyPr/>
          <a:lstStyle/>
          <a:p>
            <a:pPr eaLnBrk="1" hangingPunct="1"/>
            <a:r>
              <a:rPr lang="en-US" sz="4000" smtClean="0"/>
              <a:t>Molecular Weight and Molar Mass</a:t>
            </a:r>
          </a:p>
        </p:txBody>
      </p:sp>
      <p:sp>
        <p:nvSpPr>
          <p:cNvPr id="224261" name="Text Box 5"/>
          <p:cNvSpPr txBox="1">
            <a:spLocks noChangeArrowheads="1"/>
          </p:cNvSpPr>
          <p:nvPr/>
        </p:nvSpPr>
        <p:spPr bwMode="auto">
          <a:xfrm>
            <a:off x="974725" y="2020888"/>
            <a:ext cx="6651625" cy="822325"/>
          </a:xfrm>
          <a:prstGeom prst="rect">
            <a:avLst/>
          </a:prstGeom>
          <a:noFill/>
          <a:ln w="9525">
            <a:noFill/>
            <a:miter lim="800000"/>
            <a:headEnd/>
            <a:tailEnd/>
          </a:ln>
          <a:effectLst/>
        </p:spPr>
        <p:txBody>
          <a:bodyPr wrap="none">
            <a:spAutoFit/>
          </a:bodyPr>
          <a:lstStyle/>
          <a:p>
            <a:pPr>
              <a:defRPr/>
            </a:pPr>
            <a:r>
              <a:rPr lang="en-US" sz="2400" b="1">
                <a:solidFill>
                  <a:schemeClr val="accent2"/>
                </a:solidFill>
                <a:effectLst>
                  <a:outerShdw blurRad="38100" dist="38100" dir="2700000" algn="tl">
                    <a:srgbClr val="C0C0C0"/>
                  </a:outerShdw>
                </a:effectLst>
              </a:rPr>
              <a:t>Molecular weight </a:t>
            </a:r>
            <a:r>
              <a:rPr lang="en-US" sz="2400"/>
              <a:t>is the sum of atomic weights </a:t>
            </a:r>
          </a:p>
          <a:p>
            <a:pPr>
              <a:defRPr/>
            </a:pPr>
            <a:r>
              <a:rPr lang="en-US" sz="2400"/>
              <a:t>          of all atoms in the molecule.</a:t>
            </a:r>
            <a:endParaRPr lang="en-US" sz="2400" b="1">
              <a:solidFill>
                <a:schemeClr val="accent2"/>
              </a:solidFill>
              <a:effectLst>
                <a:outerShdw blurRad="38100" dist="38100" dir="2700000" algn="tl">
                  <a:srgbClr val="C0C0C0"/>
                </a:outerShdw>
              </a:effectLst>
            </a:endParaRPr>
          </a:p>
        </p:txBody>
      </p:sp>
      <p:sp>
        <p:nvSpPr>
          <p:cNvPr id="224262" name="Text Box 6"/>
          <p:cNvSpPr txBox="1">
            <a:spLocks noChangeArrowheads="1"/>
          </p:cNvSpPr>
          <p:nvPr/>
        </p:nvSpPr>
        <p:spPr bwMode="auto">
          <a:xfrm>
            <a:off x="968375" y="4221163"/>
            <a:ext cx="5837238" cy="457200"/>
          </a:xfrm>
          <a:prstGeom prst="rect">
            <a:avLst/>
          </a:prstGeom>
          <a:noFill/>
          <a:ln w="9525">
            <a:noFill/>
            <a:miter lim="800000"/>
            <a:headEnd/>
            <a:tailEnd/>
          </a:ln>
          <a:effectLst/>
        </p:spPr>
        <p:txBody>
          <a:bodyPr wrap="none">
            <a:spAutoFit/>
          </a:bodyPr>
          <a:lstStyle/>
          <a:p>
            <a:pPr>
              <a:defRPr/>
            </a:pPr>
            <a:r>
              <a:rPr lang="en-US" sz="2400" b="1">
                <a:solidFill>
                  <a:schemeClr val="accent2"/>
                </a:solidFill>
                <a:effectLst>
                  <a:outerShdw blurRad="38100" dist="38100" dir="2700000" algn="tl">
                    <a:srgbClr val="C0C0C0"/>
                  </a:outerShdw>
                </a:effectLst>
              </a:rPr>
              <a:t>Molar mass </a:t>
            </a:r>
            <a:r>
              <a:rPr lang="en-US" sz="2400"/>
              <a:t>= molecular weight in grams.</a:t>
            </a:r>
            <a:endParaRPr lang="en-US" sz="2400" b="1">
              <a:solidFill>
                <a:schemeClr val="accent2"/>
              </a:solidFill>
              <a:effectLst>
                <a:outerShdw blurRad="38100" dist="38100" dir="2700000" algn="tl">
                  <a:srgbClr val="C0C0C0"/>
                </a:outerShdw>
              </a:effectLst>
            </a:endParaRPr>
          </a:p>
        </p:txBody>
      </p:sp>
      <p:sp>
        <p:nvSpPr>
          <p:cNvPr id="30725" name="Text Box 7"/>
          <p:cNvSpPr txBox="1">
            <a:spLocks noChangeArrowheads="1"/>
          </p:cNvSpPr>
          <p:nvPr/>
        </p:nvSpPr>
        <p:spPr bwMode="auto">
          <a:xfrm>
            <a:off x="2698750" y="2932113"/>
            <a:ext cx="5607050" cy="366712"/>
          </a:xfrm>
          <a:prstGeom prst="rect">
            <a:avLst/>
          </a:prstGeom>
          <a:noFill/>
          <a:ln w="9525">
            <a:noFill/>
            <a:miter lim="800000"/>
            <a:headEnd/>
            <a:tailEnd/>
          </a:ln>
        </p:spPr>
        <p:txBody>
          <a:bodyPr wrap="none">
            <a:spAutoFit/>
          </a:bodyPr>
          <a:lstStyle/>
          <a:p>
            <a:r>
              <a:rPr lang="en-US" sz="1800"/>
              <a:t>example:  NaCl has a molecular weight of 58.5 a.m.u.</a:t>
            </a:r>
          </a:p>
        </p:txBody>
      </p:sp>
      <p:sp>
        <p:nvSpPr>
          <p:cNvPr id="30726" name="Text Box 8"/>
          <p:cNvSpPr txBox="1">
            <a:spLocks noChangeArrowheads="1"/>
          </p:cNvSpPr>
          <p:nvPr/>
        </p:nvSpPr>
        <p:spPr bwMode="auto">
          <a:xfrm>
            <a:off x="2698750" y="4829175"/>
            <a:ext cx="5073650" cy="366713"/>
          </a:xfrm>
          <a:prstGeom prst="rect">
            <a:avLst/>
          </a:prstGeom>
          <a:noFill/>
          <a:ln w="9525">
            <a:noFill/>
            <a:miter lim="800000"/>
            <a:headEnd/>
            <a:tailEnd/>
          </a:ln>
        </p:spPr>
        <p:txBody>
          <a:bodyPr wrap="none">
            <a:spAutoFit/>
          </a:bodyPr>
          <a:lstStyle/>
          <a:p>
            <a:r>
              <a:rPr lang="en-US" sz="1800"/>
              <a:t>example:  NaCl has a molar mass of 58.5 grams</a:t>
            </a:r>
          </a:p>
        </p:txBody>
      </p:sp>
      <p:sp>
        <p:nvSpPr>
          <p:cNvPr id="30727" name="Text Box 9"/>
          <p:cNvSpPr txBox="1">
            <a:spLocks noChangeArrowheads="1"/>
          </p:cNvSpPr>
          <p:nvPr/>
        </p:nvSpPr>
        <p:spPr bwMode="auto">
          <a:xfrm>
            <a:off x="2698750" y="3290888"/>
            <a:ext cx="4794250" cy="366712"/>
          </a:xfrm>
          <a:prstGeom prst="rect">
            <a:avLst/>
          </a:prstGeom>
          <a:noFill/>
          <a:ln w="9525">
            <a:noFill/>
            <a:miter lim="800000"/>
            <a:headEnd/>
            <a:tailEnd/>
          </a:ln>
        </p:spPr>
        <p:txBody>
          <a:bodyPr wrap="none">
            <a:spAutoFit/>
          </a:bodyPr>
          <a:lstStyle/>
          <a:p>
            <a:r>
              <a:rPr lang="en-US" sz="1800"/>
              <a:t>this is composed of a single molecule of NaCl</a:t>
            </a:r>
          </a:p>
        </p:txBody>
      </p:sp>
      <p:sp>
        <p:nvSpPr>
          <p:cNvPr id="30728" name="Text Box 10"/>
          <p:cNvSpPr txBox="1">
            <a:spLocks noChangeArrowheads="1"/>
          </p:cNvSpPr>
          <p:nvPr/>
        </p:nvSpPr>
        <p:spPr bwMode="auto">
          <a:xfrm>
            <a:off x="2673350" y="5195888"/>
            <a:ext cx="5356225" cy="366712"/>
          </a:xfrm>
          <a:prstGeom prst="rect">
            <a:avLst/>
          </a:prstGeom>
          <a:noFill/>
          <a:ln w="9525">
            <a:noFill/>
            <a:miter lim="800000"/>
            <a:headEnd/>
            <a:tailEnd/>
          </a:ln>
        </p:spPr>
        <p:txBody>
          <a:bodyPr wrap="none">
            <a:spAutoFit/>
          </a:bodyPr>
          <a:lstStyle/>
          <a:p>
            <a:r>
              <a:rPr lang="en-US" sz="1800"/>
              <a:t>this is composed of a 6.02 x10</a:t>
            </a:r>
            <a:r>
              <a:rPr lang="en-US" sz="1800" baseline="30000"/>
              <a:t>23</a:t>
            </a:r>
            <a:r>
              <a:rPr lang="en-US" sz="1800"/>
              <a:t> molecules of NaCl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latin typeface="Arial Narrow" pitchFamily="34" charset="0"/>
              </a:rPr>
              <a:t>The Molar Mass and Number of Particles in One-Mole Quantities </a:t>
            </a:r>
          </a:p>
        </p:txBody>
      </p:sp>
      <p:sp>
        <p:nvSpPr>
          <p:cNvPr id="31747" name="Text Box 5"/>
          <p:cNvSpPr txBox="1">
            <a:spLocks noChangeArrowheads="1"/>
          </p:cNvSpPr>
          <p:nvPr/>
        </p:nvSpPr>
        <p:spPr bwMode="auto">
          <a:xfrm>
            <a:off x="381000" y="2422525"/>
            <a:ext cx="7956550" cy="396875"/>
          </a:xfrm>
          <a:prstGeom prst="rect">
            <a:avLst/>
          </a:prstGeom>
          <a:noFill/>
          <a:ln w="9525">
            <a:noFill/>
            <a:miter lim="800000"/>
            <a:headEnd/>
            <a:tailEnd/>
          </a:ln>
        </p:spPr>
        <p:txBody>
          <a:bodyPr wrap="none">
            <a:spAutoFit/>
          </a:bodyPr>
          <a:lstStyle/>
          <a:p>
            <a:r>
              <a:rPr lang="en-US" sz="2000" b="1">
                <a:solidFill>
                  <a:srgbClr val="FF0000"/>
                </a:solidFill>
                <a:latin typeface="Arial Narrow" pitchFamily="34" charset="0"/>
              </a:rPr>
              <a:t>Substance		Molar Mass	Number of Particles in One Mole</a:t>
            </a:r>
          </a:p>
        </p:txBody>
      </p:sp>
      <p:sp>
        <p:nvSpPr>
          <p:cNvPr id="31748" name="Text Box 6"/>
          <p:cNvSpPr txBox="1">
            <a:spLocks noChangeArrowheads="1"/>
          </p:cNvSpPr>
          <p:nvPr/>
        </p:nvSpPr>
        <p:spPr bwMode="auto">
          <a:xfrm>
            <a:off x="228600" y="3032125"/>
            <a:ext cx="8653463" cy="3263900"/>
          </a:xfrm>
          <a:prstGeom prst="rect">
            <a:avLst/>
          </a:prstGeom>
          <a:noFill/>
          <a:ln w="9525">
            <a:noFill/>
            <a:miter lim="800000"/>
            <a:headEnd/>
            <a:tailEnd/>
          </a:ln>
        </p:spPr>
        <p:txBody>
          <a:bodyPr wrap="none">
            <a:spAutoFit/>
          </a:bodyPr>
          <a:lstStyle/>
          <a:p>
            <a:r>
              <a:rPr lang="en-US" sz="2000"/>
              <a:t>Carbon (C)		     12.0 g	    </a:t>
            </a:r>
            <a:r>
              <a:rPr lang="en-US" sz="2000">
                <a:solidFill>
                  <a:schemeClr val="accent2"/>
                </a:solidFill>
              </a:rPr>
              <a:t>6.02 x 10</a:t>
            </a:r>
            <a:r>
              <a:rPr lang="en-US" sz="2000" baseline="30000">
                <a:solidFill>
                  <a:schemeClr val="accent2"/>
                </a:solidFill>
              </a:rPr>
              <a:t>23</a:t>
            </a:r>
            <a:r>
              <a:rPr lang="en-US" sz="2000"/>
              <a:t> C atoms</a:t>
            </a:r>
          </a:p>
          <a:p>
            <a:endParaRPr lang="en-US" sz="800"/>
          </a:p>
          <a:p>
            <a:r>
              <a:rPr lang="en-US" sz="2000"/>
              <a:t>Sodium (Na)		     23.0 g	    </a:t>
            </a:r>
            <a:r>
              <a:rPr lang="en-US" sz="2000">
                <a:solidFill>
                  <a:schemeClr val="accent2"/>
                </a:solidFill>
              </a:rPr>
              <a:t>6.02 x 10</a:t>
            </a:r>
            <a:r>
              <a:rPr lang="en-US" sz="2000" baseline="30000">
                <a:solidFill>
                  <a:schemeClr val="accent2"/>
                </a:solidFill>
              </a:rPr>
              <a:t>23</a:t>
            </a:r>
            <a:r>
              <a:rPr lang="en-US" sz="2000"/>
              <a:t> Na atoms</a:t>
            </a:r>
          </a:p>
          <a:p>
            <a:endParaRPr lang="en-US" sz="800"/>
          </a:p>
          <a:p>
            <a:r>
              <a:rPr lang="en-US" sz="2000"/>
              <a:t>Iron (Fe)		     55.9 g	    </a:t>
            </a:r>
            <a:r>
              <a:rPr lang="en-US" sz="2000">
                <a:solidFill>
                  <a:schemeClr val="accent2"/>
                </a:solidFill>
              </a:rPr>
              <a:t>6.02 x 10</a:t>
            </a:r>
            <a:r>
              <a:rPr lang="en-US" sz="2000" baseline="30000">
                <a:solidFill>
                  <a:schemeClr val="accent2"/>
                </a:solidFill>
              </a:rPr>
              <a:t>23</a:t>
            </a:r>
            <a:r>
              <a:rPr lang="en-US" sz="2000"/>
              <a:t> Fe atoms</a:t>
            </a:r>
          </a:p>
          <a:p>
            <a:endParaRPr lang="en-US" sz="800"/>
          </a:p>
          <a:p>
            <a:r>
              <a:rPr lang="en-US" sz="2000"/>
              <a:t>NaF (preventative 	     42.0 g	    </a:t>
            </a:r>
            <a:r>
              <a:rPr lang="en-US" sz="2000">
                <a:solidFill>
                  <a:schemeClr val="accent2"/>
                </a:solidFill>
              </a:rPr>
              <a:t>6.02 x 10</a:t>
            </a:r>
            <a:r>
              <a:rPr lang="en-US" sz="2000" baseline="30000">
                <a:solidFill>
                  <a:schemeClr val="accent2"/>
                </a:solidFill>
              </a:rPr>
              <a:t>23</a:t>
            </a:r>
            <a:r>
              <a:rPr lang="en-US" sz="2000"/>
              <a:t> NaF formula units</a:t>
            </a:r>
          </a:p>
          <a:p>
            <a:r>
              <a:rPr lang="en-US" sz="2000"/>
              <a:t>for dental cavities)</a:t>
            </a:r>
          </a:p>
          <a:p>
            <a:endParaRPr lang="en-US" sz="800"/>
          </a:p>
          <a:p>
            <a:r>
              <a:rPr lang="en-US" sz="2000"/>
              <a:t>CaCO</a:t>
            </a:r>
            <a:r>
              <a:rPr lang="en-US" sz="2000" baseline="-25000"/>
              <a:t>3</a:t>
            </a:r>
            <a:r>
              <a:rPr lang="en-US" sz="2000"/>
              <a:t> (antacid)	   100.1 g	    </a:t>
            </a:r>
            <a:r>
              <a:rPr lang="en-US" sz="2000">
                <a:solidFill>
                  <a:schemeClr val="accent2"/>
                </a:solidFill>
              </a:rPr>
              <a:t>6.02 x 10</a:t>
            </a:r>
            <a:r>
              <a:rPr lang="en-US" sz="2000" baseline="30000">
                <a:solidFill>
                  <a:schemeClr val="accent2"/>
                </a:solidFill>
              </a:rPr>
              <a:t>23</a:t>
            </a:r>
            <a:r>
              <a:rPr lang="en-US" sz="2000"/>
              <a:t> CaCO</a:t>
            </a:r>
            <a:r>
              <a:rPr lang="en-US" sz="2000" baseline="-25000"/>
              <a:t>3</a:t>
            </a:r>
            <a:r>
              <a:rPr lang="en-US" sz="2000"/>
              <a:t> formula units</a:t>
            </a:r>
          </a:p>
          <a:p>
            <a:endParaRPr lang="en-US" sz="800"/>
          </a:p>
          <a:p>
            <a:r>
              <a:rPr lang="en-US" sz="2000"/>
              <a:t>C</a:t>
            </a:r>
            <a:r>
              <a:rPr lang="en-US" sz="2000" baseline="-25000"/>
              <a:t>6</a:t>
            </a:r>
            <a:r>
              <a:rPr lang="en-US" sz="2000"/>
              <a:t>H</a:t>
            </a:r>
            <a:r>
              <a:rPr lang="en-US" sz="2000" baseline="-25000"/>
              <a:t>12</a:t>
            </a:r>
            <a:r>
              <a:rPr lang="en-US" sz="2000"/>
              <a:t>O</a:t>
            </a:r>
            <a:r>
              <a:rPr lang="en-US" sz="2000" baseline="-25000"/>
              <a:t>6</a:t>
            </a:r>
            <a:r>
              <a:rPr lang="en-US" sz="2000"/>
              <a:t> (glucose)	   180.0 g	    </a:t>
            </a:r>
            <a:r>
              <a:rPr lang="en-US" sz="2000">
                <a:solidFill>
                  <a:schemeClr val="accent2"/>
                </a:solidFill>
              </a:rPr>
              <a:t>6.02 x 10</a:t>
            </a:r>
            <a:r>
              <a:rPr lang="en-US" sz="2000" baseline="30000">
                <a:solidFill>
                  <a:schemeClr val="accent2"/>
                </a:solidFill>
              </a:rPr>
              <a:t>23</a:t>
            </a:r>
            <a:r>
              <a:rPr lang="en-US" sz="2000"/>
              <a:t> glucose molecules</a:t>
            </a:r>
          </a:p>
          <a:p>
            <a:endParaRPr lang="en-US" sz="800"/>
          </a:p>
          <a:p>
            <a:r>
              <a:rPr lang="en-US" sz="2000"/>
              <a:t>C</a:t>
            </a:r>
            <a:r>
              <a:rPr lang="en-US" sz="2000" baseline="-25000"/>
              <a:t>8</a:t>
            </a:r>
            <a:r>
              <a:rPr lang="en-US" sz="2000"/>
              <a:t>H</a:t>
            </a:r>
            <a:r>
              <a:rPr lang="en-US" sz="2000" baseline="-25000"/>
              <a:t>10</a:t>
            </a:r>
            <a:r>
              <a:rPr lang="en-US" sz="2000"/>
              <a:t>N</a:t>
            </a:r>
            <a:r>
              <a:rPr lang="en-US" sz="2000" baseline="-25000"/>
              <a:t>4</a:t>
            </a:r>
            <a:r>
              <a:rPr lang="en-US" sz="2000"/>
              <a:t>O</a:t>
            </a:r>
            <a:r>
              <a:rPr lang="en-US" sz="2000" baseline="-25000"/>
              <a:t>2</a:t>
            </a:r>
            <a:r>
              <a:rPr lang="en-US" sz="2000"/>
              <a:t> (caffeine)	   194.0 g	    </a:t>
            </a:r>
            <a:r>
              <a:rPr lang="en-US" sz="2000">
                <a:solidFill>
                  <a:schemeClr val="accent2"/>
                </a:solidFill>
              </a:rPr>
              <a:t>6.02 x 10</a:t>
            </a:r>
            <a:r>
              <a:rPr lang="en-US" sz="2000" baseline="30000">
                <a:solidFill>
                  <a:schemeClr val="accent2"/>
                </a:solidFill>
              </a:rPr>
              <a:t>23</a:t>
            </a:r>
            <a:r>
              <a:rPr lang="en-US" sz="2000"/>
              <a:t> caffeine molecules</a:t>
            </a:r>
          </a:p>
        </p:txBody>
      </p:sp>
      <p:sp>
        <p:nvSpPr>
          <p:cNvPr id="31749" name="Line 7"/>
          <p:cNvSpPr>
            <a:spLocks noChangeShapeType="1"/>
          </p:cNvSpPr>
          <p:nvPr/>
        </p:nvSpPr>
        <p:spPr bwMode="auto">
          <a:xfrm>
            <a:off x="152400" y="2895600"/>
            <a:ext cx="8534400" cy="0"/>
          </a:xfrm>
          <a:prstGeom prst="line">
            <a:avLst/>
          </a:prstGeom>
          <a:noFill/>
          <a:ln w="38100">
            <a:solidFill>
              <a:schemeClr val="accent2"/>
            </a:solidFill>
            <a:round/>
            <a:headEnd/>
            <a:tailEnd/>
          </a:ln>
        </p:spPr>
        <p:txBody>
          <a:bodyPr/>
          <a:lstStyle/>
          <a:p>
            <a:endParaRPr lang="en-US"/>
          </a:p>
        </p:txBody>
      </p:sp>
      <p:sp>
        <p:nvSpPr>
          <p:cNvPr id="31750" name="AutoShape 8">
            <a:hlinkClick r:id="rId3" action="ppaction://hlinksldjump" highlightClick="1"/>
          </p:cNvPr>
          <p:cNvSpPr>
            <a:spLocks noChangeArrowheads="1"/>
          </p:cNvSpPr>
          <p:nvPr/>
        </p:nvSpPr>
        <p:spPr bwMode="auto">
          <a:xfrm>
            <a:off x="0" y="6324600"/>
            <a:ext cx="609600" cy="357188"/>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893763" y="1206500"/>
            <a:ext cx="7262812" cy="298450"/>
          </a:xfrm>
          <a:prstGeom prst="rect">
            <a:avLst/>
          </a:prstGeom>
          <a:solidFill>
            <a:srgbClr val="FFFFCC"/>
          </a:solidFill>
          <a:ln w="9525">
            <a:noFill/>
            <a:miter lim="800000"/>
            <a:headEnd/>
            <a:tailEnd/>
          </a:ln>
          <a:effectLst>
            <a:prstShdw prst="shdw17" dist="17961" dir="2700000">
              <a:srgbClr val="99997A"/>
            </a:prstShdw>
          </a:effectLst>
        </p:spPr>
        <p:txBody>
          <a:bodyPr wrap="none" anchor="ctr"/>
          <a:lstStyle/>
          <a:p>
            <a:r>
              <a:rPr lang="en-US" b="1"/>
              <a:t> </a:t>
            </a:r>
          </a:p>
        </p:txBody>
      </p:sp>
      <p:sp>
        <p:nvSpPr>
          <p:cNvPr id="32771" name="Rectangle 3"/>
          <p:cNvSpPr>
            <a:spLocks noChangeArrowheads="1"/>
          </p:cNvSpPr>
          <p:nvPr/>
        </p:nvSpPr>
        <p:spPr bwMode="auto">
          <a:xfrm>
            <a:off x="879475" y="1524000"/>
            <a:ext cx="7273925" cy="1627188"/>
          </a:xfrm>
          <a:prstGeom prst="rect">
            <a:avLst/>
          </a:prstGeom>
          <a:solidFill>
            <a:srgbClr val="FFFFCC"/>
          </a:solidFill>
          <a:ln w="9525">
            <a:noFill/>
            <a:miter lim="800000"/>
            <a:headEnd/>
            <a:tailEnd/>
          </a:ln>
          <a:effectLst>
            <a:prstShdw prst="shdw17" dist="17961" dir="2700000">
              <a:srgbClr val="99997A"/>
            </a:prstShdw>
          </a:effectLst>
        </p:spPr>
        <p:txBody>
          <a:bodyPr wrap="none" anchor="ctr"/>
          <a:lstStyle/>
          <a:p>
            <a:endParaRPr lang="en-US"/>
          </a:p>
        </p:txBody>
      </p:sp>
      <p:sp>
        <p:nvSpPr>
          <p:cNvPr id="32772" name="Rectangle 4"/>
          <p:cNvSpPr>
            <a:spLocks noGrp="1" noChangeArrowheads="1"/>
          </p:cNvSpPr>
          <p:nvPr>
            <p:ph type="title"/>
          </p:nvPr>
        </p:nvSpPr>
        <p:spPr/>
        <p:txBody>
          <a:bodyPr/>
          <a:lstStyle/>
          <a:p>
            <a:pPr eaLnBrk="1" hangingPunct="1"/>
            <a:r>
              <a:rPr lang="en-US" sz="1600" smtClean="0">
                <a:solidFill>
                  <a:schemeClr val="bg1"/>
                </a:solidFill>
              </a:rPr>
              <a:t>Chemical Equations</a:t>
            </a:r>
          </a:p>
        </p:txBody>
      </p:sp>
      <p:sp>
        <p:nvSpPr>
          <p:cNvPr id="32773" name="AutoShape 5">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32774" name="Picture 6" descr="Image:Ammonia-3D-vdW.png">
            <a:hlinkClick r:id="rId5"/>
          </p:cNvPr>
          <p:cNvPicPr>
            <a:picLocks noChangeAspect="1" noChangeArrowheads="1"/>
          </p:cNvPicPr>
          <p:nvPr/>
        </p:nvPicPr>
        <p:blipFill>
          <a:blip r:embed="rId6" cstate="print"/>
          <a:srcRect/>
          <a:stretch>
            <a:fillRect/>
          </a:stretch>
        </p:blipFill>
        <p:spPr bwMode="auto">
          <a:xfrm>
            <a:off x="6535738" y="1590675"/>
            <a:ext cx="762000" cy="641350"/>
          </a:xfrm>
          <a:prstGeom prst="rect">
            <a:avLst/>
          </a:prstGeom>
          <a:noFill/>
          <a:ln w="9525">
            <a:noFill/>
            <a:miter lim="800000"/>
            <a:headEnd/>
            <a:tailEnd/>
          </a:ln>
        </p:spPr>
      </p:pic>
      <p:pic>
        <p:nvPicPr>
          <p:cNvPr id="32775" name="Picture 7" descr="Image:Ammonia-3D-vdW.png">
            <a:hlinkClick r:id="rId5"/>
          </p:cNvPr>
          <p:cNvPicPr>
            <a:picLocks noChangeAspect="1" noChangeArrowheads="1"/>
          </p:cNvPicPr>
          <p:nvPr/>
        </p:nvPicPr>
        <p:blipFill>
          <a:blip r:embed="rId6" cstate="print"/>
          <a:srcRect/>
          <a:stretch>
            <a:fillRect/>
          </a:stretch>
        </p:blipFill>
        <p:spPr bwMode="auto">
          <a:xfrm>
            <a:off x="7375525" y="1595438"/>
            <a:ext cx="762000" cy="641350"/>
          </a:xfrm>
          <a:prstGeom prst="rect">
            <a:avLst/>
          </a:prstGeom>
          <a:noFill/>
          <a:ln w="9525">
            <a:noFill/>
            <a:miter lim="800000"/>
            <a:headEnd/>
            <a:tailEnd/>
          </a:ln>
        </p:spPr>
      </p:pic>
      <p:pic>
        <p:nvPicPr>
          <p:cNvPr id="32776" name="Picture 8" descr="Image:Nitrogen-3D-vdW.png">
            <a:hlinkClick r:id="rId7"/>
          </p:cNvPr>
          <p:cNvPicPr>
            <a:picLocks noChangeAspect="1" noChangeArrowheads="1"/>
          </p:cNvPicPr>
          <p:nvPr/>
        </p:nvPicPr>
        <p:blipFill>
          <a:blip r:embed="rId8" cstate="print"/>
          <a:srcRect/>
          <a:stretch>
            <a:fillRect/>
          </a:stretch>
        </p:blipFill>
        <p:spPr bwMode="auto">
          <a:xfrm>
            <a:off x="2674938" y="1646238"/>
            <a:ext cx="817562" cy="619125"/>
          </a:xfrm>
          <a:prstGeom prst="rect">
            <a:avLst/>
          </a:prstGeom>
          <a:noFill/>
          <a:ln w="9525">
            <a:noFill/>
            <a:miter lim="800000"/>
            <a:headEnd/>
            <a:tailEnd/>
          </a:ln>
        </p:spPr>
      </p:pic>
      <p:grpSp>
        <p:nvGrpSpPr>
          <p:cNvPr id="32777" name="Group 9"/>
          <p:cNvGrpSpPr>
            <a:grpSpLocks/>
          </p:cNvGrpSpPr>
          <p:nvPr/>
        </p:nvGrpSpPr>
        <p:grpSpPr bwMode="auto">
          <a:xfrm>
            <a:off x="4927600" y="1790700"/>
            <a:ext cx="404813" cy="295275"/>
            <a:chOff x="2623" y="3423"/>
            <a:chExt cx="696" cy="508"/>
          </a:xfrm>
        </p:grpSpPr>
        <p:sp>
          <p:nvSpPr>
            <p:cNvPr id="32844" name="Rectangle 10"/>
            <p:cNvSpPr>
              <a:spLocks noChangeArrowheads="1"/>
            </p:cNvSpPr>
            <p:nvPr/>
          </p:nvSpPr>
          <p:spPr bwMode="auto">
            <a:xfrm>
              <a:off x="2955" y="3451"/>
              <a:ext cx="56" cy="450"/>
            </a:xfrm>
            <a:prstGeom prst="rect">
              <a:avLst/>
            </a:prstGeom>
            <a:solidFill>
              <a:srgbClr val="8F8F8F"/>
            </a:solidFill>
            <a:ln w="9525">
              <a:noFill/>
              <a:miter lim="800000"/>
              <a:headEnd/>
              <a:tailEnd/>
            </a:ln>
          </p:spPr>
          <p:txBody>
            <a:bodyPr wrap="none" anchor="ctr"/>
            <a:lstStyle/>
            <a:p>
              <a:endParaRPr lang="en-US"/>
            </a:p>
          </p:txBody>
        </p:sp>
        <p:sp>
          <p:nvSpPr>
            <p:cNvPr id="622603" name="Freeform 11"/>
            <p:cNvSpPr>
              <a:spLocks/>
            </p:cNvSpPr>
            <p:nvPr/>
          </p:nvSpPr>
          <p:spPr bwMode="auto">
            <a:xfrm>
              <a:off x="2623" y="3423"/>
              <a:ext cx="696" cy="508"/>
            </a:xfrm>
            <a:custGeom>
              <a:avLst/>
              <a:gdLst/>
              <a:ahLst/>
              <a:cxnLst>
                <a:cxn ang="0">
                  <a:pos x="347" y="26"/>
                </a:cxn>
                <a:cxn ang="0">
                  <a:pos x="249" y="9"/>
                </a:cxn>
                <a:cxn ang="0">
                  <a:pos x="138" y="36"/>
                </a:cxn>
                <a:cxn ang="0">
                  <a:pos x="48" y="115"/>
                </a:cxn>
                <a:cxn ang="0">
                  <a:pos x="3" y="237"/>
                </a:cxn>
                <a:cxn ang="0">
                  <a:pos x="29" y="364"/>
                </a:cxn>
                <a:cxn ang="0">
                  <a:pos x="104" y="456"/>
                </a:cxn>
                <a:cxn ang="0">
                  <a:pos x="213" y="502"/>
                </a:cxn>
                <a:cxn ang="0">
                  <a:pos x="341" y="492"/>
                </a:cxn>
                <a:cxn ang="0">
                  <a:pos x="369" y="433"/>
                </a:cxn>
                <a:cxn ang="0">
                  <a:pos x="372" y="268"/>
                </a:cxn>
                <a:cxn ang="0">
                  <a:pos x="360" y="141"/>
                </a:cxn>
                <a:cxn ang="0">
                  <a:pos x="350" y="39"/>
                </a:cxn>
                <a:cxn ang="0">
                  <a:pos x="353" y="18"/>
                </a:cxn>
                <a:cxn ang="0">
                  <a:pos x="432" y="0"/>
                </a:cxn>
                <a:cxn ang="0">
                  <a:pos x="533" y="16"/>
                </a:cxn>
                <a:cxn ang="0">
                  <a:pos x="609" y="61"/>
                </a:cxn>
                <a:cxn ang="0">
                  <a:pos x="665" y="136"/>
                </a:cxn>
                <a:cxn ang="0">
                  <a:pos x="695" y="232"/>
                </a:cxn>
                <a:cxn ang="0">
                  <a:pos x="671" y="354"/>
                </a:cxn>
                <a:cxn ang="0">
                  <a:pos x="600" y="444"/>
                </a:cxn>
                <a:cxn ang="0">
                  <a:pos x="485" y="495"/>
                </a:cxn>
                <a:cxn ang="0">
                  <a:pos x="380" y="487"/>
                </a:cxn>
                <a:cxn ang="0">
                  <a:pos x="360" y="477"/>
                </a:cxn>
              </a:cxnLst>
              <a:rect l="0" t="0" r="r" b="b"/>
              <a:pathLst>
                <a:path w="696" h="508">
                  <a:moveTo>
                    <a:pt x="347" y="26"/>
                  </a:moveTo>
                  <a:cubicBezTo>
                    <a:pt x="331" y="23"/>
                    <a:pt x="284" y="7"/>
                    <a:pt x="249" y="9"/>
                  </a:cubicBezTo>
                  <a:cubicBezTo>
                    <a:pt x="214" y="11"/>
                    <a:pt x="171" y="18"/>
                    <a:pt x="138" y="36"/>
                  </a:cubicBezTo>
                  <a:cubicBezTo>
                    <a:pt x="105" y="54"/>
                    <a:pt x="70" y="82"/>
                    <a:pt x="48" y="115"/>
                  </a:cubicBezTo>
                  <a:cubicBezTo>
                    <a:pt x="26" y="148"/>
                    <a:pt x="6" y="196"/>
                    <a:pt x="3" y="237"/>
                  </a:cubicBezTo>
                  <a:cubicBezTo>
                    <a:pt x="0" y="278"/>
                    <a:pt x="12" y="328"/>
                    <a:pt x="29" y="364"/>
                  </a:cubicBezTo>
                  <a:cubicBezTo>
                    <a:pt x="46" y="400"/>
                    <a:pt x="73" y="433"/>
                    <a:pt x="104" y="456"/>
                  </a:cubicBezTo>
                  <a:cubicBezTo>
                    <a:pt x="135" y="479"/>
                    <a:pt x="174" y="496"/>
                    <a:pt x="213" y="502"/>
                  </a:cubicBezTo>
                  <a:cubicBezTo>
                    <a:pt x="252" y="508"/>
                    <a:pt x="315" y="503"/>
                    <a:pt x="341" y="492"/>
                  </a:cubicBezTo>
                  <a:cubicBezTo>
                    <a:pt x="367" y="481"/>
                    <a:pt x="364" y="470"/>
                    <a:pt x="369" y="433"/>
                  </a:cubicBezTo>
                  <a:cubicBezTo>
                    <a:pt x="374" y="396"/>
                    <a:pt x="374" y="317"/>
                    <a:pt x="372" y="268"/>
                  </a:cubicBezTo>
                  <a:cubicBezTo>
                    <a:pt x="370" y="219"/>
                    <a:pt x="364" y="179"/>
                    <a:pt x="360" y="141"/>
                  </a:cubicBezTo>
                  <a:cubicBezTo>
                    <a:pt x="356" y="103"/>
                    <a:pt x="351" y="59"/>
                    <a:pt x="350" y="39"/>
                  </a:cubicBezTo>
                  <a:cubicBezTo>
                    <a:pt x="349" y="19"/>
                    <a:pt x="339" y="24"/>
                    <a:pt x="353" y="18"/>
                  </a:cubicBezTo>
                  <a:cubicBezTo>
                    <a:pt x="367" y="12"/>
                    <a:pt x="402" y="0"/>
                    <a:pt x="432" y="0"/>
                  </a:cubicBezTo>
                  <a:cubicBezTo>
                    <a:pt x="462" y="0"/>
                    <a:pt x="504" y="6"/>
                    <a:pt x="533" y="16"/>
                  </a:cubicBezTo>
                  <a:cubicBezTo>
                    <a:pt x="562" y="26"/>
                    <a:pt x="587" y="41"/>
                    <a:pt x="609" y="61"/>
                  </a:cubicBezTo>
                  <a:cubicBezTo>
                    <a:pt x="631" y="81"/>
                    <a:pt x="651" y="108"/>
                    <a:pt x="665" y="136"/>
                  </a:cubicBezTo>
                  <a:cubicBezTo>
                    <a:pt x="679" y="164"/>
                    <a:pt x="694" y="196"/>
                    <a:pt x="695" y="232"/>
                  </a:cubicBezTo>
                  <a:cubicBezTo>
                    <a:pt x="696" y="268"/>
                    <a:pt x="687" y="319"/>
                    <a:pt x="671" y="354"/>
                  </a:cubicBezTo>
                  <a:cubicBezTo>
                    <a:pt x="655" y="389"/>
                    <a:pt x="631" y="421"/>
                    <a:pt x="600" y="444"/>
                  </a:cubicBezTo>
                  <a:cubicBezTo>
                    <a:pt x="569" y="467"/>
                    <a:pt x="522" y="488"/>
                    <a:pt x="485" y="495"/>
                  </a:cubicBezTo>
                  <a:cubicBezTo>
                    <a:pt x="448" y="502"/>
                    <a:pt x="401" y="490"/>
                    <a:pt x="380" y="487"/>
                  </a:cubicBezTo>
                  <a:cubicBezTo>
                    <a:pt x="359" y="484"/>
                    <a:pt x="363" y="479"/>
                    <a:pt x="360" y="477"/>
                  </a:cubicBezTo>
                </a:path>
              </a:pathLst>
            </a:custGeom>
            <a:gradFill rotWithShape="1">
              <a:gsLst>
                <a:gs pos="0">
                  <a:schemeClr val="bg1"/>
                </a:gs>
                <a:gs pos="100000">
                  <a:schemeClr val="bg1">
                    <a:gamma/>
                    <a:shade val="46275"/>
                    <a:invGamma/>
                  </a:schemeClr>
                </a:gs>
              </a:gsLst>
              <a:lin ang="2700000" scaled="1"/>
            </a:gradFill>
            <a:ln w="9525">
              <a:noFill/>
              <a:round/>
              <a:headEnd/>
              <a:tailEnd/>
            </a:ln>
            <a:effectLst/>
          </p:spPr>
          <p:txBody>
            <a:bodyPr/>
            <a:lstStyle/>
            <a:p>
              <a:pPr>
                <a:defRPr/>
              </a:pPr>
              <a:endParaRPr lang="en-US"/>
            </a:p>
          </p:txBody>
        </p:sp>
      </p:grpSp>
      <p:grpSp>
        <p:nvGrpSpPr>
          <p:cNvPr id="32778" name="Group 12"/>
          <p:cNvGrpSpPr>
            <a:grpSpLocks/>
          </p:cNvGrpSpPr>
          <p:nvPr/>
        </p:nvGrpSpPr>
        <p:grpSpPr bwMode="auto">
          <a:xfrm>
            <a:off x="4292600" y="1787525"/>
            <a:ext cx="404813" cy="295275"/>
            <a:chOff x="2623" y="3423"/>
            <a:chExt cx="696" cy="508"/>
          </a:xfrm>
        </p:grpSpPr>
        <p:sp>
          <p:nvSpPr>
            <p:cNvPr id="32842" name="Rectangle 13"/>
            <p:cNvSpPr>
              <a:spLocks noChangeArrowheads="1"/>
            </p:cNvSpPr>
            <p:nvPr/>
          </p:nvSpPr>
          <p:spPr bwMode="auto">
            <a:xfrm>
              <a:off x="2955" y="3451"/>
              <a:ext cx="56" cy="450"/>
            </a:xfrm>
            <a:prstGeom prst="rect">
              <a:avLst/>
            </a:prstGeom>
            <a:solidFill>
              <a:srgbClr val="8F8F8F"/>
            </a:solidFill>
            <a:ln w="9525">
              <a:noFill/>
              <a:miter lim="800000"/>
              <a:headEnd/>
              <a:tailEnd/>
            </a:ln>
          </p:spPr>
          <p:txBody>
            <a:bodyPr wrap="none" anchor="ctr"/>
            <a:lstStyle/>
            <a:p>
              <a:endParaRPr lang="en-US"/>
            </a:p>
          </p:txBody>
        </p:sp>
        <p:sp>
          <p:nvSpPr>
            <p:cNvPr id="622606" name="Freeform 14"/>
            <p:cNvSpPr>
              <a:spLocks/>
            </p:cNvSpPr>
            <p:nvPr/>
          </p:nvSpPr>
          <p:spPr bwMode="auto">
            <a:xfrm>
              <a:off x="2623" y="3423"/>
              <a:ext cx="696" cy="508"/>
            </a:xfrm>
            <a:custGeom>
              <a:avLst/>
              <a:gdLst/>
              <a:ahLst/>
              <a:cxnLst>
                <a:cxn ang="0">
                  <a:pos x="347" y="26"/>
                </a:cxn>
                <a:cxn ang="0">
                  <a:pos x="249" y="9"/>
                </a:cxn>
                <a:cxn ang="0">
                  <a:pos x="138" y="36"/>
                </a:cxn>
                <a:cxn ang="0">
                  <a:pos x="48" y="115"/>
                </a:cxn>
                <a:cxn ang="0">
                  <a:pos x="3" y="237"/>
                </a:cxn>
                <a:cxn ang="0">
                  <a:pos x="29" y="364"/>
                </a:cxn>
                <a:cxn ang="0">
                  <a:pos x="104" y="456"/>
                </a:cxn>
                <a:cxn ang="0">
                  <a:pos x="213" y="502"/>
                </a:cxn>
                <a:cxn ang="0">
                  <a:pos x="341" y="492"/>
                </a:cxn>
                <a:cxn ang="0">
                  <a:pos x="369" y="433"/>
                </a:cxn>
                <a:cxn ang="0">
                  <a:pos x="372" y="268"/>
                </a:cxn>
                <a:cxn ang="0">
                  <a:pos x="360" y="141"/>
                </a:cxn>
                <a:cxn ang="0">
                  <a:pos x="350" y="39"/>
                </a:cxn>
                <a:cxn ang="0">
                  <a:pos x="353" y="18"/>
                </a:cxn>
                <a:cxn ang="0">
                  <a:pos x="432" y="0"/>
                </a:cxn>
                <a:cxn ang="0">
                  <a:pos x="533" y="16"/>
                </a:cxn>
                <a:cxn ang="0">
                  <a:pos x="609" y="61"/>
                </a:cxn>
                <a:cxn ang="0">
                  <a:pos x="665" y="136"/>
                </a:cxn>
                <a:cxn ang="0">
                  <a:pos x="695" y="232"/>
                </a:cxn>
                <a:cxn ang="0">
                  <a:pos x="671" y="354"/>
                </a:cxn>
                <a:cxn ang="0">
                  <a:pos x="600" y="444"/>
                </a:cxn>
                <a:cxn ang="0">
                  <a:pos x="485" y="495"/>
                </a:cxn>
                <a:cxn ang="0">
                  <a:pos x="380" y="487"/>
                </a:cxn>
                <a:cxn ang="0">
                  <a:pos x="360" y="477"/>
                </a:cxn>
              </a:cxnLst>
              <a:rect l="0" t="0" r="r" b="b"/>
              <a:pathLst>
                <a:path w="696" h="508">
                  <a:moveTo>
                    <a:pt x="347" y="26"/>
                  </a:moveTo>
                  <a:cubicBezTo>
                    <a:pt x="331" y="23"/>
                    <a:pt x="284" y="7"/>
                    <a:pt x="249" y="9"/>
                  </a:cubicBezTo>
                  <a:cubicBezTo>
                    <a:pt x="214" y="11"/>
                    <a:pt x="171" y="18"/>
                    <a:pt x="138" y="36"/>
                  </a:cubicBezTo>
                  <a:cubicBezTo>
                    <a:pt x="105" y="54"/>
                    <a:pt x="70" y="82"/>
                    <a:pt x="48" y="115"/>
                  </a:cubicBezTo>
                  <a:cubicBezTo>
                    <a:pt x="26" y="148"/>
                    <a:pt x="6" y="196"/>
                    <a:pt x="3" y="237"/>
                  </a:cubicBezTo>
                  <a:cubicBezTo>
                    <a:pt x="0" y="278"/>
                    <a:pt x="12" y="328"/>
                    <a:pt x="29" y="364"/>
                  </a:cubicBezTo>
                  <a:cubicBezTo>
                    <a:pt x="46" y="400"/>
                    <a:pt x="73" y="433"/>
                    <a:pt x="104" y="456"/>
                  </a:cubicBezTo>
                  <a:cubicBezTo>
                    <a:pt x="135" y="479"/>
                    <a:pt x="174" y="496"/>
                    <a:pt x="213" y="502"/>
                  </a:cubicBezTo>
                  <a:cubicBezTo>
                    <a:pt x="252" y="508"/>
                    <a:pt x="315" y="503"/>
                    <a:pt x="341" y="492"/>
                  </a:cubicBezTo>
                  <a:cubicBezTo>
                    <a:pt x="367" y="481"/>
                    <a:pt x="364" y="470"/>
                    <a:pt x="369" y="433"/>
                  </a:cubicBezTo>
                  <a:cubicBezTo>
                    <a:pt x="374" y="396"/>
                    <a:pt x="374" y="317"/>
                    <a:pt x="372" y="268"/>
                  </a:cubicBezTo>
                  <a:cubicBezTo>
                    <a:pt x="370" y="219"/>
                    <a:pt x="364" y="179"/>
                    <a:pt x="360" y="141"/>
                  </a:cubicBezTo>
                  <a:cubicBezTo>
                    <a:pt x="356" y="103"/>
                    <a:pt x="351" y="59"/>
                    <a:pt x="350" y="39"/>
                  </a:cubicBezTo>
                  <a:cubicBezTo>
                    <a:pt x="349" y="19"/>
                    <a:pt x="339" y="24"/>
                    <a:pt x="353" y="18"/>
                  </a:cubicBezTo>
                  <a:cubicBezTo>
                    <a:pt x="367" y="12"/>
                    <a:pt x="402" y="0"/>
                    <a:pt x="432" y="0"/>
                  </a:cubicBezTo>
                  <a:cubicBezTo>
                    <a:pt x="462" y="0"/>
                    <a:pt x="504" y="6"/>
                    <a:pt x="533" y="16"/>
                  </a:cubicBezTo>
                  <a:cubicBezTo>
                    <a:pt x="562" y="26"/>
                    <a:pt x="587" y="41"/>
                    <a:pt x="609" y="61"/>
                  </a:cubicBezTo>
                  <a:cubicBezTo>
                    <a:pt x="631" y="81"/>
                    <a:pt x="651" y="108"/>
                    <a:pt x="665" y="136"/>
                  </a:cubicBezTo>
                  <a:cubicBezTo>
                    <a:pt x="679" y="164"/>
                    <a:pt x="694" y="196"/>
                    <a:pt x="695" y="232"/>
                  </a:cubicBezTo>
                  <a:cubicBezTo>
                    <a:pt x="696" y="268"/>
                    <a:pt x="687" y="319"/>
                    <a:pt x="671" y="354"/>
                  </a:cubicBezTo>
                  <a:cubicBezTo>
                    <a:pt x="655" y="389"/>
                    <a:pt x="631" y="421"/>
                    <a:pt x="600" y="444"/>
                  </a:cubicBezTo>
                  <a:cubicBezTo>
                    <a:pt x="569" y="467"/>
                    <a:pt x="522" y="488"/>
                    <a:pt x="485" y="495"/>
                  </a:cubicBezTo>
                  <a:cubicBezTo>
                    <a:pt x="448" y="502"/>
                    <a:pt x="401" y="490"/>
                    <a:pt x="380" y="487"/>
                  </a:cubicBezTo>
                  <a:cubicBezTo>
                    <a:pt x="359" y="484"/>
                    <a:pt x="363" y="479"/>
                    <a:pt x="360" y="477"/>
                  </a:cubicBezTo>
                </a:path>
              </a:pathLst>
            </a:custGeom>
            <a:gradFill rotWithShape="1">
              <a:gsLst>
                <a:gs pos="0">
                  <a:schemeClr val="bg1"/>
                </a:gs>
                <a:gs pos="100000">
                  <a:schemeClr val="bg1">
                    <a:gamma/>
                    <a:shade val="46275"/>
                    <a:invGamma/>
                  </a:schemeClr>
                </a:gs>
              </a:gsLst>
              <a:lin ang="2700000" scaled="1"/>
            </a:gradFill>
            <a:ln w="9525">
              <a:noFill/>
              <a:round/>
              <a:headEnd/>
              <a:tailEnd/>
            </a:ln>
            <a:effectLst/>
          </p:spPr>
          <p:txBody>
            <a:bodyPr/>
            <a:lstStyle/>
            <a:p>
              <a:pPr>
                <a:defRPr/>
              </a:pPr>
              <a:endParaRPr lang="en-US"/>
            </a:p>
          </p:txBody>
        </p:sp>
      </p:grpSp>
      <p:grpSp>
        <p:nvGrpSpPr>
          <p:cNvPr id="32779" name="Group 15"/>
          <p:cNvGrpSpPr>
            <a:grpSpLocks/>
          </p:cNvGrpSpPr>
          <p:nvPr/>
        </p:nvGrpSpPr>
        <p:grpSpPr bwMode="auto">
          <a:xfrm>
            <a:off x="5576888" y="1781175"/>
            <a:ext cx="404812" cy="295275"/>
            <a:chOff x="2623" y="3423"/>
            <a:chExt cx="696" cy="508"/>
          </a:xfrm>
        </p:grpSpPr>
        <p:sp>
          <p:nvSpPr>
            <p:cNvPr id="32840" name="Rectangle 16"/>
            <p:cNvSpPr>
              <a:spLocks noChangeArrowheads="1"/>
            </p:cNvSpPr>
            <p:nvPr/>
          </p:nvSpPr>
          <p:spPr bwMode="auto">
            <a:xfrm>
              <a:off x="2955" y="3451"/>
              <a:ext cx="56" cy="450"/>
            </a:xfrm>
            <a:prstGeom prst="rect">
              <a:avLst/>
            </a:prstGeom>
            <a:solidFill>
              <a:srgbClr val="8F8F8F"/>
            </a:solidFill>
            <a:ln w="9525">
              <a:noFill/>
              <a:miter lim="800000"/>
              <a:headEnd/>
              <a:tailEnd/>
            </a:ln>
          </p:spPr>
          <p:txBody>
            <a:bodyPr wrap="none" anchor="ctr"/>
            <a:lstStyle/>
            <a:p>
              <a:endParaRPr lang="en-US"/>
            </a:p>
          </p:txBody>
        </p:sp>
        <p:sp>
          <p:nvSpPr>
            <p:cNvPr id="622609" name="Freeform 17"/>
            <p:cNvSpPr>
              <a:spLocks/>
            </p:cNvSpPr>
            <p:nvPr/>
          </p:nvSpPr>
          <p:spPr bwMode="auto">
            <a:xfrm>
              <a:off x="2623" y="3423"/>
              <a:ext cx="696" cy="508"/>
            </a:xfrm>
            <a:custGeom>
              <a:avLst/>
              <a:gdLst/>
              <a:ahLst/>
              <a:cxnLst>
                <a:cxn ang="0">
                  <a:pos x="347" y="26"/>
                </a:cxn>
                <a:cxn ang="0">
                  <a:pos x="249" y="9"/>
                </a:cxn>
                <a:cxn ang="0">
                  <a:pos x="138" y="36"/>
                </a:cxn>
                <a:cxn ang="0">
                  <a:pos x="48" y="115"/>
                </a:cxn>
                <a:cxn ang="0">
                  <a:pos x="3" y="237"/>
                </a:cxn>
                <a:cxn ang="0">
                  <a:pos x="29" y="364"/>
                </a:cxn>
                <a:cxn ang="0">
                  <a:pos x="104" y="456"/>
                </a:cxn>
                <a:cxn ang="0">
                  <a:pos x="213" y="502"/>
                </a:cxn>
                <a:cxn ang="0">
                  <a:pos x="341" y="492"/>
                </a:cxn>
                <a:cxn ang="0">
                  <a:pos x="369" y="433"/>
                </a:cxn>
                <a:cxn ang="0">
                  <a:pos x="372" y="268"/>
                </a:cxn>
                <a:cxn ang="0">
                  <a:pos x="360" y="141"/>
                </a:cxn>
                <a:cxn ang="0">
                  <a:pos x="350" y="39"/>
                </a:cxn>
                <a:cxn ang="0">
                  <a:pos x="353" y="18"/>
                </a:cxn>
                <a:cxn ang="0">
                  <a:pos x="432" y="0"/>
                </a:cxn>
                <a:cxn ang="0">
                  <a:pos x="533" y="16"/>
                </a:cxn>
                <a:cxn ang="0">
                  <a:pos x="609" y="61"/>
                </a:cxn>
                <a:cxn ang="0">
                  <a:pos x="665" y="136"/>
                </a:cxn>
                <a:cxn ang="0">
                  <a:pos x="695" y="232"/>
                </a:cxn>
                <a:cxn ang="0">
                  <a:pos x="671" y="354"/>
                </a:cxn>
                <a:cxn ang="0">
                  <a:pos x="600" y="444"/>
                </a:cxn>
                <a:cxn ang="0">
                  <a:pos x="485" y="495"/>
                </a:cxn>
                <a:cxn ang="0">
                  <a:pos x="380" y="487"/>
                </a:cxn>
                <a:cxn ang="0">
                  <a:pos x="360" y="477"/>
                </a:cxn>
              </a:cxnLst>
              <a:rect l="0" t="0" r="r" b="b"/>
              <a:pathLst>
                <a:path w="696" h="508">
                  <a:moveTo>
                    <a:pt x="347" y="26"/>
                  </a:moveTo>
                  <a:cubicBezTo>
                    <a:pt x="331" y="23"/>
                    <a:pt x="284" y="7"/>
                    <a:pt x="249" y="9"/>
                  </a:cubicBezTo>
                  <a:cubicBezTo>
                    <a:pt x="214" y="11"/>
                    <a:pt x="171" y="18"/>
                    <a:pt x="138" y="36"/>
                  </a:cubicBezTo>
                  <a:cubicBezTo>
                    <a:pt x="105" y="54"/>
                    <a:pt x="70" y="82"/>
                    <a:pt x="48" y="115"/>
                  </a:cubicBezTo>
                  <a:cubicBezTo>
                    <a:pt x="26" y="148"/>
                    <a:pt x="6" y="196"/>
                    <a:pt x="3" y="237"/>
                  </a:cubicBezTo>
                  <a:cubicBezTo>
                    <a:pt x="0" y="278"/>
                    <a:pt x="12" y="328"/>
                    <a:pt x="29" y="364"/>
                  </a:cubicBezTo>
                  <a:cubicBezTo>
                    <a:pt x="46" y="400"/>
                    <a:pt x="73" y="433"/>
                    <a:pt x="104" y="456"/>
                  </a:cubicBezTo>
                  <a:cubicBezTo>
                    <a:pt x="135" y="479"/>
                    <a:pt x="174" y="496"/>
                    <a:pt x="213" y="502"/>
                  </a:cubicBezTo>
                  <a:cubicBezTo>
                    <a:pt x="252" y="508"/>
                    <a:pt x="315" y="503"/>
                    <a:pt x="341" y="492"/>
                  </a:cubicBezTo>
                  <a:cubicBezTo>
                    <a:pt x="367" y="481"/>
                    <a:pt x="364" y="470"/>
                    <a:pt x="369" y="433"/>
                  </a:cubicBezTo>
                  <a:cubicBezTo>
                    <a:pt x="374" y="396"/>
                    <a:pt x="374" y="317"/>
                    <a:pt x="372" y="268"/>
                  </a:cubicBezTo>
                  <a:cubicBezTo>
                    <a:pt x="370" y="219"/>
                    <a:pt x="364" y="179"/>
                    <a:pt x="360" y="141"/>
                  </a:cubicBezTo>
                  <a:cubicBezTo>
                    <a:pt x="356" y="103"/>
                    <a:pt x="351" y="59"/>
                    <a:pt x="350" y="39"/>
                  </a:cubicBezTo>
                  <a:cubicBezTo>
                    <a:pt x="349" y="19"/>
                    <a:pt x="339" y="24"/>
                    <a:pt x="353" y="18"/>
                  </a:cubicBezTo>
                  <a:cubicBezTo>
                    <a:pt x="367" y="12"/>
                    <a:pt x="402" y="0"/>
                    <a:pt x="432" y="0"/>
                  </a:cubicBezTo>
                  <a:cubicBezTo>
                    <a:pt x="462" y="0"/>
                    <a:pt x="504" y="6"/>
                    <a:pt x="533" y="16"/>
                  </a:cubicBezTo>
                  <a:cubicBezTo>
                    <a:pt x="562" y="26"/>
                    <a:pt x="587" y="41"/>
                    <a:pt x="609" y="61"/>
                  </a:cubicBezTo>
                  <a:cubicBezTo>
                    <a:pt x="631" y="81"/>
                    <a:pt x="651" y="108"/>
                    <a:pt x="665" y="136"/>
                  </a:cubicBezTo>
                  <a:cubicBezTo>
                    <a:pt x="679" y="164"/>
                    <a:pt x="694" y="196"/>
                    <a:pt x="695" y="232"/>
                  </a:cubicBezTo>
                  <a:cubicBezTo>
                    <a:pt x="696" y="268"/>
                    <a:pt x="687" y="319"/>
                    <a:pt x="671" y="354"/>
                  </a:cubicBezTo>
                  <a:cubicBezTo>
                    <a:pt x="655" y="389"/>
                    <a:pt x="631" y="421"/>
                    <a:pt x="600" y="444"/>
                  </a:cubicBezTo>
                  <a:cubicBezTo>
                    <a:pt x="569" y="467"/>
                    <a:pt x="522" y="488"/>
                    <a:pt x="485" y="495"/>
                  </a:cubicBezTo>
                  <a:cubicBezTo>
                    <a:pt x="448" y="502"/>
                    <a:pt x="401" y="490"/>
                    <a:pt x="380" y="487"/>
                  </a:cubicBezTo>
                  <a:cubicBezTo>
                    <a:pt x="359" y="484"/>
                    <a:pt x="363" y="479"/>
                    <a:pt x="360" y="477"/>
                  </a:cubicBezTo>
                </a:path>
              </a:pathLst>
            </a:custGeom>
            <a:gradFill rotWithShape="1">
              <a:gsLst>
                <a:gs pos="0">
                  <a:schemeClr val="bg1"/>
                </a:gs>
                <a:gs pos="100000">
                  <a:schemeClr val="bg1">
                    <a:gamma/>
                    <a:shade val="46275"/>
                    <a:invGamma/>
                  </a:schemeClr>
                </a:gs>
              </a:gsLst>
              <a:lin ang="2700000" scaled="1"/>
            </a:gradFill>
            <a:ln w="9525">
              <a:noFill/>
              <a:round/>
              <a:headEnd/>
              <a:tailEnd/>
            </a:ln>
            <a:effectLst/>
          </p:spPr>
          <p:txBody>
            <a:bodyPr/>
            <a:lstStyle/>
            <a:p>
              <a:pPr>
                <a:defRPr/>
              </a:pPr>
              <a:endParaRPr lang="en-US"/>
            </a:p>
          </p:txBody>
        </p:sp>
      </p:grpSp>
      <p:sp>
        <p:nvSpPr>
          <p:cNvPr id="32780" name="Text Box 18"/>
          <p:cNvSpPr txBox="1">
            <a:spLocks noChangeArrowheads="1"/>
          </p:cNvSpPr>
          <p:nvPr/>
        </p:nvSpPr>
        <p:spPr bwMode="auto">
          <a:xfrm>
            <a:off x="2503488" y="2439988"/>
            <a:ext cx="1127125" cy="274637"/>
          </a:xfrm>
          <a:prstGeom prst="rect">
            <a:avLst/>
          </a:prstGeom>
          <a:noFill/>
          <a:ln w="9525">
            <a:noFill/>
            <a:miter lim="800000"/>
            <a:headEnd/>
            <a:tailEnd/>
          </a:ln>
        </p:spPr>
        <p:txBody>
          <a:bodyPr wrap="none">
            <a:spAutoFit/>
          </a:bodyPr>
          <a:lstStyle/>
          <a:p>
            <a:r>
              <a:rPr lang="en-US" sz="1200"/>
              <a:t>1 molecule N</a:t>
            </a:r>
            <a:r>
              <a:rPr lang="en-US" sz="1200" baseline="-25000"/>
              <a:t>2</a:t>
            </a:r>
          </a:p>
        </p:txBody>
      </p:sp>
      <p:sp>
        <p:nvSpPr>
          <p:cNvPr id="32781" name="Text Box 19"/>
          <p:cNvSpPr txBox="1">
            <a:spLocks noChangeArrowheads="1"/>
          </p:cNvSpPr>
          <p:nvPr/>
        </p:nvSpPr>
        <p:spPr bwMode="auto">
          <a:xfrm>
            <a:off x="4543425" y="2439988"/>
            <a:ext cx="1203325" cy="274637"/>
          </a:xfrm>
          <a:prstGeom prst="rect">
            <a:avLst/>
          </a:prstGeom>
          <a:noFill/>
          <a:ln w="9525">
            <a:noFill/>
            <a:miter lim="800000"/>
            <a:headEnd/>
            <a:tailEnd/>
          </a:ln>
        </p:spPr>
        <p:txBody>
          <a:bodyPr wrap="none">
            <a:spAutoFit/>
          </a:bodyPr>
          <a:lstStyle/>
          <a:p>
            <a:r>
              <a:rPr lang="en-US" sz="1200"/>
              <a:t>3 molecules H</a:t>
            </a:r>
            <a:r>
              <a:rPr lang="en-US" sz="1200" baseline="-25000"/>
              <a:t>2</a:t>
            </a:r>
          </a:p>
        </p:txBody>
      </p:sp>
      <p:sp>
        <p:nvSpPr>
          <p:cNvPr id="32782" name="Text Box 20"/>
          <p:cNvSpPr txBox="1">
            <a:spLocks noChangeArrowheads="1"/>
          </p:cNvSpPr>
          <p:nvPr/>
        </p:nvSpPr>
        <p:spPr bwMode="auto">
          <a:xfrm>
            <a:off x="6643688" y="2432050"/>
            <a:ext cx="1312862" cy="274638"/>
          </a:xfrm>
          <a:prstGeom prst="rect">
            <a:avLst/>
          </a:prstGeom>
          <a:noFill/>
          <a:ln w="9525">
            <a:noFill/>
            <a:miter lim="800000"/>
            <a:headEnd/>
            <a:tailEnd/>
          </a:ln>
        </p:spPr>
        <p:txBody>
          <a:bodyPr wrap="none">
            <a:spAutoFit/>
          </a:bodyPr>
          <a:lstStyle/>
          <a:p>
            <a:r>
              <a:rPr lang="en-US" sz="1200"/>
              <a:t>2 molecules NH</a:t>
            </a:r>
            <a:r>
              <a:rPr lang="en-US" sz="1200" baseline="-25000"/>
              <a:t>3</a:t>
            </a:r>
          </a:p>
        </p:txBody>
      </p:sp>
      <p:sp>
        <p:nvSpPr>
          <p:cNvPr id="32783" name="Text Box 21"/>
          <p:cNvSpPr txBox="1">
            <a:spLocks noChangeArrowheads="1"/>
          </p:cNvSpPr>
          <p:nvPr/>
        </p:nvSpPr>
        <p:spPr bwMode="auto">
          <a:xfrm>
            <a:off x="3865563" y="2430463"/>
            <a:ext cx="287337" cy="304800"/>
          </a:xfrm>
          <a:prstGeom prst="rect">
            <a:avLst/>
          </a:prstGeom>
          <a:noFill/>
          <a:ln w="9525">
            <a:noFill/>
            <a:miter lim="800000"/>
            <a:headEnd/>
            <a:tailEnd/>
          </a:ln>
        </p:spPr>
        <p:txBody>
          <a:bodyPr wrap="none">
            <a:spAutoFit/>
          </a:bodyPr>
          <a:lstStyle/>
          <a:p>
            <a:r>
              <a:rPr lang="en-US"/>
              <a:t>+</a:t>
            </a:r>
          </a:p>
        </p:txBody>
      </p:sp>
      <p:sp>
        <p:nvSpPr>
          <p:cNvPr id="32784" name="Text Box 22"/>
          <p:cNvSpPr txBox="1">
            <a:spLocks noChangeArrowheads="1"/>
          </p:cNvSpPr>
          <p:nvPr/>
        </p:nvSpPr>
        <p:spPr bwMode="auto">
          <a:xfrm>
            <a:off x="3865563" y="1768475"/>
            <a:ext cx="287337" cy="304800"/>
          </a:xfrm>
          <a:prstGeom prst="rect">
            <a:avLst/>
          </a:prstGeom>
          <a:noFill/>
          <a:ln w="9525">
            <a:noFill/>
            <a:miter lim="800000"/>
            <a:headEnd/>
            <a:tailEnd/>
          </a:ln>
        </p:spPr>
        <p:txBody>
          <a:bodyPr wrap="none">
            <a:spAutoFit/>
          </a:bodyPr>
          <a:lstStyle/>
          <a:p>
            <a:r>
              <a:rPr lang="en-US"/>
              <a:t>+</a:t>
            </a:r>
          </a:p>
        </p:txBody>
      </p:sp>
      <p:sp>
        <p:nvSpPr>
          <p:cNvPr id="32785" name="Text Box 23"/>
          <p:cNvSpPr txBox="1">
            <a:spLocks noChangeArrowheads="1"/>
          </p:cNvSpPr>
          <p:nvPr/>
        </p:nvSpPr>
        <p:spPr bwMode="auto">
          <a:xfrm>
            <a:off x="3860800" y="1192213"/>
            <a:ext cx="287338" cy="304800"/>
          </a:xfrm>
          <a:prstGeom prst="rect">
            <a:avLst/>
          </a:prstGeom>
          <a:noFill/>
          <a:ln w="9525">
            <a:noFill/>
            <a:miter lim="800000"/>
            <a:headEnd/>
            <a:tailEnd/>
          </a:ln>
        </p:spPr>
        <p:txBody>
          <a:bodyPr wrap="none">
            <a:spAutoFit/>
          </a:bodyPr>
          <a:lstStyle/>
          <a:p>
            <a:r>
              <a:rPr lang="en-US"/>
              <a:t>+</a:t>
            </a:r>
          </a:p>
        </p:txBody>
      </p:sp>
      <p:sp>
        <p:nvSpPr>
          <p:cNvPr id="32786" name="Text Box 24"/>
          <p:cNvSpPr txBox="1">
            <a:spLocks noChangeArrowheads="1"/>
          </p:cNvSpPr>
          <p:nvPr/>
        </p:nvSpPr>
        <p:spPr bwMode="auto">
          <a:xfrm>
            <a:off x="3865563" y="2844800"/>
            <a:ext cx="287337" cy="304800"/>
          </a:xfrm>
          <a:prstGeom prst="rect">
            <a:avLst/>
          </a:prstGeom>
          <a:noFill/>
          <a:ln w="9525">
            <a:noFill/>
            <a:miter lim="800000"/>
            <a:headEnd/>
            <a:tailEnd/>
          </a:ln>
        </p:spPr>
        <p:txBody>
          <a:bodyPr wrap="none">
            <a:spAutoFit/>
          </a:bodyPr>
          <a:lstStyle/>
          <a:p>
            <a:r>
              <a:rPr lang="en-US"/>
              <a:t>+</a:t>
            </a:r>
          </a:p>
        </p:txBody>
      </p:sp>
      <p:sp>
        <p:nvSpPr>
          <p:cNvPr id="622617" name="Text Box 25"/>
          <p:cNvSpPr txBox="1">
            <a:spLocks noChangeArrowheads="1"/>
          </p:cNvSpPr>
          <p:nvPr/>
        </p:nvSpPr>
        <p:spPr bwMode="auto">
          <a:xfrm>
            <a:off x="3870325" y="4559300"/>
            <a:ext cx="287338" cy="304800"/>
          </a:xfrm>
          <a:prstGeom prst="rect">
            <a:avLst/>
          </a:prstGeom>
          <a:noFill/>
          <a:ln w="9525">
            <a:noFill/>
            <a:miter lim="800000"/>
            <a:headEnd/>
            <a:tailEnd/>
          </a:ln>
        </p:spPr>
        <p:txBody>
          <a:bodyPr wrap="none">
            <a:spAutoFit/>
          </a:bodyPr>
          <a:lstStyle/>
          <a:p>
            <a:r>
              <a:rPr lang="en-US"/>
              <a:t>+</a:t>
            </a:r>
          </a:p>
        </p:txBody>
      </p:sp>
      <p:sp>
        <p:nvSpPr>
          <p:cNvPr id="32788" name="Line 26"/>
          <p:cNvSpPr>
            <a:spLocks noChangeShapeType="1"/>
          </p:cNvSpPr>
          <p:nvPr/>
        </p:nvSpPr>
        <p:spPr bwMode="auto">
          <a:xfrm>
            <a:off x="6172200" y="2576513"/>
            <a:ext cx="204788" cy="0"/>
          </a:xfrm>
          <a:prstGeom prst="line">
            <a:avLst/>
          </a:prstGeom>
          <a:noFill/>
          <a:ln w="9525">
            <a:solidFill>
              <a:schemeClr val="tx1"/>
            </a:solidFill>
            <a:round/>
            <a:headEnd/>
            <a:tailEnd type="arrow" w="med" len="sm"/>
          </a:ln>
        </p:spPr>
        <p:txBody>
          <a:bodyPr/>
          <a:lstStyle/>
          <a:p>
            <a:endParaRPr lang="en-US"/>
          </a:p>
        </p:txBody>
      </p:sp>
      <p:sp>
        <p:nvSpPr>
          <p:cNvPr id="32789" name="Line 27"/>
          <p:cNvSpPr>
            <a:spLocks noChangeShapeType="1"/>
          </p:cNvSpPr>
          <p:nvPr/>
        </p:nvSpPr>
        <p:spPr bwMode="auto">
          <a:xfrm>
            <a:off x="6172200" y="2990850"/>
            <a:ext cx="204788" cy="0"/>
          </a:xfrm>
          <a:prstGeom prst="line">
            <a:avLst/>
          </a:prstGeom>
          <a:noFill/>
          <a:ln w="9525">
            <a:solidFill>
              <a:schemeClr val="tx1"/>
            </a:solidFill>
            <a:round/>
            <a:headEnd/>
            <a:tailEnd type="arrow" w="med" len="sm"/>
          </a:ln>
        </p:spPr>
        <p:txBody>
          <a:bodyPr/>
          <a:lstStyle/>
          <a:p>
            <a:endParaRPr lang="en-US"/>
          </a:p>
        </p:txBody>
      </p:sp>
      <p:sp>
        <p:nvSpPr>
          <p:cNvPr id="622620" name="Line 28"/>
          <p:cNvSpPr>
            <a:spLocks noChangeShapeType="1"/>
          </p:cNvSpPr>
          <p:nvPr/>
        </p:nvSpPr>
        <p:spPr bwMode="auto">
          <a:xfrm>
            <a:off x="6172200" y="4700588"/>
            <a:ext cx="204788" cy="0"/>
          </a:xfrm>
          <a:prstGeom prst="line">
            <a:avLst/>
          </a:prstGeom>
          <a:noFill/>
          <a:ln w="9525">
            <a:solidFill>
              <a:schemeClr val="tx1"/>
            </a:solidFill>
            <a:round/>
            <a:headEnd/>
            <a:tailEnd type="arrow" w="med" len="sm"/>
          </a:ln>
        </p:spPr>
        <p:txBody>
          <a:bodyPr/>
          <a:lstStyle/>
          <a:p>
            <a:endParaRPr lang="en-US"/>
          </a:p>
        </p:txBody>
      </p:sp>
      <p:sp>
        <p:nvSpPr>
          <p:cNvPr id="32791" name="Line 29"/>
          <p:cNvSpPr>
            <a:spLocks noChangeShapeType="1"/>
          </p:cNvSpPr>
          <p:nvPr/>
        </p:nvSpPr>
        <p:spPr bwMode="auto">
          <a:xfrm>
            <a:off x="6172200" y="1914525"/>
            <a:ext cx="204788" cy="0"/>
          </a:xfrm>
          <a:prstGeom prst="line">
            <a:avLst/>
          </a:prstGeom>
          <a:noFill/>
          <a:ln w="9525">
            <a:solidFill>
              <a:schemeClr val="tx1"/>
            </a:solidFill>
            <a:round/>
            <a:headEnd/>
            <a:tailEnd type="arrow" w="med" len="sm"/>
          </a:ln>
        </p:spPr>
        <p:txBody>
          <a:bodyPr/>
          <a:lstStyle/>
          <a:p>
            <a:endParaRPr lang="en-US"/>
          </a:p>
        </p:txBody>
      </p:sp>
      <p:sp>
        <p:nvSpPr>
          <p:cNvPr id="32792" name="Text Box 30"/>
          <p:cNvSpPr txBox="1">
            <a:spLocks noChangeArrowheads="1"/>
          </p:cNvSpPr>
          <p:nvPr/>
        </p:nvSpPr>
        <p:spPr bwMode="auto">
          <a:xfrm>
            <a:off x="2651125" y="2863850"/>
            <a:ext cx="765175" cy="274638"/>
          </a:xfrm>
          <a:prstGeom prst="rect">
            <a:avLst/>
          </a:prstGeom>
          <a:noFill/>
          <a:ln w="9525">
            <a:noFill/>
            <a:miter lim="800000"/>
            <a:headEnd/>
            <a:tailEnd/>
          </a:ln>
        </p:spPr>
        <p:txBody>
          <a:bodyPr wrap="none">
            <a:spAutoFit/>
          </a:bodyPr>
          <a:lstStyle/>
          <a:p>
            <a:r>
              <a:rPr lang="en-US" sz="1200"/>
              <a:t>1 mol N</a:t>
            </a:r>
            <a:r>
              <a:rPr lang="en-US" sz="1200" baseline="-25000"/>
              <a:t>2</a:t>
            </a:r>
          </a:p>
        </p:txBody>
      </p:sp>
      <p:sp>
        <p:nvSpPr>
          <p:cNvPr id="32793" name="Text Box 31"/>
          <p:cNvSpPr txBox="1">
            <a:spLocks noChangeArrowheads="1"/>
          </p:cNvSpPr>
          <p:nvPr/>
        </p:nvSpPr>
        <p:spPr bwMode="auto">
          <a:xfrm>
            <a:off x="4700588" y="2863850"/>
            <a:ext cx="765175" cy="274638"/>
          </a:xfrm>
          <a:prstGeom prst="rect">
            <a:avLst/>
          </a:prstGeom>
          <a:noFill/>
          <a:ln w="9525">
            <a:noFill/>
            <a:miter lim="800000"/>
            <a:headEnd/>
            <a:tailEnd/>
          </a:ln>
        </p:spPr>
        <p:txBody>
          <a:bodyPr wrap="none">
            <a:spAutoFit/>
          </a:bodyPr>
          <a:lstStyle/>
          <a:p>
            <a:r>
              <a:rPr lang="en-US" sz="1200"/>
              <a:t>3 mol H</a:t>
            </a:r>
            <a:r>
              <a:rPr lang="en-US" sz="1200" baseline="-25000"/>
              <a:t>2</a:t>
            </a:r>
          </a:p>
        </p:txBody>
      </p:sp>
      <p:sp>
        <p:nvSpPr>
          <p:cNvPr id="32794" name="Text Box 32"/>
          <p:cNvSpPr txBox="1">
            <a:spLocks noChangeArrowheads="1"/>
          </p:cNvSpPr>
          <p:nvPr/>
        </p:nvSpPr>
        <p:spPr bwMode="auto">
          <a:xfrm>
            <a:off x="6867525" y="2863850"/>
            <a:ext cx="874713" cy="274638"/>
          </a:xfrm>
          <a:prstGeom prst="rect">
            <a:avLst/>
          </a:prstGeom>
          <a:noFill/>
          <a:ln w="9525">
            <a:noFill/>
            <a:miter lim="800000"/>
            <a:headEnd/>
            <a:tailEnd/>
          </a:ln>
        </p:spPr>
        <p:txBody>
          <a:bodyPr wrap="none">
            <a:spAutoFit/>
          </a:bodyPr>
          <a:lstStyle/>
          <a:p>
            <a:r>
              <a:rPr lang="en-US" sz="1200"/>
              <a:t>2 mol NH</a:t>
            </a:r>
            <a:r>
              <a:rPr lang="en-US" sz="1200" baseline="-25000"/>
              <a:t>3</a:t>
            </a:r>
          </a:p>
        </p:txBody>
      </p:sp>
      <p:sp>
        <p:nvSpPr>
          <p:cNvPr id="622625" name="Text Box 33"/>
          <p:cNvSpPr txBox="1">
            <a:spLocks noChangeArrowheads="1"/>
          </p:cNvSpPr>
          <p:nvPr/>
        </p:nvSpPr>
        <p:spPr bwMode="auto">
          <a:xfrm>
            <a:off x="2722563" y="4578350"/>
            <a:ext cx="765175" cy="274638"/>
          </a:xfrm>
          <a:prstGeom prst="rect">
            <a:avLst/>
          </a:prstGeom>
          <a:noFill/>
          <a:ln w="9525">
            <a:noFill/>
            <a:miter lim="800000"/>
            <a:headEnd/>
            <a:tailEnd/>
          </a:ln>
        </p:spPr>
        <p:txBody>
          <a:bodyPr wrap="none">
            <a:spAutoFit/>
          </a:bodyPr>
          <a:lstStyle/>
          <a:p>
            <a:r>
              <a:rPr lang="en-US" sz="1200"/>
              <a:t>1 mol N</a:t>
            </a:r>
            <a:r>
              <a:rPr lang="en-US" sz="1200" baseline="-25000"/>
              <a:t>2</a:t>
            </a:r>
          </a:p>
        </p:txBody>
      </p:sp>
      <p:sp>
        <p:nvSpPr>
          <p:cNvPr id="622626" name="Text Box 34"/>
          <p:cNvSpPr txBox="1">
            <a:spLocks noChangeArrowheads="1"/>
          </p:cNvSpPr>
          <p:nvPr/>
        </p:nvSpPr>
        <p:spPr bwMode="auto">
          <a:xfrm>
            <a:off x="4800600" y="4578350"/>
            <a:ext cx="765175" cy="274638"/>
          </a:xfrm>
          <a:prstGeom prst="rect">
            <a:avLst/>
          </a:prstGeom>
          <a:noFill/>
          <a:ln w="9525">
            <a:noFill/>
            <a:miter lim="800000"/>
            <a:headEnd/>
            <a:tailEnd/>
          </a:ln>
        </p:spPr>
        <p:txBody>
          <a:bodyPr wrap="none">
            <a:spAutoFit/>
          </a:bodyPr>
          <a:lstStyle/>
          <a:p>
            <a:r>
              <a:rPr lang="en-US" sz="1200"/>
              <a:t>3 mol H</a:t>
            </a:r>
            <a:r>
              <a:rPr lang="en-US" sz="1200" baseline="-25000"/>
              <a:t>2</a:t>
            </a:r>
          </a:p>
        </p:txBody>
      </p:sp>
      <p:sp>
        <p:nvSpPr>
          <p:cNvPr id="622627" name="Text Box 35"/>
          <p:cNvSpPr txBox="1">
            <a:spLocks noChangeArrowheads="1"/>
          </p:cNvSpPr>
          <p:nvPr/>
        </p:nvSpPr>
        <p:spPr bwMode="auto">
          <a:xfrm>
            <a:off x="6891338" y="4578350"/>
            <a:ext cx="874712" cy="274638"/>
          </a:xfrm>
          <a:prstGeom prst="rect">
            <a:avLst/>
          </a:prstGeom>
          <a:noFill/>
          <a:ln w="9525">
            <a:noFill/>
            <a:miter lim="800000"/>
            <a:headEnd/>
            <a:tailEnd/>
          </a:ln>
        </p:spPr>
        <p:txBody>
          <a:bodyPr wrap="none">
            <a:spAutoFit/>
          </a:bodyPr>
          <a:lstStyle/>
          <a:p>
            <a:r>
              <a:rPr lang="en-US" sz="1200"/>
              <a:t>2 mol NH</a:t>
            </a:r>
            <a:r>
              <a:rPr lang="en-US" sz="1200" baseline="-25000"/>
              <a:t>3</a:t>
            </a:r>
          </a:p>
        </p:txBody>
      </p:sp>
      <p:sp>
        <p:nvSpPr>
          <p:cNvPr id="32798" name="Text Box 36"/>
          <p:cNvSpPr txBox="1">
            <a:spLocks noChangeArrowheads="1"/>
          </p:cNvSpPr>
          <p:nvPr/>
        </p:nvSpPr>
        <p:spPr bwMode="auto">
          <a:xfrm>
            <a:off x="2770188" y="1184275"/>
            <a:ext cx="590550" cy="304800"/>
          </a:xfrm>
          <a:prstGeom prst="rect">
            <a:avLst/>
          </a:prstGeom>
          <a:noFill/>
          <a:ln w="9525">
            <a:noFill/>
            <a:miter lim="800000"/>
            <a:headEnd/>
            <a:tailEnd/>
          </a:ln>
        </p:spPr>
        <p:txBody>
          <a:bodyPr wrap="none">
            <a:spAutoFit/>
          </a:bodyPr>
          <a:lstStyle/>
          <a:p>
            <a:r>
              <a:rPr lang="en-US" b="1"/>
              <a:t>N</a:t>
            </a:r>
            <a:r>
              <a:rPr lang="en-US" b="1" baseline="-25000"/>
              <a:t>2</a:t>
            </a:r>
            <a:r>
              <a:rPr lang="en-US" sz="1200" baseline="-25000"/>
              <a:t> </a:t>
            </a:r>
            <a:r>
              <a:rPr lang="en-US" sz="1200"/>
              <a:t>(</a:t>
            </a:r>
            <a:r>
              <a:rPr lang="en-US" sz="1200" i="1"/>
              <a:t>g</a:t>
            </a:r>
            <a:r>
              <a:rPr lang="en-US" sz="1200"/>
              <a:t>)</a:t>
            </a:r>
          </a:p>
        </p:txBody>
      </p:sp>
      <p:sp>
        <p:nvSpPr>
          <p:cNvPr id="32799" name="Text Box 37"/>
          <p:cNvSpPr txBox="1">
            <a:spLocks noChangeArrowheads="1"/>
          </p:cNvSpPr>
          <p:nvPr/>
        </p:nvSpPr>
        <p:spPr bwMode="auto">
          <a:xfrm>
            <a:off x="4848225" y="1184275"/>
            <a:ext cx="738188" cy="304800"/>
          </a:xfrm>
          <a:prstGeom prst="rect">
            <a:avLst/>
          </a:prstGeom>
          <a:noFill/>
          <a:ln w="9525">
            <a:noFill/>
            <a:miter lim="800000"/>
            <a:headEnd/>
            <a:tailEnd/>
          </a:ln>
        </p:spPr>
        <p:txBody>
          <a:bodyPr wrap="none">
            <a:spAutoFit/>
          </a:bodyPr>
          <a:lstStyle/>
          <a:p>
            <a:r>
              <a:rPr lang="en-US" b="1"/>
              <a:t>3 H</a:t>
            </a:r>
            <a:r>
              <a:rPr lang="en-US" b="1" baseline="-25000"/>
              <a:t>2</a:t>
            </a:r>
            <a:r>
              <a:rPr lang="en-US" sz="1200" baseline="-25000"/>
              <a:t> </a:t>
            </a:r>
            <a:r>
              <a:rPr lang="en-US" sz="1200"/>
              <a:t>(</a:t>
            </a:r>
            <a:r>
              <a:rPr lang="en-US" sz="1200" i="1"/>
              <a:t>g</a:t>
            </a:r>
            <a:r>
              <a:rPr lang="en-US" sz="1200"/>
              <a:t>)</a:t>
            </a:r>
          </a:p>
        </p:txBody>
      </p:sp>
      <p:sp>
        <p:nvSpPr>
          <p:cNvPr id="32800" name="Text Box 38"/>
          <p:cNvSpPr txBox="1">
            <a:spLocks noChangeArrowheads="1"/>
          </p:cNvSpPr>
          <p:nvPr/>
        </p:nvSpPr>
        <p:spPr bwMode="auto">
          <a:xfrm>
            <a:off x="6938963" y="1184275"/>
            <a:ext cx="866775" cy="304800"/>
          </a:xfrm>
          <a:prstGeom prst="rect">
            <a:avLst/>
          </a:prstGeom>
          <a:noFill/>
          <a:ln w="9525">
            <a:noFill/>
            <a:miter lim="800000"/>
            <a:headEnd/>
            <a:tailEnd/>
          </a:ln>
        </p:spPr>
        <p:txBody>
          <a:bodyPr wrap="none">
            <a:spAutoFit/>
          </a:bodyPr>
          <a:lstStyle/>
          <a:p>
            <a:r>
              <a:rPr lang="en-US" b="1"/>
              <a:t>2 NH</a:t>
            </a:r>
            <a:r>
              <a:rPr lang="en-US" b="1" baseline="-25000"/>
              <a:t>3</a:t>
            </a:r>
            <a:r>
              <a:rPr lang="en-US" sz="1200" baseline="-25000"/>
              <a:t> </a:t>
            </a:r>
            <a:r>
              <a:rPr lang="en-US" sz="1200"/>
              <a:t>(</a:t>
            </a:r>
            <a:r>
              <a:rPr lang="en-US" sz="1200" i="1"/>
              <a:t>g</a:t>
            </a:r>
            <a:r>
              <a:rPr lang="en-US" sz="1200"/>
              <a:t>)</a:t>
            </a:r>
          </a:p>
        </p:txBody>
      </p:sp>
      <p:sp>
        <p:nvSpPr>
          <p:cNvPr id="32801" name="Line 39"/>
          <p:cNvSpPr>
            <a:spLocks noChangeShapeType="1"/>
          </p:cNvSpPr>
          <p:nvPr/>
        </p:nvSpPr>
        <p:spPr bwMode="auto">
          <a:xfrm>
            <a:off x="6176963" y="1347788"/>
            <a:ext cx="204787" cy="0"/>
          </a:xfrm>
          <a:prstGeom prst="line">
            <a:avLst/>
          </a:prstGeom>
          <a:noFill/>
          <a:ln w="9525">
            <a:solidFill>
              <a:schemeClr val="tx1"/>
            </a:solidFill>
            <a:round/>
            <a:headEnd/>
            <a:tailEnd type="arrow" w="med" len="sm"/>
          </a:ln>
        </p:spPr>
        <p:txBody>
          <a:bodyPr/>
          <a:lstStyle/>
          <a:p>
            <a:endParaRPr lang="en-US"/>
          </a:p>
        </p:txBody>
      </p:sp>
      <p:sp>
        <p:nvSpPr>
          <p:cNvPr id="32802" name="Line 40"/>
          <p:cNvSpPr>
            <a:spLocks noChangeShapeType="1"/>
          </p:cNvSpPr>
          <p:nvPr/>
        </p:nvSpPr>
        <p:spPr bwMode="auto">
          <a:xfrm>
            <a:off x="939800" y="2330450"/>
            <a:ext cx="7199313" cy="0"/>
          </a:xfrm>
          <a:prstGeom prst="line">
            <a:avLst/>
          </a:prstGeom>
          <a:noFill/>
          <a:ln w="19050">
            <a:solidFill>
              <a:srgbClr val="C0C0C0"/>
            </a:solidFill>
            <a:round/>
            <a:headEnd/>
            <a:tailEnd/>
          </a:ln>
        </p:spPr>
        <p:txBody>
          <a:bodyPr/>
          <a:lstStyle/>
          <a:p>
            <a:endParaRPr lang="en-US"/>
          </a:p>
        </p:txBody>
      </p:sp>
      <p:sp>
        <p:nvSpPr>
          <p:cNvPr id="32803" name="Line 41"/>
          <p:cNvSpPr>
            <a:spLocks noChangeShapeType="1"/>
          </p:cNvSpPr>
          <p:nvPr/>
        </p:nvSpPr>
        <p:spPr bwMode="auto">
          <a:xfrm>
            <a:off x="923925" y="2832100"/>
            <a:ext cx="7199313" cy="0"/>
          </a:xfrm>
          <a:prstGeom prst="line">
            <a:avLst/>
          </a:prstGeom>
          <a:noFill/>
          <a:ln w="19050">
            <a:solidFill>
              <a:srgbClr val="C0C0C0"/>
            </a:solidFill>
            <a:round/>
            <a:headEnd/>
            <a:tailEnd/>
          </a:ln>
        </p:spPr>
        <p:txBody>
          <a:bodyPr/>
          <a:lstStyle/>
          <a:p>
            <a:endParaRPr lang="en-US"/>
          </a:p>
        </p:txBody>
      </p:sp>
      <p:sp>
        <p:nvSpPr>
          <p:cNvPr id="32804" name="Line 42"/>
          <p:cNvSpPr>
            <a:spLocks noChangeShapeType="1"/>
          </p:cNvSpPr>
          <p:nvPr/>
        </p:nvSpPr>
        <p:spPr bwMode="auto">
          <a:xfrm>
            <a:off x="947738" y="3162300"/>
            <a:ext cx="7199312" cy="0"/>
          </a:xfrm>
          <a:prstGeom prst="line">
            <a:avLst/>
          </a:prstGeom>
          <a:noFill/>
          <a:ln w="19050">
            <a:solidFill>
              <a:srgbClr val="C0C0C0"/>
            </a:solidFill>
            <a:round/>
            <a:headEnd/>
            <a:tailEnd/>
          </a:ln>
        </p:spPr>
        <p:txBody>
          <a:bodyPr/>
          <a:lstStyle/>
          <a:p>
            <a:endParaRPr lang="en-US"/>
          </a:p>
        </p:txBody>
      </p:sp>
      <p:sp>
        <p:nvSpPr>
          <p:cNvPr id="622635" name="Line 43"/>
          <p:cNvSpPr>
            <a:spLocks noChangeShapeType="1"/>
          </p:cNvSpPr>
          <p:nvPr/>
        </p:nvSpPr>
        <p:spPr bwMode="auto">
          <a:xfrm>
            <a:off x="939800" y="3581400"/>
            <a:ext cx="7199313" cy="0"/>
          </a:xfrm>
          <a:prstGeom prst="line">
            <a:avLst/>
          </a:prstGeom>
          <a:noFill/>
          <a:ln w="19050">
            <a:solidFill>
              <a:srgbClr val="C0C0C0"/>
            </a:solidFill>
            <a:round/>
            <a:headEnd/>
            <a:tailEnd/>
          </a:ln>
        </p:spPr>
        <p:txBody>
          <a:bodyPr/>
          <a:lstStyle/>
          <a:p>
            <a:endParaRPr lang="en-US"/>
          </a:p>
        </p:txBody>
      </p:sp>
      <p:sp>
        <p:nvSpPr>
          <p:cNvPr id="622636" name="Line 44"/>
          <p:cNvSpPr>
            <a:spLocks noChangeShapeType="1"/>
          </p:cNvSpPr>
          <p:nvPr/>
        </p:nvSpPr>
        <p:spPr bwMode="auto">
          <a:xfrm>
            <a:off x="963613" y="4737100"/>
            <a:ext cx="7199312" cy="0"/>
          </a:xfrm>
          <a:prstGeom prst="line">
            <a:avLst/>
          </a:prstGeom>
          <a:noFill/>
          <a:ln w="19050">
            <a:solidFill>
              <a:srgbClr val="C0C0C0"/>
            </a:solidFill>
            <a:round/>
            <a:headEnd/>
            <a:tailEnd/>
          </a:ln>
        </p:spPr>
        <p:txBody>
          <a:bodyPr/>
          <a:lstStyle/>
          <a:p>
            <a:endParaRPr lang="en-US"/>
          </a:p>
        </p:txBody>
      </p:sp>
      <p:sp>
        <p:nvSpPr>
          <p:cNvPr id="32807" name="Text Box 45"/>
          <p:cNvSpPr txBox="1">
            <a:spLocks noChangeArrowheads="1"/>
          </p:cNvSpPr>
          <p:nvPr/>
        </p:nvSpPr>
        <p:spPr bwMode="auto">
          <a:xfrm>
            <a:off x="874713" y="2439988"/>
            <a:ext cx="1543050" cy="274637"/>
          </a:xfrm>
          <a:prstGeom prst="rect">
            <a:avLst/>
          </a:prstGeom>
          <a:noFill/>
          <a:ln w="9525">
            <a:noFill/>
            <a:miter lim="800000"/>
            <a:headEnd/>
            <a:tailEnd/>
          </a:ln>
        </p:spPr>
        <p:txBody>
          <a:bodyPr wrap="none">
            <a:spAutoFit/>
          </a:bodyPr>
          <a:lstStyle/>
          <a:p>
            <a:r>
              <a:rPr lang="en-US" sz="1200"/>
              <a:t>“Microscopic recipe”</a:t>
            </a:r>
          </a:p>
        </p:txBody>
      </p:sp>
      <p:sp>
        <p:nvSpPr>
          <p:cNvPr id="32808" name="Text Box 46"/>
          <p:cNvSpPr txBox="1">
            <a:spLocks noChangeArrowheads="1"/>
          </p:cNvSpPr>
          <p:nvPr/>
        </p:nvSpPr>
        <p:spPr bwMode="auto">
          <a:xfrm>
            <a:off x="903288" y="2859088"/>
            <a:ext cx="1593850" cy="274637"/>
          </a:xfrm>
          <a:prstGeom prst="rect">
            <a:avLst/>
          </a:prstGeom>
          <a:noFill/>
          <a:ln w="9525">
            <a:noFill/>
            <a:miter lim="800000"/>
            <a:headEnd/>
            <a:tailEnd/>
          </a:ln>
        </p:spPr>
        <p:txBody>
          <a:bodyPr wrap="none">
            <a:spAutoFit/>
          </a:bodyPr>
          <a:lstStyle/>
          <a:p>
            <a:r>
              <a:rPr lang="en-US" sz="1200"/>
              <a:t>“Macroscopic recipe”</a:t>
            </a:r>
          </a:p>
        </p:txBody>
      </p:sp>
      <p:sp>
        <p:nvSpPr>
          <p:cNvPr id="622639" name="Rectangle 47"/>
          <p:cNvSpPr>
            <a:spLocks noChangeArrowheads="1"/>
          </p:cNvSpPr>
          <p:nvPr/>
        </p:nvSpPr>
        <p:spPr bwMode="auto">
          <a:xfrm>
            <a:off x="889000" y="3397250"/>
            <a:ext cx="7262813" cy="298450"/>
          </a:xfrm>
          <a:prstGeom prst="rect">
            <a:avLst/>
          </a:prstGeom>
          <a:solidFill>
            <a:srgbClr val="FFFF99"/>
          </a:solidFill>
          <a:ln w="9525">
            <a:noFill/>
            <a:miter lim="800000"/>
            <a:headEnd/>
            <a:tailEnd/>
          </a:ln>
          <a:effectLst>
            <a:prstShdw prst="shdw17" dist="17961" dir="2700000">
              <a:srgbClr val="99995C"/>
            </a:prstShdw>
          </a:effectLst>
        </p:spPr>
        <p:txBody>
          <a:bodyPr wrap="none" anchor="ctr"/>
          <a:lstStyle/>
          <a:p>
            <a:r>
              <a:rPr lang="en-US" b="1"/>
              <a:t>Experimental Conditions                  </a:t>
            </a:r>
            <a:r>
              <a:rPr lang="en-US">
                <a:solidFill>
                  <a:srgbClr val="4D4D4D"/>
                </a:solidFill>
              </a:rPr>
              <a:t>Reactants                                         Products</a:t>
            </a:r>
            <a:endParaRPr lang="en-US" b="1">
              <a:solidFill>
                <a:srgbClr val="4D4D4D"/>
              </a:solidFill>
            </a:endParaRPr>
          </a:p>
        </p:txBody>
      </p:sp>
      <p:sp>
        <p:nvSpPr>
          <p:cNvPr id="622640" name="Rectangle 48"/>
          <p:cNvSpPr>
            <a:spLocks noChangeArrowheads="1"/>
          </p:cNvSpPr>
          <p:nvPr/>
        </p:nvSpPr>
        <p:spPr bwMode="auto">
          <a:xfrm>
            <a:off x="884238" y="3752850"/>
            <a:ext cx="7273925" cy="2524125"/>
          </a:xfrm>
          <a:prstGeom prst="rect">
            <a:avLst/>
          </a:prstGeom>
          <a:solidFill>
            <a:srgbClr val="FFFFCC"/>
          </a:solidFill>
          <a:ln w="9525">
            <a:noFill/>
            <a:miter lim="800000"/>
            <a:headEnd/>
            <a:tailEnd/>
          </a:ln>
          <a:effectLst>
            <a:prstShdw prst="shdw17" dist="17961" dir="2700000">
              <a:srgbClr val="99997A"/>
            </a:prstShdw>
          </a:effectLst>
        </p:spPr>
        <p:txBody>
          <a:bodyPr wrap="none" anchor="ctr"/>
          <a:lstStyle/>
          <a:p>
            <a:endParaRPr lang="en-US"/>
          </a:p>
        </p:txBody>
      </p:sp>
      <p:sp>
        <p:nvSpPr>
          <p:cNvPr id="32811" name="Rectangle 49"/>
          <p:cNvSpPr>
            <a:spLocks noChangeArrowheads="1"/>
          </p:cNvSpPr>
          <p:nvPr/>
        </p:nvSpPr>
        <p:spPr bwMode="auto">
          <a:xfrm>
            <a:off x="900113" y="862013"/>
            <a:ext cx="7262812" cy="298450"/>
          </a:xfrm>
          <a:prstGeom prst="rect">
            <a:avLst/>
          </a:prstGeom>
          <a:solidFill>
            <a:srgbClr val="FFFF99"/>
          </a:solidFill>
          <a:ln w="9525">
            <a:noFill/>
            <a:miter lim="800000"/>
            <a:headEnd/>
            <a:tailEnd/>
          </a:ln>
          <a:effectLst>
            <a:prstShdw prst="shdw17" dist="17961" dir="2700000">
              <a:srgbClr val="99995C"/>
            </a:prstShdw>
          </a:effectLst>
        </p:spPr>
        <p:txBody>
          <a:bodyPr wrap="none" anchor="ctr"/>
          <a:lstStyle/>
          <a:p>
            <a:r>
              <a:rPr lang="en-US" b="1"/>
              <a:t>Chemical Equations</a:t>
            </a:r>
          </a:p>
        </p:txBody>
      </p:sp>
      <p:sp>
        <p:nvSpPr>
          <p:cNvPr id="32812" name="Line 50"/>
          <p:cNvSpPr>
            <a:spLocks noChangeShapeType="1"/>
          </p:cNvSpPr>
          <p:nvPr/>
        </p:nvSpPr>
        <p:spPr bwMode="auto">
          <a:xfrm>
            <a:off x="930275" y="1506538"/>
            <a:ext cx="7199313" cy="0"/>
          </a:xfrm>
          <a:prstGeom prst="line">
            <a:avLst/>
          </a:prstGeom>
          <a:noFill/>
          <a:ln w="19050">
            <a:solidFill>
              <a:srgbClr val="C0C0C0"/>
            </a:solidFill>
            <a:round/>
            <a:headEnd/>
            <a:tailEnd/>
          </a:ln>
        </p:spPr>
        <p:txBody>
          <a:bodyPr/>
          <a:lstStyle/>
          <a:p>
            <a:endParaRPr lang="en-US"/>
          </a:p>
        </p:txBody>
      </p:sp>
      <p:sp>
        <p:nvSpPr>
          <p:cNvPr id="622643" name="Text Box 51"/>
          <p:cNvSpPr txBox="1">
            <a:spLocks noChangeArrowheads="1"/>
          </p:cNvSpPr>
          <p:nvPr/>
        </p:nvSpPr>
        <p:spPr bwMode="auto">
          <a:xfrm>
            <a:off x="2646363" y="4945063"/>
            <a:ext cx="1203325" cy="274637"/>
          </a:xfrm>
          <a:prstGeom prst="rect">
            <a:avLst/>
          </a:prstGeom>
          <a:noFill/>
          <a:ln w="9525">
            <a:noFill/>
            <a:miter lim="800000"/>
            <a:headEnd/>
            <a:tailEnd/>
          </a:ln>
        </p:spPr>
        <p:txBody>
          <a:bodyPr wrap="none">
            <a:spAutoFit/>
          </a:bodyPr>
          <a:lstStyle/>
          <a:p>
            <a:pPr algn="ctr"/>
            <a:r>
              <a:rPr lang="en-US" sz="1200"/>
              <a:t>2 molecules N</a:t>
            </a:r>
            <a:r>
              <a:rPr lang="en-US" sz="1200" baseline="-25000"/>
              <a:t>2</a:t>
            </a:r>
          </a:p>
        </p:txBody>
      </p:sp>
      <p:sp>
        <p:nvSpPr>
          <p:cNvPr id="622644" name="Text Box 52"/>
          <p:cNvSpPr txBox="1">
            <a:spLocks noChangeArrowheads="1"/>
          </p:cNvSpPr>
          <p:nvPr/>
        </p:nvSpPr>
        <p:spPr bwMode="auto">
          <a:xfrm>
            <a:off x="4713288" y="4949825"/>
            <a:ext cx="1203325" cy="274638"/>
          </a:xfrm>
          <a:prstGeom prst="rect">
            <a:avLst/>
          </a:prstGeom>
          <a:noFill/>
          <a:ln w="9525">
            <a:noFill/>
            <a:miter lim="800000"/>
            <a:headEnd/>
            <a:tailEnd/>
          </a:ln>
        </p:spPr>
        <p:txBody>
          <a:bodyPr wrap="none">
            <a:spAutoFit/>
          </a:bodyPr>
          <a:lstStyle/>
          <a:p>
            <a:pPr algn="ctr"/>
            <a:r>
              <a:rPr lang="en-US" sz="1200"/>
              <a:t>3 molecules H</a:t>
            </a:r>
            <a:r>
              <a:rPr lang="en-US" sz="1200" baseline="-25000"/>
              <a:t>2</a:t>
            </a:r>
          </a:p>
        </p:txBody>
      </p:sp>
      <p:sp>
        <p:nvSpPr>
          <p:cNvPr id="622645" name="Text Box 53"/>
          <p:cNvSpPr txBox="1">
            <a:spLocks noChangeArrowheads="1"/>
          </p:cNvSpPr>
          <p:nvPr/>
        </p:nvSpPr>
        <p:spPr bwMode="auto">
          <a:xfrm>
            <a:off x="6583363" y="4949825"/>
            <a:ext cx="1312862" cy="274638"/>
          </a:xfrm>
          <a:prstGeom prst="rect">
            <a:avLst/>
          </a:prstGeom>
          <a:noFill/>
          <a:ln w="9525">
            <a:noFill/>
            <a:miter lim="800000"/>
            <a:headEnd/>
            <a:tailEnd/>
          </a:ln>
        </p:spPr>
        <p:txBody>
          <a:bodyPr wrap="none">
            <a:spAutoFit/>
          </a:bodyPr>
          <a:lstStyle/>
          <a:p>
            <a:pPr algn="ctr"/>
            <a:r>
              <a:rPr lang="en-US" sz="1200"/>
              <a:t>0 molecules NH</a:t>
            </a:r>
            <a:r>
              <a:rPr lang="en-US" sz="1200" baseline="-25000"/>
              <a:t>3</a:t>
            </a:r>
          </a:p>
        </p:txBody>
      </p:sp>
      <p:pic>
        <p:nvPicPr>
          <p:cNvPr id="622646" name="Picture 54" descr="Image:Nitrogen-3D-vdW.png">
            <a:hlinkClick r:id="rId7"/>
          </p:cNvPr>
          <p:cNvPicPr>
            <a:picLocks noChangeAspect="1" noChangeArrowheads="1"/>
          </p:cNvPicPr>
          <p:nvPr/>
        </p:nvPicPr>
        <p:blipFill>
          <a:blip r:embed="rId8" cstate="print"/>
          <a:srcRect/>
          <a:stretch>
            <a:fillRect/>
          </a:stretch>
        </p:blipFill>
        <p:spPr bwMode="auto">
          <a:xfrm>
            <a:off x="2806700" y="3752850"/>
            <a:ext cx="817563" cy="619125"/>
          </a:xfrm>
          <a:prstGeom prst="rect">
            <a:avLst/>
          </a:prstGeom>
          <a:noFill/>
          <a:ln w="9525">
            <a:noFill/>
            <a:miter lim="800000"/>
            <a:headEnd/>
            <a:tailEnd/>
          </a:ln>
        </p:spPr>
      </p:pic>
      <p:pic>
        <p:nvPicPr>
          <p:cNvPr id="622647" name="Picture 55" descr="Image:Nitrogen-3D-vdW.png">
            <a:hlinkClick r:id="rId7"/>
          </p:cNvPr>
          <p:cNvPicPr>
            <a:picLocks noChangeAspect="1" noChangeArrowheads="1"/>
          </p:cNvPicPr>
          <p:nvPr/>
        </p:nvPicPr>
        <p:blipFill>
          <a:blip r:embed="rId8" cstate="print"/>
          <a:srcRect/>
          <a:stretch>
            <a:fillRect/>
          </a:stretch>
        </p:blipFill>
        <p:spPr bwMode="auto">
          <a:xfrm>
            <a:off x="2808288" y="4365625"/>
            <a:ext cx="817562" cy="619125"/>
          </a:xfrm>
          <a:prstGeom prst="rect">
            <a:avLst/>
          </a:prstGeom>
          <a:noFill/>
          <a:ln w="9525">
            <a:noFill/>
            <a:miter lim="800000"/>
            <a:headEnd/>
            <a:tailEnd/>
          </a:ln>
        </p:spPr>
      </p:pic>
      <p:grpSp>
        <p:nvGrpSpPr>
          <p:cNvPr id="5" name="Group 56"/>
          <p:cNvGrpSpPr>
            <a:grpSpLocks/>
          </p:cNvGrpSpPr>
          <p:nvPr/>
        </p:nvGrpSpPr>
        <p:grpSpPr bwMode="auto">
          <a:xfrm>
            <a:off x="4989513" y="4468813"/>
            <a:ext cx="404812" cy="295275"/>
            <a:chOff x="2623" y="3423"/>
            <a:chExt cx="696" cy="508"/>
          </a:xfrm>
        </p:grpSpPr>
        <p:sp>
          <p:nvSpPr>
            <p:cNvPr id="32838" name="Rectangle 57"/>
            <p:cNvSpPr>
              <a:spLocks noChangeArrowheads="1"/>
            </p:cNvSpPr>
            <p:nvPr/>
          </p:nvSpPr>
          <p:spPr bwMode="auto">
            <a:xfrm>
              <a:off x="2955" y="3451"/>
              <a:ext cx="56" cy="450"/>
            </a:xfrm>
            <a:prstGeom prst="rect">
              <a:avLst/>
            </a:prstGeom>
            <a:solidFill>
              <a:srgbClr val="8F8F8F"/>
            </a:solidFill>
            <a:ln w="9525">
              <a:noFill/>
              <a:miter lim="800000"/>
              <a:headEnd/>
              <a:tailEnd/>
            </a:ln>
          </p:spPr>
          <p:txBody>
            <a:bodyPr wrap="none" anchor="ctr"/>
            <a:lstStyle/>
            <a:p>
              <a:endParaRPr lang="en-US"/>
            </a:p>
          </p:txBody>
        </p:sp>
        <p:sp>
          <p:nvSpPr>
            <p:cNvPr id="622650" name="Freeform 58"/>
            <p:cNvSpPr>
              <a:spLocks/>
            </p:cNvSpPr>
            <p:nvPr/>
          </p:nvSpPr>
          <p:spPr bwMode="auto">
            <a:xfrm>
              <a:off x="2623" y="3423"/>
              <a:ext cx="696" cy="508"/>
            </a:xfrm>
            <a:custGeom>
              <a:avLst/>
              <a:gdLst/>
              <a:ahLst/>
              <a:cxnLst>
                <a:cxn ang="0">
                  <a:pos x="347" y="26"/>
                </a:cxn>
                <a:cxn ang="0">
                  <a:pos x="249" y="9"/>
                </a:cxn>
                <a:cxn ang="0">
                  <a:pos x="138" y="36"/>
                </a:cxn>
                <a:cxn ang="0">
                  <a:pos x="48" y="115"/>
                </a:cxn>
                <a:cxn ang="0">
                  <a:pos x="3" y="237"/>
                </a:cxn>
                <a:cxn ang="0">
                  <a:pos x="29" y="364"/>
                </a:cxn>
                <a:cxn ang="0">
                  <a:pos x="104" y="456"/>
                </a:cxn>
                <a:cxn ang="0">
                  <a:pos x="213" y="502"/>
                </a:cxn>
                <a:cxn ang="0">
                  <a:pos x="341" y="492"/>
                </a:cxn>
                <a:cxn ang="0">
                  <a:pos x="369" y="433"/>
                </a:cxn>
                <a:cxn ang="0">
                  <a:pos x="372" y="268"/>
                </a:cxn>
                <a:cxn ang="0">
                  <a:pos x="360" y="141"/>
                </a:cxn>
                <a:cxn ang="0">
                  <a:pos x="350" y="39"/>
                </a:cxn>
                <a:cxn ang="0">
                  <a:pos x="353" y="18"/>
                </a:cxn>
                <a:cxn ang="0">
                  <a:pos x="432" y="0"/>
                </a:cxn>
                <a:cxn ang="0">
                  <a:pos x="533" y="16"/>
                </a:cxn>
                <a:cxn ang="0">
                  <a:pos x="609" y="61"/>
                </a:cxn>
                <a:cxn ang="0">
                  <a:pos x="665" y="136"/>
                </a:cxn>
                <a:cxn ang="0">
                  <a:pos x="695" y="232"/>
                </a:cxn>
                <a:cxn ang="0">
                  <a:pos x="671" y="354"/>
                </a:cxn>
                <a:cxn ang="0">
                  <a:pos x="600" y="444"/>
                </a:cxn>
                <a:cxn ang="0">
                  <a:pos x="485" y="495"/>
                </a:cxn>
                <a:cxn ang="0">
                  <a:pos x="380" y="487"/>
                </a:cxn>
                <a:cxn ang="0">
                  <a:pos x="360" y="477"/>
                </a:cxn>
              </a:cxnLst>
              <a:rect l="0" t="0" r="r" b="b"/>
              <a:pathLst>
                <a:path w="696" h="508">
                  <a:moveTo>
                    <a:pt x="347" y="26"/>
                  </a:moveTo>
                  <a:cubicBezTo>
                    <a:pt x="331" y="23"/>
                    <a:pt x="284" y="7"/>
                    <a:pt x="249" y="9"/>
                  </a:cubicBezTo>
                  <a:cubicBezTo>
                    <a:pt x="214" y="11"/>
                    <a:pt x="171" y="18"/>
                    <a:pt x="138" y="36"/>
                  </a:cubicBezTo>
                  <a:cubicBezTo>
                    <a:pt x="105" y="54"/>
                    <a:pt x="70" y="82"/>
                    <a:pt x="48" y="115"/>
                  </a:cubicBezTo>
                  <a:cubicBezTo>
                    <a:pt x="26" y="148"/>
                    <a:pt x="6" y="196"/>
                    <a:pt x="3" y="237"/>
                  </a:cubicBezTo>
                  <a:cubicBezTo>
                    <a:pt x="0" y="278"/>
                    <a:pt x="12" y="328"/>
                    <a:pt x="29" y="364"/>
                  </a:cubicBezTo>
                  <a:cubicBezTo>
                    <a:pt x="46" y="400"/>
                    <a:pt x="73" y="433"/>
                    <a:pt x="104" y="456"/>
                  </a:cubicBezTo>
                  <a:cubicBezTo>
                    <a:pt x="135" y="479"/>
                    <a:pt x="174" y="496"/>
                    <a:pt x="213" y="502"/>
                  </a:cubicBezTo>
                  <a:cubicBezTo>
                    <a:pt x="252" y="508"/>
                    <a:pt x="315" y="503"/>
                    <a:pt x="341" y="492"/>
                  </a:cubicBezTo>
                  <a:cubicBezTo>
                    <a:pt x="367" y="481"/>
                    <a:pt x="364" y="470"/>
                    <a:pt x="369" y="433"/>
                  </a:cubicBezTo>
                  <a:cubicBezTo>
                    <a:pt x="374" y="396"/>
                    <a:pt x="374" y="317"/>
                    <a:pt x="372" y="268"/>
                  </a:cubicBezTo>
                  <a:cubicBezTo>
                    <a:pt x="370" y="219"/>
                    <a:pt x="364" y="179"/>
                    <a:pt x="360" y="141"/>
                  </a:cubicBezTo>
                  <a:cubicBezTo>
                    <a:pt x="356" y="103"/>
                    <a:pt x="351" y="59"/>
                    <a:pt x="350" y="39"/>
                  </a:cubicBezTo>
                  <a:cubicBezTo>
                    <a:pt x="349" y="19"/>
                    <a:pt x="339" y="24"/>
                    <a:pt x="353" y="18"/>
                  </a:cubicBezTo>
                  <a:cubicBezTo>
                    <a:pt x="367" y="12"/>
                    <a:pt x="402" y="0"/>
                    <a:pt x="432" y="0"/>
                  </a:cubicBezTo>
                  <a:cubicBezTo>
                    <a:pt x="462" y="0"/>
                    <a:pt x="504" y="6"/>
                    <a:pt x="533" y="16"/>
                  </a:cubicBezTo>
                  <a:cubicBezTo>
                    <a:pt x="562" y="26"/>
                    <a:pt x="587" y="41"/>
                    <a:pt x="609" y="61"/>
                  </a:cubicBezTo>
                  <a:cubicBezTo>
                    <a:pt x="631" y="81"/>
                    <a:pt x="651" y="108"/>
                    <a:pt x="665" y="136"/>
                  </a:cubicBezTo>
                  <a:cubicBezTo>
                    <a:pt x="679" y="164"/>
                    <a:pt x="694" y="196"/>
                    <a:pt x="695" y="232"/>
                  </a:cubicBezTo>
                  <a:cubicBezTo>
                    <a:pt x="696" y="268"/>
                    <a:pt x="687" y="319"/>
                    <a:pt x="671" y="354"/>
                  </a:cubicBezTo>
                  <a:cubicBezTo>
                    <a:pt x="655" y="389"/>
                    <a:pt x="631" y="421"/>
                    <a:pt x="600" y="444"/>
                  </a:cubicBezTo>
                  <a:cubicBezTo>
                    <a:pt x="569" y="467"/>
                    <a:pt x="522" y="488"/>
                    <a:pt x="485" y="495"/>
                  </a:cubicBezTo>
                  <a:cubicBezTo>
                    <a:pt x="448" y="502"/>
                    <a:pt x="401" y="490"/>
                    <a:pt x="380" y="487"/>
                  </a:cubicBezTo>
                  <a:cubicBezTo>
                    <a:pt x="359" y="484"/>
                    <a:pt x="363" y="479"/>
                    <a:pt x="360" y="477"/>
                  </a:cubicBezTo>
                </a:path>
              </a:pathLst>
            </a:custGeom>
            <a:gradFill rotWithShape="1">
              <a:gsLst>
                <a:gs pos="0">
                  <a:schemeClr val="bg1"/>
                </a:gs>
                <a:gs pos="100000">
                  <a:schemeClr val="bg1">
                    <a:gamma/>
                    <a:shade val="46275"/>
                    <a:invGamma/>
                  </a:schemeClr>
                </a:gs>
              </a:gsLst>
              <a:lin ang="2700000" scaled="1"/>
            </a:gradFill>
            <a:ln w="9525">
              <a:noFill/>
              <a:round/>
              <a:headEnd/>
              <a:tailEnd/>
            </a:ln>
            <a:effectLst/>
          </p:spPr>
          <p:txBody>
            <a:bodyPr/>
            <a:lstStyle/>
            <a:p>
              <a:pPr>
                <a:defRPr/>
              </a:pPr>
              <a:endParaRPr lang="en-US"/>
            </a:p>
          </p:txBody>
        </p:sp>
      </p:grpSp>
      <p:grpSp>
        <p:nvGrpSpPr>
          <p:cNvPr id="6" name="Group 59"/>
          <p:cNvGrpSpPr>
            <a:grpSpLocks/>
          </p:cNvGrpSpPr>
          <p:nvPr/>
        </p:nvGrpSpPr>
        <p:grpSpPr bwMode="auto">
          <a:xfrm>
            <a:off x="4627563" y="3963988"/>
            <a:ext cx="404812" cy="295275"/>
            <a:chOff x="2623" y="3423"/>
            <a:chExt cx="696" cy="508"/>
          </a:xfrm>
        </p:grpSpPr>
        <p:sp>
          <p:nvSpPr>
            <p:cNvPr id="32836" name="Rectangle 60"/>
            <p:cNvSpPr>
              <a:spLocks noChangeArrowheads="1"/>
            </p:cNvSpPr>
            <p:nvPr/>
          </p:nvSpPr>
          <p:spPr bwMode="auto">
            <a:xfrm>
              <a:off x="2955" y="3451"/>
              <a:ext cx="56" cy="450"/>
            </a:xfrm>
            <a:prstGeom prst="rect">
              <a:avLst/>
            </a:prstGeom>
            <a:solidFill>
              <a:srgbClr val="8F8F8F"/>
            </a:solidFill>
            <a:ln w="9525">
              <a:noFill/>
              <a:miter lim="800000"/>
              <a:headEnd/>
              <a:tailEnd/>
            </a:ln>
          </p:spPr>
          <p:txBody>
            <a:bodyPr wrap="none" anchor="ctr"/>
            <a:lstStyle/>
            <a:p>
              <a:endParaRPr lang="en-US"/>
            </a:p>
          </p:txBody>
        </p:sp>
        <p:sp>
          <p:nvSpPr>
            <p:cNvPr id="622653" name="Freeform 61"/>
            <p:cNvSpPr>
              <a:spLocks/>
            </p:cNvSpPr>
            <p:nvPr/>
          </p:nvSpPr>
          <p:spPr bwMode="auto">
            <a:xfrm>
              <a:off x="2623" y="3423"/>
              <a:ext cx="696" cy="508"/>
            </a:xfrm>
            <a:custGeom>
              <a:avLst/>
              <a:gdLst/>
              <a:ahLst/>
              <a:cxnLst>
                <a:cxn ang="0">
                  <a:pos x="347" y="26"/>
                </a:cxn>
                <a:cxn ang="0">
                  <a:pos x="249" y="9"/>
                </a:cxn>
                <a:cxn ang="0">
                  <a:pos x="138" y="36"/>
                </a:cxn>
                <a:cxn ang="0">
                  <a:pos x="48" y="115"/>
                </a:cxn>
                <a:cxn ang="0">
                  <a:pos x="3" y="237"/>
                </a:cxn>
                <a:cxn ang="0">
                  <a:pos x="29" y="364"/>
                </a:cxn>
                <a:cxn ang="0">
                  <a:pos x="104" y="456"/>
                </a:cxn>
                <a:cxn ang="0">
                  <a:pos x="213" y="502"/>
                </a:cxn>
                <a:cxn ang="0">
                  <a:pos x="341" y="492"/>
                </a:cxn>
                <a:cxn ang="0">
                  <a:pos x="369" y="433"/>
                </a:cxn>
                <a:cxn ang="0">
                  <a:pos x="372" y="268"/>
                </a:cxn>
                <a:cxn ang="0">
                  <a:pos x="360" y="141"/>
                </a:cxn>
                <a:cxn ang="0">
                  <a:pos x="350" y="39"/>
                </a:cxn>
                <a:cxn ang="0">
                  <a:pos x="353" y="18"/>
                </a:cxn>
                <a:cxn ang="0">
                  <a:pos x="432" y="0"/>
                </a:cxn>
                <a:cxn ang="0">
                  <a:pos x="533" y="16"/>
                </a:cxn>
                <a:cxn ang="0">
                  <a:pos x="609" y="61"/>
                </a:cxn>
                <a:cxn ang="0">
                  <a:pos x="665" y="136"/>
                </a:cxn>
                <a:cxn ang="0">
                  <a:pos x="695" y="232"/>
                </a:cxn>
                <a:cxn ang="0">
                  <a:pos x="671" y="354"/>
                </a:cxn>
                <a:cxn ang="0">
                  <a:pos x="600" y="444"/>
                </a:cxn>
                <a:cxn ang="0">
                  <a:pos x="485" y="495"/>
                </a:cxn>
                <a:cxn ang="0">
                  <a:pos x="380" y="487"/>
                </a:cxn>
                <a:cxn ang="0">
                  <a:pos x="360" y="477"/>
                </a:cxn>
              </a:cxnLst>
              <a:rect l="0" t="0" r="r" b="b"/>
              <a:pathLst>
                <a:path w="696" h="508">
                  <a:moveTo>
                    <a:pt x="347" y="26"/>
                  </a:moveTo>
                  <a:cubicBezTo>
                    <a:pt x="331" y="23"/>
                    <a:pt x="284" y="7"/>
                    <a:pt x="249" y="9"/>
                  </a:cubicBezTo>
                  <a:cubicBezTo>
                    <a:pt x="214" y="11"/>
                    <a:pt x="171" y="18"/>
                    <a:pt x="138" y="36"/>
                  </a:cubicBezTo>
                  <a:cubicBezTo>
                    <a:pt x="105" y="54"/>
                    <a:pt x="70" y="82"/>
                    <a:pt x="48" y="115"/>
                  </a:cubicBezTo>
                  <a:cubicBezTo>
                    <a:pt x="26" y="148"/>
                    <a:pt x="6" y="196"/>
                    <a:pt x="3" y="237"/>
                  </a:cubicBezTo>
                  <a:cubicBezTo>
                    <a:pt x="0" y="278"/>
                    <a:pt x="12" y="328"/>
                    <a:pt x="29" y="364"/>
                  </a:cubicBezTo>
                  <a:cubicBezTo>
                    <a:pt x="46" y="400"/>
                    <a:pt x="73" y="433"/>
                    <a:pt x="104" y="456"/>
                  </a:cubicBezTo>
                  <a:cubicBezTo>
                    <a:pt x="135" y="479"/>
                    <a:pt x="174" y="496"/>
                    <a:pt x="213" y="502"/>
                  </a:cubicBezTo>
                  <a:cubicBezTo>
                    <a:pt x="252" y="508"/>
                    <a:pt x="315" y="503"/>
                    <a:pt x="341" y="492"/>
                  </a:cubicBezTo>
                  <a:cubicBezTo>
                    <a:pt x="367" y="481"/>
                    <a:pt x="364" y="470"/>
                    <a:pt x="369" y="433"/>
                  </a:cubicBezTo>
                  <a:cubicBezTo>
                    <a:pt x="374" y="396"/>
                    <a:pt x="374" y="317"/>
                    <a:pt x="372" y="268"/>
                  </a:cubicBezTo>
                  <a:cubicBezTo>
                    <a:pt x="370" y="219"/>
                    <a:pt x="364" y="179"/>
                    <a:pt x="360" y="141"/>
                  </a:cubicBezTo>
                  <a:cubicBezTo>
                    <a:pt x="356" y="103"/>
                    <a:pt x="351" y="59"/>
                    <a:pt x="350" y="39"/>
                  </a:cubicBezTo>
                  <a:cubicBezTo>
                    <a:pt x="349" y="19"/>
                    <a:pt x="339" y="24"/>
                    <a:pt x="353" y="18"/>
                  </a:cubicBezTo>
                  <a:cubicBezTo>
                    <a:pt x="367" y="12"/>
                    <a:pt x="402" y="0"/>
                    <a:pt x="432" y="0"/>
                  </a:cubicBezTo>
                  <a:cubicBezTo>
                    <a:pt x="462" y="0"/>
                    <a:pt x="504" y="6"/>
                    <a:pt x="533" y="16"/>
                  </a:cubicBezTo>
                  <a:cubicBezTo>
                    <a:pt x="562" y="26"/>
                    <a:pt x="587" y="41"/>
                    <a:pt x="609" y="61"/>
                  </a:cubicBezTo>
                  <a:cubicBezTo>
                    <a:pt x="631" y="81"/>
                    <a:pt x="651" y="108"/>
                    <a:pt x="665" y="136"/>
                  </a:cubicBezTo>
                  <a:cubicBezTo>
                    <a:pt x="679" y="164"/>
                    <a:pt x="694" y="196"/>
                    <a:pt x="695" y="232"/>
                  </a:cubicBezTo>
                  <a:cubicBezTo>
                    <a:pt x="696" y="268"/>
                    <a:pt x="687" y="319"/>
                    <a:pt x="671" y="354"/>
                  </a:cubicBezTo>
                  <a:cubicBezTo>
                    <a:pt x="655" y="389"/>
                    <a:pt x="631" y="421"/>
                    <a:pt x="600" y="444"/>
                  </a:cubicBezTo>
                  <a:cubicBezTo>
                    <a:pt x="569" y="467"/>
                    <a:pt x="522" y="488"/>
                    <a:pt x="485" y="495"/>
                  </a:cubicBezTo>
                  <a:cubicBezTo>
                    <a:pt x="448" y="502"/>
                    <a:pt x="401" y="490"/>
                    <a:pt x="380" y="487"/>
                  </a:cubicBezTo>
                  <a:cubicBezTo>
                    <a:pt x="359" y="484"/>
                    <a:pt x="363" y="479"/>
                    <a:pt x="360" y="477"/>
                  </a:cubicBezTo>
                </a:path>
              </a:pathLst>
            </a:custGeom>
            <a:gradFill rotWithShape="1">
              <a:gsLst>
                <a:gs pos="0">
                  <a:schemeClr val="bg1"/>
                </a:gs>
                <a:gs pos="100000">
                  <a:schemeClr val="bg1">
                    <a:gamma/>
                    <a:shade val="46275"/>
                    <a:invGamma/>
                  </a:schemeClr>
                </a:gs>
              </a:gsLst>
              <a:lin ang="2700000" scaled="1"/>
            </a:gradFill>
            <a:ln w="9525">
              <a:noFill/>
              <a:round/>
              <a:headEnd/>
              <a:tailEnd/>
            </a:ln>
            <a:effectLst/>
          </p:spPr>
          <p:txBody>
            <a:bodyPr/>
            <a:lstStyle/>
            <a:p>
              <a:pPr>
                <a:defRPr/>
              </a:pPr>
              <a:endParaRPr lang="en-US"/>
            </a:p>
          </p:txBody>
        </p:sp>
      </p:grpSp>
      <p:grpSp>
        <p:nvGrpSpPr>
          <p:cNvPr id="7" name="Group 62"/>
          <p:cNvGrpSpPr>
            <a:grpSpLocks/>
          </p:cNvGrpSpPr>
          <p:nvPr/>
        </p:nvGrpSpPr>
        <p:grpSpPr bwMode="auto">
          <a:xfrm>
            <a:off x="5459413" y="3967163"/>
            <a:ext cx="404812" cy="295275"/>
            <a:chOff x="2623" y="3423"/>
            <a:chExt cx="696" cy="508"/>
          </a:xfrm>
        </p:grpSpPr>
        <p:sp>
          <p:nvSpPr>
            <p:cNvPr id="32834" name="Rectangle 63"/>
            <p:cNvSpPr>
              <a:spLocks noChangeArrowheads="1"/>
            </p:cNvSpPr>
            <p:nvPr/>
          </p:nvSpPr>
          <p:spPr bwMode="auto">
            <a:xfrm>
              <a:off x="2955" y="3451"/>
              <a:ext cx="56" cy="450"/>
            </a:xfrm>
            <a:prstGeom prst="rect">
              <a:avLst/>
            </a:prstGeom>
            <a:solidFill>
              <a:srgbClr val="8F8F8F"/>
            </a:solidFill>
            <a:ln w="9525">
              <a:noFill/>
              <a:miter lim="800000"/>
              <a:headEnd/>
              <a:tailEnd/>
            </a:ln>
          </p:spPr>
          <p:txBody>
            <a:bodyPr wrap="none" anchor="ctr"/>
            <a:lstStyle/>
            <a:p>
              <a:endParaRPr lang="en-US"/>
            </a:p>
          </p:txBody>
        </p:sp>
        <p:sp>
          <p:nvSpPr>
            <p:cNvPr id="622656" name="Freeform 64"/>
            <p:cNvSpPr>
              <a:spLocks/>
            </p:cNvSpPr>
            <p:nvPr/>
          </p:nvSpPr>
          <p:spPr bwMode="auto">
            <a:xfrm>
              <a:off x="2623" y="3423"/>
              <a:ext cx="696" cy="508"/>
            </a:xfrm>
            <a:custGeom>
              <a:avLst/>
              <a:gdLst/>
              <a:ahLst/>
              <a:cxnLst>
                <a:cxn ang="0">
                  <a:pos x="347" y="26"/>
                </a:cxn>
                <a:cxn ang="0">
                  <a:pos x="249" y="9"/>
                </a:cxn>
                <a:cxn ang="0">
                  <a:pos x="138" y="36"/>
                </a:cxn>
                <a:cxn ang="0">
                  <a:pos x="48" y="115"/>
                </a:cxn>
                <a:cxn ang="0">
                  <a:pos x="3" y="237"/>
                </a:cxn>
                <a:cxn ang="0">
                  <a:pos x="29" y="364"/>
                </a:cxn>
                <a:cxn ang="0">
                  <a:pos x="104" y="456"/>
                </a:cxn>
                <a:cxn ang="0">
                  <a:pos x="213" y="502"/>
                </a:cxn>
                <a:cxn ang="0">
                  <a:pos x="341" y="492"/>
                </a:cxn>
                <a:cxn ang="0">
                  <a:pos x="369" y="433"/>
                </a:cxn>
                <a:cxn ang="0">
                  <a:pos x="372" y="268"/>
                </a:cxn>
                <a:cxn ang="0">
                  <a:pos x="360" y="141"/>
                </a:cxn>
                <a:cxn ang="0">
                  <a:pos x="350" y="39"/>
                </a:cxn>
                <a:cxn ang="0">
                  <a:pos x="353" y="18"/>
                </a:cxn>
                <a:cxn ang="0">
                  <a:pos x="432" y="0"/>
                </a:cxn>
                <a:cxn ang="0">
                  <a:pos x="533" y="16"/>
                </a:cxn>
                <a:cxn ang="0">
                  <a:pos x="609" y="61"/>
                </a:cxn>
                <a:cxn ang="0">
                  <a:pos x="665" y="136"/>
                </a:cxn>
                <a:cxn ang="0">
                  <a:pos x="695" y="232"/>
                </a:cxn>
                <a:cxn ang="0">
                  <a:pos x="671" y="354"/>
                </a:cxn>
                <a:cxn ang="0">
                  <a:pos x="600" y="444"/>
                </a:cxn>
                <a:cxn ang="0">
                  <a:pos x="485" y="495"/>
                </a:cxn>
                <a:cxn ang="0">
                  <a:pos x="380" y="487"/>
                </a:cxn>
                <a:cxn ang="0">
                  <a:pos x="360" y="477"/>
                </a:cxn>
              </a:cxnLst>
              <a:rect l="0" t="0" r="r" b="b"/>
              <a:pathLst>
                <a:path w="696" h="508">
                  <a:moveTo>
                    <a:pt x="347" y="26"/>
                  </a:moveTo>
                  <a:cubicBezTo>
                    <a:pt x="331" y="23"/>
                    <a:pt x="284" y="7"/>
                    <a:pt x="249" y="9"/>
                  </a:cubicBezTo>
                  <a:cubicBezTo>
                    <a:pt x="214" y="11"/>
                    <a:pt x="171" y="18"/>
                    <a:pt x="138" y="36"/>
                  </a:cubicBezTo>
                  <a:cubicBezTo>
                    <a:pt x="105" y="54"/>
                    <a:pt x="70" y="82"/>
                    <a:pt x="48" y="115"/>
                  </a:cubicBezTo>
                  <a:cubicBezTo>
                    <a:pt x="26" y="148"/>
                    <a:pt x="6" y="196"/>
                    <a:pt x="3" y="237"/>
                  </a:cubicBezTo>
                  <a:cubicBezTo>
                    <a:pt x="0" y="278"/>
                    <a:pt x="12" y="328"/>
                    <a:pt x="29" y="364"/>
                  </a:cubicBezTo>
                  <a:cubicBezTo>
                    <a:pt x="46" y="400"/>
                    <a:pt x="73" y="433"/>
                    <a:pt x="104" y="456"/>
                  </a:cubicBezTo>
                  <a:cubicBezTo>
                    <a:pt x="135" y="479"/>
                    <a:pt x="174" y="496"/>
                    <a:pt x="213" y="502"/>
                  </a:cubicBezTo>
                  <a:cubicBezTo>
                    <a:pt x="252" y="508"/>
                    <a:pt x="315" y="503"/>
                    <a:pt x="341" y="492"/>
                  </a:cubicBezTo>
                  <a:cubicBezTo>
                    <a:pt x="367" y="481"/>
                    <a:pt x="364" y="470"/>
                    <a:pt x="369" y="433"/>
                  </a:cubicBezTo>
                  <a:cubicBezTo>
                    <a:pt x="374" y="396"/>
                    <a:pt x="374" y="317"/>
                    <a:pt x="372" y="268"/>
                  </a:cubicBezTo>
                  <a:cubicBezTo>
                    <a:pt x="370" y="219"/>
                    <a:pt x="364" y="179"/>
                    <a:pt x="360" y="141"/>
                  </a:cubicBezTo>
                  <a:cubicBezTo>
                    <a:pt x="356" y="103"/>
                    <a:pt x="351" y="59"/>
                    <a:pt x="350" y="39"/>
                  </a:cubicBezTo>
                  <a:cubicBezTo>
                    <a:pt x="349" y="19"/>
                    <a:pt x="339" y="24"/>
                    <a:pt x="353" y="18"/>
                  </a:cubicBezTo>
                  <a:cubicBezTo>
                    <a:pt x="367" y="12"/>
                    <a:pt x="402" y="0"/>
                    <a:pt x="432" y="0"/>
                  </a:cubicBezTo>
                  <a:cubicBezTo>
                    <a:pt x="462" y="0"/>
                    <a:pt x="504" y="6"/>
                    <a:pt x="533" y="16"/>
                  </a:cubicBezTo>
                  <a:cubicBezTo>
                    <a:pt x="562" y="26"/>
                    <a:pt x="587" y="41"/>
                    <a:pt x="609" y="61"/>
                  </a:cubicBezTo>
                  <a:cubicBezTo>
                    <a:pt x="631" y="81"/>
                    <a:pt x="651" y="108"/>
                    <a:pt x="665" y="136"/>
                  </a:cubicBezTo>
                  <a:cubicBezTo>
                    <a:pt x="679" y="164"/>
                    <a:pt x="694" y="196"/>
                    <a:pt x="695" y="232"/>
                  </a:cubicBezTo>
                  <a:cubicBezTo>
                    <a:pt x="696" y="268"/>
                    <a:pt x="687" y="319"/>
                    <a:pt x="671" y="354"/>
                  </a:cubicBezTo>
                  <a:cubicBezTo>
                    <a:pt x="655" y="389"/>
                    <a:pt x="631" y="421"/>
                    <a:pt x="600" y="444"/>
                  </a:cubicBezTo>
                  <a:cubicBezTo>
                    <a:pt x="569" y="467"/>
                    <a:pt x="522" y="488"/>
                    <a:pt x="485" y="495"/>
                  </a:cubicBezTo>
                  <a:cubicBezTo>
                    <a:pt x="448" y="502"/>
                    <a:pt x="401" y="490"/>
                    <a:pt x="380" y="487"/>
                  </a:cubicBezTo>
                  <a:cubicBezTo>
                    <a:pt x="359" y="484"/>
                    <a:pt x="363" y="479"/>
                    <a:pt x="360" y="477"/>
                  </a:cubicBezTo>
                </a:path>
              </a:pathLst>
            </a:custGeom>
            <a:gradFill rotWithShape="1">
              <a:gsLst>
                <a:gs pos="0">
                  <a:schemeClr val="bg1"/>
                </a:gs>
                <a:gs pos="100000">
                  <a:schemeClr val="bg1">
                    <a:gamma/>
                    <a:shade val="46275"/>
                    <a:invGamma/>
                  </a:schemeClr>
                </a:gs>
              </a:gsLst>
              <a:lin ang="2700000" scaled="1"/>
            </a:gradFill>
            <a:ln w="9525">
              <a:noFill/>
              <a:round/>
              <a:headEnd/>
              <a:tailEnd/>
            </a:ln>
            <a:effectLst/>
          </p:spPr>
          <p:txBody>
            <a:bodyPr/>
            <a:lstStyle/>
            <a:p>
              <a:pPr>
                <a:defRPr/>
              </a:pPr>
              <a:endParaRPr lang="en-US"/>
            </a:p>
          </p:txBody>
        </p:sp>
      </p:grpSp>
      <p:pic>
        <p:nvPicPr>
          <p:cNvPr id="622657" name="Picture 65" descr="Image:Nitrogen-3D-vdW.png">
            <a:hlinkClick r:id="rId7"/>
          </p:cNvPr>
          <p:cNvPicPr>
            <a:picLocks noChangeAspect="1" noChangeArrowheads="1"/>
          </p:cNvPicPr>
          <p:nvPr/>
        </p:nvPicPr>
        <p:blipFill>
          <a:blip r:embed="rId8" cstate="print"/>
          <a:srcRect/>
          <a:stretch>
            <a:fillRect/>
          </a:stretch>
        </p:blipFill>
        <p:spPr bwMode="auto">
          <a:xfrm>
            <a:off x="2767013" y="5340350"/>
            <a:ext cx="817562" cy="619125"/>
          </a:xfrm>
          <a:prstGeom prst="rect">
            <a:avLst/>
          </a:prstGeom>
          <a:noFill/>
          <a:ln w="9525">
            <a:noFill/>
            <a:miter lim="800000"/>
            <a:headEnd/>
            <a:tailEnd/>
          </a:ln>
        </p:spPr>
      </p:pic>
      <p:pic>
        <p:nvPicPr>
          <p:cNvPr id="622658" name="Picture 66" descr="Image:Ammonia-3D-vdW.png">
            <a:hlinkClick r:id="rId5"/>
          </p:cNvPr>
          <p:cNvPicPr>
            <a:picLocks noChangeAspect="1" noChangeArrowheads="1"/>
          </p:cNvPicPr>
          <p:nvPr/>
        </p:nvPicPr>
        <p:blipFill>
          <a:blip r:embed="rId6" cstate="print"/>
          <a:srcRect/>
          <a:stretch>
            <a:fillRect/>
          </a:stretch>
        </p:blipFill>
        <p:spPr bwMode="auto">
          <a:xfrm>
            <a:off x="6437313" y="5254625"/>
            <a:ext cx="762000" cy="641350"/>
          </a:xfrm>
          <a:prstGeom prst="rect">
            <a:avLst/>
          </a:prstGeom>
          <a:noFill/>
          <a:ln w="9525">
            <a:noFill/>
            <a:miter lim="800000"/>
            <a:headEnd/>
            <a:tailEnd/>
          </a:ln>
        </p:spPr>
      </p:pic>
      <p:pic>
        <p:nvPicPr>
          <p:cNvPr id="622659" name="Picture 67" descr="Image:Ammonia-3D-vdW.png">
            <a:hlinkClick r:id="rId5"/>
          </p:cNvPr>
          <p:cNvPicPr>
            <a:picLocks noChangeAspect="1" noChangeArrowheads="1"/>
          </p:cNvPicPr>
          <p:nvPr/>
        </p:nvPicPr>
        <p:blipFill>
          <a:blip r:embed="rId6" cstate="print"/>
          <a:srcRect/>
          <a:stretch>
            <a:fillRect/>
          </a:stretch>
        </p:blipFill>
        <p:spPr bwMode="auto">
          <a:xfrm>
            <a:off x="7251700" y="5264150"/>
            <a:ext cx="762000" cy="641350"/>
          </a:xfrm>
          <a:prstGeom prst="rect">
            <a:avLst/>
          </a:prstGeom>
          <a:noFill/>
          <a:ln w="9525">
            <a:noFill/>
            <a:miter lim="800000"/>
            <a:headEnd/>
            <a:tailEnd/>
          </a:ln>
        </p:spPr>
      </p:pic>
      <p:sp>
        <p:nvSpPr>
          <p:cNvPr id="622660" name="Text Box 68"/>
          <p:cNvSpPr txBox="1">
            <a:spLocks noChangeArrowheads="1"/>
          </p:cNvSpPr>
          <p:nvPr/>
        </p:nvSpPr>
        <p:spPr bwMode="auto">
          <a:xfrm>
            <a:off x="2646363" y="5973763"/>
            <a:ext cx="1203325" cy="274637"/>
          </a:xfrm>
          <a:prstGeom prst="rect">
            <a:avLst/>
          </a:prstGeom>
          <a:noFill/>
          <a:ln w="9525">
            <a:noFill/>
            <a:miter lim="800000"/>
            <a:headEnd/>
            <a:tailEnd/>
          </a:ln>
        </p:spPr>
        <p:txBody>
          <a:bodyPr wrap="none">
            <a:spAutoFit/>
          </a:bodyPr>
          <a:lstStyle/>
          <a:p>
            <a:pPr algn="ctr"/>
            <a:r>
              <a:rPr lang="en-US" sz="1200"/>
              <a:t>1 molecules N</a:t>
            </a:r>
            <a:r>
              <a:rPr lang="en-US" sz="1200" baseline="-25000"/>
              <a:t>2</a:t>
            </a:r>
          </a:p>
        </p:txBody>
      </p:sp>
      <p:sp>
        <p:nvSpPr>
          <p:cNvPr id="622661" name="Text Box 69"/>
          <p:cNvSpPr txBox="1">
            <a:spLocks noChangeArrowheads="1"/>
          </p:cNvSpPr>
          <p:nvPr/>
        </p:nvSpPr>
        <p:spPr bwMode="auto">
          <a:xfrm>
            <a:off x="4713288" y="5978525"/>
            <a:ext cx="1203325" cy="274638"/>
          </a:xfrm>
          <a:prstGeom prst="rect">
            <a:avLst/>
          </a:prstGeom>
          <a:noFill/>
          <a:ln w="9525">
            <a:noFill/>
            <a:miter lim="800000"/>
            <a:headEnd/>
            <a:tailEnd/>
          </a:ln>
        </p:spPr>
        <p:txBody>
          <a:bodyPr wrap="none">
            <a:spAutoFit/>
          </a:bodyPr>
          <a:lstStyle/>
          <a:p>
            <a:pPr algn="ctr"/>
            <a:r>
              <a:rPr lang="en-US" sz="1200"/>
              <a:t>0 molecules H</a:t>
            </a:r>
            <a:r>
              <a:rPr lang="en-US" sz="1200" baseline="-25000"/>
              <a:t>2</a:t>
            </a:r>
          </a:p>
        </p:txBody>
      </p:sp>
      <p:sp>
        <p:nvSpPr>
          <p:cNvPr id="622662" name="Text Box 70"/>
          <p:cNvSpPr txBox="1">
            <a:spLocks noChangeArrowheads="1"/>
          </p:cNvSpPr>
          <p:nvPr/>
        </p:nvSpPr>
        <p:spPr bwMode="auto">
          <a:xfrm>
            <a:off x="6583363" y="5978525"/>
            <a:ext cx="1312862" cy="274638"/>
          </a:xfrm>
          <a:prstGeom prst="rect">
            <a:avLst/>
          </a:prstGeom>
          <a:noFill/>
          <a:ln w="9525">
            <a:noFill/>
            <a:miter lim="800000"/>
            <a:headEnd/>
            <a:tailEnd/>
          </a:ln>
        </p:spPr>
        <p:txBody>
          <a:bodyPr wrap="none">
            <a:spAutoFit/>
          </a:bodyPr>
          <a:lstStyle/>
          <a:p>
            <a:pPr algn="ctr"/>
            <a:r>
              <a:rPr lang="en-US" sz="1200"/>
              <a:t>2 molecules NH</a:t>
            </a:r>
            <a:r>
              <a:rPr lang="en-US" sz="1200" baseline="-25000"/>
              <a:t>3</a:t>
            </a:r>
          </a:p>
        </p:txBody>
      </p:sp>
      <p:sp>
        <p:nvSpPr>
          <p:cNvPr id="622663" name="Text Box 71"/>
          <p:cNvSpPr txBox="1">
            <a:spLocks noChangeArrowheads="1"/>
          </p:cNvSpPr>
          <p:nvPr/>
        </p:nvSpPr>
        <p:spPr bwMode="auto">
          <a:xfrm>
            <a:off x="987425" y="4341813"/>
            <a:ext cx="1484313" cy="304800"/>
          </a:xfrm>
          <a:prstGeom prst="rect">
            <a:avLst/>
          </a:prstGeom>
          <a:noFill/>
          <a:ln w="9525">
            <a:noFill/>
            <a:miter lim="800000"/>
            <a:headEnd/>
            <a:tailEnd/>
          </a:ln>
        </p:spPr>
        <p:txBody>
          <a:bodyPr wrap="none">
            <a:spAutoFit/>
          </a:bodyPr>
          <a:lstStyle/>
          <a:p>
            <a:pPr algn="ctr"/>
            <a:r>
              <a:rPr lang="en-US" b="1"/>
              <a:t>Before reaction</a:t>
            </a:r>
            <a:endParaRPr lang="en-US" b="1" baseline="-25000"/>
          </a:p>
        </p:txBody>
      </p:sp>
      <p:sp>
        <p:nvSpPr>
          <p:cNvPr id="622664" name="Text Box 72"/>
          <p:cNvSpPr txBox="1">
            <a:spLocks noChangeArrowheads="1"/>
          </p:cNvSpPr>
          <p:nvPr/>
        </p:nvSpPr>
        <p:spPr bwMode="auto">
          <a:xfrm>
            <a:off x="1062038" y="5370513"/>
            <a:ext cx="1336675" cy="304800"/>
          </a:xfrm>
          <a:prstGeom prst="rect">
            <a:avLst/>
          </a:prstGeom>
          <a:noFill/>
          <a:ln w="9525">
            <a:noFill/>
            <a:miter lim="800000"/>
            <a:headEnd/>
            <a:tailEnd/>
          </a:ln>
        </p:spPr>
        <p:txBody>
          <a:bodyPr wrap="none">
            <a:spAutoFit/>
          </a:bodyPr>
          <a:lstStyle/>
          <a:p>
            <a:pPr algn="ctr"/>
            <a:r>
              <a:rPr lang="en-US" b="1"/>
              <a:t>After reaction</a:t>
            </a:r>
            <a:endParaRPr lang="en-US" b="1" baseline="-25000"/>
          </a:p>
        </p:txBody>
      </p:sp>
      <p:sp>
        <p:nvSpPr>
          <p:cNvPr id="622665" name="Line 73"/>
          <p:cNvSpPr>
            <a:spLocks noChangeShapeType="1"/>
          </p:cNvSpPr>
          <p:nvPr/>
        </p:nvSpPr>
        <p:spPr bwMode="auto">
          <a:xfrm>
            <a:off x="917575" y="5240338"/>
            <a:ext cx="7199313" cy="0"/>
          </a:xfrm>
          <a:prstGeom prst="line">
            <a:avLst/>
          </a:prstGeom>
          <a:noFill/>
          <a:ln w="19050">
            <a:solidFill>
              <a:srgbClr val="C0C0C0"/>
            </a:solidFill>
            <a:round/>
            <a:headEnd/>
            <a:tailEnd/>
          </a:ln>
        </p:spPr>
        <p:txBody>
          <a:bodyPr/>
          <a:lstStyle/>
          <a:p>
            <a:endParaRPr lang="en-US"/>
          </a:p>
        </p:txBody>
      </p:sp>
      <p:sp>
        <p:nvSpPr>
          <p:cNvPr id="622666" name="Line 74"/>
          <p:cNvSpPr>
            <a:spLocks noChangeShapeType="1"/>
          </p:cNvSpPr>
          <p:nvPr/>
        </p:nvSpPr>
        <p:spPr bwMode="auto">
          <a:xfrm rot="5400000">
            <a:off x="1833562" y="4478338"/>
            <a:ext cx="1470025" cy="0"/>
          </a:xfrm>
          <a:prstGeom prst="line">
            <a:avLst/>
          </a:prstGeom>
          <a:noFill/>
          <a:ln w="19050">
            <a:solidFill>
              <a:srgbClr val="C0C0C0"/>
            </a:solidFill>
            <a:round/>
            <a:headEnd/>
            <a:tailEnd/>
          </a:ln>
        </p:spPr>
        <p:txBody>
          <a:bodyPr/>
          <a:lstStyle/>
          <a:p>
            <a:endParaRPr lang="en-US"/>
          </a:p>
        </p:txBody>
      </p:sp>
      <p:sp>
        <p:nvSpPr>
          <p:cNvPr id="622667" name="Line 75"/>
          <p:cNvSpPr>
            <a:spLocks noChangeShapeType="1"/>
          </p:cNvSpPr>
          <p:nvPr/>
        </p:nvSpPr>
        <p:spPr bwMode="auto">
          <a:xfrm rot="5400000">
            <a:off x="5545137" y="4478338"/>
            <a:ext cx="1470025" cy="0"/>
          </a:xfrm>
          <a:prstGeom prst="line">
            <a:avLst/>
          </a:prstGeom>
          <a:noFill/>
          <a:ln w="19050">
            <a:solidFill>
              <a:srgbClr val="C0C0C0"/>
            </a:solidFill>
            <a:round/>
            <a:headEnd/>
            <a:tailEnd/>
          </a:ln>
        </p:spPr>
        <p:txBody>
          <a:bodyPr/>
          <a:lstStyle/>
          <a:p>
            <a:endParaRPr lang="en-US"/>
          </a:p>
        </p:txBody>
      </p:sp>
      <p:sp>
        <p:nvSpPr>
          <p:cNvPr id="622668" name="Line 76"/>
          <p:cNvSpPr>
            <a:spLocks noChangeShapeType="1"/>
          </p:cNvSpPr>
          <p:nvPr/>
        </p:nvSpPr>
        <p:spPr bwMode="auto">
          <a:xfrm rot="5400000">
            <a:off x="2089944" y="5763419"/>
            <a:ext cx="957262" cy="0"/>
          </a:xfrm>
          <a:prstGeom prst="line">
            <a:avLst/>
          </a:prstGeom>
          <a:noFill/>
          <a:ln w="19050">
            <a:solidFill>
              <a:srgbClr val="C0C0C0"/>
            </a:solidFill>
            <a:round/>
            <a:headEnd/>
            <a:tailEnd/>
          </a:ln>
        </p:spPr>
        <p:txBody>
          <a:bodyPr/>
          <a:lstStyle/>
          <a:p>
            <a:endParaRPr lang="en-US"/>
          </a:p>
        </p:txBody>
      </p:sp>
      <p:sp>
        <p:nvSpPr>
          <p:cNvPr id="622669" name="Line 77"/>
          <p:cNvSpPr>
            <a:spLocks noChangeShapeType="1"/>
          </p:cNvSpPr>
          <p:nvPr/>
        </p:nvSpPr>
        <p:spPr bwMode="auto">
          <a:xfrm rot="5400000">
            <a:off x="5801519" y="5763419"/>
            <a:ext cx="957262" cy="0"/>
          </a:xfrm>
          <a:prstGeom prst="line">
            <a:avLst/>
          </a:prstGeom>
          <a:noFill/>
          <a:ln w="19050">
            <a:solidFill>
              <a:srgbClr val="C0C0C0"/>
            </a:solidFill>
            <a:round/>
            <a:headEnd/>
            <a:tailEnd/>
          </a:ln>
        </p:spPr>
        <p:txBody>
          <a:bodyP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2617"/>
                                        </p:tgtEl>
                                        <p:attrNameLst>
                                          <p:attrName>style.visibility</p:attrName>
                                        </p:attrNameLst>
                                      </p:cBhvr>
                                      <p:to>
                                        <p:strVal val="visible"/>
                                      </p:to>
                                    </p:set>
                                    <p:animEffect transition="in" filter="fade">
                                      <p:cBhvr>
                                        <p:cTn id="7" dur="2000"/>
                                        <p:tgtEl>
                                          <p:spTgt spid="6226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2620"/>
                                        </p:tgtEl>
                                        <p:attrNameLst>
                                          <p:attrName>style.visibility</p:attrName>
                                        </p:attrNameLst>
                                      </p:cBhvr>
                                      <p:to>
                                        <p:strVal val="visible"/>
                                      </p:to>
                                    </p:set>
                                    <p:animEffect transition="in" filter="fade">
                                      <p:cBhvr>
                                        <p:cTn id="10" dur="2000"/>
                                        <p:tgtEl>
                                          <p:spTgt spid="6226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22625"/>
                                        </p:tgtEl>
                                        <p:attrNameLst>
                                          <p:attrName>style.visibility</p:attrName>
                                        </p:attrNameLst>
                                      </p:cBhvr>
                                      <p:to>
                                        <p:strVal val="visible"/>
                                      </p:to>
                                    </p:set>
                                    <p:animEffect transition="in" filter="fade">
                                      <p:cBhvr>
                                        <p:cTn id="13" dur="2000"/>
                                        <p:tgtEl>
                                          <p:spTgt spid="6226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22626"/>
                                        </p:tgtEl>
                                        <p:attrNameLst>
                                          <p:attrName>style.visibility</p:attrName>
                                        </p:attrNameLst>
                                      </p:cBhvr>
                                      <p:to>
                                        <p:strVal val="visible"/>
                                      </p:to>
                                    </p:set>
                                    <p:animEffect transition="in" filter="fade">
                                      <p:cBhvr>
                                        <p:cTn id="16" dur="2000"/>
                                        <p:tgtEl>
                                          <p:spTgt spid="6226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22627"/>
                                        </p:tgtEl>
                                        <p:attrNameLst>
                                          <p:attrName>style.visibility</p:attrName>
                                        </p:attrNameLst>
                                      </p:cBhvr>
                                      <p:to>
                                        <p:strVal val="visible"/>
                                      </p:to>
                                    </p:set>
                                    <p:animEffect transition="in" filter="fade">
                                      <p:cBhvr>
                                        <p:cTn id="19" dur="2000"/>
                                        <p:tgtEl>
                                          <p:spTgt spid="6226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22635"/>
                                        </p:tgtEl>
                                        <p:attrNameLst>
                                          <p:attrName>style.visibility</p:attrName>
                                        </p:attrNameLst>
                                      </p:cBhvr>
                                      <p:to>
                                        <p:strVal val="visible"/>
                                      </p:to>
                                    </p:set>
                                    <p:animEffect transition="in" filter="fade">
                                      <p:cBhvr>
                                        <p:cTn id="22" dur="2000"/>
                                        <p:tgtEl>
                                          <p:spTgt spid="6226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22636"/>
                                        </p:tgtEl>
                                        <p:attrNameLst>
                                          <p:attrName>style.visibility</p:attrName>
                                        </p:attrNameLst>
                                      </p:cBhvr>
                                      <p:to>
                                        <p:strVal val="visible"/>
                                      </p:to>
                                    </p:set>
                                    <p:animEffect transition="in" filter="fade">
                                      <p:cBhvr>
                                        <p:cTn id="25" dur="2000"/>
                                        <p:tgtEl>
                                          <p:spTgt spid="6226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2639"/>
                                        </p:tgtEl>
                                        <p:attrNameLst>
                                          <p:attrName>style.visibility</p:attrName>
                                        </p:attrNameLst>
                                      </p:cBhvr>
                                      <p:to>
                                        <p:strVal val="visible"/>
                                      </p:to>
                                    </p:set>
                                    <p:animEffect transition="in" filter="fade">
                                      <p:cBhvr>
                                        <p:cTn id="28" dur="2000"/>
                                        <p:tgtEl>
                                          <p:spTgt spid="62263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22640"/>
                                        </p:tgtEl>
                                        <p:attrNameLst>
                                          <p:attrName>style.visibility</p:attrName>
                                        </p:attrNameLst>
                                      </p:cBhvr>
                                      <p:to>
                                        <p:strVal val="visible"/>
                                      </p:to>
                                    </p:set>
                                    <p:animEffect transition="in" filter="fade">
                                      <p:cBhvr>
                                        <p:cTn id="31" dur="2000"/>
                                        <p:tgtEl>
                                          <p:spTgt spid="6226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22643"/>
                                        </p:tgtEl>
                                        <p:attrNameLst>
                                          <p:attrName>style.visibility</p:attrName>
                                        </p:attrNameLst>
                                      </p:cBhvr>
                                      <p:to>
                                        <p:strVal val="visible"/>
                                      </p:to>
                                    </p:set>
                                    <p:animEffect transition="in" filter="fade">
                                      <p:cBhvr>
                                        <p:cTn id="34" dur="2000"/>
                                        <p:tgtEl>
                                          <p:spTgt spid="62264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22644"/>
                                        </p:tgtEl>
                                        <p:attrNameLst>
                                          <p:attrName>style.visibility</p:attrName>
                                        </p:attrNameLst>
                                      </p:cBhvr>
                                      <p:to>
                                        <p:strVal val="visible"/>
                                      </p:to>
                                    </p:set>
                                    <p:animEffect transition="in" filter="fade">
                                      <p:cBhvr>
                                        <p:cTn id="37" dur="2000"/>
                                        <p:tgtEl>
                                          <p:spTgt spid="62264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22645"/>
                                        </p:tgtEl>
                                        <p:attrNameLst>
                                          <p:attrName>style.visibility</p:attrName>
                                        </p:attrNameLst>
                                      </p:cBhvr>
                                      <p:to>
                                        <p:strVal val="visible"/>
                                      </p:to>
                                    </p:set>
                                    <p:animEffect transition="in" filter="fade">
                                      <p:cBhvr>
                                        <p:cTn id="40" dur="2000"/>
                                        <p:tgtEl>
                                          <p:spTgt spid="622645"/>
                                        </p:tgtEl>
                                      </p:cBhvr>
                                    </p:animEffect>
                                  </p:childTnLst>
                                </p:cTn>
                              </p:par>
                              <p:par>
                                <p:cTn id="41" presetID="10" presetClass="entr" presetSubtype="0" fill="hold" nodeType="withEffect">
                                  <p:stCondLst>
                                    <p:cond delay="0"/>
                                  </p:stCondLst>
                                  <p:childTnLst>
                                    <p:set>
                                      <p:cBhvr>
                                        <p:cTn id="42" dur="1" fill="hold">
                                          <p:stCondLst>
                                            <p:cond delay="0"/>
                                          </p:stCondLst>
                                        </p:cTn>
                                        <p:tgtEl>
                                          <p:spTgt spid="622646"/>
                                        </p:tgtEl>
                                        <p:attrNameLst>
                                          <p:attrName>style.visibility</p:attrName>
                                        </p:attrNameLst>
                                      </p:cBhvr>
                                      <p:to>
                                        <p:strVal val="visible"/>
                                      </p:to>
                                    </p:set>
                                    <p:animEffect transition="in" filter="fade">
                                      <p:cBhvr>
                                        <p:cTn id="43" dur="2000"/>
                                        <p:tgtEl>
                                          <p:spTgt spid="622646"/>
                                        </p:tgtEl>
                                      </p:cBhvr>
                                    </p:animEffect>
                                  </p:childTnLst>
                                </p:cTn>
                              </p:par>
                              <p:par>
                                <p:cTn id="44" presetID="10" presetClass="entr" presetSubtype="0" fill="hold" nodeType="withEffect">
                                  <p:stCondLst>
                                    <p:cond delay="0"/>
                                  </p:stCondLst>
                                  <p:childTnLst>
                                    <p:set>
                                      <p:cBhvr>
                                        <p:cTn id="45" dur="1" fill="hold">
                                          <p:stCondLst>
                                            <p:cond delay="0"/>
                                          </p:stCondLst>
                                        </p:cTn>
                                        <p:tgtEl>
                                          <p:spTgt spid="622647"/>
                                        </p:tgtEl>
                                        <p:attrNameLst>
                                          <p:attrName>style.visibility</p:attrName>
                                        </p:attrNameLst>
                                      </p:cBhvr>
                                      <p:to>
                                        <p:strVal val="visible"/>
                                      </p:to>
                                    </p:set>
                                    <p:animEffect transition="in" filter="fade">
                                      <p:cBhvr>
                                        <p:cTn id="46" dur="2000"/>
                                        <p:tgtEl>
                                          <p:spTgt spid="622647"/>
                                        </p:tgtEl>
                                      </p:cBhvr>
                                    </p:animEffect>
                                  </p:childTnLst>
                                </p:cTn>
                              </p:par>
                              <p:par>
                                <p:cTn id="47" presetID="10"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200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2000"/>
                                        <p:tgtEl>
                                          <p:spTgt spid="6"/>
                                        </p:tgtEl>
                                      </p:cBhvr>
                                    </p:animEffect>
                                  </p:childTnLst>
                                </p:cTn>
                              </p:par>
                              <p:par>
                                <p:cTn id="53" presetID="10"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2000"/>
                                        <p:tgtEl>
                                          <p:spTgt spid="7"/>
                                        </p:tgtEl>
                                      </p:cBhvr>
                                    </p:animEffect>
                                  </p:childTnLst>
                                </p:cTn>
                              </p:par>
                              <p:par>
                                <p:cTn id="56" presetID="10" presetClass="entr" presetSubtype="0" fill="hold" nodeType="withEffect">
                                  <p:stCondLst>
                                    <p:cond delay="0"/>
                                  </p:stCondLst>
                                  <p:childTnLst>
                                    <p:set>
                                      <p:cBhvr>
                                        <p:cTn id="57" dur="1" fill="hold">
                                          <p:stCondLst>
                                            <p:cond delay="0"/>
                                          </p:stCondLst>
                                        </p:cTn>
                                        <p:tgtEl>
                                          <p:spTgt spid="622657"/>
                                        </p:tgtEl>
                                        <p:attrNameLst>
                                          <p:attrName>style.visibility</p:attrName>
                                        </p:attrNameLst>
                                      </p:cBhvr>
                                      <p:to>
                                        <p:strVal val="visible"/>
                                      </p:to>
                                    </p:set>
                                    <p:animEffect transition="in" filter="fade">
                                      <p:cBhvr>
                                        <p:cTn id="58" dur="2000"/>
                                        <p:tgtEl>
                                          <p:spTgt spid="622657"/>
                                        </p:tgtEl>
                                      </p:cBhvr>
                                    </p:animEffect>
                                  </p:childTnLst>
                                </p:cTn>
                              </p:par>
                              <p:par>
                                <p:cTn id="59" presetID="10" presetClass="entr" presetSubtype="0" fill="hold" nodeType="withEffect">
                                  <p:stCondLst>
                                    <p:cond delay="0"/>
                                  </p:stCondLst>
                                  <p:childTnLst>
                                    <p:set>
                                      <p:cBhvr>
                                        <p:cTn id="60" dur="1" fill="hold">
                                          <p:stCondLst>
                                            <p:cond delay="0"/>
                                          </p:stCondLst>
                                        </p:cTn>
                                        <p:tgtEl>
                                          <p:spTgt spid="622658"/>
                                        </p:tgtEl>
                                        <p:attrNameLst>
                                          <p:attrName>style.visibility</p:attrName>
                                        </p:attrNameLst>
                                      </p:cBhvr>
                                      <p:to>
                                        <p:strVal val="visible"/>
                                      </p:to>
                                    </p:set>
                                    <p:animEffect transition="in" filter="fade">
                                      <p:cBhvr>
                                        <p:cTn id="61" dur="2000"/>
                                        <p:tgtEl>
                                          <p:spTgt spid="622658"/>
                                        </p:tgtEl>
                                      </p:cBhvr>
                                    </p:animEffect>
                                  </p:childTnLst>
                                </p:cTn>
                              </p:par>
                              <p:par>
                                <p:cTn id="62" presetID="10" presetClass="entr" presetSubtype="0" fill="hold" nodeType="withEffect">
                                  <p:stCondLst>
                                    <p:cond delay="0"/>
                                  </p:stCondLst>
                                  <p:childTnLst>
                                    <p:set>
                                      <p:cBhvr>
                                        <p:cTn id="63" dur="1" fill="hold">
                                          <p:stCondLst>
                                            <p:cond delay="0"/>
                                          </p:stCondLst>
                                        </p:cTn>
                                        <p:tgtEl>
                                          <p:spTgt spid="622659"/>
                                        </p:tgtEl>
                                        <p:attrNameLst>
                                          <p:attrName>style.visibility</p:attrName>
                                        </p:attrNameLst>
                                      </p:cBhvr>
                                      <p:to>
                                        <p:strVal val="visible"/>
                                      </p:to>
                                    </p:set>
                                    <p:animEffect transition="in" filter="fade">
                                      <p:cBhvr>
                                        <p:cTn id="64" dur="2000"/>
                                        <p:tgtEl>
                                          <p:spTgt spid="62265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22660"/>
                                        </p:tgtEl>
                                        <p:attrNameLst>
                                          <p:attrName>style.visibility</p:attrName>
                                        </p:attrNameLst>
                                      </p:cBhvr>
                                      <p:to>
                                        <p:strVal val="visible"/>
                                      </p:to>
                                    </p:set>
                                    <p:animEffect transition="in" filter="fade">
                                      <p:cBhvr>
                                        <p:cTn id="67" dur="2000"/>
                                        <p:tgtEl>
                                          <p:spTgt spid="62266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22661"/>
                                        </p:tgtEl>
                                        <p:attrNameLst>
                                          <p:attrName>style.visibility</p:attrName>
                                        </p:attrNameLst>
                                      </p:cBhvr>
                                      <p:to>
                                        <p:strVal val="visible"/>
                                      </p:to>
                                    </p:set>
                                    <p:animEffect transition="in" filter="fade">
                                      <p:cBhvr>
                                        <p:cTn id="70" dur="2000"/>
                                        <p:tgtEl>
                                          <p:spTgt spid="62266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22662"/>
                                        </p:tgtEl>
                                        <p:attrNameLst>
                                          <p:attrName>style.visibility</p:attrName>
                                        </p:attrNameLst>
                                      </p:cBhvr>
                                      <p:to>
                                        <p:strVal val="visible"/>
                                      </p:to>
                                    </p:set>
                                    <p:animEffect transition="in" filter="fade">
                                      <p:cBhvr>
                                        <p:cTn id="73" dur="2000"/>
                                        <p:tgtEl>
                                          <p:spTgt spid="62266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22663"/>
                                        </p:tgtEl>
                                        <p:attrNameLst>
                                          <p:attrName>style.visibility</p:attrName>
                                        </p:attrNameLst>
                                      </p:cBhvr>
                                      <p:to>
                                        <p:strVal val="visible"/>
                                      </p:to>
                                    </p:set>
                                    <p:animEffect transition="in" filter="fade">
                                      <p:cBhvr>
                                        <p:cTn id="76" dur="2000"/>
                                        <p:tgtEl>
                                          <p:spTgt spid="62266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22664"/>
                                        </p:tgtEl>
                                        <p:attrNameLst>
                                          <p:attrName>style.visibility</p:attrName>
                                        </p:attrNameLst>
                                      </p:cBhvr>
                                      <p:to>
                                        <p:strVal val="visible"/>
                                      </p:to>
                                    </p:set>
                                    <p:animEffect transition="in" filter="fade">
                                      <p:cBhvr>
                                        <p:cTn id="79" dur="2000"/>
                                        <p:tgtEl>
                                          <p:spTgt spid="62266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22665"/>
                                        </p:tgtEl>
                                        <p:attrNameLst>
                                          <p:attrName>style.visibility</p:attrName>
                                        </p:attrNameLst>
                                      </p:cBhvr>
                                      <p:to>
                                        <p:strVal val="visible"/>
                                      </p:to>
                                    </p:set>
                                    <p:animEffect transition="in" filter="fade">
                                      <p:cBhvr>
                                        <p:cTn id="82" dur="2000"/>
                                        <p:tgtEl>
                                          <p:spTgt spid="62266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22666"/>
                                        </p:tgtEl>
                                        <p:attrNameLst>
                                          <p:attrName>style.visibility</p:attrName>
                                        </p:attrNameLst>
                                      </p:cBhvr>
                                      <p:to>
                                        <p:strVal val="visible"/>
                                      </p:to>
                                    </p:set>
                                    <p:animEffect transition="in" filter="fade">
                                      <p:cBhvr>
                                        <p:cTn id="85" dur="2000"/>
                                        <p:tgtEl>
                                          <p:spTgt spid="62266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22667"/>
                                        </p:tgtEl>
                                        <p:attrNameLst>
                                          <p:attrName>style.visibility</p:attrName>
                                        </p:attrNameLst>
                                      </p:cBhvr>
                                      <p:to>
                                        <p:strVal val="visible"/>
                                      </p:to>
                                    </p:set>
                                    <p:animEffect transition="in" filter="fade">
                                      <p:cBhvr>
                                        <p:cTn id="88" dur="2000"/>
                                        <p:tgtEl>
                                          <p:spTgt spid="62266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22668"/>
                                        </p:tgtEl>
                                        <p:attrNameLst>
                                          <p:attrName>style.visibility</p:attrName>
                                        </p:attrNameLst>
                                      </p:cBhvr>
                                      <p:to>
                                        <p:strVal val="visible"/>
                                      </p:to>
                                    </p:set>
                                    <p:animEffect transition="in" filter="fade">
                                      <p:cBhvr>
                                        <p:cTn id="91" dur="2000"/>
                                        <p:tgtEl>
                                          <p:spTgt spid="62266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22669"/>
                                        </p:tgtEl>
                                        <p:attrNameLst>
                                          <p:attrName>style.visibility</p:attrName>
                                        </p:attrNameLst>
                                      </p:cBhvr>
                                      <p:to>
                                        <p:strVal val="visible"/>
                                      </p:to>
                                    </p:set>
                                    <p:animEffect transition="in" filter="fade">
                                      <p:cBhvr>
                                        <p:cTn id="94" dur="2000"/>
                                        <p:tgtEl>
                                          <p:spTgt spid="622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617" grpId="0"/>
      <p:bldP spid="622620" grpId="0" animBg="1"/>
      <p:bldP spid="622625" grpId="0"/>
      <p:bldP spid="622626" grpId="0"/>
      <p:bldP spid="622627" grpId="0"/>
      <p:bldP spid="622635" grpId="0" animBg="1"/>
      <p:bldP spid="622636" grpId="0" animBg="1"/>
      <p:bldP spid="622639" grpId="0" animBg="1"/>
      <p:bldP spid="622640" grpId="0" animBg="1"/>
      <p:bldP spid="622643" grpId="0"/>
      <p:bldP spid="622644" grpId="0"/>
      <p:bldP spid="622645" grpId="0"/>
      <p:bldP spid="622660" grpId="0"/>
      <p:bldP spid="622661" grpId="0"/>
      <p:bldP spid="622662" grpId="0"/>
      <p:bldP spid="622663" grpId="0"/>
      <p:bldP spid="622664" grpId="0"/>
      <p:bldP spid="622665" grpId="0" animBg="1"/>
      <p:bldP spid="622666" grpId="0" animBg="1"/>
      <p:bldP spid="622667" grpId="0" animBg="1"/>
      <p:bldP spid="622668" grpId="0" animBg="1"/>
      <p:bldP spid="62266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solidFill>
                  <a:schemeClr val="bg1"/>
                </a:solidFill>
              </a:rPr>
              <a:t>Combustion Reactions</a:t>
            </a:r>
          </a:p>
        </p:txBody>
      </p:sp>
      <p:sp>
        <p:nvSpPr>
          <p:cNvPr id="33795" name="Text Box 3"/>
          <p:cNvSpPr txBox="1">
            <a:spLocks noChangeArrowheads="1"/>
          </p:cNvSpPr>
          <p:nvPr/>
        </p:nvSpPr>
        <p:spPr bwMode="auto">
          <a:xfrm>
            <a:off x="788988" y="4348163"/>
            <a:ext cx="7542212" cy="641350"/>
          </a:xfrm>
          <a:prstGeom prst="rect">
            <a:avLst/>
          </a:prstGeom>
          <a:noFill/>
          <a:ln w="9525">
            <a:noFill/>
            <a:miter lim="800000"/>
            <a:headEnd/>
            <a:tailEnd/>
          </a:ln>
        </p:spPr>
        <p:txBody>
          <a:bodyPr wrap="none">
            <a:spAutoFit/>
          </a:bodyPr>
          <a:lstStyle/>
          <a:p>
            <a:r>
              <a:rPr lang="en-US" sz="3600">
                <a:solidFill>
                  <a:schemeClr val="bg1"/>
                </a:solidFill>
              </a:rPr>
              <a:t>Hydrocarbon  +  O</a:t>
            </a:r>
            <a:r>
              <a:rPr lang="en-US" sz="3600" baseline="-25000">
                <a:solidFill>
                  <a:schemeClr val="bg1"/>
                </a:solidFill>
              </a:rPr>
              <a:t>2</a:t>
            </a:r>
            <a:r>
              <a:rPr lang="en-US" sz="3600">
                <a:solidFill>
                  <a:schemeClr val="bg1"/>
                </a:solidFill>
              </a:rPr>
              <a:t>  </a:t>
            </a:r>
            <a:r>
              <a:rPr lang="en-US" sz="3600">
                <a:solidFill>
                  <a:schemeClr val="bg1"/>
                </a:solidFill>
                <a:sym typeface="Wingdings" pitchFamily="2" charset="2"/>
              </a:rPr>
              <a:t>  CO</a:t>
            </a:r>
            <a:r>
              <a:rPr lang="en-US" sz="3600" baseline="-25000">
                <a:solidFill>
                  <a:schemeClr val="bg1"/>
                </a:solidFill>
              </a:rPr>
              <a:t>2</a:t>
            </a:r>
            <a:r>
              <a:rPr lang="en-US" sz="3600">
                <a:solidFill>
                  <a:schemeClr val="bg1"/>
                </a:solidFill>
                <a:sym typeface="Wingdings" pitchFamily="2" charset="2"/>
              </a:rPr>
              <a:t>  +  H</a:t>
            </a:r>
            <a:r>
              <a:rPr lang="en-US" sz="3600" baseline="-25000">
                <a:solidFill>
                  <a:schemeClr val="bg1"/>
                </a:solidFill>
              </a:rPr>
              <a:t>2</a:t>
            </a:r>
            <a:r>
              <a:rPr lang="en-US" sz="3600">
                <a:solidFill>
                  <a:schemeClr val="bg1"/>
                </a:solidFill>
                <a:sym typeface="Wingdings" pitchFamily="2" charset="2"/>
              </a:rPr>
              <a:t>O</a:t>
            </a:r>
          </a:p>
        </p:txBody>
      </p:sp>
      <p:sp>
        <p:nvSpPr>
          <p:cNvPr id="33796" name="AutoShape 4">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33797" name="Picture 5" descr="gas stove burner"/>
          <p:cNvPicPr>
            <a:picLocks noChangeAspect="1" noChangeArrowheads="1"/>
          </p:cNvPicPr>
          <p:nvPr/>
        </p:nvPicPr>
        <p:blipFill>
          <a:blip r:embed="rId4" cstate="print"/>
          <a:srcRect/>
          <a:stretch>
            <a:fillRect/>
          </a:stretch>
        </p:blipFill>
        <p:spPr bwMode="auto">
          <a:xfrm>
            <a:off x="3125788" y="2033588"/>
            <a:ext cx="2857500" cy="1736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Exploding Flour</a:t>
            </a:r>
          </a:p>
        </p:txBody>
      </p:sp>
      <p:sp>
        <p:nvSpPr>
          <p:cNvPr id="34819" name="AutoShape 4"/>
          <p:cNvSpPr>
            <a:spLocks noChangeArrowheads="1"/>
          </p:cNvSpPr>
          <p:nvPr/>
        </p:nvSpPr>
        <p:spPr bwMode="auto">
          <a:xfrm>
            <a:off x="1447800" y="1524000"/>
            <a:ext cx="457200" cy="4724400"/>
          </a:xfrm>
          <a:prstGeom prst="can">
            <a:avLst>
              <a:gd name="adj" fmla="val 70850"/>
            </a:avLst>
          </a:prstGeom>
          <a:solidFill>
            <a:schemeClr val="bg1"/>
          </a:solidFill>
          <a:ln w="9525">
            <a:solidFill>
              <a:schemeClr val="tx1"/>
            </a:solidFill>
            <a:round/>
            <a:headEnd/>
            <a:tailEnd/>
          </a:ln>
        </p:spPr>
        <p:txBody>
          <a:bodyPr wrap="none" anchor="ctr"/>
          <a:lstStyle/>
          <a:p>
            <a:endParaRPr lang="en-US"/>
          </a:p>
        </p:txBody>
      </p:sp>
      <p:sp>
        <p:nvSpPr>
          <p:cNvPr id="34820" name="Text Box 5"/>
          <p:cNvSpPr txBox="1">
            <a:spLocks noChangeArrowheads="1"/>
          </p:cNvSpPr>
          <p:nvPr/>
        </p:nvSpPr>
        <p:spPr bwMode="auto">
          <a:xfrm>
            <a:off x="2041525" y="2627313"/>
            <a:ext cx="1441450" cy="366712"/>
          </a:xfrm>
          <a:prstGeom prst="rect">
            <a:avLst/>
          </a:prstGeom>
          <a:noFill/>
          <a:ln w="9525">
            <a:noFill/>
            <a:miter lim="800000"/>
            <a:headEnd/>
            <a:tailEnd/>
          </a:ln>
        </p:spPr>
        <p:txBody>
          <a:bodyPr wrap="none">
            <a:spAutoFit/>
          </a:bodyPr>
          <a:lstStyle/>
          <a:p>
            <a:r>
              <a:rPr lang="en-US" sz="1800"/>
              <a:t>6” PVC Pipe</a:t>
            </a:r>
          </a:p>
        </p:txBody>
      </p:sp>
      <p:sp>
        <p:nvSpPr>
          <p:cNvPr id="55302" name="AutoShape 6"/>
          <p:cNvSpPr>
            <a:spLocks noChangeArrowheads="1"/>
          </p:cNvSpPr>
          <p:nvPr/>
        </p:nvSpPr>
        <p:spPr bwMode="auto">
          <a:xfrm>
            <a:off x="838200" y="457200"/>
            <a:ext cx="1676400" cy="1143000"/>
          </a:xfrm>
          <a:prstGeom prst="irregularSeal2">
            <a:avLst/>
          </a:prstGeom>
          <a:gradFill rotWithShape="0">
            <a:gsLst>
              <a:gs pos="0">
                <a:srgbClr val="FF9900"/>
              </a:gs>
              <a:gs pos="100000">
                <a:srgbClr val="FF0000"/>
              </a:gs>
            </a:gsLst>
            <a:path path="rect">
              <a:fillToRect r="100000" b="100000"/>
            </a:path>
          </a:gradFill>
          <a:ln w="9525">
            <a:solidFill>
              <a:schemeClr val="tx1"/>
            </a:solidFill>
            <a:miter lim="800000"/>
            <a:headEnd/>
            <a:tailEnd/>
          </a:ln>
        </p:spPr>
        <p:txBody>
          <a:bodyPr wrap="none" anchor="ctr"/>
          <a:lstStyle/>
          <a:p>
            <a:endParaRPr lang="en-US"/>
          </a:p>
        </p:txBody>
      </p:sp>
      <p:sp>
        <p:nvSpPr>
          <p:cNvPr id="34822" name="Oval 7"/>
          <p:cNvSpPr>
            <a:spLocks noChangeArrowheads="1"/>
          </p:cNvSpPr>
          <p:nvPr/>
        </p:nvSpPr>
        <p:spPr bwMode="auto">
          <a:xfrm>
            <a:off x="2971800" y="4038600"/>
            <a:ext cx="1981200" cy="2057400"/>
          </a:xfrm>
          <a:prstGeom prst="ellipse">
            <a:avLst/>
          </a:prstGeom>
          <a:solidFill>
            <a:schemeClr val="tx2"/>
          </a:solidFill>
          <a:ln w="9525" cap="rnd">
            <a:solidFill>
              <a:schemeClr val="tx1"/>
            </a:solidFill>
            <a:prstDash val="sysDot"/>
            <a:round/>
            <a:headEnd/>
            <a:tailEnd/>
          </a:ln>
        </p:spPr>
        <p:txBody>
          <a:bodyPr wrap="none" anchor="ctr"/>
          <a:lstStyle/>
          <a:p>
            <a:endParaRPr lang="en-US"/>
          </a:p>
        </p:txBody>
      </p:sp>
      <p:sp>
        <p:nvSpPr>
          <p:cNvPr id="34823" name="Oval 8"/>
          <p:cNvSpPr>
            <a:spLocks noChangeArrowheads="1"/>
          </p:cNvSpPr>
          <p:nvPr/>
        </p:nvSpPr>
        <p:spPr bwMode="auto">
          <a:xfrm>
            <a:off x="1447800" y="5791200"/>
            <a:ext cx="457200" cy="457200"/>
          </a:xfrm>
          <a:prstGeom prst="ellipse">
            <a:avLst/>
          </a:prstGeom>
          <a:solidFill>
            <a:srgbClr val="C0C0C0">
              <a:alpha val="50195"/>
            </a:srgbClr>
          </a:solidFill>
          <a:ln w="9525" cap="rnd">
            <a:solidFill>
              <a:schemeClr val="tx1"/>
            </a:solidFill>
            <a:prstDash val="sysDot"/>
            <a:round/>
            <a:headEnd/>
            <a:tailEnd/>
          </a:ln>
        </p:spPr>
        <p:txBody>
          <a:bodyPr wrap="none" anchor="ctr"/>
          <a:lstStyle/>
          <a:p>
            <a:endParaRPr lang="en-US"/>
          </a:p>
        </p:txBody>
      </p:sp>
      <p:sp>
        <p:nvSpPr>
          <p:cNvPr id="34824" name="Line 9"/>
          <p:cNvSpPr>
            <a:spLocks noChangeShapeType="1"/>
          </p:cNvSpPr>
          <p:nvPr/>
        </p:nvSpPr>
        <p:spPr bwMode="auto">
          <a:xfrm flipV="1">
            <a:off x="1676400" y="4267200"/>
            <a:ext cx="1676400" cy="1524000"/>
          </a:xfrm>
          <a:prstGeom prst="line">
            <a:avLst/>
          </a:prstGeom>
          <a:noFill/>
          <a:ln w="9525">
            <a:solidFill>
              <a:schemeClr val="tx1"/>
            </a:solidFill>
            <a:round/>
            <a:headEnd/>
            <a:tailEnd/>
          </a:ln>
        </p:spPr>
        <p:txBody>
          <a:bodyPr/>
          <a:lstStyle/>
          <a:p>
            <a:endParaRPr lang="en-US"/>
          </a:p>
        </p:txBody>
      </p:sp>
      <p:sp>
        <p:nvSpPr>
          <p:cNvPr id="34825" name="Line 10"/>
          <p:cNvSpPr>
            <a:spLocks noChangeShapeType="1"/>
          </p:cNvSpPr>
          <p:nvPr/>
        </p:nvSpPr>
        <p:spPr bwMode="auto">
          <a:xfrm flipV="1">
            <a:off x="1676400" y="6096000"/>
            <a:ext cx="2362200" cy="152400"/>
          </a:xfrm>
          <a:prstGeom prst="line">
            <a:avLst/>
          </a:prstGeom>
          <a:noFill/>
          <a:ln w="9525">
            <a:solidFill>
              <a:schemeClr val="tx1"/>
            </a:solidFill>
            <a:round/>
            <a:headEnd/>
            <a:tailEnd/>
          </a:ln>
        </p:spPr>
        <p:txBody>
          <a:bodyPr/>
          <a:lstStyle/>
          <a:p>
            <a:endParaRPr lang="en-US"/>
          </a:p>
        </p:txBody>
      </p:sp>
      <p:pic>
        <p:nvPicPr>
          <p:cNvPr id="34826" name="Picture 11" descr="burning candle"/>
          <p:cNvPicPr>
            <a:picLocks noChangeAspect="1" noChangeArrowheads="1"/>
          </p:cNvPicPr>
          <p:nvPr/>
        </p:nvPicPr>
        <p:blipFill>
          <a:blip r:embed="rId4" cstate="print"/>
          <a:srcRect/>
          <a:stretch>
            <a:fillRect/>
          </a:stretch>
        </p:blipFill>
        <p:spPr bwMode="auto">
          <a:xfrm>
            <a:off x="3352800" y="4648200"/>
            <a:ext cx="1219200" cy="1133475"/>
          </a:xfrm>
          <a:prstGeom prst="rect">
            <a:avLst/>
          </a:prstGeom>
          <a:noFill/>
          <a:ln w="9525">
            <a:noFill/>
            <a:miter lim="800000"/>
            <a:headEnd/>
            <a:tailEnd/>
          </a:ln>
        </p:spPr>
      </p:pic>
      <p:sp>
        <p:nvSpPr>
          <p:cNvPr id="34827" name="Text Box 12"/>
          <p:cNvSpPr txBox="1">
            <a:spLocks noChangeArrowheads="1"/>
          </p:cNvSpPr>
          <p:nvPr/>
        </p:nvSpPr>
        <p:spPr bwMode="auto">
          <a:xfrm>
            <a:off x="4114800" y="1905000"/>
            <a:ext cx="3335338" cy="1552575"/>
          </a:xfrm>
          <a:prstGeom prst="rect">
            <a:avLst/>
          </a:prstGeom>
          <a:noFill/>
          <a:ln w="9525">
            <a:noFill/>
            <a:miter lim="800000"/>
            <a:headEnd/>
            <a:tailEnd/>
          </a:ln>
        </p:spPr>
        <p:txBody>
          <a:bodyPr wrap="none">
            <a:spAutoFit/>
          </a:bodyPr>
          <a:lstStyle/>
          <a:p>
            <a:r>
              <a:rPr lang="en-US" sz="2400"/>
              <a:t>EXPLOSION:</a:t>
            </a:r>
          </a:p>
          <a:p>
            <a:r>
              <a:rPr lang="en-US" sz="2400"/>
              <a:t>   Fuel (flour)</a:t>
            </a:r>
          </a:p>
          <a:p>
            <a:r>
              <a:rPr lang="en-US" sz="2400"/>
              <a:t>   Ignition (candle)</a:t>
            </a:r>
          </a:p>
          <a:p>
            <a:r>
              <a:rPr lang="en-US" sz="2400"/>
              <a:t>   Oxygen (combustion)</a:t>
            </a:r>
          </a:p>
        </p:txBody>
      </p:sp>
      <p:sp>
        <p:nvSpPr>
          <p:cNvPr id="34828" name="Text Box 13"/>
          <p:cNvSpPr txBox="1">
            <a:spLocks noChangeArrowheads="1"/>
          </p:cNvSpPr>
          <p:nvPr/>
        </p:nvSpPr>
        <p:spPr bwMode="auto">
          <a:xfrm>
            <a:off x="5562600" y="5546725"/>
            <a:ext cx="3160713" cy="701675"/>
          </a:xfrm>
          <a:prstGeom prst="rect">
            <a:avLst/>
          </a:prstGeom>
          <a:noFill/>
          <a:ln w="9525">
            <a:noFill/>
            <a:miter lim="800000"/>
            <a:headEnd/>
            <a:tailEnd/>
          </a:ln>
        </p:spPr>
        <p:txBody>
          <a:bodyPr wrap="none">
            <a:spAutoFit/>
          </a:bodyPr>
          <a:lstStyle/>
          <a:p>
            <a:r>
              <a:rPr lang="en-US" sz="2000"/>
              <a:t>As confinement increases,</a:t>
            </a:r>
          </a:p>
          <a:p>
            <a:r>
              <a:rPr lang="en-US" sz="2000">
                <a:solidFill>
                  <a:srgbClr val="FF6600"/>
                </a:solidFill>
              </a:rPr>
              <a:t>EXPLOSION</a:t>
            </a:r>
            <a:r>
              <a:rPr lang="en-US" sz="2000"/>
              <a:t> is greater.</a:t>
            </a:r>
          </a:p>
        </p:txBody>
      </p:sp>
      <p:sp>
        <p:nvSpPr>
          <p:cNvPr id="34829" name="Text Box 14"/>
          <p:cNvSpPr txBox="1">
            <a:spLocks noChangeArrowheads="1"/>
          </p:cNvSpPr>
          <p:nvPr/>
        </p:nvSpPr>
        <p:spPr bwMode="auto">
          <a:xfrm>
            <a:off x="533400" y="1601788"/>
            <a:ext cx="871538" cy="336550"/>
          </a:xfrm>
          <a:prstGeom prst="rect">
            <a:avLst/>
          </a:prstGeom>
          <a:noFill/>
          <a:ln w="9525">
            <a:noFill/>
            <a:miter lim="800000"/>
            <a:headEnd/>
            <a:tailEnd/>
          </a:ln>
        </p:spPr>
        <p:txBody>
          <a:bodyPr wrap="none">
            <a:spAutoFit/>
          </a:bodyPr>
          <a:lstStyle/>
          <a:p>
            <a:r>
              <a:rPr lang="en-US" sz="1600"/>
              <a:t>FLOUR</a:t>
            </a:r>
          </a:p>
        </p:txBody>
      </p:sp>
      <p:sp>
        <p:nvSpPr>
          <p:cNvPr id="34830" name="AutoShape 15"/>
          <p:cNvSpPr>
            <a:spLocks noChangeArrowheads="1"/>
          </p:cNvSpPr>
          <p:nvPr/>
        </p:nvSpPr>
        <p:spPr bwMode="auto">
          <a:xfrm>
            <a:off x="914400" y="1219200"/>
            <a:ext cx="914400" cy="381000"/>
          </a:xfrm>
          <a:prstGeom prst="curvedDownArrow">
            <a:avLst>
              <a:gd name="adj1" fmla="val 31844"/>
              <a:gd name="adj2" fmla="val 96000"/>
              <a:gd name="adj3" fmla="val 33333"/>
            </a:avLst>
          </a:prstGeom>
          <a:solidFill>
            <a:schemeClr val="accent1"/>
          </a:solidFill>
          <a:ln w="9525">
            <a:solidFill>
              <a:schemeClr val="tx1"/>
            </a:solidFill>
            <a:miter lim="800000"/>
            <a:headEnd/>
            <a:tailEnd/>
          </a:ln>
        </p:spPr>
        <p:txBody>
          <a:bodyPr wrap="none" anchor="ctr"/>
          <a:lstStyle/>
          <a:p>
            <a:endParaRPr lang="en-US"/>
          </a:p>
        </p:txBody>
      </p:sp>
      <p:pic>
        <p:nvPicPr>
          <p:cNvPr id="34831" name="Picture 17" descr="grain silo"/>
          <p:cNvPicPr>
            <a:picLocks noChangeAspect="1" noChangeArrowheads="1"/>
          </p:cNvPicPr>
          <p:nvPr/>
        </p:nvPicPr>
        <p:blipFill>
          <a:blip r:embed="rId5" cstate="print"/>
          <a:srcRect/>
          <a:stretch>
            <a:fillRect/>
          </a:stretch>
        </p:blipFill>
        <p:spPr bwMode="auto">
          <a:xfrm>
            <a:off x="7391400" y="304800"/>
            <a:ext cx="1341438" cy="1676400"/>
          </a:xfrm>
          <a:prstGeom prst="rect">
            <a:avLst/>
          </a:prstGeom>
          <a:noFill/>
          <a:ln w="9525">
            <a:noFill/>
            <a:miter lim="800000"/>
            <a:headEnd/>
            <a:tailEnd/>
          </a:ln>
        </p:spPr>
      </p:pic>
      <p:pic>
        <p:nvPicPr>
          <p:cNvPr id="55314" name="Picture 18" descr="fart"/>
          <p:cNvPicPr>
            <a:picLocks noChangeAspect="1" noChangeArrowheads="1"/>
          </p:cNvPicPr>
          <p:nvPr/>
        </p:nvPicPr>
        <p:blipFill>
          <a:blip r:embed="rId6" cstate="print"/>
          <a:srcRect/>
          <a:stretch>
            <a:fillRect/>
          </a:stretch>
        </p:blipFill>
        <p:spPr bwMode="auto">
          <a:xfrm>
            <a:off x="6096000" y="3886200"/>
            <a:ext cx="1905000" cy="1211263"/>
          </a:xfrm>
          <a:prstGeom prst="rect">
            <a:avLst/>
          </a:prstGeom>
          <a:noFill/>
          <a:ln w="9525">
            <a:noFill/>
            <a:miter lim="800000"/>
            <a:headEnd/>
            <a:tailEnd/>
          </a:ln>
        </p:spPr>
      </p:pic>
      <p:sp>
        <p:nvSpPr>
          <p:cNvPr id="34833" name="AutoShape 19">
            <a:hlinkClick r:id="rId7"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000"/>
                                  </p:stCondLst>
                                  <p:childTnLst>
                                    <p:set>
                                      <p:cBhvr>
                                        <p:cTn id="6" dur="1" fill="hold">
                                          <p:stCondLst>
                                            <p:cond delay="499"/>
                                          </p:stCondLst>
                                        </p:cTn>
                                        <p:tgtEl>
                                          <p:spTgt spid="5530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par>
                          <p:cTn id="7" fill="hold">
                            <p:stCondLst>
                              <p:cond delay="7500"/>
                            </p:stCondLst>
                            <p:childTnLst>
                              <p:par>
                                <p:cTn id="8" presetID="9" presetClass="emph" presetSubtype="0" grpId="1" nodeType="afterEffect">
                                  <p:stCondLst>
                                    <p:cond delay="0"/>
                                  </p:stCondLst>
                                  <p:childTnLst>
                                    <p:set>
                                      <p:cBhvr rctx="PPT">
                                        <p:cTn id="9" dur="indefinite"/>
                                        <p:tgtEl>
                                          <p:spTgt spid="55302"/>
                                        </p:tgtEl>
                                        <p:attrNameLst>
                                          <p:attrName>style.opacity</p:attrName>
                                        </p:attrNameLst>
                                      </p:cBhvr>
                                      <p:to>
                                        <p:strVal val="0.5"/>
                                      </p:to>
                                    </p:set>
                                    <p:animEffect filter="image" prLst="opacity: 0.5">
                                      <p:cBhvr rctx="IE">
                                        <p:cTn id="10" dur="indefinite"/>
                                        <p:tgtEl>
                                          <p:spTgt spid="55302"/>
                                        </p:tgtEl>
                                      </p:cBhvr>
                                    </p:animEffect>
                                  </p:childTnLst>
                                </p:cTn>
                              </p:par>
                              <p:par>
                                <p:cTn id="11" presetID="4" presetClass="entr" presetSubtype="16" fill="hold" nodeType="withEffect">
                                  <p:stCondLst>
                                    <p:cond delay="0"/>
                                  </p:stCondLst>
                                  <p:childTnLst>
                                    <p:set>
                                      <p:cBhvr>
                                        <p:cTn id="12" dur="1" fill="hold">
                                          <p:stCondLst>
                                            <p:cond delay="0"/>
                                          </p:stCondLst>
                                        </p:cTn>
                                        <p:tgtEl>
                                          <p:spTgt spid="55314"/>
                                        </p:tgtEl>
                                        <p:attrNameLst>
                                          <p:attrName>style.visibility</p:attrName>
                                        </p:attrNameLst>
                                      </p:cBhvr>
                                      <p:to>
                                        <p:strVal val="visible"/>
                                      </p:to>
                                    </p:set>
                                    <p:animEffect transition="in" filter="box(in)">
                                      <p:cBhvr>
                                        <p:cTn id="13" dur="500"/>
                                        <p:tgtEl>
                                          <p:spTgt spid="55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animBg="1"/>
      <p:bldP spid="55302"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Combustion of a Hydrocarbon</a:t>
            </a:r>
          </a:p>
        </p:txBody>
      </p:sp>
      <p:sp>
        <p:nvSpPr>
          <p:cNvPr id="35843" name="Text Box 3"/>
          <p:cNvSpPr txBox="1">
            <a:spLocks noChangeArrowheads="1"/>
          </p:cNvSpPr>
          <p:nvPr/>
        </p:nvSpPr>
        <p:spPr bwMode="auto">
          <a:xfrm>
            <a:off x="609600" y="2020888"/>
            <a:ext cx="7435850" cy="457200"/>
          </a:xfrm>
          <a:prstGeom prst="rect">
            <a:avLst/>
          </a:prstGeom>
          <a:solidFill>
            <a:srgbClr val="EAEAEA">
              <a:alpha val="50195"/>
            </a:srgbClr>
          </a:solidFill>
          <a:ln w="9525">
            <a:noFill/>
            <a:miter lim="800000"/>
            <a:headEnd/>
            <a:tailEnd/>
          </a:ln>
        </p:spPr>
        <p:txBody>
          <a:bodyPr wrap="none">
            <a:spAutoFit/>
          </a:bodyPr>
          <a:lstStyle/>
          <a:p>
            <a:r>
              <a:rPr lang="en-US" sz="2400">
                <a:solidFill>
                  <a:srgbClr val="0000FF"/>
                </a:solidFill>
              </a:rPr>
              <a:t>GENERAL  FORMULA:	CH  +  O</a:t>
            </a:r>
            <a:r>
              <a:rPr lang="en-US" sz="2400" baseline="-25000">
                <a:solidFill>
                  <a:srgbClr val="0000FF"/>
                </a:solidFill>
              </a:rPr>
              <a:t>2</a:t>
            </a:r>
            <a:r>
              <a:rPr lang="en-US" sz="2400">
                <a:solidFill>
                  <a:srgbClr val="0000FF"/>
                </a:solidFill>
              </a:rPr>
              <a:t>  </a:t>
            </a:r>
            <a:r>
              <a:rPr lang="en-US" sz="2400">
                <a:solidFill>
                  <a:srgbClr val="0000FF"/>
                </a:solidFill>
                <a:sym typeface="Wingdings" pitchFamily="2" charset="2"/>
              </a:rPr>
              <a:t>  CO</a:t>
            </a:r>
            <a:r>
              <a:rPr lang="en-US" sz="2400" baseline="-25000">
                <a:solidFill>
                  <a:srgbClr val="0000FF"/>
                </a:solidFill>
              </a:rPr>
              <a:t>2</a:t>
            </a:r>
            <a:r>
              <a:rPr lang="en-US" sz="2400">
                <a:solidFill>
                  <a:srgbClr val="0000FF"/>
                </a:solidFill>
                <a:sym typeface="Wingdings" pitchFamily="2" charset="2"/>
              </a:rPr>
              <a:t>  +  H</a:t>
            </a:r>
            <a:r>
              <a:rPr lang="en-US" sz="2400" baseline="-25000">
                <a:solidFill>
                  <a:srgbClr val="0000FF"/>
                </a:solidFill>
              </a:rPr>
              <a:t>2</a:t>
            </a:r>
            <a:r>
              <a:rPr lang="en-US" sz="2400">
                <a:solidFill>
                  <a:srgbClr val="0000FF"/>
                </a:solidFill>
                <a:sym typeface="Wingdings" pitchFamily="2" charset="2"/>
              </a:rPr>
              <a:t>O</a:t>
            </a:r>
          </a:p>
        </p:txBody>
      </p:sp>
      <p:sp>
        <p:nvSpPr>
          <p:cNvPr id="56324" name="Text Box 4"/>
          <p:cNvSpPr txBox="1">
            <a:spLocks noChangeArrowheads="1"/>
          </p:cNvSpPr>
          <p:nvPr/>
        </p:nvSpPr>
        <p:spPr bwMode="auto">
          <a:xfrm>
            <a:off x="593725" y="2782888"/>
            <a:ext cx="7288213" cy="1552575"/>
          </a:xfrm>
          <a:prstGeom prst="rect">
            <a:avLst/>
          </a:prstGeom>
          <a:noFill/>
          <a:ln w="9525">
            <a:noFill/>
            <a:miter lim="800000"/>
            <a:headEnd/>
            <a:tailEnd/>
          </a:ln>
        </p:spPr>
        <p:txBody>
          <a:bodyPr wrap="none">
            <a:spAutoFit/>
          </a:bodyPr>
          <a:lstStyle/>
          <a:p>
            <a:r>
              <a:rPr lang="en-US" sz="2400"/>
              <a:t>Many homes get heat from propane (C</a:t>
            </a:r>
            <a:r>
              <a:rPr lang="en-US" sz="2400" baseline="-25000"/>
              <a:t>3</a:t>
            </a:r>
            <a:r>
              <a:rPr lang="en-US" sz="2400"/>
              <a:t>H</a:t>
            </a:r>
            <a:r>
              <a:rPr lang="en-US" sz="2400" baseline="-25000"/>
              <a:t>8</a:t>
            </a:r>
            <a:r>
              <a:rPr lang="en-US" sz="2400"/>
              <a:t>)  heaters.</a:t>
            </a:r>
          </a:p>
          <a:p>
            <a:r>
              <a:rPr lang="en-US" sz="2400" i="1"/>
              <a:t>  </a:t>
            </a:r>
          </a:p>
          <a:p>
            <a:r>
              <a:rPr lang="en-US" sz="2400" i="1"/>
              <a:t>Write a balanced chemical equation for the complete</a:t>
            </a:r>
          </a:p>
          <a:p>
            <a:r>
              <a:rPr lang="en-US" sz="2400" i="1"/>
              <a:t>combustion of propane gas.</a:t>
            </a:r>
          </a:p>
        </p:txBody>
      </p:sp>
      <p:sp>
        <p:nvSpPr>
          <p:cNvPr id="56325" name="Text Box 5"/>
          <p:cNvSpPr txBox="1">
            <a:spLocks noChangeArrowheads="1"/>
          </p:cNvSpPr>
          <p:nvPr/>
        </p:nvSpPr>
        <p:spPr bwMode="auto">
          <a:xfrm>
            <a:off x="1101725" y="4624388"/>
            <a:ext cx="5495925" cy="457200"/>
          </a:xfrm>
          <a:prstGeom prst="rect">
            <a:avLst/>
          </a:prstGeom>
          <a:noFill/>
          <a:ln w="9525">
            <a:noFill/>
            <a:miter lim="800000"/>
            <a:headEnd/>
            <a:tailEnd/>
          </a:ln>
        </p:spPr>
        <p:txBody>
          <a:bodyPr wrap="none">
            <a:spAutoFit/>
          </a:bodyPr>
          <a:lstStyle/>
          <a:p>
            <a:r>
              <a:rPr lang="en-US" sz="2400"/>
              <a:t>C</a:t>
            </a:r>
            <a:r>
              <a:rPr lang="en-US" sz="2400" baseline="-25000"/>
              <a:t>3</a:t>
            </a:r>
            <a:r>
              <a:rPr lang="en-US" sz="2400"/>
              <a:t>H</a:t>
            </a:r>
            <a:r>
              <a:rPr lang="en-US" sz="2400" baseline="-25000"/>
              <a:t>8</a:t>
            </a:r>
            <a:r>
              <a:rPr lang="en-US" sz="2400"/>
              <a:t>(g)  +  O</a:t>
            </a:r>
            <a:r>
              <a:rPr lang="en-US" sz="2400" baseline="-25000"/>
              <a:t>2</a:t>
            </a:r>
            <a:r>
              <a:rPr lang="en-US" sz="2400"/>
              <a:t>(g)  </a:t>
            </a:r>
            <a:r>
              <a:rPr lang="en-US" sz="2400">
                <a:sym typeface="Wingdings" pitchFamily="2" charset="2"/>
              </a:rPr>
              <a:t>  CO</a:t>
            </a:r>
            <a:r>
              <a:rPr lang="en-US" sz="2400" baseline="-25000"/>
              <a:t>2</a:t>
            </a:r>
            <a:r>
              <a:rPr lang="en-US" sz="2400">
                <a:sym typeface="Wingdings" pitchFamily="2" charset="2"/>
              </a:rPr>
              <a:t>(g)  +  H</a:t>
            </a:r>
            <a:r>
              <a:rPr lang="en-US" sz="2400" baseline="-25000"/>
              <a:t>2</a:t>
            </a:r>
            <a:r>
              <a:rPr lang="en-US" sz="2400">
                <a:sym typeface="Wingdings" pitchFamily="2" charset="2"/>
              </a:rPr>
              <a:t>O(g)</a:t>
            </a:r>
          </a:p>
        </p:txBody>
      </p:sp>
      <p:sp>
        <p:nvSpPr>
          <p:cNvPr id="56326" name="Rectangle 6"/>
          <p:cNvSpPr>
            <a:spLocks noChangeArrowheads="1"/>
          </p:cNvSpPr>
          <p:nvPr/>
        </p:nvSpPr>
        <p:spPr bwMode="auto">
          <a:xfrm>
            <a:off x="812800" y="5422900"/>
            <a:ext cx="6084888" cy="457200"/>
          </a:xfrm>
          <a:prstGeom prst="rect">
            <a:avLst/>
          </a:prstGeom>
          <a:noFill/>
          <a:ln w="9525">
            <a:noFill/>
            <a:miter lim="800000"/>
            <a:headEnd/>
            <a:tailEnd/>
          </a:ln>
        </p:spPr>
        <p:txBody>
          <a:bodyPr wrap="none">
            <a:spAutoFit/>
          </a:bodyPr>
          <a:lstStyle/>
          <a:p>
            <a:r>
              <a:rPr lang="en-US" sz="2400"/>
              <a:t>C</a:t>
            </a:r>
            <a:r>
              <a:rPr lang="en-US" sz="2400" baseline="-25000"/>
              <a:t>3</a:t>
            </a:r>
            <a:r>
              <a:rPr lang="en-US" sz="2400"/>
              <a:t>H</a:t>
            </a:r>
            <a:r>
              <a:rPr lang="en-US" sz="2400" baseline="-25000"/>
              <a:t>8</a:t>
            </a:r>
            <a:r>
              <a:rPr lang="en-US" sz="2400"/>
              <a:t>(g)  +    O</a:t>
            </a:r>
            <a:r>
              <a:rPr lang="en-US" sz="2400" baseline="-25000"/>
              <a:t>2</a:t>
            </a:r>
            <a:r>
              <a:rPr lang="en-US" sz="2400"/>
              <a:t>(g)  </a:t>
            </a:r>
            <a:r>
              <a:rPr lang="en-US" sz="2400">
                <a:sym typeface="Wingdings" pitchFamily="2" charset="2"/>
              </a:rPr>
              <a:t>    CO</a:t>
            </a:r>
            <a:r>
              <a:rPr lang="en-US" sz="2400" baseline="-25000"/>
              <a:t>2</a:t>
            </a:r>
            <a:r>
              <a:rPr lang="en-US" sz="2400">
                <a:sym typeface="Wingdings" pitchFamily="2" charset="2"/>
              </a:rPr>
              <a:t>(g)  +     H</a:t>
            </a:r>
            <a:r>
              <a:rPr lang="en-US" sz="2400" baseline="-25000"/>
              <a:t>2</a:t>
            </a:r>
            <a:r>
              <a:rPr lang="en-US" sz="2400">
                <a:sym typeface="Wingdings" pitchFamily="2" charset="2"/>
              </a:rPr>
              <a:t>O(g)</a:t>
            </a:r>
          </a:p>
        </p:txBody>
      </p:sp>
      <p:sp>
        <p:nvSpPr>
          <p:cNvPr id="56327" name="Text Box 7"/>
          <p:cNvSpPr txBox="1">
            <a:spLocks noChangeArrowheads="1"/>
          </p:cNvSpPr>
          <p:nvPr/>
        </p:nvSpPr>
        <p:spPr bwMode="auto">
          <a:xfrm>
            <a:off x="2287588" y="5422900"/>
            <a:ext cx="354012" cy="457200"/>
          </a:xfrm>
          <a:prstGeom prst="rect">
            <a:avLst/>
          </a:prstGeom>
          <a:noFill/>
          <a:ln w="9525">
            <a:noFill/>
            <a:miter lim="800000"/>
            <a:headEnd/>
            <a:tailEnd/>
          </a:ln>
        </p:spPr>
        <p:txBody>
          <a:bodyPr wrap="none">
            <a:spAutoFit/>
          </a:bodyPr>
          <a:lstStyle/>
          <a:p>
            <a:r>
              <a:rPr lang="en-US" sz="2400">
                <a:solidFill>
                  <a:schemeClr val="accent2"/>
                </a:solidFill>
              </a:rPr>
              <a:t>5</a:t>
            </a:r>
          </a:p>
        </p:txBody>
      </p:sp>
      <p:sp>
        <p:nvSpPr>
          <p:cNvPr id="56328" name="Text Box 8"/>
          <p:cNvSpPr txBox="1">
            <a:spLocks noChangeArrowheads="1"/>
          </p:cNvSpPr>
          <p:nvPr/>
        </p:nvSpPr>
        <p:spPr bwMode="auto">
          <a:xfrm>
            <a:off x="3784600" y="5422900"/>
            <a:ext cx="354013" cy="457200"/>
          </a:xfrm>
          <a:prstGeom prst="rect">
            <a:avLst/>
          </a:prstGeom>
          <a:noFill/>
          <a:ln w="9525">
            <a:noFill/>
            <a:miter lim="800000"/>
            <a:headEnd/>
            <a:tailEnd/>
          </a:ln>
        </p:spPr>
        <p:txBody>
          <a:bodyPr wrap="none">
            <a:spAutoFit/>
          </a:bodyPr>
          <a:lstStyle/>
          <a:p>
            <a:r>
              <a:rPr lang="en-US" sz="2400">
                <a:solidFill>
                  <a:schemeClr val="accent2"/>
                </a:solidFill>
              </a:rPr>
              <a:t>3</a:t>
            </a:r>
          </a:p>
        </p:txBody>
      </p:sp>
      <p:sp>
        <p:nvSpPr>
          <p:cNvPr id="56329" name="Text Box 9"/>
          <p:cNvSpPr txBox="1">
            <a:spLocks noChangeArrowheads="1"/>
          </p:cNvSpPr>
          <p:nvPr/>
        </p:nvSpPr>
        <p:spPr bwMode="auto">
          <a:xfrm>
            <a:off x="5487988" y="5422900"/>
            <a:ext cx="354012" cy="457200"/>
          </a:xfrm>
          <a:prstGeom prst="rect">
            <a:avLst/>
          </a:prstGeom>
          <a:noFill/>
          <a:ln w="9525">
            <a:noFill/>
            <a:miter lim="800000"/>
            <a:headEnd/>
            <a:tailEnd/>
          </a:ln>
        </p:spPr>
        <p:txBody>
          <a:bodyPr wrap="none">
            <a:spAutoFit/>
          </a:bodyPr>
          <a:lstStyle/>
          <a:p>
            <a:r>
              <a:rPr lang="en-US" sz="2400">
                <a:solidFill>
                  <a:schemeClr val="accent2"/>
                </a:solidFill>
              </a:rPr>
              <a:t>4</a:t>
            </a:r>
          </a:p>
        </p:txBody>
      </p:sp>
      <p:sp>
        <p:nvSpPr>
          <p:cNvPr id="56330" name="Text Box 10"/>
          <p:cNvSpPr txBox="1">
            <a:spLocks noChangeArrowheads="1"/>
          </p:cNvSpPr>
          <p:nvPr/>
        </p:nvSpPr>
        <p:spPr bwMode="auto">
          <a:xfrm>
            <a:off x="6832600" y="5422900"/>
            <a:ext cx="1463675" cy="457200"/>
          </a:xfrm>
          <a:prstGeom prst="rect">
            <a:avLst/>
          </a:prstGeom>
          <a:noFill/>
          <a:ln w="9525">
            <a:noFill/>
            <a:miter lim="800000"/>
            <a:headEnd/>
            <a:tailEnd/>
          </a:ln>
        </p:spPr>
        <p:txBody>
          <a:bodyPr wrap="none">
            <a:spAutoFit/>
          </a:bodyPr>
          <a:lstStyle/>
          <a:p>
            <a:r>
              <a:rPr lang="en-US" sz="2400"/>
              <a:t>+  energy</a:t>
            </a:r>
          </a:p>
        </p:txBody>
      </p:sp>
      <p:sp>
        <p:nvSpPr>
          <p:cNvPr id="35851" name="AutoShape 11">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56340" name="Picture 20" descr="s7_516602_imageset_01?$main-Large$"/>
          <p:cNvPicPr>
            <a:picLocks noChangeAspect="1" noChangeArrowheads="1"/>
          </p:cNvPicPr>
          <p:nvPr/>
        </p:nvPicPr>
        <p:blipFill>
          <a:blip r:embed="rId4" cstate="print"/>
          <a:srcRect l="16425" r="16425"/>
          <a:stretch>
            <a:fillRect/>
          </a:stretch>
        </p:blipFill>
        <p:spPr bwMode="auto">
          <a:xfrm>
            <a:off x="7135813" y="3986213"/>
            <a:ext cx="1003300" cy="1492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56324">
                                            <p:txEl>
                                              <p:pRg st="0" end="0"/>
                                            </p:txEl>
                                          </p:spTgt>
                                        </p:tgtEl>
                                        <p:attrNameLst>
                                          <p:attrName>style.visibility</p:attrName>
                                        </p:attrNameLst>
                                      </p:cBhvr>
                                      <p:to>
                                        <p:strVal val="visible"/>
                                      </p:to>
                                    </p:set>
                                    <p:animEffect transition="in" filter="dissolve">
                                      <p:cBhvr>
                                        <p:cTn id="7" dur="500"/>
                                        <p:tgtEl>
                                          <p:spTgt spid="56324">
                                            <p:txEl>
                                              <p:pRg st="0" end="0"/>
                                            </p:txEl>
                                          </p:spTgt>
                                        </p:tgtEl>
                                      </p:cBhvr>
                                    </p:animEffect>
                                  </p:childTnLst>
                                </p:cTn>
                              </p:par>
                            </p:childTnLst>
                          </p:cTn>
                        </p:par>
                        <p:par>
                          <p:cTn id="8" fill="hold">
                            <p:stCondLst>
                              <p:cond delay="5500"/>
                            </p:stCondLst>
                            <p:childTnLst>
                              <p:par>
                                <p:cTn id="9" presetID="9" presetClass="entr" presetSubtype="0" fill="hold" grpId="0" nodeType="afterEffect">
                                  <p:stCondLst>
                                    <p:cond delay="5000"/>
                                  </p:stCondLst>
                                  <p:childTnLst>
                                    <p:set>
                                      <p:cBhvr>
                                        <p:cTn id="10" dur="1" fill="hold">
                                          <p:stCondLst>
                                            <p:cond delay="0"/>
                                          </p:stCondLst>
                                        </p:cTn>
                                        <p:tgtEl>
                                          <p:spTgt spid="56324">
                                            <p:txEl>
                                              <p:pRg st="1" end="1"/>
                                            </p:txEl>
                                          </p:spTgt>
                                        </p:tgtEl>
                                        <p:attrNameLst>
                                          <p:attrName>style.visibility</p:attrName>
                                        </p:attrNameLst>
                                      </p:cBhvr>
                                      <p:to>
                                        <p:strVal val="visible"/>
                                      </p:to>
                                    </p:set>
                                    <p:animEffect transition="in" filter="dissolve">
                                      <p:cBhvr>
                                        <p:cTn id="11" dur="500"/>
                                        <p:tgtEl>
                                          <p:spTgt spid="56324">
                                            <p:txEl>
                                              <p:pRg st="1" end="1"/>
                                            </p:txEl>
                                          </p:spTgt>
                                        </p:tgtEl>
                                      </p:cBhvr>
                                    </p:animEffect>
                                  </p:childTnLst>
                                </p:cTn>
                              </p:par>
                            </p:childTnLst>
                          </p:cTn>
                        </p:par>
                        <p:par>
                          <p:cTn id="12" fill="hold">
                            <p:stCondLst>
                              <p:cond delay="11000"/>
                            </p:stCondLst>
                            <p:childTnLst>
                              <p:par>
                                <p:cTn id="13" presetID="9" presetClass="entr" presetSubtype="0" fill="hold" grpId="0" nodeType="afterEffect">
                                  <p:stCondLst>
                                    <p:cond delay="5000"/>
                                  </p:stCondLst>
                                  <p:childTnLst>
                                    <p:set>
                                      <p:cBhvr>
                                        <p:cTn id="14" dur="1" fill="hold">
                                          <p:stCondLst>
                                            <p:cond delay="0"/>
                                          </p:stCondLst>
                                        </p:cTn>
                                        <p:tgtEl>
                                          <p:spTgt spid="56324">
                                            <p:txEl>
                                              <p:pRg st="2" end="2"/>
                                            </p:txEl>
                                          </p:spTgt>
                                        </p:tgtEl>
                                        <p:attrNameLst>
                                          <p:attrName>style.visibility</p:attrName>
                                        </p:attrNameLst>
                                      </p:cBhvr>
                                      <p:to>
                                        <p:strVal val="visible"/>
                                      </p:to>
                                    </p:set>
                                    <p:animEffect transition="in" filter="dissolve">
                                      <p:cBhvr>
                                        <p:cTn id="15" dur="500"/>
                                        <p:tgtEl>
                                          <p:spTgt spid="56324">
                                            <p:txEl>
                                              <p:pRg st="2" end="2"/>
                                            </p:txEl>
                                          </p:spTgt>
                                        </p:tgtEl>
                                      </p:cBhvr>
                                    </p:animEffect>
                                  </p:childTnLst>
                                </p:cTn>
                              </p:par>
                            </p:childTnLst>
                          </p:cTn>
                        </p:par>
                        <p:par>
                          <p:cTn id="16" fill="hold">
                            <p:stCondLst>
                              <p:cond delay="16500"/>
                            </p:stCondLst>
                            <p:childTnLst>
                              <p:par>
                                <p:cTn id="17" presetID="9" presetClass="entr" presetSubtype="0" fill="hold" grpId="0" nodeType="afterEffect">
                                  <p:stCondLst>
                                    <p:cond delay="5000"/>
                                  </p:stCondLst>
                                  <p:childTnLst>
                                    <p:set>
                                      <p:cBhvr>
                                        <p:cTn id="18" dur="1" fill="hold">
                                          <p:stCondLst>
                                            <p:cond delay="0"/>
                                          </p:stCondLst>
                                        </p:cTn>
                                        <p:tgtEl>
                                          <p:spTgt spid="56324">
                                            <p:txEl>
                                              <p:pRg st="3" end="3"/>
                                            </p:txEl>
                                          </p:spTgt>
                                        </p:tgtEl>
                                        <p:attrNameLst>
                                          <p:attrName>style.visibility</p:attrName>
                                        </p:attrNameLst>
                                      </p:cBhvr>
                                      <p:to>
                                        <p:strVal val="visible"/>
                                      </p:to>
                                    </p:set>
                                    <p:animEffect transition="in" filter="dissolve">
                                      <p:cBhvr>
                                        <p:cTn id="19" dur="500"/>
                                        <p:tgtEl>
                                          <p:spTgt spid="56324">
                                            <p:txEl>
                                              <p:pRg st="3" end="3"/>
                                            </p:txEl>
                                          </p:spTgt>
                                        </p:tgtEl>
                                      </p:cBhvr>
                                    </p:animEffect>
                                  </p:childTnLst>
                                </p:cTn>
                              </p:par>
                            </p:childTnLst>
                          </p:cTn>
                        </p:par>
                        <p:par>
                          <p:cTn id="20" fill="hold">
                            <p:stCondLst>
                              <p:cond delay="22000"/>
                            </p:stCondLst>
                            <p:childTnLst>
                              <p:par>
                                <p:cTn id="21" presetID="5" presetClass="entr" presetSubtype="10" fill="hold" grpId="0" nodeType="afterEffect">
                                  <p:stCondLst>
                                    <p:cond delay="5000"/>
                                  </p:stCondLst>
                                  <p:childTnLst>
                                    <p:set>
                                      <p:cBhvr>
                                        <p:cTn id="22" dur="1" fill="hold">
                                          <p:stCondLst>
                                            <p:cond delay="0"/>
                                          </p:stCondLst>
                                        </p:cTn>
                                        <p:tgtEl>
                                          <p:spTgt spid="56325"/>
                                        </p:tgtEl>
                                        <p:attrNameLst>
                                          <p:attrName>style.visibility</p:attrName>
                                        </p:attrNameLst>
                                      </p:cBhvr>
                                      <p:to>
                                        <p:strVal val="visible"/>
                                      </p:to>
                                    </p:set>
                                    <p:animEffect transition="in" filter="checkerboard(across)">
                                      <p:cBhvr>
                                        <p:cTn id="23" dur="500"/>
                                        <p:tgtEl>
                                          <p:spTgt spid="563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6340"/>
                                        </p:tgtEl>
                                        <p:attrNameLst>
                                          <p:attrName>style.visibility</p:attrName>
                                        </p:attrNameLst>
                                      </p:cBhvr>
                                      <p:to>
                                        <p:strVal val="visible"/>
                                      </p:to>
                                    </p:set>
                                    <p:animEffect transition="in" filter="wipe(down)">
                                      <p:cBhvr>
                                        <p:cTn id="28" dur="500"/>
                                        <p:tgtEl>
                                          <p:spTgt spid="5634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6326">
                                            <p:txEl>
                                              <p:pRg st="0" end="0"/>
                                            </p:txEl>
                                          </p:spTgt>
                                        </p:tgtEl>
                                        <p:attrNameLst>
                                          <p:attrName>style.visibility</p:attrName>
                                        </p:attrNameLst>
                                      </p:cBhvr>
                                      <p:to>
                                        <p:strVal val="visible"/>
                                      </p:to>
                                    </p:set>
                                    <p:animEffect transition="in" filter="dissolve">
                                      <p:cBhvr>
                                        <p:cTn id="33" dur="500"/>
                                        <p:tgtEl>
                                          <p:spTgt spid="5632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56328">
                                            <p:txEl>
                                              <p:pRg st="0" end="0"/>
                                            </p:txEl>
                                          </p:spTgt>
                                        </p:tgtEl>
                                        <p:attrNameLst>
                                          <p:attrName>style.visibility</p:attrName>
                                        </p:attrNameLst>
                                      </p:cBhvr>
                                      <p:to>
                                        <p:strVal val="visible"/>
                                      </p:to>
                                    </p:set>
                                    <p:animEffect transition="in" filter="dissolve">
                                      <p:cBhvr>
                                        <p:cTn id="38" dur="500"/>
                                        <p:tgtEl>
                                          <p:spTgt spid="5632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56329">
                                            <p:txEl>
                                              <p:pRg st="0" end="0"/>
                                            </p:txEl>
                                          </p:spTgt>
                                        </p:tgtEl>
                                        <p:attrNameLst>
                                          <p:attrName>style.visibility</p:attrName>
                                        </p:attrNameLst>
                                      </p:cBhvr>
                                      <p:to>
                                        <p:strVal val="visible"/>
                                      </p:to>
                                    </p:set>
                                    <p:animEffect transition="in" filter="dissolve">
                                      <p:cBhvr>
                                        <p:cTn id="43" dur="500"/>
                                        <p:tgtEl>
                                          <p:spTgt spid="5632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56327">
                                            <p:txEl>
                                              <p:pRg st="0" end="0"/>
                                            </p:txEl>
                                          </p:spTgt>
                                        </p:tgtEl>
                                        <p:attrNameLst>
                                          <p:attrName>style.visibility</p:attrName>
                                        </p:attrNameLst>
                                      </p:cBhvr>
                                      <p:to>
                                        <p:strVal val="visible"/>
                                      </p:to>
                                    </p:set>
                                    <p:animEffect transition="in" filter="dissolve">
                                      <p:cBhvr>
                                        <p:cTn id="48" dur="500"/>
                                        <p:tgtEl>
                                          <p:spTgt spid="56327">
                                            <p:txEl>
                                              <p:pRg st="0" end="0"/>
                                            </p:txEl>
                                          </p:spTgt>
                                        </p:tgtEl>
                                      </p:cBhvr>
                                    </p:animEffect>
                                  </p:childTnLst>
                                </p:cTn>
                              </p:par>
                            </p:childTnLst>
                          </p:cTn>
                        </p:par>
                        <p:par>
                          <p:cTn id="49" fill="hold">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56330"/>
                                        </p:tgtEl>
                                        <p:attrNameLst>
                                          <p:attrName>style.visibility</p:attrName>
                                        </p:attrNameLst>
                                      </p:cBhvr>
                                      <p:to>
                                        <p:strVal val="visible"/>
                                      </p:to>
                                    </p:set>
                                    <p:animEffect transition="in" filter="dissolve">
                                      <p:cBhvr>
                                        <p:cTn id="52" dur="500"/>
                                        <p:tgtEl>
                                          <p:spTgt spid="56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build="p" autoUpdateAnimBg="0" advAuto="5000"/>
      <p:bldP spid="56325" grpId="0" autoUpdateAnimBg="0"/>
      <p:bldP spid="56326" grpId="0" build="p" autoUpdateAnimBg="0"/>
      <p:bldP spid="56327" grpId="0" build="p" autoUpdateAnimBg="0"/>
      <p:bldP spid="56328" grpId="0" build="p" autoUpdateAnimBg="0"/>
      <p:bldP spid="56329" grpId="0" build="p" autoUpdateAnimBg="0"/>
      <p:bldP spid="5633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3600" smtClean="0"/>
              <a:t>Combustion of Hydrocarbon (cont.)</a:t>
            </a:r>
          </a:p>
        </p:txBody>
      </p:sp>
      <p:sp>
        <p:nvSpPr>
          <p:cNvPr id="57347" name="Rectangle 3"/>
          <p:cNvSpPr>
            <a:spLocks noChangeArrowheads="1"/>
          </p:cNvSpPr>
          <p:nvPr/>
        </p:nvSpPr>
        <p:spPr bwMode="auto">
          <a:xfrm>
            <a:off x="1069975" y="2301875"/>
            <a:ext cx="6169025" cy="457200"/>
          </a:xfrm>
          <a:prstGeom prst="rect">
            <a:avLst/>
          </a:prstGeom>
          <a:noFill/>
          <a:ln w="9525">
            <a:noFill/>
            <a:miter lim="800000"/>
            <a:headEnd/>
            <a:tailEnd/>
          </a:ln>
        </p:spPr>
        <p:txBody>
          <a:bodyPr wrap="none">
            <a:spAutoFit/>
          </a:bodyPr>
          <a:lstStyle/>
          <a:p>
            <a:r>
              <a:rPr lang="en-US" sz="2400"/>
              <a:t>C</a:t>
            </a:r>
            <a:r>
              <a:rPr lang="en-US" sz="2400" baseline="-25000"/>
              <a:t>3</a:t>
            </a:r>
            <a:r>
              <a:rPr lang="en-US" sz="2400"/>
              <a:t>H</a:t>
            </a:r>
            <a:r>
              <a:rPr lang="en-US" sz="2400" baseline="-25000"/>
              <a:t>8</a:t>
            </a:r>
            <a:r>
              <a:rPr lang="en-US" sz="2400"/>
              <a:t>(g)  +     O</a:t>
            </a:r>
            <a:r>
              <a:rPr lang="en-US" sz="2400" baseline="-25000"/>
              <a:t>2</a:t>
            </a:r>
            <a:r>
              <a:rPr lang="en-US" sz="2400"/>
              <a:t>(g)  </a:t>
            </a:r>
            <a:r>
              <a:rPr lang="en-US" sz="2400">
                <a:sym typeface="Wingdings" pitchFamily="2" charset="2"/>
              </a:rPr>
              <a:t>    CO</a:t>
            </a:r>
            <a:r>
              <a:rPr lang="en-US" sz="2400" baseline="-25000"/>
              <a:t>2</a:t>
            </a:r>
            <a:r>
              <a:rPr lang="en-US" sz="2400">
                <a:sym typeface="Wingdings" pitchFamily="2" charset="2"/>
              </a:rPr>
              <a:t>(g)  +     H</a:t>
            </a:r>
            <a:r>
              <a:rPr lang="en-US" sz="2400" baseline="-25000"/>
              <a:t>2</a:t>
            </a:r>
            <a:r>
              <a:rPr lang="en-US" sz="2400">
                <a:sym typeface="Wingdings" pitchFamily="2" charset="2"/>
              </a:rPr>
              <a:t>O(g)</a:t>
            </a:r>
          </a:p>
        </p:txBody>
      </p:sp>
      <p:sp>
        <p:nvSpPr>
          <p:cNvPr id="57348" name="Text Box 4"/>
          <p:cNvSpPr txBox="1">
            <a:spLocks noChangeArrowheads="1"/>
          </p:cNvSpPr>
          <p:nvPr/>
        </p:nvSpPr>
        <p:spPr bwMode="auto">
          <a:xfrm>
            <a:off x="2617788" y="2301875"/>
            <a:ext cx="354012" cy="457200"/>
          </a:xfrm>
          <a:prstGeom prst="rect">
            <a:avLst/>
          </a:prstGeom>
          <a:noFill/>
          <a:ln w="9525">
            <a:noFill/>
            <a:miter lim="800000"/>
            <a:headEnd/>
            <a:tailEnd/>
          </a:ln>
        </p:spPr>
        <p:txBody>
          <a:bodyPr wrap="none">
            <a:spAutoFit/>
          </a:bodyPr>
          <a:lstStyle/>
          <a:p>
            <a:r>
              <a:rPr lang="en-US" sz="2400">
                <a:solidFill>
                  <a:schemeClr val="accent2"/>
                </a:solidFill>
              </a:rPr>
              <a:t>5</a:t>
            </a:r>
          </a:p>
        </p:txBody>
      </p:sp>
      <p:sp>
        <p:nvSpPr>
          <p:cNvPr id="57349" name="Text Box 5"/>
          <p:cNvSpPr txBox="1">
            <a:spLocks noChangeArrowheads="1"/>
          </p:cNvSpPr>
          <p:nvPr/>
        </p:nvSpPr>
        <p:spPr bwMode="auto">
          <a:xfrm>
            <a:off x="4141788" y="2286000"/>
            <a:ext cx="354012" cy="457200"/>
          </a:xfrm>
          <a:prstGeom prst="rect">
            <a:avLst/>
          </a:prstGeom>
          <a:noFill/>
          <a:ln w="9525">
            <a:noFill/>
            <a:miter lim="800000"/>
            <a:headEnd/>
            <a:tailEnd/>
          </a:ln>
        </p:spPr>
        <p:txBody>
          <a:bodyPr wrap="none">
            <a:spAutoFit/>
          </a:bodyPr>
          <a:lstStyle/>
          <a:p>
            <a:r>
              <a:rPr lang="en-US" sz="2400">
                <a:solidFill>
                  <a:schemeClr val="accent2"/>
                </a:solidFill>
              </a:rPr>
              <a:t>3</a:t>
            </a:r>
          </a:p>
        </p:txBody>
      </p:sp>
      <p:sp>
        <p:nvSpPr>
          <p:cNvPr id="57350" name="Text Box 6"/>
          <p:cNvSpPr txBox="1">
            <a:spLocks noChangeArrowheads="1"/>
          </p:cNvSpPr>
          <p:nvPr/>
        </p:nvSpPr>
        <p:spPr bwMode="auto">
          <a:xfrm>
            <a:off x="5867400" y="2301875"/>
            <a:ext cx="354013" cy="457200"/>
          </a:xfrm>
          <a:prstGeom prst="rect">
            <a:avLst/>
          </a:prstGeom>
          <a:noFill/>
          <a:ln w="9525">
            <a:noFill/>
            <a:miter lim="800000"/>
            <a:headEnd/>
            <a:tailEnd/>
          </a:ln>
        </p:spPr>
        <p:txBody>
          <a:bodyPr wrap="none">
            <a:spAutoFit/>
          </a:bodyPr>
          <a:lstStyle/>
          <a:p>
            <a:r>
              <a:rPr lang="en-US" sz="2400">
                <a:solidFill>
                  <a:schemeClr val="accent2"/>
                </a:solidFill>
              </a:rPr>
              <a:t>4</a:t>
            </a:r>
          </a:p>
        </p:txBody>
      </p:sp>
      <p:sp>
        <p:nvSpPr>
          <p:cNvPr id="57351" name="Text Box 7"/>
          <p:cNvSpPr txBox="1">
            <a:spLocks noChangeArrowheads="1"/>
          </p:cNvSpPr>
          <p:nvPr/>
        </p:nvSpPr>
        <p:spPr bwMode="auto">
          <a:xfrm>
            <a:off x="7223125" y="2301875"/>
            <a:ext cx="1463675" cy="457200"/>
          </a:xfrm>
          <a:prstGeom prst="rect">
            <a:avLst/>
          </a:prstGeom>
          <a:noFill/>
          <a:ln w="9525">
            <a:noFill/>
            <a:miter lim="800000"/>
            <a:headEnd/>
            <a:tailEnd/>
          </a:ln>
        </p:spPr>
        <p:txBody>
          <a:bodyPr wrap="none">
            <a:spAutoFit/>
          </a:bodyPr>
          <a:lstStyle/>
          <a:p>
            <a:r>
              <a:rPr lang="en-US" sz="2400"/>
              <a:t>+  energy</a:t>
            </a:r>
          </a:p>
        </p:txBody>
      </p:sp>
      <p:sp>
        <p:nvSpPr>
          <p:cNvPr id="57352" name="Rectangle 8"/>
          <p:cNvSpPr>
            <a:spLocks noChangeArrowheads="1"/>
          </p:cNvSpPr>
          <p:nvPr/>
        </p:nvSpPr>
        <p:spPr bwMode="auto">
          <a:xfrm>
            <a:off x="1066800" y="3810000"/>
            <a:ext cx="6029325" cy="457200"/>
          </a:xfrm>
          <a:prstGeom prst="rect">
            <a:avLst/>
          </a:prstGeom>
          <a:noFill/>
          <a:ln w="9525">
            <a:noFill/>
            <a:miter lim="800000"/>
            <a:headEnd/>
            <a:tailEnd/>
          </a:ln>
        </p:spPr>
        <p:txBody>
          <a:bodyPr wrap="none">
            <a:spAutoFit/>
          </a:bodyPr>
          <a:lstStyle/>
          <a:p>
            <a:r>
              <a:rPr lang="en-US" sz="2400"/>
              <a:t>C</a:t>
            </a:r>
            <a:r>
              <a:rPr lang="en-US" sz="2400" baseline="-25000"/>
              <a:t>3</a:t>
            </a:r>
            <a:r>
              <a:rPr lang="en-US" sz="2400"/>
              <a:t>H</a:t>
            </a:r>
            <a:r>
              <a:rPr lang="en-US" sz="2400" baseline="-25000"/>
              <a:t>8</a:t>
            </a:r>
            <a:r>
              <a:rPr lang="en-US" sz="2400"/>
              <a:t>(g)  +     O</a:t>
            </a:r>
            <a:r>
              <a:rPr lang="en-US" sz="2400" baseline="-25000"/>
              <a:t>2</a:t>
            </a:r>
            <a:r>
              <a:rPr lang="en-US" sz="2400"/>
              <a:t>(g)  </a:t>
            </a:r>
            <a:r>
              <a:rPr lang="en-US" sz="2400">
                <a:sym typeface="Wingdings" pitchFamily="2" charset="2"/>
              </a:rPr>
              <a:t>    </a:t>
            </a:r>
            <a:r>
              <a:rPr lang="en-US" sz="2400">
                <a:solidFill>
                  <a:srgbClr val="FF00FF"/>
                </a:solidFill>
                <a:sym typeface="Wingdings" pitchFamily="2" charset="2"/>
              </a:rPr>
              <a:t>CO</a:t>
            </a:r>
            <a:r>
              <a:rPr lang="en-US" sz="2400" baseline="-25000"/>
              <a:t> </a:t>
            </a:r>
            <a:r>
              <a:rPr lang="en-US" sz="2400">
                <a:sym typeface="Wingdings" pitchFamily="2" charset="2"/>
              </a:rPr>
              <a:t>(g)  +    H</a:t>
            </a:r>
            <a:r>
              <a:rPr lang="en-US" sz="2400" baseline="-25000"/>
              <a:t>2</a:t>
            </a:r>
            <a:r>
              <a:rPr lang="en-US" sz="2400">
                <a:sym typeface="Wingdings" pitchFamily="2" charset="2"/>
              </a:rPr>
              <a:t>O(g)</a:t>
            </a:r>
          </a:p>
        </p:txBody>
      </p:sp>
      <p:sp>
        <p:nvSpPr>
          <p:cNvPr id="57353" name="Text Box 9"/>
          <p:cNvSpPr txBox="1">
            <a:spLocks noChangeArrowheads="1"/>
          </p:cNvSpPr>
          <p:nvPr/>
        </p:nvSpPr>
        <p:spPr bwMode="auto">
          <a:xfrm>
            <a:off x="2617788" y="3810000"/>
            <a:ext cx="354012" cy="457200"/>
          </a:xfrm>
          <a:prstGeom prst="rect">
            <a:avLst/>
          </a:prstGeom>
          <a:noFill/>
          <a:ln w="9525">
            <a:noFill/>
            <a:miter lim="800000"/>
            <a:headEnd/>
            <a:tailEnd/>
          </a:ln>
        </p:spPr>
        <p:txBody>
          <a:bodyPr wrap="none">
            <a:spAutoFit/>
          </a:bodyPr>
          <a:lstStyle/>
          <a:p>
            <a:r>
              <a:rPr lang="en-US" sz="2400">
                <a:solidFill>
                  <a:srgbClr val="FF00FF"/>
                </a:solidFill>
              </a:rPr>
              <a:t>3</a:t>
            </a:r>
          </a:p>
        </p:txBody>
      </p:sp>
      <p:sp>
        <p:nvSpPr>
          <p:cNvPr id="57356" name="Text Box 12"/>
          <p:cNvSpPr txBox="1">
            <a:spLocks noChangeArrowheads="1"/>
          </p:cNvSpPr>
          <p:nvPr/>
        </p:nvSpPr>
        <p:spPr bwMode="auto">
          <a:xfrm>
            <a:off x="7086600" y="3810000"/>
            <a:ext cx="1463675" cy="457200"/>
          </a:xfrm>
          <a:prstGeom prst="rect">
            <a:avLst/>
          </a:prstGeom>
          <a:noFill/>
          <a:ln w="9525">
            <a:noFill/>
            <a:miter lim="800000"/>
            <a:headEnd/>
            <a:tailEnd/>
          </a:ln>
        </p:spPr>
        <p:txBody>
          <a:bodyPr wrap="none">
            <a:spAutoFit/>
          </a:bodyPr>
          <a:lstStyle/>
          <a:p>
            <a:r>
              <a:rPr lang="en-US" sz="2400"/>
              <a:t>+  energy</a:t>
            </a:r>
          </a:p>
        </p:txBody>
      </p:sp>
      <p:sp>
        <p:nvSpPr>
          <p:cNvPr id="57357" name="Rectangle 13"/>
          <p:cNvSpPr>
            <a:spLocks noChangeArrowheads="1"/>
          </p:cNvSpPr>
          <p:nvPr/>
        </p:nvSpPr>
        <p:spPr bwMode="auto">
          <a:xfrm>
            <a:off x="1066800" y="4953000"/>
            <a:ext cx="5819775" cy="457200"/>
          </a:xfrm>
          <a:prstGeom prst="rect">
            <a:avLst/>
          </a:prstGeom>
          <a:noFill/>
          <a:ln w="9525">
            <a:noFill/>
            <a:miter lim="800000"/>
            <a:headEnd/>
            <a:tailEnd/>
          </a:ln>
        </p:spPr>
        <p:txBody>
          <a:bodyPr wrap="none">
            <a:spAutoFit/>
          </a:bodyPr>
          <a:lstStyle/>
          <a:p>
            <a:r>
              <a:rPr lang="en-US" sz="2400"/>
              <a:t>C</a:t>
            </a:r>
            <a:r>
              <a:rPr lang="en-US" sz="2400" baseline="-25000"/>
              <a:t>3</a:t>
            </a:r>
            <a:r>
              <a:rPr lang="en-US" sz="2400"/>
              <a:t>H</a:t>
            </a:r>
            <a:r>
              <a:rPr lang="en-US" sz="2400" baseline="-25000"/>
              <a:t>8</a:t>
            </a:r>
            <a:r>
              <a:rPr lang="en-US" sz="2400"/>
              <a:t>(g)  +     O</a:t>
            </a:r>
            <a:r>
              <a:rPr lang="en-US" sz="2400" baseline="-25000"/>
              <a:t>2</a:t>
            </a:r>
            <a:r>
              <a:rPr lang="en-US" sz="2400"/>
              <a:t>(g)  </a:t>
            </a:r>
            <a:r>
              <a:rPr lang="en-US" sz="2400">
                <a:sym typeface="Wingdings" pitchFamily="2" charset="2"/>
              </a:rPr>
              <a:t>    C (g)  +    H</a:t>
            </a:r>
            <a:r>
              <a:rPr lang="en-US" sz="2400" baseline="-25000"/>
              <a:t>2</a:t>
            </a:r>
            <a:r>
              <a:rPr lang="en-US" sz="2400">
                <a:sym typeface="Wingdings" pitchFamily="2" charset="2"/>
              </a:rPr>
              <a:t>O(g)</a:t>
            </a:r>
          </a:p>
        </p:txBody>
      </p:sp>
      <p:sp>
        <p:nvSpPr>
          <p:cNvPr id="57358" name="Text Box 14"/>
          <p:cNvSpPr txBox="1">
            <a:spLocks noChangeArrowheads="1"/>
          </p:cNvSpPr>
          <p:nvPr/>
        </p:nvSpPr>
        <p:spPr bwMode="auto">
          <a:xfrm>
            <a:off x="2617788" y="4953000"/>
            <a:ext cx="354012" cy="457200"/>
          </a:xfrm>
          <a:prstGeom prst="rect">
            <a:avLst/>
          </a:prstGeom>
          <a:noFill/>
          <a:ln w="9525">
            <a:noFill/>
            <a:miter lim="800000"/>
            <a:headEnd/>
            <a:tailEnd/>
          </a:ln>
        </p:spPr>
        <p:txBody>
          <a:bodyPr wrap="none">
            <a:spAutoFit/>
          </a:bodyPr>
          <a:lstStyle/>
          <a:p>
            <a:r>
              <a:rPr lang="en-US" sz="2400">
                <a:solidFill>
                  <a:srgbClr val="FF0000"/>
                </a:solidFill>
              </a:rPr>
              <a:t>2</a:t>
            </a:r>
          </a:p>
        </p:txBody>
      </p:sp>
      <p:sp>
        <p:nvSpPr>
          <p:cNvPr id="57359" name="Text Box 15"/>
          <p:cNvSpPr txBox="1">
            <a:spLocks noChangeArrowheads="1"/>
          </p:cNvSpPr>
          <p:nvPr/>
        </p:nvSpPr>
        <p:spPr bwMode="auto">
          <a:xfrm>
            <a:off x="4141788" y="4953000"/>
            <a:ext cx="354012" cy="457200"/>
          </a:xfrm>
          <a:prstGeom prst="rect">
            <a:avLst/>
          </a:prstGeom>
          <a:noFill/>
          <a:ln w="9525">
            <a:noFill/>
            <a:miter lim="800000"/>
            <a:headEnd/>
            <a:tailEnd/>
          </a:ln>
        </p:spPr>
        <p:txBody>
          <a:bodyPr wrap="none">
            <a:spAutoFit/>
          </a:bodyPr>
          <a:lstStyle/>
          <a:p>
            <a:r>
              <a:rPr lang="en-US" sz="2400">
                <a:solidFill>
                  <a:schemeClr val="accent2"/>
                </a:solidFill>
              </a:rPr>
              <a:t>3</a:t>
            </a:r>
          </a:p>
        </p:txBody>
      </p:sp>
      <p:sp>
        <p:nvSpPr>
          <p:cNvPr id="57360" name="Text Box 16"/>
          <p:cNvSpPr txBox="1">
            <a:spLocks noChangeArrowheads="1"/>
          </p:cNvSpPr>
          <p:nvPr/>
        </p:nvSpPr>
        <p:spPr bwMode="auto">
          <a:xfrm>
            <a:off x="5513388" y="4953000"/>
            <a:ext cx="354012" cy="457200"/>
          </a:xfrm>
          <a:prstGeom prst="rect">
            <a:avLst/>
          </a:prstGeom>
          <a:noFill/>
          <a:ln w="9525">
            <a:noFill/>
            <a:miter lim="800000"/>
            <a:headEnd/>
            <a:tailEnd/>
          </a:ln>
        </p:spPr>
        <p:txBody>
          <a:bodyPr wrap="none">
            <a:spAutoFit/>
          </a:bodyPr>
          <a:lstStyle/>
          <a:p>
            <a:r>
              <a:rPr lang="en-US" sz="2400">
                <a:solidFill>
                  <a:schemeClr val="accent2"/>
                </a:solidFill>
              </a:rPr>
              <a:t>4</a:t>
            </a:r>
          </a:p>
        </p:txBody>
      </p:sp>
      <p:sp>
        <p:nvSpPr>
          <p:cNvPr id="57361" name="Text Box 17"/>
          <p:cNvSpPr txBox="1">
            <a:spLocks noChangeArrowheads="1"/>
          </p:cNvSpPr>
          <p:nvPr/>
        </p:nvSpPr>
        <p:spPr bwMode="auto">
          <a:xfrm>
            <a:off x="7086600" y="4953000"/>
            <a:ext cx="1463675" cy="457200"/>
          </a:xfrm>
          <a:prstGeom prst="rect">
            <a:avLst/>
          </a:prstGeom>
          <a:noFill/>
          <a:ln w="9525">
            <a:noFill/>
            <a:miter lim="800000"/>
            <a:headEnd/>
            <a:tailEnd/>
          </a:ln>
        </p:spPr>
        <p:txBody>
          <a:bodyPr wrap="none">
            <a:spAutoFit/>
          </a:bodyPr>
          <a:lstStyle/>
          <a:p>
            <a:r>
              <a:rPr lang="en-US" sz="2400"/>
              <a:t>+  energy</a:t>
            </a:r>
          </a:p>
        </p:txBody>
      </p:sp>
      <p:sp>
        <p:nvSpPr>
          <p:cNvPr id="36880" name="Text Box 18"/>
          <p:cNvSpPr txBox="1">
            <a:spLocks noChangeArrowheads="1"/>
          </p:cNvSpPr>
          <p:nvPr/>
        </p:nvSpPr>
        <p:spPr bwMode="auto">
          <a:xfrm>
            <a:off x="593725" y="1812925"/>
            <a:ext cx="2343150" cy="396875"/>
          </a:xfrm>
          <a:prstGeom prst="rect">
            <a:avLst/>
          </a:prstGeom>
          <a:noFill/>
          <a:ln w="9525">
            <a:noFill/>
            <a:miter lim="800000"/>
            <a:headEnd/>
            <a:tailEnd/>
          </a:ln>
        </p:spPr>
        <p:txBody>
          <a:bodyPr wrap="none">
            <a:spAutoFit/>
          </a:bodyPr>
          <a:lstStyle/>
          <a:p>
            <a:r>
              <a:rPr lang="en-US" sz="2000"/>
              <a:t>Ideal Stoichiometry</a:t>
            </a:r>
          </a:p>
        </p:txBody>
      </p:sp>
      <p:sp>
        <p:nvSpPr>
          <p:cNvPr id="57363" name="Text Box 19"/>
          <p:cNvSpPr txBox="1">
            <a:spLocks noChangeArrowheads="1"/>
          </p:cNvSpPr>
          <p:nvPr/>
        </p:nvSpPr>
        <p:spPr bwMode="auto">
          <a:xfrm>
            <a:off x="533400" y="3200400"/>
            <a:ext cx="5416550" cy="396875"/>
          </a:xfrm>
          <a:prstGeom prst="rect">
            <a:avLst/>
          </a:prstGeom>
          <a:noFill/>
          <a:ln w="9525">
            <a:noFill/>
            <a:miter lim="800000"/>
            <a:headEnd/>
            <a:tailEnd/>
          </a:ln>
        </p:spPr>
        <p:txBody>
          <a:bodyPr wrap="none">
            <a:spAutoFit/>
          </a:bodyPr>
          <a:lstStyle/>
          <a:p>
            <a:r>
              <a:rPr lang="en-US" sz="2000"/>
              <a:t>Too ‘rich’ (not enough oxygen – too much fuel)</a:t>
            </a:r>
          </a:p>
        </p:txBody>
      </p:sp>
      <p:sp>
        <p:nvSpPr>
          <p:cNvPr id="57365" name="AutoShape 21"/>
          <p:cNvSpPr>
            <a:spLocks noChangeArrowheads="1"/>
          </p:cNvSpPr>
          <p:nvPr/>
        </p:nvSpPr>
        <p:spPr bwMode="auto">
          <a:xfrm>
            <a:off x="4038600" y="5410200"/>
            <a:ext cx="685800" cy="762000"/>
          </a:xfrm>
          <a:custGeom>
            <a:avLst/>
            <a:gdLst>
              <a:gd name="T0" fmla="*/ 508094431 w 21600"/>
              <a:gd name="T1" fmla="*/ 0 h 21600"/>
              <a:gd name="T2" fmla="*/ 324861184 w 21600"/>
              <a:gd name="T3" fmla="*/ 316108389 h 21600"/>
              <a:gd name="T4" fmla="*/ 0 w 21600"/>
              <a:gd name="T5" fmla="*/ 754621592 h 21600"/>
              <a:gd name="T6" fmla="*/ 319259470 w 21600"/>
              <a:gd name="T7" fmla="*/ 948325308 h 21600"/>
              <a:gd name="T8" fmla="*/ 638519447 w 21600"/>
              <a:gd name="T9" fmla="*/ 645300595 h 21600"/>
              <a:gd name="T10" fmla="*/ 691329076 w 21600"/>
              <a:gd name="T11" fmla="*/ 316108389 h 21600"/>
              <a:gd name="T12" fmla="*/ 17694720 60000 65536"/>
              <a:gd name="T13" fmla="*/ 11796480 60000 65536"/>
              <a:gd name="T14" fmla="*/ 11796480 60000 65536"/>
              <a:gd name="T15" fmla="*/ 5898240 60000 65536"/>
              <a:gd name="T16" fmla="*/ 0 60000 65536"/>
              <a:gd name="T17" fmla="*/ 0 60000 65536"/>
              <a:gd name="T18" fmla="*/ 0 w 21600"/>
              <a:gd name="T19" fmla="*/ 12776 h 21600"/>
              <a:gd name="T20" fmla="*/ 1995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875" y="0"/>
                </a:moveTo>
                <a:lnTo>
                  <a:pt x="10150" y="7200"/>
                </a:lnTo>
                <a:lnTo>
                  <a:pt x="11800" y="7200"/>
                </a:lnTo>
                <a:lnTo>
                  <a:pt x="11800" y="12776"/>
                </a:lnTo>
                <a:lnTo>
                  <a:pt x="0" y="12776"/>
                </a:lnTo>
                <a:lnTo>
                  <a:pt x="0" y="21600"/>
                </a:lnTo>
                <a:lnTo>
                  <a:pt x="19950" y="21600"/>
                </a:lnTo>
                <a:lnTo>
                  <a:pt x="19950" y="7200"/>
                </a:lnTo>
                <a:lnTo>
                  <a:pt x="21600" y="7200"/>
                </a:lnTo>
                <a:close/>
              </a:path>
            </a:pathLst>
          </a:custGeom>
          <a:solidFill>
            <a:schemeClr val="tx1">
              <a:alpha val="50195"/>
            </a:schemeClr>
          </a:solidFill>
          <a:ln w="9525">
            <a:solidFill>
              <a:schemeClr val="tx1"/>
            </a:solidFill>
            <a:miter lim="800000"/>
            <a:headEnd/>
            <a:tailEnd/>
          </a:ln>
        </p:spPr>
        <p:txBody>
          <a:bodyPr wrap="none" anchor="ctr"/>
          <a:lstStyle/>
          <a:p>
            <a:endParaRPr lang="en-US"/>
          </a:p>
        </p:txBody>
      </p:sp>
      <p:sp>
        <p:nvSpPr>
          <p:cNvPr id="57366" name="Text Box 22"/>
          <p:cNvSpPr txBox="1">
            <a:spLocks noChangeArrowheads="1"/>
          </p:cNvSpPr>
          <p:nvPr/>
        </p:nvSpPr>
        <p:spPr bwMode="auto">
          <a:xfrm>
            <a:off x="3032125" y="5791200"/>
            <a:ext cx="1046163" cy="457200"/>
          </a:xfrm>
          <a:prstGeom prst="rect">
            <a:avLst/>
          </a:prstGeom>
          <a:noFill/>
          <a:ln w="9525">
            <a:noFill/>
            <a:miter lim="800000"/>
            <a:headEnd/>
            <a:tailEnd/>
          </a:ln>
        </p:spPr>
        <p:txBody>
          <a:bodyPr wrap="none">
            <a:spAutoFit/>
          </a:bodyPr>
          <a:lstStyle/>
          <a:p>
            <a:r>
              <a:rPr lang="en-US" sz="2400"/>
              <a:t>SOOT</a:t>
            </a:r>
          </a:p>
        </p:txBody>
      </p:sp>
      <p:sp>
        <p:nvSpPr>
          <p:cNvPr id="57367" name="Text Box 23"/>
          <p:cNvSpPr txBox="1">
            <a:spLocks noChangeArrowheads="1"/>
          </p:cNvSpPr>
          <p:nvPr/>
        </p:nvSpPr>
        <p:spPr bwMode="auto">
          <a:xfrm>
            <a:off x="3752850" y="2528888"/>
            <a:ext cx="323850" cy="366712"/>
          </a:xfrm>
          <a:prstGeom prst="rect">
            <a:avLst/>
          </a:prstGeom>
          <a:noFill/>
          <a:ln w="9525">
            <a:noFill/>
            <a:miter lim="800000"/>
            <a:headEnd/>
            <a:tailEnd/>
          </a:ln>
        </p:spPr>
        <p:txBody>
          <a:bodyPr wrap="none">
            <a:spAutoFit/>
          </a:bodyPr>
          <a:lstStyle/>
          <a:p>
            <a:r>
              <a:rPr lang="en-US" sz="1800">
                <a:solidFill>
                  <a:srgbClr val="0000FF"/>
                </a:solidFill>
                <a:latin typeface="Symbol" pitchFamily="18" charset="2"/>
              </a:rPr>
              <a:t>D</a:t>
            </a:r>
          </a:p>
        </p:txBody>
      </p:sp>
      <p:sp>
        <p:nvSpPr>
          <p:cNvPr id="57368" name="Rectangle 24"/>
          <p:cNvSpPr>
            <a:spLocks noChangeArrowheads="1"/>
          </p:cNvSpPr>
          <p:nvPr/>
        </p:nvSpPr>
        <p:spPr bwMode="auto">
          <a:xfrm>
            <a:off x="3733800" y="4038600"/>
            <a:ext cx="323850" cy="366713"/>
          </a:xfrm>
          <a:prstGeom prst="rect">
            <a:avLst/>
          </a:prstGeom>
          <a:noFill/>
          <a:ln w="9525">
            <a:noFill/>
            <a:miter lim="800000"/>
            <a:headEnd/>
            <a:tailEnd/>
          </a:ln>
        </p:spPr>
        <p:txBody>
          <a:bodyPr wrap="none">
            <a:spAutoFit/>
          </a:bodyPr>
          <a:lstStyle/>
          <a:p>
            <a:r>
              <a:rPr lang="en-US" sz="1800">
                <a:solidFill>
                  <a:srgbClr val="FF6600"/>
                </a:solidFill>
                <a:latin typeface="Symbol" pitchFamily="18" charset="2"/>
              </a:rPr>
              <a:t>D</a:t>
            </a:r>
          </a:p>
        </p:txBody>
      </p:sp>
      <p:sp>
        <p:nvSpPr>
          <p:cNvPr id="57369" name="Text Box 25"/>
          <p:cNvSpPr txBox="1">
            <a:spLocks noChangeArrowheads="1"/>
          </p:cNvSpPr>
          <p:nvPr/>
        </p:nvSpPr>
        <p:spPr bwMode="auto">
          <a:xfrm>
            <a:off x="5715000" y="3810000"/>
            <a:ext cx="354013" cy="457200"/>
          </a:xfrm>
          <a:prstGeom prst="rect">
            <a:avLst/>
          </a:prstGeom>
          <a:noFill/>
          <a:ln w="9525">
            <a:noFill/>
            <a:miter lim="800000"/>
            <a:headEnd/>
            <a:tailEnd/>
          </a:ln>
        </p:spPr>
        <p:txBody>
          <a:bodyPr wrap="none">
            <a:spAutoFit/>
          </a:bodyPr>
          <a:lstStyle/>
          <a:p>
            <a:r>
              <a:rPr lang="en-US" sz="2400">
                <a:solidFill>
                  <a:schemeClr val="accent2"/>
                </a:solidFill>
              </a:rPr>
              <a:t>4</a:t>
            </a:r>
          </a:p>
        </p:txBody>
      </p:sp>
      <p:sp>
        <p:nvSpPr>
          <p:cNvPr id="36887" name="AutoShape 26">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dissolve">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367"/>
                                        </p:tgtEl>
                                        <p:attrNameLst>
                                          <p:attrName>style.visibility</p:attrName>
                                        </p:attrNameLst>
                                      </p:cBhvr>
                                      <p:to>
                                        <p:strVal val="visible"/>
                                      </p:to>
                                    </p:set>
                                    <p:animEffect transition="in" filter="dissolve">
                                      <p:cBhvr>
                                        <p:cTn id="12" dur="500"/>
                                        <p:tgtEl>
                                          <p:spTgt spid="57367"/>
                                        </p:tgtEl>
                                      </p:cBhvr>
                                    </p:animEffect>
                                  </p:childTnLst>
                                </p:cTn>
                              </p:par>
                            </p:childTnLst>
                          </p:cTn>
                        </p:par>
                      </p:childTnLst>
                    </p:cTn>
                  </p:par>
                  <p:par>
                    <p:cTn id="13" fill="hold">
                      <p:stCondLst>
                        <p:cond delay="indefinite"/>
                      </p:stCondLst>
                      <p:childTnLst>
                        <p:par>
                          <p:cTn id="14" fill="hold">
                            <p:stCondLst>
                              <p:cond delay="0"/>
                            </p:stCondLst>
                            <p:childTnLst>
                              <p:par>
                                <p:cTn id="15" presetID="40" presetClass="entr" presetSubtype="0" fill="hold" grpId="0" nodeType="clickEffect">
                                  <p:stCondLst>
                                    <p:cond delay="0"/>
                                  </p:stCondLst>
                                  <p:iterate type="lt">
                                    <p:tmPct val="10000"/>
                                  </p:iterate>
                                  <p:childTnLst>
                                    <p:set>
                                      <p:cBhvr>
                                        <p:cTn id="16" dur="1" fill="hold">
                                          <p:stCondLst>
                                            <p:cond delay="0"/>
                                          </p:stCondLst>
                                        </p:cTn>
                                        <p:tgtEl>
                                          <p:spTgt spid="57363"/>
                                        </p:tgtEl>
                                        <p:attrNameLst>
                                          <p:attrName>style.visibility</p:attrName>
                                        </p:attrNameLst>
                                      </p:cBhvr>
                                      <p:to>
                                        <p:strVal val="visible"/>
                                      </p:to>
                                    </p:set>
                                    <p:animEffect transition="in" filter="fade">
                                      <p:cBhvr>
                                        <p:cTn id="17" dur="1000"/>
                                        <p:tgtEl>
                                          <p:spTgt spid="57363"/>
                                        </p:tgtEl>
                                      </p:cBhvr>
                                    </p:animEffect>
                                    <p:anim calcmode="lin" valueType="num">
                                      <p:cBhvr>
                                        <p:cTn id="18" dur="1000" fill="hold"/>
                                        <p:tgtEl>
                                          <p:spTgt spid="57363"/>
                                        </p:tgtEl>
                                        <p:attrNameLst>
                                          <p:attrName>ppt_x</p:attrName>
                                        </p:attrNameLst>
                                      </p:cBhvr>
                                      <p:tavLst>
                                        <p:tav tm="0">
                                          <p:val>
                                            <p:strVal val="#ppt_x-.1"/>
                                          </p:val>
                                        </p:tav>
                                        <p:tav tm="100000">
                                          <p:val>
                                            <p:strVal val="#ppt_x"/>
                                          </p:val>
                                        </p:tav>
                                      </p:tavLst>
                                    </p:anim>
                                    <p:anim calcmode="lin" valueType="num">
                                      <p:cBhvr>
                                        <p:cTn id="19" dur="1000" fill="hold"/>
                                        <p:tgtEl>
                                          <p:spTgt spid="5736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7352">
                                            <p:txEl>
                                              <p:pRg st="0" end="0"/>
                                            </p:txEl>
                                          </p:spTgt>
                                        </p:tgtEl>
                                        <p:attrNameLst>
                                          <p:attrName>style.visibility</p:attrName>
                                        </p:attrNameLst>
                                      </p:cBhvr>
                                      <p:to>
                                        <p:strVal val="visible"/>
                                      </p:to>
                                    </p:set>
                                    <p:animEffect transition="in" filter="dissolve">
                                      <p:cBhvr>
                                        <p:cTn id="24" dur="500"/>
                                        <p:tgtEl>
                                          <p:spTgt spid="5735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7357">
                                            <p:txEl>
                                              <p:pRg st="0" end="0"/>
                                            </p:txEl>
                                          </p:spTgt>
                                        </p:tgtEl>
                                        <p:attrNameLst>
                                          <p:attrName>style.visibility</p:attrName>
                                        </p:attrNameLst>
                                      </p:cBhvr>
                                      <p:to>
                                        <p:strVal val="visible"/>
                                      </p:to>
                                    </p:set>
                                    <p:animEffect transition="in" filter="dissolve">
                                      <p:cBhvr>
                                        <p:cTn id="29" dur="500"/>
                                        <p:tgtEl>
                                          <p:spTgt spid="5735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57348">
                                            <p:txEl>
                                              <p:pRg st="0" end="0"/>
                                            </p:txEl>
                                          </p:spTgt>
                                        </p:tgtEl>
                                        <p:attrNameLst>
                                          <p:attrName>style.visibility</p:attrName>
                                        </p:attrNameLst>
                                      </p:cBhvr>
                                      <p:to>
                                        <p:strVal val="visible"/>
                                      </p:to>
                                    </p:set>
                                    <p:animEffect transition="in" filter="dissolve">
                                      <p:cBhvr>
                                        <p:cTn id="34" dur="500"/>
                                        <p:tgtEl>
                                          <p:spTgt spid="5734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57353">
                                            <p:txEl>
                                              <p:pRg st="0" end="0"/>
                                            </p:txEl>
                                          </p:spTgt>
                                        </p:tgtEl>
                                        <p:attrNameLst>
                                          <p:attrName>style.visibility</p:attrName>
                                        </p:attrNameLst>
                                      </p:cBhvr>
                                      <p:to>
                                        <p:strVal val="visible"/>
                                      </p:to>
                                    </p:set>
                                    <p:animEffect transition="in" filter="dissolve">
                                      <p:cBhvr>
                                        <p:cTn id="39" dur="500"/>
                                        <p:tgtEl>
                                          <p:spTgt spid="5735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57358">
                                            <p:txEl>
                                              <p:pRg st="0" end="0"/>
                                            </p:txEl>
                                          </p:spTgt>
                                        </p:tgtEl>
                                        <p:attrNameLst>
                                          <p:attrName>style.visibility</p:attrName>
                                        </p:attrNameLst>
                                      </p:cBhvr>
                                      <p:to>
                                        <p:strVal val="visible"/>
                                      </p:to>
                                    </p:set>
                                    <p:animEffect transition="in" filter="dissolve">
                                      <p:cBhvr>
                                        <p:cTn id="44" dur="500"/>
                                        <p:tgtEl>
                                          <p:spTgt spid="57358">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57349">
                                            <p:txEl>
                                              <p:pRg st="0" end="0"/>
                                            </p:txEl>
                                          </p:spTgt>
                                        </p:tgtEl>
                                        <p:attrNameLst>
                                          <p:attrName>style.visibility</p:attrName>
                                        </p:attrNameLst>
                                      </p:cBhvr>
                                      <p:to>
                                        <p:strVal val="visible"/>
                                      </p:to>
                                    </p:set>
                                    <p:animEffect transition="in" filter="dissolve">
                                      <p:cBhvr>
                                        <p:cTn id="49" dur="500"/>
                                        <p:tgtEl>
                                          <p:spTgt spid="5734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57359">
                                            <p:txEl>
                                              <p:pRg st="0" end="0"/>
                                            </p:txEl>
                                          </p:spTgt>
                                        </p:tgtEl>
                                        <p:attrNameLst>
                                          <p:attrName>style.visibility</p:attrName>
                                        </p:attrNameLst>
                                      </p:cBhvr>
                                      <p:to>
                                        <p:strVal val="visible"/>
                                      </p:to>
                                    </p:set>
                                    <p:animEffect transition="in" filter="dissolve">
                                      <p:cBhvr>
                                        <p:cTn id="54" dur="500"/>
                                        <p:tgtEl>
                                          <p:spTgt spid="57359">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57350">
                                            <p:txEl>
                                              <p:pRg st="0" end="0"/>
                                            </p:txEl>
                                          </p:spTgt>
                                        </p:tgtEl>
                                        <p:attrNameLst>
                                          <p:attrName>style.visibility</p:attrName>
                                        </p:attrNameLst>
                                      </p:cBhvr>
                                      <p:to>
                                        <p:strVal val="visible"/>
                                      </p:to>
                                    </p:set>
                                    <p:animEffect transition="in" filter="dissolve">
                                      <p:cBhvr>
                                        <p:cTn id="59" dur="500"/>
                                        <p:tgtEl>
                                          <p:spTgt spid="57350">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57360">
                                            <p:txEl>
                                              <p:pRg st="0" end="0"/>
                                            </p:txEl>
                                          </p:spTgt>
                                        </p:tgtEl>
                                        <p:attrNameLst>
                                          <p:attrName>style.visibility</p:attrName>
                                        </p:attrNameLst>
                                      </p:cBhvr>
                                      <p:to>
                                        <p:strVal val="visible"/>
                                      </p:to>
                                    </p:set>
                                    <p:animEffect transition="in" filter="dissolve">
                                      <p:cBhvr>
                                        <p:cTn id="64" dur="500"/>
                                        <p:tgtEl>
                                          <p:spTgt spid="57360">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57369">
                                            <p:txEl>
                                              <p:pRg st="0" end="0"/>
                                            </p:txEl>
                                          </p:spTgt>
                                        </p:tgtEl>
                                        <p:attrNameLst>
                                          <p:attrName>style.visibility</p:attrName>
                                        </p:attrNameLst>
                                      </p:cBhvr>
                                      <p:to>
                                        <p:strVal val="visible"/>
                                      </p:to>
                                    </p:set>
                                    <p:animEffect transition="in" filter="dissolve">
                                      <p:cBhvr>
                                        <p:cTn id="69" dur="500"/>
                                        <p:tgtEl>
                                          <p:spTgt spid="57369">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57368"/>
                                        </p:tgtEl>
                                        <p:attrNameLst>
                                          <p:attrName>style.visibility</p:attrName>
                                        </p:attrNameLst>
                                      </p:cBhvr>
                                      <p:to>
                                        <p:strVal val="visible"/>
                                      </p:to>
                                    </p:set>
                                    <p:animEffect transition="in" filter="dissolve">
                                      <p:cBhvr>
                                        <p:cTn id="74" dur="500"/>
                                        <p:tgtEl>
                                          <p:spTgt spid="57368"/>
                                        </p:tgtEl>
                                      </p:cBhvr>
                                    </p:animEffect>
                                  </p:childTnLst>
                                </p:cTn>
                              </p:par>
                            </p:childTnLst>
                          </p:cTn>
                        </p:par>
                        <p:par>
                          <p:cTn id="75" fill="hold">
                            <p:stCondLst>
                              <p:cond delay="500"/>
                            </p:stCondLst>
                            <p:childTnLst>
                              <p:par>
                                <p:cTn id="76" presetID="9" presetClass="entr" presetSubtype="0" fill="hold" grpId="0" nodeType="afterEffect">
                                  <p:stCondLst>
                                    <p:cond delay="0"/>
                                  </p:stCondLst>
                                  <p:childTnLst>
                                    <p:set>
                                      <p:cBhvr>
                                        <p:cTn id="77" dur="1" fill="hold">
                                          <p:stCondLst>
                                            <p:cond delay="0"/>
                                          </p:stCondLst>
                                        </p:cTn>
                                        <p:tgtEl>
                                          <p:spTgt spid="57351"/>
                                        </p:tgtEl>
                                        <p:attrNameLst>
                                          <p:attrName>style.visibility</p:attrName>
                                        </p:attrNameLst>
                                      </p:cBhvr>
                                      <p:to>
                                        <p:strVal val="visible"/>
                                      </p:to>
                                    </p:set>
                                    <p:animEffect transition="in" filter="dissolve">
                                      <p:cBhvr>
                                        <p:cTn id="78" dur="500"/>
                                        <p:tgtEl>
                                          <p:spTgt spid="57351"/>
                                        </p:tgtEl>
                                      </p:cBhvr>
                                    </p:animEffect>
                                  </p:childTnLst>
                                </p:cTn>
                              </p:par>
                            </p:childTnLst>
                          </p:cTn>
                        </p:par>
                        <p:par>
                          <p:cTn id="79" fill="hold">
                            <p:stCondLst>
                              <p:cond delay="1000"/>
                            </p:stCondLst>
                            <p:childTnLst>
                              <p:par>
                                <p:cTn id="80" presetID="9" presetClass="entr" presetSubtype="0" fill="hold" grpId="0" nodeType="afterEffect">
                                  <p:stCondLst>
                                    <p:cond delay="0"/>
                                  </p:stCondLst>
                                  <p:childTnLst>
                                    <p:set>
                                      <p:cBhvr>
                                        <p:cTn id="81" dur="1" fill="hold">
                                          <p:stCondLst>
                                            <p:cond delay="0"/>
                                          </p:stCondLst>
                                        </p:cTn>
                                        <p:tgtEl>
                                          <p:spTgt spid="57356"/>
                                        </p:tgtEl>
                                        <p:attrNameLst>
                                          <p:attrName>style.visibility</p:attrName>
                                        </p:attrNameLst>
                                      </p:cBhvr>
                                      <p:to>
                                        <p:strVal val="visible"/>
                                      </p:to>
                                    </p:set>
                                    <p:animEffect transition="in" filter="dissolve">
                                      <p:cBhvr>
                                        <p:cTn id="82" dur="500"/>
                                        <p:tgtEl>
                                          <p:spTgt spid="57356"/>
                                        </p:tgtEl>
                                      </p:cBhvr>
                                    </p:animEffect>
                                  </p:childTnLst>
                                </p:cTn>
                              </p:par>
                            </p:childTnLst>
                          </p:cTn>
                        </p:par>
                        <p:par>
                          <p:cTn id="83" fill="hold">
                            <p:stCondLst>
                              <p:cond delay="1500"/>
                            </p:stCondLst>
                            <p:childTnLst>
                              <p:par>
                                <p:cTn id="84" presetID="9" presetClass="entr" presetSubtype="0" fill="hold" grpId="0" nodeType="afterEffect">
                                  <p:stCondLst>
                                    <p:cond delay="0"/>
                                  </p:stCondLst>
                                  <p:childTnLst>
                                    <p:set>
                                      <p:cBhvr>
                                        <p:cTn id="85" dur="1" fill="hold">
                                          <p:stCondLst>
                                            <p:cond delay="0"/>
                                          </p:stCondLst>
                                        </p:cTn>
                                        <p:tgtEl>
                                          <p:spTgt spid="57361"/>
                                        </p:tgtEl>
                                        <p:attrNameLst>
                                          <p:attrName>style.visibility</p:attrName>
                                        </p:attrNameLst>
                                      </p:cBhvr>
                                      <p:to>
                                        <p:strVal val="visible"/>
                                      </p:to>
                                    </p:set>
                                    <p:animEffect transition="in" filter="dissolve">
                                      <p:cBhvr>
                                        <p:cTn id="86" dur="500"/>
                                        <p:tgtEl>
                                          <p:spTgt spid="57361"/>
                                        </p:tgtEl>
                                      </p:cBhvr>
                                    </p:animEffect>
                                  </p:childTnLst>
                                </p:cTn>
                              </p:par>
                            </p:childTnLst>
                          </p:cTn>
                        </p:par>
                        <p:par>
                          <p:cTn id="87" fill="hold">
                            <p:stCondLst>
                              <p:cond delay="2000"/>
                            </p:stCondLst>
                            <p:childTnLst>
                              <p:par>
                                <p:cTn id="88" presetID="9" presetClass="entr" presetSubtype="0" fill="hold" grpId="0" nodeType="afterEffect">
                                  <p:stCondLst>
                                    <p:cond delay="2000"/>
                                  </p:stCondLst>
                                  <p:childTnLst>
                                    <p:set>
                                      <p:cBhvr>
                                        <p:cTn id="89" dur="1" fill="hold">
                                          <p:stCondLst>
                                            <p:cond delay="0"/>
                                          </p:stCondLst>
                                        </p:cTn>
                                        <p:tgtEl>
                                          <p:spTgt spid="57366"/>
                                        </p:tgtEl>
                                        <p:attrNameLst>
                                          <p:attrName>style.visibility</p:attrName>
                                        </p:attrNameLst>
                                      </p:cBhvr>
                                      <p:to>
                                        <p:strVal val="visible"/>
                                      </p:to>
                                    </p:set>
                                    <p:animEffect transition="in" filter="dissolve">
                                      <p:cBhvr>
                                        <p:cTn id="90" dur="500"/>
                                        <p:tgtEl>
                                          <p:spTgt spid="57366"/>
                                        </p:tgtEl>
                                      </p:cBhvr>
                                    </p:animEffect>
                                  </p:childTnLst>
                                </p:cTn>
                              </p:par>
                            </p:childTnLst>
                          </p:cTn>
                        </p:par>
                        <p:par>
                          <p:cTn id="91" fill="hold">
                            <p:stCondLst>
                              <p:cond delay="4500"/>
                            </p:stCondLst>
                            <p:childTnLst>
                              <p:par>
                                <p:cTn id="92" presetID="1" presetClass="entr" presetSubtype="0" fill="hold" grpId="0" nodeType="afterEffect">
                                  <p:stCondLst>
                                    <p:cond delay="0"/>
                                  </p:stCondLst>
                                  <p:childTnLst>
                                    <p:set>
                                      <p:cBhvr>
                                        <p:cTn id="93" dur="1" fill="hold">
                                          <p:stCondLst>
                                            <p:cond delay="499"/>
                                          </p:stCondLst>
                                        </p:cTn>
                                        <p:tgtEl>
                                          <p:spTgt spid="57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P spid="57348" grpId="0" build="p" autoUpdateAnimBg="0"/>
      <p:bldP spid="57349" grpId="0" build="p" autoUpdateAnimBg="0"/>
      <p:bldP spid="57350" grpId="0" build="p" autoUpdateAnimBg="0"/>
      <p:bldP spid="57351" grpId="0" autoUpdateAnimBg="0"/>
      <p:bldP spid="57352" grpId="0" build="p" autoUpdateAnimBg="0"/>
      <p:bldP spid="57353" grpId="0" build="p" autoUpdateAnimBg="0"/>
      <p:bldP spid="57356" grpId="0" autoUpdateAnimBg="0"/>
      <p:bldP spid="57357" grpId="0" build="p" autoUpdateAnimBg="0"/>
      <p:bldP spid="57358" grpId="0" build="p" autoUpdateAnimBg="0"/>
      <p:bldP spid="57359" grpId="0" build="p" autoUpdateAnimBg="0"/>
      <p:bldP spid="57360" grpId="0" build="p" autoUpdateAnimBg="0"/>
      <p:bldP spid="57361" grpId="0" autoUpdateAnimBg="0"/>
      <p:bldP spid="57363" grpId="0"/>
      <p:bldP spid="57365" grpId="0" animBg="1"/>
      <p:bldP spid="57366" grpId="0" autoUpdateAnimBg="0"/>
      <p:bldP spid="57367" grpId="0"/>
      <p:bldP spid="57368" grpId="0"/>
      <p:bldP spid="5736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200" smtClean="0"/>
              <a:t>Table of Contents</a:t>
            </a:r>
            <a:br>
              <a:rPr lang="en-US" sz="3200" smtClean="0"/>
            </a:br>
            <a:r>
              <a:rPr lang="en-US" sz="2400" smtClean="0"/>
              <a:t>‘Stoichiometry’</a:t>
            </a:r>
            <a:endParaRPr lang="en-US" sz="3200" smtClean="0"/>
          </a:p>
        </p:txBody>
      </p:sp>
      <p:sp>
        <p:nvSpPr>
          <p:cNvPr id="10243" name="Text Box 3"/>
          <p:cNvSpPr txBox="1">
            <a:spLocks noChangeArrowheads="1"/>
          </p:cNvSpPr>
          <p:nvPr/>
        </p:nvSpPr>
        <p:spPr bwMode="auto">
          <a:xfrm>
            <a:off x="762000" y="2041525"/>
            <a:ext cx="3757613" cy="3444875"/>
          </a:xfrm>
          <a:prstGeom prst="rect">
            <a:avLst/>
          </a:prstGeom>
          <a:noFill/>
          <a:ln w="9525">
            <a:noFill/>
            <a:miter lim="800000"/>
            <a:headEnd/>
            <a:tailEnd/>
          </a:ln>
        </p:spPr>
        <p:txBody>
          <a:bodyPr wrap="none">
            <a:spAutoFit/>
          </a:bodyPr>
          <a:lstStyle/>
          <a:p>
            <a:r>
              <a:rPr lang="en-US" sz="2000">
                <a:hlinkClick r:id="" action="ppaction://customshow?id=0&amp;return=true"/>
              </a:rPr>
              <a:t>Balancing Chemical Equations</a:t>
            </a:r>
            <a:endParaRPr lang="en-US" sz="2000"/>
          </a:p>
          <a:p>
            <a:r>
              <a:rPr lang="en-US" sz="2000">
                <a:hlinkClick r:id="" action="ppaction://customshow?id=1&amp;return=true"/>
              </a:rPr>
              <a:t>Avogadro’s Number</a:t>
            </a:r>
            <a:endParaRPr lang="en-US" sz="2000"/>
          </a:p>
          <a:p>
            <a:r>
              <a:rPr lang="en-US" sz="2000">
                <a:hlinkClick r:id="" action="ppaction://customshow?id=2&amp;return=true"/>
              </a:rPr>
              <a:t>Molar Mass</a:t>
            </a:r>
            <a:endParaRPr lang="en-US" sz="2000"/>
          </a:p>
          <a:p>
            <a:endParaRPr lang="en-US" sz="2000"/>
          </a:p>
          <a:p>
            <a:r>
              <a:rPr lang="en-US" sz="2000">
                <a:hlinkClick r:id="" action="ppaction://customshow?id=3&amp;return=true"/>
              </a:rPr>
              <a:t>Combustion Reactions</a:t>
            </a:r>
            <a:endParaRPr lang="en-US" sz="2000"/>
          </a:p>
          <a:p>
            <a:r>
              <a:rPr lang="en-US" sz="2000">
                <a:hlinkClick r:id="" action="ppaction://customshow?id=4&amp;return=true"/>
              </a:rPr>
              <a:t>Synthesis Reactions</a:t>
            </a:r>
            <a:endParaRPr lang="en-US" sz="2000"/>
          </a:p>
          <a:p>
            <a:r>
              <a:rPr lang="en-US" sz="2000">
                <a:hlinkClick r:id="" action="ppaction://customshow?id=5&amp;return=true"/>
              </a:rPr>
              <a:t>Single Replacement Reactions</a:t>
            </a:r>
            <a:endParaRPr lang="en-US" sz="2000"/>
          </a:p>
          <a:p>
            <a:r>
              <a:rPr lang="en-US" sz="2000"/>
              <a:t>	</a:t>
            </a:r>
            <a:r>
              <a:rPr lang="en-US" sz="2000">
                <a:hlinkClick r:id="" action="ppaction://customshow?id=6&amp;return=true"/>
              </a:rPr>
              <a:t>Activity Series</a:t>
            </a:r>
            <a:endParaRPr lang="en-US" sz="2000"/>
          </a:p>
          <a:p>
            <a:r>
              <a:rPr lang="en-US" sz="2000">
                <a:hlinkClick r:id="" action="ppaction://customshow?id=7&amp;return=true"/>
              </a:rPr>
              <a:t>Double Replacement Reactions</a:t>
            </a:r>
            <a:endParaRPr lang="en-US" sz="2000"/>
          </a:p>
          <a:p>
            <a:endParaRPr lang="en-US" sz="2000"/>
          </a:p>
          <a:p>
            <a:endParaRPr lang="en-US" sz="2000"/>
          </a:p>
        </p:txBody>
      </p:sp>
      <p:sp>
        <p:nvSpPr>
          <p:cNvPr id="10244" name="Text Box 4"/>
          <p:cNvSpPr txBox="1">
            <a:spLocks noChangeArrowheads="1"/>
          </p:cNvSpPr>
          <p:nvPr/>
        </p:nvSpPr>
        <p:spPr bwMode="auto">
          <a:xfrm>
            <a:off x="5318125" y="2041525"/>
            <a:ext cx="2681288" cy="3444875"/>
          </a:xfrm>
          <a:prstGeom prst="rect">
            <a:avLst/>
          </a:prstGeom>
          <a:noFill/>
          <a:ln w="9525">
            <a:noFill/>
            <a:miter lim="800000"/>
            <a:headEnd/>
            <a:tailEnd/>
          </a:ln>
        </p:spPr>
        <p:txBody>
          <a:bodyPr wrap="none">
            <a:spAutoFit/>
          </a:bodyPr>
          <a:lstStyle/>
          <a:p>
            <a:r>
              <a:rPr lang="en-US" sz="2000">
                <a:hlinkClick r:id="" action="ppaction://customshow?id=8&amp;return=true"/>
              </a:rPr>
              <a:t>Mole Island Diagram</a:t>
            </a:r>
            <a:endParaRPr lang="en-US" sz="2000"/>
          </a:p>
          <a:p>
            <a:r>
              <a:rPr lang="en-US" sz="2000">
                <a:hlinkClick r:id="" action="ppaction://customshow?id=9&amp;return=true"/>
              </a:rPr>
              <a:t>Limiting Reactants</a:t>
            </a:r>
            <a:endParaRPr lang="en-US" sz="2000"/>
          </a:p>
          <a:p>
            <a:r>
              <a:rPr lang="en-US" sz="2000">
                <a:hlinkClick r:id="" action="ppaction://customshow?id=10&amp;return=true"/>
              </a:rPr>
              <a:t>Generic Stoichiometry</a:t>
            </a:r>
            <a:endParaRPr lang="en-US" sz="2000"/>
          </a:p>
          <a:p>
            <a:endParaRPr lang="en-US" sz="2000"/>
          </a:p>
          <a:p>
            <a:r>
              <a:rPr lang="en-US" sz="2000">
                <a:hlinkClick r:id="" action="ppaction://customshow?id=11&amp;return=true"/>
              </a:rPr>
              <a:t>Air Bag Design</a:t>
            </a:r>
            <a:endParaRPr lang="en-US" sz="2000"/>
          </a:p>
          <a:p>
            <a:r>
              <a:rPr lang="en-US" sz="2000">
                <a:hlinkClick r:id="" action="ppaction://customshow?id=12&amp;return=true"/>
              </a:rPr>
              <a:t>Water from a Camel</a:t>
            </a:r>
            <a:endParaRPr lang="en-US" sz="2000"/>
          </a:p>
          <a:p>
            <a:r>
              <a:rPr lang="en-US" sz="2000">
                <a:hlinkClick r:id="rId3" action="ppaction://hlinksldjump"/>
              </a:rPr>
              <a:t>Rocket Fuel</a:t>
            </a:r>
            <a:endParaRPr lang="en-US" sz="2000"/>
          </a:p>
          <a:p>
            <a:r>
              <a:rPr lang="en-US" sz="2000">
                <a:hlinkClick r:id="" action="ppaction://customshow?id=14&amp;return=true"/>
              </a:rPr>
              <a:t>Water in Space</a:t>
            </a:r>
            <a:endParaRPr lang="en-US" sz="2000"/>
          </a:p>
          <a:p>
            <a:r>
              <a:rPr lang="en-US" sz="2000">
                <a:hlinkClick r:id="" action="ppaction://customshow?id=15&amp;return=true"/>
              </a:rPr>
              <a:t>Excess Reactant</a:t>
            </a:r>
            <a:endParaRPr lang="en-US" sz="2000"/>
          </a:p>
          <a:p>
            <a:endParaRPr lang="en-US" sz="2000"/>
          </a:p>
          <a:p>
            <a:r>
              <a:rPr lang="en-US" sz="2000">
                <a:hlinkClick r:id="" action="ppaction://customshow?id=16&amp;return=true"/>
              </a:rPr>
              <a:t>Classes of Reactions</a:t>
            </a:r>
            <a:endParaRPr lang="en-US" sz="200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title"/>
          </p:nvPr>
        </p:nvSpPr>
        <p:spPr/>
        <p:txBody>
          <a:bodyPr/>
          <a:lstStyle/>
          <a:p>
            <a:pPr eaLnBrk="1" hangingPunct="1"/>
            <a:r>
              <a:rPr lang="en-US" sz="2800" smtClean="0"/>
              <a:t>Air-Fuel Ratio in an Internal Combustion Engine</a:t>
            </a:r>
          </a:p>
        </p:txBody>
      </p:sp>
      <p:sp>
        <p:nvSpPr>
          <p:cNvPr id="1028" name="Rectangle 5"/>
          <p:cNvSpPr>
            <a:spLocks noChangeArrowheads="1"/>
          </p:cNvSpPr>
          <p:nvPr/>
        </p:nvSpPr>
        <p:spPr bwMode="auto">
          <a:xfrm>
            <a:off x="2127250" y="1600200"/>
            <a:ext cx="4876800" cy="4419600"/>
          </a:xfrm>
          <a:prstGeom prst="rect">
            <a:avLst/>
          </a:prstGeom>
          <a:noFill/>
          <a:ln w="9525">
            <a:solidFill>
              <a:schemeClr val="tx1"/>
            </a:solidFill>
            <a:miter lim="800000"/>
            <a:headEnd/>
            <a:tailEnd/>
          </a:ln>
        </p:spPr>
        <p:txBody>
          <a:bodyPr wrap="none" anchor="ctr"/>
          <a:lstStyle/>
          <a:p>
            <a:endParaRPr lang="en-US"/>
          </a:p>
        </p:txBody>
      </p:sp>
      <p:sp>
        <p:nvSpPr>
          <p:cNvPr id="1029" name="Line 6"/>
          <p:cNvSpPr>
            <a:spLocks noChangeShapeType="1"/>
          </p:cNvSpPr>
          <p:nvPr/>
        </p:nvSpPr>
        <p:spPr bwMode="auto">
          <a:xfrm flipV="1">
            <a:off x="4565650" y="1638300"/>
            <a:ext cx="0" cy="4343400"/>
          </a:xfrm>
          <a:prstGeom prst="line">
            <a:avLst/>
          </a:prstGeom>
          <a:noFill/>
          <a:ln w="15875">
            <a:solidFill>
              <a:schemeClr val="tx1"/>
            </a:solidFill>
            <a:prstDash val="dash"/>
            <a:round/>
            <a:headEnd/>
            <a:tailEnd/>
          </a:ln>
        </p:spPr>
        <p:txBody>
          <a:bodyPr/>
          <a:lstStyle/>
          <a:p>
            <a:endParaRPr lang="en-US"/>
          </a:p>
        </p:txBody>
      </p:sp>
      <p:sp>
        <p:nvSpPr>
          <p:cNvPr id="1030" name="Text Box 7"/>
          <p:cNvSpPr txBox="1">
            <a:spLocks noChangeArrowheads="1"/>
          </p:cNvSpPr>
          <p:nvPr/>
        </p:nvSpPr>
        <p:spPr bwMode="auto">
          <a:xfrm>
            <a:off x="2949575" y="1744663"/>
            <a:ext cx="873125" cy="517525"/>
          </a:xfrm>
          <a:prstGeom prst="rect">
            <a:avLst/>
          </a:prstGeom>
          <a:noFill/>
          <a:ln w="9525">
            <a:noFill/>
            <a:miter lim="800000"/>
            <a:headEnd/>
            <a:tailEnd/>
          </a:ln>
        </p:spPr>
        <p:txBody>
          <a:bodyPr wrap="none">
            <a:spAutoFit/>
          </a:bodyPr>
          <a:lstStyle/>
          <a:p>
            <a:pPr algn="ctr"/>
            <a:r>
              <a:rPr lang="en-US"/>
              <a:t>Fuel-</a:t>
            </a:r>
            <a:r>
              <a:rPr lang="en-US" i="1"/>
              <a:t>rich</a:t>
            </a:r>
          </a:p>
          <a:p>
            <a:pPr algn="ctr"/>
            <a:r>
              <a:rPr lang="en-US"/>
              <a:t>mixtures</a:t>
            </a:r>
          </a:p>
        </p:txBody>
      </p:sp>
      <p:sp>
        <p:nvSpPr>
          <p:cNvPr id="1031" name="Text Box 8"/>
          <p:cNvSpPr txBox="1">
            <a:spLocks noChangeArrowheads="1"/>
          </p:cNvSpPr>
          <p:nvPr/>
        </p:nvSpPr>
        <p:spPr bwMode="auto">
          <a:xfrm>
            <a:off x="5402263" y="1744663"/>
            <a:ext cx="922337" cy="517525"/>
          </a:xfrm>
          <a:prstGeom prst="rect">
            <a:avLst/>
          </a:prstGeom>
          <a:noFill/>
          <a:ln w="9525">
            <a:noFill/>
            <a:miter lim="800000"/>
            <a:headEnd/>
            <a:tailEnd/>
          </a:ln>
        </p:spPr>
        <p:txBody>
          <a:bodyPr wrap="none">
            <a:spAutoFit/>
          </a:bodyPr>
          <a:lstStyle/>
          <a:p>
            <a:pPr algn="ctr"/>
            <a:r>
              <a:rPr lang="en-US"/>
              <a:t>Fuel-</a:t>
            </a:r>
            <a:r>
              <a:rPr lang="en-US" i="1"/>
              <a:t>lean</a:t>
            </a:r>
          </a:p>
          <a:p>
            <a:pPr algn="ctr"/>
            <a:r>
              <a:rPr lang="en-US"/>
              <a:t>mixtures</a:t>
            </a:r>
          </a:p>
        </p:txBody>
      </p:sp>
      <p:sp>
        <p:nvSpPr>
          <p:cNvPr id="1032" name="Freeform 9"/>
          <p:cNvSpPr>
            <a:spLocks/>
          </p:cNvSpPr>
          <p:nvPr/>
        </p:nvSpPr>
        <p:spPr bwMode="auto">
          <a:xfrm>
            <a:off x="2127250" y="2266950"/>
            <a:ext cx="4870450" cy="3543300"/>
          </a:xfrm>
          <a:custGeom>
            <a:avLst/>
            <a:gdLst>
              <a:gd name="T0" fmla="*/ 0 w 3068"/>
              <a:gd name="T1" fmla="*/ 0 h 2232"/>
              <a:gd name="T2" fmla="*/ 2147483647 w 3068"/>
              <a:gd name="T3" fmla="*/ 2147483647 h 2232"/>
              <a:gd name="T4" fmla="*/ 2147483647 w 3068"/>
              <a:gd name="T5" fmla="*/ 2147483647 h 2232"/>
              <a:gd name="T6" fmla="*/ 2147483647 w 3068"/>
              <a:gd name="T7" fmla="*/ 2147483647 h 2232"/>
              <a:gd name="T8" fmla="*/ 2147483647 w 3068"/>
              <a:gd name="T9" fmla="*/ 2147483647 h 2232"/>
              <a:gd name="T10" fmla="*/ 0 60000 65536"/>
              <a:gd name="T11" fmla="*/ 0 60000 65536"/>
              <a:gd name="T12" fmla="*/ 0 60000 65536"/>
              <a:gd name="T13" fmla="*/ 0 60000 65536"/>
              <a:gd name="T14" fmla="*/ 0 60000 65536"/>
              <a:gd name="T15" fmla="*/ 0 w 3068"/>
              <a:gd name="T16" fmla="*/ 0 h 2232"/>
              <a:gd name="T17" fmla="*/ 3068 w 3068"/>
              <a:gd name="T18" fmla="*/ 2232 h 2232"/>
            </a:gdLst>
            <a:ahLst/>
            <a:cxnLst>
              <a:cxn ang="T10">
                <a:pos x="T0" y="T1"/>
              </a:cxn>
              <a:cxn ang="T11">
                <a:pos x="T2" y="T3"/>
              </a:cxn>
              <a:cxn ang="T12">
                <a:pos x="T4" y="T5"/>
              </a:cxn>
              <a:cxn ang="T13">
                <a:pos x="T6" y="T7"/>
              </a:cxn>
              <a:cxn ang="T14">
                <a:pos x="T8" y="T9"/>
              </a:cxn>
            </a:cxnLst>
            <a:rect l="T15" t="T16" r="T17" b="T18"/>
            <a:pathLst>
              <a:path w="3068" h="2232">
                <a:moveTo>
                  <a:pt x="0" y="0"/>
                </a:moveTo>
                <a:cubicBezTo>
                  <a:pt x="143" y="182"/>
                  <a:pt x="597" y="778"/>
                  <a:pt x="856" y="1092"/>
                </a:cubicBezTo>
                <a:cubicBezTo>
                  <a:pt x="1115" y="1406"/>
                  <a:pt x="1340" y="1709"/>
                  <a:pt x="1556" y="1888"/>
                </a:cubicBezTo>
                <a:cubicBezTo>
                  <a:pt x="1772" y="2067"/>
                  <a:pt x="1900" y="2107"/>
                  <a:pt x="2152" y="2164"/>
                </a:cubicBezTo>
                <a:cubicBezTo>
                  <a:pt x="2404" y="2221"/>
                  <a:pt x="2877" y="2218"/>
                  <a:pt x="3068" y="2232"/>
                </a:cubicBezTo>
              </a:path>
            </a:pathLst>
          </a:custGeom>
          <a:noFill/>
          <a:ln w="9525">
            <a:solidFill>
              <a:schemeClr val="tx1"/>
            </a:solidFill>
            <a:round/>
            <a:headEnd/>
            <a:tailEnd/>
          </a:ln>
        </p:spPr>
        <p:txBody>
          <a:bodyPr/>
          <a:lstStyle/>
          <a:p>
            <a:endParaRPr lang="en-US"/>
          </a:p>
        </p:txBody>
      </p:sp>
      <p:sp>
        <p:nvSpPr>
          <p:cNvPr id="1033" name="Freeform 10"/>
          <p:cNvSpPr>
            <a:spLocks/>
          </p:cNvSpPr>
          <p:nvPr/>
        </p:nvSpPr>
        <p:spPr bwMode="auto">
          <a:xfrm>
            <a:off x="2127250" y="3244850"/>
            <a:ext cx="4241800" cy="2851150"/>
          </a:xfrm>
          <a:custGeom>
            <a:avLst/>
            <a:gdLst>
              <a:gd name="T0" fmla="*/ 0 w 2672"/>
              <a:gd name="T1" fmla="*/ 0 h 1796"/>
              <a:gd name="T2" fmla="*/ 2147483647 w 2672"/>
              <a:gd name="T3" fmla="*/ 2147483647 h 1796"/>
              <a:gd name="T4" fmla="*/ 2147483647 w 2672"/>
              <a:gd name="T5" fmla="*/ 2147483647 h 1796"/>
              <a:gd name="T6" fmla="*/ 0 60000 65536"/>
              <a:gd name="T7" fmla="*/ 0 60000 65536"/>
              <a:gd name="T8" fmla="*/ 0 60000 65536"/>
              <a:gd name="T9" fmla="*/ 0 w 2672"/>
              <a:gd name="T10" fmla="*/ 0 h 1796"/>
              <a:gd name="T11" fmla="*/ 2672 w 2672"/>
              <a:gd name="T12" fmla="*/ 1796 h 1796"/>
            </a:gdLst>
            <a:ahLst/>
            <a:cxnLst>
              <a:cxn ang="T6">
                <a:pos x="T0" y="T1"/>
              </a:cxn>
              <a:cxn ang="T7">
                <a:pos x="T2" y="T3"/>
              </a:cxn>
              <a:cxn ang="T8">
                <a:pos x="T4" y="T5"/>
              </a:cxn>
            </a:cxnLst>
            <a:rect l="T9" t="T10" r="T11" b="T12"/>
            <a:pathLst>
              <a:path w="2672" h="1796">
                <a:moveTo>
                  <a:pt x="0" y="0"/>
                </a:moveTo>
                <a:cubicBezTo>
                  <a:pt x="253" y="251"/>
                  <a:pt x="1075" y="1212"/>
                  <a:pt x="1520" y="1504"/>
                </a:cubicBezTo>
                <a:cubicBezTo>
                  <a:pt x="1965" y="1796"/>
                  <a:pt x="2432" y="1700"/>
                  <a:pt x="2672" y="1752"/>
                </a:cubicBezTo>
              </a:path>
            </a:pathLst>
          </a:custGeom>
          <a:noFill/>
          <a:ln w="9525">
            <a:solidFill>
              <a:schemeClr val="tx1"/>
            </a:solidFill>
            <a:round/>
            <a:headEnd/>
            <a:tailEnd/>
          </a:ln>
        </p:spPr>
        <p:txBody>
          <a:bodyPr/>
          <a:lstStyle/>
          <a:p>
            <a:endParaRPr lang="en-US"/>
          </a:p>
        </p:txBody>
      </p:sp>
      <p:sp>
        <p:nvSpPr>
          <p:cNvPr id="1034" name="Freeform 11"/>
          <p:cNvSpPr>
            <a:spLocks/>
          </p:cNvSpPr>
          <p:nvPr/>
        </p:nvSpPr>
        <p:spPr bwMode="auto">
          <a:xfrm>
            <a:off x="2127250" y="2260600"/>
            <a:ext cx="4875213" cy="3765550"/>
          </a:xfrm>
          <a:custGeom>
            <a:avLst/>
            <a:gdLst>
              <a:gd name="T0" fmla="*/ 0 w 3071"/>
              <a:gd name="T1" fmla="*/ 0 h 2372"/>
              <a:gd name="T2" fmla="*/ 1169352645 w 3071"/>
              <a:gd name="T3" fmla="*/ 1519653196 h 2372"/>
              <a:gd name="T4" fmla="*/ 2147483647 w 3071"/>
              <a:gd name="T5" fmla="*/ 2147483647 h 2372"/>
              <a:gd name="T6" fmla="*/ 2147483647 w 3071"/>
              <a:gd name="T7" fmla="*/ 2147483647 h 2372"/>
              <a:gd name="T8" fmla="*/ 2147483647 w 3071"/>
              <a:gd name="T9" fmla="*/ 2147483647 h 2372"/>
              <a:gd name="T10" fmla="*/ 2147483647 w 3071"/>
              <a:gd name="T11" fmla="*/ 2147483647 h 2372"/>
              <a:gd name="T12" fmla="*/ 2147483647 w 3071"/>
              <a:gd name="T13" fmla="*/ 2147483647 h 2372"/>
              <a:gd name="T14" fmla="*/ 2147483647 w 3071"/>
              <a:gd name="T15" fmla="*/ 2147483647 h 2372"/>
              <a:gd name="T16" fmla="*/ 2147483647 w 3071"/>
              <a:gd name="T17" fmla="*/ 2147483647 h 2372"/>
              <a:gd name="T18" fmla="*/ 2147483647 w 3071"/>
              <a:gd name="T19" fmla="*/ 2147483647 h 2372"/>
              <a:gd name="T20" fmla="*/ 2147483647 w 3071"/>
              <a:gd name="T21" fmla="*/ 2147483647 h 2372"/>
              <a:gd name="T22" fmla="*/ 2147483647 w 3071"/>
              <a:gd name="T23" fmla="*/ 2147483647 h 2372"/>
              <a:gd name="T24" fmla="*/ 2147483647 w 3071"/>
              <a:gd name="T25" fmla="*/ 2147483647 h 2372"/>
              <a:gd name="T26" fmla="*/ 2147483647 w 3071"/>
              <a:gd name="T27" fmla="*/ 2147483647 h 2372"/>
              <a:gd name="T28" fmla="*/ 2147483647 w 3071"/>
              <a:gd name="T29" fmla="*/ 2147483647 h 2372"/>
              <a:gd name="T30" fmla="*/ 2147483647 w 3071"/>
              <a:gd name="T31" fmla="*/ 2147483647 h 2372"/>
              <a:gd name="T32" fmla="*/ 2147483647 w 3071"/>
              <a:gd name="T33" fmla="*/ 2147483647 h 2372"/>
              <a:gd name="T34" fmla="*/ 2147483647 w 3071"/>
              <a:gd name="T35" fmla="*/ 2147483647 h 2372"/>
              <a:gd name="T36" fmla="*/ 2147483647 w 3071"/>
              <a:gd name="T37" fmla="*/ 2147483647 h 2372"/>
              <a:gd name="T38" fmla="*/ 10080626 w 3071"/>
              <a:gd name="T39" fmla="*/ 1582657870 h 2372"/>
              <a:gd name="T40" fmla="*/ 0 w 3071"/>
              <a:gd name="T41" fmla="*/ 0 h 23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71"/>
              <a:gd name="T64" fmla="*/ 0 h 2372"/>
              <a:gd name="T65" fmla="*/ 3071 w 3071"/>
              <a:gd name="T66" fmla="*/ 2372 h 23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71" h="2372">
                <a:moveTo>
                  <a:pt x="0" y="0"/>
                </a:moveTo>
                <a:lnTo>
                  <a:pt x="464" y="603"/>
                </a:lnTo>
                <a:lnTo>
                  <a:pt x="1022" y="1297"/>
                </a:lnTo>
                <a:lnTo>
                  <a:pt x="1313" y="1651"/>
                </a:lnTo>
                <a:lnTo>
                  <a:pt x="1528" y="1876"/>
                </a:lnTo>
                <a:lnTo>
                  <a:pt x="1703" y="1999"/>
                </a:lnTo>
                <a:lnTo>
                  <a:pt x="1892" y="2100"/>
                </a:lnTo>
                <a:lnTo>
                  <a:pt x="2078" y="2152"/>
                </a:lnTo>
                <a:lnTo>
                  <a:pt x="2325" y="2200"/>
                </a:lnTo>
                <a:lnTo>
                  <a:pt x="3071" y="2239"/>
                </a:lnTo>
                <a:lnTo>
                  <a:pt x="3068" y="2372"/>
                </a:lnTo>
                <a:lnTo>
                  <a:pt x="2628" y="2368"/>
                </a:lnTo>
                <a:lnTo>
                  <a:pt x="2296" y="2344"/>
                </a:lnTo>
                <a:lnTo>
                  <a:pt x="2012" y="2316"/>
                </a:lnTo>
                <a:lnTo>
                  <a:pt x="1862" y="2280"/>
                </a:lnTo>
                <a:lnTo>
                  <a:pt x="1688" y="2220"/>
                </a:lnTo>
                <a:lnTo>
                  <a:pt x="1396" y="2036"/>
                </a:lnTo>
                <a:lnTo>
                  <a:pt x="1145" y="1813"/>
                </a:lnTo>
                <a:lnTo>
                  <a:pt x="884" y="1564"/>
                </a:lnTo>
                <a:lnTo>
                  <a:pt x="4" y="628"/>
                </a:lnTo>
                <a:lnTo>
                  <a:pt x="0" y="0"/>
                </a:lnTo>
                <a:close/>
              </a:path>
            </a:pathLst>
          </a:custGeom>
          <a:solidFill>
            <a:srgbClr val="3366FF">
              <a:alpha val="25098"/>
            </a:srgbClr>
          </a:solidFill>
          <a:ln w="0">
            <a:noFill/>
            <a:round/>
            <a:headEnd/>
            <a:tailEnd/>
          </a:ln>
        </p:spPr>
        <p:txBody>
          <a:bodyPr/>
          <a:lstStyle/>
          <a:p>
            <a:endParaRPr lang="en-US"/>
          </a:p>
        </p:txBody>
      </p:sp>
      <p:sp>
        <p:nvSpPr>
          <p:cNvPr id="1035" name="Freeform 12"/>
          <p:cNvSpPr>
            <a:spLocks/>
          </p:cNvSpPr>
          <p:nvPr/>
        </p:nvSpPr>
        <p:spPr bwMode="auto">
          <a:xfrm>
            <a:off x="2133600" y="3543300"/>
            <a:ext cx="4876800" cy="1376363"/>
          </a:xfrm>
          <a:custGeom>
            <a:avLst/>
            <a:gdLst>
              <a:gd name="T0" fmla="*/ 0 w 3072"/>
              <a:gd name="T1" fmla="*/ 0 h 867"/>
              <a:gd name="T2" fmla="*/ 2147483647 w 3072"/>
              <a:gd name="T3" fmla="*/ 1824594068 h 867"/>
              <a:gd name="T4" fmla="*/ 2147483647 w 3072"/>
              <a:gd name="T5" fmla="*/ 2147483647 h 867"/>
              <a:gd name="T6" fmla="*/ 0 60000 65536"/>
              <a:gd name="T7" fmla="*/ 0 60000 65536"/>
              <a:gd name="T8" fmla="*/ 0 60000 65536"/>
              <a:gd name="T9" fmla="*/ 0 w 3072"/>
              <a:gd name="T10" fmla="*/ 0 h 867"/>
              <a:gd name="T11" fmla="*/ 3072 w 3072"/>
              <a:gd name="T12" fmla="*/ 867 h 867"/>
            </a:gdLst>
            <a:ahLst/>
            <a:cxnLst>
              <a:cxn ang="T6">
                <a:pos x="T0" y="T1"/>
              </a:cxn>
              <a:cxn ang="T7">
                <a:pos x="T2" y="T3"/>
              </a:cxn>
              <a:cxn ang="T8">
                <a:pos x="T4" y="T5"/>
              </a:cxn>
            </a:cxnLst>
            <a:rect l="T9" t="T10" r="T11" b="T12"/>
            <a:pathLst>
              <a:path w="3072" h="867">
                <a:moveTo>
                  <a:pt x="0" y="0"/>
                </a:moveTo>
                <a:cubicBezTo>
                  <a:pt x="370" y="121"/>
                  <a:pt x="1708" y="581"/>
                  <a:pt x="2220" y="724"/>
                </a:cubicBezTo>
                <a:cubicBezTo>
                  <a:pt x="2732" y="867"/>
                  <a:pt x="2895" y="832"/>
                  <a:pt x="3072" y="860"/>
                </a:cubicBezTo>
              </a:path>
            </a:pathLst>
          </a:custGeom>
          <a:noFill/>
          <a:ln w="9525">
            <a:solidFill>
              <a:schemeClr val="tx1"/>
            </a:solidFill>
            <a:round/>
            <a:headEnd/>
            <a:tailEnd/>
          </a:ln>
        </p:spPr>
        <p:txBody>
          <a:bodyPr/>
          <a:lstStyle/>
          <a:p>
            <a:endParaRPr lang="en-US"/>
          </a:p>
        </p:txBody>
      </p:sp>
      <p:sp>
        <p:nvSpPr>
          <p:cNvPr id="1036" name="Freeform 13"/>
          <p:cNvSpPr>
            <a:spLocks/>
          </p:cNvSpPr>
          <p:nvPr/>
        </p:nvSpPr>
        <p:spPr bwMode="auto">
          <a:xfrm>
            <a:off x="2120900" y="2895600"/>
            <a:ext cx="4876800" cy="1765300"/>
          </a:xfrm>
          <a:custGeom>
            <a:avLst/>
            <a:gdLst>
              <a:gd name="T0" fmla="*/ 0 w 3072"/>
              <a:gd name="T1" fmla="*/ 0 h 1112"/>
              <a:gd name="T2" fmla="*/ 2147483647 w 3072"/>
              <a:gd name="T3" fmla="*/ 2147483647 h 1112"/>
              <a:gd name="T4" fmla="*/ 2147483647 w 3072"/>
              <a:gd name="T5" fmla="*/ 2147483647 h 1112"/>
              <a:gd name="T6" fmla="*/ 0 60000 65536"/>
              <a:gd name="T7" fmla="*/ 0 60000 65536"/>
              <a:gd name="T8" fmla="*/ 0 60000 65536"/>
              <a:gd name="T9" fmla="*/ 0 w 3072"/>
              <a:gd name="T10" fmla="*/ 0 h 1112"/>
              <a:gd name="T11" fmla="*/ 3072 w 3072"/>
              <a:gd name="T12" fmla="*/ 1112 h 1112"/>
            </a:gdLst>
            <a:ahLst/>
            <a:cxnLst>
              <a:cxn ang="T6">
                <a:pos x="T0" y="T1"/>
              </a:cxn>
              <a:cxn ang="T7">
                <a:pos x="T2" y="T3"/>
              </a:cxn>
              <a:cxn ang="T8">
                <a:pos x="T4" y="T5"/>
              </a:cxn>
            </a:cxnLst>
            <a:rect l="T9" t="T10" r="T11" b="T12"/>
            <a:pathLst>
              <a:path w="3072" h="1112">
                <a:moveTo>
                  <a:pt x="0" y="0"/>
                </a:moveTo>
                <a:cubicBezTo>
                  <a:pt x="716" y="349"/>
                  <a:pt x="1432" y="699"/>
                  <a:pt x="1944" y="884"/>
                </a:cubicBezTo>
                <a:cubicBezTo>
                  <a:pt x="2456" y="1069"/>
                  <a:pt x="2764" y="1090"/>
                  <a:pt x="3072" y="1112"/>
                </a:cubicBezTo>
              </a:path>
            </a:pathLst>
          </a:custGeom>
          <a:noFill/>
          <a:ln w="9525">
            <a:solidFill>
              <a:schemeClr val="tx1"/>
            </a:solidFill>
            <a:round/>
            <a:headEnd/>
            <a:tailEnd/>
          </a:ln>
        </p:spPr>
        <p:txBody>
          <a:bodyPr/>
          <a:lstStyle/>
          <a:p>
            <a:endParaRPr lang="en-US"/>
          </a:p>
        </p:txBody>
      </p:sp>
      <p:sp>
        <p:nvSpPr>
          <p:cNvPr id="1037" name="Freeform 14"/>
          <p:cNvSpPr>
            <a:spLocks/>
          </p:cNvSpPr>
          <p:nvPr/>
        </p:nvSpPr>
        <p:spPr bwMode="auto">
          <a:xfrm>
            <a:off x="2125663" y="2900363"/>
            <a:ext cx="4872037" cy="2009775"/>
          </a:xfrm>
          <a:custGeom>
            <a:avLst/>
            <a:gdLst>
              <a:gd name="T0" fmla="*/ 2520950 w 3069"/>
              <a:gd name="T1" fmla="*/ 0 h 1266"/>
              <a:gd name="T2" fmla="*/ 2147483647 w 3069"/>
              <a:gd name="T3" fmla="*/ 1678424209 h 1266"/>
              <a:gd name="T4" fmla="*/ 2147483647 w 3069"/>
              <a:gd name="T5" fmla="*/ 2147483647 h 1266"/>
              <a:gd name="T6" fmla="*/ 2147483647 w 3069"/>
              <a:gd name="T7" fmla="*/ 2147483647 h 1266"/>
              <a:gd name="T8" fmla="*/ 2147483647 w 3069"/>
              <a:gd name="T9" fmla="*/ 2147483647 h 1266"/>
              <a:gd name="T10" fmla="*/ 2147483647 w 3069"/>
              <a:gd name="T11" fmla="*/ 2147483647 h 1266"/>
              <a:gd name="T12" fmla="*/ 2147483647 w 3069"/>
              <a:gd name="T13" fmla="*/ 2147483647 h 1266"/>
              <a:gd name="T14" fmla="*/ 2147483647 w 3069"/>
              <a:gd name="T15" fmla="*/ 2147483647 h 1266"/>
              <a:gd name="T16" fmla="*/ 2147483647 w 3069"/>
              <a:gd name="T17" fmla="*/ 2147483647 h 1266"/>
              <a:gd name="T18" fmla="*/ 2147483647 w 3069"/>
              <a:gd name="T19" fmla="*/ 2147483647 h 1266"/>
              <a:gd name="T20" fmla="*/ 2147483647 w 3069"/>
              <a:gd name="T21" fmla="*/ 2147483647 h 1266"/>
              <a:gd name="T22" fmla="*/ 0 w 3069"/>
              <a:gd name="T23" fmla="*/ 1025702801 h 1266"/>
              <a:gd name="T24" fmla="*/ 2520950 w 3069"/>
              <a:gd name="T25" fmla="*/ 0 h 12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69"/>
              <a:gd name="T40" fmla="*/ 0 h 1266"/>
              <a:gd name="T41" fmla="*/ 3069 w 3069"/>
              <a:gd name="T42" fmla="*/ 1266 h 12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69" h="1266">
                <a:moveTo>
                  <a:pt x="1" y="0"/>
                </a:moveTo>
                <a:lnTo>
                  <a:pt x="1404" y="666"/>
                </a:lnTo>
                <a:lnTo>
                  <a:pt x="1917" y="878"/>
                </a:lnTo>
                <a:lnTo>
                  <a:pt x="2281" y="994"/>
                </a:lnTo>
                <a:lnTo>
                  <a:pt x="2827" y="1092"/>
                </a:lnTo>
                <a:lnTo>
                  <a:pt x="3069" y="1114"/>
                </a:lnTo>
                <a:lnTo>
                  <a:pt x="3069" y="1266"/>
                </a:lnTo>
                <a:lnTo>
                  <a:pt x="2781" y="1239"/>
                </a:lnTo>
                <a:lnTo>
                  <a:pt x="2596" y="1212"/>
                </a:lnTo>
                <a:lnTo>
                  <a:pt x="2325" y="1158"/>
                </a:lnTo>
                <a:lnTo>
                  <a:pt x="1788" y="995"/>
                </a:lnTo>
                <a:lnTo>
                  <a:pt x="0" y="407"/>
                </a:lnTo>
                <a:lnTo>
                  <a:pt x="1" y="0"/>
                </a:lnTo>
                <a:close/>
              </a:path>
            </a:pathLst>
          </a:custGeom>
          <a:solidFill>
            <a:srgbClr val="FF9900">
              <a:alpha val="25098"/>
            </a:srgbClr>
          </a:solidFill>
          <a:ln w="9525">
            <a:noFill/>
            <a:round/>
            <a:headEnd/>
            <a:tailEnd/>
          </a:ln>
        </p:spPr>
        <p:txBody>
          <a:bodyPr/>
          <a:lstStyle/>
          <a:p>
            <a:endParaRPr lang="en-US"/>
          </a:p>
        </p:txBody>
      </p:sp>
      <p:sp>
        <p:nvSpPr>
          <p:cNvPr id="1038" name="Freeform 15"/>
          <p:cNvSpPr>
            <a:spLocks/>
          </p:cNvSpPr>
          <p:nvPr/>
        </p:nvSpPr>
        <p:spPr bwMode="auto">
          <a:xfrm>
            <a:off x="2120900" y="2816225"/>
            <a:ext cx="4883150" cy="2619375"/>
          </a:xfrm>
          <a:custGeom>
            <a:avLst/>
            <a:gdLst>
              <a:gd name="T0" fmla="*/ 0 w 3076"/>
              <a:gd name="T1" fmla="*/ 2147483647 h 1650"/>
              <a:gd name="T2" fmla="*/ 2147483647 w 3076"/>
              <a:gd name="T3" fmla="*/ 2147483647 h 1650"/>
              <a:gd name="T4" fmla="*/ 2147483647 w 3076"/>
              <a:gd name="T5" fmla="*/ 206652801 h 1650"/>
              <a:gd name="T6" fmla="*/ 2147483647 w 3076"/>
              <a:gd name="T7" fmla="*/ 1285279704 h 1650"/>
              <a:gd name="T8" fmla="*/ 0 60000 65536"/>
              <a:gd name="T9" fmla="*/ 0 60000 65536"/>
              <a:gd name="T10" fmla="*/ 0 60000 65536"/>
              <a:gd name="T11" fmla="*/ 0 60000 65536"/>
              <a:gd name="T12" fmla="*/ 0 w 3076"/>
              <a:gd name="T13" fmla="*/ 0 h 1650"/>
              <a:gd name="T14" fmla="*/ 3076 w 3076"/>
              <a:gd name="T15" fmla="*/ 1650 h 1650"/>
            </a:gdLst>
            <a:ahLst/>
            <a:cxnLst>
              <a:cxn ang="T8">
                <a:pos x="T0" y="T1"/>
              </a:cxn>
              <a:cxn ang="T9">
                <a:pos x="T2" y="T3"/>
              </a:cxn>
              <a:cxn ang="T10">
                <a:pos x="T4" y="T5"/>
              </a:cxn>
              <a:cxn ang="T11">
                <a:pos x="T6" y="T7"/>
              </a:cxn>
            </a:cxnLst>
            <a:rect l="T12" t="T13" r="T14" b="T15"/>
            <a:pathLst>
              <a:path w="3076" h="1650">
                <a:moveTo>
                  <a:pt x="0" y="1650"/>
                </a:moveTo>
                <a:cubicBezTo>
                  <a:pt x="195" y="1542"/>
                  <a:pt x="812" y="1263"/>
                  <a:pt x="1172" y="1002"/>
                </a:cubicBezTo>
                <a:cubicBezTo>
                  <a:pt x="1532" y="741"/>
                  <a:pt x="1843" y="164"/>
                  <a:pt x="2160" y="82"/>
                </a:cubicBezTo>
                <a:cubicBezTo>
                  <a:pt x="2477" y="0"/>
                  <a:pt x="2885" y="421"/>
                  <a:pt x="3076" y="510"/>
                </a:cubicBezTo>
              </a:path>
            </a:pathLst>
          </a:custGeom>
          <a:noFill/>
          <a:ln w="9525">
            <a:solidFill>
              <a:schemeClr val="tx1"/>
            </a:solidFill>
            <a:round/>
            <a:headEnd/>
            <a:tailEnd/>
          </a:ln>
        </p:spPr>
        <p:txBody>
          <a:bodyPr/>
          <a:lstStyle/>
          <a:p>
            <a:endParaRPr lang="en-US"/>
          </a:p>
        </p:txBody>
      </p:sp>
      <p:sp>
        <p:nvSpPr>
          <p:cNvPr id="1039" name="Freeform 16"/>
          <p:cNvSpPr>
            <a:spLocks/>
          </p:cNvSpPr>
          <p:nvPr/>
        </p:nvSpPr>
        <p:spPr bwMode="auto">
          <a:xfrm>
            <a:off x="2133600" y="2508250"/>
            <a:ext cx="4876800" cy="2425700"/>
          </a:xfrm>
          <a:custGeom>
            <a:avLst/>
            <a:gdLst>
              <a:gd name="T0" fmla="*/ 0 w 3072"/>
              <a:gd name="T1" fmla="*/ 2147483647 h 1528"/>
              <a:gd name="T2" fmla="*/ 2147483647 w 3072"/>
              <a:gd name="T3" fmla="*/ 2147483647 h 1528"/>
              <a:gd name="T4" fmla="*/ 2147483647 w 3072"/>
              <a:gd name="T5" fmla="*/ 302418753 h 1528"/>
              <a:gd name="T6" fmla="*/ 2147483647 w 3072"/>
              <a:gd name="T7" fmla="*/ 1108868793 h 1528"/>
              <a:gd name="T8" fmla="*/ 0 60000 65536"/>
              <a:gd name="T9" fmla="*/ 0 60000 65536"/>
              <a:gd name="T10" fmla="*/ 0 60000 65536"/>
              <a:gd name="T11" fmla="*/ 0 60000 65536"/>
              <a:gd name="T12" fmla="*/ 0 w 3072"/>
              <a:gd name="T13" fmla="*/ 0 h 1528"/>
              <a:gd name="T14" fmla="*/ 3072 w 3072"/>
              <a:gd name="T15" fmla="*/ 1528 h 1528"/>
            </a:gdLst>
            <a:ahLst/>
            <a:cxnLst>
              <a:cxn ang="T8">
                <a:pos x="T0" y="T1"/>
              </a:cxn>
              <a:cxn ang="T9">
                <a:pos x="T2" y="T3"/>
              </a:cxn>
              <a:cxn ang="T10">
                <a:pos x="T4" y="T5"/>
              </a:cxn>
              <a:cxn ang="T11">
                <a:pos x="T6" y="T7"/>
              </a:cxn>
            </a:cxnLst>
            <a:rect l="T12" t="T13" r="T14" b="T15"/>
            <a:pathLst>
              <a:path w="3072" h="1528">
                <a:moveTo>
                  <a:pt x="0" y="1528"/>
                </a:moveTo>
                <a:cubicBezTo>
                  <a:pt x="151" y="1467"/>
                  <a:pt x="555" y="1395"/>
                  <a:pt x="904" y="1160"/>
                </a:cubicBezTo>
                <a:cubicBezTo>
                  <a:pt x="1253" y="925"/>
                  <a:pt x="1731" y="240"/>
                  <a:pt x="2092" y="120"/>
                </a:cubicBezTo>
                <a:cubicBezTo>
                  <a:pt x="2453" y="0"/>
                  <a:pt x="2868" y="373"/>
                  <a:pt x="3072" y="440"/>
                </a:cubicBezTo>
              </a:path>
            </a:pathLst>
          </a:custGeom>
          <a:noFill/>
          <a:ln w="9525">
            <a:solidFill>
              <a:schemeClr val="tx1"/>
            </a:solidFill>
            <a:round/>
            <a:headEnd/>
            <a:tailEnd/>
          </a:ln>
        </p:spPr>
        <p:txBody>
          <a:bodyPr/>
          <a:lstStyle/>
          <a:p>
            <a:endParaRPr lang="en-US"/>
          </a:p>
        </p:txBody>
      </p:sp>
      <p:sp>
        <p:nvSpPr>
          <p:cNvPr id="1040" name="Freeform 17"/>
          <p:cNvSpPr>
            <a:spLocks/>
          </p:cNvSpPr>
          <p:nvPr/>
        </p:nvSpPr>
        <p:spPr bwMode="auto">
          <a:xfrm>
            <a:off x="2101850" y="2662238"/>
            <a:ext cx="4902200" cy="2773362"/>
          </a:xfrm>
          <a:custGeom>
            <a:avLst/>
            <a:gdLst>
              <a:gd name="T0" fmla="*/ 47883760 w 3088"/>
              <a:gd name="T1" fmla="*/ 2147483647 h 1747"/>
              <a:gd name="T2" fmla="*/ 1108868796 w 3088"/>
              <a:gd name="T3" fmla="*/ 2147483647 h 1747"/>
              <a:gd name="T4" fmla="*/ 1935480182 w 3088"/>
              <a:gd name="T5" fmla="*/ 2147483647 h 1747"/>
              <a:gd name="T6" fmla="*/ 2147483647 w 3088"/>
              <a:gd name="T7" fmla="*/ 2147483647 h 1747"/>
              <a:gd name="T8" fmla="*/ 2147483647 w 3088"/>
              <a:gd name="T9" fmla="*/ 1922878335 h 1747"/>
              <a:gd name="T10" fmla="*/ 2147483647 w 3088"/>
              <a:gd name="T11" fmla="*/ 582155231 h 1747"/>
              <a:gd name="T12" fmla="*/ 2147483647 w 3088"/>
              <a:gd name="T13" fmla="*/ 209172178 h 1747"/>
              <a:gd name="T14" fmla="*/ 2147483647 w 3088"/>
              <a:gd name="T15" fmla="*/ 98285280 h 1747"/>
              <a:gd name="T16" fmla="*/ 2147483647 w 3088"/>
              <a:gd name="T17" fmla="*/ 7559675 h 1747"/>
              <a:gd name="T18" fmla="*/ 2147483647 w 3088"/>
              <a:gd name="T19" fmla="*/ 0 h 1747"/>
              <a:gd name="T20" fmla="*/ 2147483647 w 3088"/>
              <a:gd name="T21" fmla="*/ 37801545 h 1747"/>
              <a:gd name="T22" fmla="*/ 2147483647 w 3088"/>
              <a:gd name="T23" fmla="*/ 259575280 h 1747"/>
              <a:gd name="T24" fmla="*/ 2147483647 w 3088"/>
              <a:gd name="T25" fmla="*/ 531752129 h 1747"/>
              <a:gd name="T26" fmla="*/ 2147483647 w 3088"/>
              <a:gd name="T27" fmla="*/ 864412799 h 1747"/>
              <a:gd name="T28" fmla="*/ 2147483647 w 3088"/>
              <a:gd name="T29" fmla="*/ 1529733744 h 1747"/>
              <a:gd name="T30" fmla="*/ 2147483647 w 3088"/>
              <a:gd name="T31" fmla="*/ 703122675 h 1747"/>
              <a:gd name="T32" fmla="*/ 2147483647 w 3088"/>
              <a:gd name="T33" fmla="*/ 511590888 h 1747"/>
              <a:gd name="T34" fmla="*/ 2147483647 w 3088"/>
              <a:gd name="T35" fmla="*/ 430945925 h 1747"/>
              <a:gd name="T36" fmla="*/ 2147483647 w 3088"/>
              <a:gd name="T37" fmla="*/ 430945925 h 1747"/>
              <a:gd name="T38" fmla="*/ 2147483647 w 3088"/>
              <a:gd name="T39" fmla="*/ 498990907 h 1747"/>
              <a:gd name="T40" fmla="*/ 2147483647 w 3088"/>
              <a:gd name="T41" fmla="*/ 652721161 h 1747"/>
              <a:gd name="T42" fmla="*/ 2147483647 w 3088"/>
              <a:gd name="T43" fmla="*/ 907256230 h 1747"/>
              <a:gd name="T44" fmla="*/ 2147483647 w 3088"/>
              <a:gd name="T45" fmla="*/ 1711185307 h 1747"/>
              <a:gd name="T46" fmla="*/ 2147483647 w 3088"/>
              <a:gd name="T47" fmla="*/ 2147483647 h 1747"/>
              <a:gd name="T48" fmla="*/ 2147483647 w 3088"/>
              <a:gd name="T49" fmla="*/ 2147483647 h 1747"/>
              <a:gd name="T50" fmla="*/ 2147483647 w 3088"/>
              <a:gd name="T51" fmla="*/ 2147483647 h 1747"/>
              <a:gd name="T52" fmla="*/ 1693545258 w 3088"/>
              <a:gd name="T53" fmla="*/ 2147483647 h 1747"/>
              <a:gd name="T54" fmla="*/ 0 w 3088"/>
              <a:gd name="T55" fmla="*/ 2147483647 h 1747"/>
              <a:gd name="T56" fmla="*/ 45362811 w 3088"/>
              <a:gd name="T57" fmla="*/ 2147483647 h 1747"/>
              <a:gd name="T58" fmla="*/ 47883760 w 3088"/>
              <a:gd name="T59" fmla="*/ 2147483647 h 174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88"/>
              <a:gd name="T91" fmla="*/ 0 h 1747"/>
              <a:gd name="T92" fmla="*/ 3088 w 3088"/>
              <a:gd name="T93" fmla="*/ 1747 h 174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88" h="1747">
                <a:moveTo>
                  <a:pt x="19" y="1431"/>
                </a:moveTo>
                <a:lnTo>
                  <a:pt x="440" y="1303"/>
                </a:lnTo>
                <a:lnTo>
                  <a:pt x="768" y="1160"/>
                </a:lnTo>
                <a:lnTo>
                  <a:pt x="1016" y="1003"/>
                </a:lnTo>
                <a:lnTo>
                  <a:pt x="1256" y="763"/>
                </a:lnTo>
                <a:lnTo>
                  <a:pt x="1788" y="231"/>
                </a:lnTo>
                <a:lnTo>
                  <a:pt x="1988" y="83"/>
                </a:lnTo>
                <a:lnTo>
                  <a:pt x="2071" y="39"/>
                </a:lnTo>
                <a:lnTo>
                  <a:pt x="2172" y="3"/>
                </a:lnTo>
                <a:lnTo>
                  <a:pt x="2299" y="0"/>
                </a:lnTo>
                <a:lnTo>
                  <a:pt x="2404" y="15"/>
                </a:lnTo>
                <a:lnTo>
                  <a:pt x="2640" y="103"/>
                </a:lnTo>
                <a:lnTo>
                  <a:pt x="2836" y="211"/>
                </a:lnTo>
                <a:lnTo>
                  <a:pt x="3084" y="343"/>
                </a:lnTo>
                <a:lnTo>
                  <a:pt x="3088" y="607"/>
                </a:lnTo>
                <a:lnTo>
                  <a:pt x="2592" y="279"/>
                </a:lnTo>
                <a:lnTo>
                  <a:pt x="2444" y="203"/>
                </a:lnTo>
                <a:lnTo>
                  <a:pt x="2304" y="171"/>
                </a:lnTo>
                <a:lnTo>
                  <a:pt x="2204" y="171"/>
                </a:lnTo>
                <a:lnTo>
                  <a:pt x="2109" y="198"/>
                </a:lnTo>
                <a:lnTo>
                  <a:pt x="2012" y="259"/>
                </a:lnTo>
                <a:lnTo>
                  <a:pt x="1885" y="360"/>
                </a:lnTo>
                <a:lnTo>
                  <a:pt x="1596" y="679"/>
                </a:lnTo>
                <a:lnTo>
                  <a:pt x="1411" y="894"/>
                </a:lnTo>
                <a:lnTo>
                  <a:pt x="1216" y="1075"/>
                </a:lnTo>
                <a:lnTo>
                  <a:pt x="1002" y="1223"/>
                </a:lnTo>
                <a:lnTo>
                  <a:pt x="672" y="1407"/>
                </a:lnTo>
                <a:lnTo>
                  <a:pt x="0" y="1747"/>
                </a:lnTo>
                <a:lnTo>
                  <a:pt x="18" y="1743"/>
                </a:lnTo>
                <a:lnTo>
                  <a:pt x="19" y="1431"/>
                </a:lnTo>
                <a:close/>
              </a:path>
            </a:pathLst>
          </a:custGeom>
          <a:solidFill>
            <a:srgbClr val="FF0000">
              <a:alpha val="25098"/>
            </a:srgbClr>
          </a:solidFill>
          <a:ln w="9525">
            <a:noFill/>
            <a:round/>
            <a:headEnd/>
            <a:tailEnd/>
          </a:ln>
        </p:spPr>
        <p:txBody>
          <a:bodyPr/>
          <a:lstStyle/>
          <a:p>
            <a:endParaRPr lang="en-US"/>
          </a:p>
        </p:txBody>
      </p:sp>
      <p:sp>
        <p:nvSpPr>
          <p:cNvPr id="1041" name="Text Box 18"/>
          <p:cNvSpPr txBox="1">
            <a:spLocks noChangeArrowheads="1"/>
          </p:cNvSpPr>
          <p:nvPr/>
        </p:nvSpPr>
        <p:spPr bwMode="auto">
          <a:xfrm>
            <a:off x="5483225" y="2659063"/>
            <a:ext cx="450850" cy="304800"/>
          </a:xfrm>
          <a:prstGeom prst="rect">
            <a:avLst/>
          </a:prstGeom>
          <a:noFill/>
          <a:ln w="9525">
            <a:noFill/>
            <a:miter lim="800000"/>
            <a:headEnd/>
            <a:tailEnd/>
          </a:ln>
        </p:spPr>
        <p:txBody>
          <a:bodyPr wrap="none">
            <a:spAutoFit/>
          </a:bodyPr>
          <a:lstStyle/>
          <a:p>
            <a:r>
              <a:rPr lang="en-US"/>
              <a:t>NO</a:t>
            </a:r>
          </a:p>
        </p:txBody>
      </p:sp>
      <p:sp>
        <p:nvSpPr>
          <p:cNvPr id="1042" name="Text Box 19"/>
          <p:cNvSpPr txBox="1">
            <a:spLocks noChangeArrowheads="1"/>
          </p:cNvSpPr>
          <p:nvPr/>
        </p:nvSpPr>
        <p:spPr bwMode="auto">
          <a:xfrm>
            <a:off x="3481388" y="3700463"/>
            <a:ext cx="441325" cy="304800"/>
          </a:xfrm>
          <a:prstGeom prst="rect">
            <a:avLst/>
          </a:prstGeom>
          <a:noFill/>
          <a:ln w="9525">
            <a:noFill/>
            <a:miter lim="800000"/>
            <a:headEnd/>
            <a:tailEnd/>
          </a:ln>
        </p:spPr>
        <p:txBody>
          <a:bodyPr wrap="none">
            <a:spAutoFit/>
          </a:bodyPr>
          <a:lstStyle/>
          <a:p>
            <a:r>
              <a:rPr lang="en-US"/>
              <a:t>RH</a:t>
            </a:r>
          </a:p>
        </p:txBody>
      </p:sp>
      <p:sp>
        <p:nvSpPr>
          <p:cNvPr id="1043" name="Text Box 20"/>
          <p:cNvSpPr txBox="1">
            <a:spLocks noChangeArrowheads="1"/>
          </p:cNvSpPr>
          <p:nvPr/>
        </p:nvSpPr>
        <p:spPr bwMode="auto">
          <a:xfrm>
            <a:off x="5391150" y="5699125"/>
            <a:ext cx="450850" cy="304800"/>
          </a:xfrm>
          <a:prstGeom prst="rect">
            <a:avLst/>
          </a:prstGeom>
          <a:noFill/>
          <a:ln w="9525">
            <a:noFill/>
            <a:miter lim="800000"/>
            <a:headEnd/>
            <a:tailEnd/>
          </a:ln>
        </p:spPr>
        <p:txBody>
          <a:bodyPr wrap="none">
            <a:spAutoFit/>
          </a:bodyPr>
          <a:lstStyle/>
          <a:p>
            <a:r>
              <a:rPr lang="en-US"/>
              <a:t>CO</a:t>
            </a:r>
          </a:p>
        </p:txBody>
      </p:sp>
      <p:sp>
        <p:nvSpPr>
          <p:cNvPr id="1044" name="Line 21"/>
          <p:cNvSpPr>
            <a:spLocks noChangeShapeType="1"/>
          </p:cNvSpPr>
          <p:nvPr/>
        </p:nvSpPr>
        <p:spPr bwMode="auto">
          <a:xfrm flipV="1">
            <a:off x="4570413" y="1382713"/>
            <a:ext cx="254000" cy="153987"/>
          </a:xfrm>
          <a:prstGeom prst="line">
            <a:avLst/>
          </a:prstGeom>
          <a:noFill/>
          <a:ln w="9525">
            <a:solidFill>
              <a:schemeClr val="tx1"/>
            </a:solidFill>
            <a:round/>
            <a:headEnd/>
            <a:tailEnd/>
          </a:ln>
        </p:spPr>
        <p:txBody>
          <a:bodyPr/>
          <a:lstStyle/>
          <a:p>
            <a:endParaRPr lang="en-US"/>
          </a:p>
        </p:txBody>
      </p:sp>
      <p:sp>
        <p:nvSpPr>
          <p:cNvPr id="1045" name="Text Box 22"/>
          <p:cNvSpPr txBox="1">
            <a:spLocks noChangeArrowheads="1"/>
          </p:cNvSpPr>
          <p:nvPr/>
        </p:nvSpPr>
        <p:spPr bwMode="auto">
          <a:xfrm>
            <a:off x="4995863" y="1141413"/>
            <a:ext cx="2127250" cy="366712"/>
          </a:xfrm>
          <a:prstGeom prst="rect">
            <a:avLst/>
          </a:prstGeom>
          <a:noFill/>
          <a:ln w="9525">
            <a:noFill/>
            <a:miter lim="800000"/>
            <a:headEnd/>
            <a:tailEnd/>
          </a:ln>
        </p:spPr>
        <p:txBody>
          <a:bodyPr wrap="none">
            <a:spAutoFit/>
          </a:bodyPr>
          <a:lstStyle/>
          <a:p>
            <a:r>
              <a:rPr lang="en-US" sz="1800"/>
              <a:t>Stoichiometric ratio</a:t>
            </a:r>
          </a:p>
        </p:txBody>
      </p:sp>
      <p:sp>
        <p:nvSpPr>
          <p:cNvPr id="1046" name="Text Box 23"/>
          <p:cNvSpPr txBox="1">
            <a:spLocks noChangeArrowheads="1"/>
          </p:cNvSpPr>
          <p:nvPr/>
        </p:nvSpPr>
        <p:spPr bwMode="auto">
          <a:xfrm rot="-5400000">
            <a:off x="232569" y="3807619"/>
            <a:ext cx="3027362" cy="336550"/>
          </a:xfrm>
          <a:prstGeom prst="rect">
            <a:avLst/>
          </a:prstGeom>
          <a:noFill/>
          <a:ln w="9525">
            <a:noFill/>
            <a:miter lim="800000"/>
            <a:headEnd/>
            <a:tailEnd/>
          </a:ln>
        </p:spPr>
        <p:txBody>
          <a:bodyPr wrap="none">
            <a:spAutoFit/>
          </a:bodyPr>
          <a:lstStyle/>
          <a:p>
            <a:r>
              <a:rPr lang="en-US" sz="1600"/>
              <a:t>Relative emissions of pollutants</a:t>
            </a:r>
          </a:p>
        </p:txBody>
      </p:sp>
      <p:sp>
        <p:nvSpPr>
          <p:cNvPr id="1047" name="Line 24"/>
          <p:cNvSpPr>
            <a:spLocks noChangeShapeType="1"/>
          </p:cNvSpPr>
          <p:nvPr/>
        </p:nvSpPr>
        <p:spPr bwMode="auto">
          <a:xfrm flipV="1">
            <a:off x="1755775" y="1962150"/>
            <a:ext cx="0" cy="542925"/>
          </a:xfrm>
          <a:prstGeom prst="line">
            <a:avLst/>
          </a:prstGeom>
          <a:noFill/>
          <a:ln w="19050">
            <a:solidFill>
              <a:schemeClr val="tx1"/>
            </a:solidFill>
            <a:round/>
            <a:headEnd/>
            <a:tailEnd type="stealth" w="med" len="med"/>
          </a:ln>
        </p:spPr>
        <p:txBody>
          <a:bodyPr/>
          <a:lstStyle/>
          <a:p>
            <a:endParaRPr lang="en-US"/>
          </a:p>
        </p:txBody>
      </p:sp>
      <p:sp>
        <p:nvSpPr>
          <p:cNvPr id="1048" name="Text Box 27"/>
          <p:cNvSpPr txBox="1">
            <a:spLocks noChangeArrowheads="1"/>
          </p:cNvSpPr>
          <p:nvPr/>
        </p:nvSpPr>
        <p:spPr bwMode="auto">
          <a:xfrm>
            <a:off x="3090863" y="6292850"/>
            <a:ext cx="2243137" cy="336550"/>
          </a:xfrm>
          <a:prstGeom prst="rect">
            <a:avLst/>
          </a:prstGeom>
          <a:noFill/>
          <a:ln w="9525">
            <a:noFill/>
            <a:miter lim="800000"/>
            <a:headEnd/>
            <a:tailEnd/>
          </a:ln>
        </p:spPr>
        <p:txBody>
          <a:bodyPr wrap="none">
            <a:spAutoFit/>
          </a:bodyPr>
          <a:lstStyle/>
          <a:p>
            <a:r>
              <a:rPr lang="en-US" sz="1600"/>
              <a:t>Mass ratio of air to fuel</a:t>
            </a:r>
          </a:p>
        </p:txBody>
      </p:sp>
      <p:sp>
        <p:nvSpPr>
          <p:cNvPr id="1049" name="Line 28"/>
          <p:cNvSpPr>
            <a:spLocks noChangeShapeType="1"/>
          </p:cNvSpPr>
          <p:nvPr/>
        </p:nvSpPr>
        <p:spPr bwMode="auto">
          <a:xfrm rot="5400000" flipV="1">
            <a:off x="5605463" y="6205537"/>
            <a:ext cx="0" cy="542925"/>
          </a:xfrm>
          <a:prstGeom prst="line">
            <a:avLst/>
          </a:prstGeom>
          <a:noFill/>
          <a:ln w="19050">
            <a:solidFill>
              <a:schemeClr val="tx1"/>
            </a:solidFill>
            <a:round/>
            <a:headEnd/>
            <a:tailEnd type="stealth" w="med" len="med"/>
          </a:ln>
        </p:spPr>
        <p:txBody>
          <a:bodyPr/>
          <a:lstStyle/>
          <a:p>
            <a:endParaRPr lang="en-US"/>
          </a:p>
        </p:txBody>
      </p:sp>
      <p:sp>
        <p:nvSpPr>
          <p:cNvPr id="1050" name="Text Box 30"/>
          <p:cNvSpPr txBox="1">
            <a:spLocks noChangeArrowheads="1"/>
          </p:cNvSpPr>
          <p:nvPr/>
        </p:nvSpPr>
        <p:spPr bwMode="auto">
          <a:xfrm>
            <a:off x="2057400" y="6019800"/>
            <a:ext cx="381000" cy="304800"/>
          </a:xfrm>
          <a:prstGeom prst="rect">
            <a:avLst/>
          </a:prstGeom>
          <a:noFill/>
          <a:ln w="9525">
            <a:noFill/>
            <a:miter lim="800000"/>
            <a:headEnd/>
            <a:tailEnd/>
          </a:ln>
        </p:spPr>
        <p:txBody>
          <a:bodyPr wrap="none">
            <a:spAutoFit/>
          </a:bodyPr>
          <a:lstStyle/>
          <a:p>
            <a:r>
              <a:rPr lang="en-US"/>
              <a:t>12</a:t>
            </a:r>
          </a:p>
        </p:txBody>
      </p:sp>
      <p:sp>
        <p:nvSpPr>
          <p:cNvPr id="1051" name="Text Box 31"/>
          <p:cNvSpPr txBox="1">
            <a:spLocks noChangeArrowheads="1"/>
          </p:cNvSpPr>
          <p:nvPr/>
        </p:nvSpPr>
        <p:spPr bwMode="auto">
          <a:xfrm>
            <a:off x="2971800" y="6019800"/>
            <a:ext cx="381000" cy="304800"/>
          </a:xfrm>
          <a:prstGeom prst="rect">
            <a:avLst/>
          </a:prstGeom>
          <a:noFill/>
          <a:ln w="9525">
            <a:noFill/>
            <a:miter lim="800000"/>
            <a:headEnd/>
            <a:tailEnd/>
          </a:ln>
        </p:spPr>
        <p:txBody>
          <a:bodyPr wrap="none">
            <a:spAutoFit/>
          </a:bodyPr>
          <a:lstStyle/>
          <a:p>
            <a:r>
              <a:rPr lang="en-US"/>
              <a:t>13</a:t>
            </a:r>
          </a:p>
        </p:txBody>
      </p:sp>
      <p:sp>
        <p:nvSpPr>
          <p:cNvPr id="1052" name="Text Box 32"/>
          <p:cNvSpPr txBox="1">
            <a:spLocks noChangeArrowheads="1"/>
          </p:cNvSpPr>
          <p:nvPr/>
        </p:nvSpPr>
        <p:spPr bwMode="auto">
          <a:xfrm>
            <a:off x="3886200" y="6019800"/>
            <a:ext cx="381000" cy="304800"/>
          </a:xfrm>
          <a:prstGeom prst="rect">
            <a:avLst/>
          </a:prstGeom>
          <a:noFill/>
          <a:ln w="9525">
            <a:noFill/>
            <a:miter lim="800000"/>
            <a:headEnd/>
            <a:tailEnd/>
          </a:ln>
        </p:spPr>
        <p:txBody>
          <a:bodyPr wrap="none">
            <a:spAutoFit/>
          </a:bodyPr>
          <a:lstStyle/>
          <a:p>
            <a:r>
              <a:rPr lang="en-US"/>
              <a:t>14</a:t>
            </a:r>
          </a:p>
        </p:txBody>
      </p:sp>
      <p:sp>
        <p:nvSpPr>
          <p:cNvPr id="1053" name="Text Box 33"/>
          <p:cNvSpPr txBox="1">
            <a:spLocks noChangeArrowheads="1"/>
          </p:cNvSpPr>
          <p:nvPr/>
        </p:nvSpPr>
        <p:spPr bwMode="auto">
          <a:xfrm>
            <a:off x="4800600" y="6019800"/>
            <a:ext cx="381000" cy="304800"/>
          </a:xfrm>
          <a:prstGeom prst="rect">
            <a:avLst/>
          </a:prstGeom>
          <a:noFill/>
          <a:ln w="9525">
            <a:noFill/>
            <a:miter lim="800000"/>
            <a:headEnd/>
            <a:tailEnd/>
          </a:ln>
        </p:spPr>
        <p:txBody>
          <a:bodyPr wrap="none">
            <a:spAutoFit/>
          </a:bodyPr>
          <a:lstStyle/>
          <a:p>
            <a:r>
              <a:rPr lang="en-US"/>
              <a:t>15</a:t>
            </a:r>
          </a:p>
        </p:txBody>
      </p:sp>
      <p:sp>
        <p:nvSpPr>
          <p:cNvPr id="1054" name="Text Box 34"/>
          <p:cNvSpPr txBox="1">
            <a:spLocks noChangeArrowheads="1"/>
          </p:cNvSpPr>
          <p:nvPr/>
        </p:nvSpPr>
        <p:spPr bwMode="auto">
          <a:xfrm>
            <a:off x="5715000" y="6019800"/>
            <a:ext cx="381000" cy="304800"/>
          </a:xfrm>
          <a:prstGeom prst="rect">
            <a:avLst/>
          </a:prstGeom>
          <a:noFill/>
          <a:ln w="9525">
            <a:noFill/>
            <a:miter lim="800000"/>
            <a:headEnd/>
            <a:tailEnd/>
          </a:ln>
        </p:spPr>
        <p:txBody>
          <a:bodyPr wrap="none">
            <a:spAutoFit/>
          </a:bodyPr>
          <a:lstStyle/>
          <a:p>
            <a:r>
              <a:rPr lang="en-US"/>
              <a:t>16</a:t>
            </a:r>
          </a:p>
        </p:txBody>
      </p:sp>
      <p:sp>
        <p:nvSpPr>
          <p:cNvPr id="1055" name="Text Box 35"/>
          <p:cNvSpPr txBox="1">
            <a:spLocks noChangeArrowheads="1"/>
          </p:cNvSpPr>
          <p:nvPr/>
        </p:nvSpPr>
        <p:spPr bwMode="auto">
          <a:xfrm>
            <a:off x="6629400" y="6019800"/>
            <a:ext cx="381000" cy="304800"/>
          </a:xfrm>
          <a:prstGeom prst="rect">
            <a:avLst/>
          </a:prstGeom>
          <a:noFill/>
          <a:ln w="9525">
            <a:noFill/>
            <a:miter lim="800000"/>
            <a:headEnd/>
            <a:tailEnd/>
          </a:ln>
        </p:spPr>
        <p:txBody>
          <a:bodyPr wrap="none">
            <a:spAutoFit/>
          </a:bodyPr>
          <a:lstStyle/>
          <a:p>
            <a:r>
              <a:rPr lang="en-US"/>
              <a:t>17</a:t>
            </a:r>
          </a:p>
        </p:txBody>
      </p:sp>
      <p:sp>
        <p:nvSpPr>
          <p:cNvPr id="1056" name="Rectangle 36"/>
          <p:cNvSpPr>
            <a:spLocks noChangeArrowheads="1"/>
          </p:cNvSpPr>
          <p:nvPr/>
        </p:nvSpPr>
        <p:spPr bwMode="auto">
          <a:xfrm>
            <a:off x="76200" y="6567488"/>
            <a:ext cx="3851275" cy="214312"/>
          </a:xfrm>
          <a:prstGeom prst="rect">
            <a:avLst/>
          </a:prstGeom>
          <a:noFill/>
          <a:ln w="9525">
            <a:noFill/>
            <a:miter lim="800000"/>
            <a:headEnd/>
            <a:tailEnd/>
          </a:ln>
        </p:spPr>
        <p:txBody>
          <a:bodyPr wrap="none">
            <a:spAutoFit/>
          </a:bodyPr>
          <a:lstStyle/>
          <a:p>
            <a:r>
              <a:rPr lang="en-US" sz="800"/>
              <a:t>Hill, Petrucci, </a:t>
            </a:r>
            <a:r>
              <a:rPr lang="en-US" sz="800" u="sng"/>
              <a:t>General Chemistry An Integrated Approach</a:t>
            </a:r>
            <a:r>
              <a:rPr lang="en-US" sz="800"/>
              <a:t> 2nd Edition, page 1087</a:t>
            </a:r>
          </a:p>
        </p:txBody>
      </p:sp>
      <p:graphicFrame>
        <p:nvGraphicFramePr>
          <p:cNvPr id="368677" name="Object 37"/>
          <p:cNvGraphicFramePr>
            <a:graphicFrameLocks noChangeAspect="1"/>
          </p:cNvGraphicFramePr>
          <p:nvPr/>
        </p:nvGraphicFramePr>
        <p:xfrm>
          <a:off x="1555750" y="1062038"/>
          <a:ext cx="5711825" cy="5524500"/>
        </p:xfrm>
        <a:graphic>
          <a:graphicData uri="http://schemas.openxmlformats.org/presentationml/2006/ole">
            <mc:AlternateContent xmlns:mc="http://schemas.openxmlformats.org/markup-compatibility/2006">
              <mc:Choice xmlns:v="urn:schemas-microsoft-com:vml" Requires="v">
                <p:oleObj spid="_x0000_s1027" name="Clip" r:id="rId4" imgW="3450600" imgH="3337560" progId="MS_ClipArt_Gallery.5">
                  <p:embed/>
                </p:oleObj>
              </mc:Choice>
              <mc:Fallback>
                <p:oleObj name="Clip" r:id="rId4" imgW="3450600" imgH="3337560" progId="MS_ClipArt_Gallery.5">
                  <p:embed/>
                  <p:pic>
                    <p:nvPicPr>
                      <p:cNvPr id="0" name="Object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0" y="1062038"/>
                        <a:ext cx="5711825" cy="552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368677"/>
                                        </p:tgtEl>
                                      </p:cBhvr>
                                    </p:animEffect>
                                    <p:set>
                                      <p:cBhvr>
                                        <p:cTn id="7" dur="1" fill="hold">
                                          <p:stCondLst>
                                            <p:cond delay="499"/>
                                          </p:stCondLst>
                                        </p:cTn>
                                        <p:tgtEl>
                                          <p:spTgt spid="3686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Catalytic converter"/>
          <p:cNvPicPr>
            <a:picLocks noChangeAspect="1" noChangeArrowheads="1"/>
          </p:cNvPicPr>
          <p:nvPr/>
        </p:nvPicPr>
        <p:blipFill>
          <a:blip r:embed="rId3" cstate="print"/>
          <a:srcRect t="7268" b="17239"/>
          <a:stretch>
            <a:fillRect/>
          </a:stretch>
        </p:blipFill>
        <p:spPr bwMode="auto">
          <a:xfrm>
            <a:off x="720725" y="493713"/>
            <a:ext cx="7577138" cy="5294312"/>
          </a:xfrm>
          <a:prstGeom prst="rect">
            <a:avLst/>
          </a:prstGeom>
          <a:noFill/>
          <a:ln w="9525">
            <a:noFill/>
            <a:miter lim="800000"/>
            <a:headEnd/>
            <a:tailEnd/>
          </a:ln>
        </p:spPr>
      </p:pic>
      <p:sp>
        <p:nvSpPr>
          <p:cNvPr id="37891" name="Rectangle 5"/>
          <p:cNvSpPr>
            <a:spLocks noChangeArrowheads="1"/>
          </p:cNvSpPr>
          <p:nvPr/>
        </p:nvSpPr>
        <p:spPr bwMode="auto">
          <a:xfrm>
            <a:off x="76200" y="6554788"/>
            <a:ext cx="3289300" cy="214312"/>
          </a:xfrm>
          <a:prstGeom prst="rect">
            <a:avLst/>
          </a:prstGeom>
          <a:noFill/>
          <a:ln w="9525">
            <a:noFill/>
            <a:miter lim="800000"/>
            <a:headEnd/>
            <a:tailEnd/>
          </a:ln>
        </p:spPr>
        <p:txBody>
          <a:bodyPr wrap="none">
            <a:spAutoFit/>
          </a:bodyPr>
          <a:lstStyle/>
          <a:p>
            <a:r>
              <a:rPr lang="en-US" sz="800"/>
              <a:t>Copyright © 2007 Pearson Benjamin Cummings.  All rights reserved.</a:t>
            </a:r>
          </a:p>
        </p:txBody>
      </p:sp>
      <p:sp>
        <p:nvSpPr>
          <p:cNvPr id="37892" name="Text Box 6"/>
          <p:cNvSpPr txBox="1">
            <a:spLocks noChangeArrowheads="1"/>
          </p:cNvSpPr>
          <p:nvPr/>
        </p:nvSpPr>
        <p:spPr bwMode="auto">
          <a:xfrm>
            <a:off x="2584450" y="200025"/>
            <a:ext cx="1779588" cy="304800"/>
          </a:xfrm>
          <a:prstGeom prst="rect">
            <a:avLst/>
          </a:prstGeom>
          <a:noFill/>
          <a:ln w="9525">
            <a:noFill/>
            <a:miter lim="800000"/>
            <a:headEnd/>
            <a:tailEnd/>
          </a:ln>
        </p:spPr>
        <p:txBody>
          <a:bodyPr wrap="none">
            <a:spAutoFit/>
          </a:bodyPr>
          <a:lstStyle/>
          <a:p>
            <a:r>
              <a:rPr lang="en-US" b="1"/>
              <a:t>Catalytic converter</a:t>
            </a:r>
          </a:p>
        </p:txBody>
      </p:sp>
      <p:sp>
        <p:nvSpPr>
          <p:cNvPr id="37893" name="Text Box 7"/>
          <p:cNvSpPr txBox="1">
            <a:spLocks noChangeArrowheads="1"/>
          </p:cNvSpPr>
          <p:nvPr/>
        </p:nvSpPr>
        <p:spPr bwMode="auto">
          <a:xfrm>
            <a:off x="6731000" y="203200"/>
            <a:ext cx="901700" cy="304800"/>
          </a:xfrm>
          <a:prstGeom prst="rect">
            <a:avLst/>
          </a:prstGeom>
          <a:noFill/>
          <a:ln w="9525">
            <a:noFill/>
            <a:miter lim="800000"/>
            <a:headEnd/>
            <a:tailEnd/>
          </a:ln>
        </p:spPr>
        <p:txBody>
          <a:bodyPr wrap="none">
            <a:spAutoFit/>
          </a:bodyPr>
          <a:lstStyle/>
          <a:p>
            <a:r>
              <a:rPr lang="en-US" b="1"/>
              <a:t>Tail pipe</a:t>
            </a:r>
          </a:p>
        </p:txBody>
      </p:sp>
      <p:sp>
        <p:nvSpPr>
          <p:cNvPr id="521224" name="Text Box 8"/>
          <p:cNvSpPr txBox="1">
            <a:spLocks noChangeArrowheads="1"/>
          </p:cNvSpPr>
          <p:nvPr/>
        </p:nvSpPr>
        <p:spPr bwMode="auto">
          <a:xfrm>
            <a:off x="1312863" y="5788025"/>
            <a:ext cx="3600450" cy="730250"/>
          </a:xfrm>
          <a:prstGeom prst="rect">
            <a:avLst/>
          </a:prstGeom>
          <a:noFill/>
          <a:ln w="9525">
            <a:noFill/>
            <a:miter lim="800000"/>
            <a:headEnd/>
            <a:tailEnd/>
          </a:ln>
        </p:spPr>
        <p:txBody>
          <a:bodyPr wrap="none">
            <a:spAutoFit/>
          </a:bodyPr>
          <a:lstStyle/>
          <a:p>
            <a:r>
              <a:rPr lang="en-US" b="1"/>
              <a:t>Before it reaches the catalytic converter,</a:t>
            </a:r>
          </a:p>
          <a:p>
            <a:r>
              <a:rPr lang="en-US" b="1"/>
              <a:t>the exhaust contains such pollutants</a:t>
            </a:r>
          </a:p>
          <a:p>
            <a:r>
              <a:rPr lang="en-US" b="1"/>
              <a:t>as NO, CO, and hydrocarbons.</a:t>
            </a:r>
          </a:p>
        </p:txBody>
      </p:sp>
      <p:sp>
        <p:nvSpPr>
          <p:cNvPr id="521225" name="Text Box 9"/>
          <p:cNvSpPr txBox="1">
            <a:spLocks noChangeArrowheads="1"/>
          </p:cNvSpPr>
          <p:nvPr/>
        </p:nvSpPr>
        <p:spPr bwMode="auto">
          <a:xfrm>
            <a:off x="4924425" y="5788025"/>
            <a:ext cx="3486150" cy="730250"/>
          </a:xfrm>
          <a:prstGeom prst="rect">
            <a:avLst/>
          </a:prstGeom>
          <a:noFill/>
          <a:ln w="9525">
            <a:noFill/>
            <a:miter lim="800000"/>
            <a:headEnd/>
            <a:tailEnd/>
          </a:ln>
        </p:spPr>
        <p:txBody>
          <a:bodyPr wrap="none">
            <a:spAutoFit/>
          </a:bodyPr>
          <a:lstStyle/>
          <a:p>
            <a:r>
              <a:rPr lang="en-US" b="1"/>
              <a:t>After it has passed through the</a:t>
            </a:r>
          </a:p>
          <a:p>
            <a:r>
              <a:rPr lang="en-US" b="1"/>
              <a:t>catalytic converter, the exhaust</a:t>
            </a:r>
          </a:p>
          <a:p>
            <a:r>
              <a:rPr lang="en-US" b="1"/>
              <a:t>contains water vapors, N</a:t>
            </a:r>
            <a:r>
              <a:rPr lang="en-US" b="1" baseline="-25000"/>
              <a:t>2</a:t>
            </a:r>
            <a:r>
              <a:rPr lang="en-US" b="1"/>
              <a:t>, O</a:t>
            </a:r>
            <a:r>
              <a:rPr lang="en-US" b="1" baseline="-25000"/>
              <a:t>2</a:t>
            </a:r>
            <a:r>
              <a:rPr lang="en-US" b="1"/>
              <a:t>, and CO</a:t>
            </a:r>
            <a:r>
              <a:rPr lang="en-US" b="1" baseline="-25000"/>
              <a:t>2</a:t>
            </a:r>
            <a:r>
              <a:rPr lang="en-US" b="1"/>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21224"/>
                                        </p:tgtEl>
                                        <p:attrNameLst>
                                          <p:attrName>style.visibility</p:attrName>
                                        </p:attrNameLst>
                                      </p:cBhvr>
                                      <p:to>
                                        <p:strVal val="visible"/>
                                      </p:to>
                                    </p:set>
                                    <p:anim calcmode="lin" valueType="num">
                                      <p:cBhvr>
                                        <p:cTn id="7" dur="500" fill="hold"/>
                                        <p:tgtEl>
                                          <p:spTgt spid="52122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2122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2122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2122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21225"/>
                                        </p:tgtEl>
                                        <p:attrNameLst>
                                          <p:attrName>style.visibility</p:attrName>
                                        </p:attrNameLst>
                                      </p:cBhvr>
                                      <p:to>
                                        <p:strVal val="visible"/>
                                      </p:to>
                                    </p:set>
                                    <p:animEffect transition="in" filter="dissolve">
                                      <p:cBhvr>
                                        <p:cTn id="15" dur="500"/>
                                        <p:tgtEl>
                                          <p:spTgt spid="521225"/>
                                        </p:tgtEl>
                                      </p:cBhvr>
                                    </p:animEffect>
                                  </p:childTnLst>
                                </p:cTn>
                              </p:par>
                              <p:par>
                                <p:cTn id="16" presetID="9" presetClass="emph" presetSubtype="0" grpId="1" nodeType="withEffect">
                                  <p:stCondLst>
                                    <p:cond delay="0"/>
                                  </p:stCondLst>
                                  <p:childTnLst>
                                    <p:set>
                                      <p:cBhvr rctx="PPT">
                                        <p:cTn id="17" dur="indefinite"/>
                                        <p:tgtEl>
                                          <p:spTgt spid="521224"/>
                                        </p:tgtEl>
                                        <p:attrNameLst>
                                          <p:attrName>style.opacity</p:attrName>
                                        </p:attrNameLst>
                                      </p:cBhvr>
                                      <p:to>
                                        <p:strVal val="0.5"/>
                                      </p:to>
                                    </p:set>
                                    <p:animEffect filter="image" prLst="opacity: 0.5">
                                      <p:cBhvr rctx="IE">
                                        <p:cTn id="18" dur="indefinite"/>
                                        <p:tgtEl>
                                          <p:spTgt spid="521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24" grpId="0"/>
      <p:bldP spid="521224" grpId="1"/>
      <p:bldP spid="5212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82688" y="274638"/>
            <a:ext cx="6778625" cy="1143000"/>
          </a:xfrm>
        </p:spPr>
        <p:txBody>
          <a:bodyPr/>
          <a:lstStyle/>
          <a:p>
            <a:pPr eaLnBrk="1" hangingPunct="1"/>
            <a:r>
              <a:rPr lang="en-US" smtClean="0"/>
              <a:t>Combustion of </a:t>
            </a:r>
            <a:br>
              <a:rPr lang="en-US" smtClean="0"/>
            </a:br>
            <a:r>
              <a:rPr lang="en-US" smtClean="0"/>
              <a:t>Methane Gas</a:t>
            </a:r>
          </a:p>
        </p:txBody>
      </p:sp>
      <p:pic>
        <p:nvPicPr>
          <p:cNvPr id="38915" name="Picture 4" descr="Combustion of Methane"/>
          <p:cNvPicPr>
            <a:picLocks noChangeAspect="1" noChangeArrowheads="1"/>
          </p:cNvPicPr>
          <p:nvPr/>
        </p:nvPicPr>
        <p:blipFill>
          <a:blip r:embed="rId3" cstate="print">
            <a:lum bright="2000" contrast="12000"/>
          </a:blip>
          <a:srcRect t="3664" r="46729" b="21222"/>
          <a:stretch>
            <a:fillRect/>
          </a:stretch>
        </p:blipFill>
        <p:spPr bwMode="auto">
          <a:xfrm>
            <a:off x="533400" y="2362200"/>
            <a:ext cx="4343400" cy="3124200"/>
          </a:xfrm>
          <a:prstGeom prst="rect">
            <a:avLst/>
          </a:prstGeom>
          <a:noFill/>
          <a:ln w="9525">
            <a:noFill/>
            <a:miter lim="800000"/>
            <a:headEnd/>
            <a:tailEnd/>
          </a:ln>
        </p:spPr>
      </p:pic>
      <p:pic>
        <p:nvPicPr>
          <p:cNvPr id="22533" name="Picture 5" descr="Combustion of Methane"/>
          <p:cNvPicPr>
            <a:picLocks noChangeAspect="1" noChangeArrowheads="1"/>
          </p:cNvPicPr>
          <p:nvPr/>
        </p:nvPicPr>
        <p:blipFill>
          <a:blip r:embed="rId3" cstate="print">
            <a:lum bright="2000" contrast="12000"/>
          </a:blip>
          <a:srcRect l="51402" t="3664" b="21222"/>
          <a:stretch>
            <a:fillRect/>
          </a:stretch>
        </p:blipFill>
        <p:spPr bwMode="auto">
          <a:xfrm>
            <a:off x="4724400" y="2362200"/>
            <a:ext cx="3962400" cy="3124200"/>
          </a:xfrm>
          <a:prstGeom prst="rect">
            <a:avLst/>
          </a:prstGeom>
          <a:noFill/>
          <a:ln w="9525">
            <a:noFill/>
            <a:miter lim="800000"/>
            <a:headEnd/>
            <a:tailEnd/>
          </a:ln>
        </p:spPr>
      </p:pic>
      <p:pic>
        <p:nvPicPr>
          <p:cNvPr id="22534" name="Picture 6" descr="Combustion of Methane"/>
          <p:cNvPicPr>
            <a:picLocks noChangeAspect="1" noChangeArrowheads="1"/>
          </p:cNvPicPr>
          <p:nvPr/>
        </p:nvPicPr>
        <p:blipFill>
          <a:blip r:embed="rId3" cstate="print">
            <a:lum bright="2000" contrast="12000"/>
          </a:blip>
          <a:srcRect t="78778" b="4733"/>
          <a:stretch>
            <a:fillRect/>
          </a:stretch>
        </p:blipFill>
        <p:spPr bwMode="auto">
          <a:xfrm>
            <a:off x="533400" y="5486400"/>
            <a:ext cx="8153400" cy="685800"/>
          </a:xfrm>
          <a:prstGeom prst="rect">
            <a:avLst/>
          </a:prstGeom>
          <a:noFill/>
          <a:ln w="9525">
            <a:noFill/>
            <a:miter lim="800000"/>
            <a:headEnd/>
            <a:tailEnd/>
          </a:ln>
        </p:spPr>
      </p:pic>
      <p:sp>
        <p:nvSpPr>
          <p:cNvPr id="38918" name="AutoShape 7">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38919" name="Picture 8" descr="Zumdahl14_08"/>
          <p:cNvPicPr>
            <a:picLocks noChangeAspect="1" noChangeArrowheads="1"/>
          </p:cNvPicPr>
          <p:nvPr/>
        </p:nvPicPr>
        <p:blipFill>
          <a:blip r:embed="rId5" cstate="print"/>
          <a:srcRect l="31018" t="55173" r="25040" b="3448"/>
          <a:stretch>
            <a:fillRect/>
          </a:stretch>
        </p:blipFill>
        <p:spPr bwMode="auto">
          <a:xfrm>
            <a:off x="1295400" y="228600"/>
            <a:ext cx="971550" cy="2057400"/>
          </a:xfrm>
          <a:prstGeom prst="rect">
            <a:avLst/>
          </a:prstGeom>
          <a:noFill/>
          <a:ln w="9525">
            <a:noFill/>
            <a:miter lim="800000"/>
            <a:headEnd/>
            <a:tailEnd/>
          </a:ln>
        </p:spPr>
      </p:pic>
      <p:sp>
        <p:nvSpPr>
          <p:cNvPr id="38920" name="Rectangle 9"/>
          <p:cNvSpPr>
            <a:spLocks noChangeArrowheads="1"/>
          </p:cNvSpPr>
          <p:nvPr/>
        </p:nvSpPr>
        <p:spPr bwMode="auto">
          <a:xfrm>
            <a:off x="76200" y="6567488"/>
            <a:ext cx="3378200" cy="214312"/>
          </a:xfrm>
          <a:prstGeom prst="rect">
            <a:avLst/>
          </a:prstGeom>
          <a:noFill/>
          <a:ln w="9525">
            <a:noFill/>
            <a:miter lim="800000"/>
            <a:headEnd/>
            <a:tailEnd/>
          </a:ln>
        </p:spPr>
        <p:txBody>
          <a:bodyPr wrap="none">
            <a:spAutoFit/>
          </a:bodyPr>
          <a:lstStyle/>
          <a:p>
            <a:r>
              <a:rPr lang="en-US" sz="800"/>
              <a:t>Davis, Metcalfe, Williams, Castka, </a:t>
            </a:r>
            <a:r>
              <a:rPr lang="en-US" sz="800" u="sng"/>
              <a:t>Modern Chemistry</a:t>
            </a:r>
            <a:r>
              <a:rPr lang="en-US" sz="800"/>
              <a:t>, 1999,  page 245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0"/>
                                  </p:stCondLst>
                                  <p:childTnLst>
                                    <p:set>
                                      <p:cBhvr>
                                        <p:cTn id="6" dur="1" fill="hold">
                                          <p:stCondLst>
                                            <p:cond delay="499"/>
                                          </p:stCondLst>
                                        </p:cTn>
                                        <p:tgtEl>
                                          <p:spTgt spid="22533"/>
                                        </p:tgtEl>
                                        <p:attrNameLst>
                                          <p:attrName>style.visibility</p:attrName>
                                        </p:attrNameLst>
                                      </p:cBhvr>
                                      <p:to>
                                        <p:strVal val="visible"/>
                                      </p:to>
                                    </p:set>
                                  </p:childTnLst>
                                </p:cTn>
                              </p:par>
                            </p:childTnLst>
                          </p:cTn>
                        </p:par>
                        <p:par>
                          <p:cTn id="7" fill="hold">
                            <p:stCondLst>
                              <p:cond delay="5500"/>
                            </p:stCondLst>
                            <p:childTnLst>
                              <p:par>
                                <p:cTn id="8" presetID="9" presetClass="entr" presetSubtype="0" fill="hold" nodeType="afterEffect">
                                  <p:stCondLst>
                                    <p:cond delay="5000"/>
                                  </p:stCondLst>
                                  <p:childTnLst>
                                    <p:set>
                                      <p:cBhvr>
                                        <p:cTn id="9" dur="1" fill="hold">
                                          <p:stCondLst>
                                            <p:cond delay="0"/>
                                          </p:stCondLst>
                                        </p:cTn>
                                        <p:tgtEl>
                                          <p:spTgt spid="22534"/>
                                        </p:tgtEl>
                                        <p:attrNameLst>
                                          <p:attrName>style.visibility</p:attrName>
                                        </p:attrNameLst>
                                      </p:cBhvr>
                                      <p:to>
                                        <p:strVal val="visible"/>
                                      </p:to>
                                    </p:set>
                                    <p:animEffect transition="in" filter="dissolve">
                                      <p:cBhvr>
                                        <p:cTn id="10"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182688" y="274638"/>
            <a:ext cx="6778625" cy="1143000"/>
          </a:xfrm>
        </p:spPr>
        <p:txBody>
          <a:bodyPr/>
          <a:lstStyle/>
          <a:p>
            <a:pPr eaLnBrk="1" hangingPunct="1"/>
            <a:r>
              <a:rPr lang="en-US" smtClean="0"/>
              <a:t>Combustion of </a:t>
            </a:r>
            <a:br>
              <a:rPr lang="en-US" smtClean="0"/>
            </a:br>
            <a:r>
              <a:rPr lang="en-US" smtClean="0"/>
              <a:t>Methane Gas</a:t>
            </a:r>
          </a:p>
        </p:txBody>
      </p:sp>
      <p:pic>
        <p:nvPicPr>
          <p:cNvPr id="39939" name="Picture 3" descr="Combustion of Methane"/>
          <p:cNvPicPr>
            <a:picLocks noChangeAspect="1" noChangeArrowheads="1"/>
          </p:cNvPicPr>
          <p:nvPr/>
        </p:nvPicPr>
        <p:blipFill>
          <a:blip r:embed="rId3" cstate="print">
            <a:clrChange>
              <a:clrFrom>
                <a:srgbClr val="ECEBF0"/>
              </a:clrFrom>
              <a:clrTo>
                <a:srgbClr val="ECEBF0">
                  <a:alpha val="0"/>
                </a:srgbClr>
              </a:clrTo>
            </a:clrChange>
            <a:lum bright="2000" contrast="12000"/>
          </a:blip>
          <a:srcRect t="3664" r="46729" b="47633"/>
          <a:stretch>
            <a:fillRect/>
          </a:stretch>
        </p:blipFill>
        <p:spPr bwMode="auto">
          <a:xfrm>
            <a:off x="533400" y="2362200"/>
            <a:ext cx="4343400" cy="2025650"/>
          </a:xfrm>
          <a:prstGeom prst="rect">
            <a:avLst/>
          </a:prstGeom>
          <a:noFill/>
          <a:ln w="9525">
            <a:noFill/>
            <a:miter lim="800000"/>
            <a:headEnd/>
            <a:tailEnd/>
          </a:ln>
        </p:spPr>
      </p:pic>
      <p:pic>
        <p:nvPicPr>
          <p:cNvPr id="382980" name="Picture 4" descr="Combustion of Methane"/>
          <p:cNvPicPr>
            <a:picLocks noChangeAspect="1" noChangeArrowheads="1"/>
          </p:cNvPicPr>
          <p:nvPr/>
        </p:nvPicPr>
        <p:blipFill>
          <a:blip r:embed="rId3" cstate="print">
            <a:lum bright="2000" contrast="12000"/>
          </a:blip>
          <a:srcRect l="51402" t="3664" b="50536"/>
          <a:stretch>
            <a:fillRect/>
          </a:stretch>
        </p:blipFill>
        <p:spPr bwMode="auto">
          <a:xfrm>
            <a:off x="4724400" y="2362200"/>
            <a:ext cx="3962400" cy="1905000"/>
          </a:xfrm>
          <a:prstGeom prst="rect">
            <a:avLst/>
          </a:prstGeom>
          <a:noFill/>
          <a:ln w="9525">
            <a:noFill/>
            <a:miter lim="800000"/>
            <a:headEnd/>
            <a:tailEnd/>
          </a:ln>
        </p:spPr>
      </p:pic>
      <p:sp>
        <p:nvSpPr>
          <p:cNvPr id="39941" name="AutoShape 6">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39942" name="Picture 7" descr="Zumdahl14_08"/>
          <p:cNvPicPr>
            <a:picLocks noChangeAspect="1" noChangeArrowheads="1"/>
          </p:cNvPicPr>
          <p:nvPr/>
        </p:nvPicPr>
        <p:blipFill>
          <a:blip r:embed="rId5" cstate="print"/>
          <a:srcRect l="31018" t="55173" r="25040" b="3448"/>
          <a:stretch>
            <a:fillRect/>
          </a:stretch>
        </p:blipFill>
        <p:spPr bwMode="auto">
          <a:xfrm>
            <a:off x="1295400" y="228600"/>
            <a:ext cx="971550" cy="2057400"/>
          </a:xfrm>
          <a:prstGeom prst="rect">
            <a:avLst/>
          </a:prstGeom>
          <a:noFill/>
          <a:ln w="9525">
            <a:noFill/>
            <a:miter lim="800000"/>
            <a:headEnd/>
            <a:tailEnd/>
          </a:ln>
        </p:spPr>
      </p:pic>
      <p:sp>
        <p:nvSpPr>
          <p:cNvPr id="39943" name="Rectangle 8"/>
          <p:cNvSpPr>
            <a:spLocks noChangeArrowheads="1"/>
          </p:cNvSpPr>
          <p:nvPr/>
        </p:nvSpPr>
        <p:spPr bwMode="auto">
          <a:xfrm>
            <a:off x="76200" y="6567488"/>
            <a:ext cx="3378200" cy="214312"/>
          </a:xfrm>
          <a:prstGeom prst="rect">
            <a:avLst/>
          </a:prstGeom>
          <a:noFill/>
          <a:ln w="9525">
            <a:noFill/>
            <a:miter lim="800000"/>
            <a:headEnd/>
            <a:tailEnd/>
          </a:ln>
        </p:spPr>
        <p:txBody>
          <a:bodyPr wrap="none">
            <a:spAutoFit/>
          </a:bodyPr>
          <a:lstStyle/>
          <a:p>
            <a:r>
              <a:rPr lang="en-US" sz="800"/>
              <a:t>Davis, Metcalfe, Williams, Castka, </a:t>
            </a:r>
            <a:r>
              <a:rPr lang="en-US" sz="800" u="sng"/>
              <a:t>Modern Chemistry</a:t>
            </a:r>
            <a:r>
              <a:rPr lang="en-US" sz="800"/>
              <a:t>, 1999,  page 245</a:t>
            </a:r>
          </a:p>
        </p:txBody>
      </p:sp>
      <p:sp>
        <p:nvSpPr>
          <p:cNvPr id="39944" name="Text Box 9"/>
          <p:cNvSpPr txBox="1">
            <a:spLocks noChangeArrowheads="1"/>
          </p:cNvSpPr>
          <p:nvPr/>
        </p:nvSpPr>
        <p:spPr bwMode="auto">
          <a:xfrm>
            <a:off x="654050" y="4387850"/>
            <a:ext cx="1631950" cy="641350"/>
          </a:xfrm>
          <a:prstGeom prst="rect">
            <a:avLst/>
          </a:prstGeom>
          <a:noFill/>
          <a:ln w="9525">
            <a:noFill/>
            <a:miter lim="800000"/>
            <a:headEnd/>
            <a:tailEnd/>
          </a:ln>
        </p:spPr>
        <p:txBody>
          <a:bodyPr wrap="none">
            <a:spAutoFit/>
          </a:bodyPr>
          <a:lstStyle/>
          <a:p>
            <a:r>
              <a:rPr lang="en-US" sz="1800"/>
              <a:t>One methane </a:t>
            </a:r>
          </a:p>
          <a:p>
            <a:r>
              <a:rPr lang="en-US" sz="1800"/>
              <a:t>molecule</a:t>
            </a:r>
          </a:p>
        </p:txBody>
      </p:sp>
      <p:sp>
        <p:nvSpPr>
          <p:cNvPr id="39945" name="Text Box 10"/>
          <p:cNvSpPr txBox="1">
            <a:spLocks noChangeArrowheads="1"/>
          </p:cNvSpPr>
          <p:nvPr/>
        </p:nvSpPr>
        <p:spPr bwMode="auto">
          <a:xfrm>
            <a:off x="2590800" y="4387850"/>
            <a:ext cx="1479550" cy="641350"/>
          </a:xfrm>
          <a:prstGeom prst="rect">
            <a:avLst/>
          </a:prstGeom>
          <a:noFill/>
          <a:ln w="9525">
            <a:noFill/>
            <a:miter lim="800000"/>
            <a:headEnd/>
            <a:tailEnd/>
          </a:ln>
        </p:spPr>
        <p:txBody>
          <a:bodyPr wrap="none">
            <a:spAutoFit/>
          </a:bodyPr>
          <a:lstStyle/>
          <a:p>
            <a:r>
              <a:rPr lang="en-US" sz="1800"/>
              <a:t>Two oxygen </a:t>
            </a:r>
          </a:p>
          <a:p>
            <a:r>
              <a:rPr lang="en-US" sz="1800"/>
              <a:t>molecules</a:t>
            </a:r>
          </a:p>
        </p:txBody>
      </p:sp>
      <p:sp>
        <p:nvSpPr>
          <p:cNvPr id="382987" name="Text Box 11"/>
          <p:cNvSpPr txBox="1">
            <a:spLocks noChangeArrowheads="1"/>
          </p:cNvSpPr>
          <p:nvPr/>
        </p:nvSpPr>
        <p:spPr bwMode="auto">
          <a:xfrm>
            <a:off x="4876800" y="4387850"/>
            <a:ext cx="1885950" cy="641350"/>
          </a:xfrm>
          <a:prstGeom prst="rect">
            <a:avLst/>
          </a:prstGeom>
          <a:noFill/>
          <a:ln w="9525">
            <a:noFill/>
            <a:miter lim="800000"/>
            <a:headEnd/>
            <a:tailEnd/>
          </a:ln>
        </p:spPr>
        <p:txBody>
          <a:bodyPr wrap="none">
            <a:spAutoFit/>
          </a:bodyPr>
          <a:lstStyle/>
          <a:p>
            <a:r>
              <a:rPr lang="en-US" sz="1800"/>
              <a:t>One carbon</a:t>
            </a:r>
          </a:p>
          <a:p>
            <a:r>
              <a:rPr lang="en-US" sz="1800"/>
              <a:t>dioxide molecule</a:t>
            </a:r>
          </a:p>
        </p:txBody>
      </p:sp>
      <p:sp>
        <p:nvSpPr>
          <p:cNvPr id="382988" name="Text Box 12"/>
          <p:cNvSpPr txBox="1">
            <a:spLocks noChangeArrowheads="1"/>
          </p:cNvSpPr>
          <p:nvPr/>
        </p:nvSpPr>
        <p:spPr bwMode="auto">
          <a:xfrm>
            <a:off x="7308850" y="4387850"/>
            <a:ext cx="1301750" cy="641350"/>
          </a:xfrm>
          <a:prstGeom prst="rect">
            <a:avLst/>
          </a:prstGeom>
          <a:noFill/>
          <a:ln w="9525">
            <a:noFill/>
            <a:miter lim="800000"/>
            <a:headEnd/>
            <a:tailEnd/>
          </a:ln>
        </p:spPr>
        <p:txBody>
          <a:bodyPr wrap="none">
            <a:spAutoFit/>
          </a:bodyPr>
          <a:lstStyle/>
          <a:p>
            <a:r>
              <a:rPr lang="en-US" sz="1800"/>
              <a:t>Two water </a:t>
            </a:r>
          </a:p>
          <a:p>
            <a:r>
              <a:rPr lang="en-US" sz="1800"/>
              <a:t>molecules</a:t>
            </a:r>
          </a:p>
        </p:txBody>
      </p:sp>
      <p:sp>
        <p:nvSpPr>
          <p:cNvPr id="382989" name="Text Box 13"/>
          <p:cNvSpPr txBox="1">
            <a:spLocks noChangeArrowheads="1"/>
          </p:cNvSpPr>
          <p:nvPr/>
        </p:nvSpPr>
        <p:spPr bwMode="auto">
          <a:xfrm>
            <a:off x="914400" y="5013325"/>
            <a:ext cx="644525" cy="396875"/>
          </a:xfrm>
          <a:prstGeom prst="rect">
            <a:avLst/>
          </a:prstGeom>
          <a:noFill/>
          <a:ln w="9525">
            <a:noFill/>
            <a:miter lim="800000"/>
            <a:headEnd/>
            <a:tailEnd/>
          </a:ln>
        </p:spPr>
        <p:txBody>
          <a:bodyPr wrap="none">
            <a:spAutoFit/>
          </a:bodyPr>
          <a:lstStyle/>
          <a:p>
            <a:r>
              <a:rPr lang="en-US" sz="2000"/>
              <a:t>CH</a:t>
            </a:r>
            <a:r>
              <a:rPr lang="en-US" sz="2000" baseline="-25000"/>
              <a:t>4</a:t>
            </a:r>
          </a:p>
        </p:txBody>
      </p:sp>
      <p:sp>
        <p:nvSpPr>
          <p:cNvPr id="382990" name="Text Box 14"/>
          <p:cNvSpPr txBox="1">
            <a:spLocks noChangeArrowheads="1"/>
          </p:cNvSpPr>
          <p:nvPr/>
        </p:nvSpPr>
        <p:spPr bwMode="auto">
          <a:xfrm>
            <a:off x="2973388" y="5013325"/>
            <a:ext cx="684212" cy="396875"/>
          </a:xfrm>
          <a:prstGeom prst="rect">
            <a:avLst/>
          </a:prstGeom>
          <a:noFill/>
          <a:ln w="9525">
            <a:noFill/>
            <a:miter lim="800000"/>
            <a:headEnd/>
            <a:tailEnd/>
          </a:ln>
        </p:spPr>
        <p:txBody>
          <a:bodyPr wrap="none">
            <a:spAutoFit/>
          </a:bodyPr>
          <a:lstStyle/>
          <a:p>
            <a:r>
              <a:rPr lang="en-US" sz="2000"/>
              <a:t>2 O</a:t>
            </a:r>
            <a:r>
              <a:rPr lang="en-US" sz="2000" baseline="-25000"/>
              <a:t>2</a:t>
            </a:r>
          </a:p>
        </p:txBody>
      </p:sp>
      <p:sp>
        <p:nvSpPr>
          <p:cNvPr id="382991" name="Text Box 15"/>
          <p:cNvSpPr txBox="1">
            <a:spLocks noChangeArrowheads="1"/>
          </p:cNvSpPr>
          <p:nvPr/>
        </p:nvSpPr>
        <p:spPr bwMode="auto">
          <a:xfrm>
            <a:off x="5438775" y="5013325"/>
            <a:ext cx="657225" cy="396875"/>
          </a:xfrm>
          <a:prstGeom prst="rect">
            <a:avLst/>
          </a:prstGeom>
          <a:noFill/>
          <a:ln w="9525">
            <a:noFill/>
            <a:miter lim="800000"/>
            <a:headEnd/>
            <a:tailEnd/>
          </a:ln>
        </p:spPr>
        <p:txBody>
          <a:bodyPr wrap="none">
            <a:spAutoFit/>
          </a:bodyPr>
          <a:lstStyle/>
          <a:p>
            <a:r>
              <a:rPr lang="en-US" sz="2000"/>
              <a:t>CO</a:t>
            </a:r>
            <a:r>
              <a:rPr lang="en-US" sz="2000" baseline="-25000"/>
              <a:t>2</a:t>
            </a:r>
          </a:p>
        </p:txBody>
      </p:sp>
      <p:sp>
        <p:nvSpPr>
          <p:cNvPr id="382992" name="Text Box 16"/>
          <p:cNvSpPr txBox="1">
            <a:spLocks noChangeArrowheads="1"/>
          </p:cNvSpPr>
          <p:nvPr/>
        </p:nvSpPr>
        <p:spPr bwMode="auto">
          <a:xfrm>
            <a:off x="7543800" y="5013325"/>
            <a:ext cx="798513" cy="396875"/>
          </a:xfrm>
          <a:prstGeom prst="rect">
            <a:avLst/>
          </a:prstGeom>
          <a:noFill/>
          <a:ln w="9525">
            <a:noFill/>
            <a:miter lim="800000"/>
            <a:headEnd/>
            <a:tailEnd/>
          </a:ln>
        </p:spPr>
        <p:txBody>
          <a:bodyPr wrap="none">
            <a:spAutoFit/>
          </a:bodyPr>
          <a:lstStyle/>
          <a:p>
            <a:r>
              <a:rPr lang="en-US" sz="2000"/>
              <a:t>2H</a:t>
            </a:r>
            <a:r>
              <a:rPr lang="en-US" sz="2000" baseline="-25000"/>
              <a:t>2</a:t>
            </a:r>
            <a:r>
              <a:rPr lang="en-US" sz="2000"/>
              <a:t>O</a:t>
            </a:r>
          </a:p>
        </p:txBody>
      </p:sp>
      <p:sp>
        <p:nvSpPr>
          <p:cNvPr id="382993" name="Text Box 17"/>
          <p:cNvSpPr txBox="1">
            <a:spLocks noChangeArrowheads="1"/>
          </p:cNvSpPr>
          <p:nvPr/>
        </p:nvSpPr>
        <p:spPr bwMode="auto">
          <a:xfrm>
            <a:off x="760413" y="5791200"/>
            <a:ext cx="1069975" cy="730250"/>
          </a:xfrm>
          <a:prstGeom prst="rect">
            <a:avLst/>
          </a:prstGeom>
          <a:noFill/>
          <a:ln w="9525">
            <a:noFill/>
            <a:miter lim="800000"/>
            <a:headEnd/>
            <a:tailEnd/>
          </a:ln>
        </p:spPr>
        <p:txBody>
          <a:bodyPr wrap="none">
            <a:spAutoFit/>
          </a:bodyPr>
          <a:lstStyle/>
          <a:p>
            <a:pPr algn="ctr"/>
            <a:r>
              <a:rPr lang="en-US"/>
              <a:t>1 carbon</a:t>
            </a:r>
          </a:p>
          <a:p>
            <a:pPr algn="ctr"/>
            <a:r>
              <a:rPr lang="en-US">
                <a:solidFill>
                  <a:srgbClr val="1C1C1C"/>
                </a:solidFill>
              </a:rPr>
              <a:t>+</a:t>
            </a:r>
          </a:p>
          <a:p>
            <a:pPr algn="ctr"/>
            <a:r>
              <a:rPr lang="en-US"/>
              <a:t>4</a:t>
            </a:r>
            <a:r>
              <a:rPr lang="en-US">
                <a:solidFill>
                  <a:schemeClr val="bg2"/>
                </a:solidFill>
              </a:rPr>
              <a:t> hydrogen</a:t>
            </a:r>
          </a:p>
        </p:txBody>
      </p:sp>
      <p:sp>
        <p:nvSpPr>
          <p:cNvPr id="382994" name="Text Box 18"/>
          <p:cNvSpPr txBox="1">
            <a:spLocks noChangeArrowheads="1"/>
          </p:cNvSpPr>
          <p:nvPr/>
        </p:nvSpPr>
        <p:spPr bwMode="auto">
          <a:xfrm>
            <a:off x="2903538" y="6019800"/>
            <a:ext cx="903287" cy="304800"/>
          </a:xfrm>
          <a:prstGeom prst="rect">
            <a:avLst/>
          </a:prstGeom>
          <a:noFill/>
          <a:ln w="9525">
            <a:noFill/>
            <a:miter lim="800000"/>
            <a:headEnd/>
            <a:tailEnd/>
          </a:ln>
        </p:spPr>
        <p:txBody>
          <a:bodyPr wrap="none">
            <a:spAutoFit/>
          </a:bodyPr>
          <a:lstStyle/>
          <a:p>
            <a:pPr algn="ctr"/>
            <a:r>
              <a:rPr lang="en-US"/>
              <a:t>4</a:t>
            </a:r>
            <a:r>
              <a:rPr lang="en-US">
                <a:solidFill>
                  <a:srgbClr val="1C1C1C"/>
                </a:solidFill>
              </a:rPr>
              <a:t> </a:t>
            </a:r>
            <a:r>
              <a:rPr lang="en-US">
                <a:solidFill>
                  <a:srgbClr val="FF0000"/>
                </a:solidFill>
              </a:rPr>
              <a:t>oxygen</a:t>
            </a:r>
          </a:p>
        </p:txBody>
      </p:sp>
      <p:sp>
        <p:nvSpPr>
          <p:cNvPr id="382995" name="Text Box 19"/>
          <p:cNvSpPr txBox="1">
            <a:spLocks noChangeArrowheads="1"/>
          </p:cNvSpPr>
          <p:nvPr/>
        </p:nvSpPr>
        <p:spPr bwMode="auto">
          <a:xfrm>
            <a:off x="5375275" y="5791200"/>
            <a:ext cx="903288" cy="730250"/>
          </a:xfrm>
          <a:prstGeom prst="rect">
            <a:avLst/>
          </a:prstGeom>
          <a:noFill/>
          <a:ln w="9525">
            <a:noFill/>
            <a:miter lim="800000"/>
            <a:headEnd/>
            <a:tailEnd/>
          </a:ln>
        </p:spPr>
        <p:txBody>
          <a:bodyPr wrap="none">
            <a:spAutoFit/>
          </a:bodyPr>
          <a:lstStyle/>
          <a:p>
            <a:pPr algn="ctr"/>
            <a:r>
              <a:rPr lang="en-US"/>
              <a:t>1 carbon</a:t>
            </a:r>
          </a:p>
          <a:p>
            <a:pPr algn="ctr"/>
            <a:r>
              <a:rPr lang="en-US">
                <a:solidFill>
                  <a:srgbClr val="1C1C1C"/>
                </a:solidFill>
              </a:rPr>
              <a:t>+</a:t>
            </a:r>
          </a:p>
          <a:p>
            <a:pPr algn="ctr"/>
            <a:r>
              <a:rPr lang="en-US"/>
              <a:t>2</a:t>
            </a:r>
            <a:r>
              <a:rPr lang="en-US">
                <a:solidFill>
                  <a:srgbClr val="1C1C1C"/>
                </a:solidFill>
              </a:rPr>
              <a:t> </a:t>
            </a:r>
            <a:r>
              <a:rPr lang="en-US">
                <a:solidFill>
                  <a:srgbClr val="FF0000"/>
                </a:solidFill>
              </a:rPr>
              <a:t>oxygen</a:t>
            </a:r>
          </a:p>
        </p:txBody>
      </p:sp>
      <p:sp>
        <p:nvSpPr>
          <p:cNvPr id="382996" name="Text Box 20"/>
          <p:cNvSpPr txBox="1">
            <a:spLocks noChangeArrowheads="1"/>
          </p:cNvSpPr>
          <p:nvPr/>
        </p:nvSpPr>
        <p:spPr bwMode="auto">
          <a:xfrm>
            <a:off x="7346950" y="5791200"/>
            <a:ext cx="1069975" cy="730250"/>
          </a:xfrm>
          <a:prstGeom prst="rect">
            <a:avLst/>
          </a:prstGeom>
          <a:noFill/>
          <a:ln w="9525">
            <a:noFill/>
            <a:miter lim="800000"/>
            <a:headEnd/>
            <a:tailEnd/>
          </a:ln>
        </p:spPr>
        <p:txBody>
          <a:bodyPr wrap="none">
            <a:spAutoFit/>
          </a:bodyPr>
          <a:lstStyle/>
          <a:p>
            <a:pPr algn="ctr"/>
            <a:r>
              <a:rPr lang="en-US"/>
              <a:t>2 </a:t>
            </a:r>
            <a:r>
              <a:rPr lang="en-US">
                <a:solidFill>
                  <a:srgbClr val="FF0000"/>
                </a:solidFill>
              </a:rPr>
              <a:t>oxygen</a:t>
            </a:r>
          </a:p>
          <a:p>
            <a:pPr algn="ctr"/>
            <a:r>
              <a:rPr lang="en-US">
                <a:solidFill>
                  <a:srgbClr val="1C1C1C"/>
                </a:solidFill>
              </a:rPr>
              <a:t>+ </a:t>
            </a:r>
          </a:p>
          <a:p>
            <a:pPr algn="ctr"/>
            <a:r>
              <a:rPr lang="en-US"/>
              <a:t>4</a:t>
            </a:r>
            <a:r>
              <a:rPr lang="en-US">
                <a:solidFill>
                  <a:srgbClr val="1C1C1C"/>
                </a:solidFill>
              </a:rPr>
              <a:t> </a:t>
            </a:r>
            <a:r>
              <a:rPr lang="en-US">
                <a:solidFill>
                  <a:schemeClr val="bg2"/>
                </a:solidFill>
              </a:rPr>
              <a:t>hydrogen</a:t>
            </a:r>
          </a:p>
        </p:txBody>
      </p:sp>
      <p:grpSp>
        <p:nvGrpSpPr>
          <p:cNvPr id="2" name="Group 24"/>
          <p:cNvGrpSpPr>
            <a:grpSpLocks/>
          </p:cNvGrpSpPr>
          <p:nvPr/>
        </p:nvGrpSpPr>
        <p:grpSpPr bwMode="auto">
          <a:xfrm>
            <a:off x="2074863" y="5105400"/>
            <a:ext cx="4765675" cy="304800"/>
            <a:chOff x="1307" y="3216"/>
            <a:chExt cx="3002" cy="192"/>
          </a:xfrm>
        </p:grpSpPr>
        <p:sp>
          <p:nvSpPr>
            <p:cNvPr id="39961" name="Text Box 21"/>
            <p:cNvSpPr txBox="1">
              <a:spLocks noChangeArrowheads="1"/>
            </p:cNvSpPr>
            <p:nvPr/>
          </p:nvSpPr>
          <p:spPr bwMode="auto">
            <a:xfrm>
              <a:off x="1307" y="3216"/>
              <a:ext cx="181" cy="192"/>
            </a:xfrm>
            <a:prstGeom prst="rect">
              <a:avLst/>
            </a:prstGeom>
            <a:noFill/>
            <a:ln w="9525">
              <a:noFill/>
              <a:miter lim="800000"/>
              <a:headEnd/>
              <a:tailEnd/>
            </a:ln>
          </p:spPr>
          <p:txBody>
            <a:bodyPr wrap="none">
              <a:spAutoFit/>
            </a:bodyPr>
            <a:lstStyle/>
            <a:p>
              <a:r>
                <a:rPr lang="en-US"/>
                <a:t>+</a:t>
              </a:r>
            </a:p>
          </p:txBody>
        </p:sp>
        <p:sp>
          <p:nvSpPr>
            <p:cNvPr id="39962" name="Text Box 22"/>
            <p:cNvSpPr txBox="1">
              <a:spLocks noChangeArrowheads="1"/>
            </p:cNvSpPr>
            <p:nvPr/>
          </p:nvSpPr>
          <p:spPr bwMode="auto">
            <a:xfrm>
              <a:off x="4128" y="3216"/>
              <a:ext cx="181" cy="192"/>
            </a:xfrm>
            <a:prstGeom prst="rect">
              <a:avLst/>
            </a:prstGeom>
            <a:noFill/>
            <a:ln w="9525">
              <a:noFill/>
              <a:miter lim="800000"/>
              <a:headEnd/>
              <a:tailEnd/>
            </a:ln>
          </p:spPr>
          <p:txBody>
            <a:bodyPr wrap="none">
              <a:spAutoFit/>
            </a:bodyPr>
            <a:lstStyle/>
            <a:p>
              <a:r>
                <a:rPr lang="en-US"/>
                <a:t>+</a:t>
              </a:r>
            </a:p>
          </p:txBody>
        </p:sp>
        <p:sp>
          <p:nvSpPr>
            <p:cNvPr id="39963" name="Line 23"/>
            <p:cNvSpPr>
              <a:spLocks noChangeShapeType="1"/>
            </p:cNvSpPr>
            <p:nvPr/>
          </p:nvSpPr>
          <p:spPr bwMode="auto">
            <a:xfrm>
              <a:off x="2564" y="3312"/>
              <a:ext cx="508" cy="0"/>
            </a:xfrm>
            <a:prstGeom prst="line">
              <a:avLst/>
            </a:prstGeom>
            <a:noFill/>
            <a:ln w="9525">
              <a:solidFill>
                <a:schemeClr val="tx1"/>
              </a:solidFill>
              <a:round/>
              <a:headEnd/>
              <a:tailEnd type="triangle" w="med" len="med"/>
            </a:ln>
          </p:spPr>
          <p:txBody>
            <a:bodyPr/>
            <a:lstStyle/>
            <a:p>
              <a:endParaRPr lang="en-US"/>
            </a:p>
          </p:txBody>
        </p:sp>
      </p:grpSp>
      <p:grpSp>
        <p:nvGrpSpPr>
          <p:cNvPr id="3" name="Group 29"/>
          <p:cNvGrpSpPr>
            <a:grpSpLocks/>
          </p:cNvGrpSpPr>
          <p:nvPr/>
        </p:nvGrpSpPr>
        <p:grpSpPr bwMode="auto">
          <a:xfrm>
            <a:off x="760413" y="5835650"/>
            <a:ext cx="7654925" cy="693738"/>
            <a:chOff x="479" y="3676"/>
            <a:chExt cx="4822" cy="437"/>
          </a:xfrm>
        </p:grpSpPr>
        <p:sp>
          <p:nvSpPr>
            <p:cNvPr id="39958" name="AutoShape 26"/>
            <p:cNvSpPr>
              <a:spLocks noChangeArrowheads="1"/>
            </p:cNvSpPr>
            <p:nvPr/>
          </p:nvSpPr>
          <p:spPr bwMode="auto">
            <a:xfrm>
              <a:off x="479" y="3676"/>
              <a:ext cx="1919" cy="432"/>
            </a:xfrm>
            <a:prstGeom prst="bracketPair">
              <a:avLst>
                <a:gd name="adj" fmla="val 16667"/>
              </a:avLst>
            </a:prstGeom>
            <a:noFill/>
            <a:ln w="9525">
              <a:solidFill>
                <a:srgbClr val="333333"/>
              </a:solidFill>
              <a:round/>
              <a:headEnd/>
              <a:tailEnd/>
            </a:ln>
          </p:spPr>
          <p:txBody>
            <a:bodyPr wrap="none" anchor="ctr"/>
            <a:lstStyle/>
            <a:p>
              <a:endParaRPr lang="en-US"/>
            </a:p>
          </p:txBody>
        </p:sp>
        <p:sp>
          <p:nvSpPr>
            <p:cNvPr id="39959" name="AutoShape 27"/>
            <p:cNvSpPr>
              <a:spLocks noChangeArrowheads="1"/>
            </p:cNvSpPr>
            <p:nvPr/>
          </p:nvSpPr>
          <p:spPr bwMode="auto">
            <a:xfrm>
              <a:off x="3382" y="3681"/>
              <a:ext cx="1919" cy="432"/>
            </a:xfrm>
            <a:prstGeom prst="bracketPair">
              <a:avLst>
                <a:gd name="adj" fmla="val 16667"/>
              </a:avLst>
            </a:prstGeom>
            <a:noFill/>
            <a:ln w="9525">
              <a:solidFill>
                <a:srgbClr val="333333"/>
              </a:solidFill>
              <a:round/>
              <a:headEnd/>
              <a:tailEnd/>
            </a:ln>
          </p:spPr>
          <p:txBody>
            <a:bodyPr wrap="none" anchor="ctr"/>
            <a:lstStyle/>
            <a:p>
              <a:endParaRPr lang="en-US"/>
            </a:p>
          </p:txBody>
        </p:sp>
        <p:sp>
          <p:nvSpPr>
            <p:cNvPr id="39960" name="Text Box 28"/>
            <p:cNvSpPr txBox="1">
              <a:spLocks noChangeArrowheads="1"/>
            </p:cNvSpPr>
            <p:nvPr/>
          </p:nvSpPr>
          <p:spPr bwMode="auto">
            <a:xfrm>
              <a:off x="2728" y="3744"/>
              <a:ext cx="228" cy="288"/>
            </a:xfrm>
            <a:prstGeom prst="rect">
              <a:avLst/>
            </a:prstGeom>
            <a:noFill/>
            <a:ln w="9525">
              <a:noFill/>
              <a:miter lim="800000"/>
              <a:headEnd/>
              <a:tailEnd/>
            </a:ln>
          </p:spPr>
          <p:txBody>
            <a:bodyPr wrap="none">
              <a:spAutoFit/>
            </a:bodyPr>
            <a:lstStyle/>
            <a:p>
              <a:r>
                <a:rPr lang="en-US" sz="2400"/>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82989"/>
                                        </p:tgtEl>
                                        <p:attrNameLst>
                                          <p:attrName>style.visibility</p:attrName>
                                        </p:attrNameLst>
                                      </p:cBhvr>
                                      <p:to>
                                        <p:strVal val="visible"/>
                                      </p:to>
                                    </p:set>
                                    <p:animEffect transition="in" filter="fade">
                                      <p:cBhvr>
                                        <p:cTn id="7" dur="1000"/>
                                        <p:tgtEl>
                                          <p:spTgt spid="382989"/>
                                        </p:tgtEl>
                                      </p:cBhvr>
                                    </p:animEffect>
                                    <p:anim calcmode="lin" valueType="num">
                                      <p:cBhvr>
                                        <p:cTn id="8" dur="1000" fill="hold"/>
                                        <p:tgtEl>
                                          <p:spTgt spid="382989"/>
                                        </p:tgtEl>
                                        <p:attrNameLst>
                                          <p:attrName>ppt_x</p:attrName>
                                        </p:attrNameLst>
                                      </p:cBhvr>
                                      <p:tavLst>
                                        <p:tav tm="0">
                                          <p:val>
                                            <p:strVal val="#ppt_x"/>
                                          </p:val>
                                        </p:tav>
                                        <p:tav tm="100000">
                                          <p:val>
                                            <p:strVal val="#ppt_x"/>
                                          </p:val>
                                        </p:tav>
                                      </p:tavLst>
                                    </p:anim>
                                    <p:anim calcmode="lin" valueType="num">
                                      <p:cBhvr>
                                        <p:cTn id="9" dur="1000" fill="hold"/>
                                        <p:tgtEl>
                                          <p:spTgt spid="38298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82990"/>
                                        </p:tgtEl>
                                        <p:attrNameLst>
                                          <p:attrName>style.visibility</p:attrName>
                                        </p:attrNameLst>
                                      </p:cBhvr>
                                      <p:to>
                                        <p:strVal val="visible"/>
                                      </p:to>
                                    </p:set>
                                    <p:animEffect transition="in" filter="fade">
                                      <p:cBhvr>
                                        <p:cTn id="14" dur="1000"/>
                                        <p:tgtEl>
                                          <p:spTgt spid="382990"/>
                                        </p:tgtEl>
                                      </p:cBhvr>
                                    </p:animEffect>
                                    <p:anim calcmode="lin" valueType="num">
                                      <p:cBhvr>
                                        <p:cTn id="15" dur="1000" fill="hold"/>
                                        <p:tgtEl>
                                          <p:spTgt spid="382990"/>
                                        </p:tgtEl>
                                        <p:attrNameLst>
                                          <p:attrName>ppt_x</p:attrName>
                                        </p:attrNameLst>
                                      </p:cBhvr>
                                      <p:tavLst>
                                        <p:tav tm="0">
                                          <p:val>
                                            <p:strVal val="#ppt_x"/>
                                          </p:val>
                                        </p:tav>
                                        <p:tav tm="100000">
                                          <p:val>
                                            <p:strVal val="#ppt_x"/>
                                          </p:val>
                                        </p:tav>
                                      </p:tavLst>
                                    </p:anim>
                                    <p:anim calcmode="lin" valueType="num">
                                      <p:cBhvr>
                                        <p:cTn id="16" dur="1000" fill="hold"/>
                                        <p:tgtEl>
                                          <p:spTgt spid="38299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382980"/>
                                        </p:tgtEl>
                                        <p:attrNameLst>
                                          <p:attrName>style.visibility</p:attrName>
                                        </p:attrNameLst>
                                      </p:cBhvr>
                                      <p:to>
                                        <p:strVal val="visible"/>
                                      </p:to>
                                    </p:set>
                                    <p:anim calcmode="lin" valueType="num">
                                      <p:cBhvr>
                                        <p:cTn id="21" dur="500" fill="hold"/>
                                        <p:tgtEl>
                                          <p:spTgt spid="382980"/>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82980"/>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82980"/>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8298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82987"/>
                                        </p:tgtEl>
                                        <p:attrNameLst>
                                          <p:attrName>style.visibility</p:attrName>
                                        </p:attrNameLst>
                                      </p:cBhvr>
                                      <p:to>
                                        <p:strVal val="visible"/>
                                      </p:to>
                                    </p:set>
                                    <p:animEffect transition="in" filter="dissolve">
                                      <p:cBhvr>
                                        <p:cTn id="29" dur="500"/>
                                        <p:tgtEl>
                                          <p:spTgt spid="38298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82988"/>
                                        </p:tgtEl>
                                        <p:attrNameLst>
                                          <p:attrName>style.visibility</p:attrName>
                                        </p:attrNameLst>
                                      </p:cBhvr>
                                      <p:to>
                                        <p:strVal val="visible"/>
                                      </p:to>
                                    </p:set>
                                    <p:animEffect transition="in" filter="dissolve">
                                      <p:cBhvr>
                                        <p:cTn id="34" dur="500"/>
                                        <p:tgtEl>
                                          <p:spTgt spid="382988"/>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382991"/>
                                        </p:tgtEl>
                                        <p:attrNameLst>
                                          <p:attrName>style.visibility</p:attrName>
                                        </p:attrNameLst>
                                      </p:cBhvr>
                                      <p:to>
                                        <p:strVal val="visible"/>
                                      </p:to>
                                    </p:set>
                                    <p:animEffect transition="in" filter="fade">
                                      <p:cBhvr>
                                        <p:cTn id="39" dur="1000"/>
                                        <p:tgtEl>
                                          <p:spTgt spid="382991"/>
                                        </p:tgtEl>
                                      </p:cBhvr>
                                    </p:animEffect>
                                    <p:anim calcmode="lin" valueType="num">
                                      <p:cBhvr>
                                        <p:cTn id="40" dur="1000" fill="hold"/>
                                        <p:tgtEl>
                                          <p:spTgt spid="382991"/>
                                        </p:tgtEl>
                                        <p:attrNameLst>
                                          <p:attrName>ppt_x</p:attrName>
                                        </p:attrNameLst>
                                      </p:cBhvr>
                                      <p:tavLst>
                                        <p:tav tm="0">
                                          <p:val>
                                            <p:strVal val="#ppt_x"/>
                                          </p:val>
                                        </p:tav>
                                        <p:tav tm="100000">
                                          <p:val>
                                            <p:strVal val="#ppt_x"/>
                                          </p:val>
                                        </p:tav>
                                      </p:tavLst>
                                    </p:anim>
                                    <p:anim calcmode="lin" valueType="num">
                                      <p:cBhvr>
                                        <p:cTn id="41" dur="1000" fill="hold"/>
                                        <p:tgtEl>
                                          <p:spTgt spid="38299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382992"/>
                                        </p:tgtEl>
                                        <p:attrNameLst>
                                          <p:attrName>style.visibility</p:attrName>
                                        </p:attrNameLst>
                                      </p:cBhvr>
                                      <p:to>
                                        <p:strVal val="visible"/>
                                      </p:to>
                                    </p:set>
                                    <p:animEffect transition="in" filter="fade">
                                      <p:cBhvr>
                                        <p:cTn id="46" dur="1000"/>
                                        <p:tgtEl>
                                          <p:spTgt spid="382992"/>
                                        </p:tgtEl>
                                      </p:cBhvr>
                                    </p:animEffect>
                                    <p:anim calcmode="lin" valueType="num">
                                      <p:cBhvr>
                                        <p:cTn id="47" dur="1000" fill="hold"/>
                                        <p:tgtEl>
                                          <p:spTgt spid="382992"/>
                                        </p:tgtEl>
                                        <p:attrNameLst>
                                          <p:attrName>ppt_x</p:attrName>
                                        </p:attrNameLst>
                                      </p:cBhvr>
                                      <p:tavLst>
                                        <p:tav tm="0">
                                          <p:val>
                                            <p:strVal val="#ppt_x"/>
                                          </p:val>
                                        </p:tav>
                                        <p:tav tm="100000">
                                          <p:val>
                                            <p:strVal val="#ppt_x"/>
                                          </p:val>
                                        </p:tav>
                                      </p:tavLst>
                                    </p:anim>
                                    <p:anim calcmode="lin" valueType="num">
                                      <p:cBhvr>
                                        <p:cTn id="48" dur="1000" fill="hold"/>
                                        <p:tgtEl>
                                          <p:spTgt spid="38299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2000"/>
                                        <p:tgtEl>
                                          <p:spTgt spid="2"/>
                                        </p:tgtEl>
                                      </p:cBhvr>
                                    </p:animEffect>
                                  </p:childTnLst>
                                </p:cTn>
                              </p:par>
                            </p:childTnLst>
                          </p:cTn>
                        </p:par>
                      </p:childTnLst>
                    </p:cTn>
                  </p:par>
                  <p:par>
                    <p:cTn id="54" fill="hold">
                      <p:stCondLst>
                        <p:cond delay="indefinite"/>
                      </p:stCondLst>
                      <p:childTnLst>
                        <p:par>
                          <p:cTn id="55" fill="hold">
                            <p:stCondLst>
                              <p:cond delay="0"/>
                            </p:stCondLst>
                            <p:childTnLst>
                              <p:par>
                                <p:cTn id="56" presetID="40" presetClass="entr" presetSubtype="0" fill="hold" grpId="0" nodeType="clickEffect">
                                  <p:stCondLst>
                                    <p:cond delay="0"/>
                                  </p:stCondLst>
                                  <p:iterate type="lt">
                                    <p:tmPct val="10000"/>
                                  </p:iterate>
                                  <p:childTnLst>
                                    <p:set>
                                      <p:cBhvr>
                                        <p:cTn id="57" dur="1" fill="hold">
                                          <p:stCondLst>
                                            <p:cond delay="0"/>
                                          </p:stCondLst>
                                        </p:cTn>
                                        <p:tgtEl>
                                          <p:spTgt spid="382993"/>
                                        </p:tgtEl>
                                        <p:attrNameLst>
                                          <p:attrName>style.visibility</p:attrName>
                                        </p:attrNameLst>
                                      </p:cBhvr>
                                      <p:to>
                                        <p:strVal val="visible"/>
                                      </p:to>
                                    </p:set>
                                    <p:animEffect transition="in" filter="fade">
                                      <p:cBhvr>
                                        <p:cTn id="58" dur="1000"/>
                                        <p:tgtEl>
                                          <p:spTgt spid="382993"/>
                                        </p:tgtEl>
                                      </p:cBhvr>
                                    </p:animEffect>
                                    <p:anim calcmode="lin" valueType="num">
                                      <p:cBhvr>
                                        <p:cTn id="59" dur="1000" fill="hold"/>
                                        <p:tgtEl>
                                          <p:spTgt spid="382993"/>
                                        </p:tgtEl>
                                        <p:attrNameLst>
                                          <p:attrName>ppt_x</p:attrName>
                                        </p:attrNameLst>
                                      </p:cBhvr>
                                      <p:tavLst>
                                        <p:tav tm="0">
                                          <p:val>
                                            <p:strVal val="#ppt_x-.1"/>
                                          </p:val>
                                        </p:tav>
                                        <p:tav tm="100000">
                                          <p:val>
                                            <p:strVal val="#ppt_x"/>
                                          </p:val>
                                        </p:tav>
                                      </p:tavLst>
                                    </p:anim>
                                    <p:anim calcmode="lin" valueType="num">
                                      <p:cBhvr>
                                        <p:cTn id="60" dur="1000" fill="hold"/>
                                        <p:tgtEl>
                                          <p:spTgt spid="382993"/>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0" presetClass="entr" presetSubtype="0" fill="hold" grpId="0" nodeType="clickEffect">
                                  <p:stCondLst>
                                    <p:cond delay="0"/>
                                  </p:stCondLst>
                                  <p:iterate type="lt">
                                    <p:tmPct val="10000"/>
                                  </p:iterate>
                                  <p:childTnLst>
                                    <p:set>
                                      <p:cBhvr>
                                        <p:cTn id="64" dur="1" fill="hold">
                                          <p:stCondLst>
                                            <p:cond delay="0"/>
                                          </p:stCondLst>
                                        </p:cTn>
                                        <p:tgtEl>
                                          <p:spTgt spid="382994"/>
                                        </p:tgtEl>
                                        <p:attrNameLst>
                                          <p:attrName>style.visibility</p:attrName>
                                        </p:attrNameLst>
                                      </p:cBhvr>
                                      <p:to>
                                        <p:strVal val="visible"/>
                                      </p:to>
                                    </p:set>
                                    <p:animEffect transition="in" filter="fade">
                                      <p:cBhvr>
                                        <p:cTn id="65" dur="1000"/>
                                        <p:tgtEl>
                                          <p:spTgt spid="382994"/>
                                        </p:tgtEl>
                                      </p:cBhvr>
                                    </p:animEffect>
                                    <p:anim calcmode="lin" valueType="num">
                                      <p:cBhvr>
                                        <p:cTn id="66" dur="1000" fill="hold"/>
                                        <p:tgtEl>
                                          <p:spTgt spid="382994"/>
                                        </p:tgtEl>
                                        <p:attrNameLst>
                                          <p:attrName>ppt_x</p:attrName>
                                        </p:attrNameLst>
                                      </p:cBhvr>
                                      <p:tavLst>
                                        <p:tav tm="0">
                                          <p:val>
                                            <p:strVal val="#ppt_x-.1"/>
                                          </p:val>
                                        </p:tav>
                                        <p:tav tm="100000">
                                          <p:val>
                                            <p:strVal val="#ppt_x"/>
                                          </p:val>
                                        </p:tav>
                                      </p:tavLst>
                                    </p:anim>
                                    <p:anim calcmode="lin" valueType="num">
                                      <p:cBhvr>
                                        <p:cTn id="67" dur="1000" fill="hold"/>
                                        <p:tgtEl>
                                          <p:spTgt spid="382994"/>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0" presetClass="entr" presetSubtype="0" fill="hold" grpId="0" nodeType="clickEffect">
                                  <p:stCondLst>
                                    <p:cond delay="0"/>
                                  </p:stCondLst>
                                  <p:iterate type="lt">
                                    <p:tmPct val="10000"/>
                                  </p:iterate>
                                  <p:childTnLst>
                                    <p:set>
                                      <p:cBhvr>
                                        <p:cTn id="71" dur="1" fill="hold">
                                          <p:stCondLst>
                                            <p:cond delay="0"/>
                                          </p:stCondLst>
                                        </p:cTn>
                                        <p:tgtEl>
                                          <p:spTgt spid="382995"/>
                                        </p:tgtEl>
                                        <p:attrNameLst>
                                          <p:attrName>style.visibility</p:attrName>
                                        </p:attrNameLst>
                                      </p:cBhvr>
                                      <p:to>
                                        <p:strVal val="visible"/>
                                      </p:to>
                                    </p:set>
                                    <p:animEffect transition="in" filter="fade">
                                      <p:cBhvr>
                                        <p:cTn id="72" dur="1000"/>
                                        <p:tgtEl>
                                          <p:spTgt spid="382995"/>
                                        </p:tgtEl>
                                      </p:cBhvr>
                                    </p:animEffect>
                                    <p:anim calcmode="lin" valueType="num">
                                      <p:cBhvr>
                                        <p:cTn id="73" dur="1000" fill="hold"/>
                                        <p:tgtEl>
                                          <p:spTgt spid="382995"/>
                                        </p:tgtEl>
                                        <p:attrNameLst>
                                          <p:attrName>ppt_x</p:attrName>
                                        </p:attrNameLst>
                                      </p:cBhvr>
                                      <p:tavLst>
                                        <p:tav tm="0">
                                          <p:val>
                                            <p:strVal val="#ppt_x-.1"/>
                                          </p:val>
                                        </p:tav>
                                        <p:tav tm="100000">
                                          <p:val>
                                            <p:strVal val="#ppt_x"/>
                                          </p:val>
                                        </p:tav>
                                      </p:tavLst>
                                    </p:anim>
                                    <p:anim calcmode="lin" valueType="num">
                                      <p:cBhvr>
                                        <p:cTn id="74" dur="1000" fill="hold"/>
                                        <p:tgtEl>
                                          <p:spTgt spid="382995"/>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0" presetClass="entr" presetSubtype="0" fill="hold" grpId="0" nodeType="clickEffect">
                                  <p:stCondLst>
                                    <p:cond delay="0"/>
                                  </p:stCondLst>
                                  <p:iterate type="lt">
                                    <p:tmPct val="10000"/>
                                  </p:iterate>
                                  <p:childTnLst>
                                    <p:set>
                                      <p:cBhvr>
                                        <p:cTn id="78" dur="1" fill="hold">
                                          <p:stCondLst>
                                            <p:cond delay="0"/>
                                          </p:stCondLst>
                                        </p:cTn>
                                        <p:tgtEl>
                                          <p:spTgt spid="382996"/>
                                        </p:tgtEl>
                                        <p:attrNameLst>
                                          <p:attrName>style.visibility</p:attrName>
                                        </p:attrNameLst>
                                      </p:cBhvr>
                                      <p:to>
                                        <p:strVal val="visible"/>
                                      </p:to>
                                    </p:set>
                                    <p:animEffect transition="in" filter="fade">
                                      <p:cBhvr>
                                        <p:cTn id="79" dur="1000"/>
                                        <p:tgtEl>
                                          <p:spTgt spid="382996"/>
                                        </p:tgtEl>
                                      </p:cBhvr>
                                    </p:animEffect>
                                    <p:anim calcmode="lin" valueType="num">
                                      <p:cBhvr>
                                        <p:cTn id="80" dur="1000" fill="hold"/>
                                        <p:tgtEl>
                                          <p:spTgt spid="382996"/>
                                        </p:tgtEl>
                                        <p:attrNameLst>
                                          <p:attrName>ppt_x</p:attrName>
                                        </p:attrNameLst>
                                      </p:cBhvr>
                                      <p:tavLst>
                                        <p:tav tm="0">
                                          <p:val>
                                            <p:strVal val="#ppt_x-.1"/>
                                          </p:val>
                                        </p:tav>
                                        <p:tav tm="100000">
                                          <p:val>
                                            <p:strVal val="#ppt_x"/>
                                          </p:val>
                                        </p:tav>
                                      </p:tavLst>
                                    </p:anim>
                                    <p:anim calcmode="lin" valueType="num">
                                      <p:cBhvr>
                                        <p:cTn id="81" dur="1000" fill="hold"/>
                                        <p:tgtEl>
                                          <p:spTgt spid="382996"/>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
                                        </p:tgtEl>
                                        <p:attrNameLst>
                                          <p:attrName>style.visibility</p:attrName>
                                        </p:attrNameLst>
                                      </p:cBhvr>
                                      <p:to>
                                        <p:strVal val="visible"/>
                                      </p:to>
                                    </p:set>
                                    <p:animEffect transition="in" filter="fade">
                                      <p:cBhvr>
                                        <p:cTn id="8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7" grpId="0"/>
      <p:bldP spid="382988" grpId="0"/>
      <p:bldP spid="382989" grpId="0"/>
      <p:bldP spid="382990" grpId="0"/>
      <p:bldP spid="382991" grpId="0"/>
      <p:bldP spid="382992" grpId="0"/>
      <p:bldP spid="382993" grpId="0"/>
      <p:bldP spid="382994" grpId="0"/>
      <p:bldP spid="382995" grpId="0"/>
      <p:bldP spid="38299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Combustion of Glucose</a:t>
            </a:r>
          </a:p>
        </p:txBody>
      </p:sp>
      <p:pic>
        <p:nvPicPr>
          <p:cNvPr id="40963" name="Picture 4" descr="Process of Respiration"/>
          <p:cNvPicPr>
            <a:picLocks noChangeAspect="1" noChangeArrowheads="1"/>
          </p:cNvPicPr>
          <p:nvPr/>
        </p:nvPicPr>
        <p:blipFill>
          <a:blip r:embed="rId3" cstate="print">
            <a:lum bright="2000" contrast="12000"/>
          </a:blip>
          <a:srcRect l="1831" t="6587" r="2994" b="37427"/>
          <a:stretch>
            <a:fillRect/>
          </a:stretch>
        </p:blipFill>
        <p:spPr bwMode="auto">
          <a:xfrm>
            <a:off x="609600" y="2286000"/>
            <a:ext cx="7924800" cy="2590800"/>
          </a:xfrm>
          <a:prstGeom prst="rect">
            <a:avLst/>
          </a:prstGeom>
          <a:noFill/>
          <a:ln w="9525">
            <a:noFill/>
            <a:miter lim="800000"/>
            <a:headEnd/>
            <a:tailEnd/>
          </a:ln>
        </p:spPr>
      </p:pic>
      <p:pic>
        <p:nvPicPr>
          <p:cNvPr id="31749" name="Picture 5" descr="Process of Respiration"/>
          <p:cNvPicPr>
            <a:picLocks noChangeAspect="1" noChangeArrowheads="1"/>
          </p:cNvPicPr>
          <p:nvPr/>
        </p:nvPicPr>
        <p:blipFill>
          <a:blip r:embed="rId3" cstate="print">
            <a:lum bright="2000" contrast="12000"/>
          </a:blip>
          <a:srcRect l="1831" t="62573" r="2994" b="6140"/>
          <a:stretch>
            <a:fillRect/>
          </a:stretch>
        </p:blipFill>
        <p:spPr bwMode="auto">
          <a:xfrm>
            <a:off x="609600" y="4876800"/>
            <a:ext cx="7924800" cy="1447800"/>
          </a:xfrm>
          <a:prstGeom prst="rect">
            <a:avLst/>
          </a:prstGeom>
          <a:noFill/>
          <a:ln w="9525">
            <a:noFill/>
            <a:miter lim="800000"/>
            <a:headEnd/>
            <a:tailEnd/>
          </a:ln>
        </p:spPr>
      </p:pic>
      <p:sp>
        <p:nvSpPr>
          <p:cNvPr id="40965" name="AutoShape 6">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40966" name="Rectangle 7"/>
          <p:cNvSpPr>
            <a:spLocks noChangeArrowheads="1"/>
          </p:cNvSpPr>
          <p:nvPr/>
        </p:nvSpPr>
        <p:spPr bwMode="auto">
          <a:xfrm>
            <a:off x="76200" y="6553200"/>
            <a:ext cx="3182938" cy="214313"/>
          </a:xfrm>
          <a:prstGeom prst="rect">
            <a:avLst/>
          </a:prstGeom>
          <a:noFill/>
          <a:ln w="9525">
            <a:noFill/>
            <a:miter lim="800000"/>
            <a:headEnd/>
            <a:tailEnd/>
          </a:ln>
        </p:spPr>
        <p:txBody>
          <a:bodyPr wrap="none">
            <a:spAutoFit/>
          </a:bodyPr>
          <a:lstStyle/>
          <a:p>
            <a:r>
              <a:rPr lang="en-US" sz="800"/>
              <a:t>Kelter, Carr, Scott, </a:t>
            </a:r>
            <a:r>
              <a:rPr lang="en-US" sz="800" u="sng"/>
              <a:t>Chemistry A World of Choices </a:t>
            </a:r>
            <a:r>
              <a:rPr lang="en-US" sz="800"/>
              <a:t> 1999, page 130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0"/>
                                  </p:stCondLst>
                                  <p:childTnLst>
                                    <p:set>
                                      <p:cBhvr>
                                        <p:cTn id="6" dur="1" fill="hold">
                                          <p:stCondLst>
                                            <p:cond delay="499"/>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Combustion of Iron</a:t>
            </a:r>
          </a:p>
        </p:txBody>
      </p:sp>
      <p:sp>
        <p:nvSpPr>
          <p:cNvPr id="41987" name="Rectangle 3"/>
          <p:cNvSpPr>
            <a:spLocks noGrp="1" noChangeArrowheads="1"/>
          </p:cNvSpPr>
          <p:nvPr>
            <p:ph type="body" idx="1"/>
          </p:nvPr>
        </p:nvSpPr>
        <p:spPr>
          <a:xfrm>
            <a:off x="457200" y="1600200"/>
            <a:ext cx="4437063" cy="4525963"/>
          </a:xfrm>
        </p:spPr>
        <p:txBody>
          <a:bodyPr/>
          <a:lstStyle/>
          <a:p>
            <a:pPr eaLnBrk="1" hangingPunct="1"/>
            <a:r>
              <a:rPr lang="en-US" smtClean="0"/>
              <a:t>Formation of Rust</a:t>
            </a:r>
          </a:p>
          <a:p>
            <a:pPr lvl="1" eaLnBrk="1" hangingPunct="1">
              <a:buFontTx/>
              <a:buNone/>
            </a:pPr>
            <a:endParaRPr lang="en-US" smtClean="0"/>
          </a:p>
          <a:p>
            <a:pPr eaLnBrk="1" hangingPunct="1"/>
            <a:endParaRPr lang="en-US" smtClean="0"/>
          </a:p>
          <a:p>
            <a:pPr eaLnBrk="1" hangingPunct="1"/>
            <a:endParaRPr lang="en-US" smtClean="0"/>
          </a:p>
          <a:p>
            <a:pPr eaLnBrk="1" hangingPunct="1"/>
            <a:r>
              <a:rPr lang="en-US" smtClean="0"/>
              <a:t>Thermite Reaction</a:t>
            </a:r>
          </a:p>
          <a:p>
            <a:pPr lvl="2" eaLnBrk="1" hangingPunct="1"/>
            <a:r>
              <a:rPr lang="en-US" smtClean="0"/>
              <a:t>underwater welding</a:t>
            </a:r>
          </a:p>
          <a:p>
            <a:pPr lvl="2" eaLnBrk="1" hangingPunct="1"/>
            <a:r>
              <a:rPr lang="en-US" smtClean="0"/>
              <a:t>Temp. = ~3500</a:t>
            </a:r>
            <a:r>
              <a:rPr lang="en-US" baseline="30000" smtClean="0"/>
              <a:t>o</a:t>
            </a:r>
            <a:r>
              <a:rPr lang="en-US" smtClean="0"/>
              <a:t>C</a:t>
            </a:r>
          </a:p>
          <a:p>
            <a:pPr eaLnBrk="1" hangingPunct="1">
              <a:buFontTx/>
              <a:buNone/>
            </a:pPr>
            <a:endParaRPr lang="en-US" smtClean="0"/>
          </a:p>
        </p:txBody>
      </p:sp>
      <p:sp>
        <p:nvSpPr>
          <p:cNvPr id="41988" name="Text Box 5"/>
          <p:cNvSpPr txBox="1">
            <a:spLocks noChangeArrowheads="1"/>
          </p:cNvSpPr>
          <p:nvPr/>
        </p:nvSpPr>
        <p:spPr bwMode="auto">
          <a:xfrm>
            <a:off x="1363663" y="6127750"/>
            <a:ext cx="6130925" cy="457200"/>
          </a:xfrm>
          <a:prstGeom prst="rect">
            <a:avLst/>
          </a:prstGeom>
          <a:noFill/>
          <a:ln w="9525">
            <a:noFill/>
            <a:miter lim="800000"/>
            <a:headEnd/>
            <a:tailEnd/>
          </a:ln>
        </p:spPr>
        <p:txBody>
          <a:bodyPr wrap="none">
            <a:spAutoFit/>
          </a:bodyPr>
          <a:lstStyle/>
          <a:p>
            <a:r>
              <a:rPr lang="en-US" sz="2400"/>
              <a:t>Fe</a:t>
            </a:r>
            <a:r>
              <a:rPr lang="en-US" sz="2400" baseline="-25000"/>
              <a:t>2</a:t>
            </a:r>
            <a:r>
              <a:rPr lang="en-US" sz="2400"/>
              <a:t>O</a:t>
            </a:r>
            <a:r>
              <a:rPr lang="en-US" sz="2400" baseline="-25000"/>
              <a:t>3</a:t>
            </a:r>
            <a:r>
              <a:rPr lang="en-US" sz="2400"/>
              <a:t>  +  2 Al  </a:t>
            </a:r>
            <a:r>
              <a:rPr lang="en-US" sz="2400">
                <a:sym typeface="Wingdings" pitchFamily="2" charset="2"/>
              </a:rPr>
              <a:t>  2 Fe  +  Al</a:t>
            </a:r>
            <a:r>
              <a:rPr lang="en-US" sz="2400" baseline="-25000"/>
              <a:t>2</a:t>
            </a:r>
            <a:r>
              <a:rPr lang="en-US" sz="2400">
                <a:sym typeface="Wingdings" pitchFamily="2" charset="2"/>
              </a:rPr>
              <a:t>O</a:t>
            </a:r>
            <a:r>
              <a:rPr lang="en-US" sz="2400" baseline="-25000"/>
              <a:t>3  </a:t>
            </a:r>
            <a:r>
              <a:rPr lang="en-US" sz="2400"/>
              <a:t>+  199 kcal</a:t>
            </a:r>
          </a:p>
        </p:txBody>
      </p:sp>
      <p:sp>
        <p:nvSpPr>
          <p:cNvPr id="41989" name="AutoShape 7">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41990" name="Rectangle 8"/>
          <p:cNvSpPr>
            <a:spLocks noChangeArrowheads="1"/>
          </p:cNvSpPr>
          <p:nvPr/>
        </p:nvSpPr>
        <p:spPr bwMode="auto">
          <a:xfrm>
            <a:off x="1116013" y="2363788"/>
            <a:ext cx="3511550" cy="457200"/>
          </a:xfrm>
          <a:prstGeom prst="rect">
            <a:avLst/>
          </a:prstGeom>
          <a:noFill/>
          <a:ln w="9525">
            <a:noFill/>
            <a:miter lim="800000"/>
            <a:headEnd/>
            <a:tailEnd/>
          </a:ln>
        </p:spPr>
        <p:txBody>
          <a:bodyPr wrap="none">
            <a:spAutoFit/>
          </a:bodyPr>
          <a:lstStyle/>
          <a:p>
            <a:r>
              <a:rPr lang="en-US" sz="2400"/>
              <a:t>4 Fe</a:t>
            </a:r>
            <a:r>
              <a:rPr lang="en-US" sz="2400" baseline="-25000"/>
              <a:t>   </a:t>
            </a:r>
            <a:r>
              <a:rPr lang="en-US" sz="2400"/>
              <a:t>+</a:t>
            </a:r>
            <a:r>
              <a:rPr lang="en-US" sz="2400" baseline="-25000"/>
              <a:t>    </a:t>
            </a:r>
            <a:r>
              <a:rPr lang="en-US" sz="2400"/>
              <a:t>O</a:t>
            </a:r>
            <a:r>
              <a:rPr lang="en-US" sz="2400" baseline="-25000"/>
              <a:t>2</a:t>
            </a:r>
            <a:r>
              <a:rPr lang="en-US" sz="2400"/>
              <a:t>   </a:t>
            </a:r>
            <a:r>
              <a:rPr lang="en-US" sz="2400">
                <a:sym typeface="Wingdings" pitchFamily="2" charset="2"/>
              </a:rPr>
              <a:t>  2 Fe</a:t>
            </a:r>
            <a:r>
              <a:rPr lang="en-US" sz="2400" baseline="-25000"/>
              <a:t>2</a:t>
            </a:r>
            <a:r>
              <a:rPr lang="en-US" sz="2400">
                <a:sym typeface="Wingdings" pitchFamily="2" charset="2"/>
              </a:rPr>
              <a:t>O</a:t>
            </a:r>
            <a:r>
              <a:rPr lang="en-US" sz="2400" baseline="-25000"/>
              <a:t>3</a:t>
            </a:r>
          </a:p>
        </p:txBody>
      </p:sp>
      <p:pic>
        <p:nvPicPr>
          <p:cNvPr id="41991" name="Picture 10" descr="Thermit reaction"/>
          <p:cNvPicPr>
            <a:picLocks noChangeAspect="1" noChangeArrowheads="1"/>
          </p:cNvPicPr>
          <p:nvPr/>
        </p:nvPicPr>
        <p:blipFill>
          <a:blip r:embed="rId4" cstate="print"/>
          <a:srcRect t="4121" b="4121"/>
          <a:stretch>
            <a:fillRect/>
          </a:stretch>
        </p:blipFill>
        <p:spPr bwMode="auto">
          <a:xfrm>
            <a:off x="5281613" y="3382963"/>
            <a:ext cx="2860675" cy="2686050"/>
          </a:xfrm>
          <a:prstGeom prst="rect">
            <a:avLst/>
          </a:prstGeom>
          <a:noFill/>
          <a:ln w="9525">
            <a:noFill/>
            <a:miter lim="800000"/>
            <a:headEnd/>
            <a:tailEnd/>
          </a:ln>
        </p:spPr>
      </p:pic>
      <p:pic>
        <p:nvPicPr>
          <p:cNvPr id="52238" name="Picture 14" descr="2"/>
          <p:cNvPicPr>
            <a:picLocks noChangeAspect="1" noChangeArrowheads="1"/>
          </p:cNvPicPr>
          <p:nvPr/>
        </p:nvPicPr>
        <p:blipFill>
          <a:blip r:embed="rId5" cstate="print"/>
          <a:srcRect l="3583" t="2827" r="2232" b="2457"/>
          <a:stretch>
            <a:fillRect/>
          </a:stretch>
        </p:blipFill>
        <p:spPr bwMode="auto">
          <a:xfrm>
            <a:off x="4913313" y="1763713"/>
            <a:ext cx="3606800" cy="4311650"/>
          </a:xfrm>
          <a:prstGeom prst="rect">
            <a:avLst/>
          </a:prstGeom>
          <a:noFill/>
          <a:ln w="9525">
            <a:noFill/>
            <a:miter lim="800000"/>
            <a:headEnd/>
            <a:tailEnd/>
          </a:ln>
        </p:spPr>
      </p:pic>
      <p:pic>
        <p:nvPicPr>
          <p:cNvPr id="52240" name="Picture 16" descr="Thermit"/>
          <p:cNvPicPr>
            <a:picLocks noChangeAspect="1" noChangeArrowheads="1"/>
          </p:cNvPicPr>
          <p:nvPr/>
        </p:nvPicPr>
        <p:blipFill>
          <a:blip r:embed="rId6" cstate="print"/>
          <a:srcRect/>
          <a:stretch>
            <a:fillRect/>
          </a:stretch>
        </p:blipFill>
        <p:spPr bwMode="auto">
          <a:xfrm>
            <a:off x="7099300" y="115888"/>
            <a:ext cx="1787525" cy="1568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2238"/>
                                        </p:tgtEl>
                                        <p:attrNameLst>
                                          <p:attrName>style.visibility</p:attrName>
                                        </p:attrNameLst>
                                      </p:cBhvr>
                                      <p:to>
                                        <p:strVal val="visible"/>
                                      </p:to>
                                    </p:set>
                                    <p:anim calcmode="lin" valueType="num">
                                      <p:cBhvr>
                                        <p:cTn id="7" dur="500" fill="hold"/>
                                        <p:tgtEl>
                                          <p:spTgt spid="52238"/>
                                        </p:tgtEl>
                                        <p:attrNameLst>
                                          <p:attrName>ppt_w</p:attrName>
                                        </p:attrNameLst>
                                      </p:cBhvr>
                                      <p:tavLst>
                                        <p:tav tm="0">
                                          <p:val>
                                            <p:fltVal val="0"/>
                                          </p:val>
                                        </p:tav>
                                        <p:tav tm="100000">
                                          <p:val>
                                            <p:strVal val="#ppt_w"/>
                                          </p:val>
                                        </p:tav>
                                      </p:tavLst>
                                    </p:anim>
                                    <p:anim calcmode="lin" valueType="num">
                                      <p:cBhvr>
                                        <p:cTn id="8" dur="500" fill="hold"/>
                                        <p:tgtEl>
                                          <p:spTgt spid="52238"/>
                                        </p:tgtEl>
                                        <p:attrNameLst>
                                          <p:attrName>ppt_h</p:attrName>
                                        </p:attrNameLst>
                                      </p:cBhvr>
                                      <p:tavLst>
                                        <p:tav tm="0">
                                          <p:val>
                                            <p:strVal val="#ppt_h"/>
                                          </p:val>
                                        </p:tav>
                                        <p:tav tm="100000">
                                          <p:val>
                                            <p:strVal val="#ppt_h"/>
                                          </p:val>
                                        </p:tav>
                                      </p:tavLst>
                                    </p:anim>
                                  </p:childTnLst>
                                </p:cTn>
                              </p:par>
                              <p:par>
                                <p:cTn id="9" presetID="42" presetClass="entr" presetSubtype="0" fill="hold" nodeType="withEffect">
                                  <p:stCondLst>
                                    <p:cond delay="0"/>
                                  </p:stCondLst>
                                  <p:childTnLst>
                                    <p:set>
                                      <p:cBhvr>
                                        <p:cTn id="10" dur="1" fill="hold">
                                          <p:stCondLst>
                                            <p:cond delay="0"/>
                                          </p:stCondLst>
                                        </p:cTn>
                                        <p:tgtEl>
                                          <p:spTgt spid="52240"/>
                                        </p:tgtEl>
                                        <p:attrNameLst>
                                          <p:attrName>style.visibility</p:attrName>
                                        </p:attrNameLst>
                                      </p:cBhvr>
                                      <p:to>
                                        <p:strVal val="visible"/>
                                      </p:to>
                                    </p:set>
                                    <p:animEffect transition="in" filter="fade">
                                      <p:cBhvr>
                                        <p:cTn id="11" dur="1000"/>
                                        <p:tgtEl>
                                          <p:spTgt spid="52240"/>
                                        </p:tgtEl>
                                      </p:cBhvr>
                                    </p:animEffect>
                                    <p:anim calcmode="lin" valueType="num">
                                      <p:cBhvr>
                                        <p:cTn id="12" dur="1000" fill="hold"/>
                                        <p:tgtEl>
                                          <p:spTgt spid="52240"/>
                                        </p:tgtEl>
                                        <p:attrNameLst>
                                          <p:attrName>ppt_x</p:attrName>
                                        </p:attrNameLst>
                                      </p:cBhvr>
                                      <p:tavLst>
                                        <p:tav tm="0">
                                          <p:val>
                                            <p:strVal val="#ppt_x"/>
                                          </p:val>
                                        </p:tav>
                                        <p:tav tm="100000">
                                          <p:val>
                                            <p:strVal val="#ppt_x"/>
                                          </p:val>
                                        </p:tav>
                                      </p:tavLst>
                                    </p:anim>
                                    <p:anim calcmode="lin" valueType="num">
                                      <p:cBhvr>
                                        <p:cTn id="13" dur="1000" fill="hold"/>
                                        <p:tgtEl>
                                          <p:spTgt spid="5224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0" presetClass="path" presetSubtype="0" accel="50000" decel="50000" fill="hold" grpId="0" nodeType="afterEffect">
                                  <p:stCondLst>
                                    <p:cond delay="0"/>
                                  </p:stCondLst>
                                  <p:childTnLst>
                                    <p:animMotion origin="layout" path="M -4.44444E-6 -3.9408E-6 L -0.0493 -3.9408E-6 " pathEditMode="relative" ptsTypes="AA">
                                      <p:cBhvr>
                                        <p:cTn id="16" dur="2000" fill="hold"/>
                                        <p:tgtEl>
                                          <p:spTgt spid="522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8600" y="457200"/>
            <a:ext cx="6096000" cy="1143000"/>
          </a:xfrm>
        </p:spPr>
        <p:txBody>
          <a:bodyPr/>
          <a:lstStyle/>
          <a:p>
            <a:pPr eaLnBrk="1" hangingPunct="1"/>
            <a:r>
              <a:rPr lang="en-US" smtClean="0"/>
              <a:t>Combustion of Copper</a:t>
            </a:r>
          </a:p>
        </p:txBody>
      </p:sp>
      <p:sp>
        <p:nvSpPr>
          <p:cNvPr id="64515" name="Rectangle 3"/>
          <p:cNvSpPr>
            <a:spLocks noGrp="1" noChangeArrowheads="1"/>
          </p:cNvSpPr>
          <p:nvPr>
            <p:ph type="body" idx="1"/>
          </p:nvPr>
        </p:nvSpPr>
        <p:spPr>
          <a:xfrm>
            <a:off x="4648200" y="2514600"/>
            <a:ext cx="3886200" cy="3886200"/>
          </a:xfrm>
        </p:spPr>
        <p:txBody>
          <a:bodyPr/>
          <a:lstStyle/>
          <a:p>
            <a:pPr eaLnBrk="1" hangingPunct="1">
              <a:lnSpc>
                <a:spcPct val="90000"/>
              </a:lnSpc>
            </a:pPr>
            <a:r>
              <a:rPr lang="en-US" smtClean="0"/>
              <a:t>Copper burns with a green color</a:t>
            </a:r>
          </a:p>
          <a:p>
            <a:pPr eaLnBrk="1" hangingPunct="1">
              <a:lnSpc>
                <a:spcPct val="90000"/>
              </a:lnSpc>
            </a:pPr>
            <a:r>
              <a:rPr lang="en-US" smtClean="0"/>
              <a:t>Copper forms a patina (oxide) </a:t>
            </a:r>
          </a:p>
          <a:p>
            <a:pPr lvl="1" eaLnBrk="1" hangingPunct="1">
              <a:lnSpc>
                <a:spcPct val="90000"/>
              </a:lnSpc>
            </a:pPr>
            <a:r>
              <a:rPr lang="en-US" smtClean="0">
                <a:solidFill>
                  <a:srgbClr val="006600"/>
                </a:solidFill>
              </a:rPr>
              <a:t>green</a:t>
            </a:r>
            <a:r>
              <a:rPr lang="en-US" smtClean="0"/>
              <a:t> in color</a:t>
            </a:r>
          </a:p>
          <a:p>
            <a:pPr lvl="2" eaLnBrk="1" hangingPunct="1">
              <a:lnSpc>
                <a:spcPct val="90000"/>
              </a:lnSpc>
            </a:pPr>
            <a:r>
              <a:rPr lang="en-US" smtClean="0">
                <a:solidFill>
                  <a:srgbClr val="006600"/>
                </a:solidFill>
              </a:rPr>
              <a:t>CuO</a:t>
            </a:r>
            <a:r>
              <a:rPr lang="en-US" baseline="-25000" smtClean="0">
                <a:solidFill>
                  <a:srgbClr val="006600"/>
                </a:solidFill>
              </a:rPr>
              <a:t>2</a:t>
            </a:r>
          </a:p>
          <a:p>
            <a:pPr lvl="1" eaLnBrk="1" hangingPunct="1">
              <a:lnSpc>
                <a:spcPct val="90000"/>
              </a:lnSpc>
            </a:pPr>
            <a:r>
              <a:rPr lang="en-US" smtClean="0"/>
              <a:t>black in color</a:t>
            </a:r>
          </a:p>
          <a:p>
            <a:pPr lvl="2" eaLnBrk="1" hangingPunct="1">
              <a:lnSpc>
                <a:spcPct val="90000"/>
              </a:lnSpc>
            </a:pPr>
            <a:r>
              <a:rPr lang="en-US" smtClean="0"/>
              <a:t>CuO</a:t>
            </a:r>
          </a:p>
        </p:txBody>
      </p:sp>
      <p:pic>
        <p:nvPicPr>
          <p:cNvPr id="43012" name="Picture 4" descr="statue-of-liberty"/>
          <p:cNvPicPr>
            <a:picLocks noChangeAspect="1" noChangeArrowheads="1"/>
          </p:cNvPicPr>
          <p:nvPr/>
        </p:nvPicPr>
        <p:blipFill>
          <a:blip r:embed="rId3" cstate="print"/>
          <a:srcRect l="12436" t="3395" r="9845"/>
          <a:stretch>
            <a:fillRect/>
          </a:stretch>
        </p:blipFill>
        <p:spPr bwMode="auto">
          <a:xfrm>
            <a:off x="762000" y="1608138"/>
            <a:ext cx="2343150" cy="4335462"/>
          </a:xfrm>
          <a:prstGeom prst="rect">
            <a:avLst/>
          </a:prstGeom>
          <a:noFill/>
          <a:ln w="9525">
            <a:noFill/>
            <a:miter lim="800000"/>
            <a:headEnd/>
            <a:tailEnd/>
          </a:ln>
        </p:spPr>
      </p:pic>
      <p:pic>
        <p:nvPicPr>
          <p:cNvPr id="43013" name="Picture 5" descr="lady liberty"/>
          <p:cNvPicPr>
            <a:picLocks noChangeAspect="1" noChangeArrowheads="1"/>
          </p:cNvPicPr>
          <p:nvPr/>
        </p:nvPicPr>
        <p:blipFill>
          <a:blip r:embed="rId4" cstate="print"/>
          <a:srcRect/>
          <a:stretch>
            <a:fillRect/>
          </a:stretch>
        </p:blipFill>
        <p:spPr bwMode="auto">
          <a:xfrm>
            <a:off x="6553200" y="381000"/>
            <a:ext cx="2057400" cy="1543050"/>
          </a:xfrm>
          <a:prstGeom prst="rect">
            <a:avLst/>
          </a:prstGeom>
          <a:noFill/>
          <a:ln w="9525">
            <a:noFill/>
            <a:miter lim="800000"/>
            <a:headEnd/>
            <a:tailEnd/>
          </a:ln>
        </p:spPr>
      </p:pic>
      <p:sp>
        <p:nvSpPr>
          <p:cNvPr id="43014" name="Text Box 6"/>
          <p:cNvSpPr txBox="1">
            <a:spLocks noChangeArrowheads="1"/>
          </p:cNvSpPr>
          <p:nvPr/>
        </p:nvSpPr>
        <p:spPr bwMode="auto">
          <a:xfrm>
            <a:off x="685800" y="5989638"/>
            <a:ext cx="2541588" cy="639762"/>
          </a:xfrm>
          <a:prstGeom prst="rect">
            <a:avLst/>
          </a:prstGeom>
          <a:noFill/>
          <a:ln w="9525">
            <a:noFill/>
            <a:miter lim="800000"/>
            <a:headEnd/>
            <a:tailEnd/>
          </a:ln>
        </p:spPr>
        <p:txBody>
          <a:bodyPr wrap="none">
            <a:spAutoFit/>
          </a:bodyPr>
          <a:lstStyle/>
          <a:p>
            <a:r>
              <a:rPr lang="en-US" sz="1200" b="1"/>
              <a:t>Statue of Liberty is covered with</a:t>
            </a:r>
          </a:p>
          <a:p>
            <a:r>
              <a:rPr lang="en-US" sz="1200" b="1"/>
              <a:t>copper that has oxidized to form</a:t>
            </a:r>
          </a:p>
          <a:p>
            <a:r>
              <a:rPr lang="en-US" sz="1200" b="1"/>
              <a:t>copper (II) oxide, CuO</a:t>
            </a:r>
            <a:r>
              <a:rPr lang="en-US" sz="1200" b="1" baseline="-25000"/>
              <a:t>2</a:t>
            </a:r>
            <a:r>
              <a:rPr lang="en-US" sz="1200" b="1"/>
              <a:t>.</a:t>
            </a:r>
          </a:p>
        </p:txBody>
      </p:sp>
      <p:sp>
        <p:nvSpPr>
          <p:cNvPr id="43015" name="AutoShape 7">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4515">
                                            <p:txEl>
                                              <p:pRg st="0" end="0"/>
                                            </p:txEl>
                                          </p:spTgt>
                                        </p:tgtEl>
                                        <p:attrNameLst>
                                          <p:attrName>ppt_c</p:attrName>
                                        </p:attrNameLst>
                                      </p:cBhvr>
                                      <p:to>
                                        <a:srgbClr val="33996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4515">
                                            <p:txEl>
                                              <p:pRg st="1" end="1"/>
                                            </p:txEl>
                                          </p:spTgt>
                                        </p:tgtEl>
                                        <p:attrNameLst>
                                          <p:attrName>ppt_c</p:attrName>
                                        </p:attrNameLst>
                                      </p:cBhvr>
                                      <p:to>
                                        <a:srgbClr val="339966"/>
                                      </p:to>
                                    </p:animClr>
                                  </p:subTnLst>
                                </p:cTn>
                              </p:par>
                              <p:par>
                                <p:cTn id="11" presetID="1" presetClass="entr" presetSubtype="0" fill="hold" grpId="0" nodeType="withEffect">
                                  <p:stCondLst>
                                    <p:cond delay="0"/>
                                  </p:stCondLst>
                                  <p:childTnLst>
                                    <p:set>
                                      <p:cBhvr>
                                        <p:cTn id="12" dur="1" fill="hold">
                                          <p:stCondLst>
                                            <p:cond delay="499"/>
                                          </p:stCondLst>
                                        </p:cTn>
                                        <p:tgtEl>
                                          <p:spTgt spid="6451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4515">
                                            <p:txEl>
                                              <p:pRg st="2" end="2"/>
                                            </p:txEl>
                                          </p:spTgt>
                                        </p:tgtEl>
                                        <p:attrNameLst>
                                          <p:attrName>ppt_c</p:attrName>
                                        </p:attrNameLst>
                                      </p:cBhvr>
                                      <p:to>
                                        <a:srgbClr val="339966"/>
                                      </p:to>
                                    </p:animClr>
                                  </p:subTnLst>
                                </p:cTn>
                              </p:par>
                              <p:par>
                                <p:cTn id="13" presetID="1" presetClass="entr" presetSubtype="0" fill="hold" grpId="0" nodeType="withEffect">
                                  <p:stCondLst>
                                    <p:cond delay="0"/>
                                  </p:stCondLst>
                                  <p:childTnLst>
                                    <p:set>
                                      <p:cBhvr>
                                        <p:cTn id="14" dur="1" fill="hold">
                                          <p:stCondLst>
                                            <p:cond delay="499"/>
                                          </p:stCondLst>
                                        </p:cTn>
                                        <p:tgtEl>
                                          <p:spTgt spid="6451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4515">
                                            <p:txEl>
                                              <p:pRg st="3" end="3"/>
                                            </p:txEl>
                                          </p:spTgt>
                                        </p:tgtEl>
                                        <p:attrNameLst>
                                          <p:attrName>ppt_c</p:attrName>
                                        </p:attrNameLst>
                                      </p:cBhvr>
                                      <p:to>
                                        <a:srgbClr val="339966"/>
                                      </p:to>
                                    </p:animClr>
                                  </p:subTnLst>
                                </p:cTn>
                              </p:par>
                              <p:par>
                                <p:cTn id="15" presetID="1" presetClass="entr" presetSubtype="0" fill="hold" grpId="0" nodeType="withEffect">
                                  <p:stCondLst>
                                    <p:cond delay="0"/>
                                  </p:stCondLst>
                                  <p:childTnLst>
                                    <p:set>
                                      <p:cBhvr>
                                        <p:cTn id="16" dur="1" fill="hold">
                                          <p:stCondLst>
                                            <p:cond delay="499"/>
                                          </p:stCondLst>
                                        </p:cTn>
                                        <p:tgtEl>
                                          <p:spTgt spid="6451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4515">
                                            <p:txEl>
                                              <p:pRg st="4" end="4"/>
                                            </p:txEl>
                                          </p:spTgt>
                                        </p:tgtEl>
                                        <p:attrNameLst>
                                          <p:attrName>ppt_c</p:attrName>
                                        </p:attrNameLst>
                                      </p:cBhvr>
                                      <p:to>
                                        <a:srgbClr val="339966"/>
                                      </p:to>
                                    </p:animClr>
                                  </p:subTnLst>
                                </p:cTn>
                              </p:par>
                              <p:par>
                                <p:cTn id="17" presetID="1" presetClass="entr" presetSubtype="0" fill="hold" grpId="0" nodeType="withEffect">
                                  <p:stCondLst>
                                    <p:cond delay="0"/>
                                  </p:stCondLst>
                                  <p:childTnLst>
                                    <p:set>
                                      <p:cBhvr>
                                        <p:cTn id="18" dur="1" fill="hold">
                                          <p:stCondLst>
                                            <p:cond delay="499"/>
                                          </p:stCondLst>
                                        </p:cTn>
                                        <p:tgtEl>
                                          <p:spTgt spid="6451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64515">
                                            <p:txEl>
                                              <p:pRg st="5" end="5"/>
                                            </p:txEl>
                                          </p:spTgt>
                                        </p:tgtEl>
                                        <p:attrNameLst>
                                          <p:attrName>ppt_c</p:attrName>
                                        </p:attrNameLst>
                                      </p:cBhvr>
                                      <p:to>
                                        <a:srgbClr val="3399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solidFill>
                  <a:schemeClr val="bg1"/>
                </a:solidFill>
              </a:rPr>
              <a:t>Synthesis Reactions</a:t>
            </a:r>
          </a:p>
        </p:txBody>
      </p:sp>
      <p:sp>
        <p:nvSpPr>
          <p:cNvPr id="44035" name="Text Box 3"/>
          <p:cNvSpPr txBox="1">
            <a:spLocks noChangeArrowheads="1"/>
          </p:cNvSpPr>
          <p:nvPr/>
        </p:nvSpPr>
        <p:spPr bwMode="auto">
          <a:xfrm>
            <a:off x="609600" y="3395663"/>
            <a:ext cx="8166100" cy="641350"/>
          </a:xfrm>
          <a:prstGeom prst="rect">
            <a:avLst/>
          </a:prstGeom>
          <a:noFill/>
          <a:ln w="9525">
            <a:noFill/>
            <a:miter lim="800000"/>
            <a:headEnd/>
            <a:tailEnd/>
          </a:ln>
        </p:spPr>
        <p:txBody>
          <a:bodyPr wrap="none">
            <a:spAutoFit/>
          </a:bodyPr>
          <a:lstStyle/>
          <a:p>
            <a:r>
              <a:rPr lang="en-US" sz="3600">
                <a:solidFill>
                  <a:schemeClr val="bg1"/>
                </a:solidFill>
              </a:rPr>
              <a:t>A  +  B  </a:t>
            </a:r>
            <a:r>
              <a:rPr lang="en-US" sz="3600">
                <a:solidFill>
                  <a:schemeClr val="bg1"/>
                </a:solidFill>
                <a:sym typeface="Wingdings" pitchFamily="2" charset="2"/>
              </a:rPr>
              <a:t>  AB     or  AB  +  C     ABC</a:t>
            </a:r>
          </a:p>
        </p:txBody>
      </p:sp>
      <p:sp>
        <p:nvSpPr>
          <p:cNvPr id="44036" name="AutoShape 4">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Oval 7"/>
          <p:cNvSpPr>
            <a:spLocks noChangeArrowheads="1"/>
          </p:cNvSpPr>
          <p:nvPr/>
        </p:nvSpPr>
        <p:spPr bwMode="auto">
          <a:xfrm>
            <a:off x="4273550" y="3351213"/>
            <a:ext cx="533400" cy="533400"/>
          </a:xfrm>
          <a:prstGeom prst="ellipse">
            <a:avLst/>
          </a:prstGeom>
          <a:solidFill>
            <a:srgbClr val="99CC00">
              <a:alpha val="50195"/>
            </a:srgbClr>
          </a:solidFill>
          <a:ln w="9525">
            <a:solidFill>
              <a:srgbClr val="99CC00"/>
            </a:solidFill>
            <a:prstDash val="dash"/>
            <a:round/>
            <a:headEnd/>
            <a:tailEnd/>
          </a:ln>
        </p:spPr>
        <p:txBody>
          <a:bodyPr wrap="none" anchor="ctr"/>
          <a:lstStyle/>
          <a:p>
            <a:pPr algn="ctr"/>
            <a:r>
              <a:rPr lang="en-US" sz="2000"/>
              <a:t>Cl</a:t>
            </a:r>
          </a:p>
        </p:txBody>
      </p:sp>
      <p:sp>
        <p:nvSpPr>
          <p:cNvPr id="45059" name="Oval 9"/>
          <p:cNvSpPr>
            <a:spLocks noChangeArrowheads="1"/>
          </p:cNvSpPr>
          <p:nvPr/>
        </p:nvSpPr>
        <p:spPr bwMode="auto">
          <a:xfrm>
            <a:off x="4340225" y="3846513"/>
            <a:ext cx="533400" cy="533400"/>
          </a:xfrm>
          <a:prstGeom prst="ellipse">
            <a:avLst/>
          </a:prstGeom>
          <a:solidFill>
            <a:srgbClr val="99CC00">
              <a:alpha val="50195"/>
            </a:srgbClr>
          </a:solidFill>
          <a:ln w="9525">
            <a:solidFill>
              <a:srgbClr val="99CC00"/>
            </a:solidFill>
            <a:prstDash val="dash"/>
            <a:round/>
            <a:headEnd/>
            <a:tailEnd/>
          </a:ln>
        </p:spPr>
        <p:txBody>
          <a:bodyPr wrap="none" anchor="ctr"/>
          <a:lstStyle/>
          <a:p>
            <a:pPr algn="ctr"/>
            <a:r>
              <a:rPr lang="en-US" sz="2000"/>
              <a:t>Cl</a:t>
            </a:r>
          </a:p>
        </p:txBody>
      </p:sp>
      <p:sp>
        <p:nvSpPr>
          <p:cNvPr id="486414" name="Oval 14"/>
          <p:cNvSpPr>
            <a:spLocks noChangeArrowheads="1"/>
          </p:cNvSpPr>
          <p:nvPr/>
        </p:nvSpPr>
        <p:spPr bwMode="auto">
          <a:xfrm>
            <a:off x="4273550" y="3349625"/>
            <a:ext cx="533400" cy="533400"/>
          </a:xfrm>
          <a:prstGeom prst="ellipse">
            <a:avLst/>
          </a:prstGeom>
          <a:gradFill rotWithShape="1">
            <a:gsLst>
              <a:gs pos="0">
                <a:srgbClr val="99CC00"/>
              </a:gs>
              <a:gs pos="100000">
                <a:srgbClr val="475E00"/>
              </a:gs>
            </a:gsLst>
            <a:path path="shape">
              <a:fillToRect l="50000" t="50000" r="50000" b="50000"/>
            </a:path>
          </a:gradFill>
          <a:ln w="9525">
            <a:solidFill>
              <a:srgbClr val="99CC00"/>
            </a:solidFill>
            <a:round/>
            <a:headEnd/>
            <a:tailEnd/>
          </a:ln>
        </p:spPr>
        <p:txBody>
          <a:bodyPr wrap="none" anchor="ctr"/>
          <a:lstStyle/>
          <a:p>
            <a:pPr algn="ctr"/>
            <a:r>
              <a:rPr lang="en-US" sz="2000"/>
              <a:t>Cl</a:t>
            </a:r>
          </a:p>
        </p:txBody>
      </p:sp>
      <p:sp>
        <p:nvSpPr>
          <p:cNvPr id="486418" name="Oval 18"/>
          <p:cNvSpPr>
            <a:spLocks noChangeArrowheads="1"/>
          </p:cNvSpPr>
          <p:nvPr/>
        </p:nvSpPr>
        <p:spPr bwMode="auto">
          <a:xfrm>
            <a:off x="4340225" y="3848100"/>
            <a:ext cx="533400" cy="533400"/>
          </a:xfrm>
          <a:prstGeom prst="ellipse">
            <a:avLst/>
          </a:prstGeom>
          <a:gradFill rotWithShape="1">
            <a:gsLst>
              <a:gs pos="0">
                <a:srgbClr val="99CC00"/>
              </a:gs>
              <a:gs pos="100000">
                <a:srgbClr val="475E00"/>
              </a:gs>
            </a:gsLst>
            <a:path path="shape">
              <a:fillToRect l="50000" t="50000" r="50000" b="50000"/>
            </a:path>
          </a:gradFill>
          <a:ln w="9525">
            <a:solidFill>
              <a:srgbClr val="99CC00"/>
            </a:solidFill>
            <a:round/>
            <a:headEnd/>
            <a:tailEnd/>
          </a:ln>
        </p:spPr>
        <p:txBody>
          <a:bodyPr wrap="none" anchor="ctr"/>
          <a:lstStyle/>
          <a:p>
            <a:pPr algn="ctr"/>
            <a:r>
              <a:rPr lang="en-US" sz="2000"/>
              <a:t>Cl</a:t>
            </a:r>
          </a:p>
        </p:txBody>
      </p:sp>
      <p:sp>
        <p:nvSpPr>
          <p:cNvPr id="45062" name="Rectangle 2"/>
          <p:cNvSpPr>
            <a:spLocks noGrp="1" noChangeArrowheads="1"/>
          </p:cNvSpPr>
          <p:nvPr>
            <p:ph type="title"/>
          </p:nvPr>
        </p:nvSpPr>
        <p:spPr/>
        <p:txBody>
          <a:bodyPr/>
          <a:lstStyle/>
          <a:p>
            <a:pPr eaLnBrk="1" hangingPunct="1"/>
            <a:r>
              <a:rPr lang="en-US" smtClean="0"/>
              <a:t>Synthesis Reaction</a:t>
            </a:r>
          </a:p>
        </p:txBody>
      </p:sp>
      <p:sp>
        <p:nvSpPr>
          <p:cNvPr id="45063" name="Text Box 3"/>
          <p:cNvSpPr txBox="1">
            <a:spLocks noChangeArrowheads="1"/>
          </p:cNvSpPr>
          <p:nvPr/>
        </p:nvSpPr>
        <p:spPr bwMode="auto">
          <a:xfrm>
            <a:off x="1355725" y="1944688"/>
            <a:ext cx="5940425" cy="457200"/>
          </a:xfrm>
          <a:prstGeom prst="rect">
            <a:avLst/>
          </a:prstGeom>
          <a:noFill/>
          <a:ln w="9525">
            <a:noFill/>
            <a:miter lim="800000"/>
            <a:headEnd/>
            <a:tailEnd/>
          </a:ln>
        </p:spPr>
        <p:txBody>
          <a:bodyPr wrap="none">
            <a:spAutoFit/>
          </a:bodyPr>
          <a:lstStyle/>
          <a:p>
            <a:r>
              <a:rPr lang="en-US" sz="2400" b="1"/>
              <a:t>Direct combination reaction (Synthesis)</a:t>
            </a:r>
          </a:p>
        </p:txBody>
      </p:sp>
      <p:sp>
        <p:nvSpPr>
          <p:cNvPr id="486404" name="Text Box 4"/>
          <p:cNvSpPr txBox="1">
            <a:spLocks noChangeArrowheads="1"/>
          </p:cNvSpPr>
          <p:nvPr/>
        </p:nvSpPr>
        <p:spPr bwMode="auto">
          <a:xfrm>
            <a:off x="762000" y="5040313"/>
            <a:ext cx="6332538" cy="396875"/>
          </a:xfrm>
          <a:prstGeom prst="rect">
            <a:avLst/>
          </a:prstGeom>
          <a:noFill/>
          <a:ln w="9525">
            <a:noFill/>
            <a:miter lim="800000"/>
            <a:headEnd/>
            <a:tailEnd/>
          </a:ln>
        </p:spPr>
        <p:txBody>
          <a:bodyPr wrap="none">
            <a:spAutoFit/>
          </a:bodyPr>
          <a:lstStyle/>
          <a:p>
            <a:r>
              <a:rPr lang="en-US" sz="2000" b="1"/>
              <a:t>General form:   A           +           B          </a:t>
            </a:r>
            <a:r>
              <a:rPr lang="en-US" sz="2000" b="1">
                <a:sym typeface="Wingdings" pitchFamily="2" charset="2"/>
              </a:rPr>
              <a:t>             AB</a:t>
            </a:r>
            <a:endParaRPr lang="en-US" sz="2000" b="1"/>
          </a:p>
        </p:txBody>
      </p:sp>
      <p:sp>
        <p:nvSpPr>
          <p:cNvPr id="486405" name="Text Box 5"/>
          <p:cNvSpPr txBox="1">
            <a:spLocks noChangeArrowheads="1"/>
          </p:cNvSpPr>
          <p:nvPr/>
        </p:nvSpPr>
        <p:spPr bwMode="auto">
          <a:xfrm>
            <a:off x="2230438" y="5497513"/>
            <a:ext cx="5237162" cy="701675"/>
          </a:xfrm>
          <a:prstGeom prst="rect">
            <a:avLst/>
          </a:prstGeom>
          <a:noFill/>
          <a:ln w="9525">
            <a:noFill/>
            <a:miter lim="800000"/>
            <a:headEnd/>
            <a:tailEnd/>
          </a:ln>
        </p:spPr>
        <p:txBody>
          <a:bodyPr wrap="none">
            <a:spAutoFit/>
          </a:bodyPr>
          <a:lstStyle/>
          <a:p>
            <a:r>
              <a:rPr lang="en-US" sz="2000"/>
              <a:t>element or	element or	   compound</a:t>
            </a:r>
          </a:p>
          <a:p>
            <a:r>
              <a:rPr lang="en-US" sz="2000"/>
              <a:t>compound	compound</a:t>
            </a:r>
          </a:p>
        </p:txBody>
      </p:sp>
      <p:sp>
        <p:nvSpPr>
          <p:cNvPr id="45066" name="Oval 6"/>
          <p:cNvSpPr>
            <a:spLocks noChangeArrowheads="1"/>
          </p:cNvSpPr>
          <p:nvPr/>
        </p:nvSpPr>
        <p:spPr bwMode="auto">
          <a:xfrm>
            <a:off x="2663825" y="4227513"/>
            <a:ext cx="533400" cy="533400"/>
          </a:xfrm>
          <a:prstGeom prst="ellipse">
            <a:avLst/>
          </a:prstGeom>
          <a:solidFill>
            <a:srgbClr val="C0C0C0">
              <a:alpha val="50195"/>
            </a:srgbClr>
          </a:solidFill>
          <a:ln w="6350">
            <a:solidFill>
              <a:schemeClr val="bg2"/>
            </a:solidFill>
            <a:prstDash val="dash"/>
            <a:round/>
            <a:headEnd/>
            <a:tailEnd/>
          </a:ln>
        </p:spPr>
        <p:txBody>
          <a:bodyPr wrap="none" anchor="ctr"/>
          <a:lstStyle/>
          <a:p>
            <a:pPr algn="ctr"/>
            <a:r>
              <a:rPr lang="en-US" sz="2000"/>
              <a:t>Na</a:t>
            </a:r>
          </a:p>
        </p:txBody>
      </p:sp>
      <p:sp>
        <p:nvSpPr>
          <p:cNvPr id="45067" name="Oval 8"/>
          <p:cNvSpPr>
            <a:spLocks noChangeArrowheads="1"/>
          </p:cNvSpPr>
          <p:nvPr/>
        </p:nvSpPr>
        <p:spPr bwMode="auto">
          <a:xfrm>
            <a:off x="2587625" y="3351213"/>
            <a:ext cx="533400" cy="533400"/>
          </a:xfrm>
          <a:prstGeom prst="ellipse">
            <a:avLst/>
          </a:prstGeom>
          <a:solidFill>
            <a:srgbClr val="C0C0C0">
              <a:alpha val="50195"/>
            </a:srgbClr>
          </a:solidFill>
          <a:ln w="6350">
            <a:solidFill>
              <a:schemeClr val="bg2"/>
            </a:solidFill>
            <a:prstDash val="dash"/>
            <a:round/>
            <a:headEnd/>
            <a:tailEnd/>
          </a:ln>
        </p:spPr>
        <p:txBody>
          <a:bodyPr wrap="none" anchor="ctr"/>
          <a:lstStyle/>
          <a:p>
            <a:pPr algn="ctr"/>
            <a:r>
              <a:rPr lang="en-US" sz="2000"/>
              <a:t>Na</a:t>
            </a:r>
          </a:p>
        </p:txBody>
      </p:sp>
      <p:sp>
        <p:nvSpPr>
          <p:cNvPr id="45068" name="Text Box 10"/>
          <p:cNvSpPr txBox="1">
            <a:spLocks noChangeArrowheads="1"/>
          </p:cNvSpPr>
          <p:nvPr/>
        </p:nvSpPr>
        <p:spPr bwMode="auto">
          <a:xfrm>
            <a:off x="2438400" y="2667000"/>
            <a:ext cx="4827588" cy="457200"/>
          </a:xfrm>
          <a:prstGeom prst="rect">
            <a:avLst/>
          </a:prstGeom>
          <a:noFill/>
          <a:ln w="9525">
            <a:noFill/>
            <a:miter lim="800000"/>
            <a:headEnd/>
            <a:tailEnd/>
          </a:ln>
        </p:spPr>
        <p:txBody>
          <a:bodyPr wrap="none">
            <a:spAutoFit/>
          </a:bodyPr>
          <a:lstStyle/>
          <a:p>
            <a:r>
              <a:rPr lang="en-US" sz="2400"/>
              <a:t>2 Na    +        Cl</a:t>
            </a:r>
            <a:r>
              <a:rPr lang="en-US" sz="2400" baseline="-25000"/>
              <a:t>2</a:t>
            </a:r>
            <a:r>
              <a:rPr lang="en-US" sz="2400"/>
              <a:t>      </a:t>
            </a:r>
            <a:r>
              <a:rPr lang="en-US" sz="2400">
                <a:sym typeface="Wingdings" pitchFamily="2" charset="2"/>
              </a:rPr>
              <a:t>        2 NaCl</a:t>
            </a:r>
            <a:endParaRPr lang="en-US" sz="2400"/>
          </a:p>
        </p:txBody>
      </p:sp>
      <p:sp>
        <p:nvSpPr>
          <p:cNvPr id="45069" name="AutoShape 11">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486412" name="Rectangle 12"/>
          <p:cNvSpPr>
            <a:spLocks noChangeArrowheads="1"/>
          </p:cNvSpPr>
          <p:nvPr/>
        </p:nvSpPr>
        <p:spPr bwMode="auto">
          <a:xfrm>
            <a:off x="5181600" y="3657600"/>
            <a:ext cx="482600" cy="457200"/>
          </a:xfrm>
          <a:prstGeom prst="rect">
            <a:avLst/>
          </a:prstGeom>
          <a:noFill/>
          <a:ln w="9525">
            <a:noFill/>
            <a:miter lim="800000"/>
            <a:headEnd/>
            <a:tailEnd/>
          </a:ln>
        </p:spPr>
        <p:txBody>
          <a:bodyPr wrap="none">
            <a:spAutoFit/>
          </a:bodyPr>
          <a:lstStyle/>
          <a:p>
            <a:r>
              <a:rPr lang="en-US" sz="2400">
                <a:latin typeface="Times New Roman" pitchFamily="18" charset="0"/>
                <a:sym typeface="Wingdings" pitchFamily="2" charset="2"/>
              </a:rPr>
              <a:t></a:t>
            </a:r>
          </a:p>
        </p:txBody>
      </p:sp>
      <p:sp>
        <p:nvSpPr>
          <p:cNvPr id="486415" name="Oval 15"/>
          <p:cNvSpPr>
            <a:spLocks noChangeArrowheads="1"/>
          </p:cNvSpPr>
          <p:nvPr/>
        </p:nvSpPr>
        <p:spPr bwMode="auto">
          <a:xfrm>
            <a:off x="2587625" y="3351213"/>
            <a:ext cx="533400" cy="533400"/>
          </a:xfrm>
          <a:prstGeom prst="ellipse">
            <a:avLst/>
          </a:prstGeom>
          <a:gradFill rotWithShape="1">
            <a:gsLst>
              <a:gs pos="0">
                <a:srgbClr val="D1D1D1"/>
              </a:gs>
              <a:gs pos="100000">
                <a:srgbClr val="616161"/>
              </a:gs>
            </a:gsLst>
            <a:path path="shape">
              <a:fillToRect l="50000" t="50000" r="50000" b="50000"/>
            </a:path>
          </a:gradFill>
          <a:ln w="9525">
            <a:solidFill>
              <a:schemeClr val="bg2"/>
            </a:solidFill>
            <a:round/>
            <a:headEnd/>
            <a:tailEnd/>
          </a:ln>
        </p:spPr>
        <p:txBody>
          <a:bodyPr wrap="none" anchor="ctr"/>
          <a:lstStyle/>
          <a:p>
            <a:pPr algn="ctr"/>
            <a:r>
              <a:rPr lang="en-US" sz="2000"/>
              <a:t>Na</a:t>
            </a:r>
          </a:p>
        </p:txBody>
      </p:sp>
      <p:sp>
        <p:nvSpPr>
          <p:cNvPr id="486417" name="Oval 17"/>
          <p:cNvSpPr>
            <a:spLocks noChangeArrowheads="1"/>
          </p:cNvSpPr>
          <p:nvPr/>
        </p:nvSpPr>
        <p:spPr bwMode="auto">
          <a:xfrm>
            <a:off x="2665413" y="4227513"/>
            <a:ext cx="533400" cy="533400"/>
          </a:xfrm>
          <a:prstGeom prst="ellipse">
            <a:avLst/>
          </a:prstGeom>
          <a:gradFill rotWithShape="1">
            <a:gsLst>
              <a:gs pos="0">
                <a:srgbClr val="D1D1D1"/>
              </a:gs>
              <a:gs pos="100000">
                <a:srgbClr val="616161"/>
              </a:gs>
            </a:gsLst>
            <a:path path="shape">
              <a:fillToRect l="50000" t="50000" r="50000" b="50000"/>
            </a:path>
          </a:gradFill>
          <a:ln w="9525">
            <a:solidFill>
              <a:schemeClr val="bg2"/>
            </a:solidFill>
            <a:round/>
            <a:headEnd/>
            <a:tailEnd/>
          </a:ln>
        </p:spPr>
        <p:txBody>
          <a:bodyPr wrap="none" anchor="ctr"/>
          <a:lstStyle/>
          <a:p>
            <a:pPr algn="ctr"/>
            <a:r>
              <a:rPr lang="en-US" sz="2000"/>
              <a:t>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6412"/>
                                        </p:tgtEl>
                                        <p:attrNameLst>
                                          <p:attrName>style.visibility</p:attrName>
                                        </p:attrNameLst>
                                      </p:cBhvr>
                                      <p:to>
                                        <p:strVal val="visible"/>
                                      </p:to>
                                    </p:set>
                                    <p:animEffect transition="in" filter="wipe(left)">
                                      <p:cBhvr>
                                        <p:cTn id="7" dur="2000"/>
                                        <p:tgtEl>
                                          <p:spTgt spid="486412"/>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1.38889E-6 5.8501E-6 C 0.05573 -0.01943 0.11146 -0.03862 0.17899 -0.04071 C 0.24653 -0.04279 0.32587 -0.02775 0.40521 -0.01272 " pathEditMode="relative" ptsTypes="aaA">
                                      <p:cBhvr>
                                        <p:cTn id="11" dur="2000" fill="hold"/>
                                        <p:tgtEl>
                                          <p:spTgt spid="486415"/>
                                        </p:tgtEl>
                                        <p:attrNameLst>
                                          <p:attrName>ppt_x</p:attrName>
                                          <p:attrName>ppt_y</p:attrName>
                                        </p:attrNameLst>
                                      </p:cBhvr>
                                    </p:animMotion>
                                  </p:childTnLst>
                                </p:cTn>
                              </p:par>
                              <p:par>
                                <p:cTn id="12" presetID="0" presetClass="path" presetSubtype="0" accel="50000" decel="50000" fill="hold" grpId="0" nodeType="withEffect">
                                  <p:stCondLst>
                                    <p:cond delay="500"/>
                                  </p:stCondLst>
                                  <p:childTnLst>
                                    <p:animMotion origin="layout" path="M 6.66667E-6 5.8501E-6 C 0.0764 0.01412 0.15278 0.02846 0.19897 0.02661 C 0.24515 0.02476 0.26094 0.00671 0.27674 -0.01133 " pathEditMode="relative" ptsTypes="aaA">
                                      <p:cBhvr>
                                        <p:cTn id="13" dur="2000" fill="hold"/>
                                        <p:tgtEl>
                                          <p:spTgt spid="486414"/>
                                        </p:tgtEl>
                                        <p:attrNameLst>
                                          <p:attrName>ppt_x</p:attrName>
                                          <p:attrName>ppt_y</p:attrName>
                                        </p:attrNameLst>
                                      </p:cBhvr>
                                    </p:animMotion>
                                  </p:childTnLst>
                                </p:cTn>
                              </p:par>
                            </p:childTnLst>
                          </p:cTn>
                        </p:par>
                        <p:par>
                          <p:cTn id="14" fill="hold">
                            <p:stCondLst>
                              <p:cond delay="2500"/>
                            </p:stCondLst>
                            <p:childTnLst>
                              <p:par>
                                <p:cTn id="15" presetID="0" presetClass="path" presetSubtype="0" accel="50000" decel="50000" fill="hold" grpId="0" nodeType="afterEffect">
                                  <p:stCondLst>
                                    <p:cond delay="0"/>
                                  </p:stCondLst>
                                  <p:childTnLst>
                                    <p:animMotion origin="layout" path="M -3.33333E-6 -6.24566E-7 C 0.05747 -0.01018 0.12084 -0.01989 0.18004 -0.01689 C 0.23924 -0.01388 0.31719 0.02221 0.35504 0.01804 C 0.39289 0.01388 0.3967 -0.02961 0.40764 -0.0421 " pathEditMode="relative" rAng="0" ptsTypes="aaaa">
                                      <p:cBhvr>
                                        <p:cTn id="16" dur="2000" fill="hold"/>
                                        <p:tgtEl>
                                          <p:spTgt spid="486417"/>
                                        </p:tgtEl>
                                        <p:attrNameLst>
                                          <p:attrName>ppt_x</p:attrName>
                                          <p:attrName>ppt_y</p:attrName>
                                        </p:attrNameLst>
                                      </p:cBhvr>
                                      <p:rCtr x="20400" y="-1000"/>
                                    </p:animMotion>
                                  </p:childTnLst>
                                </p:cTn>
                              </p:par>
                              <p:par>
                                <p:cTn id="17" presetID="0" presetClass="path" presetSubtype="0" accel="50000" decel="50000" fill="hold" grpId="0" nodeType="withEffect">
                                  <p:stCondLst>
                                    <p:cond delay="500"/>
                                  </p:stCondLst>
                                  <p:childTnLst>
                                    <p:animMotion origin="layout" path="M 3.33333E-6 -3.62248E-6 C 0.03819 -0.00601 0.18316 -0.03701 0.22951 -0.03585 C 0.27586 -0.03469 0.26788 -0.00138 0.27795 0.00764 " pathEditMode="relative" rAng="0" ptsTypes="aaa">
                                      <p:cBhvr>
                                        <p:cTn id="18" dur="2000" fill="hold"/>
                                        <p:tgtEl>
                                          <p:spTgt spid="486418"/>
                                        </p:tgtEl>
                                        <p:attrNameLst>
                                          <p:attrName>ppt_x</p:attrName>
                                          <p:attrName>ppt_y</p:attrName>
                                        </p:attrNameLst>
                                      </p:cBhvr>
                                      <p:rCtr x="13900" y="-1500"/>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86404"/>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1500"/>
                                  </p:stCondLst>
                                  <p:childTnLst>
                                    <p:set>
                                      <p:cBhvr>
                                        <p:cTn id="25" dur="1" fill="hold">
                                          <p:stCondLst>
                                            <p:cond delay="499"/>
                                          </p:stCondLst>
                                        </p:cTn>
                                        <p:tgtEl>
                                          <p:spTgt spid="4864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14" grpId="0" animBg="1"/>
      <p:bldP spid="486418" grpId="0" animBg="1"/>
      <p:bldP spid="486404" grpId="0" autoUpdateAnimBg="0"/>
      <p:bldP spid="486405" grpId="0" autoUpdateAnimBg="0"/>
      <p:bldP spid="486412" grpId="0"/>
      <p:bldP spid="486415" grpId="0" animBg="1"/>
      <p:bldP spid="486417"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Synthesis Reaction</a:t>
            </a:r>
          </a:p>
        </p:txBody>
      </p:sp>
      <p:sp>
        <p:nvSpPr>
          <p:cNvPr id="46083" name="Text Box 15"/>
          <p:cNvSpPr txBox="1">
            <a:spLocks noChangeArrowheads="1"/>
          </p:cNvSpPr>
          <p:nvPr/>
        </p:nvSpPr>
        <p:spPr bwMode="auto">
          <a:xfrm>
            <a:off x="1355725" y="1944688"/>
            <a:ext cx="5940425" cy="457200"/>
          </a:xfrm>
          <a:prstGeom prst="rect">
            <a:avLst/>
          </a:prstGeom>
          <a:noFill/>
          <a:ln w="9525">
            <a:noFill/>
            <a:miter lim="800000"/>
            <a:headEnd/>
            <a:tailEnd/>
          </a:ln>
        </p:spPr>
        <p:txBody>
          <a:bodyPr wrap="none">
            <a:spAutoFit/>
          </a:bodyPr>
          <a:lstStyle/>
          <a:p>
            <a:r>
              <a:rPr lang="en-US" sz="2400" b="1"/>
              <a:t>Direct combination reaction (Synthesis)</a:t>
            </a:r>
          </a:p>
        </p:txBody>
      </p:sp>
      <p:sp>
        <p:nvSpPr>
          <p:cNvPr id="35856" name="Text Box 16"/>
          <p:cNvSpPr txBox="1">
            <a:spLocks noChangeArrowheads="1"/>
          </p:cNvSpPr>
          <p:nvPr/>
        </p:nvSpPr>
        <p:spPr bwMode="auto">
          <a:xfrm>
            <a:off x="1066800" y="5040313"/>
            <a:ext cx="6332538" cy="396875"/>
          </a:xfrm>
          <a:prstGeom prst="rect">
            <a:avLst/>
          </a:prstGeom>
          <a:noFill/>
          <a:ln w="9525">
            <a:noFill/>
            <a:miter lim="800000"/>
            <a:headEnd/>
            <a:tailEnd/>
          </a:ln>
        </p:spPr>
        <p:txBody>
          <a:bodyPr wrap="none">
            <a:spAutoFit/>
          </a:bodyPr>
          <a:lstStyle/>
          <a:p>
            <a:r>
              <a:rPr lang="en-US" sz="2000" b="1"/>
              <a:t>General form:   A           +           B          </a:t>
            </a:r>
            <a:r>
              <a:rPr lang="en-US" sz="2000" b="1">
                <a:sym typeface="Wingdings" pitchFamily="2" charset="2"/>
              </a:rPr>
              <a:t>             AB</a:t>
            </a:r>
            <a:endParaRPr lang="en-US" sz="2000" b="1"/>
          </a:p>
        </p:txBody>
      </p:sp>
      <p:sp>
        <p:nvSpPr>
          <p:cNvPr id="35857" name="Text Box 17"/>
          <p:cNvSpPr txBox="1">
            <a:spLocks noChangeArrowheads="1"/>
          </p:cNvSpPr>
          <p:nvPr/>
        </p:nvSpPr>
        <p:spPr bwMode="auto">
          <a:xfrm>
            <a:off x="2574925" y="5497513"/>
            <a:ext cx="5237163" cy="701675"/>
          </a:xfrm>
          <a:prstGeom prst="rect">
            <a:avLst/>
          </a:prstGeom>
          <a:noFill/>
          <a:ln w="9525">
            <a:noFill/>
            <a:miter lim="800000"/>
            <a:headEnd/>
            <a:tailEnd/>
          </a:ln>
        </p:spPr>
        <p:txBody>
          <a:bodyPr wrap="none">
            <a:spAutoFit/>
          </a:bodyPr>
          <a:lstStyle/>
          <a:p>
            <a:r>
              <a:rPr lang="en-US" sz="2000"/>
              <a:t>element or	element or	   compound</a:t>
            </a:r>
          </a:p>
          <a:p>
            <a:r>
              <a:rPr lang="en-US" sz="2000"/>
              <a:t>compound	compound</a:t>
            </a:r>
          </a:p>
        </p:txBody>
      </p:sp>
      <p:sp>
        <p:nvSpPr>
          <p:cNvPr id="46086" name="Oval 21"/>
          <p:cNvSpPr>
            <a:spLocks noChangeArrowheads="1"/>
          </p:cNvSpPr>
          <p:nvPr/>
        </p:nvSpPr>
        <p:spPr bwMode="auto">
          <a:xfrm>
            <a:off x="6721475" y="3846513"/>
            <a:ext cx="533400" cy="533400"/>
          </a:xfrm>
          <a:prstGeom prst="ellipse">
            <a:avLst/>
          </a:prstGeom>
          <a:solidFill>
            <a:srgbClr val="969696">
              <a:alpha val="50195"/>
            </a:srgbClr>
          </a:solidFill>
          <a:ln w="9525">
            <a:solidFill>
              <a:schemeClr val="bg2"/>
            </a:solidFill>
            <a:round/>
            <a:headEnd/>
            <a:tailEnd/>
          </a:ln>
        </p:spPr>
        <p:txBody>
          <a:bodyPr wrap="none" anchor="ctr"/>
          <a:lstStyle/>
          <a:p>
            <a:pPr algn="ctr"/>
            <a:r>
              <a:rPr lang="en-US" sz="2000"/>
              <a:t>Na</a:t>
            </a:r>
            <a:r>
              <a:rPr lang="en-US" sz="2000" baseline="30000"/>
              <a:t>+</a:t>
            </a:r>
          </a:p>
        </p:txBody>
      </p:sp>
      <p:sp>
        <p:nvSpPr>
          <p:cNvPr id="46087" name="Oval 22"/>
          <p:cNvSpPr>
            <a:spLocks noChangeArrowheads="1"/>
          </p:cNvSpPr>
          <p:nvPr/>
        </p:nvSpPr>
        <p:spPr bwMode="auto">
          <a:xfrm>
            <a:off x="6188075" y="3846513"/>
            <a:ext cx="533400" cy="533400"/>
          </a:xfrm>
          <a:prstGeom prst="ellipse">
            <a:avLst/>
          </a:prstGeom>
          <a:solidFill>
            <a:srgbClr val="99CC00">
              <a:alpha val="50195"/>
            </a:srgbClr>
          </a:solidFill>
          <a:ln w="9525">
            <a:solidFill>
              <a:srgbClr val="99CC00"/>
            </a:solidFill>
            <a:round/>
            <a:headEnd/>
            <a:tailEnd/>
          </a:ln>
        </p:spPr>
        <p:txBody>
          <a:bodyPr wrap="none" anchor="ctr"/>
          <a:lstStyle/>
          <a:p>
            <a:pPr algn="ctr"/>
            <a:r>
              <a:rPr lang="en-US" sz="2000"/>
              <a:t>Cl </a:t>
            </a:r>
            <a:r>
              <a:rPr lang="en-US" sz="2000" baseline="30000"/>
              <a:t>-</a:t>
            </a:r>
          </a:p>
        </p:txBody>
      </p:sp>
      <p:sp>
        <p:nvSpPr>
          <p:cNvPr id="46088" name="Oval 23"/>
          <p:cNvSpPr>
            <a:spLocks noChangeArrowheads="1"/>
          </p:cNvSpPr>
          <p:nvPr/>
        </p:nvSpPr>
        <p:spPr bwMode="auto">
          <a:xfrm>
            <a:off x="2606675" y="4227513"/>
            <a:ext cx="533400" cy="533400"/>
          </a:xfrm>
          <a:prstGeom prst="ellipse">
            <a:avLst/>
          </a:prstGeom>
          <a:solidFill>
            <a:srgbClr val="969696">
              <a:alpha val="50195"/>
            </a:srgbClr>
          </a:solidFill>
          <a:ln w="9525">
            <a:solidFill>
              <a:schemeClr val="bg2"/>
            </a:solidFill>
            <a:round/>
            <a:headEnd/>
            <a:tailEnd/>
          </a:ln>
        </p:spPr>
        <p:txBody>
          <a:bodyPr wrap="none" anchor="ctr"/>
          <a:lstStyle/>
          <a:p>
            <a:pPr algn="ctr"/>
            <a:r>
              <a:rPr lang="en-US" sz="2000"/>
              <a:t>Na</a:t>
            </a:r>
          </a:p>
        </p:txBody>
      </p:sp>
      <p:sp>
        <p:nvSpPr>
          <p:cNvPr id="46089" name="Oval 24"/>
          <p:cNvSpPr>
            <a:spLocks noChangeArrowheads="1"/>
          </p:cNvSpPr>
          <p:nvPr/>
        </p:nvSpPr>
        <p:spPr bwMode="auto">
          <a:xfrm>
            <a:off x="4283075" y="3313113"/>
            <a:ext cx="533400" cy="533400"/>
          </a:xfrm>
          <a:prstGeom prst="ellipse">
            <a:avLst/>
          </a:prstGeom>
          <a:solidFill>
            <a:srgbClr val="99CC00">
              <a:alpha val="50195"/>
            </a:srgbClr>
          </a:solidFill>
          <a:ln w="9525">
            <a:solidFill>
              <a:srgbClr val="99CC00"/>
            </a:solidFill>
            <a:round/>
            <a:headEnd/>
            <a:tailEnd/>
          </a:ln>
        </p:spPr>
        <p:txBody>
          <a:bodyPr wrap="none" anchor="ctr"/>
          <a:lstStyle/>
          <a:p>
            <a:pPr algn="ctr"/>
            <a:r>
              <a:rPr lang="en-US" sz="2000"/>
              <a:t>Cl</a:t>
            </a:r>
          </a:p>
        </p:txBody>
      </p:sp>
      <p:sp>
        <p:nvSpPr>
          <p:cNvPr id="46090" name="Oval 25"/>
          <p:cNvSpPr>
            <a:spLocks noChangeArrowheads="1"/>
          </p:cNvSpPr>
          <p:nvPr/>
        </p:nvSpPr>
        <p:spPr bwMode="auto">
          <a:xfrm>
            <a:off x="2606675" y="3313113"/>
            <a:ext cx="533400" cy="533400"/>
          </a:xfrm>
          <a:prstGeom prst="ellipse">
            <a:avLst/>
          </a:prstGeom>
          <a:solidFill>
            <a:srgbClr val="969696">
              <a:alpha val="50195"/>
            </a:srgbClr>
          </a:solidFill>
          <a:ln w="9525">
            <a:solidFill>
              <a:schemeClr val="bg2"/>
            </a:solidFill>
            <a:round/>
            <a:headEnd/>
            <a:tailEnd/>
          </a:ln>
        </p:spPr>
        <p:txBody>
          <a:bodyPr wrap="none" anchor="ctr"/>
          <a:lstStyle/>
          <a:p>
            <a:pPr algn="ctr"/>
            <a:r>
              <a:rPr lang="en-US" sz="2000"/>
              <a:t>Na</a:t>
            </a:r>
          </a:p>
        </p:txBody>
      </p:sp>
      <p:sp>
        <p:nvSpPr>
          <p:cNvPr id="46091" name="Oval 26"/>
          <p:cNvSpPr>
            <a:spLocks noChangeArrowheads="1"/>
          </p:cNvSpPr>
          <p:nvPr/>
        </p:nvSpPr>
        <p:spPr bwMode="auto">
          <a:xfrm>
            <a:off x="4283075" y="3846513"/>
            <a:ext cx="533400" cy="533400"/>
          </a:xfrm>
          <a:prstGeom prst="ellipse">
            <a:avLst/>
          </a:prstGeom>
          <a:solidFill>
            <a:srgbClr val="99CC00">
              <a:alpha val="50195"/>
            </a:srgbClr>
          </a:solidFill>
          <a:ln w="9525">
            <a:solidFill>
              <a:srgbClr val="99CC00"/>
            </a:solidFill>
            <a:round/>
            <a:headEnd/>
            <a:tailEnd/>
          </a:ln>
        </p:spPr>
        <p:txBody>
          <a:bodyPr wrap="none" anchor="ctr"/>
          <a:lstStyle/>
          <a:p>
            <a:pPr algn="ctr"/>
            <a:r>
              <a:rPr lang="en-US" sz="2000"/>
              <a:t>Cl</a:t>
            </a:r>
          </a:p>
        </p:txBody>
      </p:sp>
      <p:sp>
        <p:nvSpPr>
          <p:cNvPr id="46092" name="Oval 27"/>
          <p:cNvSpPr>
            <a:spLocks noChangeArrowheads="1"/>
          </p:cNvSpPr>
          <p:nvPr/>
        </p:nvSpPr>
        <p:spPr bwMode="auto">
          <a:xfrm>
            <a:off x="6188075" y="3313113"/>
            <a:ext cx="533400" cy="533400"/>
          </a:xfrm>
          <a:prstGeom prst="ellipse">
            <a:avLst/>
          </a:prstGeom>
          <a:solidFill>
            <a:srgbClr val="969696">
              <a:alpha val="50195"/>
            </a:srgbClr>
          </a:solidFill>
          <a:ln w="9525">
            <a:solidFill>
              <a:schemeClr val="bg2"/>
            </a:solidFill>
            <a:round/>
            <a:headEnd/>
            <a:tailEnd/>
          </a:ln>
        </p:spPr>
        <p:txBody>
          <a:bodyPr wrap="none" anchor="ctr"/>
          <a:lstStyle/>
          <a:p>
            <a:pPr algn="ctr"/>
            <a:r>
              <a:rPr lang="en-US" sz="2000"/>
              <a:t>Na</a:t>
            </a:r>
            <a:r>
              <a:rPr lang="en-US" sz="2000" baseline="30000"/>
              <a:t>+</a:t>
            </a:r>
          </a:p>
        </p:txBody>
      </p:sp>
      <p:sp>
        <p:nvSpPr>
          <p:cNvPr id="46093" name="Oval 28"/>
          <p:cNvSpPr>
            <a:spLocks noChangeArrowheads="1"/>
          </p:cNvSpPr>
          <p:nvPr/>
        </p:nvSpPr>
        <p:spPr bwMode="auto">
          <a:xfrm>
            <a:off x="6721475" y="3313113"/>
            <a:ext cx="533400" cy="533400"/>
          </a:xfrm>
          <a:prstGeom prst="ellipse">
            <a:avLst/>
          </a:prstGeom>
          <a:solidFill>
            <a:srgbClr val="99CC00">
              <a:alpha val="50195"/>
            </a:srgbClr>
          </a:solidFill>
          <a:ln w="9525">
            <a:solidFill>
              <a:srgbClr val="99CC00"/>
            </a:solidFill>
            <a:round/>
            <a:headEnd/>
            <a:tailEnd/>
          </a:ln>
        </p:spPr>
        <p:txBody>
          <a:bodyPr wrap="none" anchor="ctr"/>
          <a:lstStyle/>
          <a:p>
            <a:pPr algn="ctr"/>
            <a:r>
              <a:rPr lang="en-US" sz="2000"/>
              <a:t>Cl </a:t>
            </a:r>
            <a:r>
              <a:rPr lang="en-US" sz="2000" baseline="30000"/>
              <a:t>-</a:t>
            </a:r>
          </a:p>
        </p:txBody>
      </p:sp>
      <p:sp>
        <p:nvSpPr>
          <p:cNvPr id="46094" name="Text Box 29"/>
          <p:cNvSpPr txBox="1">
            <a:spLocks noChangeArrowheads="1"/>
          </p:cNvSpPr>
          <p:nvPr/>
        </p:nvSpPr>
        <p:spPr bwMode="auto">
          <a:xfrm>
            <a:off x="2438400" y="2667000"/>
            <a:ext cx="4827588" cy="457200"/>
          </a:xfrm>
          <a:prstGeom prst="rect">
            <a:avLst/>
          </a:prstGeom>
          <a:noFill/>
          <a:ln w="9525">
            <a:noFill/>
            <a:miter lim="800000"/>
            <a:headEnd/>
            <a:tailEnd/>
          </a:ln>
        </p:spPr>
        <p:txBody>
          <a:bodyPr wrap="none">
            <a:spAutoFit/>
          </a:bodyPr>
          <a:lstStyle/>
          <a:p>
            <a:r>
              <a:rPr lang="en-US" sz="2400"/>
              <a:t>2 Na    +        Cl</a:t>
            </a:r>
            <a:r>
              <a:rPr lang="en-US" sz="2400" baseline="-25000"/>
              <a:t>2</a:t>
            </a:r>
            <a:r>
              <a:rPr lang="en-US" sz="2400"/>
              <a:t>      </a:t>
            </a:r>
            <a:r>
              <a:rPr lang="en-US" sz="2400">
                <a:sym typeface="Wingdings" pitchFamily="2" charset="2"/>
              </a:rPr>
              <a:t>        2 NaCl</a:t>
            </a:r>
            <a:endParaRPr lang="en-US" sz="2400"/>
          </a:p>
        </p:txBody>
      </p:sp>
      <p:sp>
        <p:nvSpPr>
          <p:cNvPr id="46095" name="AutoShape 30">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0"/>
                                  </p:stCondLst>
                                  <p:childTnLst>
                                    <p:set>
                                      <p:cBhvr>
                                        <p:cTn id="6" dur="1" fill="hold">
                                          <p:stCondLst>
                                            <p:cond delay="499"/>
                                          </p:stCondLst>
                                        </p:cTn>
                                        <p:tgtEl>
                                          <p:spTgt spid="35856"/>
                                        </p:tgtEl>
                                        <p:attrNameLst>
                                          <p:attrName>style.visibility</p:attrName>
                                        </p:attrNameLst>
                                      </p:cBhvr>
                                      <p:to>
                                        <p:strVal val="visible"/>
                                      </p:to>
                                    </p:set>
                                  </p:childTnLst>
                                </p:cTn>
                              </p:par>
                            </p:childTnLst>
                          </p:cTn>
                        </p:par>
                        <p:par>
                          <p:cTn id="7" fill="hold">
                            <p:stCondLst>
                              <p:cond delay="10500"/>
                            </p:stCondLst>
                            <p:childTnLst>
                              <p:par>
                                <p:cTn id="8" presetID="1" presetClass="entr" presetSubtype="0" fill="hold" grpId="0" nodeType="afterEffect">
                                  <p:stCondLst>
                                    <p:cond delay="2000"/>
                                  </p:stCondLst>
                                  <p:childTnLst>
                                    <p:set>
                                      <p:cBhvr>
                                        <p:cTn id="9" dur="1" fill="hold">
                                          <p:stCondLst>
                                            <p:cond delay="499"/>
                                          </p:stCondLst>
                                        </p:cTn>
                                        <p:tgtEl>
                                          <p:spTgt spid="358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6" grpId="0" autoUpdateAnimBg="0"/>
      <p:bldP spid="3585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3600" smtClean="0"/>
              <a:t>Stoichiometry</a:t>
            </a:r>
          </a:p>
        </p:txBody>
      </p:sp>
      <p:sp>
        <p:nvSpPr>
          <p:cNvPr id="11267" name="Text Box 3"/>
          <p:cNvSpPr txBox="1">
            <a:spLocks noChangeArrowheads="1"/>
          </p:cNvSpPr>
          <p:nvPr/>
        </p:nvSpPr>
        <p:spPr bwMode="auto">
          <a:xfrm>
            <a:off x="746125" y="1401763"/>
            <a:ext cx="7489825" cy="5124450"/>
          </a:xfrm>
          <a:prstGeom prst="rect">
            <a:avLst/>
          </a:prstGeom>
          <a:noFill/>
          <a:ln w="9525">
            <a:noFill/>
            <a:miter lim="800000"/>
            <a:headEnd/>
            <a:tailEnd/>
          </a:ln>
        </p:spPr>
        <p:txBody>
          <a:bodyPr wrap="none">
            <a:spAutoFit/>
          </a:bodyPr>
          <a:lstStyle/>
          <a:p>
            <a:r>
              <a:rPr lang="en-US" sz="1800"/>
              <a:t>You should understand</a:t>
            </a:r>
          </a:p>
          <a:p>
            <a:endParaRPr lang="en-US" sz="1800"/>
          </a:p>
          <a:p>
            <a:pPr lvl="1">
              <a:buFont typeface="Wingdings" pitchFamily="2" charset="2"/>
              <a:buChar char="Ø"/>
            </a:pPr>
            <a:r>
              <a:rPr lang="en-US" sz="1800"/>
              <a:t>Moles, mass, representative particles (atoms, molecules, formula </a:t>
            </a:r>
          </a:p>
          <a:p>
            <a:pPr lvl="1">
              <a:buFont typeface="Wingdings" pitchFamily="2" charset="2"/>
              <a:buNone/>
            </a:pPr>
            <a:r>
              <a:rPr lang="en-US" sz="1800"/>
              <a:t>	units), molar mass, and Avogadro’s number.</a:t>
            </a:r>
          </a:p>
          <a:p>
            <a:pPr lvl="2">
              <a:buFont typeface="Wingdings" pitchFamily="2" charset="2"/>
              <a:buNone/>
            </a:pPr>
            <a:endParaRPr lang="en-US" sz="1800"/>
          </a:p>
          <a:p>
            <a:pPr lvl="1">
              <a:buFont typeface="Wingdings" pitchFamily="2" charset="2"/>
              <a:buChar char="Ø"/>
            </a:pPr>
            <a:r>
              <a:rPr lang="en-US" sz="1800"/>
              <a:t>The percent composition of an element in a compound.</a:t>
            </a:r>
          </a:p>
          <a:p>
            <a:pPr lvl="1">
              <a:buFont typeface="Wingdings" pitchFamily="2" charset="2"/>
              <a:buChar char="Ø"/>
            </a:pPr>
            <a:endParaRPr lang="en-US" sz="1800"/>
          </a:p>
          <a:p>
            <a:pPr lvl="1">
              <a:buFont typeface="Wingdings" pitchFamily="2" charset="2"/>
              <a:buChar char="Ø"/>
            </a:pPr>
            <a:r>
              <a:rPr lang="en-US" sz="1800"/>
              <a:t>Balanced chemical equations:  for example, for a given mass of a </a:t>
            </a:r>
          </a:p>
          <a:p>
            <a:pPr lvl="1">
              <a:buFont typeface="Wingdings" pitchFamily="2" charset="2"/>
              <a:buNone/>
            </a:pPr>
            <a:r>
              <a:rPr lang="en-US" sz="1800"/>
              <a:t>	reactant, calculate the amount of produced.</a:t>
            </a:r>
          </a:p>
          <a:p>
            <a:pPr lvl="1">
              <a:buFont typeface="Wingdings" pitchFamily="2" charset="2"/>
              <a:buNone/>
            </a:pPr>
            <a:endParaRPr lang="en-US" sz="1800"/>
          </a:p>
          <a:p>
            <a:pPr lvl="1">
              <a:buFont typeface="Wingdings" pitchFamily="2" charset="2"/>
              <a:buChar char="Ø"/>
            </a:pPr>
            <a:r>
              <a:rPr lang="en-US" sz="1800"/>
              <a:t>Limiting reactants:  calculate the amount of product formed when </a:t>
            </a:r>
          </a:p>
          <a:p>
            <a:pPr lvl="1">
              <a:buFont typeface="Wingdings" pitchFamily="2" charset="2"/>
              <a:buNone/>
            </a:pPr>
            <a:r>
              <a:rPr lang="en-US" sz="1800"/>
              <a:t>	given the amounts of all the reactants present.</a:t>
            </a:r>
          </a:p>
          <a:p>
            <a:pPr lvl="1">
              <a:buFont typeface="Wingdings" pitchFamily="2" charset="2"/>
              <a:buNone/>
            </a:pPr>
            <a:endParaRPr lang="en-US" sz="1800"/>
          </a:p>
          <a:p>
            <a:pPr lvl="1">
              <a:buFont typeface="Wingdings" pitchFamily="2" charset="2"/>
              <a:buChar char="Ø"/>
            </a:pPr>
            <a:r>
              <a:rPr lang="en-US" sz="1800"/>
              <a:t>The percent yield of a reaction.</a:t>
            </a:r>
          </a:p>
          <a:p>
            <a:pPr lvl="1">
              <a:buFont typeface="Wingdings" pitchFamily="2" charset="2"/>
              <a:buNone/>
            </a:pPr>
            <a:endParaRPr lang="en-US" sz="1800"/>
          </a:p>
          <a:p>
            <a:pPr lvl="1">
              <a:buFont typeface="Wingdings" pitchFamily="2" charset="2"/>
              <a:buChar char="Ø"/>
            </a:pPr>
            <a:r>
              <a:rPr lang="en-US" sz="1200"/>
              <a:t>Reactions in solution:  given the molarity and the volume of the reactants,</a:t>
            </a:r>
          </a:p>
          <a:p>
            <a:pPr lvl="2">
              <a:buFont typeface="Wingdings" pitchFamily="2" charset="2"/>
              <a:buNone/>
            </a:pPr>
            <a:r>
              <a:rPr lang="en-US" sz="1200"/>
              <a:t>calculate the amount of product produced or the amount of reactant</a:t>
            </a:r>
          </a:p>
          <a:p>
            <a:pPr lvl="2">
              <a:buFont typeface="Wingdings" pitchFamily="2" charset="2"/>
              <a:buNone/>
            </a:pPr>
            <a:r>
              <a:rPr lang="en-US" sz="1200"/>
              <a:t>required to react.</a:t>
            </a:r>
          </a:p>
          <a:p>
            <a:pPr lvl="2">
              <a:buFont typeface="Wingdings" pitchFamily="2" charset="2"/>
              <a:buNone/>
            </a:pPr>
            <a:endParaRPr lang="en-US" sz="1200"/>
          </a:p>
          <a:p>
            <a:pPr lvl="1">
              <a:buFont typeface="Wingdings" pitchFamily="2" charset="2"/>
              <a:buChar char="Ø"/>
            </a:pPr>
            <a:r>
              <a:rPr lang="en-US" sz="1200"/>
              <a:t>Molarity; preparation of solutions.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6" name="Oval 8"/>
          <p:cNvSpPr>
            <a:spLocks noChangeArrowheads="1"/>
          </p:cNvSpPr>
          <p:nvPr/>
        </p:nvSpPr>
        <p:spPr bwMode="auto">
          <a:xfrm>
            <a:off x="2606675" y="4227513"/>
            <a:ext cx="533400" cy="533400"/>
          </a:xfrm>
          <a:prstGeom prst="ellipse">
            <a:avLst/>
          </a:prstGeom>
          <a:solidFill>
            <a:srgbClr val="C0C0C0">
              <a:alpha val="50195"/>
            </a:srgbClr>
          </a:solidFill>
          <a:ln w="6350">
            <a:solidFill>
              <a:schemeClr val="bg2"/>
            </a:solidFill>
            <a:prstDash val="dash"/>
            <a:round/>
            <a:headEnd/>
            <a:tailEnd/>
          </a:ln>
        </p:spPr>
        <p:txBody>
          <a:bodyPr wrap="none" anchor="ctr"/>
          <a:lstStyle/>
          <a:p>
            <a:pPr algn="ctr"/>
            <a:r>
              <a:rPr lang="en-US" sz="2000">
                <a:solidFill>
                  <a:schemeClr val="bg2"/>
                </a:solidFill>
              </a:rPr>
              <a:t>Mg</a:t>
            </a:r>
          </a:p>
        </p:txBody>
      </p:sp>
      <p:sp>
        <p:nvSpPr>
          <p:cNvPr id="135177" name="Oval 9"/>
          <p:cNvSpPr>
            <a:spLocks noChangeArrowheads="1"/>
          </p:cNvSpPr>
          <p:nvPr/>
        </p:nvSpPr>
        <p:spPr bwMode="auto">
          <a:xfrm>
            <a:off x="4283075" y="3313113"/>
            <a:ext cx="533400" cy="533400"/>
          </a:xfrm>
          <a:prstGeom prst="ellipse">
            <a:avLst/>
          </a:prstGeom>
          <a:solidFill>
            <a:srgbClr val="FF0000">
              <a:alpha val="50195"/>
            </a:srgbClr>
          </a:solidFill>
          <a:ln w="6350">
            <a:solidFill>
              <a:srgbClr val="FF0000"/>
            </a:solidFill>
            <a:prstDash val="dash"/>
            <a:round/>
            <a:headEnd/>
            <a:tailEnd/>
          </a:ln>
        </p:spPr>
        <p:txBody>
          <a:bodyPr wrap="none" anchor="ctr"/>
          <a:lstStyle/>
          <a:p>
            <a:pPr algn="ctr"/>
            <a:r>
              <a:rPr lang="en-US" sz="2000">
                <a:solidFill>
                  <a:srgbClr val="DDDDDD"/>
                </a:solidFill>
              </a:rPr>
              <a:t>O</a:t>
            </a:r>
          </a:p>
        </p:txBody>
      </p:sp>
      <p:sp>
        <p:nvSpPr>
          <p:cNvPr id="135178" name="Oval 10"/>
          <p:cNvSpPr>
            <a:spLocks noChangeArrowheads="1"/>
          </p:cNvSpPr>
          <p:nvPr/>
        </p:nvSpPr>
        <p:spPr bwMode="auto">
          <a:xfrm>
            <a:off x="4283075" y="3810000"/>
            <a:ext cx="533400" cy="533400"/>
          </a:xfrm>
          <a:prstGeom prst="ellipse">
            <a:avLst/>
          </a:prstGeom>
          <a:solidFill>
            <a:srgbClr val="FF0000">
              <a:alpha val="50195"/>
            </a:srgbClr>
          </a:solidFill>
          <a:ln w="6350">
            <a:solidFill>
              <a:srgbClr val="FF0000"/>
            </a:solidFill>
            <a:prstDash val="dash"/>
            <a:round/>
            <a:headEnd/>
            <a:tailEnd/>
          </a:ln>
        </p:spPr>
        <p:txBody>
          <a:bodyPr wrap="none" anchor="ctr"/>
          <a:lstStyle/>
          <a:p>
            <a:pPr algn="ctr"/>
            <a:r>
              <a:rPr lang="en-US" sz="2000">
                <a:solidFill>
                  <a:srgbClr val="DDDDDD"/>
                </a:solidFill>
              </a:rPr>
              <a:t>O</a:t>
            </a:r>
          </a:p>
        </p:txBody>
      </p:sp>
      <p:sp>
        <p:nvSpPr>
          <p:cNvPr id="135183" name="Oval 15"/>
          <p:cNvSpPr>
            <a:spLocks noChangeArrowheads="1"/>
          </p:cNvSpPr>
          <p:nvPr/>
        </p:nvSpPr>
        <p:spPr bwMode="auto">
          <a:xfrm>
            <a:off x="2590800" y="3276600"/>
            <a:ext cx="533400" cy="533400"/>
          </a:xfrm>
          <a:prstGeom prst="ellipse">
            <a:avLst/>
          </a:prstGeom>
          <a:solidFill>
            <a:srgbClr val="C0C0C0">
              <a:alpha val="50195"/>
            </a:srgbClr>
          </a:solidFill>
          <a:ln w="6350">
            <a:solidFill>
              <a:schemeClr val="bg2"/>
            </a:solidFill>
            <a:prstDash val="dash"/>
            <a:round/>
            <a:headEnd/>
            <a:tailEnd/>
          </a:ln>
        </p:spPr>
        <p:txBody>
          <a:bodyPr wrap="none" anchor="ctr"/>
          <a:lstStyle/>
          <a:p>
            <a:pPr algn="ctr"/>
            <a:r>
              <a:rPr lang="en-US" sz="2000">
                <a:solidFill>
                  <a:schemeClr val="bg2"/>
                </a:solidFill>
              </a:rPr>
              <a:t>Mg</a:t>
            </a:r>
          </a:p>
        </p:txBody>
      </p:sp>
      <p:sp>
        <p:nvSpPr>
          <p:cNvPr id="135180" name="Oval 12"/>
          <p:cNvSpPr>
            <a:spLocks noChangeAspect="1" noChangeArrowheads="1"/>
          </p:cNvSpPr>
          <p:nvPr/>
        </p:nvSpPr>
        <p:spPr bwMode="auto">
          <a:xfrm>
            <a:off x="4278313" y="3802063"/>
            <a:ext cx="547687" cy="547687"/>
          </a:xfrm>
          <a:prstGeom prst="ellipse">
            <a:avLst/>
          </a:prstGeom>
          <a:gradFill rotWithShape="1">
            <a:gsLst>
              <a:gs pos="0">
                <a:srgbClr val="760000"/>
              </a:gs>
              <a:gs pos="100000">
                <a:srgbClr val="FF0000"/>
              </a:gs>
            </a:gsLst>
            <a:path path="shape">
              <a:fillToRect l="50000" t="50000" r="50000" b="50000"/>
            </a:path>
          </a:gradFill>
          <a:ln w="9525">
            <a:noFill/>
            <a:round/>
            <a:headEnd/>
            <a:tailEnd/>
          </a:ln>
        </p:spPr>
        <p:txBody>
          <a:bodyPr wrap="none" anchor="ctr"/>
          <a:lstStyle/>
          <a:p>
            <a:pPr algn="ctr"/>
            <a:r>
              <a:rPr lang="en-US" sz="1800">
                <a:solidFill>
                  <a:schemeClr val="bg1"/>
                </a:solidFill>
              </a:rPr>
              <a:t>O</a:t>
            </a:r>
            <a:r>
              <a:rPr lang="en-US" sz="1800" baseline="30000">
                <a:solidFill>
                  <a:schemeClr val="bg1"/>
                </a:solidFill>
              </a:rPr>
              <a:t>2-</a:t>
            </a:r>
          </a:p>
        </p:txBody>
      </p:sp>
      <p:sp>
        <p:nvSpPr>
          <p:cNvPr id="47111" name="Rectangle 2"/>
          <p:cNvSpPr>
            <a:spLocks noGrp="1" noChangeArrowheads="1"/>
          </p:cNvSpPr>
          <p:nvPr>
            <p:ph type="title"/>
          </p:nvPr>
        </p:nvSpPr>
        <p:spPr/>
        <p:txBody>
          <a:bodyPr/>
          <a:lstStyle/>
          <a:p>
            <a:pPr eaLnBrk="1" hangingPunct="1"/>
            <a:r>
              <a:rPr lang="en-US" smtClean="0"/>
              <a:t>Synthesis Reaction</a:t>
            </a:r>
          </a:p>
        </p:txBody>
      </p:sp>
      <p:sp>
        <p:nvSpPr>
          <p:cNvPr id="47112" name="Text Box 3"/>
          <p:cNvSpPr txBox="1">
            <a:spLocks noChangeArrowheads="1"/>
          </p:cNvSpPr>
          <p:nvPr/>
        </p:nvSpPr>
        <p:spPr bwMode="auto">
          <a:xfrm>
            <a:off x="1355725" y="1944688"/>
            <a:ext cx="5940425" cy="457200"/>
          </a:xfrm>
          <a:prstGeom prst="rect">
            <a:avLst/>
          </a:prstGeom>
          <a:noFill/>
          <a:ln w="9525">
            <a:noFill/>
            <a:miter lim="800000"/>
            <a:headEnd/>
            <a:tailEnd/>
          </a:ln>
        </p:spPr>
        <p:txBody>
          <a:bodyPr wrap="none">
            <a:spAutoFit/>
          </a:bodyPr>
          <a:lstStyle/>
          <a:p>
            <a:r>
              <a:rPr lang="en-US" sz="2400" b="1"/>
              <a:t>Direct combination reaction (Synthesis)</a:t>
            </a:r>
          </a:p>
        </p:txBody>
      </p:sp>
      <p:sp>
        <p:nvSpPr>
          <p:cNvPr id="135172" name="Text Box 4"/>
          <p:cNvSpPr txBox="1">
            <a:spLocks noChangeArrowheads="1"/>
          </p:cNvSpPr>
          <p:nvPr/>
        </p:nvSpPr>
        <p:spPr bwMode="auto">
          <a:xfrm>
            <a:off x="1066800" y="5040313"/>
            <a:ext cx="6332538" cy="396875"/>
          </a:xfrm>
          <a:prstGeom prst="rect">
            <a:avLst/>
          </a:prstGeom>
          <a:noFill/>
          <a:ln w="9525">
            <a:noFill/>
            <a:miter lim="800000"/>
            <a:headEnd/>
            <a:tailEnd/>
          </a:ln>
        </p:spPr>
        <p:txBody>
          <a:bodyPr wrap="none">
            <a:spAutoFit/>
          </a:bodyPr>
          <a:lstStyle/>
          <a:p>
            <a:r>
              <a:rPr lang="en-US" sz="2000" b="1"/>
              <a:t>General form:   A           +           B          </a:t>
            </a:r>
            <a:r>
              <a:rPr lang="en-US" sz="2000" b="1">
                <a:sym typeface="Wingdings" pitchFamily="2" charset="2"/>
              </a:rPr>
              <a:t>             AB</a:t>
            </a:r>
            <a:endParaRPr lang="en-US" sz="2000" b="1"/>
          </a:p>
        </p:txBody>
      </p:sp>
      <p:sp>
        <p:nvSpPr>
          <p:cNvPr id="135173" name="Text Box 5"/>
          <p:cNvSpPr txBox="1">
            <a:spLocks noChangeArrowheads="1"/>
          </p:cNvSpPr>
          <p:nvPr/>
        </p:nvSpPr>
        <p:spPr bwMode="auto">
          <a:xfrm>
            <a:off x="2574925" y="5497513"/>
            <a:ext cx="5237163" cy="701675"/>
          </a:xfrm>
          <a:prstGeom prst="rect">
            <a:avLst/>
          </a:prstGeom>
          <a:noFill/>
          <a:ln w="9525">
            <a:noFill/>
            <a:miter lim="800000"/>
            <a:headEnd/>
            <a:tailEnd/>
          </a:ln>
        </p:spPr>
        <p:txBody>
          <a:bodyPr wrap="none">
            <a:spAutoFit/>
          </a:bodyPr>
          <a:lstStyle/>
          <a:p>
            <a:r>
              <a:rPr lang="en-US" sz="2000"/>
              <a:t>element or	element or	   compound</a:t>
            </a:r>
          </a:p>
          <a:p>
            <a:r>
              <a:rPr lang="en-US" sz="2000"/>
              <a:t>compound	compound</a:t>
            </a:r>
          </a:p>
        </p:txBody>
      </p:sp>
      <p:sp>
        <p:nvSpPr>
          <p:cNvPr id="135175" name="Oval 7"/>
          <p:cNvSpPr>
            <a:spLocks noChangeAspect="1" noChangeArrowheads="1"/>
          </p:cNvSpPr>
          <p:nvPr/>
        </p:nvSpPr>
        <p:spPr bwMode="auto">
          <a:xfrm>
            <a:off x="4278313" y="3308350"/>
            <a:ext cx="547687" cy="547688"/>
          </a:xfrm>
          <a:prstGeom prst="ellipse">
            <a:avLst/>
          </a:prstGeom>
          <a:gradFill rotWithShape="1">
            <a:gsLst>
              <a:gs pos="0">
                <a:srgbClr val="760000"/>
              </a:gs>
              <a:gs pos="100000">
                <a:srgbClr val="FF0000"/>
              </a:gs>
            </a:gsLst>
            <a:path path="shape">
              <a:fillToRect l="50000" t="50000" r="50000" b="50000"/>
            </a:path>
          </a:gradFill>
          <a:ln w="9525">
            <a:noFill/>
            <a:round/>
            <a:headEnd/>
            <a:tailEnd/>
          </a:ln>
        </p:spPr>
        <p:txBody>
          <a:bodyPr wrap="none" anchor="ctr"/>
          <a:lstStyle/>
          <a:p>
            <a:pPr algn="ctr"/>
            <a:r>
              <a:rPr lang="en-US" sz="1800">
                <a:solidFill>
                  <a:schemeClr val="bg1"/>
                </a:solidFill>
              </a:rPr>
              <a:t>O</a:t>
            </a:r>
            <a:r>
              <a:rPr lang="en-US" sz="1800" baseline="30000">
                <a:solidFill>
                  <a:schemeClr val="bg1"/>
                </a:solidFill>
              </a:rPr>
              <a:t>2-</a:t>
            </a:r>
          </a:p>
        </p:txBody>
      </p:sp>
      <p:sp>
        <p:nvSpPr>
          <p:cNvPr id="135179" name="Oval 11"/>
          <p:cNvSpPr>
            <a:spLocks noChangeArrowheads="1"/>
          </p:cNvSpPr>
          <p:nvPr/>
        </p:nvSpPr>
        <p:spPr bwMode="auto">
          <a:xfrm>
            <a:off x="2590800" y="3278188"/>
            <a:ext cx="533400" cy="533400"/>
          </a:xfrm>
          <a:prstGeom prst="ellipse">
            <a:avLst/>
          </a:prstGeom>
          <a:gradFill rotWithShape="1">
            <a:gsLst>
              <a:gs pos="0">
                <a:srgbClr val="C0C0C0"/>
              </a:gs>
              <a:gs pos="100000">
                <a:srgbClr val="595959"/>
              </a:gs>
            </a:gsLst>
            <a:path path="shape">
              <a:fillToRect l="50000" t="50000" r="50000" b="50000"/>
            </a:path>
          </a:gradFill>
          <a:ln w="9525">
            <a:solidFill>
              <a:schemeClr val="bg2"/>
            </a:solidFill>
            <a:round/>
            <a:headEnd/>
            <a:tailEnd/>
          </a:ln>
        </p:spPr>
        <p:txBody>
          <a:bodyPr wrap="none" anchor="ctr"/>
          <a:lstStyle/>
          <a:p>
            <a:pPr algn="ctr"/>
            <a:r>
              <a:rPr lang="en-US" sz="1800"/>
              <a:t>Mg</a:t>
            </a:r>
            <a:r>
              <a:rPr lang="en-US" sz="1800" baseline="30000"/>
              <a:t>2+</a:t>
            </a:r>
          </a:p>
        </p:txBody>
      </p:sp>
      <p:sp>
        <p:nvSpPr>
          <p:cNvPr id="47117" name="Text Box 13"/>
          <p:cNvSpPr txBox="1">
            <a:spLocks noChangeArrowheads="1"/>
          </p:cNvSpPr>
          <p:nvPr/>
        </p:nvSpPr>
        <p:spPr bwMode="auto">
          <a:xfrm>
            <a:off x="2438400" y="2667000"/>
            <a:ext cx="4789488" cy="457200"/>
          </a:xfrm>
          <a:prstGeom prst="rect">
            <a:avLst/>
          </a:prstGeom>
          <a:noFill/>
          <a:ln w="9525">
            <a:noFill/>
            <a:miter lim="800000"/>
            <a:headEnd/>
            <a:tailEnd/>
          </a:ln>
        </p:spPr>
        <p:txBody>
          <a:bodyPr wrap="none">
            <a:spAutoFit/>
          </a:bodyPr>
          <a:lstStyle/>
          <a:p>
            <a:r>
              <a:rPr lang="en-US" sz="2400"/>
              <a:t>2 Mg    +        O</a:t>
            </a:r>
            <a:r>
              <a:rPr lang="en-US" sz="2400" baseline="-25000"/>
              <a:t>2</a:t>
            </a:r>
            <a:r>
              <a:rPr lang="en-US" sz="2400"/>
              <a:t>      </a:t>
            </a:r>
            <a:r>
              <a:rPr lang="en-US" sz="2400">
                <a:sym typeface="Wingdings" pitchFamily="2" charset="2"/>
              </a:rPr>
              <a:t>        2 MgO</a:t>
            </a:r>
            <a:endParaRPr lang="en-US" sz="2400"/>
          </a:p>
        </p:txBody>
      </p:sp>
      <p:sp>
        <p:nvSpPr>
          <p:cNvPr id="47118" name="AutoShape 14">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135174" name="Oval 6"/>
          <p:cNvSpPr>
            <a:spLocks noChangeArrowheads="1"/>
          </p:cNvSpPr>
          <p:nvPr/>
        </p:nvSpPr>
        <p:spPr bwMode="auto">
          <a:xfrm>
            <a:off x="2608263" y="4229100"/>
            <a:ext cx="533400" cy="533400"/>
          </a:xfrm>
          <a:prstGeom prst="ellipse">
            <a:avLst/>
          </a:prstGeom>
          <a:gradFill rotWithShape="1">
            <a:gsLst>
              <a:gs pos="0">
                <a:srgbClr val="C0C0C0"/>
              </a:gs>
              <a:gs pos="100000">
                <a:srgbClr val="595959"/>
              </a:gs>
            </a:gsLst>
            <a:path path="shape">
              <a:fillToRect l="50000" t="50000" r="50000" b="50000"/>
            </a:path>
          </a:gradFill>
          <a:ln w="9525">
            <a:solidFill>
              <a:schemeClr val="bg2"/>
            </a:solidFill>
            <a:round/>
            <a:headEnd/>
            <a:tailEnd/>
          </a:ln>
        </p:spPr>
        <p:txBody>
          <a:bodyPr wrap="none" anchor="ctr"/>
          <a:lstStyle/>
          <a:p>
            <a:pPr algn="ctr"/>
            <a:r>
              <a:rPr lang="en-US" sz="1800"/>
              <a:t>Mg</a:t>
            </a:r>
            <a:r>
              <a:rPr lang="en-US" sz="1800" baseline="30000"/>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5176"/>
                                        </p:tgtEl>
                                        <p:attrNameLst>
                                          <p:attrName>style.visibility</p:attrName>
                                        </p:attrNameLst>
                                      </p:cBhvr>
                                      <p:to>
                                        <p:strVal val="visible"/>
                                      </p:to>
                                    </p:set>
                                    <p:animEffect transition="in" filter="fade">
                                      <p:cBhvr>
                                        <p:cTn id="7" dur="1000"/>
                                        <p:tgtEl>
                                          <p:spTgt spid="135176"/>
                                        </p:tgtEl>
                                      </p:cBhvr>
                                    </p:animEffect>
                                    <p:anim calcmode="lin" valueType="num">
                                      <p:cBhvr>
                                        <p:cTn id="8" dur="1000" fill="hold"/>
                                        <p:tgtEl>
                                          <p:spTgt spid="135176"/>
                                        </p:tgtEl>
                                        <p:attrNameLst>
                                          <p:attrName>ppt_x</p:attrName>
                                        </p:attrNameLst>
                                      </p:cBhvr>
                                      <p:tavLst>
                                        <p:tav tm="0">
                                          <p:val>
                                            <p:strVal val="#ppt_x"/>
                                          </p:val>
                                        </p:tav>
                                        <p:tav tm="100000">
                                          <p:val>
                                            <p:strVal val="#ppt_x"/>
                                          </p:val>
                                        </p:tav>
                                      </p:tavLst>
                                    </p:anim>
                                    <p:anim calcmode="lin" valueType="num">
                                      <p:cBhvr>
                                        <p:cTn id="9" dur="1000" fill="hold"/>
                                        <p:tgtEl>
                                          <p:spTgt spid="13517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35183"/>
                                        </p:tgtEl>
                                        <p:attrNameLst>
                                          <p:attrName>style.visibility</p:attrName>
                                        </p:attrNameLst>
                                      </p:cBhvr>
                                      <p:to>
                                        <p:strVal val="visible"/>
                                      </p:to>
                                    </p:set>
                                    <p:animEffect transition="in" filter="fade">
                                      <p:cBhvr>
                                        <p:cTn id="12" dur="1000"/>
                                        <p:tgtEl>
                                          <p:spTgt spid="135183"/>
                                        </p:tgtEl>
                                      </p:cBhvr>
                                    </p:animEffect>
                                    <p:anim calcmode="lin" valueType="num">
                                      <p:cBhvr>
                                        <p:cTn id="13" dur="1000" fill="hold"/>
                                        <p:tgtEl>
                                          <p:spTgt spid="135183"/>
                                        </p:tgtEl>
                                        <p:attrNameLst>
                                          <p:attrName>ppt_x</p:attrName>
                                        </p:attrNameLst>
                                      </p:cBhvr>
                                      <p:tavLst>
                                        <p:tav tm="0">
                                          <p:val>
                                            <p:strVal val="#ppt_x"/>
                                          </p:val>
                                        </p:tav>
                                        <p:tav tm="100000">
                                          <p:val>
                                            <p:strVal val="#ppt_x"/>
                                          </p:val>
                                        </p:tav>
                                      </p:tavLst>
                                    </p:anim>
                                    <p:anim calcmode="lin" valueType="num">
                                      <p:cBhvr>
                                        <p:cTn id="14" dur="1000" fill="hold"/>
                                        <p:tgtEl>
                                          <p:spTgt spid="13518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35179"/>
                                        </p:tgtEl>
                                        <p:attrNameLst>
                                          <p:attrName>style.visibility</p:attrName>
                                        </p:attrNameLst>
                                      </p:cBhvr>
                                      <p:to>
                                        <p:strVal val="visible"/>
                                      </p:to>
                                    </p:set>
                                    <p:animEffect transition="in" filter="fade">
                                      <p:cBhvr>
                                        <p:cTn id="17" dur="1000"/>
                                        <p:tgtEl>
                                          <p:spTgt spid="135179"/>
                                        </p:tgtEl>
                                      </p:cBhvr>
                                    </p:animEffect>
                                    <p:anim calcmode="lin" valueType="num">
                                      <p:cBhvr>
                                        <p:cTn id="18" dur="1000" fill="hold"/>
                                        <p:tgtEl>
                                          <p:spTgt spid="135179"/>
                                        </p:tgtEl>
                                        <p:attrNameLst>
                                          <p:attrName>ppt_x</p:attrName>
                                        </p:attrNameLst>
                                      </p:cBhvr>
                                      <p:tavLst>
                                        <p:tav tm="0">
                                          <p:val>
                                            <p:strVal val="#ppt_x"/>
                                          </p:val>
                                        </p:tav>
                                        <p:tav tm="100000">
                                          <p:val>
                                            <p:strVal val="#ppt_x"/>
                                          </p:val>
                                        </p:tav>
                                      </p:tavLst>
                                    </p:anim>
                                    <p:anim calcmode="lin" valueType="num">
                                      <p:cBhvr>
                                        <p:cTn id="19" dur="1000" fill="hold"/>
                                        <p:tgtEl>
                                          <p:spTgt spid="135179"/>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35174"/>
                                        </p:tgtEl>
                                        <p:attrNameLst>
                                          <p:attrName>style.visibility</p:attrName>
                                        </p:attrNameLst>
                                      </p:cBhvr>
                                      <p:to>
                                        <p:strVal val="visible"/>
                                      </p:to>
                                    </p:set>
                                    <p:animEffect transition="in" filter="fade">
                                      <p:cBhvr>
                                        <p:cTn id="22" dur="1000"/>
                                        <p:tgtEl>
                                          <p:spTgt spid="135174"/>
                                        </p:tgtEl>
                                      </p:cBhvr>
                                    </p:animEffect>
                                    <p:anim calcmode="lin" valueType="num">
                                      <p:cBhvr>
                                        <p:cTn id="23" dur="1000" fill="hold"/>
                                        <p:tgtEl>
                                          <p:spTgt spid="135174"/>
                                        </p:tgtEl>
                                        <p:attrNameLst>
                                          <p:attrName>ppt_x</p:attrName>
                                        </p:attrNameLst>
                                      </p:cBhvr>
                                      <p:tavLst>
                                        <p:tav tm="0">
                                          <p:val>
                                            <p:strVal val="#ppt_x"/>
                                          </p:val>
                                        </p:tav>
                                        <p:tav tm="100000">
                                          <p:val>
                                            <p:strVal val="#ppt_x"/>
                                          </p:val>
                                        </p:tav>
                                      </p:tavLst>
                                    </p:anim>
                                    <p:anim calcmode="lin" valueType="num">
                                      <p:cBhvr>
                                        <p:cTn id="24" dur="1000" fill="hold"/>
                                        <p:tgtEl>
                                          <p:spTgt spid="13517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35177"/>
                                        </p:tgtEl>
                                        <p:attrNameLst>
                                          <p:attrName>style.visibility</p:attrName>
                                        </p:attrNameLst>
                                      </p:cBhvr>
                                      <p:to>
                                        <p:strVal val="visible"/>
                                      </p:to>
                                    </p:set>
                                    <p:animEffect transition="in" filter="dissolve">
                                      <p:cBhvr>
                                        <p:cTn id="29" dur="500"/>
                                        <p:tgtEl>
                                          <p:spTgt spid="135177"/>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35178"/>
                                        </p:tgtEl>
                                        <p:attrNameLst>
                                          <p:attrName>style.visibility</p:attrName>
                                        </p:attrNameLst>
                                      </p:cBhvr>
                                      <p:to>
                                        <p:strVal val="visible"/>
                                      </p:to>
                                    </p:set>
                                    <p:animEffect transition="in" filter="dissolve">
                                      <p:cBhvr>
                                        <p:cTn id="32" dur="500"/>
                                        <p:tgtEl>
                                          <p:spTgt spid="135178"/>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35180"/>
                                        </p:tgtEl>
                                        <p:attrNameLst>
                                          <p:attrName>style.visibility</p:attrName>
                                        </p:attrNameLst>
                                      </p:cBhvr>
                                      <p:to>
                                        <p:strVal val="visible"/>
                                      </p:to>
                                    </p:set>
                                    <p:animEffect transition="in" filter="dissolve">
                                      <p:cBhvr>
                                        <p:cTn id="35" dur="500"/>
                                        <p:tgtEl>
                                          <p:spTgt spid="135180"/>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35175"/>
                                        </p:tgtEl>
                                        <p:attrNameLst>
                                          <p:attrName>style.visibility</p:attrName>
                                        </p:attrNameLst>
                                      </p:cBhvr>
                                      <p:to>
                                        <p:strVal val="visible"/>
                                      </p:to>
                                    </p:set>
                                    <p:animEffect transition="in" filter="dissolve">
                                      <p:cBhvr>
                                        <p:cTn id="38" dur="500"/>
                                        <p:tgtEl>
                                          <p:spTgt spid="135175"/>
                                        </p:tgtEl>
                                      </p:cBhvr>
                                    </p:animEffec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1" nodeType="clickEffect">
                                  <p:stCondLst>
                                    <p:cond delay="0"/>
                                  </p:stCondLst>
                                  <p:childTnLst>
                                    <p:animMotion origin="layout" path="M 0 0 C 0.06354 -0.01897 0.12726 -0.03793 0.19358 -0.0377 C 0.2599 -0.03747 0.36389 -0.00509 0.39792 0.00139 " pathEditMode="relative" ptsTypes="aaA">
                                      <p:cBhvr>
                                        <p:cTn id="42" dur="2000" fill="hold"/>
                                        <p:tgtEl>
                                          <p:spTgt spid="135179"/>
                                        </p:tgtEl>
                                        <p:attrNameLst>
                                          <p:attrName>ppt_x</p:attrName>
                                          <p:attrName>ppt_y</p:attrName>
                                        </p:attrNameLst>
                                      </p:cBhvr>
                                    </p:animMotion>
                                  </p:childTnLst>
                                </p:cTn>
                              </p:par>
                              <p:par>
                                <p:cTn id="43" presetID="0" presetClass="path" presetSubtype="0" accel="50000" decel="50000" fill="hold" grpId="1" nodeType="withEffect">
                                  <p:stCondLst>
                                    <p:cond delay="500"/>
                                  </p:stCondLst>
                                  <p:childTnLst>
                                    <p:animMotion origin="layout" path="M -3.05556E-6 1.8043E-7 C 0.079 0.02452 0.16025 0.04811 0.20417 0.04765 C 0.24809 0.04719 0.25104 0.00763 0.26337 -0.00301 " pathEditMode="relative" rAng="0" ptsTypes="aaa">
                                      <p:cBhvr>
                                        <p:cTn id="44" dur="2000" fill="hold"/>
                                        <p:tgtEl>
                                          <p:spTgt spid="135175"/>
                                        </p:tgtEl>
                                        <p:attrNameLst>
                                          <p:attrName>ppt_x</p:attrName>
                                          <p:attrName>ppt_y</p:attrName>
                                        </p:attrNameLst>
                                      </p:cBhvr>
                                      <p:rCtr x="13200" y="2200"/>
                                    </p:animMotion>
                                  </p:childTnLst>
                                </p:cTn>
                              </p:par>
                            </p:childTnLst>
                          </p:cTn>
                        </p:par>
                        <p:par>
                          <p:cTn id="45" fill="hold">
                            <p:stCondLst>
                              <p:cond delay="2500"/>
                            </p:stCondLst>
                            <p:childTnLst>
                              <p:par>
                                <p:cTn id="46" presetID="0" presetClass="path" presetSubtype="0" accel="50000" decel="50000" fill="hold" grpId="1" nodeType="afterEffect">
                                  <p:stCondLst>
                                    <p:cond delay="1000"/>
                                  </p:stCondLst>
                                  <p:childTnLst>
                                    <p:animMotion origin="layout" path="M 2.77778E-7 -6.24566E-7 C 0.06771 0.00648 0.14288 0.01134 0.21163 0.01388 C 0.28038 0.01642 0.37361 0.02198 0.41302 0.01527 C 0.45243 0.00856 0.44045 -0.01804 0.44774 -0.02683 " pathEditMode="relative" rAng="0" ptsTypes="aaaa">
                                      <p:cBhvr>
                                        <p:cTn id="47" dur="2000" fill="hold"/>
                                        <p:tgtEl>
                                          <p:spTgt spid="135174"/>
                                        </p:tgtEl>
                                        <p:attrNameLst>
                                          <p:attrName>ppt_x</p:attrName>
                                          <p:attrName>ppt_y</p:attrName>
                                        </p:attrNameLst>
                                      </p:cBhvr>
                                      <p:rCtr x="22600" y="-300"/>
                                    </p:animMotion>
                                  </p:childTnLst>
                                </p:cTn>
                              </p:par>
                              <p:par>
                                <p:cTn id="48" presetID="0" presetClass="path" presetSubtype="0" accel="50000" decel="50000" fill="hold" grpId="1" nodeType="withEffect">
                                  <p:stCondLst>
                                    <p:cond delay="1500"/>
                                  </p:stCondLst>
                                  <p:childTnLst>
                                    <p:animMotion origin="layout" path="M -3.05556E-6 -6.01434E-7 C 0.02952 -0.0074 0.06268 -0.01851 0.09792 -0.01272 C 0.13316 -0.00694 0.18802 0.02475 0.21181 0.03447 " pathEditMode="relative" rAng="0" ptsTypes="aaa">
                                      <p:cBhvr>
                                        <p:cTn id="49" dur="2000" fill="hold"/>
                                        <p:tgtEl>
                                          <p:spTgt spid="135180"/>
                                        </p:tgtEl>
                                        <p:attrNameLst>
                                          <p:attrName>ppt_x</p:attrName>
                                          <p:attrName>ppt_y</p:attrName>
                                        </p:attrNameLst>
                                      </p:cBhvr>
                                      <p:rCtr x="10600" y="800"/>
                                    </p:animMotion>
                                  </p:childTnLst>
                                </p:cTn>
                              </p:par>
                            </p:childTnLst>
                          </p:cTn>
                        </p:par>
                      </p:childTnLst>
                    </p:cTn>
                  </p:par>
                  <p:par>
                    <p:cTn id="50" fill="hold">
                      <p:stCondLst>
                        <p:cond delay="indefinite"/>
                      </p:stCondLst>
                      <p:childTnLst>
                        <p:par>
                          <p:cTn id="51" fill="hold">
                            <p:stCondLst>
                              <p:cond delay="0"/>
                            </p:stCondLst>
                            <p:childTnLst>
                              <p:par>
                                <p:cTn id="52" presetID="40" presetClass="entr" presetSubtype="0" fill="hold" grpId="0" nodeType="clickEffect">
                                  <p:stCondLst>
                                    <p:cond delay="0"/>
                                  </p:stCondLst>
                                  <p:iterate type="lt">
                                    <p:tmPct val="10000"/>
                                  </p:iterate>
                                  <p:childTnLst>
                                    <p:set>
                                      <p:cBhvr>
                                        <p:cTn id="53" dur="1" fill="hold">
                                          <p:stCondLst>
                                            <p:cond delay="0"/>
                                          </p:stCondLst>
                                        </p:cTn>
                                        <p:tgtEl>
                                          <p:spTgt spid="135172"/>
                                        </p:tgtEl>
                                        <p:attrNameLst>
                                          <p:attrName>style.visibility</p:attrName>
                                        </p:attrNameLst>
                                      </p:cBhvr>
                                      <p:to>
                                        <p:strVal val="visible"/>
                                      </p:to>
                                    </p:set>
                                    <p:animEffect transition="in" filter="fade">
                                      <p:cBhvr>
                                        <p:cTn id="54" dur="1000"/>
                                        <p:tgtEl>
                                          <p:spTgt spid="135172"/>
                                        </p:tgtEl>
                                      </p:cBhvr>
                                    </p:animEffect>
                                    <p:anim calcmode="lin" valueType="num">
                                      <p:cBhvr>
                                        <p:cTn id="55" dur="1000" fill="hold"/>
                                        <p:tgtEl>
                                          <p:spTgt spid="135172"/>
                                        </p:tgtEl>
                                        <p:attrNameLst>
                                          <p:attrName>ppt_x</p:attrName>
                                        </p:attrNameLst>
                                      </p:cBhvr>
                                      <p:tavLst>
                                        <p:tav tm="0">
                                          <p:val>
                                            <p:strVal val="#ppt_x-.1"/>
                                          </p:val>
                                        </p:tav>
                                        <p:tav tm="100000">
                                          <p:val>
                                            <p:strVal val="#ppt_x"/>
                                          </p:val>
                                        </p:tav>
                                      </p:tavLst>
                                    </p:anim>
                                    <p:anim calcmode="lin" valueType="num">
                                      <p:cBhvr>
                                        <p:cTn id="56" dur="1000" fill="hold"/>
                                        <p:tgtEl>
                                          <p:spTgt spid="135172"/>
                                        </p:tgtEl>
                                        <p:attrNameLst>
                                          <p:attrName>ppt_y</p:attrName>
                                        </p:attrNameLst>
                                      </p:cBhvr>
                                      <p:tavLst>
                                        <p:tav tm="0">
                                          <p:val>
                                            <p:strVal val="#ppt_y"/>
                                          </p:val>
                                        </p:tav>
                                        <p:tav tm="100000">
                                          <p:val>
                                            <p:strVal val="#ppt_y"/>
                                          </p:val>
                                        </p:tav>
                                      </p:tavLst>
                                    </p:anim>
                                  </p:childTnLst>
                                </p:cTn>
                              </p:par>
                            </p:childTnLst>
                          </p:cTn>
                        </p:par>
                        <p:par>
                          <p:cTn id="57" fill="hold">
                            <p:stCondLst>
                              <p:cond delay="2700"/>
                            </p:stCondLst>
                            <p:childTnLst>
                              <p:par>
                                <p:cTn id="58" presetID="47" presetClass="entr" presetSubtype="0" fill="hold" grpId="0" nodeType="afterEffect">
                                  <p:stCondLst>
                                    <p:cond delay="2000"/>
                                  </p:stCondLst>
                                  <p:childTnLst>
                                    <p:set>
                                      <p:cBhvr>
                                        <p:cTn id="59" dur="1" fill="hold">
                                          <p:stCondLst>
                                            <p:cond delay="0"/>
                                          </p:stCondLst>
                                        </p:cTn>
                                        <p:tgtEl>
                                          <p:spTgt spid="135173"/>
                                        </p:tgtEl>
                                        <p:attrNameLst>
                                          <p:attrName>style.visibility</p:attrName>
                                        </p:attrNameLst>
                                      </p:cBhvr>
                                      <p:to>
                                        <p:strVal val="visible"/>
                                      </p:to>
                                    </p:set>
                                    <p:animEffect transition="in" filter="fade">
                                      <p:cBhvr>
                                        <p:cTn id="60" dur="1000"/>
                                        <p:tgtEl>
                                          <p:spTgt spid="135173"/>
                                        </p:tgtEl>
                                      </p:cBhvr>
                                    </p:animEffect>
                                    <p:anim calcmode="lin" valueType="num">
                                      <p:cBhvr>
                                        <p:cTn id="61" dur="1000" fill="hold"/>
                                        <p:tgtEl>
                                          <p:spTgt spid="135173"/>
                                        </p:tgtEl>
                                        <p:attrNameLst>
                                          <p:attrName>ppt_x</p:attrName>
                                        </p:attrNameLst>
                                      </p:cBhvr>
                                      <p:tavLst>
                                        <p:tav tm="0">
                                          <p:val>
                                            <p:strVal val="#ppt_x"/>
                                          </p:val>
                                        </p:tav>
                                        <p:tav tm="100000">
                                          <p:val>
                                            <p:strVal val="#ppt_x"/>
                                          </p:val>
                                        </p:tav>
                                      </p:tavLst>
                                    </p:anim>
                                    <p:anim calcmode="lin" valueType="num">
                                      <p:cBhvr>
                                        <p:cTn id="62" dur="1000" fill="hold"/>
                                        <p:tgtEl>
                                          <p:spTgt spid="1351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6" grpId="0" animBg="1"/>
      <p:bldP spid="135177" grpId="0" animBg="1"/>
      <p:bldP spid="135178" grpId="0" animBg="1"/>
      <p:bldP spid="135183" grpId="0" animBg="1"/>
      <p:bldP spid="135180" grpId="0" animBg="1"/>
      <p:bldP spid="135180" grpId="1" animBg="1"/>
      <p:bldP spid="135172" grpId="0" autoUpdateAnimBg="0"/>
      <p:bldP spid="135173" grpId="0" autoUpdateAnimBg="0"/>
      <p:bldP spid="135175" grpId="0" animBg="1"/>
      <p:bldP spid="135175" grpId="1" animBg="1"/>
      <p:bldP spid="135179" grpId="0" animBg="1"/>
      <p:bldP spid="135179" grpId="1" animBg="1"/>
      <p:bldP spid="135174" grpId="0" animBg="1"/>
      <p:bldP spid="135174" grpId="1"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solidFill>
                  <a:schemeClr val="bg1"/>
                </a:solidFill>
              </a:rPr>
              <a:t>Decomposition Reactions</a:t>
            </a:r>
          </a:p>
        </p:txBody>
      </p:sp>
      <p:sp>
        <p:nvSpPr>
          <p:cNvPr id="48131" name="Text Box 3"/>
          <p:cNvSpPr txBox="1">
            <a:spLocks noChangeArrowheads="1"/>
          </p:cNvSpPr>
          <p:nvPr/>
        </p:nvSpPr>
        <p:spPr bwMode="auto">
          <a:xfrm>
            <a:off x="2886075" y="3395663"/>
            <a:ext cx="3133725" cy="641350"/>
          </a:xfrm>
          <a:prstGeom prst="rect">
            <a:avLst/>
          </a:prstGeom>
          <a:noFill/>
          <a:ln w="9525">
            <a:noFill/>
            <a:miter lim="800000"/>
            <a:headEnd/>
            <a:tailEnd/>
          </a:ln>
        </p:spPr>
        <p:txBody>
          <a:bodyPr wrap="none">
            <a:spAutoFit/>
          </a:bodyPr>
          <a:lstStyle/>
          <a:p>
            <a:r>
              <a:rPr lang="en-US" sz="3600">
                <a:solidFill>
                  <a:schemeClr val="bg1"/>
                </a:solidFill>
              </a:rPr>
              <a:t>AB  </a:t>
            </a:r>
            <a:r>
              <a:rPr lang="en-US" sz="3600">
                <a:solidFill>
                  <a:schemeClr val="bg1"/>
                </a:solidFill>
                <a:sym typeface="Wingdings" pitchFamily="2" charset="2"/>
              </a:rPr>
              <a:t>  A  +  B</a:t>
            </a:r>
          </a:p>
        </p:txBody>
      </p:sp>
      <p:sp>
        <p:nvSpPr>
          <p:cNvPr id="48132" name="AutoShape 4">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733800" y="3048000"/>
            <a:ext cx="609600" cy="2362200"/>
            <a:chOff x="2352" y="1913"/>
            <a:chExt cx="384" cy="1488"/>
          </a:xfrm>
        </p:grpSpPr>
        <p:sp>
          <p:nvSpPr>
            <p:cNvPr id="49180" name="Oval 3"/>
            <p:cNvSpPr>
              <a:spLocks noChangeArrowheads="1"/>
            </p:cNvSpPr>
            <p:nvPr/>
          </p:nvSpPr>
          <p:spPr bwMode="auto">
            <a:xfrm>
              <a:off x="2352" y="3161"/>
              <a:ext cx="240" cy="240"/>
            </a:xfrm>
            <a:prstGeom prst="ellipse">
              <a:avLst/>
            </a:prstGeom>
            <a:gradFill rotWithShape="0">
              <a:gsLst>
                <a:gs pos="0">
                  <a:srgbClr val="FFFF66"/>
                </a:gs>
                <a:gs pos="100000">
                  <a:srgbClr val="FFFFCC"/>
                </a:gs>
              </a:gsLst>
              <a:lin ang="2700000" scaled="1"/>
            </a:gradFill>
            <a:ln w="9525">
              <a:solidFill>
                <a:schemeClr val="tx1"/>
              </a:solidFill>
              <a:round/>
              <a:headEnd/>
              <a:tailEnd/>
            </a:ln>
          </p:spPr>
          <p:txBody>
            <a:bodyPr wrap="none" anchor="ctr"/>
            <a:lstStyle/>
            <a:p>
              <a:pPr algn="ctr"/>
              <a:r>
                <a:rPr lang="en-US" sz="2000"/>
                <a:t>H</a:t>
              </a:r>
            </a:p>
          </p:txBody>
        </p:sp>
        <p:sp>
          <p:nvSpPr>
            <p:cNvPr id="49181" name="Oval 4"/>
            <p:cNvSpPr>
              <a:spLocks noChangeArrowheads="1"/>
            </p:cNvSpPr>
            <p:nvPr/>
          </p:nvSpPr>
          <p:spPr bwMode="auto">
            <a:xfrm>
              <a:off x="2496" y="2681"/>
              <a:ext cx="240" cy="240"/>
            </a:xfrm>
            <a:prstGeom prst="ellipse">
              <a:avLst/>
            </a:prstGeom>
            <a:gradFill rotWithShape="0">
              <a:gsLst>
                <a:gs pos="0">
                  <a:srgbClr val="FFFF66"/>
                </a:gs>
                <a:gs pos="100000">
                  <a:srgbClr val="FFFFCC"/>
                </a:gs>
              </a:gsLst>
              <a:lin ang="2700000" scaled="1"/>
            </a:gradFill>
            <a:ln w="9525">
              <a:solidFill>
                <a:schemeClr val="tx1"/>
              </a:solidFill>
              <a:round/>
              <a:headEnd/>
              <a:tailEnd/>
            </a:ln>
          </p:spPr>
          <p:txBody>
            <a:bodyPr wrap="none" anchor="ctr"/>
            <a:lstStyle/>
            <a:p>
              <a:pPr algn="ctr"/>
              <a:r>
                <a:rPr lang="en-US" sz="2000"/>
                <a:t>H</a:t>
              </a:r>
            </a:p>
          </p:txBody>
        </p:sp>
        <p:sp>
          <p:nvSpPr>
            <p:cNvPr id="49182" name="Oval 5"/>
            <p:cNvSpPr>
              <a:spLocks noChangeArrowheads="1"/>
            </p:cNvSpPr>
            <p:nvPr/>
          </p:nvSpPr>
          <p:spPr bwMode="auto">
            <a:xfrm>
              <a:off x="2400" y="2345"/>
              <a:ext cx="240" cy="240"/>
            </a:xfrm>
            <a:prstGeom prst="ellipse">
              <a:avLst/>
            </a:prstGeom>
            <a:gradFill rotWithShape="0">
              <a:gsLst>
                <a:gs pos="0">
                  <a:srgbClr val="FFFF66"/>
                </a:gs>
                <a:gs pos="100000">
                  <a:srgbClr val="FFFFCC"/>
                </a:gs>
              </a:gsLst>
              <a:lin ang="2700000" scaled="1"/>
            </a:gradFill>
            <a:ln w="9525">
              <a:solidFill>
                <a:schemeClr val="tx1"/>
              </a:solidFill>
              <a:round/>
              <a:headEnd/>
              <a:tailEnd/>
            </a:ln>
          </p:spPr>
          <p:txBody>
            <a:bodyPr wrap="none" anchor="ctr"/>
            <a:lstStyle/>
            <a:p>
              <a:pPr algn="ctr"/>
              <a:r>
                <a:rPr lang="en-US" sz="2000"/>
                <a:t>H</a:t>
              </a:r>
            </a:p>
          </p:txBody>
        </p:sp>
        <p:sp>
          <p:nvSpPr>
            <p:cNvPr id="49183" name="Oval 6"/>
            <p:cNvSpPr>
              <a:spLocks noChangeArrowheads="1"/>
            </p:cNvSpPr>
            <p:nvPr/>
          </p:nvSpPr>
          <p:spPr bwMode="auto">
            <a:xfrm>
              <a:off x="2496" y="1913"/>
              <a:ext cx="240" cy="240"/>
            </a:xfrm>
            <a:prstGeom prst="ellipse">
              <a:avLst/>
            </a:prstGeom>
            <a:gradFill rotWithShape="0">
              <a:gsLst>
                <a:gs pos="0">
                  <a:srgbClr val="FFFF66"/>
                </a:gs>
                <a:gs pos="100000">
                  <a:srgbClr val="FFFFCC"/>
                </a:gs>
              </a:gsLst>
              <a:lin ang="2700000" scaled="1"/>
            </a:gradFill>
            <a:ln w="9525">
              <a:solidFill>
                <a:schemeClr val="tx1"/>
              </a:solidFill>
              <a:round/>
              <a:headEnd/>
              <a:tailEnd/>
            </a:ln>
          </p:spPr>
          <p:txBody>
            <a:bodyPr wrap="none" anchor="ctr"/>
            <a:lstStyle/>
            <a:p>
              <a:pPr algn="ctr"/>
              <a:r>
                <a:rPr lang="en-US" sz="2000"/>
                <a:t>H</a:t>
              </a:r>
            </a:p>
          </p:txBody>
        </p:sp>
      </p:grpSp>
      <p:sp>
        <p:nvSpPr>
          <p:cNvPr id="49155" name="Rectangle 7"/>
          <p:cNvSpPr>
            <a:spLocks noGrp="1" noChangeArrowheads="1"/>
          </p:cNvSpPr>
          <p:nvPr>
            <p:ph type="title"/>
          </p:nvPr>
        </p:nvSpPr>
        <p:spPr/>
        <p:txBody>
          <a:bodyPr/>
          <a:lstStyle/>
          <a:p>
            <a:pPr eaLnBrk="1" hangingPunct="1"/>
            <a:r>
              <a:rPr lang="en-US" smtClean="0"/>
              <a:t>Decomposition Reaction</a:t>
            </a:r>
          </a:p>
        </p:txBody>
      </p:sp>
      <p:sp>
        <p:nvSpPr>
          <p:cNvPr id="492552" name="Oval 8"/>
          <p:cNvSpPr>
            <a:spLocks noChangeArrowheads="1"/>
          </p:cNvSpPr>
          <p:nvPr/>
        </p:nvSpPr>
        <p:spPr bwMode="auto">
          <a:xfrm>
            <a:off x="3733800" y="5018088"/>
            <a:ext cx="381000" cy="381000"/>
          </a:xfrm>
          <a:prstGeom prst="ellipse">
            <a:avLst/>
          </a:prstGeom>
          <a:gradFill rotWithShape="0">
            <a:gsLst>
              <a:gs pos="0">
                <a:srgbClr val="FFFF66"/>
              </a:gs>
              <a:gs pos="100000">
                <a:srgbClr val="FFFFCC"/>
              </a:gs>
            </a:gsLst>
            <a:lin ang="2700000" scaled="1"/>
          </a:gradFill>
          <a:ln w="9525">
            <a:solidFill>
              <a:schemeClr val="tx1"/>
            </a:solidFill>
            <a:round/>
            <a:headEnd/>
            <a:tailEnd/>
          </a:ln>
        </p:spPr>
        <p:txBody>
          <a:bodyPr wrap="none" anchor="ctr"/>
          <a:lstStyle/>
          <a:p>
            <a:pPr algn="ctr"/>
            <a:r>
              <a:rPr lang="en-US" sz="2000"/>
              <a:t>H</a:t>
            </a:r>
          </a:p>
        </p:txBody>
      </p:sp>
      <p:sp>
        <p:nvSpPr>
          <p:cNvPr id="492553" name="Oval 9"/>
          <p:cNvSpPr>
            <a:spLocks noChangeArrowheads="1"/>
          </p:cNvSpPr>
          <p:nvPr/>
        </p:nvSpPr>
        <p:spPr bwMode="auto">
          <a:xfrm>
            <a:off x="3962400" y="4256088"/>
            <a:ext cx="381000" cy="381000"/>
          </a:xfrm>
          <a:prstGeom prst="ellipse">
            <a:avLst/>
          </a:prstGeom>
          <a:gradFill rotWithShape="0">
            <a:gsLst>
              <a:gs pos="0">
                <a:srgbClr val="FFFF66"/>
              </a:gs>
              <a:gs pos="100000">
                <a:srgbClr val="FFFFCC"/>
              </a:gs>
            </a:gsLst>
            <a:lin ang="2700000" scaled="1"/>
          </a:gradFill>
          <a:ln w="9525">
            <a:solidFill>
              <a:schemeClr val="tx1"/>
            </a:solidFill>
            <a:round/>
            <a:headEnd/>
            <a:tailEnd/>
          </a:ln>
        </p:spPr>
        <p:txBody>
          <a:bodyPr wrap="none" anchor="ctr"/>
          <a:lstStyle/>
          <a:p>
            <a:pPr algn="ctr"/>
            <a:r>
              <a:rPr lang="en-US" sz="2000"/>
              <a:t>H</a:t>
            </a:r>
          </a:p>
        </p:txBody>
      </p:sp>
      <p:sp>
        <p:nvSpPr>
          <p:cNvPr id="492554" name="Oval 10"/>
          <p:cNvSpPr>
            <a:spLocks noChangeArrowheads="1"/>
          </p:cNvSpPr>
          <p:nvPr/>
        </p:nvSpPr>
        <p:spPr bwMode="auto">
          <a:xfrm>
            <a:off x="3810000" y="3722688"/>
            <a:ext cx="381000" cy="381000"/>
          </a:xfrm>
          <a:prstGeom prst="ellipse">
            <a:avLst/>
          </a:prstGeom>
          <a:gradFill rotWithShape="0">
            <a:gsLst>
              <a:gs pos="0">
                <a:srgbClr val="FFFF66"/>
              </a:gs>
              <a:gs pos="100000">
                <a:srgbClr val="FFFFCC"/>
              </a:gs>
            </a:gsLst>
            <a:lin ang="2700000" scaled="1"/>
          </a:gradFill>
          <a:ln w="9525">
            <a:solidFill>
              <a:schemeClr val="tx1"/>
            </a:solidFill>
            <a:round/>
            <a:headEnd/>
            <a:tailEnd/>
          </a:ln>
        </p:spPr>
        <p:txBody>
          <a:bodyPr wrap="none" anchor="ctr"/>
          <a:lstStyle/>
          <a:p>
            <a:pPr algn="ctr"/>
            <a:r>
              <a:rPr lang="en-US" sz="2000"/>
              <a:t>H</a:t>
            </a:r>
          </a:p>
        </p:txBody>
      </p:sp>
      <p:sp>
        <p:nvSpPr>
          <p:cNvPr id="492555" name="Oval 11"/>
          <p:cNvSpPr>
            <a:spLocks noChangeArrowheads="1"/>
          </p:cNvSpPr>
          <p:nvPr/>
        </p:nvSpPr>
        <p:spPr bwMode="auto">
          <a:xfrm>
            <a:off x="3962400" y="3036888"/>
            <a:ext cx="381000" cy="381000"/>
          </a:xfrm>
          <a:prstGeom prst="ellipse">
            <a:avLst/>
          </a:prstGeom>
          <a:gradFill rotWithShape="0">
            <a:gsLst>
              <a:gs pos="0">
                <a:srgbClr val="FFFF66"/>
              </a:gs>
              <a:gs pos="100000">
                <a:srgbClr val="FFFFCC"/>
              </a:gs>
            </a:gsLst>
            <a:lin ang="2700000" scaled="1"/>
          </a:gradFill>
          <a:ln w="9525">
            <a:solidFill>
              <a:schemeClr val="tx1"/>
            </a:solidFill>
            <a:round/>
            <a:headEnd/>
            <a:tailEnd/>
          </a:ln>
        </p:spPr>
        <p:txBody>
          <a:bodyPr wrap="none" anchor="ctr"/>
          <a:lstStyle/>
          <a:p>
            <a:pPr algn="ctr"/>
            <a:r>
              <a:rPr lang="en-US" sz="2000"/>
              <a:t>H</a:t>
            </a:r>
          </a:p>
        </p:txBody>
      </p:sp>
      <p:sp>
        <p:nvSpPr>
          <p:cNvPr id="492556" name="Oval 12"/>
          <p:cNvSpPr>
            <a:spLocks noChangeArrowheads="1"/>
          </p:cNvSpPr>
          <p:nvPr/>
        </p:nvSpPr>
        <p:spPr bwMode="auto">
          <a:xfrm>
            <a:off x="3276600" y="3113088"/>
            <a:ext cx="762000" cy="762000"/>
          </a:xfrm>
          <a:prstGeom prst="ellipse">
            <a:avLst/>
          </a:prstGeom>
          <a:gradFill rotWithShape="0">
            <a:gsLst>
              <a:gs pos="0">
                <a:srgbClr val="FF9191"/>
              </a:gs>
              <a:gs pos="100000">
                <a:srgbClr val="FF0000"/>
              </a:gs>
            </a:gsLst>
            <a:lin ang="2700000" scaled="1"/>
          </a:gradFill>
          <a:ln w="9525">
            <a:solidFill>
              <a:schemeClr val="tx1"/>
            </a:solidFill>
            <a:round/>
            <a:headEnd/>
            <a:tailEnd/>
          </a:ln>
        </p:spPr>
        <p:txBody>
          <a:bodyPr wrap="none" anchor="ctr"/>
          <a:lstStyle/>
          <a:p>
            <a:pPr algn="ctr"/>
            <a:r>
              <a:rPr lang="en-US" sz="2400"/>
              <a:t>O</a:t>
            </a:r>
          </a:p>
        </p:txBody>
      </p:sp>
      <p:sp>
        <p:nvSpPr>
          <p:cNvPr id="49161" name="Text Box 13"/>
          <p:cNvSpPr txBox="1">
            <a:spLocks noChangeArrowheads="1"/>
          </p:cNvSpPr>
          <p:nvPr/>
        </p:nvSpPr>
        <p:spPr bwMode="auto">
          <a:xfrm>
            <a:off x="1736725" y="1905000"/>
            <a:ext cx="3076575" cy="396875"/>
          </a:xfrm>
          <a:prstGeom prst="rect">
            <a:avLst/>
          </a:prstGeom>
          <a:noFill/>
          <a:ln w="9525">
            <a:noFill/>
            <a:miter lim="800000"/>
            <a:headEnd/>
            <a:tailEnd/>
          </a:ln>
        </p:spPr>
        <p:txBody>
          <a:bodyPr wrap="none">
            <a:spAutoFit/>
          </a:bodyPr>
          <a:lstStyle/>
          <a:p>
            <a:r>
              <a:rPr lang="en-US" sz="2000" b="1"/>
              <a:t>Decomposition reaction</a:t>
            </a:r>
          </a:p>
        </p:txBody>
      </p:sp>
      <p:sp>
        <p:nvSpPr>
          <p:cNvPr id="49162" name="Text Box 14"/>
          <p:cNvSpPr txBox="1">
            <a:spLocks noChangeArrowheads="1"/>
          </p:cNvSpPr>
          <p:nvPr/>
        </p:nvSpPr>
        <p:spPr bwMode="auto">
          <a:xfrm>
            <a:off x="3108325" y="2351088"/>
            <a:ext cx="952500" cy="457200"/>
          </a:xfrm>
          <a:prstGeom prst="rect">
            <a:avLst/>
          </a:prstGeom>
          <a:noFill/>
          <a:ln w="9525">
            <a:noFill/>
            <a:miter lim="800000"/>
            <a:headEnd/>
            <a:tailEnd/>
          </a:ln>
        </p:spPr>
        <p:txBody>
          <a:bodyPr wrap="none">
            <a:spAutoFit/>
          </a:bodyPr>
          <a:lstStyle/>
          <a:p>
            <a:r>
              <a:rPr lang="en-US" sz="2000"/>
              <a:t>2 H</a:t>
            </a:r>
            <a:r>
              <a:rPr lang="en-US" sz="2000" baseline="-25000"/>
              <a:t>2</a:t>
            </a:r>
            <a:r>
              <a:rPr lang="en-US" sz="2000"/>
              <a:t>O</a:t>
            </a:r>
            <a:r>
              <a:rPr lang="en-US" sz="2400"/>
              <a:t> </a:t>
            </a:r>
          </a:p>
        </p:txBody>
      </p:sp>
      <p:sp>
        <p:nvSpPr>
          <p:cNvPr id="49163" name="Text Box 15"/>
          <p:cNvSpPr txBox="1">
            <a:spLocks noChangeArrowheads="1"/>
          </p:cNvSpPr>
          <p:nvPr/>
        </p:nvSpPr>
        <p:spPr bwMode="auto">
          <a:xfrm>
            <a:off x="5241925" y="2427288"/>
            <a:ext cx="671513" cy="396875"/>
          </a:xfrm>
          <a:prstGeom prst="rect">
            <a:avLst/>
          </a:prstGeom>
          <a:noFill/>
          <a:ln w="9525">
            <a:noFill/>
            <a:miter lim="800000"/>
            <a:headEnd/>
            <a:tailEnd/>
          </a:ln>
        </p:spPr>
        <p:txBody>
          <a:bodyPr wrap="none">
            <a:spAutoFit/>
          </a:bodyPr>
          <a:lstStyle/>
          <a:p>
            <a:r>
              <a:rPr lang="en-US" sz="2000"/>
              <a:t>2 H</a:t>
            </a:r>
            <a:r>
              <a:rPr lang="en-US" sz="2000" baseline="-25000"/>
              <a:t>2</a:t>
            </a:r>
          </a:p>
        </p:txBody>
      </p:sp>
      <p:sp>
        <p:nvSpPr>
          <p:cNvPr id="49164" name="Text Box 16"/>
          <p:cNvSpPr txBox="1">
            <a:spLocks noChangeArrowheads="1"/>
          </p:cNvSpPr>
          <p:nvPr/>
        </p:nvSpPr>
        <p:spPr bwMode="auto">
          <a:xfrm>
            <a:off x="7070725" y="2427288"/>
            <a:ext cx="473075" cy="396875"/>
          </a:xfrm>
          <a:prstGeom prst="rect">
            <a:avLst/>
          </a:prstGeom>
          <a:noFill/>
          <a:ln w="9525">
            <a:noFill/>
            <a:miter lim="800000"/>
            <a:headEnd/>
            <a:tailEnd/>
          </a:ln>
        </p:spPr>
        <p:txBody>
          <a:bodyPr wrap="none">
            <a:spAutoFit/>
          </a:bodyPr>
          <a:lstStyle/>
          <a:p>
            <a:r>
              <a:rPr lang="en-US" sz="2000"/>
              <a:t>O</a:t>
            </a:r>
            <a:r>
              <a:rPr lang="en-US" sz="2000" baseline="-25000"/>
              <a:t>2</a:t>
            </a:r>
          </a:p>
        </p:txBody>
      </p:sp>
      <p:sp>
        <p:nvSpPr>
          <p:cNvPr id="492561" name="Text Box 17"/>
          <p:cNvSpPr txBox="1">
            <a:spLocks noChangeArrowheads="1"/>
          </p:cNvSpPr>
          <p:nvPr/>
        </p:nvSpPr>
        <p:spPr bwMode="auto">
          <a:xfrm>
            <a:off x="1812925" y="5551488"/>
            <a:ext cx="2354263" cy="396875"/>
          </a:xfrm>
          <a:prstGeom prst="rect">
            <a:avLst/>
          </a:prstGeom>
          <a:noFill/>
          <a:ln w="9525">
            <a:noFill/>
            <a:miter lim="800000"/>
            <a:headEnd/>
            <a:tailEnd/>
          </a:ln>
        </p:spPr>
        <p:txBody>
          <a:bodyPr wrap="none">
            <a:spAutoFit/>
          </a:bodyPr>
          <a:lstStyle/>
          <a:p>
            <a:r>
              <a:rPr lang="en-US" sz="2000" b="1"/>
              <a:t>General form:  AB</a:t>
            </a:r>
          </a:p>
        </p:txBody>
      </p:sp>
      <p:sp>
        <p:nvSpPr>
          <p:cNvPr id="492562" name="Text Box 18"/>
          <p:cNvSpPr txBox="1">
            <a:spLocks noChangeArrowheads="1"/>
          </p:cNvSpPr>
          <p:nvPr/>
        </p:nvSpPr>
        <p:spPr bwMode="auto">
          <a:xfrm>
            <a:off x="5394325" y="5551488"/>
            <a:ext cx="438150" cy="396875"/>
          </a:xfrm>
          <a:prstGeom prst="rect">
            <a:avLst/>
          </a:prstGeom>
          <a:noFill/>
          <a:ln w="9525">
            <a:noFill/>
            <a:miter lim="800000"/>
            <a:headEnd/>
            <a:tailEnd/>
          </a:ln>
        </p:spPr>
        <p:txBody>
          <a:bodyPr wrap="none">
            <a:spAutoFit/>
          </a:bodyPr>
          <a:lstStyle/>
          <a:p>
            <a:r>
              <a:rPr lang="en-US" sz="2000" b="1"/>
              <a:t>A </a:t>
            </a:r>
          </a:p>
        </p:txBody>
      </p:sp>
      <p:sp>
        <p:nvSpPr>
          <p:cNvPr id="492563" name="Text Box 19"/>
          <p:cNvSpPr txBox="1">
            <a:spLocks noChangeArrowheads="1"/>
          </p:cNvSpPr>
          <p:nvPr/>
        </p:nvSpPr>
        <p:spPr bwMode="auto">
          <a:xfrm>
            <a:off x="6994525" y="5551488"/>
            <a:ext cx="368300" cy="396875"/>
          </a:xfrm>
          <a:prstGeom prst="rect">
            <a:avLst/>
          </a:prstGeom>
          <a:noFill/>
          <a:ln w="9525">
            <a:noFill/>
            <a:miter lim="800000"/>
            <a:headEnd/>
            <a:tailEnd/>
          </a:ln>
        </p:spPr>
        <p:txBody>
          <a:bodyPr wrap="none">
            <a:spAutoFit/>
          </a:bodyPr>
          <a:lstStyle/>
          <a:p>
            <a:r>
              <a:rPr lang="en-US" sz="2000" b="1"/>
              <a:t>B</a:t>
            </a:r>
          </a:p>
        </p:txBody>
      </p:sp>
      <p:sp>
        <p:nvSpPr>
          <p:cNvPr id="49168" name="Text Box 20"/>
          <p:cNvSpPr txBox="1">
            <a:spLocks noChangeArrowheads="1"/>
          </p:cNvSpPr>
          <p:nvPr/>
        </p:nvSpPr>
        <p:spPr bwMode="auto">
          <a:xfrm>
            <a:off x="6232525" y="2351088"/>
            <a:ext cx="361950" cy="457200"/>
          </a:xfrm>
          <a:prstGeom prst="rect">
            <a:avLst/>
          </a:prstGeom>
          <a:noFill/>
          <a:ln w="9525">
            <a:noFill/>
            <a:miter lim="800000"/>
            <a:headEnd/>
            <a:tailEnd/>
          </a:ln>
        </p:spPr>
        <p:txBody>
          <a:bodyPr wrap="none">
            <a:spAutoFit/>
          </a:bodyPr>
          <a:lstStyle/>
          <a:p>
            <a:r>
              <a:rPr lang="en-US" sz="2400" b="1"/>
              <a:t>+</a:t>
            </a:r>
          </a:p>
        </p:txBody>
      </p:sp>
      <p:sp>
        <p:nvSpPr>
          <p:cNvPr id="492565" name="Rectangle 21"/>
          <p:cNvSpPr>
            <a:spLocks noChangeArrowheads="1"/>
          </p:cNvSpPr>
          <p:nvPr/>
        </p:nvSpPr>
        <p:spPr bwMode="auto">
          <a:xfrm>
            <a:off x="6267450" y="3951288"/>
            <a:ext cx="361950" cy="457200"/>
          </a:xfrm>
          <a:prstGeom prst="rect">
            <a:avLst/>
          </a:prstGeom>
          <a:noFill/>
          <a:ln w="9525">
            <a:noFill/>
            <a:miter lim="800000"/>
            <a:headEnd/>
            <a:tailEnd/>
          </a:ln>
        </p:spPr>
        <p:txBody>
          <a:bodyPr wrap="none">
            <a:spAutoFit/>
          </a:bodyPr>
          <a:lstStyle/>
          <a:p>
            <a:r>
              <a:rPr lang="en-US" sz="2400" b="1"/>
              <a:t>+</a:t>
            </a:r>
          </a:p>
        </p:txBody>
      </p:sp>
      <p:sp>
        <p:nvSpPr>
          <p:cNvPr id="492566" name="Rectangle 22"/>
          <p:cNvSpPr>
            <a:spLocks noChangeArrowheads="1"/>
          </p:cNvSpPr>
          <p:nvPr/>
        </p:nvSpPr>
        <p:spPr bwMode="auto">
          <a:xfrm>
            <a:off x="6248400" y="5551488"/>
            <a:ext cx="361950" cy="457200"/>
          </a:xfrm>
          <a:prstGeom prst="rect">
            <a:avLst/>
          </a:prstGeom>
          <a:noFill/>
          <a:ln w="9525">
            <a:noFill/>
            <a:miter lim="800000"/>
            <a:headEnd/>
            <a:tailEnd/>
          </a:ln>
        </p:spPr>
        <p:txBody>
          <a:bodyPr wrap="none">
            <a:spAutoFit/>
          </a:bodyPr>
          <a:lstStyle/>
          <a:p>
            <a:r>
              <a:rPr lang="en-US" sz="2400" b="1"/>
              <a:t>+</a:t>
            </a:r>
          </a:p>
        </p:txBody>
      </p:sp>
      <p:sp>
        <p:nvSpPr>
          <p:cNvPr id="492567" name="Text Box 23"/>
          <p:cNvSpPr txBox="1">
            <a:spLocks noChangeArrowheads="1"/>
          </p:cNvSpPr>
          <p:nvPr/>
        </p:nvSpPr>
        <p:spPr bwMode="auto">
          <a:xfrm>
            <a:off x="2879725" y="6008688"/>
            <a:ext cx="1370013" cy="396875"/>
          </a:xfrm>
          <a:prstGeom prst="rect">
            <a:avLst/>
          </a:prstGeom>
          <a:noFill/>
          <a:ln w="9525">
            <a:noFill/>
            <a:miter lim="800000"/>
            <a:headEnd/>
            <a:tailEnd/>
          </a:ln>
        </p:spPr>
        <p:txBody>
          <a:bodyPr wrap="none">
            <a:spAutoFit/>
          </a:bodyPr>
          <a:lstStyle/>
          <a:p>
            <a:r>
              <a:rPr lang="en-US" sz="2000"/>
              <a:t>compound</a:t>
            </a:r>
          </a:p>
        </p:txBody>
      </p:sp>
      <p:sp>
        <p:nvSpPr>
          <p:cNvPr id="492568" name="Text Box 24"/>
          <p:cNvSpPr txBox="1">
            <a:spLocks noChangeArrowheads="1"/>
          </p:cNvSpPr>
          <p:nvPr/>
        </p:nvSpPr>
        <p:spPr bwMode="auto">
          <a:xfrm>
            <a:off x="5089525" y="6008688"/>
            <a:ext cx="2622550" cy="701675"/>
          </a:xfrm>
          <a:prstGeom prst="rect">
            <a:avLst/>
          </a:prstGeom>
          <a:noFill/>
          <a:ln w="9525">
            <a:noFill/>
            <a:miter lim="800000"/>
            <a:headEnd/>
            <a:tailEnd/>
          </a:ln>
        </p:spPr>
        <p:txBody>
          <a:bodyPr wrap="none">
            <a:spAutoFit/>
          </a:bodyPr>
          <a:lstStyle/>
          <a:p>
            <a:r>
              <a:rPr lang="en-US" sz="2000"/>
              <a:t>two or more elements</a:t>
            </a:r>
          </a:p>
          <a:p>
            <a:r>
              <a:rPr lang="en-US" sz="2000"/>
              <a:t>    or compounds</a:t>
            </a:r>
          </a:p>
        </p:txBody>
      </p:sp>
      <p:sp>
        <p:nvSpPr>
          <p:cNvPr id="49173" name="Line 25"/>
          <p:cNvSpPr>
            <a:spLocks noChangeShapeType="1"/>
          </p:cNvSpPr>
          <p:nvPr/>
        </p:nvSpPr>
        <p:spPr bwMode="auto">
          <a:xfrm>
            <a:off x="4267200" y="2655888"/>
            <a:ext cx="609600" cy="0"/>
          </a:xfrm>
          <a:prstGeom prst="line">
            <a:avLst/>
          </a:prstGeom>
          <a:noFill/>
          <a:ln w="9525">
            <a:solidFill>
              <a:schemeClr val="tx1"/>
            </a:solidFill>
            <a:round/>
            <a:headEnd/>
            <a:tailEnd type="triangle" w="med" len="med"/>
          </a:ln>
        </p:spPr>
        <p:txBody>
          <a:bodyPr/>
          <a:lstStyle/>
          <a:p>
            <a:endParaRPr lang="en-US"/>
          </a:p>
        </p:txBody>
      </p:sp>
      <p:sp>
        <p:nvSpPr>
          <p:cNvPr id="49174" name="Line 26"/>
          <p:cNvSpPr>
            <a:spLocks noChangeShapeType="1"/>
          </p:cNvSpPr>
          <p:nvPr/>
        </p:nvSpPr>
        <p:spPr bwMode="auto">
          <a:xfrm>
            <a:off x="4267200" y="4179888"/>
            <a:ext cx="609600" cy="0"/>
          </a:xfrm>
          <a:prstGeom prst="line">
            <a:avLst/>
          </a:prstGeom>
          <a:noFill/>
          <a:ln w="9525">
            <a:solidFill>
              <a:schemeClr val="tx1"/>
            </a:solidFill>
            <a:round/>
            <a:headEnd/>
            <a:tailEnd type="triangle" w="med" len="med"/>
          </a:ln>
        </p:spPr>
        <p:txBody>
          <a:bodyPr/>
          <a:lstStyle/>
          <a:p>
            <a:endParaRPr lang="en-US"/>
          </a:p>
        </p:txBody>
      </p:sp>
      <p:sp>
        <p:nvSpPr>
          <p:cNvPr id="492571" name="Line 27"/>
          <p:cNvSpPr>
            <a:spLocks noChangeShapeType="1"/>
          </p:cNvSpPr>
          <p:nvPr/>
        </p:nvSpPr>
        <p:spPr bwMode="auto">
          <a:xfrm>
            <a:off x="4267200" y="5703888"/>
            <a:ext cx="609600" cy="0"/>
          </a:xfrm>
          <a:prstGeom prst="line">
            <a:avLst/>
          </a:prstGeom>
          <a:noFill/>
          <a:ln w="9525">
            <a:solidFill>
              <a:schemeClr val="tx1"/>
            </a:solidFill>
            <a:round/>
            <a:headEnd/>
            <a:tailEnd type="triangle" w="med" len="med"/>
          </a:ln>
        </p:spPr>
        <p:txBody>
          <a:bodyPr/>
          <a:lstStyle/>
          <a:p>
            <a:endParaRPr lang="en-US"/>
          </a:p>
        </p:txBody>
      </p:sp>
      <p:sp>
        <p:nvSpPr>
          <p:cNvPr id="49176" name="AutoShape 28">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492573" name="Oval 29"/>
          <p:cNvSpPr>
            <a:spLocks noChangeArrowheads="1"/>
          </p:cNvSpPr>
          <p:nvPr/>
        </p:nvSpPr>
        <p:spPr bwMode="auto">
          <a:xfrm>
            <a:off x="3276600" y="4343400"/>
            <a:ext cx="762000" cy="762000"/>
          </a:xfrm>
          <a:prstGeom prst="ellipse">
            <a:avLst/>
          </a:prstGeom>
          <a:gradFill rotWithShape="0">
            <a:gsLst>
              <a:gs pos="0">
                <a:srgbClr val="FF9191"/>
              </a:gs>
              <a:gs pos="100000">
                <a:srgbClr val="FF0000"/>
              </a:gs>
            </a:gsLst>
            <a:lin ang="2700000" scaled="1"/>
          </a:gradFill>
          <a:ln w="9525">
            <a:solidFill>
              <a:schemeClr val="tx1"/>
            </a:solidFill>
            <a:round/>
            <a:headEnd/>
            <a:tailEnd/>
          </a:ln>
        </p:spPr>
        <p:txBody>
          <a:bodyPr wrap="none" anchor="ctr"/>
          <a:lstStyle/>
          <a:p>
            <a:pPr algn="ctr"/>
            <a:r>
              <a:rPr lang="en-US" sz="2400"/>
              <a:t>O</a:t>
            </a:r>
          </a:p>
        </p:txBody>
      </p:sp>
      <p:sp>
        <p:nvSpPr>
          <p:cNvPr id="492574" name="Oval 30"/>
          <p:cNvSpPr>
            <a:spLocks noChangeArrowheads="1"/>
          </p:cNvSpPr>
          <p:nvPr/>
        </p:nvSpPr>
        <p:spPr bwMode="auto">
          <a:xfrm>
            <a:off x="3276600" y="4343400"/>
            <a:ext cx="762000" cy="762000"/>
          </a:xfrm>
          <a:prstGeom prst="ellipse">
            <a:avLst/>
          </a:prstGeom>
          <a:gradFill rotWithShape="0">
            <a:gsLst>
              <a:gs pos="0">
                <a:srgbClr val="FF9191"/>
              </a:gs>
              <a:gs pos="100000">
                <a:srgbClr val="FF0000"/>
              </a:gs>
            </a:gsLst>
            <a:lin ang="2700000" scaled="1"/>
          </a:gradFill>
          <a:ln w="9525">
            <a:solidFill>
              <a:schemeClr val="tx1"/>
            </a:solidFill>
            <a:round/>
            <a:headEnd/>
            <a:tailEnd/>
          </a:ln>
        </p:spPr>
        <p:txBody>
          <a:bodyPr wrap="none" anchor="ctr"/>
          <a:lstStyle/>
          <a:p>
            <a:pPr algn="ctr"/>
            <a:r>
              <a:rPr lang="en-US" sz="2400"/>
              <a:t>O</a:t>
            </a:r>
          </a:p>
        </p:txBody>
      </p:sp>
      <p:sp>
        <p:nvSpPr>
          <p:cNvPr id="492575" name="Oval 31"/>
          <p:cNvSpPr>
            <a:spLocks noChangeArrowheads="1"/>
          </p:cNvSpPr>
          <p:nvPr/>
        </p:nvSpPr>
        <p:spPr bwMode="auto">
          <a:xfrm>
            <a:off x="3276600" y="3124200"/>
            <a:ext cx="762000" cy="762000"/>
          </a:xfrm>
          <a:prstGeom prst="ellipse">
            <a:avLst/>
          </a:prstGeom>
          <a:gradFill rotWithShape="0">
            <a:gsLst>
              <a:gs pos="0">
                <a:srgbClr val="FF9191"/>
              </a:gs>
              <a:gs pos="100000">
                <a:srgbClr val="FF0000"/>
              </a:gs>
            </a:gsLst>
            <a:lin ang="2700000" scaled="1"/>
          </a:gradFill>
          <a:ln w="9525">
            <a:solidFill>
              <a:schemeClr val="tx1"/>
            </a:solidFill>
            <a:round/>
            <a:headEnd/>
            <a:tailEnd/>
          </a:ln>
        </p:spPr>
        <p:txBody>
          <a:bodyPr wrap="none" anchor="ctr"/>
          <a:lstStyle/>
          <a:p>
            <a:pPr algn="ctr"/>
            <a:r>
              <a:rPr lang="en-US" sz="2400"/>
              <a: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0"/>
                            </p:stCondLst>
                            <p:childTnLst>
                              <p:par>
                                <p:cTn id="5" presetID="9" presetClass="emph" presetSubtype="0" nodeType="withEffect">
                                  <p:stCondLst>
                                    <p:cond delay="200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1.66667E-6 -1.48148E-6 C 0.01475 -0.00254 0.02361 -0.00787 0.03593 -0.01875 C 0.0401 -0.02245 0.05729 -0.02916 0.0625 -0.03125 C 0.07013 -0.03426 0.07812 -0.03541 0.08593 -0.0375 C 0.08802 -0.03796 0.0901 -0.03865 0.09218 -0.03958 C 0.09531 -0.04074 0.10156 -0.04375 0.10156 -0.04375 C 0.11406 -0.04305 0.12656 -0.04328 0.13906 -0.04166 C 0.14236 -0.0412 0.14843 -0.0375 0.14843 -0.0375 C 0.14947 -0.03541 0.15017 -0.03287 0.15156 -0.03125 C 0.15277 -0.02986 0.15503 -0.03078 0.15625 -0.02916 C 0.15885 -0.02569 0.1625 -0.01666 0.1625 -0.01666 " pathEditMode="relative" ptsTypes="ffffffffffA">
                                      <p:cBhvr>
                                        <p:cTn id="11" dur="2000" fill="hold"/>
                                        <p:tgtEl>
                                          <p:spTgt spid="492555"/>
                                        </p:tgtEl>
                                        <p:attrNameLst>
                                          <p:attrName>ppt_x</p:attrName>
                                          <p:attrName>ppt_y</p:attrName>
                                        </p:attrNameLst>
                                      </p:cBhvr>
                                    </p:animMotion>
                                  </p:childTnLst>
                                </p:cTn>
                              </p:par>
                              <p:par>
                                <p:cTn id="12" presetID="0" presetClass="path" presetSubtype="0" accel="50000" decel="50000" fill="hold" grpId="0" nodeType="withEffect">
                                  <p:stCondLst>
                                    <p:cond delay="0"/>
                                  </p:stCondLst>
                                  <p:childTnLst>
                                    <p:animMotion origin="layout" path="M 5.55112E-17 -1.85185E-6 C 0.02014 -0.00069 0.04028 -0.00092 0.06042 -0.00208 C 0.06771 -0.00254 0.07465 -0.00764 0.0816 -0.00972 C 0.08993 -0.01204 0.09826 -0.01273 0.10625 -0.01551 C 0.11979 -0.02037 0.1316 -0.03264 0.14549 -0.0368 C 0.15087 -0.04653 0.14705 -0.0412 0.15851 -0.05023 C 0.16024 -0.05162 0.16181 -0.05278 0.16337 -0.05416 C 0.1651 -0.05555 0.1684 -0.0581 0.1684 -0.05787 C 0.16944 -0.05995 0.17083 -0.06157 0.1717 -0.06389 C 0.17257 -0.0662 0.17205 -0.06944 0.17326 -0.07153 C 0.17917 -0.08171 0.17813 -0.07454 0.17813 -0.07153 " pathEditMode="relative" rAng="0" ptsTypes="ffffffffffA">
                                      <p:cBhvr>
                                        <p:cTn id="13" dur="2000" fill="hold"/>
                                        <p:tgtEl>
                                          <p:spTgt spid="492554"/>
                                        </p:tgtEl>
                                        <p:attrNameLst>
                                          <p:attrName>ppt_x</p:attrName>
                                          <p:attrName>ppt_y</p:attrName>
                                        </p:attrNameLst>
                                      </p:cBhvr>
                                      <p:rCtr x="9000" y="-4100"/>
                                    </p:animMotion>
                                  </p:childTnLst>
                                </p:cTn>
                              </p:par>
                            </p:childTnLst>
                          </p:cTn>
                        </p:par>
                        <p:par>
                          <p:cTn id="14" fill="hold">
                            <p:stCondLst>
                              <p:cond delay="2000"/>
                            </p:stCondLst>
                            <p:childTnLst>
                              <p:par>
                                <p:cTn id="15" presetID="10" presetClass="entr" presetSubtype="0" fill="hold" grpId="0" nodeType="afterEffect">
                                  <p:stCondLst>
                                    <p:cond delay="1500"/>
                                  </p:stCondLst>
                                  <p:childTnLst>
                                    <p:set>
                                      <p:cBhvr>
                                        <p:cTn id="16" dur="1" fill="hold">
                                          <p:stCondLst>
                                            <p:cond delay="0"/>
                                          </p:stCondLst>
                                        </p:cTn>
                                        <p:tgtEl>
                                          <p:spTgt spid="492565"/>
                                        </p:tgtEl>
                                        <p:attrNameLst>
                                          <p:attrName>style.visibility</p:attrName>
                                        </p:attrNameLst>
                                      </p:cBhvr>
                                      <p:to>
                                        <p:strVal val="visible"/>
                                      </p:to>
                                    </p:set>
                                    <p:animEffect transition="in" filter="fade">
                                      <p:cBhvr>
                                        <p:cTn id="17" dur="2000"/>
                                        <p:tgtEl>
                                          <p:spTgt spid="492565"/>
                                        </p:tgtEl>
                                      </p:cBhvr>
                                    </p:animEffect>
                                  </p:childTnLst>
                                </p:cTn>
                              </p:par>
                              <p:par>
                                <p:cTn id="18" presetID="0" presetClass="path" presetSubtype="0" accel="50000" decel="50000" fill="hold" grpId="0" nodeType="withEffect">
                                  <p:stCondLst>
                                    <p:cond delay="0"/>
                                  </p:stCondLst>
                                  <p:childTnLst>
                                    <p:animMotion origin="layout" path="M 2.5E-6 1.11111E-6 C 0.0151 0.00671 0.02934 0.01227 0.04531 0.01458 C 0.05677 0.01852 0.0658 0.02593 0.07656 0.03125 C 0.09896 0.04236 0.12517 0.04282 0.14844 0.04583 C 0.20312 0.04514 0.2585 0.05278 0.3125 0.04167 C 0.31649 0.04074 0.35382 0.02662 0.35781 0.02292 C 0.36528 0.0162 0.36076 0.01944 0.37187 0.01458 C 0.375 0.01319 0.38125 0.01042 0.38125 0.01042 C 0.38281 0.00833 0.3842 0.00602 0.38594 0.00417 C 0.38732 0.00255 0.38941 0.00185 0.39062 1.11111E-6 C 0.39166 -0.00162 0.39219 -0.00625 0.39219 -0.00625 " pathEditMode="relative" ptsTypes="ffffffffffA">
                                      <p:cBhvr>
                                        <p:cTn id="19" dur="2000" fill="hold"/>
                                        <p:tgtEl>
                                          <p:spTgt spid="492575"/>
                                        </p:tgtEl>
                                        <p:attrNameLst>
                                          <p:attrName>ppt_x</p:attrName>
                                          <p:attrName>ppt_y</p:attrName>
                                        </p:attrNameLst>
                                      </p:cBhvr>
                                    </p:animMotion>
                                  </p:childTnLst>
                                </p:cTn>
                              </p:par>
                              <p:par>
                                <p:cTn id="20" presetID="9" presetClass="emph" presetSubtype="0" grpId="0" nodeType="withEffect">
                                  <p:stCondLst>
                                    <p:cond delay="0"/>
                                  </p:stCondLst>
                                  <p:childTnLst>
                                    <p:set>
                                      <p:cBhvr rctx="PPT">
                                        <p:cTn id="21" dur="indefinite"/>
                                        <p:tgtEl>
                                          <p:spTgt spid="492556"/>
                                        </p:tgtEl>
                                        <p:attrNameLst>
                                          <p:attrName>style.opacity</p:attrName>
                                        </p:attrNameLst>
                                      </p:cBhvr>
                                      <p:to>
                                        <p:strVal val="0.5"/>
                                      </p:to>
                                    </p:set>
                                    <p:animEffect filter="image" prLst="opacity: 0.5">
                                      <p:cBhvr rctx="IE">
                                        <p:cTn id="22" dur="indefinite"/>
                                        <p:tgtEl>
                                          <p:spTgt spid="492556"/>
                                        </p:tgtEl>
                                      </p:cBhvr>
                                    </p:animEffect>
                                  </p:childTnLst>
                                </p:cTn>
                              </p:par>
                              <p:par>
                                <p:cTn id="23" presetID="9" presetClass="emph" presetSubtype="0" grpId="0" nodeType="withEffect">
                                  <p:stCondLst>
                                    <p:cond delay="0"/>
                                  </p:stCondLst>
                                  <p:childTnLst>
                                    <p:set>
                                      <p:cBhvr rctx="PPT">
                                        <p:cTn id="24" dur="indefinite"/>
                                        <p:tgtEl>
                                          <p:spTgt spid="492573"/>
                                        </p:tgtEl>
                                        <p:attrNameLst>
                                          <p:attrName>style.opacity</p:attrName>
                                        </p:attrNameLst>
                                      </p:cBhvr>
                                      <p:to>
                                        <p:strVal val="0.5"/>
                                      </p:to>
                                    </p:set>
                                    <p:animEffect filter="image" prLst="opacity: 0.5">
                                      <p:cBhvr rctx="IE">
                                        <p:cTn id="25" dur="indefinite"/>
                                        <p:tgtEl>
                                          <p:spTgt spid="492573"/>
                                        </p:tgtEl>
                                      </p:cBhvr>
                                    </p:animEffect>
                                  </p:childTnLst>
                                </p:cTn>
                              </p:par>
                            </p:childTnLst>
                          </p:cTn>
                        </p:par>
                        <p:par>
                          <p:cTn id="26" fill="hold">
                            <p:stCondLst>
                              <p:cond delay="5500"/>
                            </p:stCondLst>
                            <p:childTnLst>
                              <p:par>
                                <p:cTn id="27" presetID="0" presetClass="path" presetSubtype="0" accel="50000" decel="50000" fill="hold" grpId="0" nodeType="afterEffect">
                                  <p:stCondLst>
                                    <p:cond delay="0"/>
                                  </p:stCondLst>
                                  <p:childTnLst>
                                    <p:animMotion origin="layout" path="M 0 -4.44444E-6 C 0.01042 0.0007 0.02101 0.0007 0.0316 0.00209 C 0.05226 0.00463 0.07222 0.01737 0.09167 0.02408 C 0.10694 0.02963 0.12361 0.03125 0.13924 0.03542 C 0.15122 0.03843 0.16337 0.04514 0.17552 0.04653 C 0.18455 0.04769 0.19358 0.04792 0.20243 0.04862 C 0.24896 0.04792 0.29531 0.04792 0.34184 0.04653 C 0.35052 0.0463 0.36007 0.03588 0.36875 0.03357 C 0.37188 0.03102 0.375 0.02848 0.37813 0.02616 C 0.39948 0.0095 0.37934 0.01829 0.39236 0.0132 C 0.3967 0.00579 0.40087 -0.00185 0.40503 -0.00925 C 0.40694 -0.0125 0.40833 -0.02037 0.40833 -0.02013 C 0.40764 -0.03564 0.40781 -0.05138 0.4066 -0.06666 C 0.40625 -0.0706 0.40347 -0.07384 0.40347 -0.07777 C 0.40347 -0.08356 0.40347 -0.08912 0.40347 -0.09444 " pathEditMode="relative" rAng="0" ptsTypes="ffffffffffffffA">
                                      <p:cBhvr>
                                        <p:cTn id="28" dur="2000" fill="hold"/>
                                        <p:tgtEl>
                                          <p:spTgt spid="492574"/>
                                        </p:tgtEl>
                                        <p:attrNameLst>
                                          <p:attrName>ppt_x</p:attrName>
                                          <p:attrName>ppt_y</p:attrName>
                                        </p:attrNameLst>
                                      </p:cBhvr>
                                      <p:rCtr x="20400" y="-2300"/>
                                    </p:animMotion>
                                  </p:childTnLst>
                                </p:cTn>
                              </p:par>
                              <p:par>
                                <p:cTn id="29" presetID="0" presetClass="path" presetSubtype="0" accel="50000" decel="50000" fill="hold" grpId="0" nodeType="withEffect">
                                  <p:stCondLst>
                                    <p:cond delay="0"/>
                                  </p:stCondLst>
                                  <p:childTnLst>
                                    <p:animMotion origin="layout" path="M -8.33333E-7 -3.7037E-7 C 0.13142 -0.00231 0.0934 0.0338 0.13281 -0.01875 C 0.13611 -0.03194 0.13264 -0.03125 0.1375 -0.03125 " pathEditMode="relative" ptsTypes="ffA">
                                      <p:cBhvr>
                                        <p:cTn id="30" dur="2000" fill="hold"/>
                                        <p:tgtEl>
                                          <p:spTgt spid="492553"/>
                                        </p:tgtEl>
                                        <p:attrNameLst>
                                          <p:attrName>ppt_x</p:attrName>
                                          <p:attrName>ppt_y</p:attrName>
                                        </p:attrNameLst>
                                      </p:cBhvr>
                                    </p:animMotion>
                                  </p:childTnLst>
                                </p:cTn>
                              </p:par>
                              <p:par>
                                <p:cTn id="31" presetID="0" presetClass="path" presetSubtype="0" accel="50000" decel="50000" fill="hold" grpId="0" nodeType="withEffect">
                                  <p:stCondLst>
                                    <p:cond delay="0"/>
                                  </p:stCondLst>
                                  <p:childTnLst>
                                    <p:animMotion origin="layout" path="M 3.33333E-6 0.00093 C 0.09531 -0.00069 0.09652 0.00556 0.1559 -0.0125 C 0.16423 -0.01852 0.16753 -0.02755 0.17396 -0.03727 C 0.17882 -0.0588 0.17916 -0.0537 0.17534 -0.08634 C 0.175 -0.08912 0.17239 -0.09282 0.17239 -0.09282 " pathEditMode="relative" rAng="0" ptsTypes="ffffA">
                                      <p:cBhvr>
                                        <p:cTn id="32" dur="2000" fill="hold"/>
                                        <p:tgtEl>
                                          <p:spTgt spid="492552"/>
                                        </p:tgtEl>
                                        <p:attrNameLst>
                                          <p:attrName>ppt_x</p:attrName>
                                          <p:attrName>ppt_y</p:attrName>
                                        </p:attrNameLst>
                                      </p:cBhvr>
                                      <p:rCtr x="9000" y="-4500"/>
                                    </p:animMotion>
                                  </p:childTnLst>
                                </p:cTn>
                              </p:par>
                            </p:childTnLst>
                          </p:cTn>
                        </p:par>
                        <p:par>
                          <p:cTn id="33" fill="hold">
                            <p:stCondLst>
                              <p:cond delay="7500"/>
                            </p:stCondLst>
                            <p:childTnLst>
                              <p:par>
                                <p:cTn id="34" presetID="1" presetClass="entr" presetSubtype="0" fill="hold" grpId="0" nodeType="afterEffect">
                                  <p:stCondLst>
                                    <p:cond delay="0"/>
                                  </p:stCondLst>
                                  <p:childTnLst>
                                    <p:set>
                                      <p:cBhvr>
                                        <p:cTn id="35" dur="1" fill="hold">
                                          <p:stCondLst>
                                            <p:cond delay="499"/>
                                          </p:stCondLst>
                                        </p:cTn>
                                        <p:tgtEl>
                                          <p:spTgt spid="492561"/>
                                        </p:tgtEl>
                                        <p:attrNameLst>
                                          <p:attrName>style.visibility</p:attrName>
                                        </p:attrNameLst>
                                      </p:cBhvr>
                                      <p:to>
                                        <p:strVal val="visible"/>
                                      </p:to>
                                    </p:set>
                                  </p:childTnLst>
                                </p:cTn>
                              </p:par>
                            </p:childTnLst>
                          </p:cTn>
                        </p:par>
                        <p:par>
                          <p:cTn id="36" fill="hold">
                            <p:stCondLst>
                              <p:cond delay="8000"/>
                            </p:stCondLst>
                            <p:childTnLst>
                              <p:par>
                                <p:cTn id="37" presetID="1" presetClass="entr" presetSubtype="0" fill="hold" grpId="0" nodeType="afterEffect">
                                  <p:stCondLst>
                                    <p:cond delay="0"/>
                                  </p:stCondLst>
                                  <p:childTnLst>
                                    <p:set>
                                      <p:cBhvr>
                                        <p:cTn id="38" dur="1" fill="hold">
                                          <p:stCondLst>
                                            <p:cond delay="499"/>
                                          </p:stCondLst>
                                        </p:cTn>
                                        <p:tgtEl>
                                          <p:spTgt spid="492571"/>
                                        </p:tgtEl>
                                        <p:attrNameLst>
                                          <p:attrName>style.visibility</p:attrName>
                                        </p:attrNameLst>
                                      </p:cBhvr>
                                      <p:to>
                                        <p:strVal val="visible"/>
                                      </p:to>
                                    </p:set>
                                  </p:childTnLst>
                                </p:cTn>
                              </p:par>
                            </p:childTnLst>
                          </p:cTn>
                        </p:par>
                        <p:par>
                          <p:cTn id="39" fill="hold">
                            <p:stCondLst>
                              <p:cond delay="8500"/>
                            </p:stCondLst>
                            <p:childTnLst>
                              <p:par>
                                <p:cTn id="40" presetID="1" presetClass="entr" presetSubtype="0" fill="hold" grpId="0" nodeType="afterEffect">
                                  <p:stCondLst>
                                    <p:cond delay="0"/>
                                  </p:stCondLst>
                                  <p:childTnLst>
                                    <p:set>
                                      <p:cBhvr>
                                        <p:cTn id="41" dur="1" fill="hold">
                                          <p:stCondLst>
                                            <p:cond delay="499"/>
                                          </p:stCondLst>
                                        </p:cTn>
                                        <p:tgtEl>
                                          <p:spTgt spid="492562"/>
                                        </p:tgtEl>
                                        <p:attrNameLst>
                                          <p:attrName>style.visibility</p:attrName>
                                        </p:attrNameLst>
                                      </p:cBhvr>
                                      <p:to>
                                        <p:strVal val="visible"/>
                                      </p:to>
                                    </p:set>
                                  </p:child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499"/>
                                          </p:stCondLst>
                                        </p:cTn>
                                        <p:tgtEl>
                                          <p:spTgt spid="492563"/>
                                        </p:tgtEl>
                                        <p:attrNameLst>
                                          <p:attrName>style.visibility</p:attrName>
                                        </p:attrNameLst>
                                      </p:cBhvr>
                                      <p:to>
                                        <p:strVal val="visible"/>
                                      </p:to>
                                    </p:set>
                                  </p:childTnLst>
                                </p:cTn>
                              </p:par>
                            </p:childTnLst>
                          </p:cTn>
                        </p:par>
                        <p:par>
                          <p:cTn id="45" fill="hold">
                            <p:stCondLst>
                              <p:cond delay="9500"/>
                            </p:stCondLst>
                            <p:childTnLst>
                              <p:par>
                                <p:cTn id="46" presetID="1" presetClass="entr" presetSubtype="0" fill="hold" grpId="0" nodeType="afterEffect">
                                  <p:stCondLst>
                                    <p:cond delay="0"/>
                                  </p:stCondLst>
                                  <p:childTnLst>
                                    <p:set>
                                      <p:cBhvr>
                                        <p:cTn id="47" dur="1" fill="hold">
                                          <p:stCondLst>
                                            <p:cond delay="499"/>
                                          </p:stCondLst>
                                        </p:cTn>
                                        <p:tgtEl>
                                          <p:spTgt spid="492566"/>
                                        </p:tgtEl>
                                        <p:attrNameLst>
                                          <p:attrName>style.visibility</p:attrName>
                                        </p:attrNameLst>
                                      </p:cBhvr>
                                      <p:to>
                                        <p:strVal val="visible"/>
                                      </p:to>
                                    </p:set>
                                  </p:childTnLst>
                                </p:cTn>
                              </p:par>
                            </p:childTnLst>
                          </p:cTn>
                        </p:par>
                        <p:par>
                          <p:cTn id="48" fill="hold">
                            <p:stCondLst>
                              <p:cond delay="10000"/>
                            </p:stCondLst>
                            <p:childTnLst>
                              <p:par>
                                <p:cTn id="49" presetID="9" presetClass="entr" presetSubtype="0" fill="hold" grpId="0" nodeType="afterEffect">
                                  <p:stCondLst>
                                    <p:cond delay="0"/>
                                  </p:stCondLst>
                                  <p:childTnLst>
                                    <p:set>
                                      <p:cBhvr>
                                        <p:cTn id="50" dur="1" fill="hold">
                                          <p:stCondLst>
                                            <p:cond delay="0"/>
                                          </p:stCondLst>
                                        </p:cTn>
                                        <p:tgtEl>
                                          <p:spTgt spid="492567"/>
                                        </p:tgtEl>
                                        <p:attrNameLst>
                                          <p:attrName>style.visibility</p:attrName>
                                        </p:attrNameLst>
                                      </p:cBhvr>
                                      <p:to>
                                        <p:strVal val="visible"/>
                                      </p:to>
                                    </p:set>
                                    <p:animEffect transition="in" filter="dissolve">
                                      <p:cBhvr>
                                        <p:cTn id="51" dur="500"/>
                                        <p:tgtEl>
                                          <p:spTgt spid="492567"/>
                                        </p:tgtEl>
                                      </p:cBhvr>
                                    </p:animEffect>
                                  </p:childTnLst>
                                </p:cTn>
                              </p:par>
                            </p:childTnLst>
                          </p:cTn>
                        </p:par>
                        <p:par>
                          <p:cTn id="52" fill="hold">
                            <p:stCondLst>
                              <p:cond delay="10500"/>
                            </p:stCondLst>
                            <p:childTnLst>
                              <p:par>
                                <p:cTn id="53" presetID="9" presetClass="entr" presetSubtype="0" fill="hold" grpId="0" nodeType="afterEffect">
                                  <p:stCondLst>
                                    <p:cond delay="0"/>
                                  </p:stCondLst>
                                  <p:childTnLst>
                                    <p:set>
                                      <p:cBhvr>
                                        <p:cTn id="54" dur="1" fill="hold">
                                          <p:stCondLst>
                                            <p:cond delay="0"/>
                                          </p:stCondLst>
                                        </p:cTn>
                                        <p:tgtEl>
                                          <p:spTgt spid="492568"/>
                                        </p:tgtEl>
                                        <p:attrNameLst>
                                          <p:attrName>style.visibility</p:attrName>
                                        </p:attrNameLst>
                                      </p:cBhvr>
                                      <p:to>
                                        <p:strVal val="visible"/>
                                      </p:to>
                                    </p:set>
                                    <p:animEffect transition="in" filter="dissolve">
                                      <p:cBhvr>
                                        <p:cTn id="55" dur="500"/>
                                        <p:tgtEl>
                                          <p:spTgt spid="492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52" grpId="0" animBg="1"/>
      <p:bldP spid="492553" grpId="0" animBg="1"/>
      <p:bldP spid="492554" grpId="0" animBg="1"/>
      <p:bldP spid="492555" grpId="0" animBg="1"/>
      <p:bldP spid="492556" grpId="0" animBg="1"/>
      <p:bldP spid="492561" grpId="0" autoUpdateAnimBg="0"/>
      <p:bldP spid="492562" grpId="0" autoUpdateAnimBg="0"/>
      <p:bldP spid="492563" grpId="0" autoUpdateAnimBg="0"/>
      <p:bldP spid="492565" grpId="0"/>
      <p:bldP spid="492566" grpId="0" autoUpdateAnimBg="0"/>
      <p:bldP spid="492567" grpId="0" autoUpdateAnimBg="0"/>
      <p:bldP spid="492568" grpId="0" autoUpdateAnimBg="0"/>
      <p:bldP spid="492571" grpId="0" animBg="1"/>
      <p:bldP spid="492573" grpId="0" animBg="1"/>
      <p:bldP spid="492574" grpId="0" animBg="1"/>
      <p:bldP spid="492575"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Decomposition Reaction</a:t>
            </a:r>
          </a:p>
        </p:txBody>
      </p:sp>
      <p:sp>
        <p:nvSpPr>
          <p:cNvPr id="50179" name="Oval 5"/>
          <p:cNvSpPr>
            <a:spLocks noChangeArrowheads="1"/>
          </p:cNvSpPr>
          <p:nvPr/>
        </p:nvSpPr>
        <p:spPr bwMode="auto">
          <a:xfrm>
            <a:off x="3276600" y="4332288"/>
            <a:ext cx="762000" cy="762000"/>
          </a:xfrm>
          <a:prstGeom prst="ellipse">
            <a:avLst/>
          </a:prstGeom>
          <a:gradFill rotWithShape="0">
            <a:gsLst>
              <a:gs pos="0">
                <a:srgbClr val="FF9191"/>
              </a:gs>
              <a:gs pos="100000">
                <a:srgbClr val="FF0000"/>
              </a:gs>
            </a:gsLst>
            <a:lin ang="2700000" scaled="1"/>
          </a:gradFill>
          <a:ln w="9525">
            <a:solidFill>
              <a:schemeClr val="tx1"/>
            </a:solidFill>
            <a:round/>
            <a:headEnd/>
            <a:tailEnd/>
          </a:ln>
        </p:spPr>
        <p:txBody>
          <a:bodyPr wrap="none" anchor="ctr"/>
          <a:lstStyle/>
          <a:p>
            <a:pPr algn="ctr"/>
            <a:r>
              <a:rPr lang="en-US" sz="2400"/>
              <a:t>O</a:t>
            </a:r>
          </a:p>
        </p:txBody>
      </p:sp>
      <p:sp>
        <p:nvSpPr>
          <p:cNvPr id="50180" name="Oval 6"/>
          <p:cNvSpPr>
            <a:spLocks noChangeArrowheads="1"/>
          </p:cNvSpPr>
          <p:nvPr/>
        </p:nvSpPr>
        <p:spPr bwMode="auto">
          <a:xfrm>
            <a:off x="6858000" y="4191000"/>
            <a:ext cx="762000" cy="762000"/>
          </a:xfrm>
          <a:prstGeom prst="ellipse">
            <a:avLst/>
          </a:prstGeom>
          <a:gradFill rotWithShape="0">
            <a:gsLst>
              <a:gs pos="0">
                <a:srgbClr val="FF9191"/>
              </a:gs>
              <a:gs pos="100000">
                <a:srgbClr val="FF0000"/>
              </a:gs>
            </a:gsLst>
            <a:lin ang="2700000" scaled="1"/>
          </a:gradFill>
          <a:ln w="9525">
            <a:solidFill>
              <a:schemeClr val="tx1"/>
            </a:solidFill>
            <a:round/>
            <a:headEnd/>
            <a:tailEnd/>
          </a:ln>
        </p:spPr>
        <p:txBody>
          <a:bodyPr wrap="none" anchor="ctr"/>
          <a:lstStyle/>
          <a:p>
            <a:pPr algn="ctr"/>
            <a:r>
              <a:rPr lang="en-US" sz="2400"/>
              <a:t>O</a:t>
            </a:r>
          </a:p>
        </p:txBody>
      </p:sp>
      <p:sp>
        <p:nvSpPr>
          <p:cNvPr id="50181" name="Oval 7"/>
          <p:cNvSpPr>
            <a:spLocks noChangeArrowheads="1"/>
          </p:cNvSpPr>
          <p:nvPr/>
        </p:nvSpPr>
        <p:spPr bwMode="auto">
          <a:xfrm>
            <a:off x="6858000" y="3417888"/>
            <a:ext cx="762000" cy="762000"/>
          </a:xfrm>
          <a:prstGeom prst="ellipse">
            <a:avLst/>
          </a:prstGeom>
          <a:gradFill rotWithShape="0">
            <a:gsLst>
              <a:gs pos="0">
                <a:srgbClr val="FF9191"/>
              </a:gs>
              <a:gs pos="100000">
                <a:srgbClr val="FF0000"/>
              </a:gs>
            </a:gsLst>
            <a:lin ang="2700000" scaled="1"/>
          </a:gradFill>
          <a:ln w="9525">
            <a:solidFill>
              <a:schemeClr val="tx1"/>
            </a:solidFill>
            <a:round/>
            <a:headEnd/>
            <a:tailEnd/>
          </a:ln>
        </p:spPr>
        <p:txBody>
          <a:bodyPr wrap="none" anchor="ctr"/>
          <a:lstStyle/>
          <a:p>
            <a:pPr algn="ctr"/>
            <a:r>
              <a:rPr lang="en-US" sz="2400"/>
              <a:t>O</a:t>
            </a:r>
          </a:p>
        </p:txBody>
      </p:sp>
      <p:sp>
        <p:nvSpPr>
          <p:cNvPr id="50182" name="Oval 8"/>
          <p:cNvSpPr>
            <a:spLocks noChangeArrowheads="1"/>
          </p:cNvSpPr>
          <p:nvPr/>
        </p:nvSpPr>
        <p:spPr bwMode="auto">
          <a:xfrm>
            <a:off x="5638800" y="4560888"/>
            <a:ext cx="381000" cy="381000"/>
          </a:xfrm>
          <a:prstGeom prst="ellipse">
            <a:avLst/>
          </a:prstGeom>
          <a:gradFill rotWithShape="0">
            <a:gsLst>
              <a:gs pos="0">
                <a:srgbClr val="FFFF66"/>
              </a:gs>
              <a:gs pos="100000">
                <a:srgbClr val="FFFFCC"/>
              </a:gs>
            </a:gsLst>
            <a:lin ang="2700000" scaled="1"/>
          </a:gradFill>
          <a:ln w="9525">
            <a:solidFill>
              <a:schemeClr val="tx1"/>
            </a:solidFill>
            <a:round/>
            <a:headEnd/>
            <a:tailEnd/>
          </a:ln>
        </p:spPr>
        <p:txBody>
          <a:bodyPr wrap="none" anchor="ctr"/>
          <a:lstStyle/>
          <a:p>
            <a:pPr algn="ctr"/>
            <a:r>
              <a:rPr lang="en-US" sz="2000"/>
              <a:t>H</a:t>
            </a:r>
          </a:p>
        </p:txBody>
      </p:sp>
      <p:sp>
        <p:nvSpPr>
          <p:cNvPr id="50183" name="Oval 9"/>
          <p:cNvSpPr>
            <a:spLocks noChangeArrowheads="1"/>
          </p:cNvSpPr>
          <p:nvPr/>
        </p:nvSpPr>
        <p:spPr bwMode="auto">
          <a:xfrm>
            <a:off x="5257800" y="4560888"/>
            <a:ext cx="381000" cy="381000"/>
          </a:xfrm>
          <a:prstGeom prst="ellipse">
            <a:avLst/>
          </a:prstGeom>
          <a:gradFill rotWithShape="0">
            <a:gsLst>
              <a:gs pos="0">
                <a:srgbClr val="FFFF66"/>
              </a:gs>
              <a:gs pos="100000">
                <a:srgbClr val="FFFFCC"/>
              </a:gs>
            </a:gsLst>
            <a:lin ang="2700000" scaled="1"/>
          </a:gradFill>
          <a:ln w="9525">
            <a:solidFill>
              <a:schemeClr val="tx1"/>
            </a:solidFill>
            <a:round/>
            <a:headEnd/>
            <a:tailEnd/>
          </a:ln>
        </p:spPr>
        <p:txBody>
          <a:bodyPr wrap="none" anchor="ctr"/>
          <a:lstStyle/>
          <a:p>
            <a:pPr algn="ctr"/>
            <a:r>
              <a:rPr lang="en-US" sz="2000"/>
              <a:t>H</a:t>
            </a:r>
          </a:p>
        </p:txBody>
      </p:sp>
      <p:sp>
        <p:nvSpPr>
          <p:cNvPr id="50184" name="Oval 10"/>
          <p:cNvSpPr>
            <a:spLocks noChangeArrowheads="1"/>
          </p:cNvSpPr>
          <p:nvPr/>
        </p:nvSpPr>
        <p:spPr bwMode="auto">
          <a:xfrm>
            <a:off x="5638800" y="3265488"/>
            <a:ext cx="381000" cy="381000"/>
          </a:xfrm>
          <a:prstGeom prst="ellipse">
            <a:avLst/>
          </a:prstGeom>
          <a:gradFill rotWithShape="0">
            <a:gsLst>
              <a:gs pos="0">
                <a:srgbClr val="FFFF66"/>
              </a:gs>
              <a:gs pos="100000">
                <a:srgbClr val="FFFFCC"/>
              </a:gs>
            </a:gsLst>
            <a:lin ang="2700000" scaled="1"/>
          </a:gradFill>
          <a:ln w="9525">
            <a:solidFill>
              <a:schemeClr val="tx1"/>
            </a:solidFill>
            <a:round/>
            <a:headEnd/>
            <a:tailEnd/>
          </a:ln>
        </p:spPr>
        <p:txBody>
          <a:bodyPr wrap="none" anchor="ctr"/>
          <a:lstStyle/>
          <a:p>
            <a:pPr algn="ctr"/>
            <a:r>
              <a:rPr lang="en-US" sz="2000"/>
              <a:t>H</a:t>
            </a:r>
          </a:p>
        </p:txBody>
      </p:sp>
      <p:sp>
        <p:nvSpPr>
          <p:cNvPr id="50185" name="Oval 11"/>
          <p:cNvSpPr>
            <a:spLocks noChangeArrowheads="1"/>
          </p:cNvSpPr>
          <p:nvPr/>
        </p:nvSpPr>
        <p:spPr bwMode="auto">
          <a:xfrm>
            <a:off x="5257800" y="3265488"/>
            <a:ext cx="381000" cy="381000"/>
          </a:xfrm>
          <a:prstGeom prst="ellipse">
            <a:avLst/>
          </a:prstGeom>
          <a:gradFill rotWithShape="0">
            <a:gsLst>
              <a:gs pos="0">
                <a:srgbClr val="FFFF66"/>
              </a:gs>
              <a:gs pos="100000">
                <a:srgbClr val="FFFFCC"/>
              </a:gs>
            </a:gsLst>
            <a:lin ang="2700000" scaled="1"/>
          </a:gradFill>
          <a:ln w="9525">
            <a:solidFill>
              <a:schemeClr val="tx1"/>
            </a:solidFill>
            <a:round/>
            <a:headEnd/>
            <a:tailEnd/>
          </a:ln>
        </p:spPr>
        <p:txBody>
          <a:bodyPr wrap="none" anchor="ctr"/>
          <a:lstStyle/>
          <a:p>
            <a:pPr algn="ctr"/>
            <a:r>
              <a:rPr lang="en-US" sz="2000"/>
              <a:t>H</a:t>
            </a:r>
          </a:p>
        </p:txBody>
      </p:sp>
      <p:sp>
        <p:nvSpPr>
          <p:cNvPr id="50186" name="Oval 12"/>
          <p:cNvSpPr>
            <a:spLocks noChangeArrowheads="1"/>
          </p:cNvSpPr>
          <p:nvPr/>
        </p:nvSpPr>
        <p:spPr bwMode="auto">
          <a:xfrm>
            <a:off x="3733800" y="5018088"/>
            <a:ext cx="381000" cy="381000"/>
          </a:xfrm>
          <a:prstGeom prst="ellipse">
            <a:avLst/>
          </a:prstGeom>
          <a:gradFill rotWithShape="0">
            <a:gsLst>
              <a:gs pos="0">
                <a:srgbClr val="FFFF66"/>
              </a:gs>
              <a:gs pos="100000">
                <a:srgbClr val="FFFFCC"/>
              </a:gs>
            </a:gsLst>
            <a:lin ang="2700000" scaled="1"/>
          </a:gradFill>
          <a:ln w="9525">
            <a:solidFill>
              <a:schemeClr val="tx1"/>
            </a:solidFill>
            <a:round/>
            <a:headEnd/>
            <a:tailEnd/>
          </a:ln>
        </p:spPr>
        <p:txBody>
          <a:bodyPr wrap="none" anchor="ctr"/>
          <a:lstStyle/>
          <a:p>
            <a:pPr algn="ctr"/>
            <a:r>
              <a:rPr lang="en-US" sz="2000"/>
              <a:t>H</a:t>
            </a:r>
          </a:p>
        </p:txBody>
      </p:sp>
      <p:sp>
        <p:nvSpPr>
          <p:cNvPr id="50187" name="Oval 13"/>
          <p:cNvSpPr>
            <a:spLocks noChangeArrowheads="1"/>
          </p:cNvSpPr>
          <p:nvPr/>
        </p:nvSpPr>
        <p:spPr bwMode="auto">
          <a:xfrm>
            <a:off x="3962400" y="4256088"/>
            <a:ext cx="381000" cy="381000"/>
          </a:xfrm>
          <a:prstGeom prst="ellipse">
            <a:avLst/>
          </a:prstGeom>
          <a:gradFill rotWithShape="0">
            <a:gsLst>
              <a:gs pos="0">
                <a:srgbClr val="FFFF66"/>
              </a:gs>
              <a:gs pos="100000">
                <a:srgbClr val="FFFFCC"/>
              </a:gs>
            </a:gsLst>
            <a:lin ang="2700000" scaled="1"/>
          </a:gradFill>
          <a:ln w="9525">
            <a:solidFill>
              <a:schemeClr val="tx1"/>
            </a:solidFill>
            <a:round/>
            <a:headEnd/>
            <a:tailEnd/>
          </a:ln>
        </p:spPr>
        <p:txBody>
          <a:bodyPr wrap="none" anchor="ctr"/>
          <a:lstStyle/>
          <a:p>
            <a:pPr algn="ctr"/>
            <a:r>
              <a:rPr lang="en-US" sz="2000"/>
              <a:t>H</a:t>
            </a:r>
          </a:p>
        </p:txBody>
      </p:sp>
      <p:sp>
        <p:nvSpPr>
          <p:cNvPr id="50188" name="Oval 14"/>
          <p:cNvSpPr>
            <a:spLocks noChangeArrowheads="1"/>
          </p:cNvSpPr>
          <p:nvPr/>
        </p:nvSpPr>
        <p:spPr bwMode="auto">
          <a:xfrm>
            <a:off x="3810000" y="3722688"/>
            <a:ext cx="381000" cy="381000"/>
          </a:xfrm>
          <a:prstGeom prst="ellipse">
            <a:avLst/>
          </a:prstGeom>
          <a:gradFill rotWithShape="0">
            <a:gsLst>
              <a:gs pos="0">
                <a:srgbClr val="FFFF66"/>
              </a:gs>
              <a:gs pos="100000">
                <a:srgbClr val="FFFFCC"/>
              </a:gs>
            </a:gsLst>
            <a:lin ang="2700000" scaled="1"/>
          </a:gradFill>
          <a:ln w="9525">
            <a:solidFill>
              <a:schemeClr val="tx1"/>
            </a:solidFill>
            <a:round/>
            <a:headEnd/>
            <a:tailEnd/>
          </a:ln>
        </p:spPr>
        <p:txBody>
          <a:bodyPr wrap="none" anchor="ctr"/>
          <a:lstStyle/>
          <a:p>
            <a:pPr algn="ctr"/>
            <a:r>
              <a:rPr lang="en-US" sz="2000"/>
              <a:t>H</a:t>
            </a:r>
          </a:p>
        </p:txBody>
      </p:sp>
      <p:sp>
        <p:nvSpPr>
          <p:cNvPr id="50189" name="Oval 15"/>
          <p:cNvSpPr>
            <a:spLocks noChangeArrowheads="1"/>
          </p:cNvSpPr>
          <p:nvPr/>
        </p:nvSpPr>
        <p:spPr bwMode="auto">
          <a:xfrm>
            <a:off x="3962400" y="3036888"/>
            <a:ext cx="381000" cy="381000"/>
          </a:xfrm>
          <a:prstGeom prst="ellipse">
            <a:avLst/>
          </a:prstGeom>
          <a:gradFill rotWithShape="0">
            <a:gsLst>
              <a:gs pos="0">
                <a:srgbClr val="FFFF66"/>
              </a:gs>
              <a:gs pos="100000">
                <a:srgbClr val="FFFFCC"/>
              </a:gs>
            </a:gsLst>
            <a:lin ang="2700000" scaled="1"/>
          </a:gradFill>
          <a:ln w="9525">
            <a:solidFill>
              <a:schemeClr val="tx1"/>
            </a:solidFill>
            <a:round/>
            <a:headEnd/>
            <a:tailEnd/>
          </a:ln>
        </p:spPr>
        <p:txBody>
          <a:bodyPr wrap="none" anchor="ctr"/>
          <a:lstStyle/>
          <a:p>
            <a:pPr algn="ctr"/>
            <a:r>
              <a:rPr lang="en-US" sz="2000"/>
              <a:t>H</a:t>
            </a:r>
          </a:p>
        </p:txBody>
      </p:sp>
      <p:sp>
        <p:nvSpPr>
          <p:cNvPr id="50190" name="Oval 16"/>
          <p:cNvSpPr>
            <a:spLocks noChangeArrowheads="1"/>
          </p:cNvSpPr>
          <p:nvPr/>
        </p:nvSpPr>
        <p:spPr bwMode="auto">
          <a:xfrm>
            <a:off x="3276600" y="3113088"/>
            <a:ext cx="762000" cy="762000"/>
          </a:xfrm>
          <a:prstGeom prst="ellipse">
            <a:avLst/>
          </a:prstGeom>
          <a:gradFill rotWithShape="0">
            <a:gsLst>
              <a:gs pos="0">
                <a:srgbClr val="FF9191"/>
              </a:gs>
              <a:gs pos="100000">
                <a:srgbClr val="FF0000"/>
              </a:gs>
            </a:gsLst>
            <a:lin ang="2700000" scaled="1"/>
          </a:gradFill>
          <a:ln w="9525">
            <a:solidFill>
              <a:schemeClr val="tx1"/>
            </a:solidFill>
            <a:round/>
            <a:headEnd/>
            <a:tailEnd/>
          </a:ln>
        </p:spPr>
        <p:txBody>
          <a:bodyPr wrap="none" anchor="ctr"/>
          <a:lstStyle/>
          <a:p>
            <a:pPr algn="ctr"/>
            <a:r>
              <a:rPr lang="en-US" sz="2400"/>
              <a:t>O</a:t>
            </a:r>
          </a:p>
        </p:txBody>
      </p:sp>
      <p:sp>
        <p:nvSpPr>
          <p:cNvPr id="50191" name="Text Box 17"/>
          <p:cNvSpPr txBox="1">
            <a:spLocks noChangeArrowheads="1"/>
          </p:cNvSpPr>
          <p:nvPr/>
        </p:nvSpPr>
        <p:spPr bwMode="auto">
          <a:xfrm>
            <a:off x="1736725" y="1905000"/>
            <a:ext cx="3076575" cy="396875"/>
          </a:xfrm>
          <a:prstGeom prst="rect">
            <a:avLst/>
          </a:prstGeom>
          <a:noFill/>
          <a:ln w="9525">
            <a:noFill/>
            <a:miter lim="800000"/>
            <a:headEnd/>
            <a:tailEnd/>
          </a:ln>
        </p:spPr>
        <p:txBody>
          <a:bodyPr wrap="none">
            <a:spAutoFit/>
          </a:bodyPr>
          <a:lstStyle/>
          <a:p>
            <a:r>
              <a:rPr lang="en-US" sz="2000" b="1"/>
              <a:t>Decomposition reaction</a:t>
            </a:r>
          </a:p>
        </p:txBody>
      </p:sp>
      <p:sp>
        <p:nvSpPr>
          <p:cNvPr id="50192" name="Text Box 18"/>
          <p:cNvSpPr txBox="1">
            <a:spLocks noChangeArrowheads="1"/>
          </p:cNvSpPr>
          <p:nvPr/>
        </p:nvSpPr>
        <p:spPr bwMode="auto">
          <a:xfrm>
            <a:off x="3108325" y="2351088"/>
            <a:ext cx="952500" cy="457200"/>
          </a:xfrm>
          <a:prstGeom prst="rect">
            <a:avLst/>
          </a:prstGeom>
          <a:noFill/>
          <a:ln w="9525">
            <a:noFill/>
            <a:miter lim="800000"/>
            <a:headEnd/>
            <a:tailEnd/>
          </a:ln>
        </p:spPr>
        <p:txBody>
          <a:bodyPr wrap="none">
            <a:spAutoFit/>
          </a:bodyPr>
          <a:lstStyle/>
          <a:p>
            <a:r>
              <a:rPr lang="en-US" sz="2000"/>
              <a:t>2 H</a:t>
            </a:r>
            <a:r>
              <a:rPr lang="en-US" sz="2000" baseline="-25000"/>
              <a:t>2</a:t>
            </a:r>
            <a:r>
              <a:rPr lang="en-US" sz="2000"/>
              <a:t>O</a:t>
            </a:r>
            <a:r>
              <a:rPr lang="en-US" sz="2400"/>
              <a:t> </a:t>
            </a:r>
          </a:p>
        </p:txBody>
      </p:sp>
      <p:sp>
        <p:nvSpPr>
          <p:cNvPr id="50193" name="Text Box 19"/>
          <p:cNvSpPr txBox="1">
            <a:spLocks noChangeArrowheads="1"/>
          </p:cNvSpPr>
          <p:nvPr/>
        </p:nvSpPr>
        <p:spPr bwMode="auto">
          <a:xfrm>
            <a:off x="5241925" y="2427288"/>
            <a:ext cx="671513" cy="396875"/>
          </a:xfrm>
          <a:prstGeom prst="rect">
            <a:avLst/>
          </a:prstGeom>
          <a:noFill/>
          <a:ln w="9525">
            <a:noFill/>
            <a:miter lim="800000"/>
            <a:headEnd/>
            <a:tailEnd/>
          </a:ln>
        </p:spPr>
        <p:txBody>
          <a:bodyPr wrap="none">
            <a:spAutoFit/>
          </a:bodyPr>
          <a:lstStyle/>
          <a:p>
            <a:r>
              <a:rPr lang="en-US" sz="2000"/>
              <a:t>2 H</a:t>
            </a:r>
            <a:r>
              <a:rPr lang="en-US" sz="2000" baseline="-25000"/>
              <a:t>2</a:t>
            </a:r>
          </a:p>
        </p:txBody>
      </p:sp>
      <p:sp>
        <p:nvSpPr>
          <p:cNvPr id="50194" name="Text Box 20"/>
          <p:cNvSpPr txBox="1">
            <a:spLocks noChangeArrowheads="1"/>
          </p:cNvSpPr>
          <p:nvPr/>
        </p:nvSpPr>
        <p:spPr bwMode="auto">
          <a:xfrm>
            <a:off x="7070725" y="2427288"/>
            <a:ext cx="473075" cy="396875"/>
          </a:xfrm>
          <a:prstGeom prst="rect">
            <a:avLst/>
          </a:prstGeom>
          <a:noFill/>
          <a:ln w="9525">
            <a:noFill/>
            <a:miter lim="800000"/>
            <a:headEnd/>
            <a:tailEnd/>
          </a:ln>
        </p:spPr>
        <p:txBody>
          <a:bodyPr wrap="none">
            <a:spAutoFit/>
          </a:bodyPr>
          <a:lstStyle/>
          <a:p>
            <a:r>
              <a:rPr lang="en-US" sz="2000"/>
              <a:t>O</a:t>
            </a:r>
            <a:r>
              <a:rPr lang="en-US" sz="2000" baseline="-25000"/>
              <a:t>2</a:t>
            </a:r>
          </a:p>
        </p:txBody>
      </p:sp>
      <p:sp>
        <p:nvSpPr>
          <p:cNvPr id="70677" name="Text Box 21"/>
          <p:cNvSpPr txBox="1">
            <a:spLocks noChangeArrowheads="1"/>
          </p:cNvSpPr>
          <p:nvPr/>
        </p:nvSpPr>
        <p:spPr bwMode="auto">
          <a:xfrm>
            <a:off x="1812925" y="5551488"/>
            <a:ext cx="2354263" cy="396875"/>
          </a:xfrm>
          <a:prstGeom prst="rect">
            <a:avLst/>
          </a:prstGeom>
          <a:noFill/>
          <a:ln w="9525">
            <a:noFill/>
            <a:miter lim="800000"/>
            <a:headEnd/>
            <a:tailEnd/>
          </a:ln>
        </p:spPr>
        <p:txBody>
          <a:bodyPr wrap="none">
            <a:spAutoFit/>
          </a:bodyPr>
          <a:lstStyle/>
          <a:p>
            <a:r>
              <a:rPr lang="en-US" sz="2000" b="1"/>
              <a:t>General form:  AB</a:t>
            </a:r>
          </a:p>
        </p:txBody>
      </p:sp>
      <p:sp>
        <p:nvSpPr>
          <p:cNvPr id="70678" name="Text Box 22"/>
          <p:cNvSpPr txBox="1">
            <a:spLocks noChangeArrowheads="1"/>
          </p:cNvSpPr>
          <p:nvPr/>
        </p:nvSpPr>
        <p:spPr bwMode="auto">
          <a:xfrm>
            <a:off x="5394325" y="5551488"/>
            <a:ext cx="438150" cy="396875"/>
          </a:xfrm>
          <a:prstGeom prst="rect">
            <a:avLst/>
          </a:prstGeom>
          <a:noFill/>
          <a:ln w="9525">
            <a:noFill/>
            <a:miter lim="800000"/>
            <a:headEnd/>
            <a:tailEnd/>
          </a:ln>
        </p:spPr>
        <p:txBody>
          <a:bodyPr wrap="none">
            <a:spAutoFit/>
          </a:bodyPr>
          <a:lstStyle/>
          <a:p>
            <a:r>
              <a:rPr lang="en-US" sz="2000" b="1"/>
              <a:t>A </a:t>
            </a:r>
          </a:p>
        </p:txBody>
      </p:sp>
      <p:sp>
        <p:nvSpPr>
          <p:cNvPr id="70679" name="Text Box 23"/>
          <p:cNvSpPr txBox="1">
            <a:spLocks noChangeArrowheads="1"/>
          </p:cNvSpPr>
          <p:nvPr/>
        </p:nvSpPr>
        <p:spPr bwMode="auto">
          <a:xfrm>
            <a:off x="6994525" y="5551488"/>
            <a:ext cx="368300" cy="396875"/>
          </a:xfrm>
          <a:prstGeom prst="rect">
            <a:avLst/>
          </a:prstGeom>
          <a:noFill/>
          <a:ln w="9525">
            <a:noFill/>
            <a:miter lim="800000"/>
            <a:headEnd/>
            <a:tailEnd/>
          </a:ln>
        </p:spPr>
        <p:txBody>
          <a:bodyPr wrap="none">
            <a:spAutoFit/>
          </a:bodyPr>
          <a:lstStyle/>
          <a:p>
            <a:r>
              <a:rPr lang="en-US" sz="2000" b="1"/>
              <a:t>B</a:t>
            </a:r>
          </a:p>
        </p:txBody>
      </p:sp>
      <p:sp>
        <p:nvSpPr>
          <p:cNvPr id="50198" name="Text Box 24"/>
          <p:cNvSpPr txBox="1">
            <a:spLocks noChangeArrowheads="1"/>
          </p:cNvSpPr>
          <p:nvPr/>
        </p:nvSpPr>
        <p:spPr bwMode="auto">
          <a:xfrm>
            <a:off x="6232525" y="2351088"/>
            <a:ext cx="361950" cy="457200"/>
          </a:xfrm>
          <a:prstGeom prst="rect">
            <a:avLst/>
          </a:prstGeom>
          <a:noFill/>
          <a:ln w="9525">
            <a:noFill/>
            <a:miter lim="800000"/>
            <a:headEnd/>
            <a:tailEnd/>
          </a:ln>
        </p:spPr>
        <p:txBody>
          <a:bodyPr wrap="none">
            <a:spAutoFit/>
          </a:bodyPr>
          <a:lstStyle/>
          <a:p>
            <a:r>
              <a:rPr lang="en-US" sz="2400" b="1"/>
              <a:t>+</a:t>
            </a:r>
          </a:p>
        </p:txBody>
      </p:sp>
      <p:sp>
        <p:nvSpPr>
          <p:cNvPr id="50199" name="Rectangle 25"/>
          <p:cNvSpPr>
            <a:spLocks noChangeArrowheads="1"/>
          </p:cNvSpPr>
          <p:nvPr/>
        </p:nvSpPr>
        <p:spPr bwMode="auto">
          <a:xfrm>
            <a:off x="6267450" y="3951288"/>
            <a:ext cx="361950" cy="457200"/>
          </a:xfrm>
          <a:prstGeom prst="rect">
            <a:avLst/>
          </a:prstGeom>
          <a:noFill/>
          <a:ln w="9525">
            <a:noFill/>
            <a:miter lim="800000"/>
            <a:headEnd/>
            <a:tailEnd/>
          </a:ln>
        </p:spPr>
        <p:txBody>
          <a:bodyPr wrap="none">
            <a:spAutoFit/>
          </a:bodyPr>
          <a:lstStyle/>
          <a:p>
            <a:r>
              <a:rPr lang="en-US" sz="2400" b="1"/>
              <a:t>+</a:t>
            </a:r>
          </a:p>
        </p:txBody>
      </p:sp>
      <p:sp>
        <p:nvSpPr>
          <p:cNvPr id="70682" name="Rectangle 26"/>
          <p:cNvSpPr>
            <a:spLocks noChangeArrowheads="1"/>
          </p:cNvSpPr>
          <p:nvPr/>
        </p:nvSpPr>
        <p:spPr bwMode="auto">
          <a:xfrm>
            <a:off x="6248400" y="5551488"/>
            <a:ext cx="361950" cy="457200"/>
          </a:xfrm>
          <a:prstGeom prst="rect">
            <a:avLst/>
          </a:prstGeom>
          <a:noFill/>
          <a:ln w="9525">
            <a:noFill/>
            <a:miter lim="800000"/>
            <a:headEnd/>
            <a:tailEnd/>
          </a:ln>
        </p:spPr>
        <p:txBody>
          <a:bodyPr wrap="none">
            <a:spAutoFit/>
          </a:bodyPr>
          <a:lstStyle/>
          <a:p>
            <a:r>
              <a:rPr lang="en-US" sz="2400" b="1"/>
              <a:t>+</a:t>
            </a:r>
          </a:p>
        </p:txBody>
      </p:sp>
      <p:sp>
        <p:nvSpPr>
          <p:cNvPr id="70683" name="Text Box 27"/>
          <p:cNvSpPr txBox="1">
            <a:spLocks noChangeArrowheads="1"/>
          </p:cNvSpPr>
          <p:nvPr/>
        </p:nvSpPr>
        <p:spPr bwMode="auto">
          <a:xfrm>
            <a:off x="2879725" y="6008688"/>
            <a:ext cx="1370013" cy="396875"/>
          </a:xfrm>
          <a:prstGeom prst="rect">
            <a:avLst/>
          </a:prstGeom>
          <a:noFill/>
          <a:ln w="9525">
            <a:noFill/>
            <a:miter lim="800000"/>
            <a:headEnd/>
            <a:tailEnd/>
          </a:ln>
        </p:spPr>
        <p:txBody>
          <a:bodyPr wrap="none">
            <a:spAutoFit/>
          </a:bodyPr>
          <a:lstStyle/>
          <a:p>
            <a:r>
              <a:rPr lang="en-US" sz="2000"/>
              <a:t>compound</a:t>
            </a:r>
          </a:p>
        </p:txBody>
      </p:sp>
      <p:sp>
        <p:nvSpPr>
          <p:cNvPr id="70684" name="Text Box 28"/>
          <p:cNvSpPr txBox="1">
            <a:spLocks noChangeArrowheads="1"/>
          </p:cNvSpPr>
          <p:nvPr/>
        </p:nvSpPr>
        <p:spPr bwMode="auto">
          <a:xfrm>
            <a:off x="5089525" y="6008688"/>
            <a:ext cx="2622550" cy="701675"/>
          </a:xfrm>
          <a:prstGeom prst="rect">
            <a:avLst/>
          </a:prstGeom>
          <a:noFill/>
          <a:ln w="9525">
            <a:noFill/>
            <a:miter lim="800000"/>
            <a:headEnd/>
            <a:tailEnd/>
          </a:ln>
        </p:spPr>
        <p:txBody>
          <a:bodyPr wrap="none">
            <a:spAutoFit/>
          </a:bodyPr>
          <a:lstStyle/>
          <a:p>
            <a:r>
              <a:rPr lang="en-US" sz="2000"/>
              <a:t>two or more elements</a:t>
            </a:r>
          </a:p>
          <a:p>
            <a:r>
              <a:rPr lang="en-US" sz="2000"/>
              <a:t>    or compounds</a:t>
            </a:r>
          </a:p>
        </p:txBody>
      </p:sp>
      <p:sp>
        <p:nvSpPr>
          <p:cNvPr id="50203" name="Line 29"/>
          <p:cNvSpPr>
            <a:spLocks noChangeShapeType="1"/>
          </p:cNvSpPr>
          <p:nvPr/>
        </p:nvSpPr>
        <p:spPr bwMode="auto">
          <a:xfrm>
            <a:off x="4267200" y="2655888"/>
            <a:ext cx="609600" cy="0"/>
          </a:xfrm>
          <a:prstGeom prst="line">
            <a:avLst/>
          </a:prstGeom>
          <a:noFill/>
          <a:ln w="9525">
            <a:solidFill>
              <a:schemeClr val="tx1"/>
            </a:solidFill>
            <a:round/>
            <a:headEnd/>
            <a:tailEnd type="triangle" w="med" len="med"/>
          </a:ln>
        </p:spPr>
        <p:txBody>
          <a:bodyPr/>
          <a:lstStyle/>
          <a:p>
            <a:endParaRPr lang="en-US"/>
          </a:p>
        </p:txBody>
      </p:sp>
      <p:sp>
        <p:nvSpPr>
          <p:cNvPr id="50204" name="Line 30"/>
          <p:cNvSpPr>
            <a:spLocks noChangeShapeType="1"/>
          </p:cNvSpPr>
          <p:nvPr/>
        </p:nvSpPr>
        <p:spPr bwMode="auto">
          <a:xfrm>
            <a:off x="4267200" y="4179888"/>
            <a:ext cx="609600" cy="0"/>
          </a:xfrm>
          <a:prstGeom prst="line">
            <a:avLst/>
          </a:prstGeom>
          <a:noFill/>
          <a:ln w="9525">
            <a:solidFill>
              <a:schemeClr val="tx1"/>
            </a:solidFill>
            <a:round/>
            <a:headEnd/>
            <a:tailEnd type="triangle" w="med" len="med"/>
          </a:ln>
        </p:spPr>
        <p:txBody>
          <a:bodyPr/>
          <a:lstStyle/>
          <a:p>
            <a:endParaRPr lang="en-US"/>
          </a:p>
        </p:txBody>
      </p:sp>
      <p:sp>
        <p:nvSpPr>
          <p:cNvPr id="70687" name="Line 31"/>
          <p:cNvSpPr>
            <a:spLocks noChangeShapeType="1"/>
          </p:cNvSpPr>
          <p:nvPr/>
        </p:nvSpPr>
        <p:spPr bwMode="auto">
          <a:xfrm>
            <a:off x="4267200" y="5703888"/>
            <a:ext cx="609600" cy="0"/>
          </a:xfrm>
          <a:prstGeom prst="line">
            <a:avLst/>
          </a:prstGeom>
          <a:noFill/>
          <a:ln w="9525">
            <a:solidFill>
              <a:schemeClr val="tx1"/>
            </a:solidFill>
            <a:round/>
            <a:headEnd/>
            <a:tailEnd type="triangle" w="med" len="med"/>
          </a:ln>
        </p:spPr>
        <p:txBody>
          <a:bodyPr/>
          <a:lstStyle/>
          <a:p>
            <a:endParaRPr lang="en-US"/>
          </a:p>
        </p:txBody>
      </p:sp>
      <p:sp>
        <p:nvSpPr>
          <p:cNvPr id="50206" name="AutoShape 32">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0"/>
                                  </p:stCondLst>
                                  <p:childTnLst>
                                    <p:set>
                                      <p:cBhvr>
                                        <p:cTn id="6" dur="1" fill="hold">
                                          <p:stCondLst>
                                            <p:cond delay="499"/>
                                          </p:stCondLst>
                                        </p:cTn>
                                        <p:tgtEl>
                                          <p:spTgt spid="70677"/>
                                        </p:tgtEl>
                                        <p:attrNameLst>
                                          <p:attrName>style.visibility</p:attrName>
                                        </p:attrNameLst>
                                      </p:cBhvr>
                                      <p:to>
                                        <p:strVal val="visible"/>
                                      </p:to>
                                    </p:set>
                                  </p:childTnLst>
                                </p:cTn>
                              </p:par>
                            </p:childTnLst>
                          </p:cTn>
                        </p:par>
                        <p:par>
                          <p:cTn id="7" fill="hold">
                            <p:stCondLst>
                              <p:cond delay="10500"/>
                            </p:stCondLst>
                            <p:childTnLst>
                              <p:par>
                                <p:cTn id="8" presetID="1" presetClass="entr" presetSubtype="0" fill="hold" grpId="0" nodeType="afterEffect">
                                  <p:stCondLst>
                                    <p:cond delay="0"/>
                                  </p:stCondLst>
                                  <p:childTnLst>
                                    <p:set>
                                      <p:cBhvr>
                                        <p:cTn id="9" dur="1" fill="hold">
                                          <p:stCondLst>
                                            <p:cond delay="499"/>
                                          </p:stCondLst>
                                        </p:cTn>
                                        <p:tgtEl>
                                          <p:spTgt spid="70687"/>
                                        </p:tgtEl>
                                        <p:attrNameLst>
                                          <p:attrName>style.visibility</p:attrName>
                                        </p:attrNameLst>
                                      </p:cBhvr>
                                      <p:to>
                                        <p:strVal val="visible"/>
                                      </p:to>
                                    </p:set>
                                  </p:childTnLst>
                                </p:cTn>
                              </p:par>
                            </p:childTnLst>
                          </p:cTn>
                        </p:par>
                        <p:par>
                          <p:cTn id="10" fill="hold">
                            <p:stCondLst>
                              <p:cond delay="11000"/>
                            </p:stCondLst>
                            <p:childTnLst>
                              <p:par>
                                <p:cTn id="11" presetID="1" presetClass="entr" presetSubtype="0" fill="hold" grpId="0" nodeType="afterEffect">
                                  <p:stCondLst>
                                    <p:cond delay="0"/>
                                  </p:stCondLst>
                                  <p:childTnLst>
                                    <p:set>
                                      <p:cBhvr>
                                        <p:cTn id="12" dur="1" fill="hold">
                                          <p:stCondLst>
                                            <p:cond delay="499"/>
                                          </p:stCondLst>
                                        </p:cTn>
                                        <p:tgtEl>
                                          <p:spTgt spid="70678"/>
                                        </p:tgtEl>
                                        <p:attrNameLst>
                                          <p:attrName>style.visibility</p:attrName>
                                        </p:attrNameLst>
                                      </p:cBhvr>
                                      <p:to>
                                        <p:strVal val="visible"/>
                                      </p:to>
                                    </p:set>
                                  </p:childTnLst>
                                </p:cTn>
                              </p:par>
                            </p:childTnLst>
                          </p:cTn>
                        </p:par>
                        <p:par>
                          <p:cTn id="13" fill="hold">
                            <p:stCondLst>
                              <p:cond delay="11500"/>
                            </p:stCondLst>
                            <p:childTnLst>
                              <p:par>
                                <p:cTn id="14" presetID="1" presetClass="entr" presetSubtype="0" fill="hold" grpId="0" nodeType="afterEffect">
                                  <p:stCondLst>
                                    <p:cond delay="0"/>
                                  </p:stCondLst>
                                  <p:childTnLst>
                                    <p:set>
                                      <p:cBhvr>
                                        <p:cTn id="15" dur="1" fill="hold">
                                          <p:stCondLst>
                                            <p:cond delay="499"/>
                                          </p:stCondLst>
                                        </p:cTn>
                                        <p:tgtEl>
                                          <p:spTgt spid="70679"/>
                                        </p:tgtEl>
                                        <p:attrNameLst>
                                          <p:attrName>style.visibility</p:attrName>
                                        </p:attrNameLst>
                                      </p:cBhvr>
                                      <p:to>
                                        <p:strVal val="visible"/>
                                      </p:to>
                                    </p:set>
                                  </p:childTnLst>
                                </p:cTn>
                              </p:par>
                            </p:childTnLst>
                          </p:cTn>
                        </p:par>
                        <p:par>
                          <p:cTn id="16" fill="hold">
                            <p:stCondLst>
                              <p:cond delay="12000"/>
                            </p:stCondLst>
                            <p:childTnLst>
                              <p:par>
                                <p:cTn id="17" presetID="1" presetClass="entr" presetSubtype="0" fill="hold" grpId="0" nodeType="afterEffect">
                                  <p:stCondLst>
                                    <p:cond delay="0"/>
                                  </p:stCondLst>
                                  <p:childTnLst>
                                    <p:set>
                                      <p:cBhvr>
                                        <p:cTn id="18" dur="1" fill="hold">
                                          <p:stCondLst>
                                            <p:cond delay="499"/>
                                          </p:stCondLst>
                                        </p:cTn>
                                        <p:tgtEl>
                                          <p:spTgt spid="70682"/>
                                        </p:tgtEl>
                                        <p:attrNameLst>
                                          <p:attrName>style.visibility</p:attrName>
                                        </p:attrNameLst>
                                      </p:cBhvr>
                                      <p:to>
                                        <p:strVal val="visible"/>
                                      </p:to>
                                    </p:set>
                                  </p:childTnLst>
                                </p:cTn>
                              </p:par>
                            </p:childTnLst>
                          </p:cTn>
                        </p:par>
                        <p:par>
                          <p:cTn id="19" fill="hold">
                            <p:stCondLst>
                              <p:cond delay="12500"/>
                            </p:stCondLst>
                            <p:childTnLst>
                              <p:par>
                                <p:cTn id="20" presetID="9" presetClass="entr" presetSubtype="0" fill="hold" grpId="0" nodeType="afterEffect">
                                  <p:stCondLst>
                                    <p:cond delay="2000"/>
                                  </p:stCondLst>
                                  <p:childTnLst>
                                    <p:set>
                                      <p:cBhvr>
                                        <p:cTn id="21" dur="1" fill="hold">
                                          <p:stCondLst>
                                            <p:cond delay="0"/>
                                          </p:stCondLst>
                                        </p:cTn>
                                        <p:tgtEl>
                                          <p:spTgt spid="70683"/>
                                        </p:tgtEl>
                                        <p:attrNameLst>
                                          <p:attrName>style.visibility</p:attrName>
                                        </p:attrNameLst>
                                      </p:cBhvr>
                                      <p:to>
                                        <p:strVal val="visible"/>
                                      </p:to>
                                    </p:set>
                                    <p:animEffect transition="in" filter="dissolve">
                                      <p:cBhvr>
                                        <p:cTn id="22" dur="500"/>
                                        <p:tgtEl>
                                          <p:spTgt spid="70683"/>
                                        </p:tgtEl>
                                      </p:cBhvr>
                                    </p:animEffect>
                                  </p:childTnLst>
                                </p:cTn>
                              </p:par>
                            </p:childTnLst>
                          </p:cTn>
                        </p:par>
                        <p:par>
                          <p:cTn id="23" fill="hold">
                            <p:stCondLst>
                              <p:cond delay="15000"/>
                            </p:stCondLst>
                            <p:childTnLst>
                              <p:par>
                                <p:cTn id="24" presetID="9" presetClass="entr" presetSubtype="0" fill="hold" grpId="0" nodeType="afterEffect">
                                  <p:stCondLst>
                                    <p:cond delay="2000"/>
                                  </p:stCondLst>
                                  <p:childTnLst>
                                    <p:set>
                                      <p:cBhvr>
                                        <p:cTn id="25" dur="1" fill="hold">
                                          <p:stCondLst>
                                            <p:cond delay="0"/>
                                          </p:stCondLst>
                                        </p:cTn>
                                        <p:tgtEl>
                                          <p:spTgt spid="70684"/>
                                        </p:tgtEl>
                                        <p:attrNameLst>
                                          <p:attrName>style.visibility</p:attrName>
                                        </p:attrNameLst>
                                      </p:cBhvr>
                                      <p:to>
                                        <p:strVal val="visible"/>
                                      </p:to>
                                    </p:set>
                                    <p:animEffect transition="in" filter="dissolve">
                                      <p:cBhvr>
                                        <p:cTn id="26" dur="500"/>
                                        <p:tgtEl>
                                          <p:spTgt spid="70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77" grpId="0" autoUpdateAnimBg="0"/>
      <p:bldP spid="70678" grpId="0" autoUpdateAnimBg="0"/>
      <p:bldP spid="70679" grpId="0" autoUpdateAnimBg="0"/>
      <p:bldP spid="70682" grpId="0" autoUpdateAnimBg="0"/>
      <p:bldP spid="70683" grpId="0" autoUpdateAnimBg="0"/>
      <p:bldP spid="70684" grpId="0" autoUpdateAnimBg="0"/>
      <p:bldP spid="70687"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solidFill>
                  <a:schemeClr val="bg1"/>
                </a:solidFill>
              </a:rPr>
              <a:t>Single Replacement Reactions</a:t>
            </a:r>
          </a:p>
        </p:txBody>
      </p:sp>
      <p:sp>
        <p:nvSpPr>
          <p:cNvPr id="51203" name="Text Box 3"/>
          <p:cNvSpPr txBox="1">
            <a:spLocks noChangeArrowheads="1"/>
          </p:cNvSpPr>
          <p:nvPr/>
        </p:nvSpPr>
        <p:spPr bwMode="auto">
          <a:xfrm>
            <a:off x="2289175" y="3395663"/>
            <a:ext cx="4568825" cy="641350"/>
          </a:xfrm>
          <a:prstGeom prst="rect">
            <a:avLst/>
          </a:prstGeom>
          <a:noFill/>
          <a:ln w="9525">
            <a:noFill/>
            <a:miter lim="800000"/>
            <a:headEnd/>
            <a:tailEnd/>
          </a:ln>
        </p:spPr>
        <p:txBody>
          <a:bodyPr wrap="none">
            <a:spAutoFit/>
          </a:bodyPr>
          <a:lstStyle/>
          <a:p>
            <a:r>
              <a:rPr lang="en-US" sz="3600">
                <a:solidFill>
                  <a:schemeClr val="bg1"/>
                </a:solidFill>
              </a:rPr>
              <a:t>A  +  BC  </a:t>
            </a:r>
            <a:r>
              <a:rPr lang="en-US" sz="3600">
                <a:solidFill>
                  <a:schemeClr val="bg1"/>
                </a:solidFill>
                <a:sym typeface="Wingdings" pitchFamily="2" charset="2"/>
              </a:rPr>
              <a:t>  B  +  AC</a:t>
            </a:r>
          </a:p>
        </p:txBody>
      </p:sp>
      <p:sp>
        <p:nvSpPr>
          <p:cNvPr id="51204" name="Text Box 4"/>
          <p:cNvSpPr txBox="1">
            <a:spLocks noChangeArrowheads="1"/>
          </p:cNvSpPr>
          <p:nvPr/>
        </p:nvSpPr>
        <p:spPr bwMode="auto">
          <a:xfrm>
            <a:off x="3108325" y="4462463"/>
            <a:ext cx="3054350" cy="641350"/>
          </a:xfrm>
          <a:prstGeom prst="rect">
            <a:avLst/>
          </a:prstGeom>
          <a:noFill/>
          <a:ln w="9525">
            <a:noFill/>
            <a:miter lim="800000"/>
            <a:headEnd/>
            <a:tailEnd/>
          </a:ln>
        </p:spPr>
        <p:txBody>
          <a:bodyPr wrap="none">
            <a:spAutoFit/>
          </a:bodyPr>
          <a:lstStyle/>
          <a:p>
            <a:r>
              <a:rPr lang="en-US" sz="3600">
                <a:solidFill>
                  <a:srgbClr val="FFFF66"/>
                </a:solidFill>
              </a:rPr>
              <a:t>Activity Series</a:t>
            </a:r>
          </a:p>
        </p:txBody>
      </p:sp>
      <p:sp>
        <p:nvSpPr>
          <p:cNvPr id="51205" name="AutoShape 5">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304800"/>
            <a:ext cx="7772400" cy="1143000"/>
          </a:xfrm>
        </p:spPr>
        <p:txBody>
          <a:bodyPr/>
          <a:lstStyle/>
          <a:p>
            <a:pPr eaLnBrk="1" hangingPunct="1"/>
            <a:r>
              <a:rPr lang="en-US" smtClean="0"/>
              <a:t>Formation of a solid AgCl</a:t>
            </a:r>
          </a:p>
        </p:txBody>
      </p:sp>
      <p:pic>
        <p:nvPicPr>
          <p:cNvPr id="47107" name="Picture 3" descr="Zumdahl08_04"/>
          <p:cNvPicPr>
            <a:picLocks noGrp="1" noChangeAspect="1" noChangeArrowheads="1"/>
          </p:cNvPicPr>
          <p:nvPr>
            <p:ph type="body" idx="1"/>
          </p:nvPr>
        </p:nvPicPr>
        <p:blipFill>
          <a:blip r:embed="rId3" cstate="print"/>
          <a:srcRect l="3262" t="3226" r="2107" b="4839"/>
          <a:stretch>
            <a:fillRect/>
          </a:stretch>
        </p:blipFill>
        <p:spPr>
          <a:xfrm>
            <a:off x="2438400" y="1447800"/>
            <a:ext cx="4419600" cy="4343400"/>
          </a:xfrm>
          <a:noFill/>
          <a:ln w="57150">
            <a:solidFill>
              <a:schemeClr val="tx1"/>
            </a:solidFill>
          </a:ln>
        </p:spPr>
      </p:pic>
      <p:sp>
        <p:nvSpPr>
          <p:cNvPr id="52228" name="Text Box 4"/>
          <p:cNvSpPr txBox="1">
            <a:spLocks noChangeArrowheads="1"/>
          </p:cNvSpPr>
          <p:nvPr/>
        </p:nvSpPr>
        <p:spPr bwMode="auto">
          <a:xfrm>
            <a:off x="1219200" y="6172200"/>
            <a:ext cx="6786563" cy="457200"/>
          </a:xfrm>
          <a:prstGeom prst="rect">
            <a:avLst/>
          </a:prstGeom>
          <a:noFill/>
          <a:ln w="9525">
            <a:noFill/>
            <a:miter lim="800000"/>
            <a:headEnd/>
            <a:tailEnd/>
          </a:ln>
        </p:spPr>
        <p:txBody>
          <a:bodyPr wrap="none">
            <a:spAutoFit/>
          </a:bodyPr>
          <a:lstStyle/>
          <a:p>
            <a:r>
              <a:rPr lang="en-US" sz="2400"/>
              <a:t>AgNO</a:t>
            </a:r>
            <a:r>
              <a:rPr lang="en-US" sz="2400" baseline="-25000"/>
              <a:t>3</a:t>
            </a:r>
            <a:r>
              <a:rPr lang="en-US" sz="2400"/>
              <a:t>(aq)  +  KCl(aq)  </a:t>
            </a:r>
            <a:r>
              <a:rPr lang="en-US" sz="2400">
                <a:sym typeface="Wingdings" pitchFamily="2" charset="2"/>
              </a:rPr>
              <a:t>  KNO</a:t>
            </a:r>
            <a:r>
              <a:rPr lang="en-US" sz="2400" baseline="-25000"/>
              <a:t>3</a:t>
            </a:r>
            <a:r>
              <a:rPr lang="en-US" sz="2400">
                <a:sym typeface="Wingdings" pitchFamily="2" charset="2"/>
              </a:rPr>
              <a:t> (aq)  +  AgCl(s)</a:t>
            </a:r>
          </a:p>
        </p:txBody>
      </p:sp>
      <p:sp>
        <p:nvSpPr>
          <p:cNvPr id="47109" name="Line 5"/>
          <p:cNvSpPr>
            <a:spLocks noChangeShapeType="1"/>
          </p:cNvSpPr>
          <p:nvPr/>
        </p:nvSpPr>
        <p:spPr bwMode="auto">
          <a:xfrm flipH="1" flipV="1">
            <a:off x="4419600" y="4495800"/>
            <a:ext cx="2743200" cy="1676400"/>
          </a:xfrm>
          <a:prstGeom prst="line">
            <a:avLst/>
          </a:prstGeom>
          <a:noFill/>
          <a:ln w="19050">
            <a:solidFill>
              <a:schemeClr val="tx1"/>
            </a:solidFill>
            <a:round/>
            <a:headEnd/>
            <a:tailEnd type="triangle" w="med" len="med"/>
          </a:ln>
        </p:spPr>
        <p:txBody>
          <a:bodyPr/>
          <a:lstStyle/>
          <a:p>
            <a:endParaRPr lang="en-US"/>
          </a:p>
        </p:txBody>
      </p:sp>
      <p:sp>
        <p:nvSpPr>
          <p:cNvPr id="52230" name="AutoShape 6">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200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500" fill="hold"/>
                                        <p:tgtEl>
                                          <p:spTgt spid="47107"/>
                                        </p:tgtEl>
                                        <p:attrNameLst>
                                          <p:attrName>ppt_w</p:attrName>
                                        </p:attrNameLst>
                                      </p:cBhvr>
                                      <p:tavLst>
                                        <p:tav tm="0">
                                          <p:val>
                                            <p:fltVal val="0"/>
                                          </p:val>
                                        </p:tav>
                                        <p:tav tm="100000">
                                          <p:val>
                                            <p:strVal val="#ppt_w"/>
                                          </p:val>
                                        </p:tav>
                                      </p:tavLst>
                                    </p:anim>
                                    <p:anim calcmode="lin" valueType="num">
                                      <p:cBhvr>
                                        <p:cTn id="8" dur="500" fill="hold"/>
                                        <p:tgtEl>
                                          <p:spTgt spid="47107"/>
                                        </p:tgtEl>
                                        <p:attrNameLst>
                                          <p:attrName>ppt_h</p:attrName>
                                        </p:attrNameLst>
                                      </p:cBhvr>
                                      <p:tavLst>
                                        <p:tav tm="0">
                                          <p:val>
                                            <p:fltVal val="0"/>
                                          </p:val>
                                        </p:tav>
                                        <p:tav tm="100000">
                                          <p:val>
                                            <p:strVal val="#ppt_h"/>
                                          </p:val>
                                        </p:tav>
                                      </p:tavLst>
                                    </p:anim>
                                  </p:childTnLst>
                                </p:cTn>
                              </p:par>
                            </p:childTnLst>
                          </p:cTn>
                        </p:par>
                        <p:par>
                          <p:cTn id="9" fill="hold">
                            <p:stCondLst>
                              <p:cond delay="2500"/>
                            </p:stCondLst>
                            <p:childTnLst>
                              <p:par>
                                <p:cTn id="10" presetID="9" presetClass="entr" presetSubtype="0" fill="hold" grpId="0" nodeType="afterEffect">
                                  <p:stCondLst>
                                    <p:cond delay="5000"/>
                                  </p:stCondLst>
                                  <p:childTnLst>
                                    <p:set>
                                      <p:cBhvr>
                                        <p:cTn id="11" dur="1" fill="hold">
                                          <p:stCondLst>
                                            <p:cond delay="0"/>
                                          </p:stCondLst>
                                        </p:cTn>
                                        <p:tgtEl>
                                          <p:spTgt spid="47109"/>
                                        </p:tgtEl>
                                        <p:attrNameLst>
                                          <p:attrName>style.visibility</p:attrName>
                                        </p:attrNameLst>
                                      </p:cBhvr>
                                      <p:to>
                                        <p:strVal val="visible"/>
                                      </p:to>
                                    </p:set>
                                    <p:animEffect transition="in" filter="dissolve">
                                      <p:cBhvr>
                                        <p:cTn id="12"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Single and Double Replacement Reactions</a:t>
            </a:r>
          </a:p>
        </p:txBody>
      </p:sp>
      <p:sp>
        <p:nvSpPr>
          <p:cNvPr id="53251" name="Rectangle 5"/>
          <p:cNvSpPr>
            <a:spLocks noChangeArrowheads="1"/>
          </p:cNvSpPr>
          <p:nvPr/>
        </p:nvSpPr>
        <p:spPr bwMode="auto">
          <a:xfrm>
            <a:off x="2286000" y="4343400"/>
            <a:ext cx="4572000" cy="2133600"/>
          </a:xfrm>
          <a:prstGeom prst="rect">
            <a:avLst/>
          </a:prstGeom>
          <a:gradFill rotWithShape="0">
            <a:gsLst>
              <a:gs pos="0">
                <a:srgbClr val="FFCC00"/>
              </a:gs>
              <a:gs pos="100000">
                <a:srgbClr val="FFFFCC"/>
              </a:gs>
            </a:gsLst>
            <a:path path="rect">
              <a:fillToRect l="100000" b="100000"/>
            </a:path>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FFCC00"/>
            </a:extrusionClr>
          </a:sp3d>
        </p:spPr>
        <p:txBody>
          <a:bodyPr wrap="none" anchor="ctr">
            <a:flatTx/>
          </a:bodyPr>
          <a:lstStyle/>
          <a:p>
            <a:endParaRPr lang="en-US"/>
          </a:p>
        </p:txBody>
      </p:sp>
      <p:sp>
        <p:nvSpPr>
          <p:cNvPr id="53252" name="Text Box 6"/>
          <p:cNvSpPr txBox="1">
            <a:spLocks noChangeArrowheads="1"/>
          </p:cNvSpPr>
          <p:nvPr/>
        </p:nvSpPr>
        <p:spPr bwMode="auto">
          <a:xfrm>
            <a:off x="2362200" y="4419600"/>
            <a:ext cx="2984500" cy="336550"/>
          </a:xfrm>
          <a:prstGeom prst="rect">
            <a:avLst/>
          </a:prstGeom>
          <a:noFill/>
          <a:ln w="28575">
            <a:noFill/>
            <a:miter lim="800000"/>
            <a:headEnd/>
            <a:tailEnd/>
          </a:ln>
        </p:spPr>
        <p:txBody>
          <a:bodyPr wrap="none">
            <a:spAutoFit/>
          </a:bodyPr>
          <a:lstStyle/>
          <a:p>
            <a:r>
              <a:rPr lang="en-US" sz="1600" b="1"/>
              <a:t>Double-replacement reaction</a:t>
            </a:r>
          </a:p>
        </p:txBody>
      </p:sp>
      <p:sp>
        <p:nvSpPr>
          <p:cNvPr id="53253" name="Text Box 7"/>
          <p:cNvSpPr txBox="1">
            <a:spLocks noChangeArrowheads="1"/>
          </p:cNvSpPr>
          <p:nvPr/>
        </p:nvSpPr>
        <p:spPr bwMode="auto">
          <a:xfrm>
            <a:off x="2514600" y="4953000"/>
            <a:ext cx="4043363" cy="304800"/>
          </a:xfrm>
          <a:prstGeom prst="rect">
            <a:avLst/>
          </a:prstGeom>
          <a:noFill/>
          <a:ln w="28575">
            <a:noFill/>
            <a:miter lim="800000"/>
            <a:headEnd/>
            <a:tailEnd/>
          </a:ln>
        </p:spPr>
        <p:txBody>
          <a:bodyPr wrap="none">
            <a:spAutoFit/>
          </a:bodyPr>
          <a:lstStyle/>
          <a:p>
            <a:r>
              <a:rPr lang="en-US" b="1"/>
              <a:t>CaCO</a:t>
            </a:r>
            <a:r>
              <a:rPr lang="en-US" b="1" baseline="-25000"/>
              <a:t>3</a:t>
            </a:r>
            <a:r>
              <a:rPr lang="en-US" b="1"/>
              <a:t>     +     2 HCl     </a:t>
            </a:r>
            <a:r>
              <a:rPr lang="en-US" b="1">
                <a:sym typeface="Wingdings" pitchFamily="2" charset="2"/>
              </a:rPr>
              <a:t>     CaCl</a:t>
            </a:r>
            <a:r>
              <a:rPr lang="en-US" b="1" baseline="-25000"/>
              <a:t>2</a:t>
            </a:r>
            <a:r>
              <a:rPr lang="en-US" b="1">
                <a:sym typeface="Wingdings" pitchFamily="2" charset="2"/>
              </a:rPr>
              <a:t>     +     H</a:t>
            </a:r>
            <a:r>
              <a:rPr lang="en-US" b="1" baseline="-25000"/>
              <a:t>2</a:t>
            </a:r>
            <a:r>
              <a:rPr lang="en-US" b="1">
                <a:sym typeface="Wingdings" pitchFamily="2" charset="2"/>
              </a:rPr>
              <a:t>CO</a:t>
            </a:r>
            <a:r>
              <a:rPr lang="en-US" b="1" baseline="-25000"/>
              <a:t>3</a:t>
            </a:r>
          </a:p>
        </p:txBody>
      </p:sp>
      <p:sp>
        <p:nvSpPr>
          <p:cNvPr id="53254" name="Line 10"/>
          <p:cNvSpPr>
            <a:spLocks noChangeShapeType="1"/>
          </p:cNvSpPr>
          <p:nvPr/>
        </p:nvSpPr>
        <p:spPr bwMode="auto">
          <a:xfrm flipV="1">
            <a:off x="2743200" y="4800600"/>
            <a:ext cx="0" cy="228600"/>
          </a:xfrm>
          <a:prstGeom prst="line">
            <a:avLst/>
          </a:prstGeom>
          <a:noFill/>
          <a:ln w="28575">
            <a:solidFill>
              <a:schemeClr val="accent2"/>
            </a:solidFill>
            <a:round/>
            <a:headEnd/>
            <a:tailEnd/>
          </a:ln>
        </p:spPr>
        <p:txBody>
          <a:bodyPr/>
          <a:lstStyle/>
          <a:p>
            <a:endParaRPr lang="en-US"/>
          </a:p>
        </p:txBody>
      </p:sp>
      <p:sp>
        <p:nvSpPr>
          <p:cNvPr id="53255" name="Line 11"/>
          <p:cNvSpPr>
            <a:spLocks noChangeShapeType="1"/>
          </p:cNvSpPr>
          <p:nvPr/>
        </p:nvSpPr>
        <p:spPr bwMode="auto">
          <a:xfrm>
            <a:off x="2743200" y="4800600"/>
            <a:ext cx="2286000" cy="0"/>
          </a:xfrm>
          <a:prstGeom prst="line">
            <a:avLst/>
          </a:prstGeom>
          <a:noFill/>
          <a:ln w="28575">
            <a:solidFill>
              <a:schemeClr val="accent2"/>
            </a:solidFill>
            <a:round/>
            <a:headEnd/>
            <a:tailEnd/>
          </a:ln>
        </p:spPr>
        <p:txBody>
          <a:bodyPr/>
          <a:lstStyle/>
          <a:p>
            <a:endParaRPr lang="en-US"/>
          </a:p>
        </p:txBody>
      </p:sp>
      <p:sp>
        <p:nvSpPr>
          <p:cNvPr id="53256" name="Line 12"/>
          <p:cNvSpPr>
            <a:spLocks noChangeShapeType="1"/>
          </p:cNvSpPr>
          <p:nvPr/>
        </p:nvSpPr>
        <p:spPr bwMode="auto">
          <a:xfrm flipV="1">
            <a:off x="5029200" y="4800600"/>
            <a:ext cx="0" cy="228600"/>
          </a:xfrm>
          <a:prstGeom prst="line">
            <a:avLst/>
          </a:prstGeom>
          <a:noFill/>
          <a:ln w="19050">
            <a:solidFill>
              <a:schemeClr val="accent2"/>
            </a:solidFill>
            <a:round/>
            <a:headEnd type="triangle" w="med" len="med"/>
            <a:tailEnd/>
          </a:ln>
        </p:spPr>
        <p:txBody>
          <a:bodyPr/>
          <a:lstStyle/>
          <a:p>
            <a:endParaRPr lang="en-US"/>
          </a:p>
        </p:txBody>
      </p:sp>
      <p:sp>
        <p:nvSpPr>
          <p:cNvPr id="53257" name="Line 13"/>
          <p:cNvSpPr>
            <a:spLocks noChangeShapeType="1"/>
          </p:cNvSpPr>
          <p:nvPr/>
        </p:nvSpPr>
        <p:spPr bwMode="auto">
          <a:xfrm>
            <a:off x="4114800" y="5257800"/>
            <a:ext cx="0" cy="228600"/>
          </a:xfrm>
          <a:prstGeom prst="line">
            <a:avLst/>
          </a:prstGeom>
          <a:noFill/>
          <a:ln w="28575">
            <a:solidFill>
              <a:srgbClr val="FF0000"/>
            </a:solidFill>
            <a:round/>
            <a:headEnd/>
            <a:tailEnd/>
          </a:ln>
        </p:spPr>
        <p:txBody>
          <a:bodyPr/>
          <a:lstStyle/>
          <a:p>
            <a:endParaRPr lang="en-US"/>
          </a:p>
        </p:txBody>
      </p:sp>
      <p:sp>
        <p:nvSpPr>
          <p:cNvPr id="53258" name="Line 14"/>
          <p:cNvSpPr>
            <a:spLocks noChangeShapeType="1"/>
          </p:cNvSpPr>
          <p:nvPr/>
        </p:nvSpPr>
        <p:spPr bwMode="auto">
          <a:xfrm>
            <a:off x="4114800" y="5486400"/>
            <a:ext cx="1143000" cy="0"/>
          </a:xfrm>
          <a:prstGeom prst="line">
            <a:avLst/>
          </a:prstGeom>
          <a:noFill/>
          <a:ln w="28575">
            <a:solidFill>
              <a:srgbClr val="FF0000"/>
            </a:solidFill>
            <a:round/>
            <a:headEnd/>
            <a:tailEnd/>
          </a:ln>
        </p:spPr>
        <p:txBody>
          <a:bodyPr/>
          <a:lstStyle/>
          <a:p>
            <a:endParaRPr lang="en-US"/>
          </a:p>
        </p:txBody>
      </p:sp>
      <p:sp>
        <p:nvSpPr>
          <p:cNvPr id="53259" name="Line 15"/>
          <p:cNvSpPr>
            <a:spLocks noChangeShapeType="1"/>
          </p:cNvSpPr>
          <p:nvPr/>
        </p:nvSpPr>
        <p:spPr bwMode="auto">
          <a:xfrm>
            <a:off x="5257800" y="5257800"/>
            <a:ext cx="0" cy="228600"/>
          </a:xfrm>
          <a:prstGeom prst="line">
            <a:avLst/>
          </a:prstGeom>
          <a:noFill/>
          <a:ln w="28575">
            <a:solidFill>
              <a:srgbClr val="FF0000"/>
            </a:solidFill>
            <a:round/>
            <a:headEnd type="triangle" w="med" len="med"/>
            <a:tailEnd/>
          </a:ln>
        </p:spPr>
        <p:txBody>
          <a:bodyPr/>
          <a:lstStyle/>
          <a:p>
            <a:endParaRPr lang="en-US"/>
          </a:p>
        </p:txBody>
      </p:sp>
      <p:sp>
        <p:nvSpPr>
          <p:cNvPr id="53260" name="Line 16"/>
          <p:cNvSpPr>
            <a:spLocks noChangeShapeType="1"/>
          </p:cNvSpPr>
          <p:nvPr/>
        </p:nvSpPr>
        <p:spPr bwMode="auto">
          <a:xfrm>
            <a:off x="3962400" y="5257800"/>
            <a:ext cx="0" cy="381000"/>
          </a:xfrm>
          <a:prstGeom prst="line">
            <a:avLst/>
          </a:prstGeom>
          <a:noFill/>
          <a:ln w="28575">
            <a:solidFill>
              <a:srgbClr val="006600"/>
            </a:solidFill>
            <a:round/>
            <a:headEnd/>
            <a:tailEnd/>
          </a:ln>
        </p:spPr>
        <p:txBody>
          <a:bodyPr/>
          <a:lstStyle/>
          <a:p>
            <a:endParaRPr lang="en-US"/>
          </a:p>
        </p:txBody>
      </p:sp>
      <p:sp>
        <p:nvSpPr>
          <p:cNvPr id="53261" name="Line 17"/>
          <p:cNvSpPr>
            <a:spLocks noChangeShapeType="1"/>
          </p:cNvSpPr>
          <p:nvPr/>
        </p:nvSpPr>
        <p:spPr bwMode="auto">
          <a:xfrm>
            <a:off x="3962400" y="5638800"/>
            <a:ext cx="2057400" cy="0"/>
          </a:xfrm>
          <a:prstGeom prst="line">
            <a:avLst/>
          </a:prstGeom>
          <a:noFill/>
          <a:ln w="28575">
            <a:solidFill>
              <a:srgbClr val="006600"/>
            </a:solidFill>
            <a:round/>
            <a:headEnd/>
            <a:tailEnd/>
          </a:ln>
        </p:spPr>
        <p:txBody>
          <a:bodyPr/>
          <a:lstStyle/>
          <a:p>
            <a:endParaRPr lang="en-US"/>
          </a:p>
        </p:txBody>
      </p:sp>
      <p:sp>
        <p:nvSpPr>
          <p:cNvPr id="53262" name="Line 18"/>
          <p:cNvSpPr>
            <a:spLocks noChangeShapeType="1"/>
          </p:cNvSpPr>
          <p:nvPr/>
        </p:nvSpPr>
        <p:spPr bwMode="auto">
          <a:xfrm>
            <a:off x="6019800" y="5257800"/>
            <a:ext cx="0" cy="381000"/>
          </a:xfrm>
          <a:prstGeom prst="line">
            <a:avLst/>
          </a:prstGeom>
          <a:noFill/>
          <a:ln w="28575">
            <a:solidFill>
              <a:srgbClr val="006600"/>
            </a:solidFill>
            <a:round/>
            <a:headEnd type="triangle" w="med" len="med"/>
            <a:tailEnd/>
          </a:ln>
        </p:spPr>
        <p:txBody>
          <a:bodyPr/>
          <a:lstStyle/>
          <a:p>
            <a:endParaRPr lang="en-US"/>
          </a:p>
        </p:txBody>
      </p:sp>
      <p:sp>
        <p:nvSpPr>
          <p:cNvPr id="53263" name="Line 19"/>
          <p:cNvSpPr>
            <a:spLocks noChangeShapeType="1"/>
          </p:cNvSpPr>
          <p:nvPr/>
        </p:nvSpPr>
        <p:spPr bwMode="auto">
          <a:xfrm>
            <a:off x="2971800" y="5257800"/>
            <a:ext cx="0" cy="533400"/>
          </a:xfrm>
          <a:prstGeom prst="line">
            <a:avLst/>
          </a:prstGeom>
          <a:noFill/>
          <a:ln w="28575">
            <a:solidFill>
              <a:srgbClr val="FF6600"/>
            </a:solidFill>
            <a:round/>
            <a:headEnd/>
            <a:tailEnd/>
          </a:ln>
        </p:spPr>
        <p:txBody>
          <a:bodyPr/>
          <a:lstStyle/>
          <a:p>
            <a:endParaRPr lang="en-US"/>
          </a:p>
        </p:txBody>
      </p:sp>
      <p:sp>
        <p:nvSpPr>
          <p:cNvPr id="53264" name="Line 20"/>
          <p:cNvSpPr>
            <a:spLocks noChangeShapeType="1"/>
          </p:cNvSpPr>
          <p:nvPr/>
        </p:nvSpPr>
        <p:spPr bwMode="auto">
          <a:xfrm>
            <a:off x="2971800" y="5791200"/>
            <a:ext cx="3352800" cy="0"/>
          </a:xfrm>
          <a:prstGeom prst="line">
            <a:avLst/>
          </a:prstGeom>
          <a:noFill/>
          <a:ln w="28575">
            <a:solidFill>
              <a:srgbClr val="FF6600"/>
            </a:solidFill>
            <a:round/>
            <a:headEnd/>
            <a:tailEnd/>
          </a:ln>
        </p:spPr>
        <p:txBody>
          <a:bodyPr/>
          <a:lstStyle/>
          <a:p>
            <a:endParaRPr lang="en-US"/>
          </a:p>
        </p:txBody>
      </p:sp>
      <p:sp>
        <p:nvSpPr>
          <p:cNvPr id="53265" name="Line 21"/>
          <p:cNvSpPr>
            <a:spLocks noChangeShapeType="1"/>
          </p:cNvSpPr>
          <p:nvPr/>
        </p:nvSpPr>
        <p:spPr bwMode="auto">
          <a:xfrm>
            <a:off x="6324600" y="5257800"/>
            <a:ext cx="0" cy="533400"/>
          </a:xfrm>
          <a:prstGeom prst="line">
            <a:avLst/>
          </a:prstGeom>
          <a:noFill/>
          <a:ln w="28575">
            <a:solidFill>
              <a:srgbClr val="FF6600"/>
            </a:solidFill>
            <a:round/>
            <a:headEnd type="triangle" w="med" len="med"/>
            <a:tailEnd/>
          </a:ln>
        </p:spPr>
        <p:txBody>
          <a:bodyPr/>
          <a:lstStyle/>
          <a:p>
            <a:endParaRPr lang="en-US"/>
          </a:p>
        </p:txBody>
      </p:sp>
      <p:sp>
        <p:nvSpPr>
          <p:cNvPr id="33814" name="Text Box 22"/>
          <p:cNvSpPr txBox="1">
            <a:spLocks noChangeArrowheads="1"/>
          </p:cNvSpPr>
          <p:nvPr/>
        </p:nvSpPr>
        <p:spPr bwMode="auto">
          <a:xfrm>
            <a:off x="2362200" y="5883275"/>
            <a:ext cx="4054475" cy="517525"/>
          </a:xfrm>
          <a:prstGeom prst="rect">
            <a:avLst/>
          </a:prstGeom>
          <a:noFill/>
          <a:ln w="9525">
            <a:noFill/>
            <a:miter lim="800000"/>
            <a:headEnd/>
            <a:tailEnd/>
          </a:ln>
        </p:spPr>
        <p:txBody>
          <a:bodyPr wrap="none">
            <a:spAutoFit/>
          </a:bodyPr>
          <a:lstStyle/>
          <a:p>
            <a:r>
              <a:rPr lang="en-US" b="1"/>
              <a:t>General form:</a:t>
            </a:r>
          </a:p>
          <a:p>
            <a:r>
              <a:rPr lang="en-US" b="1"/>
              <a:t>      AB          +     CD        </a:t>
            </a:r>
            <a:r>
              <a:rPr lang="en-US" b="1">
                <a:sym typeface="Wingdings" pitchFamily="2" charset="2"/>
              </a:rPr>
              <a:t>      AD        +       CB</a:t>
            </a:r>
            <a:endParaRPr lang="en-US" b="1"/>
          </a:p>
        </p:txBody>
      </p:sp>
      <p:sp>
        <p:nvSpPr>
          <p:cNvPr id="53267" name="Rectangle 23"/>
          <p:cNvSpPr>
            <a:spLocks noChangeArrowheads="1"/>
          </p:cNvSpPr>
          <p:nvPr/>
        </p:nvSpPr>
        <p:spPr bwMode="auto">
          <a:xfrm>
            <a:off x="2286000" y="1981200"/>
            <a:ext cx="4572000" cy="1981200"/>
          </a:xfrm>
          <a:prstGeom prst="rect">
            <a:avLst/>
          </a:prstGeom>
          <a:gradFill rotWithShape="0">
            <a:gsLst>
              <a:gs pos="0">
                <a:srgbClr val="FFCC00"/>
              </a:gs>
              <a:gs pos="100000">
                <a:srgbClr val="FFFFCC"/>
              </a:gs>
            </a:gsLst>
            <a:path path="rect">
              <a:fillToRect l="100000" b="100000"/>
            </a:path>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FFCC00"/>
            </a:extrusionClr>
          </a:sp3d>
        </p:spPr>
        <p:txBody>
          <a:bodyPr wrap="none" anchor="ctr">
            <a:flatTx/>
          </a:bodyPr>
          <a:lstStyle/>
          <a:p>
            <a:endParaRPr lang="en-US"/>
          </a:p>
        </p:txBody>
      </p:sp>
      <p:sp>
        <p:nvSpPr>
          <p:cNvPr id="53268" name="Text Box 24"/>
          <p:cNvSpPr txBox="1">
            <a:spLocks noChangeArrowheads="1"/>
          </p:cNvSpPr>
          <p:nvPr/>
        </p:nvSpPr>
        <p:spPr bwMode="auto">
          <a:xfrm>
            <a:off x="2362200" y="2057400"/>
            <a:ext cx="2906713" cy="336550"/>
          </a:xfrm>
          <a:prstGeom prst="rect">
            <a:avLst/>
          </a:prstGeom>
          <a:noFill/>
          <a:ln w="28575">
            <a:noFill/>
            <a:miter lim="800000"/>
            <a:headEnd/>
            <a:tailEnd/>
          </a:ln>
        </p:spPr>
        <p:txBody>
          <a:bodyPr wrap="none">
            <a:spAutoFit/>
          </a:bodyPr>
          <a:lstStyle/>
          <a:p>
            <a:r>
              <a:rPr lang="en-US" sz="1600" b="1"/>
              <a:t>Single-replacement reaction</a:t>
            </a:r>
          </a:p>
        </p:txBody>
      </p:sp>
      <p:sp>
        <p:nvSpPr>
          <p:cNvPr id="53269" name="Text Box 25"/>
          <p:cNvSpPr txBox="1">
            <a:spLocks noChangeArrowheads="1"/>
          </p:cNvSpPr>
          <p:nvPr/>
        </p:nvSpPr>
        <p:spPr bwMode="auto">
          <a:xfrm>
            <a:off x="2514600" y="2667000"/>
            <a:ext cx="3716338" cy="304800"/>
          </a:xfrm>
          <a:prstGeom prst="rect">
            <a:avLst/>
          </a:prstGeom>
          <a:noFill/>
          <a:ln w="28575">
            <a:noFill/>
            <a:miter lim="800000"/>
            <a:headEnd/>
            <a:tailEnd/>
          </a:ln>
        </p:spPr>
        <p:txBody>
          <a:bodyPr wrap="none">
            <a:spAutoFit/>
          </a:bodyPr>
          <a:lstStyle/>
          <a:p>
            <a:r>
              <a:rPr lang="en-US" b="1"/>
              <a:t>Mg     +      CuSO</a:t>
            </a:r>
            <a:r>
              <a:rPr lang="en-US" b="1" baseline="-25000"/>
              <a:t>4</a:t>
            </a:r>
            <a:r>
              <a:rPr lang="en-US" b="1"/>
              <a:t>     </a:t>
            </a:r>
            <a:r>
              <a:rPr lang="en-US" b="1">
                <a:sym typeface="Wingdings" pitchFamily="2" charset="2"/>
              </a:rPr>
              <a:t>     MgSO</a:t>
            </a:r>
            <a:r>
              <a:rPr lang="en-US" b="1" baseline="-25000"/>
              <a:t>4</a:t>
            </a:r>
            <a:r>
              <a:rPr lang="en-US" b="1">
                <a:sym typeface="Wingdings" pitchFamily="2" charset="2"/>
              </a:rPr>
              <a:t>     +     Cu</a:t>
            </a:r>
            <a:endParaRPr lang="en-US" b="1" baseline="-25000"/>
          </a:p>
        </p:txBody>
      </p:sp>
      <p:sp>
        <p:nvSpPr>
          <p:cNvPr id="53270" name="Line 26"/>
          <p:cNvSpPr>
            <a:spLocks noChangeShapeType="1"/>
          </p:cNvSpPr>
          <p:nvPr/>
        </p:nvSpPr>
        <p:spPr bwMode="auto">
          <a:xfrm flipV="1">
            <a:off x="2743200" y="2438400"/>
            <a:ext cx="0" cy="228600"/>
          </a:xfrm>
          <a:prstGeom prst="line">
            <a:avLst/>
          </a:prstGeom>
          <a:noFill/>
          <a:ln w="28575">
            <a:solidFill>
              <a:schemeClr val="accent2"/>
            </a:solidFill>
            <a:round/>
            <a:headEnd/>
            <a:tailEnd/>
          </a:ln>
        </p:spPr>
        <p:txBody>
          <a:bodyPr/>
          <a:lstStyle/>
          <a:p>
            <a:endParaRPr lang="en-US"/>
          </a:p>
        </p:txBody>
      </p:sp>
      <p:sp>
        <p:nvSpPr>
          <p:cNvPr id="53271" name="Line 27"/>
          <p:cNvSpPr>
            <a:spLocks noChangeShapeType="1"/>
          </p:cNvSpPr>
          <p:nvPr/>
        </p:nvSpPr>
        <p:spPr bwMode="auto">
          <a:xfrm>
            <a:off x="2743200" y="2438400"/>
            <a:ext cx="2133600" cy="0"/>
          </a:xfrm>
          <a:prstGeom prst="line">
            <a:avLst/>
          </a:prstGeom>
          <a:noFill/>
          <a:ln w="28575">
            <a:solidFill>
              <a:schemeClr val="accent2"/>
            </a:solidFill>
            <a:round/>
            <a:headEnd/>
            <a:tailEnd/>
          </a:ln>
        </p:spPr>
        <p:txBody>
          <a:bodyPr/>
          <a:lstStyle/>
          <a:p>
            <a:endParaRPr lang="en-US"/>
          </a:p>
        </p:txBody>
      </p:sp>
      <p:sp>
        <p:nvSpPr>
          <p:cNvPr id="53272" name="Line 28"/>
          <p:cNvSpPr>
            <a:spLocks noChangeShapeType="1"/>
          </p:cNvSpPr>
          <p:nvPr/>
        </p:nvSpPr>
        <p:spPr bwMode="auto">
          <a:xfrm flipV="1">
            <a:off x="4876800" y="2438400"/>
            <a:ext cx="0" cy="228600"/>
          </a:xfrm>
          <a:prstGeom prst="line">
            <a:avLst/>
          </a:prstGeom>
          <a:noFill/>
          <a:ln w="28575">
            <a:solidFill>
              <a:schemeClr val="accent2"/>
            </a:solidFill>
            <a:round/>
            <a:headEnd type="triangle" w="med" len="med"/>
            <a:tailEnd/>
          </a:ln>
        </p:spPr>
        <p:txBody>
          <a:bodyPr/>
          <a:lstStyle/>
          <a:p>
            <a:endParaRPr lang="en-US"/>
          </a:p>
        </p:txBody>
      </p:sp>
      <p:sp>
        <p:nvSpPr>
          <p:cNvPr id="53273" name="Line 32"/>
          <p:cNvSpPr>
            <a:spLocks noChangeShapeType="1"/>
          </p:cNvSpPr>
          <p:nvPr/>
        </p:nvSpPr>
        <p:spPr bwMode="auto">
          <a:xfrm>
            <a:off x="3657600" y="2971800"/>
            <a:ext cx="0" cy="304800"/>
          </a:xfrm>
          <a:prstGeom prst="line">
            <a:avLst/>
          </a:prstGeom>
          <a:noFill/>
          <a:ln w="28575">
            <a:solidFill>
              <a:srgbClr val="FF0000"/>
            </a:solidFill>
            <a:round/>
            <a:headEnd/>
            <a:tailEnd/>
          </a:ln>
        </p:spPr>
        <p:txBody>
          <a:bodyPr/>
          <a:lstStyle/>
          <a:p>
            <a:endParaRPr lang="en-US"/>
          </a:p>
        </p:txBody>
      </p:sp>
      <p:sp>
        <p:nvSpPr>
          <p:cNvPr id="53274" name="Line 33"/>
          <p:cNvSpPr>
            <a:spLocks noChangeShapeType="1"/>
          </p:cNvSpPr>
          <p:nvPr/>
        </p:nvSpPr>
        <p:spPr bwMode="auto">
          <a:xfrm>
            <a:off x="3657600" y="3276600"/>
            <a:ext cx="2362200" cy="0"/>
          </a:xfrm>
          <a:prstGeom prst="line">
            <a:avLst/>
          </a:prstGeom>
          <a:noFill/>
          <a:ln w="28575">
            <a:solidFill>
              <a:srgbClr val="FF0000"/>
            </a:solidFill>
            <a:round/>
            <a:headEnd/>
            <a:tailEnd/>
          </a:ln>
        </p:spPr>
        <p:txBody>
          <a:bodyPr/>
          <a:lstStyle/>
          <a:p>
            <a:endParaRPr lang="en-US"/>
          </a:p>
        </p:txBody>
      </p:sp>
      <p:sp>
        <p:nvSpPr>
          <p:cNvPr id="53275" name="Line 34"/>
          <p:cNvSpPr>
            <a:spLocks noChangeShapeType="1"/>
          </p:cNvSpPr>
          <p:nvPr/>
        </p:nvSpPr>
        <p:spPr bwMode="auto">
          <a:xfrm>
            <a:off x="6019800" y="2971800"/>
            <a:ext cx="0" cy="304800"/>
          </a:xfrm>
          <a:prstGeom prst="line">
            <a:avLst/>
          </a:prstGeom>
          <a:noFill/>
          <a:ln w="28575">
            <a:solidFill>
              <a:srgbClr val="FF0000"/>
            </a:solidFill>
            <a:round/>
            <a:headEnd type="triangle" w="med" len="med"/>
            <a:tailEnd/>
          </a:ln>
        </p:spPr>
        <p:txBody>
          <a:bodyPr/>
          <a:lstStyle/>
          <a:p>
            <a:endParaRPr lang="en-US"/>
          </a:p>
        </p:txBody>
      </p:sp>
      <p:sp>
        <p:nvSpPr>
          <p:cNvPr id="33830" name="Text Box 38"/>
          <p:cNvSpPr txBox="1">
            <a:spLocks noChangeArrowheads="1"/>
          </p:cNvSpPr>
          <p:nvPr/>
        </p:nvSpPr>
        <p:spPr bwMode="auto">
          <a:xfrm>
            <a:off x="2362200" y="3352800"/>
            <a:ext cx="3797300" cy="517525"/>
          </a:xfrm>
          <a:prstGeom prst="rect">
            <a:avLst/>
          </a:prstGeom>
          <a:noFill/>
          <a:ln w="9525">
            <a:noFill/>
            <a:miter lim="800000"/>
            <a:headEnd/>
            <a:tailEnd/>
          </a:ln>
        </p:spPr>
        <p:txBody>
          <a:bodyPr wrap="none">
            <a:spAutoFit/>
          </a:bodyPr>
          <a:lstStyle/>
          <a:p>
            <a:r>
              <a:rPr lang="en-US" b="1"/>
              <a:t>General form:</a:t>
            </a:r>
          </a:p>
          <a:p>
            <a:r>
              <a:rPr lang="en-US" b="1"/>
              <a:t>      A          +     BC        </a:t>
            </a:r>
            <a:r>
              <a:rPr lang="en-US" b="1">
                <a:sym typeface="Wingdings" pitchFamily="2" charset="2"/>
              </a:rPr>
              <a:t>      AC        +       B</a:t>
            </a:r>
            <a:endParaRPr lang="en-US" b="1"/>
          </a:p>
        </p:txBody>
      </p:sp>
      <p:sp>
        <p:nvSpPr>
          <p:cNvPr id="53277" name="AutoShape 39">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830"/>
                                        </p:tgtEl>
                                        <p:attrNameLst>
                                          <p:attrName>style.visibility</p:attrName>
                                        </p:attrNameLst>
                                      </p:cBhvr>
                                      <p:to>
                                        <p:strVal val="visible"/>
                                      </p:to>
                                    </p:set>
                                    <p:animEffect transition="in" filter="dissolve">
                                      <p:cBhvr>
                                        <p:cTn id="7" dur="500"/>
                                        <p:tgtEl>
                                          <p:spTgt spid="338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814"/>
                                        </p:tgtEl>
                                        <p:attrNameLst>
                                          <p:attrName>style.visibility</p:attrName>
                                        </p:attrNameLst>
                                      </p:cBhvr>
                                      <p:to>
                                        <p:strVal val="visible"/>
                                      </p:to>
                                    </p:set>
                                    <p:animEffect transition="in" filter="dissolve">
                                      <p:cBhvr>
                                        <p:cTn id="12" dur="500"/>
                                        <p:tgtEl>
                                          <p:spTgt spid="33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4" grpId="0" autoUpdateAnimBg="0"/>
      <p:bldP spid="33830"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74638"/>
            <a:ext cx="6211888" cy="1143000"/>
          </a:xfrm>
        </p:spPr>
        <p:txBody>
          <a:bodyPr/>
          <a:lstStyle/>
          <a:p>
            <a:pPr eaLnBrk="1" hangingPunct="1"/>
            <a:r>
              <a:rPr lang="en-US" smtClean="0"/>
              <a:t>Activity Series</a:t>
            </a:r>
          </a:p>
        </p:txBody>
      </p:sp>
      <p:pic>
        <p:nvPicPr>
          <p:cNvPr id="77827" name="Picture 3" descr="Foiled by Copper"/>
          <p:cNvPicPr>
            <a:picLocks noChangeAspect="1" noChangeArrowheads="1"/>
          </p:cNvPicPr>
          <p:nvPr/>
        </p:nvPicPr>
        <p:blipFill>
          <a:blip r:embed="rId3" cstate="print">
            <a:lum contrast="24000"/>
            <a:grayscl/>
          </a:blip>
          <a:srcRect l="1785" r="8928" b="6738"/>
          <a:stretch>
            <a:fillRect/>
          </a:stretch>
        </p:blipFill>
        <p:spPr bwMode="auto">
          <a:xfrm>
            <a:off x="609600" y="1524000"/>
            <a:ext cx="3810000" cy="3581400"/>
          </a:xfrm>
          <a:prstGeom prst="rect">
            <a:avLst/>
          </a:prstGeom>
          <a:solidFill>
            <a:schemeClr val="accent1"/>
          </a:solidFill>
          <a:ln w="9525">
            <a:noFill/>
            <a:miter lim="800000"/>
            <a:headEnd/>
            <a:tailEnd/>
          </a:ln>
        </p:spPr>
      </p:pic>
      <p:sp>
        <p:nvSpPr>
          <p:cNvPr id="77828" name="Text Box 4"/>
          <p:cNvSpPr txBox="1">
            <a:spLocks noChangeArrowheads="1"/>
          </p:cNvSpPr>
          <p:nvPr/>
        </p:nvSpPr>
        <p:spPr bwMode="auto">
          <a:xfrm>
            <a:off x="2159000" y="2716213"/>
            <a:ext cx="2565400" cy="581025"/>
          </a:xfrm>
          <a:prstGeom prst="rect">
            <a:avLst/>
          </a:prstGeom>
          <a:noFill/>
          <a:ln w="9525">
            <a:noFill/>
            <a:miter lim="800000"/>
            <a:headEnd/>
            <a:tailEnd/>
          </a:ln>
          <a:effectLst/>
        </p:spPr>
        <p:txBody>
          <a:bodyPr wrap="none">
            <a:spAutoFit/>
          </a:bodyPr>
          <a:lstStyle/>
          <a:p>
            <a:pPr>
              <a:defRPr/>
            </a:pPr>
            <a:r>
              <a:rPr lang="en-US" sz="1600" i="1">
                <a:effectLst>
                  <a:outerShdw blurRad="38100" dist="38100" dir="2700000" algn="tl">
                    <a:srgbClr val="C0C0C0"/>
                  </a:outerShdw>
                </a:effectLst>
              </a:rPr>
              <a:t>Foiled again –</a:t>
            </a:r>
          </a:p>
          <a:p>
            <a:pPr>
              <a:defRPr/>
            </a:pPr>
            <a:r>
              <a:rPr lang="en-US" sz="1600" i="1">
                <a:effectLst>
                  <a:outerShdw blurRad="38100" dist="38100" dir="2700000" algn="tl">
                    <a:srgbClr val="C0C0C0"/>
                  </a:outerShdw>
                </a:effectLst>
              </a:rPr>
              <a:t>Aluminum loses to Copper</a:t>
            </a:r>
          </a:p>
        </p:txBody>
      </p:sp>
      <p:sp>
        <p:nvSpPr>
          <p:cNvPr id="54277" name="Text Box 5"/>
          <p:cNvSpPr txBox="1">
            <a:spLocks noChangeArrowheads="1"/>
          </p:cNvSpPr>
          <p:nvPr/>
        </p:nvSpPr>
        <p:spPr bwMode="auto">
          <a:xfrm>
            <a:off x="5486400" y="1584325"/>
            <a:ext cx="2287588" cy="396875"/>
          </a:xfrm>
          <a:prstGeom prst="rect">
            <a:avLst/>
          </a:prstGeom>
          <a:noFill/>
          <a:ln w="9525">
            <a:noFill/>
            <a:miter lim="800000"/>
            <a:headEnd/>
            <a:tailEnd/>
          </a:ln>
        </p:spPr>
        <p:txBody>
          <a:bodyPr wrap="none">
            <a:spAutoFit/>
          </a:bodyPr>
          <a:lstStyle/>
          <a:p>
            <a:r>
              <a:rPr lang="en-US" sz="2000"/>
              <a:t>Element Reactivity</a:t>
            </a:r>
          </a:p>
        </p:txBody>
      </p:sp>
      <p:sp>
        <p:nvSpPr>
          <p:cNvPr id="54278" name="Text Box 6"/>
          <p:cNvSpPr txBox="1">
            <a:spLocks noChangeArrowheads="1"/>
          </p:cNvSpPr>
          <p:nvPr/>
        </p:nvSpPr>
        <p:spPr bwMode="auto">
          <a:xfrm>
            <a:off x="5943600" y="2070100"/>
            <a:ext cx="430213" cy="4559300"/>
          </a:xfrm>
          <a:prstGeom prst="rect">
            <a:avLst/>
          </a:prstGeom>
          <a:solidFill>
            <a:srgbClr val="E6DDD8"/>
          </a:solidFill>
          <a:ln w="9525">
            <a:noFill/>
            <a:miter lim="800000"/>
            <a:headEnd/>
            <a:tailEnd/>
          </a:ln>
        </p:spPr>
        <p:txBody>
          <a:bodyPr wrap="none">
            <a:spAutoFit/>
          </a:bodyPr>
          <a:lstStyle/>
          <a:p>
            <a:r>
              <a:rPr lang="en-US"/>
              <a:t>Li</a:t>
            </a:r>
          </a:p>
          <a:p>
            <a:r>
              <a:rPr lang="en-US"/>
              <a:t>Rb</a:t>
            </a:r>
          </a:p>
          <a:p>
            <a:r>
              <a:rPr lang="en-US"/>
              <a:t>K</a:t>
            </a:r>
          </a:p>
          <a:p>
            <a:r>
              <a:rPr lang="en-US"/>
              <a:t>Ba</a:t>
            </a:r>
          </a:p>
          <a:p>
            <a:r>
              <a:rPr lang="en-US"/>
              <a:t>Ca</a:t>
            </a:r>
          </a:p>
          <a:p>
            <a:r>
              <a:rPr lang="en-US"/>
              <a:t>Na</a:t>
            </a:r>
          </a:p>
          <a:p>
            <a:r>
              <a:rPr lang="en-US"/>
              <a:t>Mg</a:t>
            </a:r>
          </a:p>
          <a:p>
            <a:r>
              <a:rPr lang="en-US"/>
              <a:t>Al</a:t>
            </a:r>
          </a:p>
          <a:p>
            <a:r>
              <a:rPr lang="en-US"/>
              <a:t>Mn</a:t>
            </a:r>
          </a:p>
          <a:p>
            <a:r>
              <a:rPr lang="en-US"/>
              <a:t>Zn</a:t>
            </a:r>
          </a:p>
          <a:p>
            <a:r>
              <a:rPr lang="en-US"/>
              <a:t>Cr</a:t>
            </a:r>
          </a:p>
          <a:p>
            <a:r>
              <a:rPr lang="en-US"/>
              <a:t>Fe</a:t>
            </a:r>
          </a:p>
          <a:p>
            <a:r>
              <a:rPr lang="en-US"/>
              <a:t>Ni</a:t>
            </a:r>
          </a:p>
          <a:p>
            <a:r>
              <a:rPr lang="en-US"/>
              <a:t>Sn</a:t>
            </a:r>
          </a:p>
          <a:p>
            <a:r>
              <a:rPr lang="en-US"/>
              <a:t>Pb</a:t>
            </a:r>
          </a:p>
          <a:p>
            <a:r>
              <a:rPr lang="en-US"/>
              <a:t>H</a:t>
            </a:r>
            <a:r>
              <a:rPr lang="en-US" baseline="-25000"/>
              <a:t>2</a:t>
            </a:r>
          </a:p>
          <a:p>
            <a:r>
              <a:rPr lang="en-US"/>
              <a:t>Cu</a:t>
            </a:r>
          </a:p>
          <a:p>
            <a:r>
              <a:rPr lang="en-US"/>
              <a:t>Hg</a:t>
            </a:r>
          </a:p>
          <a:p>
            <a:r>
              <a:rPr lang="en-US"/>
              <a:t>Ag</a:t>
            </a:r>
          </a:p>
          <a:p>
            <a:r>
              <a:rPr lang="en-US"/>
              <a:t>Pt</a:t>
            </a:r>
          </a:p>
          <a:p>
            <a:r>
              <a:rPr lang="en-US"/>
              <a:t>Au</a:t>
            </a:r>
          </a:p>
        </p:txBody>
      </p:sp>
      <p:sp>
        <p:nvSpPr>
          <p:cNvPr id="54279" name="Text Box 10"/>
          <p:cNvSpPr txBox="1">
            <a:spLocks noChangeArrowheads="1"/>
          </p:cNvSpPr>
          <p:nvPr/>
        </p:nvSpPr>
        <p:spPr bwMode="auto">
          <a:xfrm>
            <a:off x="6705600" y="2757488"/>
            <a:ext cx="2089150" cy="366712"/>
          </a:xfrm>
          <a:prstGeom prst="rect">
            <a:avLst/>
          </a:prstGeom>
          <a:noFill/>
          <a:ln w="9525">
            <a:noFill/>
            <a:miter lim="800000"/>
            <a:headEnd/>
            <a:tailEnd/>
          </a:ln>
        </p:spPr>
        <p:txBody>
          <a:bodyPr wrap="none">
            <a:spAutoFit/>
          </a:bodyPr>
          <a:lstStyle/>
          <a:p>
            <a:r>
              <a:rPr lang="en-US" sz="1800"/>
              <a:t>Halogen Reactivity</a:t>
            </a:r>
          </a:p>
        </p:txBody>
      </p:sp>
      <p:sp>
        <p:nvSpPr>
          <p:cNvPr id="54280" name="Text Box 11"/>
          <p:cNvSpPr txBox="1">
            <a:spLocks noChangeArrowheads="1"/>
          </p:cNvSpPr>
          <p:nvPr/>
        </p:nvSpPr>
        <p:spPr bwMode="auto">
          <a:xfrm>
            <a:off x="7223125" y="3287713"/>
            <a:ext cx="425450" cy="942975"/>
          </a:xfrm>
          <a:prstGeom prst="rect">
            <a:avLst/>
          </a:prstGeom>
          <a:solidFill>
            <a:srgbClr val="EFE9E5"/>
          </a:solidFill>
          <a:ln w="9525">
            <a:noFill/>
            <a:miter lim="800000"/>
            <a:headEnd/>
            <a:tailEnd/>
          </a:ln>
        </p:spPr>
        <p:txBody>
          <a:bodyPr wrap="none">
            <a:spAutoFit/>
          </a:bodyPr>
          <a:lstStyle/>
          <a:p>
            <a:r>
              <a:rPr lang="en-US"/>
              <a:t>F</a:t>
            </a:r>
            <a:r>
              <a:rPr lang="en-US" baseline="-25000"/>
              <a:t>2</a:t>
            </a:r>
          </a:p>
          <a:p>
            <a:r>
              <a:rPr lang="en-US"/>
              <a:t>Cl</a:t>
            </a:r>
            <a:r>
              <a:rPr lang="en-US" baseline="-25000"/>
              <a:t>2</a:t>
            </a:r>
            <a:endParaRPr lang="en-US"/>
          </a:p>
          <a:p>
            <a:r>
              <a:rPr lang="en-US"/>
              <a:t>Br</a:t>
            </a:r>
            <a:r>
              <a:rPr lang="en-US" baseline="-25000"/>
              <a:t>2</a:t>
            </a:r>
            <a:endParaRPr lang="en-US"/>
          </a:p>
          <a:p>
            <a:r>
              <a:rPr lang="en-US"/>
              <a:t>I</a:t>
            </a:r>
            <a:r>
              <a:rPr lang="en-US" baseline="-25000"/>
              <a:t>2</a:t>
            </a:r>
          </a:p>
        </p:txBody>
      </p:sp>
      <p:sp>
        <p:nvSpPr>
          <p:cNvPr id="54281" name="AutoShape 12">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54282" name="AutoShape 13">
            <a:hlinkClick r:id="" action="ppaction://hlinkshowjump?jump=lastslideviewed" highlightClick="1"/>
            <a:hlinkHover r:id="" action="ppaction://hlinkshowjump?jump=previousslide"/>
          </p:cNvPr>
          <p:cNvSpPr>
            <a:spLocks noChangeArrowheads="1"/>
          </p:cNvSpPr>
          <p:nvPr/>
        </p:nvSpPr>
        <p:spPr bwMode="auto">
          <a:xfrm>
            <a:off x="8858250" y="6577013"/>
            <a:ext cx="285750" cy="285750"/>
          </a:xfrm>
          <a:prstGeom prst="actionButtonReturn">
            <a:avLst/>
          </a:prstGeom>
          <a:solidFill>
            <a:srgbClr val="C0C0C0"/>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7827"/>
                                        </p:tgtEl>
                                        <p:attrNameLst>
                                          <p:attrName>style.visibility</p:attrName>
                                        </p:attrNameLst>
                                      </p:cBhvr>
                                      <p:to>
                                        <p:strVal val="visible"/>
                                      </p:to>
                                    </p:set>
                                    <p:anim calcmode="lin" valueType="num">
                                      <p:cBhvr>
                                        <p:cTn id="7" dur="500" fill="hold"/>
                                        <p:tgtEl>
                                          <p:spTgt spid="77827"/>
                                        </p:tgtEl>
                                        <p:attrNameLst>
                                          <p:attrName>ppt_w</p:attrName>
                                        </p:attrNameLst>
                                      </p:cBhvr>
                                      <p:tavLst>
                                        <p:tav tm="0">
                                          <p:val>
                                            <p:fltVal val="0"/>
                                          </p:val>
                                        </p:tav>
                                        <p:tav tm="100000">
                                          <p:val>
                                            <p:strVal val="#ppt_w"/>
                                          </p:val>
                                        </p:tav>
                                      </p:tavLst>
                                    </p:anim>
                                    <p:anim calcmode="lin" valueType="num">
                                      <p:cBhvr>
                                        <p:cTn id="8" dur="500" fill="hold"/>
                                        <p:tgtEl>
                                          <p:spTgt spid="7782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3000"/>
                                  </p:stCondLst>
                                  <p:childTnLst>
                                    <p:set>
                                      <p:cBhvr>
                                        <p:cTn id="11" dur="1" fill="hold">
                                          <p:stCondLst>
                                            <p:cond delay="499"/>
                                          </p:stCondLst>
                                        </p:cTn>
                                        <p:tgtEl>
                                          <p:spTgt spid="77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Potassium reacts with Water</a:t>
            </a:r>
          </a:p>
        </p:txBody>
      </p:sp>
      <p:pic>
        <p:nvPicPr>
          <p:cNvPr id="20484" name="Picture 4" descr="Chemical Reaction K + Water"/>
          <p:cNvPicPr>
            <a:picLocks noChangeAspect="1" noChangeArrowheads="1"/>
          </p:cNvPicPr>
          <p:nvPr/>
        </p:nvPicPr>
        <p:blipFill>
          <a:blip r:embed="rId4" cstate="print">
            <a:lum bright="2000" contrast="12000"/>
          </a:blip>
          <a:srcRect/>
          <a:stretch>
            <a:fillRect/>
          </a:stretch>
        </p:blipFill>
        <p:spPr bwMode="auto">
          <a:xfrm>
            <a:off x="990600" y="1752600"/>
            <a:ext cx="7086600" cy="4827588"/>
          </a:xfrm>
          <a:prstGeom prst="rect">
            <a:avLst/>
          </a:prstGeom>
          <a:noFill/>
          <a:ln w="9525">
            <a:noFill/>
            <a:miter lim="800000"/>
            <a:headEnd/>
            <a:tailEnd/>
          </a:ln>
        </p:spPr>
      </p:pic>
      <p:sp>
        <p:nvSpPr>
          <p:cNvPr id="20485" name="AutoShape 5"/>
          <p:cNvSpPr>
            <a:spLocks noChangeArrowheads="1"/>
          </p:cNvSpPr>
          <p:nvPr/>
        </p:nvSpPr>
        <p:spPr bwMode="auto">
          <a:xfrm>
            <a:off x="3810000" y="1524000"/>
            <a:ext cx="1447800" cy="990600"/>
          </a:xfrm>
          <a:prstGeom prst="irregularSeal1">
            <a:avLst/>
          </a:prstGeom>
          <a:solidFill>
            <a:srgbClr val="FF9900"/>
          </a:solidFill>
          <a:ln w="9525">
            <a:solidFill>
              <a:srgbClr val="FF0000"/>
            </a:solidFill>
            <a:miter lim="800000"/>
            <a:headEnd/>
            <a:tailEnd/>
          </a:ln>
        </p:spPr>
        <p:txBody>
          <a:bodyPr wrap="none" anchor="ctr"/>
          <a:lstStyle/>
          <a:p>
            <a:pPr algn="ctr"/>
            <a:r>
              <a:rPr lang="en-US">
                <a:latin typeface="Comic Sans MS" pitchFamily="66" charset="0"/>
              </a:rPr>
              <a:t>P O W !</a:t>
            </a:r>
          </a:p>
        </p:txBody>
      </p:sp>
      <p:sp>
        <p:nvSpPr>
          <p:cNvPr id="55301" name="AutoShape 7">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200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0-#ppt_w/2"/>
                                          </p:val>
                                        </p:tav>
                                        <p:tav tm="100000">
                                          <p:val>
                                            <p:strVal val="#ppt_x"/>
                                          </p:val>
                                        </p:tav>
                                      </p:tavLst>
                                    </p:anim>
                                    <p:anim calcmode="lin" valueType="num">
                                      <p:cBhvr additive="base">
                                        <p:cTn id="8" dur="500" fill="hold"/>
                                        <p:tgtEl>
                                          <p:spTgt spid="20484"/>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1" presetClass="entr" presetSubtype="0" fill="hold" grpId="0" nodeType="afterEffect">
                                  <p:stCondLst>
                                    <p:cond delay="8000"/>
                                  </p:stCondLst>
                                  <p:childTnLst>
                                    <p:set>
                                      <p:cBhvr>
                                        <p:cTn id="11" dur="1" fill="hold">
                                          <p:stCondLst>
                                            <p:cond delay="499"/>
                                          </p:stCondLst>
                                        </p:cTn>
                                        <p:tgtEl>
                                          <p:spTgt spid="20485"/>
                                        </p:tgtEl>
                                        <p:attrNameLst>
                                          <p:attrName>style.visibility</p:attrName>
                                        </p:attrNameLst>
                                      </p:cBhvr>
                                      <p:to>
                                        <p:strVal val="visible"/>
                                      </p:to>
                                    </p:set>
                                  </p:childTnLst>
                                  <p:subTnLst>
                                    <p:set>
                                      <p:cBhvr override="childStyle">
                                        <p:cTn dur="1" fill="hold" display="0" masterRel="nextClick" afterEffect="1"/>
                                        <p:tgtEl>
                                          <p:spTgt spid="20485"/>
                                        </p:tgtEl>
                                        <p:attrNameLst>
                                          <p:attrName>style.visibility</p:attrName>
                                        </p:attrNameLst>
                                      </p:cBhvr>
                                      <p:to>
                                        <p:strVal val="hidden"/>
                                      </p:to>
                                    </p:set>
                                    <p:audio>
                                      <p:cMediaNode>
                                        <p:cTn display="0" masterRel="sameClick">
                                          <p:stCondLst>
                                            <p:cond evt="begin" delay="0">
                                              <p:tn val="10"/>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solidFill>
                  <a:schemeClr val="bg1"/>
                </a:solidFill>
              </a:rPr>
              <a:t>Double Replacement Reactions</a:t>
            </a:r>
          </a:p>
        </p:txBody>
      </p:sp>
      <p:sp>
        <p:nvSpPr>
          <p:cNvPr id="56323" name="Text Box 3"/>
          <p:cNvSpPr txBox="1">
            <a:spLocks noChangeArrowheads="1"/>
          </p:cNvSpPr>
          <p:nvPr/>
        </p:nvSpPr>
        <p:spPr bwMode="auto">
          <a:xfrm>
            <a:off x="2289175" y="3395663"/>
            <a:ext cx="5229225" cy="641350"/>
          </a:xfrm>
          <a:prstGeom prst="rect">
            <a:avLst/>
          </a:prstGeom>
          <a:noFill/>
          <a:ln w="9525">
            <a:noFill/>
            <a:miter lim="800000"/>
            <a:headEnd/>
            <a:tailEnd/>
          </a:ln>
        </p:spPr>
        <p:txBody>
          <a:bodyPr wrap="none">
            <a:spAutoFit/>
          </a:bodyPr>
          <a:lstStyle/>
          <a:p>
            <a:r>
              <a:rPr lang="en-US" sz="3600">
                <a:solidFill>
                  <a:schemeClr val="bg1"/>
                </a:solidFill>
              </a:rPr>
              <a:t>AB  +  CD  </a:t>
            </a:r>
            <a:r>
              <a:rPr lang="en-US" sz="3600">
                <a:solidFill>
                  <a:schemeClr val="bg1"/>
                </a:solidFill>
                <a:sym typeface="Wingdings" pitchFamily="2" charset="2"/>
              </a:rPr>
              <a:t>  CB  +  AD</a:t>
            </a:r>
          </a:p>
        </p:txBody>
      </p:sp>
      <p:sp>
        <p:nvSpPr>
          <p:cNvPr id="56324" name="Text Box 4"/>
          <p:cNvSpPr txBox="1">
            <a:spLocks noChangeArrowheads="1"/>
          </p:cNvSpPr>
          <p:nvPr/>
        </p:nvSpPr>
        <p:spPr bwMode="auto">
          <a:xfrm>
            <a:off x="3108325" y="4462463"/>
            <a:ext cx="3130550" cy="641350"/>
          </a:xfrm>
          <a:prstGeom prst="rect">
            <a:avLst/>
          </a:prstGeom>
          <a:noFill/>
          <a:ln w="9525">
            <a:noFill/>
            <a:miter lim="800000"/>
            <a:headEnd/>
            <a:tailEnd/>
          </a:ln>
        </p:spPr>
        <p:txBody>
          <a:bodyPr wrap="none">
            <a:spAutoFit/>
          </a:bodyPr>
          <a:lstStyle/>
          <a:p>
            <a:r>
              <a:rPr lang="en-US" sz="3600">
                <a:solidFill>
                  <a:srgbClr val="FFFF66"/>
                </a:solidFill>
              </a:rPr>
              <a:t>Driving Forces</a:t>
            </a:r>
          </a:p>
        </p:txBody>
      </p:sp>
      <p:sp>
        <p:nvSpPr>
          <p:cNvPr id="56325" name="AutoShape 5">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rgbClr val="DDDDDD"/>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4000" smtClean="0"/>
              <a:t>Lecture Outline – Stoichiometry</a:t>
            </a:r>
          </a:p>
        </p:txBody>
      </p:sp>
      <p:sp>
        <p:nvSpPr>
          <p:cNvPr id="387075" name="Document"/>
          <p:cNvSpPr>
            <a:spLocks noChangeAspect="1" noEditPoints="1" noChangeArrowheads="1"/>
          </p:cNvSpPr>
          <p:nvPr/>
        </p:nvSpPr>
        <p:spPr bwMode="auto">
          <a:xfrm>
            <a:off x="1066800" y="1905000"/>
            <a:ext cx="812800" cy="10874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387076" name="Infopage"/>
          <p:cNvSpPr>
            <a:spLocks noChangeAspect="1" noEditPoints="1" noChangeArrowheads="1"/>
          </p:cNvSpPr>
          <p:nvPr/>
        </p:nvSpPr>
        <p:spPr bwMode="auto">
          <a:xfrm>
            <a:off x="1066800" y="3962400"/>
            <a:ext cx="812800" cy="1139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387077" name="File"/>
          <p:cNvSpPr>
            <a:spLocks noEditPoints="1" noChangeArrowheads="1"/>
          </p:cNvSpPr>
          <p:nvPr/>
        </p:nvSpPr>
        <p:spPr bwMode="auto">
          <a:xfrm>
            <a:off x="7391400" y="5638800"/>
            <a:ext cx="1371600" cy="8572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r>
              <a:rPr lang="en-US" i="1">
                <a:hlinkClick r:id="rId3" action="ppaction://hlinkfile"/>
              </a:rPr>
              <a:t>Keys</a:t>
            </a:r>
            <a:endParaRPr lang="en-US" i="1"/>
          </a:p>
          <a:p>
            <a:pPr>
              <a:defRPr/>
            </a:pPr>
            <a:endParaRPr lang="en-US">
              <a:solidFill>
                <a:srgbClr val="FF0000"/>
              </a:solidFill>
            </a:endParaRPr>
          </a:p>
          <a:p>
            <a:pPr>
              <a:defRPr/>
            </a:pPr>
            <a:endParaRPr lang="en-US"/>
          </a:p>
          <a:p>
            <a:pPr>
              <a:defRPr/>
            </a:pPr>
            <a:endParaRPr lang="en-US"/>
          </a:p>
          <a:p>
            <a:pPr>
              <a:defRPr/>
            </a:pPr>
            <a:endParaRPr lang="en-US"/>
          </a:p>
          <a:p>
            <a:pPr>
              <a:defRPr/>
            </a:pPr>
            <a:endParaRPr lang="en-US"/>
          </a:p>
        </p:txBody>
      </p:sp>
      <p:sp>
        <p:nvSpPr>
          <p:cNvPr id="12294" name="Rectangle 6"/>
          <p:cNvSpPr>
            <a:spLocks noChangeArrowheads="1"/>
          </p:cNvSpPr>
          <p:nvPr/>
        </p:nvSpPr>
        <p:spPr bwMode="auto">
          <a:xfrm>
            <a:off x="2144713" y="1905000"/>
            <a:ext cx="4438650" cy="457200"/>
          </a:xfrm>
          <a:prstGeom prst="rect">
            <a:avLst/>
          </a:prstGeom>
          <a:noFill/>
          <a:ln w="9525">
            <a:noFill/>
            <a:miter lim="800000"/>
            <a:headEnd/>
            <a:tailEnd/>
          </a:ln>
        </p:spPr>
        <p:txBody>
          <a:bodyPr wrap="none" anchor="ctr">
            <a:spAutoFit/>
          </a:bodyPr>
          <a:lstStyle/>
          <a:p>
            <a:r>
              <a:rPr lang="en-US" sz="2400">
                <a:solidFill>
                  <a:srgbClr val="333333"/>
                </a:solidFill>
                <a:hlinkClick r:id="rId4" action="ppaction://hlinkfile"/>
              </a:rPr>
              <a:t>Lecture Outline – Stoichiometry</a:t>
            </a:r>
            <a:endParaRPr lang="en-US" sz="2400" b="1">
              <a:solidFill>
                <a:srgbClr val="333333"/>
              </a:solidFill>
            </a:endParaRPr>
          </a:p>
        </p:txBody>
      </p:sp>
      <p:sp>
        <p:nvSpPr>
          <p:cNvPr id="12295" name="Rectangle 7"/>
          <p:cNvSpPr>
            <a:spLocks noChangeArrowheads="1"/>
          </p:cNvSpPr>
          <p:nvPr/>
        </p:nvSpPr>
        <p:spPr bwMode="auto">
          <a:xfrm>
            <a:off x="2144713" y="4000500"/>
            <a:ext cx="4438650" cy="457200"/>
          </a:xfrm>
          <a:prstGeom prst="rect">
            <a:avLst/>
          </a:prstGeom>
          <a:noFill/>
          <a:ln w="9525">
            <a:noFill/>
            <a:miter lim="800000"/>
            <a:headEnd/>
            <a:tailEnd/>
          </a:ln>
        </p:spPr>
        <p:txBody>
          <a:bodyPr wrap="none" anchor="ctr">
            <a:spAutoFit/>
          </a:bodyPr>
          <a:lstStyle/>
          <a:p>
            <a:r>
              <a:rPr lang="en-US" sz="2400">
                <a:hlinkClick r:id="rId5"/>
              </a:rPr>
              <a:t>Lecture Outline – </a:t>
            </a:r>
            <a:r>
              <a:rPr lang="en-US" sz="2400">
                <a:hlinkClick r:id="rId6"/>
              </a:rPr>
              <a:t>Stoichiometry</a:t>
            </a:r>
            <a:endParaRPr lang="en-US" sz="2400" b="1"/>
          </a:p>
        </p:txBody>
      </p:sp>
      <p:sp>
        <p:nvSpPr>
          <p:cNvPr id="12296" name="Text Box 9"/>
          <p:cNvSpPr txBox="1">
            <a:spLocks noChangeArrowheads="1"/>
          </p:cNvSpPr>
          <p:nvPr/>
        </p:nvSpPr>
        <p:spPr bwMode="auto">
          <a:xfrm>
            <a:off x="2484438" y="2316163"/>
            <a:ext cx="2998787" cy="457200"/>
          </a:xfrm>
          <a:prstGeom prst="rect">
            <a:avLst/>
          </a:prstGeom>
          <a:noFill/>
          <a:ln w="9525">
            <a:noFill/>
            <a:miter lim="800000"/>
            <a:headEnd/>
            <a:tailEnd/>
          </a:ln>
        </p:spPr>
        <p:txBody>
          <a:bodyPr wrap="none">
            <a:spAutoFit/>
          </a:bodyPr>
          <a:lstStyle/>
          <a:p>
            <a:r>
              <a:rPr lang="en-US" sz="2400">
                <a:hlinkClick r:id="rId7" action="ppaction://hlinkfile"/>
              </a:rPr>
              <a:t>student notes outline</a:t>
            </a:r>
            <a:endParaRPr lang="en-US" sz="2400"/>
          </a:p>
        </p:txBody>
      </p:sp>
      <p:sp>
        <p:nvSpPr>
          <p:cNvPr id="12297" name="Text Box 10"/>
          <p:cNvSpPr txBox="1">
            <a:spLocks noChangeArrowheads="1"/>
          </p:cNvSpPr>
          <p:nvPr/>
        </p:nvSpPr>
        <p:spPr bwMode="auto">
          <a:xfrm>
            <a:off x="2492375" y="2770188"/>
            <a:ext cx="2727325" cy="457200"/>
          </a:xfrm>
          <a:prstGeom prst="rect">
            <a:avLst/>
          </a:prstGeom>
          <a:noFill/>
          <a:ln w="9525">
            <a:noFill/>
            <a:miter lim="800000"/>
            <a:headEnd/>
            <a:tailEnd/>
          </a:ln>
        </p:spPr>
        <p:txBody>
          <a:bodyPr wrap="none">
            <a:spAutoFit/>
          </a:bodyPr>
          <a:lstStyle/>
          <a:p>
            <a:r>
              <a:rPr lang="en-US" sz="2400">
                <a:hlinkClick r:id="rId8" action="ppaction://hlinkfile"/>
              </a:rPr>
              <a:t>textbook questions</a:t>
            </a:r>
            <a:endParaRPr lang="en-US" sz="2400"/>
          </a:p>
        </p:txBody>
      </p:sp>
      <p:sp>
        <p:nvSpPr>
          <p:cNvPr id="12298" name="Text Box 11"/>
          <p:cNvSpPr txBox="1">
            <a:spLocks noChangeArrowheads="1"/>
          </p:cNvSpPr>
          <p:nvPr/>
        </p:nvSpPr>
        <p:spPr bwMode="auto">
          <a:xfrm>
            <a:off x="3081338" y="6505575"/>
            <a:ext cx="2954337" cy="244475"/>
          </a:xfrm>
          <a:prstGeom prst="rect">
            <a:avLst/>
          </a:prstGeom>
          <a:noFill/>
          <a:ln w="9525">
            <a:noFill/>
            <a:miter lim="800000"/>
            <a:headEnd/>
            <a:tailEnd/>
          </a:ln>
        </p:spPr>
        <p:txBody>
          <a:bodyPr wrap="none">
            <a:spAutoFit/>
          </a:bodyPr>
          <a:lstStyle/>
          <a:p>
            <a:r>
              <a:rPr lang="en-US" sz="1000">
                <a:solidFill>
                  <a:srgbClr val="000000"/>
                </a:solidFill>
              </a:rPr>
              <a:t>http://www.unit5.org/chemistry/Stoichiometry.html</a:t>
            </a:r>
            <a:endParaRPr lang="en-US"/>
          </a:p>
        </p:txBody>
      </p:sp>
      <p:sp>
        <p:nvSpPr>
          <p:cNvPr id="12299" name="Text Box 12"/>
          <p:cNvSpPr txBox="1">
            <a:spLocks noChangeArrowheads="1"/>
          </p:cNvSpPr>
          <p:nvPr/>
        </p:nvSpPr>
        <p:spPr bwMode="auto">
          <a:xfrm>
            <a:off x="2489200" y="4467225"/>
            <a:ext cx="2727325" cy="457200"/>
          </a:xfrm>
          <a:prstGeom prst="rect">
            <a:avLst/>
          </a:prstGeom>
          <a:noFill/>
          <a:ln w="9525">
            <a:noFill/>
            <a:miter lim="800000"/>
            <a:headEnd/>
            <a:tailEnd/>
          </a:ln>
        </p:spPr>
        <p:txBody>
          <a:bodyPr wrap="none">
            <a:spAutoFit/>
          </a:bodyPr>
          <a:lstStyle/>
          <a:p>
            <a:r>
              <a:rPr lang="en-US" sz="2400"/>
              <a:t>textbook questions</a:t>
            </a:r>
          </a:p>
        </p:txBody>
      </p:sp>
      <p:sp>
        <p:nvSpPr>
          <p:cNvPr id="12300" name="Text Box 13"/>
          <p:cNvSpPr txBox="1">
            <a:spLocks noChangeArrowheads="1"/>
          </p:cNvSpPr>
          <p:nvPr/>
        </p:nvSpPr>
        <p:spPr bwMode="auto">
          <a:xfrm>
            <a:off x="7499350" y="6097588"/>
            <a:ext cx="469900" cy="304800"/>
          </a:xfrm>
          <a:prstGeom prst="rect">
            <a:avLst/>
          </a:prstGeom>
          <a:noFill/>
          <a:ln w="9525">
            <a:noFill/>
            <a:miter lim="800000"/>
            <a:headEnd/>
            <a:tailEnd/>
          </a:ln>
        </p:spPr>
        <p:txBody>
          <a:bodyPr wrap="none">
            <a:spAutoFit/>
          </a:bodyPr>
          <a:lstStyle/>
          <a:p>
            <a:r>
              <a:rPr lang="en-US" i="1">
                <a:hlinkClick r:id="rId9" action="ppaction://hlinkfile"/>
              </a:rPr>
              <a:t>text</a:t>
            </a:r>
            <a:endParaRPr lang="en-US" i="1"/>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Single and Double Replacement Reactions</a:t>
            </a:r>
          </a:p>
        </p:txBody>
      </p:sp>
      <p:sp>
        <p:nvSpPr>
          <p:cNvPr id="57347" name="Rectangle 3"/>
          <p:cNvSpPr>
            <a:spLocks noChangeArrowheads="1"/>
          </p:cNvSpPr>
          <p:nvPr/>
        </p:nvSpPr>
        <p:spPr bwMode="auto">
          <a:xfrm>
            <a:off x="2286000" y="4343400"/>
            <a:ext cx="4572000" cy="2133600"/>
          </a:xfrm>
          <a:prstGeom prst="rect">
            <a:avLst/>
          </a:prstGeom>
          <a:gradFill rotWithShape="0">
            <a:gsLst>
              <a:gs pos="0">
                <a:srgbClr val="FFCC00"/>
              </a:gs>
              <a:gs pos="100000">
                <a:srgbClr val="FFFFCC"/>
              </a:gs>
            </a:gsLst>
            <a:path path="rect">
              <a:fillToRect l="100000" b="100000"/>
            </a:path>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FFCC00"/>
            </a:extrusionClr>
          </a:sp3d>
        </p:spPr>
        <p:txBody>
          <a:bodyPr wrap="none" anchor="ctr">
            <a:flatTx/>
          </a:bodyPr>
          <a:lstStyle/>
          <a:p>
            <a:endParaRPr lang="en-US"/>
          </a:p>
        </p:txBody>
      </p:sp>
      <p:sp>
        <p:nvSpPr>
          <p:cNvPr id="57348" name="Text Box 4"/>
          <p:cNvSpPr txBox="1">
            <a:spLocks noChangeArrowheads="1"/>
          </p:cNvSpPr>
          <p:nvPr/>
        </p:nvSpPr>
        <p:spPr bwMode="auto">
          <a:xfrm>
            <a:off x="2362200" y="4419600"/>
            <a:ext cx="2984500" cy="336550"/>
          </a:xfrm>
          <a:prstGeom prst="rect">
            <a:avLst/>
          </a:prstGeom>
          <a:noFill/>
          <a:ln w="28575">
            <a:noFill/>
            <a:miter lim="800000"/>
            <a:headEnd/>
            <a:tailEnd/>
          </a:ln>
        </p:spPr>
        <p:txBody>
          <a:bodyPr wrap="none">
            <a:spAutoFit/>
          </a:bodyPr>
          <a:lstStyle/>
          <a:p>
            <a:r>
              <a:rPr lang="en-US" sz="1600" b="1"/>
              <a:t>Double-replacement reaction</a:t>
            </a:r>
          </a:p>
        </p:txBody>
      </p:sp>
      <p:sp>
        <p:nvSpPr>
          <p:cNvPr id="57349" name="Text Box 5"/>
          <p:cNvSpPr txBox="1">
            <a:spLocks noChangeArrowheads="1"/>
          </p:cNvSpPr>
          <p:nvPr/>
        </p:nvSpPr>
        <p:spPr bwMode="auto">
          <a:xfrm>
            <a:off x="2514600" y="4953000"/>
            <a:ext cx="4043363" cy="304800"/>
          </a:xfrm>
          <a:prstGeom prst="rect">
            <a:avLst/>
          </a:prstGeom>
          <a:noFill/>
          <a:ln w="28575">
            <a:noFill/>
            <a:miter lim="800000"/>
            <a:headEnd/>
            <a:tailEnd/>
          </a:ln>
        </p:spPr>
        <p:txBody>
          <a:bodyPr wrap="none">
            <a:spAutoFit/>
          </a:bodyPr>
          <a:lstStyle/>
          <a:p>
            <a:r>
              <a:rPr lang="en-US" b="1"/>
              <a:t>CaCO</a:t>
            </a:r>
            <a:r>
              <a:rPr lang="en-US" b="1" baseline="-25000"/>
              <a:t>3</a:t>
            </a:r>
            <a:r>
              <a:rPr lang="en-US" b="1"/>
              <a:t>     +     2 HCl     </a:t>
            </a:r>
            <a:r>
              <a:rPr lang="en-US" b="1">
                <a:sym typeface="Wingdings" pitchFamily="2" charset="2"/>
              </a:rPr>
              <a:t>     CaCl</a:t>
            </a:r>
            <a:r>
              <a:rPr lang="en-US" b="1" baseline="-25000"/>
              <a:t>2</a:t>
            </a:r>
            <a:r>
              <a:rPr lang="en-US" b="1">
                <a:sym typeface="Wingdings" pitchFamily="2" charset="2"/>
              </a:rPr>
              <a:t>     +     H</a:t>
            </a:r>
            <a:r>
              <a:rPr lang="en-US" b="1" baseline="-25000"/>
              <a:t>2</a:t>
            </a:r>
            <a:r>
              <a:rPr lang="en-US" b="1">
                <a:sym typeface="Wingdings" pitchFamily="2" charset="2"/>
              </a:rPr>
              <a:t>CO</a:t>
            </a:r>
            <a:r>
              <a:rPr lang="en-US" b="1" baseline="-25000"/>
              <a:t>3</a:t>
            </a:r>
          </a:p>
        </p:txBody>
      </p:sp>
      <p:sp>
        <p:nvSpPr>
          <p:cNvPr id="57350" name="Line 6"/>
          <p:cNvSpPr>
            <a:spLocks noChangeShapeType="1"/>
          </p:cNvSpPr>
          <p:nvPr/>
        </p:nvSpPr>
        <p:spPr bwMode="auto">
          <a:xfrm flipV="1">
            <a:off x="2743200" y="4800600"/>
            <a:ext cx="0" cy="228600"/>
          </a:xfrm>
          <a:prstGeom prst="line">
            <a:avLst/>
          </a:prstGeom>
          <a:noFill/>
          <a:ln w="28575">
            <a:solidFill>
              <a:schemeClr val="accent2"/>
            </a:solidFill>
            <a:round/>
            <a:headEnd/>
            <a:tailEnd/>
          </a:ln>
        </p:spPr>
        <p:txBody>
          <a:bodyPr/>
          <a:lstStyle/>
          <a:p>
            <a:endParaRPr lang="en-US"/>
          </a:p>
        </p:txBody>
      </p:sp>
      <p:sp>
        <p:nvSpPr>
          <p:cNvPr id="57351" name="Line 7"/>
          <p:cNvSpPr>
            <a:spLocks noChangeShapeType="1"/>
          </p:cNvSpPr>
          <p:nvPr/>
        </p:nvSpPr>
        <p:spPr bwMode="auto">
          <a:xfrm>
            <a:off x="2743200" y="4800600"/>
            <a:ext cx="2286000" cy="0"/>
          </a:xfrm>
          <a:prstGeom prst="line">
            <a:avLst/>
          </a:prstGeom>
          <a:noFill/>
          <a:ln w="28575">
            <a:solidFill>
              <a:schemeClr val="accent2"/>
            </a:solidFill>
            <a:round/>
            <a:headEnd/>
            <a:tailEnd/>
          </a:ln>
        </p:spPr>
        <p:txBody>
          <a:bodyPr/>
          <a:lstStyle/>
          <a:p>
            <a:endParaRPr lang="en-US"/>
          </a:p>
        </p:txBody>
      </p:sp>
      <p:sp>
        <p:nvSpPr>
          <p:cNvPr id="57352" name="Line 8"/>
          <p:cNvSpPr>
            <a:spLocks noChangeShapeType="1"/>
          </p:cNvSpPr>
          <p:nvPr/>
        </p:nvSpPr>
        <p:spPr bwMode="auto">
          <a:xfrm flipV="1">
            <a:off x="5029200" y="4800600"/>
            <a:ext cx="0" cy="228600"/>
          </a:xfrm>
          <a:prstGeom prst="line">
            <a:avLst/>
          </a:prstGeom>
          <a:noFill/>
          <a:ln w="19050">
            <a:solidFill>
              <a:schemeClr val="accent2"/>
            </a:solidFill>
            <a:round/>
            <a:headEnd type="triangle" w="med" len="med"/>
            <a:tailEnd/>
          </a:ln>
        </p:spPr>
        <p:txBody>
          <a:bodyPr/>
          <a:lstStyle/>
          <a:p>
            <a:endParaRPr lang="en-US"/>
          </a:p>
        </p:txBody>
      </p:sp>
      <p:sp>
        <p:nvSpPr>
          <p:cNvPr id="57353" name="Line 9"/>
          <p:cNvSpPr>
            <a:spLocks noChangeShapeType="1"/>
          </p:cNvSpPr>
          <p:nvPr/>
        </p:nvSpPr>
        <p:spPr bwMode="auto">
          <a:xfrm>
            <a:off x="4114800" y="5257800"/>
            <a:ext cx="0" cy="228600"/>
          </a:xfrm>
          <a:prstGeom prst="line">
            <a:avLst/>
          </a:prstGeom>
          <a:noFill/>
          <a:ln w="28575">
            <a:solidFill>
              <a:srgbClr val="FF0000"/>
            </a:solidFill>
            <a:round/>
            <a:headEnd/>
            <a:tailEnd/>
          </a:ln>
        </p:spPr>
        <p:txBody>
          <a:bodyPr/>
          <a:lstStyle/>
          <a:p>
            <a:endParaRPr lang="en-US"/>
          </a:p>
        </p:txBody>
      </p:sp>
      <p:sp>
        <p:nvSpPr>
          <p:cNvPr id="57354" name="Line 10"/>
          <p:cNvSpPr>
            <a:spLocks noChangeShapeType="1"/>
          </p:cNvSpPr>
          <p:nvPr/>
        </p:nvSpPr>
        <p:spPr bwMode="auto">
          <a:xfrm>
            <a:off x="4114800" y="5486400"/>
            <a:ext cx="1143000" cy="0"/>
          </a:xfrm>
          <a:prstGeom prst="line">
            <a:avLst/>
          </a:prstGeom>
          <a:noFill/>
          <a:ln w="28575">
            <a:solidFill>
              <a:srgbClr val="FF0000"/>
            </a:solidFill>
            <a:round/>
            <a:headEnd/>
            <a:tailEnd/>
          </a:ln>
        </p:spPr>
        <p:txBody>
          <a:bodyPr/>
          <a:lstStyle/>
          <a:p>
            <a:endParaRPr lang="en-US"/>
          </a:p>
        </p:txBody>
      </p:sp>
      <p:sp>
        <p:nvSpPr>
          <p:cNvPr id="57355" name="Line 11"/>
          <p:cNvSpPr>
            <a:spLocks noChangeShapeType="1"/>
          </p:cNvSpPr>
          <p:nvPr/>
        </p:nvSpPr>
        <p:spPr bwMode="auto">
          <a:xfrm>
            <a:off x="5257800" y="5257800"/>
            <a:ext cx="0" cy="228600"/>
          </a:xfrm>
          <a:prstGeom prst="line">
            <a:avLst/>
          </a:prstGeom>
          <a:noFill/>
          <a:ln w="28575">
            <a:solidFill>
              <a:srgbClr val="FF0000"/>
            </a:solidFill>
            <a:round/>
            <a:headEnd type="triangle" w="med" len="med"/>
            <a:tailEnd/>
          </a:ln>
        </p:spPr>
        <p:txBody>
          <a:bodyPr/>
          <a:lstStyle/>
          <a:p>
            <a:endParaRPr lang="en-US"/>
          </a:p>
        </p:txBody>
      </p:sp>
      <p:sp>
        <p:nvSpPr>
          <p:cNvPr id="57356" name="Line 12"/>
          <p:cNvSpPr>
            <a:spLocks noChangeShapeType="1"/>
          </p:cNvSpPr>
          <p:nvPr/>
        </p:nvSpPr>
        <p:spPr bwMode="auto">
          <a:xfrm>
            <a:off x="3962400" y="5257800"/>
            <a:ext cx="0" cy="381000"/>
          </a:xfrm>
          <a:prstGeom prst="line">
            <a:avLst/>
          </a:prstGeom>
          <a:noFill/>
          <a:ln w="28575">
            <a:solidFill>
              <a:srgbClr val="006600"/>
            </a:solidFill>
            <a:round/>
            <a:headEnd/>
            <a:tailEnd/>
          </a:ln>
        </p:spPr>
        <p:txBody>
          <a:bodyPr/>
          <a:lstStyle/>
          <a:p>
            <a:endParaRPr lang="en-US"/>
          </a:p>
        </p:txBody>
      </p:sp>
      <p:sp>
        <p:nvSpPr>
          <p:cNvPr id="57357" name="Line 13"/>
          <p:cNvSpPr>
            <a:spLocks noChangeShapeType="1"/>
          </p:cNvSpPr>
          <p:nvPr/>
        </p:nvSpPr>
        <p:spPr bwMode="auto">
          <a:xfrm>
            <a:off x="3962400" y="5638800"/>
            <a:ext cx="2057400" cy="0"/>
          </a:xfrm>
          <a:prstGeom prst="line">
            <a:avLst/>
          </a:prstGeom>
          <a:noFill/>
          <a:ln w="28575">
            <a:solidFill>
              <a:srgbClr val="006600"/>
            </a:solidFill>
            <a:round/>
            <a:headEnd/>
            <a:tailEnd/>
          </a:ln>
        </p:spPr>
        <p:txBody>
          <a:bodyPr/>
          <a:lstStyle/>
          <a:p>
            <a:endParaRPr lang="en-US"/>
          </a:p>
        </p:txBody>
      </p:sp>
      <p:sp>
        <p:nvSpPr>
          <p:cNvPr id="57358" name="Line 14"/>
          <p:cNvSpPr>
            <a:spLocks noChangeShapeType="1"/>
          </p:cNvSpPr>
          <p:nvPr/>
        </p:nvSpPr>
        <p:spPr bwMode="auto">
          <a:xfrm>
            <a:off x="6019800" y="5257800"/>
            <a:ext cx="0" cy="381000"/>
          </a:xfrm>
          <a:prstGeom prst="line">
            <a:avLst/>
          </a:prstGeom>
          <a:noFill/>
          <a:ln w="28575">
            <a:solidFill>
              <a:srgbClr val="006600"/>
            </a:solidFill>
            <a:round/>
            <a:headEnd type="triangle" w="med" len="med"/>
            <a:tailEnd/>
          </a:ln>
        </p:spPr>
        <p:txBody>
          <a:bodyPr/>
          <a:lstStyle/>
          <a:p>
            <a:endParaRPr lang="en-US"/>
          </a:p>
        </p:txBody>
      </p:sp>
      <p:sp>
        <p:nvSpPr>
          <p:cNvPr id="57359" name="Line 15"/>
          <p:cNvSpPr>
            <a:spLocks noChangeShapeType="1"/>
          </p:cNvSpPr>
          <p:nvPr/>
        </p:nvSpPr>
        <p:spPr bwMode="auto">
          <a:xfrm>
            <a:off x="2971800" y="5257800"/>
            <a:ext cx="0" cy="533400"/>
          </a:xfrm>
          <a:prstGeom prst="line">
            <a:avLst/>
          </a:prstGeom>
          <a:noFill/>
          <a:ln w="28575">
            <a:solidFill>
              <a:srgbClr val="FF6600"/>
            </a:solidFill>
            <a:round/>
            <a:headEnd/>
            <a:tailEnd/>
          </a:ln>
        </p:spPr>
        <p:txBody>
          <a:bodyPr/>
          <a:lstStyle/>
          <a:p>
            <a:endParaRPr lang="en-US"/>
          </a:p>
        </p:txBody>
      </p:sp>
      <p:sp>
        <p:nvSpPr>
          <p:cNvPr id="57360" name="Line 16"/>
          <p:cNvSpPr>
            <a:spLocks noChangeShapeType="1"/>
          </p:cNvSpPr>
          <p:nvPr/>
        </p:nvSpPr>
        <p:spPr bwMode="auto">
          <a:xfrm>
            <a:off x="2971800" y="5791200"/>
            <a:ext cx="3352800" cy="0"/>
          </a:xfrm>
          <a:prstGeom prst="line">
            <a:avLst/>
          </a:prstGeom>
          <a:noFill/>
          <a:ln w="28575">
            <a:solidFill>
              <a:srgbClr val="FF6600"/>
            </a:solidFill>
            <a:round/>
            <a:headEnd/>
            <a:tailEnd/>
          </a:ln>
        </p:spPr>
        <p:txBody>
          <a:bodyPr/>
          <a:lstStyle/>
          <a:p>
            <a:endParaRPr lang="en-US"/>
          </a:p>
        </p:txBody>
      </p:sp>
      <p:sp>
        <p:nvSpPr>
          <p:cNvPr id="57361" name="Line 17"/>
          <p:cNvSpPr>
            <a:spLocks noChangeShapeType="1"/>
          </p:cNvSpPr>
          <p:nvPr/>
        </p:nvSpPr>
        <p:spPr bwMode="auto">
          <a:xfrm>
            <a:off x="6324600" y="5257800"/>
            <a:ext cx="0" cy="533400"/>
          </a:xfrm>
          <a:prstGeom prst="line">
            <a:avLst/>
          </a:prstGeom>
          <a:noFill/>
          <a:ln w="28575">
            <a:solidFill>
              <a:srgbClr val="FF6600"/>
            </a:solidFill>
            <a:round/>
            <a:headEnd type="triangle" w="med" len="med"/>
            <a:tailEnd/>
          </a:ln>
        </p:spPr>
        <p:txBody>
          <a:bodyPr/>
          <a:lstStyle/>
          <a:p>
            <a:endParaRPr lang="en-US"/>
          </a:p>
        </p:txBody>
      </p:sp>
      <p:sp>
        <p:nvSpPr>
          <p:cNvPr id="115730" name="Text Box 18"/>
          <p:cNvSpPr txBox="1">
            <a:spLocks noChangeArrowheads="1"/>
          </p:cNvSpPr>
          <p:nvPr/>
        </p:nvSpPr>
        <p:spPr bwMode="auto">
          <a:xfrm>
            <a:off x="2362200" y="5883275"/>
            <a:ext cx="4054475" cy="517525"/>
          </a:xfrm>
          <a:prstGeom prst="rect">
            <a:avLst/>
          </a:prstGeom>
          <a:noFill/>
          <a:ln w="9525">
            <a:noFill/>
            <a:miter lim="800000"/>
            <a:headEnd/>
            <a:tailEnd/>
          </a:ln>
        </p:spPr>
        <p:txBody>
          <a:bodyPr wrap="none">
            <a:spAutoFit/>
          </a:bodyPr>
          <a:lstStyle/>
          <a:p>
            <a:r>
              <a:rPr lang="en-US" b="1"/>
              <a:t>General form:</a:t>
            </a:r>
          </a:p>
          <a:p>
            <a:r>
              <a:rPr lang="en-US" b="1"/>
              <a:t>      AB          +     CD        </a:t>
            </a:r>
            <a:r>
              <a:rPr lang="en-US" b="1">
                <a:sym typeface="Wingdings" pitchFamily="2" charset="2"/>
              </a:rPr>
              <a:t>      AD        +       CB</a:t>
            </a:r>
            <a:endParaRPr lang="en-US" b="1"/>
          </a:p>
        </p:txBody>
      </p:sp>
      <p:sp>
        <p:nvSpPr>
          <p:cNvPr id="57363" name="Rectangle 19"/>
          <p:cNvSpPr>
            <a:spLocks noChangeArrowheads="1"/>
          </p:cNvSpPr>
          <p:nvPr/>
        </p:nvSpPr>
        <p:spPr bwMode="auto">
          <a:xfrm>
            <a:off x="2286000" y="1981200"/>
            <a:ext cx="4572000" cy="1981200"/>
          </a:xfrm>
          <a:prstGeom prst="rect">
            <a:avLst/>
          </a:prstGeom>
          <a:gradFill rotWithShape="0">
            <a:gsLst>
              <a:gs pos="0">
                <a:srgbClr val="FFCC00"/>
              </a:gs>
              <a:gs pos="100000">
                <a:srgbClr val="FFFFCC"/>
              </a:gs>
            </a:gsLst>
            <a:path path="rect">
              <a:fillToRect l="100000" b="100000"/>
            </a:path>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FFCC00"/>
            </a:extrusionClr>
          </a:sp3d>
        </p:spPr>
        <p:txBody>
          <a:bodyPr wrap="none" anchor="ctr">
            <a:flatTx/>
          </a:bodyPr>
          <a:lstStyle/>
          <a:p>
            <a:endParaRPr lang="en-US"/>
          </a:p>
        </p:txBody>
      </p:sp>
      <p:sp>
        <p:nvSpPr>
          <p:cNvPr id="57364" name="Text Box 20"/>
          <p:cNvSpPr txBox="1">
            <a:spLocks noChangeArrowheads="1"/>
          </p:cNvSpPr>
          <p:nvPr/>
        </p:nvSpPr>
        <p:spPr bwMode="auto">
          <a:xfrm>
            <a:off x="2362200" y="2057400"/>
            <a:ext cx="2906713" cy="336550"/>
          </a:xfrm>
          <a:prstGeom prst="rect">
            <a:avLst/>
          </a:prstGeom>
          <a:noFill/>
          <a:ln w="28575">
            <a:noFill/>
            <a:miter lim="800000"/>
            <a:headEnd/>
            <a:tailEnd/>
          </a:ln>
        </p:spPr>
        <p:txBody>
          <a:bodyPr wrap="none">
            <a:spAutoFit/>
          </a:bodyPr>
          <a:lstStyle/>
          <a:p>
            <a:r>
              <a:rPr lang="en-US" sz="1600" b="1"/>
              <a:t>Single-replacement reaction</a:t>
            </a:r>
          </a:p>
        </p:txBody>
      </p:sp>
      <p:sp>
        <p:nvSpPr>
          <p:cNvPr id="57365" name="Text Box 21"/>
          <p:cNvSpPr txBox="1">
            <a:spLocks noChangeArrowheads="1"/>
          </p:cNvSpPr>
          <p:nvPr/>
        </p:nvSpPr>
        <p:spPr bwMode="auto">
          <a:xfrm>
            <a:off x="2514600" y="2667000"/>
            <a:ext cx="3716338" cy="304800"/>
          </a:xfrm>
          <a:prstGeom prst="rect">
            <a:avLst/>
          </a:prstGeom>
          <a:noFill/>
          <a:ln w="28575">
            <a:noFill/>
            <a:miter lim="800000"/>
            <a:headEnd/>
            <a:tailEnd/>
          </a:ln>
        </p:spPr>
        <p:txBody>
          <a:bodyPr wrap="none">
            <a:spAutoFit/>
          </a:bodyPr>
          <a:lstStyle/>
          <a:p>
            <a:r>
              <a:rPr lang="en-US" b="1"/>
              <a:t>Mg     +      CuSO</a:t>
            </a:r>
            <a:r>
              <a:rPr lang="en-US" b="1" baseline="-25000"/>
              <a:t>4</a:t>
            </a:r>
            <a:r>
              <a:rPr lang="en-US" b="1"/>
              <a:t>     </a:t>
            </a:r>
            <a:r>
              <a:rPr lang="en-US" b="1">
                <a:sym typeface="Wingdings" pitchFamily="2" charset="2"/>
              </a:rPr>
              <a:t>     MgSO</a:t>
            </a:r>
            <a:r>
              <a:rPr lang="en-US" b="1" baseline="-25000"/>
              <a:t>4</a:t>
            </a:r>
            <a:r>
              <a:rPr lang="en-US" b="1">
                <a:sym typeface="Wingdings" pitchFamily="2" charset="2"/>
              </a:rPr>
              <a:t>     +     Cu</a:t>
            </a:r>
            <a:endParaRPr lang="en-US" b="1" baseline="-25000"/>
          </a:p>
        </p:txBody>
      </p:sp>
      <p:sp>
        <p:nvSpPr>
          <p:cNvPr id="57366" name="Line 22"/>
          <p:cNvSpPr>
            <a:spLocks noChangeShapeType="1"/>
          </p:cNvSpPr>
          <p:nvPr/>
        </p:nvSpPr>
        <p:spPr bwMode="auto">
          <a:xfrm flipV="1">
            <a:off x="2743200" y="2438400"/>
            <a:ext cx="0" cy="228600"/>
          </a:xfrm>
          <a:prstGeom prst="line">
            <a:avLst/>
          </a:prstGeom>
          <a:noFill/>
          <a:ln w="28575">
            <a:solidFill>
              <a:schemeClr val="accent2"/>
            </a:solidFill>
            <a:round/>
            <a:headEnd/>
            <a:tailEnd/>
          </a:ln>
        </p:spPr>
        <p:txBody>
          <a:bodyPr/>
          <a:lstStyle/>
          <a:p>
            <a:endParaRPr lang="en-US"/>
          </a:p>
        </p:txBody>
      </p:sp>
      <p:sp>
        <p:nvSpPr>
          <p:cNvPr id="57367" name="Line 23"/>
          <p:cNvSpPr>
            <a:spLocks noChangeShapeType="1"/>
          </p:cNvSpPr>
          <p:nvPr/>
        </p:nvSpPr>
        <p:spPr bwMode="auto">
          <a:xfrm>
            <a:off x="2743200" y="2438400"/>
            <a:ext cx="2133600" cy="0"/>
          </a:xfrm>
          <a:prstGeom prst="line">
            <a:avLst/>
          </a:prstGeom>
          <a:noFill/>
          <a:ln w="28575">
            <a:solidFill>
              <a:schemeClr val="accent2"/>
            </a:solidFill>
            <a:round/>
            <a:headEnd/>
            <a:tailEnd/>
          </a:ln>
        </p:spPr>
        <p:txBody>
          <a:bodyPr/>
          <a:lstStyle/>
          <a:p>
            <a:endParaRPr lang="en-US"/>
          </a:p>
        </p:txBody>
      </p:sp>
      <p:sp>
        <p:nvSpPr>
          <p:cNvPr id="57368" name="Line 24"/>
          <p:cNvSpPr>
            <a:spLocks noChangeShapeType="1"/>
          </p:cNvSpPr>
          <p:nvPr/>
        </p:nvSpPr>
        <p:spPr bwMode="auto">
          <a:xfrm flipV="1">
            <a:off x="4876800" y="2438400"/>
            <a:ext cx="0" cy="228600"/>
          </a:xfrm>
          <a:prstGeom prst="line">
            <a:avLst/>
          </a:prstGeom>
          <a:noFill/>
          <a:ln w="28575">
            <a:solidFill>
              <a:schemeClr val="accent2"/>
            </a:solidFill>
            <a:round/>
            <a:headEnd type="triangle" w="med" len="med"/>
            <a:tailEnd/>
          </a:ln>
        </p:spPr>
        <p:txBody>
          <a:bodyPr/>
          <a:lstStyle/>
          <a:p>
            <a:endParaRPr lang="en-US"/>
          </a:p>
        </p:txBody>
      </p:sp>
      <p:sp>
        <p:nvSpPr>
          <p:cNvPr id="57369" name="Line 25"/>
          <p:cNvSpPr>
            <a:spLocks noChangeShapeType="1"/>
          </p:cNvSpPr>
          <p:nvPr/>
        </p:nvSpPr>
        <p:spPr bwMode="auto">
          <a:xfrm>
            <a:off x="3657600" y="2971800"/>
            <a:ext cx="0" cy="304800"/>
          </a:xfrm>
          <a:prstGeom prst="line">
            <a:avLst/>
          </a:prstGeom>
          <a:noFill/>
          <a:ln w="28575">
            <a:solidFill>
              <a:srgbClr val="FF0000"/>
            </a:solidFill>
            <a:round/>
            <a:headEnd/>
            <a:tailEnd/>
          </a:ln>
        </p:spPr>
        <p:txBody>
          <a:bodyPr/>
          <a:lstStyle/>
          <a:p>
            <a:endParaRPr lang="en-US"/>
          </a:p>
        </p:txBody>
      </p:sp>
      <p:sp>
        <p:nvSpPr>
          <p:cNvPr id="57370" name="Line 26"/>
          <p:cNvSpPr>
            <a:spLocks noChangeShapeType="1"/>
          </p:cNvSpPr>
          <p:nvPr/>
        </p:nvSpPr>
        <p:spPr bwMode="auto">
          <a:xfrm>
            <a:off x="3657600" y="3276600"/>
            <a:ext cx="2362200" cy="0"/>
          </a:xfrm>
          <a:prstGeom prst="line">
            <a:avLst/>
          </a:prstGeom>
          <a:noFill/>
          <a:ln w="28575">
            <a:solidFill>
              <a:srgbClr val="FF0000"/>
            </a:solidFill>
            <a:round/>
            <a:headEnd/>
            <a:tailEnd/>
          </a:ln>
        </p:spPr>
        <p:txBody>
          <a:bodyPr/>
          <a:lstStyle/>
          <a:p>
            <a:endParaRPr lang="en-US"/>
          </a:p>
        </p:txBody>
      </p:sp>
      <p:sp>
        <p:nvSpPr>
          <p:cNvPr id="57371" name="Line 27"/>
          <p:cNvSpPr>
            <a:spLocks noChangeShapeType="1"/>
          </p:cNvSpPr>
          <p:nvPr/>
        </p:nvSpPr>
        <p:spPr bwMode="auto">
          <a:xfrm>
            <a:off x="6019800" y="2971800"/>
            <a:ext cx="0" cy="304800"/>
          </a:xfrm>
          <a:prstGeom prst="line">
            <a:avLst/>
          </a:prstGeom>
          <a:noFill/>
          <a:ln w="28575">
            <a:solidFill>
              <a:srgbClr val="FF0000"/>
            </a:solidFill>
            <a:round/>
            <a:headEnd type="triangle" w="med" len="med"/>
            <a:tailEnd/>
          </a:ln>
        </p:spPr>
        <p:txBody>
          <a:bodyPr/>
          <a:lstStyle/>
          <a:p>
            <a:endParaRPr lang="en-US"/>
          </a:p>
        </p:txBody>
      </p:sp>
      <p:sp>
        <p:nvSpPr>
          <p:cNvPr id="115740" name="Text Box 28"/>
          <p:cNvSpPr txBox="1">
            <a:spLocks noChangeArrowheads="1"/>
          </p:cNvSpPr>
          <p:nvPr/>
        </p:nvSpPr>
        <p:spPr bwMode="auto">
          <a:xfrm>
            <a:off x="2362200" y="3352800"/>
            <a:ext cx="3797300" cy="517525"/>
          </a:xfrm>
          <a:prstGeom prst="rect">
            <a:avLst/>
          </a:prstGeom>
          <a:noFill/>
          <a:ln w="9525">
            <a:noFill/>
            <a:miter lim="800000"/>
            <a:headEnd/>
            <a:tailEnd/>
          </a:ln>
        </p:spPr>
        <p:txBody>
          <a:bodyPr wrap="none">
            <a:spAutoFit/>
          </a:bodyPr>
          <a:lstStyle/>
          <a:p>
            <a:r>
              <a:rPr lang="en-US" b="1"/>
              <a:t>General form:</a:t>
            </a:r>
          </a:p>
          <a:p>
            <a:r>
              <a:rPr lang="en-US" b="1"/>
              <a:t>      A          +     BC        </a:t>
            </a:r>
            <a:r>
              <a:rPr lang="en-US" b="1">
                <a:sym typeface="Wingdings" pitchFamily="2" charset="2"/>
              </a:rPr>
              <a:t>      AC        +       B</a:t>
            </a:r>
            <a:endParaRPr lang="en-US" b="1"/>
          </a:p>
        </p:txBody>
      </p:sp>
      <p:sp>
        <p:nvSpPr>
          <p:cNvPr id="57373" name="AutoShape 29">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5740"/>
                                        </p:tgtEl>
                                        <p:attrNameLst>
                                          <p:attrName>style.visibility</p:attrName>
                                        </p:attrNameLst>
                                      </p:cBhvr>
                                      <p:to>
                                        <p:strVal val="visible"/>
                                      </p:to>
                                    </p:set>
                                    <p:animEffect transition="in" filter="dissolve">
                                      <p:cBhvr>
                                        <p:cTn id="7" dur="500"/>
                                        <p:tgtEl>
                                          <p:spTgt spid="11574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5730"/>
                                        </p:tgtEl>
                                        <p:attrNameLst>
                                          <p:attrName>style.visibility</p:attrName>
                                        </p:attrNameLst>
                                      </p:cBhvr>
                                      <p:to>
                                        <p:strVal val="visible"/>
                                      </p:to>
                                    </p:set>
                                    <p:animEffect transition="in" filter="dissolve">
                                      <p:cBhvr>
                                        <p:cTn id="12" dur="500"/>
                                        <p:tgtEl>
                                          <p:spTgt spid="115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30" grpId="0" autoUpdateAnimBg="0"/>
      <p:bldP spid="115740"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Single and Double Replacement Reactions</a:t>
            </a:r>
          </a:p>
        </p:txBody>
      </p:sp>
      <p:sp>
        <p:nvSpPr>
          <p:cNvPr id="58371" name="Rectangle 3"/>
          <p:cNvSpPr>
            <a:spLocks noChangeArrowheads="1"/>
          </p:cNvSpPr>
          <p:nvPr/>
        </p:nvSpPr>
        <p:spPr bwMode="auto">
          <a:xfrm>
            <a:off x="2286000" y="4343400"/>
            <a:ext cx="4572000" cy="2133600"/>
          </a:xfrm>
          <a:prstGeom prst="rect">
            <a:avLst/>
          </a:prstGeom>
          <a:gradFill rotWithShape="0">
            <a:gsLst>
              <a:gs pos="0">
                <a:srgbClr val="FFCC00"/>
              </a:gs>
              <a:gs pos="100000">
                <a:srgbClr val="FFFFCC"/>
              </a:gs>
            </a:gsLst>
            <a:path path="rect">
              <a:fillToRect l="100000" b="100000"/>
            </a:path>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FFCC00"/>
            </a:extrusionClr>
          </a:sp3d>
        </p:spPr>
        <p:txBody>
          <a:bodyPr wrap="none" anchor="ctr">
            <a:flatTx/>
          </a:bodyPr>
          <a:lstStyle/>
          <a:p>
            <a:endParaRPr lang="en-US"/>
          </a:p>
        </p:txBody>
      </p:sp>
      <p:sp>
        <p:nvSpPr>
          <p:cNvPr id="58372" name="Text Box 4"/>
          <p:cNvSpPr txBox="1">
            <a:spLocks noChangeArrowheads="1"/>
          </p:cNvSpPr>
          <p:nvPr/>
        </p:nvSpPr>
        <p:spPr bwMode="auto">
          <a:xfrm>
            <a:off x="2362200" y="4419600"/>
            <a:ext cx="2984500" cy="336550"/>
          </a:xfrm>
          <a:prstGeom prst="rect">
            <a:avLst/>
          </a:prstGeom>
          <a:noFill/>
          <a:ln w="28575">
            <a:noFill/>
            <a:miter lim="800000"/>
            <a:headEnd/>
            <a:tailEnd/>
          </a:ln>
        </p:spPr>
        <p:txBody>
          <a:bodyPr wrap="none">
            <a:spAutoFit/>
          </a:bodyPr>
          <a:lstStyle/>
          <a:p>
            <a:r>
              <a:rPr lang="en-US" sz="1600" b="1"/>
              <a:t>Double-replacement reaction</a:t>
            </a:r>
          </a:p>
        </p:txBody>
      </p:sp>
      <p:sp>
        <p:nvSpPr>
          <p:cNvPr id="58373" name="Text Box 5"/>
          <p:cNvSpPr txBox="1">
            <a:spLocks noChangeArrowheads="1"/>
          </p:cNvSpPr>
          <p:nvPr/>
        </p:nvSpPr>
        <p:spPr bwMode="auto">
          <a:xfrm>
            <a:off x="2514600" y="4953000"/>
            <a:ext cx="4043363" cy="304800"/>
          </a:xfrm>
          <a:prstGeom prst="rect">
            <a:avLst/>
          </a:prstGeom>
          <a:noFill/>
          <a:ln w="28575">
            <a:noFill/>
            <a:miter lim="800000"/>
            <a:headEnd/>
            <a:tailEnd/>
          </a:ln>
        </p:spPr>
        <p:txBody>
          <a:bodyPr wrap="none">
            <a:spAutoFit/>
          </a:bodyPr>
          <a:lstStyle/>
          <a:p>
            <a:r>
              <a:rPr lang="en-US" b="1"/>
              <a:t>CaCO</a:t>
            </a:r>
            <a:r>
              <a:rPr lang="en-US" b="1" baseline="-25000"/>
              <a:t>3</a:t>
            </a:r>
            <a:r>
              <a:rPr lang="en-US" b="1"/>
              <a:t>     +     2 HCl     </a:t>
            </a:r>
            <a:r>
              <a:rPr lang="en-US" b="1">
                <a:sym typeface="Wingdings" pitchFamily="2" charset="2"/>
              </a:rPr>
              <a:t>     CaCl</a:t>
            </a:r>
            <a:r>
              <a:rPr lang="en-US" b="1" baseline="-25000"/>
              <a:t>2</a:t>
            </a:r>
            <a:r>
              <a:rPr lang="en-US" b="1">
                <a:sym typeface="Wingdings" pitchFamily="2" charset="2"/>
              </a:rPr>
              <a:t>     +     H</a:t>
            </a:r>
            <a:r>
              <a:rPr lang="en-US" b="1" baseline="-25000"/>
              <a:t>2</a:t>
            </a:r>
            <a:r>
              <a:rPr lang="en-US" b="1">
                <a:sym typeface="Wingdings" pitchFamily="2" charset="2"/>
              </a:rPr>
              <a:t>CO</a:t>
            </a:r>
            <a:r>
              <a:rPr lang="en-US" b="1" baseline="-25000"/>
              <a:t>3</a:t>
            </a:r>
          </a:p>
        </p:txBody>
      </p:sp>
      <p:sp>
        <p:nvSpPr>
          <p:cNvPr id="58374" name="Line 6"/>
          <p:cNvSpPr>
            <a:spLocks noChangeShapeType="1"/>
          </p:cNvSpPr>
          <p:nvPr/>
        </p:nvSpPr>
        <p:spPr bwMode="auto">
          <a:xfrm flipV="1">
            <a:off x="2743200" y="4800600"/>
            <a:ext cx="0" cy="228600"/>
          </a:xfrm>
          <a:prstGeom prst="line">
            <a:avLst/>
          </a:prstGeom>
          <a:noFill/>
          <a:ln w="28575">
            <a:solidFill>
              <a:schemeClr val="accent2"/>
            </a:solidFill>
            <a:round/>
            <a:headEnd/>
            <a:tailEnd/>
          </a:ln>
        </p:spPr>
        <p:txBody>
          <a:bodyPr/>
          <a:lstStyle/>
          <a:p>
            <a:endParaRPr lang="en-US"/>
          </a:p>
        </p:txBody>
      </p:sp>
      <p:sp>
        <p:nvSpPr>
          <p:cNvPr id="58375" name="Line 7"/>
          <p:cNvSpPr>
            <a:spLocks noChangeShapeType="1"/>
          </p:cNvSpPr>
          <p:nvPr/>
        </p:nvSpPr>
        <p:spPr bwMode="auto">
          <a:xfrm>
            <a:off x="2743200" y="4800600"/>
            <a:ext cx="2286000" cy="0"/>
          </a:xfrm>
          <a:prstGeom prst="line">
            <a:avLst/>
          </a:prstGeom>
          <a:noFill/>
          <a:ln w="28575">
            <a:solidFill>
              <a:schemeClr val="accent2"/>
            </a:solidFill>
            <a:round/>
            <a:headEnd/>
            <a:tailEnd/>
          </a:ln>
        </p:spPr>
        <p:txBody>
          <a:bodyPr/>
          <a:lstStyle/>
          <a:p>
            <a:endParaRPr lang="en-US"/>
          </a:p>
        </p:txBody>
      </p:sp>
      <p:sp>
        <p:nvSpPr>
          <p:cNvPr id="58376" name="Line 8"/>
          <p:cNvSpPr>
            <a:spLocks noChangeShapeType="1"/>
          </p:cNvSpPr>
          <p:nvPr/>
        </p:nvSpPr>
        <p:spPr bwMode="auto">
          <a:xfrm flipV="1">
            <a:off x="5029200" y="4800600"/>
            <a:ext cx="0" cy="228600"/>
          </a:xfrm>
          <a:prstGeom prst="line">
            <a:avLst/>
          </a:prstGeom>
          <a:noFill/>
          <a:ln w="19050">
            <a:solidFill>
              <a:schemeClr val="accent2"/>
            </a:solidFill>
            <a:round/>
            <a:headEnd type="triangle" w="med" len="med"/>
            <a:tailEnd/>
          </a:ln>
        </p:spPr>
        <p:txBody>
          <a:bodyPr/>
          <a:lstStyle/>
          <a:p>
            <a:endParaRPr lang="en-US"/>
          </a:p>
        </p:txBody>
      </p:sp>
      <p:sp>
        <p:nvSpPr>
          <p:cNvPr id="58377" name="Line 9"/>
          <p:cNvSpPr>
            <a:spLocks noChangeShapeType="1"/>
          </p:cNvSpPr>
          <p:nvPr/>
        </p:nvSpPr>
        <p:spPr bwMode="auto">
          <a:xfrm>
            <a:off x="4114800" y="5257800"/>
            <a:ext cx="0" cy="228600"/>
          </a:xfrm>
          <a:prstGeom prst="line">
            <a:avLst/>
          </a:prstGeom>
          <a:noFill/>
          <a:ln w="28575">
            <a:solidFill>
              <a:srgbClr val="FF0000"/>
            </a:solidFill>
            <a:round/>
            <a:headEnd/>
            <a:tailEnd/>
          </a:ln>
        </p:spPr>
        <p:txBody>
          <a:bodyPr/>
          <a:lstStyle/>
          <a:p>
            <a:endParaRPr lang="en-US"/>
          </a:p>
        </p:txBody>
      </p:sp>
      <p:sp>
        <p:nvSpPr>
          <p:cNvPr id="58378" name="Line 10"/>
          <p:cNvSpPr>
            <a:spLocks noChangeShapeType="1"/>
          </p:cNvSpPr>
          <p:nvPr/>
        </p:nvSpPr>
        <p:spPr bwMode="auto">
          <a:xfrm>
            <a:off x="4114800" y="5486400"/>
            <a:ext cx="1143000" cy="0"/>
          </a:xfrm>
          <a:prstGeom prst="line">
            <a:avLst/>
          </a:prstGeom>
          <a:noFill/>
          <a:ln w="28575">
            <a:solidFill>
              <a:srgbClr val="FF0000"/>
            </a:solidFill>
            <a:round/>
            <a:headEnd/>
            <a:tailEnd/>
          </a:ln>
        </p:spPr>
        <p:txBody>
          <a:bodyPr/>
          <a:lstStyle/>
          <a:p>
            <a:endParaRPr lang="en-US"/>
          </a:p>
        </p:txBody>
      </p:sp>
      <p:sp>
        <p:nvSpPr>
          <p:cNvPr id="58379" name="Line 11"/>
          <p:cNvSpPr>
            <a:spLocks noChangeShapeType="1"/>
          </p:cNvSpPr>
          <p:nvPr/>
        </p:nvSpPr>
        <p:spPr bwMode="auto">
          <a:xfrm>
            <a:off x="5257800" y="5257800"/>
            <a:ext cx="0" cy="228600"/>
          </a:xfrm>
          <a:prstGeom prst="line">
            <a:avLst/>
          </a:prstGeom>
          <a:noFill/>
          <a:ln w="28575">
            <a:solidFill>
              <a:srgbClr val="FF0000"/>
            </a:solidFill>
            <a:round/>
            <a:headEnd type="triangle" w="med" len="med"/>
            <a:tailEnd/>
          </a:ln>
        </p:spPr>
        <p:txBody>
          <a:bodyPr/>
          <a:lstStyle/>
          <a:p>
            <a:endParaRPr lang="en-US"/>
          </a:p>
        </p:txBody>
      </p:sp>
      <p:sp>
        <p:nvSpPr>
          <p:cNvPr id="58380" name="Line 12"/>
          <p:cNvSpPr>
            <a:spLocks noChangeShapeType="1"/>
          </p:cNvSpPr>
          <p:nvPr/>
        </p:nvSpPr>
        <p:spPr bwMode="auto">
          <a:xfrm>
            <a:off x="3962400" y="5257800"/>
            <a:ext cx="0" cy="381000"/>
          </a:xfrm>
          <a:prstGeom prst="line">
            <a:avLst/>
          </a:prstGeom>
          <a:noFill/>
          <a:ln w="28575">
            <a:solidFill>
              <a:srgbClr val="006600"/>
            </a:solidFill>
            <a:round/>
            <a:headEnd/>
            <a:tailEnd/>
          </a:ln>
        </p:spPr>
        <p:txBody>
          <a:bodyPr/>
          <a:lstStyle/>
          <a:p>
            <a:endParaRPr lang="en-US"/>
          </a:p>
        </p:txBody>
      </p:sp>
      <p:sp>
        <p:nvSpPr>
          <p:cNvPr id="58381" name="Line 13"/>
          <p:cNvSpPr>
            <a:spLocks noChangeShapeType="1"/>
          </p:cNvSpPr>
          <p:nvPr/>
        </p:nvSpPr>
        <p:spPr bwMode="auto">
          <a:xfrm>
            <a:off x="3962400" y="5638800"/>
            <a:ext cx="2057400" cy="0"/>
          </a:xfrm>
          <a:prstGeom prst="line">
            <a:avLst/>
          </a:prstGeom>
          <a:noFill/>
          <a:ln w="28575">
            <a:solidFill>
              <a:srgbClr val="006600"/>
            </a:solidFill>
            <a:round/>
            <a:headEnd/>
            <a:tailEnd/>
          </a:ln>
        </p:spPr>
        <p:txBody>
          <a:bodyPr/>
          <a:lstStyle/>
          <a:p>
            <a:endParaRPr lang="en-US"/>
          </a:p>
        </p:txBody>
      </p:sp>
      <p:sp>
        <p:nvSpPr>
          <p:cNvPr id="58382" name="Line 14"/>
          <p:cNvSpPr>
            <a:spLocks noChangeShapeType="1"/>
          </p:cNvSpPr>
          <p:nvPr/>
        </p:nvSpPr>
        <p:spPr bwMode="auto">
          <a:xfrm>
            <a:off x="6019800" y="5257800"/>
            <a:ext cx="0" cy="381000"/>
          </a:xfrm>
          <a:prstGeom prst="line">
            <a:avLst/>
          </a:prstGeom>
          <a:noFill/>
          <a:ln w="28575">
            <a:solidFill>
              <a:srgbClr val="006600"/>
            </a:solidFill>
            <a:round/>
            <a:headEnd type="triangle" w="med" len="med"/>
            <a:tailEnd/>
          </a:ln>
        </p:spPr>
        <p:txBody>
          <a:bodyPr/>
          <a:lstStyle/>
          <a:p>
            <a:endParaRPr lang="en-US"/>
          </a:p>
        </p:txBody>
      </p:sp>
      <p:sp>
        <p:nvSpPr>
          <p:cNvPr id="58383" name="Line 15"/>
          <p:cNvSpPr>
            <a:spLocks noChangeShapeType="1"/>
          </p:cNvSpPr>
          <p:nvPr/>
        </p:nvSpPr>
        <p:spPr bwMode="auto">
          <a:xfrm>
            <a:off x="2971800" y="5257800"/>
            <a:ext cx="0" cy="533400"/>
          </a:xfrm>
          <a:prstGeom prst="line">
            <a:avLst/>
          </a:prstGeom>
          <a:noFill/>
          <a:ln w="28575">
            <a:solidFill>
              <a:srgbClr val="FF6600"/>
            </a:solidFill>
            <a:round/>
            <a:headEnd/>
            <a:tailEnd/>
          </a:ln>
        </p:spPr>
        <p:txBody>
          <a:bodyPr/>
          <a:lstStyle/>
          <a:p>
            <a:endParaRPr lang="en-US"/>
          </a:p>
        </p:txBody>
      </p:sp>
      <p:sp>
        <p:nvSpPr>
          <p:cNvPr id="58384" name="Line 16"/>
          <p:cNvSpPr>
            <a:spLocks noChangeShapeType="1"/>
          </p:cNvSpPr>
          <p:nvPr/>
        </p:nvSpPr>
        <p:spPr bwMode="auto">
          <a:xfrm>
            <a:off x="2971800" y="5791200"/>
            <a:ext cx="3352800" cy="0"/>
          </a:xfrm>
          <a:prstGeom prst="line">
            <a:avLst/>
          </a:prstGeom>
          <a:noFill/>
          <a:ln w="28575">
            <a:solidFill>
              <a:srgbClr val="FF6600"/>
            </a:solidFill>
            <a:round/>
            <a:headEnd/>
            <a:tailEnd/>
          </a:ln>
        </p:spPr>
        <p:txBody>
          <a:bodyPr/>
          <a:lstStyle/>
          <a:p>
            <a:endParaRPr lang="en-US"/>
          </a:p>
        </p:txBody>
      </p:sp>
      <p:sp>
        <p:nvSpPr>
          <p:cNvPr id="58385" name="Line 17"/>
          <p:cNvSpPr>
            <a:spLocks noChangeShapeType="1"/>
          </p:cNvSpPr>
          <p:nvPr/>
        </p:nvSpPr>
        <p:spPr bwMode="auto">
          <a:xfrm>
            <a:off x="6324600" y="5257800"/>
            <a:ext cx="0" cy="533400"/>
          </a:xfrm>
          <a:prstGeom prst="line">
            <a:avLst/>
          </a:prstGeom>
          <a:noFill/>
          <a:ln w="28575">
            <a:solidFill>
              <a:srgbClr val="FF6600"/>
            </a:solidFill>
            <a:round/>
            <a:headEnd type="triangle" w="med" len="med"/>
            <a:tailEnd/>
          </a:ln>
        </p:spPr>
        <p:txBody>
          <a:bodyPr/>
          <a:lstStyle/>
          <a:p>
            <a:endParaRPr lang="en-US"/>
          </a:p>
        </p:txBody>
      </p:sp>
      <p:sp>
        <p:nvSpPr>
          <p:cNvPr id="114706" name="Text Box 18"/>
          <p:cNvSpPr txBox="1">
            <a:spLocks noChangeArrowheads="1"/>
          </p:cNvSpPr>
          <p:nvPr/>
        </p:nvSpPr>
        <p:spPr bwMode="auto">
          <a:xfrm>
            <a:off x="2362200" y="5883275"/>
            <a:ext cx="4054475" cy="517525"/>
          </a:xfrm>
          <a:prstGeom prst="rect">
            <a:avLst/>
          </a:prstGeom>
          <a:noFill/>
          <a:ln w="9525">
            <a:noFill/>
            <a:miter lim="800000"/>
            <a:headEnd/>
            <a:tailEnd/>
          </a:ln>
        </p:spPr>
        <p:txBody>
          <a:bodyPr wrap="none">
            <a:spAutoFit/>
          </a:bodyPr>
          <a:lstStyle/>
          <a:p>
            <a:r>
              <a:rPr lang="en-US" b="1"/>
              <a:t>General form:</a:t>
            </a:r>
          </a:p>
          <a:p>
            <a:r>
              <a:rPr lang="en-US" b="1"/>
              <a:t>      AB          +     CD        </a:t>
            </a:r>
            <a:r>
              <a:rPr lang="en-US" b="1">
                <a:sym typeface="Wingdings" pitchFamily="2" charset="2"/>
              </a:rPr>
              <a:t>      AD        +       CB</a:t>
            </a:r>
            <a:endParaRPr lang="en-US" b="1"/>
          </a:p>
        </p:txBody>
      </p:sp>
      <p:sp>
        <p:nvSpPr>
          <p:cNvPr id="58387" name="Rectangle 19"/>
          <p:cNvSpPr>
            <a:spLocks noChangeArrowheads="1"/>
          </p:cNvSpPr>
          <p:nvPr/>
        </p:nvSpPr>
        <p:spPr bwMode="auto">
          <a:xfrm>
            <a:off x="2286000" y="1981200"/>
            <a:ext cx="4572000" cy="1981200"/>
          </a:xfrm>
          <a:prstGeom prst="rect">
            <a:avLst/>
          </a:prstGeom>
          <a:gradFill rotWithShape="0">
            <a:gsLst>
              <a:gs pos="0">
                <a:srgbClr val="FFCC00"/>
              </a:gs>
              <a:gs pos="100000">
                <a:srgbClr val="FFFFCC"/>
              </a:gs>
            </a:gsLst>
            <a:path path="rect">
              <a:fillToRect l="100000" b="100000"/>
            </a:path>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FFCC00"/>
            </a:extrusionClr>
          </a:sp3d>
        </p:spPr>
        <p:txBody>
          <a:bodyPr wrap="none" anchor="ctr">
            <a:flatTx/>
          </a:bodyPr>
          <a:lstStyle/>
          <a:p>
            <a:endParaRPr lang="en-US"/>
          </a:p>
        </p:txBody>
      </p:sp>
      <p:sp>
        <p:nvSpPr>
          <p:cNvPr id="58388" name="Text Box 20"/>
          <p:cNvSpPr txBox="1">
            <a:spLocks noChangeArrowheads="1"/>
          </p:cNvSpPr>
          <p:nvPr/>
        </p:nvSpPr>
        <p:spPr bwMode="auto">
          <a:xfrm>
            <a:off x="2362200" y="2057400"/>
            <a:ext cx="2906713" cy="336550"/>
          </a:xfrm>
          <a:prstGeom prst="rect">
            <a:avLst/>
          </a:prstGeom>
          <a:noFill/>
          <a:ln w="28575">
            <a:noFill/>
            <a:miter lim="800000"/>
            <a:headEnd/>
            <a:tailEnd/>
          </a:ln>
        </p:spPr>
        <p:txBody>
          <a:bodyPr wrap="none">
            <a:spAutoFit/>
          </a:bodyPr>
          <a:lstStyle/>
          <a:p>
            <a:r>
              <a:rPr lang="en-US" sz="1600" b="1"/>
              <a:t>Single-replacement reaction</a:t>
            </a:r>
          </a:p>
        </p:txBody>
      </p:sp>
      <p:sp>
        <p:nvSpPr>
          <p:cNvPr id="58389" name="Text Box 21"/>
          <p:cNvSpPr txBox="1">
            <a:spLocks noChangeArrowheads="1"/>
          </p:cNvSpPr>
          <p:nvPr/>
        </p:nvSpPr>
        <p:spPr bwMode="auto">
          <a:xfrm>
            <a:off x="2514600" y="2667000"/>
            <a:ext cx="3716338" cy="304800"/>
          </a:xfrm>
          <a:prstGeom prst="rect">
            <a:avLst/>
          </a:prstGeom>
          <a:noFill/>
          <a:ln w="28575">
            <a:noFill/>
            <a:miter lim="800000"/>
            <a:headEnd/>
            <a:tailEnd/>
          </a:ln>
        </p:spPr>
        <p:txBody>
          <a:bodyPr wrap="none">
            <a:spAutoFit/>
          </a:bodyPr>
          <a:lstStyle/>
          <a:p>
            <a:r>
              <a:rPr lang="en-US" b="1"/>
              <a:t>Mg     +      CuSO</a:t>
            </a:r>
            <a:r>
              <a:rPr lang="en-US" b="1" baseline="-25000"/>
              <a:t>4</a:t>
            </a:r>
            <a:r>
              <a:rPr lang="en-US" b="1"/>
              <a:t>     </a:t>
            </a:r>
            <a:r>
              <a:rPr lang="en-US" b="1">
                <a:sym typeface="Wingdings" pitchFamily="2" charset="2"/>
              </a:rPr>
              <a:t>     MgSO</a:t>
            </a:r>
            <a:r>
              <a:rPr lang="en-US" b="1" baseline="-25000"/>
              <a:t>4</a:t>
            </a:r>
            <a:r>
              <a:rPr lang="en-US" b="1">
                <a:sym typeface="Wingdings" pitchFamily="2" charset="2"/>
              </a:rPr>
              <a:t>     +     Cu</a:t>
            </a:r>
            <a:endParaRPr lang="en-US" b="1" baseline="-25000"/>
          </a:p>
        </p:txBody>
      </p:sp>
      <p:sp>
        <p:nvSpPr>
          <p:cNvPr id="58390" name="Line 22"/>
          <p:cNvSpPr>
            <a:spLocks noChangeShapeType="1"/>
          </p:cNvSpPr>
          <p:nvPr/>
        </p:nvSpPr>
        <p:spPr bwMode="auto">
          <a:xfrm flipV="1">
            <a:off x="2743200" y="2438400"/>
            <a:ext cx="0" cy="228600"/>
          </a:xfrm>
          <a:prstGeom prst="line">
            <a:avLst/>
          </a:prstGeom>
          <a:noFill/>
          <a:ln w="28575">
            <a:solidFill>
              <a:schemeClr val="accent2"/>
            </a:solidFill>
            <a:round/>
            <a:headEnd/>
            <a:tailEnd/>
          </a:ln>
        </p:spPr>
        <p:txBody>
          <a:bodyPr/>
          <a:lstStyle/>
          <a:p>
            <a:endParaRPr lang="en-US"/>
          </a:p>
        </p:txBody>
      </p:sp>
      <p:sp>
        <p:nvSpPr>
          <p:cNvPr id="58391" name="Line 23"/>
          <p:cNvSpPr>
            <a:spLocks noChangeShapeType="1"/>
          </p:cNvSpPr>
          <p:nvPr/>
        </p:nvSpPr>
        <p:spPr bwMode="auto">
          <a:xfrm>
            <a:off x="2743200" y="2438400"/>
            <a:ext cx="2133600" cy="0"/>
          </a:xfrm>
          <a:prstGeom prst="line">
            <a:avLst/>
          </a:prstGeom>
          <a:noFill/>
          <a:ln w="28575">
            <a:solidFill>
              <a:schemeClr val="accent2"/>
            </a:solidFill>
            <a:round/>
            <a:headEnd/>
            <a:tailEnd/>
          </a:ln>
        </p:spPr>
        <p:txBody>
          <a:bodyPr/>
          <a:lstStyle/>
          <a:p>
            <a:endParaRPr lang="en-US"/>
          </a:p>
        </p:txBody>
      </p:sp>
      <p:sp>
        <p:nvSpPr>
          <p:cNvPr id="58392" name="Line 24"/>
          <p:cNvSpPr>
            <a:spLocks noChangeShapeType="1"/>
          </p:cNvSpPr>
          <p:nvPr/>
        </p:nvSpPr>
        <p:spPr bwMode="auto">
          <a:xfrm flipV="1">
            <a:off x="4876800" y="2438400"/>
            <a:ext cx="0" cy="228600"/>
          </a:xfrm>
          <a:prstGeom prst="line">
            <a:avLst/>
          </a:prstGeom>
          <a:noFill/>
          <a:ln w="28575">
            <a:solidFill>
              <a:schemeClr val="accent2"/>
            </a:solidFill>
            <a:round/>
            <a:headEnd type="triangle" w="med" len="med"/>
            <a:tailEnd/>
          </a:ln>
        </p:spPr>
        <p:txBody>
          <a:bodyPr/>
          <a:lstStyle/>
          <a:p>
            <a:endParaRPr lang="en-US"/>
          </a:p>
        </p:txBody>
      </p:sp>
      <p:sp>
        <p:nvSpPr>
          <p:cNvPr id="58393" name="Line 25"/>
          <p:cNvSpPr>
            <a:spLocks noChangeShapeType="1"/>
          </p:cNvSpPr>
          <p:nvPr/>
        </p:nvSpPr>
        <p:spPr bwMode="auto">
          <a:xfrm>
            <a:off x="3657600" y="2971800"/>
            <a:ext cx="0" cy="304800"/>
          </a:xfrm>
          <a:prstGeom prst="line">
            <a:avLst/>
          </a:prstGeom>
          <a:noFill/>
          <a:ln w="28575">
            <a:solidFill>
              <a:srgbClr val="FF0000"/>
            </a:solidFill>
            <a:round/>
            <a:headEnd/>
            <a:tailEnd/>
          </a:ln>
        </p:spPr>
        <p:txBody>
          <a:bodyPr/>
          <a:lstStyle/>
          <a:p>
            <a:endParaRPr lang="en-US"/>
          </a:p>
        </p:txBody>
      </p:sp>
      <p:sp>
        <p:nvSpPr>
          <p:cNvPr id="58394" name="Line 26"/>
          <p:cNvSpPr>
            <a:spLocks noChangeShapeType="1"/>
          </p:cNvSpPr>
          <p:nvPr/>
        </p:nvSpPr>
        <p:spPr bwMode="auto">
          <a:xfrm>
            <a:off x="3657600" y="3276600"/>
            <a:ext cx="2362200" cy="0"/>
          </a:xfrm>
          <a:prstGeom prst="line">
            <a:avLst/>
          </a:prstGeom>
          <a:noFill/>
          <a:ln w="28575">
            <a:solidFill>
              <a:srgbClr val="FF0000"/>
            </a:solidFill>
            <a:round/>
            <a:headEnd/>
            <a:tailEnd/>
          </a:ln>
        </p:spPr>
        <p:txBody>
          <a:bodyPr/>
          <a:lstStyle/>
          <a:p>
            <a:endParaRPr lang="en-US"/>
          </a:p>
        </p:txBody>
      </p:sp>
      <p:sp>
        <p:nvSpPr>
          <p:cNvPr id="58395" name="Line 27"/>
          <p:cNvSpPr>
            <a:spLocks noChangeShapeType="1"/>
          </p:cNvSpPr>
          <p:nvPr/>
        </p:nvSpPr>
        <p:spPr bwMode="auto">
          <a:xfrm>
            <a:off x="6019800" y="2971800"/>
            <a:ext cx="0" cy="304800"/>
          </a:xfrm>
          <a:prstGeom prst="line">
            <a:avLst/>
          </a:prstGeom>
          <a:noFill/>
          <a:ln w="28575">
            <a:solidFill>
              <a:srgbClr val="FF0000"/>
            </a:solidFill>
            <a:round/>
            <a:headEnd type="triangle" w="med" len="med"/>
            <a:tailEnd/>
          </a:ln>
        </p:spPr>
        <p:txBody>
          <a:bodyPr/>
          <a:lstStyle/>
          <a:p>
            <a:endParaRPr lang="en-US"/>
          </a:p>
        </p:txBody>
      </p:sp>
      <p:sp>
        <p:nvSpPr>
          <p:cNvPr id="114716" name="Text Box 28"/>
          <p:cNvSpPr txBox="1">
            <a:spLocks noChangeArrowheads="1"/>
          </p:cNvSpPr>
          <p:nvPr/>
        </p:nvSpPr>
        <p:spPr bwMode="auto">
          <a:xfrm>
            <a:off x="2362200" y="3352800"/>
            <a:ext cx="3797300" cy="517525"/>
          </a:xfrm>
          <a:prstGeom prst="rect">
            <a:avLst/>
          </a:prstGeom>
          <a:noFill/>
          <a:ln w="9525">
            <a:noFill/>
            <a:miter lim="800000"/>
            <a:headEnd/>
            <a:tailEnd/>
          </a:ln>
        </p:spPr>
        <p:txBody>
          <a:bodyPr wrap="none">
            <a:spAutoFit/>
          </a:bodyPr>
          <a:lstStyle/>
          <a:p>
            <a:r>
              <a:rPr lang="en-US" b="1"/>
              <a:t>General form:</a:t>
            </a:r>
          </a:p>
          <a:p>
            <a:r>
              <a:rPr lang="en-US" b="1"/>
              <a:t>      A          +     BC        </a:t>
            </a:r>
            <a:r>
              <a:rPr lang="en-US" b="1">
                <a:sym typeface="Wingdings" pitchFamily="2" charset="2"/>
              </a:rPr>
              <a:t>      AC        +       B</a:t>
            </a:r>
            <a:endParaRPr lang="en-US" b="1"/>
          </a:p>
        </p:txBody>
      </p:sp>
      <p:sp>
        <p:nvSpPr>
          <p:cNvPr id="58397" name="AutoShape 29">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4716"/>
                                        </p:tgtEl>
                                        <p:attrNameLst>
                                          <p:attrName>style.visibility</p:attrName>
                                        </p:attrNameLst>
                                      </p:cBhvr>
                                      <p:to>
                                        <p:strVal val="visible"/>
                                      </p:to>
                                    </p:set>
                                    <p:animEffect transition="in" filter="dissolve">
                                      <p:cBhvr>
                                        <p:cTn id="7" dur="500"/>
                                        <p:tgtEl>
                                          <p:spTgt spid="1147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4706"/>
                                        </p:tgtEl>
                                        <p:attrNameLst>
                                          <p:attrName>style.visibility</p:attrName>
                                        </p:attrNameLst>
                                      </p:cBhvr>
                                      <p:to>
                                        <p:strVal val="visible"/>
                                      </p:to>
                                    </p:set>
                                    <p:animEffect transition="in" filter="dissolve">
                                      <p:cBhvr>
                                        <p:cTn id="12" dur="500"/>
                                        <p:tgtEl>
                                          <p:spTgt spid="114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06" grpId="0" autoUpdateAnimBg="0"/>
      <p:bldP spid="114716"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Double Replacement Reaction</a:t>
            </a:r>
          </a:p>
        </p:txBody>
      </p:sp>
      <p:pic>
        <p:nvPicPr>
          <p:cNvPr id="59395" name="Picture 4" descr="Double replacement reaction"/>
          <p:cNvPicPr>
            <a:picLocks noChangeAspect="1" noChangeArrowheads="1"/>
          </p:cNvPicPr>
          <p:nvPr/>
        </p:nvPicPr>
        <p:blipFill>
          <a:blip r:embed="rId3" cstate="print">
            <a:lum bright="2000" contrast="12000"/>
          </a:blip>
          <a:srcRect/>
          <a:stretch>
            <a:fillRect/>
          </a:stretch>
        </p:blipFill>
        <p:spPr bwMode="auto">
          <a:xfrm>
            <a:off x="1295400" y="1828800"/>
            <a:ext cx="6811963" cy="4846638"/>
          </a:xfrm>
          <a:prstGeom prst="rect">
            <a:avLst/>
          </a:prstGeom>
          <a:noFill/>
          <a:ln w="9525">
            <a:noFill/>
            <a:miter lim="800000"/>
            <a:headEnd/>
            <a:tailEnd/>
          </a:ln>
        </p:spPr>
      </p:pic>
      <p:sp>
        <p:nvSpPr>
          <p:cNvPr id="59396" name="AutoShape 5">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ransition spd="slow">
    <p:zoom dir="in"/>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solidFill>
                  <a:schemeClr val="bg1"/>
                </a:solidFill>
              </a:rPr>
              <a:t>Mole Island Diagram</a:t>
            </a:r>
          </a:p>
        </p:txBody>
      </p:sp>
      <p:sp>
        <p:nvSpPr>
          <p:cNvPr id="60419" name="AutoShape 5">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How Big is a Mole?</a:t>
            </a:r>
          </a:p>
        </p:txBody>
      </p:sp>
      <p:sp>
        <p:nvSpPr>
          <p:cNvPr id="61443" name="Text Box 3"/>
          <p:cNvSpPr txBox="1">
            <a:spLocks noChangeArrowheads="1"/>
          </p:cNvSpPr>
          <p:nvPr/>
        </p:nvSpPr>
        <p:spPr bwMode="auto">
          <a:xfrm>
            <a:off x="685800" y="1868488"/>
            <a:ext cx="6980238" cy="822325"/>
          </a:xfrm>
          <a:prstGeom prst="rect">
            <a:avLst/>
          </a:prstGeom>
          <a:noFill/>
          <a:ln w="9525">
            <a:noFill/>
            <a:miter lim="800000"/>
            <a:headEnd/>
            <a:tailEnd/>
          </a:ln>
        </p:spPr>
        <p:txBody>
          <a:bodyPr wrap="none">
            <a:spAutoFit/>
          </a:bodyPr>
          <a:lstStyle/>
          <a:p>
            <a:r>
              <a:rPr lang="en-US" sz="2400"/>
              <a:t>One mole of marbles would cover the entire Earth </a:t>
            </a:r>
          </a:p>
          <a:p>
            <a:r>
              <a:rPr lang="en-US" sz="2400"/>
              <a:t>(oceans included) for a depth of two miles.</a:t>
            </a:r>
          </a:p>
        </p:txBody>
      </p:sp>
      <p:sp>
        <p:nvSpPr>
          <p:cNvPr id="61444" name="Text Box 4"/>
          <p:cNvSpPr txBox="1">
            <a:spLocks noChangeArrowheads="1"/>
          </p:cNvSpPr>
          <p:nvPr/>
        </p:nvSpPr>
        <p:spPr bwMode="auto">
          <a:xfrm>
            <a:off x="2895600" y="3352800"/>
            <a:ext cx="4572000" cy="1552575"/>
          </a:xfrm>
          <a:prstGeom prst="rect">
            <a:avLst/>
          </a:prstGeom>
          <a:noFill/>
          <a:ln w="9525">
            <a:noFill/>
            <a:miter lim="800000"/>
            <a:headEnd/>
            <a:tailEnd/>
          </a:ln>
        </p:spPr>
        <p:txBody>
          <a:bodyPr>
            <a:spAutoFit/>
          </a:bodyPr>
          <a:lstStyle/>
          <a:p>
            <a:r>
              <a:rPr lang="en-US" sz="2400"/>
              <a:t>One mole of $1 bills stacked </a:t>
            </a:r>
          </a:p>
          <a:p>
            <a:r>
              <a:rPr lang="en-US" sz="2400"/>
              <a:t>one on top of another would </a:t>
            </a:r>
          </a:p>
          <a:p>
            <a:r>
              <a:rPr lang="en-US" sz="2400"/>
              <a:t>reach from the Sun to Pluto </a:t>
            </a:r>
          </a:p>
          <a:p>
            <a:r>
              <a:rPr lang="en-US" sz="2400"/>
              <a:t>and back 7.5 million times.</a:t>
            </a:r>
          </a:p>
        </p:txBody>
      </p:sp>
      <p:sp>
        <p:nvSpPr>
          <p:cNvPr id="61445" name="Text Box 5"/>
          <p:cNvSpPr txBox="1">
            <a:spLocks noChangeArrowheads="1"/>
          </p:cNvSpPr>
          <p:nvPr/>
        </p:nvSpPr>
        <p:spPr bwMode="auto">
          <a:xfrm>
            <a:off x="625475" y="5334000"/>
            <a:ext cx="7604125" cy="822325"/>
          </a:xfrm>
          <a:prstGeom prst="rect">
            <a:avLst/>
          </a:prstGeom>
          <a:noFill/>
          <a:ln w="9525">
            <a:noFill/>
            <a:miter lim="800000"/>
            <a:headEnd/>
            <a:tailEnd/>
          </a:ln>
        </p:spPr>
        <p:txBody>
          <a:bodyPr wrap="none">
            <a:spAutoFit/>
          </a:bodyPr>
          <a:lstStyle/>
          <a:p>
            <a:r>
              <a:rPr lang="en-US" sz="2400"/>
              <a:t>It would take light 9500 years to travel from the bottom </a:t>
            </a:r>
          </a:p>
          <a:p>
            <a:r>
              <a:rPr lang="en-US" sz="2400"/>
              <a:t>to the top of a stack of 1 mole of $1 bills.</a:t>
            </a:r>
          </a:p>
        </p:txBody>
      </p:sp>
      <p:pic>
        <p:nvPicPr>
          <p:cNvPr id="61446" name="Picture 6" descr="MPj03143310000[1]"/>
          <p:cNvPicPr>
            <a:picLocks noChangeAspect="1" noChangeArrowheads="1"/>
          </p:cNvPicPr>
          <p:nvPr/>
        </p:nvPicPr>
        <p:blipFill>
          <a:blip r:embed="rId3" cstate="print"/>
          <a:srcRect/>
          <a:stretch>
            <a:fillRect/>
          </a:stretch>
        </p:blipFill>
        <p:spPr bwMode="auto">
          <a:xfrm>
            <a:off x="990600" y="3429000"/>
            <a:ext cx="1524000" cy="1524000"/>
          </a:xfrm>
          <a:prstGeom prst="rect">
            <a:avLst/>
          </a:prstGeom>
          <a:noFill/>
          <a:ln w="9525">
            <a:noFill/>
            <a:miter lim="800000"/>
            <a:headEnd/>
            <a:tailEnd/>
          </a:ln>
        </p:spPr>
      </p:pic>
      <p:pic>
        <p:nvPicPr>
          <p:cNvPr id="61447" name="Picture 7" descr="earth"/>
          <p:cNvPicPr>
            <a:picLocks noChangeAspect="1" noChangeArrowheads="1"/>
          </p:cNvPicPr>
          <p:nvPr/>
        </p:nvPicPr>
        <p:blipFill>
          <a:blip r:embed="rId4" cstate="print"/>
          <a:srcRect/>
          <a:stretch>
            <a:fillRect/>
          </a:stretch>
        </p:blipFill>
        <p:spPr bwMode="auto">
          <a:xfrm>
            <a:off x="6629400" y="2286000"/>
            <a:ext cx="685800" cy="679450"/>
          </a:xfrm>
          <a:prstGeom prst="rect">
            <a:avLst/>
          </a:prstGeom>
          <a:noFill/>
          <a:ln w="9525">
            <a:noFill/>
            <a:miter lim="800000"/>
            <a:headEnd/>
            <a:tailEnd/>
          </a:ln>
        </p:spPr>
      </p:pic>
      <p:pic>
        <p:nvPicPr>
          <p:cNvPr id="116744" name="Picture 8" descr="marbles"/>
          <p:cNvPicPr>
            <a:picLocks noChangeAspect="1" noChangeArrowheads="1"/>
          </p:cNvPicPr>
          <p:nvPr/>
        </p:nvPicPr>
        <p:blipFill>
          <a:blip r:embed="rId5" cstate="print"/>
          <a:srcRect/>
          <a:stretch>
            <a:fillRect/>
          </a:stretch>
        </p:blipFill>
        <p:spPr bwMode="auto">
          <a:xfrm>
            <a:off x="6553200" y="2286000"/>
            <a:ext cx="1104900" cy="828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6744"/>
                                        </p:tgtEl>
                                        <p:attrNameLst>
                                          <p:attrName>style.visibility</p:attrName>
                                        </p:attrNameLst>
                                      </p:cBhvr>
                                      <p:to>
                                        <p:strVal val="visible"/>
                                      </p:to>
                                    </p:set>
                                    <p:animEffect transition="in" filter="dissolve">
                                      <p:cBhvr>
                                        <p:cTn id="7" dur="500"/>
                                        <p:tgtEl>
                                          <p:spTgt spid="116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7762" name="MSBD14477_0000[1].mid">
            <a:hlinkClick r:id="" action="ppaction://media"/>
            <a:hlinkHover r:id="" action="ppaction://ole?verb=0"/>
          </p:cNvPr>
          <p:cNvPicPr>
            <a:picLocks noRot="1" noChangeAspect="1" noChangeArrowheads="1"/>
          </p:cNvPicPr>
          <p:nvPr>
            <a:audioFile r:link="rId1"/>
          </p:nvPr>
        </p:nvPicPr>
        <p:blipFill>
          <a:blip r:embed="rId6" cstate="print"/>
          <a:srcRect/>
          <a:stretch>
            <a:fillRect/>
          </a:stretch>
        </p:blipFill>
        <p:spPr bwMode="auto">
          <a:xfrm>
            <a:off x="6324600" y="2133600"/>
            <a:ext cx="304800" cy="304800"/>
          </a:xfrm>
          <a:prstGeom prst="rect">
            <a:avLst/>
          </a:prstGeom>
          <a:noFill/>
          <a:ln w="9525">
            <a:noFill/>
            <a:miter lim="800000"/>
            <a:headEnd/>
            <a:tailEnd/>
          </a:ln>
        </p:spPr>
      </p:pic>
      <p:sp>
        <p:nvSpPr>
          <p:cNvPr id="62467" name="Rectangle 3"/>
          <p:cNvSpPr>
            <a:spLocks noGrp="1" noChangeArrowheads="1"/>
          </p:cNvSpPr>
          <p:nvPr>
            <p:ph type="title"/>
          </p:nvPr>
        </p:nvSpPr>
        <p:spPr>
          <a:xfrm>
            <a:off x="762000" y="685800"/>
            <a:ext cx="3886200" cy="1143000"/>
          </a:xfrm>
        </p:spPr>
        <p:txBody>
          <a:bodyPr/>
          <a:lstStyle/>
          <a:p>
            <a:pPr eaLnBrk="1" hangingPunct="1"/>
            <a:r>
              <a:rPr lang="en-US" smtClean="0"/>
              <a:t>Amedeo</a:t>
            </a:r>
            <a:br>
              <a:rPr lang="en-US" smtClean="0"/>
            </a:br>
            <a:r>
              <a:rPr lang="en-US" smtClean="0"/>
              <a:t> Avogadro </a:t>
            </a:r>
          </a:p>
        </p:txBody>
      </p:sp>
      <p:sp>
        <p:nvSpPr>
          <p:cNvPr id="117764" name="Rectangle 4"/>
          <p:cNvSpPr>
            <a:spLocks noGrp="1" noChangeArrowheads="1"/>
          </p:cNvSpPr>
          <p:nvPr>
            <p:ph type="body" idx="1"/>
          </p:nvPr>
        </p:nvSpPr>
        <p:spPr>
          <a:xfrm>
            <a:off x="762000" y="4876800"/>
            <a:ext cx="7772400" cy="1219200"/>
          </a:xfrm>
        </p:spPr>
        <p:txBody>
          <a:bodyPr/>
          <a:lstStyle/>
          <a:p>
            <a:pPr eaLnBrk="1" hangingPunct="1">
              <a:buFontTx/>
              <a:buNone/>
            </a:pPr>
            <a:r>
              <a:rPr lang="en-US" smtClean="0"/>
              <a:t>1 mole  =  602213673600000000000000</a:t>
            </a:r>
          </a:p>
          <a:p>
            <a:pPr eaLnBrk="1" hangingPunct="1">
              <a:buFontTx/>
              <a:buNone/>
            </a:pPr>
            <a:r>
              <a:rPr lang="en-US" smtClean="0"/>
              <a:t>				or   6.022 x 10</a:t>
            </a:r>
            <a:r>
              <a:rPr lang="en-US" baseline="30000" smtClean="0"/>
              <a:t>23</a:t>
            </a:r>
          </a:p>
        </p:txBody>
      </p:sp>
      <p:sp>
        <p:nvSpPr>
          <p:cNvPr id="117765" name="AutoShape 5"/>
          <p:cNvSpPr>
            <a:spLocks/>
          </p:cNvSpPr>
          <p:nvPr/>
        </p:nvSpPr>
        <p:spPr bwMode="auto">
          <a:xfrm rot="-5400000" flipH="1" flipV="1">
            <a:off x="7086600" y="4572000"/>
            <a:ext cx="152400" cy="609600"/>
          </a:xfrm>
          <a:prstGeom prst="leftBrace">
            <a:avLst>
              <a:gd name="adj1" fmla="val 33333"/>
              <a:gd name="adj2" fmla="val 49995"/>
            </a:avLst>
          </a:prstGeom>
          <a:noFill/>
          <a:ln w="9525">
            <a:solidFill>
              <a:schemeClr val="tx1"/>
            </a:solidFill>
            <a:round/>
            <a:headEnd/>
            <a:tailEnd/>
          </a:ln>
        </p:spPr>
        <p:txBody>
          <a:bodyPr wrap="none" anchor="ctr"/>
          <a:lstStyle/>
          <a:p>
            <a:endParaRPr lang="en-US"/>
          </a:p>
        </p:txBody>
      </p:sp>
      <p:sp>
        <p:nvSpPr>
          <p:cNvPr id="117766" name="AutoShape 6"/>
          <p:cNvSpPr>
            <a:spLocks/>
          </p:cNvSpPr>
          <p:nvPr/>
        </p:nvSpPr>
        <p:spPr bwMode="auto">
          <a:xfrm rot="-5400000" flipH="1" flipV="1">
            <a:off x="6400800" y="4572000"/>
            <a:ext cx="152400" cy="609600"/>
          </a:xfrm>
          <a:prstGeom prst="leftBrace">
            <a:avLst>
              <a:gd name="adj1" fmla="val 33333"/>
              <a:gd name="adj2" fmla="val 50000"/>
            </a:avLst>
          </a:prstGeom>
          <a:noFill/>
          <a:ln w="9525">
            <a:solidFill>
              <a:schemeClr val="tx1"/>
            </a:solidFill>
            <a:round/>
            <a:headEnd/>
            <a:tailEnd/>
          </a:ln>
        </p:spPr>
        <p:txBody>
          <a:bodyPr wrap="none" anchor="ctr"/>
          <a:lstStyle/>
          <a:p>
            <a:endParaRPr lang="en-US"/>
          </a:p>
        </p:txBody>
      </p:sp>
      <p:sp>
        <p:nvSpPr>
          <p:cNvPr id="117767" name="AutoShape 7"/>
          <p:cNvSpPr>
            <a:spLocks/>
          </p:cNvSpPr>
          <p:nvPr/>
        </p:nvSpPr>
        <p:spPr bwMode="auto">
          <a:xfrm rot="-5400000" flipH="1" flipV="1">
            <a:off x="5715000" y="4572000"/>
            <a:ext cx="152400" cy="609600"/>
          </a:xfrm>
          <a:prstGeom prst="leftBrace">
            <a:avLst>
              <a:gd name="adj1" fmla="val 33333"/>
              <a:gd name="adj2" fmla="val 50000"/>
            </a:avLst>
          </a:prstGeom>
          <a:noFill/>
          <a:ln w="9525">
            <a:solidFill>
              <a:schemeClr val="tx1"/>
            </a:solidFill>
            <a:round/>
            <a:headEnd/>
            <a:tailEnd/>
          </a:ln>
        </p:spPr>
        <p:txBody>
          <a:bodyPr wrap="none" anchor="ctr"/>
          <a:lstStyle/>
          <a:p>
            <a:endParaRPr lang="en-US"/>
          </a:p>
        </p:txBody>
      </p:sp>
      <p:sp>
        <p:nvSpPr>
          <p:cNvPr id="117768" name="AutoShape 8"/>
          <p:cNvSpPr>
            <a:spLocks/>
          </p:cNvSpPr>
          <p:nvPr/>
        </p:nvSpPr>
        <p:spPr bwMode="auto">
          <a:xfrm rot="-5400000" flipH="1" flipV="1">
            <a:off x="5029200" y="4572000"/>
            <a:ext cx="152400" cy="609600"/>
          </a:xfrm>
          <a:prstGeom prst="leftBrace">
            <a:avLst>
              <a:gd name="adj1" fmla="val 33333"/>
              <a:gd name="adj2" fmla="val 50000"/>
            </a:avLst>
          </a:prstGeom>
          <a:noFill/>
          <a:ln w="9525">
            <a:solidFill>
              <a:schemeClr val="tx1"/>
            </a:solidFill>
            <a:round/>
            <a:headEnd/>
            <a:tailEnd/>
          </a:ln>
        </p:spPr>
        <p:txBody>
          <a:bodyPr wrap="none" anchor="ctr"/>
          <a:lstStyle/>
          <a:p>
            <a:endParaRPr lang="en-US"/>
          </a:p>
        </p:txBody>
      </p:sp>
      <p:sp>
        <p:nvSpPr>
          <p:cNvPr id="117769" name="AutoShape 9"/>
          <p:cNvSpPr>
            <a:spLocks/>
          </p:cNvSpPr>
          <p:nvPr/>
        </p:nvSpPr>
        <p:spPr bwMode="auto">
          <a:xfrm rot="-5400000" flipH="1" flipV="1">
            <a:off x="4343400" y="4572000"/>
            <a:ext cx="152400" cy="609600"/>
          </a:xfrm>
          <a:prstGeom prst="leftBrace">
            <a:avLst>
              <a:gd name="adj1" fmla="val 33333"/>
              <a:gd name="adj2" fmla="val 50000"/>
            </a:avLst>
          </a:prstGeom>
          <a:noFill/>
          <a:ln w="9525">
            <a:solidFill>
              <a:schemeClr val="tx1"/>
            </a:solidFill>
            <a:round/>
            <a:headEnd/>
            <a:tailEnd/>
          </a:ln>
        </p:spPr>
        <p:txBody>
          <a:bodyPr wrap="none" anchor="ctr"/>
          <a:lstStyle/>
          <a:p>
            <a:endParaRPr lang="en-US"/>
          </a:p>
        </p:txBody>
      </p:sp>
      <p:sp>
        <p:nvSpPr>
          <p:cNvPr id="117770" name="AutoShape 10"/>
          <p:cNvSpPr>
            <a:spLocks/>
          </p:cNvSpPr>
          <p:nvPr/>
        </p:nvSpPr>
        <p:spPr bwMode="auto">
          <a:xfrm rot="-5400000" flipH="1" flipV="1">
            <a:off x="3657600" y="4572000"/>
            <a:ext cx="152400" cy="609600"/>
          </a:xfrm>
          <a:prstGeom prst="leftBrace">
            <a:avLst>
              <a:gd name="adj1" fmla="val 33333"/>
              <a:gd name="adj2" fmla="val 50000"/>
            </a:avLst>
          </a:prstGeom>
          <a:noFill/>
          <a:ln w="9525">
            <a:solidFill>
              <a:schemeClr val="tx1"/>
            </a:solidFill>
            <a:round/>
            <a:headEnd/>
            <a:tailEnd/>
          </a:ln>
        </p:spPr>
        <p:txBody>
          <a:bodyPr wrap="none" anchor="ctr"/>
          <a:lstStyle/>
          <a:p>
            <a:endParaRPr lang="en-US"/>
          </a:p>
        </p:txBody>
      </p:sp>
      <p:sp>
        <p:nvSpPr>
          <p:cNvPr id="117771" name="Text Box 11"/>
          <p:cNvSpPr txBox="1">
            <a:spLocks noChangeArrowheads="1"/>
          </p:cNvSpPr>
          <p:nvPr/>
        </p:nvSpPr>
        <p:spPr bwMode="auto">
          <a:xfrm>
            <a:off x="6673850" y="4419600"/>
            <a:ext cx="765175" cy="244475"/>
          </a:xfrm>
          <a:prstGeom prst="rect">
            <a:avLst/>
          </a:prstGeom>
          <a:noFill/>
          <a:ln w="9525">
            <a:noFill/>
            <a:miter lim="800000"/>
            <a:headEnd/>
            <a:tailEnd/>
          </a:ln>
        </p:spPr>
        <p:txBody>
          <a:bodyPr wrap="none">
            <a:spAutoFit/>
          </a:bodyPr>
          <a:lstStyle/>
          <a:p>
            <a:r>
              <a:rPr lang="en-US" sz="1000"/>
              <a:t>thousands</a:t>
            </a:r>
          </a:p>
        </p:txBody>
      </p:sp>
      <p:sp>
        <p:nvSpPr>
          <p:cNvPr id="117772" name="Text Box 12"/>
          <p:cNvSpPr txBox="1">
            <a:spLocks noChangeArrowheads="1"/>
          </p:cNvSpPr>
          <p:nvPr/>
        </p:nvSpPr>
        <p:spPr bwMode="auto">
          <a:xfrm>
            <a:off x="6145213" y="4572000"/>
            <a:ext cx="608012" cy="244475"/>
          </a:xfrm>
          <a:prstGeom prst="rect">
            <a:avLst/>
          </a:prstGeom>
          <a:noFill/>
          <a:ln w="9525">
            <a:noFill/>
            <a:miter lim="800000"/>
            <a:headEnd/>
            <a:tailEnd/>
          </a:ln>
        </p:spPr>
        <p:txBody>
          <a:bodyPr wrap="none">
            <a:spAutoFit/>
          </a:bodyPr>
          <a:lstStyle/>
          <a:p>
            <a:r>
              <a:rPr lang="en-US" sz="1000"/>
              <a:t>millions</a:t>
            </a:r>
          </a:p>
        </p:txBody>
      </p:sp>
      <p:sp>
        <p:nvSpPr>
          <p:cNvPr id="117773" name="Text Box 13"/>
          <p:cNvSpPr txBox="1">
            <a:spLocks noChangeArrowheads="1"/>
          </p:cNvSpPr>
          <p:nvPr/>
        </p:nvSpPr>
        <p:spPr bwMode="auto">
          <a:xfrm>
            <a:off x="5486400" y="4556125"/>
            <a:ext cx="571500" cy="244475"/>
          </a:xfrm>
          <a:prstGeom prst="rect">
            <a:avLst/>
          </a:prstGeom>
          <a:noFill/>
          <a:ln w="9525">
            <a:noFill/>
            <a:miter lim="800000"/>
            <a:headEnd/>
            <a:tailEnd/>
          </a:ln>
        </p:spPr>
        <p:txBody>
          <a:bodyPr wrap="none">
            <a:spAutoFit/>
          </a:bodyPr>
          <a:lstStyle/>
          <a:p>
            <a:r>
              <a:rPr lang="en-US" sz="1000"/>
              <a:t>billions</a:t>
            </a:r>
          </a:p>
        </p:txBody>
      </p:sp>
      <p:sp>
        <p:nvSpPr>
          <p:cNvPr id="117774" name="Text Box 14"/>
          <p:cNvSpPr txBox="1">
            <a:spLocks noChangeArrowheads="1"/>
          </p:cNvSpPr>
          <p:nvPr/>
        </p:nvSpPr>
        <p:spPr bwMode="auto">
          <a:xfrm>
            <a:off x="4784725" y="4556125"/>
            <a:ext cx="579438" cy="244475"/>
          </a:xfrm>
          <a:prstGeom prst="rect">
            <a:avLst/>
          </a:prstGeom>
          <a:noFill/>
          <a:ln w="9525">
            <a:noFill/>
            <a:miter lim="800000"/>
            <a:headEnd/>
            <a:tailEnd/>
          </a:ln>
        </p:spPr>
        <p:txBody>
          <a:bodyPr wrap="none">
            <a:spAutoFit/>
          </a:bodyPr>
          <a:lstStyle/>
          <a:p>
            <a:r>
              <a:rPr lang="en-US" sz="1000"/>
              <a:t>trillions</a:t>
            </a:r>
          </a:p>
        </p:txBody>
      </p:sp>
      <p:sp>
        <p:nvSpPr>
          <p:cNvPr id="117775" name="Text Box 15"/>
          <p:cNvSpPr txBox="1">
            <a:spLocks noChangeArrowheads="1"/>
          </p:cNvSpPr>
          <p:nvPr/>
        </p:nvSpPr>
        <p:spPr bwMode="auto">
          <a:xfrm>
            <a:off x="3962400" y="4403725"/>
            <a:ext cx="823913" cy="244475"/>
          </a:xfrm>
          <a:prstGeom prst="rect">
            <a:avLst/>
          </a:prstGeom>
          <a:noFill/>
          <a:ln w="9525">
            <a:noFill/>
            <a:miter lim="800000"/>
            <a:headEnd/>
            <a:tailEnd/>
          </a:ln>
        </p:spPr>
        <p:txBody>
          <a:bodyPr wrap="none">
            <a:spAutoFit/>
          </a:bodyPr>
          <a:lstStyle/>
          <a:p>
            <a:r>
              <a:rPr lang="en-US" sz="1000"/>
              <a:t>quadrillions</a:t>
            </a:r>
          </a:p>
        </p:txBody>
      </p:sp>
      <p:sp>
        <p:nvSpPr>
          <p:cNvPr id="117776" name="Text Box 16"/>
          <p:cNvSpPr txBox="1">
            <a:spLocks noChangeArrowheads="1"/>
          </p:cNvSpPr>
          <p:nvPr/>
        </p:nvSpPr>
        <p:spPr bwMode="auto">
          <a:xfrm>
            <a:off x="3565525" y="4325938"/>
            <a:ext cx="254000" cy="244475"/>
          </a:xfrm>
          <a:prstGeom prst="rect">
            <a:avLst/>
          </a:prstGeom>
          <a:noFill/>
          <a:ln w="9525">
            <a:noFill/>
            <a:miter lim="800000"/>
            <a:headEnd/>
            <a:tailEnd/>
          </a:ln>
        </p:spPr>
        <p:txBody>
          <a:bodyPr wrap="none">
            <a:spAutoFit/>
          </a:bodyPr>
          <a:lstStyle/>
          <a:p>
            <a:r>
              <a:rPr lang="en-US" sz="1000"/>
              <a:t>?</a:t>
            </a:r>
          </a:p>
        </p:txBody>
      </p:sp>
      <p:sp>
        <p:nvSpPr>
          <p:cNvPr id="62481" name="AutoShape 17">
            <a:hlinkClick r:id="rId7"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62482" name="Picture 18" descr="Avagadro">
            <a:hlinkClick r:id="rId8" action="ppaction://hlinkfile"/>
          </p:cNvPr>
          <p:cNvPicPr>
            <a:picLocks noChangeAspect="1" noChangeArrowheads="1"/>
          </p:cNvPicPr>
          <p:nvPr/>
        </p:nvPicPr>
        <p:blipFill>
          <a:blip r:embed="rId9" cstate="print">
            <a:lum bright="10000" contrast="10000"/>
          </a:blip>
          <a:srcRect/>
          <a:stretch>
            <a:fillRect/>
          </a:stretch>
        </p:blipFill>
        <p:spPr bwMode="auto">
          <a:xfrm>
            <a:off x="4267200" y="228600"/>
            <a:ext cx="3675063" cy="4038600"/>
          </a:xfrm>
          <a:prstGeom prst="rect">
            <a:avLst/>
          </a:prstGeom>
          <a:noFill/>
          <a:ln w="9525">
            <a:noFill/>
            <a:miter lim="800000"/>
            <a:headEnd/>
            <a:tailEnd/>
          </a:ln>
        </p:spPr>
      </p:pic>
      <p:pic>
        <p:nvPicPr>
          <p:cNvPr id="117779" name="MSBD14477_0000[1].mid">
            <a:hlinkClick r:id="" action="ppaction://media"/>
          </p:cNvPr>
          <p:cNvPicPr>
            <a:picLocks noRot="1" noChangeAspect="1" noChangeArrowheads="1"/>
          </p:cNvPicPr>
          <p:nvPr>
            <a:audioFile r:link="rId2"/>
          </p:nvPr>
        </p:nvPicPr>
        <p:blipFill>
          <a:blip r:embed="rId6" cstate="print"/>
          <a:srcRect/>
          <a:stretch>
            <a:fillRect/>
          </a:stretch>
        </p:blipFill>
        <p:spPr bwMode="auto">
          <a:xfrm>
            <a:off x="7585075" y="6553200"/>
            <a:ext cx="304800" cy="304800"/>
          </a:xfrm>
          <a:prstGeom prst="rect">
            <a:avLst/>
          </a:prstGeom>
          <a:noFill/>
          <a:ln w="9525">
            <a:noFill/>
            <a:miter lim="800000"/>
            <a:headEnd/>
            <a:tailEnd/>
          </a:ln>
        </p:spPr>
      </p:pic>
      <p:pic>
        <p:nvPicPr>
          <p:cNvPr id="117780" name="MSBD14477_0000[1].mid">
            <a:hlinkClick r:id="" action="ppaction://media"/>
          </p:cNvPr>
          <p:cNvPicPr>
            <a:picLocks noRot="1" noChangeAspect="1" noChangeArrowheads="1"/>
          </p:cNvPicPr>
          <p:nvPr>
            <a:audioFile r:link="rId3"/>
          </p:nvPr>
        </p:nvPicPr>
        <p:blipFill>
          <a:blip r:embed="rId6" cstate="print"/>
          <a:srcRect/>
          <a:stretch>
            <a:fillRect/>
          </a:stretch>
        </p:blipFill>
        <p:spPr bwMode="auto">
          <a:xfrm>
            <a:off x="8251825" y="6553200"/>
            <a:ext cx="304800" cy="304800"/>
          </a:xfrm>
          <a:prstGeom prst="rect">
            <a:avLst/>
          </a:prstGeom>
          <a:noFill/>
          <a:ln w="9525">
            <a:noFill/>
            <a:miter lim="800000"/>
            <a:headEnd/>
            <a:tailEnd/>
          </a:ln>
        </p:spPr>
      </p:pic>
      <p:pic>
        <p:nvPicPr>
          <p:cNvPr id="117781" name="MSBD14477_0000[1].mid">
            <a:hlinkClick r:id="" action="ppaction://media"/>
          </p:cNvPr>
          <p:cNvPicPr>
            <a:picLocks noRot="1" noChangeAspect="1" noChangeArrowheads="1"/>
          </p:cNvPicPr>
          <p:nvPr>
            <a:audioFile r:link="rId3"/>
          </p:nvPr>
        </p:nvPicPr>
        <p:blipFill>
          <a:blip r:embed="rId6" cstate="print"/>
          <a:srcRect/>
          <a:stretch>
            <a:fillRect/>
          </a:stretch>
        </p:blipFill>
        <p:spPr bwMode="auto">
          <a:xfrm>
            <a:off x="883920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7762"/>
                                        </p:tgtEl>
                                      </p:cBhvr>
                                    </p:cmd>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117764">
                                            <p:txEl>
                                              <p:pRg st="0" end="0"/>
                                            </p:txEl>
                                          </p:spTgt>
                                        </p:tgtEl>
                                        <p:attrNameLst>
                                          <p:attrName>style.visibility</p:attrName>
                                        </p:attrNameLst>
                                      </p:cBhvr>
                                      <p:to>
                                        <p:strVal val="visible"/>
                                      </p:to>
                                    </p:set>
                                    <p:anim calcmode="lin" valueType="num">
                                      <p:cBhvr>
                                        <p:cTn id="11" dur="1000" fill="hold"/>
                                        <p:tgtEl>
                                          <p:spTgt spid="117764">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117764">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11776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776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117764">
                                            <p:txEl>
                                              <p:pRg st="1" end="1"/>
                                            </p:txEl>
                                          </p:spTgt>
                                        </p:tgtEl>
                                        <p:attrNameLst>
                                          <p:attrName>style.visibility</p:attrName>
                                        </p:attrNameLst>
                                      </p:cBhvr>
                                      <p:to>
                                        <p:strVal val="visible"/>
                                      </p:to>
                                    </p:set>
                                    <p:anim calcmode="lin" valueType="num">
                                      <p:cBhvr>
                                        <p:cTn id="19" dur="1000" fill="hold"/>
                                        <p:tgtEl>
                                          <p:spTgt spid="117764">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117764">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11776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1776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15601"/>
                            </p:stCondLst>
                            <p:childTnLst>
                              <p:par>
                                <p:cTn id="24" presetID="2" presetClass="entr" presetSubtype="4" fill="hold" grpId="0" nodeType="afterEffect">
                                  <p:stCondLst>
                                    <p:cond delay="0"/>
                                  </p:stCondLst>
                                  <p:childTnLst>
                                    <p:set>
                                      <p:cBhvr>
                                        <p:cTn id="25" dur="1" fill="hold">
                                          <p:stCondLst>
                                            <p:cond delay="0"/>
                                          </p:stCondLst>
                                        </p:cTn>
                                        <p:tgtEl>
                                          <p:spTgt spid="117765"/>
                                        </p:tgtEl>
                                        <p:attrNameLst>
                                          <p:attrName>style.visibility</p:attrName>
                                        </p:attrNameLst>
                                      </p:cBhvr>
                                      <p:to>
                                        <p:strVal val="visible"/>
                                      </p:to>
                                    </p:set>
                                    <p:anim calcmode="lin" valueType="num">
                                      <p:cBhvr additive="base">
                                        <p:cTn id="26" dur="500" fill="hold"/>
                                        <p:tgtEl>
                                          <p:spTgt spid="117765"/>
                                        </p:tgtEl>
                                        <p:attrNameLst>
                                          <p:attrName>ppt_x</p:attrName>
                                        </p:attrNameLst>
                                      </p:cBhvr>
                                      <p:tavLst>
                                        <p:tav tm="0">
                                          <p:val>
                                            <p:strVal val="#ppt_x"/>
                                          </p:val>
                                        </p:tav>
                                        <p:tav tm="100000">
                                          <p:val>
                                            <p:strVal val="#ppt_x"/>
                                          </p:val>
                                        </p:tav>
                                      </p:tavLst>
                                    </p:anim>
                                    <p:anim calcmode="lin" valueType="num">
                                      <p:cBhvr additive="base">
                                        <p:cTn id="27" dur="500" fill="hold"/>
                                        <p:tgtEl>
                                          <p:spTgt spid="117765"/>
                                        </p:tgtEl>
                                        <p:attrNameLst>
                                          <p:attrName>ppt_y</p:attrName>
                                        </p:attrNameLst>
                                      </p:cBhvr>
                                      <p:tavLst>
                                        <p:tav tm="0">
                                          <p:val>
                                            <p:strVal val="1+#ppt_h/2"/>
                                          </p:val>
                                        </p:tav>
                                        <p:tav tm="100000">
                                          <p:val>
                                            <p:strVal val="#ppt_y"/>
                                          </p:val>
                                        </p:tav>
                                      </p:tavLst>
                                    </p:anim>
                                  </p:childTnLst>
                                </p:cTn>
                              </p:par>
                            </p:childTnLst>
                          </p:cTn>
                        </p:par>
                        <p:par>
                          <p:cTn id="28" fill="hold">
                            <p:stCondLst>
                              <p:cond delay="16101"/>
                            </p:stCondLst>
                            <p:childTnLst>
                              <p:par>
                                <p:cTn id="29" presetID="2" presetClass="entr" presetSubtype="4" fill="hold" grpId="0" nodeType="afterEffect">
                                  <p:stCondLst>
                                    <p:cond delay="0"/>
                                  </p:stCondLst>
                                  <p:childTnLst>
                                    <p:set>
                                      <p:cBhvr>
                                        <p:cTn id="30" dur="1" fill="hold">
                                          <p:stCondLst>
                                            <p:cond delay="0"/>
                                          </p:stCondLst>
                                        </p:cTn>
                                        <p:tgtEl>
                                          <p:spTgt spid="117766"/>
                                        </p:tgtEl>
                                        <p:attrNameLst>
                                          <p:attrName>style.visibility</p:attrName>
                                        </p:attrNameLst>
                                      </p:cBhvr>
                                      <p:to>
                                        <p:strVal val="visible"/>
                                      </p:to>
                                    </p:set>
                                    <p:anim calcmode="lin" valueType="num">
                                      <p:cBhvr additive="base">
                                        <p:cTn id="31" dur="500" fill="hold"/>
                                        <p:tgtEl>
                                          <p:spTgt spid="117766"/>
                                        </p:tgtEl>
                                        <p:attrNameLst>
                                          <p:attrName>ppt_x</p:attrName>
                                        </p:attrNameLst>
                                      </p:cBhvr>
                                      <p:tavLst>
                                        <p:tav tm="0">
                                          <p:val>
                                            <p:strVal val="#ppt_x"/>
                                          </p:val>
                                        </p:tav>
                                        <p:tav tm="100000">
                                          <p:val>
                                            <p:strVal val="#ppt_x"/>
                                          </p:val>
                                        </p:tav>
                                      </p:tavLst>
                                    </p:anim>
                                    <p:anim calcmode="lin" valueType="num">
                                      <p:cBhvr additive="base">
                                        <p:cTn id="32" dur="500" fill="hold"/>
                                        <p:tgtEl>
                                          <p:spTgt spid="117766"/>
                                        </p:tgtEl>
                                        <p:attrNameLst>
                                          <p:attrName>ppt_y</p:attrName>
                                        </p:attrNameLst>
                                      </p:cBhvr>
                                      <p:tavLst>
                                        <p:tav tm="0">
                                          <p:val>
                                            <p:strVal val="1+#ppt_h/2"/>
                                          </p:val>
                                        </p:tav>
                                        <p:tav tm="100000">
                                          <p:val>
                                            <p:strVal val="#ppt_y"/>
                                          </p:val>
                                        </p:tav>
                                      </p:tavLst>
                                    </p:anim>
                                  </p:childTnLst>
                                </p:cTn>
                              </p:par>
                            </p:childTnLst>
                          </p:cTn>
                        </p:par>
                        <p:par>
                          <p:cTn id="33" fill="hold">
                            <p:stCondLst>
                              <p:cond delay="16601"/>
                            </p:stCondLst>
                            <p:childTnLst>
                              <p:par>
                                <p:cTn id="34" presetID="2" presetClass="entr" presetSubtype="4" fill="hold" grpId="0" nodeType="afterEffect">
                                  <p:stCondLst>
                                    <p:cond delay="0"/>
                                  </p:stCondLst>
                                  <p:childTnLst>
                                    <p:set>
                                      <p:cBhvr>
                                        <p:cTn id="35" dur="1" fill="hold">
                                          <p:stCondLst>
                                            <p:cond delay="0"/>
                                          </p:stCondLst>
                                        </p:cTn>
                                        <p:tgtEl>
                                          <p:spTgt spid="117767"/>
                                        </p:tgtEl>
                                        <p:attrNameLst>
                                          <p:attrName>style.visibility</p:attrName>
                                        </p:attrNameLst>
                                      </p:cBhvr>
                                      <p:to>
                                        <p:strVal val="visible"/>
                                      </p:to>
                                    </p:set>
                                    <p:anim calcmode="lin" valueType="num">
                                      <p:cBhvr additive="base">
                                        <p:cTn id="36" dur="500" fill="hold"/>
                                        <p:tgtEl>
                                          <p:spTgt spid="117767"/>
                                        </p:tgtEl>
                                        <p:attrNameLst>
                                          <p:attrName>ppt_x</p:attrName>
                                        </p:attrNameLst>
                                      </p:cBhvr>
                                      <p:tavLst>
                                        <p:tav tm="0">
                                          <p:val>
                                            <p:strVal val="#ppt_x"/>
                                          </p:val>
                                        </p:tav>
                                        <p:tav tm="100000">
                                          <p:val>
                                            <p:strVal val="#ppt_x"/>
                                          </p:val>
                                        </p:tav>
                                      </p:tavLst>
                                    </p:anim>
                                    <p:anim calcmode="lin" valueType="num">
                                      <p:cBhvr additive="base">
                                        <p:cTn id="37" dur="500" fill="hold"/>
                                        <p:tgtEl>
                                          <p:spTgt spid="117767"/>
                                        </p:tgtEl>
                                        <p:attrNameLst>
                                          <p:attrName>ppt_y</p:attrName>
                                        </p:attrNameLst>
                                      </p:cBhvr>
                                      <p:tavLst>
                                        <p:tav tm="0">
                                          <p:val>
                                            <p:strVal val="1+#ppt_h/2"/>
                                          </p:val>
                                        </p:tav>
                                        <p:tav tm="100000">
                                          <p:val>
                                            <p:strVal val="#ppt_y"/>
                                          </p:val>
                                        </p:tav>
                                      </p:tavLst>
                                    </p:anim>
                                  </p:childTnLst>
                                </p:cTn>
                              </p:par>
                            </p:childTnLst>
                          </p:cTn>
                        </p:par>
                        <p:par>
                          <p:cTn id="38" fill="hold">
                            <p:stCondLst>
                              <p:cond delay="17101"/>
                            </p:stCondLst>
                            <p:childTnLst>
                              <p:par>
                                <p:cTn id="39" presetID="2" presetClass="entr" presetSubtype="4" fill="hold" grpId="0" nodeType="afterEffect">
                                  <p:stCondLst>
                                    <p:cond delay="0"/>
                                  </p:stCondLst>
                                  <p:childTnLst>
                                    <p:set>
                                      <p:cBhvr>
                                        <p:cTn id="40" dur="1" fill="hold">
                                          <p:stCondLst>
                                            <p:cond delay="0"/>
                                          </p:stCondLst>
                                        </p:cTn>
                                        <p:tgtEl>
                                          <p:spTgt spid="117768"/>
                                        </p:tgtEl>
                                        <p:attrNameLst>
                                          <p:attrName>style.visibility</p:attrName>
                                        </p:attrNameLst>
                                      </p:cBhvr>
                                      <p:to>
                                        <p:strVal val="visible"/>
                                      </p:to>
                                    </p:set>
                                    <p:anim calcmode="lin" valueType="num">
                                      <p:cBhvr additive="base">
                                        <p:cTn id="41" dur="500" fill="hold"/>
                                        <p:tgtEl>
                                          <p:spTgt spid="117768"/>
                                        </p:tgtEl>
                                        <p:attrNameLst>
                                          <p:attrName>ppt_x</p:attrName>
                                        </p:attrNameLst>
                                      </p:cBhvr>
                                      <p:tavLst>
                                        <p:tav tm="0">
                                          <p:val>
                                            <p:strVal val="#ppt_x"/>
                                          </p:val>
                                        </p:tav>
                                        <p:tav tm="100000">
                                          <p:val>
                                            <p:strVal val="#ppt_x"/>
                                          </p:val>
                                        </p:tav>
                                      </p:tavLst>
                                    </p:anim>
                                    <p:anim calcmode="lin" valueType="num">
                                      <p:cBhvr additive="base">
                                        <p:cTn id="42" dur="500" fill="hold"/>
                                        <p:tgtEl>
                                          <p:spTgt spid="117768"/>
                                        </p:tgtEl>
                                        <p:attrNameLst>
                                          <p:attrName>ppt_y</p:attrName>
                                        </p:attrNameLst>
                                      </p:cBhvr>
                                      <p:tavLst>
                                        <p:tav tm="0">
                                          <p:val>
                                            <p:strVal val="1+#ppt_h/2"/>
                                          </p:val>
                                        </p:tav>
                                        <p:tav tm="100000">
                                          <p:val>
                                            <p:strVal val="#ppt_y"/>
                                          </p:val>
                                        </p:tav>
                                      </p:tavLst>
                                    </p:anim>
                                  </p:childTnLst>
                                </p:cTn>
                              </p:par>
                            </p:childTnLst>
                          </p:cTn>
                        </p:par>
                        <p:par>
                          <p:cTn id="43" fill="hold">
                            <p:stCondLst>
                              <p:cond delay="17601"/>
                            </p:stCondLst>
                            <p:childTnLst>
                              <p:par>
                                <p:cTn id="44" presetID="2" presetClass="entr" presetSubtype="4" fill="hold" grpId="0" nodeType="afterEffect">
                                  <p:stCondLst>
                                    <p:cond delay="0"/>
                                  </p:stCondLst>
                                  <p:childTnLst>
                                    <p:set>
                                      <p:cBhvr>
                                        <p:cTn id="45" dur="1" fill="hold">
                                          <p:stCondLst>
                                            <p:cond delay="0"/>
                                          </p:stCondLst>
                                        </p:cTn>
                                        <p:tgtEl>
                                          <p:spTgt spid="117769"/>
                                        </p:tgtEl>
                                        <p:attrNameLst>
                                          <p:attrName>style.visibility</p:attrName>
                                        </p:attrNameLst>
                                      </p:cBhvr>
                                      <p:to>
                                        <p:strVal val="visible"/>
                                      </p:to>
                                    </p:set>
                                    <p:anim calcmode="lin" valueType="num">
                                      <p:cBhvr additive="base">
                                        <p:cTn id="46" dur="500" fill="hold"/>
                                        <p:tgtEl>
                                          <p:spTgt spid="117769"/>
                                        </p:tgtEl>
                                        <p:attrNameLst>
                                          <p:attrName>ppt_x</p:attrName>
                                        </p:attrNameLst>
                                      </p:cBhvr>
                                      <p:tavLst>
                                        <p:tav tm="0">
                                          <p:val>
                                            <p:strVal val="#ppt_x"/>
                                          </p:val>
                                        </p:tav>
                                        <p:tav tm="100000">
                                          <p:val>
                                            <p:strVal val="#ppt_x"/>
                                          </p:val>
                                        </p:tav>
                                      </p:tavLst>
                                    </p:anim>
                                    <p:anim calcmode="lin" valueType="num">
                                      <p:cBhvr additive="base">
                                        <p:cTn id="47" dur="500" fill="hold"/>
                                        <p:tgtEl>
                                          <p:spTgt spid="117769"/>
                                        </p:tgtEl>
                                        <p:attrNameLst>
                                          <p:attrName>ppt_y</p:attrName>
                                        </p:attrNameLst>
                                      </p:cBhvr>
                                      <p:tavLst>
                                        <p:tav tm="0">
                                          <p:val>
                                            <p:strVal val="1+#ppt_h/2"/>
                                          </p:val>
                                        </p:tav>
                                        <p:tav tm="100000">
                                          <p:val>
                                            <p:strVal val="#ppt_y"/>
                                          </p:val>
                                        </p:tav>
                                      </p:tavLst>
                                    </p:anim>
                                  </p:childTnLst>
                                </p:cTn>
                              </p:par>
                            </p:childTnLst>
                          </p:cTn>
                        </p:par>
                        <p:par>
                          <p:cTn id="48" fill="hold">
                            <p:stCondLst>
                              <p:cond delay="18101"/>
                            </p:stCondLst>
                            <p:childTnLst>
                              <p:par>
                                <p:cTn id="49" presetID="2" presetClass="entr" presetSubtype="4" fill="hold" grpId="0" nodeType="afterEffect">
                                  <p:stCondLst>
                                    <p:cond delay="0"/>
                                  </p:stCondLst>
                                  <p:childTnLst>
                                    <p:set>
                                      <p:cBhvr>
                                        <p:cTn id="50" dur="1" fill="hold">
                                          <p:stCondLst>
                                            <p:cond delay="0"/>
                                          </p:stCondLst>
                                        </p:cTn>
                                        <p:tgtEl>
                                          <p:spTgt spid="117770"/>
                                        </p:tgtEl>
                                        <p:attrNameLst>
                                          <p:attrName>style.visibility</p:attrName>
                                        </p:attrNameLst>
                                      </p:cBhvr>
                                      <p:to>
                                        <p:strVal val="visible"/>
                                      </p:to>
                                    </p:set>
                                    <p:anim calcmode="lin" valueType="num">
                                      <p:cBhvr additive="base">
                                        <p:cTn id="51" dur="500" fill="hold"/>
                                        <p:tgtEl>
                                          <p:spTgt spid="117770"/>
                                        </p:tgtEl>
                                        <p:attrNameLst>
                                          <p:attrName>ppt_x</p:attrName>
                                        </p:attrNameLst>
                                      </p:cBhvr>
                                      <p:tavLst>
                                        <p:tav tm="0">
                                          <p:val>
                                            <p:strVal val="#ppt_x"/>
                                          </p:val>
                                        </p:tav>
                                        <p:tav tm="100000">
                                          <p:val>
                                            <p:strVal val="#ppt_x"/>
                                          </p:val>
                                        </p:tav>
                                      </p:tavLst>
                                    </p:anim>
                                    <p:anim calcmode="lin" valueType="num">
                                      <p:cBhvr additive="base">
                                        <p:cTn id="52" dur="500" fill="hold"/>
                                        <p:tgtEl>
                                          <p:spTgt spid="117770"/>
                                        </p:tgtEl>
                                        <p:attrNameLst>
                                          <p:attrName>ppt_y</p:attrName>
                                        </p:attrNameLst>
                                      </p:cBhvr>
                                      <p:tavLst>
                                        <p:tav tm="0">
                                          <p:val>
                                            <p:strVal val="1+#ppt_h/2"/>
                                          </p:val>
                                        </p:tav>
                                        <p:tav tm="100000">
                                          <p:val>
                                            <p:strVal val="#ppt_y"/>
                                          </p:val>
                                        </p:tav>
                                      </p:tavLst>
                                    </p:anim>
                                  </p:childTnLst>
                                </p:cTn>
                              </p:par>
                            </p:childTnLst>
                          </p:cTn>
                        </p:par>
                        <p:par>
                          <p:cTn id="53" fill="hold">
                            <p:stCondLst>
                              <p:cond delay="18601"/>
                            </p:stCondLst>
                            <p:childTnLst>
                              <p:par>
                                <p:cTn id="54" presetID="2" presetClass="entr" presetSubtype="4" fill="hold" grpId="0" nodeType="afterEffect">
                                  <p:stCondLst>
                                    <p:cond delay="0"/>
                                  </p:stCondLst>
                                  <p:childTnLst>
                                    <p:set>
                                      <p:cBhvr>
                                        <p:cTn id="55" dur="1" fill="hold">
                                          <p:stCondLst>
                                            <p:cond delay="0"/>
                                          </p:stCondLst>
                                        </p:cTn>
                                        <p:tgtEl>
                                          <p:spTgt spid="117771"/>
                                        </p:tgtEl>
                                        <p:attrNameLst>
                                          <p:attrName>style.visibility</p:attrName>
                                        </p:attrNameLst>
                                      </p:cBhvr>
                                      <p:to>
                                        <p:strVal val="visible"/>
                                      </p:to>
                                    </p:set>
                                    <p:anim calcmode="lin" valueType="num">
                                      <p:cBhvr additive="base">
                                        <p:cTn id="56" dur="500" fill="hold"/>
                                        <p:tgtEl>
                                          <p:spTgt spid="117771"/>
                                        </p:tgtEl>
                                        <p:attrNameLst>
                                          <p:attrName>ppt_x</p:attrName>
                                        </p:attrNameLst>
                                      </p:cBhvr>
                                      <p:tavLst>
                                        <p:tav tm="0">
                                          <p:val>
                                            <p:strVal val="#ppt_x"/>
                                          </p:val>
                                        </p:tav>
                                        <p:tav tm="100000">
                                          <p:val>
                                            <p:strVal val="#ppt_x"/>
                                          </p:val>
                                        </p:tav>
                                      </p:tavLst>
                                    </p:anim>
                                    <p:anim calcmode="lin" valueType="num">
                                      <p:cBhvr additive="base">
                                        <p:cTn id="57" dur="500" fill="hold"/>
                                        <p:tgtEl>
                                          <p:spTgt spid="117771"/>
                                        </p:tgtEl>
                                        <p:attrNameLst>
                                          <p:attrName>ppt_y</p:attrName>
                                        </p:attrNameLst>
                                      </p:cBhvr>
                                      <p:tavLst>
                                        <p:tav tm="0">
                                          <p:val>
                                            <p:strVal val="1+#ppt_h/2"/>
                                          </p:val>
                                        </p:tav>
                                        <p:tav tm="100000">
                                          <p:val>
                                            <p:strVal val="#ppt_y"/>
                                          </p:val>
                                        </p:tav>
                                      </p:tavLst>
                                    </p:anim>
                                  </p:childTnLst>
                                </p:cTn>
                              </p:par>
                            </p:childTnLst>
                          </p:cTn>
                        </p:par>
                        <p:par>
                          <p:cTn id="58" fill="hold">
                            <p:stCondLst>
                              <p:cond delay="19101"/>
                            </p:stCondLst>
                            <p:childTnLst>
                              <p:par>
                                <p:cTn id="59" presetID="2" presetClass="entr" presetSubtype="4" fill="hold" grpId="0" nodeType="afterEffect">
                                  <p:stCondLst>
                                    <p:cond delay="0"/>
                                  </p:stCondLst>
                                  <p:childTnLst>
                                    <p:set>
                                      <p:cBhvr>
                                        <p:cTn id="60" dur="1" fill="hold">
                                          <p:stCondLst>
                                            <p:cond delay="0"/>
                                          </p:stCondLst>
                                        </p:cTn>
                                        <p:tgtEl>
                                          <p:spTgt spid="117772"/>
                                        </p:tgtEl>
                                        <p:attrNameLst>
                                          <p:attrName>style.visibility</p:attrName>
                                        </p:attrNameLst>
                                      </p:cBhvr>
                                      <p:to>
                                        <p:strVal val="visible"/>
                                      </p:to>
                                    </p:set>
                                    <p:anim calcmode="lin" valueType="num">
                                      <p:cBhvr additive="base">
                                        <p:cTn id="61" dur="500" fill="hold"/>
                                        <p:tgtEl>
                                          <p:spTgt spid="117772"/>
                                        </p:tgtEl>
                                        <p:attrNameLst>
                                          <p:attrName>ppt_x</p:attrName>
                                        </p:attrNameLst>
                                      </p:cBhvr>
                                      <p:tavLst>
                                        <p:tav tm="0">
                                          <p:val>
                                            <p:strVal val="#ppt_x"/>
                                          </p:val>
                                        </p:tav>
                                        <p:tav tm="100000">
                                          <p:val>
                                            <p:strVal val="#ppt_x"/>
                                          </p:val>
                                        </p:tav>
                                      </p:tavLst>
                                    </p:anim>
                                    <p:anim calcmode="lin" valueType="num">
                                      <p:cBhvr additive="base">
                                        <p:cTn id="62" dur="500" fill="hold"/>
                                        <p:tgtEl>
                                          <p:spTgt spid="117772"/>
                                        </p:tgtEl>
                                        <p:attrNameLst>
                                          <p:attrName>ppt_y</p:attrName>
                                        </p:attrNameLst>
                                      </p:cBhvr>
                                      <p:tavLst>
                                        <p:tav tm="0">
                                          <p:val>
                                            <p:strVal val="1+#ppt_h/2"/>
                                          </p:val>
                                        </p:tav>
                                        <p:tav tm="100000">
                                          <p:val>
                                            <p:strVal val="#ppt_y"/>
                                          </p:val>
                                        </p:tav>
                                      </p:tavLst>
                                    </p:anim>
                                  </p:childTnLst>
                                </p:cTn>
                              </p:par>
                            </p:childTnLst>
                          </p:cTn>
                        </p:par>
                        <p:par>
                          <p:cTn id="63" fill="hold">
                            <p:stCondLst>
                              <p:cond delay="19601"/>
                            </p:stCondLst>
                            <p:childTnLst>
                              <p:par>
                                <p:cTn id="64" presetID="2" presetClass="entr" presetSubtype="4" fill="hold" grpId="0" nodeType="afterEffect">
                                  <p:stCondLst>
                                    <p:cond delay="0"/>
                                  </p:stCondLst>
                                  <p:childTnLst>
                                    <p:set>
                                      <p:cBhvr>
                                        <p:cTn id="65" dur="1" fill="hold">
                                          <p:stCondLst>
                                            <p:cond delay="0"/>
                                          </p:stCondLst>
                                        </p:cTn>
                                        <p:tgtEl>
                                          <p:spTgt spid="117773"/>
                                        </p:tgtEl>
                                        <p:attrNameLst>
                                          <p:attrName>style.visibility</p:attrName>
                                        </p:attrNameLst>
                                      </p:cBhvr>
                                      <p:to>
                                        <p:strVal val="visible"/>
                                      </p:to>
                                    </p:set>
                                    <p:anim calcmode="lin" valueType="num">
                                      <p:cBhvr additive="base">
                                        <p:cTn id="66" dur="500" fill="hold"/>
                                        <p:tgtEl>
                                          <p:spTgt spid="117773"/>
                                        </p:tgtEl>
                                        <p:attrNameLst>
                                          <p:attrName>ppt_x</p:attrName>
                                        </p:attrNameLst>
                                      </p:cBhvr>
                                      <p:tavLst>
                                        <p:tav tm="0">
                                          <p:val>
                                            <p:strVal val="#ppt_x"/>
                                          </p:val>
                                        </p:tav>
                                        <p:tav tm="100000">
                                          <p:val>
                                            <p:strVal val="#ppt_x"/>
                                          </p:val>
                                        </p:tav>
                                      </p:tavLst>
                                    </p:anim>
                                    <p:anim calcmode="lin" valueType="num">
                                      <p:cBhvr additive="base">
                                        <p:cTn id="67" dur="500" fill="hold"/>
                                        <p:tgtEl>
                                          <p:spTgt spid="117773"/>
                                        </p:tgtEl>
                                        <p:attrNameLst>
                                          <p:attrName>ppt_y</p:attrName>
                                        </p:attrNameLst>
                                      </p:cBhvr>
                                      <p:tavLst>
                                        <p:tav tm="0">
                                          <p:val>
                                            <p:strVal val="1+#ppt_h/2"/>
                                          </p:val>
                                        </p:tav>
                                        <p:tav tm="100000">
                                          <p:val>
                                            <p:strVal val="#ppt_y"/>
                                          </p:val>
                                        </p:tav>
                                      </p:tavLst>
                                    </p:anim>
                                  </p:childTnLst>
                                </p:cTn>
                              </p:par>
                            </p:childTnLst>
                          </p:cTn>
                        </p:par>
                        <p:par>
                          <p:cTn id="68" fill="hold">
                            <p:stCondLst>
                              <p:cond delay="20101"/>
                            </p:stCondLst>
                            <p:childTnLst>
                              <p:par>
                                <p:cTn id="69" presetID="2" presetClass="entr" presetSubtype="4" fill="hold" grpId="0" nodeType="afterEffect">
                                  <p:stCondLst>
                                    <p:cond delay="0"/>
                                  </p:stCondLst>
                                  <p:childTnLst>
                                    <p:set>
                                      <p:cBhvr>
                                        <p:cTn id="70" dur="1" fill="hold">
                                          <p:stCondLst>
                                            <p:cond delay="0"/>
                                          </p:stCondLst>
                                        </p:cTn>
                                        <p:tgtEl>
                                          <p:spTgt spid="117774"/>
                                        </p:tgtEl>
                                        <p:attrNameLst>
                                          <p:attrName>style.visibility</p:attrName>
                                        </p:attrNameLst>
                                      </p:cBhvr>
                                      <p:to>
                                        <p:strVal val="visible"/>
                                      </p:to>
                                    </p:set>
                                    <p:anim calcmode="lin" valueType="num">
                                      <p:cBhvr additive="base">
                                        <p:cTn id="71" dur="500" fill="hold"/>
                                        <p:tgtEl>
                                          <p:spTgt spid="117774"/>
                                        </p:tgtEl>
                                        <p:attrNameLst>
                                          <p:attrName>ppt_x</p:attrName>
                                        </p:attrNameLst>
                                      </p:cBhvr>
                                      <p:tavLst>
                                        <p:tav tm="0">
                                          <p:val>
                                            <p:strVal val="#ppt_x"/>
                                          </p:val>
                                        </p:tav>
                                        <p:tav tm="100000">
                                          <p:val>
                                            <p:strVal val="#ppt_x"/>
                                          </p:val>
                                        </p:tav>
                                      </p:tavLst>
                                    </p:anim>
                                    <p:anim calcmode="lin" valueType="num">
                                      <p:cBhvr additive="base">
                                        <p:cTn id="72" dur="500" fill="hold"/>
                                        <p:tgtEl>
                                          <p:spTgt spid="117774"/>
                                        </p:tgtEl>
                                        <p:attrNameLst>
                                          <p:attrName>ppt_y</p:attrName>
                                        </p:attrNameLst>
                                      </p:cBhvr>
                                      <p:tavLst>
                                        <p:tav tm="0">
                                          <p:val>
                                            <p:strVal val="1+#ppt_h/2"/>
                                          </p:val>
                                        </p:tav>
                                        <p:tav tm="100000">
                                          <p:val>
                                            <p:strVal val="#ppt_y"/>
                                          </p:val>
                                        </p:tav>
                                      </p:tavLst>
                                    </p:anim>
                                  </p:childTnLst>
                                </p:cTn>
                              </p:par>
                            </p:childTnLst>
                          </p:cTn>
                        </p:par>
                        <p:par>
                          <p:cTn id="73" fill="hold">
                            <p:stCondLst>
                              <p:cond delay="20601"/>
                            </p:stCondLst>
                            <p:childTnLst>
                              <p:par>
                                <p:cTn id="74" presetID="2" presetClass="entr" presetSubtype="4" fill="hold" grpId="0" nodeType="afterEffect">
                                  <p:stCondLst>
                                    <p:cond delay="0"/>
                                  </p:stCondLst>
                                  <p:childTnLst>
                                    <p:set>
                                      <p:cBhvr>
                                        <p:cTn id="75" dur="1" fill="hold">
                                          <p:stCondLst>
                                            <p:cond delay="0"/>
                                          </p:stCondLst>
                                        </p:cTn>
                                        <p:tgtEl>
                                          <p:spTgt spid="117775"/>
                                        </p:tgtEl>
                                        <p:attrNameLst>
                                          <p:attrName>style.visibility</p:attrName>
                                        </p:attrNameLst>
                                      </p:cBhvr>
                                      <p:to>
                                        <p:strVal val="visible"/>
                                      </p:to>
                                    </p:set>
                                    <p:anim calcmode="lin" valueType="num">
                                      <p:cBhvr additive="base">
                                        <p:cTn id="76" dur="500" fill="hold"/>
                                        <p:tgtEl>
                                          <p:spTgt spid="117775"/>
                                        </p:tgtEl>
                                        <p:attrNameLst>
                                          <p:attrName>ppt_x</p:attrName>
                                        </p:attrNameLst>
                                      </p:cBhvr>
                                      <p:tavLst>
                                        <p:tav tm="0">
                                          <p:val>
                                            <p:strVal val="#ppt_x"/>
                                          </p:val>
                                        </p:tav>
                                        <p:tav tm="100000">
                                          <p:val>
                                            <p:strVal val="#ppt_x"/>
                                          </p:val>
                                        </p:tav>
                                      </p:tavLst>
                                    </p:anim>
                                    <p:anim calcmode="lin" valueType="num">
                                      <p:cBhvr additive="base">
                                        <p:cTn id="77" dur="500" fill="hold"/>
                                        <p:tgtEl>
                                          <p:spTgt spid="117775"/>
                                        </p:tgtEl>
                                        <p:attrNameLst>
                                          <p:attrName>ppt_y</p:attrName>
                                        </p:attrNameLst>
                                      </p:cBhvr>
                                      <p:tavLst>
                                        <p:tav tm="0">
                                          <p:val>
                                            <p:strVal val="1+#ppt_h/2"/>
                                          </p:val>
                                        </p:tav>
                                        <p:tav tm="100000">
                                          <p:val>
                                            <p:strVal val="#ppt_y"/>
                                          </p:val>
                                        </p:tav>
                                      </p:tavLst>
                                    </p:anim>
                                  </p:childTnLst>
                                </p:cTn>
                              </p:par>
                            </p:childTnLst>
                          </p:cTn>
                        </p:par>
                        <p:par>
                          <p:cTn id="78" fill="hold">
                            <p:stCondLst>
                              <p:cond delay="21101"/>
                            </p:stCondLst>
                            <p:childTnLst>
                              <p:par>
                                <p:cTn id="79" presetID="2" presetClass="entr" presetSubtype="4" fill="hold" grpId="0" nodeType="afterEffect">
                                  <p:stCondLst>
                                    <p:cond delay="0"/>
                                  </p:stCondLst>
                                  <p:childTnLst>
                                    <p:set>
                                      <p:cBhvr>
                                        <p:cTn id="80" dur="1" fill="hold">
                                          <p:stCondLst>
                                            <p:cond delay="0"/>
                                          </p:stCondLst>
                                        </p:cTn>
                                        <p:tgtEl>
                                          <p:spTgt spid="117776"/>
                                        </p:tgtEl>
                                        <p:attrNameLst>
                                          <p:attrName>style.visibility</p:attrName>
                                        </p:attrNameLst>
                                      </p:cBhvr>
                                      <p:to>
                                        <p:strVal val="visible"/>
                                      </p:to>
                                    </p:set>
                                    <p:anim calcmode="lin" valueType="num">
                                      <p:cBhvr additive="base">
                                        <p:cTn id="81" dur="500" fill="hold"/>
                                        <p:tgtEl>
                                          <p:spTgt spid="117776"/>
                                        </p:tgtEl>
                                        <p:attrNameLst>
                                          <p:attrName>ppt_x</p:attrName>
                                        </p:attrNameLst>
                                      </p:cBhvr>
                                      <p:tavLst>
                                        <p:tav tm="0">
                                          <p:val>
                                            <p:strVal val="#ppt_x"/>
                                          </p:val>
                                        </p:tav>
                                        <p:tav tm="100000">
                                          <p:val>
                                            <p:strVal val="#ppt_x"/>
                                          </p:val>
                                        </p:tav>
                                      </p:tavLst>
                                    </p:anim>
                                    <p:anim calcmode="lin" valueType="num">
                                      <p:cBhvr additive="base">
                                        <p:cTn id="82" dur="500" fill="hold"/>
                                        <p:tgtEl>
                                          <p:spTgt spid="117776"/>
                                        </p:tgtEl>
                                        <p:attrNameLst>
                                          <p:attrName>ppt_y</p:attrName>
                                        </p:attrNameLst>
                                      </p:cBhvr>
                                      <p:tavLst>
                                        <p:tav tm="0">
                                          <p:val>
                                            <p:strVal val="1+#ppt_h/2"/>
                                          </p:val>
                                        </p:tav>
                                        <p:tav tm="100000">
                                          <p:val>
                                            <p:strVal val="#ppt_y"/>
                                          </p:val>
                                        </p:tav>
                                      </p:tavLst>
                                    </p:anim>
                                  </p:childTnLst>
                                </p:cTn>
                              </p:par>
                            </p:childTnLst>
                          </p:cTn>
                        </p:par>
                        <p:par>
                          <p:cTn id="83" fill="hold">
                            <p:stCondLst>
                              <p:cond delay="21601"/>
                            </p:stCondLst>
                            <p:childTnLst>
                              <p:par>
                                <p:cTn id="84" presetID="1" presetClass="mediacall" presetSubtype="0" fill="hold" nodeType="afterEffect">
                                  <p:stCondLst>
                                    <p:cond delay="0"/>
                                  </p:stCondLst>
                                  <p:childTnLst>
                                    <p:cmd type="call" cmd="playFrom(0.0)">
                                      <p:cBhvr>
                                        <p:cTn id="85" dur="14601" fill="hold"/>
                                        <p:tgtEl>
                                          <p:spTgt spid="117779"/>
                                        </p:tgtEl>
                                      </p:cBhvr>
                                    </p:cmd>
                                  </p:childTnLst>
                                </p:cTn>
                              </p:par>
                            </p:childTnLst>
                          </p:cTn>
                        </p:par>
                        <p:par>
                          <p:cTn id="86" fill="hold">
                            <p:stCondLst>
                              <p:cond delay="21602"/>
                            </p:stCondLst>
                            <p:childTnLst>
                              <p:par>
                                <p:cTn id="87" presetID="1" presetClass="mediacall" presetSubtype="0" fill="hold" nodeType="afterEffect">
                                  <p:stCondLst>
                                    <p:cond delay="0"/>
                                  </p:stCondLst>
                                  <p:childTnLst>
                                    <p:cmd type="call" cmd="playFrom(0.0)">
                                      <p:cBhvr>
                                        <p:cTn id="88" dur="14601" fill="hold"/>
                                        <p:tgtEl>
                                          <p:spTgt spid="11778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89" fill="hold" display="0">
                  <p:stCondLst>
                    <p:cond delay="indefinite"/>
                  </p:stCondLst>
                  <p:endCondLst>
                    <p:cond evt="onPrev" delay="0">
                      <p:tgtEl>
                        <p:sldTgt/>
                      </p:tgtEl>
                    </p:cond>
                    <p:cond evt="onStopAudio" delay="0">
                      <p:tgtEl>
                        <p:sldTgt/>
                      </p:tgtEl>
                    </p:cond>
                  </p:endCondLst>
                </p:cTn>
                <p:tgtEl>
                  <p:spTgt spid="117762"/>
                </p:tgtEl>
              </p:cMediaNode>
            </p:audio>
            <p:audio>
              <p:cMediaNode>
                <p:cTn id="90" fill="hold" display="0">
                  <p:stCondLst>
                    <p:cond delay="indefinite"/>
                  </p:stCondLst>
                  <p:endCondLst>
                    <p:cond evt="onNext" delay="0">
                      <p:tgtEl>
                        <p:sldTgt/>
                      </p:tgtEl>
                    </p:cond>
                    <p:cond evt="onPrev" delay="0">
                      <p:tgtEl>
                        <p:sldTgt/>
                      </p:tgtEl>
                    </p:cond>
                    <p:cond evt="onStopAudio" delay="0">
                      <p:tgtEl>
                        <p:sldTgt/>
                      </p:tgtEl>
                    </p:cond>
                  </p:endCondLst>
                </p:cTn>
                <p:tgtEl>
                  <p:spTgt spid="117779"/>
                </p:tgtEl>
              </p:cMediaNode>
            </p:audio>
            <p:audio>
              <p:cMediaNode>
                <p:cTn id="91" fill="hold" display="0">
                  <p:stCondLst>
                    <p:cond delay="indefinite"/>
                  </p:stCondLst>
                  <p:endCondLst>
                    <p:cond evt="onNext" delay="0">
                      <p:tgtEl>
                        <p:sldTgt/>
                      </p:tgtEl>
                    </p:cond>
                    <p:cond evt="onPrev" delay="0">
                      <p:tgtEl>
                        <p:sldTgt/>
                      </p:tgtEl>
                    </p:cond>
                    <p:cond evt="onStopAudio" delay="0">
                      <p:tgtEl>
                        <p:sldTgt/>
                      </p:tgtEl>
                    </p:cond>
                  </p:endCondLst>
                </p:cTn>
                <p:tgtEl>
                  <p:spTgt spid="117780"/>
                </p:tgtEl>
              </p:cMediaNode>
            </p:audio>
            <p:seq concurrent="1" nextAc="seek">
              <p:cTn id="92" restart="whenNotActive" fill="hold" evtFilter="cancelBubble" nodeType="interactiveSeq">
                <p:stCondLst>
                  <p:cond evt="onClick" delay="0">
                    <p:tgtEl>
                      <p:spTgt spid="117781"/>
                    </p:tgtEl>
                  </p:cond>
                </p:stCondLst>
                <p:endSync evt="end" delay="0">
                  <p:rtn val="all"/>
                </p:endSync>
                <p:childTnLst>
                  <p:par>
                    <p:cTn id="93" fill="hold">
                      <p:stCondLst>
                        <p:cond delay="0"/>
                      </p:stCondLst>
                      <p:childTnLst>
                        <p:par>
                          <p:cTn id="94" fill="hold">
                            <p:stCondLst>
                              <p:cond delay="0"/>
                            </p:stCondLst>
                            <p:childTnLst>
                              <p:par>
                                <p:cTn id="95" presetID="1" presetClass="mediacall" presetSubtype="0" fill="hold" nodeType="clickEffect">
                                  <p:stCondLst>
                                    <p:cond delay="0"/>
                                  </p:stCondLst>
                                  <p:childTnLst>
                                    <p:cmd type="call" cmd="playFrom(0.0)">
                                      <p:cBhvr>
                                        <p:cTn id="96" dur="14601" fill="hold"/>
                                        <p:tgtEl>
                                          <p:spTgt spid="117781"/>
                                        </p:tgtEl>
                                      </p:cBhvr>
                                    </p:cmd>
                                  </p:childTnLst>
                                </p:cTn>
                              </p:par>
                            </p:childTnLst>
                          </p:cTn>
                        </p:par>
                      </p:childTnLst>
                    </p:cTn>
                  </p:par>
                </p:childTnLst>
              </p:cTn>
              <p:nextCondLst>
                <p:cond evt="onClick" delay="0">
                  <p:tgtEl>
                    <p:spTgt spid="117781"/>
                  </p:tgtEl>
                </p:cond>
              </p:nextCondLst>
            </p:seq>
            <p:audio>
              <p:cMediaNode>
                <p:cTn id="97" fill="hold" display="0">
                  <p:stCondLst>
                    <p:cond delay="indefinite"/>
                  </p:stCondLst>
                  <p:endCondLst>
                    <p:cond evt="onNext" delay="0">
                      <p:tgtEl>
                        <p:sldTgt/>
                      </p:tgtEl>
                    </p:cond>
                    <p:cond evt="onPrev" delay="0">
                      <p:tgtEl>
                        <p:sldTgt/>
                      </p:tgtEl>
                    </p:cond>
                    <p:cond evt="onStopAudio" delay="0">
                      <p:tgtEl>
                        <p:sldTgt/>
                      </p:tgtEl>
                    </p:cond>
                  </p:endCondLst>
                </p:cTn>
                <p:tgtEl>
                  <p:spTgt spid="117781"/>
                </p:tgtEl>
              </p:cMediaNode>
            </p:audio>
          </p:childTnLst>
        </p:cTn>
      </p:par>
    </p:tnLst>
    <p:bldLst>
      <p:bldP spid="117764" grpId="0" build="p" autoUpdateAnimBg="0"/>
      <p:bldP spid="117765" grpId="0" animBg="1"/>
      <p:bldP spid="117766" grpId="0" animBg="1"/>
      <p:bldP spid="117767" grpId="0" animBg="1"/>
      <p:bldP spid="117768" grpId="0" animBg="1"/>
      <p:bldP spid="117769" grpId="0" animBg="1"/>
      <p:bldP spid="117770" grpId="0" animBg="1"/>
      <p:bldP spid="117771" grpId="0" autoUpdateAnimBg="0"/>
      <p:bldP spid="117772" grpId="0" autoUpdateAnimBg="0"/>
      <p:bldP spid="117773" grpId="0" autoUpdateAnimBg="0"/>
      <p:bldP spid="117774" grpId="0" autoUpdateAnimBg="0"/>
      <p:bldP spid="117775" grpId="0" autoUpdateAnimBg="0"/>
      <p:bldP spid="117776"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b="-87048"/>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1676400" y="228600"/>
            <a:ext cx="7772400" cy="4114800"/>
          </a:xfrm>
        </p:spPr>
        <p:txBody>
          <a:bodyPr/>
          <a:lstStyle/>
          <a:p>
            <a:pPr eaLnBrk="1" hangingPunct="1">
              <a:buFontTx/>
              <a:buNone/>
            </a:pPr>
            <a:r>
              <a:rPr lang="en-US" smtClean="0">
                <a:latin typeface="Brush Script MT" pitchFamily="66" charset="0"/>
              </a:rPr>
              <a:t>Welcome to Mole Island</a:t>
            </a:r>
          </a:p>
        </p:txBody>
      </p:sp>
      <p:grpSp>
        <p:nvGrpSpPr>
          <p:cNvPr id="2" name="Group 3"/>
          <p:cNvGrpSpPr>
            <a:grpSpLocks/>
          </p:cNvGrpSpPr>
          <p:nvPr/>
        </p:nvGrpSpPr>
        <p:grpSpPr bwMode="auto">
          <a:xfrm>
            <a:off x="762000" y="990600"/>
            <a:ext cx="2286000" cy="1524000"/>
            <a:chOff x="480" y="624"/>
            <a:chExt cx="1440" cy="960"/>
          </a:xfrm>
        </p:grpSpPr>
        <p:sp>
          <p:nvSpPr>
            <p:cNvPr id="63499" name="AutoShape 4"/>
            <p:cNvSpPr>
              <a:spLocks noChangeArrowheads="1"/>
            </p:cNvSpPr>
            <p:nvPr/>
          </p:nvSpPr>
          <p:spPr bwMode="auto">
            <a:xfrm>
              <a:off x="480" y="624"/>
              <a:ext cx="1440" cy="960"/>
            </a:xfrm>
            <a:prstGeom prst="cloudCallout">
              <a:avLst>
                <a:gd name="adj1" fmla="val 10347"/>
                <a:gd name="adj2" fmla="val 79167"/>
              </a:avLst>
            </a:prstGeom>
            <a:solidFill>
              <a:schemeClr val="bg1"/>
            </a:solidFill>
            <a:ln w="9525">
              <a:solidFill>
                <a:schemeClr val="tx1"/>
              </a:solidFill>
              <a:miter lim="800000"/>
              <a:headEnd/>
              <a:tailEnd/>
            </a:ln>
          </p:spPr>
          <p:txBody>
            <a:bodyPr/>
            <a:lstStyle/>
            <a:p>
              <a:pPr algn="ctr"/>
              <a:endParaRPr lang="en-US" sz="2400"/>
            </a:p>
          </p:txBody>
        </p:sp>
        <p:sp>
          <p:nvSpPr>
            <p:cNvPr id="63500" name="Text Box 5"/>
            <p:cNvSpPr txBox="1">
              <a:spLocks noChangeArrowheads="1"/>
            </p:cNvSpPr>
            <p:nvPr/>
          </p:nvSpPr>
          <p:spPr bwMode="auto">
            <a:xfrm>
              <a:off x="672" y="887"/>
              <a:ext cx="1112" cy="404"/>
            </a:xfrm>
            <a:prstGeom prst="rect">
              <a:avLst/>
            </a:prstGeom>
            <a:noFill/>
            <a:ln w="9525">
              <a:noFill/>
              <a:miter lim="800000"/>
              <a:headEnd/>
              <a:tailEnd/>
            </a:ln>
          </p:spPr>
          <p:txBody>
            <a:bodyPr wrap="none">
              <a:spAutoFit/>
            </a:bodyPr>
            <a:lstStyle/>
            <a:p>
              <a:r>
                <a:rPr lang="en-US" sz="1800"/>
                <a:t>1 mole = 22.4 L</a:t>
              </a:r>
            </a:p>
            <a:p>
              <a:r>
                <a:rPr lang="en-US" sz="1800"/>
                <a:t>   @ STP</a:t>
              </a:r>
            </a:p>
          </p:txBody>
        </p:sp>
      </p:grpSp>
      <p:grpSp>
        <p:nvGrpSpPr>
          <p:cNvPr id="3" name="Group 6"/>
          <p:cNvGrpSpPr>
            <a:grpSpLocks/>
          </p:cNvGrpSpPr>
          <p:nvPr/>
        </p:nvGrpSpPr>
        <p:grpSpPr bwMode="auto">
          <a:xfrm>
            <a:off x="4572000" y="609600"/>
            <a:ext cx="2743200" cy="1143000"/>
            <a:chOff x="2880" y="384"/>
            <a:chExt cx="1728" cy="720"/>
          </a:xfrm>
        </p:grpSpPr>
        <p:sp>
          <p:nvSpPr>
            <p:cNvPr id="63497" name="AutoShape 7"/>
            <p:cNvSpPr>
              <a:spLocks noChangeArrowheads="1"/>
            </p:cNvSpPr>
            <p:nvPr/>
          </p:nvSpPr>
          <p:spPr bwMode="auto">
            <a:xfrm>
              <a:off x="2880" y="384"/>
              <a:ext cx="1728" cy="720"/>
            </a:xfrm>
            <a:prstGeom prst="cloudCallout">
              <a:avLst>
                <a:gd name="adj1" fmla="val -43056"/>
                <a:gd name="adj2" fmla="val 70000"/>
              </a:avLst>
            </a:prstGeom>
            <a:solidFill>
              <a:schemeClr val="bg1"/>
            </a:solidFill>
            <a:ln w="9525">
              <a:solidFill>
                <a:schemeClr val="tx1"/>
              </a:solidFill>
              <a:miter lim="800000"/>
              <a:headEnd/>
              <a:tailEnd/>
            </a:ln>
          </p:spPr>
          <p:txBody>
            <a:bodyPr/>
            <a:lstStyle/>
            <a:p>
              <a:pPr algn="ctr"/>
              <a:endParaRPr lang="en-US" sz="2400"/>
            </a:p>
          </p:txBody>
        </p:sp>
        <p:sp>
          <p:nvSpPr>
            <p:cNvPr id="63498" name="Text Box 8"/>
            <p:cNvSpPr txBox="1">
              <a:spLocks noChangeArrowheads="1"/>
            </p:cNvSpPr>
            <p:nvPr/>
          </p:nvSpPr>
          <p:spPr bwMode="auto">
            <a:xfrm>
              <a:off x="3072" y="574"/>
              <a:ext cx="1376" cy="231"/>
            </a:xfrm>
            <a:prstGeom prst="rect">
              <a:avLst/>
            </a:prstGeom>
            <a:noFill/>
            <a:ln w="9525">
              <a:noFill/>
              <a:miter lim="800000"/>
              <a:headEnd/>
              <a:tailEnd/>
            </a:ln>
          </p:spPr>
          <p:txBody>
            <a:bodyPr wrap="none">
              <a:spAutoFit/>
            </a:bodyPr>
            <a:lstStyle/>
            <a:p>
              <a:r>
                <a:rPr lang="en-US" sz="1800"/>
                <a:t>1 mol = molar mass</a:t>
              </a:r>
            </a:p>
          </p:txBody>
        </p:sp>
      </p:grpSp>
      <p:grpSp>
        <p:nvGrpSpPr>
          <p:cNvPr id="4" name="Group 9"/>
          <p:cNvGrpSpPr>
            <a:grpSpLocks/>
          </p:cNvGrpSpPr>
          <p:nvPr/>
        </p:nvGrpSpPr>
        <p:grpSpPr bwMode="auto">
          <a:xfrm>
            <a:off x="6553200" y="1524000"/>
            <a:ext cx="2590800" cy="1143000"/>
            <a:chOff x="4128" y="960"/>
            <a:chExt cx="1632" cy="720"/>
          </a:xfrm>
        </p:grpSpPr>
        <p:sp>
          <p:nvSpPr>
            <p:cNvPr id="63495" name="AutoShape 10"/>
            <p:cNvSpPr>
              <a:spLocks noChangeArrowheads="1"/>
            </p:cNvSpPr>
            <p:nvPr/>
          </p:nvSpPr>
          <p:spPr bwMode="auto">
            <a:xfrm>
              <a:off x="4128" y="960"/>
              <a:ext cx="1632" cy="720"/>
            </a:xfrm>
            <a:prstGeom prst="cloudCallout">
              <a:avLst>
                <a:gd name="adj1" fmla="val -13421"/>
                <a:gd name="adj2" fmla="val 71389"/>
              </a:avLst>
            </a:prstGeom>
            <a:solidFill>
              <a:schemeClr val="bg1"/>
            </a:solidFill>
            <a:ln w="9525">
              <a:solidFill>
                <a:schemeClr val="tx1"/>
              </a:solidFill>
              <a:miter lim="800000"/>
              <a:headEnd/>
              <a:tailEnd/>
            </a:ln>
          </p:spPr>
          <p:txBody>
            <a:bodyPr/>
            <a:lstStyle/>
            <a:p>
              <a:pPr algn="ctr"/>
              <a:endParaRPr lang="en-US" sz="2400"/>
            </a:p>
          </p:txBody>
        </p:sp>
        <p:sp>
          <p:nvSpPr>
            <p:cNvPr id="63496" name="Text Box 11"/>
            <p:cNvSpPr txBox="1">
              <a:spLocks noChangeArrowheads="1"/>
            </p:cNvSpPr>
            <p:nvPr/>
          </p:nvSpPr>
          <p:spPr bwMode="auto">
            <a:xfrm>
              <a:off x="4272" y="1031"/>
              <a:ext cx="1390" cy="404"/>
            </a:xfrm>
            <a:prstGeom prst="rect">
              <a:avLst/>
            </a:prstGeom>
            <a:noFill/>
            <a:ln w="9525">
              <a:noFill/>
              <a:miter lim="800000"/>
              <a:headEnd/>
              <a:tailEnd/>
            </a:ln>
          </p:spPr>
          <p:txBody>
            <a:bodyPr wrap="none">
              <a:spAutoFit/>
            </a:bodyPr>
            <a:lstStyle/>
            <a:p>
              <a:r>
                <a:rPr lang="en-US" sz="1800"/>
                <a:t>        1 mol = </a:t>
              </a:r>
            </a:p>
            <a:p>
              <a:r>
                <a:rPr lang="en-US" sz="1800"/>
                <a:t>6.02 x 10</a:t>
              </a:r>
              <a:r>
                <a:rPr lang="en-US" sz="1800" baseline="30000"/>
                <a:t>23</a:t>
              </a:r>
              <a:r>
                <a:rPr lang="en-US" sz="1800"/>
                <a:t> particles</a:t>
              </a:r>
            </a:p>
          </p:txBody>
        </p:sp>
      </p:grpSp>
      <p:pic>
        <p:nvPicPr>
          <p:cNvPr id="137228" name="MSBD00337_0000[1].mid">
            <a:hlinkClick r:id="" action="ppaction://media"/>
          </p:cNvPr>
          <p:cNvPicPr>
            <a:picLocks noRot="1" noChangeAspect="1" noChangeArrowheads="1"/>
          </p:cNvPicPr>
          <p:nvPr>
            <a:audioFile r:link="rId1"/>
          </p:nvPr>
        </p:nvPicPr>
        <p:blipFill>
          <a:blip r:embed="rId5" cstate="print"/>
          <a:srcRect/>
          <a:stretch>
            <a:fillRect/>
          </a:stretch>
        </p:blipFill>
        <p:spPr bwMode="auto">
          <a:xfrm>
            <a:off x="15240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 presetClass="mediacall" presetSubtype="0" fill="hold" nodeType="withEffect">
                                  <p:stCondLst>
                                    <p:cond delay="0"/>
                                  </p:stCondLst>
                                  <p:childTnLst>
                                    <p:cmd type="call" cmd="playFrom(0)">
                                      <p:cBhvr>
                                        <p:cTn id="9" dur="1" fill="hold"/>
                                        <p:tgtEl>
                                          <p:spTgt spid="137228"/>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par>
                                <p:cTn id="20" presetID="1" presetClass="mediacall" presetSubtype="0" fill="hold" nodeType="withEffect">
                                  <p:stCondLst>
                                    <p:cond delay="0"/>
                                  </p:stCondLst>
                                  <p:childTnLst>
                                    <p:cmd type="call" cmd="playFrom(0.0)">
                                      <p:cBhvr>
                                        <p:cTn id="21" dur="1" fill="hold"/>
                                        <p:tgtEl>
                                          <p:spTgt spid="1372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22" fill="hold" display="0">
                  <p:stCondLst>
                    <p:cond delay="indefinite"/>
                  </p:stCondLst>
                  <p:endCondLst>
                    <p:cond evt="onPrev" delay="0">
                      <p:tgtEl>
                        <p:sldTgt/>
                      </p:tgtEl>
                    </p:cond>
                    <p:cond evt="onStopAudio" delay="0">
                      <p:tgtEl>
                        <p:sldTgt/>
                      </p:tgtEl>
                    </p:cond>
                  </p:endCondLst>
                </p:cTn>
                <p:tgtEl>
                  <p:spTgt spid="137228"/>
                </p:tgtEl>
              </p:cMediaNode>
            </p:audi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2133600" y="609600"/>
            <a:ext cx="7010400" cy="1143000"/>
          </a:xfrm>
          <a:prstGeom prst="rect">
            <a:avLst/>
          </a:prstGeom>
          <a:noFill/>
          <a:ln w="9525">
            <a:noFill/>
            <a:miter lim="800000"/>
            <a:headEnd/>
            <a:tailEnd/>
          </a:ln>
        </p:spPr>
        <p:txBody>
          <a:bodyPr anchor="ctr"/>
          <a:lstStyle/>
          <a:p>
            <a:pPr algn="ctr"/>
            <a:r>
              <a:rPr lang="en-US" sz="3600">
                <a:solidFill>
                  <a:schemeClr val="tx2"/>
                </a:solidFill>
              </a:rPr>
              <a:t>Stoichiometry Island Diagram</a:t>
            </a:r>
          </a:p>
        </p:txBody>
      </p:sp>
      <p:sp>
        <p:nvSpPr>
          <p:cNvPr id="64515" name="Oval 5"/>
          <p:cNvSpPr>
            <a:spLocks noChangeArrowheads="1"/>
          </p:cNvSpPr>
          <p:nvPr/>
        </p:nvSpPr>
        <p:spPr bwMode="auto">
          <a:xfrm>
            <a:off x="2971800" y="2590800"/>
            <a:ext cx="558800" cy="558800"/>
          </a:xfrm>
          <a:prstGeom prst="ellipse">
            <a:avLst/>
          </a:prstGeom>
          <a:solidFill>
            <a:srgbClr val="CCFFCC">
              <a:alpha val="50195"/>
            </a:srgbClr>
          </a:solidFill>
          <a:ln w="28575">
            <a:solidFill>
              <a:srgbClr val="CCFFCC"/>
            </a:solidFill>
            <a:round/>
            <a:headEnd/>
            <a:tailEnd/>
          </a:ln>
        </p:spPr>
        <p:txBody>
          <a:bodyPr wrap="none" anchor="ctr"/>
          <a:lstStyle/>
          <a:p>
            <a:pPr algn="ctr"/>
            <a:r>
              <a:rPr lang="en-US" sz="1000" b="1"/>
              <a:t>Mass</a:t>
            </a:r>
          </a:p>
        </p:txBody>
      </p:sp>
      <p:sp>
        <p:nvSpPr>
          <p:cNvPr id="64516" name="Oval 6"/>
          <p:cNvSpPr>
            <a:spLocks noChangeArrowheads="1"/>
          </p:cNvSpPr>
          <p:nvPr/>
        </p:nvSpPr>
        <p:spPr bwMode="auto">
          <a:xfrm>
            <a:off x="2971800" y="5029200"/>
            <a:ext cx="558800" cy="558800"/>
          </a:xfrm>
          <a:prstGeom prst="ellipse">
            <a:avLst/>
          </a:prstGeom>
          <a:solidFill>
            <a:srgbClr val="CCFFCC">
              <a:alpha val="50195"/>
            </a:srgbClr>
          </a:solidFill>
          <a:ln w="28575">
            <a:solidFill>
              <a:srgbClr val="CCFFCC"/>
            </a:solidFill>
            <a:round/>
            <a:headEnd/>
            <a:tailEnd/>
          </a:ln>
        </p:spPr>
        <p:txBody>
          <a:bodyPr wrap="none" anchor="ctr"/>
          <a:lstStyle/>
          <a:p>
            <a:pPr algn="ctr"/>
            <a:r>
              <a:rPr lang="en-US" sz="1000" b="1"/>
              <a:t>Particles</a:t>
            </a:r>
          </a:p>
        </p:txBody>
      </p:sp>
      <p:sp>
        <p:nvSpPr>
          <p:cNvPr id="64517" name="Oval 7"/>
          <p:cNvSpPr>
            <a:spLocks noChangeArrowheads="1"/>
          </p:cNvSpPr>
          <p:nvPr/>
        </p:nvSpPr>
        <p:spPr bwMode="auto">
          <a:xfrm>
            <a:off x="2514600" y="3810000"/>
            <a:ext cx="558800" cy="558800"/>
          </a:xfrm>
          <a:prstGeom prst="ellipse">
            <a:avLst/>
          </a:prstGeom>
          <a:solidFill>
            <a:srgbClr val="CCFFCC">
              <a:alpha val="50195"/>
            </a:srgbClr>
          </a:solidFill>
          <a:ln w="28575">
            <a:solidFill>
              <a:srgbClr val="CCFFCC"/>
            </a:solidFill>
            <a:round/>
            <a:headEnd/>
            <a:tailEnd/>
          </a:ln>
        </p:spPr>
        <p:txBody>
          <a:bodyPr wrap="none" anchor="ctr"/>
          <a:lstStyle/>
          <a:p>
            <a:pPr algn="ctr"/>
            <a:r>
              <a:rPr lang="en-US" sz="1000" b="1"/>
              <a:t>Volume</a:t>
            </a:r>
          </a:p>
        </p:txBody>
      </p:sp>
      <p:sp>
        <p:nvSpPr>
          <p:cNvPr id="64518" name="Oval 8"/>
          <p:cNvSpPr>
            <a:spLocks noChangeArrowheads="1"/>
          </p:cNvSpPr>
          <p:nvPr/>
        </p:nvSpPr>
        <p:spPr bwMode="auto">
          <a:xfrm>
            <a:off x="4343400" y="3810000"/>
            <a:ext cx="558800" cy="558800"/>
          </a:xfrm>
          <a:prstGeom prst="ellipse">
            <a:avLst/>
          </a:prstGeom>
          <a:solidFill>
            <a:srgbClr val="CCFFCC">
              <a:alpha val="50195"/>
            </a:srgbClr>
          </a:solidFill>
          <a:ln w="28575">
            <a:solidFill>
              <a:srgbClr val="CCFFCC"/>
            </a:solidFill>
            <a:round/>
            <a:headEnd/>
            <a:tailEnd/>
          </a:ln>
        </p:spPr>
        <p:txBody>
          <a:bodyPr wrap="none" anchor="ctr"/>
          <a:lstStyle/>
          <a:p>
            <a:pPr algn="ctr"/>
            <a:r>
              <a:rPr lang="en-US" sz="1000" b="1"/>
              <a:t>Mole</a:t>
            </a:r>
          </a:p>
        </p:txBody>
      </p:sp>
      <p:sp>
        <p:nvSpPr>
          <p:cNvPr id="64519" name="Oval 9"/>
          <p:cNvSpPr>
            <a:spLocks noChangeArrowheads="1"/>
          </p:cNvSpPr>
          <p:nvPr/>
        </p:nvSpPr>
        <p:spPr bwMode="auto">
          <a:xfrm>
            <a:off x="5867400" y="3810000"/>
            <a:ext cx="558800" cy="558800"/>
          </a:xfrm>
          <a:prstGeom prst="ellipse">
            <a:avLst/>
          </a:prstGeom>
          <a:solidFill>
            <a:srgbClr val="3366FF">
              <a:alpha val="50195"/>
            </a:srgbClr>
          </a:solidFill>
          <a:ln w="28575">
            <a:solidFill>
              <a:srgbClr val="3366FF"/>
            </a:solidFill>
            <a:round/>
            <a:headEnd/>
            <a:tailEnd/>
          </a:ln>
        </p:spPr>
        <p:txBody>
          <a:bodyPr wrap="none" anchor="ctr"/>
          <a:lstStyle/>
          <a:p>
            <a:pPr algn="ctr"/>
            <a:r>
              <a:rPr lang="en-US" sz="1000" b="1"/>
              <a:t>Mole</a:t>
            </a:r>
          </a:p>
        </p:txBody>
      </p:sp>
      <p:sp>
        <p:nvSpPr>
          <p:cNvPr id="64520" name="Oval 10"/>
          <p:cNvSpPr>
            <a:spLocks noChangeArrowheads="1"/>
          </p:cNvSpPr>
          <p:nvPr/>
        </p:nvSpPr>
        <p:spPr bwMode="auto">
          <a:xfrm>
            <a:off x="7467600" y="2819400"/>
            <a:ext cx="558800" cy="558800"/>
          </a:xfrm>
          <a:prstGeom prst="ellipse">
            <a:avLst/>
          </a:prstGeom>
          <a:solidFill>
            <a:srgbClr val="3366FF">
              <a:alpha val="50195"/>
            </a:srgbClr>
          </a:solidFill>
          <a:ln w="28575">
            <a:solidFill>
              <a:srgbClr val="3366FF"/>
            </a:solidFill>
            <a:round/>
            <a:headEnd/>
            <a:tailEnd/>
          </a:ln>
        </p:spPr>
        <p:txBody>
          <a:bodyPr wrap="none" anchor="ctr"/>
          <a:lstStyle/>
          <a:p>
            <a:pPr algn="ctr"/>
            <a:r>
              <a:rPr lang="en-US" sz="1000" b="1"/>
              <a:t>Mass</a:t>
            </a:r>
          </a:p>
        </p:txBody>
      </p:sp>
      <p:sp>
        <p:nvSpPr>
          <p:cNvPr id="64521" name="Text Box 11"/>
          <p:cNvSpPr txBox="1">
            <a:spLocks noChangeArrowheads="1"/>
          </p:cNvSpPr>
          <p:nvPr/>
        </p:nvSpPr>
        <p:spPr bwMode="auto">
          <a:xfrm>
            <a:off x="3286125" y="1789113"/>
            <a:ext cx="4021138" cy="611187"/>
          </a:xfrm>
          <a:prstGeom prst="rect">
            <a:avLst/>
          </a:prstGeom>
          <a:noFill/>
          <a:ln w="9525">
            <a:noFill/>
            <a:miter lim="800000"/>
            <a:headEnd/>
            <a:tailEnd/>
          </a:ln>
        </p:spPr>
        <p:txBody>
          <a:bodyPr wrap="none">
            <a:spAutoFit/>
          </a:bodyPr>
          <a:lstStyle/>
          <a:p>
            <a:r>
              <a:rPr lang="en-US" sz="1800"/>
              <a:t>   Known		               Unknown</a:t>
            </a:r>
          </a:p>
          <a:p>
            <a:r>
              <a:rPr lang="en-US" sz="1600"/>
              <a:t>Substance A	               Substance B</a:t>
            </a:r>
          </a:p>
        </p:txBody>
      </p:sp>
      <p:sp>
        <p:nvSpPr>
          <p:cNvPr id="64522" name="Text Box 12"/>
          <p:cNvSpPr txBox="1">
            <a:spLocks noChangeArrowheads="1"/>
          </p:cNvSpPr>
          <p:nvPr/>
        </p:nvSpPr>
        <p:spPr bwMode="auto">
          <a:xfrm>
            <a:off x="3835400" y="6172200"/>
            <a:ext cx="3168650" cy="366713"/>
          </a:xfrm>
          <a:prstGeom prst="rect">
            <a:avLst/>
          </a:prstGeom>
          <a:noFill/>
          <a:ln w="9525">
            <a:noFill/>
            <a:miter lim="800000"/>
            <a:headEnd/>
            <a:tailEnd/>
          </a:ln>
        </p:spPr>
        <p:txBody>
          <a:bodyPr wrap="none">
            <a:spAutoFit/>
          </a:bodyPr>
          <a:lstStyle/>
          <a:p>
            <a:r>
              <a:rPr lang="en-US" sz="1800"/>
              <a:t>Stoichiometry Island Diagram</a:t>
            </a:r>
          </a:p>
        </p:txBody>
      </p:sp>
      <p:sp>
        <p:nvSpPr>
          <p:cNvPr id="64523" name="Line 13"/>
          <p:cNvSpPr>
            <a:spLocks noChangeShapeType="1"/>
          </p:cNvSpPr>
          <p:nvPr/>
        </p:nvSpPr>
        <p:spPr bwMode="auto">
          <a:xfrm>
            <a:off x="3540125" y="2951163"/>
            <a:ext cx="895350" cy="727075"/>
          </a:xfrm>
          <a:prstGeom prst="line">
            <a:avLst/>
          </a:prstGeom>
          <a:noFill/>
          <a:ln w="9525">
            <a:solidFill>
              <a:schemeClr val="tx1"/>
            </a:solidFill>
            <a:round/>
            <a:headEnd type="triangle" w="med" len="med"/>
            <a:tailEnd type="triangle" w="med" len="med"/>
          </a:ln>
        </p:spPr>
        <p:txBody>
          <a:bodyPr/>
          <a:lstStyle/>
          <a:p>
            <a:endParaRPr lang="en-US"/>
          </a:p>
        </p:txBody>
      </p:sp>
      <p:sp>
        <p:nvSpPr>
          <p:cNvPr id="64524" name="Line 14"/>
          <p:cNvSpPr>
            <a:spLocks noChangeShapeType="1"/>
          </p:cNvSpPr>
          <p:nvPr/>
        </p:nvSpPr>
        <p:spPr bwMode="auto">
          <a:xfrm flipV="1">
            <a:off x="3176588" y="4113213"/>
            <a:ext cx="1012825" cy="3175"/>
          </a:xfrm>
          <a:prstGeom prst="line">
            <a:avLst/>
          </a:prstGeom>
          <a:noFill/>
          <a:ln w="9525">
            <a:solidFill>
              <a:schemeClr val="tx1"/>
            </a:solidFill>
            <a:round/>
            <a:headEnd type="triangle" w="med" len="med"/>
            <a:tailEnd type="triangle" w="med" len="med"/>
          </a:ln>
        </p:spPr>
        <p:txBody>
          <a:bodyPr/>
          <a:lstStyle/>
          <a:p>
            <a:endParaRPr lang="en-US"/>
          </a:p>
        </p:txBody>
      </p:sp>
      <p:sp>
        <p:nvSpPr>
          <p:cNvPr id="64525" name="Line 15"/>
          <p:cNvSpPr>
            <a:spLocks noChangeShapeType="1"/>
          </p:cNvSpPr>
          <p:nvPr/>
        </p:nvSpPr>
        <p:spPr bwMode="auto">
          <a:xfrm flipH="1">
            <a:off x="6477000" y="3200400"/>
            <a:ext cx="895350" cy="727075"/>
          </a:xfrm>
          <a:prstGeom prst="line">
            <a:avLst/>
          </a:prstGeom>
          <a:noFill/>
          <a:ln w="9525">
            <a:solidFill>
              <a:schemeClr val="tx1"/>
            </a:solidFill>
            <a:round/>
            <a:headEnd type="triangle" w="med" len="med"/>
            <a:tailEnd type="triangle" w="med" len="med"/>
          </a:ln>
        </p:spPr>
        <p:txBody>
          <a:bodyPr/>
          <a:lstStyle/>
          <a:p>
            <a:endParaRPr lang="en-US"/>
          </a:p>
        </p:txBody>
      </p:sp>
      <p:sp>
        <p:nvSpPr>
          <p:cNvPr id="64526" name="Line 16"/>
          <p:cNvSpPr>
            <a:spLocks noChangeShapeType="1"/>
          </p:cNvSpPr>
          <p:nvPr/>
        </p:nvSpPr>
        <p:spPr bwMode="auto">
          <a:xfrm flipH="1">
            <a:off x="3540125" y="4475163"/>
            <a:ext cx="895350" cy="727075"/>
          </a:xfrm>
          <a:prstGeom prst="line">
            <a:avLst/>
          </a:prstGeom>
          <a:noFill/>
          <a:ln w="9525">
            <a:solidFill>
              <a:schemeClr val="tx1"/>
            </a:solidFill>
            <a:round/>
            <a:headEnd type="triangle" w="med" len="med"/>
            <a:tailEnd type="triangle" w="med" len="med"/>
          </a:ln>
        </p:spPr>
        <p:txBody>
          <a:bodyPr/>
          <a:lstStyle/>
          <a:p>
            <a:endParaRPr lang="en-US"/>
          </a:p>
        </p:txBody>
      </p:sp>
      <p:sp>
        <p:nvSpPr>
          <p:cNvPr id="64527" name="Line 17"/>
          <p:cNvSpPr>
            <a:spLocks noChangeShapeType="1"/>
          </p:cNvSpPr>
          <p:nvPr/>
        </p:nvSpPr>
        <p:spPr bwMode="auto">
          <a:xfrm>
            <a:off x="6629400" y="4343400"/>
            <a:ext cx="895350" cy="727075"/>
          </a:xfrm>
          <a:prstGeom prst="line">
            <a:avLst/>
          </a:prstGeom>
          <a:noFill/>
          <a:ln w="9525">
            <a:solidFill>
              <a:schemeClr val="tx1"/>
            </a:solidFill>
            <a:round/>
            <a:headEnd type="triangle" w="med" len="med"/>
            <a:tailEnd type="triangle" w="med" len="med"/>
          </a:ln>
        </p:spPr>
        <p:txBody>
          <a:bodyPr/>
          <a:lstStyle/>
          <a:p>
            <a:endParaRPr lang="en-US"/>
          </a:p>
        </p:txBody>
      </p:sp>
      <p:sp>
        <p:nvSpPr>
          <p:cNvPr id="64528" name="Line 18"/>
          <p:cNvSpPr>
            <a:spLocks noChangeShapeType="1"/>
          </p:cNvSpPr>
          <p:nvPr/>
        </p:nvSpPr>
        <p:spPr bwMode="auto">
          <a:xfrm flipV="1">
            <a:off x="5029200" y="4114800"/>
            <a:ext cx="692150" cy="3175"/>
          </a:xfrm>
          <a:prstGeom prst="line">
            <a:avLst/>
          </a:prstGeom>
          <a:noFill/>
          <a:ln w="9525">
            <a:solidFill>
              <a:schemeClr val="tx1"/>
            </a:solidFill>
            <a:round/>
            <a:headEnd type="triangle" w="med" len="med"/>
            <a:tailEnd type="triangle" w="med" len="med"/>
          </a:ln>
        </p:spPr>
        <p:txBody>
          <a:bodyPr/>
          <a:lstStyle/>
          <a:p>
            <a:endParaRPr lang="en-US"/>
          </a:p>
        </p:txBody>
      </p:sp>
      <p:sp>
        <p:nvSpPr>
          <p:cNvPr id="64529" name="Line 19"/>
          <p:cNvSpPr>
            <a:spLocks noChangeShapeType="1"/>
          </p:cNvSpPr>
          <p:nvPr/>
        </p:nvSpPr>
        <p:spPr bwMode="auto">
          <a:xfrm flipV="1">
            <a:off x="6553200" y="4114800"/>
            <a:ext cx="1012825" cy="3175"/>
          </a:xfrm>
          <a:prstGeom prst="line">
            <a:avLst/>
          </a:prstGeom>
          <a:noFill/>
          <a:ln w="9525">
            <a:solidFill>
              <a:schemeClr val="tx1"/>
            </a:solidFill>
            <a:round/>
            <a:headEnd type="triangle" w="med" len="med"/>
            <a:tailEnd type="triangle" w="med" len="med"/>
          </a:ln>
        </p:spPr>
        <p:txBody>
          <a:bodyPr/>
          <a:lstStyle/>
          <a:p>
            <a:endParaRPr lang="en-US"/>
          </a:p>
        </p:txBody>
      </p:sp>
      <p:sp>
        <p:nvSpPr>
          <p:cNvPr id="64530" name="Oval 20"/>
          <p:cNvSpPr>
            <a:spLocks noChangeArrowheads="1"/>
          </p:cNvSpPr>
          <p:nvPr/>
        </p:nvSpPr>
        <p:spPr bwMode="auto">
          <a:xfrm>
            <a:off x="7848600" y="3810000"/>
            <a:ext cx="558800" cy="558800"/>
          </a:xfrm>
          <a:prstGeom prst="ellipse">
            <a:avLst/>
          </a:prstGeom>
          <a:solidFill>
            <a:srgbClr val="3366FF">
              <a:alpha val="50195"/>
            </a:srgbClr>
          </a:solidFill>
          <a:ln w="28575">
            <a:solidFill>
              <a:srgbClr val="3366FF"/>
            </a:solidFill>
            <a:round/>
            <a:headEnd/>
            <a:tailEnd/>
          </a:ln>
        </p:spPr>
        <p:txBody>
          <a:bodyPr wrap="none" anchor="ctr"/>
          <a:lstStyle/>
          <a:p>
            <a:pPr algn="ctr"/>
            <a:r>
              <a:rPr lang="en-US" sz="1000" b="1"/>
              <a:t>Volume</a:t>
            </a:r>
          </a:p>
        </p:txBody>
      </p:sp>
      <p:sp>
        <p:nvSpPr>
          <p:cNvPr id="64531" name="Oval 21"/>
          <p:cNvSpPr>
            <a:spLocks noChangeArrowheads="1"/>
          </p:cNvSpPr>
          <p:nvPr/>
        </p:nvSpPr>
        <p:spPr bwMode="auto">
          <a:xfrm>
            <a:off x="7620000" y="4800600"/>
            <a:ext cx="558800" cy="558800"/>
          </a:xfrm>
          <a:prstGeom prst="ellipse">
            <a:avLst/>
          </a:prstGeom>
          <a:solidFill>
            <a:srgbClr val="3366FF">
              <a:alpha val="50195"/>
            </a:srgbClr>
          </a:solidFill>
          <a:ln w="28575">
            <a:solidFill>
              <a:srgbClr val="3366FF"/>
            </a:solidFill>
            <a:round/>
            <a:headEnd/>
            <a:tailEnd/>
          </a:ln>
        </p:spPr>
        <p:txBody>
          <a:bodyPr wrap="none" anchor="ctr"/>
          <a:lstStyle/>
          <a:p>
            <a:pPr algn="ctr"/>
            <a:r>
              <a:rPr lang="en-US" sz="1000" b="1"/>
              <a:t>Particles</a:t>
            </a:r>
          </a:p>
        </p:txBody>
      </p:sp>
      <p:sp>
        <p:nvSpPr>
          <p:cNvPr id="64532" name="Rectangle 22"/>
          <p:cNvSpPr>
            <a:spLocks noChangeArrowheads="1"/>
          </p:cNvSpPr>
          <p:nvPr/>
        </p:nvSpPr>
        <p:spPr bwMode="auto">
          <a:xfrm>
            <a:off x="381000" y="457200"/>
            <a:ext cx="1828800" cy="6172200"/>
          </a:xfrm>
          <a:prstGeom prst="rect">
            <a:avLst/>
          </a:prstGeom>
          <a:solidFill>
            <a:srgbClr val="E6DDD8">
              <a:alpha val="50195"/>
            </a:srgbClr>
          </a:solidFill>
          <a:ln w="9525">
            <a:solidFill>
              <a:schemeClr val="tx1"/>
            </a:solidFill>
            <a:miter lim="800000"/>
            <a:headEnd/>
            <a:tailEnd/>
          </a:ln>
        </p:spPr>
        <p:txBody>
          <a:bodyPr wrap="none" anchor="ctr"/>
          <a:lstStyle/>
          <a:p>
            <a:endParaRPr lang="en-US"/>
          </a:p>
        </p:txBody>
      </p:sp>
      <p:sp>
        <p:nvSpPr>
          <p:cNvPr id="64533" name="Text Box 23"/>
          <p:cNvSpPr txBox="1">
            <a:spLocks noChangeArrowheads="1"/>
          </p:cNvSpPr>
          <p:nvPr/>
        </p:nvSpPr>
        <p:spPr bwMode="auto">
          <a:xfrm>
            <a:off x="1695450" y="2362200"/>
            <a:ext cx="438150" cy="457200"/>
          </a:xfrm>
          <a:prstGeom prst="rect">
            <a:avLst/>
          </a:prstGeom>
          <a:noFill/>
          <a:ln w="9525">
            <a:noFill/>
            <a:miter lim="800000"/>
            <a:headEnd/>
            <a:tailEnd/>
          </a:ln>
        </p:spPr>
        <p:txBody>
          <a:bodyPr wrap="none">
            <a:spAutoFit/>
          </a:bodyPr>
          <a:lstStyle/>
          <a:p>
            <a:r>
              <a:rPr lang="en-US" sz="2400"/>
              <a:t>M</a:t>
            </a:r>
          </a:p>
        </p:txBody>
      </p:sp>
      <p:sp>
        <p:nvSpPr>
          <p:cNvPr id="64534" name="Text Box 24"/>
          <p:cNvSpPr txBox="1">
            <a:spLocks noChangeArrowheads="1"/>
          </p:cNvSpPr>
          <p:nvPr/>
        </p:nvSpPr>
        <p:spPr bwMode="auto">
          <a:xfrm>
            <a:off x="1600200" y="3886200"/>
            <a:ext cx="387350" cy="457200"/>
          </a:xfrm>
          <a:prstGeom prst="rect">
            <a:avLst/>
          </a:prstGeom>
          <a:noFill/>
          <a:ln w="9525">
            <a:noFill/>
            <a:miter lim="800000"/>
            <a:headEnd/>
            <a:tailEnd/>
          </a:ln>
        </p:spPr>
        <p:txBody>
          <a:bodyPr wrap="none">
            <a:spAutoFit/>
          </a:bodyPr>
          <a:lstStyle/>
          <a:p>
            <a:r>
              <a:rPr lang="en-US" sz="2400"/>
              <a:t>V</a:t>
            </a:r>
          </a:p>
        </p:txBody>
      </p:sp>
      <p:sp>
        <p:nvSpPr>
          <p:cNvPr id="64535" name="Text Box 25"/>
          <p:cNvSpPr txBox="1">
            <a:spLocks noChangeArrowheads="1"/>
          </p:cNvSpPr>
          <p:nvPr/>
        </p:nvSpPr>
        <p:spPr bwMode="auto">
          <a:xfrm>
            <a:off x="1746250" y="5367338"/>
            <a:ext cx="387350" cy="457200"/>
          </a:xfrm>
          <a:prstGeom prst="rect">
            <a:avLst/>
          </a:prstGeom>
          <a:noFill/>
          <a:ln w="9525">
            <a:noFill/>
            <a:miter lim="800000"/>
            <a:headEnd/>
            <a:tailEnd/>
          </a:ln>
        </p:spPr>
        <p:txBody>
          <a:bodyPr wrap="none">
            <a:spAutoFit/>
          </a:bodyPr>
          <a:lstStyle/>
          <a:p>
            <a:r>
              <a:rPr lang="en-US" sz="2400"/>
              <a:t>P</a:t>
            </a:r>
          </a:p>
        </p:txBody>
      </p:sp>
      <p:pic>
        <p:nvPicPr>
          <p:cNvPr id="64536" name="Picture 26"/>
          <p:cNvPicPr>
            <a:picLocks noChangeAspect="1" noChangeArrowheads="1"/>
          </p:cNvPicPr>
          <p:nvPr/>
        </p:nvPicPr>
        <p:blipFill>
          <a:blip r:embed="rId3" cstate="print"/>
          <a:srcRect/>
          <a:stretch>
            <a:fillRect/>
          </a:stretch>
        </p:blipFill>
        <p:spPr bwMode="auto">
          <a:xfrm>
            <a:off x="609600" y="1814513"/>
            <a:ext cx="1066800" cy="998537"/>
          </a:xfrm>
          <a:prstGeom prst="rect">
            <a:avLst/>
          </a:prstGeom>
          <a:noFill/>
          <a:ln w="9525">
            <a:noFill/>
            <a:miter lim="800000"/>
            <a:headEnd/>
            <a:tailEnd/>
          </a:ln>
        </p:spPr>
      </p:pic>
      <p:pic>
        <p:nvPicPr>
          <p:cNvPr id="64537" name="Picture 27"/>
          <p:cNvPicPr>
            <a:picLocks noChangeAspect="1" noChangeArrowheads="1"/>
          </p:cNvPicPr>
          <p:nvPr/>
        </p:nvPicPr>
        <p:blipFill>
          <a:blip r:embed="rId4" cstate="print"/>
          <a:srcRect/>
          <a:stretch>
            <a:fillRect/>
          </a:stretch>
        </p:blipFill>
        <p:spPr bwMode="auto">
          <a:xfrm>
            <a:off x="609600" y="3429000"/>
            <a:ext cx="1066800" cy="688975"/>
          </a:xfrm>
          <a:prstGeom prst="rect">
            <a:avLst/>
          </a:prstGeom>
          <a:noFill/>
          <a:ln w="9525">
            <a:noFill/>
            <a:miter lim="800000"/>
            <a:headEnd/>
            <a:tailEnd/>
          </a:ln>
        </p:spPr>
      </p:pic>
      <p:pic>
        <p:nvPicPr>
          <p:cNvPr id="64538" name="Picture 28"/>
          <p:cNvPicPr>
            <a:picLocks noChangeAspect="1" noChangeArrowheads="1"/>
          </p:cNvPicPr>
          <p:nvPr/>
        </p:nvPicPr>
        <p:blipFill>
          <a:blip r:embed="rId5" cstate="print"/>
          <a:srcRect/>
          <a:stretch>
            <a:fillRect/>
          </a:stretch>
        </p:blipFill>
        <p:spPr bwMode="auto">
          <a:xfrm>
            <a:off x="533400" y="5181600"/>
            <a:ext cx="1219200" cy="682625"/>
          </a:xfrm>
          <a:prstGeom prst="rect">
            <a:avLst/>
          </a:prstGeom>
          <a:noFill/>
          <a:ln w="9525">
            <a:noFill/>
            <a:miter lim="800000"/>
            <a:headEnd/>
            <a:tailEnd/>
          </a:ln>
        </p:spPr>
      </p:pic>
      <p:sp>
        <p:nvSpPr>
          <p:cNvPr id="64539" name="Text Box 29"/>
          <p:cNvSpPr txBox="1">
            <a:spLocks noChangeArrowheads="1"/>
          </p:cNvSpPr>
          <p:nvPr/>
        </p:nvSpPr>
        <p:spPr bwMode="auto">
          <a:xfrm>
            <a:off x="538163" y="2765425"/>
            <a:ext cx="1214437" cy="274638"/>
          </a:xfrm>
          <a:prstGeom prst="rect">
            <a:avLst/>
          </a:prstGeom>
          <a:noFill/>
          <a:ln w="9525">
            <a:noFill/>
            <a:miter lim="800000"/>
            <a:headEnd/>
            <a:tailEnd/>
          </a:ln>
        </p:spPr>
        <p:txBody>
          <a:bodyPr wrap="none">
            <a:spAutoFit/>
          </a:bodyPr>
          <a:lstStyle/>
          <a:p>
            <a:r>
              <a:rPr lang="en-US" sz="1200"/>
              <a:t>Mass Mountain</a:t>
            </a:r>
          </a:p>
        </p:txBody>
      </p:sp>
      <p:sp>
        <p:nvSpPr>
          <p:cNvPr id="64540" name="Text Box 30"/>
          <p:cNvSpPr txBox="1">
            <a:spLocks noChangeArrowheads="1"/>
          </p:cNvSpPr>
          <p:nvPr/>
        </p:nvSpPr>
        <p:spPr bwMode="auto">
          <a:xfrm>
            <a:off x="573088" y="4148138"/>
            <a:ext cx="1027112" cy="274637"/>
          </a:xfrm>
          <a:prstGeom prst="rect">
            <a:avLst/>
          </a:prstGeom>
          <a:noFill/>
          <a:ln w="9525">
            <a:noFill/>
            <a:miter lim="800000"/>
            <a:headEnd/>
            <a:tailEnd/>
          </a:ln>
        </p:spPr>
        <p:txBody>
          <a:bodyPr wrap="none">
            <a:spAutoFit/>
          </a:bodyPr>
          <a:lstStyle/>
          <a:p>
            <a:r>
              <a:rPr lang="en-US" sz="1200"/>
              <a:t>Liter Lagoon</a:t>
            </a:r>
          </a:p>
        </p:txBody>
      </p:sp>
      <p:sp>
        <p:nvSpPr>
          <p:cNvPr id="64541" name="Text Box 31"/>
          <p:cNvSpPr txBox="1">
            <a:spLocks noChangeArrowheads="1"/>
          </p:cNvSpPr>
          <p:nvPr/>
        </p:nvSpPr>
        <p:spPr bwMode="auto">
          <a:xfrm>
            <a:off x="639763" y="5867400"/>
            <a:ext cx="1112837" cy="274638"/>
          </a:xfrm>
          <a:prstGeom prst="rect">
            <a:avLst/>
          </a:prstGeom>
          <a:noFill/>
          <a:ln w="9525">
            <a:noFill/>
            <a:miter lim="800000"/>
            <a:headEnd/>
            <a:tailEnd/>
          </a:ln>
        </p:spPr>
        <p:txBody>
          <a:bodyPr wrap="none">
            <a:spAutoFit/>
          </a:bodyPr>
          <a:lstStyle/>
          <a:p>
            <a:r>
              <a:rPr lang="en-US" sz="1200"/>
              <a:t>Particle Place</a:t>
            </a:r>
          </a:p>
        </p:txBody>
      </p:sp>
      <p:sp>
        <p:nvSpPr>
          <p:cNvPr id="64542" name="Line 32"/>
          <p:cNvSpPr>
            <a:spLocks noChangeShapeType="1"/>
          </p:cNvSpPr>
          <p:nvPr/>
        </p:nvSpPr>
        <p:spPr bwMode="auto">
          <a:xfrm>
            <a:off x="533400" y="1066800"/>
            <a:ext cx="1524000" cy="0"/>
          </a:xfrm>
          <a:prstGeom prst="line">
            <a:avLst/>
          </a:prstGeom>
          <a:noFill/>
          <a:ln w="38100">
            <a:solidFill>
              <a:schemeClr val="tx1"/>
            </a:solidFill>
            <a:round/>
            <a:headEnd type="oval" w="med" len="med"/>
            <a:tailEnd type="oval" w="med" len="med"/>
          </a:ln>
        </p:spPr>
        <p:txBody>
          <a:bodyPr/>
          <a:lstStyle/>
          <a:p>
            <a:endParaRPr lang="en-US"/>
          </a:p>
        </p:txBody>
      </p:sp>
      <p:sp>
        <p:nvSpPr>
          <p:cNvPr id="64543" name="Line 33"/>
          <p:cNvSpPr>
            <a:spLocks noChangeShapeType="1"/>
          </p:cNvSpPr>
          <p:nvPr/>
        </p:nvSpPr>
        <p:spPr bwMode="auto">
          <a:xfrm flipV="1">
            <a:off x="1447800" y="838200"/>
            <a:ext cx="381000" cy="228600"/>
          </a:xfrm>
          <a:prstGeom prst="line">
            <a:avLst/>
          </a:prstGeom>
          <a:noFill/>
          <a:ln w="38100">
            <a:solidFill>
              <a:schemeClr val="tx1"/>
            </a:solidFill>
            <a:round/>
            <a:headEnd/>
            <a:tailEnd type="oval" w="med" len="med"/>
          </a:ln>
        </p:spPr>
        <p:txBody>
          <a:bodyPr/>
          <a:lstStyle/>
          <a:p>
            <a:endParaRPr lang="en-US"/>
          </a:p>
        </p:txBody>
      </p:sp>
      <p:sp>
        <p:nvSpPr>
          <p:cNvPr id="64544" name="Line 34"/>
          <p:cNvSpPr>
            <a:spLocks noChangeShapeType="1"/>
          </p:cNvSpPr>
          <p:nvPr/>
        </p:nvSpPr>
        <p:spPr bwMode="auto">
          <a:xfrm>
            <a:off x="1447800" y="1066800"/>
            <a:ext cx="381000" cy="228600"/>
          </a:xfrm>
          <a:prstGeom prst="line">
            <a:avLst/>
          </a:prstGeom>
          <a:noFill/>
          <a:ln w="38100">
            <a:solidFill>
              <a:schemeClr val="tx1"/>
            </a:solidFill>
            <a:round/>
            <a:headEnd/>
            <a:tailEnd type="oval" w="med" len="med"/>
          </a:ln>
        </p:spPr>
        <p:txBody>
          <a:bodyPr/>
          <a:lstStyle/>
          <a:p>
            <a:endParaRPr lang="en-US"/>
          </a:p>
        </p:txBody>
      </p:sp>
      <p:sp>
        <p:nvSpPr>
          <p:cNvPr id="64545" name="Line 35"/>
          <p:cNvSpPr>
            <a:spLocks noChangeShapeType="1"/>
          </p:cNvSpPr>
          <p:nvPr/>
        </p:nvSpPr>
        <p:spPr bwMode="auto">
          <a:xfrm>
            <a:off x="762000" y="838200"/>
            <a:ext cx="381000" cy="228600"/>
          </a:xfrm>
          <a:prstGeom prst="line">
            <a:avLst/>
          </a:prstGeom>
          <a:noFill/>
          <a:ln w="38100">
            <a:solidFill>
              <a:schemeClr val="tx1"/>
            </a:solidFill>
            <a:round/>
            <a:headEnd type="oval" w="med" len="med"/>
            <a:tailEnd/>
          </a:ln>
        </p:spPr>
        <p:txBody>
          <a:bodyPr/>
          <a:lstStyle/>
          <a:p>
            <a:endParaRPr lang="en-US"/>
          </a:p>
        </p:txBody>
      </p:sp>
      <p:sp>
        <p:nvSpPr>
          <p:cNvPr id="64546" name="Line 36"/>
          <p:cNvSpPr>
            <a:spLocks noChangeShapeType="1"/>
          </p:cNvSpPr>
          <p:nvPr/>
        </p:nvSpPr>
        <p:spPr bwMode="auto">
          <a:xfrm flipV="1">
            <a:off x="762000" y="1066800"/>
            <a:ext cx="381000" cy="228600"/>
          </a:xfrm>
          <a:prstGeom prst="line">
            <a:avLst/>
          </a:prstGeom>
          <a:noFill/>
          <a:ln w="38100">
            <a:solidFill>
              <a:schemeClr val="tx1"/>
            </a:solidFill>
            <a:round/>
            <a:headEnd type="oval" w="med" len="med"/>
            <a:tailEnd/>
          </a:ln>
        </p:spPr>
        <p:txBody>
          <a:bodyPr/>
          <a:lstStyle/>
          <a:p>
            <a:endParaRPr lang="en-US"/>
          </a:p>
        </p:txBody>
      </p:sp>
      <p:sp>
        <p:nvSpPr>
          <p:cNvPr id="64547" name="AutoShape 37">
            <a:hlinkClick r:id="rId6" action="ppaction://hlinksldjump" highlightClick="1"/>
          </p:cNvPr>
          <p:cNvSpPr>
            <a:spLocks noChangeArrowheads="1"/>
          </p:cNvSpPr>
          <p:nvPr/>
        </p:nvSpPr>
        <p:spPr bwMode="auto">
          <a:xfrm>
            <a:off x="0" y="6500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432166" name="Picture 38" descr="mole"/>
          <p:cNvPicPr>
            <a:picLocks noChangeAspect="1" noChangeArrowheads="1"/>
          </p:cNvPicPr>
          <p:nvPr/>
        </p:nvPicPr>
        <p:blipFill>
          <a:blip r:embed="rId7" cstate="print"/>
          <a:srcRect t="5463"/>
          <a:stretch>
            <a:fillRect/>
          </a:stretch>
        </p:blipFill>
        <p:spPr bwMode="auto">
          <a:xfrm>
            <a:off x="4800600" y="2362200"/>
            <a:ext cx="1106488" cy="1468438"/>
          </a:xfrm>
          <a:prstGeom prst="rect">
            <a:avLst/>
          </a:prstGeom>
          <a:noFill/>
          <a:ln w="9525">
            <a:noFill/>
            <a:miter lim="800000"/>
            <a:headEnd/>
            <a:tailEnd/>
          </a:ln>
        </p:spPr>
      </p:pic>
      <p:sp>
        <p:nvSpPr>
          <p:cNvPr id="432167" name="Text Box 39"/>
          <p:cNvSpPr txBox="1">
            <a:spLocks noChangeArrowheads="1"/>
          </p:cNvSpPr>
          <p:nvPr/>
        </p:nvSpPr>
        <p:spPr bwMode="auto">
          <a:xfrm>
            <a:off x="4800600" y="3552825"/>
            <a:ext cx="1090613" cy="304800"/>
          </a:xfrm>
          <a:prstGeom prst="rect">
            <a:avLst/>
          </a:prstGeom>
          <a:noFill/>
          <a:ln w="9525">
            <a:noFill/>
            <a:miter lim="800000"/>
            <a:headEnd/>
            <a:tailEnd/>
          </a:ln>
        </p:spPr>
        <p:txBody>
          <a:bodyPr wrap="none">
            <a:spAutoFit/>
          </a:bodyPr>
          <a:lstStyle/>
          <a:p>
            <a:r>
              <a:rPr lang="en-US"/>
              <a:t>Mole Island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32166"/>
                                        </p:tgtEl>
                                        <p:attrNameLst>
                                          <p:attrName>style.visibility</p:attrName>
                                        </p:attrNameLst>
                                      </p:cBhvr>
                                      <p:to>
                                        <p:strVal val="visible"/>
                                      </p:to>
                                    </p:set>
                                    <p:anim calcmode="lin" valueType="num">
                                      <p:cBhvr>
                                        <p:cTn id="7" dur="500" fill="hold"/>
                                        <p:tgtEl>
                                          <p:spTgt spid="432166"/>
                                        </p:tgtEl>
                                        <p:attrNameLst>
                                          <p:attrName>ppt_w</p:attrName>
                                        </p:attrNameLst>
                                      </p:cBhvr>
                                      <p:tavLst>
                                        <p:tav tm="0">
                                          <p:val>
                                            <p:fltVal val="0"/>
                                          </p:val>
                                        </p:tav>
                                        <p:tav tm="100000">
                                          <p:val>
                                            <p:strVal val="#ppt_w"/>
                                          </p:val>
                                        </p:tav>
                                      </p:tavLst>
                                    </p:anim>
                                    <p:anim calcmode="lin" valueType="num">
                                      <p:cBhvr>
                                        <p:cTn id="8" dur="500" fill="hold"/>
                                        <p:tgtEl>
                                          <p:spTgt spid="432166"/>
                                        </p:tgtEl>
                                        <p:attrNameLst>
                                          <p:attrName>ppt_h</p:attrName>
                                        </p:attrNameLst>
                                      </p:cBhvr>
                                      <p:tavLst>
                                        <p:tav tm="0">
                                          <p:val>
                                            <p:fltVal val="0"/>
                                          </p:val>
                                        </p:tav>
                                        <p:tav tm="100000">
                                          <p:val>
                                            <p:strVal val="#ppt_h"/>
                                          </p:val>
                                        </p:tav>
                                      </p:tavLst>
                                    </p:anim>
                                    <p:animEffect transition="in" filter="fade">
                                      <p:cBhvr>
                                        <p:cTn id="9" dur="500"/>
                                        <p:tgtEl>
                                          <p:spTgt spid="432166"/>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mph" presetSubtype="0" fill="hold" grpId="0" nodeType="clickEffect">
                                  <p:stCondLst>
                                    <p:cond delay="0"/>
                                  </p:stCondLst>
                                  <p:childTnLst>
                                    <p:animClr clrSpc="hsl" dir="cw">
                                      <p:cBhvr override="childStyle">
                                        <p:cTn id="13" dur="500" fill="hold"/>
                                        <p:tgtEl>
                                          <p:spTgt spid="432167"/>
                                        </p:tgtEl>
                                        <p:attrNameLst>
                                          <p:attrName>style.color</p:attrName>
                                        </p:attrNameLst>
                                      </p:cBhvr>
                                      <p:by>
                                        <p:hsl h="0" s="12549" l="25098"/>
                                      </p:by>
                                    </p:animClr>
                                    <p:animClr clrSpc="hsl" dir="cw">
                                      <p:cBhvr>
                                        <p:cTn id="14" dur="500" fill="hold"/>
                                        <p:tgtEl>
                                          <p:spTgt spid="432167"/>
                                        </p:tgtEl>
                                        <p:attrNameLst>
                                          <p:attrName>fillcolor</p:attrName>
                                        </p:attrNameLst>
                                      </p:cBhvr>
                                      <p:by>
                                        <p:hsl h="0" s="12549" l="25098"/>
                                      </p:by>
                                    </p:animClr>
                                    <p:animClr clrSpc="hsl" dir="cw">
                                      <p:cBhvr>
                                        <p:cTn id="15" dur="500" fill="hold"/>
                                        <p:tgtEl>
                                          <p:spTgt spid="432167"/>
                                        </p:tgtEl>
                                        <p:attrNameLst>
                                          <p:attrName>stroke.color</p:attrName>
                                        </p:attrNameLst>
                                      </p:cBhvr>
                                      <p:by>
                                        <p:hsl h="0" s="12549" l="25098"/>
                                      </p:by>
                                    </p:animClr>
                                    <p:set>
                                      <p:cBhvr>
                                        <p:cTn id="16" dur="500" fill="hold"/>
                                        <p:tgtEl>
                                          <p:spTgt spid="43216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9" presetClass="emph" presetSubtype="0" nodeType="clickEffect">
                                  <p:stCondLst>
                                    <p:cond delay="0"/>
                                  </p:stCondLst>
                                  <p:childTnLst>
                                    <p:set>
                                      <p:cBhvr rctx="PPT">
                                        <p:cTn id="20" dur="indefinite"/>
                                        <p:tgtEl>
                                          <p:spTgt spid="432166"/>
                                        </p:tgtEl>
                                        <p:attrNameLst>
                                          <p:attrName>style.opacity</p:attrName>
                                        </p:attrNameLst>
                                      </p:cBhvr>
                                      <p:to>
                                        <p:strVal val="0.5"/>
                                      </p:to>
                                    </p:set>
                                    <p:animEffect filter="image" prLst="opacity: 0.5">
                                      <p:cBhvr rctx="IE">
                                        <p:cTn id="21" dur="indefinite"/>
                                        <p:tgtEl>
                                          <p:spTgt spid="432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6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4400">
                <a:solidFill>
                  <a:schemeClr val="tx2"/>
                </a:solidFill>
              </a:rPr>
              <a:t>Stoichiometry Island Diagram</a:t>
            </a:r>
          </a:p>
        </p:txBody>
      </p:sp>
      <p:sp>
        <p:nvSpPr>
          <p:cNvPr id="65539" name="Oval 5"/>
          <p:cNvSpPr>
            <a:spLocks noChangeArrowheads="1"/>
          </p:cNvSpPr>
          <p:nvPr/>
        </p:nvSpPr>
        <p:spPr bwMode="auto">
          <a:xfrm>
            <a:off x="1219200" y="2209800"/>
            <a:ext cx="762000" cy="762000"/>
          </a:xfrm>
          <a:prstGeom prst="ellipse">
            <a:avLst/>
          </a:prstGeom>
          <a:solidFill>
            <a:srgbClr val="CCFFCC">
              <a:alpha val="50195"/>
            </a:srgbClr>
          </a:solidFill>
          <a:ln w="28575">
            <a:solidFill>
              <a:srgbClr val="CCFFCC"/>
            </a:solidFill>
            <a:round/>
            <a:headEnd/>
            <a:tailEnd/>
          </a:ln>
        </p:spPr>
        <p:txBody>
          <a:bodyPr wrap="none" anchor="ctr"/>
          <a:lstStyle/>
          <a:p>
            <a:pPr algn="ctr"/>
            <a:r>
              <a:rPr lang="en-US" b="1"/>
              <a:t>Mass</a:t>
            </a:r>
          </a:p>
        </p:txBody>
      </p:sp>
      <p:sp>
        <p:nvSpPr>
          <p:cNvPr id="65540" name="Oval 6"/>
          <p:cNvSpPr>
            <a:spLocks noChangeArrowheads="1"/>
          </p:cNvSpPr>
          <p:nvPr/>
        </p:nvSpPr>
        <p:spPr bwMode="auto">
          <a:xfrm>
            <a:off x="1143000" y="5181600"/>
            <a:ext cx="762000" cy="762000"/>
          </a:xfrm>
          <a:prstGeom prst="ellipse">
            <a:avLst/>
          </a:prstGeom>
          <a:solidFill>
            <a:srgbClr val="CCFFCC">
              <a:alpha val="50195"/>
            </a:srgbClr>
          </a:solidFill>
          <a:ln w="28575">
            <a:solidFill>
              <a:srgbClr val="CCFFCC"/>
            </a:solidFill>
            <a:round/>
            <a:headEnd/>
            <a:tailEnd/>
          </a:ln>
        </p:spPr>
        <p:txBody>
          <a:bodyPr wrap="none" anchor="ctr"/>
          <a:lstStyle/>
          <a:p>
            <a:pPr algn="ctr"/>
            <a:r>
              <a:rPr lang="en-US" sz="1200" b="1"/>
              <a:t>Particles</a:t>
            </a:r>
          </a:p>
        </p:txBody>
      </p:sp>
      <p:sp>
        <p:nvSpPr>
          <p:cNvPr id="65541" name="Oval 7"/>
          <p:cNvSpPr>
            <a:spLocks noChangeArrowheads="1"/>
          </p:cNvSpPr>
          <p:nvPr/>
        </p:nvSpPr>
        <p:spPr bwMode="auto">
          <a:xfrm>
            <a:off x="609600" y="3733800"/>
            <a:ext cx="762000" cy="762000"/>
          </a:xfrm>
          <a:prstGeom prst="ellipse">
            <a:avLst/>
          </a:prstGeom>
          <a:solidFill>
            <a:srgbClr val="CCFFCC">
              <a:alpha val="50195"/>
            </a:srgbClr>
          </a:solidFill>
          <a:ln w="28575">
            <a:solidFill>
              <a:srgbClr val="CCFFCC"/>
            </a:solidFill>
            <a:round/>
            <a:headEnd/>
            <a:tailEnd/>
          </a:ln>
        </p:spPr>
        <p:txBody>
          <a:bodyPr wrap="none" anchor="ctr"/>
          <a:lstStyle/>
          <a:p>
            <a:pPr algn="ctr"/>
            <a:r>
              <a:rPr lang="en-US" b="1"/>
              <a:t>Volume</a:t>
            </a:r>
          </a:p>
        </p:txBody>
      </p:sp>
      <p:sp>
        <p:nvSpPr>
          <p:cNvPr id="65542" name="Oval 8"/>
          <p:cNvSpPr>
            <a:spLocks noChangeArrowheads="1"/>
          </p:cNvSpPr>
          <p:nvPr/>
        </p:nvSpPr>
        <p:spPr bwMode="auto">
          <a:xfrm>
            <a:off x="3200400" y="3733800"/>
            <a:ext cx="762000" cy="762000"/>
          </a:xfrm>
          <a:prstGeom prst="ellipse">
            <a:avLst/>
          </a:prstGeom>
          <a:solidFill>
            <a:srgbClr val="CCFFCC">
              <a:alpha val="50195"/>
            </a:srgbClr>
          </a:solidFill>
          <a:ln w="28575">
            <a:solidFill>
              <a:srgbClr val="CCFFCC"/>
            </a:solidFill>
            <a:round/>
            <a:headEnd/>
            <a:tailEnd/>
          </a:ln>
        </p:spPr>
        <p:txBody>
          <a:bodyPr wrap="none" anchor="ctr"/>
          <a:lstStyle/>
          <a:p>
            <a:pPr algn="ctr"/>
            <a:r>
              <a:rPr lang="en-US" sz="1600" b="1"/>
              <a:t>Mole</a:t>
            </a:r>
          </a:p>
        </p:txBody>
      </p:sp>
      <p:sp>
        <p:nvSpPr>
          <p:cNvPr id="65543" name="Oval 9"/>
          <p:cNvSpPr>
            <a:spLocks noChangeArrowheads="1"/>
          </p:cNvSpPr>
          <p:nvPr/>
        </p:nvSpPr>
        <p:spPr bwMode="auto">
          <a:xfrm>
            <a:off x="5257800" y="3733800"/>
            <a:ext cx="762000" cy="762000"/>
          </a:xfrm>
          <a:prstGeom prst="ellipse">
            <a:avLst/>
          </a:prstGeom>
          <a:solidFill>
            <a:srgbClr val="3366FF">
              <a:alpha val="50195"/>
            </a:srgbClr>
          </a:solidFill>
          <a:ln w="28575">
            <a:solidFill>
              <a:srgbClr val="3366FF"/>
            </a:solidFill>
            <a:round/>
            <a:headEnd/>
            <a:tailEnd/>
          </a:ln>
        </p:spPr>
        <p:txBody>
          <a:bodyPr wrap="none" anchor="ctr"/>
          <a:lstStyle/>
          <a:p>
            <a:pPr algn="ctr"/>
            <a:r>
              <a:rPr lang="en-US" sz="1600" b="1"/>
              <a:t>Mole</a:t>
            </a:r>
          </a:p>
        </p:txBody>
      </p:sp>
      <p:sp>
        <p:nvSpPr>
          <p:cNvPr id="65544" name="Oval 10"/>
          <p:cNvSpPr>
            <a:spLocks noChangeArrowheads="1"/>
          </p:cNvSpPr>
          <p:nvPr/>
        </p:nvSpPr>
        <p:spPr bwMode="auto">
          <a:xfrm>
            <a:off x="7315200" y="2362200"/>
            <a:ext cx="762000" cy="762000"/>
          </a:xfrm>
          <a:prstGeom prst="ellipse">
            <a:avLst/>
          </a:prstGeom>
          <a:solidFill>
            <a:srgbClr val="3366FF">
              <a:alpha val="50195"/>
            </a:srgbClr>
          </a:solidFill>
          <a:ln w="28575">
            <a:solidFill>
              <a:srgbClr val="3366FF"/>
            </a:solidFill>
            <a:round/>
            <a:headEnd/>
            <a:tailEnd/>
          </a:ln>
        </p:spPr>
        <p:txBody>
          <a:bodyPr wrap="none" anchor="ctr"/>
          <a:lstStyle/>
          <a:p>
            <a:pPr algn="ctr"/>
            <a:r>
              <a:rPr lang="en-US" b="1"/>
              <a:t>Mass</a:t>
            </a:r>
          </a:p>
        </p:txBody>
      </p:sp>
      <p:sp>
        <p:nvSpPr>
          <p:cNvPr id="65545" name="Oval 11"/>
          <p:cNvSpPr>
            <a:spLocks noChangeArrowheads="1"/>
          </p:cNvSpPr>
          <p:nvPr/>
        </p:nvSpPr>
        <p:spPr bwMode="auto">
          <a:xfrm>
            <a:off x="7848600" y="3733800"/>
            <a:ext cx="762000" cy="762000"/>
          </a:xfrm>
          <a:prstGeom prst="ellipse">
            <a:avLst/>
          </a:prstGeom>
          <a:solidFill>
            <a:srgbClr val="3366FF">
              <a:alpha val="50195"/>
            </a:srgbClr>
          </a:solidFill>
          <a:ln w="28575">
            <a:solidFill>
              <a:srgbClr val="3366FF"/>
            </a:solidFill>
            <a:round/>
            <a:headEnd/>
            <a:tailEnd/>
          </a:ln>
        </p:spPr>
        <p:txBody>
          <a:bodyPr wrap="none" anchor="ctr"/>
          <a:lstStyle/>
          <a:p>
            <a:pPr algn="ctr"/>
            <a:r>
              <a:rPr lang="en-US" b="1"/>
              <a:t>Volume</a:t>
            </a:r>
          </a:p>
        </p:txBody>
      </p:sp>
      <p:sp>
        <p:nvSpPr>
          <p:cNvPr id="65546" name="Oval 12"/>
          <p:cNvSpPr>
            <a:spLocks noChangeArrowheads="1"/>
          </p:cNvSpPr>
          <p:nvPr/>
        </p:nvSpPr>
        <p:spPr bwMode="auto">
          <a:xfrm>
            <a:off x="7315200" y="5410200"/>
            <a:ext cx="762000" cy="762000"/>
          </a:xfrm>
          <a:prstGeom prst="ellipse">
            <a:avLst/>
          </a:prstGeom>
          <a:solidFill>
            <a:srgbClr val="3366FF">
              <a:alpha val="50195"/>
            </a:srgbClr>
          </a:solidFill>
          <a:ln w="28575">
            <a:solidFill>
              <a:srgbClr val="3366FF"/>
            </a:solidFill>
            <a:round/>
            <a:headEnd/>
            <a:tailEnd/>
          </a:ln>
        </p:spPr>
        <p:txBody>
          <a:bodyPr wrap="none" anchor="ctr"/>
          <a:lstStyle/>
          <a:p>
            <a:pPr algn="ctr"/>
            <a:r>
              <a:rPr lang="en-US" sz="1200" b="1"/>
              <a:t>Particles</a:t>
            </a:r>
          </a:p>
        </p:txBody>
      </p:sp>
      <p:sp>
        <p:nvSpPr>
          <p:cNvPr id="65547" name="Text Box 13"/>
          <p:cNvSpPr txBox="1">
            <a:spLocks noChangeArrowheads="1"/>
          </p:cNvSpPr>
          <p:nvPr/>
        </p:nvSpPr>
        <p:spPr bwMode="auto">
          <a:xfrm>
            <a:off x="2836863" y="1789113"/>
            <a:ext cx="3440112" cy="793750"/>
          </a:xfrm>
          <a:prstGeom prst="rect">
            <a:avLst/>
          </a:prstGeom>
          <a:noFill/>
          <a:ln w="9525">
            <a:noFill/>
            <a:miter lim="800000"/>
            <a:headEnd/>
            <a:tailEnd/>
          </a:ln>
        </p:spPr>
        <p:txBody>
          <a:bodyPr wrap="none">
            <a:spAutoFit/>
          </a:bodyPr>
          <a:lstStyle/>
          <a:p>
            <a:r>
              <a:rPr lang="en-US" sz="1800"/>
              <a:t>  </a:t>
            </a:r>
            <a:r>
              <a:rPr lang="en-US" sz="1600" b="1"/>
              <a:t>Known		        Unknown </a:t>
            </a:r>
          </a:p>
          <a:p>
            <a:endParaRPr lang="en-US" sz="1600" b="1"/>
          </a:p>
          <a:p>
            <a:r>
              <a:rPr lang="en-US" sz="1200"/>
              <a:t> Substance A	                                 Substance B</a:t>
            </a:r>
          </a:p>
        </p:txBody>
      </p:sp>
      <p:sp>
        <p:nvSpPr>
          <p:cNvPr id="65548" name="Text Box 14"/>
          <p:cNvSpPr txBox="1">
            <a:spLocks noChangeArrowheads="1"/>
          </p:cNvSpPr>
          <p:nvPr/>
        </p:nvSpPr>
        <p:spPr bwMode="auto">
          <a:xfrm>
            <a:off x="2819400" y="6172200"/>
            <a:ext cx="3168650" cy="366713"/>
          </a:xfrm>
          <a:prstGeom prst="rect">
            <a:avLst/>
          </a:prstGeom>
          <a:noFill/>
          <a:ln w="9525">
            <a:noFill/>
            <a:miter lim="800000"/>
            <a:headEnd/>
            <a:tailEnd/>
          </a:ln>
        </p:spPr>
        <p:txBody>
          <a:bodyPr wrap="none">
            <a:spAutoFit/>
          </a:bodyPr>
          <a:lstStyle/>
          <a:p>
            <a:r>
              <a:rPr lang="en-US" sz="1800"/>
              <a:t>Stoichiometry Island Diagram</a:t>
            </a:r>
          </a:p>
        </p:txBody>
      </p:sp>
      <p:sp>
        <p:nvSpPr>
          <p:cNvPr id="65549" name="Text Box 15"/>
          <p:cNvSpPr txBox="1">
            <a:spLocks noChangeArrowheads="1"/>
          </p:cNvSpPr>
          <p:nvPr/>
        </p:nvSpPr>
        <p:spPr bwMode="auto">
          <a:xfrm rot="2353693">
            <a:off x="1844675" y="3076575"/>
            <a:ext cx="1624013" cy="244475"/>
          </a:xfrm>
          <a:prstGeom prst="rect">
            <a:avLst/>
          </a:prstGeom>
          <a:noFill/>
          <a:ln w="9525">
            <a:noFill/>
            <a:miter lim="800000"/>
            <a:headEnd/>
            <a:tailEnd/>
          </a:ln>
        </p:spPr>
        <p:txBody>
          <a:bodyPr wrap="none">
            <a:spAutoFit/>
          </a:bodyPr>
          <a:lstStyle/>
          <a:p>
            <a:r>
              <a:rPr lang="en-US" sz="1000"/>
              <a:t>1 mole  =  molar mass (g)</a:t>
            </a:r>
          </a:p>
        </p:txBody>
      </p:sp>
      <p:sp>
        <p:nvSpPr>
          <p:cNvPr id="65550" name="Text Box 16"/>
          <p:cNvSpPr txBox="1">
            <a:spLocks noChangeArrowheads="1"/>
          </p:cNvSpPr>
          <p:nvPr/>
        </p:nvSpPr>
        <p:spPr bwMode="auto">
          <a:xfrm>
            <a:off x="4056063" y="3505200"/>
            <a:ext cx="1201737" cy="549275"/>
          </a:xfrm>
          <a:prstGeom prst="rect">
            <a:avLst/>
          </a:prstGeom>
          <a:noFill/>
          <a:ln w="9525">
            <a:noFill/>
            <a:miter lim="800000"/>
            <a:headEnd/>
            <a:tailEnd/>
          </a:ln>
        </p:spPr>
        <p:txBody>
          <a:bodyPr wrap="none">
            <a:spAutoFit/>
          </a:bodyPr>
          <a:lstStyle/>
          <a:p>
            <a:pPr algn="ctr"/>
            <a:r>
              <a:rPr lang="en-US" sz="1000"/>
              <a:t>Use coefficients</a:t>
            </a:r>
          </a:p>
          <a:p>
            <a:pPr algn="ctr"/>
            <a:r>
              <a:rPr lang="en-US" sz="1000"/>
              <a:t>from balanced</a:t>
            </a:r>
          </a:p>
          <a:p>
            <a:pPr algn="ctr"/>
            <a:r>
              <a:rPr lang="en-US" sz="1000"/>
              <a:t>chemical equation</a:t>
            </a:r>
          </a:p>
        </p:txBody>
      </p:sp>
      <p:sp>
        <p:nvSpPr>
          <p:cNvPr id="65551" name="Text Box 17"/>
          <p:cNvSpPr txBox="1">
            <a:spLocks noChangeArrowheads="1"/>
          </p:cNvSpPr>
          <p:nvPr/>
        </p:nvSpPr>
        <p:spPr bwMode="auto">
          <a:xfrm>
            <a:off x="1552575" y="3870325"/>
            <a:ext cx="1571625" cy="244475"/>
          </a:xfrm>
          <a:prstGeom prst="rect">
            <a:avLst/>
          </a:prstGeom>
          <a:noFill/>
          <a:ln w="9525">
            <a:noFill/>
            <a:miter lim="800000"/>
            <a:headEnd/>
            <a:tailEnd/>
          </a:ln>
        </p:spPr>
        <p:txBody>
          <a:bodyPr wrap="none">
            <a:spAutoFit/>
          </a:bodyPr>
          <a:lstStyle/>
          <a:p>
            <a:r>
              <a:rPr lang="en-US" sz="1000"/>
              <a:t>1 mole  =  22.4 L @ STP</a:t>
            </a:r>
          </a:p>
        </p:txBody>
      </p:sp>
      <p:sp>
        <p:nvSpPr>
          <p:cNvPr id="65552" name="Text Box 18"/>
          <p:cNvSpPr txBox="1">
            <a:spLocks noChangeArrowheads="1"/>
          </p:cNvSpPr>
          <p:nvPr/>
        </p:nvSpPr>
        <p:spPr bwMode="auto">
          <a:xfrm rot="-2336773">
            <a:off x="1828800" y="4892675"/>
            <a:ext cx="1797050" cy="365125"/>
          </a:xfrm>
          <a:prstGeom prst="rect">
            <a:avLst/>
          </a:prstGeom>
          <a:noFill/>
          <a:ln w="9525">
            <a:noFill/>
            <a:miter lim="800000"/>
            <a:headEnd/>
            <a:tailEnd/>
          </a:ln>
        </p:spPr>
        <p:txBody>
          <a:bodyPr wrap="none">
            <a:spAutoFit/>
          </a:bodyPr>
          <a:lstStyle/>
          <a:p>
            <a:pPr algn="ctr"/>
            <a:r>
              <a:rPr lang="en-US" sz="900"/>
              <a:t>1 mole  =  6.022 x 10</a:t>
            </a:r>
            <a:r>
              <a:rPr lang="en-US" sz="900" baseline="30000"/>
              <a:t>23</a:t>
            </a:r>
            <a:r>
              <a:rPr lang="en-US" sz="900"/>
              <a:t> particles</a:t>
            </a:r>
          </a:p>
          <a:p>
            <a:pPr algn="ctr"/>
            <a:r>
              <a:rPr lang="en-US" sz="900"/>
              <a:t>(atoms or molecules)</a:t>
            </a:r>
          </a:p>
        </p:txBody>
      </p:sp>
      <p:sp>
        <p:nvSpPr>
          <p:cNvPr id="65553" name="Line 19"/>
          <p:cNvSpPr>
            <a:spLocks noChangeShapeType="1"/>
          </p:cNvSpPr>
          <p:nvPr/>
        </p:nvSpPr>
        <p:spPr bwMode="auto">
          <a:xfrm>
            <a:off x="1981200" y="2819400"/>
            <a:ext cx="1219200" cy="990600"/>
          </a:xfrm>
          <a:prstGeom prst="line">
            <a:avLst/>
          </a:prstGeom>
          <a:noFill/>
          <a:ln w="9525">
            <a:solidFill>
              <a:schemeClr val="tx1"/>
            </a:solidFill>
            <a:round/>
            <a:headEnd type="triangle" w="med" len="med"/>
            <a:tailEnd type="triangle" w="med" len="med"/>
          </a:ln>
        </p:spPr>
        <p:txBody>
          <a:bodyPr/>
          <a:lstStyle/>
          <a:p>
            <a:endParaRPr lang="en-US"/>
          </a:p>
        </p:txBody>
      </p:sp>
      <p:sp>
        <p:nvSpPr>
          <p:cNvPr id="65554" name="Line 20"/>
          <p:cNvSpPr>
            <a:spLocks noChangeShapeType="1"/>
          </p:cNvSpPr>
          <p:nvPr/>
        </p:nvSpPr>
        <p:spPr bwMode="auto">
          <a:xfrm>
            <a:off x="1447800" y="4114800"/>
            <a:ext cx="1676400" cy="1588"/>
          </a:xfrm>
          <a:prstGeom prst="line">
            <a:avLst/>
          </a:prstGeom>
          <a:noFill/>
          <a:ln w="9525">
            <a:solidFill>
              <a:schemeClr val="tx1"/>
            </a:solidFill>
            <a:round/>
            <a:headEnd type="triangle" w="med" len="med"/>
            <a:tailEnd type="triangle" w="med" len="med"/>
          </a:ln>
        </p:spPr>
        <p:txBody>
          <a:bodyPr/>
          <a:lstStyle/>
          <a:p>
            <a:endParaRPr lang="en-US"/>
          </a:p>
        </p:txBody>
      </p:sp>
      <p:sp>
        <p:nvSpPr>
          <p:cNvPr id="65555" name="Line 21"/>
          <p:cNvSpPr>
            <a:spLocks noChangeShapeType="1"/>
          </p:cNvSpPr>
          <p:nvPr/>
        </p:nvSpPr>
        <p:spPr bwMode="auto">
          <a:xfrm flipH="1">
            <a:off x="6019800" y="2895600"/>
            <a:ext cx="1219200" cy="990600"/>
          </a:xfrm>
          <a:prstGeom prst="line">
            <a:avLst/>
          </a:prstGeom>
          <a:noFill/>
          <a:ln w="9525">
            <a:solidFill>
              <a:schemeClr val="tx1"/>
            </a:solidFill>
            <a:round/>
            <a:headEnd type="triangle" w="med" len="med"/>
            <a:tailEnd type="triangle" w="med" len="med"/>
          </a:ln>
        </p:spPr>
        <p:txBody>
          <a:bodyPr/>
          <a:lstStyle/>
          <a:p>
            <a:endParaRPr lang="en-US"/>
          </a:p>
        </p:txBody>
      </p:sp>
      <p:sp>
        <p:nvSpPr>
          <p:cNvPr id="65556" name="Line 22"/>
          <p:cNvSpPr>
            <a:spLocks noChangeShapeType="1"/>
          </p:cNvSpPr>
          <p:nvPr/>
        </p:nvSpPr>
        <p:spPr bwMode="auto">
          <a:xfrm flipH="1">
            <a:off x="1981200" y="4343400"/>
            <a:ext cx="1219200" cy="990600"/>
          </a:xfrm>
          <a:prstGeom prst="line">
            <a:avLst/>
          </a:prstGeom>
          <a:noFill/>
          <a:ln w="9525">
            <a:solidFill>
              <a:schemeClr val="tx1"/>
            </a:solidFill>
            <a:round/>
            <a:headEnd type="triangle" w="med" len="med"/>
            <a:tailEnd type="triangle" w="med" len="med"/>
          </a:ln>
        </p:spPr>
        <p:txBody>
          <a:bodyPr/>
          <a:lstStyle/>
          <a:p>
            <a:endParaRPr lang="en-US"/>
          </a:p>
        </p:txBody>
      </p:sp>
      <p:sp>
        <p:nvSpPr>
          <p:cNvPr id="65557" name="Line 23"/>
          <p:cNvSpPr>
            <a:spLocks noChangeShapeType="1"/>
          </p:cNvSpPr>
          <p:nvPr/>
        </p:nvSpPr>
        <p:spPr bwMode="auto">
          <a:xfrm>
            <a:off x="6019800" y="4495800"/>
            <a:ext cx="1219200" cy="990600"/>
          </a:xfrm>
          <a:prstGeom prst="line">
            <a:avLst/>
          </a:prstGeom>
          <a:noFill/>
          <a:ln w="9525">
            <a:solidFill>
              <a:schemeClr val="tx1"/>
            </a:solidFill>
            <a:round/>
            <a:headEnd type="triangle" w="med" len="med"/>
            <a:tailEnd type="triangle" w="med" len="med"/>
          </a:ln>
        </p:spPr>
        <p:txBody>
          <a:bodyPr/>
          <a:lstStyle/>
          <a:p>
            <a:endParaRPr lang="en-US"/>
          </a:p>
        </p:txBody>
      </p:sp>
      <p:sp>
        <p:nvSpPr>
          <p:cNvPr id="65558" name="Line 24"/>
          <p:cNvSpPr>
            <a:spLocks noChangeShapeType="1"/>
          </p:cNvSpPr>
          <p:nvPr/>
        </p:nvSpPr>
        <p:spPr bwMode="auto">
          <a:xfrm>
            <a:off x="4038600" y="4114800"/>
            <a:ext cx="1143000" cy="1588"/>
          </a:xfrm>
          <a:prstGeom prst="line">
            <a:avLst/>
          </a:prstGeom>
          <a:noFill/>
          <a:ln w="9525">
            <a:solidFill>
              <a:schemeClr val="tx1"/>
            </a:solidFill>
            <a:round/>
            <a:headEnd type="triangle" w="med" len="med"/>
            <a:tailEnd type="triangle" w="med" len="med"/>
          </a:ln>
        </p:spPr>
        <p:txBody>
          <a:bodyPr/>
          <a:lstStyle/>
          <a:p>
            <a:endParaRPr lang="en-US"/>
          </a:p>
        </p:txBody>
      </p:sp>
      <p:sp>
        <p:nvSpPr>
          <p:cNvPr id="65559" name="Line 25"/>
          <p:cNvSpPr>
            <a:spLocks noChangeShapeType="1"/>
          </p:cNvSpPr>
          <p:nvPr/>
        </p:nvSpPr>
        <p:spPr bwMode="auto">
          <a:xfrm>
            <a:off x="6096000" y="4114800"/>
            <a:ext cx="1676400" cy="1588"/>
          </a:xfrm>
          <a:prstGeom prst="line">
            <a:avLst/>
          </a:prstGeom>
          <a:noFill/>
          <a:ln w="9525">
            <a:solidFill>
              <a:schemeClr val="tx1"/>
            </a:solidFill>
            <a:round/>
            <a:headEnd type="triangle" w="med" len="med"/>
            <a:tailEnd type="triangle" w="med" len="med"/>
          </a:ln>
        </p:spPr>
        <p:txBody>
          <a:bodyPr/>
          <a:lstStyle/>
          <a:p>
            <a:endParaRPr lang="en-US"/>
          </a:p>
        </p:txBody>
      </p:sp>
      <p:sp>
        <p:nvSpPr>
          <p:cNvPr id="65560" name="Text Box 26"/>
          <p:cNvSpPr txBox="1">
            <a:spLocks noChangeArrowheads="1"/>
          </p:cNvSpPr>
          <p:nvPr/>
        </p:nvSpPr>
        <p:spPr bwMode="auto">
          <a:xfrm>
            <a:off x="6124575" y="3886200"/>
            <a:ext cx="1571625" cy="244475"/>
          </a:xfrm>
          <a:prstGeom prst="rect">
            <a:avLst/>
          </a:prstGeom>
          <a:noFill/>
          <a:ln w="9525">
            <a:noFill/>
            <a:miter lim="800000"/>
            <a:headEnd/>
            <a:tailEnd/>
          </a:ln>
        </p:spPr>
        <p:txBody>
          <a:bodyPr wrap="none">
            <a:spAutoFit/>
          </a:bodyPr>
          <a:lstStyle/>
          <a:p>
            <a:r>
              <a:rPr lang="en-US" sz="1000"/>
              <a:t>1 mole  =  22.4 L @ STP</a:t>
            </a:r>
          </a:p>
        </p:txBody>
      </p:sp>
      <p:sp>
        <p:nvSpPr>
          <p:cNvPr id="65561" name="Rectangle 27"/>
          <p:cNvSpPr>
            <a:spLocks noChangeArrowheads="1"/>
          </p:cNvSpPr>
          <p:nvPr/>
        </p:nvSpPr>
        <p:spPr bwMode="auto">
          <a:xfrm rot="2363930">
            <a:off x="5562600" y="5053013"/>
            <a:ext cx="1905000" cy="433387"/>
          </a:xfrm>
          <a:prstGeom prst="rect">
            <a:avLst/>
          </a:prstGeom>
          <a:noFill/>
          <a:ln w="9525">
            <a:noFill/>
            <a:miter lim="800000"/>
            <a:headEnd/>
            <a:tailEnd/>
          </a:ln>
        </p:spPr>
        <p:txBody>
          <a:bodyPr>
            <a:spAutoFit/>
          </a:bodyPr>
          <a:lstStyle/>
          <a:p>
            <a:pPr algn="ctr">
              <a:spcBef>
                <a:spcPct val="50000"/>
              </a:spcBef>
            </a:pPr>
            <a:r>
              <a:rPr lang="en-US" sz="900"/>
              <a:t>1 mole  =  6.022 x 10</a:t>
            </a:r>
            <a:r>
              <a:rPr lang="en-US" sz="900" baseline="30000"/>
              <a:t>23</a:t>
            </a:r>
            <a:r>
              <a:rPr lang="en-US" sz="900"/>
              <a:t> particles</a:t>
            </a:r>
          </a:p>
          <a:p>
            <a:pPr algn="ctr">
              <a:spcBef>
                <a:spcPct val="50000"/>
              </a:spcBef>
            </a:pPr>
            <a:r>
              <a:rPr lang="en-US" sz="900"/>
              <a:t>(atoms or molecules)</a:t>
            </a:r>
          </a:p>
        </p:txBody>
      </p:sp>
      <p:sp>
        <p:nvSpPr>
          <p:cNvPr id="65562" name="Rectangle 28"/>
          <p:cNvSpPr>
            <a:spLocks noChangeArrowheads="1"/>
          </p:cNvSpPr>
          <p:nvPr/>
        </p:nvSpPr>
        <p:spPr bwMode="auto">
          <a:xfrm rot="-2362659">
            <a:off x="5715000" y="3124200"/>
            <a:ext cx="1624013" cy="244475"/>
          </a:xfrm>
          <a:prstGeom prst="rect">
            <a:avLst/>
          </a:prstGeom>
          <a:noFill/>
          <a:ln w="9525">
            <a:noFill/>
            <a:miter lim="800000"/>
            <a:headEnd/>
            <a:tailEnd/>
          </a:ln>
        </p:spPr>
        <p:txBody>
          <a:bodyPr wrap="none">
            <a:spAutoFit/>
          </a:bodyPr>
          <a:lstStyle/>
          <a:p>
            <a:r>
              <a:rPr lang="en-US" sz="1000"/>
              <a:t>1 mole  =  molar mass (g)</a:t>
            </a:r>
          </a:p>
        </p:txBody>
      </p:sp>
      <p:sp>
        <p:nvSpPr>
          <p:cNvPr id="65563" name="AutoShape 29">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65564" name="Text Box 30"/>
          <p:cNvSpPr txBox="1">
            <a:spLocks noChangeArrowheads="1"/>
          </p:cNvSpPr>
          <p:nvPr/>
        </p:nvSpPr>
        <p:spPr bwMode="auto">
          <a:xfrm>
            <a:off x="688975" y="4191000"/>
            <a:ext cx="606425" cy="244475"/>
          </a:xfrm>
          <a:prstGeom prst="rect">
            <a:avLst/>
          </a:prstGeom>
          <a:noFill/>
          <a:ln w="9525">
            <a:noFill/>
            <a:miter lim="800000"/>
            <a:headEnd/>
            <a:tailEnd/>
          </a:ln>
        </p:spPr>
        <p:txBody>
          <a:bodyPr wrap="none">
            <a:spAutoFit/>
          </a:bodyPr>
          <a:lstStyle/>
          <a:p>
            <a:r>
              <a:rPr lang="en-US" sz="1000"/>
              <a:t>(gases)</a:t>
            </a:r>
          </a:p>
        </p:txBody>
      </p:sp>
      <p:sp>
        <p:nvSpPr>
          <p:cNvPr id="65565" name="Text Box 31"/>
          <p:cNvSpPr txBox="1">
            <a:spLocks noChangeArrowheads="1"/>
          </p:cNvSpPr>
          <p:nvPr/>
        </p:nvSpPr>
        <p:spPr bwMode="auto">
          <a:xfrm>
            <a:off x="7924800" y="4191000"/>
            <a:ext cx="606425" cy="244475"/>
          </a:xfrm>
          <a:prstGeom prst="rect">
            <a:avLst/>
          </a:prstGeom>
          <a:noFill/>
          <a:ln w="9525">
            <a:noFill/>
            <a:miter lim="800000"/>
            <a:headEnd/>
            <a:tailEnd/>
          </a:ln>
        </p:spPr>
        <p:txBody>
          <a:bodyPr wrap="none">
            <a:spAutoFit/>
          </a:bodyPr>
          <a:lstStyle/>
          <a:p>
            <a:r>
              <a:rPr lang="en-US" sz="1000"/>
              <a:t>(gases)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ChangeArrowheads="1"/>
          </p:cNvSpPr>
          <p:nvPr/>
        </p:nvSpPr>
        <p:spPr bwMode="auto">
          <a:xfrm>
            <a:off x="2133600" y="609600"/>
            <a:ext cx="7010400" cy="1143000"/>
          </a:xfrm>
          <a:prstGeom prst="rect">
            <a:avLst/>
          </a:prstGeom>
          <a:noFill/>
          <a:ln w="9525">
            <a:noFill/>
            <a:miter lim="800000"/>
            <a:headEnd/>
            <a:tailEnd/>
          </a:ln>
        </p:spPr>
        <p:txBody>
          <a:bodyPr anchor="ctr"/>
          <a:lstStyle/>
          <a:p>
            <a:pPr algn="ctr"/>
            <a:r>
              <a:rPr lang="en-US" sz="3600">
                <a:solidFill>
                  <a:schemeClr val="tx2"/>
                </a:solidFill>
              </a:rPr>
              <a:t>Stoichiometry Island Diagram</a:t>
            </a:r>
          </a:p>
        </p:txBody>
      </p:sp>
      <p:sp>
        <p:nvSpPr>
          <p:cNvPr id="66563" name="Oval 5"/>
          <p:cNvSpPr>
            <a:spLocks noChangeArrowheads="1"/>
          </p:cNvSpPr>
          <p:nvPr/>
        </p:nvSpPr>
        <p:spPr bwMode="auto">
          <a:xfrm>
            <a:off x="2971800" y="2590800"/>
            <a:ext cx="558800" cy="558800"/>
          </a:xfrm>
          <a:prstGeom prst="ellipse">
            <a:avLst/>
          </a:prstGeom>
          <a:solidFill>
            <a:srgbClr val="CCFFCC">
              <a:alpha val="50195"/>
            </a:srgbClr>
          </a:solidFill>
          <a:ln w="28575">
            <a:solidFill>
              <a:srgbClr val="CCFFCC"/>
            </a:solidFill>
            <a:round/>
            <a:headEnd/>
            <a:tailEnd/>
          </a:ln>
        </p:spPr>
        <p:txBody>
          <a:bodyPr wrap="none" anchor="ctr"/>
          <a:lstStyle/>
          <a:p>
            <a:pPr algn="ctr"/>
            <a:r>
              <a:rPr lang="en-US" sz="1000" b="1"/>
              <a:t>Mass</a:t>
            </a:r>
          </a:p>
        </p:txBody>
      </p:sp>
      <p:sp>
        <p:nvSpPr>
          <p:cNvPr id="66564" name="Oval 6"/>
          <p:cNvSpPr>
            <a:spLocks noChangeArrowheads="1"/>
          </p:cNvSpPr>
          <p:nvPr/>
        </p:nvSpPr>
        <p:spPr bwMode="auto">
          <a:xfrm>
            <a:off x="2971800" y="5029200"/>
            <a:ext cx="558800" cy="558800"/>
          </a:xfrm>
          <a:prstGeom prst="ellipse">
            <a:avLst/>
          </a:prstGeom>
          <a:solidFill>
            <a:srgbClr val="CCFFCC">
              <a:alpha val="50195"/>
            </a:srgbClr>
          </a:solidFill>
          <a:ln w="28575">
            <a:solidFill>
              <a:srgbClr val="CCFFCC"/>
            </a:solidFill>
            <a:round/>
            <a:headEnd/>
            <a:tailEnd/>
          </a:ln>
        </p:spPr>
        <p:txBody>
          <a:bodyPr wrap="none" anchor="ctr"/>
          <a:lstStyle/>
          <a:p>
            <a:pPr algn="ctr"/>
            <a:r>
              <a:rPr lang="en-US" sz="1000" b="1"/>
              <a:t>Particles</a:t>
            </a:r>
          </a:p>
        </p:txBody>
      </p:sp>
      <p:sp>
        <p:nvSpPr>
          <p:cNvPr id="66565" name="Oval 7"/>
          <p:cNvSpPr>
            <a:spLocks noChangeArrowheads="1"/>
          </p:cNvSpPr>
          <p:nvPr/>
        </p:nvSpPr>
        <p:spPr bwMode="auto">
          <a:xfrm>
            <a:off x="2514600" y="3810000"/>
            <a:ext cx="558800" cy="558800"/>
          </a:xfrm>
          <a:prstGeom prst="ellipse">
            <a:avLst/>
          </a:prstGeom>
          <a:solidFill>
            <a:srgbClr val="CCFFCC">
              <a:alpha val="50195"/>
            </a:srgbClr>
          </a:solidFill>
          <a:ln w="28575">
            <a:solidFill>
              <a:srgbClr val="CCFFCC"/>
            </a:solidFill>
            <a:round/>
            <a:headEnd/>
            <a:tailEnd/>
          </a:ln>
        </p:spPr>
        <p:txBody>
          <a:bodyPr wrap="none" anchor="ctr"/>
          <a:lstStyle/>
          <a:p>
            <a:pPr algn="ctr"/>
            <a:r>
              <a:rPr lang="en-US" sz="1000" b="1"/>
              <a:t>Volume</a:t>
            </a:r>
          </a:p>
        </p:txBody>
      </p:sp>
      <p:sp>
        <p:nvSpPr>
          <p:cNvPr id="66566" name="Oval 8"/>
          <p:cNvSpPr>
            <a:spLocks noChangeArrowheads="1"/>
          </p:cNvSpPr>
          <p:nvPr/>
        </p:nvSpPr>
        <p:spPr bwMode="auto">
          <a:xfrm>
            <a:off x="4343400" y="3810000"/>
            <a:ext cx="558800" cy="558800"/>
          </a:xfrm>
          <a:prstGeom prst="ellipse">
            <a:avLst/>
          </a:prstGeom>
          <a:solidFill>
            <a:srgbClr val="CCFFCC">
              <a:alpha val="50195"/>
            </a:srgbClr>
          </a:solidFill>
          <a:ln w="28575">
            <a:solidFill>
              <a:srgbClr val="CCFFCC"/>
            </a:solidFill>
            <a:round/>
            <a:headEnd/>
            <a:tailEnd/>
          </a:ln>
        </p:spPr>
        <p:txBody>
          <a:bodyPr wrap="none" anchor="ctr"/>
          <a:lstStyle/>
          <a:p>
            <a:pPr algn="ctr"/>
            <a:r>
              <a:rPr lang="en-US" sz="1000" b="1"/>
              <a:t>Mole</a:t>
            </a:r>
          </a:p>
        </p:txBody>
      </p:sp>
      <p:sp>
        <p:nvSpPr>
          <p:cNvPr id="66567" name="Oval 9"/>
          <p:cNvSpPr>
            <a:spLocks noChangeArrowheads="1"/>
          </p:cNvSpPr>
          <p:nvPr/>
        </p:nvSpPr>
        <p:spPr bwMode="auto">
          <a:xfrm>
            <a:off x="5867400" y="3810000"/>
            <a:ext cx="558800" cy="558800"/>
          </a:xfrm>
          <a:prstGeom prst="ellipse">
            <a:avLst/>
          </a:prstGeom>
          <a:solidFill>
            <a:srgbClr val="3366FF">
              <a:alpha val="50195"/>
            </a:srgbClr>
          </a:solidFill>
          <a:ln w="28575">
            <a:solidFill>
              <a:srgbClr val="3366FF"/>
            </a:solidFill>
            <a:round/>
            <a:headEnd/>
            <a:tailEnd/>
          </a:ln>
        </p:spPr>
        <p:txBody>
          <a:bodyPr wrap="none" anchor="ctr"/>
          <a:lstStyle/>
          <a:p>
            <a:pPr algn="ctr"/>
            <a:r>
              <a:rPr lang="en-US" sz="1000" b="1"/>
              <a:t>Mole</a:t>
            </a:r>
          </a:p>
        </p:txBody>
      </p:sp>
      <p:sp>
        <p:nvSpPr>
          <p:cNvPr id="66568" name="Oval 10"/>
          <p:cNvSpPr>
            <a:spLocks noChangeArrowheads="1"/>
          </p:cNvSpPr>
          <p:nvPr/>
        </p:nvSpPr>
        <p:spPr bwMode="auto">
          <a:xfrm>
            <a:off x="7467600" y="2819400"/>
            <a:ext cx="558800" cy="558800"/>
          </a:xfrm>
          <a:prstGeom prst="ellipse">
            <a:avLst/>
          </a:prstGeom>
          <a:solidFill>
            <a:srgbClr val="3366FF">
              <a:alpha val="50195"/>
            </a:srgbClr>
          </a:solidFill>
          <a:ln w="28575">
            <a:solidFill>
              <a:srgbClr val="3366FF"/>
            </a:solidFill>
            <a:round/>
            <a:headEnd/>
            <a:tailEnd/>
          </a:ln>
        </p:spPr>
        <p:txBody>
          <a:bodyPr wrap="none" anchor="ctr"/>
          <a:lstStyle/>
          <a:p>
            <a:pPr algn="ctr"/>
            <a:r>
              <a:rPr lang="en-US" sz="1000" b="1"/>
              <a:t>Mass</a:t>
            </a:r>
          </a:p>
        </p:txBody>
      </p:sp>
      <p:sp>
        <p:nvSpPr>
          <p:cNvPr id="66569" name="Text Box 11"/>
          <p:cNvSpPr txBox="1">
            <a:spLocks noChangeArrowheads="1"/>
          </p:cNvSpPr>
          <p:nvPr/>
        </p:nvSpPr>
        <p:spPr bwMode="auto">
          <a:xfrm>
            <a:off x="3286125" y="1789113"/>
            <a:ext cx="4021138" cy="611187"/>
          </a:xfrm>
          <a:prstGeom prst="rect">
            <a:avLst/>
          </a:prstGeom>
          <a:noFill/>
          <a:ln w="9525">
            <a:noFill/>
            <a:miter lim="800000"/>
            <a:headEnd/>
            <a:tailEnd/>
          </a:ln>
        </p:spPr>
        <p:txBody>
          <a:bodyPr wrap="none">
            <a:spAutoFit/>
          </a:bodyPr>
          <a:lstStyle/>
          <a:p>
            <a:r>
              <a:rPr lang="en-US" sz="1800"/>
              <a:t>   Known		               Unknown</a:t>
            </a:r>
          </a:p>
          <a:p>
            <a:r>
              <a:rPr lang="en-US" sz="1600"/>
              <a:t>Substance A	               Substance B</a:t>
            </a:r>
          </a:p>
        </p:txBody>
      </p:sp>
      <p:sp>
        <p:nvSpPr>
          <p:cNvPr id="66570" name="Text Box 12"/>
          <p:cNvSpPr txBox="1">
            <a:spLocks noChangeArrowheads="1"/>
          </p:cNvSpPr>
          <p:nvPr/>
        </p:nvSpPr>
        <p:spPr bwMode="auto">
          <a:xfrm>
            <a:off x="3835400" y="6172200"/>
            <a:ext cx="3168650" cy="366713"/>
          </a:xfrm>
          <a:prstGeom prst="rect">
            <a:avLst/>
          </a:prstGeom>
          <a:noFill/>
          <a:ln w="9525">
            <a:noFill/>
            <a:miter lim="800000"/>
            <a:headEnd/>
            <a:tailEnd/>
          </a:ln>
        </p:spPr>
        <p:txBody>
          <a:bodyPr wrap="none">
            <a:spAutoFit/>
          </a:bodyPr>
          <a:lstStyle/>
          <a:p>
            <a:r>
              <a:rPr lang="en-US" sz="1800"/>
              <a:t>Stoichiometry Island Diagram</a:t>
            </a:r>
          </a:p>
        </p:txBody>
      </p:sp>
      <p:sp>
        <p:nvSpPr>
          <p:cNvPr id="66571" name="Line 13"/>
          <p:cNvSpPr>
            <a:spLocks noChangeShapeType="1"/>
          </p:cNvSpPr>
          <p:nvPr/>
        </p:nvSpPr>
        <p:spPr bwMode="auto">
          <a:xfrm>
            <a:off x="3540125" y="2951163"/>
            <a:ext cx="895350" cy="727075"/>
          </a:xfrm>
          <a:prstGeom prst="line">
            <a:avLst/>
          </a:prstGeom>
          <a:noFill/>
          <a:ln w="9525">
            <a:solidFill>
              <a:schemeClr val="tx1"/>
            </a:solidFill>
            <a:round/>
            <a:headEnd type="triangle" w="med" len="med"/>
            <a:tailEnd type="triangle" w="med" len="med"/>
          </a:ln>
        </p:spPr>
        <p:txBody>
          <a:bodyPr/>
          <a:lstStyle/>
          <a:p>
            <a:endParaRPr lang="en-US"/>
          </a:p>
        </p:txBody>
      </p:sp>
      <p:sp>
        <p:nvSpPr>
          <p:cNvPr id="66572" name="Line 14"/>
          <p:cNvSpPr>
            <a:spLocks noChangeShapeType="1"/>
          </p:cNvSpPr>
          <p:nvPr/>
        </p:nvSpPr>
        <p:spPr bwMode="auto">
          <a:xfrm flipV="1">
            <a:off x="3176588" y="4113213"/>
            <a:ext cx="1012825" cy="3175"/>
          </a:xfrm>
          <a:prstGeom prst="line">
            <a:avLst/>
          </a:prstGeom>
          <a:noFill/>
          <a:ln w="9525">
            <a:solidFill>
              <a:schemeClr val="tx1"/>
            </a:solidFill>
            <a:round/>
            <a:headEnd type="triangle" w="med" len="med"/>
            <a:tailEnd type="triangle" w="med" len="med"/>
          </a:ln>
        </p:spPr>
        <p:txBody>
          <a:bodyPr/>
          <a:lstStyle/>
          <a:p>
            <a:endParaRPr lang="en-US"/>
          </a:p>
        </p:txBody>
      </p:sp>
      <p:sp>
        <p:nvSpPr>
          <p:cNvPr id="66573" name="Line 15"/>
          <p:cNvSpPr>
            <a:spLocks noChangeShapeType="1"/>
          </p:cNvSpPr>
          <p:nvPr/>
        </p:nvSpPr>
        <p:spPr bwMode="auto">
          <a:xfrm flipH="1">
            <a:off x="6477000" y="3200400"/>
            <a:ext cx="895350" cy="727075"/>
          </a:xfrm>
          <a:prstGeom prst="line">
            <a:avLst/>
          </a:prstGeom>
          <a:noFill/>
          <a:ln w="9525">
            <a:solidFill>
              <a:schemeClr val="tx1"/>
            </a:solidFill>
            <a:round/>
            <a:headEnd type="triangle" w="med" len="med"/>
            <a:tailEnd type="triangle" w="med" len="med"/>
          </a:ln>
        </p:spPr>
        <p:txBody>
          <a:bodyPr/>
          <a:lstStyle/>
          <a:p>
            <a:endParaRPr lang="en-US"/>
          </a:p>
        </p:txBody>
      </p:sp>
      <p:sp>
        <p:nvSpPr>
          <p:cNvPr id="66574" name="Line 16"/>
          <p:cNvSpPr>
            <a:spLocks noChangeShapeType="1"/>
          </p:cNvSpPr>
          <p:nvPr/>
        </p:nvSpPr>
        <p:spPr bwMode="auto">
          <a:xfrm flipH="1">
            <a:off x="3540125" y="4475163"/>
            <a:ext cx="895350" cy="727075"/>
          </a:xfrm>
          <a:prstGeom prst="line">
            <a:avLst/>
          </a:prstGeom>
          <a:noFill/>
          <a:ln w="9525">
            <a:solidFill>
              <a:schemeClr val="tx1"/>
            </a:solidFill>
            <a:round/>
            <a:headEnd type="triangle" w="med" len="med"/>
            <a:tailEnd type="triangle" w="med" len="med"/>
          </a:ln>
        </p:spPr>
        <p:txBody>
          <a:bodyPr/>
          <a:lstStyle/>
          <a:p>
            <a:endParaRPr lang="en-US"/>
          </a:p>
        </p:txBody>
      </p:sp>
      <p:sp>
        <p:nvSpPr>
          <p:cNvPr id="66575" name="Line 17"/>
          <p:cNvSpPr>
            <a:spLocks noChangeShapeType="1"/>
          </p:cNvSpPr>
          <p:nvPr/>
        </p:nvSpPr>
        <p:spPr bwMode="auto">
          <a:xfrm>
            <a:off x="6629400" y="4343400"/>
            <a:ext cx="895350" cy="727075"/>
          </a:xfrm>
          <a:prstGeom prst="line">
            <a:avLst/>
          </a:prstGeom>
          <a:noFill/>
          <a:ln w="9525">
            <a:solidFill>
              <a:schemeClr val="tx1"/>
            </a:solidFill>
            <a:round/>
            <a:headEnd type="triangle" w="med" len="med"/>
            <a:tailEnd type="triangle" w="med" len="med"/>
          </a:ln>
        </p:spPr>
        <p:txBody>
          <a:bodyPr/>
          <a:lstStyle/>
          <a:p>
            <a:endParaRPr lang="en-US"/>
          </a:p>
        </p:txBody>
      </p:sp>
      <p:sp>
        <p:nvSpPr>
          <p:cNvPr id="66576" name="Line 18"/>
          <p:cNvSpPr>
            <a:spLocks noChangeShapeType="1"/>
          </p:cNvSpPr>
          <p:nvPr/>
        </p:nvSpPr>
        <p:spPr bwMode="auto">
          <a:xfrm flipV="1">
            <a:off x="5029200" y="4114800"/>
            <a:ext cx="692150" cy="3175"/>
          </a:xfrm>
          <a:prstGeom prst="line">
            <a:avLst/>
          </a:prstGeom>
          <a:noFill/>
          <a:ln w="9525">
            <a:solidFill>
              <a:schemeClr val="tx1"/>
            </a:solidFill>
            <a:round/>
            <a:headEnd type="triangle" w="med" len="med"/>
            <a:tailEnd type="triangle" w="med" len="med"/>
          </a:ln>
        </p:spPr>
        <p:txBody>
          <a:bodyPr/>
          <a:lstStyle/>
          <a:p>
            <a:endParaRPr lang="en-US"/>
          </a:p>
        </p:txBody>
      </p:sp>
      <p:sp>
        <p:nvSpPr>
          <p:cNvPr id="66577" name="Line 19"/>
          <p:cNvSpPr>
            <a:spLocks noChangeShapeType="1"/>
          </p:cNvSpPr>
          <p:nvPr/>
        </p:nvSpPr>
        <p:spPr bwMode="auto">
          <a:xfrm flipV="1">
            <a:off x="6553200" y="4114800"/>
            <a:ext cx="1012825" cy="3175"/>
          </a:xfrm>
          <a:prstGeom prst="line">
            <a:avLst/>
          </a:prstGeom>
          <a:noFill/>
          <a:ln w="9525">
            <a:solidFill>
              <a:schemeClr val="tx1"/>
            </a:solidFill>
            <a:round/>
            <a:headEnd type="triangle" w="med" len="med"/>
            <a:tailEnd type="triangle" w="med" len="med"/>
          </a:ln>
        </p:spPr>
        <p:txBody>
          <a:bodyPr/>
          <a:lstStyle/>
          <a:p>
            <a:endParaRPr lang="en-US"/>
          </a:p>
        </p:txBody>
      </p:sp>
      <p:sp>
        <p:nvSpPr>
          <p:cNvPr id="66578" name="Oval 20"/>
          <p:cNvSpPr>
            <a:spLocks noChangeArrowheads="1"/>
          </p:cNvSpPr>
          <p:nvPr/>
        </p:nvSpPr>
        <p:spPr bwMode="auto">
          <a:xfrm>
            <a:off x="7848600" y="3810000"/>
            <a:ext cx="558800" cy="558800"/>
          </a:xfrm>
          <a:prstGeom prst="ellipse">
            <a:avLst/>
          </a:prstGeom>
          <a:solidFill>
            <a:srgbClr val="3366FF">
              <a:alpha val="50195"/>
            </a:srgbClr>
          </a:solidFill>
          <a:ln w="28575">
            <a:solidFill>
              <a:srgbClr val="3366FF"/>
            </a:solidFill>
            <a:round/>
            <a:headEnd/>
            <a:tailEnd/>
          </a:ln>
        </p:spPr>
        <p:txBody>
          <a:bodyPr wrap="none" anchor="ctr"/>
          <a:lstStyle/>
          <a:p>
            <a:pPr algn="ctr"/>
            <a:r>
              <a:rPr lang="en-US" sz="1000" b="1"/>
              <a:t>Volume</a:t>
            </a:r>
          </a:p>
        </p:txBody>
      </p:sp>
      <p:sp>
        <p:nvSpPr>
          <p:cNvPr id="66579" name="Oval 21"/>
          <p:cNvSpPr>
            <a:spLocks noChangeArrowheads="1"/>
          </p:cNvSpPr>
          <p:nvPr/>
        </p:nvSpPr>
        <p:spPr bwMode="auto">
          <a:xfrm>
            <a:off x="7620000" y="4800600"/>
            <a:ext cx="558800" cy="558800"/>
          </a:xfrm>
          <a:prstGeom prst="ellipse">
            <a:avLst/>
          </a:prstGeom>
          <a:solidFill>
            <a:srgbClr val="3366FF">
              <a:alpha val="50195"/>
            </a:srgbClr>
          </a:solidFill>
          <a:ln w="28575">
            <a:solidFill>
              <a:srgbClr val="3366FF"/>
            </a:solidFill>
            <a:round/>
            <a:headEnd/>
            <a:tailEnd/>
          </a:ln>
        </p:spPr>
        <p:txBody>
          <a:bodyPr wrap="none" anchor="ctr"/>
          <a:lstStyle/>
          <a:p>
            <a:pPr algn="ctr"/>
            <a:r>
              <a:rPr lang="en-US" sz="1000" b="1"/>
              <a:t>Particles</a:t>
            </a:r>
          </a:p>
        </p:txBody>
      </p:sp>
      <p:sp>
        <p:nvSpPr>
          <p:cNvPr id="66580" name="Rectangle 22"/>
          <p:cNvSpPr>
            <a:spLocks noChangeArrowheads="1"/>
          </p:cNvSpPr>
          <p:nvPr/>
        </p:nvSpPr>
        <p:spPr bwMode="auto">
          <a:xfrm>
            <a:off x="381000" y="457200"/>
            <a:ext cx="1828800" cy="6172200"/>
          </a:xfrm>
          <a:prstGeom prst="rect">
            <a:avLst/>
          </a:prstGeom>
          <a:solidFill>
            <a:srgbClr val="E6DDD8">
              <a:alpha val="50195"/>
            </a:srgbClr>
          </a:solidFill>
          <a:ln w="9525">
            <a:solidFill>
              <a:schemeClr val="tx1"/>
            </a:solidFill>
            <a:miter lim="800000"/>
            <a:headEnd/>
            <a:tailEnd/>
          </a:ln>
        </p:spPr>
        <p:txBody>
          <a:bodyPr wrap="none" anchor="ctr"/>
          <a:lstStyle/>
          <a:p>
            <a:endParaRPr lang="en-US"/>
          </a:p>
        </p:txBody>
      </p:sp>
      <p:sp>
        <p:nvSpPr>
          <p:cNvPr id="66581" name="Text Box 23"/>
          <p:cNvSpPr txBox="1">
            <a:spLocks noChangeArrowheads="1"/>
          </p:cNvSpPr>
          <p:nvPr/>
        </p:nvSpPr>
        <p:spPr bwMode="auto">
          <a:xfrm>
            <a:off x="1695450" y="2362200"/>
            <a:ext cx="438150" cy="457200"/>
          </a:xfrm>
          <a:prstGeom prst="rect">
            <a:avLst/>
          </a:prstGeom>
          <a:noFill/>
          <a:ln w="9525">
            <a:noFill/>
            <a:miter lim="800000"/>
            <a:headEnd/>
            <a:tailEnd/>
          </a:ln>
        </p:spPr>
        <p:txBody>
          <a:bodyPr wrap="none">
            <a:spAutoFit/>
          </a:bodyPr>
          <a:lstStyle/>
          <a:p>
            <a:r>
              <a:rPr lang="en-US" sz="2400"/>
              <a:t>M</a:t>
            </a:r>
          </a:p>
        </p:txBody>
      </p:sp>
      <p:sp>
        <p:nvSpPr>
          <p:cNvPr id="66582" name="Text Box 24"/>
          <p:cNvSpPr txBox="1">
            <a:spLocks noChangeArrowheads="1"/>
          </p:cNvSpPr>
          <p:nvPr/>
        </p:nvSpPr>
        <p:spPr bwMode="auto">
          <a:xfrm>
            <a:off x="1600200" y="3886200"/>
            <a:ext cx="387350" cy="457200"/>
          </a:xfrm>
          <a:prstGeom prst="rect">
            <a:avLst/>
          </a:prstGeom>
          <a:noFill/>
          <a:ln w="9525">
            <a:noFill/>
            <a:miter lim="800000"/>
            <a:headEnd/>
            <a:tailEnd/>
          </a:ln>
        </p:spPr>
        <p:txBody>
          <a:bodyPr wrap="none">
            <a:spAutoFit/>
          </a:bodyPr>
          <a:lstStyle/>
          <a:p>
            <a:r>
              <a:rPr lang="en-US" sz="2400"/>
              <a:t>V</a:t>
            </a:r>
          </a:p>
        </p:txBody>
      </p:sp>
      <p:sp>
        <p:nvSpPr>
          <p:cNvPr id="66583" name="Text Box 25"/>
          <p:cNvSpPr txBox="1">
            <a:spLocks noChangeArrowheads="1"/>
          </p:cNvSpPr>
          <p:nvPr/>
        </p:nvSpPr>
        <p:spPr bwMode="auto">
          <a:xfrm>
            <a:off x="1746250" y="5367338"/>
            <a:ext cx="387350" cy="457200"/>
          </a:xfrm>
          <a:prstGeom prst="rect">
            <a:avLst/>
          </a:prstGeom>
          <a:noFill/>
          <a:ln w="9525">
            <a:noFill/>
            <a:miter lim="800000"/>
            <a:headEnd/>
            <a:tailEnd/>
          </a:ln>
        </p:spPr>
        <p:txBody>
          <a:bodyPr wrap="none">
            <a:spAutoFit/>
          </a:bodyPr>
          <a:lstStyle/>
          <a:p>
            <a:r>
              <a:rPr lang="en-US" sz="2400"/>
              <a:t>P</a:t>
            </a:r>
          </a:p>
        </p:txBody>
      </p:sp>
      <p:pic>
        <p:nvPicPr>
          <p:cNvPr id="66584" name="Picture 26"/>
          <p:cNvPicPr>
            <a:picLocks noChangeAspect="1" noChangeArrowheads="1"/>
          </p:cNvPicPr>
          <p:nvPr/>
        </p:nvPicPr>
        <p:blipFill>
          <a:blip r:embed="rId3" cstate="print"/>
          <a:srcRect/>
          <a:stretch>
            <a:fillRect/>
          </a:stretch>
        </p:blipFill>
        <p:spPr bwMode="auto">
          <a:xfrm>
            <a:off x="609600" y="1814513"/>
            <a:ext cx="1066800" cy="998537"/>
          </a:xfrm>
          <a:prstGeom prst="rect">
            <a:avLst/>
          </a:prstGeom>
          <a:noFill/>
          <a:ln w="9525">
            <a:noFill/>
            <a:miter lim="800000"/>
            <a:headEnd/>
            <a:tailEnd/>
          </a:ln>
        </p:spPr>
      </p:pic>
      <p:pic>
        <p:nvPicPr>
          <p:cNvPr id="66585" name="Picture 27"/>
          <p:cNvPicPr>
            <a:picLocks noChangeAspect="1" noChangeArrowheads="1"/>
          </p:cNvPicPr>
          <p:nvPr/>
        </p:nvPicPr>
        <p:blipFill>
          <a:blip r:embed="rId4" cstate="print"/>
          <a:srcRect/>
          <a:stretch>
            <a:fillRect/>
          </a:stretch>
        </p:blipFill>
        <p:spPr bwMode="auto">
          <a:xfrm>
            <a:off x="609600" y="3429000"/>
            <a:ext cx="1066800" cy="688975"/>
          </a:xfrm>
          <a:prstGeom prst="rect">
            <a:avLst/>
          </a:prstGeom>
          <a:noFill/>
          <a:ln w="9525">
            <a:noFill/>
            <a:miter lim="800000"/>
            <a:headEnd/>
            <a:tailEnd/>
          </a:ln>
        </p:spPr>
      </p:pic>
      <p:pic>
        <p:nvPicPr>
          <p:cNvPr id="66586" name="Picture 28"/>
          <p:cNvPicPr>
            <a:picLocks noChangeAspect="1" noChangeArrowheads="1"/>
          </p:cNvPicPr>
          <p:nvPr/>
        </p:nvPicPr>
        <p:blipFill>
          <a:blip r:embed="rId5" cstate="print"/>
          <a:srcRect/>
          <a:stretch>
            <a:fillRect/>
          </a:stretch>
        </p:blipFill>
        <p:spPr bwMode="auto">
          <a:xfrm>
            <a:off x="533400" y="5181600"/>
            <a:ext cx="1219200" cy="682625"/>
          </a:xfrm>
          <a:prstGeom prst="rect">
            <a:avLst/>
          </a:prstGeom>
          <a:noFill/>
          <a:ln w="9525">
            <a:noFill/>
            <a:miter lim="800000"/>
            <a:headEnd/>
            <a:tailEnd/>
          </a:ln>
        </p:spPr>
      </p:pic>
      <p:sp>
        <p:nvSpPr>
          <p:cNvPr id="66587" name="Text Box 29"/>
          <p:cNvSpPr txBox="1">
            <a:spLocks noChangeArrowheads="1"/>
          </p:cNvSpPr>
          <p:nvPr/>
        </p:nvSpPr>
        <p:spPr bwMode="auto">
          <a:xfrm>
            <a:off x="538163" y="2765425"/>
            <a:ext cx="1214437" cy="274638"/>
          </a:xfrm>
          <a:prstGeom prst="rect">
            <a:avLst/>
          </a:prstGeom>
          <a:noFill/>
          <a:ln w="9525">
            <a:noFill/>
            <a:miter lim="800000"/>
            <a:headEnd/>
            <a:tailEnd/>
          </a:ln>
        </p:spPr>
        <p:txBody>
          <a:bodyPr wrap="none">
            <a:spAutoFit/>
          </a:bodyPr>
          <a:lstStyle/>
          <a:p>
            <a:r>
              <a:rPr lang="en-US" sz="1200"/>
              <a:t>Mass Mountain</a:t>
            </a:r>
          </a:p>
        </p:txBody>
      </p:sp>
      <p:sp>
        <p:nvSpPr>
          <p:cNvPr id="66588" name="Text Box 30"/>
          <p:cNvSpPr txBox="1">
            <a:spLocks noChangeArrowheads="1"/>
          </p:cNvSpPr>
          <p:nvPr/>
        </p:nvSpPr>
        <p:spPr bwMode="auto">
          <a:xfrm>
            <a:off x="573088" y="4148138"/>
            <a:ext cx="1027112" cy="274637"/>
          </a:xfrm>
          <a:prstGeom prst="rect">
            <a:avLst/>
          </a:prstGeom>
          <a:noFill/>
          <a:ln w="9525">
            <a:noFill/>
            <a:miter lim="800000"/>
            <a:headEnd/>
            <a:tailEnd/>
          </a:ln>
        </p:spPr>
        <p:txBody>
          <a:bodyPr wrap="none">
            <a:spAutoFit/>
          </a:bodyPr>
          <a:lstStyle/>
          <a:p>
            <a:r>
              <a:rPr lang="en-US" sz="1200"/>
              <a:t>Liter Lagoon</a:t>
            </a:r>
          </a:p>
        </p:txBody>
      </p:sp>
      <p:sp>
        <p:nvSpPr>
          <p:cNvPr id="66589" name="Text Box 31"/>
          <p:cNvSpPr txBox="1">
            <a:spLocks noChangeArrowheads="1"/>
          </p:cNvSpPr>
          <p:nvPr/>
        </p:nvSpPr>
        <p:spPr bwMode="auto">
          <a:xfrm>
            <a:off x="639763" y="5867400"/>
            <a:ext cx="1112837" cy="274638"/>
          </a:xfrm>
          <a:prstGeom prst="rect">
            <a:avLst/>
          </a:prstGeom>
          <a:noFill/>
          <a:ln w="9525">
            <a:noFill/>
            <a:miter lim="800000"/>
            <a:headEnd/>
            <a:tailEnd/>
          </a:ln>
        </p:spPr>
        <p:txBody>
          <a:bodyPr wrap="none">
            <a:spAutoFit/>
          </a:bodyPr>
          <a:lstStyle/>
          <a:p>
            <a:r>
              <a:rPr lang="en-US" sz="1200"/>
              <a:t>Particle Place</a:t>
            </a:r>
          </a:p>
        </p:txBody>
      </p:sp>
      <p:sp>
        <p:nvSpPr>
          <p:cNvPr id="66590" name="Line 32"/>
          <p:cNvSpPr>
            <a:spLocks noChangeShapeType="1"/>
          </p:cNvSpPr>
          <p:nvPr/>
        </p:nvSpPr>
        <p:spPr bwMode="auto">
          <a:xfrm>
            <a:off x="533400" y="1066800"/>
            <a:ext cx="1524000" cy="0"/>
          </a:xfrm>
          <a:prstGeom prst="line">
            <a:avLst/>
          </a:prstGeom>
          <a:noFill/>
          <a:ln w="38100">
            <a:solidFill>
              <a:schemeClr val="tx1"/>
            </a:solidFill>
            <a:round/>
            <a:headEnd type="oval" w="med" len="med"/>
            <a:tailEnd type="oval" w="med" len="med"/>
          </a:ln>
        </p:spPr>
        <p:txBody>
          <a:bodyPr/>
          <a:lstStyle/>
          <a:p>
            <a:endParaRPr lang="en-US"/>
          </a:p>
        </p:txBody>
      </p:sp>
      <p:sp>
        <p:nvSpPr>
          <p:cNvPr id="66591" name="Line 33"/>
          <p:cNvSpPr>
            <a:spLocks noChangeShapeType="1"/>
          </p:cNvSpPr>
          <p:nvPr/>
        </p:nvSpPr>
        <p:spPr bwMode="auto">
          <a:xfrm flipV="1">
            <a:off x="1447800" y="838200"/>
            <a:ext cx="381000" cy="228600"/>
          </a:xfrm>
          <a:prstGeom prst="line">
            <a:avLst/>
          </a:prstGeom>
          <a:noFill/>
          <a:ln w="38100">
            <a:solidFill>
              <a:schemeClr val="tx1"/>
            </a:solidFill>
            <a:round/>
            <a:headEnd/>
            <a:tailEnd type="oval" w="med" len="med"/>
          </a:ln>
        </p:spPr>
        <p:txBody>
          <a:bodyPr/>
          <a:lstStyle/>
          <a:p>
            <a:endParaRPr lang="en-US"/>
          </a:p>
        </p:txBody>
      </p:sp>
      <p:sp>
        <p:nvSpPr>
          <p:cNvPr id="66592" name="Line 34"/>
          <p:cNvSpPr>
            <a:spLocks noChangeShapeType="1"/>
          </p:cNvSpPr>
          <p:nvPr/>
        </p:nvSpPr>
        <p:spPr bwMode="auto">
          <a:xfrm>
            <a:off x="1447800" y="1066800"/>
            <a:ext cx="381000" cy="228600"/>
          </a:xfrm>
          <a:prstGeom prst="line">
            <a:avLst/>
          </a:prstGeom>
          <a:noFill/>
          <a:ln w="38100">
            <a:solidFill>
              <a:schemeClr val="tx1"/>
            </a:solidFill>
            <a:round/>
            <a:headEnd/>
            <a:tailEnd type="oval" w="med" len="med"/>
          </a:ln>
        </p:spPr>
        <p:txBody>
          <a:bodyPr/>
          <a:lstStyle/>
          <a:p>
            <a:endParaRPr lang="en-US"/>
          </a:p>
        </p:txBody>
      </p:sp>
      <p:sp>
        <p:nvSpPr>
          <p:cNvPr id="66593" name="Line 35"/>
          <p:cNvSpPr>
            <a:spLocks noChangeShapeType="1"/>
          </p:cNvSpPr>
          <p:nvPr/>
        </p:nvSpPr>
        <p:spPr bwMode="auto">
          <a:xfrm>
            <a:off x="762000" y="838200"/>
            <a:ext cx="381000" cy="228600"/>
          </a:xfrm>
          <a:prstGeom prst="line">
            <a:avLst/>
          </a:prstGeom>
          <a:noFill/>
          <a:ln w="38100">
            <a:solidFill>
              <a:schemeClr val="tx1"/>
            </a:solidFill>
            <a:round/>
            <a:headEnd type="oval" w="med" len="med"/>
            <a:tailEnd/>
          </a:ln>
        </p:spPr>
        <p:txBody>
          <a:bodyPr/>
          <a:lstStyle/>
          <a:p>
            <a:endParaRPr lang="en-US"/>
          </a:p>
        </p:txBody>
      </p:sp>
      <p:sp>
        <p:nvSpPr>
          <p:cNvPr id="66594" name="Line 36"/>
          <p:cNvSpPr>
            <a:spLocks noChangeShapeType="1"/>
          </p:cNvSpPr>
          <p:nvPr/>
        </p:nvSpPr>
        <p:spPr bwMode="auto">
          <a:xfrm flipV="1">
            <a:off x="762000" y="1066800"/>
            <a:ext cx="381000" cy="228600"/>
          </a:xfrm>
          <a:prstGeom prst="line">
            <a:avLst/>
          </a:prstGeom>
          <a:noFill/>
          <a:ln w="38100">
            <a:solidFill>
              <a:schemeClr val="tx1"/>
            </a:solidFill>
            <a:round/>
            <a:headEnd type="oval" w="med" len="med"/>
            <a:tailEnd/>
          </a:ln>
        </p:spPr>
        <p:txBody>
          <a:bodyPr/>
          <a:lstStyle/>
          <a:p>
            <a:endParaRPr lang="en-US"/>
          </a:p>
        </p:txBody>
      </p:sp>
      <p:sp>
        <p:nvSpPr>
          <p:cNvPr id="66595" name="AutoShape 37">
            <a:hlinkClick r:id="rId6" action="ppaction://hlinksldjump" highlightClick="1"/>
          </p:cNvPr>
          <p:cNvSpPr>
            <a:spLocks noChangeArrowheads="1"/>
          </p:cNvSpPr>
          <p:nvPr/>
        </p:nvSpPr>
        <p:spPr bwMode="auto">
          <a:xfrm>
            <a:off x="0" y="6500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smtClean="0"/>
              <a:t>Some common collections and the numbers of items in them.</a:t>
            </a:r>
          </a:p>
        </p:txBody>
      </p:sp>
      <p:pic>
        <p:nvPicPr>
          <p:cNvPr id="5124" name="Picture 4" descr="a dozen eggs"/>
          <p:cNvPicPr>
            <a:picLocks noChangeAspect="1" noChangeArrowheads="1"/>
          </p:cNvPicPr>
          <p:nvPr/>
        </p:nvPicPr>
        <p:blipFill>
          <a:blip r:embed="rId3" cstate="print">
            <a:lum bright="2000" contrast="12000"/>
          </a:blip>
          <a:srcRect t="12529" r="72357" b="58412"/>
          <a:stretch>
            <a:fillRect/>
          </a:stretch>
        </p:blipFill>
        <p:spPr bwMode="auto">
          <a:xfrm>
            <a:off x="1219200" y="2519363"/>
            <a:ext cx="1900238" cy="1441450"/>
          </a:xfrm>
          <a:prstGeom prst="rect">
            <a:avLst/>
          </a:prstGeom>
          <a:noFill/>
          <a:ln w="9525">
            <a:noFill/>
            <a:miter lim="800000"/>
            <a:headEnd/>
            <a:tailEnd/>
          </a:ln>
        </p:spPr>
      </p:pic>
      <p:pic>
        <p:nvPicPr>
          <p:cNvPr id="5125" name="Picture 5" descr="a case of pop"/>
          <p:cNvPicPr>
            <a:picLocks noChangeAspect="1" noChangeArrowheads="1"/>
          </p:cNvPicPr>
          <p:nvPr/>
        </p:nvPicPr>
        <p:blipFill>
          <a:blip r:embed="rId3" cstate="print">
            <a:lum bright="2000" contrast="12000"/>
          </a:blip>
          <a:srcRect l="28790" t="12529" r="33504" b="49059"/>
          <a:stretch>
            <a:fillRect/>
          </a:stretch>
        </p:blipFill>
        <p:spPr bwMode="auto">
          <a:xfrm>
            <a:off x="3198813" y="2513013"/>
            <a:ext cx="2590800" cy="1905000"/>
          </a:xfrm>
          <a:prstGeom prst="rect">
            <a:avLst/>
          </a:prstGeom>
          <a:noFill/>
          <a:ln w="9525">
            <a:noFill/>
            <a:miter lim="800000"/>
            <a:headEnd/>
            <a:tailEnd/>
          </a:ln>
        </p:spPr>
      </p:pic>
      <p:pic>
        <p:nvPicPr>
          <p:cNvPr id="5126" name="Picture 6" descr="a gross of pencils"/>
          <p:cNvPicPr>
            <a:picLocks noChangeAspect="1" noChangeArrowheads="1"/>
          </p:cNvPicPr>
          <p:nvPr/>
        </p:nvPicPr>
        <p:blipFill>
          <a:blip r:embed="rId3" cstate="print">
            <a:lum bright="2000" contrast="12000"/>
          </a:blip>
          <a:srcRect l="63185" b="55235"/>
          <a:stretch>
            <a:fillRect/>
          </a:stretch>
        </p:blipFill>
        <p:spPr bwMode="auto">
          <a:xfrm>
            <a:off x="5562600" y="1890713"/>
            <a:ext cx="2530475" cy="2220912"/>
          </a:xfrm>
          <a:prstGeom prst="rect">
            <a:avLst/>
          </a:prstGeom>
          <a:noFill/>
          <a:ln w="9525">
            <a:noFill/>
            <a:miter lim="800000"/>
            <a:headEnd/>
            <a:tailEnd/>
          </a:ln>
        </p:spPr>
      </p:pic>
      <p:pic>
        <p:nvPicPr>
          <p:cNvPr id="5127" name="Picture 7" descr="a ream of paper"/>
          <p:cNvPicPr>
            <a:picLocks noChangeAspect="1" noChangeArrowheads="1"/>
          </p:cNvPicPr>
          <p:nvPr/>
        </p:nvPicPr>
        <p:blipFill>
          <a:blip r:embed="rId3" cstate="print">
            <a:lum bright="2000" contrast="12000"/>
          </a:blip>
          <a:srcRect t="43236" r="58981" b="13765"/>
          <a:stretch>
            <a:fillRect/>
          </a:stretch>
        </p:blipFill>
        <p:spPr bwMode="auto">
          <a:xfrm>
            <a:off x="1219200" y="4035425"/>
            <a:ext cx="2819400" cy="2133600"/>
          </a:xfrm>
          <a:prstGeom prst="rect">
            <a:avLst/>
          </a:prstGeom>
          <a:noFill/>
          <a:ln w="9525">
            <a:noFill/>
            <a:miter lim="800000"/>
            <a:headEnd/>
            <a:tailEnd/>
          </a:ln>
        </p:spPr>
      </p:pic>
      <p:sp>
        <p:nvSpPr>
          <p:cNvPr id="13319" name="Rectangle 8"/>
          <p:cNvSpPr>
            <a:spLocks noChangeArrowheads="1"/>
          </p:cNvSpPr>
          <p:nvPr/>
        </p:nvSpPr>
        <p:spPr bwMode="auto">
          <a:xfrm>
            <a:off x="3886200" y="5486400"/>
            <a:ext cx="228600" cy="304800"/>
          </a:xfrm>
          <a:prstGeom prst="rect">
            <a:avLst/>
          </a:prstGeom>
          <a:solidFill>
            <a:schemeClr val="bg1"/>
          </a:solidFill>
          <a:ln w="9525">
            <a:noFill/>
            <a:miter lim="800000"/>
            <a:headEnd/>
            <a:tailEnd/>
          </a:ln>
        </p:spPr>
        <p:txBody>
          <a:bodyPr wrap="none" anchor="ctr"/>
          <a:lstStyle/>
          <a:p>
            <a:endParaRPr lang="en-US"/>
          </a:p>
        </p:txBody>
      </p:sp>
      <p:pic>
        <p:nvPicPr>
          <p:cNvPr id="5129" name="Picture 9" descr="1 mole of sulfur atoms"/>
          <p:cNvPicPr>
            <a:picLocks noChangeAspect="1" noChangeArrowheads="1"/>
          </p:cNvPicPr>
          <p:nvPr/>
        </p:nvPicPr>
        <p:blipFill>
          <a:blip r:embed="rId3" cstate="print">
            <a:lum bright="2000" contrast="12000"/>
          </a:blip>
          <a:srcRect l="38853" t="44824"/>
          <a:stretch>
            <a:fillRect/>
          </a:stretch>
        </p:blipFill>
        <p:spPr bwMode="auto">
          <a:xfrm>
            <a:off x="3889375" y="4114800"/>
            <a:ext cx="4203700" cy="2736850"/>
          </a:xfrm>
          <a:prstGeom prst="rect">
            <a:avLst/>
          </a:prstGeom>
          <a:noFill/>
          <a:ln w="9525">
            <a:noFill/>
            <a:miter lim="800000"/>
            <a:headEnd/>
            <a:tailEnd/>
          </a:ln>
        </p:spPr>
      </p:pic>
      <p:sp>
        <p:nvSpPr>
          <p:cNvPr id="13321" name="AutoShape 10">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13322" name="Rectangle 11"/>
          <p:cNvSpPr>
            <a:spLocks noChangeArrowheads="1"/>
          </p:cNvSpPr>
          <p:nvPr/>
        </p:nvSpPr>
        <p:spPr bwMode="auto">
          <a:xfrm>
            <a:off x="76200" y="6567488"/>
            <a:ext cx="2166938" cy="214312"/>
          </a:xfrm>
          <a:prstGeom prst="rect">
            <a:avLst/>
          </a:prstGeom>
          <a:noFill/>
          <a:ln w="9525">
            <a:noFill/>
            <a:miter lim="800000"/>
            <a:headEnd/>
            <a:tailEnd/>
          </a:ln>
        </p:spPr>
        <p:txBody>
          <a:bodyPr wrap="none">
            <a:spAutoFit/>
          </a:bodyPr>
          <a:lstStyle/>
          <a:p>
            <a:r>
              <a:rPr lang="en-US" sz="800"/>
              <a:t>Timberlake, </a:t>
            </a:r>
            <a:r>
              <a:rPr lang="en-US" sz="800" u="sng"/>
              <a:t>Chemistry </a:t>
            </a:r>
            <a:r>
              <a:rPr lang="en-US" sz="800"/>
              <a:t>7</a:t>
            </a:r>
            <a:r>
              <a:rPr lang="en-US" sz="800" baseline="30000"/>
              <a:t>th</a:t>
            </a:r>
            <a:r>
              <a:rPr lang="en-US" sz="800"/>
              <a:t> Edition, page 179</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ipe(up)">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dissolve">
                                      <p:cBhvr>
                                        <p:cTn id="12" dur="500"/>
                                        <p:tgtEl>
                                          <p:spTgt spid="51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dissolve">
                                      <p:cBhvr>
                                        <p:cTn id="17" dur="500"/>
                                        <p:tgtEl>
                                          <p:spTgt spid="512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512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129"/>
                                        </p:tgtEl>
                                        <p:attrNameLst>
                                          <p:attrName>style.visibility</p:attrName>
                                        </p:attrNameLst>
                                      </p:cBhvr>
                                      <p:to>
                                        <p:strVal val="visible"/>
                                      </p:to>
                                    </p:set>
                                    <p:animEffect transition="in" filter="dissolve">
                                      <p:cBhvr>
                                        <p:cTn id="26"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304800"/>
            <a:ext cx="7772400" cy="1143000"/>
          </a:xfrm>
        </p:spPr>
        <p:txBody>
          <a:bodyPr/>
          <a:lstStyle/>
          <a:p>
            <a:pPr eaLnBrk="1" hangingPunct="1"/>
            <a:r>
              <a:rPr lang="en-US" sz="3600" smtClean="0"/>
              <a:t>Mass, Volume, Mole Relationship</a:t>
            </a:r>
          </a:p>
        </p:txBody>
      </p:sp>
      <p:pic>
        <p:nvPicPr>
          <p:cNvPr id="67587" name="Picture 4" descr="Mole, Volume, Particle, Mass Relationship"/>
          <p:cNvPicPr>
            <a:picLocks noChangeAspect="1" noChangeArrowheads="1"/>
          </p:cNvPicPr>
          <p:nvPr/>
        </p:nvPicPr>
        <p:blipFill>
          <a:blip r:embed="rId3" cstate="print">
            <a:lum bright="2000" contrast="12000"/>
          </a:blip>
          <a:srcRect t="3398" r="4059" b="7918"/>
          <a:stretch>
            <a:fillRect/>
          </a:stretch>
        </p:blipFill>
        <p:spPr bwMode="auto">
          <a:xfrm>
            <a:off x="1295400" y="1403350"/>
            <a:ext cx="6248400" cy="5302250"/>
          </a:xfrm>
          <a:prstGeom prst="rect">
            <a:avLst/>
          </a:prstGeom>
          <a:noFill/>
          <a:ln w="9525">
            <a:noFill/>
            <a:miter lim="800000"/>
            <a:headEnd/>
            <a:tailEnd/>
          </a:ln>
        </p:spPr>
      </p:pic>
      <p:sp>
        <p:nvSpPr>
          <p:cNvPr id="67588" name="AutoShape 5">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solidFill>
                  <a:schemeClr val="bg1"/>
                </a:solidFill>
              </a:rPr>
              <a:t>Mole Calculations</a:t>
            </a:r>
          </a:p>
        </p:txBody>
      </p:sp>
      <p:sp>
        <p:nvSpPr>
          <p:cNvPr id="68611" name="AutoShape 5">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Text Box 2"/>
          <p:cNvSpPr txBox="1">
            <a:spLocks noChangeArrowheads="1"/>
          </p:cNvSpPr>
          <p:nvPr/>
        </p:nvSpPr>
        <p:spPr bwMode="auto">
          <a:xfrm>
            <a:off x="6789738" y="5018088"/>
            <a:ext cx="354012" cy="457200"/>
          </a:xfrm>
          <a:prstGeom prst="rect">
            <a:avLst/>
          </a:prstGeom>
          <a:noFill/>
          <a:ln w="9525">
            <a:noFill/>
            <a:miter lim="800000"/>
            <a:headEnd/>
            <a:tailEnd/>
          </a:ln>
        </p:spPr>
        <p:txBody>
          <a:bodyPr wrap="none">
            <a:spAutoFit/>
          </a:bodyPr>
          <a:lstStyle/>
          <a:p>
            <a:r>
              <a:rPr lang="en-US" sz="2400"/>
              <a:t>?</a:t>
            </a:r>
          </a:p>
        </p:txBody>
      </p:sp>
      <p:sp>
        <p:nvSpPr>
          <p:cNvPr id="69635" name="Oval 3"/>
          <p:cNvSpPr>
            <a:spLocks noChangeArrowheads="1"/>
          </p:cNvSpPr>
          <p:nvPr/>
        </p:nvSpPr>
        <p:spPr bwMode="auto">
          <a:xfrm>
            <a:off x="228600" y="2133600"/>
            <a:ext cx="2514600" cy="2514600"/>
          </a:xfrm>
          <a:prstGeom prst="ellipse">
            <a:avLst/>
          </a:prstGeom>
          <a:noFill/>
          <a:ln w="9525">
            <a:solidFill>
              <a:schemeClr val="tx1"/>
            </a:solidFill>
            <a:round/>
            <a:headEnd/>
            <a:tailEnd/>
          </a:ln>
        </p:spPr>
        <p:txBody>
          <a:bodyPr wrap="none" anchor="ctr"/>
          <a:lstStyle/>
          <a:p>
            <a:endParaRPr lang="en-US"/>
          </a:p>
        </p:txBody>
      </p:sp>
      <p:sp>
        <p:nvSpPr>
          <p:cNvPr id="69636" name="Oval 4"/>
          <p:cNvSpPr>
            <a:spLocks noChangeArrowheads="1"/>
          </p:cNvSpPr>
          <p:nvPr/>
        </p:nvSpPr>
        <p:spPr bwMode="auto">
          <a:xfrm>
            <a:off x="1277938" y="4205288"/>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69637" name="Oval 5"/>
          <p:cNvSpPr>
            <a:spLocks noChangeArrowheads="1"/>
          </p:cNvSpPr>
          <p:nvPr/>
        </p:nvSpPr>
        <p:spPr bwMode="auto">
          <a:xfrm>
            <a:off x="1573213" y="2276475"/>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69638" name="Oval 6"/>
          <p:cNvSpPr>
            <a:spLocks noChangeArrowheads="1"/>
          </p:cNvSpPr>
          <p:nvPr/>
        </p:nvSpPr>
        <p:spPr bwMode="auto">
          <a:xfrm>
            <a:off x="693738" y="2571750"/>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69639" name="Oval 7"/>
          <p:cNvSpPr>
            <a:spLocks noChangeArrowheads="1"/>
          </p:cNvSpPr>
          <p:nvPr/>
        </p:nvSpPr>
        <p:spPr bwMode="auto">
          <a:xfrm>
            <a:off x="471488" y="3325813"/>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69640" name="Oval 8"/>
          <p:cNvSpPr>
            <a:spLocks noChangeArrowheads="1"/>
          </p:cNvSpPr>
          <p:nvPr/>
        </p:nvSpPr>
        <p:spPr bwMode="auto">
          <a:xfrm>
            <a:off x="2022475" y="2851150"/>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69641" name="Oval 9"/>
          <p:cNvSpPr>
            <a:spLocks noChangeArrowheads="1"/>
          </p:cNvSpPr>
          <p:nvPr/>
        </p:nvSpPr>
        <p:spPr bwMode="auto">
          <a:xfrm>
            <a:off x="758825" y="3792538"/>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69642" name="Oval 10"/>
          <p:cNvSpPr>
            <a:spLocks noChangeArrowheads="1"/>
          </p:cNvSpPr>
          <p:nvPr/>
        </p:nvSpPr>
        <p:spPr bwMode="auto">
          <a:xfrm>
            <a:off x="2203450" y="3514725"/>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69643" name="Oval 11"/>
          <p:cNvSpPr>
            <a:spLocks noChangeArrowheads="1"/>
          </p:cNvSpPr>
          <p:nvPr/>
        </p:nvSpPr>
        <p:spPr bwMode="auto">
          <a:xfrm>
            <a:off x="1189038" y="2895600"/>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69644" name="Oval 12"/>
          <p:cNvSpPr>
            <a:spLocks noChangeArrowheads="1"/>
          </p:cNvSpPr>
          <p:nvPr/>
        </p:nvSpPr>
        <p:spPr bwMode="auto">
          <a:xfrm>
            <a:off x="1890713" y="3990975"/>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69645" name="Oval 13"/>
          <p:cNvSpPr>
            <a:spLocks noChangeArrowheads="1"/>
          </p:cNvSpPr>
          <p:nvPr/>
        </p:nvSpPr>
        <p:spPr bwMode="auto">
          <a:xfrm>
            <a:off x="1449388" y="3470275"/>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485390" name="Oval 14"/>
          <p:cNvSpPr>
            <a:spLocks noChangeAspect="1" noChangeArrowheads="1"/>
          </p:cNvSpPr>
          <p:nvPr/>
        </p:nvSpPr>
        <p:spPr bwMode="auto">
          <a:xfrm>
            <a:off x="1277938" y="4203700"/>
            <a:ext cx="311150" cy="311150"/>
          </a:xfrm>
          <a:prstGeom prst="ellipse">
            <a:avLst/>
          </a:prstGeom>
          <a:gradFill rotWithShape="1">
            <a:gsLst>
              <a:gs pos="0">
                <a:srgbClr val="C0C0C0"/>
              </a:gs>
              <a:gs pos="100000">
                <a:srgbClr val="595959"/>
              </a:gs>
            </a:gsLst>
            <a:path path="shape">
              <a:fillToRect l="50000" t="50000" r="50000" b="50000"/>
            </a:path>
          </a:gradFill>
          <a:ln w="9525">
            <a:solidFill>
              <a:schemeClr val="tx1"/>
            </a:solidFill>
            <a:round/>
            <a:headEnd/>
            <a:tailEnd/>
          </a:ln>
        </p:spPr>
        <p:txBody>
          <a:bodyPr wrap="none" anchor="ctr"/>
          <a:lstStyle/>
          <a:p>
            <a:endParaRPr lang="en-US"/>
          </a:p>
        </p:txBody>
      </p:sp>
      <p:sp>
        <p:nvSpPr>
          <p:cNvPr id="485391" name="Oval 15"/>
          <p:cNvSpPr>
            <a:spLocks noChangeAspect="1" noChangeArrowheads="1"/>
          </p:cNvSpPr>
          <p:nvPr/>
        </p:nvSpPr>
        <p:spPr bwMode="auto">
          <a:xfrm>
            <a:off x="693738" y="2570163"/>
            <a:ext cx="311150" cy="311150"/>
          </a:xfrm>
          <a:prstGeom prst="ellipse">
            <a:avLst/>
          </a:prstGeom>
          <a:gradFill rotWithShape="1">
            <a:gsLst>
              <a:gs pos="0">
                <a:srgbClr val="C0C0C0"/>
              </a:gs>
              <a:gs pos="100000">
                <a:srgbClr val="595959"/>
              </a:gs>
            </a:gsLst>
            <a:path path="shape">
              <a:fillToRect l="50000" t="50000" r="50000" b="50000"/>
            </a:path>
          </a:gradFill>
          <a:ln w="9525">
            <a:solidFill>
              <a:schemeClr val="tx1"/>
            </a:solidFill>
            <a:round/>
            <a:headEnd/>
            <a:tailEnd/>
          </a:ln>
        </p:spPr>
        <p:txBody>
          <a:bodyPr wrap="none" anchor="ctr"/>
          <a:lstStyle/>
          <a:p>
            <a:endParaRPr lang="en-US"/>
          </a:p>
        </p:txBody>
      </p:sp>
      <p:sp>
        <p:nvSpPr>
          <p:cNvPr id="485392" name="Oval 16"/>
          <p:cNvSpPr>
            <a:spLocks noChangeAspect="1" noChangeArrowheads="1"/>
          </p:cNvSpPr>
          <p:nvPr/>
        </p:nvSpPr>
        <p:spPr bwMode="auto">
          <a:xfrm>
            <a:off x="2022475" y="2849563"/>
            <a:ext cx="311150" cy="311150"/>
          </a:xfrm>
          <a:prstGeom prst="ellipse">
            <a:avLst/>
          </a:prstGeom>
          <a:gradFill rotWithShape="1">
            <a:gsLst>
              <a:gs pos="0">
                <a:srgbClr val="C0C0C0"/>
              </a:gs>
              <a:gs pos="100000">
                <a:srgbClr val="595959"/>
              </a:gs>
            </a:gsLst>
            <a:path path="shape">
              <a:fillToRect l="50000" t="50000" r="50000" b="50000"/>
            </a:path>
          </a:gradFill>
          <a:ln w="9525">
            <a:solidFill>
              <a:schemeClr val="tx1"/>
            </a:solidFill>
            <a:round/>
            <a:headEnd/>
            <a:tailEnd/>
          </a:ln>
        </p:spPr>
        <p:txBody>
          <a:bodyPr wrap="none" anchor="ctr"/>
          <a:lstStyle/>
          <a:p>
            <a:endParaRPr lang="en-US"/>
          </a:p>
        </p:txBody>
      </p:sp>
      <p:sp>
        <p:nvSpPr>
          <p:cNvPr id="485393" name="Oval 17"/>
          <p:cNvSpPr>
            <a:spLocks noChangeAspect="1" noChangeArrowheads="1"/>
          </p:cNvSpPr>
          <p:nvPr/>
        </p:nvSpPr>
        <p:spPr bwMode="auto">
          <a:xfrm>
            <a:off x="1189038" y="2894013"/>
            <a:ext cx="311150" cy="311150"/>
          </a:xfrm>
          <a:prstGeom prst="ellipse">
            <a:avLst/>
          </a:prstGeom>
          <a:gradFill rotWithShape="1">
            <a:gsLst>
              <a:gs pos="0">
                <a:srgbClr val="C0C0C0"/>
              </a:gs>
              <a:gs pos="100000">
                <a:srgbClr val="595959"/>
              </a:gs>
            </a:gsLst>
            <a:path path="shape">
              <a:fillToRect l="50000" t="50000" r="50000" b="50000"/>
            </a:path>
          </a:gradFill>
          <a:ln w="9525">
            <a:solidFill>
              <a:schemeClr val="tx1"/>
            </a:solidFill>
            <a:round/>
            <a:headEnd/>
            <a:tailEnd/>
          </a:ln>
        </p:spPr>
        <p:txBody>
          <a:bodyPr wrap="none" anchor="ctr"/>
          <a:lstStyle/>
          <a:p>
            <a:endParaRPr lang="en-US"/>
          </a:p>
        </p:txBody>
      </p:sp>
      <p:sp>
        <p:nvSpPr>
          <p:cNvPr id="485394" name="Oval 18"/>
          <p:cNvSpPr>
            <a:spLocks noChangeAspect="1" noChangeArrowheads="1"/>
          </p:cNvSpPr>
          <p:nvPr/>
        </p:nvSpPr>
        <p:spPr bwMode="auto">
          <a:xfrm>
            <a:off x="1890713" y="3989388"/>
            <a:ext cx="311150" cy="311150"/>
          </a:xfrm>
          <a:prstGeom prst="ellipse">
            <a:avLst/>
          </a:prstGeom>
          <a:gradFill rotWithShape="1">
            <a:gsLst>
              <a:gs pos="0">
                <a:srgbClr val="C0C0C0"/>
              </a:gs>
              <a:gs pos="100000">
                <a:srgbClr val="595959"/>
              </a:gs>
            </a:gsLst>
            <a:path path="shape">
              <a:fillToRect l="50000" t="50000" r="50000" b="50000"/>
            </a:path>
          </a:gradFill>
          <a:ln w="9525">
            <a:solidFill>
              <a:schemeClr val="tx1"/>
            </a:solidFill>
            <a:round/>
            <a:headEnd/>
            <a:tailEnd/>
          </a:ln>
        </p:spPr>
        <p:txBody>
          <a:bodyPr wrap="none" anchor="ctr"/>
          <a:lstStyle/>
          <a:p>
            <a:endParaRPr lang="en-US"/>
          </a:p>
        </p:txBody>
      </p:sp>
      <p:sp>
        <p:nvSpPr>
          <p:cNvPr id="69651" name="Oval 19"/>
          <p:cNvSpPr>
            <a:spLocks noChangeArrowheads="1"/>
          </p:cNvSpPr>
          <p:nvPr/>
        </p:nvSpPr>
        <p:spPr bwMode="auto">
          <a:xfrm>
            <a:off x="3200400" y="2057400"/>
            <a:ext cx="2514600" cy="2514600"/>
          </a:xfrm>
          <a:prstGeom prst="ellipse">
            <a:avLst/>
          </a:prstGeom>
          <a:noFill/>
          <a:ln w="9525">
            <a:solidFill>
              <a:schemeClr val="tx1"/>
            </a:solidFill>
            <a:round/>
            <a:headEnd/>
            <a:tailEnd/>
          </a:ln>
        </p:spPr>
        <p:txBody>
          <a:bodyPr wrap="none" anchor="ctr"/>
          <a:lstStyle/>
          <a:p>
            <a:endParaRPr lang="en-US"/>
          </a:p>
        </p:txBody>
      </p:sp>
      <p:sp>
        <p:nvSpPr>
          <p:cNvPr id="69652" name="Oval 20"/>
          <p:cNvSpPr>
            <a:spLocks noChangeAspect="1" noChangeArrowheads="1"/>
          </p:cNvSpPr>
          <p:nvPr/>
        </p:nvSpPr>
        <p:spPr bwMode="auto">
          <a:xfrm>
            <a:off x="4502150" y="3836988"/>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69653" name="Oval 21"/>
          <p:cNvSpPr>
            <a:spLocks noChangeAspect="1" noChangeArrowheads="1"/>
          </p:cNvSpPr>
          <p:nvPr/>
        </p:nvSpPr>
        <p:spPr bwMode="auto">
          <a:xfrm>
            <a:off x="3313113" y="3290888"/>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69654" name="Oval 22"/>
          <p:cNvSpPr>
            <a:spLocks noChangeAspect="1" noChangeArrowheads="1"/>
          </p:cNvSpPr>
          <p:nvPr/>
        </p:nvSpPr>
        <p:spPr bwMode="auto">
          <a:xfrm>
            <a:off x="3276600" y="2922588"/>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69655" name="Oval 23"/>
          <p:cNvSpPr>
            <a:spLocks noChangeAspect="1" noChangeArrowheads="1"/>
          </p:cNvSpPr>
          <p:nvPr/>
        </p:nvSpPr>
        <p:spPr bwMode="auto">
          <a:xfrm>
            <a:off x="4244975" y="2376488"/>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69656" name="Oval 24"/>
          <p:cNvSpPr>
            <a:spLocks noChangeAspect="1" noChangeArrowheads="1"/>
          </p:cNvSpPr>
          <p:nvPr/>
        </p:nvSpPr>
        <p:spPr bwMode="auto">
          <a:xfrm>
            <a:off x="3859213" y="2178050"/>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69657" name="Oval 25"/>
          <p:cNvSpPr>
            <a:spLocks noChangeAspect="1" noChangeArrowheads="1"/>
          </p:cNvSpPr>
          <p:nvPr/>
        </p:nvSpPr>
        <p:spPr bwMode="auto">
          <a:xfrm>
            <a:off x="4011613" y="3354388"/>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69658" name="Oval 26"/>
          <p:cNvSpPr>
            <a:spLocks noChangeAspect="1" noChangeArrowheads="1"/>
          </p:cNvSpPr>
          <p:nvPr/>
        </p:nvSpPr>
        <p:spPr bwMode="auto">
          <a:xfrm>
            <a:off x="4846638" y="3613150"/>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69659" name="Oval 27"/>
          <p:cNvSpPr>
            <a:spLocks noChangeAspect="1" noChangeArrowheads="1"/>
          </p:cNvSpPr>
          <p:nvPr/>
        </p:nvSpPr>
        <p:spPr bwMode="auto">
          <a:xfrm>
            <a:off x="3832225" y="3694113"/>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69660" name="Oval 28"/>
          <p:cNvSpPr>
            <a:spLocks noChangeAspect="1" noChangeArrowheads="1"/>
          </p:cNvSpPr>
          <p:nvPr/>
        </p:nvSpPr>
        <p:spPr bwMode="auto">
          <a:xfrm>
            <a:off x="4621213" y="2930525"/>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69661" name="Oval 29"/>
          <p:cNvSpPr>
            <a:spLocks noChangeAspect="1" noChangeArrowheads="1"/>
          </p:cNvSpPr>
          <p:nvPr/>
        </p:nvSpPr>
        <p:spPr bwMode="auto">
          <a:xfrm>
            <a:off x="4989513" y="2698750"/>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485406" name="Oval 30"/>
          <p:cNvSpPr>
            <a:spLocks noChangeAspect="1" noChangeArrowheads="1"/>
          </p:cNvSpPr>
          <p:nvPr/>
        </p:nvSpPr>
        <p:spPr bwMode="auto">
          <a:xfrm>
            <a:off x="4502150" y="3835400"/>
            <a:ext cx="457200" cy="457200"/>
          </a:xfrm>
          <a:prstGeom prst="ellipse">
            <a:avLst/>
          </a:prstGeom>
          <a:gradFill rotWithShape="1">
            <a:gsLst>
              <a:gs pos="0">
                <a:srgbClr val="008000"/>
              </a:gs>
              <a:gs pos="100000">
                <a:srgbClr val="003B00"/>
              </a:gs>
            </a:gsLst>
            <a:lin ang="2700000" scaled="1"/>
          </a:gradFill>
          <a:ln w="9525">
            <a:solidFill>
              <a:schemeClr val="tx1"/>
            </a:solidFill>
            <a:round/>
            <a:headEnd/>
            <a:tailEnd/>
          </a:ln>
        </p:spPr>
        <p:txBody>
          <a:bodyPr wrap="none" anchor="ctr"/>
          <a:lstStyle/>
          <a:p>
            <a:endParaRPr lang="en-US"/>
          </a:p>
        </p:txBody>
      </p:sp>
      <p:sp>
        <p:nvSpPr>
          <p:cNvPr id="485407" name="Oval 31"/>
          <p:cNvSpPr>
            <a:spLocks noChangeAspect="1" noChangeArrowheads="1"/>
          </p:cNvSpPr>
          <p:nvPr/>
        </p:nvSpPr>
        <p:spPr bwMode="auto">
          <a:xfrm>
            <a:off x="3313113" y="3289300"/>
            <a:ext cx="457200" cy="457200"/>
          </a:xfrm>
          <a:prstGeom prst="ellipse">
            <a:avLst/>
          </a:prstGeom>
          <a:gradFill rotWithShape="1">
            <a:gsLst>
              <a:gs pos="0">
                <a:srgbClr val="008000"/>
              </a:gs>
              <a:gs pos="100000">
                <a:srgbClr val="003B00"/>
              </a:gs>
            </a:gsLst>
            <a:lin ang="2700000" scaled="1"/>
          </a:gradFill>
          <a:ln w="9525">
            <a:solidFill>
              <a:schemeClr val="tx1"/>
            </a:solidFill>
            <a:round/>
            <a:headEnd/>
            <a:tailEnd/>
          </a:ln>
        </p:spPr>
        <p:txBody>
          <a:bodyPr wrap="none" anchor="ctr"/>
          <a:lstStyle/>
          <a:p>
            <a:endParaRPr lang="en-US"/>
          </a:p>
        </p:txBody>
      </p:sp>
      <p:sp>
        <p:nvSpPr>
          <p:cNvPr id="485408" name="Oval 32"/>
          <p:cNvSpPr>
            <a:spLocks noChangeAspect="1" noChangeArrowheads="1"/>
          </p:cNvSpPr>
          <p:nvPr/>
        </p:nvSpPr>
        <p:spPr bwMode="auto">
          <a:xfrm>
            <a:off x="3276600" y="2921000"/>
            <a:ext cx="457200" cy="457200"/>
          </a:xfrm>
          <a:prstGeom prst="ellipse">
            <a:avLst/>
          </a:prstGeom>
          <a:gradFill rotWithShape="1">
            <a:gsLst>
              <a:gs pos="0">
                <a:srgbClr val="008000"/>
              </a:gs>
              <a:gs pos="100000">
                <a:srgbClr val="003B00"/>
              </a:gs>
            </a:gsLst>
            <a:lin ang="2700000" scaled="1"/>
          </a:gradFill>
          <a:ln w="9525">
            <a:solidFill>
              <a:schemeClr val="tx1"/>
            </a:solidFill>
            <a:round/>
            <a:headEnd/>
            <a:tailEnd/>
          </a:ln>
        </p:spPr>
        <p:txBody>
          <a:bodyPr wrap="none" anchor="ctr"/>
          <a:lstStyle/>
          <a:p>
            <a:endParaRPr lang="en-US"/>
          </a:p>
        </p:txBody>
      </p:sp>
      <p:sp>
        <p:nvSpPr>
          <p:cNvPr id="485409" name="Oval 33"/>
          <p:cNvSpPr>
            <a:spLocks noChangeAspect="1" noChangeArrowheads="1"/>
          </p:cNvSpPr>
          <p:nvPr/>
        </p:nvSpPr>
        <p:spPr bwMode="auto">
          <a:xfrm>
            <a:off x="4244975" y="2374900"/>
            <a:ext cx="457200" cy="457200"/>
          </a:xfrm>
          <a:prstGeom prst="ellipse">
            <a:avLst/>
          </a:prstGeom>
          <a:gradFill rotWithShape="1">
            <a:gsLst>
              <a:gs pos="0">
                <a:srgbClr val="008000"/>
              </a:gs>
              <a:gs pos="100000">
                <a:srgbClr val="003B00"/>
              </a:gs>
            </a:gsLst>
            <a:lin ang="2700000" scaled="1"/>
          </a:gradFill>
          <a:ln w="9525">
            <a:solidFill>
              <a:schemeClr val="tx1"/>
            </a:solidFill>
            <a:round/>
            <a:headEnd/>
            <a:tailEnd/>
          </a:ln>
        </p:spPr>
        <p:txBody>
          <a:bodyPr wrap="none" anchor="ctr"/>
          <a:lstStyle/>
          <a:p>
            <a:endParaRPr lang="en-US"/>
          </a:p>
        </p:txBody>
      </p:sp>
      <p:sp>
        <p:nvSpPr>
          <p:cNvPr id="485410" name="Oval 34"/>
          <p:cNvSpPr>
            <a:spLocks noChangeAspect="1" noChangeArrowheads="1"/>
          </p:cNvSpPr>
          <p:nvPr/>
        </p:nvSpPr>
        <p:spPr bwMode="auto">
          <a:xfrm>
            <a:off x="3859213" y="2176463"/>
            <a:ext cx="457200" cy="457200"/>
          </a:xfrm>
          <a:prstGeom prst="ellipse">
            <a:avLst/>
          </a:prstGeom>
          <a:gradFill rotWithShape="1">
            <a:gsLst>
              <a:gs pos="0">
                <a:srgbClr val="008000"/>
              </a:gs>
              <a:gs pos="100000">
                <a:srgbClr val="003B00"/>
              </a:gs>
            </a:gsLst>
            <a:lin ang="2700000" scaled="1"/>
          </a:gradFill>
          <a:ln w="9525">
            <a:solidFill>
              <a:schemeClr val="tx1"/>
            </a:solidFill>
            <a:round/>
            <a:headEnd/>
            <a:tailEnd/>
          </a:ln>
        </p:spPr>
        <p:txBody>
          <a:bodyPr wrap="none" anchor="ctr"/>
          <a:lstStyle/>
          <a:p>
            <a:endParaRPr lang="en-US"/>
          </a:p>
        </p:txBody>
      </p:sp>
      <p:sp>
        <p:nvSpPr>
          <p:cNvPr id="485411" name="Oval 35"/>
          <p:cNvSpPr>
            <a:spLocks noChangeAspect="1" noChangeArrowheads="1"/>
          </p:cNvSpPr>
          <p:nvPr/>
        </p:nvSpPr>
        <p:spPr bwMode="auto">
          <a:xfrm>
            <a:off x="4011613" y="3352800"/>
            <a:ext cx="457200" cy="457200"/>
          </a:xfrm>
          <a:prstGeom prst="ellipse">
            <a:avLst/>
          </a:prstGeom>
          <a:gradFill rotWithShape="1">
            <a:gsLst>
              <a:gs pos="0">
                <a:srgbClr val="008000"/>
              </a:gs>
              <a:gs pos="100000">
                <a:srgbClr val="003B00"/>
              </a:gs>
            </a:gsLst>
            <a:lin ang="2700000" scaled="1"/>
          </a:gradFill>
          <a:ln w="9525">
            <a:solidFill>
              <a:schemeClr val="tx1"/>
            </a:solidFill>
            <a:round/>
            <a:headEnd/>
            <a:tailEnd/>
          </a:ln>
        </p:spPr>
        <p:txBody>
          <a:bodyPr wrap="none" anchor="ctr"/>
          <a:lstStyle/>
          <a:p>
            <a:endParaRPr lang="en-US"/>
          </a:p>
        </p:txBody>
      </p:sp>
      <p:sp>
        <p:nvSpPr>
          <p:cNvPr id="485412" name="Oval 36"/>
          <p:cNvSpPr>
            <a:spLocks noChangeAspect="1" noChangeArrowheads="1"/>
          </p:cNvSpPr>
          <p:nvPr/>
        </p:nvSpPr>
        <p:spPr bwMode="auto">
          <a:xfrm>
            <a:off x="4846638" y="3611563"/>
            <a:ext cx="457200" cy="457200"/>
          </a:xfrm>
          <a:prstGeom prst="ellipse">
            <a:avLst/>
          </a:prstGeom>
          <a:gradFill rotWithShape="1">
            <a:gsLst>
              <a:gs pos="0">
                <a:srgbClr val="008000"/>
              </a:gs>
              <a:gs pos="100000">
                <a:srgbClr val="003B00"/>
              </a:gs>
            </a:gsLst>
            <a:lin ang="2700000" scaled="1"/>
          </a:gradFill>
          <a:ln w="9525">
            <a:solidFill>
              <a:schemeClr val="tx1"/>
            </a:solidFill>
            <a:round/>
            <a:headEnd/>
            <a:tailEnd/>
          </a:ln>
        </p:spPr>
        <p:txBody>
          <a:bodyPr wrap="none" anchor="ctr"/>
          <a:lstStyle/>
          <a:p>
            <a:endParaRPr lang="en-US"/>
          </a:p>
        </p:txBody>
      </p:sp>
      <p:sp>
        <p:nvSpPr>
          <p:cNvPr id="485413" name="Oval 37"/>
          <p:cNvSpPr>
            <a:spLocks noChangeAspect="1" noChangeArrowheads="1"/>
          </p:cNvSpPr>
          <p:nvPr/>
        </p:nvSpPr>
        <p:spPr bwMode="auto">
          <a:xfrm>
            <a:off x="3832225" y="3692525"/>
            <a:ext cx="457200" cy="457200"/>
          </a:xfrm>
          <a:prstGeom prst="ellipse">
            <a:avLst/>
          </a:prstGeom>
          <a:gradFill rotWithShape="1">
            <a:gsLst>
              <a:gs pos="0">
                <a:srgbClr val="008000"/>
              </a:gs>
              <a:gs pos="100000">
                <a:srgbClr val="003B00"/>
              </a:gs>
            </a:gsLst>
            <a:lin ang="2700000" scaled="1"/>
          </a:gradFill>
          <a:ln w="9525">
            <a:solidFill>
              <a:schemeClr val="tx1"/>
            </a:solidFill>
            <a:round/>
            <a:headEnd/>
            <a:tailEnd/>
          </a:ln>
        </p:spPr>
        <p:txBody>
          <a:bodyPr wrap="none" anchor="ctr"/>
          <a:lstStyle/>
          <a:p>
            <a:endParaRPr lang="en-US"/>
          </a:p>
        </p:txBody>
      </p:sp>
      <p:sp>
        <p:nvSpPr>
          <p:cNvPr id="485414" name="Oval 38"/>
          <p:cNvSpPr>
            <a:spLocks noChangeAspect="1" noChangeArrowheads="1"/>
          </p:cNvSpPr>
          <p:nvPr/>
        </p:nvSpPr>
        <p:spPr bwMode="auto">
          <a:xfrm>
            <a:off x="4621213" y="2928938"/>
            <a:ext cx="457200" cy="457200"/>
          </a:xfrm>
          <a:prstGeom prst="ellipse">
            <a:avLst/>
          </a:prstGeom>
          <a:gradFill rotWithShape="1">
            <a:gsLst>
              <a:gs pos="0">
                <a:srgbClr val="008000"/>
              </a:gs>
              <a:gs pos="100000">
                <a:srgbClr val="003B00"/>
              </a:gs>
            </a:gsLst>
            <a:lin ang="2700000" scaled="1"/>
          </a:gradFill>
          <a:ln w="9525">
            <a:solidFill>
              <a:schemeClr val="tx1"/>
            </a:solidFill>
            <a:round/>
            <a:headEnd/>
            <a:tailEnd/>
          </a:ln>
        </p:spPr>
        <p:txBody>
          <a:bodyPr wrap="none" anchor="ctr"/>
          <a:lstStyle/>
          <a:p>
            <a:endParaRPr lang="en-US"/>
          </a:p>
        </p:txBody>
      </p:sp>
      <p:sp>
        <p:nvSpPr>
          <p:cNvPr id="485415" name="Oval 39"/>
          <p:cNvSpPr>
            <a:spLocks noChangeAspect="1" noChangeArrowheads="1"/>
          </p:cNvSpPr>
          <p:nvPr/>
        </p:nvSpPr>
        <p:spPr bwMode="auto">
          <a:xfrm>
            <a:off x="4989513" y="2697163"/>
            <a:ext cx="457200" cy="457200"/>
          </a:xfrm>
          <a:prstGeom prst="ellipse">
            <a:avLst/>
          </a:prstGeom>
          <a:gradFill rotWithShape="1">
            <a:gsLst>
              <a:gs pos="0">
                <a:srgbClr val="008000"/>
              </a:gs>
              <a:gs pos="100000">
                <a:srgbClr val="003B00"/>
              </a:gs>
            </a:gsLst>
            <a:lin ang="2700000" scaled="1"/>
          </a:gradFill>
          <a:ln w="9525">
            <a:solidFill>
              <a:schemeClr val="tx1"/>
            </a:solidFill>
            <a:round/>
            <a:headEnd/>
            <a:tailEnd/>
          </a:ln>
        </p:spPr>
        <p:txBody>
          <a:bodyPr wrap="none" anchor="ctr"/>
          <a:lstStyle/>
          <a:p>
            <a:endParaRPr lang="en-US"/>
          </a:p>
        </p:txBody>
      </p:sp>
      <p:sp>
        <p:nvSpPr>
          <p:cNvPr id="69672" name="Rectangle 40"/>
          <p:cNvSpPr>
            <a:spLocks noGrp="1" noChangeArrowheads="1"/>
          </p:cNvSpPr>
          <p:nvPr>
            <p:ph type="title"/>
          </p:nvPr>
        </p:nvSpPr>
        <p:spPr/>
        <p:txBody>
          <a:bodyPr/>
          <a:lstStyle/>
          <a:p>
            <a:pPr eaLnBrk="1" hangingPunct="1"/>
            <a:r>
              <a:rPr lang="en-US" sz="3600" i="1" smtClean="0"/>
              <a:t>Visualizing a Chemical Reaction</a:t>
            </a:r>
          </a:p>
        </p:txBody>
      </p:sp>
      <p:sp>
        <p:nvSpPr>
          <p:cNvPr id="69673" name="Oval 41"/>
          <p:cNvSpPr>
            <a:spLocks noChangeArrowheads="1"/>
          </p:cNvSpPr>
          <p:nvPr/>
        </p:nvSpPr>
        <p:spPr bwMode="auto">
          <a:xfrm>
            <a:off x="6324600" y="2133600"/>
            <a:ext cx="2514600" cy="2514600"/>
          </a:xfrm>
          <a:prstGeom prst="ellipse">
            <a:avLst/>
          </a:prstGeom>
          <a:noFill/>
          <a:ln w="9525">
            <a:solidFill>
              <a:schemeClr val="tx1"/>
            </a:solidFill>
            <a:round/>
            <a:headEnd/>
            <a:tailEnd/>
          </a:ln>
        </p:spPr>
        <p:txBody>
          <a:bodyPr wrap="none" anchor="ctr"/>
          <a:lstStyle/>
          <a:p>
            <a:endParaRPr lang="en-US"/>
          </a:p>
        </p:txBody>
      </p:sp>
      <p:sp>
        <p:nvSpPr>
          <p:cNvPr id="69674" name="Line 42"/>
          <p:cNvSpPr>
            <a:spLocks noChangeAspect="1" noChangeShapeType="1"/>
          </p:cNvSpPr>
          <p:nvPr/>
        </p:nvSpPr>
        <p:spPr bwMode="auto">
          <a:xfrm>
            <a:off x="5791200" y="3276600"/>
            <a:ext cx="285750" cy="1588"/>
          </a:xfrm>
          <a:prstGeom prst="line">
            <a:avLst/>
          </a:prstGeom>
          <a:noFill/>
          <a:ln w="9525">
            <a:solidFill>
              <a:schemeClr val="tx1"/>
            </a:solidFill>
            <a:round/>
            <a:headEnd/>
            <a:tailEnd type="triangle" w="med" len="med"/>
          </a:ln>
        </p:spPr>
        <p:txBody>
          <a:bodyPr/>
          <a:lstStyle/>
          <a:p>
            <a:endParaRPr lang="en-US"/>
          </a:p>
        </p:txBody>
      </p:sp>
      <p:sp>
        <p:nvSpPr>
          <p:cNvPr id="69675" name="Text Box 43"/>
          <p:cNvSpPr txBox="1">
            <a:spLocks noChangeArrowheads="1"/>
          </p:cNvSpPr>
          <p:nvPr/>
        </p:nvSpPr>
        <p:spPr bwMode="auto">
          <a:xfrm>
            <a:off x="1295400" y="1487488"/>
            <a:ext cx="7839075" cy="457200"/>
          </a:xfrm>
          <a:prstGeom prst="rect">
            <a:avLst/>
          </a:prstGeom>
          <a:noFill/>
          <a:ln w="9525">
            <a:noFill/>
            <a:miter lim="800000"/>
            <a:headEnd/>
            <a:tailEnd/>
          </a:ln>
        </p:spPr>
        <p:txBody>
          <a:bodyPr wrap="none">
            <a:spAutoFit/>
          </a:bodyPr>
          <a:lstStyle/>
          <a:p>
            <a:r>
              <a:rPr lang="en-US" sz="2400" b="1"/>
              <a:t>Na             +              Cl</a:t>
            </a:r>
            <a:r>
              <a:rPr lang="en-US" sz="2400" b="1" baseline="-25000"/>
              <a:t>2</a:t>
            </a:r>
            <a:r>
              <a:rPr lang="en-US" sz="2400" b="1"/>
              <a:t>                                NaCl            </a:t>
            </a:r>
          </a:p>
        </p:txBody>
      </p:sp>
      <p:sp>
        <p:nvSpPr>
          <p:cNvPr id="69676" name="Line 44"/>
          <p:cNvSpPr>
            <a:spLocks noChangeShapeType="1"/>
          </p:cNvSpPr>
          <p:nvPr/>
        </p:nvSpPr>
        <p:spPr bwMode="auto">
          <a:xfrm>
            <a:off x="5486400" y="1752600"/>
            <a:ext cx="762000" cy="0"/>
          </a:xfrm>
          <a:prstGeom prst="line">
            <a:avLst/>
          </a:prstGeom>
          <a:noFill/>
          <a:ln w="19050">
            <a:solidFill>
              <a:schemeClr val="tx1"/>
            </a:solidFill>
            <a:round/>
            <a:headEnd/>
            <a:tailEnd type="triangle" w="med" len="med"/>
          </a:ln>
        </p:spPr>
        <p:txBody>
          <a:bodyPr/>
          <a:lstStyle/>
          <a:p>
            <a:endParaRPr lang="en-US"/>
          </a:p>
        </p:txBody>
      </p:sp>
      <p:sp>
        <p:nvSpPr>
          <p:cNvPr id="69677" name="Text Box 45"/>
          <p:cNvSpPr txBox="1">
            <a:spLocks noChangeArrowheads="1"/>
          </p:cNvSpPr>
          <p:nvPr/>
        </p:nvSpPr>
        <p:spPr bwMode="auto">
          <a:xfrm>
            <a:off x="3267075" y="5029200"/>
            <a:ext cx="1925638" cy="457200"/>
          </a:xfrm>
          <a:prstGeom prst="rect">
            <a:avLst/>
          </a:prstGeom>
          <a:noFill/>
          <a:ln w="9525">
            <a:noFill/>
            <a:miter lim="800000"/>
            <a:headEnd/>
            <a:tailEnd/>
          </a:ln>
        </p:spPr>
        <p:txBody>
          <a:bodyPr wrap="none">
            <a:spAutoFit/>
          </a:bodyPr>
          <a:lstStyle/>
          <a:p>
            <a:r>
              <a:rPr lang="en-US" sz="2400"/>
              <a:t>___ mole Cl</a:t>
            </a:r>
            <a:r>
              <a:rPr lang="en-US" sz="2400" baseline="-25000"/>
              <a:t>2</a:t>
            </a:r>
          </a:p>
        </p:txBody>
      </p:sp>
      <p:sp>
        <p:nvSpPr>
          <p:cNvPr id="69678" name="Text Box 46"/>
          <p:cNvSpPr txBox="1">
            <a:spLocks noChangeArrowheads="1"/>
          </p:cNvSpPr>
          <p:nvPr/>
        </p:nvSpPr>
        <p:spPr bwMode="auto">
          <a:xfrm>
            <a:off x="6619875" y="5029200"/>
            <a:ext cx="2203450" cy="457200"/>
          </a:xfrm>
          <a:prstGeom prst="rect">
            <a:avLst/>
          </a:prstGeom>
          <a:noFill/>
          <a:ln w="9525">
            <a:noFill/>
            <a:miter lim="800000"/>
            <a:headEnd/>
            <a:tailEnd/>
          </a:ln>
        </p:spPr>
        <p:txBody>
          <a:bodyPr wrap="none">
            <a:spAutoFit/>
          </a:bodyPr>
          <a:lstStyle/>
          <a:p>
            <a:r>
              <a:rPr lang="en-US" sz="2400"/>
              <a:t>___ mole NaCl</a:t>
            </a:r>
          </a:p>
        </p:txBody>
      </p:sp>
      <p:sp>
        <p:nvSpPr>
          <p:cNvPr id="69679" name="Text Box 47"/>
          <p:cNvSpPr txBox="1">
            <a:spLocks noChangeArrowheads="1"/>
          </p:cNvSpPr>
          <p:nvPr/>
        </p:nvSpPr>
        <p:spPr bwMode="auto">
          <a:xfrm>
            <a:off x="533400" y="5029200"/>
            <a:ext cx="1914525" cy="457200"/>
          </a:xfrm>
          <a:prstGeom prst="rect">
            <a:avLst/>
          </a:prstGeom>
          <a:noFill/>
          <a:ln w="9525">
            <a:noFill/>
            <a:miter lim="800000"/>
            <a:headEnd/>
            <a:tailEnd/>
          </a:ln>
        </p:spPr>
        <p:txBody>
          <a:bodyPr wrap="none">
            <a:spAutoFit/>
          </a:bodyPr>
          <a:lstStyle/>
          <a:p>
            <a:r>
              <a:rPr lang="en-US" sz="2400"/>
              <a:t>___ mole Na</a:t>
            </a:r>
            <a:endParaRPr lang="en-US" sz="2400" baseline="-25000"/>
          </a:p>
        </p:txBody>
      </p:sp>
      <p:sp>
        <p:nvSpPr>
          <p:cNvPr id="485424" name="Text Box 48"/>
          <p:cNvSpPr txBox="1">
            <a:spLocks noChangeArrowheads="1"/>
          </p:cNvSpPr>
          <p:nvPr/>
        </p:nvSpPr>
        <p:spPr bwMode="auto">
          <a:xfrm>
            <a:off x="1039813" y="1485900"/>
            <a:ext cx="354012" cy="457200"/>
          </a:xfrm>
          <a:prstGeom prst="rect">
            <a:avLst/>
          </a:prstGeom>
          <a:noFill/>
          <a:ln w="9525">
            <a:noFill/>
            <a:miter lim="800000"/>
            <a:headEnd/>
            <a:tailEnd/>
          </a:ln>
        </p:spPr>
        <p:txBody>
          <a:bodyPr wrap="none">
            <a:spAutoFit/>
          </a:bodyPr>
          <a:lstStyle/>
          <a:p>
            <a:r>
              <a:rPr lang="en-US" sz="2400"/>
              <a:t>2</a:t>
            </a:r>
          </a:p>
        </p:txBody>
      </p:sp>
      <p:sp>
        <p:nvSpPr>
          <p:cNvPr id="485425" name="Oval 49"/>
          <p:cNvSpPr>
            <a:spLocks noChangeAspect="1" noChangeArrowheads="1"/>
          </p:cNvSpPr>
          <p:nvPr/>
        </p:nvSpPr>
        <p:spPr bwMode="auto">
          <a:xfrm>
            <a:off x="1573213" y="2274888"/>
            <a:ext cx="311150" cy="311150"/>
          </a:xfrm>
          <a:prstGeom prst="ellipse">
            <a:avLst/>
          </a:prstGeom>
          <a:gradFill rotWithShape="1">
            <a:gsLst>
              <a:gs pos="0">
                <a:srgbClr val="C0C0C0"/>
              </a:gs>
              <a:gs pos="100000">
                <a:srgbClr val="595959"/>
              </a:gs>
            </a:gsLst>
            <a:path path="shape">
              <a:fillToRect l="50000" t="50000" r="50000" b="50000"/>
            </a:path>
          </a:gradFill>
          <a:ln w="9525">
            <a:solidFill>
              <a:schemeClr val="tx1"/>
            </a:solidFill>
            <a:round/>
            <a:headEnd/>
            <a:tailEnd/>
          </a:ln>
        </p:spPr>
        <p:txBody>
          <a:bodyPr wrap="none" anchor="ctr"/>
          <a:lstStyle/>
          <a:p>
            <a:endParaRPr lang="en-US"/>
          </a:p>
        </p:txBody>
      </p:sp>
      <p:sp>
        <p:nvSpPr>
          <p:cNvPr id="485426" name="Oval 50"/>
          <p:cNvSpPr>
            <a:spLocks noChangeAspect="1" noChangeArrowheads="1"/>
          </p:cNvSpPr>
          <p:nvPr/>
        </p:nvSpPr>
        <p:spPr bwMode="auto">
          <a:xfrm>
            <a:off x="758825" y="3790950"/>
            <a:ext cx="311150" cy="311150"/>
          </a:xfrm>
          <a:prstGeom prst="ellipse">
            <a:avLst/>
          </a:prstGeom>
          <a:gradFill rotWithShape="1">
            <a:gsLst>
              <a:gs pos="0">
                <a:srgbClr val="C0C0C0"/>
              </a:gs>
              <a:gs pos="100000">
                <a:srgbClr val="595959"/>
              </a:gs>
            </a:gsLst>
            <a:path path="shape">
              <a:fillToRect l="50000" t="50000" r="50000" b="50000"/>
            </a:path>
          </a:gradFill>
          <a:ln w="9525">
            <a:solidFill>
              <a:schemeClr val="tx1"/>
            </a:solidFill>
            <a:round/>
            <a:headEnd/>
            <a:tailEnd/>
          </a:ln>
        </p:spPr>
        <p:txBody>
          <a:bodyPr wrap="none" anchor="ctr"/>
          <a:lstStyle/>
          <a:p>
            <a:endParaRPr lang="en-US"/>
          </a:p>
        </p:txBody>
      </p:sp>
      <p:sp>
        <p:nvSpPr>
          <p:cNvPr id="485427" name="Oval 51"/>
          <p:cNvSpPr>
            <a:spLocks noChangeAspect="1" noChangeArrowheads="1"/>
          </p:cNvSpPr>
          <p:nvPr/>
        </p:nvSpPr>
        <p:spPr bwMode="auto">
          <a:xfrm>
            <a:off x="2203450" y="3513138"/>
            <a:ext cx="311150" cy="311150"/>
          </a:xfrm>
          <a:prstGeom prst="ellipse">
            <a:avLst/>
          </a:prstGeom>
          <a:gradFill rotWithShape="1">
            <a:gsLst>
              <a:gs pos="0">
                <a:srgbClr val="C0C0C0"/>
              </a:gs>
              <a:gs pos="100000">
                <a:srgbClr val="595959"/>
              </a:gs>
            </a:gsLst>
            <a:path path="shape">
              <a:fillToRect l="50000" t="50000" r="50000" b="50000"/>
            </a:path>
          </a:gradFill>
          <a:ln w="9525">
            <a:solidFill>
              <a:schemeClr val="tx1"/>
            </a:solidFill>
            <a:round/>
            <a:headEnd/>
            <a:tailEnd/>
          </a:ln>
        </p:spPr>
        <p:txBody>
          <a:bodyPr wrap="none" anchor="ctr"/>
          <a:lstStyle/>
          <a:p>
            <a:endParaRPr lang="en-US"/>
          </a:p>
        </p:txBody>
      </p:sp>
      <p:sp>
        <p:nvSpPr>
          <p:cNvPr id="485428" name="Oval 52"/>
          <p:cNvSpPr>
            <a:spLocks noChangeAspect="1" noChangeArrowheads="1"/>
          </p:cNvSpPr>
          <p:nvPr/>
        </p:nvSpPr>
        <p:spPr bwMode="auto">
          <a:xfrm>
            <a:off x="1449388" y="3468688"/>
            <a:ext cx="311150" cy="311150"/>
          </a:xfrm>
          <a:prstGeom prst="ellipse">
            <a:avLst/>
          </a:prstGeom>
          <a:gradFill rotWithShape="1">
            <a:gsLst>
              <a:gs pos="0">
                <a:srgbClr val="C0C0C0"/>
              </a:gs>
              <a:gs pos="100000">
                <a:srgbClr val="595959"/>
              </a:gs>
            </a:gsLst>
            <a:path path="shape">
              <a:fillToRect l="50000" t="50000" r="50000" b="50000"/>
            </a:path>
          </a:gradFill>
          <a:ln w="9525">
            <a:solidFill>
              <a:schemeClr val="tx1"/>
            </a:solidFill>
            <a:round/>
            <a:headEnd/>
            <a:tailEnd/>
          </a:ln>
        </p:spPr>
        <p:txBody>
          <a:bodyPr wrap="none" anchor="ctr"/>
          <a:lstStyle/>
          <a:p>
            <a:endParaRPr lang="en-US"/>
          </a:p>
        </p:txBody>
      </p:sp>
      <p:sp>
        <p:nvSpPr>
          <p:cNvPr id="485429" name="Oval 53"/>
          <p:cNvSpPr>
            <a:spLocks noChangeAspect="1" noChangeArrowheads="1"/>
          </p:cNvSpPr>
          <p:nvPr/>
        </p:nvSpPr>
        <p:spPr bwMode="auto">
          <a:xfrm>
            <a:off x="471488" y="3324225"/>
            <a:ext cx="311150" cy="311150"/>
          </a:xfrm>
          <a:prstGeom prst="ellipse">
            <a:avLst/>
          </a:prstGeom>
          <a:gradFill rotWithShape="1">
            <a:gsLst>
              <a:gs pos="0">
                <a:srgbClr val="C0C0C0"/>
              </a:gs>
              <a:gs pos="100000">
                <a:srgbClr val="595959"/>
              </a:gs>
            </a:gsLst>
            <a:path path="shape">
              <a:fillToRect l="50000" t="50000" r="50000" b="50000"/>
            </a:path>
          </a:gradFill>
          <a:ln w="9525">
            <a:solidFill>
              <a:schemeClr val="tx1"/>
            </a:solidFill>
            <a:round/>
            <a:headEnd/>
            <a:tailEnd/>
          </a:ln>
        </p:spPr>
        <p:txBody>
          <a:bodyPr wrap="none" anchor="ctr"/>
          <a:lstStyle/>
          <a:p>
            <a:endParaRPr lang="en-US"/>
          </a:p>
        </p:txBody>
      </p:sp>
      <p:sp>
        <p:nvSpPr>
          <p:cNvPr id="485430" name="Text Box 54"/>
          <p:cNvSpPr txBox="1">
            <a:spLocks noChangeArrowheads="1"/>
          </p:cNvSpPr>
          <p:nvPr/>
        </p:nvSpPr>
        <p:spPr bwMode="auto">
          <a:xfrm>
            <a:off x="606425" y="5018088"/>
            <a:ext cx="523875" cy="457200"/>
          </a:xfrm>
          <a:prstGeom prst="rect">
            <a:avLst/>
          </a:prstGeom>
          <a:noFill/>
          <a:ln w="9525">
            <a:noFill/>
            <a:miter lim="800000"/>
            <a:headEnd/>
            <a:tailEnd/>
          </a:ln>
        </p:spPr>
        <p:txBody>
          <a:bodyPr wrap="none">
            <a:spAutoFit/>
          </a:bodyPr>
          <a:lstStyle/>
          <a:p>
            <a:r>
              <a:rPr lang="en-US" sz="2400"/>
              <a:t>10</a:t>
            </a:r>
          </a:p>
        </p:txBody>
      </p:sp>
      <p:sp>
        <p:nvSpPr>
          <p:cNvPr id="485431" name="Text Box 55"/>
          <p:cNvSpPr txBox="1">
            <a:spLocks noChangeArrowheads="1"/>
          </p:cNvSpPr>
          <p:nvPr/>
        </p:nvSpPr>
        <p:spPr bwMode="auto">
          <a:xfrm>
            <a:off x="3435350" y="5018088"/>
            <a:ext cx="354013" cy="457200"/>
          </a:xfrm>
          <a:prstGeom prst="rect">
            <a:avLst/>
          </a:prstGeom>
          <a:noFill/>
          <a:ln w="9525">
            <a:noFill/>
            <a:miter lim="800000"/>
            <a:headEnd/>
            <a:tailEnd/>
          </a:ln>
        </p:spPr>
        <p:txBody>
          <a:bodyPr wrap="none">
            <a:spAutoFit/>
          </a:bodyPr>
          <a:lstStyle/>
          <a:p>
            <a:r>
              <a:rPr lang="en-US" sz="2400"/>
              <a:t>5</a:t>
            </a:r>
          </a:p>
        </p:txBody>
      </p:sp>
      <p:sp>
        <p:nvSpPr>
          <p:cNvPr id="485432" name="Text Box 56"/>
          <p:cNvSpPr txBox="1">
            <a:spLocks noChangeArrowheads="1"/>
          </p:cNvSpPr>
          <p:nvPr/>
        </p:nvSpPr>
        <p:spPr bwMode="auto">
          <a:xfrm>
            <a:off x="6702425" y="5018088"/>
            <a:ext cx="523875" cy="457200"/>
          </a:xfrm>
          <a:prstGeom prst="rect">
            <a:avLst/>
          </a:prstGeom>
          <a:noFill/>
          <a:ln w="9525">
            <a:noFill/>
            <a:miter lim="800000"/>
            <a:headEnd/>
            <a:tailEnd/>
          </a:ln>
        </p:spPr>
        <p:txBody>
          <a:bodyPr wrap="none">
            <a:spAutoFit/>
          </a:bodyPr>
          <a:lstStyle/>
          <a:p>
            <a:r>
              <a:rPr lang="en-US" sz="2400"/>
              <a:t>10</a:t>
            </a:r>
          </a:p>
        </p:txBody>
      </p:sp>
      <p:sp>
        <p:nvSpPr>
          <p:cNvPr id="485433" name="Text Box 57"/>
          <p:cNvSpPr txBox="1">
            <a:spLocks noChangeArrowheads="1"/>
          </p:cNvSpPr>
          <p:nvPr/>
        </p:nvSpPr>
        <p:spPr bwMode="auto">
          <a:xfrm>
            <a:off x="6985000" y="1482725"/>
            <a:ext cx="354013" cy="457200"/>
          </a:xfrm>
          <a:prstGeom prst="rect">
            <a:avLst/>
          </a:prstGeom>
          <a:noFill/>
          <a:ln w="9525">
            <a:noFill/>
            <a:miter lim="800000"/>
            <a:headEnd/>
            <a:tailEnd/>
          </a:ln>
        </p:spPr>
        <p:txBody>
          <a:bodyPr wrap="none">
            <a:spAutoFit/>
          </a:bodyPr>
          <a:lstStyle/>
          <a:p>
            <a:r>
              <a:rPr lang="en-US" sz="2400"/>
              <a:t>2</a:t>
            </a:r>
          </a:p>
        </p:txBody>
      </p:sp>
      <p:sp>
        <p:nvSpPr>
          <p:cNvPr id="485434" name="Text Box 58"/>
          <p:cNvSpPr txBox="1">
            <a:spLocks noChangeArrowheads="1"/>
          </p:cNvSpPr>
          <p:nvPr/>
        </p:nvSpPr>
        <p:spPr bwMode="auto">
          <a:xfrm>
            <a:off x="601663" y="5024438"/>
            <a:ext cx="523875" cy="457200"/>
          </a:xfrm>
          <a:prstGeom prst="rect">
            <a:avLst/>
          </a:prstGeom>
          <a:noFill/>
          <a:ln w="9525">
            <a:noFill/>
            <a:miter lim="800000"/>
            <a:headEnd/>
            <a:tailEnd/>
          </a:ln>
        </p:spPr>
        <p:txBody>
          <a:bodyPr wrap="none">
            <a:spAutoFit/>
          </a:bodyPr>
          <a:lstStyle/>
          <a:p>
            <a:r>
              <a:rPr lang="en-US" sz="2400"/>
              <a:t>10</a:t>
            </a:r>
          </a:p>
        </p:txBody>
      </p:sp>
      <p:sp>
        <p:nvSpPr>
          <p:cNvPr id="485435" name="Text Box 59"/>
          <p:cNvSpPr txBox="1">
            <a:spLocks noChangeArrowheads="1"/>
          </p:cNvSpPr>
          <p:nvPr/>
        </p:nvSpPr>
        <p:spPr bwMode="auto">
          <a:xfrm>
            <a:off x="3441700" y="5027613"/>
            <a:ext cx="354013" cy="457200"/>
          </a:xfrm>
          <a:prstGeom prst="rect">
            <a:avLst/>
          </a:prstGeom>
          <a:noFill/>
          <a:ln w="9525">
            <a:noFill/>
            <a:miter lim="800000"/>
            <a:headEnd/>
            <a:tailEnd/>
          </a:ln>
        </p:spPr>
        <p:txBody>
          <a:bodyPr wrap="none">
            <a:spAutoFit/>
          </a:bodyPr>
          <a:lstStyle/>
          <a:p>
            <a:r>
              <a:rPr lang="en-US" sz="2400"/>
              <a:t>5</a:t>
            </a:r>
          </a:p>
        </p:txBody>
      </p:sp>
      <p:sp>
        <p:nvSpPr>
          <p:cNvPr id="485436" name="Text Box 60"/>
          <p:cNvSpPr txBox="1">
            <a:spLocks noChangeArrowheads="1"/>
          </p:cNvSpPr>
          <p:nvPr/>
        </p:nvSpPr>
        <p:spPr bwMode="auto">
          <a:xfrm>
            <a:off x="6694488" y="5018088"/>
            <a:ext cx="523875" cy="457200"/>
          </a:xfrm>
          <a:prstGeom prst="rect">
            <a:avLst/>
          </a:prstGeom>
          <a:noFill/>
          <a:ln w="9525">
            <a:noFill/>
            <a:miter lim="800000"/>
            <a:headEnd/>
            <a:tailEnd/>
          </a:ln>
        </p:spPr>
        <p:txBody>
          <a:bodyPr wrap="none">
            <a:spAutoFit/>
          </a:bodyPr>
          <a:lstStyle/>
          <a:p>
            <a:r>
              <a:rPr lang="en-US" sz="2400"/>
              <a:t>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85430"/>
                                        </p:tgtEl>
                                        <p:attrNameLst>
                                          <p:attrName>style.visibility</p:attrName>
                                        </p:attrNameLst>
                                      </p:cBhvr>
                                      <p:to>
                                        <p:strVal val="visible"/>
                                      </p:to>
                                    </p:set>
                                    <p:animEffect transition="in" filter="fade">
                                      <p:cBhvr>
                                        <p:cTn id="7" dur="1000"/>
                                        <p:tgtEl>
                                          <p:spTgt spid="485430"/>
                                        </p:tgtEl>
                                      </p:cBhvr>
                                    </p:animEffect>
                                    <p:anim calcmode="lin" valueType="num">
                                      <p:cBhvr>
                                        <p:cTn id="8" dur="1000" fill="hold"/>
                                        <p:tgtEl>
                                          <p:spTgt spid="485430"/>
                                        </p:tgtEl>
                                        <p:attrNameLst>
                                          <p:attrName>ppt_x</p:attrName>
                                        </p:attrNameLst>
                                      </p:cBhvr>
                                      <p:tavLst>
                                        <p:tav tm="0">
                                          <p:val>
                                            <p:strVal val="#ppt_x"/>
                                          </p:val>
                                        </p:tav>
                                        <p:tav tm="100000">
                                          <p:val>
                                            <p:strVal val="#ppt_x"/>
                                          </p:val>
                                        </p:tav>
                                      </p:tavLst>
                                    </p:anim>
                                    <p:anim calcmode="lin" valueType="num">
                                      <p:cBhvr>
                                        <p:cTn id="9" dur="1000" fill="hold"/>
                                        <p:tgtEl>
                                          <p:spTgt spid="4854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85431"/>
                                        </p:tgtEl>
                                        <p:attrNameLst>
                                          <p:attrName>style.visibility</p:attrName>
                                        </p:attrNameLst>
                                      </p:cBhvr>
                                      <p:to>
                                        <p:strVal val="visible"/>
                                      </p:to>
                                    </p:set>
                                    <p:animEffect transition="in" filter="fade">
                                      <p:cBhvr>
                                        <p:cTn id="14" dur="1000"/>
                                        <p:tgtEl>
                                          <p:spTgt spid="485431"/>
                                        </p:tgtEl>
                                      </p:cBhvr>
                                    </p:animEffect>
                                    <p:anim calcmode="lin" valueType="num">
                                      <p:cBhvr>
                                        <p:cTn id="15" dur="1000" fill="hold"/>
                                        <p:tgtEl>
                                          <p:spTgt spid="485431"/>
                                        </p:tgtEl>
                                        <p:attrNameLst>
                                          <p:attrName>ppt_x</p:attrName>
                                        </p:attrNameLst>
                                      </p:cBhvr>
                                      <p:tavLst>
                                        <p:tav tm="0">
                                          <p:val>
                                            <p:strVal val="#ppt_x"/>
                                          </p:val>
                                        </p:tav>
                                        <p:tav tm="100000">
                                          <p:val>
                                            <p:strVal val="#ppt_x"/>
                                          </p:val>
                                        </p:tav>
                                      </p:tavLst>
                                    </p:anim>
                                    <p:anim calcmode="lin" valueType="num">
                                      <p:cBhvr>
                                        <p:cTn id="16" dur="1000" fill="hold"/>
                                        <p:tgtEl>
                                          <p:spTgt spid="4854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85378"/>
                                        </p:tgtEl>
                                        <p:attrNameLst>
                                          <p:attrName>style.visibility</p:attrName>
                                        </p:attrNameLst>
                                      </p:cBhvr>
                                      <p:to>
                                        <p:strVal val="visible"/>
                                      </p:to>
                                    </p:set>
                                    <p:animEffect transition="in" filter="fade">
                                      <p:cBhvr>
                                        <p:cTn id="21" dur="1000"/>
                                        <p:tgtEl>
                                          <p:spTgt spid="485378"/>
                                        </p:tgtEl>
                                      </p:cBhvr>
                                    </p:animEffect>
                                    <p:anim calcmode="lin" valueType="num">
                                      <p:cBhvr>
                                        <p:cTn id="22" dur="1000" fill="hold"/>
                                        <p:tgtEl>
                                          <p:spTgt spid="485378"/>
                                        </p:tgtEl>
                                        <p:attrNameLst>
                                          <p:attrName>ppt_x</p:attrName>
                                        </p:attrNameLst>
                                      </p:cBhvr>
                                      <p:tavLst>
                                        <p:tav tm="0">
                                          <p:val>
                                            <p:strVal val="#ppt_x"/>
                                          </p:val>
                                        </p:tav>
                                        <p:tav tm="100000">
                                          <p:val>
                                            <p:strVal val="#ppt_x"/>
                                          </p:val>
                                        </p:tav>
                                      </p:tavLst>
                                    </p:anim>
                                    <p:anim calcmode="lin" valueType="num">
                                      <p:cBhvr>
                                        <p:cTn id="23" dur="1000" fill="hold"/>
                                        <p:tgtEl>
                                          <p:spTgt spid="48537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grpId="0" nodeType="clickEffect">
                                  <p:stCondLst>
                                    <p:cond delay="0"/>
                                  </p:stCondLst>
                                  <p:childTnLst>
                                    <p:animMotion origin="layout" path="M 2.5E-6 1.85185E-6 C 0.08316 -0.06829 0.16649 -0.13634 0.26146 -0.13056 C 0.35642 -0.12477 0.46302 -0.04514 0.56979 0.03472 " pathEditMode="relative" ptsTypes="aaA">
                                      <p:cBhvr>
                                        <p:cTn id="27" dur="2000" fill="hold"/>
                                        <p:tgtEl>
                                          <p:spTgt spid="485425"/>
                                        </p:tgtEl>
                                        <p:attrNameLst>
                                          <p:attrName>ppt_x</p:attrName>
                                          <p:attrName>ppt_y</p:attrName>
                                        </p:attrNameLst>
                                      </p:cBhvr>
                                    </p:animMotion>
                                  </p:childTnLst>
                                </p:cTn>
                              </p:par>
                              <p:par>
                                <p:cTn id="28" presetID="0" presetClass="path" presetSubtype="0" accel="50000" decel="50000" fill="hold" grpId="0" nodeType="withEffect">
                                  <p:stCondLst>
                                    <p:cond delay="0"/>
                                  </p:stCondLst>
                                  <p:childTnLst>
                                    <p:animMotion origin="layout" path="M 5.27778E-6 -5.18519E-6 C 0.11216 0.03911 0.22431 0.07846 0.28126 0.08194 C 0.3382 0.08541 0.33994 0.053 0.34167 0.02083 " pathEditMode="relative" ptsTypes="aaA">
                                      <p:cBhvr>
                                        <p:cTn id="29" dur="2000" fill="hold"/>
                                        <p:tgtEl>
                                          <p:spTgt spid="485410"/>
                                        </p:tgtEl>
                                        <p:attrNameLst>
                                          <p:attrName>ppt_x</p:attrName>
                                          <p:attrName>ppt_y</p:attrName>
                                        </p:attrNameLst>
                                      </p:cBhvr>
                                    </p:animMotion>
                                  </p:childTnLst>
                                </p:cTn>
                              </p:par>
                            </p:childTnLst>
                          </p:cTn>
                        </p:par>
                        <p:par>
                          <p:cTn id="30" fill="hold">
                            <p:stCondLst>
                              <p:cond delay="2000"/>
                            </p:stCondLst>
                            <p:childTnLst>
                              <p:par>
                                <p:cTn id="31" presetID="0" presetClass="path" presetSubtype="0" accel="50000" decel="50000" fill="hold" grpId="0" nodeType="afterEffect">
                                  <p:stCondLst>
                                    <p:cond delay="3000"/>
                                  </p:stCondLst>
                                  <p:childTnLst>
                                    <p:animMotion origin="layout" path="M 0.00018 -0.00046 C 0.13438 0.06181 0.26875 0.12407 0.38039 0.12593 C 0.49202 0.12778 0.62171 0.02986 0.66997 0.01065 " pathEditMode="relative" ptsTypes="aaA">
                                      <p:cBhvr>
                                        <p:cTn id="32" dur="2000" fill="hold"/>
                                        <p:tgtEl>
                                          <p:spTgt spid="485394"/>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3.88889E-6 -1.11111E-6 C 0.05295 0.09884 0.10156 0.19537 0.16458 0.2375 C 0.2276 0.27963 0.33385 0.24908 0.37847 0.25208 " pathEditMode="relative" rAng="0" ptsTypes="aaa">
                                      <p:cBhvr>
                                        <p:cTn id="34" dur="2000" fill="hold"/>
                                        <p:tgtEl>
                                          <p:spTgt spid="485409"/>
                                        </p:tgtEl>
                                        <p:attrNameLst>
                                          <p:attrName>ppt_x</p:attrName>
                                          <p:attrName>ppt_y</p:attrName>
                                        </p:attrNameLst>
                                      </p:cBhvr>
                                      <p:rCtr x="18900" y="14000"/>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0 -0.00069 C 0.10139 0.09121 0.20295 0.18334 0.3375 0.15487 C 0.47205 0.12639 0.63958 -0.02268 0.80729 -0.17152 " pathEditMode="relative" ptsTypes="aaA">
                                      <p:cBhvr>
                                        <p:cTn id="38" dur="2000" fill="hold"/>
                                        <p:tgtEl>
                                          <p:spTgt spid="485426"/>
                                        </p:tgtEl>
                                        <p:attrNameLst>
                                          <p:attrName>ppt_x</p:attrName>
                                          <p:attrName>ppt_y</p:attrName>
                                        </p:attrNameLst>
                                      </p:cBhvr>
                                    </p:animMotion>
                                  </p:childTnLst>
                                </p:cTn>
                              </p:par>
                              <p:par>
                                <p:cTn id="39" presetID="0" presetClass="path" presetSubtype="0" accel="50000" decel="50000" fill="hold" grpId="0" nodeType="withEffect">
                                  <p:stCondLst>
                                    <p:cond delay="0"/>
                                  </p:stCondLst>
                                  <p:childTnLst>
                                    <p:animMotion origin="layout" path="M 0.00017 0.00092 C 0.10573 -0.00255 0.21163 -0.00579 0.27083 -0.02686 C 0.33003 -0.04792 0.34253 -0.08681 0.35538 -0.12547 " pathEditMode="relative" rAng="0" ptsTypes="aaA">
                                      <p:cBhvr>
                                        <p:cTn id="40" dur="2000" fill="hold"/>
                                        <p:tgtEl>
                                          <p:spTgt spid="485412"/>
                                        </p:tgtEl>
                                        <p:attrNameLst>
                                          <p:attrName>ppt_x</p:attrName>
                                          <p:attrName>ppt_y</p:attrName>
                                        </p:attrNameLst>
                                      </p:cBhvr>
                                      <p:rCtr x="17800" y="-6300"/>
                                    </p:animMotion>
                                  </p:childTnLst>
                                </p:cTn>
                              </p:par>
                            </p:childTnLst>
                          </p:cTn>
                        </p:par>
                        <p:par>
                          <p:cTn id="41" fill="hold">
                            <p:stCondLst>
                              <p:cond delay="2000"/>
                            </p:stCondLst>
                            <p:childTnLst>
                              <p:par>
                                <p:cTn id="42" presetID="0" presetClass="path" presetSubtype="0" accel="50000" decel="50000" fill="hold" grpId="0" nodeType="afterEffect">
                                  <p:stCondLst>
                                    <p:cond delay="2000"/>
                                  </p:stCondLst>
                                  <p:childTnLst>
                                    <p:animMotion origin="layout" path="M -0.00122 -0.00047 C 0.04462 -0.04167 0.20573 -0.21898 0.27396 -0.24931 C 0.34219 -0.27963 0.35677 -0.22709 0.40833 -0.18218 C 0.45972 -0.1375 0.52153 -0.05903 0.58333 0.01944 " pathEditMode="relative" rAng="0" ptsTypes="aaaa">
                                      <p:cBhvr>
                                        <p:cTn id="43" dur="2000" fill="hold"/>
                                        <p:tgtEl>
                                          <p:spTgt spid="485393"/>
                                        </p:tgtEl>
                                        <p:attrNameLst>
                                          <p:attrName>ppt_x</p:attrName>
                                          <p:attrName>ppt_y</p:attrName>
                                        </p:attrNameLst>
                                      </p:cBhvr>
                                      <p:rCtr x="29200" y="-13000"/>
                                    </p:animMotion>
                                  </p:childTnLst>
                                </p:cTn>
                              </p:par>
                              <p:par>
                                <p:cTn id="44" presetID="0" presetClass="path" presetSubtype="0" accel="50000" decel="50000" fill="hold" grpId="0" nodeType="withEffect">
                                  <p:stCondLst>
                                    <p:cond delay="0"/>
                                  </p:stCondLst>
                                  <p:childTnLst>
                                    <p:animMotion origin="layout" path="M -1.11111E-6 -0.00833 C 0.04115 0.03982 0.08247 0.08797 0.11823 0.07362 C 0.15399 0.05949 0.1842 -0.01689 0.21458 -0.09305 " pathEditMode="relative" rAng="0" ptsTypes="aaA">
                                      <p:cBhvr>
                                        <p:cTn id="45" dur="2000" fill="hold"/>
                                        <p:tgtEl>
                                          <p:spTgt spid="485406"/>
                                        </p:tgtEl>
                                        <p:attrNameLst>
                                          <p:attrName>ppt_x</p:attrName>
                                          <p:attrName>ppt_y</p:attrName>
                                        </p:attrNameLst>
                                      </p:cBhvr>
                                      <p:rCtr x="10700" y="600"/>
                                    </p:animMotion>
                                  </p:childTnLst>
                                </p:cTn>
                              </p:par>
                            </p:childTnLst>
                          </p:cTn>
                        </p:par>
                      </p:childTnLst>
                    </p:cTn>
                  </p:par>
                  <p:par>
                    <p:cTn id="46" fill="hold">
                      <p:stCondLst>
                        <p:cond delay="indefinite"/>
                      </p:stCondLst>
                      <p:childTnLst>
                        <p:par>
                          <p:cTn id="47" fill="hold">
                            <p:stCondLst>
                              <p:cond delay="0"/>
                            </p:stCondLst>
                            <p:childTnLst>
                              <p:par>
                                <p:cTn id="48" presetID="0" presetClass="path" presetSubtype="0" accel="50000" decel="50000" fill="hold" grpId="0" nodeType="clickEffect">
                                  <p:stCondLst>
                                    <p:cond delay="0"/>
                                  </p:stCondLst>
                                  <p:childTnLst>
                                    <p:animMotion origin="layout" path="M 3.88889E-6 4.81481E-6 C 0.10503 0.0993 0.21145 0.19722 0.32395 0.20138 C 0.43645 0.20555 0.60208 0.06134 0.67534 0.02453 " pathEditMode="relative" rAng="0" ptsTypes="aaa">
                                      <p:cBhvr>
                                        <p:cTn id="49" dur="2000" fill="hold"/>
                                        <p:tgtEl>
                                          <p:spTgt spid="485427"/>
                                        </p:tgtEl>
                                        <p:attrNameLst>
                                          <p:attrName>ppt_x</p:attrName>
                                          <p:attrName>ppt_y</p:attrName>
                                        </p:attrNameLst>
                                      </p:cBhvr>
                                      <p:rCtr x="33800" y="10300"/>
                                    </p:animMotion>
                                  </p:childTnLst>
                                </p:cTn>
                              </p:par>
                              <p:par>
                                <p:cTn id="50" presetID="0" presetClass="path" presetSubtype="0" accel="50000" decel="50000" fill="hold" grpId="0" nodeType="withEffect">
                                  <p:stCondLst>
                                    <p:cond delay="0"/>
                                  </p:stCondLst>
                                  <p:childTnLst>
                                    <p:animMotion origin="layout" path="M -3.33333E-6 -7.40741E-7 C 0.08907 0.01111 0.42309 0.05301 0.53438 0.0669 " pathEditMode="relative" rAng="0" ptsTypes="aa">
                                      <p:cBhvr>
                                        <p:cTn id="51" dur="2000" fill="hold"/>
                                        <p:tgtEl>
                                          <p:spTgt spid="485408"/>
                                        </p:tgtEl>
                                        <p:attrNameLst>
                                          <p:attrName>ppt_x</p:attrName>
                                          <p:attrName>ppt_y</p:attrName>
                                        </p:attrNameLst>
                                      </p:cBhvr>
                                      <p:rCtr x="26700" y="3300"/>
                                    </p:animMotion>
                                  </p:childTnLst>
                                </p:cTn>
                              </p:par>
                            </p:childTnLst>
                          </p:cTn>
                        </p:par>
                        <p:par>
                          <p:cTn id="52" fill="hold">
                            <p:stCondLst>
                              <p:cond delay="2000"/>
                            </p:stCondLst>
                            <p:childTnLst>
                              <p:par>
                                <p:cTn id="53" presetID="0" presetClass="path" presetSubtype="0" accel="50000" decel="50000" fill="hold" grpId="0" nodeType="afterEffect">
                                  <p:stCondLst>
                                    <p:cond delay="1500"/>
                                  </p:stCondLst>
                                  <p:childTnLst>
                                    <p:animMotion origin="layout" path="M 5.27778E-6 -4.81481E-6 C 0.06685 -0.08241 0.13369 -0.16458 0.23542 -0.19861 C 0.33716 -0.23264 0.53924 -0.22315 0.61025 -0.20417 C 0.6816 -0.18519 0.63751 -0.10995 0.66251 -0.08472 C 0.68751 -0.05949 0.72397 -0.05625 0.76042 -0.05278 " pathEditMode="relative" ptsTypes="aaaaA">
                                      <p:cBhvr>
                                        <p:cTn id="54" dur="2000" fill="hold"/>
                                        <p:tgtEl>
                                          <p:spTgt spid="485391"/>
                                        </p:tgtEl>
                                        <p:attrNameLst>
                                          <p:attrName>ppt_x</p:attrName>
                                          <p:attrName>ppt_y</p:attrName>
                                        </p:attrNameLst>
                                      </p:cBhvr>
                                    </p:animMotion>
                                  </p:childTnLst>
                                </p:cTn>
                              </p:par>
                              <p:par>
                                <p:cTn id="55" presetID="0" presetClass="path" presetSubtype="0" accel="50000" decel="50000" fill="hold" grpId="0" nodeType="withEffect">
                                  <p:stCondLst>
                                    <p:cond delay="0"/>
                                  </p:stCondLst>
                                  <p:childTnLst>
                                    <p:animMotion origin="layout" path="M 3.05556E-6 -3.33333E-6 C -0.04063 0.01042 -0.08108 0.02083 -0.07604 -0.0375 C -0.07101 -0.09583 -0.03733 -0.30671 0.03021 -0.35 C 0.09774 -0.39329 0.27482 -0.32708 0.32916 -0.29722 C 0.3835 -0.26736 0.33368 -0.19722 0.35625 -0.17083 C 0.37882 -0.14445 0.4217 -0.14167 0.46458 -0.13889 " pathEditMode="relative" ptsTypes="aaaaaA">
                                      <p:cBhvr>
                                        <p:cTn id="56" dur="2000" fill="hold"/>
                                        <p:tgtEl>
                                          <p:spTgt spid="485407"/>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grpId="0" nodeType="clickEffect">
                                  <p:stCondLst>
                                    <p:cond delay="0"/>
                                  </p:stCondLst>
                                  <p:childTnLst>
                                    <p:animMotion origin="layout" path="M 0.00035 -0.00093 C 0.05973 -0.07639 0.1191 -0.15186 0.19514 -0.16204 C 0.27119 -0.17223 0.38351 -0.09561 0.45643 -0.06204 C 0.52969 -0.02848 0.5816 0.00532 0.63369 0.03935 " pathEditMode="relative" ptsTypes="aaaA">
                                      <p:cBhvr>
                                        <p:cTn id="60" dur="2000" fill="hold"/>
                                        <p:tgtEl>
                                          <p:spTgt spid="485392"/>
                                        </p:tgtEl>
                                        <p:attrNameLst>
                                          <p:attrName>ppt_x</p:attrName>
                                          <p:attrName>ppt_y</p:attrName>
                                        </p:attrNameLst>
                                      </p:cBhvr>
                                    </p:animMotion>
                                  </p:childTnLst>
                                </p:cTn>
                              </p:par>
                              <p:par>
                                <p:cTn id="61" presetID="0" presetClass="path" presetSubtype="0" accel="50000" decel="50000" fill="hold" grpId="0" nodeType="withEffect">
                                  <p:stCondLst>
                                    <p:cond delay="0"/>
                                  </p:stCondLst>
                                  <p:childTnLst>
                                    <p:animMotion origin="layout" path="M 1.38889E-6 2.96296E-6 C 1.38889E-6 2.96296E-6 0.14167 0.03819 0.28334 0.07639 " pathEditMode="relative" ptsTypes="aA">
                                      <p:cBhvr>
                                        <p:cTn id="62" dur="2000" fill="hold"/>
                                        <p:tgtEl>
                                          <p:spTgt spid="485415"/>
                                        </p:tgtEl>
                                        <p:attrNameLst>
                                          <p:attrName>ppt_x</p:attrName>
                                          <p:attrName>ppt_y</p:attrName>
                                        </p:attrNameLst>
                                      </p:cBhvr>
                                    </p:animMotion>
                                  </p:childTnLst>
                                </p:cTn>
                              </p:par>
                            </p:childTnLst>
                          </p:cTn>
                        </p:par>
                        <p:par>
                          <p:cTn id="63" fill="hold">
                            <p:stCondLst>
                              <p:cond delay="2000"/>
                            </p:stCondLst>
                            <p:childTnLst>
                              <p:par>
                                <p:cTn id="64" presetID="0" presetClass="path" presetSubtype="0" accel="50000" decel="50000" fill="hold" grpId="0" nodeType="afterEffect">
                                  <p:stCondLst>
                                    <p:cond delay="1000"/>
                                  </p:stCondLst>
                                  <p:childTnLst>
                                    <p:animMotion origin="layout" path="M -8.33333E-7 -3.7037E-6 C 0.0967 0.08449 0.1934 0.16922 0.28958 0.19723 C 0.38576 0.22524 0.53038 0.19098 0.57708 0.16806 C 0.62379 0.14514 0.57101 0.08264 0.56927 0.06019 " pathEditMode="relative" rAng="0" ptsTypes="aaaa">
                                      <p:cBhvr>
                                        <p:cTn id="65" dur="2000" fill="hold"/>
                                        <p:tgtEl>
                                          <p:spTgt spid="485428"/>
                                        </p:tgtEl>
                                        <p:attrNameLst>
                                          <p:attrName>ppt_x</p:attrName>
                                          <p:attrName>ppt_y</p:attrName>
                                        </p:attrNameLst>
                                      </p:cBhvr>
                                      <p:rCtr x="31200" y="11200"/>
                                    </p:animMotion>
                                  </p:childTnLst>
                                </p:cTn>
                              </p:par>
                              <p:par>
                                <p:cTn id="66" presetID="0" presetClass="path" presetSubtype="0" accel="50000" decel="50000" fill="hold" grpId="0" nodeType="withEffect">
                                  <p:stCondLst>
                                    <p:cond delay="0"/>
                                  </p:stCondLst>
                                  <p:childTnLst>
                                    <p:animMotion origin="layout" path="M -1.94444E-6 1.85185E-6 C 0.10816 0.05486 0.2165 0.10972 0.2625 0.125 C 0.30851 0.14028 0.28038 0.09537 0.27604 0.09166 C 0.2717 0.08796 0.24462 0.10092 0.23629 0.10324 " pathEditMode="relative" rAng="0" ptsTypes="aaaa">
                                      <p:cBhvr>
                                        <p:cTn id="67" dur="2000" fill="hold"/>
                                        <p:tgtEl>
                                          <p:spTgt spid="485414"/>
                                        </p:tgtEl>
                                        <p:attrNameLst>
                                          <p:attrName>ppt_x</p:attrName>
                                          <p:attrName>ppt_y</p:attrName>
                                        </p:attrNameLst>
                                      </p:cBhvr>
                                      <p:rCtr x="15400" y="7000"/>
                                    </p:animMotion>
                                  </p:childTnLst>
                                </p:cTn>
                              </p:par>
                            </p:childTnLst>
                          </p:cTn>
                        </p:par>
                      </p:childTnLst>
                    </p:cTn>
                  </p:par>
                  <p:par>
                    <p:cTn id="68" fill="hold">
                      <p:stCondLst>
                        <p:cond delay="indefinite"/>
                      </p:stCondLst>
                      <p:childTnLst>
                        <p:par>
                          <p:cTn id="69" fill="hold">
                            <p:stCondLst>
                              <p:cond delay="0"/>
                            </p:stCondLst>
                            <p:childTnLst>
                              <p:par>
                                <p:cTn id="70" presetID="0" presetClass="path" presetSubtype="0" accel="50000" decel="50000" fill="hold" grpId="0" nodeType="clickEffect">
                                  <p:stCondLst>
                                    <p:cond delay="0"/>
                                  </p:stCondLst>
                                  <p:childTnLst>
                                    <p:animMotion origin="layout" path="M 3.61111E-6 1.11111E-6 C 0.14218 0.10555 0.28784 0.20532 0.4125 0.19861 C 0.53715 0.1919 0.67812 0.00903 0.74809 -0.04097 " pathEditMode="relative" rAng="0" ptsTypes="aaa">
                                      <p:cBhvr>
                                        <p:cTn id="71" dur="2000" fill="hold"/>
                                        <p:tgtEl>
                                          <p:spTgt spid="485429"/>
                                        </p:tgtEl>
                                        <p:attrNameLst>
                                          <p:attrName>ppt_x</p:attrName>
                                          <p:attrName>ppt_y</p:attrName>
                                        </p:attrNameLst>
                                      </p:cBhvr>
                                      <p:rCtr x="37400" y="8200"/>
                                    </p:animMotion>
                                  </p:childTnLst>
                                </p:cTn>
                              </p:par>
                              <p:par>
                                <p:cTn id="72" presetID="0" presetClass="path" presetSubtype="0" accel="50000" decel="50000" fill="hold" grpId="0" nodeType="withEffect">
                                  <p:stCondLst>
                                    <p:cond delay="0"/>
                                  </p:stCondLst>
                                  <p:childTnLst>
                                    <p:animMotion origin="layout" path="M -0.00139 0.00162 C 0.02274 0.02014 0.08385 0.13171 0.1434 0.11134 C 0.20295 0.09097 0.27934 -0.01551 0.3559 -0.1206 " pathEditMode="relative" rAng="0" ptsTypes="aaa">
                                      <p:cBhvr>
                                        <p:cTn id="73" dur="2000" fill="hold"/>
                                        <p:tgtEl>
                                          <p:spTgt spid="485413"/>
                                        </p:tgtEl>
                                        <p:attrNameLst>
                                          <p:attrName>ppt_x</p:attrName>
                                          <p:attrName>ppt_y</p:attrName>
                                        </p:attrNameLst>
                                      </p:cBhvr>
                                      <p:rCtr x="17900" y="400"/>
                                    </p:animMotion>
                                  </p:childTnLst>
                                </p:cTn>
                              </p:par>
                            </p:childTnLst>
                          </p:cTn>
                        </p:par>
                        <p:par>
                          <p:cTn id="74" fill="hold">
                            <p:stCondLst>
                              <p:cond delay="2000"/>
                            </p:stCondLst>
                            <p:childTnLst>
                              <p:par>
                                <p:cTn id="75" presetID="0" presetClass="path" presetSubtype="0" accel="50000" decel="50000" fill="hold" grpId="0" nodeType="afterEffect">
                                  <p:stCondLst>
                                    <p:cond delay="0"/>
                                  </p:stCondLst>
                                  <p:childTnLst>
                                    <p:animMotion origin="layout" path="M -0.00052 0.00301 C 0.07708 0.02014 0.35382 0.1162 0.46476 0.10718 C 0.5757 0.09815 0.62344 -0.01829 0.66511 -0.05116 " pathEditMode="relative" rAng="0" ptsTypes="aaa">
                                      <p:cBhvr>
                                        <p:cTn id="76" dur="2000" fill="hold"/>
                                        <p:tgtEl>
                                          <p:spTgt spid="485390"/>
                                        </p:tgtEl>
                                        <p:attrNameLst>
                                          <p:attrName>ppt_x</p:attrName>
                                          <p:attrName>ppt_y</p:attrName>
                                        </p:attrNameLst>
                                      </p:cBhvr>
                                      <p:rCtr x="33300" y="2900"/>
                                    </p:animMotion>
                                  </p:childTnLst>
                                </p:cTn>
                              </p:par>
                              <p:par>
                                <p:cTn id="77" presetID="0" presetClass="path" presetSubtype="0" accel="50000" decel="50000" fill="hold" grpId="0" nodeType="withEffect">
                                  <p:stCondLst>
                                    <p:cond delay="0"/>
                                  </p:stCondLst>
                                  <p:childTnLst>
                                    <p:animMotion origin="layout" path="M -0.00122 0.00394 C 0.03628 -0.00069 0.16701 -0.03865 0.22447 -0.02338 C 0.28194 -0.0081 0.31875 0.07084 0.34357 0.09561 " pathEditMode="relative" rAng="0" ptsTypes="aaa">
                                      <p:cBhvr>
                                        <p:cTn id="78" dur="2000" fill="hold"/>
                                        <p:tgtEl>
                                          <p:spTgt spid="485411"/>
                                        </p:tgtEl>
                                        <p:attrNameLst>
                                          <p:attrName>ppt_x</p:attrName>
                                          <p:attrName>ppt_y</p:attrName>
                                        </p:attrNameLst>
                                      </p:cBhvr>
                                      <p:rCtr x="17200" y="2500"/>
                                    </p:animMotion>
                                  </p:childTnLst>
                                </p:cTn>
                              </p:par>
                            </p:childTnLst>
                          </p:cTn>
                        </p:par>
                      </p:childTnLst>
                    </p:cTn>
                  </p:par>
                  <p:par>
                    <p:cTn id="79" fill="hold">
                      <p:stCondLst>
                        <p:cond delay="indefinite"/>
                      </p:stCondLst>
                      <p:childTnLst>
                        <p:par>
                          <p:cTn id="80" fill="hold">
                            <p:stCondLst>
                              <p:cond delay="0"/>
                            </p:stCondLst>
                            <p:childTnLst>
                              <p:par>
                                <p:cTn id="81" presetID="55" presetClass="exit" presetSubtype="0" fill="hold" grpId="1" nodeType="clickEffect">
                                  <p:stCondLst>
                                    <p:cond delay="0"/>
                                  </p:stCondLst>
                                  <p:childTnLst>
                                    <p:anim calcmode="lin" valueType="num">
                                      <p:cBhvr>
                                        <p:cTn id="82" dur="1000"/>
                                        <p:tgtEl>
                                          <p:spTgt spid="485378"/>
                                        </p:tgtEl>
                                        <p:attrNameLst>
                                          <p:attrName>ppt_w</p:attrName>
                                        </p:attrNameLst>
                                      </p:cBhvr>
                                      <p:tavLst>
                                        <p:tav tm="0">
                                          <p:val>
                                            <p:strVal val="ppt_w"/>
                                          </p:val>
                                        </p:tav>
                                        <p:tav tm="100000">
                                          <p:val>
                                            <p:strVal val="ppt_w*0.70"/>
                                          </p:val>
                                        </p:tav>
                                      </p:tavLst>
                                    </p:anim>
                                    <p:anim calcmode="lin" valueType="num">
                                      <p:cBhvr>
                                        <p:cTn id="83" dur="1000"/>
                                        <p:tgtEl>
                                          <p:spTgt spid="485378"/>
                                        </p:tgtEl>
                                        <p:attrNameLst>
                                          <p:attrName>ppt_h</p:attrName>
                                        </p:attrNameLst>
                                      </p:cBhvr>
                                      <p:tavLst>
                                        <p:tav tm="0">
                                          <p:val>
                                            <p:strVal val="ppt_h"/>
                                          </p:val>
                                        </p:tav>
                                        <p:tav tm="100000">
                                          <p:val>
                                            <p:strVal val="ppt_h"/>
                                          </p:val>
                                        </p:tav>
                                      </p:tavLst>
                                    </p:anim>
                                    <p:animEffect transition="out" filter="fade">
                                      <p:cBhvr>
                                        <p:cTn id="84" dur="1000"/>
                                        <p:tgtEl>
                                          <p:spTgt spid="485378"/>
                                        </p:tgtEl>
                                      </p:cBhvr>
                                    </p:animEffect>
                                    <p:set>
                                      <p:cBhvr>
                                        <p:cTn id="85" dur="1" fill="hold">
                                          <p:stCondLst>
                                            <p:cond delay="999"/>
                                          </p:stCondLst>
                                        </p:cTn>
                                        <p:tgtEl>
                                          <p:spTgt spid="485378"/>
                                        </p:tgtEl>
                                        <p:attrNameLst>
                                          <p:attrName>style.visibility</p:attrName>
                                        </p:attrNameLst>
                                      </p:cBhvr>
                                      <p:to>
                                        <p:strVal val="hidden"/>
                                      </p:to>
                                    </p:set>
                                  </p:childTnLst>
                                </p:cTn>
                              </p:par>
                              <p:par>
                                <p:cTn id="86" presetID="9" presetClass="entr" presetSubtype="0" fill="hold" grpId="0" nodeType="withEffect">
                                  <p:stCondLst>
                                    <p:cond delay="0"/>
                                  </p:stCondLst>
                                  <p:childTnLst>
                                    <p:set>
                                      <p:cBhvr>
                                        <p:cTn id="87" dur="1" fill="hold">
                                          <p:stCondLst>
                                            <p:cond delay="0"/>
                                          </p:stCondLst>
                                        </p:cTn>
                                        <p:tgtEl>
                                          <p:spTgt spid="485432"/>
                                        </p:tgtEl>
                                        <p:attrNameLst>
                                          <p:attrName>style.visibility</p:attrName>
                                        </p:attrNameLst>
                                      </p:cBhvr>
                                      <p:to>
                                        <p:strVal val="visible"/>
                                      </p:to>
                                    </p:set>
                                    <p:animEffect transition="in" filter="dissolve">
                                      <p:cBhvr>
                                        <p:cTn id="88" dur="500"/>
                                        <p:tgtEl>
                                          <p:spTgt spid="485432"/>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85434"/>
                                        </p:tgtEl>
                                        <p:attrNameLst>
                                          <p:attrName>style.visibility</p:attrName>
                                        </p:attrNameLst>
                                      </p:cBhvr>
                                      <p:to>
                                        <p:strVal val="visible"/>
                                      </p:to>
                                    </p:set>
                                    <p:animEffect transition="in" filter="fade">
                                      <p:cBhvr>
                                        <p:cTn id="93" dur="2000"/>
                                        <p:tgtEl>
                                          <p:spTgt spid="485434"/>
                                        </p:tgtEl>
                                      </p:cBhvr>
                                    </p:animEffect>
                                  </p:childTnLst>
                                </p:cTn>
                              </p:par>
                              <p:par>
                                <p:cTn id="94" presetID="0" presetClass="path" presetSubtype="0" accel="50000" decel="50000" fill="hold" grpId="1" nodeType="withEffect">
                                  <p:stCondLst>
                                    <p:cond delay="0"/>
                                  </p:stCondLst>
                                  <p:childTnLst>
                                    <p:animMotion origin="layout" path="M -4.44444E-6 -2.22222E-6 L 0.02796 -0.51597 " pathEditMode="relative" rAng="0" ptsTypes="AA">
                                      <p:cBhvr>
                                        <p:cTn id="95" dur="2000" fill="hold"/>
                                        <p:tgtEl>
                                          <p:spTgt spid="485434"/>
                                        </p:tgtEl>
                                        <p:attrNameLst>
                                          <p:attrName>ppt_x</p:attrName>
                                          <p:attrName>ppt_y</p:attrName>
                                        </p:attrNameLst>
                                      </p:cBhvr>
                                      <p:rCtr x="1400" y="-25800"/>
                                    </p:animMotion>
                                  </p:childTnLst>
                                </p:cTn>
                              </p:par>
                              <p:par>
                                <p:cTn id="96" presetID="10" presetClass="entr" presetSubtype="0" fill="hold" grpId="0" nodeType="withEffect">
                                  <p:stCondLst>
                                    <p:cond delay="0"/>
                                  </p:stCondLst>
                                  <p:childTnLst>
                                    <p:set>
                                      <p:cBhvr>
                                        <p:cTn id="97" dur="1" fill="hold">
                                          <p:stCondLst>
                                            <p:cond delay="0"/>
                                          </p:stCondLst>
                                        </p:cTn>
                                        <p:tgtEl>
                                          <p:spTgt spid="485435"/>
                                        </p:tgtEl>
                                        <p:attrNameLst>
                                          <p:attrName>style.visibility</p:attrName>
                                        </p:attrNameLst>
                                      </p:cBhvr>
                                      <p:to>
                                        <p:strVal val="visible"/>
                                      </p:to>
                                    </p:set>
                                    <p:animEffect transition="in" filter="fade">
                                      <p:cBhvr>
                                        <p:cTn id="98" dur="2000"/>
                                        <p:tgtEl>
                                          <p:spTgt spid="485435"/>
                                        </p:tgtEl>
                                      </p:cBhvr>
                                    </p:animEffect>
                                  </p:childTnLst>
                                </p:cTn>
                              </p:par>
                              <p:par>
                                <p:cTn id="99" presetID="0" presetClass="path" presetSubtype="0" accel="50000" decel="50000" fill="hold" grpId="1" nodeType="withEffect">
                                  <p:stCondLst>
                                    <p:cond delay="0"/>
                                  </p:stCondLst>
                                  <p:childTnLst>
                                    <p:animMotion origin="layout" path="M 2.77778E-7 4.81481E-6 L 0.0474 -0.51644 " pathEditMode="relative" rAng="0" ptsTypes="AA">
                                      <p:cBhvr>
                                        <p:cTn id="100" dur="2000" fill="hold"/>
                                        <p:tgtEl>
                                          <p:spTgt spid="485435"/>
                                        </p:tgtEl>
                                        <p:attrNameLst>
                                          <p:attrName>ppt_x</p:attrName>
                                          <p:attrName>ppt_y</p:attrName>
                                        </p:attrNameLst>
                                      </p:cBhvr>
                                      <p:rCtr x="2400" y="-25800"/>
                                    </p:animMotion>
                                  </p:childTnLst>
                                </p:cTn>
                              </p:par>
                              <p:par>
                                <p:cTn id="101" presetID="10" presetClass="entr" presetSubtype="0" fill="hold" grpId="0" nodeType="withEffect">
                                  <p:stCondLst>
                                    <p:cond delay="0"/>
                                  </p:stCondLst>
                                  <p:childTnLst>
                                    <p:set>
                                      <p:cBhvr>
                                        <p:cTn id="102" dur="1" fill="hold">
                                          <p:stCondLst>
                                            <p:cond delay="0"/>
                                          </p:stCondLst>
                                        </p:cTn>
                                        <p:tgtEl>
                                          <p:spTgt spid="485436"/>
                                        </p:tgtEl>
                                        <p:attrNameLst>
                                          <p:attrName>style.visibility</p:attrName>
                                        </p:attrNameLst>
                                      </p:cBhvr>
                                      <p:to>
                                        <p:strVal val="visible"/>
                                      </p:to>
                                    </p:set>
                                    <p:animEffect transition="in" filter="fade">
                                      <p:cBhvr>
                                        <p:cTn id="103" dur="2000"/>
                                        <p:tgtEl>
                                          <p:spTgt spid="485436"/>
                                        </p:tgtEl>
                                      </p:cBhvr>
                                    </p:animEffect>
                                  </p:childTnLst>
                                </p:cTn>
                              </p:par>
                              <p:par>
                                <p:cTn id="104" presetID="0" presetClass="path" presetSubtype="0" accel="50000" decel="50000" fill="hold" grpId="1" nodeType="withEffect">
                                  <p:stCondLst>
                                    <p:cond delay="0"/>
                                  </p:stCondLst>
                                  <p:childTnLst>
                                    <p:animMotion origin="layout" path="M -3.88889E-6 3.7037E-6 L 0.01042 -0.51598 " pathEditMode="relative" rAng="0" ptsTypes="AA">
                                      <p:cBhvr>
                                        <p:cTn id="105" dur="2000" fill="hold"/>
                                        <p:tgtEl>
                                          <p:spTgt spid="485436"/>
                                        </p:tgtEl>
                                        <p:attrNameLst>
                                          <p:attrName>ppt_x</p:attrName>
                                          <p:attrName>ppt_y</p:attrName>
                                        </p:attrNameLst>
                                      </p:cBhvr>
                                      <p:rCtr x="500" y="-25800"/>
                                    </p:animMotion>
                                  </p:childTnLst>
                                </p:cTn>
                              </p:par>
                            </p:childTnLst>
                          </p:cTn>
                        </p:par>
                      </p:childTnLst>
                    </p:cTn>
                  </p:par>
                  <p:par>
                    <p:cTn id="106" fill="hold">
                      <p:stCondLst>
                        <p:cond delay="indefinite"/>
                      </p:stCondLst>
                      <p:childTnLst>
                        <p:par>
                          <p:cTn id="107" fill="hold">
                            <p:stCondLst>
                              <p:cond delay="0"/>
                            </p:stCondLst>
                            <p:childTnLst>
                              <p:par>
                                <p:cTn id="108" presetID="53" presetClass="exit" presetSubtype="0" fill="hold" grpId="2" nodeType="clickEffect">
                                  <p:stCondLst>
                                    <p:cond delay="0"/>
                                  </p:stCondLst>
                                  <p:childTnLst>
                                    <p:anim calcmode="lin" valueType="num">
                                      <p:cBhvr>
                                        <p:cTn id="109" dur="500"/>
                                        <p:tgtEl>
                                          <p:spTgt spid="485434"/>
                                        </p:tgtEl>
                                        <p:attrNameLst>
                                          <p:attrName>ppt_w</p:attrName>
                                        </p:attrNameLst>
                                      </p:cBhvr>
                                      <p:tavLst>
                                        <p:tav tm="0">
                                          <p:val>
                                            <p:strVal val="ppt_w"/>
                                          </p:val>
                                        </p:tav>
                                        <p:tav tm="100000">
                                          <p:val>
                                            <p:fltVal val="0"/>
                                          </p:val>
                                        </p:tav>
                                      </p:tavLst>
                                    </p:anim>
                                    <p:anim calcmode="lin" valueType="num">
                                      <p:cBhvr>
                                        <p:cTn id="110" dur="500"/>
                                        <p:tgtEl>
                                          <p:spTgt spid="485434"/>
                                        </p:tgtEl>
                                        <p:attrNameLst>
                                          <p:attrName>ppt_h</p:attrName>
                                        </p:attrNameLst>
                                      </p:cBhvr>
                                      <p:tavLst>
                                        <p:tav tm="0">
                                          <p:val>
                                            <p:strVal val="ppt_h"/>
                                          </p:val>
                                        </p:tav>
                                        <p:tav tm="100000">
                                          <p:val>
                                            <p:fltVal val="0"/>
                                          </p:val>
                                        </p:tav>
                                      </p:tavLst>
                                    </p:anim>
                                    <p:animEffect transition="out" filter="fade">
                                      <p:cBhvr>
                                        <p:cTn id="111" dur="500"/>
                                        <p:tgtEl>
                                          <p:spTgt spid="485434"/>
                                        </p:tgtEl>
                                      </p:cBhvr>
                                    </p:animEffect>
                                    <p:set>
                                      <p:cBhvr>
                                        <p:cTn id="112" dur="1" fill="hold">
                                          <p:stCondLst>
                                            <p:cond delay="499"/>
                                          </p:stCondLst>
                                        </p:cTn>
                                        <p:tgtEl>
                                          <p:spTgt spid="485434"/>
                                        </p:tgtEl>
                                        <p:attrNameLst>
                                          <p:attrName>style.visibility</p:attrName>
                                        </p:attrNameLst>
                                      </p:cBhvr>
                                      <p:to>
                                        <p:strVal val="hidden"/>
                                      </p:to>
                                    </p:set>
                                  </p:childTnLst>
                                </p:cTn>
                              </p:par>
                              <p:par>
                                <p:cTn id="113" presetID="53" presetClass="entr" presetSubtype="0" fill="hold" grpId="0" nodeType="withEffect">
                                  <p:stCondLst>
                                    <p:cond delay="0"/>
                                  </p:stCondLst>
                                  <p:childTnLst>
                                    <p:set>
                                      <p:cBhvr>
                                        <p:cTn id="114" dur="1" fill="hold">
                                          <p:stCondLst>
                                            <p:cond delay="0"/>
                                          </p:stCondLst>
                                        </p:cTn>
                                        <p:tgtEl>
                                          <p:spTgt spid="485424"/>
                                        </p:tgtEl>
                                        <p:attrNameLst>
                                          <p:attrName>style.visibility</p:attrName>
                                        </p:attrNameLst>
                                      </p:cBhvr>
                                      <p:to>
                                        <p:strVal val="visible"/>
                                      </p:to>
                                    </p:set>
                                    <p:anim calcmode="lin" valueType="num">
                                      <p:cBhvr>
                                        <p:cTn id="115" dur="500" fill="hold"/>
                                        <p:tgtEl>
                                          <p:spTgt spid="485424"/>
                                        </p:tgtEl>
                                        <p:attrNameLst>
                                          <p:attrName>ppt_w</p:attrName>
                                        </p:attrNameLst>
                                      </p:cBhvr>
                                      <p:tavLst>
                                        <p:tav tm="0">
                                          <p:val>
                                            <p:fltVal val="0"/>
                                          </p:val>
                                        </p:tav>
                                        <p:tav tm="100000">
                                          <p:val>
                                            <p:strVal val="#ppt_w"/>
                                          </p:val>
                                        </p:tav>
                                      </p:tavLst>
                                    </p:anim>
                                    <p:anim calcmode="lin" valueType="num">
                                      <p:cBhvr>
                                        <p:cTn id="116" dur="500" fill="hold"/>
                                        <p:tgtEl>
                                          <p:spTgt spid="485424"/>
                                        </p:tgtEl>
                                        <p:attrNameLst>
                                          <p:attrName>ppt_h</p:attrName>
                                        </p:attrNameLst>
                                      </p:cBhvr>
                                      <p:tavLst>
                                        <p:tav tm="0">
                                          <p:val>
                                            <p:fltVal val="0"/>
                                          </p:val>
                                        </p:tav>
                                        <p:tav tm="100000">
                                          <p:val>
                                            <p:strVal val="#ppt_h"/>
                                          </p:val>
                                        </p:tav>
                                      </p:tavLst>
                                    </p:anim>
                                    <p:animEffect transition="in" filter="fade">
                                      <p:cBhvr>
                                        <p:cTn id="117" dur="500"/>
                                        <p:tgtEl>
                                          <p:spTgt spid="485424"/>
                                        </p:tgtEl>
                                      </p:cBhvr>
                                    </p:animEffect>
                                  </p:childTnLst>
                                </p:cTn>
                              </p:par>
                              <p:par>
                                <p:cTn id="118" presetID="53" presetClass="entr" presetSubtype="0" fill="hold" grpId="2" nodeType="withEffect">
                                  <p:stCondLst>
                                    <p:cond delay="0"/>
                                  </p:stCondLst>
                                  <p:childTnLst>
                                    <p:set>
                                      <p:cBhvr>
                                        <p:cTn id="119" dur="1" fill="hold">
                                          <p:stCondLst>
                                            <p:cond delay="0"/>
                                          </p:stCondLst>
                                        </p:cTn>
                                        <p:tgtEl>
                                          <p:spTgt spid="485435"/>
                                        </p:tgtEl>
                                        <p:attrNameLst>
                                          <p:attrName>style.visibility</p:attrName>
                                        </p:attrNameLst>
                                      </p:cBhvr>
                                      <p:to>
                                        <p:strVal val="visible"/>
                                      </p:to>
                                    </p:set>
                                    <p:anim calcmode="lin" valueType="num">
                                      <p:cBhvr>
                                        <p:cTn id="120" dur="500" fill="hold"/>
                                        <p:tgtEl>
                                          <p:spTgt spid="485435"/>
                                        </p:tgtEl>
                                        <p:attrNameLst>
                                          <p:attrName>ppt_w</p:attrName>
                                        </p:attrNameLst>
                                      </p:cBhvr>
                                      <p:tavLst>
                                        <p:tav tm="0">
                                          <p:val>
                                            <p:fltVal val="0"/>
                                          </p:val>
                                        </p:tav>
                                        <p:tav tm="100000">
                                          <p:val>
                                            <p:strVal val="#ppt_w"/>
                                          </p:val>
                                        </p:tav>
                                      </p:tavLst>
                                    </p:anim>
                                    <p:anim calcmode="lin" valueType="num">
                                      <p:cBhvr>
                                        <p:cTn id="121" dur="500" fill="hold"/>
                                        <p:tgtEl>
                                          <p:spTgt spid="485435"/>
                                        </p:tgtEl>
                                        <p:attrNameLst>
                                          <p:attrName>ppt_h</p:attrName>
                                        </p:attrNameLst>
                                      </p:cBhvr>
                                      <p:tavLst>
                                        <p:tav tm="0">
                                          <p:val>
                                            <p:fltVal val="0"/>
                                          </p:val>
                                        </p:tav>
                                        <p:tav tm="100000">
                                          <p:val>
                                            <p:strVal val="#ppt_h"/>
                                          </p:val>
                                        </p:tav>
                                      </p:tavLst>
                                    </p:anim>
                                    <p:animEffect transition="in" filter="fade">
                                      <p:cBhvr>
                                        <p:cTn id="122" dur="500"/>
                                        <p:tgtEl>
                                          <p:spTgt spid="485435"/>
                                        </p:tgtEl>
                                      </p:cBhvr>
                                    </p:animEffect>
                                  </p:childTnLst>
                                </p:cTn>
                              </p:par>
                              <p:par>
                                <p:cTn id="123" presetID="53" presetClass="exit" presetSubtype="0" fill="hold" grpId="2" nodeType="withEffect">
                                  <p:stCondLst>
                                    <p:cond delay="0"/>
                                  </p:stCondLst>
                                  <p:childTnLst>
                                    <p:anim calcmode="lin" valueType="num">
                                      <p:cBhvr>
                                        <p:cTn id="124" dur="500"/>
                                        <p:tgtEl>
                                          <p:spTgt spid="485436"/>
                                        </p:tgtEl>
                                        <p:attrNameLst>
                                          <p:attrName>ppt_w</p:attrName>
                                        </p:attrNameLst>
                                      </p:cBhvr>
                                      <p:tavLst>
                                        <p:tav tm="0">
                                          <p:val>
                                            <p:strVal val="ppt_w"/>
                                          </p:val>
                                        </p:tav>
                                        <p:tav tm="100000">
                                          <p:val>
                                            <p:fltVal val="0"/>
                                          </p:val>
                                        </p:tav>
                                      </p:tavLst>
                                    </p:anim>
                                    <p:anim calcmode="lin" valueType="num">
                                      <p:cBhvr>
                                        <p:cTn id="125" dur="500"/>
                                        <p:tgtEl>
                                          <p:spTgt spid="485436"/>
                                        </p:tgtEl>
                                        <p:attrNameLst>
                                          <p:attrName>ppt_h</p:attrName>
                                        </p:attrNameLst>
                                      </p:cBhvr>
                                      <p:tavLst>
                                        <p:tav tm="0">
                                          <p:val>
                                            <p:strVal val="ppt_h"/>
                                          </p:val>
                                        </p:tav>
                                        <p:tav tm="100000">
                                          <p:val>
                                            <p:fltVal val="0"/>
                                          </p:val>
                                        </p:tav>
                                      </p:tavLst>
                                    </p:anim>
                                    <p:animEffect transition="out" filter="fade">
                                      <p:cBhvr>
                                        <p:cTn id="126" dur="500"/>
                                        <p:tgtEl>
                                          <p:spTgt spid="485436"/>
                                        </p:tgtEl>
                                      </p:cBhvr>
                                    </p:animEffect>
                                    <p:set>
                                      <p:cBhvr>
                                        <p:cTn id="127" dur="1" fill="hold">
                                          <p:stCondLst>
                                            <p:cond delay="499"/>
                                          </p:stCondLst>
                                        </p:cTn>
                                        <p:tgtEl>
                                          <p:spTgt spid="485436"/>
                                        </p:tgtEl>
                                        <p:attrNameLst>
                                          <p:attrName>style.visibility</p:attrName>
                                        </p:attrNameLst>
                                      </p:cBhvr>
                                      <p:to>
                                        <p:strVal val="hidden"/>
                                      </p:to>
                                    </p:set>
                                  </p:childTnLst>
                                </p:cTn>
                              </p:par>
                              <p:par>
                                <p:cTn id="128" presetID="53" presetClass="entr" presetSubtype="0" fill="hold" grpId="0" nodeType="withEffect">
                                  <p:stCondLst>
                                    <p:cond delay="0"/>
                                  </p:stCondLst>
                                  <p:childTnLst>
                                    <p:set>
                                      <p:cBhvr>
                                        <p:cTn id="129" dur="1" fill="hold">
                                          <p:stCondLst>
                                            <p:cond delay="0"/>
                                          </p:stCondLst>
                                        </p:cTn>
                                        <p:tgtEl>
                                          <p:spTgt spid="485433"/>
                                        </p:tgtEl>
                                        <p:attrNameLst>
                                          <p:attrName>style.visibility</p:attrName>
                                        </p:attrNameLst>
                                      </p:cBhvr>
                                      <p:to>
                                        <p:strVal val="visible"/>
                                      </p:to>
                                    </p:set>
                                    <p:anim calcmode="lin" valueType="num">
                                      <p:cBhvr>
                                        <p:cTn id="130" dur="500" fill="hold"/>
                                        <p:tgtEl>
                                          <p:spTgt spid="485433"/>
                                        </p:tgtEl>
                                        <p:attrNameLst>
                                          <p:attrName>ppt_w</p:attrName>
                                        </p:attrNameLst>
                                      </p:cBhvr>
                                      <p:tavLst>
                                        <p:tav tm="0">
                                          <p:val>
                                            <p:fltVal val="0"/>
                                          </p:val>
                                        </p:tav>
                                        <p:tav tm="100000">
                                          <p:val>
                                            <p:strVal val="#ppt_w"/>
                                          </p:val>
                                        </p:tav>
                                      </p:tavLst>
                                    </p:anim>
                                    <p:anim calcmode="lin" valueType="num">
                                      <p:cBhvr>
                                        <p:cTn id="131" dur="500" fill="hold"/>
                                        <p:tgtEl>
                                          <p:spTgt spid="485433"/>
                                        </p:tgtEl>
                                        <p:attrNameLst>
                                          <p:attrName>ppt_h</p:attrName>
                                        </p:attrNameLst>
                                      </p:cBhvr>
                                      <p:tavLst>
                                        <p:tav tm="0">
                                          <p:val>
                                            <p:fltVal val="0"/>
                                          </p:val>
                                        </p:tav>
                                        <p:tav tm="100000">
                                          <p:val>
                                            <p:strVal val="#ppt_h"/>
                                          </p:val>
                                        </p:tav>
                                      </p:tavLst>
                                    </p:anim>
                                    <p:animEffect transition="in" filter="fade">
                                      <p:cBhvr>
                                        <p:cTn id="132" dur="500"/>
                                        <p:tgtEl>
                                          <p:spTgt spid="485433"/>
                                        </p:tgtEl>
                                      </p:cBhvr>
                                    </p:animEffect>
                                  </p:childTnLst>
                                </p:cTn>
                              </p:par>
                              <p:par>
                                <p:cTn id="133" presetID="9" presetClass="exit" presetSubtype="0" fill="hold" grpId="3" nodeType="withEffect">
                                  <p:stCondLst>
                                    <p:cond delay="0"/>
                                  </p:stCondLst>
                                  <p:childTnLst>
                                    <p:animEffect transition="out" filter="dissolve">
                                      <p:cBhvr>
                                        <p:cTn id="134" dur="500"/>
                                        <p:tgtEl>
                                          <p:spTgt spid="485435"/>
                                        </p:tgtEl>
                                      </p:cBhvr>
                                    </p:animEffect>
                                    <p:set>
                                      <p:cBhvr>
                                        <p:cTn id="135" dur="1" fill="hold">
                                          <p:stCondLst>
                                            <p:cond delay="499"/>
                                          </p:stCondLst>
                                        </p:cTn>
                                        <p:tgtEl>
                                          <p:spTgt spid="4854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8" grpId="0"/>
      <p:bldP spid="485378" grpId="1"/>
      <p:bldP spid="485390" grpId="0" animBg="1"/>
      <p:bldP spid="485391" grpId="0" animBg="1"/>
      <p:bldP spid="485392" grpId="0" animBg="1"/>
      <p:bldP spid="485393" grpId="0" animBg="1"/>
      <p:bldP spid="485394" grpId="0" animBg="1"/>
      <p:bldP spid="485406" grpId="0" animBg="1"/>
      <p:bldP spid="485407" grpId="0" animBg="1"/>
      <p:bldP spid="485408" grpId="0" animBg="1"/>
      <p:bldP spid="485409" grpId="0" animBg="1"/>
      <p:bldP spid="485410" grpId="0" animBg="1"/>
      <p:bldP spid="485411" grpId="0" animBg="1"/>
      <p:bldP spid="485412" grpId="0" animBg="1"/>
      <p:bldP spid="485413" grpId="0" animBg="1"/>
      <p:bldP spid="485414" grpId="0" animBg="1"/>
      <p:bldP spid="485415" grpId="0" animBg="1"/>
      <p:bldP spid="485424" grpId="0"/>
      <p:bldP spid="485425" grpId="0" animBg="1"/>
      <p:bldP spid="485426" grpId="0" animBg="1"/>
      <p:bldP spid="485427" grpId="0" animBg="1"/>
      <p:bldP spid="485428" grpId="0" animBg="1"/>
      <p:bldP spid="485429" grpId="0" animBg="1"/>
      <p:bldP spid="485430" grpId="0"/>
      <p:bldP spid="485431" grpId="0"/>
      <p:bldP spid="485432" grpId="0"/>
      <p:bldP spid="485433" grpId="0"/>
      <p:bldP spid="485434" grpId="0"/>
      <p:bldP spid="485434" grpId="1"/>
      <p:bldP spid="485434" grpId="2"/>
      <p:bldP spid="485435" grpId="0"/>
      <p:bldP spid="485435" grpId="1"/>
      <p:bldP spid="485435" grpId="2"/>
      <p:bldP spid="485435" grpId="3"/>
      <p:bldP spid="485436" grpId="0"/>
      <p:bldP spid="485436" grpId="1"/>
      <p:bldP spid="485436" grpId="2"/>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6619875" y="5029200"/>
            <a:ext cx="2203450" cy="457200"/>
          </a:xfrm>
          <a:prstGeom prst="rect">
            <a:avLst/>
          </a:prstGeom>
          <a:noFill/>
          <a:ln w="9525">
            <a:noFill/>
            <a:miter lim="800000"/>
            <a:headEnd/>
            <a:tailEnd/>
          </a:ln>
        </p:spPr>
        <p:txBody>
          <a:bodyPr wrap="none">
            <a:spAutoFit/>
          </a:bodyPr>
          <a:lstStyle/>
          <a:p>
            <a:r>
              <a:rPr lang="en-US" sz="2400"/>
              <a:t>___ mole NaCl</a:t>
            </a:r>
          </a:p>
        </p:txBody>
      </p:sp>
      <p:sp>
        <p:nvSpPr>
          <p:cNvPr id="70659" name="Text Box 3"/>
          <p:cNvSpPr txBox="1">
            <a:spLocks noChangeArrowheads="1"/>
          </p:cNvSpPr>
          <p:nvPr/>
        </p:nvSpPr>
        <p:spPr bwMode="auto">
          <a:xfrm>
            <a:off x="6702425" y="5018088"/>
            <a:ext cx="523875" cy="457200"/>
          </a:xfrm>
          <a:prstGeom prst="rect">
            <a:avLst/>
          </a:prstGeom>
          <a:noFill/>
          <a:ln w="9525">
            <a:noFill/>
            <a:miter lim="800000"/>
            <a:headEnd/>
            <a:tailEnd/>
          </a:ln>
        </p:spPr>
        <p:txBody>
          <a:bodyPr wrap="none">
            <a:spAutoFit/>
          </a:bodyPr>
          <a:lstStyle/>
          <a:p>
            <a:r>
              <a:rPr lang="en-US" sz="2400"/>
              <a:t>10</a:t>
            </a:r>
          </a:p>
        </p:txBody>
      </p:sp>
      <p:sp>
        <p:nvSpPr>
          <p:cNvPr id="70660" name="Oval 4"/>
          <p:cNvSpPr>
            <a:spLocks noChangeArrowheads="1"/>
          </p:cNvSpPr>
          <p:nvPr/>
        </p:nvSpPr>
        <p:spPr bwMode="auto">
          <a:xfrm>
            <a:off x="228600" y="2133600"/>
            <a:ext cx="2514600" cy="2514600"/>
          </a:xfrm>
          <a:prstGeom prst="ellipse">
            <a:avLst/>
          </a:prstGeom>
          <a:noFill/>
          <a:ln w="9525">
            <a:solidFill>
              <a:schemeClr val="tx1"/>
            </a:solidFill>
            <a:round/>
            <a:headEnd/>
            <a:tailEnd/>
          </a:ln>
        </p:spPr>
        <p:txBody>
          <a:bodyPr wrap="none" anchor="ctr"/>
          <a:lstStyle/>
          <a:p>
            <a:endParaRPr lang="en-US"/>
          </a:p>
        </p:txBody>
      </p:sp>
      <p:sp>
        <p:nvSpPr>
          <p:cNvPr id="70661" name="Oval 5"/>
          <p:cNvSpPr>
            <a:spLocks noChangeArrowheads="1"/>
          </p:cNvSpPr>
          <p:nvPr/>
        </p:nvSpPr>
        <p:spPr bwMode="auto">
          <a:xfrm>
            <a:off x="1277938" y="4205288"/>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70662" name="Oval 6"/>
          <p:cNvSpPr>
            <a:spLocks noChangeArrowheads="1"/>
          </p:cNvSpPr>
          <p:nvPr/>
        </p:nvSpPr>
        <p:spPr bwMode="auto">
          <a:xfrm>
            <a:off x="1573213" y="2276475"/>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70663" name="Oval 7"/>
          <p:cNvSpPr>
            <a:spLocks noChangeArrowheads="1"/>
          </p:cNvSpPr>
          <p:nvPr/>
        </p:nvSpPr>
        <p:spPr bwMode="auto">
          <a:xfrm>
            <a:off x="693738" y="2571750"/>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70664" name="Oval 8"/>
          <p:cNvSpPr>
            <a:spLocks noChangeArrowheads="1"/>
          </p:cNvSpPr>
          <p:nvPr/>
        </p:nvSpPr>
        <p:spPr bwMode="auto">
          <a:xfrm>
            <a:off x="471488" y="3325813"/>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70665" name="Oval 9"/>
          <p:cNvSpPr>
            <a:spLocks noChangeArrowheads="1"/>
          </p:cNvSpPr>
          <p:nvPr/>
        </p:nvSpPr>
        <p:spPr bwMode="auto">
          <a:xfrm>
            <a:off x="2022475" y="2851150"/>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70666" name="Oval 10"/>
          <p:cNvSpPr>
            <a:spLocks noChangeArrowheads="1"/>
          </p:cNvSpPr>
          <p:nvPr/>
        </p:nvSpPr>
        <p:spPr bwMode="auto">
          <a:xfrm>
            <a:off x="758825" y="3792538"/>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70667" name="Oval 11"/>
          <p:cNvSpPr>
            <a:spLocks noChangeArrowheads="1"/>
          </p:cNvSpPr>
          <p:nvPr/>
        </p:nvSpPr>
        <p:spPr bwMode="auto">
          <a:xfrm>
            <a:off x="2203450" y="3514725"/>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70668" name="Oval 12"/>
          <p:cNvSpPr>
            <a:spLocks noChangeArrowheads="1"/>
          </p:cNvSpPr>
          <p:nvPr/>
        </p:nvSpPr>
        <p:spPr bwMode="auto">
          <a:xfrm>
            <a:off x="1189038" y="2895600"/>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70669" name="Oval 13"/>
          <p:cNvSpPr>
            <a:spLocks noChangeArrowheads="1"/>
          </p:cNvSpPr>
          <p:nvPr/>
        </p:nvSpPr>
        <p:spPr bwMode="auto">
          <a:xfrm>
            <a:off x="1890713" y="3990975"/>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70670" name="Oval 14"/>
          <p:cNvSpPr>
            <a:spLocks noChangeArrowheads="1"/>
          </p:cNvSpPr>
          <p:nvPr/>
        </p:nvSpPr>
        <p:spPr bwMode="auto">
          <a:xfrm>
            <a:off x="1449388" y="3470275"/>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70671" name="Oval 15"/>
          <p:cNvSpPr>
            <a:spLocks noChangeAspect="1" noChangeArrowheads="1"/>
          </p:cNvSpPr>
          <p:nvPr/>
        </p:nvSpPr>
        <p:spPr bwMode="auto">
          <a:xfrm>
            <a:off x="693738" y="2570163"/>
            <a:ext cx="311150" cy="311150"/>
          </a:xfrm>
          <a:prstGeom prst="ellipse">
            <a:avLst/>
          </a:prstGeom>
          <a:gradFill rotWithShape="1">
            <a:gsLst>
              <a:gs pos="0">
                <a:srgbClr val="C0C0C0"/>
              </a:gs>
              <a:gs pos="100000">
                <a:srgbClr val="595959"/>
              </a:gs>
            </a:gsLst>
            <a:path path="shape">
              <a:fillToRect l="50000" t="50000" r="50000" b="50000"/>
            </a:path>
          </a:gradFill>
          <a:ln w="9525">
            <a:solidFill>
              <a:schemeClr val="tx1"/>
            </a:solidFill>
            <a:round/>
            <a:headEnd/>
            <a:tailEnd/>
          </a:ln>
        </p:spPr>
        <p:txBody>
          <a:bodyPr wrap="none" anchor="ctr"/>
          <a:lstStyle/>
          <a:p>
            <a:endParaRPr lang="en-US"/>
          </a:p>
        </p:txBody>
      </p:sp>
      <p:sp>
        <p:nvSpPr>
          <p:cNvPr id="70672" name="Oval 16"/>
          <p:cNvSpPr>
            <a:spLocks noChangeAspect="1" noChangeArrowheads="1"/>
          </p:cNvSpPr>
          <p:nvPr/>
        </p:nvSpPr>
        <p:spPr bwMode="auto">
          <a:xfrm>
            <a:off x="6878638" y="2644775"/>
            <a:ext cx="311150" cy="311150"/>
          </a:xfrm>
          <a:prstGeom prst="ellipse">
            <a:avLst/>
          </a:prstGeom>
          <a:gradFill rotWithShape="1">
            <a:gsLst>
              <a:gs pos="0">
                <a:srgbClr val="C0C0C0"/>
              </a:gs>
              <a:gs pos="100000">
                <a:srgbClr val="595959"/>
              </a:gs>
            </a:gsLst>
            <a:path path="shape">
              <a:fillToRect l="50000" t="50000" r="50000" b="50000"/>
            </a:path>
          </a:gradFill>
          <a:ln w="9525">
            <a:solidFill>
              <a:schemeClr val="tx1"/>
            </a:solidFill>
            <a:round/>
            <a:headEnd/>
            <a:tailEnd/>
          </a:ln>
        </p:spPr>
        <p:txBody>
          <a:bodyPr wrap="none" anchor="ctr"/>
          <a:lstStyle/>
          <a:p>
            <a:endParaRPr lang="en-US"/>
          </a:p>
        </p:txBody>
      </p:sp>
      <p:sp>
        <p:nvSpPr>
          <p:cNvPr id="70673" name="Oval 17"/>
          <p:cNvSpPr>
            <a:spLocks noChangeAspect="1" noChangeArrowheads="1"/>
          </p:cNvSpPr>
          <p:nvPr/>
        </p:nvSpPr>
        <p:spPr bwMode="auto">
          <a:xfrm>
            <a:off x="1189038" y="2894013"/>
            <a:ext cx="311150" cy="311150"/>
          </a:xfrm>
          <a:prstGeom prst="ellipse">
            <a:avLst/>
          </a:prstGeom>
          <a:gradFill rotWithShape="1">
            <a:gsLst>
              <a:gs pos="0">
                <a:srgbClr val="C0C0C0"/>
              </a:gs>
              <a:gs pos="100000">
                <a:srgbClr val="595959"/>
              </a:gs>
            </a:gsLst>
            <a:path path="shape">
              <a:fillToRect l="50000" t="50000" r="50000" b="50000"/>
            </a:path>
          </a:gradFill>
          <a:ln w="9525">
            <a:solidFill>
              <a:schemeClr val="tx1"/>
            </a:solidFill>
            <a:round/>
            <a:headEnd/>
            <a:tailEnd/>
          </a:ln>
        </p:spPr>
        <p:txBody>
          <a:bodyPr wrap="none" anchor="ctr"/>
          <a:lstStyle/>
          <a:p>
            <a:endParaRPr lang="en-US"/>
          </a:p>
        </p:txBody>
      </p:sp>
      <p:sp>
        <p:nvSpPr>
          <p:cNvPr id="70674" name="Oval 18"/>
          <p:cNvSpPr>
            <a:spLocks noChangeArrowheads="1"/>
          </p:cNvSpPr>
          <p:nvPr/>
        </p:nvSpPr>
        <p:spPr bwMode="auto">
          <a:xfrm>
            <a:off x="3200400" y="2057400"/>
            <a:ext cx="2514600" cy="2514600"/>
          </a:xfrm>
          <a:prstGeom prst="ellipse">
            <a:avLst/>
          </a:prstGeom>
          <a:noFill/>
          <a:ln w="9525">
            <a:solidFill>
              <a:schemeClr val="tx1"/>
            </a:solidFill>
            <a:round/>
            <a:headEnd/>
            <a:tailEnd/>
          </a:ln>
        </p:spPr>
        <p:txBody>
          <a:bodyPr wrap="none" anchor="ctr"/>
          <a:lstStyle/>
          <a:p>
            <a:endParaRPr lang="en-US"/>
          </a:p>
        </p:txBody>
      </p:sp>
      <p:sp>
        <p:nvSpPr>
          <p:cNvPr id="70675" name="Oval 19"/>
          <p:cNvSpPr>
            <a:spLocks noChangeAspect="1" noChangeArrowheads="1"/>
          </p:cNvSpPr>
          <p:nvPr/>
        </p:nvSpPr>
        <p:spPr bwMode="auto">
          <a:xfrm>
            <a:off x="4502150" y="3836988"/>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70676" name="Oval 20"/>
          <p:cNvSpPr>
            <a:spLocks noChangeAspect="1" noChangeArrowheads="1"/>
          </p:cNvSpPr>
          <p:nvPr/>
        </p:nvSpPr>
        <p:spPr bwMode="auto">
          <a:xfrm>
            <a:off x="3313113" y="3290888"/>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70677" name="Oval 21"/>
          <p:cNvSpPr>
            <a:spLocks noChangeAspect="1" noChangeArrowheads="1"/>
          </p:cNvSpPr>
          <p:nvPr/>
        </p:nvSpPr>
        <p:spPr bwMode="auto">
          <a:xfrm>
            <a:off x="3276600" y="2922588"/>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70678" name="Oval 22"/>
          <p:cNvSpPr>
            <a:spLocks noChangeAspect="1" noChangeArrowheads="1"/>
          </p:cNvSpPr>
          <p:nvPr/>
        </p:nvSpPr>
        <p:spPr bwMode="auto">
          <a:xfrm>
            <a:off x="4244975" y="2376488"/>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70679" name="Oval 23"/>
          <p:cNvSpPr>
            <a:spLocks noChangeAspect="1" noChangeArrowheads="1"/>
          </p:cNvSpPr>
          <p:nvPr/>
        </p:nvSpPr>
        <p:spPr bwMode="auto">
          <a:xfrm>
            <a:off x="3859213" y="2178050"/>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70680" name="Oval 24"/>
          <p:cNvSpPr>
            <a:spLocks noChangeAspect="1" noChangeArrowheads="1"/>
          </p:cNvSpPr>
          <p:nvPr/>
        </p:nvSpPr>
        <p:spPr bwMode="auto">
          <a:xfrm>
            <a:off x="4011613" y="3354388"/>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70681" name="Oval 25"/>
          <p:cNvSpPr>
            <a:spLocks noChangeAspect="1" noChangeArrowheads="1"/>
          </p:cNvSpPr>
          <p:nvPr/>
        </p:nvSpPr>
        <p:spPr bwMode="auto">
          <a:xfrm>
            <a:off x="4846638" y="3613150"/>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70682" name="Oval 26"/>
          <p:cNvSpPr>
            <a:spLocks noChangeAspect="1" noChangeArrowheads="1"/>
          </p:cNvSpPr>
          <p:nvPr/>
        </p:nvSpPr>
        <p:spPr bwMode="auto">
          <a:xfrm>
            <a:off x="3832225" y="3694113"/>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70683" name="Oval 27"/>
          <p:cNvSpPr>
            <a:spLocks noChangeAspect="1" noChangeArrowheads="1"/>
          </p:cNvSpPr>
          <p:nvPr/>
        </p:nvSpPr>
        <p:spPr bwMode="auto">
          <a:xfrm>
            <a:off x="4621213" y="2930525"/>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70684" name="Oval 28"/>
          <p:cNvSpPr>
            <a:spLocks noChangeAspect="1" noChangeArrowheads="1"/>
          </p:cNvSpPr>
          <p:nvPr/>
        </p:nvSpPr>
        <p:spPr bwMode="auto">
          <a:xfrm>
            <a:off x="4989513" y="2698750"/>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70685" name="Oval 29"/>
          <p:cNvSpPr>
            <a:spLocks noChangeAspect="1" noChangeArrowheads="1"/>
          </p:cNvSpPr>
          <p:nvPr/>
        </p:nvSpPr>
        <p:spPr bwMode="auto">
          <a:xfrm>
            <a:off x="6902450" y="2389188"/>
            <a:ext cx="457200" cy="457200"/>
          </a:xfrm>
          <a:prstGeom prst="ellipse">
            <a:avLst/>
          </a:prstGeom>
          <a:gradFill rotWithShape="1">
            <a:gsLst>
              <a:gs pos="0">
                <a:srgbClr val="008000"/>
              </a:gs>
              <a:gs pos="100000">
                <a:srgbClr val="003B00"/>
              </a:gs>
            </a:gsLst>
            <a:lin ang="2700000" scaled="1"/>
          </a:gradFill>
          <a:ln w="9525">
            <a:solidFill>
              <a:schemeClr val="tx1"/>
            </a:solidFill>
            <a:round/>
            <a:headEnd/>
            <a:tailEnd/>
          </a:ln>
        </p:spPr>
        <p:txBody>
          <a:bodyPr wrap="none" anchor="ctr"/>
          <a:lstStyle/>
          <a:p>
            <a:endParaRPr lang="en-US"/>
          </a:p>
        </p:txBody>
      </p:sp>
      <p:sp>
        <p:nvSpPr>
          <p:cNvPr id="70686" name="Oval 30"/>
          <p:cNvSpPr>
            <a:spLocks noChangeAspect="1" noChangeArrowheads="1"/>
          </p:cNvSpPr>
          <p:nvPr/>
        </p:nvSpPr>
        <p:spPr bwMode="auto">
          <a:xfrm>
            <a:off x="4011613" y="3352800"/>
            <a:ext cx="457200" cy="457200"/>
          </a:xfrm>
          <a:prstGeom prst="ellipse">
            <a:avLst/>
          </a:prstGeom>
          <a:gradFill rotWithShape="1">
            <a:gsLst>
              <a:gs pos="0">
                <a:srgbClr val="008000"/>
              </a:gs>
              <a:gs pos="100000">
                <a:srgbClr val="003B00"/>
              </a:gs>
            </a:gsLst>
            <a:lin ang="2700000" scaled="1"/>
          </a:gradFill>
          <a:ln w="9525">
            <a:solidFill>
              <a:schemeClr val="tx1"/>
            </a:solidFill>
            <a:round/>
            <a:headEnd/>
            <a:tailEnd/>
          </a:ln>
        </p:spPr>
        <p:txBody>
          <a:bodyPr wrap="none" anchor="ctr"/>
          <a:lstStyle/>
          <a:p>
            <a:endParaRPr lang="en-US"/>
          </a:p>
        </p:txBody>
      </p:sp>
      <p:sp>
        <p:nvSpPr>
          <p:cNvPr id="70687" name="Oval 31"/>
          <p:cNvSpPr>
            <a:spLocks noChangeAspect="1" noChangeArrowheads="1"/>
          </p:cNvSpPr>
          <p:nvPr/>
        </p:nvSpPr>
        <p:spPr bwMode="auto">
          <a:xfrm>
            <a:off x="3832225" y="3692525"/>
            <a:ext cx="457200" cy="457200"/>
          </a:xfrm>
          <a:prstGeom prst="ellipse">
            <a:avLst/>
          </a:prstGeom>
          <a:gradFill rotWithShape="1">
            <a:gsLst>
              <a:gs pos="0">
                <a:srgbClr val="008000"/>
              </a:gs>
              <a:gs pos="100000">
                <a:srgbClr val="003B00"/>
              </a:gs>
            </a:gsLst>
            <a:lin ang="2700000" scaled="1"/>
          </a:gradFill>
          <a:ln w="9525">
            <a:solidFill>
              <a:schemeClr val="tx1"/>
            </a:solidFill>
            <a:round/>
            <a:headEnd/>
            <a:tailEnd/>
          </a:ln>
        </p:spPr>
        <p:txBody>
          <a:bodyPr wrap="none" anchor="ctr"/>
          <a:lstStyle/>
          <a:p>
            <a:endParaRPr lang="en-US"/>
          </a:p>
        </p:txBody>
      </p:sp>
      <p:sp>
        <p:nvSpPr>
          <p:cNvPr id="70688" name="Oval 32"/>
          <p:cNvSpPr>
            <a:spLocks noChangeAspect="1" noChangeArrowheads="1"/>
          </p:cNvSpPr>
          <p:nvPr/>
        </p:nvSpPr>
        <p:spPr bwMode="auto">
          <a:xfrm>
            <a:off x="6477000" y="2970213"/>
            <a:ext cx="457200" cy="457200"/>
          </a:xfrm>
          <a:prstGeom prst="ellipse">
            <a:avLst/>
          </a:prstGeom>
          <a:gradFill rotWithShape="1">
            <a:gsLst>
              <a:gs pos="0">
                <a:srgbClr val="008000"/>
              </a:gs>
              <a:gs pos="100000">
                <a:srgbClr val="003B00"/>
              </a:gs>
            </a:gsLst>
            <a:lin ang="2700000" scaled="1"/>
          </a:gradFill>
          <a:ln w="9525">
            <a:solidFill>
              <a:schemeClr val="tx1"/>
            </a:solidFill>
            <a:round/>
            <a:headEnd/>
            <a:tailEnd/>
          </a:ln>
        </p:spPr>
        <p:txBody>
          <a:bodyPr wrap="none" anchor="ctr"/>
          <a:lstStyle/>
          <a:p>
            <a:endParaRPr lang="en-US"/>
          </a:p>
        </p:txBody>
      </p:sp>
      <p:sp>
        <p:nvSpPr>
          <p:cNvPr id="70689" name="Rectangle 33"/>
          <p:cNvSpPr>
            <a:spLocks noGrp="1" noChangeArrowheads="1"/>
          </p:cNvSpPr>
          <p:nvPr>
            <p:ph type="title"/>
          </p:nvPr>
        </p:nvSpPr>
        <p:spPr/>
        <p:txBody>
          <a:bodyPr/>
          <a:lstStyle/>
          <a:p>
            <a:pPr eaLnBrk="1" hangingPunct="1"/>
            <a:r>
              <a:rPr lang="en-US" sz="3600" i="1" smtClean="0"/>
              <a:t>Visualizing a Chemical Reaction</a:t>
            </a:r>
          </a:p>
        </p:txBody>
      </p:sp>
      <p:sp>
        <p:nvSpPr>
          <p:cNvPr id="70690" name="Oval 34"/>
          <p:cNvSpPr>
            <a:spLocks noChangeArrowheads="1"/>
          </p:cNvSpPr>
          <p:nvPr/>
        </p:nvSpPr>
        <p:spPr bwMode="auto">
          <a:xfrm>
            <a:off x="6324600" y="2133600"/>
            <a:ext cx="2514600" cy="2514600"/>
          </a:xfrm>
          <a:prstGeom prst="ellipse">
            <a:avLst/>
          </a:prstGeom>
          <a:noFill/>
          <a:ln w="9525">
            <a:solidFill>
              <a:schemeClr val="tx1"/>
            </a:solidFill>
            <a:round/>
            <a:headEnd/>
            <a:tailEnd/>
          </a:ln>
        </p:spPr>
        <p:txBody>
          <a:bodyPr wrap="none" anchor="ctr"/>
          <a:lstStyle/>
          <a:p>
            <a:endParaRPr lang="en-US"/>
          </a:p>
        </p:txBody>
      </p:sp>
      <p:sp>
        <p:nvSpPr>
          <p:cNvPr id="70691" name="Line 35"/>
          <p:cNvSpPr>
            <a:spLocks noChangeAspect="1" noChangeShapeType="1"/>
          </p:cNvSpPr>
          <p:nvPr/>
        </p:nvSpPr>
        <p:spPr bwMode="auto">
          <a:xfrm>
            <a:off x="5791200" y="3276600"/>
            <a:ext cx="285750" cy="1588"/>
          </a:xfrm>
          <a:prstGeom prst="line">
            <a:avLst/>
          </a:prstGeom>
          <a:noFill/>
          <a:ln w="9525">
            <a:solidFill>
              <a:schemeClr val="tx1"/>
            </a:solidFill>
            <a:round/>
            <a:headEnd/>
            <a:tailEnd type="triangle" w="med" len="med"/>
          </a:ln>
        </p:spPr>
        <p:txBody>
          <a:bodyPr/>
          <a:lstStyle/>
          <a:p>
            <a:endParaRPr lang="en-US"/>
          </a:p>
        </p:txBody>
      </p:sp>
      <p:sp>
        <p:nvSpPr>
          <p:cNvPr id="70692" name="Text Box 36"/>
          <p:cNvSpPr txBox="1">
            <a:spLocks noChangeArrowheads="1"/>
          </p:cNvSpPr>
          <p:nvPr/>
        </p:nvSpPr>
        <p:spPr bwMode="auto">
          <a:xfrm>
            <a:off x="1295400" y="1487488"/>
            <a:ext cx="7839075" cy="457200"/>
          </a:xfrm>
          <a:prstGeom prst="rect">
            <a:avLst/>
          </a:prstGeom>
          <a:noFill/>
          <a:ln w="9525">
            <a:noFill/>
            <a:miter lim="800000"/>
            <a:headEnd/>
            <a:tailEnd/>
          </a:ln>
        </p:spPr>
        <p:txBody>
          <a:bodyPr wrap="none">
            <a:spAutoFit/>
          </a:bodyPr>
          <a:lstStyle/>
          <a:p>
            <a:r>
              <a:rPr lang="en-US" sz="2400" b="1"/>
              <a:t>Na             +              Cl</a:t>
            </a:r>
            <a:r>
              <a:rPr lang="en-US" sz="2400" b="1" baseline="-25000"/>
              <a:t>2</a:t>
            </a:r>
            <a:r>
              <a:rPr lang="en-US" sz="2400" b="1"/>
              <a:t>                                NaCl            </a:t>
            </a:r>
          </a:p>
        </p:txBody>
      </p:sp>
      <p:sp>
        <p:nvSpPr>
          <p:cNvPr id="70693" name="Line 37"/>
          <p:cNvSpPr>
            <a:spLocks noChangeShapeType="1"/>
          </p:cNvSpPr>
          <p:nvPr/>
        </p:nvSpPr>
        <p:spPr bwMode="auto">
          <a:xfrm>
            <a:off x="5486400" y="1752600"/>
            <a:ext cx="762000" cy="0"/>
          </a:xfrm>
          <a:prstGeom prst="line">
            <a:avLst/>
          </a:prstGeom>
          <a:noFill/>
          <a:ln w="19050">
            <a:solidFill>
              <a:schemeClr val="tx1"/>
            </a:solidFill>
            <a:round/>
            <a:headEnd/>
            <a:tailEnd type="triangle" w="med" len="med"/>
          </a:ln>
        </p:spPr>
        <p:txBody>
          <a:bodyPr/>
          <a:lstStyle/>
          <a:p>
            <a:endParaRPr lang="en-US"/>
          </a:p>
        </p:txBody>
      </p:sp>
      <p:sp>
        <p:nvSpPr>
          <p:cNvPr id="70694" name="Text Box 38"/>
          <p:cNvSpPr txBox="1">
            <a:spLocks noChangeArrowheads="1"/>
          </p:cNvSpPr>
          <p:nvPr/>
        </p:nvSpPr>
        <p:spPr bwMode="auto">
          <a:xfrm>
            <a:off x="3267075" y="5029200"/>
            <a:ext cx="1925638" cy="457200"/>
          </a:xfrm>
          <a:prstGeom prst="rect">
            <a:avLst/>
          </a:prstGeom>
          <a:noFill/>
          <a:ln w="9525">
            <a:noFill/>
            <a:miter lim="800000"/>
            <a:headEnd/>
            <a:tailEnd/>
          </a:ln>
        </p:spPr>
        <p:txBody>
          <a:bodyPr wrap="none">
            <a:spAutoFit/>
          </a:bodyPr>
          <a:lstStyle/>
          <a:p>
            <a:r>
              <a:rPr lang="en-US" sz="2400"/>
              <a:t>___ mole Cl</a:t>
            </a:r>
            <a:r>
              <a:rPr lang="en-US" sz="2400" baseline="-25000"/>
              <a:t>2</a:t>
            </a:r>
          </a:p>
        </p:txBody>
      </p:sp>
      <p:sp>
        <p:nvSpPr>
          <p:cNvPr id="70695" name="Text Box 39"/>
          <p:cNvSpPr txBox="1">
            <a:spLocks noChangeArrowheads="1"/>
          </p:cNvSpPr>
          <p:nvPr/>
        </p:nvSpPr>
        <p:spPr bwMode="auto">
          <a:xfrm>
            <a:off x="533400" y="5029200"/>
            <a:ext cx="1914525" cy="457200"/>
          </a:xfrm>
          <a:prstGeom prst="rect">
            <a:avLst/>
          </a:prstGeom>
          <a:noFill/>
          <a:ln w="9525">
            <a:noFill/>
            <a:miter lim="800000"/>
            <a:headEnd/>
            <a:tailEnd/>
          </a:ln>
        </p:spPr>
        <p:txBody>
          <a:bodyPr wrap="none">
            <a:spAutoFit/>
          </a:bodyPr>
          <a:lstStyle/>
          <a:p>
            <a:r>
              <a:rPr lang="en-US" sz="2400"/>
              <a:t>___ mole Na</a:t>
            </a:r>
            <a:endParaRPr lang="en-US" sz="2400" baseline="-25000"/>
          </a:p>
        </p:txBody>
      </p:sp>
      <p:sp>
        <p:nvSpPr>
          <p:cNvPr id="70696" name="Text Box 40"/>
          <p:cNvSpPr txBox="1">
            <a:spLocks noChangeArrowheads="1"/>
          </p:cNvSpPr>
          <p:nvPr/>
        </p:nvSpPr>
        <p:spPr bwMode="auto">
          <a:xfrm>
            <a:off x="1039813" y="1485900"/>
            <a:ext cx="354012" cy="457200"/>
          </a:xfrm>
          <a:prstGeom prst="rect">
            <a:avLst/>
          </a:prstGeom>
          <a:noFill/>
          <a:ln w="9525">
            <a:noFill/>
            <a:miter lim="800000"/>
            <a:headEnd/>
            <a:tailEnd/>
          </a:ln>
        </p:spPr>
        <p:txBody>
          <a:bodyPr wrap="none">
            <a:spAutoFit/>
          </a:bodyPr>
          <a:lstStyle/>
          <a:p>
            <a:r>
              <a:rPr lang="en-US" sz="2400"/>
              <a:t>2</a:t>
            </a:r>
          </a:p>
        </p:txBody>
      </p:sp>
      <p:sp>
        <p:nvSpPr>
          <p:cNvPr id="70697" name="Oval 41"/>
          <p:cNvSpPr>
            <a:spLocks noChangeAspect="1" noChangeArrowheads="1"/>
          </p:cNvSpPr>
          <p:nvPr/>
        </p:nvSpPr>
        <p:spPr bwMode="auto">
          <a:xfrm>
            <a:off x="6626225" y="3324225"/>
            <a:ext cx="311150" cy="311150"/>
          </a:xfrm>
          <a:prstGeom prst="ellipse">
            <a:avLst/>
          </a:prstGeom>
          <a:gradFill rotWithShape="1">
            <a:gsLst>
              <a:gs pos="0">
                <a:srgbClr val="C0C0C0"/>
              </a:gs>
              <a:gs pos="100000">
                <a:srgbClr val="595959"/>
              </a:gs>
            </a:gsLst>
            <a:path path="shape">
              <a:fillToRect l="50000" t="50000" r="50000" b="50000"/>
            </a:path>
          </a:gradFill>
          <a:ln w="9525">
            <a:solidFill>
              <a:schemeClr val="tx1"/>
            </a:solidFill>
            <a:round/>
            <a:headEnd/>
            <a:tailEnd/>
          </a:ln>
        </p:spPr>
        <p:txBody>
          <a:bodyPr wrap="none" anchor="ctr"/>
          <a:lstStyle/>
          <a:p>
            <a:endParaRPr lang="en-US"/>
          </a:p>
        </p:txBody>
      </p:sp>
      <p:sp>
        <p:nvSpPr>
          <p:cNvPr id="70698" name="Text Box 42"/>
          <p:cNvSpPr txBox="1">
            <a:spLocks noChangeArrowheads="1"/>
          </p:cNvSpPr>
          <p:nvPr/>
        </p:nvSpPr>
        <p:spPr bwMode="auto">
          <a:xfrm>
            <a:off x="606425" y="5018088"/>
            <a:ext cx="523875" cy="457200"/>
          </a:xfrm>
          <a:prstGeom prst="rect">
            <a:avLst/>
          </a:prstGeom>
          <a:noFill/>
          <a:ln w="9525">
            <a:noFill/>
            <a:miter lim="800000"/>
            <a:headEnd/>
            <a:tailEnd/>
          </a:ln>
        </p:spPr>
        <p:txBody>
          <a:bodyPr wrap="none">
            <a:spAutoFit/>
          </a:bodyPr>
          <a:lstStyle/>
          <a:p>
            <a:r>
              <a:rPr lang="en-US" sz="2400"/>
              <a:t>10</a:t>
            </a:r>
          </a:p>
        </p:txBody>
      </p:sp>
      <p:sp>
        <p:nvSpPr>
          <p:cNvPr id="70699" name="Text Box 43"/>
          <p:cNvSpPr txBox="1">
            <a:spLocks noChangeArrowheads="1"/>
          </p:cNvSpPr>
          <p:nvPr/>
        </p:nvSpPr>
        <p:spPr bwMode="auto">
          <a:xfrm>
            <a:off x="3435350" y="5018088"/>
            <a:ext cx="354013" cy="457200"/>
          </a:xfrm>
          <a:prstGeom prst="rect">
            <a:avLst/>
          </a:prstGeom>
          <a:noFill/>
          <a:ln w="9525">
            <a:noFill/>
            <a:miter lim="800000"/>
            <a:headEnd/>
            <a:tailEnd/>
          </a:ln>
        </p:spPr>
        <p:txBody>
          <a:bodyPr wrap="none">
            <a:spAutoFit/>
          </a:bodyPr>
          <a:lstStyle/>
          <a:p>
            <a:r>
              <a:rPr lang="en-US" sz="2400"/>
              <a:t>5</a:t>
            </a:r>
          </a:p>
        </p:txBody>
      </p:sp>
      <p:sp>
        <p:nvSpPr>
          <p:cNvPr id="70700" name="Text Box 44"/>
          <p:cNvSpPr txBox="1">
            <a:spLocks noChangeArrowheads="1"/>
          </p:cNvSpPr>
          <p:nvPr/>
        </p:nvSpPr>
        <p:spPr bwMode="auto">
          <a:xfrm>
            <a:off x="6985000" y="1482725"/>
            <a:ext cx="354013" cy="457200"/>
          </a:xfrm>
          <a:prstGeom prst="rect">
            <a:avLst/>
          </a:prstGeom>
          <a:noFill/>
          <a:ln w="9525">
            <a:noFill/>
            <a:miter lim="800000"/>
            <a:headEnd/>
            <a:tailEnd/>
          </a:ln>
        </p:spPr>
        <p:txBody>
          <a:bodyPr wrap="none">
            <a:spAutoFit/>
          </a:bodyPr>
          <a:lstStyle/>
          <a:p>
            <a:r>
              <a:rPr lang="en-US" sz="2400"/>
              <a:t>2</a:t>
            </a:r>
          </a:p>
        </p:txBody>
      </p:sp>
      <p:sp>
        <p:nvSpPr>
          <p:cNvPr id="70701" name="Oval 45"/>
          <p:cNvSpPr>
            <a:spLocks noChangeArrowheads="1"/>
          </p:cNvSpPr>
          <p:nvPr/>
        </p:nvSpPr>
        <p:spPr bwMode="auto">
          <a:xfrm>
            <a:off x="7394575" y="3646488"/>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70702" name="Oval 46"/>
          <p:cNvSpPr>
            <a:spLocks noChangeArrowheads="1"/>
          </p:cNvSpPr>
          <p:nvPr/>
        </p:nvSpPr>
        <p:spPr bwMode="auto">
          <a:xfrm>
            <a:off x="6692900" y="3778250"/>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70703" name="Oval 47"/>
          <p:cNvSpPr>
            <a:spLocks noChangeArrowheads="1"/>
          </p:cNvSpPr>
          <p:nvPr/>
        </p:nvSpPr>
        <p:spPr bwMode="auto">
          <a:xfrm>
            <a:off x="7843838" y="2822575"/>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70704" name="Oval 48"/>
          <p:cNvSpPr>
            <a:spLocks noChangeArrowheads="1"/>
          </p:cNvSpPr>
          <p:nvPr/>
        </p:nvSpPr>
        <p:spPr bwMode="auto">
          <a:xfrm>
            <a:off x="7646988" y="4243388"/>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70705" name="Oval 49"/>
          <p:cNvSpPr>
            <a:spLocks noChangeArrowheads="1"/>
          </p:cNvSpPr>
          <p:nvPr/>
        </p:nvSpPr>
        <p:spPr bwMode="auto">
          <a:xfrm>
            <a:off x="7748588" y="2209800"/>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70706" name="Oval 50"/>
          <p:cNvSpPr>
            <a:spLocks noChangeArrowheads="1"/>
          </p:cNvSpPr>
          <p:nvPr/>
        </p:nvSpPr>
        <p:spPr bwMode="auto">
          <a:xfrm>
            <a:off x="8061325" y="3514725"/>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70707" name="Oval 51"/>
          <p:cNvSpPr>
            <a:spLocks noChangeArrowheads="1"/>
          </p:cNvSpPr>
          <p:nvPr/>
        </p:nvSpPr>
        <p:spPr bwMode="auto">
          <a:xfrm>
            <a:off x="8443913" y="3200400"/>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70708" name="Oval 52"/>
          <p:cNvSpPr>
            <a:spLocks noChangeArrowheads="1"/>
          </p:cNvSpPr>
          <p:nvPr/>
        </p:nvSpPr>
        <p:spPr bwMode="auto">
          <a:xfrm>
            <a:off x="7224713" y="3143250"/>
            <a:ext cx="304800" cy="304800"/>
          </a:xfrm>
          <a:prstGeom prst="ellipse">
            <a:avLst/>
          </a:prstGeom>
          <a:gradFill rotWithShape="1">
            <a:gsLst>
              <a:gs pos="0">
                <a:srgbClr val="EAEAEA">
                  <a:alpha val="32999"/>
                </a:srgbClr>
              </a:gs>
              <a:gs pos="100000">
                <a:srgbClr val="EBEBEB"/>
              </a:gs>
            </a:gsLst>
            <a:path path="shape">
              <a:fillToRect l="50000" t="50000" r="50000" b="50000"/>
            </a:path>
          </a:gradFill>
          <a:ln w="9525">
            <a:solidFill>
              <a:srgbClr val="333333"/>
            </a:solidFill>
            <a:prstDash val="dash"/>
            <a:round/>
            <a:headEnd/>
            <a:tailEnd/>
          </a:ln>
        </p:spPr>
        <p:txBody>
          <a:bodyPr wrap="none" anchor="ctr"/>
          <a:lstStyle/>
          <a:p>
            <a:endParaRPr lang="en-US"/>
          </a:p>
        </p:txBody>
      </p:sp>
      <p:sp>
        <p:nvSpPr>
          <p:cNvPr id="70709" name="Oval 53"/>
          <p:cNvSpPr>
            <a:spLocks noChangeAspect="1" noChangeArrowheads="1"/>
          </p:cNvSpPr>
          <p:nvPr/>
        </p:nvSpPr>
        <p:spPr bwMode="auto">
          <a:xfrm>
            <a:off x="7412038" y="2187575"/>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70710" name="Oval 54"/>
          <p:cNvSpPr>
            <a:spLocks noChangeAspect="1" noChangeArrowheads="1"/>
          </p:cNvSpPr>
          <p:nvPr/>
        </p:nvSpPr>
        <p:spPr bwMode="auto">
          <a:xfrm>
            <a:off x="7288213" y="2854325"/>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70711" name="Oval 55"/>
          <p:cNvSpPr>
            <a:spLocks noChangeAspect="1" noChangeArrowheads="1"/>
          </p:cNvSpPr>
          <p:nvPr/>
        </p:nvSpPr>
        <p:spPr bwMode="auto">
          <a:xfrm>
            <a:off x="7566025" y="3467100"/>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70712" name="Oval 56"/>
          <p:cNvSpPr>
            <a:spLocks noChangeAspect="1" noChangeArrowheads="1"/>
          </p:cNvSpPr>
          <p:nvPr/>
        </p:nvSpPr>
        <p:spPr bwMode="auto">
          <a:xfrm>
            <a:off x="8177213" y="2978150"/>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70713" name="Oval 57"/>
          <p:cNvSpPr>
            <a:spLocks noChangeAspect="1" noChangeArrowheads="1"/>
          </p:cNvSpPr>
          <p:nvPr/>
        </p:nvSpPr>
        <p:spPr bwMode="auto">
          <a:xfrm>
            <a:off x="7862888" y="2520950"/>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70714" name="Oval 58"/>
          <p:cNvSpPr>
            <a:spLocks noChangeAspect="1" noChangeArrowheads="1"/>
          </p:cNvSpPr>
          <p:nvPr/>
        </p:nvSpPr>
        <p:spPr bwMode="auto">
          <a:xfrm>
            <a:off x="8110538" y="3695700"/>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70715" name="Oval 59"/>
          <p:cNvSpPr>
            <a:spLocks noChangeAspect="1" noChangeArrowheads="1"/>
          </p:cNvSpPr>
          <p:nvPr/>
        </p:nvSpPr>
        <p:spPr bwMode="auto">
          <a:xfrm>
            <a:off x="6862763" y="3722688"/>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
        <p:nvSpPr>
          <p:cNvPr id="70716" name="Oval 60"/>
          <p:cNvSpPr>
            <a:spLocks noChangeAspect="1" noChangeArrowheads="1"/>
          </p:cNvSpPr>
          <p:nvPr/>
        </p:nvSpPr>
        <p:spPr bwMode="auto">
          <a:xfrm>
            <a:off x="7351713" y="4078288"/>
            <a:ext cx="457200" cy="457200"/>
          </a:xfrm>
          <a:prstGeom prst="ellipse">
            <a:avLst/>
          </a:prstGeom>
          <a:gradFill rotWithShape="1">
            <a:gsLst>
              <a:gs pos="0">
                <a:srgbClr val="008000">
                  <a:alpha val="7999"/>
                </a:srgbClr>
              </a:gs>
              <a:gs pos="100000">
                <a:srgbClr val="6DB66D"/>
              </a:gs>
            </a:gsLst>
            <a:lin ang="2700000" scaled="1"/>
          </a:gradFill>
          <a:ln w="9525">
            <a:solidFill>
              <a:srgbClr val="009900"/>
            </a:solidFill>
            <a:prstDash val="dash"/>
            <a:round/>
            <a:headEnd/>
            <a:tailEnd/>
          </a:ln>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1555750" y="1797050"/>
            <a:ext cx="5886450" cy="298450"/>
          </a:xfrm>
          <a:prstGeom prst="rect">
            <a:avLst/>
          </a:prstGeom>
          <a:solidFill>
            <a:srgbClr val="FFFF99"/>
          </a:solidFill>
          <a:ln w="9525">
            <a:noFill/>
            <a:miter lim="800000"/>
            <a:headEnd/>
            <a:tailEnd/>
          </a:ln>
          <a:effectLst>
            <a:prstShdw prst="shdw17" dist="17961" dir="2700000">
              <a:srgbClr val="99995C"/>
            </a:prstShdw>
          </a:effectLst>
        </p:spPr>
        <p:txBody>
          <a:bodyPr wrap="none" anchor="ctr"/>
          <a:lstStyle/>
          <a:p>
            <a:endParaRPr lang="en-US"/>
          </a:p>
        </p:txBody>
      </p:sp>
      <p:sp>
        <p:nvSpPr>
          <p:cNvPr id="71683" name="Rectangle 3"/>
          <p:cNvSpPr>
            <a:spLocks noChangeArrowheads="1"/>
          </p:cNvSpPr>
          <p:nvPr/>
        </p:nvSpPr>
        <p:spPr bwMode="auto">
          <a:xfrm>
            <a:off x="1581150" y="2152650"/>
            <a:ext cx="5857875" cy="4381500"/>
          </a:xfrm>
          <a:prstGeom prst="rect">
            <a:avLst/>
          </a:prstGeom>
          <a:solidFill>
            <a:srgbClr val="FFFFCC"/>
          </a:solidFill>
          <a:ln w="9525">
            <a:noFill/>
            <a:miter lim="800000"/>
            <a:headEnd/>
            <a:tailEnd/>
          </a:ln>
          <a:effectLst>
            <a:prstShdw prst="shdw17" dist="17961" dir="2700000">
              <a:srgbClr val="99997A"/>
            </a:prstShdw>
          </a:effectLst>
        </p:spPr>
        <p:txBody>
          <a:bodyPr wrap="none" anchor="ctr"/>
          <a:lstStyle/>
          <a:p>
            <a:endParaRPr lang="en-US"/>
          </a:p>
        </p:txBody>
      </p:sp>
      <p:sp>
        <p:nvSpPr>
          <p:cNvPr id="71684" name="Rectangle 4"/>
          <p:cNvSpPr>
            <a:spLocks noGrp="1" noChangeArrowheads="1"/>
          </p:cNvSpPr>
          <p:nvPr>
            <p:ph type="title"/>
          </p:nvPr>
        </p:nvSpPr>
        <p:spPr/>
        <p:txBody>
          <a:bodyPr/>
          <a:lstStyle/>
          <a:p>
            <a:pPr eaLnBrk="1" hangingPunct="1"/>
            <a:r>
              <a:rPr lang="en-US" smtClean="0"/>
              <a:t>Formation of Ammonia</a:t>
            </a:r>
          </a:p>
        </p:txBody>
      </p:sp>
      <p:sp>
        <p:nvSpPr>
          <p:cNvPr id="71685" name="AutoShape 5">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626694" name="Picture 6" descr="Image:Ammonia-3D-vdW.png">
            <a:hlinkClick r:id="rId5"/>
          </p:cNvPr>
          <p:cNvPicPr>
            <a:picLocks noChangeAspect="1" noChangeArrowheads="1"/>
          </p:cNvPicPr>
          <p:nvPr/>
        </p:nvPicPr>
        <p:blipFill>
          <a:blip r:embed="rId6" cstate="print"/>
          <a:srcRect/>
          <a:stretch>
            <a:fillRect/>
          </a:stretch>
        </p:blipFill>
        <p:spPr bwMode="auto">
          <a:xfrm>
            <a:off x="5821363" y="2219325"/>
            <a:ext cx="762000" cy="641350"/>
          </a:xfrm>
          <a:prstGeom prst="rect">
            <a:avLst/>
          </a:prstGeom>
          <a:noFill/>
          <a:ln w="9525">
            <a:noFill/>
            <a:miter lim="800000"/>
            <a:headEnd/>
            <a:tailEnd/>
          </a:ln>
        </p:spPr>
      </p:pic>
      <p:pic>
        <p:nvPicPr>
          <p:cNvPr id="626695" name="Picture 7" descr="Image:Ammonia-3D-vdW.png">
            <a:hlinkClick r:id="rId5"/>
          </p:cNvPr>
          <p:cNvPicPr>
            <a:picLocks noChangeAspect="1" noChangeArrowheads="1"/>
          </p:cNvPicPr>
          <p:nvPr/>
        </p:nvPicPr>
        <p:blipFill>
          <a:blip r:embed="rId6" cstate="print"/>
          <a:srcRect/>
          <a:stretch>
            <a:fillRect/>
          </a:stretch>
        </p:blipFill>
        <p:spPr bwMode="auto">
          <a:xfrm>
            <a:off x="6661150" y="2224088"/>
            <a:ext cx="762000" cy="641350"/>
          </a:xfrm>
          <a:prstGeom prst="rect">
            <a:avLst/>
          </a:prstGeom>
          <a:noFill/>
          <a:ln w="9525">
            <a:noFill/>
            <a:miter lim="800000"/>
            <a:headEnd/>
            <a:tailEnd/>
          </a:ln>
        </p:spPr>
      </p:pic>
      <p:pic>
        <p:nvPicPr>
          <p:cNvPr id="626696" name="Picture 8" descr="Image:Nitrogen-3D-vdW.png">
            <a:hlinkClick r:id="rId7"/>
          </p:cNvPr>
          <p:cNvPicPr>
            <a:picLocks noChangeAspect="1" noChangeArrowheads="1"/>
          </p:cNvPicPr>
          <p:nvPr/>
        </p:nvPicPr>
        <p:blipFill>
          <a:blip r:embed="rId8" cstate="print"/>
          <a:srcRect/>
          <a:stretch>
            <a:fillRect/>
          </a:stretch>
        </p:blipFill>
        <p:spPr bwMode="auto">
          <a:xfrm>
            <a:off x="1960563" y="2274888"/>
            <a:ext cx="817562" cy="619125"/>
          </a:xfrm>
          <a:prstGeom prst="rect">
            <a:avLst/>
          </a:prstGeom>
          <a:noFill/>
          <a:ln w="9525">
            <a:noFill/>
            <a:miter lim="800000"/>
            <a:headEnd/>
            <a:tailEnd/>
          </a:ln>
        </p:spPr>
      </p:pic>
      <p:grpSp>
        <p:nvGrpSpPr>
          <p:cNvPr id="2" name="Group 9"/>
          <p:cNvGrpSpPr>
            <a:grpSpLocks/>
          </p:cNvGrpSpPr>
          <p:nvPr/>
        </p:nvGrpSpPr>
        <p:grpSpPr bwMode="auto">
          <a:xfrm>
            <a:off x="4213225" y="2419350"/>
            <a:ext cx="404813" cy="295275"/>
            <a:chOff x="2623" y="3423"/>
            <a:chExt cx="696" cy="508"/>
          </a:xfrm>
        </p:grpSpPr>
        <p:sp>
          <p:nvSpPr>
            <p:cNvPr id="71763" name="Rectangle 10"/>
            <p:cNvSpPr>
              <a:spLocks noChangeArrowheads="1"/>
            </p:cNvSpPr>
            <p:nvPr/>
          </p:nvSpPr>
          <p:spPr bwMode="auto">
            <a:xfrm>
              <a:off x="2955" y="3451"/>
              <a:ext cx="56" cy="450"/>
            </a:xfrm>
            <a:prstGeom prst="rect">
              <a:avLst/>
            </a:prstGeom>
            <a:solidFill>
              <a:srgbClr val="8F8F8F"/>
            </a:solidFill>
            <a:ln w="9525">
              <a:noFill/>
              <a:miter lim="800000"/>
              <a:headEnd/>
              <a:tailEnd/>
            </a:ln>
          </p:spPr>
          <p:txBody>
            <a:bodyPr wrap="none" anchor="ctr"/>
            <a:lstStyle/>
            <a:p>
              <a:endParaRPr lang="en-US"/>
            </a:p>
          </p:txBody>
        </p:sp>
        <p:sp>
          <p:nvSpPr>
            <p:cNvPr id="626699" name="Freeform 11"/>
            <p:cNvSpPr>
              <a:spLocks/>
            </p:cNvSpPr>
            <p:nvPr/>
          </p:nvSpPr>
          <p:spPr bwMode="auto">
            <a:xfrm>
              <a:off x="2623" y="3423"/>
              <a:ext cx="696" cy="508"/>
            </a:xfrm>
            <a:custGeom>
              <a:avLst/>
              <a:gdLst/>
              <a:ahLst/>
              <a:cxnLst>
                <a:cxn ang="0">
                  <a:pos x="347" y="26"/>
                </a:cxn>
                <a:cxn ang="0">
                  <a:pos x="249" y="9"/>
                </a:cxn>
                <a:cxn ang="0">
                  <a:pos x="138" y="36"/>
                </a:cxn>
                <a:cxn ang="0">
                  <a:pos x="48" y="115"/>
                </a:cxn>
                <a:cxn ang="0">
                  <a:pos x="3" y="237"/>
                </a:cxn>
                <a:cxn ang="0">
                  <a:pos x="29" y="364"/>
                </a:cxn>
                <a:cxn ang="0">
                  <a:pos x="104" y="456"/>
                </a:cxn>
                <a:cxn ang="0">
                  <a:pos x="213" y="502"/>
                </a:cxn>
                <a:cxn ang="0">
                  <a:pos x="341" y="492"/>
                </a:cxn>
                <a:cxn ang="0">
                  <a:pos x="369" y="433"/>
                </a:cxn>
                <a:cxn ang="0">
                  <a:pos x="372" y="268"/>
                </a:cxn>
                <a:cxn ang="0">
                  <a:pos x="360" y="141"/>
                </a:cxn>
                <a:cxn ang="0">
                  <a:pos x="350" y="39"/>
                </a:cxn>
                <a:cxn ang="0">
                  <a:pos x="353" y="18"/>
                </a:cxn>
                <a:cxn ang="0">
                  <a:pos x="432" y="0"/>
                </a:cxn>
                <a:cxn ang="0">
                  <a:pos x="533" y="16"/>
                </a:cxn>
                <a:cxn ang="0">
                  <a:pos x="609" y="61"/>
                </a:cxn>
                <a:cxn ang="0">
                  <a:pos x="665" y="136"/>
                </a:cxn>
                <a:cxn ang="0">
                  <a:pos x="695" y="232"/>
                </a:cxn>
                <a:cxn ang="0">
                  <a:pos x="671" y="354"/>
                </a:cxn>
                <a:cxn ang="0">
                  <a:pos x="600" y="444"/>
                </a:cxn>
                <a:cxn ang="0">
                  <a:pos x="485" y="495"/>
                </a:cxn>
                <a:cxn ang="0">
                  <a:pos x="380" y="487"/>
                </a:cxn>
                <a:cxn ang="0">
                  <a:pos x="360" y="477"/>
                </a:cxn>
              </a:cxnLst>
              <a:rect l="0" t="0" r="r" b="b"/>
              <a:pathLst>
                <a:path w="696" h="508">
                  <a:moveTo>
                    <a:pt x="347" y="26"/>
                  </a:moveTo>
                  <a:cubicBezTo>
                    <a:pt x="331" y="23"/>
                    <a:pt x="284" y="7"/>
                    <a:pt x="249" y="9"/>
                  </a:cubicBezTo>
                  <a:cubicBezTo>
                    <a:pt x="214" y="11"/>
                    <a:pt x="171" y="18"/>
                    <a:pt x="138" y="36"/>
                  </a:cubicBezTo>
                  <a:cubicBezTo>
                    <a:pt x="105" y="54"/>
                    <a:pt x="70" y="82"/>
                    <a:pt x="48" y="115"/>
                  </a:cubicBezTo>
                  <a:cubicBezTo>
                    <a:pt x="26" y="148"/>
                    <a:pt x="6" y="196"/>
                    <a:pt x="3" y="237"/>
                  </a:cubicBezTo>
                  <a:cubicBezTo>
                    <a:pt x="0" y="278"/>
                    <a:pt x="12" y="328"/>
                    <a:pt x="29" y="364"/>
                  </a:cubicBezTo>
                  <a:cubicBezTo>
                    <a:pt x="46" y="400"/>
                    <a:pt x="73" y="433"/>
                    <a:pt x="104" y="456"/>
                  </a:cubicBezTo>
                  <a:cubicBezTo>
                    <a:pt x="135" y="479"/>
                    <a:pt x="174" y="496"/>
                    <a:pt x="213" y="502"/>
                  </a:cubicBezTo>
                  <a:cubicBezTo>
                    <a:pt x="252" y="508"/>
                    <a:pt x="315" y="503"/>
                    <a:pt x="341" y="492"/>
                  </a:cubicBezTo>
                  <a:cubicBezTo>
                    <a:pt x="367" y="481"/>
                    <a:pt x="364" y="470"/>
                    <a:pt x="369" y="433"/>
                  </a:cubicBezTo>
                  <a:cubicBezTo>
                    <a:pt x="374" y="396"/>
                    <a:pt x="374" y="317"/>
                    <a:pt x="372" y="268"/>
                  </a:cubicBezTo>
                  <a:cubicBezTo>
                    <a:pt x="370" y="219"/>
                    <a:pt x="364" y="179"/>
                    <a:pt x="360" y="141"/>
                  </a:cubicBezTo>
                  <a:cubicBezTo>
                    <a:pt x="356" y="103"/>
                    <a:pt x="351" y="59"/>
                    <a:pt x="350" y="39"/>
                  </a:cubicBezTo>
                  <a:cubicBezTo>
                    <a:pt x="349" y="19"/>
                    <a:pt x="339" y="24"/>
                    <a:pt x="353" y="18"/>
                  </a:cubicBezTo>
                  <a:cubicBezTo>
                    <a:pt x="367" y="12"/>
                    <a:pt x="402" y="0"/>
                    <a:pt x="432" y="0"/>
                  </a:cubicBezTo>
                  <a:cubicBezTo>
                    <a:pt x="462" y="0"/>
                    <a:pt x="504" y="6"/>
                    <a:pt x="533" y="16"/>
                  </a:cubicBezTo>
                  <a:cubicBezTo>
                    <a:pt x="562" y="26"/>
                    <a:pt x="587" y="41"/>
                    <a:pt x="609" y="61"/>
                  </a:cubicBezTo>
                  <a:cubicBezTo>
                    <a:pt x="631" y="81"/>
                    <a:pt x="651" y="108"/>
                    <a:pt x="665" y="136"/>
                  </a:cubicBezTo>
                  <a:cubicBezTo>
                    <a:pt x="679" y="164"/>
                    <a:pt x="694" y="196"/>
                    <a:pt x="695" y="232"/>
                  </a:cubicBezTo>
                  <a:cubicBezTo>
                    <a:pt x="696" y="268"/>
                    <a:pt x="687" y="319"/>
                    <a:pt x="671" y="354"/>
                  </a:cubicBezTo>
                  <a:cubicBezTo>
                    <a:pt x="655" y="389"/>
                    <a:pt x="631" y="421"/>
                    <a:pt x="600" y="444"/>
                  </a:cubicBezTo>
                  <a:cubicBezTo>
                    <a:pt x="569" y="467"/>
                    <a:pt x="522" y="488"/>
                    <a:pt x="485" y="495"/>
                  </a:cubicBezTo>
                  <a:cubicBezTo>
                    <a:pt x="448" y="502"/>
                    <a:pt x="401" y="490"/>
                    <a:pt x="380" y="487"/>
                  </a:cubicBezTo>
                  <a:cubicBezTo>
                    <a:pt x="359" y="484"/>
                    <a:pt x="363" y="479"/>
                    <a:pt x="360" y="477"/>
                  </a:cubicBezTo>
                </a:path>
              </a:pathLst>
            </a:custGeom>
            <a:gradFill rotWithShape="1">
              <a:gsLst>
                <a:gs pos="0">
                  <a:schemeClr val="bg1"/>
                </a:gs>
                <a:gs pos="100000">
                  <a:schemeClr val="bg1">
                    <a:gamma/>
                    <a:shade val="46275"/>
                    <a:invGamma/>
                  </a:schemeClr>
                </a:gs>
              </a:gsLst>
              <a:lin ang="2700000" scaled="1"/>
            </a:gradFill>
            <a:ln w="9525">
              <a:noFill/>
              <a:round/>
              <a:headEnd/>
              <a:tailEnd/>
            </a:ln>
            <a:effectLst/>
          </p:spPr>
          <p:txBody>
            <a:bodyPr/>
            <a:lstStyle/>
            <a:p>
              <a:pPr>
                <a:defRPr/>
              </a:pPr>
              <a:endParaRPr lang="en-US"/>
            </a:p>
          </p:txBody>
        </p:sp>
      </p:grpSp>
      <p:grpSp>
        <p:nvGrpSpPr>
          <p:cNvPr id="3" name="Group 12"/>
          <p:cNvGrpSpPr>
            <a:grpSpLocks/>
          </p:cNvGrpSpPr>
          <p:nvPr/>
        </p:nvGrpSpPr>
        <p:grpSpPr bwMode="auto">
          <a:xfrm>
            <a:off x="3578225" y="2416175"/>
            <a:ext cx="404813" cy="295275"/>
            <a:chOff x="2623" y="3423"/>
            <a:chExt cx="696" cy="508"/>
          </a:xfrm>
        </p:grpSpPr>
        <p:sp>
          <p:nvSpPr>
            <p:cNvPr id="71761" name="Rectangle 13"/>
            <p:cNvSpPr>
              <a:spLocks noChangeArrowheads="1"/>
            </p:cNvSpPr>
            <p:nvPr/>
          </p:nvSpPr>
          <p:spPr bwMode="auto">
            <a:xfrm>
              <a:off x="2955" y="3451"/>
              <a:ext cx="56" cy="450"/>
            </a:xfrm>
            <a:prstGeom prst="rect">
              <a:avLst/>
            </a:prstGeom>
            <a:solidFill>
              <a:srgbClr val="8F8F8F"/>
            </a:solidFill>
            <a:ln w="9525">
              <a:noFill/>
              <a:miter lim="800000"/>
              <a:headEnd/>
              <a:tailEnd/>
            </a:ln>
          </p:spPr>
          <p:txBody>
            <a:bodyPr wrap="none" anchor="ctr"/>
            <a:lstStyle/>
            <a:p>
              <a:endParaRPr lang="en-US"/>
            </a:p>
          </p:txBody>
        </p:sp>
        <p:sp>
          <p:nvSpPr>
            <p:cNvPr id="626702" name="Freeform 14"/>
            <p:cNvSpPr>
              <a:spLocks/>
            </p:cNvSpPr>
            <p:nvPr/>
          </p:nvSpPr>
          <p:spPr bwMode="auto">
            <a:xfrm>
              <a:off x="2623" y="3423"/>
              <a:ext cx="696" cy="508"/>
            </a:xfrm>
            <a:custGeom>
              <a:avLst/>
              <a:gdLst/>
              <a:ahLst/>
              <a:cxnLst>
                <a:cxn ang="0">
                  <a:pos x="347" y="26"/>
                </a:cxn>
                <a:cxn ang="0">
                  <a:pos x="249" y="9"/>
                </a:cxn>
                <a:cxn ang="0">
                  <a:pos x="138" y="36"/>
                </a:cxn>
                <a:cxn ang="0">
                  <a:pos x="48" y="115"/>
                </a:cxn>
                <a:cxn ang="0">
                  <a:pos x="3" y="237"/>
                </a:cxn>
                <a:cxn ang="0">
                  <a:pos x="29" y="364"/>
                </a:cxn>
                <a:cxn ang="0">
                  <a:pos x="104" y="456"/>
                </a:cxn>
                <a:cxn ang="0">
                  <a:pos x="213" y="502"/>
                </a:cxn>
                <a:cxn ang="0">
                  <a:pos x="341" y="492"/>
                </a:cxn>
                <a:cxn ang="0">
                  <a:pos x="369" y="433"/>
                </a:cxn>
                <a:cxn ang="0">
                  <a:pos x="372" y="268"/>
                </a:cxn>
                <a:cxn ang="0">
                  <a:pos x="360" y="141"/>
                </a:cxn>
                <a:cxn ang="0">
                  <a:pos x="350" y="39"/>
                </a:cxn>
                <a:cxn ang="0">
                  <a:pos x="353" y="18"/>
                </a:cxn>
                <a:cxn ang="0">
                  <a:pos x="432" y="0"/>
                </a:cxn>
                <a:cxn ang="0">
                  <a:pos x="533" y="16"/>
                </a:cxn>
                <a:cxn ang="0">
                  <a:pos x="609" y="61"/>
                </a:cxn>
                <a:cxn ang="0">
                  <a:pos x="665" y="136"/>
                </a:cxn>
                <a:cxn ang="0">
                  <a:pos x="695" y="232"/>
                </a:cxn>
                <a:cxn ang="0">
                  <a:pos x="671" y="354"/>
                </a:cxn>
                <a:cxn ang="0">
                  <a:pos x="600" y="444"/>
                </a:cxn>
                <a:cxn ang="0">
                  <a:pos x="485" y="495"/>
                </a:cxn>
                <a:cxn ang="0">
                  <a:pos x="380" y="487"/>
                </a:cxn>
                <a:cxn ang="0">
                  <a:pos x="360" y="477"/>
                </a:cxn>
              </a:cxnLst>
              <a:rect l="0" t="0" r="r" b="b"/>
              <a:pathLst>
                <a:path w="696" h="508">
                  <a:moveTo>
                    <a:pt x="347" y="26"/>
                  </a:moveTo>
                  <a:cubicBezTo>
                    <a:pt x="331" y="23"/>
                    <a:pt x="284" y="7"/>
                    <a:pt x="249" y="9"/>
                  </a:cubicBezTo>
                  <a:cubicBezTo>
                    <a:pt x="214" y="11"/>
                    <a:pt x="171" y="18"/>
                    <a:pt x="138" y="36"/>
                  </a:cubicBezTo>
                  <a:cubicBezTo>
                    <a:pt x="105" y="54"/>
                    <a:pt x="70" y="82"/>
                    <a:pt x="48" y="115"/>
                  </a:cubicBezTo>
                  <a:cubicBezTo>
                    <a:pt x="26" y="148"/>
                    <a:pt x="6" y="196"/>
                    <a:pt x="3" y="237"/>
                  </a:cubicBezTo>
                  <a:cubicBezTo>
                    <a:pt x="0" y="278"/>
                    <a:pt x="12" y="328"/>
                    <a:pt x="29" y="364"/>
                  </a:cubicBezTo>
                  <a:cubicBezTo>
                    <a:pt x="46" y="400"/>
                    <a:pt x="73" y="433"/>
                    <a:pt x="104" y="456"/>
                  </a:cubicBezTo>
                  <a:cubicBezTo>
                    <a:pt x="135" y="479"/>
                    <a:pt x="174" y="496"/>
                    <a:pt x="213" y="502"/>
                  </a:cubicBezTo>
                  <a:cubicBezTo>
                    <a:pt x="252" y="508"/>
                    <a:pt x="315" y="503"/>
                    <a:pt x="341" y="492"/>
                  </a:cubicBezTo>
                  <a:cubicBezTo>
                    <a:pt x="367" y="481"/>
                    <a:pt x="364" y="470"/>
                    <a:pt x="369" y="433"/>
                  </a:cubicBezTo>
                  <a:cubicBezTo>
                    <a:pt x="374" y="396"/>
                    <a:pt x="374" y="317"/>
                    <a:pt x="372" y="268"/>
                  </a:cubicBezTo>
                  <a:cubicBezTo>
                    <a:pt x="370" y="219"/>
                    <a:pt x="364" y="179"/>
                    <a:pt x="360" y="141"/>
                  </a:cubicBezTo>
                  <a:cubicBezTo>
                    <a:pt x="356" y="103"/>
                    <a:pt x="351" y="59"/>
                    <a:pt x="350" y="39"/>
                  </a:cubicBezTo>
                  <a:cubicBezTo>
                    <a:pt x="349" y="19"/>
                    <a:pt x="339" y="24"/>
                    <a:pt x="353" y="18"/>
                  </a:cubicBezTo>
                  <a:cubicBezTo>
                    <a:pt x="367" y="12"/>
                    <a:pt x="402" y="0"/>
                    <a:pt x="432" y="0"/>
                  </a:cubicBezTo>
                  <a:cubicBezTo>
                    <a:pt x="462" y="0"/>
                    <a:pt x="504" y="6"/>
                    <a:pt x="533" y="16"/>
                  </a:cubicBezTo>
                  <a:cubicBezTo>
                    <a:pt x="562" y="26"/>
                    <a:pt x="587" y="41"/>
                    <a:pt x="609" y="61"/>
                  </a:cubicBezTo>
                  <a:cubicBezTo>
                    <a:pt x="631" y="81"/>
                    <a:pt x="651" y="108"/>
                    <a:pt x="665" y="136"/>
                  </a:cubicBezTo>
                  <a:cubicBezTo>
                    <a:pt x="679" y="164"/>
                    <a:pt x="694" y="196"/>
                    <a:pt x="695" y="232"/>
                  </a:cubicBezTo>
                  <a:cubicBezTo>
                    <a:pt x="696" y="268"/>
                    <a:pt x="687" y="319"/>
                    <a:pt x="671" y="354"/>
                  </a:cubicBezTo>
                  <a:cubicBezTo>
                    <a:pt x="655" y="389"/>
                    <a:pt x="631" y="421"/>
                    <a:pt x="600" y="444"/>
                  </a:cubicBezTo>
                  <a:cubicBezTo>
                    <a:pt x="569" y="467"/>
                    <a:pt x="522" y="488"/>
                    <a:pt x="485" y="495"/>
                  </a:cubicBezTo>
                  <a:cubicBezTo>
                    <a:pt x="448" y="502"/>
                    <a:pt x="401" y="490"/>
                    <a:pt x="380" y="487"/>
                  </a:cubicBezTo>
                  <a:cubicBezTo>
                    <a:pt x="359" y="484"/>
                    <a:pt x="363" y="479"/>
                    <a:pt x="360" y="477"/>
                  </a:cubicBezTo>
                </a:path>
              </a:pathLst>
            </a:custGeom>
            <a:gradFill rotWithShape="1">
              <a:gsLst>
                <a:gs pos="0">
                  <a:schemeClr val="bg1"/>
                </a:gs>
                <a:gs pos="100000">
                  <a:schemeClr val="bg1">
                    <a:gamma/>
                    <a:shade val="46275"/>
                    <a:invGamma/>
                  </a:schemeClr>
                </a:gs>
              </a:gsLst>
              <a:lin ang="2700000" scaled="1"/>
            </a:gradFill>
            <a:ln w="9525">
              <a:noFill/>
              <a:round/>
              <a:headEnd/>
              <a:tailEnd/>
            </a:ln>
            <a:effectLst/>
          </p:spPr>
          <p:txBody>
            <a:bodyPr/>
            <a:lstStyle/>
            <a:p>
              <a:pPr>
                <a:defRPr/>
              </a:pPr>
              <a:endParaRPr lang="en-US"/>
            </a:p>
          </p:txBody>
        </p:sp>
      </p:grpSp>
      <p:grpSp>
        <p:nvGrpSpPr>
          <p:cNvPr id="4" name="Group 15"/>
          <p:cNvGrpSpPr>
            <a:grpSpLocks/>
          </p:cNvGrpSpPr>
          <p:nvPr/>
        </p:nvGrpSpPr>
        <p:grpSpPr bwMode="auto">
          <a:xfrm>
            <a:off x="4862513" y="2409825"/>
            <a:ext cx="404812" cy="295275"/>
            <a:chOff x="2623" y="3423"/>
            <a:chExt cx="696" cy="508"/>
          </a:xfrm>
        </p:grpSpPr>
        <p:sp>
          <p:nvSpPr>
            <p:cNvPr id="71759" name="Rectangle 16"/>
            <p:cNvSpPr>
              <a:spLocks noChangeArrowheads="1"/>
            </p:cNvSpPr>
            <p:nvPr/>
          </p:nvSpPr>
          <p:spPr bwMode="auto">
            <a:xfrm>
              <a:off x="2955" y="3451"/>
              <a:ext cx="56" cy="450"/>
            </a:xfrm>
            <a:prstGeom prst="rect">
              <a:avLst/>
            </a:prstGeom>
            <a:solidFill>
              <a:srgbClr val="8F8F8F"/>
            </a:solidFill>
            <a:ln w="9525">
              <a:noFill/>
              <a:miter lim="800000"/>
              <a:headEnd/>
              <a:tailEnd/>
            </a:ln>
          </p:spPr>
          <p:txBody>
            <a:bodyPr wrap="none" anchor="ctr"/>
            <a:lstStyle/>
            <a:p>
              <a:endParaRPr lang="en-US"/>
            </a:p>
          </p:txBody>
        </p:sp>
        <p:sp>
          <p:nvSpPr>
            <p:cNvPr id="626705" name="Freeform 17"/>
            <p:cNvSpPr>
              <a:spLocks/>
            </p:cNvSpPr>
            <p:nvPr/>
          </p:nvSpPr>
          <p:spPr bwMode="auto">
            <a:xfrm>
              <a:off x="2623" y="3423"/>
              <a:ext cx="696" cy="508"/>
            </a:xfrm>
            <a:custGeom>
              <a:avLst/>
              <a:gdLst/>
              <a:ahLst/>
              <a:cxnLst>
                <a:cxn ang="0">
                  <a:pos x="347" y="26"/>
                </a:cxn>
                <a:cxn ang="0">
                  <a:pos x="249" y="9"/>
                </a:cxn>
                <a:cxn ang="0">
                  <a:pos x="138" y="36"/>
                </a:cxn>
                <a:cxn ang="0">
                  <a:pos x="48" y="115"/>
                </a:cxn>
                <a:cxn ang="0">
                  <a:pos x="3" y="237"/>
                </a:cxn>
                <a:cxn ang="0">
                  <a:pos x="29" y="364"/>
                </a:cxn>
                <a:cxn ang="0">
                  <a:pos x="104" y="456"/>
                </a:cxn>
                <a:cxn ang="0">
                  <a:pos x="213" y="502"/>
                </a:cxn>
                <a:cxn ang="0">
                  <a:pos x="341" y="492"/>
                </a:cxn>
                <a:cxn ang="0">
                  <a:pos x="369" y="433"/>
                </a:cxn>
                <a:cxn ang="0">
                  <a:pos x="372" y="268"/>
                </a:cxn>
                <a:cxn ang="0">
                  <a:pos x="360" y="141"/>
                </a:cxn>
                <a:cxn ang="0">
                  <a:pos x="350" y="39"/>
                </a:cxn>
                <a:cxn ang="0">
                  <a:pos x="353" y="18"/>
                </a:cxn>
                <a:cxn ang="0">
                  <a:pos x="432" y="0"/>
                </a:cxn>
                <a:cxn ang="0">
                  <a:pos x="533" y="16"/>
                </a:cxn>
                <a:cxn ang="0">
                  <a:pos x="609" y="61"/>
                </a:cxn>
                <a:cxn ang="0">
                  <a:pos x="665" y="136"/>
                </a:cxn>
                <a:cxn ang="0">
                  <a:pos x="695" y="232"/>
                </a:cxn>
                <a:cxn ang="0">
                  <a:pos x="671" y="354"/>
                </a:cxn>
                <a:cxn ang="0">
                  <a:pos x="600" y="444"/>
                </a:cxn>
                <a:cxn ang="0">
                  <a:pos x="485" y="495"/>
                </a:cxn>
                <a:cxn ang="0">
                  <a:pos x="380" y="487"/>
                </a:cxn>
                <a:cxn ang="0">
                  <a:pos x="360" y="477"/>
                </a:cxn>
              </a:cxnLst>
              <a:rect l="0" t="0" r="r" b="b"/>
              <a:pathLst>
                <a:path w="696" h="508">
                  <a:moveTo>
                    <a:pt x="347" y="26"/>
                  </a:moveTo>
                  <a:cubicBezTo>
                    <a:pt x="331" y="23"/>
                    <a:pt x="284" y="7"/>
                    <a:pt x="249" y="9"/>
                  </a:cubicBezTo>
                  <a:cubicBezTo>
                    <a:pt x="214" y="11"/>
                    <a:pt x="171" y="18"/>
                    <a:pt x="138" y="36"/>
                  </a:cubicBezTo>
                  <a:cubicBezTo>
                    <a:pt x="105" y="54"/>
                    <a:pt x="70" y="82"/>
                    <a:pt x="48" y="115"/>
                  </a:cubicBezTo>
                  <a:cubicBezTo>
                    <a:pt x="26" y="148"/>
                    <a:pt x="6" y="196"/>
                    <a:pt x="3" y="237"/>
                  </a:cubicBezTo>
                  <a:cubicBezTo>
                    <a:pt x="0" y="278"/>
                    <a:pt x="12" y="328"/>
                    <a:pt x="29" y="364"/>
                  </a:cubicBezTo>
                  <a:cubicBezTo>
                    <a:pt x="46" y="400"/>
                    <a:pt x="73" y="433"/>
                    <a:pt x="104" y="456"/>
                  </a:cubicBezTo>
                  <a:cubicBezTo>
                    <a:pt x="135" y="479"/>
                    <a:pt x="174" y="496"/>
                    <a:pt x="213" y="502"/>
                  </a:cubicBezTo>
                  <a:cubicBezTo>
                    <a:pt x="252" y="508"/>
                    <a:pt x="315" y="503"/>
                    <a:pt x="341" y="492"/>
                  </a:cubicBezTo>
                  <a:cubicBezTo>
                    <a:pt x="367" y="481"/>
                    <a:pt x="364" y="470"/>
                    <a:pt x="369" y="433"/>
                  </a:cubicBezTo>
                  <a:cubicBezTo>
                    <a:pt x="374" y="396"/>
                    <a:pt x="374" y="317"/>
                    <a:pt x="372" y="268"/>
                  </a:cubicBezTo>
                  <a:cubicBezTo>
                    <a:pt x="370" y="219"/>
                    <a:pt x="364" y="179"/>
                    <a:pt x="360" y="141"/>
                  </a:cubicBezTo>
                  <a:cubicBezTo>
                    <a:pt x="356" y="103"/>
                    <a:pt x="351" y="59"/>
                    <a:pt x="350" y="39"/>
                  </a:cubicBezTo>
                  <a:cubicBezTo>
                    <a:pt x="349" y="19"/>
                    <a:pt x="339" y="24"/>
                    <a:pt x="353" y="18"/>
                  </a:cubicBezTo>
                  <a:cubicBezTo>
                    <a:pt x="367" y="12"/>
                    <a:pt x="402" y="0"/>
                    <a:pt x="432" y="0"/>
                  </a:cubicBezTo>
                  <a:cubicBezTo>
                    <a:pt x="462" y="0"/>
                    <a:pt x="504" y="6"/>
                    <a:pt x="533" y="16"/>
                  </a:cubicBezTo>
                  <a:cubicBezTo>
                    <a:pt x="562" y="26"/>
                    <a:pt x="587" y="41"/>
                    <a:pt x="609" y="61"/>
                  </a:cubicBezTo>
                  <a:cubicBezTo>
                    <a:pt x="631" y="81"/>
                    <a:pt x="651" y="108"/>
                    <a:pt x="665" y="136"/>
                  </a:cubicBezTo>
                  <a:cubicBezTo>
                    <a:pt x="679" y="164"/>
                    <a:pt x="694" y="196"/>
                    <a:pt x="695" y="232"/>
                  </a:cubicBezTo>
                  <a:cubicBezTo>
                    <a:pt x="696" y="268"/>
                    <a:pt x="687" y="319"/>
                    <a:pt x="671" y="354"/>
                  </a:cubicBezTo>
                  <a:cubicBezTo>
                    <a:pt x="655" y="389"/>
                    <a:pt x="631" y="421"/>
                    <a:pt x="600" y="444"/>
                  </a:cubicBezTo>
                  <a:cubicBezTo>
                    <a:pt x="569" y="467"/>
                    <a:pt x="522" y="488"/>
                    <a:pt x="485" y="495"/>
                  </a:cubicBezTo>
                  <a:cubicBezTo>
                    <a:pt x="448" y="502"/>
                    <a:pt x="401" y="490"/>
                    <a:pt x="380" y="487"/>
                  </a:cubicBezTo>
                  <a:cubicBezTo>
                    <a:pt x="359" y="484"/>
                    <a:pt x="363" y="479"/>
                    <a:pt x="360" y="477"/>
                  </a:cubicBezTo>
                </a:path>
              </a:pathLst>
            </a:custGeom>
            <a:gradFill rotWithShape="1">
              <a:gsLst>
                <a:gs pos="0">
                  <a:schemeClr val="bg1"/>
                </a:gs>
                <a:gs pos="100000">
                  <a:schemeClr val="bg1">
                    <a:gamma/>
                    <a:shade val="46275"/>
                    <a:invGamma/>
                  </a:schemeClr>
                </a:gs>
              </a:gsLst>
              <a:lin ang="2700000" scaled="1"/>
            </a:gradFill>
            <a:ln w="9525">
              <a:noFill/>
              <a:round/>
              <a:headEnd/>
              <a:tailEnd/>
            </a:ln>
            <a:effectLst/>
          </p:spPr>
          <p:txBody>
            <a:bodyPr/>
            <a:lstStyle/>
            <a:p>
              <a:pPr>
                <a:defRPr/>
              </a:pPr>
              <a:endParaRPr lang="en-US"/>
            </a:p>
          </p:txBody>
        </p:sp>
      </p:grpSp>
      <p:sp>
        <p:nvSpPr>
          <p:cNvPr id="626706" name="Text Box 18"/>
          <p:cNvSpPr txBox="1">
            <a:spLocks noChangeArrowheads="1"/>
          </p:cNvSpPr>
          <p:nvPr/>
        </p:nvSpPr>
        <p:spPr bwMode="auto">
          <a:xfrm>
            <a:off x="1931988" y="3068638"/>
            <a:ext cx="877887" cy="274637"/>
          </a:xfrm>
          <a:prstGeom prst="rect">
            <a:avLst/>
          </a:prstGeom>
          <a:noFill/>
          <a:ln w="9525">
            <a:noFill/>
            <a:miter lim="800000"/>
            <a:headEnd/>
            <a:tailEnd/>
          </a:ln>
        </p:spPr>
        <p:txBody>
          <a:bodyPr wrap="none">
            <a:spAutoFit/>
          </a:bodyPr>
          <a:lstStyle/>
          <a:p>
            <a:r>
              <a:rPr lang="en-US" sz="1200"/>
              <a:t>2 atoms N</a:t>
            </a:r>
          </a:p>
        </p:txBody>
      </p:sp>
      <p:sp>
        <p:nvSpPr>
          <p:cNvPr id="626707" name="Text Box 19"/>
          <p:cNvSpPr txBox="1">
            <a:spLocks noChangeArrowheads="1"/>
          </p:cNvSpPr>
          <p:nvPr/>
        </p:nvSpPr>
        <p:spPr bwMode="auto">
          <a:xfrm>
            <a:off x="4010025" y="3068638"/>
            <a:ext cx="877888" cy="274637"/>
          </a:xfrm>
          <a:prstGeom prst="rect">
            <a:avLst/>
          </a:prstGeom>
          <a:noFill/>
          <a:ln w="9525">
            <a:noFill/>
            <a:miter lim="800000"/>
            <a:headEnd/>
            <a:tailEnd/>
          </a:ln>
        </p:spPr>
        <p:txBody>
          <a:bodyPr wrap="none">
            <a:spAutoFit/>
          </a:bodyPr>
          <a:lstStyle/>
          <a:p>
            <a:r>
              <a:rPr lang="en-US" sz="1200"/>
              <a:t>6 atoms H</a:t>
            </a:r>
          </a:p>
        </p:txBody>
      </p:sp>
      <p:sp>
        <p:nvSpPr>
          <p:cNvPr id="626708" name="Text Box 20"/>
          <p:cNvSpPr txBox="1">
            <a:spLocks noChangeArrowheads="1"/>
          </p:cNvSpPr>
          <p:nvPr/>
        </p:nvSpPr>
        <p:spPr bwMode="auto">
          <a:xfrm>
            <a:off x="6176963" y="3154363"/>
            <a:ext cx="877887" cy="274637"/>
          </a:xfrm>
          <a:prstGeom prst="rect">
            <a:avLst/>
          </a:prstGeom>
          <a:noFill/>
          <a:ln w="9525">
            <a:noFill/>
            <a:miter lim="800000"/>
            <a:headEnd/>
            <a:tailEnd/>
          </a:ln>
        </p:spPr>
        <p:txBody>
          <a:bodyPr wrap="none">
            <a:spAutoFit/>
          </a:bodyPr>
          <a:lstStyle/>
          <a:p>
            <a:r>
              <a:rPr lang="en-US" sz="1200"/>
              <a:t>6 atoms H</a:t>
            </a:r>
          </a:p>
        </p:txBody>
      </p:sp>
      <p:sp>
        <p:nvSpPr>
          <p:cNvPr id="626709" name="Text Box 21"/>
          <p:cNvSpPr txBox="1">
            <a:spLocks noChangeArrowheads="1"/>
          </p:cNvSpPr>
          <p:nvPr/>
        </p:nvSpPr>
        <p:spPr bwMode="auto">
          <a:xfrm>
            <a:off x="6046788" y="2963863"/>
            <a:ext cx="1173162" cy="274637"/>
          </a:xfrm>
          <a:prstGeom prst="rect">
            <a:avLst/>
          </a:prstGeom>
          <a:noFill/>
          <a:ln w="9525">
            <a:noFill/>
            <a:miter lim="800000"/>
            <a:headEnd/>
            <a:tailEnd/>
          </a:ln>
        </p:spPr>
        <p:txBody>
          <a:bodyPr wrap="none">
            <a:spAutoFit/>
          </a:bodyPr>
          <a:lstStyle/>
          <a:p>
            <a:r>
              <a:rPr lang="en-US" sz="1200"/>
              <a:t>2 atoms N and</a:t>
            </a:r>
          </a:p>
        </p:txBody>
      </p:sp>
      <p:sp>
        <p:nvSpPr>
          <p:cNvPr id="626710" name="Text Box 22"/>
          <p:cNvSpPr txBox="1">
            <a:spLocks noChangeArrowheads="1"/>
          </p:cNvSpPr>
          <p:nvPr/>
        </p:nvSpPr>
        <p:spPr bwMode="auto">
          <a:xfrm>
            <a:off x="3151188" y="3059113"/>
            <a:ext cx="287337" cy="304800"/>
          </a:xfrm>
          <a:prstGeom prst="rect">
            <a:avLst/>
          </a:prstGeom>
          <a:noFill/>
          <a:ln w="9525">
            <a:noFill/>
            <a:miter lim="800000"/>
            <a:headEnd/>
            <a:tailEnd/>
          </a:ln>
        </p:spPr>
        <p:txBody>
          <a:bodyPr wrap="none">
            <a:spAutoFit/>
          </a:bodyPr>
          <a:lstStyle/>
          <a:p>
            <a:r>
              <a:rPr lang="en-US"/>
              <a:t>+</a:t>
            </a:r>
          </a:p>
        </p:txBody>
      </p:sp>
      <p:sp>
        <p:nvSpPr>
          <p:cNvPr id="626711" name="Text Box 23"/>
          <p:cNvSpPr txBox="1">
            <a:spLocks noChangeArrowheads="1"/>
          </p:cNvSpPr>
          <p:nvPr/>
        </p:nvSpPr>
        <p:spPr bwMode="auto">
          <a:xfrm>
            <a:off x="3151188" y="2397125"/>
            <a:ext cx="287337" cy="304800"/>
          </a:xfrm>
          <a:prstGeom prst="rect">
            <a:avLst/>
          </a:prstGeom>
          <a:noFill/>
          <a:ln w="9525">
            <a:noFill/>
            <a:miter lim="800000"/>
            <a:headEnd/>
            <a:tailEnd/>
          </a:ln>
        </p:spPr>
        <p:txBody>
          <a:bodyPr wrap="none">
            <a:spAutoFit/>
          </a:bodyPr>
          <a:lstStyle/>
          <a:p>
            <a:r>
              <a:rPr lang="en-US"/>
              <a:t>+</a:t>
            </a:r>
          </a:p>
        </p:txBody>
      </p:sp>
      <p:sp>
        <p:nvSpPr>
          <p:cNvPr id="71698" name="Text Box 24"/>
          <p:cNvSpPr txBox="1">
            <a:spLocks noChangeArrowheads="1"/>
          </p:cNvSpPr>
          <p:nvPr/>
        </p:nvSpPr>
        <p:spPr bwMode="auto">
          <a:xfrm>
            <a:off x="3146425" y="1782763"/>
            <a:ext cx="287338" cy="304800"/>
          </a:xfrm>
          <a:prstGeom prst="rect">
            <a:avLst/>
          </a:prstGeom>
          <a:noFill/>
          <a:ln w="9525">
            <a:noFill/>
            <a:miter lim="800000"/>
            <a:headEnd/>
            <a:tailEnd/>
          </a:ln>
        </p:spPr>
        <p:txBody>
          <a:bodyPr wrap="none">
            <a:spAutoFit/>
          </a:bodyPr>
          <a:lstStyle/>
          <a:p>
            <a:r>
              <a:rPr lang="en-US"/>
              <a:t>+</a:t>
            </a:r>
          </a:p>
        </p:txBody>
      </p:sp>
      <p:sp>
        <p:nvSpPr>
          <p:cNvPr id="626713" name="Text Box 25"/>
          <p:cNvSpPr txBox="1">
            <a:spLocks noChangeArrowheads="1"/>
          </p:cNvSpPr>
          <p:nvPr/>
        </p:nvSpPr>
        <p:spPr bwMode="auto">
          <a:xfrm>
            <a:off x="3151188" y="3473450"/>
            <a:ext cx="287337" cy="304800"/>
          </a:xfrm>
          <a:prstGeom prst="rect">
            <a:avLst/>
          </a:prstGeom>
          <a:noFill/>
          <a:ln w="9525">
            <a:noFill/>
            <a:miter lim="800000"/>
            <a:headEnd/>
            <a:tailEnd/>
          </a:ln>
        </p:spPr>
        <p:txBody>
          <a:bodyPr wrap="none">
            <a:spAutoFit/>
          </a:bodyPr>
          <a:lstStyle/>
          <a:p>
            <a:r>
              <a:rPr lang="en-US"/>
              <a:t>+</a:t>
            </a:r>
          </a:p>
        </p:txBody>
      </p:sp>
      <p:sp>
        <p:nvSpPr>
          <p:cNvPr id="626714" name="Text Box 26"/>
          <p:cNvSpPr txBox="1">
            <a:spLocks noChangeArrowheads="1"/>
          </p:cNvSpPr>
          <p:nvPr/>
        </p:nvSpPr>
        <p:spPr bwMode="auto">
          <a:xfrm>
            <a:off x="3155950" y="3792538"/>
            <a:ext cx="287338" cy="304800"/>
          </a:xfrm>
          <a:prstGeom prst="rect">
            <a:avLst/>
          </a:prstGeom>
          <a:noFill/>
          <a:ln w="9525">
            <a:noFill/>
            <a:miter lim="800000"/>
            <a:headEnd/>
            <a:tailEnd/>
          </a:ln>
        </p:spPr>
        <p:txBody>
          <a:bodyPr wrap="none">
            <a:spAutoFit/>
          </a:bodyPr>
          <a:lstStyle/>
          <a:p>
            <a:r>
              <a:rPr lang="en-US"/>
              <a:t>+</a:t>
            </a:r>
          </a:p>
        </p:txBody>
      </p:sp>
      <p:sp>
        <p:nvSpPr>
          <p:cNvPr id="626715" name="Text Box 27"/>
          <p:cNvSpPr txBox="1">
            <a:spLocks noChangeArrowheads="1"/>
          </p:cNvSpPr>
          <p:nvPr/>
        </p:nvSpPr>
        <p:spPr bwMode="auto">
          <a:xfrm>
            <a:off x="3155950" y="4206875"/>
            <a:ext cx="287338" cy="304800"/>
          </a:xfrm>
          <a:prstGeom prst="rect">
            <a:avLst/>
          </a:prstGeom>
          <a:noFill/>
          <a:ln w="9525">
            <a:noFill/>
            <a:miter lim="800000"/>
            <a:headEnd/>
            <a:tailEnd/>
          </a:ln>
        </p:spPr>
        <p:txBody>
          <a:bodyPr wrap="none">
            <a:spAutoFit/>
          </a:bodyPr>
          <a:lstStyle/>
          <a:p>
            <a:r>
              <a:rPr lang="en-US"/>
              <a:t>+</a:t>
            </a:r>
          </a:p>
        </p:txBody>
      </p:sp>
      <p:sp>
        <p:nvSpPr>
          <p:cNvPr id="626716" name="Text Box 28"/>
          <p:cNvSpPr txBox="1">
            <a:spLocks noChangeArrowheads="1"/>
          </p:cNvSpPr>
          <p:nvPr/>
        </p:nvSpPr>
        <p:spPr bwMode="auto">
          <a:xfrm>
            <a:off x="3155950" y="4625975"/>
            <a:ext cx="287338" cy="304800"/>
          </a:xfrm>
          <a:prstGeom prst="rect">
            <a:avLst/>
          </a:prstGeom>
          <a:noFill/>
          <a:ln w="9525">
            <a:noFill/>
            <a:miter lim="800000"/>
            <a:headEnd/>
            <a:tailEnd/>
          </a:ln>
        </p:spPr>
        <p:txBody>
          <a:bodyPr wrap="none">
            <a:spAutoFit/>
          </a:bodyPr>
          <a:lstStyle/>
          <a:p>
            <a:r>
              <a:rPr lang="en-US"/>
              <a:t>+</a:t>
            </a:r>
          </a:p>
        </p:txBody>
      </p:sp>
      <p:sp>
        <p:nvSpPr>
          <p:cNvPr id="626717" name="Text Box 29"/>
          <p:cNvSpPr txBox="1">
            <a:spLocks noChangeArrowheads="1"/>
          </p:cNvSpPr>
          <p:nvPr/>
        </p:nvSpPr>
        <p:spPr bwMode="auto">
          <a:xfrm>
            <a:off x="3155950" y="4945063"/>
            <a:ext cx="287338" cy="304800"/>
          </a:xfrm>
          <a:prstGeom prst="rect">
            <a:avLst/>
          </a:prstGeom>
          <a:noFill/>
          <a:ln w="9525">
            <a:noFill/>
            <a:miter lim="800000"/>
            <a:headEnd/>
            <a:tailEnd/>
          </a:ln>
        </p:spPr>
        <p:txBody>
          <a:bodyPr wrap="none">
            <a:spAutoFit/>
          </a:bodyPr>
          <a:lstStyle/>
          <a:p>
            <a:r>
              <a:rPr lang="en-US"/>
              <a:t>+</a:t>
            </a:r>
          </a:p>
        </p:txBody>
      </p:sp>
      <p:sp>
        <p:nvSpPr>
          <p:cNvPr id="626718" name="Text Box 30"/>
          <p:cNvSpPr txBox="1">
            <a:spLocks noChangeArrowheads="1"/>
          </p:cNvSpPr>
          <p:nvPr/>
        </p:nvSpPr>
        <p:spPr bwMode="auto">
          <a:xfrm>
            <a:off x="3160713" y="5773738"/>
            <a:ext cx="287337" cy="304800"/>
          </a:xfrm>
          <a:prstGeom prst="rect">
            <a:avLst/>
          </a:prstGeom>
          <a:noFill/>
          <a:ln w="9525">
            <a:noFill/>
            <a:miter lim="800000"/>
            <a:headEnd/>
            <a:tailEnd/>
          </a:ln>
        </p:spPr>
        <p:txBody>
          <a:bodyPr wrap="none">
            <a:spAutoFit/>
          </a:bodyPr>
          <a:lstStyle/>
          <a:p>
            <a:r>
              <a:rPr lang="en-US"/>
              <a:t>+</a:t>
            </a:r>
          </a:p>
        </p:txBody>
      </p:sp>
      <p:sp>
        <p:nvSpPr>
          <p:cNvPr id="626719" name="Line 31"/>
          <p:cNvSpPr>
            <a:spLocks noChangeShapeType="1"/>
          </p:cNvSpPr>
          <p:nvPr/>
        </p:nvSpPr>
        <p:spPr bwMode="auto">
          <a:xfrm>
            <a:off x="5457825" y="3205163"/>
            <a:ext cx="204788" cy="0"/>
          </a:xfrm>
          <a:prstGeom prst="line">
            <a:avLst/>
          </a:prstGeom>
          <a:noFill/>
          <a:ln w="9525">
            <a:solidFill>
              <a:schemeClr val="tx1"/>
            </a:solidFill>
            <a:round/>
            <a:headEnd/>
            <a:tailEnd type="arrow" w="med" len="sm"/>
          </a:ln>
        </p:spPr>
        <p:txBody>
          <a:bodyPr/>
          <a:lstStyle/>
          <a:p>
            <a:endParaRPr lang="en-US"/>
          </a:p>
        </p:txBody>
      </p:sp>
      <p:sp>
        <p:nvSpPr>
          <p:cNvPr id="626720" name="Line 32"/>
          <p:cNvSpPr>
            <a:spLocks noChangeShapeType="1"/>
          </p:cNvSpPr>
          <p:nvPr/>
        </p:nvSpPr>
        <p:spPr bwMode="auto">
          <a:xfrm>
            <a:off x="5457825" y="3619500"/>
            <a:ext cx="204788" cy="0"/>
          </a:xfrm>
          <a:prstGeom prst="line">
            <a:avLst/>
          </a:prstGeom>
          <a:noFill/>
          <a:ln w="9525">
            <a:solidFill>
              <a:schemeClr val="tx1"/>
            </a:solidFill>
            <a:round/>
            <a:headEnd/>
            <a:tailEnd type="arrow" w="med" len="sm"/>
          </a:ln>
        </p:spPr>
        <p:txBody>
          <a:bodyPr/>
          <a:lstStyle/>
          <a:p>
            <a:endParaRPr lang="en-US"/>
          </a:p>
        </p:txBody>
      </p:sp>
      <p:sp>
        <p:nvSpPr>
          <p:cNvPr id="626721" name="Line 33"/>
          <p:cNvSpPr>
            <a:spLocks noChangeShapeType="1"/>
          </p:cNvSpPr>
          <p:nvPr/>
        </p:nvSpPr>
        <p:spPr bwMode="auto">
          <a:xfrm>
            <a:off x="5457825" y="3948113"/>
            <a:ext cx="204788" cy="0"/>
          </a:xfrm>
          <a:prstGeom prst="line">
            <a:avLst/>
          </a:prstGeom>
          <a:noFill/>
          <a:ln w="9525">
            <a:solidFill>
              <a:schemeClr val="tx1"/>
            </a:solidFill>
            <a:round/>
            <a:headEnd/>
            <a:tailEnd type="arrow" w="med" len="sm"/>
          </a:ln>
        </p:spPr>
        <p:txBody>
          <a:bodyPr/>
          <a:lstStyle/>
          <a:p>
            <a:endParaRPr lang="en-US"/>
          </a:p>
        </p:txBody>
      </p:sp>
      <p:sp>
        <p:nvSpPr>
          <p:cNvPr id="626722" name="Line 34"/>
          <p:cNvSpPr>
            <a:spLocks noChangeShapeType="1"/>
          </p:cNvSpPr>
          <p:nvPr/>
        </p:nvSpPr>
        <p:spPr bwMode="auto">
          <a:xfrm>
            <a:off x="5457825" y="4352925"/>
            <a:ext cx="204788" cy="0"/>
          </a:xfrm>
          <a:prstGeom prst="line">
            <a:avLst/>
          </a:prstGeom>
          <a:noFill/>
          <a:ln w="9525">
            <a:solidFill>
              <a:schemeClr val="tx1"/>
            </a:solidFill>
            <a:round/>
            <a:headEnd/>
            <a:tailEnd type="arrow" w="med" len="sm"/>
          </a:ln>
        </p:spPr>
        <p:txBody>
          <a:bodyPr/>
          <a:lstStyle/>
          <a:p>
            <a:endParaRPr lang="en-US"/>
          </a:p>
        </p:txBody>
      </p:sp>
      <p:sp>
        <p:nvSpPr>
          <p:cNvPr id="626723" name="Line 35"/>
          <p:cNvSpPr>
            <a:spLocks noChangeShapeType="1"/>
          </p:cNvSpPr>
          <p:nvPr/>
        </p:nvSpPr>
        <p:spPr bwMode="auto">
          <a:xfrm>
            <a:off x="5457825" y="4767263"/>
            <a:ext cx="204788" cy="0"/>
          </a:xfrm>
          <a:prstGeom prst="line">
            <a:avLst/>
          </a:prstGeom>
          <a:noFill/>
          <a:ln w="9525">
            <a:solidFill>
              <a:schemeClr val="tx1"/>
            </a:solidFill>
            <a:round/>
            <a:headEnd/>
            <a:tailEnd type="arrow" w="med" len="sm"/>
          </a:ln>
        </p:spPr>
        <p:txBody>
          <a:bodyPr/>
          <a:lstStyle/>
          <a:p>
            <a:endParaRPr lang="en-US"/>
          </a:p>
        </p:txBody>
      </p:sp>
      <p:sp>
        <p:nvSpPr>
          <p:cNvPr id="626724" name="Line 36"/>
          <p:cNvSpPr>
            <a:spLocks noChangeShapeType="1"/>
          </p:cNvSpPr>
          <p:nvPr/>
        </p:nvSpPr>
        <p:spPr bwMode="auto">
          <a:xfrm>
            <a:off x="5457825" y="5095875"/>
            <a:ext cx="204788" cy="0"/>
          </a:xfrm>
          <a:prstGeom prst="line">
            <a:avLst/>
          </a:prstGeom>
          <a:noFill/>
          <a:ln w="9525">
            <a:solidFill>
              <a:schemeClr val="tx1"/>
            </a:solidFill>
            <a:round/>
            <a:headEnd/>
            <a:tailEnd type="arrow" w="med" len="sm"/>
          </a:ln>
        </p:spPr>
        <p:txBody>
          <a:bodyPr/>
          <a:lstStyle/>
          <a:p>
            <a:endParaRPr lang="en-US"/>
          </a:p>
        </p:txBody>
      </p:sp>
      <p:sp>
        <p:nvSpPr>
          <p:cNvPr id="626725" name="Line 37"/>
          <p:cNvSpPr>
            <a:spLocks noChangeShapeType="1"/>
          </p:cNvSpPr>
          <p:nvPr/>
        </p:nvSpPr>
        <p:spPr bwMode="auto">
          <a:xfrm>
            <a:off x="5457825" y="5419725"/>
            <a:ext cx="204788" cy="0"/>
          </a:xfrm>
          <a:prstGeom prst="line">
            <a:avLst/>
          </a:prstGeom>
          <a:noFill/>
          <a:ln w="9525">
            <a:solidFill>
              <a:schemeClr val="tx1"/>
            </a:solidFill>
            <a:round/>
            <a:headEnd/>
            <a:tailEnd type="arrow" w="med" len="sm"/>
          </a:ln>
        </p:spPr>
        <p:txBody>
          <a:bodyPr/>
          <a:lstStyle/>
          <a:p>
            <a:endParaRPr lang="en-US"/>
          </a:p>
        </p:txBody>
      </p:sp>
      <p:sp>
        <p:nvSpPr>
          <p:cNvPr id="626726" name="Line 38"/>
          <p:cNvSpPr>
            <a:spLocks noChangeShapeType="1"/>
          </p:cNvSpPr>
          <p:nvPr/>
        </p:nvSpPr>
        <p:spPr bwMode="auto">
          <a:xfrm>
            <a:off x="5457825" y="5919788"/>
            <a:ext cx="204788" cy="0"/>
          </a:xfrm>
          <a:prstGeom prst="line">
            <a:avLst/>
          </a:prstGeom>
          <a:noFill/>
          <a:ln w="9525">
            <a:solidFill>
              <a:schemeClr val="tx1"/>
            </a:solidFill>
            <a:round/>
            <a:headEnd/>
            <a:tailEnd type="arrow" w="med" len="sm"/>
          </a:ln>
        </p:spPr>
        <p:txBody>
          <a:bodyPr/>
          <a:lstStyle/>
          <a:p>
            <a:endParaRPr lang="en-US"/>
          </a:p>
        </p:txBody>
      </p:sp>
      <p:sp>
        <p:nvSpPr>
          <p:cNvPr id="626727" name="Line 39"/>
          <p:cNvSpPr>
            <a:spLocks noChangeShapeType="1"/>
          </p:cNvSpPr>
          <p:nvPr/>
        </p:nvSpPr>
        <p:spPr bwMode="auto">
          <a:xfrm>
            <a:off x="5457825" y="2543175"/>
            <a:ext cx="204788" cy="0"/>
          </a:xfrm>
          <a:prstGeom prst="line">
            <a:avLst/>
          </a:prstGeom>
          <a:noFill/>
          <a:ln w="9525">
            <a:solidFill>
              <a:schemeClr val="tx1"/>
            </a:solidFill>
            <a:round/>
            <a:headEnd/>
            <a:tailEnd type="arrow" w="med" len="sm"/>
          </a:ln>
        </p:spPr>
        <p:txBody>
          <a:bodyPr/>
          <a:lstStyle/>
          <a:p>
            <a:endParaRPr lang="en-US"/>
          </a:p>
        </p:txBody>
      </p:sp>
      <p:sp>
        <p:nvSpPr>
          <p:cNvPr id="626728" name="Text Box 40"/>
          <p:cNvSpPr txBox="1">
            <a:spLocks noChangeArrowheads="1"/>
          </p:cNvSpPr>
          <p:nvPr/>
        </p:nvSpPr>
        <p:spPr bwMode="auto">
          <a:xfrm>
            <a:off x="1812925" y="3492500"/>
            <a:ext cx="1127125" cy="274638"/>
          </a:xfrm>
          <a:prstGeom prst="rect">
            <a:avLst/>
          </a:prstGeom>
          <a:noFill/>
          <a:ln w="9525">
            <a:noFill/>
            <a:miter lim="800000"/>
            <a:headEnd/>
            <a:tailEnd/>
          </a:ln>
        </p:spPr>
        <p:txBody>
          <a:bodyPr wrap="none">
            <a:spAutoFit/>
          </a:bodyPr>
          <a:lstStyle/>
          <a:p>
            <a:r>
              <a:rPr lang="en-US" sz="1200"/>
              <a:t>1 molecule N</a:t>
            </a:r>
            <a:r>
              <a:rPr lang="en-US" sz="1200" baseline="-25000"/>
              <a:t>2</a:t>
            </a:r>
          </a:p>
        </p:txBody>
      </p:sp>
      <p:sp>
        <p:nvSpPr>
          <p:cNvPr id="626729" name="Text Box 41"/>
          <p:cNvSpPr txBox="1">
            <a:spLocks noChangeArrowheads="1"/>
          </p:cNvSpPr>
          <p:nvPr/>
        </p:nvSpPr>
        <p:spPr bwMode="auto">
          <a:xfrm>
            <a:off x="3890963" y="3492500"/>
            <a:ext cx="1203325" cy="274638"/>
          </a:xfrm>
          <a:prstGeom prst="rect">
            <a:avLst/>
          </a:prstGeom>
          <a:noFill/>
          <a:ln w="9525">
            <a:noFill/>
            <a:miter lim="800000"/>
            <a:headEnd/>
            <a:tailEnd/>
          </a:ln>
        </p:spPr>
        <p:txBody>
          <a:bodyPr wrap="none">
            <a:spAutoFit/>
          </a:bodyPr>
          <a:lstStyle/>
          <a:p>
            <a:r>
              <a:rPr lang="en-US" sz="1200"/>
              <a:t>3 molecules H</a:t>
            </a:r>
            <a:r>
              <a:rPr lang="en-US" sz="1200" baseline="-25000"/>
              <a:t>2</a:t>
            </a:r>
          </a:p>
        </p:txBody>
      </p:sp>
      <p:sp>
        <p:nvSpPr>
          <p:cNvPr id="626730" name="Text Box 42"/>
          <p:cNvSpPr txBox="1">
            <a:spLocks noChangeArrowheads="1"/>
          </p:cNvSpPr>
          <p:nvPr/>
        </p:nvSpPr>
        <p:spPr bwMode="auto">
          <a:xfrm>
            <a:off x="5981700" y="3492500"/>
            <a:ext cx="1312863" cy="274638"/>
          </a:xfrm>
          <a:prstGeom prst="rect">
            <a:avLst/>
          </a:prstGeom>
          <a:noFill/>
          <a:ln w="9525">
            <a:noFill/>
            <a:miter lim="800000"/>
            <a:headEnd/>
            <a:tailEnd/>
          </a:ln>
        </p:spPr>
        <p:txBody>
          <a:bodyPr wrap="none">
            <a:spAutoFit/>
          </a:bodyPr>
          <a:lstStyle/>
          <a:p>
            <a:r>
              <a:rPr lang="en-US" sz="1200"/>
              <a:t>2 molecules NH</a:t>
            </a:r>
            <a:r>
              <a:rPr lang="en-US" sz="1200" baseline="-25000"/>
              <a:t>3</a:t>
            </a:r>
          </a:p>
        </p:txBody>
      </p:sp>
      <p:sp>
        <p:nvSpPr>
          <p:cNvPr id="626731" name="Text Box 43"/>
          <p:cNvSpPr txBox="1">
            <a:spLocks noChangeArrowheads="1"/>
          </p:cNvSpPr>
          <p:nvPr/>
        </p:nvSpPr>
        <p:spPr bwMode="auto">
          <a:xfrm>
            <a:off x="1779588" y="3806825"/>
            <a:ext cx="1211262" cy="274638"/>
          </a:xfrm>
          <a:prstGeom prst="rect">
            <a:avLst/>
          </a:prstGeom>
          <a:noFill/>
          <a:ln w="9525">
            <a:noFill/>
            <a:miter lim="800000"/>
            <a:headEnd/>
            <a:tailEnd/>
          </a:ln>
        </p:spPr>
        <p:txBody>
          <a:bodyPr wrap="none">
            <a:spAutoFit/>
          </a:bodyPr>
          <a:lstStyle/>
          <a:p>
            <a:r>
              <a:rPr lang="en-US" sz="1200"/>
              <a:t>10 molecule N</a:t>
            </a:r>
            <a:r>
              <a:rPr lang="en-US" sz="1200" baseline="-25000"/>
              <a:t>2</a:t>
            </a:r>
          </a:p>
        </p:txBody>
      </p:sp>
      <p:sp>
        <p:nvSpPr>
          <p:cNvPr id="626732" name="Text Box 44"/>
          <p:cNvSpPr txBox="1">
            <a:spLocks noChangeArrowheads="1"/>
          </p:cNvSpPr>
          <p:nvPr/>
        </p:nvSpPr>
        <p:spPr bwMode="auto">
          <a:xfrm>
            <a:off x="3838575" y="3806825"/>
            <a:ext cx="1287463" cy="274638"/>
          </a:xfrm>
          <a:prstGeom prst="rect">
            <a:avLst/>
          </a:prstGeom>
          <a:noFill/>
          <a:ln w="9525">
            <a:noFill/>
            <a:miter lim="800000"/>
            <a:headEnd/>
            <a:tailEnd/>
          </a:ln>
        </p:spPr>
        <p:txBody>
          <a:bodyPr wrap="none">
            <a:spAutoFit/>
          </a:bodyPr>
          <a:lstStyle/>
          <a:p>
            <a:r>
              <a:rPr lang="en-US" sz="1200"/>
              <a:t>30 molecules H</a:t>
            </a:r>
            <a:r>
              <a:rPr lang="en-US" sz="1200" baseline="-25000"/>
              <a:t>2</a:t>
            </a:r>
          </a:p>
        </p:txBody>
      </p:sp>
      <p:sp>
        <p:nvSpPr>
          <p:cNvPr id="626733" name="Text Box 45"/>
          <p:cNvSpPr txBox="1">
            <a:spLocks noChangeArrowheads="1"/>
          </p:cNvSpPr>
          <p:nvPr/>
        </p:nvSpPr>
        <p:spPr bwMode="auto">
          <a:xfrm>
            <a:off x="5915025" y="3806825"/>
            <a:ext cx="1397000" cy="274638"/>
          </a:xfrm>
          <a:prstGeom prst="rect">
            <a:avLst/>
          </a:prstGeom>
          <a:noFill/>
          <a:ln w="9525">
            <a:noFill/>
            <a:miter lim="800000"/>
            <a:headEnd/>
            <a:tailEnd/>
          </a:ln>
        </p:spPr>
        <p:txBody>
          <a:bodyPr wrap="none">
            <a:spAutoFit/>
          </a:bodyPr>
          <a:lstStyle/>
          <a:p>
            <a:r>
              <a:rPr lang="en-US" sz="1200"/>
              <a:t>20 molecules NH</a:t>
            </a:r>
            <a:r>
              <a:rPr lang="en-US" sz="1200" baseline="-25000"/>
              <a:t>3</a:t>
            </a:r>
          </a:p>
        </p:txBody>
      </p:sp>
      <p:sp>
        <p:nvSpPr>
          <p:cNvPr id="626734" name="Text Box 46"/>
          <p:cNvSpPr txBox="1">
            <a:spLocks noChangeArrowheads="1"/>
          </p:cNvSpPr>
          <p:nvPr/>
        </p:nvSpPr>
        <p:spPr bwMode="auto">
          <a:xfrm>
            <a:off x="2008188" y="4645025"/>
            <a:ext cx="765175" cy="274638"/>
          </a:xfrm>
          <a:prstGeom prst="rect">
            <a:avLst/>
          </a:prstGeom>
          <a:noFill/>
          <a:ln w="9525">
            <a:noFill/>
            <a:miter lim="800000"/>
            <a:headEnd/>
            <a:tailEnd/>
          </a:ln>
        </p:spPr>
        <p:txBody>
          <a:bodyPr wrap="none">
            <a:spAutoFit/>
          </a:bodyPr>
          <a:lstStyle/>
          <a:p>
            <a:r>
              <a:rPr lang="en-US" sz="1200"/>
              <a:t>1 mol N</a:t>
            </a:r>
            <a:r>
              <a:rPr lang="en-US" sz="1200" baseline="-25000"/>
              <a:t>2</a:t>
            </a:r>
          </a:p>
        </p:txBody>
      </p:sp>
      <p:sp>
        <p:nvSpPr>
          <p:cNvPr id="626735" name="Text Box 47"/>
          <p:cNvSpPr txBox="1">
            <a:spLocks noChangeArrowheads="1"/>
          </p:cNvSpPr>
          <p:nvPr/>
        </p:nvSpPr>
        <p:spPr bwMode="auto">
          <a:xfrm>
            <a:off x="4086225" y="4645025"/>
            <a:ext cx="765175" cy="274638"/>
          </a:xfrm>
          <a:prstGeom prst="rect">
            <a:avLst/>
          </a:prstGeom>
          <a:noFill/>
          <a:ln w="9525">
            <a:noFill/>
            <a:miter lim="800000"/>
            <a:headEnd/>
            <a:tailEnd/>
          </a:ln>
        </p:spPr>
        <p:txBody>
          <a:bodyPr wrap="none">
            <a:spAutoFit/>
          </a:bodyPr>
          <a:lstStyle/>
          <a:p>
            <a:r>
              <a:rPr lang="en-US" sz="1200"/>
              <a:t>3 mol H</a:t>
            </a:r>
            <a:r>
              <a:rPr lang="en-US" sz="1200" baseline="-25000"/>
              <a:t>2</a:t>
            </a:r>
          </a:p>
        </p:txBody>
      </p:sp>
      <p:sp>
        <p:nvSpPr>
          <p:cNvPr id="626736" name="Text Box 48"/>
          <p:cNvSpPr txBox="1">
            <a:spLocks noChangeArrowheads="1"/>
          </p:cNvSpPr>
          <p:nvPr/>
        </p:nvSpPr>
        <p:spPr bwMode="auto">
          <a:xfrm>
            <a:off x="6176963" y="4645025"/>
            <a:ext cx="874712" cy="274638"/>
          </a:xfrm>
          <a:prstGeom prst="rect">
            <a:avLst/>
          </a:prstGeom>
          <a:noFill/>
          <a:ln w="9525">
            <a:noFill/>
            <a:miter lim="800000"/>
            <a:headEnd/>
            <a:tailEnd/>
          </a:ln>
        </p:spPr>
        <p:txBody>
          <a:bodyPr wrap="none">
            <a:spAutoFit/>
          </a:bodyPr>
          <a:lstStyle/>
          <a:p>
            <a:r>
              <a:rPr lang="en-US" sz="1200"/>
              <a:t>2 mol NH</a:t>
            </a:r>
            <a:r>
              <a:rPr lang="en-US" sz="1200" baseline="-25000"/>
              <a:t>3</a:t>
            </a:r>
          </a:p>
        </p:txBody>
      </p:sp>
      <p:sp>
        <p:nvSpPr>
          <p:cNvPr id="626737" name="Text Box 49"/>
          <p:cNvSpPr txBox="1">
            <a:spLocks noChangeArrowheads="1"/>
          </p:cNvSpPr>
          <p:nvPr/>
        </p:nvSpPr>
        <p:spPr bwMode="auto">
          <a:xfrm>
            <a:off x="1998663" y="4964113"/>
            <a:ext cx="688975" cy="274637"/>
          </a:xfrm>
          <a:prstGeom prst="rect">
            <a:avLst/>
          </a:prstGeom>
          <a:noFill/>
          <a:ln w="9525">
            <a:noFill/>
            <a:miter lim="800000"/>
            <a:headEnd/>
            <a:tailEnd/>
          </a:ln>
        </p:spPr>
        <p:txBody>
          <a:bodyPr wrap="none">
            <a:spAutoFit/>
          </a:bodyPr>
          <a:lstStyle/>
          <a:p>
            <a:r>
              <a:rPr lang="en-US" sz="1200"/>
              <a:t>28 g N</a:t>
            </a:r>
            <a:r>
              <a:rPr lang="en-US" sz="1200" baseline="-25000"/>
              <a:t>2</a:t>
            </a:r>
          </a:p>
        </p:txBody>
      </p:sp>
      <p:sp>
        <p:nvSpPr>
          <p:cNvPr id="626738" name="Text Box 50"/>
          <p:cNvSpPr txBox="1">
            <a:spLocks noChangeArrowheads="1"/>
          </p:cNvSpPr>
          <p:nvPr/>
        </p:nvSpPr>
        <p:spPr bwMode="auto">
          <a:xfrm>
            <a:off x="4076700" y="4964113"/>
            <a:ext cx="850900" cy="274637"/>
          </a:xfrm>
          <a:prstGeom prst="rect">
            <a:avLst/>
          </a:prstGeom>
          <a:noFill/>
          <a:ln w="9525">
            <a:noFill/>
            <a:miter lim="800000"/>
            <a:headEnd/>
            <a:tailEnd/>
          </a:ln>
        </p:spPr>
        <p:txBody>
          <a:bodyPr wrap="none">
            <a:spAutoFit/>
          </a:bodyPr>
          <a:lstStyle/>
          <a:p>
            <a:r>
              <a:rPr lang="en-US" sz="1200"/>
              <a:t>3 x 2 g H</a:t>
            </a:r>
            <a:r>
              <a:rPr lang="en-US" sz="1200" baseline="-25000"/>
              <a:t>2</a:t>
            </a:r>
          </a:p>
        </p:txBody>
      </p:sp>
      <p:sp>
        <p:nvSpPr>
          <p:cNvPr id="626739" name="Text Box 51"/>
          <p:cNvSpPr txBox="1">
            <a:spLocks noChangeArrowheads="1"/>
          </p:cNvSpPr>
          <p:nvPr/>
        </p:nvSpPr>
        <p:spPr bwMode="auto">
          <a:xfrm>
            <a:off x="6167438" y="4964113"/>
            <a:ext cx="1044575" cy="274637"/>
          </a:xfrm>
          <a:prstGeom prst="rect">
            <a:avLst/>
          </a:prstGeom>
          <a:noFill/>
          <a:ln w="9525">
            <a:noFill/>
            <a:miter lim="800000"/>
            <a:headEnd/>
            <a:tailEnd/>
          </a:ln>
        </p:spPr>
        <p:txBody>
          <a:bodyPr wrap="none">
            <a:spAutoFit/>
          </a:bodyPr>
          <a:lstStyle/>
          <a:p>
            <a:r>
              <a:rPr lang="en-US" sz="1200"/>
              <a:t>2 x 17 g NH</a:t>
            </a:r>
            <a:r>
              <a:rPr lang="en-US" sz="1200" baseline="-25000"/>
              <a:t>3</a:t>
            </a:r>
          </a:p>
        </p:txBody>
      </p:sp>
      <p:sp>
        <p:nvSpPr>
          <p:cNvPr id="626740" name="Text Box 52"/>
          <p:cNvSpPr txBox="1">
            <a:spLocks noChangeArrowheads="1"/>
          </p:cNvSpPr>
          <p:nvPr/>
        </p:nvSpPr>
        <p:spPr bwMode="auto">
          <a:xfrm>
            <a:off x="3890963" y="5278438"/>
            <a:ext cx="1147762" cy="274637"/>
          </a:xfrm>
          <a:prstGeom prst="rect">
            <a:avLst/>
          </a:prstGeom>
          <a:noFill/>
          <a:ln w="9525">
            <a:noFill/>
            <a:miter lim="800000"/>
            <a:headEnd/>
            <a:tailEnd/>
          </a:ln>
        </p:spPr>
        <p:txBody>
          <a:bodyPr wrap="none">
            <a:spAutoFit/>
          </a:bodyPr>
          <a:lstStyle/>
          <a:p>
            <a:r>
              <a:rPr lang="en-US" sz="1200"/>
              <a:t>34 g reactants</a:t>
            </a:r>
            <a:endParaRPr lang="en-US" sz="1200" baseline="-25000"/>
          </a:p>
        </p:txBody>
      </p:sp>
      <p:sp>
        <p:nvSpPr>
          <p:cNvPr id="626741" name="Text Box 53"/>
          <p:cNvSpPr txBox="1">
            <a:spLocks noChangeArrowheads="1"/>
          </p:cNvSpPr>
          <p:nvPr/>
        </p:nvSpPr>
        <p:spPr bwMode="auto">
          <a:xfrm>
            <a:off x="6057900" y="5278438"/>
            <a:ext cx="1104900" cy="274637"/>
          </a:xfrm>
          <a:prstGeom prst="rect">
            <a:avLst/>
          </a:prstGeom>
          <a:noFill/>
          <a:ln w="9525">
            <a:noFill/>
            <a:miter lim="800000"/>
            <a:headEnd/>
            <a:tailEnd/>
          </a:ln>
        </p:spPr>
        <p:txBody>
          <a:bodyPr wrap="none">
            <a:spAutoFit/>
          </a:bodyPr>
          <a:lstStyle/>
          <a:p>
            <a:r>
              <a:rPr lang="en-US" sz="1200"/>
              <a:t>34 g products</a:t>
            </a:r>
            <a:endParaRPr lang="en-US" sz="1200" baseline="-25000"/>
          </a:p>
        </p:txBody>
      </p:sp>
      <p:sp>
        <p:nvSpPr>
          <p:cNvPr id="71728" name="Text Box 54"/>
          <p:cNvSpPr txBox="1">
            <a:spLocks noChangeArrowheads="1"/>
          </p:cNvSpPr>
          <p:nvPr/>
        </p:nvSpPr>
        <p:spPr bwMode="auto">
          <a:xfrm>
            <a:off x="2055813" y="1774825"/>
            <a:ext cx="590550" cy="304800"/>
          </a:xfrm>
          <a:prstGeom prst="rect">
            <a:avLst/>
          </a:prstGeom>
          <a:noFill/>
          <a:ln w="9525">
            <a:noFill/>
            <a:miter lim="800000"/>
            <a:headEnd/>
            <a:tailEnd/>
          </a:ln>
        </p:spPr>
        <p:txBody>
          <a:bodyPr wrap="none">
            <a:spAutoFit/>
          </a:bodyPr>
          <a:lstStyle/>
          <a:p>
            <a:r>
              <a:rPr lang="en-US" b="1"/>
              <a:t>N</a:t>
            </a:r>
            <a:r>
              <a:rPr lang="en-US" b="1" baseline="-25000"/>
              <a:t>2</a:t>
            </a:r>
            <a:r>
              <a:rPr lang="en-US" sz="1200" baseline="-25000"/>
              <a:t> </a:t>
            </a:r>
            <a:r>
              <a:rPr lang="en-US" sz="1200"/>
              <a:t>(</a:t>
            </a:r>
            <a:r>
              <a:rPr lang="en-US" sz="1200" i="1"/>
              <a:t>g</a:t>
            </a:r>
            <a:r>
              <a:rPr lang="en-US" sz="1200"/>
              <a:t>)</a:t>
            </a:r>
          </a:p>
        </p:txBody>
      </p:sp>
      <p:sp>
        <p:nvSpPr>
          <p:cNvPr id="71729" name="Text Box 55"/>
          <p:cNvSpPr txBox="1">
            <a:spLocks noChangeArrowheads="1"/>
          </p:cNvSpPr>
          <p:nvPr/>
        </p:nvSpPr>
        <p:spPr bwMode="auto">
          <a:xfrm>
            <a:off x="4133850" y="1774825"/>
            <a:ext cx="738188" cy="304800"/>
          </a:xfrm>
          <a:prstGeom prst="rect">
            <a:avLst/>
          </a:prstGeom>
          <a:noFill/>
          <a:ln w="9525">
            <a:noFill/>
            <a:miter lim="800000"/>
            <a:headEnd/>
            <a:tailEnd/>
          </a:ln>
        </p:spPr>
        <p:txBody>
          <a:bodyPr wrap="none">
            <a:spAutoFit/>
          </a:bodyPr>
          <a:lstStyle/>
          <a:p>
            <a:r>
              <a:rPr lang="en-US" b="1"/>
              <a:t>3 H</a:t>
            </a:r>
            <a:r>
              <a:rPr lang="en-US" b="1" baseline="-25000"/>
              <a:t>2</a:t>
            </a:r>
            <a:r>
              <a:rPr lang="en-US" sz="1200" baseline="-25000"/>
              <a:t> </a:t>
            </a:r>
            <a:r>
              <a:rPr lang="en-US" sz="1200"/>
              <a:t>(</a:t>
            </a:r>
            <a:r>
              <a:rPr lang="en-US" sz="1200" i="1"/>
              <a:t>g</a:t>
            </a:r>
            <a:r>
              <a:rPr lang="en-US" sz="1200"/>
              <a:t>)</a:t>
            </a:r>
          </a:p>
        </p:txBody>
      </p:sp>
      <p:sp>
        <p:nvSpPr>
          <p:cNvPr id="71730" name="Text Box 56"/>
          <p:cNvSpPr txBox="1">
            <a:spLocks noChangeArrowheads="1"/>
          </p:cNvSpPr>
          <p:nvPr/>
        </p:nvSpPr>
        <p:spPr bwMode="auto">
          <a:xfrm>
            <a:off x="6224588" y="1774825"/>
            <a:ext cx="866775" cy="304800"/>
          </a:xfrm>
          <a:prstGeom prst="rect">
            <a:avLst/>
          </a:prstGeom>
          <a:noFill/>
          <a:ln w="9525">
            <a:noFill/>
            <a:miter lim="800000"/>
            <a:headEnd/>
            <a:tailEnd/>
          </a:ln>
        </p:spPr>
        <p:txBody>
          <a:bodyPr wrap="none">
            <a:spAutoFit/>
          </a:bodyPr>
          <a:lstStyle/>
          <a:p>
            <a:r>
              <a:rPr lang="en-US" b="1"/>
              <a:t>2 NH</a:t>
            </a:r>
            <a:r>
              <a:rPr lang="en-US" b="1" baseline="-25000"/>
              <a:t>3</a:t>
            </a:r>
            <a:r>
              <a:rPr lang="en-US" sz="1200" baseline="-25000"/>
              <a:t> </a:t>
            </a:r>
            <a:r>
              <a:rPr lang="en-US" sz="1200"/>
              <a:t>(</a:t>
            </a:r>
            <a:r>
              <a:rPr lang="en-US" sz="1200" i="1"/>
              <a:t>g</a:t>
            </a:r>
            <a:r>
              <a:rPr lang="en-US" sz="1200"/>
              <a:t>)</a:t>
            </a:r>
          </a:p>
        </p:txBody>
      </p:sp>
      <p:sp>
        <p:nvSpPr>
          <p:cNvPr id="71731" name="Line 57"/>
          <p:cNvSpPr>
            <a:spLocks noChangeShapeType="1"/>
          </p:cNvSpPr>
          <p:nvPr/>
        </p:nvSpPr>
        <p:spPr bwMode="auto">
          <a:xfrm>
            <a:off x="5462588" y="1938338"/>
            <a:ext cx="204787" cy="0"/>
          </a:xfrm>
          <a:prstGeom prst="line">
            <a:avLst/>
          </a:prstGeom>
          <a:noFill/>
          <a:ln w="9525">
            <a:solidFill>
              <a:schemeClr val="tx1"/>
            </a:solidFill>
            <a:round/>
            <a:headEnd/>
            <a:tailEnd type="arrow" w="med" len="sm"/>
          </a:ln>
        </p:spPr>
        <p:txBody>
          <a:bodyPr/>
          <a:lstStyle/>
          <a:p>
            <a:endParaRPr lang="en-US"/>
          </a:p>
        </p:txBody>
      </p:sp>
      <p:sp>
        <p:nvSpPr>
          <p:cNvPr id="626746" name="Text Box 58"/>
          <p:cNvSpPr txBox="1">
            <a:spLocks noChangeArrowheads="1"/>
          </p:cNvSpPr>
          <p:nvPr/>
        </p:nvSpPr>
        <p:spPr bwMode="auto">
          <a:xfrm>
            <a:off x="2270125" y="6230938"/>
            <a:ext cx="815975" cy="274637"/>
          </a:xfrm>
          <a:prstGeom prst="rect">
            <a:avLst/>
          </a:prstGeom>
          <a:noFill/>
          <a:ln w="9525">
            <a:noFill/>
            <a:miter lim="800000"/>
            <a:headEnd/>
            <a:tailEnd/>
          </a:ln>
        </p:spPr>
        <p:txBody>
          <a:bodyPr wrap="none">
            <a:spAutoFit/>
          </a:bodyPr>
          <a:lstStyle/>
          <a:p>
            <a:r>
              <a:rPr lang="en-US" sz="1200"/>
              <a:t>22.4 L N</a:t>
            </a:r>
            <a:r>
              <a:rPr lang="en-US" sz="1200" baseline="-25000"/>
              <a:t>2</a:t>
            </a:r>
          </a:p>
        </p:txBody>
      </p:sp>
      <p:sp>
        <p:nvSpPr>
          <p:cNvPr id="626747" name="Text Box 59"/>
          <p:cNvSpPr txBox="1">
            <a:spLocks noChangeArrowheads="1"/>
          </p:cNvSpPr>
          <p:nvPr/>
        </p:nvSpPr>
        <p:spPr bwMode="auto">
          <a:xfrm>
            <a:off x="4033838" y="6230938"/>
            <a:ext cx="815975" cy="274637"/>
          </a:xfrm>
          <a:prstGeom prst="rect">
            <a:avLst/>
          </a:prstGeom>
          <a:noFill/>
          <a:ln w="9525">
            <a:noFill/>
            <a:miter lim="800000"/>
            <a:headEnd/>
            <a:tailEnd/>
          </a:ln>
        </p:spPr>
        <p:txBody>
          <a:bodyPr wrap="none">
            <a:spAutoFit/>
          </a:bodyPr>
          <a:lstStyle/>
          <a:p>
            <a:r>
              <a:rPr lang="en-US" sz="1200"/>
              <a:t>67.2 L H</a:t>
            </a:r>
            <a:r>
              <a:rPr lang="en-US" sz="1200" baseline="-25000"/>
              <a:t>2</a:t>
            </a:r>
          </a:p>
        </p:txBody>
      </p:sp>
      <p:sp>
        <p:nvSpPr>
          <p:cNvPr id="626748" name="Text Box 60"/>
          <p:cNvSpPr txBox="1">
            <a:spLocks noChangeArrowheads="1"/>
          </p:cNvSpPr>
          <p:nvPr/>
        </p:nvSpPr>
        <p:spPr bwMode="auto">
          <a:xfrm>
            <a:off x="6124575" y="6230938"/>
            <a:ext cx="925513" cy="274637"/>
          </a:xfrm>
          <a:prstGeom prst="rect">
            <a:avLst/>
          </a:prstGeom>
          <a:noFill/>
          <a:ln w="9525">
            <a:noFill/>
            <a:miter lim="800000"/>
            <a:headEnd/>
            <a:tailEnd/>
          </a:ln>
        </p:spPr>
        <p:txBody>
          <a:bodyPr wrap="none">
            <a:spAutoFit/>
          </a:bodyPr>
          <a:lstStyle/>
          <a:p>
            <a:r>
              <a:rPr lang="en-US" sz="1200"/>
              <a:t>44.8 L NH</a:t>
            </a:r>
            <a:r>
              <a:rPr lang="en-US" sz="1200" baseline="-25000"/>
              <a:t>3</a:t>
            </a:r>
          </a:p>
        </p:txBody>
      </p:sp>
      <p:sp>
        <p:nvSpPr>
          <p:cNvPr id="626749" name="Rectangle 61"/>
          <p:cNvSpPr>
            <a:spLocks noChangeArrowheads="1"/>
          </p:cNvSpPr>
          <p:nvPr/>
        </p:nvSpPr>
        <p:spPr bwMode="auto">
          <a:xfrm>
            <a:off x="2481263" y="5724525"/>
            <a:ext cx="400050" cy="400050"/>
          </a:xfrm>
          <a:prstGeom prst="rect">
            <a:avLst/>
          </a:prstGeom>
          <a:solidFill>
            <a:srgbClr val="333399"/>
          </a:solidFill>
          <a:ln w="9525">
            <a:noFill/>
            <a:miter lim="800000"/>
            <a:headEnd/>
            <a:tailEnd/>
          </a:ln>
          <a:effectLst>
            <a:prstShdw prst="shdw17" dist="17961" dir="2700000">
              <a:srgbClr val="1F1F5C"/>
            </a:prstShdw>
          </a:effectLst>
        </p:spPr>
        <p:txBody>
          <a:bodyPr wrap="none" anchor="ctr"/>
          <a:lstStyle/>
          <a:p>
            <a:pPr algn="ctr"/>
            <a:r>
              <a:rPr lang="en-US" sz="1000">
                <a:solidFill>
                  <a:schemeClr val="bg1"/>
                </a:solidFill>
              </a:rPr>
              <a:t>22.4</a:t>
            </a:r>
          </a:p>
          <a:p>
            <a:pPr algn="ctr"/>
            <a:r>
              <a:rPr lang="en-US" sz="1000">
                <a:solidFill>
                  <a:schemeClr val="bg1"/>
                </a:solidFill>
              </a:rPr>
              <a:t>L</a:t>
            </a:r>
          </a:p>
        </p:txBody>
      </p:sp>
      <p:sp>
        <p:nvSpPr>
          <p:cNvPr id="626750" name="Rectangle 62"/>
          <p:cNvSpPr>
            <a:spLocks noChangeArrowheads="1"/>
          </p:cNvSpPr>
          <p:nvPr/>
        </p:nvSpPr>
        <p:spPr bwMode="auto">
          <a:xfrm>
            <a:off x="3695700" y="5710238"/>
            <a:ext cx="400050" cy="400050"/>
          </a:xfrm>
          <a:prstGeom prst="rect">
            <a:avLst/>
          </a:prstGeom>
          <a:solidFill>
            <a:srgbClr val="F8F8F8"/>
          </a:solidFill>
          <a:ln w="9525">
            <a:noFill/>
            <a:miter lim="800000"/>
            <a:headEnd/>
            <a:tailEnd/>
          </a:ln>
          <a:effectLst>
            <a:prstShdw prst="shdw17" dist="17961" dir="2700000">
              <a:srgbClr val="959595"/>
            </a:prstShdw>
          </a:effectLst>
        </p:spPr>
        <p:txBody>
          <a:bodyPr wrap="none" anchor="ctr"/>
          <a:lstStyle/>
          <a:p>
            <a:pPr algn="ctr"/>
            <a:r>
              <a:rPr lang="en-US" sz="1000"/>
              <a:t>22.4</a:t>
            </a:r>
          </a:p>
          <a:p>
            <a:pPr algn="ctr"/>
            <a:r>
              <a:rPr lang="en-US" sz="1000"/>
              <a:t>L</a:t>
            </a:r>
          </a:p>
        </p:txBody>
      </p:sp>
      <p:sp>
        <p:nvSpPr>
          <p:cNvPr id="626751" name="Rectangle 63"/>
          <p:cNvSpPr>
            <a:spLocks noChangeArrowheads="1"/>
          </p:cNvSpPr>
          <p:nvPr/>
        </p:nvSpPr>
        <p:spPr bwMode="auto">
          <a:xfrm>
            <a:off x="4224338" y="5715000"/>
            <a:ext cx="400050" cy="400050"/>
          </a:xfrm>
          <a:prstGeom prst="rect">
            <a:avLst/>
          </a:prstGeom>
          <a:solidFill>
            <a:srgbClr val="F8F8F8"/>
          </a:solidFill>
          <a:ln w="9525">
            <a:noFill/>
            <a:miter lim="800000"/>
            <a:headEnd/>
            <a:tailEnd/>
          </a:ln>
          <a:effectLst>
            <a:prstShdw prst="shdw17" dist="17961" dir="2700000">
              <a:srgbClr val="959595"/>
            </a:prstShdw>
          </a:effectLst>
        </p:spPr>
        <p:txBody>
          <a:bodyPr wrap="none" anchor="ctr"/>
          <a:lstStyle/>
          <a:p>
            <a:pPr algn="ctr"/>
            <a:r>
              <a:rPr lang="en-US" sz="1000"/>
              <a:t>22.4</a:t>
            </a:r>
          </a:p>
          <a:p>
            <a:pPr algn="ctr"/>
            <a:r>
              <a:rPr lang="en-US" sz="1000"/>
              <a:t>L</a:t>
            </a:r>
          </a:p>
        </p:txBody>
      </p:sp>
      <p:sp>
        <p:nvSpPr>
          <p:cNvPr id="626752" name="Rectangle 64"/>
          <p:cNvSpPr>
            <a:spLocks noChangeArrowheads="1"/>
          </p:cNvSpPr>
          <p:nvPr/>
        </p:nvSpPr>
        <p:spPr bwMode="auto">
          <a:xfrm>
            <a:off x="4757738" y="5705475"/>
            <a:ext cx="400050" cy="400050"/>
          </a:xfrm>
          <a:prstGeom prst="rect">
            <a:avLst/>
          </a:prstGeom>
          <a:solidFill>
            <a:srgbClr val="F8F8F8"/>
          </a:solidFill>
          <a:ln w="9525">
            <a:noFill/>
            <a:miter lim="800000"/>
            <a:headEnd/>
            <a:tailEnd/>
          </a:ln>
          <a:effectLst>
            <a:prstShdw prst="shdw17" dist="17961" dir="2700000">
              <a:srgbClr val="959595"/>
            </a:prstShdw>
          </a:effectLst>
        </p:spPr>
        <p:txBody>
          <a:bodyPr wrap="none" anchor="ctr"/>
          <a:lstStyle/>
          <a:p>
            <a:pPr algn="ctr"/>
            <a:r>
              <a:rPr lang="en-US" sz="1000"/>
              <a:t>22.4</a:t>
            </a:r>
          </a:p>
          <a:p>
            <a:pPr algn="ctr"/>
            <a:r>
              <a:rPr lang="en-US" sz="1000"/>
              <a:t>L</a:t>
            </a:r>
          </a:p>
        </p:txBody>
      </p:sp>
      <p:sp>
        <p:nvSpPr>
          <p:cNvPr id="626753" name="Rectangle 65"/>
          <p:cNvSpPr>
            <a:spLocks noChangeArrowheads="1"/>
          </p:cNvSpPr>
          <p:nvPr/>
        </p:nvSpPr>
        <p:spPr bwMode="auto">
          <a:xfrm>
            <a:off x="6148388" y="5700713"/>
            <a:ext cx="400050" cy="400050"/>
          </a:xfrm>
          <a:prstGeom prst="rect">
            <a:avLst/>
          </a:prstGeom>
          <a:solidFill>
            <a:srgbClr val="CCECFF"/>
          </a:solidFill>
          <a:ln w="9525">
            <a:noFill/>
            <a:miter lim="800000"/>
            <a:headEnd/>
            <a:tailEnd/>
          </a:ln>
          <a:effectLst>
            <a:prstShdw prst="shdw17" dist="17961" dir="2700000">
              <a:srgbClr val="7A8E99"/>
            </a:prstShdw>
          </a:effectLst>
        </p:spPr>
        <p:txBody>
          <a:bodyPr wrap="none" anchor="ctr"/>
          <a:lstStyle/>
          <a:p>
            <a:pPr algn="ctr"/>
            <a:r>
              <a:rPr lang="en-US" sz="1000"/>
              <a:t>22.4</a:t>
            </a:r>
          </a:p>
          <a:p>
            <a:pPr algn="ctr"/>
            <a:r>
              <a:rPr lang="en-US" sz="1000"/>
              <a:t>L</a:t>
            </a:r>
          </a:p>
        </p:txBody>
      </p:sp>
      <p:sp>
        <p:nvSpPr>
          <p:cNvPr id="626754" name="Rectangle 66"/>
          <p:cNvSpPr>
            <a:spLocks noChangeArrowheads="1"/>
          </p:cNvSpPr>
          <p:nvPr/>
        </p:nvSpPr>
        <p:spPr bwMode="auto">
          <a:xfrm>
            <a:off x="6677025" y="5700713"/>
            <a:ext cx="400050" cy="400050"/>
          </a:xfrm>
          <a:prstGeom prst="rect">
            <a:avLst/>
          </a:prstGeom>
          <a:solidFill>
            <a:srgbClr val="CCECFF"/>
          </a:solidFill>
          <a:ln w="9525">
            <a:noFill/>
            <a:miter lim="800000"/>
            <a:headEnd/>
            <a:tailEnd/>
          </a:ln>
          <a:effectLst>
            <a:prstShdw prst="shdw17" dist="17961" dir="2700000">
              <a:srgbClr val="7A8E99"/>
            </a:prstShdw>
          </a:effectLst>
        </p:spPr>
        <p:txBody>
          <a:bodyPr wrap="none" anchor="ctr"/>
          <a:lstStyle/>
          <a:p>
            <a:pPr algn="ctr"/>
            <a:r>
              <a:rPr lang="en-US" sz="1000"/>
              <a:t>22.4</a:t>
            </a:r>
          </a:p>
          <a:p>
            <a:pPr algn="ctr"/>
            <a:r>
              <a:rPr lang="en-US" sz="1000"/>
              <a:t>L</a:t>
            </a:r>
          </a:p>
        </p:txBody>
      </p:sp>
      <p:sp>
        <p:nvSpPr>
          <p:cNvPr id="626755" name="Text Box 67"/>
          <p:cNvSpPr txBox="1">
            <a:spLocks noChangeArrowheads="1"/>
          </p:cNvSpPr>
          <p:nvPr/>
        </p:nvSpPr>
        <p:spPr bwMode="auto">
          <a:xfrm>
            <a:off x="1762125" y="5692775"/>
            <a:ext cx="671513" cy="457200"/>
          </a:xfrm>
          <a:prstGeom prst="rect">
            <a:avLst/>
          </a:prstGeom>
          <a:noFill/>
          <a:ln w="9525">
            <a:noFill/>
            <a:miter lim="800000"/>
            <a:headEnd/>
            <a:tailEnd/>
          </a:ln>
        </p:spPr>
        <p:txBody>
          <a:bodyPr wrap="none">
            <a:spAutoFit/>
          </a:bodyPr>
          <a:lstStyle/>
          <a:p>
            <a:pPr algn="ctr"/>
            <a:r>
              <a:rPr lang="en-US" sz="1200" b="1">
                <a:latin typeface="Arial Narrow" pitchFamily="34" charset="0"/>
              </a:rPr>
              <a:t>Assume</a:t>
            </a:r>
          </a:p>
          <a:p>
            <a:pPr algn="ctr"/>
            <a:r>
              <a:rPr lang="en-US" sz="1200" b="1">
                <a:latin typeface="Arial Narrow" pitchFamily="34" charset="0"/>
              </a:rPr>
              <a:t>STP</a:t>
            </a:r>
            <a:endParaRPr lang="en-US" sz="1200" b="1" baseline="-25000">
              <a:latin typeface="Arial Narrow" pitchFamily="34" charset="0"/>
            </a:endParaRPr>
          </a:p>
        </p:txBody>
      </p:sp>
      <p:sp>
        <p:nvSpPr>
          <p:cNvPr id="626756" name="Text Box 68"/>
          <p:cNvSpPr txBox="1">
            <a:spLocks noChangeArrowheads="1"/>
          </p:cNvSpPr>
          <p:nvPr/>
        </p:nvSpPr>
        <p:spPr bwMode="auto">
          <a:xfrm>
            <a:off x="1636713" y="4216400"/>
            <a:ext cx="387350" cy="274638"/>
          </a:xfrm>
          <a:prstGeom prst="rect">
            <a:avLst/>
          </a:prstGeom>
          <a:noFill/>
          <a:ln w="9525">
            <a:noFill/>
            <a:miter lim="800000"/>
            <a:headEnd/>
            <a:tailEnd/>
          </a:ln>
        </p:spPr>
        <p:txBody>
          <a:bodyPr wrap="none">
            <a:spAutoFit/>
          </a:bodyPr>
          <a:lstStyle/>
          <a:p>
            <a:r>
              <a:rPr lang="en-US" sz="1200"/>
              <a:t>1 x</a:t>
            </a:r>
            <a:endParaRPr lang="en-US" sz="1200" baseline="-25000"/>
          </a:p>
        </p:txBody>
      </p:sp>
      <p:sp>
        <p:nvSpPr>
          <p:cNvPr id="626757" name="Text Box 69"/>
          <p:cNvSpPr txBox="1">
            <a:spLocks noChangeArrowheads="1"/>
          </p:cNvSpPr>
          <p:nvPr/>
        </p:nvSpPr>
        <p:spPr bwMode="auto">
          <a:xfrm>
            <a:off x="3714750" y="4216400"/>
            <a:ext cx="387350" cy="274638"/>
          </a:xfrm>
          <a:prstGeom prst="rect">
            <a:avLst/>
          </a:prstGeom>
          <a:noFill/>
          <a:ln w="9525">
            <a:noFill/>
            <a:miter lim="800000"/>
            <a:headEnd/>
            <a:tailEnd/>
          </a:ln>
        </p:spPr>
        <p:txBody>
          <a:bodyPr wrap="none">
            <a:spAutoFit/>
          </a:bodyPr>
          <a:lstStyle/>
          <a:p>
            <a:r>
              <a:rPr lang="en-US" sz="1200"/>
              <a:t>3 x</a:t>
            </a:r>
            <a:endParaRPr lang="en-US" sz="1200" baseline="-25000"/>
          </a:p>
        </p:txBody>
      </p:sp>
      <p:sp>
        <p:nvSpPr>
          <p:cNvPr id="626758" name="Text Box 70"/>
          <p:cNvSpPr txBox="1">
            <a:spLocks noChangeArrowheads="1"/>
          </p:cNvSpPr>
          <p:nvPr/>
        </p:nvSpPr>
        <p:spPr bwMode="auto">
          <a:xfrm>
            <a:off x="5829300" y="4216400"/>
            <a:ext cx="387350" cy="274638"/>
          </a:xfrm>
          <a:prstGeom prst="rect">
            <a:avLst/>
          </a:prstGeom>
          <a:noFill/>
          <a:ln w="9525">
            <a:noFill/>
            <a:miter lim="800000"/>
            <a:headEnd/>
            <a:tailEnd/>
          </a:ln>
        </p:spPr>
        <p:txBody>
          <a:bodyPr wrap="none">
            <a:spAutoFit/>
          </a:bodyPr>
          <a:lstStyle/>
          <a:p>
            <a:r>
              <a:rPr lang="en-US" sz="1200"/>
              <a:t>2 x</a:t>
            </a:r>
            <a:endParaRPr lang="en-US" sz="1200" baseline="-25000"/>
          </a:p>
        </p:txBody>
      </p:sp>
      <p:sp>
        <p:nvSpPr>
          <p:cNvPr id="626759" name="AutoShape 71"/>
          <p:cNvSpPr>
            <a:spLocks noChangeArrowheads="1"/>
          </p:cNvSpPr>
          <p:nvPr/>
        </p:nvSpPr>
        <p:spPr bwMode="auto">
          <a:xfrm>
            <a:off x="2052638" y="4171950"/>
            <a:ext cx="1000125" cy="366713"/>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626760" name="Text Box 72"/>
          <p:cNvSpPr txBox="1">
            <a:spLocks noChangeArrowheads="1"/>
          </p:cNvSpPr>
          <p:nvPr/>
        </p:nvSpPr>
        <p:spPr bwMode="auto">
          <a:xfrm>
            <a:off x="1993900" y="4116388"/>
            <a:ext cx="1076325" cy="457200"/>
          </a:xfrm>
          <a:prstGeom prst="rect">
            <a:avLst/>
          </a:prstGeom>
          <a:noFill/>
          <a:ln w="9525">
            <a:noFill/>
            <a:miter lim="800000"/>
            <a:headEnd/>
            <a:tailEnd/>
          </a:ln>
        </p:spPr>
        <p:txBody>
          <a:bodyPr wrap="none">
            <a:spAutoFit/>
          </a:bodyPr>
          <a:lstStyle/>
          <a:p>
            <a:pPr algn="ctr"/>
            <a:r>
              <a:rPr lang="en-US" sz="1200"/>
              <a:t>6.02 x 10</a:t>
            </a:r>
            <a:r>
              <a:rPr lang="en-US" sz="1200" baseline="30000"/>
              <a:t>23</a:t>
            </a:r>
          </a:p>
          <a:p>
            <a:pPr algn="ctr"/>
            <a:r>
              <a:rPr lang="en-US" sz="1200"/>
              <a:t>molecules N</a:t>
            </a:r>
            <a:r>
              <a:rPr lang="en-US" sz="1200" baseline="-25000"/>
              <a:t>2</a:t>
            </a:r>
          </a:p>
        </p:txBody>
      </p:sp>
      <p:sp>
        <p:nvSpPr>
          <p:cNvPr id="626761" name="AutoShape 73"/>
          <p:cNvSpPr>
            <a:spLocks noChangeArrowheads="1"/>
          </p:cNvSpPr>
          <p:nvPr/>
        </p:nvSpPr>
        <p:spPr bwMode="auto">
          <a:xfrm>
            <a:off x="4119563" y="4176713"/>
            <a:ext cx="1000125" cy="36671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626762" name="Text Box 74"/>
          <p:cNvSpPr txBox="1">
            <a:spLocks noChangeArrowheads="1"/>
          </p:cNvSpPr>
          <p:nvPr/>
        </p:nvSpPr>
        <p:spPr bwMode="auto">
          <a:xfrm>
            <a:off x="4060825" y="4121150"/>
            <a:ext cx="1076325" cy="457200"/>
          </a:xfrm>
          <a:prstGeom prst="rect">
            <a:avLst/>
          </a:prstGeom>
          <a:noFill/>
          <a:ln w="9525">
            <a:noFill/>
            <a:miter lim="800000"/>
            <a:headEnd/>
            <a:tailEnd/>
          </a:ln>
        </p:spPr>
        <p:txBody>
          <a:bodyPr wrap="none">
            <a:spAutoFit/>
          </a:bodyPr>
          <a:lstStyle/>
          <a:p>
            <a:pPr algn="ctr"/>
            <a:r>
              <a:rPr lang="en-US" sz="1200"/>
              <a:t>6.02 x 10</a:t>
            </a:r>
            <a:r>
              <a:rPr lang="en-US" sz="1200" baseline="30000"/>
              <a:t>23</a:t>
            </a:r>
          </a:p>
          <a:p>
            <a:pPr algn="ctr"/>
            <a:r>
              <a:rPr lang="en-US" sz="1200"/>
              <a:t>molecules H</a:t>
            </a:r>
            <a:r>
              <a:rPr lang="en-US" sz="1200" baseline="-25000"/>
              <a:t>2</a:t>
            </a:r>
          </a:p>
        </p:txBody>
      </p:sp>
      <p:sp>
        <p:nvSpPr>
          <p:cNvPr id="626763" name="AutoShape 75"/>
          <p:cNvSpPr>
            <a:spLocks noChangeArrowheads="1"/>
          </p:cNvSpPr>
          <p:nvPr/>
        </p:nvSpPr>
        <p:spPr bwMode="auto">
          <a:xfrm>
            <a:off x="6248400" y="4176713"/>
            <a:ext cx="1109663" cy="36671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626764" name="Text Box 76"/>
          <p:cNvSpPr txBox="1">
            <a:spLocks noChangeArrowheads="1"/>
          </p:cNvSpPr>
          <p:nvPr/>
        </p:nvSpPr>
        <p:spPr bwMode="auto">
          <a:xfrm>
            <a:off x="6188075" y="4121150"/>
            <a:ext cx="1185863" cy="457200"/>
          </a:xfrm>
          <a:prstGeom prst="rect">
            <a:avLst/>
          </a:prstGeom>
          <a:noFill/>
          <a:ln w="9525">
            <a:noFill/>
            <a:miter lim="800000"/>
            <a:headEnd/>
            <a:tailEnd/>
          </a:ln>
        </p:spPr>
        <p:txBody>
          <a:bodyPr wrap="none">
            <a:spAutoFit/>
          </a:bodyPr>
          <a:lstStyle/>
          <a:p>
            <a:pPr algn="ctr"/>
            <a:r>
              <a:rPr lang="en-US" sz="1200"/>
              <a:t>6.02 x 10</a:t>
            </a:r>
            <a:r>
              <a:rPr lang="en-US" sz="1200" baseline="30000"/>
              <a:t>23</a:t>
            </a:r>
          </a:p>
          <a:p>
            <a:pPr algn="ctr"/>
            <a:r>
              <a:rPr lang="en-US" sz="1200"/>
              <a:t>molecules NH</a:t>
            </a:r>
            <a:r>
              <a:rPr lang="en-US" sz="1200" baseline="-25000"/>
              <a:t>3</a:t>
            </a:r>
          </a:p>
        </p:txBody>
      </p:sp>
      <p:sp>
        <p:nvSpPr>
          <p:cNvPr id="626765" name="Line 77"/>
          <p:cNvSpPr>
            <a:spLocks noChangeShapeType="1"/>
          </p:cNvSpPr>
          <p:nvPr/>
        </p:nvSpPr>
        <p:spPr bwMode="auto">
          <a:xfrm>
            <a:off x="1568450" y="2959100"/>
            <a:ext cx="5861050" cy="0"/>
          </a:xfrm>
          <a:prstGeom prst="line">
            <a:avLst/>
          </a:prstGeom>
          <a:noFill/>
          <a:ln w="19050">
            <a:solidFill>
              <a:srgbClr val="C0C0C0"/>
            </a:solidFill>
            <a:round/>
            <a:headEnd/>
            <a:tailEnd/>
          </a:ln>
        </p:spPr>
        <p:txBody>
          <a:bodyPr/>
          <a:lstStyle/>
          <a:p>
            <a:endParaRPr lang="en-US"/>
          </a:p>
        </p:txBody>
      </p:sp>
      <p:sp>
        <p:nvSpPr>
          <p:cNvPr id="626766" name="Line 78"/>
          <p:cNvSpPr>
            <a:spLocks noChangeShapeType="1"/>
          </p:cNvSpPr>
          <p:nvPr/>
        </p:nvSpPr>
        <p:spPr bwMode="auto">
          <a:xfrm>
            <a:off x="1555750" y="3460750"/>
            <a:ext cx="5861050" cy="0"/>
          </a:xfrm>
          <a:prstGeom prst="line">
            <a:avLst/>
          </a:prstGeom>
          <a:noFill/>
          <a:ln w="19050">
            <a:solidFill>
              <a:srgbClr val="C0C0C0"/>
            </a:solidFill>
            <a:round/>
            <a:headEnd/>
            <a:tailEnd/>
          </a:ln>
        </p:spPr>
        <p:txBody>
          <a:bodyPr/>
          <a:lstStyle/>
          <a:p>
            <a:endParaRPr lang="en-US"/>
          </a:p>
        </p:txBody>
      </p:sp>
      <p:sp>
        <p:nvSpPr>
          <p:cNvPr id="626767" name="Line 79"/>
          <p:cNvSpPr>
            <a:spLocks noChangeShapeType="1"/>
          </p:cNvSpPr>
          <p:nvPr/>
        </p:nvSpPr>
        <p:spPr bwMode="auto">
          <a:xfrm>
            <a:off x="1574800" y="3790950"/>
            <a:ext cx="5861050" cy="0"/>
          </a:xfrm>
          <a:prstGeom prst="line">
            <a:avLst/>
          </a:prstGeom>
          <a:noFill/>
          <a:ln w="19050">
            <a:solidFill>
              <a:srgbClr val="C0C0C0"/>
            </a:solidFill>
            <a:round/>
            <a:headEnd/>
            <a:tailEnd/>
          </a:ln>
        </p:spPr>
        <p:txBody>
          <a:bodyPr/>
          <a:lstStyle/>
          <a:p>
            <a:endParaRPr lang="en-US"/>
          </a:p>
        </p:txBody>
      </p:sp>
      <p:sp>
        <p:nvSpPr>
          <p:cNvPr id="626768" name="Line 80"/>
          <p:cNvSpPr>
            <a:spLocks noChangeShapeType="1"/>
          </p:cNvSpPr>
          <p:nvPr/>
        </p:nvSpPr>
        <p:spPr bwMode="auto">
          <a:xfrm>
            <a:off x="1568450" y="4114800"/>
            <a:ext cx="5861050" cy="0"/>
          </a:xfrm>
          <a:prstGeom prst="line">
            <a:avLst/>
          </a:prstGeom>
          <a:noFill/>
          <a:ln w="19050">
            <a:solidFill>
              <a:srgbClr val="C0C0C0"/>
            </a:solidFill>
            <a:round/>
            <a:headEnd/>
            <a:tailEnd/>
          </a:ln>
        </p:spPr>
        <p:txBody>
          <a:bodyPr/>
          <a:lstStyle/>
          <a:p>
            <a:endParaRPr lang="en-US"/>
          </a:p>
        </p:txBody>
      </p:sp>
      <p:sp>
        <p:nvSpPr>
          <p:cNvPr id="626769" name="Line 81"/>
          <p:cNvSpPr>
            <a:spLocks noChangeShapeType="1"/>
          </p:cNvSpPr>
          <p:nvPr/>
        </p:nvSpPr>
        <p:spPr bwMode="auto">
          <a:xfrm>
            <a:off x="1581150" y="4616450"/>
            <a:ext cx="5861050" cy="0"/>
          </a:xfrm>
          <a:prstGeom prst="line">
            <a:avLst/>
          </a:prstGeom>
          <a:noFill/>
          <a:ln w="19050">
            <a:solidFill>
              <a:srgbClr val="C0C0C0"/>
            </a:solidFill>
            <a:round/>
            <a:headEnd/>
            <a:tailEnd/>
          </a:ln>
        </p:spPr>
        <p:txBody>
          <a:bodyPr/>
          <a:lstStyle/>
          <a:p>
            <a:endParaRPr lang="en-US"/>
          </a:p>
        </p:txBody>
      </p:sp>
      <p:sp>
        <p:nvSpPr>
          <p:cNvPr id="626770" name="Line 82"/>
          <p:cNvSpPr>
            <a:spLocks noChangeShapeType="1"/>
          </p:cNvSpPr>
          <p:nvPr/>
        </p:nvSpPr>
        <p:spPr bwMode="auto">
          <a:xfrm>
            <a:off x="1581150" y="4940300"/>
            <a:ext cx="5861050" cy="0"/>
          </a:xfrm>
          <a:prstGeom prst="line">
            <a:avLst/>
          </a:prstGeom>
          <a:noFill/>
          <a:ln w="19050">
            <a:solidFill>
              <a:srgbClr val="C0C0C0"/>
            </a:solidFill>
            <a:round/>
            <a:headEnd/>
            <a:tailEnd/>
          </a:ln>
        </p:spPr>
        <p:txBody>
          <a:bodyPr/>
          <a:lstStyle/>
          <a:p>
            <a:endParaRPr lang="en-US"/>
          </a:p>
        </p:txBody>
      </p:sp>
      <p:sp>
        <p:nvSpPr>
          <p:cNvPr id="626771" name="Line 83"/>
          <p:cNvSpPr>
            <a:spLocks noChangeShapeType="1"/>
          </p:cNvSpPr>
          <p:nvPr/>
        </p:nvSpPr>
        <p:spPr bwMode="auto">
          <a:xfrm>
            <a:off x="1587500" y="5270500"/>
            <a:ext cx="5861050" cy="0"/>
          </a:xfrm>
          <a:prstGeom prst="line">
            <a:avLst/>
          </a:prstGeom>
          <a:noFill/>
          <a:ln w="19050">
            <a:solidFill>
              <a:srgbClr val="C0C0C0"/>
            </a:solidFill>
            <a:round/>
            <a:headEnd/>
            <a:tailEnd/>
          </a:ln>
        </p:spPr>
        <p:txBody>
          <a:bodyPr/>
          <a:lstStyle/>
          <a:p>
            <a:endParaRPr lang="en-US"/>
          </a:p>
        </p:txBody>
      </p:sp>
      <p:sp>
        <p:nvSpPr>
          <p:cNvPr id="626772" name="Line 84"/>
          <p:cNvSpPr>
            <a:spLocks noChangeShapeType="1"/>
          </p:cNvSpPr>
          <p:nvPr/>
        </p:nvSpPr>
        <p:spPr bwMode="auto">
          <a:xfrm>
            <a:off x="1587500" y="5594350"/>
            <a:ext cx="5861050" cy="0"/>
          </a:xfrm>
          <a:prstGeom prst="line">
            <a:avLst/>
          </a:prstGeom>
          <a:noFill/>
          <a:ln w="19050">
            <a:solidFill>
              <a:srgbClr val="C0C0C0"/>
            </a:solidFill>
            <a:round/>
            <a:headEnd/>
            <a:tailEnd/>
          </a:ln>
        </p:spPr>
        <p:txBody>
          <a:bodyP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26696"/>
                                        </p:tgtEl>
                                        <p:attrNameLst>
                                          <p:attrName>style.visibility</p:attrName>
                                        </p:attrNameLst>
                                      </p:cBhvr>
                                      <p:to>
                                        <p:strVal val="visible"/>
                                      </p:to>
                                    </p:set>
                                    <p:animEffect transition="in" filter="dissolve">
                                      <p:cBhvr>
                                        <p:cTn id="7" dur="500"/>
                                        <p:tgtEl>
                                          <p:spTgt spid="626696"/>
                                        </p:tgtEl>
                                      </p:cBhvr>
                                    </p:animEffect>
                                  </p:childTnLst>
                                </p:cTn>
                              </p:par>
                            </p:childTnLst>
                          </p:cTn>
                        </p:par>
                        <p:par>
                          <p:cTn id="8" fill="hold">
                            <p:stCondLst>
                              <p:cond delay="500"/>
                            </p:stCondLst>
                            <p:childTnLst>
                              <p:par>
                                <p:cTn id="9" presetID="13" presetClass="entr" presetSubtype="16" fill="hold" grpId="0" nodeType="afterEffect">
                                  <p:stCondLst>
                                    <p:cond delay="0"/>
                                  </p:stCondLst>
                                  <p:childTnLst>
                                    <p:set>
                                      <p:cBhvr>
                                        <p:cTn id="10" dur="1" fill="hold">
                                          <p:stCondLst>
                                            <p:cond delay="0"/>
                                          </p:stCondLst>
                                        </p:cTn>
                                        <p:tgtEl>
                                          <p:spTgt spid="626711"/>
                                        </p:tgtEl>
                                        <p:attrNameLst>
                                          <p:attrName>style.visibility</p:attrName>
                                        </p:attrNameLst>
                                      </p:cBhvr>
                                      <p:to>
                                        <p:strVal val="visible"/>
                                      </p:to>
                                    </p:set>
                                    <p:animEffect transition="in" filter="plus(in)">
                                      <p:cBhvr>
                                        <p:cTn id="11" dur="2000"/>
                                        <p:tgtEl>
                                          <p:spTgt spid="626711"/>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par>
                          <p:cTn id="21" fill="hold">
                            <p:stCondLst>
                              <p:cond delay="1000"/>
                            </p:stCondLst>
                            <p:childTnLst>
                              <p:par>
                                <p:cTn id="22" presetID="9"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26727"/>
                                        </p:tgtEl>
                                        <p:attrNameLst>
                                          <p:attrName>style.visibility</p:attrName>
                                        </p:attrNameLst>
                                      </p:cBhvr>
                                      <p:to>
                                        <p:strVal val="visible"/>
                                      </p:to>
                                    </p:set>
                                    <p:animEffect transition="in" filter="wipe(left)">
                                      <p:cBhvr>
                                        <p:cTn id="29" dur="500"/>
                                        <p:tgtEl>
                                          <p:spTgt spid="62672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626694"/>
                                        </p:tgtEl>
                                        <p:attrNameLst>
                                          <p:attrName>style.visibility</p:attrName>
                                        </p:attrNameLst>
                                      </p:cBhvr>
                                      <p:to>
                                        <p:strVal val="visible"/>
                                      </p:to>
                                    </p:set>
                                    <p:animEffect transition="in" filter="dissolve">
                                      <p:cBhvr>
                                        <p:cTn id="34" dur="500"/>
                                        <p:tgtEl>
                                          <p:spTgt spid="626694"/>
                                        </p:tgtEl>
                                      </p:cBhvr>
                                    </p:animEffect>
                                  </p:childTnLst>
                                </p:cTn>
                              </p:par>
                            </p:childTnLst>
                          </p:cTn>
                        </p:par>
                        <p:par>
                          <p:cTn id="35" fill="hold">
                            <p:stCondLst>
                              <p:cond delay="500"/>
                            </p:stCondLst>
                            <p:childTnLst>
                              <p:par>
                                <p:cTn id="36" presetID="9" presetClass="entr" presetSubtype="0" fill="hold" nodeType="afterEffect">
                                  <p:stCondLst>
                                    <p:cond delay="0"/>
                                  </p:stCondLst>
                                  <p:childTnLst>
                                    <p:set>
                                      <p:cBhvr>
                                        <p:cTn id="37" dur="1" fill="hold">
                                          <p:stCondLst>
                                            <p:cond delay="0"/>
                                          </p:stCondLst>
                                        </p:cTn>
                                        <p:tgtEl>
                                          <p:spTgt spid="626695"/>
                                        </p:tgtEl>
                                        <p:attrNameLst>
                                          <p:attrName>style.visibility</p:attrName>
                                        </p:attrNameLst>
                                      </p:cBhvr>
                                      <p:to>
                                        <p:strVal val="visible"/>
                                      </p:to>
                                    </p:set>
                                    <p:animEffect transition="in" filter="dissolve">
                                      <p:cBhvr>
                                        <p:cTn id="38" dur="500"/>
                                        <p:tgtEl>
                                          <p:spTgt spid="62669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626765"/>
                                        </p:tgtEl>
                                        <p:attrNameLst>
                                          <p:attrName>style.visibility</p:attrName>
                                        </p:attrNameLst>
                                      </p:cBhvr>
                                      <p:to>
                                        <p:strVal val="visible"/>
                                      </p:to>
                                    </p:set>
                                    <p:animEffect transition="in" filter="wipe(down)">
                                      <p:cBhvr>
                                        <p:cTn id="43" dur="500"/>
                                        <p:tgtEl>
                                          <p:spTgt spid="626765"/>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626706"/>
                                        </p:tgtEl>
                                        <p:attrNameLst>
                                          <p:attrName>style.visibility</p:attrName>
                                        </p:attrNameLst>
                                      </p:cBhvr>
                                      <p:to>
                                        <p:strVal val="visible"/>
                                      </p:to>
                                    </p:set>
                                    <p:animEffect transition="in" filter="fade">
                                      <p:cBhvr>
                                        <p:cTn id="48" dur="1000"/>
                                        <p:tgtEl>
                                          <p:spTgt spid="626706"/>
                                        </p:tgtEl>
                                      </p:cBhvr>
                                    </p:animEffect>
                                    <p:anim calcmode="lin" valueType="num">
                                      <p:cBhvr>
                                        <p:cTn id="49" dur="1000" fill="hold"/>
                                        <p:tgtEl>
                                          <p:spTgt spid="626706"/>
                                        </p:tgtEl>
                                        <p:attrNameLst>
                                          <p:attrName>ppt_x</p:attrName>
                                        </p:attrNameLst>
                                      </p:cBhvr>
                                      <p:tavLst>
                                        <p:tav tm="0">
                                          <p:val>
                                            <p:strVal val="#ppt_x"/>
                                          </p:val>
                                        </p:tav>
                                        <p:tav tm="100000">
                                          <p:val>
                                            <p:strVal val="#ppt_x"/>
                                          </p:val>
                                        </p:tav>
                                      </p:tavLst>
                                    </p:anim>
                                    <p:anim calcmode="lin" valueType="num">
                                      <p:cBhvr>
                                        <p:cTn id="50" dur="1000" fill="hold"/>
                                        <p:tgtEl>
                                          <p:spTgt spid="62670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626710"/>
                                        </p:tgtEl>
                                        <p:attrNameLst>
                                          <p:attrName>style.visibility</p:attrName>
                                        </p:attrNameLst>
                                      </p:cBhvr>
                                      <p:to>
                                        <p:strVal val="visible"/>
                                      </p:to>
                                    </p:set>
                                    <p:animEffect transition="in" filter="wipe(up)">
                                      <p:cBhvr>
                                        <p:cTn id="55" dur="500"/>
                                        <p:tgtEl>
                                          <p:spTgt spid="626710"/>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626707"/>
                                        </p:tgtEl>
                                        <p:attrNameLst>
                                          <p:attrName>style.visibility</p:attrName>
                                        </p:attrNameLst>
                                      </p:cBhvr>
                                      <p:to>
                                        <p:strVal val="visible"/>
                                      </p:to>
                                    </p:set>
                                    <p:animEffect transition="in" filter="fade">
                                      <p:cBhvr>
                                        <p:cTn id="60" dur="1000"/>
                                        <p:tgtEl>
                                          <p:spTgt spid="626707"/>
                                        </p:tgtEl>
                                      </p:cBhvr>
                                    </p:animEffect>
                                    <p:anim calcmode="lin" valueType="num">
                                      <p:cBhvr>
                                        <p:cTn id="61" dur="1000" fill="hold"/>
                                        <p:tgtEl>
                                          <p:spTgt spid="626707"/>
                                        </p:tgtEl>
                                        <p:attrNameLst>
                                          <p:attrName>ppt_x</p:attrName>
                                        </p:attrNameLst>
                                      </p:cBhvr>
                                      <p:tavLst>
                                        <p:tav tm="0">
                                          <p:val>
                                            <p:strVal val="#ppt_x"/>
                                          </p:val>
                                        </p:tav>
                                        <p:tav tm="100000">
                                          <p:val>
                                            <p:strVal val="#ppt_x"/>
                                          </p:val>
                                        </p:tav>
                                      </p:tavLst>
                                    </p:anim>
                                    <p:anim calcmode="lin" valueType="num">
                                      <p:cBhvr>
                                        <p:cTn id="62" dur="1000" fill="hold"/>
                                        <p:tgtEl>
                                          <p:spTgt spid="62670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26719"/>
                                        </p:tgtEl>
                                        <p:attrNameLst>
                                          <p:attrName>style.visibility</p:attrName>
                                        </p:attrNameLst>
                                      </p:cBhvr>
                                      <p:to>
                                        <p:strVal val="visible"/>
                                      </p:to>
                                    </p:set>
                                    <p:animEffect transition="in" filter="wipe(left)">
                                      <p:cBhvr>
                                        <p:cTn id="67" dur="500"/>
                                        <p:tgtEl>
                                          <p:spTgt spid="626719"/>
                                        </p:tgtEl>
                                      </p:cBhvr>
                                    </p:animEffect>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626709"/>
                                        </p:tgtEl>
                                        <p:attrNameLst>
                                          <p:attrName>style.visibility</p:attrName>
                                        </p:attrNameLst>
                                      </p:cBhvr>
                                      <p:to>
                                        <p:strVal val="visible"/>
                                      </p:to>
                                    </p:set>
                                    <p:animEffect transition="in" filter="fade">
                                      <p:cBhvr>
                                        <p:cTn id="72" dur="1000"/>
                                        <p:tgtEl>
                                          <p:spTgt spid="626709"/>
                                        </p:tgtEl>
                                      </p:cBhvr>
                                    </p:animEffect>
                                    <p:anim calcmode="lin" valueType="num">
                                      <p:cBhvr>
                                        <p:cTn id="73" dur="1000" fill="hold"/>
                                        <p:tgtEl>
                                          <p:spTgt spid="626709"/>
                                        </p:tgtEl>
                                        <p:attrNameLst>
                                          <p:attrName>ppt_x</p:attrName>
                                        </p:attrNameLst>
                                      </p:cBhvr>
                                      <p:tavLst>
                                        <p:tav tm="0">
                                          <p:val>
                                            <p:strVal val="#ppt_x"/>
                                          </p:val>
                                        </p:tav>
                                        <p:tav tm="100000">
                                          <p:val>
                                            <p:strVal val="#ppt_x"/>
                                          </p:val>
                                        </p:tav>
                                      </p:tavLst>
                                    </p:anim>
                                    <p:anim calcmode="lin" valueType="num">
                                      <p:cBhvr>
                                        <p:cTn id="74" dur="1000" fill="hold"/>
                                        <p:tgtEl>
                                          <p:spTgt spid="626709"/>
                                        </p:tgtEl>
                                        <p:attrNameLst>
                                          <p:attrName>ppt_y</p:attrName>
                                        </p:attrNameLst>
                                      </p:cBhvr>
                                      <p:tavLst>
                                        <p:tav tm="0">
                                          <p:val>
                                            <p:strVal val="#ppt_y-.1"/>
                                          </p:val>
                                        </p:tav>
                                        <p:tav tm="100000">
                                          <p:val>
                                            <p:strVal val="#ppt_y"/>
                                          </p:val>
                                        </p:tav>
                                      </p:tavLst>
                                    </p:anim>
                                  </p:childTnLst>
                                </p:cTn>
                              </p:par>
                            </p:childTnLst>
                          </p:cTn>
                        </p:par>
                        <p:par>
                          <p:cTn id="75" fill="hold">
                            <p:stCondLst>
                              <p:cond delay="1000"/>
                            </p:stCondLst>
                            <p:childTnLst>
                              <p:par>
                                <p:cTn id="76" presetID="47" presetClass="entr" presetSubtype="0" fill="hold" grpId="0" nodeType="afterEffect">
                                  <p:stCondLst>
                                    <p:cond delay="0"/>
                                  </p:stCondLst>
                                  <p:childTnLst>
                                    <p:set>
                                      <p:cBhvr>
                                        <p:cTn id="77" dur="1" fill="hold">
                                          <p:stCondLst>
                                            <p:cond delay="0"/>
                                          </p:stCondLst>
                                        </p:cTn>
                                        <p:tgtEl>
                                          <p:spTgt spid="626708"/>
                                        </p:tgtEl>
                                        <p:attrNameLst>
                                          <p:attrName>style.visibility</p:attrName>
                                        </p:attrNameLst>
                                      </p:cBhvr>
                                      <p:to>
                                        <p:strVal val="visible"/>
                                      </p:to>
                                    </p:set>
                                    <p:animEffect transition="in" filter="fade">
                                      <p:cBhvr>
                                        <p:cTn id="78" dur="1000"/>
                                        <p:tgtEl>
                                          <p:spTgt spid="626708"/>
                                        </p:tgtEl>
                                      </p:cBhvr>
                                    </p:animEffect>
                                    <p:anim calcmode="lin" valueType="num">
                                      <p:cBhvr>
                                        <p:cTn id="79" dur="1000" fill="hold"/>
                                        <p:tgtEl>
                                          <p:spTgt spid="626708"/>
                                        </p:tgtEl>
                                        <p:attrNameLst>
                                          <p:attrName>ppt_x</p:attrName>
                                        </p:attrNameLst>
                                      </p:cBhvr>
                                      <p:tavLst>
                                        <p:tav tm="0">
                                          <p:val>
                                            <p:strVal val="#ppt_x"/>
                                          </p:val>
                                        </p:tav>
                                        <p:tav tm="100000">
                                          <p:val>
                                            <p:strVal val="#ppt_x"/>
                                          </p:val>
                                        </p:tav>
                                      </p:tavLst>
                                    </p:anim>
                                    <p:anim calcmode="lin" valueType="num">
                                      <p:cBhvr>
                                        <p:cTn id="80" dur="1000" fill="hold"/>
                                        <p:tgtEl>
                                          <p:spTgt spid="626708"/>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9" presetClass="emph" presetSubtype="0" grpId="1" nodeType="clickEffect">
                                  <p:stCondLst>
                                    <p:cond delay="0"/>
                                  </p:stCondLst>
                                  <p:childTnLst>
                                    <p:set>
                                      <p:cBhvr rctx="PPT">
                                        <p:cTn id="84" dur="indefinite"/>
                                        <p:tgtEl>
                                          <p:spTgt spid="626706"/>
                                        </p:tgtEl>
                                        <p:attrNameLst>
                                          <p:attrName>style.opacity</p:attrName>
                                        </p:attrNameLst>
                                      </p:cBhvr>
                                      <p:to>
                                        <p:strVal val="0.5"/>
                                      </p:to>
                                    </p:set>
                                    <p:animEffect filter="image" prLst="opacity: 0.5">
                                      <p:cBhvr rctx="IE">
                                        <p:cTn id="85" dur="indefinite"/>
                                        <p:tgtEl>
                                          <p:spTgt spid="626706"/>
                                        </p:tgtEl>
                                      </p:cBhvr>
                                    </p:animEffect>
                                  </p:childTnLst>
                                </p:cTn>
                              </p:par>
                              <p:par>
                                <p:cTn id="86" presetID="9" presetClass="emph" presetSubtype="0" grpId="1" nodeType="withEffect">
                                  <p:stCondLst>
                                    <p:cond delay="0"/>
                                  </p:stCondLst>
                                  <p:childTnLst>
                                    <p:set>
                                      <p:cBhvr rctx="PPT">
                                        <p:cTn id="87" dur="indefinite"/>
                                        <p:tgtEl>
                                          <p:spTgt spid="626707"/>
                                        </p:tgtEl>
                                        <p:attrNameLst>
                                          <p:attrName>style.opacity</p:attrName>
                                        </p:attrNameLst>
                                      </p:cBhvr>
                                      <p:to>
                                        <p:strVal val="0.5"/>
                                      </p:to>
                                    </p:set>
                                    <p:animEffect filter="image" prLst="opacity: 0.5">
                                      <p:cBhvr rctx="IE">
                                        <p:cTn id="88" dur="indefinite"/>
                                        <p:tgtEl>
                                          <p:spTgt spid="626707"/>
                                        </p:tgtEl>
                                      </p:cBhvr>
                                    </p:animEffect>
                                  </p:childTnLst>
                                </p:cTn>
                              </p:par>
                              <p:par>
                                <p:cTn id="89" presetID="9" presetClass="emph" presetSubtype="0" grpId="1" nodeType="withEffect">
                                  <p:stCondLst>
                                    <p:cond delay="0"/>
                                  </p:stCondLst>
                                  <p:childTnLst>
                                    <p:set>
                                      <p:cBhvr rctx="PPT">
                                        <p:cTn id="90" dur="indefinite"/>
                                        <p:tgtEl>
                                          <p:spTgt spid="626708"/>
                                        </p:tgtEl>
                                        <p:attrNameLst>
                                          <p:attrName>style.opacity</p:attrName>
                                        </p:attrNameLst>
                                      </p:cBhvr>
                                      <p:to>
                                        <p:strVal val="0.5"/>
                                      </p:to>
                                    </p:set>
                                    <p:animEffect filter="image" prLst="opacity: 0.5">
                                      <p:cBhvr rctx="IE">
                                        <p:cTn id="91" dur="indefinite"/>
                                        <p:tgtEl>
                                          <p:spTgt spid="626708"/>
                                        </p:tgtEl>
                                      </p:cBhvr>
                                    </p:animEffect>
                                  </p:childTnLst>
                                </p:cTn>
                              </p:par>
                              <p:par>
                                <p:cTn id="92" presetID="9" presetClass="emph" presetSubtype="0" grpId="1" nodeType="withEffect">
                                  <p:stCondLst>
                                    <p:cond delay="0"/>
                                  </p:stCondLst>
                                  <p:childTnLst>
                                    <p:set>
                                      <p:cBhvr rctx="PPT">
                                        <p:cTn id="93" dur="indefinite"/>
                                        <p:tgtEl>
                                          <p:spTgt spid="626710"/>
                                        </p:tgtEl>
                                        <p:attrNameLst>
                                          <p:attrName>style.opacity</p:attrName>
                                        </p:attrNameLst>
                                      </p:cBhvr>
                                      <p:to>
                                        <p:strVal val="0.5"/>
                                      </p:to>
                                    </p:set>
                                    <p:animEffect filter="image" prLst="opacity: 0.5">
                                      <p:cBhvr rctx="IE">
                                        <p:cTn id="94" dur="indefinite"/>
                                        <p:tgtEl>
                                          <p:spTgt spid="626710"/>
                                        </p:tgtEl>
                                      </p:cBhvr>
                                    </p:animEffect>
                                  </p:childTnLst>
                                </p:cTn>
                              </p:par>
                              <p:par>
                                <p:cTn id="95" presetID="9" presetClass="emph" presetSubtype="0" grpId="1" nodeType="withEffect">
                                  <p:stCondLst>
                                    <p:cond delay="0"/>
                                  </p:stCondLst>
                                  <p:childTnLst>
                                    <p:set>
                                      <p:cBhvr rctx="PPT">
                                        <p:cTn id="96" dur="indefinite"/>
                                        <p:tgtEl>
                                          <p:spTgt spid="626719"/>
                                        </p:tgtEl>
                                        <p:attrNameLst>
                                          <p:attrName>style.opacity</p:attrName>
                                        </p:attrNameLst>
                                      </p:cBhvr>
                                      <p:to>
                                        <p:strVal val="0.5"/>
                                      </p:to>
                                    </p:set>
                                    <p:animEffect filter="image" prLst="opacity: 0.5">
                                      <p:cBhvr rctx="IE">
                                        <p:cTn id="97" dur="indefinite"/>
                                        <p:tgtEl>
                                          <p:spTgt spid="626719"/>
                                        </p:tgtEl>
                                      </p:cBhvr>
                                    </p:animEffect>
                                  </p:childTnLst>
                                </p:cTn>
                              </p:par>
                              <p:par>
                                <p:cTn id="98" presetID="9" presetClass="emph" presetSubtype="0" grpId="1" nodeType="withEffect">
                                  <p:stCondLst>
                                    <p:cond delay="0"/>
                                  </p:stCondLst>
                                  <p:childTnLst>
                                    <p:set>
                                      <p:cBhvr rctx="PPT">
                                        <p:cTn id="99" dur="indefinite"/>
                                        <p:tgtEl>
                                          <p:spTgt spid="626709"/>
                                        </p:tgtEl>
                                        <p:attrNameLst>
                                          <p:attrName>style.opacity</p:attrName>
                                        </p:attrNameLst>
                                      </p:cBhvr>
                                      <p:to>
                                        <p:strVal val="0.5"/>
                                      </p:to>
                                    </p:set>
                                    <p:animEffect filter="image" prLst="opacity: 0.5">
                                      <p:cBhvr rctx="IE">
                                        <p:cTn id="100" dur="indefinite"/>
                                        <p:tgtEl>
                                          <p:spTgt spid="626709"/>
                                        </p:tgtEl>
                                      </p:cBhvr>
                                    </p:animEffect>
                                  </p:childTnLst>
                                </p:cTn>
                              </p:par>
                            </p:childTnLst>
                          </p:cTn>
                        </p:par>
                      </p:childTnLst>
                    </p:cTn>
                  </p:par>
                  <p:par>
                    <p:cTn id="101" fill="hold">
                      <p:stCondLst>
                        <p:cond delay="indefinite"/>
                      </p:stCondLst>
                      <p:childTnLst>
                        <p:par>
                          <p:cTn id="102" fill="hold">
                            <p:stCondLst>
                              <p:cond delay="0"/>
                            </p:stCondLst>
                            <p:childTnLst>
                              <p:par>
                                <p:cTn id="103" presetID="39" presetClass="entr" presetSubtype="0" accel="100000" fill="hold" grpId="0" nodeType="clickEffect">
                                  <p:stCondLst>
                                    <p:cond delay="0"/>
                                  </p:stCondLst>
                                  <p:childTnLst>
                                    <p:set>
                                      <p:cBhvr>
                                        <p:cTn id="104" dur="1" fill="hold">
                                          <p:stCondLst>
                                            <p:cond delay="0"/>
                                          </p:stCondLst>
                                        </p:cTn>
                                        <p:tgtEl>
                                          <p:spTgt spid="626766"/>
                                        </p:tgtEl>
                                        <p:attrNameLst>
                                          <p:attrName>style.visibility</p:attrName>
                                        </p:attrNameLst>
                                      </p:cBhvr>
                                      <p:to>
                                        <p:strVal val="visible"/>
                                      </p:to>
                                    </p:set>
                                    <p:anim calcmode="lin" valueType="num">
                                      <p:cBhvr>
                                        <p:cTn id="105" dur="500" fill="hold"/>
                                        <p:tgtEl>
                                          <p:spTgt spid="626766"/>
                                        </p:tgtEl>
                                        <p:attrNameLst>
                                          <p:attrName>ppt_h</p:attrName>
                                        </p:attrNameLst>
                                      </p:cBhvr>
                                      <p:tavLst>
                                        <p:tav tm="0">
                                          <p:val>
                                            <p:strVal val="#ppt_h/20"/>
                                          </p:val>
                                        </p:tav>
                                        <p:tav tm="50000">
                                          <p:val>
                                            <p:strVal val="#ppt_h/20"/>
                                          </p:val>
                                        </p:tav>
                                        <p:tav tm="100000">
                                          <p:val>
                                            <p:strVal val="#ppt_h"/>
                                          </p:val>
                                        </p:tav>
                                      </p:tavLst>
                                    </p:anim>
                                    <p:anim calcmode="lin" valueType="num">
                                      <p:cBhvr>
                                        <p:cTn id="106" dur="500" fill="hold"/>
                                        <p:tgtEl>
                                          <p:spTgt spid="626766"/>
                                        </p:tgtEl>
                                        <p:attrNameLst>
                                          <p:attrName>ppt_w</p:attrName>
                                        </p:attrNameLst>
                                      </p:cBhvr>
                                      <p:tavLst>
                                        <p:tav tm="0">
                                          <p:val>
                                            <p:strVal val="#ppt_w+.3"/>
                                          </p:val>
                                        </p:tav>
                                        <p:tav tm="50000">
                                          <p:val>
                                            <p:strVal val="#ppt_w+.3"/>
                                          </p:val>
                                        </p:tav>
                                        <p:tav tm="100000">
                                          <p:val>
                                            <p:strVal val="#ppt_w"/>
                                          </p:val>
                                        </p:tav>
                                      </p:tavLst>
                                    </p:anim>
                                    <p:anim calcmode="lin" valueType="num">
                                      <p:cBhvr>
                                        <p:cTn id="107" dur="500" fill="hold"/>
                                        <p:tgtEl>
                                          <p:spTgt spid="626766"/>
                                        </p:tgtEl>
                                        <p:attrNameLst>
                                          <p:attrName>ppt_x</p:attrName>
                                        </p:attrNameLst>
                                      </p:cBhvr>
                                      <p:tavLst>
                                        <p:tav tm="0">
                                          <p:val>
                                            <p:strVal val="#ppt_x-.3"/>
                                          </p:val>
                                        </p:tav>
                                        <p:tav tm="50000">
                                          <p:val>
                                            <p:strVal val="#ppt_x"/>
                                          </p:val>
                                        </p:tav>
                                        <p:tav tm="100000">
                                          <p:val>
                                            <p:strVal val="#ppt_x"/>
                                          </p:val>
                                        </p:tav>
                                      </p:tavLst>
                                    </p:anim>
                                    <p:anim calcmode="lin" valueType="num">
                                      <p:cBhvr>
                                        <p:cTn id="108" dur="500" fill="hold"/>
                                        <p:tgtEl>
                                          <p:spTgt spid="626766"/>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0" fill="hold" grpId="0" nodeType="clickEffect">
                                  <p:stCondLst>
                                    <p:cond delay="0"/>
                                  </p:stCondLst>
                                  <p:childTnLst>
                                    <p:set>
                                      <p:cBhvr>
                                        <p:cTn id="112" dur="1" fill="hold">
                                          <p:stCondLst>
                                            <p:cond delay="0"/>
                                          </p:stCondLst>
                                        </p:cTn>
                                        <p:tgtEl>
                                          <p:spTgt spid="626728"/>
                                        </p:tgtEl>
                                        <p:attrNameLst>
                                          <p:attrName>style.visibility</p:attrName>
                                        </p:attrNameLst>
                                      </p:cBhvr>
                                      <p:to>
                                        <p:strVal val="visible"/>
                                      </p:to>
                                    </p:set>
                                    <p:anim calcmode="lin" valueType="num">
                                      <p:cBhvr>
                                        <p:cTn id="113" dur="500" fill="hold"/>
                                        <p:tgtEl>
                                          <p:spTgt spid="626728"/>
                                        </p:tgtEl>
                                        <p:attrNameLst>
                                          <p:attrName>ppt_w</p:attrName>
                                        </p:attrNameLst>
                                      </p:cBhvr>
                                      <p:tavLst>
                                        <p:tav tm="0">
                                          <p:val>
                                            <p:fltVal val="0"/>
                                          </p:val>
                                        </p:tav>
                                        <p:tav tm="100000">
                                          <p:val>
                                            <p:strVal val="#ppt_w"/>
                                          </p:val>
                                        </p:tav>
                                      </p:tavLst>
                                    </p:anim>
                                    <p:anim calcmode="lin" valueType="num">
                                      <p:cBhvr>
                                        <p:cTn id="114" dur="500" fill="hold"/>
                                        <p:tgtEl>
                                          <p:spTgt spid="626728"/>
                                        </p:tgtEl>
                                        <p:attrNameLst>
                                          <p:attrName>ppt_h</p:attrName>
                                        </p:attrNameLst>
                                      </p:cBhvr>
                                      <p:tavLst>
                                        <p:tav tm="0">
                                          <p:val>
                                            <p:fltVal val="0"/>
                                          </p:val>
                                        </p:tav>
                                        <p:tav tm="100000">
                                          <p:val>
                                            <p:strVal val="#ppt_h"/>
                                          </p:val>
                                        </p:tav>
                                      </p:tavLst>
                                    </p:anim>
                                    <p:animEffect transition="in" filter="fade">
                                      <p:cBhvr>
                                        <p:cTn id="115" dur="500"/>
                                        <p:tgtEl>
                                          <p:spTgt spid="626728"/>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626713"/>
                                        </p:tgtEl>
                                        <p:attrNameLst>
                                          <p:attrName>style.visibility</p:attrName>
                                        </p:attrNameLst>
                                      </p:cBhvr>
                                      <p:to>
                                        <p:strVal val="visible"/>
                                      </p:to>
                                    </p:set>
                                    <p:animEffect transition="in" filter="wipe(down)">
                                      <p:cBhvr>
                                        <p:cTn id="120" dur="500"/>
                                        <p:tgtEl>
                                          <p:spTgt spid="626713"/>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0" fill="hold" grpId="0" nodeType="clickEffect">
                                  <p:stCondLst>
                                    <p:cond delay="0"/>
                                  </p:stCondLst>
                                  <p:childTnLst>
                                    <p:set>
                                      <p:cBhvr>
                                        <p:cTn id="124" dur="1" fill="hold">
                                          <p:stCondLst>
                                            <p:cond delay="0"/>
                                          </p:stCondLst>
                                        </p:cTn>
                                        <p:tgtEl>
                                          <p:spTgt spid="626729"/>
                                        </p:tgtEl>
                                        <p:attrNameLst>
                                          <p:attrName>style.visibility</p:attrName>
                                        </p:attrNameLst>
                                      </p:cBhvr>
                                      <p:to>
                                        <p:strVal val="visible"/>
                                      </p:to>
                                    </p:set>
                                    <p:anim calcmode="lin" valueType="num">
                                      <p:cBhvr>
                                        <p:cTn id="125" dur="500" fill="hold"/>
                                        <p:tgtEl>
                                          <p:spTgt spid="626729"/>
                                        </p:tgtEl>
                                        <p:attrNameLst>
                                          <p:attrName>ppt_w</p:attrName>
                                        </p:attrNameLst>
                                      </p:cBhvr>
                                      <p:tavLst>
                                        <p:tav tm="0">
                                          <p:val>
                                            <p:fltVal val="0"/>
                                          </p:val>
                                        </p:tav>
                                        <p:tav tm="100000">
                                          <p:val>
                                            <p:strVal val="#ppt_w"/>
                                          </p:val>
                                        </p:tav>
                                      </p:tavLst>
                                    </p:anim>
                                    <p:anim calcmode="lin" valueType="num">
                                      <p:cBhvr>
                                        <p:cTn id="126" dur="500" fill="hold"/>
                                        <p:tgtEl>
                                          <p:spTgt spid="626729"/>
                                        </p:tgtEl>
                                        <p:attrNameLst>
                                          <p:attrName>ppt_h</p:attrName>
                                        </p:attrNameLst>
                                      </p:cBhvr>
                                      <p:tavLst>
                                        <p:tav tm="0">
                                          <p:val>
                                            <p:fltVal val="0"/>
                                          </p:val>
                                        </p:tav>
                                        <p:tav tm="100000">
                                          <p:val>
                                            <p:strVal val="#ppt_h"/>
                                          </p:val>
                                        </p:tav>
                                      </p:tavLst>
                                    </p:anim>
                                    <p:animEffect transition="in" filter="fade">
                                      <p:cBhvr>
                                        <p:cTn id="127" dur="500"/>
                                        <p:tgtEl>
                                          <p:spTgt spid="626729"/>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626720"/>
                                        </p:tgtEl>
                                        <p:attrNameLst>
                                          <p:attrName>style.visibility</p:attrName>
                                        </p:attrNameLst>
                                      </p:cBhvr>
                                      <p:to>
                                        <p:strVal val="visible"/>
                                      </p:to>
                                    </p:set>
                                    <p:animEffect transition="in" filter="wipe(left)">
                                      <p:cBhvr>
                                        <p:cTn id="132" dur="500"/>
                                        <p:tgtEl>
                                          <p:spTgt spid="626720"/>
                                        </p:tgtEl>
                                      </p:cBhvr>
                                    </p:animEffect>
                                  </p:childTnLst>
                                </p:cTn>
                              </p:par>
                            </p:childTnLst>
                          </p:cTn>
                        </p:par>
                      </p:childTnLst>
                    </p:cTn>
                  </p:par>
                  <p:par>
                    <p:cTn id="133" fill="hold">
                      <p:stCondLst>
                        <p:cond delay="indefinite"/>
                      </p:stCondLst>
                      <p:childTnLst>
                        <p:par>
                          <p:cTn id="134" fill="hold">
                            <p:stCondLst>
                              <p:cond delay="0"/>
                            </p:stCondLst>
                            <p:childTnLst>
                              <p:par>
                                <p:cTn id="135" presetID="53" presetClass="entr" presetSubtype="0" fill="hold" grpId="0" nodeType="clickEffect">
                                  <p:stCondLst>
                                    <p:cond delay="0"/>
                                  </p:stCondLst>
                                  <p:childTnLst>
                                    <p:set>
                                      <p:cBhvr>
                                        <p:cTn id="136" dur="1" fill="hold">
                                          <p:stCondLst>
                                            <p:cond delay="0"/>
                                          </p:stCondLst>
                                        </p:cTn>
                                        <p:tgtEl>
                                          <p:spTgt spid="626730"/>
                                        </p:tgtEl>
                                        <p:attrNameLst>
                                          <p:attrName>style.visibility</p:attrName>
                                        </p:attrNameLst>
                                      </p:cBhvr>
                                      <p:to>
                                        <p:strVal val="visible"/>
                                      </p:to>
                                    </p:set>
                                    <p:anim calcmode="lin" valueType="num">
                                      <p:cBhvr>
                                        <p:cTn id="137" dur="500" fill="hold"/>
                                        <p:tgtEl>
                                          <p:spTgt spid="626730"/>
                                        </p:tgtEl>
                                        <p:attrNameLst>
                                          <p:attrName>ppt_w</p:attrName>
                                        </p:attrNameLst>
                                      </p:cBhvr>
                                      <p:tavLst>
                                        <p:tav tm="0">
                                          <p:val>
                                            <p:fltVal val="0"/>
                                          </p:val>
                                        </p:tav>
                                        <p:tav tm="100000">
                                          <p:val>
                                            <p:strVal val="#ppt_w"/>
                                          </p:val>
                                        </p:tav>
                                      </p:tavLst>
                                    </p:anim>
                                    <p:anim calcmode="lin" valueType="num">
                                      <p:cBhvr>
                                        <p:cTn id="138" dur="500" fill="hold"/>
                                        <p:tgtEl>
                                          <p:spTgt spid="626730"/>
                                        </p:tgtEl>
                                        <p:attrNameLst>
                                          <p:attrName>ppt_h</p:attrName>
                                        </p:attrNameLst>
                                      </p:cBhvr>
                                      <p:tavLst>
                                        <p:tav tm="0">
                                          <p:val>
                                            <p:fltVal val="0"/>
                                          </p:val>
                                        </p:tav>
                                        <p:tav tm="100000">
                                          <p:val>
                                            <p:strVal val="#ppt_h"/>
                                          </p:val>
                                        </p:tav>
                                      </p:tavLst>
                                    </p:anim>
                                    <p:animEffect transition="in" filter="fade">
                                      <p:cBhvr>
                                        <p:cTn id="139" dur="500"/>
                                        <p:tgtEl>
                                          <p:spTgt spid="626730"/>
                                        </p:tgtEl>
                                      </p:cBhvr>
                                    </p:animEffect>
                                  </p:childTnLst>
                                </p:cTn>
                              </p:par>
                            </p:childTnLst>
                          </p:cTn>
                        </p:par>
                      </p:childTnLst>
                    </p:cTn>
                  </p:par>
                  <p:par>
                    <p:cTn id="140" fill="hold">
                      <p:stCondLst>
                        <p:cond delay="indefinite"/>
                      </p:stCondLst>
                      <p:childTnLst>
                        <p:par>
                          <p:cTn id="141" fill="hold">
                            <p:stCondLst>
                              <p:cond delay="0"/>
                            </p:stCondLst>
                            <p:childTnLst>
                              <p:par>
                                <p:cTn id="142" presetID="9" presetClass="emph" presetSubtype="0" grpId="1" nodeType="clickEffect">
                                  <p:stCondLst>
                                    <p:cond delay="0"/>
                                  </p:stCondLst>
                                  <p:childTnLst>
                                    <p:set>
                                      <p:cBhvr rctx="PPT">
                                        <p:cTn id="143" dur="indefinite"/>
                                        <p:tgtEl>
                                          <p:spTgt spid="626728"/>
                                        </p:tgtEl>
                                        <p:attrNameLst>
                                          <p:attrName>style.opacity</p:attrName>
                                        </p:attrNameLst>
                                      </p:cBhvr>
                                      <p:to>
                                        <p:strVal val="0.5"/>
                                      </p:to>
                                    </p:set>
                                    <p:animEffect filter="image" prLst="opacity: 0.5">
                                      <p:cBhvr rctx="IE">
                                        <p:cTn id="144" dur="indefinite"/>
                                        <p:tgtEl>
                                          <p:spTgt spid="626728"/>
                                        </p:tgtEl>
                                      </p:cBhvr>
                                    </p:animEffect>
                                  </p:childTnLst>
                                </p:cTn>
                              </p:par>
                              <p:par>
                                <p:cTn id="145" presetID="9" presetClass="emph" presetSubtype="0" grpId="1" nodeType="withEffect">
                                  <p:stCondLst>
                                    <p:cond delay="0"/>
                                  </p:stCondLst>
                                  <p:childTnLst>
                                    <p:set>
                                      <p:cBhvr rctx="PPT">
                                        <p:cTn id="146" dur="indefinite"/>
                                        <p:tgtEl>
                                          <p:spTgt spid="626713"/>
                                        </p:tgtEl>
                                        <p:attrNameLst>
                                          <p:attrName>style.opacity</p:attrName>
                                        </p:attrNameLst>
                                      </p:cBhvr>
                                      <p:to>
                                        <p:strVal val="0.5"/>
                                      </p:to>
                                    </p:set>
                                    <p:animEffect filter="image" prLst="opacity: 0.5">
                                      <p:cBhvr rctx="IE">
                                        <p:cTn id="147" dur="indefinite"/>
                                        <p:tgtEl>
                                          <p:spTgt spid="626713"/>
                                        </p:tgtEl>
                                      </p:cBhvr>
                                    </p:animEffect>
                                  </p:childTnLst>
                                </p:cTn>
                              </p:par>
                              <p:par>
                                <p:cTn id="148" presetID="9" presetClass="emph" presetSubtype="0" grpId="1" nodeType="withEffect">
                                  <p:stCondLst>
                                    <p:cond delay="0"/>
                                  </p:stCondLst>
                                  <p:childTnLst>
                                    <p:set>
                                      <p:cBhvr rctx="PPT">
                                        <p:cTn id="149" dur="indefinite"/>
                                        <p:tgtEl>
                                          <p:spTgt spid="626729"/>
                                        </p:tgtEl>
                                        <p:attrNameLst>
                                          <p:attrName>style.opacity</p:attrName>
                                        </p:attrNameLst>
                                      </p:cBhvr>
                                      <p:to>
                                        <p:strVal val="0.5"/>
                                      </p:to>
                                    </p:set>
                                    <p:animEffect filter="image" prLst="opacity: 0.5">
                                      <p:cBhvr rctx="IE">
                                        <p:cTn id="150" dur="indefinite"/>
                                        <p:tgtEl>
                                          <p:spTgt spid="626729"/>
                                        </p:tgtEl>
                                      </p:cBhvr>
                                    </p:animEffect>
                                  </p:childTnLst>
                                </p:cTn>
                              </p:par>
                              <p:par>
                                <p:cTn id="151" presetID="9" presetClass="emph" presetSubtype="0" grpId="1" nodeType="withEffect">
                                  <p:stCondLst>
                                    <p:cond delay="0"/>
                                  </p:stCondLst>
                                  <p:childTnLst>
                                    <p:set>
                                      <p:cBhvr rctx="PPT">
                                        <p:cTn id="152" dur="indefinite"/>
                                        <p:tgtEl>
                                          <p:spTgt spid="626720"/>
                                        </p:tgtEl>
                                        <p:attrNameLst>
                                          <p:attrName>style.opacity</p:attrName>
                                        </p:attrNameLst>
                                      </p:cBhvr>
                                      <p:to>
                                        <p:strVal val="0.5"/>
                                      </p:to>
                                    </p:set>
                                    <p:animEffect filter="image" prLst="opacity: 0.5">
                                      <p:cBhvr rctx="IE">
                                        <p:cTn id="153" dur="indefinite"/>
                                        <p:tgtEl>
                                          <p:spTgt spid="626720"/>
                                        </p:tgtEl>
                                      </p:cBhvr>
                                    </p:animEffect>
                                  </p:childTnLst>
                                </p:cTn>
                              </p:par>
                              <p:par>
                                <p:cTn id="154" presetID="9" presetClass="emph" presetSubtype="0" grpId="1" nodeType="withEffect">
                                  <p:stCondLst>
                                    <p:cond delay="0"/>
                                  </p:stCondLst>
                                  <p:childTnLst>
                                    <p:set>
                                      <p:cBhvr rctx="PPT">
                                        <p:cTn id="155" dur="indefinite"/>
                                        <p:tgtEl>
                                          <p:spTgt spid="626730"/>
                                        </p:tgtEl>
                                        <p:attrNameLst>
                                          <p:attrName>style.opacity</p:attrName>
                                        </p:attrNameLst>
                                      </p:cBhvr>
                                      <p:to>
                                        <p:strVal val="0.5"/>
                                      </p:to>
                                    </p:set>
                                    <p:animEffect filter="image" prLst="opacity: 0.5">
                                      <p:cBhvr rctx="IE">
                                        <p:cTn id="156" dur="indefinite"/>
                                        <p:tgtEl>
                                          <p:spTgt spid="626730"/>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4" fill="hold" grpId="0" nodeType="clickEffect">
                                  <p:stCondLst>
                                    <p:cond delay="0"/>
                                  </p:stCondLst>
                                  <p:childTnLst>
                                    <p:set>
                                      <p:cBhvr>
                                        <p:cTn id="160" dur="1" fill="hold">
                                          <p:stCondLst>
                                            <p:cond delay="0"/>
                                          </p:stCondLst>
                                        </p:cTn>
                                        <p:tgtEl>
                                          <p:spTgt spid="626767"/>
                                        </p:tgtEl>
                                        <p:attrNameLst>
                                          <p:attrName>style.visibility</p:attrName>
                                        </p:attrNameLst>
                                      </p:cBhvr>
                                      <p:to>
                                        <p:strVal val="visible"/>
                                      </p:to>
                                    </p:set>
                                    <p:animEffect transition="in" filter="wipe(down)">
                                      <p:cBhvr>
                                        <p:cTn id="161" dur="500"/>
                                        <p:tgtEl>
                                          <p:spTgt spid="626767"/>
                                        </p:tgtEl>
                                      </p:cBhvr>
                                    </p:animEffect>
                                  </p:childTnLst>
                                </p:cTn>
                              </p:par>
                            </p:childTnLst>
                          </p:cTn>
                        </p:par>
                      </p:childTnLst>
                    </p:cTn>
                  </p:par>
                  <p:par>
                    <p:cTn id="162" fill="hold">
                      <p:stCondLst>
                        <p:cond delay="indefinite"/>
                      </p:stCondLst>
                      <p:childTnLst>
                        <p:par>
                          <p:cTn id="163" fill="hold">
                            <p:stCondLst>
                              <p:cond delay="0"/>
                            </p:stCondLst>
                            <p:childTnLst>
                              <p:par>
                                <p:cTn id="164" presetID="9" presetClass="entr" presetSubtype="0" fill="hold" grpId="0" nodeType="clickEffect">
                                  <p:stCondLst>
                                    <p:cond delay="0"/>
                                  </p:stCondLst>
                                  <p:childTnLst>
                                    <p:set>
                                      <p:cBhvr>
                                        <p:cTn id="165" dur="1" fill="hold">
                                          <p:stCondLst>
                                            <p:cond delay="0"/>
                                          </p:stCondLst>
                                        </p:cTn>
                                        <p:tgtEl>
                                          <p:spTgt spid="626731"/>
                                        </p:tgtEl>
                                        <p:attrNameLst>
                                          <p:attrName>style.visibility</p:attrName>
                                        </p:attrNameLst>
                                      </p:cBhvr>
                                      <p:to>
                                        <p:strVal val="visible"/>
                                      </p:to>
                                    </p:set>
                                    <p:animEffect transition="in" filter="dissolve">
                                      <p:cBhvr>
                                        <p:cTn id="166" dur="500"/>
                                        <p:tgtEl>
                                          <p:spTgt spid="626731"/>
                                        </p:tgtEl>
                                      </p:cBhvr>
                                    </p:animEffect>
                                  </p:childTnLst>
                                </p:cTn>
                              </p:par>
                              <p:par>
                                <p:cTn id="167" presetID="9" presetClass="entr" presetSubtype="0" fill="hold" grpId="0" nodeType="withEffect">
                                  <p:stCondLst>
                                    <p:cond delay="0"/>
                                  </p:stCondLst>
                                  <p:childTnLst>
                                    <p:set>
                                      <p:cBhvr>
                                        <p:cTn id="168" dur="1" fill="hold">
                                          <p:stCondLst>
                                            <p:cond delay="0"/>
                                          </p:stCondLst>
                                        </p:cTn>
                                        <p:tgtEl>
                                          <p:spTgt spid="626714"/>
                                        </p:tgtEl>
                                        <p:attrNameLst>
                                          <p:attrName>style.visibility</p:attrName>
                                        </p:attrNameLst>
                                      </p:cBhvr>
                                      <p:to>
                                        <p:strVal val="visible"/>
                                      </p:to>
                                    </p:set>
                                    <p:animEffect transition="in" filter="dissolve">
                                      <p:cBhvr>
                                        <p:cTn id="169" dur="500"/>
                                        <p:tgtEl>
                                          <p:spTgt spid="626714"/>
                                        </p:tgtEl>
                                      </p:cBhvr>
                                    </p:animEffect>
                                  </p:childTnLst>
                                </p:cTn>
                              </p:par>
                              <p:par>
                                <p:cTn id="170" presetID="9" presetClass="entr" presetSubtype="0" fill="hold" grpId="0" nodeType="withEffect">
                                  <p:stCondLst>
                                    <p:cond delay="0"/>
                                  </p:stCondLst>
                                  <p:childTnLst>
                                    <p:set>
                                      <p:cBhvr>
                                        <p:cTn id="171" dur="1" fill="hold">
                                          <p:stCondLst>
                                            <p:cond delay="0"/>
                                          </p:stCondLst>
                                        </p:cTn>
                                        <p:tgtEl>
                                          <p:spTgt spid="626732"/>
                                        </p:tgtEl>
                                        <p:attrNameLst>
                                          <p:attrName>style.visibility</p:attrName>
                                        </p:attrNameLst>
                                      </p:cBhvr>
                                      <p:to>
                                        <p:strVal val="visible"/>
                                      </p:to>
                                    </p:set>
                                    <p:animEffect transition="in" filter="dissolve">
                                      <p:cBhvr>
                                        <p:cTn id="172" dur="500"/>
                                        <p:tgtEl>
                                          <p:spTgt spid="626732"/>
                                        </p:tgtEl>
                                      </p:cBhvr>
                                    </p:animEffect>
                                  </p:childTnLst>
                                </p:cTn>
                              </p:par>
                              <p:par>
                                <p:cTn id="173" presetID="9" presetClass="entr" presetSubtype="0" fill="hold" grpId="0" nodeType="withEffect">
                                  <p:stCondLst>
                                    <p:cond delay="0"/>
                                  </p:stCondLst>
                                  <p:childTnLst>
                                    <p:set>
                                      <p:cBhvr>
                                        <p:cTn id="174" dur="1" fill="hold">
                                          <p:stCondLst>
                                            <p:cond delay="0"/>
                                          </p:stCondLst>
                                        </p:cTn>
                                        <p:tgtEl>
                                          <p:spTgt spid="626721"/>
                                        </p:tgtEl>
                                        <p:attrNameLst>
                                          <p:attrName>style.visibility</p:attrName>
                                        </p:attrNameLst>
                                      </p:cBhvr>
                                      <p:to>
                                        <p:strVal val="visible"/>
                                      </p:to>
                                    </p:set>
                                    <p:animEffect transition="in" filter="dissolve">
                                      <p:cBhvr>
                                        <p:cTn id="175" dur="500"/>
                                        <p:tgtEl>
                                          <p:spTgt spid="626721"/>
                                        </p:tgtEl>
                                      </p:cBhvr>
                                    </p:animEffect>
                                  </p:childTnLst>
                                </p:cTn>
                              </p:par>
                              <p:par>
                                <p:cTn id="176" presetID="9" presetClass="entr" presetSubtype="0" fill="hold" grpId="0" nodeType="withEffect">
                                  <p:stCondLst>
                                    <p:cond delay="0"/>
                                  </p:stCondLst>
                                  <p:childTnLst>
                                    <p:set>
                                      <p:cBhvr>
                                        <p:cTn id="177" dur="1" fill="hold">
                                          <p:stCondLst>
                                            <p:cond delay="0"/>
                                          </p:stCondLst>
                                        </p:cTn>
                                        <p:tgtEl>
                                          <p:spTgt spid="626733"/>
                                        </p:tgtEl>
                                        <p:attrNameLst>
                                          <p:attrName>style.visibility</p:attrName>
                                        </p:attrNameLst>
                                      </p:cBhvr>
                                      <p:to>
                                        <p:strVal val="visible"/>
                                      </p:to>
                                    </p:set>
                                    <p:animEffect transition="in" filter="dissolve">
                                      <p:cBhvr>
                                        <p:cTn id="178" dur="500"/>
                                        <p:tgtEl>
                                          <p:spTgt spid="626733"/>
                                        </p:tgtEl>
                                      </p:cBhvr>
                                    </p:animEffect>
                                  </p:childTnLst>
                                </p:cTn>
                              </p:par>
                            </p:childTnLst>
                          </p:cTn>
                        </p:par>
                      </p:childTnLst>
                    </p:cTn>
                  </p:par>
                  <p:par>
                    <p:cTn id="179" fill="hold">
                      <p:stCondLst>
                        <p:cond delay="indefinite"/>
                      </p:stCondLst>
                      <p:childTnLst>
                        <p:par>
                          <p:cTn id="180" fill="hold">
                            <p:stCondLst>
                              <p:cond delay="0"/>
                            </p:stCondLst>
                            <p:childTnLst>
                              <p:par>
                                <p:cTn id="181" presetID="9" presetClass="emph" presetSubtype="0" grpId="1" nodeType="clickEffect">
                                  <p:stCondLst>
                                    <p:cond delay="0"/>
                                  </p:stCondLst>
                                  <p:childTnLst>
                                    <p:set>
                                      <p:cBhvr rctx="PPT">
                                        <p:cTn id="182" dur="indefinite"/>
                                        <p:tgtEl>
                                          <p:spTgt spid="626731"/>
                                        </p:tgtEl>
                                        <p:attrNameLst>
                                          <p:attrName>style.opacity</p:attrName>
                                        </p:attrNameLst>
                                      </p:cBhvr>
                                      <p:to>
                                        <p:strVal val="0.5"/>
                                      </p:to>
                                    </p:set>
                                    <p:animEffect filter="image" prLst="opacity: 0.5">
                                      <p:cBhvr rctx="IE">
                                        <p:cTn id="183" dur="indefinite"/>
                                        <p:tgtEl>
                                          <p:spTgt spid="626731"/>
                                        </p:tgtEl>
                                      </p:cBhvr>
                                    </p:animEffect>
                                  </p:childTnLst>
                                </p:cTn>
                              </p:par>
                              <p:par>
                                <p:cTn id="184" presetID="9" presetClass="emph" presetSubtype="0" grpId="1" nodeType="withEffect">
                                  <p:stCondLst>
                                    <p:cond delay="0"/>
                                  </p:stCondLst>
                                  <p:childTnLst>
                                    <p:set>
                                      <p:cBhvr rctx="PPT">
                                        <p:cTn id="185" dur="indefinite"/>
                                        <p:tgtEl>
                                          <p:spTgt spid="626714"/>
                                        </p:tgtEl>
                                        <p:attrNameLst>
                                          <p:attrName>style.opacity</p:attrName>
                                        </p:attrNameLst>
                                      </p:cBhvr>
                                      <p:to>
                                        <p:strVal val="0.5"/>
                                      </p:to>
                                    </p:set>
                                    <p:animEffect filter="image" prLst="opacity: 0.5">
                                      <p:cBhvr rctx="IE">
                                        <p:cTn id="186" dur="indefinite"/>
                                        <p:tgtEl>
                                          <p:spTgt spid="626714"/>
                                        </p:tgtEl>
                                      </p:cBhvr>
                                    </p:animEffect>
                                  </p:childTnLst>
                                </p:cTn>
                              </p:par>
                              <p:par>
                                <p:cTn id="187" presetID="9" presetClass="emph" presetSubtype="0" grpId="1" nodeType="withEffect">
                                  <p:stCondLst>
                                    <p:cond delay="0"/>
                                  </p:stCondLst>
                                  <p:childTnLst>
                                    <p:set>
                                      <p:cBhvr rctx="PPT">
                                        <p:cTn id="188" dur="indefinite"/>
                                        <p:tgtEl>
                                          <p:spTgt spid="626732"/>
                                        </p:tgtEl>
                                        <p:attrNameLst>
                                          <p:attrName>style.opacity</p:attrName>
                                        </p:attrNameLst>
                                      </p:cBhvr>
                                      <p:to>
                                        <p:strVal val="0.5"/>
                                      </p:to>
                                    </p:set>
                                    <p:animEffect filter="image" prLst="opacity: 0.5">
                                      <p:cBhvr rctx="IE">
                                        <p:cTn id="189" dur="indefinite"/>
                                        <p:tgtEl>
                                          <p:spTgt spid="626732"/>
                                        </p:tgtEl>
                                      </p:cBhvr>
                                    </p:animEffect>
                                  </p:childTnLst>
                                </p:cTn>
                              </p:par>
                              <p:par>
                                <p:cTn id="190" presetID="9" presetClass="emph" presetSubtype="0" grpId="1" nodeType="withEffect">
                                  <p:stCondLst>
                                    <p:cond delay="0"/>
                                  </p:stCondLst>
                                  <p:childTnLst>
                                    <p:set>
                                      <p:cBhvr rctx="PPT">
                                        <p:cTn id="191" dur="indefinite"/>
                                        <p:tgtEl>
                                          <p:spTgt spid="626721"/>
                                        </p:tgtEl>
                                        <p:attrNameLst>
                                          <p:attrName>style.opacity</p:attrName>
                                        </p:attrNameLst>
                                      </p:cBhvr>
                                      <p:to>
                                        <p:strVal val="0.5"/>
                                      </p:to>
                                    </p:set>
                                    <p:animEffect filter="image" prLst="opacity: 0.5">
                                      <p:cBhvr rctx="IE">
                                        <p:cTn id="192" dur="indefinite"/>
                                        <p:tgtEl>
                                          <p:spTgt spid="626721"/>
                                        </p:tgtEl>
                                      </p:cBhvr>
                                    </p:animEffect>
                                  </p:childTnLst>
                                </p:cTn>
                              </p:par>
                              <p:par>
                                <p:cTn id="193" presetID="9" presetClass="emph" presetSubtype="0" grpId="1" nodeType="withEffect">
                                  <p:stCondLst>
                                    <p:cond delay="0"/>
                                  </p:stCondLst>
                                  <p:childTnLst>
                                    <p:set>
                                      <p:cBhvr rctx="PPT">
                                        <p:cTn id="194" dur="indefinite"/>
                                        <p:tgtEl>
                                          <p:spTgt spid="626733"/>
                                        </p:tgtEl>
                                        <p:attrNameLst>
                                          <p:attrName>style.opacity</p:attrName>
                                        </p:attrNameLst>
                                      </p:cBhvr>
                                      <p:to>
                                        <p:strVal val="0.5"/>
                                      </p:to>
                                    </p:set>
                                    <p:animEffect filter="image" prLst="opacity: 0.5">
                                      <p:cBhvr rctx="IE">
                                        <p:cTn id="195" dur="indefinite"/>
                                        <p:tgtEl>
                                          <p:spTgt spid="626733"/>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4" fill="hold" grpId="0" nodeType="clickEffect">
                                  <p:stCondLst>
                                    <p:cond delay="0"/>
                                  </p:stCondLst>
                                  <p:childTnLst>
                                    <p:set>
                                      <p:cBhvr>
                                        <p:cTn id="199" dur="1" fill="hold">
                                          <p:stCondLst>
                                            <p:cond delay="0"/>
                                          </p:stCondLst>
                                        </p:cTn>
                                        <p:tgtEl>
                                          <p:spTgt spid="626768"/>
                                        </p:tgtEl>
                                        <p:attrNameLst>
                                          <p:attrName>style.visibility</p:attrName>
                                        </p:attrNameLst>
                                      </p:cBhvr>
                                      <p:to>
                                        <p:strVal val="visible"/>
                                      </p:to>
                                    </p:set>
                                    <p:animEffect transition="in" filter="wipe(down)">
                                      <p:cBhvr>
                                        <p:cTn id="200" dur="500"/>
                                        <p:tgtEl>
                                          <p:spTgt spid="626768"/>
                                        </p:tgtEl>
                                      </p:cBhvr>
                                    </p:animEffect>
                                  </p:childTnLst>
                                </p:cTn>
                              </p:par>
                            </p:childTnLst>
                          </p:cTn>
                        </p:par>
                      </p:childTnLst>
                    </p:cTn>
                  </p:par>
                  <p:par>
                    <p:cTn id="201" fill="hold">
                      <p:stCondLst>
                        <p:cond delay="indefinite"/>
                      </p:stCondLst>
                      <p:childTnLst>
                        <p:par>
                          <p:cTn id="202" fill="hold">
                            <p:stCondLst>
                              <p:cond delay="0"/>
                            </p:stCondLst>
                            <p:childTnLst>
                              <p:par>
                                <p:cTn id="203" presetID="9" presetClass="entr" presetSubtype="0" fill="hold" grpId="0" nodeType="clickEffect">
                                  <p:stCondLst>
                                    <p:cond delay="0"/>
                                  </p:stCondLst>
                                  <p:childTnLst>
                                    <p:set>
                                      <p:cBhvr>
                                        <p:cTn id="204" dur="1" fill="hold">
                                          <p:stCondLst>
                                            <p:cond delay="0"/>
                                          </p:stCondLst>
                                        </p:cTn>
                                        <p:tgtEl>
                                          <p:spTgt spid="626756"/>
                                        </p:tgtEl>
                                        <p:attrNameLst>
                                          <p:attrName>style.visibility</p:attrName>
                                        </p:attrNameLst>
                                      </p:cBhvr>
                                      <p:to>
                                        <p:strVal val="visible"/>
                                      </p:to>
                                    </p:set>
                                    <p:animEffect transition="in" filter="dissolve">
                                      <p:cBhvr>
                                        <p:cTn id="205" dur="500"/>
                                        <p:tgtEl>
                                          <p:spTgt spid="626756"/>
                                        </p:tgtEl>
                                      </p:cBhvr>
                                    </p:animEffect>
                                  </p:childTnLst>
                                </p:cTn>
                              </p:par>
                              <p:par>
                                <p:cTn id="206" presetID="9" presetClass="entr" presetSubtype="0" fill="hold" grpId="0" nodeType="withEffect">
                                  <p:stCondLst>
                                    <p:cond delay="0"/>
                                  </p:stCondLst>
                                  <p:childTnLst>
                                    <p:set>
                                      <p:cBhvr>
                                        <p:cTn id="207" dur="1" fill="hold">
                                          <p:stCondLst>
                                            <p:cond delay="0"/>
                                          </p:stCondLst>
                                        </p:cTn>
                                        <p:tgtEl>
                                          <p:spTgt spid="626760"/>
                                        </p:tgtEl>
                                        <p:attrNameLst>
                                          <p:attrName>style.visibility</p:attrName>
                                        </p:attrNameLst>
                                      </p:cBhvr>
                                      <p:to>
                                        <p:strVal val="visible"/>
                                      </p:to>
                                    </p:set>
                                    <p:animEffect transition="in" filter="dissolve">
                                      <p:cBhvr>
                                        <p:cTn id="208" dur="500"/>
                                        <p:tgtEl>
                                          <p:spTgt spid="626760"/>
                                        </p:tgtEl>
                                      </p:cBhvr>
                                    </p:animEffect>
                                  </p:childTnLst>
                                </p:cTn>
                              </p:par>
                              <p:par>
                                <p:cTn id="209" presetID="9" presetClass="entr" presetSubtype="0" fill="hold" grpId="0" nodeType="withEffect">
                                  <p:stCondLst>
                                    <p:cond delay="0"/>
                                  </p:stCondLst>
                                  <p:childTnLst>
                                    <p:set>
                                      <p:cBhvr>
                                        <p:cTn id="210" dur="1" fill="hold">
                                          <p:stCondLst>
                                            <p:cond delay="0"/>
                                          </p:stCondLst>
                                        </p:cTn>
                                        <p:tgtEl>
                                          <p:spTgt spid="626759"/>
                                        </p:tgtEl>
                                        <p:attrNameLst>
                                          <p:attrName>style.visibility</p:attrName>
                                        </p:attrNameLst>
                                      </p:cBhvr>
                                      <p:to>
                                        <p:strVal val="visible"/>
                                      </p:to>
                                    </p:set>
                                    <p:animEffect transition="in" filter="dissolve">
                                      <p:cBhvr>
                                        <p:cTn id="211" dur="500"/>
                                        <p:tgtEl>
                                          <p:spTgt spid="626759"/>
                                        </p:tgtEl>
                                      </p:cBhvr>
                                    </p:animEffect>
                                  </p:childTnLst>
                                </p:cTn>
                              </p:par>
                              <p:par>
                                <p:cTn id="212" presetID="9" presetClass="entr" presetSubtype="0" fill="hold" grpId="0" nodeType="withEffect">
                                  <p:stCondLst>
                                    <p:cond delay="0"/>
                                  </p:stCondLst>
                                  <p:childTnLst>
                                    <p:set>
                                      <p:cBhvr>
                                        <p:cTn id="213" dur="1" fill="hold">
                                          <p:stCondLst>
                                            <p:cond delay="0"/>
                                          </p:stCondLst>
                                        </p:cTn>
                                        <p:tgtEl>
                                          <p:spTgt spid="626715"/>
                                        </p:tgtEl>
                                        <p:attrNameLst>
                                          <p:attrName>style.visibility</p:attrName>
                                        </p:attrNameLst>
                                      </p:cBhvr>
                                      <p:to>
                                        <p:strVal val="visible"/>
                                      </p:to>
                                    </p:set>
                                    <p:animEffect transition="in" filter="dissolve">
                                      <p:cBhvr>
                                        <p:cTn id="214" dur="500"/>
                                        <p:tgtEl>
                                          <p:spTgt spid="626715"/>
                                        </p:tgtEl>
                                      </p:cBhvr>
                                    </p:animEffect>
                                  </p:childTnLst>
                                </p:cTn>
                              </p:par>
                              <p:par>
                                <p:cTn id="215" presetID="9" presetClass="entr" presetSubtype="0" fill="hold" grpId="0" nodeType="withEffect">
                                  <p:stCondLst>
                                    <p:cond delay="0"/>
                                  </p:stCondLst>
                                  <p:childTnLst>
                                    <p:set>
                                      <p:cBhvr>
                                        <p:cTn id="216" dur="1" fill="hold">
                                          <p:stCondLst>
                                            <p:cond delay="0"/>
                                          </p:stCondLst>
                                        </p:cTn>
                                        <p:tgtEl>
                                          <p:spTgt spid="626757"/>
                                        </p:tgtEl>
                                        <p:attrNameLst>
                                          <p:attrName>style.visibility</p:attrName>
                                        </p:attrNameLst>
                                      </p:cBhvr>
                                      <p:to>
                                        <p:strVal val="visible"/>
                                      </p:to>
                                    </p:set>
                                    <p:animEffect transition="in" filter="dissolve">
                                      <p:cBhvr>
                                        <p:cTn id="217" dur="500"/>
                                        <p:tgtEl>
                                          <p:spTgt spid="626757"/>
                                        </p:tgtEl>
                                      </p:cBhvr>
                                    </p:animEffect>
                                  </p:childTnLst>
                                </p:cTn>
                              </p:par>
                              <p:par>
                                <p:cTn id="218" presetID="9" presetClass="entr" presetSubtype="0" fill="hold" grpId="0" nodeType="withEffect">
                                  <p:stCondLst>
                                    <p:cond delay="0"/>
                                  </p:stCondLst>
                                  <p:childTnLst>
                                    <p:set>
                                      <p:cBhvr>
                                        <p:cTn id="219" dur="1" fill="hold">
                                          <p:stCondLst>
                                            <p:cond delay="0"/>
                                          </p:stCondLst>
                                        </p:cTn>
                                        <p:tgtEl>
                                          <p:spTgt spid="626762"/>
                                        </p:tgtEl>
                                        <p:attrNameLst>
                                          <p:attrName>style.visibility</p:attrName>
                                        </p:attrNameLst>
                                      </p:cBhvr>
                                      <p:to>
                                        <p:strVal val="visible"/>
                                      </p:to>
                                    </p:set>
                                    <p:animEffect transition="in" filter="dissolve">
                                      <p:cBhvr>
                                        <p:cTn id="220" dur="500"/>
                                        <p:tgtEl>
                                          <p:spTgt spid="626762"/>
                                        </p:tgtEl>
                                      </p:cBhvr>
                                    </p:animEffect>
                                  </p:childTnLst>
                                </p:cTn>
                              </p:par>
                              <p:par>
                                <p:cTn id="221" presetID="9" presetClass="entr" presetSubtype="0" fill="hold" grpId="0" nodeType="withEffect">
                                  <p:stCondLst>
                                    <p:cond delay="0"/>
                                  </p:stCondLst>
                                  <p:childTnLst>
                                    <p:set>
                                      <p:cBhvr>
                                        <p:cTn id="222" dur="1" fill="hold">
                                          <p:stCondLst>
                                            <p:cond delay="0"/>
                                          </p:stCondLst>
                                        </p:cTn>
                                        <p:tgtEl>
                                          <p:spTgt spid="626761"/>
                                        </p:tgtEl>
                                        <p:attrNameLst>
                                          <p:attrName>style.visibility</p:attrName>
                                        </p:attrNameLst>
                                      </p:cBhvr>
                                      <p:to>
                                        <p:strVal val="visible"/>
                                      </p:to>
                                    </p:set>
                                    <p:animEffect transition="in" filter="dissolve">
                                      <p:cBhvr>
                                        <p:cTn id="223" dur="500"/>
                                        <p:tgtEl>
                                          <p:spTgt spid="626761"/>
                                        </p:tgtEl>
                                      </p:cBhvr>
                                    </p:animEffect>
                                  </p:childTnLst>
                                </p:cTn>
                              </p:par>
                              <p:par>
                                <p:cTn id="224" presetID="9" presetClass="entr" presetSubtype="0" fill="hold" grpId="0" nodeType="withEffect">
                                  <p:stCondLst>
                                    <p:cond delay="0"/>
                                  </p:stCondLst>
                                  <p:childTnLst>
                                    <p:set>
                                      <p:cBhvr>
                                        <p:cTn id="225" dur="1" fill="hold">
                                          <p:stCondLst>
                                            <p:cond delay="0"/>
                                          </p:stCondLst>
                                        </p:cTn>
                                        <p:tgtEl>
                                          <p:spTgt spid="626722"/>
                                        </p:tgtEl>
                                        <p:attrNameLst>
                                          <p:attrName>style.visibility</p:attrName>
                                        </p:attrNameLst>
                                      </p:cBhvr>
                                      <p:to>
                                        <p:strVal val="visible"/>
                                      </p:to>
                                    </p:set>
                                    <p:animEffect transition="in" filter="dissolve">
                                      <p:cBhvr>
                                        <p:cTn id="226" dur="500"/>
                                        <p:tgtEl>
                                          <p:spTgt spid="626722"/>
                                        </p:tgtEl>
                                      </p:cBhvr>
                                    </p:animEffect>
                                  </p:childTnLst>
                                </p:cTn>
                              </p:par>
                              <p:par>
                                <p:cTn id="227" presetID="9" presetClass="entr" presetSubtype="0" fill="hold" grpId="0" nodeType="withEffect">
                                  <p:stCondLst>
                                    <p:cond delay="0"/>
                                  </p:stCondLst>
                                  <p:childTnLst>
                                    <p:set>
                                      <p:cBhvr>
                                        <p:cTn id="228" dur="1" fill="hold">
                                          <p:stCondLst>
                                            <p:cond delay="0"/>
                                          </p:stCondLst>
                                        </p:cTn>
                                        <p:tgtEl>
                                          <p:spTgt spid="626758"/>
                                        </p:tgtEl>
                                        <p:attrNameLst>
                                          <p:attrName>style.visibility</p:attrName>
                                        </p:attrNameLst>
                                      </p:cBhvr>
                                      <p:to>
                                        <p:strVal val="visible"/>
                                      </p:to>
                                    </p:set>
                                    <p:animEffect transition="in" filter="dissolve">
                                      <p:cBhvr>
                                        <p:cTn id="229" dur="500"/>
                                        <p:tgtEl>
                                          <p:spTgt spid="626758"/>
                                        </p:tgtEl>
                                      </p:cBhvr>
                                    </p:animEffect>
                                  </p:childTnLst>
                                </p:cTn>
                              </p:par>
                              <p:par>
                                <p:cTn id="230" presetID="9" presetClass="entr" presetSubtype="0" fill="hold" grpId="0" nodeType="withEffect">
                                  <p:stCondLst>
                                    <p:cond delay="0"/>
                                  </p:stCondLst>
                                  <p:childTnLst>
                                    <p:set>
                                      <p:cBhvr>
                                        <p:cTn id="231" dur="1" fill="hold">
                                          <p:stCondLst>
                                            <p:cond delay="0"/>
                                          </p:stCondLst>
                                        </p:cTn>
                                        <p:tgtEl>
                                          <p:spTgt spid="626764"/>
                                        </p:tgtEl>
                                        <p:attrNameLst>
                                          <p:attrName>style.visibility</p:attrName>
                                        </p:attrNameLst>
                                      </p:cBhvr>
                                      <p:to>
                                        <p:strVal val="visible"/>
                                      </p:to>
                                    </p:set>
                                    <p:animEffect transition="in" filter="dissolve">
                                      <p:cBhvr>
                                        <p:cTn id="232" dur="500"/>
                                        <p:tgtEl>
                                          <p:spTgt spid="626764"/>
                                        </p:tgtEl>
                                      </p:cBhvr>
                                    </p:animEffect>
                                  </p:childTnLst>
                                </p:cTn>
                              </p:par>
                              <p:par>
                                <p:cTn id="233" presetID="9" presetClass="entr" presetSubtype="0" fill="hold" grpId="0" nodeType="withEffect">
                                  <p:stCondLst>
                                    <p:cond delay="0"/>
                                  </p:stCondLst>
                                  <p:childTnLst>
                                    <p:set>
                                      <p:cBhvr>
                                        <p:cTn id="234" dur="1" fill="hold">
                                          <p:stCondLst>
                                            <p:cond delay="0"/>
                                          </p:stCondLst>
                                        </p:cTn>
                                        <p:tgtEl>
                                          <p:spTgt spid="626763"/>
                                        </p:tgtEl>
                                        <p:attrNameLst>
                                          <p:attrName>style.visibility</p:attrName>
                                        </p:attrNameLst>
                                      </p:cBhvr>
                                      <p:to>
                                        <p:strVal val="visible"/>
                                      </p:to>
                                    </p:set>
                                    <p:animEffect transition="in" filter="dissolve">
                                      <p:cBhvr>
                                        <p:cTn id="235" dur="500"/>
                                        <p:tgtEl>
                                          <p:spTgt spid="626763"/>
                                        </p:tgtEl>
                                      </p:cBhvr>
                                    </p:animEffect>
                                  </p:childTnLst>
                                </p:cTn>
                              </p:par>
                            </p:childTnLst>
                          </p:cTn>
                        </p:par>
                      </p:childTnLst>
                    </p:cTn>
                  </p:par>
                  <p:par>
                    <p:cTn id="236" fill="hold">
                      <p:stCondLst>
                        <p:cond delay="indefinite"/>
                      </p:stCondLst>
                      <p:childTnLst>
                        <p:par>
                          <p:cTn id="237" fill="hold">
                            <p:stCondLst>
                              <p:cond delay="0"/>
                            </p:stCondLst>
                            <p:childTnLst>
                              <p:par>
                                <p:cTn id="238" presetID="22" presetClass="entr" presetSubtype="4" fill="hold" grpId="0" nodeType="clickEffect">
                                  <p:stCondLst>
                                    <p:cond delay="0"/>
                                  </p:stCondLst>
                                  <p:childTnLst>
                                    <p:set>
                                      <p:cBhvr>
                                        <p:cTn id="239" dur="1" fill="hold">
                                          <p:stCondLst>
                                            <p:cond delay="0"/>
                                          </p:stCondLst>
                                        </p:cTn>
                                        <p:tgtEl>
                                          <p:spTgt spid="626769"/>
                                        </p:tgtEl>
                                        <p:attrNameLst>
                                          <p:attrName>style.visibility</p:attrName>
                                        </p:attrNameLst>
                                      </p:cBhvr>
                                      <p:to>
                                        <p:strVal val="visible"/>
                                      </p:to>
                                    </p:set>
                                    <p:animEffect transition="in" filter="wipe(down)">
                                      <p:cBhvr>
                                        <p:cTn id="240" dur="500"/>
                                        <p:tgtEl>
                                          <p:spTgt spid="626769"/>
                                        </p:tgtEl>
                                      </p:cBhvr>
                                    </p:animEffect>
                                  </p:childTnLst>
                                </p:cTn>
                              </p:par>
                            </p:childTnLst>
                          </p:cTn>
                        </p:par>
                      </p:childTnLst>
                    </p:cTn>
                  </p:par>
                  <p:par>
                    <p:cTn id="241" fill="hold">
                      <p:stCondLst>
                        <p:cond delay="indefinite"/>
                      </p:stCondLst>
                      <p:childTnLst>
                        <p:par>
                          <p:cTn id="242" fill="hold">
                            <p:stCondLst>
                              <p:cond delay="0"/>
                            </p:stCondLst>
                            <p:childTnLst>
                              <p:par>
                                <p:cTn id="243" presetID="9" presetClass="emph" presetSubtype="0" grpId="1" nodeType="clickEffect">
                                  <p:stCondLst>
                                    <p:cond delay="0"/>
                                  </p:stCondLst>
                                  <p:childTnLst>
                                    <p:set>
                                      <p:cBhvr rctx="PPT">
                                        <p:cTn id="244" dur="indefinite"/>
                                        <p:tgtEl>
                                          <p:spTgt spid="626756"/>
                                        </p:tgtEl>
                                        <p:attrNameLst>
                                          <p:attrName>style.opacity</p:attrName>
                                        </p:attrNameLst>
                                      </p:cBhvr>
                                      <p:to>
                                        <p:strVal val="0.5"/>
                                      </p:to>
                                    </p:set>
                                    <p:animEffect filter="image" prLst="opacity: 0.5">
                                      <p:cBhvr rctx="IE">
                                        <p:cTn id="245" dur="indefinite"/>
                                        <p:tgtEl>
                                          <p:spTgt spid="626756"/>
                                        </p:tgtEl>
                                      </p:cBhvr>
                                    </p:animEffect>
                                  </p:childTnLst>
                                </p:cTn>
                              </p:par>
                              <p:par>
                                <p:cTn id="246" presetID="9" presetClass="emph" presetSubtype="0" grpId="1" nodeType="withEffect">
                                  <p:stCondLst>
                                    <p:cond delay="0"/>
                                  </p:stCondLst>
                                  <p:childTnLst>
                                    <p:set>
                                      <p:cBhvr rctx="PPT">
                                        <p:cTn id="247" dur="indefinite"/>
                                        <p:tgtEl>
                                          <p:spTgt spid="626760"/>
                                        </p:tgtEl>
                                        <p:attrNameLst>
                                          <p:attrName>style.opacity</p:attrName>
                                        </p:attrNameLst>
                                      </p:cBhvr>
                                      <p:to>
                                        <p:strVal val="0.5"/>
                                      </p:to>
                                    </p:set>
                                    <p:animEffect filter="image" prLst="opacity: 0.5">
                                      <p:cBhvr rctx="IE">
                                        <p:cTn id="248" dur="indefinite"/>
                                        <p:tgtEl>
                                          <p:spTgt spid="626760"/>
                                        </p:tgtEl>
                                      </p:cBhvr>
                                    </p:animEffect>
                                  </p:childTnLst>
                                </p:cTn>
                              </p:par>
                              <p:par>
                                <p:cTn id="249" presetID="9" presetClass="emph" presetSubtype="0" grpId="1" nodeType="withEffect">
                                  <p:stCondLst>
                                    <p:cond delay="0"/>
                                  </p:stCondLst>
                                  <p:childTnLst>
                                    <p:set>
                                      <p:cBhvr rctx="PPT">
                                        <p:cTn id="250" dur="indefinite"/>
                                        <p:tgtEl>
                                          <p:spTgt spid="626715"/>
                                        </p:tgtEl>
                                        <p:attrNameLst>
                                          <p:attrName>style.opacity</p:attrName>
                                        </p:attrNameLst>
                                      </p:cBhvr>
                                      <p:to>
                                        <p:strVal val="0.5"/>
                                      </p:to>
                                    </p:set>
                                    <p:animEffect filter="image" prLst="opacity: 0.5">
                                      <p:cBhvr rctx="IE">
                                        <p:cTn id="251" dur="indefinite"/>
                                        <p:tgtEl>
                                          <p:spTgt spid="626715"/>
                                        </p:tgtEl>
                                      </p:cBhvr>
                                    </p:animEffect>
                                  </p:childTnLst>
                                </p:cTn>
                              </p:par>
                              <p:par>
                                <p:cTn id="252" presetID="9" presetClass="emph" presetSubtype="0" grpId="1" nodeType="withEffect">
                                  <p:stCondLst>
                                    <p:cond delay="0"/>
                                  </p:stCondLst>
                                  <p:childTnLst>
                                    <p:set>
                                      <p:cBhvr rctx="PPT">
                                        <p:cTn id="253" dur="indefinite"/>
                                        <p:tgtEl>
                                          <p:spTgt spid="626757"/>
                                        </p:tgtEl>
                                        <p:attrNameLst>
                                          <p:attrName>style.opacity</p:attrName>
                                        </p:attrNameLst>
                                      </p:cBhvr>
                                      <p:to>
                                        <p:strVal val="0.5"/>
                                      </p:to>
                                    </p:set>
                                    <p:animEffect filter="image" prLst="opacity: 0.5">
                                      <p:cBhvr rctx="IE">
                                        <p:cTn id="254" dur="indefinite"/>
                                        <p:tgtEl>
                                          <p:spTgt spid="626757"/>
                                        </p:tgtEl>
                                      </p:cBhvr>
                                    </p:animEffect>
                                  </p:childTnLst>
                                </p:cTn>
                              </p:par>
                              <p:par>
                                <p:cTn id="255" presetID="9" presetClass="emph" presetSubtype="0" grpId="1" nodeType="withEffect">
                                  <p:stCondLst>
                                    <p:cond delay="0"/>
                                  </p:stCondLst>
                                  <p:childTnLst>
                                    <p:set>
                                      <p:cBhvr rctx="PPT">
                                        <p:cTn id="256" dur="indefinite"/>
                                        <p:tgtEl>
                                          <p:spTgt spid="626762"/>
                                        </p:tgtEl>
                                        <p:attrNameLst>
                                          <p:attrName>style.opacity</p:attrName>
                                        </p:attrNameLst>
                                      </p:cBhvr>
                                      <p:to>
                                        <p:strVal val="0.5"/>
                                      </p:to>
                                    </p:set>
                                    <p:animEffect filter="image" prLst="opacity: 0.5">
                                      <p:cBhvr rctx="IE">
                                        <p:cTn id="257" dur="indefinite"/>
                                        <p:tgtEl>
                                          <p:spTgt spid="626762"/>
                                        </p:tgtEl>
                                      </p:cBhvr>
                                    </p:animEffect>
                                  </p:childTnLst>
                                </p:cTn>
                              </p:par>
                              <p:par>
                                <p:cTn id="258" presetID="9" presetClass="emph" presetSubtype="0" grpId="1" nodeType="withEffect">
                                  <p:stCondLst>
                                    <p:cond delay="0"/>
                                  </p:stCondLst>
                                  <p:childTnLst>
                                    <p:set>
                                      <p:cBhvr rctx="PPT">
                                        <p:cTn id="259" dur="indefinite"/>
                                        <p:tgtEl>
                                          <p:spTgt spid="626722"/>
                                        </p:tgtEl>
                                        <p:attrNameLst>
                                          <p:attrName>style.opacity</p:attrName>
                                        </p:attrNameLst>
                                      </p:cBhvr>
                                      <p:to>
                                        <p:strVal val="0.5"/>
                                      </p:to>
                                    </p:set>
                                    <p:animEffect filter="image" prLst="opacity: 0.5">
                                      <p:cBhvr rctx="IE">
                                        <p:cTn id="260" dur="indefinite"/>
                                        <p:tgtEl>
                                          <p:spTgt spid="626722"/>
                                        </p:tgtEl>
                                      </p:cBhvr>
                                    </p:animEffect>
                                  </p:childTnLst>
                                </p:cTn>
                              </p:par>
                              <p:par>
                                <p:cTn id="261" presetID="9" presetClass="emph" presetSubtype="0" grpId="1" nodeType="withEffect">
                                  <p:stCondLst>
                                    <p:cond delay="0"/>
                                  </p:stCondLst>
                                  <p:childTnLst>
                                    <p:set>
                                      <p:cBhvr rctx="PPT">
                                        <p:cTn id="262" dur="indefinite"/>
                                        <p:tgtEl>
                                          <p:spTgt spid="626758"/>
                                        </p:tgtEl>
                                        <p:attrNameLst>
                                          <p:attrName>style.opacity</p:attrName>
                                        </p:attrNameLst>
                                      </p:cBhvr>
                                      <p:to>
                                        <p:strVal val="0.5"/>
                                      </p:to>
                                    </p:set>
                                    <p:animEffect filter="image" prLst="opacity: 0.5">
                                      <p:cBhvr rctx="IE">
                                        <p:cTn id="263" dur="indefinite"/>
                                        <p:tgtEl>
                                          <p:spTgt spid="626758"/>
                                        </p:tgtEl>
                                      </p:cBhvr>
                                    </p:animEffect>
                                  </p:childTnLst>
                                </p:cTn>
                              </p:par>
                              <p:par>
                                <p:cTn id="264" presetID="9" presetClass="emph" presetSubtype="0" grpId="1" nodeType="withEffect">
                                  <p:stCondLst>
                                    <p:cond delay="0"/>
                                  </p:stCondLst>
                                  <p:childTnLst>
                                    <p:set>
                                      <p:cBhvr rctx="PPT">
                                        <p:cTn id="265" dur="indefinite"/>
                                        <p:tgtEl>
                                          <p:spTgt spid="626764"/>
                                        </p:tgtEl>
                                        <p:attrNameLst>
                                          <p:attrName>style.opacity</p:attrName>
                                        </p:attrNameLst>
                                      </p:cBhvr>
                                      <p:to>
                                        <p:strVal val="0.5"/>
                                      </p:to>
                                    </p:set>
                                    <p:animEffect filter="image" prLst="opacity: 0.5">
                                      <p:cBhvr rctx="IE">
                                        <p:cTn id="266" dur="indefinite"/>
                                        <p:tgtEl>
                                          <p:spTgt spid="626764"/>
                                        </p:tgtEl>
                                      </p:cBhvr>
                                    </p:animEffect>
                                  </p:childTnLst>
                                </p:cTn>
                              </p:par>
                              <p:par>
                                <p:cTn id="267" presetID="9" presetClass="emph" presetSubtype="0" grpId="1" nodeType="withEffect">
                                  <p:stCondLst>
                                    <p:cond delay="0"/>
                                  </p:stCondLst>
                                  <p:childTnLst>
                                    <p:set>
                                      <p:cBhvr rctx="PPT">
                                        <p:cTn id="268" dur="indefinite"/>
                                        <p:tgtEl>
                                          <p:spTgt spid="626763"/>
                                        </p:tgtEl>
                                        <p:attrNameLst>
                                          <p:attrName>style.opacity</p:attrName>
                                        </p:attrNameLst>
                                      </p:cBhvr>
                                      <p:to>
                                        <p:strVal val="0.5"/>
                                      </p:to>
                                    </p:set>
                                    <p:animEffect filter="image" prLst="opacity: 0.5">
                                      <p:cBhvr rctx="IE">
                                        <p:cTn id="269" dur="indefinite"/>
                                        <p:tgtEl>
                                          <p:spTgt spid="626763"/>
                                        </p:tgtEl>
                                      </p:cBhvr>
                                    </p:animEffect>
                                  </p:childTnLst>
                                </p:cTn>
                              </p:par>
                              <p:par>
                                <p:cTn id="270" presetID="9" presetClass="emph" presetSubtype="0" grpId="1" nodeType="withEffect">
                                  <p:stCondLst>
                                    <p:cond delay="0"/>
                                  </p:stCondLst>
                                  <p:childTnLst>
                                    <p:set>
                                      <p:cBhvr rctx="PPT">
                                        <p:cTn id="271" dur="indefinite"/>
                                        <p:tgtEl>
                                          <p:spTgt spid="626761"/>
                                        </p:tgtEl>
                                        <p:attrNameLst>
                                          <p:attrName>style.opacity</p:attrName>
                                        </p:attrNameLst>
                                      </p:cBhvr>
                                      <p:to>
                                        <p:strVal val="0.5"/>
                                      </p:to>
                                    </p:set>
                                    <p:animEffect filter="image" prLst="opacity: 0.5">
                                      <p:cBhvr rctx="IE">
                                        <p:cTn id="272" dur="indefinite"/>
                                        <p:tgtEl>
                                          <p:spTgt spid="626761"/>
                                        </p:tgtEl>
                                      </p:cBhvr>
                                    </p:animEffect>
                                  </p:childTnLst>
                                </p:cTn>
                              </p:par>
                              <p:par>
                                <p:cTn id="273" presetID="9" presetClass="emph" presetSubtype="0" grpId="1" nodeType="withEffect">
                                  <p:stCondLst>
                                    <p:cond delay="0"/>
                                  </p:stCondLst>
                                  <p:childTnLst>
                                    <p:set>
                                      <p:cBhvr rctx="PPT">
                                        <p:cTn id="274" dur="indefinite"/>
                                        <p:tgtEl>
                                          <p:spTgt spid="626759"/>
                                        </p:tgtEl>
                                        <p:attrNameLst>
                                          <p:attrName>style.opacity</p:attrName>
                                        </p:attrNameLst>
                                      </p:cBhvr>
                                      <p:to>
                                        <p:strVal val="0.5"/>
                                      </p:to>
                                    </p:set>
                                    <p:animEffect filter="image" prLst="opacity: 0.5">
                                      <p:cBhvr rctx="IE">
                                        <p:cTn id="275" dur="indefinite"/>
                                        <p:tgtEl>
                                          <p:spTgt spid="626759"/>
                                        </p:tgtEl>
                                      </p:cBhvr>
                                    </p:animEffect>
                                  </p:childTnLst>
                                </p:cTn>
                              </p:par>
                            </p:childTnLst>
                          </p:cTn>
                        </p:par>
                      </p:childTnLst>
                    </p:cTn>
                  </p:par>
                  <p:par>
                    <p:cTn id="276" fill="hold">
                      <p:stCondLst>
                        <p:cond delay="indefinite"/>
                      </p:stCondLst>
                      <p:childTnLst>
                        <p:par>
                          <p:cTn id="277" fill="hold">
                            <p:stCondLst>
                              <p:cond delay="0"/>
                            </p:stCondLst>
                            <p:childTnLst>
                              <p:par>
                                <p:cTn id="278" presetID="9" presetClass="entr" presetSubtype="0" fill="hold" grpId="0" nodeType="clickEffect">
                                  <p:stCondLst>
                                    <p:cond delay="0"/>
                                  </p:stCondLst>
                                  <p:childTnLst>
                                    <p:set>
                                      <p:cBhvr>
                                        <p:cTn id="279" dur="1" fill="hold">
                                          <p:stCondLst>
                                            <p:cond delay="0"/>
                                          </p:stCondLst>
                                        </p:cTn>
                                        <p:tgtEl>
                                          <p:spTgt spid="626734"/>
                                        </p:tgtEl>
                                        <p:attrNameLst>
                                          <p:attrName>style.visibility</p:attrName>
                                        </p:attrNameLst>
                                      </p:cBhvr>
                                      <p:to>
                                        <p:strVal val="visible"/>
                                      </p:to>
                                    </p:set>
                                    <p:animEffect transition="in" filter="dissolve">
                                      <p:cBhvr>
                                        <p:cTn id="280" dur="500"/>
                                        <p:tgtEl>
                                          <p:spTgt spid="626734"/>
                                        </p:tgtEl>
                                      </p:cBhvr>
                                    </p:animEffect>
                                  </p:childTnLst>
                                </p:cTn>
                              </p:par>
                              <p:par>
                                <p:cTn id="281" presetID="9" presetClass="entr" presetSubtype="0" fill="hold" grpId="0" nodeType="withEffect">
                                  <p:stCondLst>
                                    <p:cond delay="0"/>
                                  </p:stCondLst>
                                  <p:childTnLst>
                                    <p:set>
                                      <p:cBhvr>
                                        <p:cTn id="282" dur="1" fill="hold">
                                          <p:stCondLst>
                                            <p:cond delay="0"/>
                                          </p:stCondLst>
                                        </p:cTn>
                                        <p:tgtEl>
                                          <p:spTgt spid="626716"/>
                                        </p:tgtEl>
                                        <p:attrNameLst>
                                          <p:attrName>style.visibility</p:attrName>
                                        </p:attrNameLst>
                                      </p:cBhvr>
                                      <p:to>
                                        <p:strVal val="visible"/>
                                      </p:to>
                                    </p:set>
                                    <p:animEffect transition="in" filter="dissolve">
                                      <p:cBhvr>
                                        <p:cTn id="283" dur="500"/>
                                        <p:tgtEl>
                                          <p:spTgt spid="626716"/>
                                        </p:tgtEl>
                                      </p:cBhvr>
                                    </p:animEffect>
                                  </p:childTnLst>
                                </p:cTn>
                              </p:par>
                              <p:par>
                                <p:cTn id="284" presetID="9" presetClass="entr" presetSubtype="0" fill="hold" grpId="0" nodeType="withEffect">
                                  <p:stCondLst>
                                    <p:cond delay="0"/>
                                  </p:stCondLst>
                                  <p:childTnLst>
                                    <p:set>
                                      <p:cBhvr>
                                        <p:cTn id="285" dur="1" fill="hold">
                                          <p:stCondLst>
                                            <p:cond delay="0"/>
                                          </p:stCondLst>
                                        </p:cTn>
                                        <p:tgtEl>
                                          <p:spTgt spid="626735"/>
                                        </p:tgtEl>
                                        <p:attrNameLst>
                                          <p:attrName>style.visibility</p:attrName>
                                        </p:attrNameLst>
                                      </p:cBhvr>
                                      <p:to>
                                        <p:strVal val="visible"/>
                                      </p:to>
                                    </p:set>
                                    <p:animEffect transition="in" filter="dissolve">
                                      <p:cBhvr>
                                        <p:cTn id="286" dur="500"/>
                                        <p:tgtEl>
                                          <p:spTgt spid="626735"/>
                                        </p:tgtEl>
                                      </p:cBhvr>
                                    </p:animEffect>
                                  </p:childTnLst>
                                </p:cTn>
                              </p:par>
                              <p:par>
                                <p:cTn id="287" presetID="9" presetClass="entr" presetSubtype="0" fill="hold" grpId="0" nodeType="withEffect">
                                  <p:stCondLst>
                                    <p:cond delay="0"/>
                                  </p:stCondLst>
                                  <p:childTnLst>
                                    <p:set>
                                      <p:cBhvr>
                                        <p:cTn id="288" dur="1" fill="hold">
                                          <p:stCondLst>
                                            <p:cond delay="0"/>
                                          </p:stCondLst>
                                        </p:cTn>
                                        <p:tgtEl>
                                          <p:spTgt spid="626723"/>
                                        </p:tgtEl>
                                        <p:attrNameLst>
                                          <p:attrName>style.visibility</p:attrName>
                                        </p:attrNameLst>
                                      </p:cBhvr>
                                      <p:to>
                                        <p:strVal val="visible"/>
                                      </p:to>
                                    </p:set>
                                    <p:animEffect transition="in" filter="dissolve">
                                      <p:cBhvr>
                                        <p:cTn id="289" dur="500"/>
                                        <p:tgtEl>
                                          <p:spTgt spid="626723"/>
                                        </p:tgtEl>
                                      </p:cBhvr>
                                    </p:animEffect>
                                  </p:childTnLst>
                                </p:cTn>
                              </p:par>
                              <p:par>
                                <p:cTn id="290" presetID="9" presetClass="entr" presetSubtype="0" fill="hold" grpId="0" nodeType="withEffect">
                                  <p:stCondLst>
                                    <p:cond delay="0"/>
                                  </p:stCondLst>
                                  <p:childTnLst>
                                    <p:set>
                                      <p:cBhvr>
                                        <p:cTn id="291" dur="1" fill="hold">
                                          <p:stCondLst>
                                            <p:cond delay="0"/>
                                          </p:stCondLst>
                                        </p:cTn>
                                        <p:tgtEl>
                                          <p:spTgt spid="626736"/>
                                        </p:tgtEl>
                                        <p:attrNameLst>
                                          <p:attrName>style.visibility</p:attrName>
                                        </p:attrNameLst>
                                      </p:cBhvr>
                                      <p:to>
                                        <p:strVal val="visible"/>
                                      </p:to>
                                    </p:set>
                                    <p:animEffect transition="in" filter="dissolve">
                                      <p:cBhvr>
                                        <p:cTn id="292" dur="500"/>
                                        <p:tgtEl>
                                          <p:spTgt spid="626736"/>
                                        </p:tgtEl>
                                      </p:cBhvr>
                                    </p:animEffect>
                                  </p:childTnLst>
                                </p:cTn>
                              </p:par>
                            </p:childTnLst>
                          </p:cTn>
                        </p:par>
                      </p:childTnLst>
                    </p:cTn>
                  </p:par>
                  <p:par>
                    <p:cTn id="293" fill="hold">
                      <p:stCondLst>
                        <p:cond delay="indefinite"/>
                      </p:stCondLst>
                      <p:childTnLst>
                        <p:par>
                          <p:cTn id="294" fill="hold">
                            <p:stCondLst>
                              <p:cond delay="0"/>
                            </p:stCondLst>
                            <p:childTnLst>
                              <p:par>
                                <p:cTn id="295" presetID="22" presetClass="entr" presetSubtype="4" fill="hold" grpId="0" nodeType="clickEffect">
                                  <p:stCondLst>
                                    <p:cond delay="0"/>
                                  </p:stCondLst>
                                  <p:childTnLst>
                                    <p:set>
                                      <p:cBhvr>
                                        <p:cTn id="296" dur="1" fill="hold">
                                          <p:stCondLst>
                                            <p:cond delay="0"/>
                                          </p:stCondLst>
                                        </p:cTn>
                                        <p:tgtEl>
                                          <p:spTgt spid="626770"/>
                                        </p:tgtEl>
                                        <p:attrNameLst>
                                          <p:attrName>style.visibility</p:attrName>
                                        </p:attrNameLst>
                                      </p:cBhvr>
                                      <p:to>
                                        <p:strVal val="visible"/>
                                      </p:to>
                                    </p:set>
                                    <p:animEffect transition="in" filter="wipe(down)">
                                      <p:cBhvr>
                                        <p:cTn id="297" dur="500"/>
                                        <p:tgtEl>
                                          <p:spTgt spid="626770"/>
                                        </p:tgtEl>
                                      </p:cBhvr>
                                    </p:animEffect>
                                  </p:childTnLst>
                                </p:cTn>
                              </p:par>
                            </p:childTnLst>
                          </p:cTn>
                        </p:par>
                      </p:childTnLst>
                    </p:cTn>
                  </p:par>
                  <p:par>
                    <p:cTn id="298" fill="hold">
                      <p:stCondLst>
                        <p:cond delay="indefinite"/>
                      </p:stCondLst>
                      <p:childTnLst>
                        <p:par>
                          <p:cTn id="299" fill="hold">
                            <p:stCondLst>
                              <p:cond delay="0"/>
                            </p:stCondLst>
                            <p:childTnLst>
                              <p:par>
                                <p:cTn id="300" presetID="47" presetClass="entr" presetSubtype="0" fill="hold" grpId="0" nodeType="clickEffect">
                                  <p:stCondLst>
                                    <p:cond delay="0"/>
                                  </p:stCondLst>
                                  <p:childTnLst>
                                    <p:set>
                                      <p:cBhvr>
                                        <p:cTn id="301" dur="1" fill="hold">
                                          <p:stCondLst>
                                            <p:cond delay="0"/>
                                          </p:stCondLst>
                                        </p:cTn>
                                        <p:tgtEl>
                                          <p:spTgt spid="626737"/>
                                        </p:tgtEl>
                                        <p:attrNameLst>
                                          <p:attrName>style.visibility</p:attrName>
                                        </p:attrNameLst>
                                      </p:cBhvr>
                                      <p:to>
                                        <p:strVal val="visible"/>
                                      </p:to>
                                    </p:set>
                                    <p:animEffect transition="in" filter="fade">
                                      <p:cBhvr>
                                        <p:cTn id="302" dur="1000"/>
                                        <p:tgtEl>
                                          <p:spTgt spid="626737"/>
                                        </p:tgtEl>
                                      </p:cBhvr>
                                    </p:animEffect>
                                    <p:anim calcmode="lin" valueType="num">
                                      <p:cBhvr>
                                        <p:cTn id="303" dur="1000" fill="hold"/>
                                        <p:tgtEl>
                                          <p:spTgt spid="626737"/>
                                        </p:tgtEl>
                                        <p:attrNameLst>
                                          <p:attrName>ppt_x</p:attrName>
                                        </p:attrNameLst>
                                      </p:cBhvr>
                                      <p:tavLst>
                                        <p:tav tm="0">
                                          <p:val>
                                            <p:strVal val="#ppt_x"/>
                                          </p:val>
                                        </p:tav>
                                        <p:tav tm="100000">
                                          <p:val>
                                            <p:strVal val="#ppt_x"/>
                                          </p:val>
                                        </p:tav>
                                      </p:tavLst>
                                    </p:anim>
                                    <p:anim calcmode="lin" valueType="num">
                                      <p:cBhvr>
                                        <p:cTn id="304" dur="1000" fill="hold"/>
                                        <p:tgtEl>
                                          <p:spTgt spid="626737"/>
                                        </p:tgtEl>
                                        <p:attrNameLst>
                                          <p:attrName>ppt_y</p:attrName>
                                        </p:attrNameLst>
                                      </p:cBhvr>
                                      <p:tavLst>
                                        <p:tav tm="0">
                                          <p:val>
                                            <p:strVal val="#ppt_y-.1"/>
                                          </p:val>
                                        </p:tav>
                                        <p:tav tm="100000">
                                          <p:val>
                                            <p:strVal val="#ppt_y"/>
                                          </p:val>
                                        </p:tav>
                                      </p:tavLst>
                                    </p:anim>
                                  </p:childTnLst>
                                </p:cTn>
                              </p:par>
                            </p:childTnLst>
                          </p:cTn>
                        </p:par>
                      </p:childTnLst>
                    </p:cTn>
                  </p:par>
                  <p:par>
                    <p:cTn id="305" fill="hold">
                      <p:stCondLst>
                        <p:cond delay="indefinite"/>
                      </p:stCondLst>
                      <p:childTnLst>
                        <p:par>
                          <p:cTn id="306" fill="hold">
                            <p:stCondLst>
                              <p:cond delay="0"/>
                            </p:stCondLst>
                            <p:childTnLst>
                              <p:par>
                                <p:cTn id="307" presetID="9" presetClass="entr" presetSubtype="0" fill="hold" grpId="0" nodeType="clickEffect">
                                  <p:stCondLst>
                                    <p:cond delay="0"/>
                                  </p:stCondLst>
                                  <p:childTnLst>
                                    <p:set>
                                      <p:cBhvr>
                                        <p:cTn id="308" dur="1" fill="hold">
                                          <p:stCondLst>
                                            <p:cond delay="0"/>
                                          </p:stCondLst>
                                        </p:cTn>
                                        <p:tgtEl>
                                          <p:spTgt spid="626717"/>
                                        </p:tgtEl>
                                        <p:attrNameLst>
                                          <p:attrName>style.visibility</p:attrName>
                                        </p:attrNameLst>
                                      </p:cBhvr>
                                      <p:to>
                                        <p:strVal val="visible"/>
                                      </p:to>
                                    </p:set>
                                    <p:animEffect transition="in" filter="dissolve">
                                      <p:cBhvr>
                                        <p:cTn id="309" dur="500"/>
                                        <p:tgtEl>
                                          <p:spTgt spid="626717"/>
                                        </p:tgtEl>
                                      </p:cBhvr>
                                    </p:animEffect>
                                  </p:childTnLst>
                                </p:cTn>
                              </p:par>
                            </p:childTnLst>
                          </p:cTn>
                        </p:par>
                      </p:childTnLst>
                    </p:cTn>
                  </p:par>
                  <p:par>
                    <p:cTn id="310" fill="hold">
                      <p:stCondLst>
                        <p:cond delay="indefinite"/>
                      </p:stCondLst>
                      <p:childTnLst>
                        <p:par>
                          <p:cTn id="311" fill="hold">
                            <p:stCondLst>
                              <p:cond delay="0"/>
                            </p:stCondLst>
                            <p:childTnLst>
                              <p:par>
                                <p:cTn id="312" presetID="47" presetClass="entr" presetSubtype="0" fill="hold" grpId="0" nodeType="clickEffect">
                                  <p:stCondLst>
                                    <p:cond delay="0"/>
                                  </p:stCondLst>
                                  <p:childTnLst>
                                    <p:set>
                                      <p:cBhvr>
                                        <p:cTn id="313" dur="1" fill="hold">
                                          <p:stCondLst>
                                            <p:cond delay="0"/>
                                          </p:stCondLst>
                                        </p:cTn>
                                        <p:tgtEl>
                                          <p:spTgt spid="626738"/>
                                        </p:tgtEl>
                                        <p:attrNameLst>
                                          <p:attrName>style.visibility</p:attrName>
                                        </p:attrNameLst>
                                      </p:cBhvr>
                                      <p:to>
                                        <p:strVal val="visible"/>
                                      </p:to>
                                    </p:set>
                                    <p:animEffect transition="in" filter="fade">
                                      <p:cBhvr>
                                        <p:cTn id="314" dur="1000"/>
                                        <p:tgtEl>
                                          <p:spTgt spid="626738"/>
                                        </p:tgtEl>
                                      </p:cBhvr>
                                    </p:animEffect>
                                    <p:anim calcmode="lin" valueType="num">
                                      <p:cBhvr>
                                        <p:cTn id="315" dur="1000" fill="hold"/>
                                        <p:tgtEl>
                                          <p:spTgt spid="626738"/>
                                        </p:tgtEl>
                                        <p:attrNameLst>
                                          <p:attrName>ppt_x</p:attrName>
                                        </p:attrNameLst>
                                      </p:cBhvr>
                                      <p:tavLst>
                                        <p:tav tm="0">
                                          <p:val>
                                            <p:strVal val="#ppt_x"/>
                                          </p:val>
                                        </p:tav>
                                        <p:tav tm="100000">
                                          <p:val>
                                            <p:strVal val="#ppt_x"/>
                                          </p:val>
                                        </p:tav>
                                      </p:tavLst>
                                    </p:anim>
                                    <p:anim calcmode="lin" valueType="num">
                                      <p:cBhvr>
                                        <p:cTn id="316" dur="1000" fill="hold"/>
                                        <p:tgtEl>
                                          <p:spTgt spid="626738"/>
                                        </p:tgtEl>
                                        <p:attrNameLst>
                                          <p:attrName>ppt_y</p:attrName>
                                        </p:attrNameLst>
                                      </p:cBhvr>
                                      <p:tavLst>
                                        <p:tav tm="0">
                                          <p:val>
                                            <p:strVal val="#ppt_y-.1"/>
                                          </p:val>
                                        </p:tav>
                                        <p:tav tm="100000">
                                          <p:val>
                                            <p:strVal val="#ppt_y"/>
                                          </p:val>
                                        </p:tav>
                                      </p:tavLst>
                                    </p:anim>
                                  </p:childTnLst>
                                </p:cTn>
                              </p:par>
                            </p:childTnLst>
                          </p:cTn>
                        </p:par>
                      </p:childTnLst>
                    </p:cTn>
                  </p:par>
                  <p:par>
                    <p:cTn id="317" fill="hold">
                      <p:stCondLst>
                        <p:cond delay="indefinite"/>
                      </p:stCondLst>
                      <p:childTnLst>
                        <p:par>
                          <p:cTn id="318" fill="hold">
                            <p:stCondLst>
                              <p:cond delay="0"/>
                            </p:stCondLst>
                            <p:childTnLst>
                              <p:par>
                                <p:cTn id="319" presetID="22" presetClass="entr" presetSubtype="8" fill="hold" grpId="0" nodeType="clickEffect">
                                  <p:stCondLst>
                                    <p:cond delay="0"/>
                                  </p:stCondLst>
                                  <p:childTnLst>
                                    <p:set>
                                      <p:cBhvr>
                                        <p:cTn id="320" dur="1" fill="hold">
                                          <p:stCondLst>
                                            <p:cond delay="0"/>
                                          </p:stCondLst>
                                        </p:cTn>
                                        <p:tgtEl>
                                          <p:spTgt spid="626724"/>
                                        </p:tgtEl>
                                        <p:attrNameLst>
                                          <p:attrName>style.visibility</p:attrName>
                                        </p:attrNameLst>
                                      </p:cBhvr>
                                      <p:to>
                                        <p:strVal val="visible"/>
                                      </p:to>
                                    </p:set>
                                    <p:animEffect transition="in" filter="wipe(left)">
                                      <p:cBhvr>
                                        <p:cTn id="321" dur="500"/>
                                        <p:tgtEl>
                                          <p:spTgt spid="626724"/>
                                        </p:tgtEl>
                                      </p:cBhvr>
                                    </p:animEffect>
                                  </p:childTnLst>
                                </p:cTn>
                              </p:par>
                            </p:childTnLst>
                          </p:cTn>
                        </p:par>
                      </p:childTnLst>
                    </p:cTn>
                  </p:par>
                  <p:par>
                    <p:cTn id="322" fill="hold">
                      <p:stCondLst>
                        <p:cond delay="indefinite"/>
                      </p:stCondLst>
                      <p:childTnLst>
                        <p:par>
                          <p:cTn id="323" fill="hold">
                            <p:stCondLst>
                              <p:cond delay="0"/>
                            </p:stCondLst>
                            <p:childTnLst>
                              <p:par>
                                <p:cTn id="324" presetID="47" presetClass="entr" presetSubtype="0" fill="hold" grpId="0" nodeType="clickEffect">
                                  <p:stCondLst>
                                    <p:cond delay="0"/>
                                  </p:stCondLst>
                                  <p:childTnLst>
                                    <p:set>
                                      <p:cBhvr>
                                        <p:cTn id="325" dur="1" fill="hold">
                                          <p:stCondLst>
                                            <p:cond delay="0"/>
                                          </p:stCondLst>
                                        </p:cTn>
                                        <p:tgtEl>
                                          <p:spTgt spid="626739"/>
                                        </p:tgtEl>
                                        <p:attrNameLst>
                                          <p:attrName>style.visibility</p:attrName>
                                        </p:attrNameLst>
                                      </p:cBhvr>
                                      <p:to>
                                        <p:strVal val="visible"/>
                                      </p:to>
                                    </p:set>
                                    <p:animEffect transition="in" filter="fade">
                                      <p:cBhvr>
                                        <p:cTn id="326" dur="1000"/>
                                        <p:tgtEl>
                                          <p:spTgt spid="626739"/>
                                        </p:tgtEl>
                                      </p:cBhvr>
                                    </p:animEffect>
                                    <p:anim calcmode="lin" valueType="num">
                                      <p:cBhvr>
                                        <p:cTn id="327" dur="1000" fill="hold"/>
                                        <p:tgtEl>
                                          <p:spTgt spid="626739"/>
                                        </p:tgtEl>
                                        <p:attrNameLst>
                                          <p:attrName>ppt_x</p:attrName>
                                        </p:attrNameLst>
                                      </p:cBhvr>
                                      <p:tavLst>
                                        <p:tav tm="0">
                                          <p:val>
                                            <p:strVal val="#ppt_x"/>
                                          </p:val>
                                        </p:tav>
                                        <p:tav tm="100000">
                                          <p:val>
                                            <p:strVal val="#ppt_x"/>
                                          </p:val>
                                        </p:tav>
                                      </p:tavLst>
                                    </p:anim>
                                    <p:anim calcmode="lin" valueType="num">
                                      <p:cBhvr>
                                        <p:cTn id="328" dur="1000" fill="hold"/>
                                        <p:tgtEl>
                                          <p:spTgt spid="626739"/>
                                        </p:tgtEl>
                                        <p:attrNameLst>
                                          <p:attrName>ppt_y</p:attrName>
                                        </p:attrNameLst>
                                      </p:cBhvr>
                                      <p:tavLst>
                                        <p:tav tm="0">
                                          <p:val>
                                            <p:strVal val="#ppt_y-.1"/>
                                          </p:val>
                                        </p:tav>
                                        <p:tav tm="100000">
                                          <p:val>
                                            <p:strVal val="#ppt_y"/>
                                          </p:val>
                                        </p:tav>
                                      </p:tavLst>
                                    </p:anim>
                                  </p:childTnLst>
                                </p:cTn>
                              </p:par>
                            </p:childTnLst>
                          </p:cTn>
                        </p:par>
                      </p:childTnLst>
                    </p:cTn>
                  </p:par>
                  <p:par>
                    <p:cTn id="329" fill="hold">
                      <p:stCondLst>
                        <p:cond delay="indefinite"/>
                      </p:stCondLst>
                      <p:childTnLst>
                        <p:par>
                          <p:cTn id="330" fill="hold">
                            <p:stCondLst>
                              <p:cond delay="0"/>
                            </p:stCondLst>
                            <p:childTnLst>
                              <p:par>
                                <p:cTn id="331" presetID="22" presetClass="entr" presetSubtype="4" fill="hold" grpId="0" nodeType="clickEffect">
                                  <p:stCondLst>
                                    <p:cond delay="0"/>
                                  </p:stCondLst>
                                  <p:childTnLst>
                                    <p:set>
                                      <p:cBhvr>
                                        <p:cTn id="332" dur="1" fill="hold">
                                          <p:stCondLst>
                                            <p:cond delay="0"/>
                                          </p:stCondLst>
                                        </p:cTn>
                                        <p:tgtEl>
                                          <p:spTgt spid="626771"/>
                                        </p:tgtEl>
                                        <p:attrNameLst>
                                          <p:attrName>style.visibility</p:attrName>
                                        </p:attrNameLst>
                                      </p:cBhvr>
                                      <p:to>
                                        <p:strVal val="visible"/>
                                      </p:to>
                                    </p:set>
                                    <p:animEffect transition="in" filter="wipe(down)">
                                      <p:cBhvr>
                                        <p:cTn id="333" dur="500"/>
                                        <p:tgtEl>
                                          <p:spTgt spid="626771"/>
                                        </p:tgtEl>
                                      </p:cBhvr>
                                    </p:animEffect>
                                  </p:childTnLst>
                                </p:cTn>
                              </p:par>
                            </p:childTnLst>
                          </p:cTn>
                        </p:par>
                      </p:childTnLst>
                    </p:cTn>
                  </p:par>
                  <p:par>
                    <p:cTn id="334" fill="hold">
                      <p:stCondLst>
                        <p:cond delay="indefinite"/>
                      </p:stCondLst>
                      <p:childTnLst>
                        <p:par>
                          <p:cTn id="335" fill="hold">
                            <p:stCondLst>
                              <p:cond delay="0"/>
                            </p:stCondLst>
                            <p:childTnLst>
                              <p:par>
                                <p:cTn id="336" presetID="3" presetClass="entr" presetSubtype="10" fill="hold" grpId="0" nodeType="clickEffect">
                                  <p:stCondLst>
                                    <p:cond delay="0"/>
                                  </p:stCondLst>
                                  <p:childTnLst>
                                    <p:set>
                                      <p:cBhvr>
                                        <p:cTn id="337" dur="1" fill="hold">
                                          <p:stCondLst>
                                            <p:cond delay="0"/>
                                          </p:stCondLst>
                                        </p:cTn>
                                        <p:tgtEl>
                                          <p:spTgt spid="626740"/>
                                        </p:tgtEl>
                                        <p:attrNameLst>
                                          <p:attrName>style.visibility</p:attrName>
                                        </p:attrNameLst>
                                      </p:cBhvr>
                                      <p:to>
                                        <p:strVal val="visible"/>
                                      </p:to>
                                    </p:set>
                                    <p:animEffect transition="in" filter="blinds(horizontal)">
                                      <p:cBhvr>
                                        <p:cTn id="338" dur="500"/>
                                        <p:tgtEl>
                                          <p:spTgt spid="626740"/>
                                        </p:tgtEl>
                                      </p:cBhvr>
                                    </p:animEffect>
                                  </p:childTnLst>
                                </p:cTn>
                              </p:par>
                            </p:childTnLst>
                          </p:cTn>
                        </p:par>
                      </p:childTnLst>
                    </p:cTn>
                  </p:par>
                  <p:par>
                    <p:cTn id="339" fill="hold">
                      <p:stCondLst>
                        <p:cond delay="indefinite"/>
                      </p:stCondLst>
                      <p:childTnLst>
                        <p:par>
                          <p:cTn id="340" fill="hold">
                            <p:stCondLst>
                              <p:cond delay="0"/>
                            </p:stCondLst>
                            <p:childTnLst>
                              <p:par>
                                <p:cTn id="341" presetID="22" presetClass="entr" presetSubtype="8" fill="hold" grpId="0" nodeType="clickEffect">
                                  <p:stCondLst>
                                    <p:cond delay="0"/>
                                  </p:stCondLst>
                                  <p:childTnLst>
                                    <p:set>
                                      <p:cBhvr>
                                        <p:cTn id="342" dur="1" fill="hold">
                                          <p:stCondLst>
                                            <p:cond delay="0"/>
                                          </p:stCondLst>
                                        </p:cTn>
                                        <p:tgtEl>
                                          <p:spTgt spid="626725"/>
                                        </p:tgtEl>
                                        <p:attrNameLst>
                                          <p:attrName>style.visibility</p:attrName>
                                        </p:attrNameLst>
                                      </p:cBhvr>
                                      <p:to>
                                        <p:strVal val="visible"/>
                                      </p:to>
                                    </p:set>
                                    <p:animEffect transition="in" filter="wipe(left)">
                                      <p:cBhvr>
                                        <p:cTn id="343" dur="500"/>
                                        <p:tgtEl>
                                          <p:spTgt spid="626725"/>
                                        </p:tgtEl>
                                      </p:cBhvr>
                                    </p:animEffect>
                                  </p:childTnLst>
                                </p:cTn>
                              </p:par>
                            </p:childTnLst>
                          </p:cTn>
                        </p:par>
                      </p:childTnLst>
                    </p:cTn>
                  </p:par>
                  <p:par>
                    <p:cTn id="344" fill="hold">
                      <p:stCondLst>
                        <p:cond delay="indefinite"/>
                      </p:stCondLst>
                      <p:childTnLst>
                        <p:par>
                          <p:cTn id="345" fill="hold">
                            <p:stCondLst>
                              <p:cond delay="0"/>
                            </p:stCondLst>
                            <p:childTnLst>
                              <p:par>
                                <p:cTn id="346" presetID="3" presetClass="entr" presetSubtype="10" fill="hold" grpId="0" nodeType="clickEffect">
                                  <p:stCondLst>
                                    <p:cond delay="0"/>
                                  </p:stCondLst>
                                  <p:childTnLst>
                                    <p:set>
                                      <p:cBhvr>
                                        <p:cTn id="347" dur="1" fill="hold">
                                          <p:stCondLst>
                                            <p:cond delay="0"/>
                                          </p:stCondLst>
                                        </p:cTn>
                                        <p:tgtEl>
                                          <p:spTgt spid="626741"/>
                                        </p:tgtEl>
                                        <p:attrNameLst>
                                          <p:attrName>style.visibility</p:attrName>
                                        </p:attrNameLst>
                                      </p:cBhvr>
                                      <p:to>
                                        <p:strVal val="visible"/>
                                      </p:to>
                                    </p:set>
                                    <p:animEffect transition="in" filter="blinds(horizontal)">
                                      <p:cBhvr>
                                        <p:cTn id="348" dur="500"/>
                                        <p:tgtEl>
                                          <p:spTgt spid="626741"/>
                                        </p:tgtEl>
                                      </p:cBhvr>
                                    </p:animEffect>
                                  </p:childTnLst>
                                </p:cTn>
                              </p:par>
                            </p:childTnLst>
                          </p:cTn>
                        </p:par>
                      </p:childTnLst>
                    </p:cTn>
                  </p:par>
                  <p:par>
                    <p:cTn id="349" fill="hold">
                      <p:stCondLst>
                        <p:cond delay="indefinite"/>
                      </p:stCondLst>
                      <p:childTnLst>
                        <p:par>
                          <p:cTn id="350" fill="hold">
                            <p:stCondLst>
                              <p:cond delay="0"/>
                            </p:stCondLst>
                            <p:childTnLst>
                              <p:par>
                                <p:cTn id="351" presetID="9" presetClass="emph" presetSubtype="0" grpId="1" nodeType="clickEffect">
                                  <p:stCondLst>
                                    <p:cond delay="0"/>
                                  </p:stCondLst>
                                  <p:childTnLst>
                                    <p:set>
                                      <p:cBhvr rctx="PPT">
                                        <p:cTn id="352" dur="indefinite"/>
                                        <p:tgtEl>
                                          <p:spTgt spid="626740"/>
                                        </p:tgtEl>
                                        <p:attrNameLst>
                                          <p:attrName>style.opacity</p:attrName>
                                        </p:attrNameLst>
                                      </p:cBhvr>
                                      <p:to>
                                        <p:strVal val="0.5"/>
                                      </p:to>
                                    </p:set>
                                    <p:animEffect filter="image" prLst="opacity: 0.5">
                                      <p:cBhvr rctx="IE">
                                        <p:cTn id="353" dur="indefinite"/>
                                        <p:tgtEl>
                                          <p:spTgt spid="626740"/>
                                        </p:tgtEl>
                                      </p:cBhvr>
                                    </p:animEffect>
                                  </p:childTnLst>
                                </p:cTn>
                              </p:par>
                              <p:par>
                                <p:cTn id="354" presetID="9" presetClass="emph" presetSubtype="0" grpId="1" nodeType="withEffect">
                                  <p:stCondLst>
                                    <p:cond delay="0"/>
                                  </p:stCondLst>
                                  <p:childTnLst>
                                    <p:set>
                                      <p:cBhvr rctx="PPT">
                                        <p:cTn id="355" dur="indefinite"/>
                                        <p:tgtEl>
                                          <p:spTgt spid="626725"/>
                                        </p:tgtEl>
                                        <p:attrNameLst>
                                          <p:attrName>style.opacity</p:attrName>
                                        </p:attrNameLst>
                                      </p:cBhvr>
                                      <p:to>
                                        <p:strVal val="0.5"/>
                                      </p:to>
                                    </p:set>
                                    <p:animEffect filter="image" prLst="opacity: 0.5">
                                      <p:cBhvr rctx="IE">
                                        <p:cTn id="356" dur="indefinite"/>
                                        <p:tgtEl>
                                          <p:spTgt spid="626725"/>
                                        </p:tgtEl>
                                      </p:cBhvr>
                                    </p:animEffect>
                                  </p:childTnLst>
                                </p:cTn>
                              </p:par>
                              <p:par>
                                <p:cTn id="357" presetID="9" presetClass="emph" presetSubtype="0" grpId="1" nodeType="withEffect">
                                  <p:stCondLst>
                                    <p:cond delay="0"/>
                                  </p:stCondLst>
                                  <p:childTnLst>
                                    <p:set>
                                      <p:cBhvr rctx="PPT">
                                        <p:cTn id="358" dur="indefinite"/>
                                        <p:tgtEl>
                                          <p:spTgt spid="626741"/>
                                        </p:tgtEl>
                                        <p:attrNameLst>
                                          <p:attrName>style.opacity</p:attrName>
                                        </p:attrNameLst>
                                      </p:cBhvr>
                                      <p:to>
                                        <p:strVal val="0.5"/>
                                      </p:to>
                                    </p:set>
                                    <p:animEffect filter="image" prLst="opacity: 0.5">
                                      <p:cBhvr rctx="IE">
                                        <p:cTn id="359" dur="indefinite"/>
                                        <p:tgtEl>
                                          <p:spTgt spid="626741"/>
                                        </p:tgtEl>
                                      </p:cBhvr>
                                    </p:animEffect>
                                  </p:childTnLst>
                                </p:cTn>
                              </p:par>
                            </p:childTnLst>
                          </p:cTn>
                        </p:par>
                      </p:childTnLst>
                    </p:cTn>
                  </p:par>
                  <p:par>
                    <p:cTn id="360" fill="hold">
                      <p:stCondLst>
                        <p:cond delay="indefinite"/>
                      </p:stCondLst>
                      <p:childTnLst>
                        <p:par>
                          <p:cTn id="361" fill="hold">
                            <p:stCondLst>
                              <p:cond delay="0"/>
                            </p:stCondLst>
                            <p:childTnLst>
                              <p:par>
                                <p:cTn id="362" presetID="9" presetClass="emph" presetSubtype="0" grpId="1" nodeType="clickEffect">
                                  <p:stCondLst>
                                    <p:cond delay="0"/>
                                  </p:stCondLst>
                                  <p:childTnLst>
                                    <p:set>
                                      <p:cBhvr rctx="PPT">
                                        <p:cTn id="363" dur="indefinite"/>
                                        <p:tgtEl>
                                          <p:spTgt spid="626737"/>
                                        </p:tgtEl>
                                        <p:attrNameLst>
                                          <p:attrName>style.opacity</p:attrName>
                                        </p:attrNameLst>
                                      </p:cBhvr>
                                      <p:to>
                                        <p:strVal val="0.5"/>
                                      </p:to>
                                    </p:set>
                                    <p:animEffect filter="image" prLst="opacity: 0.5">
                                      <p:cBhvr rctx="IE">
                                        <p:cTn id="364" dur="indefinite"/>
                                        <p:tgtEl>
                                          <p:spTgt spid="626737"/>
                                        </p:tgtEl>
                                      </p:cBhvr>
                                    </p:animEffect>
                                  </p:childTnLst>
                                </p:cTn>
                              </p:par>
                              <p:par>
                                <p:cTn id="365" presetID="9" presetClass="emph" presetSubtype="0" grpId="1" nodeType="withEffect">
                                  <p:stCondLst>
                                    <p:cond delay="0"/>
                                  </p:stCondLst>
                                  <p:childTnLst>
                                    <p:set>
                                      <p:cBhvr rctx="PPT">
                                        <p:cTn id="366" dur="indefinite"/>
                                        <p:tgtEl>
                                          <p:spTgt spid="626717"/>
                                        </p:tgtEl>
                                        <p:attrNameLst>
                                          <p:attrName>style.opacity</p:attrName>
                                        </p:attrNameLst>
                                      </p:cBhvr>
                                      <p:to>
                                        <p:strVal val="0.5"/>
                                      </p:to>
                                    </p:set>
                                    <p:animEffect filter="image" prLst="opacity: 0.5">
                                      <p:cBhvr rctx="IE">
                                        <p:cTn id="367" dur="indefinite"/>
                                        <p:tgtEl>
                                          <p:spTgt spid="626717"/>
                                        </p:tgtEl>
                                      </p:cBhvr>
                                    </p:animEffect>
                                  </p:childTnLst>
                                </p:cTn>
                              </p:par>
                              <p:par>
                                <p:cTn id="368" presetID="9" presetClass="emph" presetSubtype="0" grpId="1" nodeType="withEffect">
                                  <p:stCondLst>
                                    <p:cond delay="0"/>
                                  </p:stCondLst>
                                  <p:childTnLst>
                                    <p:set>
                                      <p:cBhvr rctx="PPT">
                                        <p:cTn id="369" dur="indefinite"/>
                                        <p:tgtEl>
                                          <p:spTgt spid="626738"/>
                                        </p:tgtEl>
                                        <p:attrNameLst>
                                          <p:attrName>style.opacity</p:attrName>
                                        </p:attrNameLst>
                                      </p:cBhvr>
                                      <p:to>
                                        <p:strVal val="0.5"/>
                                      </p:to>
                                    </p:set>
                                    <p:animEffect filter="image" prLst="opacity: 0.5">
                                      <p:cBhvr rctx="IE">
                                        <p:cTn id="370" dur="indefinite"/>
                                        <p:tgtEl>
                                          <p:spTgt spid="626738"/>
                                        </p:tgtEl>
                                      </p:cBhvr>
                                    </p:animEffect>
                                  </p:childTnLst>
                                </p:cTn>
                              </p:par>
                              <p:par>
                                <p:cTn id="371" presetID="9" presetClass="emph" presetSubtype="0" grpId="1" nodeType="withEffect">
                                  <p:stCondLst>
                                    <p:cond delay="0"/>
                                  </p:stCondLst>
                                  <p:childTnLst>
                                    <p:set>
                                      <p:cBhvr rctx="PPT">
                                        <p:cTn id="372" dur="indefinite"/>
                                        <p:tgtEl>
                                          <p:spTgt spid="626724"/>
                                        </p:tgtEl>
                                        <p:attrNameLst>
                                          <p:attrName>style.opacity</p:attrName>
                                        </p:attrNameLst>
                                      </p:cBhvr>
                                      <p:to>
                                        <p:strVal val="0.5"/>
                                      </p:to>
                                    </p:set>
                                    <p:animEffect filter="image" prLst="opacity: 0.5">
                                      <p:cBhvr rctx="IE">
                                        <p:cTn id="373" dur="indefinite"/>
                                        <p:tgtEl>
                                          <p:spTgt spid="626724"/>
                                        </p:tgtEl>
                                      </p:cBhvr>
                                    </p:animEffect>
                                  </p:childTnLst>
                                </p:cTn>
                              </p:par>
                              <p:par>
                                <p:cTn id="374" presetID="9" presetClass="emph" presetSubtype="0" grpId="1" nodeType="withEffect">
                                  <p:stCondLst>
                                    <p:cond delay="0"/>
                                  </p:stCondLst>
                                  <p:childTnLst>
                                    <p:set>
                                      <p:cBhvr rctx="PPT">
                                        <p:cTn id="375" dur="indefinite"/>
                                        <p:tgtEl>
                                          <p:spTgt spid="626739"/>
                                        </p:tgtEl>
                                        <p:attrNameLst>
                                          <p:attrName>style.opacity</p:attrName>
                                        </p:attrNameLst>
                                      </p:cBhvr>
                                      <p:to>
                                        <p:strVal val="0.5"/>
                                      </p:to>
                                    </p:set>
                                    <p:animEffect filter="image" prLst="opacity: 0.5">
                                      <p:cBhvr rctx="IE">
                                        <p:cTn id="376" dur="indefinite"/>
                                        <p:tgtEl>
                                          <p:spTgt spid="626739"/>
                                        </p:tgtEl>
                                      </p:cBhvr>
                                    </p:animEffect>
                                  </p:childTnLst>
                                </p:cTn>
                              </p:par>
                            </p:childTnLst>
                          </p:cTn>
                        </p:par>
                      </p:childTnLst>
                    </p:cTn>
                  </p:par>
                  <p:par>
                    <p:cTn id="377" fill="hold">
                      <p:stCondLst>
                        <p:cond delay="indefinite"/>
                      </p:stCondLst>
                      <p:childTnLst>
                        <p:par>
                          <p:cTn id="378" fill="hold">
                            <p:stCondLst>
                              <p:cond delay="0"/>
                            </p:stCondLst>
                            <p:childTnLst>
                              <p:par>
                                <p:cTn id="379" presetID="22" presetClass="entr" presetSubtype="4" fill="hold" grpId="0" nodeType="clickEffect">
                                  <p:stCondLst>
                                    <p:cond delay="0"/>
                                  </p:stCondLst>
                                  <p:childTnLst>
                                    <p:set>
                                      <p:cBhvr>
                                        <p:cTn id="380" dur="1" fill="hold">
                                          <p:stCondLst>
                                            <p:cond delay="0"/>
                                          </p:stCondLst>
                                        </p:cTn>
                                        <p:tgtEl>
                                          <p:spTgt spid="626772"/>
                                        </p:tgtEl>
                                        <p:attrNameLst>
                                          <p:attrName>style.visibility</p:attrName>
                                        </p:attrNameLst>
                                      </p:cBhvr>
                                      <p:to>
                                        <p:strVal val="visible"/>
                                      </p:to>
                                    </p:set>
                                    <p:animEffect transition="in" filter="wipe(down)">
                                      <p:cBhvr>
                                        <p:cTn id="381" dur="500"/>
                                        <p:tgtEl>
                                          <p:spTgt spid="626772"/>
                                        </p:tgtEl>
                                      </p:cBhvr>
                                    </p:animEffect>
                                  </p:childTnLst>
                                </p:cTn>
                              </p:par>
                            </p:childTnLst>
                          </p:cTn>
                        </p:par>
                      </p:childTnLst>
                    </p:cTn>
                  </p:par>
                  <p:par>
                    <p:cTn id="382" fill="hold">
                      <p:stCondLst>
                        <p:cond delay="indefinite"/>
                      </p:stCondLst>
                      <p:childTnLst>
                        <p:par>
                          <p:cTn id="383" fill="hold">
                            <p:stCondLst>
                              <p:cond delay="0"/>
                            </p:stCondLst>
                            <p:childTnLst>
                              <p:par>
                                <p:cTn id="384" presetID="26" presetClass="entr" presetSubtype="0" fill="hold" grpId="0" nodeType="clickEffect">
                                  <p:stCondLst>
                                    <p:cond delay="0"/>
                                  </p:stCondLst>
                                  <p:childTnLst>
                                    <p:set>
                                      <p:cBhvr>
                                        <p:cTn id="385" dur="1" fill="hold">
                                          <p:stCondLst>
                                            <p:cond delay="0"/>
                                          </p:stCondLst>
                                        </p:cTn>
                                        <p:tgtEl>
                                          <p:spTgt spid="626755"/>
                                        </p:tgtEl>
                                        <p:attrNameLst>
                                          <p:attrName>style.visibility</p:attrName>
                                        </p:attrNameLst>
                                      </p:cBhvr>
                                      <p:to>
                                        <p:strVal val="visible"/>
                                      </p:to>
                                    </p:set>
                                    <p:animEffect transition="in" filter="wipe(down)">
                                      <p:cBhvr>
                                        <p:cTn id="386" dur="580">
                                          <p:stCondLst>
                                            <p:cond delay="0"/>
                                          </p:stCondLst>
                                        </p:cTn>
                                        <p:tgtEl>
                                          <p:spTgt spid="626755"/>
                                        </p:tgtEl>
                                      </p:cBhvr>
                                    </p:animEffect>
                                    <p:anim calcmode="lin" valueType="num">
                                      <p:cBhvr>
                                        <p:cTn id="387" dur="1822" tmFilter="0,0; 0.14,0.36; 0.43,0.73; 0.71,0.91; 1.0,1.0">
                                          <p:stCondLst>
                                            <p:cond delay="0"/>
                                          </p:stCondLst>
                                        </p:cTn>
                                        <p:tgtEl>
                                          <p:spTgt spid="626755"/>
                                        </p:tgtEl>
                                        <p:attrNameLst>
                                          <p:attrName>ppt_x</p:attrName>
                                        </p:attrNameLst>
                                      </p:cBhvr>
                                      <p:tavLst>
                                        <p:tav tm="0">
                                          <p:val>
                                            <p:strVal val="#ppt_x-0.25"/>
                                          </p:val>
                                        </p:tav>
                                        <p:tav tm="100000">
                                          <p:val>
                                            <p:strVal val="#ppt_x"/>
                                          </p:val>
                                        </p:tav>
                                      </p:tavLst>
                                    </p:anim>
                                    <p:anim calcmode="lin" valueType="num">
                                      <p:cBhvr>
                                        <p:cTn id="388" dur="664" tmFilter="0.0,0.0; 0.25,0.07; 0.50,0.2; 0.75,0.467; 1.0,1.0">
                                          <p:stCondLst>
                                            <p:cond delay="0"/>
                                          </p:stCondLst>
                                        </p:cTn>
                                        <p:tgtEl>
                                          <p:spTgt spid="626755"/>
                                        </p:tgtEl>
                                        <p:attrNameLst>
                                          <p:attrName>ppt_y</p:attrName>
                                        </p:attrNameLst>
                                      </p:cBhvr>
                                      <p:tavLst>
                                        <p:tav tm="0" fmla="#ppt_y-sin(pi*$)/3">
                                          <p:val>
                                            <p:fltVal val="0.5"/>
                                          </p:val>
                                        </p:tav>
                                        <p:tav tm="100000">
                                          <p:val>
                                            <p:fltVal val="1"/>
                                          </p:val>
                                        </p:tav>
                                      </p:tavLst>
                                    </p:anim>
                                    <p:anim calcmode="lin" valueType="num">
                                      <p:cBhvr>
                                        <p:cTn id="389" dur="664" tmFilter="0, 0; 0.125,0.2665; 0.25,0.4; 0.375,0.465; 0.5,0.5;  0.625,0.535; 0.75,0.6; 0.875,0.7335; 1,1">
                                          <p:stCondLst>
                                            <p:cond delay="664"/>
                                          </p:stCondLst>
                                        </p:cTn>
                                        <p:tgtEl>
                                          <p:spTgt spid="626755"/>
                                        </p:tgtEl>
                                        <p:attrNameLst>
                                          <p:attrName>ppt_y</p:attrName>
                                        </p:attrNameLst>
                                      </p:cBhvr>
                                      <p:tavLst>
                                        <p:tav tm="0" fmla="#ppt_y-sin(pi*$)/9">
                                          <p:val>
                                            <p:fltVal val="0"/>
                                          </p:val>
                                        </p:tav>
                                        <p:tav tm="100000">
                                          <p:val>
                                            <p:fltVal val="1"/>
                                          </p:val>
                                        </p:tav>
                                      </p:tavLst>
                                    </p:anim>
                                    <p:anim calcmode="lin" valueType="num">
                                      <p:cBhvr>
                                        <p:cTn id="390" dur="332" tmFilter="0, 0; 0.125,0.2665; 0.25,0.4; 0.375,0.465; 0.5,0.5;  0.625,0.535; 0.75,0.6; 0.875,0.7335; 1,1">
                                          <p:stCondLst>
                                            <p:cond delay="1324"/>
                                          </p:stCondLst>
                                        </p:cTn>
                                        <p:tgtEl>
                                          <p:spTgt spid="626755"/>
                                        </p:tgtEl>
                                        <p:attrNameLst>
                                          <p:attrName>ppt_y</p:attrName>
                                        </p:attrNameLst>
                                      </p:cBhvr>
                                      <p:tavLst>
                                        <p:tav tm="0" fmla="#ppt_y-sin(pi*$)/27">
                                          <p:val>
                                            <p:fltVal val="0"/>
                                          </p:val>
                                        </p:tav>
                                        <p:tav tm="100000">
                                          <p:val>
                                            <p:fltVal val="1"/>
                                          </p:val>
                                        </p:tav>
                                      </p:tavLst>
                                    </p:anim>
                                    <p:anim calcmode="lin" valueType="num">
                                      <p:cBhvr>
                                        <p:cTn id="391" dur="164" tmFilter="0, 0; 0.125,0.2665; 0.25,0.4; 0.375,0.465; 0.5,0.5;  0.625,0.535; 0.75,0.6; 0.875,0.7335; 1,1">
                                          <p:stCondLst>
                                            <p:cond delay="1656"/>
                                          </p:stCondLst>
                                        </p:cTn>
                                        <p:tgtEl>
                                          <p:spTgt spid="626755"/>
                                        </p:tgtEl>
                                        <p:attrNameLst>
                                          <p:attrName>ppt_y</p:attrName>
                                        </p:attrNameLst>
                                      </p:cBhvr>
                                      <p:tavLst>
                                        <p:tav tm="0" fmla="#ppt_y-sin(pi*$)/81">
                                          <p:val>
                                            <p:fltVal val="0"/>
                                          </p:val>
                                        </p:tav>
                                        <p:tav tm="100000">
                                          <p:val>
                                            <p:fltVal val="1"/>
                                          </p:val>
                                        </p:tav>
                                      </p:tavLst>
                                    </p:anim>
                                    <p:animScale>
                                      <p:cBhvr>
                                        <p:cTn id="392" dur="26">
                                          <p:stCondLst>
                                            <p:cond delay="650"/>
                                          </p:stCondLst>
                                        </p:cTn>
                                        <p:tgtEl>
                                          <p:spTgt spid="626755"/>
                                        </p:tgtEl>
                                      </p:cBhvr>
                                      <p:to x="100000" y="60000"/>
                                    </p:animScale>
                                    <p:animScale>
                                      <p:cBhvr>
                                        <p:cTn id="393" dur="166" decel="50000">
                                          <p:stCondLst>
                                            <p:cond delay="676"/>
                                          </p:stCondLst>
                                        </p:cTn>
                                        <p:tgtEl>
                                          <p:spTgt spid="626755"/>
                                        </p:tgtEl>
                                      </p:cBhvr>
                                      <p:to x="100000" y="100000"/>
                                    </p:animScale>
                                    <p:animScale>
                                      <p:cBhvr>
                                        <p:cTn id="394" dur="26">
                                          <p:stCondLst>
                                            <p:cond delay="1312"/>
                                          </p:stCondLst>
                                        </p:cTn>
                                        <p:tgtEl>
                                          <p:spTgt spid="626755"/>
                                        </p:tgtEl>
                                      </p:cBhvr>
                                      <p:to x="100000" y="80000"/>
                                    </p:animScale>
                                    <p:animScale>
                                      <p:cBhvr>
                                        <p:cTn id="395" dur="166" decel="50000">
                                          <p:stCondLst>
                                            <p:cond delay="1338"/>
                                          </p:stCondLst>
                                        </p:cTn>
                                        <p:tgtEl>
                                          <p:spTgt spid="626755"/>
                                        </p:tgtEl>
                                      </p:cBhvr>
                                      <p:to x="100000" y="100000"/>
                                    </p:animScale>
                                    <p:animScale>
                                      <p:cBhvr>
                                        <p:cTn id="396" dur="26">
                                          <p:stCondLst>
                                            <p:cond delay="1642"/>
                                          </p:stCondLst>
                                        </p:cTn>
                                        <p:tgtEl>
                                          <p:spTgt spid="626755"/>
                                        </p:tgtEl>
                                      </p:cBhvr>
                                      <p:to x="100000" y="90000"/>
                                    </p:animScale>
                                    <p:animScale>
                                      <p:cBhvr>
                                        <p:cTn id="397" dur="166" decel="50000">
                                          <p:stCondLst>
                                            <p:cond delay="1668"/>
                                          </p:stCondLst>
                                        </p:cTn>
                                        <p:tgtEl>
                                          <p:spTgt spid="626755"/>
                                        </p:tgtEl>
                                      </p:cBhvr>
                                      <p:to x="100000" y="100000"/>
                                    </p:animScale>
                                    <p:animScale>
                                      <p:cBhvr>
                                        <p:cTn id="398" dur="26">
                                          <p:stCondLst>
                                            <p:cond delay="1808"/>
                                          </p:stCondLst>
                                        </p:cTn>
                                        <p:tgtEl>
                                          <p:spTgt spid="626755"/>
                                        </p:tgtEl>
                                      </p:cBhvr>
                                      <p:to x="100000" y="95000"/>
                                    </p:animScale>
                                    <p:animScale>
                                      <p:cBhvr>
                                        <p:cTn id="399" dur="166" decel="50000">
                                          <p:stCondLst>
                                            <p:cond delay="1834"/>
                                          </p:stCondLst>
                                        </p:cTn>
                                        <p:tgtEl>
                                          <p:spTgt spid="626755"/>
                                        </p:tgtEl>
                                      </p:cBhvr>
                                      <p:to x="100000" y="100000"/>
                                    </p:animScale>
                                  </p:childTnLst>
                                </p:cTn>
                              </p:par>
                            </p:childTnLst>
                          </p:cTn>
                        </p:par>
                      </p:childTnLst>
                    </p:cTn>
                  </p:par>
                  <p:par>
                    <p:cTn id="400" fill="hold">
                      <p:stCondLst>
                        <p:cond delay="indefinite"/>
                      </p:stCondLst>
                      <p:childTnLst>
                        <p:par>
                          <p:cTn id="401" fill="hold">
                            <p:stCondLst>
                              <p:cond delay="0"/>
                            </p:stCondLst>
                            <p:childTnLst>
                              <p:par>
                                <p:cTn id="402" presetID="55" presetClass="entr" presetSubtype="0" fill="hold" grpId="0" nodeType="clickEffect">
                                  <p:stCondLst>
                                    <p:cond delay="0"/>
                                  </p:stCondLst>
                                  <p:childTnLst>
                                    <p:set>
                                      <p:cBhvr>
                                        <p:cTn id="403" dur="1" fill="hold">
                                          <p:stCondLst>
                                            <p:cond delay="0"/>
                                          </p:stCondLst>
                                        </p:cTn>
                                        <p:tgtEl>
                                          <p:spTgt spid="626749"/>
                                        </p:tgtEl>
                                        <p:attrNameLst>
                                          <p:attrName>style.visibility</p:attrName>
                                        </p:attrNameLst>
                                      </p:cBhvr>
                                      <p:to>
                                        <p:strVal val="visible"/>
                                      </p:to>
                                    </p:set>
                                    <p:anim calcmode="lin" valueType="num">
                                      <p:cBhvr>
                                        <p:cTn id="404" dur="1000" fill="hold"/>
                                        <p:tgtEl>
                                          <p:spTgt spid="626749"/>
                                        </p:tgtEl>
                                        <p:attrNameLst>
                                          <p:attrName>ppt_w</p:attrName>
                                        </p:attrNameLst>
                                      </p:cBhvr>
                                      <p:tavLst>
                                        <p:tav tm="0">
                                          <p:val>
                                            <p:strVal val="#ppt_w*0.70"/>
                                          </p:val>
                                        </p:tav>
                                        <p:tav tm="100000">
                                          <p:val>
                                            <p:strVal val="#ppt_w"/>
                                          </p:val>
                                        </p:tav>
                                      </p:tavLst>
                                    </p:anim>
                                    <p:anim calcmode="lin" valueType="num">
                                      <p:cBhvr>
                                        <p:cTn id="405" dur="1000" fill="hold"/>
                                        <p:tgtEl>
                                          <p:spTgt spid="626749"/>
                                        </p:tgtEl>
                                        <p:attrNameLst>
                                          <p:attrName>ppt_h</p:attrName>
                                        </p:attrNameLst>
                                      </p:cBhvr>
                                      <p:tavLst>
                                        <p:tav tm="0">
                                          <p:val>
                                            <p:strVal val="#ppt_h"/>
                                          </p:val>
                                        </p:tav>
                                        <p:tav tm="100000">
                                          <p:val>
                                            <p:strVal val="#ppt_h"/>
                                          </p:val>
                                        </p:tav>
                                      </p:tavLst>
                                    </p:anim>
                                    <p:animEffect transition="in" filter="fade">
                                      <p:cBhvr>
                                        <p:cTn id="406" dur="1000"/>
                                        <p:tgtEl>
                                          <p:spTgt spid="626749"/>
                                        </p:tgtEl>
                                      </p:cBhvr>
                                    </p:animEffect>
                                  </p:childTnLst>
                                </p:cTn>
                              </p:par>
                            </p:childTnLst>
                          </p:cTn>
                        </p:par>
                        <p:par>
                          <p:cTn id="407" fill="hold">
                            <p:stCondLst>
                              <p:cond delay="1000"/>
                            </p:stCondLst>
                            <p:childTnLst>
                              <p:par>
                                <p:cTn id="408" presetID="53" presetClass="entr" presetSubtype="0" fill="hold" grpId="0" nodeType="afterEffect">
                                  <p:stCondLst>
                                    <p:cond delay="0"/>
                                  </p:stCondLst>
                                  <p:childTnLst>
                                    <p:set>
                                      <p:cBhvr>
                                        <p:cTn id="409" dur="1" fill="hold">
                                          <p:stCondLst>
                                            <p:cond delay="0"/>
                                          </p:stCondLst>
                                        </p:cTn>
                                        <p:tgtEl>
                                          <p:spTgt spid="626746"/>
                                        </p:tgtEl>
                                        <p:attrNameLst>
                                          <p:attrName>style.visibility</p:attrName>
                                        </p:attrNameLst>
                                      </p:cBhvr>
                                      <p:to>
                                        <p:strVal val="visible"/>
                                      </p:to>
                                    </p:set>
                                    <p:anim calcmode="lin" valueType="num">
                                      <p:cBhvr>
                                        <p:cTn id="410" dur="500" fill="hold"/>
                                        <p:tgtEl>
                                          <p:spTgt spid="626746"/>
                                        </p:tgtEl>
                                        <p:attrNameLst>
                                          <p:attrName>ppt_w</p:attrName>
                                        </p:attrNameLst>
                                      </p:cBhvr>
                                      <p:tavLst>
                                        <p:tav tm="0">
                                          <p:val>
                                            <p:fltVal val="0"/>
                                          </p:val>
                                        </p:tav>
                                        <p:tav tm="100000">
                                          <p:val>
                                            <p:strVal val="#ppt_w"/>
                                          </p:val>
                                        </p:tav>
                                      </p:tavLst>
                                    </p:anim>
                                    <p:anim calcmode="lin" valueType="num">
                                      <p:cBhvr>
                                        <p:cTn id="411" dur="500" fill="hold"/>
                                        <p:tgtEl>
                                          <p:spTgt spid="626746"/>
                                        </p:tgtEl>
                                        <p:attrNameLst>
                                          <p:attrName>ppt_h</p:attrName>
                                        </p:attrNameLst>
                                      </p:cBhvr>
                                      <p:tavLst>
                                        <p:tav tm="0">
                                          <p:val>
                                            <p:fltVal val="0"/>
                                          </p:val>
                                        </p:tav>
                                        <p:tav tm="100000">
                                          <p:val>
                                            <p:strVal val="#ppt_h"/>
                                          </p:val>
                                        </p:tav>
                                      </p:tavLst>
                                    </p:anim>
                                    <p:animEffect transition="in" filter="fade">
                                      <p:cBhvr>
                                        <p:cTn id="412" dur="500"/>
                                        <p:tgtEl>
                                          <p:spTgt spid="626746"/>
                                        </p:tgtEl>
                                      </p:cBhvr>
                                    </p:animEffect>
                                  </p:childTnLst>
                                </p:cTn>
                              </p:par>
                            </p:childTnLst>
                          </p:cTn>
                        </p:par>
                      </p:childTnLst>
                    </p:cTn>
                  </p:par>
                  <p:par>
                    <p:cTn id="413" fill="hold">
                      <p:stCondLst>
                        <p:cond delay="indefinite"/>
                      </p:stCondLst>
                      <p:childTnLst>
                        <p:par>
                          <p:cTn id="414" fill="hold">
                            <p:stCondLst>
                              <p:cond delay="0"/>
                            </p:stCondLst>
                            <p:childTnLst>
                              <p:par>
                                <p:cTn id="415" presetID="9" presetClass="entr" presetSubtype="0" fill="hold" grpId="0" nodeType="clickEffect">
                                  <p:stCondLst>
                                    <p:cond delay="0"/>
                                  </p:stCondLst>
                                  <p:childTnLst>
                                    <p:set>
                                      <p:cBhvr>
                                        <p:cTn id="416" dur="1" fill="hold">
                                          <p:stCondLst>
                                            <p:cond delay="0"/>
                                          </p:stCondLst>
                                        </p:cTn>
                                        <p:tgtEl>
                                          <p:spTgt spid="626718"/>
                                        </p:tgtEl>
                                        <p:attrNameLst>
                                          <p:attrName>style.visibility</p:attrName>
                                        </p:attrNameLst>
                                      </p:cBhvr>
                                      <p:to>
                                        <p:strVal val="visible"/>
                                      </p:to>
                                    </p:set>
                                    <p:animEffect transition="in" filter="dissolve">
                                      <p:cBhvr>
                                        <p:cTn id="417" dur="500"/>
                                        <p:tgtEl>
                                          <p:spTgt spid="626718"/>
                                        </p:tgtEl>
                                      </p:cBhvr>
                                    </p:animEffect>
                                  </p:childTnLst>
                                </p:cTn>
                              </p:par>
                            </p:childTnLst>
                          </p:cTn>
                        </p:par>
                      </p:childTnLst>
                    </p:cTn>
                  </p:par>
                  <p:par>
                    <p:cTn id="418" fill="hold">
                      <p:stCondLst>
                        <p:cond delay="indefinite"/>
                      </p:stCondLst>
                      <p:childTnLst>
                        <p:par>
                          <p:cTn id="419" fill="hold">
                            <p:stCondLst>
                              <p:cond delay="0"/>
                            </p:stCondLst>
                            <p:childTnLst>
                              <p:par>
                                <p:cTn id="420" presetID="53" presetClass="entr" presetSubtype="0" fill="hold" grpId="0" nodeType="clickEffect">
                                  <p:stCondLst>
                                    <p:cond delay="0"/>
                                  </p:stCondLst>
                                  <p:childTnLst>
                                    <p:set>
                                      <p:cBhvr>
                                        <p:cTn id="421" dur="1" fill="hold">
                                          <p:stCondLst>
                                            <p:cond delay="0"/>
                                          </p:stCondLst>
                                        </p:cTn>
                                        <p:tgtEl>
                                          <p:spTgt spid="626750"/>
                                        </p:tgtEl>
                                        <p:attrNameLst>
                                          <p:attrName>style.visibility</p:attrName>
                                        </p:attrNameLst>
                                      </p:cBhvr>
                                      <p:to>
                                        <p:strVal val="visible"/>
                                      </p:to>
                                    </p:set>
                                    <p:anim calcmode="lin" valueType="num">
                                      <p:cBhvr>
                                        <p:cTn id="422" dur="500" fill="hold"/>
                                        <p:tgtEl>
                                          <p:spTgt spid="626750"/>
                                        </p:tgtEl>
                                        <p:attrNameLst>
                                          <p:attrName>ppt_w</p:attrName>
                                        </p:attrNameLst>
                                      </p:cBhvr>
                                      <p:tavLst>
                                        <p:tav tm="0">
                                          <p:val>
                                            <p:fltVal val="0"/>
                                          </p:val>
                                        </p:tav>
                                        <p:tav tm="100000">
                                          <p:val>
                                            <p:strVal val="#ppt_w"/>
                                          </p:val>
                                        </p:tav>
                                      </p:tavLst>
                                    </p:anim>
                                    <p:anim calcmode="lin" valueType="num">
                                      <p:cBhvr>
                                        <p:cTn id="423" dur="500" fill="hold"/>
                                        <p:tgtEl>
                                          <p:spTgt spid="626750"/>
                                        </p:tgtEl>
                                        <p:attrNameLst>
                                          <p:attrName>ppt_h</p:attrName>
                                        </p:attrNameLst>
                                      </p:cBhvr>
                                      <p:tavLst>
                                        <p:tav tm="0">
                                          <p:val>
                                            <p:fltVal val="0"/>
                                          </p:val>
                                        </p:tav>
                                        <p:tav tm="100000">
                                          <p:val>
                                            <p:strVal val="#ppt_h"/>
                                          </p:val>
                                        </p:tav>
                                      </p:tavLst>
                                    </p:anim>
                                    <p:animEffect transition="in" filter="fade">
                                      <p:cBhvr>
                                        <p:cTn id="424" dur="500"/>
                                        <p:tgtEl>
                                          <p:spTgt spid="626750"/>
                                        </p:tgtEl>
                                      </p:cBhvr>
                                    </p:animEffect>
                                  </p:childTnLst>
                                </p:cTn>
                              </p:par>
                            </p:childTnLst>
                          </p:cTn>
                        </p:par>
                        <p:par>
                          <p:cTn id="425" fill="hold">
                            <p:stCondLst>
                              <p:cond delay="500"/>
                            </p:stCondLst>
                            <p:childTnLst>
                              <p:par>
                                <p:cTn id="426" presetID="53" presetClass="entr" presetSubtype="0" fill="hold" grpId="0" nodeType="afterEffect">
                                  <p:stCondLst>
                                    <p:cond delay="0"/>
                                  </p:stCondLst>
                                  <p:childTnLst>
                                    <p:set>
                                      <p:cBhvr>
                                        <p:cTn id="427" dur="1" fill="hold">
                                          <p:stCondLst>
                                            <p:cond delay="0"/>
                                          </p:stCondLst>
                                        </p:cTn>
                                        <p:tgtEl>
                                          <p:spTgt spid="626751"/>
                                        </p:tgtEl>
                                        <p:attrNameLst>
                                          <p:attrName>style.visibility</p:attrName>
                                        </p:attrNameLst>
                                      </p:cBhvr>
                                      <p:to>
                                        <p:strVal val="visible"/>
                                      </p:to>
                                    </p:set>
                                    <p:anim calcmode="lin" valueType="num">
                                      <p:cBhvr>
                                        <p:cTn id="428" dur="500" fill="hold"/>
                                        <p:tgtEl>
                                          <p:spTgt spid="626751"/>
                                        </p:tgtEl>
                                        <p:attrNameLst>
                                          <p:attrName>ppt_w</p:attrName>
                                        </p:attrNameLst>
                                      </p:cBhvr>
                                      <p:tavLst>
                                        <p:tav tm="0">
                                          <p:val>
                                            <p:fltVal val="0"/>
                                          </p:val>
                                        </p:tav>
                                        <p:tav tm="100000">
                                          <p:val>
                                            <p:strVal val="#ppt_w"/>
                                          </p:val>
                                        </p:tav>
                                      </p:tavLst>
                                    </p:anim>
                                    <p:anim calcmode="lin" valueType="num">
                                      <p:cBhvr>
                                        <p:cTn id="429" dur="500" fill="hold"/>
                                        <p:tgtEl>
                                          <p:spTgt spid="626751"/>
                                        </p:tgtEl>
                                        <p:attrNameLst>
                                          <p:attrName>ppt_h</p:attrName>
                                        </p:attrNameLst>
                                      </p:cBhvr>
                                      <p:tavLst>
                                        <p:tav tm="0">
                                          <p:val>
                                            <p:fltVal val="0"/>
                                          </p:val>
                                        </p:tav>
                                        <p:tav tm="100000">
                                          <p:val>
                                            <p:strVal val="#ppt_h"/>
                                          </p:val>
                                        </p:tav>
                                      </p:tavLst>
                                    </p:anim>
                                    <p:animEffect transition="in" filter="fade">
                                      <p:cBhvr>
                                        <p:cTn id="430" dur="500"/>
                                        <p:tgtEl>
                                          <p:spTgt spid="626751"/>
                                        </p:tgtEl>
                                      </p:cBhvr>
                                    </p:animEffect>
                                  </p:childTnLst>
                                </p:cTn>
                              </p:par>
                            </p:childTnLst>
                          </p:cTn>
                        </p:par>
                        <p:par>
                          <p:cTn id="431" fill="hold">
                            <p:stCondLst>
                              <p:cond delay="1000"/>
                            </p:stCondLst>
                            <p:childTnLst>
                              <p:par>
                                <p:cTn id="432" presetID="53" presetClass="entr" presetSubtype="0" fill="hold" grpId="0" nodeType="afterEffect">
                                  <p:stCondLst>
                                    <p:cond delay="0"/>
                                  </p:stCondLst>
                                  <p:childTnLst>
                                    <p:set>
                                      <p:cBhvr>
                                        <p:cTn id="433" dur="1" fill="hold">
                                          <p:stCondLst>
                                            <p:cond delay="0"/>
                                          </p:stCondLst>
                                        </p:cTn>
                                        <p:tgtEl>
                                          <p:spTgt spid="626752"/>
                                        </p:tgtEl>
                                        <p:attrNameLst>
                                          <p:attrName>style.visibility</p:attrName>
                                        </p:attrNameLst>
                                      </p:cBhvr>
                                      <p:to>
                                        <p:strVal val="visible"/>
                                      </p:to>
                                    </p:set>
                                    <p:anim calcmode="lin" valueType="num">
                                      <p:cBhvr>
                                        <p:cTn id="434" dur="500" fill="hold"/>
                                        <p:tgtEl>
                                          <p:spTgt spid="626752"/>
                                        </p:tgtEl>
                                        <p:attrNameLst>
                                          <p:attrName>ppt_w</p:attrName>
                                        </p:attrNameLst>
                                      </p:cBhvr>
                                      <p:tavLst>
                                        <p:tav tm="0">
                                          <p:val>
                                            <p:fltVal val="0"/>
                                          </p:val>
                                        </p:tav>
                                        <p:tav tm="100000">
                                          <p:val>
                                            <p:strVal val="#ppt_w"/>
                                          </p:val>
                                        </p:tav>
                                      </p:tavLst>
                                    </p:anim>
                                    <p:anim calcmode="lin" valueType="num">
                                      <p:cBhvr>
                                        <p:cTn id="435" dur="500" fill="hold"/>
                                        <p:tgtEl>
                                          <p:spTgt spid="626752"/>
                                        </p:tgtEl>
                                        <p:attrNameLst>
                                          <p:attrName>ppt_h</p:attrName>
                                        </p:attrNameLst>
                                      </p:cBhvr>
                                      <p:tavLst>
                                        <p:tav tm="0">
                                          <p:val>
                                            <p:fltVal val="0"/>
                                          </p:val>
                                        </p:tav>
                                        <p:tav tm="100000">
                                          <p:val>
                                            <p:strVal val="#ppt_h"/>
                                          </p:val>
                                        </p:tav>
                                      </p:tavLst>
                                    </p:anim>
                                    <p:animEffect transition="in" filter="fade">
                                      <p:cBhvr>
                                        <p:cTn id="436" dur="500"/>
                                        <p:tgtEl>
                                          <p:spTgt spid="626752"/>
                                        </p:tgtEl>
                                      </p:cBhvr>
                                    </p:animEffect>
                                  </p:childTnLst>
                                </p:cTn>
                              </p:par>
                            </p:childTnLst>
                          </p:cTn>
                        </p:par>
                      </p:childTnLst>
                    </p:cTn>
                  </p:par>
                  <p:par>
                    <p:cTn id="437" fill="hold">
                      <p:stCondLst>
                        <p:cond delay="indefinite"/>
                      </p:stCondLst>
                      <p:childTnLst>
                        <p:par>
                          <p:cTn id="438" fill="hold">
                            <p:stCondLst>
                              <p:cond delay="0"/>
                            </p:stCondLst>
                            <p:childTnLst>
                              <p:par>
                                <p:cTn id="439" presetID="55" presetClass="entr" presetSubtype="0" fill="hold" grpId="0" nodeType="clickEffect">
                                  <p:stCondLst>
                                    <p:cond delay="0"/>
                                  </p:stCondLst>
                                  <p:childTnLst>
                                    <p:set>
                                      <p:cBhvr>
                                        <p:cTn id="440" dur="1" fill="hold">
                                          <p:stCondLst>
                                            <p:cond delay="0"/>
                                          </p:stCondLst>
                                        </p:cTn>
                                        <p:tgtEl>
                                          <p:spTgt spid="626747"/>
                                        </p:tgtEl>
                                        <p:attrNameLst>
                                          <p:attrName>style.visibility</p:attrName>
                                        </p:attrNameLst>
                                      </p:cBhvr>
                                      <p:to>
                                        <p:strVal val="visible"/>
                                      </p:to>
                                    </p:set>
                                    <p:anim calcmode="lin" valueType="num">
                                      <p:cBhvr>
                                        <p:cTn id="441" dur="1000" fill="hold"/>
                                        <p:tgtEl>
                                          <p:spTgt spid="626747"/>
                                        </p:tgtEl>
                                        <p:attrNameLst>
                                          <p:attrName>ppt_w</p:attrName>
                                        </p:attrNameLst>
                                      </p:cBhvr>
                                      <p:tavLst>
                                        <p:tav tm="0">
                                          <p:val>
                                            <p:strVal val="#ppt_w*0.70"/>
                                          </p:val>
                                        </p:tav>
                                        <p:tav tm="100000">
                                          <p:val>
                                            <p:strVal val="#ppt_w"/>
                                          </p:val>
                                        </p:tav>
                                      </p:tavLst>
                                    </p:anim>
                                    <p:anim calcmode="lin" valueType="num">
                                      <p:cBhvr>
                                        <p:cTn id="442" dur="1000" fill="hold"/>
                                        <p:tgtEl>
                                          <p:spTgt spid="626747"/>
                                        </p:tgtEl>
                                        <p:attrNameLst>
                                          <p:attrName>ppt_h</p:attrName>
                                        </p:attrNameLst>
                                      </p:cBhvr>
                                      <p:tavLst>
                                        <p:tav tm="0">
                                          <p:val>
                                            <p:strVal val="#ppt_h"/>
                                          </p:val>
                                        </p:tav>
                                        <p:tav tm="100000">
                                          <p:val>
                                            <p:strVal val="#ppt_h"/>
                                          </p:val>
                                        </p:tav>
                                      </p:tavLst>
                                    </p:anim>
                                    <p:animEffect transition="in" filter="fade">
                                      <p:cBhvr>
                                        <p:cTn id="443" dur="1000"/>
                                        <p:tgtEl>
                                          <p:spTgt spid="626747"/>
                                        </p:tgtEl>
                                      </p:cBhvr>
                                    </p:animEffect>
                                  </p:childTnLst>
                                </p:cTn>
                              </p:par>
                            </p:childTnLst>
                          </p:cTn>
                        </p:par>
                      </p:childTnLst>
                    </p:cTn>
                  </p:par>
                  <p:par>
                    <p:cTn id="444" fill="hold">
                      <p:stCondLst>
                        <p:cond delay="indefinite"/>
                      </p:stCondLst>
                      <p:childTnLst>
                        <p:par>
                          <p:cTn id="445" fill="hold">
                            <p:stCondLst>
                              <p:cond delay="0"/>
                            </p:stCondLst>
                            <p:childTnLst>
                              <p:par>
                                <p:cTn id="446" presetID="22" presetClass="entr" presetSubtype="8" fill="hold" grpId="0" nodeType="clickEffect">
                                  <p:stCondLst>
                                    <p:cond delay="0"/>
                                  </p:stCondLst>
                                  <p:childTnLst>
                                    <p:set>
                                      <p:cBhvr>
                                        <p:cTn id="447" dur="1" fill="hold">
                                          <p:stCondLst>
                                            <p:cond delay="0"/>
                                          </p:stCondLst>
                                        </p:cTn>
                                        <p:tgtEl>
                                          <p:spTgt spid="626726"/>
                                        </p:tgtEl>
                                        <p:attrNameLst>
                                          <p:attrName>style.visibility</p:attrName>
                                        </p:attrNameLst>
                                      </p:cBhvr>
                                      <p:to>
                                        <p:strVal val="visible"/>
                                      </p:to>
                                    </p:set>
                                    <p:animEffect transition="in" filter="wipe(left)">
                                      <p:cBhvr>
                                        <p:cTn id="448" dur="500"/>
                                        <p:tgtEl>
                                          <p:spTgt spid="626726"/>
                                        </p:tgtEl>
                                      </p:cBhvr>
                                    </p:animEffect>
                                  </p:childTnLst>
                                </p:cTn>
                              </p:par>
                            </p:childTnLst>
                          </p:cTn>
                        </p:par>
                      </p:childTnLst>
                    </p:cTn>
                  </p:par>
                  <p:par>
                    <p:cTn id="449" fill="hold">
                      <p:stCondLst>
                        <p:cond delay="indefinite"/>
                      </p:stCondLst>
                      <p:childTnLst>
                        <p:par>
                          <p:cTn id="450" fill="hold">
                            <p:stCondLst>
                              <p:cond delay="0"/>
                            </p:stCondLst>
                            <p:childTnLst>
                              <p:par>
                                <p:cTn id="451" presetID="53" presetClass="entr" presetSubtype="0" fill="hold" grpId="0" nodeType="clickEffect">
                                  <p:stCondLst>
                                    <p:cond delay="0"/>
                                  </p:stCondLst>
                                  <p:childTnLst>
                                    <p:set>
                                      <p:cBhvr>
                                        <p:cTn id="452" dur="1" fill="hold">
                                          <p:stCondLst>
                                            <p:cond delay="0"/>
                                          </p:stCondLst>
                                        </p:cTn>
                                        <p:tgtEl>
                                          <p:spTgt spid="626753"/>
                                        </p:tgtEl>
                                        <p:attrNameLst>
                                          <p:attrName>style.visibility</p:attrName>
                                        </p:attrNameLst>
                                      </p:cBhvr>
                                      <p:to>
                                        <p:strVal val="visible"/>
                                      </p:to>
                                    </p:set>
                                    <p:anim calcmode="lin" valueType="num">
                                      <p:cBhvr>
                                        <p:cTn id="453" dur="500" fill="hold"/>
                                        <p:tgtEl>
                                          <p:spTgt spid="626753"/>
                                        </p:tgtEl>
                                        <p:attrNameLst>
                                          <p:attrName>ppt_w</p:attrName>
                                        </p:attrNameLst>
                                      </p:cBhvr>
                                      <p:tavLst>
                                        <p:tav tm="0">
                                          <p:val>
                                            <p:fltVal val="0"/>
                                          </p:val>
                                        </p:tav>
                                        <p:tav tm="100000">
                                          <p:val>
                                            <p:strVal val="#ppt_w"/>
                                          </p:val>
                                        </p:tav>
                                      </p:tavLst>
                                    </p:anim>
                                    <p:anim calcmode="lin" valueType="num">
                                      <p:cBhvr>
                                        <p:cTn id="454" dur="500" fill="hold"/>
                                        <p:tgtEl>
                                          <p:spTgt spid="626753"/>
                                        </p:tgtEl>
                                        <p:attrNameLst>
                                          <p:attrName>ppt_h</p:attrName>
                                        </p:attrNameLst>
                                      </p:cBhvr>
                                      <p:tavLst>
                                        <p:tav tm="0">
                                          <p:val>
                                            <p:fltVal val="0"/>
                                          </p:val>
                                        </p:tav>
                                        <p:tav tm="100000">
                                          <p:val>
                                            <p:strVal val="#ppt_h"/>
                                          </p:val>
                                        </p:tav>
                                      </p:tavLst>
                                    </p:anim>
                                    <p:animEffect transition="in" filter="fade">
                                      <p:cBhvr>
                                        <p:cTn id="455" dur="500"/>
                                        <p:tgtEl>
                                          <p:spTgt spid="626753"/>
                                        </p:tgtEl>
                                      </p:cBhvr>
                                    </p:animEffect>
                                  </p:childTnLst>
                                </p:cTn>
                              </p:par>
                            </p:childTnLst>
                          </p:cTn>
                        </p:par>
                        <p:par>
                          <p:cTn id="456" fill="hold">
                            <p:stCondLst>
                              <p:cond delay="500"/>
                            </p:stCondLst>
                            <p:childTnLst>
                              <p:par>
                                <p:cTn id="457" presetID="53" presetClass="entr" presetSubtype="0" fill="hold" grpId="0" nodeType="afterEffect">
                                  <p:stCondLst>
                                    <p:cond delay="0"/>
                                  </p:stCondLst>
                                  <p:childTnLst>
                                    <p:set>
                                      <p:cBhvr>
                                        <p:cTn id="458" dur="1" fill="hold">
                                          <p:stCondLst>
                                            <p:cond delay="0"/>
                                          </p:stCondLst>
                                        </p:cTn>
                                        <p:tgtEl>
                                          <p:spTgt spid="626754"/>
                                        </p:tgtEl>
                                        <p:attrNameLst>
                                          <p:attrName>style.visibility</p:attrName>
                                        </p:attrNameLst>
                                      </p:cBhvr>
                                      <p:to>
                                        <p:strVal val="visible"/>
                                      </p:to>
                                    </p:set>
                                    <p:anim calcmode="lin" valueType="num">
                                      <p:cBhvr>
                                        <p:cTn id="459" dur="500" fill="hold"/>
                                        <p:tgtEl>
                                          <p:spTgt spid="626754"/>
                                        </p:tgtEl>
                                        <p:attrNameLst>
                                          <p:attrName>ppt_w</p:attrName>
                                        </p:attrNameLst>
                                      </p:cBhvr>
                                      <p:tavLst>
                                        <p:tav tm="0">
                                          <p:val>
                                            <p:fltVal val="0"/>
                                          </p:val>
                                        </p:tav>
                                        <p:tav tm="100000">
                                          <p:val>
                                            <p:strVal val="#ppt_w"/>
                                          </p:val>
                                        </p:tav>
                                      </p:tavLst>
                                    </p:anim>
                                    <p:anim calcmode="lin" valueType="num">
                                      <p:cBhvr>
                                        <p:cTn id="460" dur="500" fill="hold"/>
                                        <p:tgtEl>
                                          <p:spTgt spid="626754"/>
                                        </p:tgtEl>
                                        <p:attrNameLst>
                                          <p:attrName>ppt_h</p:attrName>
                                        </p:attrNameLst>
                                      </p:cBhvr>
                                      <p:tavLst>
                                        <p:tav tm="0">
                                          <p:val>
                                            <p:fltVal val="0"/>
                                          </p:val>
                                        </p:tav>
                                        <p:tav tm="100000">
                                          <p:val>
                                            <p:strVal val="#ppt_h"/>
                                          </p:val>
                                        </p:tav>
                                      </p:tavLst>
                                    </p:anim>
                                    <p:animEffect transition="in" filter="fade">
                                      <p:cBhvr>
                                        <p:cTn id="461" dur="500"/>
                                        <p:tgtEl>
                                          <p:spTgt spid="626754"/>
                                        </p:tgtEl>
                                      </p:cBhvr>
                                    </p:animEffect>
                                  </p:childTnLst>
                                </p:cTn>
                              </p:par>
                            </p:childTnLst>
                          </p:cTn>
                        </p:par>
                      </p:childTnLst>
                    </p:cTn>
                  </p:par>
                  <p:par>
                    <p:cTn id="462" fill="hold">
                      <p:stCondLst>
                        <p:cond delay="indefinite"/>
                      </p:stCondLst>
                      <p:childTnLst>
                        <p:par>
                          <p:cTn id="463" fill="hold">
                            <p:stCondLst>
                              <p:cond delay="0"/>
                            </p:stCondLst>
                            <p:childTnLst>
                              <p:par>
                                <p:cTn id="464" presetID="55" presetClass="entr" presetSubtype="0" fill="hold" grpId="0" nodeType="clickEffect">
                                  <p:stCondLst>
                                    <p:cond delay="0"/>
                                  </p:stCondLst>
                                  <p:childTnLst>
                                    <p:set>
                                      <p:cBhvr>
                                        <p:cTn id="465" dur="1" fill="hold">
                                          <p:stCondLst>
                                            <p:cond delay="0"/>
                                          </p:stCondLst>
                                        </p:cTn>
                                        <p:tgtEl>
                                          <p:spTgt spid="626748"/>
                                        </p:tgtEl>
                                        <p:attrNameLst>
                                          <p:attrName>style.visibility</p:attrName>
                                        </p:attrNameLst>
                                      </p:cBhvr>
                                      <p:to>
                                        <p:strVal val="visible"/>
                                      </p:to>
                                    </p:set>
                                    <p:anim calcmode="lin" valueType="num">
                                      <p:cBhvr>
                                        <p:cTn id="466" dur="1000" fill="hold"/>
                                        <p:tgtEl>
                                          <p:spTgt spid="626748"/>
                                        </p:tgtEl>
                                        <p:attrNameLst>
                                          <p:attrName>ppt_w</p:attrName>
                                        </p:attrNameLst>
                                      </p:cBhvr>
                                      <p:tavLst>
                                        <p:tav tm="0">
                                          <p:val>
                                            <p:strVal val="#ppt_w*0.70"/>
                                          </p:val>
                                        </p:tav>
                                        <p:tav tm="100000">
                                          <p:val>
                                            <p:strVal val="#ppt_w"/>
                                          </p:val>
                                        </p:tav>
                                      </p:tavLst>
                                    </p:anim>
                                    <p:anim calcmode="lin" valueType="num">
                                      <p:cBhvr>
                                        <p:cTn id="467" dur="1000" fill="hold"/>
                                        <p:tgtEl>
                                          <p:spTgt spid="626748"/>
                                        </p:tgtEl>
                                        <p:attrNameLst>
                                          <p:attrName>ppt_h</p:attrName>
                                        </p:attrNameLst>
                                      </p:cBhvr>
                                      <p:tavLst>
                                        <p:tav tm="0">
                                          <p:val>
                                            <p:strVal val="#ppt_h"/>
                                          </p:val>
                                        </p:tav>
                                        <p:tav tm="100000">
                                          <p:val>
                                            <p:strVal val="#ppt_h"/>
                                          </p:val>
                                        </p:tav>
                                      </p:tavLst>
                                    </p:anim>
                                    <p:animEffect transition="in" filter="fade">
                                      <p:cBhvr>
                                        <p:cTn id="468" dur="1000"/>
                                        <p:tgtEl>
                                          <p:spTgt spid="626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706" grpId="0"/>
      <p:bldP spid="626706" grpId="1"/>
      <p:bldP spid="626707" grpId="0"/>
      <p:bldP spid="626707" grpId="1"/>
      <p:bldP spid="626708" grpId="0"/>
      <p:bldP spid="626708" grpId="1"/>
      <p:bldP spid="626709" grpId="0"/>
      <p:bldP spid="626709" grpId="1"/>
      <p:bldP spid="626710" grpId="0"/>
      <p:bldP spid="626710" grpId="1"/>
      <p:bldP spid="626711" grpId="0"/>
      <p:bldP spid="626713" grpId="0"/>
      <p:bldP spid="626713" grpId="1"/>
      <p:bldP spid="626714" grpId="0"/>
      <p:bldP spid="626714" grpId="1"/>
      <p:bldP spid="626715" grpId="0"/>
      <p:bldP spid="626715" grpId="1"/>
      <p:bldP spid="626716" grpId="0"/>
      <p:bldP spid="626717" grpId="0"/>
      <p:bldP spid="626717" grpId="1"/>
      <p:bldP spid="626718" grpId="0"/>
      <p:bldP spid="626719" grpId="0" animBg="1"/>
      <p:bldP spid="626719" grpId="1" animBg="1"/>
      <p:bldP spid="626720" grpId="0" animBg="1"/>
      <p:bldP spid="626720" grpId="1" animBg="1"/>
      <p:bldP spid="626721" grpId="0" animBg="1"/>
      <p:bldP spid="626721" grpId="1" animBg="1"/>
      <p:bldP spid="626722" grpId="0" animBg="1"/>
      <p:bldP spid="626722" grpId="1" animBg="1"/>
      <p:bldP spid="626723" grpId="0" animBg="1"/>
      <p:bldP spid="626724" grpId="0" animBg="1"/>
      <p:bldP spid="626724" grpId="1" animBg="1"/>
      <p:bldP spid="626725" grpId="0" animBg="1"/>
      <p:bldP spid="626725" grpId="1" animBg="1"/>
      <p:bldP spid="626726" grpId="0" animBg="1"/>
      <p:bldP spid="626727" grpId="0" animBg="1"/>
      <p:bldP spid="626728" grpId="0"/>
      <p:bldP spid="626728" grpId="1"/>
      <p:bldP spid="626729" grpId="0"/>
      <p:bldP spid="626729" grpId="1"/>
      <p:bldP spid="626730" grpId="0"/>
      <p:bldP spid="626730" grpId="1"/>
      <p:bldP spid="626731" grpId="0"/>
      <p:bldP spid="626731" grpId="1"/>
      <p:bldP spid="626732" grpId="0"/>
      <p:bldP spid="626732" grpId="1"/>
      <p:bldP spid="626733" grpId="0"/>
      <p:bldP spid="626733" grpId="1"/>
      <p:bldP spid="626734" grpId="0"/>
      <p:bldP spid="626735" grpId="0"/>
      <p:bldP spid="626736" grpId="0"/>
      <p:bldP spid="626737" grpId="0"/>
      <p:bldP spid="626737" grpId="1"/>
      <p:bldP spid="626738" grpId="0"/>
      <p:bldP spid="626738" grpId="1"/>
      <p:bldP spid="626739" grpId="0"/>
      <p:bldP spid="626739" grpId="1"/>
      <p:bldP spid="626740" grpId="0"/>
      <p:bldP spid="626740" grpId="1"/>
      <p:bldP spid="626741" grpId="0"/>
      <p:bldP spid="626741" grpId="1"/>
      <p:bldP spid="626746" grpId="0"/>
      <p:bldP spid="626747" grpId="0"/>
      <p:bldP spid="626748" grpId="0"/>
      <p:bldP spid="626749" grpId="0" animBg="1"/>
      <p:bldP spid="626750" grpId="0" animBg="1"/>
      <p:bldP spid="626751" grpId="0" animBg="1"/>
      <p:bldP spid="626752" grpId="0" animBg="1"/>
      <p:bldP spid="626753" grpId="0" animBg="1"/>
      <p:bldP spid="626754" grpId="0" animBg="1"/>
      <p:bldP spid="626755" grpId="0"/>
      <p:bldP spid="626756" grpId="0"/>
      <p:bldP spid="626756" grpId="1"/>
      <p:bldP spid="626757" grpId="0"/>
      <p:bldP spid="626757" grpId="1"/>
      <p:bldP spid="626758" grpId="0"/>
      <p:bldP spid="626758" grpId="1"/>
      <p:bldP spid="626759" grpId="0" animBg="1"/>
      <p:bldP spid="626759" grpId="1" animBg="1"/>
      <p:bldP spid="626760" grpId="0"/>
      <p:bldP spid="626760" grpId="1"/>
      <p:bldP spid="626761" grpId="0" animBg="1"/>
      <p:bldP spid="626761" grpId="1" animBg="1"/>
      <p:bldP spid="626762" grpId="0"/>
      <p:bldP spid="626762" grpId="1"/>
      <p:bldP spid="626763" grpId="0" animBg="1"/>
      <p:bldP spid="626763" grpId="1" animBg="1"/>
      <p:bldP spid="626764" grpId="0"/>
      <p:bldP spid="626764" grpId="1"/>
      <p:bldP spid="626765" grpId="0" animBg="1"/>
      <p:bldP spid="626766" grpId="0" animBg="1"/>
      <p:bldP spid="626767" grpId="0" animBg="1"/>
      <p:bldP spid="626768" grpId="0" animBg="1"/>
      <p:bldP spid="626769" grpId="0" animBg="1"/>
      <p:bldP spid="626770" grpId="0" animBg="1"/>
      <p:bldP spid="626771" grpId="0" animBg="1"/>
      <p:bldP spid="626772"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2578" name="Rectangle 18"/>
          <p:cNvSpPr>
            <a:spLocks noChangeArrowheads="1"/>
          </p:cNvSpPr>
          <p:nvPr/>
        </p:nvSpPr>
        <p:spPr bwMode="auto">
          <a:xfrm>
            <a:off x="1344613" y="1376363"/>
            <a:ext cx="6918325" cy="2182812"/>
          </a:xfrm>
          <a:prstGeom prst="rect">
            <a:avLst/>
          </a:prstGeom>
          <a:gradFill rotWithShape="1">
            <a:gsLst>
              <a:gs pos="0">
                <a:srgbClr val="F8F8F8">
                  <a:gamma/>
                  <a:tint val="22353"/>
                  <a:invGamma/>
                </a:srgbClr>
              </a:gs>
              <a:gs pos="50000">
                <a:srgbClr val="F8F8F8">
                  <a:alpha val="9000"/>
                </a:srgbClr>
              </a:gs>
              <a:gs pos="100000">
                <a:srgbClr val="F8F8F8">
                  <a:gamma/>
                  <a:tint val="22353"/>
                  <a:invGamma/>
                </a:srgbClr>
              </a:gs>
            </a:gsLst>
            <a:lin ang="5400000" scaled="1"/>
          </a:gradFill>
          <a:ln w="9525">
            <a:solidFill>
              <a:schemeClr val="tx1"/>
            </a:solidFill>
            <a:miter lim="800000"/>
            <a:headEnd/>
            <a:tailEnd/>
          </a:ln>
          <a:effectLst/>
        </p:spPr>
        <p:txBody>
          <a:bodyPr wrap="none" anchor="ctr"/>
          <a:lstStyle/>
          <a:p>
            <a:pPr>
              <a:defRPr/>
            </a:pPr>
            <a:endParaRPr lang="en-US"/>
          </a:p>
        </p:txBody>
      </p:sp>
      <p:sp>
        <p:nvSpPr>
          <p:cNvPr id="72709" name="Rectangle 2"/>
          <p:cNvSpPr>
            <a:spLocks noGrp="1" noChangeArrowheads="1"/>
          </p:cNvSpPr>
          <p:nvPr>
            <p:ph type="title"/>
          </p:nvPr>
        </p:nvSpPr>
        <p:spPr/>
        <p:txBody>
          <a:bodyPr/>
          <a:lstStyle/>
          <a:p>
            <a:pPr eaLnBrk="1" hangingPunct="1"/>
            <a:r>
              <a:rPr lang="en-US" smtClean="0"/>
              <a:t>Proportional Relationships</a:t>
            </a:r>
          </a:p>
        </p:txBody>
      </p:sp>
      <p:sp>
        <p:nvSpPr>
          <p:cNvPr id="322563" name="Rectangle 3"/>
          <p:cNvSpPr>
            <a:spLocks noGrp="1" noChangeArrowheads="1"/>
          </p:cNvSpPr>
          <p:nvPr>
            <p:ph type="body" idx="1"/>
          </p:nvPr>
        </p:nvSpPr>
        <p:spPr>
          <a:xfrm>
            <a:off x="831850" y="4219575"/>
            <a:ext cx="7843838" cy="1133475"/>
          </a:xfrm>
        </p:spPr>
        <p:txBody>
          <a:bodyPr/>
          <a:lstStyle/>
          <a:p>
            <a:pPr marL="339725" indent="-339725" eaLnBrk="1" hangingPunct="1">
              <a:lnSpc>
                <a:spcPct val="90000"/>
              </a:lnSpc>
              <a:spcBef>
                <a:spcPct val="0"/>
              </a:spcBef>
              <a:buFontTx/>
              <a:buNone/>
            </a:pPr>
            <a:r>
              <a:rPr lang="en-US" sz="2800" smtClean="0"/>
              <a:t>I have 5 eggs.  How many cookies can I make?</a:t>
            </a:r>
          </a:p>
        </p:txBody>
      </p:sp>
      <p:sp>
        <p:nvSpPr>
          <p:cNvPr id="72711" name="Rectangle 4"/>
          <p:cNvSpPr>
            <a:spLocks noChangeArrowheads="1"/>
          </p:cNvSpPr>
          <p:nvPr/>
        </p:nvSpPr>
        <p:spPr bwMode="auto">
          <a:xfrm>
            <a:off x="4776788" y="1447800"/>
            <a:ext cx="4278312" cy="2489200"/>
          </a:xfrm>
          <a:prstGeom prst="rect">
            <a:avLst/>
          </a:prstGeom>
          <a:noFill/>
          <a:ln w="9525">
            <a:noFill/>
            <a:miter lim="800000"/>
            <a:headEnd/>
            <a:tailEnd/>
          </a:ln>
        </p:spPr>
        <p:txBody>
          <a:bodyPr/>
          <a:lstStyle/>
          <a:p>
            <a:pPr marL="342900" indent="-342900"/>
            <a:r>
              <a:rPr lang="en-US" sz="2400"/>
              <a:t>3/4 c. brown sugar</a:t>
            </a:r>
          </a:p>
          <a:p>
            <a:pPr marL="342900" indent="-342900"/>
            <a:r>
              <a:rPr lang="en-US" sz="2400"/>
              <a:t>1 tsp vanilla extract</a:t>
            </a:r>
          </a:p>
          <a:p>
            <a:pPr marL="342900" indent="-342900"/>
            <a:r>
              <a:rPr lang="en-US" sz="2400"/>
              <a:t>2 eggs</a:t>
            </a:r>
          </a:p>
          <a:p>
            <a:pPr marL="342900" indent="-342900"/>
            <a:r>
              <a:rPr lang="en-US" sz="2400"/>
              <a:t>2 c. chocolate chips</a:t>
            </a:r>
          </a:p>
          <a:p>
            <a:pPr marL="342900" indent="-342900"/>
            <a:r>
              <a:rPr lang="en-US" sz="2400"/>
              <a:t>Makes 5 dozen cookies.</a:t>
            </a:r>
          </a:p>
        </p:txBody>
      </p:sp>
      <p:sp>
        <p:nvSpPr>
          <p:cNvPr id="72712" name="Rectangle 5"/>
          <p:cNvSpPr>
            <a:spLocks noChangeArrowheads="1"/>
          </p:cNvSpPr>
          <p:nvPr/>
        </p:nvSpPr>
        <p:spPr bwMode="auto">
          <a:xfrm>
            <a:off x="1371600" y="1447800"/>
            <a:ext cx="3430588" cy="2528888"/>
          </a:xfrm>
          <a:prstGeom prst="rect">
            <a:avLst/>
          </a:prstGeom>
          <a:noFill/>
          <a:ln w="9525">
            <a:noFill/>
            <a:miter lim="800000"/>
            <a:headEnd/>
            <a:tailEnd/>
          </a:ln>
        </p:spPr>
        <p:txBody>
          <a:bodyPr/>
          <a:lstStyle/>
          <a:p>
            <a:pPr marL="342900" indent="-342900"/>
            <a:r>
              <a:rPr lang="en-US" sz="2400"/>
              <a:t>2 1/4 c. flour</a:t>
            </a:r>
          </a:p>
          <a:p>
            <a:pPr marL="342900" indent="-342900"/>
            <a:r>
              <a:rPr lang="en-US" sz="2400"/>
              <a:t>1 tsp. baking soda</a:t>
            </a:r>
          </a:p>
          <a:p>
            <a:pPr marL="342900" indent="-342900"/>
            <a:r>
              <a:rPr lang="en-US" sz="2400"/>
              <a:t>1 tsp. salt</a:t>
            </a:r>
          </a:p>
          <a:p>
            <a:pPr marL="342900" indent="-342900"/>
            <a:r>
              <a:rPr lang="en-US" sz="2400"/>
              <a:t>1 c. butter</a:t>
            </a:r>
          </a:p>
          <a:p>
            <a:pPr marL="342900" indent="-342900"/>
            <a:r>
              <a:rPr lang="en-US" sz="2400"/>
              <a:t>3/4 c. sugar</a:t>
            </a:r>
          </a:p>
        </p:txBody>
      </p:sp>
      <p:sp>
        <p:nvSpPr>
          <p:cNvPr id="322566" name="Rectangle 6"/>
          <p:cNvSpPr>
            <a:spLocks noChangeArrowheads="1"/>
          </p:cNvSpPr>
          <p:nvPr/>
        </p:nvSpPr>
        <p:spPr bwMode="auto">
          <a:xfrm>
            <a:off x="1374775" y="5413375"/>
            <a:ext cx="2079625" cy="790575"/>
          </a:xfrm>
          <a:prstGeom prst="rect">
            <a:avLst/>
          </a:prstGeom>
          <a:noFill/>
          <a:ln w="9525">
            <a:noFill/>
            <a:miter lim="800000"/>
            <a:headEnd/>
            <a:tailEnd/>
          </a:ln>
        </p:spPr>
        <p:txBody>
          <a:bodyPr/>
          <a:lstStyle/>
          <a:p>
            <a:pPr marL="342900" indent="-342900"/>
            <a:r>
              <a:rPr lang="en-US" sz="2800"/>
              <a:t>5 eggs</a:t>
            </a:r>
          </a:p>
        </p:txBody>
      </p:sp>
      <p:sp>
        <p:nvSpPr>
          <p:cNvPr id="322567" name="Line 7"/>
          <p:cNvSpPr>
            <a:spLocks noChangeShapeType="1"/>
          </p:cNvSpPr>
          <p:nvPr/>
        </p:nvSpPr>
        <p:spPr bwMode="auto">
          <a:xfrm flipV="1">
            <a:off x="1460500" y="5965825"/>
            <a:ext cx="3168650" cy="3175"/>
          </a:xfrm>
          <a:prstGeom prst="line">
            <a:avLst/>
          </a:prstGeom>
          <a:noFill/>
          <a:ln w="38100">
            <a:solidFill>
              <a:schemeClr val="tx1"/>
            </a:solidFill>
            <a:round/>
            <a:headEnd/>
            <a:tailEnd/>
          </a:ln>
        </p:spPr>
        <p:txBody>
          <a:bodyPr wrap="none" anchor="ctr"/>
          <a:lstStyle/>
          <a:p>
            <a:endParaRPr lang="en-US"/>
          </a:p>
        </p:txBody>
      </p:sp>
      <p:sp>
        <p:nvSpPr>
          <p:cNvPr id="322568" name="Line 8"/>
          <p:cNvSpPr>
            <a:spLocks noChangeShapeType="1"/>
          </p:cNvSpPr>
          <p:nvPr/>
        </p:nvSpPr>
        <p:spPr bwMode="auto">
          <a:xfrm>
            <a:off x="3006725" y="5297488"/>
            <a:ext cx="0" cy="1452562"/>
          </a:xfrm>
          <a:prstGeom prst="line">
            <a:avLst/>
          </a:prstGeom>
          <a:noFill/>
          <a:ln w="38100">
            <a:solidFill>
              <a:schemeClr val="tx1"/>
            </a:solidFill>
            <a:round/>
            <a:headEnd/>
            <a:tailEnd/>
          </a:ln>
        </p:spPr>
        <p:txBody>
          <a:bodyPr wrap="none" anchor="ctr"/>
          <a:lstStyle/>
          <a:p>
            <a:endParaRPr lang="en-US"/>
          </a:p>
        </p:txBody>
      </p:sp>
      <p:sp>
        <p:nvSpPr>
          <p:cNvPr id="322569" name="Rectangle 9"/>
          <p:cNvSpPr>
            <a:spLocks noChangeArrowheads="1"/>
          </p:cNvSpPr>
          <p:nvPr/>
        </p:nvSpPr>
        <p:spPr bwMode="auto">
          <a:xfrm>
            <a:off x="3057525" y="5413375"/>
            <a:ext cx="1582738" cy="1306513"/>
          </a:xfrm>
          <a:prstGeom prst="rect">
            <a:avLst/>
          </a:prstGeom>
          <a:noFill/>
          <a:ln w="9525">
            <a:noFill/>
            <a:miter lim="800000"/>
            <a:headEnd/>
            <a:tailEnd/>
          </a:ln>
        </p:spPr>
        <p:txBody>
          <a:bodyPr/>
          <a:lstStyle/>
          <a:p>
            <a:pPr marL="342900" indent="-342900"/>
            <a:r>
              <a:rPr lang="en-US" sz="2800"/>
              <a:t>5 doz.</a:t>
            </a:r>
          </a:p>
          <a:p>
            <a:pPr marL="342900" indent="-342900">
              <a:spcBef>
                <a:spcPct val="30000"/>
              </a:spcBef>
            </a:pPr>
            <a:r>
              <a:rPr lang="en-US" sz="2800"/>
              <a:t>2 eggs</a:t>
            </a:r>
          </a:p>
        </p:txBody>
      </p:sp>
      <p:sp>
        <p:nvSpPr>
          <p:cNvPr id="322570" name="Rectangle 10"/>
          <p:cNvSpPr>
            <a:spLocks noChangeArrowheads="1"/>
          </p:cNvSpPr>
          <p:nvPr/>
        </p:nvSpPr>
        <p:spPr bwMode="auto">
          <a:xfrm>
            <a:off x="4662488" y="5708650"/>
            <a:ext cx="4481512" cy="733425"/>
          </a:xfrm>
          <a:prstGeom prst="rect">
            <a:avLst/>
          </a:prstGeom>
          <a:noFill/>
          <a:ln w="9525">
            <a:noFill/>
            <a:miter lim="800000"/>
            <a:headEnd/>
            <a:tailEnd/>
          </a:ln>
        </p:spPr>
        <p:txBody>
          <a:bodyPr/>
          <a:lstStyle/>
          <a:p>
            <a:pPr marL="342900" indent="-342900"/>
            <a:r>
              <a:rPr lang="en-US" sz="2800"/>
              <a:t>= 12.5 dozen cookies</a:t>
            </a:r>
          </a:p>
        </p:txBody>
      </p:sp>
      <p:sp>
        <p:nvSpPr>
          <p:cNvPr id="322572" name="Line 12"/>
          <p:cNvSpPr>
            <a:spLocks noChangeShapeType="1"/>
          </p:cNvSpPr>
          <p:nvPr/>
        </p:nvSpPr>
        <p:spPr bwMode="auto">
          <a:xfrm flipH="1">
            <a:off x="1704975" y="5565775"/>
            <a:ext cx="785813" cy="282575"/>
          </a:xfrm>
          <a:prstGeom prst="line">
            <a:avLst/>
          </a:prstGeom>
          <a:noFill/>
          <a:ln w="38100">
            <a:solidFill>
              <a:srgbClr val="FF0000"/>
            </a:solidFill>
            <a:round/>
            <a:headEnd/>
            <a:tailEnd/>
          </a:ln>
        </p:spPr>
        <p:txBody>
          <a:bodyPr wrap="none" anchor="ctr"/>
          <a:lstStyle/>
          <a:p>
            <a:endParaRPr lang="en-US"/>
          </a:p>
        </p:txBody>
      </p:sp>
      <p:sp>
        <p:nvSpPr>
          <p:cNvPr id="322573" name="Line 13"/>
          <p:cNvSpPr>
            <a:spLocks noChangeShapeType="1"/>
          </p:cNvSpPr>
          <p:nvPr/>
        </p:nvSpPr>
        <p:spPr bwMode="auto">
          <a:xfrm flipH="1">
            <a:off x="3411538" y="6153150"/>
            <a:ext cx="785812" cy="282575"/>
          </a:xfrm>
          <a:prstGeom prst="line">
            <a:avLst/>
          </a:prstGeom>
          <a:noFill/>
          <a:ln w="38100">
            <a:solidFill>
              <a:srgbClr val="FF0000"/>
            </a:solidFill>
            <a:round/>
            <a:headEnd/>
            <a:tailEnd/>
          </a:ln>
        </p:spPr>
        <p:txBody>
          <a:bodyPr wrap="none" anchor="ctr"/>
          <a:lstStyle/>
          <a:p>
            <a:endParaRPr lang="en-US"/>
          </a:p>
        </p:txBody>
      </p:sp>
      <p:grpSp>
        <p:nvGrpSpPr>
          <p:cNvPr id="2" name="Group 14"/>
          <p:cNvGrpSpPr>
            <a:grpSpLocks/>
          </p:cNvGrpSpPr>
          <p:nvPr/>
        </p:nvGrpSpPr>
        <p:grpSpPr bwMode="auto">
          <a:xfrm>
            <a:off x="4524375" y="5106988"/>
            <a:ext cx="4141788" cy="681037"/>
            <a:chOff x="3526" y="3031"/>
            <a:chExt cx="2609" cy="429"/>
          </a:xfrm>
        </p:grpSpPr>
        <p:sp>
          <p:nvSpPr>
            <p:cNvPr id="72723" name="Line 15"/>
            <p:cNvSpPr>
              <a:spLocks noChangeShapeType="1"/>
            </p:cNvSpPr>
            <p:nvPr/>
          </p:nvSpPr>
          <p:spPr bwMode="auto">
            <a:xfrm flipH="1">
              <a:off x="3526" y="3213"/>
              <a:ext cx="435" cy="247"/>
            </a:xfrm>
            <a:prstGeom prst="line">
              <a:avLst/>
            </a:prstGeom>
            <a:noFill/>
            <a:ln w="57150">
              <a:solidFill>
                <a:schemeClr val="accent2"/>
              </a:solidFill>
              <a:round/>
              <a:headEnd/>
              <a:tailEnd type="stealth" w="med" len="sm"/>
            </a:ln>
          </p:spPr>
          <p:txBody>
            <a:bodyPr wrap="none" anchor="ctr"/>
            <a:lstStyle/>
            <a:p>
              <a:endParaRPr lang="en-US"/>
            </a:p>
          </p:txBody>
        </p:sp>
        <p:sp>
          <p:nvSpPr>
            <p:cNvPr id="72724" name="Text Box 16"/>
            <p:cNvSpPr txBox="1">
              <a:spLocks noChangeArrowheads="1"/>
            </p:cNvSpPr>
            <p:nvPr/>
          </p:nvSpPr>
          <p:spPr bwMode="auto">
            <a:xfrm>
              <a:off x="3969" y="3031"/>
              <a:ext cx="2166" cy="288"/>
            </a:xfrm>
            <a:prstGeom prst="rect">
              <a:avLst/>
            </a:prstGeom>
            <a:noFill/>
            <a:ln w="9525">
              <a:noFill/>
              <a:miter lim="800000"/>
              <a:headEnd/>
              <a:tailEnd/>
            </a:ln>
          </p:spPr>
          <p:txBody>
            <a:bodyPr wrap="none">
              <a:spAutoFit/>
            </a:bodyPr>
            <a:lstStyle/>
            <a:p>
              <a:pPr eaLnBrk="0" hangingPunct="0"/>
              <a:r>
                <a:rPr lang="en-US" sz="2400">
                  <a:solidFill>
                    <a:schemeClr val="accent2"/>
                  </a:solidFill>
                </a:rPr>
                <a:t>Ratio of eggs to cookies</a:t>
              </a:r>
            </a:p>
          </p:txBody>
        </p:sp>
      </p:grpSp>
      <p:sp>
        <p:nvSpPr>
          <p:cNvPr id="72721" name="Rectangle 17"/>
          <p:cNvSpPr>
            <a:spLocks noChangeArrowheads="1"/>
          </p:cNvSpPr>
          <p:nvPr/>
        </p:nvSpPr>
        <p:spPr bwMode="auto">
          <a:xfrm>
            <a:off x="5375275"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sp>
        <p:nvSpPr>
          <p:cNvPr id="322579" name="Text Box 19"/>
          <p:cNvSpPr txBox="1">
            <a:spLocks noChangeArrowheads="1"/>
          </p:cNvSpPr>
          <p:nvPr/>
        </p:nvSpPr>
        <p:spPr bwMode="auto">
          <a:xfrm>
            <a:off x="5068888" y="5707063"/>
            <a:ext cx="3335337" cy="519112"/>
          </a:xfrm>
          <a:prstGeom prst="rect">
            <a:avLst/>
          </a:prstGeom>
          <a:solidFill>
            <a:schemeClr val="bg1"/>
          </a:solidFill>
          <a:ln w="9525">
            <a:noFill/>
            <a:miter lim="800000"/>
            <a:headEnd/>
            <a:tailEnd/>
          </a:ln>
        </p:spPr>
        <p:txBody>
          <a:bodyPr>
            <a:spAutoFit/>
          </a:bodyPr>
          <a:lstStyle/>
          <a:p>
            <a:r>
              <a:rPr lang="en-US" sz="2800"/>
              <a:t>150 cookies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2563">
                                            <p:txEl>
                                              <p:pRg st="0" end="0"/>
                                            </p:txEl>
                                          </p:spTgt>
                                        </p:tgtEl>
                                        <p:attrNameLst>
                                          <p:attrName>style.visibility</p:attrName>
                                        </p:attrNameLst>
                                      </p:cBhvr>
                                      <p:to>
                                        <p:strVal val="visible"/>
                                      </p:to>
                                    </p:set>
                                    <p:animEffect transition="in" filter="wipe(left)">
                                      <p:cBhvr>
                                        <p:cTn id="7" dur="500"/>
                                        <p:tgtEl>
                                          <p:spTgt spid="322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22566"/>
                                        </p:tgtEl>
                                        <p:attrNameLst>
                                          <p:attrName>style.visibility</p:attrName>
                                        </p:attrNameLst>
                                      </p:cBhvr>
                                      <p:to>
                                        <p:strVal val="visible"/>
                                      </p:to>
                                    </p:set>
                                    <p:anim calcmode="lin" valueType="num">
                                      <p:cBhvr additive="base">
                                        <p:cTn id="12" dur="500" fill="hold"/>
                                        <p:tgtEl>
                                          <p:spTgt spid="322566"/>
                                        </p:tgtEl>
                                        <p:attrNameLst>
                                          <p:attrName>ppt_x</p:attrName>
                                        </p:attrNameLst>
                                      </p:cBhvr>
                                      <p:tavLst>
                                        <p:tav tm="0">
                                          <p:val>
                                            <p:strVal val="0-#ppt_w/2"/>
                                          </p:val>
                                        </p:tav>
                                        <p:tav tm="100000">
                                          <p:val>
                                            <p:strVal val="#ppt_x"/>
                                          </p:val>
                                        </p:tav>
                                      </p:tavLst>
                                    </p:anim>
                                    <p:anim calcmode="lin" valueType="num">
                                      <p:cBhvr additive="base">
                                        <p:cTn id="13" dur="500" fill="hold"/>
                                        <p:tgtEl>
                                          <p:spTgt spid="322566"/>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22567"/>
                                        </p:tgtEl>
                                        <p:attrNameLst>
                                          <p:attrName>style.visibility</p:attrName>
                                        </p:attrNameLst>
                                      </p:cBhvr>
                                      <p:to>
                                        <p:strVal val="visible"/>
                                      </p:to>
                                    </p:set>
                                    <p:animEffect transition="in" filter="wipe(left)">
                                      <p:cBhvr>
                                        <p:cTn id="17" dur="500"/>
                                        <p:tgtEl>
                                          <p:spTgt spid="322567"/>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322568"/>
                                        </p:tgtEl>
                                        <p:attrNameLst>
                                          <p:attrName>style.visibility</p:attrName>
                                        </p:attrNameLst>
                                      </p:cBhvr>
                                      <p:to>
                                        <p:strVal val="visible"/>
                                      </p:to>
                                    </p:set>
                                    <p:animEffect transition="in" filter="wipe(up)">
                                      <p:cBhvr>
                                        <p:cTn id="21" dur="500"/>
                                        <p:tgtEl>
                                          <p:spTgt spid="32256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22569"/>
                                        </p:tgtEl>
                                        <p:attrNameLst>
                                          <p:attrName>style.visibility</p:attrName>
                                        </p:attrNameLst>
                                      </p:cBhvr>
                                      <p:to>
                                        <p:strVal val="visible"/>
                                      </p:to>
                                    </p:set>
                                    <p:animEffect transition="in" filter="wipe(down)">
                                      <p:cBhvr>
                                        <p:cTn id="26" dur="500"/>
                                        <p:tgtEl>
                                          <p:spTgt spid="32256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22572"/>
                                        </p:tgtEl>
                                        <p:attrNameLst>
                                          <p:attrName>style.visibility</p:attrName>
                                        </p:attrNameLst>
                                      </p:cBhvr>
                                      <p:to>
                                        <p:strVal val="visible"/>
                                      </p:to>
                                    </p:set>
                                    <p:animEffect transition="in" filter="wipe(down)">
                                      <p:cBhvr>
                                        <p:cTn id="31" dur="500"/>
                                        <p:tgtEl>
                                          <p:spTgt spid="322572"/>
                                        </p:tgtEl>
                                      </p:cBhvr>
                                    </p:animEffec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322573"/>
                                        </p:tgtEl>
                                        <p:attrNameLst>
                                          <p:attrName>style.visibility</p:attrName>
                                        </p:attrNameLst>
                                      </p:cBhvr>
                                      <p:to>
                                        <p:strVal val="visible"/>
                                      </p:to>
                                    </p:set>
                                    <p:animEffect transition="in" filter="wipe(down)">
                                      <p:cBhvr>
                                        <p:cTn id="35" dur="500"/>
                                        <p:tgtEl>
                                          <p:spTgt spid="32257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22570"/>
                                        </p:tgtEl>
                                        <p:attrNameLst>
                                          <p:attrName>style.visibility</p:attrName>
                                        </p:attrNameLst>
                                      </p:cBhvr>
                                      <p:to>
                                        <p:strVal val="visible"/>
                                      </p:to>
                                    </p:set>
                                    <p:animEffect transition="in" filter="wipe(left)">
                                      <p:cBhvr>
                                        <p:cTn id="40" dur="500"/>
                                        <p:tgtEl>
                                          <p:spTgt spid="3225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322579"/>
                                        </p:tgtEl>
                                        <p:attrNameLst>
                                          <p:attrName>style.visibility</p:attrName>
                                        </p:attrNameLst>
                                      </p:cBhvr>
                                      <p:to>
                                        <p:strVal val="visible"/>
                                      </p:to>
                                    </p:set>
                                    <p:animEffect transition="in" filter="dissolve">
                                      <p:cBhvr>
                                        <p:cTn id="50" dur="500"/>
                                        <p:tgtEl>
                                          <p:spTgt spid="322579"/>
                                        </p:tgtEl>
                                      </p:cBhvr>
                                    </p:animEffect>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grpId="1" nodeType="clickEffect">
                                  <p:stCondLst>
                                    <p:cond delay="0"/>
                                  </p:stCondLst>
                                  <p:childTnLst>
                                    <p:animMotion origin="layout" path="M 0 0 L -0.15451 -0.15892 " pathEditMode="relative" ptsTypes="AA">
                                      <p:cBhvr>
                                        <p:cTn id="54" dur="2000" fill="hold"/>
                                        <p:tgtEl>
                                          <p:spTgt spid="32257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3" grpId="0" build="p" autoUpdateAnimBg="0"/>
      <p:bldP spid="322566" grpId="0" autoUpdateAnimBg="0"/>
      <p:bldP spid="322567" grpId="0" animBg="1"/>
      <p:bldP spid="322568" grpId="0" animBg="1"/>
      <p:bldP spid="322569" grpId="0" autoUpdateAnimBg="0"/>
      <p:bldP spid="322570" grpId="0" autoUpdateAnimBg="0"/>
      <p:bldP spid="322572" grpId="0" animBg="1"/>
      <p:bldP spid="322573" grpId="0" animBg="1"/>
      <p:bldP spid="322579" grpId="0" animBg="1"/>
      <p:bldP spid="322579" grpId="1"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Proportional Relationships</a:t>
            </a:r>
          </a:p>
        </p:txBody>
      </p:sp>
      <p:sp>
        <p:nvSpPr>
          <p:cNvPr id="324611" name="Rectangle 3"/>
          <p:cNvSpPr>
            <a:spLocks noGrp="1" noChangeArrowheads="1"/>
          </p:cNvSpPr>
          <p:nvPr>
            <p:ph type="body" idx="1"/>
          </p:nvPr>
        </p:nvSpPr>
        <p:spPr/>
        <p:txBody>
          <a:bodyPr/>
          <a:lstStyle/>
          <a:p>
            <a:pPr eaLnBrk="1" hangingPunct="1">
              <a:lnSpc>
                <a:spcPct val="90000"/>
              </a:lnSpc>
              <a:defRPr/>
            </a:pPr>
            <a:r>
              <a:rPr lang="en-US" sz="2800" b="1" smtClean="0">
                <a:effectLst>
                  <a:outerShdw blurRad="38100" dist="38100" dir="2700000" algn="tl">
                    <a:srgbClr val="C0C0C0"/>
                  </a:outerShdw>
                </a:effectLst>
              </a:rPr>
              <a:t>Stoichiometry</a:t>
            </a:r>
            <a:endParaRPr lang="en-US" sz="2800" smtClean="0"/>
          </a:p>
          <a:p>
            <a:pPr lvl="1" eaLnBrk="1" hangingPunct="1">
              <a:lnSpc>
                <a:spcPct val="90000"/>
              </a:lnSpc>
              <a:defRPr/>
            </a:pPr>
            <a:r>
              <a:rPr lang="en-US" sz="2400" smtClean="0"/>
              <a:t>mass relationships between substances in a chemical reaction</a:t>
            </a:r>
          </a:p>
          <a:p>
            <a:pPr lvl="1" eaLnBrk="1" hangingPunct="1">
              <a:lnSpc>
                <a:spcPct val="90000"/>
              </a:lnSpc>
              <a:defRPr/>
            </a:pPr>
            <a:r>
              <a:rPr lang="en-US" sz="2400" smtClean="0"/>
              <a:t>based on the mole ratio</a:t>
            </a:r>
          </a:p>
          <a:p>
            <a:pPr eaLnBrk="1" hangingPunct="1">
              <a:lnSpc>
                <a:spcPct val="90000"/>
              </a:lnSpc>
              <a:spcBef>
                <a:spcPct val="100000"/>
              </a:spcBef>
              <a:defRPr/>
            </a:pPr>
            <a:r>
              <a:rPr lang="en-US" sz="2800" b="1" smtClean="0">
                <a:effectLst>
                  <a:outerShdw blurRad="38100" dist="38100" dir="2700000" algn="tl">
                    <a:srgbClr val="C0C0C0"/>
                  </a:outerShdw>
                </a:effectLst>
              </a:rPr>
              <a:t>Mole Ratio</a:t>
            </a:r>
            <a:endParaRPr lang="en-US" sz="2800" smtClean="0"/>
          </a:p>
          <a:p>
            <a:pPr lvl="1" eaLnBrk="1" hangingPunct="1">
              <a:lnSpc>
                <a:spcPct val="90000"/>
              </a:lnSpc>
              <a:defRPr/>
            </a:pPr>
            <a:r>
              <a:rPr lang="en-US" sz="2400" smtClean="0"/>
              <a:t>indicated by coefficients in a balanced equation</a:t>
            </a:r>
          </a:p>
        </p:txBody>
      </p:sp>
      <p:sp>
        <p:nvSpPr>
          <p:cNvPr id="324612" name="Rectangle 4"/>
          <p:cNvSpPr>
            <a:spLocks noChangeArrowheads="1"/>
          </p:cNvSpPr>
          <p:nvPr/>
        </p:nvSpPr>
        <p:spPr bwMode="auto">
          <a:xfrm>
            <a:off x="1473200" y="4962525"/>
            <a:ext cx="6469063" cy="914400"/>
          </a:xfrm>
          <a:prstGeom prst="rect">
            <a:avLst/>
          </a:prstGeom>
          <a:noFill/>
          <a:ln w="9525">
            <a:noFill/>
            <a:miter lim="800000"/>
            <a:headEnd/>
            <a:tailEnd/>
          </a:ln>
          <a:effectLst/>
        </p:spPr>
        <p:txBody>
          <a:bodyPr wrap="none">
            <a:spAutoFit/>
          </a:bodyPr>
          <a:lstStyle/>
          <a:p>
            <a:pPr eaLnBrk="0" hangingPunct="0">
              <a:defRPr/>
            </a:pPr>
            <a:r>
              <a:rPr lang="en-US" sz="5400" b="1">
                <a:solidFill>
                  <a:schemeClr val="accent2"/>
                </a:solidFill>
                <a:effectLst>
                  <a:outerShdw blurRad="38100" dist="38100" dir="2700000" algn="tl">
                    <a:srgbClr val="C0C0C0"/>
                  </a:outerShdw>
                </a:effectLst>
              </a:rPr>
              <a:t>2 Mg + O</a:t>
            </a:r>
            <a:r>
              <a:rPr lang="en-US" sz="5400" b="1" baseline="-25000">
                <a:solidFill>
                  <a:schemeClr val="accent2"/>
                </a:solidFill>
                <a:effectLst>
                  <a:outerShdw blurRad="38100" dist="38100" dir="2700000" algn="tl">
                    <a:srgbClr val="C0C0C0"/>
                  </a:outerShdw>
                </a:effectLst>
              </a:rPr>
              <a:t>2</a:t>
            </a:r>
            <a:r>
              <a:rPr lang="en-US" sz="5400" b="1">
                <a:solidFill>
                  <a:schemeClr val="accent2"/>
                </a:solidFill>
                <a:effectLst>
                  <a:outerShdw blurRad="38100" dist="38100" dir="2700000" algn="tl">
                    <a:srgbClr val="C0C0C0"/>
                  </a:outerShdw>
                </a:effectLst>
              </a:rPr>
              <a:t> </a:t>
            </a:r>
            <a:r>
              <a:rPr lang="en-US" sz="5400" b="1">
                <a:solidFill>
                  <a:schemeClr val="accent2"/>
                </a:solidFill>
                <a:effectLst>
                  <a:outerShdw blurRad="38100" dist="38100" dir="2700000" algn="tl">
                    <a:srgbClr val="C0C0C0"/>
                  </a:outerShdw>
                </a:effectLst>
                <a:sym typeface="Symbol" pitchFamily="18" charset="2"/>
              </a:rPr>
              <a:t> 2 MgO</a:t>
            </a:r>
          </a:p>
        </p:txBody>
      </p:sp>
      <p:sp>
        <p:nvSpPr>
          <p:cNvPr id="73733" name="Rectangle 5"/>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4611">
                                            <p:txEl>
                                              <p:pRg st="0" end="0"/>
                                            </p:txEl>
                                          </p:spTgt>
                                        </p:tgtEl>
                                        <p:attrNameLst>
                                          <p:attrName>style.visibility</p:attrName>
                                        </p:attrNameLst>
                                      </p:cBhvr>
                                      <p:to>
                                        <p:strVal val="visible"/>
                                      </p:to>
                                    </p:set>
                                    <p:animEffect transition="in" filter="wipe(left)">
                                      <p:cBhvr>
                                        <p:cTn id="7" dur="500"/>
                                        <p:tgtEl>
                                          <p:spTgt spid="32461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24611">
                                            <p:txEl>
                                              <p:pRg st="1" end="1"/>
                                            </p:txEl>
                                          </p:spTgt>
                                        </p:tgtEl>
                                        <p:attrNameLst>
                                          <p:attrName>style.visibility</p:attrName>
                                        </p:attrNameLst>
                                      </p:cBhvr>
                                      <p:to>
                                        <p:strVal val="visible"/>
                                      </p:to>
                                    </p:set>
                                    <p:animEffect transition="in" filter="wipe(left)">
                                      <p:cBhvr>
                                        <p:cTn id="10" dur="500"/>
                                        <p:tgtEl>
                                          <p:spTgt spid="32461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24611">
                                            <p:txEl>
                                              <p:pRg st="2" end="2"/>
                                            </p:txEl>
                                          </p:spTgt>
                                        </p:tgtEl>
                                        <p:attrNameLst>
                                          <p:attrName>style.visibility</p:attrName>
                                        </p:attrNameLst>
                                      </p:cBhvr>
                                      <p:to>
                                        <p:strVal val="visible"/>
                                      </p:to>
                                    </p:set>
                                    <p:animEffect transition="in" filter="wipe(left)">
                                      <p:cBhvr>
                                        <p:cTn id="13" dur="500"/>
                                        <p:tgtEl>
                                          <p:spTgt spid="32461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24611">
                                            <p:txEl>
                                              <p:pRg st="3" end="3"/>
                                            </p:txEl>
                                          </p:spTgt>
                                        </p:tgtEl>
                                        <p:attrNameLst>
                                          <p:attrName>style.visibility</p:attrName>
                                        </p:attrNameLst>
                                      </p:cBhvr>
                                      <p:to>
                                        <p:strVal val="visible"/>
                                      </p:to>
                                    </p:set>
                                    <p:animEffect transition="in" filter="wipe(left)">
                                      <p:cBhvr>
                                        <p:cTn id="18" dur="500"/>
                                        <p:tgtEl>
                                          <p:spTgt spid="32461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24611">
                                            <p:txEl>
                                              <p:pRg st="4" end="4"/>
                                            </p:txEl>
                                          </p:spTgt>
                                        </p:tgtEl>
                                        <p:attrNameLst>
                                          <p:attrName>style.visibility</p:attrName>
                                        </p:attrNameLst>
                                      </p:cBhvr>
                                      <p:to>
                                        <p:strVal val="visible"/>
                                      </p:to>
                                    </p:set>
                                    <p:animEffect transition="in" filter="wipe(left)">
                                      <p:cBhvr>
                                        <p:cTn id="21" dur="500"/>
                                        <p:tgtEl>
                                          <p:spTgt spid="324611">
                                            <p:txEl>
                                              <p:pRg st="4" end="4"/>
                                            </p:txEl>
                                          </p:spTgt>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324612"/>
                                        </p:tgtEl>
                                        <p:attrNameLst>
                                          <p:attrName>style.visibility</p:attrName>
                                        </p:attrNameLst>
                                      </p:cBhvr>
                                      <p:to>
                                        <p:strVal val="visible"/>
                                      </p:to>
                                    </p:set>
                                    <p:animEffect transition="in" filter="dissolve">
                                      <p:cBhvr>
                                        <p:cTn id="25" dur="500"/>
                                        <p:tgtEl>
                                          <p:spTgt spid="324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1" grpId="0" build="p" autoUpdateAnimBg="0"/>
      <p:bldP spid="324612"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76200"/>
            <a:ext cx="8229600" cy="1143000"/>
          </a:xfrm>
        </p:spPr>
        <p:txBody>
          <a:bodyPr/>
          <a:lstStyle/>
          <a:p>
            <a:pPr eaLnBrk="1" hangingPunct="1"/>
            <a:r>
              <a:rPr lang="en-US" smtClean="0"/>
              <a:t>Stoichiometry Steps</a:t>
            </a:r>
          </a:p>
        </p:txBody>
      </p:sp>
      <p:sp>
        <p:nvSpPr>
          <p:cNvPr id="326659" name="Rectangle 3"/>
          <p:cNvSpPr>
            <a:spLocks noGrp="1" noChangeArrowheads="1"/>
          </p:cNvSpPr>
          <p:nvPr>
            <p:ph type="body" idx="1"/>
          </p:nvPr>
        </p:nvSpPr>
        <p:spPr>
          <a:xfrm>
            <a:off x="1249363" y="1270000"/>
            <a:ext cx="7696200" cy="914400"/>
          </a:xfrm>
        </p:spPr>
        <p:txBody>
          <a:bodyPr/>
          <a:lstStyle/>
          <a:p>
            <a:pPr eaLnBrk="1" hangingPunct="1">
              <a:lnSpc>
                <a:spcPct val="90000"/>
              </a:lnSpc>
              <a:buFontTx/>
              <a:buNone/>
              <a:tabLst>
                <a:tab pos="3717925" algn="l"/>
              </a:tabLst>
            </a:pPr>
            <a:r>
              <a:rPr lang="en-US" sz="2800" smtClean="0"/>
              <a:t>1. Write a balanced equation.</a:t>
            </a:r>
          </a:p>
          <a:p>
            <a:pPr eaLnBrk="1" hangingPunct="1">
              <a:lnSpc>
                <a:spcPct val="90000"/>
              </a:lnSpc>
              <a:buFontTx/>
              <a:buNone/>
              <a:tabLst>
                <a:tab pos="3717925" algn="l"/>
              </a:tabLst>
            </a:pPr>
            <a:r>
              <a:rPr lang="en-US" sz="2800" smtClean="0"/>
              <a:t>2. Identify known &amp; unknown.</a:t>
            </a:r>
          </a:p>
          <a:p>
            <a:pPr eaLnBrk="1" hangingPunct="1">
              <a:lnSpc>
                <a:spcPct val="90000"/>
              </a:lnSpc>
              <a:buFontTx/>
              <a:buNone/>
              <a:tabLst>
                <a:tab pos="3717925" algn="l"/>
              </a:tabLst>
            </a:pPr>
            <a:r>
              <a:rPr lang="en-US" sz="2800" smtClean="0"/>
              <a:t>3. Line up conversion factors.</a:t>
            </a:r>
          </a:p>
          <a:p>
            <a:pPr lvl="1" eaLnBrk="1" hangingPunct="1">
              <a:lnSpc>
                <a:spcPct val="90000"/>
              </a:lnSpc>
              <a:tabLst>
                <a:tab pos="3717925" algn="l"/>
              </a:tabLst>
            </a:pPr>
            <a:r>
              <a:rPr lang="en-US" sz="2400" smtClean="0"/>
              <a:t>Mole ratio - 	moles </a:t>
            </a:r>
            <a:r>
              <a:rPr lang="en-US" sz="2400" smtClean="0">
                <a:sym typeface="Symbol" pitchFamily="18" charset="2"/>
              </a:rPr>
              <a:t> moles</a:t>
            </a:r>
          </a:p>
          <a:p>
            <a:pPr lvl="1" eaLnBrk="1" hangingPunct="1">
              <a:lnSpc>
                <a:spcPct val="90000"/>
              </a:lnSpc>
              <a:tabLst>
                <a:tab pos="3717925" algn="l"/>
              </a:tabLst>
            </a:pPr>
            <a:r>
              <a:rPr lang="en-US" sz="2400" smtClean="0">
                <a:sym typeface="Symbol" pitchFamily="18" charset="2"/>
              </a:rPr>
              <a:t>Molar mass -	moles  grams</a:t>
            </a:r>
          </a:p>
          <a:p>
            <a:pPr lvl="1" eaLnBrk="1" hangingPunct="1">
              <a:lnSpc>
                <a:spcPct val="90000"/>
              </a:lnSpc>
              <a:tabLst>
                <a:tab pos="3717925" algn="l"/>
              </a:tabLst>
            </a:pPr>
            <a:r>
              <a:rPr lang="en-US" sz="2400" smtClean="0">
                <a:sym typeface="Symbol" pitchFamily="18" charset="2"/>
              </a:rPr>
              <a:t>Molarity - 	moles  liters soln</a:t>
            </a:r>
          </a:p>
          <a:p>
            <a:pPr lvl="1" eaLnBrk="1" hangingPunct="1">
              <a:lnSpc>
                <a:spcPct val="90000"/>
              </a:lnSpc>
              <a:tabLst>
                <a:tab pos="3717925" algn="l"/>
              </a:tabLst>
            </a:pPr>
            <a:r>
              <a:rPr lang="en-US" sz="2400" smtClean="0">
                <a:sym typeface="Symbol" pitchFamily="18" charset="2"/>
              </a:rPr>
              <a:t>Molar volume -	moles  liters gas</a:t>
            </a:r>
          </a:p>
        </p:txBody>
      </p:sp>
      <p:sp>
        <p:nvSpPr>
          <p:cNvPr id="326660" name="Text Box 4"/>
          <p:cNvSpPr txBox="1">
            <a:spLocks noChangeArrowheads="1"/>
          </p:cNvSpPr>
          <p:nvPr/>
        </p:nvSpPr>
        <p:spPr bwMode="auto">
          <a:xfrm>
            <a:off x="1903413" y="5319713"/>
            <a:ext cx="6951662" cy="549275"/>
          </a:xfrm>
          <a:prstGeom prst="rect">
            <a:avLst/>
          </a:prstGeom>
          <a:noFill/>
          <a:ln w="9525">
            <a:noFill/>
            <a:miter lim="800000"/>
            <a:headEnd/>
            <a:tailEnd/>
          </a:ln>
        </p:spPr>
        <p:txBody>
          <a:bodyPr wrap="none">
            <a:spAutoFit/>
          </a:bodyPr>
          <a:lstStyle/>
          <a:p>
            <a:pPr eaLnBrk="0" hangingPunct="0"/>
            <a:r>
              <a:rPr lang="en-US" sz="3000">
                <a:solidFill>
                  <a:schemeClr val="accent2"/>
                </a:solidFill>
              </a:rPr>
              <a:t>Core step in all stoichiometry problems!!</a:t>
            </a:r>
          </a:p>
        </p:txBody>
      </p:sp>
      <p:sp>
        <p:nvSpPr>
          <p:cNvPr id="326661" name="Rectangle 5"/>
          <p:cNvSpPr>
            <a:spLocks noChangeArrowheads="1"/>
          </p:cNvSpPr>
          <p:nvPr/>
        </p:nvSpPr>
        <p:spPr bwMode="auto">
          <a:xfrm>
            <a:off x="1247775" y="3108325"/>
            <a:ext cx="7696200" cy="625475"/>
          </a:xfrm>
          <a:prstGeom prst="rect">
            <a:avLst/>
          </a:prstGeom>
          <a:solidFill>
            <a:schemeClr val="accent1"/>
          </a:solidFill>
          <a:ln w="9525">
            <a:noFill/>
            <a:miter lim="800000"/>
            <a:headEnd/>
            <a:tailEnd/>
          </a:ln>
        </p:spPr>
        <p:txBody>
          <a:bodyPr/>
          <a:lstStyle/>
          <a:p>
            <a:pPr marL="742950" lvl="1" indent="-285750">
              <a:spcBef>
                <a:spcPct val="20000"/>
              </a:spcBef>
              <a:buClr>
                <a:schemeClr val="accent1"/>
              </a:buClr>
              <a:buFontTx/>
              <a:buChar char="–"/>
              <a:tabLst>
                <a:tab pos="3432175" algn="l"/>
              </a:tabLst>
            </a:pPr>
            <a:r>
              <a:rPr lang="en-US" sz="2400"/>
              <a:t>Mole ratio - 	moles </a:t>
            </a:r>
            <a:r>
              <a:rPr lang="en-US" sz="2400">
                <a:sym typeface="Symbol" pitchFamily="18" charset="2"/>
              </a:rPr>
              <a:t> moles</a:t>
            </a:r>
          </a:p>
        </p:txBody>
      </p:sp>
      <p:sp>
        <p:nvSpPr>
          <p:cNvPr id="326662" name="Rectangle 6"/>
          <p:cNvSpPr>
            <a:spLocks noChangeArrowheads="1"/>
          </p:cNvSpPr>
          <p:nvPr/>
        </p:nvSpPr>
        <p:spPr bwMode="auto">
          <a:xfrm>
            <a:off x="1249363" y="5837238"/>
            <a:ext cx="7696200" cy="654050"/>
          </a:xfrm>
          <a:prstGeom prst="rect">
            <a:avLst/>
          </a:prstGeom>
          <a:noFill/>
          <a:ln w="9525">
            <a:noFill/>
            <a:miter lim="800000"/>
            <a:headEnd/>
            <a:tailEnd/>
          </a:ln>
        </p:spPr>
        <p:txBody>
          <a:bodyPr/>
          <a:lstStyle/>
          <a:p>
            <a:pPr marL="342900" indent="-342900"/>
            <a:r>
              <a:rPr lang="en-US" sz="2800"/>
              <a:t>4. Check answer.</a:t>
            </a:r>
          </a:p>
        </p:txBody>
      </p:sp>
      <p:sp>
        <p:nvSpPr>
          <p:cNvPr id="326663" name="Freeform 7"/>
          <p:cNvSpPr>
            <a:spLocks/>
          </p:cNvSpPr>
          <p:nvPr/>
        </p:nvSpPr>
        <p:spPr bwMode="auto">
          <a:xfrm>
            <a:off x="1219200" y="3371850"/>
            <a:ext cx="646113" cy="2257425"/>
          </a:xfrm>
          <a:custGeom>
            <a:avLst/>
            <a:gdLst>
              <a:gd name="T0" fmla="*/ 730845857 w 407"/>
              <a:gd name="T1" fmla="*/ 0 h 1233"/>
              <a:gd name="T2" fmla="*/ 254536795 w 407"/>
              <a:gd name="T3" fmla="*/ 881569198 h 1233"/>
              <a:gd name="T4" fmla="*/ 27722538 w 407"/>
              <a:gd name="T5" fmla="*/ 2147483647 h 1233"/>
              <a:gd name="T6" fmla="*/ 420867285 w 407"/>
              <a:gd name="T7" fmla="*/ 2147483647 h 1233"/>
              <a:gd name="T8" fmla="*/ 1025705270 w 407"/>
              <a:gd name="T9" fmla="*/ 2147483647 h 1233"/>
              <a:gd name="T10" fmla="*/ 0 60000 65536"/>
              <a:gd name="T11" fmla="*/ 0 60000 65536"/>
              <a:gd name="T12" fmla="*/ 0 60000 65536"/>
              <a:gd name="T13" fmla="*/ 0 60000 65536"/>
              <a:gd name="T14" fmla="*/ 0 60000 65536"/>
              <a:gd name="T15" fmla="*/ 0 w 407"/>
              <a:gd name="T16" fmla="*/ 0 h 1233"/>
              <a:gd name="T17" fmla="*/ 407 w 407"/>
              <a:gd name="T18" fmla="*/ 1233 h 1233"/>
            </a:gdLst>
            <a:ahLst/>
            <a:cxnLst>
              <a:cxn ang="T10">
                <a:pos x="T0" y="T1"/>
              </a:cxn>
              <a:cxn ang="T11">
                <a:pos x="T2" y="T3"/>
              </a:cxn>
              <a:cxn ang="T12">
                <a:pos x="T4" y="T5"/>
              </a:cxn>
              <a:cxn ang="T13">
                <a:pos x="T6" y="T7"/>
              </a:cxn>
              <a:cxn ang="T14">
                <a:pos x="T8" y="T9"/>
              </a:cxn>
            </a:cxnLst>
            <a:rect l="T15" t="T16" r="T17" b="T18"/>
            <a:pathLst>
              <a:path w="407" h="1233">
                <a:moveTo>
                  <a:pt x="290" y="0"/>
                </a:moveTo>
                <a:cubicBezTo>
                  <a:pt x="258" y="44"/>
                  <a:pt x="147" y="151"/>
                  <a:pt x="101" y="263"/>
                </a:cubicBezTo>
                <a:cubicBezTo>
                  <a:pt x="55" y="375"/>
                  <a:pt x="0" y="548"/>
                  <a:pt x="11" y="674"/>
                </a:cubicBezTo>
                <a:cubicBezTo>
                  <a:pt x="22" y="800"/>
                  <a:pt x="101" y="926"/>
                  <a:pt x="167" y="1019"/>
                </a:cubicBezTo>
                <a:cubicBezTo>
                  <a:pt x="233" y="1112"/>
                  <a:pt x="357" y="1189"/>
                  <a:pt x="407" y="1233"/>
                </a:cubicBezTo>
              </a:path>
            </a:pathLst>
          </a:custGeom>
          <a:noFill/>
          <a:ln w="38100">
            <a:solidFill>
              <a:schemeClr val="accent2"/>
            </a:solidFill>
            <a:round/>
            <a:headEnd type="stealth" w="lg" len="lg"/>
            <a:tailEnd/>
          </a:ln>
        </p:spPr>
        <p:txBody>
          <a:bodyPr wrap="none" anchor="ctr"/>
          <a:lstStyle/>
          <a:p>
            <a:endParaRPr lang="en-US"/>
          </a:p>
        </p:txBody>
      </p:sp>
      <p:sp>
        <p:nvSpPr>
          <p:cNvPr id="2057" name="Rectangle 8"/>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graphicFrame>
        <p:nvGraphicFramePr>
          <p:cNvPr id="2050" name="Object 9"/>
          <p:cNvGraphicFramePr>
            <a:graphicFrameLocks noChangeAspect="1"/>
          </p:cNvGraphicFramePr>
          <p:nvPr/>
        </p:nvGraphicFramePr>
        <p:xfrm>
          <a:off x="6705600" y="381000"/>
          <a:ext cx="2044700" cy="2057400"/>
        </p:xfrm>
        <a:graphic>
          <a:graphicData uri="http://schemas.openxmlformats.org/presentationml/2006/ole">
            <mc:AlternateContent xmlns:mc="http://schemas.openxmlformats.org/markup-compatibility/2006">
              <mc:Choice xmlns:v="urn:schemas-microsoft-com:vml" Requires="v">
                <p:oleObj spid="_x0000_s2051" name="Clip" r:id="rId4" imgW="1746360" imgH="1757160" progId="MS_ClipArt_Gallery.5">
                  <p:embed/>
                </p:oleObj>
              </mc:Choice>
              <mc:Fallback>
                <p:oleObj name="Clip" r:id="rId4" imgW="1746360" imgH="1757160" progId="MS_ClipArt_Gallery.5">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81000"/>
                        <a:ext cx="2044700" cy="205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6659">
                                            <p:txEl>
                                              <p:pRg st="0" end="0"/>
                                            </p:txEl>
                                          </p:spTgt>
                                        </p:tgtEl>
                                        <p:attrNameLst>
                                          <p:attrName>style.visibility</p:attrName>
                                        </p:attrNameLst>
                                      </p:cBhvr>
                                      <p:to>
                                        <p:strVal val="visible"/>
                                      </p:to>
                                    </p:set>
                                    <p:animEffect transition="in" filter="wipe(left)">
                                      <p:cBhvr>
                                        <p:cTn id="7" dur="500"/>
                                        <p:tgtEl>
                                          <p:spTgt spid="326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6659">
                                            <p:txEl>
                                              <p:pRg st="1" end="1"/>
                                            </p:txEl>
                                          </p:spTgt>
                                        </p:tgtEl>
                                        <p:attrNameLst>
                                          <p:attrName>style.visibility</p:attrName>
                                        </p:attrNameLst>
                                      </p:cBhvr>
                                      <p:to>
                                        <p:strVal val="visible"/>
                                      </p:to>
                                    </p:set>
                                    <p:animEffect transition="in" filter="wipe(left)">
                                      <p:cBhvr>
                                        <p:cTn id="12" dur="500"/>
                                        <p:tgtEl>
                                          <p:spTgt spid="3266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6659">
                                            <p:txEl>
                                              <p:pRg st="2" end="2"/>
                                            </p:txEl>
                                          </p:spTgt>
                                        </p:tgtEl>
                                        <p:attrNameLst>
                                          <p:attrName>style.visibility</p:attrName>
                                        </p:attrNameLst>
                                      </p:cBhvr>
                                      <p:to>
                                        <p:strVal val="visible"/>
                                      </p:to>
                                    </p:set>
                                    <p:animEffect transition="in" filter="wipe(left)">
                                      <p:cBhvr>
                                        <p:cTn id="17" dur="500"/>
                                        <p:tgtEl>
                                          <p:spTgt spid="3266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6659">
                                            <p:txEl>
                                              <p:pRg st="3" end="3"/>
                                            </p:txEl>
                                          </p:spTgt>
                                        </p:tgtEl>
                                        <p:attrNameLst>
                                          <p:attrName>style.visibility</p:attrName>
                                        </p:attrNameLst>
                                      </p:cBhvr>
                                      <p:to>
                                        <p:strVal val="visible"/>
                                      </p:to>
                                    </p:set>
                                    <p:animEffect transition="in" filter="wipe(left)">
                                      <p:cBhvr>
                                        <p:cTn id="22" dur="500"/>
                                        <p:tgtEl>
                                          <p:spTgt spid="3266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6659">
                                            <p:txEl>
                                              <p:pRg st="4" end="4"/>
                                            </p:txEl>
                                          </p:spTgt>
                                        </p:tgtEl>
                                        <p:attrNameLst>
                                          <p:attrName>style.visibility</p:attrName>
                                        </p:attrNameLst>
                                      </p:cBhvr>
                                      <p:to>
                                        <p:strVal val="visible"/>
                                      </p:to>
                                    </p:set>
                                    <p:animEffect transition="in" filter="wipe(left)">
                                      <p:cBhvr>
                                        <p:cTn id="27" dur="500"/>
                                        <p:tgtEl>
                                          <p:spTgt spid="3266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6659">
                                            <p:txEl>
                                              <p:pRg st="5" end="5"/>
                                            </p:txEl>
                                          </p:spTgt>
                                        </p:tgtEl>
                                        <p:attrNameLst>
                                          <p:attrName>style.visibility</p:attrName>
                                        </p:attrNameLst>
                                      </p:cBhvr>
                                      <p:to>
                                        <p:strVal val="visible"/>
                                      </p:to>
                                    </p:set>
                                    <p:animEffect transition="in" filter="wipe(left)">
                                      <p:cBhvr>
                                        <p:cTn id="32" dur="500"/>
                                        <p:tgtEl>
                                          <p:spTgt spid="3266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6659">
                                            <p:txEl>
                                              <p:pRg st="6" end="6"/>
                                            </p:txEl>
                                          </p:spTgt>
                                        </p:tgtEl>
                                        <p:attrNameLst>
                                          <p:attrName>style.visibility</p:attrName>
                                        </p:attrNameLst>
                                      </p:cBhvr>
                                      <p:to>
                                        <p:strVal val="visible"/>
                                      </p:to>
                                    </p:set>
                                    <p:animEffect transition="in" filter="wipe(left)">
                                      <p:cBhvr>
                                        <p:cTn id="37" dur="500"/>
                                        <p:tgtEl>
                                          <p:spTgt spid="32665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26660"/>
                                        </p:tgtEl>
                                        <p:attrNameLst>
                                          <p:attrName>style.visibility</p:attrName>
                                        </p:attrNameLst>
                                      </p:cBhvr>
                                      <p:to>
                                        <p:strVal val="visible"/>
                                      </p:to>
                                    </p:set>
                                    <p:animEffect transition="in" filter="wipe(left)">
                                      <p:cBhvr>
                                        <p:cTn id="42" dur="500"/>
                                        <p:tgtEl>
                                          <p:spTgt spid="326660"/>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326663"/>
                                        </p:tgtEl>
                                        <p:attrNameLst>
                                          <p:attrName>style.visibility</p:attrName>
                                        </p:attrNameLst>
                                      </p:cBhvr>
                                      <p:to>
                                        <p:strVal val="visible"/>
                                      </p:to>
                                    </p:set>
                                    <p:animEffect transition="in" filter="wipe(down)">
                                      <p:cBhvr>
                                        <p:cTn id="46" dur="500"/>
                                        <p:tgtEl>
                                          <p:spTgt spid="326663"/>
                                        </p:tgtEl>
                                      </p:cBhvr>
                                    </p:animEffect>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499"/>
                                          </p:stCondLst>
                                        </p:cTn>
                                        <p:tgtEl>
                                          <p:spTgt spid="32666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26662"/>
                                        </p:tgtEl>
                                        <p:attrNameLst>
                                          <p:attrName>style.visibility</p:attrName>
                                        </p:attrNameLst>
                                      </p:cBhvr>
                                      <p:to>
                                        <p:strVal val="visible"/>
                                      </p:to>
                                    </p:set>
                                    <p:animEffect transition="in" filter="wipe(left)">
                                      <p:cBhvr>
                                        <p:cTn id="54" dur="500"/>
                                        <p:tgtEl>
                                          <p:spTgt spid="326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build="p" bldLvl="2" autoUpdateAnimBg="0"/>
      <p:bldP spid="326660" grpId="0" autoUpdateAnimBg="0"/>
      <p:bldP spid="326661" grpId="0" animBg="1" autoUpdateAnimBg="0"/>
      <p:bldP spid="326662" grpId="0" autoUpdateAnimBg="0"/>
      <p:bldP spid="32666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p:cNvSpPr>
            <a:spLocks noChangeArrowheads="1"/>
          </p:cNvSpPr>
          <p:nvPr/>
        </p:nvSpPr>
        <p:spPr bwMode="auto">
          <a:xfrm>
            <a:off x="1163638" y="1122363"/>
            <a:ext cx="7780337" cy="3605212"/>
          </a:xfrm>
          <a:prstGeom prst="star24">
            <a:avLst>
              <a:gd name="adj" fmla="val 45491"/>
            </a:avLst>
          </a:prstGeom>
          <a:solidFill>
            <a:srgbClr val="3366FF"/>
          </a:solidFill>
          <a:ln w="28575">
            <a:solidFill>
              <a:srgbClr val="808080"/>
            </a:solidFill>
            <a:miter lim="800000"/>
            <a:headEnd/>
            <a:tailEnd/>
          </a:ln>
        </p:spPr>
        <p:txBody>
          <a:bodyPr wrap="none" anchor="ctr"/>
          <a:lstStyle/>
          <a:p>
            <a:pPr algn="ctr" eaLnBrk="0" hangingPunct="0"/>
            <a:r>
              <a:rPr lang="en-US" sz="4800">
                <a:solidFill>
                  <a:schemeClr val="bg1"/>
                </a:solidFill>
                <a:latin typeface="DomCasual BT" pitchFamily="66" charset="0"/>
              </a:rPr>
              <a:t>1 mol of a gas=22.4 L</a:t>
            </a:r>
          </a:p>
          <a:p>
            <a:pPr algn="ctr" eaLnBrk="0" hangingPunct="0"/>
            <a:r>
              <a:rPr lang="en-US" sz="4800">
                <a:solidFill>
                  <a:schemeClr val="bg1"/>
                </a:solidFill>
                <a:latin typeface="DomCasual BT" pitchFamily="66" charset="0"/>
              </a:rPr>
              <a:t>at STP</a:t>
            </a:r>
          </a:p>
        </p:txBody>
      </p:sp>
      <p:sp>
        <p:nvSpPr>
          <p:cNvPr id="74755" name="Rectangle 3"/>
          <p:cNvSpPr>
            <a:spLocks noGrp="1" noChangeArrowheads="1"/>
          </p:cNvSpPr>
          <p:nvPr>
            <p:ph type="title"/>
          </p:nvPr>
        </p:nvSpPr>
        <p:spPr/>
        <p:txBody>
          <a:bodyPr/>
          <a:lstStyle/>
          <a:p>
            <a:pPr eaLnBrk="1" hangingPunct="1"/>
            <a:r>
              <a:rPr lang="en-US" smtClean="0"/>
              <a:t>Molar Volume at STP</a:t>
            </a:r>
          </a:p>
        </p:txBody>
      </p:sp>
      <p:grpSp>
        <p:nvGrpSpPr>
          <p:cNvPr id="2" name="Group 4"/>
          <p:cNvGrpSpPr>
            <a:grpSpLocks/>
          </p:cNvGrpSpPr>
          <p:nvPr/>
        </p:nvGrpSpPr>
        <p:grpSpPr bwMode="auto">
          <a:xfrm>
            <a:off x="2219325" y="3859213"/>
            <a:ext cx="6400800" cy="2359025"/>
            <a:chOff x="1352" y="2578"/>
            <a:chExt cx="4032" cy="1486"/>
          </a:xfrm>
        </p:grpSpPr>
        <p:sp>
          <p:nvSpPr>
            <p:cNvPr id="74758" name="Rectangle 5"/>
            <p:cNvSpPr>
              <a:spLocks noChangeArrowheads="1"/>
            </p:cNvSpPr>
            <p:nvPr/>
          </p:nvSpPr>
          <p:spPr bwMode="auto">
            <a:xfrm>
              <a:off x="1352" y="3336"/>
              <a:ext cx="4032" cy="728"/>
            </a:xfrm>
            <a:prstGeom prst="rect">
              <a:avLst/>
            </a:prstGeom>
            <a:solidFill>
              <a:srgbClr val="3366FF">
                <a:alpha val="43137"/>
              </a:srgbClr>
            </a:solidFill>
            <a:ln w="28575">
              <a:solidFill>
                <a:srgbClr val="000000"/>
              </a:solidFill>
              <a:miter lim="800000"/>
              <a:headEnd/>
              <a:tailEnd/>
            </a:ln>
          </p:spPr>
          <p:txBody>
            <a:bodyPr wrap="none" anchor="ctr"/>
            <a:lstStyle/>
            <a:p>
              <a:pPr algn="ctr" eaLnBrk="0" hangingPunct="0"/>
              <a:r>
                <a:rPr lang="en-US" sz="3600" b="1">
                  <a:solidFill>
                    <a:srgbClr val="000000"/>
                  </a:solidFill>
                  <a:latin typeface="Comic Sans MS" pitchFamily="66" charset="0"/>
                </a:rPr>
                <a:t>S</a:t>
              </a:r>
              <a:r>
                <a:rPr lang="en-US" sz="2800">
                  <a:solidFill>
                    <a:srgbClr val="000000"/>
                  </a:solidFill>
                  <a:latin typeface="Comic Sans MS" pitchFamily="66" charset="0"/>
                </a:rPr>
                <a:t>tandard</a:t>
              </a:r>
              <a:r>
                <a:rPr lang="en-US" sz="2800" b="1">
                  <a:solidFill>
                    <a:srgbClr val="000000"/>
                  </a:solidFill>
                  <a:latin typeface="Comic Sans MS" pitchFamily="66" charset="0"/>
                </a:rPr>
                <a:t> </a:t>
              </a:r>
              <a:r>
                <a:rPr lang="en-US" sz="3600" b="1">
                  <a:solidFill>
                    <a:srgbClr val="000000"/>
                  </a:solidFill>
                  <a:latin typeface="Comic Sans MS" pitchFamily="66" charset="0"/>
                </a:rPr>
                <a:t>T</a:t>
              </a:r>
              <a:r>
                <a:rPr lang="en-US" sz="2800">
                  <a:solidFill>
                    <a:srgbClr val="000000"/>
                  </a:solidFill>
                  <a:latin typeface="Comic Sans MS" pitchFamily="66" charset="0"/>
                </a:rPr>
                <a:t>emperature</a:t>
              </a:r>
              <a:r>
                <a:rPr lang="en-US" sz="2800" b="1">
                  <a:solidFill>
                    <a:srgbClr val="000000"/>
                  </a:solidFill>
                  <a:latin typeface="Comic Sans MS" pitchFamily="66" charset="0"/>
                </a:rPr>
                <a:t> </a:t>
              </a:r>
              <a:r>
                <a:rPr lang="en-US" sz="2800">
                  <a:solidFill>
                    <a:srgbClr val="000000"/>
                  </a:solidFill>
                  <a:latin typeface="Comic Sans MS" pitchFamily="66" charset="0"/>
                </a:rPr>
                <a:t>&amp;</a:t>
              </a:r>
              <a:r>
                <a:rPr lang="en-US" sz="2800" b="1">
                  <a:solidFill>
                    <a:srgbClr val="000000"/>
                  </a:solidFill>
                  <a:latin typeface="Comic Sans MS" pitchFamily="66" charset="0"/>
                </a:rPr>
                <a:t> </a:t>
              </a:r>
              <a:r>
                <a:rPr lang="en-US" sz="3600" b="1">
                  <a:solidFill>
                    <a:srgbClr val="000000"/>
                  </a:solidFill>
                  <a:latin typeface="Comic Sans MS" pitchFamily="66" charset="0"/>
                </a:rPr>
                <a:t>P</a:t>
              </a:r>
              <a:r>
                <a:rPr lang="en-US" sz="2800">
                  <a:solidFill>
                    <a:srgbClr val="000000"/>
                  </a:solidFill>
                  <a:latin typeface="Comic Sans MS" pitchFamily="66" charset="0"/>
                </a:rPr>
                <a:t>ressure</a:t>
              </a:r>
              <a:endParaRPr lang="en-US" sz="2800" b="1">
                <a:solidFill>
                  <a:srgbClr val="000000"/>
                </a:solidFill>
                <a:latin typeface="Comic Sans MS" pitchFamily="66" charset="0"/>
              </a:endParaRPr>
            </a:p>
            <a:p>
              <a:pPr algn="ctr" eaLnBrk="0" hangingPunct="0"/>
              <a:r>
                <a:rPr lang="en-US" sz="2800">
                  <a:solidFill>
                    <a:srgbClr val="000000"/>
                  </a:solidFill>
                  <a:latin typeface="Comic Sans MS" pitchFamily="66" charset="0"/>
                </a:rPr>
                <a:t>0°C   and   1 atm</a:t>
              </a:r>
            </a:p>
          </p:txBody>
        </p:sp>
        <p:sp>
          <p:nvSpPr>
            <p:cNvPr id="74759" name="AutoShape 6"/>
            <p:cNvSpPr>
              <a:spLocks noChangeArrowheads="1"/>
            </p:cNvSpPr>
            <p:nvPr/>
          </p:nvSpPr>
          <p:spPr bwMode="auto">
            <a:xfrm>
              <a:off x="1385" y="2578"/>
              <a:ext cx="3966" cy="744"/>
            </a:xfrm>
            <a:prstGeom prst="triangle">
              <a:avLst>
                <a:gd name="adj" fmla="val 50000"/>
              </a:avLst>
            </a:prstGeom>
            <a:gradFill rotWithShape="1">
              <a:gsLst>
                <a:gs pos="0">
                  <a:srgbClr val="565D76"/>
                </a:gs>
                <a:gs pos="100000">
                  <a:srgbClr val="B9CAFF"/>
                </a:gs>
              </a:gsLst>
              <a:lin ang="5400000" scaled="1"/>
            </a:gradFill>
            <a:ln w="28575">
              <a:noFill/>
              <a:miter lim="800000"/>
              <a:headEnd/>
              <a:tailEnd/>
            </a:ln>
          </p:spPr>
          <p:txBody>
            <a:bodyPr wrap="none" anchor="ctr"/>
            <a:lstStyle/>
            <a:p>
              <a:pPr algn="ctr" eaLnBrk="0" hangingPunct="0"/>
              <a:r>
                <a:rPr lang="en-US" sz="2400">
                  <a:latin typeface="Times New Roman" pitchFamily="18" charset="0"/>
                </a:rPr>
                <a:t> </a:t>
              </a:r>
            </a:p>
          </p:txBody>
        </p:sp>
      </p:grpSp>
      <p:sp>
        <p:nvSpPr>
          <p:cNvPr id="74757" name="Rectangle 7"/>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0"/>
            <a:ext cx="8229600" cy="1143000"/>
          </a:xfrm>
        </p:spPr>
        <p:txBody>
          <a:bodyPr/>
          <a:lstStyle/>
          <a:p>
            <a:pPr eaLnBrk="1" hangingPunct="1"/>
            <a:r>
              <a:rPr lang="en-US" sz="4000" smtClean="0"/>
              <a:t>Molar Volume at STP</a:t>
            </a:r>
          </a:p>
        </p:txBody>
      </p:sp>
      <p:sp>
        <p:nvSpPr>
          <p:cNvPr id="330755" name="Rectangle 3"/>
          <p:cNvSpPr>
            <a:spLocks noChangeArrowheads="1"/>
          </p:cNvSpPr>
          <p:nvPr/>
        </p:nvSpPr>
        <p:spPr bwMode="auto">
          <a:xfrm>
            <a:off x="1676400" y="3563938"/>
            <a:ext cx="2012950" cy="811212"/>
          </a:xfrm>
          <a:prstGeom prst="rect">
            <a:avLst/>
          </a:prstGeom>
          <a:noFill/>
          <a:ln w="9525">
            <a:noFill/>
            <a:miter lim="800000"/>
            <a:headEnd/>
            <a:tailEnd/>
          </a:ln>
        </p:spPr>
        <p:txBody>
          <a:bodyPr lIns="12700" tIns="12700" rIns="12700" bIns="12700"/>
          <a:lstStyle/>
          <a:p>
            <a:pPr algn="ctr" eaLnBrk="0" hangingPunct="0"/>
            <a:r>
              <a:rPr lang="en-US" sz="1800" b="1">
                <a:solidFill>
                  <a:schemeClr val="accent2"/>
                </a:solidFill>
              </a:rPr>
              <a:t>Molar Mass</a:t>
            </a:r>
          </a:p>
          <a:p>
            <a:pPr algn="ctr" eaLnBrk="0" hangingPunct="0"/>
            <a:r>
              <a:rPr lang="en-US" sz="1600" b="1">
                <a:solidFill>
                  <a:schemeClr val="accent2"/>
                </a:solidFill>
              </a:rPr>
              <a:t>(</a:t>
            </a:r>
            <a:r>
              <a:rPr lang="en-US" sz="1600" b="1" i="1">
                <a:solidFill>
                  <a:schemeClr val="accent2"/>
                </a:solidFill>
              </a:rPr>
              <a:t>g/mol</a:t>
            </a:r>
            <a:r>
              <a:rPr lang="en-US" sz="1600" b="1">
                <a:solidFill>
                  <a:schemeClr val="accent2"/>
                </a:solidFill>
              </a:rPr>
              <a:t>)</a:t>
            </a:r>
          </a:p>
        </p:txBody>
      </p:sp>
      <p:sp>
        <p:nvSpPr>
          <p:cNvPr id="330756" name="Rectangle 4"/>
          <p:cNvSpPr>
            <a:spLocks noChangeArrowheads="1"/>
          </p:cNvSpPr>
          <p:nvPr/>
        </p:nvSpPr>
        <p:spPr bwMode="auto">
          <a:xfrm>
            <a:off x="4495800" y="3563938"/>
            <a:ext cx="2828925" cy="639762"/>
          </a:xfrm>
          <a:prstGeom prst="rect">
            <a:avLst/>
          </a:prstGeom>
          <a:noFill/>
          <a:ln w="9525">
            <a:noFill/>
            <a:miter lim="800000"/>
            <a:headEnd/>
            <a:tailEnd/>
          </a:ln>
        </p:spPr>
        <p:txBody>
          <a:bodyPr lIns="12700" tIns="12700" rIns="12700" bIns="12700"/>
          <a:lstStyle/>
          <a:p>
            <a:pPr algn="ctr" eaLnBrk="0" hangingPunct="0"/>
            <a:r>
              <a:rPr lang="en-US" sz="1800" b="1">
                <a:solidFill>
                  <a:srgbClr val="FF3300"/>
                </a:solidFill>
              </a:rPr>
              <a:t>6.02 </a:t>
            </a:r>
            <a:r>
              <a:rPr lang="en-US" sz="1800" b="1">
                <a:solidFill>
                  <a:srgbClr val="FF3300"/>
                </a:solidFill>
                <a:sym typeface="Symbol" pitchFamily="18" charset="2"/>
              </a:rPr>
              <a:t> 10</a:t>
            </a:r>
            <a:r>
              <a:rPr lang="en-US" sz="1800" b="1" baseline="30000">
                <a:solidFill>
                  <a:srgbClr val="FF3300"/>
                </a:solidFill>
                <a:sym typeface="Symbol" pitchFamily="18" charset="2"/>
              </a:rPr>
              <a:t>23</a:t>
            </a:r>
          </a:p>
          <a:p>
            <a:pPr algn="ctr" eaLnBrk="0" hangingPunct="0"/>
            <a:r>
              <a:rPr lang="en-US" sz="1600" b="1" i="1">
                <a:solidFill>
                  <a:srgbClr val="FF3300"/>
                </a:solidFill>
              </a:rPr>
              <a:t>particles/mol</a:t>
            </a:r>
            <a:endParaRPr lang="en-US" sz="1600" b="1">
              <a:solidFill>
                <a:srgbClr val="FF3300"/>
              </a:solidFill>
            </a:endParaRPr>
          </a:p>
        </p:txBody>
      </p:sp>
      <p:sp>
        <p:nvSpPr>
          <p:cNvPr id="75781" name="Rectangle 5"/>
          <p:cNvSpPr>
            <a:spLocks noChangeArrowheads="1"/>
          </p:cNvSpPr>
          <p:nvPr/>
        </p:nvSpPr>
        <p:spPr bwMode="auto">
          <a:xfrm>
            <a:off x="306388" y="3351213"/>
            <a:ext cx="1522412" cy="1160462"/>
          </a:xfrm>
          <a:prstGeom prst="rect">
            <a:avLst/>
          </a:prstGeom>
          <a:solidFill>
            <a:srgbClr val="3366FF">
              <a:alpha val="30196"/>
            </a:srgbClr>
          </a:solidFill>
          <a:ln w="38100">
            <a:solidFill>
              <a:schemeClr val="tx1"/>
            </a:solidFill>
            <a:miter lim="800000"/>
            <a:headEnd/>
            <a:tailEnd/>
          </a:ln>
        </p:spPr>
        <p:txBody>
          <a:bodyPr lIns="12700" tIns="12700" rIns="12700" bIns="12700"/>
          <a:lstStyle/>
          <a:p>
            <a:pPr algn="ctr" eaLnBrk="0" hangingPunct="0"/>
            <a:endParaRPr lang="en-US" sz="800"/>
          </a:p>
          <a:p>
            <a:pPr algn="ctr" eaLnBrk="0" hangingPunct="0"/>
            <a:r>
              <a:rPr lang="en-US" sz="2000"/>
              <a:t>MASS</a:t>
            </a:r>
          </a:p>
          <a:p>
            <a:pPr algn="ctr" eaLnBrk="0" hangingPunct="0"/>
            <a:r>
              <a:rPr lang="en-US" sz="2000"/>
              <a:t>IN</a:t>
            </a:r>
          </a:p>
          <a:p>
            <a:pPr algn="ctr" eaLnBrk="0" hangingPunct="0"/>
            <a:r>
              <a:rPr lang="en-US" sz="2000"/>
              <a:t>GRAMS</a:t>
            </a:r>
          </a:p>
        </p:txBody>
      </p:sp>
      <p:sp>
        <p:nvSpPr>
          <p:cNvPr id="75782" name="Rectangle 6"/>
          <p:cNvSpPr>
            <a:spLocks noChangeArrowheads="1"/>
          </p:cNvSpPr>
          <p:nvPr/>
        </p:nvSpPr>
        <p:spPr bwMode="auto">
          <a:xfrm>
            <a:off x="3582988" y="3352800"/>
            <a:ext cx="1522412" cy="1160463"/>
          </a:xfrm>
          <a:prstGeom prst="rect">
            <a:avLst/>
          </a:prstGeom>
          <a:noFill/>
          <a:ln w="38100">
            <a:solidFill>
              <a:schemeClr val="tx1"/>
            </a:solidFill>
            <a:miter lim="800000"/>
            <a:headEnd/>
            <a:tailEnd/>
          </a:ln>
        </p:spPr>
        <p:txBody>
          <a:bodyPr lIns="12700" tIns="12700" rIns="12700" bIns="12700"/>
          <a:lstStyle/>
          <a:p>
            <a:pPr algn="ctr" eaLnBrk="0" hangingPunct="0"/>
            <a:endParaRPr lang="en-US" sz="2400" b="1"/>
          </a:p>
          <a:p>
            <a:pPr algn="ctr" eaLnBrk="0" hangingPunct="0"/>
            <a:r>
              <a:rPr lang="en-US" sz="2400" b="1"/>
              <a:t>MOLES</a:t>
            </a:r>
          </a:p>
        </p:txBody>
      </p:sp>
      <p:sp>
        <p:nvSpPr>
          <p:cNvPr id="75783" name="Line 7"/>
          <p:cNvSpPr>
            <a:spLocks noChangeShapeType="1"/>
          </p:cNvSpPr>
          <p:nvPr/>
        </p:nvSpPr>
        <p:spPr bwMode="auto">
          <a:xfrm>
            <a:off x="2043113" y="3427413"/>
            <a:ext cx="1385887" cy="1587"/>
          </a:xfrm>
          <a:prstGeom prst="line">
            <a:avLst/>
          </a:prstGeom>
          <a:noFill/>
          <a:ln w="38100">
            <a:solidFill>
              <a:schemeClr val="accent2"/>
            </a:solidFill>
            <a:round/>
            <a:headEnd type="none" w="sm" len="sm"/>
            <a:tailEnd type="triangle" w="lg" len="lg"/>
          </a:ln>
        </p:spPr>
        <p:txBody>
          <a:bodyPr lIns="12700" tIns="12700" rIns="12700" bIns="12700"/>
          <a:lstStyle/>
          <a:p>
            <a:endParaRPr lang="en-US"/>
          </a:p>
        </p:txBody>
      </p:sp>
      <p:sp>
        <p:nvSpPr>
          <p:cNvPr id="75784" name="Rectangle 11"/>
          <p:cNvSpPr>
            <a:spLocks noChangeArrowheads="1"/>
          </p:cNvSpPr>
          <p:nvPr/>
        </p:nvSpPr>
        <p:spPr bwMode="auto">
          <a:xfrm>
            <a:off x="6781800" y="3351213"/>
            <a:ext cx="2105025" cy="1160462"/>
          </a:xfrm>
          <a:prstGeom prst="rect">
            <a:avLst/>
          </a:prstGeom>
          <a:solidFill>
            <a:srgbClr val="FF6600">
              <a:alpha val="30196"/>
            </a:srgbClr>
          </a:solidFill>
          <a:ln w="38100">
            <a:solidFill>
              <a:schemeClr val="tx1"/>
            </a:solidFill>
            <a:miter lim="800000"/>
            <a:headEnd/>
            <a:tailEnd/>
          </a:ln>
        </p:spPr>
        <p:txBody>
          <a:bodyPr lIns="12700" tIns="12700" rIns="12700" bIns="12700"/>
          <a:lstStyle/>
          <a:p>
            <a:pPr algn="ctr" eaLnBrk="0" hangingPunct="0"/>
            <a:endParaRPr lang="en-US" sz="800"/>
          </a:p>
          <a:p>
            <a:pPr algn="ctr" eaLnBrk="0" hangingPunct="0"/>
            <a:r>
              <a:rPr lang="en-US" sz="2000"/>
              <a:t>NUMBER</a:t>
            </a:r>
          </a:p>
          <a:p>
            <a:pPr algn="ctr" eaLnBrk="0" hangingPunct="0"/>
            <a:r>
              <a:rPr lang="en-US" sz="2000"/>
              <a:t>OF</a:t>
            </a:r>
          </a:p>
          <a:p>
            <a:pPr algn="ctr" eaLnBrk="0" hangingPunct="0"/>
            <a:r>
              <a:rPr lang="en-US" sz="2000"/>
              <a:t>PARTICLES</a:t>
            </a:r>
          </a:p>
          <a:p>
            <a:pPr algn="ctr" eaLnBrk="0" hangingPunct="0"/>
            <a:endParaRPr lang="en-US" sz="2400" b="1"/>
          </a:p>
        </p:txBody>
      </p:sp>
      <p:sp>
        <p:nvSpPr>
          <p:cNvPr id="75785" name="Rectangle 12"/>
          <p:cNvSpPr>
            <a:spLocks noChangeArrowheads="1"/>
          </p:cNvSpPr>
          <p:nvPr/>
        </p:nvSpPr>
        <p:spPr bwMode="auto">
          <a:xfrm>
            <a:off x="3411538" y="5573713"/>
            <a:ext cx="1998662" cy="1157287"/>
          </a:xfrm>
          <a:prstGeom prst="rect">
            <a:avLst/>
          </a:prstGeom>
          <a:solidFill>
            <a:srgbClr val="008000">
              <a:alpha val="30196"/>
            </a:srgbClr>
          </a:solidFill>
          <a:ln w="38100">
            <a:solidFill>
              <a:schemeClr val="tx1"/>
            </a:solidFill>
            <a:miter lim="800000"/>
            <a:headEnd/>
            <a:tailEnd/>
          </a:ln>
        </p:spPr>
        <p:txBody>
          <a:bodyPr lIns="12700" tIns="12700" rIns="12700" bIns="12700"/>
          <a:lstStyle/>
          <a:p>
            <a:pPr algn="ctr" eaLnBrk="0" hangingPunct="0"/>
            <a:endParaRPr lang="en-US" sz="800"/>
          </a:p>
          <a:p>
            <a:pPr algn="ctr" eaLnBrk="0" hangingPunct="0"/>
            <a:r>
              <a:rPr lang="en-US" sz="2000"/>
              <a:t>LITERS</a:t>
            </a:r>
          </a:p>
          <a:p>
            <a:pPr algn="ctr" eaLnBrk="0" hangingPunct="0"/>
            <a:r>
              <a:rPr lang="en-US" sz="2000"/>
              <a:t>OF</a:t>
            </a:r>
          </a:p>
          <a:p>
            <a:pPr algn="ctr" eaLnBrk="0" hangingPunct="0"/>
            <a:r>
              <a:rPr lang="en-US" sz="2000"/>
              <a:t>SOLUTION</a:t>
            </a:r>
          </a:p>
        </p:txBody>
      </p:sp>
      <p:sp>
        <p:nvSpPr>
          <p:cNvPr id="330765" name="Rectangle 13"/>
          <p:cNvSpPr>
            <a:spLocks noChangeArrowheads="1"/>
          </p:cNvSpPr>
          <p:nvPr/>
        </p:nvSpPr>
        <p:spPr bwMode="auto">
          <a:xfrm>
            <a:off x="5033963" y="2386013"/>
            <a:ext cx="3071812" cy="498475"/>
          </a:xfrm>
          <a:prstGeom prst="rect">
            <a:avLst/>
          </a:prstGeom>
          <a:noFill/>
          <a:ln w="9525">
            <a:noFill/>
            <a:miter lim="800000"/>
            <a:headEnd/>
            <a:tailEnd/>
          </a:ln>
        </p:spPr>
        <p:txBody>
          <a:bodyPr lIns="12700" tIns="12700" rIns="12700" bIns="12700"/>
          <a:lstStyle/>
          <a:p>
            <a:pPr eaLnBrk="0" hangingPunct="0"/>
            <a:r>
              <a:rPr lang="en-US" sz="1800" b="1">
                <a:solidFill>
                  <a:srgbClr val="990099"/>
                </a:solidFill>
              </a:rPr>
              <a:t>Molar Volume</a:t>
            </a:r>
          </a:p>
          <a:p>
            <a:pPr eaLnBrk="0" hangingPunct="0"/>
            <a:r>
              <a:rPr lang="en-US" sz="2000" b="1" i="1">
                <a:solidFill>
                  <a:srgbClr val="990099"/>
                </a:solidFill>
              </a:rPr>
              <a:t>    </a:t>
            </a:r>
            <a:r>
              <a:rPr lang="en-US" sz="1600" b="1" i="1">
                <a:solidFill>
                  <a:srgbClr val="990099"/>
                </a:solidFill>
              </a:rPr>
              <a:t>(</a:t>
            </a:r>
            <a:r>
              <a:rPr lang="en-US" sz="1600" b="1">
                <a:solidFill>
                  <a:srgbClr val="990099"/>
                </a:solidFill>
              </a:rPr>
              <a:t>22.4</a:t>
            </a:r>
            <a:r>
              <a:rPr lang="en-US" sz="1600" b="1" i="1">
                <a:solidFill>
                  <a:srgbClr val="990099"/>
                </a:solidFill>
              </a:rPr>
              <a:t> L/mol)</a:t>
            </a:r>
            <a:endParaRPr lang="en-US" sz="1600" b="1">
              <a:solidFill>
                <a:srgbClr val="990099"/>
              </a:solidFill>
            </a:endParaRPr>
          </a:p>
        </p:txBody>
      </p:sp>
      <p:sp>
        <p:nvSpPr>
          <p:cNvPr id="75787" name="Rectangle 14"/>
          <p:cNvSpPr>
            <a:spLocks noChangeArrowheads="1"/>
          </p:cNvSpPr>
          <p:nvPr/>
        </p:nvSpPr>
        <p:spPr bwMode="auto">
          <a:xfrm>
            <a:off x="3273425" y="1143000"/>
            <a:ext cx="1998663" cy="1157288"/>
          </a:xfrm>
          <a:prstGeom prst="rect">
            <a:avLst/>
          </a:prstGeom>
          <a:solidFill>
            <a:srgbClr val="CC99FF">
              <a:alpha val="30196"/>
            </a:srgbClr>
          </a:solidFill>
          <a:ln w="38100">
            <a:solidFill>
              <a:schemeClr val="tx1"/>
            </a:solidFill>
            <a:miter lim="800000"/>
            <a:headEnd/>
            <a:tailEnd/>
          </a:ln>
        </p:spPr>
        <p:txBody>
          <a:bodyPr lIns="12700" tIns="12700" rIns="12700" bIns="12700"/>
          <a:lstStyle/>
          <a:p>
            <a:pPr algn="ctr" eaLnBrk="0" hangingPunct="0"/>
            <a:endParaRPr lang="en-US" sz="800"/>
          </a:p>
          <a:p>
            <a:pPr algn="ctr" eaLnBrk="0" hangingPunct="0"/>
            <a:r>
              <a:rPr lang="en-US" sz="2000"/>
              <a:t>LITERS</a:t>
            </a:r>
          </a:p>
          <a:p>
            <a:pPr algn="ctr" eaLnBrk="0" hangingPunct="0"/>
            <a:r>
              <a:rPr lang="en-US" sz="2000"/>
              <a:t>OF GAS</a:t>
            </a:r>
          </a:p>
          <a:p>
            <a:pPr algn="ctr" eaLnBrk="0" hangingPunct="0"/>
            <a:r>
              <a:rPr lang="en-US" sz="2000"/>
              <a:t>AT STP</a:t>
            </a:r>
          </a:p>
        </p:txBody>
      </p:sp>
      <p:grpSp>
        <p:nvGrpSpPr>
          <p:cNvPr id="75788" name="Group 15"/>
          <p:cNvGrpSpPr>
            <a:grpSpLocks/>
          </p:cNvGrpSpPr>
          <p:nvPr/>
        </p:nvGrpSpPr>
        <p:grpSpPr bwMode="auto">
          <a:xfrm rot="-5400000">
            <a:off x="3877469" y="2480469"/>
            <a:ext cx="792162" cy="685800"/>
            <a:chOff x="1008" y="2840"/>
            <a:chExt cx="1056" cy="428"/>
          </a:xfrm>
        </p:grpSpPr>
        <p:sp>
          <p:nvSpPr>
            <p:cNvPr id="75797" name="Line 16"/>
            <p:cNvSpPr>
              <a:spLocks noChangeShapeType="1"/>
            </p:cNvSpPr>
            <p:nvPr/>
          </p:nvSpPr>
          <p:spPr bwMode="auto">
            <a:xfrm>
              <a:off x="1008" y="2840"/>
              <a:ext cx="1055" cy="1"/>
            </a:xfrm>
            <a:prstGeom prst="line">
              <a:avLst/>
            </a:prstGeom>
            <a:noFill/>
            <a:ln w="38100">
              <a:solidFill>
                <a:srgbClr val="800080"/>
              </a:solidFill>
              <a:round/>
              <a:headEnd type="none" w="sm" len="sm"/>
              <a:tailEnd type="triangle" w="lg" len="lg"/>
            </a:ln>
          </p:spPr>
          <p:txBody>
            <a:bodyPr lIns="12700" tIns="12700" rIns="12700" bIns="12700"/>
            <a:lstStyle/>
            <a:p>
              <a:endParaRPr lang="en-US"/>
            </a:p>
          </p:txBody>
        </p:sp>
        <p:sp>
          <p:nvSpPr>
            <p:cNvPr id="75798" name="Line 17"/>
            <p:cNvSpPr>
              <a:spLocks noChangeShapeType="1"/>
            </p:cNvSpPr>
            <p:nvPr/>
          </p:nvSpPr>
          <p:spPr bwMode="auto">
            <a:xfrm>
              <a:off x="1009" y="3267"/>
              <a:ext cx="1055" cy="1"/>
            </a:xfrm>
            <a:prstGeom prst="line">
              <a:avLst/>
            </a:prstGeom>
            <a:noFill/>
            <a:ln w="38100">
              <a:solidFill>
                <a:srgbClr val="800080"/>
              </a:solidFill>
              <a:round/>
              <a:headEnd type="triangle" w="lg" len="lg"/>
              <a:tailEnd type="none" w="sm" len="sm"/>
            </a:ln>
          </p:spPr>
          <p:txBody>
            <a:bodyPr lIns="12700" tIns="12700" rIns="12700" bIns="12700"/>
            <a:lstStyle/>
            <a:p>
              <a:endParaRPr lang="en-US"/>
            </a:p>
          </p:txBody>
        </p:sp>
      </p:grpSp>
      <p:grpSp>
        <p:nvGrpSpPr>
          <p:cNvPr id="75789" name="Group 18"/>
          <p:cNvGrpSpPr>
            <a:grpSpLocks/>
          </p:cNvGrpSpPr>
          <p:nvPr/>
        </p:nvGrpSpPr>
        <p:grpSpPr bwMode="auto">
          <a:xfrm rot="-5400000">
            <a:off x="3876675" y="4700588"/>
            <a:ext cx="793750" cy="685800"/>
            <a:chOff x="1008" y="2840"/>
            <a:chExt cx="1056" cy="428"/>
          </a:xfrm>
        </p:grpSpPr>
        <p:sp>
          <p:nvSpPr>
            <p:cNvPr id="75795" name="Line 19"/>
            <p:cNvSpPr>
              <a:spLocks noChangeShapeType="1"/>
            </p:cNvSpPr>
            <p:nvPr/>
          </p:nvSpPr>
          <p:spPr bwMode="auto">
            <a:xfrm>
              <a:off x="1008" y="2840"/>
              <a:ext cx="1055" cy="1"/>
            </a:xfrm>
            <a:prstGeom prst="line">
              <a:avLst/>
            </a:prstGeom>
            <a:noFill/>
            <a:ln w="38100">
              <a:solidFill>
                <a:srgbClr val="008000"/>
              </a:solidFill>
              <a:round/>
              <a:headEnd type="none" w="sm" len="sm"/>
              <a:tailEnd type="triangle" w="lg" len="lg"/>
            </a:ln>
          </p:spPr>
          <p:txBody>
            <a:bodyPr lIns="12700" tIns="12700" rIns="12700" bIns="12700"/>
            <a:lstStyle/>
            <a:p>
              <a:endParaRPr lang="en-US"/>
            </a:p>
          </p:txBody>
        </p:sp>
        <p:sp>
          <p:nvSpPr>
            <p:cNvPr id="75796" name="Line 20"/>
            <p:cNvSpPr>
              <a:spLocks noChangeShapeType="1"/>
            </p:cNvSpPr>
            <p:nvPr/>
          </p:nvSpPr>
          <p:spPr bwMode="auto">
            <a:xfrm>
              <a:off x="1009" y="3267"/>
              <a:ext cx="1055" cy="1"/>
            </a:xfrm>
            <a:prstGeom prst="line">
              <a:avLst/>
            </a:prstGeom>
            <a:noFill/>
            <a:ln w="38100">
              <a:solidFill>
                <a:srgbClr val="008000"/>
              </a:solidFill>
              <a:round/>
              <a:headEnd type="triangle" w="lg" len="lg"/>
              <a:tailEnd type="none" w="sm" len="sm"/>
            </a:ln>
          </p:spPr>
          <p:txBody>
            <a:bodyPr lIns="12700" tIns="12700" rIns="12700" bIns="12700"/>
            <a:lstStyle/>
            <a:p>
              <a:endParaRPr lang="en-US"/>
            </a:p>
          </p:txBody>
        </p:sp>
      </p:grpSp>
      <p:sp>
        <p:nvSpPr>
          <p:cNvPr id="330773" name="Rectangle 21"/>
          <p:cNvSpPr>
            <a:spLocks noChangeArrowheads="1"/>
          </p:cNvSpPr>
          <p:nvPr/>
        </p:nvSpPr>
        <p:spPr bwMode="auto">
          <a:xfrm>
            <a:off x="5033963" y="4838700"/>
            <a:ext cx="3163887" cy="498475"/>
          </a:xfrm>
          <a:prstGeom prst="rect">
            <a:avLst/>
          </a:prstGeom>
          <a:noFill/>
          <a:ln w="9525">
            <a:noFill/>
            <a:miter lim="800000"/>
            <a:headEnd/>
            <a:tailEnd/>
          </a:ln>
        </p:spPr>
        <p:txBody>
          <a:bodyPr lIns="12700" tIns="12700" rIns="12700" bIns="12700"/>
          <a:lstStyle/>
          <a:p>
            <a:pPr eaLnBrk="0" hangingPunct="0"/>
            <a:r>
              <a:rPr lang="en-US" sz="1800" b="1">
                <a:solidFill>
                  <a:srgbClr val="008000"/>
                </a:solidFill>
              </a:rPr>
              <a:t>Molarity</a:t>
            </a:r>
            <a:r>
              <a:rPr lang="en-US" sz="2400" b="1">
                <a:solidFill>
                  <a:srgbClr val="008000"/>
                </a:solidFill>
              </a:rPr>
              <a:t> </a:t>
            </a:r>
            <a:r>
              <a:rPr lang="en-US" sz="1600" b="1" i="1">
                <a:solidFill>
                  <a:srgbClr val="008000"/>
                </a:solidFill>
              </a:rPr>
              <a:t>(mol/L)</a:t>
            </a:r>
            <a:endParaRPr lang="en-US" sz="1600" b="1">
              <a:solidFill>
                <a:srgbClr val="008000"/>
              </a:solidFill>
            </a:endParaRPr>
          </a:p>
        </p:txBody>
      </p:sp>
      <p:sp>
        <p:nvSpPr>
          <p:cNvPr id="75791" name="Rectangle 22"/>
          <p:cNvSpPr>
            <a:spLocks noChangeArrowheads="1"/>
          </p:cNvSpPr>
          <p:nvPr/>
        </p:nvSpPr>
        <p:spPr bwMode="auto">
          <a:xfrm>
            <a:off x="5413375" y="6521450"/>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sp>
        <p:nvSpPr>
          <p:cNvPr id="75792" name="Line 23"/>
          <p:cNvSpPr>
            <a:spLocks noChangeShapeType="1"/>
          </p:cNvSpPr>
          <p:nvPr/>
        </p:nvSpPr>
        <p:spPr bwMode="auto">
          <a:xfrm flipH="1">
            <a:off x="1966913" y="4265613"/>
            <a:ext cx="1385887" cy="1587"/>
          </a:xfrm>
          <a:prstGeom prst="line">
            <a:avLst/>
          </a:prstGeom>
          <a:noFill/>
          <a:ln w="38100">
            <a:solidFill>
              <a:schemeClr val="accent2"/>
            </a:solidFill>
            <a:round/>
            <a:headEnd type="none" w="sm" len="sm"/>
            <a:tailEnd type="triangle" w="lg" len="lg"/>
          </a:ln>
        </p:spPr>
        <p:txBody>
          <a:bodyPr lIns="12700" tIns="12700" rIns="12700" bIns="12700"/>
          <a:lstStyle/>
          <a:p>
            <a:endParaRPr lang="en-US"/>
          </a:p>
        </p:txBody>
      </p:sp>
      <p:sp>
        <p:nvSpPr>
          <p:cNvPr id="75793" name="Line 24"/>
          <p:cNvSpPr>
            <a:spLocks noChangeShapeType="1"/>
          </p:cNvSpPr>
          <p:nvPr/>
        </p:nvSpPr>
        <p:spPr bwMode="auto">
          <a:xfrm>
            <a:off x="5243513" y="3427413"/>
            <a:ext cx="1385887" cy="1587"/>
          </a:xfrm>
          <a:prstGeom prst="line">
            <a:avLst/>
          </a:prstGeom>
          <a:noFill/>
          <a:ln w="38100">
            <a:solidFill>
              <a:srgbClr val="FF3300"/>
            </a:solidFill>
            <a:round/>
            <a:headEnd type="none" w="sm" len="sm"/>
            <a:tailEnd type="triangle" w="lg" len="lg"/>
          </a:ln>
        </p:spPr>
        <p:txBody>
          <a:bodyPr lIns="12700" tIns="12700" rIns="12700" bIns="12700"/>
          <a:lstStyle/>
          <a:p>
            <a:endParaRPr lang="en-US"/>
          </a:p>
        </p:txBody>
      </p:sp>
      <p:sp>
        <p:nvSpPr>
          <p:cNvPr id="75794" name="Line 25"/>
          <p:cNvSpPr>
            <a:spLocks noChangeShapeType="1"/>
          </p:cNvSpPr>
          <p:nvPr/>
        </p:nvSpPr>
        <p:spPr bwMode="auto">
          <a:xfrm flipH="1">
            <a:off x="5181600" y="4265613"/>
            <a:ext cx="1385888" cy="1587"/>
          </a:xfrm>
          <a:prstGeom prst="line">
            <a:avLst/>
          </a:prstGeom>
          <a:noFill/>
          <a:ln w="38100">
            <a:solidFill>
              <a:srgbClr val="FF3300"/>
            </a:solidFill>
            <a:round/>
            <a:headEnd type="none" w="sm" len="sm"/>
            <a:tailEnd type="triangle" w="lg" len="lg"/>
          </a:ln>
        </p:spPr>
        <p:txBody>
          <a:bodyPr lIns="12700" tIns="12700" rIns="12700" bIns="12700"/>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07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07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07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307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5" grpId="0" autoUpdateAnimBg="0"/>
      <p:bldP spid="330756" grpId="0" autoUpdateAnimBg="0"/>
      <p:bldP spid="330765" grpId="0" autoUpdateAnimBg="0"/>
      <p:bldP spid="33077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pic>
        <p:nvPicPr>
          <p:cNvPr id="14338" name="Picture 6" descr="tightrope_walker_pole_a_hc"/>
          <p:cNvPicPr>
            <a:picLocks noChangeAspect="1" noChangeArrowheads="1" noCrop="1"/>
          </p:cNvPicPr>
          <p:nvPr/>
        </p:nvPicPr>
        <p:blipFill>
          <a:blip r:embed="rId3" cstate="print"/>
          <a:srcRect/>
          <a:stretch>
            <a:fillRect/>
          </a:stretch>
        </p:blipFill>
        <p:spPr bwMode="auto">
          <a:xfrm>
            <a:off x="2551113" y="1628775"/>
            <a:ext cx="4000500" cy="3189288"/>
          </a:xfrm>
          <a:prstGeom prst="rect">
            <a:avLst/>
          </a:prstGeom>
          <a:noFill/>
          <a:ln w="9525">
            <a:noFill/>
            <a:miter lim="800000"/>
            <a:headEnd/>
            <a:tailEnd/>
          </a:ln>
        </p:spPr>
      </p:pic>
      <p:sp>
        <p:nvSpPr>
          <p:cNvPr id="14339" name="Rectangle 2"/>
          <p:cNvSpPr>
            <a:spLocks noGrp="1" noChangeArrowheads="1"/>
          </p:cNvSpPr>
          <p:nvPr>
            <p:ph type="title"/>
          </p:nvPr>
        </p:nvSpPr>
        <p:spPr/>
        <p:txBody>
          <a:bodyPr/>
          <a:lstStyle/>
          <a:p>
            <a:pPr eaLnBrk="1" hangingPunct="1"/>
            <a:r>
              <a:rPr lang="en-US" smtClean="0">
                <a:solidFill>
                  <a:schemeClr val="bg1"/>
                </a:solidFill>
              </a:rPr>
              <a:t>Balancing Chemical Equations</a:t>
            </a:r>
          </a:p>
        </p:txBody>
      </p:sp>
      <p:sp>
        <p:nvSpPr>
          <p:cNvPr id="14340" name="Text Box 3"/>
          <p:cNvSpPr txBox="1">
            <a:spLocks noChangeArrowheads="1"/>
          </p:cNvSpPr>
          <p:nvPr/>
        </p:nvSpPr>
        <p:spPr bwMode="auto">
          <a:xfrm>
            <a:off x="3289300" y="5132388"/>
            <a:ext cx="2571750" cy="641350"/>
          </a:xfrm>
          <a:prstGeom prst="rect">
            <a:avLst/>
          </a:prstGeom>
          <a:noFill/>
          <a:ln w="9525">
            <a:noFill/>
            <a:miter lim="800000"/>
            <a:headEnd/>
            <a:tailEnd/>
          </a:ln>
        </p:spPr>
        <p:txBody>
          <a:bodyPr wrap="none">
            <a:spAutoFit/>
          </a:bodyPr>
          <a:lstStyle/>
          <a:p>
            <a:r>
              <a:rPr lang="en-US" sz="3600">
                <a:solidFill>
                  <a:schemeClr val="bg1"/>
                </a:solidFill>
              </a:rPr>
              <a:t>Coefficients</a:t>
            </a:r>
          </a:p>
        </p:txBody>
      </p:sp>
      <p:sp>
        <p:nvSpPr>
          <p:cNvPr id="14341" name="AutoShape 4">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Stoichiometry Problems</a:t>
            </a:r>
          </a:p>
        </p:txBody>
      </p:sp>
      <p:sp>
        <p:nvSpPr>
          <p:cNvPr id="76803" name="Rectangle 3"/>
          <p:cNvSpPr>
            <a:spLocks noGrp="1" noChangeArrowheads="1"/>
          </p:cNvSpPr>
          <p:nvPr>
            <p:ph type="body" idx="1"/>
          </p:nvPr>
        </p:nvSpPr>
        <p:spPr>
          <a:xfrm>
            <a:off x="581025" y="1470025"/>
            <a:ext cx="7970838" cy="1825625"/>
          </a:xfrm>
          <a:noFill/>
        </p:spPr>
        <p:txBody>
          <a:bodyPr/>
          <a:lstStyle/>
          <a:p>
            <a:pPr eaLnBrk="1" hangingPunct="1">
              <a:spcBef>
                <a:spcPct val="0"/>
              </a:spcBef>
              <a:buFontTx/>
              <a:buNone/>
            </a:pPr>
            <a:r>
              <a:rPr lang="en-US" sz="2800" smtClean="0"/>
              <a:t>How many moles of KClO</a:t>
            </a:r>
            <a:r>
              <a:rPr lang="en-US" sz="2800" baseline="-25000" smtClean="0"/>
              <a:t>3</a:t>
            </a:r>
            <a:r>
              <a:rPr lang="en-US" sz="2800" smtClean="0"/>
              <a:t> must decompose in order to produce 9 moles of oxygen gas? </a:t>
            </a:r>
          </a:p>
        </p:txBody>
      </p:sp>
      <p:sp>
        <p:nvSpPr>
          <p:cNvPr id="332804" name="Rectangle 4"/>
          <p:cNvSpPr>
            <a:spLocks noChangeArrowheads="1"/>
          </p:cNvSpPr>
          <p:nvPr/>
        </p:nvSpPr>
        <p:spPr bwMode="auto">
          <a:xfrm>
            <a:off x="1079500" y="4895850"/>
            <a:ext cx="2079625" cy="790575"/>
          </a:xfrm>
          <a:prstGeom prst="rect">
            <a:avLst/>
          </a:prstGeom>
          <a:noFill/>
          <a:ln w="9525">
            <a:noFill/>
            <a:miter lim="800000"/>
            <a:headEnd/>
            <a:tailEnd/>
          </a:ln>
        </p:spPr>
        <p:txBody>
          <a:bodyPr/>
          <a:lstStyle/>
          <a:p>
            <a:pPr marL="342900" indent="-342900"/>
            <a:r>
              <a:rPr lang="en-US" sz="3200"/>
              <a:t>9 mol O</a:t>
            </a:r>
            <a:r>
              <a:rPr lang="en-US" sz="3200" baseline="-25000"/>
              <a:t>2</a:t>
            </a:r>
            <a:endParaRPr lang="en-US" sz="3200"/>
          </a:p>
        </p:txBody>
      </p:sp>
      <p:sp>
        <p:nvSpPr>
          <p:cNvPr id="76805" name="Line 5"/>
          <p:cNvSpPr>
            <a:spLocks noChangeShapeType="1"/>
          </p:cNvSpPr>
          <p:nvPr/>
        </p:nvSpPr>
        <p:spPr bwMode="auto">
          <a:xfrm flipV="1">
            <a:off x="1150938" y="5526088"/>
            <a:ext cx="4891087" cy="3175"/>
          </a:xfrm>
          <a:prstGeom prst="line">
            <a:avLst/>
          </a:prstGeom>
          <a:noFill/>
          <a:ln w="38100">
            <a:solidFill>
              <a:schemeClr val="tx1"/>
            </a:solidFill>
            <a:round/>
            <a:headEnd/>
            <a:tailEnd/>
          </a:ln>
        </p:spPr>
        <p:txBody>
          <a:bodyPr wrap="none" anchor="ctr"/>
          <a:lstStyle/>
          <a:p>
            <a:endParaRPr lang="en-US"/>
          </a:p>
        </p:txBody>
      </p:sp>
      <p:sp>
        <p:nvSpPr>
          <p:cNvPr id="76806" name="Line 6"/>
          <p:cNvSpPr>
            <a:spLocks noChangeShapeType="1"/>
          </p:cNvSpPr>
          <p:nvPr/>
        </p:nvSpPr>
        <p:spPr bwMode="auto">
          <a:xfrm>
            <a:off x="3167063" y="4589463"/>
            <a:ext cx="0" cy="1817687"/>
          </a:xfrm>
          <a:prstGeom prst="line">
            <a:avLst/>
          </a:prstGeom>
          <a:noFill/>
          <a:ln w="38100">
            <a:solidFill>
              <a:schemeClr val="tx1"/>
            </a:solidFill>
            <a:round/>
            <a:headEnd/>
            <a:tailEnd/>
          </a:ln>
        </p:spPr>
        <p:txBody>
          <a:bodyPr wrap="none" anchor="ctr"/>
          <a:lstStyle/>
          <a:p>
            <a:endParaRPr lang="en-US"/>
          </a:p>
        </p:txBody>
      </p:sp>
      <p:sp>
        <p:nvSpPr>
          <p:cNvPr id="332807" name="Rectangle 7"/>
          <p:cNvSpPr>
            <a:spLocks noChangeArrowheads="1"/>
          </p:cNvSpPr>
          <p:nvPr/>
        </p:nvSpPr>
        <p:spPr bwMode="auto">
          <a:xfrm>
            <a:off x="3230563" y="4913313"/>
            <a:ext cx="2913062" cy="1511300"/>
          </a:xfrm>
          <a:prstGeom prst="rect">
            <a:avLst/>
          </a:prstGeom>
          <a:noFill/>
          <a:ln w="9525">
            <a:noFill/>
            <a:miter lim="800000"/>
            <a:headEnd/>
            <a:tailEnd/>
          </a:ln>
        </p:spPr>
        <p:txBody>
          <a:bodyPr/>
          <a:lstStyle/>
          <a:p>
            <a:pPr marL="342900" indent="-342900"/>
            <a:r>
              <a:rPr lang="en-US" sz="3200"/>
              <a:t>2 mol KClO</a:t>
            </a:r>
            <a:r>
              <a:rPr lang="en-US" sz="3200" baseline="-25000"/>
              <a:t>3</a:t>
            </a:r>
            <a:endParaRPr lang="en-US" sz="3200"/>
          </a:p>
          <a:p>
            <a:pPr marL="342900" indent="-342900">
              <a:spcBef>
                <a:spcPct val="30000"/>
              </a:spcBef>
            </a:pPr>
            <a:r>
              <a:rPr lang="en-US" sz="3200"/>
              <a:t>3 mol O</a:t>
            </a:r>
            <a:r>
              <a:rPr lang="en-US" sz="3200" baseline="-25000"/>
              <a:t>2</a:t>
            </a:r>
            <a:endParaRPr lang="en-US" sz="3200"/>
          </a:p>
        </p:txBody>
      </p:sp>
      <p:sp>
        <p:nvSpPr>
          <p:cNvPr id="332808" name="Rectangle 8"/>
          <p:cNvSpPr>
            <a:spLocks noChangeArrowheads="1"/>
          </p:cNvSpPr>
          <p:nvPr/>
        </p:nvSpPr>
        <p:spPr bwMode="auto">
          <a:xfrm>
            <a:off x="6080125" y="5218113"/>
            <a:ext cx="3063875" cy="1498600"/>
          </a:xfrm>
          <a:prstGeom prst="rect">
            <a:avLst/>
          </a:prstGeom>
          <a:noFill/>
          <a:ln w="9525">
            <a:noFill/>
            <a:miter lim="800000"/>
            <a:headEnd/>
            <a:tailEnd/>
          </a:ln>
        </p:spPr>
        <p:txBody>
          <a:bodyPr/>
          <a:lstStyle/>
          <a:p>
            <a:pPr marL="342900" indent="-342900"/>
            <a:r>
              <a:rPr lang="en-US" sz="3200"/>
              <a:t>= 6 mol KClO</a:t>
            </a:r>
            <a:r>
              <a:rPr lang="en-US" sz="3200" baseline="-25000"/>
              <a:t>3</a:t>
            </a:r>
            <a:endParaRPr lang="en-US" sz="3200"/>
          </a:p>
        </p:txBody>
      </p:sp>
      <p:sp>
        <p:nvSpPr>
          <p:cNvPr id="332809" name="Rectangle 9"/>
          <p:cNvSpPr>
            <a:spLocks noChangeArrowheads="1"/>
          </p:cNvSpPr>
          <p:nvPr/>
        </p:nvSpPr>
        <p:spPr bwMode="auto">
          <a:xfrm>
            <a:off x="822325" y="3062288"/>
            <a:ext cx="7467600" cy="823912"/>
          </a:xfrm>
          <a:prstGeom prst="rect">
            <a:avLst/>
          </a:prstGeom>
          <a:noFill/>
          <a:ln w="9525">
            <a:noFill/>
            <a:miter lim="800000"/>
            <a:headEnd/>
            <a:tailEnd/>
          </a:ln>
        </p:spPr>
        <p:txBody>
          <a:bodyPr/>
          <a:lstStyle/>
          <a:p>
            <a:pPr marL="342900" indent="-342900" algn="ctr">
              <a:lnSpc>
                <a:spcPct val="110000"/>
              </a:lnSpc>
            </a:pPr>
            <a:r>
              <a:rPr lang="en-US" sz="3200"/>
              <a:t>2KClO</a:t>
            </a:r>
            <a:r>
              <a:rPr lang="en-US" sz="3200" baseline="-25000"/>
              <a:t>3</a:t>
            </a:r>
            <a:r>
              <a:rPr lang="en-US" sz="3200"/>
              <a:t>   </a:t>
            </a:r>
            <a:r>
              <a:rPr lang="en-US" sz="3200">
                <a:sym typeface="Symbol" pitchFamily="18" charset="2"/>
              </a:rPr>
              <a:t>   2KCl   +   3O</a:t>
            </a:r>
            <a:r>
              <a:rPr lang="en-US" sz="3200" baseline="-25000">
                <a:sym typeface="Symbol" pitchFamily="18" charset="2"/>
              </a:rPr>
              <a:t>2</a:t>
            </a:r>
            <a:r>
              <a:rPr lang="en-US" sz="3200"/>
              <a:t> </a:t>
            </a:r>
          </a:p>
        </p:txBody>
      </p:sp>
      <p:sp>
        <p:nvSpPr>
          <p:cNvPr id="332811" name="Line 11"/>
          <p:cNvSpPr>
            <a:spLocks noChangeShapeType="1"/>
          </p:cNvSpPr>
          <p:nvPr/>
        </p:nvSpPr>
        <p:spPr bwMode="auto">
          <a:xfrm flipH="1">
            <a:off x="1508125" y="5053013"/>
            <a:ext cx="1281113" cy="347662"/>
          </a:xfrm>
          <a:prstGeom prst="line">
            <a:avLst/>
          </a:prstGeom>
          <a:noFill/>
          <a:ln w="38100">
            <a:solidFill>
              <a:srgbClr val="FF0000"/>
            </a:solidFill>
            <a:round/>
            <a:headEnd/>
            <a:tailEnd/>
          </a:ln>
        </p:spPr>
        <p:txBody>
          <a:bodyPr wrap="none" anchor="ctr"/>
          <a:lstStyle/>
          <a:p>
            <a:endParaRPr lang="en-US"/>
          </a:p>
        </p:txBody>
      </p:sp>
      <p:sp>
        <p:nvSpPr>
          <p:cNvPr id="332812" name="Line 12"/>
          <p:cNvSpPr>
            <a:spLocks noChangeShapeType="1"/>
          </p:cNvSpPr>
          <p:nvPr/>
        </p:nvSpPr>
        <p:spPr bwMode="auto">
          <a:xfrm flipH="1">
            <a:off x="3675063" y="5746750"/>
            <a:ext cx="1243012" cy="300038"/>
          </a:xfrm>
          <a:prstGeom prst="line">
            <a:avLst/>
          </a:prstGeom>
          <a:noFill/>
          <a:ln w="38100">
            <a:solidFill>
              <a:srgbClr val="FF0000"/>
            </a:solidFill>
            <a:round/>
            <a:headEnd/>
            <a:tailEnd/>
          </a:ln>
        </p:spPr>
        <p:txBody>
          <a:bodyPr wrap="none" anchor="ctr"/>
          <a:lstStyle/>
          <a:p>
            <a:endParaRPr lang="en-US"/>
          </a:p>
        </p:txBody>
      </p:sp>
      <p:sp>
        <p:nvSpPr>
          <p:cNvPr id="332813" name="Rectangle 13"/>
          <p:cNvSpPr>
            <a:spLocks noChangeArrowheads="1"/>
          </p:cNvSpPr>
          <p:nvPr/>
        </p:nvSpPr>
        <p:spPr bwMode="auto">
          <a:xfrm>
            <a:off x="2220913" y="3630613"/>
            <a:ext cx="1390650" cy="717550"/>
          </a:xfrm>
          <a:prstGeom prst="rect">
            <a:avLst/>
          </a:prstGeom>
          <a:noFill/>
          <a:ln w="9525">
            <a:noFill/>
            <a:miter lim="800000"/>
            <a:headEnd/>
            <a:tailEnd/>
          </a:ln>
        </p:spPr>
        <p:txBody>
          <a:bodyPr/>
          <a:lstStyle/>
          <a:p>
            <a:pPr marL="342900" indent="-342900"/>
            <a:r>
              <a:rPr lang="en-US" sz="2800">
                <a:solidFill>
                  <a:srgbClr val="3366FF"/>
                </a:solidFill>
              </a:rPr>
              <a:t>? mol</a:t>
            </a:r>
          </a:p>
        </p:txBody>
      </p:sp>
      <p:sp>
        <p:nvSpPr>
          <p:cNvPr id="332814" name="Rectangle 14"/>
          <p:cNvSpPr>
            <a:spLocks noChangeArrowheads="1"/>
          </p:cNvSpPr>
          <p:nvPr/>
        </p:nvSpPr>
        <p:spPr bwMode="auto">
          <a:xfrm>
            <a:off x="6197600" y="3630613"/>
            <a:ext cx="1390650" cy="717550"/>
          </a:xfrm>
          <a:prstGeom prst="rect">
            <a:avLst/>
          </a:prstGeom>
          <a:noFill/>
          <a:ln w="9525">
            <a:noFill/>
            <a:miter lim="800000"/>
            <a:headEnd/>
            <a:tailEnd/>
          </a:ln>
        </p:spPr>
        <p:txBody>
          <a:bodyPr/>
          <a:lstStyle/>
          <a:p>
            <a:pPr marL="342900" indent="-342900"/>
            <a:r>
              <a:rPr lang="en-US" sz="2800">
                <a:solidFill>
                  <a:srgbClr val="3366FF"/>
                </a:solidFill>
              </a:rPr>
              <a:t>9 mol</a:t>
            </a:r>
          </a:p>
        </p:txBody>
      </p:sp>
      <p:sp>
        <p:nvSpPr>
          <p:cNvPr id="76814" name="Rectangle 15"/>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2809"/>
                                        </p:tgtEl>
                                        <p:attrNameLst>
                                          <p:attrName>style.visibility</p:attrName>
                                        </p:attrNameLst>
                                      </p:cBhvr>
                                      <p:to>
                                        <p:strVal val="visible"/>
                                      </p:to>
                                    </p:set>
                                    <p:animEffect transition="in" filter="dissolve">
                                      <p:cBhvr>
                                        <p:cTn id="7" dur="500"/>
                                        <p:tgtEl>
                                          <p:spTgt spid="33280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2813"/>
                                        </p:tgtEl>
                                        <p:attrNameLst>
                                          <p:attrName>style.visibility</p:attrName>
                                        </p:attrNameLst>
                                      </p:cBhvr>
                                      <p:to>
                                        <p:strVal val="visible"/>
                                      </p:to>
                                    </p:set>
                                    <p:animEffect transition="in" filter="wipe(left)">
                                      <p:cBhvr>
                                        <p:cTn id="12" dur="500"/>
                                        <p:tgtEl>
                                          <p:spTgt spid="33281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32814"/>
                                        </p:tgtEl>
                                        <p:attrNameLst>
                                          <p:attrName>style.visibility</p:attrName>
                                        </p:attrNameLst>
                                      </p:cBhvr>
                                      <p:to>
                                        <p:strVal val="visible"/>
                                      </p:to>
                                    </p:set>
                                    <p:animEffect transition="in" filter="wipe(left)">
                                      <p:cBhvr>
                                        <p:cTn id="16" dur="500"/>
                                        <p:tgtEl>
                                          <p:spTgt spid="33281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32804"/>
                                        </p:tgtEl>
                                        <p:attrNameLst>
                                          <p:attrName>style.visibility</p:attrName>
                                        </p:attrNameLst>
                                      </p:cBhvr>
                                      <p:to>
                                        <p:strVal val="visible"/>
                                      </p:to>
                                    </p:set>
                                    <p:anim calcmode="lin" valueType="num">
                                      <p:cBhvr additive="base">
                                        <p:cTn id="21" dur="500" fill="hold"/>
                                        <p:tgtEl>
                                          <p:spTgt spid="332804"/>
                                        </p:tgtEl>
                                        <p:attrNameLst>
                                          <p:attrName>ppt_x</p:attrName>
                                        </p:attrNameLst>
                                      </p:cBhvr>
                                      <p:tavLst>
                                        <p:tav tm="0">
                                          <p:val>
                                            <p:strVal val="0-#ppt_w/2"/>
                                          </p:val>
                                        </p:tav>
                                        <p:tav tm="100000">
                                          <p:val>
                                            <p:strVal val="#ppt_x"/>
                                          </p:val>
                                        </p:tav>
                                      </p:tavLst>
                                    </p:anim>
                                    <p:anim calcmode="lin" valueType="num">
                                      <p:cBhvr additive="base">
                                        <p:cTn id="22" dur="500" fill="hold"/>
                                        <p:tgtEl>
                                          <p:spTgt spid="33280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32807"/>
                                        </p:tgtEl>
                                        <p:attrNameLst>
                                          <p:attrName>style.visibility</p:attrName>
                                        </p:attrNameLst>
                                      </p:cBhvr>
                                      <p:to>
                                        <p:strVal val="visible"/>
                                      </p:to>
                                    </p:set>
                                    <p:animEffect transition="in" filter="wipe(down)">
                                      <p:cBhvr>
                                        <p:cTn id="27" dur="500"/>
                                        <p:tgtEl>
                                          <p:spTgt spid="33280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32811"/>
                                        </p:tgtEl>
                                        <p:attrNameLst>
                                          <p:attrName>style.visibility</p:attrName>
                                        </p:attrNameLst>
                                      </p:cBhvr>
                                      <p:to>
                                        <p:strVal val="visible"/>
                                      </p:to>
                                    </p:set>
                                    <p:animEffect transition="in" filter="wipe(down)">
                                      <p:cBhvr>
                                        <p:cTn id="32" dur="500"/>
                                        <p:tgtEl>
                                          <p:spTgt spid="332811"/>
                                        </p:tgtEl>
                                      </p:cBhvr>
                                    </p:animEffec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332812"/>
                                        </p:tgtEl>
                                        <p:attrNameLst>
                                          <p:attrName>style.visibility</p:attrName>
                                        </p:attrNameLst>
                                      </p:cBhvr>
                                      <p:to>
                                        <p:strVal val="visible"/>
                                      </p:to>
                                    </p:set>
                                    <p:animEffect transition="in" filter="wipe(down)">
                                      <p:cBhvr>
                                        <p:cTn id="36" dur="500"/>
                                        <p:tgtEl>
                                          <p:spTgt spid="3328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32808"/>
                                        </p:tgtEl>
                                        <p:attrNameLst>
                                          <p:attrName>style.visibility</p:attrName>
                                        </p:attrNameLst>
                                      </p:cBhvr>
                                      <p:to>
                                        <p:strVal val="visible"/>
                                      </p:to>
                                    </p:set>
                                    <p:animEffect transition="in" filter="wipe(left)">
                                      <p:cBhvr>
                                        <p:cTn id="41" dur="500"/>
                                        <p:tgtEl>
                                          <p:spTgt spid="332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4" grpId="0" autoUpdateAnimBg="0"/>
      <p:bldP spid="332807" grpId="0" autoUpdateAnimBg="0"/>
      <p:bldP spid="332808" grpId="0" autoUpdateAnimBg="0"/>
      <p:bldP spid="332809" grpId="0" autoUpdateAnimBg="0"/>
      <p:bldP spid="332811" grpId="0" animBg="1"/>
      <p:bldP spid="332812" grpId="0" animBg="1"/>
      <p:bldP spid="332813" grpId="0" autoUpdateAnimBg="0"/>
      <p:bldP spid="332814"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3"/>
          <p:cNvSpPr>
            <a:spLocks noGrp="1" noChangeArrowheads="1"/>
          </p:cNvSpPr>
          <p:nvPr>
            <p:ph type="body" idx="1"/>
          </p:nvPr>
        </p:nvSpPr>
        <p:spPr>
          <a:xfrm>
            <a:off x="581025" y="336550"/>
            <a:ext cx="7970838" cy="1825625"/>
          </a:xfrm>
          <a:noFill/>
        </p:spPr>
        <p:txBody>
          <a:bodyPr/>
          <a:lstStyle/>
          <a:p>
            <a:pPr eaLnBrk="1" hangingPunct="1">
              <a:spcBef>
                <a:spcPct val="0"/>
              </a:spcBef>
              <a:buFontTx/>
              <a:buNone/>
            </a:pPr>
            <a:r>
              <a:rPr lang="en-US" sz="2800" smtClean="0"/>
              <a:t>How many moles of KClO</a:t>
            </a:r>
            <a:r>
              <a:rPr lang="en-US" sz="2800" baseline="-25000" smtClean="0"/>
              <a:t>3</a:t>
            </a:r>
            <a:r>
              <a:rPr lang="en-US" sz="2800" smtClean="0"/>
              <a:t> must decompose in order to produce 9 moles of oxygen gas? </a:t>
            </a:r>
          </a:p>
        </p:txBody>
      </p:sp>
      <p:sp>
        <p:nvSpPr>
          <p:cNvPr id="602116" name="Rectangle 4"/>
          <p:cNvSpPr>
            <a:spLocks noChangeArrowheads="1"/>
          </p:cNvSpPr>
          <p:nvPr/>
        </p:nvSpPr>
        <p:spPr bwMode="auto">
          <a:xfrm>
            <a:off x="1079500" y="3762375"/>
            <a:ext cx="2079625" cy="790575"/>
          </a:xfrm>
          <a:prstGeom prst="rect">
            <a:avLst/>
          </a:prstGeom>
          <a:noFill/>
          <a:ln w="9525">
            <a:noFill/>
            <a:miter lim="800000"/>
            <a:headEnd/>
            <a:tailEnd/>
          </a:ln>
        </p:spPr>
        <p:txBody>
          <a:bodyPr/>
          <a:lstStyle/>
          <a:p>
            <a:pPr marL="342900" indent="-342900"/>
            <a:r>
              <a:rPr lang="en-US" sz="3200"/>
              <a:t>9 mol O</a:t>
            </a:r>
            <a:r>
              <a:rPr lang="en-US" sz="3200" baseline="-25000"/>
              <a:t>2</a:t>
            </a:r>
            <a:endParaRPr lang="en-US" sz="3200"/>
          </a:p>
        </p:txBody>
      </p:sp>
      <p:sp>
        <p:nvSpPr>
          <p:cNvPr id="602117" name="Line 5"/>
          <p:cNvSpPr>
            <a:spLocks noChangeShapeType="1"/>
          </p:cNvSpPr>
          <p:nvPr/>
        </p:nvSpPr>
        <p:spPr bwMode="auto">
          <a:xfrm flipV="1">
            <a:off x="1150938" y="4392613"/>
            <a:ext cx="4891087" cy="3175"/>
          </a:xfrm>
          <a:prstGeom prst="line">
            <a:avLst/>
          </a:prstGeom>
          <a:noFill/>
          <a:ln w="38100">
            <a:solidFill>
              <a:schemeClr val="tx1"/>
            </a:solidFill>
            <a:round/>
            <a:headEnd/>
            <a:tailEnd/>
          </a:ln>
        </p:spPr>
        <p:txBody>
          <a:bodyPr wrap="none" anchor="ctr"/>
          <a:lstStyle/>
          <a:p>
            <a:endParaRPr lang="en-US"/>
          </a:p>
        </p:txBody>
      </p:sp>
      <p:sp>
        <p:nvSpPr>
          <p:cNvPr id="602118" name="Line 6"/>
          <p:cNvSpPr>
            <a:spLocks noChangeShapeType="1"/>
          </p:cNvSpPr>
          <p:nvPr/>
        </p:nvSpPr>
        <p:spPr bwMode="auto">
          <a:xfrm>
            <a:off x="3167063" y="3455988"/>
            <a:ext cx="0" cy="1817687"/>
          </a:xfrm>
          <a:prstGeom prst="line">
            <a:avLst/>
          </a:prstGeom>
          <a:noFill/>
          <a:ln w="38100">
            <a:solidFill>
              <a:schemeClr val="tx1"/>
            </a:solidFill>
            <a:round/>
            <a:headEnd/>
            <a:tailEnd/>
          </a:ln>
        </p:spPr>
        <p:txBody>
          <a:bodyPr wrap="none" anchor="ctr"/>
          <a:lstStyle/>
          <a:p>
            <a:endParaRPr lang="en-US"/>
          </a:p>
        </p:txBody>
      </p:sp>
      <p:sp>
        <p:nvSpPr>
          <p:cNvPr id="602119" name="Rectangle 7"/>
          <p:cNvSpPr>
            <a:spLocks noChangeArrowheads="1"/>
          </p:cNvSpPr>
          <p:nvPr/>
        </p:nvSpPr>
        <p:spPr bwMode="auto">
          <a:xfrm>
            <a:off x="3230563" y="3779838"/>
            <a:ext cx="2913062" cy="1511300"/>
          </a:xfrm>
          <a:prstGeom prst="rect">
            <a:avLst/>
          </a:prstGeom>
          <a:noFill/>
          <a:ln w="9525">
            <a:noFill/>
            <a:miter lim="800000"/>
            <a:headEnd/>
            <a:tailEnd/>
          </a:ln>
        </p:spPr>
        <p:txBody>
          <a:bodyPr/>
          <a:lstStyle/>
          <a:p>
            <a:pPr marL="342900" indent="-342900"/>
            <a:r>
              <a:rPr lang="en-US" sz="3200"/>
              <a:t>2 mol KClO</a:t>
            </a:r>
            <a:r>
              <a:rPr lang="en-US" sz="3200" baseline="-25000"/>
              <a:t>3</a:t>
            </a:r>
            <a:endParaRPr lang="en-US" sz="3200"/>
          </a:p>
          <a:p>
            <a:pPr marL="342900" indent="-342900">
              <a:spcBef>
                <a:spcPct val="30000"/>
              </a:spcBef>
            </a:pPr>
            <a:r>
              <a:rPr lang="en-US" sz="3200"/>
              <a:t>3 mol O</a:t>
            </a:r>
            <a:r>
              <a:rPr lang="en-US" sz="3200" baseline="-25000"/>
              <a:t>2</a:t>
            </a:r>
            <a:endParaRPr lang="en-US" sz="3200"/>
          </a:p>
        </p:txBody>
      </p:sp>
      <p:sp>
        <p:nvSpPr>
          <p:cNvPr id="602120" name="Rectangle 8"/>
          <p:cNvSpPr>
            <a:spLocks noChangeArrowheads="1"/>
          </p:cNvSpPr>
          <p:nvPr/>
        </p:nvSpPr>
        <p:spPr bwMode="auto">
          <a:xfrm>
            <a:off x="6080125" y="4084638"/>
            <a:ext cx="3063875" cy="1498600"/>
          </a:xfrm>
          <a:prstGeom prst="rect">
            <a:avLst/>
          </a:prstGeom>
          <a:noFill/>
          <a:ln w="9525">
            <a:noFill/>
            <a:miter lim="800000"/>
            <a:headEnd/>
            <a:tailEnd/>
          </a:ln>
        </p:spPr>
        <p:txBody>
          <a:bodyPr/>
          <a:lstStyle/>
          <a:p>
            <a:pPr marL="342900" indent="-342900"/>
            <a:r>
              <a:rPr lang="en-US" sz="3200"/>
              <a:t>= 6 mol KClO</a:t>
            </a:r>
            <a:r>
              <a:rPr lang="en-US" sz="3200" baseline="-25000"/>
              <a:t>3</a:t>
            </a:r>
            <a:endParaRPr lang="en-US" sz="3200"/>
          </a:p>
        </p:txBody>
      </p:sp>
      <p:sp>
        <p:nvSpPr>
          <p:cNvPr id="602121" name="Rectangle 9"/>
          <p:cNvSpPr>
            <a:spLocks noChangeArrowheads="1"/>
          </p:cNvSpPr>
          <p:nvPr/>
        </p:nvSpPr>
        <p:spPr bwMode="auto">
          <a:xfrm>
            <a:off x="822325" y="1928813"/>
            <a:ext cx="7467600" cy="823912"/>
          </a:xfrm>
          <a:prstGeom prst="rect">
            <a:avLst/>
          </a:prstGeom>
          <a:noFill/>
          <a:ln w="9525">
            <a:noFill/>
            <a:miter lim="800000"/>
            <a:headEnd/>
            <a:tailEnd/>
          </a:ln>
        </p:spPr>
        <p:txBody>
          <a:bodyPr/>
          <a:lstStyle/>
          <a:p>
            <a:pPr marL="342900" indent="-342900" algn="ctr">
              <a:lnSpc>
                <a:spcPct val="110000"/>
              </a:lnSpc>
            </a:pPr>
            <a:r>
              <a:rPr lang="en-US" sz="3200"/>
              <a:t>2KClO</a:t>
            </a:r>
            <a:r>
              <a:rPr lang="en-US" sz="3200" baseline="-25000"/>
              <a:t>3</a:t>
            </a:r>
            <a:r>
              <a:rPr lang="en-US" sz="3200"/>
              <a:t>   </a:t>
            </a:r>
            <a:r>
              <a:rPr lang="en-US" sz="3200">
                <a:sym typeface="Symbol" pitchFamily="18" charset="2"/>
              </a:rPr>
              <a:t>   2KCl   +   3O</a:t>
            </a:r>
            <a:r>
              <a:rPr lang="en-US" sz="3200" baseline="-25000">
                <a:sym typeface="Symbol" pitchFamily="18" charset="2"/>
              </a:rPr>
              <a:t>2</a:t>
            </a:r>
            <a:r>
              <a:rPr lang="en-US" sz="3200"/>
              <a:t> </a:t>
            </a:r>
          </a:p>
        </p:txBody>
      </p:sp>
      <p:sp>
        <p:nvSpPr>
          <p:cNvPr id="602122" name="Line 10"/>
          <p:cNvSpPr>
            <a:spLocks noChangeShapeType="1"/>
          </p:cNvSpPr>
          <p:nvPr/>
        </p:nvSpPr>
        <p:spPr bwMode="auto">
          <a:xfrm flipH="1">
            <a:off x="1508125" y="3919538"/>
            <a:ext cx="1281113" cy="347662"/>
          </a:xfrm>
          <a:prstGeom prst="line">
            <a:avLst/>
          </a:prstGeom>
          <a:noFill/>
          <a:ln w="38100">
            <a:solidFill>
              <a:srgbClr val="FF0000"/>
            </a:solidFill>
            <a:round/>
            <a:headEnd/>
            <a:tailEnd/>
          </a:ln>
        </p:spPr>
        <p:txBody>
          <a:bodyPr wrap="none" anchor="ctr"/>
          <a:lstStyle/>
          <a:p>
            <a:endParaRPr lang="en-US"/>
          </a:p>
        </p:txBody>
      </p:sp>
      <p:sp>
        <p:nvSpPr>
          <p:cNvPr id="602123" name="Line 11"/>
          <p:cNvSpPr>
            <a:spLocks noChangeShapeType="1"/>
          </p:cNvSpPr>
          <p:nvPr/>
        </p:nvSpPr>
        <p:spPr bwMode="auto">
          <a:xfrm flipH="1">
            <a:off x="3675063" y="4613275"/>
            <a:ext cx="1243012" cy="300038"/>
          </a:xfrm>
          <a:prstGeom prst="line">
            <a:avLst/>
          </a:prstGeom>
          <a:noFill/>
          <a:ln w="38100">
            <a:solidFill>
              <a:srgbClr val="FF0000"/>
            </a:solidFill>
            <a:round/>
            <a:headEnd/>
            <a:tailEnd/>
          </a:ln>
        </p:spPr>
        <p:txBody>
          <a:bodyPr wrap="none" anchor="ctr"/>
          <a:lstStyle/>
          <a:p>
            <a:endParaRPr lang="en-US"/>
          </a:p>
        </p:txBody>
      </p:sp>
      <p:sp>
        <p:nvSpPr>
          <p:cNvPr id="602124" name="Rectangle 12"/>
          <p:cNvSpPr>
            <a:spLocks noChangeArrowheads="1"/>
          </p:cNvSpPr>
          <p:nvPr/>
        </p:nvSpPr>
        <p:spPr bwMode="auto">
          <a:xfrm>
            <a:off x="2220913" y="2497138"/>
            <a:ext cx="1390650" cy="717550"/>
          </a:xfrm>
          <a:prstGeom prst="rect">
            <a:avLst/>
          </a:prstGeom>
          <a:noFill/>
          <a:ln w="9525">
            <a:noFill/>
            <a:miter lim="800000"/>
            <a:headEnd/>
            <a:tailEnd/>
          </a:ln>
        </p:spPr>
        <p:txBody>
          <a:bodyPr/>
          <a:lstStyle/>
          <a:p>
            <a:pPr marL="342900" indent="-342900"/>
            <a:r>
              <a:rPr lang="en-US" sz="2800">
                <a:solidFill>
                  <a:srgbClr val="3366FF"/>
                </a:solidFill>
              </a:rPr>
              <a:t>? mol</a:t>
            </a:r>
          </a:p>
        </p:txBody>
      </p:sp>
      <p:sp>
        <p:nvSpPr>
          <p:cNvPr id="602125" name="Rectangle 13"/>
          <p:cNvSpPr>
            <a:spLocks noChangeArrowheads="1"/>
          </p:cNvSpPr>
          <p:nvPr/>
        </p:nvSpPr>
        <p:spPr bwMode="auto">
          <a:xfrm>
            <a:off x="6197600" y="2497138"/>
            <a:ext cx="1390650" cy="717550"/>
          </a:xfrm>
          <a:prstGeom prst="rect">
            <a:avLst/>
          </a:prstGeom>
          <a:noFill/>
          <a:ln w="9525">
            <a:noFill/>
            <a:miter lim="800000"/>
            <a:headEnd/>
            <a:tailEnd/>
          </a:ln>
        </p:spPr>
        <p:txBody>
          <a:bodyPr/>
          <a:lstStyle/>
          <a:p>
            <a:pPr marL="342900" indent="-342900"/>
            <a:r>
              <a:rPr lang="en-US" sz="2800">
                <a:solidFill>
                  <a:srgbClr val="3366FF"/>
                </a:solidFill>
              </a:rPr>
              <a:t>9 mol</a:t>
            </a:r>
          </a:p>
        </p:txBody>
      </p:sp>
      <p:sp>
        <p:nvSpPr>
          <p:cNvPr id="77837" name="Rectangle 14"/>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grpSp>
        <p:nvGrpSpPr>
          <p:cNvPr id="2" name="Group 16"/>
          <p:cNvGrpSpPr>
            <a:grpSpLocks/>
          </p:cNvGrpSpPr>
          <p:nvPr/>
        </p:nvGrpSpPr>
        <p:grpSpPr bwMode="auto">
          <a:xfrm>
            <a:off x="501650" y="5430838"/>
            <a:ext cx="1219200" cy="481012"/>
            <a:chOff x="186" y="1092"/>
            <a:chExt cx="768" cy="303"/>
          </a:xfrm>
        </p:grpSpPr>
        <p:sp>
          <p:nvSpPr>
            <p:cNvPr id="77857" name="Line 17"/>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77858" name="Line 18"/>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77859" name="Line 19"/>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77860" name="Line 20"/>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77861" name="Line 21"/>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602134" name="Oval 22"/>
          <p:cNvSpPr>
            <a:spLocks noChangeArrowheads="1"/>
          </p:cNvSpPr>
          <p:nvPr/>
        </p:nvSpPr>
        <p:spPr bwMode="auto">
          <a:xfrm>
            <a:off x="768350" y="5629275"/>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602135" name="Text Box 23"/>
          <p:cNvSpPr txBox="1">
            <a:spLocks noChangeArrowheads="1"/>
          </p:cNvSpPr>
          <p:nvPr/>
        </p:nvSpPr>
        <p:spPr bwMode="auto">
          <a:xfrm>
            <a:off x="547688" y="5935663"/>
            <a:ext cx="385762" cy="304800"/>
          </a:xfrm>
          <a:prstGeom prst="rect">
            <a:avLst/>
          </a:prstGeom>
          <a:noFill/>
          <a:ln w="9525">
            <a:noFill/>
            <a:miter lim="800000"/>
            <a:headEnd/>
            <a:tailEnd/>
          </a:ln>
        </p:spPr>
        <p:txBody>
          <a:bodyPr wrap="none">
            <a:spAutoFit/>
          </a:bodyPr>
          <a:lstStyle/>
          <a:p>
            <a:r>
              <a:rPr lang="en-US"/>
              <a:t>O</a:t>
            </a:r>
            <a:r>
              <a:rPr lang="en-US" baseline="-25000"/>
              <a:t>2</a:t>
            </a:r>
          </a:p>
        </p:txBody>
      </p:sp>
      <p:sp>
        <p:nvSpPr>
          <p:cNvPr id="602136" name="Text Box 24"/>
          <p:cNvSpPr txBox="1">
            <a:spLocks noChangeArrowheads="1"/>
          </p:cNvSpPr>
          <p:nvPr/>
        </p:nvSpPr>
        <p:spPr bwMode="auto">
          <a:xfrm>
            <a:off x="1112838" y="5935663"/>
            <a:ext cx="673100" cy="304800"/>
          </a:xfrm>
          <a:prstGeom prst="rect">
            <a:avLst/>
          </a:prstGeom>
          <a:noFill/>
          <a:ln w="9525">
            <a:noFill/>
            <a:miter lim="800000"/>
            <a:headEnd/>
            <a:tailEnd/>
          </a:ln>
        </p:spPr>
        <p:txBody>
          <a:bodyPr wrap="none">
            <a:spAutoFit/>
          </a:bodyPr>
          <a:lstStyle/>
          <a:p>
            <a:r>
              <a:rPr lang="en-US"/>
              <a:t>KClO</a:t>
            </a:r>
            <a:r>
              <a:rPr lang="en-US" baseline="-25000"/>
              <a:t>3</a:t>
            </a:r>
          </a:p>
        </p:txBody>
      </p:sp>
      <p:sp>
        <p:nvSpPr>
          <p:cNvPr id="602137" name="Line 25"/>
          <p:cNvSpPr>
            <a:spLocks noChangeShapeType="1"/>
          </p:cNvSpPr>
          <p:nvPr/>
        </p:nvSpPr>
        <p:spPr bwMode="auto">
          <a:xfrm>
            <a:off x="835025" y="5664200"/>
            <a:ext cx="534988" cy="0"/>
          </a:xfrm>
          <a:prstGeom prst="line">
            <a:avLst/>
          </a:prstGeom>
          <a:noFill/>
          <a:ln w="31750">
            <a:solidFill>
              <a:srgbClr val="800000"/>
            </a:solidFill>
            <a:round/>
            <a:headEnd/>
            <a:tailEnd/>
          </a:ln>
        </p:spPr>
        <p:txBody>
          <a:bodyPr/>
          <a:lstStyle/>
          <a:p>
            <a:endParaRPr lang="en-US"/>
          </a:p>
        </p:txBody>
      </p:sp>
      <p:grpSp>
        <p:nvGrpSpPr>
          <p:cNvPr id="3" name="Group 26"/>
          <p:cNvGrpSpPr>
            <a:grpSpLocks/>
          </p:cNvGrpSpPr>
          <p:nvPr/>
        </p:nvGrpSpPr>
        <p:grpSpPr bwMode="auto">
          <a:xfrm>
            <a:off x="1327150" y="5622925"/>
            <a:ext cx="88900" cy="88900"/>
            <a:chOff x="925" y="1217"/>
            <a:chExt cx="56" cy="56"/>
          </a:xfrm>
        </p:grpSpPr>
        <p:sp>
          <p:nvSpPr>
            <p:cNvPr id="77854" name="Oval 27"/>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77855" name="Line 28"/>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77856" name="Line 29"/>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602142" name="Text Box 30"/>
          <p:cNvSpPr txBox="1">
            <a:spLocks noChangeArrowheads="1"/>
          </p:cNvSpPr>
          <p:nvPr/>
        </p:nvSpPr>
        <p:spPr bwMode="auto">
          <a:xfrm>
            <a:off x="1979613" y="5527675"/>
            <a:ext cx="2427287" cy="336550"/>
          </a:xfrm>
          <a:prstGeom prst="rect">
            <a:avLst/>
          </a:prstGeom>
          <a:noFill/>
          <a:ln w="9525">
            <a:noFill/>
            <a:miter lim="800000"/>
            <a:headEnd/>
            <a:tailEnd/>
          </a:ln>
        </p:spPr>
        <p:txBody>
          <a:bodyPr wrap="none">
            <a:spAutoFit/>
          </a:bodyPr>
          <a:lstStyle/>
          <a:p>
            <a:r>
              <a:rPr lang="en-US" sz="1600"/>
              <a:t>x mol KClO</a:t>
            </a:r>
            <a:r>
              <a:rPr lang="en-US" sz="1600" baseline="-25000"/>
              <a:t>3</a:t>
            </a:r>
            <a:r>
              <a:rPr lang="en-US" sz="1600"/>
              <a:t>  =  9 mol O</a:t>
            </a:r>
            <a:r>
              <a:rPr lang="en-US" sz="1600" baseline="-25000"/>
              <a:t>2</a:t>
            </a:r>
          </a:p>
        </p:txBody>
      </p:sp>
      <p:sp>
        <p:nvSpPr>
          <p:cNvPr id="602143" name="Text Box 31"/>
          <p:cNvSpPr txBox="1">
            <a:spLocks noChangeArrowheads="1"/>
          </p:cNvSpPr>
          <p:nvPr/>
        </p:nvSpPr>
        <p:spPr bwMode="auto">
          <a:xfrm>
            <a:off x="5699125" y="5548313"/>
            <a:ext cx="1533525" cy="336550"/>
          </a:xfrm>
          <a:prstGeom prst="rect">
            <a:avLst/>
          </a:prstGeom>
          <a:noFill/>
          <a:ln w="9525">
            <a:noFill/>
            <a:miter lim="800000"/>
            <a:headEnd/>
            <a:tailEnd/>
          </a:ln>
        </p:spPr>
        <p:txBody>
          <a:bodyPr wrap="none">
            <a:spAutoFit/>
          </a:bodyPr>
          <a:lstStyle/>
          <a:p>
            <a:r>
              <a:rPr lang="en-US" sz="1600"/>
              <a:t>=  6 mol KClO</a:t>
            </a:r>
            <a:r>
              <a:rPr lang="en-US" sz="1600" baseline="-25000"/>
              <a:t>3</a:t>
            </a:r>
          </a:p>
        </p:txBody>
      </p:sp>
      <p:sp>
        <p:nvSpPr>
          <p:cNvPr id="602144" name="Rectangle 32"/>
          <p:cNvSpPr>
            <a:spLocks noChangeArrowheads="1"/>
          </p:cNvSpPr>
          <p:nvPr/>
        </p:nvSpPr>
        <p:spPr bwMode="auto">
          <a:xfrm>
            <a:off x="4362450" y="5394325"/>
            <a:ext cx="1300163" cy="336550"/>
          </a:xfrm>
          <a:prstGeom prst="rect">
            <a:avLst/>
          </a:prstGeom>
          <a:noFill/>
          <a:ln w="9525">
            <a:noFill/>
            <a:miter lim="800000"/>
            <a:headEnd/>
            <a:tailEnd/>
          </a:ln>
        </p:spPr>
        <p:txBody>
          <a:bodyPr wrap="none">
            <a:spAutoFit/>
          </a:bodyPr>
          <a:lstStyle/>
          <a:p>
            <a:r>
              <a:rPr lang="en-US" sz="1600"/>
              <a:t>2 mol KClO</a:t>
            </a:r>
            <a:r>
              <a:rPr lang="en-US" sz="1600" baseline="-25000"/>
              <a:t>3</a:t>
            </a:r>
          </a:p>
        </p:txBody>
      </p:sp>
      <p:sp>
        <p:nvSpPr>
          <p:cNvPr id="602145" name="Rectangle 33"/>
          <p:cNvSpPr>
            <a:spLocks noChangeArrowheads="1"/>
          </p:cNvSpPr>
          <p:nvPr/>
        </p:nvSpPr>
        <p:spPr bwMode="auto">
          <a:xfrm>
            <a:off x="4530725" y="5664200"/>
            <a:ext cx="974725" cy="336550"/>
          </a:xfrm>
          <a:prstGeom prst="rect">
            <a:avLst/>
          </a:prstGeom>
          <a:noFill/>
          <a:ln w="9525">
            <a:noFill/>
            <a:miter lim="800000"/>
            <a:headEnd/>
            <a:tailEnd/>
          </a:ln>
        </p:spPr>
        <p:txBody>
          <a:bodyPr wrap="none">
            <a:spAutoFit/>
          </a:bodyPr>
          <a:lstStyle/>
          <a:p>
            <a:r>
              <a:rPr lang="en-US" sz="1600"/>
              <a:t>3 mol O</a:t>
            </a:r>
            <a:r>
              <a:rPr lang="en-US" sz="1600" baseline="-25000"/>
              <a:t>2</a:t>
            </a:r>
          </a:p>
        </p:txBody>
      </p:sp>
      <p:sp>
        <p:nvSpPr>
          <p:cNvPr id="602146" name="Line 34"/>
          <p:cNvSpPr>
            <a:spLocks noChangeShapeType="1"/>
          </p:cNvSpPr>
          <p:nvPr/>
        </p:nvSpPr>
        <p:spPr bwMode="auto">
          <a:xfrm flipV="1">
            <a:off x="3702050" y="5640388"/>
            <a:ext cx="598488" cy="119062"/>
          </a:xfrm>
          <a:prstGeom prst="line">
            <a:avLst/>
          </a:prstGeom>
          <a:noFill/>
          <a:ln w="9525">
            <a:solidFill>
              <a:srgbClr val="FF0000"/>
            </a:solidFill>
            <a:round/>
            <a:headEnd/>
            <a:tailEnd/>
          </a:ln>
        </p:spPr>
        <p:txBody>
          <a:bodyPr/>
          <a:lstStyle/>
          <a:p>
            <a:endParaRPr lang="en-US"/>
          </a:p>
        </p:txBody>
      </p:sp>
      <p:grpSp>
        <p:nvGrpSpPr>
          <p:cNvPr id="4" name="Group 35"/>
          <p:cNvGrpSpPr>
            <a:grpSpLocks/>
          </p:cNvGrpSpPr>
          <p:nvPr/>
        </p:nvGrpSpPr>
        <p:grpSpPr bwMode="auto">
          <a:xfrm>
            <a:off x="4387850" y="5432425"/>
            <a:ext cx="1281113" cy="542925"/>
            <a:chOff x="3885" y="2931"/>
            <a:chExt cx="542" cy="342"/>
          </a:xfrm>
        </p:grpSpPr>
        <p:sp>
          <p:nvSpPr>
            <p:cNvPr id="77852" name="AutoShape 36"/>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77853" name="Line 37"/>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602150" name="Line 38"/>
          <p:cNvSpPr>
            <a:spLocks noChangeShapeType="1"/>
          </p:cNvSpPr>
          <p:nvPr/>
        </p:nvSpPr>
        <p:spPr bwMode="auto">
          <a:xfrm flipV="1">
            <a:off x="4797425" y="5778500"/>
            <a:ext cx="517525" cy="112713"/>
          </a:xfrm>
          <a:prstGeom prst="line">
            <a:avLst/>
          </a:prstGeom>
          <a:noFill/>
          <a:ln w="9525">
            <a:solidFill>
              <a:srgbClr val="FF0000"/>
            </a:solidFill>
            <a:round/>
            <a:headEnd/>
            <a:tailEnd/>
          </a:ln>
        </p:spPr>
        <p:txBody>
          <a:bodyPr/>
          <a:lstStyle/>
          <a:p>
            <a:endParaRPr lang="en-US"/>
          </a:p>
        </p:txBody>
      </p:sp>
      <p:sp>
        <p:nvSpPr>
          <p:cNvPr id="602151" name="Rectangle 39"/>
          <p:cNvSpPr>
            <a:spLocks noChangeArrowheads="1"/>
          </p:cNvSpPr>
          <p:nvPr/>
        </p:nvSpPr>
        <p:spPr bwMode="auto">
          <a:xfrm>
            <a:off x="5981700" y="5457825"/>
            <a:ext cx="1390650" cy="717550"/>
          </a:xfrm>
          <a:prstGeom prst="rect">
            <a:avLst/>
          </a:prstGeom>
          <a:noFill/>
          <a:ln w="9525">
            <a:noFill/>
            <a:miter lim="800000"/>
            <a:headEnd/>
            <a:tailEnd/>
          </a:ln>
        </p:spPr>
        <p:txBody>
          <a:bodyPr/>
          <a:lstStyle/>
          <a:p>
            <a:pPr marL="342900" indent="-342900"/>
            <a:r>
              <a:rPr lang="en-US" sz="2800">
                <a:solidFill>
                  <a:srgbClr val="3366FF"/>
                </a:solidFill>
              </a:rPr>
              <a:t>6 mol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2121"/>
                                        </p:tgtEl>
                                        <p:attrNameLst>
                                          <p:attrName>style.visibility</p:attrName>
                                        </p:attrNameLst>
                                      </p:cBhvr>
                                      <p:to>
                                        <p:strVal val="visible"/>
                                      </p:to>
                                    </p:set>
                                    <p:animEffect transition="in" filter="dissolve">
                                      <p:cBhvr>
                                        <p:cTn id="7" dur="500"/>
                                        <p:tgtEl>
                                          <p:spTgt spid="6021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2124"/>
                                        </p:tgtEl>
                                        <p:attrNameLst>
                                          <p:attrName>style.visibility</p:attrName>
                                        </p:attrNameLst>
                                      </p:cBhvr>
                                      <p:to>
                                        <p:strVal val="visible"/>
                                      </p:to>
                                    </p:set>
                                    <p:animEffect transition="in" filter="wipe(left)">
                                      <p:cBhvr>
                                        <p:cTn id="12" dur="500"/>
                                        <p:tgtEl>
                                          <p:spTgt spid="6021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02125"/>
                                        </p:tgtEl>
                                        <p:attrNameLst>
                                          <p:attrName>style.visibility</p:attrName>
                                        </p:attrNameLst>
                                      </p:cBhvr>
                                      <p:to>
                                        <p:strVal val="visible"/>
                                      </p:to>
                                    </p:set>
                                    <p:animEffect transition="in" filter="wipe(left)">
                                      <p:cBhvr>
                                        <p:cTn id="16" dur="500"/>
                                        <p:tgtEl>
                                          <p:spTgt spid="60212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02117"/>
                                        </p:tgtEl>
                                        <p:attrNameLst>
                                          <p:attrName>style.visibility</p:attrName>
                                        </p:attrNameLst>
                                      </p:cBhvr>
                                      <p:to>
                                        <p:strVal val="visible"/>
                                      </p:to>
                                    </p:set>
                                    <p:animEffect transition="in" filter="dissolve">
                                      <p:cBhvr>
                                        <p:cTn id="21" dur="500"/>
                                        <p:tgtEl>
                                          <p:spTgt spid="60211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02118"/>
                                        </p:tgtEl>
                                        <p:attrNameLst>
                                          <p:attrName>style.visibility</p:attrName>
                                        </p:attrNameLst>
                                      </p:cBhvr>
                                      <p:to>
                                        <p:strVal val="visible"/>
                                      </p:to>
                                    </p:set>
                                    <p:animEffect transition="in" filter="dissolve">
                                      <p:cBhvr>
                                        <p:cTn id="24" dur="500"/>
                                        <p:tgtEl>
                                          <p:spTgt spid="60211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02116"/>
                                        </p:tgtEl>
                                        <p:attrNameLst>
                                          <p:attrName>style.visibility</p:attrName>
                                        </p:attrNameLst>
                                      </p:cBhvr>
                                      <p:to>
                                        <p:strVal val="visible"/>
                                      </p:to>
                                    </p:set>
                                    <p:anim calcmode="lin" valueType="num">
                                      <p:cBhvr additive="base">
                                        <p:cTn id="29" dur="500" fill="hold"/>
                                        <p:tgtEl>
                                          <p:spTgt spid="602116"/>
                                        </p:tgtEl>
                                        <p:attrNameLst>
                                          <p:attrName>ppt_x</p:attrName>
                                        </p:attrNameLst>
                                      </p:cBhvr>
                                      <p:tavLst>
                                        <p:tav tm="0">
                                          <p:val>
                                            <p:strVal val="0-#ppt_w/2"/>
                                          </p:val>
                                        </p:tav>
                                        <p:tav tm="100000">
                                          <p:val>
                                            <p:strVal val="#ppt_x"/>
                                          </p:val>
                                        </p:tav>
                                      </p:tavLst>
                                    </p:anim>
                                    <p:anim calcmode="lin" valueType="num">
                                      <p:cBhvr additive="base">
                                        <p:cTn id="30" dur="500" fill="hold"/>
                                        <p:tgtEl>
                                          <p:spTgt spid="60211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02119"/>
                                        </p:tgtEl>
                                        <p:attrNameLst>
                                          <p:attrName>style.visibility</p:attrName>
                                        </p:attrNameLst>
                                      </p:cBhvr>
                                      <p:to>
                                        <p:strVal val="visible"/>
                                      </p:to>
                                    </p:set>
                                    <p:animEffect transition="in" filter="wipe(down)">
                                      <p:cBhvr>
                                        <p:cTn id="35" dur="500"/>
                                        <p:tgtEl>
                                          <p:spTgt spid="6021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02122"/>
                                        </p:tgtEl>
                                        <p:attrNameLst>
                                          <p:attrName>style.visibility</p:attrName>
                                        </p:attrNameLst>
                                      </p:cBhvr>
                                      <p:to>
                                        <p:strVal val="visible"/>
                                      </p:to>
                                    </p:set>
                                    <p:animEffect transition="in" filter="wipe(down)">
                                      <p:cBhvr>
                                        <p:cTn id="40" dur="500"/>
                                        <p:tgtEl>
                                          <p:spTgt spid="602122"/>
                                        </p:tgtEl>
                                      </p:cBhvr>
                                    </p:animEffect>
                                  </p:childTnLst>
                                </p:cTn>
                              </p:par>
                            </p:childTnLst>
                          </p:cTn>
                        </p:par>
                        <p:par>
                          <p:cTn id="41" fill="hold">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602123"/>
                                        </p:tgtEl>
                                        <p:attrNameLst>
                                          <p:attrName>style.visibility</p:attrName>
                                        </p:attrNameLst>
                                      </p:cBhvr>
                                      <p:to>
                                        <p:strVal val="visible"/>
                                      </p:to>
                                    </p:set>
                                    <p:animEffect transition="in" filter="wipe(down)">
                                      <p:cBhvr>
                                        <p:cTn id="44" dur="500"/>
                                        <p:tgtEl>
                                          <p:spTgt spid="60212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02120"/>
                                        </p:tgtEl>
                                        <p:attrNameLst>
                                          <p:attrName>style.visibility</p:attrName>
                                        </p:attrNameLst>
                                      </p:cBhvr>
                                      <p:to>
                                        <p:strVal val="visible"/>
                                      </p:to>
                                    </p:set>
                                    <p:animEffect transition="in" filter="wipe(left)">
                                      <p:cBhvr>
                                        <p:cTn id="49" dur="500"/>
                                        <p:tgtEl>
                                          <p:spTgt spid="602120"/>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dissolve">
                                      <p:cBhvr>
                                        <p:cTn id="54" dur="500"/>
                                        <p:tgtEl>
                                          <p:spTgt spid="2"/>
                                        </p:tgtEl>
                                      </p:cBhvr>
                                    </p:animEffect>
                                  </p:childTnLst>
                                </p:cTn>
                              </p:par>
                            </p:childTnLst>
                          </p:cTn>
                        </p:par>
                        <p:par>
                          <p:cTn id="55" fill="hold">
                            <p:stCondLst>
                              <p:cond delay="500"/>
                            </p:stCondLst>
                            <p:childTnLst>
                              <p:par>
                                <p:cTn id="56" presetID="9" presetClass="emph" presetSubtype="0" grpId="1" nodeType="afterEffect">
                                  <p:stCondLst>
                                    <p:cond delay="0"/>
                                  </p:stCondLst>
                                  <p:childTnLst>
                                    <p:set>
                                      <p:cBhvr rctx="PPT">
                                        <p:cTn id="57" dur="indefinite"/>
                                        <p:tgtEl>
                                          <p:spTgt spid="602116"/>
                                        </p:tgtEl>
                                        <p:attrNameLst>
                                          <p:attrName>style.opacity</p:attrName>
                                        </p:attrNameLst>
                                      </p:cBhvr>
                                      <p:to>
                                        <p:strVal val="0.5"/>
                                      </p:to>
                                    </p:set>
                                    <p:animEffect filter="image" prLst="opacity: 0.5">
                                      <p:cBhvr rctx="IE">
                                        <p:cTn id="58" dur="indefinite"/>
                                        <p:tgtEl>
                                          <p:spTgt spid="602116"/>
                                        </p:tgtEl>
                                      </p:cBhvr>
                                    </p:animEffect>
                                  </p:childTnLst>
                                </p:cTn>
                              </p:par>
                              <p:par>
                                <p:cTn id="59" presetID="9" presetClass="emph" presetSubtype="0" grpId="1" nodeType="withEffect">
                                  <p:stCondLst>
                                    <p:cond delay="0"/>
                                  </p:stCondLst>
                                  <p:childTnLst>
                                    <p:set>
                                      <p:cBhvr rctx="PPT">
                                        <p:cTn id="60" dur="indefinite"/>
                                        <p:tgtEl>
                                          <p:spTgt spid="602117"/>
                                        </p:tgtEl>
                                        <p:attrNameLst>
                                          <p:attrName>style.opacity</p:attrName>
                                        </p:attrNameLst>
                                      </p:cBhvr>
                                      <p:to>
                                        <p:strVal val="0.5"/>
                                      </p:to>
                                    </p:set>
                                    <p:animEffect filter="image" prLst="opacity: 0.5">
                                      <p:cBhvr rctx="IE">
                                        <p:cTn id="61" dur="indefinite"/>
                                        <p:tgtEl>
                                          <p:spTgt spid="602117"/>
                                        </p:tgtEl>
                                      </p:cBhvr>
                                    </p:animEffect>
                                  </p:childTnLst>
                                </p:cTn>
                              </p:par>
                              <p:par>
                                <p:cTn id="62" presetID="9" presetClass="emph" presetSubtype="0" grpId="1" nodeType="withEffect">
                                  <p:stCondLst>
                                    <p:cond delay="0"/>
                                  </p:stCondLst>
                                  <p:childTnLst>
                                    <p:set>
                                      <p:cBhvr rctx="PPT">
                                        <p:cTn id="63" dur="indefinite"/>
                                        <p:tgtEl>
                                          <p:spTgt spid="602118"/>
                                        </p:tgtEl>
                                        <p:attrNameLst>
                                          <p:attrName>style.opacity</p:attrName>
                                        </p:attrNameLst>
                                      </p:cBhvr>
                                      <p:to>
                                        <p:strVal val="0.5"/>
                                      </p:to>
                                    </p:set>
                                    <p:animEffect filter="image" prLst="opacity: 0.5">
                                      <p:cBhvr rctx="IE">
                                        <p:cTn id="64" dur="indefinite"/>
                                        <p:tgtEl>
                                          <p:spTgt spid="602118"/>
                                        </p:tgtEl>
                                      </p:cBhvr>
                                    </p:animEffect>
                                  </p:childTnLst>
                                </p:cTn>
                              </p:par>
                              <p:par>
                                <p:cTn id="65" presetID="9" presetClass="emph" presetSubtype="0" grpId="1" nodeType="withEffect">
                                  <p:stCondLst>
                                    <p:cond delay="0"/>
                                  </p:stCondLst>
                                  <p:childTnLst>
                                    <p:set>
                                      <p:cBhvr rctx="PPT">
                                        <p:cTn id="66" dur="indefinite"/>
                                        <p:tgtEl>
                                          <p:spTgt spid="602119"/>
                                        </p:tgtEl>
                                        <p:attrNameLst>
                                          <p:attrName>style.opacity</p:attrName>
                                        </p:attrNameLst>
                                      </p:cBhvr>
                                      <p:to>
                                        <p:strVal val="0.5"/>
                                      </p:to>
                                    </p:set>
                                    <p:animEffect filter="image" prLst="opacity: 0.5">
                                      <p:cBhvr rctx="IE">
                                        <p:cTn id="67" dur="indefinite"/>
                                        <p:tgtEl>
                                          <p:spTgt spid="602119"/>
                                        </p:tgtEl>
                                      </p:cBhvr>
                                    </p:animEffect>
                                  </p:childTnLst>
                                </p:cTn>
                              </p:par>
                              <p:par>
                                <p:cTn id="68" presetID="9" presetClass="emph" presetSubtype="0" grpId="1" nodeType="withEffect">
                                  <p:stCondLst>
                                    <p:cond delay="0"/>
                                  </p:stCondLst>
                                  <p:childTnLst>
                                    <p:set>
                                      <p:cBhvr rctx="PPT">
                                        <p:cTn id="69" dur="indefinite"/>
                                        <p:tgtEl>
                                          <p:spTgt spid="602122"/>
                                        </p:tgtEl>
                                        <p:attrNameLst>
                                          <p:attrName>style.opacity</p:attrName>
                                        </p:attrNameLst>
                                      </p:cBhvr>
                                      <p:to>
                                        <p:strVal val="0.5"/>
                                      </p:to>
                                    </p:set>
                                    <p:animEffect filter="image" prLst="opacity: 0.5">
                                      <p:cBhvr rctx="IE">
                                        <p:cTn id="70" dur="indefinite"/>
                                        <p:tgtEl>
                                          <p:spTgt spid="602122"/>
                                        </p:tgtEl>
                                      </p:cBhvr>
                                    </p:animEffect>
                                  </p:childTnLst>
                                </p:cTn>
                              </p:par>
                              <p:par>
                                <p:cTn id="71" presetID="9" presetClass="emph" presetSubtype="0" grpId="1" nodeType="withEffect">
                                  <p:stCondLst>
                                    <p:cond delay="0"/>
                                  </p:stCondLst>
                                  <p:childTnLst>
                                    <p:set>
                                      <p:cBhvr rctx="PPT">
                                        <p:cTn id="72" dur="indefinite"/>
                                        <p:tgtEl>
                                          <p:spTgt spid="602123"/>
                                        </p:tgtEl>
                                        <p:attrNameLst>
                                          <p:attrName>style.opacity</p:attrName>
                                        </p:attrNameLst>
                                      </p:cBhvr>
                                      <p:to>
                                        <p:strVal val="0.5"/>
                                      </p:to>
                                    </p:set>
                                    <p:animEffect filter="image" prLst="opacity: 0.5">
                                      <p:cBhvr rctx="IE">
                                        <p:cTn id="73" dur="indefinite"/>
                                        <p:tgtEl>
                                          <p:spTgt spid="602123"/>
                                        </p:tgtEl>
                                      </p:cBhvr>
                                    </p:animEffect>
                                  </p:childTnLst>
                                </p:cTn>
                              </p:par>
                              <p:par>
                                <p:cTn id="74" presetID="9" presetClass="emph" presetSubtype="0" grpId="1" nodeType="withEffect">
                                  <p:stCondLst>
                                    <p:cond delay="0"/>
                                  </p:stCondLst>
                                  <p:childTnLst>
                                    <p:set>
                                      <p:cBhvr rctx="PPT">
                                        <p:cTn id="75" dur="indefinite"/>
                                        <p:tgtEl>
                                          <p:spTgt spid="602120"/>
                                        </p:tgtEl>
                                        <p:attrNameLst>
                                          <p:attrName>style.opacity</p:attrName>
                                        </p:attrNameLst>
                                      </p:cBhvr>
                                      <p:to>
                                        <p:strVal val="0.5"/>
                                      </p:to>
                                    </p:set>
                                    <p:animEffect filter="image" prLst="opacity: 0.5">
                                      <p:cBhvr rctx="IE">
                                        <p:cTn id="76" dur="indefinite"/>
                                        <p:tgtEl>
                                          <p:spTgt spid="602120"/>
                                        </p:tgtEl>
                                      </p:cBhvr>
                                    </p:animEffec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602135"/>
                                        </p:tgtEl>
                                        <p:attrNameLst>
                                          <p:attrName>style.visibility</p:attrName>
                                        </p:attrNameLst>
                                      </p:cBhvr>
                                      <p:to>
                                        <p:strVal val="visible"/>
                                      </p:to>
                                    </p:set>
                                    <p:animEffect transition="in" filter="fade">
                                      <p:cBhvr>
                                        <p:cTn id="81" dur="1000"/>
                                        <p:tgtEl>
                                          <p:spTgt spid="602135"/>
                                        </p:tgtEl>
                                      </p:cBhvr>
                                    </p:animEffect>
                                    <p:anim calcmode="lin" valueType="num">
                                      <p:cBhvr>
                                        <p:cTn id="82" dur="1000" fill="hold"/>
                                        <p:tgtEl>
                                          <p:spTgt spid="602135"/>
                                        </p:tgtEl>
                                        <p:attrNameLst>
                                          <p:attrName>ppt_x</p:attrName>
                                        </p:attrNameLst>
                                      </p:cBhvr>
                                      <p:tavLst>
                                        <p:tav tm="0">
                                          <p:val>
                                            <p:strVal val="#ppt_x"/>
                                          </p:val>
                                        </p:tav>
                                        <p:tav tm="100000">
                                          <p:val>
                                            <p:strVal val="#ppt_x"/>
                                          </p:val>
                                        </p:tav>
                                      </p:tavLst>
                                    </p:anim>
                                    <p:anim calcmode="lin" valueType="num">
                                      <p:cBhvr>
                                        <p:cTn id="83" dur="1000" fill="hold"/>
                                        <p:tgtEl>
                                          <p:spTgt spid="602135"/>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grpId="0" nodeType="clickEffect">
                                  <p:stCondLst>
                                    <p:cond delay="0"/>
                                  </p:stCondLst>
                                  <p:childTnLst>
                                    <p:set>
                                      <p:cBhvr>
                                        <p:cTn id="87" dur="1" fill="hold">
                                          <p:stCondLst>
                                            <p:cond delay="0"/>
                                          </p:stCondLst>
                                        </p:cTn>
                                        <p:tgtEl>
                                          <p:spTgt spid="602136"/>
                                        </p:tgtEl>
                                        <p:attrNameLst>
                                          <p:attrName>style.visibility</p:attrName>
                                        </p:attrNameLst>
                                      </p:cBhvr>
                                      <p:to>
                                        <p:strVal val="visible"/>
                                      </p:to>
                                    </p:set>
                                    <p:animEffect transition="in" filter="fade">
                                      <p:cBhvr>
                                        <p:cTn id="88" dur="1000"/>
                                        <p:tgtEl>
                                          <p:spTgt spid="602136"/>
                                        </p:tgtEl>
                                      </p:cBhvr>
                                    </p:animEffect>
                                    <p:anim calcmode="lin" valueType="num">
                                      <p:cBhvr>
                                        <p:cTn id="89" dur="1000" fill="hold"/>
                                        <p:tgtEl>
                                          <p:spTgt spid="602136"/>
                                        </p:tgtEl>
                                        <p:attrNameLst>
                                          <p:attrName>ppt_x</p:attrName>
                                        </p:attrNameLst>
                                      </p:cBhvr>
                                      <p:tavLst>
                                        <p:tav tm="0">
                                          <p:val>
                                            <p:strVal val="#ppt_x"/>
                                          </p:val>
                                        </p:tav>
                                        <p:tav tm="100000">
                                          <p:val>
                                            <p:strVal val="#ppt_x"/>
                                          </p:val>
                                        </p:tav>
                                      </p:tavLst>
                                    </p:anim>
                                    <p:anim calcmode="lin" valueType="num">
                                      <p:cBhvr>
                                        <p:cTn id="90" dur="1000" fill="hold"/>
                                        <p:tgtEl>
                                          <p:spTgt spid="602136"/>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602134"/>
                                        </p:tgtEl>
                                        <p:attrNameLst>
                                          <p:attrName>style.visibility</p:attrName>
                                        </p:attrNameLst>
                                      </p:cBhvr>
                                      <p:to>
                                        <p:strVal val="visible"/>
                                      </p:to>
                                    </p:set>
                                    <p:anim calcmode="lin" valueType="num">
                                      <p:cBhvr>
                                        <p:cTn id="95" dur="500" fill="hold"/>
                                        <p:tgtEl>
                                          <p:spTgt spid="602134"/>
                                        </p:tgtEl>
                                        <p:attrNameLst>
                                          <p:attrName>ppt_w</p:attrName>
                                        </p:attrNameLst>
                                      </p:cBhvr>
                                      <p:tavLst>
                                        <p:tav tm="0">
                                          <p:val>
                                            <p:fltVal val="0"/>
                                          </p:val>
                                        </p:tav>
                                        <p:tav tm="100000">
                                          <p:val>
                                            <p:strVal val="#ppt_w"/>
                                          </p:val>
                                        </p:tav>
                                      </p:tavLst>
                                    </p:anim>
                                    <p:anim calcmode="lin" valueType="num">
                                      <p:cBhvr>
                                        <p:cTn id="96" dur="500" fill="hold"/>
                                        <p:tgtEl>
                                          <p:spTgt spid="602134"/>
                                        </p:tgtEl>
                                        <p:attrNameLst>
                                          <p:attrName>ppt_h</p:attrName>
                                        </p:attrNameLst>
                                      </p:cBhvr>
                                      <p:tavLst>
                                        <p:tav tm="0">
                                          <p:val>
                                            <p:fltVal val="0"/>
                                          </p:val>
                                        </p:tav>
                                        <p:tav tm="100000">
                                          <p:val>
                                            <p:strVal val="#ppt_h"/>
                                          </p:val>
                                        </p:tav>
                                      </p:tavLst>
                                    </p:anim>
                                    <p:animEffect transition="in" filter="fade">
                                      <p:cBhvr>
                                        <p:cTn id="97" dur="500"/>
                                        <p:tgtEl>
                                          <p:spTgt spid="602134"/>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0" fill="hold" nodeType="clickEffect">
                                  <p:stCondLst>
                                    <p:cond delay="0"/>
                                  </p:stCondLst>
                                  <p:childTnLst>
                                    <p:set>
                                      <p:cBhvr>
                                        <p:cTn id="101" dur="1" fill="hold">
                                          <p:stCondLst>
                                            <p:cond delay="0"/>
                                          </p:stCondLst>
                                        </p:cTn>
                                        <p:tgtEl>
                                          <p:spTgt spid="3"/>
                                        </p:tgtEl>
                                        <p:attrNameLst>
                                          <p:attrName>style.visibility</p:attrName>
                                        </p:attrNameLst>
                                      </p:cBhvr>
                                      <p:to>
                                        <p:strVal val="visible"/>
                                      </p:to>
                                    </p:set>
                                    <p:anim calcmode="lin" valueType="num">
                                      <p:cBhvr>
                                        <p:cTn id="102" dur="500" fill="hold"/>
                                        <p:tgtEl>
                                          <p:spTgt spid="3"/>
                                        </p:tgtEl>
                                        <p:attrNameLst>
                                          <p:attrName>ppt_w</p:attrName>
                                        </p:attrNameLst>
                                      </p:cBhvr>
                                      <p:tavLst>
                                        <p:tav tm="0">
                                          <p:val>
                                            <p:fltVal val="0"/>
                                          </p:val>
                                        </p:tav>
                                        <p:tav tm="100000">
                                          <p:val>
                                            <p:strVal val="#ppt_w"/>
                                          </p:val>
                                        </p:tav>
                                      </p:tavLst>
                                    </p:anim>
                                    <p:anim calcmode="lin" valueType="num">
                                      <p:cBhvr>
                                        <p:cTn id="103" dur="500" fill="hold"/>
                                        <p:tgtEl>
                                          <p:spTgt spid="3"/>
                                        </p:tgtEl>
                                        <p:attrNameLst>
                                          <p:attrName>ppt_h</p:attrName>
                                        </p:attrNameLst>
                                      </p:cBhvr>
                                      <p:tavLst>
                                        <p:tav tm="0">
                                          <p:val>
                                            <p:fltVal val="0"/>
                                          </p:val>
                                        </p:tav>
                                        <p:tav tm="100000">
                                          <p:val>
                                            <p:strVal val="#ppt_h"/>
                                          </p:val>
                                        </p:tav>
                                      </p:tavLst>
                                    </p:anim>
                                    <p:animEffect transition="in" filter="fade">
                                      <p:cBhvr>
                                        <p:cTn id="104" dur="500"/>
                                        <p:tgtEl>
                                          <p:spTgt spid="3"/>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602137"/>
                                        </p:tgtEl>
                                        <p:attrNameLst>
                                          <p:attrName>style.visibility</p:attrName>
                                        </p:attrNameLst>
                                      </p:cBhvr>
                                      <p:to>
                                        <p:strVal val="visible"/>
                                      </p:to>
                                    </p:set>
                                    <p:animEffect transition="in" filter="wipe(left)">
                                      <p:cBhvr>
                                        <p:cTn id="109" dur="2000"/>
                                        <p:tgtEl>
                                          <p:spTgt spid="602137"/>
                                        </p:tgtEl>
                                      </p:cBhvr>
                                    </p:animEffect>
                                  </p:childTnLst>
                                </p:cTn>
                              </p:par>
                            </p:childTnLst>
                          </p:cTn>
                        </p:par>
                      </p:childTnLst>
                    </p:cTn>
                  </p:par>
                  <p:par>
                    <p:cTn id="110" fill="hold">
                      <p:stCondLst>
                        <p:cond delay="indefinite"/>
                      </p:stCondLst>
                      <p:childTnLst>
                        <p:par>
                          <p:cTn id="111" fill="hold">
                            <p:stCondLst>
                              <p:cond delay="0"/>
                            </p:stCondLst>
                            <p:childTnLst>
                              <p:par>
                                <p:cTn id="112" presetID="40" presetClass="entr" presetSubtype="0" fill="hold" grpId="0" nodeType="clickEffect">
                                  <p:stCondLst>
                                    <p:cond delay="0"/>
                                  </p:stCondLst>
                                  <p:iterate type="lt">
                                    <p:tmPct val="10000"/>
                                  </p:iterate>
                                  <p:childTnLst>
                                    <p:set>
                                      <p:cBhvr>
                                        <p:cTn id="113" dur="1" fill="hold">
                                          <p:stCondLst>
                                            <p:cond delay="0"/>
                                          </p:stCondLst>
                                        </p:cTn>
                                        <p:tgtEl>
                                          <p:spTgt spid="602142"/>
                                        </p:tgtEl>
                                        <p:attrNameLst>
                                          <p:attrName>style.visibility</p:attrName>
                                        </p:attrNameLst>
                                      </p:cBhvr>
                                      <p:to>
                                        <p:strVal val="visible"/>
                                      </p:to>
                                    </p:set>
                                    <p:animEffect transition="in" filter="fade">
                                      <p:cBhvr>
                                        <p:cTn id="114" dur="1000"/>
                                        <p:tgtEl>
                                          <p:spTgt spid="602142"/>
                                        </p:tgtEl>
                                      </p:cBhvr>
                                    </p:animEffect>
                                    <p:anim calcmode="lin" valueType="num">
                                      <p:cBhvr>
                                        <p:cTn id="115" dur="1000" fill="hold"/>
                                        <p:tgtEl>
                                          <p:spTgt spid="602142"/>
                                        </p:tgtEl>
                                        <p:attrNameLst>
                                          <p:attrName>ppt_x</p:attrName>
                                        </p:attrNameLst>
                                      </p:cBhvr>
                                      <p:tavLst>
                                        <p:tav tm="0">
                                          <p:val>
                                            <p:strVal val="#ppt_x-.1"/>
                                          </p:val>
                                        </p:tav>
                                        <p:tav tm="100000">
                                          <p:val>
                                            <p:strVal val="#ppt_x"/>
                                          </p:val>
                                        </p:tav>
                                      </p:tavLst>
                                    </p:anim>
                                    <p:anim calcmode="lin" valueType="num">
                                      <p:cBhvr>
                                        <p:cTn id="116" dur="1000" fill="hold"/>
                                        <p:tgtEl>
                                          <p:spTgt spid="602142"/>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fade">
                                      <p:cBhvr>
                                        <p:cTn id="121" dur="2000"/>
                                        <p:tgtEl>
                                          <p:spTgt spid="4"/>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grpId="0" nodeType="clickEffect">
                                  <p:stCondLst>
                                    <p:cond delay="0"/>
                                  </p:stCondLst>
                                  <p:childTnLst>
                                    <p:set>
                                      <p:cBhvr>
                                        <p:cTn id="125" dur="1" fill="hold">
                                          <p:stCondLst>
                                            <p:cond delay="0"/>
                                          </p:stCondLst>
                                        </p:cTn>
                                        <p:tgtEl>
                                          <p:spTgt spid="602145"/>
                                        </p:tgtEl>
                                        <p:attrNameLst>
                                          <p:attrName>style.visibility</p:attrName>
                                        </p:attrNameLst>
                                      </p:cBhvr>
                                      <p:to>
                                        <p:strVal val="visible"/>
                                      </p:to>
                                    </p:set>
                                    <p:animEffect transition="in" filter="dissolve">
                                      <p:cBhvr>
                                        <p:cTn id="126" dur="500"/>
                                        <p:tgtEl>
                                          <p:spTgt spid="602145"/>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grpId="0" nodeType="clickEffect">
                                  <p:stCondLst>
                                    <p:cond delay="0"/>
                                  </p:stCondLst>
                                  <p:childTnLst>
                                    <p:set>
                                      <p:cBhvr>
                                        <p:cTn id="130" dur="1" fill="hold">
                                          <p:stCondLst>
                                            <p:cond delay="0"/>
                                          </p:stCondLst>
                                        </p:cTn>
                                        <p:tgtEl>
                                          <p:spTgt spid="602144"/>
                                        </p:tgtEl>
                                        <p:attrNameLst>
                                          <p:attrName>style.visibility</p:attrName>
                                        </p:attrNameLst>
                                      </p:cBhvr>
                                      <p:to>
                                        <p:strVal val="visible"/>
                                      </p:to>
                                    </p:set>
                                    <p:animEffect transition="in" filter="dissolve">
                                      <p:cBhvr>
                                        <p:cTn id="131" dur="500"/>
                                        <p:tgtEl>
                                          <p:spTgt spid="602144"/>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grpId="0" nodeType="clickEffect">
                                  <p:stCondLst>
                                    <p:cond delay="0"/>
                                  </p:stCondLst>
                                  <p:childTnLst>
                                    <p:set>
                                      <p:cBhvr>
                                        <p:cTn id="135" dur="1" fill="hold">
                                          <p:stCondLst>
                                            <p:cond delay="0"/>
                                          </p:stCondLst>
                                        </p:cTn>
                                        <p:tgtEl>
                                          <p:spTgt spid="602146"/>
                                        </p:tgtEl>
                                        <p:attrNameLst>
                                          <p:attrName>style.visibility</p:attrName>
                                        </p:attrNameLst>
                                      </p:cBhvr>
                                      <p:to>
                                        <p:strVal val="visible"/>
                                      </p:to>
                                    </p:set>
                                    <p:animEffect transition="in" filter="wipe(down)">
                                      <p:cBhvr>
                                        <p:cTn id="136" dur="500"/>
                                        <p:tgtEl>
                                          <p:spTgt spid="602146"/>
                                        </p:tgtEl>
                                      </p:cBhvr>
                                    </p:animEffect>
                                  </p:childTnLst>
                                </p:cTn>
                              </p:par>
                            </p:childTnLst>
                          </p:cTn>
                        </p:par>
                        <p:par>
                          <p:cTn id="137" fill="hold">
                            <p:stCondLst>
                              <p:cond delay="500"/>
                            </p:stCondLst>
                            <p:childTnLst>
                              <p:par>
                                <p:cTn id="138" presetID="22" presetClass="entr" presetSubtype="4" fill="hold" grpId="0" nodeType="afterEffect">
                                  <p:stCondLst>
                                    <p:cond delay="0"/>
                                  </p:stCondLst>
                                  <p:childTnLst>
                                    <p:set>
                                      <p:cBhvr>
                                        <p:cTn id="139" dur="1" fill="hold">
                                          <p:stCondLst>
                                            <p:cond delay="0"/>
                                          </p:stCondLst>
                                        </p:cTn>
                                        <p:tgtEl>
                                          <p:spTgt spid="602150"/>
                                        </p:tgtEl>
                                        <p:attrNameLst>
                                          <p:attrName>style.visibility</p:attrName>
                                        </p:attrNameLst>
                                      </p:cBhvr>
                                      <p:to>
                                        <p:strVal val="visible"/>
                                      </p:to>
                                    </p:set>
                                    <p:animEffect transition="in" filter="wipe(down)">
                                      <p:cBhvr>
                                        <p:cTn id="140" dur="500"/>
                                        <p:tgtEl>
                                          <p:spTgt spid="602150"/>
                                        </p:tgtEl>
                                      </p:cBhvr>
                                    </p:animEffect>
                                  </p:childTnLst>
                                </p:cTn>
                              </p:par>
                            </p:childTnLst>
                          </p:cTn>
                        </p:par>
                      </p:childTnLst>
                    </p:cTn>
                  </p:par>
                  <p:par>
                    <p:cTn id="141" fill="hold">
                      <p:stCondLst>
                        <p:cond delay="indefinite"/>
                      </p:stCondLst>
                      <p:childTnLst>
                        <p:par>
                          <p:cTn id="142" fill="hold">
                            <p:stCondLst>
                              <p:cond delay="0"/>
                            </p:stCondLst>
                            <p:childTnLst>
                              <p:par>
                                <p:cTn id="143" presetID="39" presetClass="entr" presetSubtype="0" accel="100000" fill="hold" grpId="0" nodeType="clickEffect">
                                  <p:stCondLst>
                                    <p:cond delay="0"/>
                                  </p:stCondLst>
                                  <p:childTnLst>
                                    <p:set>
                                      <p:cBhvr>
                                        <p:cTn id="144" dur="1" fill="hold">
                                          <p:stCondLst>
                                            <p:cond delay="0"/>
                                          </p:stCondLst>
                                        </p:cTn>
                                        <p:tgtEl>
                                          <p:spTgt spid="602143"/>
                                        </p:tgtEl>
                                        <p:attrNameLst>
                                          <p:attrName>style.visibility</p:attrName>
                                        </p:attrNameLst>
                                      </p:cBhvr>
                                      <p:to>
                                        <p:strVal val="visible"/>
                                      </p:to>
                                    </p:set>
                                    <p:anim calcmode="lin" valueType="num">
                                      <p:cBhvr>
                                        <p:cTn id="145" dur="500" fill="hold"/>
                                        <p:tgtEl>
                                          <p:spTgt spid="602143"/>
                                        </p:tgtEl>
                                        <p:attrNameLst>
                                          <p:attrName>ppt_h</p:attrName>
                                        </p:attrNameLst>
                                      </p:cBhvr>
                                      <p:tavLst>
                                        <p:tav tm="0">
                                          <p:val>
                                            <p:strVal val="#ppt_h/20"/>
                                          </p:val>
                                        </p:tav>
                                        <p:tav tm="50000">
                                          <p:val>
                                            <p:strVal val="#ppt_h/20"/>
                                          </p:val>
                                        </p:tav>
                                        <p:tav tm="100000">
                                          <p:val>
                                            <p:strVal val="#ppt_h"/>
                                          </p:val>
                                        </p:tav>
                                      </p:tavLst>
                                    </p:anim>
                                    <p:anim calcmode="lin" valueType="num">
                                      <p:cBhvr>
                                        <p:cTn id="146" dur="500" fill="hold"/>
                                        <p:tgtEl>
                                          <p:spTgt spid="602143"/>
                                        </p:tgtEl>
                                        <p:attrNameLst>
                                          <p:attrName>ppt_w</p:attrName>
                                        </p:attrNameLst>
                                      </p:cBhvr>
                                      <p:tavLst>
                                        <p:tav tm="0">
                                          <p:val>
                                            <p:strVal val="#ppt_w+.3"/>
                                          </p:val>
                                        </p:tav>
                                        <p:tav tm="50000">
                                          <p:val>
                                            <p:strVal val="#ppt_w+.3"/>
                                          </p:val>
                                        </p:tav>
                                        <p:tav tm="100000">
                                          <p:val>
                                            <p:strVal val="#ppt_w"/>
                                          </p:val>
                                        </p:tav>
                                      </p:tavLst>
                                    </p:anim>
                                    <p:anim calcmode="lin" valueType="num">
                                      <p:cBhvr>
                                        <p:cTn id="147" dur="500" fill="hold"/>
                                        <p:tgtEl>
                                          <p:spTgt spid="602143"/>
                                        </p:tgtEl>
                                        <p:attrNameLst>
                                          <p:attrName>ppt_x</p:attrName>
                                        </p:attrNameLst>
                                      </p:cBhvr>
                                      <p:tavLst>
                                        <p:tav tm="0">
                                          <p:val>
                                            <p:strVal val="#ppt_x-.3"/>
                                          </p:val>
                                        </p:tav>
                                        <p:tav tm="50000">
                                          <p:val>
                                            <p:strVal val="#ppt_x"/>
                                          </p:val>
                                        </p:tav>
                                        <p:tav tm="100000">
                                          <p:val>
                                            <p:strVal val="#ppt_x"/>
                                          </p:val>
                                        </p:tav>
                                      </p:tavLst>
                                    </p:anim>
                                    <p:anim calcmode="lin" valueType="num">
                                      <p:cBhvr>
                                        <p:cTn id="148" dur="500" fill="hold"/>
                                        <p:tgtEl>
                                          <p:spTgt spid="602143"/>
                                        </p:tgtEl>
                                        <p:attrNameLst>
                                          <p:attrName>ppt_y</p:attrName>
                                        </p:attrNameLst>
                                      </p:cBhvr>
                                      <p:tavLst>
                                        <p:tav tm="0">
                                          <p:val>
                                            <p:strVal val="#ppt_y"/>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53" presetClass="entr" presetSubtype="0" fill="hold" grpId="1" nodeType="clickEffect">
                                  <p:stCondLst>
                                    <p:cond delay="0"/>
                                  </p:stCondLst>
                                  <p:childTnLst>
                                    <p:set>
                                      <p:cBhvr>
                                        <p:cTn id="152" dur="1" fill="hold">
                                          <p:stCondLst>
                                            <p:cond delay="0"/>
                                          </p:stCondLst>
                                        </p:cTn>
                                        <p:tgtEl>
                                          <p:spTgt spid="602151"/>
                                        </p:tgtEl>
                                        <p:attrNameLst>
                                          <p:attrName>style.visibility</p:attrName>
                                        </p:attrNameLst>
                                      </p:cBhvr>
                                      <p:to>
                                        <p:strVal val="visible"/>
                                      </p:to>
                                    </p:set>
                                    <p:anim calcmode="lin" valueType="num">
                                      <p:cBhvr>
                                        <p:cTn id="153" dur="500" fill="hold"/>
                                        <p:tgtEl>
                                          <p:spTgt spid="602151"/>
                                        </p:tgtEl>
                                        <p:attrNameLst>
                                          <p:attrName>ppt_w</p:attrName>
                                        </p:attrNameLst>
                                      </p:cBhvr>
                                      <p:tavLst>
                                        <p:tav tm="0">
                                          <p:val>
                                            <p:fltVal val="0"/>
                                          </p:val>
                                        </p:tav>
                                        <p:tav tm="100000">
                                          <p:val>
                                            <p:strVal val="#ppt_w"/>
                                          </p:val>
                                        </p:tav>
                                      </p:tavLst>
                                    </p:anim>
                                    <p:anim calcmode="lin" valueType="num">
                                      <p:cBhvr>
                                        <p:cTn id="154" dur="500" fill="hold"/>
                                        <p:tgtEl>
                                          <p:spTgt spid="602151"/>
                                        </p:tgtEl>
                                        <p:attrNameLst>
                                          <p:attrName>ppt_h</p:attrName>
                                        </p:attrNameLst>
                                      </p:cBhvr>
                                      <p:tavLst>
                                        <p:tav tm="0">
                                          <p:val>
                                            <p:fltVal val="0"/>
                                          </p:val>
                                        </p:tav>
                                        <p:tav tm="100000">
                                          <p:val>
                                            <p:strVal val="#ppt_h"/>
                                          </p:val>
                                        </p:tav>
                                      </p:tavLst>
                                    </p:anim>
                                    <p:animEffect transition="in" filter="fade">
                                      <p:cBhvr>
                                        <p:cTn id="155" dur="500"/>
                                        <p:tgtEl>
                                          <p:spTgt spid="602151"/>
                                        </p:tgtEl>
                                      </p:cBhvr>
                                    </p:animEffect>
                                  </p:childTnLst>
                                </p:cTn>
                              </p:par>
                              <p:par>
                                <p:cTn id="156" presetID="0" presetClass="path" presetSubtype="0" accel="50000" decel="50000" fill="hold" grpId="0" nodeType="withEffect">
                                  <p:stCondLst>
                                    <p:cond delay="0"/>
                                  </p:stCondLst>
                                  <p:childTnLst>
                                    <p:animMotion origin="layout" path="M 1.66667E-6 4.34883E-7 L -0.41337 -0.43141 " pathEditMode="relative" rAng="0" ptsTypes="AA">
                                      <p:cBhvr>
                                        <p:cTn id="157" dur="2000" fill="hold"/>
                                        <p:tgtEl>
                                          <p:spTgt spid="602151"/>
                                        </p:tgtEl>
                                        <p:attrNameLst>
                                          <p:attrName>ppt_x</p:attrName>
                                          <p:attrName>ppt_y</p:attrName>
                                        </p:attrNameLst>
                                      </p:cBhvr>
                                      <p:rCtr x="-20700" y="-21600"/>
                                    </p:animMotion>
                                  </p:childTnLst>
                                </p:cTn>
                              </p:par>
                              <p:par>
                                <p:cTn id="158" presetID="9" presetClass="exit" presetSubtype="0" fill="hold" grpId="1" nodeType="withEffect">
                                  <p:stCondLst>
                                    <p:cond delay="0"/>
                                  </p:stCondLst>
                                  <p:childTnLst>
                                    <p:animEffect transition="out" filter="dissolve">
                                      <p:cBhvr>
                                        <p:cTn id="159" dur="500"/>
                                        <p:tgtEl>
                                          <p:spTgt spid="602124"/>
                                        </p:tgtEl>
                                      </p:cBhvr>
                                    </p:animEffect>
                                    <p:set>
                                      <p:cBhvr>
                                        <p:cTn id="160" dur="1" fill="hold">
                                          <p:stCondLst>
                                            <p:cond delay="499"/>
                                          </p:stCondLst>
                                        </p:cTn>
                                        <p:tgtEl>
                                          <p:spTgt spid="602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6" grpId="0" autoUpdateAnimBg="0"/>
      <p:bldP spid="602116" grpId="1"/>
      <p:bldP spid="602117" grpId="0" animBg="1"/>
      <p:bldP spid="602117" grpId="1" animBg="1"/>
      <p:bldP spid="602118" grpId="0" animBg="1"/>
      <p:bldP spid="602118" grpId="1" animBg="1"/>
      <p:bldP spid="602119" grpId="0" autoUpdateAnimBg="0"/>
      <p:bldP spid="602119" grpId="1"/>
      <p:bldP spid="602120" grpId="0" autoUpdateAnimBg="0"/>
      <p:bldP spid="602120" grpId="1"/>
      <p:bldP spid="602121" grpId="0" autoUpdateAnimBg="0"/>
      <p:bldP spid="602122" grpId="0" animBg="1"/>
      <p:bldP spid="602122" grpId="1" animBg="1"/>
      <p:bldP spid="602123" grpId="0" animBg="1"/>
      <p:bldP spid="602123" grpId="1" animBg="1"/>
      <p:bldP spid="602124" grpId="0" autoUpdateAnimBg="0"/>
      <p:bldP spid="602124" grpId="1"/>
      <p:bldP spid="602125" grpId="0" autoUpdateAnimBg="0"/>
      <p:bldP spid="602134" grpId="0" animBg="1"/>
      <p:bldP spid="602135" grpId="0"/>
      <p:bldP spid="602136" grpId="0"/>
      <p:bldP spid="602137" grpId="0" animBg="1"/>
      <p:bldP spid="602142" grpId="0"/>
      <p:bldP spid="602143" grpId="0"/>
      <p:bldP spid="602144" grpId="0"/>
      <p:bldP spid="602145" grpId="0"/>
      <p:bldP spid="602146" grpId="0" animBg="1"/>
      <p:bldP spid="602150" grpId="0" animBg="1"/>
      <p:bldP spid="602151" grpId="0"/>
      <p:bldP spid="602151" grpId="1"/>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xfrm>
            <a:off x="950913" y="1419225"/>
            <a:ext cx="7180262" cy="1427163"/>
          </a:xfrm>
          <a:noFill/>
        </p:spPr>
        <p:txBody>
          <a:bodyPr/>
          <a:lstStyle/>
          <a:p>
            <a:pPr algn="ctr" eaLnBrk="1" hangingPunct="1">
              <a:lnSpc>
                <a:spcPct val="110000"/>
              </a:lnSpc>
              <a:spcBef>
                <a:spcPct val="100000"/>
              </a:spcBef>
              <a:buFontTx/>
              <a:buNone/>
            </a:pPr>
            <a:r>
              <a:rPr lang="en-US" sz="2800" smtClean="0"/>
              <a:t>How many grams of KClO</a:t>
            </a:r>
            <a:r>
              <a:rPr lang="en-US" sz="2800" baseline="-25000" smtClean="0"/>
              <a:t>3</a:t>
            </a:r>
            <a:r>
              <a:rPr lang="en-US" sz="2800" smtClean="0"/>
              <a:t> are required to produce 9.00 L of O</a:t>
            </a:r>
            <a:r>
              <a:rPr lang="en-US" sz="2800" baseline="-25000" smtClean="0"/>
              <a:t>2</a:t>
            </a:r>
            <a:r>
              <a:rPr lang="en-US" sz="2800" smtClean="0"/>
              <a:t> at STP?</a:t>
            </a:r>
          </a:p>
        </p:txBody>
      </p:sp>
      <p:sp>
        <p:nvSpPr>
          <p:cNvPr id="334851" name="Rectangle 3"/>
          <p:cNvSpPr>
            <a:spLocks noChangeArrowheads="1"/>
          </p:cNvSpPr>
          <p:nvPr/>
        </p:nvSpPr>
        <p:spPr bwMode="auto">
          <a:xfrm>
            <a:off x="944563" y="4124325"/>
            <a:ext cx="1717675" cy="1133475"/>
          </a:xfrm>
          <a:prstGeom prst="rect">
            <a:avLst/>
          </a:prstGeom>
          <a:noFill/>
          <a:ln w="9525">
            <a:noFill/>
            <a:miter lim="800000"/>
            <a:headEnd/>
            <a:tailEnd/>
          </a:ln>
        </p:spPr>
        <p:txBody>
          <a:bodyPr/>
          <a:lstStyle/>
          <a:p>
            <a:pPr marL="342900" indent="-342900" algn="ctr"/>
            <a:r>
              <a:rPr lang="en-US" sz="2900">
                <a:latin typeface="Arial Narrow" pitchFamily="34" charset="0"/>
              </a:rPr>
              <a:t>9.00 L</a:t>
            </a:r>
          </a:p>
          <a:p>
            <a:pPr marL="342900" indent="-342900" algn="ctr"/>
            <a:r>
              <a:rPr lang="en-US" sz="2900">
                <a:latin typeface="Arial Narrow" pitchFamily="34" charset="0"/>
              </a:rPr>
              <a:t>O</a:t>
            </a:r>
            <a:r>
              <a:rPr lang="en-US" sz="2900" baseline="-25000">
                <a:latin typeface="Arial Narrow" pitchFamily="34" charset="0"/>
              </a:rPr>
              <a:t>2</a:t>
            </a:r>
            <a:endParaRPr lang="en-US" sz="2900">
              <a:latin typeface="Arial Narrow" pitchFamily="34" charset="0"/>
            </a:endParaRPr>
          </a:p>
        </p:txBody>
      </p:sp>
      <p:sp>
        <p:nvSpPr>
          <p:cNvPr id="334852" name="Line 4"/>
          <p:cNvSpPr>
            <a:spLocks noChangeShapeType="1"/>
          </p:cNvSpPr>
          <p:nvPr/>
        </p:nvSpPr>
        <p:spPr bwMode="auto">
          <a:xfrm flipV="1">
            <a:off x="1150938" y="5165725"/>
            <a:ext cx="6088062" cy="3175"/>
          </a:xfrm>
          <a:prstGeom prst="line">
            <a:avLst/>
          </a:prstGeom>
          <a:noFill/>
          <a:ln w="38100">
            <a:solidFill>
              <a:schemeClr val="tx1"/>
            </a:solidFill>
            <a:round/>
            <a:headEnd/>
            <a:tailEnd/>
          </a:ln>
        </p:spPr>
        <p:txBody>
          <a:bodyPr wrap="none" anchor="ctr"/>
          <a:lstStyle/>
          <a:p>
            <a:endParaRPr lang="en-US"/>
          </a:p>
        </p:txBody>
      </p:sp>
      <p:sp>
        <p:nvSpPr>
          <p:cNvPr id="334853" name="Line 5"/>
          <p:cNvSpPr>
            <a:spLocks noChangeShapeType="1"/>
          </p:cNvSpPr>
          <p:nvPr/>
        </p:nvSpPr>
        <p:spPr bwMode="auto">
          <a:xfrm flipH="1">
            <a:off x="2635250" y="3894138"/>
            <a:ext cx="1588" cy="2563812"/>
          </a:xfrm>
          <a:prstGeom prst="line">
            <a:avLst/>
          </a:prstGeom>
          <a:noFill/>
          <a:ln w="38100">
            <a:solidFill>
              <a:schemeClr val="tx1"/>
            </a:solidFill>
            <a:round/>
            <a:headEnd/>
            <a:tailEnd/>
          </a:ln>
        </p:spPr>
        <p:txBody>
          <a:bodyPr wrap="none" anchor="ctr"/>
          <a:lstStyle/>
          <a:p>
            <a:endParaRPr lang="en-US"/>
          </a:p>
        </p:txBody>
      </p:sp>
      <p:sp>
        <p:nvSpPr>
          <p:cNvPr id="334854" name="Rectangle 6"/>
          <p:cNvSpPr>
            <a:spLocks noChangeArrowheads="1"/>
          </p:cNvSpPr>
          <p:nvPr/>
        </p:nvSpPr>
        <p:spPr bwMode="auto">
          <a:xfrm>
            <a:off x="2606675" y="4097338"/>
            <a:ext cx="1703388" cy="2684462"/>
          </a:xfrm>
          <a:prstGeom prst="rect">
            <a:avLst/>
          </a:prstGeom>
          <a:noFill/>
          <a:ln w="9525">
            <a:noFill/>
            <a:miter lim="800000"/>
            <a:headEnd/>
            <a:tailEnd/>
          </a:ln>
        </p:spPr>
        <p:txBody>
          <a:bodyPr/>
          <a:lstStyle/>
          <a:p>
            <a:pPr marL="342900" indent="-342900" algn="ctr"/>
            <a:r>
              <a:rPr lang="en-US" sz="2900">
                <a:latin typeface="Arial Narrow" pitchFamily="34" charset="0"/>
              </a:rPr>
              <a:t>1 mol</a:t>
            </a:r>
          </a:p>
          <a:p>
            <a:pPr marL="342900" indent="-342900" algn="ctr"/>
            <a:r>
              <a:rPr lang="en-US" sz="2900">
                <a:latin typeface="Arial Narrow" pitchFamily="34" charset="0"/>
              </a:rPr>
              <a:t>O</a:t>
            </a:r>
            <a:r>
              <a:rPr lang="en-US" sz="2900" baseline="-25000">
                <a:latin typeface="Arial Narrow" pitchFamily="34" charset="0"/>
              </a:rPr>
              <a:t>2</a:t>
            </a:r>
            <a:endParaRPr lang="en-US" sz="2900">
              <a:latin typeface="Arial Narrow" pitchFamily="34" charset="0"/>
            </a:endParaRPr>
          </a:p>
          <a:p>
            <a:pPr marL="342900" indent="-342900" algn="ctr">
              <a:spcBef>
                <a:spcPct val="50000"/>
              </a:spcBef>
            </a:pPr>
            <a:r>
              <a:rPr lang="en-US" sz="2900">
                <a:latin typeface="Arial Narrow" pitchFamily="34" charset="0"/>
              </a:rPr>
              <a:t>22.4 L </a:t>
            </a:r>
          </a:p>
          <a:p>
            <a:pPr marL="342900" indent="-342900" algn="ctr"/>
            <a:r>
              <a:rPr lang="en-US" sz="2900">
                <a:latin typeface="Arial Narrow" pitchFamily="34" charset="0"/>
              </a:rPr>
              <a:t>O</a:t>
            </a:r>
            <a:r>
              <a:rPr lang="en-US" sz="2900" baseline="-25000">
                <a:latin typeface="Arial Narrow" pitchFamily="34" charset="0"/>
              </a:rPr>
              <a:t>2</a:t>
            </a:r>
          </a:p>
        </p:txBody>
      </p:sp>
      <p:sp>
        <p:nvSpPr>
          <p:cNvPr id="334855" name="Rectangle 7"/>
          <p:cNvSpPr>
            <a:spLocks noChangeArrowheads="1"/>
          </p:cNvSpPr>
          <p:nvPr/>
        </p:nvSpPr>
        <p:spPr bwMode="auto">
          <a:xfrm>
            <a:off x="7315200" y="4902200"/>
            <a:ext cx="1905000" cy="1498600"/>
          </a:xfrm>
          <a:prstGeom prst="rect">
            <a:avLst/>
          </a:prstGeom>
          <a:noFill/>
          <a:ln w="9525">
            <a:noFill/>
            <a:miter lim="800000"/>
            <a:headEnd/>
            <a:tailEnd/>
          </a:ln>
        </p:spPr>
        <p:txBody>
          <a:bodyPr/>
          <a:lstStyle/>
          <a:p>
            <a:pPr marL="342900" indent="-342900"/>
            <a:r>
              <a:rPr lang="en-US" sz="2900">
                <a:latin typeface="Arial Narrow" pitchFamily="34" charset="0"/>
              </a:rPr>
              <a:t>=   </a:t>
            </a:r>
            <a:r>
              <a:rPr lang="en-US" sz="2900" b="1">
                <a:solidFill>
                  <a:srgbClr val="3366FF"/>
                </a:solidFill>
                <a:latin typeface="Arial Narrow" pitchFamily="34" charset="0"/>
              </a:rPr>
              <a:t>32.8 g</a:t>
            </a:r>
          </a:p>
          <a:p>
            <a:pPr marL="342900" indent="-342900"/>
            <a:r>
              <a:rPr lang="en-US" sz="2900" b="1">
                <a:solidFill>
                  <a:srgbClr val="3366FF"/>
                </a:solidFill>
                <a:latin typeface="Arial Narrow" pitchFamily="34" charset="0"/>
              </a:rPr>
              <a:t>      KClO</a:t>
            </a:r>
            <a:r>
              <a:rPr lang="en-US" sz="2900" b="1" baseline="-25000">
                <a:solidFill>
                  <a:srgbClr val="3366FF"/>
                </a:solidFill>
                <a:latin typeface="Arial Narrow" pitchFamily="34" charset="0"/>
              </a:rPr>
              <a:t>3</a:t>
            </a:r>
            <a:endParaRPr lang="en-US" sz="2900">
              <a:solidFill>
                <a:srgbClr val="3366FF"/>
              </a:solidFill>
              <a:latin typeface="Arial Narrow" pitchFamily="34" charset="0"/>
            </a:endParaRPr>
          </a:p>
        </p:txBody>
      </p:sp>
      <p:sp>
        <p:nvSpPr>
          <p:cNvPr id="334856" name="Line 8"/>
          <p:cNvSpPr>
            <a:spLocks noChangeShapeType="1"/>
          </p:cNvSpPr>
          <p:nvPr/>
        </p:nvSpPr>
        <p:spPr bwMode="auto">
          <a:xfrm flipH="1">
            <a:off x="4267200" y="3892550"/>
            <a:ext cx="0" cy="2563813"/>
          </a:xfrm>
          <a:prstGeom prst="line">
            <a:avLst/>
          </a:prstGeom>
          <a:noFill/>
          <a:ln w="38100">
            <a:solidFill>
              <a:schemeClr val="tx1"/>
            </a:solidFill>
            <a:round/>
            <a:headEnd/>
            <a:tailEnd/>
          </a:ln>
        </p:spPr>
        <p:txBody>
          <a:bodyPr wrap="none" anchor="ctr"/>
          <a:lstStyle/>
          <a:p>
            <a:endParaRPr lang="en-US"/>
          </a:p>
        </p:txBody>
      </p:sp>
      <p:sp>
        <p:nvSpPr>
          <p:cNvPr id="334857" name="Rectangle 9"/>
          <p:cNvSpPr>
            <a:spLocks noChangeArrowheads="1"/>
          </p:cNvSpPr>
          <p:nvPr/>
        </p:nvSpPr>
        <p:spPr bwMode="auto">
          <a:xfrm>
            <a:off x="4200525" y="4097338"/>
            <a:ext cx="1422400" cy="2684462"/>
          </a:xfrm>
          <a:prstGeom prst="rect">
            <a:avLst/>
          </a:prstGeom>
          <a:noFill/>
          <a:ln w="9525">
            <a:noFill/>
            <a:miter lim="800000"/>
            <a:headEnd/>
            <a:tailEnd/>
          </a:ln>
        </p:spPr>
        <p:txBody>
          <a:bodyPr/>
          <a:lstStyle/>
          <a:p>
            <a:pPr marL="342900" indent="-342900" algn="ctr"/>
            <a:r>
              <a:rPr lang="en-US" sz="2900">
                <a:latin typeface="Arial Narrow" pitchFamily="34" charset="0"/>
              </a:rPr>
              <a:t>2 mol</a:t>
            </a:r>
          </a:p>
          <a:p>
            <a:pPr marL="342900" indent="-342900" algn="ctr"/>
            <a:r>
              <a:rPr lang="en-US" sz="2900">
                <a:latin typeface="Arial Narrow" pitchFamily="34" charset="0"/>
              </a:rPr>
              <a:t>KClO</a:t>
            </a:r>
            <a:r>
              <a:rPr lang="en-US" sz="2900" baseline="-25000">
                <a:latin typeface="Arial Narrow" pitchFamily="34" charset="0"/>
              </a:rPr>
              <a:t>3</a:t>
            </a:r>
            <a:endParaRPr lang="en-US" sz="2900">
              <a:latin typeface="Arial Narrow" pitchFamily="34" charset="0"/>
            </a:endParaRPr>
          </a:p>
          <a:p>
            <a:pPr marL="342900" indent="-342900" algn="ctr">
              <a:spcBef>
                <a:spcPct val="50000"/>
              </a:spcBef>
            </a:pPr>
            <a:r>
              <a:rPr lang="en-US" sz="2900">
                <a:latin typeface="Arial Narrow" pitchFamily="34" charset="0"/>
              </a:rPr>
              <a:t>3 mol</a:t>
            </a:r>
          </a:p>
          <a:p>
            <a:pPr marL="342900" indent="-342900" algn="ctr"/>
            <a:r>
              <a:rPr lang="en-US" sz="2900">
                <a:latin typeface="Arial Narrow" pitchFamily="34" charset="0"/>
              </a:rPr>
              <a:t>O</a:t>
            </a:r>
            <a:r>
              <a:rPr lang="en-US" sz="2900" baseline="-25000">
                <a:latin typeface="Arial Narrow" pitchFamily="34" charset="0"/>
              </a:rPr>
              <a:t>2</a:t>
            </a:r>
            <a:endParaRPr lang="en-US" sz="2900">
              <a:latin typeface="Arial Narrow" pitchFamily="34" charset="0"/>
            </a:endParaRPr>
          </a:p>
        </p:txBody>
      </p:sp>
      <p:sp>
        <p:nvSpPr>
          <p:cNvPr id="334858" name="Line 10"/>
          <p:cNvSpPr>
            <a:spLocks noChangeShapeType="1"/>
          </p:cNvSpPr>
          <p:nvPr/>
        </p:nvSpPr>
        <p:spPr bwMode="auto">
          <a:xfrm>
            <a:off x="5588000" y="3894138"/>
            <a:ext cx="0" cy="2563812"/>
          </a:xfrm>
          <a:prstGeom prst="line">
            <a:avLst/>
          </a:prstGeom>
          <a:noFill/>
          <a:ln w="38100">
            <a:solidFill>
              <a:schemeClr val="tx1"/>
            </a:solidFill>
            <a:round/>
            <a:headEnd/>
            <a:tailEnd/>
          </a:ln>
        </p:spPr>
        <p:txBody>
          <a:bodyPr wrap="none" anchor="ctr"/>
          <a:lstStyle/>
          <a:p>
            <a:endParaRPr lang="en-US"/>
          </a:p>
        </p:txBody>
      </p:sp>
      <p:sp>
        <p:nvSpPr>
          <p:cNvPr id="334859" name="Rectangle 11"/>
          <p:cNvSpPr>
            <a:spLocks noChangeArrowheads="1"/>
          </p:cNvSpPr>
          <p:nvPr/>
        </p:nvSpPr>
        <p:spPr bwMode="auto">
          <a:xfrm>
            <a:off x="5537200" y="4097338"/>
            <a:ext cx="1790700" cy="2684462"/>
          </a:xfrm>
          <a:prstGeom prst="rect">
            <a:avLst/>
          </a:prstGeom>
          <a:noFill/>
          <a:ln w="9525">
            <a:noFill/>
            <a:miter lim="800000"/>
            <a:headEnd/>
            <a:tailEnd/>
          </a:ln>
        </p:spPr>
        <p:txBody>
          <a:bodyPr/>
          <a:lstStyle/>
          <a:p>
            <a:pPr marL="342900" indent="-342900" algn="ctr"/>
            <a:r>
              <a:rPr lang="en-US" sz="2900">
                <a:latin typeface="Arial Narrow" pitchFamily="34" charset="0"/>
              </a:rPr>
              <a:t>122.55</a:t>
            </a:r>
          </a:p>
          <a:p>
            <a:pPr marL="342900" indent="-342900" algn="ctr"/>
            <a:r>
              <a:rPr lang="en-US" sz="2900">
                <a:latin typeface="Arial Narrow" pitchFamily="34" charset="0"/>
              </a:rPr>
              <a:t>g KClO</a:t>
            </a:r>
            <a:r>
              <a:rPr lang="en-US" sz="2900" baseline="-25000">
                <a:latin typeface="Arial Narrow" pitchFamily="34" charset="0"/>
              </a:rPr>
              <a:t>3</a:t>
            </a:r>
            <a:endParaRPr lang="en-US" sz="2900">
              <a:latin typeface="Arial Narrow" pitchFamily="34" charset="0"/>
            </a:endParaRPr>
          </a:p>
          <a:p>
            <a:pPr marL="342900" indent="-342900" algn="ctr">
              <a:spcBef>
                <a:spcPct val="50000"/>
              </a:spcBef>
            </a:pPr>
            <a:r>
              <a:rPr lang="en-US" sz="2900">
                <a:latin typeface="Arial Narrow" pitchFamily="34" charset="0"/>
              </a:rPr>
              <a:t>1 mol</a:t>
            </a:r>
          </a:p>
          <a:p>
            <a:pPr marL="342900" indent="-342900" algn="ctr"/>
            <a:r>
              <a:rPr lang="en-US" sz="2900">
                <a:latin typeface="Arial Narrow" pitchFamily="34" charset="0"/>
              </a:rPr>
              <a:t>KClO</a:t>
            </a:r>
            <a:r>
              <a:rPr lang="en-US" sz="2900" baseline="-25000">
                <a:latin typeface="Arial Narrow" pitchFamily="34" charset="0"/>
              </a:rPr>
              <a:t>3</a:t>
            </a:r>
            <a:endParaRPr lang="en-US" sz="2900">
              <a:latin typeface="Arial Narrow" pitchFamily="34" charset="0"/>
            </a:endParaRPr>
          </a:p>
        </p:txBody>
      </p:sp>
      <p:sp>
        <p:nvSpPr>
          <p:cNvPr id="334860" name="Rectangle 12"/>
          <p:cNvSpPr>
            <a:spLocks noChangeArrowheads="1"/>
          </p:cNvSpPr>
          <p:nvPr/>
        </p:nvSpPr>
        <p:spPr bwMode="auto">
          <a:xfrm>
            <a:off x="1962150" y="3070225"/>
            <a:ext cx="1831975" cy="717550"/>
          </a:xfrm>
          <a:prstGeom prst="rect">
            <a:avLst/>
          </a:prstGeom>
          <a:noFill/>
          <a:ln w="9525">
            <a:noFill/>
            <a:miter lim="800000"/>
            <a:headEnd/>
            <a:tailEnd/>
          </a:ln>
        </p:spPr>
        <p:txBody>
          <a:bodyPr/>
          <a:lstStyle/>
          <a:p>
            <a:pPr marL="342900" indent="-342900" algn="ctr"/>
            <a:r>
              <a:rPr lang="en-US" sz="3100">
                <a:solidFill>
                  <a:srgbClr val="3366FF"/>
                </a:solidFill>
                <a:latin typeface="Arial Narrow" pitchFamily="34" charset="0"/>
              </a:rPr>
              <a:t>? g</a:t>
            </a:r>
          </a:p>
        </p:txBody>
      </p:sp>
      <p:sp>
        <p:nvSpPr>
          <p:cNvPr id="334861" name="Rectangle 13"/>
          <p:cNvSpPr>
            <a:spLocks noChangeArrowheads="1"/>
          </p:cNvSpPr>
          <p:nvPr/>
        </p:nvSpPr>
        <p:spPr bwMode="auto">
          <a:xfrm>
            <a:off x="5483225" y="3070225"/>
            <a:ext cx="2317750" cy="717550"/>
          </a:xfrm>
          <a:prstGeom prst="rect">
            <a:avLst/>
          </a:prstGeom>
          <a:noFill/>
          <a:ln w="9525">
            <a:noFill/>
            <a:miter lim="800000"/>
            <a:headEnd/>
            <a:tailEnd/>
          </a:ln>
        </p:spPr>
        <p:txBody>
          <a:bodyPr/>
          <a:lstStyle/>
          <a:p>
            <a:pPr marL="342900" indent="-342900" algn="ctr"/>
            <a:r>
              <a:rPr lang="en-US" sz="3100">
                <a:solidFill>
                  <a:srgbClr val="3366FF"/>
                </a:solidFill>
                <a:latin typeface="Arial Narrow" pitchFamily="34" charset="0"/>
              </a:rPr>
              <a:t>9.00 L</a:t>
            </a:r>
          </a:p>
        </p:txBody>
      </p:sp>
      <p:grpSp>
        <p:nvGrpSpPr>
          <p:cNvPr id="2" name="Group 14"/>
          <p:cNvGrpSpPr>
            <a:grpSpLocks/>
          </p:cNvGrpSpPr>
          <p:nvPr/>
        </p:nvGrpSpPr>
        <p:grpSpPr bwMode="auto">
          <a:xfrm>
            <a:off x="3130550" y="3975100"/>
            <a:ext cx="2297113" cy="2362200"/>
            <a:chOff x="1972" y="2648"/>
            <a:chExt cx="1447" cy="1488"/>
          </a:xfrm>
        </p:grpSpPr>
        <p:sp>
          <p:nvSpPr>
            <p:cNvPr id="78872" name="Line 15"/>
            <p:cNvSpPr>
              <a:spLocks noChangeShapeType="1"/>
            </p:cNvSpPr>
            <p:nvPr/>
          </p:nvSpPr>
          <p:spPr bwMode="auto">
            <a:xfrm flipH="1">
              <a:off x="1972" y="2648"/>
              <a:ext cx="552" cy="584"/>
            </a:xfrm>
            <a:prstGeom prst="line">
              <a:avLst/>
            </a:prstGeom>
            <a:noFill/>
            <a:ln w="38100">
              <a:solidFill>
                <a:srgbClr val="FF0000"/>
              </a:solidFill>
              <a:round/>
              <a:headEnd/>
              <a:tailEnd/>
            </a:ln>
          </p:spPr>
          <p:txBody>
            <a:bodyPr wrap="none" anchor="ctr"/>
            <a:lstStyle/>
            <a:p>
              <a:endParaRPr lang="en-US"/>
            </a:p>
          </p:txBody>
        </p:sp>
        <p:sp>
          <p:nvSpPr>
            <p:cNvPr id="78873" name="Line 16"/>
            <p:cNvSpPr>
              <a:spLocks noChangeShapeType="1"/>
            </p:cNvSpPr>
            <p:nvPr/>
          </p:nvSpPr>
          <p:spPr bwMode="auto">
            <a:xfrm flipH="1">
              <a:off x="2867" y="3552"/>
              <a:ext cx="552" cy="584"/>
            </a:xfrm>
            <a:prstGeom prst="line">
              <a:avLst/>
            </a:prstGeom>
            <a:noFill/>
            <a:ln w="38100">
              <a:solidFill>
                <a:srgbClr val="FF0000"/>
              </a:solidFill>
              <a:round/>
              <a:headEnd/>
              <a:tailEnd/>
            </a:ln>
          </p:spPr>
          <p:txBody>
            <a:bodyPr wrap="none" anchor="ctr"/>
            <a:lstStyle/>
            <a:p>
              <a:endParaRPr lang="en-US"/>
            </a:p>
          </p:txBody>
        </p:sp>
      </p:grpSp>
      <p:grpSp>
        <p:nvGrpSpPr>
          <p:cNvPr id="3" name="Group 17"/>
          <p:cNvGrpSpPr>
            <a:grpSpLocks/>
          </p:cNvGrpSpPr>
          <p:nvPr/>
        </p:nvGrpSpPr>
        <p:grpSpPr bwMode="auto">
          <a:xfrm>
            <a:off x="4467225" y="4017963"/>
            <a:ext cx="2366963" cy="2343150"/>
            <a:chOff x="2814" y="2675"/>
            <a:chExt cx="1491" cy="1476"/>
          </a:xfrm>
        </p:grpSpPr>
        <p:sp>
          <p:nvSpPr>
            <p:cNvPr id="78870" name="Line 18"/>
            <p:cNvSpPr>
              <a:spLocks noChangeShapeType="1"/>
            </p:cNvSpPr>
            <p:nvPr/>
          </p:nvSpPr>
          <p:spPr bwMode="auto">
            <a:xfrm flipH="1">
              <a:off x="2814" y="2675"/>
              <a:ext cx="552" cy="584"/>
            </a:xfrm>
            <a:prstGeom prst="line">
              <a:avLst/>
            </a:prstGeom>
            <a:noFill/>
            <a:ln w="38100">
              <a:solidFill>
                <a:srgbClr val="FF0000"/>
              </a:solidFill>
              <a:round/>
              <a:headEnd/>
              <a:tailEnd/>
            </a:ln>
          </p:spPr>
          <p:txBody>
            <a:bodyPr wrap="none" anchor="ctr"/>
            <a:lstStyle/>
            <a:p>
              <a:endParaRPr lang="en-US"/>
            </a:p>
          </p:txBody>
        </p:sp>
        <p:sp>
          <p:nvSpPr>
            <p:cNvPr id="78871" name="Line 19"/>
            <p:cNvSpPr>
              <a:spLocks noChangeShapeType="1"/>
            </p:cNvSpPr>
            <p:nvPr/>
          </p:nvSpPr>
          <p:spPr bwMode="auto">
            <a:xfrm flipH="1">
              <a:off x="3753" y="3567"/>
              <a:ext cx="552" cy="584"/>
            </a:xfrm>
            <a:prstGeom prst="line">
              <a:avLst/>
            </a:prstGeom>
            <a:noFill/>
            <a:ln w="38100">
              <a:solidFill>
                <a:srgbClr val="FF0000"/>
              </a:solidFill>
              <a:round/>
              <a:headEnd/>
              <a:tailEnd/>
            </a:ln>
          </p:spPr>
          <p:txBody>
            <a:bodyPr wrap="none" anchor="ctr"/>
            <a:lstStyle/>
            <a:p>
              <a:endParaRPr lang="en-US"/>
            </a:p>
          </p:txBody>
        </p:sp>
      </p:grpSp>
      <p:grpSp>
        <p:nvGrpSpPr>
          <p:cNvPr id="4" name="Group 20"/>
          <p:cNvGrpSpPr>
            <a:grpSpLocks/>
          </p:cNvGrpSpPr>
          <p:nvPr/>
        </p:nvGrpSpPr>
        <p:grpSpPr bwMode="auto">
          <a:xfrm>
            <a:off x="1506538" y="3975100"/>
            <a:ext cx="2536825" cy="2355850"/>
            <a:chOff x="949" y="2648"/>
            <a:chExt cx="1598" cy="1484"/>
          </a:xfrm>
        </p:grpSpPr>
        <p:sp>
          <p:nvSpPr>
            <p:cNvPr id="78868" name="Line 21"/>
            <p:cNvSpPr>
              <a:spLocks noChangeShapeType="1"/>
            </p:cNvSpPr>
            <p:nvPr/>
          </p:nvSpPr>
          <p:spPr bwMode="auto">
            <a:xfrm flipH="1">
              <a:off x="949" y="2648"/>
              <a:ext cx="552" cy="584"/>
            </a:xfrm>
            <a:prstGeom prst="line">
              <a:avLst/>
            </a:prstGeom>
            <a:noFill/>
            <a:ln w="38100">
              <a:solidFill>
                <a:srgbClr val="FF0000"/>
              </a:solidFill>
              <a:round/>
              <a:headEnd/>
              <a:tailEnd/>
            </a:ln>
          </p:spPr>
          <p:txBody>
            <a:bodyPr wrap="none" anchor="ctr"/>
            <a:lstStyle/>
            <a:p>
              <a:endParaRPr lang="en-US"/>
            </a:p>
          </p:txBody>
        </p:sp>
        <p:sp>
          <p:nvSpPr>
            <p:cNvPr id="78869" name="Line 22"/>
            <p:cNvSpPr>
              <a:spLocks noChangeShapeType="1"/>
            </p:cNvSpPr>
            <p:nvPr/>
          </p:nvSpPr>
          <p:spPr bwMode="auto">
            <a:xfrm flipH="1">
              <a:off x="1995" y="3548"/>
              <a:ext cx="552" cy="584"/>
            </a:xfrm>
            <a:prstGeom prst="line">
              <a:avLst/>
            </a:prstGeom>
            <a:noFill/>
            <a:ln w="38100">
              <a:solidFill>
                <a:srgbClr val="FF0000"/>
              </a:solidFill>
              <a:round/>
              <a:headEnd/>
              <a:tailEnd/>
            </a:ln>
          </p:spPr>
          <p:txBody>
            <a:bodyPr wrap="none" anchor="ctr"/>
            <a:lstStyle/>
            <a:p>
              <a:endParaRPr lang="en-US"/>
            </a:p>
          </p:txBody>
        </p:sp>
      </p:grpSp>
      <p:sp>
        <p:nvSpPr>
          <p:cNvPr id="78865" name="Rectangle 23"/>
          <p:cNvSpPr>
            <a:spLocks noGrp="1" noChangeArrowheads="1"/>
          </p:cNvSpPr>
          <p:nvPr>
            <p:ph type="title"/>
          </p:nvPr>
        </p:nvSpPr>
        <p:spPr/>
        <p:txBody>
          <a:bodyPr/>
          <a:lstStyle/>
          <a:p>
            <a:pPr eaLnBrk="1" hangingPunct="1"/>
            <a:r>
              <a:rPr lang="en-US" smtClean="0"/>
              <a:t>Stoichiometry Problems</a:t>
            </a:r>
          </a:p>
        </p:txBody>
      </p:sp>
      <p:sp>
        <p:nvSpPr>
          <p:cNvPr id="334872" name="Rectangle 24"/>
          <p:cNvSpPr>
            <a:spLocks noChangeArrowheads="1"/>
          </p:cNvSpPr>
          <p:nvPr/>
        </p:nvSpPr>
        <p:spPr bwMode="auto">
          <a:xfrm>
            <a:off x="825500" y="2513013"/>
            <a:ext cx="7467600" cy="823912"/>
          </a:xfrm>
          <a:prstGeom prst="rect">
            <a:avLst/>
          </a:prstGeom>
          <a:noFill/>
          <a:ln w="9525">
            <a:noFill/>
            <a:miter lim="800000"/>
            <a:headEnd/>
            <a:tailEnd/>
          </a:ln>
        </p:spPr>
        <p:txBody>
          <a:bodyPr/>
          <a:lstStyle/>
          <a:p>
            <a:pPr marL="342900" indent="-342900" algn="ctr">
              <a:lnSpc>
                <a:spcPct val="110000"/>
              </a:lnSpc>
            </a:pPr>
            <a:r>
              <a:rPr lang="en-US" sz="3200"/>
              <a:t>2KClO</a:t>
            </a:r>
            <a:r>
              <a:rPr lang="en-US" sz="3200" baseline="-25000"/>
              <a:t>3  </a:t>
            </a:r>
            <a:r>
              <a:rPr lang="en-US" sz="3200"/>
              <a:t> </a:t>
            </a:r>
            <a:r>
              <a:rPr lang="en-US" sz="3200">
                <a:sym typeface="Symbol" pitchFamily="18" charset="2"/>
              </a:rPr>
              <a:t>   2KCl   +   3O</a:t>
            </a:r>
            <a:r>
              <a:rPr lang="en-US" sz="3200" baseline="-25000">
                <a:sym typeface="Symbol" pitchFamily="18" charset="2"/>
              </a:rPr>
              <a:t>2</a:t>
            </a:r>
            <a:r>
              <a:rPr lang="en-US" sz="3200"/>
              <a:t> </a:t>
            </a:r>
          </a:p>
        </p:txBody>
      </p:sp>
      <p:sp>
        <p:nvSpPr>
          <p:cNvPr id="78867" name="Rectangle 25"/>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4872"/>
                                        </p:tgtEl>
                                        <p:attrNameLst>
                                          <p:attrName>style.visibility</p:attrName>
                                        </p:attrNameLst>
                                      </p:cBhvr>
                                      <p:to>
                                        <p:strVal val="visible"/>
                                      </p:to>
                                    </p:set>
                                    <p:animEffect transition="in" filter="dissolve">
                                      <p:cBhvr>
                                        <p:cTn id="7" dur="500"/>
                                        <p:tgtEl>
                                          <p:spTgt spid="3348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4860"/>
                                        </p:tgtEl>
                                        <p:attrNameLst>
                                          <p:attrName>style.visibility</p:attrName>
                                        </p:attrNameLst>
                                      </p:cBhvr>
                                      <p:to>
                                        <p:strVal val="visible"/>
                                      </p:to>
                                    </p:set>
                                    <p:animEffect transition="in" filter="wipe(left)">
                                      <p:cBhvr>
                                        <p:cTn id="12" dur="500"/>
                                        <p:tgtEl>
                                          <p:spTgt spid="3348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4861"/>
                                        </p:tgtEl>
                                        <p:attrNameLst>
                                          <p:attrName>style.visibility</p:attrName>
                                        </p:attrNameLst>
                                      </p:cBhvr>
                                      <p:to>
                                        <p:strVal val="visible"/>
                                      </p:to>
                                    </p:set>
                                    <p:animEffect transition="in" filter="wipe(left)">
                                      <p:cBhvr>
                                        <p:cTn id="17" dur="500"/>
                                        <p:tgtEl>
                                          <p:spTgt spid="33486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34851"/>
                                        </p:tgtEl>
                                        <p:attrNameLst>
                                          <p:attrName>style.visibility</p:attrName>
                                        </p:attrNameLst>
                                      </p:cBhvr>
                                      <p:to>
                                        <p:strVal val="visible"/>
                                      </p:to>
                                    </p:set>
                                    <p:anim calcmode="lin" valueType="num">
                                      <p:cBhvr additive="base">
                                        <p:cTn id="22" dur="500" fill="hold"/>
                                        <p:tgtEl>
                                          <p:spTgt spid="334851"/>
                                        </p:tgtEl>
                                        <p:attrNameLst>
                                          <p:attrName>ppt_x</p:attrName>
                                        </p:attrNameLst>
                                      </p:cBhvr>
                                      <p:tavLst>
                                        <p:tav tm="0">
                                          <p:val>
                                            <p:strVal val="0-#ppt_w/2"/>
                                          </p:val>
                                        </p:tav>
                                        <p:tav tm="100000">
                                          <p:val>
                                            <p:strVal val="#ppt_x"/>
                                          </p:val>
                                        </p:tav>
                                      </p:tavLst>
                                    </p:anim>
                                    <p:anim calcmode="lin" valueType="num">
                                      <p:cBhvr additive="base">
                                        <p:cTn id="23" dur="500" fill="hold"/>
                                        <p:tgtEl>
                                          <p:spTgt spid="334851"/>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334852"/>
                                        </p:tgtEl>
                                        <p:attrNameLst>
                                          <p:attrName>style.visibility</p:attrName>
                                        </p:attrNameLst>
                                      </p:cBhvr>
                                      <p:to>
                                        <p:strVal val="visible"/>
                                      </p:to>
                                    </p:set>
                                    <p:animEffect transition="in" filter="wipe(left)">
                                      <p:cBhvr>
                                        <p:cTn id="27" dur="500"/>
                                        <p:tgtEl>
                                          <p:spTgt spid="334852"/>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334853"/>
                                        </p:tgtEl>
                                        <p:attrNameLst>
                                          <p:attrName>style.visibility</p:attrName>
                                        </p:attrNameLst>
                                      </p:cBhvr>
                                      <p:to>
                                        <p:strVal val="visible"/>
                                      </p:to>
                                    </p:set>
                                    <p:animEffect transition="in" filter="wipe(up)">
                                      <p:cBhvr>
                                        <p:cTn id="31" dur="500"/>
                                        <p:tgtEl>
                                          <p:spTgt spid="33485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34854"/>
                                        </p:tgtEl>
                                        <p:attrNameLst>
                                          <p:attrName>style.visibility</p:attrName>
                                        </p:attrNameLst>
                                      </p:cBhvr>
                                      <p:to>
                                        <p:strVal val="visible"/>
                                      </p:to>
                                    </p:set>
                                    <p:animEffect transition="in" filter="wipe(down)">
                                      <p:cBhvr>
                                        <p:cTn id="36" dur="500"/>
                                        <p:tgtEl>
                                          <p:spTgt spid="33485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334856"/>
                                        </p:tgtEl>
                                        <p:attrNameLst>
                                          <p:attrName>style.visibility</p:attrName>
                                        </p:attrNameLst>
                                      </p:cBhvr>
                                      <p:to>
                                        <p:strVal val="visible"/>
                                      </p:to>
                                    </p:set>
                                    <p:animEffect transition="in" filter="wipe(up)">
                                      <p:cBhvr>
                                        <p:cTn id="45" dur="500"/>
                                        <p:tgtEl>
                                          <p:spTgt spid="33485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34857"/>
                                        </p:tgtEl>
                                        <p:attrNameLst>
                                          <p:attrName>style.visibility</p:attrName>
                                        </p:attrNameLst>
                                      </p:cBhvr>
                                      <p:to>
                                        <p:strVal val="visible"/>
                                      </p:to>
                                    </p:set>
                                    <p:animEffect transition="in" filter="wipe(down)">
                                      <p:cBhvr>
                                        <p:cTn id="50" dur="500"/>
                                        <p:tgtEl>
                                          <p:spTgt spid="33485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left)">
                                      <p:cBhvr>
                                        <p:cTn id="55" dur="500"/>
                                        <p:tgtEl>
                                          <p:spTgt spid="2"/>
                                        </p:tgtEl>
                                      </p:cBhvr>
                                    </p:animEffect>
                                  </p:childTnLst>
                                </p:cTn>
                              </p:par>
                            </p:childTnLst>
                          </p:cTn>
                        </p:par>
                        <p:par>
                          <p:cTn id="56" fill="hold">
                            <p:stCondLst>
                              <p:cond delay="500"/>
                            </p:stCondLst>
                            <p:childTnLst>
                              <p:par>
                                <p:cTn id="57" presetID="22" presetClass="entr" presetSubtype="1" fill="hold" grpId="0" nodeType="afterEffect">
                                  <p:stCondLst>
                                    <p:cond delay="0"/>
                                  </p:stCondLst>
                                  <p:childTnLst>
                                    <p:set>
                                      <p:cBhvr>
                                        <p:cTn id="58" dur="1" fill="hold">
                                          <p:stCondLst>
                                            <p:cond delay="0"/>
                                          </p:stCondLst>
                                        </p:cTn>
                                        <p:tgtEl>
                                          <p:spTgt spid="334858"/>
                                        </p:tgtEl>
                                        <p:attrNameLst>
                                          <p:attrName>style.visibility</p:attrName>
                                        </p:attrNameLst>
                                      </p:cBhvr>
                                      <p:to>
                                        <p:strVal val="visible"/>
                                      </p:to>
                                    </p:set>
                                    <p:animEffect transition="in" filter="wipe(up)">
                                      <p:cBhvr>
                                        <p:cTn id="59" dur="500"/>
                                        <p:tgtEl>
                                          <p:spTgt spid="33485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34859"/>
                                        </p:tgtEl>
                                        <p:attrNameLst>
                                          <p:attrName>style.visibility</p:attrName>
                                        </p:attrNameLst>
                                      </p:cBhvr>
                                      <p:to>
                                        <p:strVal val="visible"/>
                                      </p:to>
                                    </p:set>
                                    <p:animEffect transition="in" filter="wipe(down)">
                                      <p:cBhvr>
                                        <p:cTn id="64" dur="500"/>
                                        <p:tgtEl>
                                          <p:spTgt spid="33485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wipe(left)">
                                      <p:cBhvr>
                                        <p:cTn id="69" dur="500"/>
                                        <p:tgtEl>
                                          <p:spTgt spid="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34855"/>
                                        </p:tgtEl>
                                        <p:attrNameLst>
                                          <p:attrName>style.visibility</p:attrName>
                                        </p:attrNameLst>
                                      </p:cBhvr>
                                      <p:to>
                                        <p:strVal val="visible"/>
                                      </p:to>
                                    </p:set>
                                    <p:animEffect transition="in" filter="wipe(left)">
                                      <p:cBhvr>
                                        <p:cTn id="74" dur="500"/>
                                        <p:tgtEl>
                                          <p:spTgt spid="334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autoUpdateAnimBg="0"/>
      <p:bldP spid="334852" grpId="0" animBg="1"/>
      <p:bldP spid="334853" grpId="0" animBg="1"/>
      <p:bldP spid="334854" grpId="0" autoUpdateAnimBg="0"/>
      <p:bldP spid="334855" grpId="0" autoUpdateAnimBg="0"/>
      <p:bldP spid="334856" grpId="0" animBg="1"/>
      <p:bldP spid="334857" grpId="0" autoUpdateAnimBg="0"/>
      <p:bldP spid="334858" grpId="0" animBg="1"/>
      <p:bldP spid="334859" grpId="0" autoUpdateAnimBg="0"/>
      <p:bldP spid="334860" grpId="0" autoUpdateAnimBg="0"/>
      <p:bldP spid="334861" grpId="0" autoUpdateAnimBg="0"/>
      <p:bldP spid="334872"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950913" y="1419225"/>
            <a:ext cx="7180262" cy="1427163"/>
          </a:xfrm>
          <a:noFill/>
        </p:spPr>
        <p:txBody>
          <a:bodyPr/>
          <a:lstStyle/>
          <a:p>
            <a:pPr algn="ctr" eaLnBrk="1" hangingPunct="1">
              <a:lnSpc>
                <a:spcPct val="110000"/>
              </a:lnSpc>
              <a:spcBef>
                <a:spcPct val="100000"/>
              </a:spcBef>
              <a:buFontTx/>
              <a:buNone/>
            </a:pPr>
            <a:r>
              <a:rPr lang="en-US" sz="2800" smtClean="0"/>
              <a:t>How many grams of KClO</a:t>
            </a:r>
            <a:r>
              <a:rPr lang="en-US" sz="2800" baseline="-25000" smtClean="0"/>
              <a:t>3</a:t>
            </a:r>
            <a:r>
              <a:rPr lang="en-US" sz="2800" smtClean="0"/>
              <a:t> are required to produce 9.00 L of O</a:t>
            </a:r>
            <a:r>
              <a:rPr lang="en-US" sz="2800" baseline="-25000" smtClean="0"/>
              <a:t>2</a:t>
            </a:r>
            <a:r>
              <a:rPr lang="en-US" sz="2800" smtClean="0"/>
              <a:t> at STP?</a:t>
            </a:r>
          </a:p>
        </p:txBody>
      </p:sp>
      <p:sp>
        <p:nvSpPr>
          <p:cNvPr id="598028" name="Rectangle 12"/>
          <p:cNvSpPr>
            <a:spLocks noChangeArrowheads="1"/>
          </p:cNvSpPr>
          <p:nvPr/>
        </p:nvSpPr>
        <p:spPr bwMode="auto">
          <a:xfrm>
            <a:off x="1962150" y="3070225"/>
            <a:ext cx="1831975" cy="717550"/>
          </a:xfrm>
          <a:prstGeom prst="rect">
            <a:avLst/>
          </a:prstGeom>
          <a:noFill/>
          <a:ln w="9525">
            <a:noFill/>
            <a:miter lim="800000"/>
            <a:headEnd/>
            <a:tailEnd/>
          </a:ln>
        </p:spPr>
        <p:txBody>
          <a:bodyPr/>
          <a:lstStyle/>
          <a:p>
            <a:pPr marL="342900" indent="-342900" algn="ctr"/>
            <a:r>
              <a:rPr lang="en-US" sz="3100">
                <a:solidFill>
                  <a:srgbClr val="3366FF"/>
                </a:solidFill>
                <a:latin typeface="Arial Narrow" pitchFamily="34" charset="0"/>
              </a:rPr>
              <a:t>? g</a:t>
            </a:r>
          </a:p>
        </p:txBody>
      </p:sp>
      <p:sp>
        <p:nvSpPr>
          <p:cNvPr id="598029" name="Rectangle 13"/>
          <p:cNvSpPr>
            <a:spLocks noChangeArrowheads="1"/>
          </p:cNvSpPr>
          <p:nvPr/>
        </p:nvSpPr>
        <p:spPr bwMode="auto">
          <a:xfrm>
            <a:off x="5483225" y="3070225"/>
            <a:ext cx="2317750" cy="717550"/>
          </a:xfrm>
          <a:prstGeom prst="rect">
            <a:avLst/>
          </a:prstGeom>
          <a:noFill/>
          <a:ln w="9525">
            <a:noFill/>
            <a:miter lim="800000"/>
            <a:headEnd/>
            <a:tailEnd/>
          </a:ln>
        </p:spPr>
        <p:txBody>
          <a:bodyPr/>
          <a:lstStyle/>
          <a:p>
            <a:pPr marL="342900" indent="-342900" algn="ctr"/>
            <a:r>
              <a:rPr lang="en-US" sz="3100">
                <a:solidFill>
                  <a:srgbClr val="3366FF"/>
                </a:solidFill>
                <a:latin typeface="Arial Narrow" pitchFamily="34" charset="0"/>
              </a:rPr>
              <a:t>9.00 L</a:t>
            </a:r>
          </a:p>
        </p:txBody>
      </p:sp>
      <p:sp>
        <p:nvSpPr>
          <p:cNvPr id="79877" name="Rectangle 23"/>
          <p:cNvSpPr>
            <a:spLocks noGrp="1" noChangeArrowheads="1"/>
          </p:cNvSpPr>
          <p:nvPr>
            <p:ph type="title"/>
          </p:nvPr>
        </p:nvSpPr>
        <p:spPr/>
        <p:txBody>
          <a:bodyPr/>
          <a:lstStyle/>
          <a:p>
            <a:pPr eaLnBrk="1" hangingPunct="1"/>
            <a:r>
              <a:rPr lang="en-US" smtClean="0"/>
              <a:t>Stoichiometry Problems</a:t>
            </a:r>
          </a:p>
        </p:txBody>
      </p:sp>
      <p:sp>
        <p:nvSpPr>
          <p:cNvPr id="598040" name="Rectangle 24"/>
          <p:cNvSpPr>
            <a:spLocks noChangeArrowheads="1"/>
          </p:cNvSpPr>
          <p:nvPr/>
        </p:nvSpPr>
        <p:spPr bwMode="auto">
          <a:xfrm>
            <a:off x="825500" y="2513013"/>
            <a:ext cx="7467600" cy="823912"/>
          </a:xfrm>
          <a:prstGeom prst="rect">
            <a:avLst/>
          </a:prstGeom>
          <a:noFill/>
          <a:ln w="9525">
            <a:noFill/>
            <a:miter lim="800000"/>
            <a:headEnd/>
            <a:tailEnd/>
          </a:ln>
        </p:spPr>
        <p:txBody>
          <a:bodyPr/>
          <a:lstStyle/>
          <a:p>
            <a:pPr marL="342900" indent="-342900" algn="ctr">
              <a:lnSpc>
                <a:spcPct val="110000"/>
              </a:lnSpc>
            </a:pPr>
            <a:r>
              <a:rPr lang="en-US" sz="3200"/>
              <a:t>2KClO</a:t>
            </a:r>
            <a:r>
              <a:rPr lang="en-US" sz="3200" baseline="-25000"/>
              <a:t>3  </a:t>
            </a:r>
            <a:r>
              <a:rPr lang="en-US" sz="3200"/>
              <a:t> </a:t>
            </a:r>
            <a:r>
              <a:rPr lang="en-US" sz="3200">
                <a:sym typeface="Symbol" pitchFamily="18" charset="2"/>
              </a:rPr>
              <a:t>   2KCl   +   3O</a:t>
            </a:r>
            <a:r>
              <a:rPr lang="en-US" sz="3200" baseline="-25000">
                <a:sym typeface="Symbol" pitchFamily="18" charset="2"/>
              </a:rPr>
              <a:t>2</a:t>
            </a:r>
            <a:r>
              <a:rPr lang="en-US" sz="3200"/>
              <a:t> </a:t>
            </a:r>
          </a:p>
        </p:txBody>
      </p:sp>
      <p:sp>
        <p:nvSpPr>
          <p:cNvPr id="79879" name="Rectangle 25"/>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grpSp>
        <p:nvGrpSpPr>
          <p:cNvPr id="2" name="Group 26"/>
          <p:cNvGrpSpPr>
            <a:grpSpLocks/>
          </p:cNvGrpSpPr>
          <p:nvPr/>
        </p:nvGrpSpPr>
        <p:grpSpPr bwMode="auto">
          <a:xfrm>
            <a:off x="273050" y="4951413"/>
            <a:ext cx="1219200" cy="481012"/>
            <a:chOff x="186" y="1092"/>
            <a:chExt cx="768" cy="303"/>
          </a:xfrm>
        </p:grpSpPr>
        <p:sp>
          <p:nvSpPr>
            <p:cNvPr id="79915" name="Line 27"/>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79916" name="Line 28"/>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79917" name="Line 29"/>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79918" name="Line 30"/>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79919" name="Line 31"/>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598048" name="Oval 32"/>
          <p:cNvSpPr>
            <a:spLocks noChangeArrowheads="1"/>
          </p:cNvSpPr>
          <p:nvPr/>
        </p:nvSpPr>
        <p:spPr bwMode="auto">
          <a:xfrm>
            <a:off x="220663" y="5148263"/>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598049" name="Text Box 33"/>
          <p:cNvSpPr txBox="1">
            <a:spLocks noChangeArrowheads="1"/>
          </p:cNvSpPr>
          <p:nvPr/>
        </p:nvSpPr>
        <p:spPr bwMode="auto">
          <a:xfrm>
            <a:off x="328613" y="5456238"/>
            <a:ext cx="385762" cy="304800"/>
          </a:xfrm>
          <a:prstGeom prst="rect">
            <a:avLst/>
          </a:prstGeom>
          <a:noFill/>
          <a:ln w="9525">
            <a:noFill/>
            <a:miter lim="800000"/>
            <a:headEnd/>
            <a:tailEnd/>
          </a:ln>
        </p:spPr>
        <p:txBody>
          <a:bodyPr wrap="none">
            <a:spAutoFit/>
          </a:bodyPr>
          <a:lstStyle/>
          <a:p>
            <a:r>
              <a:rPr lang="en-US"/>
              <a:t>O</a:t>
            </a:r>
            <a:r>
              <a:rPr lang="en-US" baseline="-25000"/>
              <a:t>2</a:t>
            </a:r>
          </a:p>
        </p:txBody>
      </p:sp>
      <p:sp>
        <p:nvSpPr>
          <p:cNvPr id="598050" name="Text Box 34"/>
          <p:cNvSpPr txBox="1">
            <a:spLocks noChangeArrowheads="1"/>
          </p:cNvSpPr>
          <p:nvPr/>
        </p:nvSpPr>
        <p:spPr bwMode="auto">
          <a:xfrm>
            <a:off x="950913" y="5456238"/>
            <a:ext cx="673100" cy="304800"/>
          </a:xfrm>
          <a:prstGeom prst="rect">
            <a:avLst/>
          </a:prstGeom>
          <a:noFill/>
          <a:ln w="9525">
            <a:noFill/>
            <a:miter lim="800000"/>
            <a:headEnd/>
            <a:tailEnd/>
          </a:ln>
        </p:spPr>
        <p:txBody>
          <a:bodyPr wrap="none">
            <a:spAutoFit/>
          </a:bodyPr>
          <a:lstStyle/>
          <a:p>
            <a:r>
              <a:rPr lang="en-US"/>
              <a:t>KClO</a:t>
            </a:r>
            <a:r>
              <a:rPr lang="en-US" baseline="-25000"/>
              <a:t>3</a:t>
            </a:r>
          </a:p>
        </p:txBody>
      </p:sp>
      <p:sp>
        <p:nvSpPr>
          <p:cNvPr id="598051" name="Line 35"/>
          <p:cNvSpPr>
            <a:spLocks noChangeShapeType="1"/>
          </p:cNvSpPr>
          <p:nvPr/>
        </p:nvSpPr>
        <p:spPr bwMode="auto">
          <a:xfrm>
            <a:off x="606425" y="5187950"/>
            <a:ext cx="534988" cy="0"/>
          </a:xfrm>
          <a:prstGeom prst="line">
            <a:avLst/>
          </a:prstGeom>
          <a:noFill/>
          <a:ln w="31750">
            <a:solidFill>
              <a:srgbClr val="800000"/>
            </a:solidFill>
            <a:round/>
            <a:headEnd/>
            <a:tailEnd/>
          </a:ln>
        </p:spPr>
        <p:txBody>
          <a:bodyPr/>
          <a:lstStyle/>
          <a:p>
            <a:endParaRPr lang="en-US"/>
          </a:p>
        </p:txBody>
      </p:sp>
      <p:sp>
        <p:nvSpPr>
          <p:cNvPr id="598052" name="Line 36"/>
          <p:cNvSpPr>
            <a:spLocks noChangeShapeType="1"/>
          </p:cNvSpPr>
          <p:nvPr/>
        </p:nvSpPr>
        <p:spPr bwMode="auto">
          <a:xfrm flipV="1">
            <a:off x="1131888" y="4951413"/>
            <a:ext cx="260350" cy="233362"/>
          </a:xfrm>
          <a:prstGeom prst="line">
            <a:avLst/>
          </a:prstGeom>
          <a:noFill/>
          <a:ln w="31750">
            <a:solidFill>
              <a:srgbClr val="800000"/>
            </a:solidFill>
            <a:round/>
            <a:headEnd/>
            <a:tailEnd/>
          </a:ln>
        </p:spPr>
        <p:txBody>
          <a:bodyPr/>
          <a:lstStyle/>
          <a:p>
            <a:endParaRPr lang="en-US"/>
          </a:p>
        </p:txBody>
      </p:sp>
      <p:grpSp>
        <p:nvGrpSpPr>
          <p:cNvPr id="3" name="Group 37"/>
          <p:cNvGrpSpPr>
            <a:grpSpLocks/>
          </p:cNvGrpSpPr>
          <p:nvPr/>
        </p:nvGrpSpPr>
        <p:grpSpPr bwMode="auto">
          <a:xfrm>
            <a:off x="1360488" y="4895850"/>
            <a:ext cx="88900" cy="88900"/>
            <a:chOff x="925" y="1217"/>
            <a:chExt cx="56" cy="56"/>
          </a:xfrm>
        </p:grpSpPr>
        <p:sp>
          <p:nvSpPr>
            <p:cNvPr id="79912" name="Oval 38"/>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79913" name="Line 39"/>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79914" name="Line 40"/>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598057" name="Text Box 41"/>
          <p:cNvSpPr txBox="1">
            <a:spLocks noChangeArrowheads="1"/>
          </p:cNvSpPr>
          <p:nvPr/>
        </p:nvSpPr>
        <p:spPr bwMode="auto">
          <a:xfrm>
            <a:off x="1517650" y="5048250"/>
            <a:ext cx="2166938" cy="336550"/>
          </a:xfrm>
          <a:prstGeom prst="rect">
            <a:avLst/>
          </a:prstGeom>
          <a:noFill/>
          <a:ln w="9525">
            <a:noFill/>
            <a:miter lim="800000"/>
            <a:headEnd/>
            <a:tailEnd/>
          </a:ln>
        </p:spPr>
        <p:txBody>
          <a:bodyPr wrap="none">
            <a:spAutoFit/>
          </a:bodyPr>
          <a:lstStyle/>
          <a:p>
            <a:r>
              <a:rPr lang="en-US" sz="1600"/>
              <a:t>x g KClO</a:t>
            </a:r>
            <a:r>
              <a:rPr lang="en-US" sz="1600" baseline="-25000"/>
              <a:t>3</a:t>
            </a:r>
            <a:r>
              <a:rPr lang="en-US" sz="1600"/>
              <a:t> = 9.00 L O</a:t>
            </a:r>
            <a:r>
              <a:rPr lang="en-US" sz="1600" baseline="-25000"/>
              <a:t>2</a:t>
            </a:r>
          </a:p>
        </p:txBody>
      </p:sp>
      <p:sp>
        <p:nvSpPr>
          <p:cNvPr id="598058" name="Text Box 42"/>
          <p:cNvSpPr txBox="1">
            <a:spLocks noChangeArrowheads="1"/>
          </p:cNvSpPr>
          <p:nvPr/>
        </p:nvSpPr>
        <p:spPr bwMode="auto">
          <a:xfrm>
            <a:off x="3649663" y="5186363"/>
            <a:ext cx="1042987" cy="336550"/>
          </a:xfrm>
          <a:prstGeom prst="rect">
            <a:avLst/>
          </a:prstGeom>
          <a:noFill/>
          <a:ln w="9525">
            <a:noFill/>
            <a:miter lim="800000"/>
            <a:headEnd/>
            <a:tailEnd/>
          </a:ln>
        </p:spPr>
        <p:txBody>
          <a:bodyPr wrap="none">
            <a:spAutoFit/>
          </a:bodyPr>
          <a:lstStyle/>
          <a:p>
            <a:r>
              <a:rPr lang="en-US" sz="1600"/>
              <a:t>22.4 L O</a:t>
            </a:r>
            <a:r>
              <a:rPr lang="en-US" sz="1600" baseline="-25000"/>
              <a:t>2</a:t>
            </a:r>
          </a:p>
        </p:txBody>
      </p:sp>
      <p:sp>
        <p:nvSpPr>
          <p:cNvPr id="598059" name="Text Box 43"/>
          <p:cNvSpPr txBox="1">
            <a:spLocks noChangeArrowheads="1"/>
          </p:cNvSpPr>
          <p:nvPr/>
        </p:nvSpPr>
        <p:spPr bwMode="auto">
          <a:xfrm>
            <a:off x="7539038" y="5059363"/>
            <a:ext cx="1544637" cy="336550"/>
          </a:xfrm>
          <a:prstGeom prst="rect">
            <a:avLst/>
          </a:prstGeom>
          <a:noFill/>
          <a:ln w="9525">
            <a:noFill/>
            <a:miter lim="800000"/>
            <a:headEnd/>
            <a:tailEnd/>
          </a:ln>
        </p:spPr>
        <p:txBody>
          <a:bodyPr wrap="none">
            <a:spAutoFit/>
          </a:bodyPr>
          <a:lstStyle/>
          <a:p>
            <a:r>
              <a:rPr lang="en-US" sz="1600"/>
              <a:t>= 32.8 g KClO</a:t>
            </a:r>
            <a:r>
              <a:rPr lang="en-US" sz="1600" baseline="-25000"/>
              <a:t>3</a:t>
            </a:r>
          </a:p>
        </p:txBody>
      </p:sp>
      <p:sp>
        <p:nvSpPr>
          <p:cNvPr id="598060" name="Rectangle 44"/>
          <p:cNvSpPr>
            <a:spLocks noChangeArrowheads="1"/>
          </p:cNvSpPr>
          <p:nvPr/>
        </p:nvSpPr>
        <p:spPr bwMode="auto">
          <a:xfrm>
            <a:off x="3683000" y="4921250"/>
            <a:ext cx="974725" cy="336550"/>
          </a:xfrm>
          <a:prstGeom prst="rect">
            <a:avLst/>
          </a:prstGeom>
          <a:noFill/>
          <a:ln w="9525">
            <a:noFill/>
            <a:miter lim="800000"/>
            <a:headEnd/>
            <a:tailEnd/>
          </a:ln>
        </p:spPr>
        <p:txBody>
          <a:bodyPr wrap="none">
            <a:spAutoFit/>
          </a:bodyPr>
          <a:lstStyle/>
          <a:p>
            <a:r>
              <a:rPr lang="en-US" sz="1600"/>
              <a:t>1 mol O</a:t>
            </a:r>
            <a:r>
              <a:rPr lang="en-US" sz="1600" baseline="-25000"/>
              <a:t>2</a:t>
            </a:r>
          </a:p>
        </p:txBody>
      </p:sp>
      <p:sp>
        <p:nvSpPr>
          <p:cNvPr id="598061" name="Rectangle 45"/>
          <p:cNvSpPr>
            <a:spLocks noChangeArrowheads="1"/>
          </p:cNvSpPr>
          <p:nvPr/>
        </p:nvSpPr>
        <p:spPr bwMode="auto">
          <a:xfrm>
            <a:off x="4729163" y="4914900"/>
            <a:ext cx="1300162" cy="336550"/>
          </a:xfrm>
          <a:prstGeom prst="rect">
            <a:avLst/>
          </a:prstGeom>
          <a:noFill/>
          <a:ln w="9525">
            <a:noFill/>
            <a:miter lim="800000"/>
            <a:headEnd/>
            <a:tailEnd/>
          </a:ln>
        </p:spPr>
        <p:txBody>
          <a:bodyPr wrap="none">
            <a:spAutoFit/>
          </a:bodyPr>
          <a:lstStyle/>
          <a:p>
            <a:r>
              <a:rPr lang="en-US" sz="1600"/>
              <a:t>2 mol KClO</a:t>
            </a:r>
            <a:r>
              <a:rPr lang="en-US" sz="1600" baseline="-25000"/>
              <a:t>3</a:t>
            </a:r>
          </a:p>
        </p:txBody>
      </p:sp>
      <p:grpSp>
        <p:nvGrpSpPr>
          <p:cNvPr id="4" name="Group 46"/>
          <p:cNvGrpSpPr>
            <a:grpSpLocks/>
          </p:cNvGrpSpPr>
          <p:nvPr/>
        </p:nvGrpSpPr>
        <p:grpSpPr bwMode="auto">
          <a:xfrm>
            <a:off x="3684588" y="4959350"/>
            <a:ext cx="1027112" cy="542925"/>
            <a:chOff x="2353" y="2935"/>
            <a:chExt cx="1505" cy="342"/>
          </a:xfrm>
        </p:grpSpPr>
        <p:sp>
          <p:nvSpPr>
            <p:cNvPr id="79910" name="AutoShape 47"/>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79911" name="Line 48"/>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598065" name="Rectangle 49"/>
          <p:cNvSpPr>
            <a:spLocks noChangeArrowheads="1"/>
          </p:cNvSpPr>
          <p:nvPr/>
        </p:nvSpPr>
        <p:spPr bwMode="auto">
          <a:xfrm>
            <a:off x="4889500" y="5184775"/>
            <a:ext cx="974725" cy="336550"/>
          </a:xfrm>
          <a:prstGeom prst="rect">
            <a:avLst/>
          </a:prstGeom>
          <a:noFill/>
          <a:ln w="9525">
            <a:noFill/>
            <a:miter lim="800000"/>
            <a:headEnd/>
            <a:tailEnd/>
          </a:ln>
        </p:spPr>
        <p:txBody>
          <a:bodyPr wrap="none">
            <a:spAutoFit/>
          </a:bodyPr>
          <a:lstStyle/>
          <a:p>
            <a:r>
              <a:rPr lang="en-US" sz="1600"/>
              <a:t>3 mol O</a:t>
            </a:r>
            <a:r>
              <a:rPr lang="en-US" sz="1600" baseline="-25000"/>
              <a:t>2</a:t>
            </a:r>
          </a:p>
        </p:txBody>
      </p:sp>
      <p:sp>
        <p:nvSpPr>
          <p:cNvPr id="598066" name="Line 50"/>
          <p:cNvSpPr>
            <a:spLocks noChangeShapeType="1"/>
          </p:cNvSpPr>
          <p:nvPr/>
        </p:nvSpPr>
        <p:spPr bwMode="auto">
          <a:xfrm flipV="1">
            <a:off x="3149600" y="5219700"/>
            <a:ext cx="436563" cy="60325"/>
          </a:xfrm>
          <a:prstGeom prst="line">
            <a:avLst/>
          </a:prstGeom>
          <a:noFill/>
          <a:ln w="9525">
            <a:solidFill>
              <a:srgbClr val="FF0000"/>
            </a:solidFill>
            <a:round/>
            <a:headEnd/>
            <a:tailEnd/>
          </a:ln>
        </p:spPr>
        <p:txBody>
          <a:bodyPr/>
          <a:lstStyle/>
          <a:p>
            <a:endParaRPr lang="en-US"/>
          </a:p>
        </p:txBody>
      </p:sp>
      <p:sp>
        <p:nvSpPr>
          <p:cNvPr id="598067" name="Line 51"/>
          <p:cNvSpPr>
            <a:spLocks noChangeShapeType="1"/>
          </p:cNvSpPr>
          <p:nvPr/>
        </p:nvSpPr>
        <p:spPr bwMode="auto">
          <a:xfrm flipV="1">
            <a:off x="4181475" y="5321300"/>
            <a:ext cx="414338" cy="96838"/>
          </a:xfrm>
          <a:prstGeom prst="line">
            <a:avLst/>
          </a:prstGeom>
          <a:noFill/>
          <a:ln w="9525">
            <a:solidFill>
              <a:srgbClr val="FF0000"/>
            </a:solidFill>
            <a:round/>
            <a:headEnd/>
            <a:tailEnd/>
          </a:ln>
        </p:spPr>
        <p:txBody>
          <a:bodyPr/>
          <a:lstStyle/>
          <a:p>
            <a:endParaRPr lang="en-US"/>
          </a:p>
        </p:txBody>
      </p:sp>
      <p:grpSp>
        <p:nvGrpSpPr>
          <p:cNvPr id="5" name="Group 52"/>
          <p:cNvGrpSpPr>
            <a:grpSpLocks/>
          </p:cNvGrpSpPr>
          <p:nvPr/>
        </p:nvGrpSpPr>
        <p:grpSpPr bwMode="auto">
          <a:xfrm>
            <a:off x="4741863" y="4953000"/>
            <a:ext cx="1254125" cy="542925"/>
            <a:chOff x="3885" y="2931"/>
            <a:chExt cx="542" cy="342"/>
          </a:xfrm>
        </p:grpSpPr>
        <p:sp>
          <p:nvSpPr>
            <p:cNvPr id="79908" name="AutoShape 53"/>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79909" name="Line 54"/>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98071" name="Line 55"/>
          <p:cNvSpPr>
            <a:spLocks noChangeShapeType="1"/>
          </p:cNvSpPr>
          <p:nvPr/>
        </p:nvSpPr>
        <p:spPr bwMode="auto">
          <a:xfrm flipV="1">
            <a:off x="3944938" y="5057775"/>
            <a:ext cx="620712" cy="93663"/>
          </a:xfrm>
          <a:prstGeom prst="line">
            <a:avLst/>
          </a:prstGeom>
          <a:noFill/>
          <a:ln w="9525">
            <a:solidFill>
              <a:srgbClr val="FF0000"/>
            </a:solidFill>
            <a:round/>
            <a:headEnd/>
            <a:tailEnd/>
          </a:ln>
        </p:spPr>
        <p:txBody>
          <a:bodyPr/>
          <a:lstStyle/>
          <a:p>
            <a:endParaRPr lang="en-US"/>
          </a:p>
        </p:txBody>
      </p:sp>
      <p:sp>
        <p:nvSpPr>
          <p:cNvPr id="598072" name="Line 56"/>
          <p:cNvSpPr>
            <a:spLocks noChangeShapeType="1"/>
          </p:cNvSpPr>
          <p:nvPr/>
        </p:nvSpPr>
        <p:spPr bwMode="auto">
          <a:xfrm flipV="1">
            <a:off x="5137150" y="5326063"/>
            <a:ext cx="669925" cy="95250"/>
          </a:xfrm>
          <a:prstGeom prst="line">
            <a:avLst/>
          </a:prstGeom>
          <a:noFill/>
          <a:ln w="9525">
            <a:solidFill>
              <a:srgbClr val="FF0000"/>
            </a:solidFill>
            <a:round/>
            <a:headEnd/>
            <a:tailEnd/>
          </a:ln>
        </p:spPr>
        <p:txBody>
          <a:bodyPr/>
          <a:lstStyle/>
          <a:p>
            <a:endParaRPr lang="en-US"/>
          </a:p>
        </p:txBody>
      </p:sp>
      <p:sp>
        <p:nvSpPr>
          <p:cNvPr id="598073" name="Freeform 57"/>
          <p:cNvSpPr>
            <a:spLocks/>
          </p:cNvSpPr>
          <p:nvPr/>
        </p:nvSpPr>
        <p:spPr bwMode="auto">
          <a:xfrm>
            <a:off x="309563" y="5186363"/>
            <a:ext cx="298450" cy="1587"/>
          </a:xfrm>
          <a:custGeom>
            <a:avLst/>
            <a:gdLst>
              <a:gd name="T0" fmla="*/ 0 w 188"/>
              <a:gd name="T1" fmla="*/ 2518569 h 1"/>
              <a:gd name="T2" fmla="*/ 473789420 w 188"/>
              <a:gd name="T3" fmla="*/ 0 h 1"/>
              <a:gd name="T4" fmla="*/ 0 60000 65536"/>
              <a:gd name="T5" fmla="*/ 0 60000 65536"/>
              <a:gd name="T6" fmla="*/ 0 w 188"/>
              <a:gd name="T7" fmla="*/ 0 h 1"/>
              <a:gd name="T8" fmla="*/ 188 w 188"/>
              <a:gd name="T9" fmla="*/ 1 h 1"/>
            </a:gdLst>
            <a:ahLst/>
            <a:cxnLst>
              <a:cxn ang="T4">
                <a:pos x="T0" y="T1"/>
              </a:cxn>
              <a:cxn ang="T5">
                <a:pos x="T2" y="T3"/>
              </a:cxn>
            </a:cxnLst>
            <a:rect l="T6" t="T7" r="T8" b="T9"/>
            <a:pathLst>
              <a:path w="188" h="1">
                <a:moveTo>
                  <a:pt x="0" y="1"/>
                </a:moveTo>
                <a:lnTo>
                  <a:pt x="188" y="0"/>
                </a:lnTo>
              </a:path>
            </a:pathLst>
          </a:custGeom>
          <a:noFill/>
          <a:ln w="31750">
            <a:solidFill>
              <a:srgbClr val="800000"/>
            </a:solidFill>
            <a:round/>
            <a:headEnd/>
            <a:tailEnd/>
          </a:ln>
        </p:spPr>
        <p:txBody>
          <a:bodyPr/>
          <a:lstStyle/>
          <a:p>
            <a:endParaRPr lang="en-US"/>
          </a:p>
        </p:txBody>
      </p:sp>
      <p:sp>
        <p:nvSpPr>
          <p:cNvPr id="598074" name="Rectangle 58"/>
          <p:cNvSpPr>
            <a:spLocks noChangeArrowheads="1"/>
          </p:cNvSpPr>
          <p:nvPr/>
        </p:nvSpPr>
        <p:spPr bwMode="auto">
          <a:xfrm>
            <a:off x="5986463" y="4914900"/>
            <a:ext cx="1593850" cy="336550"/>
          </a:xfrm>
          <a:prstGeom prst="rect">
            <a:avLst/>
          </a:prstGeom>
          <a:noFill/>
          <a:ln w="9525">
            <a:noFill/>
            <a:miter lim="800000"/>
            <a:headEnd/>
            <a:tailEnd/>
          </a:ln>
        </p:spPr>
        <p:txBody>
          <a:bodyPr wrap="none">
            <a:spAutoFit/>
          </a:bodyPr>
          <a:lstStyle/>
          <a:p>
            <a:r>
              <a:rPr lang="en-US" sz="1600"/>
              <a:t>122.55 g KClO</a:t>
            </a:r>
            <a:r>
              <a:rPr lang="en-US" sz="1600" baseline="-25000"/>
              <a:t>3</a:t>
            </a:r>
          </a:p>
        </p:txBody>
      </p:sp>
      <p:sp>
        <p:nvSpPr>
          <p:cNvPr id="598075" name="Rectangle 59"/>
          <p:cNvSpPr>
            <a:spLocks noChangeArrowheads="1"/>
          </p:cNvSpPr>
          <p:nvPr/>
        </p:nvSpPr>
        <p:spPr bwMode="auto">
          <a:xfrm>
            <a:off x="6115050" y="5184775"/>
            <a:ext cx="1300163" cy="336550"/>
          </a:xfrm>
          <a:prstGeom prst="rect">
            <a:avLst/>
          </a:prstGeom>
          <a:noFill/>
          <a:ln w="9525">
            <a:noFill/>
            <a:miter lim="800000"/>
            <a:headEnd/>
            <a:tailEnd/>
          </a:ln>
        </p:spPr>
        <p:txBody>
          <a:bodyPr wrap="none">
            <a:spAutoFit/>
          </a:bodyPr>
          <a:lstStyle/>
          <a:p>
            <a:r>
              <a:rPr lang="en-US" sz="1600"/>
              <a:t>1 mol KClO</a:t>
            </a:r>
            <a:r>
              <a:rPr lang="en-US" sz="1600" baseline="-25000"/>
              <a:t>3</a:t>
            </a:r>
          </a:p>
        </p:txBody>
      </p:sp>
      <p:grpSp>
        <p:nvGrpSpPr>
          <p:cNvPr id="6" name="Group 60"/>
          <p:cNvGrpSpPr>
            <a:grpSpLocks/>
          </p:cNvGrpSpPr>
          <p:nvPr/>
        </p:nvGrpSpPr>
        <p:grpSpPr bwMode="auto">
          <a:xfrm>
            <a:off x="6030913" y="4953000"/>
            <a:ext cx="1541462" cy="542925"/>
            <a:chOff x="3885" y="2931"/>
            <a:chExt cx="542" cy="342"/>
          </a:xfrm>
        </p:grpSpPr>
        <p:sp>
          <p:nvSpPr>
            <p:cNvPr id="79906" name="AutoShape 61"/>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79907" name="Line 62"/>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98079" name="Line 63"/>
          <p:cNvSpPr>
            <a:spLocks noChangeShapeType="1"/>
          </p:cNvSpPr>
          <p:nvPr/>
        </p:nvSpPr>
        <p:spPr bwMode="auto">
          <a:xfrm flipV="1">
            <a:off x="4965700" y="5032375"/>
            <a:ext cx="949325" cy="115888"/>
          </a:xfrm>
          <a:prstGeom prst="line">
            <a:avLst/>
          </a:prstGeom>
          <a:noFill/>
          <a:ln w="9525">
            <a:solidFill>
              <a:srgbClr val="FF0000"/>
            </a:solidFill>
            <a:round/>
            <a:headEnd/>
            <a:tailEnd/>
          </a:ln>
        </p:spPr>
        <p:txBody>
          <a:bodyPr/>
          <a:lstStyle/>
          <a:p>
            <a:endParaRPr lang="en-US"/>
          </a:p>
        </p:txBody>
      </p:sp>
      <p:sp>
        <p:nvSpPr>
          <p:cNvPr id="598080" name="Line 64"/>
          <p:cNvSpPr>
            <a:spLocks noChangeShapeType="1"/>
          </p:cNvSpPr>
          <p:nvPr/>
        </p:nvSpPr>
        <p:spPr bwMode="auto">
          <a:xfrm flipV="1">
            <a:off x="6380163" y="5299075"/>
            <a:ext cx="927100" cy="120650"/>
          </a:xfrm>
          <a:prstGeom prst="line">
            <a:avLst/>
          </a:prstGeom>
          <a:noFill/>
          <a:ln w="9525">
            <a:solidFill>
              <a:srgbClr val="FF0000"/>
            </a:solidFill>
            <a:round/>
            <a:headEnd/>
            <a:tailEnd/>
          </a:ln>
        </p:spPr>
        <p:txBody>
          <a:bodyPr/>
          <a:lstStyle/>
          <a:p>
            <a:endParaRPr lang="en-US"/>
          </a:p>
        </p:txBody>
      </p:sp>
      <p:sp>
        <p:nvSpPr>
          <p:cNvPr id="598081" name="Text Box 65"/>
          <p:cNvSpPr txBox="1">
            <a:spLocks noChangeArrowheads="1"/>
          </p:cNvSpPr>
          <p:nvPr/>
        </p:nvSpPr>
        <p:spPr bwMode="auto">
          <a:xfrm>
            <a:off x="7780338" y="4849813"/>
            <a:ext cx="1111250" cy="579437"/>
          </a:xfrm>
          <a:prstGeom prst="rect">
            <a:avLst/>
          </a:prstGeom>
          <a:noFill/>
          <a:ln w="9525">
            <a:noFill/>
            <a:miter lim="800000"/>
            <a:headEnd/>
            <a:tailEnd/>
          </a:ln>
        </p:spPr>
        <p:txBody>
          <a:bodyPr wrap="none">
            <a:spAutoFit/>
          </a:bodyPr>
          <a:lstStyle/>
          <a:p>
            <a:r>
              <a:rPr lang="en-US" sz="3200">
                <a:solidFill>
                  <a:srgbClr val="3366FF"/>
                </a:solidFill>
                <a:latin typeface="Arial Narrow" pitchFamily="34" charset="0"/>
              </a:rPr>
              <a:t>32.8 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8040"/>
                                        </p:tgtEl>
                                        <p:attrNameLst>
                                          <p:attrName>style.visibility</p:attrName>
                                        </p:attrNameLst>
                                      </p:cBhvr>
                                      <p:to>
                                        <p:strVal val="visible"/>
                                      </p:to>
                                    </p:set>
                                    <p:animEffect transition="in" filter="dissolve">
                                      <p:cBhvr>
                                        <p:cTn id="7" dur="500"/>
                                        <p:tgtEl>
                                          <p:spTgt spid="5980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8028"/>
                                        </p:tgtEl>
                                        <p:attrNameLst>
                                          <p:attrName>style.visibility</p:attrName>
                                        </p:attrNameLst>
                                      </p:cBhvr>
                                      <p:to>
                                        <p:strVal val="visible"/>
                                      </p:to>
                                    </p:set>
                                    <p:animEffect transition="in" filter="wipe(left)">
                                      <p:cBhvr>
                                        <p:cTn id="12" dur="500"/>
                                        <p:tgtEl>
                                          <p:spTgt spid="5980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8029"/>
                                        </p:tgtEl>
                                        <p:attrNameLst>
                                          <p:attrName>style.visibility</p:attrName>
                                        </p:attrNameLst>
                                      </p:cBhvr>
                                      <p:to>
                                        <p:strVal val="visible"/>
                                      </p:to>
                                    </p:set>
                                    <p:animEffect transition="in" filter="wipe(left)">
                                      <p:cBhvr>
                                        <p:cTn id="17" dur="500"/>
                                        <p:tgtEl>
                                          <p:spTgt spid="59802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598049"/>
                                        </p:tgtEl>
                                        <p:attrNameLst>
                                          <p:attrName>style.visibility</p:attrName>
                                        </p:attrNameLst>
                                      </p:cBhvr>
                                      <p:to>
                                        <p:strVal val="visible"/>
                                      </p:to>
                                    </p:set>
                                    <p:animEffect transition="in" filter="fade">
                                      <p:cBhvr>
                                        <p:cTn id="27" dur="1000"/>
                                        <p:tgtEl>
                                          <p:spTgt spid="598049"/>
                                        </p:tgtEl>
                                      </p:cBhvr>
                                    </p:animEffect>
                                    <p:anim calcmode="lin" valueType="num">
                                      <p:cBhvr>
                                        <p:cTn id="28" dur="1000" fill="hold"/>
                                        <p:tgtEl>
                                          <p:spTgt spid="598049"/>
                                        </p:tgtEl>
                                        <p:attrNameLst>
                                          <p:attrName>ppt_x</p:attrName>
                                        </p:attrNameLst>
                                      </p:cBhvr>
                                      <p:tavLst>
                                        <p:tav tm="0">
                                          <p:val>
                                            <p:strVal val="#ppt_x"/>
                                          </p:val>
                                        </p:tav>
                                        <p:tav tm="100000">
                                          <p:val>
                                            <p:strVal val="#ppt_x"/>
                                          </p:val>
                                        </p:tav>
                                      </p:tavLst>
                                    </p:anim>
                                    <p:anim calcmode="lin" valueType="num">
                                      <p:cBhvr>
                                        <p:cTn id="29" dur="1000" fill="hold"/>
                                        <p:tgtEl>
                                          <p:spTgt spid="59804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598050"/>
                                        </p:tgtEl>
                                        <p:attrNameLst>
                                          <p:attrName>style.visibility</p:attrName>
                                        </p:attrNameLst>
                                      </p:cBhvr>
                                      <p:to>
                                        <p:strVal val="visible"/>
                                      </p:to>
                                    </p:set>
                                    <p:animEffect transition="in" filter="fade">
                                      <p:cBhvr>
                                        <p:cTn id="34" dur="1000"/>
                                        <p:tgtEl>
                                          <p:spTgt spid="598050"/>
                                        </p:tgtEl>
                                      </p:cBhvr>
                                    </p:animEffect>
                                    <p:anim calcmode="lin" valueType="num">
                                      <p:cBhvr>
                                        <p:cTn id="35" dur="1000" fill="hold"/>
                                        <p:tgtEl>
                                          <p:spTgt spid="598050"/>
                                        </p:tgtEl>
                                        <p:attrNameLst>
                                          <p:attrName>ppt_x</p:attrName>
                                        </p:attrNameLst>
                                      </p:cBhvr>
                                      <p:tavLst>
                                        <p:tav tm="0">
                                          <p:val>
                                            <p:strVal val="#ppt_x"/>
                                          </p:val>
                                        </p:tav>
                                        <p:tav tm="100000">
                                          <p:val>
                                            <p:strVal val="#ppt_x"/>
                                          </p:val>
                                        </p:tav>
                                      </p:tavLst>
                                    </p:anim>
                                    <p:anim calcmode="lin" valueType="num">
                                      <p:cBhvr>
                                        <p:cTn id="36" dur="1000" fill="hold"/>
                                        <p:tgtEl>
                                          <p:spTgt spid="59805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598048"/>
                                        </p:tgtEl>
                                        <p:attrNameLst>
                                          <p:attrName>style.visibility</p:attrName>
                                        </p:attrNameLst>
                                      </p:cBhvr>
                                      <p:to>
                                        <p:strVal val="visible"/>
                                      </p:to>
                                    </p:set>
                                    <p:anim calcmode="lin" valueType="num">
                                      <p:cBhvr>
                                        <p:cTn id="41" dur="500" fill="hold"/>
                                        <p:tgtEl>
                                          <p:spTgt spid="598048"/>
                                        </p:tgtEl>
                                        <p:attrNameLst>
                                          <p:attrName>ppt_w</p:attrName>
                                        </p:attrNameLst>
                                      </p:cBhvr>
                                      <p:tavLst>
                                        <p:tav tm="0">
                                          <p:val>
                                            <p:fltVal val="0"/>
                                          </p:val>
                                        </p:tav>
                                        <p:tav tm="100000">
                                          <p:val>
                                            <p:strVal val="#ppt_w"/>
                                          </p:val>
                                        </p:tav>
                                      </p:tavLst>
                                    </p:anim>
                                    <p:anim calcmode="lin" valueType="num">
                                      <p:cBhvr>
                                        <p:cTn id="42" dur="500" fill="hold"/>
                                        <p:tgtEl>
                                          <p:spTgt spid="598048"/>
                                        </p:tgtEl>
                                        <p:attrNameLst>
                                          <p:attrName>ppt_h</p:attrName>
                                        </p:attrNameLst>
                                      </p:cBhvr>
                                      <p:tavLst>
                                        <p:tav tm="0">
                                          <p:val>
                                            <p:fltVal val="0"/>
                                          </p:val>
                                        </p:tav>
                                        <p:tav tm="100000">
                                          <p:val>
                                            <p:strVal val="#ppt_h"/>
                                          </p:val>
                                        </p:tav>
                                      </p:tavLst>
                                    </p:anim>
                                    <p:animEffect transition="in" filter="fade">
                                      <p:cBhvr>
                                        <p:cTn id="43" dur="500"/>
                                        <p:tgtEl>
                                          <p:spTgt spid="598048"/>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98073"/>
                                        </p:tgtEl>
                                        <p:attrNameLst>
                                          <p:attrName>style.visibility</p:attrName>
                                        </p:attrNameLst>
                                      </p:cBhvr>
                                      <p:to>
                                        <p:strVal val="visible"/>
                                      </p:to>
                                    </p:set>
                                    <p:animEffect transition="in" filter="wipe(left)">
                                      <p:cBhvr>
                                        <p:cTn id="55" dur="2000"/>
                                        <p:tgtEl>
                                          <p:spTgt spid="59807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598051"/>
                                        </p:tgtEl>
                                        <p:attrNameLst>
                                          <p:attrName>style.visibility</p:attrName>
                                        </p:attrNameLst>
                                      </p:cBhvr>
                                      <p:to>
                                        <p:strVal val="visible"/>
                                      </p:to>
                                    </p:set>
                                    <p:animEffect transition="in" filter="wipe(left)">
                                      <p:cBhvr>
                                        <p:cTn id="60" dur="5000"/>
                                        <p:tgtEl>
                                          <p:spTgt spid="59805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598052"/>
                                        </p:tgtEl>
                                        <p:attrNameLst>
                                          <p:attrName>style.visibility</p:attrName>
                                        </p:attrNameLst>
                                      </p:cBhvr>
                                      <p:to>
                                        <p:strVal val="visible"/>
                                      </p:to>
                                    </p:set>
                                    <p:animEffect transition="in" filter="wipe(down)">
                                      <p:cBhvr>
                                        <p:cTn id="65" dur="2000"/>
                                        <p:tgtEl>
                                          <p:spTgt spid="598052"/>
                                        </p:tgtEl>
                                      </p:cBhvr>
                                    </p:animEffect>
                                  </p:childTnLst>
                                </p:cTn>
                              </p:par>
                            </p:childTnLst>
                          </p:cTn>
                        </p:par>
                      </p:childTnLst>
                    </p:cTn>
                  </p:par>
                  <p:par>
                    <p:cTn id="66" fill="hold">
                      <p:stCondLst>
                        <p:cond delay="indefinite"/>
                      </p:stCondLst>
                      <p:childTnLst>
                        <p:par>
                          <p:cTn id="67" fill="hold">
                            <p:stCondLst>
                              <p:cond delay="0"/>
                            </p:stCondLst>
                            <p:childTnLst>
                              <p:par>
                                <p:cTn id="68" presetID="40" presetClass="entr" presetSubtype="0" fill="hold" grpId="0" nodeType="clickEffect">
                                  <p:stCondLst>
                                    <p:cond delay="0"/>
                                  </p:stCondLst>
                                  <p:iterate type="lt">
                                    <p:tmPct val="10000"/>
                                  </p:iterate>
                                  <p:childTnLst>
                                    <p:set>
                                      <p:cBhvr>
                                        <p:cTn id="69" dur="1" fill="hold">
                                          <p:stCondLst>
                                            <p:cond delay="0"/>
                                          </p:stCondLst>
                                        </p:cTn>
                                        <p:tgtEl>
                                          <p:spTgt spid="598057"/>
                                        </p:tgtEl>
                                        <p:attrNameLst>
                                          <p:attrName>style.visibility</p:attrName>
                                        </p:attrNameLst>
                                      </p:cBhvr>
                                      <p:to>
                                        <p:strVal val="visible"/>
                                      </p:to>
                                    </p:set>
                                    <p:animEffect transition="in" filter="fade">
                                      <p:cBhvr>
                                        <p:cTn id="70" dur="1000"/>
                                        <p:tgtEl>
                                          <p:spTgt spid="598057"/>
                                        </p:tgtEl>
                                      </p:cBhvr>
                                    </p:animEffect>
                                    <p:anim calcmode="lin" valueType="num">
                                      <p:cBhvr>
                                        <p:cTn id="71" dur="1000" fill="hold"/>
                                        <p:tgtEl>
                                          <p:spTgt spid="598057"/>
                                        </p:tgtEl>
                                        <p:attrNameLst>
                                          <p:attrName>ppt_x</p:attrName>
                                        </p:attrNameLst>
                                      </p:cBhvr>
                                      <p:tavLst>
                                        <p:tav tm="0">
                                          <p:val>
                                            <p:strVal val="#ppt_x-.1"/>
                                          </p:val>
                                        </p:tav>
                                        <p:tav tm="100000">
                                          <p:val>
                                            <p:strVal val="#ppt_x"/>
                                          </p:val>
                                        </p:tav>
                                      </p:tavLst>
                                    </p:anim>
                                    <p:anim calcmode="lin" valueType="num">
                                      <p:cBhvr>
                                        <p:cTn id="72" dur="1000" fill="hold"/>
                                        <p:tgtEl>
                                          <p:spTgt spid="598057"/>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2000"/>
                                        <p:tgtEl>
                                          <p:spTgt spid="4"/>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598058"/>
                                        </p:tgtEl>
                                        <p:attrNameLst>
                                          <p:attrName>style.visibility</p:attrName>
                                        </p:attrNameLst>
                                      </p:cBhvr>
                                      <p:to>
                                        <p:strVal val="visible"/>
                                      </p:to>
                                    </p:set>
                                    <p:animEffect transition="in" filter="dissolve">
                                      <p:cBhvr>
                                        <p:cTn id="82" dur="500"/>
                                        <p:tgtEl>
                                          <p:spTgt spid="598058"/>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598060"/>
                                        </p:tgtEl>
                                        <p:attrNameLst>
                                          <p:attrName>style.visibility</p:attrName>
                                        </p:attrNameLst>
                                      </p:cBhvr>
                                      <p:to>
                                        <p:strVal val="visible"/>
                                      </p:to>
                                    </p:set>
                                    <p:animEffect transition="in" filter="dissolve">
                                      <p:cBhvr>
                                        <p:cTn id="87" dur="500"/>
                                        <p:tgtEl>
                                          <p:spTgt spid="59806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598066"/>
                                        </p:tgtEl>
                                        <p:attrNameLst>
                                          <p:attrName>style.visibility</p:attrName>
                                        </p:attrNameLst>
                                      </p:cBhvr>
                                      <p:to>
                                        <p:strVal val="visible"/>
                                      </p:to>
                                    </p:set>
                                    <p:animEffect transition="in" filter="wipe(down)">
                                      <p:cBhvr>
                                        <p:cTn id="92" dur="500"/>
                                        <p:tgtEl>
                                          <p:spTgt spid="598066"/>
                                        </p:tgtEl>
                                      </p:cBhvr>
                                    </p:animEffect>
                                  </p:childTnLst>
                                </p:cTn>
                              </p:par>
                            </p:childTnLst>
                          </p:cTn>
                        </p:par>
                        <p:par>
                          <p:cTn id="93" fill="hold">
                            <p:stCondLst>
                              <p:cond delay="500"/>
                            </p:stCondLst>
                            <p:childTnLst>
                              <p:par>
                                <p:cTn id="94" presetID="22" presetClass="entr" presetSubtype="4" fill="hold" grpId="0" nodeType="afterEffect">
                                  <p:stCondLst>
                                    <p:cond delay="0"/>
                                  </p:stCondLst>
                                  <p:childTnLst>
                                    <p:set>
                                      <p:cBhvr>
                                        <p:cTn id="95" dur="1" fill="hold">
                                          <p:stCondLst>
                                            <p:cond delay="0"/>
                                          </p:stCondLst>
                                        </p:cTn>
                                        <p:tgtEl>
                                          <p:spTgt spid="598067"/>
                                        </p:tgtEl>
                                        <p:attrNameLst>
                                          <p:attrName>style.visibility</p:attrName>
                                        </p:attrNameLst>
                                      </p:cBhvr>
                                      <p:to>
                                        <p:strVal val="visible"/>
                                      </p:to>
                                    </p:set>
                                    <p:animEffect transition="in" filter="wipe(down)">
                                      <p:cBhvr>
                                        <p:cTn id="96" dur="500"/>
                                        <p:tgtEl>
                                          <p:spTgt spid="598067"/>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5"/>
                                        </p:tgtEl>
                                        <p:attrNameLst>
                                          <p:attrName>style.visibility</p:attrName>
                                        </p:attrNameLst>
                                      </p:cBhvr>
                                      <p:to>
                                        <p:strVal val="visible"/>
                                      </p:to>
                                    </p:set>
                                    <p:animEffect transition="in" filter="fade">
                                      <p:cBhvr>
                                        <p:cTn id="101" dur="2000"/>
                                        <p:tgtEl>
                                          <p:spTgt spid="5"/>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grpId="0" nodeType="clickEffect">
                                  <p:stCondLst>
                                    <p:cond delay="0"/>
                                  </p:stCondLst>
                                  <p:childTnLst>
                                    <p:set>
                                      <p:cBhvr>
                                        <p:cTn id="105" dur="1" fill="hold">
                                          <p:stCondLst>
                                            <p:cond delay="0"/>
                                          </p:stCondLst>
                                        </p:cTn>
                                        <p:tgtEl>
                                          <p:spTgt spid="598065"/>
                                        </p:tgtEl>
                                        <p:attrNameLst>
                                          <p:attrName>style.visibility</p:attrName>
                                        </p:attrNameLst>
                                      </p:cBhvr>
                                      <p:to>
                                        <p:strVal val="visible"/>
                                      </p:to>
                                    </p:set>
                                    <p:animEffect transition="in" filter="dissolve">
                                      <p:cBhvr>
                                        <p:cTn id="106" dur="500"/>
                                        <p:tgtEl>
                                          <p:spTgt spid="598065"/>
                                        </p:tgtEl>
                                      </p:cBhvr>
                                    </p:animEffect>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grpId="0" nodeType="clickEffect">
                                  <p:stCondLst>
                                    <p:cond delay="0"/>
                                  </p:stCondLst>
                                  <p:childTnLst>
                                    <p:set>
                                      <p:cBhvr>
                                        <p:cTn id="110" dur="1" fill="hold">
                                          <p:stCondLst>
                                            <p:cond delay="0"/>
                                          </p:stCondLst>
                                        </p:cTn>
                                        <p:tgtEl>
                                          <p:spTgt spid="598061"/>
                                        </p:tgtEl>
                                        <p:attrNameLst>
                                          <p:attrName>style.visibility</p:attrName>
                                        </p:attrNameLst>
                                      </p:cBhvr>
                                      <p:to>
                                        <p:strVal val="visible"/>
                                      </p:to>
                                    </p:set>
                                    <p:animEffect transition="in" filter="dissolve">
                                      <p:cBhvr>
                                        <p:cTn id="111" dur="500"/>
                                        <p:tgtEl>
                                          <p:spTgt spid="598061"/>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598071"/>
                                        </p:tgtEl>
                                        <p:attrNameLst>
                                          <p:attrName>style.visibility</p:attrName>
                                        </p:attrNameLst>
                                      </p:cBhvr>
                                      <p:to>
                                        <p:strVal val="visible"/>
                                      </p:to>
                                    </p:set>
                                    <p:animEffect transition="in" filter="wipe(down)">
                                      <p:cBhvr>
                                        <p:cTn id="116" dur="500"/>
                                        <p:tgtEl>
                                          <p:spTgt spid="598071"/>
                                        </p:tgtEl>
                                      </p:cBhvr>
                                    </p:animEffect>
                                  </p:childTnLst>
                                </p:cTn>
                              </p:par>
                            </p:childTnLst>
                          </p:cTn>
                        </p:par>
                        <p:par>
                          <p:cTn id="117" fill="hold">
                            <p:stCondLst>
                              <p:cond delay="500"/>
                            </p:stCondLst>
                            <p:childTnLst>
                              <p:par>
                                <p:cTn id="118" presetID="22" presetClass="entr" presetSubtype="4" fill="hold" grpId="0" nodeType="afterEffect">
                                  <p:stCondLst>
                                    <p:cond delay="0"/>
                                  </p:stCondLst>
                                  <p:childTnLst>
                                    <p:set>
                                      <p:cBhvr>
                                        <p:cTn id="119" dur="1" fill="hold">
                                          <p:stCondLst>
                                            <p:cond delay="0"/>
                                          </p:stCondLst>
                                        </p:cTn>
                                        <p:tgtEl>
                                          <p:spTgt spid="598072"/>
                                        </p:tgtEl>
                                        <p:attrNameLst>
                                          <p:attrName>style.visibility</p:attrName>
                                        </p:attrNameLst>
                                      </p:cBhvr>
                                      <p:to>
                                        <p:strVal val="visible"/>
                                      </p:to>
                                    </p:set>
                                    <p:animEffect transition="in" filter="wipe(down)">
                                      <p:cBhvr>
                                        <p:cTn id="120" dur="500"/>
                                        <p:tgtEl>
                                          <p:spTgt spid="598072"/>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6"/>
                                        </p:tgtEl>
                                        <p:attrNameLst>
                                          <p:attrName>style.visibility</p:attrName>
                                        </p:attrNameLst>
                                      </p:cBhvr>
                                      <p:to>
                                        <p:strVal val="visible"/>
                                      </p:to>
                                    </p:set>
                                    <p:animEffect transition="in" filter="fade">
                                      <p:cBhvr>
                                        <p:cTn id="125" dur="2000"/>
                                        <p:tgtEl>
                                          <p:spTgt spid="6"/>
                                        </p:tgtEl>
                                      </p:cBhvr>
                                    </p:animEffect>
                                  </p:childTnLst>
                                </p:cTn>
                              </p:par>
                            </p:childTnLst>
                          </p:cTn>
                        </p:par>
                      </p:childTnLst>
                    </p:cTn>
                  </p:par>
                  <p:par>
                    <p:cTn id="126" fill="hold">
                      <p:stCondLst>
                        <p:cond delay="indefinite"/>
                      </p:stCondLst>
                      <p:childTnLst>
                        <p:par>
                          <p:cTn id="127" fill="hold">
                            <p:stCondLst>
                              <p:cond delay="0"/>
                            </p:stCondLst>
                            <p:childTnLst>
                              <p:par>
                                <p:cTn id="128" presetID="9" presetClass="entr" presetSubtype="0" fill="hold" grpId="0" nodeType="clickEffect">
                                  <p:stCondLst>
                                    <p:cond delay="0"/>
                                  </p:stCondLst>
                                  <p:childTnLst>
                                    <p:set>
                                      <p:cBhvr>
                                        <p:cTn id="129" dur="1" fill="hold">
                                          <p:stCondLst>
                                            <p:cond delay="0"/>
                                          </p:stCondLst>
                                        </p:cTn>
                                        <p:tgtEl>
                                          <p:spTgt spid="598075"/>
                                        </p:tgtEl>
                                        <p:attrNameLst>
                                          <p:attrName>style.visibility</p:attrName>
                                        </p:attrNameLst>
                                      </p:cBhvr>
                                      <p:to>
                                        <p:strVal val="visible"/>
                                      </p:to>
                                    </p:set>
                                    <p:animEffect transition="in" filter="dissolve">
                                      <p:cBhvr>
                                        <p:cTn id="130" dur="500"/>
                                        <p:tgtEl>
                                          <p:spTgt spid="598075"/>
                                        </p:tgtEl>
                                      </p:cBhvr>
                                    </p:animEffect>
                                  </p:childTnLst>
                                </p:cTn>
                              </p:par>
                            </p:childTnLst>
                          </p:cTn>
                        </p:par>
                      </p:childTnLst>
                    </p:cTn>
                  </p:par>
                  <p:par>
                    <p:cTn id="131" fill="hold">
                      <p:stCondLst>
                        <p:cond delay="indefinite"/>
                      </p:stCondLst>
                      <p:childTnLst>
                        <p:par>
                          <p:cTn id="132" fill="hold">
                            <p:stCondLst>
                              <p:cond delay="0"/>
                            </p:stCondLst>
                            <p:childTnLst>
                              <p:par>
                                <p:cTn id="133" presetID="9" presetClass="entr" presetSubtype="0" fill="hold" grpId="0" nodeType="clickEffect">
                                  <p:stCondLst>
                                    <p:cond delay="0"/>
                                  </p:stCondLst>
                                  <p:childTnLst>
                                    <p:set>
                                      <p:cBhvr>
                                        <p:cTn id="134" dur="1" fill="hold">
                                          <p:stCondLst>
                                            <p:cond delay="0"/>
                                          </p:stCondLst>
                                        </p:cTn>
                                        <p:tgtEl>
                                          <p:spTgt spid="598074"/>
                                        </p:tgtEl>
                                        <p:attrNameLst>
                                          <p:attrName>style.visibility</p:attrName>
                                        </p:attrNameLst>
                                      </p:cBhvr>
                                      <p:to>
                                        <p:strVal val="visible"/>
                                      </p:to>
                                    </p:set>
                                    <p:animEffect transition="in" filter="dissolve">
                                      <p:cBhvr>
                                        <p:cTn id="135" dur="500"/>
                                        <p:tgtEl>
                                          <p:spTgt spid="598074"/>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4" fill="hold" grpId="0" nodeType="clickEffect">
                                  <p:stCondLst>
                                    <p:cond delay="0"/>
                                  </p:stCondLst>
                                  <p:childTnLst>
                                    <p:set>
                                      <p:cBhvr>
                                        <p:cTn id="139" dur="1" fill="hold">
                                          <p:stCondLst>
                                            <p:cond delay="0"/>
                                          </p:stCondLst>
                                        </p:cTn>
                                        <p:tgtEl>
                                          <p:spTgt spid="598079"/>
                                        </p:tgtEl>
                                        <p:attrNameLst>
                                          <p:attrName>style.visibility</p:attrName>
                                        </p:attrNameLst>
                                      </p:cBhvr>
                                      <p:to>
                                        <p:strVal val="visible"/>
                                      </p:to>
                                    </p:set>
                                    <p:animEffect transition="in" filter="wipe(down)">
                                      <p:cBhvr>
                                        <p:cTn id="140" dur="500"/>
                                        <p:tgtEl>
                                          <p:spTgt spid="598079"/>
                                        </p:tgtEl>
                                      </p:cBhvr>
                                    </p:animEffect>
                                  </p:childTnLst>
                                </p:cTn>
                              </p:par>
                            </p:childTnLst>
                          </p:cTn>
                        </p:par>
                        <p:par>
                          <p:cTn id="141" fill="hold">
                            <p:stCondLst>
                              <p:cond delay="500"/>
                            </p:stCondLst>
                            <p:childTnLst>
                              <p:par>
                                <p:cTn id="142" presetID="22" presetClass="entr" presetSubtype="4" fill="hold" grpId="0" nodeType="afterEffect">
                                  <p:stCondLst>
                                    <p:cond delay="0"/>
                                  </p:stCondLst>
                                  <p:childTnLst>
                                    <p:set>
                                      <p:cBhvr>
                                        <p:cTn id="143" dur="1" fill="hold">
                                          <p:stCondLst>
                                            <p:cond delay="0"/>
                                          </p:stCondLst>
                                        </p:cTn>
                                        <p:tgtEl>
                                          <p:spTgt spid="598080"/>
                                        </p:tgtEl>
                                        <p:attrNameLst>
                                          <p:attrName>style.visibility</p:attrName>
                                        </p:attrNameLst>
                                      </p:cBhvr>
                                      <p:to>
                                        <p:strVal val="visible"/>
                                      </p:to>
                                    </p:set>
                                    <p:animEffect transition="in" filter="wipe(down)">
                                      <p:cBhvr>
                                        <p:cTn id="144" dur="500"/>
                                        <p:tgtEl>
                                          <p:spTgt spid="598080"/>
                                        </p:tgtEl>
                                      </p:cBhvr>
                                    </p:animEffect>
                                  </p:childTnLst>
                                </p:cTn>
                              </p:par>
                            </p:childTnLst>
                          </p:cTn>
                        </p:par>
                      </p:childTnLst>
                    </p:cTn>
                  </p:par>
                  <p:par>
                    <p:cTn id="145" fill="hold">
                      <p:stCondLst>
                        <p:cond delay="indefinite"/>
                      </p:stCondLst>
                      <p:childTnLst>
                        <p:par>
                          <p:cTn id="146" fill="hold">
                            <p:stCondLst>
                              <p:cond delay="0"/>
                            </p:stCondLst>
                            <p:childTnLst>
                              <p:par>
                                <p:cTn id="147" presetID="39" presetClass="entr" presetSubtype="0" accel="100000" fill="hold" grpId="0" nodeType="clickEffect">
                                  <p:stCondLst>
                                    <p:cond delay="0"/>
                                  </p:stCondLst>
                                  <p:childTnLst>
                                    <p:set>
                                      <p:cBhvr>
                                        <p:cTn id="148" dur="1" fill="hold">
                                          <p:stCondLst>
                                            <p:cond delay="0"/>
                                          </p:stCondLst>
                                        </p:cTn>
                                        <p:tgtEl>
                                          <p:spTgt spid="598059"/>
                                        </p:tgtEl>
                                        <p:attrNameLst>
                                          <p:attrName>style.visibility</p:attrName>
                                        </p:attrNameLst>
                                      </p:cBhvr>
                                      <p:to>
                                        <p:strVal val="visible"/>
                                      </p:to>
                                    </p:set>
                                    <p:anim calcmode="lin" valueType="num">
                                      <p:cBhvr>
                                        <p:cTn id="149" dur="500" fill="hold"/>
                                        <p:tgtEl>
                                          <p:spTgt spid="598059"/>
                                        </p:tgtEl>
                                        <p:attrNameLst>
                                          <p:attrName>ppt_h</p:attrName>
                                        </p:attrNameLst>
                                      </p:cBhvr>
                                      <p:tavLst>
                                        <p:tav tm="0">
                                          <p:val>
                                            <p:strVal val="#ppt_h/20"/>
                                          </p:val>
                                        </p:tav>
                                        <p:tav tm="50000">
                                          <p:val>
                                            <p:strVal val="#ppt_h/20"/>
                                          </p:val>
                                        </p:tav>
                                        <p:tav tm="100000">
                                          <p:val>
                                            <p:strVal val="#ppt_h"/>
                                          </p:val>
                                        </p:tav>
                                      </p:tavLst>
                                    </p:anim>
                                    <p:anim calcmode="lin" valueType="num">
                                      <p:cBhvr>
                                        <p:cTn id="150" dur="500" fill="hold"/>
                                        <p:tgtEl>
                                          <p:spTgt spid="598059"/>
                                        </p:tgtEl>
                                        <p:attrNameLst>
                                          <p:attrName>ppt_w</p:attrName>
                                        </p:attrNameLst>
                                      </p:cBhvr>
                                      <p:tavLst>
                                        <p:tav tm="0">
                                          <p:val>
                                            <p:strVal val="#ppt_w+.3"/>
                                          </p:val>
                                        </p:tav>
                                        <p:tav tm="50000">
                                          <p:val>
                                            <p:strVal val="#ppt_w+.3"/>
                                          </p:val>
                                        </p:tav>
                                        <p:tav tm="100000">
                                          <p:val>
                                            <p:strVal val="#ppt_w"/>
                                          </p:val>
                                        </p:tav>
                                      </p:tavLst>
                                    </p:anim>
                                    <p:anim calcmode="lin" valueType="num">
                                      <p:cBhvr>
                                        <p:cTn id="151" dur="500" fill="hold"/>
                                        <p:tgtEl>
                                          <p:spTgt spid="598059"/>
                                        </p:tgtEl>
                                        <p:attrNameLst>
                                          <p:attrName>ppt_x</p:attrName>
                                        </p:attrNameLst>
                                      </p:cBhvr>
                                      <p:tavLst>
                                        <p:tav tm="0">
                                          <p:val>
                                            <p:strVal val="#ppt_x-.3"/>
                                          </p:val>
                                        </p:tav>
                                        <p:tav tm="50000">
                                          <p:val>
                                            <p:strVal val="#ppt_x"/>
                                          </p:val>
                                        </p:tav>
                                        <p:tav tm="100000">
                                          <p:val>
                                            <p:strVal val="#ppt_x"/>
                                          </p:val>
                                        </p:tav>
                                      </p:tavLst>
                                    </p:anim>
                                    <p:anim calcmode="lin" valueType="num">
                                      <p:cBhvr>
                                        <p:cTn id="152" dur="500" fill="hold"/>
                                        <p:tgtEl>
                                          <p:spTgt spid="598059"/>
                                        </p:tgtEl>
                                        <p:attrNameLst>
                                          <p:attrName>ppt_y</p:attrName>
                                        </p:attrNameLst>
                                      </p:cBhvr>
                                      <p:tavLst>
                                        <p:tav tm="0">
                                          <p:val>
                                            <p:strVal val="#ppt_y"/>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53" presetClass="entr" presetSubtype="0" fill="hold" grpId="0" nodeType="clickEffect">
                                  <p:stCondLst>
                                    <p:cond delay="0"/>
                                  </p:stCondLst>
                                  <p:childTnLst>
                                    <p:set>
                                      <p:cBhvr>
                                        <p:cTn id="156" dur="1" fill="hold">
                                          <p:stCondLst>
                                            <p:cond delay="0"/>
                                          </p:stCondLst>
                                        </p:cTn>
                                        <p:tgtEl>
                                          <p:spTgt spid="598081"/>
                                        </p:tgtEl>
                                        <p:attrNameLst>
                                          <p:attrName>style.visibility</p:attrName>
                                        </p:attrNameLst>
                                      </p:cBhvr>
                                      <p:to>
                                        <p:strVal val="visible"/>
                                      </p:to>
                                    </p:set>
                                    <p:anim calcmode="lin" valueType="num">
                                      <p:cBhvr>
                                        <p:cTn id="157" dur="500" fill="hold"/>
                                        <p:tgtEl>
                                          <p:spTgt spid="598081"/>
                                        </p:tgtEl>
                                        <p:attrNameLst>
                                          <p:attrName>ppt_w</p:attrName>
                                        </p:attrNameLst>
                                      </p:cBhvr>
                                      <p:tavLst>
                                        <p:tav tm="0">
                                          <p:val>
                                            <p:fltVal val="0"/>
                                          </p:val>
                                        </p:tav>
                                        <p:tav tm="100000">
                                          <p:val>
                                            <p:strVal val="#ppt_w"/>
                                          </p:val>
                                        </p:tav>
                                      </p:tavLst>
                                    </p:anim>
                                    <p:anim calcmode="lin" valueType="num">
                                      <p:cBhvr>
                                        <p:cTn id="158" dur="500" fill="hold"/>
                                        <p:tgtEl>
                                          <p:spTgt spid="598081"/>
                                        </p:tgtEl>
                                        <p:attrNameLst>
                                          <p:attrName>ppt_h</p:attrName>
                                        </p:attrNameLst>
                                      </p:cBhvr>
                                      <p:tavLst>
                                        <p:tav tm="0">
                                          <p:val>
                                            <p:fltVal val="0"/>
                                          </p:val>
                                        </p:tav>
                                        <p:tav tm="100000">
                                          <p:val>
                                            <p:strVal val="#ppt_h"/>
                                          </p:val>
                                        </p:tav>
                                      </p:tavLst>
                                    </p:anim>
                                    <p:animEffect transition="in" filter="fade">
                                      <p:cBhvr>
                                        <p:cTn id="159" dur="500"/>
                                        <p:tgtEl>
                                          <p:spTgt spid="598081"/>
                                        </p:tgtEl>
                                      </p:cBhvr>
                                    </p:animEffect>
                                  </p:childTnLst>
                                </p:cTn>
                              </p:par>
                              <p:par>
                                <p:cTn id="160" presetID="0" presetClass="path" presetSubtype="0" accel="50000" decel="50000" fill="hold" grpId="1" nodeType="withEffect">
                                  <p:stCondLst>
                                    <p:cond delay="0"/>
                                  </p:stCondLst>
                                  <p:childTnLst>
                                    <p:animMotion origin="layout" path="M -1.94444E-6 4.43442E-6 L -0.60208 -0.25908 " pathEditMode="relative" rAng="0" ptsTypes="AA">
                                      <p:cBhvr>
                                        <p:cTn id="161" dur="2000" fill="hold"/>
                                        <p:tgtEl>
                                          <p:spTgt spid="598081"/>
                                        </p:tgtEl>
                                        <p:attrNameLst>
                                          <p:attrName>ppt_x</p:attrName>
                                          <p:attrName>ppt_y</p:attrName>
                                        </p:attrNameLst>
                                      </p:cBhvr>
                                      <p:rCtr x="-30100" y="-13000"/>
                                    </p:animMotion>
                                  </p:childTnLst>
                                </p:cTn>
                              </p:par>
                              <p:par>
                                <p:cTn id="162" presetID="37" presetClass="exit" presetSubtype="0" fill="hold" grpId="1" nodeType="withEffect">
                                  <p:stCondLst>
                                    <p:cond delay="0"/>
                                  </p:stCondLst>
                                  <p:childTnLst>
                                    <p:animEffect transition="out" filter="fade">
                                      <p:cBhvr>
                                        <p:cTn id="163" dur="1000"/>
                                        <p:tgtEl>
                                          <p:spTgt spid="598028"/>
                                        </p:tgtEl>
                                      </p:cBhvr>
                                    </p:animEffect>
                                    <p:anim calcmode="lin" valueType="num">
                                      <p:cBhvr>
                                        <p:cTn id="164" dur="1000"/>
                                        <p:tgtEl>
                                          <p:spTgt spid="598028"/>
                                        </p:tgtEl>
                                        <p:attrNameLst>
                                          <p:attrName>ppt_x</p:attrName>
                                        </p:attrNameLst>
                                      </p:cBhvr>
                                      <p:tavLst>
                                        <p:tav tm="0">
                                          <p:val>
                                            <p:strVal val="ppt_x"/>
                                          </p:val>
                                        </p:tav>
                                        <p:tav tm="100000">
                                          <p:val>
                                            <p:strVal val="ppt_x"/>
                                          </p:val>
                                        </p:tav>
                                      </p:tavLst>
                                    </p:anim>
                                    <p:anim calcmode="lin" valueType="num">
                                      <p:cBhvr>
                                        <p:cTn id="165" dur="100" decel="100000"/>
                                        <p:tgtEl>
                                          <p:spTgt spid="598028"/>
                                        </p:tgtEl>
                                        <p:attrNameLst>
                                          <p:attrName>ppt_y</p:attrName>
                                        </p:attrNameLst>
                                      </p:cBhvr>
                                      <p:tavLst>
                                        <p:tav tm="0">
                                          <p:val>
                                            <p:strVal val="ppt_y"/>
                                          </p:val>
                                        </p:tav>
                                        <p:tav tm="100000">
                                          <p:val>
                                            <p:strVal val="ppt_y-.03"/>
                                          </p:val>
                                        </p:tav>
                                      </p:tavLst>
                                    </p:anim>
                                    <p:anim calcmode="lin" valueType="num">
                                      <p:cBhvr>
                                        <p:cTn id="166" dur="900" accel="100000">
                                          <p:stCondLst>
                                            <p:cond delay="100"/>
                                          </p:stCondLst>
                                        </p:cTn>
                                        <p:tgtEl>
                                          <p:spTgt spid="598028"/>
                                        </p:tgtEl>
                                        <p:attrNameLst>
                                          <p:attrName>ppt_y</p:attrName>
                                        </p:attrNameLst>
                                      </p:cBhvr>
                                      <p:tavLst>
                                        <p:tav tm="0">
                                          <p:val>
                                            <p:strVal val="ppt_y"/>
                                          </p:val>
                                        </p:tav>
                                        <p:tav tm="100000">
                                          <p:val>
                                            <p:strVal val="ppt_y+1"/>
                                          </p:val>
                                        </p:tav>
                                      </p:tavLst>
                                    </p:anim>
                                    <p:set>
                                      <p:cBhvr>
                                        <p:cTn id="167" dur="1" fill="hold">
                                          <p:stCondLst>
                                            <p:cond delay="999"/>
                                          </p:stCondLst>
                                        </p:cTn>
                                        <p:tgtEl>
                                          <p:spTgt spid="598028"/>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9" presetClass="emph" presetSubtype="0" nodeType="clickEffect">
                                  <p:stCondLst>
                                    <p:cond delay="0"/>
                                  </p:stCondLst>
                                  <p:childTnLst>
                                    <p:set>
                                      <p:cBhvr rctx="PPT">
                                        <p:cTn id="171" dur="indefinite"/>
                                        <p:tgtEl>
                                          <p:spTgt spid="2"/>
                                        </p:tgtEl>
                                        <p:attrNameLst>
                                          <p:attrName>style.opacity</p:attrName>
                                        </p:attrNameLst>
                                      </p:cBhvr>
                                      <p:to>
                                        <p:strVal val="0.5"/>
                                      </p:to>
                                    </p:set>
                                    <p:animEffect filter="image" prLst="opacity: 0.5">
                                      <p:cBhvr rctx="IE">
                                        <p:cTn id="172" dur="indefinite"/>
                                        <p:tgtEl>
                                          <p:spTgt spid="2"/>
                                        </p:tgtEl>
                                      </p:cBhvr>
                                    </p:animEffect>
                                  </p:childTnLst>
                                </p:cTn>
                              </p:par>
                              <p:par>
                                <p:cTn id="173" presetID="9" presetClass="emph" presetSubtype="0" grpId="1" nodeType="withEffect">
                                  <p:stCondLst>
                                    <p:cond delay="0"/>
                                  </p:stCondLst>
                                  <p:childTnLst>
                                    <p:set>
                                      <p:cBhvr rctx="PPT">
                                        <p:cTn id="174" dur="indefinite"/>
                                        <p:tgtEl>
                                          <p:spTgt spid="598048"/>
                                        </p:tgtEl>
                                        <p:attrNameLst>
                                          <p:attrName>style.opacity</p:attrName>
                                        </p:attrNameLst>
                                      </p:cBhvr>
                                      <p:to>
                                        <p:strVal val="0.5"/>
                                      </p:to>
                                    </p:set>
                                    <p:animEffect filter="image" prLst="opacity: 0.5">
                                      <p:cBhvr rctx="IE">
                                        <p:cTn id="175" dur="indefinite"/>
                                        <p:tgtEl>
                                          <p:spTgt spid="598048"/>
                                        </p:tgtEl>
                                      </p:cBhvr>
                                    </p:animEffect>
                                  </p:childTnLst>
                                </p:cTn>
                              </p:par>
                              <p:par>
                                <p:cTn id="176" presetID="9" presetClass="emph" presetSubtype="0" grpId="1" nodeType="withEffect">
                                  <p:stCondLst>
                                    <p:cond delay="0"/>
                                  </p:stCondLst>
                                  <p:childTnLst>
                                    <p:set>
                                      <p:cBhvr rctx="PPT">
                                        <p:cTn id="177" dur="indefinite"/>
                                        <p:tgtEl>
                                          <p:spTgt spid="598049"/>
                                        </p:tgtEl>
                                        <p:attrNameLst>
                                          <p:attrName>style.opacity</p:attrName>
                                        </p:attrNameLst>
                                      </p:cBhvr>
                                      <p:to>
                                        <p:strVal val="0.5"/>
                                      </p:to>
                                    </p:set>
                                    <p:animEffect filter="image" prLst="opacity: 0.5">
                                      <p:cBhvr rctx="IE">
                                        <p:cTn id="178" dur="indefinite"/>
                                        <p:tgtEl>
                                          <p:spTgt spid="598049"/>
                                        </p:tgtEl>
                                      </p:cBhvr>
                                    </p:animEffect>
                                  </p:childTnLst>
                                </p:cTn>
                              </p:par>
                              <p:par>
                                <p:cTn id="179" presetID="9" presetClass="emph" presetSubtype="0" grpId="1" nodeType="withEffect">
                                  <p:stCondLst>
                                    <p:cond delay="0"/>
                                  </p:stCondLst>
                                  <p:childTnLst>
                                    <p:set>
                                      <p:cBhvr rctx="PPT">
                                        <p:cTn id="180" dur="indefinite"/>
                                        <p:tgtEl>
                                          <p:spTgt spid="598050"/>
                                        </p:tgtEl>
                                        <p:attrNameLst>
                                          <p:attrName>style.opacity</p:attrName>
                                        </p:attrNameLst>
                                      </p:cBhvr>
                                      <p:to>
                                        <p:strVal val="0.5"/>
                                      </p:to>
                                    </p:set>
                                    <p:animEffect filter="image" prLst="opacity: 0.5">
                                      <p:cBhvr rctx="IE">
                                        <p:cTn id="181" dur="indefinite"/>
                                        <p:tgtEl>
                                          <p:spTgt spid="598050"/>
                                        </p:tgtEl>
                                      </p:cBhvr>
                                    </p:animEffect>
                                  </p:childTnLst>
                                </p:cTn>
                              </p:par>
                              <p:par>
                                <p:cTn id="182" presetID="9" presetClass="emph" presetSubtype="0" grpId="1" nodeType="withEffect">
                                  <p:stCondLst>
                                    <p:cond delay="0"/>
                                  </p:stCondLst>
                                  <p:childTnLst>
                                    <p:set>
                                      <p:cBhvr rctx="PPT">
                                        <p:cTn id="183" dur="indefinite"/>
                                        <p:tgtEl>
                                          <p:spTgt spid="598051"/>
                                        </p:tgtEl>
                                        <p:attrNameLst>
                                          <p:attrName>style.opacity</p:attrName>
                                        </p:attrNameLst>
                                      </p:cBhvr>
                                      <p:to>
                                        <p:strVal val="0.5"/>
                                      </p:to>
                                    </p:set>
                                    <p:animEffect filter="image" prLst="opacity: 0.5">
                                      <p:cBhvr rctx="IE">
                                        <p:cTn id="184" dur="indefinite"/>
                                        <p:tgtEl>
                                          <p:spTgt spid="598051"/>
                                        </p:tgtEl>
                                      </p:cBhvr>
                                    </p:animEffect>
                                  </p:childTnLst>
                                </p:cTn>
                              </p:par>
                              <p:par>
                                <p:cTn id="185" presetID="9" presetClass="emph" presetSubtype="0" grpId="1" nodeType="withEffect">
                                  <p:stCondLst>
                                    <p:cond delay="0"/>
                                  </p:stCondLst>
                                  <p:childTnLst>
                                    <p:set>
                                      <p:cBhvr rctx="PPT">
                                        <p:cTn id="186" dur="indefinite"/>
                                        <p:tgtEl>
                                          <p:spTgt spid="598052"/>
                                        </p:tgtEl>
                                        <p:attrNameLst>
                                          <p:attrName>style.opacity</p:attrName>
                                        </p:attrNameLst>
                                      </p:cBhvr>
                                      <p:to>
                                        <p:strVal val="0.5"/>
                                      </p:to>
                                    </p:set>
                                    <p:animEffect filter="image" prLst="opacity: 0.5">
                                      <p:cBhvr rctx="IE">
                                        <p:cTn id="187" dur="indefinite"/>
                                        <p:tgtEl>
                                          <p:spTgt spid="598052"/>
                                        </p:tgtEl>
                                      </p:cBhvr>
                                    </p:animEffect>
                                  </p:childTnLst>
                                </p:cTn>
                              </p:par>
                              <p:par>
                                <p:cTn id="188" presetID="9" presetClass="emph" presetSubtype="0" nodeType="withEffect">
                                  <p:stCondLst>
                                    <p:cond delay="0"/>
                                  </p:stCondLst>
                                  <p:childTnLst>
                                    <p:set>
                                      <p:cBhvr rctx="PPT">
                                        <p:cTn id="189" dur="indefinite"/>
                                        <p:tgtEl>
                                          <p:spTgt spid="3"/>
                                        </p:tgtEl>
                                        <p:attrNameLst>
                                          <p:attrName>style.opacity</p:attrName>
                                        </p:attrNameLst>
                                      </p:cBhvr>
                                      <p:to>
                                        <p:strVal val="0.5"/>
                                      </p:to>
                                    </p:set>
                                    <p:animEffect filter="image" prLst="opacity: 0.5">
                                      <p:cBhvr rctx="IE">
                                        <p:cTn id="190" dur="indefinite"/>
                                        <p:tgtEl>
                                          <p:spTgt spid="3"/>
                                        </p:tgtEl>
                                      </p:cBhvr>
                                    </p:animEffect>
                                  </p:childTnLst>
                                </p:cTn>
                              </p:par>
                              <p:par>
                                <p:cTn id="191" presetID="9" presetClass="emph" presetSubtype="0" grpId="1" nodeType="withEffect">
                                  <p:stCondLst>
                                    <p:cond delay="0"/>
                                  </p:stCondLst>
                                  <p:iterate type="lt">
                                    <p:tmAbs val="0"/>
                                  </p:iterate>
                                  <p:childTnLst>
                                    <p:set>
                                      <p:cBhvr rctx="PPT">
                                        <p:cTn id="192" dur="indefinite"/>
                                        <p:tgtEl>
                                          <p:spTgt spid="598057"/>
                                        </p:tgtEl>
                                        <p:attrNameLst>
                                          <p:attrName>style.opacity</p:attrName>
                                        </p:attrNameLst>
                                      </p:cBhvr>
                                      <p:to>
                                        <p:strVal val="0.5"/>
                                      </p:to>
                                    </p:set>
                                    <p:animEffect filter="image" prLst="opacity: 0.5">
                                      <p:cBhvr rctx="IE">
                                        <p:cTn id="193" dur="indefinite"/>
                                        <p:tgtEl>
                                          <p:spTgt spid="598057"/>
                                        </p:tgtEl>
                                      </p:cBhvr>
                                    </p:animEffect>
                                  </p:childTnLst>
                                </p:cTn>
                              </p:par>
                              <p:par>
                                <p:cTn id="194" presetID="9" presetClass="emph" presetSubtype="0" grpId="1" nodeType="withEffect">
                                  <p:stCondLst>
                                    <p:cond delay="0"/>
                                  </p:stCondLst>
                                  <p:childTnLst>
                                    <p:set>
                                      <p:cBhvr rctx="PPT">
                                        <p:cTn id="195" dur="indefinite"/>
                                        <p:tgtEl>
                                          <p:spTgt spid="598058"/>
                                        </p:tgtEl>
                                        <p:attrNameLst>
                                          <p:attrName>style.opacity</p:attrName>
                                        </p:attrNameLst>
                                      </p:cBhvr>
                                      <p:to>
                                        <p:strVal val="0.5"/>
                                      </p:to>
                                    </p:set>
                                    <p:animEffect filter="image" prLst="opacity: 0.5">
                                      <p:cBhvr rctx="IE">
                                        <p:cTn id="196" dur="indefinite"/>
                                        <p:tgtEl>
                                          <p:spTgt spid="598058"/>
                                        </p:tgtEl>
                                      </p:cBhvr>
                                    </p:animEffect>
                                  </p:childTnLst>
                                </p:cTn>
                              </p:par>
                              <p:par>
                                <p:cTn id="197" presetID="9" presetClass="emph" presetSubtype="0" grpId="1" nodeType="withEffect">
                                  <p:stCondLst>
                                    <p:cond delay="0"/>
                                  </p:stCondLst>
                                  <p:childTnLst>
                                    <p:set>
                                      <p:cBhvr rctx="PPT">
                                        <p:cTn id="198" dur="indefinite"/>
                                        <p:tgtEl>
                                          <p:spTgt spid="598059"/>
                                        </p:tgtEl>
                                        <p:attrNameLst>
                                          <p:attrName>style.opacity</p:attrName>
                                        </p:attrNameLst>
                                      </p:cBhvr>
                                      <p:to>
                                        <p:strVal val="0.5"/>
                                      </p:to>
                                    </p:set>
                                    <p:animEffect filter="image" prLst="opacity: 0.5">
                                      <p:cBhvr rctx="IE">
                                        <p:cTn id="199" dur="indefinite"/>
                                        <p:tgtEl>
                                          <p:spTgt spid="598059"/>
                                        </p:tgtEl>
                                      </p:cBhvr>
                                    </p:animEffect>
                                  </p:childTnLst>
                                </p:cTn>
                              </p:par>
                              <p:par>
                                <p:cTn id="200" presetID="9" presetClass="emph" presetSubtype="0" grpId="1" nodeType="withEffect">
                                  <p:stCondLst>
                                    <p:cond delay="0"/>
                                  </p:stCondLst>
                                  <p:childTnLst>
                                    <p:set>
                                      <p:cBhvr rctx="PPT">
                                        <p:cTn id="201" dur="indefinite"/>
                                        <p:tgtEl>
                                          <p:spTgt spid="598060"/>
                                        </p:tgtEl>
                                        <p:attrNameLst>
                                          <p:attrName>style.opacity</p:attrName>
                                        </p:attrNameLst>
                                      </p:cBhvr>
                                      <p:to>
                                        <p:strVal val="0.5"/>
                                      </p:to>
                                    </p:set>
                                    <p:animEffect filter="image" prLst="opacity: 0.5">
                                      <p:cBhvr rctx="IE">
                                        <p:cTn id="202" dur="indefinite"/>
                                        <p:tgtEl>
                                          <p:spTgt spid="598060"/>
                                        </p:tgtEl>
                                      </p:cBhvr>
                                    </p:animEffect>
                                  </p:childTnLst>
                                </p:cTn>
                              </p:par>
                              <p:par>
                                <p:cTn id="203" presetID="9" presetClass="emph" presetSubtype="0" grpId="1" nodeType="withEffect">
                                  <p:stCondLst>
                                    <p:cond delay="0"/>
                                  </p:stCondLst>
                                  <p:childTnLst>
                                    <p:set>
                                      <p:cBhvr rctx="PPT">
                                        <p:cTn id="204" dur="indefinite"/>
                                        <p:tgtEl>
                                          <p:spTgt spid="598061"/>
                                        </p:tgtEl>
                                        <p:attrNameLst>
                                          <p:attrName>style.opacity</p:attrName>
                                        </p:attrNameLst>
                                      </p:cBhvr>
                                      <p:to>
                                        <p:strVal val="0.5"/>
                                      </p:to>
                                    </p:set>
                                    <p:animEffect filter="image" prLst="opacity: 0.5">
                                      <p:cBhvr rctx="IE">
                                        <p:cTn id="205" dur="indefinite"/>
                                        <p:tgtEl>
                                          <p:spTgt spid="598061"/>
                                        </p:tgtEl>
                                      </p:cBhvr>
                                    </p:animEffect>
                                  </p:childTnLst>
                                </p:cTn>
                              </p:par>
                              <p:par>
                                <p:cTn id="206" presetID="9" presetClass="emph" presetSubtype="0" nodeType="withEffect">
                                  <p:stCondLst>
                                    <p:cond delay="0"/>
                                  </p:stCondLst>
                                  <p:childTnLst>
                                    <p:set>
                                      <p:cBhvr rctx="PPT">
                                        <p:cTn id="207" dur="indefinite"/>
                                        <p:tgtEl>
                                          <p:spTgt spid="4"/>
                                        </p:tgtEl>
                                        <p:attrNameLst>
                                          <p:attrName>style.opacity</p:attrName>
                                        </p:attrNameLst>
                                      </p:cBhvr>
                                      <p:to>
                                        <p:strVal val="0.5"/>
                                      </p:to>
                                    </p:set>
                                    <p:animEffect filter="image" prLst="opacity: 0.5">
                                      <p:cBhvr rctx="IE">
                                        <p:cTn id="208" dur="indefinite"/>
                                        <p:tgtEl>
                                          <p:spTgt spid="4"/>
                                        </p:tgtEl>
                                      </p:cBhvr>
                                    </p:animEffect>
                                  </p:childTnLst>
                                </p:cTn>
                              </p:par>
                              <p:par>
                                <p:cTn id="209" presetID="9" presetClass="emph" presetSubtype="0" grpId="1" nodeType="withEffect">
                                  <p:stCondLst>
                                    <p:cond delay="0"/>
                                  </p:stCondLst>
                                  <p:childTnLst>
                                    <p:set>
                                      <p:cBhvr rctx="PPT">
                                        <p:cTn id="210" dur="indefinite"/>
                                        <p:tgtEl>
                                          <p:spTgt spid="598065"/>
                                        </p:tgtEl>
                                        <p:attrNameLst>
                                          <p:attrName>style.opacity</p:attrName>
                                        </p:attrNameLst>
                                      </p:cBhvr>
                                      <p:to>
                                        <p:strVal val="0.5"/>
                                      </p:to>
                                    </p:set>
                                    <p:animEffect filter="image" prLst="opacity: 0.5">
                                      <p:cBhvr rctx="IE">
                                        <p:cTn id="211" dur="indefinite"/>
                                        <p:tgtEl>
                                          <p:spTgt spid="598065"/>
                                        </p:tgtEl>
                                      </p:cBhvr>
                                    </p:animEffect>
                                  </p:childTnLst>
                                </p:cTn>
                              </p:par>
                              <p:par>
                                <p:cTn id="212" presetID="9" presetClass="emph" presetSubtype="0" grpId="1" nodeType="withEffect">
                                  <p:stCondLst>
                                    <p:cond delay="0"/>
                                  </p:stCondLst>
                                  <p:childTnLst>
                                    <p:set>
                                      <p:cBhvr rctx="PPT">
                                        <p:cTn id="213" dur="indefinite"/>
                                        <p:tgtEl>
                                          <p:spTgt spid="598066"/>
                                        </p:tgtEl>
                                        <p:attrNameLst>
                                          <p:attrName>style.opacity</p:attrName>
                                        </p:attrNameLst>
                                      </p:cBhvr>
                                      <p:to>
                                        <p:strVal val="0.5"/>
                                      </p:to>
                                    </p:set>
                                    <p:animEffect filter="image" prLst="opacity: 0.5">
                                      <p:cBhvr rctx="IE">
                                        <p:cTn id="214" dur="indefinite"/>
                                        <p:tgtEl>
                                          <p:spTgt spid="598066"/>
                                        </p:tgtEl>
                                      </p:cBhvr>
                                    </p:animEffect>
                                  </p:childTnLst>
                                </p:cTn>
                              </p:par>
                              <p:par>
                                <p:cTn id="215" presetID="9" presetClass="emph" presetSubtype="0" grpId="1" nodeType="withEffect">
                                  <p:stCondLst>
                                    <p:cond delay="0"/>
                                  </p:stCondLst>
                                  <p:childTnLst>
                                    <p:set>
                                      <p:cBhvr rctx="PPT">
                                        <p:cTn id="216" dur="indefinite"/>
                                        <p:tgtEl>
                                          <p:spTgt spid="598067"/>
                                        </p:tgtEl>
                                        <p:attrNameLst>
                                          <p:attrName>style.opacity</p:attrName>
                                        </p:attrNameLst>
                                      </p:cBhvr>
                                      <p:to>
                                        <p:strVal val="0.5"/>
                                      </p:to>
                                    </p:set>
                                    <p:animEffect filter="image" prLst="opacity: 0.5">
                                      <p:cBhvr rctx="IE">
                                        <p:cTn id="217" dur="indefinite"/>
                                        <p:tgtEl>
                                          <p:spTgt spid="598067"/>
                                        </p:tgtEl>
                                      </p:cBhvr>
                                    </p:animEffect>
                                  </p:childTnLst>
                                </p:cTn>
                              </p:par>
                              <p:par>
                                <p:cTn id="218" presetID="9" presetClass="emph" presetSubtype="0" nodeType="withEffect">
                                  <p:stCondLst>
                                    <p:cond delay="0"/>
                                  </p:stCondLst>
                                  <p:childTnLst>
                                    <p:set>
                                      <p:cBhvr rctx="PPT">
                                        <p:cTn id="219" dur="indefinite"/>
                                        <p:tgtEl>
                                          <p:spTgt spid="5"/>
                                        </p:tgtEl>
                                        <p:attrNameLst>
                                          <p:attrName>style.opacity</p:attrName>
                                        </p:attrNameLst>
                                      </p:cBhvr>
                                      <p:to>
                                        <p:strVal val="0.5"/>
                                      </p:to>
                                    </p:set>
                                    <p:animEffect filter="image" prLst="opacity: 0.5">
                                      <p:cBhvr rctx="IE">
                                        <p:cTn id="220" dur="indefinite"/>
                                        <p:tgtEl>
                                          <p:spTgt spid="5"/>
                                        </p:tgtEl>
                                      </p:cBhvr>
                                    </p:animEffect>
                                  </p:childTnLst>
                                </p:cTn>
                              </p:par>
                              <p:par>
                                <p:cTn id="221" presetID="9" presetClass="emph" presetSubtype="0" grpId="1" nodeType="withEffect">
                                  <p:stCondLst>
                                    <p:cond delay="0"/>
                                  </p:stCondLst>
                                  <p:childTnLst>
                                    <p:set>
                                      <p:cBhvr rctx="PPT">
                                        <p:cTn id="222" dur="indefinite"/>
                                        <p:tgtEl>
                                          <p:spTgt spid="598071"/>
                                        </p:tgtEl>
                                        <p:attrNameLst>
                                          <p:attrName>style.opacity</p:attrName>
                                        </p:attrNameLst>
                                      </p:cBhvr>
                                      <p:to>
                                        <p:strVal val="0.5"/>
                                      </p:to>
                                    </p:set>
                                    <p:animEffect filter="image" prLst="opacity: 0.5">
                                      <p:cBhvr rctx="IE">
                                        <p:cTn id="223" dur="indefinite"/>
                                        <p:tgtEl>
                                          <p:spTgt spid="598071"/>
                                        </p:tgtEl>
                                      </p:cBhvr>
                                    </p:animEffect>
                                  </p:childTnLst>
                                </p:cTn>
                              </p:par>
                              <p:par>
                                <p:cTn id="224" presetID="9" presetClass="emph" presetSubtype="0" grpId="1" nodeType="withEffect">
                                  <p:stCondLst>
                                    <p:cond delay="0"/>
                                  </p:stCondLst>
                                  <p:childTnLst>
                                    <p:set>
                                      <p:cBhvr rctx="PPT">
                                        <p:cTn id="225" dur="indefinite"/>
                                        <p:tgtEl>
                                          <p:spTgt spid="598072"/>
                                        </p:tgtEl>
                                        <p:attrNameLst>
                                          <p:attrName>style.opacity</p:attrName>
                                        </p:attrNameLst>
                                      </p:cBhvr>
                                      <p:to>
                                        <p:strVal val="0.5"/>
                                      </p:to>
                                    </p:set>
                                    <p:animEffect filter="image" prLst="opacity: 0.5">
                                      <p:cBhvr rctx="IE">
                                        <p:cTn id="226" dur="indefinite"/>
                                        <p:tgtEl>
                                          <p:spTgt spid="598072"/>
                                        </p:tgtEl>
                                      </p:cBhvr>
                                    </p:animEffect>
                                  </p:childTnLst>
                                </p:cTn>
                              </p:par>
                              <p:par>
                                <p:cTn id="227" presetID="9" presetClass="emph" presetSubtype="0" grpId="1" nodeType="withEffect">
                                  <p:stCondLst>
                                    <p:cond delay="0"/>
                                  </p:stCondLst>
                                  <p:childTnLst>
                                    <p:set>
                                      <p:cBhvr rctx="PPT">
                                        <p:cTn id="228" dur="indefinite"/>
                                        <p:tgtEl>
                                          <p:spTgt spid="598073"/>
                                        </p:tgtEl>
                                        <p:attrNameLst>
                                          <p:attrName>style.opacity</p:attrName>
                                        </p:attrNameLst>
                                      </p:cBhvr>
                                      <p:to>
                                        <p:strVal val="0.5"/>
                                      </p:to>
                                    </p:set>
                                    <p:animEffect filter="image" prLst="opacity: 0.5">
                                      <p:cBhvr rctx="IE">
                                        <p:cTn id="229" dur="indefinite"/>
                                        <p:tgtEl>
                                          <p:spTgt spid="598073"/>
                                        </p:tgtEl>
                                      </p:cBhvr>
                                    </p:animEffect>
                                  </p:childTnLst>
                                </p:cTn>
                              </p:par>
                              <p:par>
                                <p:cTn id="230" presetID="9" presetClass="emph" presetSubtype="0" grpId="1" nodeType="withEffect">
                                  <p:stCondLst>
                                    <p:cond delay="0"/>
                                  </p:stCondLst>
                                  <p:childTnLst>
                                    <p:set>
                                      <p:cBhvr rctx="PPT">
                                        <p:cTn id="231" dur="indefinite"/>
                                        <p:tgtEl>
                                          <p:spTgt spid="598074"/>
                                        </p:tgtEl>
                                        <p:attrNameLst>
                                          <p:attrName>style.opacity</p:attrName>
                                        </p:attrNameLst>
                                      </p:cBhvr>
                                      <p:to>
                                        <p:strVal val="0.5"/>
                                      </p:to>
                                    </p:set>
                                    <p:animEffect filter="image" prLst="opacity: 0.5">
                                      <p:cBhvr rctx="IE">
                                        <p:cTn id="232" dur="indefinite"/>
                                        <p:tgtEl>
                                          <p:spTgt spid="598074"/>
                                        </p:tgtEl>
                                      </p:cBhvr>
                                    </p:animEffect>
                                  </p:childTnLst>
                                </p:cTn>
                              </p:par>
                              <p:par>
                                <p:cTn id="233" presetID="9" presetClass="emph" presetSubtype="0" grpId="1" nodeType="withEffect">
                                  <p:stCondLst>
                                    <p:cond delay="0"/>
                                  </p:stCondLst>
                                  <p:childTnLst>
                                    <p:set>
                                      <p:cBhvr rctx="PPT">
                                        <p:cTn id="234" dur="indefinite"/>
                                        <p:tgtEl>
                                          <p:spTgt spid="598075"/>
                                        </p:tgtEl>
                                        <p:attrNameLst>
                                          <p:attrName>style.opacity</p:attrName>
                                        </p:attrNameLst>
                                      </p:cBhvr>
                                      <p:to>
                                        <p:strVal val="0.5"/>
                                      </p:to>
                                    </p:set>
                                    <p:animEffect filter="image" prLst="opacity: 0.5">
                                      <p:cBhvr rctx="IE">
                                        <p:cTn id="235" dur="indefinite"/>
                                        <p:tgtEl>
                                          <p:spTgt spid="598075"/>
                                        </p:tgtEl>
                                      </p:cBhvr>
                                    </p:animEffect>
                                  </p:childTnLst>
                                </p:cTn>
                              </p:par>
                              <p:par>
                                <p:cTn id="236" presetID="9" presetClass="emph" presetSubtype="0" nodeType="withEffect">
                                  <p:stCondLst>
                                    <p:cond delay="0"/>
                                  </p:stCondLst>
                                  <p:childTnLst>
                                    <p:set>
                                      <p:cBhvr rctx="PPT">
                                        <p:cTn id="237" dur="indefinite"/>
                                        <p:tgtEl>
                                          <p:spTgt spid="6"/>
                                        </p:tgtEl>
                                        <p:attrNameLst>
                                          <p:attrName>style.opacity</p:attrName>
                                        </p:attrNameLst>
                                      </p:cBhvr>
                                      <p:to>
                                        <p:strVal val="0.5"/>
                                      </p:to>
                                    </p:set>
                                    <p:animEffect filter="image" prLst="opacity: 0.5">
                                      <p:cBhvr rctx="IE">
                                        <p:cTn id="238" dur="indefinite"/>
                                        <p:tgtEl>
                                          <p:spTgt spid="6"/>
                                        </p:tgtEl>
                                      </p:cBhvr>
                                    </p:animEffect>
                                  </p:childTnLst>
                                </p:cTn>
                              </p:par>
                              <p:par>
                                <p:cTn id="239" presetID="9" presetClass="emph" presetSubtype="0" grpId="1" nodeType="withEffect">
                                  <p:stCondLst>
                                    <p:cond delay="0"/>
                                  </p:stCondLst>
                                  <p:childTnLst>
                                    <p:set>
                                      <p:cBhvr rctx="PPT">
                                        <p:cTn id="240" dur="indefinite"/>
                                        <p:tgtEl>
                                          <p:spTgt spid="598079"/>
                                        </p:tgtEl>
                                        <p:attrNameLst>
                                          <p:attrName>style.opacity</p:attrName>
                                        </p:attrNameLst>
                                      </p:cBhvr>
                                      <p:to>
                                        <p:strVal val="0.5"/>
                                      </p:to>
                                    </p:set>
                                    <p:animEffect filter="image" prLst="opacity: 0.5">
                                      <p:cBhvr rctx="IE">
                                        <p:cTn id="241" dur="indefinite"/>
                                        <p:tgtEl>
                                          <p:spTgt spid="598079"/>
                                        </p:tgtEl>
                                      </p:cBhvr>
                                    </p:animEffect>
                                  </p:childTnLst>
                                </p:cTn>
                              </p:par>
                              <p:par>
                                <p:cTn id="242" presetID="9" presetClass="emph" presetSubtype="0" grpId="1" nodeType="withEffect">
                                  <p:stCondLst>
                                    <p:cond delay="0"/>
                                  </p:stCondLst>
                                  <p:childTnLst>
                                    <p:set>
                                      <p:cBhvr rctx="PPT">
                                        <p:cTn id="243" dur="indefinite"/>
                                        <p:tgtEl>
                                          <p:spTgt spid="598080"/>
                                        </p:tgtEl>
                                        <p:attrNameLst>
                                          <p:attrName>style.opacity</p:attrName>
                                        </p:attrNameLst>
                                      </p:cBhvr>
                                      <p:to>
                                        <p:strVal val="0.5"/>
                                      </p:to>
                                    </p:set>
                                    <p:animEffect filter="image" prLst="opacity: 0.5">
                                      <p:cBhvr rctx="IE">
                                        <p:cTn id="244" dur="indefinite"/>
                                        <p:tgtEl>
                                          <p:spTgt spid="598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28" grpId="0" autoUpdateAnimBg="0"/>
      <p:bldP spid="598028" grpId="1"/>
      <p:bldP spid="598029" grpId="0" autoUpdateAnimBg="0"/>
      <p:bldP spid="598040" grpId="0" autoUpdateAnimBg="0"/>
      <p:bldP spid="598048" grpId="0" animBg="1"/>
      <p:bldP spid="598048" grpId="1" animBg="1"/>
      <p:bldP spid="598049" grpId="0"/>
      <p:bldP spid="598049" grpId="1"/>
      <p:bldP spid="598050" grpId="0"/>
      <p:bldP spid="598050" grpId="1"/>
      <p:bldP spid="598051" grpId="0" animBg="1"/>
      <p:bldP spid="598051" grpId="1" animBg="1"/>
      <p:bldP spid="598052" grpId="0" animBg="1"/>
      <p:bldP spid="598052" grpId="1" animBg="1"/>
      <p:bldP spid="598057" grpId="0"/>
      <p:bldP spid="598057" grpId="1"/>
      <p:bldP spid="598058" grpId="0"/>
      <p:bldP spid="598058" grpId="1"/>
      <p:bldP spid="598059" grpId="0"/>
      <p:bldP spid="598059" grpId="1"/>
      <p:bldP spid="598060" grpId="0"/>
      <p:bldP spid="598060" grpId="1"/>
      <p:bldP spid="598061" grpId="0"/>
      <p:bldP spid="598061" grpId="1"/>
      <p:bldP spid="598065" grpId="0"/>
      <p:bldP spid="598065" grpId="1"/>
      <p:bldP spid="598066" grpId="0" animBg="1"/>
      <p:bldP spid="598066" grpId="1" animBg="1"/>
      <p:bldP spid="598067" grpId="0" animBg="1"/>
      <p:bldP spid="598067" grpId="1" animBg="1"/>
      <p:bldP spid="598071" grpId="0" animBg="1"/>
      <p:bldP spid="598071" grpId="1" animBg="1"/>
      <p:bldP spid="598072" grpId="0" animBg="1"/>
      <p:bldP spid="598072" grpId="1" animBg="1"/>
      <p:bldP spid="598073" grpId="0" animBg="1"/>
      <p:bldP spid="598073" grpId="1" animBg="1"/>
      <p:bldP spid="598074" grpId="0"/>
      <p:bldP spid="598074" grpId="1"/>
      <p:bldP spid="598075" grpId="0"/>
      <p:bldP spid="598075" grpId="1"/>
      <p:bldP spid="598079" grpId="0" animBg="1"/>
      <p:bldP spid="598079" grpId="1" animBg="1"/>
      <p:bldP spid="598080" grpId="0" animBg="1"/>
      <p:bldP spid="598080" grpId="1" animBg="1"/>
      <p:bldP spid="598081" grpId="0"/>
      <p:bldP spid="598081" grpId="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xfrm>
            <a:off x="950913" y="371475"/>
            <a:ext cx="7180262" cy="1427163"/>
          </a:xfrm>
          <a:noFill/>
        </p:spPr>
        <p:txBody>
          <a:bodyPr/>
          <a:lstStyle/>
          <a:p>
            <a:pPr algn="ctr" eaLnBrk="1" hangingPunct="1">
              <a:lnSpc>
                <a:spcPct val="110000"/>
              </a:lnSpc>
              <a:spcBef>
                <a:spcPct val="100000"/>
              </a:spcBef>
              <a:buFontTx/>
              <a:buNone/>
            </a:pPr>
            <a:r>
              <a:rPr lang="en-US" sz="2800" smtClean="0"/>
              <a:t>How many grams of KClO</a:t>
            </a:r>
            <a:r>
              <a:rPr lang="en-US" sz="2800" baseline="-25000" smtClean="0"/>
              <a:t>3</a:t>
            </a:r>
            <a:r>
              <a:rPr lang="en-US" sz="2800" smtClean="0"/>
              <a:t> are required to produce 9.00 L of O</a:t>
            </a:r>
            <a:r>
              <a:rPr lang="en-US" sz="2800" baseline="-25000" smtClean="0"/>
              <a:t>2</a:t>
            </a:r>
            <a:r>
              <a:rPr lang="en-US" sz="2800" smtClean="0"/>
              <a:t> at STP?</a:t>
            </a:r>
          </a:p>
        </p:txBody>
      </p:sp>
      <p:sp>
        <p:nvSpPr>
          <p:cNvPr id="600067" name="Rectangle 3"/>
          <p:cNvSpPr>
            <a:spLocks noChangeArrowheads="1"/>
          </p:cNvSpPr>
          <p:nvPr/>
        </p:nvSpPr>
        <p:spPr bwMode="auto">
          <a:xfrm>
            <a:off x="944563" y="3076575"/>
            <a:ext cx="1717675" cy="1133475"/>
          </a:xfrm>
          <a:prstGeom prst="rect">
            <a:avLst/>
          </a:prstGeom>
          <a:noFill/>
          <a:ln w="9525">
            <a:noFill/>
            <a:miter lim="800000"/>
            <a:headEnd/>
            <a:tailEnd/>
          </a:ln>
        </p:spPr>
        <p:txBody>
          <a:bodyPr/>
          <a:lstStyle/>
          <a:p>
            <a:pPr marL="342900" indent="-342900" algn="ctr"/>
            <a:r>
              <a:rPr lang="en-US" sz="2900">
                <a:latin typeface="Arial Narrow" pitchFamily="34" charset="0"/>
              </a:rPr>
              <a:t>9.00 L</a:t>
            </a:r>
          </a:p>
          <a:p>
            <a:pPr marL="342900" indent="-342900" algn="ctr"/>
            <a:r>
              <a:rPr lang="en-US" sz="2900">
                <a:latin typeface="Arial Narrow" pitchFamily="34" charset="0"/>
              </a:rPr>
              <a:t>O</a:t>
            </a:r>
            <a:r>
              <a:rPr lang="en-US" sz="2900" baseline="-25000">
                <a:latin typeface="Arial Narrow" pitchFamily="34" charset="0"/>
              </a:rPr>
              <a:t>2</a:t>
            </a:r>
            <a:endParaRPr lang="en-US" sz="2900">
              <a:latin typeface="Arial Narrow" pitchFamily="34" charset="0"/>
            </a:endParaRPr>
          </a:p>
        </p:txBody>
      </p:sp>
      <p:sp>
        <p:nvSpPr>
          <p:cNvPr id="600068" name="Line 4"/>
          <p:cNvSpPr>
            <a:spLocks noChangeShapeType="1"/>
          </p:cNvSpPr>
          <p:nvPr/>
        </p:nvSpPr>
        <p:spPr bwMode="auto">
          <a:xfrm flipV="1">
            <a:off x="1150938" y="4117975"/>
            <a:ext cx="6088062" cy="3175"/>
          </a:xfrm>
          <a:prstGeom prst="line">
            <a:avLst/>
          </a:prstGeom>
          <a:noFill/>
          <a:ln w="38100">
            <a:solidFill>
              <a:schemeClr val="tx1"/>
            </a:solidFill>
            <a:round/>
            <a:headEnd/>
            <a:tailEnd/>
          </a:ln>
        </p:spPr>
        <p:txBody>
          <a:bodyPr wrap="none" anchor="ctr"/>
          <a:lstStyle/>
          <a:p>
            <a:endParaRPr lang="en-US"/>
          </a:p>
        </p:txBody>
      </p:sp>
      <p:sp>
        <p:nvSpPr>
          <p:cNvPr id="600069" name="Line 5"/>
          <p:cNvSpPr>
            <a:spLocks noChangeShapeType="1"/>
          </p:cNvSpPr>
          <p:nvPr/>
        </p:nvSpPr>
        <p:spPr bwMode="auto">
          <a:xfrm flipH="1">
            <a:off x="2635250" y="2846388"/>
            <a:ext cx="1588" cy="2563812"/>
          </a:xfrm>
          <a:prstGeom prst="line">
            <a:avLst/>
          </a:prstGeom>
          <a:noFill/>
          <a:ln w="38100">
            <a:solidFill>
              <a:schemeClr val="tx1"/>
            </a:solidFill>
            <a:round/>
            <a:headEnd/>
            <a:tailEnd/>
          </a:ln>
        </p:spPr>
        <p:txBody>
          <a:bodyPr wrap="none" anchor="ctr"/>
          <a:lstStyle/>
          <a:p>
            <a:endParaRPr lang="en-US"/>
          </a:p>
        </p:txBody>
      </p:sp>
      <p:sp>
        <p:nvSpPr>
          <p:cNvPr id="600070" name="Rectangle 6"/>
          <p:cNvSpPr>
            <a:spLocks noChangeArrowheads="1"/>
          </p:cNvSpPr>
          <p:nvPr/>
        </p:nvSpPr>
        <p:spPr bwMode="auto">
          <a:xfrm>
            <a:off x="2606675" y="3087688"/>
            <a:ext cx="1703388" cy="2684462"/>
          </a:xfrm>
          <a:prstGeom prst="rect">
            <a:avLst/>
          </a:prstGeom>
          <a:noFill/>
          <a:ln w="9525">
            <a:noFill/>
            <a:miter lim="800000"/>
            <a:headEnd/>
            <a:tailEnd/>
          </a:ln>
        </p:spPr>
        <p:txBody>
          <a:bodyPr/>
          <a:lstStyle/>
          <a:p>
            <a:pPr marL="342900" indent="-342900" algn="ctr"/>
            <a:r>
              <a:rPr lang="en-US" sz="2900">
                <a:latin typeface="Arial Narrow" pitchFamily="34" charset="0"/>
              </a:rPr>
              <a:t>1 mol</a:t>
            </a:r>
          </a:p>
          <a:p>
            <a:pPr marL="342900" indent="-342900" algn="ctr"/>
            <a:r>
              <a:rPr lang="en-US" sz="2900">
                <a:latin typeface="Arial Narrow" pitchFamily="34" charset="0"/>
              </a:rPr>
              <a:t>O</a:t>
            </a:r>
            <a:r>
              <a:rPr lang="en-US" sz="2900" baseline="-25000">
                <a:latin typeface="Arial Narrow" pitchFamily="34" charset="0"/>
              </a:rPr>
              <a:t>2</a:t>
            </a:r>
            <a:endParaRPr lang="en-US" sz="2900">
              <a:latin typeface="Arial Narrow" pitchFamily="34" charset="0"/>
            </a:endParaRPr>
          </a:p>
          <a:p>
            <a:pPr marL="342900" indent="-342900" algn="ctr">
              <a:spcBef>
                <a:spcPct val="50000"/>
              </a:spcBef>
            </a:pPr>
            <a:r>
              <a:rPr lang="en-US" sz="2900">
                <a:latin typeface="Arial Narrow" pitchFamily="34" charset="0"/>
              </a:rPr>
              <a:t>22.4 L </a:t>
            </a:r>
          </a:p>
          <a:p>
            <a:pPr marL="342900" indent="-342900" algn="ctr"/>
            <a:r>
              <a:rPr lang="en-US" sz="2900">
                <a:latin typeface="Arial Narrow" pitchFamily="34" charset="0"/>
              </a:rPr>
              <a:t>O</a:t>
            </a:r>
            <a:r>
              <a:rPr lang="en-US" sz="2900" baseline="-25000">
                <a:latin typeface="Arial Narrow" pitchFamily="34" charset="0"/>
              </a:rPr>
              <a:t>2</a:t>
            </a:r>
          </a:p>
        </p:txBody>
      </p:sp>
      <p:sp>
        <p:nvSpPr>
          <p:cNvPr id="600071" name="Rectangle 7"/>
          <p:cNvSpPr>
            <a:spLocks noChangeArrowheads="1"/>
          </p:cNvSpPr>
          <p:nvPr/>
        </p:nvSpPr>
        <p:spPr bwMode="auto">
          <a:xfrm>
            <a:off x="7315200" y="3854450"/>
            <a:ext cx="1905000" cy="1498600"/>
          </a:xfrm>
          <a:prstGeom prst="rect">
            <a:avLst/>
          </a:prstGeom>
          <a:noFill/>
          <a:ln w="9525">
            <a:noFill/>
            <a:miter lim="800000"/>
            <a:headEnd/>
            <a:tailEnd/>
          </a:ln>
        </p:spPr>
        <p:txBody>
          <a:bodyPr/>
          <a:lstStyle/>
          <a:p>
            <a:pPr marL="342900" indent="-342900"/>
            <a:r>
              <a:rPr lang="en-US" sz="2900">
                <a:latin typeface="Arial Narrow" pitchFamily="34" charset="0"/>
              </a:rPr>
              <a:t>=   </a:t>
            </a:r>
            <a:r>
              <a:rPr lang="en-US" sz="2900" b="1">
                <a:solidFill>
                  <a:srgbClr val="3366FF"/>
                </a:solidFill>
                <a:latin typeface="Arial Narrow" pitchFamily="34" charset="0"/>
              </a:rPr>
              <a:t>32.8 g</a:t>
            </a:r>
          </a:p>
          <a:p>
            <a:pPr marL="342900" indent="-342900"/>
            <a:r>
              <a:rPr lang="en-US" sz="2900" b="1">
                <a:solidFill>
                  <a:srgbClr val="3366FF"/>
                </a:solidFill>
                <a:latin typeface="Arial Narrow" pitchFamily="34" charset="0"/>
              </a:rPr>
              <a:t>      KClO</a:t>
            </a:r>
            <a:r>
              <a:rPr lang="en-US" sz="2900" b="1" baseline="-25000">
                <a:solidFill>
                  <a:srgbClr val="3366FF"/>
                </a:solidFill>
                <a:latin typeface="Arial Narrow" pitchFamily="34" charset="0"/>
              </a:rPr>
              <a:t>3</a:t>
            </a:r>
            <a:endParaRPr lang="en-US" sz="2900">
              <a:solidFill>
                <a:srgbClr val="3366FF"/>
              </a:solidFill>
              <a:latin typeface="Arial Narrow" pitchFamily="34" charset="0"/>
            </a:endParaRPr>
          </a:p>
        </p:txBody>
      </p:sp>
      <p:sp>
        <p:nvSpPr>
          <p:cNvPr id="600072" name="Line 8"/>
          <p:cNvSpPr>
            <a:spLocks noChangeShapeType="1"/>
          </p:cNvSpPr>
          <p:nvPr/>
        </p:nvSpPr>
        <p:spPr bwMode="auto">
          <a:xfrm flipH="1">
            <a:off x="4267200" y="2844800"/>
            <a:ext cx="0" cy="2563813"/>
          </a:xfrm>
          <a:prstGeom prst="line">
            <a:avLst/>
          </a:prstGeom>
          <a:noFill/>
          <a:ln w="38100">
            <a:solidFill>
              <a:schemeClr val="tx1"/>
            </a:solidFill>
            <a:round/>
            <a:headEnd/>
            <a:tailEnd/>
          </a:ln>
        </p:spPr>
        <p:txBody>
          <a:bodyPr wrap="none" anchor="ctr"/>
          <a:lstStyle/>
          <a:p>
            <a:endParaRPr lang="en-US"/>
          </a:p>
        </p:txBody>
      </p:sp>
      <p:sp>
        <p:nvSpPr>
          <p:cNvPr id="600073" name="Rectangle 9"/>
          <p:cNvSpPr>
            <a:spLocks noChangeArrowheads="1"/>
          </p:cNvSpPr>
          <p:nvPr/>
        </p:nvSpPr>
        <p:spPr bwMode="auto">
          <a:xfrm>
            <a:off x="4200525" y="3087688"/>
            <a:ext cx="1422400" cy="2684462"/>
          </a:xfrm>
          <a:prstGeom prst="rect">
            <a:avLst/>
          </a:prstGeom>
          <a:noFill/>
          <a:ln w="9525">
            <a:noFill/>
            <a:miter lim="800000"/>
            <a:headEnd/>
            <a:tailEnd/>
          </a:ln>
        </p:spPr>
        <p:txBody>
          <a:bodyPr/>
          <a:lstStyle/>
          <a:p>
            <a:pPr marL="342900" indent="-342900" algn="ctr"/>
            <a:r>
              <a:rPr lang="en-US" sz="2900">
                <a:latin typeface="Arial Narrow" pitchFamily="34" charset="0"/>
              </a:rPr>
              <a:t>2 mol</a:t>
            </a:r>
          </a:p>
          <a:p>
            <a:pPr marL="342900" indent="-342900" algn="ctr"/>
            <a:r>
              <a:rPr lang="en-US" sz="2900">
                <a:latin typeface="Arial Narrow" pitchFamily="34" charset="0"/>
              </a:rPr>
              <a:t>KClO</a:t>
            </a:r>
            <a:r>
              <a:rPr lang="en-US" sz="2900" baseline="-25000">
                <a:latin typeface="Arial Narrow" pitchFamily="34" charset="0"/>
              </a:rPr>
              <a:t>3</a:t>
            </a:r>
            <a:endParaRPr lang="en-US" sz="2900">
              <a:latin typeface="Arial Narrow" pitchFamily="34" charset="0"/>
            </a:endParaRPr>
          </a:p>
          <a:p>
            <a:pPr marL="342900" indent="-342900" algn="ctr">
              <a:spcBef>
                <a:spcPct val="50000"/>
              </a:spcBef>
            </a:pPr>
            <a:r>
              <a:rPr lang="en-US" sz="2900">
                <a:latin typeface="Arial Narrow" pitchFamily="34" charset="0"/>
              </a:rPr>
              <a:t>3 mol</a:t>
            </a:r>
          </a:p>
          <a:p>
            <a:pPr marL="342900" indent="-342900" algn="ctr"/>
            <a:r>
              <a:rPr lang="en-US" sz="2900">
                <a:latin typeface="Arial Narrow" pitchFamily="34" charset="0"/>
              </a:rPr>
              <a:t>O</a:t>
            </a:r>
            <a:r>
              <a:rPr lang="en-US" sz="2900" baseline="-25000">
                <a:latin typeface="Arial Narrow" pitchFamily="34" charset="0"/>
              </a:rPr>
              <a:t>2</a:t>
            </a:r>
            <a:endParaRPr lang="en-US" sz="2900">
              <a:latin typeface="Arial Narrow" pitchFamily="34" charset="0"/>
            </a:endParaRPr>
          </a:p>
        </p:txBody>
      </p:sp>
      <p:sp>
        <p:nvSpPr>
          <p:cNvPr id="600074" name="Line 10"/>
          <p:cNvSpPr>
            <a:spLocks noChangeShapeType="1"/>
          </p:cNvSpPr>
          <p:nvPr/>
        </p:nvSpPr>
        <p:spPr bwMode="auto">
          <a:xfrm>
            <a:off x="5588000" y="2846388"/>
            <a:ext cx="0" cy="2563812"/>
          </a:xfrm>
          <a:prstGeom prst="line">
            <a:avLst/>
          </a:prstGeom>
          <a:noFill/>
          <a:ln w="38100">
            <a:solidFill>
              <a:schemeClr val="tx1"/>
            </a:solidFill>
            <a:round/>
            <a:headEnd/>
            <a:tailEnd/>
          </a:ln>
        </p:spPr>
        <p:txBody>
          <a:bodyPr wrap="none" anchor="ctr"/>
          <a:lstStyle/>
          <a:p>
            <a:endParaRPr lang="en-US"/>
          </a:p>
        </p:txBody>
      </p:sp>
      <p:sp>
        <p:nvSpPr>
          <p:cNvPr id="600075" name="Rectangle 11"/>
          <p:cNvSpPr>
            <a:spLocks noChangeArrowheads="1"/>
          </p:cNvSpPr>
          <p:nvPr/>
        </p:nvSpPr>
        <p:spPr bwMode="auto">
          <a:xfrm>
            <a:off x="5537200" y="3087688"/>
            <a:ext cx="1790700" cy="2684462"/>
          </a:xfrm>
          <a:prstGeom prst="rect">
            <a:avLst/>
          </a:prstGeom>
          <a:noFill/>
          <a:ln w="9525">
            <a:noFill/>
            <a:miter lim="800000"/>
            <a:headEnd/>
            <a:tailEnd/>
          </a:ln>
        </p:spPr>
        <p:txBody>
          <a:bodyPr/>
          <a:lstStyle/>
          <a:p>
            <a:pPr marL="342900" indent="-342900" algn="ctr"/>
            <a:r>
              <a:rPr lang="en-US" sz="2900">
                <a:latin typeface="Arial Narrow" pitchFamily="34" charset="0"/>
              </a:rPr>
              <a:t>122.55</a:t>
            </a:r>
          </a:p>
          <a:p>
            <a:pPr marL="342900" indent="-342900" algn="ctr"/>
            <a:r>
              <a:rPr lang="en-US" sz="2900">
                <a:latin typeface="Arial Narrow" pitchFamily="34" charset="0"/>
              </a:rPr>
              <a:t>g KClO</a:t>
            </a:r>
            <a:r>
              <a:rPr lang="en-US" sz="2900" baseline="-25000">
                <a:latin typeface="Arial Narrow" pitchFamily="34" charset="0"/>
              </a:rPr>
              <a:t>3</a:t>
            </a:r>
            <a:endParaRPr lang="en-US" sz="2900">
              <a:latin typeface="Arial Narrow" pitchFamily="34" charset="0"/>
            </a:endParaRPr>
          </a:p>
          <a:p>
            <a:pPr marL="342900" indent="-342900" algn="ctr">
              <a:spcBef>
                <a:spcPct val="50000"/>
              </a:spcBef>
            </a:pPr>
            <a:r>
              <a:rPr lang="en-US" sz="2900">
                <a:latin typeface="Arial Narrow" pitchFamily="34" charset="0"/>
              </a:rPr>
              <a:t>1 mol</a:t>
            </a:r>
          </a:p>
          <a:p>
            <a:pPr marL="342900" indent="-342900" algn="ctr"/>
            <a:r>
              <a:rPr lang="en-US" sz="2900">
                <a:latin typeface="Arial Narrow" pitchFamily="34" charset="0"/>
              </a:rPr>
              <a:t>KClO</a:t>
            </a:r>
            <a:r>
              <a:rPr lang="en-US" sz="2900" baseline="-25000">
                <a:latin typeface="Arial Narrow" pitchFamily="34" charset="0"/>
              </a:rPr>
              <a:t>3</a:t>
            </a:r>
            <a:endParaRPr lang="en-US" sz="2900">
              <a:latin typeface="Arial Narrow" pitchFamily="34" charset="0"/>
            </a:endParaRPr>
          </a:p>
        </p:txBody>
      </p:sp>
      <p:sp>
        <p:nvSpPr>
          <p:cNvPr id="600076" name="Rectangle 12"/>
          <p:cNvSpPr>
            <a:spLocks noChangeArrowheads="1"/>
          </p:cNvSpPr>
          <p:nvPr/>
        </p:nvSpPr>
        <p:spPr bwMode="auto">
          <a:xfrm>
            <a:off x="1962150" y="2022475"/>
            <a:ext cx="1831975" cy="717550"/>
          </a:xfrm>
          <a:prstGeom prst="rect">
            <a:avLst/>
          </a:prstGeom>
          <a:noFill/>
          <a:ln w="9525">
            <a:noFill/>
            <a:miter lim="800000"/>
            <a:headEnd/>
            <a:tailEnd/>
          </a:ln>
        </p:spPr>
        <p:txBody>
          <a:bodyPr/>
          <a:lstStyle/>
          <a:p>
            <a:pPr marL="342900" indent="-342900" algn="ctr"/>
            <a:r>
              <a:rPr lang="en-US" sz="3100">
                <a:solidFill>
                  <a:srgbClr val="3366FF"/>
                </a:solidFill>
                <a:latin typeface="Arial Narrow" pitchFamily="34" charset="0"/>
              </a:rPr>
              <a:t>? g</a:t>
            </a:r>
          </a:p>
        </p:txBody>
      </p:sp>
      <p:sp>
        <p:nvSpPr>
          <p:cNvPr id="600077" name="Rectangle 13"/>
          <p:cNvSpPr>
            <a:spLocks noChangeArrowheads="1"/>
          </p:cNvSpPr>
          <p:nvPr/>
        </p:nvSpPr>
        <p:spPr bwMode="auto">
          <a:xfrm>
            <a:off x="5483225" y="2022475"/>
            <a:ext cx="2317750" cy="717550"/>
          </a:xfrm>
          <a:prstGeom prst="rect">
            <a:avLst/>
          </a:prstGeom>
          <a:noFill/>
          <a:ln w="9525">
            <a:noFill/>
            <a:miter lim="800000"/>
            <a:headEnd/>
            <a:tailEnd/>
          </a:ln>
        </p:spPr>
        <p:txBody>
          <a:bodyPr/>
          <a:lstStyle/>
          <a:p>
            <a:pPr marL="342900" indent="-342900" algn="ctr"/>
            <a:r>
              <a:rPr lang="en-US" sz="3100">
                <a:solidFill>
                  <a:srgbClr val="3366FF"/>
                </a:solidFill>
                <a:latin typeface="Arial Narrow" pitchFamily="34" charset="0"/>
              </a:rPr>
              <a:t>9.00 L</a:t>
            </a:r>
          </a:p>
        </p:txBody>
      </p:sp>
      <p:grpSp>
        <p:nvGrpSpPr>
          <p:cNvPr id="2" name="Group 14"/>
          <p:cNvGrpSpPr>
            <a:grpSpLocks/>
          </p:cNvGrpSpPr>
          <p:nvPr/>
        </p:nvGrpSpPr>
        <p:grpSpPr bwMode="auto">
          <a:xfrm>
            <a:off x="3130550" y="2927350"/>
            <a:ext cx="2297113" cy="2362200"/>
            <a:chOff x="1972" y="2648"/>
            <a:chExt cx="1447" cy="1488"/>
          </a:xfrm>
        </p:grpSpPr>
        <p:sp>
          <p:nvSpPr>
            <p:cNvPr id="80959" name="Line 15"/>
            <p:cNvSpPr>
              <a:spLocks noChangeShapeType="1"/>
            </p:cNvSpPr>
            <p:nvPr/>
          </p:nvSpPr>
          <p:spPr bwMode="auto">
            <a:xfrm flipH="1">
              <a:off x="1972" y="2648"/>
              <a:ext cx="552" cy="584"/>
            </a:xfrm>
            <a:prstGeom prst="line">
              <a:avLst/>
            </a:prstGeom>
            <a:noFill/>
            <a:ln w="38100">
              <a:solidFill>
                <a:srgbClr val="FF0000"/>
              </a:solidFill>
              <a:round/>
              <a:headEnd/>
              <a:tailEnd/>
            </a:ln>
          </p:spPr>
          <p:txBody>
            <a:bodyPr wrap="none" anchor="ctr"/>
            <a:lstStyle/>
            <a:p>
              <a:endParaRPr lang="en-US"/>
            </a:p>
          </p:txBody>
        </p:sp>
        <p:sp>
          <p:nvSpPr>
            <p:cNvPr id="80960" name="Line 16"/>
            <p:cNvSpPr>
              <a:spLocks noChangeShapeType="1"/>
            </p:cNvSpPr>
            <p:nvPr/>
          </p:nvSpPr>
          <p:spPr bwMode="auto">
            <a:xfrm flipH="1">
              <a:off x="2867" y="3552"/>
              <a:ext cx="552" cy="584"/>
            </a:xfrm>
            <a:prstGeom prst="line">
              <a:avLst/>
            </a:prstGeom>
            <a:noFill/>
            <a:ln w="38100">
              <a:solidFill>
                <a:srgbClr val="FF0000"/>
              </a:solidFill>
              <a:round/>
              <a:headEnd/>
              <a:tailEnd/>
            </a:ln>
          </p:spPr>
          <p:txBody>
            <a:bodyPr wrap="none" anchor="ctr"/>
            <a:lstStyle/>
            <a:p>
              <a:endParaRPr lang="en-US"/>
            </a:p>
          </p:txBody>
        </p:sp>
      </p:grpSp>
      <p:grpSp>
        <p:nvGrpSpPr>
          <p:cNvPr id="3" name="Group 17"/>
          <p:cNvGrpSpPr>
            <a:grpSpLocks/>
          </p:cNvGrpSpPr>
          <p:nvPr/>
        </p:nvGrpSpPr>
        <p:grpSpPr bwMode="auto">
          <a:xfrm>
            <a:off x="4467225" y="2970213"/>
            <a:ext cx="2366963" cy="2343150"/>
            <a:chOff x="2814" y="2675"/>
            <a:chExt cx="1491" cy="1476"/>
          </a:xfrm>
        </p:grpSpPr>
        <p:sp>
          <p:nvSpPr>
            <p:cNvPr id="80957" name="Line 18"/>
            <p:cNvSpPr>
              <a:spLocks noChangeShapeType="1"/>
            </p:cNvSpPr>
            <p:nvPr/>
          </p:nvSpPr>
          <p:spPr bwMode="auto">
            <a:xfrm flipH="1">
              <a:off x="2814" y="2675"/>
              <a:ext cx="552" cy="584"/>
            </a:xfrm>
            <a:prstGeom prst="line">
              <a:avLst/>
            </a:prstGeom>
            <a:noFill/>
            <a:ln w="38100">
              <a:solidFill>
                <a:srgbClr val="FF0000"/>
              </a:solidFill>
              <a:round/>
              <a:headEnd/>
              <a:tailEnd/>
            </a:ln>
          </p:spPr>
          <p:txBody>
            <a:bodyPr wrap="none" anchor="ctr"/>
            <a:lstStyle/>
            <a:p>
              <a:endParaRPr lang="en-US"/>
            </a:p>
          </p:txBody>
        </p:sp>
        <p:sp>
          <p:nvSpPr>
            <p:cNvPr id="80958" name="Line 19"/>
            <p:cNvSpPr>
              <a:spLocks noChangeShapeType="1"/>
            </p:cNvSpPr>
            <p:nvPr/>
          </p:nvSpPr>
          <p:spPr bwMode="auto">
            <a:xfrm flipH="1">
              <a:off x="3753" y="3567"/>
              <a:ext cx="552" cy="584"/>
            </a:xfrm>
            <a:prstGeom prst="line">
              <a:avLst/>
            </a:prstGeom>
            <a:noFill/>
            <a:ln w="38100">
              <a:solidFill>
                <a:srgbClr val="FF0000"/>
              </a:solidFill>
              <a:round/>
              <a:headEnd/>
              <a:tailEnd/>
            </a:ln>
          </p:spPr>
          <p:txBody>
            <a:bodyPr wrap="none" anchor="ctr"/>
            <a:lstStyle/>
            <a:p>
              <a:endParaRPr lang="en-US"/>
            </a:p>
          </p:txBody>
        </p:sp>
      </p:grpSp>
      <p:grpSp>
        <p:nvGrpSpPr>
          <p:cNvPr id="4" name="Group 20"/>
          <p:cNvGrpSpPr>
            <a:grpSpLocks/>
          </p:cNvGrpSpPr>
          <p:nvPr/>
        </p:nvGrpSpPr>
        <p:grpSpPr bwMode="auto">
          <a:xfrm>
            <a:off x="1506538" y="2927350"/>
            <a:ext cx="2536825" cy="2355850"/>
            <a:chOff x="949" y="2648"/>
            <a:chExt cx="1598" cy="1484"/>
          </a:xfrm>
        </p:grpSpPr>
        <p:sp>
          <p:nvSpPr>
            <p:cNvPr id="80955" name="Line 21"/>
            <p:cNvSpPr>
              <a:spLocks noChangeShapeType="1"/>
            </p:cNvSpPr>
            <p:nvPr/>
          </p:nvSpPr>
          <p:spPr bwMode="auto">
            <a:xfrm flipH="1">
              <a:off x="949" y="2648"/>
              <a:ext cx="552" cy="584"/>
            </a:xfrm>
            <a:prstGeom prst="line">
              <a:avLst/>
            </a:prstGeom>
            <a:noFill/>
            <a:ln w="38100">
              <a:solidFill>
                <a:srgbClr val="FF0000"/>
              </a:solidFill>
              <a:round/>
              <a:headEnd/>
              <a:tailEnd/>
            </a:ln>
          </p:spPr>
          <p:txBody>
            <a:bodyPr wrap="none" anchor="ctr"/>
            <a:lstStyle/>
            <a:p>
              <a:endParaRPr lang="en-US"/>
            </a:p>
          </p:txBody>
        </p:sp>
        <p:sp>
          <p:nvSpPr>
            <p:cNvPr id="80956" name="Line 22"/>
            <p:cNvSpPr>
              <a:spLocks noChangeShapeType="1"/>
            </p:cNvSpPr>
            <p:nvPr/>
          </p:nvSpPr>
          <p:spPr bwMode="auto">
            <a:xfrm flipH="1">
              <a:off x="1995" y="3548"/>
              <a:ext cx="552" cy="584"/>
            </a:xfrm>
            <a:prstGeom prst="line">
              <a:avLst/>
            </a:prstGeom>
            <a:noFill/>
            <a:ln w="38100">
              <a:solidFill>
                <a:srgbClr val="FF0000"/>
              </a:solidFill>
              <a:round/>
              <a:headEnd/>
              <a:tailEnd/>
            </a:ln>
          </p:spPr>
          <p:txBody>
            <a:bodyPr wrap="none" anchor="ctr"/>
            <a:lstStyle/>
            <a:p>
              <a:endParaRPr lang="en-US"/>
            </a:p>
          </p:txBody>
        </p:sp>
      </p:grpSp>
      <p:sp>
        <p:nvSpPr>
          <p:cNvPr id="600088" name="Rectangle 24"/>
          <p:cNvSpPr>
            <a:spLocks noChangeArrowheads="1"/>
          </p:cNvSpPr>
          <p:nvPr/>
        </p:nvSpPr>
        <p:spPr bwMode="auto">
          <a:xfrm>
            <a:off x="825500" y="1465263"/>
            <a:ext cx="7467600" cy="823912"/>
          </a:xfrm>
          <a:prstGeom prst="rect">
            <a:avLst/>
          </a:prstGeom>
          <a:noFill/>
          <a:ln w="9525">
            <a:noFill/>
            <a:miter lim="800000"/>
            <a:headEnd/>
            <a:tailEnd/>
          </a:ln>
        </p:spPr>
        <p:txBody>
          <a:bodyPr/>
          <a:lstStyle/>
          <a:p>
            <a:pPr marL="342900" indent="-342900" algn="ctr">
              <a:lnSpc>
                <a:spcPct val="110000"/>
              </a:lnSpc>
            </a:pPr>
            <a:r>
              <a:rPr lang="en-US" sz="3200"/>
              <a:t>2KClO</a:t>
            </a:r>
            <a:r>
              <a:rPr lang="en-US" sz="3200" baseline="-25000"/>
              <a:t>3  </a:t>
            </a:r>
            <a:r>
              <a:rPr lang="en-US" sz="3200"/>
              <a:t> </a:t>
            </a:r>
            <a:r>
              <a:rPr lang="en-US" sz="3200">
                <a:sym typeface="Symbol" pitchFamily="18" charset="2"/>
              </a:rPr>
              <a:t>   2KCl   +   3O</a:t>
            </a:r>
            <a:r>
              <a:rPr lang="en-US" sz="3200" baseline="-25000">
                <a:sym typeface="Symbol" pitchFamily="18" charset="2"/>
              </a:rPr>
              <a:t>2</a:t>
            </a:r>
            <a:r>
              <a:rPr lang="en-US" sz="3200"/>
              <a:t> </a:t>
            </a:r>
          </a:p>
        </p:txBody>
      </p:sp>
      <p:sp>
        <p:nvSpPr>
          <p:cNvPr id="80914" name="Rectangle 25"/>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grpSp>
        <p:nvGrpSpPr>
          <p:cNvPr id="5" name="Group 27"/>
          <p:cNvGrpSpPr>
            <a:grpSpLocks/>
          </p:cNvGrpSpPr>
          <p:nvPr/>
        </p:nvGrpSpPr>
        <p:grpSpPr bwMode="auto">
          <a:xfrm>
            <a:off x="282575" y="5599113"/>
            <a:ext cx="1219200" cy="481012"/>
            <a:chOff x="186" y="1092"/>
            <a:chExt cx="768" cy="303"/>
          </a:xfrm>
        </p:grpSpPr>
        <p:sp>
          <p:nvSpPr>
            <p:cNvPr id="80950" name="Line 28"/>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0951" name="Line 29"/>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0952" name="Line 30"/>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0953" name="Line 31"/>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0954" name="Line 32"/>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600097" name="Oval 33"/>
          <p:cNvSpPr>
            <a:spLocks noChangeArrowheads="1"/>
          </p:cNvSpPr>
          <p:nvPr/>
        </p:nvSpPr>
        <p:spPr bwMode="auto">
          <a:xfrm>
            <a:off x="230188" y="5795963"/>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600098" name="Text Box 34"/>
          <p:cNvSpPr txBox="1">
            <a:spLocks noChangeArrowheads="1"/>
          </p:cNvSpPr>
          <p:nvPr/>
        </p:nvSpPr>
        <p:spPr bwMode="auto">
          <a:xfrm>
            <a:off x="338138" y="6103938"/>
            <a:ext cx="385762" cy="304800"/>
          </a:xfrm>
          <a:prstGeom prst="rect">
            <a:avLst/>
          </a:prstGeom>
          <a:noFill/>
          <a:ln w="9525">
            <a:noFill/>
            <a:miter lim="800000"/>
            <a:headEnd/>
            <a:tailEnd/>
          </a:ln>
        </p:spPr>
        <p:txBody>
          <a:bodyPr wrap="none">
            <a:spAutoFit/>
          </a:bodyPr>
          <a:lstStyle/>
          <a:p>
            <a:r>
              <a:rPr lang="en-US"/>
              <a:t>O</a:t>
            </a:r>
            <a:r>
              <a:rPr lang="en-US" baseline="-25000"/>
              <a:t>2</a:t>
            </a:r>
          </a:p>
        </p:txBody>
      </p:sp>
      <p:sp>
        <p:nvSpPr>
          <p:cNvPr id="600099" name="Text Box 35"/>
          <p:cNvSpPr txBox="1">
            <a:spLocks noChangeArrowheads="1"/>
          </p:cNvSpPr>
          <p:nvPr/>
        </p:nvSpPr>
        <p:spPr bwMode="auto">
          <a:xfrm>
            <a:off x="960438" y="6103938"/>
            <a:ext cx="673100" cy="304800"/>
          </a:xfrm>
          <a:prstGeom prst="rect">
            <a:avLst/>
          </a:prstGeom>
          <a:noFill/>
          <a:ln w="9525">
            <a:noFill/>
            <a:miter lim="800000"/>
            <a:headEnd/>
            <a:tailEnd/>
          </a:ln>
        </p:spPr>
        <p:txBody>
          <a:bodyPr wrap="none">
            <a:spAutoFit/>
          </a:bodyPr>
          <a:lstStyle/>
          <a:p>
            <a:r>
              <a:rPr lang="en-US"/>
              <a:t>KClO</a:t>
            </a:r>
            <a:r>
              <a:rPr lang="en-US" baseline="-25000"/>
              <a:t>3</a:t>
            </a:r>
          </a:p>
        </p:txBody>
      </p:sp>
      <p:sp>
        <p:nvSpPr>
          <p:cNvPr id="600100" name="Line 36"/>
          <p:cNvSpPr>
            <a:spLocks noChangeShapeType="1"/>
          </p:cNvSpPr>
          <p:nvPr/>
        </p:nvSpPr>
        <p:spPr bwMode="auto">
          <a:xfrm>
            <a:off x="615950" y="5835650"/>
            <a:ext cx="534988" cy="0"/>
          </a:xfrm>
          <a:prstGeom prst="line">
            <a:avLst/>
          </a:prstGeom>
          <a:noFill/>
          <a:ln w="31750">
            <a:solidFill>
              <a:srgbClr val="800000"/>
            </a:solidFill>
            <a:round/>
            <a:headEnd/>
            <a:tailEnd/>
          </a:ln>
        </p:spPr>
        <p:txBody>
          <a:bodyPr/>
          <a:lstStyle/>
          <a:p>
            <a:endParaRPr lang="en-US"/>
          </a:p>
        </p:txBody>
      </p:sp>
      <p:sp>
        <p:nvSpPr>
          <p:cNvPr id="600101" name="Line 37"/>
          <p:cNvSpPr>
            <a:spLocks noChangeShapeType="1"/>
          </p:cNvSpPr>
          <p:nvPr/>
        </p:nvSpPr>
        <p:spPr bwMode="auto">
          <a:xfrm flipV="1">
            <a:off x="1141413" y="5599113"/>
            <a:ext cx="260350" cy="233362"/>
          </a:xfrm>
          <a:prstGeom prst="line">
            <a:avLst/>
          </a:prstGeom>
          <a:noFill/>
          <a:ln w="31750">
            <a:solidFill>
              <a:srgbClr val="800000"/>
            </a:solidFill>
            <a:round/>
            <a:headEnd/>
            <a:tailEnd/>
          </a:ln>
        </p:spPr>
        <p:txBody>
          <a:bodyPr/>
          <a:lstStyle/>
          <a:p>
            <a:endParaRPr lang="en-US"/>
          </a:p>
        </p:txBody>
      </p:sp>
      <p:grpSp>
        <p:nvGrpSpPr>
          <p:cNvPr id="6" name="Group 38"/>
          <p:cNvGrpSpPr>
            <a:grpSpLocks/>
          </p:cNvGrpSpPr>
          <p:nvPr/>
        </p:nvGrpSpPr>
        <p:grpSpPr bwMode="auto">
          <a:xfrm>
            <a:off x="1370013" y="5543550"/>
            <a:ext cx="88900" cy="88900"/>
            <a:chOff x="925" y="1217"/>
            <a:chExt cx="56" cy="56"/>
          </a:xfrm>
        </p:grpSpPr>
        <p:sp>
          <p:nvSpPr>
            <p:cNvPr id="80947" name="Oval 39"/>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0948" name="Line 40"/>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0949" name="Line 41"/>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600106" name="Text Box 42"/>
          <p:cNvSpPr txBox="1">
            <a:spLocks noChangeArrowheads="1"/>
          </p:cNvSpPr>
          <p:nvPr/>
        </p:nvSpPr>
        <p:spPr bwMode="auto">
          <a:xfrm>
            <a:off x="1527175" y="5695950"/>
            <a:ext cx="2166938" cy="336550"/>
          </a:xfrm>
          <a:prstGeom prst="rect">
            <a:avLst/>
          </a:prstGeom>
          <a:noFill/>
          <a:ln w="9525">
            <a:noFill/>
            <a:miter lim="800000"/>
            <a:headEnd/>
            <a:tailEnd/>
          </a:ln>
        </p:spPr>
        <p:txBody>
          <a:bodyPr wrap="none">
            <a:spAutoFit/>
          </a:bodyPr>
          <a:lstStyle/>
          <a:p>
            <a:r>
              <a:rPr lang="en-US" sz="1600"/>
              <a:t>x g KClO</a:t>
            </a:r>
            <a:r>
              <a:rPr lang="en-US" sz="1600" baseline="-25000"/>
              <a:t>3</a:t>
            </a:r>
            <a:r>
              <a:rPr lang="en-US" sz="1600"/>
              <a:t> = 9.00 L O</a:t>
            </a:r>
            <a:r>
              <a:rPr lang="en-US" sz="1600" baseline="-25000"/>
              <a:t>2</a:t>
            </a:r>
          </a:p>
        </p:txBody>
      </p:sp>
      <p:sp>
        <p:nvSpPr>
          <p:cNvPr id="600107" name="Text Box 43"/>
          <p:cNvSpPr txBox="1">
            <a:spLocks noChangeArrowheads="1"/>
          </p:cNvSpPr>
          <p:nvPr/>
        </p:nvSpPr>
        <p:spPr bwMode="auto">
          <a:xfrm>
            <a:off x="3659188" y="5834063"/>
            <a:ext cx="1042987" cy="336550"/>
          </a:xfrm>
          <a:prstGeom prst="rect">
            <a:avLst/>
          </a:prstGeom>
          <a:noFill/>
          <a:ln w="9525">
            <a:noFill/>
            <a:miter lim="800000"/>
            <a:headEnd/>
            <a:tailEnd/>
          </a:ln>
        </p:spPr>
        <p:txBody>
          <a:bodyPr wrap="none">
            <a:spAutoFit/>
          </a:bodyPr>
          <a:lstStyle/>
          <a:p>
            <a:r>
              <a:rPr lang="en-US" sz="1600"/>
              <a:t>22.4 L O</a:t>
            </a:r>
            <a:r>
              <a:rPr lang="en-US" sz="1600" baseline="-25000"/>
              <a:t>2</a:t>
            </a:r>
          </a:p>
        </p:txBody>
      </p:sp>
      <p:sp>
        <p:nvSpPr>
          <p:cNvPr id="600108" name="Text Box 44"/>
          <p:cNvSpPr txBox="1">
            <a:spLocks noChangeArrowheads="1"/>
          </p:cNvSpPr>
          <p:nvPr/>
        </p:nvSpPr>
        <p:spPr bwMode="auto">
          <a:xfrm>
            <a:off x="7548563" y="5707063"/>
            <a:ext cx="1544637" cy="336550"/>
          </a:xfrm>
          <a:prstGeom prst="rect">
            <a:avLst/>
          </a:prstGeom>
          <a:noFill/>
          <a:ln w="9525">
            <a:noFill/>
            <a:miter lim="800000"/>
            <a:headEnd/>
            <a:tailEnd/>
          </a:ln>
        </p:spPr>
        <p:txBody>
          <a:bodyPr wrap="none">
            <a:spAutoFit/>
          </a:bodyPr>
          <a:lstStyle/>
          <a:p>
            <a:r>
              <a:rPr lang="en-US" sz="1600"/>
              <a:t>= 32.8 g KClO</a:t>
            </a:r>
            <a:r>
              <a:rPr lang="en-US" sz="1600" baseline="-25000"/>
              <a:t>3</a:t>
            </a:r>
          </a:p>
        </p:txBody>
      </p:sp>
      <p:sp>
        <p:nvSpPr>
          <p:cNvPr id="600109" name="Rectangle 45"/>
          <p:cNvSpPr>
            <a:spLocks noChangeArrowheads="1"/>
          </p:cNvSpPr>
          <p:nvPr/>
        </p:nvSpPr>
        <p:spPr bwMode="auto">
          <a:xfrm>
            <a:off x="3692525" y="5568950"/>
            <a:ext cx="974725" cy="336550"/>
          </a:xfrm>
          <a:prstGeom prst="rect">
            <a:avLst/>
          </a:prstGeom>
          <a:noFill/>
          <a:ln w="9525">
            <a:noFill/>
            <a:miter lim="800000"/>
            <a:headEnd/>
            <a:tailEnd/>
          </a:ln>
        </p:spPr>
        <p:txBody>
          <a:bodyPr wrap="none">
            <a:spAutoFit/>
          </a:bodyPr>
          <a:lstStyle/>
          <a:p>
            <a:r>
              <a:rPr lang="en-US" sz="1600"/>
              <a:t>1 mol O</a:t>
            </a:r>
            <a:r>
              <a:rPr lang="en-US" sz="1600" baseline="-25000"/>
              <a:t>2</a:t>
            </a:r>
          </a:p>
        </p:txBody>
      </p:sp>
      <p:sp>
        <p:nvSpPr>
          <p:cNvPr id="600110" name="Rectangle 46"/>
          <p:cNvSpPr>
            <a:spLocks noChangeArrowheads="1"/>
          </p:cNvSpPr>
          <p:nvPr/>
        </p:nvSpPr>
        <p:spPr bwMode="auto">
          <a:xfrm>
            <a:off x="4738688" y="5562600"/>
            <a:ext cx="1300162" cy="336550"/>
          </a:xfrm>
          <a:prstGeom prst="rect">
            <a:avLst/>
          </a:prstGeom>
          <a:noFill/>
          <a:ln w="9525">
            <a:noFill/>
            <a:miter lim="800000"/>
            <a:headEnd/>
            <a:tailEnd/>
          </a:ln>
        </p:spPr>
        <p:txBody>
          <a:bodyPr wrap="none">
            <a:spAutoFit/>
          </a:bodyPr>
          <a:lstStyle/>
          <a:p>
            <a:r>
              <a:rPr lang="en-US" sz="1600"/>
              <a:t>2 mol KClO</a:t>
            </a:r>
            <a:r>
              <a:rPr lang="en-US" sz="1600" baseline="-25000"/>
              <a:t>3</a:t>
            </a:r>
          </a:p>
        </p:txBody>
      </p:sp>
      <p:grpSp>
        <p:nvGrpSpPr>
          <p:cNvPr id="7" name="Group 47"/>
          <p:cNvGrpSpPr>
            <a:grpSpLocks/>
          </p:cNvGrpSpPr>
          <p:nvPr/>
        </p:nvGrpSpPr>
        <p:grpSpPr bwMode="auto">
          <a:xfrm>
            <a:off x="3694113" y="5607050"/>
            <a:ext cx="1027112" cy="542925"/>
            <a:chOff x="2353" y="2935"/>
            <a:chExt cx="1505" cy="342"/>
          </a:xfrm>
        </p:grpSpPr>
        <p:sp>
          <p:nvSpPr>
            <p:cNvPr id="80945" name="AutoShape 48"/>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0946" name="Line 49"/>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600114" name="Rectangle 50"/>
          <p:cNvSpPr>
            <a:spLocks noChangeArrowheads="1"/>
          </p:cNvSpPr>
          <p:nvPr/>
        </p:nvSpPr>
        <p:spPr bwMode="auto">
          <a:xfrm>
            <a:off x="4899025" y="5832475"/>
            <a:ext cx="974725" cy="336550"/>
          </a:xfrm>
          <a:prstGeom prst="rect">
            <a:avLst/>
          </a:prstGeom>
          <a:noFill/>
          <a:ln w="9525">
            <a:noFill/>
            <a:miter lim="800000"/>
            <a:headEnd/>
            <a:tailEnd/>
          </a:ln>
        </p:spPr>
        <p:txBody>
          <a:bodyPr wrap="none">
            <a:spAutoFit/>
          </a:bodyPr>
          <a:lstStyle/>
          <a:p>
            <a:r>
              <a:rPr lang="en-US" sz="1600"/>
              <a:t>3 mol O</a:t>
            </a:r>
            <a:r>
              <a:rPr lang="en-US" sz="1600" baseline="-25000"/>
              <a:t>2</a:t>
            </a:r>
          </a:p>
        </p:txBody>
      </p:sp>
      <p:sp>
        <p:nvSpPr>
          <p:cNvPr id="600115" name="Line 51"/>
          <p:cNvSpPr>
            <a:spLocks noChangeShapeType="1"/>
          </p:cNvSpPr>
          <p:nvPr/>
        </p:nvSpPr>
        <p:spPr bwMode="auto">
          <a:xfrm flipV="1">
            <a:off x="3159125" y="5867400"/>
            <a:ext cx="436563" cy="60325"/>
          </a:xfrm>
          <a:prstGeom prst="line">
            <a:avLst/>
          </a:prstGeom>
          <a:noFill/>
          <a:ln w="9525">
            <a:solidFill>
              <a:srgbClr val="FF0000"/>
            </a:solidFill>
            <a:round/>
            <a:headEnd/>
            <a:tailEnd/>
          </a:ln>
        </p:spPr>
        <p:txBody>
          <a:bodyPr/>
          <a:lstStyle/>
          <a:p>
            <a:endParaRPr lang="en-US"/>
          </a:p>
        </p:txBody>
      </p:sp>
      <p:sp>
        <p:nvSpPr>
          <p:cNvPr id="600116" name="Line 52"/>
          <p:cNvSpPr>
            <a:spLocks noChangeShapeType="1"/>
          </p:cNvSpPr>
          <p:nvPr/>
        </p:nvSpPr>
        <p:spPr bwMode="auto">
          <a:xfrm flipV="1">
            <a:off x="4191000" y="5969000"/>
            <a:ext cx="414338" cy="96838"/>
          </a:xfrm>
          <a:prstGeom prst="line">
            <a:avLst/>
          </a:prstGeom>
          <a:noFill/>
          <a:ln w="9525">
            <a:solidFill>
              <a:srgbClr val="FF0000"/>
            </a:solidFill>
            <a:round/>
            <a:headEnd/>
            <a:tailEnd/>
          </a:ln>
        </p:spPr>
        <p:txBody>
          <a:bodyPr/>
          <a:lstStyle/>
          <a:p>
            <a:endParaRPr lang="en-US"/>
          </a:p>
        </p:txBody>
      </p:sp>
      <p:grpSp>
        <p:nvGrpSpPr>
          <p:cNvPr id="8" name="Group 53"/>
          <p:cNvGrpSpPr>
            <a:grpSpLocks/>
          </p:cNvGrpSpPr>
          <p:nvPr/>
        </p:nvGrpSpPr>
        <p:grpSpPr bwMode="auto">
          <a:xfrm>
            <a:off x="4751388" y="5600700"/>
            <a:ext cx="1254125" cy="542925"/>
            <a:chOff x="3885" y="2931"/>
            <a:chExt cx="542" cy="342"/>
          </a:xfrm>
        </p:grpSpPr>
        <p:sp>
          <p:nvSpPr>
            <p:cNvPr id="80943" name="AutoShape 54"/>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0944" name="Line 55"/>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600120" name="Line 56"/>
          <p:cNvSpPr>
            <a:spLocks noChangeShapeType="1"/>
          </p:cNvSpPr>
          <p:nvPr/>
        </p:nvSpPr>
        <p:spPr bwMode="auto">
          <a:xfrm flipV="1">
            <a:off x="3954463" y="5705475"/>
            <a:ext cx="620712" cy="93663"/>
          </a:xfrm>
          <a:prstGeom prst="line">
            <a:avLst/>
          </a:prstGeom>
          <a:noFill/>
          <a:ln w="9525">
            <a:solidFill>
              <a:srgbClr val="FF0000"/>
            </a:solidFill>
            <a:round/>
            <a:headEnd/>
            <a:tailEnd/>
          </a:ln>
        </p:spPr>
        <p:txBody>
          <a:bodyPr/>
          <a:lstStyle/>
          <a:p>
            <a:endParaRPr lang="en-US"/>
          </a:p>
        </p:txBody>
      </p:sp>
      <p:sp>
        <p:nvSpPr>
          <p:cNvPr id="600121" name="Line 57"/>
          <p:cNvSpPr>
            <a:spLocks noChangeShapeType="1"/>
          </p:cNvSpPr>
          <p:nvPr/>
        </p:nvSpPr>
        <p:spPr bwMode="auto">
          <a:xfrm flipV="1">
            <a:off x="5146675" y="5973763"/>
            <a:ext cx="669925" cy="95250"/>
          </a:xfrm>
          <a:prstGeom prst="line">
            <a:avLst/>
          </a:prstGeom>
          <a:noFill/>
          <a:ln w="9525">
            <a:solidFill>
              <a:srgbClr val="FF0000"/>
            </a:solidFill>
            <a:round/>
            <a:headEnd/>
            <a:tailEnd/>
          </a:ln>
        </p:spPr>
        <p:txBody>
          <a:bodyPr/>
          <a:lstStyle/>
          <a:p>
            <a:endParaRPr lang="en-US"/>
          </a:p>
        </p:txBody>
      </p:sp>
      <p:sp>
        <p:nvSpPr>
          <p:cNvPr id="600122" name="Freeform 58"/>
          <p:cNvSpPr>
            <a:spLocks/>
          </p:cNvSpPr>
          <p:nvPr/>
        </p:nvSpPr>
        <p:spPr bwMode="auto">
          <a:xfrm>
            <a:off x="319088" y="5834063"/>
            <a:ext cx="298450" cy="1587"/>
          </a:xfrm>
          <a:custGeom>
            <a:avLst/>
            <a:gdLst>
              <a:gd name="T0" fmla="*/ 0 w 188"/>
              <a:gd name="T1" fmla="*/ 2518569 h 1"/>
              <a:gd name="T2" fmla="*/ 473789420 w 188"/>
              <a:gd name="T3" fmla="*/ 0 h 1"/>
              <a:gd name="T4" fmla="*/ 0 60000 65536"/>
              <a:gd name="T5" fmla="*/ 0 60000 65536"/>
              <a:gd name="T6" fmla="*/ 0 w 188"/>
              <a:gd name="T7" fmla="*/ 0 h 1"/>
              <a:gd name="T8" fmla="*/ 188 w 188"/>
              <a:gd name="T9" fmla="*/ 1 h 1"/>
            </a:gdLst>
            <a:ahLst/>
            <a:cxnLst>
              <a:cxn ang="T4">
                <a:pos x="T0" y="T1"/>
              </a:cxn>
              <a:cxn ang="T5">
                <a:pos x="T2" y="T3"/>
              </a:cxn>
            </a:cxnLst>
            <a:rect l="T6" t="T7" r="T8" b="T9"/>
            <a:pathLst>
              <a:path w="188" h="1">
                <a:moveTo>
                  <a:pt x="0" y="1"/>
                </a:moveTo>
                <a:lnTo>
                  <a:pt x="188" y="0"/>
                </a:lnTo>
              </a:path>
            </a:pathLst>
          </a:custGeom>
          <a:noFill/>
          <a:ln w="31750">
            <a:solidFill>
              <a:srgbClr val="800000"/>
            </a:solidFill>
            <a:round/>
            <a:headEnd/>
            <a:tailEnd/>
          </a:ln>
        </p:spPr>
        <p:txBody>
          <a:bodyPr/>
          <a:lstStyle/>
          <a:p>
            <a:endParaRPr lang="en-US"/>
          </a:p>
        </p:txBody>
      </p:sp>
      <p:sp>
        <p:nvSpPr>
          <p:cNvPr id="600123" name="Rectangle 59"/>
          <p:cNvSpPr>
            <a:spLocks noChangeArrowheads="1"/>
          </p:cNvSpPr>
          <p:nvPr/>
        </p:nvSpPr>
        <p:spPr bwMode="auto">
          <a:xfrm>
            <a:off x="5995988" y="5562600"/>
            <a:ext cx="1593850" cy="336550"/>
          </a:xfrm>
          <a:prstGeom prst="rect">
            <a:avLst/>
          </a:prstGeom>
          <a:noFill/>
          <a:ln w="9525">
            <a:noFill/>
            <a:miter lim="800000"/>
            <a:headEnd/>
            <a:tailEnd/>
          </a:ln>
        </p:spPr>
        <p:txBody>
          <a:bodyPr wrap="none">
            <a:spAutoFit/>
          </a:bodyPr>
          <a:lstStyle/>
          <a:p>
            <a:r>
              <a:rPr lang="en-US" sz="1600"/>
              <a:t>122.55 g KClO</a:t>
            </a:r>
            <a:r>
              <a:rPr lang="en-US" sz="1600" baseline="-25000"/>
              <a:t>3</a:t>
            </a:r>
          </a:p>
        </p:txBody>
      </p:sp>
      <p:sp>
        <p:nvSpPr>
          <p:cNvPr id="600124" name="Rectangle 60"/>
          <p:cNvSpPr>
            <a:spLocks noChangeArrowheads="1"/>
          </p:cNvSpPr>
          <p:nvPr/>
        </p:nvSpPr>
        <p:spPr bwMode="auto">
          <a:xfrm>
            <a:off x="6124575" y="5832475"/>
            <a:ext cx="1300163" cy="336550"/>
          </a:xfrm>
          <a:prstGeom prst="rect">
            <a:avLst/>
          </a:prstGeom>
          <a:noFill/>
          <a:ln w="9525">
            <a:noFill/>
            <a:miter lim="800000"/>
            <a:headEnd/>
            <a:tailEnd/>
          </a:ln>
        </p:spPr>
        <p:txBody>
          <a:bodyPr wrap="none">
            <a:spAutoFit/>
          </a:bodyPr>
          <a:lstStyle/>
          <a:p>
            <a:r>
              <a:rPr lang="en-US" sz="1600"/>
              <a:t>1 mol KClO</a:t>
            </a:r>
            <a:r>
              <a:rPr lang="en-US" sz="1600" baseline="-25000"/>
              <a:t>3</a:t>
            </a:r>
          </a:p>
        </p:txBody>
      </p:sp>
      <p:grpSp>
        <p:nvGrpSpPr>
          <p:cNvPr id="9" name="Group 61"/>
          <p:cNvGrpSpPr>
            <a:grpSpLocks/>
          </p:cNvGrpSpPr>
          <p:nvPr/>
        </p:nvGrpSpPr>
        <p:grpSpPr bwMode="auto">
          <a:xfrm>
            <a:off x="6040438" y="5600700"/>
            <a:ext cx="1541462" cy="542925"/>
            <a:chOff x="3885" y="2931"/>
            <a:chExt cx="542" cy="342"/>
          </a:xfrm>
        </p:grpSpPr>
        <p:sp>
          <p:nvSpPr>
            <p:cNvPr id="80941" name="AutoShape 62"/>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0942" name="Line 63"/>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600128" name="Line 64"/>
          <p:cNvSpPr>
            <a:spLocks noChangeShapeType="1"/>
          </p:cNvSpPr>
          <p:nvPr/>
        </p:nvSpPr>
        <p:spPr bwMode="auto">
          <a:xfrm flipV="1">
            <a:off x="4975225" y="5680075"/>
            <a:ext cx="949325" cy="115888"/>
          </a:xfrm>
          <a:prstGeom prst="line">
            <a:avLst/>
          </a:prstGeom>
          <a:noFill/>
          <a:ln w="9525">
            <a:solidFill>
              <a:srgbClr val="FF0000"/>
            </a:solidFill>
            <a:round/>
            <a:headEnd/>
            <a:tailEnd/>
          </a:ln>
        </p:spPr>
        <p:txBody>
          <a:bodyPr/>
          <a:lstStyle/>
          <a:p>
            <a:endParaRPr lang="en-US"/>
          </a:p>
        </p:txBody>
      </p:sp>
      <p:sp>
        <p:nvSpPr>
          <p:cNvPr id="600129" name="Line 65"/>
          <p:cNvSpPr>
            <a:spLocks noChangeShapeType="1"/>
          </p:cNvSpPr>
          <p:nvPr/>
        </p:nvSpPr>
        <p:spPr bwMode="auto">
          <a:xfrm flipV="1">
            <a:off x="6389688" y="5946775"/>
            <a:ext cx="927100" cy="120650"/>
          </a:xfrm>
          <a:prstGeom prst="line">
            <a:avLst/>
          </a:prstGeom>
          <a:noFill/>
          <a:ln w="9525">
            <a:solidFill>
              <a:srgbClr val="FF0000"/>
            </a:solidFill>
            <a:round/>
            <a:headEnd/>
            <a:tailEnd/>
          </a:ln>
        </p:spPr>
        <p:txBody>
          <a:bodyPr/>
          <a:lstStyle/>
          <a:p>
            <a:endParaRPr lang="en-US"/>
          </a:p>
        </p:txBody>
      </p:sp>
      <p:sp>
        <p:nvSpPr>
          <p:cNvPr id="600130" name="Text Box 66"/>
          <p:cNvSpPr txBox="1">
            <a:spLocks noChangeArrowheads="1"/>
          </p:cNvSpPr>
          <p:nvPr/>
        </p:nvSpPr>
        <p:spPr bwMode="auto">
          <a:xfrm>
            <a:off x="7789863" y="5545138"/>
            <a:ext cx="1009650" cy="519112"/>
          </a:xfrm>
          <a:prstGeom prst="rect">
            <a:avLst/>
          </a:prstGeom>
          <a:noFill/>
          <a:ln w="9525">
            <a:noFill/>
            <a:miter lim="800000"/>
            <a:headEnd/>
            <a:tailEnd/>
          </a:ln>
        </p:spPr>
        <p:txBody>
          <a:bodyPr wrap="none">
            <a:spAutoFit/>
          </a:bodyPr>
          <a:lstStyle/>
          <a:p>
            <a:r>
              <a:rPr lang="en-US" sz="2800" b="1">
                <a:solidFill>
                  <a:srgbClr val="3366FF"/>
                </a:solidFill>
                <a:latin typeface="Arial Narrow" pitchFamily="34" charset="0"/>
              </a:rPr>
              <a:t>32.8 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0088"/>
                                        </p:tgtEl>
                                        <p:attrNameLst>
                                          <p:attrName>style.visibility</p:attrName>
                                        </p:attrNameLst>
                                      </p:cBhvr>
                                      <p:to>
                                        <p:strVal val="visible"/>
                                      </p:to>
                                    </p:set>
                                    <p:animEffect transition="in" filter="dissolve">
                                      <p:cBhvr>
                                        <p:cTn id="7" dur="500"/>
                                        <p:tgtEl>
                                          <p:spTgt spid="6000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0076"/>
                                        </p:tgtEl>
                                        <p:attrNameLst>
                                          <p:attrName>style.visibility</p:attrName>
                                        </p:attrNameLst>
                                      </p:cBhvr>
                                      <p:to>
                                        <p:strVal val="visible"/>
                                      </p:to>
                                    </p:set>
                                    <p:animEffect transition="in" filter="wipe(left)">
                                      <p:cBhvr>
                                        <p:cTn id="12" dur="500"/>
                                        <p:tgtEl>
                                          <p:spTgt spid="6000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0077"/>
                                        </p:tgtEl>
                                        <p:attrNameLst>
                                          <p:attrName>style.visibility</p:attrName>
                                        </p:attrNameLst>
                                      </p:cBhvr>
                                      <p:to>
                                        <p:strVal val="visible"/>
                                      </p:to>
                                    </p:set>
                                    <p:animEffect transition="in" filter="wipe(left)">
                                      <p:cBhvr>
                                        <p:cTn id="17" dur="500"/>
                                        <p:tgtEl>
                                          <p:spTgt spid="60007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600067"/>
                                        </p:tgtEl>
                                        <p:attrNameLst>
                                          <p:attrName>style.visibility</p:attrName>
                                        </p:attrNameLst>
                                      </p:cBhvr>
                                      <p:to>
                                        <p:strVal val="visible"/>
                                      </p:to>
                                    </p:set>
                                    <p:anim calcmode="lin" valueType="num">
                                      <p:cBhvr additive="base">
                                        <p:cTn id="22" dur="500" fill="hold"/>
                                        <p:tgtEl>
                                          <p:spTgt spid="600067"/>
                                        </p:tgtEl>
                                        <p:attrNameLst>
                                          <p:attrName>ppt_x</p:attrName>
                                        </p:attrNameLst>
                                      </p:cBhvr>
                                      <p:tavLst>
                                        <p:tav tm="0">
                                          <p:val>
                                            <p:strVal val="0-#ppt_w/2"/>
                                          </p:val>
                                        </p:tav>
                                        <p:tav tm="100000">
                                          <p:val>
                                            <p:strVal val="#ppt_x"/>
                                          </p:val>
                                        </p:tav>
                                      </p:tavLst>
                                    </p:anim>
                                    <p:anim calcmode="lin" valueType="num">
                                      <p:cBhvr additive="base">
                                        <p:cTn id="23" dur="500" fill="hold"/>
                                        <p:tgtEl>
                                          <p:spTgt spid="600067"/>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00068"/>
                                        </p:tgtEl>
                                        <p:attrNameLst>
                                          <p:attrName>style.visibility</p:attrName>
                                        </p:attrNameLst>
                                      </p:cBhvr>
                                      <p:to>
                                        <p:strVal val="visible"/>
                                      </p:to>
                                    </p:set>
                                    <p:animEffect transition="in" filter="wipe(left)">
                                      <p:cBhvr>
                                        <p:cTn id="27" dur="500"/>
                                        <p:tgtEl>
                                          <p:spTgt spid="600068"/>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600069"/>
                                        </p:tgtEl>
                                        <p:attrNameLst>
                                          <p:attrName>style.visibility</p:attrName>
                                        </p:attrNameLst>
                                      </p:cBhvr>
                                      <p:to>
                                        <p:strVal val="visible"/>
                                      </p:to>
                                    </p:set>
                                    <p:animEffect transition="in" filter="wipe(up)">
                                      <p:cBhvr>
                                        <p:cTn id="31" dur="500"/>
                                        <p:tgtEl>
                                          <p:spTgt spid="60006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00070"/>
                                        </p:tgtEl>
                                        <p:attrNameLst>
                                          <p:attrName>style.visibility</p:attrName>
                                        </p:attrNameLst>
                                      </p:cBhvr>
                                      <p:to>
                                        <p:strVal val="visible"/>
                                      </p:to>
                                    </p:set>
                                    <p:animEffect transition="in" filter="wipe(down)">
                                      <p:cBhvr>
                                        <p:cTn id="36" dur="500"/>
                                        <p:tgtEl>
                                          <p:spTgt spid="60007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600072"/>
                                        </p:tgtEl>
                                        <p:attrNameLst>
                                          <p:attrName>style.visibility</p:attrName>
                                        </p:attrNameLst>
                                      </p:cBhvr>
                                      <p:to>
                                        <p:strVal val="visible"/>
                                      </p:to>
                                    </p:set>
                                    <p:animEffect transition="in" filter="wipe(up)">
                                      <p:cBhvr>
                                        <p:cTn id="45" dur="500"/>
                                        <p:tgtEl>
                                          <p:spTgt spid="60007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600073"/>
                                        </p:tgtEl>
                                        <p:attrNameLst>
                                          <p:attrName>style.visibility</p:attrName>
                                        </p:attrNameLst>
                                      </p:cBhvr>
                                      <p:to>
                                        <p:strVal val="visible"/>
                                      </p:to>
                                    </p:set>
                                    <p:animEffect transition="in" filter="wipe(down)">
                                      <p:cBhvr>
                                        <p:cTn id="50" dur="500"/>
                                        <p:tgtEl>
                                          <p:spTgt spid="60007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left)">
                                      <p:cBhvr>
                                        <p:cTn id="55" dur="500"/>
                                        <p:tgtEl>
                                          <p:spTgt spid="2"/>
                                        </p:tgtEl>
                                      </p:cBhvr>
                                    </p:animEffect>
                                  </p:childTnLst>
                                </p:cTn>
                              </p:par>
                            </p:childTnLst>
                          </p:cTn>
                        </p:par>
                        <p:par>
                          <p:cTn id="56" fill="hold">
                            <p:stCondLst>
                              <p:cond delay="500"/>
                            </p:stCondLst>
                            <p:childTnLst>
                              <p:par>
                                <p:cTn id="57" presetID="22" presetClass="entr" presetSubtype="1" fill="hold" grpId="0" nodeType="afterEffect">
                                  <p:stCondLst>
                                    <p:cond delay="0"/>
                                  </p:stCondLst>
                                  <p:childTnLst>
                                    <p:set>
                                      <p:cBhvr>
                                        <p:cTn id="58" dur="1" fill="hold">
                                          <p:stCondLst>
                                            <p:cond delay="0"/>
                                          </p:stCondLst>
                                        </p:cTn>
                                        <p:tgtEl>
                                          <p:spTgt spid="600074"/>
                                        </p:tgtEl>
                                        <p:attrNameLst>
                                          <p:attrName>style.visibility</p:attrName>
                                        </p:attrNameLst>
                                      </p:cBhvr>
                                      <p:to>
                                        <p:strVal val="visible"/>
                                      </p:to>
                                    </p:set>
                                    <p:animEffect transition="in" filter="wipe(up)">
                                      <p:cBhvr>
                                        <p:cTn id="59" dur="500"/>
                                        <p:tgtEl>
                                          <p:spTgt spid="60007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600075"/>
                                        </p:tgtEl>
                                        <p:attrNameLst>
                                          <p:attrName>style.visibility</p:attrName>
                                        </p:attrNameLst>
                                      </p:cBhvr>
                                      <p:to>
                                        <p:strVal val="visible"/>
                                      </p:to>
                                    </p:set>
                                    <p:animEffect transition="in" filter="wipe(down)">
                                      <p:cBhvr>
                                        <p:cTn id="64" dur="500"/>
                                        <p:tgtEl>
                                          <p:spTgt spid="60007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wipe(left)">
                                      <p:cBhvr>
                                        <p:cTn id="69" dur="500"/>
                                        <p:tgtEl>
                                          <p:spTgt spid="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600071"/>
                                        </p:tgtEl>
                                        <p:attrNameLst>
                                          <p:attrName>style.visibility</p:attrName>
                                        </p:attrNameLst>
                                      </p:cBhvr>
                                      <p:to>
                                        <p:strVal val="visible"/>
                                      </p:to>
                                    </p:set>
                                    <p:animEffect transition="in" filter="wipe(left)">
                                      <p:cBhvr>
                                        <p:cTn id="74" dur="500"/>
                                        <p:tgtEl>
                                          <p:spTgt spid="600071"/>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dissolve">
                                      <p:cBhvr>
                                        <p:cTn id="79" dur="500"/>
                                        <p:tgtEl>
                                          <p:spTgt spid="5"/>
                                        </p:tgtEl>
                                      </p:cBhvr>
                                    </p:animEffect>
                                  </p:childTnLst>
                                </p:cTn>
                              </p:par>
                            </p:childTnLst>
                          </p:cTn>
                        </p:par>
                        <p:par>
                          <p:cTn id="80" fill="hold">
                            <p:stCondLst>
                              <p:cond delay="500"/>
                            </p:stCondLst>
                            <p:childTnLst>
                              <p:par>
                                <p:cTn id="81" presetID="9" presetClass="emph" presetSubtype="0" grpId="1" nodeType="afterEffect">
                                  <p:stCondLst>
                                    <p:cond delay="0"/>
                                  </p:stCondLst>
                                  <p:childTnLst>
                                    <p:set>
                                      <p:cBhvr rctx="PPT">
                                        <p:cTn id="82" dur="indefinite"/>
                                        <p:tgtEl>
                                          <p:spTgt spid="600067"/>
                                        </p:tgtEl>
                                        <p:attrNameLst>
                                          <p:attrName>style.opacity</p:attrName>
                                        </p:attrNameLst>
                                      </p:cBhvr>
                                      <p:to>
                                        <p:strVal val="0.5"/>
                                      </p:to>
                                    </p:set>
                                    <p:animEffect filter="image" prLst="opacity: 0.5">
                                      <p:cBhvr rctx="IE">
                                        <p:cTn id="83" dur="indefinite"/>
                                        <p:tgtEl>
                                          <p:spTgt spid="600067"/>
                                        </p:tgtEl>
                                      </p:cBhvr>
                                    </p:animEffect>
                                  </p:childTnLst>
                                </p:cTn>
                              </p:par>
                              <p:par>
                                <p:cTn id="84" presetID="9" presetClass="emph" presetSubtype="0" grpId="1" nodeType="withEffect">
                                  <p:stCondLst>
                                    <p:cond delay="0"/>
                                  </p:stCondLst>
                                  <p:childTnLst>
                                    <p:set>
                                      <p:cBhvr rctx="PPT">
                                        <p:cTn id="85" dur="indefinite"/>
                                        <p:tgtEl>
                                          <p:spTgt spid="600075"/>
                                        </p:tgtEl>
                                        <p:attrNameLst>
                                          <p:attrName>style.opacity</p:attrName>
                                        </p:attrNameLst>
                                      </p:cBhvr>
                                      <p:to>
                                        <p:strVal val="0.5"/>
                                      </p:to>
                                    </p:set>
                                    <p:animEffect filter="image" prLst="opacity: 0.5">
                                      <p:cBhvr rctx="IE">
                                        <p:cTn id="86" dur="indefinite"/>
                                        <p:tgtEl>
                                          <p:spTgt spid="600075"/>
                                        </p:tgtEl>
                                      </p:cBhvr>
                                    </p:animEffect>
                                  </p:childTnLst>
                                </p:cTn>
                              </p:par>
                              <p:par>
                                <p:cTn id="87" presetID="9" presetClass="emph" presetSubtype="0" grpId="1" nodeType="withEffect">
                                  <p:stCondLst>
                                    <p:cond delay="0"/>
                                  </p:stCondLst>
                                  <p:childTnLst>
                                    <p:set>
                                      <p:cBhvr rctx="PPT">
                                        <p:cTn id="88" dur="indefinite"/>
                                        <p:tgtEl>
                                          <p:spTgt spid="600073"/>
                                        </p:tgtEl>
                                        <p:attrNameLst>
                                          <p:attrName>style.opacity</p:attrName>
                                        </p:attrNameLst>
                                      </p:cBhvr>
                                      <p:to>
                                        <p:strVal val="0.5"/>
                                      </p:to>
                                    </p:set>
                                    <p:animEffect filter="image" prLst="opacity: 0.5">
                                      <p:cBhvr rctx="IE">
                                        <p:cTn id="89" dur="indefinite"/>
                                        <p:tgtEl>
                                          <p:spTgt spid="600073"/>
                                        </p:tgtEl>
                                      </p:cBhvr>
                                    </p:animEffect>
                                  </p:childTnLst>
                                </p:cTn>
                              </p:par>
                              <p:par>
                                <p:cTn id="90" presetID="9" presetClass="emph" presetSubtype="0" grpId="1" nodeType="withEffect">
                                  <p:stCondLst>
                                    <p:cond delay="0"/>
                                  </p:stCondLst>
                                  <p:childTnLst>
                                    <p:set>
                                      <p:cBhvr rctx="PPT">
                                        <p:cTn id="91" dur="indefinite"/>
                                        <p:tgtEl>
                                          <p:spTgt spid="600070"/>
                                        </p:tgtEl>
                                        <p:attrNameLst>
                                          <p:attrName>style.opacity</p:attrName>
                                        </p:attrNameLst>
                                      </p:cBhvr>
                                      <p:to>
                                        <p:strVal val="0.5"/>
                                      </p:to>
                                    </p:set>
                                    <p:animEffect filter="image" prLst="opacity: 0.5">
                                      <p:cBhvr rctx="IE">
                                        <p:cTn id="92" dur="indefinite"/>
                                        <p:tgtEl>
                                          <p:spTgt spid="600070"/>
                                        </p:tgtEl>
                                      </p:cBhvr>
                                    </p:animEffect>
                                  </p:childTnLst>
                                </p:cTn>
                              </p:par>
                              <p:par>
                                <p:cTn id="93" presetID="9" presetClass="emph" presetSubtype="0" grpId="2" nodeType="withEffect">
                                  <p:stCondLst>
                                    <p:cond delay="0"/>
                                  </p:stCondLst>
                                  <p:childTnLst>
                                    <p:set>
                                      <p:cBhvr rctx="PPT">
                                        <p:cTn id="94" dur="indefinite"/>
                                        <p:tgtEl>
                                          <p:spTgt spid="600067"/>
                                        </p:tgtEl>
                                        <p:attrNameLst>
                                          <p:attrName>style.opacity</p:attrName>
                                        </p:attrNameLst>
                                      </p:cBhvr>
                                      <p:to>
                                        <p:strVal val="0.5"/>
                                      </p:to>
                                    </p:set>
                                    <p:animEffect filter="image" prLst="opacity: 0.5">
                                      <p:cBhvr rctx="IE">
                                        <p:cTn id="95" dur="indefinite"/>
                                        <p:tgtEl>
                                          <p:spTgt spid="600067"/>
                                        </p:tgtEl>
                                      </p:cBhvr>
                                    </p:animEffect>
                                  </p:childTnLst>
                                </p:cTn>
                              </p:par>
                              <p:par>
                                <p:cTn id="96" presetID="9" presetClass="emph" presetSubtype="0" grpId="1" nodeType="withEffect">
                                  <p:stCondLst>
                                    <p:cond delay="0"/>
                                  </p:stCondLst>
                                  <p:childTnLst>
                                    <p:set>
                                      <p:cBhvr rctx="PPT">
                                        <p:cTn id="97" dur="indefinite"/>
                                        <p:tgtEl>
                                          <p:spTgt spid="600068"/>
                                        </p:tgtEl>
                                        <p:attrNameLst>
                                          <p:attrName>style.opacity</p:attrName>
                                        </p:attrNameLst>
                                      </p:cBhvr>
                                      <p:to>
                                        <p:strVal val="0.5"/>
                                      </p:to>
                                    </p:set>
                                    <p:animEffect filter="image" prLst="opacity: 0.5">
                                      <p:cBhvr rctx="IE">
                                        <p:cTn id="98" dur="indefinite"/>
                                        <p:tgtEl>
                                          <p:spTgt spid="600068"/>
                                        </p:tgtEl>
                                      </p:cBhvr>
                                    </p:animEffect>
                                  </p:childTnLst>
                                </p:cTn>
                              </p:par>
                              <p:par>
                                <p:cTn id="99" presetID="9" presetClass="emph" presetSubtype="0" grpId="1" nodeType="withEffect">
                                  <p:stCondLst>
                                    <p:cond delay="0"/>
                                  </p:stCondLst>
                                  <p:childTnLst>
                                    <p:set>
                                      <p:cBhvr rctx="PPT">
                                        <p:cTn id="100" dur="indefinite"/>
                                        <p:tgtEl>
                                          <p:spTgt spid="600069"/>
                                        </p:tgtEl>
                                        <p:attrNameLst>
                                          <p:attrName>style.opacity</p:attrName>
                                        </p:attrNameLst>
                                      </p:cBhvr>
                                      <p:to>
                                        <p:strVal val="0.5"/>
                                      </p:to>
                                    </p:set>
                                    <p:animEffect filter="image" prLst="opacity: 0.5">
                                      <p:cBhvr rctx="IE">
                                        <p:cTn id="101" dur="indefinite"/>
                                        <p:tgtEl>
                                          <p:spTgt spid="600069"/>
                                        </p:tgtEl>
                                      </p:cBhvr>
                                    </p:animEffect>
                                  </p:childTnLst>
                                </p:cTn>
                              </p:par>
                              <p:par>
                                <p:cTn id="102" presetID="9" presetClass="emph" presetSubtype="0" grpId="1" nodeType="withEffect">
                                  <p:stCondLst>
                                    <p:cond delay="0"/>
                                  </p:stCondLst>
                                  <p:childTnLst>
                                    <p:set>
                                      <p:cBhvr rctx="PPT">
                                        <p:cTn id="103" dur="indefinite"/>
                                        <p:tgtEl>
                                          <p:spTgt spid="600071"/>
                                        </p:tgtEl>
                                        <p:attrNameLst>
                                          <p:attrName>style.opacity</p:attrName>
                                        </p:attrNameLst>
                                      </p:cBhvr>
                                      <p:to>
                                        <p:strVal val="0.5"/>
                                      </p:to>
                                    </p:set>
                                    <p:animEffect filter="image" prLst="opacity: 0.5">
                                      <p:cBhvr rctx="IE">
                                        <p:cTn id="104" dur="indefinite"/>
                                        <p:tgtEl>
                                          <p:spTgt spid="600071"/>
                                        </p:tgtEl>
                                      </p:cBhvr>
                                    </p:animEffect>
                                  </p:childTnLst>
                                </p:cTn>
                              </p:par>
                              <p:par>
                                <p:cTn id="105" presetID="9" presetClass="emph" presetSubtype="0" grpId="1" nodeType="withEffect">
                                  <p:stCondLst>
                                    <p:cond delay="0"/>
                                  </p:stCondLst>
                                  <p:childTnLst>
                                    <p:set>
                                      <p:cBhvr rctx="PPT">
                                        <p:cTn id="106" dur="indefinite"/>
                                        <p:tgtEl>
                                          <p:spTgt spid="600072"/>
                                        </p:tgtEl>
                                        <p:attrNameLst>
                                          <p:attrName>style.opacity</p:attrName>
                                        </p:attrNameLst>
                                      </p:cBhvr>
                                      <p:to>
                                        <p:strVal val="0.5"/>
                                      </p:to>
                                    </p:set>
                                    <p:animEffect filter="image" prLst="opacity: 0.5">
                                      <p:cBhvr rctx="IE">
                                        <p:cTn id="107" dur="indefinite"/>
                                        <p:tgtEl>
                                          <p:spTgt spid="600072"/>
                                        </p:tgtEl>
                                      </p:cBhvr>
                                    </p:animEffect>
                                  </p:childTnLst>
                                </p:cTn>
                              </p:par>
                              <p:par>
                                <p:cTn id="108" presetID="9" presetClass="emph" presetSubtype="0" grpId="1" nodeType="withEffect">
                                  <p:stCondLst>
                                    <p:cond delay="0"/>
                                  </p:stCondLst>
                                  <p:childTnLst>
                                    <p:set>
                                      <p:cBhvr rctx="PPT">
                                        <p:cTn id="109" dur="indefinite"/>
                                        <p:tgtEl>
                                          <p:spTgt spid="600074"/>
                                        </p:tgtEl>
                                        <p:attrNameLst>
                                          <p:attrName>style.opacity</p:attrName>
                                        </p:attrNameLst>
                                      </p:cBhvr>
                                      <p:to>
                                        <p:strVal val="0.5"/>
                                      </p:to>
                                    </p:set>
                                    <p:animEffect filter="image" prLst="opacity: 0.5">
                                      <p:cBhvr rctx="IE">
                                        <p:cTn id="110" dur="indefinite"/>
                                        <p:tgtEl>
                                          <p:spTgt spid="600074"/>
                                        </p:tgtEl>
                                      </p:cBhvr>
                                    </p:animEffect>
                                  </p:childTnLst>
                                </p:cTn>
                              </p:par>
                              <p:par>
                                <p:cTn id="111" presetID="9" presetClass="emph" presetSubtype="0" nodeType="withEffect">
                                  <p:stCondLst>
                                    <p:cond delay="0"/>
                                  </p:stCondLst>
                                  <p:childTnLst>
                                    <p:set>
                                      <p:cBhvr rctx="PPT">
                                        <p:cTn id="112" dur="indefinite"/>
                                        <p:tgtEl>
                                          <p:spTgt spid="2"/>
                                        </p:tgtEl>
                                        <p:attrNameLst>
                                          <p:attrName>style.opacity</p:attrName>
                                        </p:attrNameLst>
                                      </p:cBhvr>
                                      <p:to>
                                        <p:strVal val="0.5"/>
                                      </p:to>
                                    </p:set>
                                    <p:animEffect filter="image" prLst="opacity: 0.5">
                                      <p:cBhvr rctx="IE">
                                        <p:cTn id="113" dur="indefinite"/>
                                        <p:tgtEl>
                                          <p:spTgt spid="2"/>
                                        </p:tgtEl>
                                      </p:cBhvr>
                                    </p:animEffect>
                                  </p:childTnLst>
                                </p:cTn>
                              </p:par>
                              <p:par>
                                <p:cTn id="114" presetID="9" presetClass="emph" presetSubtype="0" nodeType="withEffect">
                                  <p:stCondLst>
                                    <p:cond delay="0"/>
                                  </p:stCondLst>
                                  <p:childTnLst>
                                    <p:set>
                                      <p:cBhvr rctx="PPT">
                                        <p:cTn id="115" dur="indefinite"/>
                                        <p:tgtEl>
                                          <p:spTgt spid="3"/>
                                        </p:tgtEl>
                                        <p:attrNameLst>
                                          <p:attrName>style.opacity</p:attrName>
                                        </p:attrNameLst>
                                      </p:cBhvr>
                                      <p:to>
                                        <p:strVal val="0.5"/>
                                      </p:to>
                                    </p:set>
                                    <p:animEffect filter="image" prLst="opacity: 0.5">
                                      <p:cBhvr rctx="IE">
                                        <p:cTn id="116" dur="indefinite"/>
                                        <p:tgtEl>
                                          <p:spTgt spid="3"/>
                                        </p:tgtEl>
                                      </p:cBhvr>
                                    </p:animEffect>
                                  </p:childTnLst>
                                </p:cTn>
                              </p:par>
                              <p:par>
                                <p:cTn id="117" presetID="9" presetClass="emph" presetSubtype="0" nodeType="withEffect">
                                  <p:stCondLst>
                                    <p:cond delay="0"/>
                                  </p:stCondLst>
                                  <p:childTnLst>
                                    <p:set>
                                      <p:cBhvr rctx="PPT">
                                        <p:cTn id="118" dur="indefinite"/>
                                        <p:tgtEl>
                                          <p:spTgt spid="4"/>
                                        </p:tgtEl>
                                        <p:attrNameLst>
                                          <p:attrName>style.opacity</p:attrName>
                                        </p:attrNameLst>
                                      </p:cBhvr>
                                      <p:to>
                                        <p:strVal val="0.5"/>
                                      </p:to>
                                    </p:set>
                                    <p:animEffect filter="image" prLst="opacity: 0.5">
                                      <p:cBhvr rctx="IE">
                                        <p:cTn id="119" dur="indefinite"/>
                                        <p:tgtEl>
                                          <p:spTgt spid="4"/>
                                        </p:tgtEl>
                                      </p:cBhvr>
                                    </p:animEffect>
                                  </p:childTnLst>
                                </p:cTn>
                              </p:par>
                            </p:childTnLst>
                          </p:cTn>
                        </p:par>
                      </p:childTnLst>
                    </p:cTn>
                  </p:par>
                  <p:par>
                    <p:cTn id="120" fill="hold">
                      <p:stCondLst>
                        <p:cond delay="indefinite"/>
                      </p:stCondLst>
                      <p:childTnLst>
                        <p:par>
                          <p:cTn id="121" fill="hold">
                            <p:stCondLst>
                              <p:cond delay="0"/>
                            </p:stCondLst>
                            <p:childTnLst>
                              <p:par>
                                <p:cTn id="122" presetID="47" presetClass="entr" presetSubtype="0" fill="hold" grpId="0" nodeType="clickEffect">
                                  <p:stCondLst>
                                    <p:cond delay="0"/>
                                  </p:stCondLst>
                                  <p:childTnLst>
                                    <p:set>
                                      <p:cBhvr>
                                        <p:cTn id="123" dur="1" fill="hold">
                                          <p:stCondLst>
                                            <p:cond delay="0"/>
                                          </p:stCondLst>
                                        </p:cTn>
                                        <p:tgtEl>
                                          <p:spTgt spid="600098"/>
                                        </p:tgtEl>
                                        <p:attrNameLst>
                                          <p:attrName>style.visibility</p:attrName>
                                        </p:attrNameLst>
                                      </p:cBhvr>
                                      <p:to>
                                        <p:strVal val="visible"/>
                                      </p:to>
                                    </p:set>
                                    <p:animEffect transition="in" filter="fade">
                                      <p:cBhvr>
                                        <p:cTn id="124" dur="1000"/>
                                        <p:tgtEl>
                                          <p:spTgt spid="600098"/>
                                        </p:tgtEl>
                                      </p:cBhvr>
                                    </p:animEffect>
                                    <p:anim calcmode="lin" valueType="num">
                                      <p:cBhvr>
                                        <p:cTn id="125" dur="1000" fill="hold"/>
                                        <p:tgtEl>
                                          <p:spTgt spid="600098"/>
                                        </p:tgtEl>
                                        <p:attrNameLst>
                                          <p:attrName>ppt_x</p:attrName>
                                        </p:attrNameLst>
                                      </p:cBhvr>
                                      <p:tavLst>
                                        <p:tav tm="0">
                                          <p:val>
                                            <p:strVal val="#ppt_x"/>
                                          </p:val>
                                        </p:tav>
                                        <p:tav tm="100000">
                                          <p:val>
                                            <p:strVal val="#ppt_x"/>
                                          </p:val>
                                        </p:tav>
                                      </p:tavLst>
                                    </p:anim>
                                    <p:anim calcmode="lin" valueType="num">
                                      <p:cBhvr>
                                        <p:cTn id="126" dur="1000" fill="hold"/>
                                        <p:tgtEl>
                                          <p:spTgt spid="600098"/>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7" presetClass="entr" presetSubtype="0" fill="hold" grpId="0" nodeType="clickEffect">
                                  <p:stCondLst>
                                    <p:cond delay="0"/>
                                  </p:stCondLst>
                                  <p:childTnLst>
                                    <p:set>
                                      <p:cBhvr>
                                        <p:cTn id="130" dur="1" fill="hold">
                                          <p:stCondLst>
                                            <p:cond delay="0"/>
                                          </p:stCondLst>
                                        </p:cTn>
                                        <p:tgtEl>
                                          <p:spTgt spid="600099"/>
                                        </p:tgtEl>
                                        <p:attrNameLst>
                                          <p:attrName>style.visibility</p:attrName>
                                        </p:attrNameLst>
                                      </p:cBhvr>
                                      <p:to>
                                        <p:strVal val="visible"/>
                                      </p:to>
                                    </p:set>
                                    <p:animEffect transition="in" filter="fade">
                                      <p:cBhvr>
                                        <p:cTn id="131" dur="1000"/>
                                        <p:tgtEl>
                                          <p:spTgt spid="600099"/>
                                        </p:tgtEl>
                                      </p:cBhvr>
                                    </p:animEffect>
                                    <p:anim calcmode="lin" valueType="num">
                                      <p:cBhvr>
                                        <p:cTn id="132" dur="1000" fill="hold"/>
                                        <p:tgtEl>
                                          <p:spTgt spid="600099"/>
                                        </p:tgtEl>
                                        <p:attrNameLst>
                                          <p:attrName>ppt_x</p:attrName>
                                        </p:attrNameLst>
                                      </p:cBhvr>
                                      <p:tavLst>
                                        <p:tav tm="0">
                                          <p:val>
                                            <p:strVal val="#ppt_x"/>
                                          </p:val>
                                        </p:tav>
                                        <p:tav tm="100000">
                                          <p:val>
                                            <p:strVal val="#ppt_x"/>
                                          </p:val>
                                        </p:tav>
                                      </p:tavLst>
                                    </p:anim>
                                    <p:anim calcmode="lin" valueType="num">
                                      <p:cBhvr>
                                        <p:cTn id="133" dur="1000" fill="hold"/>
                                        <p:tgtEl>
                                          <p:spTgt spid="600099"/>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53" presetClass="entr" presetSubtype="0" fill="hold" grpId="0" nodeType="clickEffect">
                                  <p:stCondLst>
                                    <p:cond delay="0"/>
                                  </p:stCondLst>
                                  <p:childTnLst>
                                    <p:set>
                                      <p:cBhvr>
                                        <p:cTn id="137" dur="1" fill="hold">
                                          <p:stCondLst>
                                            <p:cond delay="0"/>
                                          </p:stCondLst>
                                        </p:cTn>
                                        <p:tgtEl>
                                          <p:spTgt spid="600097"/>
                                        </p:tgtEl>
                                        <p:attrNameLst>
                                          <p:attrName>style.visibility</p:attrName>
                                        </p:attrNameLst>
                                      </p:cBhvr>
                                      <p:to>
                                        <p:strVal val="visible"/>
                                      </p:to>
                                    </p:set>
                                    <p:anim calcmode="lin" valueType="num">
                                      <p:cBhvr>
                                        <p:cTn id="138" dur="500" fill="hold"/>
                                        <p:tgtEl>
                                          <p:spTgt spid="600097"/>
                                        </p:tgtEl>
                                        <p:attrNameLst>
                                          <p:attrName>ppt_w</p:attrName>
                                        </p:attrNameLst>
                                      </p:cBhvr>
                                      <p:tavLst>
                                        <p:tav tm="0">
                                          <p:val>
                                            <p:fltVal val="0"/>
                                          </p:val>
                                        </p:tav>
                                        <p:tav tm="100000">
                                          <p:val>
                                            <p:strVal val="#ppt_w"/>
                                          </p:val>
                                        </p:tav>
                                      </p:tavLst>
                                    </p:anim>
                                    <p:anim calcmode="lin" valueType="num">
                                      <p:cBhvr>
                                        <p:cTn id="139" dur="500" fill="hold"/>
                                        <p:tgtEl>
                                          <p:spTgt spid="600097"/>
                                        </p:tgtEl>
                                        <p:attrNameLst>
                                          <p:attrName>ppt_h</p:attrName>
                                        </p:attrNameLst>
                                      </p:cBhvr>
                                      <p:tavLst>
                                        <p:tav tm="0">
                                          <p:val>
                                            <p:fltVal val="0"/>
                                          </p:val>
                                        </p:tav>
                                        <p:tav tm="100000">
                                          <p:val>
                                            <p:strVal val="#ppt_h"/>
                                          </p:val>
                                        </p:tav>
                                      </p:tavLst>
                                    </p:anim>
                                    <p:animEffect transition="in" filter="fade">
                                      <p:cBhvr>
                                        <p:cTn id="140" dur="500"/>
                                        <p:tgtEl>
                                          <p:spTgt spid="600097"/>
                                        </p:tgtEl>
                                      </p:cBhvr>
                                    </p:animEffect>
                                  </p:childTnLst>
                                </p:cTn>
                              </p:par>
                            </p:childTnLst>
                          </p:cTn>
                        </p:par>
                      </p:childTnLst>
                    </p:cTn>
                  </p:par>
                  <p:par>
                    <p:cTn id="141" fill="hold">
                      <p:stCondLst>
                        <p:cond delay="indefinite"/>
                      </p:stCondLst>
                      <p:childTnLst>
                        <p:par>
                          <p:cTn id="142" fill="hold">
                            <p:stCondLst>
                              <p:cond delay="0"/>
                            </p:stCondLst>
                            <p:childTnLst>
                              <p:par>
                                <p:cTn id="143" presetID="53" presetClass="entr" presetSubtype="0" fill="hold" nodeType="clickEffect">
                                  <p:stCondLst>
                                    <p:cond delay="0"/>
                                  </p:stCondLst>
                                  <p:childTnLst>
                                    <p:set>
                                      <p:cBhvr>
                                        <p:cTn id="144" dur="1" fill="hold">
                                          <p:stCondLst>
                                            <p:cond delay="0"/>
                                          </p:stCondLst>
                                        </p:cTn>
                                        <p:tgtEl>
                                          <p:spTgt spid="6"/>
                                        </p:tgtEl>
                                        <p:attrNameLst>
                                          <p:attrName>style.visibility</p:attrName>
                                        </p:attrNameLst>
                                      </p:cBhvr>
                                      <p:to>
                                        <p:strVal val="visible"/>
                                      </p:to>
                                    </p:set>
                                    <p:anim calcmode="lin" valueType="num">
                                      <p:cBhvr>
                                        <p:cTn id="145" dur="500" fill="hold"/>
                                        <p:tgtEl>
                                          <p:spTgt spid="6"/>
                                        </p:tgtEl>
                                        <p:attrNameLst>
                                          <p:attrName>ppt_w</p:attrName>
                                        </p:attrNameLst>
                                      </p:cBhvr>
                                      <p:tavLst>
                                        <p:tav tm="0">
                                          <p:val>
                                            <p:fltVal val="0"/>
                                          </p:val>
                                        </p:tav>
                                        <p:tav tm="100000">
                                          <p:val>
                                            <p:strVal val="#ppt_w"/>
                                          </p:val>
                                        </p:tav>
                                      </p:tavLst>
                                    </p:anim>
                                    <p:anim calcmode="lin" valueType="num">
                                      <p:cBhvr>
                                        <p:cTn id="146" dur="500" fill="hold"/>
                                        <p:tgtEl>
                                          <p:spTgt spid="6"/>
                                        </p:tgtEl>
                                        <p:attrNameLst>
                                          <p:attrName>ppt_h</p:attrName>
                                        </p:attrNameLst>
                                      </p:cBhvr>
                                      <p:tavLst>
                                        <p:tav tm="0">
                                          <p:val>
                                            <p:fltVal val="0"/>
                                          </p:val>
                                        </p:tav>
                                        <p:tav tm="100000">
                                          <p:val>
                                            <p:strVal val="#ppt_h"/>
                                          </p:val>
                                        </p:tav>
                                      </p:tavLst>
                                    </p:anim>
                                    <p:animEffect transition="in" filter="fade">
                                      <p:cBhvr>
                                        <p:cTn id="147" dur="500"/>
                                        <p:tgtEl>
                                          <p:spTgt spid="6"/>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600122"/>
                                        </p:tgtEl>
                                        <p:attrNameLst>
                                          <p:attrName>style.visibility</p:attrName>
                                        </p:attrNameLst>
                                      </p:cBhvr>
                                      <p:to>
                                        <p:strVal val="visible"/>
                                      </p:to>
                                    </p:set>
                                    <p:animEffect transition="in" filter="wipe(left)">
                                      <p:cBhvr>
                                        <p:cTn id="152" dur="2000"/>
                                        <p:tgtEl>
                                          <p:spTgt spid="600122"/>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600100"/>
                                        </p:tgtEl>
                                        <p:attrNameLst>
                                          <p:attrName>style.visibility</p:attrName>
                                        </p:attrNameLst>
                                      </p:cBhvr>
                                      <p:to>
                                        <p:strVal val="visible"/>
                                      </p:to>
                                    </p:set>
                                    <p:animEffect transition="in" filter="wipe(left)">
                                      <p:cBhvr>
                                        <p:cTn id="157" dur="5000"/>
                                        <p:tgtEl>
                                          <p:spTgt spid="600100"/>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4" fill="hold" grpId="0" nodeType="clickEffect">
                                  <p:stCondLst>
                                    <p:cond delay="0"/>
                                  </p:stCondLst>
                                  <p:childTnLst>
                                    <p:set>
                                      <p:cBhvr>
                                        <p:cTn id="161" dur="1" fill="hold">
                                          <p:stCondLst>
                                            <p:cond delay="0"/>
                                          </p:stCondLst>
                                        </p:cTn>
                                        <p:tgtEl>
                                          <p:spTgt spid="600101"/>
                                        </p:tgtEl>
                                        <p:attrNameLst>
                                          <p:attrName>style.visibility</p:attrName>
                                        </p:attrNameLst>
                                      </p:cBhvr>
                                      <p:to>
                                        <p:strVal val="visible"/>
                                      </p:to>
                                    </p:set>
                                    <p:animEffect transition="in" filter="wipe(down)">
                                      <p:cBhvr>
                                        <p:cTn id="162" dur="2000"/>
                                        <p:tgtEl>
                                          <p:spTgt spid="600101"/>
                                        </p:tgtEl>
                                      </p:cBhvr>
                                    </p:animEffect>
                                  </p:childTnLst>
                                </p:cTn>
                              </p:par>
                            </p:childTnLst>
                          </p:cTn>
                        </p:par>
                      </p:childTnLst>
                    </p:cTn>
                  </p:par>
                  <p:par>
                    <p:cTn id="163" fill="hold">
                      <p:stCondLst>
                        <p:cond delay="indefinite"/>
                      </p:stCondLst>
                      <p:childTnLst>
                        <p:par>
                          <p:cTn id="164" fill="hold">
                            <p:stCondLst>
                              <p:cond delay="0"/>
                            </p:stCondLst>
                            <p:childTnLst>
                              <p:par>
                                <p:cTn id="165" presetID="40" presetClass="entr" presetSubtype="0" fill="hold" grpId="0" nodeType="clickEffect">
                                  <p:stCondLst>
                                    <p:cond delay="0"/>
                                  </p:stCondLst>
                                  <p:iterate type="lt">
                                    <p:tmPct val="10000"/>
                                  </p:iterate>
                                  <p:childTnLst>
                                    <p:set>
                                      <p:cBhvr>
                                        <p:cTn id="166" dur="1" fill="hold">
                                          <p:stCondLst>
                                            <p:cond delay="0"/>
                                          </p:stCondLst>
                                        </p:cTn>
                                        <p:tgtEl>
                                          <p:spTgt spid="600106"/>
                                        </p:tgtEl>
                                        <p:attrNameLst>
                                          <p:attrName>style.visibility</p:attrName>
                                        </p:attrNameLst>
                                      </p:cBhvr>
                                      <p:to>
                                        <p:strVal val="visible"/>
                                      </p:to>
                                    </p:set>
                                    <p:animEffect transition="in" filter="fade">
                                      <p:cBhvr>
                                        <p:cTn id="167" dur="1000"/>
                                        <p:tgtEl>
                                          <p:spTgt spid="600106"/>
                                        </p:tgtEl>
                                      </p:cBhvr>
                                    </p:animEffect>
                                    <p:anim calcmode="lin" valueType="num">
                                      <p:cBhvr>
                                        <p:cTn id="168" dur="1000" fill="hold"/>
                                        <p:tgtEl>
                                          <p:spTgt spid="600106"/>
                                        </p:tgtEl>
                                        <p:attrNameLst>
                                          <p:attrName>ppt_x</p:attrName>
                                        </p:attrNameLst>
                                      </p:cBhvr>
                                      <p:tavLst>
                                        <p:tav tm="0">
                                          <p:val>
                                            <p:strVal val="#ppt_x-.1"/>
                                          </p:val>
                                        </p:tav>
                                        <p:tav tm="100000">
                                          <p:val>
                                            <p:strVal val="#ppt_x"/>
                                          </p:val>
                                        </p:tav>
                                      </p:tavLst>
                                    </p:anim>
                                    <p:anim calcmode="lin" valueType="num">
                                      <p:cBhvr>
                                        <p:cTn id="169" dur="1000" fill="hold"/>
                                        <p:tgtEl>
                                          <p:spTgt spid="600106"/>
                                        </p:tgtEl>
                                        <p:attrNameLst>
                                          <p:attrName>ppt_y</p:attrName>
                                        </p:attrNameLst>
                                      </p:cBhvr>
                                      <p:tavLst>
                                        <p:tav tm="0">
                                          <p:val>
                                            <p:strVal val="#ppt_y"/>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nodeType="clickEffect">
                                  <p:stCondLst>
                                    <p:cond delay="0"/>
                                  </p:stCondLst>
                                  <p:childTnLst>
                                    <p:set>
                                      <p:cBhvr>
                                        <p:cTn id="173" dur="1" fill="hold">
                                          <p:stCondLst>
                                            <p:cond delay="0"/>
                                          </p:stCondLst>
                                        </p:cTn>
                                        <p:tgtEl>
                                          <p:spTgt spid="7"/>
                                        </p:tgtEl>
                                        <p:attrNameLst>
                                          <p:attrName>style.visibility</p:attrName>
                                        </p:attrNameLst>
                                      </p:cBhvr>
                                      <p:to>
                                        <p:strVal val="visible"/>
                                      </p:to>
                                    </p:set>
                                    <p:animEffect transition="in" filter="fade">
                                      <p:cBhvr>
                                        <p:cTn id="174" dur="2000"/>
                                        <p:tgtEl>
                                          <p:spTgt spid="7"/>
                                        </p:tgtEl>
                                      </p:cBhvr>
                                    </p:animEffect>
                                  </p:childTnLst>
                                </p:cTn>
                              </p:par>
                            </p:childTnLst>
                          </p:cTn>
                        </p:par>
                      </p:childTnLst>
                    </p:cTn>
                  </p:par>
                  <p:par>
                    <p:cTn id="175" fill="hold">
                      <p:stCondLst>
                        <p:cond delay="indefinite"/>
                      </p:stCondLst>
                      <p:childTnLst>
                        <p:par>
                          <p:cTn id="176" fill="hold">
                            <p:stCondLst>
                              <p:cond delay="0"/>
                            </p:stCondLst>
                            <p:childTnLst>
                              <p:par>
                                <p:cTn id="177" presetID="9" presetClass="entr" presetSubtype="0" fill="hold" grpId="0" nodeType="clickEffect">
                                  <p:stCondLst>
                                    <p:cond delay="0"/>
                                  </p:stCondLst>
                                  <p:childTnLst>
                                    <p:set>
                                      <p:cBhvr>
                                        <p:cTn id="178" dur="1" fill="hold">
                                          <p:stCondLst>
                                            <p:cond delay="0"/>
                                          </p:stCondLst>
                                        </p:cTn>
                                        <p:tgtEl>
                                          <p:spTgt spid="600107"/>
                                        </p:tgtEl>
                                        <p:attrNameLst>
                                          <p:attrName>style.visibility</p:attrName>
                                        </p:attrNameLst>
                                      </p:cBhvr>
                                      <p:to>
                                        <p:strVal val="visible"/>
                                      </p:to>
                                    </p:set>
                                    <p:animEffect transition="in" filter="dissolve">
                                      <p:cBhvr>
                                        <p:cTn id="179" dur="500"/>
                                        <p:tgtEl>
                                          <p:spTgt spid="600107"/>
                                        </p:tgtEl>
                                      </p:cBhvr>
                                    </p:animEffect>
                                  </p:childTnLst>
                                </p:cTn>
                              </p:par>
                            </p:childTnLst>
                          </p:cTn>
                        </p:par>
                      </p:childTnLst>
                    </p:cTn>
                  </p:par>
                  <p:par>
                    <p:cTn id="180" fill="hold">
                      <p:stCondLst>
                        <p:cond delay="indefinite"/>
                      </p:stCondLst>
                      <p:childTnLst>
                        <p:par>
                          <p:cTn id="181" fill="hold">
                            <p:stCondLst>
                              <p:cond delay="0"/>
                            </p:stCondLst>
                            <p:childTnLst>
                              <p:par>
                                <p:cTn id="182" presetID="9" presetClass="entr" presetSubtype="0" fill="hold" grpId="0" nodeType="clickEffect">
                                  <p:stCondLst>
                                    <p:cond delay="0"/>
                                  </p:stCondLst>
                                  <p:childTnLst>
                                    <p:set>
                                      <p:cBhvr>
                                        <p:cTn id="183" dur="1" fill="hold">
                                          <p:stCondLst>
                                            <p:cond delay="0"/>
                                          </p:stCondLst>
                                        </p:cTn>
                                        <p:tgtEl>
                                          <p:spTgt spid="600109"/>
                                        </p:tgtEl>
                                        <p:attrNameLst>
                                          <p:attrName>style.visibility</p:attrName>
                                        </p:attrNameLst>
                                      </p:cBhvr>
                                      <p:to>
                                        <p:strVal val="visible"/>
                                      </p:to>
                                    </p:set>
                                    <p:animEffect transition="in" filter="dissolve">
                                      <p:cBhvr>
                                        <p:cTn id="184" dur="500"/>
                                        <p:tgtEl>
                                          <p:spTgt spid="600109"/>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4" fill="hold" grpId="0" nodeType="clickEffect">
                                  <p:stCondLst>
                                    <p:cond delay="0"/>
                                  </p:stCondLst>
                                  <p:childTnLst>
                                    <p:set>
                                      <p:cBhvr>
                                        <p:cTn id="188" dur="1" fill="hold">
                                          <p:stCondLst>
                                            <p:cond delay="0"/>
                                          </p:stCondLst>
                                        </p:cTn>
                                        <p:tgtEl>
                                          <p:spTgt spid="600115"/>
                                        </p:tgtEl>
                                        <p:attrNameLst>
                                          <p:attrName>style.visibility</p:attrName>
                                        </p:attrNameLst>
                                      </p:cBhvr>
                                      <p:to>
                                        <p:strVal val="visible"/>
                                      </p:to>
                                    </p:set>
                                    <p:animEffect transition="in" filter="wipe(down)">
                                      <p:cBhvr>
                                        <p:cTn id="189" dur="500"/>
                                        <p:tgtEl>
                                          <p:spTgt spid="600115"/>
                                        </p:tgtEl>
                                      </p:cBhvr>
                                    </p:animEffect>
                                  </p:childTnLst>
                                </p:cTn>
                              </p:par>
                            </p:childTnLst>
                          </p:cTn>
                        </p:par>
                        <p:par>
                          <p:cTn id="190" fill="hold">
                            <p:stCondLst>
                              <p:cond delay="500"/>
                            </p:stCondLst>
                            <p:childTnLst>
                              <p:par>
                                <p:cTn id="191" presetID="22" presetClass="entr" presetSubtype="4" fill="hold" grpId="0" nodeType="afterEffect">
                                  <p:stCondLst>
                                    <p:cond delay="0"/>
                                  </p:stCondLst>
                                  <p:childTnLst>
                                    <p:set>
                                      <p:cBhvr>
                                        <p:cTn id="192" dur="1" fill="hold">
                                          <p:stCondLst>
                                            <p:cond delay="0"/>
                                          </p:stCondLst>
                                        </p:cTn>
                                        <p:tgtEl>
                                          <p:spTgt spid="600116"/>
                                        </p:tgtEl>
                                        <p:attrNameLst>
                                          <p:attrName>style.visibility</p:attrName>
                                        </p:attrNameLst>
                                      </p:cBhvr>
                                      <p:to>
                                        <p:strVal val="visible"/>
                                      </p:to>
                                    </p:set>
                                    <p:animEffect transition="in" filter="wipe(down)">
                                      <p:cBhvr>
                                        <p:cTn id="193" dur="500"/>
                                        <p:tgtEl>
                                          <p:spTgt spid="600116"/>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8"/>
                                        </p:tgtEl>
                                        <p:attrNameLst>
                                          <p:attrName>style.visibility</p:attrName>
                                        </p:attrNameLst>
                                      </p:cBhvr>
                                      <p:to>
                                        <p:strVal val="visible"/>
                                      </p:to>
                                    </p:set>
                                    <p:animEffect transition="in" filter="fade">
                                      <p:cBhvr>
                                        <p:cTn id="198" dur="2000"/>
                                        <p:tgtEl>
                                          <p:spTgt spid="8"/>
                                        </p:tgtEl>
                                      </p:cBhvr>
                                    </p:animEffect>
                                  </p:childTnLst>
                                </p:cTn>
                              </p:par>
                            </p:childTnLst>
                          </p:cTn>
                        </p:par>
                      </p:childTnLst>
                    </p:cTn>
                  </p:par>
                  <p:par>
                    <p:cTn id="199" fill="hold">
                      <p:stCondLst>
                        <p:cond delay="indefinite"/>
                      </p:stCondLst>
                      <p:childTnLst>
                        <p:par>
                          <p:cTn id="200" fill="hold">
                            <p:stCondLst>
                              <p:cond delay="0"/>
                            </p:stCondLst>
                            <p:childTnLst>
                              <p:par>
                                <p:cTn id="201" presetID="9" presetClass="entr" presetSubtype="0" fill="hold" grpId="0" nodeType="clickEffect">
                                  <p:stCondLst>
                                    <p:cond delay="0"/>
                                  </p:stCondLst>
                                  <p:childTnLst>
                                    <p:set>
                                      <p:cBhvr>
                                        <p:cTn id="202" dur="1" fill="hold">
                                          <p:stCondLst>
                                            <p:cond delay="0"/>
                                          </p:stCondLst>
                                        </p:cTn>
                                        <p:tgtEl>
                                          <p:spTgt spid="600114"/>
                                        </p:tgtEl>
                                        <p:attrNameLst>
                                          <p:attrName>style.visibility</p:attrName>
                                        </p:attrNameLst>
                                      </p:cBhvr>
                                      <p:to>
                                        <p:strVal val="visible"/>
                                      </p:to>
                                    </p:set>
                                    <p:animEffect transition="in" filter="dissolve">
                                      <p:cBhvr>
                                        <p:cTn id="203" dur="500"/>
                                        <p:tgtEl>
                                          <p:spTgt spid="600114"/>
                                        </p:tgtEl>
                                      </p:cBhvr>
                                    </p:animEffect>
                                  </p:childTnLst>
                                </p:cTn>
                              </p:par>
                            </p:childTnLst>
                          </p:cTn>
                        </p:par>
                      </p:childTnLst>
                    </p:cTn>
                  </p:par>
                  <p:par>
                    <p:cTn id="204" fill="hold">
                      <p:stCondLst>
                        <p:cond delay="indefinite"/>
                      </p:stCondLst>
                      <p:childTnLst>
                        <p:par>
                          <p:cTn id="205" fill="hold">
                            <p:stCondLst>
                              <p:cond delay="0"/>
                            </p:stCondLst>
                            <p:childTnLst>
                              <p:par>
                                <p:cTn id="206" presetID="9" presetClass="entr" presetSubtype="0" fill="hold" grpId="0" nodeType="clickEffect">
                                  <p:stCondLst>
                                    <p:cond delay="0"/>
                                  </p:stCondLst>
                                  <p:childTnLst>
                                    <p:set>
                                      <p:cBhvr>
                                        <p:cTn id="207" dur="1" fill="hold">
                                          <p:stCondLst>
                                            <p:cond delay="0"/>
                                          </p:stCondLst>
                                        </p:cTn>
                                        <p:tgtEl>
                                          <p:spTgt spid="600110"/>
                                        </p:tgtEl>
                                        <p:attrNameLst>
                                          <p:attrName>style.visibility</p:attrName>
                                        </p:attrNameLst>
                                      </p:cBhvr>
                                      <p:to>
                                        <p:strVal val="visible"/>
                                      </p:to>
                                    </p:set>
                                    <p:animEffect transition="in" filter="dissolve">
                                      <p:cBhvr>
                                        <p:cTn id="208" dur="500"/>
                                        <p:tgtEl>
                                          <p:spTgt spid="600110"/>
                                        </p:tgtEl>
                                      </p:cBhvr>
                                    </p:animEffect>
                                  </p:childTnLst>
                                </p:cTn>
                              </p:par>
                            </p:childTnLst>
                          </p:cTn>
                        </p:par>
                      </p:childTnLst>
                    </p:cTn>
                  </p:par>
                  <p:par>
                    <p:cTn id="209" fill="hold">
                      <p:stCondLst>
                        <p:cond delay="indefinite"/>
                      </p:stCondLst>
                      <p:childTnLst>
                        <p:par>
                          <p:cTn id="210" fill="hold">
                            <p:stCondLst>
                              <p:cond delay="0"/>
                            </p:stCondLst>
                            <p:childTnLst>
                              <p:par>
                                <p:cTn id="211" presetID="22" presetClass="entr" presetSubtype="4" fill="hold" grpId="0" nodeType="clickEffect">
                                  <p:stCondLst>
                                    <p:cond delay="0"/>
                                  </p:stCondLst>
                                  <p:childTnLst>
                                    <p:set>
                                      <p:cBhvr>
                                        <p:cTn id="212" dur="1" fill="hold">
                                          <p:stCondLst>
                                            <p:cond delay="0"/>
                                          </p:stCondLst>
                                        </p:cTn>
                                        <p:tgtEl>
                                          <p:spTgt spid="600120"/>
                                        </p:tgtEl>
                                        <p:attrNameLst>
                                          <p:attrName>style.visibility</p:attrName>
                                        </p:attrNameLst>
                                      </p:cBhvr>
                                      <p:to>
                                        <p:strVal val="visible"/>
                                      </p:to>
                                    </p:set>
                                    <p:animEffect transition="in" filter="wipe(down)">
                                      <p:cBhvr>
                                        <p:cTn id="213" dur="500"/>
                                        <p:tgtEl>
                                          <p:spTgt spid="600120"/>
                                        </p:tgtEl>
                                      </p:cBhvr>
                                    </p:animEffect>
                                  </p:childTnLst>
                                </p:cTn>
                              </p:par>
                            </p:childTnLst>
                          </p:cTn>
                        </p:par>
                        <p:par>
                          <p:cTn id="214" fill="hold">
                            <p:stCondLst>
                              <p:cond delay="500"/>
                            </p:stCondLst>
                            <p:childTnLst>
                              <p:par>
                                <p:cTn id="215" presetID="22" presetClass="entr" presetSubtype="4" fill="hold" grpId="0" nodeType="afterEffect">
                                  <p:stCondLst>
                                    <p:cond delay="0"/>
                                  </p:stCondLst>
                                  <p:childTnLst>
                                    <p:set>
                                      <p:cBhvr>
                                        <p:cTn id="216" dur="1" fill="hold">
                                          <p:stCondLst>
                                            <p:cond delay="0"/>
                                          </p:stCondLst>
                                        </p:cTn>
                                        <p:tgtEl>
                                          <p:spTgt spid="600121"/>
                                        </p:tgtEl>
                                        <p:attrNameLst>
                                          <p:attrName>style.visibility</p:attrName>
                                        </p:attrNameLst>
                                      </p:cBhvr>
                                      <p:to>
                                        <p:strVal val="visible"/>
                                      </p:to>
                                    </p:set>
                                    <p:animEffect transition="in" filter="wipe(down)">
                                      <p:cBhvr>
                                        <p:cTn id="217" dur="500"/>
                                        <p:tgtEl>
                                          <p:spTgt spid="600121"/>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nodeType="clickEffect">
                                  <p:stCondLst>
                                    <p:cond delay="0"/>
                                  </p:stCondLst>
                                  <p:childTnLst>
                                    <p:set>
                                      <p:cBhvr>
                                        <p:cTn id="221" dur="1" fill="hold">
                                          <p:stCondLst>
                                            <p:cond delay="0"/>
                                          </p:stCondLst>
                                        </p:cTn>
                                        <p:tgtEl>
                                          <p:spTgt spid="9"/>
                                        </p:tgtEl>
                                        <p:attrNameLst>
                                          <p:attrName>style.visibility</p:attrName>
                                        </p:attrNameLst>
                                      </p:cBhvr>
                                      <p:to>
                                        <p:strVal val="visible"/>
                                      </p:to>
                                    </p:set>
                                    <p:animEffect transition="in" filter="fade">
                                      <p:cBhvr>
                                        <p:cTn id="222" dur="2000"/>
                                        <p:tgtEl>
                                          <p:spTgt spid="9"/>
                                        </p:tgtEl>
                                      </p:cBhvr>
                                    </p:animEffect>
                                  </p:childTnLst>
                                </p:cTn>
                              </p:par>
                            </p:childTnLst>
                          </p:cTn>
                        </p:par>
                      </p:childTnLst>
                    </p:cTn>
                  </p:par>
                  <p:par>
                    <p:cTn id="223" fill="hold">
                      <p:stCondLst>
                        <p:cond delay="indefinite"/>
                      </p:stCondLst>
                      <p:childTnLst>
                        <p:par>
                          <p:cTn id="224" fill="hold">
                            <p:stCondLst>
                              <p:cond delay="0"/>
                            </p:stCondLst>
                            <p:childTnLst>
                              <p:par>
                                <p:cTn id="225" presetID="9" presetClass="entr" presetSubtype="0" fill="hold" grpId="0" nodeType="clickEffect">
                                  <p:stCondLst>
                                    <p:cond delay="0"/>
                                  </p:stCondLst>
                                  <p:childTnLst>
                                    <p:set>
                                      <p:cBhvr>
                                        <p:cTn id="226" dur="1" fill="hold">
                                          <p:stCondLst>
                                            <p:cond delay="0"/>
                                          </p:stCondLst>
                                        </p:cTn>
                                        <p:tgtEl>
                                          <p:spTgt spid="600124"/>
                                        </p:tgtEl>
                                        <p:attrNameLst>
                                          <p:attrName>style.visibility</p:attrName>
                                        </p:attrNameLst>
                                      </p:cBhvr>
                                      <p:to>
                                        <p:strVal val="visible"/>
                                      </p:to>
                                    </p:set>
                                    <p:animEffect transition="in" filter="dissolve">
                                      <p:cBhvr>
                                        <p:cTn id="227" dur="500"/>
                                        <p:tgtEl>
                                          <p:spTgt spid="600124"/>
                                        </p:tgtEl>
                                      </p:cBhvr>
                                    </p:animEffect>
                                  </p:childTnLst>
                                </p:cTn>
                              </p:par>
                            </p:childTnLst>
                          </p:cTn>
                        </p:par>
                      </p:childTnLst>
                    </p:cTn>
                  </p:par>
                  <p:par>
                    <p:cTn id="228" fill="hold">
                      <p:stCondLst>
                        <p:cond delay="indefinite"/>
                      </p:stCondLst>
                      <p:childTnLst>
                        <p:par>
                          <p:cTn id="229" fill="hold">
                            <p:stCondLst>
                              <p:cond delay="0"/>
                            </p:stCondLst>
                            <p:childTnLst>
                              <p:par>
                                <p:cTn id="230" presetID="9" presetClass="entr" presetSubtype="0" fill="hold" grpId="0" nodeType="clickEffect">
                                  <p:stCondLst>
                                    <p:cond delay="0"/>
                                  </p:stCondLst>
                                  <p:childTnLst>
                                    <p:set>
                                      <p:cBhvr>
                                        <p:cTn id="231" dur="1" fill="hold">
                                          <p:stCondLst>
                                            <p:cond delay="0"/>
                                          </p:stCondLst>
                                        </p:cTn>
                                        <p:tgtEl>
                                          <p:spTgt spid="600123"/>
                                        </p:tgtEl>
                                        <p:attrNameLst>
                                          <p:attrName>style.visibility</p:attrName>
                                        </p:attrNameLst>
                                      </p:cBhvr>
                                      <p:to>
                                        <p:strVal val="visible"/>
                                      </p:to>
                                    </p:set>
                                    <p:animEffect transition="in" filter="dissolve">
                                      <p:cBhvr>
                                        <p:cTn id="232" dur="500"/>
                                        <p:tgtEl>
                                          <p:spTgt spid="600123"/>
                                        </p:tgtEl>
                                      </p:cBhvr>
                                    </p:animEffect>
                                  </p:childTnLst>
                                </p:cTn>
                              </p:par>
                            </p:childTnLst>
                          </p:cTn>
                        </p:par>
                      </p:childTnLst>
                    </p:cTn>
                  </p:par>
                  <p:par>
                    <p:cTn id="233" fill="hold">
                      <p:stCondLst>
                        <p:cond delay="indefinite"/>
                      </p:stCondLst>
                      <p:childTnLst>
                        <p:par>
                          <p:cTn id="234" fill="hold">
                            <p:stCondLst>
                              <p:cond delay="0"/>
                            </p:stCondLst>
                            <p:childTnLst>
                              <p:par>
                                <p:cTn id="235" presetID="22" presetClass="entr" presetSubtype="4" fill="hold" grpId="0" nodeType="clickEffect">
                                  <p:stCondLst>
                                    <p:cond delay="0"/>
                                  </p:stCondLst>
                                  <p:childTnLst>
                                    <p:set>
                                      <p:cBhvr>
                                        <p:cTn id="236" dur="1" fill="hold">
                                          <p:stCondLst>
                                            <p:cond delay="0"/>
                                          </p:stCondLst>
                                        </p:cTn>
                                        <p:tgtEl>
                                          <p:spTgt spid="600128"/>
                                        </p:tgtEl>
                                        <p:attrNameLst>
                                          <p:attrName>style.visibility</p:attrName>
                                        </p:attrNameLst>
                                      </p:cBhvr>
                                      <p:to>
                                        <p:strVal val="visible"/>
                                      </p:to>
                                    </p:set>
                                    <p:animEffect transition="in" filter="wipe(down)">
                                      <p:cBhvr>
                                        <p:cTn id="237" dur="500"/>
                                        <p:tgtEl>
                                          <p:spTgt spid="600128"/>
                                        </p:tgtEl>
                                      </p:cBhvr>
                                    </p:animEffect>
                                  </p:childTnLst>
                                </p:cTn>
                              </p:par>
                            </p:childTnLst>
                          </p:cTn>
                        </p:par>
                        <p:par>
                          <p:cTn id="238" fill="hold">
                            <p:stCondLst>
                              <p:cond delay="500"/>
                            </p:stCondLst>
                            <p:childTnLst>
                              <p:par>
                                <p:cTn id="239" presetID="22" presetClass="entr" presetSubtype="4" fill="hold" grpId="0" nodeType="afterEffect">
                                  <p:stCondLst>
                                    <p:cond delay="0"/>
                                  </p:stCondLst>
                                  <p:childTnLst>
                                    <p:set>
                                      <p:cBhvr>
                                        <p:cTn id="240" dur="1" fill="hold">
                                          <p:stCondLst>
                                            <p:cond delay="0"/>
                                          </p:stCondLst>
                                        </p:cTn>
                                        <p:tgtEl>
                                          <p:spTgt spid="600129"/>
                                        </p:tgtEl>
                                        <p:attrNameLst>
                                          <p:attrName>style.visibility</p:attrName>
                                        </p:attrNameLst>
                                      </p:cBhvr>
                                      <p:to>
                                        <p:strVal val="visible"/>
                                      </p:to>
                                    </p:set>
                                    <p:animEffect transition="in" filter="wipe(down)">
                                      <p:cBhvr>
                                        <p:cTn id="241" dur="500"/>
                                        <p:tgtEl>
                                          <p:spTgt spid="600129"/>
                                        </p:tgtEl>
                                      </p:cBhvr>
                                    </p:animEffect>
                                  </p:childTnLst>
                                </p:cTn>
                              </p:par>
                            </p:childTnLst>
                          </p:cTn>
                        </p:par>
                      </p:childTnLst>
                    </p:cTn>
                  </p:par>
                  <p:par>
                    <p:cTn id="242" fill="hold">
                      <p:stCondLst>
                        <p:cond delay="indefinite"/>
                      </p:stCondLst>
                      <p:childTnLst>
                        <p:par>
                          <p:cTn id="243" fill="hold">
                            <p:stCondLst>
                              <p:cond delay="0"/>
                            </p:stCondLst>
                            <p:childTnLst>
                              <p:par>
                                <p:cTn id="244" presetID="39" presetClass="entr" presetSubtype="0" accel="100000" fill="hold" grpId="0" nodeType="clickEffect">
                                  <p:stCondLst>
                                    <p:cond delay="0"/>
                                  </p:stCondLst>
                                  <p:childTnLst>
                                    <p:set>
                                      <p:cBhvr>
                                        <p:cTn id="245" dur="1" fill="hold">
                                          <p:stCondLst>
                                            <p:cond delay="0"/>
                                          </p:stCondLst>
                                        </p:cTn>
                                        <p:tgtEl>
                                          <p:spTgt spid="600108"/>
                                        </p:tgtEl>
                                        <p:attrNameLst>
                                          <p:attrName>style.visibility</p:attrName>
                                        </p:attrNameLst>
                                      </p:cBhvr>
                                      <p:to>
                                        <p:strVal val="visible"/>
                                      </p:to>
                                    </p:set>
                                    <p:anim calcmode="lin" valueType="num">
                                      <p:cBhvr>
                                        <p:cTn id="246" dur="500" fill="hold"/>
                                        <p:tgtEl>
                                          <p:spTgt spid="600108"/>
                                        </p:tgtEl>
                                        <p:attrNameLst>
                                          <p:attrName>ppt_h</p:attrName>
                                        </p:attrNameLst>
                                      </p:cBhvr>
                                      <p:tavLst>
                                        <p:tav tm="0">
                                          <p:val>
                                            <p:strVal val="#ppt_h/20"/>
                                          </p:val>
                                        </p:tav>
                                        <p:tav tm="50000">
                                          <p:val>
                                            <p:strVal val="#ppt_h/20"/>
                                          </p:val>
                                        </p:tav>
                                        <p:tav tm="100000">
                                          <p:val>
                                            <p:strVal val="#ppt_h"/>
                                          </p:val>
                                        </p:tav>
                                      </p:tavLst>
                                    </p:anim>
                                    <p:anim calcmode="lin" valueType="num">
                                      <p:cBhvr>
                                        <p:cTn id="247" dur="500" fill="hold"/>
                                        <p:tgtEl>
                                          <p:spTgt spid="600108"/>
                                        </p:tgtEl>
                                        <p:attrNameLst>
                                          <p:attrName>ppt_w</p:attrName>
                                        </p:attrNameLst>
                                      </p:cBhvr>
                                      <p:tavLst>
                                        <p:tav tm="0">
                                          <p:val>
                                            <p:strVal val="#ppt_w+.3"/>
                                          </p:val>
                                        </p:tav>
                                        <p:tav tm="50000">
                                          <p:val>
                                            <p:strVal val="#ppt_w+.3"/>
                                          </p:val>
                                        </p:tav>
                                        <p:tav tm="100000">
                                          <p:val>
                                            <p:strVal val="#ppt_w"/>
                                          </p:val>
                                        </p:tav>
                                      </p:tavLst>
                                    </p:anim>
                                    <p:anim calcmode="lin" valueType="num">
                                      <p:cBhvr>
                                        <p:cTn id="248" dur="500" fill="hold"/>
                                        <p:tgtEl>
                                          <p:spTgt spid="600108"/>
                                        </p:tgtEl>
                                        <p:attrNameLst>
                                          <p:attrName>ppt_x</p:attrName>
                                        </p:attrNameLst>
                                      </p:cBhvr>
                                      <p:tavLst>
                                        <p:tav tm="0">
                                          <p:val>
                                            <p:strVal val="#ppt_x-.3"/>
                                          </p:val>
                                        </p:tav>
                                        <p:tav tm="50000">
                                          <p:val>
                                            <p:strVal val="#ppt_x"/>
                                          </p:val>
                                        </p:tav>
                                        <p:tav tm="100000">
                                          <p:val>
                                            <p:strVal val="#ppt_x"/>
                                          </p:val>
                                        </p:tav>
                                      </p:tavLst>
                                    </p:anim>
                                    <p:anim calcmode="lin" valueType="num">
                                      <p:cBhvr>
                                        <p:cTn id="249" dur="500" fill="hold"/>
                                        <p:tgtEl>
                                          <p:spTgt spid="600108"/>
                                        </p:tgtEl>
                                        <p:attrNameLst>
                                          <p:attrName>ppt_y</p:attrName>
                                        </p:attrNameLst>
                                      </p:cBhvr>
                                      <p:tavLst>
                                        <p:tav tm="0">
                                          <p:val>
                                            <p:strVal val="#ppt_y"/>
                                          </p:val>
                                        </p:tav>
                                        <p:tav tm="100000">
                                          <p:val>
                                            <p:strVal val="#ppt_y"/>
                                          </p:val>
                                        </p:tav>
                                      </p:tavLst>
                                    </p:anim>
                                  </p:childTnLst>
                                </p:cTn>
                              </p:par>
                            </p:childTnLst>
                          </p:cTn>
                        </p:par>
                      </p:childTnLst>
                    </p:cTn>
                  </p:par>
                  <p:par>
                    <p:cTn id="250" fill="hold">
                      <p:stCondLst>
                        <p:cond delay="indefinite"/>
                      </p:stCondLst>
                      <p:childTnLst>
                        <p:par>
                          <p:cTn id="251" fill="hold">
                            <p:stCondLst>
                              <p:cond delay="0"/>
                            </p:stCondLst>
                            <p:childTnLst>
                              <p:par>
                                <p:cTn id="252" presetID="53" presetClass="entr" presetSubtype="0" fill="hold" grpId="0" nodeType="clickEffect">
                                  <p:stCondLst>
                                    <p:cond delay="0"/>
                                  </p:stCondLst>
                                  <p:childTnLst>
                                    <p:set>
                                      <p:cBhvr>
                                        <p:cTn id="253" dur="1" fill="hold">
                                          <p:stCondLst>
                                            <p:cond delay="0"/>
                                          </p:stCondLst>
                                        </p:cTn>
                                        <p:tgtEl>
                                          <p:spTgt spid="600130"/>
                                        </p:tgtEl>
                                        <p:attrNameLst>
                                          <p:attrName>style.visibility</p:attrName>
                                        </p:attrNameLst>
                                      </p:cBhvr>
                                      <p:to>
                                        <p:strVal val="visible"/>
                                      </p:to>
                                    </p:set>
                                    <p:anim calcmode="lin" valueType="num">
                                      <p:cBhvr>
                                        <p:cTn id="254" dur="500" fill="hold"/>
                                        <p:tgtEl>
                                          <p:spTgt spid="600130"/>
                                        </p:tgtEl>
                                        <p:attrNameLst>
                                          <p:attrName>ppt_w</p:attrName>
                                        </p:attrNameLst>
                                      </p:cBhvr>
                                      <p:tavLst>
                                        <p:tav tm="0">
                                          <p:val>
                                            <p:fltVal val="0"/>
                                          </p:val>
                                        </p:tav>
                                        <p:tav tm="100000">
                                          <p:val>
                                            <p:strVal val="#ppt_w"/>
                                          </p:val>
                                        </p:tav>
                                      </p:tavLst>
                                    </p:anim>
                                    <p:anim calcmode="lin" valueType="num">
                                      <p:cBhvr>
                                        <p:cTn id="255" dur="500" fill="hold"/>
                                        <p:tgtEl>
                                          <p:spTgt spid="600130"/>
                                        </p:tgtEl>
                                        <p:attrNameLst>
                                          <p:attrName>ppt_h</p:attrName>
                                        </p:attrNameLst>
                                      </p:cBhvr>
                                      <p:tavLst>
                                        <p:tav tm="0">
                                          <p:val>
                                            <p:fltVal val="0"/>
                                          </p:val>
                                        </p:tav>
                                        <p:tav tm="100000">
                                          <p:val>
                                            <p:strVal val="#ppt_h"/>
                                          </p:val>
                                        </p:tav>
                                      </p:tavLst>
                                    </p:anim>
                                    <p:animEffect transition="in" filter="fade">
                                      <p:cBhvr>
                                        <p:cTn id="256" dur="500"/>
                                        <p:tgtEl>
                                          <p:spTgt spid="600130"/>
                                        </p:tgtEl>
                                      </p:cBhvr>
                                    </p:animEffect>
                                  </p:childTnLst>
                                </p:cTn>
                              </p:par>
                              <p:par>
                                <p:cTn id="257" presetID="0" presetClass="path" presetSubtype="0" accel="50000" decel="50000" fill="hold" grpId="1" nodeType="withEffect">
                                  <p:stCondLst>
                                    <p:cond delay="0"/>
                                  </p:stCondLst>
                                  <p:childTnLst>
                                    <p:animMotion origin="layout" path="M -3.61111E-6 -4.46912E-6 L -0.60781 -0.50474 " pathEditMode="relative" rAng="0" ptsTypes="AA">
                                      <p:cBhvr>
                                        <p:cTn id="258" dur="2000" fill="hold"/>
                                        <p:tgtEl>
                                          <p:spTgt spid="600130"/>
                                        </p:tgtEl>
                                        <p:attrNameLst>
                                          <p:attrName>ppt_x</p:attrName>
                                          <p:attrName>ppt_y</p:attrName>
                                        </p:attrNameLst>
                                      </p:cBhvr>
                                      <p:rCtr x="-30400" y="-25200"/>
                                    </p:animMotion>
                                  </p:childTnLst>
                                </p:cTn>
                              </p:par>
                              <p:par>
                                <p:cTn id="259" presetID="9" presetClass="exit" presetSubtype="0" fill="hold" grpId="1" nodeType="withEffect">
                                  <p:stCondLst>
                                    <p:cond delay="0"/>
                                  </p:stCondLst>
                                  <p:childTnLst>
                                    <p:animEffect transition="out" filter="dissolve">
                                      <p:cBhvr>
                                        <p:cTn id="260" dur="500"/>
                                        <p:tgtEl>
                                          <p:spTgt spid="600076"/>
                                        </p:tgtEl>
                                      </p:cBhvr>
                                    </p:animEffect>
                                    <p:set>
                                      <p:cBhvr>
                                        <p:cTn id="261" dur="1" fill="hold">
                                          <p:stCondLst>
                                            <p:cond delay="499"/>
                                          </p:stCondLst>
                                        </p:cTn>
                                        <p:tgtEl>
                                          <p:spTgt spid="600076"/>
                                        </p:tgtEl>
                                        <p:attrNameLst>
                                          <p:attrName>style.visibility</p:attrName>
                                        </p:attrNameLst>
                                      </p:cBhvr>
                                      <p:to>
                                        <p:strVal val="hidden"/>
                                      </p:to>
                                    </p:set>
                                  </p:childTnLst>
                                </p:cTn>
                              </p:par>
                            </p:childTnLst>
                          </p:cTn>
                        </p:par>
                      </p:childTnLst>
                    </p:cTn>
                  </p:par>
                  <p:par>
                    <p:cTn id="262" fill="hold">
                      <p:stCondLst>
                        <p:cond delay="indefinite"/>
                      </p:stCondLst>
                      <p:childTnLst>
                        <p:par>
                          <p:cTn id="263" fill="hold">
                            <p:stCondLst>
                              <p:cond delay="0"/>
                            </p:stCondLst>
                            <p:childTnLst>
                              <p:par>
                                <p:cTn id="264" presetID="9" presetClass="emph" presetSubtype="0" nodeType="clickEffect">
                                  <p:stCondLst>
                                    <p:cond delay="0"/>
                                  </p:stCondLst>
                                  <p:childTnLst>
                                    <p:set>
                                      <p:cBhvr rctx="PPT">
                                        <p:cTn id="265" dur="indefinite"/>
                                        <p:tgtEl>
                                          <p:spTgt spid="5"/>
                                        </p:tgtEl>
                                        <p:attrNameLst>
                                          <p:attrName>style.opacity</p:attrName>
                                        </p:attrNameLst>
                                      </p:cBhvr>
                                      <p:to>
                                        <p:strVal val="0.5"/>
                                      </p:to>
                                    </p:set>
                                    <p:animEffect filter="image" prLst="opacity: 0.5">
                                      <p:cBhvr rctx="IE">
                                        <p:cTn id="266" dur="indefinite"/>
                                        <p:tgtEl>
                                          <p:spTgt spid="5"/>
                                        </p:tgtEl>
                                      </p:cBhvr>
                                    </p:animEffect>
                                  </p:childTnLst>
                                </p:cTn>
                              </p:par>
                              <p:par>
                                <p:cTn id="267" presetID="9" presetClass="emph" presetSubtype="0" grpId="1" nodeType="withEffect">
                                  <p:stCondLst>
                                    <p:cond delay="0"/>
                                  </p:stCondLst>
                                  <p:childTnLst>
                                    <p:set>
                                      <p:cBhvr rctx="PPT">
                                        <p:cTn id="268" dur="indefinite"/>
                                        <p:tgtEl>
                                          <p:spTgt spid="600097"/>
                                        </p:tgtEl>
                                        <p:attrNameLst>
                                          <p:attrName>style.opacity</p:attrName>
                                        </p:attrNameLst>
                                      </p:cBhvr>
                                      <p:to>
                                        <p:strVal val="0.5"/>
                                      </p:to>
                                    </p:set>
                                    <p:animEffect filter="image" prLst="opacity: 0.5">
                                      <p:cBhvr rctx="IE">
                                        <p:cTn id="269" dur="indefinite"/>
                                        <p:tgtEl>
                                          <p:spTgt spid="600097"/>
                                        </p:tgtEl>
                                      </p:cBhvr>
                                    </p:animEffect>
                                  </p:childTnLst>
                                </p:cTn>
                              </p:par>
                              <p:par>
                                <p:cTn id="270" presetID="9" presetClass="emph" presetSubtype="0" grpId="1" nodeType="withEffect">
                                  <p:stCondLst>
                                    <p:cond delay="0"/>
                                  </p:stCondLst>
                                  <p:childTnLst>
                                    <p:set>
                                      <p:cBhvr rctx="PPT">
                                        <p:cTn id="271" dur="indefinite"/>
                                        <p:tgtEl>
                                          <p:spTgt spid="600098"/>
                                        </p:tgtEl>
                                        <p:attrNameLst>
                                          <p:attrName>style.opacity</p:attrName>
                                        </p:attrNameLst>
                                      </p:cBhvr>
                                      <p:to>
                                        <p:strVal val="0.5"/>
                                      </p:to>
                                    </p:set>
                                    <p:animEffect filter="image" prLst="opacity: 0.5">
                                      <p:cBhvr rctx="IE">
                                        <p:cTn id="272" dur="indefinite"/>
                                        <p:tgtEl>
                                          <p:spTgt spid="600098"/>
                                        </p:tgtEl>
                                      </p:cBhvr>
                                    </p:animEffect>
                                  </p:childTnLst>
                                </p:cTn>
                              </p:par>
                              <p:par>
                                <p:cTn id="273" presetID="9" presetClass="emph" presetSubtype="0" grpId="1" nodeType="withEffect">
                                  <p:stCondLst>
                                    <p:cond delay="0"/>
                                  </p:stCondLst>
                                  <p:childTnLst>
                                    <p:set>
                                      <p:cBhvr rctx="PPT">
                                        <p:cTn id="274" dur="indefinite"/>
                                        <p:tgtEl>
                                          <p:spTgt spid="600099"/>
                                        </p:tgtEl>
                                        <p:attrNameLst>
                                          <p:attrName>style.opacity</p:attrName>
                                        </p:attrNameLst>
                                      </p:cBhvr>
                                      <p:to>
                                        <p:strVal val="0.5"/>
                                      </p:to>
                                    </p:set>
                                    <p:animEffect filter="image" prLst="opacity: 0.5">
                                      <p:cBhvr rctx="IE">
                                        <p:cTn id="275" dur="indefinite"/>
                                        <p:tgtEl>
                                          <p:spTgt spid="600099"/>
                                        </p:tgtEl>
                                      </p:cBhvr>
                                    </p:animEffect>
                                  </p:childTnLst>
                                </p:cTn>
                              </p:par>
                              <p:par>
                                <p:cTn id="276" presetID="9" presetClass="emph" presetSubtype="0" grpId="1" nodeType="withEffect">
                                  <p:stCondLst>
                                    <p:cond delay="0"/>
                                  </p:stCondLst>
                                  <p:childTnLst>
                                    <p:set>
                                      <p:cBhvr rctx="PPT">
                                        <p:cTn id="277" dur="indefinite"/>
                                        <p:tgtEl>
                                          <p:spTgt spid="600100"/>
                                        </p:tgtEl>
                                        <p:attrNameLst>
                                          <p:attrName>style.opacity</p:attrName>
                                        </p:attrNameLst>
                                      </p:cBhvr>
                                      <p:to>
                                        <p:strVal val="0.5"/>
                                      </p:to>
                                    </p:set>
                                    <p:animEffect filter="image" prLst="opacity: 0.5">
                                      <p:cBhvr rctx="IE">
                                        <p:cTn id="278" dur="indefinite"/>
                                        <p:tgtEl>
                                          <p:spTgt spid="600100"/>
                                        </p:tgtEl>
                                      </p:cBhvr>
                                    </p:animEffect>
                                  </p:childTnLst>
                                </p:cTn>
                              </p:par>
                              <p:par>
                                <p:cTn id="279" presetID="9" presetClass="emph" presetSubtype="0" grpId="1" nodeType="withEffect">
                                  <p:stCondLst>
                                    <p:cond delay="0"/>
                                  </p:stCondLst>
                                  <p:childTnLst>
                                    <p:set>
                                      <p:cBhvr rctx="PPT">
                                        <p:cTn id="280" dur="indefinite"/>
                                        <p:tgtEl>
                                          <p:spTgt spid="600101"/>
                                        </p:tgtEl>
                                        <p:attrNameLst>
                                          <p:attrName>style.opacity</p:attrName>
                                        </p:attrNameLst>
                                      </p:cBhvr>
                                      <p:to>
                                        <p:strVal val="0.5"/>
                                      </p:to>
                                    </p:set>
                                    <p:animEffect filter="image" prLst="opacity: 0.5">
                                      <p:cBhvr rctx="IE">
                                        <p:cTn id="281" dur="indefinite"/>
                                        <p:tgtEl>
                                          <p:spTgt spid="600101"/>
                                        </p:tgtEl>
                                      </p:cBhvr>
                                    </p:animEffect>
                                  </p:childTnLst>
                                </p:cTn>
                              </p:par>
                              <p:par>
                                <p:cTn id="282" presetID="9" presetClass="emph" presetSubtype="0" nodeType="withEffect">
                                  <p:stCondLst>
                                    <p:cond delay="0"/>
                                  </p:stCondLst>
                                  <p:childTnLst>
                                    <p:set>
                                      <p:cBhvr rctx="PPT">
                                        <p:cTn id="283" dur="indefinite"/>
                                        <p:tgtEl>
                                          <p:spTgt spid="6"/>
                                        </p:tgtEl>
                                        <p:attrNameLst>
                                          <p:attrName>style.opacity</p:attrName>
                                        </p:attrNameLst>
                                      </p:cBhvr>
                                      <p:to>
                                        <p:strVal val="0.5"/>
                                      </p:to>
                                    </p:set>
                                    <p:animEffect filter="image" prLst="opacity: 0.5">
                                      <p:cBhvr rctx="IE">
                                        <p:cTn id="284" dur="indefinite"/>
                                        <p:tgtEl>
                                          <p:spTgt spid="6"/>
                                        </p:tgtEl>
                                      </p:cBhvr>
                                    </p:animEffect>
                                  </p:childTnLst>
                                </p:cTn>
                              </p:par>
                              <p:par>
                                <p:cTn id="285" presetID="9" presetClass="emph" presetSubtype="0" grpId="1" nodeType="withEffect">
                                  <p:stCondLst>
                                    <p:cond delay="0"/>
                                  </p:stCondLst>
                                  <p:iterate type="lt">
                                    <p:tmAbs val="0"/>
                                  </p:iterate>
                                  <p:childTnLst>
                                    <p:set>
                                      <p:cBhvr rctx="PPT">
                                        <p:cTn id="286" dur="indefinite"/>
                                        <p:tgtEl>
                                          <p:spTgt spid="600106"/>
                                        </p:tgtEl>
                                        <p:attrNameLst>
                                          <p:attrName>style.opacity</p:attrName>
                                        </p:attrNameLst>
                                      </p:cBhvr>
                                      <p:to>
                                        <p:strVal val="0.5"/>
                                      </p:to>
                                    </p:set>
                                    <p:animEffect filter="image" prLst="opacity: 0.5">
                                      <p:cBhvr rctx="IE">
                                        <p:cTn id="287" dur="indefinite"/>
                                        <p:tgtEl>
                                          <p:spTgt spid="600106"/>
                                        </p:tgtEl>
                                      </p:cBhvr>
                                    </p:animEffect>
                                  </p:childTnLst>
                                </p:cTn>
                              </p:par>
                              <p:par>
                                <p:cTn id="288" presetID="9" presetClass="emph" presetSubtype="0" grpId="1" nodeType="withEffect">
                                  <p:stCondLst>
                                    <p:cond delay="0"/>
                                  </p:stCondLst>
                                  <p:childTnLst>
                                    <p:set>
                                      <p:cBhvr rctx="PPT">
                                        <p:cTn id="289" dur="indefinite"/>
                                        <p:tgtEl>
                                          <p:spTgt spid="600107"/>
                                        </p:tgtEl>
                                        <p:attrNameLst>
                                          <p:attrName>style.opacity</p:attrName>
                                        </p:attrNameLst>
                                      </p:cBhvr>
                                      <p:to>
                                        <p:strVal val="0.5"/>
                                      </p:to>
                                    </p:set>
                                    <p:animEffect filter="image" prLst="opacity: 0.5">
                                      <p:cBhvr rctx="IE">
                                        <p:cTn id="290" dur="indefinite"/>
                                        <p:tgtEl>
                                          <p:spTgt spid="600107"/>
                                        </p:tgtEl>
                                      </p:cBhvr>
                                    </p:animEffect>
                                  </p:childTnLst>
                                </p:cTn>
                              </p:par>
                              <p:par>
                                <p:cTn id="291" presetID="9" presetClass="emph" presetSubtype="0" grpId="1" nodeType="withEffect">
                                  <p:stCondLst>
                                    <p:cond delay="0"/>
                                  </p:stCondLst>
                                  <p:childTnLst>
                                    <p:set>
                                      <p:cBhvr rctx="PPT">
                                        <p:cTn id="292" dur="indefinite"/>
                                        <p:tgtEl>
                                          <p:spTgt spid="600108"/>
                                        </p:tgtEl>
                                        <p:attrNameLst>
                                          <p:attrName>style.opacity</p:attrName>
                                        </p:attrNameLst>
                                      </p:cBhvr>
                                      <p:to>
                                        <p:strVal val="0.5"/>
                                      </p:to>
                                    </p:set>
                                    <p:animEffect filter="image" prLst="opacity: 0.5">
                                      <p:cBhvr rctx="IE">
                                        <p:cTn id="293" dur="indefinite"/>
                                        <p:tgtEl>
                                          <p:spTgt spid="600108"/>
                                        </p:tgtEl>
                                      </p:cBhvr>
                                    </p:animEffect>
                                  </p:childTnLst>
                                </p:cTn>
                              </p:par>
                              <p:par>
                                <p:cTn id="294" presetID="9" presetClass="emph" presetSubtype="0" grpId="1" nodeType="withEffect">
                                  <p:stCondLst>
                                    <p:cond delay="0"/>
                                  </p:stCondLst>
                                  <p:childTnLst>
                                    <p:set>
                                      <p:cBhvr rctx="PPT">
                                        <p:cTn id="295" dur="indefinite"/>
                                        <p:tgtEl>
                                          <p:spTgt spid="600109"/>
                                        </p:tgtEl>
                                        <p:attrNameLst>
                                          <p:attrName>style.opacity</p:attrName>
                                        </p:attrNameLst>
                                      </p:cBhvr>
                                      <p:to>
                                        <p:strVal val="0.5"/>
                                      </p:to>
                                    </p:set>
                                    <p:animEffect filter="image" prLst="opacity: 0.5">
                                      <p:cBhvr rctx="IE">
                                        <p:cTn id="296" dur="indefinite"/>
                                        <p:tgtEl>
                                          <p:spTgt spid="600109"/>
                                        </p:tgtEl>
                                      </p:cBhvr>
                                    </p:animEffect>
                                  </p:childTnLst>
                                </p:cTn>
                              </p:par>
                              <p:par>
                                <p:cTn id="297" presetID="9" presetClass="emph" presetSubtype="0" grpId="1" nodeType="withEffect">
                                  <p:stCondLst>
                                    <p:cond delay="0"/>
                                  </p:stCondLst>
                                  <p:childTnLst>
                                    <p:set>
                                      <p:cBhvr rctx="PPT">
                                        <p:cTn id="298" dur="indefinite"/>
                                        <p:tgtEl>
                                          <p:spTgt spid="600110"/>
                                        </p:tgtEl>
                                        <p:attrNameLst>
                                          <p:attrName>style.opacity</p:attrName>
                                        </p:attrNameLst>
                                      </p:cBhvr>
                                      <p:to>
                                        <p:strVal val="0.5"/>
                                      </p:to>
                                    </p:set>
                                    <p:animEffect filter="image" prLst="opacity: 0.5">
                                      <p:cBhvr rctx="IE">
                                        <p:cTn id="299" dur="indefinite"/>
                                        <p:tgtEl>
                                          <p:spTgt spid="600110"/>
                                        </p:tgtEl>
                                      </p:cBhvr>
                                    </p:animEffect>
                                  </p:childTnLst>
                                </p:cTn>
                              </p:par>
                              <p:par>
                                <p:cTn id="300" presetID="9" presetClass="emph" presetSubtype="0" nodeType="withEffect">
                                  <p:stCondLst>
                                    <p:cond delay="0"/>
                                  </p:stCondLst>
                                  <p:childTnLst>
                                    <p:set>
                                      <p:cBhvr rctx="PPT">
                                        <p:cTn id="301" dur="indefinite"/>
                                        <p:tgtEl>
                                          <p:spTgt spid="7"/>
                                        </p:tgtEl>
                                        <p:attrNameLst>
                                          <p:attrName>style.opacity</p:attrName>
                                        </p:attrNameLst>
                                      </p:cBhvr>
                                      <p:to>
                                        <p:strVal val="0.5"/>
                                      </p:to>
                                    </p:set>
                                    <p:animEffect filter="image" prLst="opacity: 0.5">
                                      <p:cBhvr rctx="IE">
                                        <p:cTn id="302" dur="indefinite"/>
                                        <p:tgtEl>
                                          <p:spTgt spid="7"/>
                                        </p:tgtEl>
                                      </p:cBhvr>
                                    </p:animEffect>
                                  </p:childTnLst>
                                </p:cTn>
                              </p:par>
                              <p:par>
                                <p:cTn id="303" presetID="9" presetClass="emph" presetSubtype="0" grpId="1" nodeType="withEffect">
                                  <p:stCondLst>
                                    <p:cond delay="0"/>
                                  </p:stCondLst>
                                  <p:childTnLst>
                                    <p:set>
                                      <p:cBhvr rctx="PPT">
                                        <p:cTn id="304" dur="indefinite"/>
                                        <p:tgtEl>
                                          <p:spTgt spid="600114"/>
                                        </p:tgtEl>
                                        <p:attrNameLst>
                                          <p:attrName>style.opacity</p:attrName>
                                        </p:attrNameLst>
                                      </p:cBhvr>
                                      <p:to>
                                        <p:strVal val="0.5"/>
                                      </p:to>
                                    </p:set>
                                    <p:animEffect filter="image" prLst="opacity: 0.5">
                                      <p:cBhvr rctx="IE">
                                        <p:cTn id="305" dur="indefinite"/>
                                        <p:tgtEl>
                                          <p:spTgt spid="600114"/>
                                        </p:tgtEl>
                                      </p:cBhvr>
                                    </p:animEffect>
                                  </p:childTnLst>
                                </p:cTn>
                              </p:par>
                              <p:par>
                                <p:cTn id="306" presetID="9" presetClass="emph" presetSubtype="0" grpId="1" nodeType="withEffect">
                                  <p:stCondLst>
                                    <p:cond delay="0"/>
                                  </p:stCondLst>
                                  <p:childTnLst>
                                    <p:set>
                                      <p:cBhvr rctx="PPT">
                                        <p:cTn id="307" dur="indefinite"/>
                                        <p:tgtEl>
                                          <p:spTgt spid="600115"/>
                                        </p:tgtEl>
                                        <p:attrNameLst>
                                          <p:attrName>style.opacity</p:attrName>
                                        </p:attrNameLst>
                                      </p:cBhvr>
                                      <p:to>
                                        <p:strVal val="0.5"/>
                                      </p:to>
                                    </p:set>
                                    <p:animEffect filter="image" prLst="opacity: 0.5">
                                      <p:cBhvr rctx="IE">
                                        <p:cTn id="308" dur="indefinite"/>
                                        <p:tgtEl>
                                          <p:spTgt spid="600115"/>
                                        </p:tgtEl>
                                      </p:cBhvr>
                                    </p:animEffect>
                                  </p:childTnLst>
                                </p:cTn>
                              </p:par>
                              <p:par>
                                <p:cTn id="309" presetID="9" presetClass="emph" presetSubtype="0" grpId="1" nodeType="withEffect">
                                  <p:stCondLst>
                                    <p:cond delay="0"/>
                                  </p:stCondLst>
                                  <p:childTnLst>
                                    <p:set>
                                      <p:cBhvr rctx="PPT">
                                        <p:cTn id="310" dur="indefinite"/>
                                        <p:tgtEl>
                                          <p:spTgt spid="600116"/>
                                        </p:tgtEl>
                                        <p:attrNameLst>
                                          <p:attrName>style.opacity</p:attrName>
                                        </p:attrNameLst>
                                      </p:cBhvr>
                                      <p:to>
                                        <p:strVal val="0.5"/>
                                      </p:to>
                                    </p:set>
                                    <p:animEffect filter="image" prLst="opacity: 0.5">
                                      <p:cBhvr rctx="IE">
                                        <p:cTn id="311" dur="indefinite"/>
                                        <p:tgtEl>
                                          <p:spTgt spid="600116"/>
                                        </p:tgtEl>
                                      </p:cBhvr>
                                    </p:animEffect>
                                  </p:childTnLst>
                                </p:cTn>
                              </p:par>
                              <p:par>
                                <p:cTn id="312" presetID="9" presetClass="emph" presetSubtype="0" nodeType="withEffect">
                                  <p:stCondLst>
                                    <p:cond delay="0"/>
                                  </p:stCondLst>
                                  <p:childTnLst>
                                    <p:set>
                                      <p:cBhvr rctx="PPT">
                                        <p:cTn id="313" dur="indefinite"/>
                                        <p:tgtEl>
                                          <p:spTgt spid="8"/>
                                        </p:tgtEl>
                                        <p:attrNameLst>
                                          <p:attrName>style.opacity</p:attrName>
                                        </p:attrNameLst>
                                      </p:cBhvr>
                                      <p:to>
                                        <p:strVal val="0.5"/>
                                      </p:to>
                                    </p:set>
                                    <p:animEffect filter="image" prLst="opacity: 0.5">
                                      <p:cBhvr rctx="IE">
                                        <p:cTn id="314" dur="indefinite"/>
                                        <p:tgtEl>
                                          <p:spTgt spid="8"/>
                                        </p:tgtEl>
                                      </p:cBhvr>
                                    </p:animEffect>
                                  </p:childTnLst>
                                </p:cTn>
                              </p:par>
                              <p:par>
                                <p:cTn id="315" presetID="9" presetClass="emph" presetSubtype="0" grpId="1" nodeType="withEffect">
                                  <p:stCondLst>
                                    <p:cond delay="0"/>
                                  </p:stCondLst>
                                  <p:childTnLst>
                                    <p:set>
                                      <p:cBhvr rctx="PPT">
                                        <p:cTn id="316" dur="indefinite"/>
                                        <p:tgtEl>
                                          <p:spTgt spid="600120"/>
                                        </p:tgtEl>
                                        <p:attrNameLst>
                                          <p:attrName>style.opacity</p:attrName>
                                        </p:attrNameLst>
                                      </p:cBhvr>
                                      <p:to>
                                        <p:strVal val="0.5"/>
                                      </p:to>
                                    </p:set>
                                    <p:animEffect filter="image" prLst="opacity: 0.5">
                                      <p:cBhvr rctx="IE">
                                        <p:cTn id="317" dur="indefinite"/>
                                        <p:tgtEl>
                                          <p:spTgt spid="600120"/>
                                        </p:tgtEl>
                                      </p:cBhvr>
                                    </p:animEffect>
                                  </p:childTnLst>
                                </p:cTn>
                              </p:par>
                              <p:par>
                                <p:cTn id="318" presetID="9" presetClass="emph" presetSubtype="0" grpId="1" nodeType="withEffect">
                                  <p:stCondLst>
                                    <p:cond delay="0"/>
                                  </p:stCondLst>
                                  <p:childTnLst>
                                    <p:set>
                                      <p:cBhvr rctx="PPT">
                                        <p:cTn id="319" dur="indefinite"/>
                                        <p:tgtEl>
                                          <p:spTgt spid="600121"/>
                                        </p:tgtEl>
                                        <p:attrNameLst>
                                          <p:attrName>style.opacity</p:attrName>
                                        </p:attrNameLst>
                                      </p:cBhvr>
                                      <p:to>
                                        <p:strVal val="0.5"/>
                                      </p:to>
                                    </p:set>
                                    <p:animEffect filter="image" prLst="opacity: 0.5">
                                      <p:cBhvr rctx="IE">
                                        <p:cTn id="320" dur="indefinite"/>
                                        <p:tgtEl>
                                          <p:spTgt spid="600121"/>
                                        </p:tgtEl>
                                      </p:cBhvr>
                                    </p:animEffect>
                                  </p:childTnLst>
                                </p:cTn>
                              </p:par>
                              <p:par>
                                <p:cTn id="321" presetID="9" presetClass="emph" presetSubtype="0" grpId="1" nodeType="withEffect">
                                  <p:stCondLst>
                                    <p:cond delay="0"/>
                                  </p:stCondLst>
                                  <p:childTnLst>
                                    <p:set>
                                      <p:cBhvr rctx="PPT">
                                        <p:cTn id="322" dur="indefinite"/>
                                        <p:tgtEl>
                                          <p:spTgt spid="600122"/>
                                        </p:tgtEl>
                                        <p:attrNameLst>
                                          <p:attrName>style.opacity</p:attrName>
                                        </p:attrNameLst>
                                      </p:cBhvr>
                                      <p:to>
                                        <p:strVal val="0.5"/>
                                      </p:to>
                                    </p:set>
                                    <p:animEffect filter="image" prLst="opacity: 0.5">
                                      <p:cBhvr rctx="IE">
                                        <p:cTn id="323" dur="indefinite"/>
                                        <p:tgtEl>
                                          <p:spTgt spid="600122"/>
                                        </p:tgtEl>
                                      </p:cBhvr>
                                    </p:animEffect>
                                  </p:childTnLst>
                                </p:cTn>
                              </p:par>
                              <p:par>
                                <p:cTn id="324" presetID="9" presetClass="emph" presetSubtype="0" grpId="1" nodeType="withEffect">
                                  <p:stCondLst>
                                    <p:cond delay="0"/>
                                  </p:stCondLst>
                                  <p:childTnLst>
                                    <p:set>
                                      <p:cBhvr rctx="PPT">
                                        <p:cTn id="325" dur="indefinite"/>
                                        <p:tgtEl>
                                          <p:spTgt spid="600123"/>
                                        </p:tgtEl>
                                        <p:attrNameLst>
                                          <p:attrName>style.opacity</p:attrName>
                                        </p:attrNameLst>
                                      </p:cBhvr>
                                      <p:to>
                                        <p:strVal val="0.5"/>
                                      </p:to>
                                    </p:set>
                                    <p:animEffect filter="image" prLst="opacity: 0.5">
                                      <p:cBhvr rctx="IE">
                                        <p:cTn id="326" dur="indefinite"/>
                                        <p:tgtEl>
                                          <p:spTgt spid="600123"/>
                                        </p:tgtEl>
                                      </p:cBhvr>
                                    </p:animEffect>
                                  </p:childTnLst>
                                </p:cTn>
                              </p:par>
                              <p:par>
                                <p:cTn id="327" presetID="9" presetClass="emph" presetSubtype="0" grpId="1" nodeType="withEffect">
                                  <p:stCondLst>
                                    <p:cond delay="0"/>
                                  </p:stCondLst>
                                  <p:childTnLst>
                                    <p:set>
                                      <p:cBhvr rctx="PPT">
                                        <p:cTn id="328" dur="indefinite"/>
                                        <p:tgtEl>
                                          <p:spTgt spid="600124"/>
                                        </p:tgtEl>
                                        <p:attrNameLst>
                                          <p:attrName>style.opacity</p:attrName>
                                        </p:attrNameLst>
                                      </p:cBhvr>
                                      <p:to>
                                        <p:strVal val="0.5"/>
                                      </p:to>
                                    </p:set>
                                    <p:animEffect filter="image" prLst="opacity: 0.5">
                                      <p:cBhvr rctx="IE">
                                        <p:cTn id="329" dur="indefinite"/>
                                        <p:tgtEl>
                                          <p:spTgt spid="600124"/>
                                        </p:tgtEl>
                                      </p:cBhvr>
                                    </p:animEffect>
                                  </p:childTnLst>
                                </p:cTn>
                              </p:par>
                              <p:par>
                                <p:cTn id="330" presetID="9" presetClass="emph" presetSubtype="0" nodeType="withEffect">
                                  <p:stCondLst>
                                    <p:cond delay="0"/>
                                  </p:stCondLst>
                                  <p:childTnLst>
                                    <p:set>
                                      <p:cBhvr rctx="PPT">
                                        <p:cTn id="331" dur="indefinite"/>
                                        <p:tgtEl>
                                          <p:spTgt spid="9"/>
                                        </p:tgtEl>
                                        <p:attrNameLst>
                                          <p:attrName>style.opacity</p:attrName>
                                        </p:attrNameLst>
                                      </p:cBhvr>
                                      <p:to>
                                        <p:strVal val="0.5"/>
                                      </p:to>
                                    </p:set>
                                    <p:animEffect filter="image" prLst="opacity: 0.5">
                                      <p:cBhvr rctx="IE">
                                        <p:cTn id="332" dur="indefinite"/>
                                        <p:tgtEl>
                                          <p:spTgt spid="9"/>
                                        </p:tgtEl>
                                      </p:cBhvr>
                                    </p:animEffect>
                                  </p:childTnLst>
                                </p:cTn>
                              </p:par>
                              <p:par>
                                <p:cTn id="333" presetID="9" presetClass="emph" presetSubtype="0" grpId="1" nodeType="withEffect">
                                  <p:stCondLst>
                                    <p:cond delay="0"/>
                                  </p:stCondLst>
                                  <p:childTnLst>
                                    <p:set>
                                      <p:cBhvr rctx="PPT">
                                        <p:cTn id="334" dur="indefinite"/>
                                        <p:tgtEl>
                                          <p:spTgt spid="600128"/>
                                        </p:tgtEl>
                                        <p:attrNameLst>
                                          <p:attrName>style.opacity</p:attrName>
                                        </p:attrNameLst>
                                      </p:cBhvr>
                                      <p:to>
                                        <p:strVal val="0.5"/>
                                      </p:to>
                                    </p:set>
                                    <p:animEffect filter="image" prLst="opacity: 0.5">
                                      <p:cBhvr rctx="IE">
                                        <p:cTn id="335" dur="indefinite"/>
                                        <p:tgtEl>
                                          <p:spTgt spid="600128"/>
                                        </p:tgtEl>
                                      </p:cBhvr>
                                    </p:animEffect>
                                  </p:childTnLst>
                                </p:cTn>
                              </p:par>
                              <p:par>
                                <p:cTn id="336" presetID="9" presetClass="emph" presetSubtype="0" grpId="1" nodeType="withEffect">
                                  <p:stCondLst>
                                    <p:cond delay="0"/>
                                  </p:stCondLst>
                                  <p:childTnLst>
                                    <p:set>
                                      <p:cBhvr rctx="PPT">
                                        <p:cTn id="337" dur="indefinite"/>
                                        <p:tgtEl>
                                          <p:spTgt spid="600129"/>
                                        </p:tgtEl>
                                        <p:attrNameLst>
                                          <p:attrName>style.opacity</p:attrName>
                                        </p:attrNameLst>
                                      </p:cBhvr>
                                      <p:to>
                                        <p:strVal val="0.5"/>
                                      </p:to>
                                    </p:set>
                                    <p:animEffect filter="image" prLst="opacity: 0.5">
                                      <p:cBhvr rctx="IE">
                                        <p:cTn id="338" dur="indefinite"/>
                                        <p:tgtEl>
                                          <p:spTgt spid="600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7" grpId="0" autoUpdateAnimBg="0"/>
      <p:bldP spid="600067" grpId="1"/>
      <p:bldP spid="600067" grpId="2"/>
      <p:bldP spid="600068" grpId="0" animBg="1"/>
      <p:bldP spid="600068" grpId="1" animBg="1"/>
      <p:bldP spid="600069" grpId="0" animBg="1"/>
      <p:bldP spid="600069" grpId="1" animBg="1"/>
      <p:bldP spid="600070" grpId="0" autoUpdateAnimBg="0"/>
      <p:bldP spid="600070" grpId="1"/>
      <p:bldP spid="600071" grpId="0" autoUpdateAnimBg="0"/>
      <p:bldP spid="600071" grpId="1"/>
      <p:bldP spid="600072" grpId="0" animBg="1"/>
      <p:bldP spid="600072" grpId="1" animBg="1"/>
      <p:bldP spid="600073" grpId="0" autoUpdateAnimBg="0"/>
      <p:bldP spid="600073" grpId="1"/>
      <p:bldP spid="600074" grpId="0" animBg="1"/>
      <p:bldP spid="600074" grpId="1" animBg="1"/>
      <p:bldP spid="600075" grpId="0" autoUpdateAnimBg="0"/>
      <p:bldP spid="600075" grpId="1"/>
      <p:bldP spid="600076" grpId="0" autoUpdateAnimBg="0"/>
      <p:bldP spid="600076" grpId="1"/>
      <p:bldP spid="600077" grpId="0" autoUpdateAnimBg="0"/>
      <p:bldP spid="600088" grpId="0" autoUpdateAnimBg="0"/>
      <p:bldP spid="600097" grpId="0" animBg="1"/>
      <p:bldP spid="600097" grpId="1" animBg="1"/>
      <p:bldP spid="600098" grpId="0"/>
      <p:bldP spid="600098" grpId="1"/>
      <p:bldP spid="600099" grpId="0"/>
      <p:bldP spid="600099" grpId="1"/>
      <p:bldP spid="600100" grpId="0" animBg="1"/>
      <p:bldP spid="600100" grpId="1" animBg="1"/>
      <p:bldP spid="600101" grpId="0" animBg="1"/>
      <p:bldP spid="600101" grpId="1" animBg="1"/>
      <p:bldP spid="600106" grpId="0"/>
      <p:bldP spid="600106" grpId="1"/>
      <p:bldP spid="600107" grpId="0"/>
      <p:bldP spid="600107" grpId="1"/>
      <p:bldP spid="600108" grpId="0"/>
      <p:bldP spid="600108" grpId="1"/>
      <p:bldP spid="600109" grpId="0"/>
      <p:bldP spid="600109" grpId="1"/>
      <p:bldP spid="600110" grpId="0"/>
      <p:bldP spid="600110" grpId="1"/>
      <p:bldP spid="600114" grpId="0"/>
      <p:bldP spid="600114" grpId="1"/>
      <p:bldP spid="600115" grpId="0" animBg="1"/>
      <p:bldP spid="600115" grpId="1" animBg="1"/>
      <p:bldP spid="600116" grpId="0" animBg="1"/>
      <p:bldP spid="600116" grpId="1" animBg="1"/>
      <p:bldP spid="600120" grpId="0" animBg="1"/>
      <p:bldP spid="600120" grpId="1" animBg="1"/>
      <p:bldP spid="600121" grpId="0" animBg="1"/>
      <p:bldP spid="600121" grpId="1" animBg="1"/>
      <p:bldP spid="600122" grpId="0" animBg="1"/>
      <p:bldP spid="600122" grpId="1" animBg="1"/>
      <p:bldP spid="600123" grpId="0"/>
      <p:bldP spid="600123" grpId="1"/>
      <p:bldP spid="600124" grpId="0"/>
      <p:bldP spid="600124" grpId="1"/>
      <p:bldP spid="600128" grpId="0" animBg="1"/>
      <p:bldP spid="600128" grpId="1" animBg="1"/>
      <p:bldP spid="600129" grpId="0" animBg="1"/>
      <p:bldP spid="600129" grpId="1" animBg="1"/>
      <p:bldP spid="600130" grpId="0"/>
      <p:bldP spid="600130" grpId="1"/>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3"/>
          <p:cNvSpPr>
            <a:spLocks noGrp="1" noChangeArrowheads="1"/>
          </p:cNvSpPr>
          <p:nvPr>
            <p:ph type="body" idx="1"/>
          </p:nvPr>
        </p:nvSpPr>
        <p:spPr>
          <a:xfrm>
            <a:off x="825500" y="296863"/>
            <a:ext cx="7467600" cy="1508125"/>
          </a:xfrm>
        </p:spPr>
        <p:txBody>
          <a:bodyPr/>
          <a:lstStyle/>
          <a:p>
            <a:pPr algn="ctr" eaLnBrk="1" hangingPunct="1">
              <a:spcBef>
                <a:spcPct val="0"/>
              </a:spcBef>
              <a:buFontTx/>
              <a:buNone/>
            </a:pPr>
            <a:r>
              <a:rPr lang="en-US" sz="2800" smtClean="0"/>
              <a:t>How many grams of silver will be formed from 12.0 g copper? </a:t>
            </a:r>
          </a:p>
        </p:txBody>
      </p:sp>
      <p:sp>
        <p:nvSpPr>
          <p:cNvPr id="336900" name="Rectangle 4"/>
          <p:cNvSpPr>
            <a:spLocks noChangeArrowheads="1"/>
          </p:cNvSpPr>
          <p:nvPr/>
        </p:nvSpPr>
        <p:spPr bwMode="auto">
          <a:xfrm>
            <a:off x="1066800" y="2665413"/>
            <a:ext cx="1238250" cy="1133475"/>
          </a:xfrm>
          <a:prstGeom prst="rect">
            <a:avLst/>
          </a:prstGeom>
          <a:noFill/>
          <a:ln w="9525">
            <a:noFill/>
            <a:miter lim="800000"/>
            <a:headEnd/>
            <a:tailEnd/>
          </a:ln>
        </p:spPr>
        <p:txBody>
          <a:bodyPr/>
          <a:lstStyle/>
          <a:p>
            <a:pPr marL="342900" indent="-342900" algn="ctr"/>
            <a:r>
              <a:rPr lang="en-US" sz="3200"/>
              <a:t>12.0</a:t>
            </a:r>
          </a:p>
          <a:p>
            <a:pPr marL="342900" indent="-342900" algn="ctr"/>
            <a:r>
              <a:rPr lang="en-US" sz="3200"/>
              <a:t>g Cu</a:t>
            </a:r>
          </a:p>
        </p:txBody>
      </p:sp>
      <p:sp>
        <p:nvSpPr>
          <p:cNvPr id="336901" name="Line 5"/>
          <p:cNvSpPr>
            <a:spLocks noChangeShapeType="1"/>
          </p:cNvSpPr>
          <p:nvPr/>
        </p:nvSpPr>
        <p:spPr bwMode="auto">
          <a:xfrm flipV="1">
            <a:off x="1150938" y="3868738"/>
            <a:ext cx="5868987" cy="3175"/>
          </a:xfrm>
          <a:prstGeom prst="line">
            <a:avLst/>
          </a:prstGeom>
          <a:noFill/>
          <a:ln w="38100">
            <a:solidFill>
              <a:schemeClr val="tx1"/>
            </a:solidFill>
            <a:round/>
            <a:headEnd/>
            <a:tailEnd/>
          </a:ln>
        </p:spPr>
        <p:txBody>
          <a:bodyPr wrap="none" anchor="ctr"/>
          <a:lstStyle/>
          <a:p>
            <a:endParaRPr lang="en-US"/>
          </a:p>
        </p:txBody>
      </p:sp>
      <p:sp>
        <p:nvSpPr>
          <p:cNvPr id="336902" name="Line 6"/>
          <p:cNvSpPr>
            <a:spLocks noChangeShapeType="1"/>
          </p:cNvSpPr>
          <p:nvPr/>
        </p:nvSpPr>
        <p:spPr bwMode="auto">
          <a:xfrm flipH="1">
            <a:off x="2279650" y="2732088"/>
            <a:ext cx="1588" cy="2563812"/>
          </a:xfrm>
          <a:prstGeom prst="line">
            <a:avLst/>
          </a:prstGeom>
          <a:noFill/>
          <a:ln w="38100">
            <a:solidFill>
              <a:schemeClr val="tx1"/>
            </a:solidFill>
            <a:round/>
            <a:headEnd/>
            <a:tailEnd/>
          </a:ln>
        </p:spPr>
        <p:txBody>
          <a:bodyPr wrap="none" anchor="ctr"/>
          <a:lstStyle/>
          <a:p>
            <a:endParaRPr lang="en-US"/>
          </a:p>
        </p:txBody>
      </p:sp>
      <p:sp>
        <p:nvSpPr>
          <p:cNvPr id="336903" name="Rectangle 7"/>
          <p:cNvSpPr>
            <a:spLocks noChangeArrowheads="1"/>
          </p:cNvSpPr>
          <p:nvPr/>
        </p:nvSpPr>
        <p:spPr bwMode="auto">
          <a:xfrm>
            <a:off x="2314575" y="2665413"/>
            <a:ext cx="1447800" cy="2684462"/>
          </a:xfrm>
          <a:prstGeom prst="rect">
            <a:avLst/>
          </a:prstGeom>
          <a:noFill/>
          <a:ln w="9525">
            <a:noFill/>
            <a:miter lim="800000"/>
            <a:headEnd/>
            <a:tailEnd/>
          </a:ln>
        </p:spPr>
        <p:txBody>
          <a:bodyPr/>
          <a:lstStyle/>
          <a:p>
            <a:pPr marL="342900" indent="-342900" algn="ctr"/>
            <a:r>
              <a:rPr lang="en-US" sz="3200"/>
              <a:t>1 mol</a:t>
            </a:r>
          </a:p>
          <a:p>
            <a:pPr marL="342900" indent="-342900" algn="ctr"/>
            <a:r>
              <a:rPr lang="en-US" sz="3200"/>
              <a:t>Cu</a:t>
            </a:r>
          </a:p>
          <a:p>
            <a:pPr marL="342900" indent="-342900" algn="ctr">
              <a:spcBef>
                <a:spcPct val="50000"/>
              </a:spcBef>
            </a:pPr>
            <a:r>
              <a:rPr lang="en-US" sz="3200"/>
              <a:t>63.55</a:t>
            </a:r>
          </a:p>
          <a:p>
            <a:pPr marL="342900" indent="-342900" algn="ctr"/>
            <a:r>
              <a:rPr lang="en-US" sz="3200"/>
              <a:t>g Cu</a:t>
            </a:r>
          </a:p>
        </p:txBody>
      </p:sp>
      <p:sp>
        <p:nvSpPr>
          <p:cNvPr id="336904" name="Rectangle 8"/>
          <p:cNvSpPr>
            <a:spLocks noChangeArrowheads="1"/>
          </p:cNvSpPr>
          <p:nvPr/>
        </p:nvSpPr>
        <p:spPr bwMode="auto">
          <a:xfrm>
            <a:off x="7056438" y="3573463"/>
            <a:ext cx="2087562" cy="1498600"/>
          </a:xfrm>
          <a:prstGeom prst="rect">
            <a:avLst/>
          </a:prstGeom>
          <a:noFill/>
          <a:ln w="9525">
            <a:noFill/>
            <a:miter lim="800000"/>
            <a:headEnd/>
            <a:tailEnd/>
          </a:ln>
        </p:spPr>
        <p:txBody>
          <a:bodyPr/>
          <a:lstStyle/>
          <a:p>
            <a:pPr marL="342900" indent="-342900"/>
            <a:r>
              <a:rPr lang="en-US" sz="3200"/>
              <a:t>= 40.7 g</a:t>
            </a:r>
          </a:p>
          <a:p>
            <a:pPr marL="342900" indent="-342900"/>
            <a:r>
              <a:rPr lang="en-US" sz="3200"/>
              <a:t>	   Ag</a:t>
            </a:r>
          </a:p>
        </p:txBody>
      </p:sp>
      <p:sp>
        <p:nvSpPr>
          <p:cNvPr id="336905" name="Rectangle 9"/>
          <p:cNvSpPr>
            <a:spLocks noChangeArrowheads="1"/>
          </p:cNvSpPr>
          <p:nvPr/>
        </p:nvSpPr>
        <p:spPr bwMode="auto">
          <a:xfrm>
            <a:off x="625475" y="1431925"/>
            <a:ext cx="7891463" cy="823913"/>
          </a:xfrm>
          <a:prstGeom prst="rect">
            <a:avLst/>
          </a:prstGeom>
          <a:noFill/>
          <a:ln w="9525">
            <a:noFill/>
            <a:miter lim="800000"/>
            <a:headEnd/>
            <a:tailEnd/>
          </a:ln>
        </p:spPr>
        <p:txBody>
          <a:bodyPr/>
          <a:lstStyle/>
          <a:p>
            <a:pPr marL="342900" indent="-342900" algn="ctr">
              <a:lnSpc>
                <a:spcPct val="110000"/>
              </a:lnSpc>
            </a:pPr>
            <a:r>
              <a:rPr lang="en-US" sz="3200"/>
              <a:t>Cu   +   2 AgNO</a:t>
            </a:r>
            <a:r>
              <a:rPr lang="en-US" sz="3200" baseline="-25000"/>
              <a:t>3</a:t>
            </a:r>
            <a:r>
              <a:rPr lang="en-US" sz="3200"/>
              <a:t>   </a:t>
            </a:r>
            <a:r>
              <a:rPr lang="en-US" sz="3200">
                <a:sym typeface="Symbol" pitchFamily="18" charset="2"/>
              </a:rPr>
              <a:t>   2 Ag   +   Cu(NO</a:t>
            </a:r>
            <a:r>
              <a:rPr lang="en-US" sz="3200" baseline="-25000">
                <a:sym typeface="Symbol" pitchFamily="18" charset="2"/>
              </a:rPr>
              <a:t>3</a:t>
            </a:r>
            <a:r>
              <a:rPr lang="en-US" sz="3200">
                <a:sym typeface="Symbol" pitchFamily="18" charset="2"/>
              </a:rPr>
              <a:t>)</a:t>
            </a:r>
            <a:r>
              <a:rPr lang="en-US" sz="3200" baseline="-25000">
                <a:sym typeface="Symbol" pitchFamily="18" charset="2"/>
              </a:rPr>
              <a:t>2</a:t>
            </a:r>
            <a:r>
              <a:rPr lang="en-US" sz="3200"/>
              <a:t> </a:t>
            </a:r>
          </a:p>
        </p:txBody>
      </p:sp>
      <p:sp>
        <p:nvSpPr>
          <p:cNvPr id="336906" name="Line 10"/>
          <p:cNvSpPr>
            <a:spLocks noChangeShapeType="1"/>
          </p:cNvSpPr>
          <p:nvPr/>
        </p:nvSpPr>
        <p:spPr bwMode="auto">
          <a:xfrm flipH="1">
            <a:off x="3822700" y="2730500"/>
            <a:ext cx="0" cy="2563813"/>
          </a:xfrm>
          <a:prstGeom prst="line">
            <a:avLst/>
          </a:prstGeom>
          <a:noFill/>
          <a:ln w="38100">
            <a:solidFill>
              <a:schemeClr val="tx1"/>
            </a:solidFill>
            <a:round/>
            <a:headEnd/>
            <a:tailEnd/>
          </a:ln>
        </p:spPr>
        <p:txBody>
          <a:bodyPr wrap="none" anchor="ctr"/>
          <a:lstStyle/>
          <a:p>
            <a:endParaRPr lang="en-US"/>
          </a:p>
        </p:txBody>
      </p:sp>
      <p:sp>
        <p:nvSpPr>
          <p:cNvPr id="336907" name="Rectangle 11"/>
          <p:cNvSpPr>
            <a:spLocks noChangeArrowheads="1"/>
          </p:cNvSpPr>
          <p:nvPr/>
        </p:nvSpPr>
        <p:spPr bwMode="auto">
          <a:xfrm>
            <a:off x="3883025" y="2665413"/>
            <a:ext cx="1422400" cy="2684462"/>
          </a:xfrm>
          <a:prstGeom prst="rect">
            <a:avLst/>
          </a:prstGeom>
          <a:noFill/>
          <a:ln w="9525">
            <a:noFill/>
            <a:miter lim="800000"/>
            <a:headEnd/>
            <a:tailEnd/>
          </a:ln>
        </p:spPr>
        <p:txBody>
          <a:bodyPr/>
          <a:lstStyle/>
          <a:p>
            <a:pPr marL="342900" indent="-342900" algn="ctr"/>
            <a:r>
              <a:rPr lang="en-US" sz="3200"/>
              <a:t>2 mol</a:t>
            </a:r>
          </a:p>
          <a:p>
            <a:pPr marL="342900" indent="-342900" algn="ctr"/>
            <a:r>
              <a:rPr lang="en-US" sz="3200"/>
              <a:t>Ag</a:t>
            </a:r>
          </a:p>
          <a:p>
            <a:pPr marL="342900" indent="-342900" algn="ctr">
              <a:spcBef>
                <a:spcPct val="50000"/>
              </a:spcBef>
            </a:pPr>
            <a:r>
              <a:rPr lang="en-US" sz="3200"/>
              <a:t>1 mol</a:t>
            </a:r>
          </a:p>
          <a:p>
            <a:pPr marL="342900" indent="-342900" algn="ctr"/>
            <a:r>
              <a:rPr lang="en-US" sz="3200"/>
              <a:t>Cu</a:t>
            </a:r>
          </a:p>
        </p:txBody>
      </p:sp>
      <p:sp>
        <p:nvSpPr>
          <p:cNvPr id="336911" name="Line 15"/>
          <p:cNvSpPr>
            <a:spLocks noChangeShapeType="1"/>
          </p:cNvSpPr>
          <p:nvPr/>
        </p:nvSpPr>
        <p:spPr bwMode="auto">
          <a:xfrm>
            <a:off x="5359400" y="2732088"/>
            <a:ext cx="0" cy="2563812"/>
          </a:xfrm>
          <a:prstGeom prst="line">
            <a:avLst/>
          </a:prstGeom>
          <a:noFill/>
          <a:ln w="38100">
            <a:solidFill>
              <a:schemeClr val="tx1"/>
            </a:solidFill>
            <a:round/>
            <a:headEnd/>
            <a:tailEnd/>
          </a:ln>
        </p:spPr>
        <p:txBody>
          <a:bodyPr wrap="none" anchor="ctr"/>
          <a:lstStyle/>
          <a:p>
            <a:endParaRPr lang="en-US"/>
          </a:p>
        </p:txBody>
      </p:sp>
      <p:sp>
        <p:nvSpPr>
          <p:cNvPr id="336912" name="Rectangle 16"/>
          <p:cNvSpPr>
            <a:spLocks noChangeArrowheads="1"/>
          </p:cNvSpPr>
          <p:nvPr/>
        </p:nvSpPr>
        <p:spPr bwMode="auto">
          <a:xfrm>
            <a:off x="5397500" y="2665413"/>
            <a:ext cx="1692275" cy="2684462"/>
          </a:xfrm>
          <a:prstGeom prst="rect">
            <a:avLst/>
          </a:prstGeom>
          <a:noFill/>
          <a:ln w="9525">
            <a:noFill/>
            <a:miter lim="800000"/>
            <a:headEnd/>
            <a:tailEnd/>
          </a:ln>
        </p:spPr>
        <p:txBody>
          <a:bodyPr/>
          <a:lstStyle/>
          <a:p>
            <a:pPr marL="342900" indent="-342900" algn="ctr"/>
            <a:r>
              <a:rPr lang="en-US" sz="3200"/>
              <a:t>107.87</a:t>
            </a:r>
          </a:p>
          <a:p>
            <a:pPr marL="342900" indent="-342900" algn="ctr"/>
            <a:r>
              <a:rPr lang="en-US" sz="3200"/>
              <a:t>g Ag</a:t>
            </a:r>
          </a:p>
          <a:p>
            <a:pPr marL="342900" indent="-342900" algn="ctr">
              <a:spcBef>
                <a:spcPct val="50000"/>
              </a:spcBef>
            </a:pPr>
            <a:r>
              <a:rPr lang="en-US" sz="3200"/>
              <a:t>1 mol</a:t>
            </a:r>
          </a:p>
          <a:p>
            <a:pPr marL="342900" indent="-342900" algn="ctr"/>
            <a:r>
              <a:rPr lang="en-US" sz="3200"/>
              <a:t>Ag</a:t>
            </a:r>
          </a:p>
        </p:txBody>
      </p:sp>
      <p:sp>
        <p:nvSpPr>
          <p:cNvPr id="336919" name="Rectangle 23"/>
          <p:cNvSpPr>
            <a:spLocks noChangeArrowheads="1"/>
          </p:cNvSpPr>
          <p:nvPr/>
        </p:nvSpPr>
        <p:spPr bwMode="auto">
          <a:xfrm>
            <a:off x="549275" y="2014538"/>
            <a:ext cx="1831975" cy="717550"/>
          </a:xfrm>
          <a:prstGeom prst="rect">
            <a:avLst/>
          </a:prstGeom>
          <a:noFill/>
          <a:ln w="9525">
            <a:noFill/>
            <a:miter lim="800000"/>
            <a:headEnd/>
            <a:tailEnd/>
          </a:ln>
        </p:spPr>
        <p:txBody>
          <a:bodyPr/>
          <a:lstStyle/>
          <a:p>
            <a:pPr marL="342900" indent="-342900"/>
            <a:r>
              <a:rPr lang="en-US" sz="2800">
                <a:solidFill>
                  <a:srgbClr val="3366FF"/>
                </a:solidFill>
              </a:rPr>
              <a:t>12.0 g</a:t>
            </a:r>
          </a:p>
        </p:txBody>
      </p:sp>
      <p:sp>
        <p:nvSpPr>
          <p:cNvPr id="336920" name="Rectangle 24"/>
          <p:cNvSpPr>
            <a:spLocks noChangeArrowheads="1"/>
          </p:cNvSpPr>
          <p:nvPr/>
        </p:nvSpPr>
        <p:spPr bwMode="auto">
          <a:xfrm>
            <a:off x="4918075" y="2014538"/>
            <a:ext cx="1158875" cy="717550"/>
          </a:xfrm>
          <a:prstGeom prst="rect">
            <a:avLst/>
          </a:prstGeom>
          <a:noFill/>
          <a:ln w="9525">
            <a:noFill/>
            <a:miter lim="800000"/>
            <a:headEnd/>
            <a:tailEnd/>
          </a:ln>
        </p:spPr>
        <p:txBody>
          <a:bodyPr/>
          <a:lstStyle/>
          <a:p>
            <a:pPr marL="342900" indent="-342900"/>
            <a:r>
              <a:rPr lang="en-US" sz="2800">
                <a:solidFill>
                  <a:srgbClr val="3366FF"/>
                </a:solidFill>
              </a:rPr>
              <a:t>? g</a:t>
            </a:r>
          </a:p>
        </p:txBody>
      </p:sp>
      <p:sp>
        <p:nvSpPr>
          <p:cNvPr id="81935" name="Rectangle 25"/>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sp>
        <p:nvSpPr>
          <p:cNvPr id="336922" name="Line 26"/>
          <p:cNvSpPr>
            <a:spLocks noChangeShapeType="1"/>
          </p:cNvSpPr>
          <p:nvPr/>
        </p:nvSpPr>
        <p:spPr bwMode="auto">
          <a:xfrm flipV="1">
            <a:off x="1241425" y="3357563"/>
            <a:ext cx="854075" cy="207962"/>
          </a:xfrm>
          <a:prstGeom prst="line">
            <a:avLst/>
          </a:prstGeom>
          <a:noFill/>
          <a:ln w="19050">
            <a:solidFill>
              <a:srgbClr val="FF0000"/>
            </a:solidFill>
            <a:round/>
            <a:headEnd/>
            <a:tailEnd/>
          </a:ln>
        </p:spPr>
        <p:txBody>
          <a:bodyPr/>
          <a:lstStyle/>
          <a:p>
            <a:endParaRPr lang="en-US"/>
          </a:p>
        </p:txBody>
      </p:sp>
      <p:sp>
        <p:nvSpPr>
          <p:cNvPr id="336923" name="Line 27"/>
          <p:cNvSpPr>
            <a:spLocks noChangeShapeType="1"/>
          </p:cNvSpPr>
          <p:nvPr/>
        </p:nvSpPr>
        <p:spPr bwMode="auto">
          <a:xfrm flipV="1">
            <a:off x="2601913" y="4579938"/>
            <a:ext cx="854075" cy="207962"/>
          </a:xfrm>
          <a:prstGeom prst="line">
            <a:avLst/>
          </a:prstGeom>
          <a:noFill/>
          <a:ln w="19050">
            <a:solidFill>
              <a:srgbClr val="FF0000"/>
            </a:solidFill>
            <a:round/>
            <a:headEnd/>
            <a:tailEnd/>
          </a:ln>
        </p:spPr>
        <p:txBody>
          <a:bodyPr/>
          <a:lstStyle/>
          <a:p>
            <a:endParaRPr lang="en-US"/>
          </a:p>
        </p:txBody>
      </p:sp>
      <p:sp>
        <p:nvSpPr>
          <p:cNvPr id="336924" name="Line 28"/>
          <p:cNvSpPr>
            <a:spLocks noChangeShapeType="1"/>
          </p:cNvSpPr>
          <p:nvPr/>
        </p:nvSpPr>
        <p:spPr bwMode="auto">
          <a:xfrm flipH="1">
            <a:off x="2808288" y="2790825"/>
            <a:ext cx="701675" cy="812800"/>
          </a:xfrm>
          <a:prstGeom prst="line">
            <a:avLst/>
          </a:prstGeom>
          <a:noFill/>
          <a:ln w="19050">
            <a:solidFill>
              <a:srgbClr val="FF0000"/>
            </a:solidFill>
            <a:round/>
            <a:headEnd/>
            <a:tailEnd/>
          </a:ln>
        </p:spPr>
        <p:txBody>
          <a:bodyPr/>
          <a:lstStyle/>
          <a:p>
            <a:endParaRPr lang="en-US"/>
          </a:p>
        </p:txBody>
      </p:sp>
      <p:sp>
        <p:nvSpPr>
          <p:cNvPr id="336925" name="Line 29"/>
          <p:cNvSpPr>
            <a:spLocks noChangeShapeType="1"/>
          </p:cNvSpPr>
          <p:nvPr/>
        </p:nvSpPr>
        <p:spPr bwMode="auto">
          <a:xfrm flipH="1">
            <a:off x="4327525" y="4041775"/>
            <a:ext cx="701675" cy="812800"/>
          </a:xfrm>
          <a:prstGeom prst="line">
            <a:avLst/>
          </a:prstGeom>
          <a:noFill/>
          <a:ln w="19050">
            <a:solidFill>
              <a:srgbClr val="FF0000"/>
            </a:solidFill>
            <a:round/>
            <a:headEnd/>
            <a:tailEnd/>
          </a:ln>
        </p:spPr>
        <p:txBody>
          <a:bodyPr/>
          <a:lstStyle/>
          <a:p>
            <a:endParaRPr lang="en-US"/>
          </a:p>
        </p:txBody>
      </p:sp>
      <p:sp>
        <p:nvSpPr>
          <p:cNvPr id="336926" name="Line 30"/>
          <p:cNvSpPr>
            <a:spLocks noChangeShapeType="1"/>
          </p:cNvSpPr>
          <p:nvPr/>
        </p:nvSpPr>
        <p:spPr bwMode="auto">
          <a:xfrm flipH="1">
            <a:off x="4337050" y="2832100"/>
            <a:ext cx="701675" cy="812800"/>
          </a:xfrm>
          <a:prstGeom prst="line">
            <a:avLst/>
          </a:prstGeom>
          <a:noFill/>
          <a:ln w="19050">
            <a:solidFill>
              <a:srgbClr val="FF0000"/>
            </a:solidFill>
            <a:round/>
            <a:headEnd/>
            <a:tailEnd/>
          </a:ln>
        </p:spPr>
        <p:txBody>
          <a:bodyPr/>
          <a:lstStyle/>
          <a:p>
            <a:endParaRPr lang="en-US"/>
          </a:p>
        </p:txBody>
      </p:sp>
      <p:sp>
        <p:nvSpPr>
          <p:cNvPr id="336927" name="Line 31"/>
          <p:cNvSpPr>
            <a:spLocks noChangeShapeType="1"/>
          </p:cNvSpPr>
          <p:nvPr/>
        </p:nvSpPr>
        <p:spPr bwMode="auto">
          <a:xfrm flipH="1">
            <a:off x="5989638" y="4035425"/>
            <a:ext cx="701675" cy="812800"/>
          </a:xfrm>
          <a:prstGeom prst="line">
            <a:avLst/>
          </a:prstGeom>
          <a:noFill/>
          <a:ln w="19050">
            <a:solidFill>
              <a:srgbClr val="FF0000"/>
            </a:solidFill>
            <a:round/>
            <a:headEnd/>
            <a:tailEnd/>
          </a:ln>
        </p:spPr>
        <p:txBody>
          <a:bodyPr/>
          <a:lstStyle/>
          <a:p>
            <a:endParaRPr lang="en-US"/>
          </a:p>
        </p:txBody>
      </p:sp>
      <p:grpSp>
        <p:nvGrpSpPr>
          <p:cNvPr id="2" name="Group 33"/>
          <p:cNvGrpSpPr>
            <a:grpSpLocks/>
          </p:cNvGrpSpPr>
          <p:nvPr/>
        </p:nvGrpSpPr>
        <p:grpSpPr bwMode="auto">
          <a:xfrm>
            <a:off x="511175" y="5751513"/>
            <a:ext cx="1219200" cy="481012"/>
            <a:chOff x="186" y="1092"/>
            <a:chExt cx="768" cy="303"/>
          </a:xfrm>
        </p:grpSpPr>
        <p:sp>
          <p:nvSpPr>
            <p:cNvPr id="81977" name="Line 34"/>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1978" name="Line 35"/>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1979" name="Line 36"/>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1980" name="Line 37"/>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1981" name="Line 38"/>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336935" name="Oval 39"/>
          <p:cNvSpPr>
            <a:spLocks noChangeArrowheads="1"/>
          </p:cNvSpPr>
          <p:nvPr/>
        </p:nvSpPr>
        <p:spPr bwMode="auto">
          <a:xfrm>
            <a:off x="520700" y="5713413"/>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336936" name="Text Box 40"/>
          <p:cNvSpPr txBox="1">
            <a:spLocks noChangeArrowheads="1"/>
          </p:cNvSpPr>
          <p:nvPr/>
        </p:nvSpPr>
        <p:spPr bwMode="auto">
          <a:xfrm>
            <a:off x="566738" y="6256338"/>
            <a:ext cx="411162" cy="304800"/>
          </a:xfrm>
          <a:prstGeom prst="rect">
            <a:avLst/>
          </a:prstGeom>
          <a:noFill/>
          <a:ln w="9525">
            <a:noFill/>
            <a:miter lim="800000"/>
            <a:headEnd/>
            <a:tailEnd/>
          </a:ln>
        </p:spPr>
        <p:txBody>
          <a:bodyPr wrap="none">
            <a:spAutoFit/>
          </a:bodyPr>
          <a:lstStyle/>
          <a:p>
            <a:r>
              <a:rPr lang="en-US"/>
              <a:t>Cu</a:t>
            </a:r>
            <a:endParaRPr lang="en-US" baseline="-25000"/>
          </a:p>
        </p:txBody>
      </p:sp>
      <p:sp>
        <p:nvSpPr>
          <p:cNvPr id="336937" name="Text Box 41"/>
          <p:cNvSpPr txBox="1">
            <a:spLocks noChangeArrowheads="1"/>
          </p:cNvSpPr>
          <p:nvPr/>
        </p:nvSpPr>
        <p:spPr bwMode="auto">
          <a:xfrm>
            <a:off x="1189038" y="6256338"/>
            <a:ext cx="401637" cy="304800"/>
          </a:xfrm>
          <a:prstGeom prst="rect">
            <a:avLst/>
          </a:prstGeom>
          <a:noFill/>
          <a:ln w="9525">
            <a:noFill/>
            <a:miter lim="800000"/>
            <a:headEnd/>
            <a:tailEnd/>
          </a:ln>
        </p:spPr>
        <p:txBody>
          <a:bodyPr wrap="none">
            <a:spAutoFit/>
          </a:bodyPr>
          <a:lstStyle/>
          <a:p>
            <a:r>
              <a:rPr lang="en-US"/>
              <a:t>Ag</a:t>
            </a:r>
            <a:endParaRPr lang="en-US" baseline="-25000"/>
          </a:p>
        </p:txBody>
      </p:sp>
      <p:sp>
        <p:nvSpPr>
          <p:cNvPr id="336938" name="Line 42"/>
          <p:cNvSpPr>
            <a:spLocks noChangeShapeType="1"/>
          </p:cNvSpPr>
          <p:nvPr/>
        </p:nvSpPr>
        <p:spPr bwMode="auto">
          <a:xfrm>
            <a:off x="844550" y="5988050"/>
            <a:ext cx="534988" cy="0"/>
          </a:xfrm>
          <a:prstGeom prst="line">
            <a:avLst/>
          </a:prstGeom>
          <a:noFill/>
          <a:ln w="31750">
            <a:solidFill>
              <a:srgbClr val="800000"/>
            </a:solidFill>
            <a:round/>
            <a:headEnd/>
            <a:tailEnd/>
          </a:ln>
        </p:spPr>
        <p:txBody>
          <a:bodyPr/>
          <a:lstStyle/>
          <a:p>
            <a:endParaRPr lang="en-US"/>
          </a:p>
        </p:txBody>
      </p:sp>
      <p:sp>
        <p:nvSpPr>
          <p:cNvPr id="336939" name="Line 43"/>
          <p:cNvSpPr>
            <a:spLocks noChangeShapeType="1"/>
          </p:cNvSpPr>
          <p:nvPr/>
        </p:nvSpPr>
        <p:spPr bwMode="auto">
          <a:xfrm flipV="1">
            <a:off x="1370013" y="5751513"/>
            <a:ext cx="260350" cy="233362"/>
          </a:xfrm>
          <a:prstGeom prst="line">
            <a:avLst/>
          </a:prstGeom>
          <a:noFill/>
          <a:ln w="31750">
            <a:solidFill>
              <a:srgbClr val="800000"/>
            </a:solidFill>
            <a:round/>
            <a:headEnd/>
            <a:tailEnd/>
          </a:ln>
        </p:spPr>
        <p:txBody>
          <a:bodyPr/>
          <a:lstStyle/>
          <a:p>
            <a:endParaRPr lang="en-US"/>
          </a:p>
        </p:txBody>
      </p:sp>
      <p:grpSp>
        <p:nvGrpSpPr>
          <p:cNvPr id="3" name="Group 44"/>
          <p:cNvGrpSpPr>
            <a:grpSpLocks/>
          </p:cNvGrpSpPr>
          <p:nvPr/>
        </p:nvGrpSpPr>
        <p:grpSpPr bwMode="auto">
          <a:xfrm>
            <a:off x="1598613" y="5695950"/>
            <a:ext cx="88900" cy="88900"/>
            <a:chOff x="925" y="1217"/>
            <a:chExt cx="56" cy="56"/>
          </a:xfrm>
        </p:grpSpPr>
        <p:sp>
          <p:nvSpPr>
            <p:cNvPr id="81974" name="Oval 45"/>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1975" name="Line 46"/>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1976" name="Line 47"/>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336944" name="Text Box 48"/>
          <p:cNvSpPr txBox="1">
            <a:spLocks noChangeArrowheads="1"/>
          </p:cNvSpPr>
          <p:nvPr/>
        </p:nvSpPr>
        <p:spPr bwMode="auto">
          <a:xfrm>
            <a:off x="2032000" y="5848350"/>
            <a:ext cx="1874838" cy="336550"/>
          </a:xfrm>
          <a:prstGeom prst="rect">
            <a:avLst/>
          </a:prstGeom>
          <a:noFill/>
          <a:ln w="9525">
            <a:noFill/>
            <a:miter lim="800000"/>
            <a:headEnd/>
            <a:tailEnd/>
          </a:ln>
        </p:spPr>
        <p:txBody>
          <a:bodyPr wrap="none">
            <a:spAutoFit/>
          </a:bodyPr>
          <a:lstStyle/>
          <a:p>
            <a:r>
              <a:rPr lang="en-US" sz="1600"/>
              <a:t>x g Ag = 12.0 g Cu</a:t>
            </a:r>
            <a:endParaRPr lang="en-US" sz="1600" baseline="-25000"/>
          </a:p>
        </p:txBody>
      </p:sp>
      <p:sp>
        <p:nvSpPr>
          <p:cNvPr id="336945" name="Text Box 49"/>
          <p:cNvSpPr txBox="1">
            <a:spLocks noChangeArrowheads="1"/>
          </p:cNvSpPr>
          <p:nvPr/>
        </p:nvSpPr>
        <p:spPr bwMode="auto">
          <a:xfrm>
            <a:off x="3887788" y="5986463"/>
            <a:ext cx="1177925" cy="336550"/>
          </a:xfrm>
          <a:prstGeom prst="rect">
            <a:avLst/>
          </a:prstGeom>
          <a:noFill/>
          <a:ln w="9525">
            <a:noFill/>
            <a:miter lim="800000"/>
            <a:headEnd/>
            <a:tailEnd/>
          </a:ln>
        </p:spPr>
        <p:txBody>
          <a:bodyPr wrap="none">
            <a:spAutoFit/>
          </a:bodyPr>
          <a:lstStyle/>
          <a:p>
            <a:r>
              <a:rPr lang="en-US" sz="1600"/>
              <a:t>63.55 g Cu</a:t>
            </a:r>
            <a:endParaRPr lang="en-US" sz="1600" baseline="-25000"/>
          </a:p>
        </p:txBody>
      </p:sp>
      <p:sp>
        <p:nvSpPr>
          <p:cNvPr id="336946" name="Text Box 50"/>
          <p:cNvSpPr txBox="1">
            <a:spLocks noChangeArrowheads="1"/>
          </p:cNvSpPr>
          <p:nvPr/>
        </p:nvSpPr>
        <p:spPr bwMode="auto">
          <a:xfrm>
            <a:off x="7343775" y="5859463"/>
            <a:ext cx="1230313" cy="336550"/>
          </a:xfrm>
          <a:prstGeom prst="rect">
            <a:avLst/>
          </a:prstGeom>
          <a:noFill/>
          <a:ln w="9525">
            <a:noFill/>
            <a:miter lim="800000"/>
            <a:headEnd/>
            <a:tailEnd/>
          </a:ln>
        </p:spPr>
        <p:txBody>
          <a:bodyPr wrap="none">
            <a:spAutoFit/>
          </a:bodyPr>
          <a:lstStyle/>
          <a:p>
            <a:r>
              <a:rPr lang="en-US" sz="1600"/>
              <a:t>= 40.7 g Ag</a:t>
            </a:r>
            <a:endParaRPr lang="en-US" sz="1600" baseline="-25000"/>
          </a:p>
        </p:txBody>
      </p:sp>
      <p:sp>
        <p:nvSpPr>
          <p:cNvPr id="336947" name="Rectangle 51"/>
          <p:cNvSpPr>
            <a:spLocks noChangeArrowheads="1"/>
          </p:cNvSpPr>
          <p:nvPr/>
        </p:nvSpPr>
        <p:spPr bwMode="auto">
          <a:xfrm>
            <a:off x="3921125" y="5721350"/>
            <a:ext cx="996950" cy="336550"/>
          </a:xfrm>
          <a:prstGeom prst="rect">
            <a:avLst/>
          </a:prstGeom>
          <a:noFill/>
          <a:ln w="9525">
            <a:noFill/>
            <a:miter lim="800000"/>
            <a:headEnd/>
            <a:tailEnd/>
          </a:ln>
        </p:spPr>
        <p:txBody>
          <a:bodyPr wrap="none">
            <a:spAutoFit/>
          </a:bodyPr>
          <a:lstStyle/>
          <a:p>
            <a:r>
              <a:rPr lang="en-US" sz="1600"/>
              <a:t>1 mol Cu</a:t>
            </a:r>
            <a:endParaRPr lang="en-US" sz="1600" baseline="-25000"/>
          </a:p>
        </p:txBody>
      </p:sp>
      <p:sp>
        <p:nvSpPr>
          <p:cNvPr id="336948" name="Rectangle 52"/>
          <p:cNvSpPr>
            <a:spLocks noChangeArrowheads="1"/>
          </p:cNvSpPr>
          <p:nvPr/>
        </p:nvSpPr>
        <p:spPr bwMode="auto">
          <a:xfrm>
            <a:off x="5038725" y="5715000"/>
            <a:ext cx="985838" cy="336550"/>
          </a:xfrm>
          <a:prstGeom prst="rect">
            <a:avLst/>
          </a:prstGeom>
          <a:noFill/>
          <a:ln w="9525">
            <a:noFill/>
            <a:miter lim="800000"/>
            <a:headEnd/>
            <a:tailEnd/>
          </a:ln>
        </p:spPr>
        <p:txBody>
          <a:bodyPr wrap="none">
            <a:spAutoFit/>
          </a:bodyPr>
          <a:lstStyle/>
          <a:p>
            <a:r>
              <a:rPr lang="en-US" sz="1600"/>
              <a:t>2 mol Ag</a:t>
            </a:r>
            <a:endParaRPr lang="en-US" sz="1600" baseline="-25000"/>
          </a:p>
        </p:txBody>
      </p:sp>
      <p:grpSp>
        <p:nvGrpSpPr>
          <p:cNvPr id="4" name="Group 53"/>
          <p:cNvGrpSpPr>
            <a:grpSpLocks/>
          </p:cNvGrpSpPr>
          <p:nvPr/>
        </p:nvGrpSpPr>
        <p:grpSpPr bwMode="auto">
          <a:xfrm>
            <a:off x="3922713" y="5759450"/>
            <a:ext cx="1089025" cy="542925"/>
            <a:chOff x="2353" y="2935"/>
            <a:chExt cx="1505" cy="342"/>
          </a:xfrm>
        </p:grpSpPr>
        <p:sp>
          <p:nvSpPr>
            <p:cNvPr id="81972" name="AutoShape 54"/>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1973" name="Line 55"/>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336952" name="Rectangle 56"/>
          <p:cNvSpPr>
            <a:spLocks noChangeArrowheads="1"/>
          </p:cNvSpPr>
          <p:nvPr/>
        </p:nvSpPr>
        <p:spPr bwMode="auto">
          <a:xfrm>
            <a:off x="5037138" y="5984875"/>
            <a:ext cx="996950" cy="336550"/>
          </a:xfrm>
          <a:prstGeom prst="rect">
            <a:avLst/>
          </a:prstGeom>
          <a:noFill/>
          <a:ln w="9525">
            <a:noFill/>
            <a:miter lim="800000"/>
            <a:headEnd/>
            <a:tailEnd/>
          </a:ln>
        </p:spPr>
        <p:txBody>
          <a:bodyPr wrap="none">
            <a:spAutoFit/>
          </a:bodyPr>
          <a:lstStyle/>
          <a:p>
            <a:r>
              <a:rPr lang="en-US" sz="1600"/>
              <a:t>1 mol Cu</a:t>
            </a:r>
            <a:endParaRPr lang="en-US" sz="1600" baseline="-25000"/>
          </a:p>
        </p:txBody>
      </p:sp>
      <p:sp>
        <p:nvSpPr>
          <p:cNvPr id="336953" name="Line 57"/>
          <p:cNvSpPr>
            <a:spLocks noChangeShapeType="1"/>
          </p:cNvSpPr>
          <p:nvPr/>
        </p:nvSpPr>
        <p:spPr bwMode="auto">
          <a:xfrm flipV="1">
            <a:off x="3406775" y="6019800"/>
            <a:ext cx="436563" cy="60325"/>
          </a:xfrm>
          <a:prstGeom prst="line">
            <a:avLst/>
          </a:prstGeom>
          <a:noFill/>
          <a:ln w="9525">
            <a:solidFill>
              <a:srgbClr val="FF0000"/>
            </a:solidFill>
            <a:round/>
            <a:headEnd/>
            <a:tailEnd/>
          </a:ln>
        </p:spPr>
        <p:txBody>
          <a:bodyPr/>
          <a:lstStyle/>
          <a:p>
            <a:endParaRPr lang="en-US"/>
          </a:p>
        </p:txBody>
      </p:sp>
      <p:sp>
        <p:nvSpPr>
          <p:cNvPr id="336954" name="Line 58"/>
          <p:cNvSpPr>
            <a:spLocks noChangeShapeType="1"/>
          </p:cNvSpPr>
          <p:nvPr/>
        </p:nvSpPr>
        <p:spPr bwMode="auto">
          <a:xfrm flipV="1">
            <a:off x="4543425" y="6121400"/>
            <a:ext cx="414338" cy="96838"/>
          </a:xfrm>
          <a:prstGeom prst="line">
            <a:avLst/>
          </a:prstGeom>
          <a:noFill/>
          <a:ln w="9525">
            <a:solidFill>
              <a:srgbClr val="FF0000"/>
            </a:solidFill>
            <a:round/>
            <a:headEnd/>
            <a:tailEnd/>
          </a:ln>
        </p:spPr>
        <p:txBody>
          <a:bodyPr/>
          <a:lstStyle/>
          <a:p>
            <a:endParaRPr lang="en-US"/>
          </a:p>
        </p:txBody>
      </p:sp>
      <p:grpSp>
        <p:nvGrpSpPr>
          <p:cNvPr id="5" name="Group 59"/>
          <p:cNvGrpSpPr>
            <a:grpSpLocks/>
          </p:cNvGrpSpPr>
          <p:nvPr/>
        </p:nvGrpSpPr>
        <p:grpSpPr bwMode="auto">
          <a:xfrm>
            <a:off x="5051425" y="5753100"/>
            <a:ext cx="996950" cy="542925"/>
            <a:chOff x="3885" y="2931"/>
            <a:chExt cx="542" cy="342"/>
          </a:xfrm>
        </p:grpSpPr>
        <p:sp>
          <p:nvSpPr>
            <p:cNvPr id="81970" name="AutoShape 60"/>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1971" name="Line 61"/>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336958" name="Line 62"/>
          <p:cNvSpPr>
            <a:spLocks noChangeShapeType="1"/>
          </p:cNvSpPr>
          <p:nvPr/>
        </p:nvSpPr>
        <p:spPr bwMode="auto">
          <a:xfrm flipV="1">
            <a:off x="4183063" y="5857875"/>
            <a:ext cx="620712" cy="93663"/>
          </a:xfrm>
          <a:prstGeom prst="line">
            <a:avLst/>
          </a:prstGeom>
          <a:noFill/>
          <a:ln w="9525">
            <a:solidFill>
              <a:srgbClr val="FF0000"/>
            </a:solidFill>
            <a:round/>
            <a:headEnd/>
            <a:tailEnd/>
          </a:ln>
        </p:spPr>
        <p:txBody>
          <a:bodyPr/>
          <a:lstStyle/>
          <a:p>
            <a:endParaRPr lang="en-US"/>
          </a:p>
        </p:txBody>
      </p:sp>
      <p:sp>
        <p:nvSpPr>
          <p:cNvPr id="336959" name="Line 63"/>
          <p:cNvSpPr>
            <a:spLocks noChangeShapeType="1"/>
          </p:cNvSpPr>
          <p:nvPr/>
        </p:nvSpPr>
        <p:spPr bwMode="auto">
          <a:xfrm flipV="1">
            <a:off x="5284788" y="6126163"/>
            <a:ext cx="669925" cy="95250"/>
          </a:xfrm>
          <a:prstGeom prst="line">
            <a:avLst/>
          </a:prstGeom>
          <a:noFill/>
          <a:ln w="9525">
            <a:solidFill>
              <a:srgbClr val="FF0000"/>
            </a:solidFill>
            <a:round/>
            <a:headEnd/>
            <a:tailEnd/>
          </a:ln>
        </p:spPr>
        <p:txBody>
          <a:bodyPr/>
          <a:lstStyle/>
          <a:p>
            <a:endParaRPr lang="en-US"/>
          </a:p>
        </p:txBody>
      </p:sp>
      <p:sp>
        <p:nvSpPr>
          <p:cNvPr id="336960" name="Freeform 64"/>
          <p:cNvSpPr>
            <a:spLocks/>
          </p:cNvSpPr>
          <p:nvPr/>
        </p:nvSpPr>
        <p:spPr bwMode="auto">
          <a:xfrm flipV="1">
            <a:off x="592138" y="5768975"/>
            <a:ext cx="263525" cy="223838"/>
          </a:xfrm>
          <a:custGeom>
            <a:avLst/>
            <a:gdLst>
              <a:gd name="T0" fmla="*/ 0 w 188"/>
              <a:gd name="T1" fmla="*/ 2147483647 h 1"/>
              <a:gd name="T2" fmla="*/ 369390617 w 188"/>
              <a:gd name="T3" fmla="*/ 0 h 1"/>
              <a:gd name="T4" fmla="*/ 0 60000 65536"/>
              <a:gd name="T5" fmla="*/ 0 60000 65536"/>
              <a:gd name="T6" fmla="*/ 0 w 188"/>
              <a:gd name="T7" fmla="*/ 0 h 1"/>
              <a:gd name="T8" fmla="*/ 188 w 188"/>
              <a:gd name="T9" fmla="*/ 1 h 1"/>
            </a:gdLst>
            <a:ahLst/>
            <a:cxnLst>
              <a:cxn ang="T4">
                <a:pos x="T0" y="T1"/>
              </a:cxn>
              <a:cxn ang="T5">
                <a:pos x="T2" y="T3"/>
              </a:cxn>
            </a:cxnLst>
            <a:rect l="T6" t="T7" r="T8" b="T9"/>
            <a:pathLst>
              <a:path w="188" h="1">
                <a:moveTo>
                  <a:pt x="0" y="1"/>
                </a:moveTo>
                <a:lnTo>
                  <a:pt x="188" y="0"/>
                </a:lnTo>
              </a:path>
            </a:pathLst>
          </a:custGeom>
          <a:noFill/>
          <a:ln w="31750">
            <a:solidFill>
              <a:srgbClr val="800000"/>
            </a:solidFill>
            <a:round/>
            <a:headEnd/>
            <a:tailEnd/>
          </a:ln>
        </p:spPr>
        <p:txBody>
          <a:bodyPr/>
          <a:lstStyle/>
          <a:p>
            <a:endParaRPr lang="en-US"/>
          </a:p>
        </p:txBody>
      </p:sp>
      <p:sp>
        <p:nvSpPr>
          <p:cNvPr id="336961" name="Rectangle 65"/>
          <p:cNvSpPr>
            <a:spLocks noChangeArrowheads="1"/>
          </p:cNvSpPr>
          <p:nvPr/>
        </p:nvSpPr>
        <p:spPr bwMode="auto">
          <a:xfrm>
            <a:off x="6038850" y="5715000"/>
            <a:ext cx="1279525" cy="336550"/>
          </a:xfrm>
          <a:prstGeom prst="rect">
            <a:avLst/>
          </a:prstGeom>
          <a:noFill/>
          <a:ln w="9525">
            <a:noFill/>
            <a:miter lim="800000"/>
            <a:headEnd/>
            <a:tailEnd/>
          </a:ln>
        </p:spPr>
        <p:txBody>
          <a:bodyPr wrap="none">
            <a:spAutoFit/>
          </a:bodyPr>
          <a:lstStyle/>
          <a:p>
            <a:r>
              <a:rPr lang="en-US" sz="1600"/>
              <a:t>107.87 g Ag</a:t>
            </a:r>
            <a:endParaRPr lang="en-US" sz="1600" baseline="-25000"/>
          </a:p>
        </p:txBody>
      </p:sp>
      <p:sp>
        <p:nvSpPr>
          <p:cNvPr id="336962" name="Rectangle 66"/>
          <p:cNvSpPr>
            <a:spLocks noChangeArrowheads="1"/>
          </p:cNvSpPr>
          <p:nvPr/>
        </p:nvSpPr>
        <p:spPr bwMode="auto">
          <a:xfrm>
            <a:off x="6167438" y="5984875"/>
            <a:ext cx="985837" cy="336550"/>
          </a:xfrm>
          <a:prstGeom prst="rect">
            <a:avLst/>
          </a:prstGeom>
          <a:noFill/>
          <a:ln w="9525">
            <a:noFill/>
            <a:miter lim="800000"/>
            <a:headEnd/>
            <a:tailEnd/>
          </a:ln>
        </p:spPr>
        <p:txBody>
          <a:bodyPr wrap="none">
            <a:spAutoFit/>
          </a:bodyPr>
          <a:lstStyle/>
          <a:p>
            <a:r>
              <a:rPr lang="en-US" sz="1600"/>
              <a:t>1 mol Ag</a:t>
            </a:r>
            <a:endParaRPr lang="en-US" sz="1600" baseline="-25000"/>
          </a:p>
        </p:txBody>
      </p:sp>
      <p:grpSp>
        <p:nvGrpSpPr>
          <p:cNvPr id="6" name="Group 67"/>
          <p:cNvGrpSpPr>
            <a:grpSpLocks/>
          </p:cNvGrpSpPr>
          <p:nvPr/>
        </p:nvGrpSpPr>
        <p:grpSpPr bwMode="auto">
          <a:xfrm>
            <a:off x="6083300" y="5753100"/>
            <a:ext cx="1233488" cy="542925"/>
            <a:chOff x="3885" y="2931"/>
            <a:chExt cx="542" cy="342"/>
          </a:xfrm>
        </p:grpSpPr>
        <p:sp>
          <p:nvSpPr>
            <p:cNvPr id="81968" name="AutoShape 68"/>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1969" name="Line 69"/>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336966" name="Line 70"/>
          <p:cNvSpPr>
            <a:spLocks noChangeShapeType="1"/>
          </p:cNvSpPr>
          <p:nvPr/>
        </p:nvSpPr>
        <p:spPr bwMode="auto">
          <a:xfrm flipV="1">
            <a:off x="5275263" y="5859463"/>
            <a:ext cx="733425" cy="88900"/>
          </a:xfrm>
          <a:prstGeom prst="line">
            <a:avLst/>
          </a:prstGeom>
          <a:noFill/>
          <a:ln w="9525">
            <a:solidFill>
              <a:srgbClr val="FF0000"/>
            </a:solidFill>
            <a:round/>
            <a:headEnd/>
            <a:tailEnd/>
          </a:ln>
        </p:spPr>
        <p:txBody>
          <a:bodyPr/>
          <a:lstStyle/>
          <a:p>
            <a:endParaRPr lang="en-US"/>
          </a:p>
        </p:txBody>
      </p:sp>
      <p:sp>
        <p:nvSpPr>
          <p:cNvPr id="336967" name="Line 71"/>
          <p:cNvSpPr>
            <a:spLocks noChangeShapeType="1"/>
          </p:cNvSpPr>
          <p:nvPr/>
        </p:nvSpPr>
        <p:spPr bwMode="auto">
          <a:xfrm flipV="1">
            <a:off x="6432550" y="6130925"/>
            <a:ext cx="681038" cy="88900"/>
          </a:xfrm>
          <a:prstGeom prst="line">
            <a:avLst/>
          </a:prstGeom>
          <a:noFill/>
          <a:ln w="9525">
            <a:solidFill>
              <a:srgbClr val="FF0000"/>
            </a:solidFill>
            <a:round/>
            <a:headEnd/>
            <a:tailEnd/>
          </a:ln>
        </p:spPr>
        <p:txBody>
          <a:bodyPr/>
          <a:lstStyle/>
          <a:p>
            <a:endParaRPr lang="en-US"/>
          </a:p>
        </p:txBody>
      </p:sp>
      <p:sp>
        <p:nvSpPr>
          <p:cNvPr id="336968" name="Text Box 72"/>
          <p:cNvSpPr txBox="1">
            <a:spLocks noChangeArrowheads="1"/>
          </p:cNvSpPr>
          <p:nvPr/>
        </p:nvSpPr>
        <p:spPr bwMode="auto">
          <a:xfrm>
            <a:off x="7585075" y="5697538"/>
            <a:ext cx="1009650" cy="519112"/>
          </a:xfrm>
          <a:prstGeom prst="rect">
            <a:avLst/>
          </a:prstGeom>
          <a:noFill/>
          <a:ln w="9525">
            <a:noFill/>
            <a:miter lim="800000"/>
            <a:headEnd/>
            <a:tailEnd/>
          </a:ln>
        </p:spPr>
        <p:txBody>
          <a:bodyPr wrap="none">
            <a:spAutoFit/>
          </a:bodyPr>
          <a:lstStyle/>
          <a:p>
            <a:r>
              <a:rPr lang="en-US" sz="2800" b="1">
                <a:solidFill>
                  <a:srgbClr val="3366FF"/>
                </a:solidFill>
                <a:latin typeface="Arial Narrow" pitchFamily="34" charset="0"/>
              </a:rPr>
              <a:t>40.7 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6905"/>
                                        </p:tgtEl>
                                        <p:attrNameLst>
                                          <p:attrName>style.visibility</p:attrName>
                                        </p:attrNameLst>
                                      </p:cBhvr>
                                      <p:to>
                                        <p:strVal val="visible"/>
                                      </p:to>
                                    </p:set>
                                    <p:animEffect transition="in" filter="dissolve">
                                      <p:cBhvr>
                                        <p:cTn id="7" dur="500"/>
                                        <p:tgtEl>
                                          <p:spTgt spid="3369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6919"/>
                                        </p:tgtEl>
                                        <p:attrNameLst>
                                          <p:attrName>style.visibility</p:attrName>
                                        </p:attrNameLst>
                                      </p:cBhvr>
                                      <p:to>
                                        <p:strVal val="visible"/>
                                      </p:to>
                                    </p:set>
                                    <p:animEffect transition="in" filter="wipe(left)">
                                      <p:cBhvr>
                                        <p:cTn id="12" dur="500"/>
                                        <p:tgtEl>
                                          <p:spTgt spid="33691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36920"/>
                                        </p:tgtEl>
                                        <p:attrNameLst>
                                          <p:attrName>style.visibility</p:attrName>
                                        </p:attrNameLst>
                                      </p:cBhvr>
                                      <p:to>
                                        <p:strVal val="visible"/>
                                      </p:to>
                                    </p:set>
                                    <p:animEffect transition="in" filter="wipe(left)">
                                      <p:cBhvr>
                                        <p:cTn id="16" dur="500"/>
                                        <p:tgtEl>
                                          <p:spTgt spid="33692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36902"/>
                                        </p:tgtEl>
                                        <p:attrNameLst>
                                          <p:attrName>style.visibility</p:attrName>
                                        </p:attrNameLst>
                                      </p:cBhvr>
                                      <p:to>
                                        <p:strVal val="visible"/>
                                      </p:to>
                                    </p:set>
                                    <p:animEffect transition="in" filter="dissolve">
                                      <p:cBhvr>
                                        <p:cTn id="21" dur="500"/>
                                        <p:tgtEl>
                                          <p:spTgt spid="33690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36901"/>
                                        </p:tgtEl>
                                        <p:attrNameLst>
                                          <p:attrName>style.visibility</p:attrName>
                                        </p:attrNameLst>
                                      </p:cBhvr>
                                      <p:to>
                                        <p:strVal val="visible"/>
                                      </p:to>
                                    </p:set>
                                    <p:animEffect transition="in" filter="dissolve">
                                      <p:cBhvr>
                                        <p:cTn id="24" dur="500"/>
                                        <p:tgtEl>
                                          <p:spTgt spid="33690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36900"/>
                                        </p:tgtEl>
                                        <p:attrNameLst>
                                          <p:attrName>style.visibility</p:attrName>
                                        </p:attrNameLst>
                                      </p:cBhvr>
                                      <p:to>
                                        <p:strVal val="visible"/>
                                      </p:to>
                                    </p:set>
                                    <p:anim calcmode="lin" valueType="num">
                                      <p:cBhvr additive="base">
                                        <p:cTn id="29" dur="500" fill="hold"/>
                                        <p:tgtEl>
                                          <p:spTgt spid="336900"/>
                                        </p:tgtEl>
                                        <p:attrNameLst>
                                          <p:attrName>ppt_x</p:attrName>
                                        </p:attrNameLst>
                                      </p:cBhvr>
                                      <p:tavLst>
                                        <p:tav tm="0">
                                          <p:val>
                                            <p:strVal val="0-#ppt_w/2"/>
                                          </p:val>
                                        </p:tav>
                                        <p:tav tm="100000">
                                          <p:val>
                                            <p:strVal val="#ppt_x"/>
                                          </p:val>
                                        </p:tav>
                                      </p:tavLst>
                                    </p:anim>
                                    <p:anim calcmode="lin" valueType="num">
                                      <p:cBhvr additive="base">
                                        <p:cTn id="30" dur="500" fill="hold"/>
                                        <p:tgtEl>
                                          <p:spTgt spid="33690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36903"/>
                                        </p:tgtEl>
                                        <p:attrNameLst>
                                          <p:attrName>style.visibility</p:attrName>
                                        </p:attrNameLst>
                                      </p:cBhvr>
                                      <p:to>
                                        <p:strVal val="visible"/>
                                      </p:to>
                                    </p:set>
                                    <p:animEffect transition="in" filter="wipe(down)">
                                      <p:cBhvr>
                                        <p:cTn id="35" dur="500"/>
                                        <p:tgtEl>
                                          <p:spTgt spid="33690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36922"/>
                                        </p:tgtEl>
                                        <p:attrNameLst>
                                          <p:attrName>style.visibility</p:attrName>
                                        </p:attrNameLst>
                                      </p:cBhvr>
                                      <p:to>
                                        <p:strVal val="visible"/>
                                      </p:to>
                                    </p:set>
                                    <p:animEffect transition="in" filter="wipe(down)">
                                      <p:cBhvr>
                                        <p:cTn id="40" dur="500"/>
                                        <p:tgtEl>
                                          <p:spTgt spid="336922"/>
                                        </p:tgtEl>
                                      </p:cBhvr>
                                    </p:animEffect>
                                  </p:childTnLst>
                                </p:cTn>
                              </p:par>
                            </p:childTnLst>
                          </p:cTn>
                        </p:par>
                        <p:par>
                          <p:cTn id="41" fill="hold">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336923"/>
                                        </p:tgtEl>
                                        <p:attrNameLst>
                                          <p:attrName>style.visibility</p:attrName>
                                        </p:attrNameLst>
                                      </p:cBhvr>
                                      <p:to>
                                        <p:strVal val="visible"/>
                                      </p:to>
                                    </p:set>
                                    <p:animEffect transition="in" filter="wipe(down)">
                                      <p:cBhvr>
                                        <p:cTn id="44" dur="500"/>
                                        <p:tgtEl>
                                          <p:spTgt spid="336923"/>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336906"/>
                                        </p:tgtEl>
                                        <p:attrNameLst>
                                          <p:attrName>style.visibility</p:attrName>
                                        </p:attrNameLst>
                                      </p:cBhvr>
                                      <p:to>
                                        <p:strVal val="visible"/>
                                      </p:to>
                                    </p:set>
                                    <p:animEffect transition="in" filter="dissolve">
                                      <p:cBhvr>
                                        <p:cTn id="49" dur="500"/>
                                        <p:tgtEl>
                                          <p:spTgt spid="33690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36907"/>
                                        </p:tgtEl>
                                        <p:attrNameLst>
                                          <p:attrName>style.visibility</p:attrName>
                                        </p:attrNameLst>
                                      </p:cBhvr>
                                      <p:to>
                                        <p:strVal val="visible"/>
                                      </p:to>
                                    </p:set>
                                    <p:animEffect transition="in" filter="wipe(down)">
                                      <p:cBhvr>
                                        <p:cTn id="54" dur="500"/>
                                        <p:tgtEl>
                                          <p:spTgt spid="33690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36924"/>
                                        </p:tgtEl>
                                        <p:attrNameLst>
                                          <p:attrName>style.visibility</p:attrName>
                                        </p:attrNameLst>
                                      </p:cBhvr>
                                      <p:to>
                                        <p:strVal val="visible"/>
                                      </p:to>
                                    </p:set>
                                    <p:animEffect transition="in" filter="wipe(down)">
                                      <p:cBhvr>
                                        <p:cTn id="59" dur="500"/>
                                        <p:tgtEl>
                                          <p:spTgt spid="336924"/>
                                        </p:tgtEl>
                                      </p:cBhvr>
                                    </p:animEffect>
                                  </p:childTnLst>
                                </p:cTn>
                              </p:par>
                            </p:childTnLst>
                          </p:cTn>
                        </p:par>
                        <p:par>
                          <p:cTn id="60" fill="hold">
                            <p:stCondLst>
                              <p:cond delay="500"/>
                            </p:stCondLst>
                            <p:childTnLst>
                              <p:par>
                                <p:cTn id="61" presetID="22" presetClass="entr" presetSubtype="4" fill="hold" grpId="0" nodeType="afterEffect">
                                  <p:stCondLst>
                                    <p:cond delay="0"/>
                                  </p:stCondLst>
                                  <p:childTnLst>
                                    <p:set>
                                      <p:cBhvr>
                                        <p:cTn id="62" dur="1" fill="hold">
                                          <p:stCondLst>
                                            <p:cond delay="0"/>
                                          </p:stCondLst>
                                        </p:cTn>
                                        <p:tgtEl>
                                          <p:spTgt spid="336925"/>
                                        </p:tgtEl>
                                        <p:attrNameLst>
                                          <p:attrName>style.visibility</p:attrName>
                                        </p:attrNameLst>
                                      </p:cBhvr>
                                      <p:to>
                                        <p:strVal val="visible"/>
                                      </p:to>
                                    </p:set>
                                    <p:animEffect transition="in" filter="wipe(down)">
                                      <p:cBhvr>
                                        <p:cTn id="63" dur="500"/>
                                        <p:tgtEl>
                                          <p:spTgt spid="336925"/>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336911"/>
                                        </p:tgtEl>
                                        <p:attrNameLst>
                                          <p:attrName>style.visibility</p:attrName>
                                        </p:attrNameLst>
                                      </p:cBhvr>
                                      <p:to>
                                        <p:strVal val="visible"/>
                                      </p:to>
                                    </p:set>
                                    <p:animEffect transition="in" filter="dissolve">
                                      <p:cBhvr>
                                        <p:cTn id="68" dur="500"/>
                                        <p:tgtEl>
                                          <p:spTgt spid="33691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336912"/>
                                        </p:tgtEl>
                                        <p:attrNameLst>
                                          <p:attrName>style.visibility</p:attrName>
                                        </p:attrNameLst>
                                      </p:cBhvr>
                                      <p:to>
                                        <p:strVal val="visible"/>
                                      </p:to>
                                    </p:set>
                                    <p:animEffect transition="in" filter="wipe(down)">
                                      <p:cBhvr>
                                        <p:cTn id="73" dur="500"/>
                                        <p:tgtEl>
                                          <p:spTgt spid="33691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336926"/>
                                        </p:tgtEl>
                                        <p:attrNameLst>
                                          <p:attrName>style.visibility</p:attrName>
                                        </p:attrNameLst>
                                      </p:cBhvr>
                                      <p:to>
                                        <p:strVal val="visible"/>
                                      </p:to>
                                    </p:set>
                                    <p:animEffect transition="in" filter="wipe(down)">
                                      <p:cBhvr>
                                        <p:cTn id="78" dur="500"/>
                                        <p:tgtEl>
                                          <p:spTgt spid="336926"/>
                                        </p:tgtEl>
                                      </p:cBhvr>
                                    </p:animEffect>
                                  </p:childTnLst>
                                </p:cTn>
                              </p:par>
                            </p:childTnLst>
                          </p:cTn>
                        </p:par>
                        <p:par>
                          <p:cTn id="79" fill="hold">
                            <p:stCondLst>
                              <p:cond delay="500"/>
                            </p:stCondLst>
                            <p:childTnLst>
                              <p:par>
                                <p:cTn id="80" presetID="22" presetClass="entr" presetSubtype="4" fill="hold" grpId="0" nodeType="afterEffect">
                                  <p:stCondLst>
                                    <p:cond delay="0"/>
                                  </p:stCondLst>
                                  <p:childTnLst>
                                    <p:set>
                                      <p:cBhvr>
                                        <p:cTn id="81" dur="1" fill="hold">
                                          <p:stCondLst>
                                            <p:cond delay="0"/>
                                          </p:stCondLst>
                                        </p:cTn>
                                        <p:tgtEl>
                                          <p:spTgt spid="336927"/>
                                        </p:tgtEl>
                                        <p:attrNameLst>
                                          <p:attrName>style.visibility</p:attrName>
                                        </p:attrNameLst>
                                      </p:cBhvr>
                                      <p:to>
                                        <p:strVal val="visible"/>
                                      </p:to>
                                    </p:set>
                                    <p:animEffect transition="in" filter="wipe(down)">
                                      <p:cBhvr>
                                        <p:cTn id="82" dur="500"/>
                                        <p:tgtEl>
                                          <p:spTgt spid="33692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36904"/>
                                        </p:tgtEl>
                                        <p:attrNameLst>
                                          <p:attrName>style.visibility</p:attrName>
                                        </p:attrNameLst>
                                      </p:cBhvr>
                                      <p:to>
                                        <p:strVal val="visible"/>
                                      </p:to>
                                    </p:set>
                                    <p:animEffect transition="in" filter="wipe(left)">
                                      <p:cBhvr>
                                        <p:cTn id="87" dur="500"/>
                                        <p:tgtEl>
                                          <p:spTgt spid="336904"/>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dissolve">
                                      <p:cBhvr>
                                        <p:cTn id="92" dur="500"/>
                                        <p:tgtEl>
                                          <p:spTgt spid="2"/>
                                        </p:tgtEl>
                                      </p:cBhvr>
                                    </p:animEffect>
                                  </p:childTnLst>
                                </p:cTn>
                              </p:par>
                            </p:childTnLst>
                          </p:cTn>
                        </p:par>
                        <p:par>
                          <p:cTn id="93" fill="hold">
                            <p:stCondLst>
                              <p:cond delay="500"/>
                            </p:stCondLst>
                            <p:childTnLst>
                              <p:par>
                                <p:cTn id="94" presetID="9" presetClass="emph" presetSubtype="0" nodeType="afterEffect">
                                  <p:stCondLst>
                                    <p:cond delay="0"/>
                                  </p:stCondLst>
                                  <p:childTnLst>
                                    <p:set>
                                      <p:cBhvr rctx="PPT">
                                        <p:cTn id="95" dur="indefinite"/>
                                        <p:tgtEl>
                                          <p:spTgt spid="336900"/>
                                        </p:tgtEl>
                                        <p:attrNameLst>
                                          <p:attrName>style.opacity</p:attrName>
                                        </p:attrNameLst>
                                      </p:cBhvr>
                                      <p:to>
                                        <p:strVal val="0.5"/>
                                      </p:to>
                                    </p:set>
                                    <p:animEffect filter="image" prLst="opacity: 0.5">
                                      <p:cBhvr rctx="IE">
                                        <p:cTn id="96" dur="indefinite"/>
                                        <p:tgtEl>
                                          <p:spTgt spid="336900"/>
                                        </p:tgtEl>
                                      </p:cBhvr>
                                    </p:animEffect>
                                  </p:childTnLst>
                                </p:cTn>
                              </p:par>
                              <p:par>
                                <p:cTn id="97" presetID="9" presetClass="emph" presetSubtype="0" grpId="1" nodeType="withEffect">
                                  <p:stCondLst>
                                    <p:cond delay="0"/>
                                  </p:stCondLst>
                                  <p:childTnLst>
                                    <p:set>
                                      <p:cBhvr rctx="PPT">
                                        <p:cTn id="98" dur="indefinite"/>
                                        <p:tgtEl>
                                          <p:spTgt spid="336901"/>
                                        </p:tgtEl>
                                        <p:attrNameLst>
                                          <p:attrName>style.opacity</p:attrName>
                                        </p:attrNameLst>
                                      </p:cBhvr>
                                      <p:to>
                                        <p:strVal val="0.5"/>
                                      </p:to>
                                    </p:set>
                                    <p:animEffect filter="image" prLst="opacity: 0.5">
                                      <p:cBhvr rctx="IE">
                                        <p:cTn id="99" dur="indefinite"/>
                                        <p:tgtEl>
                                          <p:spTgt spid="336901"/>
                                        </p:tgtEl>
                                      </p:cBhvr>
                                    </p:animEffect>
                                  </p:childTnLst>
                                </p:cTn>
                              </p:par>
                              <p:par>
                                <p:cTn id="100" presetID="9" presetClass="emph" presetSubtype="0" grpId="1" nodeType="withEffect">
                                  <p:stCondLst>
                                    <p:cond delay="0"/>
                                  </p:stCondLst>
                                  <p:childTnLst>
                                    <p:set>
                                      <p:cBhvr rctx="PPT">
                                        <p:cTn id="101" dur="indefinite"/>
                                        <p:tgtEl>
                                          <p:spTgt spid="336902"/>
                                        </p:tgtEl>
                                        <p:attrNameLst>
                                          <p:attrName>style.opacity</p:attrName>
                                        </p:attrNameLst>
                                      </p:cBhvr>
                                      <p:to>
                                        <p:strVal val="0.5"/>
                                      </p:to>
                                    </p:set>
                                    <p:animEffect filter="image" prLst="opacity: 0.5">
                                      <p:cBhvr rctx="IE">
                                        <p:cTn id="102" dur="indefinite"/>
                                        <p:tgtEl>
                                          <p:spTgt spid="336902"/>
                                        </p:tgtEl>
                                      </p:cBhvr>
                                    </p:animEffect>
                                  </p:childTnLst>
                                </p:cTn>
                              </p:par>
                              <p:par>
                                <p:cTn id="103" presetID="9" presetClass="emph" presetSubtype="0" grpId="1" nodeType="withEffect">
                                  <p:stCondLst>
                                    <p:cond delay="0"/>
                                  </p:stCondLst>
                                  <p:childTnLst>
                                    <p:set>
                                      <p:cBhvr rctx="PPT">
                                        <p:cTn id="104" dur="indefinite"/>
                                        <p:tgtEl>
                                          <p:spTgt spid="336903"/>
                                        </p:tgtEl>
                                        <p:attrNameLst>
                                          <p:attrName>style.opacity</p:attrName>
                                        </p:attrNameLst>
                                      </p:cBhvr>
                                      <p:to>
                                        <p:strVal val="0.5"/>
                                      </p:to>
                                    </p:set>
                                    <p:animEffect filter="image" prLst="opacity: 0.5">
                                      <p:cBhvr rctx="IE">
                                        <p:cTn id="105" dur="indefinite"/>
                                        <p:tgtEl>
                                          <p:spTgt spid="336903"/>
                                        </p:tgtEl>
                                      </p:cBhvr>
                                    </p:animEffect>
                                  </p:childTnLst>
                                </p:cTn>
                              </p:par>
                              <p:par>
                                <p:cTn id="106" presetID="9" presetClass="emph" presetSubtype="0" grpId="1" nodeType="withEffect">
                                  <p:stCondLst>
                                    <p:cond delay="0"/>
                                  </p:stCondLst>
                                  <p:childTnLst>
                                    <p:set>
                                      <p:cBhvr rctx="PPT">
                                        <p:cTn id="107" dur="indefinite"/>
                                        <p:tgtEl>
                                          <p:spTgt spid="336904"/>
                                        </p:tgtEl>
                                        <p:attrNameLst>
                                          <p:attrName>style.opacity</p:attrName>
                                        </p:attrNameLst>
                                      </p:cBhvr>
                                      <p:to>
                                        <p:strVal val="0.5"/>
                                      </p:to>
                                    </p:set>
                                    <p:animEffect filter="image" prLst="opacity: 0.5">
                                      <p:cBhvr rctx="IE">
                                        <p:cTn id="108" dur="indefinite"/>
                                        <p:tgtEl>
                                          <p:spTgt spid="336904"/>
                                        </p:tgtEl>
                                      </p:cBhvr>
                                    </p:animEffect>
                                  </p:childTnLst>
                                </p:cTn>
                              </p:par>
                              <p:par>
                                <p:cTn id="109" presetID="9" presetClass="emph" presetSubtype="0" grpId="1" nodeType="withEffect">
                                  <p:stCondLst>
                                    <p:cond delay="0"/>
                                  </p:stCondLst>
                                  <p:childTnLst>
                                    <p:set>
                                      <p:cBhvr rctx="PPT">
                                        <p:cTn id="110" dur="indefinite"/>
                                        <p:tgtEl>
                                          <p:spTgt spid="336906"/>
                                        </p:tgtEl>
                                        <p:attrNameLst>
                                          <p:attrName>style.opacity</p:attrName>
                                        </p:attrNameLst>
                                      </p:cBhvr>
                                      <p:to>
                                        <p:strVal val="0.5"/>
                                      </p:to>
                                    </p:set>
                                    <p:animEffect filter="image" prLst="opacity: 0.5">
                                      <p:cBhvr rctx="IE">
                                        <p:cTn id="111" dur="indefinite"/>
                                        <p:tgtEl>
                                          <p:spTgt spid="336906"/>
                                        </p:tgtEl>
                                      </p:cBhvr>
                                    </p:animEffect>
                                  </p:childTnLst>
                                </p:cTn>
                              </p:par>
                              <p:par>
                                <p:cTn id="112" presetID="9" presetClass="emph" presetSubtype="0" grpId="1" nodeType="withEffect">
                                  <p:stCondLst>
                                    <p:cond delay="0"/>
                                  </p:stCondLst>
                                  <p:childTnLst>
                                    <p:set>
                                      <p:cBhvr rctx="PPT">
                                        <p:cTn id="113" dur="indefinite"/>
                                        <p:tgtEl>
                                          <p:spTgt spid="336907"/>
                                        </p:tgtEl>
                                        <p:attrNameLst>
                                          <p:attrName>style.opacity</p:attrName>
                                        </p:attrNameLst>
                                      </p:cBhvr>
                                      <p:to>
                                        <p:strVal val="0.5"/>
                                      </p:to>
                                    </p:set>
                                    <p:animEffect filter="image" prLst="opacity: 0.5">
                                      <p:cBhvr rctx="IE">
                                        <p:cTn id="114" dur="indefinite"/>
                                        <p:tgtEl>
                                          <p:spTgt spid="336907"/>
                                        </p:tgtEl>
                                      </p:cBhvr>
                                    </p:animEffect>
                                  </p:childTnLst>
                                </p:cTn>
                              </p:par>
                              <p:par>
                                <p:cTn id="115" presetID="9" presetClass="emph" presetSubtype="0" grpId="1" nodeType="withEffect">
                                  <p:stCondLst>
                                    <p:cond delay="0"/>
                                  </p:stCondLst>
                                  <p:childTnLst>
                                    <p:set>
                                      <p:cBhvr rctx="PPT">
                                        <p:cTn id="116" dur="indefinite"/>
                                        <p:tgtEl>
                                          <p:spTgt spid="336911"/>
                                        </p:tgtEl>
                                        <p:attrNameLst>
                                          <p:attrName>style.opacity</p:attrName>
                                        </p:attrNameLst>
                                      </p:cBhvr>
                                      <p:to>
                                        <p:strVal val="0.5"/>
                                      </p:to>
                                    </p:set>
                                    <p:animEffect filter="image" prLst="opacity: 0.5">
                                      <p:cBhvr rctx="IE">
                                        <p:cTn id="117" dur="indefinite"/>
                                        <p:tgtEl>
                                          <p:spTgt spid="336911"/>
                                        </p:tgtEl>
                                      </p:cBhvr>
                                    </p:animEffect>
                                  </p:childTnLst>
                                </p:cTn>
                              </p:par>
                              <p:par>
                                <p:cTn id="118" presetID="9" presetClass="emph" presetSubtype="0" grpId="1" nodeType="withEffect">
                                  <p:stCondLst>
                                    <p:cond delay="0"/>
                                  </p:stCondLst>
                                  <p:childTnLst>
                                    <p:set>
                                      <p:cBhvr rctx="PPT">
                                        <p:cTn id="119" dur="indefinite"/>
                                        <p:tgtEl>
                                          <p:spTgt spid="336912"/>
                                        </p:tgtEl>
                                        <p:attrNameLst>
                                          <p:attrName>style.opacity</p:attrName>
                                        </p:attrNameLst>
                                      </p:cBhvr>
                                      <p:to>
                                        <p:strVal val="0.5"/>
                                      </p:to>
                                    </p:set>
                                    <p:animEffect filter="image" prLst="opacity: 0.5">
                                      <p:cBhvr rctx="IE">
                                        <p:cTn id="120" dur="indefinite"/>
                                        <p:tgtEl>
                                          <p:spTgt spid="336912"/>
                                        </p:tgtEl>
                                      </p:cBhvr>
                                    </p:animEffect>
                                  </p:childTnLst>
                                </p:cTn>
                              </p:par>
                              <p:par>
                                <p:cTn id="121" presetID="9" presetClass="emph" presetSubtype="0" grpId="1" nodeType="withEffect">
                                  <p:stCondLst>
                                    <p:cond delay="0"/>
                                  </p:stCondLst>
                                  <p:childTnLst>
                                    <p:set>
                                      <p:cBhvr rctx="PPT">
                                        <p:cTn id="122" dur="indefinite"/>
                                        <p:tgtEl>
                                          <p:spTgt spid="336922"/>
                                        </p:tgtEl>
                                        <p:attrNameLst>
                                          <p:attrName>style.opacity</p:attrName>
                                        </p:attrNameLst>
                                      </p:cBhvr>
                                      <p:to>
                                        <p:strVal val="0.5"/>
                                      </p:to>
                                    </p:set>
                                    <p:animEffect filter="image" prLst="opacity: 0.5">
                                      <p:cBhvr rctx="IE">
                                        <p:cTn id="123" dur="indefinite"/>
                                        <p:tgtEl>
                                          <p:spTgt spid="336922"/>
                                        </p:tgtEl>
                                      </p:cBhvr>
                                    </p:animEffect>
                                  </p:childTnLst>
                                </p:cTn>
                              </p:par>
                              <p:par>
                                <p:cTn id="124" presetID="9" presetClass="emph" presetSubtype="0" grpId="1" nodeType="withEffect">
                                  <p:stCondLst>
                                    <p:cond delay="0"/>
                                  </p:stCondLst>
                                  <p:childTnLst>
                                    <p:set>
                                      <p:cBhvr rctx="PPT">
                                        <p:cTn id="125" dur="indefinite"/>
                                        <p:tgtEl>
                                          <p:spTgt spid="336923"/>
                                        </p:tgtEl>
                                        <p:attrNameLst>
                                          <p:attrName>style.opacity</p:attrName>
                                        </p:attrNameLst>
                                      </p:cBhvr>
                                      <p:to>
                                        <p:strVal val="0.5"/>
                                      </p:to>
                                    </p:set>
                                    <p:animEffect filter="image" prLst="opacity: 0.5">
                                      <p:cBhvr rctx="IE">
                                        <p:cTn id="126" dur="indefinite"/>
                                        <p:tgtEl>
                                          <p:spTgt spid="336923"/>
                                        </p:tgtEl>
                                      </p:cBhvr>
                                    </p:animEffect>
                                  </p:childTnLst>
                                </p:cTn>
                              </p:par>
                              <p:par>
                                <p:cTn id="127" presetID="9" presetClass="emph" presetSubtype="0" grpId="1" nodeType="withEffect">
                                  <p:stCondLst>
                                    <p:cond delay="0"/>
                                  </p:stCondLst>
                                  <p:childTnLst>
                                    <p:set>
                                      <p:cBhvr rctx="PPT">
                                        <p:cTn id="128" dur="indefinite"/>
                                        <p:tgtEl>
                                          <p:spTgt spid="336924"/>
                                        </p:tgtEl>
                                        <p:attrNameLst>
                                          <p:attrName>style.opacity</p:attrName>
                                        </p:attrNameLst>
                                      </p:cBhvr>
                                      <p:to>
                                        <p:strVal val="0.5"/>
                                      </p:to>
                                    </p:set>
                                    <p:animEffect filter="image" prLst="opacity: 0.5">
                                      <p:cBhvr rctx="IE">
                                        <p:cTn id="129" dur="indefinite"/>
                                        <p:tgtEl>
                                          <p:spTgt spid="336924"/>
                                        </p:tgtEl>
                                      </p:cBhvr>
                                    </p:animEffect>
                                  </p:childTnLst>
                                </p:cTn>
                              </p:par>
                              <p:par>
                                <p:cTn id="130" presetID="9" presetClass="emph" presetSubtype="0" grpId="1" nodeType="withEffect">
                                  <p:stCondLst>
                                    <p:cond delay="0"/>
                                  </p:stCondLst>
                                  <p:childTnLst>
                                    <p:set>
                                      <p:cBhvr rctx="PPT">
                                        <p:cTn id="131" dur="indefinite"/>
                                        <p:tgtEl>
                                          <p:spTgt spid="336925"/>
                                        </p:tgtEl>
                                        <p:attrNameLst>
                                          <p:attrName>style.opacity</p:attrName>
                                        </p:attrNameLst>
                                      </p:cBhvr>
                                      <p:to>
                                        <p:strVal val="0.5"/>
                                      </p:to>
                                    </p:set>
                                    <p:animEffect filter="image" prLst="opacity: 0.5">
                                      <p:cBhvr rctx="IE">
                                        <p:cTn id="132" dur="indefinite"/>
                                        <p:tgtEl>
                                          <p:spTgt spid="336925"/>
                                        </p:tgtEl>
                                      </p:cBhvr>
                                    </p:animEffect>
                                  </p:childTnLst>
                                </p:cTn>
                              </p:par>
                              <p:par>
                                <p:cTn id="133" presetID="9" presetClass="emph" presetSubtype="0" grpId="1" nodeType="withEffect">
                                  <p:stCondLst>
                                    <p:cond delay="0"/>
                                  </p:stCondLst>
                                  <p:childTnLst>
                                    <p:set>
                                      <p:cBhvr rctx="PPT">
                                        <p:cTn id="134" dur="indefinite"/>
                                        <p:tgtEl>
                                          <p:spTgt spid="336926"/>
                                        </p:tgtEl>
                                        <p:attrNameLst>
                                          <p:attrName>style.opacity</p:attrName>
                                        </p:attrNameLst>
                                      </p:cBhvr>
                                      <p:to>
                                        <p:strVal val="0.5"/>
                                      </p:to>
                                    </p:set>
                                    <p:animEffect filter="image" prLst="opacity: 0.5">
                                      <p:cBhvr rctx="IE">
                                        <p:cTn id="135" dur="indefinite"/>
                                        <p:tgtEl>
                                          <p:spTgt spid="336926"/>
                                        </p:tgtEl>
                                      </p:cBhvr>
                                    </p:animEffect>
                                  </p:childTnLst>
                                </p:cTn>
                              </p:par>
                              <p:par>
                                <p:cTn id="136" presetID="9" presetClass="emph" presetSubtype="0" grpId="1" nodeType="withEffect">
                                  <p:stCondLst>
                                    <p:cond delay="0"/>
                                  </p:stCondLst>
                                  <p:childTnLst>
                                    <p:set>
                                      <p:cBhvr rctx="PPT">
                                        <p:cTn id="137" dur="indefinite"/>
                                        <p:tgtEl>
                                          <p:spTgt spid="336927"/>
                                        </p:tgtEl>
                                        <p:attrNameLst>
                                          <p:attrName>style.opacity</p:attrName>
                                        </p:attrNameLst>
                                      </p:cBhvr>
                                      <p:to>
                                        <p:strVal val="0.5"/>
                                      </p:to>
                                    </p:set>
                                    <p:animEffect filter="image" prLst="opacity: 0.5">
                                      <p:cBhvr rctx="IE">
                                        <p:cTn id="138" dur="indefinite"/>
                                        <p:tgtEl>
                                          <p:spTgt spid="336927"/>
                                        </p:tgtEl>
                                      </p:cBhvr>
                                    </p:animEffect>
                                  </p:childTnLst>
                                </p:cTn>
                              </p:par>
                            </p:childTnLst>
                          </p:cTn>
                        </p:par>
                      </p:childTnLst>
                    </p:cTn>
                  </p:par>
                  <p:par>
                    <p:cTn id="139" fill="hold">
                      <p:stCondLst>
                        <p:cond delay="indefinite"/>
                      </p:stCondLst>
                      <p:childTnLst>
                        <p:par>
                          <p:cTn id="140" fill="hold">
                            <p:stCondLst>
                              <p:cond delay="0"/>
                            </p:stCondLst>
                            <p:childTnLst>
                              <p:par>
                                <p:cTn id="141" presetID="47" presetClass="entr" presetSubtype="0" fill="hold" grpId="0" nodeType="clickEffect">
                                  <p:stCondLst>
                                    <p:cond delay="0"/>
                                  </p:stCondLst>
                                  <p:childTnLst>
                                    <p:set>
                                      <p:cBhvr>
                                        <p:cTn id="142" dur="1" fill="hold">
                                          <p:stCondLst>
                                            <p:cond delay="0"/>
                                          </p:stCondLst>
                                        </p:cTn>
                                        <p:tgtEl>
                                          <p:spTgt spid="336936"/>
                                        </p:tgtEl>
                                        <p:attrNameLst>
                                          <p:attrName>style.visibility</p:attrName>
                                        </p:attrNameLst>
                                      </p:cBhvr>
                                      <p:to>
                                        <p:strVal val="visible"/>
                                      </p:to>
                                    </p:set>
                                    <p:animEffect transition="in" filter="fade">
                                      <p:cBhvr>
                                        <p:cTn id="143" dur="1000"/>
                                        <p:tgtEl>
                                          <p:spTgt spid="336936"/>
                                        </p:tgtEl>
                                      </p:cBhvr>
                                    </p:animEffect>
                                    <p:anim calcmode="lin" valueType="num">
                                      <p:cBhvr>
                                        <p:cTn id="144" dur="1000" fill="hold"/>
                                        <p:tgtEl>
                                          <p:spTgt spid="336936"/>
                                        </p:tgtEl>
                                        <p:attrNameLst>
                                          <p:attrName>ppt_x</p:attrName>
                                        </p:attrNameLst>
                                      </p:cBhvr>
                                      <p:tavLst>
                                        <p:tav tm="0">
                                          <p:val>
                                            <p:strVal val="#ppt_x"/>
                                          </p:val>
                                        </p:tav>
                                        <p:tav tm="100000">
                                          <p:val>
                                            <p:strVal val="#ppt_x"/>
                                          </p:val>
                                        </p:tav>
                                      </p:tavLst>
                                    </p:anim>
                                    <p:anim calcmode="lin" valueType="num">
                                      <p:cBhvr>
                                        <p:cTn id="145" dur="1000" fill="hold"/>
                                        <p:tgtEl>
                                          <p:spTgt spid="336936"/>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7" presetClass="entr" presetSubtype="0" fill="hold" grpId="0" nodeType="clickEffect">
                                  <p:stCondLst>
                                    <p:cond delay="0"/>
                                  </p:stCondLst>
                                  <p:childTnLst>
                                    <p:set>
                                      <p:cBhvr>
                                        <p:cTn id="149" dur="1" fill="hold">
                                          <p:stCondLst>
                                            <p:cond delay="0"/>
                                          </p:stCondLst>
                                        </p:cTn>
                                        <p:tgtEl>
                                          <p:spTgt spid="336937"/>
                                        </p:tgtEl>
                                        <p:attrNameLst>
                                          <p:attrName>style.visibility</p:attrName>
                                        </p:attrNameLst>
                                      </p:cBhvr>
                                      <p:to>
                                        <p:strVal val="visible"/>
                                      </p:to>
                                    </p:set>
                                    <p:animEffect transition="in" filter="fade">
                                      <p:cBhvr>
                                        <p:cTn id="150" dur="1000"/>
                                        <p:tgtEl>
                                          <p:spTgt spid="336937"/>
                                        </p:tgtEl>
                                      </p:cBhvr>
                                    </p:animEffect>
                                    <p:anim calcmode="lin" valueType="num">
                                      <p:cBhvr>
                                        <p:cTn id="151" dur="1000" fill="hold"/>
                                        <p:tgtEl>
                                          <p:spTgt spid="336937"/>
                                        </p:tgtEl>
                                        <p:attrNameLst>
                                          <p:attrName>ppt_x</p:attrName>
                                        </p:attrNameLst>
                                      </p:cBhvr>
                                      <p:tavLst>
                                        <p:tav tm="0">
                                          <p:val>
                                            <p:strVal val="#ppt_x"/>
                                          </p:val>
                                        </p:tav>
                                        <p:tav tm="100000">
                                          <p:val>
                                            <p:strVal val="#ppt_x"/>
                                          </p:val>
                                        </p:tav>
                                      </p:tavLst>
                                    </p:anim>
                                    <p:anim calcmode="lin" valueType="num">
                                      <p:cBhvr>
                                        <p:cTn id="152" dur="1000" fill="hold"/>
                                        <p:tgtEl>
                                          <p:spTgt spid="336937"/>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53" presetClass="entr" presetSubtype="0" fill="hold" grpId="0" nodeType="clickEffect">
                                  <p:stCondLst>
                                    <p:cond delay="0"/>
                                  </p:stCondLst>
                                  <p:childTnLst>
                                    <p:set>
                                      <p:cBhvr>
                                        <p:cTn id="156" dur="1" fill="hold">
                                          <p:stCondLst>
                                            <p:cond delay="0"/>
                                          </p:stCondLst>
                                        </p:cTn>
                                        <p:tgtEl>
                                          <p:spTgt spid="336935"/>
                                        </p:tgtEl>
                                        <p:attrNameLst>
                                          <p:attrName>style.visibility</p:attrName>
                                        </p:attrNameLst>
                                      </p:cBhvr>
                                      <p:to>
                                        <p:strVal val="visible"/>
                                      </p:to>
                                    </p:set>
                                    <p:anim calcmode="lin" valueType="num">
                                      <p:cBhvr>
                                        <p:cTn id="157" dur="500" fill="hold"/>
                                        <p:tgtEl>
                                          <p:spTgt spid="336935"/>
                                        </p:tgtEl>
                                        <p:attrNameLst>
                                          <p:attrName>ppt_w</p:attrName>
                                        </p:attrNameLst>
                                      </p:cBhvr>
                                      <p:tavLst>
                                        <p:tav tm="0">
                                          <p:val>
                                            <p:fltVal val="0"/>
                                          </p:val>
                                        </p:tav>
                                        <p:tav tm="100000">
                                          <p:val>
                                            <p:strVal val="#ppt_w"/>
                                          </p:val>
                                        </p:tav>
                                      </p:tavLst>
                                    </p:anim>
                                    <p:anim calcmode="lin" valueType="num">
                                      <p:cBhvr>
                                        <p:cTn id="158" dur="500" fill="hold"/>
                                        <p:tgtEl>
                                          <p:spTgt spid="336935"/>
                                        </p:tgtEl>
                                        <p:attrNameLst>
                                          <p:attrName>ppt_h</p:attrName>
                                        </p:attrNameLst>
                                      </p:cBhvr>
                                      <p:tavLst>
                                        <p:tav tm="0">
                                          <p:val>
                                            <p:fltVal val="0"/>
                                          </p:val>
                                        </p:tav>
                                        <p:tav tm="100000">
                                          <p:val>
                                            <p:strVal val="#ppt_h"/>
                                          </p:val>
                                        </p:tav>
                                      </p:tavLst>
                                    </p:anim>
                                    <p:animEffect transition="in" filter="fade">
                                      <p:cBhvr>
                                        <p:cTn id="159" dur="500"/>
                                        <p:tgtEl>
                                          <p:spTgt spid="336935"/>
                                        </p:tgtEl>
                                      </p:cBhvr>
                                    </p:animEffect>
                                  </p:childTnLst>
                                </p:cTn>
                              </p:par>
                            </p:childTnLst>
                          </p:cTn>
                        </p:par>
                      </p:childTnLst>
                    </p:cTn>
                  </p:par>
                  <p:par>
                    <p:cTn id="160" fill="hold">
                      <p:stCondLst>
                        <p:cond delay="indefinite"/>
                      </p:stCondLst>
                      <p:childTnLst>
                        <p:par>
                          <p:cTn id="161" fill="hold">
                            <p:stCondLst>
                              <p:cond delay="0"/>
                            </p:stCondLst>
                            <p:childTnLst>
                              <p:par>
                                <p:cTn id="162" presetID="53" presetClass="entr" presetSubtype="0" fill="hold" nodeType="clickEffect">
                                  <p:stCondLst>
                                    <p:cond delay="0"/>
                                  </p:stCondLst>
                                  <p:childTnLst>
                                    <p:set>
                                      <p:cBhvr>
                                        <p:cTn id="163" dur="1" fill="hold">
                                          <p:stCondLst>
                                            <p:cond delay="0"/>
                                          </p:stCondLst>
                                        </p:cTn>
                                        <p:tgtEl>
                                          <p:spTgt spid="3"/>
                                        </p:tgtEl>
                                        <p:attrNameLst>
                                          <p:attrName>style.visibility</p:attrName>
                                        </p:attrNameLst>
                                      </p:cBhvr>
                                      <p:to>
                                        <p:strVal val="visible"/>
                                      </p:to>
                                    </p:set>
                                    <p:anim calcmode="lin" valueType="num">
                                      <p:cBhvr>
                                        <p:cTn id="164" dur="500" fill="hold"/>
                                        <p:tgtEl>
                                          <p:spTgt spid="3"/>
                                        </p:tgtEl>
                                        <p:attrNameLst>
                                          <p:attrName>ppt_w</p:attrName>
                                        </p:attrNameLst>
                                      </p:cBhvr>
                                      <p:tavLst>
                                        <p:tav tm="0">
                                          <p:val>
                                            <p:fltVal val="0"/>
                                          </p:val>
                                        </p:tav>
                                        <p:tav tm="100000">
                                          <p:val>
                                            <p:strVal val="#ppt_w"/>
                                          </p:val>
                                        </p:tav>
                                      </p:tavLst>
                                    </p:anim>
                                    <p:anim calcmode="lin" valueType="num">
                                      <p:cBhvr>
                                        <p:cTn id="165" dur="500" fill="hold"/>
                                        <p:tgtEl>
                                          <p:spTgt spid="3"/>
                                        </p:tgtEl>
                                        <p:attrNameLst>
                                          <p:attrName>ppt_h</p:attrName>
                                        </p:attrNameLst>
                                      </p:cBhvr>
                                      <p:tavLst>
                                        <p:tav tm="0">
                                          <p:val>
                                            <p:fltVal val="0"/>
                                          </p:val>
                                        </p:tav>
                                        <p:tav tm="100000">
                                          <p:val>
                                            <p:strVal val="#ppt_h"/>
                                          </p:val>
                                        </p:tav>
                                      </p:tavLst>
                                    </p:anim>
                                    <p:animEffect transition="in" filter="fade">
                                      <p:cBhvr>
                                        <p:cTn id="166" dur="500"/>
                                        <p:tgtEl>
                                          <p:spTgt spid="3"/>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grpId="0" nodeType="clickEffect">
                                  <p:stCondLst>
                                    <p:cond delay="0"/>
                                  </p:stCondLst>
                                  <p:childTnLst>
                                    <p:set>
                                      <p:cBhvr>
                                        <p:cTn id="170" dur="1" fill="hold">
                                          <p:stCondLst>
                                            <p:cond delay="0"/>
                                          </p:stCondLst>
                                        </p:cTn>
                                        <p:tgtEl>
                                          <p:spTgt spid="336960"/>
                                        </p:tgtEl>
                                        <p:attrNameLst>
                                          <p:attrName>style.visibility</p:attrName>
                                        </p:attrNameLst>
                                      </p:cBhvr>
                                      <p:to>
                                        <p:strVal val="visible"/>
                                      </p:to>
                                    </p:set>
                                    <p:animEffect transition="in" filter="wipe(left)">
                                      <p:cBhvr>
                                        <p:cTn id="171" dur="2000"/>
                                        <p:tgtEl>
                                          <p:spTgt spid="336960"/>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336938"/>
                                        </p:tgtEl>
                                        <p:attrNameLst>
                                          <p:attrName>style.visibility</p:attrName>
                                        </p:attrNameLst>
                                      </p:cBhvr>
                                      <p:to>
                                        <p:strVal val="visible"/>
                                      </p:to>
                                    </p:set>
                                    <p:animEffect transition="in" filter="wipe(left)">
                                      <p:cBhvr>
                                        <p:cTn id="176" dur="5000"/>
                                        <p:tgtEl>
                                          <p:spTgt spid="336938"/>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4" fill="hold" grpId="0" nodeType="clickEffect">
                                  <p:stCondLst>
                                    <p:cond delay="0"/>
                                  </p:stCondLst>
                                  <p:childTnLst>
                                    <p:set>
                                      <p:cBhvr>
                                        <p:cTn id="180" dur="1" fill="hold">
                                          <p:stCondLst>
                                            <p:cond delay="0"/>
                                          </p:stCondLst>
                                        </p:cTn>
                                        <p:tgtEl>
                                          <p:spTgt spid="336939"/>
                                        </p:tgtEl>
                                        <p:attrNameLst>
                                          <p:attrName>style.visibility</p:attrName>
                                        </p:attrNameLst>
                                      </p:cBhvr>
                                      <p:to>
                                        <p:strVal val="visible"/>
                                      </p:to>
                                    </p:set>
                                    <p:animEffect transition="in" filter="wipe(down)">
                                      <p:cBhvr>
                                        <p:cTn id="181" dur="2000"/>
                                        <p:tgtEl>
                                          <p:spTgt spid="336939"/>
                                        </p:tgtEl>
                                      </p:cBhvr>
                                    </p:animEffect>
                                  </p:childTnLst>
                                </p:cTn>
                              </p:par>
                            </p:childTnLst>
                          </p:cTn>
                        </p:par>
                      </p:childTnLst>
                    </p:cTn>
                  </p:par>
                  <p:par>
                    <p:cTn id="182" fill="hold">
                      <p:stCondLst>
                        <p:cond delay="indefinite"/>
                      </p:stCondLst>
                      <p:childTnLst>
                        <p:par>
                          <p:cTn id="183" fill="hold">
                            <p:stCondLst>
                              <p:cond delay="0"/>
                            </p:stCondLst>
                            <p:childTnLst>
                              <p:par>
                                <p:cTn id="184" presetID="40" presetClass="entr" presetSubtype="0" fill="hold" grpId="0" nodeType="clickEffect">
                                  <p:stCondLst>
                                    <p:cond delay="0"/>
                                  </p:stCondLst>
                                  <p:iterate type="lt">
                                    <p:tmPct val="10000"/>
                                  </p:iterate>
                                  <p:childTnLst>
                                    <p:set>
                                      <p:cBhvr>
                                        <p:cTn id="185" dur="1" fill="hold">
                                          <p:stCondLst>
                                            <p:cond delay="0"/>
                                          </p:stCondLst>
                                        </p:cTn>
                                        <p:tgtEl>
                                          <p:spTgt spid="336944"/>
                                        </p:tgtEl>
                                        <p:attrNameLst>
                                          <p:attrName>style.visibility</p:attrName>
                                        </p:attrNameLst>
                                      </p:cBhvr>
                                      <p:to>
                                        <p:strVal val="visible"/>
                                      </p:to>
                                    </p:set>
                                    <p:animEffect transition="in" filter="fade">
                                      <p:cBhvr>
                                        <p:cTn id="186" dur="1000"/>
                                        <p:tgtEl>
                                          <p:spTgt spid="336944"/>
                                        </p:tgtEl>
                                      </p:cBhvr>
                                    </p:animEffect>
                                    <p:anim calcmode="lin" valueType="num">
                                      <p:cBhvr>
                                        <p:cTn id="187" dur="1000" fill="hold"/>
                                        <p:tgtEl>
                                          <p:spTgt spid="336944"/>
                                        </p:tgtEl>
                                        <p:attrNameLst>
                                          <p:attrName>ppt_x</p:attrName>
                                        </p:attrNameLst>
                                      </p:cBhvr>
                                      <p:tavLst>
                                        <p:tav tm="0">
                                          <p:val>
                                            <p:strVal val="#ppt_x-.1"/>
                                          </p:val>
                                        </p:tav>
                                        <p:tav tm="100000">
                                          <p:val>
                                            <p:strVal val="#ppt_x"/>
                                          </p:val>
                                        </p:tav>
                                      </p:tavLst>
                                    </p:anim>
                                    <p:anim calcmode="lin" valueType="num">
                                      <p:cBhvr>
                                        <p:cTn id="188" dur="1000" fill="hold"/>
                                        <p:tgtEl>
                                          <p:spTgt spid="336944"/>
                                        </p:tgtEl>
                                        <p:attrNameLst>
                                          <p:attrName>ppt_y</p:attrName>
                                        </p:attrNameLst>
                                      </p:cBhvr>
                                      <p:tavLst>
                                        <p:tav tm="0">
                                          <p:val>
                                            <p:strVal val="#ppt_y"/>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nodeType="clickEffect">
                                  <p:stCondLst>
                                    <p:cond delay="0"/>
                                  </p:stCondLst>
                                  <p:childTnLst>
                                    <p:set>
                                      <p:cBhvr>
                                        <p:cTn id="192" dur="1" fill="hold">
                                          <p:stCondLst>
                                            <p:cond delay="0"/>
                                          </p:stCondLst>
                                        </p:cTn>
                                        <p:tgtEl>
                                          <p:spTgt spid="4"/>
                                        </p:tgtEl>
                                        <p:attrNameLst>
                                          <p:attrName>style.visibility</p:attrName>
                                        </p:attrNameLst>
                                      </p:cBhvr>
                                      <p:to>
                                        <p:strVal val="visible"/>
                                      </p:to>
                                    </p:set>
                                    <p:animEffect transition="in" filter="fade">
                                      <p:cBhvr>
                                        <p:cTn id="193" dur="2000"/>
                                        <p:tgtEl>
                                          <p:spTgt spid="4"/>
                                        </p:tgtEl>
                                      </p:cBhvr>
                                    </p:animEffect>
                                  </p:childTnLst>
                                </p:cTn>
                              </p:par>
                            </p:childTnLst>
                          </p:cTn>
                        </p:par>
                      </p:childTnLst>
                    </p:cTn>
                  </p:par>
                  <p:par>
                    <p:cTn id="194" fill="hold">
                      <p:stCondLst>
                        <p:cond delay="indefinite"/>
                      </p:stCondLst>
                      <p:childTnLst>
                        <p:par>
                          <p:cTn id="195" fill="hold">
                            <p:stCondLst>
                              <p:cond delay="0"/>
                            </p:stCondLst>
                            <p:childTnLst>
                              <p:par>
                                <p:cTn id="196" presetID="9" presetClass="entr" presetSubtype="0" fill="hold" grpId="0" nodeType="clickEffect">
                                  <p:stCondLst>
                                    <p:cond delay="0"/>
                                  </p:stCondLst>
                                  <p:childTnLst>
                                    <p:set>
                                      <p:cBhvr>
                                        <p:cTn id="197" dur="1" fill="hold">
                                          <p:stCondLst>
                                            <p:cond delay="0"/>
                                          </p:stCondLst>
                                        </p:cTn>
                                        <p:tgtEl>
                                          <p:spTgt spid="336945"/>
                                        </p:tgtEl>
                                        <p:attrNameLst>
                                          <p:attrName>style.visibility</p:attrName>
                                        </p:attrNameLst>
                                      </p:cBhvr>
                                      <p:to>
                                        <p:strVal val="visible"/>
                                      </p:to>
                                    </p:set>
                                    <p:animEffect transition="in" filter="dissolve">
                                      <p:cBhvr>
                                        <p:cTn id="198" dur="500"/>
                                        <p:tgtEl>
                                          <p:spTgt spid="336945"/>
                                        </p:tgtEl>
                                      </p:cBhvr>
                                    </p:animEffect>
                                  </p:childTnLst>
                                </p:cTn>
                              </p:par>
                            </p:childTnLst>
                          </p:cTn>
                        </p:par>
                      </p:childTnLst>
                    </p:cTn>
                  </p:par>
                  <p:par>
                    <p:cTn id="199" fill="hold">
                      <p:stCondLst>
                        <p:cond delay="indefinite"/>
                      </p:stCondLst>
                      <p:childTnLst>
                        <p:par>
                          <p:cTn id="200" fill="hold">
                            <p:stCondLst>
                              <p:cond delay="0"/>
                            </p:stCondLst>
                            <p:childTnLst>
                              <p:par>
                                <p:cTn id="201" presetID="9" presetClass="entr" presetSubtype="0" fill="hold" grpId="0" nodeType="clickEffect">
                                  <p:stCondLst>
                                    <p:cond delay="0"/>
                                  </p:stCondLst>
                                  <p:childTnLst>
                                    <p:set>
                                      <p:cBhvr>
                                        <p:cTn id="202" dur="1" fill="hold">
                                          <p:stCondLst>
                                            <p:cond delay="0"/>
                                          </p:stCondLst>
                                        </p:cTn>
                                        <p:tgtEl>
                                          <p:spTgt spid="336947"/>
                                        </p:tgtEl>
                                        <p:attrNameLst>
                                          <p:attrName>style.visibility</p:attrName>
                                        </p:attrNameLst>
                                      </p:cBhvr>
                                      <p:to>
                                        <p:strVal val="visible"/>
                                      </p:to>
                                    </p:set>
                                    <p:animEffect transition="in" filter="dissolve">
                                      <p:cBhvr>
                                        <p:cTn id="203" dur="500"/>
                                        <p:tgtEl>
                                          <p:spTgt spid="336947"/>
                                        </p:tgtEl>
                                      </p:cBhvr>
                                    </p:animEffect>
                                  </p:childTnLst>
                                </p:cTn>
                              </p:par>
                            </p:childTnLst>
                          </p:cTn>
                        </p:par>
                      </p:childTnLst>
                    </p:cTn>
                  </p:par>
                  <p:par>
                    <p:cTn id="204" fill="hold">
                      <p:stCondLst>
                        <p:cond delay="indefinite"/>
                      </p:stCondLst>
                      <p:childTnLst>
                        <p:par>
                          <p:cTn id="205" fill="hold">
                            <p:stCondLst>
                              <p:cond delay="0"/>
                            </p:stCondLst>
                            <p:childTnLst>
                              <p:par>
                                <p:cTn id="206" presetID="22" presetClass="entr" presetSubtype="4" fill="hold" grpId="0" nodeType="clickEffect">
                                  <p:stCondLst>
                                    <p:cond delay="0"/>
                                  </p:stCondLst>
                                  <p:childTnLst>
                                    <p:set>
                                      <p:cBhvr>
                                        <p:cTn id="207" dur="1" fill="hold">
                                          <p:stCondLst>
                                            <p:cond delay="0"/>
                                          </p:stCondLst>
                                        </p:cTn>
                                        <p:tgtEl>
                                          <p:spTgt spid="336953"/>
                                        </p:tgtEl>
                                        <p:attrNameLst>
                                          <p:attrName>style.visibility</p:attrName>
                                        </p:attrNameLst>
                                      </p:cBhvr>
                                      <p:to>
                                        <p:strVal val="visible"/>
                                      </p:to>
                                    </p:set>
                                    <p:animEffect transition="in" filter="wipe(down)">
                                      <p:cBhvr>
                                        <p:cTn id="208" dur="500"/>
                                        <p:tgtEl>
                                          <p:spTgt spid="336953"/>
                                        </p:tgtEl>
                                      </p:cBhvr>
                                    </p:animEffect>
                                  </p:childTnLst>
                                </p:cTn>
                              </p:par>
                            </p:childTnLst>
                          </p:cTn>
                        </p:par>
                        <p:par>
                          <p:cTn id="209" fill="hold">
                            <p:stCondLst>
                              <p:cond delay="500"/>
                            </p:stCondLst>
                            <p:childTnLst>
                              <p:par>
                                <p:cTn id="210" presetID="22" presetClass="entr" presetSubtype="4" fill="hold" grpId="0" nodeType="afterEffect">
                                  <p:stCondLst>
                                    <p:cond delay="0"/>
                                  </p:stCondLst>
                                  <p:childTnLst>
                                    <p:set>
                                      <p:cBhvr>
                                        <p:cTn id="211" dur="1" fill="hold">
                                          <p:stCondLst>
                                            <p:cond delay="0"/>
                                          </p:stCondLst>
                                        </p:cTn>
                                        <p:tgtEl>
                                          <p:spTgt spid="336954"/>
                                        </p:tgtEl>
                                        <p:attrNameLst>
                                          <p:attrName>style.visibility</p:attrName>
                                        </p:attrNameLst>
                                      </p:cBhvr>
                                      <p:to>
                                        <p:strVal val="visible"/>
                                      </p:to>
                                    </p:set>
                                    <p:animEffect transition="in" filter="wipe(down)">
                                      <p:cBhvr>
                                        <p:cTn id="212" dur="500"/>
                                        <p:tgtEl>
                                          <p:spTgt spid="336954"/>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nodeType="clickEffect">
                                  <p:stCondLst>
                                    <p:cond delay="0"/>
                                  </p:stCondLst>
                                  <p:childTnLst>
                                    <p:set>
                                      <p:cBhvr>
                                        <p:cTn id="216" dur="1" fill="hold">
                                          <p:stCondLst>
                                            <p:cond delay="0"/>
                                          </p:stCondLst>
                                        </p:cTn>
                                        <p:tgtEl>
                                          <p:spTgt spid="5"/>
                                        </p:tgtEl>
                                        <p:attrNameLst>
                                          <p:attrName>style.visibility</p:attrName>
                                        </p:attrNameLst>
                                      </p:cBhvr>
                                      <p:to>
                                        <p:strVal val="visible"/>
                                      </p:to>
                                    </p:set>
                                    <p:animEffect transition="in" filter="fade">
                                      <p:cBhvr>
                                        <p:cTn id="217" dur="2000"/>
                                        <p:tgtEl>
                                          <p:spTgt spid="5"/>
                                        </p:tgtEl>
                                      </p:cBhvr>
                                    </p:animEffect>
                                  </p:childTnLst>
                                </p:cTn>
                              </p:par>
                            </p:childTnLst>
                          </p:cTn>
                        </p:par>
                      </p:childTnLst>
                    </p:cTn>
                  </p:par>
                  <p:par>
                    <p:cTn id="218" fill="hold">
                      <p:stCondLst>
                        <p:cond delay="indefinite"/>
                      </p:stCondLst>
                      <p:childTnLst>
                        <p:par>
                          <p:cTn id="219" fill="hold">
                            <p:stCondLst>
                              <p:cond delay="0"/>
                            </p:stCondLst>
                            <p:childTnLst>
                              <p:par>
                                <p:cTn id="220" presetID="9" presetClass="entr" presetSubtype="0" fill="hold" grpId="0" nodeType="clickEffect">
                                  <p:stCondLst>
                                    <p:cond delay="0"/>
                                  </p:stCondLst>
                                  <p:childTnLst>
                                    <p:set>
                                      <p:cBhvr>
                                        <p:cTn id="221" dur="1" fill="hold">
                                          <p:stCondLst>
                                            <p:cond delay="0"/>
                                          </p:stCondLst>
                                        </p:cTn>
                                        <p:tgtEl>
                                          <p:spTgt spid="336952"/>
                                        </p:tgtEl>
                                        <p:attrNameLst>
                                          <p:attrName>style.visibility</p:attrName>
                                        </p:attrNameLst>
                                      </p:cBhvr>
                                      <p:to>
                                        <p:strVal val="visible"/>
                                      </p:to>
                                    </p:set>
                                    <p:animEffect transition="in" filter="dissolve">
                                      <p:cBhvr>
                                        <p:cTn id="222" dur="500"/>
                                        <p:tgtEl>
                                          <p:spTgt spid="336952"/>
                                        </p:tgtEl>
                                      </p:cBhvr>
                                    </p:animEffect>
                                  </p:childTnLst>
                                </p:cTn>
                              </p:par>
                            </p:childTnLst>
                          </p:cTn>
                        </p:par>
                      </p:childTnLst>
                    </p:cTn>
                  </p:par>
                  <p:par>
                    <p:cTn id="223" fill="hold">
                      <p:stCondLst>
                        <p:cond delay="indefinite"/>
                      </p:stCondLst>
                      <p:childTnLst>
                        <p:par>
                          <p:cTn id="224" fill="hold">
                            <p:stCondLst>
                              <p:cond delay="0"/>
                            </p:stCondLst>
                            <p:childTnLst>
                              <p:par>
                                <p:cTn id="225" presetID="9" presetClass="entr" presetSubtype="0" fill="hold" grpId="0" nodeType="clickEffect">
                                  <p:stCondLst>
                                    <p:cond delay="0"/>
                                  </p:stCondLst>
                                  <p:childTnLst>
                                    <p:set>
                                      <p:cBhvr>
                                        <p:cTn id="226" dur="1" fill="hold">
                                          <p:stCondLst>
                                            <p:cond delay="0"/>
                                          </p:stCondLst>
                                        </p:cTn>
                                        <p:tgtEl>
                                          <p:spTgt spid="336948"/>
                                        </p:tgtEl>
                                        <p:attrNameLst>
                                          <p:attrName>style.visibility</p:attrName>
                                        </p:attrNameLst>
                                      </p:cBhvr>
                                      <p:to>
                                        <p:strVal val="visible"/>
                                      </p:to>
                                    </p:set>
                                    <p:animEffect transition="in" filter="dissolve">
                                      <p:cBhvr>
                                        <p:cTn id="227" dur="500"/>
                                        <p:tgtEl>
                                          <p:spTgt spid="336948"/>
                                        </p:tgtEl>
                                      </p:cBhvr>
                                    </p:animEffect>
                                  </p:childTnLst>
                                </p:cTn>
                              </p:par>
                            </p:childTnLst>
                          </p:cTn>
                        </p:par>
                      </p:childTnLst>
                    </p:cTn>
                  </p:par>
                  <p:par>
                    <p:cTn id="228" fill="hold">
                      <p:stCondLst>
                        <p:cond delay="indefinite"/>
                      </p:stCondLst>
                      <p:childTnLst>
                        <p:par>
                          <p:cTn id="229" fill="hold">
                            <p:stCondLst>
                              <p:cond delay="0"/>
                            </p:stCondLst>
                            <p:childTnLst>
                              <p:par>
                                <p:cTn id="230" presetID="22" presetClass="entr" presetSubtype="4" fill="hold" grpId="0" nodeType="clickEffect">
                                  <p:stCondLst>
                                    <p:cond delay="0"/>
                                  </p:stCondLst>
                                  <p:childTnLst>
                                    <p:set>
                                      <p:cBhvr>
                                        <p:cTn id="231" dur="1" fill="hold">
                                          <p:stCondLst>
                                            <p:cond delay="0"/>
                                          </p:stCondLst>
                                        </p:cTn>
                                        <p:tgtEl>
                                          <p:spTgt spid="336958"/>
                                        </p:tgtEl>
                                        <p:attrNameLst>
                                          <p:attrName>style.visibility</p:attrName>
                                        </p:attrNameLst>
                                      </p:cBhvr>
                                      <p:to>
                                        <p:strVal val="visible"/>
                                      </p:to>
                                    </p:set>
                                    <p:animEffect transition="in" filter="wipe(down)">
                                      <p:cBhvr>
                                        <p:cTn id="232" dur="500"/>
                                        <p:tgtEl>
                                          <p:spTgt spid="336958"/>
                                        </p:tgtEl>
                                      </p:cBhvr>
                                    </p:animEffect>
                                  </p:childTnLst>
                                </p:cTn>
                              </p:par>
                            </p:childTnLst>
                          </p:cTn>
                        </p:par>
                        <p:par>
                          <p:cTn id="233" fill="hold">
                            <p:stCondLst>
                              <p:cond delay="500"/>
                            </p:stCondLst>
                            <p:childTnLst>
                              <p:par>
                                <p:cTn id="234" presetID="22" presetClass="entr" presetSubtype="4" fill="hold" grpId="0" nodeType="afterEffect">
                                  <p:stCondLst>
                                    <p:cond delay="0"/>
                                  </p:stCondLst>
                                  <p:childTnLst>
                                    <p:set>
                                      <p:cBhvr>
                                        <p:cTn id="235" dur="1" fill="hold">
                                          <p:stCondLst>
                                            <p:cond delay="0"/>
                                          </p:stCondLst>
                                        </p:cTn>
                                        <p:tgtEl>
                                          <p:spTgt spid="336959"/>
                                        </p:tgtEl>
                                        <p:attrNameLst>
                                          <p:attrName>style.visibility</p:attrName>
                                        </p:attrNameLst>
                                      </p:cBhvr>
                                      <p:to>
                                        <p:strVal val="visible"/>
                                      </p:to>
                                    </p:set>
                                    <p:animEffect transition="in" filter="wipe(down)">
                                      <p:cBhvr>
                                        <p:cTn id="236" dur="500"/>
                                        <p:tgtEl>
                                          <p:spTgt spid="336959"/>
                                        </p:tgtEl>
                                      </p:cBhvr>
                                    </p:animEffect>
                                  </p:childTnLst>
                                </p:cTn>
                              </p:par>
                            </p:childTnLst>
                          </p:cTn>
                        </p:par>
                      </p:childTnLst>
                    </p:cTn>
                  </p:par>
                  <p:par>
                    <p:cTn id="237" fill="hold">
                      <p:stCondLst>
                        <p:cond delay="indefinite"/>
                      </p:stCondLst>
                      <p:childTnLst>
                        <p:par>
                          <p:cTn id="238" fill="hold">
                            <p:stCondLst>
                              <p:cond delay="0"/>
                            </p:stCondLst>
                            <p:childTnLst>
                              <p:par>
                                <p:cTn id="239" presetID="10" presetClass="entr" presetSubtype="0" fill="hold" nodeType="clickEffect">
                                  <p:stCondLst>
                                    <p:cond delay="0"/>
                                  </p:stCondLst>
                                  <p:childTnLst>
                                    <p:set>
                                      <p:cBhvr>
                                        <p:cTn id="240" dur="1" fill="hold">
                                          <p:stCondLst>
                                            <p:cond delay="0"/>
                                          </p:stCondLst>
                                        </p:cTn>
                                        <p:tgtEl>
                                          <p:spTgt spid="6"/>
                                        </p:tgtEl>
                                        <p:attrNameLst>
                                          <p:attrName>style.visibility</p:attrName>
                                        </p:attrNameLst>
                                      </p:cBhvr>
                                      <p:to>
                                        <p:strVal val="visible"/>
                                      </p:to>
                                    </p:set>
                                    <p:animEffect transition="in" filter="fade">
                                      <p:cBhvr>
                                        <p:cTn id="241" dur="2000"/>
                                        <p:tgtEl>
                                          <p:spTgt spid="6"/>
                                        </p:tgtEl>
                                      </p:cBhvr>
                                    </p:animEffect>
                                  </p:childTnLst>
                                </p:cTn>
                              </p:par>
                            </p:childTnLst>
                          </p:cTn>
                        </p:par>
                      </p:childTnLst>
                    </p:cTn>
                  </p:par>
                  <p:par>
                    <p:cTn id="242" fill="hold">
                      <p:stCondLst>
                        <p:cond delay="indefinite"/>
                      </p:stCondLst>
                      <p:childTnLst>
                        <p:par>
                          <p:cTn id="243" fill="hold">
                            <p:stCondLst>
                              <p:cond delay="0"/>
                            </p:stCondLst>
                            <p:childTnLst>
                              <p:par>
                                <p:cTn id="244" presetID="9" presetClass="entr" presetSubtype="0" fill="hold" grpId="0" nodeType="clickEffect">
                                  <p:stCondLst>
                                    <p:cond delay="0"/>
                                  </p:stCondLst>
                                  <p:childTnLst>
                                    <p:set>
                                      <p:cBhvr>
                                        <p:cTn id="245" dur="1" fill="hold">
                                          <p:stCondLst>
                                            <p:cond delay="0"/>
                                          </p:stCondLst>
                                        </p:cTn>
                                        <p:tgtEl>
                                          <p:spTgt spid="336962"/>
                                        </p:tgtEl>
                                        <p:attrNameLst>
                                          <p:attrName>style.visibility</p:attrName>
                                        </p:attrNameLst>
                                      </p:cBhvr>
                                      <p:to>
                                        <p:strVal val="visible"/>
                                      </p:to>
                                    </p:set>
                                    <p:animEffect transition="in" filter="dissolve">
                                      <p:cBhvr>
                                        <p:cTn id="246" dur="500"/>
                                        <p:tgtEl>
                                          <p:spTgt spid="336962"/>
                                        </p:tgtEl>
                                      </p:cBhvr>
                                    </p:animEffect>
                                  </p:childTnLst>
                                </p:cTn>
                              </p:par>
                            </p:childTnLst>
                          </p:cTn>
                        </p:par>
                      </p:childTnLst>
                    </p:cTn>
                  </p:par>
                  <p:par>
                    <p:cTn id="247" fill="hold">
                      <p:stCondLst>
                        <p:cond delay="indefinite"/>
                      </p:stCondLst>
                      <p:childTnLst>
                        <p:par>
                          <p:cTn id="248" fill="hold">
                            <p:stCondLst>
                              <p:cond delay="0"/>
                            </p:stCondLst>
                            <p:childTnLst>
                              <p:par>
                                <p:cTn id="249" presetID="9" presetClass="entr" presetSubtype="0" fill="hold" grpId="0" nodeType="clickEffect">
                                  <p:stCondLst>
                                    <p:cond delay="0"/>
                                  </p:stCondLst>
                                  <p:childTnLst>
                                    <p:set>
                                      <p:cBhvr>
                                        <p:cTn id="250" dur="1" fill="hold">
                                          <p:stCondLst>
                                            <p:cond delay="0"/>
                                          </p:stCondLst>
                                        </p:cTn>
                                        <p:tgtEl>
                                          <p:spTgt spid="336961"/>
                                        </p:tgtEl>
                                        <p:attrNameLst>
                                          <p:attrName>style.visibility</p:attrName>
                                        </p:attrNameLst>
                                      </p:cBhvr>
                                      <p:to>
                                        <p:strVal val="visible"/>
                                      </p:to>
                                    </p:set>
                                    <p:animEffect transition="in" filter="dissolve">
                                      <p:cBhvr>
                                        <p:cTn id="251" dur="500"/>
                                        <p:tgtEl>
                                          <p:spTgt spid="336961"/>
                                        </p:tgtEl>
                                      </p:cBhvr>
                                    </p:animEffect>
                                  </p:childTnLst>
                                </p:cTn>
                              </p:par>
                            </p:childTnLst>
                          </p:cTn>
                        </p:par>
                      </p:childTnLst>
                    </p:cTn>
                  </p:par>
                  <p:par>
                    <p:cTn id="252" fill="hold">
                      <p:stCondLst>
                        <p:cond delay="indefinite"/>
                      </p:stCondLst>
                      <p:childTnLst>
                        <p:par>
                          <p:cTn id="253" fill="hold">
                            <p:stCondLst>
                              <p:cond delay="0"/>
                            </p:stCondLst>
                            <p:childTnLst>
                              <p:par>
                                <p:cTn id="254" presetID="22" presetClass="entr" presetSubtype="4" fill="hold" grpId="0" nodeType="clickEffect">
                                  <p:stCondLst>
                                    <p:cond delay="0"/>
                                  </p:stCondLst>
                                  <p:childTnLst>
                                    <p:set>
                                      <p:cBhvr>
                                        <p:cTn id="255" dur="1" fill="hold">
                                          <p:stCondLst>
                                            <p:cond delay="0"/>
                                          </p:stCondLst>
                                        </p:cTn>
                                        <p:tgtEl>
                                          <p:spTgt spid="336966"/>
                                        </p:tgtEl>
                                        <p:attrNameLst>
                                          <p:attrName>style.visibility</p:attrName>
                                        </p:attrNameLst>
                                      </p:cBhvr>
                                      <p:to>
                                        <p:strVal val="visible"/>
                                      </p:to>
                                    </p:set>
                                    <p:animEffect transition="in" filter="wipe(down)">
                                      <p:cBhvr>
                                        <p:cTn id="256" dur="500"/>
                                        <p:tgtEl>
                                          <p:spTgt spid="336966"/>
                                        </p:tgtEl>
                                      </p:cBhvr>
                                    </p:animEffect>
                                  </p:childTnLst>
                                </p:cTn>
                              </p:par>
                            </p:childTnLst>
                          </p:cTn>
                        </p:par>
                        <p:par>
                          <p:cTn id="257" fill="hold">
                            <p:stCondLst>
                              <p:cond delay="500"/>
                            </p:stCondLst>
                            <p:childTnLst>
                              <p:par>
                                <p:cTn id="258" presetID="22" presetClass="entr" presetSubtype="4" fill="hold" grpId="0" nodeType="afterEffect">
                                  <p:stCondLst>
                                    <p:cond delay="0"/>
                                  </p:stCondLst>
                                  <p:childTnLst>
                                    <p:set>
                                      <p:cBhvr>
                                        <p:cTn id="259" dur="1" fill="hold">
                                          <p:stCondLst>
                                            <p:cond delay="0"/>
                                          </p:stCondLst>
                                        </p:cTn>
                                        <p:tgtEl>
                                          <p:spTgt spid="336967"/>
                                        </p:tgtEl>
                                        <p:attrNameLst>
                                          <p:attrName>style.visibility</p:attrName>
                                        </p:attrNameLst>
                                      </p:cBhvr>
                                      <p:to>
                                        <p:strVal val="visible"/>
                                      </p:to>
                                    </p:set>
                                    <p:animEffect transition="in" filter="wipe(down)">
                                      <p:cBhvr>
                                        <p:cTn id="260" dur="500"/>
                                        <p:tgtEl>
                                          <p:spTgt spid="336967"/>
                                        </p:tgtEl>
                                      </p:cBhvr>
                                    </p:animEffect>
                                  </p:childTnLst>
                                </p:cTn>
                              </p:par>
                            </p:childTnLst>
                          </p:cTn>
                        </p:par>
                      </p:childTnLst>
                    </p:cTn>
                  </p:par>
                  <p:par>
                    <p:cTn id="261" fill="hold">
                      <p:stCondLst>
                        <p:cond delay="indefinite"/>
                      </p:stCondLst>
                      <p:childTnLst>
                        <p:par>
                          <p:cTn id="262" fill="hold">
                            <p:stCondLst>
                              <p:cond delay="0"/>
                            </p:stCondLst>
                            <p:childTnLst>
                              <p:par>
                                <p:cTn id="263" presetID="39" presetClass="entr" presetSubtype="0" accel="100000" fill="hold" grpId="0" nodeType="clickEffect">
                                  <p:stCondLst>
                                    <p:cond delay="0"/>
                                  </p:stCondLst>
                                  <p:childTnLst>
                                    <p:set>
                                      <p:cBhvr>
                                        <p:cTn id="264" dur="1" fill="hold">
                                          <p:stCondLst>
                                            <p:cond delay="0"/>
                                          </p:stCondLst>
                                        </p:cTn>
                                        <p:tgtEl>
                                          <p:spTgt spid="336946"/>
                                        </p:tgtEl>
                                        <p:attrNameLst>
                                          <p:attrName>style.visibility</p:attrName>
                                        </p:attrNameLst>
                                      </p:cBhvr>
                                      <p:to>
                                        <p:strVal val="visible"/>
                                      </p:to>
                                    </p:set>
                                    <p:anim calcmode="lin" valueType="num">
                                      <p:cBhvr>
                                        <p:cTn id="265" dur="500" fill="hold"/>
                                        <p:tgtEl>
                                          <p:spTgt spid="336946"/>
                                        </p:tgtEl>
                                        <p:attrNameLst>
                                          <p:attrName>ppt_h</p:attrName>
                                        </p:attrNameLst>
                                      </p:cBhvr>
                                      <p:tavLst>
                                        <p:tav tm="0">
                                          <p:val>
                                            <p:strVal val="#ppt_h/20"/>
                                          </p:val>
                                        </p:tav>
                                        <p:tav tm="50000">
                                          <p:val>
                                            <p:strVal val="#ppt_h/20"/>
                                          </p:val>
                                        </p:tav>
                                        <p:tav tm="100000">
                                          <p:val>
                                            <p:strVal val="#ppt_h"/>
                                          </p:val>
                                        </p:tav>
                                      </p:tavLst>
                                    </p:anim>
                                    <p:anim calcmode="lin" valueType="num">
                                      <p:cBhvr>
                                        <p:cTn id="266" dur="500" fill="hold"/>
                                        <p:tgtEl>
                                          <p:spTgt spid="336946"/>
                                        </p:tgtEl>
                                        <p:attrNameLst>
                                          <p:attrName>ppt_w</p:attrName>
                                        </p:attrNameLst>
                                      </p:cBhvr>
                                      <p:tavLst>
                                        <p:tav tm="0">
                                          <p:val>
                                            <p:strVal val="#ppt_w+.3"/>
                                          </p:val>
                                        </p:tav>
                                        <p:tav tm="50000">
                                          <p:val>
                                            <p:strVal val="#ppt_w+.3"/>
                                          </p:val>
                                        </p:tav>
                                        <p:tav tm="100000">
                                          <p:val>
                                            <p:strVal val="#ppt_w"/>
                                          </p:val>
                                        </p:tav>
                                      </p:tavLst>
                                    </p:anim>
                                    <p:anim calcmode="lin" valueType="num">
                                      <p:cBhvr>
                                        <p:cTn id="267" dur="500" fill="hold"/>
                                        <p:tgtEl>
                                          <p:spTgt spid="336946"/>
                                        </p:tgtEl>
                                        <p:attrNameLst>
                                          <p:attrName>ppt_x</p:attrName>
                                        </p:attrNameLst>
                                      </p:cBhvr>
                                      <p:tavLst>
                                        <p:tav tm="0">
                                          <p:val>
                                            <p:strVal val="#ppt_x-.3"/>
                                          </p:val>
                                        </p:tav>
                                        <p:tav tm="50000">
                                          <p:val>
                                            <p:strVal val="#ppt_x"/>
                                          </p:val>
                                        </p:tav>
                                        <p:tav tm="100000">
                                          <p:val>
                                            <p:strVal val="#ppt_x"/>
                                          </p:val>
                                        </p:tav>
                                      </p:tavLst>
                                    </p:anim>
                                    <p:anim calcmode="lin" valueType="num">
                                      <p:cBhvr>
                                        <p:cTn id="268" dur="500" fill="hold"/>
                                        <p:tgtEl>
                                          <p:spTgt spid="336946"/>
                                        </p:tgtEl>
                                        <p:attrNameLst>
                                          <p:attrName>ppt_y</p:attrName>
                                        </p:attrNameLst>
                                      </p:cBhvr>
                                      <p:tavLst>
                                        <p:tav tm="0">
                                          <p:val>
                                            <p:strVal val="#ppt_y"/>
                                          </p:val>
                                        </p:tav>
                                        <p:tav tm="100000">
                                          <p:val>
                                            <p:strVal val="#ppt_y"/>
                                          </p:val>
                                        </p:tav>
                                      </p:tavLst>
                                    </p:anim>
                                  </p:childTnLst>
                                </p:cTn>
                              </p:par>
                            </p:childTnLst>
                          </p:cTn>
                        </p:par>
                      </p:childTnLst>
                    </p:cTn>
                  </p:par>
                  <p:par>
                    <p:cTn id="269" fill="hold">
                      <p:stCondLst>
                        <p:cond delay="indefinite"/>
                      </p:stCondLst>
                      <p:childTnLst>
                        <p:par>
                          <p:cTn id="270" fill="hold">
                            <p:stCondLst>
                              <p:cond delay="0"/>
                            </p:stCondLst>
                            <p:childTnLst>
                              <p:par>
                                <p:cTn id="271" presetID="53" presetClass="entr" presetSubtype="0" fill="hold" grpId="0" nodeType="clickEffect">
                                  <p:stCondLst>
                                    <p:cond delay="0"/>
                                  </p:stCondLst>
                                  <p:childTnLst>
                                    <p:set>
                                      <p:cBhvr>
                                        <p:cTn id="272" dur="1" fill="hold">
                                          <p:stCondLst>
                                            <p:cond delay="0"/>
                                          </p:stCondLst>
                                        </p:cTn>
                                        <p:tgtEl>
                                          <p:spTgt spid="336968"/>
                                        </p:tgtEl>
                                        <p:attrNameLst>
                                          <p:attrName>style.visibility</p:attrName>
                                        </p:attrNameLst>
                                      </p:cBhvr>
                                      <p:to>
                                        <p:strVal val="visible"/>
                                      </p:to>
                                    </p:set>
                                    <p:anim calcmode="lin" valueType="num">
                                      <p:cBhvr>
                                        <p:cTn id="273" dur="500" fill="hold"/>
                                        <p:tgtEl>
                                          <p:spTgt spid="336968"/>
                                        </p:tgtEl>
                                        <p:attrNameLst>
                                          <p:attrName>ppt_w</p:attrName>
                                        </p:attrNameLst>
                                      </p:cBhvr>
                                      <p:tavLst>
                                        <p:tav tm="0">
                                          <p:val>
                                            <p:fltVal val="0"/>
                                          </p:val>
                                        </p:tav>
                                        <p:tav tm="100000">
                                          <p:val>
                                            <p:strVal val="#ppt_w"/>
                                          </p:val>
                                        </p:tav>
                                      </p:tavLst>
                                    </p:anim>
                                    <p:anim calcmode="lin" valueType="num">
                                      <p:cBhvr>
                                        <p:cTn id="274" dur="500" fill="hold"/>
                                        <p:tgtEl>
                                          <p:spTgt spid="336968"/>
                                        </p:tgtEl>
                                        <p:attrNameLst>
                                          <p:attrName>ppt_h</p:attrName>
                                        </p:attrNameLst>
                                      </p:cBhvr>
                                      <p:tavLst>
                                        <p:tav tm="0">
                                          <p:val>
                                            <p:fltVal val="0"/>
                                          </p:val>
                                        </p:tav>
                                        <p:tav tm="100000">
                                          <p:val>
                                            <p:strVal val="#ppt_h"/>
                                          </p:val>
                                        </p:tav>
                                      </p:tavLst>
                                    </p:anim>
                                    <p:animEffect transition="in" filter="fade">
                                      <p:cBhvr>
                                        <p:cTn id="275" dur="500"/>
                                        <p:tgtEl>
                                          <p:spTgt spid="336968"/>
                                        </p:tgtEl>
                                      </p:cBhvr>
                                    </p:animEffect>
                                  </p:childTnLst>
                                </p:cTn>
                              </p:par>
                              <p:par>
                                <p:cTn id="276" presetID="0" presetClass="path" presetSubtype="0" accel="50000" decel="50000" fill="hold" grpId="1" nodeType="withEffect">
                                  <p:stCondLst>
                                    <p:cond delay="0"/>
                                  </p:stCondLst>
                                  <p:childTnLst>
                                    <p:animMotion origin="layout" path="M 2.77778E-7 4.20079E-6 L -0.29444 -0.53944 " pathEditMode="relative" rAng="0" ptsTypes="AA">
                                      <p:cBhvr>
                                        <p:cTn id="277" dur="2000" fill="hold"/>
                                        <p:tgtEl>
                                          <p:spTgt spid="336968"/>
                                        </p:tgtEl>
                                        <p:attrNameLst>
                                          <p:attrName>ppt_x</p:attrName>
                                          <p:attrName>ppt_y</p:attrName>
                                        </p:attrNameLst>
                                      </p:cBhvr>
                                      <p:rCtr x="-14700" y="-27000"/>
                                    </p:animMotion>
                                  </p:childTnLst>
                                </p:cTn>
                              </p:par>
                              <p:par>
                                <p:cTn id="278" presetID="9" presetClass="exit" presetSubtype="0" fill="hold" grpId="1" nodeType="withEffect">
                                  <p:stCondLst>
                                    <p:cond delay="0"/>
                                  </p:stCondLst>
                                  <p:childTnLst>
                                    <p:animEffect transition="out" filter="dissolve">
                                      <p:cBhvr>
                                        <p:cTn id="279" dur="500"/>
                                        <p:tgtEl>
                                          <p:spTgt spid="336920"/>
                                        </p:tgtEl>
                                      </p:cBhvr>
                                    </p:animEffect>
                                    <p:set>
                                      <p:cBhvr>
                                        <p:cTn id="280" dur="1" fill="hold">
                                          <p:stCondLst>
                                            <p:cond delay="499"/>
                                          </p:stCondLst>
                                        </p:cTn>
                                        <p:tgtEl>
                                          <p:spTgt spid="336920"/>
                                        </p:tgtEl>
                                        <p:attrNameLst>
                                          <p:attrName>style.visibility</p:attrName>
                                        </p:attrNameLst>
                                      </p:cBhvr>
                                      <p:to>
                                        <p:strVal val="hidden"/>
                                      </p:to>
                                    </p:set>
                                  </p:childTnLst>
                                </p:cTn>
                              </p:par>
                            </p:childTnLst>
                          </p:cTn>
                        </p:par>
                      </p:childTnLst>
                    </p:cTn>
                  </p:par>
                  <p:par>
                    <p:cTn id="281" fill="hold">
                      <p:stCondLst>
                        <p:cond delay="indefinite"/>
                      </p:stCondLst>
                      <p:childTnLst>
                        <p:par>
                          <p:cTn id="282" fill="hold">
                            <p:stCondLst>
                              <p:cond delay="0"/>
                            </p:stCondLst>
                            <p:childTnLst>
                              <p:par>
                                <p:cTn id="283" presetID="9" presetClass="emph" presetSubtype="0" nodeType="clickEffect">
                                  <p:stCondLst>
                                    <p:cond delay="0"/>
                                  </p:stCondLst>
                                  <p:childTnLst>
                                    <p:set>
                                      <p:cBhvr rctx="PPT">
                                        <p:cTn id="284" dur="indefinite"/>
                                        <p:tgtEl>
                                          <p:spTgt spid="2"/>
                                        </p:tgtEl>
                                        <p:attrNameLst>
                                          <p:attrName>style.opacity</p:attrName>
                                        </p:attrNameLst>
                                      </p:cBhvr>
                                      <p:to>
                                        <p:strVal val="0.5"/>
                                      </p:to>
                                    </p:set>
                                    <p:animEffect filter="image" prLst="opacity: 0.5">
                                      <p:cBhvr rctx="IE">
                                        <p:cTn id="285" dur="indefinite"/>
                                        <p:tgtEl>
                                          <p:spTgt spid="2"/>
                                        </p:tgtEl>
                                      </p:cBhvr>
                                    </p:animEffect>
                                  </p:childTnLst>
                                </p:cTn>
                              </p:par>
                              <p:par>
                                <p:cTn id="286" presetID="9" presetClass="emph" presetSubtype="0" grpId="1" nodeType="withEffect">
                                  <p:stCondLst>
                                    <p:cond delay="0"/>
                                  </p:stCondLst>
                                  <p:childTnLst>
                                    <p:set>
                                      <p:cBhvr rctx="PPT">
                                        <p:cTn id="287" dur="indefinite"/>
                                        <p:tgtEl>
                                          <p:spTgt spid="336935"/>
                                        </p:tgtEl>
                                        <p:attrNameLst>
                                          <p:attrName>style.opacity</p:attrName>
                                        </p:attrNameLst>
                                      </p:cBhvr>
                                      <p:to>
                                        <p:strVal val="0.5"/>
                                      </p:to>
                                    </p:set>
                                    <p:animEffect filter="image" prLst="opacity: 0.5">
                                      <p:cBhvr rctx="IE">
                                        <p:cTn id="288" dur="indefinite"/>
                                        <p:tgtEl>
                                          <p:spTgt spid="336935"/>
                                        </p:tgtEl>
                                      </p:cBhvr>
                                    </p:animEffect>
                                  </p:childTnLst>
                                </p:cTn>
                              </p:par>
                              <p:par>
                                <p:cTn id="289" presetID="9" presetClass="emph" presetSubtype="0" grpId="1" nodeType="withEffect">
                                  <p:stCondLst>
                                    <p:cond delay="0"/>
                                  </p:stCondLst>
                                  <p:childTnLst>
                                    <p:set>
                                      <p:cBhvr rctx="PPT">
                                        <p:cTn id="290" dur="indefinite"/>
                                        <p:tgtEl>
                                          <p:spTgt spid="336936"/>
                                        </p:tgtEl>
                                        <p:attrNameLst>
                                          <p:attrName>style.opacity</p:attrName>
                                        </p:attrNameLst>
                                      </p:cBhvr>
                                      <p:to>
                                        <p:strVal val="0.5"/>
                                      </p:to>
                                    </p:set>
                                    <p:animEffect filter="image" prLst="opacity: 0.5">
                                      <p:cBhvr rctx="IE">
                                        <p:cTn id="291" dur="indefinite"/>
                                        <p:tgtEl>
                                          <p:spTgt spid="336936"/>
                                        </p:tgtEl>
                                      </p:cBhvr>
                                    </p:animEffect>
                                  </p:childTnLst>
                                </p:cTn>
                              </p:par>
                              <p:par>
                                <p:cTn id="292" presetID="9" presetClass="emph" presetSubtype="0" grpId="1" nodeType="withEffect">
                                  <p:stCondLst>
                                    <p:cond delay="0"/>
                                  </p:stCondLst>
                                  <p:childTnLst>
                                    <p:set>
                                      <p:cBhvr rctx="PPT">
                                        <p:cTn id="293" dur="indefinite"/>
                                        <p:tgtEl>
                                          <p:spTgt spid="336937"/>
                                        </p:tgtEl>
                                        <p:attrNameLst>
                                          <p:attrName>style.opacity</p:attrName>
                                        </p:attrNameLst>
                                      </p:cBhvr>
                                      <p:to>
                                        <p:strVal val="0.5"/>
                                      </p:to>
                                    </p:set>
                                    <p:animEffect filter="image" prLst="opacity: 0.5">
                                      <p:cBhvr rctx="IE">
                                        <p:cTn id="294" dur="indefinite"/>
                                        <p:tgtEl>
                                          <p:spTgt spid="336937"/>
                                        </p:tgtEl>
                                      </p:cBhvr>
                                    </p:animEffect>
                                  </p:childTnLst>
                                </p:cTn>
                              </p:par>
                              <p:par>
                                <p:cTn id="295" presetID="9" presetClass="emph" presetSubtype="0" grpId="1" nodeType="withEffect">
                                  <p:stCondLst>
                                    <p:cond delay="0"/>
                                  </p:stCondLst>
                                  <p:childTnLst>
                                    <p:set>
                                      <p:cBhvr rctx="PPT">
                                        <p:cTn id="296" dur="indefinite"/>
                                        <p:tgtEl>
                                          <p:spTgt spid="336938"/>
                                        </p:tgtEl>
                                        <p:attrNameLst>
                                          <p:attrName>style.opacity</p:attrName>
                                        </p:attrNameLst>
                                      </p:cBhvr>
                                      <p:to>
                                        <p:strVal val="0.5"/>
                                      </p:to>
                                    </p:set>
                                    <p:animEffect filter="image" prLst="opacity: 0.5">
                                      <p:cBhvr rctx="IE">
                                        <p:cTn id="297" dur="indefinite"/>
                                        <p:tgtEl>
                                          <p:spTgt spid="336938"/>
                                        </p:tgtEl>
                                      </p:cBhvr>
                                    </p:animEffect>
                                  </p:childTnLst>
                                </p:cTn>
                              </p:par>
                              <p:par>
                                <p:cTn id="298" presetID="9" presetClass="emph" presetSubtype="0" grpId="1" nodeType="withEffect">
                                  <p:stCondLst>
                                    <p:cond delay="0"/>
                                  </p:stCondLst>
                                  <p:childTnLst>
                                    <p:set>
                                      <p:cBhvr rctx="PPT">
                                        <p:cTn id="299" dur="indefinite"/>
                                        <p:tgtEl>
                                          <p:spTgt spid="336939"/>
                                        </p:tgtEl>
                                        <p:attrNameLst>
                                          <p:attrName>style.opacity</p:attrName>
                                        </p:attrNameLst>
                                      </p:cBhvr>
                                      <p:to>
                                        <p:strVal val="0.5"/>
                                      </p:to>
                                    </p:set>
                                    <p:animEffect filter="image" prLst="opacity: 0.5">
                                      <p:cBhvr rctx="IE">
                                        <p:cTn id="300" dur="indefinite"/>
                                        <p:tgtEl>
                                          <p:spTgt spid="336939"/>
                                        </p:tgtEl>
                                      </p:cBhvr>
                                    </p:animEffect>
                                  </p:childTnLst>
                                </p:cTn>
                              </p:par>
                              <p:par>
                                <p:cTn id="301" presetID="9" presetClass="emph" presetSubtype="0" nodeType="withEffect">
                                  <p:stCondLst>
                                    <p:cond delay="0"/>
                                  </p:stCondLst>
                                  <p:childTnLst>
                                    <p:set>
                                      <p:cBhvr rctx="PPT">
                                        <p:cTn id="302" dur="indefinite"/>
                                        <p:tgtEl>
                                          <p:spTgt spid="3"/>
                                        </p:tgtEl>
                                        <p:attrNameLst>
                                          <p:attrName>style.opacity</p:attrName>
                                        </p:attrNameLst>
                                      </p:cBhvr>
                                      <p:to>
                                        <p:strVal val="0.5"/>
                                      </p:to>
                                    </p:set>
                                    <p:animEffect filter="image" prLst="opacity: 0.5">
                                      <p:cBhvr rctx="IE">
                                        <p:cTn id="303" dur="indefinite"/>
                                        <p:tgtEl>
                                          <p:spTgt spid="3"/>
                                        </p:tgtEl>
                                      </p:cBhvr>
                                    </p:animEffect>
                                  </p:childTnLst>
                                </p:cTn>
                              </p:par>
                              <p:par>
                                <p:cTn id="304" presetID="9" presetClass="emph" presetSubtype="0" grpId="1" nodeType="withEffect">
                                  <p:stCondLst>
                                    <p:cond delay="0"/>
                                  </p:stCondLst>
                                  <p:iterate type="lt">
                                    <p:tmAbs val="0"/>
                                  </p:iterate>
                                  <p:childTnLst>
                                    <p:set>
                                      <p:cBhvr rctx="PPT">
                                        <p:cTn id="305" dur="indefinite"/>
                                        <p:tgtEl>
                                          <p:spTgt spid="336944"/>
                                        </p:tgtEl>
                                        <p:attrNameLst>
                                          <p:attrName>style.opacity</p:attrName>
                                        </p:attrNameLst>
                                      </p:cBhvr>
                                      <p:to>
                                        <p:strVal val="0.5"/>
                                      </p:to>
                                    </p:set>
                                    <p:animEffect filter="image" prLst="opacity: 0.5">
                                      <p:cBhvr rctx="IE">
                                        <p:cTn id="306" dur="indefinite"/>
                                        <p:tgtEl>
                                          <p:spTgt spid="336944"/>
                                        </p:tgtEl>
                                      </p:cBhvr>
                                    </p:animEffect>
                                  </p:childTnLst>
                                </p:cTn>
                              </p:par>
                              <p:par>
                                <p:cTn id="307" presetID="9" presetClass="emph" presetSubtype="0" grpId="1" nodeType="withEffect">
                                  <p:stCondLst>
                                    <p:cond delay="0"/>
                                  </p:stCondLst>
                                  <p:childTnLst>
                                    <p:set>
                                      <p:cBhvr rctx="PPT">
                                        <p:cTn id="308" dur="indefinite"/>
                                        <p:tgtEl>
                                          <p:spTgt spid="336945"/>
                                        </p:tgtEl>
                                        <p:attrNameLst>
                                          <p:attrName>style.opacity</p:attrName>
                                        </p:attrNameLst>
                                      </p:cBhvr>
                                      <p:to>
                                        <p:strVal val="0.5"/>
                                      </p:to>
                                    </p:set>
                                    <p:animEffect filter="image" prLst="opacity: 0.5">
                                      <p:cBhvr rctx="IE">
                                        <p:cTn id="309" dur="indefinite"/>
                                        <p:tgtEl>
                                          <p:spTgt spid="336945"/>
                                        </p:tgtEl>
                                      </p:cBhvr>
                                    </p:animEffect>
                                  </p:childTnLst>
                                </p:cTn>
                              </p:par>
                              <p:par>
                                <p:cTn id="310" presetID="9" presetClass="emph" presetSubtype="0" grpId="1" nodeType="withEffect">
                                  <p:stCondLst>
                                    <p:cond delay="0"/>
                                  </p:stCondLst>
                                  <p:childTnLst>
                                    <p:set>
                                      <p:cBhvr rctx="PPT">
                                        <p:cTn id="311" dur="indefinite"/>
                                        <p:tgtEl>
                                          <p:spTgt spid="336946"/>
                                        </p:tgtEl>
                                        <p:attrNameLst>
                                          <p:attrName>style.opacity</p:attrName>
                                        </p:attrNameLst>
                                      </p:cBhvr>
                                      <p:to>
                                        <p:strVal val="0.5"/>
                                      </p:to>
                                    </p:set>
                                    <p:animEffect filter="image" prLst="opacity: 0.5">
                                      <p:cBhvr rctx="IE">
                                        <p:cTn id="312" dur="indefinite"/>
                                        <p:tgtEl>
                                          <p:spTgt spid="336946"/>
                                        </p:tgtEl>
                                      </p:cBhvr>
                                    </p:animEffect>
                                  </p:childTnLst>
                                </p:cTn>
                              </p:par>
                              <p:par>
                                <p:cTn id="313" presetID="9" presetClass="emph" presetSubtype="0" grpId="1" nodeType="withEffect">
                                  <p:stCondLst>
                                    <p:cond delay="0"/>
                                  </p:stCondLst>
                                  <p:childTnLst>
                                    <p:set>
                                      <p:cBhvr rctx="PPT">
                                        <p:cTn id="314" dur="indefinite"/>
                                        <p:tgtEl>
                                          <p:spTgt spid="336947"/>
                                        </p:tgtEl>
                                        <p:attrNameLst>
                                          <p:attrName>style.opacity</p:attrName>
                                        </p:attrNameLst>
                                      </p:cBhvr>
                                      <p:to>
                                        <p:strVal val="0.5"/>
                                      </p:to>
                                    </p:set>
                                    <p:animEffect filter="image" prLst="opacity: 0.5">
                                      <p:cBhvr rctx="IE">
                                        <p:cTn id="315" dur="indefinite"/>
                                        <p:tgtEl>
                                          <p:spTgt spid="336947"/>
                                        </p:tgtEl>
                                      </p:cBhvr>
                                    </p:animEffect>
                                  </p:childTnLst>
                                </p:cTn>
                              </p:par>
                              <p:par>
                                <p:cTn id="316" presetID="9" presetClass="emph" presetSubtype="0" grpId="1" nodeType="withEffect">
                                  <p:stCondLst>
                                    <p:cond delay="0"/>
                                  </p:stCondLst>
                                  <p:childTnLst>
                                    <p:set>
                                      <p:cBhvr rctx="PPT">
                                        <p:cTn id="317" dur="indefinite"/>
                                        <p:tgtEl>
                                          <p:spTgt spid="336948"/>
                                        </p:tgtEl>
                                        <p:attrNameLst>
                                          <p:attrName>style.opacity</p:attrName>
                                        </p:attrNameLst>
                                      </p:cBhvr>
                                      <p:to>
                                        <p:strVal val="0.5"/>
                                      </p:to>
                                    </p:set>
                                    <p:animEffect filter="image" prLst="opacity: 0.5">
                                      <p:cBhvr rctx="IE">
                                        <p:cTn id="318" dur="indefinite"/>
                                        <p:tgtEl>
                                          <p:spTgt spid="336948"/>
                                        </p:tgtEl>
                                      </p:cBhvr>
                                    </p:animEffect>
                                  </p:childTnLst>
                                </p:cTn>
                              </p:par>
                              <p:par>
                                <p:cTn id="319" presetID="9" presetClass="emph" presetSubtype="0" nodeType="withEffect">
                                  <p:stCondLst>
                                    <p:cond delay="0"/>
                                  </p:stCondLst>
                                  <p:childTnLst>
                                    <p:set>
                                      <p:cBhvr rctx="PPT">
                                        <p:cTn id="320" dur="indefinite"/>
                                        <p:tgtEl>
                                          <p:spTgt spid="4"/>
                                        </p:tgtEl>
                                        <p:attrNameLst>
                                          <p:attrName>style.opacity</p:attrName>
                                        </p:attrNameLst>
                                      </p:cBhvr>
                                      <p:to>
                                        <p:strVal val="0.5"/>
                                      </p:to>
                                    </p:set>
                                    <p:animEffect filter="image" prLst="opacity: 0.5">
                                      <p:cBhvr rctx="IE">
                                        <p:cTn id="321" dur="indefinite"/>
                                        <p:tgtEl>
                                          <p:spTgt spid="4"/>
                                        </p:tgtEl>
                                      </p:cBhvr>
                                    </p:animEffect>
                                  </p:childTnLst>
                                </p:cTn>
                              </p:par>
                              <p:par>
                                <p:cTn id="322" presetID="9" presetClass="emph" presetSubtype="0" grpId="1" nodeType="withEffect">
                                  <p:stCondLst>
                                    <p:cond delay="0"/>
                                  </p:stCondLst>
                                  <p:childTnLst>
                                    <p:set>
                                      <p:cBhvr rctx="PPT">
                                        <p:cTn id="323" dur="indefinite"/>
                                        <p:tgtEl>
                                          <p:spTgt spid="336952"/>
                                        </p:tgtEl>
                                        <p:attrNameLst>
                                          <p:attrName>style.opacity</p:attrName>
                                        </p:attrNameLst>
                                      </p:cBhvr>
                                      <p:to>
                                        <p:strVal val="0.5"/>
                                      </p:to>
                                    </p:set>
                                    <p:animEffect filter="image" prLst="opacity: 0.5">
                                      <p:cBhvr rctx="IE">
                                        <p:cTn id="324" dur="indefinite"/>
                                        <p:tgtEl>
                                          <p:spTgt spid="336952"/>
                                        </p:tgtEl>
                                      </p:cBhvr>
                                    </p:animEffect>
                                  </p:childTnLst>
                                </p:cTn>
                              </p:par>
                              <p:par>
                                <p:cTn id="325" presetID="9" presetClass="emph" presetSubtype="0" grpId="1" nodeType="withEffect">
                                  <p:stCondLst>
                                    <p:cond delay="0"/>
                                  </p:stCondLst>
                                  <p:childTnLst>
                                    <p:set>
                                      <p:cBhvr rctx="PPT">
                                        <p:cTn id="326" dur="indefinite"/>
                                        <p:tgtEl>
                                          <p:spTgt spid="336953"/>
                                        </p:tgtEl>
                                        <p:attrNameLst>
                                          <p:attrName>style.opacity</p:attrName>
                                        </p:attrNameLst>
                                      </p:cBhvr>
                                      <p:to>
                                        <p:strVal val="0.5"/>
                                      </p:to>
                                    </p:set>
                                    <p:animEffect filter="image" prLst="opacity: 0.5">
                                      <p:cBhvr rctx="IE">
                                        <p:cTn id="327" dur="indefinite"/>
                                        <p:tgtEl>
                                          <p:spTgt spid="336953"/>
                                        </p:tgtEl>
                                      </p:cBhvr>
                                    </p:animEffect>
                                  </p:childTnLst>
                                </p:cTn>
                              </p:par>
                              <p:par>
                                <p:cTn id="328" presetID="9" presetClass="emph" presetSubtype="0" grpId="1" nodeType="withEffect">
                                  <p:stCondLst>
                                    <p:cond delay="0"/>
                                  </p:stCondLst>
                                  <p:childTnLst>
                                    <p:set>
                                      <p:cBhvr rctx="PPT">
                                        <p:cTn id="329" dur="indefinite"/>
                                        <p:tgtEl>
                                          <p:spTgt spid="336954"/>
                                        </p:tgtEl>
                                        <p:attrNameLst>
                                          <p:attrName>style.opacity</p:attrName>
                                        </p:attrNameLst>
                                      </p:cBhvr>
                                      <p:to>
                                        <p:strVal val="0.5"/>
                                      </p:to>
                                    </p:set>
                                    <p:animEffect filter="image" prLst="opacity: 0.5">
                                      <p:cBhvr rctx="IE">
                                        <p:cTn id="330" dur="indefinite"/>
                                        <p:tgtEl>
                                          <p:spTgt spid="336954"/>
                                        </p:tgtEl>
                                      </p:cBhvr>
                                    </p:animEffect>
                                  </p:childTnLst>
                                </p:cTn>
                              </p:par>
                              <p:par>
                                <p:cTn id="331" presetID="9" presetClass="emph" presetSubtype="0" nodeType="withEffect">
                                  <p:stCondLst>
                                    <p:cond delay="0"/>
                                  </p:stCondLst>
                                  <p:childTnLst>
                                    <p:set>
                                      <p:cBhvr rctx="PPT">
                                        <p:cTn id="332" dur="indefinite"/>
                                        <p:tgtEl>
                                          <p:spTgt spid="5"/>
                                        </p:tgtEl>
                                        <p:attrNameLst>
                                          <p:attrName>style.opacity</p:attrName>
                                        </p:attrNameLst>
                                      </p:cBhvr>
                                      <p:to>
                                        <p:strVal val="0.5"/>
                                      </p:to>
                                    </p:set>
                                    <p:animEffect filter="image" prLst="opacity: 0.5">
                                      <p:cBhvr rctx="IE">
                                        <p:cTn id="333" dur="indefinite"/>
                                        <p:tgtEl>
                                          <p:spTgt spid="5"/>
                                        </p:tgtEl>
                                      </p:cBhvr>
                                    </p:animEffect>
                                  </p:childTnLst>
                                </p:cTn>
                              </p:par>
                              <p:par>
                                <p:cTn id="334" presetID="9" presetClass="emph" presetSubtype="0" grpId="1" nodeType="withEffect">
                                  <p:stCondLst>
                                    <p:cond delay="0"/>
                                  </p:stCondLst>
                                  <p:childTnLst>
                                    <p:set>
                                      <p:cBhvr rctx="PPT">
                                        <p:cTn id="335" dur="indefinite"/>
                                        <p:tgtEl>
                                          <p:spTgt spid="336958"/>
                                        </p:tgtEl>
                                        <p:attrNameLst>
                                          <p:attrName>style.opacity</p:attrName>
                                        </p:attrNameLst>
                                      </p:cBhvr>
                                      <p:to>
                                        <p:strVal val="0.5"/>
                                      </p:to>
                                    </p:set>
                                    <p:animEffect filter="image" prLst="opacity: 0.5">
                                      <p:cBhvr rctx="IE">
                                        <p:cTn id="336" dur="indefinite"/>
                                        <p:tgtEl>
                                          <p:spTgt spid="336958"/>
                                        </p:tgtEl>
                                      </p:cBhvr>
                                    </p:animEffect>
                                  </p:childTnLst>
                                </p:cTn>
                              </p:par>
                              <p:par>
                                <p:cTn id="337" presetID="9" presetClass="emph" presetSubtype="0" grpId="1" nodeType="withEffect">
                                  <p:stCondLst>
                                    <p:cond delay="0"/>
                                  </p:stCondLst>
                                  <p:childTnLst>
                                    <p:set>
                                      <p:cBhvr rctx="PPT">
                                        <p:cTn id="338" dur="indefinite"/>
                                        <p:tgtEl>
                                          <p:spTgt spid="336959"/>
                                        </p:tgtEl>
                                        <p:attrNameLst>
                                          <p:attrName>style.opacity</p:attrName>
                                        </p:attrNameLst>
                                      </p:cBhvr>
                                      <p:to>
                                        <p:strVal val="0.5"/>
                                      </p:to>
                                    </p:set>
                                    <p:animEffect filter="image" prLst="opacity: 0.5">
                                      <p:cBhvr rctx="IE">
                                        <p:cTn id="339" dur="indefinite"/>
                                        <p:tgtEl>
                                          <p:spTgt spid="336959"/>
                                        </p:tgtEl>
                                      </p:cBhvr>
                                    </p:animEffect>
                                  </p:childTnLst>
                                </p:cTn>
                              </p:par>
                              <p:par>
                                <p:cTn id="340" presetID="9" presetClass="emph" presetSubtype="0" grpId="1" nodeType="withEffect">
                                  <p:stCondLst>
                                    <p:cond delay="0"/>
                                  </p:stCondLst>
                                  <p:childTnLst>
                                    <p:set>
                                      <p:cBhvr rctx="PPT">
                                        <p:cTn id="341" dur="indefinite"/>
                                        <p:tgtEl>
                                          <p:spTgt spid="336960"/>
                                        </p:tgtEl>
                                        <p:attrNameLst>
                                          <p:attrName>style.opacity</p:attrName>
                                        </p:attrNameLst>
                                      </p:cBhvr>
                                      <p:to>
                                        <p:strVal val="0.5"/>
                                      </p:to>
                                    </p:set>
                                    <p:animEffect filter="image" prLst="opacity: 0.5">
                                      <p:cBhvr rctx="IE">
                                        <p:cTn id="342" dur="indefinite"/>
                                        <p:tgtEl>
                                          <p:spTgt spid="336960"/>
                                        </p:tgtEl>
                                      </p:cBhvr>
                                    </p:animEffect>
                                  </p:childTnLst>
                                </p:cTn>
                              </p:par>
                              <p:par>
                                <p:cTn id="343" presetID="9" presetClass="emph" presetSubtype="0" grpId="1" nodeType="withEffect">
                                  <p:stCondLst>
                                    <p:cond delay="0"/>
                                  </p:stCondLst>
                                  <p:childTnLst>
                                    <p:set>
                                      <p:cBhvr rctx="PPT">
                                        <p:cTn id="344" dur="indefinite"/>
                                        <p:tgtEl>
                                          <p:spTgt spid="336961"/>
                                        </p:tgtEl>
                                        <p:attrNameLst>
                                          <p:attrName>style.opacity</p:attrName>
                                        </p:attrNameLst>
                                      </p:cBhvr>
                                      <p:to>
                                        <p:strVal val="0.5"/>
                                      </p:to>
                                    </p:set>
                                    <p:animEffect filter="image" prLst="opacity: 0.5">
                                      <p:cBhvr rctx="IE">
                                        <p:cTn id="345" dur="indefinite"/>
                                        <p:tgtEl>
                                          <p:spTgt spid="336961"/>
                                        </p:tgtEl>
                                      </p:cBhvr>
                                    </p:animEffect>
                                  </p:childTnLst>
                                </p:cTn>
                              </p:par>
                              <p:par>
                                <p:cTn id="346" presetID="9" presetClass="emph" presetSubtype="0" grpId="1" nodeType="withEffect">
                                  <p:stCondLst>
                                    <p:cond delay="0"/>
                                  </p:stCondLst>
                                  <p:childTnLst>
                                    <p:set>
                                      <p:cBhvr rctx="PPT">
                                        <p:cTn id="347" dur="indefinite"/>
                                        <p:tgtEl>
                                          <p:spTgt spid="336962"/>
                                        </p:tgtEl>
                                        <p:attrNameLst>
                                          <p:attrName>style.opacity</p:attrName>
                                        </p:attrNameLst>
                                      </p:cBhvr>
                                      <p:to>
                                        <p:strVal val="0.5"/>
                                      </p:to>
                                    </p:set>
                                    <p:animEffect filter="image" prLst="opacity: 0.5">
                                      <p:cBhvr rctx="IE">
                                        <p:cTn id="348" dur="indefinite"/>
                                        <p:tgtEl>
                                          <p:spTgt spid="336962"/>
                                        </p:tgtEl>
                                      </p:cBhvr>
                                    </p:animEffect>
                                  </p:childTnLst>
                                </p:cTn>
                              </p:par>
                              <p:par>
                                <p:cTn id="349" presetID="9" presetClass="emph" presetSubtype="0" nodeType="withEffect">
                                  <p:stCondLst>
                                    <p:cond delay="0"/>
                                  </p:stCondLst>
                                  <p:childTnLst>
                                    <p:set>
                                      <p:cBhvr rctx="PPT">
                                        <p:cTn id="350" dur="indefinite"/>
                                        <p:tgtEl>
                                          <p:spTgt spid="6"/>
                                        </p:tgtEl>
                                        <p:attrNameLst>
                                          <p:attrName>style.opacity</p:attrName>
                                        </p:attrNameLst>
                                      </p:cBhvr>
                                      <p:to>
                                        <p:strVal val="0.5"/>
                                      </p:to>
                                    </p:set>
                                    <p:animEffect filter="image" prLst="opacity: 0.5">
                                      <p:cBhvr rctx="IE">
                                        <p:cTn id="351" dur="indefinite"/>
                                        <p:tgtEl>
                                          <p:spTgt spid="6"/>
                                        </p:tgtEl>
                                      </p:cBhvr>
                                    </p:animEffect>
                                  </p:childTnLst>
                                </p:cTn>
                              </p:par>
                              <p:par>
                                <p:cTn id="352" presetID="9" presetClass="emph" presetSubtype="0" grpId="1" nodeType="withEffect">
                                  <p:stCondLst>
                                    <p:cond delay="0"/>
                                  </p:stCondLst>
                                  <p:childTnLst>
                                    <p:set>
                                      <p:cBhvr rctx="PPT">
                                        <p:cTn id="353" dur="indefinite"/>
                                        <p:tgtEl>
                                          <p:spTgt spid="336966"/>
                                        </p:tgtEl>
                                        <p:attrNameLst>
                                          <p:attrName>style.opacity</p:attrName>
                                        </p:attrNameLst>
                                      </p:cBhvr>
                                      <p:to>
                                        <p:strVal val="0.5"/>
                                      </p:to>
                                    </p:set>
                                    <p:animEffect filter="image" prLst="opacity: 0.5">
                                      <p:cBhvr rctx="IE">
                                        <p:cTn id="354" dur="indefinite"/>
                                        <p:tgtEl>
                                          <p:spTgt spid="336966"/>
                                        </p:tgtEl>
                                      </p:cBhvr>
                                    </p:animEffect>
                                  </p:childTnLst>
                                </p:cTn>
                              </p:par>
                              <p:par>
                                <p:cTn id="355" presetID="9" presetClass="emph" presetSubtype="0" grpId="1" nodeType="withEffect">
                                  <p:stCondLst>
                                    <p:cond delay="0"/>
                                  </p:stCondLst>
                                  <p:childTnLst>
                                    <p:set>
                                      <p:cBhvr rctx="PPT">
                                        <p:cTn id="356" dur="indefinite"/>
                                        <p:tgtEl>
                                          <p:spTgt spid="336967"/>
                                        </p:tgtEl>
                                        <p:attrNameLst>
                                          <p:attrName>style.opacity</p:attrName>
                                        </p:attrNameLst>
                                      </p:cBhvr>
                                      <p:to>
                                        <p:strVal val="0.5"/>
                                      </p:to>
                                    </p:set>
                                    <p:animEffect filter="image" prLst="opacity: 0.5">
                                      <p:cBhvr rctx="IE">
                                        <p:cTn id="357" dur="indefinite"/>
                                        <p:tgtEl>
                                          <p:spTgt spid="336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0" grpId="0" autoUpdateAnimBg="0"/>
      <p:bldP spid="336901" grpId="0" animBg="1"/>
      <p:bldP spid="336901" grpId="1" animBg="1"/>
      <p:bldP spid="336902" grpId="0" animBg="1"/>
      <p:bldP spid="336902" grpId="1" animBg="1"/>
      <p:bldP spid="336903" grpId="0" autoUpdateAnimBg="0"/>
      <p:bldP spid="336903" grpId="1"/>
      <p:bldP spid="336904" grpId="0" autoUpdateAnimBg="0"/>
      <p:bldP spid="336904" grpId="1"/>
      <p:bldP spid="336905" grpId="0" autoUpdateAnimBg="0"/>
      <p:bldP spid="336906" grpId="0" animBg="1"/>
      <p:bldP spid="336906" grpId="1" animBg="1"/>
      <p:bldP spid="336907" grpId="0" autoUpdateAnimBg="0"/>
      <p:bldP spid="336907" grpId="1"/>
      <p:bldP spid="336911" grpId="0" animBg="1"/>
      <p:bldP spid="336911" grpId="1" animBg="1"/>
      <p:bldP spid="336912" grpId="0" autoUpdateAnimBg="0"/>
      <p:bldP spid="336912" grpId="1"/>
      <p:bldP spid="336919" grpId="0" autoUpdateAnimBg="0"/>
      <p:bldP spid="336920" grpId="0" autoUpdateAnimBg="0"/>
      <p:bldP spid="336920" grpId="1"/>
      <p:bldP spid="336922" grpId="0" animBg="1"/>
      <p:bldP spid="336922" grpId="1" animBg="1"/>
      <p:bldP spid="336923" grpId="0" animBg="1"/>
      <p:bldP spid="336923" grpId="1" animBg="1"/>
      <p:bldP spid="336924" grpId="0" animBg="1"/>
      <p:bldP spid="336924" grpId="1" animBg="1"/>
      <p:bldP spid="336925" grpId="0" animBg="1"/>
      <p:bldP spid="336925" grpId="1" animBg="1"/>
      <p:bldP spid="336926" grpId="0" animBg="1"/>
      <p:bldP spid="336926" grpId="1" animBg="1"/>
      <p:bldP spid="336927" grpId="0" animBg="1"/>
      <p:bldP spid="336927" grpId="1" animBg="1"/>
      <p:bldP spid="336935" grpId="0" animBg="1"/>
      <p:bldP spid="336935" grpId="1" animBg="1"/>
      <p:bldP spid="336936" grpId="0"/>
      <p:bldP spid="336936" grpId="1"/>
      <p:bldP spid="336937" grpId="0"/>
      <p:bldP spid="336937" grpId="1"/>
      <p:bldP spid="336938" grpId="0" animBg="1"/>
      <p:bldP spid="336938" grpId="1" animBg="1"/>
      <p:bldP spid="336939" grpId="0" animBg="1"/>
      <p:bldP spid="336939" grpId="1" animBg="1"/>
      <p:bldP spid="336944" grpId="0"/>
      <p:bldP spid="336944" grpId="1"/>
      <p:bldP spid="336945" grpId="0"/>
      <p:bldP spid="336945" grpId="1"/>
      <p:bldP spid="336946" grpId="0"/>
      <p:bldP spid="336946" grpId="1"/>
      <p:bldP spid="336947" grpId="0"/>
      <p:bldP spid="336947" grpId="1"/>
      <p:bldP spid="336948" grpId="0"/>
      <p:bldP spid="336948" grpId="1"/>
      <p:bldP spid="336952" grpId="0"/>
      <p:bldP spid="336952" grpId="1"/>
      <p:bldP spid="336953" grpId="0" animBg="1"/>
      <p:bldP spid="336953" grpId="1" animBg="1"/>
      <p:bldP spid="336954" grpId="0" animBg="1"/>
      <p:bldP spid="336954" grpId="1" animBg="1"/>
      <p:bldP spid="336958" grpId="0" animBg="1"/>
      <p:bldP spid="336958" grpId="1" animBg="1"/>
      <p:bldP spid="336959" grpId="0" animBg="1"/>
      <p:bldP spid="336959" grpId="1" animBg="1"/>
      <p:bldP spid="336960" grpId="0" animBg="1"/>
      <p:bldP spid="336960" grpId="1" animBg="1"/>
      <p:bldP spid="336961" grpId="0"/>
      <p:bldP spid="336961" grpId="1"/>
      <p:bldP spid="336962" grpId="0"/>
      <p:bldP spid="336962" grpId="1"/>
      <p:bldP spid="336966" grpId="0" animBg="1"/>
      <p:bldP spid="336966" grpId="1" animBg="1"/>
      <p:bldP spid="336967" grpId="0" animBg="1"/>
      <p:bldP spid="336967" grpId="1" animBg="1"/>
      <p:bldP spid="336968" grpId="0"/>
      <p:bldP spid="336968" grpId="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28" name="Text Box 16"/>
          <p:cNvSpPr txBox="1">
            <a:spLocks noChangeArrowheads="1"/>
          </p:cNvSpPr>
          <p:nvPr/>
        </p:nvSpPr>
        <p:spPr bwMode="auto">
          <a:xfrm>
            <a:off x="6689725" y="5060950"/>
            <a:ext cx="1071563" cy="730250"/>
          </a:xfrm>
          <a:prstGeom prst="rect">
            <a:avLst/>
          </a:prstGeom>
          <a:noFill/>
          <a:ln w="9525">
            <a:noFill/>
            <a:miter lim="800000"/>
            <a:headEnd/>
            <a:tailEnd/>
          </a:ln>
        </p:spPr>
        <p:txBody>
          <a:bodyPr wrap="none">
            <a:spAutoFit/>
          </a:bodyPr>
          <a:lstStyle/>
          <a:p>
            <a:pPr algn="ctr"/>
            <a:r>
              <a:rPr lang="en-US"/>
              <a:t>use</a:t>
            </a:r>
          </a:p>
          <a:p>
            <a:pPr algn="ctr"/>
            <a:r>
              <a:rPr lang="en-US"/>
              <a:t>Avogadro’s</a:t>
            </a:r>
          </a:p>
          <a:p>
            <a:pPr algn="ctr"/>
            <a:r>
              <a:rPr lang="en-US"/>
              <a:t>number</a:t>
            </a:r>
          </a:p>
        </p:txBody>
      </p:sp>
      <p:sp>
        <p:nvSpPr>
          <p:cNvPr id="90127" name="Text Box 15"/>
          <p:cNvSpPr txBox="1">
            <a:spLocks noChangeArrowheads="1"/>
          </p:cNvSpPr>
          <p:nvPr/>
        </p:nvSpPr>
        <p:spPr bwMode="auto">
          <a:xfrm>
            <a:off x="4565650" y="5060950"/>
            <a:ext cx="1100138" cy="517525"/>
          </a:xfrm>
          <a:prstGeom prst="rect">
            <a:avLst/>
          </a:prstGeom>
          <a:noFill/>
          <a:ln w="9525">
            <a:noFill/>
            <a:miter lim="800000"/>
            <a:headEnd/>
            <a:tailEnd/>
          </a:ln>
        </p:spPr>
        <p:txBody>
          <a:bodyPr wrap="none">
            <a:spAutoFit/>
          </a:bodyPr>
          <a:lstStyle/>
          <a:p>
            <a:pPr algn="ctr"/>
            <a:r>
              <a:rPr lang="en-US"/>
              <a:t>use </a:t>
            </a:r>
          </a:p>
          <a:p>
            <a:pPr algn="ctr"/>
            <a:r>
              <a:rPr lang="en-US"/>
              <a:t>molar mass</a:t>
            </a:r>
          </a:p>
        </p:txBody>
      </p:sp>
      <p:sp>
        <p:nvSpPr>
          <p:cNvPr id="82948" name="Rectangle 2"/>
          <p:cNvSpPr>
            <a:spLocks noGrp="1" noChangeArrowheads="1"/>
          </p:cNvSpPr>
          <p:nvPr>
            <p:ph type="title"/>
          </p:nvPr>
        </p:nvSpPr>
        <p:spPr/>
        <p:txBody>
          <a:bodyPr/>
          <a:lstStyle/>
          <a:p>
            <a:pPr eaLnBrk="1" hangingPunct="1"/>
            <a:r>
              <a:rPr lang="en-US" smtClean="0"/>
              <a:t>Mole Calculations</a:t>
            </a:r>
          </a:p>
        </p:txBody>
      </p:sp>
      <p:sp>
        <p:nvSpPr>
          <p:cNvPr id="90115" name="Rectangle 3"/>
          <p:cNvSpPr>
            <a:spLocks noChangeArrowheads="1"/>
          </p:cNvSpPr>
          <p:nvPr/>
        </p:nvSpPr>
        <p:spPr bwMode="auto">
          <a:xfrm>
            <a:off x="457200" y="4745038"/>
            <a:ext cx="1447800" cy="533400"/>
          </a:xfrm>
          <a:prstGeom prst="rect">
            <a:avLst/>
          </a:prstGeom>
          <a:solidFill>
            <a:srgbClr val="E1E1FF"/>
          </a:solidFill>
          <a:ln w="9525">
            <a:solidFill>
              <a:schemeClr val="tx1"/>
            </a:solidFill>
            <a:miter lim="800000"/>
            <a:headEnd/>
            <a:tailEnd/>
          </a:ln>
        </p:spPr>
        <p:txBody>
          <a:bodyPr wrap="none" anchor="ctr"/>
          <a:lstStyle/>
          <a:p>
            <a:pPr algn="ctr"/>
            <a:r>
              <a:rPr lang="en-US" sz="1600"/>
              <a:t>Volume, cm</a:t>
            </a:r>
            <a:r>
              <a:rPr lang="en-US" sz="1600" baseline="30000"/>
              <a:t>3</a:t>
            </a:r>
          </a:p>
        </p:txBody>
      </p:sp>
      <p:sp>
        <p:nvSpPr>
          <p:cNvPr id="90116" name="Rectangle 4"/>
          <p:cNvSpPr>
            <a:spLocks noChangeArrowheads="1"/>
          </p:cNvSpPr>
          <p:nvPr/>
        </p:nvSpPr>
        <p:spPr bwMode="auto">
          <a:xfrm>
            <a:off x="3429000" y="4745038"/>
            <a:ext cx="1066800" cy="533400"/>
          </a:xfrm>
          <a:prstGeom prst="rect">
            <a:avLst/>
          </a:prstGeom>
          <a:solidFill>
            <a:srgbClr val="E1E1FF"/>
          </a:solidFill>
          <a:ln w="9525">
            <a:solidFill>
              <a:schemeClr val="tx1"/>
            </a:solidFill>
            <a:miter lim="800000"/>
            <a:headEnd/>
            <a:tailEnd/>
          </a:ln>
        </p:spPr>
        <p:txBody>
          <a:bodyPr wrap="none" anchor="ctr"/>
          <a:lstStyle/>
          <a:p>
            <a:pPr algn="ctr"/>
            <a:r>
              <a:rPr lang="en-US" sz="1600"/>
              <a:t>Mass, g</a:t>
            </a:r>
          </a:p>
        </p:txBody>
      </p:sp>
      <p:sp>
        <p:nvSpPr>
          <p:cNvPr id="90117" name="Rectangle 5"/>
          <p:cNvSpPr>
            <a:spLocks noChangeArrowheads="1"/>
          </p:cNvSpPr>
          <p:nvPr/>
        </p:nvSpPr>
        <p:spPr bwMode="auto">
          <a:xfrm>
            <a:off x="5715000" y="4745038"/>
            <a:ext cx="914400" cy="533400"/>
          </a:xfrm>
          <a:prstGeom prst="rect">
            <a:avLst/>
          </a:prstGeom>
          <a:solidFill>
            <a:srgbClr val="E1E1FF"/>
          </a:solidFill>
          <a:ln w="9525">
            <a:solidFill>
              <a:schemeClr val="tx1"/>
            </a:solidFill>
            <a:miter lim="800000"/>
            <a:headEnd/>
            <a:tailEnd/>
          </a:ln>
        </p:spPr>
        <p:txBody>
          <a:bodyPr wrap="none" anchor="ctr"/>
          <a:lstStyle/>
          <a:p>
            <a:pPr algn="ctr"/>
            <a:r>
              <a:rPr lang="en-US" sz="1600"/>
              <a:t>Moles</a:t>
            </a:r>
          </a:p>
        </p:txBody>
      </p:sp>
      <p:sp>
        <p:nvSpPr>
          <p:cNvPr id="90118" name="Rectangle 6"/>
          <p:cNvSpPr>
            <a:spLocks noChangeArrowheads="1"/>
          </p:cNvSpPr>
          <p:nvPr/>
        </p:nvSpPr>
        <p:spPr bwMode="auto">
          <a:xfrm>
            <a:off x="7848600" y="4745038"/>
            <a:ext cx="914400" cy="533400"/>
          </a:xfrm>
          <a:prstGeom prst="rect">
            <a:avLst/>
          </a:prstGeom>
          <a:solidFill>
            <a:srgbClr val="E1E1FF"/>
          </a:solidFill>
          <a:ln w="9525">
            <a:solidFill>
              <a:schemeClr val="tx1"/>
            </a:solidFill>
            <a:miter lim="800000"/>
            <a:headEnd/>
            <a:tailEnd/>
          </a:ln>
        </p:spPr>
        <p:txBody>
          <a:bodyPr wrap="none" anchor="ctr"/>
          <a:lstStyle/>
          <a:p>
            <a:pPr algn="ctr"/>
            <a:r>
              <a:rPr lang="en-US" sz="1600"/>
              <a:t>Atoms</a:t>
            </a:r>
          </a:p>
        </p:txBody>
      </p:sp>
      <p:sp>
        <p:nvSpPr>
          <p:cNvPr id="90123" name="Line 11"/>
          <p:cNvSpPr>
            <a:spLocks noChangeShapeType="1"/>
          </p:cNvSpPr>
          <p:nvPr/>
        </p:nvSpPr>
        <p:spPr bwMode="auto">
          <a:xfrm>
            <a:off x="2057400" y="5049838"/>
            <a:ext cx="1219200" cy="0"/>
          </a:xfrm>
          <a:prstGeom prst="line">
            <a:avLst/>
          </a:prstGeom>
          <a:noFill/>
          <a:ln w="9525">
            <a:solidFill>
              <a:schemeClr val="tx1"/>
            </a:solidFill>
            <a:round/>
            <a:headEnd/>
            <a:tailEnd type="triangle" w="med" len="med"/>
          </a:ln>
        </p:spPr>
        <p:txBody>
          <a:bodyPr/>
          <a:lstStyle/>
          <a:p>
            <a:endParaRPr lang="en-US"/>
          </a:p>
        </p:txBody>
      </p:sp>
      <p:sp>
        <p:nvSpPr>
          <p:cNvPr id="90124" name="Line 12"/>
          <p:cNvSpPr>
            <a:spLocks noChangeShapeType="1"/>
          </p:cNvSpPr>
          <p:nvPr/>
        </p:nvSpPr>
        <p:spPr bwMode="auto">
          <a:xfrm>
            <a:off x="4648200" y="5049838"/>
            <a:ext cx="914400" cy="0"/>
          </a:xfrm>
          <a:prstGeom prst="line">
            <a:avLst/>
          </a:prstGeom>
          <a:noFill/>
          <a:ln w="9525">
            <a:solidFill>
              <a:schemeClr val="tx1"/>
            </a:solidFill>
            <a:round/>
            <a:headEnd/>
            <a:tailEnd type="triangle" w="med" len="med"/>
          </a:ln>
        </p:spPr>
        <p:txBody>
          <a:bodyPr/>
          <a:lstStyle/>
          <a:p>
            <a:endParaRPr lang="en-US"/>
          </a:p>
        </p:txBody>
      </p:sp>
      <p:sp>
        <p:nvSpPr>
          <p:cNvPr id="90125" name="Line 13"/>
          <p:cNvSpPr>
            <a:spLocks noChangeShapeType="1"/>
          </p:cNvSpPr>
          <p:nvPr/>
        </p:nvSpPr>
        <p:spPr bwMode="auto">
          <a:xfrm>
            <a:off x="6705600" y="5049838"/>
            <a:ext cx="1066800" cy="0"/>
          </a:xfrm>
          <a:prstGeom prst="line">
            <a:avLst/>
          </a:prstGeom>
          <a:noFill/>
          <a:ln w="9525">
            <a:solidFill>
              <a:schemeClr val="tx1"/>
            </a:solidFill>
            <a:round/>
            <a:headEnd/>
            <a:tailEnd type="triangle" w="med" len="med"/>
          </a:ln>
        </p:spPr>
        <p:txBody>
          <a:bodyPr/>
          <a:lstStyle/>
          <a:p>
            <a:endParaRPr lang="en-US"/>
          </a:p>
        </p:txBody>
      </p:sp>
      <p:sp>
        <p:nvSpPr>
          <p:cNvPr id="90126" name="Text Box 14"/>
          <p:cNvSpPr txBox="1">
            <a:spLocks noChangeArrowheads="1"/>
          </p:cNvSpPr>
          <p:nvPr/>
        </p:nvSpPr>
        <p:spPr bwMode="auto">
          <a:xfrm>
            <a:off x="2119313" y="5060950"/>
            <a:ext cx="1081087" cy="304800"/>
          </a:xfrm>
          <a:prstGeom prst="rect">
            <a:avLst/>
          </a:prstGeom>
          <a:noFill/>
          <a:ln w="9525">
            <a:noFill/>
            <a:miter lim="800000"/>
            <a:headEnd/>
            <a:tailEnd/>
          </a:ln>
        </p:spPr>
        <p:txBody>
          <a:bodyPr wrap="none">
            <a:spAutoFit/>
          </a:bodyPr>
          <a:lstStyle/>
          <a:p>
            <a:r>
              <a:rPr lang="en-US"/>
              <a:t>use density</a:t>
            </a:r>
          </a:p>
        </p:txBody>
      </p:sp>
      <p:grpSp>
        <p:nvGrpSpPr>
          <p:cNvPr id="2" name="Group 30"/>
          <p:cNvGrpSpPr>
            <a:grpSpLocks/>
          </p:cNvGrpSpPr>
          <p:nvPr/>
        </p:nvGrpSpPr>
        <p:grpSpPr bwMode="auto">
          <a:xfrm>
            <a:off x="2270125" y="4440238"/>
            <a:ext cx="777875" cy="517525"/>
            <a:chOff x="1430" y="2797"/>
            <a:chExt cx="490" cy="326"/>
          </a:xfrm>
        </p:grpSpPr>
        <p:sp>
          <p:nvSpPr>
            <p:cNvPr id="82971" name="Text Box 17"/>
            <p:cNvSpPr txBox="1">
              <a:spLocks noChangeArrowheads="1"/>
            </p:cNvSpPr>
            <p:nvPr/>
          </p:nvSpPr>
          <p:spPr bwMode="auto">
            <a:xfrm>
              <a:off x="1615" y="2797"/>
              <a:ext cx="305" cy="326"/>
            </a:xfrm>
            <a:prstGeom prst="rect">
              <a:avLst/>
            </a:prstGeom>
            <a:noFill/>
            <a:ln w="9525">
              <a:noFill/>
              <a:miter lim="800000"/>
              <a:headEnd/>
              <a:tailEnd/>
            </a:ln>
          </p:spPr>
          <p:txBody>
            <a:bodyPr wrap="none">
              <a:spAutoFit/>
            </a:bodyPr>
            <a:lstStyle/>
            <a:p>
              <a:r>
                <a:rPr lang="en-US"/>
                <a:t> g</a:t>
              </a:r>
            </a:p>
            <a:p>
              <a:r>
                <a:rPr lang="en-US"/>
                <a:t>cm</a:t>
              </a:r>
              <a:r>
                <a:rPr lang="en-US" baseline="30000"/>
                <a:t>3</a:t>
              </a:r>
            </a:p>
          </p:txBody>
        </p:sp>
        <p:sp>
          <p:nvSpPr>
            <p:cNvPr id="82972" name="Line 18"/>
            <p:cNvSpPr>
              <a:spLocks noChangeShapeType="1"/>
            </p:cNvSpPr>
            <p:nvPr/>
          </p:nvSpPr>
          <p:spPr bwMode="auto">
            <a:xfrm>
              <a:off x="1625" y="2982"/>
              <a:ext cx="240" cy="0"/>
            </a:xfrm>
            <a:prstGeom prst="line">
              <a:avLst/>
            </a:prstGeom>
            <a:noFill/>
            <a:ln w="9525">
              <a:solidFill>
                <a:schemeClr val="tx1"/>
              </a:solidFill>
              <a:round/>
              <a:headEnd/>
              <a:tailEnd/>
            </a:ln>
          </p:spPr>
          <p:txBody>
            <a:bodyPr/>
            <a:lstStyle/>
            <a:p>
              <a:endParaRPr lang="en-US"/>
            </a:p>
          </p:txBody>
        </p:sp>
        <p:sp>
          <p:nvSpPr>
            <p:cNvPr id="82973" name="Text Box 23"/>
            <p:cNvSpPr txBox="1">
              <a:spLocks noChangeArrowheads="1"/>
            </p:cNvSpPr>
            <p:nvPr/>
          </p:nvSpPr>
          <p:spPr bwMode="auto">
            <a:xfrm>
              <a:off x="1430" y="2893"/>
              <a:ext cx="203" cy="192"/>
            </a:xfrm>
            <a:prstGeom prst="rect">
              <a:avLst/>
            </a:prstGeom>
            <a:noFill/>
            <a:ln w="9525">
              <a:noFill/>
              <a:miter lim="800000"/>
              <a:headEnd/>
              <a:tailEnd/>
            </a:ln>
          </p:spPr>
          <p:txBody>
            <a:bodyPr wrap="none">
              <a:spAutoFit/>
            </a:bodyPr>
            <a:lstStyle/>
            <a:p>
              <a:r>
                <a:rPr lang="en-US"/>
                <a:t>x </a:t>
              </a:r>
            </a:p>
          </p:txBody>
        </p:sp>
      </p:grpSp>
      <p:grpSp>
        <p:nvGrpSpPr>
          <p:cNvPr id="3" name="Group 31"/>
          <p:cNvGrpSpPr>
            <a:grpSpLocks/>
          </p:cNvGrpSpPr>
          <p:nvPr/>
        </p:nvGrpSpPr>
        <p:grpSpPr bwMode="auto">
          <a:xfrm>
            <a:off x="4648200" y="4440238"/>
            <a:ext cx="747713" cy="517525"/>
            <a:chOff x="2928" y="2797"/>
            <a:chExt cx="471" cy="326"/>
          </a:xfrm>
        </p:grpSpPr>
        <p:sp>
          <p:nvSpPr>
            <p:cNvPr id="82968" name="Text Box 19"/>
            <p:cNvSpPr txBox="1">
              <a:spLocks noChangeArrowheads="1"/>
            </p:cNvSpPr>
            <p:nvPr/>
          </p:nvSpPr>
          <p:spPr bwMode="auto">
            <a:xfrm>
              <a:off x="3103" y="2797"/>
              <a:ext cx="296" cy="326"/>
            </a:xfrm>
            <a:prstGeom prst="rect">
              <a:avLst/>
            </a:prstGeom>
            <a:noFill/>
            <a:ln w="9525">
              <a:noFill/>
              <a:miter lim="800000"/>
              <a:headEnd/>
              <a:tailEnd/>
            </a:ln>
          </p:spPr>
          <p:txBody>
            <a:bodyPr wrap="none">
              <a:spAutoFit/>
            </a:bodyPr>
            <a:lstStyle/>
            <a:p>
              <a:r>
                <a:rPr lang="en-US"/>
                <a:t>mol</a:t>
              </a:r>
            </a:p>
            <a:p>
              <a:r>
                <a:rPr lang="en-US"/>
                <a:t> g</a:t>
              </a:r>
              <a:endParaRPr lang="en-US" baseline="30000"/>
            </a:p>
          </p:txBody>
        </p:sp>
        <p:sp>
          <p:nvSpPr>
            <p:cNvPr id="82969" name="Line 20"/>
            <p:cNvSpPr>
              <a:spLocks noChangeShapeType="1"/>
            </p:cNvSpPr>
            <p:nvPr/>
          </p:nvSpPr>
          <p:spPr bwMode="auto">
            <a:xfrm>
              <a:off x="3113" y="2982"/>
              <a:ext cx="240" cy="0"/>
            </a:xfrm>
            <a:prstGeom prst="line">
              <a:avLst/>
            </a:prstGeom>
            <a:noFill/>
            <a:ln w="9525">
              <a:solidFill>
                <a:schemeClr val="tx1"/>
              </a:solidFill>
              <a:round/>
              <a:headEnd/>
              <a:tailEnd/>
            </a:ln>
          </p:spPr>
          <p:txBody>
            <a:bodyPr/>
            <a:lstStyle/>
            <a:p>
              <a:endParaRPr lang="en-US"/>
            </a:p>
          </p:txBody>
        </p:sp>
        <p:sp>
          <p:nvSpPr>
            <p:cNvPr id="82970" name="Rectangle 24"/>
            <p:cNvSpPr>
              <a:spLocks noChangeArrowheads="1"/>
            </p:cNvSpPr>
            <p:nvPr/>
          </p:nvSpPr>
          <p:spPr bwMode="auto">
            <a:xfrm>
              <a:off x="2928" y="2893"/>
              <a:ext cx="172" cy="192"/>
            </a:xfrm>
            <a:prstGeom prst="rect">
              <a:avLst/>
            </a:prstGeom>
            <a:noFill/>
            <a:ln w="9525">
              <a:noFill/>
              <a:miter lim="800000"/>
              <a:headEnd/>
              <a:tailEnd/>
            </a:ln>
          </p:spPr>
          <p:txBody>
            <a:bodyPr wrap="none">
              <a:spAutoFit/>
            </a:bodyPr>
            <a:lstStyle/>
            <a:p>
              <a:r>
                <a:rPr lang="en-US"/>
                <a:t>x</a:t>
              </a:r>
            </a:p>
          </p:txBody>
        </p:sp>
      </p:grpSp>
      <p:grpSp>
        <p:nvGrpSpPr>
          <p:cNvPr id="4" name="Group 32"/>
          <p:cNvGrpSpPr>
            <a:grpSpLocks/>
          </p:cNvGrpSpPr>
          <p:nvPr/>
        </p:nvGrpSpPr>
        <p:grpSpPr bwMode="auto">
          <a:xfrm>
            <a:off x="6784975" y="4440238"/>
            <a:ext cx="912813" cy="517525"/>
            <a:chOff x="4292" y="2797"/>
            <a:chExt cx="575" cy="326"/>
          </a:xfrm>
        </p:grpSpPr>
        <p:sp>
          <p:nvSpPr>
            <p:cNvPr id="82965" name="Text Box 21"/>
            <p:cNvSpPr txBox="1">
              <a:spLocks noChangeArrowheads="1"/>
            </p:cNvSpPr>
            <p:nvPr/>
          </p:nvSpPr>
          <p:spPr bwMode="auto">
            <a:xfrm>
              <a:off x="4447" y="2797"/>
              <a:ext cx="420" cy="326"/>
            </a:xfrm>
            <a:prstGeom prst="rect">
              <a:avLst/>
            </a:prstGeom>
            <a:noFill/>
            <a:ln w="9525">
              <a:noFill/>
              <a:miter lim="800000"/>
              <a:headEnd/>
              <a:tailEnd/>
            </a:ln>
          </p:spPr>
          <p:txBody>
            <a:bodyPr wrap="none">
              <a:spAutoFit/>
            </a:bodyPr>
            <a:lstStyle/>
            <a:p>
              <a:r>
                <a:rPr lang="en-US"/>
                <a:t>atoms</a:t>
              </a:r>
            </a:p>
            <a:p>
              <a:r>
                <a:rPr lang="en-US"/>
                <a:t> mol</a:t>
              </a:r>
              <a:endParaRPr lang="en-US" baseline="30000"/>
            </a:p>
          </p:txBody>
        </p:sp>
        <p:sp>
          <p:nvSpPr>
            <p:cNvPr id="82966" name="Line 22"/>
            <p:cNvSpPr>
              <a:spLocks noChangeShapeType="1"/>
            </p:cNvSpPr>
            <p:nvPr/>
          </p:nvSpPr>
          <p:spPr bwMode="auto">
            <a:xfrm>
              <a:off x="4457" y="2982"/>
              <a:ext cx="343" cy="7"/>
            </a:xfrm>
            <a:prstGeom prst="line">
              <a:avLst/>
            </a:prstGeom>
            <a:noFill/>
            <a:ln w="9525">
              <a:solidFill>
                <a:schemeClr val="tx1"/>
              </a:solidFill>
              <a:round/>
              <a:headEnd/>
              <a:tailEnd/>
            </a:ln>
          </p:spPr>
          <p:txBody>
            <a:bodyPr/>
            <a:lstStyle/>
            <a:p>
              <a:endParaRPr lang="en-US"/>
            </a:p>
          </p:txBody>
        </p:sp>
        <p:sp>
          <p:nvSpPr>
            <p:cNvPr id="82967" name="Rectangle 25"/>
            <p:cNvSpPr>
              <a:spLocks noChangeArrowheads="1"/>
            </p:cNvSpPr>
            <p:nvPr/>
          </p:nvSpPr>
          <p:spPr bwMode="auto">
            <a:xfrm>
              <a:off x="4292" y="2893"/>
              <a:ext cx="172" cy="192"/>
            </a:xfrm>
            <a:prstGeom prst="rect">
              <a:avLst/>
            </a:prstGeom>
            <a:noFill/>
            <a:ln w="9525">
              <a:noFill/>
              <a:miter lim="800000"/>
              <a:headEnd/>
              <a:tailEnd/>
            </a:ln>
          </p:spPr>
          <p:txBody>
            <a:bodyPr wrap="none">
              <a:spAutoFit/>
            </a:bodyPr>
            <a:lstStyle/>
            <a:p>
              <a:r>
                <a:rPr lang="en-US"/>
                <a:t>x</a:t>
              </a:r>
            </a:p>
          </p:txBody>
        </p:sp>
      </p:grpSp>
      <p:sp>
        <p:nvSpPr>
          <p:cNvPr id="82960" name="Text Box 26"/>
          <p:cNvSpPr txBox="1">
            <a:spLocks noChangeArrowheads="1"/>
          </p:cNvSpPr>
          <p:nvPr/>
        </p:nvSpPr>
        <p:spPr bwMode="auto">
          <a:xfrm>
            <a:off x="533400" y="1981200"/>
            <a:ext cx="7743825" cy="915988"/>
          </a:xfrm>
          <a:prstGeom prst="rect">
            <a:avLst/>
          </a:prstGeom>
          <a:noFill/>
          <a:ln w="9525">
            <a:noFill/>
            <a:miter lim="800000"/>
            <a:headEnd/>
            <a:tailEnd/>
          </a:ln>
        </p:spPr>
        <p:txBody>
          <a:bodyPr wrap="none">
            <a:spAutoFit/>
          </a:bodyPr>
          <a:lstStyle/>
          <a:p>
            <a:r>
              <a:rPr lang="en-US" sz="1800"/>
              <a:t>A graduated cylinder holds 25.4 cm</a:t>
            </a:r>
            <a:r>
              <a:rPr lang="en-US" sz="1800" baseline="30000"/>
              <a:t>3</a:t>
            </a:r>
            <a:r>
              <a:rPr lang="en-US" sz="1800"/>
              <a:t> of mercury.  If the density of mercury</a:t>
            </a:r>
          </a:p>
          <a:p>
            <a:r>
              <a:rPr lang="en-US" sz="1800"/>
              <a:t>at 25 </a:t>
            </a:r>
            <a:r>
              <a:rPr lang="en-US" sz="1800" baseline="30000"/>
              <a:t>o</a:t>
            </a:r>
            <a:r>
              <a:rPr lang="en-US" sz="1800"/>
              <a:t>C is 13.534 g / cm</a:t>
            </a:r>
            <a:r>
              <a:rPr lang="en-US" sz="1800" baseline="30000"/>
              <a:t>3</a:t>
            </a:r>
            <a:r>
              <a:rPr lang="en-US" sz="1800"/>
              <a:t>, how many moles of mercury are in the cylinder?</a:t>
            </a:r>
          </a:p>
          <a:p>
            <a:r>
              <a:rPr lang="en-US" sz="1800"/>
              <a:t> </a:t>
            </a:r>
          </a:p>
        </p:txBody>
      </p:sp>
      <p:sp>
        <p:nvSpPr>
          <p:cNvPr id="90139" name="Text Box 27"/>
          <p:cNvSpPr txBox="1">
            <a:spLocks noChangeArrowheads="1"/>
          </p:cNvSpPr>
          <p:nvPr/>
        </p:nvSpPr>
        <p:spPr bwMode="auto">
          <a:xfrm>
            <a:off x="517525" y="3287713"/>
            <a:ext cx="8297863" cy="739775"/>
          </a:xfrm>
          <a:prstGeom prst="rect">
            <a:avLst/>
          </a:prstGeom>
          <a:solidFill>
            <a:srgbClr val="E5FFE5">
              <a:alpha val="50195"/>
            </a:srgbClr>
          </a:solidFill>
          <a:ln w="9525">
            <a:solidFill>
              <a:schemeClr val="tx1"/>
            </a:solidFill>
            <a:miter lim="800000"/>
            <a:headEnd/>
            <a:tailEnd/>
          </a:ln>
        </p:spPr>
        <p:txBody>
          <a:bodyPr wrap="none">
            <a:spAutoFit/>
          </a:bodyPr>
          <a:lstStyle/>
          <a:p>
            <a:r>
              <a:rPr lang="en-US"/>
              <a:t>HINT:  Volume of solids/liquids and moles are not directly connected.  You must first use the density to </a:t>
            </a:r>
          </a:p>
          <a:p>
            <a:r>
              <a:rPr lang="en-US"/>
              <a:t>            convert the volume to a mass, and then derive the quantity of mercury, in moles, from the mass.</a:t>
            </a:r>
          </a:p>
          <a:p>
            <a:r>
              <a:rPr lang="en-US"/>
              <a:t>            Finally, the number of atoms is obtained from the number of moles.</a:t>
            </a:r>
          </a:p>
        </p:txBody>
      </p:sp>
      <p:sp>
        <p:nvSpPr>
          <p:cNvPr id="82962" name="Rectangle 28"/>
          <p:cNvSpPr>
            <a:spLocks noChangeArrowheads="1"/>
          </p:cNvSpPr>
          <p:nvPr/>
        </p:nvSpPr>
        <p:spPr bwMode="auto">
          <a:xfrm>
            <a:off x="76200" y="6567488"/>
            <a:ext cx="3692525" cy="214312"/>
          </a:xfrm>
          <a:prstGeom prst="rect">
            <a:avLst/>
          </a:prstGeom>
          <a:noFill/>
          <a:ln w="9525">
            <a:noFill/>
            <a:miter lim="800000"/>
            <a:headEnd/>
            <a:tailEnd/>
          </a:ln>
        </p:spPr>
        <p:txBody>
          <a:bodyPr wrap="none">
            <a:spAutoFit/>
          </a:bodyPr>
          <a:lstStyle/>
          <a:p>
            <a:r>
              <a:rPr lang="en-US" sz="800"/>
              <a:t>Kotz &amp; Treichel, </a:t>
            </a:r>
            <a:r>
              <a:rPr lang="en-US" sz="800" u="sng"/>
              <a:t>Chemistry &amp; Chemical Reactivity</a:t>
            </a:r>
            <a:r>
              <a:rPr lang="en-US" sz="800"/>
              <a:t>,  3</a:t>
            </a:r>
            <a:r>
              <a:rPr lang="en-US" sz="800" baseline="30000"/>
              <a:t>rd</a:t>
            </a:r>
            <a:r>
              <a:rPr lang="en-US" sz="800"/>
              <a:t> Edition , 1996, page 93</a:t>
            </a:r>
          </a:p>
        </p:txBody>
      </p:sp>
      <p:sp>
        <p:nvSpPr>
          <p:cNvPr id="82963" name="AutoShape 29">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90146" name="Rectangle 34"/>
          <p:cNvSpPr>
            <a:spLocks noChangeArrowheads="1"/>
          </p:cNvSpPr>
          <p:nvPr/>
        </p:nvSpPr>
        <p:spPr bwMode="auto">
          <a:xfrm>
            <a:off x="533400" y="2535238"/>
            <a:ext cx="4197350" cy="366712"/>
          </a:xfrm>
          <a:prstGeom prst="rect">
            <a:avLst/>
          </a:prstGeom>
          <a:noFill/>
          <a:ln w="9525">
            <a:noFill/>
            <a:miter lim="800000"/>
            <a:headEnd/>
            <a:tailEnd/>
          </a:ln>
        </p:spPr>
        <p:txBody>
          <a:bodyPr wrap="none">
            <a:spAutoFit/>
          </a:bodyPr>
          <a:lstStyle/>
          <a:p>
            <a:r>
              <a:rPr lang="en-US" sz="1800"/>
              <a:t>How many atoms of mercury are there?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0139"/>
                                        </p:tgtEl>
                                        <p:attrNameLst>
                                          <p:attrName>style.visibility</p:attrName>
                                        </p:attrNameLst>
                                      </p:cBhvr>
                                      <p:to>
                                        <p:strVal val="visible"/>
                                      </p:to>
                                    </p:set>
                                    <p:anim calcmode="lin" valueType="num">
                                      <p:cBhvr>
                                        <p:cTn id="7" dur="500" fill="hold"/>
                                        <p:tgtEl>
                                          <p:spTgt spid="90139"/>
                                        </p:tgtEl>
                                        <p:attrNameLst>
                                          <p:attrName>ppt_w</p:attrName>
                                        </p:attrNameLst>
                                      </p:cBhvr>
                                      <p:tavLst>
                                        <p:tav tm="0">
                                          <p:val>
                                            <p:fltVal val="0"/>
                                          </p:val>
                                        </p:tav>
                                        <p:tav tm="100000">
                                          <p:val>
                                            <p:strVal val="#ppt_w"/>
                                          </p:val>
                                        </p:tav>
                                      </p:tavLst>
                                    </p:anim>
                                    <p:anim calcmode="lin" valueType="num">
                                      <p:cBhvr>
                                        <p:cTn id="8" dur="500" fill="hold"/>
                                        <p:tgtEl>
                                          <p:spTgt spid="9013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0115"/>
                                        </p:tgtEl>
                                        <p:attrNameLst>
                                          <p:attrName>style.visibility</p:attrName>
                                        </p:attrNameLst>
                                      </p:cBhvr>
                                      <p:to>
                                        <p:strVal val="visible"/>
                                      </p:to>
                                    </p:set>
                                    <p:animEffect transition="in" filter="fade">
                                      <p:cBhvr>
                                        <p:cTn id="13" dur="2000"/>
                                        <p:tgtEl>
                                          <p:spTgt spid="901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0123"/>
                                        </p:tgtEl>
                                        <p:attrNameLst>
                                          <p:attrName>style.visibility</p:attrName>
                                        </p:attrNameLst>
                                      </p:cBhvr>
                                      <p:to>
                                        <p:strVal val="visible"/>
                                      </p:to>
                                    </p:set>
                                    <p:animEffect transition="in" filter="wipe(left)">
                                      <p:cBhvr>
                                        <p:cTn id="18" dur="500"/>
                                        <p:tgtEl>
                                          <p:spTgt spid="90123"/>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90116"/>
                                        </p:tgtEl>
                                        <p:attrNameLst>
                                          <p:attrName>style.visibility</p:attrName>
                                        </p:attrNameLst>
                                      </p:cBhvr>
                                      <p:to>
                                        <p:strVal val="visible"/>
                                      </p:to>
                                    </p:set>
                                    <p:animEffect transition="in" filter="fade">
                                      <p:cBhvr>
                                        <p:cTn id="22" dur="2000"/>
                                        <p:tgtEl>
                                          <p:spTgt spid="901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0126"/>
                                        </p:tgtEl>
                                        <p:attrNameLst>
                                          <p:attrName>style.visibility</p:attrName>
                                        </p:attrNameLst>
                                      </p:cBhvr>
                                      <p:to>
                                        <p:strVal val="visible"/>
                                      </p:to>
                                    </p:set>
                                    <p:animEffect transition="in" filter="dissolve">
                                      <p:cBhvr>
                                        <p:cTn id="27" dur="500"/>
                                        <p:tgtEl>
                                          <p:spTgt spid="901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0124"/>
                                        </p:tgtEl>
                                        <p:attrNameLst>
                                          <p:attrName>style.visibility</p:attrName>
                                        </p:attrNameLst>
                                      </p:cBhvr>
                                      <p:to>
                                        <p:strVal val="visible"/>
                                      </p:to>
                                    </p:set>
                                    <p:animEffect transition="in" filter="wipe(left)">
                                      <p:cBhvr>
                                        <p:cTn id="32" dur="500"/>
                                        <p:tgtEl>
                                          <p:spTgt spid="90124"/>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90117"/>
                                        </p:tgtEl>
                                        <p:attrNameLst>
                                          <p:attrName>style.visibility</p:attrName>
                                        </p:attrNameLst>
                                      </p:cBhvr>
                                      <p:to>
                                        <p:strVal val="visible"/>
                                      </p:to>
                                    </p:set>
                                    <p:animEffect transition="in" filter="fade">
                                      <p:cBhvr>
                                        <p:cTn id="36" dur="2000"/>
                                        <p:tgtEl>
                                          <p:spTgt spid="90117"/>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90127"/>
                                        </p:tgtEl>
                                        <p:attrNameLst>
                                          <p:attrName>style.visibility</p:attrName>
                                        </p:attrNameLst>
                                      </p:cBhvr>
                                      <p:to>
                                        <p:strVal val="visible"/>
                                      </p:to>
                                    </p:set>
                                    <p:animEffect transition="in" filter="dissolve">
                                      <p:cBhvr>
                                        <p:cTn id="41" dur="500"/>
                                        <p:tgtEl>
                                          <p:spTgt spid="90127"/>
                                        </p:tgtEl>
                                      </p:cBhvr>
                                    </p:animEffect>
                                  </p:childTnLst>
                                </p:cTn>
                              </p:par>
                            </p:childTnLst>
                          </p:cTn>
                        </p:par>
                      </p:childTnLst>
                    </p:cTn>
                  </p:par>
                  <p:par>
                    <p:cTn id="42" fill="hold">
                      <p:stCondLst>
                        <p:cond delay="indefinite"/>
                      </p:stCondLst>
                      <p:childTnLst>
                        <p:par>
                          <p:cTn id="43" fill="hold">
                            <p:stCondLst>
                              <p:cond delay="0"/>
                            </p:stCondLst>
                            <p:childTnLst>
                              <p:par>
                                <p:cTn id="44" presetID="40" presetClass="entr" presetSubtype="0" fill="hold" grpId="0" nodeType="clickEffect">
                                  <p:stCondLst>
                                    <p:cond delay="0"/>
                                  </p:stCondLst>
                                  <p:iterate type="lt">
                                    <p:tmPct val="10000"/>
                                  </p:iterate>
                                  <p:childTnLst>
                                    <p:set>
                                      <p:cBhvr>
                                        <p:cTn id="45" dur="1" fill="hold">
                                          <p:stCondLst>
                                            <p:cond delay="0"/>
                                          </p:stCondLst>
                                        </p:cTn>
                                        <p:tgtEl>
                                          <p:spTgt spid="90146"/>
                                        </p:tgtEl>
                                        <p:attrNameLst>
                                          <p:attrName>style.visibility</p:attrName>
                                        </p:attrNameLst>
                                      </p:cBhvr>
                                      <p:to>
                                        <p:strVal val="visible"/>
                                      </p:to>
                                    </p:set>
                                    <p:animEffect transition="in" filter="fade">
                                      <p:cBhvr>
                                        <p:cTn id="46" dur="1000"/>
                                        <p:tgtEl>
                                          <p:spTgt spid="90146"/>
                                        </p:tgtEl>
                                      </p:cBhvr>
                                    </p:animEffect>
                                    <p:anim calcmode="lin" valueType="num">
                                      <p:cBhvr>
                                        <p:cTn id="47" dur="1000" fill="hold"/>
                                        <p:tgtEl>
                                          <p:spTgt spid="90146"/>
                                        </p:tgtEl>
                                        <p:attrNameLst>
                                          <p:attrName>ppt_x</p:attrName>
                                        </p:attrNameLst>
                                      </p:cBhvr>
                                      <p:tavLst>
                                        <p:tav tm="0">
                                          <p:val>
                                            <p:strVal val="#ppt_x-.1"/>
                                          </p:val>
                                        </p:tav>
                                        <p:tav tm="100000">
                                          <p:val>
                                            <p:strVal val="#ppt_x"/>
                                          </p:val>
                                        </p:tav>
                                      </p:tavLst>
                                    </p:anim>
                                    <p:anim calcmode="lin" valueType="num">
                                      <p:cBhvr>
                                        <p:cTn id="48" dur="1000" fill="hold"/>
                                        <p:tgtEl>
                                          <p:spTgt spid="9014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90125"/>
                                        </p:tgtEl>
                                        <p:attrNameLst>
                                          <p:attrName>style.visibility</p:attrName>
                                        </p:attrNameLst>
                                      </p:cBhvr>
                                      <p:to>
                                        <p:strVal val="visible"/>
                                      </p:to>
                                    </p:set>
                                    <p:animEffect transition="in" filter="wipe(left)">
                                      <p:cBhvr>
                                        <p:cTn id="53" dur="500"/>
                                        <p:tgtEl>
                                          <p:spTgt spid="90125"/>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90118"/>
                                        </p:tgtEl>
                                        <p:attrNameLst>
                                          <p:attrName>style.visibility</p:attrName>
                                        </p:attrNameLst>
                                      </p:cBhvr>
                                      <p:to>
                                        <p:strVal val="visible"/>
                                      </p:to>
                                    </p:set>
                                    <p:animEffect transition="in" filter="fade">
                                      <p:cBhvr>
                                        <p:cTn id="57" dur="2000"/>
                                        <p:tgtEl>
                                          <p:spTgt spid="90118"/>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90128"/>
                                        </p:tgtEl>
                                        <p:attrNameLst>
                                          <p:attrName>style.visibility</p:attrName>
                                        </p:attrNameLst>
                                      </p:cBhvr>
                                      <p:to>
                                        <p:strVal val="visible"/>
                                      </p:to>
                                    </p:set>
                                    <p:animEffect transition="in" filter="dissolve">
                                      <p:cBhvr>
                                        <p:cTn id="62" dur="500"/>
                                        <p:tgtEl>
                                          <p:spTgt spid="90128"/>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1000"/>
                                        <p:tgtEl>
                                          <p:spTgt spid="2"/>
                                        </p:tgtEl>
                                      </p:cBhvr>
                                    </p:animEffect>
                                    <p:anim calcmode="lin" valueType="num">
                                      <p:cBhvr>
                                        <p:cTn id="68" dur="1000" fill="hold"/>
                                        <p:tgtEl>
                                          <p:spTgt spid="2"/>
                                        </p:tgtEl>
                                        <p:attrNameLst>
                                          <p:attrName>ppt_x</p:attrName>
                                        </p:attrNameLst>
                                      </p:cBhvr>
                                      <p:tavLst>
                                        <p:tav tm="0">
                                          <p:val>
                                            <p:strVal val="#ppt_x"/>
                                          </p:val>
                                        </p:tav>
                                        <p:tav tm="100000">
                                          <p:val>
                                            <p:strVal val="#ppt_x"/>
                                          </p:val>
                                        </p:tav>
                                      </p:tavLst>
                                    </p:anim>
                                    <p:anim calcmode="lin" valueType="num">
                                      <p:cBhvr>
                                        <p:cTn id="6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1000"/>
                                        <p:tgtEl>
                                          <p:spTgt spid="3"/>
                                        </p:tgtEl>
                                      </p:cBhvr>
                                    </p:animEffect>
                                    <p:anim calcmode="lin" valueType="num">
                                      <p:cBhvr>
                                        <p:cTn id="75" dur="1000" fill="hold"/>
                                        <p:tgtEl>
                                          <p:spTgt spid="3"/>
                                        </p:tgtEl>
                                        <p:attrNameLst>
                                          <p:attrName>ppt_x</p:attrName>
                                        </p:attrNameLst>
                                      </p:cBhvr>
                                      <p:tavLst>
                                        <p:tav tm="0">
                                          <p:val>
                                            <p:strVal val="#ppt_x"/>
                                          </p:val>
                                        </p:tav>
                                        <p:tav tm="100000">
                                          <p:val>
                                            <p:strVal val="#ppt_x"/>
                                          </p:val>
                                        </p:tav>
                                      </p:tavLst>
                                    </p:anim>
                                    <p:anim calcmode="lin" valueType="num">
                                      <p:cBhvr>
                                        <p:cTn id="7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fade">
                                      <p:cBhvr>
                                        <p:cTn id="81" dur="1000"/>
                                        <p:tgtEl>
                                          <p:spTgt spid="4"/>
                                        </p:tgtEl>
                                      </p:cBhvr>
                                    </p:animEffect>
                                    <p:anim calcmode="lin" valueType="num">
                                      <p:cBhvr>
                                        <p:cTn id="82" dur="1000" fill="hold"/>
                                        <p:tgtEl>
                                          <p:spTgt spid="4"/>
                                        </p:tgtEl>
                                        <p:attrNameLst>
                                          <p:attrName>ppt_x</p:attrName>
                                        </p:attrNameLst>
                                      </p:cBhvr>
                                      <p:tavLst>
                                        <p:tav tm="0">
                                          <p:val>
                                            <p:strVal val="#ppt_x"/>
                                          </p:val>
                                        </p:tav>
                                        <p:tav tm="100000">
                                          <p:val>
                                            <p:strVal val="#ppt_x"/>
                                          </p:val>
                                        </p:tav>
                                      </p:tavLst>
                                    </p:anim>
                                    <p:anim calcmode="lin" valueType="num">
                                      <p:cBhvr>
                                        <p:cTn id="8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8" grpId="0" autoUpdateAnimBg="0"/>
      <p:bldP spid="90127" grpId="0" autoUpdateAnimBg="0"/>
      <p:bldP spid="90115" grpId="0" animBg="1" autoUpdateAnimBg="0"/>
      <p:bldP spid="90116" grpId="0" animBg="1" autoUpdateAnimBg="0"/>
      <p:bldP spid="90117" grpId="0" animBg="1" autoUpdateAnimBg="0"/>
      <p:bldP spid="90118" grpId="0" animBg="1" autoUpdateAnimBg="0"/>
      <p:bldP spid="90123" grpId="0" animBg="1"/>
      <p:bldP spid="90124" grpId="0" animBg="1"/>
      <p:bldP spid="90125" grpId="0" animBg="1"/>
      <p:bldP spid="90126" grpId="0" autoUpdateAnimBg="0"/>
      <p:bldP spid="90139" grpId="0" animBg="1" autoUpdateAnimBg="0"/>
      <p:bldP spid="9014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ext Box 3"/>
          <p:cNvSpPr txBox="1">
            <a:spLocks noChangeArrowheads="1"/>
          </p:cNvSpPr>
          <p:nvPr/>
        </p:nvSpPr>
        <p:spPr bwMode="auto">
          <a:xfrm>
            <a:off x="565150" y="1995488"/>
            <a:ext cx="8007350" cy="366712"/>
          </a:xfrm>
          <a:prstGeom prst="rect">
            <a:avLst/>
          </a:prstGeom>
          <a:noFill/>
          <a:ln w="9525">
            <a:noFill/>
            <a:miter lim="800000"/>
            <a:headEnd/>
            <a:tailEnd/>
          </a:ln>
        </p:spPr>
        <p:txBody>
          <a:bodyPr wrap="none">
            <a:spAutoFit/>
          </a:bodyPr>
          <a:lstStyle/>
          <a:p>
            <a:r>
              <a:rPr lang="en-US" sz="1800"/>
              <a:t>Therefore, the mass of mercury is found to be equivalent to 344 g of mercury.</a:t>
            </a:r>
          </a:p>
        </p:txBody>
      </p:sp>
      <p:sp>
        <p:nvSpPr>
          <p:cNvPr id="83971" name="Rectangle 4"/>
          <p:cNvSpPr>
            <a:spLocks noChangeArrowheads="1"/>
          </p:cNvSpPr>
          <p:nvPr/>
        </p:nvSpPr>
        <p:spPr bwMode="auto">
          <a:xfrm>
            <a:off x="457200" y="706438"/>
            <a:ext cx="1447800" cy="533400"/>
          </a:xfrm>
          <a:prstGeom prst="rect">
            <a:avLst/>
          </a:prstGeom>
          <a:solidFill>
            <a:srgbClr val="E1E1FF"/>
          </a:solidFill>
          <a:ln w="9525">
            <a:solidFill>
              <a:schemeClr val="tx1"/>
            </a:solidFill>
            <a:miter lim="800000"/>
            <a:headEnd/>
            <a:tailEnd/>
          </a:ln>
        </p:spPr>
        <p:txBody>
          <a:bodyPr wrap="none" anchor="ctr"/>
          <a:lstStyle/>
          <a:p>
            <a:pPr algn="ctr"/>
            <a:r>
              <a:rPr lang="en-US" sz="1600"/>
              <a:t>Volume, cm</a:t>
            </a:r>
            <a:r>
              <a:rPr lang="en-US" sz="1600" baseline="30000"/>
              <a:t>3</a:t>
            </a:r>
          </a:p>
        </p:txBody>
      </p:sp>
      <p:sp>
        <p:nvSpPr>
          <p:cNvPr id="83972" name="Rectangle 5"/>
          <p:cNvSpPr>
            <a:spLocks noChangeArrowheads="1"/>
          </p:cNvSpPr>
          <p:nvPr/>
        </p:nvSpPr>
        <p:spPr bwMode="auto">
          <a:xfrm>
            <a:off x="3429000" y="706438"/>
            <a:ext cx="1066800" cy="533400"/>
          </a:xfrm>
          <a:prstGeom prst="rect">
            <a:avLst/>
          </a:prstGeom>
          <a:solidFill>
            <a:srgbClr val="E1E1FF"/>
          </a:solidFill>
          <a:ln w="9525">
            <a:solidFill>
              <a:schemeClr val="tx1"/>
            </a:solidFill>
            <a:miter lim="800000"/>
            <a:headEnd/>
            <a:tailEnd/>
          </a:ln>
        </p:spPr>
        <p:txBody>
          <a:bodyPr wrap="none" anchor="ctr"/>
          <a:lstStyle/>
          <a:p>
            <a:pPr algn="ctr"/>
            <a:r>
              <a:rPr lang="en-US" sz="1600"/>
              <a:t>Mass, g</a:t>
            </a:r>
          </a:p>
        </p:txBody>
      </p:sp>
      <p:sp>
        <p:nvSpPr>
          <p:cNvPr id="83973" name="Rectangle 6"/>
          <p:cNvSpPr>
            <a:spLocks noChangeArrowheads="1"/>
          </p:cNvSpPr>
          <p:nvPr/>
        </p:nvSpPr>
        <p:spPr bwMode="auto">
          <a:xfrm>
            <a:off x="5715000" y="706438"/>
            <a:ext cx="914400" cy="533400"/>
          </a:xfrm>
          <a:prstGeom prst="rect">
            <a:avLst/>
          </a:prstGeom>
          <a:solidFill>
            <a:srgbClr val="E1E1FF"/>
          </a:solidFill>
          <a:ln w="9525">
            <a:solidFill>
              <a:schemeClr val="tx1"/>
            </a:solidFill>
            <a:miter lim="800000"/>
            <a:headEnd/>
            <a:tailEnd/>
          </a:ln>
        </p:spPr>
        <p:txBody>
          <a:bodyPr wrap="none" anchor="ctr"/>
          <a:lstStyle/>
          <a:p>
            <a:pPr algn="ctr"/>
            <a:r>
              <a:rPr lang="en-US" sz="1600"/>
              <a:t>Moles</a:t>
            </a:r>
          </a:p>
        </p:txBody>
      </p:sp>
      <p:sp>
        <p:nvSpPr>
          <p:cNvPr id="83974" name="Rectangle 7"/>
          <p:cNvSpPr>
            <a:spLocks noChangeArrowheads="1"/>
          </p:cNvSpPr>
          <p:nvPr/>
        </p:nvSpPr>
        <p:spPr bwMode="auto">
          <a:xfrm>
            <a:off x="7848600" y="706438"/>
            <a:ext cx="914400" cy="533400"/>
          </a:xfrm>
          <a:prstGeom prst="rect">
            <a:avLst/>
          </a:prstGeom>
          <a:solidFill>
            <a:srgbClr val="E1E1FF"/>
          </a:solidFill>
          <a:ln w="9525">
            <a:solidFill>
              <a:schemeClr val="tx1"/>
            </a:solidFill>
            <a:miter lim="800000"/>
            <a:headEnd/>
            <a:tailEnd/>
          </a:ln>
        </p:spPr>
        <p:txBody>
          <a:bodyPr wrap="none" anchor="ctr"/>
          <a:lstStyle/>
          <a:p>
            <a:pPr algn="ctr"/>
            <a:r>
              <a:rPr lang="en-US" sz="1600"/>
              <a:t>Atoms</a:t>
            </a:r>
          </a:p>
        </p:txBody>
      </p:sp>
      <p:sp>
        <p:nvSpPr>
          <p:cNvPr id="83975" name="Line 8"/>
          <p:cNvSpPr>
            <a:spLocks noChangeShapeType="1"/>
          </p:cNvSpPr>
          <p:nvPr/>
        </p:nvSpPr>
        <p:spPr bwMode="auto">
          <a:xfrm>
            <a:off x="2057400" y="1011238"/>
            <a:ext cx="1219200" cy="0"/>
          </a:xfrm>
          <a:prstGeom prst="line">
            <a:avLst/>
          </a:prstGeom>
          <a:noFill/>
          <a:ln w="9525">
            <a:solidFill>
              <a:schemeClr val="tx1"/>
            </a:solidFill>
            <a:round/>
            <a:headEnd/>
            <a:tailEnd type="triangle" w="med" len="med"/>
          </a:ln>
        </p:spPr>
        <p:txBody>
          <a:bodyPr/>
          <a:lstStyle/>
          <a:p>
            <a:endParaRPr lang="en-US"/>
          </a:p>
        </p:txBody>
      </p:sp>
      <p:sp>
        <p:nvSpPr>
          <p:cNvPr id="83976" name="Line 9"/>
          <p:cNvSpPr>
            <a:spLocks noChangeShapeType="1"/>
          </p:cNvSpPr>
          <p:nvPr/>
        </p:nvSpPr>
        <p:spPr bwMode="auto">
          <a:xfrm>
            <a:off x="4648200" y="1011238"/>
            <a:ext cx="914400" cy="0"/>
          </a:xfrm>
          <a:prstGeom prst="line">
            <a:avLst/>
          </a:prstGeom>
          <a:noFill/>
          <a:ln w="9525">
            <a:solidFill>
              <a:schemeClr val="tx1"/>
            </a:solidFill>
            <a:round/>
            <a:headEnd/>
            <a:tailEnd type="triangle" w="med" len="med"/>
          </a:ln>
        </p:spPr>
        <p:txBody>
          <a:bodyPr/>
          <a:lstStyle/>
          <a:p>
            <a:endParaRPr lang="en-US"/>
          </a:p>
        </p:txBody>
      </p:sp>
      <p:sp>
        <p:nvSpPr>
          <p:cNvPr id="83977" name="Line 10"/>
          <p:cNvSpPr>
            <a:spLocks noChangeShapeType="1"/>
          </p:cNvSpPr>
          <p:nvPr/>
        </p:nvSpPr>
        <p:spPr bwMode="auto">
          <a:xfrm>
            <a:off x="6705600" y="1011238"/>
            <a:ext cx="1066800" cy="0"/>
          </a:xfrm>
          <a:prstGeom prst="line">
            <a:avLst/>
          </a:prstGeom>
          <a:noFill/>
          <a:ln w="9525">
            <a:solidFill>
              <a:schemeClr val="tx1"/>
            </a:solidFill>
            <a:round/>
            <a:headEnd/>
            <a:tailEnd type="triangle" w="med" len="med"/>
          </a:ln>
        </p:spPr>
        <p:txBody>
          <a:bodyPr/>
          <a:lstStyle/>
          <a:p>
            <a:endParaRPr lang="en-US"/>
          </a:p>
        </p:txBody>
      </p:sp>
      <p:sp>
        <p:nvSpPr>
          <p:cNvPr id="91147" name="Text Box 11"/>
          <p:cNvSpPr txBox="1">
            <a:spLocks noChangeArrowheads="1"/>
          </p:cNvSpPr>
          <p:nvPr/>
        </p:nvSpPr>
        <p:spPr bwMode="auto">
          <a:xfrm>
            <a:off x="2119313" y="1022350"/>
            <a:ext cx="1081087" cy="304800"/>
          </a:xfrm>
          <a:prstGeom prst="rect">
            <a:avLst/>
          </a:prstGeom>
          <a:noFill/>
          <a:ln w="9525">
            <a:noFill/>
            <a:miter lim="800000"/>
            <a:headEnd/>
            <a:tailEnd/>
          </a:ln>
        </p:spPr>
        <p:txBody>
          <a:bodyPr wrap="none">
            <a:spAutoFit/>
          </a:bodyPr>
          <a:lstStyle/>
          <a:p>
            <a:r>
              <a:rPr lang="en-US"/>
              <a:t>use density</a:t>
            </a:r>
          </a:p>
        </p:txBody>
      </p:sp>
      <p:sp>
        <p:nvSpPr>
          <p:cNvPr id="91148" name="Text Box 12"/>
          <p:cNvSpPr txBox="1">
            <a:spLocks noChangeArrowheads="1"/>
          </p:cNvSpPr>
          <p:nvPr/>
        </p:nvSpPr>
        <p:spPr bwMode="auto">
          <a:xfrm>
            <a:off x="4632325" y="1022350"/>
            <a:ext cx="1100138" cy="517525"/>
          </a:xfrm>
          <a:prstGeom prst="rect">
            <a:avLst/>
          </a:prstGeom>
          <a:noFill/>
          <a:ln w="9525">
            <a:noFill/>
            <a:miter lim="800000"/>
            <a:headEnd/>
            <a:tailEnd/>
          </a:ln>
        </p:spPr>
        <p:txBody>
          <a:bodyPr wrap="none">
            <a:spAutoFit/>
          </a:bodyPr>
          <a:lstStyle/>
          <a:p>
            <a:pPr algn="ctr"/>
            <a:r>
              <a:rPr lang="en-US"/>
              <a:t>use </a:t>
            </a:r>
          </a:p>
          <a:p>
            <a:pPr algn="ctr"/>
            <a:r>
              <a:rPr lang="en-US"/>
              <a:t>molar mass</a:t>
            </a:r>
          </a:p>
        </p:txBody>
      </p:sp>
      <p:sp>
        <p:nvSpPr>
          <p:cNvPr id="91149" name="Text Box 13"/>
          <p:cNvSpPr txBox="1">
            <a:spLocks noChangeArrowheads="1"/>
          </p:cNvSpPr>
          <p:nvPr/>
        </p:nvSpPr>
        <p:spPr bwMode="auto">
          <a:xfrm>
            <a:off x="6689725" y="1022350"/>
            <a:ext cx="1071563" cy="730250"/>
          </a:xfrm>
          <a:prstGeom prst="rect">
            <a:avLst/>
          </a:prstGeom>
          <a:noFill/>
          <a:ln w="9525">
            <a:noFill/>
            <a:miter lim="800000"/>
            <a:headEnd/>
            <a:tailEnd/>
          </a:ln>
        </p:spPr>
        <p:txBody>
          <a:bodyPr wrap="none">
            <a:spAutoFit/>
          </a:bodyPr>
          <a:lstStyle/>
          <a:p>
            <a:pPr algn="ctr"/>
            <a:r>
              <a:rPr lang="en-US"/>
              <a:t>use</a:t>
            </a:r>
          </a:p>
          <a:p>
            <a:pPr algn="ctr"/>
            <a:r>
              <a:rPr lang="en-US"/>
              <a:t>Avogadro’s</a:t>
            </a:r>
          </a:p>
          <a:p>
            <a:pPr algn="ctr"/>
            <a:r>
              <a:rPr lang="en-US"/>
              <a:t>number</a:t>
            </a:r>
          </a:p>
        </p:txBody>
      </p:sp>
      <p:grpSp>
        <p:nvGrpSpPr>
          <p:cNvPr id="2" name="Group 65"/>
          <p:cNvGrpSpPr>
            <a:grpSpLocks/>
          </p:cNvGrpSpPr>
          <p:nvPr/>
        </p:nvGrpSpPr>
        <p:grpSpPr bwMode="auto">
          <a:xfrm>
            <a:off x="2270125" y="401638"/>
            <a:ext cx="777875" cy="517525"/>
            <a:chOff x="1430" y="253"/>
            <a:chExt cx="490" cy="326"/>
          </a:xfrm>
        </p:grpSpPr>
        <p:sp>
          <p:nvSpPr>
            <p:cNvPr id="84026" name="Text Box 14"/>
            <p:cNvSpPr txBox="1">
              <a:spLocks noChangeArrowheads="1"/>
            </p:cNvSpPr>
            <p:nvPr/>
          </p:nvSpPr>
          <p:spPr bwMode="auto">
            <a:xfrm>
              <a:off x="1615" y="253"/>
              <a:ext cx="305" cy="326"/>
            </a:xfrm>
            <a:prstGeom prst="rect">
              <a:avLst/>
            </a:prstGeom>
            <a:noFill/>
            <a:ln w="9525">
              <a:noFill/>
              <a:miter lim="800000"/>
              <a:headEnd/>
              <a:tailEnd/>
            </a:ln>
          </p:spPr>
          <p:txBody>
            <a:bodyPr wrap="none">
              <a:spAutoFit/>
            </a:bodyPr>
            <a:lstStyle/>
            <a:p>
              <a:r>
                <a:rPr lang="en-US"/>
                <a:t> g</a:t>
              </a:r>
            </a:p>
            <a:p>
              <a:r>
                <a:rPr lang="en-US"/>
                <a:t>cm</a:t>
              </a:r>
              <a:r>
                <a:rPr lang="en-US" baseline="30000"/>
                <a:t>3</a:t>
              </a:r>
            </a:p>
          </p:txBody>
        </p:sp>
        <p:sp>
          <p:nvSpPr>
            <p:cNvPr id="84027" name="Line 15"/>
            <p:cNvSpPr>
              <a:spLocks noChangeShapeType="1"/>
            </p:cNvSpPr>
            <p:nvPr/>
          </p:nvSpPr>
          <p:spPr bwMode="auto">
            <a:xfrm>
              <a:off x="1625" y="438"/>
              <a:ext cx="240" cy="0"/>
            </a:xfrm>
            <a:prstGeom prst="line">
              <a:avLst/>
            </a:prstGeom>
            <a:noFill/>
            <a:ln w="9525">
              <a:solidFill>
                <a:schemeClr val="tx1"/>
              </a:solidFill>
              <a:round/>
              <a:headEnd/>
              <a:tailEnd/>
            </a:ln>
          </p:spPr>
          <p:txBody>
            <a:bodyPr/>
            <a:lstStyle/>
            <a:p>
              <a:endParaRPr lang="en-US"/>
            </a:p>
          </p:txBody>
        </p:sp>
        <p:sp>
          <p:nvSpPr>
            <p:cNvPr id="84028" name="Text Box 20"/>
            <p:cNvSpPr txBox="1">
              <a:spLocks noChangeArrowheads="1"/>
            </p:cNvSpPr>
            <p:nvPr/>
          </p:nvSpPr>
          <p:spPr bwMode="auto">
            <a:xfrm>
              <a:off x="1430" y="349"/>
              <a:ext cx="203" cy="192"/>
            </a:xfrm>
            <a:prstGeom prst="rect">
              <a:avLst/>
            </a:prstGeom>
            <a:noFill/>
            <a:ln w="9525">
              <a:noFill/>
              <a:miter lim="800000"/>
              <a:headEnd/>
              <a:tailEnd/>
            </a:ln>
          </p:spPr>
          <p:txBody>
            <a:bodyPr wrap="none">
              <a:spAutoFit/>
            </a:bodyPr>
            <a:lstStyle/>
            <a:p>
              <a:r>
                <a:rPr lang="en-US"/>
                <a:t>x </a:t>
              </a:r>
            </a:p>
          </p:txBody>
        </p:sp>
      </p:grpSp>
      <p:grpSp>
        <p:nvGrpSpPr>
          <p:cNvPr id="3" name="Group 66"/>
          <p:cNvGrpSpPr>
            <a:grpSpLocks/>
          </p:cNvGrpSpPr>
          <p:nvPr/>
        </p:nvGrpSpPr>
        <p:grpSpPr bwMode="auto">
          <a:xfrm>
            <a:off x="4648200" y="401638"/>
            <a:ext cx="747713" cy="517525"/>
            <a:chOff x="2928" y="253"/>
            <a:chExt cx="471" cy="326"/>
          </a:xfrm>
        </p:grpSpPr>
        <p:sp>
          <p:nvSpPr>
            <p:cNvPr id="84023" name="Text Box 16"/>
            <p:cNvSpPr txBox="1">
              <a:spLocks noChangeArrowheads="1"/>
            </p:cNvSpPr>
            <p:nvPr/>
          </p:nvSpPr>
          <p:spPr bwMode="auto">
            <a:xfrm>
              <a:off x="3103" y="253"/>
              <a:ext cx="296" cy="326"/>
            </a:xfrm>
            <a:prstGeom prst="rect">
              <a:avLst/>
            </a:prstGeom>
            <a:noFill/>
            <a:ln w="9525">
              <a:noFill/>
              <a:miter lim="800000"/>
              <a:headEnd/>
              <a:tailEnd/>
            </a:ln>
          </p:spPr>
          <p:txBody>
            <a:bodyPr wrap="none">
              <a:spAutoFit/>
            </a:bodyPr>
            <a:lstStyle/>
            <a:p>
              <a:r>
                <a:rPr lang="en-US"/>
                <a:t>mol</a:t>
              </a:r>
            </a:p>
            <a:p>
              <a:r>
                <a:rPr lang="en-US"/>
                <a:t> g</a:t>
              </a:r>
              <a:endParaRPr lang="en-US" baseline="30000"/>
            </a:p>
          </p:txBody>
        </p:sp>
        <p:sp>
          <p:nvSpPr>
            <p:cNvPr id="84024" name="Line 17"/>
            <p:cNvSpPr>
              <a:spLocks noChangeShapeType="1"/>
            </p:cNvSpPr>
            <p:nvPr/>
          </p:nvSpPr>
          <p:spPr bwMode="auto">
            <a:xfrm>
              <a:off x="3113" y="438"/>
              <a:ext cx="240" cy="0"/>
            </a:xfrm>
            <a:prstGeom prst="line">
              <a:avLst/>
            </a:prstGeom>
            <a:noFill/>
            <a:ln w="9525">
              <a:solidFill>
                <a:schemeClr val="tx1"/>
              </a:solidFill>
              <a:round/>
              <a:headEnd/>
              <a:tailEnd/>
            </a:ln>
          </p:spPr>
          <p:txBody>
            <a:bodyPr/>
            <a:lstStyle/>
            <a:p>
              <a:endParaRPr lang="en-US"/>
            </a:p>
          </p:txBody>
        </p:sp>
        <p:sp>
          <p:nvSpPr>
            <p:cNvPr id="84025" name="Rectangle 21"/>
            <p:cNvSpPr>
              <a:spLocks noChangeArrowheads="1"/>
            </p:cNvSpPr>
            <p:nvPr/>
          </p:nvSpPr>
          <p:spPr bwMode="auto">
            <a:xfrm>
              <a:off x="2928" y="349"/>
              <a:ext cx="172" cy="192"/>
            </a:xfrm>
            <a:prstGeom prst="rect">
              <a:avLst/>
            </a:prstGeom>
            <a:noFill/>
            <a:ln w="9525">
              <a:noFill/>
              <a:miter lim="800000"/>
              <a:headEnd/>
              <a:tailEnd/>
            </a:ln>
          </p:spPr>
          <p:txBody>
            <a:bodyPr wrap="none">
              <a:spAutoFit/>
            </a:bodyPr>
            <a:lstStyle/>
            <a:p>
              <a:r>
                <a:rPr lang="en-US"/>
                <a:t>x</a:t>
              </a:r>
            </a:p>
          </p:txBody>
        </p:sp>
      </p:grpSp>
      <p:sp>
        <p:nvSpPr>
          <p:cNvPr id="91159" name="Text Box 23"/>
          <p:cNvSpPr txBox="1">
            <a:spLocks noChangeArrowheads="1"/>
          </p:cNvSpPr>
          <p:nvPr/>
        </p:nvSpPr>
        <p:spPr bwMode="auto">
          <a:xfrm>
            <a:off x="3429000" y="2743200"/>
            <a:ext cx="1619250" cy="641350"/>
          </a:xfrm>
          <a:prstGeom prst="rect">
            <a:avLst/>
          </a:prstGeom>
          <a:noFill/>
          <a:ln w="9525">
            <a:noFill/>
            <a:miter lim="800000"/>
            <a:headEnd/>
            <a:tailEnd/>
          </a:ln>
        </p:spPr>
        <p:txBody>
          <a:bodyPr wrap="none">
            <a:spAutoFit/>
          </a:bodyPr>
          <a:lstStyle/>
          <a:p>
            <a:r>
              <a:rPr lang="en-US" sz="1800"/>
              <a:t>.  </a:t>
            </a:r>
            <a:r>
              <a:rPr lang="en-US" sz="1800" u="sng"/>
              <a:t>13.534 g Hg</a:t>
            </a:r>
          </a:p>
          <a:p>
            <a:r>
              <a:rPr lang="en-US" sz="1800"/>
              <a:t>      1 cm</a:t>
            </a:r>
            <a:r>
              <a:rPr lang="en-US" sz="1800" baseline="30000"/>
              <a:t>3</a:t>
            </a:r>
            <a:r>
              <a:rPr lang="en-US" sz="1800"/>
              <a:t> Hg</a:t>
            </a:r>
          </a:p>
        </p:txBody>
      </p:sp>
      <p:sp>
        <p:nvSpPr>
          <p:cNvPr id="91160" name="Text Box 24"/>
          <p:cNvSpPr txBox="1">
            <a:spLocks noChangeArrowheads="1"/>
          </p:cNvSpPr>
          <p:nvPr/>
        </p:nvSpPr>
        <p:spPr bwMode="auto">
          <a:xfrm>
            <a:off x="2057400" y="2779713"/>
            <a:ext cx="1500188" cy="366712"/>
          </a:xfrm>
          <a:prstGeom prst="rect">
            <a:avLst/>
          </a:prstGeom>
          <a:noFill/>
          <a:ln w="9525">
            <a:noFill/>
            <a:miter lim="800000"/>
            <a:headEnd/>
            <a:tailEnd/>
          </a:ln>
        </p:spPr>
        <p:txBody>
          <a:bodyPr wrap="none">
            <a:spAutoFit/>
          </a:bodyPr>
          <a:lstStyle/>
          <a:p>
            <a:r>
              <a:rPr lang="en-US" sz="1800"/>
              <a:t>25.4 cm</a:t>
            </a:r>
            <a:r>
              <a:rPr lang="en-US" sz="1800" baseline="30000"/>
              <a:t>3</a:t>
            </a:r>
            <a:r>
              <a:rPr lang="en-US" sz="1800"/>
              <a:t> Hg </a:t>
            </a:r>
          </a:p>
        </p:txBody>
      </p:sp>
      <p:sp>
        <p:nvSpPr>
          <p:cNvPr id="91161" name="Text Box 25"/>
          <p:cNvSpPr txBox="1">
            <a:spLocks noChangeArrowheads="1"/>
          </p:cNvSpPr>
          <p:nvPr/>
        </p:nvSpPr>
        <p:spPr bwMode="auto">
          <a:xfrm>
            <a:off x="5016500" y="2833688"/>
            <a:ext cx="317500" cy="366712"/>
          </a:xfrm>
          <a:prstGeom prst="rect">
            <a:avLst/>
          </a:prstGeom>
          <a:noFill/>
          <a:ln w="9525">
            <a:noFill/>
            <a:miter lim="800000"/>
            <a:headEnd/>
            <a:tailEnd/>
          </a:ln>
        </p:spPr>
        <p:txBody>
          <a:bodyPr wrap="none">
            <a:spAutoFit/>
          </a:bodyPr>
          <a:lstStyle/>
          <a:p>
            <a:r>
              <a:rPr lang="en-US" sz="1800"/>
              <a:t>=</a:t>
            </a:r>
          </a:p>
        </p:txBody>
      </p:sp>
      <p:sp>
        <p:nvSpPr>
          <p:cNvPr id="91162" name="Text Box 26"/>
          <p:cNvSpPr txBox="1">
            <a:spLocks noChangeArrowheads="1"/>
          </p:cNvSpPr>
          <p:nvPr/>
        </p:nvSpPr>
        <p:spPr bwMode="auto">
          <a:xfrm>
            <a:off x="5394325" y="2833688"/>
            <a:ext cx="1111250" cy="366712"/>
          </a:xfrm>
          <a:prstGeom prst="rect">
            <a:avLst/>
          </a:prstGeom>
          <a:solidFill>
            <a:srgbClr val="FFFFCC"/>
          </a:solidFill>
          <a:ln w="9525">
            <a:noFill/>
            <a:miter lim="800000"/>
            <a:headEnd/>
            <a:tailEnd/>
          </a:ln>
        </p:spPr>
        <p:txBody>
          <a:bodyPr wrap="none">
            <a:spAutoFit/>
          </a:bodyPr>
          <a:lstStyle/>
          <a:p>
            <a:r>
              <a:rPr lang="en-US" sz="1800"/>
              <a:t>344 g Hg</a:t>
            </a:r>
          </a:p>
        </p:txBody>
      </p:sp>
      <p:sp>
        <p:nvSpPr>
          <p:cNvPr id="91163" name="Rectangle 27"/>
          <p:cNvSpPr>
            <a:spLocks noChangeArrowheads="1"/>
          </p:cNvSpPr>
          <p:nvPr/>
        </p:nvSpPr>
        <p:spPr bwMode="auto">
          <a:xfrm>
            <a:off x="533400" y="3581400"/>
            <a:ext cx="6115050" cy="366713"/>
          </a:xfrm>
          <a:prstGeom prst="rect">
            <a:avLst/>
          </a:prstGeom>
          <a:noFill/>
          <a:ln w="9525">
            <a:noFill/>
            <a:miter lim="800000"/>
            <a:headEnd/>
            <a:tailEnd/>
          </a:ln>
        </p:spPr>
        <p:txBody>
          <a:bodyPr wrap="none">
            <a:spAutoFit/>
          </a:bodyPr>
          <a:lstStyle/>
          <a:p>
            <a:r>
              <a:rPr lang="en-US" sz="1800"/>
              <a:t>Knowing the mass, you can now find the quantity in moles.</a:t>
            </a:r>
          </a:p>
        </p:txBody>
      </p:sp>
      <p:sp>
        <p:nvSpPr>
          <p:cNvPr id="91164" name="Text Box 28"/>
          <p:cNvSpPr txBox="1">
            <a:spLocks noChangeArrowheads="1"/>
          </p:cNvSpPr>
          <p:nvPr/>
        </p:nvSpPr>
        <p:spPr bwMode="auto">
          <a:xfrm>
            <a:off x="3429000" y="4083050"/>
            <a:ext cx="1670050" cy="641350"/>
          </a:xfrm>
          <a:prstGeom prst="rect">
            <a:avLst/>
          </a:prstGeom>
          <a:noFill/>
          <a:ln w="9525">
            <a:noFill/>
            <a:miter lim="800000"/>
            <a:headEnd/>
            <a:tailEnd/>
          </a:ln>
        </p:spPr>
        <p:txBody>
          <a:bodyPr wrap="none">
            <a:spAutoFit/>
          </a:bodyPr>
          <a:lstStyle/>
          <a:p>
            <a:r>
              <a:rPr lang="en-US" sz="1800"/>
              <a:t>.  </a:t>
            </a:r>
            <a:r>
              <a:rPr lang="en-US" sz="1800" u="sng"/>
              <a:t>  1 mol Hg   </a:t>
            </a:r>
            <a:r>
              <a:rPr lang="en-US" sz="1800"/>
              <a:t>.</a:t>
            </a:r>
            <a:endParaRPr lang="en-US" sz="1800" u="sng"/>
          </a:p>
          <a:p>
            <a:r>
              <a:rPr lang="en-US" sz="1800"/>
              <a:t>    200.6 g Hg</a:t>
            </a:r>
          </a:p>
        </p:txBody>
      </p:sp>
      <p:sp>
        <p:nvSpPr>
          <p:cNvPr id="91165" name="Text Box 29"/>
          <p:cNvSpPr txBox="1">
            <a:spLocks noChangeArrowheads="1"/>
          </p:cNvSpPr>
          <p:nvPr/>
        </p:nvSpPr>
        <p:spPr bwMode="auto">
          <a:xfrm>
            <a:off x="2406650" y="4119563"/>
            <a:ext cx="1174750" cy="366712"/>
          </a:xfrm>
          <a:prstGeom prst="rect">
            <a:avLst/>
          </a:prstGeom>
          <a:noFill/>
          <a:ln w="9525">
            <a:noFill/>
            <a:miter lim="800000"/>
            <a:headEnd/>
            <a:tailEnd/>
          </a:ln>
        </p:spPr>
        <p:txBody>
          <a:bodyPr wrap="none">
            <a:spAutoFit/>
          </a:bodyPr>
          <a:lstStyle/>
          <a:p>
            <a:r>
              <a:rPr lang="en-US" sz="1800"/>
              <a:t>344 g Hg </a:t>
            </a:r>
          </a:p>
        </p:txBody>
      </p:sp>
      <p:sp>
        <p:nvSpPr>
          <p:cNvPr id="91166" name="Text Box 30"/>
          <p:cNvSpPr txBox="1">
            <a:spLocks noChangeArrowheads="1"/>
          </p:cNvSpPr>
          <p:nvPr/>
        </p:nvSpPr>
        <p:spPr bwMode="auto">
          <a:xfrm>
            <a:off x="5016500" y="4173538"/>
            <a:ext cx="317500" cy="366712"/>
          </a:xfrm>
          <a:prstGeom prst="rect">
            <a:avLst/>
          </a:prstGeom>
          <a:noFill/>
          <a:ln w="9525">
            <a:noFill/>
            <a:miter lim="800000"/>
            <a:headEnd/>
            <a:tailEnd/>
          </a:ln>
        </p:spPr>
        <p:txBody>
          <a:bodyPr wrap="none">
            <a:spAutoFit/>
          </a:bodyPr>
          <a:lstStyle/>
          <a:p>
            <a:r>
              <a:rPr lang="en-US" sz="1800"/>
              <a:t>=</a:t>
            </a:r>
          </a:p>
        </p:txBody>
      </p:sp>
      <p:sp>
        <p:nvSpPr>
          <p:cNvPr id="91167" name="Text Box 31"/>
          <p:cNvSpPr txBox="1">
            <a:spLocks noChangeArrowheads="1"/>
          </p:cNvSpPr>
          <p:nvPr/>
        </p:nvSpPr>
        <p:spPr bwMode="auto">
          <a:xfrm>
            <a:off x="5394325" y="4173538"/>
            <a:ext cx="1416050" cy="366712"/>
          </a:xfrm>
          <a:prstGeom prst="rect">
            <a:avLst/>
          </a:prstGeom>
          <a:solidFill>
            <a:srgbClr val="FFFFCC"/>
          </a:solidFill>
          <a:ln w="9525">
            <a:noFill/>
            <a:miter lim="800000"/>
            <a:headEnd/>
            <a:tailEnd/>
          </a:ln>
        </p:spPr>
        <p:txBody>
          <a:bodyPr wrap="none">
            <a:spAutoFit/>
          </a:bodyPr>
          <a:lstStyle/>
          <a:p>
            <a:r>
              <a:rPr lang="en-US" sz="1800"/>
              <a:t>1.71 mol Hg</a:t>
            </a:r>
          </a:p>
        </p:txBody>
      </p:sp>
      <p:sp>
        <p:nvSpPr>
          <p:cNvPr id="91168" name="Rectangle 32"/>
          <p:cNvSpPr>
            <a:spLocks noChangeArrowheads="1"/>
          </p:cNvSpPr>
          <p:nvPr/>
        </p:nvSpPr>
        <p:spPr bwMode="auto">
          <a:xfrm>
            <a:off x="4953000" y="4267200"/>
            <a:ext cx="76200" cy="152400"/>
          </a:xfrm>
          <a:prstGeom prst="rect">
            <a:avLst/>
          </a:prstGeom>
          <a:solidFill>
            <a:schemeClr val="bg1"/>
          </a:solidFill>
          <a:ln w="9525">
            <a:noFill/>
            <a:miter lim="800000"/>
            <a:headEnd/>
            <a:tailEnd/>
          </a:ln>
        </p:spPr>
        <p:txBody>
          <a:bodyPr wrap="none" anchor="ctr"/>
          <a:lstStyle/>
          <a:p>
            <a:endParaRPr lang="en-US"/>
          </a:p>
        </p:txBody>
      </p:sp>
      <p:sp>
        <p:nvSpPr>
          <p:cNvPr id="91169" name="Text Box 33"/>
          <p:cNvSpPr txBox="1">
            <a:spLocks noChangeArrowheads="1"/>
          </p:cNvSpPr>
          <p:nvPr/>
        </p:nvSpPr>
        <p:spPr bwMode="auto">
          <a:xfrm>
            <a:off x="533400" y="4913313"/>
            <a:ext cx="8070850" cy="641350"/>
          </a:xfrm>
          <a:prstGeom prst="rect">
            <a:avLst/>
          </a:prstGeom>
          <a:noFill/>
          <a:ln w="9525">
            <a:noFill/>
            <a:miter lim="800000"/>
            <a:headEnd/>
            <a:tailEnd/>
          </a:ln>
        </p:spPr>
        <p:txBody>
          <a:bodyPr wrap="none">
            <a:spAutoFit/>
          </a:bodyPr>
          <a:lstStyle/>
          <a:p>
            <a:r>
              <a:rPr lang="en-US" sz="1800"/>
              <a:t>Finally, because you know the relation between atoms and moles (Avogodro’s</a:t>
            </a:r>
          </a:p>
          <a:p>
            <a:r>
              <a:rPr lang="en-US" sz="1800"/>
              <a:t>number), you can now find the number of atoms in the sample.</a:t>
            </a:r>
          </a:p>
        </p:txBody>
      </p:sp>
      <p:sp>
        <p:nvSpPr>
          <p:cNvPr id="91170" name="Text Box 34"/>
          <p:cNvSpPr txBox="1">
            <a:spLocks noChangeArrowheads="1"/>
          </p:cNvSpPr>
          <p:nvPr/>
        </p:nvSpPr>
        <p:spPr bwMode="auto">
          <a:xfrm>
            <a:off x="2622550" y="5835650"/>
            <a:ext cx="2841625" cy="641350"/>
          </a:xfrm>
          <a:prstGeom prst="rect">
            <a:avLst/>
          </a:prstGeom>
          <a:noFill/>
          <a:ln w="9525">
            <a:noFill/>
            <a:miter lim="800000"/>
            <a:headEnd/>
            <a:tailEnd/>
          </a:ln>
        </p:spPr>
        <p:txBody>
          <a:bodyPr wrap="none">
            <a:spAutoFit/>
          </a:bodyPr>
          <a:lstStyle/>
          <a:p>
            <a:r>
              <a:rPr lang="en-US" sz="1800"/>
              <a:t>.  </a:t>
            </a:r>
            <a:r>
              <a:rPr lang="en-US" sz="1800" u="sng"/>
              <a:t> 6.02 x 10</a:t>
            </a:r>
            <a:r>
              <a:rPr lang="en-US" sz="1800" u="sng" baseline="30000"/>
              <a:t>23</a:t>
            </a:r>
            <a:r>
              <a:rPr lang="en-US" sz="1800" u="sng"/>
              <a:t> atoms Hg   </a:t>
            </a:r>
            <a:r>
              <a:rPr lang="en-US" sz="1800"/>
              <a:t>.</a:t>
            </a:r>
            <a:endParaRPr lang="en-US" sz="1800" u="sng"/>
          </a:p>
          <a:p>
            <a:r>
              <a:rPr lang="en-US" sz="1800"/>
              <a:t>            1 mol Hg</a:t>
            </a:r>
          </a:p>
        </p:txBody>
      </p:sp>
      <p:sp>
        <p:nvSpPr>
          <p:cNvPr id="91171" name="Text Box 35"/>
          <p:cNvSpPr txBox="1">
            <a:spLocks noChangeArrowheads="1"/>
          </p:cNvSpPr>
          <p:nvPr/>
        </p:nvSpPr>
        <p:spPr bwMode="auto">
          <a:xfrm>
            <a:off x="1295400" y="5872163"/>
            <a:ext cx="1479550" cy="366712"/>
          </a:xfrm>
          <a:prstGeom prst="rect">
            <a:avLst/>
          </a:prstGeom>
          <a:noFill/>
          <a:ln w="9525">
            <a:noFill/>
            <a:miter lim="800000"/>
            <a:headEnd/>
            <a:tailEnd/>
          </a:ln>
        </p:spPr>
        <p:txBody>
          <a:bodyPr wrap="none">
            <a:spAutoFit/>
          </a:bodyPr>
          <a:lstStyle/>
          <a:p>
            <a:r>
              <a:rPr lang="en-US" sz="1800"/>
              <a:t>1.71 mol Hg </a:t>
            </a:r>
          </a:p>
        </p:txBody>
      </p:sp>
      <p:sp>
        <p:nvSpPr>
          <p:cNvPr id="91172" name="Text Box 36"/>
          <p:cNvSpPr txBox="1">
            <a:spLocks noChangeArrowheads="1"/>
          </p:cNvSpPr>
          <p:nvPr/>
        </p:nvSpPr>
        <p:spPr bwMode="auto">
          <a:xfrm>
            <a:off x="5486400" y="5926138"/>
            <a:ext cx="317500" cy="366712"/>
          </a:xfrm>
          <a:prstGeom prst="rect">
            <a:avLst/>
          </a:prstGeom>
          <a:noFill/>
          <a:ln w="9525">
            <a:noFill/>
            <a:miter lim="800000"/>
            <a:headEnd/>
            <a:tailEnd/>
          </a:ln>
        </p:spPr>
        <p:txBody>
          <a:bodyPr wrap="none">
            <a:spAutoFit/>
          </a:bodyPr>
          <a:lstStyle/>
          <a:p>
            <a:r>
              <a:rPr lang="en-US" sz="1800"/>
              <a:t>=</a:t>
            </a:r>
          </a:p>
        </p:txBody>
      </p:sp>
      <p:sp>
        <p:nvSpPr>
          <p:cNvPr id="91173" name="Text Box 37"/>
          <p:cNvSpPr txBox="1">
            <a:spLocks noChangeArrowheads="1"/>
          </p:cNvSpPr>
          <p:nvPr/>
        </p:nvSpPr>
        <p:spPr bwMode="auto">
          <a:xfrm>
            <a:off x="5867400" y="5926138"/>
            <a:ext cx="2333625" cy="366712"/>
          </a:xfrm>
          <a:prstGeom prst="rect">
            <a:avLst/>
          </a:prstGeom>
          <a:solidFill>
            <a:srgbClr val="FFFFCC"/>
          </a:solidFill>
          <a:ln w="9525">
            <a:noFill/>
            <a:miter lim="800000"/>
            <a:headEnd/>
            <a:tailEnd/>
          </a:ln>
        </p:spPr>
        <p:txBody>
          <a:bodyPr wrap="none">
            <a:spAutoFit/>
          </a:bodyPr>
          <a:lstStyle/>
          <a:p>
            <a:r>
              <a:rPr lang="en-US" sz="1800"/>
              <a:t>1.03 x 10</a:t>
            </a:r>
            <a:r>
              <a:rPr lang="en-US" sz="1800" baseline="30000"/>
              <a:t>24</a:t>
            </a:r>
            <a:r>
              <a:rPr lang="en-US" sz="1800"/>
              <a:t> atoms Hg</a:t>
            </a:r>
          </a:p>
        </p:txBody>
      </p:sp>
      <p:sp>
        <p:nvSpPr>
          <p:cNvPr id="83998" name="Rectangle 38"/>
          <p:cNvSpPr>
            <a:spLocks noChangeArrowheads="1"/>
          </p:cNvSpPr>
          <p:nvPr/>
        </p:nvSpPr>
        <p:spPr bwMode="auto">
          <a:xfrm>
            <a:off x="5334000" y="5943600"/>
            <a:ext cx="228600" cy="304800"/>
          </a:xfrm>
          <a:prstGeom prst="rect">
            <a:avLst/>
          </a:prstGeom>
          <a:solidFill>
            <a:schemeClr val="bg1"/>
          </a:solidFill>
          <a:ln w="9525">
            <a:noFill/>
            <a:miter lim="800000"/>
            <a:headEnd/>
            <a:tailEnd/>
          </a:ln>
        </p:spPr>
        <p:txBody>
          <a:bodyPr wrap="none" anchor="ctr"/>
          <a:lstStyle/>
          <a:p>
            <a:endParaRPr lang="en-US"/>
          </a:p>
        </p:txBody>
      </p:sp>
      <p:sp>
        <p:nvSpPr>
          <p:cNvPr id="91176" name="Line 40"/>
          <p:cNvSpPr>
            <a:spLocks noChangeShapeType="1"/>
          </p:cNvSpPr>
          <p:nvPr/>
        </p:nvSpPr>
        <p:spPr bwMode="auto">
          <a:xfrm flipV="1">
            <a:off x="2667000" y="2895600"/>
            <a:ext cx="685800" cy="228600"/>
          </a:xfrm>
          <a:prstGeom prst="line">
            <a:avLst/>
          </a:prstGeom>
          <a:noFill/>
          <a:ln w="9525">
            <a:solidFill>
              <a:schemeClr val="tx1"/>
            </a:solidFill>
            <a:round/>
            <a:headEnd/>
            <a:tailEnd/>
          </a:ln>
        </p:spPr>
        <p:txBody>
          <a:bodyPr/>
          <a:lstStyle/>
          <a:p>
            <a:endParaRPr lang="en-US"/>
          </a:p>
        </p:txBody>
      </p:sp>
      <p:sp>
        <p:nvSpPr>
          <p:cNvPr id="91177" name="Line 41"/>
          <p:cNvSpPr>
            <a:spLocks noChangeShapeType="1"/>
          </p:cNvSpPr>
          <p:nvPr/>
        </p:nvSpPr>
        <p:spPr bwMode="auto">
          <a:xfrm flipV="1">
            <a:off x="4114800" y="3124200"/>
            <a:ext cx="685800" cy="228600"/>
          </a:xfrm>
          <a:prstGeom prst="line">
            <a:avLst/>
          </a:prstGeom>
          <a:noFill/>
          <a:ln w="9525">
            <a:solidFill>
              <a:schemeClr val="tx1"/>
            </a:solidFill>
            <a:round/>
            <a:headEnd/>
            <a:tailEnd/>
          </a:ln>
        </p:spPr>
        <p:txBody>
          <a:bodyPr/>
          <a:lstStyle/>
          <a:p>
            <a:endParaRPr lang="en-US"/>
          </a:p>
        </p:txBody>
      </p:sp>
      <p:sp>
        <p:nvSpPr>
          <p:cNvPr id="91178" name="Line 42"/>
          <p:cNvSpPr>
            <a:spLocks noChangeShapeType="1"/>
          </p:cNvSpPr>
          <p:nvPr/>
        </p:nvSpPr>
        <p:spPr bwMode="auto">
          <a:xfrm flipV="1">
            <a:off x="2895600" y="4227513"/>
            <a:ext cx="576263" cy="192087"/>
          </a:xfrm>
          <a:prstGeom prst="line">
            <a:avLst/>
          </a:prstGeom>
          <a:noFill/>
          <a:ln w="9525">
            <a:solidFill>
              <a:schemeClr val="tx1"/>
            </a:solidFill>
            <a:round/>
            <a:headEnd/>
            <a:tailEnd/>
          </a:ln>
        </p:spPr>
        <p:txBody>
          <a:bodyPr/>
          <a:lstStyle/>
          <a:p>
            <a:endParaRPr lang="en-US"/>
          </a:p>
        </p:txBody>
      </p:sp>
      <p:sp>
        <p:nvSpPr>
          <p:cNvPr id="91179" name="Line 43"/>
          <p:cNvSpPr>
            <a:spLocks noChangeShapeType="1"/>
          </p:cNvSpPr>
          <p:nvPr/>
        </p:nvSpPr>
        <p:spPr bwMode="auto">
          <a:xfrm flipV="1">
            <a:off x="4410075" y="4484688"/>
            <a:ext cx="490538" cy="163512"/>
          </a:xfrm>
          <a:prstGeom prst="line">
            <a:avLst/>
          </a:prstGeom>
          <a:noFill/>
          <a:ln w="9525">
            <a:solidFill>
              <a:schemeClr val="tx1"/>
            </a:solidFill>
            <a:round/>
            <a:headEnd/>
            <a:tailEnd/>
          </a:ln>
        </p:spPr>
        <p:txBody>
          <a:bodyPr/>
          <a:lstStyle/>
          <a:p>
            <a:endParaRPr lang="en-US"/>
          </a:p>
        </p:txBody>
      </p:sp>
      <p:sp>
        <p:nvSpPr>
          <p:cNvPr id="91180" name="Line 44"/>
          <p:cNvSpPr>
            <a:spLocks noChangeShapeType="1"/>
          </p:cNvSpPr>
          <p:nvPr/>
        </p:nvSpPr>
        <p:spPr bwMode="auto">
          <a:xfrm flipV="1">
            <a:off x="1905000" y="5943600"/>
            <a:ext cx="685800" cy="228600"/>
          </a:xfrm>
          <a:prstGeom prst="line">
            <a:avLst/>
          </a:prstGeom>
          <a:noFill/>
          <a:ln w="9525">
            <a:solidFill>
              <a:schemeClr val="tx1"/>
            </a:solidFill>
            <a:round/>
            <a:headEnd/>
            <a:tailEnd/>
          </a:ln>
        </p:spPr>
        <p:txBody>
          <a:bodyPr/>
          <a:lstStyle/>
          <a:p>
            <a:endParaRPr lang="en-US"/>
          </a:p>
        </p:txBody>
      </p:sp>
      <p:sp>
        <p:nvSpPr>
          <p:cNvPr id="91181" name="Line 45"/>
          <p:cNvSpPr>
            <a:spLocks noChangeShapeType="1"/>
          </p:cNvSpPr>
          <p:nvPr/>
        </p:nvSpPr>
        <p:spPr bwMode="auto">
          <a:xfrm flipV="1">
            <a:off x="3657600" y="6172200"/>
            <a:ext cx="685800" cy="228600"/>
          </a:xfrm>
          <a:prstGeom prst="line">
            <a:avLst/>
          </a:prstGeom>
          <a:noFill/>
          <a:ln w="9525">
            <a:solidFill>
              <a:schemeClr val="tx1"/>
            </a:solidFill>
            <a:round/>
            <a:headEnd/>
            <a:tailEnd/>
          </a:ln>
        </p:spPr>
        <p:txBody>
          <a:bodyPr/>
          <a:lstStyle/>
          <a:p>
            <a:endParaRPr lang="en-US"/>
          </a:p>
        </p:txBody>
      </p:sp>
      <p:sp>
        <p:nvSpPr>
          <p:cNvPr id="91182" name="Text Box 46"/>
          <p:cNvSpPr txBox="1">
            <a:spLocks noChangeArrowheads="1"/>
          </p:cNvSpPr>
          <p:nvPr/>
        </p:nvSpPr>
        <p:spPr bwMode="auto">
          <a:xfrm>
            <a:off x="288925" y="1981200"/>
            <a:ext cx="354013" cy="396875"/>
          </a:xfrm>
          <a:prstGeom prst="rect">
            <a:avLst/>
          </a:prstGeom>
          <a:noFill/>
          <a:ln w="9525">
            <a:noFill/>
            <a:miter lim="800000"/>
            <a:headEnd/>
            <a:tailEnd/>
          </a:ln>
        </p:spPr>
        <p:txBody>
          <a:bodyPr wrap="none">
            <a:spAutoFit/>
          </a:bodyPr>
          <a:lstStyle/>
          <a:p>
            <a:r>
              <a:rPr lang="en-US" sz="2000">
                <a:solidFill>
                  <a:srgbClr val="FF0000"/>
                </a:solidFill>
              </a:rPr>
              <a:t>A</a:t>
            </a:r>
          </a:p>
        </p:txBody>
      </p:sp>
      <p:sp>
        <p:nvSpPr>
          <p:cNvPr id="91183" name="Rectangle 47"/>
          <p:cNvSpPr>
            <a:spLocks noChangeArrowheads="1"/>
          </p:cNvSpPr>
          <p:nvPr/>
        </p:nvSpPr>
        <p:spPr bwMode="auto">
          <a:xfrm>
            <a:off x="2514600" y="76200"/>
            <a:ext cx="354013" cy="396875"/>
          </a:xfrm>
          <a:prstGeom prst="rect">
            <a:avLst/>
          </a:prstGeom>
          <a:noFill/>
          <a:ln w="9525">
            <a:noFill/>
            <a:miter lim="800000"/>
            <a:headEnd/>
            <a:tailEnd/>
          </a:ln>
        </p:spPr>
        <p:txBody>
          <a:bodyPr wrap="none">
            <a:spAutoFit/>
          </a:bodyPr>
          <a:lstStyle/>
          <a:p>
            <a:r>
              <a:rPr lang="en-US" sz="2000">
                <a:solidFill>
                  <a:srgbClr val="FF0000"/>
                </a:solidFill>
              </a:rPr>
              <a:t>A</a:t>
            </a:r>
          </a:p>
        </p:txBody>
      </p:sp>
      <p:sp>
        <p:nvSpPr>
          <p:cNvPr id="91184" name="Rectangle 48"/>
          <p:cNvSpPr>
            <a:spLocks noChangeArrowheads="1"/>
          </p:cNvSpPr>
          <p:nvPr/>
        </p:nvSpPr>
        <p:spPr bwMode="auto">
          <a:xfrm>
            <a:off x="4903788" y="76200"/>
            <a:ext cx="354012" cy="396875"/>
          </a:xfrm>
          <a:prstGeom prst="rect">
            <a:avLst/>
          </a:prstGeom>
          <a:noFill/>
          <a:ln w="9525">
            <a:noFill/>
            <a:miter lim="800000"/>
            <a:headEnd/>
            <a:tailEnd/>
          </a:ln>
        </p:spPr>
        <p:txBody>
          <a:bodyPr wrap="none">
            <a:spAutoFit/>
          </a:bodyPr>
          <a:lstStyle/>
          <a:p>
            <a:r>
              <a:rPr lang="en-US" sz="2000">
                <a:solidFill>
                  <a:srgbClr val="FF0000"/>
                </a:solidFill>
              </a:rPr>
              <a:t>B</a:t>
            </a:r>
          </a:p>
        </p:txBody>
      </p:sp>
      <p:sp>
        <p:nvSpPr>
          <p:cNvPr id="91185" name="Rectangle 49"/>
          <p:cNvSpPr>
            <a:spLocks noChangeArrowheads="1"/>
          </p:cNvSpPr>
          <p:nvPr/>
        </p:nvSpPr>
        <p:spPr bwMode="auto">
          <a:xfrm>
            <a:off x="7086600" y="76200"/>
            <a:ext cx="368300" cy="396875"/>
          </a:xfrm>
          <a:prstGeom prst="rect">
            <a:avLst/>
          </a:prstGeom>
          <a:noFill/>
          <a:ln w="9525">
            <a:noFill/>
            <a:miter lim="800000"/>
            <a:headEnd/>
            <a:tailEnd/>
          </a:ln>
        </p:spPr>
        <p:txBody>
          <a:bodyPr wrap="none">
            <a:spAutoFit/>
          </a:bodyPr>
          <a:lstStyle/>
          <a:p>
            <a:r>
              <a:rPr lang="en-US" sz="2000">
                <a:solidFill>
                  <a:srgbClr val="FF0000"/>
                </a:solidFill>
              </a:rPr>
              <a:t>C</a:t>
            </a:r>
          </a:p>
        </p:txBody>
      </p:sp>
      <p:sp>
        <p:nvSpPr>
          <p:cNvPr id="91186" name="Rectangle 50"/>
          <p:cNvSpPr>
            <a:spLocks noChangeArrowheads="1"/>
          </p:cNvSpPr>
          <p:nvPr/>
        </p:nvSpPr>
        <p:spPr bwMode="auto">
          <a:xfrm>
            <a:off x="228600" y="3581400"/>
            <a:ext cx="354013" cy="396875"/>
          </a:xfrm>
          <a:prstGeom prst="rect">
            <a:avLst/>
          </a:prstGeom>
          <a:noFill/>
          <a:ln w="9525">
            <a:noFill/>
            <a:miter lim="800000"/>
            <a:headEnd/>
            <a:tailEnd/>
          </a:ln>
        </p:spPr>
        <p:txBody>
          <a:bodyPr wrap="none">
            <a:spAutoFit/>
          </a:bodyPr>
          <a:lstStyle/>
          <a:p>
            <a:r>
              <a:rPr lang="en-US" sz="2000">
                <a:solidFill>
                  <a:srgbClr val="FF0000"/>
                </a:solidFill>
              </a:rPr>
              <a:t>B</a:t>
            </a:r>
          </a:p>
        </p:txBody>
      </p:sp>
      <p:sp>
        <p:nvSpPr>
          <p:cNvPr id="91187" name="Rectangle 51"/>
          <p:cNvSpPr>
            <a:spLocks noChangeArrowheads="1"/>
          </p:cNvSpPr>
          <p:nvPr/>
        </p:nvSpPr>
        <p:spPr bwMode="auto">
          <a:xfrm>
            <a:off x="228600" y="4937125"/>
            <a:ext cx="368300" cy="396875"/>
          </a:xfrm>
          <a:prstGeom prst="rect">
            <a:avLst/>
          </a:prstGeom>
          <a:noFill/>
          <a:ln w="9525">
            <a:noFill/>
            <a:miter lim="800000"/>
            <a:headEnd/>
            <a:tailEnd/>
          </a:ln>
        </p:spPr>
        <p:txBody>
          <a:bodyPr wrap="none">
            <a:spAutoFit/>
          </a:bodyPr>
          <a:lstStyle/>
          <a:p>
            <a:r>
              <a:rPr lang="en-US" sz="2000">
                <a:solidFill>
                  <a:srgbClr val="FF0000"/>
                </a:solidFill>
              </a:rPr>
              <a:t>C</a:t>
            </a:r>
          </a:p>
        </p:txBody>
      </p:sp>
      <p:sp>
        <p:nvSpPr>
          <p:cNvPr id="84011" name="Rectangle 53"/>
          <p:cNvSpPr>
            <a:spLocks noChangeArrowheads="1"/>
          </p:cNvSpPr>
          <p:nvPr/>
        </p:nvSpPr>
        <p:spPr bwMode="auto">
          <a:xfrm>
            <a:off x="76200" y="6567488"/>
            <a:ext cx="3692525" cy="214312"/>
          </a:xfrm>
          <a:prstGeom prst="rect">
            <a:avLst/>
          </a:prstGeom>
          <a:noFill/>
          <a:ln w="9525">
            <a:noFill/>
            <a:miter lim="800000"/>
            <a:headEnd/>
            <a:tailEnd/>
          </a:ln>
        </p:spPr>
        <p:txBody>
          <a:bodyPr wrap="none">
            <a:spAutoFit/>
          </a:bodyPr>
          <a:lstStyle/>
          <a:p>
            <a:r>
              <a:rPr lang="en-US" sz="800"/>
              <a:t>Kotz &amp; Treichel, </a:t>
            </a:r>
            <a:r>
              <a:rPr lang="en-US" sz="800" u="sng"/>
              <a:t>Chemistry &amp; Chemical Reactivity</a:t>
            </a:r>
            <a:r>
              <a:rPr lang="en-US" sz="800"/>
              <a:t>,  3</a:t>
            </a:r>
            <a:r>
              <a:rPr lang="en-US" sz="800" baseline="30000"/>
              <a:t>rd</a:t>
            </a:r>
            <a:r>
              <a:rPr lang="en-US" sz="800"/>
              <a:t> Edition , 1996, page 93</a:t>
            </a:r>
          </a:p>
        </p:txBody>
      </p:sp>
      <p:sp>
        <p:nvSpPr>
          <p:cNvPr id="84012" name="AutoShape 54">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91191" name="AutoShape 55"/>
          <p:cNvSpPr>
            <a:spLocks noChangeArrowheads="1"/>
          </p:cNvSpPr>
          <p:nvPr/>
        </p:nvSpPr>
        <p:spPr bwMode="auto">
          <a:xfrm>
            <a:off x="3621088" y="2697163"/>
            <a:ext cx="1412875" cy="66516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91192" name="AutoShape 56"/>
          <p:cNvSpPr>
            <a:spLocks noChangeArrowheads="1"/>
          </p:cNvSpPr>
          <p:nvPr/>
        </p:nvSpPr>
        <p:spPr bwMode="auto">
          <a:xfrm>
            <a:off x="3651250" y="4041775"/>
            <a:ext cx="1366838" cy="665163"/>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91193" name="AutoShape 57"/>
          <p:cNvSpPr>
            <a:spLocks noChangeArrowheads="1"/>
          </p:cNvSpPr>
          <p:nvPr/>
        </p:nvSpPr>
        <p:spPr bwMode="auto">
          <a:xfrm>
            <a:off x="2854325" y="5800725"/>
            <a:ext cx="2513013" cy="665163"/>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91194" name="Text Box 58"/>
          <p:cNvSpPr txBox="1">
            <a:spLocks noChangeArrowheads="1"/>
          </p:cNvSpPr>
          <p:nvPr/>
        </p:nvSpPr>
        <p:spPr bwMode="auto">
          <a:xfrm>
            <a:off x="673100" y="5251450"/>
            <a:ext cx="7743825" cy="915988"/>
          </a:xfrm>
          <a:prstGeom prst="rect">
            <a:avLst/>
          </a:prstGeom>
          <a:noFill/>
          <a:ln w="9525">
            <a:noFill/>
            <a:miter lim="800000"/>
            <a:headEnd/>
            <a:tailEnd/>
          </a:ln>
        </p:spPr>
        <p:txBody>
          <a:bodyPr wrap="none">
            <a:spAutoFit/>
          </a:bodyPr>
          <a:lstStyle/>
          <a:p>
            <a:r>
              <a:rPr lang="en-US" sz="1800"/>
              <a:t>A graduated cylinder holds 25.4 cm</a:t>
            </a:r>
            <a:r>
              <a:rPr lang="en-US" sz="1800" baseline="30000"/>
              <a:t>3</a:t>
            </a:r>
            <a:r>
              <a:rPr lang="en-US" sz="1800"/>
              <a:t> of mercury.  If the density of mercury</a:t>
            </a:r>
          </a:p>
          <a:p>
            <a:r>
              <a:rPr lang="en-US" sz="1800"/>
              <a:t>at 25 </a:t>
            </a:r>
            <a:r>
              <a:rPr lang="en-US" sz="1800" baseline="30000"/>
              <a:t>o</a:t>
            </a:r>
            <a:r>
              <a:rPr lang="en-US" sz="1800"/>
              <a:t>C is 13.534 g / cm</a:t>
            </a:r>
            <a:r>
              <a:rPr lang="en-US" sz="1800" baseline="30000"/>
              <a:t>3</a:t>
            </a:r>
            <a:r>
              <a:rPr lang="en-US" sz="1800"/>
              <a:t>, how many moles of mercury are in the cylinder?</a:t>
            </a:r>
          </a:p>
          <a:p>
            <a:r>
              <a:rPr lang="en-US" sz="1800"/>
              <a:t>How many atoms of mercury are there?</a:t>
            </a:r>
          </a:p>
        </p:txBody>
      </p:sp>
      <p:sp>
        <p:nvSpPr>
          <p:cNvPr id="91196" name="Text Box 60"/>
          <p:cNvSpPr txBox="1">
            <a:spLocks noChangeArrowheads="1"/>
          </p:cNvSpPr>
          <p:nvPr/>
        </p:nvSpPr>
        <p:spPr bwMode="auto">
          <a:xfrm>
            <a:off x="5394325" y="2835275"/>
            <a:ext cx="1111250" cy="366713"/>
          </a:xfrm>
          <a:prstGeom prst="rect">
            <a:avLst/>
          </a:prstGeom>
          <a:noFill/>
          <a:ln w="9525">
            <a:noFill/>
            <a:miter lim="800000"/>
            <a:headEnd/>
            <a:tailEnd/>
          </a:ln>
        </p:spPr>
        <p:txBody>
          <a:bodyPr wrap="none">
            <a:spAutoFit/>
          </a:bodyPr>
          <a:lstStyle/>
          <a:p>
            <a:r>
              <a:rPr lang="en-US" sz="1800">
                <a:solidFill>
                  <a:schemeClr val="bg2"/>
                </a:solidFill>
              </a:rPr>
              <a:t>344 g Hg</a:t>
            </a:r>
          </a:p>
        </p:txBody>
      </p:sp>
      <p:sp>
        <p:nvSpPr>
          <p:cNvPr id="91197" name="Text Box 61"/>
          <p:cNvSpPr txBox="1">
            <a:spLocks noChangeArrowheads="1"/>
          </p:cNvSpPr>
          <p:nvPr/>
        </p:nvSpPr>
        <p:spPr bwMode="auto">
          <a:xfrm>
            <a:off x="5397500" y="4179888"/>
            <a:ext cx="1416050" cy="366712"/>
          </a:xfrm>
          <a:prstGeom prst="rect">
            <a:avLst/>
          </a:prstGeom>
          <a:noFill/>
          <a:ln w="9525">
            <a:noFill/>
            <a:miter lim="800000"/>
            <a:headEnd/>
            <a:tailEnd/>
          </a:ln>
        </p:spPr>
        <p:txBody>
          <a:bodyPr wrap="none">
            <a:spAutoFit/>
          </a:bodyPr>
          <a:lstStyle/>
          <a:p>
            <a:r>
              <a:rPr lang="en-US" sz="1800">
                <a:solidFill>
                  <a:schemeClr val="bg2"/>
                </a:solidFill>
              </a:rPr>
              <a:t>1.71 mol Hg</a:t>
            </a:r>
          </a:p>
        </p:txBody>
      </p:sp>
      <p:grpSp>
        <p:nvGrpSpPr>
          <p:cNvPr id="4" name="Group 68"/>
          <p:cNvGrpSpPr>
            <a:grpSpLocks/>
          </p:cNvGrpSpPr>
          <p:nvPr/>
        </p:nvGrpSpPr>
        <p:grpSpPr bwMode="auto">
          <a:xfrm>
            <a:off x="6813550" y="401638"/>
            <a:ext cx="912813" cy="517525"/>
            <a:chOff x="4292" y="253"/>
            <a:chExt cx="575" cy="326"/>
          </a:xfrm>
        </p:grpSpPr>
        <p:sp>
          <p:nvSpPr>
            <p:cNvPr id="84020" name="Text Box 18"/>
            <p:cNvSpPr txBox="1">
              <a:spLocks noChangeArrowheads="1"/>
            </p:cNvSpPr>
            <p:nvPr/>
          </p:nvSpPr>
          <p:spPr bwMode="auto">
            <a:xfrm>
              <a:off x="4447" y="253"/>
              <a:ext cx="420" cy="326"/>
            </a:xfrm>
            <a:prstGeom prst="rect">
              <a:avLst/>
            </a:prstGeom>
            <a:noFill/>
            <a:ln w="9525">
              <a:noFill/>
              <a:miter lim="800000"/>
              <a:headEnd/>
              <a:tailEnd/>
            </a:ln>
          </p:spPr>
          <p:txBody>
            <a:bodyPr wrap="none">
              <a:spAutoFit/>
            </a:bodyPr>
            <a:lstStyle/>
            <a:p>
              <a:r>
                <a:rPr lang="en-US"/>
                <a:t>atoms</a:t>
              </a:r>
            </a:p>
            <a:p>
              <a:r>
                <a:rPr lang="en-US"/>
                <a:t> mol</a:t>
              </a:r>
              <a:endParaRPr lang="en-US" baseline="30000"/>
            </a:p>
          </p:txBody>
        </p:sp>
        <p:sp>
          <p:nvSpPr>
            <p:cNvPr id="84021" name="Rectangle 22"/>
            <p:cNvSpPr>
              <a:spLocks noChangeArrowheads="1"/>
            </p:cNvSpPr>
            <p:nvPr/>
          </p:nvSpPr>
          <p:spPr bwMode="auto">
            <a:xfrm>
              <a:off x="4292" y="349"/>
              <a:ext cx="172" cy="192"/>
            </a:xfrm>
            <a:prstGeom prst="rect">
              <a:avLst/>
            </a:prstGeom>
            <a:noFill/>
            <a:ln w="9525">
              <a:noFill/>
              <a:miter lim="800000"/>
              <a:headEnd/>
              <a:tailEnd/>
            </a:ln>
          </p:spPr>
          <p:txBody>
            <a:bodyPr wrap="none">
              <a:spAutoFit/>
            </a:bodyPr>
            <a:lstStyle/>
            <a:p>
              <a:r>
                <a:rPr lang="en-US"/>
                <a:t>x</a:t>
              </a:r>
            </a:p>
          </p:txBody>
        </p:sp>
        <p:sp>
          <p:nvSpPr>
            <p:cNvPr id="84022" name="Line 67"/>
            <p:cNvSpPr>
              <a:spLocks noChangeShapeType="1"/>
            </p:cNvSpPr>
            <p:nvPr/>
          </p:nvSpPr>
          <p:spPr bwMode="auto">
            <a:xfrm>
              <a:off x="4494" y="429"/>
              <a:ext cx="326" cy="0"/>
            </a:xfrm>
            <a:prstGeom prst="line">
              <a:avLst/>
            </a:prstGeom>
            <a:noFill/>
            <a:ln w="9525">
              <a:solidFill>
                <a:schemeClr val="tx1"/>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183"/>
                                        </p:tgtEl>
                                        <p:attrNameLst>
                                          <p:attrName>style.visibility</p:attrName>
                                        </p:attrNameLst>
                                      </p:cBhvr>
                                      <p:to>
                                        <p:strVal val="visible"/>
                                      </p:to>
                                    </p:set>
                                  </p:childTnLst>
                                  <p:subTnLst>
                                    <p:animClr clrSpc="rgb" dir="cw">
                                      <p:cBhvr override="childStyle">
                                        <p:cTn dur="1" fill="hold" display="0" masterRel="nextClick" afterEffect="1"/>
                                        <p:tgtEl>
                                          <p:spTgt spid="91183"/>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1182"/>
                                        </p:tgtEl>
                                        <p:attrNameLst>
                                          <p:attrName>style.visibility</p:attrName>
                                        </p:attrNameLst>
                                      </p:cBhvr>
                                      <p:to>
                                        <p:strVal val="visible"/>
                                      </p:to>
                                    </p:set>
                                  </p:childTnLst>
                                  <p:subTnLst>
                                    <p:animClr clrSpc="rgb" dir="cw">
                                      <p:cBhvr override="childStyle">
                                        <p:cTn dur="1" fill="hold" display="0" masterRel="nextClick" afterEffect="1"/>
                                        <p:tgtEl>
                                          <p:spTgt spid="91182"/>
                                        </p:tgtEl>
                                        <p:attrNameLst>
                                          <p:attrName>ppt_c</p:attrName>
                                        </p:attrNameLst>
                                      </p:cBhvr>
                                      <p:to>
                                        <a:srgbClr val="5F5F5F"/>
                                      </p:to>
                                    </p:animClr>
                                  </p:sub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91160"/>
                                        </p:tgtEl>
                                        <p:attrNameLst>
                                          <p:attrName>style.visibility</p:attrName>
                                        </p:attrNameLst>
                                      </p:cBhvr>
                                      <p:to>
                                        <p:strVal val="visible"/>
                                      </p:to>
                                    </p:set>
                                    <p:anim calcmode="lin" valueType="num">
                                      <p:cBhvr>
                                        <p:cTn id="15" dur="500" fill="hold"/>
                                        <p:tgtEl>
                                          <p:spTgt spid="91160"/>
                                        </p:tgtEl>
                                        <p:attrNameLst>
                                          <p:attrName>ppt_w</p:attrName>
                                        </p:attrNameLst>
                                      </p:cBhvr>
                                      <p:tavLst>
                                        <p:tav tm="0">
                                          <p:val>
                                            <p:fltVal val="0"/>
                                          </p:val>
                                        </p:tav>
                                        <p:tav tm="100000">
                                          <p:val>
                                            <p:strVal val="#ppt_w"/>
                                          </p:val>
                                        </p:tav>
                                      </p:tavLst>
                                    </p:anim>
                                    <p:anim calcmode="lin" valueType="num">
                                      <p:cBhvr>
                                        <p:cTn id="16" dur="500" fill="hold"/>
                                        <p:tgtEl>
                                          <p:spTgt spid="91160"/>
                                        </p:tgtEl>
                                        <p:attrNameLst>
                                          <p:attrName>ppt_h</p:attrName>
                                        </p:attrNameLst>
                                      </p:cBhvr>
                                      <p:tavLst>
                                        <p:tav tm="0">
                                          <p:val>
                                            <p:fltVal val="0"/>
                                          </p:val>
                                        </p:tav>
                                        <p:tav tm="100000">
                                          <p:val>
                                            <p:strVal val="#ppt_h"/>
                                          </p:val>
                                        </p:tav>
                                      </p:tavLst>
                                    </p:anim>
                                    <p:animEffect transition="in" filter="fade">
                                      <p:cBhvr>
                                        <p:cTn id="17" dur="500"/>
                                        <p:tgtEl>
                                          <p:spTgt spid="9116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1191"/>
                                        </p:tgtEl>
                                        <p:attrNameLst>
                                          <p:attrName>style.visibility</p:attrName>
                                        </p:attrNameLst>
                                      </p:cBhvr>
                                      <p:to>
                                        <p:strVal val="visible"/>
                                      </p:to>
                                    </p:set>
                                    <p:animEffect transition="in" filter="fade">
                                      <p:cBhvr>
                                        <p:cTn id="20" dur="2000"/>
                                        <p:tgtEl>
                                          <p:spTgt spid="9119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91159"/>
                                        </p:tgtEl>
                                        <p:attrNameLst>
                                          <p:attrName>style.visibility</p:attrName>
                                        </p:attrNameLst>
                                      </p:cBhvr>
                                      <p:to>
                                        <p:strVal val="visible"/>
                                      </p:to>
                                    </p:set>
                                    <p:animEffect transition="in" filter="dissolve">
                                      <p:cBhvr>
                                        <p:cTn id="25" dur="500"/>
                                        <p:tgtEl>
                                          <p:spTgt spid="9115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1176"/>
                                        </p:tgtEl>
                                        <p:attrNameLst>
                                          <p:attrName>style.visibility</p:attrName>
                                        </p:attrNameLst>
                                      </p:cBhvr>
                                      <p:to>
                                        <p:strVal val="visible"/>
                                      </p:to>
                                    </p:set>
                                    <p:animEffect transition="in" filter="wipe(down)">
                                      <p:cBhvr>
                                        <p:cTn id="30" dur="500"/>
                                        <p:tgtEl>
                                          <p:spTgt spid="91176"/>
                                        </p:tgtEl>
                                      </p:cBhvr>
                                    </p:animEffect>
                                  </p:childTnLst>
                                </p:cTn>
                              </p:par>
                            </p:childTnLst>
                          </p:cTn>
                        </p:par>
                        <p:par>
                          <p:cTn id="31" fill="hold">
                            <p:stCondLst>
                              <p:cond delay="500"/>
                            </p:stCondLst>
                            <p:childTnLst>
                              <p:par>
                                <p:cTn id="32" presetID="22" presetClass="entr" presetSubtype="4" fill="hold" grpId="0" nodeType="afterEffect">
                                  <p:stCondLst>
                                    <p:cond delay="0"/>
                                  </p:stCondLst>
                                  <p:childTnLst>
                                    <p:set>
                                      <p:cBhvr>
                                        <p:cTn id="33" dur="1" fill="hold">
                                          <p:stCondLst>
                                            <p:cond delay="0"/>
                                          </p:stCondLst>
                                        </p:cTn>
                                        <p:tgtEl>
                                          <p:spTgt spid="91177"/>
                                        </p:tgtEl>
                                        <p:attrNameLst>
                                          <p:attrName>style.visibility</p:attrName>
                                        </p:attrNameLst>
                                      </p:cBhvr>
                                      <p:to>
                                        <p:strVal val="visible"/>
                                      </p:to>
                                    </p:set>
                                    <p:animEffect transition="in" filter="wipe(down)">
                                      <p:cBhvr>
                                        <p:cTn id="34" dur="500"/>
                                        <p:tgtEl>
                                          <p:spTgt spid="9117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1161"/>
                                        </p:tgtEl>
                                        <p:attrNameLst>
                                          <p:attrName>style.visibility</p:attrName>
                                        </p:attrNameLst>
                                      </p:cBhvr>
                                      <p:to>
                                        <p:strVal val="visible"/>
                                      </p:to>
                                    </p:set>
                                    <p:animEffect transition="in" filter="wipe(left)">
                                      <p:cBhvr>
                                        <p:cTn id="39" dur="500"/>
                                        <p:tgtEl>
                                          <p:spTgt spid="91161"/>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91162"/>
                                        </p:tgtEl>
                                        <p:attrNameLst>
                                          <p:attrName>style.visibility</p:attrName>
                                        </p:attrNameLst>
                                      </p:cBhvr>
                                      <p:to>
                                        <p:strVal val="visible"/>
                                      </p:to>
                                    </p:set>
                                    <p:animEffect transition="in" filter="dissolve">
                                      <p:cBhvr>
                                        <p:cTn id="44" dur="500"/>
                                        <p:tgtEl>
                                          <p:spTgt spid="91162"/>
                                        </p:tgtEl>
                                      </p:cBhvr>
                                    </p:animEffect>
                                  </p:childTnLst>
                                </p:cTn>
                              </p:par>
                            </p:childTnLst>
                          </p:cTn>
                        </p:par>
                        <p:par>
                          <p:cTn id="45" fill="hold">
                            <p:stCondLst>
                              <p:cond delay="500"/>
                            </p:stCondLst>
                            <p:childTnLst>
                              <p:par>
                                <p:cTn id="46" presetID="40" presetClass="entr" presetSubtype="0" fill="hold" grpId="0" nodeType="afterEffect">
                                  <p:stCondLst>
                                    <p:cond delay="0"/>
                                  </p:stCondLst>
                                  <p:iterate type="lt">
                                    <p:tmPct val="10000"/>
                                  </p:iterate>
                                  <p:childTnLst>
                                    <p:set>
                                      <p:cBhvr>
                                        <p:cTn id="47" dur="1" fill="hold">
                                          <p:stCondLst>
                                            <p:cond delay="0"/>
                                          </p:stCondLst>
                                        </p:cTn>
                                        <p:tgtEl>
                                          <p:spTgt spid="91139"/>
                                        </p:tgtEl>
                                        <p:attrNameLst>
                                          <p:attrName>style.visibility</p:attrName>
                                        </p:attrNameLst>
                                      </p:cBhvr>
                                      <p:to>
                                        <p:strVal val="visible"/>
                                      </p:to>
                                    </p:set>
                                    <p:animEffect transition="in" filter="fade">
                                      <p:cBhvr>
                                        <p:cTn id="48" dur="1000"/>
                                        <p:tgtEl>
                                          <p:spTgt spid="91139"/>
                                        </p:tgtEl>
                                      </p:cBhvr>
                                    </p:animEffect>
                                    <p:anim calcmode="lin" valueType="num">
                                      <p:cBhvr>
                                        <p:cTn id="49" dur="1000" fill="hold"/>
                                        <p:tgtEl>
                                          <p:spTgt spid="91139"/>
                                        </p:tgtEl>
                                        <p:attrNameLst>
                                          <p:attrName>ppt_x</p:attrName>
                                        </p:attrNameLst>
                                      </p:cBhvr>
                                      <p:tavLst>
                                        <p:tav tm="0">
                                          <p:val>
                                            <p:strVal val="#ppt_x-.1"/>
                                          </p:val>
                                        </p:tav>
                                        <p:tav tm="100000">
                                          <p:val>
                                            <p:strVal val="#ppt_x"/>
                                          </p:val>
                                        </p:tav>
                                      </p:tavLst>
                                    </p:anim>
                                    <p:anim calcmode="lin" valueType="num">
                                      <p:cBhvr>
                                        <p:cTn id="50" dur="1000" fill="hold"/>
                                        <p:tgtEl>
                                          <p:spTgt spid="9113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9" presetClass="emph" presetSubtype="0" grpId="1" nodeType="clickEffect">
                                  <p:stCondLst>
                                    <p:cond delay="0"/>
                                  </p:stCondLst>
                                  <p:childTnLst>
                                    <p:set>
                                      <p:cBhvr rctx="PPT">
                                        <p:cTn id="54" dur="indefinite"/>
                                        <p:tgtEl>
                                          <p:spTgt spid="91159"/>
                                        </p:tgtEl>
                                        <p:attrNameLst>
                                          <p:attrName>style.opacity</p:attrName>
                                        </p:attrNameLst>
                                      </p:cBhvr>
                                      <p:to>
                                        <p:strVal val="0.5"/>
                                      </p:to>
                                    </p:set>
                                    <p:animEffect filter="image" prLst="opacity: 0.5">
                                      <p:cBhvr rctx="IE">
                                        <p:cTn id="55" dur="indefinite"/>
                                        <p:tgtEl>
                                          <p:spTgt spid="91159"/>
                                        </p:tgtEl>
                                      </p:cBhvr>
                                    </p:animEffect>
                                  </p:childTnLst>
                                </p:cTn>
                              </p:par>
                              <p:par>
                                <p:cTn id="56" presetID="9" presetClass="emph" presetSubtype="0" grpId="1" nodeType="withEffect">
                                  <p:stCondLst>
                                    <p:cond delay="0"/>
                                  </p:stCondLst>
                                  <p:childTnLst>
                                    <p:set>
                                      <p:cBhvr rctx="PPT">
                                        <p:cTn id="57" dur="indefinite"/>
                                        <p:tgtEl>
                                          <p:spTgt spid="91160"/>
                                        </p:tgtEl>
                                        <p:attrNameLst>
                                          <p:attrName>style.opacity</p:attrName>
                                        </p:attrNameLst>
                                      </p:cBhvr>
                                      <p:to>
                                        <p:strVal val="0.5"/>
                                      </p:to>
                                    </p:set>
                                    <p:animEffect filter="image" prLst="opacity: 0.5">
                                      <p:cBhvr rctx="IE">
                                        <p:cTn id="58" dur="indefinite"/>
                                        <p:tgtEl>
                                          <p:spTgt spid="91160"/>
                                        </p:tgtEl>
                                      </p:cBhvr>
                                    </p:animEffect>
                                  </p:childTnLst>
                                </p:cTn>
                              </p:par>
                              <p:par>
                                <p:cTn id="59" presetID="9" presetClass="emph" presetSubtype="0" grpId="1" nodeType="withEffect">
                                  <p:stCondLst>
                                    <p:cond delay="0"/>
                                  </p:stCondLst>
                                  <p:childTnLst>
                                    <p:set>
                                      <p:cBhvr rctx="PPT">
                                        <p:cTn id="60" dur="indefinite"/>
                                        <p:tgtEl>
                                          <p:spTgt spid="91161"/>
                                        </p:tgtEl>
                                        <p:attrNameLst>
                                          <p:attrName>style.opacity</p:attrName>
                                        </p:attrNameLst>
                                      </p:cBhvr>
                                      <p:to>
                                        <p:strVal val="0.5"/>
                                      </p:to>
                                    </p:set>
                                    <p:animEffect filter="image" prLst="opacity: 0.5">
                                      <p:cBhvr rctx="IE">
                                        <p:cTn id="61" dur="indefinite"/>
                                        <p:tgtEl>
                                          <p:spTgt spid="91161"/>
                                        </p:tgtEl>
                                      </p:cBhvr>
                                    </p:animEffect>
                                  </p:childTnLst>
                                </p:cTn>
                              </p:par>
                              <p:par>
                                <p:cTn id="62" presetID="9" presetClass="emph" presetSubtype="0" grpId="1" nodeType="withEffect">
                                  <p:stCondLst>
                                    <p:cond delay="0"/>
                                  </p:stCondLst>
                                  <p:childTnLst>
                                    <p:set>
                                      <p:cBhvr rctx="PPT">
                                        <p:cTn id="63" dur="indefinite"/>
                                        <p:tgtEl>
                                          <p:spTgt spid="91176"/>
                                        </p:tgtEl>
                                        <p:attrNameLst>
                                          <p:attrName>style.opacity</p:attrName>
                                        </p:attrNameLst>
                                      </p:cBhvr>
                                      <p:to>
                                        <p:strVal val="0.5"/>
                                      </p:to>
                                    </p:set>
                                    <p:animEffect filter="image" prLst="opacity: 0.5">
                                      <p:cBhvr rctx="IE">
                                        <p:cTn id="64" dur="indefinite"/>
                                        <p:tgtEl>
                                          <p:spTgt spid="91176"/>
                                        </p:tgtEl>
                                      </p:cBhvr>
                                    </p:animEffect>
                                  </p:childTnLst>
                                </p:cTn>
                              </p:par>
                              <p:par>
                                <p:cTn id="65" presetID="9" presetClass="emph" presetSubtype="0" grpId="1" nodeType="withEffect">
                                  <p:stCondLst>
                                    <p:cond delay="0"/>
                                  </p:stCondLst>
                                  <p:childTnLst>
                                    <p:set>
                                      <p:cBhvr rctx="PPT">
                                        <p:cTn id="66" dur="indefinite"/>
                                        <p:tgtEl>
                                          <p:spTgt spid="91177"/>
                                        </p:tgtEl>
                                        <p:attrNameLst>
                                          <p:attrName>style.opacity</p:attrName>
                                        </p:attrNameLst>
                                      </p:cBhvr>
                                      <p:to>
                                        <p:strVal val="0.5"/>
                                      </p:to>
                                    </p:set>
                                    <p:animEffect filter="image" prLst="opacity: 0.5">
                                      <p:cBhvr rctx="IE">
                                        <p:cTn id="67" dur="indefinite"/>
                                        <p:tgtEl>
                                          <p:spTgt spid="91177"/>
                                        </p:tgtEl>
                                      </p:cBhvr>
                                    </p:animEffect>
                                  </p:childTnLst>
                                </p:cTn>
                              </p:par>
                              <p:par>
                                <p:cTn id="68" presetID="9" presetClass="emph" presetSubtype="0" grpId="1" nodeType="withEffect">
                                  <p:stCondLst>
                                    <p:cond delay="0"/>
                                  </p:stCondLst>
                                  <p:iterate type="lt">
                                    <p:tmAbs val="0"/>
                                  </p:iterate>
                                  <p:childTnLst>
                                    <p:set>
                                      <p:cBhvr rctx="PPT">
                                        <p:cTn id="69" dur="indefinite"/>
                                        <p:tgtEl>
                                          <p:spTgt spid="91139"/>
                                        </p:tgtEl>
                                        <p:attrNameLst>
                                          <p:attrName>style.opacity</p:attrName>
                                        </p:attrNameLst>
                                      </p:cBhvr>
                                      <p:to>
                                        <p:strVal val="0.5"/>
                                      </p:to>
                                    </p:set>
                                    <p:animEffect filter="image" prLst="opacity: 0.5">
                                      <p:cBhvr rctx="IE">
                                        <p:cTn id="70" dur="indefinite"/>
                                        <p:tgtEl>
                                          <p:spTgt spid="91139"/>
                                        </p:tgtEl>
                                      </p:cBhvr>
                                    </p:animEffect>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grpId="1" nodeType="clickEffect">
                                  <p:stCondLst>
                                    <p:cond delay="0"/>
                                  </p:stCondLst>
                                  <p:childTnLst>
                                    <p:animMotion origin="layout" path="M 0 0 L -0.21806 -0.2061 " pathEditMode="relative" ptsTypes="AA">
                                      <p:cBhvr>
                                        <p:cTn id="74" dur="2000" fill="hold"/>
                                        <p:tgtEl>
                                          <p:spTgt spid="91162"/>
                                        </p:tgtEl>
                                        <p:attrNameLst>
                                          <p:attrName>ppt_x</p:attrName>
                                          <p:attrName>ppt_y</p:attrName>
                                        </p:attrNameLst>
                                      </p:cBhvr>
                                    </p:animMotion>
                                  </p:childTnLst>
                                </p:cTn>
                              </p:par>
                              <p:par>
                                <p:cTn id="75" presetID="53" presetClass="exit" presetSubtype="0" fill="hold" nodeType="withEffect">
                                  <p:stCondLst>
                                    <p:cond delay="0"/>
                                  </p:stCondLst>
                                  <p:childTnLst>
                                    <p:anim calcmode="lin" valueType="num">
                                      <p:cBhvr>
                                        <p:cTn id="76" dur="500"/>
                                        <p:tgtEl>
                                          <p:spTgt spid="2"/>
                                        </p:tgtEl>
                                        <p:attrNameLst>
                                          <p:attrName>ppt_w</p:attrName>
                                        </p:attrNameLst>
                                      </p:cBhvr>
                                      <p:tavLst>
                                        <p:tav tm="0">
                                          <p:val>
                                            <p:strVal val="ppt_w"/>
                                          </p:val>
                                        </p:tav>
                                        <p:tav tm="100000">
                                          <p:val>
                                            <p:fltVal val="0"/>
                                          </p:val>
                                        </p:tav>
                                      </p:tavLst>
                                    </p:anim>
                                    <p:anim calcmode="lin" valueType="num">
                                      <p:cBhvr>
                                        <p:cTn id="77" dur="500"/>
                                        <p:tgtEl>
                                          <p:spTgt spid="2"/>
                                        </p:tgtEl>
                                        <p:attrNameLst>
                                          <p:attrName>ppt_h</p:attrName>
                                        </p:attrNameLst>
                                      </p:cBhvr>
                                      <p:tavLst>
                                        <p:tav tm="0">
                                          <p:val>
                                            <p:strVal val="ppt_h"/>
                                          </p:val>
                                        </p:tav>
                                        <p:tav tm="100000">
                                          <p:val>
                                            <p:fltVal val="0"/>
                                          </p:val>
                                        </p:tav>
                                      </p:tavLst>
                                    </p:anim>
                                    <p:animEffect transition="out" filter="fade">
                                      <p:cBhvr>
                                        <p:cTn id="78" dur="500"/>
                                        <p:tgtEl>
                                          <p:spTgt spid="2"/>
                                        </p:tgtEl>
                                      </p:cBhvr>
                                    </p:animEffect>
                                    <p:set>
                                      <p:cBhvr>
                                        <p:cTn id="79" dur="1" fill="hold">
                                          <p:stCondLst>
                                            <p:cond delay="499"/>
                                          </p:stCondLst>
                                        </p:cTn>
                                        <p:tgtEl>
                                          <p:spTgt spid="2"/>
                                        </p:tgtEl>
                                        <p:attrNameLst>
                                          <p:attrName>style.visibility</p:attrName>
                                        </p:attrNameLst>
                                      </p:cBhvr>
                                      <p:to>
                                        <p:strVal val="hidden"/>
                                      </p:to>
                                    </p:set>
                                  </p:childTnLst>
                                </p:cTn>
                              </p:par>
                              <p:par>
                                <p:cTn id="80" presetID="10" presetClass="exit" presetSubtype="0" fill="hold" grpId="0" nodeType="withEffect">
                                  <p:stCondLst>
                                    <p:cond delay="0"/>
                                  </p:stCondLst>
                                  <p:childTnLst>
                                    <p:animEffect transition="out" filter="fade">
                                      <p:cBhvr>
                                        <p:cTn id="81" dur="2000"/>
                                        <p:tgtEl>
                                          <p:spTgt spid="91147"/>
                                        </p:tgtEl>
                                      </p:cBhvr>
                                    </p:animEffect>
                                    <p:set>
                                      <p:cBhvr>
                                        <p:cTn id="82" dur="1" fill="hold">
                                          <p:stCondLst>
                                            <p:cond delay="1999"/>
                                          </p:stCondLst>
                                        </p:cTn>
                                        <p:tgtEl>
                                          <p:spTgt spid="91147"/>
                                        </p:tgtEl>
                                        <p:attrNameLst>
                                          <p:attrName>style.visibility</p:attrName>
                                        </p:attrNameLst>
                                      </p:cBhvr>
                                      <p:to>
                                        <p:strVal val="hidden"/>
                                      </p:to>
                                    </p:set>
                                  </p:childTnLst>
                                </p:cTn>
                              </p:par>
                              <p:par>
                                <p:cTn id="83" presetID="10" presetClass="entr" presetSubtype="0" fill="hold" grpId="0" nodeType="withEffect">
                                  <p:stCondLst>
                                    <p:cond delay="0"/>
                                  </p:stCondLst>
                                  <p:childTnLst>
                                    <p:set>
                                      <p:cBhvr>
                                        <p:cTn id="84" dur="1" fill="hold">
                                          <p:stCondLst>
                                            <p:cond delay="0"/>
                                          </p:stCondLst>
                                        </p:cTn>
                                        <p:tgtEl>
                                          <p:spTgt spid="91196"/>
                                        </p:tgtEl>
                                        <p:attrNameLst>
                                          <p:attrName>style.visibility</p:attrName>
                                        </p:attrNameLst>
                                      </p:cBhvr>
                                      <p:to>
                                        <p:strVal val="visible"/>
                                      </p:to>
                                    </p:set>
                                    <p:animEffect transition="in" filter="fade">
                                      <p:cBhvr>
                                        <p:cTn id="85" dur="2000"/>
                                        <p:tgtEl>
                                          <p:spTgt spid="91196"/>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499"/>
                                          </p:stCondLst>
                                        </p:cTn>
                                        <p:tgtEl>
                                          <p:spTgt spid="91184"/>
                                        </p:tgtEl>
                                        <p:attrNameLst>
                                          <p:attrName>style.visibility</p:attrName>
                                        </p:attrNameLst>
                                      </p:cBhvr>
                                      <p:to>
                                        <p:strVal val="visible"/>
                                      </p:to>
                                    </p:set>
                                  </p:childTnLst>
                                  <p:subTnLst>
                                    <p:animClr clrSpc="rgb" dir="cw">
                                      <p:cBhvr override="childStyle">
                                        <p:cTn dur="1" fill="hold" display="0" masterRel="nextClick" afterEffect="1"/>
                                        <p:tgtEl>
                                          <p:spTgt spid="91184"/>
                                        </p:tgtEl>
                                        <p:attrNameLst>
                                          <p:attrName>ppt_c</p:attrName>
                                        </p:attrNameLst>
                                      </p:cBhvr>
                                      <p:to>
                                        <a:schemeClr val="bg2"/>
                                      </p:to>
                                    </p:animClr>
                                  </p:sub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499"/>
                                          </p:stCondLst>
                                        </p:cTn>
                                        <p:tgtEl>
                                          <p:spTgt spid="91186"/>
                                        </p:tgtEl>
                                        <p:attrNameLst>
                                          <p:attrName>style.visibility</p:attrName>
                                        </p:attrNameLst>
                                      </p:cBhvr>
                                      <p:to>
                                        <p:strVal val="visible"/>
                                      </p:to>
                                    </p:set>
                                  </p:childTnLst>
                                  <p:subTnLst>
                                    <p:animClr clrSpc="rgb" dir="cw">
                                      <p:cBhvr override="childStyle">
                                        <p:cTn dur="1" fill="hold" display="0" masterRel="nextClick" afterEffect="1"/>
                                        <p:tgtEl>
                                          <p:spTgt spid="91186"/>
                                        </p:tgtEl>
                                        <p:attrNameLst>
                                          <p:attrName>ppt_c</p:attrName>
                                        </p:attrNameLst>
                                      </p:cBhvr>
                                      <p:to>
                                        <a:schemeClr val="bg2"/>
                                      </p:to>
                                    </p:animClr>
                                  </p:subTnLst>
                                </p:cTn>
                              </p:par>
                              <p:par>
                                <p:cTn id="94" presetID="40" presetClass="entr" presetSubtype="0" fill="hold" grpId="0" nodeType="withEffect">
                                  <p:stCondLst>
                                    <p:cond delay="0"/>
                                  </p:stCondLst>
                                  <p:iterate type="lt">
                                    <p:tmPct val="10000"/>
                                  </p:iterate>
                                  <p:childTnLst>
                                    <p:set>
                                      <p:cBhvr>
                                        <p:cTn id="95" dur="1" fill="hold">
                                          <p:stCondLst>
                                            <p:cond delay="0"/>
                                          </p:stCondLst>
                                        </p:cTn>
                                        <p:tgtEl>
                                          <p:spTgt spid="91163"/>
                                        </p:tgtEl>
                                        <p:attrNameLst>
                                          <p:attrName>style.visibility</p:attrName>
                                        </p:attrNameLst>
                                      </p:cBhvr>
                                      <p:to>
                                        <p:strVal val="visible"/>
                                      </p:to>
                                    </p:set>
                                    <p:animEffect transition="in" filter="fade">
                                      <p:cBhvr>
                                        <p:cTn id="96" dur="1000"/>
                                        <p:tgtEl>
                                          <p:spTgt spid="91163"/>
                                        </p:tgtEl>
                                      </p:cBhvr>
                                    </p:animEffect>
                                    <p:anim calcmode="lin" valueType="num">
                                      <p:cBhvr>
                                        <p:cTn id="97" dur="1000" fill="hold"/>
                                        <p:tgtEl>
                                          <p:spTgt spid="91163"/>
                                        </p:tgtEl>
                                        <p:attrNameLst>
                                          <p:attrName>ppt_x</p:attrName>
                                        </p:attrNameLst>
                                      </p:cBhvr>
                                      <p:tavLst>
                                        <p:tav tm="0">
                                          <p:val>
                                            <p:strVal val="#ppt_x-.1"/>
                                          </p:val>
                                        </p:tav>
                                        <p:tav tm="100000">
                                          <p:val>
                                            <p:strVal val="#ppt_x"/>
                                          </p:val>
                                        </p:tav>
                                      </p:tavLst>
                                    </p:anim>
                                    <p:anim calcmode="lin" valueType="num">
                                      <p:cBhvr>
                                        <p:cTn id="98" dur="1000" fill="hold"/>
                                        <p:tgtEl>
                                          <p:spTgt spid="91163"/>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0" fill="hold" grpId="0" nodeType="clickEffect">
                                  <p:stCondLst>
                                    <p:cond delay="0"/>
                                  </p:stCondLst>
                                  <p:childTnLst>
                                    <p:set>
                                      <p:cBhvr>
                                        <p:cTn id="102" dur="1" fill="hold">
                                          <p:stCondLst>
                                            <p:cond delay="0"/>
                                          </p:stCondLst>
                                        </p:cTn>
                                        <p:tgtEl>
                                          <p:spTgt spid="91165"/>
                                        </p:tgtEl>
                                        <p:attrNameLst>
                                          <p:attrName>style.visibility</p:attrName>
                                        </p:attrNameLst>
                                      </p:cBhvr>
                                      <p:to>
                                        <p:strVal val="visible"/>
                                      </p:to>
                                    </p:set>
                                    <p:anim calcmode="lin" valueType="num">
                                      <p:cBhvr>
                                        <p:cTn id="103" dur="500" fill="hold"/>
                                        <p:tgtEl>
                                          <p:spTgt spid="91165"/>
                                        </p:tgtEl>
                                        <p:attrNameLst>
                                          <p:attrName>ppt_w</p:attrName>
                                        </p:attrNameLst>
                                      </p:cBhvr>
                                      <p:tavLst>
                                        <p:tav tm="0">
                                          <p:val>
                                            <p:fltVal val="0"/>
                                          </p:val>
                                        </p:tav>
                                        <p:tav tm="100000">
                                          <p:val>
                                            <p:strVal val="#ppt_w"/>
                                          </p:val>
                                        </p:tav>
                                      </p:tavLst>
                                    </p:anim>
                                    <p:anim calcmode="lin" valueType="num">
                                      <p:cBhvr>
                                        <p:cTn id="104" dur="500" fill="hold"/>
                                        <p:tgtEl>
                                          <p:spTgt spid="91165"/>
                                        </p:tgtEl>
                                        <p:attrNameLst>
                                          <p:attrName>ppt_h</p:attrName>
                                        </p:attrNameLst>
                                      </p:cBhvr>
                                      <p:tavLst>
                                        <p:tav tm="0">
                                          <p:val>
                                            <p:fltVal val="0"/>
                                          </p:val>
                                        </p:tav>
                                        <p:tav tm="100000">
                                          <p:val>
                                            <p:strVal val="#ppt_h"/>
                                          </p:val>
                                        </p:tav>
                                      </p:tavLst>
                                    </p:anim>
                                    <p:animEffect transition="in" filter="fade">
                                      <p:cBhvr>
                                        <p:cTn id="105" dur="500"/>
                                        <p:tgtEl>
                                          <p:spTgt spid="9116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91192"/>
                                        </p:tgtEl>
                                        <p:attrNameLst>
                                          <p:attrName>style.visibility</p:attrName>
                                        </p:attrNameLst>
                                      </p:cBhvr>
                                      <p:to>
                                        <p:strVal val="visible"/>
                                      </p:to>
                                    </p:set>
                                    <p:animEffect transition="in" filter="fade">
                                      <p:cBhvr>
                                        <p:cTn id="108" dur="2000"/>
                                        <p:tgtEl>
                                          <p:spTgt spid="91192"/>
                                        </p:tgtEl>
                                      </p:cBhvr>
                                    </p:animEffect>
                                  </p:childTnLst>
                                </p:cTn>
                              </p:par>
                            </p:childTnLst>
                          </p:cTn>
                        </p:par>
                      </p:childTnLst>
                    </p:cTn>
                  </p:par>
                  <p:par>
                    <p:cTn id="109" fill="hold">
                      <p:stCondLst>
                        <p:cond delay="indefinite"/>
                      </p:stCondLst>
                      <p:childTnLst>
                        <p:par>
                          <p:cTn id="110" fill="hold">
                            <p:stCondLst>
                              <p:cond delay="0"/>
                            </p:stCondLst>
                            <p:childTnLst>
                              <p:par>
                                <p:cTn id="111" presetID="9" presetClass="entr" presetSubtype="0" fill="hold" grpId="0" nodeType="clickEffect">
                                  <p:stCondLst>
                                    <p:cond delay="0"/>
                                  </p:stCondLst>
                                  <p:childTnLst>
                                    <p:set>
                                      <p:cBhvr>
                                        <p:cTn id="112" dur="1" fill="hold">
                                          <p:stCondLst>
                                            <p:cond delay="0"/>
                                          </p:stCondLst>
                                        </p:cTn>
                                        <p:tgtEl>
                                          <p:spTgt spid="91164"/>
                                        </p:tgtEl>
                                        <p:attrNameLst>
                                          <p:attrName>style.visibility</p:attrName>
                                        </p:attrNameLst>
                                      </p:cBhvr>
                                      <p:to>
                                        <p:strVal val="visible"/>
                                      </p:to>
                                    </p:set>
                                    <p:animEffect transition="in" filter="dissolve">
                                      <p:cBhvr>
                                        <p:cTn id="113" dur="500"/>
                                        <p:tgtEl>
                                          <p:spTgt spid="91164"/>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91178"/>
                                        </p:tgtEl>
                                        <p:attrNameLst>
                                          <p:attrName>style.visibility</p:attrName>
                                        </p:attrNameLst>
                                      </p:cBhvr>
                                      <p:to>
                                        <p:strVal val="visible"/>
                                      </p:to>
                                    </p:set>
                                    <p:animEffect transition="in" filter="wipe(down)">
                                      <p:cBhvr>
                                        <p:cTn id="118" dur="500"/>
                                        <p:tgtEl>
                                          <p:spTgt spid="91178"/>
                                        </p:tgtEl>
                                      </p:cBhvr>
                                    </p:animEffect>
                                  </p:childTnLst>
                                </p:cTn>
                              </p:par>
                            </p:childTnLst>
                          </p:cTn>
                        </p:par>
                        <p:par>
                          <p:cTn id="119" fill="hold">
                            <p:stCondLst>
                              <p:cond delay="500"/>
                            </p:stCondLst>
                            <p:childTnLst>
                              <p:par>
                                <p:cTn id="120" presetID="22" presetClass="entr" presetSubtype="4" fill="hold" grpId="0" nodeType="afterEffect">
                                  <p:stCondLst>
                                    <p:cond delay="0"/>
                                  </p:stCondLst>
                                  <p:childTnLst>
                                    <p:set>
                                      <p:cBhvr>
                                        <p:cTn id="121" dur="1" fill="hold">
                                          <p:stCondLst>
                                            <p:cond delay="0"/>
                                          </p:stCondLst>
                                        </p:cTn>
                                        <p:tgtEl>
                                          <p:spTgt spid="91179"/>
                                        </p:tgtEl>
                                        <p:attrNameLst>
                                          <p:attrName>style.visibility</p:attrName>
                                        </p:attrNameLst>
                                      </p:cBhvr>
                                      <p:to>
                                        <p:strVal val="visible"/>
                                      </p:to>
                                    </p:set>
                                    <p:animEffect transition="in" filter="wipe(down)">
                                      <p:cBhvr>
                                        <p:cTn id="122" dur="500"/>
                                        <p:tgtEl>
                                          <p:spTgt spid="91179"/>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91166"/>
                                        </p:tgtEl>
                                        <p:attrNameLst>
                                          <p:attrName>style.visibility</p:attrName>
                                        </p:attrNameLst>
                                      </p:cBhvr>
                                      <p:to>
                                        <p:strVal val="visible"/>
                                      </p:to>
                                    </p:set>
                                    <p:animEffect transition="in" filter="wipe(left)">
                                      <p:cBhvr>
                                        <p:cTn id="127" dur="500"/>
                                        <p:tgtEl>
                                          <p:spTgt spid="91166"/>
                                        </p:tgtEl>
                                      </p:cBhvr>
                                    </p:animEffect>
                                  </p:childTnLst>
                                </p:cTn>
                              </p:par>
                            </p:childTnLst>
                          </p:cTn>
                        </p:par>
                      </p:childTnLst>
                    </p:cTn>
                  </p:par>
                  <p:par>
                    <p:cTn id="128" fill="hold">
                      <p:stCondLst>
                        <p:cond delay="indefinite"/>
                      </p:stCondLst>
                      <p:childTnLst>
                        <p:par>
                          <p:cTn id="129" fill="hold">
                            <p:stCondLst>
                              <p:cond delay="0"/>
                            </p:stCondLst>
                            <p:childTnLst>
                              <p:par>
                                <p:cTn id="130" presetID="9" presetClass="entr" presetSubtype="0" fill="hold" grpId="0" nodeType="clickEffect">
                                  <p:stCondLst>
                                    <p:cond delay="0"/>
                                  </p:stCondLst>
                                  <p:childTnLst>
                                    <p:set>
                                      <p:cBhvr>
                                        <p:cTn id="131" dur="1" fill="hold">
                                          <p:stCondLst>
                                            <p:cond delay="0"/>
                                          </p:stCondLst>
                                        </p:cTn>
                                        <p:tgtEl>
                                          <p:spTgt spid="91167"/>
                                        </p:tgtEl>
                                        <p:attrNameLst>
                                          <p:attrName>style.visibility</p:attrName>
                                        </p:attrNameLst>
                                      </p:cBhvr>
                                      <p:to>
                                        <p:strVal val="visible"/>
                                      </p:to>
                                    </p:set>
                                    <p:animEffect transition="in" filter="dissolve">
                                      <p:cBhvr>
                                        <p:cTn id="132" dur="500"/>
                                        <p:tgtEl>
                                          <p:spTgt spid="91167"/>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mph" presetSubtype="0" grpId="1" nodeType="clickEffect">
                                  <p:stCondLst>
                                    <p:cond delay="0"/>
                                  </p:stCondLst>
                                  <p:iterate type="lt">
                                    <p:tmAbs val="0"/>
                                  </p:iterate>
                                  <p:childTnLst>
                                    <p:set>
                                      <p:cBhvr rctx="PPT">
                                        <p:cTn id="136" dur="indefinite"/>
                                        <p:tgtEl>
                                          <p:spTgt spid="91163"/>
                                        </p:tgtEl>
                                        <p:attrNameLst>
                                          <p:attrName>style.opacity</p:attrName>
                                        </p:attrNameLst>
                                      </p:cBhvr>
                                      <p:to>
                                        <p:strVal val="0.5"/>
                                      </p:to>
                                    </p:set>
                                    <p:animEffect filter="image" prLst="opacity: 0.5">
                                      <p:cBhvr rctx="IE">
                                        <p:cTn id="137" dur="indefinite"/>
                                        <p:tgtEl>
                                          <p:spTgt spid="91163"/>
                                        </p:tgtEl>
                                      </p:cBhvr>
                                    </p:animEffect>
                                  </p:childTnLst>
                                </p:cTn>
                              </p:par>
                              <p:par>
                                <p:cTn id="138" presetID="9" presetClass="emph" presetSubtype="0" grpId="1" nodeType="withEffect">
                                  <p:stCondLst>
                                    <p:cond delay="0"/>
                                  </p:stCondLst>
                                  <p:childTnLst>
                                    <p:set>
                                      <p:cBhvr rctx="PPT">
                                        <p:cTn id="139" dur="indefinite"/>
                                        <p:tgtEl>
                                          <p:spTgt spid="91164"/>
                                        </p:tgtEl>
                                        <p:attrNameLst>
                                          <p:attrName>style.opacity</p:attrName>
                                        </p:attrNameLst>
                                      </p:cBhvr>
                                      <p:to>
                                        <p:strVal val="0.5"/>
                                      </p:to>
                                    </p:set>
                                    <p:animEffect filter="image" prLst="opacity: 0.5">
                                      <p:cBhvr rctx="IE">
                                        <p:cTn id="140" dur="indefinite"/>
                                        <p:tgtEl>
                                          <p:spTgt spid="91164"/>
                                        </p:tgtEl>
                                      </p:cBhvr>
                                    </p:animEffect>
                                  </p:childTnLst>
                                </p:cTn>
                              </p:par>
                              <p:par>
                                <p:cTn id="141" presetID="9" presetClass="emph" presetSubtype="0" grpId="1" nodeType="withEffect">
                                  <p:stCondLst>
                                    <p:cond delay="0"/>
                                  </p:stCondLst>
                                  <p:childTnLst>
                                    <p:set>
                                      <p:cBhvr rctx="PPT">
                                        <p:cTn id="142" dur="indefinite"/>
                                        <p:tgtEl>
                                          <p:spTgt spid="91165"/>
                                        </p:tgtEl>
                                        <p:attrNameLst>
                                          <p:attrName>style.opacity</p:attrName>
                                        </p:attrNameLst>
                                      </p:cBhvr>
                                      <p:to>
                                        <p:strVal val="0.5"/>
                                      </p:to>
                                    </p:set>
                                    <p:animEffect filter="image" prLst="opacity: 0.5">
                                      <p:cBhvr rctx="IE">
                                        <p:cTn id="143" dur="indefinite"/>
                                        <p:tgtEl>
                                          <p:spTgt spid="91165"/>
                                        </p:tgtEl>
                                      </p:cBhvr>
                                    </p:animEffect>
                                  </p:childTnLst>
                                </p:cTn>
                              </p:par>
                              <p:par>
                                <p:cTn id="144" presetID="9" presetClass="emph" presetSubtype="0" grpId="1" nodeType="withEffect">
                                  <p:stCondLst>
                                    <p:cond delay="0"/>
                                  </p:stCondLst>
                                  <p:childTnLst>
                                    <p:set>
                                      <p:cBhvr rctx="PPT">
                                        <p:cTn id="145" dur="indefinite"/>
                                        <p:tgtEl>
                                          <p:spTgt spid="91166"/>
                                        </p:tgtEl>
                                        <p:attrNameLst>
                                          <p:attrName>style.opacity</p:attrName>
                                        </p:attrNameLst>
                                      </p:cBhvr>
                                      <p:to>
                                        <p:strVal val="0.5"/>
                                      </p:to>
                                    </p:set>
                                    <p:animEffect filter="image" prLst="opacity: 0.5">
                                      <p:cBhvr rctx="IE">
                                        <p:cTn id="146" dur="indefinite"/>
                                        <p:tgtEl>
                                          <p:spTgt spid="91166"/>
                                        </p:tgtEl>
                                      </p:cBhvr>
                                    </p:animEffect>
                                  </p:childTnLst>
                                </p:cTn>
                              </p:par>
                              <p:par>
                                <p:cTn id="147" presetID="9" presetClass="emph" presetSubtype="0" grpId="0" nodeType="withEffect">
                                  <p:stCondLst>
                                    <p:cond delay="0"/>
                                  </p:stCondLst>
                                  <p:childTnLst>
                                    <p:set>
                                      <p:cBhvr rctx="PPT">
                                        <p:cTn id="148" dur="indefinite"/>
                                        <p:tgtEl>
                                          <p:spTgt spid="91168"/>
                                        </p:tgtEl>
                                        <p:attrNameLst>
                                          <p:attrName>style.opacity</p:attrName>
                                        </p:attrNameLst>
                                      </p:cBhvr>
                                      <p:to>
                                        <p:strVal val="0.5"/>
                                      </p:to>
                                    </p:set>
                                    <p:animEffect filter="image" prLst="opacity: 0.5">
                                      <p:cBhvr rctx="IE">
                                        <p:cTn id="149" dur="indefinite"/>
                                        <p:tgtEl>
                                          <p:spTgt spid="91168"/>
                                        </p:tgtEl>
                                      </p:cBhvr>
                                    </p:animEffect>
                                  </p:childTnLst>
                                </p:cTn>
                              </p:par>
                              <p:par>
                                <p:cTn id="150" presetID="9" presetClass="emph" presetSubtype="0" grpId="1" nodeType="withEffect">
                                  <p:stCondLst>
                                    <p:cond delay="0"/>
                                  </p:stCondLst>
                                  <p:childTnLst>
                                    <p:set>
                                      <p:cBhvr rctx="PPT">
                                        <p:cTn id="151" dur="indefinite"/>
                                        <p:tgtEl>
                                          <p:spTgt spid="91178"/>
                                        </p:tgtEl>
                                        <p:attrNameLst>
                                          <p:attrName>style.opacity</p:attrName>
                                        </p:attrNameLst>
                                      </p:cBhvr>
                                      <p:to>
                                        <p:strVal val="0.5"/>
                                      </p:to>
                                    </p:set>
                                    <p:animEffect filter="image" prLst="opacity: 0.5">
                                      <p:cBhvr rctx="IE">
                                        <p:cTn id="152" dur="indefinite"/>
                                        <p:tgtEl>
                                          <p:spTgt spid="91178"/>
                                        </p:tgtEl>
                                      </p:cBhvr>
                                    </p:animEffect>
                                  </p:childTnLst>
                                </p:cTn>
                              </p:par>
                              <p:par>
                                <p:cTn id="153" presetID="9" presetClass="emph" presetSubtype="0" grpId="1" nodeType="withEffect">
                                  <p:stCondLst>
                                    <p:cond delay="0"/>
                                  </p:stCondLst>
                                  <p:childTnLst>
                                    <p:set>
                                      <p:cBhvr rctx="PPT">
                                        <p:cTn id="154" dur="indefinite"/>
                                        <p:tgtEl>
                                          <p:spTgt spid="91179"/>
                                        </p:tgtEl>
                                        <p:attrNameLst>
                                          <p:attrName>style.opacity</p:attrName>
                                        </p:attrNameLst>
                                      </p:cBhvr>
                                      <p:to>
                                        <p:strVal val="0.5"/>
                                      </p:to>
                                    </p:set>
                                    <p:animEffect filter="image" prLst="opacity: 0.5">
                                      <p:cBhvr rctx="IE">
                                        <p:cTn id="155" dur="indefinite"/>
                                        <p:tgtEl>
                                          <p:spTgt spid="91179"/>
                                        </p:tgtEl>
                                      </p:cBhvr>
                                    </p:animEffect>
                                  </p:childTnLst>
                                </p:cTn>
                              </p:par>
                              <p:par>
                                <p:cTn id="156" presetID="9" presetClass="emph" presetSubtype="0" grpId="1" nodeType="withEffect">
                                  <p:stCondLst>
                                    <p:cond delay="0"/>
                                  </p:stCondLst>
                                  <p:childTnLst>
                                    <p:set>
                                      <p:cBhvr rctx="PPT">
                                        <p:cTn id="157" dur="indefinite"/>
                                        <p:tgtEl>
                                          <p:spTgt spid="91192"/>
                                        </p:tgtEl>
                                        <p:attrNameLst>
                                          <p:attrName>style.opacity</p:attrName>
                                        </p:attrNameLst>
                                      </p:cBhvr>
                                      <p:to>
                                        <p:strVal val="0.5"/>
                                      </p:to>
                                    </p:set>
                                    <p:animEffect filter="image" prLst="opacity: 0.5">
                                      <p:cBhvr rctx="IE">
                                        <p:cTn id="158" dur="indefinite"/>
                                        <p:tgtEl>
                                          <p:spTgt spid="91192"/>
                                        </p:tgtEl>
                                      </p:cBhvr>
                                    </p:animEffect>
                                  </p:childTnLst>
                                </p:cTn>
                              </p:par>
                            </p:childTnLst>
                          </p:cTn>
                        </p:par>
                      </p:childTnLst>
                    </p:cTn>
                  </p:par>
                  <p:par>
                    <p:cTn id="159" fill="hold">
                      <p:stCondLst>
                        <p:cond delay="indefinite"/>
                      </p:stCondLst>
                      <p:childTnLst>
                        <p:par>
                          <p:cTn id="160" fill="hold">
                            <p:stCondLst>
                              <p:cond delay="0"/>
                            </p:stCondLst>
                            <p:childTnLst>
                              <p:par>
                                <p:cTn id="161" presetID="55" presetClass="exit" presetSubtype="0" fill="hold" grpId="0" nodeType="clickEffect">
                                  <p:stCondLst>
                                    <p:cond delay="0"/>
                                  </p:stCondLst>
                                  <p:childTnLst>
                                    <p:anim calcmode="lin" valueType="num">
                                      <p:cBhvr>
                                        <p:cTn id="162" dur="1000"/>
                                        <p:tgtEl>
                                          <p:spTgt spid="91194"/>
                                        </p:tgtEl>
                                        <p:attrNameLst>
                                          <p:attrName>ppt_w</p:attrName>
                                        </p:attrNameLst>
                                      </p:cBhvr>
                                      <p:tavLst>
                                        <p:tav tm="0">
                                          <p:val>
                                            <p:strVal val="ppt_w"/>
                                          </p:val>
                                        </p:tav>
                                        <p:tav tm="100000">
                                          <p:val>
                                            <p:strVal val="ppt_w*0.70"/>
                                          </p:val>
                                        </p:tav>
                                      </p:tavLst>
                                    </p:anim>
                                    <p:anim calcmode="lin" valueType="num">
                                      <p:cBhvr>
                                        <p:cTn id="163" dur="1000"/>
                                        <p:tgtEl>
                                          <p:spTgt spid="91194"/>
                                        </p:tgtEl>
                                        <p:attrNameLst>
                                          <p:attrName>ppt_h</p:attrName>
                                        </p:attrNameLst>
                                      </p:cBhvr>
                                      <p:tavLst>
                                        <p:tav tm="0">
                                          <p:val>
                                            <p:strVal val="ppt_h"/>
                                          </p:val>
                                        </p:tav>
                                        <p:tav tm="100000">
                                          <p:val>
                                            <p:strVal val="ppt_h"/>
                                          </p:val>
                                        </p:tav>
                                      </p:tavLst>
                                    </p:anim>
                                    <p:animEffect transition="out" filter="fade">
                                      <p:cBhvr>
                                        <p:cTn id="164" dur="1000"/>
                                        <p:tgtEl>
                                          <p:spTgt spid="91194"/>
                                        </p:tgtEl>
                                      </p:cBhvr>
                                    </p:animEffect>
                                    <p:set>
                                      <p:cBhvr>
                                        <p:cTn id="165" dur="1" fill="hold">
                                          <p:stCondLst>
                                            <p:cond delay="999"/>
                                          </p:stCondLst>
                                        </p:cTn>
                                        <p:tgtEl>
                                          <p:spTgt spid="91194"/>
                                        </p:tgtEl>
                                        <p:attrNameLst>
                                          <p:attrName>style.visibility</p:attrName>
                                        </p:attrNameLst>
                                      </p:cBhvr>
                                      <p:to>
                                        <p:strVal val="hidden"/>
                                      </p:to>
                                    </p:set>
                                  </p:childTnLst>
                                </p:cTn>
                              </p:par>
                            </p:childTnLst>
                          </p:cTn>
                        </p:par>
                      </p:childTnLst>
                    </p:cTn>
                  </p:par>
                  <p:par>
                    <p:cTn id="166" fill="hold">
                      <p:stCondLst>
                        <p:cond delay="indefinite"/>
                      </p:stCondLst>
                      <p:childTnLst>
                        <p:par>
                          <p:cTn id="167" fill="hold">
                            <p:stCondLst>
                              <p:cond delay="0"/>
                            </p:stCondLst>
                            <p:childTnLst>
                              <p:par>
                                <p:cTn id="168" presetID="0" presetClass="path" presetSubtype="0" accel="50000" decel="50000" fill="hold" grpId="1" nodeType="clickEffect">
                                  <p:stCondLst>
                                    <p:cond delay="0"/>
                                  </p:stCondLst>
                                  <p:childTnLst>
                                    <p:animMotion origin="layout" path="M 0 0 L 0.00816 -0.40504 " pathEditMode="relative" ptsTypes="AA">
                                      <p:cBhvr>
                                        <p:cTn id="169" dur="2000" fill="hold"/>
                                        <p:tgtEl>
                                          <p:spTgt spid="91167"/>
                                        </p:tgtEl>
                                        <p:attrNameLst>
                                          <p:attrName>ppt_x</p:attrName>
                                          <p:attrName>ppt_y</p:attrName>
                                        </p:attrNameLst>
                                      </p:cBhvr>
                                    </p:animMotion>
                                  </p:childTnLst>
                                </p:cTn>
                              </p:par>
                              <p:par>
                                <p:cTn id="170" presetID="10" presetClass="entr" presetSubtype="0" fill="hold" grpId="0" nodeType="withEffect">
                                  <p:stCondLst>
                                    <p:cond delay="0"/>
                                  </p:stCondLst>
                                  <p:childTnLst>
                                    <p:set>
                                      <p:cBhvr>
                                        <p:cTn id="171" dur="1" fill="hold">
                                          <p:stCondLst>
                                            <p:cond delay="0"/>
                                          </p:stCondLst>
                                        </p:cTn>
                                        <p:tgtEl>
                                          <p:spTgt spid="91197"/>
                                        </p:tgtEl>
                                        <p:attrNameLst>
                                          <p:attrName>style.visibility</p:attrName>
                                        </p:attrNameLst>
                                      </p:cBhvr>
                                      <p:to>
                                        <p:strVal val="visible"/>
                                      </p:to>
                                    </p:set>
                                    <p:animEffect transition="in" filter="fade">
                                      <p:cBhvr>
                                        <p:cTn id="172" dur="2000"/>
                                        <p:tgtEl>
                                          <p:spTgt spid="91197"/>
                                        </p:tgtEl>
                                      </p:cBhvr>
                                    </p:animEffect>
                                  </p:childTnLst>
                                </p:cTn>
                              </p:par>
                              <p:par>
                                <p:cTn id="173" presetID="9" presetClass="exit" presetSubtype="0" fill="hold" grpId="0" nodeType="withEffect">
                                  <p:stCondLst>
                                    <p:cond delay="0"/>
                                  </p:stCondLst>
                                  <p:childTnLst>
                                    <p:animEffect transition="out" filter="dissolve">
                                      <p:cBhvr>
                                        <p:cTn id="174" dur="500"/>
                                        <p:tgtEl>
                                          <p:spTgt spid="91148"/>
                                        </p:tgtEl>
                                      </p:cBhvr>
                                    </p:animEffect>
                                    <p:set>
                                      <p:cBhvr>
                                        <p:cTn id="175" dur="1" fill="hold">
                                          <p:stCondLst>
                                            <p:cond delay="499"/>
                                          </p:stCondLst>
                                        </p:cTn>
                                        <p:tgtEl>
                                          <p:spTgt spid="91148"/>
                                        </p:tgtEl>
                                        <p:attrNameLst>
                                          <p:attrName>style.visibility</p:attrName>
                                        </p:attrNameLst>
                                      </p:cBhvr>
                                      <p:to>
                                        <p:strVal val="hidden"/>
                                      </p:to>
                                    </p:set>
                                  </p:childTnLst>
                                </p:cTn>
                              </p:par>
                              <p:par>
                                <p:cTn id="176" presetID="9" presetClass="exit" presetSubtype="0" fill="hold" grpId="0" nodeType="withEffect">
                                  <p:stCondLst>
                                    <p:cond delay="0"/>
                                  </p:stCondLst>
                                  <p:childTnLst>
                                    <p:animEffect transition="out" filter="dissolve">
                                      <p:cBhvr>
                                        <p:cTn id="177" dur="500"/>
                                        <p:tgtEl>
                                          <p:spTgt spid="91149"/>
                                        </p:tgtEl>
                                      </p:cBhvr>
                                    </p:animEffect>
                                    <p:set>
                                      <p:cBhvr>
                                        <p:cTn id="178" dur="1" fill="hold">
                                          <p:stCondLst>
                                            <p:cond delay="499"/>
                                          </p:stCondLst>
                                        </p:cTn>
                                        <p:tgtEl>
                                          <p:spTgt spid="91149"/>
                                        </p:tgtEl>
                                        <p:attrNameLst>
                                          <p:attrName>style.visibility</p:attrName>
                                        </p:attrNameLst>
                                      </p:cBhvr>
                                      <p:to>
                                        <p:strVal val="hidden"/>
                                      </p:to>
                                    </p:set>
                                  </p:childTnLst>
                                </p:cTn>
                              </p:par>
                              <p:par>
                                <p:cTn id="179" presetID="53" presetClass="exit" presetSubtype="0" fill="hold" nodeType="withEffect">
                                  <p:stCondLst>
                                    <p:cond delay="0"/>
                                  </p:stCondLst>
                                  <p:childTnLst>
                                    <p:anim calcmode="lin" valueType="num">
                                      <p:cBhvr>
                                        <p:cTn id="180" dur="500"/>
                                        <p:tgtEl>
                                          <p:spTgt spid="3"/>
                                        </p:tgtEl>
                                        <p:attrNameLst>
                                          <p:attrName>ppt_w</p:attrName>
                                        </p:attrNameLst>
                                      </p:cBhvr>
                                      <p:tavLst>
                                        <p:tav tm="0">
                                          <p:val>
                                            <p:strVal val="ppt_w"/>
                                          </p:val>
                                        </p:tav>
                                        <p:tav tm="100000">
                                          <p:val>
                                            <p:fltVal val="0"/>
                                          </p:val>
                                        </p:tav>
                                      </p:tavLst>
                                    </p:anim>
                                    <p:anim calcmode="lin" valueType="num">
                                      <p:cBhvr>
                                        <p:cTn id="181" dur="500"/>
                                        <p:tgtEl>
                                          <p:spTgt spid="3"/>
                                        </p:tgtEl>
                                        <p:attrNameLst>
                                          <p:attrName>ppt_h</p:attrName>
                                        </p:attrNameLst>
                                      </p:cBhvr>
                                      <p:tavLst>
                                        <p:tav tm="0">
                                          <p:val>
                                            <p:strVal val="ppt_h"/>
                                          </p:val>
                                        </p:tav>
                                        <p:tav tm="100000">
                                          <p:val>
                                            <p:fltVal val="0"/>
                                          </p:val>
                                        </p:tav>
                                      </p:tavLst>
                                    </p:anim>
                                    <p:animEffect transition="out" filter="fade">
                                      <p:cBhvr>
                                        <p:cTn id="182" dur="500"/>
                                        <p:tgtEl>
                                          <p:spTgt spid="3"/>
                                        </p:tgtEl>
                                      </p:cBhvr>
                                    </p:animEffect>
                                    <p:set>
                                      <p:cBhvr>
                                        <p:cTn id="183" dur="1" fill="hold">
                                          <p:stCondLst>
                                            <p:cond delay="499"/>
                                          </p:stCondLst>
                                        </p:cTn>
                                        <p:tgtEl>
                                          <p:spTgt spid="3"/>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1" presetClass="entr" presetSubtype="0" fill="hold" grpId="0" nodeType="clickEffect">
                                  <p:stCondLst>
                                    <p:cond delay="0"/>
                                  </p:stCondLst>
                                  <p:childTnLst>
                                    <p:set>
                                      <p:cBhvr>
                                        <p:cTn id="187" dur="1" fill="hold">
                                          <p:stCondLst>
                                            <p:cond delay="499"/>
                                          </p:stCondLst>
                                        </p:cTn>
                                        <p:tgtEl>
                                          <p:spTgt spid="91185"/>
                                        </p:tgtEl>
                                        <p:attrNameLst>
                                          <p:attrName>style.visibility</p:attrName>
                                        </p:attrNameLst>
                                      </p:cBhvr>
                                      <p:to>
                                        <p:strVal val="visible"/>
                                      </p:to>
                                    </p:set>
                                  </p:childTnLst>
                                  <p:subTnLst>
                                    <p:animClr clrSpc="rgb" dir="cw">
                                      <p:cBhvr override="childStyle">
                                        <p:cTn dur="1" fill="hold" display="0" masterRel="nextClick" afterEffect="1"/>
                                        <p:tgtEl>
                                          <p:spTgt spid="91185"/>
                                        </p:tgtEl>
                                        <p:attrNameLst>
                                          <p:attrName>ppt_c</p:attrName>
                                        </p:attrNameLst>
                                      </p:cBhvr>
                                      <p:to>
                                        <a:schemeClr val="bg2"/>
                                      </p:to>
                                    </p:animClr>
                                  </p:subTnLst>
                                </p:cTn>
                              </p:par>
                            </p:childTnLst>
                          </p:cTn>
                        </p:par>
                      </p:childTnLst>
                    </p:cTn>
                  </p:par>
                  <p:par>
                    <p:cTn id="188" fill="hold">
                      <p:stCondLst>
                        <p:cond delay="indefinite"/>
                      </p:stCondLst>
                      <p:childTnLst>
                        <p:par>
                          <p:cTn id="189" fill="hold">
                            <p:stCondLst>
                              <p:cond delay="0"/>
                            </p:stCondLst>
                            <p:childTnLst>
                              <p:par>
                                <p:cTn id="190" presetID="1" presetClass="entr" presetSubtype="0" fill="hold" grpId="0" nodeType="clickEffect">
                                  <p:stCondLst>
                                    <p:cond delay="0"/>
                                  </p:stCondLst>
                                  <p:childTnLst>
                                    <p:set>
                                      <p:cBhvr>
                                        <p:cTn id="191" dur="1" fill="hold">
                                          <p:stCondLst>
                                            <p:cond delay="499"/>
                                          </p:stCondLst>
                                        </p:cTn>
                                        <p:tgtEl>
                                          <p:spTgt spid="91187"/>
                                        </p:tgtEl>
                                        <p:attrNameLst>
                                          <p:attrName>style.visibility</p:attrName>
                                        </p:attrNameLst>
                                      </p:cBhvr>
                                      <p:to>
                                        <p:strVal val="visible"/>
                                      </p:to>
                                    </p:set>
                                  </p:childTnLst>
                                  <p:subTnLst>
                                    <p:animClr clrSpc="rgb" dir="cw">
                                      <p:cBhvr override="childStyle">
                                        <p:cTn dur="1" fill="hold" display="0" masterRel="nextClick" afterEffect="1"/>
                                        <p:tgtEl>
                                          <p:spTgt spid="91187"/>
                                        </p:tgtEl>
                                        <p:attrNameLst>
                                          <p:attrName>ppt_c</p:attrName>
                                        </p:attrNameLst>
                                      </p:cBhvr>
                                      <p:to>
                                        <a:schemeClr val="bg2"/>
                                      </p:to>
                                    </p:animClr>
                                  </p:subTnLst>
                                </p:cTn>
                              </p:par>
                              <p:par>
                                <p:cTn id="192" presetID="40" presetClass="entr" presetSubtype="0" fill="hold" grpId="0" nodeType="withEffect">
                                  <p:stCondLst>
                                    <p:cond delay="0"/>
                                  </p:stCondLst>
                                  <p:iterate type="lt">
                                    <p:tmPct val="10000"/>
                                  </p:iterate>
                                  <p:childTnLst>
                                    <p:set>
                                      <p:cBhvr>
                                        <p:cTn id="193" dur="1" fill="hold">
                                          <p:stCondLst>
                                            <p:cond delay="0"/>
                                          </p:stCondLst>
                                        </p:cTn>
                                        <p:tgtEl>
                                          <p:spTgt spid="91169"/>
                                        </p:tgtEl>
                                        <p:attrNameLst>
                                          <p:attrName>style.visibility</p:attrName>
                                        </p:attrNameLst>
                                      </p:cBhvr>
                                      <p:to>
                                        <p:strVal val="visible"/>
                                      </p:to>
                                    </p:set>
                                    <p:animEffect transition="in" filter="fade">
                                      <p:cBhvr>
                                        <p:cTn id="194" dur="1000"/>
                                        <p:tgtEl>
                                          <p:spTgt spid="91169"/>
                                        </p:tgtEl>
                                      </p:cBhvr>
                                    </p:animEffect>
                                    <p:anim calcmode="lin" valueType="num">
                                      <p:cBhvr>
                                        <p:cTn id="195" dur="1000" fill="hold"/>
                                        <p:tgtEl>
                                          <p:spTgt spid="91169"/>
                                        </p:tgtEl>
                                        <p:attrNameLst>
                                          <p:attrName>ppt_x</p:attrName>
                                        </p:attrNameLst>
                                      </p:cBhvr>
                                      <p:tavLst>
                                        <p:tav tm="0">
                                          <p:val>
                                            <p:strVal val="#ppt_x-.1"/>
                                          </p:val>
                                        </p:tav>
                                        <p:tav tm="100000">
                                          <p:val>
                                            <p:strVal val="#ppt_x"/>
                                          </p:val>
                                        </p:tav>
                                      </p:tavLst>
                                    </p:anim>
                                    <p:anim calcmode="lin" valueType="num">
                                      <p:cBhvr>
                                        <p:cTn id="196" dur="1000" fill="hold"/>
                                        <p:tgtEl>
                                          <p:spTgt spid="91169"/>
                                        </p:tgtEl>
                                        <p:attrNameLst>
                                          <p:attrName>ppt_y</p:attrName>
                                        </p:attrNameLst>
                                      </p:cBhvr>
                                      <p:tavLst>
                                        <p:tav tm="0">
                                          <p:val>
                                            <p:strVal val="#ppt_y"/>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53" presetClass="entr" presetSubtype="0" fill="hold" grpId="0" nodeType="clickEffect">
                                  <p:stCondLst>
                                    <p:cond delay="0"/>
                                  </p:stCondLst>
                                  <p:childTnLst>
                                    <p:set>
                                      <p:cBhvr>
                                        <p:cTn id="200" dur="1" fill="hold">
                                          <p:stCondLst>
                                            <p:cond delay="0"/>
                                          </p:stCondLst>
                                        </p:cTn>
                                        <p:tgtEl>
                                          <p:spTgt spid="91171"/>
                                        </p:tgtEl>
                                        <p:attrNameLst>
                                          <p:attrName>style.visibility</p:attrName>
                                        </p:attrNameLst>
                                      </p:cBhvr>
                                      <p:to>
                                        <p:strVal val="visible"/>
                                      </p:to>
                                    </p:set>
                                    <p:anim calcmode="lin" valueType="num">
                                      <p:cBhvr>
                                        <p:cTn id="201" dur="500" fill="hold"/>
                                        <p:tgtEl>
                                          <p:spTgt spid="91171"/>
                                        </p:tgtEl>
                                        <p:attrNameLst>
                                          <p:attrName>ppt_w</p:attrName>
                                        </p:attrNameLst>
                                      </p:cBhvr>
                                      <p:tavLst>
                                        <p:tav tm="0">
                                          <p:val>
                                            <p:fltVal val="0"/>
                                          </p:val>
                                        </p:tav>
                                        <p:tav tm="100000">
                                          <p:val>
                                            <p:strVal val="#ppt_w"/>
                                          </p:val>
                                        </p:tav>
                                      </p:tavLst>
                                    </p:anim>
                                    <p:anim calcmode="lin" valueType="num">
                                      <p:cBhvr>
                                        <p:cTn id="202" dur="500" fill="hold"/>
                                        <p:tgtEl>
                                          <p:spTgt spid="91171"/>
                                        </p:tgtEl>
                                        <p:attrNameLst>
                                          <p:attrName>ppt_h</p:attrName>
                                        </p:attrNameLst>
                                      </p:cBhvr>
                                      <p:tavLst>
                                        <p:tav tm="0">
                                          <p:val>
                                            <p:fltVal val="0"/>
                                          </p:val>
                                        </p:tav>
                                        <p:tav tm="100000">
                                          <p:val>
                                            <p:strVal val="#ppt_h"/>
                                          </p:val>
                                        </p:tav>
                                      </p:tavLst>
                                    </p:anim>
                                    <p:animEffect transition="in" filter="fade">
                                      <p:cBhvr>
                                        <p:cTn id="203" dur="500"/>
                                        <p:tgtEl>
                                          <p:spTgt spid="91171"/>
                                        </p:tgtEl>
                                      </p:cBhvr>
                                    </p:animEffect>
                                  </p:childTnLst>
                                </p:cTn>
                              </p:par>
                            </p:childTnLst>
                          </p:cTn>
                        </p:par>
                        <p:par>
                          <p:cTn id="204" fill="hold">
                            <p:stCondLst>
                              <p:cond delay="500"/>
                            </p:stCondLst>
                            <p:childTnLst>
                              <p:par>
                                <p:cTn id="205" presetID="10" presetClass="entr" presetSubtype="0" fill="hold" grpId="0" nodeType="afterEffect">
                                  <p:stCondLst>
                                    <p:cond delay="0"/>
                                  </p:stCondLst>
                                  <p:childTnLst>
                                    <p:set>
                                      <p:cBhvr>
                                        <p:cTn id="206" dur="1" fill="hold">
                                          <p:stCondLst>
                                            <p:cond delay="0"/>
                                          </p:stCondLst>
                                        </p:cTn>
                                        <p:tgtEl>
                                          <p:spTgt spid="91193"/>
                                        </p:tgtEl>
                                        <p:attrNameLst>
                                          <p:attrName>style.visibility</p:attrName>
                                        </p:attrNameLst>
                                      </p:cBhvr>
                                      <p:to>
                                        <p:strVal val="visible"/>
                                      </p:to>
                                    </p:set>
                                    <p:animEffect transition="in" filter="fade">
                                      <p:cBhvr>
                                        <p:cTn id="207" dur="2000"/>
                                        <p:tgtEl>
                                          <p:spTgt spid="91193"/>
                                        </p:tgtEl>
                                      </p:cBhvr>
                                    </p:animEffect>
                                  </p:childTnLst>
                                </p:cTn>
                              </p:par>
                            </p:childTnLst>
                          </p:cTn>
                        </p:par>
                      </p:childTnLst>
                    </p:cTn>
                  </p:par>
                  <p:par>
                    <p:cTn id="208" fill="hold">
                      <p:stCondLst>
                        <p:cond delay="indefinite"/>
                      </p:stCondLst>
                      <p:childTnLst>
                        <p:par>
                          <p:cTn id="209" fill="hold">
                            <p:stCondLst>
                              <p:cond delay="0"/>
                            </p:stCondLst>
                            <p:childTnLst>
                              <p:par>
                                <p:cTn id="210" presetID="9" presetClass="entr" presetSubtype="0" fill="hold" grpId="0" nodeType="clickEffect">
                                  <p:stCondLst>
                                    <p:cond delay="0"/>
                                  </p:stCondLst>
                                  <p:childTnLst>
                                    <p:set>
                                      <p:cBhvr>
                                        <p:cTn id="211" dur="1" fill="hold">
                                          <p:stCondLst>
                                            <p:cond delay="0"/>
                                          </p:stCondLst>
                                        </p:cTn>
                                        <p:tgtEl>
                                          <p:spTgt spid="91170"/>
                                        </p:tgtEl>
                                        <p:attrNameLst>
                                          <p:attrName>style.visibility</p:attrName>
                                        </p:attrNameLst>
                                      </p:cBhvr>
                                      <p:to>
                                        <p:strVal val="visible"/>
                                      </p:to>
                                    </p:set>
                                    <p:animEffect transition="in" filter="dissolve">
                                      <p:cBhvr>
                                        <p:cTn id="212" dur="500"/>
                                        <p:tgtEl>
                                          <p:spTgt spid="91170"/>
                                        </p:tgtEl>
                                      </p:cBhvr>
                                    </p:animEffect>
                                  </p:childTnLst>
                                </p:cTn>
                              </p:par>
                            </p:childTnLst>
                          </p:cTn>
                        </p:par>
                      </p:childTnLst>
                    </p:cTn>
                  </p:par>
                  <p:par>
                    <p:cTn id="213" fill="hold">
                      <p:stCondLst>
                        <p:cond delay="indefinite"/>
                      </p:stCondLst>
                      <p:childTnLst>
                        <p:par>
                          <p:cTn id="214" fill="hold">
                            <p:stCondLst>
                              <p:cond delay="0"/>
                            </p:stCondLst>
                            <p:childTnLst>
                              <p:par>
                                <p:cTn id="215" presetID="22" presetClass="entr" presetSubtype="4" fill="hold" grpId="0" nodeType="clickEffect">
                                  <p:stCondLst>
                                    <p:cond delay="0"/>
                                  </p:stCondLst>
                                  <p:childTnLst>
                                    <p:set>
                                      <p:cBhvr>
                                        <p:cTn id="216" dur="1" fill="hold">
                                          <p:stCondLst>
                                            <p:cond delay="0"/>
                                          </p:stCondLst>
                                        </p:cTn>
                                        <p:tgtEl>
                                          <p:spTgt spid="91180"/>
                                        </p:tgtEl>
                                        <p:attrNameLst>
                                          <p:attrName>style.visibility</p:attrName>
                                        </p:attrNameLst>
                                      </p:cBhvr>
                                      <p:to>
                                        <p:strVal val="visible"/>
                                      </p:to>
                                    </p:set>
                                    <p:animEffect transition="in" filter="wipe(down)">
                                      <p:cBhvr>
                                        <p:cTn id="217" dur="500"/>
                                        <p:tgtEl>
                                          <p:spTgt spid="91180"/>
                                        </p:tgtEl>
                                      </p:cBhvr>
                                    </p:animEffect>
                                  </p:childTnLst>
                                </p:cTn>
                              </p:par>
                            </p:childTnLst>
                          </p:cTn>
                        </p:par>
                        <p:par>
                          <p:cTn id="218" fill="hold">
                            <p:stCondLst>
                              <p:cond delay="500"/>
                            </p:stCondLst>
                            <p:childTnLst>
                              <p:par>
                                <p:cTn id="219" presetID="22" presetClass="entr" presetSubtype="4" fill="hold" grpId="0" nodeType="afterEffect">
                                  <p:stCondLst>
                                    <p:cond delay="0"/>
                                  </p:stCondLst>
                                  <p:childTnLst>
                                    <p:set>
                                      <p:cBhvr>
                                        <p:cTn id="220" dur="1" fill="hold">
                                          <p:stCondLst>
                                            <p:cond delay="0"/>
                                          </p:stCondLst>
                                        </p:cTn>
                                        <p:tgtEl>
                                          <p:spTgt spid="91181"/>
                                        </p:tgtEl>
                                        <p:attrNameLst>
                                          <p:attrName>style.visibility</p:attrName>
                                        </p:attrNameLst>
                                      </p:cBhvr>
                                      <p:to>
                                        <p:strVal val="visible"/>
                                      </p:to>
                                    </p:set>
                                    <p:animEffect transition="in" filter="wipe(down)">
                                      <p:cBhvr>
                                        <p:cTn id="221" dur="500"/>
                                        <p:tgtEl>
                                          <p:spTgt spid="91181"/>
                                        </p:tgtEl>
                                      </p:cBhvr>
                                    </p:animEffect>
                                  </p:childTnLst>
                                </p:cTn>
                              </p:par>
                            </p:childTnLst>
                          </p:cTn>
                        </p:par>
                      </p:childTnLst>
                    </p:cTn>
                  </p:par>
                  <p:par>
                    <p:cTn id="222" fill="hold">
                      <p:stCondLst>
                        <p:cond delay="indefinite"/>
                      </p:stCondLst>
                      <p:childTnLst>
                        <p:par>
                          <p:cTn id="223" fill="hold">
                            <p:stCondLst>
                              <p:cond delay="0"/>
                            </p:stCondLst>
                            <p:childTnLst>
                              <p:par>
                                <p:cTn id="224" presetID="22" presetClass="entr" presetSubtype="8" fill="hold" grpId="0" nodeType="clickEffect">
                                  <p:stCondLst>
                                    <p:cond delay="0"/>
                                  </p:stCondLst>
                                  <p:childTnLst>
                                    <p:set>
                                      <p:cBhvr>
                                        <p:cTn id="225" dur="1" fill="hold">
                                          <p:stCondLst>
                                            <p:cond delay="0"/>
                                          </p:stCondLst>
                                        </p:cTn>
                                        <p:tgtEl>
                                          <p:spTgt spid="91172"/>
                                        </p:tgtEl>
                                        <p:attrNameLst>
                                          <p:attrName>style.visibility</p:attrName>
                                        </p:attrNameLst>
                                      </p:cBhvr>
                                      <p:to>
                                        <p:strVal val="visible"/>
                                      </p:to>
                                    </p:set>
                                    <p:animEffect transition="in" filter="wipe(left)">
                                      <p:cBhvr>
                                        <p:cTn id="226" dur="500"/>
                                        <p:tgtEl>
                                          <p:spTgt spid="91172"/>
                                        </p:tgtEl>
                                      </p:cBhvr>
                                    </p:animEffect>
                                  </p:childTnLst>
                                </p:cTn>
                              </p:par>
                            </p:childTnLst>
                          </p:cTn>
                        </p:par>
                      </p:childTnLst>
                    </p:cTn>
                  </p:par>
                  <p:par>
                    <p:cTn id="227" fill="hold">
                      <p:stCondLst>
                        <p:cond delay="indefinite"/>
                      </p:stCondLst>
                      <p:childTnLst>
                        <p:par>
                          <p:cTn id="228" fill="hold">
                            <p:stCondLst>
                              <p:cond delay="0"/>
                            </p:stCondLst>
                            <p:childTnLst>
                              <p:par>
                                <p:cTn id="229" presetID="9" presetClass="entr" presetSubtype="0" fill="hold" grpId="0" nodeType="clickEffect">
                                  <p:stCondLst>
                                    <p:cond delay="0"/>
                                  </p:stCondLst>
                                  <p:childTnLst>
                                    <p:set>
                                      <p:cBhvr>
                                        <p:cTn id="230" dur="1" fill="hold">
                                          <p:stCondLst>
                                            <p:cond delay="0"/>
                                          </p:stCondLst>
                                        </p:cTn>
                                        <p:tgtEl>
                                          <p:spTgt spid="91173"/>
                                        </p:tgtEl>
                                        <p:attrNameLst>
                                          <p:attrName>style.visibility</p:attrName>
                                        </p:attrNameLst>
                                      </p:cBhvr>
                                      <p:to>
                                        <p:strVal val="visible"/>
                                      </p:to>
                                    </p:set>
                                    <p:animEffect transition="in" filter="dissolve">
                                      <p:cBhvr>
                                        <p:cTn id="231" dur="500"/>
                                        <p:tgtEl>
                                          <p:spTgt spid="91173"/>
                                        </p:tgtEl>
                                      </p:cBhvr>
                                    </p:animEffect>
                                  </p:childTnLst>
                                </p:cTn>
                              </p:par>
                            </p:childTnLst>
                          </p:cTn>
                        </p:par>
                      </p:childTnLst>
                    </p:cTn>
                  </p:par>
                  <p:par>
                    <p:cTn id="232" fill="hold">
                      <p:stCondLst>
                        <p:cond delay="indefinite"/>
                      </p:stCondLst>
                      <p:childTnLst>
                        <p:par>
                          <p:cTn id="233" fill="hold">
                            <p:stCondLst>
                              <p:cond delay="0"/>
                            </p:stCondLst>
                            <p:childTnLst>
                              <p:par>
                                <p:cTn id="234" presetID="0" presetClass="path" presetSubtype="0" accel="50000" decel="50000" fill="hold" grpId="1" nodeType="clickEffect">
                                  <p:stCondLst>
                                    <p:cond delay="0"/>
                                  </p:stCondLst>
                                  <p:childTnLst>
                                    <p:animMotion origin="layout" path="M -8.33333E-7 -2.60005E-6 L 0.11806 -0.65903 " pathEditMode="relative" rAng="0" ptsTypes="AA">
                                      <p:cBhvr>
                                        <p:cTn id="235" dur="2000" fill="hold"/>
                                        <p:tgtEl>
                                          <p:spTgt spid="91173"/>
                                        </p:tgtEl>
                                        <p:attrNameLst>
                                          <p:attrName>ppt_x</p:attrName>
                                          <p:attrName>ppt_y</p:attrName>
                                        </p:attrNameLst>
                                      </p:cBhvr>
                                      <p:rCtr x="5900" y="-33000"/>
                                    </p:animMotion>
                                  </p:childTnLst>
                                </p:cTn>
                              </p:par>
                            </p:childTnLst>
                          </p:cTn>
                        </p:par>
                        <p:par>
                          <p:cTn id="236" fill="hold">
                            <p:stCondLst>
                              <p:cond delay="2000"/>
                            </p:stCondLst>
                            <p:childTnLst>
                              <p:par>
                                <p:cTn id="237" presetID="53" presetClass="exit" presetSubtype="0" fill="hold" nodeType="afterEffect">
                                  <p:stCondLst>
                                    <p:cond delay="0"/>
                                  </p:stCondLst>
                                  <p:childTnLst>
                                    <p:anim calcmode="lin" valueType="num">
                                      <p:cBhvr>
                                        <p:cTn id="238" dur="500"/>
                                        <p:tgtEl>
                                          <p:spTgt spid="4"/>
                                        </p:tgtEl>
                                        <p:attrNameLst>
                                          <p:attrName>ppt_w</p:attrName>
                                        </p:attrNameLst>
                                      </p:cBhvr>
                                      <p:tavLst>
                                        <p:tav tm="0">
                                          <p:val>
                                            <p:strVal val="ppt_w"/>
                                          </p:val>
                                        </p:tav>
                                        <p:tav tm="100000">
                                          <p:val>
                                            <p:fltVal val="0"/>
                                          </p:val>
                                        </p:tav>
                                      </p:tavLst>
                                    </p:anim>
                                    <p:anim calcmode="lin" valueType="num">
                                      <p:cBhvr>
                                        <p:cTn id="239" dur="500"/>
                                        <p:tgtEl>
                                          <p:spTgt spid="4"/>
                                        </p:tgtEl>
                                        <p:attrNameLst>
                                          <p:attrName>ppt_h</p:attrName>
                                        </p:attrNameLst>
                                      </p:cBhvr>
                                      <p:tavLst>
                                        <p:tav tm="0">
                                          <p:val>
                                            <p:strVal val="ppt_h"/>
                                          </p:val>
                                        </p:tav>
                                        <p:tav tm="100000">
                                          <p:val>
                                            <p:fltVal val="0"/>
                                          </p:val>
                                        </p:tav>
                                      </p:tavLst>
                                    </p:anim>
                                    <p:animEffect transition="out" filter="fade">
                                      <p:cBhvr>
                                        <p:cTn id="240" dur="500"/>
                                        <p:tgtEl>
                                          <p:spTgt spid="4"/>
                                        </p:tgtEl>
                                      </p:cBhvr>
                                    </p:animEffect>
                                    <p:set>
                                      <p:cBhvr>
                                        <p:cTn id="24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p:bldP spid="91139" grpId="1"/>
      <p:bldP spid="91147" grpId="0"/>
      <p:bldP spid="91148" grpId="0"/>
      <p:bldP spid="91149" grpId="0"/>
      <p:bldP spid="91159" grpId="0"/>
      <p:bldP spid="91159" grpId="1"/>
      <p:bldP spid="91160" grpId="0"/>
      <p:bldP spid="91160" grpId="1"/>
      <p:bldP spid="91161" grpId="0"/>
      <p:bldP spid="91161" grpId="1"/>
      <p:bldP spid="91162" grpId="0" animBg="1"/>
      <p:bldP spid="91162" grpId="1" animBg="1"/>
      <p:bldP spid="91163" grpId="0"/>
      <p:bldP spid="91163" grpId="1"/>
      <p:bldP spid="91164" grpId="0"/>
      <p:bldP spid="91164" grpId="1"/>
      <p:bldP spid="91165" grpId="0"/>
      <p:bldP spid="91165" grpId="1"/>
      <p:bldP spid="91166" grpId="0"/>
      <p:bldP spid="91166" grpId="1"/>
      <p:bldP spid="91167" grpId="0" animBg="1"/>
      <p:bldP spid="91167" grpId="1" animBg="1"/>
      <p:bldP spid="91168" grpId="0" animBg="1"/>
      <p:bldP spid="91169" grpId="0"/>
      <p:bldP spid="91170" grpId="0"/>
      <p:bldP spid="91171" grpId="0"/>
      <p:bldP spid="91172" grpId="0"/>
      <p:bldP spid="91173" grpId="0" animBg="1"/>
      <p:bldP spid="91173" grpId="1" animBg="1"/>
      <p:bldP spid="91176" grpId="0" animBg="1"/>
      <p:bldP spid="91176" grpId="1" animBg="1"/>
      <p:bldP spid="91177" grpId="0" animBg="1"/>
      <p:bldP spid="91177" grpId="1" animBg="1"/>
      <p:bldP spid="91178" grpId="0" animBg="1"/>
      <p:bldP spid="91178" grpId="1" animBg="1"/>
      <p:bldP spid="91179" grpId="0" animBg="1"/>
      <p:bldP spid="91179" grpId="1" animBg="1"/>
      <p:bldP spid="91180" grpId="0" animBg="1"/>
      <p:bldP spid="91181" grpId="0" animBg="1"/>
      <p:bldP spid="91182" grpId="0" autoUpdateAnimBg="0"/>
      <p:bldP spid="91183" grpId="0" autoUpdateAnimBg="0"/>
      <p:bldP spid="91184" grpId="0" autoUpdateAnimBg="0"/>
      <p:bldP spid="91185" grpId="0" autoUpdateAnimBg="0"/>
      <p:bldP spid="91186" grpId="0" autoUpdateAnimBg="0"/>
      <p:bldP spid="91187" grpId="0" autoUpdateAnimBg="0"/>
      <p:bldP spid="91191" grpId="0" animBg="1"/>
      <p:bldP spid="91192" grpId="0" animBg="1"/>
      <p:bldP spid="91192" grpId="1" animBg="1"/>
      <p:bldP spid="91193" grpId="0" animBg="1"/>
      <p:bldP spid="91194" grpId="0"/>
      <p:bldP spid="91196" grpId="0"/>
      <p:bldP spid="9119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52" name="AutoShape 8"/>
          <p:cNvSpPr>
            <a:spLocks noChangeArrowheads="1"/>
          </p:cNvSpPr>
          <p:nvPr/>
        </p:nvSpPr>
        <p:spPr bwMode="auto">
          <a:xfrm>
            <a:off x="2024063" y="1624013"/>
            <a:ext cx="4900612" cy="379412"/>
          </a:xfrm>
          <a:prstGeom prst="roundRect">
            <a:avLst>
              <a:gd name="adj" fmla="val 16667"/>
            </a:avLst>
          </a:prstGeom>
          <a:solidFill>
            <a:srgbClr val="FF0000"/>
          </a:solidFill>
          <a:ln w="3175">
            <a:solidFill>
              <a:srgbClr val="000080"/>
            </a:solidFill>
            <a:round/>
            <a:headEnd/>
            <a:tailEnd/>
          </a:ln>
        </p:spPr>
        <p:txBody>
          <a:bodyPr wrap="none" anchor="ctr"/>
          <a:lstStyle/>
          <a:p>
            <a:endParaRPr lang="en-US"/>
          </a:p>
        </p:txBody>
      </p:sp>
      <p:sp>
        <p:nvSpPr>
          <p:cNvPr id="84995" name="Text Box 4"/>
          <p:cNvSpPr txBox="1">
            <a:spLocks noChangeArrowheads="1"/>
          </p:cNvSpPr>
          <p:nvPr/>
        </p:nvSpPr>
        <p:spPr bwMode="auto">
          <a:xfrm>
            <a:off x="1920875" y="987425"/>
            <a:ext cx="5307013" cy="579438"/>
          </a:xfrm>
          <a:prstGeom prst="rect">
            <a:avLst/>
          </a:prstGeom>
          <a:noFill/>
          <a:ln w="9525">
            <a:noFill/>
            <a:miter lim="800000"/>
            <a:headEnd/>
            <a:tailEnd/>
          </a:ln>
        </p:spPr>
        <p:txBody>
          <a:bodyPr wrap="none">
            <a:spAutoFit/>
          </a:bodyPr>
          <a:lstStyle/>
          <a:p>
            <a:r>
              <a:rPr lang="en-US" sz="3200"/>
              <a:t>2 Na  +   Cl</a:t>
            </a:r>
            <a:r>
              <a:rPr lang="en-US" sz="3200" baseline="-25000"/>
              <a:t>2</a:t>
            </a:r>
            <a:r>
              <a:rPr lang="en-US" sz="3200"/>
              <a:t>               2 NaCl</a:t>
            </a:r>
          </a:p>
        </p:txBody>
      </p:sp>
      <p:sp>
        <p:nvSpPr>
          <p:cNvPr id="84996" name="Line 5"/>
          <p:cNvSpPr>
            <a:spLocks noChangeShapeType="1"/>
          </p:cNvSpPr>
          <p:nvPr/>
        </p:nvSpPr>
        <p:spPr bwMode="auto">
          <a:xfrm>
            <a:off x="4406900" y="1274763"/>
            <a:ext cx="1254125" cy="0"/>
          </a:xfrm>
          <a:prstGeom prst="line">
            <a:avLst/>
          </a:prstGeom>
          <a:noFill/>
          <a:ln w="15875">
            <a:solidFill>
              <a:schemeClr val="tx1"/>
            </a:solidFill>
            <a:round/>
            <a:headEnd/>
            <a:tailEnd type="triangle" w="med" len="med"/>
          </a:ln>
        </p:spPr>
        <p:txBody>
          <a:bodyPr/>
          <a:lstStyle/>
          <a:p>
            <a:endParaRPr lang="en-US"/>
          </a:p>
        </p:txBody>
      </p:sp>
      <p:sp>
        <p:nvSpPr>
          <p:cNvPr id="569350" name="Text Box 6"/>
          <p:cNvSpPr txBox="1">
            <a:spLocks noChangeArrowheads="1"/>
          </p:cNvSpPr>
          <p:nvPr/>
        </p:nvSpPr>
        <p:spPr bwMode="auto">
          <a:xfrm>
            <a:off x="2043113" y="1662113"/>
            <a:ext cx="4819650" cy="304800"/>
          </a:xfrm>
          <a:prstGeom prst="rect">
            <a:avLst/>
          </a:prstGeom>
          <a:noFill/>
          <a:ln w="9525">
            <a:noFill/>
            <a:miter lim="800000"/>
            <a:headEnd/>
            <a:tailEnd/>
          </a:ln>
        </p:spPr>
        <p:txBody>
          <a:bodyPr wrap="none">
            <a:spAutoFit/>
          </a:bodyPr>
          <a:lstStyle/>
          <a:p>
            <a:r>
              <a:rPr lang="en-US"/>
              <a:t>2 grams                  1 gram                                       2 grams</a:t>
            </a:r>
          </a:p>
        </p:txBody>
      </p:sp>
      <p:sp>
        <p:nvSpPr>
          <p:cNvPr id="569354" name="Text Box 10"/>
          <p:cNvSpPr txBox="1">
            <a:spLocks noChangeArrowheads="1"/>
          </p:cNvSpPr>
          <p:nvPr/>
        </p:nvSpPr>
        <p:spPr bwMode="auto">
          <a:xfrm>
            <a:off x="7159625" y="1652588"/>
            <a:ext cx="1082675" cy="304800"/>
          </a:xfrm>
          <a:prstGeom prst="rect">
            <a:avLst/>
          </a:prstGeom>
          <a:noFill/>
          <a:ln w="9525">
            <a:noFill/>
            <a:miter lim="800000"/>
            <a:headEnd/>
            <a:tailEnd/>
          </a:ln>
        </p:spPr>
        <p:txBody>
          <a:bodyPr wrap="none">
            <a:spAutoFit/>
          </a:bodyPr>
          <a:lstStyle/>
          <a:p>
            <a:r>
              <a:rPr lang="en-US"/>
              <a:t>W R O N G</a:t>
            </a:r>
          </a:p>
        </p:txBody>
      </p:sp>
      <p:sp>
        <p:nvSpPr>
          <p:cNvPr id="569355" name="Text Box 11"/>
          <p:cNvSpPr txBox="1">
            <a:spLocks noChangeArrowheads="1"/>
          </p:cNvSpPr>
          <p:nvPr/>
        </p:nvSpPr>
        <p:spPr bwMode="auto">
          <a:xfrm>
            <a:off x="2887663" y="2105025"/>
            <a:ext cx="3228975" cy="304800"/>
          </a:xfrm>
          <a:prstGeom prst="rect">
            <a:avLst/>
          </a:prstGeom>
          <a:noFill/>
          <a:ln w="9525">
            <a:noFill/>
            <a:miter lim="800000"/>
            <a:headEnd/>
            <a:tailEnd/>
          </a:ln>
        </p:spPr>
        <p:txBody>
          <a:bodyPr wrap="none">
            <a:spAutoFit/>
          </a:bodyPr>
          <a:lstStyle/>
          <a:p>
            <a:r>
              <a:rPr lang="en-US"/>
              <a:t>Violates Law of Conservation of Matter</a:t>
            </a:r>
          </a:p>
        </p:txBody>
      </p:sp>
      <p:sp>
        <p:nvSpPr>
          <p:cNvPr id="569357" name="Text Box 13"/>
          <p:cNvSpPr txBox="1">
            <a:spLocks noChangeArrowheads="1"/>
          </p:cNvSpPr>
          <p:nvPr/>
        </p:nvSpPr>
        <p:spPr bwMode="auto">
          <a:xfrm>
            <a:off x="2043113" y="2414588"/>
            <a:ext cx="5197475" cy="304800"/>
          </a:xfrm>
          <a:prstGeom prst="rect">
            <a:avLst/>
          </a:prstGeom>
          <a:noFill/>
          <a:ln w="9525">
            <a:noFill/>
            <a:miter lim="800000"/>
            <a:headEnd/>
            <a:tailEnd/>
          </a:ln>
        </p:spPr>
        <p:txBody>
          <a:bodyPr wrap="none">
            <a:spAutoFit/>
          </a:bodyPr>
          <a:lstStyle/>
          <a:p>
            <a:r>
              <a:rPr lang="en-US"/>
              <a:t>2 atoms                  1 molecule                                 2 molecules*</a:t>
            </a:r>
          </a:p>
        </p:txBody>
      </p:sp>
      <p:sp>
        <p:nvSpPr>
          <p:cNvPr id="569358" name="Text Box 14"/>
          <p:cNvSpPr txBox="1">
            <a:spLocks noChangeArrowheads="1"/>
          </p:cNvSpPr>
          <p:nvPr/>
        </p:nvSpPr>
        <p:spPr bwMode="auto">
          <a:xfrm>
            <a:off x="369888" y="6450013"/>
            <a:ext cx="3070225" cy="304800"/>
          </a:xfrm>
          <a:prstGeom prst="rect">
            <a:avLst/>
          </a:prstGeom>
          <a:noFill/>
          <a:ln w="9525">
            <a:noFill/>
            <a:miter lim="800000"/>
            <a:headEnd/>
            <a:tailEnd/>
          </a:ln>
        </p:spPr>
        <p:txBody>
          <a:bodyPr wrap="none">
            <a:spAutoFit/>
          </a:bodyPr>
          <a:lstStyle/>
          <a:p>
            <a:r>
              <a:rPr lang="en-US"/>
              <a:t>*Better name would be “formula unit”</a:t>
            </a:r>
          </a:p>
        </p:txBody>
      </p:sp>
      <p:sp>
        <p:nvSpPr>
          <p:cNvPr id="569359" name="Text Box 15"/>
          <p:cNvSpPr txBox="1">
            <a:spLocks noChangeArrowheads="1"/>
          </p:cNvSpPr>
          <p:nvPr/>
        </p:nvSpPr>
        <p:spPr bwMode="auto">
          <a:xfrm>
            <a:off x="2043113" y="2824163"/>
            <a:ext cx="4811712" cy="304800"/>
          </a:xfrm>
          <a:prstGeom prst="rect">
            <a:avLst/>
          </a:prstGeom>
          <a:noFill/>
          <a:ln w="9525">
            <a:noFill/>
            <a:miter lim="800000"/>
            <a:headEnd/>
            <a:tailEnd/>
          </a:ln>
        </p:spPr>
        <p:txBody>
          <a:bodyPr wrap="none">
            <a:spAutoFit/>
          </a:bodyPr>
          <a:lstStyle/>
          <a:p>
            <a:r>
              <a:rPr lang="en-US"/>
              <a:t>2 moles                  1 mole                                        2 moles</a:t>
            </a:r>
          </a:p>
        </p:txBody>
      </p:sp>
      <p:sp>
        <p:nvSpPr>
          <p:cNvPr id="569360" name="Text Box 16"/>
          <p:cNvSpPr txBox="1">
            <a:spLocks noChangeArrowheads="1"/>
          </p:cNvSpPr>
          <p:nvPr/>
        </p:nvSpPr>
        <p:spPr bwMode="auto">
          <a:xfrm>
            <a:off x="2036763" y="1662113"/>
            <a:ext cx="627062" cy="304800"/>
          </a:xfrm>
          <a:prstGeom prst="rect">
            <a:avLst/>
          </a:prstGeom>
          <a:noFill/>
          <a:ln w="9525">
            <a:noFill/>
            <a:miter lim="800000"/>
            <a:headEnd/>
            <a:tailEnd/>
          </a:ln>
        </p:spPr>
        <p:txBody>
          <a:bodyPr wrap="none">
            <a:spAutoFit/>
          </a:bodyPr>
          <a:lstStyle/>
          <a:p>
            <a:r>
              <a:rPr lang="en-US"/>
              <a:t>100 g</a:t>
            </a:r>
          </a:p>
        </p:txBody>
      </p:sp>
      <p:sp>
        <p:nvSpPr>
          <p:cNvPr id="569361" name="Text Box 17"/>
          <p:cNvSpPr txBox="1">
            <a:spLocks noChangeArrowheads="1"/>
          </p:cNvSpPr>
          <p:nvPr/>
        </p:nvSpPr>
        <p:spPr bwMode="auto">
          <a:xfrm>
            <a:off x="3721100" y="1660525"/>
            <a:ext cx="420688" cy="304800"/>
          </a:xfrm>
          <a:prstGeom prst="rect">
            <a:avLst/>
          </a:prstGeom>
          <a:noFill/>
          <a:ln w="9525">
            <a:noFill/>
            <a:miter lim="800000"/>
            <a:headEnd/>
            <a:tailEnd/>
          </a:ln>
        </p:spPr>
        <p:txBody>
          <a:bodyPr wrap="none">
            <a:spAutoFit/>
          </a:bodyPr>
          <a:lstStyle/>
          <a:p>
            <a:r>
              <a:rPr lang="en-US"/>
              <a:t>x L</a:t>
            </a:r>
          </a:p>
        </p:txBody>
      </p:sp>
      <p:sp>
        <p:nvSpPr>
          <p:cNvPr id="569362" name="Text Box 18"/>
          <p:cNvSpPr txBox="1">
            <a:spLocks noChangeArrowheads="1"/>
          </p:cNvSpPr>
          <p:nvPr/>
        </p:nvSpPr>
        <p:spPr bwMode="auto">
          <a:xfrm>
            <a:off x="6291263" y="1660525"/>
            <a:ext cx="420687" cy="304800"/>
          </a:xfrm>
          <a:prstGeom prst="rect">
            <a:avLst/>
          </a:prstGeom>
          <a:noFill/>
          <a:ln w="9525">
            <a:noFill/>
            <a:miter lim="800000"/>
            <a:headEnd/>
            <a:tailEnd/>
          </a:ln>
        </p:spPr>
        <p:txBody>
          <a:bodyPr wrap="none">
            <a:spAutoFit/>
          </a:bodyPr>
          <a:lstStyle/>
          <a:p>
            <a:r>
              <a:rPr lang="en-US"/>
              <a:t>x g</a:t>
            </a:r>
          </a:p>
        </p:txBody>
      </p:sp>
      <p:grpSp>
        <p:nvGrpSpPr>
          <p:cNvPr id="2" name="Group 19"/>
          <p:cNvGrpSpPr>
            <a:grpSpLocks/>
          </p:cNvGrpSpPr>
          <p:nvPr/>
        </p:nvGrpSpPr>
        <p:grpSpPr bwMode="auto">
          <a:xfrm>
            <a:off x="711200" y="2332038"/>
            <a:ext cx="1219200" cy="481012"/>
            <a:chOff x="186" y="1092"/>
            <a:chExt cx="768" cy="303"/>
          </a:xfrm>
        </p:grpSpPr>
        <p:sp>
          <p:nvSpPr>
            <p:cNvPr id="85124" name="Line 20"/>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5125" name="Line 21"/>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5126" name="Line 22"/>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5127" name="Line 23"/>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5128" name="Line 24"/>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569369" name="Oval 25"/>
          <p:cNvSpPr>
            <a:spLocks noChangeArrowheads="1"/>
          </p:cNvSpPr>
          <p:nvPr/>
        </p:nvSpPr>
        <p:spPr bwMode="auto">
          <a:xfrm>
            <a:off x="735013" y="2279650"/>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569370" name="Text Box 26"/>
          <p:cNvSpPr txBox="1">
            <a:spLocks noChangeArrowheads="1"/>
          </p:cNvSpPr>
          <p:nvPr/>
        </p:nvSpPr>
        <p:spPr bwMode="auto">
          <a:xfrm>
            <a:off x="652463" y="2836863"/>
            <a:ext cx="411162" cy="304800"/>
          </a:xfrm>
          <a:prstGeom prst="rect">
            <a:avLst/>
          </a:prstGeom>
          <a:noFill/>
          <a:ln w="9525">
            <a:noFill/>
            <a:miter lim="800000"/>
            <a:headEnd/>
            <a:tailEnd/>
          </a:ln>
        </p:spPr>
        <p:txBody>
          <a:bodyPr wrap="none">
            <a:spAutoFit/>
          </a:bodyPr>
          <a:lstStyle/>
          <a:p>
            <a:r>
              <a:rPr lang="en-US"/>
              <a:t>Na</a:t>
            </a:r>
            <a:endParaRPr lang="en-US" baseline="-25000"/>
          </a:p>
        </p:txBody>
      </p:sp>
      <p:sp>
        <p:nvSpPr>
          <p:cNvPr id="569371" name="Text Box 27"/>
          <p:cNvSpPr txBox="1">
            <a:spLocks noChangeArrowheads="1"/>
          </p:cNvSpPr>
          <p:nvPr/>
        </p:nvSpPr>
        <p:spPr bwMode="auto">
          <a:xfrm>
            <a:off x="1493838" y="2836863"/>
            <a:ext cx="415925" cy="304800"/>
          </a:xfrm>
          <a:prstGeom prst="rect">
            <a:avLst/>
          </a:prstGeom>
          <a:noFill/>
          <a:ln w="9525">
            <a:noFill/>
            <a:miter lim="800000"/>
            <a:headEnd/>
            <a:tailEnd/>
          </a:ln>
        </p:spPr>
        <p:txBody>
          <a:bodyPr wrap="none">
            <a:spAutoFit/>
          </a:bodyPr>
          <a:lstStyle/>
          <a:p>
            <a:r>
              <a:rPr lang="en-US"/>
              <a:t>Cl</a:t>
            </a:r>
            <a:r>
              <a:rPr lang="en-US" baseline="-25000"/>
              <a:t>2</a:t>
            </a:r>
          </a:p>
        </p:txBody>
      </p:sp>
      <p:sp>
        <p:nvSpPr>
          <p:cNvPr id="569372" name="Line 28"/>
          <p:cNvSpPr>
            <a:spLocks noChangeShapeType="1"/>
          </p:cNvSpPr>
          <p:nvPr/>
        </p:nvSpPr>
        <p:spPr bwMode="auto">
          <a:xfrm>
            <a:off x="1044575" y="2565400"/>
            <a:ext cx="534988" cy="0"/>
          </a:xfrm>
          <a:prstGeom prst="line">
            <a:avLst/>
          </a:prstGeom>
          <a:noFill/>
          <a:ln w="31750">
            <a:solidFill>
              <a:srgbClr val="800000"/>
            </a:solidFill>
            <a:round/>
            <a:headEnd/>
            <a:tailEnd/>
          </a:ln>
        </p:spPr>
        <p:txBody>
          <a:bodyPr/>
          <a:lstStyle/>
          <a:p>
            <a:endParaRPr lang="en-US"/>
          </a:p>
        </p:txBody>
      </p:sp>
      <p:sp>
        <p:nvSpPr>
          <p:cNvPr id="569373" name="Line 29"/>
          <p:cNvSpPr>
            <a:spLocks noChangeShapeType="1"/>
          </p:cNvSpPr>
          <p:nvPr/>
        </p:nvSpPr>
        <p:spPr bwMode="auto">
          <a:xfrm flipV="1">
            <a:off x="1570038" y="2563813"/>
            <a:ext cx="320675" cy="1587"/>
          </a:xfrm>
          <a:prstGeom prst="line">
            <a:avLst/>
          </a:prstGeom>
          <a:noFill/>
          <a:ln w="31750">
            <a:solidFill>
              <a:srgbClr val="800000"/>
            </a:solidFill>
            <a:round/>
            <a:headEnd/>
            <a:tailEnd/>
          </a:ln>
        </p:spPr>
        <p:txBody>
          <a:bodyPr/>
          <a:lstStyle/>
          <a:p>
            <a:endParaRPr lang="en-US"/>
          </a:p>
        </p:txBody>
      </p:sp>
      <p:grpSp>
        <p:nvGrpSpPr>
          <p:cNvPr id="3" name="Group 30"/>
          <p:cNvGrpSpPr>
            <a:grpSpLocks/>
          </p:cNvGrpSpPr>
          <p:nvPr/>
        </p:nvGrpSpPr>
        <p:grpSpPr bwMode="auto">
          <a:xfrm>
            <a:off x="1857375" y="2528888"/>
            <a:ext cx="88900" cy="88900"/>
            <a:chOff x="925" y="1217"/>
            <a:chExt cx="56" cy="56"/>
          </a:xfrm>
        </p:grpSpPr>
        <p:sp>
          <p:nvSpPr>
            <p:cNvPr id="85121" name="Oval 31"/>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5122" name="Line 32"/>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5123" name="Line 33"/>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569378" name="Text Box 34"/>
          <p:cNvSpPr txBox="1">
            <a:spLocks noChangeArrowheads="1"/>
          </p:cNvSpPr>
          <p:nvPr/>
        </p:nvSpPr>
        <p:spPr bwMode="auto">
          <a:xfrm>
            <a:off x="2051050" y="2428875"/>
            <a:ext cx="1952625" cy="336550"/>
          </a:xfrm>
          <a:prstGeom prst="rect">
            <a:avLst/>
          </a:prstGeom>
          <a:noFill/>
          <a:ln w="9525">
            <a:noFill/>
            <a:miter lim="800000"/>
            <a:headEnd/>
            <a:tailEnd/>
          </a:ln>
        </p:spPr>
        <p:txBody>
          <a:bodyPr wrap="none">
            <a:spAutoFit/>
          </a:bodyPr>
          <a:lstStyle/>
          <a:p>
            <a:r>
              <a:rPr lang="en-US" sz="1600"/>
              <a:t>x L Cl</a:t>
            </a:r>
            <a:r>
              <a:rPr lang="en-US" sz="1600" baseline="-25000"/>
              <a:t>2</a:t>
            </a:r>
            <a:r>
              <a:rPr lang="en-US" sz="1600"/>
              <a:t>  =  100 g Na</a:t>
            </a:r>
            <a:endParaRPr lang="en-US" sz="1600" baseline="-25000"/>
          </a:p>
        </p:txBody>
      </p:sp>
      <p:sp>
        <p:nvSpPr>
          <p:cNvPr id="569379" name="Text Box 35"/>
          <p:cNvSpPr txBox="1">
            <a:spLocks noChangeArrowheads="1"/>
          </p:cNvSpPr>
          <p:nvPr/>
        </p:nvSpPr>
        <p:spPr bwMode="auto">
          <a:xfrm>
            <a:off x="4040188" y="2566988"/>
            <a:ext cx="895350" cy="336550"/>
          </a:xfrm>
          <a:prstGeom prst="rect">
            <a:avLst/>
          </a:prstGeom>
          <a:noFill/>
          <a:ln w="9525">
            <a:noFill/>
            <a:miter lim="800000"/>
            <a:headEnd/>
            <a:tailEnd/>
          </a:ln>
        </p:spPr>
        <p:txBody>
          <a:bodyPr wrap="none">
            <a:spAutoFit/>
          </a:bodyPr>
          <a:lstStyle/>
          <a:p>
            <a:r>
              <a:rPr lang="en-US" sz="1600"/>
              <a:t>23 g Na</a:t>
            </a:r>
            <a:endParaRPr lang="en-US" sz="1600" baseline="-25000"/>
          </a:p>
        </p:txBody>
      </p:sp>
      <p:sp>
        <p:nvSpPr>
          <p:cNvPr id="569380" name="Text Box 36"/>
          <p:cNvSpPr txBox="1">
            <a:spLocks noChangeArrowheads="1"/>
          </p:cNvSpPr>
          <p:nvPr/>
        </p:nvSpPr>
        <p:spPr bwMode="auto">
          <a:xfrm>
            <a:off x="7227888" y="2439988"/>
            <a:ext cx="1138237" cy="336550"/>
          </a:xfrm>
          <a:prstGeom prst="rect">
            <a:avLst/>
          </a:prstGeom>
          <a:noFill/>
          <a:ln w="9525">
            <a:noFill/>
            <a:miter lim="800000"/>
            <a:headEnd/>
            <a:tailEnd/>
          </a:ln>
        </p:spPr>
        <p:txBody>
          <a:bodyPr wrap="none">
            <a:spAutoFit/>
          </a:bodyPr>
          <a:lstStyle/>
          <a:p>
            <a:r>
              <a:rPr lang="en-US" sz="1600"/>
              <a:t>=  49 L Cl</a:t>
            </a:r>
            <a:r>
              <a:rPr lang="en-US" sz="1600" baseline="-25000"/>
              <a:t>2</a:t>
            </a:r>
          </a:p>
        </p:txBody>
      </p:sp>
      <p:sp>
        <p:nvSpPr>
          <p:cNvPr id="569381" name="Rectangle 37"/>
          <p:cNvSpPr>
            <a:spLocks noChangeArrowheads="1"/>
          </p:cNvSpPr>
          <p:nvPr/>
        </p:nvSpPr>
        <p:spPr bwMode="auto">
          <a:xfrm>
            <a:off x="4006850" y="2301875"/>
            <a:ext cx="996950" cy="336550"/>
          </a:xfrm>
          <a:prstGeom prst="rect">
            <a:avLst/>
          </a:prstGeom>
          <a:noFill/>
          <a:ln w="9525">
            <a:noFill/>
            <a:miter lim="800000"/>
            <a:headEnd/>
            <a:tailEnd/>
          </a:ln>
        </p:spPr>
        <p:txBody>
          <a:bodyPr wrap="none">
            <a:spAutoFit/>
          </a:bodyPr>
          <a:lstStyle/>
          <a:p>
            <a:r>
              <a:rPr lang="en-US" sz="1600"/>
              <a:t>1 mol Na</a:t>
            </a:r>
            <a:endParaRPr lang="en-US" sz="1600" baseline="-25000"/>
          </a:p>
        </p:txBody>
      </p:sp>
      <p:sp>
        <p:nvSpPr>
          <p:cNvPr id="569382" name="Rectangle 38"/>
          <p:cNvSpPr>
            <a:spLocks noChangeArrowheads="1"/>
          </p:cNvSpPr>
          <p:nvPr/>
        </p:nvSpPr>
        <p:spPr bwMode="auto">
          <a:xfrm>
            <a:off x="5091113" y="2295525"/>
            <a:ext cx="1006475" cy="336550"/>
          </a:xfrm>
          <a:prstGeom prst="rect">
            <a:avLst/>
          </a:prstGeom>
          <a:noFill/>
          <a:ln w="9525">
            <a:noFill/>
            <a:miter lim="800000"/>
            <a:headEnd/>
            <a:tailEnd/>
          </a:ln>
        </p:spPr>
        <p:txBody>
          <a:bodyPr wrap="none">
            <a:spAutoFit/>
          </a:bodyPr>
          <a:lstStyle/>
          <a:p>
            <a:r>
              <a:rPr lang="en-US" sz="1600"/>
              <a:t>1 mol Cl</a:t>
            </a:r>
            <a:r>
              <a:rPr lang="en-US" sz="1600" baseline="-25000"/>
              <a:t>2</a:t>
            </a:r>
          </a:p>
        </p:txBody>
      </p:sp>
      <p:grpSp>
        <p:nvGrpSpPr>
          <p:cNvPr id="4" name="Group 39"/>
          <p:cNvGrpSpPr>
            <a:grpSpLocks/>
          </p:cNvGrpSpPr>
          <p:nvPr/>
        </p:nvGrpSpPr>
        <p:grpSpPr bwMode="auto">
          <a:xfrm>
            <a:off x="4008438" y="2339975"/>
            <a:ext cx="1058862" cy="542925"/>
            <a:chOff x="2353" y="2935"/>
            <a:chExt cx="1505" cy="342"/>
          </a:xfrm>
        </p:grpSpPr>
        <p:sp>
          <p:nvSpPr>
            <p:cNvPr id="85119" name="AutoShape 40"/>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5120" name="Line 41"/>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569386" name="Rectangle 42"/>
          <p:cNvSpPr>
            <a:spLocks noChangeArrowheads="1"/>
          </p:cNvSpPr>
          <p:nvPr/>
        </p:nvSpPr>
        <p:spPr bwMode="auto">
          <a:xfrm>
            <a:off x="5073650" y="2565400"/>
            <a:ext cx="996950" cy="336550"/>
          </a:xfrm>
          <a:prstGeom prst="rect">
            <a:avLst/>
          </a:prstGeom>
          <a:noFill/>
          <a:ln w="9525">
            <a:noFill/>
            <a:miter lim="800000"/>
            <a:headEnd/>
            <a:tailEnd/>
          </a:ln>
        </p:spPr>
        <p:txBody>
          <a:bodyPr wrap="none">
            <a:spAutoFit/>
          </a:bodyPr>
          <a:lstStyle/>
          <a:p>
            <a:r>
              <a:rPr lang="en-US" sz="1600"/>
              <a:t>2 mol Na</a:t>
            </a:r>
            <a:endParaRPr lang="en-US" sz="1600" baseline="-25000"/>
          </a:p>
        </p:txBody>
      </p:sp>
      <p:sp>
        <p:nvSpPr>
          <p:cNvPr id="569387" name="Line 43"/>
          <p:cNvSpPr>
            <a:spLocks noChangeShapeType="1"/>
          </p:cNvSpPr>
          <p:nvPr/>
        </p:nvSpPr>
        <p:spPr bwMode="auto">
          <a:xfrm flipV="1">
            <a:off x="3454400" y="2571750"/>
            <a:ext cx="506413" cy="88900"/>
          </a:xfrm>
          <a:prstGeom prst="line">
            <a:avLst/>
          </a:prstGeom>
          <a:noFill/>
          <a:ln w="9525">
            <a:solidFill>
              <a:srgbClr val="FF0000"/>
            </a:solidFill>
            <a:round/>
            <a:headEnd/>
            <a:tailEnd/>
          </a:ln>
        </p:spPr>
        <p:txBody>
          <a:bodyPr/>
          <a:lstStyle/>
          <a:p>
            <a:endParaRPr lang="en-US"/>
          </a:p>
        </p:txBody>
      </p:sp>
      <p:sp>
        <p:nvSpPr>
          <p:cNvPr id="569388" name="Line 44"/>
          <p:cNvSpPr>
            <a:spLocks noChangeShapeType="1"/>
          </p:cNvSpPr>
          <p:nvPr/>
        </p:nvSpPr>
        <p:spPr bwMode="auto">
          <a:xfrm flipV="1">
            <a:off x="4381500" y="2722563"/>
            <a:ext cx="549275" cy="76200"/>
          </a:xfrm>
          <a:prstGeom prst="line">
            <a:avLst/>
          </a:prstGeom>
          <a:noFill/>
          <a:ln w="9525">
            <a:solidFill>
              <a:srgbClr val="FF0000"/>
            </a:solidFill>
            <a:round/>
            <a:headEnd/>
            <a:tailEnd/>
          </a:ln>
        </p:spPr>
        <p:txBody>
          <a:bodyPr/>
          <a:lstStyle/>
          <a:p>
            <a:endParaRPr lang="en-US"/>
          </a:p>
        </p:txBody>
      </p:sp>
      <p:grpSp>
        <p:nvGrpSpPr>
          <p:cNvPr id="5" name="Group 45"/>
          <p:cNvGrpSpPr>
            <a:grpSpLocks/>
          </p:cNvGrpSpPr>
          <p:nvPr/>
        </p:nvGrpSpPr>
        <p:grpSpPr bwMode="auto">
          <a:xfrm>
            <a:off x="5103813" y="2333625"/>
            <a:ext cx="996950" cy="542925"/>
            <a:chOff x="3885" y="2931"/>
            <a:chExt cx="542" cy="342"/>
          </a:xfrm>
        </p:grpSpPr>
        <p:sp>
          <p:nvSpPr>
            <p:cNvPr id="85117" name="AutoShape 46"/>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5118" name="Line 47"/>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69392" name="Line 48"/>
          <p:cNvSpPr>
            <a:spLocks noChangeShapeType="1"/>
          </p:cNvSpPr>
          <p:nvPr/>
        </p:nvSpPr>
        <p:spPr bwMode="auto">
          <a:xfrm flipV="1">
            <a:off x="4297363" y="2439988"/>
            <a:ext cx="674687" cy="92075"/>
          </a:xfrm>
          <a:prstGeom prst="line">
            <a:avLst/>
          </a:prstGeom>
          <a:noFill/>
          <a:ln w="9525">
            <a:solidFill>
              <a:srgbClr val="FF0000"/>
            </a:solidFill>
            <a:round/>
            <a:headEnd/>
            <a:tailEnd/>
          </a:ln>
        </p:spPr>
        <p:txBody>
          <a:bodyPr/>
          <a:lstStyle/>
          <a:p>
            <a:endParaRPr lang="en-US"/>
          </a:p>
        </p:txBody>
      </p:sp>
      <p:sp>
        <p:nvSpPr>
          <p:cNvPr id="569393" name="Line 49"/>
          <p:cNvSpPr>
            <a:spLocks noChangeShapeType="1"/>
          </p:cNvSpPr>
          <p:nvPr/>
        </p:nvSpPr>
        <p:spPr bwMode="auto">
          <a:xfrm flipV="1">
            <a:off x="5337175" y="2690813"/>
            <a:ext cx="671513" cy="101600"/>
          </a:xfrm>
          <a:prstGeom prst="line">
            <a:avLst/>
          </a:prstGeom>
          <a:noFill/>
          <a:ln w="9525">
            <a:solidFill>
              <a:srgbClr val="FF0000"/>
            </a:solidFill>
            <a:round/>
            <a:headEnd/>
            <a:tailEnd/>
          </a:ln>
        </p:spPr>
        <p:txBody>
          <a:bodyPr/>
          <a:lstStyle/>
          <a:p>
            <a:endParaRPr lang="en-US"/>
          </a:p>
        </p:txBody>
      </p:sp>
      <p:sp>
        <p:nvSpPr>
          <p:cNvPr id="569394" name="Line 50"/>
          <p:cNvSpPr>
            <a:spLocks noChangeShapeType="1"/>
          </p:cNvSpPr>
          <p:nvPr/>
        </p:nvSpPr>
        <p:spPr bwMode="auto">
          <a:xfrm>
            <a:off x="787400" y="2354263"/>
            <a:ext cx="258763" cy="219075"/>
          </a:xfrm>
          <a:prstGeom prst="line">
            <a:avLst/>
          </a:prstGeom>
          <a:noFill/>
          <a:ln w="31750">
            <a:solidFill>
              <a:srgbClr val="800000"/>
            </a:solidFill>
            <a:round/>
            <a:headEnd/>
            <a:tailEnd/>
          </a:ln>
        </p:spPr>
        <p:txBody>
          <a:bodyPr/>
          <a:lstStyle/>
          <a:p>
            <a:endParaRPr lang="en-US"/>
          </a:p>
        </p:txBody>
      </p:sp>
      <p:sp>
        <p:nvSpPr>
          <p:cNvPr id="569395" name="Rectangle 51"/>
          <p:cNvSpPr>
            <a:spLocks noChangeArrowheads="1"/>
          </p:cNvSpPr>
          <p:nvPr/>
        </p:nvSpPr>
        <p:spPr bwMode="auto">
          <a:xfrm>
            <a:off x="6119813" y="2295525"/>
            <a:ext cx="1074737" cy="336550"/>
          </a:xfrm>
          <a:prstGeom prst="rect">
            <a:avLst/>
          </a:prstGeom>
          <a:noFill/>
          <a:ln w="9525">
            <a:noFill/>
            <a:miter lim="800000"/>
            <a:headEnd/>
            <a:tailEnd/>
          </a:ln>
        </p:spPr>
        <p:txBody>
          <a:bodyPr wrap="none">
            <a:spAutoFit/>
          </a:bodyPr>
          <a:lstStyle/>
          <a:p>
            <a:r>
              <a:rPr lang="en-US" sz="1600"/>
              <a:t>22.4 L Cl</a:t>
            </a:r>
            <a:r>
              <a:rPr lang="en-US" sz="1600" baseline="-25000"/>
              <a:t>2</a:t>
            </a:r>
          </a:p>
        </p:txBody>
      </p:sp>
      <p:sp>
        <p:nvSpPr>
          <p:cNvPr id="569396" name="Rectangle 52"/>
          <p:cNvSpPr>
            <a:spLocks noChangeArrowheads="1"/>
          </p:cNvSpPr>
          <p:nvPr/>
        </p:nvSpPr>
        <p:spPr bwMode="auto">
          <a:xfrm>
            <a:off x="6102350" y="2565400"/>
            <a:ext cx="1006475" cy="336550"/>
          </a:xfrm>
          <a:prstGeom prst="rect">
            <a:avLst/>
          </a:prstGeom>
          <a:noFill/>
          <a:ln w="9525">
            <a:noFill/>
            <a:miter lim="800000"/>
            <a:headEnd/>
            <a:tailEnd/>
          </a:ln>
        </p:spPr>
        <p:txBody>
          <a:bodyPr wrap="none">
            <a:spAutoFit/>
          </a:bodyPr>
          <a:lstStyle/>
          <a:p>
            <a:r>
              <a:rPr lang="en-US" sz="1600"/>
              <a:t>1 mol Cl</a:t>
            </a:r>
            <a:r>
              <a:rPr lang="en-US" sz="1600" baseline="-25000"/>
              <a:t>2</a:t>
            </a:r>
          </a:p>
        </p:txBody>
      </p:sp>
      <p:grpSp>
        <p:nvGrpSpPr>
          <p:cNvPr id="6" name="Group 53"/>
          <p:cNvGrpSpPr>
            <a:grpSpLocks/>
          </p:cNvGrpSpPr>
          <p:nvPr/>
        </p:nvGrpSpPr>
        <p:grpSpPr bwMode="auto">
          <a:xfrm>
            <a:off x="6145213" y="2333625"/>
            <a:ext cx="1058862" cy="542925"/>
            <a:chOff x="3885" y="2931"/>
            <a:chExt cx="542" cy="342"/>
          </a:xfrm>
        </p:grpSpPr>
        <p:sp>
          <p:nvSpPr>
            <p:cNvPr id="85115" name="AutoShape 54"/>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5116" name="Line 55"/>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69400" name="Line 56"/>
          <p:cNvSpPr>
            <a:spLocks noChangeShapeType="1"/>
          </p:cNvSpPr>
          <p:nvPr/>
        </p:nvSpPr>
        <p:spPr bwMode="auto">
          <a:xfrm flipV="1">
            <a:off x="5372100" y="2438400"/>
            <a:ext cx="584200" cy="90488"/>
          </a:xfrm>
          <a:prstGeom prst="line">
            <a:avLst/>
          </a:prstGeom>
          <a:noFill/>
          <a:ln w="9525">
            <a:solidFill>
              <a:srgbClr val="FF0000"/>
            </a:solidFill>
            <a:round/>
            <a:headEnd/>
            <a:tailEnd/>
          </a:ln>
        </p:spPr>
        <p:txBody>
          <a:bodyPr/>
          <a:lstStyle/>
          <a:p>
            <a:endParaRPr lang="en-US"/>
          </a:p>
        </p:txBody>
      </p:sp>
      <p:sp>
        <p:nvSpPr>
          <p:cNvPr id="569401" name="Line 57"/>
          <p:cNvSpPr>
            <a:spLocks noChangeShapeType="1"/>
          </p:cNvSpPr>
          <p:nvPr/>
        </p:nvSpPr>
        <p:spPr bwMode="auto">
          <a:xfrm flipV="1">
            <a:off x="6386513" y="2700338"/>
            <a:ext cx="584200" cy="100012"/>
          </a:xfrm>
          <a:prstGeom prst="line">
            <a:avLst/>
          </a:prstGeom>
          <a:noFill/>
          <a:ln w="9525">
            <a:solidFill>
              <a:srgbClr val="FF0000"/>
            </a:solidFill>
            <a:round/>
            <a:headEnd/>
            <a:tailEnd/>
          </a:ln>
        </p:spPr>
        <p:txBody>
          <a:bodyPr/>
          <a:lstStyle/>
          <a:p>
            <a:endParaRPr lang="en-US"/>
          </a:p>
        </p:txBody>
      </p:sp>
      <p:sp>
        <p:nvSpPr>
          <p:cNvPr id="569403" name="Text Box 59"/>
          <p:cNvSpPr txBox="1">
            <a:spLocks noChangeArrowheads="1"/>
          </p:cNvSpPr>
          <p:nvPr/>
        </p:nvSpPr>
        <p:spPr bwMode="auto">
          <a:xfrm>
            <a:off x="7594600" y="2460625"/>
            <a:ext cx="774700" cy="304800"/>
          </a:xfrm>
          <a:prstGeom prst="rect">
            <a:avLst/>
          </a:prstGeom>
          <a:noFill/>
          <a:ln w="9525">
            <a:noFill/>
            <a:miter lim="800000"/>
            <a:headEnd/>
            <a:tailEnd/>
          </a:ln>
        </p:spPr>
        <p:txBody>
          <a:bodyPr wrap="none">
            <a:spAutoFit/>
          </a:bodyPr>
          <a:lstStyle/>
          <a:p>
            <a:r>
              <a:rPr lang="en-US"/>
              <a:t>48.69 L</a:t>
            </a:r>
          </a:p>
        </p:txBody>
      </p:sp>
      <p:sp>
        <p:nvSpPr>
          <p:cNvPr id="569404" name="Text Box 60"/>
          <p:cNvSpPr txBox="1">
            <a:spLocks noChangeArrowheads="1"/>
          </p:cNvSpPr>
          <p:nvPr/>
        </p:nvSpPr>
        <p:spPr bwMode="auto">
          <a:xfrm>
            <a:off x="884238" y="3348038"/>
            <a:ext cx="7288212" cy="304800"/>
          </a:xfrm>
          <a:prstGeom prst="rect">
            <a:avLst/>
          </a:prstGeom>
          <a:noFill/>
          <a:ln w="9525">
            <a:noFill/>
            <a:miter lim="800000"/>
            <a:headEnd/>
            <a:tailEnd/>
          </a:ln>
        </p:spPr>
        <p:txBody>
          <a:bodyPr wrap="none">
            <a:spAutoFit/>
          </a:bodyPr>
          <a:lstStyle/>
          <a:p>
            <a:r>
              <a:rPr lang="en-US"/>
              <a:t>Right side of room…calculate how many grams of NaCl will be produced from 100 g of Na.</a:t>
            </a:r>
          </a:p>
        </p:txBody>
      </p:sp>
      <p:sp>
        <p:nvSpPr>
          <p:cNvPr id="569405" name="Text Box 61"/>
          <p:cNvSpPr txBox="1">
            <a:spLocks noChangeArrowheads="1"/>
          </p:cNvSpPr>
          <p:nvPr/>
        </p:nvSpPr>
        <p:spPr bwMode="auto">
          <a:xfrm>
            <a:off x="884238" y="4967288"/>
            <a:ext cx="7321550" cy="304800"/>
          </a:xfrm>
          <a:prstGeom prst="rect">
            <a:avLst/>
          </a:prstGeom>
          <a:noFill/>
          <a:ln w="9525">
            <a:noFill/>
            <a:miter lim="800000"/>
            <a:headEnd/>
            <a:tailEnd/>
          </a:ln>
        </p:spPr>
        <p:txBody>
          <a:bodyPr wrap="none">
            <a:spAutoFit/>
          </a:bodyPr>
          <a:lstStyle/>
          <a:p>
            <a:r>
              <a:rPr lang="en-US"/>
              <a:t>Left side of room…calculate how many grams of NaCl will be produced from 48.69 L of Cl</a:t>
            </a:r>
            <a:r>
              <a:rPr lang="en-US" baseline="-25000"/>
              <a:t>2</a:t>
            </a:r>
            <a:r>
              <a:rPr lang="en-US"/>
              <a:t>.</a:t>
            </a:r>
          </a:p>
        </p:txBody>
      </p:sp>
      <p:grpSp>
        <p:nvGrpSpPr>
          <p:cNvPr id="7" name="Group 62"/>
          <p:cNvGrpSpPr>
            <a:grpSpLocks/>
          </p:cNvGrpSpPr>
          <p:nvPr/>
        </p:nvGrpSpPr>
        <p:grpSpPr bwMode="auto">
          <a:xfrm>
            <a:off x="733425" y="3856038"/>
            <a:ext cx="1219200" cy="481012"/>
            <a:chOff x="186" y="1092"/>
            <a:chExt cx="768" cy="303"/>
          </a:xfrm>
        </p:grpSpPr>
        <p:sp>
          <p:nvSpPr>
            <p:cNvPr id="85110" name="Line 63"/>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5111" name="Line 64"/>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5112" name="Line 65"/>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5113" name="Line 66"/>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5114" name="Line 67"/>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569412" name="Oval 68"/>
          <p:cNvSpPr>
            <a:spLocks noChangeArrowheads="1"/>
          </p:cNvSpPr>
          <p:nvPr/>
        </p:nvSpPr>
        <p:spPr bwMode="auto">
          <a:xfrm>
            <a:off x="757238" y="3803650"/>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569413" name="Text Box 69"/>
          <p:cNvSpPr txBox="1">
            <a:spLocks noChangeArrowheads="1"/>
          </p:cNvSpPr>
          <p:nvPr/>
        </p:nvSpPr>
        <p:spPr bwMode="auto">
          <a:xfrm>
            <a:off x="598488" y="4360863"/>
            <a:ext cx="411162" cy="304800"/>
          </a:xfrm>
          <a:prstGeom prst="rect">
            <a:avLst/>
          </a:prstGeom>
          <a:noFill/>
          <a:ln w="9525">
            <a:noFill/>
            <a:miter lim="800000"/>
            <a:headEnd/>
            <a:tailEnd/>
          </a:ln>
        </p:spPr>
        <p:txBody>
          <a:bodyPr wrap="none">
            <a:spAutoFit/>
          </a:bodyPr>
          <a:lstStyle/>
          <a:p>
            <a:r>
              <a:rPr lang="en-US"/>
              <a:t>Na</a:t>
            </a:r>
            <a:endParaRPr lang="en-US" baseline="-25000"/>
          </a:p>
        </p:txBody>
      </p:sp>
      <p:sp>
        <p:nvSpPr>
          <p:cNvPr id="569414" name="Text Box 70"/>
          <p:cNvSpPr txBox="1">
            <a:spLocks noChangeArrowheads="1"/>
          </p:cNvSpPr>
          <p:nvPr/>
        </p:nvSpPr>
        <p:spPr bwMode="auto">
          <a:xfrm>
            <a:off x="1525588" y="4360863"/>
            <a:ext cx="579437" cy="304800"/>
          </a:xfrm>
          <a:prstGeom prst="rect">
            <a:avLst/>
          </a:prstGeom>
          <a:noFill/>
          <a:ln w="9525">
            <a:noFill/>
            <a:miter lim="800000"/>
            <a:headEnd/>
            <a:tailEnd/>
          </a:ln>
        </p:spPr>
        <p:txBody>
          <a:bodyPr wrap="none">
            <a:spAutoFit/>
          </a:bodyPr>
          <a:lstStyle/>
          <a:p>
            <a:r>
              <a:rPr lang="en-US"/>
              <a:t>NaCl</a:t>
            </a:r>
            <a:endParaRPr lang="en-US" baseline="-25000"/>
          </a:p>
        </p:txBody>
      </p:sp>
      <p:sp>
        <p:nvSpPr>
          <p:cNvPr id="569415" name="Line 71"/>
          <p:cNvSpPr>
            <a:spLocks noChangeShapeType="1"/>
          </p:cNvSpPr>
          <p:nvPr/>
        </p:nvSpPr>
        <p:spPr bwMode="auto">
          <a:xfrm>
            <a:off x="1066800" y="4089400"/>
            <a:ext cx="534988" cy="0"/>
          </a:xfrm>
          <a:prstGeom prst="line">
            <a:avLst/>
          </a:prstGeom>
          <a:noFill/>
          <a:ln w="31750">
            <a:solidFill>
              <a:srgbClr val="800000"/>
            </a:solidFill>
            <a:round/>
            <a:headEnd/>
            <a:tailEnd/>
          </a:ln>
        </p:spPr>
        <p:txBody>
          <a:bodyPr/>
          <a:lstStyle/>
          <a:p>
            <a:endParaRPr lang="en-US"/>
          </a:p>
        </p:txBody>
      </p:sp>
      <p:sp>
        <p:nvSpPr>
          <p:cNvPr id="569416" name="Line 72"/>
          <p:cNvSpPr>
            <a:spLocks noChangeShapeType="1"/>
          </p:cNvSpPr>
          <p:nvPr/>
        </p:nvSpPr>
        <p:spPr bwMode="auto">
          <a:xfrm flipV="1">
            <a:off x="1592263" y="3856038"/>
            <a:ext cx="260350" cy="233362"/>
          </a:xfrm>
          <a:prstGeom prst="line">
            <a:avLst/>
          </a:prstGeom>
          <a:noFill/>
          <a:ln w="31750">
            <a:solidFill>
              <a:srgbClr val="800000"/>
            </a:solidFill>
            <a:round/>
            <a:headEnd/>
            <a:tailEnd/>
          </a:ln>
        </p:spPr>
        <p:txBody>
          <a:bodyPr/>
          <a:lstStyle/>
          <a:p>
            <a:endParaRPr lang="en-US"/>
          </a:p>
        </p:txBody>
      </p:sp>
      <p:grpSp>
        <p:nvGrpSpPr>
          <p:cNvPr id="8" name="Group 73"/>
          <p:cNvGrpSpPr>
            <a:grpSpLocks/>
          </p:cNvGrpSpPr>
          <p:nvPr/>
        </p:nvGrpSpPr>
        <p:grpSpPr bwMode="auto">
          <a:xfrm>
            <a:off x="1820863" y="3800475"/>
            <a:ext cx="88900" cy="88900"/>
            <a:chOff x="925" y="1217"/>
            <a:chExt cx="56" cy="56"/>
          </a:xfrm>
        </p:grpSpPr>
        <p:sp>
          <p:nvSpPr>
            <p:cNvPr id="85107" name="Oval 74"/>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5108" name="Line 75"/>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5109" name="Line 76"/>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569421" name="Text Box 77"/>
          <p:cNvSpPr txBox="1">
            <a:spLocks noChangeArrowheads="1"/>
          </p:cNvSpPr>
          <p:nvPr/>
        </p:nvSpPr>
        <p:spPr bwMode="auto">
          <a:xfrm>
            <a:off x="1978025" y="3952875"/>
            <a:ext cx="2019300" cy="336550"/>
          </a:xfrm>
          <a:prstGeom prst="rect">
            <a:avLst/>
          </a:prstGeom>
          <a:noFill/>
          <a:ln w="9525">
            <a:noFill/>
            <a:miter lim="800000"/>
            <a:headEnd/>
            <a:tailEnd/>
          </a:ln>
        </p:spPr>
        <p:txBody>
          <a:bodyPr wrap="none">
            <a:spAutoFit/>
          </a:bodyPr>
          <a:lstStyle/>
          <a:p>
            <a:r>
              <a:rPr lang="en-US" sz="1600"/>
              <a:t>x g NaCl = 100 g Na</a:t>
            </a:r>
            <a:endParaRPr lang="en-US" sz="1600" baseline="-25000"/>
          </a:p>
        </p:txBody>
      </p:sp>
      <p:sp>
        <p:nvSpPr>
          <p:cNvPr id="569422" name="Text Box 78"/>
          <p:cNvSpPr txBox="1">
            <a:spLocks noChangeArrowheads="1"/>
          </p:cNvSpPr>
          <p:nvPr/>
        </p:nvSpPr>
        <p:spPr bwMode="auto">
          <a:xfrm>
            <a:off x="4252913" y="4090988"/>
            <a:ext cx="895350" cy="336550"/>
          </a:xfrm>
          <a:prstGeom prst="rect">
            <a:avLst/>
          </a:prstGeom>
          <a:noFill/>
          <a:ln w="9525">
            <a:noFill/>
            <a:miter lim="800000"/>
            <a:headEnd/>
            <a:tailEnd/>
          </a:ln>
        </p:spPr>
        <p:txBody>
          <a:bodyPr wrap="none">
            <a:spAutoFit/>
          </a:bodyPr>
          <a:lstStyle/>
          <a:p>
            <a:r>
              <a:rPr lang="en-US" sz="1600"/>
              <a:t>23 g Na</a:t>
            </a:r>
            <a:endParaRPr lang="en-US" sz="1600" baseline="-25000"/>
          </a:p>
        </p:txBody>
      </p:sp>
      <p:sp>
        <p:nvSpPr>
          <p:cNvPr id="569423" name="Text Box 79"/>
          <p:cNvSpPr txBox="1">
            <a:spLocks noChangeArrowheads="1"/>
          </p:cNvSpPr>
          <p:nvPr/>
        </p:nvSpPr>
        <p:spPr bwMode="auto">
          <a:xfrm>
            <a:off x="7612063" y="3963988"/>
            <a:ext cx="1374775" cy="336550"/>
          </a:xfrm>
          <a:prstGeom prst="rect">
            <a:avLst/>
          </a:prstGeom>
          <a:noFill/>
          <a:ln w="9525">
            <a:noFill/>
            <a:miter lim="800000"/>
            <a:headEnd/>
            <a:tailEnd/>
          </a:ln>
        </p:spPr>
        <p:txBody>
          <a:bodyPr wrap="none">
            <a:spAutoFit/>
          </a:bodyPr>
          <a:lstStyle/>
          <a:p>
            <a:r>
              <a:rPr lang="en-US" sz="1600"/>
              <a:t>= 254 g NaCl</a:t>
            </a:r>
            <a:endParaRPr lang="en-US" sz="1600" baseline="-25000"/>
          </a:p>
        </p:txBody>
      </p:sp>
      <p:sp>
        <p:nvSpPr>
          <p:cNvPr id="569424" name="Rectangle 80"/>
          <p:cNvSpPr>
            <a:spLocks noChangeArrowheads="1"/>
          </p:cNvSpPr>
          <p:nvPr/>
        </p:nvSpPr>
        <p:spPr bwMode="auto">
          <a:xfrm>
            <a:off x="4181475" y="3825875"/>
            <a:ext cx="996950" cy="336550"/>
          </a:xfrm>
          <a:prstGeom prst="rect">
            <a:avLst/>
          </a:prstGeom>
          <a:noFill/>
          <a:ln w="9525">
            <a:noFill/>
            <a:miter lim="800000"/>
            <a:headEnd/>
            <a:tailEnd/>
          </a:ln>
        </p:spPr>
        <p:txBody>
          <a:bodyPr wrap="none">
            <a:spAutoFit/>
          </a:bodyPr>
          <a:lstStyle/>
          <a:p>
            <a:r>
              <a:rPr lang="en-US" sz="1600"/>
              <a:t>1 mol Na</a:t>
            </a:r>
            <a:endParaRPr lang="en-US" sz="1600" baseline="-25000"/>
          </a:p>
        </p:txBody>
      </p:sp>
      <p:sp>
        <p:nvSpPr>
          <p:cNvPr id="569425" name="Rectangle 81"/>
          <p:cNvSpPr>
            <a:spLocks noChangeArrowheads="1"/>
          </p:cNvSpPr>
          <p:nvPr/>
        </p:nvSpPr>
        <p:spPr bwMode="auto">
          <a:xfrm>
            <a:off x="5232400" y="3819525"/>
            <a:ext cx="1187450" cy="336550"/>
          </a:xfrm>
          <a:prstGeom prst="rect">
            <a:avLst/>
          </a:prstGeom>
          <a:noFill/>
          <a:ln w="9525">
            <a:noFill/>
            <a:miter lim="800000"/>
            <a:headEnd/>
            <a:tailEnd/>
          </a:ln>
        </p:spPr>
        <p:txBody>
          <a:bodyPr wrap="none">
            <a:spAutoFit/>
          </a:bodyPr>
          <a:lstStyle/>
          <a:p>
            <a:r>
              <a:rPr lang="en-US" sz="1600"/>
              <a:t>2 mol NaCl</a:t>
            </a:r>
            <a:endParaRPr lang="en-US" sz="1600" baseline="-25000"/>
          </a:p>
        </p:txBody>
      </p:sp>
      <p:grpSp>
        <p:nvGrpSpPr>
          <p:cNvPr id="9" name="Group 82"/>
          <p:cNvGrpSpPr>
            <a:grpSpLocks/>
          </p:cNvGrpSpPr>
          <p:nvPr/>
        </p:nvGrpSpPr>
        <p:grpSpPr bwMode="auto">
          <a:xfrm>
            <a:off x="4221163" y="3863975"/>
            <a:ext cx="974725" cy="542925"/>
            <a:chOff x="2353" y="2935"/>
            <a:chExt cx="1505" cy="342"/>
          </a:xfrm>
        </p:grpSpPr>
        <p:sp>
          <p:nvSpPr>
            <p:cNvPr id="85105" name="AutoShape 83"/>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5106" name="Line 84"/>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569429" name="Rectangle 85"/>
          <p:cNvSpPr>
            <a:spLocks noChangeArrowheads="1"/>
          </p:cNvSpPr>
          <p:nvPr/>
        </p:nvSpPr>
        <p:spPr bwMode="auto">
          <a:xfrm>
            <a:off x="5311775" y="4089400"/>
            <a:ext cx="996950" cy="336550"/>
          </a:xfrm>
          <a:prstGeom prst="rect">
            <a:avLst/>
          </a:prstGeom>
          <a:noFill/>
          <a:ln w="9525">
            <a:noFill/>
            <a:miter lim="800000"/>
            <a:headEnd/>
            <a:tailEnd/>
          </a:ln>
        </p:spPr>
        <p:txBody>
          <a:bodyPr wrap="none">
            <a:spAutoFit/>
          </a:bodyPr>
          <a:lstStyle/>
          <a:p>
            <a:r>
              <a:rPr lang="en-US" sz="1600"/>
              <a:t>2 mol Na</a:t>
            </a:r>
            <a:endParaRPr lang="en-US" sz="1600" baseline="-25000"/>
          </a:p>
        </p:txBody>
      </p:sp>
      <p:sp>
        <p:nvSpPr>
          <p:cNvPr id="569430" name="Line 86"/>
          <p:cNvSpPr>
            <a:spLocks noChangeShapeType="1"/>
          </p:cNvSpPr>
          <p:nvPr/>
        </p:nvSpPr>
        <p:spPr bwMode="auto">
          <a:xfrm flipV="1">
            <a:off x="3476625" y="4110038"/>
            <a:ext cx="522288" cy="74612"/>
          </a:xfrm>
          <a:prstGeom prst="line">
            <a:avLst/>
          </a:prstGeom>
          <a:noFill/>
          <a:ln w="9525">
            <a:solidFill>
              <a:srgbClr val="FF0000"/>
            </a:solidFill>
            <a:round/>
            <a:headEnd/>
            <a:tailEnd/>
          </a:ln>
        </p:spPr>
        <p:txBody>
          <a:bodyPr/>
          <a:lstStyle/>
          <a:p>
            <a:endParaRPr lang="en-US"/>
          </a:p>
        </p:txBody>
      </p:sp>
      <p:sp>
        <p:nvSpPr>
          <p:cNvPr id="569431" name="Line 87"/>
          <p:cNvSpPr>
            <a:spLocks noChangeShapeType="1"/>
          </p:cNvSpPr>
          <p:nvPr/>
        </p:nvSpPr>
        <p:spPr bwMode="auto">
          <a:xfrm flipV="1">
            <a:off x="4618038" y="4249738"/>
            <a:ext cx="552450" cy="73025"/>
          </a:xfrm>
          <a:prstGeom prst="line">
            <a:avLst/>
          </a:prstGeom>
          <a:noFill/>
          <a:ln w="9525">
            <a:solidFill>
              <a:srgbClr val="FF0000"/>
            </a:solidFill>
            <a:round/>
            <a:headEnd/>
            <a:tailEnd/>
          </a:ln>
        </p:spPr>
        <p:txBody>
          <a:bodyPr/>
          <a:lstStyle/>
          <a:p>
            <a:endParaRPr lang="en-US"/>
          </a:p>
        </p:txBody>
      </p:sp>
      <p:grpSp>
        <p:nvGrpSpPr>
          <p:cNvPr id="10" name="Group 88"/>
          <p:cNvGrpSpPr>
            <a:grpSpLocks/>
          </p:cNvGrpSpPr>
          <p:nvPr/>
        </p:nvGrpSpPr>
        <p:grpSpPr bwMode="auto">
          <a:xfrm>
            <a:off x="5230813" y="3857625"/>
            <a:ext cx="1171575" cy="542925"/>
            <a:chOff x="3885" y="2931"/>
            <a:chExt cx="542" cy="342"/>
          </a:xfrm>
        </p:grpSpPr>
        <p:sp>
          <p:nvSpPr>
            <p:cNvPr id="85103" name="AutoShape 89"/>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5104" name="Line 90"/>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69435" name="Line 91"/>
          <p:cNvSpPr>
            <a:spLocks noChangeShapeType="1"/>
          </p:cNvSpPr>
          <p:nvPr/>
        </p:nvSpPr>
        <p:spPr bwMode="auto">
          <a:xfrm flipV="1">
            <a:off x="4424363" y="3967163"/>
            <a:ext cx="715962" cy="88900"/>
          </a:xfrm>
          <a:prstGeom prst="line">
            <a:avLst/>
          </a:prstGeom>
          <a:noFill/>
          <a:ln w="9525">
            <a:solidFill>
              <a:srgbClr val="FF0000"/>
            </a:solidFill>
            <a:round/>
            <a:headEnd/>
            <a:tailEnd/>
          </a:ln>
        </p:spPr>
        <p:txBody>
          <a:bodyPr/>
          <a:lstStyle/>
          <a:p>
            <a:endParaRPr lang="en-US"/>
          </a:p>
        </p:txBody>
      </p:sp>
      <p:sp>
        <p:nvSpPr>
          <p:cNvPr id="569436" name="Line 92"/>
          <p:cNvSpPr>
            <a:spLocks noChangeShapeType="1"/>
          </p:cNvSpPr>
          <p:nvPr/>
        </p:nvSpPr>
        <p:spPr bwMode="auto">
          <a:xfrm flipV="1">
            <a:off x="5578475" y="4224338"/>
            <a:ext cx="708025" cy="101600"/>
          </a:xfrm>
          <a:prstGeom prst="line">
            <a:avLst/>
          </a:prstGeom>
          <a:noFill/>
          <a:ln w="9525">
            <a:solidFill>
              <a:srgbClr val="FF0000"/>
            </a:solidFill>
            <a:round/>
            <a:headEnd/>
            <a:tailEnd/>
          </a:ln>
        </p:spPr>
        <p:txBody>
          <a:bodyPr/>
          <a:lstStyle/>
          <a:p>
            <a:endParaRPr lang="en-US"/>
          </a:p>
        </p:txBody>
      </p:sp>
      <p:sp>
        <p:nvSpPr>
          <p:cNvPr id="569437" name="Line 93"/>
          <p:cNvSpPr>
            <a:spLocks noChangeShapeType="1"/>
          </p:cNvSpPr>
          <p:nvPr/>
        </p:nvSpPr>
        <p:spPr bwMode="auto">
          <a:xfrm>
            <a:off x="809625" y="3878263"/>
            <a:ext cx="258763" cy="219075"/>
          </a:xfrm>
          <a:prstGeom prst="line">
            <a:avLst/>
          </a:prstGeom>
          <a:noFill/>
          <a:ln w="31750">
            <a:solidFill>
              <a:srgbClr val="800000"/>
            </a:solidFill>
            <a:round/>
            <a:headEnd/>
            <a:tailEnd/>
          </a:ln>
        </p:spPr>
        <p:txBody>
          <a:bodyPr/>
          <a:lstStyle/>
          <a:p>
            <a:endParaRPr lang="en-US"/>
          </a:p>
        </p:txBody>
      </p:sp>
      <p:sp>
        <p:nvSpPr>
          <p:cNvPr id="569438" name="Rectangle 94"/>
          <p:cNvSpPr>
            <a:spLocks noChangeArrowheads="1"/>
          </p:cNvSpPr>
          <p:nvPr/>
        </p:nvSpPr>
        <p:spPr bwMode="auto">
          <a:xfrm>
            <a:off x="6402388" y="3819525"/>
            <a:ext cx="1255712" cy="336550"/>
          </a:xfrm>
          <a:prstGeom prst="rect">
            <a:avLst/>
          </a:prstGeom>
          <a:noFill/>
          <a:ln w="9525">
            <a:noFill/>
            <a:miter lim="800000"/>
            <a:headEnd/>
            <a:tailEnd/>
          </a:ln>
        </p:spPr>
        <p:txBody>
          <a:bodyPr wrap="none">
            <a:spAutoFit/>
          </a:bodyPr>
          <a:lstStyle/>
          <a:p>
            <a:r>
              <a:rPr lang="en-US" sz="1600"/>
              <a:t>58.5 g NaCl</a:t>
            </a:r>
            <a:endParaRPr lang="en-US" sz="1600" baseline="-25000"/>
          </a:p>
        </p:txBody>
      </p:sp>
      <p:sp>
        <p:nvSpPr>
          <p:cNvPr id="569439" name="Rectangle 95"/>
          <p:cNvSpPr>
            <a:spLocks noChangeArrowheads="1"/>
          </p:cNvSpPr>
          <p:nvPr/>
        </p:nvSpPr>
        <p:spPr bwMode="auto">
          <a:xfrm>
            <a:off x="6426200" y="4089400"/>
            <a:ext cx="1187450" cy="336550"/>
          </a:xfrm>
          <a:prstGeom prst="rect">
            <a:avLst/>
          </a:prstGeom>
          <a:noFill/>
          <a:ln w="9525">
            <a:noFill/>
            <a:miter lim="800000"/>
            <a:headEnd/>
            <a:tailEnd/>
          </a:ln>
        </p:spPr>
        <p:txBody>
          <a:bodyPr wrap="none">
            <a:spAutoFit/>
          </a:bodyPr>
          <a:lstStyle/>
          <a:p>
            <a:r>
              <a:rPr lang="en-US" sz="1600"/>
              <a:t>1 mol NaCl</a:t>
            </a:r>
            <a:endParaRPr lang="en-US" sz="1600" baseline="-25000"/>
          </a:p>
        </p:txBody>
      </p:sp>
      <p:grpSp>
        <p:nvGrpSpPr>
          <p:cNvPr id="11" name="Group 96"/>
          <p:cNvGrpSpPr>
            <a:grpSpLocks/>
          </p:cNvGrpSpPr>
          <p:nvPr/>
        </p:nvGrpSpPr>
        <p:grpSpPr bwMode="auto">
          <a:xfrm>
            <a:off x="6430963" y="3857625"/>
            <a:ext cx="1195387" cy="542925"/>
            <a:chOff x="3885" y="2931"/>
            <a:chExt cx="542" cy="342"/>
          </a:xfrm>
        </p:grpSpPr>
        <p:sp>
          <p:nvSpPr>
            <p:cNvPr id="85101" name="AutoShape 97"/>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5102" name="Line 98"/>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69443" name="Line 99"/>
          <p:cNvSpPr>
            <a:spLocks noChangeShapeType="1"/>
          </p:cNvSpPr>
          <p:nvPr/>
        </p:nvSpPr>
        <p:spPr bwMode="auto">
          <a:xfrm flipV="1">
            <a:off x="5503863" y="3913188"/>
            <a:ext cx="827087" cy="139700"/>
          </a:xfrm>
          <a:prstGeom prst="line">
            <a:avLst/>
          </a:prstGeom>
          <a:noFill/>
          <a:ln w="9525">
            <a:solidFill>
              <a:srgbClr val="FF0000"/>
            </a:solidFill>
            <a:round/>
            <a:headEnd/>
            <a:tailEnd/>
          </a:ln>
        </p:spPr>
        <p:txBody>
          <a:bodyPr/>
          <a:lstStyle/>
          <a:p>
            <a:endParaRPr lang="en-US"/>
          </a:p>
        </p:txBody>
      </p:sp>
      <p:sp>
        <p:nvSpPr>
          <p:cNvPr id="569444" name="Line 100"/>
          <p:cNvSpPr>
            <a:spLocks noChangeShapeType="1"/>
          </p:cNvSpPr>
          <p:nvPr/>
        </p:nvSpPr>
        <p:spPr bwMode="auto">
          <a:xfrm flipV="1">
            <a:off x="6691313" y="4194175"/>
            <a:ext cx="841375" cy="130175"/>
          </a:xfrm>
          <a:prstGeom prst="line">
            <a:avLst/>
          </a:prstGeom>
          <a:noFill/>
          <a:ln w="9525">
            <a:solidFill>
              <a:srgbClr val="FF0000"/>
            </a:solidFill>
            <a:round/>
            <a:headEnd/>
            <a:tailEnd/>
          </a:ln>
        </p:spPr>
        <p:txBody>
          <a:bodyPr/>
          <a:lstStyle/>
          <a:p>
            <a:endParaRPr lang="en-US"/>
          </a:p>
        </p:txBody>
      </p:sp>
      <p:grpSp>
        <p:nvGrpSpPr>
          <p:cNvPr id="12" name="Group 102"/>
          <p:cNvGrpSpPr>
            <a:grpSpLocks/>
          </p:cNvGrpSpPr>
          <p:nvPr/>
        </p:nvGrpSpPr>
        <p:grpSpPr bwMode="auto">
          <a:xfrm>
            <a:off x="723900" y="5446713"/>
            <a:ext cx="1219200" cy="481012"/>
            <a:chOff x="186" y="1092"/>
            <a:chExt cx="768" cy="303"/>
          </a:xfrm>
        </p:grpSpPr>
        <p:sp>
          <p:nvSpPr>
            <p:cNvPr id="85096" name="Line 103"/>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5097" name="Line 104"/>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5098" name="Line 105"/>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5099" name="Line 106"/>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5100" name="Line 107"/>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569452" name="Oval 108"/>
          <p:cNvSpPr>
            <a:spLocks noChangeArrowheads="1"/>
          </p:cNvSpPr>
          <p:nvPr/>
        </p:nvSpPr>
        <p:spPr bwMode="auto">
          <a:xfrm>
            <a:off x="682625" y="5640388"/>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569453" name="Text Box 109"/>
          <p:cNvSpPr txBox="1">
            <a:spLocks noChangeArrowheads="1"/>
          </p:cNvSpPr>
          <p:nvPr/>
        </p:nvSpPr>
        <p:spPr bwMode="auto">
          <a:xfrm>
            <a:off x="588963" y="5951538"/>
            <a:ext cx="415925" cy="304800"/>
          </a:xfrm>
          <a:prstGeom prst="rect">
            <a:avLst/>
          </a:prstGeom>
          <a:noFill/>
          <a:ln w="9525">
            <a:noFill/>
            <a:miter lim="800000"/>
            <a:headEnd/>
            <a:tailEnd/>
          </a:ln>
        </p:spPr>
        <p:txBody>
          <a:bodyPr wrap="none">
            <a:spAutoFit/>
          </a:bodyPr>
          <a:lstStyle/>
          <a:p>
            <a:r>
              <a:rPr lang="en-US"/>
              <a:t>Cl</a:t>
            </a:r>
            <a:r>
              <a:rPr lang="en-US" baseline="-25000"/>
              <a:t>2</a:t>
            </a:r>
          </a:p>
        </p:txBody>
      </p:sp>
      <p:sp>
        <p:nvSpPr>
          <p:cNvPr id="569454" name="Text Box 110"/>
          <p:cNvSpPr txBox="1">
            <a:spLocks noChangeArrowheads="1"/>
          </p:cNvSpPr>
          <p:nvPr/>
        </p:nvSpPr>
        <p:spPr bwMode="auto">
          <a:xfrm>
            <a:off x="1516063" y="5951538"/>
            <a:ext cx="579437" cy="304800"/>
          </a:xfrm>
          <a:prstGeom prst="rect">
            <a:avLst/>
          </a:prstGeom>
          <a:noFill/>
          <a:ln w="9525">
            <a:noFill/>
            <a:miter lim="800000"/>
            <a:headEnd/>
            <a:tailEnd/>
          </a:ln>
        </p:spPr>
        <p:txBody>
          <a:bodyPr wrap="none">
            <a:spAutoFit/>
          </a:bodyPr>
          <a:lstStyle/>
          <a:p>
            <a:r>
              <a:rPr lang="en-US"/>
              <a:t>NaCl</a:t>
            </a:r>
            <a:endParaRPr lang="en-US" baseline="-25000"/>
          </a:p>
        </p:txBody>
      </p:sp>
      <p:sp>
        <p:nvSpPr>
          <p:cNvPr id="569455" name="Line 111"/>
          <p:cNvSpPr>
            <a:spLocks noChangeShapeType="1"/>
          </p:cNvSpPr>
          <p:nvPr/>
        </p:nvSpPr>
        <p:spPr bwMode="auto">
          <a:xfrm>
            <a:off x="1057275" y="5680075"/>
            <a:ext cx="534988" cy="0"/>
          </a:xfrm>
          <a:prstGeom prst="line">
            <a:avLst/>
          </a:prstGeom>
          <a:noFill/>
          <a:ln w="31750">
            <a:solidFill>
              <a:srgbClr val="800000"/>
            </a:solidFill>
            <a:round/>
            <a:headEnd/>
            <a:tailEnd/>
          </a:ln>
        </p:spPr>
        <p:txBody>
          <a:bodyPr/>
          <a:lstStyle/>
          <a:p>
            <a:endParaRPr lang="en-US"/>
          </a:p>
        </p:txBody>
      </p:sp>
      <p:sp>
        <p:nvSpPr>
          <p:cNvPr id="569456" name="Line 112"/>
          <p:cNvSpPr>
            <a:spLocks noChangeShapeType="1"/>
          </p:cNvSpPr>
          <p:nvPr/>
        </p:nvSpPr>
        <p:spPr bwMode="auto">
          <a:xfrm flipV="1">
            <a:off x="1582738" y="5446713"/>
            <a:ext cx="260350" cy="233362"/>
          </a:xfrm>
          <a:prstGeom prst="line">
            <a:avLst/>
          </a:prstGeom>
          <a:noFill/>
          <a:ln w="31750">
            <a:solidFill>
              <a:srgbClr val="800000"/>
            </a:solidFill>
            <a:round/>
            <a:headEnd/>
            <a:tailEnd/>
          </a:ln>
        </p:spPr>
        <p:txBody>
          <a:bodyPr/>
          <a:lstStyle/>
          <a:p>
            <a:endParaRPr lang="en-US"/>
          </a:p>
        </p:txBody>
      </p:sp>
      <p:grpSp>
        <p:nvGrpSpPr>
          <p:cNvPr id="13" name="Group 113"/>
          <p:cNvGrpSpPr>
            <a:grpSpLocks/>
          </p:cNvGrpSpPr>
          <p:nvPr/>
        </p:nvGrpSpPr>
        <p:grpSpPr bwMode="auto">
          <a:xfrm>
            <a:off x="1811338" y="5391150"/>
            <a:ext cx="88900" cy="88900"/>
            <a:chOff x="925" y="1217"/>
            <a:chExt cx="56" cy="56"/>
          </a:xfrm>
        </p:grpSpPr>
        <p:sp>
          <p:nvSpPr>
            <p:cNvPr id="85093" name="Oval 114"/>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5094" name="Line 115"/>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5095" name="Line 116"/>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569461" name="Text Box 117"/>
          <p:cNvSpPr txBox="1">
            <a:spLocks noChangeArrowheads="1"/>
          </p:cNvSpPr>
          <p:nvPr/>
        </p:nvSpPr>
        <p:spPr bwMode="auto">
          <a:xfrm>
            <a:off x="1968500" y="5543550"/>
            <a:ext cx="2198688" cy="336550"/>
          </a:xfrm>
          <a:prstGeom prst="rect">
            <a:avLst/>
          </a:prstGeom>
          <a:noFill/>
          <a:ln w="9525">
            <a:noFill/>
            <a:miter lim="800000"/>
            <a:headEnd/>
            <a:tailEnd/>
          </a:ln>
        </p:spPr>
        <p:txBody>
          <a:bodyPr wrap="none">
            <a:spAutoFit/>
          </a:bodyPr>
          <a:lstStyle/>
          <a:p>
            <a:r>
              <a:rPr lang="en-US" sz="1600"/>
              <a:t>x g NaCl = 48.69 L Cl</a:t>
            </a:r>
            <a:r>
              <a:rPr lang="en-US" sz="1600" baseline="-25000"/>
              <a:t>2</a:t>
            </a:r>
          </a:p>
        </p:txBody>
      </p:sp>
      <p:sp>
        <p:nvSpPr>
          <p:cNvPr id="569462" name="Text Box 118"/>
          <p:cNvSpPr txBox="1">
            <a:spLocks noChangeArrowheads="1"/>
          </p:cNvSpPr>
          <p:nvPr/>
        </p:nvSpPr>
        <p:spPr bwMode="auto">
          <a:xfrm>
            <a:off x="4110038" y="5681663"/>
            <a:ext cx="1074737" cy="336550"/>
          </a:xfrm>
          <a:prstGeom prst="rect">
            <a:avLst/>
          </a:prstGeom>
          <a:noFill/>
          <a:ln w="9525">
            <a:noFill/>
            <a:miter lim="800000"/>
            <a:headEnd/>
            <a:tailEnd/>
          </a:ln>
        </p:spPr>
        <p:txBody>
          <a:bodyPr wrap="none">
            <a:spAutoFit/>
          </a:bodyPr>
          <a:lstStyle/>
          <a:p>
            <a:r>
              <a:rPr lang="en-US" sz="1600"/>
              <a:t>22.4 L Cl</a:t>
            </a:r>
            <a:r>
              <a:rPr lang="en-US" sz="1600" baseline="-25000"/>
              <a:t>2</a:t>
            </a:r>
          </a:p>
        </p:txBody>
      </p:sp>
      <p:sp>
        <p:nvSpPr>
          <p:cNvPr id="569463" name="Text Box 119"/>
          <p:cNvSpPr txBox="1">
            <a:spLocks noChangeArrowheads="1"/>
          </p:cNvSpPr>
          <p:nvPr/>
        </p:nvSpPr>
        <p:spPr bwMode="auto">
          <a:xfrm>
            <a:off x="7602538" y="5554663"/>
            <a:ext cx="1374775" cy="336550"/>
          </a:xfrm>
          <a:prstGeom prst="rect">
            <a:avLst/>
          </a:prstGeom>
          <a:noFill/>
          <a:ln w="9525">
            <a:noFill/>
            <a:miter lim="800000"/>
            <a:headEnd/>
            <a:tailEnd/>
          </a:ln>
        </p:spPr>
        <p:txBody>
          <a:bodyPr wrap="none">
            <a:spAutoFit/>
          </a:bodyPr>
          <a:lstStyle/>
          <a:p>
            <a:r>
              <a:rPr lang="en-US" sz="1600"/>
              <a:t>= 254 g NaCl</a:t>
            </a:r>
            <a:endParaRPr lang="en-US" sz="1600" baseline="-25000"/>
          </a:p>
        </p:txBody>
      </p:sp>
      <p:sp>
        <p:nvSpPr>
          <p:cNvPr id="569464" name="Rectangle 120"/>
          <p:cNvSpPr>
            <a:spLocks noChangeArrowheads="1"/>
          </p:cNvSpPr>
          <p:nvPr/>
        </p:nvSpPr>
        <p:spPr bwMode="auto">
          <a:xfrm>
            <a:off x="4146550" y="5416550"/>
            <a:ext cx="1006475" cy="336550"/>
          </a:xfrm>
          <a:prstGeom prst="rect">
            <a:avLst/>
          </a:prstGeom>
          <a:noFill/>
          <a:ln w="9525">
            <a:noFill/>
            <a:miter lim="800000"/>
            <a:headEnd/>
            <a:tailEnd/>
          </a:ln>
        </p:spPr>
        <p:txBody>
          <a:bodyPr wrap="none">
            <a:spAutoFit/>
          </a:bodyPr>
          <a:lstStyle/>
          <a:p>
            <a:r>
              <a:rPr lang="en-US" sz="1600"/>
              <a:t>1 mol Cl</a:t>
            </a:r>
            <a:r>
              <a:rPr lang="en-US" sz="1600" baseline="-25000"/>
              <a:t>2</a:t>
            </a:r>
          </a:p>
        </p:txBody>
      </p:sp>
      <p:sp>
        <p:nvSpPr>
          <p:cNvPr id="569465" name="Rectangle 121"/>
          <p:cNvSpPr>
            <a:spLocks noChangeArrowheads="1"/>
          </p:cNvSpPr>
          <p:nvPr/>
        </p:nvSpPr>
        <p:spPr bwMode="auto">
          <a:xfrm>
            <a:off x="5222875" y="5410200"/>
            <a:ext cx="1187450" cy="336550"/>
          </a:xfrm>
          <a:prstGeom prst="rect">
            <a:avLst/>
          </a:prstGeom>
          <a:noFill/>
          <a:ln w="9525">
            <a:noFill/>
            <a:miter lim="800000"/>
            <a:headEnd/>
            <a:tailEnd/>
          </a:ln>
        </p:spPr>
        <p:txBody>
          <a:bodyPr wrap="none">
            <a:spAutoFit/>
          </a:bodyPr>
          <a:lstStyle/>
          <a:p>
            <a:r>
              <a:rPr lang="en-US" sz="1600"/>
              <a:t>2 mol NaCl</a:t>
            </a:r>
            <a:endParaRPr lang="en-US" sz="1600" baseline="-25000"/>
          </a:p>
        </p:txBody>
      </p:sp>
      <p:grpSp>
        <p:nvGrpSpPr>
          <p:cNvPr id="14" name="Group 122"/>
          <p:cNvGrpSpPr>
            <a:grpSpLocks/>
          </p:cNvGrpSpPr>
          <p:nvPr/>
        </p:nvGrpSpPr>
        <p:grpSpPr bwMode="auto">
          <a:xfrm>
            <a:off x="4144963" y="5454650"/>
            <a:ext cx="1041400" cy="542925"/>
            <a:chOff x="2353" y="2935"/>
            <a:chExt cx="1505" cy="342"/>
          </a:xfrm>
        </p:grpSpPr>
        <p:sp>
          <p:nvSpPr>
            <p:cNvPr id="85091" name="AutoShape 123"/>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5092" name="Line 124"/>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569469" name="Rectangle 125"/>
          <p:cNvSpPr>
            <a:spLocks noChangeArrowheads="1"/>
          </p:cNvSpPr>
          <p:nvPr/>
        </p:nvSpPr>
        <p:spPr bwMode="auto">
          <a:xfrm>
            <a:off x="5302250" y="5680075"/>
            <a:ext cx="1006475" cy="336550"/>
          </a:xfrm>
          <a:prstGeom prst="rect">
            <a:avLst/>
          </a:prstGeom>
          <a:noFill/>
          <a:ln w="9525">
            <a:noFill/>
            <a:miter lim="800000"/>
            <a:headEnd/>
            <a:tailEnd/>
          </a:ln>
        </p:spPr>
        <p:txBody>
          <a:bodyPr wrap="none">
            <a:spAutoFit/>
          </a:bodyPr>
          <a:lstStyle/>
          <a:p>
            <a:r>
              <a:rPr lang="en-US" sz="1600"/>
              <a:t>1 mol Cl</a:t>
            </a:r>
            <a:r>
              <a:rPr lang="en-US" sz="1600" baseline="-25000"/>
              <a:t>2</a:t>
            </a:r>
          </a:p>
        </p:txBody>
      </p:sp>
      <p:sp>
        <p:nvSpPr>
          <p:cNvPr id="569470" name="Line 126"/>
          <p:cNvSpPr>
            <a:spLocks noChangeShapeType="1"/>
          </p:cNvSpPr>
          <p:nvPr/>
        </p:nvSpPr>
        <p:spPr bwMode="auto">
          <a:xfrm flipV="1">
            <a:off x="3600450" y="5653088"/>
            <a:ext cx="481013" cy="122237"/>
          </a:xfrm>
          <a:prstGeom prst="line">
            <a:avLst/>
          </a:prstGeom>
          <a:noFill/>
          <a:ln w="9525">
            <a:solidFill>
              <a:srgbClr val="FF0000"/>
            </a:solidFill>
            <a:round/>
            <a:headEnd/>
            <a:tailEnd/>
          </a:ln>
        </p:spPr>
        <p:txBody>
          <a:bodyPr/>
          <a:lstStyle/>
          <a:p>
            <a:endParaRPr lang="en-US"/>
          </a:p>
        </p:txBody>
      </p:sp>
      <p:sp>
        <p:nvSpPr>
          <p:cNvPr id="569471" name="Line 127"/>
          <p:cNvSpPr>
            <a:spLocks noChangeShapeType="1"/>
          </p:cNvSpPr>
          <p:nvPr/>
        </p:nvSpPr>
        <p:spPr bwMode="auto">
          <a:xfrm flipV="1">
            <a:off x="4637088" y="5799138"/>
            <a:ext cx="492125" cy="114300"/>
          </a:xfrm>
          <a:prstGeom prst="line">
            <a:avLst/>
          </a:prstGeom>
          <a:noFill/>
          <a:ln w="9525">
            <a:solidFill>
              <a:srgbClr val="FF0000"/>
            </a:solidFill>
            <a:round/>
            <a:headEnd/>
            <a:tailEnd/>
          </a:ln>
        </p:spPr>
        <p:txBody>
          <a:bodyPr/>
          <a:lstStyle/>
          <a:p>
            <a:endParaRPr lang="en-US"/>
          </a:p>
        </p:txBody>
      </p:sp>
      <p:grpSp>
        <p:nvGrpSpPr>
          <p:cNvPr id="15" name="Group 128"/>
          <p:cNvGrpSpPr>
            <a:grpSpLocks/>
          </p:cNvGrpSpPr>
          <p:nvPr/>
        </p:nvGrpSpPr>
        <p:grpSpPr bwMode="auto">
          <a:xfrm>
            <a:off x="5221288" y="5448300"/>
            <a:ext cx="1171575" cy="542925"/>
            <a:chOff x="3885" y="2931"/>
            <a:chExt cx="542" cy="342"/>
          </a:xfrm>
        </p:grpSpPr>
        <p:sp>
          <p:nvSpPr>
            <p:cNvPr id="85089" name="AutoShape 129"/>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5090" name="Line 130"/>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69475" name="Line 131"/>
          <p:cNvSpPr>
            <a:spLocks noChangeShapeType="1"/>
          </p:cNvSpPr>
          <p:nvPr/>
        </p:nvSpPr>
        <p:spPr bwMode="auto">
          <a:xfrm flipV="1">
            <a:off x="4389438" y="5557838"/>
            <a:ext cx="715962" cy="88900"/>
          </a:xfrm>
          <a:prstGeom prst="line">
            <a:avLst/>
          </a:prstGeom>
          <a:noFill/>
          <a:ln w="9525">
            <a:solidFill>
              <a:srgbClr val="FF0000"/>
            </a:solidFill>
            <a:round/>
            <a:headEnd/>
            <a:tailEnd/>
          </a:ln>
        </p:spPr>
        <p:txBody>
          <a:bodyPr/>
          <a:lstStyle/>
          <a:p>
            <a:endParaRPr lang="en-US"/>
          </a:p>
        </p:txBody>
      </p:sp>
      <p:sp>
        <p:nvSpPr>
          <p:cNvPr id="569476" name="Line 132"/>
          <p:cNvSpPr>
            <a:spLocks noChangeShapeType="1"/>
          </p:cNvSpPr>
          <p:nvPr/>
        </p:nvSpPr>
        <p:spPr bwMode="auto">
          <a:xfrm flipV="1">
            <a:off x="5568950" y="5815013"/>
            <a:ext cx="708025" cy="101600"/>
          </a:xfrm>
          <a:prstGeom prst="line">
            <a:avLst/>
          </a:prstGeom>
          <a:noFill/>
          <a:ln w="9525">
            <a:solidFill>
              <a:srgbClr val="FF0000"/>
            </a:solidFill>
            <a:round/>
            <a:headEnd/>
            <a:tailEnd/>
          </a:ln>
        </p:spPr>
        <p:txBody>
          <a:bodyPr/>
          <a:lstStyle/>
          <a:p>
            <a:endParaRPr lang="en-US"/>
          </a:p>
        </p:txBody>
      </p:sp>
      <p:sp>
        <p:nvSpPr>
          <p:cNvPr id="569477" name="Line 133"/>
          <p:cNvSpPr>
            <a:spLocks noChangeShapeType="1"/>
          </p:cNvSpPr>
          <p:nvPr/>
        </p:nvSpPr>
        <p:spPr bwMode="auto">
          <a:xfrm>
            <a:off x="733425" y="5688013"/>
            <a:ext cx="325438" cy="0"/>
          </a:xfrm>
          <a:prstGeom prst="line">
            <a:avLst/>
          </a:prstGeom>
          <a:noFill/>
          <a:ln w="31750">
            <a:solidFill>
              <a:srgbClr val="800000"/>
            </a:solidFill>
            <a:round/>
            <a:headEnd/>
            <a:tailEnd/>
          </a:ln>
        </p:spPr>
        <p:txBody>
          <a:bodyPr/>
          <a:lstStyle/>
          <a:p>
            <a:endParaRPr lang="en-US"/>
          </a:p>
        </p:txBody>
      </p:sp>
      <p:sp>
        <p:nvSpPr>
          <p:cNvPr id="569478" name="Rectangle 134"/>
          <p:cNvSpPr>
            <a:spLocks noChangeArrowheads="1"/>
          </p:cNvSpPr>
          <p:nvPr/>
        </p:nvSpPr>
        <p:spPr bwMode="auto">
          <a:xfrm>
            <a:off x="6392863" y="5410200"/>
            <a:ext cx="1255712" cy="336550"/>
          </a:xfrm>
          <a:prstGeom prst="rect">
            <a:avLst/>
          </a:prstGeom>
          <a:noFill/>
          <a:ln w="9525">
            <a:noFill/>
            <a:miter lim="800000"/>
            <a:headEnd/>
            <a:tailEnd/>
          </a:ln>
        </p:spPr>
        <p:txBody>
          <a:bodyPr wrap="none">
            <a:spAutoFit/>
          </a:bodyPr>
          <a:lstStyle/>
          <a:p>
            <a:r>
              <a:rPr lang="en-US" sz="1600"/>
              <a:t>58.5 g NaCl</a:t>
            </a:r>
            <a:endParaRPr lang="en-US" sz="1600" baseline="-25000"/>
          </a:p>
        </p:txBody>
      </p:sp>
      <p:sp>
        <p:nvSpPr>
          <p:cNvPr id="569479" name="Rectangle 135"/>
          <p:cNvSpPr>
            <a:spLocks noChangeArrowheads="1"/>
          </p:cNvSpPr>
          <p:nvPr/>
        </p:nvSpPr>
        <p:spPr bwMode="auto">
          <a:xfrm>
            <a:off x="6416675" y="5680075"/>
            <a:ext cx="1187450" cy="336550"/>
          </a:xfrm>
          <a:prstGeom prst="rect">
            <a:avLst/>
          </a:prstGeom>
          <a:noFill/>
          <a:ln w="9525">
            <a:noFill/>
            <a:miter lim="800000"/>
            <a:headEnd/>
            <a:tailEnd/>
          </a:ln>
        </p:spPr>
        <p:txBody>
          <a:bodyPr wrap="none">
            <a:spAutoFit/>
          </a:bodyPr>
          <a:lstStyle/>
          <a:p>
            <a:r>
              <a:rPr lang="en-US" sz="1600"/>
              <a:t>1 mol NaCl</a:t>
            </a:r>
            <a:endParaRPr lang="en-US" sz="1600" baseline="-25000"/>
          </a:p>
        </p:txBody>
      </p:sp>
      <p:grpSp>
        <p:nvGrpSpPr>
          <p:cNvPr id="16" name="Group 136"/>
          <p:cNvGrpSpPr>
            <a:grpSpLocks/>
          </p:cNvGrpSpPr>
          <p:nvPr/>
        </p:nvGrpSpPr>
        <p:grpSpPr bwMode="auto">
          <a:xfrm>
            <a:off x="6421438" y="5448300"/>
            <a:ext cx="1195387" cy="542925"/>
            <a:chOff x="3885" y="2931"/>
            <a:chExt cx="542" cy="342"/>
          </a:xfrm>
        </p:grpSpPr>
        <p:sp>
          <p:nvSpPr>
            <p:cNvPr id="85087" name="AutoShape 137"/>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5088" name="Line 138"/>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69483" name="Line 139"/>
          <p:cNvSpPr>
            <a:spLocks noChangeShapeType="1"/>
          </p:cNvSpPr>
          <p:nvPr/>
        </p:nvSpPr>
        <p:spPr bwMode="auto">
          <a:xfrm flipV="1">
            <a:off x="5494338" y="5503863"/>
            <a:ext cx="827087" cy="139700"/>
          </a:xfrm>
          <a:prstGeom prst="line">
            <a:avLst/>
          </a:prstGeom>
          <a:noFill/>
          <a:ln w="9525">
            <a:solidFill>
              <a:srgbClr val="FF0000"/>
            </a:solidFill>
            <a:round/>
            <a:headEnd/>
            <a:tailEnd/>
          </a:ln>
        </p:spPr>
        <p:txBody>
          <a:bodyPr/>
          <a:lstStyle/>
          <a:p>
            <a:endParaRPr lang="en-US"/>
          </a:p>
        </p:txBody>
      </p:sp>
      <p:sp>
        <p:nvSpPr>
          <p:cNvPr id="569484" name="Line 140"/>
          <p:cNvSpPr>
            <a:spLocks noChangeShapeType="1"/>
          </p:cNvSpPr>
          <p:nvPr/>
        </p:nvSpPr>
        <p:spPr bwMode="auto">
          <a:xfrm flipV="1">
            <a:off x="6681788" y="5784850"/>
            <a:ext cx="841375" cy="130175"/>
          </a:xfrm>
          <a:prstGeom prst="line">
            <a:avLst/>
          </a:prstGeom>
          <a:noFill/>
          <a:ln w="9525">
            <a:solidFill>
              <a:srgbClr val="FF0000"/>
            </a:solidFill>
            <a:round/>
            <a:headEnd/>
            <a:tailEnd/>
          </a:ln>
        </p:spPr>
        <p:txBody>
          <a:bodyPr/>
          <a:lstStyle/>
          <a:p>
            <a:endParaRPr lang="en-US"/>
          </a:p>
        </p:txBody>
      </p:sp>
      <p:pic>
        <p:nvPicPr>
          <p:cNvPr id="569488" name="Picture 144" descr="sodium metal"/>
          <p:cNvPicPr>
            <a:picLocks noChangeAspect="1" noChangeArrowheads="1"/>
          </p:cNvPicPr>
          <p:nvPr/>
        </p:nvPicPr>
        <p:blipFill>
          <a:blip r:embed="rId3" cstate="print"/>
          <a:srcRect/>
          <a:stretch>
            <a:fillRect/>
          </a:stretch>
        </p:blipFill>
        <p:spPr bwMode="auto">
          <a:xfrm>
            <a:off x="1978025" y="0"/>
            <a:ext cx="1023938" cy="914400"/>
          </a:xfrm>
          <a:prstGeom prst="rect">
            <a:avLst/>
          </a:prstGeom>
          <a:noFill/>
          <a:ln w="9525">
            <a:noFill/>
            <a:miter lim="800000"/>
            <a:headEnd/>
            <a:tailEnd/>
          </a:ln>
        </p:spPr>
      </p:pic>
      <p:pic>
        <p:nvPicPr>
          <p:cNvPr id="569490" name="Picture 146" descr="chlorine gas"/>
          <p:cNvPicPr>
            <a:picLocks noChangeAspect="1" noChangeArrowheads="1"/>
          </p:cNvPicPr>
          <p:nvPr/>
        </p:nvPicPr>
        <p:blipFill>
          <a:blip r:embed="rId4" cstate="print"/>
          <a:srcRect/>
          <a:stretch>
            <a:fillRect/>
          </a:stretch>
        </p:blipFill>
        <p:spPr bwMode="auto">
          <a:xfrm>
            <a:off x="3444875" y="4763"/>
            <a:ext cx="914400" cy="914400"/>
          </a:xfrm>
          <a:prstGeom prst="rect">
            <a:avLst/>
          </a:prstGeom>
          <a:noFill/>
          <a:ln w="9525">
            <a:noFill/>
            <a:miter lim="800000"/>
            <a:headEnd/>
            <a:tailEnd/>
          </a:ln>
        </p:spPr>
      </p:pic>
      <p:pic>
        <p:nvPicPr>
          <p:cNvPr id="569492" name="Picture 148" descr="salt"/>
          <p:cNvPicPr>
            <a:picLocks noChangeAspect="1" noChangeArrowheads="1"/>
          </p:cNvPicPr>
          <p:nvPr/>
        </p:nvPicPr>
        <p:blipFill>
          <a:blip r:embed="rId5" cstate="print">
            <a:lum bright="12000" contrast="12000"/>
          </a:blip>
          <a:srcRect/>
          <a:stretch>
            <a:fillRect/>
          </a:stretch>
        </p:blipFill>
        <p:spPr bwMode="auto">
          <a:xfrm>
            <a:off x="6238875" y="-14288"/>
            <a:ext cx="731838" cy="915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69488"/>
                                        </p:tgtEl>
                                        <p:attrNameLst>
                                          <p:attrName>style.visibility</p:attrName>
                                        </p:attrNameLst>
                                      </p:cBhvr>
                                      <p:to>
                                        <p:strVal val="visible"/>
                                      </p:to>
                                    </p:set>
                                    <p:animEffect transition="in" filter="fade">
                                      <p:cBhvr>
                                        <p:cTn id="7" dur="1000"/>
                                        <p:tgtEl>
                                          <p:spTgt spid="569488"/>
                                        </p:tgtEl>
                                      </p:cBhvr>
                                    </p:animEffect>
                                    <p:anim calcmode="lin" valueType="num">
                                      <p:cBhvr>
                                        <p:cTn id="8" dur="1000" fill="hold"/>
                                        <p:tgtEl>
                                          <p:spTgt spid="569488"/>
                                        </p:tgtEl>
                                        <p:attrNameLst>
                                          <p:attrName>ppt_x</p:attrName>
                                        </p:attrNameLst>
                                      </p:cBhvr>
                                      <p:tavLst>
                                        <p:tav tm="0">
                                          <p:val>
                                            <p:strVal val="#ppt_x"/>
                                          </p:val>
                                        </p:tav>
                                        <p:tav tm="100000">
                                          <p:val>
                                            <p:strVal val="#ppt_x"/>
                                          </p:val>
                                        </p:tav>
                                      </p:tavLst>
                                    </p:anim>
                                    <p:anim calcmode="lin" valueType="num">
                                      <p:cBhvr>
                                        <p:cTn id="9" dur="1000" fill="hold"/>
                                        <p:tgtEl>
                                          <p:spTgt spid="56948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69490"/>
                                        </p:tgtEl>
                                        <p:attrNameLst>
                                          <p:attrName>style.visibility</p:attrName>
                                        </p:attrNameLst>
                                      </p:cBhvr>
                                      <p:to>
                                        <p:strVal val="visible"/>
                                      </p:to>
                                    </p:set>
                                    <p:animEffect transition="in" filter="fade">
                                      <p:cBhvr>
                                        <p:cTn id="14" dur="1000"/>
                                        <p:tgtEl>
                                          <p:spTgt spid="569490"/>
                                        </p:tgtEl>
                                      </p:cBhvr>
                                    </p:animEffect>
                                    <p:anim calcmode="lin" valueType="num">
                                      <p:cBhvr>
                                        <p:cTn id="15" dur="1000" fill="hold"/>
                                        <p:tgtEl>
                                          <p:spTgt spid="569490"/>
                                        </p:tgtEl>
                                        <p:attrNameLst>
                                          <p:attrName>ppt_x</p:attrName>
                                        </p:attrNameLst>
                                      </p:cBhvr>
                                      <p:tavLst>
                                        <p:tav tm="0">
                                          <p:val>
                                            <p:strVal val="#ppt_x"/>
                                          </p:val>
                                        </p:tav>
                                        <p:tav tm="100000">
                                          <p:val>
                                            <p:strVal val="#ppt_x"/>
                                          </p:val>
                                        </p:tav>
                                      </p:tavLst>
                                    </p:anim>
                                    <p:anim calcmode="lin" valueType="num">
                                      <p:cBhvr>
                                        <p:cTn id="16" dur="1000" fill="hold"/>
                                        <p:tgtEl>
                                          <p:spTgt spid="56949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569492"/>
                                        </p:tgtEl>
                                        <p:attrNameLst>
                                          <p:attrName>style.visibility</p:attrName>
                                        </p:attrNameLst>
                                      </p:cBhvr>
                                      <p:to>
                                        <p:strVal val="visible"/>
                                      </p:to>
                                    </p:set>
                                    <p:anim calcmode="lin" valueType="num">
                                      <p:cBhvr>
                                        <p:cTn id="21" dur="500" fill="hold"/>
                                        <p:tgtEl>
                                          <p:spTgt spid="569492"/>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569492"/>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569492"/>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569492"/>
                                        </p:tgtEl>
                                        <p:attrNameLst>
                                          <p:attrName>ppt_y</p:attrName>
                                        </p:attrNameLst>
                                      </p:cBhvr>
                                      <p:tavLst>
                                        <p:tav tm="0">
                                          <p:val>
                                            <p:strVal val="#ppt_y"/>
                                          </p:val>
                                        </p:tav>
                                        <p:tav tm="100000">
                                          <p:val>
                                            <p:strVal val="#ppt_y"/>
                                          </p:val>
                                        </p:tav>
                                      </p:tavLst>
                                    </p:anim>
                                  </p:childTnLst>
                                </p:cTn>
                              </p:par>
                              <p:par>
                                <p:cTn id="25" presetID="9" presetClass="emph" presetSubtype="0" nodeType="withEffect">
                                  <p:stCondLst>
                                    <p:cond delay="0"/>
                                  </p:stCondLst>
                                  <p:childTnLst>
                                    <p:set>
                                      <p:cBhvr rctx="PPT">
                                        <p:cTn id="26" dur="indefinite"/>
                                        <p:tgtEl>
                                          <p:spTgt spid="569488"/>
                                        </p:tgtEl>
                                        <p:attrNameLst>
                                          <p:attrName>style.opacity</p:attrName>
                                        </p:attrNameLst>
                                      </p:cBhvr>
                                      <p:to>
                                        <p:strVal val="0.5"/>
                                      </p:to>
                                    </p:set>
                                    <p:animEffect filter="image" prLst="opacity: 0.5">
                                      <p:cBhvr rctx="IE">
                                        <p:cTn id="27" dur="indefinite"/>
                                        <p:tgtEl>
                                          <p:spTgt spid="569488"/>
                                        </p:tgtEl>
                                      </p:cBhvr>
                                    </p:animEffect>
                                  </p:childTnLst>
                                </p:cTn>
                              </p:par>
                              <p:par>
                                <p:cTn id="28" presetID="9" presetClass="emph" presetSubtype="0" nodeType="withEffect">
                                  <p:stCondLst>
                                    <p:cond delay="0"/>
                                  </p:stCondLst>
                                  <p:childTnLst>
                                    <p:set>
                                      <p:cBhvr rctx="PPT">
                                        <p:cTn id="29" dur="indefinite"/>
                                        <p:tgtEl>
                                          <p:spTgt spid="569490"/>
                                        </p:tgtEl>
                                        <p:attrNameLst>
                                          <p:attrName>style.opacity</p:attrName>
                                        </p:attrNameLst>
                                      </p:cBhvr>
                                      <p:to>
                                        <p:strVal val="0.5"/>
                                      </p:to>
                                    </p:set>
                                    <p:animEffect filter="image" prLst="opacity: 0.5">
                                      <p:cBhvr rctx="IE">
                                        <p:cTn id="30" dur="indefinite"/>
                                        <p:tgtEl>
                                          <p:spTgt spid="569490"/>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569350"/>
                                        </p:tgtEl>
                                        <p:attrNameLst>
                                          <p:attrName>style.visibility</p:attrName>
                                        </p:attrNameLst>
                                      </p:cBhvr>
                                      <p:to>
                                        <p:strVal val="visible"/>
                                      </p:to>
                                    </p:set>
                                    <p:animEffect transition="in" filter="fade">
                                      <p:cBhvr>
                                        <p:cTn id="35" dur="1000"/>
                                        <p:tgtEl>
                                          <p:spTgt spid="569350"/>
                                        </p:tgtEl>
                                      </p:cBhvr>
                                    </p:animEffect>
                                    <p:anim calcmode="lin" valueType="num">
                                      <p:cBhvr>
                                        <p:cTn id="36" dur="1000" fill="hold"/>
                                        <p:tgtEl>
                                          <p:spTgt spid="569350"/>
                                        </p:tgtEl>
                                        <p:attrNameLst>
                                          <p:attrName>ppt_x</p:attrName>
                                        </p:attrNameLst>
                                      </p:cBhvr>
                                      <p:tavLst>
                                        <p:tav tm="0">
                                          <p:val>
                                            <p:strVal val="#ppt_x"/>
                                          </p:val>
                                        </p:tav>
                                        <p:tav tm="100000">
                                          <p:val>
                                            <p:strVal val="#ppt_x"/>
                                          </p:val>
                                        </p:tav>
                                      </p:tavLst>
                                    </p:anim>
                                    <p:anim calcmode="lin" valueType="num">
                                      <p:cBhvr>
                                        <p:cTn id="37" dur="1000" fill="hold"/>
                                        <p:tgtEl>
                                          <p:spTgt spid="56935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69352"/>
                                        </p:tgtEl>
                                        <p:attrNameLst>
                                          <p:attrName>style.visibility</p:attrName>
                                        </p:attrNameLst>
                                      </p:cBhvr>
                                      <p:to>
                                        <p:strVal val="visible"/>
                                      </p:to>
                                    </p:set>
                                    <p:animEffect transition="in" filter="dissolve">
                                      <p:cBhvr>
                                        <p:cTn id="42" dur="500"/>
                                        <p:tgtEl>
                                          <p:spTgt spid="56935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569354"/>
                                        </p:tgtEl>
                                        <p:attrNameLst>
                                          <p:attrName>style.visibility</p:attrName>
                                        </p:attrNameLst>
                                      </p:cBhvr>
                                      <p:to>
                                        <p:strVal val="visible"/>
                                      </p:to>
                                    </p:set>
                                    <p:anim calcmode="lin" valueType="num">
                                      <p:cBhvr>
                                        <p:cTn id="47" dur="500" fill="hold"/>
                                        <p:tgtEl>
                                          <p:spTgt spid="569354"/>
                                        </p:tgtEl>
                                        <p:attrNameLst>
                                          <p:attrName>ppt_w</p:attrName>
                                        </p:attrNameLst>
                                      </p:cBhvr>
                                      <p:tavLst>
                                        <p:tav tm="0">
                                          <p:val>
                                            <p:fltVal val="0"/>
                                          </p:val>
                                        </p:tav>
                                        <p:tav tm="100000">
                                          <p:val>
                                            <p:strVal val="#ppt_w"/>
                                          </p:val>
                                        </p:tav>
                                      </p:tavLst>
                                    </p:anim>
                                    <p:anim calcmode="lin" valueType="num">
                                      <p:cBhvr>
                                        <p:cTn id="48" dur="500" fill="hold"/>
                                        <p:tgtEl>
                                          <p:spTgt spid="569354"/>
                                        </p:tgtEl>
                                        <p:attrNameLst>
                                          <p:attrName>ppt_h</p:attrName>
                                        </p:attrNameLst>
                                      </p:cBhvr>
                                      <p:tavLst>
                                        <p:tav tm="0">
                                          <p:val>
                                            <p:fltVal val="0"/>
                                          </p:val>
                                        </p:tav>
                                        <p:tav tm="100000">
                                          <p:val>
                                            <p:strVal val="#ppt_h"/>
                                          </p:val>
                                        </p:tav>
                                      </p:tavLst>
                                    </p:anim>
                                    <p:animEffect transition="in" filter="fade">
                                      <p:cBhvr>
                                        <p:cTn id="49" dur="500"/>
                                        <p:tgtEl>
                                          <p:spTgt spid="569354"/>
                                        </p:tgtEl>
                                      </p:cBhvr>
                                    </p:animEffect>
                                  </p:childTnLst>
                                </p:cTn>
                              </p:par>
                            </p:childTnLst>
                          </p:cTn>
                        </p:par>
                        <p:par>
                          <p:cTn id="50" fill="hold">
                            <p:stCondLst>
                              <p:cond delay="500"/>
                            </p:stCondLst>
                            <p:childTnLst>
                              <p:par>
                                <p:cTn id="51" presetID="1" presetClass="emph" presetSubtype="2" fill="hold" nodeType="afterEffect">
                                  <p:stCondLst>
                                    <p:cond delay="0"/>
                                  </p:stCondLst>
                                  <p:childTnLst>
                                    <p:animClr clrSpc="rgb" dir="cw">
                                      <p:cBhvr>
                                        <p:cTn id="52" dur="2000" fill="hold"/>
                                        <p:tgtEl>
                                          <p:spTgt spid="569352"/>
                                        </p:tgtEl>
                                        <p:attrNameLst>
                                          <p:attrName>fillcolor</p:attrName>
                                        </p:attrNameLst>
                                      </p:cBhvr>
                                      <p:to>
                                        <a:srgbClr val="EA5B4C"/>
                                      </p:to>
                                    </p:animClr>
                                    <p:set>
                                      <p:cBhvr>
                                        <p:cTn id="53" dur="2000" fill="hold"/>
                                        <p:tgtEl>
                                          <p:spTgt spid="569352"/>
                                        </p:tgtEl>
                                        <p:attrNameLst>
                                          <p:attrName>fill.type</p:attrName>
                                        </p:attrNameLst>
                                      </p:cBhvr>
                                      <p:to>
                                        <p:strVal val="solid"/>
                                      </p:to>
                                    </p:set>
                                    <p:set>
                                      <p:cBhvr>
                                        <p:cTn id="54" dur="2000" fill="hold"/>
                                        <p:tgtEl>
                                          <p:spTgt spid="569352"/>
                                        </p:tgtEl>
                                        <p:attrNameLst>
                                          <p:attrName>fill.on</p:attrName>
                                        </p:attrNameLst>
                                      </p:cBhvr>
                                      <p:to>
                                        <p:strVal val="true"/>
                                      </p:to>
                                    </p:set>
                                  </p:childTnLst>
                                </p:cTn>
                              </p:par>
                            </p:childTnLst>
                          </p:cTn>
                        </p:par>
                      </p:childTnLst>
                    </p:cTn>
                  </p:par>
                  <p:par>
                    <p:cTn id="55" fill="hold">
                      <p:stCondLst>
                        <p:cond delay="indefinite"/>
                      </p:stCondLst>
                      <p:childTnLst>
                        <p:par>
                          <p:cTn id="56" fill="hold">
                            <p:stCondLst>
                              <p:cond delay="0"/>
                            </p:stCondLst>
                            <p:childTnLst>
                              <p:par>
                                <p:cTn id="57" presetID="9" presetClass="emph" presetSubtype="0" grpId="1" nodeType="clickEffect">
                                  <p:stCondLst>
                                    <p:cond delay="0"/>
                                  </p:stCondLst>
                                  <p:childTnLst>
                                    <p:set>
                                      <p:cBhvr rctx="PPT">
                                        <p:cTn id="58" dur="indefinite"/>
                                        <p:tgtEl>
                                          <p:spTgt spid="569352"/>
                                        </p:tgtEl>
                                        <p:attrNameLst>
                                          <p:attrName>style.opacity</p:attrName>
                                        </p:attrNameLst>
                                      </p:cBhvr>
                                      <p:to>
                                        <p:strVal val="0.5"/>
                                      </p:to>
                                    </p:set>
                                    <p:animEffect filter="image" prLst="opacity: 0.5">
                                      <p:cBhvr rctx="IE">
                                        <p:cTn id="59" dur="indefinite"/>
                                        <p:tgtEl>
                                          <p:spTgt spid="569352"/>
                                        </p:tgtEl>
                                      </p:cBhvr>
                                    </p:animEffect>
                                  </p:childTnLst>
                                </p:cTn>
                              </p:par>
                              <p:par>
                                <p:cTn id="60" presetID="9" presetClass="emph" presetSubtype="0" grpId="1" nodeType="withEffect">
                                  <p:stCondLst>
                                    <p:cond delay="0"/>
                                  </p:stCondLst>
                                  <p:childTnLst>
                                    <p:set>
                                      <p:cBhvr rctx="PPT">
                                        <p:cTn id="61" dur="indefinite"/>
                                        <p:tgtEl>
                                          <p:spTgt spid="569350"/>
                                        </p:tgtEl>
                                        <p:attrNameLst>
                                          <p:attrName>style.opacity</p:attrName>
                                        </p:attrNameLst>
                                      </p:cBhvr>
                                      <p:to>
                                        <p:strVal val="0.5"/>
                                      </p:to>
                                    </p:set>
                                    <p:animEffect filter="image" prLst="opacity: 0.5">
                                      <p:cBhvr rctx="IE">
                                        <p:cTn id="62" dur="indefinite"/>
                                        <p:tgtEl>
                                          <p:spTgt spid="569350"/>
                                        </p:tgtEl>
                                      </p:cBhvr>
                                    </p:animEffect>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569355"/>
                                        </p:tgtEl>
                                        <p:attrNameLst>
                                          <p:attrName>style.visibility</p:attrName>
                                        </p:attrNameLst>
                                      </p:cBhvr>
                                      <p:to>
                                        <p:strVal val="visible"/>
                                      </p:to>
                                    </p:set>
                                    <p:animEffect transition="in" filter="fade">
                                      <p:cBhvr>
                                        <p:cTn id="67" dur="1000"/>
                                        <p:tgtEl>
                                          <p:spTgt spid="569355"/>
                                        </p:tgtEl>
                                      </p:cBhvr>
                                    </p:animEffect>
                                    <p:anim calcmode="lin" valueType="num">
                                      <p:cBhvr>
                                        <p:cTn id="68" dur="1000" fill="hold"/>
                                        <p:tgtEl>
                                          <p:spTgt spid="569355"/>
                                        </p:tgtEl>
                                        <p:attrNameLst>
                                          <p:attrName>ppt_x</p:attrName>
                                        </p:attrNameLst>
                                      </p:cBhvr>
                                      <p:tavLst>
                                        <p:tav tm="0">
                                          <p:val>
                                            <p:strVal val="#ppt_x"/>
                                          </p:val>
                                        </p:tav>
                                        <p:tav tm="100000">
                                          <p:val>
                                            <p:strVal val="#ppt_x"/>
                                          </p:val>
                                        </p:tav>
                                      </p:tavLst>
                                    </p:anim>
                                    <p:anim calcmode="lin" valueType="num">
                                      <p:cBhvr>
                                        <p:cTn id="69" dur="1000" fill="hold"/>
                                        <p:tgtEl>
                                          <p:spTgt spid="56935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5" presetClass="exit" presetSubtype="0" fill="hold" grpId="1" nodeType="clickEffect">
                                  <p:stCondLst>
                                    <p:cond delay="0"/>
                                  </p:stCondLst>
                                  <p:childTnLst>
                                    <p:anim calcmode="lin" valueType="num">
                                      <p:cBhvr>
                                        <p:cTn id="73" dur="1000"/>
                                        <p:tgtEl>
                                          <p:spTgt spid="569355"/>
                                        </p:tgtEl>
                                        <p:attrNameLst>
                                          <p:attrName>ppt_w</p:attrName>
                                        </p:attrNameLst>
                                      </p:cBhvr>
                                      <p:tavLst>
                                        <p:tav tm="0">
                                          <p:val>
                                            <p:strVal val="ppt_w"/>
                                          </p:val>
                                        </p:tav>
                                        <p:tav tm="100000">
                                          <p:val>
                                            <p:strVal val="ppt_w*0.70"/>
                                          </p:val>
                                        </p:tav>
                                      </p:tavLst>
                                    </p:anim>
                                    <p:anim calcmode="lin" valueType="num">
                                      <p:cBhvr>
                                        <p:cTn id="74" dur="1000"/>
                                        <p:tgtEl>
                                          <p:spTgt spid="569355"/>
                                        </p:tgtEl>
                                        <p:attrNameLst>
                                          <p:attrName>ppt_h</p:attrName>
                                        </p:attrNameLst>
                                      </p:cBhvr>
                                      <p:tavLst>
                                        <p:tav tm="0">
                                          <p:val>
                                            <p:strVal val="ppt_h"/>
                                          </p:val>
                                        </p:tav>
                                        <p:tav tm="100000">
                                          <p:val>
                                            <p:strVal val="ppt_h"/>
                                          </p:val>
                                        </p:tav>
                                      </p:tavLst>
                                    </p:anim>
                                    <p:animEffect transition="out" filter="fade">
                                      <p:cBhvr>
                                        <p:cTn id="75" dur="1000"/>
                                        <p:tgtEl>
                                          <p:spTgt spid="569355"/>
                                        </p:tgtEl>
                                      </p:cBhvr>
                                    </p:animEffect>
                                    <p:set>
                                      <p:cBhvr>
                                        <p:cTn id="76" dur="1" fill="hold">
                                          <p:stCondLst>
                                            <p:cond delay="999"/>
                                          </p:stCondLst>
                                        </p:cTn>
                                        <p:tgtEl>
                                          <p:spTgt spid="56935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569357"/>
                                        </p:tgtEl>
                                        <p:attrNameLst>
                                          <p:attrName>style.visibility</p:attrName>
                                        </p:attrNameLst>
                                      </p:cBhvr>
                                      <p:to>
                                        <p:strVal val="visible"/>
                                      </p:to>
                                    </p:set>
                                    <p:animEffect transition="in" filter="fade">
                                      <p:cBhvr>
                                        <p:cTn id="81" dur="1000"/>
                                        <p:tgtEl>
                                          <p:spTgt spid="569357"/>
                                        </p:tgtEl>
                                      </p:cBhvr>
                                    </p:animEffect>
                                    <p:anim calcmode="lin" valueType="num">
                                      <p:cBhvr>
                                        <p:cTn id="82" dur="1000" fill="hold"/>
                                        <p:tgtEl>
                                          <p:spTgt spid="569357"/>
                                        </p:tgtEl>
                                        <p:attrNameLst>
                                          <p:attrName>ppt_x</p:attrName>
                                        </p:attrNameLst>
                                      </p:cBhvr>
                                      <p:tavLst>
                                        <p:tav tm="0">
                                          <p:val>
                                            <p:strVal val="#ppt_x"/>
                                          </p:val>
                                        </p:tav>
                                        <p:tav tm="100000">
                                          <p:val>
                                            <p:strVal val="#ppt_x"/>
                                          </p:val>
                                        </p:tav>
                                      </p:tavLst>
                                    </p:anim>
                                    <p:anim calcmode="lin" valueType="num">
                                      <p:cBhvr>
                                        <p:cTn id="83" dur="1000" fill="hold"/>
                                        <p:tgtEl>
                                          <p:spTgt spid="569357"/>
                                        </p:tgtEl>
                                        <p:attrNameLst>
                                          <p:attrName>ppt_y</p:attrName>
                                        </p:attrNameLst>
                                      </p:cBhvr>
                                      <p:tavLst>
                                        <p:tav tm="0">
                                          <p:val>
                                            <p:strVal val="#ppt_y-.1"/>
                                          </p:val>
                                        </p:tav>
                                        <p:tav tm="100000">
                                          <p:val>
                                            <p:strVal val="#ppt_y"/>
                                          </p:val>
                                        </p:tav>
                                      </p:tavLst>
                                    </p:anim>
                                  </p:childTnLst>
                                </p:cTn>
                              </p:par>
                            </p:childTnLst>
                          </p:cTn>
                        </p:par>
                        <p:par>
                          <p:cTn id="84" fill="hold">
                            <p:stCondLst>
                              <p:cond delay="1000"/>
                            </p:stCondLst>
                            <p:childTnLst>
                              <p:par>
                                <p:cTn id="85" presetID="42" presetClass="entr" presetSubtype="0" fill="hold" grpId="0" nodeType="afterEffect">
                                  <p:stCondLst>
                                    <p:cond delay="0"/>
                                  </p:stCondLst>
                                  <p:iterate type="lt">
                                    <p:tmPct val="0"/>
                                  </p:iterate>
                                  <p:childTnLst>
                                    <p:set>
                                      <p:cBhvr>
                                        <p:cTn id="86" dur="1" fill="hold">
                                          <p:stCondLst>
                                            <p:cond delay="0"/>
                                          </p:stCondLst>
                                        </p:cTn>
                                        <p:tgtEl>
                                          <p:spTgt spid="569358"/>
                                        </p:tgtEl>
                                        <p:attrNameLst>
                                          <p:attrName>style.visibility</p:attrName>
                                        </p:attrNameLst>
                                      </p:cBhvr>
                                      <p:to>
                                        <p:strVal val="visible"/>
                                      </p:to>
                                    </p:set>
                                    <p:animEffect transition="in" filter="fade">
                                      <p:cBhvr>
                                        <p:cTn id="87" dur="1000"/>
                                        <p:tgtEl>
                                          <p:spTgt spid="569358"/>
                                        </p:tgtEl>
                                      </p:cBhvr>
                                    </p:animEffect>
                                    <p:anim calcmode="lin" valueType="num">
                                      <p:cBhvr>
                                        <p:cTn id="88" dur="1000" fill="hold"/>
                                        <p:tgtEl>
                                          <p:spTgt spid="569358"/>
                                        </p:tgtEl>
                                        <p:attrNameLst>
                                          <p:attrName>ppt_x</p:attrName>
                                        </p:attrNameLst>
                                      </p:cBhvr>
                                      <p:tavLst>
                                        <p:tav tm="0">
                                          <p:val>
                                            <p:strVal val="#ppt_x"/>
                                          </p:val>
                                        </p:tav>
                                        <p:tav tm="100000">
                                          <p:val>
                                            <p:strVal val="#ppt_x"/>
                                          </p:val>
                                        </p:tav>
                                      </p:tavLst>
                                    </p:anim>
                                    <p:anim calcmode="lin" valueType="num">
                                      <p:cBhvr>
                                        <p:cTn id="89" dur="1000" fill="hold"/>
                                        <p:tgtEl>
                                          <p:spTgt spid="569358"/>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56" presetClass="exit" presetSubtype="0" fill="hold" grpId="1" nodeType="clickEffect">
                                  <p:stCondLst>
                                    <p:cond delay="0"/>
                                  </p:stCondLst>
                                  <p:iterate type="lt">
                                    <p:tmPct val="10000"/>
                                  </p:iterate>
                                  <p:childTnLst>
                                    <p:anim from="(ppt_w)" to="(-ppt_w*2)" calcmode="lin" valueType="num">
                                      <p:cBhvr rctx="PPT">
                                        <p:cTn id="93" dur="500" autoRev="1">
                                          <p:stCondLst>
                                            <p:cond delay="0"/>
                                          </p:stCondLst>
                                        </p:cTn>
                                        <p:tgtEl>
                                          <p:spTgt spid="569358"/>
                                        </p:tgtEl>
                                        <p:attrNameLst>
                                          <p:attrName>ppt_w</p:attrName>
                                        </p:attrNameLst>
                                      </p:cBhvr>
                                    </p:anim>
                                    <p:anim by="(ppt_w*0.50)" calcmode="lin" valueType="num">
                                      <p:cBhvr>
                                        <p:cTn id="94" dur="500" decel="50000" autoRev="1">
                                          <p:stCondLst>
                                            <p:cond delay="0"/>
                                          </p:stCondLst>
                                        </p:cTn>
                                        <p:tgtEl>
                                          <p:spTgt spid="569358"/>
                                        </p:tgtEl>
                                        <p:attrNameLst>
                                          <p:attrName>ppt_x</p:attrName>
                                        </p:attrNameLst>
                                      </p:cBhvr>
                                    </p:anim>
                                    <p:anim from="(ppt_y)" to="(1+ppt_h/2)" calcmode="lin" valueType="num">
                                      <p:cBhvr>
                                        <p:cTn id="95" dur="1000">
                                          <p:stCondLst>
                                            <p:cond delay="0"/>
                                          </p:stCondLst>
                                        </p:cTn>
                                        <p:tgtEl>
                                          <p:spTgt spid="569358"/>
                                        </p:tgtEl>
                                        <p:attrNameLst>
                                          <p:attrName>ppt_y</p:attrName>
                                        </p:attrNameLst>
                                      </p:cBhvr>
                                    </p:anim>
                                    <p:animRot by="21600000">
                                      <p:cBhvr>
                                        <p:cTn id="96" dur="1000">
                                          <p:stCondLst>
                                            <p:cond delay="0"/>
                                          </p:stCondLst>
                                        </p:cTn>
                                        <p:tgtEl>
                                          <p:spTgt spid="569358"/>
                                        </p:tgtEl>
                                        <p:attrNameLst>
                                          <p:attrName>r</p:attrName>
                                        </p:attrNameLst>
                                      </p:cBhvr>
                                    </p:animRot>
                                    <p:set>
                                      <p:cBhvr>
                                        <p:cTn id="97" dur="1" fill="hold">
                                          <p:stCondLst>
                                            <p:cond delay="999"/>
                                          </p:stCondLst>
                                        </p:cTn>
                                        <p:tgtEl>
                                          <p:spTgt spid="569358"/>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569359"/>
                                        </p:tgtEl>
                                        <p:attrNameLst>
                                          <p:attrName>style.visibility</p:attrName>
                                        </p:attrNameLst>
                                      </p:cBhvr>
                                      <p:to>
                                        <p:strVal val="visible"/>
                                      </p:to>
                                    </p:set>
                                    <p:animEffect transition="in" filter="fade">
                                      <p:cBhvr>
                                        <p:cTn id="102" dur="1000"/>
                                        <p:tgtEl>
                                          <p:spTgt spid="569359"/>
                                        </p:tgtEl>
                                      </p:cBhvr>
                                    </p:animEffect>
                                    <p:anim calcmode="lin" valueType="num">
                                      <p:cBhvr>
                                        <p:cTn id="103" dur="1000" fill="hold"/>
                                        <p:tgtEl>
                                          <p:spTgt spid="569359"/>
                                        </p:tgtEl>
                                        <p:attrNameLst>
                                          <p:attrName>ppt_x</p:attrName>
                                        </p:attrNameLst>
                                      </p:cBhvr>
                                      <p:tavLst>
                                        <p:tav tm="0">
                                          <p:val>
                                            <p:strVal val="#ppt_x"/>
                                          </p:val>
                                        </p:tav>
                                        <p:tav tm="100000">
                                          <p:val>
                                            <p:strVal val="#ppt_x"/>
                                          </p:val>
                                        </p:tav>
                                      </p:tavLst>
                                    </p:anim>
                                    <p:anim calcmode="lin" valueType="num">
                                      <p:cBhvr>
                                        <p:cTn id="104" dur="1000" fill="hold"/>
                                        <p:tgtEl>
                                          <p:spTgt spid="569359"/>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9" presetClass="emph" presetSubtype="0" grpId="1" nodeType="clickEffect">
                                  <p:stCondLst>
                                    <p:cond delay="0"/>
                                  </p:stCondLst>
                                  <p:childTnLst>
                                    <p:set>
                                      <p:cBhvr rctx="PPT">
                                        <p:cTn id="108" dur="indefinite"/>
                                        <p:tgtEl>
                                          <p:spTgt spid="569357"/>
                                        </p:tgtEl>
                                        <p:attrNameLst>
                                          <p:attrName>style.opacity</p:attrName>
                                        </p:attrNameLst>
                                      </p:cBhvr>
                                      <p:to>
                                        <p:strVal val="0.5"/>
                                      </p:to>
                                    </p:set>
                                    <p:animEffect filter="image" prLst="opacity: 0.5">
                                      <p:cBhvr rctx="IE">
                                        <p:cTn id="109" dur="indefinite"/>
                                        <p:tgtEl>
                                          <p:spTgt spid="569357"/>
                                        </p:tgtEl>
                                      </p:cBhvr>
                                    </p:animEffect>
                                  </p:childTnLst>
                                </p:cTn>
                              </p:par>
                              <p:par>
                                <p:cTn id="110" presetID="9" presetClass="emph" presetSubtype="0" grpId="1" nodeType="withEffect">
                                  <p:stCondLst>
                                    <p:cond delay="0"/>
                                  </p:stCondLst>
                                  <p:childTnLst>
                                    <p:set>
                                      <p:cBhvr rctx="PPT">
                                        <p:cTn id="111" dur="indefinite"/>
                                        <p:tgtEl>
                                          <p:spTgt spid="569359"/>
                                        </p:tgtEl>
                                        <p:attrNameLst>
                                          <p:attrName>style.opacity</p:attrName>
                                        </p:attrNameLst>
                                      </p:cBhvr>
                                      <p:to>
                                        <p:strVal val="0.5"/>
                                      </p:to>
                                    </p:set>
                                    <p:animEffect filter="image" prLst="opacity: 0.5">
                                      <p:cBhvr rctx="IE">
                                        <p:cTn id="112" dur="indefinite"/>
                                        <p:tgtEl>
                                          <p:spTgt spid="569359"/>
                                        </p:tgtEl>
                                      </p:cBhvr>
                                    </p:animEffect>
                                  </p:childTnLst>
                                </p:cTn>
                              </p:par>
                            </p:childTnLst>
                          </p:cTn>
                        </p:par>
                      </p:childTnLst>
                    </p:cTn>
                  </p:par>
                  <p:par>
                    <p:cTn id="113" fill="hold">
                      <p:stCondLst>
                        <p:cond delay="indefinite"/>
                      </p:stCondLst>
                      <p:childTnLst>
                        <p:par>
                          <p:cTn id="114" fill="hold">
                            <p:stCondLst>
                              <p:cond delay="0"/>
                            </p:stCondLst>
                            <p:childTnLst>
                              <p:par>
                                <p:cTn id="115" presetID="37" presetClass="exit" presetSubtype="0" fill="hold" grpId="2" nodeType="clickEffect">
                                  <p:stCondLst>
                                    <p:cond delay="0"/>
                                  </p:stCondLst>
                                  <p:childTnLst>
                                    <p:animEffect transition="out" filter="fade">
                                      <p:cBhvr>
                                        <p:cTn id="116" dur="1000"/>
                                        <p:tgtEl>
                                          <p:spTgt spid="569352"/>
                                        </p:tgtEl>
                                      </p:cBhvr>
                                    </p:animEffect>
                                    <p:anim calcmode="lin" valueType="num">
                                      <p:cBhvr>
                                        <p:cTn id="117" dur="1000"/>
                                        <p:tgtEl>
                                          <p:spTgt spid="569352"/>
                                        </p:tgtEl>
                                        <p:attrNameLst>
                                          <p:attrName>ppt_x</p:attrName>
                                        </p:attrNameLst>
                                      </p:cBhvr>
                                      <p:tavLst>
                                        <p:tav tm="0">
                                          <p:val>
                                            <p:strVal val="ppt_x"/>
                                          </p:val>
                                        </p:tav>
                                        <p:tav tm="100000">
                                          <p:val>
                                            <p:strVal val="ppt_x"/>
                                          </p:val>
                                        </p:tav>
                                      </p:tavLst>
                                    </p:anim>
                                    <p:anim calcmode="lin" valueType="num">
                                      <p:cBhvr>
                                        <p:cTn id="118" dur="100" decel="100000"/>
                                        <p:tgtEl>
                                          <p:spTgt spid="569352"/>
                                        </p:tgtEl>
                                        <p:attrNameLst>
                                          <p:attrName>ppt_y</p:attrName>
                                        </p:attrNameLst>
                                      </p:cBhvr>
                                      <p:tavLst>
                                        <p:tav tm="0">
                                          <p:val>
                                            <p:strVal val="ppt_y"/>
                                          </p:val>
                                        </p:tav>
                                        <p:tav tm="100000">
                                          <p:val>
                                            <p:strVal val="ppt_y-.03"/>
                                          </p:val>
                                        </p:tav>
                                      </p:tavLst>
                                    </p:anim>
                                    <p:anim calcmode="lin" valueType="num">
                                      <p:cBhvr>
                                        <p:cTn id="119" dur="900" accel="100000">
                                          <p:stCondLst>
                                            <p:cond delay="100"/>
                                          </p:stCondLst>
                                        </p:cTn>
                                        <p:tgtEl>
                                          <p:spTgt spid="569352"/>
                                        </p:tgtEl>
                                        <p:attrNameLst>
                                          <p:attrName>ppt_y</p:attrName>
                                        </p:attrNameLst>
                                      </p:cBhvr>
                                      <p:tavLst>
                                        <p:tav tm="0">
                                          <p:val>
                                            <p:strVal val="ppt_y"/>
                                          </p:val>
                                        </p:tav>
                                        <p:tav tm="100000">
                                          <p:val>
                                            <p:strVal val="ppt_y+1"/>
                                          </p:val>
                                        </p:tav>
                                      </p:tavLst>
                                    </p:anim>
                                    <p:set>
                                      <p:cBhvr>
                                        <p:cTn id="120" dur="1" fill="hold">
                                          <p:stCondLst>
                                            <p:cond delay="999"/>
                                          </p:stCondLst>
                                        </p:cTn>
                                        <p:tgtEl>
                                          <p:spTgt spid="569352"/>
                                        </p:tgtEl>
                                        <p:attrNameLst>
                                          <p:attrName>style.visibility</p:attrName>
                                        </p:attrNameLst>
                                      </p:cBhvr>
                                      <p:to>
                                        <p:strVal val="hidden"/>
                                      </p:to>
                                    </p:set>
                                  </p:childTnLst>
                                </p:cTn>
                              </p:par>
                              <p:par>
                                <p:cTn id="121" presetID="37" presetClass="exit" presetSubtype="0" fill="hold" grpId="2" nodeType="withEffect">
                                  <p:stCondLst>
                                    <p:cond delay="0"/>
                                  </p:stCondLst>
                                  <p:childTnLst>
                                    <p:animEffect transition="out" filter="fade">
                                      <p:cBhvr>
                                        <p:cTn id="122" dur="1000"/>
                                        <p:tgtEl>
                                          <p:spTgt spid="569350"/>
                                        </p:tgtEl>
                                      </p:cBhvr>
                                    </p:animEffect>
                                    <p:anim calcmode="lin" valueType="num">
                                      <p:cBhvr>
                                        <p:cTn id="123" dur="1000"/>
                                        <p:tgtEl>
                                          <p:spTgt spid="569350"/>
                                        </p:tgtEl>
                                        <p:attrNameLst>
                                          <p:attrName>ppt_x</p:attrName>
                                        </p:attrNameLst>
                                      </p:cBhvr>
                                      <p:tavLst>
                                        <p:tav tm="0">
                                          <p:val>
                                            <p:strVal val="ppt_x"/>
                                          </p:val>
                                        </p:tav>
                                        <p:tav tm="100000">
                                          <p:val>
                                            <p:strVal val="ppt_x"/>
                                          </p:val>
                                        </p:tav>
                                      </p:tavLst>
                                    </p:anim>
                                    <p:anim calcmode="lin" valueType="num">
                                      <p:cBhvr>
                                        <p:cTn id="124" dur="100" decel="100000"/>
                                        <p:tgtEl>
                                          <p:spTgt spid="569350"/>
                                        </p:tgtEl>
                                        <p:attrNameLst>
                                          <p:attrName>ppt_y</p:attrName>
                                        </p:attrNameLst>
                                      </p:cBhvr>
                                      <p:tavLst>
                                        <p:tav tm="0">
                                          <p:val>
                                            <p:strVal val="ppt_y"/>
                                          </p:val>
                                        </p:tav>
                                        <p:tav tm="100000">
                                          <p:val>
                                            <p:strVal val="ppt_y-.03"/>
                                          </p:val>
                                        </p:tav>
                                      </p:tavLst>
                                    </p:anim>
                                    <p:anim calcmode="lin" valueType="num">
                                      <p:cBhvr>
                                        <p:cTn id="125" dur="900" accel="100000">
                                          <p:stCondLst>
                                            <p:cond delay="100"/>
                                          </p:stCondLst>
                                        </p:cTn>
                                        <p:tgtEl>
                                          <p:spTgt spid="569350"/>
                                        </p:tgtEl>
                                        <p:attrNameLst>
                                          <p:attrName>ppt_y</p:attrName>
                                        </p:attrNameLst>
                                      </p:cBhvr>
                                      <p:tavLst>
                                        <p:tav tm="0">
                                          <p:val>
                                            <p:strVal val="ppt_y"/>
                                          </p:val>
                                        </p:tav>
                                        <p:tav tm="100000">
                                          <p:val>
                                            <p:strVal val="ppt_y+1"/>
                                          </p:val>
                                        </p:tav>
                                      </p:tavLst>
                                    </p:anim>
                                    <p:set>
                                      <p:cBhvr>
                                        <p:cTn id="126" dur="1" fill="hold">
                                          <p:stCondLst>
                                            <p:cond delay="999"/>
                                          </p:stCondLst>
                                        </p:cTn>
                                        <p:tgtEl>
                                          <p:spTgt spid="569350"/>
                                        </p:tgtEl>
                                        <p:attrNameLst>
                                          <p:attrName>style.visibility</p:attrName>
                                        </p:attrNameLst>
                                      </p:cBhvr>
                                      <p:to>
                                        <p:strVal val="hidden"/>
                                      </p:to>
                                    </p:set>
                                  </p:childTnLst>
                                </p:cTn>
                              </p:par>
                              <p:par>
                                <p:cTn id="127" presetID="37" presetClass="exit" presetSubtype="0" fill="hold" grpId="1" nodeType="withEffect">
                                  <p:stCondLst>
                                    <p:cond delay="0"/>
                                  </p:stCondLst>
                                  <p:childTnLst>
                                    <p:animEffect transition="out" filter="fade">
                                      <p:cBhvr>
                                        <p:cTn id="128" dur="1000"/>
                                        <p:tgtEl>
                                          <p:spTgt spid="569354"/>
                                        </p:tgtEl>
                                      </p:cBhvr>
                                    </p:animEffect>
                                    <p:anim calcmode="lin" valueType="num">
                                      <p:cBhvr>
                                        <p:cTn id="129" dur="1000"/>
                                        <p:tgtEl>
                                          <p:spTgt spid="569354"/>
                                        </p:tgtEl>
                                        <p:attrNameLst>
                                          <p:attrName>ppt_x</p:attrName>
                                        </p:attrNameLst>
                                      </p:cBhvr>
                                      <p:tavLst>
                                        <p:tav tm="0">
                                          <p:val>
                                            <p:strVal val="ppt_x"/>
                                          </p:val>
                                        </p:tav>
                                        <p:tav tm="100000">
                                          <p:val>
                                            <p:strVal val="ppt_x"/>
                                          </p:val>
                                        </p:tav>
                                      </p:tavLst>
                                    </p:anim>
                                    <p:anim calcmode="lin" valueType="num">
                                      <p:cBhvr>
                                        <p:cTn id="130" dur="100" decel="100000"/>
                                        <p:tgtEl>
                                          <p:spTgt spid="569354"/>
                                        </p:tgtEl>
                                        <p:attrNameLst>
                                          <p:attrName>ppt_y</p:attrName>
                                        </p:attrNameLst>
                                      </p:cBhvr>
                                      <p:tavLst>
                                        <p:tav tm="0">
                                          <p:val>
                                            <p:strVal val="ppt_y"/>
                                          </p:val>
                                        </p:tav>
                                        <p:tav tm="100000">
                                          <p:val>
                                            <p:strVal val="ppt_y-.03"/>
                                          </p:val>
                                        </p:tav>
                                      </p:tavLst>
                                    </p:anim>
                                    <p:anim calcmode="lin" valueType="num">
                                      <p:cBhvr>
                                        <p:cTn id="131" dur="900" accel="100000">
                                          <p:stCondLst>
                                            <p:cond delay="100"/>
                                          </p:stCondLst>
                                        </p:cTn>
                                        <p:tgtEl>
                                          <p:spTgt spid="569354"/>
                                        </p:tgtEl>
                                        <p:attrNameLst>
                                          <p:attrName>ppt_y</p:attrName>
                                        </p:attrNameLst>
                                      </p:cBhvr>
                                      <p:tavLst>
                                        <p:tav tm="0">
                                          <p:val>
                                            <p:strVal val="ppt_y"/>
                                          </p:val>
                                        </p:tav>
                                        <p:tav tm="100000">
                                          <p:val>
                                            <p:strVal val="ppt_y+1"/>
                                          </p:val>
                                        </p:tav>
                                      </p:tavLst>
                                    </p:anim>
                                    <p:set>
                                      <p:cBhvr>
                                        <p:cTn id="132" dur="1" fill="hold">
                                          <p:stCondLst>
                                            <p:cond delay="999"/>
                                          </p:stCondLst>
                                        </p:cTn>
                                        <p:tgtEl>
                                          <p:spTgt spid="569354"/>
                                        </p:tgtEl>
                                        <p:attrNameLst>
                                          <p:attrName>style.visibility</p:attrName>
                                        </p:attrNameLst>
                                      </p:cBhvr>
                                      <p:to>
                                        <p:strVal val="hidden"/>
                                      </p:to>
                                    </p:set>
                                  </p:childTnLst>
                                </p:cTn>
                              </p:par>
                              <p:par>
                                <p:cTn id="133" presetID="37" presetClass="exit" presetSubtype="0" fill="hold" grpId="2" nodeType="withEffect">
                                  <p:stCondLst>
                                    <p:cond delay="0"/>
                                  </p:stCondLst>
                                  <p:childTnLst>
                                    <p:animEffect transition="out" filter="fade">
                                      <p:cBhvr>
                                        <p:cTn id="134" dur="1000"/>
                                        <p:tgtEl>
                                          <p:spTgt spid="569355"/>
                                        </p:tgtEl>
                                      </p:cBhvr>
                                    </p:animEffect>
                                    <p:anim calcmode="lin" valueType="num">
                                      <p:cBhvr>
                                        <p:cTn id="135" dur="1000"/>
                                        <p:tgtEl>
                                          <p:spTgt spid="569355"/>
                                        </p:tgtEl>
                                        <p:attrNameLst>
                                          <p:attrName>ppt_x</p:attrName>
                                        </p:attrNameLst>
                                      </p:cBhvr>
                                      <p:tavLst>
                                        <p:tav tm="0">
                                          <p:val>
                                            <p:strVal val="ppt_x"/>
                                          </p:val>
                                        </p:tav>
                                        <p:tav tm="100000">
                                          <p:val>
                                            <p:strVal val="ppt_x"/>
                                          </p:val>
                                        </p:tav>
                                      </p:tavLst>
                                    </p:anim>
                                    <p:anim calcmode="lin" valueType="num">
                                      <p:cBhvr>
                                        <p:cTn id="136" dur="100" decel="100000"/>
                                        <p:tgtEl>
                                          <p:spTgt spid="569355"/>
                                        </p:tgtEl>
                                        <p:attrNameLst>
                                          <p:attrName>ppt_y</p:attrName>
                                        </p:attrNameLst>
                                      </p:cBhvr>
                                      <p:tavLst>
                                        <p:tav tm="0">
                                          <p:val>
                                            <p:strVal val="ppt_y"/>
                                          </p:val>
                                        </p:tav>
                                        <p:tav tm="100000">
                                          <p:val>
                                            <p:strVal val="ppt_y-.03"/>
                                          </p:val>
                                        </p:tav>
                                      </p:tavLst>
                                    </p:anim>
                                    <p:anim calcmode="lin" valueType="num">
                                      <p:cBhvr>
                                        <p:cTn id="137" dur="900" accel="100000">
                                          <p:stCondLst>
                                            <p:cond delay="100"/>
                                          </p:stCondLst>
                                        </p:cTn>
                                        <p:tgtEl>
                                          <p:spTgt spid="569355"/>
                                        </p:tgtEl>
                                        <p:attrNameLst>
                                          <p:attrName>ppt_y</p:attrName>
                                        </p:attrNameLst>
                                      </p:cBhvr>
                                      <p:tavLst>
                                        <p:tav tm="0">
                                          <p:val>
                                            <p:strVal val="ppt_y"/>
                                          </p:val>
                                        </p:tav>
                                        <p:tav tm="100000">
                                          <p:val>
                                            <p:strVal val="ppt_y+1"/>
                                          </p:val>
                                        </p:tav>
                                      </p:tavLst>
                                    </p:anim>
                                    <p:set>
                                      <p:cBhvr>
                                        <p:cTn id="138" dur="1" fill="hold">
                                          <p:stCondLst>
                                            <p:cond delay="999"/>
                                          </p:stCondLst>
                                        </p:cTn>
                                        <p:tgtEl>
                                          <p:spTgt spid="569355"/>
                                        </p:tgtEl>
                                        <p:attrNameLst>
                                          <p:attrName>style.visibility</p:attrName>
                                        </p:attrNameLst>
                                      </p:cBhvr>
                                      <p:to>
                                        <p:strVal val="hidden"/>
                                      </p:to>
                                    </p:set>
                                  </p:childTnLst>
                                </p:cTn>
                              </p:par>
                              <p:par>
                                <p:cTn id="139" presetID="37" presetClass="exit" presetSubtype="0" fill="hold" grpId="2" nodeType="withEffect">
                                  <p:stCondLst>
                                    <p:cond delay="0"/>
                                  </p:stCondLst>
                                  <p:childTnLst>
                                    <p:animEffect transition="out" filter="fade">
                                      <p:cBhvr>
                                        <p:cTn id="140" dur="1000"/>
                                        <p:tgtEl>
                                          <p:spTgt spid="569357"/>
                                        </p:tgtEl>
                                      </p:cBhvr>
                                    </p:animEffect>
                                    <p:anim calcmode="lin" valueType="num">
                                      <p:cBhvr>
                                        <p:cTn id="141" dur="1000"/>
                                        <p:tgtEl>
                                          <p:spTgt spid="569357"/>
                                        </p:tgtEl>
                                        <p:attrNameLst>
                                          <p:attrName>ppt_x</p:attrName>
                                        </p:attrNameLst>
                                      </p:cBhvr>
                                      <p:tavLst>
                                        <p:tav tm="0">
                                          <p:val>
                                            <p:strVal val="ppt_x"/>
                                          </p:val>
                                        </p:tav>
                                        <p:tav tm="100000">
                                          <p:val>
                                            <p:strVal val="ppt_x"/>
                                          </p:val>
                                        </p:tav>
                                      </p:tavLst>
                                    </p:anim>
                                    <p:anim calcmode="lin" valueType="num">
                                      <p:cBhvr>
                                        <p:cTn id="142" dur="100" decel="100000"/>
                                        <p:tgtEl>
                                          <p:spTgt spid="569357"/>
                                        </p:tgtEl>
                                        <p:attrNameLst>
                                          <p:attrName>ppt_y</p:attrName>
                                        </p:attrNameLst>
                                      </p:cBhvr>
                                      <p:tavLst>
                                        <p:tav tm="0">
                                          <p:val>
                                            <p:strVal val="ppt_y"/>
                                          </p:val>
                                        </p:tav>
                                        <p:tav tm="100000">
                                          <p:val>
                                            <p:strVal val="ppt_y-.03"/>
                                          </p:val>
                                        </p:tav>
                                      </p:tavLst>
                                    </p:anim>
                                    <p:anim calcmode="lin" valueType="num">
                                      <p:cBhvr>
                                        <p:cTn id="143" dur="900" accel="100000">
                                          <p:stCondLst>
                                            <p:cond delay="100"/>
                                          </p:stCondLst>
                                        </p:cTn>
                                        <p:tgtEl>
                                          <p:spTgt spid="569357"/>
                                        </p:tgtEl>
                                        <p:attrNameLst>
                                          <p:attrName>ppt_y</p:attrName>
                                        </p:attrNameLst>
                                      </p:cBhvr>
                                      <p:tavLst>
                                        <p:tav tm="0">
                                          <p:val>
                                            <p:strVal val="ppt_y"/>
                                          </p:val>
                                        </p:tav>
                                        <p:tav tm="100000">
                                          <p:val>
                                            <p:strVal val="ppt_y+1"/>
                                          </p:val>
                                        </p:tav>
                                      </p:tavLst>
                                    </p:anim>
                                    <p:set>
                                      <p:cBhvr>
                                        <p:cTn id="144" dur="1" fill="hold">
                                          <p:stCondLst>
                                            <p:cond delay="999"/>
                                          </p:stCondLst>
                                        </p:cTn>
                                        <p:tgtEl>
                                          <p:spTgt spid="569357"/>
                                        </p:tgtEl>
                                        <p:attrNameLst>
                                          <p:attrName>style.visibility</p:attrName>
                                        </p:attrNameLst>
                                      </p:cBhvr>
                                      <p:to>
                                        <p:strVal val="hidden"/>
                                      </p:to>
                                    </p:set>
                                  </p:childTnLst>
                                </p:cTn>
                              </p:par>
                              <p:par>
                                <p:cTn id="145" presetID="37" presetClass="exit" presetSubtype="0" fill="hold" grpId="2" nodeType="withEffect">
                                  <p:stCondLst>
                                    <p:cond delay="0"/>
                                  </p:stCondLst>
                                  <p:childTnLst>
                                    <p:animEffect transition="out" filter="fade">
                                      <p:cBhvr>
                                        <p:cTn id="146" dur="1000"/>
                                        <p:tgtEl>
                                          <p:spTgt spid="569359"/>
                                        </p:tgtEl>
                                      </p:cBhvr>
                                    </p:animEffect>
                                    <p:anim calcmode="lin" valueType="num">
                                      <p:cBhvr>
                                        <p:cTn id="147" dur="1000"/>
                                        <p:tgtEl>
                                          <p:spTgt spid="569359"/>
                                        </p:tgtEl>
                                        <p:attrNameLst>
                                          <p:attrName>ppt_x</p:attrName>
                                        </p:attrNameLst>
                                      </p:cBhvr>
                                      <p:tavLst>
                                        <p:tav tm="0">
                                          <p:val>
                                            <p:strVal val="ppt_x"/>
                                          </p:val>
                                        </p:tav>
                                        <p:tav tm="100000">
                                          <p:val>
                                            <p:strVal val="ppt_x"/>
                                          </p:val>
                                        </p:tav>
                                      </p:tavLst>
                                    </p:anim>
                                    <p:anim calcmode="lin" valueType="num">
                                      <p:cBhvr>
                                        <p:cTn id="148" dur="100" decel="100000"/>
                                        <p:tgtEl>
                                          <p:spTgt spid="569359"/>
                                        </p:tgtEl>
                                        <p:attrNameLst>
                                          <p:attrName>ppt_y</p:attrName>
                                        </p:attrNameLst>
                                      </p:cBhvr>
                                      <p:tavLst>
                                        <p:tav tm="0">
                                          <p:val>
                                            <p:strVal val="ppt_y"/>
                                          </p:val>
                                        </p:tav>
                                        <p:tav tm="100000">
                                          <p:val>
                                            <p:strVal val="ppt_y-.03"/>
                                          </p:val>
                                        </p:tav>
                                      </p:tavLst>
                                    </p:anim>
                                    <p:anim calcmode="lin" valueType="num">
                                      <p:cBhvr>
                                        <p:cTn id="149" dur="900" accel="100000">
                                          <p:stCondLst>
                                            <p:cond delay="100"/>
                                          </p:stCondLst>
                                        </p:cTn>
                                        <p:tgtEl>
                                          <p:spTgt spid="569359"/>
                                        </p:tgtEl>
                                        <p:attrNameLst>
                                          <p:attrName>ppt_y</p:attrName>
                                        </p:attrNameLst>
                                      </p:cBhvr>
                                      <p:tavLst>
                                        <p:tav tm="0">
                                          <p:val>
                                            <p:strVal val="ppt_y"/>
                                          </p:val>
                                        </p:tav>
                                        <p:tav tm="100000">
                                          <p:val>
                                            <p:strVal val="ppt_y+1"/>
                                          </p:val>
                                        </p:tav>
                                      </p:tavLst>
                                    </p:anim>
                                    <p:set>
                                      <p:cBhvr>
                                        <p:cTn id="150" dur="1" fill="hold">
                                          <p:stCondLst>
                                            <p:cond delay="999"/>
                                          </p:stCondLst>
                                        </p:cTn>
                                        <p:tgtEl>
                                          <p:spTgt spid="569359"/>
                                        </p:tgtEl>
                                        <p:attrNameLst>
                                          <p:attrName>style.visibility</p:attrName>
                                        </p:attrNameLst>
                                      </p:cBhvr>
                                      <p:to>
                                        <p:strVal val="hidden"/>
                                      </p:to>
                                    </p:set>
                                  </p:childTnLst>
                                </p:cTn>
                              </p:par>
                            </p:childTnLst>
                          </p:cTn>
                        </p:par>
                        <p:par>
                          <p:cTn id="151" fill="hold">
                            <p:stCondLst>
                              <p:cond delay="1000"/>
                            </p:stCondLst>
                            <p:childTnLst>
                              <p:par>
                                <p:cTn id="152" presetID="37" presetClass="exit" presetSubtype="0" fill="hold" nodeType="afterEffect">
                                  <p:stCondLst>
                                    <p:cond delay="0"/>
                                  </p:stCondLst>
                                  <p:childTnLst>
                                    <p:animEffect transition="out" filter="fade">
                                      <p:cBhvr>
                                        <p:cTn id="153" dur="1000"/>
                                        <p:tgtEl>
                                          <p:spTgt spid="569488"/>
                                        </p:tgtEl>
                                      </p:cBhvr>
                                    </p:animEffect>
                                    <p:anim calcmode="lin" valueType="num">
                                      <p:cBhvr>
                                        <p:cTn id="154" dur="1000"/>
                                        <p:tgtEl>
                                          <p:spTgt spid="569488"/>
                                        </p:tgtEl>
                                        <p:attrNameLst>
                                          <p:attrName>ppt_x</p:attrName>
                                        </p:attrNameLst>
                                      </p:cBhvr>
                                      <p:tavLst>
                                        <p:tav tm="0">
                                          <p:val>
                                            <p:strVal val="ppt_x"/>
                                          </p:val>
                                        </p:tav>
                                        <p:tav tm="100000">
                                          <p:val>
                                            <p:strVal val="ppt_x"/>
                                          </p:val>
                                        </p:tav>
                                      </p:tavLst>
                                    </p:anim>
                                    <p:anim calcmode="lin" valueType="num">
                                      <p:cBhvr>
                                        <p:cTn id="155" dur="100" decel="100000"/>
                                        <p:tgtEl>
                                          <p:spTgt spid="569488"/>
                                        </p:tgtEl>
                                        <p:attrNameLst>
                                          <p:attrName>ppt_y</p:attrName>
                                        </p:attrNameLst>
                                      </p:cBhvr>
                                      <p:tavLst>
                                        <p:tav tm="0">
                                          <p:val>
                                            <p:strVal val="ppt_y"/>
                                          </p:val>
                                        </p:tav>
                                        <p:tav tm="100000">
                                          <p:val>
                                            <p:strVal val="ppt_y-.03"/>
                                          </p:val>
                                        </p:tav>
                                      </p:tavLst>
                                    </p:anim>
                                    <p:anim calcmode="lin" valueType="num">
                                      <p:cBhvr>
                                        <p:cTn id="156" dur="900" accel="100000">
                                          <p:stCondLst>
                                            <p:cond delay="100"/>
                                          </p:stCondLst>
                                        </p:cTn>
                                        <p:tgtEl>
                                          <p:spTgt spid="569488"/>
                                        </p:tgtEl>
                                        <p:attrNameLst>
                                          <p:attrName>ppt_y</p:attrName>
                                        </p:attrNameLst>
                                      </p:cBhvr>
                                      <p:tavLst>
                                        <p:tav tm="0">
                                          <p:val>
                                            <p:strVal val="ppt_y"/>
                                          </p:val>
                                        </p:tav>
                                        <p:tav tm="100000">
                                          <p:val>
                                            <p:strVal val="ppt_y+1"/>
                                          </p:val>
                                        </p:tav>
                                      </p:tavLst>
                                    </p:anim>
                                    <p:set>
                                      <p:cBhvr>
                                        <p:cTn id="157" dur="1" fill="hold">
                                          <p:stCondLst>
                                            <p:cond delay="999"/>
                                          </p:stCondLst>
                                        </p:cTn>
                                        <p:tgtEl>
                                          <p:spTgt spid="569488"/>
                                        </p:tgtEl>
                                        <p:attrNameLst>
                                          <p:attrName>style.visibility</p:attrName>
                                        </p:attrNameLst>
                                      </p:cBhvr>
                                      <p:to>
                                        <p:strVal val="hidden"/>
                                      </p:to>
                                    </p:set>
                                  </p:childTnLst>
                                </p:cTn>
                              </p:par>
                            </p:childTnLst>
                          </p:cTn>
                        </p:par>
                        <p:par>
                          <p:cTn id="158" fill="hold">
                            <p:stCondLst>
                              <p:cond delay="2000"/>
                            </p:stCondLst>
                            <p:childTnLst>
                              <p:par>
                                <p:cTn id="159" presetID="37" presetClass="exit" presetSubtype="0" fill="hold" nodeType="afterEffect">
                                  <p:stCondLst>
                                    <p:cond delay="0"/>
                                  </p:stCondLst>
                                  <p:childTnLst>
                                    <p:animEffect transition="out" filter="fade">
                                      <p:cBhvr>
                                        <p:cTn id="160" dur="1000"/>
                                        <p:tgtEl>
                                          <p:spTgt spid="569490"/>
                                        </p:tgtEl>
                                      </p:cBhvr>
                                    </p:animEffect>
                                    <p:anim calcmode="lin" valueType="num">
                                      <p:cBhvr>
                                        <p:cTn id="161" dur="1000"/>
                                        <p:tgtEl>
                                          <p:spTgt spid="569490"/>
                                        </p:tgtEl>
                                        <p:attrNameLst>
                                          <p:attrName>ppt_x</p:attrName>
                                        </p:attrNameLst>
                                      </p:cBhvr>
                                      <p:tavLst>
                                        <p:tav tm="0">
                                          <p:val>
                                            <p:strVal val="ppt_x"/>
                                          </p:val>
                                        </p:tav>
                                        <p:tav tm="100000">
                                          <p:val>
                                            <p:strVal val="ppt_x"/>
                                          </p:val>
                                        </p:tav>
                                      </p:tavLst>
                                    </p:anim>
                                    <p:anim calcmode="lin" valueType="num">
                                      <p:cBhvr>
                                        <p:cTn id="162" dur="100" decel="100000"/>
                                        <p:tgtEl>
                                          <p:spTgt spid="569490"/>
                                        </p:tgtEl>
                                        <p:attrNameLst>
                                          <p:attrName>ppt_y</p:attrName>
                                        </p:attrNameLst>
                                      </p:cBhvr>
                                      <p:tavLst>
                                        <p:tav tm="0">
                                          <p:val>
                                            <p:strVal val="ppt_y"/>
                                          </p:val>
                                        </p:tav>
                                        <p:tav tm="100000">
                                          <p:val>
                                            <p:strVal val="ppt_y-.03"/>
                                          </p:val>
                                        </p:tav>
                                      </p:tavLst>
                                    </p:anim>
                                    <p:anim calcmode="lin" valueType="num">
                                      <p:cBhvr>
                                        <p:cTn id="163" dur="900" accel="100000">
                                          <p:stCondLst>
                                            <p:cond delay="100"/>
                                          </p:stCondLst>
                                        </p:cTn>
                                        <p:tgtEl>
                                          <p:spTgt spid="569490"/>
                                        </p:tgtEl>
                                        <p:attrNameLst>
                                          <p:attrName>ppt_y</p:attrName>
                                        </p:attrNameLst>
                                      </p:cBhvr>
                                      <p:tavLst>
                                        <p:tav tm="0">
                                          <p:val>
                                            <p:strVal val="ppt_y"/>
                                          </p:val>
                                        </p:tav>
                                        <p:tav tm="100000">
                                          <p:val>
                                            <p:strVal val="ppt_y+1"/>
                                          </p:val>
                                        </p:tav>
                                      </p:tavLst>
                                    </p:anim>
                                    <p:set>
                                      <p:cBhvr>
                                        <p:cTn id="164" dur="1" fill="hold">
                                          <p:stCondLst>
                                            <p:cond delay="999"/>
                                          </p:stCondLst>
                                        </p:cTn>
                                        <p:tgtEl>
                                          <p:spTgt spid="569490"/>
                                        </p:tgtEl>
                                        <p:attrNameLst>
                                          <p:attrName>style.visibility</p:attrName>
                                        </p:attrNameLst>
                                      </p:cBhvr>
                                      <p:to>
                                        <p:strVal val="hidden"/>
                                      </p:to>
                                    </p:set>
                                  </p:childTnLst>
                                </p:cTn>
                              </p:par>
                            </p:childTnLst>
                          </p:cTn>
                        </p:par>
                        <p:par>
                          <p:cTn id="165" fill="hold">
                            <p:stCondLst>
                              <p:cond delay="3000"/>
                            </p:stCondLst>
                            <p:childTnLst>
                              <p:par>
                                <p:cTn id="166" presetID="37" presetClass="exit" presetSubtype="0" fill="hold" nodeType="afterEffect">
                                  <p:stCondLst>
                                    <p:cond delay="0"/>
                                  </p:stCondLst>
                                  <p:childTnLst>
                                    <p:animEffect transition="out" filter="fade">
                                      <p:cBhvr>
                                        <p:cTn id="167" dur="1000"/>
                                        <p:tgtEl>
                                          <p:spTgt spid="569492"/>
                                        </p:tgtEl>
                                      </p:cBhvr>
                                    </p:animEffect>
                                    <p:anim calcmode="lin" valueType="num">
                                      <p:cBhvr>
                                        <p:cTn id="168" dur="1000"/>
                                        <p:tgtEl>
                                          <p:spTgt spid="569492"/>
                                        </p:tgtEl>
                                        <p:attrNameLst>
                                          <p:attrName>ppt_x</p:attrName>
                                        </p:attrNameLst>
                                      </p:cBhvr>
                                      <p:tavLst>
                                        <p:tav tm="0">
                                          <p:val>
                                            <p:strVal val="ppt_x"/>
                                          </p:val>
                                        </p:tav>
                                        <p:tav tm="100000">
                                          <p:val>
                                            <p:strVal val="ppt_x"/>
                                          </p:val>
                                        </p:tav>
                                      </p:tavLst>
                                    </p:anim>
                                    <p:anim calcmode="lin" valueType="num">
                                      <p:cBhvr>
                                        <p:cTn id="169" dur="100" decel="100000"/>
                                        <p:tgtEl>
                                          <p:spTgt spid="569492"/>
                                        </p:tgtEl>
                                        <p:attrNameLst>
                                          <p:attrName>ppt_y</p:attrName>
                                        </p:attrNameLst>
                                      </p:cBhvr>
                                      <p:tavLst>
                                        <p:tav tm="0">
                                          <p:val>
                                            <p:strVal val="ppt_y"/>
                                          </p:val>
                                        </p:tav>
                                        <p:tav tm="100000">
                                          <p:val>
                                            <p:strVal val="ppt_y-.03"/>
                                          </p:val>
                                        </p:tav>
                                      </p:tavLst>
                                    </p:anim>
                                    <p:anim calcmode="lin" valueType="num">
                                      <p:cBhvr>
                                        <p:cTn id="170" dur="900" accel="100000">
                                          <p:stCondLst>
                                            <p:cond delay="100"/>
                                          </p:stCondLst>
                                        </p:cTn>
                                        <p:tgtEl>
                                          <p:spTgt spid="569492"/>
                                        </p:tgtEl>
                                        <p:attrNameLst>
                                          <p:attrName>ppt_y</p:attrName>
                                        </p:attrNameLst>
                                      </p:cBhvr>
                                      <p:tavLst>
                                        <p:tav tm="0">
                                          <p:val>
                                            <p:strVal val="ppt_y"/>
                                          </p:val>
                                        </p:tav>
                                        <p:tav tm="100000">
                                          <p:val>
                                            <p:strVal val="ppt_y+1"/>
                                          </p:val>
                                        </p:tav>
                                      </p:tavLst>
                                    </p:anim>
                                    <p:set>
                                      <p:cBhvr>
                                        <p:cTn id="171" dur="1" fill="hold">
                                          <p:stCondLst>
                                            <p:cond delay="999"/>
                                          </p:stCondLst>
                                        </p:cTn>
                                        <p:tgtEl>
                                          <p:spTgt spid="569492"/>
                                        </p:tgtEl>
                                        <p:attrNameLst>
                                          <p:attrName>style.visibility</p:attrName>
                                        </p:attrNameLst>
                                      </p:cBhvr>
                                      <p:to>
                                        <p:strVal val="hidden"/>
                                      </p:to>
                                    </p:set>
                                  </p:childTnLst>
                                </p:cTn>
                              </p:par>
                            </p:childTnLst>
                          </p:cTn>
                        </p:par>
                      </p:childTnLst>
                    </p:cTn>
                  </p:par>
                  <p:par>
                    <p:cTn id="172" fill="hold">
                      <p:stCondLst>
                        <p:cond delay="indefinite"/>
                      </p:stCondLst>
                      <p:childTnLst>
                        <p:par>
                          <p:cTn id="173" fill="hold">
                            <p:stCondLst>
                              <p:cond delay="0"/>
                            </p:stCondLst>
                            <p:childTnLst>
                              <p:par>
                                <p:cTn id="174" presetID="47" presetClass="entr" presetSubtype="0" fill="hold" grpId="0" nodeType="clickEffect">
                                  <p:stCondLst>
                                    <p:cond delay="0"/>
                                  </p:stCondLst>
                                  <p:childTnLst>
                                    <p:set>
                                      <p:cBhvr>
                                        <p:cTn id="175" dur="1" fill="hold">
                                          <p:stCondLst>
                                            <p:cond delay="0"/>
                                          </p:stCondLst>
                                        </p:cTn>
                                        <p:tgtEl>
                                          <p:spTgt spid="569360"/>
                                        </p:tgtEl>
                                        <p:attrNameLst>
                                          <p:attrName>style.visibility</p:attrName>
                                        </p:attrNameLst>
                                      </p:cBhvr>
                                      <p:to>
                                        <p:strVal val="visible"/>
                                      </p:to>
                                    </p:set>
                                    <p:animEffect transition="in" filter="fade">
                                      <p:cBhvr>
                                        <p:cTn id="176" dur="1000"/>
                                        <p:tgtEl>
                                          <p:spTgt spid="569360"/>
                                        </p:tgtEl>
                                      </p:cBhvr>
                                    </p:animEffect>
                                    <p:anim calcmode="lin" valueType="num">
                                      <p:cBhvr>
                                        <p:cTn id="177" dur="1000" fill="hold"/>
                                        <p:tgtEl>
                                          <p:spTgt spid="569360"/>
                                        </p:tgtEl>
                                        <p:attrNameLst>
                                          <p:attrName>ppt_x</p:attrName>
                                        </p:attrNameLst>
                                      </p:cBhvr>
                                      <p:tavLst>
                                        <p:tav tm="0">
                                          <p:val>
                                            <p:strVal val="#ppt_x"/>
                                          </p:val>
                                        </p:tav>
                                        <p:tav tm="100000">
                                          <p:val>
                                            <p:strVal val="#ppt_x"/>
                                          </p:val>
                                        </p:tav>
                                      </p:tavLst>
                                    </p:anim>
                                    <p:anim calcmode="lin" valueType="num">
                                      <p:cBhvr>
                                        <p:cTn id="178" dur="1000" fill="hold"/>
                                        <p:tgtEl>
                                          <p:spTgt spid="569360"/>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47" presetClass="entr" presetSubtype="0" fill="hold" grpId="0" nodeType="clickEffect">
                                  <p:stCondLst>
                                    <p:cond delay="0"/>
                                  </p:stCondLst>
                                  <p:childTnLst>
                                    <p:set>
                                      <p:cBhvr>
                                        <p:cTn id="182" dur="1" fill="hold">
                                          <p:stCondLst>
                                            <p:cond delay="0"/>
                                          </p:stCondLst>
                                        </p:cTn>
                                        <p:tgtEl>
                                          <p:spTgt spid="569361"/>
                                        </p:tgtEl>
                                        <p:attrNameLst>
                                          <p:attrName>style.visibility</p:attrName>
                                        </p:attrNameLst>
                                      </p:cBhvr>
                                      <p:to>
                                        <p:strVal val="visible"/>
                                      </p:to>
                                    </p:set>
                                    <p:animEffect transition="in" filter="fade">
                                      <p:cBhvr>
                                        <p:cTn id="183" dur="1000"/>
                                        <p:tgtEl>
                                          <p:spTgt spid="569361"/>
                                        </p:tgtEl>
                                      </p:cBhvr>
                                    </p:animEffect>
                                    <p:anim calcmode="lin" valueType="num">
                                      <p:cBhvr>
                                        <p:cTn id="184" dur="1000" fill="hold"/>
                                        <p:tgtEl>
                                          <p:spTgt spid="569361"/>
                                        </p:tgtEl>
                                        <p:attrNameLst>
                                          <p:attrName>ppt_x</p:attrName>
                                        </p:attrNameLst>
                                      </p:cBhvr>
                                      <p:tavLst>
                                        <p:tav tm="0">
                                          <p:val>
                                            <p:strVal val="#ppt_x"/>
                                          </p:val>
                                        </p:tav>
                                        <p:tav tm="100000">
                                          <p:val>
                                            <p:strVal val="#ppt_x"/>
                                          </p:val>
                                        </p:tav>
                                      </p:tavLst>
                                    </p:anim>
                                    <p:anim calcmode="lin" valueType="num">
                                      <p:cBhvr>
                                        <p:cTn id="185" dur="1000" fill="hold"/>
                                        <p:tgtEl>
                                          <p:spTgt spid="569361"/>
                                        </p:tgtEl>
                                        <p:attrNameLst>
                                          <p:attrName>ppt_y</p:attrName>
                                        </p:attrNameLst>
                                      </p:cBhvr>
                                      <p:tavLst>
                                        <p:tav tm="0">
                                          <p:val>
                                            <p:strVal val="#ppt_y-.1"/>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presetID="47" presetClass="entr" presetSubtype="0" fill="hold" grpId="0" nodeType="clickEffect">
                                  <p:stCondLst>
                                    <p:cond delay="0"/>
                                  </p:stCondLst>
                                  <p:childTnLst>
                                    <p:set>
                                      <p:cBhvr>
                                        <p:cTn id="189" dur="1" fill="hold">
                                          <p:stCondLst>
                                            <p:cond delay="0"/>
                                          </p:stCondLst>
                                        </p:cTn>
                                        <p:tgtEl>
                                          <p:spTgt spid="569362"/>
                                        </p:tgtEl>
                                        <p:attrNameLst>
                                          <p:attrName>style.visibility</p:attrName>
                                        </p:attrNameLst>
                                      </p:cBhvr>
                                      <p:to>
                                        <p:strVal val="visible"/>
                                      </p:to>
                                    </p:set>
                                    <p:animEffect transition="in" filter="fade">
                                      <p:cBhvr>
                                        <p:cTn id="190" dur="1000"/>
                                        <p:tgtEl>
                                          <p:spTgt spid="569362"/>
                                        </p:tgtEl>
                                      </p:cBhvr>
                                    </p:animEffect>
                                    <p:anim calcmode="lin" valueType="num">
                                      <p:cBhvr>
                                        <p:cTn id="191" dur="1000" fill="hold"/>
                                        <p:tgtEl>
                                          <p:spTgt spid="569362"/>
                                        </p:tgtEl>
                                        <p:attrNameLst>
                                          <p:attrName>ppt_x</p:attrName>
                                        </p:attrNameLst>
                                      </p:cBhvr>
                                      <p:tavLst>
                                        <p:tav tm="0">
                                          <p:val>
                                            <p:strVal val="#ppt_x"/>
                                          </p:val>
                                        </p:tav>
                                        <p:tav tm="100000">
                                          <p:val>
                                            <p:strVal val="#ppt_x"/>
                                          </p:val>
                                        </p:tav>
                                      </p:tavLst>
                                    </p:anim>
                                    <p:anim calcmode="lin" valueType="num">
                                      <p:cBhvr>
                                        <p:cTn id="192" dur="1000" fill="hold"/>
                                        <p:tgtEl>
                                          <p:spTgt spid="569362"/>
                                        </p:tgtEl>
                                        <p:attrNameLst>
                                          <p:attrName>ppt_y</p:attrName>
                                        </p:attrNameLst>
                                      </p:cBhvr>
                                      <p:tavLst>
                                        <p:tav tm="0">
                                          <p:val>
                                            <p:strVal val="#ppt_y-.1"/>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9" presetClass="emph" presetSubtype="0" grpId="1" nodeType="clickEffect">
                                  <p:stCondLst>
                                    <p:cond delay="0"/>
                                  </p:stCondLst>
                                  <p:childTnLst>
                                    <p:set>
                                      <p:cBhvr rctx="PPT">
                                        <p:cTn id="196" dur="indefinite"/>
                                        <p:tgtEl>
                                          <p:spTgt spid="569362"/>
                                        </p:tgtEl>
                                        <p:attrNameLst>
                                          <p:attrName>style.opacity</p:attrName>
                                        </p:attrNameLst>
                                      </p:cBhvr>
                                      <p:to>
                                        <p:strVal val="0.5"/>
                                      </p:to>
                                    </p:set>
                                    <p:animEffect filter="image" prLst="opacity: 0.5">
                                      <p:cBhvr rctx="IE">
                                        <p:cTn id="197" dur="indefinite"/>
                                        <p:tgtEl>
                                          <p:spTgt spid="569362"/>
                                        </p:tgtEl>
                                      </p:cBhvr>
                                    </p:animEffect>
                                  </p:childTnLst>
                                </p:cTn>
                              </p:par>
                            </p:childTnLst>
                          </p:cTn>
                        </p:par>
                      </p:childTnLst>
                    </p:cTn>
                  </p:par>
                  <p:par>
                    <p:cTn id="198" fill="hold">
                      <p:stCondLst>
                        <p:cond delay="indefinite"/>
                      </p:stCondLst>
                      <p:childTnLst>
                        <p:par>
                          <p:cTn id="199" fill="hold">
                            <p:stCondLst>
                              <p:cond delay="0"/>
                            </p:stCondLst>
                            <p:childTnLst>
                              <p:par>
                                <p:cTn id="200" presetID="9" presetClass="entr" presetSubtype="0" fill="hold" nodeType="clickEffect">
                                  <p:stCondLst>
                                    <p:cond delay="0"/>
                                  </p:stCondLst>
                                  <p:childTnLst>
                                    <p:set>
                                      <p:cBhvr>
                                        <p:cTn id="201" dur="1" fill="hold">
                                          <p:stCondLst>
                                            <p:cond delay="0"/>
                                          </p:stCondLst>
                                        </p:cTn>
                                        <p:tgtEl>
                                          <p:spTgt spid="2"/>
                                        </p:tgtEl>
                                        <p:attrNameLst>
                                          <p:attrName>style.visibility</p:attrName>
                                        </p:attrNameLst>
                                      </p:cBhvr>
                                      <p:to>
                                        <p:strVal val="visible"/>
                                      </p:to>
                                    </p:set>
                                    <p:animEffect transition="in" filter="dissolve">
                                      <p:cBhvr>
                                        <p:cTn id="202" dur="500"/>
                                        <p:tgtEl>
                                          <p:spTgt spid="2"/>
                                        </p:tgtEl>
                                      </p:cBhvr>
                                    </p:animEffect>
                                  </p:childTnLst>
                                </p:cTn>
                              </p:par>
                            </p:childTnLst>
                          </p:cTn>
                        </p:par>
                      </p:childTnLst>
                    </p:cTn>
                  </p:par>
                  <p:par>
                    <p:cTn id="203" fill="hold">
                      <p:stCondLst>
                        <p:cond delay="indefinite"/>
                      </p:stCondLst>
                      <p:childTnLst>
                        <p:par>
                          <p:cTn id="204" fill="hold">
                            <p:stCondLst>
                              <p:cond delay="0"/>
                            </p:stCondLst>
                            <p:childTnLst>
                              <p:par>
                                <p:cTn id="205" presetID="47" presetClass="entr" presetSubtype="0" fill="hold" grpId="0" nodeType="clickEffect">
                                  <p:stCondLst>
                                    <p:cond delay="0"/>
                                  </p:stCondLst>
                                  <p:childTnLst>
                                    <p:set>
                                      <p:cBhvr>
                                        <p:cTn id="206" dur="1" fill="hold">
                                          <p:stCondLst>
                                            <p:cond delay="0"/>
                                          </p:stCondLst>
                                        </p:cTn>
                                        <p:tgtEl>
                                          <p:spTgt spid="569370"/>
                                        </p:tgtEl>
                                        <p:attrNameLst>
                                          <p:attrName>style.visibility</p:attrName>
                                        </p:attrNameLst>
                                      </p:cBhvr>
                                      <p:to>
                                        <p:strVal val="visible"/>
                                      </p:to>
                                    </p:set>
                                    <p:animEffect transition="in" filter="fade">
                                      <p:cBhvr>
                                        <p:cTn id="207" dur="1000"/>
                                        <p:tgtEl>
                                          <p:spTgt spid="569370"/>
                                        </p:tgtEl>
                                      </p:cBhvr>
                                    </p:animEffect>
                                    <p:anim calcmode="lin" valueType="num">
                                      <p:cBhvr>
                                        <p:cTn id="208" dur="1000" fill="hold"/>
                                        <p:tgtEl>
                                          <p:spTgt spid="569370"/>
                                        </p:tgtEl>
                                        <p:attrNameLst>
                                          <p:attrName>ppt_x</p:attrName>
                                        </p:attrNameLst>
                                      </p:cBhvr>
                                      <p:tavLst>
                                        <p:tav tm="0">
                                          <p:val>
                                            <p:strVal val="#ppt_x"/>
                                          </p:val>
                                        </p:tav>
                                        <p:tav tm="100000">
                                          <p:val>
                                            <p:strVal val="#ppt_x"/>
                                          </p:val>
                                        </p:tav>
                                      </p:tavLst>
                                    </p:anim>
                                    <p:anim calcmode="lin" valueType="num">
                                      <p:cBhvr>
                                        <p:cTn id="209" dur="1000" fill="hold"/>
                                        <p:tgtEl>
                                          <p:spTgt spid="569370"/>
                                        </p:tgtEl>
                                        <p:attrNameLst>
                                          <p:attrName>ppt_y</p:attrName>
                                        </p:attrNameLst>
                                      </p:cBhvr>
                                      <p:tavLst>
                                        <p:tav tm="0">
                                          <p:val>
                                            <p:strVal val="#ppt_y-.1"/>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presetID="47" presetClass="entr" presetSubtype="0" fill="hold" grpId="0" nodeType="clickEffect">
                                  <p:stCondLst>
                                    <p:cond delay="0"/>
                                  </p:stCondLst>
                                  <p:childTnLst>
                                    <p:set>
                                      <p:cBhvr>
                                        <p:cTn id="213" dur="1" fill="hold">
                                          <p:stCondLst>
                                            <p:cond delay="0"/>
                                          </p:stCondLst>
                                        </p:cTn>
                                        <p:tgtEl>
                                          <p:spTgt spid="569371"/>
                                        </p:tgtEl>
                                        <p:attrNameLst>
                                          <p:attrName>style.visibility</p:attrName>
                                        </p:attrNameLst>
                                      </p:cBhvr>
                                      <p:to>
                                        <p:strVal val="visible"/>
                                      </p:to>
                                    </p:set>
                                    <p:animEffect transition="in" filter="fade">
                                      <p:cBhvr>
                                        <p:cTn id="214" dur="1000"/>
                                        <p:tgtEl>
                                          <p:spTgt spid="569371"/>
                                        </p:tgtEl>
                                      </p:cBhvr>
                                    </p:animEffect>
                                    <p:anim calcmode="lin" valueType="num">
                                      <p:cBhvr>
                                        <p:cTn id="215" dur="1000" fill="hold"/>
                                        <p:tgtEl>
                                          <p:spTgt spid="569371"/>
                                        </p:tgtEl>
                                        <p:attrNameLst>
                                          <p:attrName>ppt_x</p:attrName>
                                        </p:attrNameLst>
                                      </p:cBhvr>
                                      <p:tavLst>
                                        <p:tav tm="0">
                                          <p:val>
                                            <p:strVal val="#ppt_x"/>
                                          </p:val>
                                        </p:tav>
                                        <p:tav tm="100000">
                                          <p:val>
                                            <p:strVal val="#ppt_x"/>
                                          </p:val>
                                        </p:tav>
                                      </p:tavLst>
                                    </p:anim>
                                    <p:anim calcmode="lin" valueType="num">
                                      <p:cBhvr>
                                        <p:cTn id="216" dur="1000" fill="hold"/>
                                        <p:tgtEl>
                                          <p:spTgt spid="569371"/>
                                        </p:tgtEl>
                                        <p:attrNameLst>
                                          <p:attrName>ppt_y</p:attrName>
                                        </p:attrNameLst>
                                      </p:cBhvr>
                                      <p:tavLst>
                                        <p:tav tm="0">
                                          <p:val>
                                            <p:strVal val="#ppt_y-.1"/>
                                          </p:val>
                                        </p:tav>
                                        <p:tav tm="100000">
                                          <p:val>
                                            <p:strVal val="#ppt_y"/>
                                          </p:val>
                                        </p:tav>
                                      </p:tavLst>
                                    </p:anim>
                                  </p:childTnLst>
                                </p:cTn>
                              </p:par>
                            </p:childTnLst>
                          </p:cTn>
                        </p:par>
                      </p:childTnLst>
                    </p:cTn>
                  </p:par>
                  <p:par>
                    <p:cTn id="217" fill="hold">
                      <p:stCondLst>
                        <p:cond delay="indefinite"/>
                      </p:stCondLst>
                      <p:childTnLst>
                        <p:par>
                          <p:cTn id="218" fill="hold">
                            <p:stCondLst>
                              <p:cond delay="0"/>
                            </p:stCondLst>
                            <p:childTnLst>
                              <p:par>
                                <p:cTn id="219" presetID="53" presetClass="entr" presetSubtype="0" fill="hold" grpId="0" nodeType="clickEffect">
                                  <p:stCondLst>
                                    <p:cond delay="0"/>
                                  </p:stCondLst>
                                  <p:childTnLst>
                                    <p:set>
                                      <p:cBhvr>
                                        <p:cTn id="220" dur="1" fill="hold">
                                          <p:stCondLst>
                                            <p:cond delay="0"/>
                                          </p:stCondLst>
                                        </p:cTn>
                                        <p:tgtEl>
                                          <p:spTgt spid="569369"/>
                                        </p:tgtEl>
                                        <p:attrNameLst>
                                          <p:attrName>style.visibility</p:attrName>
                                        </p:attrNameLst>
                                      </p:cBhvr>
                                      <p:to>
                                        <p:strVal val="visible"/>
                                      </p:to>
                                    </p:set>
                                    <p:anim calcmode="lin" valueType="num">
                                      <p:cBhvr>
                                        <p:cTn id="221" dur="500" fill="hold"/>
                                        <p:tgtEl>
                                          <p:spTgt spid="569369"/>
                                        </p:tgtEl>
                                        <p:attrNameLst>
                                          <p:attrName>ppt_w</p:attrName>
                                        </p:attrNameLst>
                                      </p:cBhvr>
                                      <p:tavLst>
                                        <p:tav tm="0">
                                          <p:val>
                                            <p:fltVal val="0"/>
                                          </p:val>
                                        </p:tav>
                                        <p:tav tm="100000">
                                          <p:val>
                                            <p:strVal val="#ppt_w"/>
                                          </p:val>
                                        </p:tav>
                                      </p:tavLst>
                                    </p:anim>
                                    <p:anim calcmode="lin" valueType="num">
                                      <p:cBhvr>
                                        <p:cTn id="222" dur="500" fill="hold"/>
                                        <p:tgtEl>
                                          <p:spTgt spid="569369"/>
                                        </p:tgtEl>
                                        <p:attrNameLst>
                                          <p:attrName>ppt_h</p:attrName>
                                        </p:attrNameLst>
                                      </p:cBhvr>
                                      <p:tavLst>
                                        <p:tav tm="0">
                                          <p:val>
                                            <p:fltVal val="0"/>
                                          </p:val>
                                        </p:tav>
                                        <p:tav tm="100000">
                                          <p:val>
                                            <p:strVal val="#ppt_h"/>
                                          </p:val>
                                        </p:tav>
                                      </p:tavLst>
                                    </p:anim>
                                    <p:animEffect transition="in" filter="fade">
                                      <p:cBhvr>
                                        <p:cTn id="223" dur="500"/>
                                        <p:tgtEl>
                                          <p:spTgt spid="569369"/>
                                        </p:tgtEl>
                                      </p:cBhvr>
                                    </p:animEffect>
                                  </p:childTnLst>
                                </p:cTn>
                              </p:par>
                            </p:childTnLst>
                          </p:cTn>
                        </p:par>
                      </p:childTnLst>
                    </p:cTn>
                  </p:par>
                  <p:par>
                    <p:cTn id="224" fill="hold">
                      <p:stCondLst>
                        <p:cond delay="indefinite"/>
                      </p:stCondLst>
                      <p:childTnLst>
                        <p:par>
                          <p:cTn id="225" fill="hold">
                            <p:stCondLst>
                              <p:cond delay="0"/>
                            </p:stCondLst>
                            <p:childTnLst>
                              <p:par>
                                <p:cTn id="226" presetID="53" presetClass="entr" presetSubtype="0" fill="hold" nodeType="clickEffect">
                                  <p:stCondLst>
                                    <p:cond delay="0"/>
                                  </p:stCondLst>
                                  <p:childTnLst>
                                    <p:set>
                                      <p:cBhvr>
                                        <p:cTn id="227" dur="1" fill="hold">
                                          <p:stCondLst>
                                            <p:cond delay="0"/>
                                          </p:stCondLst>
                                        </p:cTn>
                                        <p:tgtEl>
                                          <p:spTgt spid="3"/>
                                        </p:tgtEl>
                                        <p:attrNameLst>
                                          <p:attrName>style.visibility</p:attrName>
                                        </p:attrNameLst>
                                      </p:cBhvr>
                                      <p:to>
                                        <p:strVal val="visible"/>
                                      </p:to>
                                    </p:set>
                                    <p:anim calcmode="lin" valueType="num">
                                      <p:cBhvr>
                                        <p:cTn id="228" dur="500" fill="hold"/>
                                        <p:tgtEl>
                                          <p:spTgt spid="3"/>
                                        </p:tgtEl>
                                        <p:attrNameLst>
                                          <p:attrName>ppt_w</p:attrName>
                                        </p:attrNameLst>
                                      </p:cBhvr>
                                      <p:tavLst>
                                        <p:tav tm="0">
                                          <p:val>
                                            <p:fltVal val="0"/>
                                          </p:val>
                                        </p:tav>
                                        <p:tav tm="100000">
                                          <p:val>
                                            <p:strVal val="#ppt_w"/>
                                          </p:val>
                                        </p:tav>
                                      </p:tavLst>
                                    </p:anim>
                                    <p:anim calcmode="lin" valueType="num">
                                      <p:cBhvr>
                                        <p:cTn id="229" dur="500" fill="hold"/>
                                        <p:tgtEl>
                                          <p:spTgt spid="3"/>
                                        </p:tgtEl>
                                        <p:attrNameLst>
                                          <p:attrName>ppt_h</p:attrName>
                                        </p:attrNameLst>
                                      </p:cBhvr>
                                      <p:tavLst>
                                        <p:tav tm="0">
                                          <p:val>
                                            <p:fltVal val="0"/>
                                          </p:val>
                                        </p:tav>
                                        <p:tav tm="100000">
                                          <p:val>
                                            <p:strVal val="#ppt_h"/>
                                          </p:val>
                                        </p:tav>
                                      </p:tavLst>
                                    </p:anim>
                                    <p:animEffect transition="in" filter="fade">
                                      <p:cBhvr>
                                        <p:cTn id="230" dur="500"/>
                                        <p:tgtEl>
                                          <p:spTgt spid="3"/>
                                        </p:tgtEl>
                                      </p:cBhvr>
                                    </p:animEffect>
                                  </p:childTnLst>
                                </p:cTn>
                              </p:par>
                            </p:childTnLst>
                          </p:cTn>
                        </p:par>
                      </p:childTnLst>
                    </p:cTn>
                  </p:par>
                  <p:par>
                    <p:cTn id="231" fill="hold">
                      <p:stCondLst>
                        <p:cond delay="indefinite"/>
                      </p:stCondLst>
                      <p:childTnLst>
                        <p:par>
                          <p:cTn id="232" fill="hold">
                            <p:stCondLst>
                              <p:cond delay="0"/>
                            </p:stCondLst>
                            <p:childTnLst>
                              <p:par>
                                <p:cTn id="233" presetID="22" presetClass="entr" presetSubtype="8" fill="hold" grpId="0" nodeType="clickEffect">
                                  <p:stCondLst>
                                    <p:cond delay="0"/>
                                  </p:stCondLst>
                                  <p:childTnLst>
                                    <p:set>
                                      <p:cBhvr>
                                        <p:cTn id="234" dur="1" fill="hold">
                                          <p:stCondLst>
                                            <p:cond delay="0"/>
                                          </p:stCondLst>
                                        </p:cTn>
                                        <p:tgtEl>
                                          <p:spTgt spid="569394"/>
                                        </p:tgtEl>
                                        <p:attrNameLst>
                                          <p:attrName>style.visibility</p:attrName>
                                        </p:attrNameLst>
                                      </p:cBhvr>
                                      <p:to>
                                        <p:strVal val="visible"/>
                                      </p:to>
                                    </p:set>
                                    <p:animEffect transition="in" filter="wipe(left)">
                                      <p:cBhvr>
                                        <p:cTn id="235" dur="2000"/>
                                        <p:tgtEl>
                                          <p:spTgt spid="569394"/>
                                        </p:tgtEl>
                                      </p:cBhvr>
                                    </p:animEffect>
                                  </p:childTnLst>
                                </p:cTn>
                              </p:par>
                            </p:childTnLst>
                          </p:cTn>
                        </p:par>
                      </p:childTnLst>
                    </p:cTn>
                  </p:par>
                  <p:par>
                    <p:cTn id="236" fill="hold">
                      <p:stCondLst>
                        <p:cond delay="indefinite"/>
                      </p:stCondLst>
                      <p:childTnLst>
                        <p:par>
                          <p:cTn id="237" fill="hold">
                            <p:stCondLst>
                              <p:cond delay="0"/>
                            </p:stCondLst>
                            <p:childTnLst>
                              <p:par>
                                <p:cTn id="238" presetID="22" presetClass="entr" presetSubtype="8" fill="hold" grpId="0" nodeType="clickEffect">
                                  <p:stCondLst>
                                    <p:cond delay="0"/>
                                  </p:stCondLst>
                                  <p:childTnLst>
                                    <p:set>
                                      <p:cBhvr>
                                        <p:cTn id="239" dur="1" fill="hold">
                                          <p:stCondLst>
                                            <p:cond delay="0"/>
                                          </p:stCondLst>
                                        </p:cTn>
                                        <p:tgtEl>
                                          <p:spTgt spid="569372"/>
                                        </p:tgtEl>
                                        <p:attrNameLst>
                                          <p:attrName>style.visibility</p:attrName>
                                        </p:attrNameLst>
                                      </p:cBhvr>
                                      <p:to>
                                        <p:strVal val="visible"/>
                                      </p:to>
                                    </p:set>
                                    <p:animEffect transition="in" filter="wipe(left)">
                                      <p:cBhvr>
                                        <p:cTn id="240" dur="5000"/>
                                        <p:tgtEl>
                                          <p:spTgt spid="569372"/>
                                        </p:tgtEl>
                                      </p:cBhvr>
                                    </p:animEffect>
                                  </p:childTnLst>
                                </p:cTn>
                              </p:par>
                            </p:childTnLst>
                          </p:cTn>
                        </p:par>
                      </p:childTnLst>
                    </p:cTn>
                  </p:par>
                  <p:par>
                    <p:cTn id="241" fill="hold">
                      <p:stCondLst>
                        <p:cond delay="indefinite"/>
                      </p:stCondLst>
                      <p:childTnLst>
                        <p:par>
                          <p:cTn id="242" fill="hold">
                            <p:stCondLst>
                              <p:cond delay="0"/>
                            </p:stCondLst>
                            <p:childTnLst>
                              <p:par>
                                <p:cTn id="243" presetID="22" presetClass="entr" presetSubtype="4" fill="hold" grpId="0" nodeType="clickEffect">
                                  <p:stCondLst>
                                    <p:cond delay="0"/>
                                  </p:stCondLst>
                                  <p:childTnLst>
                                    <p:set>
                                      <p:cBhvr>
                                        <p:cTn id="244" dur="1" fill="hold">
                                          <p:stCondLst>
                                            <p:cond delay="0"/>
                                          </p:stCondLst>
                                        </p:cTn>
                                        <p:tgtEl>
                                          <p:spTgt spid="569373"/>
                                        </p:tgtEl>
                                        <p:attrNameLst>
                                          <p:attrName>style.visibility</p:attrName>
                                        </p:attrNameLst>
                                      </p:cBhvr>
                                      <p:to>
                                        <p:strVal val="visible"/>
                                      </p:to>
                                    </p:set>
                                    <p:animEffect transition="in" filter="wipe(down)">
                                      <p:cBhvr>
                                        <p:cTn id="245" dur="2000"/>
                                        <p:tgtEl>
                                          <p:spTgt spid="569373"/>
                                        </p:tgtEl>
                                      </p:cBhvr>
                                    </p:animEffect>
                                  </p:childTnLst>
                                </p:cTn>
                              </p:par>
                            </p:childTnLst>
                          </p:cTn>
                        </p:par>
                      </p:childTnLst>
                    </p:cTn>
                  </p:par>
                  <p:par>
                    <p:cTn id="246" fill="hold">
                      <p:stCondLst>
                        <p:cond delay="indefinite"/>
                      </p:stCondLst>
                      <p:childTnLst>
                        <p:par>
                          <p:cTn id="247" fill="hold">
                            <p:stCondLst>
                              <p:cond delay="0"/>
                            </p:stCondLst>
                            <p:childTnLst>
                              <p:par>
                                <p:cTn id="248" presetID="40" presetClass="entr" presetSubtype="0" fill="hold" grpId="0" nodeType="clickEffect">
                                  <p:stCondLst>
                                    <p:cond delay="0"/>
                                  </p:stCondLst>
                                  <p:iterate type="lt">
                                    <p:tmPct val="10000"/>
                                  </p:iterate>
                                  <p:childTnLst>
                                    <p:set>
                                      <p:cBhvr>
                                        <p:cTn id="249" dur="1" fill="hold">
                                          <p:stCondLst>
                                            <p:cond delay="0"/>
                                          </p:stCondLst>
                                        </p:cTn>
                                        <p:tgtEl>
                                          <p:spTgt spid="569378"/>
                                        </p:tgtEl>
                                        <p:attrNameLst>
                                          <p:attrName>style.visibility</p:attrName>
                                        </p:attrNameLst>
                                      </p:cBhvr>
                                      <p:to>
                                        <p:strVal val="visible"/>
                                      </p:to>
                                    </p:set>
                                    <p:animEffect transition="in" filter="fade">
                                      <p:cBhvr>
                                        <p:cTn id="250" dur="1000"/>
                                        <p:tgtEl>
                                          <p:spTgt spid="569378"/>
                                        </p:tgtEl>
                                      </p:cBhvr>
                                    </p:animEffect>
                                    <p:anim calcmode="lin" valueType="num">
                                      <p:cBhvr>
                                        <p:cTn id="251" dur="1000" fill="hold"/>
                                        <p:tgtEl>
                                          <p:spTgt spid="569378"/>
                                        </p:tgtEl>
                                        <p:attrNameLst>
                                          <p:attrName>ppt_x</p:attrName>
                                        </p:attrNameLst>
                                      </p:cBhvr>
                                      <p:tavLst>
                                        <p:tav tm="0">
                                          <p:val>
                                            <p:strVal val="#ppt_x-.1"/>
                                          </p:val>
                                        </p:tav>
                                        <p:tav tm="100000">
                                          <p:val>
                                            <p:strVal val="#ppt_x"/>
                                          </p:val>
                                        </p:tav>
                                      </p:tavLst>
                                    </p:anim>
                                    <p:anim calcmode="lin" valueType="num">
                                      <p:cBhvr>
                                        <p:cTn id="252" dur="1000" fill="hold"/>
                                        <p:tgtEl>
                                          <p:spTgt spid="569378"/>
                                        </p:tgtEl>
                                        <p:attrNameLst>
                                          <p:attrName>ppt_y</p:attrName>
                                        </p:attrNameLst>
                                      </p:cBhvr>
                                      <p:tavLst>
                                        <p:tav tm="0">
                                          <p:val>
                                            <p:strVal val="#ppt_y"/>
                                          </p:val>
                                        </p:tav>
                                        <p:tav tm="100000">
                                          <p:val>
                                            <p:strVal val="#ppt_y"/>
                                          </p:val>
                                        </p:tav>
                                      </p:tavLst>
                                    </p:anim>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nodeType="clickEffect">
                                  <p:stCondLst>
                                    <p:cond delay="0"/>
                                  </p:stCondLst>
                                  <p:childTnLst>
                                    <p:set>
                                      <p:cBhvr>
                                        <p:cTn id="256" dur="1" fill="hold">
                                          <p:stCondLst>
                                            <p:cond delay="0"/>
                                          </p:stCondLst>
                                        </p:cTn>
                                        <p:tgtEl>
                                          <p:spTgt spid="4"/>
                                        </p:tgtEl>
                                        <p:attrNameLst>
                                          <p:attrName>style.visibility</p:attrName>
                                        </p:attrNameLst>
                                      </p:cBhvr>
                                      <p:to>
                                        <p:strVal val="visible"/>
                                      </p:to>
                                    </p:set>
                                    <p:animEffect transition="in" filter="fade">
                                      <p:cBhvr>
                                        <p:cTn id="257" dur="2000"/>
                                        <p:tgtEl>
                                          <p:spTgt spid="4"/>
                                        </p:tgtEl>
                                      </p:cBhvr>
                                    </p:animEffect>
                                  </p:childTnLst>
                                </p:cTn>
                              </p:par>
                            </p:childTnLst>
                          </p:cTn>
                        </p:par>
                      </p:childTnLst>
                    </p:cTn>
                  </p:par>
                  <p:par>
                    <p:cTn id="258" fill="hold">
                      <p:stCondLst>
                        <p:cond delay="indefinite"/>
                      </p:stCondLst>
                      <p:childTnLst>
                        <p:par>
                          <p:cTn id="259" fill="hold">
                            <p:stCondLst>
                              <p:cond delay="0"/>
                            </p:stCondLst>
                            <p:childTnLst>
                              <p:par>
                                <p:cTn id="260" presetID="9" presetClass="entr" presetSubtype="0" fill="hold" grpId="0" nodeType="clickEffect">
                                  <p:stCondLst>
                                    <p:cond delay="0"/>
                                  </p:stCondLst>
                                  <p:childTnLst>
                                    <p:set>
                                      <p:cBhvr>
                                        <p:cTn id="261" dur="1" fill="hold">
                                          <p:stCondLst>
                                            <p:cond delay="0"/>
                                          </p:stCondLst>
                                        </p:cTn>
                                        <p:tgtEl>
                                          <p:spTgt spid="569379"/>
                                        </p:tgtEl>
                                        <p:attrNameLst>
                                          <p:attrName>style.visibility</p:attrName>
                                        </p:attrNameLst>
                                      </p:cBhvr>
                                      <p:to>
                                        <p:strVal val="visible"/>
                                      </p:to>
                                    </p:set>
                                    <p:animEffect transition="in" filter="dissolve">
                                      <p:cBhvr>
                                        <p:cTn id="262" dur="500"/>
                                        <p:tgtEl>
                                          <p:spTgt spid="569379"/>
                                        </p:tgtEl>
                                      </p:cBhvr>
                                    </p:animEffect>
                                  </p:childTnLst>
                                </p:cTn>
                              </p:par>
                            </p:childTnLst>
                          </p:cTn>
                        </p:par>
                      </p:childTnLst>
                    </p:cTn>
                  </p:par>
                  <p:par>
                    <p:cTn id="263" fill="hold">
                      <p:stCondLst>
                        <p:cond delay="indefinite"/>
                      </p:stCondLst>
                      <p:childTnLst>
                        <p:par>
                          <p:cTn id="264" fill="hold">
                            <p:stCondLst>
                              <p:cond delay="0"/>
                            </p:stCondLst>
                            <p:childTnLst>
                              <p:par>
                                <p:cTn id="265" presetID="9" presetClass="entr" presetSubtype="0" fill="hold" grpId="0" nodeType="clickEffect">
                                  <p:stCondLst>
                                    <p:cond delay="0"/>
                                  </p:stCondLst>
                                  <p:childTnLst>
                                    <p:set>
                                      <p:cBhvr>
                                        <p:cTn id="266" dur="1" fill="hold">
                                          <p:stCondLst>
                                            <p:cond delay="0"/>
                                          </p:stCondLst>
                                        </p:cTn>
                                        <p:tgtEl>
                                          <p:spTgt spid="569381"/>
                                        </p:tgtEl>
                                        <p:attrNameLst>
                                          <p:attrName>style.visibility</p:attrName>
                                        </p:attrNameLst>
                                      </p:cBhvr>
                                      <p:to>
                                        <p:strVal val="visible"/>
                                      </p:to>
                                    </p:set>
                                    <p:animEffect transition="in" filter="dissolve">
                                      <p:cBhvr>
                                        <p:cTn id="267" dur="500"/>
                                        <p:tgtEl>
                                          <p:spTgt spid="569381"/>
                                        </p:tgtEl>
                                      </p:cBhvr>
                                    </p:animEffect>
                                  </p:childTnLst>
                                </p:cTn>
                              </p:par>
                            </p:childTnLst>
                          </p:cTn>
                        </p:par>
                      </p:childTnLst>
                    </p:cTn>
                  </p:par>
                  <p:par>
                    <p:cTn id="268" fill="hold">
                      <p:stCondLst>
                        <p:cond delay="indefinite"/>
                      </p:stCondLst>
                      <p:childTnLst>
                        <p:par>
                          <p:cTn id="269" fill="hold">
                            <p:stCondLst>
                              <p:cond delay="0"/>
                            </p:stCondLst>
                            <p:childTnLst>
                              <p:par>
                                <p:cTn id="270" presetID="22" presetClass="entr" presetSubtype="4" fill="hold" grpId="0" nodeType="clickEffect">
                                  <p:stCondLst>
                                    <p:cond delay="0"/>
                                  </p:stCondLst>
                                  <p:childTnLst>
                                    <p:set>
                                      <p:cBhvr>
                                        <p:cTn id="271" dur="1" fill="hold">
                                          <p:stCondLst>
                                            <p:cond delay="0"/>
                                          </p:stCondLst>
                                        </p:cTn>
                                        <p:tgtEl>
                                          <p:spTgt spid="569387"/>
                                        </p:tgtEl>
                                        <p:attrNameLst>
                                          <p:attrName>style.visibility</p:attrName>
                                        </p:attrNameLst>
                                      </p:cBhvr>
                                      <p:to>
                                        <p:strVal val="visible"/>
                                      </p:to>
                                    </p:set>
                                    <p:animEffect transition="in" filter="wipe(down)">
                                      <p:cBhvr>
                                        <p:cTn id="272" dur="500"/>
                                        <p:tgtEl>
                                          <p:spTgt spid="569387"/>
                                        </p:tgtEl>
                                      </p:cBhvr>
                                    </p:animEffect>
                                  </p:childTnLst>
                                </p:cTn>
                              </p:par>
                            </p:childTnLst>
                          </p:cTn>
                        </p:par>
                        <p:par>
                          <p:cTn id="273" fill="hold">
                            <p:stCondLst>
                              <p:cond delay="500"/>
                            </p:stCondLst>
                            <p:childTnLst>
                              <p:par>
                                <p:cTn id="274" presetID="22" presetClass="entr" presetSubtype="4" fill="hold" grpId="0" nodeType="afterEffect">
                                  <p:stCondLst>
                                    <p:cond delay="0"/>
                                  </p:stCondLst>
                                  <p:childTnLst>
                                    <p:set>
                                      <p:cBhvr>
                                        <p:cTn id="275" dur="1" fill="hold">
                                          <p:stCondLst>
                                            <p:cond delay="0"/>
                                          </p:stCondLst>
                                        </p:cTn>
                                        <p:tgtEl>
                                          <p:spTgt spid="569388"/>
                                        </p:tgtEl>
                                        <p:attrNameLst>
                                          <p:attrName>style.visibility</p:attrName>
                                        </p:attrNameLst>
                                      </p:cBhvr>
                                      <p:to>
                                        <p:strVal val="visible"/>
                                      </p:to>
                                    </p:set>
                                    <p:animEffect transition="in" filter="wipe(down)">
                                      <p:cBhvr>
                                        <p:cTn id="276" dur="500"/>
                                        <p:tgtEl>
                                          <p:spTgt spid="569388"/>
                                        </p:tgtEl>
                                      </p:cBhvr>
                                    </p:animEffect>
                                  </p:childTnLst>
                                </p:cTn>
                              </p:par>
                            </p:childTnLst>
                          </p:cTn>
                        </p:par>
                      </p:childTnLst>
                    </p:cTn>
                  </p:par>
                  <p:par>
                    <p:cTn id="277" fill="hold">
                      <p:stCondLst>
                        <p:cond delay="indefinite"/>
                      </p:stCondLst>
                      <p:childTnLst>
                        <p:par>
                          <p:cTn id="278" fill="hold">
                            <p:stCondLst>
                              <p:cond delay="0"/>
                            </p:stCondLst>
                            <p:childTnLst>
                              <p:par>
                                <p:cTn id="279" presetID="10" presetClass="entr" presetSubtype="0" fill="hold" nodeType="clickEffect">
                                  <p:stCondLst>
                                    <p:cond delay="0"/>
                                  </p:stCondLst>
                                  <p:childTnLst>
                                    <p:set>
                                      <p:cBhvr>
                                        <p:cTn id="280" dur="1" fill="hold">
                                          <p:stCondLst>
                                            <p:cond delay="0"/>
                                          </p:stCondLst>
                                        </p:cTn>
                                        <p:tgtEl>
                                          <p:spTgt spid="5"/>
                                        </p:tgtEl>
                                        <p:attrNameLst>
                                          <p:attrName>style.visibility</p:attrName>
                                        </p:attrNameLst>
                                      </p:cBhvr>
                                      <p:to>
                                        <p:strVal val="visible"/>
                                      </p:to>
                                    </p:set>
                                    <p:animEffect transition="in" filter="fade">
                                      <p:cBhvr>
                                        <p:cTn id="281" dur="2000"/>
                                        <p:tgtEl>
                                          <p:spTgt spid="5"/>
                                        </p:tgtEl>
                                      </p:cBhvr>
                                    </p:animEffect>
                                  </p:childTnLst>
                                </p:cTn>
                              </p:par>
                            </p:childTnLst>
                          </p:cTn>
                        </p:par>
                      </p:childTnLst>
                    </p:cTn>
                  </p:par>
                  <p:par>
                    <p:cTn id="282" fill="hold">
                      <p:stCondLst>
                        <p:cond delay="indefinite"/>
                      </p:stCondLst>
                      <p:childTnLst>
                        <p:par>
                          <p:cTn id="283" fill="hold">
                            <p:stCondLst>
                              <p:cond delay="0"/>
                            </p:stCondLst>
                            <p:childTnLst>
                              <p:par>
                                <p:cTn id="284" presetID="9" presetClass="entr" presetSubtype="0" fill="hold" grpId="0" nodeType="clickEffect">
                                  <p:stCondLst>
                                    <p:cond delay="0"/>
                                  </p:stCondLst>
                                  <p:childTnLst>
                                    <p:set>
                                      <p:cBhvr>
                                        <p:cTn id="285" dur="1" fill="hold">
                                          <p:stCondLst>
                                            <p:cond delay="0"/>
                                          </p:stCondLst>
                                        </p:cTn>
                                        <p:tgtEl>
                                          <p:spTgt spid="569386"/>
                                        </p:tgtEl>
                                        <p:attrNameLst>
                                          <p:attrName>style.visibility</p:attrName>
                                        </p:attrNameLst>
                                      </p:cBhvr>
                                      <p:to>
                                        <p:strVal val="visible"/>
                                      </p:to>
                                    </p:set>
                                    <p:animEffect transition="in" filter="dissolve">
                                      <p:cBhvr>
                                        <p:cTn id="286" dur="500"/>
                                        <p:tgtEl>
                                          <p:spTgt spid="569386"/>
                                        </p:tgtEl>
                                      </p:cBhvr>
                                    </p:animEffect>
                                  </p:childTnLst>
                                </p:cTn>
                              </p:par>
                            </p:childTnLst>
                          </p:cTn>
                        </p:par>
                      </p:childTnLst>
                    </p:cTn>
                  </p:par>
                  <p:par>
                    <p:cTn id="287" fill="hold">
                      <p:stCondLst>
                        <p:cond delay="indefinite"/>
                      </p:stCondLst>
                      <p:childTnLst>
                        <p:par>
                          <p:cTn id="288" fill="hold">
                            <p:stCondLst>
                              <p:cond delay="0"/>
                            </p:stCondLst>
                            <p:childTnLst>
                              <p:par>
                                <p:cTn id="289" presetID="9" presetClass="entr" presetSubtype="0" fill="hold" grpId="0" nodeType="clickEffect">
                                  <p:stCondLst>
                                    <p:cond delay="0"/>
                                  </p:stCondLst>
                                  <p:childTnLst>
                                    <p:set>
                                      <p:cBhvr>
                                        <p:cTn id="290" dur="1" fill="hold">
                                          <p:stCondLst>
                                            <p:cond delay="0"/>
                                          </p:stCondLst>
                                        </p:cTn>
                                        <p:tgtEl>
                                          <p:spTgt spid="569382"/>
                                        </p:tgtEl>
                                        <p:attrNameLst>
                                          <p:attrName>style.visibility</p:attrName>
                                        </p:attrNameLst>
                                      </p:cBhvr>
                                      <p:to>
                                        <p:strVal val="visible"/>
                                      </p:to>
                                    </p:set>
                                    <p:animEffect transition="in" filter="dissolve">
                                      <p:cBhvr>
                                        <p:cTn id="291" dur="500"/>
                                        <p:tgtEl>
                                          <p:spTgt spid="569382"/>
                                        </p:tgtEl>
                                      </p:cBhvr>
                                    </p:animEffect>
                                  </p:childTnLst>
                                </p:cTn>
                              </p:par>
                            </p:childTnLst>
                          </p:cTn>
                        </p:par>
                      </p:childTnLst>
                    </p:cTn>
                  </p:par>
                  <p:par>
                    <p:cTn id="292" fill="hold">
                      <p:stCondLst>
                        <p:cond delay="indefinite"/>
                      </p:stCondLst>
                      <p:childTnLst>
                        <p:par>
                          <p:cTn id="293" fill="hold">
                            <p:stCondLst>
                              <p:cond delay="0"/>
                            </p:stCondLst>
                            <p:childTnLst>
                              <p:par>
                                <p:cTn id="294" presetID="22" presetClass="entr" presetSubtype="4" fill="hold" grpId="0" nodeType="clickEffect">
                                  <p:stCondLst>
                                    <p:cond delay="0"/>
                                  </p:stCondLst>
                                  <p:childTnLst>
                                    <p:set>
                                      <p:cBhvr>
                                        <p:cTn id="295" dur="1" fill="hold">
                                          <p:stCondLst>
                                            <p:cond delay="0"/>
                                          </p:stCondLst>
                                        </p:cTn>
                                        <p:tgtEl>
                                          <p:spTgt spid="569392"/>
                                        </p:tgtEl>
                                        <p:attrNameLst>
                                          <p:attrName>style.visibility</p:attrName>
                                        </p:attrNameLst>
                                      </p:cBhvr>
                                      <p:to>
                                        <p:strVal val="visible"/>
                                      </p:to>
                                    </p:set>
                                    <p:animEffect transition="in" filter="wipe(down)">
                                      <p:cBhvr>
                                        <p:cTn id="296" dur="500"/>
                                        <p:tgtEl>
                                          <p:spTgt spid="569392"/>
                                        </p:tgtEl>
                                      </p:cBhvr>
                                    </p:animEffect>
                                  </p:childTnLst>
                                </p:cTn>
                              </p:par>
                            </p:childTnLst>
                          </p:cTn>
                        </p:par>
                        <p:par>
                          <p:cTn id="297" fill="hold">
                            <p:stCondLst>
                              <p:cond delay="500"/>
                            </p:stCondLst>
                            <p:childTnLst>
                              <p:par>
                                <p:cTn id="298" presetID="22" presetClass="entr" presetSubtype="4" fill="hold" grpId="0" nodeType="afterEffect">
                                  <p:stCondLst>
                                    <p:cond delay="0"/>
                                  </p:stCondLst>
                                  <p:childTnLst>
                                    <p:set>
                                      <p:cBhvr>
                                        <p:cTn id="299" dur="1" fill="hold">
                                          <p:stCondLst>
                                            <p:cond delay="0"/>
                                          </p:stCondLst>
                                        </p:cTn>
                                        <p:tgtEl>
                                          <p:spTgt spid="569393"/>
                                        </p:tgtEl>
                                        <p:attrNameLst>
                                          <p:attrName>style.visibility</p:attrName>
                                        </p:attrNameLst>
                                      </p:cBhvr>
                                      <p:to>
                                        <p:strVal val="visible"/>
                                      </p:to>
                                    </p:set>
                                    <p:animEffect transition="in" filter="wipe(down)">
                                      <p:cBhvr>
                                        <p:cTn id="300" dur="500"/>
                                        <p:tgtEl>
                                          <p:spTgt spid="569393"/>
                                        </p:tgtEl>
                                      </p:cBhvr>
                                    </p:animEffect>
                                  </p:childTnLst>
                                </p:cTn>
                              </p:par>
                            </p:childTnLst>
                          </p:cTn>
                        </p:par>
                      </p:childTnLst>
                    </p:cTn>
                  </p:par>
                  <p:par>
                    <p:cTn id="301" fill="hold">
                      <p:stCondLst>
                        <p:cond delay="indefinite"/>
                      </p:stCondLst>
                      <p:childTnLst>
                        <p:par>
                          <p:cTn id="302" fill="hold">
                            <p:stCondLst>
                              <p:cond delay="0"/>
                            </p:stCondLst>
                            <p:childTnLst>
                              <p:par>
                                <p:cTn id="303" presetID="10" presetClass="entr" presetSubtype="0" fill="hold" nodeType="clickEffect">
                                  <p:stCondLst>
                                    <p:cond delay="0"/>
                                  </p:stCondLst>
                                  <p:childTnLst>
                                    <p:set>
                                      <p:cBhvr>
                                        <p:cTn id="304" dur="1" fill="hold">
                                          <p:stCondLst>
                                            <p:cond delay="0"/>
                                          </p:stCondLst>
                                        </p:cTn>
                                        <p:tgtEl>
                                          <p:spTgt spid="6"/>
                                        </p:tgtEl>
                                        <p:attrNameLst>
                                          <p:attrName>style.visibility</p:attrName>
                                        </p:attrNameLst>
                                      </p:cBhvr>
                                      <p:to>
                                        <p:strVal val="visible"/>
                                      </p:to>
                                    </p:set>
                                    <p:animEffect transition="in" filter="fade">
                                      <p:cBhvr>
                                        <p:cTn id="305" dur="2000"/>
                                        <p:tgtEl>
                                          <p:spTgt spid="6"/>
                                        </p:tgtEl>
                                      </p:cBhvr>
                                    </p:animEffect>
                                  </p:childTnLst>
                                </p:cTn>
                              </p:par>
                            </p:childTnLst>
                          </p:cTn>
                        </p:par>
                      </p:childTnLst>
                    </p:cTn>
                  </p:par>
                  <p:par>
                    <p:cTn id="306" fill="hold">
                      <p:stCondLst>
                        <p:cond delay="indefinite"/>
                      </p:stCondLst>
                      <p:childTnLst>
                        <p:par>
                          <p:cTn id="307" fill="hold">
                            <p:stCondLst>
                              <p:cond delay="0"/>
                            </p:stCondLst>
                            <p:childTnLst>
                              <p:par>
                                <p:cTn id="308" presetID="9" presetClass="entr" presetSubtype="0" fill="hold" grpId="0" nodeType="clickEffect">
                                  <p:stCondLst>
                                    <p:cond delay="0"/>
                                  </p:stCondLst>
                                  <p:childTnLst>
                                    <p:set>
                                      <p:cBhvr>
                                        <p:cTn id="309" dur="1" fill="hold">
                                          <p:stCondLst>
                                            <p:cond delay="0"/>
                                          </p:stCondLst>
                                        </p:cTn>
                                        <p:tgtEl>
                                          <p:spTgt spid="569396"/>
                                        </p:tgtEl>
                                        <p:attrNameLst>
                                          <p:attrName>style.visibility</p:attrName>
                                        </p:attrNameLst>
                                      </p:cBhvr>
                                      <p:to>
                                        <p:strVal val="visible"/>
                                      </p:to>
                                    </p:set>
                                    <p:animEffect transition="in" filter="dissolve">
                                      <p:cBhvr>
                                        <p:cTn id="310" dur="500"/>
                                        <p:tgtEl>
                                          <p:spTgt spid="569396"/>
                                        </p:tgtEl>
                                      </p:cBhvr>
                                    </p:animEffect>
                                  </p:childTnLst>
                                </p:cTn>
                              </p:par>
                            </p:childTnLst>
                          </p:cTn>
                        </p:par>
                      </p:childTnLst>
                    </p:cTn>
                  </p:par>
                  <p:par>
                    <p:cTn id="311" fill="hold">
                      <p:stCondLst>
                        <p:cond delay="indefinite"/>
                      </p:stCondLst>
                      <p:childTnLst>
                        <p:par>
                          <p:cTn id="312" fill="hold">
                            <p:stCondLst>
                              <p:cond delay="0"/>
                            </p:stCondLst>
                            <p:childTnLst>
                              <p:par>
                                <p:cTn id="313" presetID="9" presetClass="entr" presetSubtype="0" fill="hold" grpId="0" nodeType="clickEffect">
                                  <p:stCondLst>
                                    <p:cond delay="0"/>
                                  </p:stCondLst>
                                  <p:childTnLst>
                                    <p:set>
                                      <p:cBhvr>
                                        <p:cTn id="314" dur="1" fill="hold">
                                          <p:stCondLst>
                                            <p:cond delay="0"/>
                                          </p:stCondLst>
                                        </p:cTn>
                                        <p:tgtEl>
                                          <p:spTgt spid="569395"/>
                                        </p:tgtEl>
                                        <p:attrNameLst>
                                          <p:attrName>style.visibility</p:attrName>
                                        </p:attrNameLst>
                                      </p:cBhvr>
                                      <p:to>
                                        <p:strVal val="visible"/>
                                      </p:to>
                                    </p:set>
                                    <p:animEffect transition="in" filter="dissolve">
                                      <p:cBhvr>
                                        <p:cTn id="315" dur="500"/>
                                        <p:tgtEl>
                                          <p:spTgt spid="569395"/>
                                        </p:tgtEl>
                                      </p:cBhvr>
                                    </p:animEffect>
                                  </p:childTnLst>
                                </p:cTn>
                              </p:par>
                            </p:childTnLst>
                          </p:cTn>
                        </p:par>
                      </p:childTnLst>
                    </p:cTn>
                  </p:par>
                  <p:par>
                    <p:cTn id="316" fill="hold">
                      <p:stCondLst>
                        <p:cond delay="indefinite"/>
                      </p:stCondLst>
                      <p:childTnLst>
                        <p:par>
                          <p:cTn id="317" fill="hold">
                            <p:stCondLst>
                              <p:cond delay="0"/>
                            </p:stCondLst>
                            <p:childTnLst>
                              <p:par>
                                <p:cTn id="318" presetID="22" presetClass="entr" presetSubtype="4" fill="hold" grpId="0" nodeType="clickEffect">
                                  <p:stCondLst>
                                    <p:cond delay="0"/>
                                  </p:stCondLst>
                                  <p:childTnLst>
                                    <p:set>
                                      <p:cBhvr>
                                        <p:cTn id="319" dur="1" fill="hold">
                                          <p:stCondLst>
                                            <p:cond delay="0"/>
                                          </p:stCondLst>
                                        </p:cTn>
                                        <p:tgtEl>
                                          <p:spTgt spid="569400"/>
                                        </p:tgtEl>
                                        <p:attrNameLst>
                                          <p:attrName>style.visibility</p:attrName>
                                        </p:attrNameLst>
                                      </p:cBhvr>
                                      <p:to>
                                        <p:strVal val="visible"/>
                                      </p:to>
                                    </p:set>
                                    <p:animEffect transition="in" filter="wipe(down)">
                                      <p:cBhvr>
                                        <p:cTn id="320" dur="500"/>
                                        <p:tgtEl>
                                          <p:spTgt spid="569400"/>
                                        </p:tgtEl>
                                      </p:cBhvr>
                                    </p:animEffect>
                                  </p:childTnLst>
                                </p:cTn>
                              </p:par>
                            </p:childTnLst>
                          </p:cTn>
                        </p:par>
                        <p:par>
                          <p:cTn id="321" fill="hold">
                            <p:stCondLst>
                              <p:cond delay="500"/>
                            </p:stCondLst>
                            <p:childTnLst>
                              <p:par>
                                <p:cTn id="322" presetID="22" presetClass="entr" presetSubtype="4" fill="hold" grpId="0" nodeType="afterEffect">
                                  <p:stCondLst>
                                    <p:cond delay="0"/>
                                  </p:stCondLst>
                                  <p:childTnLst>
                                    <p:set>
                                      <p:cBhvr>
                                        <p:cTn id="323" dur="1" fill="hold">
                                          <p:stCondLst>
                                            <p:cond delay="0"/>
                                          </p:stCondLst>
                                        </p:cTn>
                                        <p:tgtEl>
                                          <p:spTgt spid="569401"/>
                                        </p:tgtEl>
                                        <p:attrNameLst>
                                          <p:attrName>style.visibility</p:attrName>
                                        </p:attrNameLst>
                                      </p:cBhvr>
                                      <p:to>
                                        <p:strVal val="visible"/>
                                      </p:to>
                                    </p:set>
                                    <p:animEffect transition="in" filter="wipe(down)">
                                      <p:cBhvr>
                                        <p:cTn id="324" dur="500"/>
                                        <p:tgtEl>
                                          <p:spTgt spid="569401"/>
                                        </p:tgtEl>
                                      </p:cBhvr>
                                    </p:animEffect>
                                  </p:childTnLst>
                                </p:cTn>
                              </p:par>
                            </p:childTnLst>
                          </p:cTn>
                        </p:par>
                      </p:childTnLst>
                    </p:cTn>
                  </p:par>
                  <p:par>
                    <p:cTn id="325" fill="hold">
                      <p:stCondLst>
                        <p:cond delay="indefinite"/>
                      </p:stCondLst>
                      <p:childTnLst>
                        <p:par>
                          <p:cTn id="326" fill="hold">
                            <p:stCondLst>
                              <p:cond delay="0"/>
                            </p:stCondLst>
                            <p:childTnLst>
                              <p:par>
                                <p:cTn id="327" presetID="39" presetClass="entr" presetSubtype="0" accel="100000" fill="hold" grpId="0" nodeType="clickEffect">
                                  <p:stCondLst>
                                    <p:cond delay="0"/>
                                  </p:stCondLst>
                                  <p:childTnLst>
                                    <p:set>
                                      <p:cBhvr>
                                        <p:cTn id="328" dur="1" fill="hold">
                                          <p:stCondLst>
                                            <p:cond delay="0"/>
                                          </p:stCondLst>
                                        </p:cTn>
                                        <p:tgtEl>
                                          <p:spTgt spid="569380"/>
                                        </p:tgtEl>
                                        <p:attrNameLst>
                                          <p:attrName>style.visibility</p:attrName>
                                        </p:attrNameLst>
                                      </p:cBhvr>
                                      <p:to>
                                        <p:strVal val="visible"/>
                                      </p:to>
                                    </p:set>
                                    <p:anim calcmode="lin" valueType="num">
                                      <p:cBhvr>
                                        <p:cTn id="329" dur="500" fill="hold"/>
                                        <p:tgtEl>
                                          <p:spTgt spid="569380"/>
                                        </p:tgtEl>
                                        <p:attrNameLst>
                                          <p:attrName>ppt_h</p:attrName>
                                        </p:attrNameLst>
                                      </p:cBhvr>
                                      <p:tavLst>
                                        <p:tav tm="0">
                                          <p:val>
                                            <p:strVal val="#ppt_h/20"/>
                                          </p:val>
                                        </p:tav>
                                        <p:tav tm="50000">
                                          <p:val>
                                            <p:strVal val="#ppt_h/20"/>
                                          </p:val>
                                        </p:tav>
                                        <p:tav tm="100000">
                                          <p:val>
                                            <p:strVal val="#ppt_h"/>
                                          </p:val>
                                        </p:tav>
                                      </p:tavLst>
                                    </p:anim>
                                    <p:anim calcmode="lin" valueType="num">
                                      <p:cBhvr>
                                        <p:cTn id="330" dur="500" fill="hold"/>
                                        <p:tgtEl>
                                          <p:spTgt spid="569380"/>
                                        </p:tgtEl>
                                        <p:attrNameLst>
                                          <p:attrName>ppt_w</p:attrName>
                                        </p:attrNameLst>
                                      </p:cBhvr>
                                      <p:tavLst>
                                        <p:tav tm="0">
                                          <p:val>
                                            <p:strVal val="#ppt_w+.3"/>
                                          </p:val>
                                        </p:tav>
                                        <p:tav tm="50000">
                                          <p:val>
                                            <p:strVal val="#ppt_w+.3"/>
                                          </p:val>
                                        </p:tav>
                                        <p:tav tm="100000">
                                          <p:val>
                                            <p:strVal val="#ppt_w"/>
                                          </p:val>
                                        </p:tav>
                                      </p:tavLst>
                                    </p:anim>
                                    <p:anim calcmode="lin" valueType="num">
                                      <p:cBhvr>
                                        <p:cTn id="331" dur="500" fill="hold"/>
                                        <p:tgtEl>
                                          <p:spTgt spid="569380"/>
                                        </p:tgtEl>
                                        <p:attrNameLst>
                                          <p:attrName>ppt_x</p:attrName>
                                        </p:attrNameLst>
                                      </p:cBhvr>
                                      <p:tavLst>
                                        <p:tav tm="0">
                                          <p:val>
                                            <p:strVal val="#ppt_x-.3"/>
                                          </p:val>
                                        </p:tav>
                                        <p:tav tm="50000">
                                          <p:val>
                                            <p:strVal val="#ppt_x"/>
                                          </p:val>
                                        </p:tav>
                                        <p:tav tm="100000">
                                          <p:val>
                                            <p:strVal val="#ppt_x"/>
                                          </p:val>
                                        </p:tav>
                                      </p:tavLst>
                                    </p:anim>
                                    <p:anim calcmode="lin" valueType="num">
                                      <p:cBhvr>
                                        <p:cTn id="332" dur="500" fill="hold"/>
                                        <p:tgtEl>
                                          <p:spTgt spid="569380"/>
                                        </p:tgtEl>
                                        <p:attrNameLst>
                                          <p:attrName>ppt_y</p:attrName>
                                        </p:attrNameLst>
                                      </p:cBhvr>
                                      <p:tavLst>
                                        <p:tav tm="0">
                                          <p:val>
                                            <p:strVal val="#ppt_y"/>
                                          </p:val>
                                        </p:tav>
                                        <p:tav tm="100000">
                                          <p:val>
                                            <p:strVal val="#ppt_y"/>
                                          </p:val>
                                        </p:tav>
                                      </p:tavLst>
                                    </p:anim>
                                  </p:childTnLst>
                                </p:cTn>
                              </p:par>
                            </p:childTnLst>
                          </p:cTn>
                        </p:par>
                      </p:childTnLst>
                    </p:cTn>
                  </p:par>
                  <p:par>
                    <p:cTn id="333" fill="hold">
                      <p:stCondLst>
                        <p:cond delay="indefinite"/>
                      </p:stCondLst>
                      <p:childTnLst>
                        <p:par>
                          <p:cTn id="334" fill="hold">
                            <p:stCondLst>
                              <p:cond delay="0"/>
                            </p:stCondLst>
                            <p:childTnLst>
                              <p:par>
                                <p:cTn id="335" presetID="53" presetClass="entr" presetSubtype="0" fill="hold" grpId="0" nodeType="clickEffect">
                                  <p:stCondLst>
                                    <p:cond delay="0"/>
                                  </p:stCondLst>
                                  <p:childTnLst>
                                    <p:set>
                                      <p:cBhvr>
                                        <p:cTn id="336" dur="1" fill="hold">
                                          <p:stCondLst>
                                            <p:cond delay="0"/>
                                          </p:stCondLst>
                                        </p:cTn>
                                        <p:tgtEl>
                                          <p:spTgt spid="569403"/>
                                        </p:tgtEl>
                                        <p:attrNameLst>
                                          <p:attrName>style.visibility</p:attrName>
                                        </p:attrNameLst>
                                      </p:cBhvr>
                                      <p:to>
                                        <p:strVal val="visible"/>
                                      </p:to>
                                    </p:set>
                                    <p:anim calcmode="lin" valueType="num">
                                      <p:cBhvr>
                                        <p:cTn id="337" dur="500" fill="hold"/>
                                        <p:tgtEl>
                                          <p:spTgt spid="569403"/>
                                        </p:tgtEl>
                                        <p:attrNameLst>
                                          <p:attrName>ppt_w</p:attrName>
                                        </p:attrNameLst>
                                      </p:cBhvr>
                                      <p:tavLst>
                                        <p:tav tm="0">
                                          <p:val>
                                            <p:fltVal val="0"/>
                                          </p:val>
                                        </p:tav>
                                        <p:tav tm="100000">
                                          <p:val>
                                            <p:strVal val="#ppt_w"/>
                                          </p:val>
                                        </p:tav>
                                      </p:tavLst>
                                    </p:anim>
                                    <p:anim calcmode="lin" valueType="num">
                                      <p:cBhvr>
                                        <p:cTn id="338" dur="500" fill="hold"/>
                                        <p:tgtEl>
                                          <p:spTgt spid="569403"/>
                                        </p:tgtEl>
                                        <p:attrNameLst>
                                          <p:attrName>ppt_h</p:attrName>
                                        </p:attrNameLst>
                                      </p:cBhvr>
                                      <p:tavLst>
                                        <p:tav tm="0">
                                          <p:val>
                                            <p:fltVal val="0"/>
                                          </p:val>
                                        </p:tav>
                                        <p:tav tm="100000">
                                          <p:val>
                                            <p:strVal val="#ppt_h"/>
                                          </p:val>
                                        </p:tav>
                                      </p:tavLst>
                                    </p:anim>
                                    <p:animEffect transition="in" filter="fade">
                                      <p:cBhvr>
                                        <p:cTn id="339" dur="500"/>
                                        <p:tgtEl>
                                          <p:spTgt spid="569403"/>
                                        </p:tgtEl>
                                      </p:cBhvr>
                                    </p:animEffect>
                                  </p:childTnLst>
                                </p:cTn>
                              </p:par>
                              <p:par>
                                <p:cTn id="340" presetID="0" presetClass="path" presetSubtype="0" accel="50000" decel="50000" fill="hold" grpId="1" nodeType="withEffect">
                                  <p:stCondLst>
                                    <p:cond delay="0"/>
                                  </p:stCondLst>
                                  <p:childTnLst>
                                    <p:animMotion origin="layout" path="M 3.33333E-6 -4.10594E-6 L -0.44861 -0.11519 " pathEditMode="relative" rAng="0" ptsTypes="AA">
                                      <p:cBhvr>
                                        <p:cTn id="341" dur="2000" fill="hold"/>
                                        <p:tgtEl>
                                          <p:spTgt spid="569403"/>
                                        </p:tgtEl>
                                        <p:attrNameLst>
                                          <p:attrName>ppt_x</p:attrName>
                                          <p:attrName>ppt_y</p:attrName>
                                        </p:attrNameLst>
                                      </p:cBhvr>
                                      <p:rCtr x="-22400" y="-5800"/>
                                    </p:animMotion>
                                  </p:childTnLst>
                                </p:cTn>
                              </p:par>
                              <p:par>
                                <p:cTn id="342" presetID="55" presetClass="exit" presetSubtype="0" fill="hold" grpId="1" nodeType="withEffect">
                                  <p:stCondLst>
                                    <p:cond delay="0"/>
                                  </p:stCondLst>
                                  <p:childTnLst>
                                    <p:anim calcmode="lin" valueType="num">
                                      <p:cBhvr>
                                        <p:cTn id="343" dur="1000"/>
                                        <p:tgtEl>
                                          <p:spTgt spid="569361"/>
                                        </p:tgtEl>
                                        <p:attrNameLst>
                                          <p:attrName>ppt_w</p:attrName>
                                        </p:attrNameLst>
                                      </p:cBhvr>
                                      <p:tavLst>
                                        <p:tav tm="0">
                                          <p:val>
                                            <p:strVal val="ppt_w"/>
                                          </p:val>
                                        </p:tav>
                                        <p:tav tm="100000">
                                          <p:val>
                                            <p:strVal val="ppt_w*0.70"/>
                                          </p:val>
                                        </p:tav>
                                      </p:tavLst>
                                    </p:anim>
                                    <p:anim calcmode="lin" valueType="num">
                                      <p:cBhvr>
                                        <p:cTn id="344" dur="1000"/>
                                        <p:tgtEl>
                                          <p:spTgt spid="569361"/>
                                        </p:tgtEl>
                                        <p:attrNameLst>
                                          <p:attrName>ppt_h</p:attrName>
                                        </p:attrNameLst>
                                      </p:cBhvr>
                                      <p:tavLst>
                                        <p:tav tm="0">
                                          <p:val>
                                            <p:strVal val="ppt_h"/>
                                          </p:val>
                                        </p:tav>
                                        <p:tav tm="100000">
                                          <p:val>
                                            <p:strVal val="ppt_h"/>
                                          </p:val>
                                        </p:tav>
                                      </p:tavLst>
                                    </p:anim>
                                    <p:animEffect transition="out" filter="fade">
                                      <p:cBhvr>
                                        <p:cTn id="345" dur="1000"/>
                                        <p:tgtEl>
                                          <p:spTgt spid="569361"/>
                                        </p:tgtEl>
                                      </p:cBhvr>
                                    </p:animEffect>
                                    <p:set>
                                      <p:cBhvr>
                                        <p:cTn id="346" dur="1" fill="hold">
                                          <p:stCondLst>
                                            <p:cond delay="999"/>
                                          </p:stCondLst>
                                        </p:cTn>
                                        <p:tgtEl>
                                          <p:spTgt spid="569361"/>
                                        </p:tgtEl>
                                        <p:attrNameLst>
                                          <p:attrName>style.visibility</p:attrName>
                                        </p:attrNameLst>
                                      </p:cBhvr>
                                      <p:to>
                                        <p:strVal val="hidden"/>
                                      </p:to>
                                    </p:set>
                                  </p:childTnLst>
                                </p:cTn>
                              </p:par>
                            </p:childTnLst>
                          </p:cTn>
                        </p:par>
                      </p:childTnLst>
                    </p:cTn>
                  </p:par>
                  <p:par>
                    <p:cTn id="347" fill="hold">
                      <p:stCondLst>
                        <p:cond delay="indefinite"/>
                      </p:stCondLst>
                      <p:childTnLst>
                        <p:par>
                          <p:cTn id="348" fill="hold">
                            <p:stCondLst>
                              <p:cond delay="0"/>
                            </p:stCondLst>
                            <p:childTnLst>
                              <p:par>
                                <p:cTn id="349" presetID="9" presetClass="emph" presetSubtype="0" nodeType="clickEffect">
                                  <p:stCondLst>
                                    <p:cond delay="0"/>
                                  </p:stCondLst>
                                  <p:childTnLst>
                                    <p:set>
                                      <p:cBhvr rctx="PPT">
                                        <p:cTn id="350" dur="indefinite"/>
                                        <p:tgtEl>
                                          <p:spTgt spid="2"/>
                                        </p:tgtEl>
                                        <p:attrNameLst>
                                          <p:attrName>style.opacity</p:attrName>
                                        </p:attrNameLst>
                                      </p:cBhvr>
                                      <p:to>
                                        <p:strVal val="0.5"/>
                                      </p:to>
                                    </p:set>
                                    <p:animEffect filter="image" prLst="opacity: 0.5">
                                      <p:cBhvr rctx="IE">
                                        <p:cTn id="351" dur="indefinite"/>
                                        <p:tgtEl>
                                          <p:spTgt spid="2"/>
                                        </p:tgtEl>
                                      </p:cBhvr>
                                    </p:animEffect>
                                  </p:childTnLst>
                                </p:cTn>
                              </p:par>
                              <p:par>
                                <p:cTn id="352" presetID="9" presetClass="emph" presetSubtype="0" grpId="1" nodeType="withEffect">
                                  <p:stCondLst>
                                    <p:cond delay="0"/>
                                  </p:stCondLst>
                                  <p:childTnLst>
                                    <p:set>
                                      <p:cBhvr rctx="PPT">
                                        <p:cTn id="353" dur="indefinite"/>
                                        <p:tgtEl>
                                          <p:spTgt spid="569369"/>
                                        </p:tgtEl>
                                        <p:attrNameLst>
                                          <p:attrName>style.opacity</p:attrName>
                                        </p:attrNameLst>
                                      </p:cBhvr>
                                      <p:to>
                                        <p:strVal val="0.5"/>
                                      </p:to>
                                    </p:set>
                                    <p:animEffect filter="image" prLst="opacity: 0.5">
                                      <p:cBhvr rctx="IE">
                                        <p:cTn id="354" dur="indefinite"/>
                                        <p:tgtEl>
                                          <p:spTgt spid="569369"/>
                                        </p:tgtEl>
                                      </p:cBhvr>
                                    </p:animEffect>
                                  </p:childTnLst>
                                </p:cTn>
                              </p:par>
                              <p:par>
                                <p:cTn id="355" presetID="9" presetClass="emph" presetSubtype="0" grpId="1" nodeType="withEffect">
                                  <p:stCondLst>
                                    <p:cond delay="0"/>
                                  </p:stCondLst>
                                  <p:childTnLst>
                                    <p:set>
                                      <p:cBhvr rctx="PPT">
                                        <p:cTn id="356" dur="indefinite"/>
                                        <p:tgtEl>
                                          <p:spTgt spid="569370"/>
                                        </p:tgtEl>
                                        <p:attrNameLst>
                                          <p:attrName>style.opacity</p:attrName>
                                        </p:attrNameLst>
                                      </p:cBhvr>
                                      <p:to>
                                        <p:strVal val="0.5"/>
                                      </p:to>
                                    </p:set>
                                    <p:animEffect filter="image" prLst="opacity: 0.5">
                                      <p:cBhvr rctx="IE">
                                        <p:cTn id="357" dur="indefinite"/>
                                        <p:tgtEl>
                                          <p:spTgt spid="569370"/>
                                        </p:tgtEl>
                                      </p:cBhvr>
                                    </p:animEffect>
                                  </p:childTnLst>
                                </p:cTn>
                              </p:par>
                              <p:par>
                                <p:cTn id="358" presetID="9" presetClass="emph" presetSubtype="0" grpId="1" nodeType="withEffect">
                                  <p:stCondLst>
                                    <p:cond delay="0"/>
                                  </p:stCondLst>
                                  <p:childTnLst>
                                    <p:set>
                                      <p:cBhvr rctx="PPT">
                                        <p:cTn id="359" dur="indefinite"/>
                                        <p:tgtEl>
                                          <p:spTgt spid="569371"/>
                                        </p:tgtEl>
                                        <p:attrNameLst>
                                          <p:attrName>style.opacity</p:attrName>
                                        </p:attrNameLst>
                                      </p:cBhvr>
                                      <p:to>
                                        <p:strVal val="0.5"/>
                                      </p:to>
                                    </p:set>
                                    <p:animEffect filter="image" prLst="opacity: 0.5">
                                      <p:cBhvr rctx="IE">
                                        <p:cTn id="360" dur="indefinite"/>
                                        <p:tgtEl>
                                          <p:spTgt spid="569371"/>
                                        </p:tgtEl>
                                      </p:cBhvr>
                                    </p:animEffect>
                                  </p:childTnLst>
                                </p:cTn>
                              </p:par>
                              <p:par>
                                <p:cTn id="361" presetID="9" presetClass="emph" presetSubtype="0" grpId="1" nodeType="withEffect">
                                  <p:stCondLst>
                                    <p:cond delay="0"/>
                                  </p:stCondLst>
                                  <p:childTnLst>
                                    <p:set>
                                      <p:cBhvr rctx="PPT">
                                        <p:cTn id="362" dur="indefinite"/>
                                        <p:tgtEl>
                                          <p:spTgt spid="569372"/>
                                        </p:tgtEl>
                                        <p:attrNameLst>
                                          <p:attrName>style.opacity</p:attrName>
                                        </p:attrNameLst>
                                      </p:cBhvr>
                                      <p:to>
                                        <p:strVal val="0.5"/>
                                      </p:to>
                                    </p:set>
                                    <p:animEffect filter="image" prLst="opacity: 0.5">
                                      <p:cBhvr rctx="IE">
                                        <p:cTn id="363" dur="indefinite"/>
                                        <p:tgtEl>
                                          <p:spTgt spid="569372"/>
                                        </p:tgtEl>
                                      </p:cBhvr>
                                    </p:animEffect>
                                  </p:childTnLst>
                                </p:cTn>
                              </p:par>
                              <p:par>
                                <p:cTn id="364" presetID="9" presetClass="emph" presetSubtype="0" grpId="1" nodeType="withEffect">
                                  <p:stCondLst>
                                    <p:cond delay="0"/>
                                  </p:stCondLst>
                                  <p:childTnLst>
                                    <p:set>
                                      <p:cBhvr rctx="PPT">
                                        <p:cTn id="365" dur="indefinite"/>
                                        <p:tgtEl>
                                          <p:spTgt spid="569373"/>
                                        </p:tgtEl>
                                        <p:attrNameLst>
                                          <p:attrName>style.opacity</p:attrName>
                                        </p:attrNameLst>
                                      </p:cBhvr>
                                      <p:to>
                                        <p:strVal val="0.5"/>
                                      </p:to>
                                    </p:set>
                                    <p:animEffect filter="image" prLst="opacity: 0.5">
                                      <p:cBhvr rctx="IE">
                                        <p:cTn id="366" dur="indefinite"/>
                                        <p:tgtEl>
                                          <p:spTgt spid="569373"/>
                                        </p:tgtEl>
                                      </p:cBhvr>
                                    </p:animEffect>
                                  </p:childTnLst>
                                </p:cTn>
                              </p:par>
                              <p:par>
                                <p:cTn id="367" presetID="9" presetClass="emph" presetSubtype="0" nodeType="withEffect">
                                  <p:stCondLst>
                                    <p:cond delay="0"/>
                                  </p:stCondLst>
                                  <p:childTnLst>
                                    <p:set>
                                      <p:cBhvr rctx="PPT">
                                        <p:cTn id="368" dur="indefinite"/>
                                        <p:tgtEl>
                                          <p:spTgt spid="3"/>
                                        </p:tgtEl>
                                        <p:attrNameLst>
                                          <p:attrName>style.opacity</p:attrName>
                                        </p:attrNameLst>
                                      </p:cBhvr>
                                      <p:to>
                                        <p:strVal val="0.5"/>
                                      </p:to>
                                    </p:set>
                                    <p:animEffect filter="image" prLst="opacity: 0.5">
                                      <p:cBhvr rctx="IE">
                                        <p:cTn id="369" dur="indefinite"/>
                                        <p:tgtEl>
                                          <p:spTgt spid="3"/>
                                        </p:tgtEl>
                                      </p:cBhvr>
                                    </p:animEffect>
                                  </p:childTnLst>
                                </p:cTn>
                              </p:par>
                              <p:par>
                                <p:cTn id="370" presetID="9" presetClass="emph" presetSubtype="0" grpId="1" nodeType="withEffect">
                                  <p:stCondLst>
                                    <p:cond delay="0"/>
                                  </p:stCondLst>
                                  <p:iterate type="lt">
                                    <p:tmAbs val="0"/>
                                  </p:iterate>
                                  <p:childTnLst>
                                    <p:set>
                                      <p:cBhvr rctx="PPT">
                                        <p:cTn id="371" dur="indefinite"/>
                                        <p:tgtEl>
                                          <p:spTgt spid="569378"/>
                                        </p:tgtEl>
                                        <p:attrNameLst>
                                          <p:attrName>style.opacity</p:attrName>
                                        </p:attrNameLst>
                                      </p:cBhvr>
                                      <p:to>
                                        <p:strVal val="0.5"/>
                                      </p:to>
                                    </p:set>
                                    <p:animEffect filter="image" prLst="opacity: 0.5">
                                      <p:cBhvr rctx="IE">
                                        <p:cTn id="372" dur="indefinite"/>
                                        <p:tgtEl>
                                          <p:spTgt spid="569378"/>
                                        </p:tgtEl>
                                      </p:cBhvr>
                                    </p:animEffect>
                                  </p:childTnLst>
                                </p:cTn>
                              </p:par>
                              <p:par>
                                <p:cTn id="373" presetID="9" presetClass="emph" presetSubtype="0" grpId="1" nodeType="withEffect">
                                  <p:stCondLst>
                                    <p:cond delay="0"/>
                                  </p:stCondLst>
                                  <p:childTnLst>
                                    <p:set>
                                      <p:cBhvr rctx="PPT">
                                        <p:cTn id="374" dur="indefinite"/>
                                        <p:tgtEl>
                                          <p:spTgt spid="569379"/>
                                        </p:tgtEl>
                                        <p:attrNameLst>
                                          <p:attrName>style.opacity</p:attrName>
                                        </p:attrNameLst>
                                      </p:cBhvr>
                                      <p:to>
                                        <p:strVal val="0.5"/>
                                      </p:to>
                                    </p:set>
                                    <p:animEffect filter="image" prLst="opacity: 0.5">
                                      <p:cBhvr rctx="IE">
                                        <p:cTn id="375" dur="indefinite"/>
                                        <p:tgtEl>
                                          <p:spTgt spid="569379"/>
                                        </p:tgtEl>
                                      </p:cBhvr>
                                    </p:animEffect>
                                  </p:childTnLst>
                                </p:cTn>
                              </p:par>
                              <p:par>
                                <p:cTn id="376" presetID="9" presetClass="emph" presetSubtype="0" grpId="1" nodeType="withEffect">
                                  <p:stCondLst>
                                    <p:cond delay="0"/>
                                  </p:stCondLst>
                                  <p:childTnLst>
                                    <p:set>
                                      <p:cBhvr rctx="PPT">
                                        <p:cTn id="377" dur="indefinite"/>
                                        <p:tgtEl>
                                          <p:spTgt spid="569380"/>
                                        </p:tgtEl>
                                        <p:attrNameLst>
                                          <p:attrName>style.opacity</p:attrName>
                                        </p:attrNameLst>
                                      </p:cBhvr>
                                      <p:to>
                                        <p:strVal val="0.5"/>
                                      </p:to>
                                    </p:set>
                                    <p:animEffect filter="image" prLst="opacity: 0.5">
                                      <p:cBhvr rctx="IE">
                                        <p:cTn id="378" dur="indefinite"/>
                                        <p:tgtEl>
                                          <p:spTgt spid="569380"/>
                                        </p:tgtEl>
                                      </p:cBhvr>
                                    </p:animEffect>
                                  </p:childTnLst>
                                </p:cTn>
                              </p:par>
                              <p:par>
                                <p:cTn id="379" presetID="9" presetClass="emph" presetSubtype="0" grpId="1" nodeType="withEffect">
                                  <p:stCondLst>
                                    <p:cond delay="0"/>
                                  </p:stCondLst>
                                  <p:childTnLst>
                                    <p:set>
                                      <p:cBhvr rctx="PPT">
                                        <p:cTn id="380" dur="indefinite"/>
                                        <p:tgtEl>
                                          <p:spTgt spid="569381"/>
                                        </p:tgtEl>
                                        <p:attrNameLst>
                                          <p:attrName>style.opacity</p:attrName>
                                        </p:attrNameLst>
                                      </p:cBhvr>
                                      <p:to>
                                        <p:strVal val="0.5"/>
                                      </p:to>
                                    </p:set>
                                    <p:animEffect filter="image" prLst="opacity: 0.5">
                                      <p:cBhvr rctx="IE">
                                        <p:cTn id="381" dur="indefinite"/>
                                        <p:tgtEl>
                                          <p:spTgt spid="569381"/>
                                        </p:tgtEl>
                                      </p:cBhvr>
                                    </p:animEffect>
                                  </p:childTnLst>
                                </p:cTn>
                              </p:par>
                              <p:par>
                                <p:cTn id="382" presetID="9" presetClass="emph" presetSubtype="0" grpId="1" nodeType="withEffect">
                                  <p:stCondLst>
                                    <p:cond delay="0"/>
                                  </p:stCondLst>
                                  <p:childTnLst>
                                    <p:set>
                                      <p:cBhvr rctx="PPT">
                                        <p:cTn id="383" dur="indefinite"/>
                                        <p:tgtEl>
                                          <p:spTgt spid="569382"/>
                                        </p:tgtEl>
                                        <p:attrNameLst>
                                          <p:attrName>style.opacity</p:attrName>
                                        </p:attrNameLst>
                                      </p:cBhvr>
                                      <p:to>
                                        <p:strVal val="0.5"/>
                                      </p:to>
                                    </p:set>
                                    <p:animEffect filter="image" prLst="opacity: 0.5">
                                      <p:cBhvr rctx="IE">
                                        <p:cTn id="384" dur="indefinite"/>
                                        <p:tgtEl>
                                          <p:spTgt spid="569382"/>
                                        </p:tgtEl>
                                      </p:cBhvr>
                                    </p:animEffect>
                                  </p:childTnLst>
                                </p:cTn>
                              </p:par>
                              <p:par>
                                <p:cTn id="385" presetID="9" presetClass="emph" presetSubtype="0" nodeType="withEffect">
                                  <p:stCondLst>
                                    <p:cond delay="0"/>
                                  </p:stCondLst>
                                  <p:childTnLst>
                                    <p:set>
                                      <p:cBhvr rctx="PPT">
                                        <p:cTn id="386" dur="indefinite"/>
                                        <p:tgtEl>
                                          <p:spTgt spid="4"/>
                                        </p:tgtEl>
                                        <p:attrNameLst>
                                          <p:attrName>style.opacity</p:attrName>
                                        </p:attrNameLst>
                                      </p:cBhvr>
                                      <p:to>
                                        <p:strVal val="0.5"/>
                                      </p:to>
                                    </p:set>
                                    <p:animEffect filter="image" prLst="opacity: 0.5">
                                      <p:cBhvr rctx="IE">
                                        <p:cTn id="387" dur="indefinite"/>
                                        <p:tgtEl>
                                          <p:spTgt spid="4"/>
                                        </p:tgtEl>
                                      </p:cBhvr>
                                    </p:animEffect>
                                  </p:childTnLst>
                                </p:cTn>
                              </p:par>
                              <p:par>
                                <p:cTn id="388" presetID="9" presetClass="emph" presetSubtype="0" grpId="1" nodeType="withEffect">
                                  <p:stCondLst>
                                    <p:cond delay="0"/>
                                  </p:stCondLst>
                                  <p:childTnLst>
                                    <p:set>
                                      <p:cBhvr rctx="PPT">
                                        <p:cTn id="389" dur="indefinite"/>
                                        <p:tgtEl>
                                          <p:spTgt spid="569386"/>
                                        </p:tgtEl>
                                        <p:attrNameLst>
                                          <p:attrName>style.opacity</p:attrName>
                                        </p:attrNameLst>
                                      </p:cBhvr>
                                      <p:to>
                                        <p:strVal val="0.5"/>
                                      </p:to>
                                    </p:set>
                                    <p:animEffect filter="image" prLst="opacity: 0.5">
                                      <p:cBhvr rctx="IE">
                                        <p:cTn id="390" dur="indefinite"/>
                                        <p:tgtEl>
                                          <p:spTgt spid="569386"/>
                                        </p:tgtEl>
                                      </p:cBhvr>
                                    </p:animEffect>
                                  </p:childTnLst>
                                </p:cTn>
                              </p:par>
                              <p:par>
                                <p:cTn id="391" presetID="9" presetClass="emph" presetSubtype="0" grpId="1" nodeType="withEffect">
                                  <p:stCondLst>
                                    <p:cond delay="0"/>
                                  </p:stCondLst>
                                  <p:childTnLst>
                                    <p:set>
                                      <p:cBhvr rctx="PPT">
                                        <p:cTn id="392" dur="indefinite"/>
                                        <p:tgtEl>
                                          <p:spTgt spid="569387"/>
                                        </p:tgtEl>
                                        <p:attrNameLst>
                                          <p:attrName>style.opacity</p:attrName>
                                        </p:attrNameLst>
                                      </p:cBhvr>
                                      <p:to>
                                        <p:strVal val="0.5"/>
                                      </p:to>
                                    </p:set>
                                    <p:animEffect filter="image" prLst="opacity: 0.5">
                                      <p:cBhvr rctx="IE">
                                        <p:cTn id="393" dur="indefinite"/>
                                        <p:tgtEl>
                                          <p:spTgt spid="569387"/>
                                        </p:tgtEl>
                                      </p:cBhvr>
                                    </p:animEffect>
                                  </p:childTnLst>
                                </p:cTn>
                              </p:par>
                              <p:par>
                                <p:cTn id="394" presetID="9" presetClass="emph" presetSubtype="0" grpId="1" nodeType="withEffect">
                                  <p:stCondLst>
                                    <p:cond delay="0"/>
                                  </p:stCondLst>
                                  <p:childTnLst>
                                    <p:set>
                                      <p:cBhvr rctx="PPT">
                                        <p:cTn id="395" dur="indefinite"/>
                                        <p:tgtEl>
                                          <p:spTgt spid="569388"/>
                                        </p:tgtEl>
                                        <p:attrNameLst>
                                          <p:attrName>style.opacity</p:attrName>
                                        </p:attrNameLst>
                                      </p:cBhvr>
                                      <p:to>
                                        <p:strVal val="0.5"/>
                                      </p:to>
                                    </p:set>
                                    <p:animEffect filter="image" prLst="opacity: 0.5">
                                      <p:cBhvr rctx="IE">
                                        <p:cTn id="396" dur="indefinite"/>
                                        <p:tgtEl>
                                          <p:spTgt spid="569388"/>
                                        </p:tgtEl>
                                      </p:cBhvr>
                                    </p:animEffect>
                                  </p:childTnLst>
                                </p:cTn>
                              </p:par>
                              <p:par>
                                <p:cTn id="397" presetID="9" presetClass="emph" presetSubtype="0" nodeType="withEffect">
                                  <p:stCondLst>
                                    <p:cond delay="0"/>
                                  </p:stCondLst>
                                  <p:childTnLst>
                                    <p:set>
                                      <p:cBhvr rctx="PPT">
                                        <p:cTn id="398" dur="indefinite"/>
                                        <p:tgtEl>
                                          <p:spTgt spid="5"/>
                                        </p:tgtEl>
                                        <p:attrNameLst>
                                          <p:attrName>style.opacity</p:attrName>
                                        </p:attrNameLst>
                                      </p:cBhvr>
                                      <p:to>
                                        <p:strVal val="0.5"/>
                                      </p:to>
                                    </p:set>
                                    <p:animEffect filter="image" prLst="opacity: 0.5">
                                      <p:cBhvr rctx="IE">
                                        <p:cTn id="399" dur="indefinite"/>
                                        <p:tgtEl>
                                          <p:spTgt spid="5"/>
                                        </p:tgtEl>
                                      </p:cBhvr>
                                    </p:animEffect>
                                  </p:childTnLst>
                                </p:cTn>
                              </p:par>
                              <p:par>
                                <p:cTn id="400" presetID="9" presetClass="emph" presetSubtype="0" grpId="1" nodeType="withEffect">
                                  <p:stCondLst>
                                    <p:cond delay="0"/>
                                  </p:stCondLst>
                                  <p:childTnLst>
                                    <p:set>
                                      <p:cBhvr rctx="PPT">
                                        <p:cTn id="401" dur="indefinite"/>
                                        <p:tgtEl>
                                          <p:spTgt spid="569392"/>
                                        </p:tgtEl>
                                        <p:attrNameLst>
                                          <p:attrName>style.opacity</p:attrName>
                                        </p:attrNameLst>
                                      </p:cBhvr>
                                      <p:to>
                                        <p:strVal val="0.5"/>
                                      </p:to>
                                    </p:set>
                                    <p:animEffect filter="image" prLst="opacity: 0.5">
                                      <p:cBhvr rctx="IE">
                                        <p:cTn id="402" dur="indefinite"/>
                                        <p:tgtEl>
                                          <p:spTgt spid="569392"/>
                                        </p:tgtEl>
                                      </p:cBhvr>
                                    </p:animEffect>
                                  </p:childTnLst>
                                </p:cTn>
                              </p:par>
                              <p:par>
                                <p:cTn id="403" presetID="9" presetClass="emph" presetSubtype="0" grpId="1" nodeType="withEffect">
                                  <p:stCondLst>
                                    <p:cond delay="0"/>
                                  </p:stCondLst>
                                  <p:childTnLst>
                                    <p:set>
                                      <p:cBhvr rctx="PPT">
                                        <p:cTn id="404" dur="indefinite"/>
                                        <p:tgtEl>
                                          <p:spTgt spid="569393"/>
                                        </p:tgtEl>
                                        <p:attrNameLst>
                                          <p:attrName>style.opacity</p:attrName>
                                        </p:attrNameLst>
                                      </p:cBhvr>
                                      <p:to>
                                        <p:strVal val="0.5"/>
                                      </p:to>
                                    </p:set>
                                    <p:animEffect filter="image" prLst="opacity: 0.5">
                                      <p:cBhvr rctx="IE">
                                        <p:cTn id="405" dur="indefinite"/>
                                        <p:tgtEl>
                                          <p:spTgt spid="569393"/>
                                        </p:tgtEl>
                                      </p:cBhvr>
                                    </p:animEffect>
                                  </p:childTnLst>
                                </p:cTn>
                              </p:par>
                              <p:par>
                                <p:cTn id="406" presetID="9" presetClass="emph" presetSubtype="0" grpId="1" nodeType="withEffect">
                                  <p:stCondLst>
                                    <p:cond delay="0"/>
                                  </p:stCondLst>
                                  <p:childTnLst>
                                    <p:set>
                                      <p:cBhvr rctx="PPT">
                                        <p:cTn id="407" dur="indefinite"/>
                                        <p:tgtEl>
                                          <p:spTgt spid="569394"/>
                                        </p:tgtEl>
                                        <p:attrNameLst>
                                          <p:attrName>style.opacity</p:attrName>
                                        </p:attrNameLst>
                                      </p:cBhvr>
                                      <p:to>
                                        <p:strVal val="0.5"/>
                                      </p:to>
                                    </p:set>
                                    <p:animEffect filter="image" prLst="opacity: 0.5">
                                      <p:cBhvr rctx="IE">
                                        <p:cTn id="408" dur="indefinite"/>
                                        <p:tgtEl>
                                          <p:spTgt spid="569394"/>
                                        </p:tgtEl>
                                      </p:cBhvr>
                                    </p:animEffect>
                                  </p:childTnLst>
                                </p:cTn>
                              </p:par>
                              <p:par>
                                <p:cTn id="409" presetID="9" presetClass="emph" presetSubtype="0" grpId="1" nodeType="withEffect">
                                  <p:stCondLst>
                                    <p:cond delay="0"/>
                                  </p:stCondLst>
                                  <p:childTnLst>
                                    <p:set>
                                      <p:cBhvr rctx="PPT">
                                        <p:cTn id="410" dur="indefinite"/>
                                        <p:tgtEl>
                                          <p:spTgt spid="569395"/>
                                        </p:tgtEl>
                                        <p:attrNameLst>
                                          <p:attrName>style.opacity</p:attrName>
                                        </p:attrNameLst>
                                      </p:cBhvr>
                                      <p:to>
                                        <p:strVal val="0.5"/>
                                      </p:to>
                                    </p:set>
                                    <p:animEffect filter="image" prLst="opacity: 0.5">
                                      <p:cBhvr rctx="IE">
                                        <p:cTn id="411" dur="indefinite"/>
                                        <p:tgtEl>
                                          <p:spTgt spid="569395"/>
                                        </p:tgtEl>
                                      </p:cBhvr>
                                    </p:animEffect>
                                  </p:childTnLst>
                                </p:cTn>
                              </p:par>
                              <p:par>
                                <p:cTn id="412" presetID="9" presetClass="emph" presetSubtype="0" grpId="1" nodeType="withEffect">
                                  <p:stCondLst>
                                    <p:cond delay="0"/>
                                  </p:stCondLst>
                                  <p:childTnLst>
                                    <p:set>
                                      <p:cBhvr rctx="PPT">
                                        <p:cTn id="413" dur="indefinite"/>
                                        <p:tgtEl>
                                          <p:spTgt spid="569396"/>
                                        </p:tgtEl>
                                        <p:attrNameLst>
                                          <p:attrName>style.opacity</p:attrName>
                                        </p:attrNameLst>
                                      </p:cBhvr>
                                      <p:to>
                                        <p:strVal val="0.5"/>
                                      </p:to>
                                    </p:set>
                                    <p:animEffect filter="image" prLst="opacity: 0.5">
                                      <p:cBhvr rctx="IE">
                                        <p:cTn id="414" dur="indefinite"/>
                                        <p:tgtEl>
                                          <p:spTgt spid="569396"/>
                                        </p:tgtEl>
                                      </p:cBhvr>
                                    </p:animEffect>
                                  </p:childTnLst>
                                </p:cTn>
                              </p:par>
                              <p:par>
                                <p:cTn id="415" presetID="9" presetClass="emph" presetSubtype="0" nodeType="withEffect">
                                  <p:stCondLst>
                                    <p:cond delay="0"/>
                                  </p:stCondLst>
                                  <p:childTnLst>
                                    <p:set>
                                      <p:cBhvr rctx="PPT">
                                        <p:cTn id="416" dur="indefinite"/>
                                        <p:tgtEl>
                                          <p:spTgt spid="6"/>
                                        </p:tgtEl>
                                        <p:attrNameLst>
                                          <p:attrName>style.opacity</p:attrName>
                                        </p:attrNameLst>
                                      </p:cBhvr>
                                      <p:to>
                                        <p:strVal val="0.5"/>
                                      </p:to>
                                    </p:set>
                                    <p:animEffect filter="image" prLst="opacity: 0.5">
                                      <p:cBhvr rctx="IE">
                                        <p:cTn id="417" dur="indefinite"/>
                                        <p:tgtEl>
                                          <p:spTgt spid="6"/>
                                        </p:tgtEl>
                                      </p:cBhvr>
                                    </p:animEffect>
                                  </p:childTnLst>
                                </p:cTn>
                              </p:par>
                              <p:par>
                                <p:cTn id="418" presetID="9" presetClass="emph" presetSubtype="0" grpId="1" nodeType="withEffect">
                                  <p:stCondLst>
                                    <p:cond delay="0"/>
                                  </p:stCondLst>
                                  <p:childTnLst>
                                    <p:set>
                                      <p:cBhvr rctx="PPT">
                                        <p:cTn id="419" dur="indefinite"/>
                                        <p:tgtEl>
                                          <p:spTgt spid="569400"/>
                                        </p:tgtEl>
                                        <p:attrNameLst>
                                          <p:attrName>style.opacity</p:attrName>
                                        </p:attrNameLst>
                                      </p:cBhvr>
                                      <p:to>
                                        <p:strVal val="0.5"/>
                                      </p:to>
                                    </p:set>
                                    <p:animEffect filter="image" prLst="opacity: 0.5">
                                      <p:cBhvr rctx="IE">
                                        <p:cTn id="420" dur="indefinite"/>
                                        <p:tgtEl>
                                          <p:spTgt spid="569400"/>
                                        </p:tgtEl>
                                      </p:cBhvr>
                                    </p:animEffect>
                                  </p:childTnLst>
                                </p:cTn>
                              </p:par>
                              <p:par>
                                <p:cTn id="421" presetID="9" presetClass="emph" presetSubtype="0" grpId="1" nodeType="withEffect">
                                  <p:stCondLst>
                                    <p:cond delay="0"/>
                                  </p:stCondLst>
                                  <p:childTnLst>
                                    <p:set>
                                      <p:cBhvr rctx="PPT">
                                        <p:cTn id="422" dur="indefinite"/>
                                        <p:tgtEl>
                                          <p:spTgt spid="569401"/>
                                        </p:tgtEl>
                                        <p:attrNameLst>
                                          <p:attrName>style.opacity</p:attrName>
                                        </p:attrNameLst>
                                      </p:cBhvr>
                                      <p:to>
                                        <p:strVal val="0.5"/>
                                      </p:to>
                                    </p:set>
                                    <p:animEffect filter="image" prLst="opacity: 0.5">
                                      <p:cBhvr rctx="IE">
                                        <p:cTn id="423" dur="indefinite"/>
                                        <p:tgtEl>
                                          <p:spTgt spid="569401"/>
                                        </p:tgtEl>
                                      </p:cBhvr>
                                    </p:animEffect>
                                  </p:childTnLst>
                                </p:cTn>
                              </p:par>
                            </p:childTnLst>
                          </p:cTn>
                        </p:par>
                      </p:childTnLst>
                    </p:cTn>
                  </p:par>
                  <p:par>
                    <p:cTn id="424" fill="hold">
                      <p:stCondLst>
                        <p:cond delay="indefinite"/>
                      </p:stCondLst>
                      <p:childTnLst>
                        <p:par>
                          <p:cTn id="425" fill="hold">
                            <p:stCondLst>
                              <p:cond delay="0"/>
                            </p:stCondLst>
                            <p:childTnLst>
                              <p:par>
                                <p:cTn id="426" presetID="40" presetClass="entr" presetSubtype="0" fill="hold" grpId="0" nodeType="clickEffect">
                                  <p:stCondLst>
                                    <p:cond delay="0"/>
                                  </p:stCondLst>
                                  <p:iterate type="lt">
                                    <p:tmPct val="10000"/>
                                  </p:iterate>
                                  <p:childTnLst>
                                    <p:set>
                                      <p:cBhvr>
                                        <p:cTn id="427" dur="1" fill="hold">
                                          <p:stCondLst>
                                            <p:cond delay="0"/>
                                          </p:stCondLst>
                                        </p:cTn>
                                        <p:tgtEl>
                                          <p:spTgt spid="569404"/>
                                        </p:tgtEl>
                                        <p:attrNameLst>
                                          <p:attrName>style.visibility</p:attrName>
                                        </p:attrNameLst>
                                      </p:cBhvr>
                                      <p:to>
                                        <p:strVal val="visible"/>
                                      </p:to>
                                    </p:set>
                                    <p:animEffect transition="in" filter="fade">
                                      <p:cBhvr>
                                        <p:cTn id="428" dur="1000"/>
                                        <p:tgtEl>
                                          <p:spTgt spid="569404"/>
                                        </p:tgtEl>
                                      </p:cBhvr>
                                    </p:animEffect>
                                    <p:anim calcmode="lin" valueType="num">
                                      <p:cBhvr>
                                        <p:cTn id="429" dur="1000" fill="hold"/>
                                        <p:tgtEl>
                                          <p:spTgt spid="569404"/>
                                        </p:tgtEl>
                                        <p:attrNameLst>
                                          <p:attrName>ppt_x</p:attrName>
                                        </p:attrNameLst>
                                      </p:cBhvr>
                                      <p:tavLst>
                                        <p:tav tm="0">
                                          <p:val>
                                            <p:strVal val="#ppt_x-.1"/>
                                          </p:val>
                                        </p:tav>
                                        <p:tav tm="100000">
                                          <p:val>
                                            <p:strVal val="#ppt_x"/>
                                          </p:val>
                                        </p:tav>
                                      </p:tavLst>
                                    </p:anim>
                                    <p:anim calcmode="lin" valueType="num">
                                      <p:cBhvr>
                                        <p:cTn id="430" dur="1000" fill="hold"/>
                                        <p:tgtEl>
                                          <p:spTgt spid="569404"/>
                                        </p:tgtEl>
                                        <p:attrNameLst>
                                          <p:attrName>ppt_y</p:attrName>
                                        </p:attrNameLst>
                                      </p:cBhvr>
                                      <p:tavLst>
                                        <p:tav tm="0">
                                          <p:val>
                                            <p:strVal val="#ppt_y"/>
                                          </p:val>
                                        </p:tav>
                                        <p:tav tm="100000">
                                          <p:val>
                                            <p:strVal val="#ppt_y"/>
                                          </p:val>
                                        </p:tav>
                                      </p:tavLst>
                                    </p:anim>
                                  </p:childTnLst>
                                </p:cTn>
                              </p:par>
                            </p:childTnLst>
                          </p:cTn>
                        </p:par>
                      </p:childTnLst>
                    </p:cTn>
                  </p:par>
                  <p:par>
                    <p:cTn id="431" fill="hold">
                      <p:stCondLst>
                        <p:cond delay="indefinite"/>
                      </p:stCondLst>
                      <p:childTnLst>
                        <p:par>
                          <p:cTn id="432" fill="hold">
                            <p:stCondLst>
                              <p:cond delay="0"/>
                            </p:stCondLst>
                            <p:childTnLst>
                              <p:par>
                                <p:cTn id="433" presetID="40" presetClass="entr" presetSubtype="0" fill="hold" grpId="0" nodeType="clickEffect">
                                  <p:stCondLst>
                                    <p:cond delay="0"/>
                                  </p:stCondLst>
                                  <p:iterate type="lt">
                                    <p:tmPct val="10000"/>
                                  </p:iterate>
                                  <p:childTnLst>
                                    <p:set>
                                      <p:cBhvr>
                                        <p:cTn id="434" dur="1" fill="hold">
                                          <p:stCondLst>
                                            <p:cond delay="0"/>
                                          </p:stCondLst>
                                        </p:cTn>
                                        <p:tgtEl>
                                          <p:spTgt spid="569405"/>
                                        </p:tgtEl>
                                        <p:attrNameLst>
                                          <p:attrName>style.visibility</p:attrName>
                                        </p:attrNameLst>
                                      </p:cBhvr>
                                      <p:to>
                                        <p:strVal val="visible"/>
                                      </p:to>
                                    </p:set>
                                    <p:animEffect transition="in" filter="fade">
                                      <p:cBhvr>
                                        <p:cTn id="435" dur="1000"/>
                                        <p:tgtEl>
                                          <p:spTgt spid="569405"/>
                                        </p:tgtEl>
                                      </p:cBhvr>
                                    </p:animEffect>
                                    <p:anim calcmode="lin" valueType="num">
                                      <p:cBhvr>
                                        <p:cTn id="436" dur="1000" fill="hold"/>
                                        <p:tgtEl>
                                          <p:spTgt spid="569405"/>
                                        </p:tgtEl>
                                        <p:attrNameLst>
                                          <p:attrName>ppt_x</p:attrName>
                                        </p:attrNameLst>
                                      </p:cBhvr>
                                      <p:tavLst>
                                        <p:tav tm="0">
                                          <p:val>
                                            <p:strVal val="#ppt_x-.1"/>
                                          </p:val>
                                        </p:tav>
                                        <p:tav tm="100000">
                                          <p:val>
                                            <p:strVal val="#ppt_x"/>
                                          </p:val>
                                        </p:tav>
                                      </p:tavLst>
                                    </p:anim>
                                    <p:anim calcmode="lin" valueType="num">
                                      <p:cBhvr>
                                        <p:cTn id="437" dur="1000" fill="hold"/>
                                        <p:tgtEl>
                                          <p:spTgt spid="569405"/>
                                        </p:tgtEl>
                                        <p:attrNameLst>
                                          <p:attrName>ppt_y</p:attrName>
                                        </p:attrNameLst>
                                      </p:cBhvr>
                                      <p:tavLst>
                                        <p:tav tm="0">
                                          <p:val>
                                            <p:strVal val="#ppt_y"/>
                                          </p:val>
                                        </p:tav>
                                        <p:tav tm="100000">
                                          <p:val>
                                            <p:strVal val="#ppt_y"/>
                                          </p:val>
                                        </p:tav>
                                      </p:tavLst>
                                    </p:anim>
                                  </p:childTnLst>
                                </p:cTn>
                              </p:par>
                            </p:childTnLst>
                          </p:cTn>
                        </p:par>
                      </p:childTnLst>
                    </p:cTn>
                  </p:par>
                  <p:par>
                    <p:cTn id="438" fill="hold">
                      <p:stCondLst>
                        <p:cond delay="indefinite"/>
                      </p:stCondLst>
                      <p:childTnLst>
                        <p:par>
                          <p:cTn id="439" fill="hold">
                            <p:stCondLst>
                              <p:cond delay="0"/>
                            </p:stCondLst>
                            <p:childTnLst>
                              <p:par>
                                <p:cTn id="440" presetID="9" presetClass="entr" presetSubtype="0" fill="hold" nodeType="clickEffect">
                                  <p:stCondLst>
                                    <p:cond delay="0"/>
                                  </p:stCondLst>
                                  <p:childTnLst>
                                    <p:set>
                                      <p:cBhvr>
                                        <p:cTn id="441" dur="1" fill="hold">
                                          <p:stCondLst>
                                            <p:cond delay="0"/>
                                          </p:stCondLst>
                                        </p:cTn>
                                        <p:tgtEl>
                                          <p:spTgt spid="7"/>
                                        </p:tgtEl>
                                        <p:attrNameLst>
                                          <p:attrName>style.visibility</p:attrName>
                                        </p:attrNameLst>
                                      </p:cBhvr>
                                      <p:to>
                                        <p:strVal val="visible"/>
                                      </p:to>
                                    </p:set>
                                    <p:animEffect transition="in" filter="dissolve">
                                      <p:cBhvr>
                                        <p:cTn id="442" dur="500"/>
                                        <p:tgtEl>
                                          <p:spTgt spid="7"/>
                                        </p:tgtEl>
                                      </p:cBhvr>
                                    </p:animEffect>
                                  </p:childTnLst>
                                </p:cTn>
                              </p:par>
                            </p:childTnLst>
                          </p:cTn>
                        </p:par>
                      </p:childTnLst>
                    </p:cTn>
                  </p:par>
                  <p:par>
                    <p:cTn id="443" fill="hold">
                      <p:stCondLst>
                        <p:cond delay="indefinite"/>
                      </p:stCondLst>
                      <p:childTnLst>
                        <p:par>
                          <p:cTn id="444" fill="hold">
                            <p:stCondLst>
                              <p:cond delay="0"/>
                            </p:stCondLst>
                            <p:childTnLst>
                              <p:par>
                                <p:cTn id="445" presetID="47" presetClass="entr" presetSubtype="0" fill="hold" grpId="0" nodeType="clickEffect">
                                  <p:stCondLst>
                                    <p:cond delay="0"/>
                                  </p:stCondLst>
                                  <p:childTnLst>
                                    <p:set>
                                      <p:cBhvr>
                                        <p:cTn id="446" dur="1" fill="hold">
                                          <p:stCondLst>
                                            <p:cond delay="0"/>
                                          </p:stCondLst>
                                        </p:cTn>
                                        <p:tgtEl>
                                          <p:spTgt spid="569413"/>
                                        </p:tgtEl>
                                        <p:attrNameLst>
                                          <p:attrName>style.visibility</p:attrName>
                                        </p:attrNameLst>
                                      </p:cBhvr>
                                      <p:to>
                                        <p:strVal val="visible"/>
                                      </p:to>
                                    </p:set>
                                    <p:animEffect transition="in" filter="fade">
                                      <p:cBhvr>
                                        <p:cTn id="447" dur="1000"/>
                                        <p:tgtEl>
                                          <p:spTgt spid="569413"/>
                                        </p:tgtEl>
                                      </p:cBhvr>
                                    </p:animEffect>
                                    <p:anim calcmode="lin" valueType="num">
                                      <p:cBhvr>
                                        <p:cTn id="448" dur="1000" fill="hold"/>
                                        <p:tgtEl>
                                          <p:spTgt spid="569413"/>
                                        </p:tgtEl>
                                        <p:attrNameLst>
                                          <p:attrName>ppt_x</p:attrName>
                                        </p:attrNameLst>
                                      </p:cBhvr>
                                      <p:tavLst>
                                        <p:tav tm="0">
                                          <p:val>
                                            <p:strVal val="#ppt_x"/>
                                          </p:val>
                                        </p:tav>
                                        <p:tav tm="100000">
                                          <p:val>
                                            <p:strVal val="#ppt_x"/>
                                          </p:val>
                                        </p:tav>
                                      </p:tavLst>
                                    </p:anim>
                                    <p:anim calcmode="lin" valueType="num">
                                      <p:cBhvr>
                                        <p:cTn id="449" dur="1000" fill="hold"/>
                                        <p:tgtEl>
                                          <p:spTgt spid="569413"/>
                                        </p:tgtEl>
                                        <p:attrNameLst>
                                          <p:attrName>ppt_y</p:attrName>
                                        </p:attrNameLst>
                                      </p:cBhvr>
                                      <p:tavLst>
                                        <p:tav tm="0">
                                          <p:val>
                                            <p:strVal val="#ppt_y-.1"/>
                                          </p:val>
                                        </p:tav>
                                        <p:tav tm="100000">
                                          <p:val>
                                            <p:strVal val="#ppt_y"/>
                                          </p:val>
                                        </p:tav>
                                      </p:tavLst>
                                    </p:anim>
                                  </p:childTnLst>
                                </p:cTn>
                              </p:par>
                            </p:childTnLst>
                          </p:cTn>
                        </p:par>
                      </p:childTnLst>
                    </p:cTn>
                  </p:par>
                  <p:par>
                    <p:cTn id="450" fill="hold">
                      <p:stCondLst>
                        <p:cond delay="indefinite"/>
                      </p:stCondLst>
                      <p:childTnLst>
                        <p:par>
                          <p:cTn id="451" fill="hold">
                            <p:stCondLst>
                              <p:cond delay="0"/>
                            </p:stCondLst>
                            <p:childTnLst>
                              <p:par>
                                <p:cTn id="452" presetID="47" presetClass="entr" presetSubtype="0" fill="hold" grpId="0" nodeType="clickEffect">
                                  <p:stCondLst>
                                    <p:cond delay="0"/>
                                  </p:stCondLst>
                                  <p:childTnLst>
                                    <p:set>
                                      <p:cBhvr>
                                        <p:cTn id="453" dur="1" fill="hold">
                                          <p:stCondLst>
                                            <p:cond delay="0"/>
                                          </p:stCondLst>
                                        </p:cTn>
                                        <p:tgtEl>
                                          <p:spTgt spid="569414"/>
                                        </p:tgtEl>
                                        <p:attrNameLst>
                                          <p:attrName>style.visibility</p:attrName>
                                        </p:attrNameLst>
                                      </p:cBhvr>
                                      <p:to>
                                        <p:strVal val="visible"/>
                                      </p:to>
                                    </p:set>
                                    <p:animEffect transition="in" filter="fade">
                                      <p:cBhvr>
                                        <p:cTn id="454" dur="1000"/>
                                        <p:tgtEl>
                                          <p:spTgt spid="569414"/>
                                        </p:tgtEl>
                                      </p:cBhvr>
                                    </p:animEffect>
                                    <p:anim calcmode="lin" valueType="num">
                                      <p:cBhvr>
                                        <p:cTn id="455" dur="1000" fill="hold"/>
                                        <p:tgtEl>
                                          <p:spTgt spid="569414"/>
                                        </p:tgtEl>
                                        <p:attrNameLst>
                                          <p:attrName>ppt_x</p:attrName>
                                        </p:attrNameLst>
                                      </p:cBhvr>
                                      <p:tavLst>
                                        <p:tav tm="0">
                                          <p:val>
                                            <p:strVal val="#ppt_x"/>
                                          </p:val>
                                        </p:tav>
                                        <p:tav tm="100000">
                                          <p:val>
                                            <p:strVal val="#ppt_x"/>
                                          </p:val>
                                        </p:tav>
                                      </p:tavLst>
                                    </p:anim>
                                    <p:anim calcmode="lin" valueType="num">
                                      <p:cBhvr>
                                        <p:cTn id="456" dur="1000" fill="hold"/>
                                        <p:tgtEl>
                                          <p:spTgt spid="569414"/>
                                        </p:tgtEl>
                                        <p:attrNameLst>
                                          <p:attrName>ppt_y</p:attrName>
                                        </p:attrNameLst>
                                      </p:cBhvr>
                                      <p:tavLst>
                                        <p:tav tm="0">
                                          <p:val>
                                            <p:strVal val="#ppt_y-.1"/>
                                          </p:val>
                                        </p:tav>
                                        <p:tav tm="100000">
                                          <p:val>
                                            <p:strVal val="#ppt_y"/>
                                          </p:val>
                                        </p:tav>
                                      </p:tavLst>
                                    </p:anim>
                                  </p:childTnLst>
                                </p:cTn>
                              </p:par>
                            </p:childTnLst>
                          </p:cTn>
                        </p:par>
                      </p:childTnLst>
                    </p:cTn>
                  </p:par>
                  <p:par>
                    <p:cTn id="457" fill="hold">
                      <p:stCondLst>
                        <p:cond delay="indefinite"/>
                      </p:stCondLst>
                      <p:childTnLst>
                        <p:par>
                          <p:cTn id="458" fill="hold">
                            <p:stCondLst>
                              <p:cond delay="0"/>
                            </p:stCondLst>
                            <p:childTnLst>
                              <p:par>
                                <p:cTn id="459" presetID="53" presetClass="entr" presetSubtype="0" fill="hold" grpId="0" nodeType="clickEffect">
                                  <p:stCondLst>
                                    <p:cond delay="0"/>
                                  </p:stCondLst>
                                  <p:childTnLst>
                                    <p:set>
                                      <p:cBhvr>
                                        <p:cTn id="460" dur="1" fill="hold">
                                          <p:stCondLst>
                                            <p:cond delay="0"/>
                                          </p:stCondLst>
                                        </p:cTn>
                                        <p:tgtEl>
                                          <p:spTgt spid="569412"/>
                                        </p:tgtEl>
                                        <p:attrNameLst>
                                          <p:attrName>style.visibility</p:attrName>
                                        </p:attrNameLst>
                                      </p:cBhvr>
                                      <p:to>
                                        <p:strVal val="visible"/>
                                      </p:to>
                                    </p:set>
                                    <p:anim calcmode="lin" valueType="num">
                                      <p:cBhvr>
                                        <p:cTn id="461" dur="500" fill="hold"/>
                                        <p:tgtEl>
                                          <p:spTgt spid="569412"/>
                                        </p:tgtEl>
                                        <p:attrNameLst>
                                          <p:attrName>ppt_w</p:attrName>
                                        </p:attrNameLst>
                                      </p:cBhvr>
                                      <p:tavLst>
                                        <p:tav tm="0">
                                          <p:val>
                                            <p:fltVal val="0"/>
                                          </p:val>
                                        </p:tav>
                                        <p:tav tm="100000">
                                          <p:val>
                                            <p:strVal val="#ppt_w"/>
                                          </p:val>
                                        </p:tav>
                                      </p:tavLst>
                                    </p:anim>
                                    <p:anim calcmode="lin" valueType="num">
                                      <p:cBhvr>
                                        <p:cTn id="462" dur="500" fill="hold"/>
                                        <p:tgtEl>
                                          <p:spTgt spid="569412"/>
                                        </p:tgtEl>
                                        <p:attrNameLst>
                                          <p:attrName>ppt_h</p:attrName>
                                        </p:attrNameLst>
                                      </p:cBhvr>
                                      <p:tavLst>
                                        <p:tav tm="0">
                                          <p:val>
                                            <p:fltVal val="0"/>
                                          </p:val>
                                        </p:tav>
                                        <p:tav tm="100000">
                                          <p:val>
                                            <p:strVal val="#ppt_h"/>
                                          </p:val>
                                        </p:tav>
                                      </p:tavLst>
                                    </p:anim>
                                    <p:animEffect transition="in" filter="fade">
                                      <p:cBhvr>
                                        <p:cTn id="463" dur="500"/>
                                        <p:tgtEl>
                                          <p:spTgt spid="569412"/>
                                        </p:tgtEl>
                                      </p:cBhvr>
                                    </p:animEffect>
                                  </p:childTnLst>
                                </p:cTn>
                              </p:par>
                            </p:childTnLst>
                          </p:cTn>
                        </p:par>
                      </p:childTnLst>
                    </p:cTn>
                  </p:par>
                  <p:par>
                    <p:cTn id="464" fill="hold">
                      <p:stCondLst>
                        <p:cond delay="indefinite"/>
                      </p:stCondLst>
                      <p:childTnLst>
                        <p:par>
                          <p:cTn id="465" fill="hold">
                            <p:stCondLst>
                              <p:cond delay="0"/>
                            </p:stCondLst>
                            <p:childTnLst>
                              <p:par>
                                <p:cTn id="466" presetID="53" presetClass="entr" presetSubtype="0" fill="hold" nodeType="clickEffect">
                                  <p:stCondLst>
                                    <p:cond delay="0"/>
                                  </p:stCondLst>
                                  <p:childTnLst>
                                    <p:set>
                                      <p:cBhvr>
                                        <p:cTn id="467" dur="1" fill="hold">
                                          <p:stCondLst>
                                            <p:cond delay="0"/>
                                          </p:stCondLst>
                                        </p:cTn>
                                        <p:tgtEl>
                                          <p:spTgt spid="8"/>
                                        </p:tgtEl>
                                        <p:attrNameLst>
                                          <p:attrName>style.visibility</p:attrName>
                                        </p:attrNameLst>
                                      </p:cBhvr>
                                      <p:to>
                                        <p:strVal val="visible"/>
                                      </p:to>
                                    </p:set>
                                    <p:anim calcmode="lin" valueType="num">
                                      <p:cBhvr>
                                        <p:cTn id="468" dur="500" fill="hold"/>
                                        <p:tgtEl>
                                          <p:spTgt spid="8"/>
                                        </p:tgtEl>
                                        <p:attrNameLst>
                                          <p:attrName>ppt_w</p:attrName>
                                        </p:attrNameLst>
                                      </p:cBhvr>
                                      <p:tavLst>
                                        <p:tav tm="0">
                                          <p:val>
                                            <p:fltVal val="0"/>
                                          </p:val>
                                        </p:tav>
                                        <p:tav tm="100000">
                                          <p:val>
                                            <p:strVal val="#ppt_w"/>
                                          </p:val>
                                        </p:tav>
                                      </p:tavLst>
                                    </p:anim>
                                    <p:anim calcmode="lin" valueType="num">
                                      <p:cBhvr>
                                        <p:cTn id="469" dur="500" fill="hold"/>
                                        <p:tgtEl>
                                          <p:spTgt spid="8"/>
                                        </p:tgtEl>
                                        <p:attrNameLst>
                                          <p:attrName>ppt_h</p:attrName>
                                        </p:attrNameLst>
                                      </p:cBhvr>
                                      <p:tavLst>
                                        <p:tav tm="0">
                                          <p:val>
                                            <p:fltVal val="0"/>
                                          </p:val>
                                        </p:tav>
                                        <p:tav tm="100000">
                                          <p:val>
                                            <p:strVal val="#ppt_h"/>
                                          </p:val>
                                        </p:tav>
                                      </p:tavLst>
                                    </p:anim>
                                    <p:animEffect transition="in" filter="fade">
                                      <p:cBhvr>
                                        <p:cTn id="470" dur="500"/>
                                        <p:tgtEl>
                                          <p:spTgt spid="8"/>
                                        </p:tgtEl>
                                      </p:cBhvr>
                                    </p:animEffect>
                                  </p:childTnLst>
                                </p:cTn>
                              </p:par>
                            </p:childTnLst>
                          </p:cTn>
                        </p:par>
                      </p:childTnLst>
                    </p:cTn>
                  </p:par>
                  <p:par>
                    <p:cTn id="471" fill="hold">
                      <p:stCondLst>
                        <p:cond delay="indefinite"/>
                      </p:stCondLst>
                      <p:childTnLst>
                        <p:par>
                          <p:cTn id="472" fill="hold">
                            <p:stCondLst>
                              <p:cond delay="0"/>
                            </p:stCondLst>
                            <p:childTnLst>
                              <p:par>
                                <p:cTn id="473" presetID="22" presetClass="entr" presetSubtype="8" fill="hold" grpId="0" nodeType="clickEffect">
                                  <p:stCondLst>
                                    <p:cond delay="0"/>
                                  </p:stCondLst>
                                  <p:childTnLst>
                                    <p:set>
                                      <p:cBhvr>
                                        <p:cTn id="474" dur="1" fill="hold">
                                          <p:stCondLst>
                                            <p:cond delay="0"/>
                                          </p:stCondLst>
                                        </p:cTn>
                                        <p:tgtEl>
                                          <p:spTgt spid="569437"/>
                                        </p:tgtEl>
                                        <p:attrNameLst>
                                          <p:attrName>style.visibility</p:attrName>
                                        </p:attrNameLst>
                                      </p:cBhvr>
                                      <p:to>
                                        <p:strVal val="visible"/>
                                      </p:to>
                                    </p:set>
                                    <p:animEffect transition="in" filter="wipe(left)">
                                      <p:cBhvr>
                                        <p:cTn id="475" dur="2000"/>
                                        <p:tgtEl>
                                          <p:spTgt spid="569437"/>
                                        </p:tgtEl>
                                      </p:cBhvr>
                                    </p:animEffect>
                                  </p:childTnLst>
                                </p:cTn>
                              </p:par>
                            </p:childTnLst>
                          </p:cTn>
                        </p:par>
                      </p:childTnLst>
                    </p:cTn>
                  </p:par>
                  <p:par>
                    <p:cTn id="476" fill="hold">
                      <p:stCondLst>
                        <p:cond delay="indefinite"/>
                      </p:stCondLst>
                      <p:childTnLst>
                        <p:par>
                          <p:cTn id="477" fill="hold">
                            <p:stCondLst>
                              <p:cond delay="0"/>
                            </p:stCondLst>
                            <p:childTnLst>
                              <p:par>
                                <p:cTn id="478" presetID="22" presetClass="entr" presetSubtype="8" fill="hold" grpId="0" nodeType="clickEffect">
                                  <p:stCondLst>
                                    <p:cond delay="0"/>
                                  </p:stCondLst>
                                  <p:childTnLst>
                                    <p:set>
                                      <p:cBhvr>
                                        <p:cTn id="479" dur="1" fill="hold">
                                          <p:stCondLst>
                                            <p:cond delay="0"/>
                                          </p:stCondLst>
                                        </p:cTn>
                                        <p:tgtEl>
                                          <p:spTgt spid="569415"/>
                                        </p:tgtEl>
                                        <p:attrNameLst>
                                          <p:attrName>style.visibility</p:attrName>
                                        </p:attrNameLst>
                                      </p:cBhvr>
                                      <p:to>
                                        <p:strVal val="visible"/>
                                      </p:to>
                                    </p:set>
                                    <p:animEffect transition="in" filter="wipe(left)">
                                      <p:cBhvr>
                                        <p:cTn id="480" dur="5000"/>
                                        <p:tgtEl>
                                          <p:spTgt spid="569415"/>
                                        </p:tgtEl>
                                      </p:cBhvr>
                                    </p:animEffect>
                                  </p:childTnLst>
                                </p:cTn>
                              </p:par>
                            </p:childTnLst>
                          </p:cTn>
                        </p:par>
                      </p:childTnLst>
                    </p:cTn>
                  </p:par>
                  <p:par>
                    <p:cTn id="481" fill="hold">
                      <p:stCondLst>
                        <p:cond delay="indefinite"/>
                      </p:stCondLst>
                      <p:childTnLst>
                        <p:par>
                          <p:cTn id="482" fill="hold">
                            <p:stCondLst>
                              <p:cond delay="0"/>
                            </p:stCondLst>
                            <p:childTnLst>
                              <p:par>
                                <p:cTn id="483" presetID="22" presetClass="entr" presetSubtype="4" fill="hold" grpId="0" nodeType="clickEffect">
                                  <p:stCondLst>
                                    <p:cond delay="0"/>
                                  </p:stCondLst>
                                  <p:childTnLst>
                                    <p:set>
                                      <p:cBhvr>
                                        <p:cTn id="484" dur="1" fill="hold">
                                          <p:stCondLst>
                                            <p:cond delay="0"/>
                                          </p:stCondLst>
                                        </p:cTn>
                                        <p:tgtEl>
                                          <p:spTgt spid="569416"/>
                                        </p:tgtEl>
                                        <p:attrNameLst>
                                          <p:attrName>style.visibility</p:attrName>
                                        </p:attrNameLst>
                                      </p:cBhvr>
                                      <p:to>
                                        <p:strVal val="visible"/>
                                      </p:to>
                                    </p:set>
                                    <p:animEffect transition="in" filter="wipe(down)">
                                      <p:cBhvr>
                                        <p:cTn id="485" dur="2000"/>
                                        <p:tgtEl>
                                          <p:spTgt spid="569416"/>
                                        </p:tgtEl>
                                      </p:cBhvr>
                                    </p:animEffect>
                                  </p:childTnLst>
                                </p:cTn>
                              </p:par>
                            </p:childTnLst>
                          </p:cTn>
                        </p:par>
                      </p:childTnLst>
                    </p:cTn>
                  </p:par>
                  <p:par>
                    <p:cTn id="486" fill="hold">
                      <p:stCondLst>
                        <p:cond delay="indefinite"/>
                      </p:stCondLst>
                      <p:childTnLst>
                        <p:par>
                          <p:cTn id="487" fill="hold">
                            <p:stCondLst>
                              <p:cond delay="0"/>
                            </p:stCondLst>
                            <p:childTnLst>
                              <p:par>
                                <p:cTn id="488" presetID="40" presetClass="entr" presetSubtype="0" fill="hold" grpId="0" nodeType="clickEffect">
                                  <p:stCondLst>
                                    <p:cond delay="0"/>
                                  </p:stCondLst>
                                  <p:iterate type="lt">
                                    <p:tmPct val="10000"/>
                                  </p:iterate>
                                  <p:childTnLst>
                                    <p:set>
                                      <p:cBhvr>
                                        <p:cTn id="489" dur="1" fill="hold">
                                          <p:stCondLst>
                                            <p:cond delay="0"/>
                                          </p:stCondLst>
                                        </p:cTn>
                                        <p:tgtEl>
                                          <p:spTgt spid="569421"/>
                                        </p:tgtEl>
                                        <p:attrNameLst>
                                          <p:attrName>style.visibility</p:attrName>
                                        </p:attrNameLst>
                                      </p:cBhvr>
                                      <p:to>
                                        <p:strVal val="visible"/>
                                      </p:to>
                                    </p:set>
                                    <p:animEffect transition="in" filter="fade">
                                      <p:cBhvr>
                                        <p:cTn id="490" dur="1000"/>
                                        <p:tgtEl>
                                          <p:spTgt spid="569421"/>
                                        </p:tgtEl>
                                      </p:cBhvr>
                                    </p:animEffect>
                                    <p:anim calcmode="lin" valueType="num">
                                      <p:cBhvr>
                                        <p:cTn id="491" dur="1000" fill="hold"/>
                                        <p:tgtEl>
                                          <p:spTgt spid="569421"/>
                                        </p:tgtEl>
                                        <p:attrNameLst>
                                          <p:attrName>ppt_x</p:attrName>
                                        </p:attrNameLst>
                                      </p:cBhvr>
                                      <p:tavLst>
                                        <p:tav tm="0">
                                          <p:val>
                                            <p:strVal val="#ppt_x-.1"/>
                                          </p:val>
                                        </p:tav>
                                        <p:tav tm="100000">
                                          <p:val>
                                            <p:strVal val="#ppt_x"/>
                                          </p:val>
                                        </p:tav>
                                      </p:tavLst>
                                    </p:anim>
                                    <p:anim calcmode="lin" valueType="num">
                                      <p:cBhvr>
                                        <p:cTn id="492" dur="1000" fill="hold"/>
                                        <p:tgtEl>
                                          <p:spTgt spid="569421"/>
                                        </p:tgtEl>
                                        <p:attrNameLst>
                                          <p:attrName>ppt_y</p:attrName>
                                        </p:attrNameLst>
                                      </p:cBhvr>
                                      <p:tavLst>
                                        <p:tav tm="0">
                                          <p:val>
                                            <p:strVal val="#ppt_y"/>
                                          </p:val>
                                        </p:tav>
                                        <p:tav tm="100000">
                                          <p:val>
                                            <p:strVal val="#ppt_y"/>
                                          </p:val>
                                        </p:tav>
                                      </p:tavLst>
                                    </p:anim>
                                  </p:childTnLst>
                                </p:cTn>
                              </p:par>
                            </p:childTnLst>
                          </p:cTn>
                        </p:par>
                      </p:childTnLst>
                    </p:cTn>
                  </p:par>
                  <p:par>
                    <p:cTn id="493" fill="hold">
                      <p:stCondLst>
                        <p:cond delay="indefinite"/>
                      </p:stCondLst>
                      <p:childTnLst>
                        <p:par>
                          <p:cTn id="494" fill="hold">
                            <p:stCondLst>
                              <p:cond delay="0"/>
                            </p:stCondLst>
                            <p:childTnLst>
                              <p:par>
                                <p:cTn id="495" presetID="10" presetClass="entr" presetSubtype="0" fill="hold" nodeType="clickEffect">
                                  <p:stCondLst>
                                    <p:cond delay="0"/>
                                  </p:stCondLst>
                                  <p:childTnLst>
                                    <p:set>
                                      <p:cBhvr>
                                        <p:cTn id="496" dur="1" fill="hold">
                                          <p:stCondLst>
                                            <p:cond delay="0"/>
                                          </p:stCondLst>
                                        </p:cTn>
                                        <p:tgtEl>
                                          <p:spTgt spid="9"/>
                                        </p:tgtEl>
                                        <p:attrNameLst>
                                          <p:attrName>style.visibility</p:attrName>
                                        </p:attrNameLst>
                                      </p:cBhvr>
                                      <p:to>
                                        <p:strVal val="visible"/>
                                      </p:to>
                                    </p:set>
                                    <p:animEffect transition="in" filter="fade">
                                      <p:cBhvr>
                                        <p:cTn id="497" dur="2000"/>
                                        <p:tgtEl>
                                          <p:spTgt spid="9"/>
                                        </p:tgtEl>
                                      </p:cBhvr>
                                    </p:animEffect>
                                  </p:childTnLst>
                                </p:cTn>
                              </p:par>
                            </p:childTnLst>
                          </p:cTn>
                        </p:par>
                      </p:childTnLst>
                    </p:cTn>
                  </p:par>
                  <p:par>
                    <p:cTn id="498" fill="hold">
                      <p:stCondLst>
                        <p:cond delay="indefinite"/>
                      </p:stCondLst>
                      <p:childTnLst>
                        <p:par>
                          <p:cTn id="499" fill="hold">
                            <p:stCondLst>
                              <p:cond delay="0"/>
                            </p:stCondLst>
                            <p:childTnLst>
                              <p:par>
                                <p:cTn id="500" presetID="9" presetClass="entr" presetSubtype="0" fill="hold" grpId="0" nodeType="clickEffect">
                                  <p:stCondLst>
                                    <p:cond delay="0"/>
                                  </p:stCondLst>
                                  <p:childTnLst>
                                    <p:set>
                                      <p:cBhvr>
                                        <p:cTn id="501" dur="1" fill="hold">
                                          <p:stCondLst>
                                            <p:cond delay="0"/>
                                          </p:stCondLst>
                                        </p:cTn>
                                        <p:tgtEl>
                                          <p:spTgt spid="569422"/>
                                        </p:tgtEl>
                                        <p:attrNameLst>
                                          <p:attrName>style.visibility</p:attrName>
                                        </p:attrNameLst>
                                      </p:cBhvr>
                                      <p:to>
                                        <p:strVal val="visible"/>
                                      </p:to>
                                    </p:set>
                                    <p:animEffect transition="in" filter="dissolve">
                                      <p:cBhvr>
                                        <p:cTn id="502" dur="500"/>
                                        <p:tgtEl>
                                          <p:spTgt spid="569422"/>
                                        </p:tgtEl>
                                      </p:cBhvr>
                                    </p:animEffect>
                                  </p:childTnLst>
                                </p:cTn>
                              </p:par>
                            </p:childTnLst>
                          </p:cTn>
                        </p:par>
                      </p:childTnLst>
                    </p:cTn>
                  </p:par>
                  <p:par>
                    <p:cTn id="503" fill="hold">
                      <p:stCondLst>
                        <p:cond delay="indefinite"/>
                      </p:stCondLst>
                      <p:childTnLst>
                        <p:par>
                          <p:cTn id="504" fill="hold">
                            <p:stCondLst>
                              <p:cond delay="0"/>
                            </p:stCondLst>
                            <p:childTnLst>
                              <p:par>
                                <p:cTn id="505" presetID="9" presetClass="entr" presetSubtype="0" fill="hold" grpId="0" nodeType="clickEffect">
                                  <p:stCondLst>
                                    <p:cond delay="0"/>
                                  </p:stCondLst>
                                  <p:childTnLst>
                                    <p:set>
                                      <p:cBhvr>
                                        <p:cTn id="506" dur="1" fill="hold">
                                          <p:stCondLst>
                                            <p:cond delay="0"/>
                                          </p:stCondLst>
                                        </p:cTn>
                                        <p:tgtEl>
                                          <p:spTgt spid="569424"/>
                                        </p:tgtEl>
                                        <p:attrNameLst>
                                          <p:attrName>style.visibility</p:attrName>
                                        </p:attrNameLst>
                                      </p:cBhvr>
                                      <p:to>
                                        <p:strVal val="visible"/>
                                      </p:to>
                                    </p:set>
                                    <p:animEffect transition="in" filter="dissolve">
                                      <p:cBhvr>
                                        <p:cTn id="507" dur="500"/>
                                        <p:tgtEl>
                                          <p:spTgt spid="569424"/>
                                        </p:tgtEl>
                                      </p:cBhvr>
                                    </p:animEffect>
                                  </p:childTnLst>
                                </p:cTn>
                              </p:par>
                            </p:childTnLst>
                          </p:cTn>
                        </p:par>
                      </p:childTnLst>
                    </p:cTn>
                  </p:par>
                  <p:par>
                    <p:cTn id="508" fill="hold">
                      <p:stCondLst>
                        <p:cond delay="indefinite"/>
                      </p:stCondLst>
                      <p:childTnLst>
                        <p:par>
                          <p:cTn id="509" fill="hold">
                            <p:stCondLst>
                              <p:cond delay="0"/>
                            </p:stCondLst>
                            <p:childTnLst>
                              <p:par>
                                <p:cTn id="510" presetID="22" presetClass="entr" presetSubtype="4" fill="hold" grpId="0" nodeType="clickEffect">
                                  <p:stCondLst>
                                    <p:cond delay="0"/>
                                  </p:stCondLst>
                                  <p:childTnLst>
                                    <p:set>
                                      <p:cBhvr>
                                        <p:cTn id="511" dur="1" fill="hold">
                                          <p:stCondLst>
                                            <p:cond delay="0"/>
                                          </p:stCondLst>
                                        </p:cTn>
                                        <p:tgtEl>
                                          <p:spTgt spid="569430"/>
                                        </p:tgtEl>
                                        <p:attrNameLst>
                                          <p:attrName>style.visibility</p:attrName>
                                        </p:attrNameLst>
                                      </p:cBhvr>
                                      <p:to>
                                        <p:strVal val="visible"/>
                                      </p:to>
                                    </p:set>
                                    <p:animEffect transition="in" filter="wipe(down)">
                                      <p:cBhvr>
                                        <p:cTn id="512" dur="500"/>
                                        <p:tgtEl>
                                          <p:spTgt spid="569430"/>
                                        </p:tgtEl>
                                      </p:cBhvr>
                                    </p:animEffect>
                                  </p:childTnLst>
                                </p:cTn>
                              </p:par>
                            </p:childTnLst>
                          </p:cTn>
                        </p:par>
                        <p:par>
                          <p:cTn id="513" fill="hold">
                            <p:stCondLst>
                              <p:cond delay="500"/>
                            </p:stCondLst>
                            <p:childTnLst>
                              <p:par>
                                <p:cTn id="514" presetID="22" presetClass="entr" presetSubtype="4" fill="hold" grpId="0" nodeType="afterEffect">
                                  <p:stCondLst>
                                    <p:cond delay="0"/>
                                  </p:stCondLst>
                                  <p:childTnLst>
                                    <p:set>
                                      <p:cBhvr>
                                        <p:cTn id="515" dur="1" fill="hold">
                                          <p:stCondLst>
                                            <p:cond delay="0"/>
                                          </p:stCondLst>
                                        </p:cTn>
                                        <p:tgtEl>
                                          <p:spTgt spid="569431"/>
                                        </p:tgtEl>
                                        <p:attrNameLst>
                                          <p:attrName>style.visibility</p:attrName>
                                        </p:attrNameLst>
                                      </p:cBhvr>
                                      <p:to>
                                        <p:strVal val="visible"/>
                                      </p:to>
                                    </p:set>
                                    <p:animEffect transition="in" filter="wipe(down)">
                                      <p:cBhvr>
                                        <p:cTn id="516" dur="500"/>
                                        <p:tgtEl>
                                          <p:spTgt spid="569431"/>
                                        </p:tgtEl>
                                      </p:cBhvr>
                                    </p:animEffect>
                                  </p:childTnLst>
                                </p:cTn>
                              </p:par>
                            </p:childTnLst>
                          </p:cTn>
                        </p:par>
                      </p:childTnLst>
                    </p:cTn>
                  </p:par>
                  <p:par>
                    <p:cTn id="517" fill="hold">
                      <p:stCondLst>
                        <p:cond delay="indefinite"/>
                      </p:stCondLst>
                      <p:childTnLst>
                        <p:par>
                          <p:cTn id="518" fill="hold">
                            <p:stCondLst>
                              <p:cond delay="0"/>
                            </p:stCondLst>
                            <p:childTnLst>
                              <p:par>
                                <p:cTn id="519" presetID="10" presetClass="entr" presetSubtype="0" fill="hold" nodeType="clickEffect">
                                  <p:stCondLst>
                                    <p:cond delay="0"/>
                                  </p:stCondLst>
                                  <p:childTnLst>
                                    <p:set>
                                      <p:cBhvr>
                                        <p:cTn id="520" dur="1" fill="hold">
                                          <p:stCondLst>
                                            <p:cond delay="0"/>
                                          </p:stCondLst>
                                        </p:cTn>
                                        <p:tgtEl>
                                          <p:spTgt spid="10"/>
                                        </p:tgtEl>
                                        <p:attrNameLst>
                                          <p:attrName>style.visibility</p:attrName>
                                        </p:attrNameLst>
                                      </p:cBhvr>
                                      <p:to>
                                        <p:strVal val="visible"/>
                                      </p:to>
                                    </p:set>
                                    <p:animEffect transition="in" filter="fade">
                                      <p:cBhvr>
                                        <p:cTn id="521" dur="2000"/>
                                        <p:tgtEl>
                                          <p:spTgt spid="10"/>
                                        </p:tgtEl>
                                      </p:cBhvr>
                                    </p:animEffect>
                                  </p:childTnLst>
                                </p:cTn>
                              </p:par>
                            </p:childTnLst>
                          </p:cTn>
                        </p:par>
                      </p:childTnLst>
                    </p:cTn>
                  </p:par>
                  <p:par>
                    <p:cTn id="522" fill="hold">
                      <p:stCondLst>
                        <p:cond delay="indefinite"/>
                      </p:stCondLst>
                      <p:childTnLst>
                        <p:par>
                          <p:cTn id="523" fill="hold">
                            <p:stCondLst>
                              <p:cond delay="0"/>
                            </p:stCondLst>
                            <p:childTnLst>
                              <p:par>
                                <p:cTn id="524" presetID="9" presetClass="entr" presetSubtype="0" fill="hold" grpId="0" nodeType="clickEffect">
                                  <p:stCondLst>
                                    <p:cond delay="0"/>
                                  </p:stCondLst>
                                  <p:childTnLst>
                                    <p:set>
                                      <p:cBhvr>
                                        <p:cTn id="525" dur="1" fill="hold">
                                          <p:stCondLst>
                                            <p:cond delay="0"/>
                                          </p:stCondLst>
                                        </p:cTn>
                                        <p:tgtEl>
                                          <p:spTgt spid="569429"/>
                                        </p:tgtEl>
                                        <p:attrNameLst>
                                          <p:attrName>style.visibility</p:attrName>
                                        </p:attrNameLst>
                                      </p:cBhvr>
                                      <p:to>
                                        <p:strVal val="visible"/>
                                      </p:to>
                                    </p:set>
                                    <p:animEffect transition="in" filter="dissolve">
                                      <p:cBhvr>
                                        <p:cTn id="526" dur="500"/>
                                        <p:tgtEl>
                                          <p:spTgt spid="569429"/>
                                        </p:tgtEl>
                                      </p:cBhvr>
                                    </p:animEffect>
                                  </p:childTnLst>
                                </p:cTn>
                              </p:par>
                            </p:childTnLst>
                          </p:cTn>
                        </p:par>
                      </p:childTnLst>
                    </p:cTn>
                  </p:par>
                  <p:par>
                    <p:cTn id="527" fill="hold">
                      <p:stCondLst>
                        <p:cond delay="indefinite"/>
                      </p:stCondLst>
                      <p:childTnLst>
                        <p:par>
                          <p:cTn id="528" fill="hold">
                            <p:stCondLst>
                              <p:cond delay="0"/>
                            </p:stCondLst>
                            <p:childTnLst>
                              <p:par>
                                <p:cTn id="529" presetID="9" presetClass="entr" presetSubtype="0" fill="hold" grpId="0" nodeType="clickEffect">
                                  <p:stCondLst>
                                    <p:cond delay="0"/>
                                  </p:stCondLst>
                                  <p:childTnLst>
                                    <p:set>
                                      <p:cBhvr>
                                        <p:cTn id="530" dur="1" fill="hold">
                                          <p:stCondLst>
                                            <p:cond delay="0"/>
                                          </p:stCondLst>
                                        </p:cTn>
                                        <p:tgtEl>
                                          <p:spTgt spid="569425"/>
                                        </p:tgtEl>
                                        <p:attrNameLst>
                                          <p:attrName>style.visibility</p:attrName>
                                        </p:attrNameLst>
                                      </p:cBhvr>
                                      <p:to>
                                        <p:strVal val="visible"/>
                                      </p:to>
                                    </p:set>
                                    <p:animEffect transition="in" filter="dissolve">
                                      <p:cBhvr>
                                        <p:cTn id="531" dur="500"/>
                                        <p:tgtEl>
                                          <p:spTgt spid="569425"/>
                                        </p:tgtEl>
                                      </p:cBhvr>
                                    </p:animEffect>
                                  </p:childTnLst>
                                </p:cTn>
                              </p:par>
                            </p:childTnLst>
                          </p:cTn>
                        </p:par>
                      </p:childTnLst>
                    </p:cTn>
                  </p:par>
                  <p:par>
                    <p:cTn id="532" fill="hold">
                      <p:stCondLst>
                        <p:cond delay="indefinite"/>
                      </p:stCondLst>
                      <p:childTnLst>
                        <p:par>
                          <p:cTn id="533" fill="hold">
                            <p:stCondLst>
                              <p:cond delay="0"/>
                            </p:stCondLst>
                            <p:childTnLst>
                              <p:par>
                                <p:cTn id="534" presetID="22" presetClass="entr" presetSubtype="4" fill="hold" grpId="0" nodeType="clickEffect">
                                  <p:stCondLst>
                                    <p:cond delay="0"/>
                                  </p:stCondLst>
                                  <p:childTnLst>
                                    <p:set>
                                      <p:cBhvr>
                                        <p:cTn id="535" dur="1" fill="hold">
                                          <p:stCondLst>
                                            <p:cond delay="0"/>
                                          </p:stCondLst>
                                        </p:cTn>
                                        <p:tgtEl>
                                          <p:spTgt spid="569435"/>
                                        </p:tgtEl>
                                        <p:attrNameLst>
                                          <p:attrName>style.visibility</p:attrName>
                                        </p:attrNameLst>
                                      </p:cBhvr>
                                      <p:to>
                                        <p:strVal val="visible"/>
                                      </p:to>
                                    </p:set>
                                    <p:animEffect transition="in" filter="wipe(down)">
                                      <p:cBhvr>
                                        <p:cTn id="536" dur="500"/>
                                        <p:tgtEl>
                                          <p:spTgt spid="569435"/>
                                        </p:tgtEl>
                                      </p:cBhvr>
                                    </p:animEffect>
                                  </p:childTnLst>
                                </p:cTn>
                              </p:par>
                            </p:childTnLst>
                          </p:cTn>
                        </p:par>
                        <p:par>
                          <p:cTn id="537" fill="hold">
                            <p:stCondLst>
                              <p:cond delay="500"/>
                            </p:stCondLst>
                            <p:childTnLst>
                              <p:par>
                                <p:cTn id="538" presetID="22" presetClass="entr" presetSubtype="4" fill="hold" grpId="0" nodeType="afterEffect">
                                  <p:stCondLst>
                                    <p:cond delay="0"/>
                                  </p:stCondLst>
                                  <p:childTnLst>
                                    <p:set>
                                      <p:cBhvr>
                                        <p:cTn id="539" dur="1" fill="hold">
                                          <p:stCondLst>
                                            <p:cond delay="0"/>
                                          </p:stCondLst>
                                        </p:cTn>
                                        <p:tgtEl>
                                          <p:spTgt spid="569436"/>
                                        </p:tgtEl>
                                        <p:attrNameLst>
                                          <p:attrName>style.visibility</p:attrName>
                                        </p:attrNameLst>
                                      </p:cBhvr>
                                      <p:to>
                                        <p:strVal val="visible"/>
                                      </p:to>
                                    </p:set>
                                    <p:animEffect transition="in" filter="wipe(down)">
                                      <p:cBhvr>
                                        <p:cTn id="540" dur="500"/>
                                        <p:tgtEl>
                                          <p:spTgt spid="569436"/>
                                        </p:tgtEl>
                                      </p:cBhvr>
                                    </p:animEffect>
                                  </p:childTnLst>
                                </p:cTn>
                              </p:par>
                            </p:childTnLst>
                          </p:cTn>
                        </p:par>
                      </p:childTnLst>
                    </p:cTn>
                  </p:par>
                  <p:par>
                    <p:cTn id="541" fill="hold">
                      <p:stCondLst>
                        <p:cond delay="indefinite"/>
                      </p:stCondLst>
                      <p:childTnLst>
                        <p:par>
                          <p:cTn id="542" fill="hold">
                            <p:stCondLst>
                              <p:cond delay="0"/>
                            </p:stCondLst>
                            <p:childTnLst>
                              <p:par>
                                <p:cTn id="543" presetID="10" presetClass="entr" presetSubtype="0" fill="hold" nodeType="clickEffect">
                                  <p:stCondLst>
                                    <p:cond delay="0"/>
                                  </p:stCondLst>
                                  <p:childTnLst>
                                    <p:set>
                                      <p:cBhvr>
                                        <p:cTn id="544" dur="1" fill="hold">
                                          <p:stCondLst>
                                            <p:cond delay="0"/>
                                          </p:stCondLst>
                                        </p:cTn>
                                        <p:tgtEl>
                                          <p:spTgt spid="11"/>
                                        </p:tgtEl>
                                        <p:attrNameLst>
                                          <p:attrName>style.visibility</p:attrName>
                                        </p:attrNameLst>
                                      </p:cBhvr>
                                      <p:to>
                                        <p:strVal val="visible"/>
                                      </p:to>
                                    </p:set>
                                    <p:animEffect transition="in" filter="fade">
                                      <p:cBhvr>
                                        <p:cTn id="545" dur="2000"/>
                                        <p:tgtEl>
                                          <p:spTgt spid="11"/>
                                        </p:tgtEl>
                                      </p:cBhvr>
                                    </p:animEffect>
                                  </p:childTnLst>
                                </p:cTn>
                              </p:par>
                            </p:childTnLst>
                          </p:cTn>
                        </p:par>
                      </p:childTnLst>
                    </p:cTn>
                  </p:par>
                  <p:par>
                    <p:cTn id="546" fill="hold">
                      <p:stCondLst>
                        <p:cond delay="indefinite"/>
                      </p:stCondLst>
                      <p:childTnLst>
                        <p:par>
                          <p:cTn id="547" fill="hold">
                            <p:stCondLst>
                              <p:cond delay="0"/>
                            </p:stCondLst>
                            <p:childTnLst>
                              <p:par>
                                <p:cTn id="548" presetID="9" presetClass="entr" presetSubtype="0" fill="hold" grpId="0" nodeType="clickEffect">
                                  <p:stCondLst>
                                    <p:cond delay="0"/>
                                  </p:stCondLst>
                                  <p:childTnLst>
                                    <p:set>
                                      <p:cBhvr>
                                        <p:cTn id="549" dur="1" fill="hold">
                                          <p:stCondLst>
                                            <p:cond delay="0"/>
                                          </p:stCondLst>
                                        </p:cTn>
                                        <p:tgtEl>
                                          <p:spTgt spid="569439"/>
                                        </p:tgtEl>
                                        <p:attrNameLst>
                                          <p:attrName>style.visibility</p:attrName>
                                        </p:attrNameLst>
                                      </p:cBhvr>
                                      <p:to>
                                        <p:strVal val="visible"/>
                                      </p:to>
                                    </p:set>
                                    <p:animEffect transition="in" filter="dissolve">
                                      <p:cBhvr>
                                        <p:cTn id="550" dur="500"/>
                                        <p:tgtEl>
                                          <p:spTgt spid="569439"/>
                                        </p:tgtEl>
                                      </p:cBhvr>
                                    </p:animEffect>
                                  </p:childTnLst>
                                </p:cTn>
                              </p:par>
                            </p:childTnLst>
                          </p:cTn>
                        </p:par>
                      </p:childTnLst>
                    </p:cTn>
                  </p:par>
                  <p:par>
                    <p:cTn id="551" fill="hold">
                      <p:stCondLst>
                        <p:cond delay="indefinite"/>
                      </p:stCondLst>
                      <p:childTnLst>
                        <p:par>
                          <p:cTn id="552" fill="hold">
                            <p:stCondLst>
                              <p:cond delay="0"/>
                            </p:stCondLst>
                            <p:childTnLst>
                              <p:par>
                                <p:cTn id="553" presetID="9" presetClass="entr" presetSubtype="0" fill="hold" grpId="0" nodeType="clickEffect">
                                  <p:stCondLst>
                                    <p:cond delay="0"/>
                                  </p:stCondLst>
                                  <p:childTnLst>
                                    <p:set>
                                      <p:cBhvr>
                                        <p:cTn id="554" dur="1" fill="hold">
                                          <p:stCondLst>
                                            <p:cond delay="0"/>
                                          </p:stCondLst>
                                        </p:cTn>
                                        <p:tgtEl>
                                          <p:spTgt spid="569438"/>
                                        </p:tgtEl>
                                        <p:attrNameLst>
                                          <p:attrName>style.visibility</p:attrName>
                                        </p:attrNameLst>
                                      </p:cBhvr>
                                      <p:to>
                                        <p:strVal val="visible"/>
                                      </p:to>
                                    </p:set>
                                    <p:animEffect transition="in" filter="dissolve">
                                      <p:cBhvr>
                                        <p:cTn id="555" dur="500"/>
                                        <p:tgtEl>
                                          <p:spTgt spid="569438"/>
                                        </p:tgtEl>
                                      </p:cBhvr>
                                    </p:animEffect>
                                  </p:childTnLst>
                                </p:cTn>
                              </p:par>
                            </p:childTnLst>
                          </p:cTn>
                        </p:par>
                      </p:childTnLst>
                    </p:cTn>
                  </p:par>
                  <p:par>
                    <p:cTn id="556" fill="hold">
                      <p:stCondLst>
                        <p:cond delay="indefinite"/>
                      </p:stCondLst>
                      <p:childTnLst>
                        <p:par>
                          <p:cTn id="557" fill="hold">
                            <p:stCondLst>
                              <p:cond delay="0"/>
                            </p:stCondLst>
                            <p:childTnLst>
                              <p:par>
                                <p:cTn id="558" presetID="22" presetClass="entr" presetSubtype="4" fill="hold" grpId="0" nodeType="clickEffect">
                                  <p:stCondLst>
                                    <p:cond delay="0"/>
                                  </p:stCondLst>
                                  <p:childTnLst>
                                    <p:set>
                                      <p:cBhvr>
                                        <p:cTn id="559" dur="1" fill="hold">
                                          <p:stCondLst>
                                            <p:cond delay="0"/>
                                          </p:stCondLst>
                                        </p:cTn>
                                        <p:tgtEl>
                                          <p:spTgt spid="569443"/>
                                        </p:tgtEl>
                                        <p:attrNameLst>
                                          <p:attrName>style.visibility</p:attrName>
                                        </p:attrNameLst>
                                      </p:cBhvr>
                                      <p:to>
                                        <p:strVal val="visible"/>
                                      </p:to>
                                    </p:set>
                                    <p:animEffect transition="in" filter="wipe(down)">
                                      <p:cBhvr>
                                        <p:cTn id="560" dur="500"/>
                                        <p:tgtEl>
                                          <p:spTgt spid="569443"/>
                                        </p:tgtEl>
                                      </p:cBhvr>
                                    </p:animEffect>
                                  </p:childTnLst>
                                </p:cTn>
                              </p:par>
                            </p:childTnLst>
                          </p:cTn>
                        </p:par>
                        <p:par>
                          <p:cTn id="561" fill="hold">
                            <p:stCondLst>
                              <p:cond delay="500"/>
                            </p:stCondLst>
                            <p:childTnLst>
                              <p:par>
                                <p:cTn id="562" presetID="22" presetClass="entr" presetSubtype="4" fill="hold" grpId="0" nodeType="afterEffect">
                                  <p:stCondLst>
                                    <p:cond delay="0"/>
                                  </p:stCondLst>
                                  <p:childTnLst>
                                    <p:set>
                                      <p:cBhvr>
                                        <p:cTn id="563" dur="1" fill="hold">
                                          <p:stCondLst>
                                            <p:cond delay="0"/>
                                          </p:stCondLst>
                                        </p:cTn>
                                        <p:tgtEl>
                                          <p:spTgt spid="569444"/>
                                        </p:tgtEl>
                                        <p:attrNameLst>
                                          <p:attrName>style.visibility</p:attrName>
                                        </p:attrNameLst>
                                      </p:cBhvr>
                                      <p:to>
                                        <p:strVal val="visible"/>
                                      </p:to>
                                    </p:set>
                                    <p:animEffect transition="in" filter="wipe(down)">
                                      <p:cBhvr>
                                        <p:cTn id="564" dur="500"/>
                                        <p:tgtEl>
                                          <p:spTgt spid="569444"/>
                                        </p:tgtEl>
                                      </p:cBhvr>
                                    </p:animEffect>
                                  </p:childTnLst>
                                </p:cTn>
                              </p:par>
                            </p:childTnLst>
                          </p:cTn>
                        </p:par>
                      </p:childTnLst>
                    </p:cTn>
                  </p:par>
                  <p:par>
                    <p:cTn id="565" fill="hold">
                      <p:stCondLst>
                        <p:cond delay="indefinite"/>
                      </p:stCondLst>
                      <p:childTnLst>
                        <p:par>
                          <p:cTn id="566" fill="hold">
                            <p:stCondLst>
                              <p:cond delay="0"/>
                            </p:stCondLst>
                            <p:childTnLst>
                              <p:par>
                                <p:cTn id="567" presetID="39" presetClass="entr" presetSubtype="0" accel="100000" fill="hold" grpId="0" nodeType="clickEffect">
                                  <p:stCondLst>
                                    <p:cond delay="0"/>
                                  </p:stCondLst>
                                  <p:childTnLst>
                                    <p:set>
                                      <p:cBhvr>
                                        <p:cTn id="568" dur="1" fill="hold">
                                          <p:stCondLst>
                                            <p:cond delay="0"/>
                                          </p:stCondLst>
                                        </p:cTn>
                                        <p:tgtEl>
                                          <p:spTgt spid="569423"/>
                                        </p:tgtEl>
                                        <p:attrNameLst>
                                          <p:attrName>style.visibility</p:attrName>
                                        </p:attrNameLst>
                                      </p:cBhvr>
                                      <p:to>
                                        <p:strVal val="visible"/>
                                      </p:to>
                                    </p:set>
                                    <p:anim calcmode="lin" valueType="num">
                                      <p:cBhvr>
                                        <p:cTn id="569" dur="500" fill="hold"/>
                                        <p:tgtEl>
                                          <p:spTgt spid="569423"/>
                                        </p:tgtEl>
                                        <p:attrNameLst>
                                          <p:attrName>ppt_h</p:attrName>
                                        </p:attrNameLst>
                                      </p:cBhvr>
                                      <p:tavLst>
                                        <p:tav tm="0">
                                          <p:val>
                                            <p:strVal val="#ppt_h/20"/>
                                          </p:val>
                                        </p:tav>
                                        <p:tav tm="50000">
                                          <p:val>
                                            <p:strVal val="#ppt_h/20"/>
                                          </p:val>
                                        </p:tav>
                                        <p:tav tm="100000">
                                          <p:val>
                                            <p:strVal val="#ppt_h"/>
                                          </p:val>
                                        </p:tav>
                                      </p:tavLst>
                                    </p:anim>
                                    <p:anim calcmode="lin" valueType="num">
                                      <p:cBhvr>
                                        <p:cTn id="570" dur="500" fill="hold"/>
                                        <p:tgtEl>
                                          <p:spTgt spid="569423"/>
                                        </p:tgtEl>
                                        <p:attrNameLst>
                                          <p:attrName>ppt_w</p:attrName>
                                        </p:attrNameLst>
                                      </p:cBhvr>
                                      <p:tavLst>
                                        <p:tav tm="0">
                                          <p:val>
                                            <p:strVal val="#ppt_w+.3"/>
                                          </p:val>
                                        </p:tav>
                                        <p:tav tm="50000">
                                          <p:val>
                                            <p:strVal val="#ppt_w+.3"/>
                                          </p:val>
                                        </p:tav>
                                        <p:tav tm="100000">
                                          <p:val>
                                            <p:strVal val="#ppt_w"/>
                                          </p:val>
                                        </p:tav>
                                      </p:tavLst>
                                    </p:anim>
                                    <p:anim calcmode="lin" valueType="num">
                                      <p:cBhvr>
                                        <p:cTn id="571" dur="500" fill="hold"/>
                                        <p:tgtEl>
                                          <p:spTgt spid="569423"/>
                                        </p:tgtEl>
                                        <p:attrNameLst>
                                          <p:attrName>ppt_x</p:attrName>
                                        </p:attrNameLst>
                                      </p:cBhvr>
                                      <p:tavLst>
                                        <p:tav tm="0">
                                          <p:val>
                                            <p:strVal val="#ppt_x-.3"/>
                                          </p:val>
                                        </p:tav>
                                        <p:tav tm="50000">
                                          <p:val>
                                            <p:strVal val="#ppt_x"/>
                                          </p:val>
                                        </p:tav>
                                        <p:tav tm="100000">
                                          <p:val>
                                            <p:strVal val="#ppt_x"/>
                                          </p:val>
                                        </p:tav>
                                      </p:tavLst>
                                    </p:anim>
                                    <p:anim calcmode="lin" valueType="num">
                                      <p:cBhvr>
                                        <p:cTn id="572" dur="500" fill="hold"/>
                                        <p:tgtEl>
                                          <p:spTgt spid="569423"/>
                                        </p:tgtEl>
                                        <p:attrNameLst>
                                          <p:attrName>ppt_y</p:attrName>
                                        </p:attrNameLst>
                                      </p:cBhvr>
                                      <p:tavLst>
                                        <p:tav tm="0">
                                          <p:val>
                                            <p:strVal val="#ppt_y"/>
                                          </p:val>
                                        </p:tav>
                                        <p:tav tm="100000">
                                          <p:val>
                                            <p:strVal val="#ppt_y"/>
                                          </p:val>
                                        </p:tav>
                                      </p:tavLst>
                                    </p:anim>
                                  </p:childTnLst>
                                </p:cTn>
                              </p:par>
                            </p:childTnLst>
                          </p:cTn>
                        </p:par>
                      </p:childTnLst>
                    </p:cTn>
                  </p:par>
                  <p:par>
                    <p:cTn id="573" fill="hold">
                      <p:stCondLst>
                        <p:cond delay="indefinite"/>
                      </p:stCondLst>
                      <p:childTnLst>
                        <p:par>
                          <p:cTn id="574" fill="hold">
                            <p:stCondLst>
                              <p:cond delay="0"/>
                            </p:stCondLst>
                            <p:childTnLst>
                              <p:par>
                                <p:cTn id="575" presetID="9" presetClass="emph" presetSubtype="0" nodeType="clickEffect">
                                  <p:stCondLst>
                                    <p:cond delay="0"/>
                                  </p:stCondLst>
                                  <p:childTnLst>
                                    <p:set>
                                      <p:cBhvr rctx="PPT">
                                        <p:cTn id="576" dur="indefinite"/>
                                        <p:tgtEl>
                                          <p:spTgt spid="7"/>
                                        </p:tgtEl>
                                        <p:attrNameLst>
                                          <p:attrName>style.opacity</p:attrName>
                                        </p:attrNameLst>
                                      </p:cBhvr>
                                      <p:to>
                                        <p:strVal val="0.5"/>
                                      </p:to>
                                    </p:set>
                                    <p:animEffect filter="image" prLst="opacity: 0.5">
                                      <p:cBhvr rctx="IE">
                                        <p:cTn id="577" dur="indefinite"/>
                                        <p:tgtEl>
                                          <p:spTgt spid="7"/>
                                        </p:tgtEl>
                                      </p:cBhvr>
                                    </p:animEffect>
                                  </p:childTnLst>
                                </p:cTn>
                              </p:par>
                              <p:par>
                                <p:cTn id="578" presetID="9" presetClass="emph" presetSubtype="0" grpId="1" nodeType="withEffect">
                                  <p:stCondLst>
                                    <p:cond delay="0"/>
                                  </p:stCondLst>
                                  <p:childTnLst>
                                    <p:set>
                                      <p:cBhvr rctx="PPT">
                                        <p:cTn id="579" dur="indefinite"/>
                                        <p:tgtEl>
                                          <p:spTgt spid="569412"/>
                                        </p:tgtEl>
                                        <p:attrNameLst>
                                          <p:attrName>style.opacity</p:attrName>
                                        </p:attrNameLst>
                                      </p:cBhvr>
                                      <p:to>
                                        <p:strVal val="0.5"/>
                                      </p:to>
                                    </p:set>
                                    <p:animEffect filter="image" prLst="opacity: 0.5">
                                      <p:cBhvr rctx="IE">
                                        <p:cTn id="580" dur="indefinite"/>
                                        <p:tgtEl>
                                          <p:spTgt spid="569412"/>
                                        </p:tgtEl>
                                      </p:cBhvr>
                                    </p:animEffect>
                                  </p:childTnLst>
                                </p:cTn>
                              </p:par>
                              <p:par>
                                <p:cTn id="581" presetID="9" presetClass="emph" presetSubtype="0" grpId="1" nodeType="withEffect">
                                  <p:stCondLst>
                                    <p:cond delay="0"/>
                                  </p:stCondLst>
                                  <p:childTnLst>
                                    <p:set>
                                      <p:cBhvr rctx="PPT">
                                        <p:cTn id="582" dur="indefinite"/>
                                        <p:tgtEl>
                                          <p:spTgt spid="569413"/>
                                        </p:tgtEl>
                                        <p:attrNameLst>
                                          <p:attrName>style.opacity</p:attrName>
                                        </p:attrNameLst>
                                      </p:cBhvr>
                                      <p:to>
                                        <p:strVal val="0.5"/>
                                      </p:to>
                                    </p:set>
                                    <p:animEffect filter="image" prLst="opacity: 0.5">
                                      <p:cBhvr rctx="IE">
                                        <p:cTn id="583" dur="indefinite"/>
                                        <p:tgtEl>
                                          <p:spTgt spid="569413"/>
                                        </p:tgtEl>
                                      </p:cBhvr>
                                    </p:animEffect>
                                  </p:childTnLst>
                                </p:cTn>
                              </p:par>
                              <p:par>
                                <p:cTn id="584" presetID="9" presetClass="emph" presetSubtype="0" grpId="1" nodeType="withEffect">
                                  <p:stCondLst>
                                    <p:cond delay="0"/>
                                  </p:stCondLst>
                                  <p:childTnLst>
                                    <p:set>
                                      <p:cBhvr rctx="PPT">
                                        <p:cTn id="585" dur="indefinite"/>
                                        <p:tgtEl>
                                          <p:spTgt spid="569414"/>
                                        </p:tgtEl>
                                        <p:attrNameLst>
                                          <p:attrName>style.opacity</p:attrName>
                                        </p:attrNameLst>
                                      </p:cBhvr>
                                      <p:to>
                                        <p:strVal val="0.5"/>
                                      </p:to>
                                    </p:set>
                                    <p:animEffect filter="image" prLst="opacity: 0.5">
                                      <p:cBhvr rctx="IE">
                                        <p:cTn id="586" dur="indefinite"/>
                                        <p:tgtEl>
                                          <p:spTgt spid="569414"/>
                                        </p:tgtEl>
                                      </p:cBhvr>
                                    </p:animEffect>
                                  </p:childTnLst>
                                </p:cTn>
                              </p:par>
                              <p:par>
                                <p:cTn id="587" presetID="9" presetClass="emph" presetSubtype="0" grpId="1" nodeType="withEffect">
                                  <p:stCondLst>
                                    <p:cond delay="0"/>
                                  </p:stCondLst>
                                  <p:childTnLst>
                                    <p:set>
                                      <p:cBhvr rctx="PPT">
                                        <p:cTn id="588" dur="indefinite"/>
                                        <p:tgtEl>
                                          <p:spTgt spid="569415"/>
                                        </p:tgtEl>
                                        <p:attrNameLst>
                                          <p:attrName>style.opacity</p:attrName>
                                        </p:attrNameLst>
                                      </p:cBhvr>
                                      <p:to>
                                        <p:strVal val="0.5"/>
                                      </p:to>
                                    </p:set>
                                    <p:animEffect filter="image" prLst="opacity: 0.5">
                                      <p:cBhvr rctx="IE">
                                        <p:cTn id="589" dur="indefinite"/>
                                        <p:tgtEl>
                                          <p:spTgt spid="569415"/>
                                        </p:tgtEl>
                                      </p:cBhvr>
                                    </p:animEffect>
                                  </p:childTnLst>
                                </p:cTn>
                              </p:par>
                              <p:par>
                                <p:cTn id="590" presetID="9" presetClass="emph" presetSubtype="0" grpId="1" nodeType="withEffect">
                                  <p:stCondLst>
                                    <p:cond delay="0"/>
                                  </p:stCondLst>
                                  <p:childTnLst>
                                    <p:set>
                                      <p:cBhvr rctx="PPT">
                                        <p:cTn id="591" dur="indefinite"/>
                                        <p:tgtEl>
                                          <p:spTgt spid="569416"/>
                                        </p:tgtEl>
                                        <p:attrNameLst>
                                          <p:attrName>style.opacity</p:attrName>
                                        </p:attrNameLst>
                                      </p:cBhvr>
                                      <p:to>
                                        <p:strVal val="0.5"/>
                                      </p:to>
                                    </p:set>
                                    <p:animEffect filter="image" prLst="opacity: 0.5">
                                      <p:cBhvr rctx="IE">
                                        <p:cTn id="592" dur="indefinite"/>
                                        <p:tgtEl>
                                          <p:spTgt spid="569416"/>
                                        </p:tgtEl>
                                      </p:cBhvr>
                                    </p:animEffect>
                                  </p:childTnLst>
                                </p:cTn>
                              </p:par>
                              <p:par>
                                <p:cTn id="593" presetID="9" presetClass="emph" presetSubtype="0" nodeType="withEffect">
                                  <p:stCondLst>
                                    <p:cond delay="0"/>
                                  </p:stCondLst>
                                  <p:childTnLst>
                                    <p:set>
                                      <p:cBhvr rctx="PPT">
                                        <p:cTn id="594" dur="indefinite"/>
                                        <p:tgtEl>
                                          <p:spTgt spid="8"/>
                                        </p:tgtEl>
                                        <p:attrNameLst>
                                          <p:attrName>style.opacity</p:attrName>
                                        </p:attrNameLst>
                                      </p:cBhvr>
                                      <p:to>
                                        <p:strVal val="0.5"/>
                                      </p:to>
                                    </p:set>
                                    <p:animEffect filter="image" prLst="opacity: 0.5">
                                      <p:cBhvr rctx="IE">
                                        <p:cTn id="595" dur="indefinite"/>
                                        <p:tgtEl>
                                          <p:spTgt spid="8"/>
                                        </p:tgtEl>
                                      </p:cBhvr>
                                    </p:animEffect>
                                  </p:childTnLst>
                                </p:cTn>
                              </p:par>
                              <p:par>
                                <p:cTn id="596" presetID="9" presetClass="emph" presetSubtype="0" grpId="1" nodeType="withEffect">
                                  <p:stCondLst>
                                    <p:cond delay="0"/>
                                  </p:stCondLst>
                                  <p:iterate type="lt">
                                    <p:tmAbs val="0"/>
                                  </p:iterate>
                                  <p:childTnLst>
                                    <p:set>
                                      <p:cBhvr rctx="PPT">
                                        <p:cTn id="597" dur="indefinite"/>
                                        <p:tgtEl>
                                          <p:spTgt spid="569421"/>
                                        </p:tgtEl>
                                        <p:attrNameLst>
                                          <p:attrName>style.opacity</p:attrName>
                                        </p:attrNameLst>
                                      </p:cBhvr>
                                      <p:to>
                                        <p:strVal val="0.5"/>
                                      </p:to>
                                    </p:set>
                                    <p:animEffect filter="image" prLst="opacity: 0.5">
                                      <p:cBhvr rctx="IE">
                                        <p:cTn id="598" dur="indefinite"/>
                                        <p:tgtEl>
                                          <p:spTgt spid="569421"/>
                                        </p:tgtEl>
                                      </p:cBhvr>
                                    </p:animEffect>
                                  </p:childTnLst>
                                </p:cTn>
                              </p:par>
                              <p:par>
                                <p:cTn id="599" presetID="9" presetClass="emph" presetSubtype="0" grpId="1" nodeType="withEffect">
                                  <p:stCondLst>
                                    <p:cond delay="0"/>
                                  </p:stCondLst>
                                  <p:childTnLst>
                                    <p:set>
                                      <p:cBhvr rctx="PPT">
                                        <p:cTn id="600" dur="indefinite"/>
                                        <p:tgtEl>
                                          <p:spTgt spid="569422"/>
                                        </p:tgtEl>
                                        <p:attrNameLst>
                                          <p:attrName>style.opacity</p:attrName>
                                        </p:attrNameLst>
                                      </p:cBhvr>
                                      <p:to>
                                        <p:strVal val="0.5"/>
                                      </p:to>
                                    </p:set>
                                    <p:animEffect filter="image" prLst="opacity: 0.5">
                                      <p:cBhvr rctx="IE">
                                        <p:cTn id="601" dur="indefinite"/>
                                        <p:tgtEl>
                                          <p:spTgt spid="569422"/>
                                        </p:tgtEl>
                                      </p:cBhvr>
                                    </p:animEffect>
                                  </p:childTnLst>
                                </p:cTn>
                              </p:par>
                              <p:par>
                                <p:cTn id="602" presetID="9" presetClass="emph" presetSubtype="0" grpId="1" nodeType="withEffect">
                                  <p:stCondLst>
                                    <p:cond delay="0"/>
                                  </p:stCondLst>
                                  <p:childTnLst>
                                    <p:set>
                                      <p:cBhvr rctx="PPT">
                                        <p:cTn id="603" dur="indefinite"/>
                                        <p:tgtEl>
                                          <p:spTgt spid="569423"/>
                                        </p:tgtEl>
                                        <p:attrNameLst>
                                          <p:attrName>style.opacity</p:attrName>
                                        </p:attrNameLst>
                                      </p:cBhvr>
                                      <p:to>
                                        <p:strVal val="0.5"/>
                                      </p:to>
                                    </p:set>
                                    <p:animEffect filter="image" prLst="opacity: 0.5">
                                      <p:cBhvr rctx="IE">
                                        <p:cTn id="604" dur="indefinite"/>
                                        <p:tgtEl>
                                          <p:spTgt spid="569423"/>
                                        </p:tgtEl>
                                      </p:cBhvr>
                                    </p:animEffect>
                                  </p:childTnLst>
                                </p:cTn>
                              </p:par>
                              <p:par>
                                <p:cTn id="605" presetID="9" presetClass="emph" presetSubtype="0" grpId="1" nodeType="withEffect">
                                  <p:stCondLst>
                                    <p:cond delay="0"/>
                                  </p:stCondLst>
                                  <p:childTnLst>
                                    <p:set>
                                      <p:cBhvr rctx="PPT">
                                        <p:cTn id="606" dur="indefinite"/>
                                        <p:tgtEl>
                                          <p:spTgt spid="569424"/>
                                        </p:tgtEl>
                                        <p:attrNameLst>
                                          <p:attrName>style.opacity</p:attrName>
                                        </p:attrNameLst>
                                      </p:cBhvr>
                                      <p:to>
                                        <p:strVal val="0.5"/>
                                      </p:to>
                                    </p:set>
                                    <p:animEffect filter="image" prLst="opacity: 0.5">
                                      <p:cBhvr rctx="IE">
                                        <p:cTn id="607" dur="indefinite"/>
                                        <p:tgtEl>
                                          <p:spTgt spid="569424"/>
                                        </p:tgtEl>
                                      </p:cBhvr>
                                    </p:animEffect>
                                  </p:childTnLst>
                                </p:cTn>
                              </p:par>
                              <p:par>
                                <p:cTn id="608" presetID="9" presetClass="emph" presetSubtype="0" grpId="1" nodeType="withEffect">
                                  <p:stCondLst>
                                    <p:cond delay="0"/>
                                  </p:stCondLst>
                                  <p:childTnLst>
                                    <p:set>
                                      <p:cBhvr rctx="PPT">
                                        <p:cTn id="609" dur="indefinite"/>
                                        <p:tgtEl>
                                          <p:spTgt spid="569425"/>
                                        </p:tgtEl>
                                        <p:attrNameLst>
                                          <p:attrName>style.opacity</p:attrName>
                                        </p:attrNameLst>
                                      </p:cBhvr>
                                      <p:to>
                                        <p:strVal val="0.5"/>
                                      </p:to>
                                    </p:set>
                                    <p:animEffect filter="image" prLst="opacity: 0.5">
                                      <p:cBhvr rctx="IE">
                                        <p:cTn id="610" dur="indefinite"/>
                                        <p:tgtEl>
                                          <p:spTgt spid="569425"/>
                                        </p:tgtEl>
                                      </p:cBhvr>
                                    </p:animEffect>
                                  </p:childTnLst>
                                </p:cTn>
                              </p:par>
                              <p:par>
                                <p:cTn id="611" presetID="9" presetClass="emph" presetSubtype="0" nodeType="withEffect">
                                  <p:stCondLst>
                                    <p:cond delay="0"/>
                                  </p:stCondLst>
                                  <p:childTnLst>
                                    <p:set>
                                      <p:cBhvr rctx="PPT">
                                        <p:cTn id="612" dur="indefinite"/>
                                        <p:tgtEl>
                                          <p:spTgt spid="9"/>
                                        </p:tgtEl>
                                        <p:attrNameLst>
                                          <p:attrName>style.opacity</p:attrName>
                                        </p:attrNameLst>
                                      </p:cBhvr>
                                      <p:to>
                                        <p:strVal val="0.5"/>
                                      </p:to>
                                    </p:set>
                                    <p:animEffect filter="image" prLst="opacity: 0.5">
                                      <p:cBhvr rctx="IE">
                                        <p:cTn id="613" dur="indefinite"/>
                                        <p:tgtEl>
                                          <p:spTgt spid="9"/>
                                        </p:tgtEl>
                                      </p:cBhvr>
                                    </p:animEffect>
                                  </p:childTnLst>
                                </p:cTn>
                              </p:par>
                              <p:par>
                                <p:cTn id="614" presetID="9" presetClass="emph" presetSubtype="0" grpId="1" nodeType="withEffect">
                                  <p:stCondLst>
                                    <p:cond delay="0"/>
                                  </p:stCondLst>
                                  <p:childTnLst>
                                    <p:set>
                                      <p:cBhvr rctx="PPT">
                                        <p:cTn id="615" dur="indefinite"/>
                                        <p:tgtEl>
                                          <p:spTgt spid="569429"/>
                                        </p:tgtEl>
                                        <p:attrNameLst>
                                          <p:attrName>style.opacity</p:attrName>
                                        </p:attrNameLst>
                                      </p:cBhvr>
                                      <p:to>
                                        <p:strVal val="0.5"/>
                                      </p:to>
                                    </p:set>
                                    <p:animEffect filter="image" prLst="opacity: 0.5">
                                      <p:cBhvr rctx="IE">
                                        <p:cTn id="616" dur="indefinite"/>
                                        <p:tgtEl>
                                          <p:spTgt spid="569429"/>
                                        </p:tgtEl>
                                      </p:cBhvr>
                                    </p:animEffect>
                                  </p:childTnLst>
                                </p:cTn>
                              </p:par>
                              <p:par>
                                <p:cTn id="617" presetID="9" presetClass="emph" presetSubtype="0" grpId="1" nodeType="withEffect">
                                  <p:stCondLst>
                                    <p:cond delay="0"/>
                                  </p:stCondLst>
                                  <p:childTnLst>
                                    <p:set>
                                      <p:cBhvr rctx="PPT">
                                        <p:cTn id="618" dur="indefinite"/>
                                        <p:tgtEl>
                                          <p:spTgt spid="569430"/>
                                        </p:tgtEl>
                                        <p:attrNameLst>
                                          <p:attrName>style.opacity</p:attrName>
                                        </p:attrNameLst>
                                      </p:cBhvr>
                                      <p:to>
                                        <p:strVal val="0.5"/>
                                      </p:to>
                                    </p:set>
                                    <p:animEffect filter="image" prLst="opacity: 0.5">
                                      <p:cBhvr rctx="IE">
                                        <p:cTn id="619" dur="indefinite"/>
                                        <p:tgtEl>
                                          <p:spTgt spid="569430"/>
                                        </p:tgtEl>
                                      </p:cBhvr>
                                    </p:animEffect>
                                  </p:childTnLst>
                                </p:cTn>
                              </p:par>
                              <p:par>
                                <p:cTn id="620" presetID="9" presetClass="emph" presetSubtype="0" grpId="1" nodeType="withEffect">
                                  <p:stCondLst>
                                    <p:cond delay="0"/>
                                  </p:stCondLst>
                                  <p:childTnLst>
                                    <p:set>
                                      <p:cBhvr rctx="PPT">
                                        <p:cTn id="621" dur="indefinite"/>
                                        <p:tgtEl>
                                          <p:spTgt spid="569431"/>
                                        </p:tgtEl>
                                        <p:attrNameLst>
                                          <p:attrName>style.opacity</p:attrName>
                                        </p:attrNameLst>
                                      </p:cBhvr>
                                      <p:to>
                                        <p:strVal val="0.5"/>
                                      </p:to>
                                    </p:set>
                                    <p:animEffect filter="image" prLst="opacity: 0.5">
                                      <p:cBhvr rctx="IE">
                                        <p:cTn id="622" dur="indefinite"/>
                                        <p:tgtEl>
                                          <p:spTgt spid="569431"/>
                                        </p:tgtEl>
                                      </p:cBhvr>
                                    </p:animEffect>
                                  </p:childTnLst>
                                </p:cTn>
                              </p:par>
                              <p:par>
                                <p:cTn id="623" presetID="9" presetClass="emph" presetSubtype="0" nodeType="withEffect">
                                  <p:stCondLst>
                                    <p:cond delay="0"/>
                                  </p:stCondLst>
                                  <p:childTnLst>
                                    <p:set>
                                      <p:cBhvr rctx="PPT">
                                        <p:cTn id="624" dur="indefinite"/>
                                        <p:tgtEl>
                                          <p:spTgt spid="10"/>
                                        </p:tgtEl>
                                        <p:attrNameLst>
                                          <p:attrName>style.opacity</p:attrName>
                                        </p:attrNameLst>
                                      </p:cBhvr>
                                      <p:to>
                                        <p:strVal val="0.5"/>
                                      </p:to>
                                    </p:set>
                                    <p:animEffect filter="image" prLst="opacity: 0.5">
                                      <p:cBhvr rctx="IE">
                                        <p:cTn id="625" dur="indefinite"/>
                                        <p:tgtEl>
                                          <p:spTgt spid="10"/>
                                        </p:tgtEl>
                                      </p:cBhvr>
                                    </p:animEffect>
                                  </p:childTnLst>
                                </p:cTn>
                              </p:par>
                              <p:par>
                                <p:cTn id="626" presetID="9" presetClass="emph" presetSubtype="0" grpId="1" nodeType="withEffect">
                                  <p:stCondLst>
                                    <p:cond delay="0"/>
                                  </p:stCondLst>
                                  <p:childTnLst>
                                    <p:set>
                                      <p:cBhvr rctx="PPT">
                                        <p:cTn id="627" dur="indefinite"/>
                                        <p:tgtEl>
                                          <p:spTgt spid="569435"/>
                                        </p:tgtEl>
                                        <p:attrNameLst>
                                          <p:attrName>style.opacity</p:attrName>
                                        </p:attrNameLst>
                                      </p:cBhvr>
                                      <p:to>
                                        <p:strVal val="0.5"/>
                                      </p:to>
                                    </p:set>
                                    <p:animEffect filter="image" prLst="opacity: 0.5">
                                      <p:cBhvr rctx="IE">
                                        <p:cTn id="628" dur="indefinite"/>
                                        <p:tgtEl>
                                          <p:spTgt spid="569435"/>
                                        </p:tgtEl>
                                      </p:cBhvr>
                                    </p:animEffect>
                                  </p:childTnLst>
                                </p:cTn>
                              </p:par>
                              <p:par>
                                <p:cTn id="629" presetID="9" presetClass="emph" presetSubtype="0" grpId="1" nodeType="withEffect">
                                  <p:stCondLst>
                                    <p:cond delay="0"/>
                                  </p:stCondLst>
                                  <p:childTnLst>
                                    <p:set>
                                      <p:cBhvr rctx="PPT">
                                        <p:cTn id="630" dur="indefinite"/>
                                        <p:tgtEl>
                                          <p:spTgt spid="569436"/>
                                        </p:tgtEl>
                                        <p:attrNameLst>
                                          <p:attrName>style.opacity</p:attrName>
                                        </p:attrNameLst>
                                      </p:cBhvr>
                                      <p:to>
                                        <p:strVal val="0.5"/>
                                      </p:to>
                                    </p:set>
                                    <p:animEffect filter="image" prLst="opacity: 0.5">
                                      <p:cBhvr rctx="IE">
                                        <p:cTn id="631" dur="indefinite"/>
                                        <p:tgtEl>
                                          <p:spTgt spid="569436"/>
                                        </p:tgtEl>
                                      </p:cBhvr>
                                    </p:animEffect>
                                  </p:childTnLst>
                                </p:cTn>
                              </p:par>
                              <p:par>
                                <p:cTn id="632" presetID="9" presetClass="emph" presetSubtype="0" grpId="1" nodeType="withEffect">
                                  <p:stCondLst>
                                    <p:cond delay="0"/>
                                  </p:stCondLst>
                                  <p:childTnLst>
                                    <p:set>
                                      <p:cBhvr rctx="PPT">
                                        <p:cTn id="633" dur="indefinite"/>
                                        <p:tgtEl>
                                          <p:spTgt spid="569437"/>
                                        </p:tgtEl>
                                        <p:attrNameLst>
                                          <p:attrName>style.opacity</p:attrName>
                                        </p:attrNameLst>
                                      </p:cBhvr>
                                      <p:to>
                                        <p:strVal val="0.5"/>
                                      </p:to>
                                    </p:set>
                                    <p:animEffect filter="image" prLst="opacity: 0.5">
                                      <p:cBhvr rctx="IE">
                                        <p:cTn id="634" dur="indefinite"/>
                                        <p:tgtEl>
                                          <p:spTgt spid="569437"/>
                                        </p:tgtEl>
                                      </p:cBhvr>
                                    </p:animEffect>
                                  </p:childTnLst>
                                </p:cTn>
                              </p:par>
                              <p:par>
                                <p:cTn id="635" presetID="9" presetClass="emph" presetSubtype="0" grpId="1" nodeType="withEffect">
                                  <p:stCondLst>
                                    <p:cond delay="0"/>
                                  </p:stCondLst>
                                  <p:childTnLst>
                                    <p:set>
                                      <p:cBhvr rctx="PPT">
                                        <p:cTn id="636" dur="indefinite"/>
                                        <p:tgtEl>
                                          <p:spTgt spid="569438"/>
                                        </p:tgtEl>
                                        <p:attrNameLst>
                                          <p:attrName>style.opacity</p:attrName>
                                        </p:attrNameLst>
                                      </p:cBhvr>
                                      <p:to>
                                        <p:strVal val="0.5"/>
                                      </p:to>
                                    </p:set>
                                    <p:animEffect filter="image" prLst="opacity: 0.5">
                                      <p:cBhvr rctx="IE">
                                        <p:cTn id="637" dur="indefinite"/>
                                        <p:tgtEl>
                                          <p:spTgt spid="569438"/>
                                        </p:tgtEl>
                                      </p:cBhvr>
                                    </p:animEffect>
                                  </p:childTnLst>
                                </p:cTn>
                              </p:par>
                              <p:par>
                                <p:cTn id="638" presetID="9" presetClass="emph" presetSubtype="0" grpId="1" nodeType="withEffect">
                                  <p:stCondLst>
                                    <p:cond delay="0"/>
                                  </p:stCondLst>
                                  <p:childTnLst>
                                    <p:set>
                                      <p:cBhvr rctx="PPT">
                                        <p:cTn id="639" dur="indefinite"/>
                                        <p:tgtEl>
                                          <p:spTgt spid="569439"/>
                                        </p:tgtEl>
                                        <p:attrNameLst>
                                          <p:attrName>style.opacity</p:attrName>
                                        </p:attrNameLst>
                                      </p:cBhvr>
                                      <p:to>
                                        <p:strVal val="0.5"/>
                                      </p:to>
                                    </p:set>
                                    <p:animEffect filter="image" prLst="opacity: 0.5">
                                      <p:cBhvr rctx="IE">
                                        <p:cTn id="640" dur="indefinite"/>
                                        <p:tgtEl>
                                          <p:spTgt spid="569439"/>
                                        </p:tgtEl>
                                      </p:cBhvr>
                                    </p:animEffect>
                                  </p:childTnLst>
                                </p:cTn>
                              </p:par>
                              <p:par>
                                <p:cTn id="641" presetID="9" presetClass="emph" presetSubtype="0" nodeType="withEffect">
                                  <p:stCondLst>
                                    <p:cond delay="0"/>
                                  </p:stCondLst>
                                  <p:childTnLst>
                                    <p:set>
                                      <p:cBhvr rctx="PPT">
                                        <p:cTn id="642" dur="indefinite"/>
                                        <p:tgtEl>
                                          <p:spTgt spid="11"/>
                                        </p:tgtEl>
                                        <p:attrNameLst>
                                          <p:attrName>style.opacity</p:attrName>
                                        </p:attrNameLst>
                                      </p:cBhvr>
                                      <p:to>
                                        <p:strVal val="0.5"/>
                                      </p:to>
                                    </p:set>
                                    <p:animEffect filter="image" prLst="opacity: 0.5">
                                      <p:cBhvr rctx="IE">
                                        <p:cTn id="643" dur="indefinite"/>
                                        <p:tgtEl>
                                          <p:spTgt spid="11"/>
                                        </p:tgtEl>
                                      </p:cBhvr>
                                    </p:animEffect>
                                  </p:childTnLst>
                                </p:cTn>
                              </p:par>
                              <p:par>
                                <p:cTn id="644" presetID="9" presetClass="emph" presetSubtype="0" grpId="1" nodeType="withEffect">
                                  <p:stCondLst>
                                    <p:cond delay="0"/>
                                  </p:stCondLst>
                                  <p:childTnLst>
                                    <p:set>
                                      <p:cBhvr rctx="PPT">
                                        <p:cTn id="645" dur="indefinite"/>
                                        <p:tgtEl>
                                          <p:spTgt spid="569443"/>
                                        </p:tgtEl>
                                        <p:attrNameLst>
                                          <p:attrName>style.opacity</p:attrName>
                                        </p:attrNameLst>
                                      </p:cBhvr>
                                      <p:to>
                                        <p:strVal val="0.5"/>
                                      </p:to>
                                    </p:set>
                                    <p:animEffect filter="image" prLst="opacity: 0.5">
                                      <p:cBhvr rctx="IE">
                                        <p:cTn id="646" dur="indefinite"/>
                                        <p:tgtEl>
                                          <p:spTgt spid="569443"/>
                                        </p:tgtEl>
                                      </p:cBhvr>
                                    </p:animEffect>
                                  </p:childTnLst>
                                </p:cTn>
                              </p:par>
                              <p:par>
                                <p:cTn id="647" presetID="9" presetClass="emph" presetSubtype="0" grpId="1" nodeType="withEffect">
                                  <p:stCondLst>
                                    <p:cond delay="0"/>
                                  </p:stCondLst>
                                  <p:childTnLst>
                                    <p:set>
                                      <p:cBhvr rctx="PPT">
                                        <p:cTn id="648" dur="indefinite"/>
                                        <p:tgtEl>
                                          <p:spTgt spid="569444"/>
                                        </p:tgtEl>
                                        <p:attrNameLst>
                                          <p:attrName>style.opacity</p:attrName>
                                        </p:attrNameLst>
                                      </p:cBhvr>
                                      <p:to>
                                        <p:strVal val="0.5"/>
                                      </p:to>
                                    </p:set>
                                    <p:animEffect filter="image" prLst="opacity: 0.5">
                                      <p:cBhvr rctx="IE">
                                        <p:cTn id="649" dur="indefinite"/>
                                        <p:tgtEl>
                                          <p:spTgt spid="569444"/>
                                        </p:tgtEl>
                                      </p:cBhvr>
                                    </p:animEffect>
                                  </p:childTnLst>
                                </p:cTn>
                              </p:par>
                            </p:childTnLst>
                          </p:cTn>
                        </p:par>
                      </p:childTnLst>
                    </p:cTn>
                  </p:par>
                  <p:par>
                    <p:cTn id="650" fill="hold">
                      <p:stCondLst>
                        <p:cond delay="indefinite"/>
                      </p:stCondLst>
                      <p:childTnLst>
                        <p:par>
                          <p:cTn id="651" fill="hold">
                            <p:stCondLst>
                              <p:cond delay="0"/>
                            </p:stCondLst>
                            <p:childTnLst>
                              <p:par>
                                <p:cTn id="652" presetID="9" presetClass="entr" presetSubtype="0" fill="hold" nodeType="clickEffect">
                                  <p:stCondLst>
                                    <p:cond delay="0"/>
                                  </p:stCondLst>
                                  <p:childTnLst>
                                    <p:set>
                                      <p:cBhvr>
                                        <p:cTn id="653" dur="1" fill="hold">
                                          <p:stCondLst>
                                            <p:cond delay="0"/>
                                          </p:stCondLst>
                                        </p:cTn>
                                        <p:tgtEl>
                                          <p:spTgt spid="12"/>
                                        </p:tgtEl>
                                        <p:attrNameLst>
                                          <p:attrName>style.visibility</p:attrName>
                                        </p:attrNameLst>
                                      </p:cBhvr>
                                      <p:to>
                                        <p:strVal val="visible"/>
                                      </p:to>
                                    </p:set>
                                    <p:animEffect transition="in" filter="dissolve">
                                      <p:cBhvr>
                                        <p:cTn id="654" dur="500"/>
                                        <p:tgtEl>
                                          <p:spTgt spid="12"/>
                                        </p:tgtEl>
                                      </p:cBhvr>
                                    </p:animEffect>
                                  </p:childTnLst>
                                </p:cTn>
                              </p:par>
                            </p:childTnLst>
                          </p:cTn>
                        </p:par>
                      </p:childTnLst>
                    </p:cTn>
                  </p:par>
                  <p:par>
                    <p:cTn id="655" fill="hold">
                      <p:stCondLst>
                        <p:cond delay="indefinite"/>
                      </p:stCondLst>
                      <p:childTnLst>
                        <p:par>
                          <p:cTn id="656" fill="hold">
                            <p:stCondLst>
                              <p:cond delay="0"/>
                            </p:stCondLst>
                            <p:childTnLst>
                              <p:par>
                                <p:cTn id="657" presetID="47" presetClass="entr" presetSubtype="0" fill="hold" grpId="0" nodeType="clickEffect">
                                  <p:stCondLst>
                                    <p:cond delay="0"/>
                                  </p:stCondLst>
                                  <p:childTnLst>
                                    <p:set>
                                      <p:cBhvr>
                                        <p:cTn id="658" dur="1" fill="hold">
                                          <p:stCondLst>
                                            <p:cond delay="0"/>
                                          </p:stCondLst>
                                        </p:cTn>
                                        <p:tgtEl>
                                          <p:spTgt spid="569453"/>
                                        </p:tgtEl>
                                        <p:attrNameLst>
                                          <p:attrName>style.visibility</p:attrName>
                                        </p:attrNameLst>
                                      </p:cBhvr>
                                      <p:to>
                                        <p:strVal val="visible"/>
                                      </p:to>
                                    </p:set>
                                    <p:animEffect transition="in" filter="fade">
                                      <p:cBhvr>
                                        <p:cTn id="659" dur="1000"/>
                                        <p:tgtEl>
                                          <p:spTgt spid="569453"/>
                                        </p:tgtEl>
                                      </p:cBhvr>
                                    </p:animEffect>
                                    <p:anim calcmode="lin" valueType="num">
                                      <p:cBhvr>
                                        <p:cTn id="660" dur="1000" fill="hold"/>
                                        <p:tgtEl>
                                          <p:spTgt spid="569453"/>
                                        </p:tgtEl>
                                        <p:attrNameLst>
                                          <p:attrName>ppt_x</p:attrName>
                                        </p:attrNameLst>
                                      </p:cBhvr>
                                      <p:tavLst>
                                        <p:tav tm="0">
                                          <p:val>
                                            <p:strVal val="#ppt_x"/>
                                          </p:val>
                                        </p:tav>
                                        <p:tav tm="100000">
                                          <p:val>
                                            <p:strVal val="#ppt_x"/>
                                          </p:val>
                                        </p:tav>
                                      </p:tavLst>
                                    </p:anim>
                                    <p:anim calcmode="lin" valueType="num">
                                      <p:cBhvr>
                                        <p:cTn id="661" dur="1000" fill="hold"/>
                                        <p:tgtEl>
                                          <p:spTgt spid="569453"/>
                                        </p:tgtEl>
                                        <p:attrNameLst>
                                          <p:attrName>ppt_y</p:attrName>
                                        </p:attrNameLst>
                                      </p:cBhvr>
                                      <p:tavLst>
                                        <p:tav tm="0">
                                          <p:val>
                                            <p:strVal val="#ppt_y-.1"/>
                                          </p:val>
                                        </p:tav>
                                        <p:tav tm="100000">
                                          <p:val>
                                            <p:strVal val="#ppt_y"/>
                                          </p:val>
                                        </p:tav>
                                      </p:tavLst>
                                    </p:anim>
                                  </p:childTnLst>
                                </p:cTn>
                              </p:par>
                            </p:childTnLst>
                          </p:cTn>
                        </p:par>
                      </p:childTnLst>
                    </p:cTn>
                  </p:par>
                  <p:par>
                    <p:cTn id="662" fill="hold">
                      <p:stCondLst>
                        <p:cond delay="indefinite"/>
                      </p:stCondLst>
                      <p:childTnLst>
                        <p:par>
                          <p:cTn id="663" fill="hold">
                            <p:stCondLst>
                              <p:cond delay="0"/>
                            </p:stCondLst>
                            <p:childTnLst>
                              <p:par>
                                <p:cTn id="664" presetID="47" presetClass="entr" presetSubtype="0" fill="hold" grpId="0" nodeType="clickEffect">
                                  <p:stCondLst>
                                    <p:cond delay="0"/>
                                  </p:stCondLst>
                                  <p:childTnLst>
                                    <p:set>
                                      <p:cBhvr>
                                        <p:cTn id="665" dur="1" fill="hold">
                                          <p:stCondLst>
                                            <p:cond delay="0"/>
                                          </p:stCondLst>
                                        </p:cTn>
                                        <p:tgtEl>
                                          <p:spTgt spid="569454"/>
                                        </p:tgtEl>
                                        <p:attrNameLst>
                                          <p:attrName>style.visibility</p:attrName>
                                        </p:attrNameLst>
                                      </p:cBhvr>
                                      <p:to>
                                        <p:strVal val="visible"/>
                                      </p:to>
                                    </p:set>
                                    <p:animEffect transition="in" filter="fade">
                                      <p:cBhvr>
                                        <p:cTn id="666" dur="1000"/>
                                        <p:tgtEl>
                                          <p:spTgt spid="569454"/>
                                        </p:tgtEl>
                                      </p:cBhvr>
                                    </p:animEffect>
                                    <p:anim calcmode="lin" valueType="num">
                                      <p:cBhvr>
                                        <p:cTn id="667" dur="1000" fill="hold"/>
                                        <p:tgtEl>
                                          <p:spTgt spid="569454"/>
                                        </p:tgtEl>
                                        <p:attrNameLst>
                                          <p:attrName>ppt_x</p:attrName>
                                        </p:attrNameLst>
                                      </p:cBhvr>
                                      <p:tavLst>
                                        <p:tav tm="0">
                                          <p:val>
                                            <p:strVal val="#ppt_x"/>
                                          </p:val>
                                        </p:tav>
                                        <p:tav tm="100000">
                                          <p:val>
                                            <p:strVal val="#ppt_x"/>
                                          </p:val>
                                        </p:tav>
                                      </p:tavLst>
                                    </p:anim>
                                    <p:anim calcmode="lin" valueType="num">
                                      <p:cBhvr>
                                        <p:cTn id="668" dur="1000" fill="hold"/>
                                        <p:tgtEl>
                                          <p:spTgt spid="569454"/>
                                        </p:tgtEl>
                                        <p:attrNameLst>
                                          <p:attrName>ppt_y</p:attrName>
                                        </p:attrNameLst>
                                      </p:cBhvr>
                                      <p:tavLst>
                                        <p:tav tm="0">
                                          <p:val>
                                            <p:strVal val="#ppt_y-.1"/>
                                          </p:val>
                                        </p:tav>
                                        <p:tav tm="100000">
                                          <p:val>
                                            <p:strVal val="#ppt_y"/>
                                          </p:val>
                                        </p:tav>
                                      </p:tavLst>
                                    </p:anim>
                                  </p:childTnLst>
                                </p:cTn>
                              </p:par>
                            </p:childTnLst>
                          </p:cTn>
                        </p:par>
                      </p:childTnLst>
                    </p:cTn>
                  </p:par>
                  <p:par>
                    <p:cTn id="669" fill="hold">
                      <p:stCondLst>
                        <p:cond delay="indefinite"/>
                      </p:stCondLst>
                      <p:childTnLst>
                        <p:par>
                          <p:cTn id="670" fill="hold">
                            <p:stCondLst>
                              <p:cond delay="0"/>
                            </p:stCondLst>
                            <p:childTnLst>
                              <p:par>
                                <p:cTn id="671" presetID="53" presetClass="entr" presetSubtype="0" fill="hold" grpId="0" nodeType="clickEffect">
                                  <p:stCondLst>
                                    <p:cond delay="0"/>
                                  </p:stCondLst>
                                  <p:childTnLst>
                                    <p:set>
                                      <p:cBhvr>
                                        <p:cTn id="672" dur="1" fill="hold">
                                          <p:stCondLst>
                                            <p:cond delay="0"/>
                                          </p:stCondLst>
                                        </p:cTn>
                                        <p:tgtEl>
                                          <p:spTgt spid="569452"/>
                                        </p:tgtEl>
                                        <p:attrNameLst>
                                          <p:attrName>style.visibility</p:attrName>
                                        </p:attrNameLst>
                                      </p:cBhvr>
                                      <p:to>
                                        <p:strVal val="visible"/>
                                      </p:to>
                                    </p:set>
                                    <p:anim calcmode="lin" valueType="num">
                                      <p:cBhvr>
                                        <p:cTn id="673" dur="500" fill="hold"/>
                                        <p:tgtEl>
                                          <p:spTgt spid="569452"/>
                                        </p:tgtEl>
                                        <p:attrNameLst>
                                          <p:attrName>ppt_w</p:attrName>
                                        </p:attrNameLst>
                                      </p:cBhvr>
                                      <p:tavLst>
                                        <p:tav tm="0">
                                          <p:val>
                                            <p:fltVal val="0"/>
                                          </p:val>
                                        </p:tav>
                                        <p:tav tm="100000">
                                          <p:val>
                                            <p:strVal val="#ppt_w"/>
                                          </p:val>
                                        </p:tav>
                                      </p:tavLst>
                                    </p:anim>
                                    <p:anim calcmode="lin" valueType="num">
                                      <p:cBhvr>
                                        <p:cTn id="674" dur="500" fill="hold"/>
                                        <p:tgtEl>
                                          <p:spTgt spid="569452"/>
                                        </p:tgtEl>
                                        <p:attrNameLst>
                                          <p:attrName>ppt_h</p:attrName>
                                        </p:attrNameLst>
                                      </p:cBhvr>
                                      <p:tavLst>
                                        <p:tav tm="0">
                                          <p:val>
                                            <p:fltVal val="0"/>
                                          </p:val>
                                        </p:tav>
                                        <p:tav tm="100000">
                                          <p:val>
                                            <p:strVal val="#ppt_h"/>
                                          </p:val>
                                        </p:tav>
                                      </p:tavLst>
                                    </p:anim>
                                    <p:animEffect transition="in" filter="fade">
                                      <p:cBhvr>
                                        <p:cTn id="675" dur="500"/>
                                        <p:tgtEl>
                                          <p:spTgt spid="569452"/>
                                        </p:tgtEl>
                                      </p:cBhvr>
                                    </p:animEffect>
                                  </p:childTnLst>
                                </p:cTn>
                              </p:par>
                            </p:childTnLst>
                          </p:cTn>
                        </p:par>
                      </p:childTnLst>
                    </p:cTn>
                  </p:par>
                  <p:par>
                    <p:cTn id="676" fill="hold">
                      <p:stCondLst>
                        <p:cond delay="indefinite"/>
                      </p:stCondLst>
                      <p:childTnLst>
                        <p:par>
                          <p:cTn id="677" fill="hold">
                            <p:stCondLst>
                              <p:cond delay="0"/>
                            </p:stCondLst>
                            <p:childTnLst>
                              <p:par>
                                <p:cTn id="678" presetID="53" presetClass="entr" presetSubtype="0" fill="hold" nodeType="clickEffect">
                                  <p:stCondLst>
                                    <p:cond delay="0"/>
                                  </p:stCondLst>
                                  <p:childTnLst>
                                    <p:set>
                                      <p:cBhvr>
                                        <p:cTn id="679" dur="1" fill="hold">
                                          <p:stCondLst>
                                            <p:cond delay="0"/>
                                          </p:stCondLst>
                                        </p:cTn>
                                        <p:tgtEl>
                                          <p:spTgt spid="13"/>
                                        </p:tgtEl>
                                        <p:attrNameLst>
                                          <p:attrName>style.visibility</p:attrName>
                                        </p:attrNameLst>
                                      </p:cBhvr>
                                      <p:to>
                                        <p:strVal val="visible"/>
                                      </p:to>
                                    </p:set>
                                    <p:anim calcmode="lin" valueType="num">
                                      <p:cBhvr>
                                        <p:cTn id="680" dur="500" fill="hold"/>
                                        <p:tgtEl>
                                          <p:spTgt spid="13"/>
                                        </p:tgtEl>
                                        <p:attrNameLst>
                                          <p:attrName>ppt_w</p:attrName>
                                        </p:attrNameLst>
                                      </p:cBhvr>
                                      <p:tavLst>
                                        <p:tav tm="0">
                                          <p:val>
                                            <p:fltVal val="0"/>
                                          </p:val>
                                        </p:tav>
                                        <p:tav tm="100000">
                                          <p:val>
                                            <p:strVal val="#ppt_w"/>
                                          </p:val>
                                        </p:tav>
                                      </p:tavLst>
                                    </p:anim>
                                    <p:anim calcmode="lin" valueType="num">
                                      <p:cBhvr>
                                        <p:cTn id="681" dur="500" fill="hold"/>
                                        <p:tgtEl>
                                          <p:spTgt spid="13"/>
                                        </p:tgtEl>
                                        <p:attrNameLst>
                                          <p:attrName>ppt_h</p:attrName>
                                        </p:attrNameLst>
                                      </p:cBhvr>
                                      <p:tavLst>
                                        <p:tav tm="0">
                                          <p:val>
                                            <p:fltVal val="0"/>
                                          </p:val>
                                        </p:tav>
                                        <p:tav tm="100000">
                                          <p:val>
                                            <p:strVal val="#ppt_h"/>
                                          </p:val>
                                        </p:tav>
                                      </p:tavLst>
                                    </p:anim>
                                    <p:animEffect transition="in" filter="fade">
                                      <p:cBhvr>
                                        <p:cTn id="682" dur="500"/>
                                        <p:tgtEl>
                                          <p:spTgt spid="13"/>
                                        </p:tgtEl>
                                      </p:cBhvr>
                                    </p:animEffect>
                                  </p:childTnLst>
                                </p:cTn>
                              </p:par>
                            </p:childTnLst>
                          </p:cTn>
                        </p:par>
                      </p:childTnLst>
                    </p:cTn>
                  </p:par>
                  <p:par>
                    <p:cTn id="683" fill="hold">
                      <p:stCondLst>
                        <p:cond delay="indefinite"/>
                      </p:stCondLst>
                      <p:childTnLst>
                        <p:par>
                          <p:cTn id="684" fill="hold">
                            <p:stCondLst>
                              <p:cond delay="0"/>
                            </p:stCondLst>
                            <p:childTnLst>
                              <p:par>
                                <p:cTn id="685" presetID="22" presetClass="entr" presetSubtype="8" fill="hold" grpId="0" nodeType="clickEffect">
                                  <p:stCondLst>
                                    <p:cond delay="0"/>
                                  </p:stCondLst>
                                  <p:childTnLst>
                                    <p:set>
                                      <p:cBhvr>
                                        <p:cTn id="686" dur="1" fill="hold">
                                          <p:stCondLst>
                                            <p:cond delay="0"/>
                                          </p:stCondLst>
                                        </p:cTn>
                                        <p:tgtEl>
                                          <p:spTgt spid="569477"/>
                                        </p:tgtEl>
                                        <p:attrNameLst>
                                          <p:attrName>style.visibility</p:attrName>
                                        </p:attrNameLst>
                                      </p:cBhvr>
                                      <p:to>
                                        <p:strVal val="visible"/>
                                      </p:to>
                                    </p:set>
                                    <p:animEffect transition="in" filter="wipe(left)">
                                      <p:cBhvr>
                                        <p:cTn id="687" dur="2000"/>
                                        <p:tgtEl>
                                          <p:spTgt spid="569477"/>
                                        </p:tgtEl>
                                      </p:cBhvr>
                                    </p:animEffect>
                                  </p:childTnLst>
                                </p:cTn>
                              </p:par>
                            </p:childTnLst>
                          </p:cTn>
                        </p:par>
                      </p:childTnLst>
                    </p:cTn>
                  </p:par>
                  <p:par>
                    <p:cTn id="688" fill="hold">
                      <p:stCondLst>
                        <p:cond delay="indefinite"/>
                      </p:stCondLst>
                      <p:childTnLst>
                        <p:par>
                          <p:cTn id="689" fill="hold">
                            <p:stCondLst>
                              <p:cond delay="0"/>
                            </p:stCondLst>
                            <p:childTnLst>
                              <p:par>
                                <p:cTn id="690" presetID="22" presetClass="entr" presetSubtype="8" fill="hold" grpId="0" nodeType="clickEffect">
                                  <p:stCondLst>
                                    <p:cond delay="0"/>
                                  </p:stCondLst>
                                  <p:childTnLst>
                                    <p:set>
                                      <p:cBhvr>
                                        <p:cTn id="691" dur="1" fill="hold">
                                          <p:stCondLst>
                                            <p:cond delay="0"/>
                                          </p:stCondLst>
                                        </p:cTn>
                                        <p:tgtEl>
                                          <p:spTgt spid="569455"/>
                                        </p:tgtEl>
                                        <p:attrNameLst>
                                          <p:attrName>style.visibility</p:attrName>
                                        </p:attrNameLst>
                                      </p:cBhvr>
                                      <p:to>
                                        <p:strVal val="visible"/>
                                      </p:to>
                                    </p:set>
                                    <p:animEffect transition="in" filter="wipe(left)">
                                      <p:cBhvr>
                                        <p:cTn id="692" dur="5000"/>
                                        <p:tgtEl>
                                          <p:spTgt spid="569455"/>
                                        </p:tgtEl>
                                      </p:cBhvr>
                                    </p:animEffect>
                                  </p:childTnLst>
                                </p:cTn>
                              </p:par>
                            </p:childTnLst>
                          </p:cTn>
                        </p:par>
                      </p:childTnLst>
                    </p:cTn>
                  </p:par>
                  <p:par>
                    <p:cTn id="693" fill="hold">
                      <p:stCondLst>
                        <p:cond delay="indefinite"/>
                      </p:stCondLst>
                      <p:childTnLst>
                        <p:par>
                          <p:cTn id="694" fill="hold">
                            <p:stCondLst>
                              <p:cond delay="0"/>
                            </p:stCondLst>
                            <p:childTnLst>
                              <p:par>
                                <p:cTn id="695" presetID="22" presetClass="entr" presetSubtype="4" fill="hold" grpId="0" nodeType="clickEffect">
                                  <p:stCondLst>
                                    <p:cond delay="0"/>
                                  </p:stCondLst>
                                  <p:childTnLst>
                                    <p:set>
                                      <p:cBhvr>
                                        <p:cTn id="696" dur="1" fill="hold">
                                          <p:stCondLst>
                                            <p:cond delay="0"/>
                                          </p:stCondLst>
                                        </p:cTn>
                                        <p:tgtEl>
                                          <p:spTgt spid="569456"/>
                                        </p:tgtEl>
                                        <p:attrNameLst>
                                          <p:attrName>style.visibility</p:attrName>
                                        </p:attrNameLst>
                                      </p:cBhvr>
                                      <p:to>
                                        <p:strVal val="visible"/>
                                      </p:to>
                                    </p:set>
                                    <p:animEffect transition="in" filter="wipe(down)">
                                      <p:cBhvr>
                                        <p:cTn id="697" dur="2000"/>
                                        <p:tgtEl>
                                          <p:spTgt spid="569456"/>
                                        </p:tgtEl>
                                      </p:cBhvr>
                                    </p:animEffect>
                                  </p:childTnLst>
                                </p:cTn>
                              </p:par>
                            </p:childTnLst>
                          </p:cTn>
                        </p:par>
                      </p:childTnLst>
                    </p:cTn>
                  </p:par>
                  <p:par>
                    <p:cTn id="698" fill="hold">
                      <p:stCondLst>
                        <p:cond delay="indefinite"/>
                      </p:stCondLst>
                      <p:childTnLst>
                        <p:par>
                          <p:cTn id="699" fill="hold">
                            <p:stCondLst>
                              <p:cond delay="0"/>
                            </p:stCondLst>
                            <p:childTnLst>
                              <p:par>
                                <p:cTn id="700" presetID="40" presetClass="entr" presetSubtype="0" fill="hold" grpId="0" nodeType="clickEffect">
                                  <p:stCondLst>
                                    <p:cond delay="0"/>
                                  </p:stCondLst>
                                  <p:iterate type="lt">
                                    <p:tmPct val="10000"/>
                                  </p:iterate>
                                  <p:childTnLst>
                                    <p:set>
                                      <p:cBhvr>
                                        <p:cTn id="701" dur="1" fill="hold">
                                          <p:stCondLst>
                                            <p:cond delay="0"/>
                                          </p:stCondLst>
                                        </p:cTn>
                                        <p:tgtEl>
                                          <p:spTgt spid="569461"/>
                                        </p:tgtEl>
                                        <p:attrNameLst>
                                          <p:attrName>style.visibility</p:attrName>
                                        </p:attrNameLst>
                                      </p:cBhvr>
                                      <p:to>
                                        <p:strVal val="visible"/>
                                      </p:to>
                                    </p:set>
                                    <p:animEffect transition="in" filter="fade">
                                      <p:cBhvr>
                                        <p:cTn id="702" dur="1000"/>
                                        <p:tgtEl>
                                          <p:spTgt spid="569461"/>
                                        </p:tgtEl>
                                      </p:cBhvr>
                                    </p:animEffect>
                                    <p:anim calcmode="lin" valueType="num">
                                      <p:cBhvr>
                                        <p:cTn id="703" dur="1000" fill="hold"/>
                                        <p:tgtEl>
                                          <p:spTgt spid="569461"/>
                                        </p:tgtEl>
                                        <p:attrNameLst>
                                          <p:attrName>ppt_x</p:attrName>
                                        </p:attrNameLst>
                                      </p:cBhvr>
                                      <p:tavLst>
                                        <p:tav tm="0">
                                          <p:val>
                                            <p:strVal val="#ppt_x-.1"/>
                                          </p:val>
                                        </p:tav>
                                        <p:tav tm="100000">
                                          <p:val>
                                            <p:strVal val="#ppt_x"/>
                                          </p:val>
                                        </p:tav>
                                      </p:tavLst>
                                    </p:anim>
                                    <p:anim calcmode="lin" valueType="num">
                                      <p:cBhvr>
                                        <p:cTn id="704" dur="1000" fill="hold"/>
                                        <p:tgtEl>
                                          <p:spTgt spid="569461"/>
                                        </p:tgtEl>
                                        <p:attrNameLst>
                                          <p:attrName>ppt_y</p:attrName>
                                        </p:attrNameLst>
                                      </p:cBhvr>
                                      <p:tavLst>
                                        <p:tav tm="0">
                                          <p:val>
                                            <p:strVal val="#ppt_y"/>
                                          </p:val>
                                        </p:tav>
                                        <p:tav tm="100000">
                                          <p:val>
                                            <p:strVal val="#ppt_y"/>
                                          </p:val>
                                        </p:tav>
                                      </p:tavLst>
                                    </p:anim>
                                  </p:childTnLst>
                                </p:cTn>
                              </p:par>
                            </p:childTnLst>
                          </p:cTn>
                        </p:par>
                      </p:childTnLst>
                    </p:cTn>
                  </p:par>
                  <p:par>
                    <p:cTn id="705" fill="hold">
                      <p:stCondLst>
                        <p:cond delay="indefinite"/>
                      </p:stCondLst>
                      <p:childTnLst>
                        <p:par>
                          <p:cTn id="706" fill="hold">
                            <p:stCondLst>
                              <p:cond delay="0"/>
                            </p:stCondLst>
                            <p:childTnLst>
                              <p:par>
                                <p:cTn id="707" presetID="10" presetClass="entr" presetSubtype="0" fill="hold" nodeType="clickEffect">
                                  <p:stCondLst>
                                    <p:cond delay="0"/>
                                  </p:stCondLst>
                                  <p:childTnLst>
                                    <p:set>
                                      <p:cBhvr>
                                        <p:cTn id="708" dur="1" fill="hold">
                                          <p:stCondLst>
                                            <p:cond delay="0"/>
                                          </p:stCondLst>
                                        </p:cTn>
                                        <p:tgtEl>
                                          <p:spTgt spid="14"/>
                                        </p:tgtEl>
                                        <p:attrNameLst>
                                          <p:attrName>style.visibility</p:attrName>
                                        </p:attrNameLst>
                                      </p:cBhvr>
                                      <p:to>
                                        <p:strVal val="visible"/>
                                      </p:to>
                                    </p:set>
                                    <p:animEffect transition="in" filter="fade">
                                      <p:cBhvr>
                                        <p:cTn id="709" dur="2000"/>
                                        <p:tgtEl>
                                          <p:spTgt spid="14"/>
                                        </p:tgtEl>
                                      </p:cBhvr>
                                    </p:animEffect>
                                  </p:childTnLst>
                                </p:cTn>
                              </p:par>
                            </p:childTnLst>
                          </p:cTn>
                        </p:par>
                      </p:childTnLst>
                    </p:cTn>
                  </p:par>
                  <p:par>
                    <p:cTn id="710" fill="hold">
                      <p:stCondLst>
                        <p:cond delay="indefinite"/>
                      </p:stCondLst>
                      <p:childTnLst>
                        <p:par>
                          <p:cTn id="711" fill="hold">
                            <p:stCondLst>
                              <p:cond delay="0"/>
                            </p:stCondLst>
                            <p:childTnLst>
                              <p:par>
                                <p:cTn id="712" presetID="9" presetClass="entr" presetSubtype="0" fill="hold" grpId="0" nodeType="clickEffect">
                                  <p:stCondLst>
                                    <p:cond delay="0"/>
                                  </p:stCondLst>
                                  <p:childTnLst>
                                    <p:set>
                                      <p:cBhvr>
                                        <p:cTn id="713" dur="1" fill="hold">
                                          <p:stCondLst>
                                            <p:cond delay="0"/>
                                          </p:stCondLst>
                                        </p:cTn>
                                        <p:tgtEl>
                                          <p:spTgt spid="569462"/>
                                        </p:tgtEl>
                                        <p:attrNameLst>
                                          <p:attrName>style.visibility</p:attrName>
                                        </p:attrNameLst>
                                      </p:cBhvr>
                                      <p:to>
                                        <p:strVal val="visible"/>
                                      </p:to>
                                    </p:set>
                                    <p:animEffect transition="in" filter="dissolve">
                                      <p:cBhvr>
                                        <p:cTn id="714" dur="500"/>
                                        <p:tgtEl>
                                          <p:spTgt spid="569462"/>
                                        </p:tgtEl>
                                      </p:cBhvr>
                                    </p:animEffect>
                                  </p:childTnLst>
                                </p:cTn>
                              </p:par>
                            </p:childTnLst>
                          </p:cTn>
                        </p:par>
                      </p:childTnLst>
                    </p:cTn>
                  </p:par>
                  <p:par>
                    <p:cTn id="715" fill="hold">
                      <p:stCondLst>
                        <p:cond delay="indefinite"/>
                      </p:stCondLst>
                      <p:childTnLst>
                        <p:par>
                          <p:cTn id="716" fill="hold">
                            <p:stCondLst>
                              <p:cond delay="0"/>
                            </p:stCondLst>
                            <p:childTnLst>
                              <p:par>
                                <p:cTn id="717" presetID="9" presetClass="entr" presetSubtype="0" fill="hold" grpId="0" nodeType="clickEffect">
                                  <p:stCondLst>
                                    <p:cond delay="0"/>
                                  </p:stCondLst>
                                  <p:childTnLst>
                                    <p:set>
                                      <p:cBhvr>
                                        <p:cTn id="718" dur="1" fill="hold">
                                          <p:stCondLst>
                                            <p:cond delay="0"/>
                                          </p:stCondLst>
                                        </p:cTn>
                                        <p:tgtEl>
                                          <p:spTgt spid="569464"/>
                                        </p:tgtEl>
                                        <p:attrNameLst>
                                          <p:attrName>style.visibility</p:attrName>
                                        </p:attrNameLst>
                                      </p:cBhvr>
                                      <p:to>
                                        <p:strVal val="visible"/>
                                      </p:to>
                                    </p:set>
                                    <p:animEffect transition="in" filter="dissolve">
                                      <p:cBhvr>
                                        <p:cTn id="719" dur="500"/>
                                        <p:tgtEl>
                                          <p:spTgt spid="569464"/>
                                        </p:tgtEl>
                                      </p:cBhvr>
                                    </p:animEffect>
                                  </p:childTnLst>
                                </p:cTn>
                              </p:par>
                            </p:childTnLst>
                          </p:cTn>
                        </p:par>
                      </p:childTnLst>
                    </p:cTn>
                  </p:par>
                  <p:par>
                    <p:cTn id="720" fill="hold">
                      <p:stCondLst>
                        <p:cond delay="indefinite"/>
                      </p:stCondLst>
                      <p:childTnLst>
                        <p:par>
                          <p:cTn id="721" fill="hold">
                            <p:stCondLst>
                              <p:cond delay="0"/>
                            </p:stCondLst>
                            <p:childTnLst>
                              <p:par>
                                <p:cTn id="722" presetID="22" presetClass="entr" presetSubtype="4" fill="hold" grpId="0" nodeType="clickEffect">
                                  <p:stCondLst>
                                    <p:cond delay="0"/>
                                  </p:stCondLst>
                                  <p:childTnLst>
                                    <p:set>
                                      <p:cBhvr>
                                        <p:cTn id="723" dur="1" fill="hold">
                                          <p:stCondLst>
                                            <p:cond delay="0"/>
                                          </p:stCondLst>
                                        </p:cTn>
                                        <p:tgtEl>
                                          <p:spTgt spid="569470"/>
                                        </p:tgtEl>
                                        <p:attrNameLst>
                                          <p:attrName>style.visibility</p:attrName>
                                        </p:attrNameLst>
                                      </p:cBhvr>
                                      <p:to>
                                        <p:strVal val="visible"/>
                                      </p:to>
                                    </p:set>
                                    <p:animEffect transition="in" filter="wipe(down)">
                                      <p:cBhvr>
                                        <p:cTn id="724" dur="500"/>
                                        <p:tgtEl>
                                          <p:spTgt spid="569470"/>
                                        </p:tgtEl>
                                      </p:cBhvr>
                                    </p:animEffect>
                                  </p:childTnLst>
                                </p:cTn>
                              </p:par>
                            </p:childTnLst>
                          </p:cTn>
                        </p:par>
                        <p:par>
                          <p:cTn id="725" fill="hold">
                            <p:stCondLst>
                              <p:cond delay="500"/>
                            </p:stCondLst>
                            <p:childTnLst>
                              <p:par>
                                <p:cTn id="726" presetID="22" presetClass="entr" presetSubtype="4" fill="hold" grpId="0" nodeType="afterEffect">
                                  <p:stCondLst>
                                    <p:cond delay="0"/>
                                  </p:stCondLst>
                                  <p:childTnLst>
                                    <p:set>
                                      <p:cBhvr>
                                        <p:cTn id="727" dur="1" fill="hold">
                                          <p:stCondLst>
                                            <p:cond delay="0"/>
                                          </p:stCondLst>
                                        </p:cTn>
                                        <p:tgtEl>
                                          <p:spTgt spid="569471"/>
                                        </p:tgtEl>
                                        <p:attrNameLst>
                                          <p:attrName>style.visibility</p:attrName>
                                        </p:attrNameLst>
                                      </p:cBhvr>
                                      <p:to>
                                        <p:strVal val="visible"/>
                                      </p:to>
                                    </p:set>
                                    <p:animEffect transition="in" filter="wipe(down)">
                                      <p:cBhvr>
                                        <p:cTn id="728" dur="500"/>
                                        <p:tgtEl>
                                          <p:spTgt spid="569471"/>
                                        </p:tgtEl>
                                      </p:cBhvr>
                                    </p:animEffect>
                                  </p:childTnLst>
                                </p:cTn>
                              </p:par>
                            </p:childTnLst>
                          </p:cTn>
                        </p:par>
                      </p:childTnLst>
                    </p:cTn>
                  </p:par>
                  <p:par>
                    <p:cTn id="729" fill="hold">
                      <p:stCondLst>
                        <p:cond delay="indefinite"/>
                      </p:stCondLst>
                      <p:childTnLst>
                        <p:par>
                          <p:cTn id="730" fill="hold">
                            <p:stCondLst>
                              <p:cond delay="0"/>
                            </p:stCondLst>
                            <p:childTnLst>
                              <p:par>
                                <p:cTn id="731" presetID="10" presetClass="entr" presetSubtype="0" fill="hold" nodeType="clickEffect">
                                  <p:stCondLst>
                                    <p:cond delay="0"/>
                                  </p:stCondLst>
                                  <p:childTnLst>
                                    <p:set>
                                      <p:cBhvr>
                                        <p:cTn id="732" dur="1" fill="hold">
                                          <p:stCondLst>
                                            <p:cond delay="0"/>
                                          </p:stCondLst>
                                        </p:cTn>
                                        <p:tgtEl>
                                          <p:spTgt spid="15"/>
                                        </p:tgtEl>
                                        <p:attrNameLst>
                                          <p:attrName>style.visibility</p:attrName>
                                        </p:attrNameLst>
                                      </p:cBhvr>
                                      <p:to>
                                        <p:strVal val="visible"/>
                                      </p:to>
                                    </p:set>
                                    <p:animEffect transition="in" filter="fade">
                                      <p:cBhvr>
                                        <p:cTn id="733" dur="2000"/>
                                        <p:tgtEl>
                                          <p:spTgt spid="15"/>
                                        </p:tgtEl>
                                      </p:cBhvr>
                                    </p:animEffect>
                                  </p:childTnLst>
                                </p:cTn>
                              </p:par>
                            </p:childTnLst>
                          </p:cTn>
                        </p:par>
                      </p:childTnLst>
                    </p:cTn>
                  </p:par>
                  <p:par>
                    <p:cTn id="734" fill="hold">
                      <p:stCondLst>
                        <p:cond delay="indefinite"/>
                      </p:stCondLst>
                      <p:childTnLst>
                        <p:par>
                          <p:cTn id="735" fill="hold">
                            <p:stCondLst>
                              <p:cond delay="0"/>
                            </p:stCondLst>
                            <p:childTnLst>
                              <p:par>
                                <p:cTn id="736" presetID="9" presetClass="entr" presetSubtype="0" fill="hold" grpId="0" nodeType="clickEffect">
                                  <p:stCondLst>
                                    <p:cond delay="0"/>
                                  </p:stCondLst>
                                  <p:childTnLst>
                                    <p:set>
                                      <p:cBhvr>
                                        <p:cTn id="737" dur="1" fill="hold">
                                          <p:stCondLst>
                                            <p:cond delay="0"/>
                                          </p:stCondLst>
                                        </p:cTn>
                                        <p:tgtEl>
                                          <p:spTgt spid="569469"/>
                                        </p:tgtEl>
                                        <p:attrNameLst>
                                          <p:attrName>style.visibility</p:attrName>
                                        </p:attrNameLst>
                                      </p:cBhvr>
                                      <p:to>
                                        <p:strVal val="visible"/>
                                      </p:to>
                                    </p:set>
                                    <p:animEffect transition="in" filter="dissolve">
                                      <p:cBhvr>
                                        <p:cTn id="738" dur="500"/>
                                        <p:tgtEl>
                                          <p:spTgt spid="569469"/>
                                        </p:tgtEl>
                                      </p:cBhvr>
                                    </p:animEffect>
                                  </p:childTnLst>
                                </p:cTn>
                              </p:par>
                            </p:childTnLst>
                          </p:cTn>
                        </p:par>
                      </p:childTnLst>
                    </p:cTn>
                  </p:par>
                  <p:par>
                    <p:cTn id="739" fill="hold">
                      <p:stCondLst>
                        <p:cond delay="indefinite"/>
                      </p:stCondLst>
                      <p:childTnLst>
                        <p:par>
                          <p:cTn id="740" fill="hold">
                            <p:stCondLst>
                              <p:cond delay="0"/>
                            </p:stCondLst>
                            <p:childTnLst>
                              <p:par>
                                <p:cTn id="741" presetID="9" presetClass="entr" presetSubtype="0" fill="hold" grpId="0" nodeType="clickEffect">
                                  <p:stCondLst>
                                    <p:cond delay="0"/>
                                  </p:stCondLst>
                                  <p:childTnLst>
                                    <p:set>
                                      <p:cBhvr>
                                        <p:cTn id="742" dur="1" fill="hold">
                                          <p:stCondLst>
                                            <p:cond delay="0"/>
                                          </p:stCondLst>
                                        </p:cTn>
                                        <p:tgtEl>
                                          <p:spTgt spid="569465"/>
                                        </p:tgtEl>
                                        <p:attrNameLst>
                                          <p:attrName>style.visibility</p:attrName>
                                        </p:attrNameLst>
                                      </p:cBhvr>
                                      <p:to>
                                        <p:strVal val="visible"/>
                                      </p:to>
                                    </p:set>
                                    <p:animEffect transition="in" filter="dissolve">
                                      <p:cBhvr>
                                        <p:cTn id="743" dur="500"/>
                                        <p:tgtEl>
                                          <p:spTgt spid="569465"/>
                                        </p:tgtEl>
                                      </p:cBhvr>
                                    </p:animEffect>
                                  </p:childTnLst>
                                </p:cTn>
                              </p:par>
                            </p:childTnLst>
                          </p:cTn>
                        </p:par>
                      </p:childTnLst>
                    </p:cTn>
                  </p:par>
                  <p:par>
                    <p:cTn id="744" fill="hold">
                      <p:stCondLst>
                        <p:cond delay="indefinite"/>
                      </p:stCondLst>
                      <p:childTnLst>
                        <p:par>
                          <p:cTn id="745" fill="hold">
                            <p:stCondLst>
                              <p:cond delay="0"/>
                            </p:stCondLst>
                            <p:childTnLst>
                              <p:par>
                                <p:cTn id="746" presetID="22" presetClass="entr" presetSubtype="4" fill="hold" grpId="0" nodeType="clickEffect">
                                  <p:stCondLst>
                                    <p:cond delay="0"/>
                                  </p:stCondLst>
                                  <p:childTnLst>
                                    <p:set>
                                      <p:cBhvr>
                                        <p:cTn id="747" dur="1" fill="hold">
                                          <p:stCondLst>
                                            <p:cond delay="0"/>
                                          </p:stCondLst>
                                        </p:cTn>
                                        <p:tgtEl>
                                          <p:spTgt spid="569475"/>
                                        </p:tgtEl>
                                        <p:attrNameLst>
                                          <p:attrName>style.visibility</p:attrName>
                                        </p:attrNameLst>
                                      </p:cBhvr>
                                      <p:to>
                                        <p:strVal val="visible"/>
                                      </p:to>
                                    </p:set>
                                    <p:animEffect transition="in" filter="wipe(down)">
                                      <p:cBhvr>
                                        <p:cTn id="748" dur="500"/>
                                        <p:tgtEl>
                                          <p:spTgt spid="569475"/>
                                        </p:tgtEl>
                                      </p:cBhvr>
                                    </p:animEffect>
                                  </p:childTnLst>
                                </p:cTn>
                              </p:par>
                            </p:childTnLst>
                          </p:cTn>
                        </p:par>
                        <p:par>
                          <p:cTn id="749" fill="hold">
                            <p:stCondLst>
                              <p:cond delay="500"/>
                            </p:stCondLst>
                            <p:childTnLst>
                              <p:par>
                                <p:cTn id="750" presetID="22" presetClass="entr" presetSubtype="4" fill="hold" grpId="0" nodeType="afterEffect">
                                  <p:stCondLst>
                                    <p:cond delay="0"/>
                                  </p:stCondLst>
                                  <p:childTnLst>
                                    <p:set>
                                      <p:cBhvr>
                                        <p:cTn id="751" dur="1" fill="hold">
                                          <p:stCondLst>
                                            <p:cond delay="0"/>
                                          </p:stCondLst>
                                        </p:cTn>
                                        <p:tgtEl>
                                          <p:spTgt spid="569476"/>
                                        </p:tgtEl>
                                        <p:attrNameLst>
                                          <p:attrName>style.visibility</p:attrName>
                                        </p:attrNameLst>
                                      </p:cBhvr>
                                      <p:to>
                                        <p:strVal val="visible"/>
                                      </p:to>
                                    </p:set>
                                    <p:animEffect transition="in" filter="wipe(down)">
                                      <p:cBhvr>
                                        <p:cTn id="752" dur="500"/>
                                        <p:tgtEl>
                                          <p:spTgt spid="569476"/>
                                        </p:tgtEl>
                                      </p:cBhvr>
                                    </p:animEffect>
                                  </p:childTnLst>
                                </p:cTn>
                              </p:par>
                            </p:childTnLst>
                          </p:cTn>
                        </p:par>
                      </p:childTnLst>
                    </p:cTn>
                  </p:par>
                  <p:par>
                    <p:cTn id="753" fill="hold">
                      <p:stCondLst>
                        <p:cond delay="indefinite"/>
                      </p:stCondLst>
                      <p:childTnLst>
                        <p:par>
                          <p:cTn id="754" fill="hold">
                            <p:stCondLst>
                              <p:cond delay="0"/>
                            </p:stCondLst>
                            <p:childTnLst>
                              <p:par>
                                <p:cTn id="755" presetID="10" presetClass="entr" presetSubtype="0" fill="hold" nodeType="clickEffect">
                                  <p:stCondLst>
                                    <p:cond delay="0"/>
                                  </p:stCondLst>
                                  <p:childTnLst>
                                    <p:set>
                                      <p:cBhvr>
                                        <p:cTn id="756" dur="1" fill="hold">
                                          <p:stCondLst>
                                            <p:cond delay="0"/>
                                          </p:stCondLst>
                                        </p:cTn>
                                        <p:tgtEl>
                                          <p:spTgt spid="16"/>
                                        </p:tgtEl>
                                        <p:attrNameLst>
                                          <p:attrName>style.visibility</p:attrName>
                                        </p:attrNameLst>
                                      </p:cBhvr>
                                      <p:to>
                                        <p:strVal val="visible"/>
                                      </p:to>
                                    </p:set>
                                    <p:animEffect transition="in" filter="fade">
                                      <p:cBhvr>
                                        <p:cTn id="757" dur="2000"/>
                                        <p:tgtEl>
                                          <p:spTgt spid="16"/>
                                        </p:tgtEl>
                                      </p:cBhvr>
                                    </p:animEffect>
                                  </p:childTnLst>
                                </p:cTn>
                              </p:par>
                            </p:childTnLst>
                          </p:cTn>
                        </p:par>
                      </p:childTnLst>
                    </p:cTn>
                  </p:par>
                  <p:par>
                    <p:cTn id="758" fill="hold">
                      <p:stCondLst>
                        <p:cond delay="indefinite"/>
                      </p:stCondLst>
                      <p:childTnLst>
                        <p:par>
                          <p:cTn id="759" fill="hold">
                            <p:stCondLst>
                              <p:cond delay="0"/>
                            </p:stCondLst>
                            <p:childTnLst>
                              <p:par>
                                <p:cTn id="760" presetID="9" presetClass="entr" presetSubtype="0" fill="hold" grpId="0" nodeType="clickEffect">
                                  <p:stCondLst>
                                    <p:cond delay="0"/>
                                  </p:stCondLst>
                                  <p:childTnLst>
                                    <p:set>
                                      <p:cBhvr>
                                        <p:cTn id="761" dur="1" fill="hold">
                                          <p:stCondLst>
                                            <p:cond delay="0"/>
                                          </p:stCondLst>
                                        </p:cTn>
                                        <p:tgtEl>
                                          <p:spTgt spid="569479"/>
                                        </p:tgtEl>
                                        <p:attrNameLst>
                                          <p:attrName>style.visibility</p:attrName>
                                        </p:attrNameLst>
                                      </p:cBhvr>
                                      <p:to>
                                        <p:strVal val="visible"/>
                                      </p:to>
                                    </p:set>
                                    <p:animEffect transition="in" filter="dissolve">
                                      <p:cBhvr>
                                        <p:cTn id="762" dur="500"/>
                                        <p:tgtEl>
                                          <p:spTgt spid="569479"/>
                                        </p:tgtEl>
                                      </p:cBhvr>
                                    </p:animEffect>
                                  </p:childTnLst>
                                </p:cTn>
                              </p:par>
                            </p:childTnLst>
                          </p:cTn>
                        </p:par>
                      </p:childTnLst>
                    </p:cTn>
                  </p:par>
                  <p:par>
                    <p:cTn id="763" fill="hold">
                      <p:stCondLst>
                        <p:cond delay="indefinite"/>
                      </p:stCondLst>
                      <p:childTnLst>
                        <p:par>
                          <p:cTn id="764" fill="hold">
                            <p:stCondLst>
                              <p:cond delay="0"/>
                            </p:stCondLst>
                            <p:childTnLst>
                              <p:par>
                                <p:cTn id="765" presetID="9" presetClass="entr" presetSubtype="0" fill="hold" grpId="0" nodeType="clickEffect">
                                  <p:stCondLst>
                                    <p:cond delay="0"/>
                                  </p:stCondLst>
                                  <p:childTnLst>
                                    <p:set>
                                      <p:cBhvr>
                                        <p:cTn id="766" dur="1" fill="hold">
                                          <p:stCondLst>
                                            <p:cond delay="0"/>
                                          </p:stCondLst>
                                        </p:cTn>
                                        <p:tgtEl>
                                          <p:spTgt spid="569478"/>
                                        </p:tgtEl>
                                        <p:attrNameLst>
                                          <p:attrName>style.visibility</p:attrName>
                                        </p:attrNameLst>
                                      </p:cBhvr>
                                      <p:to>
                                        <p:strVal val="visible"/>
                                      </p:to>
                                    </p:set>
                                    <p:animEffect transition="in" filter="dissolve">
                                      <p:cBhvr>
                                        <p:cTn id="767" dur="500"/>
                                        <p:tgtEl>
                                          <p:spTgt spid="569478"/>
                                        </p:tgtEl>
                                      </p:cBhvr>
                                    </p:animEffect>
                                  </p:childTnLst>
                                </p:cTn>
                              </p:par>
                            </p:childTnLst>
                          </p:cTn>
                        </p:par>
                      </p:childTnLst>
                    </p:cTn>
                  </p:par>
                  <p:par>
                    <p:cTn id="768" fill="hold">
                      <p:stCondLst>
                        <p:cond delay="indefinite"/>
                      </p:stCondLst>
                      <p:childTnLst>
                        <p:par>
                          <p:cTn id="769" fill="hold">
                            <p:stCondLst>
                              <p:cond delay="0"/>
                            </p:stCondLst>
                            <p:childTnLst>
                              <p:par>
                                <p:cTn id="770" presetID="22" presetClass="entr" presetSubtype="4" fill="hold" grpId="0" nodeType="clickEffect">
                                  <p:stCondLst>
                                    <p:cond delay="0"/>
                                  </p:stCondLst>
                                  <p:childTnLst>
                                    <p:set>
                                      <p:cBhvr>
                                        <p:cTn id="771" dur="1" fill="hold">
                                          <p:stCondLst>
                                            <p:cond delay="0"/>
                                          </p:stCondLst>
                                        </p:cTn>
                                        <p:tgtEl>
                                          <p:spTgt spid="569483"/>
                                        </p:tgtEl>
                                        <p:attrNameLst>
                                          <p:attrName>style.visibility</p:attrName>
                                        </p:attrNameLst>
                                      </p:cBhvr>
                                      <p:to>
                                        <p:strVal val="visible"/>
                                      </p:to>
                                    </p:set>
                                    <p:animEffect transition="in" filter="wipe(down)">
                                      <p:cBhvr>
                                        <p:cTn id="772" dur="500"/>
                                        <p:tgtEl>
                                          <p:spTgt spid="569483"/>
                                        </p:tgtEl>
                                      </p:cBhvr>
                                    </p:animEffect>
                                  </p:childTnLst>
                                </p:cTn>
                              </p:par>
                            </p:childTnLst>
                          </p:cTn>
                        </p:par>
                        <p:par>
                          <p:cTn id="773" fill="hold">
                            <p:stCondLst>
                              <p:cond delay="500"/>
                            </p:stCondLst>
                            <p:childTnLst>
                              <p:par>
                                <p:cTn id="774" presetID="22" presetClass="entr" presetSubtype="4" fill="hold" grpId="0" nodeType="afterEffect">
                                  <p:stCondLst>
                                    <p:cond delay="0"/>
                                  </p:stCondLst>
                                  <p:childTnLst>
                                    <p:set>
                                      <p:cBhvr>
                                        <p:cTn id="775" dur="1" fill="hold">
                                          <p:stCondLst>
                                            <p:cond delay="0"/>
                                          </p:stCondLst>
                                        </p:cTn>
                                        <p:tgtEl>
                                          <p:spTgt spid="569484"/>
                                        </p:tgtEl>
                                        <p:attrNameLst>
                                          <p:attrName>style.visibility</p:attrName>
                                        </p:attrNameLst>
                                      </p:cBhvr>
                                      <p:to>
                                        <p:strVal val="visible"/>
                                      </p:to>
                                    </p:set>
                                    <p:animEffect transition="in" filter="wipe(down)">
                                      <p:cBhvr>
                                        <p:cTn id="776" dur="500"/>
                                        <p:tgtEl>
                                          <p:spTgt spid="569484"/>
                                        </p:tgtEl>
                                      </p:cBhvr>
                                    </p:animEffect>
                                  </p:childTnLst>
                                </p:cTn>
                              </p:par>
                            </p:childTnLst>
                          </p:cTn>
                        </p:par>
                      </p:childTnLst>
                    </p:cTn>
                  </p:par>
                  <p:par>
                    <p:cTn id="777" fill="hold">
                      <p:stCondLst>
                        <p:cond delay="indefinite"/>
                      </p:stCondLst>
                      <p:childTnLst>
                        <p:par>
                          <p:cTn id="778" fill="hold">
                            <p:stCondLst>
                              <p:cond delay="0"/>
                            </p:stCondLst>
                            <p:childTnLst>
                              <p:par>
                                <p:cTn id="779" presetID="39" presetClass="entr" presetSubtype="0" accel="100000" fill="hold" grpId="0" nodeType="clickEffect">
                                  <p:stCondLst>
                                    <p:cond delay="0"/>
                                  </p:stCondLst>
                                  <p:childTnLst>
                                    <p:set>
                                      <p:cBhvr>
                                        <p:cTn id="780" dur="1" fill="hold">
                                          <p:stCondLst>
                                            <p:cond delay="0"/>
                                          </p:stCondLst>
                                        </p:cTn>
                                        <p:tgtEl>
                                          <p:spTgt spid="569463"/>
                                        </p:tgtEl>
                                        <p:attrNameLst>
                                          <p:attrName>style.visibility</p:attrName>
                                        </p:attrNameLst>
                                      </p:cBhvr>
                                      <p:to>
                                        <p:strVal val="visible"/>
                                      </p:to>
                                    </p:set>
                                    <p:anim calcmode="lin" valueType="num">
                                      <p:cBhvr>
                                        <p:cTn id="781" dur="500" fill="hold"/>
                                        <p:tgtEl>
                                          <p:spTgt spid="569463"/>
                                        </p:tgtEl>
                                        <p:attrNameLst>
                                          <p:attrName>ppt_h</p:attrName>
                                        </p:attrNameLst>
                                      </p:cBhvr>
                                      <p:tavLst>
                                        <p:tav tm="0">
                                          <p:val>
                                            <p:strVal val="#ppt_h/20"/>
                                          </p:val>
                                        </p:tav>
                                        <p:tav tm="50000">
                                          <p:val>
                                            <p:strVal val="#ppt_h/20"/>
                                          </p:val>
                                        </p:tav>
                                        <p:tav tm="100000">
                                          <p:val>
                                            <p:strVal val="#ppt_h"/>
                                          </p:val>
                                        </p:tav>
                                      </p:tavLst>
                                    </p:anim>
                                    <p:anim calcmode="lin" valueType="num">
                                      <p:cBhvr>
                                        <p:cTn id="782" dur="500" fill="hold"/>
                                        <p:tgtEl>
                                          <p:spTgt spid="569463"/>
                                        </p:tgtEl>
                                        <p:attrNameLst>
                                          <p:attrName>ppt_w</p:attrName>
                                        </p:attrNameLst>
                                      </p:cBhvr>
                                      <p:tavLst>
                                        <p:tav tm="0">
                                          <p:val>
                                            <p:strVal val="#ppt_w+.3"/>
                                          </p:val>
                                        </p:tav>
                                        <p:tav tm="50000">
                                          <p:val>
                                            <p:strVal val="#ppt_w+.3"/>
                                          </p:val>
                                        </p:tav>
                                        <p:tav tm="100000">
                                          <p:val>
                                            <p:strVal val="#ppt_w"/>
                                          </p:val>
                                        </p:tav>
                                      </p:tavLst>
                                    </p:anim>
                                    <p:anim calcmode="lin" valueType="num">
                                      <p:cBhvr>
                                        <p:cTn id="783" dur="500" fill="hold"/>
                                        <p:tgtEl>
                                          <p:spTgt spid="569463"/>
                                        </p:tgtEl>
                                        <p:attrNameLst>
                                          <p:attrName>ppt_x</p:attrName>
                                        </p:attrNameLst>
                                      </p:cBhvr>
                                      <p:tavLst>
                                        <p:tav tm="0">
                                          <p:val>
                                            <p:strVal val="#ppt_x-.3"/>
                                          </p:val>
                                        </p:tav>
                                        <p:tav tm="50000">
                                          <p:val>
                                            <p:strVal val="#ppt_x"/>
                                          </p:val>
                                        </p:tav>
                                        <p:tav tm="100000">
                                          <p:val>
                                            <p:strVal val="#ppt_x"/>
                                          </p:val>
                                        </p:tav>
                                      </p:tavLst>
                                    </p:anim>
                                    <p:anim calcmode="lin" valueType="num">
                                      <p:cBhvr>
                                        <p:cTn id="784" dur="500" fill="hold"/>
                                        <p:tgtEl>
                                          <p:spTgt spid="569463"/>
                                        </p:tgtEl>
                                        <p:attrNameLst>
                                          <p:attrName>ppt_y</p:attrName>
                                        </p:attrNameLst>
                                      </p:cBhvr>
                                      <p:tavLst>
                                        <p:tav tm="0">
                                          <p:val>
                                            <p:strVal val="#ppt_y"/>
                                          </p:val>
                                        </p:tav>
                                        <p:tav tm="100000">
                                          <p:val>
                                            <p:strVal val="#ppt_y"/>
                                          </p:val>
                                        </p:tav>
                                      </p:tavLst>
                                    </p:anim>
                                  </p:childTnLst>
                                </p:cTn>
                              </p:par>
                            </p:childTnLst>
                          </p:cTn>
                        </p:par>
                      </p:childTnLst>
                    </p:cTn>
                  </p:par>
                  <p:par>
                    <p:cTn id="785" fill="hold">
                      <p:stCondLst>
                        <p:cond delay="indefinite"/>
                      </p:stCondLst>
                      <p:childTnLst>
                        <p:par>
                          <p:cTn id="786" fill="hold">
                            <p:stCondLst>
                              <p:cond delay="0"/>
                            </p:stCondLst>
                            <p:childTnLst>
                              <p:par>
                                <p:cTn id="787" presetID="9" presetClass="emph" presetSubtype="0" nodeType="clickEffect">
                                  <p:stCondLst>
                                    <p:cond delay="0"/>
                                  </p:stCondLst>
                                  <p:childTnLst>
                                    <p:set>
                                      <p:cBhvr rctx="PPT">
                                        <p:cTn id="788" dur="indefinite"/>
                                        <p:tgtEl>
                                          <p:spTgt spid="12"/>
                                        </p:tgtEl>
                                        <p:attrNameLst>
                                          <p:attrName>style.opacity</p:attrName>
                                        </p:attrNameLst>
                                      </p:cBhvr>
                                      <p:to>
                                        <p:strVal val="0.5"/>
                                      </p:to>
                                    </p:set>
                                    <p:animEffect filter="image" prLst="opacity: 0.5">
                                      <p:cBhvr rctx="IE">
                                        <p:cTn id="789" dur="indefinite"/>
                                        <p:tgtEl>
                                          <p:spTgt spid="12"/>
                                        </p:tgtEl>
                                      </p:cBhvr>
                                    </p:animEffect>
                                  </p:childTnLst>
                                </p:cTn>
                              </p:par>
                              <p:par>
                                <p:cTn id="790" presetID="9" presetClass="emph" presetSubtype="0" grpId="1" nodeType="withEffect">
                                  <p:stCondLst>
                                    <p:cond delay="0"/>
                                  </p:stCondLst>
                                  <p:childTnLst>
                                    <p:set>
                                      <p:cBhvr rctx="PPT">
                                        <p:cTn id="791" dur="indefinite"/>
                                        <p:tgtEl>
                                          <p:spTgt spid="569452"/>
                                        </p:tgtEl>
                                        <p:attrNameLst>
                                          <p:attrName>style.opacity</p:attrName>
                                        </p:attrNameLst>
                                      </p:cBhvr>
                                      <p:to>
                                        <p:strVal val="0.5"/>
                                      </p:to>
                                    </p:set>
                                    <p:animEffect filter="image" prLst="opacity: 0.5">
                                      <p:cBhvr rctx="IE">
                                        <p:cTn id="792" dur="indefinite"/>
                                        <p:tgtEl>
                                          <p:spTgt spid="569452"/>
                                        </p:tgtEl>
                                      </p:cBhvr>
                                    </p:animEffect>
                                  </p:childTnLst>
                                </p:cTn>
                              </p:par>
                              <p:par>
                                <p:cTn id="793" presetID="9" presetClass="emph" presetSubtype="0" grpId="1" nodeType="withEffect">
                                  <p:stCondLst>
                                    <p:cond delay="0"/>
                                  </p:stCondLst>
                                  <p:childTnLst>
                                    <p:set>
                                      <p:cBhvr rctx="PPT">
                                        <p:cTn id="794" dur="indefinite"/>
                                        <p:tgtEl>
                                          <p:spTgt spid="569453"/>
                                        </p:tgtEl>
                                        <p:attrNameLst>
                                          <p:attrName>style.opacity</p:attrName>
                                        </p:attrNameLst>
                                      </p:cBhvr>
                                      <p:to>
                                        <p:strVal val="0.5"/>
                                      </p:to>
                                    </p:set>
                                    <p:animEffect filter="image" prLst="opacity: 0.5">
                                      <p:cBhvr rctx="IE">
                                        <p:cTn id="795" dur="indefinite"/>
                                        <p:tgtEl>
                                          <p:spTgt spid="569453"/>
                                        </p:tgtEl>
                                      </p:cBhvr>
                                    </p:animEffect>
                                  </p:childTnLst>
                                </p:cTn>
                              </p:par>
                              <p:par>
                                <p:cTn id="796" presetID="9" presetClass="emph" presetSubtype="0" grpId="1" nodeType="withEffect">
                                  <p:stCondLst>
                                    <p:cond delay="0"/>
                                  </p:stCondLst>
                                  <p:childTnLst>
                                    <p:set>
                                      <p:cBhvr rctx="PPT">
                                        <p:cTn id="797" dur="indefinite"/>
                                        <p:tgtEl>
                                          <p:spTgt spid="569454"/>
                                        </p:tgtEl>
                                        <p:attrNameLst>
                                          <p:attrName>style.opacity</p:attrName>
                                        </p:attrNameLst>
                                      </p:cBhvr>
                                      <p:to>
                                        <p:strVal val="0.5"/>
                                      </p:to>
                                    </p:set>
                                    <p:animEffect filter="image" prLst="opacity: 0.5">
                                      <p:cBhvr rctx="IE">
                                        <p:cTn id="798" dur="indefinite"/>
                                        <p:tgtEl>
                                          <p:spTgt spid="569454"/>
                                        </p:tgtEl>
                                      </p:cBhvr>
                                    </p:animEffect>
                                  </p:childTnLst>
                                </p:cTn>
                              </p:par>
                              <p:par>
                                <p:cTn id="799" presetID="9" presetClass="emph" presetSubtype="0" grpId="1" nodeType="withEffect">
                                  <p:stCondLst>
                                    <p:cond delay="0"/>
                                  </p:stCondLst>
                                  <p:childTnLst>
                                    <p:set>
                                      <p:cBhvr rctx="PPT">
                                        <p:cTn id="800" dur="indefinite"/>
                                        <p:tgtEl>
                                          <p:spTgt spid="569455"/>
                                        </p:tgtEl>
                                        <p:attrNameLst>
                                          <p:attrName>style.opacity</p:attrName>
                                        </p:attrNameLst>
                                      </p:cBhvr>
                                      <p:to>
                                        <p:strVal val="0.5"/>
                                      </p:to>
                                    </p:set>
                                    <p:animEffect filter="image" prLst="opacity: 0.5">
                                      <p:cBhvr rctx="IE">
                                        <p:cTn id="801" dur="indefinite"/>
                                        <p:tgtEl>
                                          <p:spTgt spid="569455"/>
                                        </p:tgtEl>
                                      </p:cBhvr>
                                    </p:animEffect>
                                  </p:childTnLst>
                                </p:cTn>
                              </p:par>
                              <p:par>
                                <p:cTn id="802" presetID="9" presetClass="emph" presetSubtype="0" grpId="1" nodeType="withEffect">
                                  <p:stCondLst>
                                    <p:cond delay="0"/>
                                  </p:stCondLst>
                                  <p:childTnLst>
                                    <p:set>
                                      <p:cBhvr rctx="PPT">
                                        <p:cTn id="803" dur="indefinite"/>
                                        <p:tgtEl>
                                          <p:spTgt spid="569456"/>
                                        </p:tgtEl>
                                        <p:attrNameLst>
                                          <p:attrName>style.opacity</p:attrName>
                                        </p:attrNameLst>
                                      </p:cBhvr>
                                      <p:to>
                                        <p:strVal val="0.5"/>
                                      </p:to>
                                    </p:set>
                                    <p:animEffect filter="image" prLst="opacity: 0.5">
                                      <p:cBhvr rctx="IE">
                                        <p:cTn id="804" dur="indefinite"/>
                                        <p:tgtEl>
                                          <p:spTgt spid="569456"/>
                                        </p:tgtEl>
                                      </p:cBhvr>
                                    </p:animEffect>
                                  </p:childTnLst>
                                </p:cTn>
                              </p:par>
                              <p:par>
                                <p:cTn id="805" presetID="9" presetClass="emph" presetSubtype="0" nodeType="withEffect">
                                  <p:stCondLst>
                                    <p:cond delay="0"/>
                                  </p:stCondLst>
                                  <p:childTnLst>
                                    <p:set>
                                      <p:cBhvr rctx="PPT">
                                        <p:cTn id="806" dur="indefinite"/>
                                        <p:tgtEl>
                                          <p:spTgt spid="13"/>
                                        </p:tgtEl>
                                        <p:attrNameLst>
                                          <p:attrName>style.opacity</p:attrName>
                                        </p:attrNameLst>
                                      </p:cBhvr>
                                      <p:to>
                                        <p:strVal val="0.5"/>
                                      </p:to>
                                    </p:set>
                                    <p:animEffect filter="image" prLst="opacity: 0.5">
                                      <p:cBhvr rctx="IE">
                                        <p:cTn id="807" dur="indefinite"/>
                                        <p:tgtEl>
                                          <p:spTgt spid="13"/>
                                        </p:tgtEl>
                                      </p:cBhvr>
                                    </p:animEffect>
                                  </p:childTnLst>
                                </p:cTn>
                              </p:par>
                              <p:par>
                                <p:cTn id="808" presetID="9" presetClass="emph" presetSubtype="0" grpId="1" nodeType="withEffect">
                                  <p:stCondLst>
                                    <p:cond delay="0"/>
                                  </p:stCondLst>
                                  <p:iterate type="lt">
                                    <p:tmAbs val="0"/>
                                  </p:iterate>
                                  <p:childTnLst>
                                    <p:set>
                                      <p:cBhvr rctx="PPT">
                                        <p:cTn id="809" dur="indefinite"/>
                                        <p:tgtEl>
                                          <p:spTgt spid="569461"/>
                                        </p:tgtEl>
                                        <p:attrNameLst>
                                          <p:attrName>style.opacity</p:attrName>
                                        </p:attrNameLst>
                                      </p:cBhvr>
                                      <p:to>
                                        <p:strVal val="0.5"/>
                                      </p:to>
                                    </p:set>
                                    <p:animEffect filter="image" prLst="opacity: 0.5">
                                      <p:cBhvr rctx="IE">
                                        <p:cTn id="810" dur="indefinite"/>
                                        <p:tgtEl>
                                          <p:spTgt spid="569461"/>
                                        </p:tgtEl>
                                      </p:cBhvr>
                                    </p:animEffect>
                                  </p:childTnLst>
                                </p:cTn>
                              </p:par>
                              <p:par>
                                <p:cTn id="811" presetID="9" presetClass="emph" presetSubtype="0" grpId="1" nodeType="withEffect">
                                  <p:stCondLst>
                                    <p:cond delay="0"/>
                                  </p:stCondLst>
                                  <p:childTnLst>
                                    <p:set>
                                      <p:cBhvr rctx="PPT">
                                        <p:cTn id="812" dur="indefinite"/>
                                        <p:tgtEl>
                                          <p:spTgt spid="569462"/>
                                        </p:tgtEl>
                                        <p:attrNameLst>
                                          <p:attrName>style.opacity</p:attrName>
                                        </p:attrNameLst>
                                      </p:cBhvr>
                                      <p:to>
                                        <p:strVal val="0.5"/>
                                      </p:to>
                                    </p:set>
                                    <p:animEffect filter="image" prLst="opacity: 0.5">
                                      <p:cBhvr rctx="IE">
                                        <p:cTn id="813" dur="indefinite"/>
                                        <p:tgtEl>
                                          <p:spTgt spid="569462"/>
                                        </p:tgtEl>
                                      </p:cBhvr>
                                    </p:animEffect>
                                  </p:childTnLst>
                                </p:cTn>
                              </p:par>
                              <p:par>
                                <p:cTn id="814" presetID="9" presetClass="emph" presetSubtype="0" grpId="1" nodeType="withEffect">
                                  <p:stCondLst>
                                    <p:cond delay="0"/>
                                  </p:stCondLst>
                                  <p:childTnLst>
                                    <p:set>
                                      <p:cBhvr rctx="PPT">
                                        <p:cTn id="815" dur="indefinite"/>
                                        <p:tgtEl>
                                          <p:spTgt spid="569463"/>
                                        </p:tgtEl>
                                        <p:attrNameLst>
                                          <p:attrName>style.opacity</p:attrName>
                                        </p:attrNameLst>
                                      </p:cBhvr>
                                      <p:to>
                                        <p:strVal val="0.5"/>
                                      </p:to>
                                    </p:set>
                                    <p:animEffect filter="image" prLst="opacity: 0.5">
                                      <p:cBhvr rctx="IE">
                                        <p:cTn id="816" dur="indefinite"/>
                                        <p:tgtEl>
                                          <p:spTgt spid="569463"/>
                                        </p:tgtEl>
                                      </p:cBhvr>
                                    </p:animEffect>
                                  </p:childTnLst>
                                </p:cTn>
                              </p:par>
                              <p:par>
                                <p:cTn id="817" presetID="9" presetClass="emph" presetSubtype="0" grpId="1" nodeType="withEffect">
                                  <p:stCondLst>
                                    <p:cond delay="0"/>
                                  </p:stCondLst>
                                  <p:childTnLst>
                                    <p:set>
                                      <p:cBhvr rctx="PPT">
                                        <p:cTn id="818" dur="indefinite"/>
                                        <p:tgtEl>
                                          <p:spTgt spid="569464"/>
                                        </p:tgtEl>
                                        <p:attrNameLst>
                                          <p:attrName>style.opacity</p:attrName>
                                        </p:attrNameLst>
                                      </p:cBhvr>
                                      <p:to>
                                        <p:strVal val="0.5"/>
                                      </p:to>
                                    </p:set>
                                    <p:animEffect filter="image" prLst="opacity: 0.5">
                                      <p:cBhvr rctx="IE">
                                        <p:cTn id="819" dur="indefinite"/>
                                        <p:tgtEl>
                                          <p:spTgt spid="569464"/>
                                        </p:tgtEl>
                                      </p:cBhvr>
                                    </p:animEffect>
                                  </p:childTnLst>
                                </p:cTn>
                              </p:par>
                              <p:par>
                                <p:cTn id="820" presetID="9" presetClass="emph" presetSubtype="0" grpId="1" nodeType="withEffect">
                                  <p:stCondLst>
                                    <p:cond delay="0"/>
                                  </p:stCondLst>
                                  <p:childTnLst>
                                    <p:set>
                                      <p:cBhvr rctx="PPT">
                                        <p:cTn id="821" dur="indefinite"/>
                                        <p:tgtEl>
                                          <p:spTgt spid="569465"/>
                                        </p:tgtEl>
                                        <p:attrNameLst>
                                          <p:attrName>style.opacity</p:attrName>
                                        </p:attrNameLst>
                                      </p:cBhvr>
                                      <p:to>
                                        <p:strVal val="0.5"/>
                                      </p:to>
                                    </p:set>
                                    <p:animEffect filter="image" prLst="opacity: 0.5">
                                      <p:cBhvr rctx="IE">
                                        <p:cTn id="822" dur="indefinite"/>
                                        <p:tgtEl>
                                          <p:spTgt spid="569465"/>
                                        </p:tgtEl>
                                      </p:cBhvr>
                                    </p:animEffect>
                                  </p:childTnLst>
                                </p:cTn>
                              </p:par>
                              <p:par>
                                <p:cTn id="823" presetID="9" presetClass="emph" presetSubtype="0" nodeType="withEffect">
                                  <p:stCondLst>
                                    <p:cond delay="0"/>
                                  </p:stCondLst>
                                  <p:childTnLst>
                                    <p:set>
                                      <p:cBhvr rctx="PPT">
                                        <p:cTn id="824" dur="indefinite"/>
                                        <p:tgtEl>
                                          <p:spTgt spid="14"/>
                                        </p:tgtEl>
                                        <p:attrNameLst>
                                          <p:attrName>style.opacity</p:attrName>
                                        </p:attrNameLst>
                                      </p:cBhvr>
                                      <p:to>
                                        <p:strVal val="0.5"/>
                                      </p:to>
                                    </p:set>
                                    <p:animEffect filter="image" prLst="opacity: 0.5">
                                      <p:cBhvr rctx="IE">
                                        <p:cTn id="825" dur="indefinite"/>
                                        <p:tgtEl>
                                          <p:spTgt spid="14"/>
                                        </p:tgtEl>
                                      </p:cBhvr>
                                    </p:animEffect>
                                  </p:childTnLst>
                                </p:cTn>
                              </p:par>
                              <p:par>
                                <p:cTn id="826" presetID="9" presetClass="emph" presetSubtype="0" grpId="1" nodeType="withEffect">
                                  <p:stCondLst>
                                    <p:cond delay="0"/>
                                  </p:stCondLst>
                                  <p:childTnLst>
                                    <p:set>
                                      <p:cBhvr rctx="PPT">
                                        <p:cTn id="827" dur="indefinite"/>
                                        <p:tgtEl>
                                          <p:spTgt spid="569469"/>
                                        </p:tgtEl>
                                        <p:attrNameLst>
                                          <p:attrName>style.opacity</p:attrName>
                                        </p:attrNameLst>
                                      </p:cBhvr>
                                      <p:to>
                                        <p:strVal val="0.5"/>
                                      </p:to>
                                    </p:set>
                                    <p:animEffect filter="image" prLst="opacity: 0.5">
                                      <p:cBhvr rctx="IE">
                                        <p:cTn id="828" dur="indefinite"/>
                                        <p:tgtEl>
                                          <p:spTgt spid="569469"/>
                                        </p:tgtEl>
                                      </p:cBhvr>
                                    </p:animEffect>
                                  </p:childTnLst>
                                </p:cTn>
                              </p:par>
                              <p:par>
                                <p:cTn id="829" presetID="9" presetClass="emph" presetSubtype="0" grpId="1" nodeType="withEffect">
                                  <p:stCondLst>
                                    <p:cond delay="0"/>
                                  </p:stCondLst>
                                  <p:childTnLst>
                                    <p:set>
                                      <p:cBhvr rctx="PPT">
                                        <p:cTn id="830" dur="indefinite"/>
                                        <p:tgtEl>
                                          <p:spTgt spid="569470"/>
                                        </p:tgtEl>
                                        <p:attrNameLst>
                                          <p:attrName>style.opacity</p:attrName>
                                        </p:attrNameLst>
                                      </p:cBhvr>
                                      <p:to>
                                        <p:strVal val="0.5"/>
                                      </p:to>
                                    </p:set>
                                    <p:animEffect filter="image" prLst="opacity: 0.5">
                                      <p:cBhvr rctx="IE">
                                        <p:cTn id="831" dur="indefinite"/>
                                        <p:tgtEl>
                                          <p:spTgt spid="569470"/>
                                        </p:tgtEl>
                                      </p:cBhvr>
                                    </p:animEffect>
                                  </p:childTnLst>
                                </p:cTn>
                              </p:par>
                              <p:par>
                                <p:cTn id="832" presetID="9" presetClass="emph" presetSubtype="0" grpId="1" nodeType="withEffect">
                                  <p:stCondLst>
                                    <p:cond delay="0"/>
                                  </p:stCondLst>
                                  <p:childTnLst>
                                    <p:set>
                                      <p:cBhvr rctx="PPT">
                                        <p:cTn id="833" dur="indefinite"/>
                                        <p:tgtEl>
                                          <p:spTgt spid="569471"/>
                                        </p:tgtEl>
                                        <p:attrNameLst>
                                          <p:attrName>style.opacity</p:attrName>
                                        </p:attrNameLst>
                                      </p:cBhvr>
                                      <p:to>
                                        <p:strVal val="0.5"/>
                                      </p:to>
                                    </p:set>
                                    <p:animEffect filter="image" prLst="opacity: 0.5">
                                      <p:cBhvr rctx="IE">
                                        <p:cTn id="834" dur="indefinite"/>
                                        <p:tgtEl>
                                          <p:spTgt spid="569471"/>
                                        </p:tgtEl>
                                      </p:cBhvr>
                                    </p:animEffect>
                                  </p:childTnLst>
                                </p:cTn>
                              </p:par>
                              <p:par>
                                <p:cTn id="835" presetID="9" presetClass="emph" presetSubtype="0" nodeType="withEffect">
                                  <p:stCondLst>
                                    <p:cond delay="0"/>
                                  </p:stCondLst>
                                  <p:childTnLst>
                                    <p:set>
                                      <p:cBhvr rctx="PPT">
                                        <p:cTn id="836" dur="indefinite"/>
                                        <p:tgtEl>
                                          <p:spTgt spid="15"/>
                                        </p:tgtEl>
                                        <p:attrNameLst>
                                          <p:attrName>style.opacity</p:attrName>
                                        </p:attrNameLst>
                                      </p:cBhvr>
                                      <p:to>
                                        <p:strVal val="0.5"/>
                                      </p:to>
                                    </p:set>
                                    <p:animEffect filter="image" prLst="opacity: 0.5">
                                      <p:cBhvr rctx="IE">
                                        <p:cTn id="837" dur="indefinite"/>
                                        <p:tgtEl>
                                          <p:spTgt spid="15"/>
                                        </p:tgtEl>
                                      </p:cBhvr>
                                    </p:animEffect>
                                  </p:childTnLst>
                                </p:cTn>
                              </p:par>
                              <p:par>
                                <p:cTn id="838" presetID="9" presetClass="emph" presetSubtype="0" grpId="1" nodeType="withEffect">
                                  <p:stCondLst>
                                    <p:cond delay="0"/>
                                  </p:stCondLst>
                                  <p:childTnLst>
                                    <p:set>
                                      <p:cBhvr rctx="PPT">
                                        <p:cTn id="839" dur="indefinite"/>
                                        <p:tgtEl>
                                          <p:spTgt spid="569475"/>
                                        </p:tgtEl>
                                        <p:attrNameLst>
                                          <p:attrName>style.opacity</p:attrName>
                                        </p:attrNameLst>
                                      </p:cBhvr>
                                      <p:to>
                                        <p:strVal val="0.5"/>
                                      </p:to>
                                    </p:set>
                                    <p:animEffect filter="image" prLst="opacity: 0.5">
                                      <p:cBhvr rctx="IE">
                                        <p:cTn id="840" dur="indefinite"/>
                                        <p:tgtEl>
                                          <p:spTgt spid="569475"/>
                                        </p:tgtEl>
                                      </p:cBhvr>
                                    </p:animEffect>
                                  </p:childTnLst>
                                </p:cTn>
                              </p:par>
                              <p:par>
                                <p:cTn id="841" presetID="9" presetClass="emph" presetSubtype="0" grpId="1" nodeType="withEffect">
                                  <p:stCondLst>
                                    <p:cond delay="0"/>
                                  </p:stCondLst>
                                  <p:childTnLst>
                                    <p:set>
                                      <p:cBhvr rctx="PPT">
                                        <p:cTn id="842" dur="indefinite"/>
                                        <p:tgtEl>
                                          <p:spTgt spid="569476"/>
                                        </p:tgtEl>
                                        <p:attrNameLst>
                                          <p:attrName>style.opacity</p:attrName>
                                        </p:attrNameLst>
                                      </p:cBhvr>
                                      <p:to>
                                        <p:strVal val="0.5"/>
                                      </p:to>
                                    </p:set>
                                    <p:animEffect filter="image" prLst="opacity: 0.5">
                                      <p:cBhvr rctx="IE">
                                        <p:cTn id="843" dur="indefinite"/>
                                        <p:tgtEl>
                                          <p:spTgt spid="569476"/>
                                        </p:tgtEl>
                                      </p:cBhvr>
                                    </p:animEffect>
                                  </p:childTnLst>
                                </p:cTn>
                              </p:par>
                              <p:par>
                                <p:cTn id="844" presetID="9" presetClass="emph" presetSubtype="0" grpId="1" nodeType="withEffect">
                                  <p:stCondLst>
                                    <p:cond delay="0"/>
                                  </p:stCondLst>
                                  <p:childTnLst>
                                    <p:set>
                                      <p:cBhvr rctx="PPT">
                                        <p:cTn id="845" dur="indefinite"/>
                                        <p:tgtEl>
                                          <p:spTgt spid="569477"/>
                                        </p:tgtEl>
                                        <p:attrNameLst>
                                          <p:attrName>style.opacity</p:attrName>
                                        </p:attrNameLst>
                                      </p:cBhvr>
                                      <p:to>
                                        <p:strVal val="0.5"/>
                                      </p:to>
                                    </p:set>
                                    <p:animEffect filter="image" prLst="opacity: 0.5">
                                      <p:cBhvr rctx="IE">
                                        <p:cTn id="846" dur="indefinite"/>
                                        <p:tgtEl>
                                          <p:spTgt spid="569477"/>
                                        </p:tgtEl>
                                      </p:cBhvr>
                                    </p:animEffect>
                                  </p:childTnLst>
                                </p:cTn>
                              </p:par>
                              <p:par>
                                <p:cTn id="847" presetID="9" presetClass="emph" presetSubtype="0" grpId="1" nodeType="withEffect">
                                  <p:stCondLst>
                                    <p:cond delay="0"/>
                                  </p:stCondLst>
                                  <p:childTnLst>
                                    <p:set>
                                      <p:cBhvr rctx="PPT">
                                        <p:cTn id="848" dur="indefinite"/>
                                        <p:tgtEl>
                                          <p:spTgt spid="569478"/>
                                        </p:tgtEl>
                                        <p:attrNameLst>
                                          <p:attrName>style.opacity</p:attrName>
                                        </p:attrNameLst>
                                      </p:cBhvr>
                                      <p:to>
                                        <p:strVal val="0.5"/>
                                      </p:to>
                                    </p:set>
                                    <p:animEffect filter="image" prLst="opacity: 0.5">
                                      <p:cBhvr rctx="IE">
                                        <p:cTn id="849" dur="indefinite"/>
                                        <p:tgtEl>
                                          <p:spTgt spid="569478"/>
                                        </p:tgtEl>
                                      </p:cBhvr>
                                    </p:animEffect>
                                  </p:childTnLst>
                                </p:cTn>
                              </p:par>
                              <p:par>
                                <p:cTn id="850" presetID="9" presetClass="emph" presetSubtype="0" grpId="1" nodeType="withEffect">
                                  <p:stCondLst>
                                    <p:cond delay="0"/>
                                  </p:stCondLst>
                                  <p:childTnLst>
                                    <p:set>
                                      <p:cBhvr rctx="PPT">
                                        <p:cTn id="851" dur="indefinite"/>
                                        <p:tgtEl>
                                          <p:spTgt spid="569479"/>
                                        </p:tgtEl>
                                        <p:attrNameLst>
                                          <p:attrName>style.opacity</p:attrName>
                                        </p:attrNameLst>
                                      </p:cBhvr>
                                      <p:to>
                                        <p:strVal val="0.5"/>
                                      </p:to>
                                    </p:set>
                                    <p:animEffect filter="image" prLst="opacity: 0.5">
                                      <p:cBhvr rctx="IE">
                                        <p:cTn id="852" dur="indefinite"/>
                                        <p:tgtEl>
                                          <p:spTgt spid="569479"/>
                                        </p:tgtEl>
                                      </p:cBhvr>
                                    </p:animEffect>
                                  </p:childTnLst>
                                </p:cTn>
                              </p:par>
                              <p:par>
                                <p:cTn id="853" presetID="9" presetClass="emph" presetSubtype="0" nodeType="withEffect">
                                  <p:stCondLst>
                                    <p:cond delay="0"/>
                                  </p:stCondLst>
                                  <p:childTnLst>
                                    <p:set>
                                      <p:cBhvr rctx="PPT">
                                        <p:cTn id="854" dur="indefinite"/>
                                        <p:tgtEl>
                                          <p:spTgt spid="16"/>
                                        </p:tgtEl>
                                        <p:attrNameLst>
                                          <p:attrName>style.opacity</p:attrName>
                                        </p:attrNameLst>
                                      </p:cBhvr>
                                      <p:to>
                                        <p:strVal val="0.5"/>
                                      </p:to>
                                    </p:set>
                                    <p:animEffect filter="image" prLst="opacity: 0.5">
                                      <p:cBhvr rctx="IE">
                                        <p:cTn id="855" dur="indefinite"/>
                                        <p:tgtEl>
                                          <p:spTgt spid="16"/>
                                        </p:tgtEl>
                                      </p:cBhvr>
                                    </p:animEffect>
                                  </p:childTnLst>
                                </p:cTn>
                              </p:par>
                              <p:par>
                                <p:cTn id="856" presetID="9" presetClass="emph" presetSubtype="0" grpId="1" nodeType="withEffect">
                                  <p:stCondLst>
                                    <p:cond delay="0"/>
                                  </p:stCondLst>
                                  <p:childTnLst>
                                    <p:set>
                                      <p:cBhvr rctx="PPT">
                                        <p:cTn id="857" dur="indefinite"/>
                                        <p:tgtEl>
                                          <p:spTgt spid="569483"/>
                                        </p:tgtEl>
                                        <p:attrNameLst>
                                          <p:attrName>style.opacity</p:attrName>
                                        </p:attrNameLst>
                                      </p:cBhvr>
                                      <p:to>
                                        <p:strVal val="0.5"/>
                                      </p:to>
                                    </p:set>
                                    <p:animEffect filter="image" prLst="opacity: 0.5">
                                      <p:cBhvr rctx="IE">
                                        <p:cTn id="858" dur="indefinite"/>
                                        <p:tgtEl>
                                          <p:spTgt spid="569483"/>
                                        </p:tgtEl>
                                      </p:cBhvr>
                                    </p:animEffect>
                                  </p:childTnLst>
                                </p:cTn>
                              </p:par>
                              <p:par>
                                <p:cTn id="859" presetID="9" presetClass="emph" presetSubtype="0" grpId="1" nodeType="withEffect">
                                  <p:stCondLst>
                                    <p:cond delay="0"/>
                                  </p:stCondLst>
                                  <p:childTnLst>
                                    <p:set>
                                      <p:cBhvr rctx="PPT">
                                        <p:cTn id="860" dur="indefinite"/>
                                        <p:tgtEl>
                                          <p:spTgt spid="569484"/>
                                        </p:tgtEl>
                                        <p:attrNameLst>
                                          <p:attrName>style.opacity</p:attrName>
                                        </p:attrNameLst>
                                      </p:cBhvr>
                                      <p:to>
                                        <p:strVal val="0.5"/>
                                      </p:to>
                                    </p:set>
                                    <p:animEffect filter="image" prLst="opacity: 0.5">
                                      <p:cBhvr rctx="IE">
                                        <p:cTn id="861" dur="indefinite"/>
                                        <p:tgtEl>
                                          <p:spTgt spid="569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52" grpId="0" animBg="1"/>
      <p:bldP spid="569352" grpId="1" animBg="1"/>
      <p:bldP spid="569352" grpId="2" animBg="1"/>
      <p:bldP spid="569350" grpId="0"/>
      <p:bldP spid="569350" grpId="1"/>
      <p:bldP spid="569350" grpId="2"/>
      <p:bldP spid="569354" grpId="0"/>
      <p:bldP spid="569354" grpId="1"/>
      <p:bldP spid="569355" grpId="0"/>
      <p:bldP spid="569355" grpId="1"/>
      <p:bldP spid="569355" grpId="2"/>
      <p:bldP spid="569357" grpId="0"/>
      <p:bldP spid="569357" grpId="1"/>
      <p:bldP spid="569357" grpId="2"/>
      <p:bldP spid="569358" grpId="0"/>
      <p:bldP spid="569358" grpId="1"/>
      <p:bldP spid="569359" grpId="0"/>
      <p:bldP spid="569359" grpId="1"/>
      <p:bldP spid="569359" grpId="2"/>
      <p:bldP spid="569360" grpId="0"/>
      <p:bldP spid="569361" grpId="0"/>
      <p:bldP spid="569361" grpId="1"/>
      <p:bldP spid="569362" grpId="0"/>
      <p:bldP spid="569362" grpId="1"/>
      <p:bldP spid="569369" grpId="0" animBg="1"/>
      <p:bldP spid="569369" grpId="1" animBg="1"/>
      <p:bldP spid="569370" grpId="0"/>
      <p:bldP spid="569370" grpId="1"/>
      <p:bldP spid="569371" grpId="0"/>
      <p:bldP spid="569371" grpId="1"/>
      <p:bldP spid="569372" grpId="0" animBg="1"/>
      <p:bldP spid="569372" grpId="1" animBg="1"/>
      <p:bldP spid="569373" grpId="0" animBg="1"/>
      <p:bldP spid="569373" grpId="1" animBg="1"/>
      <p:bldP spid="569378" grpId="0"/>
      <p:bldP spid="569378" grpId="1"/>
      <p:bldP spid="569379" grpId="0"/>
      <p:bldP spid="569379" grpId="1"/>
      <p:bldP spid="569380" grpId="0"/>
      <p:bldP spid="569380" grpId="1"/>
      <p:bldP spid="569381" grpId="0"/>
      <p:bldP spid="569381" grpId="1"/>
      <p:bldP spid="569382" grpId="0"/>
      <p:bldP spid="569382" grpId="1"/>
      <p:bldP spid="569386" grpId="0"/>
      <p:bldP spid="569386" grpId="1"/>
      <p:bldP spid="569387" grpId="0" animBg="1"/>
      <p:bldP spid="569387" grpId="1" animBg="1"/>
      <p:bldP spid="569388" grpId="0" animBg="1"/>
      <p:bldP spid="569388" grpId="1" animBg="1"/>
      <p:bldP spid="569392" grpId="0" animBg="1"/>
      <p:bldP spid="569392" grpId="1" animBg="1"/>
      <p:bldP spid="569393" grpId="0" animBg="1"/>
      <p:bldP spid="569393" grpId="1" animBg="1"/>
      <p:bldP spid="569394" grpId="0" animBg="1"/>
      <p:bldP spid="569394" grpId="1" animBg="1"/>
      <p:bldP spid="569395" grpId="0"/>
      <p:bldP spid="569395" grpId="1"/>
      <p:bldP spid="569396" grpId="0"/>
      <p:bldP spid="569396" grpId="1"/>
      <p:bldP spid="569400" grpId="0" animBg="1"/>
      <p:bldP spid="569400" grpId="1" animBg="1"/>
      <p:bldP spid="569401" grpId="0" animBg="1"/>
      <p:bldP spid="569401" grpId="1" animBg="1"/>
      <p:bldP spid="569403" grpId="0"/>
      <p:bldP spid="569403" grpId="1"/>
      <p:bldP spid="569404" grpId="0"/>
      <p:bldP spid="569405" grpId="0"/>
      <p:bldP spid="569412" grpId="0" animBg="1"/>
      <p:bldP spid="569412" grpId="1" animBg="1"/>
      <p:bldP spid="569413" grpId="0"/>
      <p:bldP spid="569413" grpId="1"/>
      <p:bldP spid="569414" grpId="0"/>
      <p:bldP spid="569414" grpId="1"/>
      <p:bldP spid="569415" grpId="0" animBg="1"/>
      <p:bldP spid="569415" grpId="1" animBg="1"/>
      <p:bldP spid="569416" grpId="0" animBg="1"/>
      <p:bldP spid="569416" grpId="1" animBg="1"/>
      <p:bldP spid="569421" grpId="0"/>
      <p:bldP spid="569421" grpId="1"/>
      <p:bldP spid="569422" grpId="0"/>
      <p:bldP spid="569422" grpId="1"/>
      <p:bldP spid="569423" grpId="0"/>
      <p:bldP spid="569423" grpId="1"/>
      <p:bldP spid="569424" grpId="0"/>
      <p:bldP spid="569424" grpId="1"/>
      <p:bldP spid="569425" grpId="0"/>
      <p:bldP spid="569425" grpId="1"/>
      <p:bldP spid="569429" grpId="0"/>
      <p:bldP spid="569429" grpId="1"/>
      <p:bldP spid="569430" grpId="0" animBg="1"/>
      <p:bldP spid="569430" grpId="1" animBg="1"/>
      <p:bldP spid="569431" grpId="0" animBg="1"/>
      <p:bldP spid="569431" grpId="1" animBg="1"/>
      <p:bldP spid="569435" grpId="0" animBg="1"/>
      <p:bldP spid="569435" grpId="1" animBg="1"/>
      <p:bldP spid="569436" grpId="0" animBg="1"/>
      <p:bldP spid="569436" grpId="1" animBg="1"/>
      <p:bldP spid="569437" grpId="0" animBg="1"/>
      <p:bldP spid="569437" grpId="1" animBg="1"/>
      <p:bldP spid="569438" grpId="0"/>
      <p:bldP spid="569438" grpId="1"/>
      <p:bldP spid="569439" grpId="0"/>
      <p:bldP spid="569439" grpId="1"/>
      <p:bldP spid="569443" grpId="0" animBg="1"/>
      <p:bldP spid="569443" grpId="1" animBg="1"/>
      <p:bldP spid="569444" grpId="0" animBg="1"/>
      <p:bldP spid="569444" grpId="1" animBg="1"/>
      <p:bldP spid="569452" grpId="0" animBg="1"/>
      <p:bldP spid="569452" grpId="1" animBg="1"/>
      <p:bldP spid="569453" grpId="0"/>
      <p:bldP spid="569453" grpId="1"/>
      <p:bldP spid="569454" grpId="0"/>
      <p:bldP spid="569454" grpId="1"/>
      <p:bldP spid="569455" grpId="0" animBg="1"/>
      <p:bldP spid="569455" grpId="1" animBg="1"/>
      <p:bldP spid="569456" grpId="0" animBg="1"/>
      <p:bldP spid="569456" grpId="1" animBg="1"/>
      <p:bldP spid="569461" grpId="0"/>
      <p:bldP spid="569461" grpId="1"/>
      <p:bldP spid="569462" grpId="0"/>
      <p:bldP spid="569462" grpId="1"/>
      <p:bldP spid="569463" grpId="0"/>
      <p:bldP spid="569463" grpId="1"/>
      <p:bldP spid="569464" grpId="0"/>
      <p:bldP spid="569464" grpId="1"/>
      <p:bldP spid="569465" grpId="0"/>
      <p:bldP spid="569465" grpId="1"/>
      <p:bldP spid="569469" grpId="0"/>
      <p:bldP spid="569469" grpId="1"/>
      <p:bldP spid="569470" grpId="0" animBg="1"/>
      <p:bldP spid="569470" grpId="1" animBg="1"/>
      <p:bldP spid="569471" grpId="0" animBg="1"/>
      <p:bldP spid="569471" grpId="1" animBg="1"/>
      <p:bldP spid="569475" grpId="0" animBg="1"/>
      <p:bldP spid="569475" grpId="1" animBg="1"/>
      <p:bldP spid="569476" grpId="0" animBg="1"/>
      <p:bldP spid="569476" grpId="1" animBg="1"/>
      <p:bldP spid="569477" grpId="0" animBg="1"/>
      <p:bldP spid="569477" grpId="1" animBg="1"/>
      <p:bldP spid="569478" grpId="0"/>
      <p:bldP spid="569478" grpId="1"/>
      <p:bldP spid="569479" grpId="0"/>
      <p:bldP spid="569479" grpId="1"/>
      <p:bldP spid="569483" grpId="0" animBg="1"/>
      <p:bldP spid="569483" grpId="1" animBg="1"/>
      <p:bldP spid="569484" grpId="0" animBg="1"/>
      <p:bldP spid="569484"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title"/>
          </p:nvPr>
        </p:nvSpPr>
        <p:spPr/>
        <p:txBody>
          <a:bodyPr/>
          <a:lstStyle/>
          <a:p>
            <a:pPr eaLnBrk="1" hangingPunct="1"/>
            <a:r>
              <a:rPr lang="en-US" sz="3200" smtClean="0"/>
              <a:t>Stoichiometry</a:t>
            </a:r>
          </a:p>
        </p:txBody>
      </p:sp>
      <p:sp>
        <p:nvSpPr>
          <p:cNvPr id="86019" name="Text Box 5"/>
          <p:cNvSpPr txBox="1">
            <a:spLocks noChangeArrowheads="1"/>
          </p:cNvSpPr>
          <p:nvPr/>
        </p:nvSpPr>
        <p:spPr bwMode="auto">
          <a:xfrm>
            <a:off x="2495550" y="1381125"/>
            <a:ext cx="1025525" cy="457200"/>
          </a:xfrm>
          <a:prstGeom prst="rect">
            <a:avLst/>
          </a:prstGeom>
          <a:noFill/>
          <a:ln w="9525">
            <a:noFill/>
            <a:miter lim="800000"/>
            <a:headEnd/>
            <a:tailEnd/>
          </a:ln>
        </p:spPr>
        <p:txBody>
          <a:bodyPr wrap="none">
            <a:spAutoFit/>
          </a:bodyPr>
          <a:lstStyle/>
          <a:p>
            <a:r>
              <a:rPr lang="en-US" sz="2400"/>
              <a:t>KClO</a:t>
            </a:r>
            <a:r>
              <a:rPr lang="en-US" sz="2400" baseline="-25000"/>
              <a:t>3</a:t>
            </a:r>
          </a:p>
        </p:txBody>
      </p:sp>
      <p:sp>
        <p:nvSpPr>
          <p:cNvPr id="497670" name="Line 6"/>
          <p:cNvSpPr>
            <a:spLocks noChangeShapeType="1"/>
          </p:cNvSpPr>
          <p:nvPr/>
        </p:nvSpPr>
        <p:spPr bwMode="auto">
          <a:xfrm>
            <a:off x="3617913" y="1608138"/>
            <a:ext cx="1011237" cy="0"/>
          </a:xfrm>
          <a:prstGeom prst="line">
            <a:avLst/>
          </a:prstGeom>
          <a:noFill/>
          <a:ln w="19050">
            <a:solidFill>
              <a:schemeClr val="tx1"/>
            </a:solidFill>
            <a:round/>
            <a:headEnd/>
            <a:tailEnd type="triangle" w="med" len="med"/>
          </a:ln>
        </p:spPr>
        <p:txBody>
          <a:bodyPr/>
          <a:lstStyle/>
          <a:p>
            <a:endParaRPr lang="en-US"/>
          </a:p>
        </p:txBody>
      </p:sp>
      <p:sp>
        <p:nvSpPr>
          <p:cNvPr id="497671" name="Text Box 7"/>
          <p:cNvSpPr txBox="1">
            <a:spLocks noChangeArrowheads="1"/>
          </p:cNvSpPr>
          <p:nvPr/>
        </p:nvSpPr>
        <p:spPr bwMode="auto">
          <a:xfrm>
            <a:off x="4943475" y="1381125"/>
            <a:ext cx="676275" cy="457200"/>
          </a:xfrm>
          <a:prstGeom prst="rect">
            <a:avLst/>
          </a:prstGeom>
          <a:noFill/>
          <a:ln w="9525">
            <a:noFill/>
            <a:miter lim="800000"/>
            <a:headEnd/>
            <a:tailEnd/>
          </a:ln>
        </p:spPr>
        <p:txBody>
          <a:bodyPr wrap="none">
            <a:spAutoFit/>
          </a:bodyPr>
          <a:lstStyle/>
          <a:p>
            <a:r>
              <a:rPr lang="en-US" sz="2400"/>
              <a:t>KCl</a:t>
            </a:r>
            <a:endParaRPr lang="en-US" sz="2400" baseline="-25000"/>
          </a:p>
        </p:txBody>
      </p:sp>
      <p:sp>
        <p:nvSpPr>
          <p:cNvPr id="497672" name="Text Box 8"/>
          <p:cNvSpPr txBox="1">
            <a:spLocks noChangeArrowheads="1"/>
          </p:cNvSpPr>
          <p:nvPr/>
        </p:nvSpPr>
        <p:spPr bwMode="auto">
          <a:xfrm>
            <a:off x="5781675" y="1381125"/>
            <a:ext cx="1216025" cy="457200"/>
          </a:xfrm>
          <a:prstGeom prst="rect">
            <a:avLst/>
          </a:prstGeom>
          <a:noFill/>
          <a:ln w="9525">
            <a:noFill/>
            <a:miter lim="800000"/>
            <a:headEnd/>
            <a:tailEnd/>
          </a:ln>
        </p:spPr>
        <p:txBody>
          <a:bodyPr wrap="none">
            <a:spAutoFit/>
          </a:bodyPr>
          <a:lstStyle/>
          <a:p>
            <a:r>
              <a:rPr lang="en-US" sz="2400"/>
              <a:t>+      O</a:t>
            </a:r>
            <a:r>
              <a:rPr lang="en-US" sz="2400" baseline="-25000"/>
              <a:t>2</a:t>
            </a:r>
          </a:p>
        </p:txBody>
      </p:sp>
      <p:sp>
        <p:nvSpPr>
          <p:cNvPr id="497673" name="Text Box 9"/>
          <p:cNvSpPr txBox="1">
            <a:spLocks noChangeArrowheads="1"/>
          </p:cNvSpPr>
          <p:nvPr/>
        </p:nvSpPr>
        <p:spPr bwMode="auto">
          <a:xfrm>
            <a:off x="6230938" y="1381125"/>
            <a:ext cx="354012" cy="457200"/>
          </a:xfrm>
          <a:prstGeom prst="rect">
            <a:avLst/>
          </a:prstGeom>
          <a:noFill/>
          <a:ln w="9525">
            <a:noFill/>
            <a:miter lim="800000"/>
            <a:headEnd/>
            <a:tailEnd/>
          </a:ln>
        </p:spPr>
        <p:txBody>
          <a:bodyPr wrap="none">
            <a:spAutoFit/>
          </a:bodyPr>
          <a:lstStyle/>
          <a:p>
            <a:r>
              <a:rPr lang="en-US" sz="2400"/>
              <a:t>3</a:t>
            </a:r>
          </a:p>
        </p:txBody>
      </p:sp>
      <p:sp>
        <p:nvSpPr>
          <p:cNvPr id="497674" name="Text Box 10"/>
          <p:cNvSpPr txBox="1">
            <a:spLocks noChangeArrowheads="1"/>
          </p:cNvSpPr>
          <p:nvPr/>
        </p:nvSpPr>
        <p:spPr bwMode="auto">
          <a:xfrm>
            <a:off x="2249488" y="1381125"/>
            <a:ext cx="354012" cy="457200"/>
          </a:xfrm>
          <a:prstGeom prst="rect">
            <a:avLst/>
          </a:prstGeom>
          <a:noFill/>
          <a:ln w="9525">
            <a:noFill/>
            <a:miter lim="800000"/>
            <a:headEnd/>
            <a:tailEnd/>
          </a:ln>
        </p:spPr>
        <p:txBody>
          <a:bodyPr wrap="none">
            <a:spAutoFit/>
          </a:bodyPr>
          <a:lstStyle/>
          <a:p>
            <a:r>
              <a:rPr lang="en-US" sz="2400"/>
              <a:t>2</a:t>
            </a:r>
          </a:p>
        </p:txBody>
      </p:sp>
      <p:sp>
        <p:nvSpPr>
          <p:cNvPr id="497675" name="Text Box 11"/>
          <p:cNvSpPr txBox="1">
            <a:spLocks noChangeArrowheads="1"/>
          </p:cNvSpPr>
          <p:nvPr/>
        </p:nvSpPr>
        <p:spPr bwMode="auto">
          <a:xfrm>
            <a:off x="4697413" y="1381125"/>
            <a:ext cx="354012" cy="457200"/>
          </a:xfrm>
          <a:prstGeom prst="rect">
            <a:avLst/>
          </a:prstGeom>
          <a:noFill/>
          <a:ln w="9525">
            <a:noFill/>
            <a:miter lim="800000"/>
            <a:headEnd/>
            <a:tailEnd/>
          </a:ln>
        </p:spPr>
        <p:txBody>
          <a:bodyPr wrap="none">
            <a:spAutoFit/>
          </a:bodyPr>
          <a:lstStyle/>
          <a:p>
            <a:r>
              <a:rPr lang="en-US" sz="2400"/>
              <a:t>2</a:t>
            </a:r>
          </a:p>
        </p:txBody>
      </p:sp>
      <p:sp>
        <p:nvSpPr>
          <p:cNvPr id="497676" name="Text Box 12"/>
          <p:cNvSpPr txBox="1">
            <a:spLocks noChangeArrowheads="1"/>
          </p:cNvSpPr>
          <p:nvPr/>
        </p:nvSpPr>
        <p:spPr bwMode="auto">
          <a:xfrm>
            <a:off x="2544763" y="1822450"/>
            <a:ext cx="627062" cy="304800"/>
          </a:xfrm>
          <a:prstGeom prst="rect">
            <a:avLst/>
          </a:prstGeom>
          <a:noFill/>
          <a:ln w="9525">
            <a:noFill/>
            <a:miter lim="800000"/>
            <a:headEnd/>
            <a:tailEnd/>
          </a:ln>
        </p:spPr>
        <p:txBody>
          <a:bodyPr wrap="none">
            <a:spAutoFit/>
          </a:bodyPr>
          <a:lstStyle/>
          <a:p>
            <a:r>
              <a:rPr lang="en-US"/>
              <a:t>500 g</a:t>
            </a:r>
          </a:p>
        </p:txBody>
      </p:sp>
      <p:sp>
        <p:nvSpPr>
          <p:cNvPr id="497677" name="Text Box 13"/>
          <p:cNvSpPr txBox="1">
            <a:spLocks noChangeArrowheads="1"/>
          </p:cNvSpPr>
          <p:nvPr/>
        </p:nvSpPr>
        <p:spPr bwMode="auto">
          <a:xfrm>
            <a:off x="4916488" y="1822450"/>
            <a:ext cx="420687" cy="304800"/>
          </a:xfrm>
          <a:prstGeom prst="rect">
            <a:avLst/>
          </a:prstGeom>
          <a:noFill/>
          <a:ln w="9525">
            <a:noFill/>
            <a:miter lim="800000"/>
            <a:headEnd/>
            <a:tailEnd/>
          </a:ln>
        </p:spPr>
        <p:txBody>
          <a:bodyPr wrap="none">
            <a:spAutoFit/>
          </a:bodyPr>
          <a:lstStyle/>
          <a:p>
            <a:r>
              <a:rPr lang="en-US"/>
              <a:t>x g</a:t>
            </a:r>
          </a:p>
        </p:txBody>
      </p:sp>
      <p:sp>
        <p:nvSpPr>
          <p:cNvPr id="497678" name="Text Box 14"/>
          <p:cNvSpPr txBox="1">
            <a:spLocks noChangeArrowheads="1"/>
          </p:cNvSpPr>
          <p:nvPr/>
        </p:nvSpPr>
        <p:spPr bwMode="auto">
          <a:xfrm>
            <a:off x="6345238" y="1822450"/>
            <a:ext cx="420687" cy="304800"/>
          </a:xfrm>
          <a:prstGeom prst="rect">
            <a:avLst/>
          </a:prstGeom>
          <a:noFill/>
          <a:ln w="9525">
            <a:noFill/>
            <a:miter lim="800000"/>
            <a:headEnd/>
            <a:tailEnd/>
          </a:ln>
        </p:spPr>
        <p:txBody>
          <a:bodyPr wrap="none">
            <a:spAutoFit/>
          </a:bodyPr>
          <a:lstStyle/>
          <a:p>
            <a:r>
              <a:rPr lang="en-US"/>
              <a:t>x L</a:t>
            </a:r>
          </a:p>
        </p:txBody>
      </p:sp>
      <p:grpSp>
        <p:nvGrpSpPr>
          <p:cNvPr id="2" name="Group 15"/>
          <p:cNvGrpSpPr>
            <a:grpSpLocks/>
          </p:cNvGrpSpPr>
          <p:nvPr/>
        </p:nvGrpSpPr>
        <p:grpSpPr bwMode="auto">
          <a:xfrm>
            <a:off x="558800" y="2446338"/>
            <a:ext cx="1219200" cy="481012"/>
            <a:chOff x="186" y="1092"/>
            <a:chExt cx="768" cy="303"/>
          </a:xfrm>
        </p:grpSpPr>
        <p:sp>
          <p:nvSpPr>
            <p:cNvPr id="86121" name="Line 16"/>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6122" name="Line 17"/>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6123" name="Line 18"/>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6124" name="Line 19"/>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6125" name="Line 20"/>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497685" name="Oval 21"/>
          <p:cNvSpPr>
            <a:spLocks noChangeArrowheads="1"/>
          </p:cNvSpPr>
          <p:nvPr/>
        </p:nvSpPr>
        <p:spPr bwMode="auto">
          <a:xfrm>
            <a:off x="582613" y="2393950"/>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497686" name="Text Box 22"/>
          <p:cNvSpPr txBox="1">
            <a:spLocks noChangeArrowheads="1"/>
          </p:cNvSpPr>
          <p:nvPr/>
        </p:nvSpPr>
        <p:spPr bwMode="auto">
          <a:xfrm>
            <a:off x="423863" y="2951163"/>
            <a:ext cx="673100" cy="304800"/>
          </a:xfrm>
          <a:prstGeom prst="rect">
            <a:avLst/>
          </a:prstGeom>
          <a:noFill/>
          <a:ln w="9525">
            <a:noFill/>
            <a:miter lim="800000"/>
            <a:headEnd/>
            <a:tailEnd/>
          </a:ln>
        </p:spPr>
        <p:txBody>
          <a:bodyPr wrap="none">
            <a:spAutoFit/>
          </a:bodyPr>
          <a:lstStyle/>
          <a:p>
            <a:r>
              <a:rPr lang="en-US"/>
              <a:t>KClO</a:t>
            </a:r>
            <a:r>
              <a:rPr lang="en-US" baseline="-25000"/>
              <a:t>3</a:t>
            </a:r>
          </a:p>
        </p:txBody>
      </p:sp>
      <p:sp>
        <p:nvSpPr>
          <p:cNvPr id="497687" name="Text Box 23"/>
          <p:cNvSpPr txBox="1">
            <a:spLocks noChangeArrowheads="1"/>
          </p:cNvSpPr>
          <p:nvPr/>
        </p:nvSpPr>
        <p:spPr bwMode="auto">
          <a:xfrm>
            <a:off x="1398588" y="2951163"/>
            <a:ext cx="385762" cy="304800"/>
          </a:xfrm>
          <a:prstGeom prst="rect">
            <a:avLst/>
          </a:prstGeom>
          <a:noFill/>
          <a:ln w="9525">
            <a:noFill/>
            <a:miter lim="800000"/>
            <a:headEnd/>
            <a:tailEnd/>
          </a:ln>
        </p:spPr>
        <p:txBody>
          <a:bodyPr wrap="none">
            <a:spAutoFit/>
          </a:bodyPr>
          <a:lstStyle/>
          <a:p>
            <a:r>
              <a:rPr lang="en-US"/>
              <a:t>O</a:t>
            </a:r>
            <a:r>
              <a:rPr lang="en-US" baseline="-25000"/>
              <a:t>2</a:t>
            </a:r>
          </a:p>
        </p:txBody>
      </p:sp>
      <p:sp>
        <p:nvSpPr>
          <p:cNvPr id="497688" name="Line 24"/>
          <p:cNvSpPr>
            <a:spLocks noChangeShapeType="1"/>
          </p:cNvSpPr>
          <p:nvPr/>
        </p:nvSpPr>
        <p:spPr bwMode="auto">
          <a:xfrm>
            <a:off x="892175" y="2679700"/>
            <a:ext cx="534988" cy="0"/>
          </a:xfrm>
          <a:prstGeom prst="line">
            <a:avLst/>
          </a:prstGeom>
          <a:noFill/>
          <a:ln w="31750">
            <a:solidFill>
              <a:srgbClr val="800000"/>
            </a:solidFill>
            <a:round/>
            <a:headEnd/>
            <a:tailEnd/>
          </a:ln>
        </p:spPr>
        <p:txBody>
          <a:bodyPr/>
          <a:lstStyle/>
          <a:p>
            <a:endParaRPr lang="en-US"/>
          </a:p>
        </p:txBody>
      </p:sp>
      <p:sp>
        <p:nvSpPr>
          <p:cNvPr id="497689" name="Line 25"/>
          <p:cNvSpPr>
            <a:spLocks noChangeShapeType="1"/>
          </p:cNvSpPr>
          <p:nvPr/>
        </p:nvSpPr>
        <p:spPr bwMode="auto">
          <a:xfrm flipV="1">
            <a:off x="1417638" y="2678113"/>
            <a:ext cx="320675" cy="1587"/>
          </a:xfrm>
          <a:prstGeom prst="line">
            <a:avLst/>
          </a:prstGeom>
          <a:noFill/>
          <a:ln w="31750">
            <a:solidFill>
              <a:srgbClr val="800000"/>
            </a:solidFill>
            <a:round/>
            <a:headEnd/>
            <a:tailEnd/>
          </a:ln>
        </p:spPr>
        <p:txBody>
          <a:bodyPr/>
          <a:lstStyle/>
          <a:p>
            <a:endParaRPr lang="en-US"/>
          </a:p>
        </p:txBody>
      </p:sp>
      <p:grpSp>
        <p:nvGrpSpPr>
          <p:cNvPr id="3" name="Group 26"/>
          <p:cNvGrpSpPr>
            <a:grpSpLocks/>
          </p:cNvGrpSpPr>
          <p:nvPr/>
        </p:nvGrpSpPr>
        <p:grpSpPr bwMode="auto">
          <a:xfrm>
            <a:off x="1704975" y="2643188"/>
            <a:ext cx="88900" cy="88900"/>
            <a:chOff x="925" y="1217"/>
            <a:chExt cx="56" cy="56"/>
          </a:xfrm>
        </p:grpSpPr>
        <p:sp>
          <p:nvSpPr>
            <p:cNvPr id="86118" name="Oval 27"/>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6119" name="Line 28"/>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6120" name="Line 29"/>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497694" name="Text Box 30"/>
          <p:cNvSpPr txBox="1">
            <a:spLocks noChangeArrowheads="1"/>
          </p:cNvSpPr>
          <p:nvPr/>
        </p:nvSpPr>
        <p:spPr bwMode="auto">
          <a:xfrm>
            <a:off x="1898650" y="2543175"/>
            <a:ext cx="2224088" cy="336550"/>
          </a:xfrm>
          <a:prstGeom prst="rect">
            <a:avLst/>
          </a:prstGeom>
          <a:noFill/>
          <a:ln w="9525">
            <a:noFill/>
            <a:miter lim="800000"/>
            <a:headEnd/>
            <a:tailEnd/>
          </a:ln>
        </p:spPr>
        <p:txBody>
          <a:bodyPr wrap="none">
            <a:spAutoFit/>
          </a:bodyPr>
          <a:lstStyle/>
          <a:p>
            <a:r>
              <a:rPr lang="en-US" sz="1600"/>
              <a:t>x L O</a:t>
            </a:r>
            <a:r>
              <a:rPr lang="en-US" sz="1600" baseline="-25000"/>
              <a:t>2</a:t>
            </a:r>
            <a:r>
              <a:rPr lang="en-US" sz="1600"/>
              <a:t>  =  500 g KClO</a:t>
            </a:r>
            <a:r>
              <a:rPr lang="en-US" sz="1600" baseline="-25000"/>
              <a:t>3</a:t>
            </a:r>
          </a:p>
        </p:txBody>
      </p:sp>
      <p:sp>
        <p:nvSpPr>
          <p:cNvPr id="497695" name="Text Box 31"/>
          <p:cNvSpPr txBox="1">
            <a:spLocks noChangeArrowheads="1"/>
          </p:cNvSpPr>
          <p:nvPr/>
        </p:nvSpPr>
        <p:spPr bwMode="auto">
          <a:xfrm>
            <a:off x="4049713" y="2681288"/>
            <a:ext cx="1481137" cy="336550"/>
          </a:xfrm>
          <a:prstGeom prst="rect">
            <a:avLst/>
          </a:prstGeom>
          <a:noFill/>
          <a:ln w="9525">
            <a:noFill/>
            <a:miter lim="800000"/>
            <a:headEnd/>
            <a:tailEnd/>
          </a:ln>
        </p:spPr>
        <p:txBody>
          <a:bodyPr wrap="none">
            <a:spAutoFit/>
          </a:bodyPr>
          <a:lstStyle/>
          <a:p>
            <a:r>
              <a:rPr lang="en-US" sz="1600"/>
              <a:t>122.5 g KClO</a:t>
            </a:r>
            <a:r>
              <a:rPr lang="en-US" sz="1600" baseline="-25000"/>
              <a:t>3</a:t>
            </a:r>
          </a:p>
        </p:txBody>
      </p:sp>
      <p:sp>
        <p:nvSpPr>
          <p:cNvPr id="497696" name="Text Box 32"/>
          <p:cNvSpPr txBox="1">
            <a:spLocks noChangeArrowheads="1"/>
          </p:cNvSpPr>
          <p:nvPr/>
        </p:nvSpPr>
        <p:spPr bwMode="auto">
          <a:xfrm>
            <a:off x="7837488" y="2554288"/>
            <a:ext cx="1219200" cy="336550"/>
          </a:xfrm>
          <a:prstGeom prst="rect">
            <a:avLst/>
          </a:prstGeom>
          <a:noFill/>
          <a:ln w="9525">
            <a:noFill/>
            <a:miter lim="800000"/>
            <a:headEnd/>
            <a:tailEnd/>
          </a:ln>
        </p:spPr>
        <p:txBody>
          <a:bodyPr wrap="none">
            <a:spAutoFit/>
          </a:bodyPr>
          <a:lstStyle/>
          <a:p>
            <a:r>
              <a:rPr lang="en-US" sz="1600"/>
              <a:t>=  137 L O</a:t>
            </a:r>
            <a:r>
              <a:rPr lang="en-US" sz="1600" baseline="-25000"/>
              <a:t>2</a:t>
            </a:r>
          </a:p>
        </p:txBody>
      </p:sp>
      <p:sp>
        <p:nvSpPr>
          <p:cNvPr id="497697" name="Rectangle 33"/>
          <p:cNvSpPr>
            <a:spLocks noChangeArrowheads="1"/>
          </p:cNvSpPr>
          <p:nvPr/>
        </p:nvSpPr>
        <p:spPr bwMode="auto">
          <a:xfrm>
            <a:off x="4159250" y="2416175"/>
            <a:ext cx="1300163" cy="336550"/>
          </a:xfrm>
          <a:prstGeom prst="rect">
            <a:avLst/>
          </a:prstGeom>
          <a:noFill/>
          <a:ln w="9525">
            <a:noFill/>
            <a:miter lim="800000"/>
            <a:headEnd/>
            <a:tailEnd/>
          </a:ln>
        </p:spPr>
        <p:txBody>
          <a:bodyPr wrap="none">
            <a:spAutoFit/>
          </a:bodyPr>
          <a:lstStyle/>
          <a:p>
            <a:r>
              <a:rPr lang="en-US" sz="1600"/>
              <a:t>1 mol KClO</a:t>
            </a:r>
            <a:r>
              <a:rPr lang="en-US" sz="1600" baseline="-25000"/>
              <a:t>3</a:t>
            </a:r>
          </a:p>
        </p:txBody>
      </p:sp>
      <p:sp>
        <p:nvSpPr>
          <p:cNvPr id="497698" name="Rectangle 34"/>
          <p:cNvSpPr>
            <a:spLocks noChangeArrowheads="1"/>
          </p:cNvSpPr>
          <p:nvPr/>
        </p:nvSpPr>
        <p:spPr bwMode="auto">
          <a:xfrm>
            <a:off x="5662613" y="2409825"/>
            <a:ext cx="974725" cy="336550"/>
          </a:xfrm>
          <a:prstGeom prst="rect">
            <a:avLst/>
          </a:prstGeom>
          <a:noFill/>
          <a:ln w="9525">
            <a:noFill/>
            <a:miter lim="800000"/>
            <a:headEnd/>
            <a:tailEnd/>
          </a:ln>
        </p:spPr>
        <p:txBody>
          <a:bodyPr wrap="none">
            <a:spAutoFit/>
          </a:bodyPr>
          <a:lstStyle/>
          <a:p>
            <a:r>
              <a:rPr lang="en-US" sz="1600"/>
              <a:t>3 mol O</a:t>
            </a:r>
            <a:r>
              <a:rPr lang="en-US" sz="1600" baseline="-25000"/>
              <a:t>2</a:t>
            </a:r>
          </a:p>
        </p:txBody>
      </p:sp>
      <p:grpSp>
        <p:nvGrpSpPr>
          <p:cNvPr id="4" name="Group 35"/>
          <p:cNvGrpSpPr>
            <a:grpSpLocks/>
          </p:cNvGrpSpPr>
          <p:nvPr/>
        </p:nvGrpSpPr>
        <p:grpSpPr bwMode="auto">
          <a:xfrm>
            <a:off x="4103688" y="2454275"/>
            <a:ext cx="1408112" cy="542925"/>
            <a:chOff x="2353" y="2935"/>
            <a:chExt cx="1505" cy="342"/>
          </a:xfrm>
        </p:grpSpPr>
        <p:sp>
          <p:nvSpPr>
            <p:cNvPr id="86116" name="AutoShape 36"/>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6117" name="Line 37"/>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497702" name="Rectangle 38"/>
          <p:cNvSpPr>
            <a:spLocks noChangeArrowheads="1"/>
          </p:cNvSpPr>
          <p:nvPr/>
        </p:nvSpPr>
        <p:spPr bwMode="auto">
          <a:xfrm>
            <a:off x="5511800" y="2679700"/>
            <a:ext cx="1300163" cy="336550"/>
          </a:xfrm>
          <a:prstGeom prst="rect">
            <a:avLst/>
          </a:prstGeom>
          <a:noFill/>
          <a:ln w="9525">
            <a:noFill/>
            <a:miter lim="800000"/>
            <a:headEnd/>
            <a:tailEnd/>
          </a:ln>
        </p:spPr>
        <p:txBody>
          <a:bodyPr wrap="none">
            <a:spAutoFit/>
          </a:bodyPr>
          <a:lstStyle/>
          <a:p>
            <a:r>
              <a:rPr lang="en-US" sz="1600"/>
              <a:t>2 mol KClO</a:t>
            </a:r>
            <a:r>
              <a:rPr lang="en-US" sz="1600" baseline="-25000"/>
              <a:t>3</a:t>
            </a:r>
          </a:p>
        </p:txBody>
      </p:sp>
      <p:sp>
        <p:nvSpPr>
          <p:cNvPr id="497703" name="Line 39"/>
          <p:cNvSpPr>
            <a:spLocks noChangeShapeType="1"/>
          </p:cNvSpPr>
          <p:nvPr/>
        </p:nvSpPr>
        <p:spPr bwMode="auto">
          <a:xfrm flipV="1">
            <a:off x="3302000" y="2676525"/>
            <a:ext cx="712788" cy="98425"/>
          </a:xfrm>
          <a:prstGeom prst="line">
            <a:avLst/>
          </a:prstGeom>
          <a:noFill/>
          <a:ln w="9525">
            <a:solidFill>
              <a:srgbClr val="FF0000"/>
            </a:solidFill>
            <a:round/>
            <a:headEnd/>
            <a:tailEnd/>
          </a:ln>
        </p:spPr>
        <p:txBody>
          <a:bodyPr/>
          <a:lstStyle/>
          <a:p>
            <a:endParaRPr lang="en-US"/>
          </a:p>
        </p:txBody>
      </p:sp>
      <p:sp>
        <p:nvSpPr>
          <p:cNvPr id="497704" name="Line 40"/>
          <p:cNvSpPr>
            <a:spLocks noChangeShapeType="1"/>
          </p:cNvSpPr>
          <p:nvPr/>
        </p:nvSpPr>
        <p:spPr bwMode="auto">
          <a:xfrm flipV="1">
            <a:off x="4705350" y="2816225"/>
            <a:ext cx="723900" cy="96838"/>
          </a:xfrm>
          <a:prstGeom prst="line">
            <a:avLst/>
          </a:prstGeom>
          <a:noFill/>
          <a:ln w="9525">
            <a:solidFill>
              <a:srgbClr val="FF0000"/>
            </a:solidFill>
            <a:round/>
            <a:headEnd/>
            <a:tailEnd/>
          </a:ln>
        </p:spPr>
        <p:txBody>
          <a:bodyPr/>
          <a:lstStyle/>
          <a:p>
            <a:endParaRPr lang="en-US"/>
          </a:p>
        </p:txBody>
      </p:sp>
      <p:grpSp>
        <p:nvGrpSpPr>
          <p:cNvPr id="5" name="Group 41"/>
          <p:cNvGrpSpPr>
            <a:grpSpLocks/>
          </p:cNvGrpSpPr>
          <p:nvPr/>
        </p:nvGrpSpPr>
        <p:grpSpPr bwMode="auto">
          <a:xfrm>
            <a:off x="5541963" y="2447925"/>
            <a:ext cx="1254125" cy="542925"/>
            <a:chOff x="3885" y="2931"/>
            <a:chExt cx="542" cy="342"/>
          </a:xfrm>
        </p:grpSpPr>
        <p:sp>
          <p:nvSpPr>
            <p:cNvPr id="86114" name="AutoShape 42"/>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6115" name="Line 43"/>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97708" name="Line 44"/>
          <p:cNvSpPr>
            <a:spLocks noChangeShapeType="1"/>
          </p:cNvSpPr>
          <p:nvPr/>
        </p:nvSpPr>
        <p:spPr bwMode="auto">
          <a:xfrm flipV="1">
            <a:off x="4392613" y="2533650"/>
            <a:ext cx="920750" cy="112713"/>
          </a:xfrm>
          <a:prstGeom prst="line">
            <a:avLst/>
          </a:prstGeom>
          <a:noFill/>
          <a:ln w="9525">
            <a:solidFill>
              <a:srgbClr val="FF0000"/>
            </a:solidFill>
            <a:round/>
            <a:headEnd/>
            <a:tailEnd/>
          </a:ln>
        </p:spPr>
        <p:txBody>
          <a:bodyPr/>
          <a:lstStyle/>
          <a:p>
            <a:endParaRPr lang="en-US"/>
          </a:p>
        </p:txBody>
      </p:sp>
      <p:sp>
        <p:nvSpPr>
          <p:cNvPr id="497709" name="Line 45"/>
          <p:cNvSpPr>
            <a:spLocks noChangeShapeType="1"/>
          </p:cNvSpPr>
          <p:nvPr/>
        </p:nvSpPr>
        <p:spPr bwMode="auto">
          <a:xfrm flipV="1">
            <a:off x="5775325" y="2805113"/>
            <a:ext cx="866775" cy="101600"/>
          </a:xfrm>
          <a:prstGeom prst="line">
            <a:avLst/>
          </a:prstGeom>
          <a:noFill/>
          <a:ln w="9525">
            <a:solidFill>
              <a:srgbClr val="FF0000"/>
            </a:solidFill>
            <a:round/>
            <a:headEnd/>
            <a:tailEnd/>
          </a:ln>
        </p:spPr>
        <p:txBody>
          <a:bodyPr/>
          <a:lstStyle/>
          <a:p>
            <a:endParaRPr lang="en-US"/>
          </a:p>
        </p:txBody>
      </p:sp>
      <p:sp>
        <p:nvSpPr>
          <p:cNvPr id="497710" name="Line 46"/>
          <p:cNvSpPr>
            <a:spLocks noChangeShapeType="1"/>
          </p:cNvSpPr>
          <p:nvPr/>
        </p:nvSpPr>
        <p:spPr bwMode="auto">
          <a:xfrm>
            <a:off x="635000" y="2468563"/>
            <a:ext cx="258763" cy="219075"/>
          </a:xfrm>
          <a:prstGeom prst="line">
            <a:avLst/>
          </a:prstGeom>
          <a:noFill/>
          <a:ln w="31750">
            <a:solidFill>
              <a:srgbClr val="800000"/>
            </a:solidFill>
            <a:round/>
            <a:headEnd/>
            <a:tailEnd/>
          </a:ln>
        </p:spPr>
        <p:txBody>
          <a:bodyPr/>
          <a:lstStyle/>
          <a:p>
            <a:endParaRPr lang="en-US"/>
          </a:p>
        </p:txBody>
      </p:sp>
      <p:sp>
        <p:nvSpPr>
          <p:cNvPr id="497711" name="Rectangle 47"/>
          <p:cNvSpPr>
            <a:spLocks noChangeArrowheads="1"/>
          </p:cNvSpPr>
          <p:nvPr/>
        </p:nvSpPr>
        <p:spPr bwMode="auto">
          <a:xfrm>
            <a:off x="6805613" y="2409825"/>
            <a:ext cx="1042987" cy="336550"/>
          </a:xfrm>
          <a:prstGeom prst="rect">
            <a:avLst/>
          </a:prstGeom>
          <a:noFill/>
          <a:ln w="9525">
            <a:noFill/>
            <a:miter lim="800000"/>
            <a:headEnd/>
            <a:tailEnd/>
          </a:ln>
        </p:spPr>
        <p:txBody>
          <a:bodyPr wrap="none">
            <a:spAutoFit/>
          </a:bodyPr>
          <a:lstStyle/>
          <a:p>
            <a:r>
              <a:rPr lang="en-US" sz="1600"/>
              <a:t>22.4 L O</a:t>
            </a:r>
            <a:r>
              <a:rPr lang="en-US" sz="1600" baseline="-25000"/>
              <a:t>2</a:t>
            </a:r>
          </a:p>
        </p:txBody>
      </p:sp>
      <p:sp>
        <p:nvSpPr>
          <p:cNvPr id="497712" name="Rectangle 48"/>
          <p:cNvSpPr>
            <a:spLocks noChangeArrowheads="1"/>
          </p:cNvSpPr>
          <p:nvPr/>
        </p:nvSpPr>
        <p:spPr bwMode="auto">
          <a:xfrm>
            <a:off x="6816725" y="2679700"/>
            <a:ext cx="974725" cy="336550"/>
          </a:xfrm>
          <a:prstGeom prst="rect">
            <a:avLst/>
          </a:prstGeom>
          <a:noFill/>
          <a:ln w="9525">
            <a:noFill/>
            <a:miter lim="800000"/>
            <a:headEnd/>
            <a:tailEnd/>
          </a:ln>
        </p:spPr>
        <p:txBody>
          <a:bodyPr wrap="none">
            <a:spAutoFit/>
          </a:bodyPr>
          <a:lstStyle/>
          <a:p>
            <a:r>
              <a:rPr lang="en-US" sz="1600"/>
              <a:t>1 mol O</a:t>
            </a:r>
            <a:r>
              <a:rPr lang="en-US" sz="1600" baseline="-25000"/>
              <a:t>2</a:t>
            </a:r>
          </a:p>
        </p:txBody>
      </p:sp>
      <p:grpSp>
        <p:nvGrpSpPr>
          <p:cNvPr id="6" name="Group 49"/>
          <p:cNvGrpSpPr>
            <a:grpSpLocks/>
          </p:cNvGrpSpPr>
          <p:nvPr/>
        </p:nvGrpSpPr>
        <p:grpSpPr bwMode="auto">
          <a:xfrm>
            <a:off x="6831013" y="2447925"/>
            <a:ext cx="1008062" cy="542925"/>
            <a:chOff x="3885" y="2931"/>
            <a:chExt cx="542" cy="342"/>
          </a:xfrm>
        </p:grpSpPr>
        <p:sp>
          <p:nvSpPr>
            <p:cNvPr id="86112" name="AutoShape 50"/>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6113" name="Line 51"/>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97716" name="Line 52"/>
          <p:cNvSpPr>
            <a:spLocks noChangeShapeType="1"/>
          </p:cNvSpPr>
          <p:nvPr/>
        </p:nvSpPr>
        <p:spPr bwMode="auto">
          <a:xfrm flipV="1">
            <a:off x="5943600" y="2552700"/>
            <a:ext cx="584200" cy="90488"/>
          </a:xfrm>
          <a:prstGeom prst="line">
            <a:avLst/>
          </a:prstGeom>
          <a:noFill/>
          <a:ln w="9525">
            <a:solidFill>
              <a:srgbClr val="FF0000"/>
            </a:solidFill>
            <a:round/>
            <a:headEnd/>
            <a:tailEnd/>
          </a:ln>
        </p:spPr>
        <p:txBody>
          <a:bodyPr/>
          <a:lstStyle/>
          <a:p>
            <a:endParaRPr lang="en-US"/>
          </a:p>
        </p:txBody>
      </p:sp>
      <p:sp>
        <p:nvSpPr>
          <p:cNvPr id="497717" name="Line 53"/>
          <p:cNvSpPr>
            <a:spLocks noChangeShapeType="1"/>
          </p:cNvSpPr>
          <p:nvPr/>
        </p:nvSpPr>
        <p:spPr bwMode="auto">
          <a:xfrm flipV="1">
            <a:off x="7100888" y="2814638"/>
            <a:ext cx="584200" cy="100012"/>
          </a:xfrm>
          <a:prstGeom prst="line">
            <a:avLst/>
          </a:prstGeom>
          <a:noFill/>
          <a:ln w="9525">
            <a:solidFill>
              <a:srgbClr val="FF0000"/>
            </a:solidFill>
            <a:round/>
            <a:headEnd/>
            <a:tailEnd/>
          </a:ln>
        </p:spPr>
        <p:txBody>
          <a:bodyPr/>
          <a:lstStyle/>
          <a:p>
            <a:endParaRPr lang="en-US"/>
          </a:p>
        </p:txBody>
      </p:sp>
      <p:grpSp>
        <p:nvGrpSpPr>
          <p:cNvPr id="7" name="Group 54"/>
          <p:cNvGrpSpPr>
            <a:grpSpLocks/>
          </p:cNvGrpSpPr>
          <p:nvPr/>
        </p:nvGrpSpPr>
        <p:grpSpPr bwMode="auto">
          <a:xfrm>
            <a:off x="558800" y="4799013"/>
            <a:ext cx="1219200" cy="481012"/>
            <a:chOff x="186" y="1092"/>
            <a:chExt cx="768" cy="303"/>
          </a:xfrm>
        </p:grpSpPr>
        <p:sp>
          <p:nvSpPr>
            <p:cNvPr id="86107" name="Line 55"/>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6108" name="Line 56"/>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6109" name="Line 57"/>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6110" name="Line 58"/>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6111" name="Line 59"/>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497724" name="Oval 60"/>
          <p:cNvSpPr>
            <a:spLocks noChangeArrowheads="1"/>
          </p:cNvSpPr>
          <p:nvPr/>
        </p:nvSpPr>
        <p:spPr bwMode="auto">
          <a:xfrm>
            <a:off x="582613" y="4746625"/>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497725" name="Text Box 61"/>
          <p:cNvSpPr txBox="1">
            <a:spLocks noChangeArrowheads="1"/>
          </p:cNvSpPr>
          <p:nvPr/>
        </p:nvSpPr>
        <p:spPr bwMode="auto">
          <a:xfrm>
            <a:off x="423863" y="5303838"/>
            <a:ext cx="673100" cy="304800"/>
          </a:xfrm>
          <a:prstGeom prst="rect">
            <a:avLst/>
          </a:prstGeom>
          <a:noFill/>
          <a:ln w="9525">
            <a:noFill/>
            <a:miter lim="800000"/>
            <a:headEnd/>
            <a:tailEnd/>
          </a:ln>
        </p:spPr>
        <p:txBody>
          <a:bodyPr wrap="none">
            <a:spAutoFit/>
          </a:bodyPr>
          <a:lstStyle/>
          <a:p>
            <a:r>
              <a:rPr lang="en-US"/>
              <a:t>KClO</a:t>
            </a:r>
            <a:r>
              <a:rPr lang="en-US" baseline="-25000"/>
              <a:t>3</a:t>
            </a:r>
          </a:p>
        </p:txBody>
      </p:sp>
      <p:sp>
        <p:nvSpPr>
          <p:cNvPr id="497726" name="Text Box 62"/>
          <p:cNvSpPr txBox="1">
            <a:spLocks noChangeArrowheads="1"/>
          </p:cNvSpPr>
          <p:nvPr/>
        </p:nvSpPr>
        <p:spPr bwMode="auto">
          <a:xfrm>
            <a:off x="1350963" y="5303838"/>
            <a:ext cx="471487" cy="304800"/>
          </a:xfrm>
          <a:prstGeom prst="rect">
            <a:avLst/>
          </a:prstGeom>
          <a:noFill/>
          <a:ln w="9525">
            <a:noFill/>
            <a:miter lim="800000"/>
            <a:headEnd/>
            <a:tailEnd/>
          </a:ln>
        </p:spPr>
        <p:txBody>
          <a:bodyPr wrap="none">
            <a:spAutoFit/>
          </a:bodyPr>
          <a:lstStyle/>
          <a:p>
            <a:r>
              <a:rPr lang="en-US"/>
              <a:t>KCl</a:t>
            </a:r>
            <a:endParaRPr lang="en-US" baseline="-25000"/>
          </a:p>
        </p:txBody>
      </p:sp>
      <p:sp>
        <p:nvSpPr>
          <p:cNvPr id="497727" name="Line 63"/>
          <p:cNvSpPr>
            <a:spLocks noChangeShapeType="1"/>
          </p:cNvSpPr>
          <p:nvPr/>
        </p:nvSpPr>
        <p:spPr bwMode="auto">
          <a:xfrm>
            <a:off x="892175" y="5032375"/>
            <a:ext cx="534988" cy="0"/>
          </a:xfrm>
          <a:prstGeom prst="line">
            <a:avLst/>
          </a:prstGeom>
          <a:noFill/>
          <a:ln w="31750">
            <a:solidFill>
              <a:srgbClr val="800000"/>
            </a:solidFill>
            <a:round/>
            <a:headEnd/>
            <a:tailEnd/>
          </a:ln>
        </p:spPr>
        <p:txBody>
          <a:bodyPr/>
          <a:lstStyle/>
          <a:p>
            <a:endParaRPr lang="en-US"/>
          </a:p>
        </p:txBody>
      </p:sp>
      <p:sp>
        <p:nvSpPr>
          <p:cNvPr id="497728" name="Line 64"/>
          <p:cNvSpPr>
            <a:spLocks noChangeShapeType="1"/>
          </p:cNvSpPr>
          <p:nvPr/>
        </p:nvSpPr>
        <p:spPr bwMode="auto">
          <a:xfrm flipV="1">
            <a:off x="1417638" y="4799013"/>
            <a:ext cx="260350" cy="233362"/>
          </a:xfrm>
          <a:prstGeom prst="line">
            <a:avLst/>
          </a:prstGeom>
          <a:noFill/>
          <a:ln w="31750">
            <a:solidFill>
              <a:srgbClr val="800000"/>
            </a:solidFill>
            <a:round/>
            <a:headEnd/>
            <a:tailEnd/>
          </a:ln>
        </p:spPr>
        <p:txBody>
          <a:bodyPr/>
          <a:lstStyle/>
          <a:p>
            <a:endParaRPr lang="en-US"/>
          </a:p>
        </p:txBody>
      </p:sp>
      <p:grpSp>
        <p:nvGrpSpPr>
          <p:cNvPr id="8" name="Group 65"/>
          <p:cNvGrpSpPr>
            <a:grpSpLocks/>
          </p:cNvGrpSpPr>
          <p:nvPr/>
        </p:nvGrpSpPr>
        <p:grpSpPr bwMode="auto">
          <a:xfrm>
            <a:off x="1646238" y="4743450"/>
            <a:ext cx="88900" cy="88900"/>
            <a:chOff x="925" y="1217"/>
            <a:chExt cx="56" cy="56"/>
          </a:xfrm>
        </p:grpSpPr>
        <p:sp>
          <p:nvSpPr>
            <p:cNvPr id="86104" name="Oval 66"/>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6105" name="Line 67"/>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6106" name="Line 68"/>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497733" name="Text Box 69"/>
          <p:cNvSpPr txBox="1">
            <a:spLocks noChangeArrowheads="1"/>
          </p:cNvSpPr>
          <p:nvPr/>
        </p:nvSpPr>
        <p:spPr bwMode="auto">
          <a:xfrm>
            <a:off x="1803400" y="4895850"/>
            <a:ext cx="2198688" cy="336550"/>
          </a:xfrm>
          <a:prstGeom prst="rect">
            <a:avLst/>
          </a:prstGeom>
          <a:noFill/>
          <a:ln w="9525">
            <a:noFill/>
            <a:miter lim="800000"/>
            <a:headEnd/>
            <a:tailEnd/>
          </a:ln>
        </p:spPr>
        <p:txBody>
          <a:bodyPr wrap="none">
            <a:spAutoFit/>
          </a:bodyPr>
          <a:lstStyle/>
          <a:p>
            <a:r>
              <a:rPr lang="en-US" sz="1600"/>
              <a:t>x g KCl = 500 g KClO</a:t>
            </a:r>
            <a:r>
              <a:rPr lang="en-US" sz="1600" baseline="-25000"/>
              <a:t>3</a:t>
            </a:r>
          </a:p>
        </p:txBody>
      </p:sp>
      <p:sp>
        <p:nvSpPr>
          <p:cNvPr id="497734" name="Text Box 70"/>
          <p:cNvSpPr txBox="1">
            <a:spLocks noChangeArrowheads="1"/>
          </p:cNvSpPr>
          <p:nvPr/>
        </p:nvSpPr>
        <p:spPr bwMode="auto">
          <a:xfrm>
            <a:off x="3992563" y="5033963"/>
            <a:ext cx="1481137" cy="336550"/>
          </a:xfrm>
          <a:prstGeom prst="rect">
            <a:avLst/>
          </a:prstGeom>
          <a:noFill/>
          <a:ln w="9525">
            <a:noFill/>
            <a:miter lim="800000"/>
            <a:headEnd/>
            <a:tailEnd/>
          </a:ln>
        </p:spPr>
        <p:txBody>
          <a:bodyPr wrap="none">
            <a:spAutoFit/>
          </a:bodyPr>
          <a:lstStyle/>
          <a:p>
            <a:r>
              <a:rPr lang="en-US" sz="1600"/>
              <a:t>122.5 g KClO</a:t>
            </a:r>
            <a:r>
              <a:rPr lang="en-US" sz="1600" baseline="-25000"/>
              <a:t>3</a:t>
            </a:r>
          </a:p>
        </p:txBody>
      </p:sp>
      <p:sp>
        <p:nvSpPr>
          <p:cNvPr id="497735" name="Text Box 71"/>
          <p:cNvSpPr txBox="1">
            <a:spLocks noChangeArrowheads="1"/>
          </p:cNvSpPr>
          <p:nvPr/>
        </p:nvSpPr>
        <p:spPr bwMode="auto">
          <a:xfrm>
            <a:off x="7866063" y="4906963"/>
            <a:ext cx="1250950" cy="336550"/>
          </a:xfrm>
          <a:prstGeom prst="rect">
            <a:avLst/>
          </a:prstGeom>
          <a:noFill/>
          <a:ln w="9525">
            <a:noFill/>
            <a:miter lim="800000"/>
            <a:headEnd/>
            <a:tailEnd/>
          </a:ln>
        </p:spPr>
        <p:txBody>
          <a:bodyPr wrap="none">
            <a:spAutoFit/>
          </a:bodyPr>
          <a:lstStyle/>
          <a:p>
            <a:r>
              <a:rPr lang="en-US" sz="1600"/>
              <a:t>= 304 g KCl</a:t>
            </a:r>
            <a:endParaRPr lang="en-US" sz="1600" baseline="-25000"/>
          </a:p>
        </p:txBody>
      </p:sp>
      <p:sp>
        <p:nvSpPr>
          <p:cNvPr id="497736" name="Rectangle 72"/>
          <p:cNvSpPr>
            <a:spLocks noChangeArrowheads="1"/>
          </p:cNvSpPr>
          <p:nvPr/>
        </p:nvSpPr>
        <p:spPr bwMode="auto">
          <a:xfrm>
            <a:off x="4102100" y="4768850"/>
            <a:ext cx="1300163" cy="336550"/>
          </a:xfrm>
          <a:prstGeom prst="rect">
            <a:avLst/>
          </a:prstGeom>
          <a:noFill/>
          <a:ln w="9525">
            <a:noFill/>
            <a:miter lim="800000"/>
            <a:headEnd/>
            <a:tailEnd/>
          </a:ln>
        </p:spPr>
        <p:txBody>
          <a:bodyPr wrap="none">
            <a:spAutoFit/>
          </a:bodyPr>
          <a:lstStyle/>
          <a:p>
            <a:r>
              <a:rPr lang="en-US" sz="1600"/>
              <a:t>1 mol KClO</a:t>
            </a:r>
            <a:r>
              <a:rPr lang="en-US" sz="1600" baseline="-25000"/>
              <a:t>3</a:t>
            </a:r>
          </a:p>
        </p:txBody>
      </p:sp>
      <p:sp>
        <p:nvSpPr>
          <p:cNvPr id="497737" name="Rectangle 73"/>
          <p:cNvSpPr>
            <a:spLocks noChangeArrowheads="1"/>
          </p:cNvSpPr>
          <p:nvPr/>
        </p:nvSpPr>
        <p:spPr bwMode="auto">
          <a:xfrm>
            <a:off x="5605463" y="4762500"/>
            <a:ext cx="1063625" cy="336550"/>
          </a:xfrm>
          <a:prstGeom prst="rect">
            <a:avLst/>
          </a:prstGeom>
          <a:noFill/>
          <a:ln w="9525">
            <a:noFill/>
            <a:miter lim="800000"/>
            <a:headEnd/>
            <a:tailEnd/>
          </a:ln>
        </p:spPr>
        <p:txBody>
          <a:bodyPr wrap="none">
            <a:spAutoFit/>
          </a:bodyPr>
          <a:lstStyle/>
          <a:p>
            <a:r>
              <a:rPr lang="en-US" sz="1600"/>
              <a:t>2 mol KCl</a:t>
            </a:r>
            <a:endParaRPr lang="en-US" sz="1600" baseline="-25000"/>
          </a:p>
        </p:txBody>
      </p:sp>
      <p:grpSp>
        <p:nvGrpSpPr>
          <p:cNvPr id="9" name="Group 74"/>
          <p:cNvGrpSpPr>
            <a:grpSpLocks/>
          </p:cNvGrpSpPr>
          <p:nvPr/>
        </p:nvGrpSpPr>
        <p:grpSpPr bwMode="auto">
          <a:xfrm>
            <a:off x="4046538" y="4806950"/>
            <a:ext cx="1408112" cy="542925"/>
            <a:chOff x="2353" y="2935"/>
            <a:chExt cx="1505" cy="342"/>
          </a:xfrm>
        </p:grpSpPr>
        <p:sp>
          <p:nvSpPr>
            <p:cNvPr id="86102" name="AutoShape 75"/>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6103" name="Line 76"/>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497741" name="Rectangle 77"/>
          <p:cNvSpPr>
            <a:spLocks noChangeArrowheads="1"/>
          </p:cNvSpPr>
          <p:nvPr/>
        </p:nvSpPr>
        <p:spPr bwMode="auto">
          <a:xfrm>
            <a:off x="5454650" y="5032375"/>
            <a:ext cx="1300163" cy="336550"/>
          </a:xfrm>
          <a:prstGeom prst="rect">
            <a:avLst/>
          </a:prstGeom>
          <a:noFill/>
          <a:ln w="9525">
            <a:noFill/>
            <a:miter lim="800000"/>
            <a:headEnd/>
            <a:tailEnd/>
          </a:ln>
        </p:spPr>
        <p:txBody>
          <a:bodyPr wrap="none">
            <a:spAutoFit/>
          </a:bodyPr>
          <a:lstStyle/>
          <a:p>
            <a:r>
              <a:rPr lang="en-US" sz="1600"/>
              <a:t>2 mol KClO</a:t>
            </a:r>
            <a:r>
              <a:rPr lang="en-US" sz="1600" baseline="-25000"/>
              <a:t>3</a:t>
            </a:r>
          </a:p>
        </p:txBody>
      </p:sp>
      <p:sp>
        <p:nvSpPr>
          <p:cNvPr id="497742" name="Line 78"/>
          <p:cNvSpPr>
            <a:spLocks noChangeShapeType="1"/>
          </p:cNvSpPr>
          <p:nvPr/>
        </p:nvSpPr>
        <p:spPr bwMode="auto">
          <a:xfrm flipV="1">
            <a:off x="3302000" y="5029200"/>
            <a:ext cx="712788" cy="98425"/>
          </a:xfrm>
          <a:prstGeom prst="line">
            <a:avLst/>
          </a:prstGeom>
          <a:noFill/>
          <a:ln w="9525">
            <a:solidFill>
              <a:srgbClr val="FF0000"/>
            </a:solidFill>
            <a:round/>
            <a:headEnd/>
            <a:tailEnd/>
          </a:ln>
        </p:spPr>
        <p:txBody>
          <a:bodyPr/>
          <a:lstStyle/>
          <a:p>
            <a:endParaRPr lang="en-US"/>
          </a:p>
        </p:txBody>
      </p:sp>
      <p:sp>
        <p:nvSpPr>
          <p:cNvPr id="497743" name="Line 79"/>
          <p:cNvSpPr>
            <a:spLocks noChangeShapeType="1"/>
          </p:cNvSpPr>
          <p:nvPr/>
        </p:nvSpPr>
        <p:spPr bwMode="auto">
          <a:xfrm flipV="1">
            <a:off x="4648200" y="5168900"/>
            <a:ext cx="723900" cy="96838"/>
          </a:xfrm>
          <a:prstGeom prst="line">
            <a:avLst/>
          </a:prstGeom>
          <a:noFill/>
          <a:ln w="9525">
            <a:solidFill>
              <a:srgbClr val="FF0000"/>
            </a:solidFill>
            <a:round/>
            <a:headEnd/>
            <a:tailEnd/>
          </a:ln>
        </p:spPr>
        <p:txBody>
          <a:bodyPr/>
          <a:lstStyle/>
          <a:p>
            <a:endParaRPr lang="en-US"/>
          </a:p>
        </p:txBody>
      </p:sp>
      <p:grpSp>
        <p:nvGrpSpPr>
          <p:cNvPr id="10" name="Group 80"/>
          <p:cNvGrpSpPr>
            <a:grpSpLocks/>
          </p:cNvGrpSpPr>
          <p:nvPr/>
        </p:nvGrpSpPr>
        <p:grpSpPr bwMode="auto">
          <a:xfrm>
            <a:off x="5484813" y="4800600"/>
            <a:ext cx="1254125" cy="542925"/>
            <a:chOff x="3885" y="2931"/>
            <a:chExt cx="542" cy="342"/>
          </a:xfrm>
        </p:grpSpPr>
        <p:sp>
          <p:nvSpPr>
            <p:cNvPr id="86100" name="AutoShape 81"/>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6101" name="Line 82"/>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97747" name="Line 83"/>
          <p:cNvSpPr>
            <a:spLocks noChangeShapeType="1"/>
          </p:cNvSpPr>
          <p:nvPr/>
        </p:nvSpPr>
        <p:spPr bwMode="auto">
          <a:xfrm flipV="1">
            <a:off x="4335463" y="4886325"/>
            <a:ext cx="920750" cy="112713"/>
          </a:xfrm>
          <a:prstGeom prst="line">
            <a:avLst/>
          </a:prstGeom>
          <a:noFill/>
          <a:ln w="9525">
            <a:solidFill>
              <a:srgbClr val="FF0000"/>
            </a:solidFill>
            <a:round/>
            <a:headEnd/>
            <a:tailEnd/>
          </a:ln>
        </p:spPr>
        <p:txBody>
          <a:bodyPr/>
          <a:lstStyle/>
          <a:p>
            <a:endParaRPr lang="en-US"/>
          </a:p>
        </p:txBody>
      </p:sp>
      <p:sp>
        <p:nvSpPr>
          <p:cNvPr id="497748" name="Line 84"/>
          <p:cNvSpPr>
            <a:spLocks noChangeShapeType="1"/>
          </p:cNvSpPr>
          <p:nvPr/>
        </p:nvSpPr>
        <p:spPr bwMode="auto">
          <a:xfrm flipV="1">
            <a:off x="5721350" y="5148263"/>
            <a:ext cx="879475" cy="120650"/>
          </a:xfrm>
          <a:prstGeom prst="line">
            <a:avLst/>
          </a:prstGeom>
          <a:noFill/>
          <a:ln w="9525">
            <a:solidFill>
              <a:srgbClr val="FF0000"/>
            </a:solidFill>
            <a:round/>
            <a:headEnd/>
            <a:tailEnd/>
          </a:ln>
        </p:spPr>
        <p:txBody>
          <a:bodyPr/>
          <a:lstStyle/>
          <a:p>
            <a:endParaRPr lang="en-US"/>
          </a:p>
        </p:txBody>
      </p:sp>
      <p:sp>
        <p:nvSpPr>
          <p:cNvPr id="497749" name="Line 85"/>
          <p:cNvSpPr>
            <a:spLocks noChangeShapeType="1"/>
          </p:cNvSpPr>
          <p:nvPr/>
        </p:nvSpPr>
        <p:spPr bwMode="auto">
          <a:xfrm>
            <a:off x="635000" y="4821238"/>
            <a:ext cx="258763" cy="219075"/>
          </a:xfrm>
          <a:prstGeom prst="line">
            <a:avLst/>
          </a:prstGeom>
          <a:noFill/>
          <a:ln w="31750">
            <a:solidFill>
              <a:srgbClr val="800000"/>
            </a:solidFill>
            <a:round/>
            <a:headEnd/>
            <a:tailEnd/>
          </a:ln>
        </p:spPr>
        <p:txBody>
          <a:bodyPr/>
          <a:lstStyle/>
          <a:p>
            <a:endParaRPr lang="en-US"/>
          </a:p>
        </p:txBody>
      </p:sp>
      <p:sp>
        <p:nvSpPr>
          <p:cNvPr id="497750" name="Rectangle 86"/>
          <p:cNvSpPr>
            <a:spLocks noChangeArrowheads="1"/>
          </p:cNvSpPr>
          <p:nvPr/>
        </p:nvSpPr>
        <p:spPr bwMode="auto">
          <a:xfrm>
            <a:off x="6748463" y="4762500"/>
            <a:ext cx="1131887" cy="336550"/>
          </a:xfrm>
          <a:prstGeom prst="rect">
            <a:avLst/>
          </a:prstGeom>
          <a:noFill/>
          <a:ln w="9525">
            <a:noFill/>
            <a:miter lim="800000"/>
            <a:headEnd/>
            <a:tailEnd/>
          </a:ln>
        </p:spPr>
        <p:txBody>
          <a:bodyPr wrap="none">
            <a:spAutoFit/>
          </a:bodyPr>
          <a:lstStyle/>
          <a:p>
            <a:r>
              <a:rPr lang="en-US" sz="1600"/>
              <a:t>74.5 g KCl</a:t>
            </a:r>
            <a:endParaRPr lang="en-US" sz="1600" baseline="-25000"/>
          </a:p>
        </p:txBody>
      </p:sp>
      <p:sp>
        <p:nvSpPr>
          <p:cNvPr id="497751" name="Rectangle 87"/>
          <p:cNvSpPr>
            <a:spLocks noChangeArrowheads="1"/>
          </p:cNvSpPr>
          <p:nvPr/>
        </p:nvSpPr>
        <p:spPr bwMode="auto">
          <a:xfrm>
            <a:off x="6781800" y="5032375"/>
            <a:ext cx="1063625" cy="336550"/>
          </a:xfrm>
          <a:prstGeom prst="rect">
            <a:avLst/>
          </a:prstGeom>
          <a:noFill/>
          <a:ln w="9525">
            <a:noFill/>
            <a:miter lim="800000"/>
            <a:headEnd/>
            <a:tailEnd/>
          </a:ln>
        </p:spPr>
        <p:txBody>
          <a:bodyPr wrap="none">
            <a:spAutoFit/>
          </a:bodyPr>
          <a:lstStyle/>
          <a:p>
            <a:r>
              <a:rPr lang="en-US" sz="1600"/>
              <a:t>1 mol KCl</a:t>
            </a:r>
            <a:endParaRPr lang="en-US" sz="1600" baseline="-25000"/>
          </a:p>
        </p:txBody>
      </p:sp>
      <p:grpSp>
        <p:nvGrpSpPr>
          <p:cNvPr id="11" name="Group 88"/>
          <p:cNvGrpSpPr>
            <a:grpSpLocks/>
          </p:cNvGrpSpPr>
          <p:nvPr/>
        </p:nvGrpSpPr>
        <p:grpSpPr bwMode="auto">
          <a:xfrm>
            <a:off x="6773863" y="4800600"/>
            <a:ext cx="1106487" cy="542925"/>
            <a:chOff x="3885" y="2931"/>
            <a:chExt cx="542" cy="342"/>
          </a:xfrm>
        </p:grpSpPr>
        <p:sp>
          <p:nvSpPr>
            <p:cNvPr id="86098" name="AutoShape 89"/>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6099" name="Line 90"/>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97755" name="Line 91"/>
          <p:cNvSpPr>
            <a:spLocks noChangeShapeType="1"/>
          </p:cNvSpPr>
          <p:nvPr/>
        </p:nvSpPr>
        <p:spPr bwMode="auto">
          <a:xfrm flipV="1">
            <a:off x="5886450" y="4879975"/>
            <a:ext cx="688975" cy="115888"/>
          </a:xfrm>
          <a:prstGeom prst="line">
            <a:avLst/>
          </a:prstGeom>
          <a:noFill/>
          <a:ln w="9525">
            <a:solidFill>
              <a:srgbClr val="FF0000"/>
            </a:solidFill>
            <a:round/>
            <a:headEnd/>
            <a:tailEnd/>
          </a:ln>
        </p:spPr>
        <p:txBody>
          <a:bodyPr/>
          <a:lstStyle/>
          <a:p>
            <a:endParaRPr lang="en-US"/>
          </a:p>
        </p:txBody>
      </p:sp>
      <p:sp>
        <p:nvSpPr>
          <p:cNvPr id="497756" name="Line 92"/>
          <p:cNvSpPr>
            <a:spLocks noChangeShapeType="1"/>
          </p:cNvSpPr>
          <p:nvPr/>
        </p:nvSpPr>
        <p:spPr bwMode="auto">
          <a:xfrm flipV="1">
            <a:off x="7046913" y="5146675"/>
            <a:ext cx="698500" cy="120650"/>
          </a:xfrm>
          <a:prstGeom prst="line">
            <a:avLst/>
          </a:prstGeom>
          <a:noFill/>
          <a:ln w="9525">
            <a:solidFill>
              <a:srgbClr val="FF0000"/>
            </a:solidFill>
            <a:round/>
            <a:headEnd/>
            <a:tailEnd/>
          </a:ln>
        </p:spPr>
        <p:txBody>
          <a:bodyPr/>
          <a:lstStyle/>
          <a:p>
            <a:endParaRPr lang="en-US"/>
          </a:p>
        </p:txBody>
      </p:sp>
      <p:sp>
        <p:nvSpPr>
          <p:cNvPr id="497757" name="Text Box 93"/>
          <p:cNvSpPr txBox="1">
            <a:spLocks noChangeArrowheads="1"/>
          </p:cNvSpPr>
          <p:nvPr/>
        </p:nvSpPr>
        <p:spPr bwMode="auto">
          <a:xfrm>
            <a:off x="8107363" y="4922838"/>
            <a:ext cx="744537" cy="304800"/>
          </a:xfrm>
          <a:prstGeom prst="rect">
            <a:avLst/>
          </a:prstGeom>
          <a:noFill/>
          <a:ln w="9525">
            <a:noFill/>
            <a:miter lim="800000"/>
            <a:headEnd/>
            <a:tailEnd/>
          </a:ln>
        </p:spPr>
        <p:txBody>
          <a:bodyPr wrap="none">
            <a:spAutoFit/>
          </a:bodyPr>
          <a:lstStyle/>
          <a:p>
            <a:r>
              <a:rPr lang="en-US"/>
              <a:t>(304 g)</a:t>
            </a:r>
          </a:p>
        </p:txBody>
      </p:sp>
      <p:sp>
        <p:nvSpPr>
          <p:cNvPr id="497758" name="Text Box 94"/>
          <p:cNvSpPr txBox="1">
            <a:spLocks noChangeArrowheads="1"/>
          </p:cNvSpPr>
          <p:nvPr/>
        </p:nvSpPr>
        <p:spPr bwMode="auto">
          <a:xfrm>
            <a:off x="6167438" y="2054225"/>
            <a:ext cx="744537" cy="304800"/>
          </a:xfrm>
          <a:prstGeom prst="rect">
            <a:avLst/>
          </a:prstGeom>
          <a:noFill/>
          <a:ln w="9525">
            <a:noFill/>
            <a:miter lim="800000"/>
            <a:headEnd/>
            <a:tailEnd/>
          </a:ln>
        </p:spPr>
        <p:txBody>
          <a:bodyPr wrap="none">
            <a:spAutoFit/>
          </a:bodyPr>
          <a:lstStyle/>
          <a:p>
            <a:r>
              <a:rPr lang="en-US"/>
              <a:t>(196 g)</a:t>
            </a:r>
          </a:p>
        </p:txBody>
      </p:sp>
      <p:sp>
        <p:nvSpPr>
          <p:cNvPr id="497759" name="Text Box 95"/>
          <p:cNvSpPr txBox="1">
            <a:spLocks noChangeArrowheads="1"/>
          </p:cNvSpPr>
          <p:nvPr/>
        </p:nvSpPr>
        <p:spPr bwMode="auto">
          <a:xfrm>
            <a:off x="1719263" y="3744913"/>
            <a:ext cx="1955800" cy="336550"/>
          </a:xfrm>
          <a:prstGeom prst="rect">
            <a:avLst/>
          </a:prstGeom>
          <a:noFill/>
          <a:ln w="9525">
            <a:noFill/>
            <a:miter lim="800000"/>
            <a:headEnd/>
            <a:tailEnd/>
          </a:ln>
        </p:spPr>
        <p:txBody>
          <a:bodyPr wrap="none">
            <a:spAutoFit/>
          </a:bodyPr>
          <a:lstStyle/>
          <a:p>
            <a:r>
              <a:rPr lang="en-US" sz="1600"/>
              <a:t>x g  O</a:t>
            </a:r>
            <a:r>
              <a:rPr lang="en-US" sz="1600" baseline="-25000"/>
              <a:t>2</a:t>
            </a:r>
            <a:r>
              <a:rPr lang="en-US" sz="1600"/>
              <a:t>  =  137 L O</a:t>
            </a:r>
            <a:r>
              <a:rPr lang="en-US" sz="1600" baseline="-25000"/>
              <a:t>2</a:t>
            </a:r>
          </a:p>
        </p:txBody>
      </p:sp>
      <p:sp>
        <p:nvSpPr>
          <p:cNvPr id="497760" name="Text Box 96"/>
          <p:cNvSpPr txBox="1">
            <a:spLocks noChangeArrowheads="1"/>
          </p:cNvSpPr>
          <p:nvPr/>
        </p:nvSpPr>
        <p:spPr bwMode="auto">
          <a:xfrm>
            <a:off x="3705225" y="3879850"/>
            <a:ext cx="1042988" cy="336550"/>
          </a:xfrm>
          <a:prstGeom prst="rect">
            <a:avLst/>
          </a:prstGeom>
          <a:noFill/>
          <a:ln w="9525">
            <a:noFill/>
            <a:miter lim="800000"/>
            <a:headEnd/>
            <a:tailEnd/>
          </a:ln>
        </p:spPr>
        <p:txBody>
          <a:bodyPr wrap="none">
            <a:spAutoFit/>
          </a:bodyPr>
          <a:lstStyle/>
          <a:p>
            <a:r>
              <a:rPr lang="en-US" sz="1600"/>
              <a:t>22.4 L O</a:t>
            </a:r>
            <a:r>
              <a:rPr lang="en-US" sz="1600" baseline="-25000"/>
              <a:t>2</a:t>
            </a:r>
          </a:p>
        </p:txBody>
      </p:sp>
      <p:sp>
        <p:nvSpPr>
          <p:cNvPr id="497761" name="Text Box 97"/>
          <p:cNvSpPr txBox="1">
            <a:spLocks noChangeArrowheads="1"/>
          </p:cNvSpPr>
          <p:nvPr/>
        </p:nvSpPr>
        <p:spPr bwMode="auto">
          <a:xfrm>
            <a:off x="5722938" y="3746500"/>
            <a:ext cx="1219200" cy="336550"/>
          </a:xfrm>
          <a:prstGeom prst="rect">
            <a:avLst/>
          </a:prstGeom>
          <a:noFill/>
          <a:ln w="9525">
            <a:noFill/>
            <a:miter lim="800000"/>
            <a:headEnd/>
            <a:tailEnd/>
          </a:ln>
        </p:spPr>
        <p:txBody>
          <a:bodyPr wrap="none">
            <a:spAutoFit/>
          </a:bodyPr>
          <a:lstStyle/>
          <a:p>
            <a:r>
              <a:rPr lang="en-US" sz="1600"/>
              <a:t>=  196 g O</a:t>
            </a:r>
            <a:r>
              <a:rPr lang="en-US" sz="1600" baseline="-25000"/>
              <a:t>2</a:t>
            </a:r>
          </a:p>
        </p:txBody>
      </p:sp>
      <p:sp>
        <p:nvSpPr>
          <p:cNvPr id="497762" name="Rectangle 98"/>
          <p:cNvSpPr>
            <a:spLocks noChangeArrowheads="1"/>
          </p:cNvSpPr>
          <p:nvPr/>
        </p:nvSpPr>
        <p:spPr bwMode="auto">
          <a:xfrm>
            <a:off x="3744913" y="3614738"/>
            <a:ext cx="974725" cy="336550"/>
          </a:xfrm>
          <a:prstGeom prst="rect">
            <a:avLst/>
          </a:prstGeom>
          <a:noFill/>
          <a:ln w="9525">
            <a:noFill/>
            <a:miter lim="800000"/>
            <a:headEnd/>
            <a:tailEnd/>
          </a:ln>
        </p:spPr>
        <p:txBody>
          <a:bodyPr wrap="none">
            <a:spAutoFit/>
          </a:bodyPr>
          <a:lstStyle/>
          <a:p>
            <a:r>
              <a:rPr lang="en-US" sz="1600"/>
              <a:t>1 mol O</a:t>
            </a:r>
            <a:r>
              <a:rPr lang="en-US" sz="1600" baseline="-25000"/>
              <a:t>2</a:t>
            </a:r>
          </a:p>
        </p:txBody>
      </p:sp>
      <p:sp>
        <p:nvSpPr>
          <p:cNvPr id="497763" name="Rectangle 99"/>
          <p:cNvSpPr>
            <a:spLocks noChangeArrowheads="1"/>
          </p:cNvSpPr>
          <p:nvPr/>
        </p:nvSpPr>
        <p:spPr bwMode="auto">
          <a:xfrm>
            <a:off x="4811713" y="3608388"/>
            <a:ext cx="873125" cy="336550"/>
          </a:xfrm>
          <a:prstGeom prst="rect">
            <a:avLst/>
          </a:prstGeom>
          <a:noFill/>
          <a:ln w="9525">
            <a:noFill/>
            <a:miter lim="800000"/>
            <a:headEnd/>
            <a:tailEnd/>
          </a:ln>
        </p:spPr>
        <p:txBody>
          <a:bodyPr wrap="none">
            <a:spAutoFit/>
          </a:bodyPr>
          <a:lstStyle/>
          <a:p>
            <a:r>
              <a:rPr lang="en-US" sz="1600"/>
              <a:t>32 g O</a:t>
            </a:r>
            <a:r>
              <a:rPr lang="en-US" sz="1600" baseline="-25000"/>
              <a:t>2</a:t>
            </a:r>
          </a:p>
        </p:txBody>
      </p:sp>
      <p:grpSp>
        <p:nvGrpSpPr>
          <p:cNvPr id="12" name="Group 100"/>
          <p:cNvGrpSpPr>
            <a:grpSpLocks/>
          </p:cNvGrpSpPr>
          <p:nvPr/>
        </p:nvGrpSpPr>
        <p:grpSpPr bwMode="auto">
          <a:xfrm>
            <a:off x="3724275" y="3652838"/>
            <a:ext cx="1017588" cy="542925"/>
            <a:chOff x="2353" y="2935"/>
            <a:chExt cx="1505" cy="342"/>
          </a:xfrm>
        </p:grpSpPr>
        <p:sp>
          <p:nvSpPr>
            <p:cNvPr id="86096" name="AutoShape 101"/>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6097" name="Line 102"/>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497767" name="Rectangle 103"/>
          <p:cNvSpPr>
            <a:spLocks noChangeArrowheads="1"/>
          </p:cNvSpPr>
          <p:nvPr/>
        </p:nvSpPr>
        <p:spPr bwMode="auto">
          <a:xfrm>
            <a:off x="4752975" y="3878263"/>
            <a:ext cx="974725" cy="336550"/>
          </a:xfrm>
          <a:prstGeom prst="rect">
            <a:avLst/>
          </a:prstGeom>
          <a:noFill/>
          <a:ln w="9525">
            <a:noFill/>
            <a:miter lim="800000"/>
            <a:headEnd/>
            <a:tailEnd/>
          </a:ln>
        </p:spPr>
        <p:txBody>
          <a:bodyPr wrap="none">
            <a:spAutoFit/>
          </a:bodyPr>
          <a:lstStyle/>
          <a:p>
            <a:r>
              <a:rPr lang="en-US" sz="1600"/>
              <a:t>1 mol O</a:t>
            </a:r>
            <a:r>
              <a:rPr lang="en-US" sz="1600" baseline="-25000"/>
              <a:t>2</a:t>
            </a:r>
          </a:p>
        </p:txBody>
      </p:sp>
      <p:grpSp>
        <p:nvGrpSpPr>
          <p:cNvPr id="13" name="Group 104"/>
          <p:cNvGrpSpPr>
            <a:grpSpLocks/>
          </p:cNvGrpSpPr>
          <p:nvPr/>
        </p:nvGrpSpPr>
        <p:grpSpPr bwMode="auto">
          <a:xfrm>
            <a:off x="4783138" y="3646488"/>
            <a:ext cx="935037" cy="542925"/>
            <a:chOff x="3885" y="2931"/>
            <a:chExt cx="542" cy="342"/>
          </a:xfrm>
        </p:grpSpPr>
        <p:sp>
          <p:nvSpPr>
            <p:cNvPr id="86094" name="AutoShape 105"/>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6095" name="Line 106"/>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97771" name="Line 107"/>
          <p:cNvSpPr>
            <a:spLocks noChangeShapeType="1"/>
          </p:cNvSpPr>
          <p:nvPr/>
        </p:nvSpPr>
        <p:spPr bwMode="auto">
          <a:xfrm flipV="1">
            <a:off x="3140075" y="3879850"/>
            <a:ext cx="457200" cy="112713"/>
          </a:xfrm>
          <a:prstGeom prst="line">
            <a:avLst/>
          </a:prstGeom>
          <a:noFill/>
          <a:ln w="9525">
            <a:solidFill>
              <a:srgbClr val="FF0000"/>
            </a:solidFill>
            <a:round/>
            <a:headEnd/>
            <a:tailEnd/>
          </a:ln>
        </p:spPr>
        <p:txBody>
          <a:bodyPr/>
          <a:lstStyle/>
          <a:p>
            <a:endParaRPr lang="en-US"/>
          </a:p>
        </p:txBody>
      </p:sp>
      <p:sp>
        <p:nvSpPr>
          <p:cNvPr id="497772" name="Line 108"/>
          <p:cNvSpPr>
            <a:spLocks noChangeShapeType="1"/>
          </p:cNvSpPr>
          <p:nvPr/>
        </p:nvSpPr>
        <p:spPr bwMode="auto">
          <a:xfrm flipV="1">
            <a:off x="4030663" y="4016375"/>
            <a:ext cx="457200" cy="112713"/>
          </a:xfrm>
          <a:prstGeom prst="line">
            <a:avLst/>
          </a:prstGeom>
          <a:noFill/>
          <a:ln w="9525">
            <a:solidFill>
              <a:srgbClr val="FF0000"/>
            </a:solidFill>
            <a:round/>
            <a:headEnd/>
            <a:tailEnd/>
          </a:ln>
        </p:spPr>
        <p:txBody>
          <a:bodyPr/>
          <a:lstStyle/>
          <a:p>
            <a:endParaRPr lang="en-US"/>
          </a:p>
        </p:txBody>
      </p:sp>
      <p:sp>
        <p:nvSpPr>
          <p:cNvPr id="497773" name="Line 109"/>
          <p:cNvSpPr>
            <a:spLocks noChangeShapeType="1"/>
          </p:cNvSpPr>
          <p:nvPr/>
        </p:nvSpPr>
        <p:spPr bwMode="auto">
          <a:xfrm flipV="1">
            <a:off x="5014913" y="4008438"/>
            <a:ext cx="517525" cy="112712"/>
          </a:xfrm>
          <a:prstGeom prst="line">
            <a:avLst/>
          </a:prstGeom>
          <a:noFill/>
          <a:ln w="9525">
            <a:solidFill>
              <a:srgbClr val="FF0000"/>
            </a:solidFill>
            <a:round/>
            <a:headEnd/>
            <a:tailEnd/>
          </a:ln>
        </p:spPr>
        <p:txBody>
          <a:bodyPr/>
          <a:lstStyle/>
          <a:p>
            <a:endParaRPr lang="en-US"/>
          </a:p>
        </p:txBody>
      </p:sp>
      <p:sp>
        <p:nvSpPr>
          <p:cNvPr id="497774" name="Line 110"/>
          <p:cNvSpPr>
            <a:spLocks noChangeShapeType="1"/>
          </p:cNvSpPr>
          <p:nvPr/>
        </p:nvSpPr>
        <p:spPr bwMode="auto">
          <a:xfrm flipV="1">
            <a:off x="4048125" y="3738563"/>
            <a:ext cx="517525" cy="112712"/>
          </a:xfrm>
          <a:prstGeom prst="line">
            <a:avLst/>
          </a:prstGeom>
          <a:noFill/>
          <a:ln w="9525">
            <a:solidFill>
              <a:srgbClr val="FF0000"/>
            </a:solidFill>
            <a:round/>
            <a:headEnd/>
            <a:tailEnd/>
          </a:ln>
        </p:spPr>
        <p:txBody>
          <a:bodyPr/>
          <a:lstStyle/>
          <a:p>
            <a:endParaRPr lang="en-US"/>
          </a:p>
        </p:txBody>
      </p:sp>
      <p:sp>
        <p:nvSpPr>
          <p:cNvPr id="497775" name="Text Box 111"/>
          <p:cNvSpPr txBox="1">
            <a:spLocks noChangeArrowheads="1"/>
          </p:cNvSpPr>
          <p:nvPr/>
        </p:nvSpPr>
        <p:spPr bwMode="auto">
          <a:xfrm>
            <a:off x="8204200" y="2574925"/>
            <a:ext cx="627063" cy="304800"/>
          </a:xfrm>
          <a:prstGeom prst="rect">
            <a:avLst/>
          </a:prstGeom>
          <a:noFill/>
          <a:ln w="9525">
            <a:noFill/>
            <a:miter lim="800000"/>
            <a:headEnd/>
            <a:tailEnd/>
          </a:ln>
        </p:spPr>
        <p:txBody>
          <a:bodyPr wrap="none">
            <a:spAutoFit/>
          </a:bodyPr>
          <a:lstStyle/>
          <a:p>
            <a:r>
              <a:rPr lang="en-US"/>
              <a:t>137 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7670"/>
                                        </p:tgtEl>
                                        <p:attrNameLst>
                                          <p:attrName>style.visibility</p:attrName>
                                        </p:attrNameLst>
                                      </p:cBhvr>
                                      <p:to>
                                        <p:strVal val="visible"/>
                                      </p:to>
                                    </p:set>
                                    <p:animEffect transition="in" filter="wipe(left)">
                                      <p:cBhvr>
                                        <p:cTn id="7" dur="500"/>
                                        <p:tgtEl>
                                          <p:spTgt spid="49767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7671"/>
                                        </p:tgtEl>
                                        <p:attrNameLst>
                                          <p:attrName>style.visibility</p:attrName>
                                        </p:attrNameLst>
                                      </p:cBhvr>
                                      <p:to>
                                        <p:strVal val="visible"/>
                                      </p:to>
                                    </p:set>
                                    <p:animEffect transition="in" filter="dissolve">
                                      <p:cBhvr>
                                        <p:cTn id="12" dur="500"/>
                                        <p:tgtEl>
                                          <p:spTgt spid="497671"/>
                                        </p:tgtEl>
                                      </p:cBhvr>
                                    </p:animEffect>
                                  </p:childTnLst>
                                </p:cTn>
                              </p:par>
                            </p:childTnLst>
                          </p:cTn>
                        </p:par>
                      </p:childTnLst>
                    </p:cTn>
                  </p:par>
                  <p:par>
                    <p:cTn id="13" fill="hold">
                      <p:stCondLst>
                        <p:cond delay="indefinite"/>
                      </p:stCondLst>
                      <p:childTnLst>
                        <p:par>
                          <p:cTn id="14" fill="hold">
                            <p:stCondLst>
                              <p:cond delay="0"/>
                            </p:stCondLst>
                            <p:childTnLst>
                              <p:par>
                                <p:cTn id="15" presetID="40" presetClass="entr" presetSubtype="0" fill="hold" grpId="0" nodeType="clickEffect">
                                  <p:stCondLst>
                                    <p:cond delay="0"/>
                                  </p:stCondLst>
                                  <p:iterate type="lt">
                                    <p:tmPct val="10000"/>
                                  </p:iterate>
                                  <p:childTnLst>
                                    <p:set>
                                      <p:cBhvr>
                                        <p:cTn id="16" dur="1" fill="hold">
                                          <p:stCondLst>
                                            <p:cond delay="0"/>
                                          </p:stCondLst>
                                        </p:cTn>
                                        <p:tgtEl>
                                          <p:spTgt spid="497672"/>
                                        </p:tgtEl>
                                        <p:attrNameLst>
                                          <p:attrName>style.visibility</p:attrName>
                                        </p:attrNameLst>
                                      </p:cBhvr>
                                      <p:to>
                                        <p:strVal val="visible"/>
                                      </p:to>
                                    </p:set>
                                    <p:animEffect transition="in" filter="fade">
                                      <p:cBhvr>
                                        <p:cTn id="17" dur="1000"/>
                                        <p:tgtEl>
                                          <p:spTgt spid="497672"/>
                                        </p:tgtEl>
                                      </p:cBhvr>
                                    </p:animEffect>
                                    <p:anim calcmode="lin" valueType="num">
                                      <p:cBhvr>
                                        <p:cTn id="18" dur="1000" fill="hold"/>
                                        <p:tgtEl>
                                          <p:spTgt spid="497672"/>
                                        </p:tgtEl>
                                        <p:attrNameLst>
                                          <p:attrName>ppt_x</p:attrName>
                                        </p:attrNameLst>
                                      </p:cBhvr>
                                      <p:tavLst>
                                        <p:tav tm="0">
                                          <p:val>
                                            <p:strVal val="#ppt_x-.1"/>
                                          </p:val>
                                        </p:tav>
                                        <p:tav tm="100000">
                                          <p:val>
                                            <p:strVal val="#ppt_x"/>
                                          </p:val>
                                        </p:tav>
                                      </p:tavLst>
                                    </p:anim>
                                    <p:anim calcmode="lin" valueType="num">
                                      <p:cBhvr>
                                        <p:cTn id="19" dur="1000" fill="hold"/>
                                        <p:tgtEl>
                                          <p:spTgt spid="49767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497673"/>
                                        </p:tgtEl>
                                        <p:attrNameLst>
                                          <p:attrName>style.visibility</p:attrName>
                                        </p:attrNameLst>
                                      </p:cBhvr>
                                      <p:to>
                                        <p:strVal val="visible"/>
                                      </p:to>
                                    </p:set>
                                    <p:anim calcmode="lin" valueType="num">
                                      <p:cBhvr>
                                        <p:cTn id="24" dur="500" fill="hold"/>
                                        <p:tgtEl>
                                          <p:spTgt spid="497673"/>
                                        </p:tgtEl>
                                        <p:attrNameLst>
                                          <p:attrName>ppt_w</p:attrName>
                                        </p:attrNameLst>
                                      </p:cBhvr>
                                      <p:tavLst>
                                        <p:tav tm="0">
                                          <p:val>
                                            <p:fltVal val="0"/>
                                          </p:val>
                                        </p:tav>
                                        <p:tav tm="100000">
                                          <p:val>
                                            <p:strVal val="#ppt_w"/>
                                          </p:val>
                                        </p:tav>
                                      </p:tavLst>
                                    </p:anim>
                                    <p:anim calcmode="lin" valueType="num">
                                      <p:cBhvr>
                                        <p:cTn id="25" dur="500" fill="hold"/>
                                        <p:tgtEl>
                                          <p:spTgt spid="497673"/>
                                        </p:tgtEl>
                                        <p:attrNameLst>
                                          <p:attrName>ppt_h</p:attrName>
                                        </p:attrNameLst>
                                      </p:cBhvr>
                                      <p:tavLst>
                                        <p:tav tm="0">
                                          <p:val>
                                            <p:fltVal val="0"/>
                                          </p:val>
                                        </p:tav>
                                        <p:tav tm="100000">
                                          <p:val>
                                            <p:strVal val="#ppt_h"/>
                                          </p:val>
                                        </p:tav>
                                      </p:tavLst>
                                    </p:anim>
                                    <p:animEffect transition="in" filter="fade">
                                      <p:cBhvr>
                                        <p:cTn id="26" dur="500"/>
                                        <p:tgtEl>
                                          <p:spTgt spid="49767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497674"/>
                                        </p:tgtEl>
                                        <p:attrNameLst>
                                          <p:attrName>style.visibility</p:attrName>
                                        </p:attrNameLst>
                                      </p:cBhvr>
                                      <p:to>
                                        <p:strVal val="visible"/>
                                      </p:to>
                                    </p:set>
                                    <p:anim calcmode="lin" valueType="num">
                                      <p:cBhvr>
                                        <p:cTn id="31" dur="500" fill="hold"/>
                                        <p:tgtEl>
                                          <p:spTgt spid="497674"/>
                                        </p:tgtEl>
                                        <p:attrNameLst>
                                          <p:attrName>ppt_w</p:attrName>
                                        </p:attrNameLst>
                                      </p:cBhvr>
                                      <p:tavLst>
                                        <p:tav tm="0">
                                          <p:val>
                                            <p:fltVal val="0"/>
                                          </p:val>
                                        </p:tav>
                                        <p:tav tm="100000">
                                          <p:val>
                                            <p:strVal val="#ppt_w"/>
                                          </p:val>
                                        </p:tav>
                                      </p:tavLst>
                                    </p:anim>
                                    <p:anim calcmode="lin" valueType="num">
                                      <p:cBhvr>
                                        <p:cTn id="32" dur="500" fill="hold"/>
                                        <p:tgtEl>
                                          <p:spTgt spid="497674"/>
                                        </p:tgtEl>
                                        <p:attrNameLst>
                                          <p:attrName>ppt_h</p:attrName>
                                        </p:attrNameLst>
                                      </p:cBhvr>
                                      <p:tavLst>
                                        <p:tav tm="0">
                                          <p:val>
                                            <p:fltVal val="0"/>
                                          </p:val>
                                        </p:tav>
                                        <p:tav tm="100000">
                                          <p:val>
                                            <p:strVal val="#ppt_h"/>
                                          </p:val>
                                        </p:tav>
                                      </p:tavLst>
                                    </p:anim>
                                    <p:animEffect transition="in" filter="fade">
                                      <p:cBhvr>
                                        <p:cTn id="33" dur="500"/>
                                        <p:tgtEl>
                                          <p:spTgt spid="49767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497675"/>
                                        </p:tgtEl>
                                        <p:attrNameLst>
                                          <p:attrName>style.visibility</p:attrName>
                                        </p:attrNameLst>
                                      </p:cBhvr>
                                      <p:to>
                                        <p:strVal val="visible"/>
                                      </p:to>
                                    </p:set>
                                    <p:anim calcmode="lin" valueType="num">
                                      <p:cBhvr>
                                        <p:cTn id="38" dur="500" fill="hold"/>
                                        <p:tgtEl>
                                          <p:spTgt spid="497675"/>
                                        </p:tgtEl>
                                        <p:attrNameLst>
                                          <p:attrName>ppt_w</p:attrName>
                                        </p:attrNameLst>
                                      </p:cBhvr>
                                      <p:tavLst>
                                        <p:tav tm="0">
                                          <p:val>
                                            <p:fltVal val="0"/>
                                          </p:val>
                                        </p:tav>
                                        <p:tav tm="100000">
                                          <p:val>
                                            <p:strVal val="#ppt_w"/>
                                          </p:val>
                                        </p:tav>
                                      </p:tavLst>
                                    </p:anim>
                                    <p:anim calcmode="lin" valueType="num">
                                      <p:cBhvr>
                                        <p:cTn id="39" dur="500" fill="hold"/>
                                        <p:tgtEl>
                                          <p:spTgt spid="497675"/>
                                        </p:tgtEl>
                                        <p:attrNameLst>
                                          <p:attrName>ppt_h</p:attrName>
                                        </p:attrNameLst>
                                      </p:cBhvr>
                                      <p:tavLst>
                                        <p:tav tm="0">
                                          <p:val>
                                            <p:fltVal val="0"/>
                                          </p:val>
                                        </p:tav>
                                        <p:tav tm="100000">
                                          <p:val>
                                            <p:strVal val="#ppt_h"/>
                                          </p:val>
                                        </p:tav>
                                      </p:tavLst>
                                    </p:anim>
                                    <p:animEffect transition="in" filter="fade">
                                      <p:cBhvr>
                                        <p:cTn id="40" dur="500"/>
                                        <p:tgtEl>
                                          <p:spTgt spid="497675"/>
                                        </p:tgtEl>
                                      </p:cBhvr>
                                    </p:animEffec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497676"/>
                                        </p:tgtEl>
                                        <p:attrNameLst>
                                          <p:attrName>style.visibility</p:attrName>
                                        </p:attrNameLst>
                                      </p:cBhvr>
                                      <p:to>
                                        <p:strVal val="visible"/>
                                      </p:to>
                                    </p:set>
                                    <p:animEffect transition="in" filter="fade">
                                      <p:cBhvr>
                                        <p:cTn id="45" dur="1000"/>
                                        <p:tgtEl>
                                          <p:spTgt spid="497676"/>
                                        </p:tgtEl>
                                      </p:cBhvr>
                                    </p:animEffect>
                                    <p:anim calcmode="lin" valueType="num">
                                      <p:cBhvr>
                                        <p:cTn id="46" dur="1000" fill="hold"/>
                                        <p:tgtEl>
                                          <p:spTgt spid="497676"/>
                                        </p:tgtEl>
                                        <p:attrNameLst>
                                          <p:attrName>ppt_x</p:attrName>
                                        </p:attrNameLst>
                                      </p:cBhvr>
                                      <p:tavLst>
                                        <p:tav tm="0">
                                          <p:val>
                                            <p:strVal val="#ppt_x"/>
                                          </p:val>
                                        </p:tav>
                                        <p:tav tm="100000">
                                          <p:val>
                                            <p:strVal val="#ppt_x"/>
                                          </p:val>
                                        </p:tav>
                                      </p:tavLst>
                                    </p:anim>
                                    <p:anim calcmode="lin" valueType="num">
                                      <p:cBhvr>
                                        <p:cTn id="47" dur="1000" fill="hold"/>
                                        <p:tgtEl>
                                          <p:spTgt spid="49767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1" nodeType="clickEffect">
                                  <p:stCondLst>
                                    <p:cond delay="0"/>
                                  </p:stCondLst>
                                  <p:childTnLst>
                                    <p:set>
                                      <p:cBhvr>
                                        <p:cTn id="51" dur="1" fill="hold">
                                          <p:stCondLst>
                                            <p:cond delay="0"/>
                                          </p:stCondLst>
                                        </p:cTn>
                                        <p:tgtEl>
                                          <p:spTgt spid="497677"/>
                                        </p:tgtEl>
                                        <p:attrNameLst>
                                          <p:attrName>style.visibility</p:attrName>
                                        </p:attrNameLst>
                                      </p:cBhvr>
                                      <p:to>
                                        <p:strVal val="visible"/>
                                      </p:to>
                                    </p:set>
                                    <p:animEffect transition="in" filter="fade">
                                      <p:cBhvr>
                                        <p:cTn id="52" dur="1000"/>
                                        <p:tgtEl>
                                          <p:spTgt spid="497677"/>
                                        </p:tgtEl>
                                      </p:cBhvr>
                                    </p:animEffect>
                                    <p:anim calcmode="lin" valueType="num">
                                      <p:cBhvr>
                                        <p:cTn id="53" dur="1000" fill="hold"/>
                                        <p:tgtEl>
                                          <p:spTgt spid="497677"/>
                                        </p:tgtEl>
                                        <p:attrNameLst>
                                          <p:attrName>ppt_x</p:attrName>
                                        </p:attrNameLst>
                                      </p:cBhvr>
                                      <p:tavLst>
                                        <p:tav tm="0">
                                          <p:val>
                                            <p:strVal val="#ppt_x"/>
                                          </p:val>
                                        </p:tav>
                                        <p:tav tm="100000">
                                          <p:val>
                                            <p:strVal val="#ppt_x"/>
                                          </p:val>
                                        </p:tav>
                                      </p:tavLst>
                                    </p:anim>
                                    <p:anim calcmode="lin" valueType="num">
                                      <p:cBhvr>
                                        <p:cTn id="54" dur="1000" fill="hold"/>
                                        <p:tgtEl>
                                          <p:spTgt spid="49767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497678"/>
                                        </p:tgtEl>
                                        <p:attrNameLst>
                                          <p:attrName>style.visibility</p:attrName>
                                        </p:attrNameLst>
                                      </p:cBhvr>
                                      <p:to>
                                        <p:strVal val="visible"/>
                                      </p:to>
                                    </p:set>
                                    <p:animEffect transition="in" filter="fade">
                                      <p:cBhvr>
                                        <p:cTn id="59" dur="1000"/>
                                        <p:tgtEl>
                                          <p:spTgt spid="497678"/>
                                        </p:tgtEl>
                                      </p:cBhvr>
                                    </p:animEffect>
                                    <p:anim calcmode="lin" valueType="num">
                                      <p:cBhvr>
                                        <p:cTn id="60" dur="1000" fill="hold"/>
                                        <p:tgtEl>
                                          <p:spTgt spid="497678"/>
                                        </p:tgtEl>
                                        <p:attrNameLst>
                                          <p:attrName>ppt_x</p:attrName>
                                        </p:attrNameLst>
                                      </p:cBhvr>
                                      <p:tavLst>
                                        <p:tav tm="0">
                                          <p:val>
                                            <p:strVal val="#ppt_x"/>
                                          </p:val>
                                        </p:tav>
                                        <p:tav tm="100000">
                                          <p:val>
                                            <p:strVal val="#ppt_x"/>
                                          </p:val>
                                        </p:tav>
                                      </p:tavLst>
                                    </p:anim>
                                    <p:anim calcmode="lin" valueType="num">
                                      <p:cBhvr>
                                        <p:cTn id="61" dur="1000" fill="hold"/>
                                        <p:tgtEl>
                                          <p:spTgt spid="497678"/>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9" presetClass="emph" presetSubtype="0" grpId="0" nodeType="clickEffect">
                                  <p:stCondLst>
                                    <p:cond delay="0"/>
                                  </p:stCondLst>
                                  <p:childTnLst>
                                    <p:set>
                                      <p:cBhvr rctx="PPT">
                                        <p:cTn id="65" dur="indefinite"/>
                                        <p:tgtEl>
                                          <p:spTgt spid="497677"/>
                                        </p:tgtEl>
                                        <p:attrNameLst>
                                          <p:attrName>style.opacity</p:attrName>
                                        </p:attrNameLst>
                                      </p:cBhvr>
                                      <p:to>
                                        <p:strVal val="0.5"/>
                                      </p:to>
                                    </p:set>
                                    <p:animEffect filter="image" prLst="opacity: 0.5">
                                      <p:cBhvr rctx="IE">
                                        <p:cTn id="66" dur="indefinite"/>
                                        <p:tgtEl>
                                          <p:spTgt spid="497677"/>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dissolve">
                                      <p:cBhvr>
                                        <p:cTn id="71" dur="500"/>
                                        <p:tgtEl>
                                          <p:spTgt spid="2"/>
                                        </p:tgtEl>
                                      </p:cBhvr>
                                    </p:animEffect>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497686"/>
                                        </p:tgtEl>
                                        <p:attrNameLst>
                                          <p:attrName>style.visibility</p:attrName>
                                        </p:attrNameLst>
                                      </p:cBhvr>
                                      <p:to>
                                        <p:strVal val="visible"/>
                                      </p:to>
                                    </p:set>
                                    <p:animEffect transition="in" filter="fade">
                                      <p:cBhvr>
                                        <p:cTn id="76" dur="1000"/>
                                        <p:tgtEl>
                                          <p:spTgt spid="497686"/>
                                        </p:tgtEl>
                                      </p:cBhvr>
                                    </p:animEffect>
                                    <p:anim calcmode="lin" valueType="num">
                                      <p:cBhvr>
                                        <p:cTn id="77" dur="1000" fill="hold"/>
                                        <p:tgtEl>
                                          <p:spTgt spid="497686"/>
                                        </p:tgtEl>
                                        <p:attrNameLst>
                                          <p:attrName>ppt_x</p:attrName>
                                        </p:attrNameLst>
                                      </p:cBhvr>
                                      <p:tavLst>
                                        <p:tav tm="0">
                                          <p:val>
                                            <p:strVal val="#ppt_x"/>
                                          </p:val>
                                        </p:tav>
                                        <p:tav tm="100000">
                                          <p:val>
                                            <p:strVal val="#ppt_x"/>
                                          </p:val>
                                        </p:tav>
                                      </p:tavLst>
                                    </p:anim>
                                    <p:anim calcmode="lin" valueType="num">
                                      <p:cBhvr>
                                        <p:cTn id="78" dur="1000" fill="hold"/>
                                        <p:tgtEl>
                                          <p:spTgt spid="497686"/>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grpId="0" nodeType="clickEffect">
                                  <p:stCondLst>
                                    <p:cond delay="0"/>
                                  </p:stCondLst>
                                  <p:childTnLst>
                                    <p:set>
                                      <p:cBhvr>
                                        <p:cTn id="82" dur="1" fill="hold">
                                          <p:stCondLst>
                                            <p:cond delay="0"/>
                                          </p:stCondLst>
                                        </p:cTn>
                                        <p:tgtEl>
                                          <p:spTgt spid="497687"/>
                                        </p:tgtEl>
                                        <p:attrNameLst>
                                          <p:attrName>style.visibility</p:attrName>
                                        </p:attrNameLst>
                                      </p:cBhvr>
                                      <p:to>
                                        <p:strVal val="visible"/>
                                      </p:to>
                                    </p:set>
                                    <p:animEffect transition="in" filter="fade">
                                      <p:cBhvr>
                                        <p:cTn id="83" dur="1000"/>
                                        <p:tgtEl>
                                          <p:spTgt spid="497687"/>
                                        </p:tgtEl>
                                      </p:cBhvr>
                                    </p:animEffect>
                                    <p:anim calcmode="lin" valueType="num">
                                      <p:cBhvr>
                                        <p:cTn id="84" dur="1000" fill="hold"/>
                                        <p:tgtEl>
                                          <p:spTgt spid="497687"/>
                                        </p:tgtEl>
                                        <p:attrNameLst>
                                          <p:attrName>ppt_x</p:attrName>
                                        </p:attrNameLst>
                                      </p:cBhvr>
                                      <p:tavLst>
                                        <p:tav tm="0">
                                          <p:val>
                                            <p:strVal val="#ppt_x"/>
                                          </p:val>
                                        </p:tav>
                                        <p:tav tm="100000">
                                          <p:val>
                                            <p:strVal val="#ppt_x"/>
                                          </p:val>
                                        </p:tav>
                                      </p:tavLst>
                                    </p:anim>
                                    <p:anim calcmode="lin" valueType="num">
                                      <p:cBhvr>
                                        <p:cTn id="85" dur="1000" fill="hold"/>
                                        <p:tgtEl>
                                          <p:spTgt spid="497687"/>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0" fill="hold" grpId="0" nodeType="clickEffect">
                                  <p:stCondLst>
                                    <p:cond delay="0"/>
                                  </p:stCondLst>
                                  <p:childTnLst>
                                    <p:set>
                                      <p:cBhvr>
                                        <p:cTn id="89" dur="1" fill="hold">
                                          <p:stCondLst>
                                            <p:cond delay="0"/>
                                          </p:stCondLst>
                                        </p:cTn>
                                        <p:tgtEl>
                                          <p:spTgt spid="497685"/>
                                        </p:tgtEl>
                                        <p:attrNameLst>
                                          <p:attrName>style.visibility</p:attrName>
                                        </p:attrNameLst>
                                      </p:cBhvr>
                                      <p:to>
                                        <p:strVal val="visible"/>
                                      </p:to>
                                    </p:set>
                                    <p:anim calcmode="lin" valueType="num">
                                      <p:cBhvr>
                                        <p:cTn id="90" dur="500" fill="hold"/>
                                        <p:tgtEl>
                                          <p:spTgt spid="497685"/>
                                        </p:tgtEl>
                                        <p:attrNameLst>
                                          <p:attrName>ppt_w</p:attrName>
                                        </p:attrNameLst>
                                      </p:cBhvr>
                                      <p:tavLst>
                                        <p:tav tm="0">
                                          <p:val>
                                            <p:fltVal val="0"/>
                                          </p:val>
                                        </p:tav>
                                        <p:tav tm="100000">
                                          <p:val>
                                            <p:strVal val="#ppt_w"/>
                                          </p:val>
                                        </p:tav>
                                      </p:tavLst>
                                    </p:anim>
                                    <p:anim calcmode="lin" valueType="num">
                                      <p:cBhvr>
                                        <p:cTn id="91" dur="500" fill="hold"/>
                                        <p:tgtEl>
                                          <p:spTgt spid="497685"/>
                                        </p:tgtEl>
                                        <p:attrNameLst>
                                          <p:attrName>ppt_h</p:attrName>
                                        </p:attrNameLst>
                                      </p:cBhvr>
                                      <p:tavLst>
                                        <p:tav tm="0">
                                          <p:val>
                                            <p:fltVal val="0"/>
                                          </p:val>
                                        </p:tav>
                                        <p:tav tm="100000">
                                          <p:val>
                                            <p:strVal val="#ppt_h"/>
                                          </p:val>
                                        </p:tav>
                                      </p:tavLst>
                                    </p:anim>
                                    <p:animEffect transition="in" filter="fade">
                                      <p:cBhvr>
                                        <p:cTn id="92" dur="500"/>
                                        <p:tgtEl>
                                          <p:spTgt spid="497685"/>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0" fill="hold" nodeType="click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500" fill="hold"/>
                                        <p:tgtEl>
                                          <p:spTgt spid="3"/>
                                        </p:tgtEl>
                                        <p:attrNameLst>
                                          <p:attrName>ppt_w</p:attrName>
                                        </p:attrNameLst>
                                      </p:cBhvr>
                                      <p:tavLst>
                                        <p:tav tm="0">
                                          <p:val>
                                            <p:fltVal val="0"/>
                                          </p:val>
                                        </p:tav>
                                        <p:tav tm="100000">
                                          <p:val>
                                            <p:strVal val="#ppt_w"/>
                                          </p:val>
                                        </p:tav>
                                      </p:tavLst>
                                    </p:anim>
                                    <p:anim calcmode="lin" valueType="num">
                                      <p:cBhvr>
                                        <p:cTn id="98" dur="500" fill="hold"/>
                                        <p:tgtEl>
                                          <p:spTgt spid="3"/>
                                        </p:tgtEl>
                                        <p:attrNameLst>
                                          <p:attrName>ppt_h</p:attrName>
                                        </p:attrNameLst>
                                      </p:cBhvr>
                                      <p:tavLst>
                                        <p:tav tm="0">
                                          <p:val>
                                            <p:fltVal val="0"/>
                                          </p:val>
                                        </p:tav>
                                        <p:tav tm="100000">
                                          <p:val>
                                            <p:strVal val="#ppt_h"/>
                                          </p:val>
                                        </p:tav>
                                      </p:tavLst>
                                    </p:anim>
                                    <p:animEffect transition="in" filter="fade">
                                      <p:cBhvr>
                                        <p:cTn id="99" dur="500"/>
                                        <p:tgtEl>
                                          <p:spTgt spid="3"/>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497710"/>
                                        </p:tgtEl>
                                        <p:attrNameLst>
                                          <p:attrName>style.visibility</p:attrName>
                                        </p:attrNameLst>
                                      </p:cBhvr>
                                      <p:to>
                                        <p:strVal val="visible"/>
                                      </p:to>
                                    </p:set>
                                    <p:animEffect transition="in" filter="wipe(left)">
                                      <p:cBhvr>
                                        <p:cTn id="104" dur="2000"/>
                                        <p:tgtEl>
                                          <p:spTgt spid="49771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497688"/>
                                        </p:tgtEl>
                                        <p:attrNameLst>
                                          <p:attrName>style.visibility</p:attrName>
                                        </p:attrNameLst>
                                      </p:cBhvr>
                                      <p:to>
                                        <p:strVal val="visible"/>
                                      </p:to>
                                    </p:set>
                                    <p:animEffect transition="in" filter="wipe(left)">
                                      <p:cBhvr>
                                        <p:cTn id="109" dur="5000"/>
                                        <p:tgtEl>
                                          <p:spTgt spid="497688"/>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497689"/>
                                        </p:tgtEl>
                                        <p:attrNameLst>
                                          <p:attrName>style.visibility</p:attrName>
                                        </p:attrNameLst>
                                      </p:cBhvr>
                                      <p:to>
                                        <p:strVal val="visible"/>
                                      </p:to>
                                    </p:set>
                                    <p:animEffect transition="in" filter="wipe(down)">
                                      <p:cBhvr>
                                        <p:cTn id="114" dur="2000"/>
                                        <p:tgtEl>
                                          <p:spTgt spid="497689"/>
                                        </p:tgtEl>
                                      </p:cBhvr>
                                    </p:animEffect>
                                  </p:childTnLst>
                                </p:cTn>
                              </p:par>
                            </p:childTnLst>
                          </p:cTn>
                        </p:par>
                      </p:childTnLst>
                    </p:cTn>
                  </p:par>
                  <p:par>
                    <p:cTn id="115" fill="hold">
                      <p:stCondLst>
                        <p:cond delay="indefinite"/>
                      </p:stCondLst>
                      <p:childTnLst>
                        <p:par>
                          <p:cTn id="116" fill="hold">
                            <p:stCondLst>
                              <p:cond delay="0"/>
                            </p:stCondLst>
                            <p:childTnLst>
                              <p:par>
                                <p:cTn id="117" presetID="40" presetClass="entr" presetSubtype="0" fill="hold" grpId="0" nodeType="clickEffect">
                                  <p:stCondLst>
                                    <p:cond delay="0"/>
                                  </p:stCondLst>
                                  <p:iterate type="lt">
                                    <p:tmPct val="10000"/>
                                  </p:iterate>
                                  <p:childTnLst>
                                    <p:set>
                                      <p:cBhvr>
                                        <p:cTn id="118" dur="1" fill="hold">
                                          <p:stCondLst>
                                            <p:cond delay="0"/>
                                          </p:stCondLst>
                                        </p:cTn>
                                        <p:tgtEl>
                                          <p:spTgt spid="497694"/>
                                        </p:tgtEl>
                                        <p:attrNameLst>
                                          <p:attrName>style.visibility</p:attrName>
                                        </p:attrNameLst>
                                      </p:cBhvr>
                                      <p:to>
                                        <p:strVal val="visible"/>
                                      </p:to>
                                    </p:set>
                                    <p:animEffect transition="in" filter="fade">
                                      <p:cBhvr>
                                        <p:cTn id="119" dur="1000"/>
                                        <p:tgtEl>
                                          <p:spTgt spid="497694"/>
                                        </p:tgtEl>
                                      </p:cBhvr>
                                    </p:animEffect>
                                    <p:anim calcmode="lin" valueType="num">
                                      <p:cBhvr>
                                        <p:cTn id="120" dur="1000" fill="hold"/>
                                        <p:tgtEl>
                                          <p:spTgt spid="497694"/>
                                        </p:tgtEl>
                                        <p:attrNameLst>
                                          <p:attrName>ppt_x</p:attrName>
                                        </p:attrNameLst>
                                      </p:cBhvr>
                                      <p:tavLst>
                                        <p:tav tm="0">
                                          <p:val>
                                            <p:strVal val="#ppt_x-.1"/>
                                          </p:val>
                                        </p:tav>
                                        <p:tav tm="100000">
                                          <p:val>
                                            <p:strVal val="#ppt_x"/>
                                          </p:val>
                                        </p:tav>
                                      </p:tavLst>
                                    </p:anim>
                                    <p:anim calcmode="lin" valueType="num">
                                      <p:cBhvr>
                                        <p:cTn id="121" dur="1000" fill="hold"/>
                                        <p:tgtEl>
                                          <p:spTgt spid="497694"/>
                                        </p:tgtEl>
                                        <p:attrNameLst>
                                          <p:attrName>ppt_y</p:attrName>
                                        </p:attrNameLst>
                                      </p:cBhvr>
                                      <p:tavLst>
                                        <p:tav tm="0">
                                          <p:val>
                                            <p:strVal val="#ppt_y"/>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fade">
                                      <p:cBhvr>
                                        <p:cTn id="126" dur="2000"/>
                                        <p:tgtEl>
                                          <p:spTgt spid="4"/>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grpId="0" nodeType="clickEffect">
                                  <p:stCondLst>
                                    <p:cond delay="0"/>
                                  </p:stCondLst>
                                  <p:childTnLst>
                                    <p:set>
                                      <p:cBhvr>
                                        <p:cTn id="130" dur="1" fill="hold">
                                          <p:stCondLst>
                                            <p:cond delay="0"/>
                                          </p:stCondLst>
                                        </p:cTn>
                                        <p:tgtEl>
                                          <p:spTgt spid="497695"/>
                                        </p:tgtEl>
                                        <p:attrNameLst>
                                          <p:attrName>style.visibility</p:attrName>
                                        </p:attrNameLst>
                                      </p:cBhvr>
                                      <p:to>
                                        <p:strVal val="visible"/>
                                      </p:to>
                                    </p:set>
                                    <p:animEffect transition="in" filter="dissolve">
                                      <p:cBhvr>
                                        <p:cTn id="131" dur="500"/>
                                        <p:tgtEl>
                                          <p:spTgt spid="497695"/>
                                        </p:tgtEl>
                                      </p:cBhvr>
                                    </p:animEffect>
                                  </p:childTnLst>
                                </p:cTn>
                              </p:par>
                            </p:childTnLst>
                          </p:cTn>
                        </p:par>
                      </p:childTnLst>
                    </p:cTn>
                  </p:par>
                  <p:par>
                    <p:cTn id="132" fill="hold">
                      <p:stCondLst>
                        <p:cond delay="indefinite"/>
                      </p:stCondLst>
                      <p:childTnLst>
                        <p:par>
                          <p:cTn id="133" fill="hold">
                            <p:stCondLst>
                              <p:cond delay="0"/>
                            </p:stCondLst>
                            <p:childTnLst>
                              <p:par>
                                <p:cTn id="134" presetID="9" presetClass="entr" presetSubtype="0" fill="hold" grpId="0" nodeType="clickEffect">
                                  <p:stCondLst>
                                    <p:cond delay="0"/>
                                  </p:stCondLst>
                                  <p:childTnLst>
                                    <p:set>
                                      <p:cBhvr>
                                        <p:cTn id="135" dur="1" fill="hold">
                                          <p:stCondLst>
                                            <p:cond delay="0"/>
                                          </p:stCondLst>
                                        </p:cTn>
                                        <p:tgtEl>
                                          <p:spTgt spid="497697"/>
                                        </p:tgtEl>
                                        <p:attrNameLst>
                                          <p:attrName>style.visibility</p:attrName>
                                        </p:attrNameLst>
                                      </p:cBhvr>
                                      <p:to>
                                        <p:strVal val="visible"/>
                                      </p:to>
                                    </p:set>
                                    <p:animEffect transition="in" filter="dissolve">
                                      <p:cBhvr>
                                        <p:cTn id="136" dur="500"/>
                                        <p:tgtEl>
                                          <p:spTgt spid="497697"/>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grpId="0" nodeType="clickEffect">
                                  <p:stCondLst>
                                    <p:cond delay="0"/>
                                  </p:stCondLst>
                                  <p:childTnLst>
                                    <p:set>
                                      <p:cBhvr>
                                        <p:cTn id="140" dur="1" fill="hold">
                                          <p:stCondLst>
                                            <p:cond delay="0"/>
                                          </p:stCondLst>
                                        </p:cTn>
                                        <p:tgtEl>
                                          <p:spTgt spid="497703"/>
                                        </p:tgtEl>
                                        <p:attrNameLst>
                                          <p:attrName>style.visibility</p:attrName>
                                        </p:attrNameLst>
                                      </p:cBhvr>
                                      <p:to>
                                        <p:strVal val="visible"/>
                                      </p:to>
                                    </p:set>
                                    <p:animEffect transition="in" filter="wipe(down)">
                                      <p:cBhvr>
                                        <p:cTn id="141" dur="500"/>
                                        <p:tgtEl>
                                          <p:spTgt spid="497703"/>
                                        </p:tgtEl>
                                      </p:cBhvr>
                                    </p:animEffect>
                                  </p:childTnLst>
                                </p:cTn>
                              </p:par>
                            </p:childTnLst>
                          </p:cTn>
                        </p:par>
                        <p:par>
                          <p:cTn id="142" fill="hold">
                            <p:stCondLst>
                              <p:cond delay="500"/>
                            </p:stCondLst>
                            <p:childTnLst>
                              <p:par>
                                <p:cTn id="143" presetID="22" presetClass="entr" presetSubtype="4" fill="hold" grpId="0" nodeType="afterEffect">
                                  <p:stCondLst>
                                    <p:cond delay="0"/>
                                  </p:stCondLst>
                                  <p:childTnLst>
                                    <p:set>
                                      <p:cBhvr>
                                        <p:cTn id="144" dur="1" fill="hold">
                                          <p:stCondLst>
                                            <p:cond delay="0"/>
                                          </p:stCondLst>
                                        </p:cTn>
                                        <p:tgtEl>
                                          <p:spTgt spid="497704"/>
                                        </p:tgtEl>
                                        <p:attrNameLst>
                                          <p:attrName>style.visibility</p:attrName>
                                        </p:attrNameLst>
                                      </p:cBhvr>
                                      <p:to>
                                        <p:strVal val="visible"/>
                                      </p:to>
                                    </p:set>
                                    <p:animEffect transition="in" filter="wipe(down)">
                                      <p:cBhvr>
                                        <p:cTn id="145" dur="500"/>
                                        <p:tgtEl>
                                          <p:spTgt spid="497704"/>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5"/>
                                        </p:tgtEl>
                                        <p:attrNameLst>
                                          <p:attrName>style.visibility</p:attrName>
                                        </p:attrNameLst>
                                      </p:cBhvr>
                                      <p:to>
                                        <p:strVal val="visible"/>
                                      </p:to>
                                    </p:set>
                                    <p:animEffect transition="in" filter="fade">
                                      <p:cBhvr>
                                        <p:cTn id="150" dur="2000"/>
                                        <p:tgtEl>
                                          <p:spTgt spid="5"/>
                                        </p:tgtEl>
                                      </p:cBhvr>
                                    </p:animEffect>
                                  </p:childTnLst>
                                </p:cTn>
                              </p:par>
                            </p:childTnLst>
                          </p:cTn>
                        </p:par>
                      </p:childTnLst>
                    </p:cTn>
                  </p:par>
                  <p:par>
                    <p:cTn id="151" fill="hold">
                      <p:stCondLst>
                        <p:cond delay="indefinite"/>
                      </p:stCondLst>
                      <p:childTnLst>
                        <p:par>
                          <p:cTn id="152" fill="hold">
                            <p:stCondLst>
                              <p:cond delay="0"/>
                            </p:stCondLst>
                            <p:childTnLst>
                              <p:par>
                                <p:cTn id="153" presetID="9" presetClass="entr" presetSubtype="0" fill="hold" grpId="0" nodeType="clickEffect">
                                  <p:stCondLst>
                                    <p:cond delay="0"/>
                                  </p:stCondLst>
                                  <p:childTnLst>
                                    <p:set>
                                      <p:cBhvr>
                                        <p:cTn id="154" dur="1" fill="hold">
                                          <p:stCondLst>
                                            <p:cond delay="0"/>
                                          </p:stCondLst>
                                        </p:cTn>
                                        <p:tgtEl>
                                          <p:spTgt spid="497702"/>
                                        </p:tgtEl>
                                        <p:attrNameLst>
                                          <p:attrName>style.visibility</p:attrName>
                                        </p:attrNameLst>
                                      </p:cBhvr>
                                      <p:to>
                                        <p:strVal val="visible"/>
                                      </p:to>
                                    </p:set>
                                    <p:animEffect transition="in" filter="dissolve">
                                      <p:cBhvr>
                                        <p:cTn id="155" dur="500"/>
                                        <p:tgtEl>
                                          <p:spTgt spid="497702"/>
                                        </p:tgtEl>
                                      </p:cBhvr>
                                    </p:animEffect>
                                  </p:childTnLst>
                                </p:cTn>
                              </p:par>
                            </p:childTnLst>
                          </p:cTn>
                        </p:par>
                      </p:childTnLst>
                    </p:cTn>
                  </p:par>
                  <p:par>
                    <p:cTn id="156" fill="hold">
                      <p:stCondLst>
                        <p:cond delay="indefinite"/>
                      </p:stCondLst>
                      <p:childTnLst>
                        <p:par>
                          <p:cTn id="157" fill="hold">
                            <p:stCondLst>
                              <p:cond delay="0"/>
                            </p:stCondLst>
                            <p:childTnLst>
                              <p:par>
                                <p:cTn id="158" presetID="9" presetClass="entr" presetSubtype="0" fill="hold" grpId="0" nodeType="clickEffect">
                                  <p:stCondLst>
                                    <p:cond delay="0"/>
                                  </p:stCondLst>
                                  <p:childTnLst>
                                    <p:set>
                                      <p:cBhvr>
                                        <p:cTn id="159" dur="1" fill="hold">
                                          <p:stCondLst>
                                            <p:cond delay="0"/>
                                          </p:stCondLst>
                                        </p:cTn>
                                        <p:tgtEl>
                                          <p:spTgt spid="497698"/>
                                        </p:tgtEl>
                                        <p:attrNameLst>
                                          <p:attrName>style.visibility</p:attrName>
                                        </p:attrNameLst>
                                      </p:cBhvr>
                                      <p:to>
                                        <p:strVal val="visible"/>
                                      </p:to>
                                    </p:set>
                                    <p:animEffect transition="in" filter="dissolve">
                                      <p:cBhvr>
                                        <p:cTn id="160" dur="500"/>
                                        <p:tgtEl>
                                          <p:spTgt spid="497698"/>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4" fill="hold" grpId="0" nodeType="clickEffect">
                                  <p:stCondLst>
                                    <p:cond delay="0"/>
                                  </p:stCondLst>
                                  <p:childTnLst>
                                    <p:set>
                                      <p:cBhvr>
                                        <p:cTn id="164" dur="1" fill="hold">
                                          <p:stCondLst>
                                            <p:cond delay="0"/>
                                          </p:stCondLst>
                                        </p:cTn>
                                        <p:tgtEl>
                                          <p:spTgt spid="497708"/>
                                        </p:tgtEl>
                                        <p:attrNameLst>
                                          <p:attrName>style.visibility</p:attrName>
                                        </p:attrNameLst>
                                      </p:cBhvr>
                                      <p:to>
                                        <p:strVal val="visible"/>
                                      </p:to>
                                    </p:set>
                                    <p:animEffect transition="in" filter="wipe(down)">
                                      <p:cBhvr>
                                        <p:cTn id="165" dur="500"/>
                                        <p:tgtEl>
                                          <p:spTgt spid="497708"/>
                                        </p:tgtEl>
                                      </p:cBhvr>
                                    </p:animEffect>
                                  </p:childTnLst>
                                </p:cTn>
                              </p:par>
                            </p:childTnLst>
                          </p:cTn>
                        </p:par>
                        <p:par>
                          <p:cTn id="166" fill="hold">
                            <p:stCondLst>
                              <p:cond delay="500"/>
                            </p:stCondLst>
                            <p:childTnLst>
                              <p:par>
                                <p:cTn id="167" presetID="22" presetClass="entr" presetSubtype="4" fill="hold" grpId="0" nodeType="afterEffect">
                                  <p:stCondLst>
                                    <p:cond delay="0"/>
                                  </p:stCondLst>
                                  <p:childTnLst>
                                    <p:set>
                                      <p:cBhvr>
                                        <p:cTn id="168" dur="1" fill="hold">
                                          <p:stCondLst>
                                            <p:cond delay="0"/>
                                          </p:stCondLst>
                                        </p:cTn>
                                        <p:tgtEl>
                                          <p:spTgt spid="497709"/>
                                        </p:tgtEl>
                                        <p:attrNameLst>
                                          <p:attrName>style.visibility</p:attrName>
                                        </p:attrNameLst>
                                      </p:cBhvr>
                                      <p:to>
                                        <p:strVal val="visible"/>
                                      </p:to>
                                    </p:set>
                                    <p:animEffect transition="in" filter="wipe(down)">
                                      <p:cBhvr>
                                        <p:cTn id="169" dur="500"/>
                                        <p:tgtEl>
                                          <p:spTgt spid="497709"/>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nodeType="clickEffect">
                                  <p:stCondLst>
                                    <p:cond delay="0"/>
                                  </p:stCondLst>
                                  <p:childTnLst>
                                    <p:set>
                                      <p:cBhvr>
                                        <p:cTn id="173" dur="1" fill="hold">
                                          <p:stCondLst>
                                            <p:cond delay="0"/>
                                          </p:stCondLst>
                                        </p:cTn>
                                        <p:tgtEl>
                                          <p:spTgt spid="6"/>
                                        </p:tgtEl>
                                        <p:attrNameLst>
                                          <p:attrName>style.visibility</p:attrName>
                                        </p:attrNameLst>
                                      </p:cBhvr>
                                      <p:to>
                                        <p:strVal val="visible"/>
                                      </p:to>
                                    </p:set>
                                    <p:animEffect transition="in" filter="fade">
                                      <p:cBhvr>
                                        <p:cTn id="174" dur="2000"/>
                                        <p:tgtEl>
                                          <p:spTgt spid="6"/>
                                        </p:tgtEl>
                                      </p:cBhvr>
                                    </p:animEffect>
                                  </p:childTnLst>
                                </p:cTn>
                              </p:par>
                            </p:childTnLst>
                          </p:cTn>
                        </p:par>
                      </p:childTnLst>
                    </p:cTn>
                  </p:par>
                  <p:par>
                    <p:cTn id="175" fill="hold">
                      <p:stCondLst>
                        <p:cond delay="indefinite"/>
                      </p:stCondLst>
                      <p:childTnLst>
                        <p:par>
                          <p:cTn id="176" fill="hold">
                            <p:stCondLst>
                              <p:cond delay="0"/>
                            </p:stCondLst>
                            <p:childTnLst>
                              <p:par>
                                <p:cTn id="177" presetID="9" presetClass="entr" presetSubtype="0" fill="hold" grpId="0" nodeType="clickEffect">
                                  <p:stCondLst>
                                    <p:cond delay="0"/>
                                  </p:stCondLst>
                                  <p:childTnLst>
                                    <p:set>
                                      <p:cBhvr>
                                        <p:cTn id="178" dur="1" fill="hold">
                                          <p:stCondLst>
                                            <p:cond delay="0"/>
                                          </p:stCondLst>
                                        </p:cTn>
                                        <p:tgtEl>
                                          <p:spTgt spid="497712"/>
                                        </p:tgtEl>
                                        <p:attrNameLst>
                                          <p:attrName>style.visibility</p:attrName>
                                        </p:attrNameLst>
                                      </p:cBhvr>
                                      <p:to>
                                        <p:strVal val="visible"/>
                                      </p:to>
                                    </p:set>
                                    <p:animEffect transition="in" filter="dissolve">
                                      <p:cBhvr>
                                        <p:cTn id="179" dur="500"/>
                                        <p:tgtEl>
                                          <p:spTgt spid="497712"/>
                                        </p:tgtEl>
                                      </p:cBhvr>
                                    </p:animEffect>
                                  </p:childTnLst>
                                </p:cTn>
                              </p:par>
                            </p:childTnLst>
                          </p:cTn>
                        </p:par>
                      </p:childTnLst>
                    </p:cTn>
                  </p:par>
                  <p:par>
                    <p:cTn id="180" fill="hold">
                      <p:stCondLst>
                        <p:cond delay="indefinite"/>
                      </p:stCondLst>
                      <p:childTnLst>
                        <p:par>
                          <p:cTn id="181" fill="hold">
                            <p:stCondLst>
                              <p:cond delay="0"/>
                            </p:stCondLst>
                            <p:childTnLst>
                              <p:par>
                                <p:cTn id="182" presetID="9" presetClass="entr" presetSubtype="0" fill="hold" grpId="0" nodeType="clickEffect">
                                  <p:stCondLst>
                                    <p:cond delay="0"/>
                                  </p:stCondLst>
                                  <p:childTnLst>
                                    <p:set>
                                      <p:cBhvr>
                                        <p:cTn id="183" dur="1" fill="hold">
                                          <p:stCondLst>
                                            <p:cond delay="0"/>
                                          </p:stCondLst>
                                        </p:cTn>
                                        <p:tgtEl>
                                          <p:spTgt spid="497711"/>
                                        </p:tgtEl>
                                        <p:attrNameLst>
                                          <p:attrName>style.visibility</p:attrName>
                                        </p:attrNameLst>
                                      </p:cBhvr>
                                      <p:to>
                                        <p:strVal val="visible"/>
                                      </p:to>
                                    </p:set>
                                    <p:animEffect transition="in" filter="dissolve">
                                      <p:cBhvr>
                                        <p:cTn id="184" dur="500"/>
                                        <p:tgtEl>
                                          <p:spTgt spid="497711"/>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4" fill="hold" grpId="0" nodeType="clickEffect">
                                  <p:stCondLst>
                                    <p:cond delay="0"/>
                                  </p:stCondLst>
                                  <p:childTnLst>
                                    <p:set>
                                      <p:cBhvr>
                                        <p:cTn id="188" dur="1" fill="hold">
                                          <p:stCondLst>
                                            <p:cond delay="0"/>
                                          </p:stCondLst>
                                        </p:cTn>
                                        <p:tgtEl>
                                          <p:spTgt spid="497716"/>
                                        </p:tgtEl>
                                        <p:attrNameLst>
                                          <p:attrName>style.visibility</p:attrName>
                                        </p:attrNameLst>
                                      </p:cBhvr>
                                      <p:to>
                                        <p:strVal val="visible"/>
                                      </p:to>
                                    </p:set>
                                    <p:animEffect transition="in" filter="wipe(down)">
                                      <p:cBhvr>
                                        <p:cTn id="189" dur="500"/>
                                        <p:tgtEl>
                                          <p:spTgt spid="497716"/>
                                        </p:tgtEl>
                                      </p:cBhvr>
                                    </p:animEffect>
                                  </p:childTnLst>
                                </p:cTn>
                              </p:par>
                            </p:childTnLst>
                          </p:cTn>
                        </p:par>
                        <p:par>
                          <p:cTn id="190" fill="hold">
                            <p:stCondLst>
                              <p:cond delay="500"/>
                            </p:stCondLst>
                            <p:childTnLst>
                              <p:par>
                                <p:cTn id="191" presetID="22" presetClass="entr" presetSubtype="4" fill="hold" grpId="0" nodeType="afterEffect">
                                  <p:stCondLst>
                                    <p:cond delay="0"/>
                                  </p:stCondLst>
                                  <p:childTnLst>
                                    <p:set>
                                      <p:cBhvr>
                                        <p:cTn id="192" dur="1" fill="hold">
                                          <p:stCondLst>
                                            <p:cond delay="0"/>
                                          </p:stCondLst>
                                        </p:cTn>
                                        <p:tgtEl>
                                          <p:spTgt spid="497717"/>
                                        </p:tgtEl>
                                        <p:attrNameLst>
                                          <p:attrName>style.visibility</p:attrName>
                                        </p:attrNameLst>
                                      </p:cBhvr>
                                      <p:to>
                                        <p:strVal val="visible"/>
                                      </p:to>
                                    </p:set>
                                    <p:animEffect transition="in" filter="wipe(down)">
                                      <p:cBhvr>
                                        <p:cTn id="193" dur="500"/>
                                        <p:tgtEl>
                                          <p:spTgt spid="497717"/>
                                        </p:tgtEl>
                                      </p:cBhvr>
                                    </p:animEffect>
                                  </p:childTnLst>
                                </p:cTn>
                              </p:par>
                            </p:childTnLst>
                          </p:cTn>
                        </p:par>
                      </p:childTnLst>
                    </p:cTn>
                  </p:par>
                  <p:par>
                    <p:cTn id="194" fill="hold">
                      <p:stCondLst>
                        <p:cond delay="indefinite"/>
                      </p:stCondLst>
                      <p:childTnLst>
                        <p:par>
                          <p:cTn id="195" fill="hold">
                            <p:stCondLst>
                              <p:cond delay="0"/>
                            </p:stCondLst>
                            <p:childTnLst>
                              <p:par>
                                <p:cTn id="196" presetID="39" presetClass="entr" presetSubtype="0" accel="100000" fill="hold" grpId="0" nodeType="clickEffect">
                                  <p:stCondLst>
                                    <p:cond delay="0"/>
                                  </p:stCondLst>
                                  <p:childTnLst>
                                    <p:set>
                                      <p:cBhvr>
                                        <p:cTn id="197" dur="1" fill="hold">
                                          <p:stCondLst>
                                            <p:cond delay="0"/>
                                          </p:stCondLst>
                                        </p:cTn>
                                        <p:tgtEl>
                                          <p:spTgt spid="497696"/>
                                        </p:tgtEl>
                                        <p:attrNameLst>
                                          <p:attrName>style.visibility</p:attrName>
                                        </p:attrNameLst>
                                      </p:cBhvr>
                                      <p:to>
                                        <p:strVal val="visible"/>
                                      </p:to>
                                    </p:set>
                                    <p:anim calcmode="lin" valueType="num">
                                      <p:cBhvr>
                                        <p:cTn id="198" dur="500" fill="hold"/>
                                        <p:tgtEl>
                                          <p:spTgt spid="497696"/>
                                        </p:tgtEl>
                                        <p:attrNameLst>
                                          <p:attrName>ppt_h</p:attrName>
                                        </p:attrNameLst>
                                      </p:cBhvr>
                                      <p:tavLst>
                                        <p:tav tm="0">
                                          <p:val>
                                            <p:strVal val="#ppt_h/20"/>
                                          </p:val>
                                        </p:tav>
                                        <p:tav tm="50000">
                                          <p:val>
                                            <p:strVal val="#ppt_h/20"/>
                                          </p:val>
                                        </p:tav>
                                        <p:tav tm="100000">
                                          <p:val>
                                            <p:strVal val="#ppt_h"/>
                                          </p:val>
                                        </p:tav>
                                      </p:tavLst>
                                    </p:anim>
                                    <p:anim calcmode="lin" valueType="num">
                                      <p:cBhvr>
                                        <p:cTn id="199" dur="500" fill="hold"/>
                                        <p:tgtEl>
                                          <p:spTgt spid="497696"/>
                                        </p:tgtEl>
                                        <p:attrNameLst>
                                          <p:attrName>ppt_w</p:attrName>
                                        </p:attrNameLst>
                                      </p:cBhvr>
                                      <p:tavLst>
                                        <p:tav tm="0">
                                          <p:val>
                                            <p:strVal val="#ppt_w+.3"/>
                                          </p:val>
                                        </p:tav>
                                        <p:tav tm="50000">
                                          <p:val>
                                            <p:strVal val="#ppt_w+.3"/>
                                          </p:val>
                                        </p:tav>
                                        <p:tav tm="100000">
                                          <p:val>
                                            <p:strVal val="#ppt_w"/>
                                          </p:val>
                                        </p:tav>
                                      </p:tavLst>
                                    </p:anim>
                                    <p:anim calcmode="lin" valueType="num">
                                      <p:cBhvr>
                                        <p:cTn id="200" dur="500" fill="hold"/>
                                        <p:tgtEl>
                                          <p:spTgt spid="497696"/>
                                        </p:tgtEl>
                                        <p:attrNameLst>
                                          <p:attrName>ppt_x</p:attrName>
                                        </p:attrNameLst>
                                      </p:cBhvr>
                                      <p:tavLst>
                                        <p:tav tm="0">
                                          <p:val>
                                            <p:strVal val="#ppt_x-.3"/>
                                          </p:val>
                                        </p:tav>
                                        <p:tav tm="50000">
                                          <p:val>
                                            <p:strVal val="#ppt_x"/>
                                          </p:val>
                                        </p:tav>
                                        <p:tav tm="100000">
                                          <p:val>
                                            <p:strVal val="#ppt_x"/>
                                          </p:val>
                                        </p:tav>
                                      </p:tavLst>
                                    </p:anim>
                                    <p:anim calcmode="lin" valueType="num">
                                      <p:cBhvr>
                                        <p:cTn id="201" dur="500" fill="hold"/>
                                        <p:tgtEl>
                                          <p:spTgt spid="497696"/>
                                        </p:tgtEl>
                                        <p:attrNameLst>
                                          <p:attrName>ppt_y</p:attrName>
                                        </p:attrNameLst>
                                      </p:cBhvr>
                                      <p:tavLst>
                                        <p:tav tm="0">
                                          <p:val>
                                            <p:strVal val="#ppt_y"/>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53" presetClass="entr" presetSubtype="0" fill="hold" grpId="0" nodeType="clickEffect">
                                  <p:stCondLst>
                                    <p:cond delay="0"/>
                                  </p:stCondLst>
                                  <p:childTnLst>
                                    <p:set>
                                      <p:cBhvr>
                                        <p:cTn id="205" dur="1" fill="hold">
                                          <p:stCondLst>
                                            <p:cond delay="0"/>
                                          </p:stCondLst>
                                        </p:cTn>
                                        <p:tgtEl>
                                          <p:spTgt spid="497775"/>
                                        </p:tgtEl>
                                        <p:attrNameLst>
                                          <p:attrName>style.visibility</p:attrName>
                                        </p:attrNameLst>
                                      </p:cBhvr>
                                      <p:to>
                                        <p:strVal val="visible"/>
                                      </p:to>
                                    </p:set>
                                    <p:anim calcmode="lin" valueType="num">
                                      <p:cBhvr>
                                        <p:cTn id="206" dur="500" fill="hold"/>
                                        <p:tgtEl>
                                          <p:spTgt spid="497775"/>
                                        </p:tgtEl>
                                        <p:attrNameLst>
                                          <p:attrName>ppt_w</p:attrName>
                                        </p:attrNameLst>
                                      </p:cBhvr>
                                      <p:tavLst>
                                        <p:tav tm="0">
                                          <p:val>
                                            <p:fltVal val="0"/>
                                          </p:val>
                                        </p:tav>
                                        <p:tav tm="100000">
                                          <p:val>
                                            <p:strVal val="#ppt_w"/>
                                          </p:val>
                                        </p:tav>
                                      </p:tavLst>
                                    </p:anim>
                                    <p:anim calcmode="lin" valueType="num">
                                      <p:cBhvr>
                                        <p:cTn id="207" dur="500" fill="hold"/>
                                        <p:tgtEl>
                                          <p:spTgt spid="497775"/>
                                        </p:tgtEl>
                                        <p:attrNameLst>
                                          <p:attrName>ppt_h</p:attrName>
                                        </p:attrNameLst>
                                      </p:cBhvr>
                                      <p:tavLst>
                                        <p:tav tm="0">
                                          <p:val>
                                            <p:fltVal val="0"/>
                                          </p:val>
                                        </p:tav>
                                        <p:tav tm="100000">
                                          <p:val>
                                            <p:strVal val="#ppt_h"/>
                                          </p:val>
                                        </p:tav>
                                      </p:tavLst>
                                    </p:anim>
                                    <p:animEffect transition="in" filter="fade">
                                      <p:cBhvr>
                                        <p:cTn id="208" dur="500"/>
                                        <p:tgtEl>
                                          <p:spTgt spid="497775"/>
                                        </p:tgtEl>
                                      </p:cBhvr>
                                    </p:animEffect>
                                  </p:childTnLst>
                                </p:cTn>
                              </p:par>
                              <p:par>
                                <p:cTn id="209" presetID="0" presetClass="path" presetSubtype="0" accel="50000" decel="50000" fill="hold" grpId="1" nodeType="withEffect">
                                  <p:stCondLst>
                                    <p:cond delay="0"/>
                                  </p:stCondLst>
                                  <p:childTnLst>
                                    <p:animMotion origin="layout" path="M -3.61111E-6 7.9343E-7 L -0.21267 -0.10942 " pathEditMode="relative" rAng="0" ptsTypes="AA">
                                      <p:cBhvr>
                                        <p:cTn id="210" dur="2000" fill="hold"/>
                                        <p:tgtEl>
                                          <p:spTgt spid="497775"/>
                                        </p:tgtEl>
                                        <p:attrNameLst>
                                          <p:attrName>ppt_x</p:attrName>
                                          <p:attrName>ppt_y</p:attrName>
                                        </p:attrNameLst>
                                      </p:cBhvr>
                                      <p:rCtr x="-10600" y="-5500"/>
                                    </p:animMotion>
                                  </p:childTnLst>
                                </p:cTn>
                              </p:par>
                              <p:par>
                                <p:cTn id="211" presetID="55" presetClass="exit" presetSubtype="0" fill="hold" grpId="2" nodeType="withEffect">
                                  <p:stCondLst>
                                    <p:cond delay="0"/>
                                  </p:stCondLst>
                                  <p:childTnLst>
                                    <p:anim calcmode="lin" valueType="num">
                                      <p:cBhvr>
                                        <p:cTn id="212" dur="1000"/>
                                        <p:tgtEl>
                                          <p:spTgt spid="497678"/>
                                        </p:tgtEl>
                                        <p:attrNameLst>
                                          <p:attrName>ppt_w</p:attrName>
                                        </p:attrNameLst>
                                      </p:cBhvr>
                                      <p:tavLst>
                                        <p:tav tm="0">
                                          <p:val>
                                            <p:strVal val="ppt_w"/>
                                          </p:val>
                                        </p:tav>
                                        <p:tav tm="100000">
                                          <p:val>
                                            <p:strVal val="ppt_w*0.70"/>
                                          </p:val>
                                        </p:tav>
                                      </p:tavLst>
                                    </p:anim>
                                    <p:anim calcmode="lin" valueType="num">
                                      <p:cBhvr>
                                        <p:cTn id="213" dur="1000"/>
                                        <p:tgtEl>
                                          <p:spTgt spid="497678"/>
                                        </p:tgtEl>
                                        <p:attrNameLst>
                                          <p:attrName>ppt_h</p:attrName>
                                        </p:attrNameLst>
                                      </p:cBhvr>
                                      <p:tavLst>
                                        <p:tav tm="0">
                                          <p:val>
                                            <p:strVal val="ppt_h"/>
                                          </p:val>
                                        </p:tav>
                                        <p:tav tm="100000">
                                          <p:val>
                                            <p:strVal val="ppt_h"/>
                                          </p:val>
                                        </p:tav>
                                      </p:tavLst>
                                    </p:anim>
                                    <p:animEffect transition="out" filter="fade">
                                      <p:cBhvr>
                                        <p:cTn id="214" dur="1000"/>
                                        <p:tgtEl>
                                          <p:spTgt spid="497678"/>
                                        </p:tgtEl>
                                      </p:cBhvr>
                                    </p:animEffect>
                                    <p:set>
                                      <p:cBhvr>
                                        <p:cTn id="215" dur="1" fill="hold">
                                          <p:stCondLst>
                                            <p:cond delay="999"/>
                                          </p:stCondLst>
                                        </p:cTn>
                                        <p:tgtEl>
                                          <p:spTgt spid="497678"/>
                                        </p:tgtEl>
                                        <p:attrNameLst>
                                          <p:attrName>style.visibility</p:attrName>
                                        </p:attrNameLst>
                                      </p:cBhvr>
                                      <p:to>
                                        <p:strVal val="hidden"/>
                                      </p:to>
                                    </p:set>
                                  </p:childTnLst>
                                </p:cTn>
                              </p:par>
                            </p:childTnLst>
                          </p:cTn>
                        </p:par>
                      </p:childTnLst>
                    </p:cTn>
                  </p:par>
                  <p:par>
                    <p:cTn id="216" fill="hold">
                      <p:stCondLst>
                        <p:cond delay="indefinite"/>
                      </p:stCondLst>
                      <p:childTnLst>
                        <p:par>
                          <p:cTn id="217" fill="hold">
                            <p:stCondLst>
                              <p:cond delay="0"/>
                            </p:stCondLst>
                            <p:childTnLst>
                              <p:par>
                                <p:cTn id="218" presetID="9" presetClass="emph" presetSubtype="0" grpId="1" nodeType="clickEffect">
                                  <p:stCondLst>
                                    <p:cond delay="0"/>
                                  </p:stCondLst>
                                  <p:childTnLst>
                                    <p:set>
                                      <p:cBhvr rctx="PPT">
                                        <p:cTn id="219" dur="indefinite"/>
                                        <p:tgtEl>
                                          <p:spTgt spid="497678"/>
                                        </p:tgtEl>
                                        <p:attrNameLst>
                                          <p:attrName>style.opacity</p:attrName>
                                        </p:attrNameLst>
                                      </p:cBhvr>
                                      <p:to>
                                        <p:strVal val="0.5"/>
                                      </p:to>
                                    </p:set>
                                    <p:animEffect filter="image" prLst="opacity: 0.5">
                                      <p:cBhvr rctx="IE">
                                        <p:cTn id="220" dur="indefinite"/>
                                        <p:tgtEl>
                                          <p:spTgt spid="497678"/>
                                        </p:tgtEl>
                                      </p:cBhvr>
                                    </p:animEffect>
                                  </p:childTnLst>
                                </p:cTn>
                              </p:par>
                            </p:childTnLst>
                          </p:cTn>
                        </p:par>
                        <p:par>
                          <p:cTn id="221" fill="hold">
                            <p:stCondLst>
                              <p:cond delay="0"/>
                            </p:stCondLst>
                            <p:childTnLst>
                              <p:par>
                                <p:cTn id="222" presetID="9" presetClass="emph" presetSubtype="0" grpId="2" nodeType="afterEffect">
                                  <p:stCondLst>
                                    <p:cond delay="0"/>
                                  </p:stCondLst>
                                  <p:childTnLst>
                                    <p:set>
                                      <p:cBhvr rctx="PPT">
                                        <p:cTn id="223" dur="indefinite"/>
                                        <p:tgtEl>
                                          <p:spTgt spid="497677"/>
                                        </p:tgtEl>
                                        <p:attrNameLst>
                                          <p:attrName>style.opacity</p:attrName>
                                        </p:attrNameLst>
                                      </p:cBhvr>
                                      <p:to>
                                        <p:strVal val="0.75"/>
                                      </p:to>
                                    </p:set>
                                    <p:animEffect filter="image" prLst="opacity: 0.75">
                                      <p:cBhvr rctx="IE">
                                        <p:cTn id="224" dur="indefinite"/>
                                        <p:tgtEl>
                                          <p:spTgt spid="497677"/>
                                        </p:tgtEl>
                                      </p:cBhvr>
                                    </p:animEffect>
                                  </p:childTnLst>
                                </p:cTn>
                              </p:par>
                            </p:childTnLst>
                          </p:cTn>
                        </p:par>
                      </p:childTnLst>
                    </p:cTn>
                  </p:par>
                  <p:par>
                    <p:cTn id="225" fill="hold">
                      <p:stCondLst>
                        <p:cond delay="indefinite"/>
                      </p:stCondLst>
                      <p:childTnLst>
                        <p:par>
                          <p:cTn id="226" fill="hold">
                            <p:stCondLst>
                              <p:cond delay="0"/>
                            </p:stCondLst>
                            <p:childTnLst>
                              <p:par>
                                <p:cTn id="227" presetID="9" presetClass="emph" presetSubtype="0" nodeType="clickEffect">
                                  <p:stCondLst>
                                    <p:cond delay="0"/>
                                  </p:stCondLst>
                                  <p:childTnLst>
                                    <p:set>
                                      <p:cBhvr rctx="PPT">
                                        <p:cTn id="228" dur="indefinite"/>
                                        <p:tgtEl>
                                          <p:spTgt spid="2"/>
                                        </p:tgtEl>
                                        <p:attrNameLst>
                                          <p:attrName>style.opacity</p:attrName>
                                        </p:attrNameLst>
                                      </p:cBhvr>
                                      <p:to>
                                        <p:strVal val="0.5"/>
                                      </p:to>
                                    </p:set>
                                    <p:animEffect filter="image" prLst="opacity: 0.5">
                                      <p:cBhvr rctx="IE">
                                        <p:cTn id="229" dur="indefinite"/>
                                        <p:tgtEl>
                                          <p:spTgt spid="2"/>
                                        </p:tgtEl>
                                      </p:cBhvr>
                                    </p:animEffect>
                                  </p:childTnLst>
                                </p:cTn>
                              </p:par>
                              <p:par>
                                <p:cTn id="230" presetID="9" presetClass="emph" presetSubtype="0" grpId="1" nodeType="withEffect">
                                  <p:stCondLst>
                                    <p:cond delay="0"/>
                                  </p:stCondLst>
                                  <p:childTnLst>
                                    <p:set>
                                      <p:cBhvr rctx="PPT">
                                        <p:cTn id="231" dur="indefinite"/>
                                        <p:tgtEl>
                                          <p:spTgt spid="497685"/>
                                        </p:tgtEl>
                                        <p:attrNameLst>
                                          <p:attrName>style.opacity</p:attrName>
                                        </p:attrNameLst>
                                      </p:cBhvr>
                                      <p:to>
                                        <p:strVal val="0.5"/>
                                      </p:to>
                                    </p:set>
                                    <p:animEffect filter="image" prLst="opacity: 0.5">
                                      <p:cBhvr rctx="IE">
                                        <p:cTn id="232" dur="indefinite"/>
                                        <p:tgtEl>
                                          <p:spTgt spid="497685"/>
                                        </p:tgtEl>
                                      </p:cBhvr>
                                    </p:animEffect>
                                  </p:childTnLst>
                                </p:cTn>
                              </p:par>
                              <p:par>
                                <p:cTn id="233" presetID="9" presetClass="emph" presetSubtype="0" grpId="1" nodeType="withEffect">
                                  <p:stCondLst>
                                    <p:cond delay="0"/>
                                  </p:stCondLst>
                                  <p:childTnLst>
                                    <p:set>
                                      <p:cBhvr rctx="PPT">
                                        <p:cTn id="234" dur="indefinite"/>
                                        <p:tgtEl>
                                          <p:spTgt spid="497686"/>
                                        </p:tgtEl>
                                        <p:attrNameLst>
                                          <p:attrName>style.opacity</p:attrName>
                                        </p:attrNameLst>
                                      </p:cBhvr>
                                      <p:to>
                                        <p:strVal val="0.5"/>
                                      </p:to>
                                    </p:set>
                                    <p:animEffect filter="image" prLst="opacity: 0.5">
                                      <p:cBhvr rctx="IE">
                                        <p:cTn id="235" dur="indefinite"/>
                                        <p:tgtEl>
                                          <p:spTgt spid="497686"/>
                                        </p:tgtEl>
                                      </p:cBhvr>
                                    </p:animEffect>
                                  </p:childTnLst>
                                </p:cTn>
                              </p:par>
                              <p:par>
                                <p:cTn id="236" presetID="9" presetClass="emph" presetSubtype="0" grpId="1" nodeType="withEffect">
                                  <p:stCondLst>
                                    <p:cond delay="0"/>
                                  </p:stCondLst>
                                  <p:childTnLst>
                                    <p:set>
                                      <p:cBhvr rctx="PPT">
                                        <p:cTn id="237" dur="indefinite"/>
                                        <p:tgtEl>
                                          <p:spTgt spid="497687"/>
                                        </p:tgtEl>
                                        <p:attrNameLst>
                                          <p:attrName>style.opacity</p:attrName>
                                        </p:attrNameLst>
                                      </p:cBhvr>
                                      <p:to>
                                        <p:strVal val="0.5"/>
                                      </p:to>
                                    </p:set>
                                    <p:animEffect filter="image" prLst="opacity: 0.5">
                                      <p:cBhvr rctx="IE">
                                        <p:cTn id="238" dur="indefinite"/>
                                        <p:tgtEl>
                                          <p:spTgt spid="497687"/>
                                        </p:tgtEl>
                                      </p:cBhvr>
                                    </p:animEffect>
                                  </p:childTnLst>
                                </p:cTn>
                              </p:par>
                              <p:par>
                                <p:cTn id="239" presetID="9" presetClass="emph" presetSubtype="0" grpId="1" nodeType="withEffect">
                                  <p:stCondLst>
                                    <p:cond delay="0"/>
                                  </p:stCondLst>
                                  <p:childTnLst>
                                    <p:set>
                                      <p:cBhvr rctx="PPT">
                                        <p:cTn id="240" dur="indefinite"/>
                                        <p:tgtEl>
                                          <p:spTgt spid="497688"/>
                                        </p:tgtEl>
                                        <p:attrNameLst>
                                          <p:attrName>style.opacity</p:attrName>
                                        </p:attrNameLst>
                                      </p:cBhvr>
                                      <p:to>
                                        <p:strVal val="0.5"/>
                                      </p:to>
                                    </p:set>
                                    <p:animEffect filter="image" prLst="opacity: 0.5">
                                      <p:cBhvr rctx="IE">
                                        <p:cTn id="241" dur="indefinite"/>
                                        <p:tgtEl>
                                          <p:spTgt spid="497688"/>
                                        </p:tgtEl>
                                      </p:cBhvr>
                                    </p:animEffect>
                                  </p:childTnLst>
                                </p:cTn>
                              </p:par>
                              <p:par>
                                <p:cTn id="242" presetID="9" presetClass="emph" presetSubtype="0" grpId="1" nodeType="withEffect">
                                  <p:stCondLst>
                                    <p:cond delay="0"/>
                                  </p:stCondLst>
                                  <p:childTnLst>
                                    <p:set>
                                      <p:cBhvr rctx="PPT">
                                        <p:cTn id="243" dur="indefinite"/>
                                        <p:tgtEl>
                                          <p:spTgt spid="497689"/>
                                        </p:tgtEl>
                                        <p:attrNameLst>
                                          <p:attrName>style.opacity</p:attrName>
                                        </p:attrNameLst>
                                      </p:cBhvr>
                                      <p:to>
                                        <p:strVal val="0.5"/>
                                      </p:to>
                                    </p:set>
                                    <p:animEffect filter="image" prLst="opacity: 0.5">
                                      <p:cBhvr rctx="IE">
                                        <p:cTn id="244" dur="indefinite"/>
                                        <p:tgtEl>
                                          <p:spTgt spid="497689"/>
                                        </p:tgtEl>
                                      </p:cBhvr>
                                    </p:animEffect>
                                  </p:childTnLst>
                                </p:cTn>
                              </p:par>
                              <p:par>
                                <p:cTn id="245" presetID="9" presetClass="emph" presetSubtype="0" nodeType="withEffect">
                                  <p:stCondLst>
                                    <p:cond delay="0"/>
                                  </p:stCondLst>
                                  <p:childTnLst>
                                    <p:set>
                                      <p:cBhvr rctx="PPT">
                                        <p:cTn id="246" dur="indefinite"/>
                                        <p:tgtEl>
                                          <p:spTgt spid="3"/>
                                        </p:tgtEl>
                                        <p:attrNameLst>
                                          <p:attrName>style.opacity</p:attrName>
                                        </p:attrNameLst>
                                      </p:cBhvr>
                                      <p:to>
                                        <p:strVal val="0.5"/>
                                      </p:to>
                                    </p:set>
                                    <p:animEffect filter="image" prLst="opacity: 0.5">
                                      <p:cBhvr rctx="IE">
                                        <p:cTn id="247" dur="indefinite"/>
                                        <p:tgtEl>
                                          <p:spTgt spid="3"/>
                                        </p:tgtEl>
                                      </p:cBhvr>
                                    </p:animEffect>
                                  </p:childTnLst>
                                </p:cTn>
                              </p:par>
                              <p:par>
                                <p:cTn id="248" presetID="9" presetClass="emph" presetSubtype="0" grpId="1" nodeType="withEffect">
                                  <p:stCondLst>
                                    <p:cond delay="0"/>
                                  </p:stCondLst>
                                  <p:iterate type="lt">
                                    <p:tmAbs val="0"/>
                                  </p:iterate>
                                  <p:childTnLst>
                                    <p:set>
                                      <p:cBhvr rctx="PPT">
                                        <p:cTn id="249" dur="indefinite"/>
                                        <p:tgtEl>
                                          <p:spTgt spid="497694"/>
                                        </p:tgtEl>
                                        <p:attrNameLst>
                                          <p:attrName>style.opacity</p:attrName>
                                        </p:attrNameLst>
                                      </p:cBhvr>
                                      <p:to>
                                        <p:strVal val="0.5"/>
                                      </p:to>
                                    </p:set>
                                    <p:animEffect filter="image" prLst="opacity: 0.5">
                                      <p:cBhvr rctx="IE">
                                        <p:cTn id="250" dur="indefinite"/>
                                        <p:tgtEl>
                                          <p:spTgt spid="497694"/>
                                        </p:tgtEl>
                                      </p:cBhvr>
                                    </p:animEffect>
                                  </p:childTnLst>
                                </p:cTn>
                              </p:par>
                              <p:par>
                                <p:cTn id="251" presetID="9" presetClass="emph" presetSubtype="0" grpId="1" nodeType="withEffect">
                                  <p:stCondLst>
                                    <p:cond delay="0"/>
                                  </p:stCondLst>
                                  <p:childTnLst>
                                    <p:set>
                                      <p:cBhvr rctx="PPT">
                                        <p:cTn id="252" dur="indefinite"/>
                                        <p:tgtEl>
                                          <p:spTgt spid="497695"/>
                                        </p:tgtEl>
                                        <p:attrNameLst>
                                          <p:attrName>style.opacity</p:attrName>
                                        </p:attrNameLst>
                                      </p:cBhvr>
                                      <p:to>
                                        <p:strVal val="0.5"/>
                                      </p:to>
                                    </p:set>
                                    <p:animEffect filter="image" prLst="opacity: 0.5">
                                      <p:cBhvr rctx="IE">
                                        <p:cTn id="253" dur="indefinite"/>
                                        <p:tgtEl>
                                          <p:spTgt spid="497695"/>
                                        </p:tgtEl>
                                      </p:cBhvr>
                                    </p:animEffect>
                                  </p:childTnLst>
                                </p:cTn>
                              </p:par>
                              <p:par>
                                <p:cTn id="254" presetID="9" presetClass="emph" presetSubtype="0" grpId="1" nodeType="withEffect">
                                  <p:stCondLst>
                                    <p:cond delay="0"/>
                                  </p:stCondLst>
                                  <p:childTnLst>
                                    <p:set>
                                      <p:cBhvr rctx="PPT">
                                        <p:cTn id="255" dur="indefinite"/>
                                        <p:tgtEl>
                                          <p:spTgt spid="497696"/>
                                        </p:tgtEl>
                                        <p:attrNameLst>
                                          <p:attrName>style.opacity</p:attrName>
                                        </p:attrNameLst>
                                      </p:cBhvr>
                                      <p:to>
                                        <p:strVal val="0.5"/>
                                      </p:to>
                                    </p:set>
                                    <p:animEffect filter="image" prLst="opacity: 0.5">
                                      <p:cBhvr rctx="IE">
                                        <p:cTn id="256" dur="indefinite"/>
                                        <p:tgtEl>
                                          <p:spTgt spid="497696"/>
                                        </p:tgtEl>
                                      </p:cBhvr>
                                    </p:animEffect>
                                  </p:childTnLst>
                                </p:cTn>
                              </p:par>
                              <p:par>
                                <p:cTn id="257" presetID="9" presetClass="emph" presetSubtype="0" grpId="1" nodeType="withEffect">
                                  <p:stCondLst>
                                    <p:cond delay="0"/>
                                  </p:stCondLst>
                                  <p:childTnLst>
                                    <p:set>
                                      <p:cBhvr rctx="PPT">
                                        <p:cTn id="258" dur="indefinite"/>
                                        <p:tgtEl>
                                          <p:spTgt spid="497697"/>
                                        </p:tgtEl>
                                        <p:attrNameLst>
                                          <p:attrName>style.opacity</p:attrName>
                                        </p:attrNameLst>
                                      </p:cBhvr>
                                      <p:to>
                                        <p:strVal val="0.5"/>
                                      </p:to>
                                    </p:set>
                                    <p:animEffect filter="image" prLst="opacity: 0.5">
                                      <p:cBhvr rctx="IE">
                                        <p:cTn id="259" dur="indefinite"/>
                                        <p:tgtEl>
                                          <p:spTgt spid="497697"/>
                                        </p:tgtEl>
                                      </p:cBhvr>
                                    </p:animEffect>
                                  </p:childTnLst>
                                </p:cTn>
                              </p:par>
                              <p:par>
                                <p:cTn id="260" presetID="9" presetClass="emph" presetSubtype="0" grpId="1" nodeType="withEffect">
                                  <p:stCondLst>
                                    <p:cond delay="0"/>
                                  </p:stCondLst>
                                  <p:childTnLst>
                                    <p:set>
                                      <p:cBhvr rctx="PPT">
                                        <p:cTn id="261" dur="indefinite"/>
                                        <p:tgtEl>
                                          <p:spTgt spid="497698"/>
                                        </p:tgtEl>
                                        <p:attrNameLst>
                                          <p:attrName>style.opacity</p:attrName>
                                        </p:attrNameLst>
                                      </p:cBhvr>
                                      <p:to>
                                        <p:strVal val="0.5"/>
                                      </p:to>
                                    </p:set>
                                    <p:animEffect filter="image" prLst="opacity: 0.5">
                                      <p:cBhvr rctx="IE">
                                        <p:cTn id="262" dur="indefinite"/>
                                        <p:tgtEl>
                                          <p:spTgt spid="497698"/>
                                        </p:tgtEl>
                                      </p:cBhvr>
                                    </p:animEffect>
                                  </p:childTnLst>
                                </p:cTn>
                              </p:par>
                              <p:par>
                                <p:cTn id="263" presetID="9" presetClass="emph" presetSubtype="0" nodeType="withEffect">
                                  <p:stCondLst>
                                    <p:cond delay="0"/>
                                  </p:stCondLst>
                                  <p:childTnLst>
                                    <p:set>
                                      <p:cBhvr rctx="PPT">
                                        <p:cTn id="264" dur="indefinite"/>
                                        <p:tgtEl>
                                          <p:spTgt spid="4"/>
                                        </p:tgtEl>
                                        <p:attrNameLst>
                                          <p:attrName>style.opacity</p:attrName>
                                        </p:attrNameLst>
                                      </p:cBhvr>
                                      <p:to>
                                        <p:strVal val="0.5"/>
                                      </p:to>
                                    </p:set>
                                    <p:animEffect filter="image" prLst="opacity: 0.5">
                                      <p:cBhvr rctx="IE">
                                        <p:cTn id="265" dur="indefinite"/>
                                        <p:tgtEl>
                                          <p:spTgt spid="4"/>
                                        </p:tgtEl>
                                      </p:cBhvr>
                                    </p:animEffect>
                                  </p:childTnLst>
                                </p:cTn>
                              </p:par>
                              <p:par>
                                <p:cTn id="266" presetID="9" presetClass="emph" presetSubtype="0" grpId="1" nodeType="withEffect">
                                  <p:stCondLst>
                                    <p:cond delay="0"/>
                                  </p:stCondLst>
                                  <p:childTnLst>
                                    <p:set>
                                      <p:cBhvr rctx="PPT">
                                        <p:cTn id="267" dur="indefinite"/>
                                        <p:tgtEl>
                                          <p:spTgt spid="497702"/>
                                        </p:tgtEl>
                                        <p:attrNameLst>
                                          <p:attrName>style.opacity</p:attrName>
                                        </p:attrNameLst>
                                      </p:cBhvr>
                                      <p:to>
                                        <p:strVal val="0.5"/>
                                      </p:to>
                                    </p:set>
                                    <p:animEffect filter="image" prLst="opacity: 0.5">
                                      <p:cBhvr rctx="IE">
                                        <p:cTn id="268" dur="indefinite"/>
                                        <p:tgtEl>
                                          <p:spTgt spid="497702"/>
                                        </p:tgtEl>
                                      </p:cBhvr>
                                    </p:animEffect>
                                  </p:childTnLst>
                                </p:cTn>
                              </p:par>
                              <p:par>
                                <p:cTn id="269" presetID="9" presetClass="emph" presetSubtype="0" grpId="1" nodeType="withEffect">
                                  <p:stCondLst>
                                    <p:cond delay="0"/>
                                  </p:stCondLst>
                                  <p:childTnLst>
                                    <p:set>
                                      <p:cBhvr rctx="PPT">
                                        <p:cTn id="270" dur="indefinite"/>
                                        <p:tgtEl>
                                          <p:spTgt spid="497703"/>
                                        </p:tgtEl>
                                        <p:attrNameLst>
                                          <p:attrName>style.opacity</p:attrName>
                                        </p:attrNameLst>
                                      </p:cBhvr>
                                      <p:to>
                                        <p:strVal val="0.5"/>
                                      </p:to>
                                    </p:set>
                                    <p:animEffect filter="image" prLst="opacity: 0.5">
                                      <p:cBhvr rctx="IE">
                                        <p:cTn id="271" dur="indefinite"/>
                                        <p:tgtEl>
                                          <p:spTgt spid="497703"/>
                                        </p:tgtEl>
                                      </p:cBhvr>
                                    </p:animEffect>
                                  </p:childTnLst>
                                </p:cTn>
                              </p:par>
                              <p:par>
                                <p:cTn id="272" presetID="9" presetClass="emph" presetSubtype="0" grpId="1" nodeType="withEffect">
                                  <p:stCondLst>
                                    <p:cond delay="0"/>
                                  </p:stCondLst>
                                  <p:childTnLst>
                                    <p:set>
                                      <p:cBhvr rctx="PPT">
                                        <p:cTn id="273" dur="indefinite"/>
                                        <p:tgtEl>
                                          <p:spTgt spid="497704"/>
                                        </p:tgtEl>
                                        <p:attrNameLst>
                                          <p:attrName>style.opacity</p:attrName>
                                        </p:attrNameLst>
                                      </p:cBhvr>
                                      <p:to>
                                        <p:strVal val="0.5"/>
                                      </p:to>
                                    </p:set>
                                    <p:animEffect filter="image" prLst="opacity: 0.5">
                                      <p:cBhvr rctx="IE">
                                        <p:cTn id="274" dur="indefinite"/>
                                        <p:tgtEl>
                                          <p:spTgt spid="497704"/>
                                        </p:tgtEl>
                                      </p:cBhvr>
                                    </p:animEffect>
                                  </p:childTnLst>
                                </p:cTn>
                              </p:par>
                              <p:par>
                                <p:cTn id="275" presetID="9" presetClass="emph" presetSubtype="0" nodeType="withEffect">
                                  <p:stCondLst>
                                    <p:cond delay="0"/>
                                  </p:stCondLst>
                                  <p:childTnLst>
                                    <p:set>
                                      <p:cBhvr rctx="PPT">
                                        <p:cTn id="276" dur="indefinite"/>
                                        <p:tgtEl>
                                          <p:spTgt spid="5"/>
                                        </p:tgtEl>
                                        <p:attrNameLst>
                                          <p:attrName>style.opacity</p:attrName>
                                        </p:attrNameLst>
                                      </p:cBhvr>
                                      <p:to>
                                        <p:strVal val="0.5"/>
                                      </p:to>
                                    </p:set>
                                    <p:animEffect filter="image" prLst="opacity: 0.5">
                                      <p:cBhvr rctx="IE">
                                        <p:cTn id="277" dur="indefinite"/>
                                        <p:tgtEl>
                                          <p:spTgt spid="5"/>
                                        </p:tgtEl>
                                      </p:cBhvr>
                                    </p:animEffect>
                                  </p:childTnLst>
                                </p:cTn>
                              </p:par>
                              <p:par>
                                <p:cTn id="278" presetID="9" presetClass="emph" presetSubtype="0" grpId="1" nodeType="withEffect">
                                  <p:stCondLst>
                                    <p:cond delay="0"/>
                                  </p:stCondLst>
                                  <p:childTnLst>
                                    <p:set>
                                      <p:cBhvr rctx="PPT">
                                        <p:cTn id="279" dur="indefinite"/>
                                        <p:tgtEl>
                                          <p:spTgt spid="497708"/>
                                        </p:tgtEl>
                                        <p:attrNameLst>
                                          <p:attrName>style.opacity</p:attrName>
                                        </p:attrNameLst>
                                      </p:cBhvr>
                                      <p:to>
                                        <p:strVal val="0.5"/>
                                      </p:to>
                                    </p:set>
                                    <p:animEffect filter="image" prLst="opacity: 0.5">
                                      <p:cBhvr rctx="IE">
                                        <p:cTn id="280" dur="indefinite"/>
                                        <p:tgtEl>
                                          <p:spTgt spid="497708"/>
                                        </p:tgtEl>
                                      </p:cBhvr>
                                    </p:animEffect>
                                  </p:childTnLst>
                                </p:cTn>
                              </p:par>
                              <p:par>
                                <p:cTn id="281" presetID="9" presetClass="emph" presetSubtype="0" grpId="1" nodeType="withEffect">
                                  <p:stCondLst>
                                    <p:cond delay="0"/>
                                  </p:stCondLst>
                                  <p:childTnLst>
                                    <p:set>
                                      <p:cBhvr rctx="PPT">
                                        <p:cTn id="282" dur="indefinite"/>
                                        <p:tgtEl>
                                          <p:spTgt spid="497709"/>
                                        </p:tgtEl>
                                        <p:attrNameLst>
                                          <p:attrName>style.opacity</p:attrName>
                                        </p:attrNameLst>
                                      </p:cBhvr>
                                      <p:to>
                                        <p:strVal val="0.5"/>
                                      </p:to>
                                    </p:set>
                                    <p:animEffect filter="image" prLst="opacity: 0.5">
                                      <p:cBhvr rctx="IE">
                                        <p:cTn id="283" dur="indefinite"/>
                                        <p:tgtEl>
                                          <p:spTgt spid="497709"/>
                                        </p:tgtEl>
                                      </p:cBhvr>
                                    </p:animEffect>
                                  </p:childTnLst>
                                </p:cTn>
                              </p:par>
                              <p:par>
                                <p:cTn id="284" presetID="9" presetClass="emph" presetSubtype="0" grpId="1" nodeType="withEffect">
                                  <p:stCondLst>
                                    <p:cond delay="0"/>
                                  </p:stCondLst>
                                  <p:childTnLst>
                                    <p:set>
                                      <p:cBhvr rctx="PPT">
                                        <p:cTn id="285" dur="indefinite"/>
                                        <p:tgtEl>
                                          <p:spTgt spid="497710"/>
                                        </p:tgtEl>
                                        <p:attrNameLst>
                                          <p:attrName>style.opacity</p:attrName>
                                        </p:attrNameLst>
                                      </p:cBhvr>
                                      <p:to>
                                        <p:strVal val="0.5"/>
                                      </p:to>
                                    </p:set>
                                    <p:animEffect filter="image" prLst="opacity: 0.5">
                                      <p:cBhvr rctx="IE">
                                        <p:cTn id="286" dur="indefinite"/>
                                        <p:tgtEl>
                                          <p:spTgt spid="497710"/>
                                        </p:tgtEl>
                                      </p:cBhvr>
                                    </p:animEffect>
                                  </p:childTnLst>
                                </p:cTn>
                              </p:par>
                              <p:par>
                                <p:cTn id="287" presetID="9" presetClass="emph" presetSubtype="0" grpId="1" nodeType="withEffect">
                                  <p:stCondLst>
                                    <p:cond delay="0"/>
                                  </p:stCondLst>
                                  <p:childTnLst>
                                    <p:set>
                                      <p:cBhvr rctx="PPT">
                                        <p:cTn id="288" dur="indefinite"/>
                                        <p:tgtEl>
                                          <p:spTgt spid="497711"/>
                                        </p:tgtEl>
                                        <p:attrNameLst>
                                          <p:attrName>style.opacity</p:attrName>
                                        </p:attrNameLst>
                                      </p:cBhvr>
                                      <p:to>
                                        <p:strVal val="0.5"/>
                                      </p:to>
                                    </p:set>
                                    <p:animEffect filter="image" prLst="opacity: 0.5">
                                      <p:cBhvr rctx="IE">
                                        <p:cTn id="289" dur="indefinite"/>
                                        <p:tgtEl>
                                          <p:spTgt spid="497711"/>
                                        </p:tgtEl>
                                      </p:cBhvr>
                                    </p:animEffect>
                                  </p:childTnLst>
                                </p:cTn>
                              </p:par>
                              <p:par>
                                <p:cTn id="290" presetID="9" presetClass="emph" presetSubtype="0" grpId="1" nodeType="withEffect">
                                  <p:stCondLst>
                                    <p:cond delay="0"/>
                                  </p:stCondLst>
                                  <p:childTnLst>
                                    <p:set>
                                      <p:cBhvr rctx="PPT">
                                        <p:cTn id="291" dur="indefinite"/>
                                        <p:tgtEl>
                                          <p:spTgt spid="497712"/>
                                        </p:tgtEl>
                                        <p:attrNameLst>
                                          <p:attrName>style.opacity</p:attrName>
                                        </p:attrNameLst>
                                      </p:cBhvr>
                                      <p:to>
                                        <p:strVal val="0.5"/>
                                      </p:to>
                                    </p:set>
                                    <p:animEffect filter="image" prLst="opacity: 0.5">
                                      <p:cBhvr rctx="IE">
                                        <p:cTn id="292" dur="indefinite"/>
                                        <p:tgtEl>
                                          <p:spTgt spid="497712"/>
                                        </p:tgtEl>
                                      </p:cBhvr>
                                    </p:animEffect>
                                  </p:childTnLst>
                                </p:cTn>
                              </p:par>
                              <p:par>
                                <p:cTn id="293" presetID="9" presetClass="emph" presetSubtype="0" nodeType="withEffect">
                                  <p:stCondLst>
                                    <p:cond delay="0"/>
                                  </p:stCondLst>
                                  <p:childTnLst>
                                    <p:set>
                                      <p:cBhvr rctx="PPT">
                                        <p:cTn id="294" dur="indefinite"/>
                                        <p:tgtEl>
                                          <p:spTgt spid="6"/>
                                        </p:tgtEl>
                                        <p:attrNameLst>
                                          <p:attrName>style.opacity</p:attrName>
                                        </p:attrNameLst>
                                      </p:cBhvr>
                                      <p:to>
                                        <p:strVal val="0.5"/>
                                      </p:to>
                                    </p:set>
                                    <p:animEffect filter="image" prLst="opacity: 0.5">
                                      <p:cBhvr rctx="IE">
                                        <p:cTn id="295" dur="indefinite"/>
                                        <p:tgtEl>
                                          <p:spTgt spid="6"/>
                                        </p:tgtEl>
                                      </p:cBhvr>
                                    </p:animEffect>
                                  </p:childTnLst>
                                </p:cTn>
                              </p:par>
                              <p:par>
                                <p:cTn id="296" presetID="9" presetClass="emph" presetSubtype="0" grpId="1" nodeType="withEffect">
                                  <p:stCondLst>
                                    <p:cond delay="0"/>
                                  </p:stCondLst>
                                  <p:childTnLst>
                                    <p:set>
                                      <p:cBhvr rctx="PPT">
                                        <p:cTn id="297" dur="indefinite"/>
                                        <p:tgtEl>
                                          <p:spTgt spid="497716"/>
                                        </p:tgtEl>
                                        <p:attrNameLst>
                                          <p:attrName>style.opacity</p:attrName>
                                        </p:attrNameLst>
                                      </p:cBhvr>
                                      <p:to>
                                        <p:strVal val="0.5"/>
                                      </p:to>
                                    </p:set>
                                    <p:animEffect filter="image" prLst="opacity: 0.5">
                                      <p:cBhvr rctx="IE">
                                        <p:cTn id="298" dur="indefinite"/>
                                        <p:tgtEl>
                                          <p:spTgt spid="497716"/>
                                        </p:tgtEl>
                                      </p:cBhvr>
                                    </p:animEffect>
                                  </p:childTnLst>
                                </p:cTn>
                              </p:par>
                              <p:par>
                                <p:cTn id="299" presetID="9" presetClass="emph" presetSubtype="0" grpId="1" nodeType="withEffect">
                                  <p:stCondLst>
                                    <p:cond delay="0"/>
                                  </p:stCondLst>
                                  <p:childTnLst>
                                    <p:set>
                                      <p:cBhvr rctx="PPT">
                                        <p:cTn id="300" dur="indefinite"/>
                                        <p:tgtEl>
                                          <p:spTgt spid="497717"/>
                                        </p:tgtEl>
                                        <p:attrNameLst>
                                          <p:attrName>style.opacity</p:attrName>
                                        </p:attrNameLst>
                                      </p:cBhvr>
                                      <p:to>
                                        <p:strVal val="0.5"/>
                                      </p:to>
                                    </p:set>
                                    <p:animEffect filter="image" prLst="opacity: 0.5">
                                      <p:cBhvr rctx="IE">
                                        <p:cTn id="301" dur="indefinite"/>
                                        <p:tgtEl>
                                          <p:spTgt spid="497717"/>
                                        </p:tgtEl>
                                      </p:cBhvr>
                                    </p:animEffect>
                                  </p:childTnLst>
                                </p:cTn>
                              </p:par>
                            </p:childTnLst>
                          </p:cTn>
                        </p:par>
                      </p:childTnLst>
                    </p:cTn>
                  </p:par>
                  <p:par>
                    <p:cTn id="302" fill="hold">
                      <p:stCondLst>
                        <p:cond delay="indefinite"/>
                      </p:stCondLst>
                      <p:childTnLst>
                        <p:par>
                          <p:cTn id="303" fill="hold">
                            <p:stCondLst>
                              <p:cond delay="0"/>
                            </p:stCondLst>
                            <p:childTnLst>
                              <p:par>
                                <p:cTn id="304" presetID="9" presetClass="entr" presetSubtype="0" fill="hold" nodeType="clickEffect">
                                  <p:stCondLst>
                                    <p:cond delay="0"/>
                                  </p:stCondLst>
                                  <p:childTnLst>
                                    <p:set>
                                      <p:cBhvr>
                                        <p:cTn id="305" dur="1" fill="hold">
                                          <p:stCondLst>
                                            <p:cond delay="0"/>
                                          </p:stCondLst>
                                        </p:cTn>
                                        <p:tgtEl>
                                          <p:spTgt spid="7"/>
                                        </p:tgtEl>
                                        <p:attrNameLst>
                                          <p:attrName>style.visibility</p:attrName>
                                        </p:attrNameLst>
                                      </p:cBhvr>
                                      <p:to>
                                        <p:strVal val="visible"/>
                                      </p:to>
                                    </p:set>
                                    <p:animEffect transition="in" filter="dissolve">
                                      <p:cBhvr>
                                        <p:cTn id="306" dur="500"/>
                                        <p:tgtEl>
                                          <p:spTgt spid="7"/>
                                        </p:tgtEl>
                                      </p:cBhvr>
                                    </p:animEffect>
                                  </p:childTnLst>
                                </p:cTn>
                              </p:par>
                            </p:childTnLst>
                          </p:cTn>
                        </p:par>
                      </p:childTnLst>
                    </p:cTn>
                  </p:par>
                  <p:par>
                    <p:cTn id="307" fill="hold">
                      <p:stCondLst>
                        <p:cond delay="indefinite"/>
                      </p:stCondLst>
                      <p:childTnLst>
                        <p:par>
                          <p:cTn id="308" fill="hold">
                            <p:stCondLst>
                              <p:cond delay="0"/>
                            </p:stCondLst>
                            <p:childTnLst>
                              <p:par>
                                <p:cTn id="309" presetID="47" presetClass="entr" presetSubtype="0" fill="hold" grpId="0" nodeType="clickEffect">
                                  <p:stCondLst>
                                    <p:cond delay="0"/>
                                  </p:stCondLst>
                                  <p:childTnLst>
                                    <p:set>
                                      <p:cBhvr>
                                        <p:cTn id="310" dur="1" fill="hold">
                                          <p:stCondLst>
                                            <p:cond delay="0"/>
                                          </p:stCondLst>
                                        </p:cTn>
                                        <p:tgtEl>
                                          <p:spTgt spid="497725"/>
                                        </p:tgtEl>
                                        <p:attrNameLst>
                                          <p:attrName>style.visibility</p:attrName>
                                        </p:attrNameLst>
                                      </p:cBhvr>
                                      <p:to>
                                        <p:strVal val="visible"/>
                                      </p:to>
                                    </p:set>
                                    <p:animEffect transition="in" filter="fade">
                                      <p:cBhvr>
                                        <p:cTn id="311" dur="1000"/>
                                        <p:tgtEl>
                                          <p:spTgt spid="497725"/>
                                        </p:tgtEl>
                                      </p:cBhvr>
                                    </p:animEffect>
                                    <p:anim calcmode="lin" valueType="num">
                                      <p:cBhvr>
                                        <p:cTn id="312" dur="1000" fill="hold"/>
                                        <p:tgtEl>
                                          <p:spTgt spid="497725"/>
                                        </p:tgtEl>
                                        <p:attrNameLst>
                                          <p:attrName>ppt_x</p:attrName>
                                        </p:attrNameLst>
                                      </p:cBhvr>
                                      <p:tavLst>
                                        <p:tav tm="0">
                                          <p:val>
                                            <p:strVal val="#ppt_x"/>
                                          </p:val>
                                        </p:tav>
                                        <p:tav tm="100000">
                                          <p:val>
                                            <p:strVal val="#ppt_x"/>
                                          </p:val>
                                        </p:tav>
                                      </p:tavLst>
                                    </p:anim>
                                    <p:anim calcmode="lin" valueType="num">
                                      <p:cBhvr>
                                        <p:cTn id="313" dur="1000" fill="hold"/>
                                        <p:tgtEl>
                                          <p:spTgt spid="497725"/>
                                        </p:tgtEl>
                                        <p:attrNameLst>
                                          <p:attrName>ppt_y</p:attrName>
                                        </p:attrNameLst>
                                      </p:cBhvr>
                                      <p:tavLst>
                                        <p:tav tm="0">
                                          <p:val>
                                            <p:strVal val="#ppt_y-.1"/>
                                          </p:val>
                                        </p:tav>
                                        <p:tav tm="100000">
                                          <p:val>
                                            <p:strVal val="#ppt_y"/>
                                          </p:val>
                                        </p:tav>
                                      </p:tavLst>
                                    </p:anim>
                                  </p:childTnLst>
                                </p:cTn>
                              </p:par>
                            </p:childTnLst>
                          </p:cTn>
                        </p:par>
                      </p:childTnLst>
                    </p:cTn>
                  </p:par>
                  <p:par>
                    <p:cTn id="314" fill="hold">
                      <p:stCondLst>
                        <p:cond delay="indefinite"/>
                      </p:stCondLst>
                      <p:childTnLst>
                        <p:par>
                          <p:cTn id="315" fill="hold">
                            <p:stCondLst>
                              <p:cond delay="0"/>
                            </p:stCondLst>
                            <p:childTnLst>
                              <p:par>
                                <p:cTn id="316" presetID="47" presetClass="entr" presetSubtype="0" fill="hold" grpId="0" nodeType="clickEffect">
                                  <p:stCondLst>
                                    <p:cond delay="0"/>
                                  </p:stCondLst>
                                  <p:childTnLst>
                                    <p:set>
                                      <p:cBhvr>
                                        <p:cTn id="317" dur="1" fill="hold">
                                          <p:stCondLst>
                                            <p:cond delay="0"/>
                                          </p:stCondLst>
                                        </p:cTn>
                                        <p:tgtEl>
                                          <p:spTgt spid="497726"/>
                                        </p:tgtEl>
                                        <p:attrNameLst>
                                          <p:attrName>style.visibility</p:attrName>
                                        </p:attrNameLst>
                                      </p:cBhvr>
                                      <p:to>
                                        <p:strVal val="visible"/>
                                      </p:to>
                                    </p:set>
                                    <p:animEffect transition="in" filter="fade">
                                      <p:cBhvr>
                                        <p:cTn id="318" dur="1000"/>
                                        <p:tgtEl>
                                          <p:spTgt spid="497726"/>
                                        </p:tgtEl>
                                      </p:cBhvr>
                                    </p:animEffect>
                                    <p:anim calcmode="lin" valueType="num">
                                      <p:cBhvr>
                                        <p:cTn id="319" dur="1000" fill="hold"/>
                                        <p:tgtEl>
                                          <p:spTgt spid="497726"/>
                                        </p:tgtEl>
                                        <p:attrNameLst>
                                          <p:attrName>ppt_x</p:attrName>
                                        </p:attrNameLst>
                                      </p:cBhvr>
                                      <p:tavLst>
                                        <p:tav tm="0">
                                          <p:val>
                                            <p:strVal val="#ppt_x"/>
                                          </p:val>
                                        </p:tav>
                                        <p:tav tm="100000">
                                          <p:val>
                                            <p:strVal val="#ppt_x"/>
                                          </p:val>
                                        </p:tav>
                                      </p:tavLst>
                                    </p:anim>
                                    <p:anim calcmode="lin" valueType="num">
                                      <p:cBhvr>
                                        <p:cTn id="320" dur="1000" fill="hold"/>
                                        <p:tgtEl>
                                          <p:spTgt spid="497726"/>
                                        </p:tgtEl>
                                        <p:attrNameLst>
                                          <p:attrName>ppt_y</p:attrName>
                                        </p:attrNameLst>
                                      </p:cBhvr>
                                      <p:tavLst>
                                        <p:tav tm="0">
                                          <p:val>
                                            <p:strVal val="#ppt_y-.1"/>
                                          </p:val>
                                        </p:tav>
                                        <p:tav tm="100000">
                                          <p:val>
                                            <p:strVal val="#ppt_y"/>
                                          </p:val>
                                        </p:tav>
                                      </p:tavLst>
                                    </p:anim>
                                  </p:childTnLst>
                                </p:cTn>
                              </p:par>
                            </p:childTnLst>
                          </p:cTn>
                        </p:par>
                      </p:childTnLst>
                    </p:cTn>
                  </p:par>
                  <p:par>
                    <p:cTn id="321" fill="hold">
                      <p:stCondLst>
                        <p:cond delay="indefinite"/>
                      </p:stCondLst>
                      <p:childTnLst>
                        <p:par>
                          <p:cTn id="322" fill="hold">
                            <p:stCondLst>
                              <p:cond delay="0"/>
                            </p:stCondLst>
                            <p:childTnLst>
                              <p:par>
                                <p:cTn id="323" presetID="53" presetClass="entr" presetSubtype="0" fill="hold" grpId="0" nodeType="clickEffect">
                                  <p:stCondLst>
                                    <p:cond delay="0"/>
                                  </p:stCondLst>
                                  <p:childTnLst>
                                    <p:set>
                                      <p:cBhvr>
                                        <p:cTn id="324" dur="1" fill="hold">
                                          <p:stCondLst>
                                            <p:cond delay="0"/>
                                          </p:stCondLst>
                                        </p:cTn>
                                        <p:tgtEl>
                                          <p:spTgt spid="497724"/>
                                        </p:tgtEl>
                                        <p:attrNameLst>
                                          <p:attrName>style.visibility</p:attrName>
                                        </p:attrNameLst>
                                      </p:cBhvr>
                                      <p:to>
                                        <p:strVal val="visible"/>
                                      </p:to>
                                    </p:set>
                                    <p:anim calcmode="lin" valueType="num">
                                      <p:cBhvr>
                                        <p:cTn id="325" dur="500" fill="hold"/>
                                        <p:tgtEl>
                                          <p:spTgt spid="497724"/>
                                        </p:tgtEl>
                                        <p:attrNameLst>
                                          <p:attrName>ppt_w</p:attrName>
                                        </p:attrNameLst>
                                      </p:cBhvr>
                                      <p:tavLst>
                                        <p:tav tm="0">
                                          <p:val>
                                            <p:fltVal val="0"/>
                                          </p:val>
                                        </p:tav>
                                        <p:tav tm="100000">
                                          <p:val>
                                            <p:strVal val="#ppt_w"/>
                                          </p:val>
                                        </p:tav>
                                      </p:tavLst>
                                    </p:anim>
                                    <p:anim calcmode="lin" valueType="num">
                                      <p:cBhvr>
                                        <p:cTn id="326" dur="500" fill="hold"/>
                                        <p:tgtEl>
                                          <p:spTgt spid="497724"/>
                                        </p:tgtEl>
                                        <p:attrNameLst>
                                          <p:attrName>ppt_h</p:attrName>
                                        </p:attrNameLst>
                                      </p:cBhvr>
                                      <p:tavLst>
                                        <p:tav tm="0">
                                          <p:val>
                                            <p:fltVal val="0"/>
                                          </p:val>
                                        </p:tav>
                                        <p:tav tm="100000">
                                          <p:val>
                                            <p:strVal val="#ppt_h"/>
                                          </p:val>
                                        </p:tav>
                                      </p:tavLst>
                                    </p:anim>
                                    <p:animEffect transition="in" filter="fade">
                                      <p:cBhvr>
                                        <p:cTn id="327" dur="500"/>
                                        <p:tgtEl>
                                          <p:spTgt spid="497724"/>
                                        </p:tgtEl>
                                      </p:cBhvr>
                                    </p:animEffect>
                                  </p:childTnLst>
                                </p:cTn>
                              </p:par>
                            </p:childTnLst>
                          </p:cTn>
                        </p:par>
                      </p:childTnLst>
                    </p:cTn>
                  </p:par>
                  <p:par>
                    <p:cTn id="328" fill="hold">
                      <p:stCondLst>
                        <p:cond delay="indefinite"/>
                      </p:stCondLst>
                      <p:childTnLst>
                        <p:par>
                          <p:cTn id="329" fill="hold">
                            <p:stCondLst>
                              <p:cond delay="0"/>
                            </p:stCondLst>
                            <p:childTnLst>
                              <p:par>
                                <p:cTn id="330" presetID="53" presetClass="entr" presetSubtype="0" fill="hold" nodeType="clickEffect">
                                  <p:stCondLst>
                                    <p:cond delay="0"/>
                                  </p:stCondLst>
                                  <p:childTnLst>
                                    <p:set>
                                      <p:cBhvr>
                                        <p:cTn id="331" dur="1" fill="hold">
                                          <p:stCondLst>
                                            <p:cond delay="0"/>
                                          </p:stCondLst>
                                        </p:cTn>
                                        <p:tgtEl>
                                          <p:spTgt spid="8"/>
                                        </p:tgtEl>
                                        <p:attrNameLst>
                                          <p:attrName>style.visibility</p:attrName>
                                        </p:attrNameLst>
                                      </p:cBhvr>
                                      <p:to>
                                        <p:strVal val="visible"/>
                                      </p:to>
                                    </p:set>
                                    <p:anim calcmode="lin" valueType="num">
                                      <p:cBhvr>
                                        <p:cTn id="332" dur="500" fill="hold"/>
                                        <p:tgtEl>
                                          <p:spTgt spid="8"/>
                                        </p:tgtEl>
                                        <p:attrNameLst>
                                          <p:attrName>ppt_w</p:attrName>
                                        </p:attrNameLst>
                                      </p:cBhvr>
                                      <p:tavLst>
                                        <p:tav tm="0">
                                          <p:val>
                                            <p:fltVal val="0"/>
                                          </p:val>
                                        </p:tav>
                                        <p:tav tm="100000">
                                          <p:val>
                                            <p:strVal val="#ppt_w"/>
                                          </p:val>
                                        </p:tav>
                                      </p:tavLst>
                                    </p:anim>
                                    <p:anim calcmode="lin" valueType="num">
                                      <p:cBhvr>
                                        <p:cTn id="333" dur="500" fill="hold"/>
                                        <p:tgtEl>
                                          <p:spTgt spid="8"/>
                                        </p:tgtEl>
                                        <p:attrNameLst>
                                          <p:attrName>ppt_h</p:attrName>
                                        </p:attrNameLst>
                                      </p:cBhvr>
                                      <p:tavLst>
                                        <p:tav tm="0">
                                          <p:val>
                                            <p:fltVal val="0"/>
                                          </p:val>
                                        </p:tav>
                                        <p:tav tm="100000">
                                          <p:val>
                                            <p:strVal val="#ppt_h"/>
                                          </p:val>
                                        </p:tav>
                                      </p:tavLst>
                                    </p:anim>
                                    <p:animEffect transition="in" filter="fade">
                                      <p:cBhvr>
                                        <p:cTn id="334" dur="500"/>
                                        <p:tgtEl>
                                          <p:spTgt spid="8"/>
                                        </p:tgtEl>
                                      </p:cBhvr>
                                    </p:animEffect>
                                  </p:childTnLst>
                                </p:cTn>
                              </p:par>
                            </p:childTnLst>
                          </p:cTn>
                        </p:par>
                      </p:childTnLst>
                    </p:cTn>
                  </p:par>
                  <p:par>
                    <p:cTn id="335" fill="hold">
                      <p:stCondLst>
                        <p:cond delay="indefinite"/>
                      </p:stCondLst>
                      <p:childTnLst>
                        <p:par>
                          <p:cTn id="336" fill="hold">
                            <p:stCondLst>
                              <p:cond delay="0"/>
                            </p:stCondLst>
                            <p:childTnLst>
                              <p:par>
                                <p:cTn id="337" presetID="22" presetClass="entr" presetSubtype="8" fill="hold" grpId="0" nodeType="clickEffect">
                                  <p:stCondLst>
                                    <p:cond delay="0"/>
                                  </p:stCondLst>
                                  <p:childTnLst>
                                    <p:set>
                                      <p:cBhvr>
                                        <p:cTn id="338" dur="1" fill="hold">
                                          <p:stCondLst>
                                            <p:cond delay="0"/>
                                          </p:stCondLst>
                                        </p:cTn>
                                        <p:tgtEl>
                                          <p:spTgt spid="497749"/>
                                        </p:tgtEl>
                                        <p:attrNameLst>
                                          <p:attrName>style.visibility</p:attrName>
                                        </p:attrNameLst>
                                      </p:cBhvr>
                                      <p:to>
                                        <p:strVal val="visible"/>
                                      </p:to>
                                    </p:set>
                                    <p:animEffect transition="in" filter="wipe(left)">
                                      <p:cBhvr>
                                        <p:cTn id="339" dur="2000"/>
                                        <p:tgtEl>
                                          <p:spTgt spid="497749"/>
                                        </p:tgtEl>
                                      </p:cBhvr>
                                    </p:animEffect>
                                  </p:childTnLst>
                                </p:cTn>
                              </p:par>
                            </p:childTnLst>
                          </p:cTn>
                        </p:par>
                      </p:childTnLst>
                    </p:cTn>
                  </p:par>
                  <p:par>
                    <p:cTn id="340" fill="hold">
                      <p:stCondLst>
                        <p:cond delay="indefinite"/>
                      </p:stCondLst>
                      <p:childTnLst>
                        <p:par>
                          <p:cTn id="341" fill="hold">
                            <p:stCondLst>
                              <p:cond delay="0"/>
                            </p:stCondLst>
                            <p:childTnLst>
                              <p:par>
                                <p:cTn id="342" presetID="22" presetClass="entr" presetSubtype="8" fill="hold" grpId="0" nodeType="clickEffect">
                                  <p:stCondLst>
                                    <p:cond delay="0"/>
                                  </p:stCondLst>
                                  <p:childTnLst>
                                    <p:set>
                                      <p:cBhvr>
                                        <p:cTn id="343" dur="1" fill="hold">
                                          <p:stCondLst>
                                            <p:cond delay="0"/>
                                          </p:stCondLst>
                                        </p:cTn>
                                        <p:tgtEl>
                                          <p:spTgt spid="497727"/>
                                        </p:tgtEl>
                                        <p:attrNameLst>
                                          <p:attrName>style.visibility</p:attrName>
                                        </p:attrNameLst>
                                      </p:cBhvr>
                                      <p:to>
                                        <p:strVal val="visible"/>
                                      </p:to>
                                    </p:set>
                                    <p:animEffect transition="in" filter="wipe(left)">
                                      <p:cBhvr>
                                        <p:cTn id="344" dur="5000"/>
                                        <p:tgtEl>
                                          <p:spTgt spid="497727"/>
                                        </p:tgtEl>
                                      </p:cBhvr>
                                    </p:animEffect>
                                  </p:childTnLst>
                                </p:cTn>
                              </p:par>
                            </p:childTnLst>
                          </p:cTn>
                        </p:par>
                      </p:childTnLst>
                    </p:cTn>
                  </p:par>
                  <p:par>
                    <p:cTn id="345" fill="hold">
                      <p:stCondLst>
                        <p:cond delay="indefinite"/>
                      </p:stCondLst>
                      <p:childTnLst>
                        <p:par>
                          <p:cTn id="346" fill="hold">
                            <p:stCondLst>
                              <p:cond delay="0"/>
                            </p:stCondLst>
                            <p:childTnLst>
                              <p:par>
                                <p:cTn id="347" presetID="22" presetClass="entr" presetSubtype="4" fill="hold" grpId="0" nodeType="clickEffect">
                                  <p:stCondLst>
                                    <p:cond delay="0"/>
                                  </p:stCondLst>
                                  <p:childTnLst>
                                    <p:set>
                                      <p:cBhvr>
                                        <p:cTn id="348" dur="1" fill="hold">
                                          <p:stCondLst>
                                            <p:cond delay="0"/>
                                          </p:stCondLst>
                                        </p:cTn>
                                        <p:tgtEl>
                                          <p:spTgt spid="497728"/>
                                        </p:tgtEl>
                                        <p:attrNameLst>
                                          <p:attrName>style.visibility</p:attrName>
                                        </p:attrNameLst>
                                      </p:cBhvr>
                                      <p:to>
                                        <p:strVal val="visible"/>
                                      </p:to>
                                    </p:set>
                                    <p:animEffect transition="in" filter="wipe(down)">
                                      <p:cBhvr>
                                        <p:cTn id="349" dur="2000"/>
                                        <p:tgtEl>
                                          <p:spTgt spid="497728"/>
                                        </p:tgtEl>
                                      </p:cBhvr>
                                    </p:animEffect>
                                  </p:childTnLst>
                                </p:cTn>
                              </p:par>
                            </p:childTnLst>
                          </p:cTn>
                        </p:par>
                      </p:childTnLst>
                    </p:cTn>
                  </p:par>
                  <p:par>
                    <p:cTn id="350" fill="hold">
                      <p:stCondLst>
                        <p:cond delay="indefinite"/>
                      </p:stCondLst>
                      <p:childTnLst>
                        <p:par>
                          <p:cTn id="351" fill="hold">
                            <p:stCondLst>
                              <p:cond delay="0"/>
                            </p:stCondLst>
                            <p:childTnLst>
                              <p:par>
                                <p:cTn id="352" presetID="40" presetClass="entr" presetSubtype="0" fill="hold" grpId="0" nodeType="clickEffect">
                                  <p:stCondLst>
                                    <p:cond delay="0"/>
                                  </p:stCondLst>
                                  <p:iterate type="lt">
                                    <p:tmPct val="10000"/>
                                  </p:iterate>
                                  <p:childTnLst>
                                    <p:set>
                                      <p:cBhvr>
                                        <p:cTn id="353" dur="1" fill="hold">
                                          <p:stCondLst>
                                            <p:cond delay="0"/>
                                          </p:stCondLst>
                                        </p:cTn>
                                        <p:tgtEl>
                                          <p:spTgt spid="497733"/>
                                        </p:tgtEl>
                                        <p:attrNameLst>
                                          <p:attrName>style.visibility</p:attrName>
                                        </p:attrNameLst>
                                      </p:cBhvr>
                                      <p:to>
                                        <p:strVal val="visible"/>
                                      </p:to>
                                    </p:set>
                                    <p:animEffect transition="in" filter="fade">
                                      <p:cBhvr>
                                        <p:cTn id="354" dur="1000"/>
                                        <p:tgtEl>
                                          <p:spTgt spid="497733"/>
                                        </p:tgtEl>
                                      </p:cBhvr>
                                    </p:animEffect>
                                    <p:anim calcmode="lin" valueType="num">
                                      <p:cBhvr>
                                        <p:cTn id="355" dur="1000" fill="hold"/>
                                        <p:tgtEl>
                                          <p:spTgt spid="497733"/>
                                        </p:tgtEl>
                                        <p:attrNameLst>
                                          <p:attrName>ppt_x</p:attrName>
                                        </p:attrNameLst>
                                      </p:cBhvr>
                                      <p:tavLst>
                                        <p:tav tm="0">
                                          <p:val>
                                            <p:strVal val="#ppt_x-.1"/>
                                          </p:val>
                                        </p:tav>
                                        <p:tav tm="100000">
                                          <p:val>
                                            <p:strVal val="#ppt_x"/>
                                          </p:val>
                                        </p:tav>
                                      </p:tavLst>
                                    </p:anim>
                                    <p:anim calcmode="lin" valueType="num">
                                      <p:cBhvr>
                                        <p:cTn id="356" dur="1000" fill="hold"/>
                                        <p:tgtEl>
                                          <p:spTgt spid="497733"/>
                                        </p:tgtEl>
                                        <p:attrNameLst>
                                          <p:attrName>ppt_y</p:attrName>
                                        </p:attrNameLst>
                                      </p:cBhvr>
                                      <p:tavLst>
                                        <p:tav tm="0">
                                          <p:val>
                                            <p:strVal val="#ppt_y"/>
                                          </p:val>
                                        </p:tav>
                                        <p:tav tm="100000">
                                          <p:val>
                                            <p:strVal val="#ppt_y"/>
                                          </p:val>
                                        </p:tav>
                                      </p:tavLst>
                                    </p:anim>
                                  </p:childTnLst>
                                </p:cTn>
                              </p:par>
                            </p:childTnLst>
                          </p:cTn>
                        </p:par>
                      </p:childTnLst>
                    </p:cTn>
                  </p:par>
                  <p:par>
                    <p:cTn id="357" fill="hold">
                      <p:stCondLst>
                        <p:cond delay="indefinite"/>
                      </p:stCondLst>
                      <p:childTnLst>
                        <p:par>
                          <p:cTn id="358" fill="hold">
                            <p:stCondLst>
                              <p:cond delay="0"/>
                            </p:stCondLst>
                            <p:childTnLst>
                              <p:par>
                                <p:cTn id="359" presetID="10" presetClass="entr" presetSubtype="0" fill="hold" nodeType="clickEffect">
                                  <p:stCondLst>
                                    <p:cond delay="0"/>
                                  </p:stCondLst>
                                  <p:childTnLst>
                                    <p:set>
                                      <p:cBhvr>
                                        <p:cTn id="360" dur="1" fill="hold">
                                          <p:stCondLst>
                                            <p:cond delay="0"/>
                                          </p:stCondLst>
                                        </p:cTn>
                                        <p:tgtEl>
                                          <p:spTgt spid="9"/>
                                        </p:tgtEl>
                                        <p:attrNameLst>
                                          <p:attrName>style.visibility</p:attrName>
                                        </p:attrNameLst>
                                      </p:cBhvr>
                                      <p:to>
                                        <p:strVal val="visible"/>
                                      </p:to>
                                    </p:set>
                                    <p:animEffect transition="in" filter="fade">
                                      <p:cBhvr>
                                        <p:cTn id="361" dur="2000"/>
                                        <p:tgtEl>
                                          <p:spTgt spid="9"/>
                                        </p:tgtEl>
                                      </p:cBhvr>
                                    </p:animEffect>
                                  </p:childTnLst>
                                </p:cTn>
                              </p:par>
                            </p:childTnLst>
                          </p:cTn>
                        </p:par>
                      </p:childTnLst>
                    </p:cTn>
                  </p:par>
                  <p:par>
                    <p:cTn id="362" fill="hold">
                      <p:stCondLst>
                        <p:cond delay="indefinite"/>
                      </p:stCondLst>
                      <p:childTnLst>
                        <p:par>
                          <p:cTn id="363" fill="hold">
                            <p:stCondLst>
                              <p:cond delay="0"/>
                            </p:stCondLst>
                            <p:childTnLst>
                              <p:par>
                                <p:cTn id="364" presetID="9" presetClass="entr" presetSubtype="0" fill="hold" grpId="0" nodeType="clickEffect">
                                  <p:stCondLst>
                                    <p:cond delay="0"/>
                                  </p:stCondLst>
                                  <p:childTnLst>
                                    <p:set>
                                      <p:cBhvr>
                                        <p:cTn id="365" dur="1" fill="hold">
                                          <p:stCondLst>
                                            <p:cond delay="0"/>
                                          </p:stCondLst>
                                        </p:cTn>
                                        <p:tgtEl>
                                          <p:spTgt spid="497734"/>
                                        </p:tgtEl>
                                        <p:attrNameLst>
                                          <p:attrName>style.visibility</p:attrName>
                                        </p:attrNameLst>
                                      </p:cBhvr>
                                      <p:to>
                                        <p:strVal val="visible"/>
                                      </p:to>
                                    </p:set>
                                    <p:animEffect transition="in" filter="dissolve">
                                      <p:cBhvr>
                                        <p:cTn id="366" dur="500"/>
                                        <p:tgtEl>
                                          <p:spTgt spid="497734"/>
                                        </p:tgtEl>
                                      </p:cBhvr>
                                    </p:animEffect>
                                  </p:childTnLst>
                                </p:cTn>
                              </p:par>
                            </p:childTnLst>
                          </p:cTn>
                        </p:par>
                      </p:childTnLst>
                    </p:cTn>
                  </p:par>
                  <p:par>
                    <p:cTn id="367" fill="hold">
                      <p:stCondLst>
                        <p:cond delay="indefinite"/>
                      </p:stCondLst>
                      <p:childTnLst>
                        <p:par>
                          <p:cTn id="368" fill="hold">
                            <p:stCondLst>
                              <p:cond delay="0"/>
                            </p:stCondLst>
                            <p:childTnLst>
                              <p:par>
                                <p:cTn id="369" presetID="9" presetClass="entr" presetSubtype="0" fill="hold" grpId="0" nodeType="clickEffect">
                                  <p:stCondLst>
                                    <p:cond delay="0"/>
                                  </p:stCondLst>
                                  <p:childTnLst>
                                    <p:set>
                                      <p:cBhvr>
                                        <p:cTn id="370" dur="1" fill="hold">
                                          <p:stCondLst>
                                            <p:cond delay="0"/>
                                          </p:stCondLst>
                                        </p:cTn>
                                        <p:tgtEl>
                                          <p:spTgt spid="497736"/>
                                        </p:tgtEl>
                                        <p:attrNameLst>
                                          <p:attrName>style.visibility</p:attrName>
                                        </p:attrNameLst>
                                      </p:cBhvr>
                                      <p:to>
                                        <p:strVal val="visible"/>
                                      </p:to>
                                    </p:set>
                                    <p:animEffect transition="in" filter="dissolve">
                                      <p:cBhvr>
                                        <p:cTn id="371" dur="500"/>
                                        <p:tgtEl>
                                          <p:spTgt spid="497736"/>
                                        </p:tgtEl>
                                      </p:cBhvr>
                                    </p:animEffect>
                                  </p:childTnLst>
                                </p:cTn>
                              </p:par>
                            </p:childTnLst>
                          </p:cTn>
                        </p:par>
                      </p:childTnLst>
                    </p:cTn>
                  </p:par>
                  <p:par>
                    <p:cTn id="372" fill="hold">
                      <p:stCondLst>
                        <p:cond delay="indefinite"/>
                      </p:stCondLst>
                      <p:childTnLst>
                        <p:par>
                          <p:cTn id="373" fill="hold">
                            <p:stCondLst>
                              <p:cond delay="0"/>
                            </p:stCondLst>
                            <p:childTnLst>
                              <p:par>
                                <p:cTn id="374" presetID="22" presetClass="entr" presetSubtype="4" fill="hold" grpId="0" nodeType="clickEffect">
                                  <p:stCondLst>
                                    <p:cond delay="0"/>
                                  </p:stCondLst>
                                  <p:childTnLst>
                                    <p:set>
                                      <p:cBhvr>
                                        <p:cTn id="375" dur="1" fill="hold">
                                          <p:stCondLst>
                                            <p:cond delay="0"/>
                                          </p:stCondLst>
                                        </p:cTn>
                                        <p:tgtEl>
                                          <p:spTgt spid="497742"/>
                                        </p:tgtEl>
                                        <p:attrNameLst>
                                          <p:attrName>style.visibility</p:attrName>
                                        </p:attrNameLst>
                                      </p:cBhvr>
                                      <p:to>
                                        <p:strVal val="visible"/>
                                      </p:to>
                                    </p:set>
                                    <p:animEffect transition="in" filter="wipe(down)">
                                      <p:cBhvr>
                                        <p:cTn id="376" dur="500"/>
                                        <p:tgtEl>
                                          <p:spTgt spid="497742"/>
                                        </p:tgtEl>
                                      </p:cBhvr>
                                    </p:animEffect>
                                  </p:childTnLst>
                                </p:cTn>
                              </p:par>
                            </p:childTnLst>
                          </p:cTn>
                        </p:par>
                        <p:par>
                          <p:cTn id="377" fill="hold">
                            <p:stCondLst>
                              <p:cond delay="500"/>
                            </p:stCondLst>
                            <p:childTnLst>
                              <p:par>
                                <p:cTn id="378" presetID="22" presetClass="entr" presetSubtype="4" fill="hold" grpId="0" nodeType="afterEffect">
                                  <p:stCondLst>
                                    <p:cond delay="0"/>
                                  </p:stCondLst>
                                  <p:childTnLst>
                                    <p:set>
                                      <p:cBhvr>
                                        <p:cTn id="379" dur="1" fill="hold">
                                          <p:stCondLst>
                                            <p:cond delay="0"/>
                                          </p:stCondLst>
                                        </p:cTn>
                                        <p:tgtEl>
                                          <p:spTgt spid="497743"/>
                                        </p:tgtEl>
                                        <p:attrNameLst>
                                          <p:attrName>style.visibility</p:attrName>
                                        </p:attrNameLst>
                                      </p:cBhvr>
                                      <p:to>
                                        <p:strVal val="visible"/>
                                      </p:to>
                                    </p:set>
                                    <p:animEffect transition="in" filter="wipe(down)">
                                      <p:cBhvr>
                                        <p:cTn id="380" dur="500"/>
                                        <p:tgtEl>
                                          <p:spTgt spid="497743"/>
                                        </p:tgtEl>
                                      </p:cBhvr>
                                    </p:animEffect>
                                  </p:childTnLst>
                                </p:cTn>
                              </p:par>
                            </p:childTnLst>
                          </p:cTn>
                        </p:par>
                      </p:childTnLst>
                    </p:cTn>
                  </p:par>
                  <p:par>
                    <p:cTn id="381" fill="hold">
                      <p:stCondLst>
                        <p:cond delay="indefinite"/>
                      </p:stCondLst>
                      <p:childTnLst>
                        <p:par>
                          <p:cTn id="382" fill="hold">
                            <p:stCondLst>
                              <p:cond delay="0"/>
                            </p:stCondLst>
                            <p:childTnLst>
                              <p:par>
                                <p:cTn id="383" presetID="10" presetClass="entr" presetSubtype="0" fill="hold" nodeType="clickEffect">
                                  <p:stCondLst>
                                    <p:cond delay="0"/>
                                  </p:stCondLst>
                                  <p:childTnLst>
                                    <p:set>
                                      <p:cBhvr>
                                        <p:cTn id="384" dur="1" fill="hold">
                                          <p:stCondLst>
                                            <p:cond delay="0"/>
                                          </p:stCondLst>
                                        </p:cTn>
                                        <p:tgtEl>
                                          <p:spTgt spid="10"/>
                                        </p:tgtEl>
                                        <p:attrNameLst>
                                          <p:attrName>style.visibility</p:attrName>
                                        </p:attrNameLst>
                                      </p:cBhvr>
                                      <p:to>
                                        <p:strVal val="visible"/>
                                      </p:to>
                                    </p:set>
                                    <p:animEffect transition="in" filter="fade">
                                      <p:cBhvr>
                                        <p:cTn id="385" dur="2000"/>
                                        <p:tgtEl>
                                          <p:spTgt spid="10"/>
                                        </p:tgtEl>
                                      </p:cBhvr>
                                    </p:animEffect>
                                  </p:childTnLst>
                                </p:cTn>
                              </p:par>
                            </p:childTnLst>
                          </p:cTn>
                        </p:par>
                      </p:childTnLst>
                    </p:cTn>
                  </p:par>
                  <p:par>
                    <p:cTn id="386" fill="hold">
                      <p:stCondLst>
                        <p:cond delay="indefinite"/>
                      </p:stCondLst>
                      <p:childTnLst>
                        <p:par>
                          <p:cTn id="387" fill="hold">
                            <p:stCondLst>
                              <p:cond delay="0"/>
                            </p:stCondLst>
                            <p:childTnLst>
                              <p:par>
                                <p:cTn id="388" presetID="9" presetClass="entr" presetSubtype="0" fill="hold" grpId="0" nodeType="clickEffect">
                                  <p:stCondLst>
                                    <p:cond delay="0"/>
                                  </p:stCondLst>
                                  <p:childTnLst>
                                    <p:set>
                                      <p:cBhvr>
                                        <p:cTn id="389" dur="1" fill="hold">
                                          <p:stCondLst>
                                            <p:cond delay="0"/>
                                          </p:stCondLst>
                                        </p:cTn>
                                        <p:tgtEl>
                                          <p:spTgt spid="497741"/>
                                        </p:tgtEl>
                                        <p:attrNameLst>
                                          <p:attrName>style.visibility</p:attrName>
                                        </p:attrNameLst>
                                      </p:cBhvr>
                                      <p:to>
                                        <p:strVal val="visible"/>
                                      </p:to>
                                    </p:set>
                                    <p:animEffect transition="in" filter="dissolve">
                                      <p:cBhvr>
                                        <p:cTn id="390" dur="500"/>
                                        <p:tgtEl>
                                          <p:spTgt spid="497741"/>
                                        </p:tgtEl>
                                      </p:cBhvr>
                                    </p:animEffect>
                                  </p:childTnLst>
                                </p:cTn>
                              </p:par>
                            </p:childTnLst>
                          </p:cTn>
                        </p:par>
                      </p:childTnLst>
                    </p:cTn>
                  </p:par>
                  <p:par>
                    <p:cTn id="391" fill="hold">
                      <p:stCondLst>
                        <p:cond delay="indefinite"/>
                      </p:stCondLst>
                      <p:childTnLst>
                        <p:par>
                          <p:cTn id="392" fill="hold">
                            <p:stCondLst>
                              <p:cond delay="0"/>
                            </p:stCondLst>
                            <p:childTnLst>
                              <p:par>
                                <p:cTn id="393" presetID="9" presetClass="entr" presetSubtype="0" fill="hold" grpId="0" nodeType="clickEffect">
                                  <p:stCondLst>
                                    <p:cond delay="0"/>
                                  </p:stCondLst>
                                  <p:childTnLst>
                                    <p:set>
                                      <p:cBhvr>
                                        <p:cTn id="394" dur="1" fill="hold">
                                          <p:stCondLst>
                                            <p:cond delay="0"/>
                                          </p:stCondLst>
                                        </p:cTn>
                                        <p:tgtEl>
                                          <p:spTgt spid="497737"/>
                                        </p:tgtEl>
                                        <p:attrNameLst>
                                          <p:attrName>style.visibility</p:attrName>
                                        </p:attrNameLst>
                                      </p:cBhvr>
                                      <p:to>
                                        <p:strVal val="visible"/>
                                      </p:to>
                                    </p:set>
                                    <p:animEffect transition="in" filter="dissolve">
                                      <p:cBhvr>
                                        <p:cTn id="395" dur="500"/>
                                        <p:tgtEl>
                                          <p:spTgt spid="497737"/>
                                        </p:tgtEl>
                                      </p:cBhvr>
                                    </p:animEffect>
                                  </p:childTnLst>
                                </p:cTn>
                              </p:par>
                            </p:childTnLst>
                          </p:cTn>
                        </p:par>
                      </p:childTnLst>
                    </p:cTn>
                  </p:par>
                  <p:par>
                    <p:cTn id="396" fill="hold">
                      <p:stCondLst>
                        <p:cond delay="indefinite"/>
                      </p:stCondLst>
                      <p:childTnLst>
                        <p:par>
                          <p:cTn id="397" fill="hold">
                            <p:stCondLst>
                              <p:cond delay="0"/>
                            </p:stCondLst>
                            <p:childTnLst>
                              <p:par>
                                <p:cTn id="398" presetID="22" presetClass="entr" presetSubtype="4" fill="hold" grpId="0" nodeType="clickEffect">
                                  <p:stCondLst>
                                    <p:cond delay="0"/>
                                  </p:stCondLst>
                                  <p:childTnLst>
                                    <p:set>
                                      <p:cBhvr>
                                        <p:cTn id="399" dur="1" fill="hold">
                                          <p:stCondLst>
                                            <p:cond delay="0"/>
                                          </p:stCondLst>
                                        </p:cTn>
                                        <p:tgtEl>
                                          <p:spTgt spid="497747"/>
                                        </p:tgtEl>
                                        <p:attrNameLst>
                                          <p:attrName>style.visibility</p:attrName>
                                        </p:attrNameLst>
                                      </p:cBhvr>
                                      <p:to>
                                        <p:strVal val="visible"/>
                                      </p:to>
                                    </p:set>
                                    <p:animEffect transition="in" filter="wipe(down)">
                                      <p:cBhvr>
                                        <p:cTn id="400" dur="500"/>
                                        <p:tgtEl>
                                          <p:spTgt spid="497747"/>
                                        </p:tgtEl>
                                      </p:cBhvr>
                                    </p:animEffect>
                                  </p:childTnLst>
                                </p:cTn>
                              </p:par>
                            </p:childTnLst>
                          </p:cTn>
                        </p:par>
                        <p:par>
                          <p:cTn id="401" fill="hold">
                            <p:stCondLst>
                              <p:cond delay="500"/>
                            </p:stCondLst>
                            <p:childTnLst>
                              <p:par>
                                <p:cTn id="402" presetID="22" presetClass="entr" presetSubtype="4" fill="hold" grpId="0" nodeType="afterEffect">
                                  <p:stCondLst>
                                    <p:cond delay="0"/>
                                  </p:stCondLst>
                                  <p:childTnLst>
                                    <p:set>
                                      <p:cBhvr>
                                        <p:cTn id="403" dur="1" fill="hold">
                                          <p:stCondLst>
                                            <p:cond delay="0"/>
                                          </p:stCondLst>
                                        </p:cTn>
                                        <p:tgtEl>
                                          <p:spTgt spid="497748"/>
                                        </p:tgtEl>
                                        <p:attrNameLst>
                                          <p:attrName>style.visibility</p:attrName>
                                        </p:attrNameLst>
                                      </p:cBhvr>
                                      <p:to>
                                        <p:strVal val="visible"/>
                                      </p:to>
                                    </p:set>
                                    <p:animEffect transition="in" filter="wipe(down)">
                                      <p:cBhvr>
                                        <p:cTn id="404" dur="500"/>
                                        <p:tgtEl>
                                          <p:spTgt spid="497748"/>
                                        </p:tgtEl>
                                      </p:cBhvr>
                                    </p:animEffect>
                                  </p:childTnLst>
                                </p:cTn>
                              </p:par>
                            </p:childTnLst>
                          </p:cTn>
                        </p:par>
                      </p:childTnLst>
                    </p:cTn>
                  </p:par>
                  <p:par>
                    <p:cTn id="405" fill="hold">
                      <p:stCondLst>
                        <p:cond delay="indefinite"/>
                      </p:stCondLst>
                      <p:childTnLst>
                        <p:par>
                          <p:cTn id="406" fill="hold">
                            <p:stCondLst>
                              <p:cond delay="0"/>
                            </p:stCondLst>
                            <p:childTnLst>
                              <p:par>
                                <p:cTn id="407" presetID="10" presetClass="entr" presetSubtype="0" fill="hold" nodeType="clickEffect">
                                  <p:stCondLst>
                                    <p:cond delay="0"/>
                                  </p:stCondLst>
                                  <p:childTnLst>
                                    <p:set>
                                      <p:cBhvr>
                                        <p:cTn id="408" dur="1" fill="hold">
                                          <p:stCondLst>
                                            <p:cond delay="0"/>
                                          </p:stCondLst>
                                        </p:cTn>
                                        <p:tgtEl>
                                          <p:spTgt spid="11"/>
                                        </p:tgtEl>
                                        <p:attrNameLst>
                                          <p:attrName>style.visibility</p:attrName>
                                        </p:attrNameLst>
                                      </p:cBhvr>
                                      <p:to>
                                        <p:strVal val="visible"/>
                                      </p:to>
                                    </p:set>
                                    <p:animEffect transition="in" filter="fade">
                                      <p:cBhvr>
                                        <p:cTn id="409" dur="2000"/>
                                        <p:tgtEl>
                                          <p:spTgt spid="11"/>
                                        </p:tgtEl>
                                      </p:cBhvr>
                                    </p:animEffect>
                                  </p:childTnLst>
                                </p:cTn>
                              </p:par>
                            </p:childTnLst>
                          </p:cTn>
                        </p:par>
                      </p:childTnLst>
                    </p:cTn>
                  </p:par>
                  <p:par>
                    <p:cTn id="410" fill="hold">
                      <p:stCondLst>
                        <p:cond delay="indefinite"/>
                      </p:stCondLst>
                      <p:childTnLst>
                        <p:par>
                          <p:cTn id="411" fill="hold">
                            <p:stCondLst>
                              <p:cond delay="0"/>
                            </p:stCondLst>
                            <p:childTnLst>
                              <p:par>
                                <p:cTn id="412" presetID="9" presetClass="entr" presetSubtype="0" fill="hold" grpId="0" nodeType="clickEffect">
                                  <p:stCondLst>
                                    <p:cond delay="0"/>
                                  </p:stCondLst>
                                  <p:childTnLst>
                                    <p:set>
                                      <p:cBhvr>
                                        <p:cTn id="413" dur="1" fill="hold">
                                          <p:stCondLst>
                                            <p:cond delay="0"/>
                                          </p:stCondLst>
                                        </p:cTn>
                                        <p:tgtEl>
                                          <p:spTgt spid="497751"/>
                                        </p:tgtEl>
                                        <p:attrNameLst>
                                          <p:attrName>style.visibility</p:attrName>
                                        </p:attrNameLst>
                                      </p:cBhvr>
                                      <p:to>
                                        <p:strVal val="visible"/>
                                      </p:to>
                                    </p:set>
                                    <p:animEffect transition="in" filter="dissolve">
                                      <p:cBhvr>
                                        <p:cTn id="414" dur="500"/>
                                        <p:tgtEl>
                                          <p:spTgt spid="497751"/>
                                        </p:tgtEl>
                                      </p:cBhvr>
                                    </p:animEffect>
                                  </p:childTnLst>
                                </p:cTn>
                              </p:par>
                            </p:childTnLst>
                          </p:cTn>
                        </p:par>
                      </p:childTnLst>
                    </p:cTn>
                  </p:par>
                  <p:par>
                    <p:cTn id="415" fill="hold">
                      <p:stCondLst>
                        <p:cond delay="indefinite"/>
                      </p:stCondLst>
                      <p:childTnLst>
                        <p:par>
                          <p:cTn id="416" fill="hold">
                            <p:stCondLst>
                              <p:cond delay="0"/>
                            </p:stCondLst>
                            <p:childTnLst>
                              <p:par>
                                <p:cTn id="417" presetID="9" presetClass="entr" presetSubtype="0" fill="hold" grpId="0" nodeType="clickEffect">
                                  <p:stCondLst>
                                    <p:cond delay="0"/>
                                  </p:stCondLst>
                                  <p:childTnLst>
                                    <p:set>
                                      <p:cBhvr>
                                        <p:cTn id="418" dur="1" fill="hold">
                                          <p:stCondLst>
                                            <p:cond delay="0"/>
                                          </p:stCondLst>
                                        </p:cTn>
                                        <p:tgtEl>
                                          <p:spTgt spid="497750"/>
                                        </p:tgtEl>
                                        <p:attrNameLst>
                                          <p:attrName>style.visibility</p:attrName>
                                        </p:attrNameLst>
                                      </p:cBhvr>
                                      <p:to>
                                        <p:strVal val="visible"/>
                                      </p:to>
                                    </p:set>
                                    <p:animEffect transition="in" filter="dissolve">
                                      <p:cBhvr>
                                        <p:cTn id="419" dur="500"/>
                                        <p:tgtEl>
                                          <p:spTgt spid="497750"/>
                                        </p:tgtEl>
                                      </p:cBhvr>
                                    </p:animEffect>
                                  </p:childTnLst>
                                </p:cTn>
                              </p:par>
                            </p:childTnLst>
                          </p:cTn>
                        </p:par>
                      </p:childTnLst>
                    </p:cTn>
                  </p:par>
                  <p:par>
                    <p:cTn id="420" fill="hold">
                      <p:stCondLst>
                        <p:cond delay="indefinite"/>
                      </p:stCondLst>
                      <p:childTnLst>
                        <p:par>
                          <p:cTn id="421" fill="hold">
                            <p:stCondLst>
                              <p:cond delay="0"/>
                            </p:stCondLst>
                            <p:childTnLst>
                              <p:par>
                                <p:cTn id="422" presetID="22" presetClass="entr" presetSubtype="4" fill="hold" grpId="0" nodeType="clickEffect">
                                  <p:stCondLst>
                                    <p:cond delay="0"/>
                                  </p:stCondLst>
                                  <p:childTnLst>
                                    <p:set>
                                      <p:cBhvr>
                                        <p:cTn id="423" dur="1" fill="hold">
                                          <p:stCondLst>
                                            <p:cond delay="0"/>
                                          </p:stCondLst>
                                        </p:cTn>
                                        <p:tgtEl>
                                          <p:spTgt spid="497755"/>
                                        </p:tgtEl>
                                        <p:attrNameLst>
                                          <p:attrName>style.visibility</p:attrName>
                                        </p:attrNameLst>
                                      </p:cBhvr>
                                      <p:to>
                                        <p:strVal val="visible"/>
                                      </p:to>
                                    </p:set>
                                    <p:animEffect transition="in" filter="wipe(down)">
                                      <p:cBhvr>
                                        <p:cTn id="424" dur="500"/>
                                        <p:tgtEl>
                                          <p:spTgt spid="497755"/>
                                        </p:tgtEl>
                                      </p:cBhvr>
                                    </p:animEffect>
                                  </p:childTnLst>
                                </p:cTn>
                              </p:par>
                            </p:childTnLst>
                          </p:cTn>
                        </p:par>
                        <p:par>
                          <p:cTn id="425" fill="hold">
                            <p:stCondLst>
                              <p:cond delay="500"/>
                            </p:stCondLst>
                            <p:childTnLst>
                              <p:par>
                                <p:cTn id="426" presetID="22" presetClass="entr" presetSubtype="4" fill="hold" grpId="0" nodeType="afterEffect">
                                  <p:stCondLst>
                                    <p:cond delay="0"/>
                                  </p:stCondLst>
                                  <p:childTnLst>
                                    <p:set>
                                      <p:cBhvr>
                                        <p:cTn id="427" dur="1" fill="hold">
                                          <p:stCondLst>
                                            <p:cond delay="0"/>
                                          </p:stCondLst>
                                        </p:cTn>
                                        <p:tgtEl>
                                          <p:spTgt spid="497756"/>
                                        </p:tgtEl>
                                        <p:attrNameLst>
                                          <p:attrName>style.visibility</p:attrName>
                                        </p:attrNameLst>
                                      </p:cBhvr>
                                      <p:to>
                                        <p:strVal val="visible"/>
                                      </p:to>
                                    </p:set>
                                    <p:animEffect transition="in" filter="wipe(down)">
                                      <p:cBhvr>
                                        <p:cTn id="428" dur="500"/>
                                        <p:tgtEl>
                                          <p:spTgt spid="497756"/>
                                        </p:tgtEl>
                                      </p:cBhvr>
                                    </p:animEffect>
                                  </p:childTnLst>
                                </p:cTn>
                              </p:par>
                            </p:childTnLst>
                          </p:cTn>
                        </p:par>
                      </p:childTnLst>
                    </p:cTn>
                  </p:par>
                  <p:par>
                    <p:cTn id="429" fill="hold">
                      <p:stCondLst>
                        <p:cond delay="indefinite"/>
                      </p:stCondLst>
                      <p:childTnLst>
                        <p:par>
                          <p:cTn id="430" fill="hold">
                            <p:stCondLst>
                              <p:cond delay="0"/>
                            </p:stCondLst>
                            <p:childTnLst>
                              <p:par>
                                <p:cTn id="431" presetID="39" presetClass="entr" presetSubtype="0" accel="100000" fill="hold" grpId="0" nodeType="clickEffect">
                                  <p:stCondLst>
                                    <p:cond delay="0"/>
                                  </p:stCondLst>
                                  <p:childTnLst>
                                    <p:set>
                                      <p:cBhvr>
                                        <p:cTn id="432" dur="1" fill="hold">
                                          <p:stCondLst>
                                            <p:cond delay="0"/>
                                          </p:stCondLst>
                                        </p:cTn>
                                        <p:tgtEl>
                                          <p:spTgt spid="497735"/>
                                        </p:tgtEl>
                                        <p:attrNameLst>
                                          <p:attrName>style.visibility</p:attrName>
                                        </p:attrNameLst>
                                      </p:cBhvr>
                                      <p:to>
                                        <p:strVal val="visible"/>
                                      </p:to>
                                    </p:set>
                                    <p:anim calcmode="lin" valueType="num">
                                      <p:cBhvr>
                                        <p:cTn id="433" dur="500" fill="hold"/>
                                        <p:tgtEl>
                                          <p:spTgt spid="497735"/>
                                        </p:tgtEl>
                                        <p:attrNameLst>
                                          <p:attrName>ppt_h</p:attrName>
                                        </p:attrNameLst>
                                      </p:cBhvr>
                                      <p:tavLst>
                                        <p:tav tm="0">
                                          <p:val>
                                            <p:strVal val="#ppt_h/20"/>
                                          </p:val>
                                        </p:tav>
                                        <p:tav tm="50000">
                                          <p:val>
                                            <p:strVal val="#ppt_h/20"/>
                                          </p:val>
                                        </p:tav>
                                        <p:tav tm="100000">
                                          <p:val>
                                            <p:strVal val="#ppt_h"/>
                                          </p:val>
                                        </p:tav>
                                      </p:tavLst>
                                    </p:anim>
                                    <p:anim calcmode="lin" valueType="num">
                                      <p:cBhvr>
                                        <p:cTn id="434" dur="500" fill="hold"/>
                                        <p:tgtEl>
                                          <p:spTgt spid="497735"/>
                                        </p:tgtEl>
                                        <p:attrNameLst>
                                          <p:attrName>ppt_w</p:attrName>
                                        </p:attrNameLst>
                                      </p:cBhvr>
                                      <p:tavLst>
                                        <p:tav tm="0">
                                          <p:val>
                                            <p:strVal val="#ppt_w+.3"/>
                                          </p:val>
                                        </p:tav>
                                        <p:tav tm="50000">
                                          <p:val>
                                            <p:strVal val="#ppt_w+.3"/>
                                          </p:val>
                                        </p:tav>
                                        <p:tav tm="100000">
                                          <p:val>
                                            <p:strVal val="#ppt_w"/>
                                          </p:val>
                                        </p:tav>
                                      </p:tavLst>
                                    </p:anim>
                                    <p:anim calcmode="lin" valueType="num">
                                      <p:cBhvr>
                                        <p:cTn id="435" dur="500" fill="hold"/>
                                        <p:tgtEl>
                                          <p:spTgt spid="497735"/>
                                        </p:tgtEl>
                                        <p:attrNameLst>
                                          <p:attrName>ppt_x</p:attrName>
                                        </p:attrNameLst>
                                      </p:cBhvr>
                                      <p:tavLst>
                                        <p:tav tm="0">
                                          <p:val>
                                            <p:strVal val="#ppt_x-.3"/>
                                          </p:val>
                                        </p:tav>
                                        <p:tav tm="50000">
                                          <p:val>
                                            <p:strVal val="#ppt_x"/>
                                          </p:val>
                                        </p:tav>
                                        <p:tav tm="100000">
                                          <p:val>
                                            <p:strVal val="#ppt_x"/>
                                          </p:val>
                                        </p:tav>
                                      </p:tavLst>
                                    </p:anim>
                                    <p:anim calcmode="lin" valueType="num">
                                      <p:cBhvr>
                                        <p:cTn id="436" dur="500" fill="hold"/>
                                        <p:tgtEl>
                                          <p:spTgt spid="497735"/>
                                        </p:tgtEl>
                                        <p:attrNameLst>
                                          <p:attrName>ppt_y</p:attrName>
                                        </p:attrNameLst>
                                      </p:cBhvr>
                                      <p:tavLst>
                                        <p:tav tm="0">
                                          <p:val>
                                            <p:strVal val="#ppt_y"/>
                                          </p:val>
                                        </p:tav>
                                        <p:tav tm="100000">
                                          <p:val>
                                            <p:strVal val="#ppt_y"/>
                                          </p:val>
                                        </p:tav>
                                      </p:tavLst>
                                    </p:anim>
                                  </p:childTnLst>
                                </p:cTn>
                              </p:par>
                            </p:childTnLst>
                          </p:cTn>
                        </p:par>
                      </p:childTnLst>
                    </p:cTn>
                  </p:par>
                  <p:par>
                    <p:cTn id="437" fill="hold">
                      <p:stCondLst>
                        <p:cond delay="indefinite"/>
                      </p:stCondLst>
                      <p:childTnLst>
                        <p:par>
                          <p:cTn id="438" fill="hold">
                            <p:stCondLst>
                              <p:cond delay="0"/>
                            </p:stCondLst>
                            <p:childTnLst>
                              <p:par>
                                <p:cTn id="439" presetID="53" presetClass="entr" presetSubtype="0" fill="hold" grpId="0" nodeType="clickEffect">
                                  <p:stCondLst>
                                    <p:cond delay="0"/>
                                  </p:stCondLst>
                                  <p:childTnLst>
                                    <p:set>
                                      <p:cBhvr>
                                        <p:cTn id="440" dur="1" fill="hold">
                                          <p:stCondLst>
                                            <p:cond delay="0"/>
                                          </p:stCondLst>
                                        </p:cTn>
                                        <p:tgtEl>
                                          <p:spTgt spid="497757"/>
                                        </p:tgtEl>
                                        <p:attrNameLst>
                                          <p:attrName>style.visibility</p:attrName>
                                        </p:attrNameLst>
                                      </p:cBhvr>
                                      <p:to>
                                        <p:strVal val="visible"/>
                                      </p:to>
                                    </p:set>
                                    <p:anim calcmode="lin" valueType="num">
                                      <p:cBhvr>
                                        <p:cTn id="441" dur="500" fill="hold"/>
                                        <p:tgtEl>
                                          <p:spTgt spid="497757"/>
                                        </p:tgtEl>
                                        <p:attrNameLst>
                                          <p:attrName>ppt_w</p:attrName>
                                        </p:attrNameLst>
                                      </p:cBhvr>
                                      <p:tavLst>
                                        <p:tav tm="0">
                                          <p:val>
                                            <p:fltVal val="0"/>
                                          </p:val>
                                        </p:tav>
                                        <p:tav tm="100000">
                                          <p:val>
                                            <p:strVal val="#ppt_w"/>
                                          </p:val>
                                        </p:tav>
                                      </p:tavLst>
                                    </p:anim>
                                    <p:anim calcmode="lin" valueType="num">
                                      <p:cBhvr>
                                        <p:cTn id="442" dur="500" fill="hold"/>
                                        <p:tgtEl>
                                          <p:spTgt spid="497757"/>
                                        </p:tgtEl>
                                        <p:attrNameLst>
                                          <p:attrName>ppt_h</p:attrName>
                                        </p:attrNameLst>
                                      </p:cBhvr>
                                      <p:tavLst>
                                        <p:tav tm="0">
                                          <p:val>
                                            <p:fltVal val="0"/>
                                          </p:val>
                                        </p:tav>
                                        <p:tav tm="100000">
                                          <p:val>
                                            <p:strVal val="#ppt_h"/>
                                          </p:val>
                                        </p:tav>
                                      </p:tavLst>
                                    </p:anim>
                                    <p:animEffect transition="in" filter="fade">
                                      <p:cBhvr>
                                        <p:cTn id="443" dur="500"/>
                                        <p:tgtEl>
                                          <p:spTgt spid="497757"/>
                                        </p:tgtEl>
                                      </p:cBhvr>
                                    </p:animEffect>
                                  </p:childTnLst>
                                </p:cTn>
                              </p:par>
                              <p:par>
                                <p:cTn id="444" presetID="0" presetClass="path" presetSubtype="0" accel="50000" decel="50000" fill="hold" grpId="1" nodeType="withEffect">
                                  <p:stCondLst>
                                    <p:cond delay="0"/>
                                  </p:stCondLst>
                                  <p:childTnLst>
                                    <p:animMotion origin="layout" path="M 0 0 L -0.36736 -0.41638 " pathEditMode="relative" ptsTypes="AA">
                                      <p:cBhvr>
                                        <p:cTn id="445" dur="2000" fill="hold"/>
                                        <p:tgtEl>
                                          <p:spTgt spid="497757"/>
                                        </p:tgtEl>
                                        <p:attrNameLst>
                                          <p:attrName>ppt_x</p:attrName>
                                          <p:attrName>ppt_y</p:attrName>
                                        </p:attrNameLst>
                                      </p:cBhvr>
                                    </p:animMotion>
                                  </p:childTnLst>
                                </p:cTn>
                              </p:par>
                              <p:par>
                                <p:cTn id="446" presetID="55" presetClass="exit" presetSubtype="0" fill="hold" grpId="3" nodeType="withEffect">
                                  <p:stCondLst>
                                    <p:cond delay="0"/>
                                  </p:stCondLst>
                                  <p:childTnLst>
                                    <p:anim calcmode="lin" valueType="num">
                                      <p:cBhvr>
                                        <p:cTn id="447" dur="1000"/>
                                        <p:tgtEl>
                                          <p:spTgt spid="497677"/>
                                        </p:tgtEl>
                                        <p:attrNameLst>
                                          <p:attrName>ppt_w</p:attrName>
                                        </p:attrNameLst>
                                      </p:cBhvr>
                                      <p:tavLst>
                                        <p:tav tm="0">
                                          <p:val>
                                            <p:strVal val="ppt_w"/>
                                          </p:val>
                                        </p:tav>
                                        <p:tav tm="100000">
                                          <p:val>
                                            <p:strVal val="ppt_w*0.70"/>
                                          </p:val>
                                        </p:tav>
                                      </p:tavLst>
                                    </p:anim>
                                    <p:anim calcmode="lin" valueType="num">
                                      <p:cBhvr>
                                        <p:cTn id="448" dur="1000"/>
                                        <p:tgtEl>
                                          <p:spTgt spid="497677"/>
                                        </p:tgtEl>
                                        <p:attrNameLst>
                                          <p:attrName>ppt_h</p:attrName>
                                        </p:attrNameLst>
                                      </p:cBhvr>
                                      <p:tavLst>
                                        <p:tav tm="0">
                                          <p:val>
                                            <p:strVal val="ppt_h"/>
                                          </p:val>
                                        </p:tav>
                                        <p:tav tm="100000">
                                          <p:val>
                                            <p:strVal val="ppt_h"/>
                                          </p:val>
                                        </p:tav>
                                      </p:tavLst>
                                    </p:anim>
                                    <p:animEffect transition="out" filter="fade">
                                      <p:cBhvr>
                                        <p:cTn id="449" dur="1000"/>
                                        <p:tgtEl>
                                          <p:spTgt spid="497677"/>
                                        </p:tgtEl>
                                      </p:cBhvr>
                                    </p:animEffect>
                                    <p:set>
                                      <p:cBhvr>
                                        <p:cTn id="450" dur="1" fill="hold">
                                          <p:stCondLst>
                                            <p:cond delay="999"/>
                                          </p:stCondLst>
                                        </p:cTn>
                                        <p:tgtEl>
                                          <p:spTgt spid="497677"/>
                                        </p:tgtEl>
                                        <p:attrNameLst>
                                          <p:attrName>style.visibility</p:attrName>
                                        </p:attrNameLst>
                                      </p:cBhvr>
                                      <p:to>
                                        <p:strVal val="hidden"/>
                                      </p:to>
                                    </p:set>
                                  </p:childTnLst>
                                </p:cTn>
                              </p:par>
                            </p:childTnLst>
                          </p:cTn>
                        </p:par>
                      </p:childTnLst>
                    </p:cTn>
                  </p:par>
                  <p:par>
                    <p:cTn id="451" fill="hold">
                      <p:stCondLst>
                        <p:cond delay="indefinite"/>
                      </p:stCondLst>
                      <p:childTnLst>
                        <p:par>
                          <p:cTn id="452" fill="hold">
                            <p:stCondLst>
                              <p:cond delay="0"/>
                            </p:stCondLst>
                            <p:childTnLst>
                              <p:par>
                                <p:cTn id="453" presetID="29" presetClass="entr" presetSubtype="0" fill="hold" grpId="0" nodeType="clickEffect">
                                  <p:stCondLst>
                                    <p:cond delay="0"/>
                                  </p:stCondLst>
                                  <p:childTnLst>
                                    <p:set>
                                      <p:cBhvr>
                                        <p:cTn id="454" dur="1" fill="hold">
                                          <p:stCondLst>
                                            <p:cond delay="0"/>
                                          </p:stCondLst>
                                        </p:cTn>
                                        <p:tgtEl>
                                          <p:spTgt spid="497758"/>
                                        </p:tgtEl>
                                        <p:attrNameLst>
                                          <p:attrName>style.visibility</p:attrName>
                                        </p:attrNameLst>
                                      </p:cBhvr>
                                      <p:to>
                                        <p:strVal val="visible"/>
                                      </p:to>
                                    </p:set>
                                    <p:anim calcmode="lin" valueType="num">
                                      <p:cBhvr>
                                        <p:cTn id="455" dur="1000" fill="hold"/>
                                        <p:tgtEl>
                                          <p:spTgt spid="497758"/>
                                        </p:tgtEl>
                                        <p:attrNameLst>
                                          <p:attrName>ppt_x</p:attrName>
                                        </p:attrNameLst>
                                      </p:cBhvr>
                                      <p:tavLst>
                                        <p:tav tm="0">
                                          <p:val>
                                            <p:strVal val="#ppt_x-.2"/>
                                          </p:val>
                                        </p:tav>
                                        <p:tav tm="100000">
                                          <p:val>
                                            <p:strVal val="#ppt_x"/>
                                          </p:val>
                                        </p:tav>
                                      </p:tavLst>
                                    </p:anim>
                                    <p:anim calcmode="lin" valueType="num">
                                      <p:cBhvr>
                                        <p:cTn id="456" dur="1000" fill="hold"/>
                                        <p:tgtEl>
                                          <p:spTgt spid="497758"/>
                                        </p:tgtEl>
                                        <p:attrNameLst>
                                          <p:attrName>ppt_y</p:attrName>
                                        </p:attrNameLst>
                                      </p:cBhvr>
                                      <p:tavLst>
                                        <p:tav tm="0">
                                          <p:val>
                                            <p:strVal val="#ppt_y"/>
                                          </p:val>
                                        </p:tav>
                                        <p:tav tm="100000">
                                          <p:val>
                                            <p:strVal val="#ppt_y"/>
                                          </p:val>
                                        </p:tav>
                                      </p:tavLst>
                                    </p:anim>
                                    <p:animEffect transition="in" filter="wipe(right)" prLst="gradientSize: 0.1">
                                      <p:cBhvr>
                                        <p:cTn id="457" dur="1000"/>
                                        <p:tgtEl>
                                          <p:spTgt spid="497758"/>
                                        </p:tgtEl>
                                      </p:cBhvr>
                                    </p:animEffect>
                                  </p:childTnLst>
                                </p:cTn>
                              </p:par>
                            </p:childTnLst>
                          </p:cTn>
                        </p:par>
                      </p:childTnLst>
                    </p:cTn>
                  </p:par>
                  <p:par>
                    <p:cTn id="458" fill="hold">
                      <p:stCondLst>
                        <p:cond delay="indefinite"/>
                      </p:stCondLst>
                      <p:childTnLst>
                        <p:par>
                          <p:cTn id="459" fill="hold">
                            <p:stCondLst>
                              <p:cond delay="0"/>
                            </p:stCondLst>
                            <p:childTnLst>
                              <p:par>
                                <p:cTn id="460" presetID="9" presetClass="emph" presetSubtype="0" nodeType="clickEffect">
                                  <p:stCondLst>
                                    <p:cond delay="0"/>
                                  </p:stCondLst>
                                  <p:childTnLst>
                                    <p:set>
                                      <p:cBhvr rctx="PPT">
                                        <p:cTn id="461" dur="indefinite"/>
                                        <p:tgtEl>
                                          <p:spTgt spid="7"/>
                                        </p:tgtEl>
                                        <p:attrNameLst>
                                          <p:attrName>style.opacity</p:attrName>
                                        </p:attrNameLst>
                                      </p:cBhvr>
                                      <p:to>
                                        <p:strVal val="0.5"/>
                                      </p:to>
                                    </p:set>
                                    <p:animEffect filter="image" prLst="opacity: 0.5">
                                      <p:cBhvr rctx="IE">
                                        <p:cTn id="462" dur="indefinite"/>
                                        <p:tgtEl>
                                          <p:spTgt spid="7"/>
                                        </p:tgtEl>
                                      </p:cBhvr>
                                    </p:animEffect>
                                  </p:childTnLst>
                                </p:cTn>
                              </p:par>
                              <p:par>
                                <p:cTn id="463" presetID="9" presetClass="emph" presetSubtype="0" grpId="1" nodeType="withEffect">
                                  <p:stCondLst>
                                    <p:cond delay="0"/>
                                  </p:stCondLst>
                                  <p:childTnLst>
                                    <p:set>
                                      <p:cBhvr rctx="PPT">
                                        <p:cTn id="464" dur="indefinite"/>
                                        <p:tgtEl>
                                          <p:spTgt spid="497724"/>
                                        </p:tgtEl>
                                        <p:attrNameLst>
                                          <p:attrName>style.opacity</p:attrName>
                                        </p:attrNameLst>
                                      </p:cBhvr>
                                      <p:to>
                                        <p:strVal val="0.5"/>
                                      </p:to>
                                    </p:set>
                                    <p:animEffect filter="image" prLst="opacity: 0.5">
                                      <p:cBhvr rctx="IE">
                                        <p:cTn id="465" dur="indefinite"/>
                                        <p:tgtEl>
                                          <p:spTgt spid="497724"/>
                                        </p:tgtEl>
                                      </p:cBhvr>
                                    </p:animEffect>
                                  </p:childTnLst>
                                </p:cTn>
                              </p:par>
                              <p:par>
                                <p:cTn id="466" presetID="9" presetClass="emph" presetSubtype="0" grpId="1" nodeType="withEffect">
                                  <p:stCondLst>
                                    <p:cond delay="0"/>
                                  </p:stCondLst>
                                  <p:childTnLst>
                                    <p:set>
                                      <p:cBhvr rctx="PPT">
                                        <p:cTn id="467" dur="indefinite"/>
                                        <p:tgtEl>
                                          <p:spTgt spid="497725"/>
                                        </p:tgtEl>
                                        <p:attrNameLst>
                                          <p:attrName>style.opacity</p:attrName>
                                        </p:attrNameLst>
                                      </p:cBhvr>
                                      <p:to>
                                        <p:strVal val="0.5"/>
                                      </p:to>
                                    </p:set>
                                    <p:animEffect filter="image" prLst="opacity: 0.5">
                                      <p:cBhvr rctx="IE">
                                        <p:cTn id="468" dur="indefinite"/>
                                        <p:tgtEl>
                                          <p:spTgt spid="497725"/>
                                        </p:tgtEl>
                                      </p:cBhvr>
                                    </p:animEffect>
                                  </p:childTnLst>
                                </p:cTn>
                              </p:par>
                              <p:par>
                                <p:cTn id="469" presetID="9" presetClass="emph" presetSubtype="0" grpId="1" nodeType="withEffect">
                                  <p:stCondLst>
                                    <p:cond delay="0"/>
                                  </p:stCondLst>
                                  <p:childTnLst>
                                    <p:set>
                                      <p:cBhvr rctx="PPT">
                                        <p:cTn id="470" dur="indefinite"/>
                                        <p:tgtEl>
                                          <p:spTgt spid="497726"/>
                                        </p:tgtEl>
                                        <p:attrNameLst>
                                          <p:attrName>style.opacity</p:attrName>
                                        </p:attrNameLst>
                                      </p:cBhvr>
                                      <p:to>
                                        <p:strVal val="0.5"/>
                                      </p:to>
                                    </p:set>
                                    <p:animEffect filter="image" prLst="opacity: 0.5">
                                      <p:cBhvr rctx="IE">
                                        <p:cTn id="471" dur="indefinite"/>
                                        <p:tgtEl>
                                          <p:spTgt spid="497726"/>
                                        </p:tgtEl>
                                      </p:cBhvr>
                                    </p:animEffect>
                                  </p:childTnLst>
                                </p:cTn>
                              </p:par>
                              <p:par>
                                <p:cTn id="472" presetID="9" presetClass="emph" presetSubtype="0" grpId="1" nodeType="withEffect">
                                  <p:stCondLst>
                                    <p:cond delay="0"/>
                                  </p:stCondLst>
                                  <p:childTnLst>
                                    <p:set>
                                      <p:cBhvr rctx="PPT">
                                        <p:cTn id="473" dur="indefinite"/>
                                        <p:tgtEl>
                                          <p:spTgt spid="497727"/>
                                        </p:tgtEl>
                                        <p:attrNameLst>
                                          <p:attrName>style.opacity</p:attrName>
                                        </p:attrNameLst>
                                      </p:cBhvr>
                                      <p:to>
                                        <p:strVal val="0.5"/>
                                      </p:to>
                                    </p:set>
                                    <p:animEffect filter="image" prLst="opacity: 0.5">
                                      <p:cBhvr rctx="IE">
                                        <p:cTn id="474" dur="indefinite"/>
                                        <p:tgtEl>
                                          <p:spTgt spid="497727"/>
                                        </p:tgtEl>
                                      </p:cBhvr>
                                    </p:animEffect>
                                  </p:childTnLst>
                                </p:cTn>
                              </p:par>
                              <p:par>
                                <p:cTn id="475" presetID="9" presetClass="emph" presetSubtype="0" grpId="1" nodeType="withEffect">
                                  <p:stCondLst>
                                    <p:cond delay="0"/>
                                  </p:stCondLst>
                                  <p:childTnLst>
                                    <p:set>
                                      <p:cBhvr rctx="PPT">
                                        <p:cTn id="476" dur="indefinite"/>
                                        <p:tgtEl>
                                          <p:spTgt spid="497728"/>
                                        </p:tgtEl>
                                        <p:attrNameLst>
                                          <p:attrName>style.opacity</p:attrName>
                                        </p:attrNameLst>
                                      </p:cBhvr>
                                      <p:to>
                                        <p:strVal val="0.5"/>
                                      </p:to>
                                    </p:set>
                                    <p:animEffect filter="image" prLst="opacity: 0.5">
                                      <p:cBhvr rctx="IE">
                                        <p:cTn id="477" dur="indefinite"/>
                                        <p:tgtEl>
                                          <p:spTgt spid="497728"/>
                                        </p:tgtEl>
                                      </p:cBhvr>
                                    </p:animEffect>
                                  </p:childTnLst>
                                </p:cTn>
                              </p:par>
                              <p:par>
                                <p:cTn id="478" presetID="9" presetClass="emph" presetSubtype="0" nodeType="withEffect">
                                  <p:stCondLst>
                                    <p:cond delay="0"/>
                                  </p:stCondLst>
                                  <p:childTnLst>
                                    <p:set>
                                      <p:cBhvr rctx="PPT">
                                        <p:cTn id="479" dur="indefinite"/>
                                        <p:tgtEl>
                                          <p:spTgt spid="8"/>
                                        </p:tgtEl>
                                        <p:attrNameLst>
                                          <p:attrName>style.opacity</p:attrName>
                                        </p:attrNameLst>
                                      </p:cBhvr>
                                      <p:to>
                                        <p:strVal val="0.5"/>
                                      </p:to>
                                    </p:set>
                                    <p:animEffect filter="image" prLst="opacity: 0.5">
                                      <p:cBhvr rctx="IE">
                                        <p:cTn id="480" dur="indefinite"/>
                                        <p:tgtEl>
                                          <p:spTgt spid="8"/>
                                        </p:tgtEl>
                                      </p:cBhvr>
                                    </p:animEffect>
                                  </p:childTnLst>
                                </p:cTn>
                              </p:par>
                              <p:par>
                                <p:cTn id="481" presetID="9" presetClass="emph" presetSubtype="0" grpId="1" nodeType="withEffect">
                                  <p:stCondLst>
                                    <p:cond delay="0"/>
                                  </p:stCondLst>
                                  <p:iterate type="lt">
                                    <p:tmAbs val="0"/>
                                  </p:iterate>
                                  <p:childTnLst>
                                    <p:set>
                                      <p:cBhvr rctx="PPT">
                                        <p:cTn id="482" dur="indefinite"/>
                                        <p:tgtEl>
                                          <p:spTgt spid="497733"/>
                                        </p:tgtEl>
                                        <p:attrNameLst>
                                          <p:attrName>style.opacity</p:attrName>
                                        </p:attrNameLst>
                                      </p:cBhvr>
                                      <p:to>
                                        <p:strVal val="0.5"/>
                                      </p:to>
                                    </p:set>
                                    <p:animEffect filter="image" prLst="opacity: 0.5">
                                      <p:cBhvr rctx="IE">
                                        <p:cTn id="483" dur="indefinite"/>
                                        <p:tgtEl>
                                          <p:spTgt spid="497733"/>
                                        </p:tgtEl>
                                      </p:cBhvr>
                                    </p:animEffect>
                                  </p:childTnLst>
                                </p:cTn>
                              </p:par>
                              <p:par>
                                <p:cTn id="484" presetID="9" presetClass="emph" presetSubtype="0" grpId="1" nodeType="withEffect">
                                  <p:stCondLst>
                                    <p:cond delay="0"/>
                                  </p:stCondLst>
                                  <p:childTnLst>
                                    <p:set>
                                      <p:cBhvr rctx="PPT">
                                        <p:cTn id="485" dur="indefinite"/>
                                        <p:tgtEl>
                                          <p:spTgt spid="497734"/>
                                        </p:tgtEl>
                                        <p:attrNameLst>
                                          <p:attrName>style.opacity</p:attrName>
                                        </p:attrNameLst>
                                      </p:cBhvr>
                                      <p:to>
                                        <p:strVal val="0.5"/>
                                      </p:to>
                                    </p:set>
                                    <p:animEffect filter="image" prLst="opacity: 0.5">
                                      <p:cBhvr rctx="IE">
                                        <p:cTn id="486" dur="indefinite"/>
                                        <p:tgtEl>
                                          <p:spTgt spid="497734"/>
                                        </p:tgtEl>
                                      </p:cBhvr>
                                    </p:animEffect>
                                  </p:childTnLst>
                                </p:cTn>
                              </p:par>
                              <p:par>
                                <p:cTn id="487" presetID="9" presetClass="emph" presetSubtype="0" grpId="1" nodeType="withEffect">
                                  <p:stCondLst>
                                    <p:cond delay="0"/>
                                  </p:stCondLst>
                                  <p:childTnLst>
                                    <p:set>
                                      <p:cBhvr rctx="PPT">
                                        <p:cTn id="488" dur="indefinite"/>
                                        <p:tgtEl>
                                          <p:spTgt spid="497735"/>
                                        </p:tgtEl>
                                        <p:attrNameLst>
                                          <p:attrName>style.opacity</p:attrName>
                                        </p:attrNameLst>
                                      </p:cBhvr>
                                      <p:to>
                                        <p:strVal val="0.5"/>
                                      </p:to>
                                    </p:set>
                                    <p:animEffect filter="image" prLst="opacity: 0.5">
                                      <p:cBhvr rctx="IE">
                                        <p:cTn id="489" dur="indefinite"/>
                                        <p:tgtEl>
                                          <p:spTgt spid="497735"/>
                                        </p:tgtEl>
                                      </p:cBhvr>
                                    </p:animEffect>
                                  </p:childTnLst>
                                </p:cTn>
                              </p:par>
                              <p:par>
                                <p:cTn id="490" presetID="9" presetClass="emph" presetSubtype="0" grpId="1" nodeType="withEffect">
                                  <p:stCondLst>
                                    <p:cond delay="0"/>
                                  </p:stCondLst>
                                  <p:childTnLst>
                                    <p:set>
                                      <p:cBhvr rctx="PPT">
                                        <p:cTn id="491" dur="indefinite"/>
                                        <p:tgtEl>
                                          <p:spTgt spid="497736"/>
                                        </p:tgtEl>
                                        <p:attrNameLst>
                                          <p:attrName>style.opacity</p:attrName>
                                        </p:attrNameLst>
                                      </p:cBhvr>
                                      <p:to>
                                        <p:strVal val="0.5"/>
                                      </p:to>
                                    </p:set>
                                    <p:animEffect filter="image" prLst="opacity: 0.5">
                                      <p:cBhvr rctx="IE">
                                        <p:cTn id="492" dur="indefinite"/>
                                        <p:tgtEl>
                                          <p:spTgt spid="497736"/>
                                        </p:tgtEl>
                                      </p:cBhvr>
                                    </p:animEffect>
                                  </p:childTnLst>
                                </p:cTn>
                              </p:par>
                              <p:par>
                                <p:cTn id="493" presetID="9" presetClass="emph" presetSubtype="0" grpId="1" nodeType="withEffect">
                                  <p:stCondLst>
                                    <p:cond delay="0"/>
                                  </p:stCondLst>
                                  <p:childTnLst>
                                    <p:set>
                                      <p:cBhvr rctx="PPT">
                                        <p:cTn id="494" dur="indefinite"/>
                                        <p:tgtEl>
                                          <p:spTgt spid="497737"/>
                                        </p:tgtEl>
                                        <p:attrNameLst>
                                          <p:attrName>style.opacity</p:attrName>
                                        </p:attrNameLst>
                                      </p:cBhvr>
                                      <p:to>
                                        <p:strVal val="0.5"/>
                                      </p:to>
                                    </p:set>
                                    <p:animEffect filter="image" prLst="opacity: 0.5">
                                      <p:cBhvr rctx="IE">
                                        <p:cTn id="495" dur="indefinite"/>
                                        <p:tgtEl>
                                          <p:spTgt spid="497737"/>
                                        </p:tgtEl>
                                      </p:cBhvr>
                                    </p:animEffect>
                                  </p:childTnLst>
                                </p:cTn>
                              </p:par>
                              <p:par>
                                <p:cTn id="496" presetID="9" presetClass="emph" presetSubtype="0" nodeType="withEffect">
                                  <p:stCondLst>
                                    <p:cond delay="0"/>
                                  </p:stCondLst>
                                  <p:childTnLst>
                                    <p:set>
                                      <p:cBhvr rctx="PPT">
                                        <p:cTn id="497" dur="indefinite"/>
                                        <p:tgtEl>
                                          <p:spTgt spid="9"/>
                                        </p:tgtEl>
                                        <p:attrNameLst>
                                          <p:attrName>style.opacity</p:attrName>
                                        </p:attrNameLst>
                                      </p:cBhvr>
                                      <p:to>
                                        <p:strVal val="0.5"/>
                                      </p:to>
                                    </p:set>
                                    <p:animEffect filter="image" prLst="opacity: 0.5">
                                      <p:cBhvr rctx="IE">
                                        <p:cTn id="498" dur="indefinite"/>
                                        <p:tgtEl>
                                          <p:spTgt spid="9"/>
                                        </p:tgtEl>
                                      </p:cBhvr>
                                    </p:animEffect>
                                  </p:childTnLst>
                                </p:cTn>
                              </p:par>
                              <p:par>
                                <p:cTn id="499" presetID="9" presetClass="emph" presetSubtype="0" grpId="1" nodeType="withEffect">
                                  <p:stCondLst>
                                    <p:cond delay="0"/>
                                  </p:stCondLst>
                                  <p:childTnLst>
                                    <p:set>
                                      <p:cBhvr rctx="PPT">
                                        <p:cTn id="500" dur="indefinite"/>
                                        <p:tgtEl>
                                          <p:spTgt spid="497741"/>
                                        </p:tgtEl>
                                        <p:attrNameLst>
                                          <p:attrName>style.opacity</p:attrName>
                                        </p:attrNameLst>
                                      </p:cBhvr>
                                      <p:to>
                                        <p:strVal val="0.5"/>
                                      </p:to>
                                    </p:set>
                                    <p:animEffect filter="image" prLst="opacity: 0.5">
                                      <p:cBhvr rctx="IE">
                                        <p:cTn id="501" dur="indefinite"/>
                                        <p:tgtEl>
                                          <p:spTgt spid="497741"/>
                                        </p:tgtEl>
                                      </p:cBhvr>
                                    </p:animEffect>
                                  </p:childTnLst>
                                </p:cTn>
                              </p:par>
                              <p:par>
                                <p:cTn id="502" presetID="9" presetClass="emph" presetSubtype="0" grpId="1" nodeType="withEffect">
                                  <p:stCondLst>
                                    <p:cond delay="0"/>
                                  </p:stCondLst>
                                  <p:childTnLst>
                                    <p:set>
                                      <p:cBhvr rctx="PPT">
                                        <p:cTn id="503" dur="indefinite"/>
                                        <p:tgtEl>
                                          <p:spTgt spid="497742"/>
                                        </p:tgtEl>
                                        <p:attrNameLst>
                                          <p:attrName>style.opacity</p:attrName>
                                        </p:attrNameLst>
                                      </p:cBhvr>
                                      <p:to>
                                        <p:strVal val="0.5"/>
                                      </p:to>
                                    </p:set>
                                    <p:animEffect filter="image" prLst="opacity: 0.5">
                                      <p:cBhvr rctx="IE">
                                        <p:cTn id="504" dur="indefinite"/>
                                        <p:tgtEl>
                                          <p:spTgt spid="497742"/>
                                        </p:tgtEl>
                                      </p:cBhvr>
                                    </p:animEffect>
                                  </p:childTnLst>
                                </p:cTn>
                              </p:par>
                              <p:par>
                                <p:cTn id="505" presetID="9" presetClass="emph" presetSubtype="0" grpId="1" nodeType="withEffect">
                                  <p:stCondLst>
                                    <p:cond delay="0"/>
                                  </p:stCondLst>
                                  <p:childTnLst>
                                    <p:set>
                                      <p:cBhvr rctx="PPT">
                                        <p:cTn id="506" dur="indefinite"/>
                                        <p:tgtEl>
                                          <p:spTgt spid="497743"/>
                                        </p:tgtEl>
                                        <p:attrNameLst>
                                          <p:attrName>style.opacity</p:attrName>
                                        </p:attrNameLst>
                                      </p:cBhvr>
                                      <p:to>
                                        <p:strVal val="0.5"/>
                                      </p:to>
                                    </p:set>
                                    <p:animEffect filter="image" prLst="opacity: 0.5">
                                      <p:cBhvr rctx="IE">
                                        <p:cTn id="507" dur="indefinite"/>
                                        <p:tgtEl>
                                          <p:spTgt spid="497743"/>
                                        </p:tgtEl>
                                      </p:cBhvr>
                                    </p:animEffect>
                                  </p:childTnLst>
                                </p:cTn>
                              </p:par>
                              <p:par>
                                <p:cTn id="508" presetID="9" presetClass="emph" presetSubtype="0" nodeType="withEffect">
                                  <p:stCondLst>
                                    <p:cond delay="0"/>
                                  </p:stCondLst>
                                  <p:childTnLst>
                                    <p:set>
                                      <p:cBhvr rctx="PPT">
                                        <p:cTn id="509" dur="indefinite"/>
                                        <p:tgtEl>
                                          <p:spTgt spid="10"/>
                                        </p:tgtEl>
                                        <p:attrNameLst>
                                          <p:attrName>style.opacity</p:attrName>
                                        </p:attrNameLst>
                                      </p:cBhvr>
                                      <p:to>
                                        <p:strVal val="0.5"/>
                                      </p:to>
                                    </p:set>
                                    <p:animEffect filter="image" prLst="opacity: 0.5">
                                      <p:cBhvr rctx="IE">
                                        <p:cTn id="510" dur="indefinite"/>
                                        <p:tgtEl>
                                          <p:spTgt spid="10"/>
                                        </p:tgtEl>
                                      </p:cBhvr>
                                    </p:animEffect>
                                  </p:childTnLst>
                                </p:cTn>
                              </p:par>
                              <p:par>
                                <p:cTn id="511" presetID="9" presetClass="emph" presetSubtype="0" grpId="1" nodeType="withEffect">
                                  <p:stCondLst>
                                    <p:cond delay="0"/>
                                  </p:stCondLst>
                                  <p:childTnLst>
                                    <p:set>
                                      <p:cBhvr rctx="PPT">
                                        <p:cTn id="512" dur="indefinite"/>
                                        <p:tgtEl>
                                          <p:spTgt spid="497747"/>
                                        </p:tgtEl>
                                        <p:attrNameLst>
                                          <p:attrName>style.opacity</p:attrName>
                                        </p:attrNameLst>
                                      </p:cBhvr>
                                      <p:to>
                                        <p:strVal val="0.5"/>
                                      </p:to>
                                    </p:set>
                                    <p:animEffect filter="image" prLst="opacity: 0.5">
                                      <p:cBhvr rctx="IE">
                                        <p:cTn id="513" dur="indefinite"/>
                                        <p:tgtEl>
                                          <p:spTgt spid="497747"/>
                                        </p:tgtEl>
                                      </p:cBhvr>
                                    </p:animEffect>
                                  </p:childTnLst>
                                </p:cTn>
                              </p:par>
                              <p:par>
                                <p:cTn id="514" presetID="9" presetClass="emph" presetSubtype="0" grpId="1" nodeType="withEffect">
                                  <p:stCondLst>
                                    <p:cond delay="0"/>
                                  </p:stCondLst>
                                  <p:childTnLst>
                                    <p:set>
                                      <p:cBhvr rctx="PPT">
                                        <p:cTn id="515" dur="indefinite"/>
                                        <p:tgtEl>
                                          <p:spTgt spid="497748"/>
                                        </p:tgtEl>
                                        <p:attrNameLst>
                                          <p:attrName>style.opacity</p:attrName>
                                        </p:attrNameLst>
                                      </p:cBhvr>
                                      <p:to>
                                        <p:strVal val="0.5"/>
                                      </p:to>
                                    </p:set>
                                    <p:animEffect filter="image" prLst="opacity: 0.5">
                                      <p:cBhvr rctx="IE">
                                        <p:cTn id="516" dur="indefinite"/>
                                        <p:tgtEl>
                                          <p:spTgt spid="497748"/>
                                        </p:tgtEl>
                                      </p:cBhvr>
                                    </p:animEffect>
                                  </p:childTnLst>
                                </p:cTn>
                              </p:par>
                              <p:par>
                                <p:cTn id="517" presetID="9" presetClass="emph" presetSubtype="0" grpId="1" nodeType="withEffect">
                                  <p:stCondLst>
                                    <p:cond delay="0"/>
                                  </p:stCondLst>
                                  <p:childTnLst>
                                    <p:set>
                                      <p:cBhvr rctx="PPT">
                                        <p:cTn id="518" dur="indefinite"/>
                                        <p:tgtEl>
                                          <p:spTgt spid="497749"/>
                                        </p:tgtEl>
                                        <p:attrNameLst>
                                          <p:attrName>style.opacity</p:attrName>
                                        </p:attrNameLst>
                                      </p:cBhvr>
                                      <p:to>
                                        <p:strVal val="0.5"/>
                                      </p:to>
                                    </p:set>
                                    <p:animEffect filter="image" prLst="opacity: 0.5">
                                      <p:cBhvr rctx="IE">
                                        <p:cTn id="519" dur="indefinite"/>
                                        <p:tgtEl>
                                          <p:spTgt spid="497749"/>
                                        </p:tgtEl>
                                      </p:cBhvr>
                                    </p:animEffect>
                                  </p:childTnLst>
                                </p:cTn>
                              </p:par>
                              <p:par>
                                <p:cTn id="520" presetID="9" presetClass="emph" presetSubtype="0" grpId="1" nodeType="withEffect">
                                  <p:stCondLst>
                                    <p:cond delay="0"/>
                                  </p:stCondLst>
                                  <p:childTnLst>
                                    <p:set>
                                      <p:cBhvr rctx="PPT">
                                        <p:cTn id="521" dur="indefinite"/>
                                        <p:tgtEl>
                                          <p:spTgt spid="497750"/>
                                        </p:tgtEl>
                                        <p:attrNameLst>
                                          <p:attrName>style.opacity</p:attrName>
                                        </p:attrNameLst>
                                      </p:cBhvr>
                                      <p:to>
                                        <p:strVal val="0.5"/>
                                      </p:to>
                                    </p:set>
                                    <p:animEffect filter="image" prLst="opacity: 0.5">
                                      <p:cBhvr rctx="IE">
                                        <p:cTn id="522" dur="indefinite"/>
                                        <p:tgtEl>
                                          <p:spTgt spid="497750"/>
                                        </p:tgtEl>
                                      </p:cBhvr>
                                    </p:animEffect>
                                  </p:childTnLst>
                                </p:cTn>
                              </p:par>
                              <p:par>
                                <p:cTn id="523" presetID="9" presetClass="emph" presetSubtype="0" grpId="1" nodeType="withEffect">
                                  <p:stCondLst>
                                    <p:cond delay="0"/>
                                  </p:stCondLst>
                                  <p:childTnLst>
                                    <p:set>
                                      <p:cBhvr rctx="PPT">
                                        <p:cTn id="524" dur="indefinite"/>
                                        <p:tgtEl>
                                          <p:spTgt spid="497751"/>
                                        </p:tgtEl>
                                        <p:attrNameLst>
                                          <p:attrName>style.opacity</p:attrName>
                                        </p:attrNameLst>
                                      </p:cBhvr>
                                      <p:to>
                                        <p:strVal val="0.5"/>
                                      </p:to>
                                    </p:set>
                                    <p:animEffect filter="image" prLst="opacity: 0.5">
                                      <p:cBhvr rctx="IE">
                                        <p:cTn id="525" dur="indefinite"/>
                                        <p:tgtEl>
                                          <p:spTgt spid="497751"/>
                                        </p:tgtEl>
                                      </p:cBhvr>
                                    </p:animEffect>
                                  </p:childTnLst>
                                </p:cTn>
                              </p:par>
                              <p:par>
                                <p:cTn id="526" presetID="9" presetClass="emph" presetSubtype="0" nodeType="withEffect">
                                  <p:stCondLst>
                                    <p:cond delay="0"/>
                                  </p:stCondLst>
                                  <p:childTnLst>
                                    <p:set>
                                      <p:cBhvr rctx="PPT">
                                        <p:cTn id="527" dur="indefinite"/>
                                        <p:tgtEl>
                                          <p:spTgt spid="11"/>
                                        </p:tgtEl>
                                        <p:attrNameLst>
                                          <p:attrName>style.opacity</p:attrName>
                                        </p:attrNameLst>
                                      </p:cBhvr>
                                      <p:to>
                                        <p:strVal val="0.5"/>
                                      </p:to>
                                    </p:set>
                                    <p:animEffect filter="image" prLst="opacity: 0.5">
                                      <p:cBhvr rctx="IE">
                                        <p:cTn id="528" dur="indefinite"/>
                                        <p:tgtEl>
                                          <p:spTgt spid="11"/>
                                        </p:tgtEl>
                                      </p:cBhvr>
                                    </p:animEffect>
                                  </p:childTnLst>
                                </p:cTn>
                              </p:par>
                              <p:par>
                                <p:cTn id="529" presetID="9" presetClass="emph" presetSubtype="0" grpId="1" nodeType="withEffect">
                                  <p:stCondLst>
                                    <p:cond delay="0"/>
                                  </p:stCondLst>
                                  <p:childTnLst>
                                    <p:set>
                                      <p:cBhvr rctx="PPT">
                                        <p:cTn id="530" dur="indefinite"/>
                                        <p:tgtEl>
                                          <p:spTgt spid="497755"/>
                                        </p:tgtEl>
                                        <p:attrNameLst>
                                          <p:attrName>style.opacity</p:attrName>
                                        </p:attrNameLst>
                                      </p:cBhvr>
                                      <p:to>
                                        <p:strVal val="0.5"/>
                                      </p:to>
                                    </p:set>
                                    <p:animEffect filter="image" prLst="opacity: 0.5">
                                      <p:cBhvr rctx="IE">
                                        <p:cTn id="531" dur="indefinite"/>
                                        <p:tgtEl>
                                          <p:spTgt spid="497755"/>
                                        </p:tgtEl>
                                      </p:cBhvr>
                                    </p:animEffect>
                                  </p:childTnLst>
                                </p:cTn>
                              </p:par>
                              <p:par>
                                <p:cTn id="532" presetID="9" presetClass="emph" presetSubtype="0" grpId="1" nodeType="withEffect">
                                  <p:stCondLst>
                                    <p:cond delay="0"/>
                                  </p:stCondLst>
                                  <p:childTnLst>
                                    <p:set>
                                      <p:cBhvr rctx="PPT">
                                        <p:cTn id="533" dur="indefinite"/>
                                        <p:tgtEl>
                                          <p:spTgt spid="497756"/>
                                        </p:tgtEl>
                                        <p:attrNameLst>
                                          <p:attrName>style.opacity</p:attrName>
                                        </p:attrNameLst>
                                      </p:cBhvr>
                                      <p:to>
                                        <p:strVal val="0.5"/>
                                      </p:to>
                                    </p:set>
                                    <p:animEffect filter="image" prLst="opacity: 0.5">
                                      <p:cBhvr rctx="IE">
                                        <p:cTn id="534" dur="indefinite"/>
                                        <p:tgtEl>
                                          <p:spTgt spid="497756"/>
                                        </p:tgtEl>
                                      </p:cBhvr>
                                    </p:animEffect>
                                  </p:childTnLst>
                                </p:cTn>
                              </p:par>
                            </p:childTnLst>
                          </p:cTn>
                        </p:par>
                      </p:childTnLst>
                    </p:cTn>
                  </p:par>
                  <p:par>
                    <p:cTn id="535" fill="hold">
                      <p:stCondLst>
                        <p:cond delay="indefinite"/>
                      </p:stCondLst>
                      <p:childTnLst>
                        <p:par>
                          <p:cTn id="536" fill="hold">
                            <p:stCondLst>
                              <p:cond delay="0"/>
                            </p:stCondLst>
                            <p:childTnLst>
                              <p:par>
                                <p:cTn id="537" presetID="40" presetClass="entr" presetSubtype="0" fill="hold" grpId="0" nodeType="clickEffect">
                                  <p:stCondLst>
                                    <p:cond delay="0"/>
                                  </p:stCondLst>
                                  <p:iterate type="lt">
                                    <p:tmPct val="10000"/>
                                  </p:iterate>
                                  <p:childTnLst>
                                    <p:set>
                                      <p:cBhvr>
                                        <p:cTn id="538" dur="1" fill="hold">
                                          <p:stCondLst>
                                            <p:cond delay="0"/>
                                          </p:stCondLst>
                                        </p:cTn>
                                        <p:tgtEl>
                                          <p:spTgt spid="497759"/>
                                        </p:tgtEl>
                                        <p:attrNameLst>
                                          <p:attrName>style.visibility</p:attrName>
                                        </p:attrNameLst>
                                      </p:cBhvr>
                                      <p:to>
                                        <p:strVal val="visible"/>
                                      </p:to>
                                    </p:set>
                                    <p:animEffect transition="in" filter="fade">
                                      <p:cBhvr>
                                        <p:cTn id="539" dur="1000"/>
                                        <p:tgtEl>
                                          <p:spTgt spid="497759"/>
                                        </p:tgtEl>
                                      </p:cBhvr>
                                    </p:animEffect>
                                    <p:anim calcmode="lin" valueType="num">
                                      <p:cBhvr>
                                        <p:cTn id="540" dur="1000" fill="hold"/>
                                        <p:tgtEl>
                                          <p:spTgt spid="497759"/>
                                        </p:tgtEl>
                                        <p:attrNameLst>
                                          <p:attrName>ppt_x</p:attrName>
                                        </p:attrNameLst>
                                      </p:cBhvr>
                                      <p:tavLst>
                                        <p:tav tm="0">
                                          <p:val>
                                            <p:strVal val="#ppt_x-.1"/>
                                          </p:val>
                                        </p:tav>
                                        <p:tav tm="100000">
                                          <p:val>
                                            <p:strVal val="#ppt_x"/>
                                          </p:val>
                                        </p:tav>
                                      </p:tavLst>
                                    </p:anim>
                                    <p:anim calcmode="lin" valueType="num">
                                      <p:cBhvr>
                                        <p:cTn id="541" dur="1000" fill="hold"/>
                                        <p:tgtEl>
                                          <p:spTgt spid="497759"/>
                                        </p:tgtEl>
                                        <p:attrNameLst>
                                          <p:attrName>ppt_y</p:attrName>
                                        </p:attrNameLst>
                                      </p:cBhvr>
                                      <p:tavLst>
                                        <p:tav tm="0">
                                          <p:val>
                                            <p:strVal val="#ppt_y"/>
                                          </p:val>
                                        </p:tav>
                                        <p:tav tm="100000">
                                          <p:val>
                                            <p:strVal val="#ppt_y"/>
                                          </p:val>
                                        </p:tav>
                                      </p:tavLst>
                                    </p:anim>
                                  </p:childTnLst>
                                </p:cTn>
                              </p:par>
                            </p:childTnLst>
                          </p:cTn>
                        </p:par>
                      </p:childTnLst>
                    </p:cTn>
                  </p:par>
                  <p:par>
                    <p:cTn id="542" fill="hold">
                      <p:stCondLst>
                        <p:cond delay="indefinite"/>
                      </p:stCondLst>
                      <p:childTnLst>
                        <p:par>
                          <p:cTn id="543" fill="hold">
                            <p:stCondLst>
                              <p:cond delay="0"/>
                            </p:stCondLst>
                            <p:childTnLst>
                              <p:par>
                                <p:cTn id="544" presetID="10" presetClass="entr" presetSubtype="0" fill="hold" nodeType="clickEffect">
                                  <p:stCondLst>
                                    <p:cond delay="0"/>
                                  </p:stCondLst>
                                  <p:childTnLst>
                                    <p:set>
                                      <p:cBhvr>
                                        <p:cTn id="545" dur="1" fill="hold">
                                          <p:stCondLst>
                                            <p:cond delay="0"/>
                                          </p:stCondLst>
                                        </p:cTn>
                                        <p:tgtEl>
                                          <p:spTgt spid="12"/>
                                        </p:tgtEl>
                                        <p:attrNameLst>
                                          <p:attrName>style.visibility</p:attrName>
                                        </p:attrNameLst>
                                      </p:cBhvr>
                                      <p:to>
                                        <p:strVal val="visible"/>
                                      </p:to>
                                    </p:set>
                                    <p:animEffect transition="in" filter="fade">
                                      <p:cBhvr>
                                        <p:cTn id="546" dur="2000"/>
                                        <p:tgtEl>
                                          <p:spTgt spid="12"/>
                                        </p:tgtEl>
                                      </p:cBhvr>
                                    </p:animEffect>
                                  </p:childTnLst>
                                </p:cTn>
                              </p:par>
                            </p:childTnLst>
                          </p:cTn>
                        </p:par>
                      </p:childTnLst>
                    </p:cTn>
                  </p:par>
                  <p:par>
                    <p:cTn id="547" fill="hold">
                      <p:stCondLst>
                        <p:cond delay="indefinite"/>
                      </p:stCondLst>
                      <p:childTnLst>
                        <p:par>
                          <p:cTn id="548" fill="hold">
                            <p:stCondLst>
                              <p:cond delay="0"/>
                            </p:stCondLst>
                            <p:childTnLst>
                              <p:par>
                                <p:cTn id="549" presetID="9" presetClass="entr" presetSubtype="0" fill="hold" grpId="0" nodeType="clickEffect">
                                  <p:stCondLst>
                                    <p:cond delay="0"/>
                                  </p:stCondLst>
                                  <p:childTnLst>
                                    <p:set>
                                      <p:cBhvr>
                                        <p:cTn id="550" dur="1" fill="hold">
                                          <p:stCondLst>
                                            <p:cond delay="0"/>
                                          </p:stCondLst>
                                        </p:cTn>
                                        <p:tgtEl>
                                          <p:spTgt spid="497760"/>
                                        </p:tgtEl>
                                        <p:attrNameLst>
                                          <p:attrName>style.visibility</p:attrName>
                                        </p:attrNameLst>
                                      </p:cBhvr>
                                      <p:to>
                                        <p:strVal val="visible"/>
                                      </p:to>
                                    </p:set>
                                    <p:animEffect transition="in" filter="dissolve">
                                      <p:cBhvr>
                                        <p:cTn id="551" dur="500"/>
                                        <p:tgtEl>
                                          <p:spTgt spid="497760"/>
                                        </p:tgtEl>
                                      </p:cBhvr>
                                    </p:animEffect>
                                  </p:childTnLst>
                                </p:cTn>
                              </p:par>
                            </p:childTnLst>
                          </p:cTn>
                        </p:par>
                      </p:childTnLst>
                    </p:cTn>
                  </p:par>
                  <p:par>
                    <p:cTn id="552" fill="hold">
                      <p:stCondLst>
                        <p:cond delay="indefinite"/>
                      </p:stCondLst>
                      <p:childTnLst>
                        <p:par>
                          <p:cTn id="553" fill="hold">
                            <p:stCondLst>
                              <p:cond delay="0"/>
                            </p:stCondLst>
                            <p:childTnLst>
                              <p:par>
                                <p:cTn id="554" presetID="9" presetClass="entr" presetSubtype="0" fill="hold" grpId="0" nodeType="clickEffect">
                                  <p:stCondLst>
                                    <p:cond delay="0"/>
                                  </p:stCondLst>
                                  <p:childTnLst>
                                    <p:set>
                                      <p:cBhvr>
                                        <p:cTn id="555" dur="1" fill="hold">
                                          <p:stCondLst>
                                            <p:cond delay="0"/>
                                          </p:stCondLst>
                                        </p:cTn>
                                        <p:tgtEl>
                                          <p:spTgt spid="497762"/>
                                        </p:tgtEl>
                                        <p:attrNameLst>
                                          <p:attrName>style.visibility</p:attrName>
                                        </p:attrNameLst>
                                      </p:cBhvr>
                                      <p:to>
                                        <p:strVal val="visible"/>
                                      </p:to>
                                    </p:set>
                                    <p:animEffect transition="in" filter="dissolve">
                                      <p:cBhvr>
                                        <p:cTn id="556" dur="500"/>
                                        <p:tgtEl>
                                          <p:spTgt spid="497762"/>
                                        </p:tgtEl>
                                      </p:cBhvr>
                                    </p:animEffect>
                                  </p:childTnLst>
                                </p:cTn>
                              </p:par>
                            </p:childTnLst>
                          </p:cTn>
                        </p:par>
                      </p:childTnLst>
                    </p:cTn>
                  </p:par>
                  <p:par>
                    <p:cTn id="557" fill="hold">
                      <p:stCondLst>
                        <p:cond delay="indefinite"/>
                      </p:stCondLst>
                      <p:childTnLst>
                        <p:par>
                          <p:cTn id="558" fill="hold">
                            <p:stCondLst>
                              <p:cond delay="0"/>
                            </p:stCondLst>
                            <p:childTnLst>
                              <p:par>
                                <p:cTn id="559" presetID="22" presetClass="entr" presetSubtype="4" fill="hold" grpId="0" nodeType="clickEffect">
                                  <p:stCondLst>
                                    <p:cond delay="0"/>
                                  </p:stCondLst>
                                  <p:childTnLst>
                                    <p:set>
                                      <p:cBhvr>
                                        <p:cTn id="560" dur="1" fill="hold">
                                          <p:stCondLst>
                                            <p:cond delay="0"/>
                                          </p:stCondLst>
                                        </p:cTn>
                                        <p:tgtEl>
                                          <p:spTgt spid="497771"/>
                                        </p:tgtEl>
                                        <p:attrNameLst>
                                          <p:attrName>style.visibility</p:attrName>
                                        </p:attrNameLst>
                                      </p:cBhvr>
                                      <p:to>
                                        <p:strVal val="visible"/>
                                      </p:to>
                                    </p:set>
                                    <p:animEffect transition="in" filter="wipe(down)">
                                      <p:cBhvr>
                                        <p:cTn id="561" dur="500"/>
                                        <p:tgtEl>
                                          <p:spTgt spid="497771"/>
                                        </p:tgtEl>
                                      </p:cBhvr>
                                    </p:animEffect>
                                  </p:childTnLst>
                                </p:cTn>
                              </p:par>
                            </p:childTnLst>
                          </p:cTn>
                        </p:par>
                        <p:par>
                          <p:cTn id="562" fill="hold">
                            <p:stCondLst>
                              <p:cond delay="500"/>
                            </p:stCondLst>
                            <p:childTnLst>
                              <p:par>
                                <p:cTn id="563" presetID="22" presetClass="entr" presetSubtype="4" fill="hold" grpId="0" nodeType="afterEffect">
                                  <p:stCondLst>
                                    <p:cond delay="0"/>
                                  </p:stCondLst>
                                  <p:childTnLst>
                                    <p:set>
                                      <p:cBhvr>
                                        <p:cTn id="564" dur="1" fill="hold">
                                          <p:stCondLst>
                                            <p:cond delay="0"/>
                                          </p:stCondLst>
                                        </p:cTn>
                                        <p:tgtEl>
                                          <p:spTgt spid="497772"/>
                                        </p:tgtEl>
                                        <p:attrNameLst>
                                          <p:attrName>style.visibility</p:attrName>
                                        </p:attrNameLst>
                                      </p:cBhvr>
                                      <p:to>
                                        <p:strVal val="visible"/>
                                      </p:to>
                                    </p:set>
                                    <p:animEffect transition="in" filter="wipe(down)">
                                      <p:cBhvr>
                                        <p:cTn id="565" dur="500"/>
                                        <p:tgtEl>
                                          <p:spTgt spid="497772"/>
                                        </p:tgtEl>
                                      </p:cBhvr>
                                    </p:animEffect>
                                  </p:childTnLst>
                                </p:cTn>
                              </p:par>
                            </p:childTnLst>
                          </p:cTn>
                        </p:par>
                      </p:childTnLst>
                    </p:cTn>
                  </p:par>
                  <p:par>
                    <p:cTn id="566" fill="hold">
                      <p:stCondLst>
                        <p:cond delay="indefinite"/>
                      </p:stCondLst>
                      <p:childTnLst>
                        <p:par>
                          <p:cTn id="567" fill="hold">
                            <p:stCondLst>
                              <p:cond delay="0"/>
                            </p:stCondLst>
                            <p:childTnLst>
                              <p:par>
                                <p:cTn id="568" presetID="10" presetClass="entr" presetSubtype="0" fill="hold" nodeType="clickEffect">
                                  <p:stCondLst>
                                    <p:cond delay="0"/>
                                  </p:stCondLst>
                                  <p:childTnLst>
                                    <p:set>
                                      <p:cBhvr>
                                        <p:cTn id="569" dur="1" fill="hold">
                                          <p:stCondLst>
                                            <p:cond delay="0"/>
                                          </p:stCondLst>
                                        </p:cTn>
                                        <p:tgtEl>
                                          <p:spTgt spid="13"/>
                                        </p:tgtEl>
                                        <p:attrNameLst>
                                          <p:attrName>style.visibility</p:attrName>
                                        </p:attrNameLst>
                                      </p:cBhvr>
                                      <p:to>
                                        <p:strVal val="visible"/>
                                      </p:to>
                                    </p:set>
                                    <p:animEffect transition="in" filter="fade">
                                      <p:cBhvr>
                                        <p:cTn id="570" dur="2000"/>
                                        <p:tgtEl>
                                          <p:spTgt spid="13"/>
                                        </p:tgtEl>
                                      </p:cBhvr>
                                    </p:animEffect>
                                  </p:childTnLst>
                                </p:cTn>
                              </p:par>
                            </p:childTnLst>
                          </p:cTn>
                        </p:par>
                      </p:childTnLst>
                    </p:cTn>
                  </p:par>
                  <p:par>
                    <p:cTn id="571" fill="hold">
                      <p:stCondLst>
                        <p:cond delay="indefinite"/>
                      </p:stCondLst>
                      <p:childTnLst>
                        <p:par>
                          <p:cTn id="572" fill="hold">
                            <p:stCondLst>
                              <p:cond delay="0"/>
                            </p:stCondLst>
                            <p:childTnLst>
                              <p:par>
                                <p:cTn id="573" presetID="9" presetClass="entr" presetSubtype="0" fill="hold" grpId="0" nodeType="clickEffect">
                                  <p:stCondLst>
                                    <p:cond delay="0"/>
                                  </p:stCondLst>
                                  <p:childTnLst>
                                    <p:set>
                                      <p:cBhvr>
                                        <p:cTn id="574" dur="1" fill="hold">
                                          <p:stCondLst>
                                            <p:cond delay="0"/>
                                          </p:stCondLst>
                                        </p:cTn>
                                        <p:tgtEl>
                                          <p:spTgt spid="497767"/>
                                        </p:tgtEl>
                                        <p:attrNameLst>
                                          <p:attrName>style.visibility</p:attrName>
                                        </p:attrNameLst>
                                      </p:cBhvr>
                                      <p:to>
                                        <p:strVal val="visible"/>
                                      </p:to>
                                    </p:set>
                                    <p:animEffect transition="in" filter="dissolve">
                                      <p:cBhvr>
                                        <p:cTn id="575" dur="500"/>
                                        <p:tgtEl>
                                          <p:spTgt spid="497767"/>
                                        </p:tgtEl>
                                      </p:cBhvr>
                                    </p:animEffect>
                                  </p:childTnLst>
                                </p:cTn>
                              </p:par>
                            </p:childTnLst>
                          </p:cTn>
                        </p:par>
                      </p:childTnLst>
                    </p:cTn>
                  </p:par>
                  <p:par>
                    <p:cTn id="576" fill="hold">
                      <p:stCondLst>
                        <p:cond delay="indefinite"/>
                      </p:stCondLst>
                      <p:childTnLst>
                        <p:par>
                          <p:cTn id="577" fill="hold">
                            <p:stCondLst>
                              <p:cond delay="0"/>
                            </p:stCondLst>
                            <p:childTnLst>
                              <p:par>
                                <p:cTn id="578" presetID="9" presetClass="entr" presetSubtype="0" fill="hold" grpId="0" nodeType="clickEffect">
                                  <p:stCondLst>
                                    <p:cond delay="0"/>
                                  </p:stCondLst>
                                  <p:childTnLst>
                                    <p:set>
                                      <p:cBhvr>
                                        <p:cTn id="579" dur="1" fill="hold">
                                          <p:stCondLst>
                                            <p:cond delay="0"/>
                                          </p:stCondLst>
                                        </p:cTn>
                                        <p:tgtEl>
                                          <p:spTgt spid="497763"/>
                                        </p:tgtEl>
                                        <p:attrNameLst>
                                          <p:attrName>style.visibility</p:attrName>
                                        </p:attrNameLst>
                                      </p:cBhvr>
                                      <p:to>
                                        <p:strVal val="visible"/>
                                      </p:to>
                                    </p:set>
                                    <p:animEffect transition="in" filter="dissolve">
                                      <p:cBhvr>
                                        <p:cTn id="580" dur="500"/>
                                        <p:tgtEl>
                                          <p:spTgt spid="497763"/>
                                        </p:tgtEl>
                                      </p:cBhvr>
                                    </p:animEffect>
                                  </p:childTnLst>
                                </p:cTn>
                              </p:par>
                            </p:childTnLst>
                          </p:cTn>
                        </p:par>
                      </p:childTnLst>
                    </p:cTn>
                  </p:par>
                  <p:par>
                    <p:cTn id="581" fill="hold">
                      <p:stCondLst>
                        <p:cond delay="indefinite"/>
                      </p:stCondLst>
                      <p:childTnLst>
                        <p:par>
                          <p:cTn id="582" fill="hold">
                            <p:stCondLst>
                              <p:cond delay="0"/>
                            </p:stCondLst>
                            <p:childTnLst>
                              <p:par>
                                <p:cTn id="583" presetID="22" presetClass="entr" presetSubtype="4" fill="hold" grpId="0" nodeType="clickEffect">
                                  <p:stCondLst>
                                    <p:cond delay="0"/>
                                  </p:stCondLst>
                                  <p:childTnLst>
                                    <p:set>
                                      <p:cBhvr>
                                        <p:cTn id="584" dur="1" fill="hold">
                                          <p:stCondLst>
                                            <p:cond delay="0"/>
                                          </p:stCondLst>
                                        </p:cTn>
                                        <p:tgtEl>
                                          <p:spTgt spid="497774"/>
                                        </p:tgtEl>
                                        <p:attrNameLst>
                                          <p:attrName>style.visibility</p:attrName>
                                        </p:attrNameLst>
                                      </p:cBhvr>
                                      <p:to>
                                        <p:strVal val="visible"/>
                                      </p:to>
                                    </p:set>
                                    <p:animEffect transition="in" filter="wipe(down)">
                                      <p:cBhvr>
                                        <p:cTn id="585" dur="500"/>
                                        <p:tgtEl>
                                          <p:spTgt spid="497774"/>
                                        </p:tgtEl>
                                      </p:cBhvr>
                                    </p:animEffect>
                                  </p:childTnLst>
                                </p:cTn>
                              </p:par>
                            </p:childTnLst>
                          </p:cTn>
                        </p:par>
                        <p:par>
                          <p:cTn id="586" fill="hold">
                            <p:stCondLst>
                              <p:cond delay="500"/>
                            </p:stCondLst>
                            <p:childTnLst>
                              <p:par>
                                <p:cTn id="587" presetID="22" presetClass="entr" presetSubtype="4" fill="hold" grpId="0" nodeType="afterEffect">
                                  <p:stCondLst>
                                    <p:cond delay="0"/>
                                  </p:stCondLst>
                                  <p:childTnLst>
                                    <p:set>
                                      <p:cBhvr>
                                        <p:cTn id="588" dur="1" fill="hold">
                                          <p:stCondLst>
                                            <p:cond delay="0"/>
                                          </p:stCondLst>
                                        </p:cTn>
                                        <p:tgtEl>
                                          <p:spTgt spid="497773"/>
                                        </p:tgtEl>
                                        <p:attrNameLst>
                                          <p:attrName>style.visibility</p:attrName>
                                        </p:attrNameLst>
                                      </p:cBhvr>
                                      <p:to>
                                        <p:strVal val="visible"/>
                                      </p:to>
                                    </p:set>
                                    <p:animEffect transition="in" filter="wipe(down)">
                                      <p:cBhvr>
                                        <p:cTn id="589" dur="500"/>
                                        <p:tgtEl>
                                          <p:spTgt spid="497773"/>
                                        </p:tgtEl>
                                      </p:cBhvr>
                                    </p:animEffect>
                                  </p:childTnLst>
                                </p:cTn>
                              </p:par>
                            </p:childTnLst>
                          </p:cTn>
                        </p:par>
                      </p:childTnLst>
                    </p:cTn>
                  </p:par>
                  <p:par>
                    <p:cTn id="590" fill="hold">
                      <p:stCondLst>
                        <p:cond delay="indefinite"/>
                      </p:stCondLst>
                      <p:childTnLst>
                        <p:par>
                          <p:cTn id="591" fill="hold">
                            <p:stCondLst>
                              <p:cond delay="0"/>
                            </p:stCondLst>
                            <p:childTnLst>
                              <p:par>
                                <p:cTn id="592" presetID="39" presetClass="entr" presetSubtype="0" accel="100000" fill="hold" grpId="0" nodeType="clickEffect">
                                  <p:stCondLst>
                                    <p:cond delay="0"/>
                                  </p:stCondLst>
                                  <p:childTnLst>
                                    <p:set>
                                      <p:cBhvr>
                                        <p:cTn id="593" dur="1" fill="hold">
                                          <p:stCondLst>
                                            <p:cond delay="0"/>
                                          </p:stCondLst>
                                        </p:cTn>
                                        <p:tgtEl>
                                          <p:spTgt spid="497761"/>
                                        </p:tgtEl>
                                        <p:attrNameLst>
                                          <p:attrName>style.visibility</p:attrName>
                                        </p:attrNameLst>
                                      </p:cBhvr>
                                      <p:to>
                                        <p:strVal val="visible"/>
                                      </p:to>
                                    </p:set>
                                    <p:anim calcmode="lin" valueType="num">
                                      <p:cBhvr>
                                        <p:cTn id="594" dur="500" fill="hold"/>
                                        <p:tgtEl>
                                          <p:spTgt spid="497761"/>
                                        </p:tgtEl>
                                        <p:attrNameLst>
                                          <p:attrName>ppt_h</p:attrName>
                                        </p:attrNameLst>
                                      </p:cBhvr>
                                      <p:tavLst>
                                        <p:tav tm="0">
                                          <p:val>
                                            <p:strVal val="#ppt_h/20"/>
                                          </p:val>
                                        </p:tav>
                                        <p:tav tm="50000">
                                          <p:val>
                                            <p:strVal val="#ppt_h/20"/>
                                          </p:val>
                                        </p:tav>
                                        <p:tav tm="100000">
                                          <p:val>
                                            <p:strVal val="#ppt_h"/>
                                          </p:val>
                                        </p:tav>
                                      </p:tavLst>
                                    </p:anim>
                                    <p:anim calcmode="lin" valueType="num">
                                      <p:cBhvr>
                                        <p:cTn id="595" dur="500" fill="hold"/>
                                        <p:tgtEl>
                                          <p:spTgt spid="497761"/>
                                        </p:tgtEl>
                                        <p:attrNameLst>
                                          <p:attrName>ppt_w</p:attrName>
                                        </p:attrNameLst>
                                      </p:cBhvr>
                                      <p:tavLst>
                                        <p:tav tm="0">
                                          <p:val>
                                            <p:strVal val="#ppt_w+.3"/>
                                          </p:val>
                                        </p:tav>
                                        <p:tav tm="50000">
                                          <p:val>
                                            <p:strVal val="#ppt_w+.3"/>
                                          </p:val>
                                        </p:tav>
                                        <p:tav tm="100000">
                                          <p:val>
                                            <p:strVal val="#ppt_w"/>
                                          </p:val>
                                        </p:tav>
                                      </p:tavLst>
                                    </p:anim>
                                    <p:anim calcmode="lin" valueType="num">
                                      <p:cBhvr>
                                        <p:cTn id="596" dur="500" fill="hold"/>
                                        <p:tgtEl>
                                          <p:spTgt spid="497761"/>
                                        </p:tgtEl>
                                        <p:attrNameLst>
                                          <p:attrName>ppt_x</p:attrName>
                                        </p:attrNameLst>
                                      </p:cBhvr>
                                      <p:tavLst>
                                        <p:tav tm="0">
                                          <p:val>
                                            <p:strVal val="#ppt_x-.3"/>
                                          </p:val>
                                        </p:tav>
                                        <p:tav tm="50000">
                                          <p:val>
                                            <p:strVal val="#ppt_x"/>
                                          </p:val>
                                        </p:tav>
                                        <p:tav tm="100000">
                                          <p:val>
                                            <p:strVal val="#ppt_x"/>
                                          </p:val>
                                        </p:tav>
                                      </p:tavLst>
                                    </p:anim>
                                    <p:anim calcmode="lin" valueType="num">
                                      <p:cBhvr>
                                        <p:cTn id="597" dur="500" fill="hold"/>
                                        <p:tgtEl>
                                          <p:spTgt spid="4977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70" grpId="0" animBg="1"/>
      <p:bldP spid="497671" grpId="0"/>
      <p:bldP spid="497672" grpId="0"/>
      <p:bldP spid="497673" grpId="0"/>
      <p:bldP spid="497674" grpId="0"/>
      <p:bldP spid="497675" grpId="0"/>
      <p:bldP spid="497676" grpId="0"/>
      <p:bldP spid="497677" grpId="0"/>
      <p:bldP spid="497677" grpId="1"/>
      <p:bldP spid="497677" grpId="2"/>
      <p:bldP spid="497677" grpId="3"/>
      <p:bldP spid="497678" grpId="0"/>
      <p:bldP spid="497678" grpId="1"/>
      <p:bldP spid="497678" grpId="2"/>
      <p:bldP spid="497685" grpId="0" animBg="1"/>
      <p:bldP spid="497685" grpId="1" animBg="1"/>
      <p:bldP spid="497686" grpId="0"/>
      <p:bldP spid="497686" grpId="1"/>
      <p:bldP spid="497687" grpId="0"/>
      <p:bldP spid="497687" grpId="1"/>
      <p:bldP spid="497688" grpId="0" animBg="1"/>
      <p:bldP spid="497688" grpId="1" animBg="1"/>
      <p:bldP spid="497689" grpId="0" animBg="1"/>
      <p:bldP spid="497689" grpId="1" animBg="1"/>
      <p:bldP spid="497694" grpId="0"/>
      <p:bldP spid="497694" grpId="1"/>
      <p:bldP spid="497695" grpId="0"/>
      <p:bldP spid="497695" grpId="1"/>
      <p:bldP spid="497696" grpId="0"/>
      <p:bldP spid="497696" grpId="1"/>
      <p:bldP spid="497697" grpId="0"/>
      <p:bldP spid="497697" grpId="1"/>
      <p:bldP spid="497698" grpId="0"/>
      <p:bldP spid="497698" grpId="1"/>
      <p:bldP spid="497702" grpId="0"/>
      <p:bldP spid="497702" grpId="1"/>
      <p:bldP spid="497703" grpId="0" animBg="1"/>
      <p:bldP spid="497703" grpId="1" animBg="1"/>
      <p:bldP spid="497704" grpId="0" animBg="1"/>
      <p:bldP spid="497704" grpId="1" animBg="1"/>
      <p:bldP spid="497708" grpId="0" animBg="1"/>
      <p:bldP spid="497708" grpId="1" animBg="1"/>
      <p:bldP spid="497709" grpId="0" animBg="1"/>
      <p:bldP spid="497709" grpId="1" animBg="1"/>
      <p:bldP spid="497710" grpId="0" animBg="1"/>
      <p:bldP spid="497710" grpId="1" animBg="1"/>
      <p:bldP spid="497711" grpId="0"/>
      <p:bldP spid="497711" grpId="1"/>
      <p:bldP spid="497712" grpId="0"/>
      <p:bldP spid="497712" grpId="1"/>
      <p:bldP spid="497716" grpId="0" animBg="1"/>
      <p:bldP spid="497716" grpId="1" animBg="1"/>
      <p:bldP spid="497717" grpId="0" animBg="1"/>
      <p:bldP spid="497717" grpId="1" animBg="1"/>
      <p:bldP spid="497724" grpId="0" animBg="1"/>
      <p:bldP spid="497724" grpId="1" animBg="1"/>
      <p:bldP spid="497725" grpId="0"/>
      <p:bldP spid="497725" grpId="1"/>
      <p:bldP spid="497726" grpId="0"/>
      <p:bldP spid="497726" grpId="1"/>
      <p:bldP spid="497727" grpId="0" animBg="1"/>
      <p:bldP spid="497727" grpId="1" animBg="1"/>
      <p:bldP spid="497728" grpId="0" animBg="1"/>
      <p:bldP spid="497728" grpId="1" animBg="1"/>
      <p:bldP spid="497733" grpId="0"/>
      <p:bldP spid="497733" grpId="1"/>
      <p:bldP spid="497734" grpId="0"/>
      <p:bldP spid="497734" grpId="1"/>
      <p:bldP spid="497735" grpId="0"/>
      <p:bldP spid="497735" grpId="1"/>
      <p:bldP spid="497736" grpId="0"/>
      <p:bldP spid="497736" grpId="1"/>
      <p:bldP spid="497737" grpId="0"/>
      <p:bldP spid="497737" grpId="1"/>
      <p:bldP spid="497741" grpId="0"/>
      <p:bldP spid="497741" grpId="1"/>
      <p:bldP spid="497742" grpId="0" animBg="1"/>
      <p:bldP spid="497742" grpId="1" animBg="1"/>
      <p:bldP spid="497743" grpId="0" animBg="1"/>
      <p:bldP spid="497743" grpId="1" animBg="1"/>
      <p:bldP spid="497747" grpId="0" animBg="1"/>
      <p:bldP spid="497747" grpId="1" animBg="1"/>
      <p:bldP spid="497748" grpId="0" animBg="1"/>
      <p:bldP spid="497748" grpId="1" animBg="1"/>
      <p:bldP spid="497749" grpId="0" animBg="1"/>
      <p:bldP spid="497749" grpId="1" animBg="1"/>
      <p:bldP spid="497750" grpId="0"/>
      <p:bldP spid="497750" grpId="1"/>
      <p:bldP spid="497751" grpId="0"/>
      <p:bldP spid="497751" grpId="1"/>
      <p:bldP spid="497755" grpId="0" animBg="1"/>
      <p:bldP spid="497755" grpId="1" animBg="1"/>
      <p:bldP spid="497756" grpId="0" animBg="1"/>
      <p:bldP spid="497756" grpId="1" animBg="1"/>
      <p:bldP spid="497757" grpId="0"/>
      <p:bldP spid="497757" grpId="1"/>
      <p:bldP spid="497758" grpId="0"/>
      <p:bldP spid="497759" grpId="0"/>
      <p:bldP spid="497760" grpId="0"/>
      <p:bldP spid="497761" grpId="0"/>
      <p:bldP spid="497762" grpId="0"/>
      <p:bldP spid="497763" grpId="0"/>
      <p:bldP spid="497767" grpId="0"/>
      <p:bldP spid="497771" grpId="0" animBg="1"/>
      <p:bldP spid="497772" grpId="0" animBg="1"/>
      <p:bldP spid="497773" grpId="0" animBg="1"/>
      <p:bldP spid="497774" grpId="0" animBg="1"/>
      <p:bldP spid="497775" grpId="0"/>
      <p:bldP spid="49777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CH</a:t>
            </a:r>
            <a:r>
              <a:rPr lang="en-US" baseline="-25000" smtClean="0"/>
              <a:t>4</a:t>
            </a:r>
            <a:r>
              <a:rPr lang="en-US" smtClean="0"/>
              <a:t> + 2 O</a:t>
            </a:r>
            <a:r>
              <a:rPr lang="en-US" baseline="-25000" smtClean="0"/>
              <a:t>2</a:t>
            </a:r>
            <a:r>
              <a:rPr lang="en-US" smtClean="0"/>
              <a:t>   </a:t>
            </a:r>
            <a:r>
              <a:rPr lang="en-US" smtClean="0">
                <a:sym typeface="Wingdings" pitchFamily="2" charset="2"/>
              </a:rPr>
              <a:t>   CO</a:t>
            </a:r>
            <a:r>
              <a:rPr lang="en-US" baseline="-25000" smtClean="0"/>
              <a:t>2</a:t>
            </a:r>
            <a:r>
              <a:rPr lang="en-US" smtClean="0">
                <a:sym typeface="Wingdings" pitchFamily="2" charset="2"/>
              </a:rPr>
              <a:t> +  2 H</a:t>
            </a:r>
            <a:r>
              <a:rPr lang="en-US" baseline="-25000" smtClean="0"/>
              <a:t>2</a:t>
            </a:r>
            <a:r>
              <a:rPr lang="en-US" smtClean="0">
                <a:sym typeface="Wingdings" pitchFamily="2" charset="2"/>
              </a:rPr>
              <a:t>O</a:t>
            </a:r>
          </a:p>
        </p:txBody>
      </p:sp>
      <p:pic>
        <p:nvPicPr>
          <p:cNvPr id="15363" name="Picture 4" descr="Formation of Methane"/>
          <p:cNvPicPr>
            <a:picLocks noChangeAspect="1" noChangeArrowheads="1"/>
          </p:cNvPicPr>
          <p:nvPr/>
        </p:nvPicPr>
        <p:blipFill>
          <a:blip r:embed="rId3" cstate="print">
            <a:lum bright="2000" contrast="12000"/>
          </a:blip>
          <a:srcRect b="41617"/>
          <a:stretch>
            <a:fillRect/>
          </a:stretch>
        </p:blipFill>
        <p:spPr bwMode="auto">
          <a:xfrm>
            <a:off x="838200" y="1905000"/>
            <a:ext cx="8001000" cy="2819400"/>
          </a:xfrm>
          <a:prstGeom prst="rect">
            <a:avLst/>
          </a:prstGeom>
          <a:noFill/>
          <a:ln w="9525">
            <a:noFill/>
            <a:miter lim="800000"/>
            <a:headEnd/>
            <a:tailEnd/>
          </a:ln>
        </p:spPr>
      </p:pic>
      <p:sp>
        <p:nvSpPr>
          <p:cNvPr id="4101" name="Text Box 5"/>
          <p:cNvSpPr txBox="1">
            <a:spLocks noChangeArrowheads="1"/>
          </p:cNvSpPr>
          <p:nvPr/>
        </p:nvSpPr>
        <p:spPr bwMode="auto">
          <a:xfrm>
            <a:off x="1600200" y="5089525"/>
            <a:ext cx="5778500" cy="1311275"/>
          </a:xfrm>
          <a:prstGeom prst="rect">
            <a:avLst/>
          </a:prstGeom>
          <a:noFill/>
          <a:ln w="9525">
            <a:noFill/>
            <a:miter lim="800000"/>
            <a:headEnd/>
            <a:tailEnd/>
          </a:ln>
        </p:spPr>
        <p:txBody>
          <a:bodyPr wrap="none">
            <a:spAutoFit/>
          </a:bodyPr>
          <a:lstStyle/>
          <a:p>
            <a:r>
              <a:rPr lang="en-US" sz="2000" b="1"/>
              <a:t>Reactants			        Products</a:t>
            </a:r>
          </a:p>
          <a:p>
            <a:r>
              <a:rPr lang="en-US" sz="2000"/>
              <a:t>   1 C  atom			          1 C  atom</a:t>
            </a:r>
          </a:p>
          <a:p>
            <a:r>
              <a:rPr lang="en-US" sz="2000"/>
              <a:t>   4 H  atoms			          4 H  atoms</a:t>
            </a:r>
          </a:p>
          <a:p>
            <a:r>
              <a:rPr lang="en-US" sz="2000"/>
              <a:t>   4 O  atoms			          4 O  atoms</a:t>
            </a:r>
          </a:p>
        </p:txBody>
      </p:sp>
      <p:sp>
        <p:nvSpPr>
          <p:cNvPr id="4103" name="AutoShape 7"/>
          <p:cNvSpPr>
            <a:spLocks/>
          </p:cNvSpPr>
          <p:nvPr/>
        </p:nvSpPr>
        <p:spPr bwMode="auto">
          <a:xfrm rot="5400000">
            <a:off x="2133600" y="3505200"/>
            <a:ext cx="381000" cy="2667000"/>
          </a:xfrm>
          <a:prstGeom prst="rightBrace">
            <a:avLst>
              <a:gd name="adj1" fmla="val 58333"/>
              <a:gd name="adj2" fmla="val 50000"/>
            </a:avLst>
          </a:prstGeom>
          <a:noFill/>
          <a:ln w="9525">
            <a:solidFill>
              <a:schemeClr val="tx1"/>
            </a:solidFill>
            <a:round/>
            <a:headEnd/>
            <a:tailEnd/>
          </a:ln>
        </p:spPr>
        <p:txBody>
          <a:bodyPr wrap="none" anchor="ctr"/>
          <a:lstStyle/>
          <a:p>
            <a:endParaRPr lang="en-US"/>
          </a:p>
        </p:txBody>
      </p:sp>
      <p:sp>
        <p:nvSpPr>
          <p:cNvPr id="4104" name="AutoShape 8"/>
          <p:cNvSpPr>
            <a:spLocks/>
          </p:cNvSpPr>
          <p:nvPr/>
        </p:nvSpPr>
        <p:spPr bwMode="auto">
          <a:xfrm rot="5400000">
            <a:off x="6248400" y="3505200"/>
            <a:ext cx="381000" cy="2667000"/>
          </a:xfrm>
          <a:prstGeom prst="rightBrace">
            <a:avLst>
              <a:gd name="adj1" fmla="val 58333"/>
              <a:gd name="adj2" fmla="val 50000"/>
            </a:avLst>
          </a:prstGeom>
          <a:noFill/>
          <a:ln w="9525">
            <a:solidFill>
              <a:schemeClr val="tx1"/>
            </a:solidFill>
            <a:round/>
            <a:headEnd/>
            <a:tailEnd/>
          </a:ln>
        </p:spPr>
        <p:txBody>
          <a:bodyPr wrap="none" anchor="ctr"/>
          <a:lstStyle/>
          <a:p>
            <a:endParaRPr lang="en-US"/>
          </a:p>
        </p:txBody>
      </p:sp>
      <p:sp>
        <p:nvSpPr>
          <p:cNvPr id="15367" name="AutoShape 9">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15368" name="Rectangle 11"/>
          <p:cNvSpPr>
            <a:spLocks noChangeArrowheads="1"/>
          </p:cNvSpPr>
          <p:nvPr/>
        </p:nvSpPr>
        <p:spPr bwMode="auto">
          <a:xfrm>
            <a:off x="76200" y="6567488"/>
            <a:ext cx="2166938" cy="214312"/>
          </a:xfrm>
          <a:prstGeom prst="rect">
            <a:avLst/>
          </a:prstGeom>
          <a:noFill/>
          <a:ln w="9525">
            <a:noFill/>
            <a:miter lim="800000"/>
            <a:headEnd/>
            <a:tailEnd/>
          </a:ln>
        </p:spPr>
        <p:txBody>
          <a:bodyPr wrap="none">
            <a:spAutoFit/>
          </a:bodyPr>
          <a:lstStyle/>
          <a:p>
            <a:r>
              <a:rPr lang="en-US" sz="800"/>
              <a:t>Timberlake, </a:t>
            </a:r>
            <a:r>
              <a:rPr lang="en-US" sz="800" u="sng"/>
              <a:t>Chemistry </a:t>
            </a:r>
            <a:r>
              <a:rPr lang="en-US" sz="800"/>
              <a:t>7</a:t>
            </a:r>
            <a:r>
              <a:rPr lang="en-US" sz="800" baseline="30000"/>
              <a:t>th</a:t>
            </a:r>
            <a:r>
              <a:rPr lang="en-US" sz="800"/>
              <a:t> Edition, page 167</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utoUpdateAnimBg="0"/>
      <p:bldP spid="4103" grpId="0" animBg="1"/>
      <p:bldP spid="410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3200" smtClean="0"/>
              <a:t>Stoichiometry</a:t>
            </a:r>
          </a:p>
        </p:txBody>
      </p:sp>
      <p:sp>
        <p:nvSpPr>
          <p:cNvPr id="87043" name="Text Box 3"/>
          <p:cNvSpPr txBox="1">
            <a:spLocks noChangeArrowheads="1"/>
          </p:cNvSpPr>
          <p:nvPr/>
        </p:nvSpPr>
        <p:spPr bwMode="auto">
          <a:xfrm>
            <a:off x="762000" y="1381125"/>
            <a:ext cx="3173413" cy="457200"/>
          </a:xfrm>
          <a:prstGeom prst="rect">
            <a:avLst/>
          </a:prstGeom>
          <a:noFill/>
          <a:ln w="9525">
            <a:noFill/>
            <a:miter lim="800000"/>
            <a:headEnd/>
            <a:tailEnd/>
          </a:ln>
        </p:spPr>
        <p:txBody>
          <a:bodyPr wrap="none">
            <a:spAutoFit/>
          </a:bodyPr>
          <a:lstStyle/>
          <a:p>
            <a:r>
              <a:rPr lang="en-US" sz="2400"/>
              <a:t>2 TiO</a:t>
            </a:r>
            <a:r>
              <a:rPr lang="en-US" sz="2400" baseline="-25000"/>
              <a:t>2</a:t>
            </a:r>
            <a:r>
              <a:rPr lang="en-US" sz="2400" baseline="30000"/>
              <a:t> </a:t>
            </a:r>
            <a:r>
              <a:rPr lang="en-US" sz="2400"/>
              <a:t> +  4 Cl</a:t>
            </a:r>
            <a:r>
              <a:rPr lang="en-US" sz="2400" baseline="-25000"/>
              <a:t>2</a:t>
            </a:r>
            <a:r>
              <a:rPr lang="en-US" sz="2400"/>
              <a:t>  +  3 C</a:t>
            </a:r>
            <a:endParaRPr lang="en-US" sz="2400" baseline="-25000"/>
          </a:p>
        </p:txBody>
      </p:sp>
      <p:sp>
        <p:nvSpPr>
          <p:cNvPr id="87044" name="Line 4"/>
          <p:cNvSpPr>
            <a:spLocks noChangeShapeType="1"/>
          </p:cNvSpPr>
          <p:nvPr/>
        </p:nvSpPr>
        <p:spPr bwMode="auto">
          <a:xfrm>
            <a:off x="3970338" y="1608138"/>
            <a:ext cx="1011237" cy="0"/>
          </a:xfrm>
          <a:prstGeom prst="line">
            <a:avLst/>
          </a:prstGeom>
          <a:noFill/>
          <a:ln w="19050">
            <a:solidFill>
              <a:schemeClr val="tx1"/>
            </a:solidFill>
            <a:round/>
            <a:headEnd/>
            <a:tailEnd type="triangle" w="med" len="med"/>
          </a:ln>
        </p:spPr>
        <p:txBody>
          <a:bodyPr/>
          <a:lstStyle/>
          <a:p>
            <a:endParaRPr lang="en-US"/>
          </a:p>
        </p:txBody>
      </p:sp>
      <p:sp>
        <p:nvSpPr>
          <p:cNvPr id="87045" name="Text Box 6"/>
          <p:cNvSpPr txBox="1">
            <a:spLocks noChangeArrowheads="1"/>
          </p:cNvSpPr>
          <p:nvPr/>
        </p:nvSpPr>
        <p:spPr bwMode="auto">
          <a:xfrm>
            <a:off x="5038725" y="1381125"/>
            <a:ext cx="3487738" cy="457200"/>
          </a:xfrm>
          <a:prstGeom prst="rect">
            <a:avLst/>
          </a:prstGeom>
          <a:noFill/>
          <a:ln w="9525">
            <a:noFill/>
            <a:miter lim="800000"/>
            <a:headEnd/>
            <a:tailEnd/>
          </a:ln>
        </p:spPr>
        <p:txBody>
          <a:bodyPr wrap="none">
            <a:spAutoFit/>
          </a:bodyPr>
          <a:lstStyle/>
          <a:p>
            <a:r>
              <a:rPr lang="en-US" sz="2400"/>
              <a:t>CO</a:t>
            </a:r>
            <a:r>
              <a:rPr lang="en-US" sz="2400" baseline="-25000"/>
              <a:t>2</a:t>
            </a:r>
            <a:r>
              <a:rPr lang="en-US" sz="2400"/>
              <a:t>  +   2 CO  +  2 TiCl</a:t>
            </a:r>
            <a:r>
              <a:rPr lang="en-US" sz="2400" baseline="-25000"/>
              <a:t>4</a:t>
            </a:r>
          </a:p>
        </p:txBody>
      </p:sp>
      <p:sp>
        <p:nvSpPr>
          <p:cNvPr id="567306" name="Text Box 10"/>
          <p:cNvSpPr txBox="1">
            <a:spLocks noChangeArrowheads="1"/>
          </p:cNvSpPr>
          <p:nvPr/>
        </p:nvSpPr>
        <p:spPr bwMode="auto">
          <a:xfrm>
            <a:off x="3125788" y="1822450"/>
            <a:ext cx="863600" cy="304800"/>
          </a:xfrm>
          <a:prstGeom prst="rect">
            <a:avLst/>
          </a:prstGeom>
          <a:noFill/>
          <a:ln w="9525">
            <a:noFill/>
            <a:miter lim="800000"/>
            <a:headEnd/>
            <a:tailEnd/>
          </a:ln>
        </p:spPr>
        <p:txBody>
          <a:bodyPr wrap="none">
            <a:spAutoFit/>
          </a:bodyPr>
          <a:lstStyle/>
          <a:p>
            <a:r>
              <a:rPr lang="en-US"/>
              <a:t>4.55 mol</a:t>
            </a:r>
          </a:p>
        </p:txBody>
      </p:sp>
      <p:sp>
        <p:nvSpPr>
          <p:cNvPr id="567307" name="Text Box 11"/>
          <p:cNvSpPr txBox="1">
            <a:spLocks noChangeArrowheads="1"/>
          </p:cNvSpPr>
          <p:nvPr/>
        </p:nvSpPr>
        <p:spPr bwMode="auto">
          <a:xfrm>
            <a:off x="2201863" y="1822450"/>
            <a:ext cx="608012" cy="304800"/>
          </a:xfrm>
          <a:prstGeom prst="rect">
            <a:avLst/>
          </a:prstGeom>
          <a:noFill/>
          <a:ln w="9525">
            <a:noFill/>
            <a:miter lim="800000"/>
            <a:headEnd/>
            <a:tailEnd/>
          </a:ln>
        </p:spPr>
        <p:txBody>
          <a:bodyPr wrap="none">
            <a:spAutoFit/>
          </a:bodyPr>
          <a:lstStyle/>
          <a:p>
            <a:r>
              <a:rPr lang="en-US"/>
              <a:t>x mol</a:t>
            </a:r>
          </a:p>
        </p:txBody>
      </p:sp>
      <p:grpSp>
        <p:nvGrpSpPr>
          <p:cNvPr id="2" name="Group 13"/>
          <p:cNvGrpSpPr>
            <a:grpSpLocks/>
          </p:cNvGrpSpPr>
          <p:nvPr/>
        </p:nvGrpSpPr>
        <p:grpSpPr bwMode="auto">
          <a:xfrm>
            <a:off x="558800" y="2703513"/>
            <a:ext cx="1219200" cy="481012"/>
            <a:chOff x="186" y="1092"/>
            <a:chExt cx="768" cy="303"/>
          </a:xfrm>
        </p:grpSpPr>
        <p:sp>
          <p:nvSpPr>
            <p:cNvPr id="87142" name="Line 14"/>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7143" name="Line 15"/>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7144" name="Line 16"/>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7145" name="Line 17"/>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7146" name="Line 18"/>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567315" name="Oval 19"/>
          <p:cNvSpPr>
            <a:spLocks noChangeArrowheads="1"/>
          </p:cNvSpPr>
          <p:nvPr/>
        </p:nvSpPr>
        <p:spPr bwMode="auto">
          <a:xfrm>
            <a:off x="830263" y="2889250"/>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567316" name="Text Box 20"/>
          <p:cNvSpPr txBox="1">
            <a:spLocks noChangeArrowheads="1"/>
          </p:cNvSpPr>
          <p:nvPr/>
        </p:nvSpPr>
        <p:spPr bwMode="auto">
          <a:xfrm>
            <a:off x="604838" y="3208338"/>
            <a:ext cx="312737" cy="304800"/>
          </a:xfrm>
          <a:prstGeom prst="rect">
            <a:avLst/>
          </a:prstGeom>
          <a:noFill/>
          <a:ln w="9525">
            <a:noFill/>
            <a:miter lim="800000"/>
            <a:headEnd/>
            <a:tailEnd/>
          </a:ln>
        </p:spPr>
        <p:txBody>
          <a:bodyPr wrap="none">
            <a:spAutoFit/>
          </a:bodyPr>
          <a:lstStyle/>
          <a:p>
            <a:r>
              <a:rPr lang="en-US"/>
              <a:t>C</a:t>
            </a:r>
            <a:endParaRPr lang="en-US" baseline="-25000"/>
          </a:p>
        </p:txBody>
      </p:sp>
      <p:sp>
        <p:nvSpPr>
          <p:cNvPr id="567317" name="Text Box 21"/>
          <p:cNvSpPr txBox="1">
            <a:spLocks noChangeArrowheads="1"/>
          </p:cNvSpPr>
          <p:nvPr/>
        </p:nvSpPr>
        <p:spPr bwMode="auto">
          <a:xfrm>
            <a:off x="1398588" y="3208338"/>
            <a:ext cx="415925" cy="304800"/>
          </a:xfrm>
          <a:prstGeom prst="rect">
            <a:avLst/>
          </a:prstGeom>
          <a:noFill/>
          <a:ln w="9525">
            <a:noFill/>
            <a:miter lim="800000"/>
            <a:headEnd/>
            <a:tailEnd/>
          </a:ln>
        </p:spPr>
        <p:txBody>
          <a:bodyPr wrap="none">
            <a:spAutoFit/>
          </a:bodyPr>
          <a:lstStyle/>
          <a:p>
            <a:r>
              <a:rPr lang="en-US"/>
              <a:t>Cl</a:t>
            </a:r>
            <a:r>
              <a:rPr lang="en-US" baseline="-25000"/>
              <a:t>2</a:t>
            </a:r>
          </a:p>
        </p:txBody>
      </p:sp>
      <p:sp>
        <p:nvSpPr>
          <p:cNvPr id="567318" name="Line 22"/>
          <p:cNvSpPr>
            <a:spLocks noChangeShapeType="1"/>
          </p:cNvSpPr>
          <p:nvPr/>
        </p:nvSpPr>
        <p:spPr bwMode="auto">
          <a:xfrm>
            <a:off x="892175" y="2936875"/>
            <a:ext cx="534988" cy="0"/>
          </a:xfrm>
          <a:prstGeom prst="line">
            <a:avLst/>
          </a:prstGeom>
          <a:noFill/>
          <a:ln w="31750">
            <a:solidFill>
              <a:srgbClr val="800000"/>
            </a:solidFill>
            <a:round/>
            <a:headEnd/>
            <a:tailEnd/>
          </a:ln>
        </p:spPr>
        <p:txBody>
          <a:bodyPr/>
          <a:lstStyle/>
          <a:p>
            <a:endParaRPr lang="en-US"/>
          </a:p>
        </p:txBody>
      </p:sp>
      <p:grpSp>
        <p:nvGrpSpPr>
          <p:cNvPr id="3" name="Group 24"/>
          <p:cNvGrpSpPr>
            <a:grpSpLocks/>
          </p:cNvGrpSpPr>
          <p:nvPr/>
        </p:nvGrpSpPr>
        <p:grpSpPr bwMode="auto">
          <a:xfrm>
            <a:off x="1419225" y="2900363"/>
            <a:ext cx="88900" cy="88900"/>
            <a:chOff x="925" y="1217"/>
            <a:chExt cx="56" cy="56"/>
          </a:xfrm>
        </p:grpSpPr>
        <p:sp>
          <p:nvSpPr>
            <p:cNvPr id="87139" name="Oval 25"/>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7140" name="Line 26"/>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7141" name="Line 27"/>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567324" name="Text Box 28"/>
          <p:cNvSpPr txBox="1">
            <a:spLocks noChangeArrowheads="1"/>
          </p:cNvSpPr>
          <p:nvPr/>
        </p:nvSpPr>
        <p:spPr bwMode="auto">
          <a:xfrm>
            <a:off x="1898650" y="2800350"/>
            <a:ext cx="2389188" cy="338138"/>
          </a:xfrm>
          <a:prstGeom prst="rect">
            <a:avLst/>
          </a:prstGeom>
          <a:noFill/>
          <a:ln w="9525">
            <a:noFill/>
            <a:miter lim="800000"/>
            <a:headEnd/>
            <a:tailEnd/>
          </a:ln>
        </p:spPr>
        <p:txBody>
          <a:bodyPr wrap="none">
            <a:spAutoFit/>
          </a:bodyPr>
          <a:lstStyle/>
          <a:p>
            <a:r>
              <a:rPr lang="en-US" sz="1600"/>
              <a:t>x mol Cl</a:t>
            </a:r>
            <a:r>
              <a:rPr lang="en-US" sz="1600" baseline="-25000"/>
              <a:t>2</a:t>
            </a:r>
            <a:r>
              <a:rPr lang="en-US" sz="1600"/>
              <a:t>  =  4.55 mol C</a:t>
            </a:r>
            <a:endParaRPr lang="en-US" sz="1600" baseline="-25000"/>
          </a:p>
        </p:txBody>
      </p:sp>
      <p:sp>
        <p:nvSpPr>
          <p:cNvPr id="567325" name="Text Box 29"/>
          <p:cNvSpPr txBox="1">
            <a:spLocks noChangeArrowheads="1"/>
          </p:cNvSpPr>
          <p:nvPr/>
        </p:nvSpPr>
        <p:spPr bwMode="auto">
          <a:xfrm>
            <a:off x="4211638" y="2938463"/>
            <a:ext cx="892175" cy="338137"/>
          </a:xfrm>
          <a:prstGeom prst="rect">
            <a:avLst/>
          </a:prstGeom>
          <a:noFill/>
          <a:ln w="9525">
            <a:noFill/>
            <a:miter lim="800000"/>
            <a:headEnd/>
            <a:tailEnd/>
          </a:ln>
        </p:spPr>
        <p:txBody>
          <a:bodyPr wrap="none">
            <a:spAutoFit/>
          </a:bodyPr>
          <a:lstStyle/>
          <a:p>
            <a:r>
              <a:rPr lang="en-US" sz="1600"/>
              <a:t>3 mol C</a:t>
            </a:r>
            <a:endParaRPr lang="en-US" sz="1600" baseline="-25000"/>
          </a:p>
        </p:txBody>
      </p:sp>
      <p:sp>
        <p:nvSpPr>
          <p:cNvPr id="567326" name="Text Box 30"/>
          <p:cNvSpPr txBox="1">
            <a:spLocks noChangeArrowheads="1"/>
          </p:cNvSpPr>
          <p:nvPr/>
        </p:nvSpPr>
        <p:spPr bwMode="auto">
          <a:xfrm>
            <a:off x="5265738" y="2811463"/>
            <a:ext cx="1457325" cy="338137"/>
          </a:xfrm>
          <a:prstGeom prst="rect">
            <a:avLst/>
          </a:prstGeom>
          <a:noFill/>
          <a:ln w="9525">
            <a:noFill/>
            <a:miter lim="800000"/>
            <a:headEnd/>
            <a:tailEnd/>
          </a:ln>
        </p:spPr>
        <p:txBody>
          <a:bodyPr wrap="none">
            <a:spAutoFit/>
          </a:bodyPr>
          <a:lstStyle/>
          <a:p>
            <a:r>
              <a:rPr lang="en-US" sz="1600"/>
              <a:t>=  6.07 mol C</a:t>
            </a:r>
            <a:endParaRPr lang="en-US" sz="1600" baseline="-25000"/>
          </a:p>
        </p:txBody>
      </p:sp>
      <p:sp>
        <p:nvSpPr>
          <p:cNvPr id="567327" name="Rectangle 31"/>
          <p:cNvSpPr>
            <a:spLocks noChangeArrowheads="1"/>
          </p:cNvSpPr>
          <p:nvPr/>
        </p:nvSpPr>
        <p:spPr bwMode="auto">
          <a:xfrm>
            <a:off x="4205288" y="2673350"/>
            <a:ext cx="1011237" cy="338138"/>
          </a:xfrm>
          <a:prstGeom prst="rect">
            <a:avLst/>
          </a:prstGeom>
          <a:noFill/>
          <a:ln w="9525">
            <a:noFill/>
            <a:miter lim="800000"/>
            <a:headEnd/>
            <a:tailEnd/>
          </a:ln>
        </p:spPr>
        <p:txBody>
          <a:bodyPr wrap="none">
            <a:spAutoFit/>
          </a:bodyPr>
          <a:lstStyle/>
          <a:p>
            <a:r>
              <a:rPr lang="en-US" sz="1600"/>
              <a:t>4 mol Cl</a:t>
            </a:r>
            <a:r>
              <a:rPr lang="en-US" sz="1600" baseline="-25000"/>
              <a:t>2</a:t>
            </a:r>
          </a:p>
        </p:txBody>
      </p:sp>
      <p:grpSp>
        <p:nvGrpSpPr>
          <p:cNvPr id="4" name="Group 33"/>
          <p:cNvGrpSpPr>
            <a:grpSpLocks/>
          </p:cNvGrpSpPr>
          <p:nvPr/>
        </p:nvGrpSpPr>
        <p:grpSpPr bwMode="auto">
          <a:xfrm>
            <a:off x="4217988" y="2711450"/>
            <a:ext cx="1063625" cy="542925"/>
            <a:chOff x="2353" y="2935"/>
            <a:chExt cx="1505" cy="342"/>
          </a:xfrm>
        </p:grpSpPr>
        <p:sp>
          <p:nvSpPr>
            <p:cNvPr id="87137" name="AutoShape 34"/>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7138" name="Line 35"/>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567333" name="Line 37"/>
          <p:cNvSpPr>
            <a:spLocks noChangeShapeType="1"/>
          </p:cNvSpPr>
          <p:nvPr/>
        </p:nvSpPr>
        <p:spPr bwMode="auto">
          <a:xfrm flipV="1">
            <a:off x="3560763" y="2933700"/>
            <a:ext cx="573087" cy="92075"/>
          </a:xfrm>
          <a:prstGeom prst="line">
            <a:avLst/>
          </a:prstGeom>
          <a:noFill/>
          <a:ln w="9525">
            <a:solidFill>
              <a:srgbClr val="FF0000"/>
            </a:solidFill>
            <a:round/>
            <a:headEnd/>
            <a:tailEnd/>
          </a:ln>
        </p:spPr>
        <p:txBody>
          <a:bodyPr/>
          <a:lstStyle/>
          <a:p>
            <a:endParaRPr lang="en-US"/>
          </a:p>
        </p:txBody>
      </p:sp>
      <p:sp>
        <p:nvSpPr>
          <p:cNvPr id="567334" name="Line 38"/>
          <p:cNvSpPr>
            <a:spLocks noChangeShapeType="1"/>
          </p:cNvSpPr>
          <p:nvPr/>
        </p:nvSpPr>
        <p:spPr bwMode="auto">
          <a:xfrm flipV="1">
            <a:off x="4476750" y="3082925"/>
            <a:ext cx="581025" cy="87313"/>
          </a:xfrm>
          <a:prstGeom prst="line">
            <a:avLst/>
          </a:prstGeom>
          <a:noFill/>
          <a:ln w="9525">
            <a:solidFill>
              <a:srgbClr val="FF0000"/>
            </a:solidFill>
            <a:round/>
            <a:headEnd/>
            <a:tailEnd/>
          </a:ln>
        </p:spPr>
        <p:txBody>
          <a:bodyPr/>
          <a:lstStyle/>
          <a:p>
            <a:endParaRPr lang="en-US"/>
          </a:p>
        </p:txBody>
      </p:sp>
      <p:grpSp>
        <p:nvGrpSpPr>
          <p:cNvPr id="5" name="Group 52"/>
          <p:cNvGrpSpPr>
            <a:grpSpLocks/>
          </p:cNvGrpSpPr>
          <p:nvPr/>
        </p:nvGrpSpPr>
        <p:grpSpPr bwMode="auto">
          <a:xfrm>
            <a:off x="558800" y="3946525"/>
            <a:ext cx="1219200" cy="481013"/>
            <a:chOff x="186" y="1092"/>
            <a:chExt cx="768" cy="303"/>
          </a:xfrm>
        </p:grpSpPr>
        <p:sp>
          <p:nvSpPr>
            <p:cNvPr id="87132" name="Line 53"/>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7133" name="Line 54"/>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7134" name="Line 55"/>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7135" name="Line 56"/>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7136" name="Line 57"/>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567354" name="Oval 58"/>
          <p:cNvSpPr>
            <a:spLocks noChangeArrowheads="1"/>
          </p:cNvSpPr>
          <p:nvPr/>
        </p:nvSpPr>
        <p:spPr bwMode="auto">
          <a:xfrm>
            <a:off x="820738" y="4132263"/>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567355" name="Text Box 59"/>
          <p:cNvSpPr txBox="1">
            <a:spLocks noChangeArrowheads="1"/>
          </p:cNvSpPr>
          <p:nvPr/>
        </p:nvSpPr>
        <p:spPr bwMode="auto">
          <a:xfrm>
            <a:off x="576263" y="4451350"/>
            <a:ext cx="312737" cy="304800"/>
          </a:xfrm>
          <a:prstGeom prst="rect">
            <a:avLst/>
          </a:prstGeom>
          <a:noFill/>
          <a:ln w="9525">
            <a:noFill/>
            <a:miter lim="800000"/>
            <a:headEnd/>
            <a:tailEnd/>
          </a:ln>
        </p:spPr>
        <p:txBody>
          <a:bodyPr wrap="none">
            <a:spAutoFit/>
          </a:bodyPr>
          <a:lstStyle/>
          <a:p>
            <a:r>
              <a:rPr lang="en-US"/>
              <a:t>C</a:t>
            </a:r>
            <a:endParaRPr lang="en-US" baseline="-25000"/>
          </a:p>
        </p:txBody>
      </p:sp>
      <p:sp>
        <p:nvSpPr>
          <p:cNvPr id="567356" name="Text Box 60"/>
          <p:cNvSpPr txBox="1">
            <a:spLocks noChangeArrowheads="1"/>
          </p:cNvSpPr>
          <p:nvPr/>
        </p:nvSpPr>
        <p:spPr bwMode="auto">
          <a:xfrm>
            <a:off x="1350963" y="4451350"/>
            <a:ext cx="533400" cy="304800"/>
          </a:xfrm>
          <a:prstGeom prst="rect">
            <a:avLst/>
          </a:prstGeom>
          <a:noFill/>
          <a:ln w="9525">
            <a:noFill/>
            <a:miter lim="800000"/>
            <a:headEnd/>
            <a:tailEnd/>
          </a:ln>
        </p:spPr>
        <p:txBody>
          <a:bodyPr wrap="none">
            <a:spAutoFit/>
          </a:bodyPr>
          <a:lstStyle/>
          <a:p>
            <a:r>
              <a:rPr lang="en-US"/>
              <a:t>TiO</a:t>
            </a:r>
            <a:r>
              <a:rPr lang="en-US" baseline="-25000"/>
              <a:t>2</a:t>
            </a:r>
          </a:p>
        </p:txBody>
      </p:sp>
      <p:sp>
        <p:nvSpPr>
          <p:cNvPr id="567357" name="Line 61"/>
          <p:cNvSpPr>
            <a:spLocks noChangeShapeType="1"/>
          </p:cNvSpPr>
          <p:nvPr/>
        </p:nvSpPr>
        <p:spPr bwMode="auto">
          <a:xfrm>
            <a:off x="892175" y="4179888"/>
            <a:ext cx="534988" cy="0"/>
          </a:xfrm>
          <a:prstGeom prst="line">
            <a:avLst/>
          </a:prstGeom>
          <a:noFill/>
          <a:ln w="31750">
            <a:solidFill>
              <a:srgbClr val="800000"/>
            </a:solidFill>
            <a:round/>
            <a:headEnd/>
            <a:tailEnd/>
          </a:ln>
        </p:spPr>
        <p:txBody>
          <a:bodyPr/>
          <a:lstStyle/>
          <a:p>
            <a:endParaRPr lang="en-US"/>
          </a:p>
        </p:txBody>
      </p:sp>
      <p:sp>
        <p:nvSpPr>
          <p:cNvPr id="567358" name="Line 62"/>
          <p:cNvSpPr>
            <a:spLocks noChangeShapeType="1"/>
          </p:cNvSpPr>
          <p:nvPr/>
        </p:nvSpPr>
        <p:spPr bwMode="auto">
          <a:xfrm flipV="1">
            <a:off x="1417638" y="3946525"/>
            <a:ext cx="260350" cy="233363"/>
          </a:xfrm>
          <a:prstGeom prst="line">
            <a:avLst/>
          </a:prstGeom>
          <a:noFill/>
          <a:ln w="31750">
            <a:solidFill>
              <a:srgbClr val="800000"/>
            </a:solidFill>
            <a:round/>
            <a:headEnd/>
            <a:tailEnd/>
          </a:ln>
        </p:spPr>
        <p:txBody>
          <a:bodyPr/>
          <a:lstStyle/>
          <a:p>
            <a:endParaRPr lang="en-US"/>
          </a:p>
        </p:txBody>
      </p:sp>
      <p:grpSp>
        <p:nvGrpSpPr>
          <p:cNvPr id="6" name="Group 63"/>
          <p:cNvGrpSpPr>
            <a:grpSpLocks/>
          </p:cNvGrpSpPr>
          <p:nvPr/>
        </p:nvGrpSpPr>
        <p:grpSpPr bwMode="auto">
          <a:xfrm>
            <a:off x="1646238" y="3890963"/>
            <a:ext cx="88900" cy="88900"/>
            <a:chOff x="925" y="1217"/>
            <a:chExt cx="56" cy="56"/>
          </a:xfrm>
        </p:grpSpPr>
        <p:sp>
          <p:nvSpPr>
            <p:cNvPr id="87129" name="Oval 64"/>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7130" name="Line 65"/>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7131" name="Line 66"/>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567363" name="Text Box 67"/>
          <p:cNvSpPr txBox="1">
            <a:spLocks noChangeArrowheads="1"/>
          </p:cNvSpPr>
          <p:nvPr/>
        </p:nvSpPr>
        <p:spPr bwMode="auto">
          <a:xfrm>
            <a:off x="984250" y="5257800"/>
            <a:ext cx="2952750" cy="336550"/>
          </a:xfrm>
          <a:prstGeom prst="rect">
            <a:avLst/>
          </a:prstGeom>
          <a:noFill/>
          <a:ln w="9525">
            <a:noFill/>
            <a:miter lim="800000"/>
            <a:headEnd/>
            <a:tailEnd/>
          </a:ln>
        </p:spPr>
        <p:txBody>
          <a:bodyPr wrap="none">
            <a:spAutoFit/>
          </a:bodyPr>
          <a:lstStyle/>
          <a:p>
            <a:r>
              <a:rPr lang="en-US" sz="1600"/>
              <a:t>x molecules TiCl</a:t>
            </a:r>
            <a:r>
              <a:rPr lang="en-US" sz="1600" baseline="-25000"/>
              <a:t>4</a:t>
            </a:r>
            <a:r>
              <a:rPr lang="en-US" sz="1600"/>
              <a:t> = 115 g TiO</a:t>
            </a:r>
            <a:r>
              <a:rPr lang="en-US" sz="1600" baseline="-25000"/>
              <a:t>2</a:t>
            </a:r>
          </a:p>
        </p:txBody>
      </p:sp>
      <p:sp>
        <p:nvSpPr>
          <p:cNvPr id="567364" name="Text Box 68"/>
          <p:cNvSpPr txBox="1">
            <a:spLocks noChangeArrowheads="1"/>
          </p:cNvSpPr>
          <p:nvPr/>
        </p:nvSpPr>
        <p:spPr bwMode="auto">
          <a:xfrm>
            <a:off x="3954463" y="5395913"/>
            <a:ext cx="1041400" cy="336550"/>
          </a:xfrm>
          <a:prstGeom prst="rect">
            <a:avLst/>
          </a:prstGeom>
          <a:noFill/>
          <a:ln w="9525">
            <a:noFill/>
            <a:miter lim="800000"/>
            <a:headEnd/>
            <a:tailEnd/>
          </a:ln>
        </p:spPr>
        <p:txBody>
          <a:bodyPr wrap="none">
            <a:spAutoFit/>
          </a:bodyPr>
          <a:lstStyle/>
          <a:p>
            <a:r>
              <a:rPr lang="en-US" sz="1600"/>
              <a:t>80 g TiO</a:t>
            </a:r>
            <a:r>
              <a:rPr lang="en-US" sz="1600" baseline="-25000"/>
              <a:t>2</a:t>
            </a:r>
          </a:p>
        </p:txBody>
      </p:sp>
      <p:sp>
        <p:nvSpPr>
          <p:cNvPr id="567365" name="Text Box 69"/>
          <p:cNvSpPr txBox="1">
            <a:spLocks noChangeArrowheads="1"/>
          </p:cNvSpPr>
          <p:nvPr/>
        </p:nvSpPr>
        <p:spPr bwMode="auto">
          <a:xfrm>
            <a:off x="6175375" y="6010275"/>
            <a:ext cx="2689225" cy="336550"/>
          </a:xfrm>
          <a:prstGeom prst="rect">
            <a:avLst/>
          </a:prstGeom>
          <a:noFill/>
          <a:ln w="9525">
            <a:noFill/>
            <a:miter lim="800000"/>
            <a:headEnd/>
            <a:tailEnd/>
          </a:ln>
        </p:spPr>
        <p:txBody>
          <a:bodyPr wrap="none">
            <a:spAutoFit/>
          </a:bodyPr>
          <a:lstStyle/>
          <a:p>
            <a:r>
              <a:rPr lang="en-US" sz="1600"/>
              <a:t>= 8.66</a:t>
            </a:r>
            <a:r>
              <a:rPr lang="en-US"/>
              <a:t>x</a:t>
            </a:r>
            <a:r>
              <a:rPr lang="en-US" sz="1600"/>
              <a:t>10</a:t>
            </a:r>
            <a:r>
              <a:rPr lang="en-US" sz="1600" baseline="30000"/>
              <a:t>23</a:t>
            </a:r>
            <a:r>
              <a:rPr lang="en-US" sz="1600"/>
              <a:t> molecules TiCl</a:t>
            </a:r>
            <a:r>
              <a:rPr lang="en-US" sz="1600" baseline="-25000"/>
              <a:t>4</a:t>
            </a:r>
          </a:p>
        </p:txBody>
      </p:sp>
      <p:sp>
        <p:nvSpPr>
          <p:cNvPr id="567366" name="Rectangle 70"/>
          <p:cNvSpPr>
            <a:spLocks noChangeArrowheads="1"/>
          </p:cNvSpPr>
          <p:nvPr/>
        </p:nvSpPr>
        <p:spPr bwMode="auto">
          <a:xfrm>
            <a:off x="3911600" y="5130800"/>
            <a:ext cx="1143000" cy="336550"/>
          </a:xfrm>
          <a:prstGeom prst="rect">
            <a:avLst/>
          </a:prstGeom>
          <a:noFill/>
          <a:ln w="9525">
            <a:noFill/>
            <a:miter lim="800000"/>
            <a:headEnd/>
            <a:tailEnd/>
          </a:ln>
        </p:spPr>
        <p:txBody>
          <a:bodyPr wrap="none">
            <a:spAutoFit/>
          </a:bodyPr>
          <a:lstStyle/>
          <a:p>
            <a:r>
              <a:rPr lang="en-US" sz="1600"/>
              <a:t>1 mol TiO</a:t>
            </a:r>
            <a:r>
              <a:rPr lang="en-US" sz="1600" baseline="-25000"/>
              <a:t>2</a:t>
            </a:r>
          </a:p>
        </p:txBody>
      </p:sp>
      <p:sp>
        <p:nvSpPr>
          <p:cNvPr id="567367" name="Rectangle 71"/>
          <p:cNvSpPr>
            <a:spLocks noChangeArrowheads="1"/>
          </p:cNvSpPr>
          <p:nvPr/>
        </p:nvSpPr>
        <p:spPr bwMode="auto">
          <a:xfrm>
            <a:off x="5060950" y="5124450"/>
            <a:ext cx="1174750" cy="336550"/>
          </a:xfrm>
          <a:prstGeom prst="rect">
            <a:avLst/>
          </a:prstGeom>
          <a:noFill/>
          <a:ln w="9525">
            <a:noFill/>
            <a:miter lim="800000"/>
            <a:headEnd/>
            <a:tailEnd/>
          </a:ln>
        </p:spPr>
        <p:txBody>
          <a:bodyPr wrap="none">
            <a:spAutoFit/>
          </a:bodyPr>
          <a:lstStyle/>
          <a:p>
            <a:r>
              <a:rPr lang="en-US" sz="1600"/>
              <a:t>2 mol TiCl</a:t>
            </a:r>
            <a:r>
              <a:rPr lang="en-US" sz="1600" baseline="-25000"/>
              <a:t>4</a:t>
            </a:r>
          </a:p>
        </p:txBody>
      </p:sp>
      <p:grpSp>
        <p:nvGrpSpPr>
          <p:cNvPr id="7" name="Group 72"/>
          <p:cNvGrpSpPr>
            <a:grpSpLocks/>
          </p:cNvGrpSpPr>
          <p:nvPr/>
        </p:nvGrpSpPr>
        <p:grpSpPr bwMode="auto">
          <a:xfrm>
            <a:off x="3960813" y="5168900"/>
            <a:ext cx="1079500" cy="542925"/>
            <a:chOff x="2353" y="2935"/>
            <a:chExt cx="1505" cy="342"/>
          </a:xfrm>
        </p:grpSpPr>
        <p:sp>
          <p:nvSpPr>
            <p:cNvPr id="87127" name="AutoShape 73"/>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7128" name="Line 74"/>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567371" name="Rectangle 75"/>
          <p:cNvSpPr>
            <a:spLocks noChangeArrowheads="1"/>
          </p:cNvSpPr>
          <p:nvPr/>
        </p:nvSpPr>
        <p:spPr bwMode="auto">
          <a:xfrm>
            <a:off x="5056188" y="5394325"/>
            <a:ext cx="1143000" cy="336550"/>
          </a:xfrm>
          <a:prstGeom prst="rect">
            <a:avLst/>
          </a:prstGeom>
          <a:noFill/>
          <a:ln w="9525">
            <a:noFill/>
            <a:miter lim="800000"/>
            <a:headEnd/>
            <a:tailEnd/>
          </a:ln>
        </p:spPr>
        <p:txBody>
          <a:bodyPr wrap="none">
            <a:spAutoFit/>
          </a:bodyPr>
          <a:lstStyle/>
          <a:p>
            <a:r>
              <a:rPr lang="en-US" sz="1600"/>
              <a:t>2 mol TiO</a:t>
            </a:r>
            <a:r>
              <a:rPr lang="en-US" sz="1600" baseline="-25000"/>
              <a:t>2</a:t>
            </a:r>
          </a:p>
        </p:txBody>
      </p:sp>
      <p:sp>
        <p:nvSpPr>
          <p:cNvPr id="567372" name="Line 76"/>
          <p:cNvSpPr>
            <a:spLocks noChangeShapeType="1"/>
          </p:cNvSpPr>
          <p:nvPr/>
        </p:nvSpPr>
        <p:spPr bwMode="auto">
          <a:xfrm flipV="1">
            <a:off x="3230563" y="5405438"/>
            <a:ext cx="612775" cy="84137"/>
          </a:xfrm>
          <a:prstGeom prst="line">
            <a:avLst/>
          </a:prstGeom>
          <a:noFill/>
          <a:ln w="9525">
            <a:solidFill>
              <a:srgbClr val="FF0000"/>
            </a:solidFill>
            <a:round/>
            <a:headEnd/>
            <a:tailEnd/>
          </a:ln>
        </p:spPr>
        <p:txBody>
          <a:bodyPr/>
          <a:lstStyle/>
          <a:p>
            <a:endParaRPr lang="en-US"/>
          </a:p>
        </p:txBody>
      </p:sp>
      <p:sp>
        <p:nvSpPr>
          <p:cNvPr id="567373" name="Line 77"/>
          <p:cNvSpPr>
            <a:spLocks noChangeShapeType="1"/>
          </p:cNvSpPr>
          <p:nvPr/>
        </p:nvSpPr>
        <p:spPr bwMode="auto">
          <a:xfrm flipV="1">
            <a:off x="4319588" y="5549900"/>
            <a:ext cx="576262" cy="77788"/>
          </a:xfrm>
          <a:prstGeom prst="line">
            <a:avLst/>
          </a:prstGeom>
          <a:noFill/>
          <a:ln w="9525">
            <a:solidFill>
              <a:srgbClr val="FF0000"/>
            </a:solidFill>
            <a:round/>
            <a:headEnd/>
            <a:tailEnd/>
          </a:ln>
        </p:spPr>
        <p:txBody>
          <a:bodyPr/>
          <a:lstStyle/>
          <a:p>
            <a:endParaRPr lang="en-US"/>
          </a:p>
        </p:txBody>
      </p:sp>
      <p:grpSp>
        <p:nvGrpSpPr>
          <p:cNvPr id="8" name="Group 78"/>
          <p:cNvGrpSpPr>
            <a:grpSpLocks/>
          </p:cNvGrpSpPr>
          <p:nvPr/>
        </p:nvGrpSpPr>
        <p:grpSpPr bwMode="auto">
          <a:xfrm>
            <a:off x="5070475" y="5162550"/>
            <a:ext cx="1149350" cy="542925"/>
            <a:chOff x="3885" y="2931"/>
            <a:chExt cx="542" cy="342"/>
          </a:xfrm>
        </p:grpSpPr>
        <p:sp>
          <p:nvSpPr>
            <p:cNvPr id="87125" name="AutoShape 79"/>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7126" name="Line 80"/>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67377" name="Line 81"/>
          <p:cNvSpPr>
            <a:spLocks noChangeShapeType="1"/>
          </p:cNvSpPr>
          <p:nvPr/>
        </p:nvSpPr>
        <p:spPr bwMode="auto">
          <a:xfrm flipV="1">
            <a:off x="4249738" y="5276850"/>
            <a:ext cx="692150" cy="84138"/>
          </a:xfrm>
          <a:prstGeom prst="line">
            <a:avLst/>
          </a:prstGeom>
          <a:noFill/>
          <a:ln w="9525">
            <a:solidFill>
              <a:srgbClr val="FF0000"/>
            </a:solidFill>
            <a:round/>
            <a:headEnd/>
            <a:tailEnd/>
          </a:ln>
        </p:spPr>
        <p:txBody>
          <a:bodyPr/>
          <a:lstStyle/>
          <a:p>
            <a:endParaRPr lang="en-US"/>
          </a:p>
        </p:txBody>
      </p:sp>
      <p:sp>
        <p:nvSpPr>
          <p:cNvPr id="567378" name="Line 82"/>
          <p:cNvSpPr>
            <a:spLocks noChangeShapeType="1"/>
          </p:cNvSpPr>
          <p:nvPr/>
        </p:nvSpPr>
        <p:spPr bwMode="auto">
          <a:xfrm flipV="1">
            <a:off x="5322888" y="5514975"/>
            <a:ext cx="817562" cy="115888"/>
          </a:xfrm>
          <a:prstGeom prst="line">
            <a:avLst/>
          </a:prstGeom>
          <a:noFill/>
          <a:ln w="9525">
            <a:solidFill>
              <a:srgbClr val="FF0000"/>
            </a:solidFill>
            <a:round/>
            <a:headEnd/>
            <a:tailEnd/>
          </a:ln>
        </p:spPr>
        <p:txBody>
          <a:bodyPr/>
          <a:lstStyle/>
          <a:p>
            <a:endParaRPr lang="en-US"/>
          </a:p>
        </p:txBody>
      </p:sp>
      <p:sp>
        <p:nvSpPr>
          <p:cNvPr id="567380" name="Rectangle 84"/>
          <p:cNvSpPr>
            <a:spLocks noChangeArrowheads="1"/>
          </p:cNvSpPr>
          <p:nvPr/>
        </p:nvSpPr>
        <p:spPr bwMode="auto">
          <a:xfrm>
            <a:off x="6229350" y="5124450"/>
            <a:ext cx="2505075" cy="336550"/>
          </a:xfrm>
          <a:prstGeom prst="rect">
            <a:avLst/>
          </a:prstGeom>
          <a:noFill/>
          <a:ln w="9525">
            <a:noFill/>
            <a:miter lim="800000"/>
            <a:headEnd/>
            <a:tailEnd/>
          </a:ln>
        </p:spPr>
        <p:txBody>
          <a:bodyPr wrap="none">
            <a:spAutoFit/>
          </a:bodyPr>
          <a:lstStyle/>
          <a:p>
            <a:r>
              <a:rPr lang="en-US" sz="1600"/>
              <a:t>6.02</a:t>
            </a:r>
            <a:r>
              <a:rPr lang="en-US"/>
              <a:t>x</a:t>
            </a:r>
            <a:r>
              <a:rPr lang="en-US" sz="1600"/>
              <a:t>10</a:t>
            </a:r>
            <a:r>
              <a:rPr lang="en-US" sz="1600" baseline="30000"/>
              <a:t>23</a:t>
            </a:r>
            <a:r>
              <a:rPr lang="en-US"/>
              <a:t> </a:t>
            </a:r>
            <a:r>
              <a:rPr lang="en-US" sz="1600"/>
              <a:t>molecules TiCl</a:t>
            </a:r>
            <a:r>
              <a:rPr lang="en-US" sz="1600" baseline="-25000"/>
              <a:t>4</a:t>
            </a:r>
          </a:p>
        </p:txBody>
      </p:sp>
      <p:sp>
        <p:nvSpPr>
          <p:cNvPr id="567381" name="Rectangle 85"/>
          <p:cNvSpPr>
            <a:spLocks noChangeArrowheads="1"/>
          </p:cNvSpPr>
          <p:nvPr/>
        </p:nvSpPr>
        <p:spPr bwMode="auto">
          <a:xfrm>
            <a:off x="6919913" y="5394325"/>
            <a:ext cx="1174750" cy="336550"/>
          </a:xfrm>
          <a:prstGeom prst="rect">
            <a:avLst/>
          </a:prstGeom>
          <a:noFill/>
          <a:ln w="9525">
            <a:noFill/>
            <a:miter lim="800000"/>
            <a:headEnd/>
            <a:tailEnd/>
          </a:ln>
        </p:spPr>
        <p:txBody>
          <a:bodyPr wrap="none">
            <a:spAutoFit/>
          </a:bodyPr>
          <a:lstStyle/>
          <a:p>
            <a:r>
              <a:rPr lang="en-US" sz="1600"/>
              <a:t>1 mol TiCl</a:t>
            </a:r>
            <a:r>
              <a:rPr lang="en-US" sz="1600" baseline="-25000"/>
              <a:t>4</a:t>
            </a:r>
          </a:p>
        </p:txBody>
      </p:sp>
      <p:grpSp>
        <p:nvGrpSpPr>
          <p:cNvPr id="9" name="Group 86"/>
          <p:cNvGrpSpPr>
            <a:grpSpLocks/>
          </p:cNvGrpSpPr>
          <p:nvPr/>
        </p:nvGrpSpPr>
        <p:grpSpPr bwMode="auto">
          <a:xfrm>
            <a:off x="6254750" y="5162550"/>
            <a:ext cx="2468563" cy="542925"/>
            <a:chOff x="3885" y="2931"/>
            <a:chExt cx="542" cy="342"/>
          </a:xfrm>
        </p:grpSpPr>
        <p:sp>
          <p:nvSpPr>
            <p:cNvPr id="87123" name="AutoShape 87"/>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7124" name="Line 88"/>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67385" name="Line 89"/>
          <p:cNvSpPr>
            <a:spLocks noChangeShapeType="1"/>
          </p:cNvSpPr>
          <p:nvPr/>
        </p:nvSpPr>
        <p:spPr bwMode="auto">
          <a:xfrm flipV="1">
            <a:off x="5332413" y="5232400"/>
            <a:ext cx="808037" cy="125413"/>
          </a:xfrm>
          <a:prstGeom prst="line">
            <a:avLst/>
          </a:prstGeom>
          <a:noFill/>
          <a:ln w="9525">
            <a:solidFill>
              <a:srgbClr val="FF0000"/>
            </a:solidFill>
            <a:round/>
            <a:headEnd/>
            <a:tailEnd/>
          </a:ln>
        </p:spPr>
        <p:txBody>
          <a:bodyPr/>
          <a:lstStyle/>
          <a:p>
            <a:endParaRPr lang="en-US"/>
          </a:p>
        </p:txBody>
      </p:sp>
      <p:sp>
        <p:nvSpPr>
          <p:cNvPr id="567386" name="Line 90"/>
          <p:cNvSpPr>
            <a:spLocks noChangeShapeType="1"/>
          </p:cNvSpPr>
          <p:nvPr/>
        </p:nvSpPr>
        <p:spPr bwMode="auto">
          <a:xfrm flipV="1">
            <a:off x="7185025" y="5513388"/>
            <a:ext cx="793750" cy="115887"/>
          </a:xfrm>
          <a:prstGeom prst="line">
            <a:avLst/>
          </a:prstGeom>
          <a:noFill/>
          <a:ln w="9525">
            <a:solidFill>
              <a:srgbClr val="FF0000"/>
            </a:solidFill>
            <a:round/>
            <a:headEnd/>
            <a:tailEnd/>
          </a:ln>
        </p:spPr>
        <p:txBody>
          <a:bodyPr/>
          <a:lstStyle/>
          <a:p>
            <a:endParaRPr lang="en-US"/>
          </a:p>
        </p:txBody>
      </p:sp>
      <p:sp>
        <p:nvSpPr>
          <p:cNvPr id="567389" name="Text Box 93"/>
          <p:cNvSpPr txBox="1">
            <a:spLocks noChangeArrowheads="1"/>
          </p:cNvSpPr>
          <p:nvPr/>
        </p:nvSpPr>
        <p:spPr bwMode="auto">
          <a:xfrm>
            <a:off x="1909763" y="4002088"/>
            <a:ext cx="2305050" cy="336550"/>
          </a:xfrm>
          <a:prstGeom prst="rect">
            <a:avLst/>
          </a:prstGeom>
          <a:noFill/>
          <a:ln w="9525">
            <a:noFill/>
            <a:miter lim="800000"/>
            <a:headEnd/>
            <a:tailEnd/>
          </a:ln>
        </p:spPr>
        <p:txBody>
          <a:bodyPr wrap="none">
            <a:spAutoFit/>
          </a:bodyPr>
          <a:lstStyle/>
          <a:p>
            <a:r>
              <a:rPr lang="en-US" sz="1600"/>
              <a:t>x g  TiO</a:t>
            </a:r>
            <a:r>
              <a:rPr lang="en-US" sz="1600" baseline="-25000"/>
              <a:t>2</a:t>
            </a:r>
            <a:r>
              <a:rPr lang="en-US" sz="1600"/>
              <a:t>  =  4.55 mol C</a:t>
            </a:r>
            <a:endParaRPr lang="en-US" sz="1600" baseline="-25000"/>
          </a:p>
        </p:txBody>
      </p:sp>
      <p:sp>
        <p:nvSpPr>
          <p:cNvPr id="567390" name="Text Box 94"/>
          <p:cNvSpPr txBox="1">
            <a:spLocks noChangeArrowheads="1"/>
          </p:cNvSpPr>
          <p:nvPr/>
        </p:nvSpPr>
        <p:spPr bwMode="auto">
          <a:xfrm>
            <a:off x="4356100" y="4137025"/>
            <a:ext cx="884238" cy="336550"/>
          </a:xfrm>
          <a:prstGeom prst="rect">
            <a:avLst/>
          </a:prstGeom>
          <a:noFill/>
          <a:ln w="9525">
            <a:noFill/>
            <a:miter lim="800000"/>
            <a:headEnd/>
            <a:tailEnd/>
          </a:ln>
        </p:spPr>
        <p:txBody>
          <a:bodyPr wrap="none">
            <a:spAutoFit/>
          </a:bodyPr>
          <a:lstStyle/>
          <a:p>
            <a:r>
              <a:rPr lang="en-US" sz="1600"/>
              <a:t>3 mol C</a:t>
            </a:r>
            <a:endParaRPr lang="en-US" sz="1600" baseline="-25000"/>
          </a:p>
        </p:txBody>
      </p:sp>
      <p:sp>
        <p:nvSpPr>
          <p:cNvPr id="567391" name="Text Box 95"/>
          <p:cNvSpPr txBox="1">
            <a:spLocks noChangeArrowheads="1"/>
          </p:cNvSpPr>
          <p:nvPr/>
        </p:nvSpPr>
        <p:spPr bwMode="auto">
          <a:xfrm>
            <a:off x="6561138" y="4003675"/>
            <a:ext cx="1387475" cy="336550"/>
          </a:xfrm>
          <a:prstGeom prst="rect">
            <a:avLst/>
          </a:prstGeom>
          <a:noFill/>
          <a:ln w="9525">
            <a:noFill/>
            <a:miter lim="800000"/>
            <a:headEnd/>
            <a:tailEnd/>
          </a:ln>
        </p:spPr>
        <p:txBody>
          <a:bodyPr wrap="none">
            <a:spAutoFit/>
          </a:bodyPr>
          <a:lstStyle/>
          <a:p>
            <a:r>
              <a:rPr lang="en-US" sz="1600"/>
              <a:t>=  243 g TiO</a:t>
            </a:r>
            <a:r>
              <a:rPr lang="en-US" sz="1600" baseline="-25000"/>
              <a:t>2</a:t>
            </a:r>
          </a:p>
        </p:txBody>
      </p:sp>
      <p:sp>
        <p:nvSpPr>
          <p:cNvPr id="567392" name="Rectangle 96"/>
          <p:cNvSpPr>
            <a:spLocks noChangeArrowheads="1"/>
          </p:cNvSpPr>
          <p:nvPr/>
        </p:nvSpPr>
        <p:spPr bwMode="auto">
          <a:xfrm>
            <a:off x="4249738" y="3871913"/>
            <a:ext cx="1143000" cy="336550"/>
          </a:xfrm>
          <a:prstGeom prst="rect">
            <a:avLst/>
          </a:prstGeom>
          <a:noFill/>
          <a:ln w="9525">
            <a:noFill/>
            <a:miter lim="800000"/>
            <a:headEnd/>
            <a:tailEnd/>
          </a:ln>
        </p:spPr>
        <p:txBody>
          <a:bodyPr wrap="none">
            <a:spAutoFit/>
          </a:bodyPr>
          <a:lstStyle/>
          <a:p>
            <a:r>
              <a:rPr lang="en-US" sz="1600"/>
              <a:t>2 mol TiO</a:t>
            </a:r>
            <a:r>
              <a:rPr lang="en-US" sz="1600" baseline="-25000"/>
              <a:t>2</a:t>
            </a:r>
          </a:p>
        </p:txBody>
      </p:sp>
      <p:sp>
        <p:nvSpPr>
          <p:cNvPr id="567393" name="Rectangle 97"/>
          <p:cNvSpPr>
            <a:spLocks noChangeArrowheads="1"/>
          </p:cNvSpPr>
          <p:nvPr/>
        </p:nvSpPr>
        <p:spPr bwMode="auto">
          <a:xfrm>
            <a:off x="5484813" y="3865563"/>
            <a:ext cx="1041400" cy="336550"/>
          </a:xfrm>
          <a:prstGeom prst="rect">
            <a:avLst/>
          </a:prstGeom>
          <a:noFill/>
          <a:ln w="9525">
            <a:noFill/>
            <a:miter lim="800000"/>
            <a:headEnd/>
            <a:tailEnd/>
          </a:ln>
        </p:spPr>
        <p:txBody>
          <a:bodyPr wrap="none">
            <a:spAutoFit/>
          </a:bodyPr>
          <a:lstStyle/>
          <a:p>
            <a:r>
              <a:rPr lang="en-US" sz="1600"/>
              <a:t>80 g TiO</a:t>
            </a:r>
            <a:r>
              <a:rPr lang="en-US" sz="1600" baseline="-25000"/>
              <a:t>2</a:t>
            </a:r>
          </a:p>
        </p:txBody>
      </p:sp>
      <p:grpSp>
        <p:nvGrpSpPr>
          <p:cNvPr id="10" name="Group 98"/>
          <p:cNvGrpSpPr>
            <a:grpSpLocks/>
          </p:cNvGrpSpPr>
          <p:nvPr/>
        </p:nvGrpSpPr>
        <p:grpSpPr bwMode="auto">
          <a:xfrm>
            <a:off x="4229100" y="3910013"/>
            <a:ext cx="1165225" cy="542925"/>
            <a:chOff x="2353" y="2935"/>
            <a:chExt cx="1505" cy="342"/>
          </a:xfrm>
        </p:grpSpPr>
        <p:sp>
          <p:nvSpPr>
            <p:cNvPr id="87121" name="AutoShape 99"/>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7122" name="Line 100"/>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567397" name="Rectangle 101"/>
          <p:cNvSpPr>
            <a:spLocks noChangeArrowheads="1"/>
          </p:cNvSpPr>
          <p:nvPr/>
        </p:nvSpPr>
        <p:spPr bwMode="auto">
          <a:xfrm>
            <a:off x="5400675" y="4135438"/>
            <a:ext cx="1143000" cy="336550"/>
          </a:xfrm>
          <a:prstGeom prst="rect">
            <a:avLst/>
          </a:prstGeom>
          <a:noFill/>
          <a:ln w="9525">
            <a:noFill/>
            <a:miter lim="800000"/>
            <a:headEnd/>
            <a:tailEnd/>
          </a:ln>
        </p:spPr>
        <p:txBody>
          <a:bodyPr wrap="none">
            <a:spAutoFit/>
          </a:bodyPr>
          <a:lstStyle/>
          <a:p>
            <a:r>
              <a:rPr lang="en-US" sz="1600"/>
              <a:t>1 mol TiO</a:t>
            </a:r>
            <a:r>
              <a:rPr lang="en-US" sz="1600" baseline="-25000"/>
              <a:t>2</a:t>
            </a:r>
          </a:p>
        </p:txBody>
      </p:sp>
      <p:grpSp>
        <p:nvGrpSpPr>
          <p:cNvPr id="11" name="Group 102"/>
          <p:cNvGrpSpPr>
            <a:grpSpLocks/>
          </p:cNvGrpSpPr>
          <p:nvPr/>
        </p:nvGrpSpPr>
        <p:grpSpPr bwMode="auto">
          <a:xfrm>
            <a:off x="5430838" y="3903663"/>
            <a:ext cx="1106487" cy="542925"/>
            <a:chOff x="3885" y="2931"/>
            <a:chExt cx="542" cy="342"/>
          </a:xfrm>
        </p:grpSpPr>
        <p:sp>
          <p:nvSpPr>
            <p:cNvPr id="87119" name="AutoShape 103"/>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7120" name="Line 104"/>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67401" name="Line 105"/>
          <p:cNvSpPr>
            <a:spLocks noChangeShapeType="1"/>
          </p:cNvSpPr>
          <p:nvPr/>
        </p:nvSpPr>
        <p:spPr bwMode="auto">
          <a:xfrm flipV="1">
            <a:off x="3625850" y="4137025"/>
            <a:ext cx="457200" cy="112713"/>
          </a:xfrm>
          <a:prstGeom prst="line">
            <a:avLst/>
          </a:prstGeom>
          <a:noFill/>
          <a:ln w="9525">
            <a:solidFill>
              <a:srgbClr val="FF0000"/>
            </a:solidFill>
            <a:round/>
            <a:headEnd/>
            <a:tailEnd/>
          </a:ln>
        </p:spPr>
        <p:txBody>
          <a:bodyPr/>
          <a:lstStyle/>
          <a:p>
            <a:endParaRPr lang="en-US"/>
          </a:p>
        </p:txBody>
      </p:sp>
      <p:sp>
        <p:nvSpPr>
          <p:cNvPr id="567402" name="Line 106"/>
          <p:cNvSpPr>
            <a:spLocks noChangeShapeType="1"/>
          </p:cNvSpPr>
          <p:nvPr/>
        </p:nvSpPr>
        <p:spPr bwMode="auto">
          <a:xfrm flipV="1">
            <a:off x="4638675" y="4273550"/>
            <a:ext cx="457200" cy="112713"/>
          </a:xfrm>
          <a:prstGeom prst="line">
            <a:avLst/>
          </a:prstGeom>
          <a:noFill/>
          <a:ln w="9525">
            <a:solidFill>
              <a:srgbClr val="FF0000"/>
            </a:solidFill>
            <a:round/>
            <a:headEnd/>
            <a:tailEnd/>
          </a:ln>
        </p:spPr>
        <p:txBody>
          <a:bodyPr/>
          <a:lstStyle/>
          <a:p>
            <a:endParaRPr lang="en-US"/>
          </a:p>
        </p:txBody>
      </p:sp>
      <p:sp>
        <p:nvSpPr>
          <p:cNvPr id="567403" name="Line 107"/>
          <p:cNvSpPr>
            <a:spLocks noChangeShapeType="1"/>
          </p:cNvSpPr>
          <p:nvPr/>
        </p:nvSpPr>
        <p:spPr bwMode="auto">
          <a:xfrm flipV="1">
            <a:off x="5662613" y="4265613"/>
            <a:ext cx="754062" cy="112712"/>
          </a:xfrm>
          <a:prstGeom prst="line">
            <a:avLst/>
          </a:prstGeom>
          <a:noFill/>
          <a:ln w="9525">
            <a:solidFill>
              <a:srgbClr val="FF0000"/>
            </a:solidFill>
            <a:round/>
            <a:headEnd/>
            <a:tailEnd/>
          </a:ln>
        </p:spPr>
        <p:txBody>
          <a:bodyPr/>
          <a:lstStyle/>
          <a:p>
            <a:endParaRPr lang="en-US"/>
          </a:p>
        </p:txBody>
      </p:sp>
      <p:sp>
        <p:nvSpPr>
          <p:cNvPr id="567404" name="Line 108"/>
          <p:cNvSpPr>
            <a:spLocks noChangeShapeType="1"/>
          </p:cNvSpPr>
          <p:nvPr/>
        </p:nvSpPr>
        <p:spPr bwMode="auto">
          <a:xfrm flipV="1">
            <a:off x="4552950" y="3995738"/>
            <a:ext cx="698500" cy="112712"/>
          </a:xfrm>
          <a:prstGeom prst="line">
            <a:avLst/>
          </a:prstGeom>
          <a:noFill/>
          <a:ln w="9525">
            <a:solidFill>
              <a:srgbClr val="FF0000"/>
            </a:solidFill>
            <a:round/>
            <a:headEnd/>
            <a:tailEnd/>
          </a:ln>
        </p:spPr>
        <p:txBody>
          <a:bodyPr/>
          <a:lstStyle/>
          <a:p>
            <a:endParaRPr lang="en-US"/>
          </a:p>
        </p:txBody>
      </p:sp>
      <p:sp>
        <p:nvSpPr>
          <p:cNvPr id="567406" name="Text Box 110"/>
          <p:cNvSpPr txBox="1">
            <a:spLocks noChangeArrowheads="1"/>
          </p:cNvSpPr>
          <p:nvPr/>
        </p:nvSpPr>
        <p:spPr bwMode="auto">
          <a:xfrm>
            <a:off x="966788" y="2105025"/>
            <a:ext cx="6800850" cy="366713"/>
          </a:xfrm>
          <a:prstGeom prst="rect">
            <a:avLst/>
          </a:prstGeom>
          <a:noFill/>
          <a:ln w="9525">
            <a:noFill/>
            <a:miter lim="800000"/>
            <a:headEnd/>
            <a:tailEnd/>
          </a:ln>
        </p:spPr>
        <p:txBody>
          <a:bodyPr wrap="none">
            <a:spAutoFit/>
          </a:bodyPr>
          <a:lstStyle/>
          <a:p>
            <a:r>
              <a:rPr lang="en-US" sz="1800"/>
              <a:t>How many moles of chlorine will react with 4.55 moles of carbon?</a:t>
            </a:r>
          </a:p>
        </p:txBody>
      </p:sp>
      <p:sp>
        <p:nvSpPr>
          <p:cNvPr id="567407" name="Text Box 111"/>
          <p:cNvSpPr txBox="1">
            <a:spLocks noChangeArrowheads="1"/>
          </p:cNvSpPr>
          <p:nvPr/>
        </p:nvSpPr>
        <p:spPr bwMode="auto">
          <a:xfrm>
            <a:off x="966788" y="3457575"/>
            <a:ext cx="7867650" cy="366713"/>
          </a:xfrm>
          <a:prstGeom prst="rect">
            <a:avLst/>
          </a:prstGeom>
          <a:noFill/>
          <a:ln w="9525">
            <a:noFill/>
            <a:miter lim="800000"/>
            <a:headEnd/>
            <a:tailEnd/>
          </a:ln>
        </p:spPr>
        <p:txBody>
          <a:bodyPr wrap="none">
            <a:spAutoFit/>
          </a:bodyPr>
          <a:lstStyle/>
          <a:p>
            <a:r>
              <a:rPr lang="en-US" sz="1800"/>
              <a:t>How many grams of titanium (IV) oxide will react with 4.55 moles of carbon?</a:t>
            </a:r>
          </a:p>
        </p:txBody>
      </p:sp>
      <p:sp>
        <p:nvSpPr>
          <p:cNvPr id="567408" name="Text Box 112"/>
          <p:cNvSpPr txBox="1">
            <a:spLocks noChangeArrowheads="1"/>
          </p:cNvSpPr>
          <p:nvPr/>
        </p:nvSpPr>
        <p:spPr bwMode="auto">
          <a:xfrm>
            <a:off x="1143000" y="1828800"/>
            <a:ext cx="420688" cy="304800"/>
          </a:xfrm>
          <a:prstGeom prst="rect">
            <a:avLst/>
          </a:prstGeom>
          <a:noFill/>
          <a:ln w="9525">
            <a:noFill/>
            <a:miter lim="800000"/>
            <a:headEnd/>
            <a:tailEnd/>
          </a:ln>
        </p:spPr>
        <p:txBody>
          <a:bodyPr wrap="none">
            <a:spAutoFit/>
          </a:bodyPr>
          <a:lstStyle/>
          <a:p>
            <a:r>
              <a:rPr lang="en-US"/>
              <a:t>x g</a:t>
            </a:r>
          </a:p>
        </p:txBody>
      </p:sp>
      <p:sp>
        <p:nvSpPr>
          <p:cNvPr id="567410" name="Text Box 114"/>
          <p:cNvSpPr txBox="1">
            <a:spLocks noChangeArrowheads="1"/>
          </p:cNvSpPr>
          <p:nvPr/>
        </p:nvSpPr>
        <p:spPr bwMode="auto">
          <a:xfrm>
            <a:off x="966788" y="4752975"/>
            <a:ext cx="5864225" cy="366713"/>
          </a:xfrm>
          <a:prstGeom prst="rect">
            <a:avLst/>
          </a:prstGeom>
          <a:noFill/>
          <a:ln w="9525">
            <a:noFill/>
            <a:miter lim="800000"/>
            <a:headEnd/>
            <a:tailEnd/>
          </a:ln>
        </p:spPr>
        <p:txBody>
          <a:bodyPr wrap="none">
            <a:spAutoFit/>
          </a:bodyPr>
          <a:lstStyle/>
          <a:p>
            <a:r>
              <a:rPr lang="en-US" sz="1800"/>
              <a:t>How many molecules of TiCl</a:t>
            </a:r>
            <a:r>
              <a:rPr lang="en-US" sz="1800" baseline="-25000"/>
              <a:t>4</a:t>
            </a:r>
            <a:r>
              <a:rPr lang="en-US" sz="1800"/>
              <a:t> will react with 115 g TiO</a:t>
            </a:r>
            <a:r>
              <a:rPr lang="en-US" sz="1800" baseline="-25000"/>
              <a:t>2</a:t>
            </a:r>
            <a:r>
              <a:rPr lang="en-US" sz="1800"/>
              <a:t>?</a:t>
            </a:r>
          </a:p>
        </p:txBody>
      </p:sp>
      <p:grpSp>
        <p:nvGrpSpPr>
          <p:cNvPr id="12" name="Group 146"/>
          <p:cNvGrpSpPr>
            <a:grpSpLocks/>
          </p:cNvGrpSpPr>
          <p:nvPr/>
        </p:nvGrpSpPr>
        <p:grpSpPr bwMode="auto">
          <a:xfrm>
            <a:off x="558800" y="5808663"/>
            <a:ext cx="1219200" cy="481012"/>
            <a:chOff x="186" y="1092"/>
            <a:chExt cx="768" cy="303"/>
          </a:xfrm>
        </p:grpSpPr>
        <p:sp>
          <p:nvSpPr>
            <p:cNvPr id="87114" name="Line 147"/>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7115" name="Line 148"/>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7116" name="Line 149"/>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7117" name="Line 150"/>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7118" name="Line 151"/>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567448" name="Oval 152"/>
          <p:cNvSpPr>
            <a:spLocks noChangeArrowheads="1"/>
          </p:cNvSpPr>
          <p:nvPr/>
        </p:nvSpPr>
        <p:spPr bwMode="auto">
          <a:xfrm>
            <a:off x="579438" y="5756275"/>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567449" name="Text Box 153"/>
          <p:cNvSpPr txBox="1">
            <a:spLocks noChangeArrowheads="1"/>
          </p:cNvSpPr>
          <p:nvPr/>
        </p:nvSpPr>
        <p:spPr bwMode="auto">
          <a:xfrm>
            <a:off x="423863" y="6313488"/>
            <a:ext cx="533400" cy="304800"/>
          </a:xfrm>
          <a:prstGeom prst="rect">
            <a:avLst/>
          </a:prstGeom>
          <a:noFill/>
          <a:ln w="9525">
            <a:noFill/>
            <a:miter lim="800000"/>
            <a:headEnd/>
            <a:tailEnd/>
          </a:ln>
        </p:spPr>
        <p:txBody>
          <a:bodyPr wrap="none">
            <a:spAutoFit/>
          </a:bodyPr>
          <a:lstStyle/>
          <a:p>
            <a:r>
              <a:rPr lang="en-US"/>
              <a:t>TiO</a:t>
            </a:r>
            <a:r>
              <a:rPr lang="en-US" baseline="-25000"/>
              <a:t>2</a:t>
            </a:r>
          </a:p>
        </p:txBody>
      </p:sp>
      <p:sp>
        <p:nvSpPr>
          <p:cNvPr id="567450" name="Text Box 154"/>
          <p:cNvSpPr txBox="1">
            <a:spLocks noChangeArrowheads="1"/>
          </p:cNvSpPr>
          <p:nvPr/>
        </p:nvSpPr>
        <p:spPr bwMode="auto">
          <a:xfrm>
            <a:off x="1398588" y="6313488"/>
            <a:ext cx="563562" cy="304800"/>
          </a:xfrm>
          <a:prstGeom prst="rect">
            <a:avLst/>
          </a:prstGeom>
          <a:noFill/>
          <a:ln w="9525">
            <a:noFill/>
            <a:miter lim="800000"/>
            <a:headEnd/>
            <a:tailEnd/>
          </a:ln>
        </p:spPr>
        <p:txBody>
          <a:bodyPr wrap="none">
            <a:spAutoFit/>
          </a:bodyPr>
          <a:lstStyle/>
          <a:p>
            <a:r>
              <a:rPr lang="en-US"/>
              <a:t>TiCl</a:t>
            </a:r>
            <a:r>
              <a:rPr lang="en-US" baseline="-25000"/>
              <a:t>4</a:t>
            </a:r>
          </a:p>
        </p:txBody>
      </p:sp>
      <p:sp>
        <p:nvSpPr>
          <p:cNvPr id="567451" name="Line 155"/>
          <p:cNvSpPr>
            <a:spLocks noChangeShapeType="1"/>
          </p:cNvSpPr>
          <p:nvPr/>
        </p:nvSpPr>
        <p:spPr bwMode="auto">
          <a:xfrm>
            <a:off x="892175" y="6048375"/>
            <a:ext cx="534988" cy="0"/>
          </a:xfrm>
          <a:prstGeom prst="line">
            <a:avLst/>
          </a:prstGeom>
          <a:noFill/>
          <a:ln w="31750">
            <a:solidFill>
              <a:srgbClr val="800000"/>
            </a:solidFill>
            <a:round/>
            <a:headEnd/>
            <a:tailEnd/>
          </a:ln>
        </p:spPr>
        <p:txBody>
          <a:bodyPr/>
          <a:lstStyle/>
          <a:p>
            <a:endParaRPr lang="en-US"/>
          </a:p>
        </p:txBody>
      </p:sp>
      <p:sp>
        <p:nvSpPr>
          <p:cNvPr id="567452" name="Line 156"/>
          <p:cNvSpPr>
            <a:spLocks noChangeShapeType="1"/>
          </p:cNvSpPr>
          <p:nvPr/>
        </p:nvSpPr>
        <p:spPr bwMode="auto">
          <a:xfrm>
            <a:off x="1417638" y="6042025"/>
            <a:ext cx="257175" cy="252413"/>
          </a:xfrm>
          <a:prstGeom prst="line">
            <a:avLst/>
          </a:prstGeom>
          <a:noFill/>
          <a:ln w="31750">
            <a:solidFill>
              <a:srgbClr val="800000"/>
            </a:solidFill>
            <a:round/>
            <a:headEnd/>
            <a:tailEnd/>
          </a:ln>
        </p:spPr>
        <p:txBody>
          <a:bodyPr/>
          <a:lstStyle/>
          <a:p>
            <a:endParaRPr lang="en-US"/>
          </a:p>
        </p:txBody>
      </p:sp>
      <p:grpSp>
        <p:nvGrpSpPr>
          <p:cNvPr id="13" name="Group 157"/>
          <p:cNvGrpSpPr>
            <a:grpSpLocks/>
          </p:cNvGrpSpPr>
          <p:nvPr/>
        </p:nvGrpSpPr>
        <p:grpSpPr bwMode="auto">
          <a:xfrm>
            <a:off x="1670050" y="6269038"/>
            <a:ext cx="88900" cy="88900"/>
            <a:chOff x="925" y="1217"/>
            <a:chExt cx="56" cy="56"/>
          </a:xfrm>
        </p:grpSpPr>
        <p:sp>
          <p:nvSpPr>
            <p:cNvPr id="87111" name="Oval 158"/>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7112" name="Line 159"/>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7113" name="Line 160"/>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567457" name="Line 161"/>
          <p:cNvSpPr>
            <a:spLocks noChangeShapeType="1"/>
          </p:cNvSpPr>
          <p:nvPr/>
        </p:nvSpPr>
        <p:spPr bwMode="auto">
          <a:xfrm>
            <a:off x="647700" y="5834063"/>
            <a:ext cx="258763" cy="219075"/>
          </a:xfrm>
          <a:prstGeom prst="line">
            <a:avLst/>
          </a:prstGeom>
          <a:noFill/>
          <a:ln w="31750">
            <a:solidFill>
              <a:srgbClr val="800000"/>
            </a:solidFill>
            <a:round/>
            <a:headEnd/>
            <a:tailEnd/>
          </a:ln>
        </p:spPr>
        <p:txBody>
          <a:bodyPr/>
          <a:lstStyle/>
          <a:p>
            <a:endParaRPr lang="en-US"/>
          </a:p>
        </p:txBody>
      </p:sp>
      <p:sp>
        <p:nvSpPr>
          <p:cNvPr id="567458" name="Text Box 162"/>
          <p:cNvSpPr txBox="1">
            <a:spLocks noChangeArrowheads="1"/>
          </p:cNvSpPr>
          <p:nvPr/>
        </p:nvSpPr>
        <p:spPr bwMode="auto">
          <a:xfrm>
            <a:off x="7467600" y="1822450"/>
            <a:ext cx="1120775" cy="304800"/>
          </a:xfrm>
          <a:prstGeom prst="rect">
            <a:avLst/>
          </a:prstGeom>
          <a:noFill/>
          <a:ln w="9525">
            <a:noFill/>
            <a:miter lim="800000"/>
            <a:headEnd/>
            <a:tailEnd/>
          </a:ln>
        </p:spPr>
        <p:txBody>
          <a:bodyPr wrap="none">
            <a:spAutoFit/>
          </a:bodyPr>
          <a:lstStyle/>
          <a:p>
            <a:r>
              <a:rPr lang="en-US"/>
              <a:t>x molecules</a:t>
            </a:r>
          </a:p>
        </p:txBody>
      </p:sp>
      <p:sp>
        <p:nvSpPr>
          <p:cNvPr id="567459" name="Text Box 163"/>
          <p:cNvSpPr txBox="1">
            <a:spLocks noChangeArrowheads="1"/>
          </p:cNvSpPr>
          <p:nvPr/>
        </p:nvSpPr>
        <p:spPr bwMode="auto">
          <a:xfrm>
            <a:off x="1030288" y="1827213"/>
            <a:ext cx="627062" cy="304800"/>
          </a:xfrm>
          <a:prstGeom prst="rect">
            <a:avLst/>
          </a:prstGeom>
          <a:noFill/>
          <a:ln w="9525">
            <a:noFill/>
            <a:miter lim="800000"/>
            <a:headEnd/>
            <a:tailEnd/>
          </a:ln>
        </p:spPr>
        <p:txBody>
          <a:bodyPr wrap="none">
            <a:spAutoFit/>
          </a:bodyPr>
          <a:lstStyle/>
          <a:p>
            <a:r>
              <a:rPr lang="en-US"/>
              <a:t>115 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67307"/>
                                        </p:tgtEl>
                                        <p:attrNameLst>
                                          <p:attrName>style.visibility</p:attrName>
                                        </p:attrNameLst>
                                      </p:cBhvr>
                                      <p:to>
                                        <p:strVal val="visible"/>
                                      </p:to>
                                    </p:set>
                                    <p:animEffect transition="in" filter="fade">
                                      <p:cBhvr>
                                        <p:cTn id="7" dur="1000"/>
                                        <p:tgtEl>
                                          <p:spTgt spid="567307"/>
                                        </p:tgtEl>
                                      </p:cBhvr>
                                    </p:animEffect>
                                    <p:anim calcmode="lin" valueType="num">
                                      <p:cBhvr>
                                        <p:cTn id="8" dur="1000" fill="hold"/>
                                        <p:tgtEl>
                                          <p:spTgt spid="567307"/>
                                        </p:tgtEl>
                                        <p:attrNameLst>
                                          <p:attrName>ppt_x</p:attrName>
                                        </p:attrNameLst>
                                      </p:cBhvr>
                                      <p:tavLst>
                                        <p:tav tm="0">
                                          <p:val>
                                            <p:strVal val="#ppt_x"/>
                                          </p:val>
                                        </p:tav>
                                        <p:tav tm="100000">
                                          <p:val>
                                            <p:strVal val="#ppt_x"/>
                                          </p:val>
                                        </p:tav>
                                      </p:tavLst>
                                    </p:anim>
                                    <p:anim calcmode="lin" valueType="num">
                                      <p:cBhvr>
                                        <p:cTn id="9" dur="1000" fill="hold"/>
                                        <p:tgtEl>
                                          <p:spTgt spid="56730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67306"/>
                                        </p:tgtEl>
                                        <p:attrNameLst>
                                          <p:attrName>style.visibility</p:attrName>
                                        </p:attrNameLst>
                                      </p:cBhvr>
                                      <p:to>
                                        <p:strVal val="visible"/>
                                      </p:to>
                                    </p:set>
                                    <p:animEffect transition="in" filter="fade">
                                      <p:cBhvr>
                                        <p:cTn id="14" dur="1000"/>
                                        <p:tgtEl>
                                          <p:spTgt spid="567306"/>
                                        </p:tgtEl>
                                      </p:cBhvr>
                                    </p:animEffect>
                                    <p:anim calcmode="lin" valueType="num">
                                      <p:cBhvr>
                                        <p:cTn id="15" dur="1000" fill="hold"/>
                                        <p:tgtEl>
                                          <p:spTgt spid="567306"/>
                                        </p:tgtEl>
                                        <p:attrNameLst>
                                          <p:attrName>ppt_x</p:attrName>
                                        </p:attrNameLst>
                                      </p:cBhvr>
                                      <p:tavLst>
                                        <p:tav tm="0">
                                          <p:val>
                                            <p:strVal val="#ppt_x"/>
                                          </p:val>
                                        </p:tav>
                                        <p:tav tm="100000">
                                          <p:val>
                                            <p:strVal val="#ppt_x"/>
                                          </p:val>
                                        </p:tav>
                                      </p:tavLst>
                                    </p:anim>
                                    <p:anim calcmode="lin" valueType="num">
                                      <p:cBhvr>
                                        <p:cTn id="16" dur="1000" fill="hold"/>
                                        <p:tgtEl>
                                          <p:spTgt spid="56730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567316"/>
                                        </p:tgtEl>
                                        <p:attrNameLst>
                                          <p:attrName>style.visibility</p:attrName>
                                        </p:attrNameLst>
                                      </p:cBhvr>
                                      <p:to>
                                        <p:strVal val="visible"/>
                                      </p:to>
                                    </p:set>
                                    <p:animEffect transition="in" filter="fade">
                                      <p:cBhvr>
                                        <p:cTn id="26" dur="1000"/>
                                        <p:tgtEl>
                                          <p:spTgt spid="567316"/>
                                        </p:tgtEl>
                                      </p:cBhvr>
                                    </p:animEffect>
                                    <p:anim calcmode="lin" valueType="num">
                                      <p:cBhvr>
                                        <p:cTn id="27" dur="1000" fill="hold"/>
                                        <p:tgtEl>
                                          <p:spTgt spid="567316"/>
                                        </p:tgtEl>
                                        <p:attrNameLst>
                                          <p:attrName>ppt_x</p:attrName>
                                        </p:attrNameLst>
                                      </p:cBhvr>
                                      <p:tavLst>
                                        <p:tav tm="0">
                                          <p:val>
                                            <p:strVal val="#ppt_x"/>
                                          </p:val>
                                        </p:tav>
                                        <p:tav tm="100000">
                                          <p:val>
                                            <p:strVal val="#ppt_x"/>
                                          </p:val>
                                        </p:tav>
                                      </p:tavLst>
                                    </p:anim>
                                    <p:anim calcmode="lin" valueType="num">
                                      <p:cBhvr>
                                        <p:cTn id="28" dur="1000" fill="hold"/>
                                        <p:tgtEl>
                                          <p:spTgt spid="5673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567317"/>
                                        </p:tgtEl>
                                        <p:attrNameLst>
                                          <p:attrName>style.visibility</p:attrName>
                                        </p:attrNameLst>
                                      </p:cBhvr>
                                      <p:to>
                                        <p:strVal val="visible"/>
                                      </p:to>
                                    </p:set>
                                    <p:animEffect transition="in" filter="fade">
                                      <p:cBhvr>
                                        <p:cTn id="33" dur="1000"/>
                                        <p:tgtEl>
                                          <p:spTgt spid="567317"/>
                                        </p:tgtEl>
                                      </p:cBhvr>
                                    </p:animEffect>
                                    <p:anim calcmode="lin" valueType="num">
                                      <p:cBhvr>
                                        <p:cTn id="34" dur="1000" fill="hold"/>
                                        <p:tgtEl>
                                          <p:spTgt spid="567317"/>
                                        </p:tgtEl>
                                        <p:attrNameLst>
                                          <p:attrName>ppt_x</p:attrName>
                                        </p:attrNameLst>
                                      </p:cBhvr>
                                      <p:tavLst>
                                        <p:tav tm="0">
                                          <p:val>
                                            <p:strVal val="#ppt_x"/>
                                          </p:val>
                                        </p:tav>
                                        <p:tav tm="100000">
                                          <p:val>
                                            <p:strVal val="#ppt_x"/>
                                          </p:val>
                                        </p:tav>
                                      </p:tavLst>
                                    </p:anim>
                                    <p:anim calcmode="lin" valueType="num">
                                      <p:cBhvr>
                                        <p:cTn id="35" dur="1000" fill="hold"/>
                                        <p:tgtEl>
                                          <p:spTgt spid="5673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567315"/>
                                        </p:tgtEl>
                                        <p:attrNameLst>
                                          <p:attrName>style.visibility</p:attrName>
                                        </p:attrNameLst>
                                      </p:cBhvr>
                                      <p:to>
                                        <p:strVal val="visible"/>
                                      </p:to>
                                    </p:set>
                                    <p:anim calcmode="lin" valueType="num">
                                      <p:cBhvr>
                                        <p:cTn id="40" dur="500" fill="hold"/>
                                        <p:tgtEl>
                                          <p:spTgt spid="567315"/>
                                        </p:tgtEl>
                                        <p:attrNameLst>
                                          <p:attrName>ppt_w</p:attrName>
                                        </p:attrNameLst>
                                      </p:cBhvr>
                                      <p:tavLst>
                                        <p:tav tm="0">
                                          <p:val>
                                            <p:fltVal val="0"/>
                                          </p:val>
                                        </p:tav>
                                        <p:tav tm="100000">
                                          <p:val>
                                            <p:strVal val="#ppt_w"/>
                                          </p:val>
                                        </p:tav>
                                      </p:tavLst>
                                    </p:anim>
                                    <p:anim calcmode="lin" valueType="num">
                                      <p:cBhvr>
                                        <p:cTn id="41" dur="500" fill="hold"/>
                                        <p:tgtEl>
                                          <p:spTgt spid="567315"/>
                                        </p:tgtEl>
                                        <p:attrNameLst>
                                          <p:attrName>ppt_h</p:attrName>
                                        </p:attrNameLst>
                                      </p:cBhvr>
                                      <p:tavLst>
                                        <p:tav tm="0">
                                          <p:val>
                                            <p:fltVal val="0"/>
                                          </p:val>
                                        </p:tav>
                                        <p:tav tm="100000">
                                          <p:val>
                                            <p:strVal val="#ppt_h"/>
                                          </p:val>
                                        </p:tav>
                                      </p:tavLst>
                                    </p:anim>
                                    <p:animEffect transition="in" filter="fade">
                                      <p:cBhvr>
                                        <p:cTn id="42" dur="500"/>
                                        <p:tgtEl>
                                          <p:spTgt spid="56731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Effect transition="in" filter="fade">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67318"/>
                                        </p:tgtEl>
                                        <p:attrNameLst>
                                          <p:attrName>style.visibility</p:attrName>
                                        </p:attrNameLst>
                                      </p:cBhvr>
                                      <p:to>
                                        <p:strVal val="visible"/>
                                      </p:to>
                                    </p:set>
                                    <p:animEffect transition="in" filter="wipe(left)">
                                      <p:cBhvr>
                                        <p:cTn id="54" dur="5000"/>
                                        <p:tgtEl>
                                          <p:spTgt spid="567318"/>
                                        </p:tgtEl>
                                      </p:cBhvr>
                                    </p:animEffect>
                                  </p:childTnLst>
                                </p:cTn>
                              </p:par>
                            </p:childTnLst>
                          </p:cTn>
                        </p:par>
                      </p:childTnLst>
                    </p:cTn>
                  </p:par>
                  <p:par>
                    <p:cTn id="55" fill="hold">
                      <p:stCondLst>
                        <p:cond delay="indefinite"/>
                      </p:stCondLst>
                      <p:childTnLst>
                        <p:par>
                          <p:cTn id="56" fill="hold">
                            <p:stCondLst>
                              <p:cond delay="0"/>
                            </p:stCondLst>
                            <p:childTnLst>
                              <p:par>
                                <p:cTn id="57" presetID="40" presetClass="entr" presetSubtype="0" fill="hold" grpId="0" nodeType="clickEffect">
                                  <p:stCondLst>
                                    <p:cond delay="0"/>
                                  </p:stCondLst>
                                  <p:iterate type="lt">
                                    <p:tmPct val="10000"/>
                                  </p:iterate>
                                  <p:childTnLst>
                                    <p:set>
                                      <p:cBhvr>
                                        <p:cTn id="58" dur="1" fill="hold">
                                          <p:stCondLst>
                                            <p:cond delay="0"/>
                                          </p:stCondLst>
                                        </p:cTn>
                                        <p:tgtEl>
                                          <p:spTgt spid="567324"/>
                                        </p:tgtEl>
                                        <p:attrNameLst>
                                          <p:attrName>style.visibility</p:attrName>
                                        </p:attrNameLst>
                                      </p:cBhvr>
                                      <p:to>
                                        <p:strVal val="visible"/>
                                      </p:to>
                                    </p:set>
                                    <p:animEffect transition="in" filter="fade">
                                      <p:cBhvr>
                                        <p:cTn id="59" dur="1000"/>
                                        <p:tgtEl>
                                          <p:spTgt spid="567324"/>
                                        </p:tgtEl>
                                      </p:cBhvr>
                                    </p:animEffect>
                                    <p:anim calcmode="lin" valueType="num">
                                      <p:cBhvr>
                                        <p:cTn id="60" dur="1000" fill="hold"/>
                                        <p:tgtEl>
                                          <p:spTgt spid="567324"/>
                                        </p:tgtEl>
                                        <p:attrNameLst>
                                          <p:attrName>ppt_x</p:attrName>
                                        </p:attrNameLst>
                                      </p:cBhvr>
                                      <p:tavLst>
                                        <p:tav tm="0">
                                          <p:val>
                                            <p:strVal val="#ppt_x-.1"/>
                                          </p:val>
                                        </p:tav>
                                        <p:tav tm="100000">
                                          <p:val>
                                            <p:strVal val="#ppt_x"/>
                                          </p:val>
                                        </p:tav>
                                      </p:tavLst>
                                    </p:anim>
                                    <p:anim calcmode="lin" valueType="num">
                                      <p:cBhvr>
                                        <p:cTn id="61" dur="1000" fill="hold"/>
                                        <p:tgtEl>
                                          <p:spTgt spid="567324"/>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2000"/>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567325"/>
                                        </p:tgtEl>
                                        <p:attrNameLst>
                                          <p:attrName>style.visibility</p:attrName>
                                        </p:attrNameLst>
                                      </p:cBhvr>
                                      <p:to>
                                        <p:strVal val="visible"/>
                                      </p:to>
                                    </p:set>
                                    <p:animEffect transition="in" filter="dissolve">
                                      <p:cBhvr>
                                        <p:cTn id="71" dur="500"/>
                                        <p:tgtEl>
                                          <p:spTgt spid="567325"/>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567327"/>
                                        </p:tgtEl>
                                        <p:attrNameLst>
                                          <p:attrName>style.visibility</p:attrName>
                                        </p:attrNameLst>
                                      </p:cBhvr>
                                      <p:to>
                                        <p:strVal val="visible"/>
                                      </p:to>
                                    </p:set>
                                    <p:animEffect transition="in" filter="dissolve">
                                      <p:cBhvr>
                                        <p:cTn id="76" dur="500"/>
                                        <p:tgtEl>
                                          <p:spTgt spid="56732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567333"/>
                                        </p:tgtEl>
                                        <p:attrNameLst>
                                          <p:attrName>style.visibility</p:attrName>
                                        </p:attrNameLst>
                                      </p:cBhvr>
                                      <p:to>
                                        <p:strVal val="visible"/>
                                      </p:to>
                                    </p:set>
                                    <p:animEffect transition="in" filter="wipe(down)">
                                      <p:cBhvr>
                                        <p:cTn id="81" dur="500"/>
                                        <p:tgtEl>
                                          <p:spTgt spid="567333"/>
                                        </p:tgtEl>
                                      </p:cBhvr>
                                    </p:animEffect>
                                  </p:childTnLst>
                                </p:cTn>
                              </p:par>
                            </p:childTnLst>
                          </p:cTn>
                        </p:par>
                        <p:par>
                          <p:cTn id="82" fill="hold">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567334"/>
                                        </p:tgtEl>
                                        <p:attrNameLst>
                                          <p:attrName>style.visibility</p:attrName>
                                        </p:attrNameLst>
                                      </p:cBhvr>
                                      <p:to>
                                        <p:strVal val="visible"/>
                                      </p:to>
                                    </p:set>
                                    <p:animEffect transition="in" filter="wipe(down)">
                                      <p:cBhvr>
                                        <p:cTn id="85" dur="500"/>
                                        <p:tgtEl>
                                          <p:spTgt spid="567334"/>
                                        </p:tgtEl>
                                      </p:cBhvr>
                                    </p:animEffect>
                                  </p:childTnLst>
                                </p:cTn>
                              </p:par>
                            </p:childTnLst>
                          </p:cTn>
                        </p:par>
                      </p:childTnLst>
                    </p:cTn>
                  </p:par>
                  <p:par>
                    <p:cTn id="86" fill="hold">
                      <p:stCondLst>
                        <p:cond delay="indefinite"/>
                      </p:stCondLst>
                      <p:childTnLst>
                        <p:par>
                          <p:cTn id="87" fill="hold">
                            <p:stCondLst>
                              <p:cond delay="0"/>
                            </p:stCondLst>
                            <p:childTnLst>
                              <p:par>
                                <p:cTn id="88" presetID="39" presetClass="entr" presetSubtype="0" accel="100000" fill="hold" grpId="0" nodeType="clickEffect">
                                  <p:stCondLst>
                                    <p:cond delay="0"/>
                                  </p:stCondLst>
                                  <p:childTnLst>
                                    <p:set>
                                      <p:cBhvr>
                                        <p:cTn id="89" dur="1" fill="hold">
                                          <p:stCondLst>
                                            <p:cond delay="0"/>
                                          </p:stCondLst>
                                        </p:cTn>
                                        <p:tgtEl>
                                          <p:spTgt spid="567326"/>
                                        </p:tgtEl>
                                        <p:attrNameLst>
                                          <p:attrName>style.visibility</p:attrName>
                                        </p:attrNameLst>
                                      </p:cBhvr>
                                      <p:to>
                                        <p:strVal val="visible"/>
                                      </p:to>
                                    </p:set>
                                    <p:anim calcmode="lin" valueType="num">
                                      <p:cBhvr>
                                        <p:cTn id="90" dur="500" fill="hold"/>
                                        <p:tgtEl>
                                          <p:spTgt spid="567326"/>
                                        </p:tgtEl>
                                        <p:attrNameLst>
                                          <p:attrName>ppt_h</p:attrName>
                                        </p:attrNameLst>
                                      </p:cBhvr>
                                      <p:tavLst>
                                        <p:tav tm="0">
                                          <p:val>
                                            <p:strVal val="#ppt_h/20"/>
                                          </p:val>
                                        </p:tav>
                                        <p:tav tm="50000">
                                          <p:val>
                                            <p:strVal val="#ppt_h/20"/>
                                          </p:val>
                                        </p:tav>
                                        <p:tav tm="100000">
                                          <p:val>
                                            <p:strVal val="#ppt_h"/>
                                          </p:val>
                                        </p:tav>
                                      </p:tavLst>
                                    </p:anim>
                                    <p:anim calcmode="lin" valueType="num">
                                      <p:cBhvr>
                                        <p:cTn id="91" dur="500" fill="hold"/>
                                        <p:tgtEl>
                                          <p:spTgt spid="567326"/>
                                        </p:tgtEl>
                                        <p:attrNameLst>
                                          <p:attrName>ppt_w</p:attrName>
                                        </p:attrNameLst>
                                      </p:cBhvr>
                                      <p:tavLst>
                                        <p:tav tm="0">
                                          <p:val>
                                            <p:strVal val="#ppt_w+.3"/>
                                          </p:val>
                                        </p:tav>
                                        <p:tav tm="50000">
                                          <p:val>
                                            <p:strVal val="#ppt_w+.3"/>
                                          </p:val>
                                        </p:tav>
                                        <p:tav tm="100000">
                                          <p:val>
                                            <p:strVal val="#ppt_w"/>
                                          </p:val>
                                        </p:tav>
                                      </p:tavLst>
                                    </p:anim>
                                    <p:anim calcmode="lin" valueType="num">
                                      <p:cBhvr>
                                        <p:cTn id="92" dur="500" fill="hold"/>
                                        <p:tgtEl>
                                          <p:spTgt spid="567326"/>
                                        </p:tgtEl>
                                        <p:attrNameLst>
                                          <p:attrName>ppt_x</p:attrName>
                                        </p:attrNameLst>
                                      </p:cBhvr>
                                      <p:tavLst>
                                        <p:tav tm="0">
                                          <p:val>
                                            <p:strVal val="#ppt_x-.3"/>
                                          </p:val>
                                        </p:tav>
                                        <p:tav tm="50000">
                                          <p:val>
                                            <p:strVal val="#ppt_x"/>
                                          </p:val>
                                        </p:tav>
                                        <p:tav tm="100000">
                                          <p:val>
                                            <p:strVal val="#ppt_x"/>
                                          </p:val>
                                        </p:tav>
                                      </p:tavLst>
                                    </p:anim>
                                    <p:anim calcmode="lin" valueType="num">
                                      <p:cBhvr>
                                        <p:cTn id="93" dur="500" fill="hold"/>
                                        <p:tgtEl>
                                          <p:spTgt spid="567326"/>
                                        </p:tgtEl>
                                        <p:attrNameLst>
                                          <p:attrName>ppt_y</p:attrName>
                                        </p:attrNameLst>
                                      </p:cBhvr>
                                      <p:tavLst>
                                        <p:tav tm="0">
                                          <p:val>
                                            <p:strVal val="#ppt_y"/>
                                          </p:val>
                                        </p:tav>
                                        <p:tav tm="100000">
                                          <p:val>
                                            <p:strVal val="#ppt_y"/>
                                          </p:val>
                                        </p:tav>
                                      </p:tavLst>
                                    </p:anim>
                                  </p:childTnLst>
                                </p:cTn>
                              </p:par>
                            </p:childTnLst>
                          </p:cTn>
                        </p:par>
                        <p:par>
                          <p:cTn id="94" fill="hold">
                            <p:stCondLst>
                              <p:cond delay="500"/>
                            </p:stCondLst>
                            <p:childTnLst>
                              <p:par>
                                <p:cTn id="95" presetID="9" presetClass="emph" presetSubtype="0" grpId="1" nodeType="afterEffect">
                                  <p:stCondLst>
                                    <p:cond delay="0"/>
                                  </p:stCondLst>
                                  <p:childTnLst>
                                    <p:set>
                                      <p:cBhvr rctx="PPT">
                                        <p:cTn id="96" dur="indefinite"/>
                                        <p:tgtEl>
                                          <p:spTgt spid="567307"/>
                                        </p:tgtEl>
                                        <p:attrNameLst>
                                          <p:attrName>style.opacity</p:attrName>
                                        </p:attrNameLst>
                                      </p:cBhvr>
                                      <p:to>
                                        <p:strVal val="0.75"/>
                                      </p:to>
                                    </p:set>
                                    <p:animEffect filter="image" prLst="opacity: 0.75">
                                      <p:cBhvr rctx="IE">
                                        <p:cTn id="97" dur="indefinite"/>
                                        <p:tgtEl>
                                          <p:spTgt spid="567307"/>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mph" presetSubtype="0" nodeType="clickEffect">
                                  <p:stCondLst>
                                    <p:cond delay="0"/>
                                  </p:stCondLst>
                                  <p:childTnLst>
                                    <p:set>
                                      <p:cBhvr rctx="PPT">
                                        <p:cTn id="101" dur="indefinite"/>
                                        <p:tgtEl>
                                          <p:spTgt spid="2"/>
                                        </p:tgtEl>
                                        <p:attrNameLst>
                                          <p:attrName>style.opacity</p:attrName>
                                        </p:attrNameLst>
                                      </p:cBhvr>
                                      <p:to>
                                        <p:strVal val="0.5"/>
                                      </p:to>
                                    </p:set>
                                    <p:animEffect filter="image" prLst="opacity: 0.5">
                                      <p:cBhvr rctx="IE">
                                        <p:cTn id="102" dur="indefinite"/>
                                        <p:tgtEl>
                                          <p:spTgt spid="2"/>
                                        </p:tgtEl>
                                      </p:cBhvr>
                                    </p:animEffect>
                                  </p:childTnLst>
                                </p:cTn>
                              </p:par>
                              <p:par>
                                <p:cTn id="103" presetID="9" presetClass="emph" presetSubtype="0" grpId="1" nodeType="withEffect">
                                  <p:stCondLst>
                                    <p:cond delay="0"/>
                                  </p:stCondLst>
                                  <p:childTnLst>
                                    <p:set>
                                      <p:cBhvr rctx="PPT">
                                        <p:cTn id="104" dur="indefinite"/>
                                        <p:tgtEl>
                                          <p:spTgt spid="567315"/>
                                        </p:tgtEl>
                                        <p:attrNameLst>
                                          <p:attrName>style.opacity</p:attrName>
                                        </p:attrNameLst>
                                      </p:cBhvr>
                                      <p:to>
                                        <p:strVal val="0.5"/>
                                      </p:to>
                                    </p:set>
                                    <p:animEffect filter="image" prLst="opacity: 0.5">
                                      <p:cBhvr rctx="IE">
                                        <p:cTn id="105" dur="indefinite"/>
                                        <p:tgtEl>
                                          <p:spTgt spid="567315"/>
                                        </p:tgtEl>
                                      </p:cBhvr>
                                    </p:animEffect>
                                  </p:childTnLst>
                                </p:cTn>
                              </p:par>
                              <p:par>
                                <p:cTn id="106" presetID="9" presetClass="emph" presetSubtype="0" grpId="1" nodeType="withEffect">
                                  <p:stCondLst>
                                    <p:cond delay="0"/>
                                  </p:stCondLst>
                                  <p:childTnLst>
                                    <p:set>
                                      <p:cBhvr rctx="PPT">
                                        <p:cTn id="107" dur="indefinite"/>
                                        <p:tgtEl>
                                          <p:spTgt spid="567316"/>
                                        </p:tgtEl>
                                        <p:attrNameLst>
                                          <p:attrName>style.opacity</p:attrName>
                                        </p:attrNameLst>
                                      </p:cBhvr>
                                      <p:to>
                                        <p:strVal val="0.5"/>
                                      </p:to>
                                    </p:set>
                                    <p:animEffect filter="image" prLst="opacity: 0.5">
                                      <p:cBhvr rctx="IE">
                                        <p:cTn id="108" dur="indefinite"/>
                                        <p:tgtEl>
                                          <p:spTgt spid="567316"/>
                                        </p:tgtEl>
                                      </p:cBhvr>
                                    </p:animEffect>
                                  </p:childTnLst>
                                </p:cTn>
                              </p:par>
                              <p:par>
                                <p:cTn id="109" presetID="9" presetClass="emph" presetSubtype="0" grpId="1" nodeType="withEffect">
                                  <p:stCondLst>
                                    <p:cond delay="0"/>
                                  </p:stCondLst>
                                  <p:childTnLst>
                                    <p:set>
                                      <p:cBhvr rctx="PPT">
                                        <p:cTn id="110" dur="indefinite"/>
                                        <p:tgtEl>
                                          <p:spTgt spid="567317"/>
                                        </p:tgtEl>
                                        <p:attrNameLst>
                                          <p:attrName>style.opacity</p:attrName>
                                        </p:attrNameLst>
                                      </p:cBhvr>
                                      <p:to>
                                        <p:strVal val="0.5"/>
                                      </p:to>
                                    </p:set>
                                    <p:animEffect filter="image" prLst="opacity: 0.5">
                                      <p:cBhvr rctx="IE">
                                        <p:cTn id="111" dur="indefinite"/>
                                        <p:tgtEl>
                                          <p:spTgt spid="567317"/>
                                        </p:tgtEl>
                                      </p:cBhvr>
                                    </p:animEffect>
                                  </p:childTnLst>
                                </p:cTn>
                              </p:par>
                              <p:par>
                                <p:cTn id="112" presetID="9" presetClass="emph" presetSubtype="0" grpId="1" nodeType="withEffect">
                                  <p:stCondLst>
                                    <p:cond delay="0"/>
                                  </p:stCondLst>
                                  <p:childTnLst>
                                    <p:set>
                                      <p:cBhvr rctx="PPT">
                                        <p:cTn id="113" dur="indefinite"/>
                                        <p:tgtEl>
                                          <p:spTgt spid="567318"/>
                                        </p:tgtEl>
                                        <p:attrNameLst>
                                          <p:attrName>style.opacity</p:attrName>
                                        </p:attrNameLst>
                                      </p:cBhvr>
                                      <p:to>
                                        <p:strVal val="0.5"/>
                                      </p:to>
                                    </p:set>
                                    <p:animEffect filter="image" prLst="opacity: 0.5">
                                      <p:cBhvr rctx="IE">
                                        <p:cTn id="114" dur="indefinite"/>
                                        <p:tgtEl>
                                          <p:spTgt spid="567318"/>
                                        </p:tgtEl>
                                      </p:cBhvr>
                                    </p:animEffect>
                                  </p:childTnLst>
                                </p:cTn>
                              </p:par>
                              <p:par>
                                <p:cTn id="115" presetID="9" presetClass="emph" presetSubtype="0" nodeType="withEffect">
                                  <p:stCondLst>
                                    <p:cond delay="0"/>
                                  </p:stCondLst>
                                  <p:childTnLst>
                                    <p:set>
                                      <p:cBhvr rctx="PPT">
                                        <p:cTn id="116" dur="indefinite"/>
                                        <p:tgtEl>
                                          <p:spTgt spid="3"/>
                                        </p:tgtEl>
                                        <p:attrNameLst>
                                          <p:attrName>style.opacity</p:attrName>
                                        </p:attrNameLst>
                                      </p:cBhvr>
                                      <p:to>
                                        <p:strVal val="0.5"/>
                                      </p:to>
                                    </p:set>
                                    <p:animEffect filter="image" prLst="opacity: 0.5">
                                      <p:cBhvr rctx="IE">
                                        <p:cTn id="117" dur="indefinite"/>
                                        <p:tgtEl>
                                          <p:spTgt spid="3"/>
                                        </p:tgtEl>
                                      </p:cBhvr>
                                    </p:animEffect>
                                  </p:childTnLst>
                                </p:cTn>
                              </p:par>
                              <p:par>
                                <p:cTn id="118" presetID="9" presetClass="emph" presetSubtype="0" grpId="1" nodeType="withEffect">
                                  <p:stCondLst>
                                    <p:cond delay="0"/>
                                  </p:stCondLst>
                                  <p:iterate type="lt">
                                    <p:tmAbs val="0"/>
                                  </p:iterate>
                                  <p:childTnLst>
                                    <p:set>
                                      <p:cBhvr rctx="PPT">
                                        <p:cTn id="119" dur="indefinite"/>
                                        <p:tgtEl>
                                          <p:spTgt spid="567324"/>
                                        </p:tgtEl>
                                        <p:attrNameLst>
                                          <p:attrName>style.opacity</p:attrName>
                                        </p:attrNameLst>
                                      </p:cBhvr>
                                      <p:to>
                                        <p:strVal val="0.5"/>
                                      </p:to>
                                    </p:set>
                                    <p:animEffect filter="image" prLst="opacity: 0.5">
                                      <p:cBhvr rctx="IE">
                                        <p:cTn id="120" dur="indefinite"/>
                                        <p:tgtEl>
                                          <p:spTgt spid="567324"/>
                                        </p:tgtEl>
                                      </p:cBhvr>
                                    </p:animEffect>
                                  </p:childTnLst>
                                </p:cTn>
                              </p:par>
                              <p:par>
                                <p:cTn id="121" presetID="9" presetClass="emph" presetSubtype="0" grpId="1" nodeType="withEffect">
                                  <p:stCondLst>
                                    <p:cond delay="0"/>
                                  </p:stCondLst>
                                  <p:childTnLst>
                                    <p:set>
                                      <p:cBhvr rctx="PPT">
                                        <p:cTn id="122" dur="indefinite"/>
                                        <p:tgtEl>
                                          <p:spTgt spid="567325"/>
                                        </p:tgtEl>
                                        <p:attrNameLst>
                                          <p:attrName>style.opacity</p:attrName>
                                        </p:attrNameLst>
                                      </p:cBhvr>
                                      <p:to>
                                        <p:strVal val="0.5"/>
                                      </p:to>
                                    </p:set>
                                    <p:animEffect filter="image" prLst="opacity: 0.5">
                                      <p:cBhvr rctx="IE">
                                        <p:cTn id="123" dur="indefinite"/>
                                        <p:tgtEl>
                                          <p:spTgt spid="567325"/>
                                        </p:tgtEl>
                                      </p:cBhvr>
                                    </p:animEffect>
                                  </p:childTnLst>
                                </p:cTn>
                              </p:par>
                              <p:par>
                                <p:cTn id="124" presetID="9" presetClass="emph" presetSubtype="0" grpId="1" nodeType="withEffect">
                                  <p:stCondLst>
                                    <p:cond delay="0"/>
                                  </p:stCondLst>
                                  <p:childTnLst>
                                    <p:set>
                                      <p:cBhvr rctx="PPT">
                                        <p:cTn id="125" dur="indefinite"/>
                                        <p:tgtEl>
                                          <p:spTgt spid="567326"/>
                                        </p:tgtEl>
                                        <p:attrNameLst>
                                          <p:attrName>style.opacity</p:attrName>
                                        </p:attrNameLst>
                                      </p:cBhvr>
                                      <p:to>
                                        <p:strVal val="0.5"/>
                                      </p:to>
                                    </p:set>
                                    <p:animEffect filter="image" prLst="opacity: 0.5">
                                      <p:cBhvr rctx="IE">
                                        <p:cTn id="126" dur="indefinite"/>
                                        <p:tgtEl>
                                          <p:spTgt spid="567326"/>
                                        </p:tgtEl>
                                      </p:cBhvr>
                                    </p:animEffect>
                                  </p:childTnLst>
                                </p:cTn>
                              </p:par>
                              <p:par>
                                <p:cTn id="127" presetID="9" presetClass="emph" presetSubtype="0" grpId="1" nodeType="withEffect">
                                  <p:stCondLst>
                                    <p:cond delay="0"/>
                                  </p:stCondLst>
                                  <p:childTnLst>
                                    <p:set>
                                      <p:cBhvr rctx="PPT">
                                        <p:cTn id="128" dur="indefinite"/>
                                        <p:tgtEl>
                                          <p:spTgt spid="567327"/>
                                        </p:tgtEl>
                                        <p:attrNameLst>
                                          <p:attrName>style.opacity</p:attrName>
                                        </p:attrNameLst>
                                      </p:cBhvr>
                                      <p:to>
                                        <p:strVal val="0.5"/>
                                      </p:to>
                                    </p:set>
                                    <p:animEffect filter="image" prLst="opacity: 0.5">
                                      <p:cBhvr rctx="IE">
                                        <p:cTn id="129" dur="indefinite"/>
                                        <p:tgtEl>
                                          <p:spTgt spid="567327"/>
                                        </p:tgtEl>
                                      </p:cBhvr>
                                    </p:animEffect>
                                  </p:childTnLst>
                                </p:cTn>
                              </p:par>
                              <p:par>
                                <p:cTn id="130" presetID="9" presetClass="emph" presetSubtype="0" nodeType="withEffect">
                                  <p:stCondLst>
                                    <p:cond delay="0"/>
                                  </p:stCondLst>
                                  <p:childTnLst>
                                    <p:set>
                                      <p:cBhvr rctx="PPT">
                                        <p:cTn id="131" dur="indefinite"/>
                                        <p:tgtEl>
                                          <p:spTgt spid="4"/>
                                        </p:tgtEl>
                                        <p:attrNameLst>
                                          <p:attrName>style.opacity</p:attrName>
                                        </p:attrNameLst>
                                      </p:cBhvr>
                                      <p:to>
                                        <p:strVal val="0.5"/>
                                      </p:to>
                                    </p:set>
                                    <p:animEffect filter="image" prLst="opacity: 0.5">
                                      <p:cBhvr rctx="IE">
                                        <p:cTn id="132" dur="indefinite"/>
                                        <p:tgtEl>
                                          <p:spTgt spid="4"/>
                                        </p:tgtEl>
                                      </p:cBhvr>
                                    </p:animEffect>
                                  </p:childTnLst>
                                </p:cTn>
                              </p:par>
                              <p:par>
                                <p:cTn id="133" presetID="9" presetClass="emph" presetSubtype="0" grpId="1" nodeType="withEffect">
                                  <p:stCondLst>
                                    <p:cond delay="0"/>
                                  </p:stCondLst>
                                  <p:childTnLst>
                                    <p:set>
                                      <p:cBhvr rctx="PPT">
                                        <p:cTn id="134" dur="indefinite"/>
                                        <p:tgtEl>
                                          <p:spTgt spid="567333"/>
                                        </p:tgtEl>
                                        <p:attrNameLst>
                                          <p:attrName>style.opacity</p:attrName>
                                        </p:attrNameLst>
                                      </p:cBhvr>
                                      <p:to>
                                        <p:strVal val="0.5"/>
                                      </p:to>
                                    </p:set>
                                    <p:animEffect filter="image" prLst="opacity: 0.5">
                                      <p:cBhvr rctx="IE">
                                        <p:cTn id="135" dur="indefinite"/>
                                        <p:tgtEl>
                                          <p:spTgt spid="567333"/>
                                        </p:tgtEl>
                                      </p:cBhvr>
                                    </p:animEffect>
                                  </p:childTnLst>
                                </p:cTn>
                              </p:par>
                              <p:par>
                                <p:cTn id="136" presetID="9" presetClass="emph" presetSubtype="0" grpId="1" nodeType="withEffect">
                                  <p:stCondLst>
                                    <p:cond delay="0"/>
                                  </p:stCondLst>
                                  <p:childTnLst>
                                    <p:set>
                                      <p:cBhvr rctx="PPT">
                                        <p:cTn id="137" dur="indefinite"/>
                                        <p:tgtEl>
                                          <p:spTgt spid="567334"/>
                                        </p:tgtEl>
                                        <p:attrNameLst>
                                          <p:attrName>style.opacity</p:attrName>
                                        </p:attrNameLst>
                                      </p:cBhvr>
                                      <p:to>
                                        <p:strVal val="0.5"/>
                                      </p:to>
                                    </p:set>
                                    <p:animEffect filter="image" prLst="opacity: 0.5">
                                      <p:cBhvr rctx="IE">
                                        <p:cTn id="138" dur="indefinite"/>
                                        <p:tgtEl>
                                          <p:spTgt spid="567334"/>
                                        </p:tgtEl>
                                      </p:cBhvr>
                                    </p:animEffect>
                                  </p:childTnLst>
                                </p:cTn>
                              </p:par>
                              <p:par>
                                <p:cTn id="139" presetID="9" presetClass="emph" presetSubtype="0" grpId="0" nodeType="withEffect">
                                  <p:stCondLst>
                                    <p:cond delay="0"/>
                                  </p:stCondLst>
                                  <p:childTnLst>
                                    <p:set>
                                      <p:cBhvr rctx="PPT">
                                        <p:cTn id="140" dur="indefinite"/>
                                        <p:tgtEl>
                                          <p:spTgt spid="567406"/>
                                        </p:tgtEl>
                                        <p:attrNameLst>
                                          <p:attrName>style.opacity</p:attrName>
                                        </p:attrNameLst>
                                      </p:cBhvr>
                                      <p:to>
                                        <p:strVal val="0.5"/>
                                      </p:to>
                                    </p:set>
                                    <p:animEffect filter="image" prLst="opacity: 0.5">
                                      <p:cBhvr rctx="IE">
                                        <p:cTn id="141" dur="indefinite"/>
                                        <p:tgtEl>
                                          <p:spTgt spid="567406"/>
                                        </p:tgtEl>
                                      </p:cBhvr>
                                    </p:animEffect>
                                  </p:childTnLst>
                                </p:cTn>
                              </p:par>
                            </p:childTnLst>
                          </p:cTn>
                        </p:par>
                        <p:par>
                          <p:cTn id="142" fill="hold">
                            <p:stCondLst>
                              <p:cond delay="0"/>
                            </p:stCondLst>
                            <p:childTnLst>
                              <p:par>
                                <p:cTn id="143" presetID="9" presetClass="exit" presetSubtype="0" fill="hold" grpId="3" nodeType="afterEffect">
                                  <p:stCondLst>
                                    <p:cond delay="0"/>
                                  </p:stCondLst>
                                  <p:childTnLst>
                                    <p:animEffect transition="out" filter="dissolve">
                                      <p:cBhvr>
                                        <p:cTn id="144" dur="500"/>
                                        <p:tgtEl>
                                          <p:spTgt spid="567307"/>
                                        </p:tgtEl>
                                      </p:cBhvr>
                                    </p:animEffect>
                                    <p:set>
                                      <p:cBhvr>
                                        <p:cTn id="145" dur="1" fill="hold">
                                          <p:stCondLst>
                                            <p:cond delay="499"/>
                                          </p:stCondLst>
                                        </p:cTn>
                                        <p:tgtEl>
                                          <p:spTgt spid="567307"/>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40" presetClass="entr" presetSubtype="0" fill="hold" grpId="0" nodeType="clickEffect">
                                  <p:stCondLst>
                                    <p:cond delay="0"/>
                                  </p:stCondLst>
                                  <p:iterate type="lt">
                                    <p:tmPct val="10000"/>
                                  </p:iterate>
                                  <p:childTnLst>
                                    <p:set>
                                      <p:cBhvr>
                                        <p:cTn id="149" dur="1" fill="hold">
                                          <p:stCondLst>
                                            <p:cond delay="0"/>
                                          </p:stCondLst>
                                        </p:cTn>
                                        <p:tgtEl>
                                          <p:spTgt spid="567407"/>
                                        </p:tgtEl>
                                        <p:attrNameLst>
                                          <p:attrName>style.visibility</p:attrName>
                                        </p:attrNameLst>
                                      </p:cBhvr>
                                      <p:to>
                                        <p:strVal val="visible"/>
                                      </p:to>
                                    </p:set>
                                    <p:animEffect transition="in" filter="fade">
                                      <p:cBhvr>
                                        <p:cTn id="150" dur="1000"/>
                                        <p:tgtEl>
                                          <p:spTgt spid="567407"/>
                                        </p:tgtEl>
                                      </p:cBhvr>
                                    </p:animEffect>
                                    <p:anim calcmode="lin" valueType="num">
                                      <p:cBhvr>
                                        <p:cTn id="151" dur="1000" fill="hold"/>
                                        <p:tgtEl>
                                          <p:spTgt spid="567407"/>
                                        </p:tgtEl>
                                        <p:attrNameLst>
                                          <p:attrName>ppt_x</p:attrName>
                                        </p:attrNameLst>
                                      </p:cBhvr>
                                      <p:tavLst>
                                        <p:tav tm="0">
                                          <p:val>
                                            <p:strVal val="#ppt_x-.1"/>
                                          </p:val>
                                        </p:tav>
                                        <p:tav tm="100000">
                                          <p:val>
                                            <p:strVal val="#ppt_x"/>
                                          </p:val>
                                        </p:tav>
                                      </p:tavLst>
                                    </p:anim>
                                    <p:anim calcmode="lin" valueType="num">
                                      <p:cBhvr>
                                        <p:cTn id="152" dur="1000" fill="hold"/>
                                        <p:tgtEl>
                                          <p:spTgt spid="567407"/>
                                        </p:tgtEl>
                                        <p:attrNameLst>
                                          <p:attrName>ppt_y</p:attrName>
                                        </p:attrNameLst>
                                      </p:cBhvr>
                                      <p:tavLst>
                                        <p:tav tm="0">
                                          <p:val>
                                            <p:strVal val="#ppt_y"/>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47" presetClass="entr" presetSubtype="0" fill="hold" grpId="0" nodeType="clickEffect">
                                  <p:stCondLst>
                                    <p:cond delay="0"/>
                                  </p:stCondLst>
                                  <p:childTnLst>
                                    <p:set>
                                      <p:cBhvr>
                                        <p:cTn id="156" dur="1" fill="hold">
                                          <p:stCondLst>
                                            <p:cond delay="0"/>
                                          </p:stCondLst>
                                        </p:cTn>
                                        <p:tgtEl>
                                          <p:spTgt spid="567408"/>
                                        </p:tgtEl>
                                        <p:attrNameLst>
                                          <p:attrName>style.visibility</p:attrName>
                                        </p:attrNameLst>
                                      </p:cBhvr>
                                      <p:to>
                                        <p:strVal val="visible"/>
                                      </p:to>
                                    </p:set>
                                    <p:animEffect transition="in" filter="fade">
                                      <p:cBhvr>
                                        <p:cTn id="157" dur="1000"/>
                                        <p:tgtEl>
                                          <p:spTgt spid="567408"/>
                                        </p:tgtEl>
                                      </p:cBhvr>
                                    </p:animEffect>
                                    <p:anim calcmode="lin" valueType="num">
                                      <p:cBhvr>
                                        <p:cTn id="158" dur="1000" fill="hold"/>
                                        <p:tgtEl>
                                          <p:spTgt spid="567408"/>
                                        </p:tgtEl>
                                        <p:attrNameLst>
                                          <p:attrName>ppt_x</p:attrName>
                                        </p:attrNameLst>
                                      </p:cBhvr>
                                      <p:tavLst>
                                        <p:tav tm="0">
                                          <p:val>
                                            <p:strVal val="#ppt_x"/>
                                          </p:val>
                                        </p:tav>
                                        <p:tav tm="100000">
                                          <p:val>
                                            <p:strVal val="#ppt_x"/>
                                          </p:val>
                                        </p:tav>
                                      </p:tavLst>
                                    </p:anim>
                                    <p:anim calcmode="lin" valueType="num">
                                      <p:cBhvr>
                                        <p:cTn id="159" dur="1000" fill="hold"/>
                                        <p:tgtEl>
                                          <p:spTgt spid="567408"/>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9" presetClass="entr" presetSubtype="0" fill="hold" nodeType="clickEffect">
                                  <p:stCondLst>
                                    <p:cond delay="0"/>
                                  </p:stCondLst>
                                  <p:childTnLst>
                                    <p:set>
                                      <p:cBhvr>
                                        <p:cTn id="163" dur="1" fill="hold">
                                          <p:stCondLst>
                                            <p:cond delay="0"/>
                                          </p:stCondLst>
                                        </p:cTn>
                                        <p:tgtEl>
                                          <p:spTgt spid="5"/>
                                        </p:tgtEl>
                                        <p:attrNameLst>
                                          <p:attrName>style.visibility</p:attrName>
                                        </p:attrNameLst>
                                      </p:cBhvr>
                                      <p:to>
                                        <p:strVal val="visible"/>
                                      </p:to>
                                    </p:set>
                                    <p:animEffect transition="in" filter="dissolve">
                                      <p:cBhvr>
                                        <p:cTn id="164" dur="500"/>
                                        <p:tgtEl>
                                          <p:spTgt spid="5"/>
                                        </p:tgtEl>
                                      </p:cBhvr>
                                    </p:animEffect>
                                  </p:childTnLst>
                                </p:cTn>
                              </p:par>
                            </p:childTnLst>
                          </p:cTn>
                        </p:par>
                      </p:childTnLst>
                    </p:cTn>
                  </p:par>
                  <p:par>
                    <p:cTn id="165" fill="hold">
                      <p:stCondLst>
                        <p:cond delay="indefinite"/>
                      </p:stCondLst>
                      <p:childTnLst>
                        <p:par>
                          <p:cTn id="166" fill="hold">
                            <p:stCondLst>
                              <p:cond delay="0"/>
                            </p:stCondLst>
                            <p:childTnLst>
                              <p:par>
                                <p:cTn id="167" presetID="47" presetClass="entr" presetSubtype="0" fill="hold" grpId="0" nodeType="clickEffect">
                                  <p:stCondLst>
                                    <p:cond delay="0"/>
                                  </p:stCondLst>
                                  <p:childTnLst>
                                    <p:set>
                                      <p:cBhvr>
                                        <p:cTn id="168" dur="1" fill="hold">
                                          <p:stCondLst>
                                            <p:cond delay="0"/>
                                          </p:stCondLst>
                                        </p:cTn>
                                        <p:tgtEl>
                                          <p:spTgt spid="567355"/>
                                        </p:tgtEl>
                                        <p:attrNameLst>
                                          <p:attrName>style.visibility</p:attrName>
                                        </p:attrNameLst>
                                      </p:cBhvr>
                                      <p:to>
                                        <p:strVal val="visible"/>
                                      </p:to>
                                    </p:set>
                                    <p:animEffect transition="in" filter="fade">
                                      <p:cBhvr>
                                        <p:cTn id="169" dur="1000"/>
                                        <p:tgtEl>
                                          <p:spTgt spid="567355"/>
                                        </p:tgtEl>
                                      </p:cBhvr>
                                    </p:animEffect>
                                    <p:anim calcmode="lin" valueType="num">
                                      <p:cBhvr>
                                        <p:cTn id="170" dur="1000" fill="hold"/>
                                        <p:tgtEl>
                                          <p:spTgt spid="567355"/>
                                        </p:tgtEl>
                                        <p:attrNameLst>
                                          <p:attrName>ppt_x</p:attrName>
                                        </p:attrNameLst>
                                      </p:cBhvr>
                                      <p:tavLst>
                                        <p:tav tm="0">
                                          <p:val>
                                            <p:strVal val="#ppt_x"/>
                                          </p:val>
                                        </p:tav>
                                        <p:tav tm="100000">
                                          <p:val>
                                            <p:strVal val="#ppt_x"/>
                                          </p:val>
                                        </p:tav>
                                      </p:tavLst>
                                    </p:anim>
                                    <p:anim calcmode="lin" valueType="num">
                                      <p:cBhvr>
                                        <p:cTn id="171" dur="1000" fill="hold"/>
                                        <p:tgtEl>
                                          <p:spTgt spid="567355"/>
                                        </p:tgtEl>
                                        <p:attrNameLst>
                                          <p:attrName>ppt_y</p:attrName>
                                        </p:attrNameLst>
                                      </p:cBhvr>
                                      <p:tavLst>
                                        <p:tav tm="0">
                                          <p:val>
                                            <p:strVal val="#ppt_y-.1"/>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47" presetClass="entr" presetSubtype="0" fill="hold" grpId="0" nodeType="clickEffect">
                                  <p:stCondLst>
                                    <p:cond delay="0"/>
                                  </p:stCondLst>
                                  <p:childTnLst>
                                    <p:set>
                                      <p:cBhvr>
                                        <p:cTn id="175" dur="1" fill="hold">
                                          <p:stCondLst>
                                            <p:cond delay="0"/>
                                          </p:stCondLst>
                                        </p:cTn>
                                        <p:tgtEl>
                                          <p:spTgt spid="567356"/>
                                        </p:tgtEl>
                                        <p:attrNameLst>
                                          <p:attrName>style.visibility</p:attrName>
                                        </p:attrNameLst>
                                      </p:cBhvr>
                                      <p:to>
                                        <p:strVal val="visible"/>
                                      </p:to>
                                    </p:set>
                                    <p:animEffect transition="in" filter="fade">
                                      <p:cBhvr>
                                        <p:cTn id="176" dur="1000"/>
                                        <p:tgtEl>
                                          <p:spTgt spid="567356"/>
                                        </p:tgtEl>
                                      </p:cBhvr>
                                    </p:animEffect>
                                    <p:anim calcmode="lin" valueType="num">
                                      <p:cBhvr>
                                        <p:cTn id="177" dur="1000" fill="hold"/>
                                        <p:tgtEl>
                                          <p:spTgt spid="567356"/>
                                        </p:tgtEl>
                                        <p:attrNameLst>
                                          <p:attrName>ppt_x</p:attrName>
                                        </p:attrNameLst>
                                      </p:cBhvr>
                                      <p:tavLst>
                                        <p:tav tm="0">
                                          <p:val>
                                            <p:strVal val="#ppt_x"/>
                                          </p:val>
                                        </p:tav>
                                        <p:tav tm="100000">
                                          <p:val>
                                            <p:strVal val="#ppt_x"/>
                                          </p:val>
                                        </p:tav>
                                      </p:tavLst>
                                    </p:anim>
                                    <p:anim calcmode="lin" valueType="num">
                                      <p:cBhvr>
                                        <p:cTn id="178" dur="1000" fill="hold"/>
                                        <p:tgtEl>
                                          <p:spTgt spid="567356"/>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53" presetClass="entr" presetSubtype="0" fill="hold" grpId="0" nodeType="clickEffect">
                                  <p:stCondLst>
                                    <p:cond delay="0"/>
                                  </p:stCondLst>
                                  <p:childTnLst>
                                    <p:set>
                                      <p:cBhvr>
                                        <p:cTn id="182" dur="1" fill="hold">
                                          <p:stCondLst>
                                            <p:cond delay="0"/>
                                          </p:stCondLst>
                                        </p:cTn>
                                        <p:tgtEl>
                                          <p:spTgt spid="567354"/>
                                        </p:tgtEl>
                                        <p:attrNameLst>
                                          <p:attrName>style.visibility</p:attrName>
                                        </p:attrNameLst>
                                      </p:cBhvr>
                                      <p:to>
                                        <p:strVal val="visible"/>
                                      </p:to>
                                    </p:set>
                                    <p:anim calcmode="lin" valueType="num">
                                      <p:cBhvr>
                                        <p:cTn id="183" dur="500" fill="hold"/>
                                        <p:tgtEl>
                                          <p:spTgt spid="567354"/>
                                        </p:tgtEl>
                                        <p:attrNameLst>
                                          <p:attrName>ppt_w</p:attrName>
                                        </p:attrNameLst>
                                      </p:cBhvr>
                                      <p:tavLst>
                                        <p:tav tm="0">
                                          <p:val>
                                            <p:fltVal val="0"/>
                                          </p:val>
                                        </p:tav>
                                        <p:tav tm="100000">
                                          <p:val>
                                            <p:strVal val="#ppt_w"/>
                                          </p:val>
                                        </p:tav>
                                      </p:tavLst>
                                    </p:anim>
                                    <p:anim calcmode="lin" valueType="num">
                                      <p:cBhvr>
                                        <p:cTn id="184" dur="500" fill="hold"/>
                                        <p:tgtEl>
                                          <p:spTgt spid="567354"/>
                                        </p:tgtEl>
                                        <p:attrNameLst>
                                          <p:attrName>ppt_h</p:attrName>
                                        </p:attrNameLst>
                                      </p:cBhvr>
                                      <p:tavLst>
                                        <p:tav tm="0">
                                          <p:val>
                                            <p:fltVal val="0"/>
                                          </p:val>
                                        </p:tav>
                                        <p:tav tm="100000">
                                          <p:val>
                                            <p:strVal val="#ppt_h"/>
                                          </p:val>
                                        </p:tav>
                                      </p:tavLst>
                                    </p:anim>
                                    <p:animEffect transition="in" filter="fade">
                                      <p:cBhvr>
                                        <p:cTn id="185" dur="500"/>
                                        <p:tgtEl>
                                          <p:spTgt spid="567354"/>
                                        </p:tgtEl>
                                      </p:cBhvr>
                                    </p:animEffect>
                                  </p:childTnLst>
                                </p:cTn>
                              </p:par>
                            </p:childTnLst>
                          </p:cTn>
                        </p:par>
                      </p:childTnLst>
                    </p:cTn>
                  </p:par>
                  <p:par>
                    <p:cTn id="186" fill="hold">
                      <p:stCondLst>
                        <p:cond delay="indefinite"/>
                      </p:stCondLst>
                      <p:childTnLst>
                        <p:par>
                          <p:cTn id="187" fill="hold">
                            <p:stCondLst>
                              <p:cond delay="0"/>
                            </p:stCondLst>
                            <p:childTnLst>
                              <p:par>
                                <p:cTn id="188" presetID="53" presetClass="entr" presetSubtype="0" fill="hold" nodeType="clickEffect">
                                  <p:stCondLst>
                                    <p:cond delay="0"/>
                                  </p:stCondLst>
                                  <p:childTnLst>
                                    <p:set>
                                      <p:cBhvr>
                                        <p:cTn id="189" dur="1" fill="hold">
                                          <p:stCondLst>
                                            <p:cond delay="0"/>
                                          </p:stCondLst>
                                        </p:cTn>
                                        <p:tgtEl>
                                          <p:spTgt spid="6"/>
                                        </p:tgtEl>
                                        <p:attrNameLst>
                                          <p:attrName>style.visibility</p:attrName>
                                        </p:attrNameLst>
                                      </p:cBhvr>
                                      <p:to>
                                        <p:strVal val="visible"/>
                                      </p:to>
                                    </p:set>
                                    <p:anim calcmode="lin" valueType="num">
                                      <p:cBhvr>
                                        <p:cTn id="190" dur="500" fill="hold"/>
                                        <p:tgtEl>
                                          <p:spTgt spid="6"/>
                                        </p:tgtEl>
                                        <p:attrNameLst>
                                          <p:attrName>ppt_w</p:attrName>
                                        </p:attrNameLst>
                                      </p:cBhvr>
                                      <p:tavLst>
                                        <p:tav tm="0">
                                          <p:val>
                                            <p:fltVal val="0"/>
                                          </p:val>
                                        </p:tav>
                                        <p:tav tm="100000">
                                          <p:val>
                                            <p:strVal val="#ppt_w"/>
                                          </p:val>
                                        </p:tav>
                                      </p:tavLst>
                                    </p:anim>
                                    <p:anim calcmode="lin" valueType="num">
                                      <p:cBhvr>
                                        <p:cTn id="191" dur="500" fill="hold"/>
                                        <p:tgtEl>
                                          <p:spTgt spid="6"/>
                                        </p:tgtEl>
                                        <p:attrNameLst>
                                          <p:attrName>ppt_h</p:attrName>
                                        </p:attrNameLst>
                                      </p:cBhvr>
                                      <p:tavLst>
                                        <p:tav tm="0">
                                          <p:val>
                                            <p:fltVal val="0"/>
                                          </p:val>
                                        </p:tav>
                                        <p:tav tm="100000">
                                          <p:val>
                                            <p:strVal val="#ppt_h"/>
                                          </p:val>
                                        </p:tav>
                                      </p:tavLst>
                                    </p:anim>
                                    <p:animEffect transition="in" filter="fade">
                                      <p:cBhvr>
                                        <p:cTn id="192" dur="500"/>
                                        <p:tgtEl>
                                          <p:spTgt spid="6"/>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8" fill="hold" grpId="0" nodeType="clickEffect">
                                  <p:stCondLst>
                                    <p:cond delay="0"/>
                                  </p:stCondLst>
                                  <p:childTnLst>
                                    <p:set>
                                      <p:cBhvr>
                                        <p:cTn id="196" dur="1" fill="hold">
                                          <p:stCondLst>
                                            <p:cond delay="0"/>
                                          </p:stCondLst>
                                        </p:cTn>
                                        <p:tgtEl>
                                          <p:spTgt spid="567357"/>
                                        </p:tgtEl>
                                        <p:attrNameLst>
                                          <p:attrName>style.visibility</p:attrName>
                                        </p:attrNameLst>
                                      </p:cBhvr>
                                      <p:to>
                                        <p:strVal val="visible"/>
                                      </p:to>
                                    </p:set>
                                    <p:animEffect transition="in" filter="wipe(left)">
                                      <p:cBhvr>
                                        <p:cTn id="197" dur="5000"/>
                                        <p:tgtEl>
                                          <p:spTgt spid="567357"/>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4" fill="hold" grpId="0" nodeType="clickEffect">
                                  <p:stCondLst>
                                    <p:cond delay="0"/>
                                  </p:stCondLst>
                                  <p:childTnLst>
                                    <p:set>
                                      <p:cBhvr>
                                        <p:cTn id="201" dur="1" fill="hold">
                                          <p:stCondLst>
                                            <p:cond delay="0"/>
                                          </p:stCondLst>
                                        </p:cTn>
                                        <p:tgtEl>
                                          <p:spTgt spid="567358"/>
                                        </p:tgtEl>
                                        <p:attrNameLst>
                                          <p:attrName>style.visibility</p:attrName>
                                        </p:attrNameLst>
                                      </p:cBhvr>
                                      <p:to>
                                        <p:strVal val="visible"/>
                                      </p:to>
                                    </p:set>
                                    <p:animEffect transition="in" filter="wipe(down)">
                                      <p:cBhvr>
                                        <p:cTn id="202" dur="2000"/>
                                        <p:tgtEl>
                                          <p:spTgt spid="567358"/>
                                        </p:tgtEl>
                                      </p:cBhvr>
                                    </p:animEffect>
                                  </p:childTnLst>
                                </p:cTn>
                              </p:par>
                            </p:childTnLst>
                          </p:cTn>
                        </p:par>
                      </p:childTnLst>
                    </p:cTn>
                  </p:par>
                  <p:par>
                    <p:cTn id="203" fill="hold">
                      <p:stCondLst>
                        <p:cond delay="indefinite"/>
                      </p:stCondLst>
                      <p:childTnLst>
                        <p:par>
                          <p:cTn id="204" fill="hold">
                            <p:stCondLst>
                              <p:cond delay="0"/>
                            </p:stCondLst>
                            <p:childTnLst>
                              <p:par>
                                <p:cTn id="205" presetID="40" presetClass="entr" presetSubtype="0" fill="hold" grpId="0" nodeType="clickEffect">
                                  <p:stCondLst>
                                    <p:cond delay="0"/>
                                  </p:stCondLst>
                                  <p:iterate type="lt">
                                    <p:tmPct val="10000"/>
                                  </p:iterate>
                                  <p:childTnLst>
                                    <p:set>
                                      <p:cBhvr>
                                        <p:cTn id="206" dur="1" fill="hold">
                                          <p:stCondLst>
                                            <p:cond delay="0"/>
                                          </p:stCondLst>
                                        </p:cTn>
                                        <p:tgtEl>
                                          <p:spTgt spid="567389"/>
                                        </p:tgtEl>
                                        <p:attrNameLst>
                                          <p:attrName>style.visibility</p:attrName>
                                        </p:attrNameLst>
                                      </p:cBhvr>
                                      <p:to>
                                        <p:strVal val="visible"/>
                                      </p:to>
                                    </p:set>
                                    <p:animEffect transition="in" filter="fade">
                                      <p:cBhvr>
                                        <p:cTn id="207" dur="1000"/>
                                        <p:tgtEl>
                                          <p:spTgt spid="567389"/>
                                        </p:tgtEl>
                                      </p:cBhvr>
                                    </p:animEffect>
                                    <p:anim calcmode="lin" valueType="num">
                                      <p:cBhvr>
                                        <p:cTn id="208" dur="1000" fill="hold"/>
                                        <p:tgtEl>
                                          <p:spTgt spid="567389"/>
                                        </p:tgtEl>
                                        <p:attrNameLst>
                                          <p:attrName>ppt_x</p:attrName>
                                        </p:attrNameLst>
                                      </p:cBhvr>
                                      <p:tavLst>
                                        <p:tav tm="0">
                                          <p:val>
                                            <p:strVal val="#ppt_x-.1"/>
                                          </p:val>
                                        </p:tav>
                                        <p:tav tm="100000">
                                          <p:val>
                                            <p:strVal val="#ppt_x"/>
                                          </p:val>
                                        </p:tav>
                                      </p:tavLst>
                                    </p:anim>
                                    <p:anim calcmode="lin" valueType="num">
                                      <p:cBhvr>
                                        <p:cTn id="209" dur="1000" fill="hold"/>
                                        <p:tgtEl>
                                          <p:spTgt spid="567389"/>
                                        </p:tgtEl>
                                        <p:attrNameLst>
                                          <p:attrName>ppt_y</p:attrName>
                                        </p:attrNameLst>
                                      </p:cBhvr>
                                      <p:tavLst>
                                        <p:tav tm="0">
                                          <p:val>
                                            <p:strVal val="#ppt_y"/>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nodeType="clickEffect">
                                  <p:stCondLst>
                                    <p:cond delay="0"/>
                                  </p:stCondLst>
                                  <p:childTnLst>
                                    <p:set>
                                      <p:cBhvr>
                                        <p:cTn id="213" dur="1" fill="hold">
                                          <p:stCondLst>
                                            <p:cond delay="0"/>
                                          </p:stCondLst>
                                        </p:cTn>
                                        <p:tgtEl>
                                          <p:spTgt spid="10"/>
                                        </p:tgtEl>
                                        <p:attrNameLst>
                                          <p:attrName>style.visibility</p:attrName>
                                        </p:attrNameLst>
                                      </p:cBhvr>
                                      <p:to>
                                        <p:strVal val="visible"/>
                                      </p:to>
                                    </p:set>
                                    <p:animEffect transition="in" filter="fade">
                                      <p:cBhvr>
                                        <p:cTn id="214" dur="2000"/>
                                        <p:tgtEl>
                                          <p:spTgt spid="10"/>
                                        </p:tgtEl>
                                      </p:cBhvr>
                                    </p:animEffect>
                                  </p:childTnLst>
                                </p:cTn>
                              </p:par>
                            </p:childTnLst>
                          </p:cTn>
                        </p:par>
                      </p:childTnLst>
                    </p:cTn>
                  </p:par>
                  <p:par>
                    <p:cTn id="215" fill="hold">
                      <p:stCondLst>
                        <p:cond delay="indefinite"/>
                      </p:stCondLst>
                      <p:childTnLst>
                        <p:par>
                          <p:cTn id="216" fill="hold">
                            <p:stCondLst>
                              <p:cond delay="0"/>
                            </p:stCondLst>
                            <p:childTnLst>
                              <p:par>
                                <p:cTn id="217" presetID="9" presetClass="entr" presetSubtype="0" fill="hold" grpId="0" nodeType="clickEffect">
                                  <p:stCondLst>
                                    <p:cond delay="0"/>
                                  </p:stCondLst>
                                  <p:childTnLst>
                                    <p:set>
                                      <p:cBhvr>
                                        <p:cTn id="218" dur="1" fill="hold">
                                          <p:stCondLst>
                                            <p:cond delay="0"/>
                                          </p:stCondLst>
                                        </p:cTn>
                                        <p:tgtEl>
                                          <p:spTgt spid="567390"/>
                                        </p:tgtEl>
                                        <p:attrNameLst>
                                          <p:attrName>style.visibility</p:attrName>
                                        </p:attrNameLst>
                                      </p:cBhvr>
                                      <p:to>
                                        <p:strVal val="visible"/>
                                      </p:to>
                                    </p:set>
                                    <p:animEffect transition="in" filter="dissolve">
                                      <p:cBhvr>
                                        <p:cTn id="219" dur="500"/>
                                        <p:tgtEl>
                                          <p:spTgt spid="567390"/>
                                        </p:tgtEl>
                                      </p:cBhvr>
                                    </p:animEffect>
                                  </p:childTnLst>
                                </p:cTn>
                              </p:par>
                            </p:childTnLst>
                          </p:cTn>
                        </p:par>
                      </p:childTnLst>
                    </p:cTn>
                  </p:par>
                  <p:par>
                    <p:cTn id="220" fill="hold">
                      <p:stCondLst>
                        <p:cond delay="indefinite"/>
                      </p:stCondLst>
                      <p:childTnLst>
                        <p:par>
                          <p:cTn id="221" fill="hold">
                            <p:stCondLst>
                              <p:cond delay="0"/>
                            </p:stCondLst>
                            <p:childTnLst>
                              <p:par>
                                <p:cTn id="222" presetID="9" presetClass="entr" presetSubtype="0" fill="hold" grpId="0" nodeType="clickEffect">
                                  <p:stCondLst>
                                    <p:cond delay="0"/>
                                  </p:stCondLst>
                                  <p:childTnLst>
                                    <p:set>
                                      <p:cBhvr>
                                        <p:cTn id="223" dur="1" fill="hold">
                                          <p:stCondLst>
                                            <p:cond delay="0"/>
                                          </p:stCondLst>
                                        </p:cTn>
                                        <p:tgtEl>
                                          <p:spTgt spid="567392"/>
                                        </p:tgtEl>
                                        <p:attrNameLst>
                                          <p:attrName>style.visibility</p:attrName>
                                        </p:attrNameLst>
                                      </p:cBhvr>
                                      <p:to>
                                        <p:strVal val="visible"/>
                                      </p:to>
                                    </p:set>
                                    <p:animEffect transition="in" filter="dissolve">
                                      <p:cBhvr>
                                        <p:cTn id="224" dur="500"/>
                                        <p:tgtEl>
                                          <p:spTgt spid="567392"/>
                                        </p:tgtEl>
                                      </p:cBhvr>
                                    </p:animEffect>
                                  </p:childTnLst>
                                </p:cTn>
                              </p:par>
                            </p:childTnLst>
                          </p:cTn>
                        </p:par>
                      </p:childTnLst>
                    </p:cTn>
                  </p:par>
                  <p:par>
                    <p:cTn id="225" fill="hold">
                      <p:stCondLst>
                        <p:cond delay="indefinite"/>
                      </p:stCondLst>
                      <p:childTnLst>
                        <p:par>
                          <p:cTn id="226" fill="hold">
                            <p:stCondLst>
                              <p:cond delay="0"/>
                            </p:stCondLst>
                            <p:childTnLst>
                              <p:par>
                                <p:cTn id="227" presetID="22" presetClass="entr" presetSubtype="4" fill="hold" grpId="0" nodeType="clickEffect">
                                  <p:stCondLst>
                                    <p:cond delay="0"/>
                                  </p:stCondLst>
                                  <p:childTnLst>
                                    <p:set>
                                      <p:cBhvr>
                                        <p:cTn id="228" dur="1" fill="hold">
                                          <p:stCondLst>
                                            <p:cond delay="0"/>
                                          </p:stCondLst>
                                        </p:cTn>
                                        <p:tgtEl>
                                          <p:spTgt spid="567401"/>
                                        </p:tgtEl>
                                        <p:attrNameLst>
                                          <p:attrName>style.visibility</p:attrName>
                                        </p:attrNameLst>
                                      </p:cBhvr>
                                      <p:to>
                                        <p:strVal val="visible"/>
                                      </p:to>
                                    </p:set>
                                    <p:animEffect transition="in" filter="wipe(down)">
                                      <p:cBhvr>
                                        <p:cTn id="229" dur="500"/>
                                        <p:tgtEl>
                                          <p:spTgt spid="567401"/>
                                        </p:tgtEl>
                                      </p:cBhvr>
                                    </p:animEffect>
                                  </p:childTnLst>
                                </p:cTn>
                              </p:par>
                            </p:childTnLst>
                          </p:cTn>
                        </p:par>
                        <p:par>
                          <p:cTn id="230" fill="hold">
                            <p:stCondLst>
                              <p:cond delay="500"/>
                            </p:stCondLst>
                            <p:childTnLst>
                              <p:par>
                                <p:cTn id="231" presetID="22" presetClass="entr" presetSubtype="4" fill="hold" grpId="0" nodeType="afterEffect">
                                  <p:stCondLst>
                                    <p:cond delay="0"/>
                                  </p:stCondLst>
                                  <p:childTnLst>
                                    <p:set>
                                      <p:cBhvr>
                                        <p:cTn id="232" dur="1" fill="hold">
                                          <p:stCondLst>
                                            <p:cond delay="0"/>
                                          </p:stCondLst>
                                        </p:cTn>
                                        <p:tgtEl>
                                          <p:spTgt spid="567402"/>
                                        </p:tgtEl>
                                        <p:attrNameLst>
                                          <p:attrName>style.visibility</p:attrName>
                                        </p:attrNameLst>
                                      </p:cBhvr>
                                      <p:to>
                                        <p:strVal val="visible"/>
                                      </p:to>
                                    </p:set>
                                    <p:animEffect transition="in" filter="wipe(down)">
                                      <p:cBhvr>
                                        <p:cTn id="233" dur="500"/>
                                        <p:tgtEl>
                                          <p:spTgt spid="567402"/>
                                        </p:tgtEl>
                                      </p:cBhvr>
                                    </p:animEffect>
                                  </p:childTnLst>
                                </p:cTn>
                              </p:par>
                            </p:childTnLst>
                          </p:cTn>
                        </p:par>
                      </p:childTnLst>
                    </p:cTn>
                  </p:par>
                  <p:par>
                    <p:cTn id="234" fill="hold">
                      <p:stCondLst>
                        <p:cond delay="indefinite"/>
                      </p:stCondLst>
                      <p:childTnLst>
                        <p:par>
                          <p:cTn id="235" fill="hold">
                            <p:stCondLst>
                              <p:cond delay="0"/>
                            </p:stCondLst>
                            <p:childTnLst>
                              <p:par>
                                <p:cTn id="236" presetID="10" presetClass="entr" presetSubtype="0" fill="hold" nodeType="clickEffect">
                                  <p:stCondLst>
                                    <p:cond delay="0"/>
                                  </p:stCondLst>
                                  <p:childTnLst>
                                    <p:set>
                                      <p:cBhvr>
                                        <p:cTn id="237" dur="1" fill="hold">
                                          <p:stCondLst>
                                            <p:cond delay="0"/>
                                          </p:stCondLst>
                                        </p:cTn>
                                        <p:tgtEl>
                                          <p:spTgt spid="11"/>
                                        </p:tgtEl>
                                        <p:attrNameLst>
                                          <p:attrName>style.visibility</p:attrName>
                                        </p:attrNameLst>
                                      </p:cBhvr>
                                      <p:to>
                                        <p:strVal val="visible"/>
                                      </p:to>
                                    </p:set>
                                    <p:animEffect transition="in" filter="fade">
                                      <p:cBhvr>
                                        <p:cTn id="238" dur="2000"/>
                                        <p:tgtEl>
                                          <p:spTgt spid="11"/>
                                        </p:tgtEl>
                                      </p:cBhvr>
                                    </p:animEffect>
                                  </p:childTnLst>
                                </p:cTn>
                              </p:par>
                            </p:childTnLst>
                          </p:cTn>
                        </p:par>
                      </p:childTnLst>
                    </p:cTn>
                  </p:par>
                  <p:par>
                    <p:cTn id="239" fill="hold">
                      <p:stCondLst>
                        <p:cond delay="indefinite"/>
                      </p:stCondLst>
                      <p:childTnLst>
                        <p:par>
                          <p:cTn id="240" fill="hold">
                            <p:stCondLst>
                              <p:cond delay="0"/>
                            </p:stCondLst>
                            <p:childTnLst>
                              <p:par>
                                <p:cTn id="241" presetID="9" presetClass="entr" presetSubtype="0" fill="hold" grpId="0" nodeType="clickEffect">
                                  <p:stCondLst>
                                    <p:cond delay="0"/>
                                  </p:stCondLst>
                                  <p:childTnLst>
                                    <p:set>
                                      <p:cBhvr>
                                        <p:cTn id="242" dur="1" fill="hold">
                                          <p:stCondLst>
                                            <p:cond delay="0"/>
                                          </p:stCondLst>
                                        </p:cTn>
                                        <p:tgtEl>
                                          <p:spTgt spid="567397"/>
                                        </p:tgtEl>
                                        <p:attrNameLst>
                                          <p:attrName>style.visibility</p:attrName>
                                        </p:attrNameLst>
                                      </p:cBhvr>
                                      <p:to>
                                        <p:strVal val="visible"/>
                                      </p:to>
                                    </p:set>
                                    <p:animEffect transition="in" filter="dissolve">
                                      <p:cBhvr>
                                        <p:cTn id="243" dur="500"/>
                                        <p:tgtEl>
                                          <p:spTgt spid="567397"/>
                                        </p:tgtEl>
                                      </p:cBhvr>
                                    </p:animEffect>
                                  </p:childTnLst>
                                </p:cTn>
                              </p:par>
                            </p:childTnLst>
                          </p:cTn>
                        </p:par>
                      </p:childTnLst>
                    </p:cTn>
                  </p:par>
                  <p:par>
                    <p:cTn id="244" fill="hold">
                      <p:stCondLst>
                        <p:cond delay="indefinite"/>
                      </p:stCondLst>
                      <p:childTnLst>
                        <p:par>
                          <p:cTn id="245" fill="hold">
                            <p:stCondLst>
                              <p:cond delay="0"/>
                            </p:stCondLst>
                            <p:childTnLst>
                              <p:par>
                                <p:cTn id="246" presetID="9" presetClass="entr" presetSubtype="0" fill="hold" grpId="0" nodeType="clickEffect">
                                  <p:stCondLst>
                                    <p:cond delay="0"/>
                                  </p:stCondLst>
                                  <p:childTnLst>
                                    <p:set>
                                      <p:cBhvr>
                                        <p:cTn id="247" dur="1" fill="hold">
                                          <p:stCondLst>
                                            <p:cond delay="0"/>
                                          </p:stCondLst>
                                        </p:cTn>
                                        <p:tgtEl>
                                          <p:spTgt spid="567393"/>
                                        </p:tgtEl>
                                        <p:attrNameLst>
                                          <p:attrName>style.visibility</p:attrName>
                                        </p:attrNameLst>
                                      </p:cBhvr>
                                      <p:to>
                                        <p:strVal val="visible"/>
                                      </p:to>
                                    </p:set>
                                    <p:animEffect transition="in" filter="dissolve">
                                      <p:cBhvr>
                                        <p:cTn id="248" dur="500"/>
                                        <p:tgtEl>
                                          <p:spTgt spid="567393"/>
                                        </p:tgtEl>
                                      </p:cBhvr>
                                    </p:animEffect>
                                  </p:childTnLst>
                                </p:cTn>
                              </p:par>
                            </p:childTnLst>
                          </p:cTn>
                        </p:par>
                      </p:childTnLst>
                    </p:cTn>
                  </p:par>
                  <p:par>
                    <p:cTn id="249" fill="hold">
                      <p:stCondLst>
                        <p:cond delay="indefinite"/>
                      </p:stCondLst>
                      <p:childTnLst>
                        <p:par>
                          <p:cTn id="250" fill="hold">
                            <p:stCondLst>
                              <p:cond delay="0"/>
                            </p:stCondLst>
                            <p:childTnLst>
                              <p:par>
                                <p:cTn id="251" presetID="22" presetClass="entr" presetSubtype="4" fill="hold" grpId="0" nodeType="clickEffect">
                                  <p:stCondLst>
                                    <p:cond delay="0"/>
                                  </p:stCondLst>
                                  <p:childTnLst>
                                    <p:set>
                                      <p:cBhvr>
                                        <p:cTn id="252" dur="1" fill="hold">
                                          <p:stCondLst>
                                            <p:cond delay="0"/>
                                          </p:stCondLst>
                                        </p:cTn>
                                        <p:tgtEl>
                                          <p:spTgt spid="567404"/>
                                        </p:tgtEl>
                                        <p:attrNameLst>
                                          <p:attrName>style.visibility</p:attrName>
                                        </p:attrNameLst>
                                      </p:cBhvr>
                                      <p:to>
                                        <p:strVal val="visible"/>
                                      </p:to>
                                    </p:set>
                                    <p:animEffect transition="in" filter="wipe(down)">
                                      <p:cBhvr>
                                        <p:cTn id="253" dur="500"/>
                                        <p:tgtEl>
                                          <p:spTgt spid="567404"/>
                                        </p:tgtEl>
                                      </p:cBhvr>
                                    </p:animEffect>
                                  </p:childTnLst>
                                </p:cTn>
                              </p:par>
                            </p:childTnLst>
                          </p:cTn>
                        </p:par>
                        <p:par>
                          <p:cTn id="254" fill="hold">
                            <p:stCondLst>
                              <p:cond delay="500"/>
                            </p:stCondLst>
                            <p:childTnLst>
                              <p:par>
                                <p:cTn id="255" presetID="22" presetClass="entr" presetSubtype="4" fill="hold" grpId="0" nodeType="afterEffect">
                                  <p:stCondLst>
                                    <p:cond delay="0"/>
                                  </p:stCondLst>
                                  <p:childTnLst>
                                    <p:set>
                                      <p:cBhvr>
                                        <p:cTn id="256" dur="1" fill="hold">
                                          <p:stCondLst>
                                            <p:cond delay="0"/>
                                          </p:stCondLst>
                                        </p:cTn>
                                        <p:tgtEl>
                                          <p:spTgt spid="567403"/>
                                        </p:tgtEl>
                                        <p:attrNameLst>
                                          <p:attrName>style.visibility</p:attrName>
                                        </p:attrNameLst>
                                      </p:cBhvr>
                                      <p:to>
                                        <p:strVal val="visible"/>
                                      </p:to>
                                    </p:set>
                                    <p:animEffect transition="in" filter="wipe(down)">
                                      <p:cBhvr>
                                        <p:cTn id="257" dur="500"/>
                                        <p:tgtEl>
                                          <p:spTgt spid="567403"/>
                                        </p:tgtEl>
                                      </p:cBhvr>
                                    </p:animEffect>
                                  </p:childTnLst>
                                </p:cTn>
                              </p:par>
                            </p:childTnLst>
                          </p:cTn>
                        </p:par>
                      </p:childTnLst>
                    </p:cTn>
                  </p:par>
                  <p:par>
                    <p:cTn id="258" fill="hold">
                      <p:stCondLst>
                        <p:cond delay="indefinite"/>
                      </p:stCondLst>
                      <p:childTnLst>
                        <p:par>
                          <p:cTn id="259" fill="hold">
                            <p:stCondLst>
                              <p:cond delay="0"/>
                            </p:stCondLst>
                            <p:childTnLst>
                              <p:par>
                                <p:cTn id="260" presetID="39" presetClass="entr" presetSubtype="0" accel="100000" fill="hold" grpId="0" nodeType="clickEffect">
                                  <p:stCondLst>
                                    <p:cond delay="0"/>
                                  </p:stCondLst>
                                  <p:childTnLst>
                                    <p:set>
                                      <p:cBhvr>
                                        <p:cTn id="261" dur="1" fill="hold">
                                          <p:stCondLst>
                                            <p:cond delay="0"/>
                                          </p:stCondLst>
                                        </p:cTn>
                                        <p:tgtEl>
                                          <p:spTgt spid="567391"/>
                                        </p:tgtEl>
                                        <p:attrNameLst>
                                          <p:attrName>style.visibility</p:attrName>
                                        </p:attrNameLst>
                                      </p:cBhvr>
                                      <p:to>
                                        <p:strVal val="visible"/>
                                      </p:to>
                                    </p:set>
                                    <p:anim calcmode="lin" valueType="num">
                                      <p:cBhvr>
                                        <p:cTn id="262" dur="500" fill="hold"/>
                                        <p:tgtEl>
                                          <p:spTgt spid="567391"/>
                                        </p:tgtEl>
                                        <p:attrNameLst>
                                          <p:attrName>ppt_h</p:attrName>
                                        </p:attrNameLst>
                                      </p:cBhvr>
                                      <p:tavLst>
                                        <p:tav tm="0">
                                          <p:val>
                                            <p:strVal val="#ppt_h/20"/>
                                          </p:val>
                                        </p:tav>
                                        <p:tav tm="50000">
                                          <p:val>
                                            <p:strVal val="#ppt_h/20"/>
                                          </p:val>
                                        </p:tav>
                                        <p:tav tm="100000">
                                          <p:val>
                                            <p:strVal val="#ppt_h"/>
                                          </p:val>
                                        </p:tav>
                                      </p:tavLst>
                                    </p:anim>
                                    <p:anim calcmode="lin" valueType="num">
                                      <p:cBhvr>
                                        <p:cTn id="263" dur="500" fill="hold"/>
                                        <p:tgtEl>
                                          <p:spTgt spid="567391"/>
                                        </p:tgtEl>
                                        <p:attrNameLst>
                                          <p:attrName>ppt_w</p:attrName>
                                        </p:attrNameLst>
                                      </p:cBhvr>
                                      <p:tavLst>
                                        <p:tav tm="0">
                                          <p:val>
                                            <p:strVal val="#ppt_w+.3"/>
                                          </p:val>
                                        </p:tav>
                                        <p:tav tm="50000">
                                          <p:val>
                                            <p:strVal val="#ppt_w+.3"/>
                                          </p:val>
                                        </p:tav>
                                        <p:tav tm="100000">
                                          <p:val>
                                            <p:strVal val="#ppt_w"/>
                                          </p:val>
                                        </p:tav>
                                      </p:tavLst>
                                    </p:anim>
                                    <p:anim calcmode="lin" valueType="num">
                                      <p:cBhvr>
                                        <p:cTn id="264" dur="500" fill="hold"/>
                                        <p:tgtEl>
                                          <p:spTgt spid="567391"/>
                                        </p:tgtEl>
                                        <p:attrNameLst>
                                          <p:attrName>ppt_x</p:attrName>
                                        </p:attrNameLst>
                                      </p:cBhvr>
                                      <p:tavLst>
                                        <p:tav tm="0">
                                          <p:val>
                                            <p:strVal val="#ppt_x-.3"/>
                                          </p:val>
                                        </p:tav>
                                        <p:tav tm="50000">
                                          <p:val>
                                            <p:strVal val="#ppt_x"/>
                                          </p:val>
                                        </p:tav>
                                        <p:tav tm="100000">
                                          <p:val>
                                            <p:strVal val="#ppt_x"/>
                                          </p:val>
                                        </p:tav>
                                      </p:tavLst>
                                    </p:anim>
                                    <p:anim calcmode="lin" valueType="num">
                                      <p:cBhvr>
                                        <p:cTn id="265" dur="500" fill="hold"/>
                                        <p:tgtEl>
                                          <p:spTgt spid="567391"/>
                                        </p:tgtEl>
                                        <p:attrNameLst>
                                          <p:attrName>ppt_y</p:attrName>
                                        </p:attrNameLst>
                                      </p:cBhvr>
                                      <p:tavLst>
                                        <p:tav tm="0">
                                          <p:val>
                                            <p:strVal val="#ppt_y"/>
                                          </p:val>
                                        </p:tav>
                                        <p:tav tm="100000">
                                          <p:val>
                                            <p:strVal val="#ppt_y"/>
                                          </p:val>
                                        </p:tav>
                                      </p:tavLst>
                                    </p:anim>
                                  </p:childTnLst>
                                </p:cTn>
                              </p:par>
                            </p:childTnLst>
                          </p:cTn>
                        </p:par>
                      </p:childTnLst>
                    </p:cTn>
                  </p:par>
                  <p:par>
                    <p:cTn id="266" fill="hold">
                      <p:stCondLst>
                        <p:cond delay="indefinite"/>
                      </p:stCondLst>
                      <p:childTnLst>
                        <p:par>
                          <p:cTn id="267" fill="hold">
                            <p:stCondLst>
                              <p:cond delay="0"/>
                            </p:stCondLst>
                            <p:childTnLst>
                              <p:par>
                                <p:cTn id="268" presetID="9" presetClass="emph" presetSubtype="0" nodeType="clickEffect">
                                  <p:stCondLst>
                                    <p:cond delay="0"/>
                                  </p:stCondLst>
                                  <p:childTnLst>
                                    <p:set>
                                      <p:cBhvr rctx="PPT">
                                        <p:cTn id="269" dur="indefinite"/>
                                        <p:tgtEl>
                                          <p:spTgt spid="5"/>
                                        </p:tgtEl>
                                        <p:attrNameLst>
                                          <p:attrName>style.opacity</p:attrName>
                                        </p:attrNameLst>
                                      </p:cBhvr>
                                      <p:to>
                                        <p:strVal val="0.5"/>
                                      </p:to>
                                    </p:set>
                                    <p:animEffect filter="image" prLst="opacity: 0.5">
                                      <p:cBhvr rctx="IE">
                                        <p:cTn id="270" dur="indefinite"/>
                                        <p:tgtEl>
                                          <p:spTgt spid="5"/>
                                        </p:tgtEl>
                                      </p:cBhvr>
                                    </p:animEffect>
                                  </p:childTnLst>
                                </p:cTn>
                              </p:par>
                              <p:par>
                                <p:cTn id="271" presetID="9" presetClass="emph" presetSubtype="0" grpId="1" nodeType="withEffect">
                                  <p:stCondLst>
                                    <p:cond delay="0"/>
                                  </p:stCondLst>
                                  <p:childTnLst>
                                    <p:set>
                                      <p:cBhvr rctx="PPT">
                                        <p:cTn id="272" dur="indefinite"/>
                                        <p:tgtEl>
                                          <p:spTgt spid="567354"/>
                                        </p:tgtEl>
                                        <p:attrNameLst>
                                          <p:attrName>style.opacity</p:attrName>
                                        </p:attrNameLst>
                                      </p:cBhvr>
                                      <p:to>
                                        <p:strVal val="0.5"/>
                                      </p:to>
                                    </p:set>
                                    <p:animEffect filter="image" prLst="opacity: 0.5">
                                      <p:cBhvr rctx="IE">
                                        <p:cTn id="273" dur="indefinite"/>
                                        <p:tgtEl>
                                          <p:spTgt spid="567354"/>
                                        </p:tgtEl>
                                      </p:cBhvr>
                                    </p:animEffect>
                                  </p:childTnLst>
                                </p:cTn>
                              </p:par>
                              <p:par>
                                <p:cTn id="274" presetID="9" presetClass="emph" presetSubtype="0" grpId="2" nodeType="withEffect">
                                  <p:stCondLst>
                                    <p:cond delay="0"/>
                                  </p:stCondLst>
                                  <p:childTnLst>
                                    <p:set>
                                      <p:cBhvr rctx="PPT">
                                        <p:cTn id="275" dur="indefinite"/>
                                        <p:tgtEl>
                                          <p:spTgt spid="567355"/>
                                        </p:tgtEl>
                                        <p:attrNameLst>
                                          <p:attrName>style.opacity</p:attrName>
                                        </p:attrNameLst>
                                      </p:cBhvr>
                                      <p:to>
                                        <p:strVal val="0.5"/>
                                      </p:to>
                                    </p:set>
                                    <p:animEffect filter="image" prLst="opacity: 0.5">
                                      <p:cBhvr rctx="IE">
                                        <p:cTn id="276" dur="indefinite"/>
                                        <p:tgtEl>
                                          <p:spTgt spid="567355"/>
                                        </p:tgtEl>
                                      </p:cBhvr>
                                    </p:animEffect>
                                  </p:childTnLst>
                                </p:cTn>
                              </p:par>
                              <p:par>
                                <p:cTn id="277" presetID="9" presetClass="emph" presetSubtype="0" grpId="2" nodeType="withEffect">
                                  <p:stCondLst>
                                    <p:cond delay="0"/>
                                  </p:stCondLst>
                                  <p:childTnLst>
                                    <p:set>
                                      <p:cBhvr rctx="PPT">
                                        <p:cTn id="278" dur="indefinite"/>
                                        <p:tgtEl>
                                          <p:spTgt spid="567356"/>
                                        </p:tgtEl>
                                        <p:attrNameLst>
                                          <p:attrName>style.opacity</p:attrName>
                                        </p:attrNameLst>
                                      </p:cBhvr>
                                      <p:to>
                                        <p:strVal val="0.5"/>
                                      </p:to>
                                    </p:set>
                                    <p:animEffect filter="image" prLst="opacity: 0.5">
                                      <p:cBhvr rctx="IE">
                                        <p:cTn id="279" dur="indefinite"/>
                                        <p:tgtEl>
                                          <p:spTgt spid="567356"/>
                                        </p:tgtEl>
                                      </p:cBhvr>
                                    </p:animEffect>
                                  </p:childTnLst>
                                </p:cTn>
                              </p:par>
                              <p:par>
                                <p:cTn id="280" presetID="9" presetClass="emph" presetSubtype="0" grpId="1" nodeType="withEffect">
                                  <p:stCondLst>
                                    <p:cond delay="0"/>
                                  </p:stCondLst>
                                  <p:childTnLst>
                                    <p:set>
                                      <p:cBhvr rctx="PPT">
                                        <p:cTn id="281" dur="indefinite"/>
                                        <p:tgtEl>
                                          <p:spTgt spid="567357"/>
                                        </p:tgtEl>
                                        <p:attrNameLst>
                                          <p:attrName>style.opacity</p:attrName>
                                        </p:attrNameLst>
                                      </p:cBhvr>
                                      <p:to>
                                        <p:strVal val="0.5"/>
                                      </p:to>
                                    </p:set>
                                    <p:animEffect filter="image" prLst="opacity: 0.5">
                                      <p:cBhvr rctx="IE">
                                        <p:cTn id="282" dur="indefinite"/>
                                        <p:tgtEl>
                                          <p:spTgt spid="567357"/>
                                        </p:tgtEl>
                                      </p:cBhvr>
                                    </p:animEffect>
                                  </p:childTnLst>
                                </p:cTn>
                              </p:par>
                              <p:par>
                                <p:cTn id="283" presetID="9" presetClass="emph" presetSubtype="0" grpId="1" nodeType="withEffect">
                                  <p:stCondLst>
                                    <p:cond delay="0"/>
                                  </p:stCondLst>
                                  <p:childTnLst>
                                    <p:set>
                                      <p:cBhvr rctx="PPT">
                                        <p:cTn id="284" dur="indefinite"/>
                                        <p:tgtEl>
                                          <p:spTgt spid="567358"/>
                                        </p:tgtEl>
                                        <p:attrNameLst>
                                          <p:attrName>style.opacity</p:attrName>
                                        </p:attrNameLst>
                                      </p:cBhvr>
                                      <p:to>
                                        <p:strVal val="0.5"/>
                                      </p:to>
                                    </p:set>
                                    <p:animEffect filter="image" prLst="opacity: 0.5">
                                      <p:cBhvr rctx="IE">
                                        <p:cTn id="285" dur="indefinite"/>
                                        <p:tgtEl>
                                          <p:spTgt spid="567358"/>
                                        </p:tgtEl>
                                      </p:cBhvr>
                                    </p:animEffect>
                                  </p:childTnLst>
                                </p:cTn>
                              </p:par>
                              <p:par>
                                <p:cTn id="286" presetID="9" presetClass="emph" presetSubtype="0" nodeType="withEffect">
                                  <p:stCondLst>
                                    <p:cond delay="0"/>
                                  </p:stCondLst>
                                  <p:childTnLst>
                                    <p:set>
                                      <p:cBhvr rctx="PPT">
                                        <p:cTn id="287" dur="indefinite"/>
                                        <p:tgtEl>
                                          <p:spTgt spid="6"/>
                                        </p:tgtEl>
                                        <p:attrNameLst>
                                          <p:attrName>style.opacity</p:attrName>
                                        </p:attrNameLst>
                                      </p:cBhvr>
                                      <p:to>
                                        <p:strVal val="0.5"/>
                                      </p:to>
                                    </p:set>
                                    <p:animEffect filter="image" prLst="opacity: 0.5">
                                      <p:cBhvr rctx="IE">
                                        <p:cTn id="288" dur="indefinite"/>
                                        <p:tgtEl>
                                          <p:spTgt spid="6"/>
                                        </p:tgtEl>
                                      </p:cBhvr>
                                    </p:animEffect>
                                  </p:childTnLst>
                                </p:cTn>
                              </p:par>
                              <p:par>
                                <p:cTn id="289" presetID="9" presetClass="emph" presetSubtype="0" grpId="1" nodeType="withEffect">
                                  <p:stCondLst>
                                    <p:cond delay="0"/>
                                  </p:stCondLst>
                                  <p:iterate type="lt">
                                    <p:tmAbs val="0"/>
                                  </p:iterate>
                                  <p:childTnLst>
                                    <p:set>
                                      <p:cBhvr rctx="PPT">
                                        <p:cTn id="290" dur="indefinite"/>
                                        <p:tgtEl>
                                          <p:spTgt spid="567389"/>
                                        </p:tgtEl>
                                        <p:attrNameLst>
                                          <p:attrName>style.opacity</p:attrName>
                                        </p:attrNameLst>
                                      </p:cBhvr>
                                      <p:to>
                                        <p:strVal val="0.5"/>
                                      </p:to>
                                    </p:set>
                                    <p:animEffect filter="image" prLst="opacity: 0.5">
                                      <p:cBhvr rctx="IE">
                                        <p:cTn id="291" dur="indefinite"/>
                                        <p:tgtEl>
                                          <p:spTgt spid="567389"/>
                                        </p:tgtEl>
                                      </p:cBhvr>
                                    </p:animEffect>
                                  </p:childTnLst>
                                </p:cTn>
                              </p:par>
                              <p:par>
                                <p:cTn id="292" presetID="9" presetClass="emph" presetSubtype="0" grpId="1" nodeType="withEffect">
                                  <p:stCondLst>
                                    <p:cond delay="0"/>
                                  </p:stCondLst>
                                  <p:childTnLst>
                                    <p:set>
                                      <p:cBhvr rctx="PPT">
                                        <p:cTn id="293" dur="indefinite"/>
                                        <p:tgtEl>
                                          <p:spTgt spid="567390"/>
                                        </p:tgtEl>
                                        <p:attrNameLst>
                                          <p:attrName>style.opacity</p:attrName>
                                        </p:attrNameLst>
                                      </p:cBhvr>
                                      <p:to>
                                        <p:strVal val="0.5"/>
                                      </p:to>
                                    </p:set>
                                    <p:animEffect filter="image" prLst="opacity: 0.5">
                                      <p:cBhvr rctx="IE">
                                        <p:cTn id="294" dur="indefinite"/>
                                        <p:tgtEl>
                                          <p:spTgt spid="567390"/>
                                        </p:tgtEl>
                                      </p:cBhvr>
                                    </p:animEffect>
                                  </p:childTnLst>
                                </p:cTn>
                              </p:par>
                              <p:par>
                                <p:cTn id="295" presetID="9" presetClass="emph" presetSubtype="0" grpId="1" nodeType="withEffect">
                                  <p:stCondLst>
                                    <p:cond delay="0"/>
                                  </p:stCondLst>
                                  <p:childTnLst>
                                    <p:set>
                                      <p:cBhvr rctx="PPT">
                                        <p:cTn id="296" dur="indefinite"/>
                                        <p:tgtEl>
                                          <p:spTgt spid="567391"/>
                                        </p:tgtEl>
                                        <p:attrNameLst>
                                          <p:attrName>style.opacity</p:attrName>
                                        </p:attrNameLst>
                                      </p:cBhvr>
                                      <p:to>
                                        <p:strVal val="0.5"/>
                                      </p:to>
                                    </p:set>
                                    <p:animEffect filter="image" prLst="opacity: 0.5">
                                      <p:cBhvr rctx="IE">
                                        <p:cTn id="297" dur="indefinite"/>
                                        <p:tgtEl>
                                          <p:spTgt spid="567391"/>
                                        </p:tgtEl>
                                      </p:cBhvr>
                                    </p:animEffect>
                                  </p:childTnLst>
                                </p:cTn>
                              </p:par>
                              <p:par>
                                <p:cTn id="298" presetID="9" presetClass="emph" presetSubtype="0" grpId="1" nodeType="withEffect">
                                  <p:stCondLst>
                                    <p:cond delay="0"/>
                                  </p:stCondLst>
                                  <p:childTnLst>
                                    <p:set>
                                      <p:cBhvr rctx="PPT">
                                        <p:cTn id="299" dur="indefinite"/>
                                        <p:tgtEl>
                                          <p:spTgt spid="567392"/>
                                        </p:tgtEl>
                                        <p:attrNameLst>
                                          <p:attrName>style.opacity</p:attrName>
                                        </p:attrNameLst>
                                      </p:cBhvr>
                                      <p:to>
                                        <p:strVal val="0.5"/>
                                      </p:to>
                                    </p:set>
                                    <p:animEffect filter="image" prLst="opacity: 0.5">
                                      <p:cBhvr rctx="IE">
                                        <p:cTn id="300" dur="indefinite"/>
                                        <p:tgtEl>
                                          <p:spTgt spid="567392"/>
                                        </p:tgtEl>
                                      </p:cBhvr>
                                    </p:animEffect>
                                  </p:childTnLst>
                                </p:cTn>
                              </p:par>
                              <p:par>
                                <p:cTn id="301" presetID="9" presetClass="emph" presetSubtype="0" grpId="1" nodeType="withEffect">
                                  <p:stCondLst>
                                    <p:cond delay="0"/>
                                  </p:stCondLst>
                                  <p:childTnLst>
                                    <p:set>
                                      <p:cBhvr rctx="PPT">
                                        <p:cTn id="302" dur="indefinite"/>
                                        <p:tgtEl>
                                          <p:spTgt spid="567393"/>
                                        </p:tgtEl>
                                        <p:attrNameLst>
                                          <p:attrName>style.opacity</p:attrName>
                                        </p:attrNameLst>
                                      </p:cBhvr>
                                      <p:to>
                                        <p:strVal val="0.5"/>
                                      </p:to>
                                    </p:set>
                                    <p:animEffect filter="image" prLst="opacity: 0.5">
                                      <p:cBhvr rctx="IE">
                                        <p:cTn id="303" dur="indefinite"/>
                                        <p:tgtEl>
                                          <p:spTgt spid="567393"/>
                                        </p:tgtEl>
                                      </p:cBhvr>
                                    </p:animEffect>
                                  </p:childTnLst>
                                </p:cTn>
                              </p:par>
                              <p:par>
                                <p:cTn id="304" presetID="9" presetClass="emph" presetSubtype="0" nodeType="withEffect">
                                  <p:stCondLst>
                                    <p:cond delay="0"/>
                                  </p:stCondLst>
                                  <p:childTnLst>
                                    <p:set>
                                      <p:cBhvr rctx="PPT">
                                        <p:cTn id="305" dur="indefinite"/>
                                        <p:tgtEl>
                                          <p:spTgt spid="10"/>
                                        </p:tgtEl>
                                        <p:attrNameLst>
                                          <p:attrName>style.opacity</p:attrName>
                                        </p:attrNameLst>
                                      </p:cBhvr>
                                      <p:to>
                                        <p:strVal val="0.5"/>
                                      </p:to>
                                    </p:set>
                                    <p:animEffect filter="image" prLst="opacity: 0.5">
                                      <p:cBhvr rctx="IE">
                                        <p:cTn id="306" dur="indefinite"/>
                                        <p:tgtEl>
                                          <p:spTgt spid="10"/>
                                        </p:tgtEl>
                                      </p:cBhvr>
                                    </p:animEffect>
                                  </p:childTnLst>
                                </p:cTn>
                              </p:par>
                              <p:par>
                                <p:cTn id="307" presetID="9" presetClass="emph" presetSubtype="0" grpId="1" nodeType="withEffect">
                                  <p:stCondLst>
                                    <p:cond delay="0"/>
                                  </p:stCondLst>
                                  <p:childTnLst>
                                    <p:set>
                                      <p:cBhvr rctx="PPT">
                                        <p:cTn id="308" dur="indefinite"/>
                                        <p:tgtEl>
                                          <p:spTgt spid="567397"/>
                                        </p:tgtEl>
                                        <p:attrNameLst>
                                          <p:attrName>style.opacity</p:attrName>
                                        </p:attrNameLst>
                                      </p:cBhvr>
                                      <p:to>
                                        <p:strVal val="0.5"/>
                                      </p:to>
                                    </p:set>
                                    <p:animEffect filter="image" prLst="opacity: 0.5">
                                      <p:cBhvr rctx="IE">
                                        <p:cTn id="309" dur="indefinite"/>
                                        <p:tgtEl>
                                          <p:spTgt spid="567397"/>
                                        </p:tgtEl>
                                      </p:cBhvr>
                                    </p:animEffect>
                                  </p:childTnLst>
                                </p:cTn>
                              </p:par>
                              <p:par>
                                <p:cTn id="310" presetID="9" presetClass="emph" presetSubtype="0" nodeType="withEffect">
                                  <p:stCondLst>
                                    <p:cond delay="0"/>
                                  </p:stCondLst>
                                  <p:childTnLst>
                                    <p:set>
                                      <p:cBhvr rctx="PPT">
                                        <p:cTn id="311" dur="indefinite"/>
                                        <p:tgtEl>
                                          <p:spTgt spid="11"/>
                                        </p:tgtEl>
                                        <p:attrNameLst>
                                          <p:attrName>style.opacity</p:attrName>
                                        </p:attrNameLst>
                                      </p:cBhvr>
                                      <p:to>
                                        <p:strVal val="0.5"/>
                                      </p:to>
                                    </p:set>
                                    <p:animEffect filter="image" prLst="opacity: 0.5">
                                      <p:cBhvr rctx="IE">
                                        <p:cTn id="312" dur="indefinite"/>
                                        <p:tgtEl>
                                          <p:spTgt spid="11"/>
                                        </p:tgtEl>
                                      </p:cBhvr>
                                    </p:animEffect>
                                  </p:childTnLst>
                                </p:cTn>
                              </p:par>
                              <p:par>
                                <p:cTn id="313" presetID="9" presetClass="emph" presetSubtype="0" grpId="1" nodeType="withEffect">
                                  <p:stCondLst>
                                    <p:cond delay="0"/>
                                  </p:stCondLst>
                                  <p:childTnLst>
                                    <p:set>
                                      <p:cBhvr rctx="PPT">
                                        <p:cTn id="314" dur="indefinite"/>
                                        <p:tgtEl>
                                          <p:spTgt spid="567401"/>
                                        </p:tgtEl>
                                        <p:attrNameLst>
                                          <p:attrName>style.opacity</p:attrName>
                                        </p:attrNameLst>
                                      </p:cBhvr>
                                      <p:to>
                                        <p:strVal val="0.5"/>
                                      </p:to>
                                    </p:set>
                                    <p:animEffect filter="image" prLst="opacity: 0.5">
                                      <p:cBhvr rctx="IE">
                                        <p:cTn id="315" dur="indefinite"/>
                                        <p:tgtEl>
                                          <p:spTgt spid="567401"/>
                                        </p:tgtEl>
                                      </p:cBhvr>
                                    </p:animEffect>
                                  </p:childTnLst>
                                </p:cTn>
                              </p:par>
                              <p:par>
                                <p:cTn id="316" presetID="9" presetClass="emph" presetSubtype="0" grpId="1" nodeType="withEffect">
                                  <p:stCondLst>
                                    <p:cond delay="0"/>
                                  </p:stCondLst>
                                  <p:childTnLst>
                                    <p:set>
                                      <p:cBhvr rctx="PPT">
                                        <p:cTn id="317" dur="indefinite"/>
                                        <p:tgtEl>
                                          <p:spTgt spid="567402"/>
                                        </p:tgtEl>
                                        <p:attrNameLst>
                                          <p:attrName>style.opacity</p:attrName>
                                        </p:attrNameLst>
                                      </p:cBhvr>
                                      <p:to>
                                        <p:strVal val="0.5"/>
                                      </p:to>
                                    </p:set>
                                    <p:animEffect filter="image" prLst="opacity: 0.5">
                                      <p:cBhvr rctx="IE">
                                        <p:cTn id="318" dur="indefinite"/>
                                        <p:tgtEl>
                                          <p:spTgt spid="567402"/>
                                        </p:tgtEl>
                                      </p:cBhvr>
                                    </p:animEffect>
                                  </p:childTnLst>
                                </p:cTn>
                              </p:par>
                              <p:par>
                                <p:cTn id="319" presetID="9" presetClass="emph" presetSubtype="0" grpId="1" nodeType="withEffect">
                                  <p:stCondLst>
                                    <p:cond delay="0"/>
                                  </p:stCondLst>
                                  <p:childTnLst>
                                    <p:set>
                                      <p:cBhvr rctx="PPT">
                                        <p:cTn id="320" dur="indefinite"/>
                                        <p:tgtEl>
                                          <p:spTgt spid="567403"/>
                                        </p:tgtEl>
                                        <p:attrNameLst>
                                          <p:attrName>style.opacity</p:attrName>
                                        </p:attrNameLst>
                                      </p:cBhvr>
                                      <p:to>
                                        <p:strVal val="0.5"/>
                                      </p:to>
                                    </p:set>
                                    <p:animEffect filter="image" prLst="opacity: 0.5">
                                      <p:cBhvr rctx="IE">
                                        <p:cTn id="321" dur="indefinite"/>
                                        <p:tgtEl>
                                          <p:spTgt spid="567403"/>
                                        </p:tgtEl>
                                      </p:cBhvr>
                                    </p:animEffect>
                                  </p:childTnLst>
                                </p:cTn>
                              </p:par>
                              <p:par>
                                <p:cTn id="322" presetID="9" presetClass="emph" presetSubtype="0" grpId="1" nodeType="withEffect">
                                  <p:stCondLst>
                                    <p:cond delay="0"/>
                                  </p:stCondLst>
                                  <p:childTnLst>
                                    <p:set>
                                      <p:cBhvr rctx="PPT">
                                        <p:cTn id="323" dur="indefinite"/>
                                        <p:tgtEl>
                                          <p:spTgt spid="567404"/>
                                        </p:tgtEl>
                                        <p:attrNameLst>
                                          <p:attrName>style.opacity</p:attrName>
                                        </p:attrNameLst>
                                      </p:cBhvr>
                                      <p:to>
                                        <p:strVal val="0.5"/>
                                      </p:to>
                                    </p:set>
                                    <p:animEffect filter="image" prLst="opacity: 0.5">
                                      <p:cBhvr rctx="IE">
                                        <p:cTn id="324" dur="indefinite"/>
                                        <p:tgtEl>
                                          <p:spTgt spid="567404"/>
                                        </p:tgtEl>
                                      </p:cBhvr>
                                    </p:animEffect>
                                  </p:childTnLst>
                                </p:cTn>
                              </p:par>
                              <p:par>
                                <p:cTn id="325" presetID="9" presetClass="emph" presetSubtype="0" grpId="1" nodeType="withEffect">
                                  <p:stCondLst>
                                    <p:cond delay="0"/>
                                  </p:stCondLst>
                                  <p:iterate type="lt">
                                    <p:tmAbs val="0"/>
                                  </p:iterate>
                                  <p:childTnLst>
                                    <p:set>
                                      <p:cBhvr rctx="PPT">
                                        <p:cTn id="326" dur="indefinite"/>
                                        <p:tgtEl>
                                          <p:spTgt spid="567407"/>
                                        </p:tgtEl>
                                        <p:attrNameLst>
                                          <p:attrName>style.opacity</p:attrName>
                                        </p:attrNameLst>
                                      </p:cBhvr>
                                      <p:to>
                                        <p:strVal val="0.5"/>
                                      </p:to>
                                    </p:set>
                                    <p:animEffect filter="image" prLst="opacity: 0.5">
                                      <p:cBhvr rctx="IE">
                                        <p:cTn id="327" dur="indefinite"/>
                                        <p:tgtEl>
                                          <p:spTgt spid="567407"/>
                                        </p:tgtEl>
                                      </p:cBhvr>
                                    </p:animEffect>
                                  </p:childTnLst>
                                </p:cTn>
                              </p:par>
                            </p:childTnLst>
                          </p:cTn>
                        </p:par>
                        <p:par>
                          <p:cTn id="328" fill="hold">
                            <p:stCondLst>
                              <p:cond delay="0"/>
                            </p:stCondLst>
                            <p:childTnLst>
                              <p:par>
                                <p:cTn id="329" presetID="9" presetClass="exit" presetSubtype="0" fill="hold" grpId="1" nodeType="afterEffect">
                                  <p:stCondLst>
                                    <p:cond delay="0"/>
                                  </p:stCondLst>
                                  <p:childTnLst>
                                    <p:animEffect transition="out" filter="dissolve">
                                      <p:cBhvr>
                                        <p:cTn id="330" dur="500"/>
                                        <p:tgtEl>
                                          <p:spTgt spid="567306"/>
                                        </p:tgtEl>
                                      </p:cBhvr>
                                    </p:animEffect>
                                    <p:set>
                                      <p:cBhvr>
                                        <p:cTn id="331" dur="1" fill="hold">
                                          <p:stCondLst>
                                            <p:cond delay="499"/>
                                          </p:stCondLst>
                                        </p:cTn>
                                        <p:tgtEl>
                                          <p:spTgt spid="567306"/>
                                        </p:tgtEl>
                                        <p:attrNameLst>
                                          <p:attrName>style.visibility</p:attrName>
                                        </p:attrNameLst>
                                      </p:cBhvr>
                                      <p:to>
                                        <p:strVal val="hidden"/>
                                      </p:to>
                                    </p:set>
                                  </p:childTnLst>
                                </p:cTn>
                              </p:par>
                              <p:par>
                                <p:cTn id="332" presetID="9" presetClass="exit" presetSubtype="0" fill="hold" grpId="1" nodeType="withEffect">
                                  <p:stCondLst>
                                    <p:cond delay="0"/>
                                  </p:stCondLst>
                                  <p:childTnLst>
                                    <p:animEffect transition="out" filter="dissolve">
                                      <p:cBhvr>
                                        <p:cTn id="333" dur="500"/>
                                        <p:tgtEl>
                                          <p:spTgt spid="567408"/>
                                        </p:tgtEl>
                                      </p:cBhvr>
                                    </p:animEffect>
                                    <p:set>
                                      <p:cBhvr>
                                        <p:cTn id="334" dur="1" fill="hold">
                                          <p:stCondLst>
                                            <p:cond delay="499"/>
                                          </p:stCondLst>
                                        </p:cTn>
                                        <p:tgtEl>
                                          <p:spTgt spid="567408"/>
                                        </p:tgtEl>
                                        <p:attrNameLst>
                                          <p:attrName>style.visibility</p:attrName>
                                        </p:attrNameLst>
                                      </p:cBhvr>
                                      <p:to>
                                        <p:strVal val="hidden"/>
                                      </p:to>
                                    </p:set>
                                  </p:childTnLst>
                                </p:cTn>
                              </p:par>
                            </p:childTnLst>
                          </p:cTn>
                        </p:par>
                      </p:childTnLst>
                    </p:cTn>
                  </p:par>
                  <p:par>
                    <p:cTn id="335" fill="hold">
                      <p:stCondLst>
                        <p:cond delay="indefinite"/>
                      </p:stCondLst>
                      <p:childTnLst>
                        <p:par>
                          <p:cTn id="336" fill="hold">
                            <p:stCondLst>
                              <p:cond delay="0"/>
                            </p:stCondLst>
                            <p:childTnLst>
                              <p:par>
                                <p:cTn id="337" presetID="40" presetClass="entr" presetSubtype="0" fill="hold" grpId="0" nodeType="clickEffect">
                                  <p:stCondLst>
                                    <p:cond delay="0"/>
                                  </p:stCondLst>
                                  <p:iterate type="lt">
                                    <p:tmPct val="10000"/>
                                  </p:iterate>
                                  <p:childTnLst>
                                    <p:set>
                                      <p:cBhvr>
                                        <p:cTn id="338" dur="1" fill="hold">
                                          <p:stCondLst>
                                            <p:cond delay="0"/>
                                          </p:stCondLst>
                                        </p:cTn>
                                        <p:tgtEl>
                                          <p:spTgt spid="567410"/>
                                        </p:tgtEl>
                                        <p:attrNameLst>
                                          <p:attrName>style.visibility</p:attrName>
                                        </p:attrNameLst>
                                      </p:cBhvr>
                                      <p:to>
                                        <p:strVal val="visible"/>
                                      </p:to>
                                    </p:set>
                                    <p:animEffect transition="in" filter="fade">
                                      <p:cBhvr>
                                        <p:cTn id="339" dur="1000"/>
                                        <p:tgtEl>
                                          <p:spTgt spid="567410"/>
                                        </p:tgtEl>
                                      </p:cBhvr>
                                    </p:animEffect>
                                    <p:anim calcmode="lin" valueType="num">
                                      <p:cBhvr>
                                        <p:cTn id="340" dur="1000" fill="hold"/>
                                        <p:tgtEl>
                                          <p:spTgt spid="567410"/>
                                        </p:tgtEl>
                                        <p:attrNameLst>
                                          <p:attrName>ppt_x</p:attrName>
                                        </p:attrNameLst>
                                      </p:cBhvr>
                                      <p:tavLst>
                                        <p:tav tm="0">
                                          <p:val>
                                            <p:strVal val="#ppt_x-.1"/>
                                          </p:val>
                                        </p:tav>
                                        <p:tav tm="100000">
                                          <p:val>
                                            <p:strVal val="#ppt_x"/>
                                          </p:val>
                                        </p:tav>
                                      </p:tavLst>
                                    </p:anim>
                                    <p:anim calcmode="lin" valueType="num">
                                      <p:cBhvr>
                                        <p:cTn id="341" dur="1000" fill="hold"/>
                                        <p:tgtEl>
                                          <p:spTgt spid="567410"/>
                                        </p:tgtEl>
                                        <p:attrNameLst>
                                          <p:attrName>ppt_y</p:attrName>
                                        </p:attrNameLst>
                                      </p:cBhvr>
                                      <p:tavLst>
                                        <p:tav tm="0">
                                          <p:val>
                                            <p:strVal val="#ppt_y"/>
                                          </p:val>
                                        </p:tav>
                                        <p:tav tm="100000">
                                          <p:val>
                                            <p:strVal val="#ppt_y"/>
                                          </p:val>
                                        </p:tav>
                                      </p:tavLst>
                                    </p:anim>
                                  </p:childTnLst>
                                </p:cTn>
                              </p:par>
                            </p:childTnLst>
                          </p:cTn>
                        </p:par>
                      </p:childTnLst>
                    </p:cTn>
                  </p:par>
                  <p:par>
                    <p:cTn id="342" fill="hold">
                      <p:stCondLst>
                        <p:cond delay="indefinite"/>
                      </p:stCondLst>
                      <p:childTnLst>
                        <p:par>
                          <p:cTn id="343" fill="hold">
                            <p:stCondLst>
                              <p:cond delay="0"/>
                            </p:stCondLst>
                            <p:childTnLst>
                              <p:par>
                                <p:cTn id="344" presetID="47" presetClass="entr" presetSubtype="0" fill="hold" grpId="0" nodeType="clickEffect">
                                  <p:stCondLst>
                                    <p:cond delay="0"/>
                                  </p:stCondLst>
                                  <p:childTnLst>
                                    <p:set>
                                      <p:cBhvr>
                                        <p:cTn id="345" dur="1" fill="hold">
                                          <p:stCondLst>
                                            <p:cond delay="0"/>
                                          </p:stCondLst>
                                        </p:cTn>
                                        <p:tgtEl>
                                          <p:spTgt spid="567458"/>
                                        </p:tgtEl>
                                        <p:attrNameLst>
                                          <p:attrName>style.visibility</p:attrName>
                                        </p:attrNameLst>
                                      </p:cBhvr>
                                      <p:to>
                                        <p:strVal val="visible"/>
                                      </p:to>
                                    </p:set>
                                    <p:animEffect transition="in" filter="fade">
                                      <p:cBhvr>
                                        <p:cTn id="346" dur="1000"/>
                                        <p:tgtEl>
                                          <p:spTgt spid="567458"/>
                                        </p:tgtEl>
                                      </p:cBhvr>
                                    </p:animEffect>
                                    <p:anim calcmode="lin" valueType="num">
                                      <p:cBhvr>
                                        <p:cTn id="347" dur="1000" fill="hold"/>
                                        <p:tgtEl>
                                          <p:spTgt spid="567458"/>
                                        </p:tgtEl>
                                        <p:attrNameLst>
                                          <p:attrName>ppt_x</p:attrName>
                                        </p:attrNameLst>
                                      </p:cBhvr>
                                      <p:tavLst>
                                        <p:tav tm="0">
                                          <p:val>
                                            <p:strVal val="#ppt_x"/>
                                          </p:val>
                                        </p:tav>
                                        <p:tav tm="100000">
                                          <p:val>
                                            <p:strVal val="#ppt_x"/>
                                          </p:val>
                                        </p:tav>
                                      </p:tavLst>
                                    </p:anim>
                                    <p:anim calcmode="lin" valueType="num">
                                      <p:cBhvr>
                                        <p:cTn id="348" dur="1000" fill="hold"/>
                                        <p:tgtEl>
                                          <p:spTgt spid="567458"/>
                                        </p:tgtEl>
                                        <p:attrNameLst>
                                          <p:attrName>ppt_y</p:attrName>
                                        </p:attrNameLst>
                                      </p:cBhvr>
                                      <p:tavLst>
                                        <p:tav tm="0">
                                          <p:val>
                                            <p:strVal val="#ppt_y-.1"/>
                                          </p:val>
                                        </p:tav>
                                        <p:tav tm="100000">
                                          <p:val>
                                            <p:strVal val="#ppt_y"/>
                                          </p:val>
                                        </p:tav>
                                      </p:tavLst>
                                    </p:anim>
                                  </p:childTnLst>
                                </p:cTn>
                              </p:par>
                            </p:childTnLst>
                          </p:cTn>
                        </p:par>
                      </p:childTnLst>
                    </p:cTn>
                  </p:par>
                  <p:par>
                    <p:cTn id="349" fill="hold">
                      <p:stCondLst>
                        <p:cond delay="indefinite"/>
                      </p:stCondLst>
                      <p:childTnLst>
                        <p:par>
                          <p:cTn id="350" fill="hold">
                            <p:stCondLst>
                              <p:cond delay="0"/>
                            </p:stCondLst>
                            <p:childTnLst>
                              <p:par>
                                <p:cTn id="351" presetID="47" presetClass="entr" presetSubtype="0" fill="hold" grpId="0" nodeType="clickEffect">
                                  <p:stCondLst>
                                    <p:cond delay="0"/>
                                  </p:stCondLst>
                                  <p:childTnLst>
                                    <p:set>
                                      <p:cBhvr>
                                        <p:cTn id="352" dur="1" fill="hold">
                                          <p:stCondLst>
                                            <p:cond delay="0"/>
                                          </p:stCondLst>
                                        </p:cTn>
                                        <p:tgtEl>
                                          <p:spTgt spid="567459"/>
                                        </p:tgtEl>
                                        <p:attrNameLst>
                                          <p:attrName>style.visibility</p:attrName>
                                        </p:attrNameLst>
                                      </p:cBhvr>
                                      <p:to>
                                        <p:strVal val="visible"/>
                                      </p:to>
                                    </p:set>
                                    <p:animEffect transition="in" filter="fade">
                                      <p:cBhvr>
                                        <p:cTn id="353" dur="1000"/>
                                        <p:tgtEl>
                                          <p:spTgt spid="567459"/>
                                        </p:tgtEl>
                                      </p:cBhvr>
                                    </p:animEffect>
                                    <p:anim calcmode="lin" valueType="num">
                                      <p:cBhvr>
                                        <p:cTn id="354" dur="1000" fill="hold"/>
                                        <p:tgtEl>
                                          <p:spTgt spid="567459"/>
                                        </p:tgtEl>
                                        <p:attrNameLst>
                                          <p:attrName>ppt_x</p:attrName>
                                        </p:attrNameLst>
                                      </p:cBhvr>
                                      <p:tavLst>
                                        <p:tav tm="0">
                                          <p:val>
                                            <p:strVal val="#ppt_x"/>
                                          </p:val>
                                        </p:tav>
                                        <p:tav tm="100000">
                                          <p:val>
                                            <p:strVal val="#ppt_x"/>
                                          </p:val>
                                        </p:tav>
                                      </p:tavLst>
                                    </p:anim>
                                    <p:anim calcmode="lin" valueType="num">
                                      <p:cBhvr>
                                        <p:cTn id="355" dur="1000" fill="hold"/>
                                        <p:tgtEl>
                                          <p:spTgt spid="567459"/>
                                        </p:tgtEl>
                                        <p:attrNameLst>
                                          <p:attrName>ppt_y</p:attrName>
                                        </p:attrNameLst>
                                      </p:cBhvr>
                                      <p:tavLst>
                                        <p:tav tm="0">
                                          <p:val>
                                            <p:strVal val="#ppt_y-.1"/>
                                          </p:val>
                                        </p:tav>
                                        <p:tav tm="100000">
                                          <p:val>
                                            <p:strVal val="#ppt_y"/>
                                          </p:val>
                                        </p:tav>
                                      </p:tavLst>
                                    </p:anim>
                                  </p:childTnLst>
                                </p:cTn>
                              </p:par>
                            </p:childTnLst>
                          </p:cTn>
                        </p:par>
                      </p:childTnLst>
                    </p:cTn>
                  </p:par>
                  <p:par>
                    <p:cTn id="356" fill="hold">
                      <p:stCondLst>
                        <p:cond delay="indefinite"/>
                      </p:stCondLst>
                      <p:childTnLst>
                        <p:par>
                          <p:cTn id="357" fill="hold">
                            <p:stCondLst>
                              <p:cond delay="0"/>
                            </p:stCondLst>
                            <p:childTnLst>
                              <p:par>
                                <p:cTn id="358" presetID="9" presetClass="entr" presetSubtype="0" fill="hold" nodeType="clickEffect">
                                  <p:stCondLst>
                                    <p:cond delay="0"/>
                                  </p:stCondLst>
                                  <p:childTnLst>
                                    <p:set>
                                      <p:cBhvr>
                                        <p:cTn id="359" dur="1" fill="hold">
                                          <p:stCondLst>
                                            <p:cond delay="0"/>
                                          </p:stCondLst>
                                        </p:cTn>
                                        <p:tgtEl>
                                          <p:spTgt spid="12"/>
                                        </p:tgtEl>
                                        <p:attrNameLst>
                                          <p:attrName>style.visibility</p:attrName>
                                        </p:attrNameLst>
                                      </p:cBhvr>
                                      <p:to>
                                        <p:strVal val="visible"/>
                                      </p:to>
                                    </p:set>
                                    <p:animEffect transition="in" filter="dissolve">
                                      <p:cBhvr>
                                        <p:cTn id="360" dur="500"/>
                                        <p:tgtEl>
                                          <p:spTgt spid="12"/>
                                        </p:tgtEl>
                                      </p:cBhvr>
                                    </p:animEffect>
                                  </p:childTnLst>
                                </p:cTn>
                              </p:par>
                            </p:childTnLst>
                          </p:cTn>
                        </p:par>
                      </p:childTnLst>
                    </p:cTn>
                  </p:par>
                  <p:par>
                    <p:cTn id="361" fill="hold">
                      <p:stCondLst>
                        <p:cond delay="indefinite"/>
                      </p:stCondLst>
                      <p:childTnLst>
                        <p:par>
                          <p:cTn id="362" fill="hold">
                            <p:stCondLst>
                              <p:cond delay="0"/>
                            </p:stCondLst>
                            <p:childTnLst>
                              <p:par>
                                <p:cTn id="363" presetID="47" presetClass="entr" presetSubtype="0" fill="hold" grpId="0" nodeType="clickEffect">
                                  <p:stCondLst>
                                    <p:cond delay="0"/>
                                  </p:stCondLst>
                                  <p:childTnLst>
                                    <p:set>
                                      <p:cBhvr>
                                        <p:cTn id="364" dur="1" fill="hold">
                                          <p:stCondLst>
                                            <p:cond delay="0"/>
                                          </p:stCondLst>
                                        </p:cTn>
                                        <p:tgtEl>
                                          <p:spTgt spid="567449"/>
                                        </p:tgtEl>
                                        <p:attrNameLst>
                                          <p:attrName>style.visibility</p:attrName>
                                        </p:attrNameLst>
                                      </p:cBhvr>
                                      <p:to>
                                        <p:strVal val="visible"/>
                                      </p:to>
                                    </p:set>
                                    <p:animEffect transition="in" filter="fade">
                                      <p:cBhvr>
                                        <p:cTn id="365" dur="1000"/>
                                        <p:tgtEl>
                                          <p:spTgt spid="567449"/>
                                        </p:tgtEl>
                                      </p:cBhvr>
                                    </p:animEffect>
                                    <p:anim calcmode="lin" valueType="num">
                                      <p:cBhvr>
                                        <p:cTn id="366" dur="1000" fill="hold"/>
                                        <p:tgtEl>
                                          <p:spTgt spid="567449"/>
                                        </p:tgtEl>
                                        <p:attrNameLst>
                                          <p:attrName>ppt_x</p:attrName>
                                        </p:attrNameLst>
                                      </p:cBhvr>
                                      <p:tavLst>
                                        <p:tav tm="0">
                                          <p:val>
                                            <p:strVal val="#ppt_x"/>
                                          </p:val>
                                        </p:tav>
                                        <p:tav tm="100000">
                                          <p:val>
                                            <p:strVal val="#ppt_x"/>
                                          </p:val>
                                        </p:tav>
                                      </p:tavLst>
                                    </p:anim>
                                    <p:anim calcmode="lin" valueType="num">
                                      <p:cBhvr>
                                        <p:cTn id="367" dur="1000" fill="hold"/>
                                        <p:tgtEl>
                                          <p:spTgt spid="567449"/>
                                        </p:tgtEl>
                                        <p:attrNameLst>
                                          <p:attrName>ppt_y</p:attrName>
                                        </p:attrNameLst>
                                      </p:cBhvr>
                                      <p:tavLst>
                                        <p:tav tm="0">
                                          <p:val>
                                            <p:strVal val="#ppt_y-.1"/>
                                          </p:val>
                                        </p:tav>
                                        <p:tav tm="100000">
                                          <p:val>
                                            <p:strVal val="#ppt_y"/>
                                          </p:val>
                                        </p:tav>
                                      </p:tavLst>
                                    </p:anim>
                                  </p:childTnLst>
                                </p:cTn>
                              </p:par>
                            </p:childTnLst>
                          </p:cTn>
                        </p:par>
                      </p:childTnLst>
                    </p:cTn>
                  </p:par>
                  <p:par>
                    <p:cTn id="368" fill="hold">
                      <p:stCondLst>
                        <p:cond delay="indefinite"/>
                      </p:stCondLst>
                      <p:childTnLst>
                        <p:par>
                          <p:cTn id="369" fill="hold">
                            <p:stCondLst>
                              <p:cond delay="0"/>
                            </p:stCondLst>
                            <p:childTnLst>
                              <p:par>
                                <p:cTn id="370" presetID="47" presetClass="entr" presetSubtype="0" fill="hold" grpId="0" nodeType="clickEffect">
                                  <p:stCondLst>
                                    <p:cond delay="0"/>
                                  </p:stCondLst>
                                  <p:childTnLst>
                                    <p:set>
                                      <p:cBhvr>
                                        <p:cTn id="371" dur="1" fill="hold">
                                          <p:stCondLst>
                                            <p:cond delay="0"/>
                                          </p:stCondLst>
                                        </p:cTn>
                                        <p:tgtEl>
                                          <p:spTgt spid="567450"/>
                                        </p:tgtEl>
                                        <p:attrNameLst>
                                          <p:attrName>style.visibility</p:attrName>
                                        </p:attrNameLst>
                                      </p:cBhvr>
                                      <p:to>
                                        <p:strVal val="visible"/>
                                      </p:to>
                                    </p:set>
                                    <p:animEffect transition="in" filter="fade">
                                      <p:cBhvr>
                                        <p:cTn id="372" dur="1000"/>
                                        <p:tgtEl>
                                          <p:spTgt spid="567450"/>
                                        </p:tgtEl>
                                      </p:cBhvr>
                                    </p:animEffect>
                                    <p:anim calcmode="lin" valueType="num">
                                      <p:cBhvr>
                                        <p:cTn id="373" dur="1000" fill="hold"/>
                                        <p:tgtEl>
                                          <p:spTgt spid="567450"/>
                                        </p:tgtEl>
                                        <p:attrNameLst>
                                          <p:attrName>ppt_x</p:attrName>
                                        </p:attrNameLst>
                                      </p:cBhvr>
                                      <p:tavLst>
                                        <p:tav tm="0">
                                          <p:val>
                                            <p:strVal val="#ppt_x"/>
                                          </p:val>
                                        </p:tav>
                                        <p:tav tm="100000">
                                          <p:val>
                                            <p:strVal val="#ppt_x"/>
                                          </p:val>
                                        </p:tav>
                                      </p:tavLst>
                                    </p:anim>
                                    <p:anim calcmode="lin" valueType="num">
                                      <p:cBhvr>
                                        <p:cTn id="374" dur="1000" fill="hold"/>
                                        <p:tgtEl>
                                          <p:spTgt spid="567450"/>
                                        </p:tgtEl>
                                        <p:attrNameLst>
                                          <p:attrName>ppt_y</p:attrName>
                                        </p:attrNameLst>
                                      </p:cBhvr>
                                      <p:tavLst>
                                        <p:tav tm="0">
                                          <p:val>
                                            <p:strVal val="#ppt_y-.1"/>
                                          </p:val>
                                        </p:tav>
                                        <p:tav tm="100000">
                                          <p:val>
                                            <p:strVal val="#ppt_y"/>
                                          </p:val>
                                        </p:tav>
                                      </p:tavLst>
                                    </p:anim>
                                  </p:childTnLst>
                                </p:cTn>
                              </p:par>
                            </p:childTnLst>
                          </p:cTn>
                        </p:par>
                      </p:childTnLst>
                    </p:cTn>
                  </p:par>
                  <p:par>
                    <p:cTn id="375" fill="hold">
                      <p:stCondLst>
                        <p:cond delay="indefinite"/>
                      </p:stCondLst>
                      <p:childTnLst>
                        <p:par>
                          <p:cTn id="376" fill="hold">
                            <p:stCondLst>
                              <p:cond delay="0"/>
                            </p:stCondLst>
                            <p:childTnLst>
                              <p:par>
                                <p:cTn id="377" presetID="53" presetClass="entr" presetSubtype="0" fill="hold" grpId="0" nodeType="clickEffect">
                                  <p:stCondLst>
                                    <p:cond delay="0"/>
                                  </p:stCondLst>
                                  <p:childTnLst>
                                    <p:set>
                                      <p:cBhvr>
                                        <p:cTn id="378" dur="1" fill="hold">
                                          <p:stCondLst>
                                            <p:cond delay="0"/>
                                          </p:stCondLst>
                                        </p:cTn>
                                        <p:tgtEl>
                                          <p:spTgt spid="567448"/>
                                        </p:tgtEl>
                                        <p:attrNameLst>
                                          <p:attrName>style.visibility</p:attrName>
                                        </p:attrNameLst>
                                      </p:cBhvr>
                                      <p:to>
                                        <p:strVal val="visible"/>
                                      </p:to>
                                    </p:set>
                                    <p:anim calcmode="lin" valueType="num">
                                      <p:cBhvr>
                                        <p:cTn id="379" dur="500" fill="hold"/>
                                        <p:tgtEl>
                                          <p:spTgt spid="567448"/>
                                        </p:tgtEl>
                                        <p:attrNameLst>
                                          <p:attrName>ppt_w</p:attrName>
                                        </p:attrNameLst>
                                      </p:cBhvr>
                                      <p:tavLst>
                                        <p:tav tm="0">
                                          <p:val>
                                            <p:fltVal val="0"/>
                                          </p:val>
                                        </p:tav>
                                        <p:tav tm="100000">
                                          <p:val>
                                            <p:strVal val="#ppt_w"/>
                                          </p:val>
                                        </p:tav>
                                      </p:tavLst>
                                    </p:anim>
                                    <p:anim calcmode="lin" valueType="num">
                                      <p:cBhvr>
                                        <p:cTn id="380" dur="500" fill="hold"/>
                                        <p:tgtEl>
                                          <p:spTgt spid="567448"/>
                                        </p:tgtEl>
                                        <p:attrNameLst>
                                          <p:attrName>ppt_h</p:attrName>
                                        </p:attrNameLst>
                                      </p:cBhvr>
                                      <p:tavLst>
                                        <p:tav tm="0">
                                          <p:val>
                                            <p:fltVal val="0"/>
                                          </p:val>
                                        </p:tav>
                                        <p:tav tm="100000">
                                          <p:val>
                                            <p:strVal val="#ppt_h"/>
                                          </p:val>
                                        </p:tav>
                                      </p:tavLst>
                                    </p:anim>
                                    <p:animEffect transition="in" filter="fade">
                                      <p:cBhvr>
                                        <p:cTn id="381" dur="500"/>
                                        <p:tgtEl>
                                          <p:spTgt spid="567448"/>
                                        </p:tgtEl>
                                      </p:cBhvr>
                                    </p:animEffect>
                                  </p:childTnLst>
                                </p:cTn>
                              </p:par>
                            </p:childTnLst>
                          </p:cTn>
                        </p:par>
                      </p:childTnLst>
                    </p:cTn>
                  </p:par>
                  <p:par>
                    <p:cTn id="382" fill="hold">
                      <p:stCondLst>
                        <p:cond delay="indefinite"/>
                      </p:stCondLst>
                      <p:childTnLst>
                        <p:par>
                          <p:cTn id="383" fill="hold">
                            <p:stCondLst>
                              <p:cond delay="0"/>
                            </p:stCondLst>
                            <p:childTnLst>
                              <p:par>
                                <p:cTn id="384" presetID="53" presetClass="entr" presetSubtype="0" fill="hold" nodeType="clickEffect">
                                  <p:stCondLst>
                                    <p:cond delay="0"/>
                                  </p:stCondLst>
                                  <p:childTnLst>
                                    <p:set>
                                      <p:cBhvr>
                                        <p:cTn id="385" dur="1" fill="hold">
                                          <p:stCondLst>
                                            <p:cond delay="0"/>
                                          </p:stCondLst>
                                        </p:cTn>
                                        <p:tgtEl>
                                          <p:spTgt spid="13"/>
                                        </p:tgtEl>
                                        <p:attrNameLst>
                                          <p:attrName>style.visibility</p:attrName>
                                        </p:attrNameLst>
                                      </p:cBhvr>
                                      <p:to>
                                        <p:strVal val="visible"/>
                                      </p:to>
                                    </p:set>
                                    <p:anim calcmode="lin" valueType="num">
                                      <p:cBhvr>
                                        <p:cTn id="386" dur="500" fill="hold"/>
                                        <p:tgtEl>
                                          <p:spTgt spid="13"/>
                                        </p:tgtEl>
                                        <p:attrNameLst>
                                          <p:attrName>ppt_w</p:attrName>
                                        </p:attrNameLst>
                                      </p:cBhvr>
                                      <p:tavLst>
                                        <p:tav tm="0">
                                          <p:val>
                                            <p:fltVal val="0"/>
                                          </p:val>
                                        </p:tav>
                                        <p:tav tm="100000">
                                          <p:val>
                                            <p:strVal val="#ppt_w"/>
                                          </p:val>
                                        </p:tav>
                                      </p:tavLst>
                                    </p:anim>
                                    <p:anim calcmode="lin" valueType="num">
                                      <p:cBhvr>
                                        <p:cTn id="387" dur="500" fill="hold"/>
                                        <p:tgtEl>
                                          <p:spTgt spid="13"/>
                                        </p:tgtEl>
                                        <p:attrNameLst>
                                          <p:attrName>ppt_h</p:attrName>
                                        </p:attrNameLst>
                                      </p:cBhvr>
                                      <p:tavLst>
                                        <p:tav tm="0">
                                          <p:val>
                                            <p:fltVal val="0"/>
                                          </p:val>
                                        </p:tav>
                                        <p:tav tm="100000">
                                          <p:val>
                                            <p:strVal val="#ppt_h"/>
                                          </p:val>
                                        </p:tav>
                                      </p:tavLst>
                                    </p:anim>
                                    <p:animEffect transition="in" filter="fade">
                                      <p:cBhvr>
                                        <p:cTn id="388" dur="500"/>
                                        <p:tgtEl>
                                          <p:spTgt spid="13"/>
                                        </p:tgtEl>
                                      </p:cBhvr>
                                    </p:animEffect>
                                  </p:childTnLst>
                                </p:cTn>
                              </p:par>
                            </p:childTnLst>
                          </p:cTn>
                        </p:par>
                      </p:childTnLst>
                    </p:cTn>
                  </p:par>
                  <p:par>
                    <p:cTn id="389" fill="hold">
                      <p:stCondLst>
                        <p:cond delay="indefinite"/>
                      </p:stCondLst>
                      <p:childTnLst>
                        <p:par>
                          <p:cTn id="390" fill="hold">
                            <p:stCondLst>
                              <p:cond delay="0"/>
                            </p:stCondLst>
                            <p:childTnLst>
                              <p:par>
                                <p:cTn id="391" presetID="22" presetClass="entr" presetSubtype="8" fill="hold" grpId="0" nodeType="clickEffect">
                                  <p:stCondLst>
                                    <p:cond delay="0"/>
                                  </p:stCondLst>
                                  <p:childTnLst>
                                    <p:set>
                                      <p:cBhvr>
                                        <p:cTn id="392" dur="1" fill="hold">
                                          <p:stCondLst>
                                            <p:cond delay="0"/>
                                          </p:stCondLst>
                                        </p:cTn>
                                        <p:tgtEl>
                                          <p:spTgt spid="567457"/>
                                        </p:tgtEl>
                                        <p:attrNameLst>
                                          <p:attrName>style.visibility</p:attrName>
                                        </p:attrNameLst>
                                      </p:cBhvr>
                                      <p:to>
                                        <p:strVal val="visible"/>
                                      </p:to>
                                    </p:set>
                                    <p:animEffect transition="in" filter="wipe(left)">
                                      <p:cBhvr>
                                        <p:cTn id="393" dur="2000"/>
                                        <p:tgtEl>
                                          <p:spTgt spid="567457"/>
                                        </p:tgtEl>
                                      </p:cBhvr>
                                    </p:animEffect>
                                  </p:childTnLst>
                                </p:cTn>
                              </p:par>
                            </p:childTnLst>
                          </p:cTn>
                        </p:par>
                      </p:childTnLst>
                    </p:cTn>
                  </p:par>
                  <p:par>
                    <p:cTn id="394" fill="hold">
                      <p:stCondLst>
                        <p:cond delay="indefinite"/>
                      </p:stCondLst>
                      <p:childTnLst>
                        <p:par>
                          <p:cTn id="395" fill="hold">
                            <p:stCondLst>
                              <p:cond delay="0"/>
                            </p:stCondLst>
                            <p:childTnLst>
                              <p:par>
                                <p:cTn id="396" presetID="22" presetClass="entr" presetSubtype="8" fill="hold" grpId="0" nodeType="clickEffect">
                                  <p:stCondLst>
                                    <p:cond delay="0"/>
                                  </p:stCondLst>
                                  <p:childTnLst>
                                    <p:set>
                                      <p:cBhvr>
                                        <p:cTn id="397" dur="1" fill="hold">
                                          <p:stCondLst>
                                            <p:cond delay="0"/>
                                          </p:stCondLst>
                                        </p:cTn>
                                        <p:tgtEl>
                                          <p:spTgt spid="567451"/>
                                        </p:tgtEl>
                                        <p:attrNameLst>
                                          <p:attrName>style.visibility</p:attrName>
                                        </p:attrNameLst>
                                      </p:cBhvr>
                                      <p:to>
                                        <p:strVal val="visible"/>
                                      </p:to>
                                    </p:set>
                                    <p:animEffect transition="in" filter="wipe(left)">
                                      <p:cBhvr>
                                        <p:cTn id="398" dur="5000"/>
                                        <p:tgtEl>
                                          <p:spTgt spid="567451"/>
                                        </p:tgtEl>
                                      </p:cBhvr>
                                    </p:animEffect>
                                  </p:childTnLst>
                                </p:cTn>
                              </p:par>
                            </p:childTnLst>
                          </p:cTn>
                        </p:par>
                      </p:childTnLst>
                    </p:cTn>
                  </p:par>
                  <p:par>
                    <p:cTn id="399" fill="hold">
                      <p:stCondLst>
                        <p:cond delay="indefinite"/>
                      </p:stCondLst>
                      <p:childTnLst>
                        <p:par>
                          <p:cTn id="400" fill="hold">
                            <p:stCondLst>
                              <p:cond delay="0"/>
                            </p:stCondLst>
                            <p:childTnLst>
                              <p:par>
                                <p:cTn id="401" presetID="22" presetClass="entr" presetSubtype="8" fill="hold" grpId="0" nodeType="clickEffect">
                                  <p:stCondLst>
                                    <p:cond delay="0"/>
                                  </p:stCondLst>
                                  <p:childTnLst>
                                    <p:set>
                                      <p:cBhvr>
                                        <p:cTn id="402" dur="1" fill="hold">
                                          <p:stCondLst>
                                            <p:cond delay="0"/>
                                          </p:stCondLst>
                                        </p:cTn>
                                        <p:tgtEl>
                                          <p:spTgt spid="567452"/>
                                        </p:tgtEl>
                                        <p:attrNameLst>
                                          <p:attrName>style.visibility</p:attrName>
                                        </p:attrNameLst>
                                      </p:cBhvr>
                                      <p:to>
                                        <p:strVal val="visible"/>
                                      </p:to>
                                    </p:set>
                                    <p:animEffect transition="in" filter="wipe(left)">
                                      <p:cBhvr>
                                        <p:cTn id="403" dur="500"/>
                                        <p:tgtEl>
                                          <p:spTgt spid="567452"/>
                                        </p:tgtEl>
                                      </p:cBhvr>
                                    </p:animEffect>
                                  </p:childTnLst>
                                </p:cTn>
                              </p:par>
                            </p:childTnLst>
                          </p:cTn>
                        </p:par>
                      </p:childTnLst>
                    </p:cTn>
                  </p:par>
                  <p:par>
                    <p:cTn id="404" fill="hold">
                      <p:stCondLst>
                        <p:cond delay="indefinite"/>
                      </p:stCondLst>
                      <p:childTnLst>
                        <p:par>
                          <p:cTn id="405" fill="hold">
                            <p:stCondLst>
                              <p:cond delay="0"/>
                            </p:stCondLst>
                            <p:childTnLst>
                              <p:par>
                                <p:cTn id="406" presetID="40" presetClass="entr" presetSubtype="0" fill="hold" grpId="0" nodeType="clickEffect">
                                  <p:stCondLst>
                                    <p:cond delay="0"/>
                                  </p:stCondLst>
                                  <p:iterate type="lt">
                                    <p:tmPct val="10000"/>
                                  </p:iterate>
                                  <p:childTnLst>
                                    <p:set>
                                      <p:cBhvr>
                                        <p:cTn id="407" dur="1" fill="hold">
                                          <p:stCondLst>
                                            <p:cond delay="0"/>
                                          </p:stCondLst>
                                        </p:cTn>
                                        <p:tgtEl>
                                          <p:spTgt spid="567363"/>
                                        </p:tgtEl>
                                        <p:attrNameLst>
                                          <p:attrName>style.visibility</p:attrName>
                                        </p:attrNameLst>
                                      </p:cBhvr>
                                      <p:to>
                                        <p:strVal val="visible"/>
                                      </p:to>
                                    </p:set>
                                    <p:animEffect transition="in" filter="fade">
                                      <p:cBhvr>
                                        <p:cTn id="408" dur="1000"/>
                                        <p:tgtEl>
                                          <p:spTgt spid="567363"/>
                                        </p:tgtEl>
                                      </p:cBhvr>
                                    </p:animEffect>
                                    <p:anim calcmode="lin" valueType="num">
                                      <p:cBhvr>
                                        <p:cTn id="409" dur="1000" fill="hold"/>
                                        <p:tgtEl>
                                          <p:spTgt spid="567363"/>
                                        </p:tgtEl>
                                        <p:attrNameLst>
                                          <p:attrName>ppt_x</p:attrName>
                                        </p:attrNameLst>
                                      </p:cBhvr>
                                      <p:tavLst>
                                        <p:tav tm="0">
                                          <p:val>
                                            <p:strVal val="#ppt_x-.1"/>
                                          </p:val>
                                        </p:tav>
                                        <p:tav tm="100000">
                                          <p:val>
                                            <p:strVal val="#ppt_x"/>
                                          </p:val>
                                        </p:tav>
                                      </p:tavLst>
                                    </p:anim>
                                    <p:anim calcmode="lin" valueType="num">
                                      <p:cBhvr>
                                        <p:cTn id="410" dur="1000" fill="hold"/>
                                        <p:tgtEl>
                                          <p:spTgt spid="567363"/>
                                        </p:tgtEl>
                                        <p:attrNameLst>
                                          <p:attrName>ppt_y</p:attrName>
                                        </p:attrNameLst>
                                      </p:cBhvr>
                                      <p:tavLst>
                                        <p:tav tm="0">
                                          <p:val>
                                            <p:strVal val="#ppt_y"/>
                                          </p:val>
                                        </p:tav>
                                        <p:tav tm="100000">
                                          <p:val>
                                            <p:strVal val="#ppt_y"/>
                                          </p:val>
                                        </p:tav>
                                      </p:tavLst>
                                    </p:anim>
                                  </p:childTnLst>
                                </p:cTn>
                              </p:par>
                            </p:childTnLst>
                          </p:cTn>
                        </p:par>
                      </p:childTnLst>
                    </p:cTn>
                  </p:par>
                  <p:par>
                    <p:cTn id="411" fill="hold">
                      <p:stCondLst>
                        <p:cond delay="indefinite"/>
                      </p:stCondLst>
                      <p:childTnLst>
                        <p:par>
                          <p:cTn id="412" fill="hold">
                            <p:stCondLst>
                              <p:cond delay="0"/>
                            </p:stCondLst>
                            <p:childTnLst>
                              <p:par>
                                <p:cTn id="413" presetID="10" presetClass="entr" presetSubtype="0" fill="hold" nodeType="clickEffect">
                                  <p:stCondLst>
                                    <p:cond delay="0"/>
                                  </p:stCondLst>
                                  <p:childTnLst>
                                    <p:set>
                                      <p:cBhvr>
                                        <p:cTn id="414" dur="1" fill="hold">
                                          <p:stCondLst>
                                            <p:cond delay="0"/>
                                          </p:stCondLst>
                                        </p:cTn>
                                        <p:tgtEl>
                                          <p:spTgt spid="7"/>
                                        </p:tgtEl>
                                        <p:attrNameLst>
                                          <p:attrName>style.visibility</p:attrName>
                                        </p:attrNameLst>
                                      </p:cBhvr>
                                      <p:to>
                                        <p:strVal val="visible"/>
                                      </p:to>
                                    </p:set>
                                    <p:animEffect transition="in" filter="fade">
                                      <p:cBhvr>
                                        <p:cTn id="415" dur="2000"/>
                                        <p:tgtEl>
                                          <p:spTgt spid="7"/>
                                        </p:tgtEl>
                                      </p:cBhvr>
                                    </p:animEffect>
                                  </p:childTnLst>
                                </p:cTn>
                              </p:par>
                            </p:childTnLst>
                          </p:cTn>
                        </p:par>
                      </p:childTnLst>
                    </p:cTn>
                  </p:par>
                  <p:par>
                    <p:cTn id="416" fill="hold">
                      <p:stCondLst>
                        <p:cond delay="indefinite"/>
                      </p:stCondLst>
                      <p:childTnLst>
                        <p:par>
                          <p:cTn id="417" fill="hold">
                            <p:stCondLst>
                              <p:cond delay="0"/>
                            </p:stCondLst>
                            <p:childTnLst>
                              <p:par>
                                <p:cTn id="418" presetID="9" presetClass="entr" presetSubtype="0" fill="hold" grpId="0" nodeType="clickEffect">
                                  <p:stCondLst>
                                    <p:cond delay="0"/>
                                  </p:stCondLst>
                                  <p:childTnLst>
                                    <p:set>
                                      <p:cBhvr>
                                        <p:cTn id="419" dur="1" fill="hold">
                                          <p:stCondLst>
                                            <p:cond delay="0"/>
                                          </p:stCondLst>
                                        </p:cTn>
                                        <p:tgtEl>
                                          <p:spTgt spid="567364"/>
                                        </p:tgtEl>
                                        <p:attrNameLst>
                                          <p:attrName>style.visibility</p:attrName>
                                        </p:attrNameLst>
                                      </p:cBhvr>
                                      <p:to>
                                        <p:strVal val="visible"/>
                                      </p:to>
                                    </p:set>
                                    <p:animEffect transition="in" filter="dissolve">
                                      <p:cBhvr>
                                        <p:cTn id="420" dur="500"/>
                                        <p:tgtEl>
                                          <p:spTgt spid="567364"/>
                                        </p:tgtEl>
                                      </p:cBhvr>
                                    </p:animEffect>
                                  </p:childTnLst>
                                </p:cTn>
                              </p:par>
                            </p:childTnLst>
                          </p:cTn>
                        </p:par>
                      </p:childTnLst>
                    </p:cTn>
                  </p:par>
                  <p:par>
                    <p:cTn id="421" fill="hold">
                      <p:stCondLst>
                        <p:cond delay="indefinite"/>
                      </p:stCondLst>
                      <p:childTnLst>
                        <p:par>
                          <p:cTn id="422" fill="hold">
                            <p:stCondLst>
                              <p:cond delay="0"/>
                            </p:stCondLst>
                            <p:childTnLst>
                              <p:par>
                                <p:cTn id="423" presetID="9" presetClass="entr" presetSubtype="0" fill="hold" grpId="0" nodeType="clickEffect">
                                  <p:stCondLst>
                                    <p:cond delay="0"/>
                                  </p:stCondLst>
                                  <p:childTnLst>
                                    <p:set>
                                      <p:cBhvr>
                                        <p:cTn id="424" dur="1" fill="hold">
                                          <p:stCondLst>
                                            <p:cond delay="0"/>
                                          </p:stCondLst>
                                        </p:cTn>
                                        <p:tgtEl>
                                          <p:spTgt spid="567366"/>
                                        </p:tgtEl>
                                        <p:attrNameLst>
                                          <p:attrName>style.visibility</p:attrName>
                                        </p:attrNameLst>
                                      </p:cBhvr>
                                      <p:to>
                                        <p:strVal val="visible"/>
                                      </p:to>
                                    </p:set>
                                    <p:animEffect transition="in" filter="dissolve">
                                      <p:cBhvr>
                                        <p:cTn id="425" dur="500"/>
                                        <p:tgtEl>
                                          <p:spTgt spid="567366"/>
                                        </p:tgtEl>
                                      </p:cBhvr>
                                    </p:animEffect>
                                  </p:childTnLst>
                                </p:cTn>
                              </p:par>
                            </p:childTnLst>
                          </p:cTn>
                        </p:par>
                      </p:childTnLst>
                    </p:cTn>
                  </p:par>
                  <p:par>
                    <p:cTn id="426" fill="hold">
                      <p:stCondLst>
                        <p:cond delay="indefinite"/>
                      </p:stCondLst>
                      <p:childTnLst>
                        <p:par>
                          <p:cTn id="427" fill="hold">
                            <p:stCondLst>
                              <p:cond delay="0"/>
                            </p:stCondLst>
                            <p:childTnLst>
                              <p:par>
                                <p:cTn id="428" presetID="22" presetClass="entr" presetSubtype="4" fill="hold" grpId="0" nodeType="clickEffect">
                                  <p:stCondLst>
                                    <p:cond delay="0"/>
                                  </p:stCondLst>
                                  <p:childTnLst>
                                    <p:set>
                                      <p:cBhvr>
                                        <p:cTn id="429" dur="1" fill="hold">
                                          <p:stCondLst>
                                            <p:cond delay="0"/>
                                          </p:stCondLst>
                                        </p:cTn>
                                        <p:tgtEl>
                                          <p:spTgt spid="567372"/>
                                        </p:tgtEl>
                                        <p:attrNameLst>
                                          <p:attrName>style.visibility</p:attrName>
                                        </p:attrNameLst>
                                      </p:cBhvr>
                                      <p:to>
                                        <p:strVal val="visible"/>
                                      </p:to>
                                    </p:set>
                                    <p:animEffect transition="in" filter="wipe(down)">
                                      <p:cBhvr>
                                        <p:cTn id="430" dur="500"/>
                                        <p:tgtEl>
                                          <p:spTgt spid="567372"/>
                                        </p:tgtEl>
                                      </p:cBhvr>
                                    </p:animEffect>
                                  </p:childTnLst>
                                </p:cTn>
                              </p:par>
                            </p:childTnLst>
                          </p:cTn>
                        </p:par>
                        <p:par>
                          <p:cTn id="431" fill="hold">
                            <p:stCondLst>
                              <p:cond delay="500"/>
                            </p:stCondLst>
                            <p:childTnLst>
                              <p:par>
                                <p:cTn id="432" presetID="22" presetClass="entr" presetSubtype="4" fill="hold" grpId="0" nodeType="afterEffect">
                                  <p:stCondLst>
                                    <p:cond delay="0"/>
                                  </p:stCondLst>
                                  <p:childTnLst>
                                    <p:set>
                                      <p:cBhvr>
                                        <p:cTn id="433" dur="1" fill="hold">
                                          <p:stCondLst>
                                            <p:cond delay="0"/>
                                          </p:stCondLst>
                                        </p:cTn>
                                        <p:tgtEl>
                                          <p:spTgt spid="567373"/>
                                        </p:tgtEl>
                                        <p:attrNameLst>
                                          <p:attrName>style.visibility</p:attrName>
                                        </p:attrNameLst>
                                      </p:cBhvr>
                                      <p:to>
                                        <p:strVal val="visible"/>
                                      </p:to>
                                    </p:set>
                                    <p:animEffect transition="in" filter="wipe(down)">
                                      <p:cBhvr>
                                        <p:cTn id="434" dur="500"/>
                                        <p:tgtEl>
                                          <p:spTgt spid="567373"/>
                                        </p:tgtEl>
                                      </p:cBhvr>
                                    </p:animEffect>
                                  </p:childTnLst>
                                </p:cTn>
                              </p:par>
                            </p:childTnLst>
                          </p:cTn>
                        </p:par>
                      </p:childTnLst>
                    </p:cTn>
                  </p:par>
                  <p:par>
                    <p:cTn id="435" fill="hold">
                      <p:stCondLst>
                        <p:cond delay="indefinite"/>
                      </p:stCondLst>
                      <p:childTnLst>
                        <p:par>
                          <p:cTn id="436" fill="hold">
                            <p:stCondLst>
                              <p:cond delay="0"/>
                            </p:stCondLst>
                            <p:childTnLst>
                              <p:par>
                                <p:cTn id="437" presetID="10" presetClass="entr" presetSubtype="0" fill="hold" nodeType="clickEffect">
                                  <p:stCondLst>
                                    <p:cond delay="0"/>
                                  </p:stCondLst>
                                  <p:childTnLst>
                                    <p:set>
                                      <p:cBhvr>
                                        <p:cTn id="438" dur="1" fill="hold">
                                          <p:stCondLst>
                                            <p:cond delay="0"/>
                                          </p:stCondLst>
                                        </p:cTn>
                                        <p:tgtEl>
                                          <p:spTgt spid="8"/>
                                        </p:tgtEl>
                                        <p:attrNameLst>
                                          <p:attrName>style.visibility</p:attrName>
                                        </p:attrNameLst>
                                      </p:cBhvr>
                                      <p:to>
                                        <p:strVal val="visible"/>
                                      </p:to>
                                    </p:set>
                                    <p:animEffect transition="in" filter="fade">
                                      <p:cBhvr>
                                        <p:cTn id="439" dur="2000"/>
                                        <p:tgtEl>
                                          <p:spTgt spid="8"/>
                                        </p:tgtEl>
                                      </p:cBhvr>
                                    </p:animEffect>
                                  </p:childTnLst>
                                </p:cTn>
                              </p:par>
                            </p:childTnLst>
                          </p:cTn>
                        </p:par>
                      </p:childTnLst>
                    </p:cTn>
                  </p:par>
                  <p:par>
                    <p:cTn id="440" fill="hold">
                      <p:stCondLst>
                        <p:cond delay="indefinite"/>
                      </p:stCondLst>
                      <p:childTnLst>
                        <p:par>
                          <p:cTn id="441" fill="hold">
                            <p:stCondLst>
                              <p:cond delay="0"/>
                            </p:stCondLst>
                            <p:childTnLst>
                              <p:par>
                                <p:cTn id="442" presetID="9" presetClass="entr" presetSubtype="0" fill="hold" grpId="0" nodeType="clickEffect">
                                  <p:stCondLst>
                                    <p:cond delay="0"/>
                                  </p:stCondLst>
                                  <p:childTnLst>
                                    <p:set>
                                      <p:cBhvr>
                                        <p:cTn id="443" dur="1" fill="hold">
                                          <p:stCondLst>
                                            <p:cond delay="0"/>
                                          </p:stCondLst>
                                        </p:cTn>
                                        <p:tgtEl>
                                          <p:spTgt spid="567371"/>
                                        </p:tgtEl>
                                        <p:attrNameLst>
                                          <p:attrName>style.visibility</p:attrName>
                                        </p:attrNameLst>
                                      </p:cBhvr>
                                      <p:to>
                                        <p:strVal val="visible"/>
                                      </p:to>
                                    </p:set>
                                    <p:animEffect transition="in" filter="dissolve">
                                      <p:cBhvr>
                                        <p:cTn id="444" dur="500"/>
                                        <p:tgtEl>
                                          <p:spTgt spid="567371"/>
                                        </p:tgtEl>
                                      </p:cBhvr>
                                    </p:animEffect>
                                  </p:childTnLst>
                                </p:cTn>
                              </p:par>
                            </p:childTnLst>
                          </p:cTn>
                        </p:par>
                      </p:childTnLst>
                    </p:cTn>
                  </p:par>
                  <p:par>
                    <p:cTn id="445" fill="hold">
                      <p:stCondLst>
                        <p:cond delay="indefinite"/>
                      </p:stCondLst>
                      <p:childTnLst>
                        <p:par>
                          <p:cTn id="446" fill="hold">
                            <p:stCondLst>
                              <p:cond delay="0"/>
                            </p:stCondLst>
                            <p:childTnLst>
                              <p:par>
                                <p:cTn id="447" presetID="9" presetClass="entr" presetSubtype="0" fill="hold" grpId="0" nodeType="clickEffect">
                                  <p:stCondLst>
                                    <p:cond delay="0"/>
                                  </p:stCondLst>
                                  <p:childTnLst>
                                    <p:set>
                                      <p:cBhvr>
                                        <p:cTn id="448" dur="1" fill="hold">
                                          <p:stCondLst>
                                            <p:cond delay="0"/>
                                          </p:stCondLst>
                                        </p:cTn>
                                        <p:tgtEl>
                                          <p:spTgt spid="567367"/>
                                        </p:tgtEl>
                                        <p:attrNameLst>
                                          <p:attrName>style.visibility</p:attrName>
                                        </p:attrNameLst>
                                      </p:cBhvr>
                                      <p:to>
                                        <p:strVal val="visible"/>
                                      </p:to>
                                    </p:set>
                                    <p:animEffect transition="in" filter="dissolve">
                                      <p:cBhvr>
                                        <p:cTn id="449" dur="500"/>
                                        <p:tgtEl>
                                          <p:spTgt spid="567367"/>
                                        </p:tgtEl>
                                      </p:cBhvr>
                                    </p:animEffect>
                                  </p:childTnLst>
                                </p:cTn>
                              </p:par>
                            </p:childTnLst>
                          </p:cTn>
                        </p:par>
                      </p:childTnLst>
                    </p:cTn>
                  </p:par>
                  <p:par>
                    <p:cTn id="450" fill="hold">
                      <p:stCondLst>
                        <p:cond delay="indefinite"/>
                      </p:stCondLst>
                      <p:childTnLst>
                        <p:par>
                          <p:cTn id="451" fill="hold">
                            <p:stCondLst>
                              <p:cond delay="0"/>
                            </p:stCondLst>
                            <p:childTnLst>
                              <p:par>
                                <p:cTn id="452" presetID="22" presetClass="entr" presetSubtype="4" fill="hold" grpId="0" nodeType="clickEffect">
                                  <p:stCondLst>
                                    <p:cond delay="0"/>
                                  </p:stCondLst>
                                  <p:childTnLst>
                                    <p:set>
                                      <p:cBhvr>
                                        <p:cTn id="453" dur="1" fill="hold">
                                          <p:stCondLst>
                                            <p:cond delay="0"/>
                                          </p:stCondLst>
                                        </p:cTn>
                                        <p:tgtEl>
                                          <p:spTgt spid="567377"/>
                                        </p:tgtEl>
                                        <p:attrNameLst>
                                          <p:attrName>style.visibility</p:attrName>
                                        </p:attrNameLst>
                                      </p:cBhvr>
                                      <p:to>
                                        <p:strVal val="visible"/>
                                      </p:to>
                                    </p:set>
                                    <p:animEffect transition="in" filter="wipe(down)">
                                      <p:cBhvr>
                                        <p:cTn id="454" dur="500"/>
                                        <p:tgtEl>
                                          <p:spTgt spid="567377"/>
                                        </p:tgtEl>
                                      </p:cBhvr>
                                    </p:animEffect>
                                  </p:childTnLst>
                                </p:cTn>
                              </p:par>
                            </p:childTnLst>
                          </p:cTn>
                        </p:par>
                        <p:par>
                          <p:cTn id="455" fill="hold">
                            <p:stCondLst>
                              <p:cond delay="500"/>
                            </p:stCondLst>
                            <p:childTnLst>
                              <p:par>
                                <p:cTn id="456" presetID="22" presetClass="entr" presetSubtype="4" fill="hold" grpId="0" nodeType="afterEffect">
                                  <p:stCondLst>
                                    <p:cond delay="0"/>
                                  </p:stCondLst>
                                  <p:childTnLst>
                                    <p:set>
                                      <p:cBhvr>
                                        <p:cTn id="457" dur="1" fill="hold">
                                          <p:stCondLst>
                                            <p:cond delay="0"/>
                                          </p:stCondLst>
                                        </p:cTn>
                                        <p:tgtEl>
                                          <p:spTgt spid="567378"/>
                                        </p:tgtEl>
                                        <p:attrNameLst>
                                          <p:attrName>style.visibility</p:attrName>
                                        </p:attrNameLst>
                                      </p:cBhvr>
                                      <p:to>
                                        <p:strVal val="visible"/>
                                      </p:to>
                                    </p:set>
                                    <p:animEffect transition="in" filter="wipe(down)">
                                      <p:cBhvr>
                                        <p:cTn id="458" dur="500"/>
                                        <p:tgtEl>
                                          <p:spTgt spid="567378"/>
                                        </p:tgtEl>
                                      </p:cBhvr>
                                    </p:animEffect>
                                  </p:childTnLst>
                                </p:cTn>
                              </p:par>
                            </p:childTnLst>
                          </p:cTn>
                        </p:par>
                      </p:childTnLst>
                    </p:cTn>
                  </p:par>
                  <p:par>
                    <p:cTn id="459" fill="hold">
                      <p:stCondLst>
                        <p:cond delay="indefinite"/>
                      </p:stCondLst>
                      <p:childTnLst>
                        <p:par>
                          <p:cTn id="460" fill="hold">
                            <p:stCondLst>
                              <p:cond delay="0"/>
                            </p:stCondLst>
                            <p:childTnLst>
                              <p:par>
                                <p:cTn id="461" presetID="10" presetClass="entr" presetSubtype="0" fill="hold" nodeType="clickEffect">
                                  <p:stCondLst>
                                    <p:cond delay="0"/>
                                  </p:stCondLst>
                                  <p:childTnLst>
                                    <p:set>
                                      <p:cBhvr>
                                        <p:cTn id="462" dur="1" fill="hold">
                                          <p:stCondLst>
                                            <p:cond delay="0"/>
                                          </p:stCondLst>
                                        </p:cTn>
                                        <p:tgtEl>
                                          <p:spTgt spid="9"/>
                                        </p:tgtEl>
                                        <p:attrNameLst>
                                          <p:attrName>style.visibility</p:attrName>
                                        </p:attrNameLst>
                                      </p:cBhvr>
                                      <p:to>
                                        <p:strVal val="visible"/>
                                      </p:to>
                                    </p:set>
                                    <p:animEffect transition="in" filter="fade">
                                      <p:cBhvr>
                                        <p:cTn id="463" dur="2000"/>
                                        <p:tgtEl>
                                          <p:spTgt spid="9"/>
                                        </p:tgtEl>
                                      </p:cBhvr>
                                    </p:animEffect>
                                  </p:childTnLst>
                                </p:cTn>
                              </p:par>
                            </p:childTnLst>
                          </p:cTn>
                        </p:par>
                      </p:childTnLst>
                    </p:cTn>
                  </p:par>
                  <p:par>
                    <p:cTn id="464" fill="hold">
                      <p:stCondLst>
                        <p:cond delay="indefinite"/>
                      </p:stCondLst>
                      <p:childTnLst>
                        <p:par>
                          <p:cTn id="465" fill="hold">
                            <p:stCondLst>
                              <p:cond delay="0"/>
                            </p:stCondLst>
                            <p:childTnLst>
                              <p:par>
                                <p:cTn id="466" presetID="9" presetClass="entr" presetSubtype="0" fill="hold" grpId="0" nodeType="clickEffect">
                                  <p:stCondLst>
                                    <p:cond delay="0"/>
                                  </p:stCondLst>
                                  <p:childTnLst>
                                    <p:set>
                                      <p:cBhvr>
                                        <p:cTn id="467" dur="1" fill="hold">
                                          <p:stCondLst>
                                            <p:cond delay="0"/>
                                          </p:stCondLst>
                                        </p:cTn>
                                        <p:tgtEl>
                                          <p:spTgt spid="567381"/>
                                        </p:tgtEl>
                                        <p:attrNameLst>
                                          <p:attrName>style.visibility</p:attrName>
                                        </p:attrNameLst>
                                      </p:cBhvr>
                                      <p:to>
                                        <p:strVal val="visible"/>
                                      </p:to>
                                    </p:set>
                                    <p:animEffect transition="in" filter="dissolve">
                                      <p:cBhvr>
                                        <p:cTn id="468" dur="500"/>
                                        <p:tgtEl>
                                          <p:spTgt spid="567381"/>
                                        </p:tgtEl>
                                      </p:cBhvr>
                                    </p:animEffect>
                                  </p:childTnLst>
                                </p:cTn>
                              </p:par>
                            </p:childTnLst>
                          </p:cTn>
                        </p:par>
                      </p:childTnLst>
                    </p:cTn>
                  </p:par>
                  <p:par>
                    <p:cTn id="469" fill="hold">
                      <p:stCondLst>
                        <p:cond delay="indefinite"/>
                      </p:stCondLst>
                      <p:childTnLst>
                        <p:par>
                          <p:cTn id="470" fill="hold">
                            <p:stCondLst>
                              <p:cond delay="0"/>
                            </p:stCondLst>
                            <p:childTnLst>
                              <p:par>
                                <p:cTn id="471" presetID="9" presetClass="entr" presetSubtype="0" fill="hold" grpId="0" nodeType="clickEffect">
                                  <p:stCondLst>
                                    <p:cond delay="0"/>
                                  </p:stCondLst>
                                  <p:childTnLst>
                                    <p:set>
                                      <p:cBhvr>
                                        <p:cTn id="472" dur="1" fill="hold">
                                          <p:stCondLst>
                                            <p:cond delay="0"/>
                                          </p:stCondLst>
                                        </p:cTn>
                                        <p:tgtEl>
                                          <p:spTgt spid="567380"/>
                                        </p:tgtEl>
                                        <p:attrNameLst>
                                          <p:attrName>style.visibility</p:attrName>
                                        </p:attrNameLst>
                                      </p:cBhvr>
                                      <p:to>
                                        <p:strVal val="visible"/>
                                      </p:to>
                                    </p:set>
                                    <p:animEffect transition="in" filter="dissolve">
                                      <p:cBhvr>
                                        <p:cTn id="473" dur="500"/>
                                        <p:tgtEl>
                                          <p:spTgt spid="567380"/>
                                        </p:tgtEl>
                                      </p:cBhvr>
                                    </p:animEffect>
                                  </p:childTnLst>
                                </p:cTn>
                              </p:par>
                            </p:childTnLst>
                          </p:cTn>
                        </p:par>
                      </p:childTnLst>
                    </p:cTn>
                  </p:par>
                  <p:par>
                    <p:cTn id="474" fill="hold">
                      <p:stCondLst>
                        <p:cond delay="indefinite"/>
                      </p:stCondLst>
                      <p:childTnLst>
                        <p:par>
                          <p:cTn id="475" fill="hold">
                            <p:stCondLst>
                              <p:cond delay="0"/>
                            </p:stCondLst>
                            <p:childTnLst>
                              <p:par>
                                <p:cTn id="476" presetID="22" presetClass="entr" presetSubtype="4" fill="hold" grpId="0" nodeType="clickEffect">
                                  <p:stCondLst>
                                    <p:cond delay="0"/>
                                  </p:stCondLst>
                                  <p:childTnLst>
                                    <p:set>
                                      <p:cBhvr>
                                        <p:cTn id="477" dur="1" fill="hold">
                                          <p:stCondLst>
                                            <p:cond delay="0"/>
                                          </p:stCondLst>
                                        </p:cTn>
                                        <p:tgtEl>
                                          <p:spTgt spid="567385"/>
                                        </p:tgtEl>
                                        <p:attrNameLst>
                                          <p:attrName>style.visibility</p:attrName>
                                        </p:attrNameLst>
                                      </p:cBhvr>
                                      <p:to>
                                        <p:strVal val="visible"/>
                                      </p:to>
                                    </p:set>
                                    <p:animEffect transition="in" filter="wipe(down)">
                                      <p:cBhvr>
                                        <p:cTn id="478" dur="500"/>
                                        <p:tgtEl>
                                          <p:spTgt spid="567385"/>
                                        </p:tgtEl>
                                      </p:cBhvr>
                                    </p:animEffect>
                                  </p:childTnLst>
                                </p:cTn>
                              </p:par>
                            </p:childTnLst>
                          </p:cTn>
                        </p:par>
                        <p:par>
                          <p:cTn id="479" fill="hold">
                            <p:stCondLst>
                              <p:cond delay="500"/>
                            </p:stCondLst>
                            <p:childTnLst>
                              <p:par>
                                <p:cTn id="480" presetID="22" presetClass="entr" presetSubtype="4" fill="hold" grpId="0" nodeType="afterEffect">
                                  <p:stCondLst>
                                    <p:cond delay="0"/>
                                  </p:stCondLst>
                                  <p:childTnLst>
                                    <p:set>
                                      <p:cBhvr>
                                        <p:cTn id="481" dur="1" fill="hold">
                                          <p:stCondLst>
                                            <p:cond delay="0"/>
                                          </p:stCondLst>
                                        </p:cTn>
                                        <p:tgtEl>
                                          <p:spTgt spid="567386"/>
                                        </p:tgtEl>
                                        <p:attrNameLst>
                                          <p:attrName>style.visibility</p:attrName>
                                        </p:attrNameLst>
                                      </p:cBhvr>
                                      <p:to>
                                        <p:strVal val="visible"/>
                                      </p:to>
                                    </p:set>
                                    <p:animEffect transition="in" filter="wipe(down)">
                                      <p:cBhvr>
                                        <p:cTn id="482" dur="500"/>
                                        <p:tgtEl>
                                          <p:spTgt spid="567386"/>
                                        </p:tgtEl>
                                      </p:cBhvr>
                                    </p:animEffect>
                                  </p:childTnLst>
                                </p:cTn>
                              </p:par>
                            </p:childTnLst>
                          </p:cTn>
                        </p:par>
                      </p:childTnLst>
                    </p:cTn>
                  </p:par>
                  <p:par>
                    <p:cTn id="483" fill="hold">
                      <p:stCondLst>
                        <p:cond delay="indefinite"/>
                      </p:stCondLst>
                      <p:childTnLst>
                        <p:par>
                          <p:cTn id="484" fill="hold">
                            <p:stCondLst>
                              <p:cond delay="0"/>
                            </p:stCondLst>
                            <p:childTnLst>
                              <p:par>
                                <p:cTn id="485" presetID="39" presetClass="entr" presetSubtype="0" accel="100000" fill="hold" grpId="0" nodeType="clickEffect">
                                  <p:stCondLst>
                                    <p:cond delay="0"/>
                                  </p:stCondLst>
                                  <p:childTnLst>
                                    <p:set>
                                      <p:cBhvr>
                                        <p:cTn id="486" dur="1" fill="hold">
                                          <p:stCondLst>
                                            <p:cond delay="0"/>
                                          </p:stCondLst>
                                        </p:cTn>
                                        <p:tgtEl>
                                          <p:spTgt spid="567365"/>
                                        </p:tgtEl>
                                        <p:attrNameLst>
                                          <p:attrName>style.visibility</p:attrName>
                                        </p:attrNameLst>
                                      </p:cBhvr>
                                      <p:to>
                                        <p:strVal val="visible"/>
                                      </p:to>
                                    </p:set>
                                    <p:anim calcmode="lin" valueType="num">
                                      <p:cBhvr>
                                        <p:cTn id="487" dur="500" fill="hold"/>
                                        <p:tgtEl>
                                          <p:spTgt spid="567365"/>
                                        </p:tgtEl>
                                        <p:attrNameLst>
                                          <p:attrName>ppt_h</p:attrName>
                                        </p:attrNameLst>
                                      </p:cBhvr>
                                      <p:tavLst>
                                        <p:tav tm="0">
                                          <p:val>
                                            <p:strVal val="#ppt_h/20"/>
                                          </p:val>
                                        </p:tav>
                                        <p:tav tm="50000">
                                          <p:val>
                                            <p:strVal val="#ppt_h/20"/>
                                          </p:val>
                                        </p:tav>
                                        <p:tav tm="100000">
                                          <p:val>
                                            <p:strVal val="#ppt_h"/>
                                          </p:val>
                                        </p:tav>
                                      </p:tavLst>
                                    </p:anim>
                                    <p:anim calcmode="lin" valueType="num">
                                      <p:cBhvr>
                                        <p:cTn id="488" dur="500" fill="hold"/>
                                        <p:tgtEl>
                                          <p:spTgt spid="567365"/>
                                        </p:tgtEl>
                                        <p:attrNameLst>
                                          <p:attrName>ppt_w</p:attrName>
                                        </p:attrNameLst>
                                      </p:cBhvr>
                                      <p:tavLst>
                                        <p:tav tm="0">
                                          <p:val>
                                            <p:strVal val="#ppt_w+.3"/>
                                          </p:val>
                                        </p:tav>
                                        <p:tav tm="50000">
                                          <p:val>
                                            <p:strVal val="#ppt_w+.3"/>
                                          </p:val>
                                        </p:tav>
                                        <p:tav tm="100000">
                                          <p:val>
                                            <p:strVal val="#ppt_w"/>
                                          </p:val>
                                        </p:tav>
                                      </p:tavLst>
                                    </p:anim>
                                    <p:anim calcmode="lin" valueType="num">
                                      <p:cBhvr>
                                        <p:cTn id="489" dur="500" fill="hold"/>
                                        <p:tgtEl>
                                          <p:spTgt spid="567365"/>
                                        </p:tgtEl>
                                        <p:attrNameLst>
                                          <p:attrName>ppt_x</p:attrName>
                                        </p:attrNameLst>
                                      </p:cBhvr>
                                      <p:tavLst>
                                        <p:tav tm="0">
                                          <p:val>
                                            <p:strVal val="#ppt_x-.3"/>
                                          </p:val>
                                        </p:tav>
                                        <p:tav tm="50000">
                                          <p:val>
                                            <p:strVal val="#ppt_x"/>
                                          </p:val>
                                        </p:tav>
                                        <p:tav tm="100000">
                                          <p:val>
                                            <p:strVal val="#ppt_x"/>
                                          </p:val>
                                        </p:tav>
                                      </p:tavLst>
                                    </p:anim>
                                    <p:anim calcmode="lin" valueType="num">
                                      <p:cBhvr>
                                        <p:cTn id="490" dur="500" fill="hold"/>
                                        <p:tgtEl>
                                          <p:spTgt spid="567365"/>
                                        </p:tgtEl>
                                        <p:attrNameLst>
                                          <p:attrName>ppt_y</p:attrName>
                                        </p:attrNameLst>
                                      </p:cBhvr>
                                      <p:tavLst>
                                        <p:tav tm="0">
                                          <p:val>
                                            <p:strVal val="#ppt_y"/>
                                          </p:val>
                                        </p:tav>
                                        <p:tav tm="100000">
                                          <p:val>
                                            <p:strVal val="#ppt_y"/>
                                          </p:val>
                                        </p:tav>
                                      </p:tavLst>
                                    </p:anim>
                                  </p:childTnLst>
                                </p:cTn>
                              </p:par>
                              <p:par>
                                <p:cTn id="491" presetID="55" presetClass="exit" presetSubtype="0" fill="hold" grpId="2" nodeType="withEffect">
                                  <p:stCondLst>
                                    <p:cond delay="0"/>
                                  </p:stCondLst>
                                  <p:childTnLst>
                                    <p:anim calcmode="lin" valueType="num">
                                      <p:cBhvr>
                                        <p:cTn id="492" dur="1000"/>
                                        <p:tgtEl>
                                          <p:spTgt spid="567307"/>
                                        </p:tgtEl>
                                        <p:attrNameLst>
                                          <p:attrName>ppt_w</p:attrName>
                                        </p:attrNameLst>
                                      </p:cBhvr>
                                      <p:tavLst>
                                        <p:tav tm="0">
                                          <p:val>
                                            <p:strVal val="ppt_w"/>
                                          </p:val>
                                        </p:tav>
                                        <p:tav tm="100000">
                                          <p:val>
                                            <p:strVal val="ppt_w*0.70"/>
                                          </p:val>
                                        </p:tav>
                                      </p:tavLst>
                                    </p:anim>
                                    <p:anim calcmode="lin" valueType="num">
                                      <p:cBhvr>
                                        <p:cTn id="493" dur="1000"/>
                                        <p:tgtEl>
                                          <p:spTgt spid="567307"/>
                                        </p:tgtEl>
                                        <p:attrNameLst>
                                          <p:attrName>ppt_h</p:attrName>
                                        </p:attrNameLst>
                                      </p:cBhvr>
                                      <p:tavLst>
                                        <p:tav tm="0">
                                          <p:val>
                                            <p:strVal val="ppt_h"/>
                                          </p:val>
                                        </p:tav>
                                        <p:tav tm="100000">
                                          <p:val>
                                            <p:strVal val="ppt_h"/>
                                          </p:val>
                                        </p:tav>
                                      </p:tavLst>
                                    </p:anim>
                                    <p:animEffect transition="out" filter="fade">
                                      <p:cBhvr>
                                        <p:cTn id="494" dur="1000"/>
                                        <p:tgtEl>
                                          <p:spTgt spid="567307"/>
                                        </p:tgtEl>
                                      </p:cBhvr>
                                    </p:animEffect>
                                    <p:set>
                                      <p:cBhvr>
                                        <p:cTn id="495" dur="1" fill="hold">
                                          <p:stCondLst>
                                            <p:cond delay="999"/>
                                          </p:stCondLst>
                                        </p:cTn>
                                        <p:tgtEl>
                                          <p:spTgt spid="567307"/>
                                        </p:tgtEl>
                                        <p:attrNameLst>
                                          <p:attrName>style.visibility</p:attrName>
                                        </p:attrNameLst>
                                      </p:cBhvr>
                                      <p:to>
                                        <p:strVal val="hidden"/>
                                      </p:to>
                                    </p:set>
                                  </p:childTnLst>
                                </p:cTn>
                              </p:par>
                            </p:childTnLst>
                          </p:cTn>
                        </p:par>
                      </p:childTnLst>
                    </p:cTn>
                  </p:par>
                  <p:par>
                    <p:cTn id="496" fill="hold">
                      <p:stCondLst>
                        <p:cond delay="indefinite"/>
                      </p:stCondLst>
                      <p:childTnLst>
                        <p:par>
                          <p:cTn id="497" fill="hold">
                            <p:stCondLst>
                              <p:cond delay="0"/>
                            </p:stCondLst>
                            <p:childTnLst>
                              <p:par>
                                <p:cTn id="498" presetID="9" presetClass="emph" presetSubtype="0" nodeType="clickEffect">
                                  <p:stCondLst>
                                    <p:cond delay="0"/>
                                  </p:stCondLst>
                                  <p:childTnLst>
                                    <p:set>
                                      <p:cBhvr rctx="PPT">
                                        <p:cTn id="499" dur="indefinite"/>
                                        <p:tgtEl>
                                          <p:spTgt spid="5"/>
                                        </p:tgtEl>
                                        <p:attrNameLst>
                                          <p:attrName>style.opacity</p:attrName>
                                        </p:attrNameLst>
                                      </p:cBhvr>
                                      <p:to>
                                        <p:strVal val="0.5"/>
                                      </p:to>
                                    </p:set>
                                    <p:animEffect filter="image" prLst="opacity: 0.5">
                                      <p:cBhvr rctx="IE">
                                        <p:cTn id="500" dur="indefinite"/>
                                        <p:tgtEl>
                                          <p:spTgt spid="5"/>
                                        </p:tgtEl>
                                      </p:cBhvr>
                                    </p:animEffect>
                                  </p:childTnLst>
                                </p:cTn>
                              </p:par>
                              <p:par>
                                <p:cTn id="501" presetID="9" presetClass="emph" presetSubtype="0" grpId="2" nodeType="withEffect">
                                  <p:stCondLst>
                                    <p:cond delay="0"/>
                                  </p:stCondLst>
                                  <p:childTnLst>
                                    <p:set>
                                      <p:cBhvr rctx="PPT">
                                        <p:cTn id="502" dur="indefinite"/>
                                        <p:tgtEl>
                                          <p:spTgt spid="567354"/>
                                        </p:tgtEl>
                                        <p:attrNameLst>
                                          <p:attrName>style.opacity</p:attrName>
                                        </p:attrNameLst>
                                      </p:cBhvr>
                                      <p:to>
                                        <p:strVal val="0.5"/>
                                      </p:to>
                                    </p:set>
                                    <p:animEffect filter="image" prLst="opacity: 0.5">
                                      <p:cBhvr rctx="IE">
                                        <p:cTn id="503" dur="indefinite"/>
                                        <p:tgtEl>
                                          <p:spTgt spid="567354"/>
                                        </p:tgtEl>
                                      </p:cBhvr>
                                    </p:animEffect>
                                  </p:childTnLst>
                                </p:cTn>
                              </p:par>
                              <p:par>
                                <p:cTn id="504" presetID="9" presetClass="emph" presetSubtype="0" grpId="1" nodeType="withEffect">
                                  <p:stCondLst>
                                    <p:cond delay="0"/>
                                  </p:stCondLst>
                                  <p:childTnLst>
                                    <p:set>
                                      <p:cBhvr rctx="PPT">
                                        <p:cTn id="505" dur="indefinite"/>
                                        <p:tgtEl>
                                          <p:spTgt spid="567355"/>
                                        </p:tgtEl>
                                        <p:attrNameLst>
                                          <p:attrName>style.opacity</p:attrName>
                                        </p:attrNameLst>
                                      </p:cBhvr>
                                      <p:to>
                                        <p:strVal val="0.5"/>
                                      </p:to>
                                    </p:set>
                                    <p:animEffect filter="image" prLst="opacity: 0.5">
                                      <p:cBhvr rctx="IE">
                                        <p:cTn id="506" dur="indefinite"/>
                                        <p:tgtEl>
                                          <p:spTgt spid="567355"/>
                                        </p:tgtEl>
                                      </p:cBhvr>
                                    </p:animEffect>
                                  </p:childTnLst>
                                </p:cTn>
                              </p:par>
                              <p:par>
                                <p:cTn id="507" presetID="9" presetClass="emph" presetSubtype="0" grpId="1" nodeType="withEffect">
                                  <p:stCondLst>
                                    <p:cond delay="0"/>
                                  </p:stCondLst>
                                  <p:childTnLst>
                                    <p:set>
                                      <p:cBhvr rctx="PPT">
                                        <p:cTn id="508" dur="indefinite"/>
                                        <p:tgtEl>
                                          <p:spTgt spid="567356"/>
                                        </p:tgtEl>
                                        <p:attrNameLst>
                                          <p:attrName>style.opacity</p:attrName>
                                        </p:attrNameLst>
                                      </p:cBhvr>
                                      <p:to>
                                        <p:strVal val="0.5"/>
                                      </p:to>
                                    </p:set>
                                    <p:animEffect filter="image" prLst="opacity: 0.5">
                                      <p:cBhvr rctx="IE">
                                        <p:cTn id="509" dur="indefinite"/>
                                        <p:tgtEl>
                                          <p:spTgt spid="567356"/>
                                        </p:tgtEl>
                                      </p:cBhvr>
                                    </p:animEffect>
                                  </p:childTnLst>
                                </p:cTn>
                              </p:par>
                              <p:par>
                                <p:cTn id="510" presetID="9" presetClass="emph" presetSubtype="0" grpId="2" nodeType="withEffect">
                                  <p:stCondLst>
                                    <p:cond delay="0"/>
                                  </p:stCondLst>
                                  <p:childTnLst>
                                    <p:set>
                                      <p:cBhvr rctx="PPT">
                                        <p:cTn id="511" dur="indefinite"/>
                                        <p:tgtEl>
                                          <p:spTgt spid="567357"/>
                                        </p:tgtEl>
                                        <p:attrNameLst>
                                          <p:attrName>style.opacity</p:attrName>
                                        </p:attrNameLst>
                                      </p:cBhvr>
                                      <p:to>
                                        <p:strVal val="0.5"/>
                                      </p:to>
                                    </p:set>
                                    <p:animEffect filter="image" prLst="opacity: 0.5">
                                      <p:cBhvr rctx="IE">
                                        <p:cTn id="512" dur="indefinite"/>
                                        <p:tgtEl>
                                          <p:spTgt spid="567357"/>
                                        </p:tgtEl>
                                      </p:cBhvr>
                                    </p:animEffect>
                                  </p:childTnLst>
                                </p:cTn>
                              </p:par>
                              <p:par>
                                <p:cTn id="513" presetID="9" presetClass="emph" presetSubtype="0" grpId="2" nodeType="withEffect">
                                  <p:stCondLst>
                                    <p:cond delay="0"/>
                                  </p:stCondLst>
                                  <p:childTnLst>
                                    <p:set>
                                      <p:cBhvr rctx="PPT">
                                        <p:cTn id="514" dur="indefinite"/>
                                        <p:tgtEl>
                                          <p:spTgt spid="567358"/>
                                        </p:tgtEl>
                                        <p:attrNameLst>
                                          <p:attrName>style.opacity</p:attrName>
                                        </p:attrNameLst>
                                      </p:cBhvr>
                                      <p:to>
                                        <p:strVal val="0.5"/>
                                      </p:to>
                                    </p:set>
                                    <p:animEffect filter="image" prLst="opacity: 0.5">
                                      <p:cBhvr rctx="IE">
                                        <p:cTn id="515" dur="indefinite"/>
                                        <p:tgtEl>
                                          <p:spTgt spid="567358"/>
                                        </p:tgtEl>
                                      </p:cBhvr>
                                    </p:animEffect>
                                  </p:childTnLst>
                                </p:cTn>
                              </p:par>
                              <p:par>
                                <p:cTn id="516" presetID="9" presetClass="emph" presetSubtype="0" nodeType="withEffect">
                                  <p:stCondLst>
                                    <p:cond delay="0"/>
                                  </p:stCondLst>
                                  <p:childTnLst>
                                    <p:set>
                                      <p:cBhvr rctx="PPT">
                                        <p:cTn id="517" dur="indefinite"/>
                                        <p:tgtEl>
                                          <p:spTgt spid="6"/>
                                        </p:tgtEl>
                                        <p:attrNameLst>
                                          <p:attrName>style.opacity</p:attrName>
                                        </p:attrNameLst>
                                      </p:cBhvr>
                                      <p:to>
                                        <p:strVal val="0.5"/>
                                      </p:to>
                                    </p:set>
                                    <p:animEffect filter="image" prLst="opacity: 0.5">
                                      <p:cBhvr rctx="IE">
                                        <p:cTn id="518" dur="indefinite"/>
                                        <p:tgtEl>
                                          <p:spTgt spid="6"/>
                                        </p:tgtEl>
                                      </p:cBhvr>
                                    </p:animEffect>
                                  </p:childTnLst>
                                </p:cTn>
                              </p:par>
                              <p:par>
                                <p:cTn id="519" presetID="9" presetClass="emph" presetSubtype="0" grpId="1" nodeType="withEffect">
                                  <p:stCondLst>
                                    <p:cond delay="0"/>
                                  </p:stCondLst>
                                  <p:iterate type="lt">
                                    <p:tmAbs val="0"/>
                                  </p:iterate>
                                  <p:childTnLst>
                                    <p:set>
                                      <p:cBhvr rctx="PPT">
                                        <p:cTn id="520" dur="indefinite"/>
                                        <p:tgtEl>
                                          <p:spTgt spid="567363"/>
                                        </p:tgtEl>
                                        <p:attrNameLst>
                                          <p:attrName>style.opacity</p:attrName>
                                        </p:attrNameLst>
                                      </p:cBhvr>
                                      <p:to>
                                        <p:strVal val="0.5"/>
                                      </p:to>
                                    </p:set>
                                    <p:animEffect filter="image" prLst="opacity: 0.5">
                                      <p:cBhvr rctx="IE">
                                        <p:cTn id="521" dur="indefinite"/>
                                        <p:tgtEl>
                                          <p:spTgt spid="567363"/>
                                        </p:tgtEl>
                                      </p:cBhvr>
                                    </p:animEffect>
                                  </p:childTnLst>
                                </p:cTn>
                              </p:par>
                              <p:par>
                                <p:cTn id="522" presetID="9" presetClass="emph" presetSubtype="0" grpId="1" nodeType="withEffect">
                                  <p:stCondLst>
                                    <p:cond delay="0"/>
                                  </p:stCondLst>
                                  <p:childTnLst>
                                    <p:set>
                                      <p:cBhvr rctx="PPT">
                                        <p:cTn id="523" dur="indefinite"/>
                                        <p:tgtEl>
                                          <p:spTgt spid="567364"/>
                                        </p:tgtEl>
                                        <p:attrNameLst>
                                          <p:attrName>style.opacity</p:attrName>
                                        </p:attrNameLst>
                                      </p:cBhvr>
                                      <p:to>
                                        <p:strVal val="0.5"/>
                                      </p:to>
                                    </p:set>
                                    <p:animEffect filter="image" prLst="opacity: 0.5">
                                      <p:cBhvr rctx="IE">
                                        <p:cTn id="524" dur="indefinite"/>
                                        <p:tgtEl>
                                          <p:spTgt spid="567364"/>
                                        </p:tgtEl>
                                      </p:cBhvr>
                                    </p:animEffect>
                                  </p:childTnLst>
                                </p:cTn>
                              </p:par>
                              <p:par>
                                <p:cTn id="525" presetID="9" presetClass="emph" presetSubtype="0" grpId="1" nodeType="withEffect">
                                  <p:stCondLst>
                                    <p:cond delay="0"/>
                                  </p:stCondLst>
                                  <p:childTnLst>
                                    <p:set>
                                      <p:cBhvr rctx="PPT">
                                        <p:cTn id="526" dur="indefinite"/>
                                        <p:tgtEl>
                                          <p:spTgt spid="567365"/>
                                        </p:tgtEl>
                                        <p:attrNameLst>
                                          <p:attrName>style.opacity</p:attrName>
                                        </p:attrNameLst>
                                      </p:cBhvr>
                                      <p:to>
                                        <p:strVal val="0.5"/>
                                      </p:to>
                                    </p:set>
                                    <p:animEffect filter="image" prLst="opacity: 0.5">
                                      <p:cBhvr rctx="IE">
                                        <p:cTn id="527" dur="indefinite"/>
                                        <p:tgtEl>
                                          <p:spTgt spid="567365"/>
                                        </p:tgtEl>
                                      </p:cBhvr>
                                    </p:animEffect>
                                  </p:childTnLst>
                                </p:cTn>
                              </p:par>
                              <p:par>
                                <p:cTn id="528" presetID="9" presetClass="emph" presetSubtype="0" grpId="1" nodeType="withEffect">
                                  <p:stCondLst>
                                    <p:cond delay="0"/>
                                  </p:stCondLst>
                                  <p:childTnLst>
                                    <p:set>
                                      <p:cBhvr rctx="PPT">
                                        <p:cTn id="529" dur="indefinite"/>
                                        <p:tgtEl>
                                          <p:spTgt spid="567366"/>
                                        </p:tgtEl>
                                        <p:attrNameLst>
                                          <p:attrName>style.opacity</p:attrName>
                                        </p:attrNameLst>
                                      </p:cBhvr>
                                      <p:to>
                                        <p:strVal val="0.5"/>
                                      </p:to>
                                    </p:set>
                                    <p:animEffect filter="image" prLst="opacity: 0.5">
                                      <p:cBhvr rctx="IE">
                                        <p:cTn id="530" dur="indefinite"/>
                                        <p:tgtEl>
                                          <p:spTgt spid="567366"/>
                                        </p:tgtEl>
                                      </p:cBhvr>
                                    </p:animEffect>
                                  </p:childTnLst>
                                </p:cTn>
                              </p:par>
                              <p:par>
                                <p:cTn id="531" presetID="9" presetClass="emph" presetSubtype="0" grpId="1" nodeType="withEffect">
                                  <p:stCondLst>
                                    <p:cond delay="0"/>
                                  </p:stCondLst>
                                  <p:childTnLst>
                                    <p:set>
                                      <p:cBhvr rctx="PPT">
                                        <p:cTn id="532" dur="indefinite"/>
                                        <p:tgtEl>
                                          <p:spTgt spid="567367"/>
                                        </p:tgtEl>
                                        <p:attrNameLst>
                                          <p:attrName>style.opacity</p:attrName>
                                        </p:attrNameLst>
                                      </p:cBhvr>
                                      <p:to>
                                        <p:strVal val="0.5"/>
                                      </p:to>
                                    </p:set>
                                    <p:animEffect filter="image" prLst="opacity: 0.5">
                                      <p:cBhvr rctx="IE">
                                        <p:cTn id="533" dur="indefinite"/>
                                        <p:tgtEl>
                                          <p:spTgt spid="567367"/>
                                        </p:tgtEl>
                                      </p:cBhvr>
                                    </p:animEffect>
                                  </p:childTnLst>
                                </p:cTn>
                              </p:par>
                              <p:par>
                                <p:cTn id="534" presetID="9" presetClass="emph" presetSubtype="0" nodeType="withEffect">
                                  <p:stCondLst>
                                    <p:cond delay="0"/>
                                  </p:stCondLst>
                                  <p:childTnLst>
                                    <p:set>
                                      <p:cBhvr rctx="PPT">
                                        <p:cTn id="535" dur="indefinite"/>
                                        <p:tgtEl>
                                          <p:spTgt spid="7"/>
                                        </p:tgtEl>
                                        <p:attrNameLst>
                                          <p:attrName>style.opacity</p:attrName>
                                        </p:attrNameLst>
                                      </p:cBhvr>
                                      <p:to>
                                        <p:strVal val="0.5"/>
                                      </p:to>
                                    </p:set>
                                    <p:animEffect filter="image" prLst="opacity: 0.5">
                                      <p:cBhvr rctx="IE">
                                        <p:cTn id="536" dur="indefinite"/>
                                        <p:tgtEl>
                                          <p:spTgt spid="7"/>
                                        </p:tgtEl>
                                      </p:cBhvr>
                                    </p:animEffect>
                                  </p:childTnLst>
                                </p:cTn>
                              </p:par>
                              <p:par>
                                <p:cTn id="537" presetID="9" presetClass="emph" presetSubtype="0" grpId="1" nodeType="withEffect">
                                  <p:stCondLst>
                                    <p:cond delay="0"/>
                                  </p:stCondLst>
                                  <p:childTnLst>
                                    <p:set>
                                      <p:cBhvr rctx="PPT">
                                        <p:cTn id="538" dur="indefinite"/>
                                        <p:tgtEl>
                                          <p:spTgt spid="567371"/>
                                        </p:tgtEl>
                                        <p:attrNameLst>
                                          <p:attrName>style.opacity</p:attrName>
                                        </p:attrNameLst>
                                      </p:cBhvr>
                                      <p:to>
                                        <p:strVal val="0.5"/>
                                      </p:to>
                                    </p:set>
                                    <p:animEffect filter="image" prLst="opacity: 0.5">
                                      <p:cBhvr rctx="IE">
                                        <p:cTn id="539" dur="indefinite"/>
                                        <p:tgtEl>
                                          <p:spTgt spid="567371"/>
                                        </p:tgtEl>
                                      </p:cBhvr>
                                    </p:animEffect>
                                  </p:childTnLst>
                                </p:cTn>
                              </p:par>
                              <p:par>
                                <p:cTn id="540" presetID="9" presetClass="emph" presetSubtype="0" grpId="1" nodeType="withEffect">
                                  <p:stCondLst>
                                    <p:cond delay="0"/>
                                  </p:stCondLst>
                                  <p:childTnLst>
                                    <p:set>
                                      <p:cBhvr rctx="PPT">
                                        <p:cTn id="541" dur="indefinite"/>
                                        <p:tgtEl>
                                          <p:spTgt spid="567372"/>
                                        </p:tgtEl>
                                        <p:attrNameLst>
                                          <p:attrName>style.opacity</p:attrName>
                                        </p:attrNameLst>
                                      </p:cBhvr>
                                      <p:to>
                                        <p:strVal val="0.5"/>
                                      </p:to>
                                    </p:set>
                                    <p:animEffect filter="image" prLst="opacity: 0.5">
                                      <p:cBhvr rctx="IE">
                                        <p:cTn id="542" dur="indefinite"/>
                                        <p:tgtEl>
                                          <p:spTgt spid="567372"/>
                                        </p:tgtEl>
                                      </p:cBhvr>
                                    </p:animEffect>
                                  </p:childTnLst>
                                </p:cTn>
                              </p:par>
                              <p:par>
                                <p:cTn id="543" presetID="9" presetClass="emph" presetSubtype="0" grpId="1" nodeType="withEffect">
                                  <p:stCondLst>
                                    <p:cond delay="0"/>
                                  </p:stCondLst>
                                  <p:childTnLst>
                                    <p:set>
                                      <p:cBhvr rctx="PPT">
                                        <p:cTn id="544" dur="indefinite"/>
                                        <p:tgtEl>
                                          <p:spTgt spid="567373"/>
                                        </p:tgtEl>
                                        <p:attrNameLst>
                                          <p:attrName>style.opacity</p:attrName>
                                        </p:attrNameLst>
                                      </p:cBhvr>
                                      <p:to>
                                        <p:strVal val="0.5"/>
                                      </p:to>
                                    </p:set>
                                    <p:animEffect filter="image" prLst="opacity: 0.5">
                                      <p:cBhvr rctx="IE">
                                        <p:cTn id="545" dur="indefinite"/>
                                        <p:tgtEl>
                                          <p:spTgt spid="567373"/>
                                        </p:tgtEl>
                                      </p:cBhvr>
                                    </p:animEffect>
                                  </p:childTnLst>
                                </p:cTn>
                              </p:par>
                              <p:par>
                                <p:cTn id="546" presetID="9" presetClass="emph" presetSubtype="0" nodeType="withEffect">
                                  <p:stCondLst>
                                    <p:cond delay="0"/>
                                  </p:stCondLst>
                                  <p:childTnLst>
                                    <p:set>
                                      <p:cBhvr rctx="PPT">
                                        <p:cTn id="547" dur="indefinite"/>
                                        <p:tgtEl>
                                          <p:spTgt spid="8"/>
                                        </p:tgtEl>
                                        <p:attrNameLst>
                                          <p:attrName>style.opacity</p:attrName>
                                        </p:attrNameLst>
                                      </p:cBhvr>
                                      <p:to>
                                        <p:strVal val="0.5"/>
                                      </p:to>
                                    </p:set>
                                    <p:animEffect filter="image" prLst="opacity: 0.5">
                                      <p:cBhvr rctx="IE">
                                        <p:cTn id="548" dur="indefinite"/>
                                        <p:tgtEl>
                                          <p:spTgt spid="8"/>
                                        </p:tgtEl>
                                      </p:cBhvr>
                                    </p:animEffect>
                                  </p:childTnLst>
                                </p:cTn>
                              </p:par>
                              <p:par>
                                <p:cTn id="549" presetID="9" presetClass="emph" presetSubtype="0" grpId="1" nodeType="withEffect">
                                  <p:stCondLst>
                                    <p:cond delay="0"/>
                                  </p:stCondLst>
                                  <p:childTnLst>
                                    <p:set>
                                      <p:cBhvr rctx="PPT">
                                        <p:cTn id="550" dur="indefinite"/>
                                        <p:tgtEl>
                                          <p:spTgt spid="567377"/>
                                        </p:tgtEl>
                                        <p:attrNameLst>
                                          <p:attrName>style.opacity</p:attrName>
                                        </p:attrNameLst>
                                      </p:cBhvr>
                                      <p:to>
                                        <p:strVal val="0.5"/>
                                      </p:to>
                                    </p:set>
                                    <p:animEffect filter="image" prLst="opacity: 0.5">
                                      <p:cBhvr rctx="IE">
                                        <p:cTn id="551" dur="indefinite"/>
                                        <p:tgtEl>
                                          <p:spTgt spid="567377"/>
                                        </p:tgtEl>
                                      </p:cBhvr>
                                    </p:animEffect>
                                  </p:childTnLst>
                                </p:cTn>
                              </p:par>
                              <p:par>
                                <p:cTn id="552" presetID="9" presetClass="emph" presetSubtype="0" grpId="1" nodeType="withEffect">
                                  <p:stCondLst>
                                    <p:cond delay="0"/>
                                  </p:stCondLst>
                                  <p:childTnLst>
                                    <p:set>
                                      <p:cBhvr rctx="PPT">
                                        <p:cTn id="553" dur="indefinite"/>
                                        <p:tgtEl>
                                          <p:spTgt spid="567378"/>
                                        </p:tgtEl>
                                        <p:attrNameLst>
                                          <p:attrName>style.opacity</p:attrName>
                                        </p:attrNameLst>
                                      </p:cBhvr>
                                      <p:to>
                                        <p:strVal val="0.5"/>
                                      </p:to>
                                    </p:set>
                                    <p:animEffect filter="image" prLst="opacity: 0.5">
                                      <p:cBhvr rctx="IE">
                                        <p:cTn id="554" dur="indefinite"/>
                                        <p:tgtEl>
                                          <p:spTgt spid="567378"/>
                                        </p:tgtEl>
                                      </p:cBhvr>
                                    </p:animEffect>
                                  </p:childTnLst>
                                </p:cTn>
                              </p:par>
                              <p:par>
                                <p:cTn id="555" presetID="9" presetClass="emph" presetSubtype="0" grpId="1" nodeType="withEffect">
                                  <p:stCondLst>
                                    <p:cond delay="0"/>
                                  </p:stCondLst>
                                  <p:childTnLst>
                                    <p:set>
                                      <p:cBhvr rctx="PPT">
                                        <p:cTn id="556" dur="indefinite"/>
                                        <p:tgtEl>
                                          <p:spTgt spid="567380"/>
                                        </p:tgtEl>
                                        <p:attrNameLst>
                                          <p:attrName>style.opacity</p:attrName>
                                        </p:attrNameLst>
                                      </p:cBhvr>
                                      <p:to>
                                        <p:strVal val="0.5"/>
                                      </p:to>
                                    </p:set>
                                    <p:animEffect filter="image" prLst="opacity: 0.5">
                                      <p:cBhvr rctx="IE">
                                        <p:cTn id="557" dur="indefinite"/>
                                        <p:tgtEl>
                                          <p:spTgt spid="567380"/>
                                        </p:tgtEl>
                                      </p:cBhvr>
                                    </p:animEffect>
                                  </p:childTnLst>
                                </p:cTn>
                              </p:par>
                              <p:par>
                                <p:cTn id="558" presetID="9" presetClass="emph" presetSubtype="0" grpId="1" nodeType="withEffect">
                                  <p:stCondLst>
                                    <p:cond delay="0"/>
                                  </p:stCondLst>
                                  <p:childTnLst>
                                    <p:set>
                                      <p:cBhvr rctx="PPT">
                                        <p:cTn id="559" dur="indefinite"/>
                                        <p:tgtEl>
                                          <p:spTgt spid="567381"/>
                                        </p:tgtEl>
                                        <p:attrNameLst>
                                          <p:attrName>style.opacity</p:attrName>
                                        </p:attrNameLst>
                                      </p:cBhvr>
                                      <p:to>
                                        <p:strVal val="0.5"/>
                                      </p:to>
                                    </p:set>
                                    <p:animEffect filter="image" prLst="opacity: 0.5">
                                      <p:cBhvr rctx="IE">
                                        <p:cTn id="560" dur="indefinite"/>
                                        <p:tgtEl>
                                          <p:spTgt spid="567381"/>
                                        </p:tgtEl>
                                      </p:cBhvr>
                                    </p:animEffect>
                                  </p:childTnLst>
                                </p:cTn>
                              </p:par>
                              <p:par>
                                <p:cTn id="561" presetID="9" presetClass="emph" presetSubtype="0" nodeType="withEffect">
                                  <p:stCondLst>
                                    <p:cond delay="0"/>
                                  </p:stCondLst>
                                  <p:childTnLst>
                                    <p:set>
                                      <p:cBhvr rctx="PPT">
                                        <p:cTn id="562" dur="indefinite"/>
                                        <p:tgtEl>
                                          <p:spTgt spid="9"/>
                                        </p:tgtEl>
                                        <p:attrNameLst>
                                          <p:attrName>style.opacity</p:attrName>
                                        </p:attrNameLst>
                                      </p:cBhvr>
                                      <p:to>
                                        <p:strVal val="0.5"/>
                                      </p:to>
                                    </p:set>
                                    <p:animEffect filter="image" prLst="opacity: 0.5">
                                      <p:cBhvr rctx="IE">
                                        <p:cTn id="563" dur="indefinite"/>
                                        <p:tgtEl>
                                          <p:spTgt spid="9"/>
                                        </p:tgtEl>
                                      </p:cBhvr>
                                    </p:animEffect>
                                  </p:childTnLst>
                                </p:cTn>
                              </p:par>
                              <p:par>
                                <p:cTn id="564" presetID="9" presetClass="emph" presetSubtype="0" grpId="1" nodeType="withEffect">
                                  <p:stCondLst>
                                    <p:cond delay="0"/>
                                  </p:stCondLst>
                                  <p:childTnLst>
                                    <p:set>
                                      <p:cBhvr rctx="PPT">
                                        <p:cTn id="565" dur="indefinite"/>
                                        <p:tgtEl>
                                          <p:spTgt spid="567385"/>
                                        </p:tgtEl>
                                        <p:attrNameLst>
                                          <p:attrName>style.opacity</p:attrName>
                                        </p:attrNameLst>
                                      </p:cBhvr>
                                      <p:to>
                                        <p:strVal val="0.5"/>
                                      </p:to>
                                    </p:set>
                                    <p:animEffect filter="image" prLst="opacity: 0.5">
                                      <p:cBhvr rctx="IE">
                                        <p:cTn id="566" dur="indefinite"/>
                                        <p:tgtEl>
                                          <p:spTgt spid="567385"/>
                                        </p:tgtEl>
                                      </p:cBhvr>
                                    </p:animEffect>
                                  </p:childTnLst>
                                </p:cTn>
                              </p:par>
                              <p:par>
                                <p:cTn id="567" presetID="9" presetClass="emph" presetSubtype="0" grpId="1" nodeType="withEffect">
                                  <p:stCondLst>
                                    <p:cond delay="0"/>
                                  </p:stCondLst>
                                  <p:childTnLst>
                                    <p:set>
                                      <p:cBhvr rctx="PPT">
                                        <p:cTn id="568" dur="indefinite"/>
                                        <p:tgtEl>
                                          <p:spTgt spid="567386"/>
                                        </p:tgtEl>
                                        <p:attrNameLst>
                                          <p:attrName>style.opacity</p:attrName>
                                        </p:attrNameLst>
                                      </p:cBhvr>
                                      <p:to>
                                        <p:strVal val="0.5"/>
                                      </p:to>
                                    </p:set>
                                    <p:animEffect filter="image" prLst="opacity: 0.5">
                                      <p:cBhvr rctx="IE">
                                        <p:cTn id="569" dur="indefinite"/>
                                        <p:tgtEl>
                                          <p:spTgt spid="567386"/>
                                        </p:tgtEl>
                                      </p:cBhvr>
                                    </p:animEffect>
                                  </p:childTnLst>
                                </p:cTn>
                              </p:par>
                              <p:par>
                                <p:cTn id="570" presetID="9" presetClass="emph" presetSubtype="0" grpId="1" nodeType="withEffect">
                                  <p:stCondLst>
                                    <p:cond delay="0"/>
                                  </p:stCondLst>
                                  <p:iterate type="lt">
                                    <p:tmAbs val="0"/>
                                  </p:iterate>
                                  <p:childTnLst>
                                    <p:set>
                                      <p:cBhvr rctx="PPT">
                                        <p:cTn id="571" dur="indefinite"/>
                                        <p:tgtEl>
                                          <p:spTgt spid="567410"/>
                                        </p:tgtEl>
                                        <p:attrNameLst>
                                          <p:attrName>style.opacity</p:attrName>
                                        </p:attrNameLst>
                                      </p:cBhvr>
                                      <p:to>
                                        <p:strVal val="0.5"/>
                                      </p:to>
                                    </p:set>
                                    <p:animEffect filter="image" prLst="opacity: 0.5">
                                      <p:cBhvr rctx="IE">
                                        <p:cTn id="572" dur="indefinite"/>
                                        <p:tgtEl>
                                          <p:spTgt spid="567410"/>
                                        </p:tgtEl>
                                      </p:cBhvr>
                                    </p:animEffect>
                                  </p:childTnLst>
                                </p:cTn>
                              </p:par>
                              <p:par>
                                <p:cTn id="573" presetID="9" presetClass="emph" presetSubtype="0" grpId="1" nodeType="withEffect">
                                  <p:stCondLst>
                                    <p:cond delay="0"/>
                                  </p:stCondLst>
                                  <p:childTnLst>
                                    <p:set>
                                      <p:cBhvr rctx="PPT">
                                        <p:cTn id="574" dur="indefinite"/>
                                        <p:tgtEl>
                                          <p:spTgt spid="567448"/>
                                        </p:tgtEl>
                                        <p:attrNameLst>
                                          <p:attrName>style.opacity</p:attrName>
                                        </p:attrNameLst>
                                      </p:cBhvr>
                                      <p:to>
                                        <p:strVal val="0.5"/>
                                      </p:to>
                                    </p:set>
                                    <p:animEffect filter="image" prLst="opacity: 0.5">
                                      <p:cBhvr rctx="IE">
                                        <p:cTn id="575" dur="indefinite"/>
                                        <p:tgtEl>
                                          <p:spTgt spid="567448"/>
                                        </p:tgtEl>
                                      </p:cBhvr>
                                    </p:animEffect>
                                  </p:childTnLst>
                                </p:cTn>
                              </p:par>
                              <p:par>
                                <p:cTn id="576" presetID="9" presetClass="emph" presetSubtype="0" grpId="1" nodeType="withEffect">
                                  <p:stCondLst>
                                    <p:cond delay="0"/>
                                  </p:stCondLst>
                                  <p:childTnLst>
                                    <p:set>
                                      <p:cBhvr rctx="PPT">
                                        <p:cTn id="577" dur="indefinite"/>
                                        <p:tgtEl>
                                          <p:spTgt spid="567449"/>
                                        </p:tgtEl>
                                        <p:attrNameLst>
                                          <p:attrName>style.opacity</p:attrName>
                                        </p:attrNameLst>
                                      </p:cBhvr>
                                      <p:to>
                                        <p:strVal val="0.5"/>
                                      </p:to>
                                    </p:set>
                                    <p:animEffect filter="image" prLst="opacity: 0.5">
                                      <p:cBhvr rctx="IE">
                                        <p:cTn id="578" dur="indefinite"/>
                                        <p:tgtEl>
                                          <p:spTgt spid="567449"/>
                                        </p:tgtEl>
                                      </p:cBhvr>
                                    </p:animEffect>
                                  </p:childTnLst>
                                </p:cTn>
                              </p:par>
                              <p:par>
                                <p:cTn id="579" presetID="9" presetClass="emph" presetSubtype="0" grpId="1" nodeType="withEffect">
                                  <p:stCondLst>
                                    <p:cond delay="0"/>
                                  </p:stCondLst>
                                  <p:childTnLst>
                                    <p:set>
                                      <p:cBhvr rctx="PPT">
                                        <p:cTn id="580" dur="indefinite"/>
                                        <p:tgtEl>
                                          <p:spTgt spid="567450"/>
                                        </p:tgtEl>
                                        <p:attrNameLst>
                                          <p:attrName>style.opacity</p:attrName>
                                        </p:attrNameLst>
                                      </p:cBhvr>
                                      <p:to>
                                        <p:strVal val="0.5"/>
                                      </p:to>
                                    </p:set>
                                    <p:animEffect filter="image" prLst="opacity: 0.5">
                                      <p:cBhvr rctx="IE">
                                        <p:cTn id="581" dur="indefinite"/>
                                        <p:tgtEl>
                                          <p:spTgt spid="567450"/>
                                        </p:tgtEl>
                                      </p:cBhvr>
                                    </p:animEffect>
                                  </p:childTnLst>
                                </p:cTn>
                              </p:par>
                              <p:par>
                                <p:cTn id="582" presetID="9" presetClass="emph" presetSubtype="0" grpId="1" nodeType="withEffect">
                                  <p:stCondLst>
                                    <p:cond delay="0"/>
                                  </p:stCondLst>
                                  <p:childTnLst>
                                    <p:set>
                                      <p:cBhvr rctx="PPT">
                                        <p:cTn id="583" dur="indefinite"/>
                                        <p:tgtEl>
                                          <p:spTgt spid="567451"/>
                                        </p:tgtEl>
                                        <p:attrNameLst>
                                          <p:attrName>style.opacity</p:attrName>
                                        </p:attrNameLst>
                                      </p:cBhvr>
                                      <p:to>
                                        <p:strVal val="0.5"/>
                                      </p:to>
                                    </p:set>
                                    <p:animEffect filter="image" prLst="opacity: 0.5">
                                      <p:cBhvr rctx="IE">
                                        <p:cTn id="584" dur="indefinite"/>
                                        <p:tgtEl>
                                          <p:spTgt spid="567451"/>
                                        </p:tgtEl>
                                      </p:cBhvr>
                                    </p:animEffect>
                                  </p:childTnLst>
                                </p:cTn>
                              </p:par>
                              <p:par>
                                <p:cTn id="585" presetID="9" presetClass="emph" presetSubtype="0" grpId="1" nodeType="withEffect">
                                  <p:stCondLst>
                                    <p:cond delay="0"/>
                                  </p:stCondLst>
                                  <p:childTnLst>
                                    <p:set>
                                      <p:cBhvr rctx="PPT">
                                        <p:cTn id="586" dur="indefinite"/>
                                        <p:tgtEl>
                                          <p:spTgt spid="567452"/>
                                        </p:tgtEl>
                                        <p:attrNameLst>
                                          <p:attrName>style.opacity</p:attrName>
                                        </p:attrNameLst>
                                      </p:cBhvr>
                                      <p:to>
                                        <p:strVal val="0.5"/>
                                      </p:to>
                                    </p:set>
                                    <p:animEffect filter="image" prLst="opacity: 0.5">
                                      <p:cBhvr rctx="IE">
                                        <p:cTn id="587" dur="indefinite"/>
                                        <p:tgtEl>
                                          <p:spTgt spid="567452"/>
                                        </p:tgtEl>
                                      </p:cBhvr>
                                    </p:animEffect>
                                  </p:childTnLst>
                                </p:cTn>
                              </p:par>
                              <p:par>
                                <p:cTn id="588" presetID="9" presetClass="emph" presetSubtype="0" nodeType="withEffect">
                                  <p:stCondLst>
                                    <p:cond delay="0"/>
                                  </p:stCondLst>
                                  <p:childTnLst>
                                    <p:set>
                                      <p:cBhvr rctx="PPT">
                                        <p:cTn id="589" dur="indefinite"/>
                                        <p:tgtEl>
                                          <p:spTgt spid="13"/>
                                        </p:tgtEl>
                                        <p:attrNameLst>
                                          <p:attrName>style.opacity</p:attrName>
                                        </p:attrNameLst>
                                      </p:cBhvr>
                                      <p:to>
                                        <p:strVal val="0.5"/>
                                      </p:to>
                                    </p:set>
                                    <p:animEffect filter="image" prLst="opacity: 0.5">
                                      <p:cBhvr rctx="IE">
                                        <p:cTn id="590" dur="indefinite"/>
                                        <p:tgtEl>
                                          <p:spTgt spid="13"/>
                                        </p:tgtEl>
                                      </p:cBhvr>
                                    </p:animEffect>
                                  </p:childTnLst>
                                </p:cTn>
                              </p:par>
                              <p:par>
                                <p:cTn id="591" presetID="9" presetClass="emph" presetSubtype="0" grpId="1" nodeType="withEffect">
                                  <p:stCondLst>
                                    <p:cond delay="0"/>
                                  </p:stCondLst>
                                  <p:childTnLst>
                                    <p:set>
                                      <p:cBhvr rctx="PPT">
                                        <p:cTn id="592" dur="indefinite"/>
                                        <p:tgtEl>
                                          <p:spTgt spid="567457"/>
                                        </p:tgtEl>
                                        <p:attrNameLst>
                                          <p:attrName>style.opacity</p:attrName>
                                        </p:attrNameLst>
                                      </p:cBhvr>
                                      <p:to>
                                        <p:strVal val="0.5"/>
                                      </p:to>
                                    </p:set>
                                    <p:animEffect filter="image" prLst="opacity: 0.5">
                                      <p:cBhvr rctx="IE">
                                        <p:cTn id="593" dur="indefinite"/>
                                        <p:tgtEl>
                                          <p:spTgt spid="567457"/>
                                        </p:tgtEl>
                                      </p:cBhvr>
                                    </p:animEffect>
                                  </p:childTnLst>
                                </p:cTn>
                              </p:par>
                              <p:par>
                                <p:cTn id="594" presetID="9" presetClass="exit" presetSubtype="0" fill="hold" grpId="1" nodeType="withEffect">
                                  <p:stCondLst>
                                    <p:cond delay="0"/>
                                  </p:stCondLst>
                                  <p:childTnLst>
                                    <p:animEffect transition="out" filter="dissolve">
                                      <p:cBhvr>
                                        <p:cTn id="595" dur="500"/>
                                        <p:tgtEl>
                                          <p:spTgt spid="567459"/>
                                        </p:tgtEl>
                                      </p:cBhvr>
                                    </p:animEffect>
                                    <p:set>
                                      <p:cBhvr>
                                        <p:cTn id="596" dur="1" fill="hold">
                                          <p:stCondLst>
                                            <p:cond delay="499"/>
                                          </p:stCondLst>
                                        </p:cTn>
                                        <p:tgtEl>
                                          <p:spTgt spid="567459"/>
                                        </p:tgtEl>
                                        <p:attrNameLst>
                                          <p:attrName>style.visibility</p:attrName>
                                        </p:attrNameLst>
                                      </p:cBhvr>
                                      <p:to>
                                        <p:strVal val="hidden"/>
                                      </p:to>
                                    </p:set>
                                  </p:childTnLst>
                                </p:cTn>
                              </p:par>
                              <p:par>
                                <p:cTn id="597" presetID="9" presetClass="exit" presetSubtype="0" fill="hold" grpId="1" nodeType="withEffect">
                                  <p:stCondLst>
                                    <p:cond delay="0"/>
                                  </p:stCondLst>
                                  <p:childTnLst>
                                    <p:animEffect transition="out" filter="dissolve">
                                      <p:cBhvr>
                                        <p:cTn id="598" dur="500"/>
                                        <p:tgtEl>
                                          <p:spTgt spid="567458"/>
                                        </p:tgtEl>
                                      </p:cBhvr>
                                    </p:animEffect>
                                    <p:set>
                                      <p:cBhvr>
                                        <p:cTn id="599" dur="1" fill="hold">
                                          <p:stCondLst>
                                            <p:cond delay="499"/>
                                          </p:stCondLst>
                                        </p:cTn>
                                        <p:tgtEl>
                                          <p:spTgt spid="5674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306" grpId="0"/>
      <p:bldP spid="567306" grpId="1"/>
      <p:bldP spid="567307" grpId="0"/>
      <p:bldP spid="567307" grpId="1"/>
      <p:bldP spid="567307" grpId="2"/>
      <p:bldP spid="567307" grpId="3"/>
      <p:bldP spid="567315" grpId="0" animBg="1"/>
      <p:bldP spid="567315" grpId="1" animBg="1"/>
      <p:bldP spid="567316" grpId="0"/>
      <p:bldP spid="567316" grpId="1"/>
      <p:bldP spid="567317" grpId="0"/>
      <p:bldP spid="567317" grpId="1"/>
      <p:bldP spid="567318" grpId="0" animBg="1"/>
      <p:bldP spid="567318" grpId="1" animBg="1"/>
      <p:bldP spid="567324" grpId="0"/>
      <p:bldP spid="567324" grpId="1"/>
      <p:bldP spid="567325" grpId="0"/>
      <p:bldP spid="567325" grpId="1"/>
      <p:bldP spid="567326" grpId="0"/>
      <p:bldP spid="567326" grpId="1"/>
      <p:bldP spid="567327" grpId="0"/>
      <p:bldP spid="567327" grpId="1"/>
      <p:bldP spid="567333" grpId="0" animBg="1"/>
      <p:bldP spid="567333" grpId="1" animBg="1"/>
      <p:bldP spid="567334" grpId="0" animBg="1"/>
      <p:bldP spid="567334" grpId="1" animBg="1"/>
      <p:bldP spid="567354" grpId="0" animBg="1"/>
      <p:bldP spid="567354" grpId="1" animBg="1"/>
      <p:bldP spid="567354" grpId="2" animBg="1"/>
      <p:bldP spid="567355" grpId="0"/>
      <p:bldP spid="567355" grpId="1"/>
      <p:bldP spid="567355" grpId="2"/>
      <p:bldP spid="567356" grpId="0"/>
      <p:bldP spid="567356" grpId="1"/>
      <p:bldP spid="567356" grpId="2"/>
      <p:bldP spid="567357" grpId="0" animBg="1"/>
      <p:bldP spid="567357" grpId="1" animBg="1"/>
      <p:bldP spid="567357" grpId="2" animBg="1"/>
      <p:bldP spid="567358" grpId="0" animBg="1"/>
      <p:bldP spid="567358" grpId="1" animBg="1"/>
      <p:bldP spid="567358" grpId="2" animBg="1"/>
      <p:bldP spid="567363" grpId="0"/>
      <p:bldP spid="567363" grpId="1"/>
      <p:bldP spid="567364" grpId="0"/>
      <p:bldP spid="567364" grpId="1"/>
      <p:bldP spid="567365" grpId="0"/>
      <p:bldP spid="567365" grpId="1"/>
      <p:bldP spid="567366" grpId="0"/>
      <p:bldP spid="567366" grpId="1"/>
      <p:bldP spid="567367" grpId="0"/>
      <p:bldP spid="567367" grpId="1"/>
      <p:bldP spid="567371" grpId="0"/>
      <p:bldP spid="567371" grpId="1"/>
      <p:bldP spid="567372" grpId="0" animBg="1"/>
      <p:bldP spid="567372" grpId="1" animBg="1"/>
      <p:bldP spid="567373" grpId="0" animBg="1"/>
      <p:bldP spid="567373" grpId="1" animBg="1"/>
      <p:bldP spid="567377" grpId="0" animBg="1"/>
      <p:bldP spid="567377" grpId="1" animBg="1"/>
      <p:bldP spid="567378" grpId="0" animBg="1"/>
      <p:bldP spid="567378" grpId="1" animBg="1"/>
      <p:bldP spid="567380" grpId="0"/>
      <p:bldP spid="567380" grpId="1"/>
      <p:bldP spid="567381" grpId="0"/>
      <p:bldP spid="567381" grpId="1"/>
      <p:bldP spid="567385" grpId="0" animBg="1"/>
      <p:bldP spid="567385" grpId="1" animBg="1"/>
      <p:bldP spid="567386" grpId="0" animBg="1"/>
      <p:bldP spid="567386" grpId="1" animBg="1"/>
      <p:bldP spid="567389" grpId="0"/>
      <p:bldP spid="567389" grpId="1"/>
      <p:bldP spid="567390" grpId="0"/>
      <p:bldP spid="567390" grpId="1"/>
      <p:bldP spid="567391" grpId="0"/>
      <p:bldP spid="567391" grpId="1"/>
      <p:bldP spid="567392" grpId="0"/>
      <p:bldP spid="567392" grpId="1"/>
      <p:bldP spid="567393" grpId="0"/>
      <p:bldP spid="567393" grpId="1"/>
      <p:bldP spid="567397" grpId="0"/>
      <p:bldP spid="567397" grpId="1"/>
      <p:bldP spid="567401" grpId="0" animBg="1"/>
      <p:bldP spid="567401" grpId="1" animBg="1"/>
      <p:bldP spid="567402" grpId="0" animBg="1"/>
      <p:bldP spid="567402" grpId="1" animBg="1"/>
      <p:bldP spid="567403" grpId="0" animBg="1"/>
      <p:bldP spid="567403" grpId="1" animBg="1"/>
      <p:bldP spid="567404" grpId="0" animBg="1"/>
      <p:bldP spid="567404" grpId="1" animBg="1"/>
      <p:bldP spid="567406" grpId="0"/>
      <p:bldP spid="567407" grpId="0"/>
      <p:bldP spid="567407" grpId="1"/>
      <p:bldP spid="567408" grpId="0"/>
      <p:bldP spid="567408" grpId="1"/>
      <p:bldP spid="567410" grpId="0"/>
      <p:bldP spid="567410" grpId="1"/>
      <p:bldP spid="567448" grpId="0" animBg="1"/>
      <p:bldP spid="567448" grpId="1" animBg="1"/>
      <p:bldP spid="567449" grpId="0"/>
      <p:bldP spid="567449" grpId="1"/>
      <p:bldP spid="567450" grpId="0"/>
      <p:bldP spid="567450" grpId="1"/>
      <p:bldP spid="567451" grpId="0" animBg="1"/>
      <p:bldP spid="567451" grpId="1" animBg="1"/>
      <p:bldP spid="567452" grpId="0" animBg="1"/>
      <p:bldP spid="567452" grpId="1" animBg="1"/>
      <p:bldP spid="567457" grpId="0" animBg="1"/>
      <p:bldP spid="567457" grpId="1" animBg="1"/>
      <p:bldP spid="567458" grpId="0"/>
      <p:bldP spid="567458" grpId="1"/>
      <p:bldP spid="567459" grpId="0"/>
      <p:bldP spid="567459" grpId="1"/>
    </p:bldLst>
  </p:timing>
</p:sld>
</file>

<file path=ppt/slides/slide81.xml><?xml version="1.0" encoding="utf-8"?>
<p:sld xmlns:a="http://schemas.openxmlformats.org/drawingml/2006/main" xmlns:r="http://schemas.openxmlformats.org/officeDocument/2006/relationships" xmlns:p="http://schemas.openxmlformats.org/presentationml/2006/main" show="0">
  <p:cSld>
    <p:bg>
      <p:bgPr>
        <a:solidFill>
          <a:srgbClr val="FFFF99"/>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z="3600" smtClean="0"/>
              <a:t>Stoichiometry Problems 1</a:t>
            </a:r>
          </a:p>
        </p:txBody>
      </p:sp>
      <p:sp>
        <p:nvSpPr>
          <p:cNvPr id="405507" name="Document"/>
          <p:cNvSpPr>
            <a:spLocks noChangeAspect="1" noEditPoints="1" noChangeArrowheads="1"/>
          </p:cNvSpPr>
          <p:nvPr/>
        </p:nvSpPr>
        <p:spPr bwMode="auto">
          <a:xfrm>
            <a:off x="1066800" y="1905000"/>
            <a:ext cx="812800" cy="10874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405508" name="Infopage"/>
          <p:cNvSpPr>
            <a:spLocks noChangeAspect="1" noEditPoints="1" noChangeArrowheads="1"/>
          </p:cNvSpPr>
          <p:nvPr/>
        </p:nvSpPr>
        <p:spPr bwMode="auto">
          <a:xfrm>
            <a:off x="1066800" y="3962400"/>
            <a:ext cx="812800" cy="1139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405509" name="File">
            <a:hlinkClick r:id="rId3" action="ppaction://hlinkfile"/>
          </p:cNvPr>
          <p:cNvSpPr>
            <a:spLocks noEditPoints="1" noChangeArrowheads="1"/>
          </p:cNvSpPr>
          <p:nvPr/>
        </p:nvSpPr>
        <p:spPr bwMode="auto">
          <a:xfrm>
            <a:off x="7391400" y="5638800"/>
            <a:ext cx="1371600" cy="8572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r>
              <a:rPr lang="en-US" i="1">
                <a:hlinkClick r:id="rId4" action="ppaction://hlinkfile"/>
              </a:rPr>
              <a:t>Keys</a:t>
            </a:r>
            <a:endParaRPr lang="en-US" i="1"/>
          </a:p>
          <a:p>
            <a:pPr>
              <a:defRPr/>
            </a:pPr>
            <a:endParaRPr lang="en-US">
              <a:solidFill>
                <a:srgbClr val="FF0000"/>
              </a:solidFill>
            </a:endParaRPr>
          </a:p>
          <a:p>
            <a:pPr>
              <a:defRPr/>
            </a:pPr>
            <a:endParaRPr lang="en-US"/>
          </a:p>
          <a:p>
            <a:pPr>
              <a:defRPr/>
            </a:pPr>
            <a:endParaRPr lang="en-US"/>
          </a:p>
          <a:p>
            <a:pPr>
              <a:defRPr/>
            </a:pPr>
            <a:endParaRPr lang="en-US"/>
          </a:p>
          <a:p>
            <a:pPr>
              <a:defRPr/>
            </a:pPr>
            <a:endParaRPr lang="en-US"/>
          </a:p>
        </p:txBody>
      </p:sp>
      <p:sp>
        <p:nvSpPr>
          <p:cNvPr id="88070" name="Rectangle 6"/>
          <p:cNvSpPr>
            <a:spLocks noChangeArrowheads="1"/>
          </p:cNvSpPr>
          <p:nvPr/>
        </p:nvSpPr>
        <p:spPr bwMode="auto">
          <a:xfrm>
            <a:off x="2209800" y="1905000"/>
            <a:ext cx="3659188" cy="822325"/>
          </a:xfrm>
          <a:prstGeom prst="rect">
            <a:avLst/>
          </a:prstGeom>
          <a:noFill/>
          <a:ln w="9525">
            <a:noFill/>
            <a:miter lim="800000"/>
            <a:headEnd/>
            <a:tailEnd/>
          </a:ln>
        </p:spPr>
        <p:txBody>
          <a:bodyPr wrap="none" anchor="ctr">
            <a:spAutoFit/>
          </a:bodyPr>
          <a:lstStyle/>
          <a:p>
            <a:r>
              <a:rPr lang="en-US" sz="2400">
                <a:hlinkClick r:id="rId5" action="ppaction://hlinkfile"/>
              </a:rPr>
              <a:t>Stoichiometry Problems 1</a:t>
            </a:r>
            <a:r>
              <a:rPr lang="en-US" sz="2400">
                <a:hlinkClick r:id="rId6"/>
              </a:rPr>
              <a:t/>
            </a:r>
            <a:br>
              <a:rPr lang="en-US" sz="2400">
                <a:hlinkClick r:id="rId6"/>
              </a:rPr>
            </a:br>
            <a:endParaRPr lang="en-US" sz="2400"/>
          </a:p>
        </p:txBody>
      </p:sp>
      <p:sp>
        <p:nvSpPr>
          <p:cNvPr id="88071" name="Rectangle 7"/>
          <p:cNvSpPr>
            <a:spLocks noChangeArrowheads="1"/>
          </p:cNvSpPr>
          <p:nvPr/>
        </p:nvSpPr>
        <p:spPr bwMode="auto">
          <a:xfrm>
            <a:off x="2209800" y="4010025"/>
            <a:ext cx="3659188" cy="822325"/>
          </a:xfrm>
          <a:prstGeom prst="rect">
            <a:avLst/>
          </a:prstGeom>
          <a:noFill/>
          <a:ln w="9525">
            <a:noFill/>
            <a:miter lim="800000"/>
            <a:headEnd/>
            <a:tailEnd/>
          </a:ln>
        </p:spPr>
        <p:txBody>
          <a:bodyPr wrap="none" anchor="ctr">
            <a:spAutoFit/>
          </a:bodyPr>
          <a:lstStyle/>
          <a:p>
            <a:r>
              <a:rPr lang="en-US" sz="2400">
                <a:hlinkClick r:id="rId7" tooltip="Stoichiometry - Problems Sheet 1  (ONLINE)"/>
              </a:rPr>
              <a:t>Stoichiometry Problems 1</a:t>
            </a:r>
            <a:r>
              <a:rPr lang="en-US" sz="2400">
                <a:hlinkClick r:id="rId6"/>
              </a:rPr>
              <a:t/>
            </a:r>
            <a:br>
              <a:rPr lang="en-US" sz="2400">
                <a:hlinkClick r:id="rId6"/>
              </a:rPr>
            </a:br>
            <a:endParaRPr lang="en-US" sz="240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11" name="Rectangle 139"/>
          <p:cNvSpPr>
            <a:spLocks noChangeArrowheads="1"/>
          </p:cNvSpPr>
          <p:nvPr/>
        </p:nvSpPr>
        <p:spPr bwMode="auto">
          <a:xfrm>
            <a:off x="4721225" y="4271963"/>
            <a:ext cx="2092325" cy="336550"/>
          </a:xfrm>
          <a:prstGeom prst="rect">
            <a:avLst/>
          </a:prstGeom>
          <a:noFill/>
          <a:ln w="9525">
            <a:noFill/>
            <a:miter lim="800000"/>
            <a:headEnd/>
            <a:tailEnd/>
          </a:ln>
        </p:spPr>
        <p:txBody>
          <a:bodyPr wrap="none">
            <a:spAutoFit/>
          </a:bodyPr>
          <a:lstStyle/>
          <a:p>
            <a:r>
              <a:rPr lang="en-US" sz="1600"/>
              <a:t>6.02</a:t>
            </a:r>
            <a:r>
              <a:rPr lang="en-US"/>
              <a:t>x</a:t>
            </a:r>
            <a:r>
              <a:rPr lang="en-US" sz="1600"/>
              <a:t>10</a:t>
            </a:r>
            <a:r>
              <a:rPr lang="en-US" sz="1600" baseline="30000"/>
              <a:t>23</a:t>
            </a:r>
            <a:r>
              <a:rPr lang="en-US"/>
              <a:t> </a:t>
            </a:r>
            <a:r>
              <a:rPr lang="en-US" sz="1600"/>
              <a:t>atoms H</a:t>
            </a:r>
            <a:r>
              <a:rPr lang="en-US" sz="1600" baseline="-25000"/>
              <a:t>2</a:t>
            </a:r>
            <a:r>
              <a:rPr lang="en-US" sz="1600"/>
              <a:t>O</a:t>
            </a:r>
          </a:p>
        </p:txBody>
      </p:sp>
      <p:sp>
        <p:nvSpPr>
          <p:cNvPr id="80038" name="Text Box 166"/>
          <p:cNvSpPr txBox="1">
            <a:spLocks noChangeArrowheads="1"/>
          </p:cNvSpPr>
          <p:nvPr/>
        </p:nvSpPr>
        <p:spPr bwMode="auto">
          <a:xfrm>
            <a:off x="4718050" y="4273550"/>
            <a:ext cx="2452688" cy="336550"/>
          </a:xfrm>
          <a:prstGeom prst="rect">
            <a:avLst/>
          </a:prstGeom>
          <a:noFill/>
          <a:ln w="9525">
            <a:noFill/>
            <a:miter lim="800000"/>
            <a:headEnd/>
            <a:tailEnd/>
          </a:ln>
        </p:spPr>
        <p:txBody>
          <a:bodyPr wrap="none">
            <a:spAutoFit/>
          </a:bodyPr>
          <a:lstStyle/>
          <a:p>
            <a:r>
              <a:rPr lang="en-US" sz="1600"/>
              <a:t>6.02x10</a:t>
            </a:r>
            <a:r>
              <a:rPr lang="en-US" sz="1600" baseline="30000"/>
              <a:t>23 </a:t>
            </a:r>
            <a:r>
              <a:rPr lang="en-US" sz="1600"/>
              <a:t>molecules H</a:t>
            </a:r>
            <a:r>
              <a:rPr lang="en-US" sz="1600" baseline="-25000"/>
              <a:t>2</a:t>
            </a:r>
            <a:r>
              <a:rPr lang="en-US" sz="1600"/>
              <a:t>O</a:t>
            </a:r>
          </a:p>
        </p:txBody>
      </p:sp>
      <p:sp>
        <p:nvSpPr>
          <p:cNvPr id="79947" name="Freeform 75"/>
          <p:cNvSpPr>
            <a:spLocks/>
          </p:cNvSpPr>
          <p:nvPr/>
        </p:nvSpPr>
        <p:spPr bwMode="auto">
          <a:xfrm>
            <a:off x="479425" y="2984500"/>
            <a:ext cx="142875" cy="514350"/>
          </a:xfrm>
          <a:custGeom>
            <a:avLst/>
            <a:gdLst>
              <a:gd name="T0" fmla="*/ 226814085 w 90"/>
              <a:gd name="T1" fmla="*/ 0 h 324"/>
              <a:gd name="T2" fmla="*/ 0 w 90"/>
              <a:gd name="T3" fmla="*/ 385584654 h 324"/>
              <a:gd name="T4" fmla="*/ 226814085 w 90"/>
              <a:gd name="T5" fmla="*/ 816530516 h 324"/>
              <a:gd name="T6" fmla="*/ 0 60000 65536"/>
              <a:gd name="T7" fmla="*/ 0 60000 65536"/>
              <a:gd name="T8" fmla="*/ 0 60000 65536"/>
              <a:gd name="T9" fmla="*/ 0 w 90"/>
              <a:gd name="T10" fmla="*/ 0 h 324"/>
              <a:gd name="T11" fmla="*/ 90 w 90"/>
              <a:gd name="T12" fmla="*/ 324 h 324"/>
            </a:gdLst>
            <a:ahLst/>
            <a:cxnLst>
              <a:cxn ang="T6">
                <a:pos x="T0" y="T1"/>
              </a:cxn>
              <a:cxn ang="T7">
                <a:pos x="T2" y="T3"/>
              </a:cxn>
              <a:cxn ang="T8">
                <a:pos x="T4" y="T5"/>
              </a:cxn>
            </a:cxnLst>
            <a:rect l="T9" t="T10" r="T11" b="T12"/>
            <a:pathLst>
              <a:path w="90" h="324">
                <a:moveTo>
                  <a:pt x="90" y="0"/>
                </a:moveTo>
                <a:cubicBezTo>
                  <a:pt x="45" y="49"/>
                  <a:pt x="0" y="99"/>
                  <a:pt x="0" y="153"/>
                </a:cubicBezTo>
                <a:cubicBezTo>
                  <a:pt x="0" y="207"/>
                  <a:pt x="45" y="265"/>
                  <a:pt x="90" y="324"/>
                </a:cubicBezTo>
              </a:path>
            </a:pathLst>
          </a:custGeom>
          <a:noFill/>
          <a:ln w="28575">
            <a:solidFill>
              <a:srgbClr val="800000"/>
            </a:solidFill>
            <a:prstDash val="sysDot"/>
            <a:round/>
            <a:headEnd/>
            <a:tailEnd/>
          </a:ln>
        </p:spPr>
        <p:txBody>
          <a:bodyPr/>
          <a:lstStyle/>
          <a:p>
            <a:endParaRPr lang="en-US"/>
          </a:p>
        </p:txBody>
      </p:sp>
      <p:sp>
        <p:nvSpPr>
          <p:cNvPr id="89093" name="Text Box 3"/>
          <p:cNvSpPr txBox="1">
            <a:spLocks noChangeArrowheads="1"/>
          </p:cNvSpPr>
          <p:nvPr/>
        </p:nvSpPr>
        <p:spPr bwMode="auto">
          <a:xfrm>
            <a:off x="457200" y="525463"/>
            <a:ext cx="7321550" cy="822325"/>
          </a:xfrm>
          <a:prstGeom prst="rect">
            <a:avLst/>
          </a:prstGeom>
          <a:noFill/>
          <a:ln w="9525">
            <a:noFill/>
            <a:miter lim="800000"/>
            <a:headEnd/>
            <a:tailEnd/>
          </a:ln>
        </p:spPr>
        <p:txBody>
          <a:bodyPr wrap="none">
            <a:spAutoFit/>
          </a:bodyPr>
          <a:lstStyle/>
          <a:p>
            <a:r>
              <a:rPr lang="en-US" sz="2400"/>
              <a:t>Which has more atoms:  </a:t>
            </a:r>
          </a:p>
          <a:p>
            <a:r>
              <a:rPr lang="en-US" sz="2400"/>
              <a:t>	30 g aluminum metal or 18 mL distilled water?</a:t>
            </a:r>
          </a:p>
        </p:txBody>
      </p:sp>
      <p:sp>
        <p:nvSpPr>
          <p:cNvPr id="79877" name="Text Box 5"/>
          <p:cNvSpPr txBox="1">
            <a:spLocks noChangeArrowheads="1"/>
          </p:cNvSpPr>
          <p:nvPr/>
        </p:nvSpPr>
        <p:spPr bwMode="auto">
          <a:xfrm>
            <a:off x="2117725" y="2181225"/>
            <a:ext cx="1998663" cy="336550"/>
          </a:xfrm>
          <a:prstGeom prst="rect">
            <a:avLst/>
          </a:prstGeom>
          <a:noFill/>
          <a:ln w="9525">
            <a:noFill/>
            <a:miter lim="800000"/>
            <a:headEnd/>
            <a:tailEnd/>
          </a:ln>
        </p:spPr>
        <p:txBody>
          <a:bodyPr wrap="none">
            <a:spAutoFit/>
          </a:bodyPr>
          <a:lstStyle/>
          <a:p>
            <a:r>
              <a:rPr lang="en-US" sz="1600"/>
              <a:t>x atoms Al = 30 g Al</a:t>
            </a:r>
            <a:endParaRPr lang="en-US" sz="1600" baseline="-25000"/>
          </a:p>
        </p:txBody>
      </p:sp>
      <p:sp>
        <p:nvSpPr>
          <p:cNvPr id="79878" name="Text Box 6"/>
          <p:cNvSpPr txBox="1">
            <a:spLocks noChangeArrowheads="1"/>
          </p:cNvSpPr>
          <p:nvPr/>
        </p:nvSpPr>
        <p:spPr bwMode="auto">
          <a:xfrm>
            <a:off x="4122738" y="2319338"/>
            <a:ext cx="815975" cy="336550"/>
          </a:xfrm>
          <a:prstGeom prst="rect">
            <a:avLst/>
          </a:prstGeom>
          <a:noFill/>
          <a:ln w="9525">
            <a:noFill/>
            <a:miter lim="800000"/>
            <a:headEnd/>
            <a:tailEnd/>
          </a:ln>
        </p:spPr>
        <p:txBody>
          <a:bodyPr wrap="none">
            <a:spAutoFit/>
          </a:bodyPr>
          <a:lstStyle/>
          <a:p>
            <a:r>
              <a:rPr lang="en-US" sz="1600"/>
              <a:t>27 g Al</a:t>
            </a:r>
            <a:endParaRPr lang="en-US" sz="1600" baseline="-25000"/>
          </a:p>
        </p:txBody>
      </p:sp>
      <p:sp>
        <p:nvSpPr>
          <p:cNvPr id="79879" name="Text Box 7"/>
          <p:cNvSpPr txBox="1">
            <a:spLocks noChangeArrowheads="1"/>
          </p:cNvSpPr>
          <p:nvPr/>
        </p:nvSpPr>
        <p:spPr bwMode="auto">
          <a:xfrm>
            <a:off x="6921500" y="2184400"/>
            <a:ext cx="2073275" cy="336550"/>
          </a:xfrm>
          <a:prstGeom prst="rect">
            <a:avLst/>
          </a:prstGeom>
          <a:noFill/>
          <a:ln w="9525">
            <a:noFill/>
            <a:miter lim="800000"/>
            <a:headEnd/>
            <a:tailEnd/>
          </a:ln>
        </p:spPr>
        <p:txBody>
          <a:bodyPr wrap="none">
            <a:spAutoFit/>
          </a:bodyPr>
          <a:lstStyle/>
          <a:p>
            <a:r>
              <a:rPr lang="en-US" sz="1600"/>
              <a:t>= 6.69</a:t>
            </a:r>
            <a:r>
              <a:rPr lang="en-US"/>
              <a:t>x</a:t>
            </a:r>
            <a:r>
              <a:rPr lang="en-US" sz="1600"/>
              <a:t>10</a:t>
            </a:r>
            <a:r>
              <a:rPr lang="en-US" sz="1600" baseline="30000"/>
              <a:t>23</a:t>
            </a:r>
            <a:r>
              <a:rPr lang="en-US" sz="1600"/>
              <a:t> atoms Al</a:t>
            </a:r>
            <a:endParaRPr lang="en-US" sz="1600" baseline="-25000"/>
          </a:p>
        </p:txBody>
      </p:sp>
      <p:sp>
        <p:nvSpPr>
          <p:cNvPr id="79880" name="Rectangle 8"/>
          <p:cNvSpPr>
            <a:spLocks noChangeArrowheads="1"/>
          </p:cNvSpPr>
          <p:nvPr/>
        </p:nvSpPr>
        <p:spPr bwMode="auto">
          <a:xfrm>
            <a:off x="4060825" y="2054225"/>
            <a:ext cx="917575" cy="336550"/>
          </a:xfrm>
          <a:prstGeom prst="rect">
            <a:avLst/>
          </a:prstGeom>
          <a:noFill/>
          <a:ln w="9525">
            <a:noFill/>
            <a:miter lim="800000"/>
            <a:headEnd/>
            <a:tailEnd/>
          </a:ln>
        </p:spPr>
        <p:txBody>
          <a:bodyPr wrap="none">
            <a:spAutoFit/>
          </a:bodyPr>
          <a:lstStyle/>
          <a:p>
            <a:r>
              <a:rPr lang="en-US" sz="1600"/>
              <a:t>1 mol Al</a:t>
            </a:r>
            <a:endParaRPr lang="en-US" sz="1600" baseline="-25000"/>
          </a:p>
        </p:txBody>
      </p:sp>
      <p:grpSp>
        <p:nvGrpSpPr>
          <p:cNvPr id="2" name="Group 10"/>
          <p:cNvGrpSpPr>
            <a:grpSpLocks/>
          </p:cNvGrpSpPr>
          <p:nvPr/>
        </p:nvGrpSpPr>
        <p:grpSpPr bwMode="auto">
          <a:xfrm>
            <a:off x="4110038" y="2092325"/>
            <a:ext cx="901700" cy="542925"/>
            <a:chOff x="2353" y="2935"/>
            <a:chExt cx="1505" cy="342"/>
          </a:xfrm>
        </p:grpSpPr>
        <p:sp>
          <p:nvSpPr>
            <p:cNvPr id="89226" name="AutoShape 11"/>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9227" name="Line 12"/>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79886" name="Line 14"/>
          <p:cNvSpPr>
            <a:spLocks noChangeShapeType="1"/>
          </p:cNvSpPr>
          <p:nvPr/>
        </p:nvSpPr>
        <p:spPr bwMode="auto">
          <a:xfrm flipV="1">
            <a:off x="3652838" y="2322513"/>
            <a:ext cx="396875" cy="90487"/>
          </a:xfrm>
          <a:prstGeom prst="line">
            <a:avLst/>
          </a:prstGeom>
          <a:noFill/>
          <a:ln w="9525">
            <a:solidFill>
              <a:srgbClr val="FF0000"/>
            </a:solidFill>
            <a:round/>
            <a:headEnd/>
            <a:tailEnd/>
          </a:ln>
        </p:spPr>
        <p:txBody>
          <a:bodyPr/>
          <a:lstStyle/>
          <a:p>
            <a:endParaRPr lang="en-US"/>
          </a:p>
        </p:txBody>
      </p:sp>
      <p:sp>
        <p:nvSpPr>
          <p:cNvPr id="79887" name="Line 15"/>
          <p:cNvSpPr>
            <a:spLocks noChangeShapeType="1"/>
          </p:cNvSpPr>
          <p:nvPr/>
        </p:nvSpPr>
        <p:spPr bwMode="auto">
          <a:xfrm flipV="1">
            <a:off x="4487863" y="2460625"/>
            <a:ext cx="423862" cy="90488"/>
          </a:xfrm>
          <a:prstGeom prst="line">
            <a:avLst/>
          </a:prstGeom>
          <a:noFill/>
          <a:ln w="9525">
            <a:solidFill>
              <a:srgbClr val="FF0000"/>
            </a:solidFill>
            <a:round/>
            <a:headEnd/>
            <a:tailEnd/>
          </a:ln>
        </p:spPr>
        <p:txBody>
          <a:bodyPr/>
          <a:lstStyle/>
          <a:p>
            <a:endParaRPr lang="en-US"/>
          </a:p>
        </p:txBody>
      </p:sp>
      <p:sp>
        <p:nvSpPr>
          <p:cNvPr id="79891" name="Line 19"/>
          <p:cNvSpPr>
            <a:spLocks noChangeShapeType="1"/>
          </p:cNvSpPr>
          <p:nvPr/>
        </p:nvSpPr>
        <p:spPr bwMode="auto">
          <a:xfrm flipV="1">
            <a:off x="4398963" y="2187575"/>
            <a:ext cx="552450" cy="96838"/>
          </a:xfrm>
          <a:prstGeom prst="line">
            <a:avLst/>
          </a:prstGeom>
          <a:noFill/>
          <a:ln w="9525">
            <a:solidFill>
              <a:srgbClr val="FF0000"/>
            </a:solidFill>
            <a:round/>
            <a:headEnd/>
            <a:tailEnd/>
          </a:ln>
        </p:spPr>
        <p:txBody>
          <a:bodyPr/>
          <a:lstStyle/>
          <a:p>
            <a:endParaRPr lang="en-US"/>
          </a:p>
        </p:txBody>
      </p:sp>
      <p:sp>
        <p:nvSpPr>
          <p:cNvPr id="79893" name="Rectangle 21"/>
          <p:cNvSpPr>
            <a:spLocks noChangeArrowheads="1"/>
          </p:cNvSpPr>
          <p:nvPr/>
        </p:nvSpPr>
        <p:spPr bwMode="auto">
          <a:xfrm>
            <a:off x="5019675" y="2047875"/>
            <a:ext cx="1889125" cy="336550"/>
          </a:xfrm>
          <a:prstGeom prst="rect">
            <a:avLst/>
          </a:prstGeom>
          <a:noFill/>
          <a:ln w="9525">
            <a:noFill/>
            <a:miter lim="800000"/>
            <a:headEnd/>
            <a:tailEnd/>
          </a:ln>
        </p:spPr>
        <p:txBody>
          <a:bodyPr wrap="none">
            <a:spAutoFit/>
          </a:bodyPr>
          <a:lstStyle/>
          <a:p>
            <a:r>
              <a:rPr lang="en-US" sz="1600"/>
              <a:t>6.02</a:t>
            </a:r>
            <a:r>
              <a:rPr lang="en-US"/>
              <a:t>x</a:t>
            </a:r>
            <a:r>
              <a:rPr lang="en-US" sz="1600"/>
              <a:t>10</a:t>
            </a:r>
            <a:r>
              <a:rPr lang="en-US" sz="1600" baseline="30000"/>
              <a:t>23</a:t>
            </a:r>
            <a:r>
              <a:rPr lang="en-US"/>
              <a:t> </a:t>
            </a:r>
            <a:r>
              <a:rPr lang="en-US" sz="1600"/>
              <a:t>atoms Al</a:t>
            </a:r>
            <a:endParaRPr lang="en-US" sz="1600" baseline="-25000"/>
          </a:p>
        </p:txBody>
      </p:sp>
      <p:sp>
        <p:nvSpPr>
          <p:cNvPr id="79894" name="Rectangle 22"/>
          <p:cNvSpPr>
            <a:spLocks noChangeArrowheads="1"/>
          </p:cNvSpPr>
          <p:nvPr/>
        </p:nvSpPr>
        <p:spPr bwMode="auto">
          <a:xfrm>
            <a:off x="5462588" y="2317750"/>
            <a:ext cx="917575" cy="336550"/>
          </a:xfrm>
          <a:prstGeom prst="rect">
            <a:avLst/>
          </a:prstGeom>
          <a:noFill/>
          <a:ln w="9525">
            <a:noFill/>
            <a:miter lim="800000"/>
            <a:headEnd/>
            <a:tailEnd/>
          </a:ln>
        </p:spPr>
        <p:txBody>
          <a:bodyPr wrap="none">
            <a:spAutoFit/>
          </a:bodyPr>
          <a:lstStyle/>
          <a:p>
            <a:r>
              <a:rPr lang="en-US" sz="1600"/>
              <a:t>1 mol Al</a:t>
            </a:r>
            <a:endParaRPr lang="en-US" sz="1600" baseline="-25000"/>
          </a:p>
        </p:txBody>
      </p:sp>
      <p:grpSp>
        <p:nvGrpSpPr>
          <p:cNvPr id="3" name="Group 23"/>
          <p:cNvGrpSpPr>
            <a:grpSpLocks/>
          </p:cNvGrpSpPr>
          <p:nvPr/>
        </p:nvGrpSpPr>
        <p:grpSpPr bwMode="auto">
          <a:xfrm>
            <a:off x="5045075" y="2085975"/>
            <a:ext cx="1852613" cy="542925"/>
            <a:chOff x="3885" y="2931"/>
            <a:chExt cx="542" cy="342"/>
          </a:xfrm>
        </p:grpSpPr>
        <p:sp>
          <p:nvSpPr>
            <p:cNvPr id="89224" name="AutoShape 24"/>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9225" name="Line 25"/>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79899" name="Line 27"/>
          <p:cNvSpPr>
            <a:spLocks noChangeShapeType="1"/>
          </p:cNvSpPr>
          <p:nvPr/>
        </p:nvSpPr>
        <p:spPr bwMode="auto">
          <a:xfrm flipV="1">
            <a:off x="5727700" y="2468563"/>
            <a:ext cx="615950" cy="84137"/>
          </a:xfrm>
          <a:prstGeom prst="line">
            <a:avLst/>
          </a:prstGeom>
          <a:noFill/>
          <a:ln w="9525">
            <a:solidFill>
              <a:srgbClr val="FF0000"/>
            </a:solidFill>
            <a:round/>
            <a:headEnd/>
            <a:tailEnd/>
          </a:ln>
        </p:spPr>
        <p:txBody>
          <a:bodyPr/>
          <a:lstStyle/>
          <a:p>
            <a:endParaRPr lang="en-US"/>
          </a:p>
        </p:txBody>
      </p:sp>
      <p:sp>
        <p:nvSpPr>
          <p:cNvPr id="79900" name="Text Box 28"/>
          <p:cNvSpPr txBox="1">
            <a:spLocks noChangeArrowheads="1"/>
          </p:cNvSpPr>
          <p:nvPr/>
        </p:nvSpPr>
        <p:spPr bwMode="auto">
          <a:xfrm>
            <a:off x="966788" y="1676400"/>
            <a:ext cx="5899150" cy="366713"/>
          </a:xfrm>
          <a:prstGeom prst="rect">
            <a:avLst/>
          </a:prstGeom>
          <a:noFill/>
          <a:ln w="9525">
            <a:noFill/>
            <a:miter lim="800000"/>
            <a:headEnd/>
            <a:tailEnd/>
          </a:ln>
        </p:spPr>
        <p:txBody>
          <a:bodyPr wrap="none">
            <a:spAutoFit/>
          </a:bodyPr>
          <a:lstStyle/>
          <a:p>
            <a:r>
              <a:rPr lang="en-US" sz="1800"/>
              <a:t>How many atoms of aluminum are in 30 g of aluminum? </a:t>
            </a:r>
          </a:p>
        </p:txBody>
      </p:sp>
      <p:grpSp>
        <p:nvGrpSpPr>
          <p:cNvPr id="4" name="Group 29"/>
          <p:cNvGrpSpPr>
            <a:grpSpLocks/>
          </p:cNvGrpSpPr>
          <p:nvPr/>
        </p:nvGrpSpPr>
        <p:grpSpPr bwMode="auto">
          <a:xfrm>
            <a:off x="558800" y="2160588"/>
            <a:ext cx="1219200" cy="481012"/>
            <a:chOff x="186" y="1092"/>
            <a:chExt cx="768" cy="303"/>
          </a:xfrm>
        </p:grpSpPr>
        <p:sp>
          <p:nvSpPr>
            <p:cNvPr id="89219" name="Line 30"/>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9220" name="Line 31"/>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9221" name="Line 32"/>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9222" name="Line 33"/>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9223" name="Line 34"/>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79907" name="Oval 35"/>
          <p:cNvSpPr>
            <a:spLocks noChangeArrowheads="1"/>
          </p:cNvSpPr>
          <p:nvPr/>
        </p:nvSpPr>
        <p:spPr bwMode="auto">
          <a:xfrm>
            <a:off x="579438" y="2108200"/>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79908" name="Text Box 36"/>
          <p:cNvSpPr txBox="1">
            <a:spLocks noChangeArrowheads="1"/>
          </p:cNvSpPr>
          <p:nvPr/>
        </p:nvSpPr>
        <p:spPr bwMode="auto">
          <a:xfrm>
            <a:off x="423863" y="2665413"/>
            <a:ext cx="342900" cy="304800"/>
          </a:xfrm>
          <a:prstGeom prst="rect">
            <a:avLst/>
          </a:prstGeom>
          <a:noFill/>
          <a:ln w="9525">
            <a:noFill/>
            <a:miter lim="800000"/>
            <a:headEnd/>
            <a:tailEnd/>
          </a:ln>
        </p:spPr>
        <p:txBody>
          <a:bodyPr wrap="none">
            <a:spAutoFit/>
          </a:bodyPr>
          <a:lstStyle/>
          <a:p>
            <a:r>
              <a:rPr lang="en-US"/>
              <a:t>Al</a:t>
            </a:r>
            <a:endParaRPr lang="en-US" baseline="-25000"/>
          </a:p>
        </p:txBody>
      </p:sp>
      <p:sp>
        <p:nvSpPr>
          <p:cNvPr id="79911" name="Line 39"/>
          <p:cNvSpPr>
            <a:spLocks noChangeShapeType="1"/>
          </p:cNvSpPr>
          <p:nvPr/>
        </p:nvSpPr>
        <p:spPr bwMode="auto">
          <a:xfrm flipH="1">
            <a:off x="652463" y="2397125"/>
            <a:ext cx="239712" cy="228600"/>
          </a:xfrm>
          <a:prstGeom prst="line">
            <a:avLst/>
          </a:prstGeom>
          <a:noFill/>
          <a:ln w="31750">
            <a:solidFill>
              <a:srgbClr val="800000"/>
            </a:solidFill>
            <a:round/>
            <a:headEnd/>
            <a:tailEnd/>
          </a:ln>
        </p:spPr>
        <p:txBody>
          <a:bodyPr/>
          <a:lstStyle/>
          <a:p>
            <a:endParaRPr lang="en-US"/>
          </a:p>
        </p:txBody>
      </p:sp>
      <p:grpSp>
        <p:nvGrpSpPr>
          <p:cNvPr id="5" name="Group 40"/>
          <p:cNvGrpSpPr>
            <a:grpSpLocks/>
          </p:cNvGrpSpPr>
          <p:nvPr/>
        </p:nvGrpSpPr>
        <p:grpSpPr bwMode="auto">
          <a:xfrm>
            <a:off x="577850" y="2620963"/>
            <a:ext cx="88900" cy="88900"/>
            <a:chOff x="925" y="1217"/>
            <a:chExt cx="56" cy="56"/>
          </a:xfrm>
        </p:grpSpPr>
        <p:sp>
          <p:nvSpPr>
            <p:cNvPr id="89216" name="Oval 41"/>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9217" name="Line 42"/>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9218" name="Line 43"/>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79916" name="Line 44"/>
          <p:cNvSpPr>
            <a:spLocks noChangeShapeType="1"/>
          </p:cNvSpPr>
          <p:nvPr/>
        </p:nvSpPr>
        <p:spPr bwMode="auto">
          <a:xfrm>
            <a:off x="647700" y="2185988"/>
            <a:ext cx="258763" cy="219075"/>
          </a:xfrm>
          <a:prstGeom prst="line">
            <a:avLst/>
          </a:prstGeom>
          <a:noFill/>
          <a:ln w="31750">
            <a:solidFill>
              <a:srgbClr val="800000"/>
            </a:solidFill>
            <a:round/>
            <a:headEnd/>
            <a:tailEnd/>
          </a:ln>
        </p:spPr>
        <p:txBody>
          <a:bodyPr/>
          <a:lstStyle/>
          <a:p>
            <a:endParaRPr lang="en-US"/>
          </a:p>
        </p:txBody>
      </p:sp>
      <p:sp>
        <p:nvSpPr>
          <p:cNvPr id="79917" name="Text Box 45"/>
          <p:cNvSpPr txBox="1">
            <a:spLocks noChangeArrowheads="1"/>
          </p:cNvSpPr>
          <p:nvPr/>
        </p:nvSpPr>
        <p:spPr bwMode="auto">
          <a:xfrm>
            <a:off x="2117725" y="3009900"/>
            <a:ext cx="1998663" cy="336550"/>
          </a:xfrm>
          <a:prstGeom prst="rect">
            <a:avLst/>
          </a:prstGeom>
          <a:noFill/>
          <a:ln w="9525">
            <a:noFill/>
            <a:miter lim="800000"/>
            <a:headEnd/>
            <a:tailEnd/>
          </a:ln>
        </p:spPr>
        <p:txBody>
          <a:bodyPr wrap="none">
            <a:spAutoFit/>
          </a:bodyPr>
          <a:lstStyle/>
          <a:p>
            <a:r>
              <a:rPr lang="en-US" sz="1600"/>
              <a:t>x atoms Al = 30 g Al</a:t>
            </a:r>
            <a:endParaRPr lang="en-US" sz="1600" baseline="-25000"/>
          </a:p>
        </p:txBody>
      </p:sp>
      <p:sp>
        <p:nvSpPr>
          <p:cNvPr id="79918" name="Text Box 46"/>
          <p:cNvSpPr txBox="1">
            <a:spLocks noChangeArrowheads="1"/>
          </p:cNvSpPr>
          <p:nvPr/>
        </p:nvSpPr>
        <p:spPr bwMode="auto">
          <a:xfrm>
            <a:off x="4541838" y="3148013"/>
            <a:ext cx="815975" cy="336550"/>
          </a:xfrm>
          <a:prstGeom prst="rect">
            <a:avLst/>
          </a:prstGeom>
          <a:noFill/>
          <a:ln w="9525">
            <a:noFill/>
            <a:miter lim="800000"/>
            <a:headEnd/>
            <a:tailEnd/>
          </a:ln>
        </p:spPr>
        <p:txBody>
          <a:bodyPr wrap="none">
            <a:spAutoFit/>
          </a:bodyPr>
          <a:lstStyle/>
          <a:p>
            <a:r>
              <a:rPr lang="en-US" sz="1600"/>
              <a:t>27 g Al</a:t>
            </a:r>
            <a:endParaRPr lang="en-US" sz="1600" baseline="-25000"/>
          </a:p>
        </p:txBody>
      </p:sp>
      <p:sp>
        <p:nvSpPr>
          <p:cNvPr id="79919" name="Text Box 47"/>
          <p:cNvSpPr txBox="1">
            <a:spLocks noChangeArrowheads="1"/>
          </p:cNvSpPr>
          <p:nvPr/>
        </p:nvSpPr>
        <p:spPr bwMode="auto">
          <a:xfrm>
            <a:off x="5959475" y="3013075"/>
            <a:ext cx="2073275" cy="336550"/>
          </a:xfrm>
          <a:prstGeom prst="rect">
            <a:avLst/>
          </a:prstGeom>
          <a:noFill/>
          <a:ln w="9525">
            <a:noFill/>
            <a:miter lim="800000"/>
            <a:headEnd/>
            <a:tailEnd/>
          </a:ln>
        </p:spPr>
        <p:txBody>
          <a:bodyPr wrap="none">
            <a:spAutoFit/>
          </a:bodyPr>
          <a:lstStyle/>
          <a:p>
            <a:r>
              <a:rPr lang="en-US" sz="1600"/>
              <a:t>= 6.69</a:t>
            </a:r>
            <a:r>
              <a:rPr lang="en-US"/>
              <a:t>x</a:t>
            </a:r>
            <a:r>
              <a:rPr lang="en-US" sz="1600"/>
              <a:t>10</a:t>
            </a:r>
            <a:r>
              <a:rPr lang="en-US" sz="1600" baseline="30000"/>
              <a:t>23</a:t>
            </a:r>
            <a:r>
              <a:rPr lang="en-US" sz="1600"/>
              <a:t> atoms Al</a:t>
            </a:r>
            <a:endParaRPr lang="en-US" sz="1600" baseline="-25000"/>
          </a:p>
        </p:txBody>
      </p:sp>
      <p:sp>
        <p:nvSpPr>
          <p:cNvPr id="79920" name="Rectangle 48"/>
          <p:cNvSpPr>
            <a:spLocks noChangeArrowheads="1"/>
          </p:cNvSpPr>
          <p:nvPr/>
        </p:nvSpPr>
        <p:spPr bwMode="auto">
          <a:xfrm>
            <a:off x="4060825" y="2882900"/>
            <a:ext cx="1889125" cy="336550"/>
          </a:xfrm>
          <a:prstGeom prst="rect">
            <a:avLst/>
          </a:prstGeom>
          <a:noFill/>
          <a:ln w="9525">
            <a:noFill/>
            <a:miter lim="800000"/>
            <a:headEnd/>
            <a:tailEnd/>
          </a:ln>
        </p:spPr>
        <p:txBody>
          <a:bodyPr wrap="none">
            <a:spAutoFit/>
          </a:bodyPr>
          <a:lstStyle/>
          <a:p>
            <a:r>
              <a:rPr lang="en-US" sz="1600"/>
              <a:t>6.02</a:t>
            </a:r>
            <a:r>
              <a:rPr lang="en-US"/>
              <a:t>x</a:t>
            </a:r>
            <a:r>
              <a:rPr lang="en-US" sz="1600"/>
              <a:t>10</a:t>
            </a:r>
            <a:r>
              <a:rPr lang="en-US" sz="1600" baseline="30000"/>
              <a:t>23</a:t>
            </a:r>
            <a:r>
              <a:rPr lang="en-US"/>
              <a:t> </a:t>
            </a:r>
            <a:r>
              <a:rPr lang="en-US" sz="1600"/>
              <a:t>atoms Al</a:t>
            </a:r>
          </a:p>
        </p:txBody>
      </p:sp>
      <p:grpSp>
        <p:nvGrpSpPr>
          <p:cNvPr id="6" name="Group 49"/>
          <p:cNvGrpSpPr>
            <a:grpSpLocks/>
          </p:cNvGrpSpPr>
          <p:nvPr/>
        </p:nvGrpSpPr>
        <p:grpSpPr bwMode="auto">
          <a:xfrm>
            <a:off x="4110038" y="2921000"/>
            <a:ext cx="1816100" cy="542925"/>
            <a:chOff x="2353" y="2935"/>
            <a:chExt cx="1505" cy="342"/>
          </a:xfrm>
        </p:grpSpPr>
        <p:sp>
          <p:nvSpPr>
            <p:cNvPr id="89214" name="AutoShape 50"/>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9215" name="Line 51"/>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79924" name="Line 52"/>
          <p:cNvSpPr>
            <a:spLocks noChangeShapeType="1"/>
          </p:cNvSpPr>
          <p:nvPr/>
        </p:nvSpPr>
        <p:spPr bwMode="auto">
          <a:xfrm flipV="1">
            <a:off x="3652838" y="3151188"/>
            <a:ext cx="396875" cy="90487"/>
          </a:xfrm>
          <a:prstGeom prst="line">
            <a:avLst/>
          </a:prstGeom>
          <a:noFill/>
          <a:ln w="9525">
            <a:solidFill>
              <a:srgbClr val="FF0000"/>
            </a:solidFill>
            <a:round/>
            <a:headEnd/>
            <a:tailEnd/>
          </a:ln>
        </p:spPr>
        <p:txBody>
          <a:bodyPr/>
          <a:lstStyle/>
          <a:p>
            <a:endParaRPr lang="en-US"/>
          </a:p>
        </p:txBody>
      </p:sp>
      <p:sp>
        <p:nvSpPr>
          <p:cNvPr id="79925" name="Line 53"/>
          <p:cNvSpPr>
            <a:spLocks noChangeShapeType="1"/>
          </p:cNvSpPr>
          <p:nvPr/>
        </p:nvSpPr>
        <p:spPr bwMode="auto">
          <a:xfrm flipV="1">
            <a:off x="4906963" y="3289300"/>
            <a:ext cx="423862" cy="90488"/>
          </a:xfrm>
          <a:prstGeom prst="line">
            <a:avLst/>
          </a:prstGeom>
          <a:noFill/>
          <a:ln w="9525">
            <a:solidFill>
              <a:srgbClr val="FF0000"/>
            </a:solidFill>
            <a:round/>
            <a:headEnd/>
            <a:tailEnd/>
          </a:ln>
        </p:spPr>
        <p:txBody>
          <a:bodyPr/>
          <a:lstStyle/>
          <a:p>
            <a:endParaRPr lang="en-US"/>
          </a:p>
        </p:txBody>
      </p:sp>
      <p:grpSp>
        <p:nvGrpSpPr>
          <p:cNvPr id="7" name="Group 61"/>
          <p:cNvGrpSpPr>
            <a:grpSpLocks/>
          </p:cNvGrpSpPr>
          <p:nvPr/>
        </p:nvGrpSpPr>
        <p:grpSpPr bwMode="auto">
          <a:xfrm>
            <a:off x="558800" y="2989263"/>
            <a:ext cx="1219200" cy="481012"/>
            <a:chOff x="186" y="1092"/>
            <a:chExt cx="768" cy="303"/>
          </a:xfrm>
        </p:grpSpPr>
        <p:sp>
          <p:nvSpPr>
            <p:cNvPr id="89209" name="Line 62"/>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9210" name="Line 63"/>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9211" name="Line 64"/>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9212" name="Line 65"/>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9213" name="Line 66"/>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79939" name="Oval 67"/>
          <p:cNvSpPr>
            <a:spLocks noChangeArrowheads="1"/>
          </p:cNvSpPr>
          <p:nvPr/>
        </p:nvSpPr>
        <p:spPr bwMode="auto">
          <a:xfrm>
            <a:off x="579438" y="2936875"/>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79940" name="Text Box 68"/>
          <p:cNvSpPr txBox="1">
            <a:spLocks noChangeArrowheads="1"/>
          </p:cNvSpPr>
          <p:nvPr/>
        </p:nvSpPr>
        <p:spPr bwMode="auto">
          <a:xfrm>
            <a:off x="423863" y="3494088"/>
            <a:ext cx="342900" cy="304800"/>
          </a:xfrm>
          <a:prstGeom prst="rect">
            <a:avLst/>
          </a:prstGeom>
          <a:noFill/>
          <a:ln w="9525">
            <a:noFill/>
            <a:miter lim="800000"/>
            <a:headEnd/>
            <a:tailEnd/>
          </a:ln>
        </p:spPr>
        <p:txBody>
          <a:bodyPr wrap="none">
            <a:spAutoFit/>
          </a:bodyPr>
          <a:lstStyle/>
          <a:p>
            <a:r>
              <a:rPr lang="en-US"/>
              <a:t>Al</a:t>
            </a:r>
            <a:endParaRPr lang="en-US" baseline="-25000"/>
          </a:p>
        </p:txBody>
      </p:sp>
      <p:grpSp>
        <p:nvGrpSpPr>
          <p:cNvPr id="8" name="Group 70"/>
          <p:cNvGrpSpPr>
            <a:grpSpLocks/>
          </p:cNvGrpSpPr>
          <p:nvPr/>
        </p:nvGrpSpPr>
        <p:grpSpPr bwMode="auto">
          <a:xfrm>
            <a:off x="577850" y="3449638"/>
            <a:ext cx="88900" cy="88900"/>
            <a:chOff x="925" y="1217"/>
            <a:chExt cx="56" cy="56"/>
          </a:xfrm>
        </p:grpSpPr>
        <p:sp>
          <p:nvSpPr>
            <p:cNvPr id="89206" name="Oval 71"/>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9207" name="Line 72"/>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9208" name="Line 73"/>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79948" name="Text Box 76"/>
          <p:cNvSpPr txBox="1">
            <a:spLocks noChangeArrowheads="1"/>
          </p:cNvSpPr>
          <p:nvPr/>
        </p:nvSpPr>
        <p:spPr bwMode="auto">
          <a:xfrm>
            <a:off x="98425" y="4429125"/>
            <a:ext cx="2135188" cy="336550"/>
          </a:xfrm>
          <a:prstGeom prst="rect">
            <a:avLst/>
          </a:prstGeom>
          <a:noFill/>
          <a:ln w="9525">
            <a:noFill/>
            <a:miter lim="800000"/>
            <a:headEnd/>
            <a:tailEnd/>
          </a:ln>
        </p:spPr>
        <p:txBody>
          <a:bodyPr wrap="none">
            <a:spAutoFit/>
          </a:bodyPr>
          <a:lstStyle/>
          <a:p>
            <a:r>
              <a:rPr lang="en-US" sz="1600"/>
              <a:t>x atoms = 18 mL H</a:t>
            </a:r>
            <a:r>
              <a:rPr lang="en-US" sz="1600" baseline="-25000"/>
              <a:t>2</a:t>
            </a:r>
            <a:r>
              <a:rPr lang="en-US" sz="1600"/>
              <a:t>O</a:t>
            </a:r>
            <a:endParaRPr lang="en-US" sz="1600" baseline="-25000"/>
          </a:p>
        </p:txBody>
      </p:sp>
      <p:sp>
        <p:nvSpPr>
          <p:cNvPr id="79949" name="Text Box 77"/>
          <p:cNvSpPr txBox="1">
            <a:spLocks noChangeArrowheads="1"/>
          </p:cNvSpPr>
          <p:nvPr/>
        </p:nvSpPr>
        <p:spPr bwMode="auto">
          <a:xfrm>
            <a:off x="2141538" y="4567238"/>
            <a:ext cx="1414462" cy="336550"/>
          </a:xfrm>
          <a:prstGeom prst="rect">
            <a:avLst/>
          </a:prstGeom>
          <a:noFill/>
          <a:ln w="9525">
            <a:noFill/>
            <a:miter lim="800000"/>
            <a:headEnd/>
            <a:tailEnd/>
          </a:ln>
        </p:spPr>
        <p:txBody>
          <a:bodyPr wrap="none">
            <a:spAutoFit/>
          </a:bodyPr>
          <a:lstStyle/>
          <a:p>
            <a:r>
              <a:rPr lang="en-US" sz="1600"/>
              <a:t>1000 mL H</a:t>
            </a:r>
            <a:r>
              <a:rPr lang="en-US" sz="1600" baseline="-25000"/>
              <a:t>2</a:t>
            </a:r>
            <a:r>
              <a:rPr lang="en-US" sz="1600"/>
              <a:t>O</a:t>
            </a:r>
            <a:endParaRPr lang="en-US" sz="1600" baseline="-25000"/>
          </a:p>
        </p:txBody>
      </p:sp>
      <p:sp>
        <p:nvSpPr>
          <p:cNvPr id="79950" name="Text Box 78"/>
          <p:cNvSpPr txBox="1">
            <a:spLocks noChangeArrowheads="1"/>
          </p:cNvSpPr>
          <p:nvPr/>
        </p:nvSpPr>
        <p:spPr bwMode="auto">
          <a:xfrm>
            <a:off x="7158038" y="5068888"/>
            <a:ext cx="1836737" cy="336550"/>
          </a:xfrm>
          <a:prstGeom prst="rect">
            <a:avLst/>
          </a:prstGeom>
          <a:noFill/>
          <a:ln w="9525">
            <a:noFill/>
            <a:miter lim="800000"/>
            <a:headEnd/>
            <a:tailEnd/>
          </a:ln>
        </p:spPr>
        <p:txBody>
          <a:bodyPr wrap="none">
            <a:spAutoFit/>
          </a:bodyPr>
          <a:lstStyle/>
          <a:p>
            <a:r>
              <a:rPr lang="en-US" sz="1600"/>
              <a:t>= 1.45</a:t>
            </a:r>
            <a:r>
              <a:rPr lang="en-US"/>
              <a:t>x</a:t>
            </a:r>
            <a:r>
              <a:rPr lang="en-US" sz="1600"/>
              <a:t>10</a:t>
            </a:r>
            <a:r>
              <a:rPr lang="en-US" sz="1600" baseline="30000"/>
              <a:t>21</a:t>
            </a:r>
            <a:r>
              <a:rPr lang="en-US" sz="1600"/>
              <a:t> atoms</a:t>
            </a:r>
            <a:endParaRPr lang="en-US" sz="1600" baseline="-25000"/>
          </a:p>
        </p:txBody>
      </p:sp>
      <p:sp>
        <p:nvSpPr>
          <p:cNvPr id="79951" name="Rectangle 79"/>
          <p:cNvSpPr>
            <a:spLocks noChangeArrowheads="1"/>
          </p:cNvSpPr>
          <p:nvPr/>
        </p:nvSpPr>
        <p:spPr bwMode="auto">
          <a:xfrm>
            <a:off x="2365375" y="4302125"/>
            <a:ext cx="906463" cy="336550"/>
          </a:xfrm>
          <a:prstGeom prst="rect">
            <a:avLst/>
          </a:prstGeom>
          <a:noFill/>
          <a:ln w="9525">
            <a:noFill/>
            <a:miter lim="800000"/>
            <a:headEnd/>
            <a:tailEnd/>
          </a:ln>
        </p:spPr>
        <p:txBody>
          <a:bodyPr wrap="none">
            <a:spAutoFit/>
          </a:bodyPr>
          <a:lstStyle/>
          <a:p>
            <a:r>
              <a:rPr lang="en-US" sz="1600"/>
              <a:t>1 L H</a:t>
            </a:r>
            <a:r>
              <a:rPr lang="en-US" sz="1600" baseline="-25000"/>
              <a:t>2</a:t>
            </a:r>
            <a:r>
              <a:rPr lang="en-US" sz="1600"/>
              <a:t>O</a:t>
            </a:r>
            <a:endParaRPr lang="en-US" sz="1600" baseline="-25000"/>
          </a:p>
        </p:txBody>
      </p:sp>
      <p:grpSp>
        <p:nvGrpSpPr>
          <p:cNvPr id="9" name="Group 80"/>
          <p:cNvGrpSpPr>
            <a:grpSpLocks/>
          </p:cNvGrpSpPr>
          <p:nvPr/>
        </p:nvGrpSpPr>
        <p:grpSpPr bwMode="auto">
          <a:xfrm>
            <a:off x="2185988" y="4340225"/>
            <a:ext cx="1301750" cy="542925"/>
            <a:chOff x="2353" y="2935"/>
            <a:chExt cx="1505" cy="342"/>
          </a:xfrm>
        </p:grpSpPr>
        <p:sp>
          <p:nvSpPr>
            <p:cNvPr id="89204" name="AutoShape 81"/>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9205" name="Line 82"/>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79955" name="Line 83"/>
          <p:cNvSpPr>
            <a:spLocks noChangeShapeType="1"/>
          </p:cNvSpPr>
          <p:nvPr/>
        </p:nvSpPr>
        <p:spPr bwMode="auto">
          <a:xfrm flipV="1">
            <a:off x="1633538" y="4570413"/>
            <a:ext cx="396875" cy="90487"/>
          </a:xfrm>
          <a:prstGeom prst="line">
            <a:avLst/>
          </a:prstGeom>
          <a:noFill/>
          <a:ln w="9525">
            <a:solidFill>
              <a:srgbClr val="FF0000"/>
            </a:solidFill>
            <a:round/>
            <a:headEnd/>
            <a:tailEnd/>
          </a:ln>
        </p:spPr>
        <p:txBody>
          <a:bodyPr/>
          <a:lstStyle/>
          <a:p>
            <a:endParaRPr lang="en-US"/>
          </a:p>
        </p:txBody>
      </p:sp>
      <p:sp>
        <p:nvSpPr>
          <p:cNvPr id="79956" name="Line 84"/>
          <p:cNvSpPr>
            <a:spLocks noChangeShapeType="1"/>
          </p:cNvSpPr>
          <p:nvPr/>
        </p:nvSpPr>
        <p:spPr bwMode="auto">
          <a:xfrm flipV="1">
            <a:off x="2735263" y="4687888"/>
            <a:ext cx="731837" cy="111125"/>
          </a:xfrm>
          <a:prstGeom prst="line">
            <a:avLst/>
          </a:prstGeom>
          <a:noFill/>
          <a:ln w="9525">
            <a:solidFill>
              <a:srgbClr val="FF0000"/>
            </a:solidFill>
            <a:round/>
            <a:headEnd/>
            <a:tailEnd/>
          </a:ln>
        </p:spPr>
        <p:txBody>
          <a:bodyPr/>
          <a:lstStyle/>
          <a:p>
            <a:endParaRPr lang="en-US"/>
          </a:p>
        </p:txBody>
      </p:sp>
      <p:sp>
        <p:nvSpPr>
          <p:cNvPr id="79957" name="Line 85"/>
          <p:cNvSpPr>
            <a:spLocks noChangeShapeType="1"/>
          </p:cNvSpPr>
          <p:nvPr/>
        </p:nvSpPr>
        <p:spPr bwMode="auto">
          <a:xfrm flipV="1">
            <a:off x="2614613" y="4427538"/>
            <a:ext cx="595312" cy="104775"/>
          </a:xfrm>
          <a:prstGeom prst="line">
            <a:avLst/>
          </a:prstGeom>
          <a:noFill/>
          <a:ln w="9525">
            <a:solidFill>
              <a:srgbClr val="FF0000"/>
            </a:solidFill>
            <a:round/>
            <a:headEnd/>
            <a:tailEnd/>
          </a:ln>
        </p:spPr>
        <p:txBody>
          <a:bodyPr/>
          <a:lstStyle/>
          <a:p>
            <a:endParaRPr lang="en-US"/>
          </a:p>
        </p:txBody>
      </p:sp>
      <p:sp>
        <p:nvSpPr>
          <p:cNvPr id="79958" name="Rectangle 86"/>
          <p:cNvSpPr>
            <a:spLocks noChangeArrowheads="1"/>
          </p:cNvSpPr>
          <p:nvPr/>
        </p:nvSpPr>
        <p:spPr bwMode="auto">
          <a:xfrm>
            <a:off x="3562350" y="4295775"/>
            <a:ext cx="1112838" cy="336550"/>
          </a:xfrm>
          <a:prstGeom prst="rect">
            <a:avLst/>
          </a:prstGeom>
          <a:noFill/>
          <a:ln w="9525">
            <a:noFill/>
            <a:miter lim="800000"/>
            <a:headEnd/>
            <a:tailEnd/>
          </a:ln>
        </p:spPr>
        <p:txBody>
          <a:bodyPr wrap="none">
            <a:spAutoFit/>
          </a:bodyPr>
          <a:lstStyle/>
          <a:p>
            <a:r>
              <a:rPr lang="en-US" sz="1600"/>
              <a:t>1</a:t>
            </a:r>
            <a:r>
              <a:rPr lang="en-US"/>
              <a:t> </a:t>
            </a:r>
            <a:r>
              <a:rPr lang="en-US" sz="1600"/>
              <a:t>mol H</a:t>
            </a:r>
            <a:r>
              <a:rPr lang="en-US" sz="1600" baseline="-25000"/>
              <a:t>2</a:t>
            </a:r>
            <a:r>
              <a:rPr lang="en-US" sz="1600"/>
              <a:t>O</a:t>
            </a:r>
            <a:endParaRPr lang="en-US" sz="1600" baseline="-25000"/>
          </a:p>
        </p:txBody>
      </p:sp>
      <p:sp>
        <p:nvSpPr>
          <p:cNvPr id="79959" name="Rectangle 87"/>
          <p:cNvSpPr>
            <a:spLocks noChangeArrowheads="1"/>
          </p:cNvSpPr>
          <p:nvPr/>
        </p:nvSpPr>
        <p:spPr bwMode="auto">
          <a:xfrm>
            <a:off x="3519488" y="4565650"/>
            <a:ext cx="1189037" cy="336550"/>
          </a:xfrm>
          <a:prstGeom prst="rect">
            <a:avLst/>
          </a:prstGeom>
          <a:noFill/>
          <a:ln w="9525">
            <a:noFill/>
            <a:miter lim="800000"/>
            <a:headEnd/>
            <a:tailEnd/>
          </a:ln>
        </p:spPr>
        <p:txBody>
          <a:bodyPr wrap="none">
            <a:spAutoFit/>
          </a:bodyPr>
          <a:lstStyle/>
          <a:p>
            <a:r>
              <a:rPr lang="en-US" sz="1600"/>
              <a:t>22.4 L H</a:t>
            </a:r>
            <a:r>
              <a:rPr lang="en-US" sz="1600" baseline="-25000"/>
              <a:t>2</a:t>
            </a:r>
            <a:r>
              <a:rPr lang="en-US" sz="1600"/>
              <a:t>O</a:t>
            </a:r>
            <a:endParaRPr lang="en-US" sz="1600" baseline="-25000"/>
          </a:p>
        </p:txBody>
      </p:sp>
      <p:grpSp>
        <p:nvGrpSpPr>
          <p:cNvPr id="10" name="Group 88"/>
          <p:cNvGrpSpPr>
            <a:grpSpLocks/>
          </p:cNvGrpSpPr>
          <p:nvPr/>
        </p:nvGrpSpPr>
        <p:grpSpPr bwMode="auto">
          <a:xfrm>
            <a:off x="3530600" y="4333875"/>
            <a:ext cx="1193800" cy="542925"/>
            <a:chOff x="3885" y="2931"/>
            <a:chExt cx="542" cy="342"/>
          </a:xfrm>
        </p:grpSpPr>
        <p:sp>
          <p:nvSpPr>
            <p:cNvPr id="89202" name="AutoShape 89"/>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9203" name="Line 90"/>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79963" name="Line 91"/>
          <p:cNvSpPr>
            <a:spLocks noChangeShapeType="1"/>
          </p:cNvSpPr>
          <p:nvPr/>
        </p:nvSpPr>
        <p:spPr bwMode="auto">
          <a:xfrm flipV="1">
            <a:off x="4060825" y="4706938"/>
            <a:ext cx="566738" cy="93662"/>
          </a:xfrm>
          <a:prstGeom prst="line">
            <a:avLst/>
          </a:prstGeom>
          <a:noFill/>
          <a:ln w="9525">
            <a:solidFill>
              <a:srgbClr val="FF0000"/>
            </a:solidFill>
            <a:round/>
            <a:headEnd/>
            <a:tailEnd/>
          </a:ln>
        </p:spPr>
        <p:txBody>
          <a:bodyPr/>
          <a:lstStyle/>
          <a:p>
            <a:endParaRPr lang="en-US"/>
          </a:p>
        </p:txBody>
      </p:sp>
      <p:sp>
        <p:nvSpPr>
          <p:cNvPr id="79964" name="Text Box 92"/>
          <p:cNvSpPr txBox="1">
            <a:spLocks noChangeArrowheads="1"/>
          </p:cNvSpPr>
          <p:nvPr/>
        </p:nvSpPr>
        <p:spPr bwMode="auto">
          <a:xfrm>
            <a:off x="966788" y="3924300"/>
            <a:ext cx="4349750" cy="366713"/>
          </a:xfrm>
          <a:prstGeom prst="rect">
            <a:avLst/>
          </a:prstGeom>
          <a:noFill/>
          <a:ln w="9525">
            <a:noFill/>
            <a:miter lim="800000"/>
            <a:headEnd/>
            <a:tailEnd/>
          </a:ln>
        </p:spPr>
        <p:txBody>
          <a:bodyPr wrap="none">
            <a:spAutoFit/>
          </a:bodyPr>
          <a:lstStyle/>
          <a:p>
            <a:r>
              <a:rPr lang="en-US" sz="1800"/>
              <a:t>How many atoms are in 18 mL of water? </a:t>
            </a:r>
          </a:p>
        </p:txBody>
      </p:sp>
      <p:grpSp>
        <p:nvGrpSpPr>
          <p:cNvPr id="11" name="Group 93"/>
          <p:cNvGrpSpPr>
            <a:grpSpLocks/>
          </p:cNvGrpSpPr>
          <p:nvPr/>
        </p:nvGrpSpPr>
        <p:grpSpPr bwMode="auto">
          <a:xfrm>
            <a:off x="5408613" y="3714750"/>
            <a:ext cx="1219200" cy="481013"/>
            <a:chOff x="186" y="1092"/>
            <a:chExt cx="768" cy="303"/>
          </a:xfrm>
        </p:grpSpPr>
        <p:sp>
          <p:nvSpPr>
            <p:cNvPr id="89197" name="Line 94"/>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9198" name="Line 95"/>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9199" name="Line 96"/>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9200" name="Line 97"/>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9201" name="Line 98"/>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79971" name="Oval 99"/>
          <p:cNvSpPr>
            <a:spLocks noChangeArrowheads="1"/>
          </p:cNvSpPr>
          <p:nvPr/>
        </p:nvSpPr>
        <p:spPr bwMode="auto">
          <a:xfrm>
            <a:off x="5353050" y="3910013"/>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79972" name="Text Box 100"/>
          <p:cNvSpPr txBox="1">
            <a:spLocks noChangeArrowheads="1"/>
          </p:cNvSpPr>
          <p:nvPr/>
        </p:nvSpPr>
        <p:spPr bwMode="auto">
          <a:xfrm>
            <a:off x="5235575" y="4219575"/>
            <a:ext cx="514350" cy="304800"/>
          </a:xfrm>
          <a:prstGeom prst="rect">
            <a:avLst/>
          </a:prstGeom>
          <a:noFill/>
          <a:ln w="9525">
            <a:noFill/>
            <a:miter lim="800000"/>
            <a:headEnd/>
            <a:tailEnd/>
          </a:ln>
        </p:spPr>
        <p:txBody>
          <a:bodyPr wrap="none">
            <a:spAutoFit/>
          </a:bodyPr>
          <a:lstStyle/>
          <a:p>
            <a:r>
              <a:rPr lang="en-US"/>
              <a:t>H</a:t>
            </a:r>
            <a:r>
              <a:rPr lang="en-US" baseline="-25000"/>
              <a:t>2</a:t>
            </a:r>
            <a:r>
              <a:rPr lang="en-US"/>
              <a:t>O</a:t>
            </a:r>
            <a:endParaRPr lang="en-US" baseline="-25000"/>
          </a:p>
        </p:txBody>
      </p:sp>
      <p:sp>
        <p:nvSpPr>
          <p:cNvPr id="79973" name="Line 101"/>
          <p:cNvSpPr>
            <a:spLocks noChangeShapeType="1"/>
          </p:cNvSpPr>
          <p:nvPr/>
        </p:nvSpPr>
        <p:spPr bwMode="auto">
          <a:xfrm flipH="1">
            <a:off x="5502275" y="3951288"/>
            <a:ext cx="239713" cy="228600"/>
          </a:xfrm>
          <a:prstGeom prst="line">
            <a:avLst/>
          </a:prstGeom>
          <a:noFill/>
          <a:ln w="31750">
            <a:solidFill>
              <a:srgbClr val="800000"/>
            </a:solidFill>
            <a:round/>
            <a:headEnd/>
            <a:tailEnd/>
          </a:ln>
        </p:spPr>
        <p:txBody>
          <a:bodyPr/>
          <a:lstStyle/>
          <a:p>
            <a:endParaRPr lang="en-US"/>
          </a:p>
        </p:txBody>
      </p:sp>
      <p:grpSp>
        <p:nvGrpSpPr>
          <p:cNvPr id="12" name="Group 102"/>
          <p:cNvGrpSpPr>
            <a:grpSpLocks/>
          </p:cNvGrpSpPr>
          <p:nvPr/>
        </p:nvGrpSpPr>
        <p:grpSpPr bwMode="auto">
          <a:xfrm>
            <a:off x="5437188" y="4156075"/>
            <a:ext cx="88900" cy="88900"/>
            <a:chOff x="925" y="1217"/>
            <a:chExt cx="56" cy="56"/>
          </a:xfrm>
        </p:grpSpPr>
        <p:sp>
          <p:nvSpPr>
            <p:cNvPr id="89194" name="Oval 103"/>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9195" name="Line 104"/>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9196" name="Line 105"/>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79978" name="Line 106"/>
          <p:cNvSpPr>
            <a:spLocks noChangeShapeType="1"/>
          </p:cNvSpPr>
          <p:nvPr/>
        </p:nvSpPr>
        <p:spPr bwMode="auto">
          <a:xfrm>
            <a:off x="5434013" y="3959225"/>
            <a:ext cx="312737" cy="0"/>
          </a:xfrm>
          <a:prstGeom prst="line">
            <a:avLst/>
          </a:prstGeom>
          <a:noFill/>
          <a:ln w="31750">
            <a:solidFill>
              <a:srgbClr val="800000"/>
            </a:solidFill>
            <a:round/>
            <a:headEnd/>
            <a:tailEnd/>
          </a:ln>
        </p:spPr>
        <p:txBody>
          <a:bodyPr/>
          <a:lstStyle/>
          <a:p>
            <a:endParaRPr lang="en-US"/>
          </a:p>
        </p:txBody>
      </p:sp>
      <p:sp>
        <p:nvSpPr>
          <p:cNvPr id="79979" name="Text Box 107"/>
          <p:cNvSpPr txBox="1">
            <a:spLocks noChangeArrowheads="1"/>
          </p:cNvSpPr>
          <p:nvPr/>
        </p:nvSpPr>
        <p:spPr bwMode="auto">
          <a:xfrm>
            <a:off x="98425" y="5705475"/>
            <a:ext cx="2135188" cy="336550"/>
          </a:xfrm>
          <a:prstGeom prst="rect">
            <a:avLst/>
          </a:prstGeom>
          <a:noFill/>
          <a:ln w="9525">
            <a:noFill/>
            <a:miter lim="800000"/>
            <a:headEnd/>
            <a:tailEnd/>
          </a:ln>
        </p:spPr>
        <p:txBody>
          <a:bodyPr wrap="none">
            <a:spAutoFit/>
          </a:bodyPr>
          <a:lstStyle/>
          <a:p>
            <a:r>
              <a:rPr lang="en-US" sz="1600"/>
              <a:t>x atoms = 18 mL H</a:t>
            </a:r>
            <a:r>
              <a:rPr lang="en-US" sz="1600" baseline="-25000"/>
              <a:t>2</a:t>
            </a:r>
            <a:r>
              <a:rPr lang="en-US" sz="1600"/>
              <a:t>O</a:t>
            </a:r>
            <a:endParaRPr lang="en-US" sz="1600" baseline="-25000"/>
          </a:p>
        </p:txBody>
      </p:sp>
      <p:sp>
        <p:nvSpPr>
          <p:cNvPr id="79980" name="Text Box 108"/>
          <p:cNvSpPr txBox="1">
            <a:spLocks noChangeArrowheads="1"/>
          </p:cNvSpPr>
          <p:nvPr/>
        </p:nvSpPr>
        <p:spPr bwMode="auto">
          <a:xfrm>
            <a:off x="2103438" y="5843588"/>
            <a:ext cx="1076325" cy="336550"/>
          </a:xfrm>
          <a:prstGeom prst="rect">
            <a:avLst/>
          </a:prstGeom>
          <a:noFill/>
          <a:ln w="9525">
            <a:noFill/>
            <a:miter lim="800000"/>
            <a:headEnd/>
            <a:tailEnd/>
          </a:ln>
        </p:spPr>
        <p:txBody>
          <a:bodyPr wrap="none">
            <a:spAutoFit/>
          </a:bodyPr>
          <a:lstStyle/>
          <a:p>
            <a:r>
              <a:rPr lang="en-US" sz="1600"/>
              <a:t>1 mL H</a:t>
            </a:r>
            <a:r>
              <a:rPr lang="en-US" sz="1600" baseline="-25000"/>
              <a:t>2</a:t>
            </a:r>
            <a:r>
              <a:rPr lang="en-US" sz="1600"/>
              <a:t>O</a:t>
            </a:r>
            <a:endParaRPr lang="en-US" sz="1600" baseline="-25000"/>
          </a:p>
        </p:txBody>
      </p:sp>
      <p:sp>
        <p:nvSpPr>
          <p:cNvPr id="79981" name="Text Box 109"/>
          <p:cNvSpPr txBox="1">
            <a:spLocks noChangeArrowheads="1"/>
          </p:cNvSpPr>
          <p:nvPr/>
        </p:nvSpPr>
        <p:spPr bwMode="auto">
          <a:xfrm>
            <a:off x="6969125" y="6251575"/>
            <a:ext cx="1836738" cy="336550"/>
          </a:xfrm>
          <a:prstGeom prst="rect">
            <a:avLst/>
          </a:prstGeom>
          <a:noFill/>
          <a:ln w="9525">
            <a:noFill/>
            <a:miter lim="800000"/>
            <a:headEnd/>
            <a:tailEnd/>
          </a:ln>
        </p:spPr>
        <p:txBody>
          <a:bodyPr wrap="none">
            <a:spAutoFit/>
          </a:bodyPr>
          <a:lstStyle/>
          <a:p>
            <a:r>
              <a:rPr lang="en-US" sz="1600"/>
              <a:t>= 1.81</a:t>
            </a:r>
            <a:r>
              <a:rPr lang="en-US"/>
              <a:t>x</a:t>
            </a:r>
            <a:r>
              <a:rPr lang="en-US" sz="1600"/>
              <a:t>10</a:t>
            </a:r>
            <a:r>
              <a:rPr lang="en-US" sz="1600" baseline="30000"/>
              <a:t>24</a:t>
            </a:r>
            <a:r>
              <a:rPr lang="en-US" sz="1600"/>
              <a:t> atoms</a:t>
            </a:r>
            <a:endParaRPr lang="en-US" sz="1600" baseline="-25000"/>
          </a:p>
        </p:txBody>
      </p:sp>
      <p:sp>
        <p:nvSpPr>
          <p:cNvPr id="79982" name="Rectangle 110"/>
          <p:cNvSpPr>
            <a:spLocks noChangeArrowheads="1"/>
          </p:cNvSpPr>
          <p:nvPr/>
        </p:nvSpPr>
        <p:spPr bwMode="auto">
          <a:xfrm>
            <a:off x="2200275" y="5578475"/>
            <a:ext cx="906463" cy="336550"/>
          </a:xfrm>
          <a:prstGeom prst="rect">
            <a:avLst/>
          </a:prstGeom>
          <a:noFill/>
          <a:ln w="9525">
            <a:noFill/>
            <a:miter lim="800000"/>
            <a:headEnd/>
            <a:tailEnd/>
          </a:ln>
        </p:spPr>
        <p:txBody>
          <a:bodyPr wrap="none">
            <a:spAutoFit/>
          </a:bodyPr>
          <a:lstStyle/>
          <a:p>
            <a:r>
              <a:rPr lang="en-US" sz="1600"/>
              <a:t>1 g H</a:t>
            </a:r>
            <a:r>
              <a:rPr lang="en-US" sz="1600" baseline="-25000"/>
              <a:t>2</a:t>
            </a:r>
            <a:r>
              <a:rPr lang="en-US" sz="1600"/>
              <a:t>O</a:t>
            </a:r>
            <a:endParaRPr lang="en-US" sz="1600" baseline="-25000"/>
          </a:p>
        </p:txBody>
      </p:sp>
      <p:grpSp>
        <p:nvGrpSpPr>
          <p:cNvPr id="13" name="Group 111"/>
          <p:cNvGrpSpPr>
            <a:grpSpLocks/>
          </p:cNvGrpSpPr>
          <p:nvPr/>
        </p:nvGrpSpPr>
        <p:grpSpPr bwMode="auto">
          <a:xfrm>
            <a:off x="2170113" y="5616575"/>
            <a:ext cx="989012" cy="542925"/>
            <a:chOff x="2353" y="2935"/>
            <a:chExt cx="1505" cy="342"/>
          </a:xfrm>
        </p:grpSpPr>
        <p:sp>
          <p:nvSpPr>
            <p:cNvPr id="89192" name="AutoShape 112"/>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9193" name="Line 113"/>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79986" name="Line 114"/>
          <p:cNvSpPr>
            <a:spLocks noChangeShapeType="1"/>
          </p:cNvSpPr>
          <p:nvPr/>
        </p:nvSpPr>
        <p:spPr bwMode="auto">
          <a:xfrm flipV="1">
            <a:off x="1633538" y="5846763"/>
            <a:ext cx="396875" cy="90487"/>
          </a:xfrm>
          <a:prstGeom prst="line">
            <a:avLst/>
          </a:prstGeom>
          <a:noFill/>
          <a:ln w="9525">
            <a:solidFill>
              <a:srgbClr val="FF0000"/>
            </a:solidFill>
            <a:round/>
            <a:headEnd/>
            <a:tailEnd/>
          </a:ln>
        </p:spPr>
        <p:txBody>
          <a:bodyPr/>
          <a:lstStyle/>
          <a:p>
            <a:endParaRPr lang="en-US"/>
          </a:p>
        </p:txBody>
      </p:sp>
      <p:sp>
        <p:nvSpPr>
          <p:cNvPr id="79987" name="Line 115"/>
          <p:cNvSpPr>
            <a:spLocks noChangeShapeType="1"/>
          </p:cNvSpPr>
          <p:nvPr/>
        </p:nvSpPr>
        <p:spPr bwMode="auto">
          <a:xfrm flipV="1">
            <a:off x="2354263" y="5956300"/>
            <a:ext cx="747712" cy="119063"/>
          </a:xfrm>
          <a:prstGeom prst="line">
            <a:avLst/>
          </a:prstGeom>
          <a:noFill/>
          <a:ln w="9525">
            <a:solidFill>
              <a:srgbClr val="FF0000"/>
            </a:solidFill>
            <a:round/>
            <a:headEnd/>
            <a:tailEnd/>
          </a:ln>
        </p:spPr>
        <p:txBody>
          <a:bodyPr/>
          <a:lstStyle/>
          <a:p>
            <a:endParaRPr lang="en-US"/>
          </a:p>
        </p:txBody>
      </p:sp>
      <p:sp>
        <p:nvSpPr>
          <p:cNvPr id="79988" name="Line 116"/>
          <p:cNvSpPr>
            <a:spLocks noChangeShapeType="1"/>
          </p:cNvSpPr>
          <p:nvPr/>
        </p:nvSpPr>
        <p:spPr bwMode="auto">
          <a:xfrm flipV="1">
            <a:off x="2449513" y="5699125"/>
            <a:ext cx="628650" cy="109538"/>
          </a:xfrm>
          <a:prstGeom prst="line">
            <a:avLst/>
          </a:prstGeom>
          <a:noFill/>
          <a:ln w="9525">
            <a:solidFill>
              <a:srgbClr val="FF0000"/>
            </a:solidFill>
            <a:round/>
            <a:headEnd/>
            <a:tailEnd/>
          </a:ln>
        </p:spPr>
        <p:txBody>
          <a:bodyPr/>
          <a:lstStyle/>
          <a:p>
            <a:endParaRPr lang="en-US"/>
          </a:p>
        </p:txBody>
      </p:sp>
      <p:sp>
        <p:nvSpPr>
          <p:cNvPr id="79989" name="Rectangle 117"/>
          <p:cNvSpPr>
            <a:spLocks noChangeArrowheads="1"/>
          </p:cNvSpPr>
          <p:nvPr/>
        </p:nvSpPr>
        <p:spPr bwMode="auto">
          <a:xfrm>
            <a:off x="3165475" y="5572125"/>
            <a:ext cx="1177925" cy="336550"/>
          </a:xfrm>
          <a:prstGeom prst="rect">
            <a:avLst/>
          </a:prstGeom>
          <a:noFill/>
          <a:ln w="9525">
            <a:noFill/>
            <a:miter lim="800000"/>
            <a:headEnd/>
            <a:tailEnd/>
          </a:ln>
        </p:spPr>
        <p:txBody>
          <a:bodyPr wrap="none">
            <a:spAutoFit/>
          </a:bodyPr>
          <a:lstStyle/>
          <a:p>
            <a:r>
              <a:rPr lang="en-US" sz="1600"/>
              <a:t>1 mol H</a:t>
            </a:r>
            <a:r>
              <a:rPr lang="en-US" sz="1600" baseline="-25000"/>
              <a:t>2</a:t>
            </a:r>
            <a:r>
              <a:rPr lang="en-US" sz="1600"/>
              <a:t>O </a:t>
            </a:r>
            <a:endParaRPr lang="en-US" sz="1600" baseline="-25000"/>
          </a:p>
        </p:txBody>
      </p:sp>
      <p:sp>
        <p:nvSpPr>
          <p:cNvPr id="79990" name="Rectangle 118"/>
          <p:cNvSpPr>
            <a:spLocks noChangeArrowheads="1"/>
          </p:cNvSpPr>
          <p:nvPr/>
        </p:nvSpPr>
        <p:spPr bwMode="auto">
          <a:xfrm>
            <a:off x="3217863" y="5842000"/>
            <a:ext cx="1019175" cy="336550"/>
          </a:xfrm>
          <a:prstGeom prst="rect">
            <a:avLst/>
          </a:prstGeom>
          <a:noFill/>
          <a:ln w="9525">
            <a:noFill/>
            <a:miter lim="800000"/>
            <a:headEnd/>
            <a:tailEnd/>
          </a:ln>
        </p:spPr>
        <p:txBody>
          <a:bodyPr wrap="none">
            <a:spAutoFit/>
          </a:bodyPr>
          <a:lstStyle/>
          <a:p>
            <a:r>
              <a:rPr lang="en-US" sz="1600"/>
              <a:t>18 g H</a:t>
            </a:r>
            <a:r>
              <a:rPr lang="en-US" sz="1600" baseline="-25000"/>
              <a:t>2</a:t>
            </a:r>
            <a:r>
              <a:rPr lang="en-US" sz="1600"/>
              <a:t>O</a:t>
            </a:r>
            <a:endParaRPr lang="en-US" sz="1600" baseline="-25000"/>
          </a:p>
        </p:txBody>
      </p:sp>
      <p:grpSp>
        <p:nvGrpSpPr>
          <p:cNvPr id="14" name="Group 119"/>
          <p:cNvGrpSpPr>
            <a:grpSpLocks/>
          </p:cNvGrpSpPr>
          <p:nvPr/>
        </p:nvGrpSpPr>
        <p:grpSpPr bwMode="auto">
          <a:xfrm>
            <a:off x="3190875" y="5610225"/>
            <a:ext cx="1071563" cy="542925"/>
            <a:chOff x="3885" y="2931"/>
            <a:chExt cx="542" cy="342"/>
          </a:xfrm>
        </p:grpSpPr>
        <p:sp>
          <p:nvSpPr>
            <p:cNvPr id="89190" name="AutoShape 120"/>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9191" name="Line 121"/>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79994" name="Line 122"/>
          <p:cNvSpPr>
            <a:spLocks noChangeShapeType="1"/>
          </p:cNvSpPr>
          <p:nvPr/>
        </p:nvSpPr>
        <p:spPr bwMode="auto">
          <a:xfrm flipV="1">
            <a:off x="3578225" y="5992813"/>
            <a:ext cx="615950" cy="84137"/>
          </a:xfrm>
          <a:prstGeom prst="line">
            <a:avLst/>
          </a:prstGeom>
          <a:noFill/>
          <a:ln w="9525">
            <a:solidFill>
              <a:srgbClr val="FF0000"/>
            </a:solidFill>
            <a:round/>
            <a:headEnd/>
            <a:tailEnd/>
          </a:ln>
        </p:spPr>
        <p:txBody>
          <a:bodyPr/>
          <a:lstStyle/>
          <a:p>
            <a:endParaRPr lang="en-US"/>
          </a:p>
        </p:txBody>
      </p:sp>
      <p:sp>
        <p:nvSpPr>
          <p:cNvPr id="79995" name="Text Box 123"/>
          <p:cNvSpPr txBox="1">
            <a:spLocks noChangeArrowheads="1"/>
          </p:cNvSpPr>
          <p:nvPr/>
        </p:nvSpPr>
        <p:spPr bwMode="auto">
          <a:xfrm>
            <a:off x="966788" y="5200650"/>
            <a:ext cx="4349750" cy="366713"/>
          </a:xfrm>
          <a:prstGeom prst="rect">
            <a:avLst/>
          </a:prstGeom>
          <a:noFill/>
          <a:ln w="9525">
            <a:noFill/>
            <a:miter lim="800000"/>
            <a:headEnd/>
            <a:tailEnd/>
          </a:ln>
        </p:spPr>
        <p:txBody>
          <a:bodyPr wrap="none">
            <a:spAutoFit/>
          </a:bodyPr>
          <a:lstStyle/>
          <a:p>
            <a:r>
              <a:rPr lang="en-US" sz="1800"/>
              <a:t>How many atoms are in 18 mL of water? </a:t>
            </a:r>
          </a:p>
        </p:txBody>
      </p:sp>
      <p:sp>
        <p:nvSpPr>
          <p:cNvPr id="80010" name="Text Box 138"/>
          <p:cNvSpPr txBox="1">
            <a:spLocks noChangeArrowheads="1"/>
          </p:cNvSpPr>
          <p:nvPr/>
        </p:nvSpPr>
        <p:spPr bwMode="auto">
          <a:xfrm>
            <a:off x="5154613" y="4537075"/>
            <a:ext cx="1120775" cy="336550"/>
          </a:xfrm>
          <a:prstGeom prst="rect">
            <a:avLst/>
          </a:prstGeom>
          <a:noFill/>
          <a:ln w="9525">
            <a:noFill/>
            <a:miter lim="800000"/>
            <a:headEnd/>
            <a:tailEnd/>
          </a:ln>
        </p:spPr>
        <p:txBody>
          <a:bodyPr wrap="none">
            <a:spAutoFit/>
          </a:bodyPr>
          <a:lstStyle/>
          <a:p>
            <a:r>
              <a:rPr lang="en-US" sz="1600"/>
              <a:t>1 mol H</a:t>
            </a:r>
            <a:r>
              <a:rPr lang="en-US" sz="1600" baseline="-25000"/>
              <a:t>2</a:t>
            </a:r>
            <a:r>
              <a:rPr lang="en-US" sz="1600"/>
              <a:t>O</a:t>
            </a:r>
            <a:endParaRPr lang="en-US" sz="1600" baseline="-25000"/>
          </a:p>
        </p:txBody>
      </p:sp>
      <p:grpSp>
        <p:nvGrpSpPr>
          <p:cNvPr id="15" name="Group 140"/>
          <p:cNvGrpSpPr>
            <a:grpSpLocks/>
          </p:cNvGrpSpPr>
          <p:nvPr/>
        </p:nvGrpSpPr>
        <p:grpSpPr bwMode="auto">
          <a:xfrm>
            <a:off x="4770438" y="4310063"/>
            <a:ext cx="2389187" cy="542925"/>
            <a:chOff x="2353" y="2935"/>
            <a:chExt cx="1505" cy="342"/>
          </a:xfrm>
        </p:grpSpPr>
        <p:sp>
          <p:nvSpPr>
            <p:cNvPr id="89188" name="AutoShape 141"/>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9189" name="Line 142"/>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80015" name="Line 143"/>
          <p:cNvSpPr>
            <a:spLocks noChangeShapeType="1"/>
          </p:cNvSpPr>
          <p:nvPr/>
        </p:nvSpPr>
        <p:spPr bwMode="auto">
          <a:xfrm flipV="1">
            <a:off x="5519738" y="4678363"/>
            <a:ext cx="681037" cy="90487"/>
          </a:xfrm>
          <a:prstGeom prst="line">
            <a:avLst/>
          </a:prstGeom>
          <a:noFill/>
          <a:ln w="9525">
            <a:solidFill>
              <a:srgbClr val="FF0000"/>
            </a:solidFill>
            <a:round/>
            <a:headEnd/>
            <a:tailEnd/>
          </a:ln>
        </p:spPr>
        <p:txBody>
          <a:bodyPr/>
          <a:lstStyle/>
          <a:p>
            <a:endParaRPr lang="en-US"/>
          </a:p>
        </p:txBody>
      </p:sp>
      <p:sp>
        <p:nvSpPr>
          <p:cNvPr id="80016" name="Line 144"/>
          <p:cNvSpPr>
            <a:spLocks noChangeShapeType="1"/>
          </p:cNvSpPr>
          <p:nvPr/>
        </p:nvSpPr>
        <p:spPr bwMode="auto">
          <a:xfrm flipV="1">
            <a:off x="5697538" y="4395788"/>
            <a:ext cx="1395412" cy="106362"/>
          </a:xfrm>
          <a:prstGeom prst="line">
            <a:avLst/>
          </a:prstGeom>
          <a:noFill/>
          <a:ln w="9525">
            <a:solidFill>
              <a:srgbClr val="FF0000"/>
            </a:solidFill>
            <a:round/>
            <a:headEnd/>
            <a:tailEnd/>
          </a:ln>
        </p:spPr>
        <p:txBody>
          <a:bodyPr/>
          <a:lstStyle/>
          <a:p>
            <a:endParaRPr lang="en-US"/>
          </a:p>
        </p:txBody>
      </p:sp>
      <p:sp>
        <p:nvSpPr>
          <p:cNvPr id="80017" name="Rectangle 145"/>
          <p:cNvSpPr>
            <a:spLocks noChangeArrowheads="1"/>
          </p:cNvSpPr>
          <p:nvPr/>
        </p:nvSpPr>
        <p:spPr bwMode="auto">
          <a:xfrm>
            <a:off x="7423150" y="4265613"/>
            <a:ext cx="900113" cy="336550"/>
          </a:xfrm>
          <a:prstGeom prst="rect">
            <a:avLst/>
          </a:prstGeom>
          <a:noFill/>
          <a:ln w="9525">
            <a:noFill/>
            <a:miter lim="800000"/>
            <a:headEnd/>
            <a:tailEnd/>
          </a:ln>
        </p:spPr>
        <p:txBody>
          <a:bodyPr wrap="none">
            <a:spAutoFit/>
          </a:bodyPr>
          <a:lstStyle/>
          <a:p>
            <a:r>
              <a:rPr lang="en-US" sz="1600"/>
              <a:t>3</a:t>
            </a:r>
            <a:r>
              <a:rPr lang="en-US"/>
              <a:t> </a:t>
            </a:r>
            <a:r>
              <a:rPr lang="en-US" sz="1600"/>
              <a:t>atoms</a:t>
            </a:r>
            <a:endParaRPr lang="en-US" sz="1600" baseline="-25000"/>
          </a:p>
        </p:txBody>
      </p:sp>
      <p:sp>
        <p:nvSpPr>
          <p:cNvPr id="80018" name="Rectangle 146"/>
          <p:cNvSpPr>
            <a:spLocks noChangeArrowheads="1"/>
          </p:cNvSpPr>
          <p:nvPr/>
        </p:nvSpPr>
        <p:spPr bwMode="auto">
          <a:xfrm>
            <a:off x="7161213" y="4535488"/>
            <a:ext cx="1604962" cy="336550"/>
          </a:xfrm>
          <a:prstGeom prst="rect">
            <a:avLst/>
          </a:prstGeom>
          <a:noFill/>
          <a:ln w="9525">
            <a:noFill/>
            <a:miter lim="800000"/>
            <a:headEnd/>
            <a:tailEnd/>
          </a:ln>
        </p:spPr>
        <p:txBody>
          <a:bodyPr wrap="none">
            <a:spAutoFit/>
          </a:bodyPr>
          <a:lstStyle/>
          <a:p>
            <a:r>
              <a:rPr lang="en-US" sz="1600"/>
              <a:t>1 molecule H</a:t>
            </a:r>
            <a:r>
              <a:rPr lang="en-US" sz="1600" baseline="-25000"/>
              <a:t>2</a:t>
            </a:r>
            <a:r>
              <a:rPr lang="en-US" sz="1600"/>
              <a:t>O</a:t>
            </a:r>
            <a:endParaRPr lang="en-US" sz="1600" baseline="-25000"/>
          </a:p>
        </p:txBody>
      </p:sp>
      <p:grpSp>
        <p:nvGrpSpPr>
          <p:cNvPr id="16" name="Group 147"/>
          <p:cNvGrpSpPr>
            <a:grpSpLocks/>
          </p:cNvGrpSpPr>
          <p:nvPr/>
        </p:nvGrpSpPr>
        <p:grpSpPr bwMode="auto">
          <a:xfrm>
            <a:off x="7191375" y="4303713"/>
            <a:ext cx="1535113" cy="542925"/>
            <a:chOff x="3885" y="2931"/>
            <a:chExt cx="542" cy="342"/>
          </a:xfrm>
        </p:grpSpPr>
        <p:sp>
          <p:nvSpPr>
            <p:cNvPr id="89186" name="AutoShape 148"/>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9187" name="Line 149"/>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80022" name="Line 150"/>
          <p:cNvSpPr>
            <a:spLocks noChangeShapeType="1"/>
          </p:cNvSpPr>
          <p:nvPr/>
        </p:nvSpPr>
        <p:spPr bwMode="auto">
          <a:xfrm flipV="1">
            <a:off x="7445375" y="4665663"/>
            <a:ext cx="1222375" cy="104775"/>
          </a:xfrm>
          <a:prstGeom prst="line">
            <a:avLst/>
          </a:prstGeom>
          <a:noFill/>
          <a:ln w="9525">
            <a:solidFill>
              <a:srgbClr val="FF0000"/>
            </a:solidFill>
            <a:round/>
            <a:headEnd/>
            <a:tailEnd/>
          </a:ln>
        </p:spPr>
        <p:txBody>
          <a:bodyPr/>
          <a:lstStyle/>
          <a:p>
            <a:endParaRPr lang="en-US"/>
          </a:p>
        </p:txBody>
      </p:sp>
      <p:sp>
        <p:nvSpPr>
          <p:cNvPr id="80023" name="Text Box 151"/>
          <p:cNvSpPr txBox="1">
            <a:spLocks noChangeArrowheads="1"/>
          </p:cNvSpPr>
          <p:nvPr/>
        </p:nvSpPr>
        <p:spPr bwMode="auto">
          <a:xfrm>
            <a:off x="4856163" y="5843588"/>
            <a:ext cx="1189037" cy="336550"/>
          </a:xfrm>
          <a:prstGeom prst="rect">
            <a:avLst/>
          </a:prstGeom>
          <a:noFill/>
          <a:ln w="9525">
            <a:noFill/>
            <a:miter lim="800000"/>
            <a:headEnd/>
            <a:tailEnd/>
          </a:ln>
        </p:spPr>
        <p:txBody>
          <a:bodyPr wrap="none">
            <a:spAutoFit/>
          </a:bodyPr>
          <a:lstStyle/>
          <a:p>
            <a:r>
              <a:rPr lang="en-US" sz="1600"/>
              <a:t>1 moL H</a:t>
            </a:r>
            <a:r>
              <a:rPr lang="en-US" sz="1600" baseline="-25000"/>
              <a:t>2</a:t>
            </a:r>
            <a:r>
              <a:rPr lang="en-US" sz="1600"/>
              <a:t>O</a:t>
            </a:r>
            <a:endParaRPr lang="en-US" sz="1600" baseline="-25000"/>
          </a:p>
        </p:txBody>
      </p:sp>
      <p:sp>
        <p:nvSpPr>
          <p:cNvPr id="80024" name="Rectangle 152"/>
          <p:cNvSpPr>
            <a:spLocks noChangeArrowheads="1"/>
          </p:cNvSpPr>
          <p:nvPr/>
        </p:nvSpPr>
        <p:spPr bwMode="auto">
          <a:xfrm>
            <a:off x="4295775" y="5578475"/>
            <a:ext cx="2471738" cy="336550"/>
          </a:xfrm>
          <a:prstGeom prst="rect">
            <a:avLst/>
          </a:prstGeom>
          <a:noFill/>
          <a:ln w="9525">
            <a:noFill/>
            <a:miter lim="800000"/>
            <a:headEnd/>
            <a:tailEnd/>
          </a:ln>
        </p:spPr>
        <p:txBody>
          <a:bodyPr wrap="none">
            <a:spAutoFit/>
          </a:bodyPr>
          <a:lstStyle/>
          <a:p>
            <a:r>
              <a:rPr lang="en-US" sz="1600"/>
              <a:t>6.02x10</a:t>
            </a:r>
            <a:r>
              <a:rPr lang="en-US" sz="1600" baseline="30000"/>
              <a:t>23</a:t>
            </a:r>
            <a:r>
              <a:rPr lang="en-US" sz="1600"/>
              <a:t> molecules H</a:t>
            </a:r>
            <a:r>
              <a:rPr lang="en-US" sz="1600" baseline="-25000"/>
              <a:t>2</a:t>
            </a:r>
            <a:r>
              <a:rPr lang="en-US" sz="1600"/>
              <a:t>O</a:t>
            </a:r>
            <a:endParaRPr lang="en-US" sz="1600" baseline="-25000"/>
          </a:p>
        </p:txBody>
      </p:sp>
      <p:grpSp>
        <p:nvGrpSpPr>
          <p:cNvPr id="17" name="Group 153"/>
          <p:cNvGrpSpPr>
            <a:grpSpLocks/>
          </p:cNvGrpSpPr>
          <p:nvPr/>
        </p:nvGrpSpPr>
        <p:grpSpPr bwMode="auto">
          <a:xfrm>
            <a:off x="4303713" y="5616575"/>
            <a:ext cx="2468562" cy="542925"/>
            <a:chOff x="2353" y="2935"/>
            <a:chExt cx="1505" cy="342"/>
          </a:xfrm>
        </p:grpSpPr>
        <p:sp>
          <p:nvSpPr>
            <p:cNvPr id="89184" name="AutoShape 154"/>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9185" name="Line 155"/>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80028" name="Line 156"/>
          <p:cNvSpPr>
            <a:spLocks noChangeShapeType="1"/>
          </p:cNvSpPr>
          <p:nvPr/>
        </p:nvSpPr>
        <p:spPr bwMode="auto">
          <a:xfrm flipV="1">
            <a:off x="5106988" y="5956300"/>
            <a:ext cx="747712" cy="119063"/>
          </a:xfrm>
          <a:prstGeom prst="line">
            <a:avLst/>
          </a:prstGeom>
          <a:noFill/>
          <a:ln w="9525">
            <a:solidFill>
              <a:srgbClr val="FF0000"/>
            </a:solidFill>
            <a:round/>
            <a:headEnd/>
            <a:tailEnd/>
          </a:ln>
        </p:spPr>
        <p:txBody>
          <a:bodyPr/>
          <a:lstStyle/>
          <a:p>
            <a:endParaRPr lang="en-US"/>
          </a:p>
        </p:txBody>
      </p:sp>
      <p:sp>
        <p:nvSpPr>
          <p:cNvPr id="80029" name="Line 157"/>
          <p:cNvSpPr>
            <a:spLocks noChangeShapeType="1"/>
          </p:cNvSpPr>
          <p:nvPr/>
        </p:nvSpPr>
        <p:spPr bwMode="auto">
          <a:xfrm flipV="1">
            <a:off x="5316538" y="5699125"/>
            <a:ext cx="1347787" cy="109538"/>
          </a:xfrm>
          <a:prstGeom prst="line">
            <a:avLst/>
          </a:prstGeom>
          <a:noFill/>
          <a:ln w="9525">
            <a:solidFill>
              <a:srgbClr val="FF0000"/>
            </a:solidFill>
            <a:round/>
            <a:headEnd/>
            <a:tailEnd/>
          </a:ln>
        </p:spPr>
        <p:txBody>
          <a:bodyPr/>
          <a:lstStyle/>
          <a:p>
            <a:endParaRPr lang="en-US"/>
          </a:p>
        </p:txBody>
      </p:sp>
      <p:sp>
        <p:nvSpPr>
          <p:cNvPr id="80030" name="Rectangle 158"/>
          <p:cNvSpPr>
            <a:spLocks noChangeArrowheads="1"/>
          </p:cNvSpPr>
          <p:nvPr/>
        </p:nvSpPr>
        <p:spPr bwMode="auto">
          <a:xfrm>
            <a:off x="7146925" y="5572125"/>
            <a:ext cx="965200" cy="336550"/>
          </a:xfrm>
          <a:prstGeom prst="rect">
            <a:avLst/>
          </a:prstGeom>
          <a:noFill/>
          <a:ln w="9525">
            <a:noFill/>
            <a:miter lim="800000"/>
            <a:headEnd/>
            <a:tailEnd/>
          </a:ln>
        </p:spPr>
        <p:txBody>
          <a:bodyPr wrap="none">
            <a:spAutoFit/>
          </a:bodyPr>
          <a:lstStyle/>
          <a:p>
            <a:r>
              <a:rPr lang="en-US" sz="1600"/>
              <a:t>3 atoms </a:t>
            </a:r>
            <a:endParaRPr lang="en-US" sz="1600" baseline="-25000"/>
          </a:p>
        </p:txBody>
      </p:sp>
      <p:sp>
        <p:nvSpPr>
          <p:cNvPr id="80031" name="Rectangle 159"/>
          <p:cNvSpPr>
            <a:spLocks noChangeArrowheads="1"/>
          </p:cNvSpPr>
          <p:nvPr/>
        </p:nvSpPr>
        <p:spPr bwMode="auto">
          <a:xfrm>
            <a:off x="6808788" y="5842000"/>
            <a:ext cx="1604962" cy="336550"/>
          </a:xfrm>
          <a:prstGeom prst="rect">
            <a:avLst/>
          </a:prstGeom>
          <a:noFill/>
          <a:ln w="9525">
            <a:noFill/>
            <a:miter lim="800000"/>
            <a:headEnd/>
            <a:tailEnd/>
          </a:ln>
        </p:spPr>
        <p:txBody>
          <a:bodyPr wrap="none">
            <a:spAutoFit/>
          </a:bodyPr>
          <a:lstStyle/>
          <a:p>
            <a:r>
              <a:rPr lang="en-US" sz="1600"/>
              <a:t>1 molecule H</a:t>
            </a:r>
            <a:r>
              <a:rPr lang="en-US" sz="1600" baseline="-25000"/>
              <a:t>2</a:t>
            </a:r>
            <a:r>
              <a:rPr lang="en-US" sz="1600"/>
              <a:t>O</a:t>
            </a:r>
            <a:endParaRPr lang="en-US" sz="1600" baseline="-25000"/>
          </a:p>
        </p:txBody>
      </p:sp>
      <p:grpSp>
        <p:nvGrpSpPr>
          <p:cNvPr id="18" name="Group 160"/>
          <p:cNvGrpSpPr>
            <a:grpSpLocks/>
          </p:cNvGrpSpPr>
          <p:nvPr/>
        </p:nvGrpSpPr>
        <p:grpSpPr bwMode="auto">
          <a:xfrm>
            <a:off x="6819900" y="5610225"/>
            <a:ext cx="1565275" cy="542925"/>
            <a:chOff x="3885" y="2931"/>
            <a:chExt cx="542" cy="342"/>
          </a:xfrm>
        </p:grpSpPr>
        <p:sp>
          <p:nvSpPr>
            <p:cNvPr id="89182" name="AutoShape 161"/>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9183" name="Line 162"/>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80035" name="Line 163"/>
          <p:cNvSpPr>
            <a:spLocks noChangeShapeType="1"/>
          </p:cNvSpPr>
          <p:nvPr/>
        </p:nvSpPr>
        <p:spPr bwMode="auto">
          <a:xfrm flipV="1">
            <a:off x="7092950" y="5992813"/>
            <a:ext cx="1233488" cy="84137"/>
          </a:xfrm>
          <a:prstGeom prst="line">
            <a:avLst/>
          </a:prstGeom>
          <a:noFill/>
          <a:ln w="9525">
            <a:solidFill>
              <a:srgbClr val="FF0000"/>
            </a:solidFill>
            <a:round/>
            <a:headEnd/>
            <a:tailEnd/>
          </a:ln>
        </p:spPr>
        <p:txBody>
          <a:bodyPr/>
          <a:lstStyle/>
          <a:p>
            <a:endParaRPr lang="en-US"/>
          </a:p>
        </p:txBody>
      </p:sp>
      <p:sp>
        <p:nvSpPr>
          <p:cNvPr id="80036" name="Line 164"/>
          <p:cNvSpPr>
            <a:spLocks noChangeShapeType="1"/>
          </p:cNvSpPr>
          <p:nvPr/>
        </p:nvSpPr>
        <p:spPr bwMode="auto">
          <a:xfrm flipV="1">
            <a:off x="3421063" y="5688013"/>
            <a:ext cx="747712" cy="119062"/>
          </a:xfrm>
          <a:prstGeom prst="line">
            <a:avLst/>
          </a:prstGeom>
          <a:noFill/>
          <a:ln w="9525">
            <a:solidFill>
              <a:srgbClr val="FF0000"/>
            </a:solidFill>
            <a:round/>
            <a:headEnd/>
            <a:tailEnd/>
          </a:ln>
        </p:spPr>
        <p:txBody>
          <a:bodyPr/>
          <a:lstStyle/>
          <a:p>
            <a:endParaRPr lang="en-US"/>
          </a:p>
        </p:txBody>
      </p:sp>
      <p:sp>
        <p:nvSpPr>
          <p:cNvPr id="80037" name="Line 165"/>
          <p:cNvSpPr>
            <a:spLocks noChangeShapeType="1"/>
          </p:cNvSpPr>
          <p:nvPr/>
        </p:nvSpPr>
        <p:spPr bwMode="auto">
          <a:xfrm flipV="1">
            <a:off x="3811588" y="4427538"/>
            <a:ext cx="776287" cy="103187"/>
          </a:xfrm>
          <a:prstGeom prst="line">
            <a:avLst/>
          </a:prstGeom>
          <a:noFill/>
          <a:ln w="9525">
            <a:solidFill>
              <a:srgbClr val="FF0000"/>
            </a:solidFill>
            <a:round/>
            <a:headEnd/>
            <a:tailEnd/>
          </a:ln>
        </p:spPr>
        <p:txBody>
          <a:bodyPr/>
          <a:lstStyle/>
          <a:p>
            <a:endParaRPr lang="en-US"/>
          </a:p>
        </p:txBody>
      </p:sp>
      <p:sp>
        <p:nvSpPr>
          <p:cNvPr id="80039" name="Text Box 167"/>
          <p:cNvSpPr txBox="1">
            <a:spLocks noChangeArrowheads="1"/>
          </p:cNvSpPr>
          <p:nvPr/>
        </p:nvSpPr>
        <p:spPr bwMode="auto">
          <a:xfrm>
            <a:off x="7078663" y="3860800"/>
            <a:ext cx="1082675" cy="304800"/>
          </a:xfrm>
          <a:prstGeom prst="rect">
            <a:avLst/>
          </a:prstGeom>
          <a:noFill/>
          <a:ln w="9525">
            <a:noFill/>
            <a:miter lim="800000"/>
            <a:headEnd/>
            <a:tailEnd/>
          </a:ln>
          <a:effectLst/>
        </p:spPr>
        <p:txBody>
          <a:bodyPr wrap="none">
            <a:spAutoFit/>
          </a:bodyPr>
          <a:lstStyle/>
          <a:p>
            <a:pPr>
              <a:defRPr/>
            </a:pPr>
            <a:r>
              <a:rPr lang="en-US" b="1">
                <a:solidFill>
                  <a:srgbClr val="FF0000"/>
                </a:solidFill>
                <a:effectLst>
                  <a:outerShdw blurRad="38100" dist="38100" dir="2700000" algn="tl">
                    <a:srgbClr val="C0C0C0"/>
                  </a:outerShdw>
                </a:effectLst>
              </a:rPr>
              <a:t>W R O N G</a:t>
            </a:r>
          </a:p>
        </p:txBody>
      </p:sp>
      <p:sp>
        <p:nvSpPr>
          <p:cNvPr id="80040" name="Text Box 168"/>
          <p:cNvSpPr txBox="1">
            <a:spLocks noChangeArrowheads="1"/>
          </p:cNvSpPr>
          <p:nvPr/>
        </p:nvSpPr>
        <p:spPr bwMode="auto">
          <a:xfrm>
            <a:off x="1685925" y="6254750"/>
            <a:ext cx="2017713" cy="304800"/>
          </a:xfrm>
          <a:prstGeom prst="rect">
            <a:avLst/>
          </a:prstGeom>
          <a:noFill/>
          <a:ln w="9525">
            <a:noFill/>
            <a:miter lim="800000"/>
            <a:headEnd/>
            <a:tailEnd/>
          </a:ln>
        </p:spPr>
        <p:txBody>
          <a:bodyPr wrap="none">
            <a:spAutoFit/>
          </a:bodyPr>
          <a:lstStyle/>
          <a:p>
            <a:r>
              <a:rPr lang="en-US"/>
              <a:t>Recall, density of water</a:t>
            </a:r>
          </a:p>
        </p:txBody>
      </p:sp>
      <p:sp>
        <p:nvSpPr>
          <p:cNvPr id="80041" name="Text Box 169"/>
          <p:cNvSpPr txBox="1">
            <a:spLocks noChangeArrowheads="1"/>
          </p:cNvSpPr>
          <p:nvPr/>
        </p:nvSpPr>
        <p:spPr bwMode="auto">
          <a:xfrm>
            <a:off x="2487613" y="4948238"/>
            <a:ext cx="3594100" cy="304800"/>
          </a:xfrm>
          <a:prstGeom prst="rect">
            <a:avLst/>
          </a:prstGeom>
          <a:noFill/>
          <a:ln w="9525">
            <a:noFill/>
            <a:miter lim="800000"/>
            <a:headEnd/>
            <a:tailEnd/>
          </a:ln>
          <a:effectLst/>
        </p:spPr>
        <p:txBody>
          <a:bodyPr wrap="none">
            <a:spAutoFit/>
          </a:bodyPr>
          <a:lstStyle/>
          <a:p>
            <a:pPr>
              <a:defRPr/>
            </a:pPr>
            <a:r>
              <a:rPr lang="en-US" b="1">
                <a:solidFill>
                  <a:schemeClr val="accent2"/>
                </a:solidFill>
                <a:effectLst>
                  <a:outerShdw blurRad="38100" dist="38100" dir="2700000" algn="tl">
                    <a:srgbClr val="C0C0C0"/>
                  </a:outerShdw>
                </a:effectLst>
              </a:rPr>
              <a:t>LITERS is ONLY used for GASES @ STP</a:t>
            </a:r>
          </a:p>
        </p:txBody>
      </p:sp>
      <p:grpSp>
        <p:nvGrpSpPr>
          <p:cNvPr id="19" name="Group 170"/>
          <p:cNvGrpSpPr>
            <a:grpSpLocks/>
          </p:cNvGrpSpPr>
          <p:nvPr/>
        </p:nvGrpSpPr>
        <p:grpSpPr bwMode="auto">
          <a:xfrm>
            <a:off x="8274050" y="3646488"/>
            <a:ext cx="609600" cy="533400"/>
            <a:chOff x="4656" y="2976"/>
            <a:chExt cx="384" cy="336"/>
          </a:xfrm>
        </p:grpSpPr>
        <p:sp>
          <p:nvSpPr>
            <p:cNvPr id="89179" name="Oval 171"/>
            <p:cNvSpPr>
              <a:spLocks noChangeArrowheads="1"/>
            </p:cNvSpPr>
            <p:nvPr/>
          </p:nvSpPr>
          <p:spPr bwMode="auto">
            <a:xfrm>
              <a:off x="4896" y="3024"/>
              <a:ext cx="144" cy="144"/>
            </a:xfrm>
            <a:prstGeom prst="ellipse">
              <a:avLst/>
            </a:prstGeom>
            <a:solidFill>
              <a:schemeClr val="bg1"/>
            </a:solidFill>
            <a:ln w="9525">
              <a:solidFill>
                <a:schemeClr val="tx1"/>
              </a:solidFill>
              <a:round/>
              <a:headEnd/>
              <a:tailEnd/>
            </a:ln>
          </p:spPr>
          <p:txBody>
            <a:bodyPr wrap="none" anchor="ctr"/>
            <a:lstStyle/>
            <a:p>
              <a:endParaRPr lang="en-US"/>
            </a:p>
          </p:txBody>
        </p:sp>
        <p:sp>
          <p:nvSpPr>
            <p:cNvPr id="89180" name="Oval 172"/>
            <p:cNvSpPr>
              <a:spLocks noChangeArrowheads="1"/>
            </p:cNvSpPr>
            <p:nvPr/>
          </p:nvSpPr>
          <p:spPr bwMode="auto">
            <a:xfrm>
              <a:off x="4656" y="3024"/>
              <a:ext cx="288" cy="288"/>
            </a:xfrm>
            <a:prstGeom prst="ellipse">
              <a:avLst/>
            </a:prstGeom>
            <a:solidFill>
              <a:srgbClr val="FF0000"/>
            </a:solidFill>
            <a:ln w="9525">
              <a:solidFill>
                <a:srgbClr val="333399"/>
              </a:solidFill>
              <a:round/>
              <a:headEnd/>
              <a:tailEnd/>
            </a:ln>
          </p:spPr>
          <p:txBody>
            <a:bodyPr wrap="none" anchor="ctr"/>
            <a:lstStyle/>
            <a:p>
              <a:endParaRPr lang="en-US"/>
            </a:p>
          </p:txBody>
        </p:sp>
        <p:sp>
          <p:nvSpPr>
            <p:cNvPr id="89181" name="Oval 173"/>
            <p:cNvSpPr>
              <a:spLocks noChangeArrowheads="1"/>
            </p:cNvSpPr>
            <p:nvPr/>
          </p:nvSpPr>
          <p:spPr bwMode="auto">
            <a:xfrm>
              <a:off x="4656" y="2976"/>
              <a:ext cx="144" cy="144"/>
            </a:xfrm>
            <a:prstGeom prst="ellipse">
              <a:avLst/>
            </a:prstGeom>
            <a:solidFill>
              <a:schemeClr val="bg1"/>
            </a:solid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79900"/>
                                        </p:tgtEl>
                                        <p:attrNameLst>
                                          <p:attrName>style.visibility</p:attrName>
                                        </p:attrNameLst>
                                      </p:cBhvr>
                                      <p:to>
                                        <p:strVal val="visible"/>
                                      </p:to>
                                    </p:set>
                                    <p:animEffect transition="in" filter="fade">
                                      <p:cBhvr>
                                        <p:cTn id="7" dur="1000"/>
                                        <p:tgtEl>
                                          <p:spTgt spid="79900"/>
                                        </p:tgtEl>
                                      </p:cBhvr>
                                    </p:animEffect>
                                    <p:anim calcmode="lin" valueType="num">
                                      <p:cBhvr>
                                        <p:cTn id="8" dur="1000" fill="hold"/>
                                        <p:tgtEl>
                                          <p:spTgt spid="79900"/>
                                        </p:tgtEl>
                                        <p:attrNameLst>
                                          <p:attrName>ppt_x</p:attrName>
                                        </p:attrNameLst>
                                      </p:cBhvr>
                                      <p:tavLst>
                                        <p:tav tm="0">
                                          <p:val>
                                            <p:strVal val="#ppt_x-.1"/>
                                          </p:val>
                                        </p:tav>
                                        <p:tav tm="100000">
                                          <p:val>
                                            <p:strVal val="#ppt_x"/>
                                          </p:val>
                                        </p:tav>
                                      </p:tavLst>
                                    </p:anim>
                                    <p:anim calcmode="lin" valueType="num">
                                      <p:cBhvr>
                                        <p:cTn id="9" dur="1000" fill="hold"/>
                                        <p:tgtEl>
                                          <p:spTgt spid="79900"/>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9908"/>
                                        </p:tgtEl>
                                        <p:attrNameLst>
                                          <p:attrName>style.visibility</p:attrName>
                                        </p:attrNameLst>
                                      </p:cBhvr>
                                      <p:to>
                                        <p:strVal val="visible"/>
                                      </p:to>
                                    </p:set>
                                    <p:animEffect transition="in" filter="fade">
                                      <p:cBhvr>
                                        <p:cTn id="19" dur="1000"/>
                                        <p:tgtEl>
                                          <p:spTgt spid="79908"/>
                                        </p:tgtEl>
                                      </p:cBhvr>
                                    </p:animEffect>
                                    <p:anim calcmode="lin" valueType="num">
                                      <p:cBhvr>
                                        <p:cTn id="20" dur="1000" fill="hold"/>
                                        <p:tgtEl>
                                          <p:spTgt spid="79908"/>
                                        </p:tgtEl>
                                        <p:attrNameLst>
                                          <p:attrName>ppt_x</p:attrName>
                                        </p:attrNameLst>
                                      </p:cBhvr>
                                      <p:tavLst>
                                        <p:tav tm="0">
                                          <p:val>
                                            <p:strVal val="#ppt_x"/>
                                          </p:val>
                                        </p:tav>
                                        <p:tav tm="100000">
                                          <p:val>
                                            <p:strVal val="#ppt_x"/>
                                          </p:val>
                                        </p:tav>
                                      </p:tavLst>
                                    </p:anim>
                                    <p:anim calcmode="lin" valueType="num">
                                      <p:cBhvr>
                                        <p:cTn id="21" dur="1000" fill="hold"/>
                                        <p:tgtEl>
                                          <p:spTgt spid="7990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79907"/>
                                        </p:tgtEl>
                                        <p:attrNameLst>
                                          <p:attrName>style.visibility</p:attrName>
                                        </p:attrNameLst>
                                      </p:cBhvr>
                                      <p:to>
                                        <p:strVal val="visible"/>
                                      </p:to>
                                    </p:set>
                                    <p:anim calcmode="lin" valueType="num">
                                      <p:cBhvr>
                                        <p:cTn id="26" dur="500" fill="hold"/>
                                        <p:tgtEl>
                                          <p:spTgt spid="79907"/>
                                        </p:tgtEl>
                                        <p:attrNameLst>
                                          <p:attrName>ppt_w</p:attrName>
                                        </p:attrNameLst>
                                      </p:cBhvr>
                                      <p:tavLst>
                                        <p:tav tm="0">
                                          <p:val>
                                            <p:fltVal val="0"/>
                                          </p:val>
                                        </p:tav>
                                        <p:tav tm="100000">
                                          <p:val>
                                            <p:strVal val="#ppt_w"/>
                                          </p:val>
                                        </p:tav>
                                      </p:tavLst>
                                    </p:anim>
                                    <p:anim calcmode="lin" valueType="num">
                                      <p:cBhvr>
                                        <p:cTn id="27" dur="500" fill="hold"/>
                                        <p:tgtEl>
                                          <p:spTgt spid="79907"/>
                                        </p:tgtEl>
                                        <p:attrNameLst>
                                          <p:attrName>ppt_h</p:attrName>
                                        </p:attrNameLst>
                                      </p:cBhvr>
                                      <p:tavLst>
                                        <p:tav tm="0">
                                          <p:val>
                                            <p:fltVal val="0"/>
                                          </p:val>
                                        </p:tav>
                                        <p:tav tm="100000">
                                          <p:val>
                                            <p:strVal val="#ppt_h"/>
                                          </p:val>
                                        </p:tav>
                                      </p:tavLst>
                                    </p:anim>
                                    <p:animEffect transition="in" filter="fade">
                                      <p:cBhvr>
                                        <p:cTn id="28" dur="500"/>
                                        <p:tgtEl>
                                          <p:spTgt spid="7990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9916"/>
                                        </p:tgtEl>
                                        <p:attrNameLst>
                                          <p:attrName>style.visibility</p:attrName>
                                        </p:attrNameLst>
                                      </p:cBhvr>
                                      <p:to>
                                        <p:strVal val="visible"/>
                                      </p:to>
                                    </p:set>
                                    <p:animEffect transition="in" filter="wipe(left)">
                                      <p:cBhvr>
                                        <p:cTn id="40" dur="2000"/>
                                        <p:tgtEl>
                                          <p:spTgt spid="799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79911"/>
                                        </p:tgtEl>
                                        <p:attrNameLst>
                                          <p:attrName>style.visibility</p:attrName>
                                        </p:attrNameLst>
                                      </p:cBhvr>
                                      <p:to>
                                        <p:strVal val="visible"/>
                                      </p:to>
                                    </p:set>
                                    <p:animEffect transition="in" filter="wipe(right)">
                                      <p:cBhvr>
                                        <p:cTn id="45" dur="500"/>
                                        <p:tgtEl>
                                          <p:spTgt spid="79911"/>
                                        </p:tgtEl>
                                      </p:cBhvr>
                                    </p:animEffect>
                                  </p:childTnLst>
                                </p:cTn>
                              </p:par>
                            </p:childTnLst>
                          </p:cTn>
                        </p:par>
                      </p:childTnLst>
                    </p:cTn>
                  </p:par>
                  <p:par>
                    <p:cTn id="46" fill="hold">
                      <p:stCondLst>
                        <p:cond delay="indefinite"/>
                      </p:stCondLst>
                      <p:childTnLst>
                        <p:par>
                          <p:cTn id="47" fill="hold">
                            <p:stCondLst>
                              <p:cond delay="0"/>
                            </p:stCondLst>
                            <p:childTnLst>
                              <p:par>
                                <p:cTn id="48" presetID="40" presetClass="entr" presetSubtype="0" fill="hold" grpId="0" nodeType="clickEffect">
                                  <p:stCondLst>
                                    <p:cond delay="0"/>
                                  </p:stCondLst>
                                  <p:iterate type="lt">
                                    <p:tmPct val="10000"/>
                                  </p:iterate>
                                  <p:childTnLst>
                                    <p:set>
                                      <p:cBhvr>
                                        <p:cTn id="49" dur="1" fill="hold">
                                          <p:stCondLst>
                                            <p:cond delay="0"/>
                                          </p:stCondLst>
                                        </p:cTn>
                                        <p:tgtEl>
                                          <p:spTgt spid="79877"/>
                                        </p:tgtEl>
                                        <p:attrNameLst>
                                          <p:attrName>style.visibility</p:attrName>
                                        </p:attrNameLst>
                                      </p:cBhvr>
                                      <p:to>
                                        <p:strVal val="visible"/>
                                      </p:to>
                                    </p:set>
                                    <p:animEffect transition="in" filter="fade">
                                      <p:cBhvr>
                                        <p:cTn id="50" dur="1000"/>
                                        <p:tgtEl>
                                          <p:spTgt spid="79877"/>
                                        </p:tgtEl>
                                      </p:cBhvr>
                                    </p:animEffect>
                                    <p:anim calcmode="lin" valueType="num">
                                      <p:cBhvr>
                                        <p:cTn id="51" dur="1000" fill="hold"/>
                                        <p:tgtEl>
                                          <p:spTgt spid="79877"/>
                                        </p:tgtEl>
                                        <p:attrNameLst>
                                          <p:attrName>ppt_x</p:attrName>
                                        </p:attrNameLst>
                                      </p:cBhvr>
                                      <p:tavLst>
                                        <p:tav tm="0">
                                          <p:val>
                                            <p:strVal val="#ppt_x-.1"/>
                                          </p:val>
                                        </p:tav>
                                        <p:tav tm="100000">
                                          <p:val>
                                            <p:strVal val="#ppt_x"/>
                                          </p:val>
                                        </p:tav>
                                      </p:tavLst>
                                    </p:anim>
                                    <p:anim calcmode="lin" valueType="num">
                                      <p:cBhvr>
                                        <p:cTn id="52" dur="1000" fill="hold"/>
                                        <p:tgtEl>
                                          <p:spTgt spid="79877"/>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20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79878"/>
                                        </p:tgtEl>
                                        <p:attrNameLst>
                                          <p:attrName>style.visibility</p:attrName>
                                        </p:attrNameLst>
                                      </p:cBhvr>
                                      <p:to>
                                        <p:strVal val="visible"/>
                                      </p:to>
                                    </p:set>
                                    <p:animEffect transition="in" filter="dissolve">
                                      <p:cBhvr>
                                        <p:cTn id="62" dur="500"/>
                                        <p:tgtEl>
                                          <p:spTgt spid="79878"/>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79880"/>
                                        </p:tgtEl>
                                        <p:attrNameLst>
                                          <p:attrName>style.visibility</p:attrName>
                                        </p:attrNameLst>
                                      </p:cBhvr>
                                      <p:to>
                                        <p:strVal val="visible"/>
                                      </p:to>
                                    </p:set>
                                    <p:animEffect transition="in" filter="dissolve">
                                      <p:cBhvr>
                                        <p:cTn id="67" dur="500"/>
                                        <p:tgtEl>
                                          <p:spTgt spid="7988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79886"/>
                                        </p:tgtEl>
                                        <p:attrNameLst>
                                          <p:attrName>style.visibility</p:attrName>
                                        </p:attrNameLst>
                                      </p:cBhvr>
                                      <p:to>
                                        <p:strVal val="visible"/>
                                      </p:to>
                                    </p:set>
                                    <p:animEffect transition="in" filter="wipe(down)">
                                      <p:cBhvr>
                                        <p:cTn id="72" dur="500"/>
                                        <p:tgtEl>
                                          <p:spTgt spid="79886"/>
                                        </p:tgtEl>
                                      </p:cBhvr>
                                    </p:animEffect>
                                  </p:childTnLst>
                                </p:cTn>
                              </p:par>
                            </p:childTnLst>
                          </p:cTn>
                        </p:par>
                        <p:par>
                          <p:cTn id="73" fill="hold">
                            <p:stCondLst>
                              <p:cond delay="500"/>
                            </p:stCondLst>
                            <p:childTnLst>
                              <p:par>
                                <p:cTn id="74" presetID="22" presetClass="entr" presetSubtype="4" fill="hold" grpId="0" nodeType="afterEffect">
                                  <p:stCondLst>
                                    <p:cond delay="0"/>
                                  </p:stCondLst>
                                  <p:childTnLst>
                                    <p:set>
                                      <p:cBhvr>
                                        <p:cTn id="75" dur="1" fill="hold">
                                          <p:stCondLst>
                                            <p:cond delay="0"/>
                                          </p:stCondLst>
                                        </p:cTn>
                                        <p:tgtEl>
                                          <p:spTgt spid="79887"/>
                                        </p:tgtEl>
                                        <p:attrNameLst>
                                          <p:attrName>style.visibility</p:attrName>
                                        </p:attrNameLst>
                                      </p:cBhvr>
                                      <p:to>
                                        <p:strVal val="visible"/>
                                      </p:to>
                                    </p:set>
                                    <p:animEffect transition="in" filter="wipe(down)">
                                      <p:cBhvr>
                                        <p:cTn id="76" dur="500"/>
                                        <p:tgtEl>
                                          <p:spTgt spid="7988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fade">
                                      <p:cBhvr>
                                        <p:cTn id="81" dur="2000"/>
                                        <p:tgtEl>
                                          <p:spTgt spid="3"/>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79894"/>
                                        </p:tgtEl>
                                        <p:attrNameLst>
                                          <p:attrName>style.visibility</p:attrName>
                                        </p:attrNameLst>
                                      </p:cBhvr>
                                      <p:to>
                                        <p:strVal val="visible"/>
                                      </p:to>
                                    </p:set>
                                    <p:animEffect transition="in" filter="dissolve">
                                      <p:cBhvr>
                                        <p:cTn id="86" dur="500"/>
                                        <p:tgtEl>
                                          <p:spTgt spid="79894"/>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79893"/>
                                        </p:tgtEl>
                                        <p:attrNameLst>
                                          <p:attrName>style.visibility</p:attrName>
                                        </p:attrNameLst>
                                      </p:cBhvr>
                                      <p:to>
                                        <p:strVal val="visible"/>
                                      </p:to>
                                    </p:set>
                                    <p:animEffect transition="in" filter="dissolve">
                                      <p:cBhvr>
                                        <p:cTn id="91" dur="500"/>
                                        <p:tgtEl>
                                          <p:spTgt spid="79893"/>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79891"/>
                                        </p:tgtEl>
                                        <p:attrNameLst>
                                          <p:attrName>style.visibility</p:attrName>
                                        </p:attrNameLst>
                                      </p:cBhvr>
                                      <p:to>
                                        <p:strVal val="visible"/>
                                      </p:to>
                                    </p:set>
                                    <p:animEffect transition="in" filter="wipe(down)">
                                      <p:cBhvr>
                                        <p:cTn id="96" dur="500"/>
                                        <p:tgtEl>
                                          <p:spTgt spid="79891"/>
                                        </p:tgtEl>
                                      </p:cBhvr>
                                    </p:animEffect>
                                  </p:childTnLst>
                                </p:cTn>
                              </p:par>
                            </p:childTnLst>
                          </p:cTn>
                        </p:par>
                        <p:par>
                          <p:cTn id="97" fill="hold">
                            <p:stCondLst>
                              <p:cond delay="500"/>
                            </p:stCondLst>
                            <p:childTnLst>
                              <p:par>
                                <p:cTn id="98" presetID="22" presetClass="entr" presetSubtype="4" fill="hold" grpId="0" nodeType="afterEffect">
                                  <p:stCondLst>
                                    <p:cond delay="0"/>
                                  </p:stCondLst>
                                  <p:childTnLst>
                                    <p:set>
                                      <p:cBhvr>
                                        <p:cTn id="99" dur="1" fill="hold">
                                          <p:stCondLst>
                                            <p:cond delay="0"/>
                                          </p:stCondLst>
                                        </p:cTn>
                                        <p:tgtEl>
                                          <p:spTgt spid="79899"/>
                                        </p:tgtEl>
                                        <p:attrNameLst>
                                          <p:attrName>style.visibility</p:attrName>
                                        </p:attrNameLst>
                                      </p:cBhvr>
                                      <p:to>
                                        <p:strVal val="visible"/>
                                      </p:to>
                                    </p:set>
                                    <p:animEffect transition="in" filter="wipe(down)">
                                      <p:cBhvr>
                                        <p:cTn id="100" dur="500"/>
                                        <p:tgtEl>
                                          <p:spTgt spid="79899"/>
                                        </p:tgtEl>
                                      </p:cBhvr>
                                    </p:animEffect>
                                  </p:childTnLst>
                                </p:cTn>
                              </p:par>
                            </p:childTnLst>
                          </p:cTn>
                        </p:par>
                      </p:childTnLst>
                    </p:cTn>
                  </p:par>
                  <p:par>
                    <p:cTn id="101" fill="hold">
                      <p:stCondLst>
                        <p:cond delay="indefinite"/>
                      </p:stCondLst>
                      <p:childTnLst>
                        <p:par>
                          <p:cTn id="102" fill="hold">
                            <p:stCondLst>
                              <p:cond delay="0"/>
                            </p:stCondLst>
                            <p:childTnLst>
                              <p:par>
                                <p:cTn id="103" presetID="39" presetClass="entr" presetSubtype="0" accel="100000" fill="hold" grpId="0" nodeType="clickEffect">
                                  <p:stCondLst>
                                    <p:cond delay="0"/>
                                  </p:stCondLst>
                                  <p:childTnLst>
                                    <p:set>
                                      <p:cBhvr>
                                        <p:cTn id="104" dur="1" fill="hold">
                                          <p:stCondLst>
                                            <p:cond delay="0"/>
                                          </p:stCondLst>
                                        </p:cTn>
                                        <p:tgtEl>
                                          <p:spTgt spid="79879"/>
                                        </p:tgtEl>
                                        <p:attrNameLst>
                                          <p:attrName>style.visibility</p:attrName>
                                        </p:attrNameLst>
                                      </p:cBhvr>
                                      <p:to>
                                        <p:strVal val="visible"/>
                                      </p:to>
                                    </p:set>
                                    <p:anim calcmode="lin" valueType="num">
                                      <p:cBhvr>
                                        <p:cTn id="105" dur="500" fill="hold"/>
                                        <p:tgtEl>
                                          <p:spTgt spid="79879"/>
                                        </p:tgtEl>
                                        <p:attrNameLst>
                                          <p:attrName>ppt_h</p:attrName>
                                        </p:attrNameLst>
                                      </p:cBhvr>
                                      <p:tavLst>
                                        <p:tav tm="0">
                                          <p:val>
                                            <p:strVal val="#ppt_h/20"/>
                                          </p:val>
                                        </p:tav>
                                        <p:tav tm="50000">
                                          <p:val>
                                            <p:strVal val="#ppt_h/20"/>
                                          </p:val>
                                        </p:tav>
                                        <p:tav tm="100000">
                                          <p:val>
                                            <p:strVal val="#ppt_h"/>
                                          </p:val>
                                        </p:tav>
                                      </p:tavLst>
                                    </p:anim>
                                    <p:anim calcmode="lin" valueType="num">
                                      <p:cBhvr>
                                        <p:cTn id="106" dur="500" fill="hold"/>
                                        <p:tgtEl>
                                          <p:spTgt spid="79879"/>
                                        </p:tgtEl>
                                        <p:attrNameLst>
                                          <p:attrName>ppt_w</p:attrName>
                                        </p:attrNameLst>
                                      </p:cBhvr>
                                      <p:tavLst>
                                        <p:tav tm="0">
                                          <p:val>
                                            <p:strVal val="#ppt_w+.3"/>
                                          </p:val>
                                        </p:tav>
                                        <p:tav tm="50000">
                                          <p:val>
                                            <p:strVal val="#ppt_w+.3"/>
                                          </p:val>
                                        </p:tav>
                                        <p:tav tm="100000">
                                          <p:val>
                                            <p:strVal val="#ppt_w"/>
                                          </p:val>
                                        </p:tav>
                                      </p:tavLst>
                                    </p:anim>
                                    <p:anim calcmode="lin" valueType="num">
                                      <p:cBhvr>
                                        <p:cTn id="107" dur="500" fill="hold"/>
                                        <p:tgtEl>
                                          <p:spTgt spid="79879"/>
                                        </p:tgtEl>
                                        <p:attrNameLst>
                                          <p:attrName>ppt_x</p:attrName>
                                        </p:attrNameLst>
                                      </p:cBhvr>
                                      <p:tavLst>
                                        <p:tav tm="0">
                                          <p:val>
                                            <p:strVal val="#ppt_x-.3"/>
                                          </p:val>
                                        </p:tav>
                                        <p:tav tm="50000">
                                          <p:val>
                                            <p:strVal val="#ppt_x"/>
                                          </p:val>
                                        </p:tav>
                                        <p:tav tm="100000">
                                          <p:val>
                                            <p:strVal val="#ppt_x"/>
                                          </p:val>
                                        </p:tav>
                                      </p:tavLst>
                                    </p:anim>
                                    <p:anim calcmode="lin" valueType="num">
                                      <p:cBhvr>
                                        <p:cTn id="108" dur="500" fill="hold"/>
                                        <p:tgtEl>
                                          <p:spTgt spid="79879"/>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9" presetClass="entr" presetSubtype="0" fill="hold" nodeType="clickEffect">
                                  <p:stCondLst>
                                    <p:cond delay="0"/>
                                  </p:stCondLst>
                                  <p:childTnLst>
                                    <p:set>
                                      <p:cBhvr>
                                        <p:cTn id="112" dur="1" fill="hold">
                                          <p:stCondLst>
                                            <p:cond delay="0"/>
                                          </p:stCondLst>
                                        </p:cTn>
                                        <p:tgtEl>
                                          <p:spTgt spid="7"/>
                                        </p:tgtEl>
                                        <p:attrNameLst>
                                          <p:attrName>style.visibility</p:attrName>
                                        </p:attrNameLst>
                                      </p:cBhvr>
                                      <p:to>
                                        <p:strVal val="visible"/>
                                      </p:to>
                                    </p:set>
                                    <p:animEffect transition="in" filter="dissolve">
                                      <p:cBhvr>
                                        <p:cTn id="113" dur="500"/>
                                        <p:tgtEl>
                                          <p:spTgt spid="7"/>
                                        </p:tgtEl>
                                      </p:cBhvr>
                                    </p:animEffect>
                                  </p:childTnLst>
                                </p:cTn>
                              </p:par>
                              <p:par>
                                <p:cTn id="114" presetID="9" presetClass="emph" presetSubtype="0" grpId="1" nodeType="withEffect">
                                  <p:stCondLst>
                                    <p:cond delay="0"/>
                                  </p:stCondLst>
                                  <p:iterate type="lt">
                                    <p:tmAbs val="0"/>
                                  </p:iterate>
                                  <p:childTnLst>
                                    <p:set>
                                      <p:cBhvr rctx="PPT">
                                        <p:cTn id="115" dur="indefinite"/>
                                        <p:tgtEl>
                                          <p:spTgt spid="79877"/>
                                        </p:tgtEl>
                                        <p:attrNameLst>
                                          <p:attrName>style.opacity</p:attrName>
                                        </p:attrNameLst>
                                      </p:cBhvr>
                                      <p:to>
                                        <p:strVal val="0.5"/>
                                      </p:to>
                                    </p:set>
                                    <p:animEffect filter="image" prLst="opacity: 0.5">
                                      <p:cBhvr rctx="IE">
                                        <p:cTn id="116" dur="indefinite"/>
                                        <p:tgtEl>
                                          <p:spTgt spid="79877"/>
                                        </p:tgtEl>
                                      </p:cBhvr>
                                    </p:animEffect>
                                  </p:childTnLst>
                                </p:cTn>
                              </p:par>
                              <p:par>
                                <p:cTn id="117" presetID="9" presetClass="emph" presetSubtype="0" grpId="1" nodeType="withEffect">
                                  <p:stCondLst>
                                    <p:cond delay="0"/>
                                  </p:stCondLst>
                                  <p:childTnLst>
                                    <p:set>
                                      <p:cBhvr rctx="PPT">
                                        <p:cTn id="118" dur="indefinite"/>
                                        <p:tgtEl>
                                          <p:spTgt spid="79878"/>
                                        </p:tgtEl>
                                        <p:attrNameLst>
                                          <p:attrName>style.opacity</p:attrName>
                                        </p:attrNameLst>
                                      </p:cBhvr>
                                      <p:to>
                                        <p:strVal val="0.5"/>
                                      </p:to>
                                    </p:set>
                                    <p:animEffect filter="image" prLst="opacity: 0.5">
                                      <p:cBhvr rctx="IE">
                                        <p:cTn id="119" dur="indefinite"/>
                                        <p:tgtEl>
                                          <p:spTgt spid="79878"/>
                                        </p:tgtEl>
                                      </p:cBhvr>
                                    </p:animEffect>
                                  </p:childTnLst>
                                </p:cTn>
                              </p:par>
                              <p:par>
                                <p:cTn id="120" presetID="9" presetClass="emph" presetSubtype="0" grpId="1" nodeType="withEffect">
                                  <p:stCondLst>
                                    <p:cond delay="0"/>
                                  </p:stCondLst>
                                  <p:childTnLst>
                                    <p:set>
                                      <p:cBhvr rctx="PPT">
                                        <p:cTn id="121" dur="indefinite"/>
                                        <p:tgtEl>
                                          <p:spTgt spid="79879"/>
                                        </p:tgtEl>
                                        <p:attrNameLst>
                                          <p:attrName>style.opacity</p:attrName>
                                        </p:attrNameLst>
                                      </p:cBhvr>
                                      <p:to>
                                        <p:strVal val="0.5"/>
                                      </p:to>
                                    </p:set>
                                    <p:animEffect filter="image" prLst="opacity: 0.5">
                                      <p:cBhvr rctx="IE">
                                        <p:cTn id="122" dur="indefinite"/>
                                        <p:tgtEl>
                                          <p:spTgt spid="79879"/>
                                        </p:tgtEl>
                                      </p:cBhvr>
                                    </p:animEffect>
                                  </p:childTnLst>
                                </p:cTn>
                              </p:par>
                              <p:par>
                                <p:cTn id="123" presetID="9" presetClass="emph" presetSubtype="0" grpId="1" nodeType="withEffect">
                                  <p:stCondLst>
                                    <p:cond delay="0"/>
                                  </p:stCondLst>
                                  <p:childTnLst>
                                    <p:set>
                                      <p:cBhvr rctx="PPT">
                                        <p:cTn id="124" dur="indefinite"/>
                                        <p:tgtEl>
                                          <p:spTgt spid="79880"/>
                                        </p:tgtEl>
                                        <p:attrNameLst>
                                          <p:attrName>style.opacity</p:attrName>
                                        </p:attrNameLst>
                                      </p:cBhvr>
                                      <p:to>
                                        <p:strVal val="0.5"/>
                                      </p:to>
                                    </p:set>
                                    <p:animEffect filter="image" prLst="opacity: 0.5">
                                      <p:cBhvr rctx="IE">
                                        <p:cTn id="125" dur="indefinite"/>
                                        <p:tgtEl>
                                          <p:spTgt spid="79880"/>
                                        </p:tgtEl>
                                      </p:cBhvr>
                                    </p:animEffect>
                                  </p:childTnLst>
                                </p:cTn>
                              </p:par>
                              <p:par>
                                <p:cTn id="126" presetID="9" presetClass="emph" presetSubtype="0" nodeType="withEffect">
                                  <p:stCondLst>
                                    <p:cond delay="0"/>
                                  </p:stCondLst>
                                  <p:childTnLst>
                                    <p:set>
                                      <p:cBhvr rctx="PPT">
                                        <p:cTn id="127" dur="indefinite"/>
                                        <p:tgtEl>
                                          <p:spTgt spid="2"/>
                                        </p:tgtEl>
                                        <p:attrNameLst>
                                          <p:attrName>style.opacity</p:attrName>
                                        </p:attrNameLst>
                                      </p:cBhvr>
                                      <p:to>
                                        <p:strVal val="0.5"/>
                                      </p:to>
                                    </p:set>
                                    <p:animEffect filter="image" prLst="opacity: 0.5">
                                      <p:cBhvr rctx="IE">
                                        <p:cTn id="128" dur="indefinite"/>
                                        <p:tgtEl>
                                          <p:spTgt spid="2"/>
                                        </p:tgtEl>
                                      </p:cBhvr>
                                    </p:animEffect>
                                  </p:childTnLst>
                                </p:cTn>
                              </p:par>
                              <p:par>
                                <p:cTn id="129" presetID="9" presetClass="emph" presetSubtype="0" grpId="1" nodeType="withEffect">
                                  <p:stCondLst>
                                    <p:cond delay="0"/>
                                  </p:stCondLst>
                                  <p:childTnLst>
                                    <p:set>
                                      <p:cBhvr rctx="PPT">
                                        <p:cTn id="130" dur="indefinite"/>
                                        <p:tgtEl>
                                          <p:spTgt spid="79886"/>
                                        </p:tgtEl>
                                        <p:attrNameLst>
                                          <p:attrName>style.opacity</p:attrName>
                                        </p:attrNameLst>
                                      </p:cBhvr>
                                      <p:to>
                                        <p:strVal val="0.5"/>
                                      </p:to>
                                    </p:set>
                                    <p:animEffect filter="image" prLst="opacity: 0.5">
                                      <p:cBhvr rctx="IE">
                                        <p:cTn id="131" dur="indefinite"/>
                                        <p:tgtEl>
                                          <p:spTgt spid="79886"/>
                                        </p:tgtEl>
                                      </p:cBhvr>
                                    </p:animEffect>
                                  </p:childTnLst>
                                </p:cTn>
                              </p:par>
                              <p:par>
                                <p:cTn id="132" presetID="9" presetClass="emph" presetSubtype="0" grpId="1" nodeType="withEffect">
                                  <p:stCondLst>
                                    <p:cond delay="0"/>
                                  </p:stCondLst>
                                  <p:childTnLst>
                                    <p:set>
                                      <p:cBhvr rctx="PPT">
                                        <p:cTn id="133" dur="indefinite"/>
                                        <p:tgtEl>
                                          <p:spTgt spid="79887"/>
                                        </p:tgtEl>
                                        <p:attrNameLst>
                                          <p:attrName>style.opacity</p:attrName>
                                        </p:attrNameLst>
                                      </p:cBhvr>
                                      <p:to>
                                        <p:strVal val="0.5"/>
                                      </p:to>
                                    </p:set>
                                    <p:animEffect filter="image" prLst="opacity: 0.5">
                                      <p:cBhvr rctx="IE">
                                        <p:cTn id="134" dur="indefinite"/>
                                        <p:tgtEl>
                                          <p:spTgt spid="79887"/>
                                        </p:tgtEl>
                                      </p:cBhvr>
                                    </p:animEffect>
                                  </p:childTnLst>
                                </p:cTn>
                              </p:par>
                              <p:par>
                                <p:cTn id="135" presetID="9" presetClass="emph" presetSubtype="0" grpId="1" nodeType="withEffect">
                                  <p:stCondLst>
                                    <p:cond delay="0"/>
                                  </p:stCondLst>
                                  <p:childTnLst>
                                    <p:set>
                                      <p:cBhvr rctx="PPT">
                                        <p:cTn id="136" dur="indefinite"/>
                                        <p:tgtEl>
                                          <p:spTgt spid="79891"/>
                                        </p:tgtEl>
                                        <p:attrNameLst>
                                          <p:attrName>style.opacity</p:attrName>
                                        </p:attrNameLst>
                                      </p:cBhvr>
                                      <p:to>
                                        <p:strVal val="0.5"/>
                                      </p:to>
                                    </p:set>
                                    <p:animEffect filter="image" prLst="opacity: 0.5">
                                      <p:cBhvr rctx="IE">
                                        <p:cTn id="137" dur="indefinite"/>
                                        <p:tgtEl>
                                          <p:spTgt spid="79891"/>
                                        </p:tgtEl>
                                      </p:cBhvr>
                                    </p:animEffect>
                                  </p:childTnLst>
                                </p:cTn>
                              </p:par>
                              <p:par>
                                <p:cTn id="138" presetID="9" presetClass="emph" presetSubtype="0" grpId="1" nodeType="withEffect">
                                  <p:stCondLst>
                                    <p:cond delay="0"/>
                                  </p:stCondLst>
                                  <p:childTnLst>
                                    <p:set>
                                      <p:cBhvr rctx="PPT">
                                        <p:cTn id="139" dur="indefinite"/>
                                        <p:tgtEl>
                                          <p:spTgt spid="79893"/>
                                        </p:tgtEl>
                                        <p:attrNameLst>
                                          <p:attrName>style.opacity</p:attrName>
                                        </p:attrNameLst>
                                      </p:cBhvr>
                                      <p:to>
                                        <p:strVal val="0.5"/>
                                      </p:to>
                                    </p:set>
                                    <p:animEffect filter="image" prLst="opacity: 0.5">
                                      <p:cBhvr rctx="IE">
                                        <p:cTn id="140" dur="indefinite"/>
                                        <p:tgtEl>
                                          <p:spTgt spid="79893"/>
                                        </p:tgtEl>
                                      </p:cBhvr>
                                    </p:animEffect>
                                  </p:childTnLst>
                                </p:cTn>
                              </p:par>
                              <p:par>
                                <p:cTn id="141" presetID="9" presetClass="emph" presetSubtype="0" grpId="1" nodeType="withEffect">
                                  <p:stCondLst>
                                    <p:cond delay="0"/>
                                  </p:stCondLst>
                                  <p:childTnLst>
                                    <p:set>
                                      <p:cBhvr rctx="PPT">
                                        <p:cTn id="142" dur="indefinite"/>
                                        <p:tgtEl>
                                          <p:spTgt spid="79894"/>
                                        </p:tgtEl>
                                        <p:attrNameLst>
                                          <p:attrName>style.opacity</p:attrName>
                                        </p:attrNameLst>
                                      </p:cBhvr>
                                      <p:to>
                                        <p:strVal val="0.5"/>
                                      </p:to>
                                    </p:set>
                                    <p:animEffect filter="image" prLst="opacity: 0.5">
                                      <p:cBhvr rctx="IE">
                                        <p:cTn id="143" dur="indefinite"/>
                                        <p:tgtEl>
                                          <p:spTgt spid="79894"/>
                                        </p:tgtEl>
                                      </p:cBhvr>
                                    </p:animEffect>
                                  </p:childTnLst>
                                </p:cTn>
                              </p:par>
                              <p:par>
                                <p:cTn id="144" presetID="9" presetClass="emph" presetSubtype="0" nodeType="withEffect">
                                  <p:stCondLst>
                                    <p:cond delay="0"/>
                                  </p:stCondLst>
                                  <p:childTnLst>
                                    <p:set>
                                      <p:cBhvr rctx="PPT">
                                        <p:cTn id="145" dur="indefinite"/>
                                        <p:tgtEl>
                                          <p:spTgt spid="3"/>
                                        </p:tgtEl>
                                        <p:attrNameLst>
                                          <p:attrName>style.opacity</p:attrName>
                                        </p:attrNameLst>
                                      </p:cBhvr>
                                      <p:to>
                                        <p:strVal val="0.5"/>
                                      </p:to>
                                    </p:set>
                                    <p:animEffect filter="image" prLst="opacity: 0.5">
                                      <p:cBhvr rctx="IE">
                                        <p:cTn id="146" dur="indefinite"/>
                                        <p:tgtEl>
                                          <p:spTgt spid="3"/>
                                        </p:tgtEl>
                                      </p:cBhvr>
                                    </p:animEffect>
                                  </p:childTnLst>
                                </p:cTn>
                              </p:par>
                              <p:par>
                                <p:cTn id="147" presetID="9" presetClass="emph" presetSubtype="0" grpId="1" nodeType="withEffect">
                                  <p:stCondLst>
                                    <p:cond delay="0"/>
                                  </p:stCondLst>
                                  <p:childTnLst>
                                    <p:set>
                                      <p:cBhvr rctx="PPT">
                                        <p:cTn id="148" dur="indefinite"/>
                                        <p:tgtEl>
                                          <p:spTgt spid="79899"/>
                                        </p:tgtEl>
                                        <p:attrNameLst>
                                          <p:attrName>style.opacity</p:attrName>
                                        </p:attrNameLst>
                                      </p:cBhvr>
                                      <p:to>
                                        <p:strVal val="0.5"/>
                                      </p:to>
                                    </p:set>
                                    <p:animEffect filter="image" prLst="opacity: 0.5">
                                      <p:cBhvr rctx="IE">
                                        <p:cTn id="149" dur="indefinite"/>
                                        <p:tgtEl>
                                          <p:spTgt spid="79899"/>
                                        </p:tgtEl>
                                      </p:cBhvr>
                                    </p:animEffect>
                                  </p:childTnLst>
                                </p:cTn>
                              </p:par>
                              <p:par>
                                <p:cTn id="150" presetID="9" presetClass="emph" presetSubtype="0" grpId="1" nodeType="withEffect">
                                  <p:stCondLst>
                                    <p:cond delay="0"/>
                                  </p:stCondLst>
                                  <p:iterate type="lt">
                                    <p:tmAbs val="0"/>
                                  </p:iterate>
                                  <p:childTnLst>
                                    <p:set>
                                      <p:cBhvr rctx="PPT">
                                        <p:cTn id="151" dur="indefinite"/>
                                        <p:tgtEl>
                                          <p:spTgt spid="79900"/>
                                        </p:tgtEl>
                                        <p:attrNameLst>
                                          <p:attrName>style.opacity</p:attrName>
                                        </p:attrNameLst>
                                      </p:cBhvr>
                                      <p:to>
                                        <p:strVal val="0.5"/>
                                      </p:to>
                                    </p:set>
                                    <p:animEffect filter="image" prLst="opacity: 0.5">
                                      <p:cBhvr rctx="IE">
                                        <p:cTn id="152" dur="indefinite"/>
                                        <p:tgtEl>
                                          <p:spTgt spid="79900"/>
                                        </p:tgtEl>
                                      </p:cBhvr>
                                    </p:animEffect>
                                  </p:childTnLst>
                                </p:cTn>
                              </p:par>
                              <p:par>
                                <p:cTn id="153" presetID="9" presetClass="emph" presetSubtype="0" grpId="1" nodeType="withEffect">
                                  <p:stCondLst>
                                    <p:cond delay="0"/>
                                  </p:stCondLst>
                                  <p:childTnLst>
                                    <p:set>
                                      <p:cBhvr rctx="PPT">
                                        <p:cTn id="154" dur="indefinite"/>
                                        <p:tgtEl>
                                          <p:spTgt spid="79907"/>
                                        </p:tgtEl>
                                        <p:attrNameLst>
                                          <p:attrName>style.opacity</p:attrName>
                                        </p:attrNameLst>
                                      </p:cBhvr>
                                      <p:to>
                                        <p:strVal val="0.5"/>
                                      </p:to>
                                    </p:set>
                                    <p:animEffect filter="image" prLst="opacity: 0.5">
                                      <p:cBhvr rctx="IE">
                                        <p:cTn id="155" dur="indefinite"/>
                                        <p:tgtEl>
                                          <p:spTgt spid="79907"/>
                                        </p:tgtEl>
                                      </p:cBhvr>
                                    </p:animEffect>
                                  </p:childTnLst>
                                </p:cTn>
                              </p:par>
                              <p:par>
                                <p:cTn id="156" presetID="9" presetClass="emph" presetSubtype="0" grpId="1" nodeType="withEffect">
                                  <p:stCondLst>
                                    <p:cond delay="0"/>
                                  </p:stCondLst>
                                  <p:childTnLst>
                                    <p:set>
                                      <p:cBhvr rctx="PPT">
                                        <p:cTn id="157" dur="indefinite"/>
                                        <p:tgtEl>
                                          <p:spTgt spid="79908"/>
                                        </p:tgtEl>
                                        <p:attrNameLst>
                                          <p:attrName>style.opacity</p:attrName>
                                        </p:attrNameLst>
                                      </p:cBhvr>
                                      <p:to>
                                        <p:strVal val="0.5"/>
                                      </p:to>
                                    </p:set>
                                    <p:animEffect filter="image" prLst="opacity: 0.5">
                                      <p:cBhvr rctx="IE">
                                        <p:cTn id="158" dur="indefinite"/>
                                        <p:tgtEl>
                                          <p:spTgt spid="79908"/>
                                        </p:tgtEl>
                                      </p:cBhvr>
                                    </p:animEffect>
                                  </p:childTnLst>
                                </p:cTn>
                              </p:par>
                              <p:par>
                                <p:cTn id="159" presetID="9" presetClass="emph" presetSubtype="0" grpId="1" nodeType="withEffect">
                                  <p:stCondLst>
                                    <p:cond delay="0"/>
                                  </p:stCondLst>
                                  <p:childTnLst>
                                    <p:set>
                                      <p:cBhvr rctx="PPT">
                                        <p:cTn id="160" dur="indefinite"/>
                                        <p:tgtEl>
                                          <p:spTgt spid="79911"/>
                                        </p:tgtEl>
                                        <p:attrNameLst>
                                          <p:attrName>style.opacity</p:attrName>
                                        </p:attrNameLst>
                                      </p:cBhvr>
                                      <p:to>
                                        <p:strVal val="0.5"/>
                                      </p:to>
                                    </p:set>
                                    <p:animEffect filter="image" prLst="opacity: 0.5">
                                      <p:cBhvr rctx="IE">
                                        <p:cTn id="161" dur="indefinite"/>
                                        <p:tgtEl>
                                          <p:spTgt spid="79911"/>
                                        </p:tgtEl>
                                      </p:cBhvr>
                                    </p:animEffect>
                                  </p:childTnLst>
                                </p:cTn>
                              </p:par>
                              <p:par>
                                <p:cTn id="162" presetID="9" presetClass="emph" presetSubtype="0" nodeType="withEffect">
                                  <p:stCondLst>
                                    <p:cond delay="0"/>
                                  </p:stCondLst>
                                  <p:childTnLst>
                                    <p:set>
                                      <p:cBhvr rctx="PPT">
                                        <p:cTn id="163" dur="indefinite"/>
                                        <p:tgtEl>
                                          <p:spTgt spid="5"/>
                                        </p:tgtEl>
                                        <p:attrNameLst>
                                          <p:attrName>style.opacity</p:attrName>
                                        </p:attrNameLst>
                                      </p:cBhvr>
                                      <p:to>
                                        <p:strVal val="0.5"/>
                                      </p:to>
                                    </p:set>
                                    <p:animEffect filter="image" prLst="opacity: 0.5">
                                      <p:cBhvr rctx="IE">
                                        <p:cTn id="164" dur="indefinite"/>
                                        <p:tgtEl>
                                          <p:spTgt spid="5"/>
                                        </p:tgtEl>
                                      </p:cBhvr>
                                    </p:animEffect>
                                  </p:childTnLst>
                                </p:cTn>
                              </p:par>
                              <p:par>
                                <p:cTn id="165" presetID="9" presetClass="emph" presetSubtype="0" grpId="1" nodeType="withEffect">
                                  <p:stCondLst>
                                    <p:cond delay="0"/>
                                  </p:stCondLst>
                                  <p:childTnLst>
                                    <p:set>
                                      <p:cBhvr rctx="PPT">
                                        <p:cTn id="166" dur="indefinite"/>
                                        <p:tgtEl>
                                          <p:spTgt spid="79916"/>
                                        </p:tgtEl>
                                        <p:attrNameLst>
                                          <p:attrName>style.opacity</p:attrName>
                                        </p:attrNameLst>
                                      </p:cBhvr>
                                      <p:to>
                                        <p:strVal val="0.5"/>
                                      </p:to>
                                    </p:set>
                                    <p:animEffect filter="image" prLst="opacity: 0.5">
                                      <p:cBhvr rctx="IE">
                                        <p:cTn id="167" dur="indefinite"/>
                                        <p:tgtEl>
                                          <p:spTgt spid="79916"/>
                                        </p:tgtEl>
                                      </p:cBhvr>
                                    </p:animEffect>
                                  </p:childTnLst>
                                </p:cTn>
                              </p:par>
                            </p:childTnLst>
                          </p:cTn>
                        </p:par>
                      </p:childTnLst>
                    </p:cTn>
                  </p:par>
                  <p:par>
                    <p:cTn id="168" fill="hold">
                      <p:stCondLst>
                        <p:cond delay="indefinite"/>
                      </p:stCondLst>
                      <p:childTnLst>
                        <p:par>
                          <p:cTn id="169" fill="hold">
                            <p:stCondLst>
                              <p:cond delay="0"/>
                            </p:stCondLst>
                            <p:childTnLst>
                              <p:par>
                                <p:cTn id="170" presetID="47" presetClass="entr" presetSubtype="0" fill="hold" grpId="0" nodeType="clickEffect">
                                  <p:stCondLst>
                                    <p:cond delay="0"/>
                                  </p:stCondLst>
                                  <p:childTnLst>
                                    <p:set>
                                      <p:cBhvr>
                                        <p:cTn id="171" dur="1" fill="hold">
                                          <p:stCondLst>
                                            <p:cond delay="0"/>
                                          </p:stCondLst>
                                        </p:cTn>
                                        <p:tgtEl>
                                          <p:spTgt spid="79940"/>
                                        </p:tgtEl>
                                        <p:attrNameLst>
                                          <p:attrName>style.visibility</p:attrName>
                                        </p:attrNameLst>
                                      </p:cBhvr>
                                      <p:to>
                                        <p:strVal val="visible"/>
                                      </p:to>
                                    </p:set>
                                    <p:animEffect transition="in" filter="fade">
                                      <p:cBhvr>
                                        <p:cTn id="172" dur="1000"/>
                                        <p:tgtEl>
                                          <p:spTgt spid="79940"/>
                                        </p:tgtEl>
                                      </p:cBhvr>
                                    </p:animEffect>
                                    <p:anim calcmode="lin" valueType="num">
                                      <p:cBhvr>
                                        <p:cTn id="173" dur="1000" fill="hold"/>
                                        <p:tgtEl>
                                          <p:spTgt spid="79940"/>
                                        </p:tgtEl>
                                        <p:attrNameLst>
                                          <p:attrName>ppt_x</p:attrName>
                                        </p:attrNameLst>
                                      </p:cBhvr>
                                      <p:tavLst>
                                        <p:tav tm="0">
                                          <p:val>
                                            <p:strVal val="#ppt_x"/>
                                          </p:val>
                                        </p:tav>
                                        <p:tav tm="100000">
                                          <p:val>
                                            <p:strVal val="#ppt_x"/>
                                          </p:val>
                                        </p:tav>
                                      </p:tavLst>
                                    </p:anim>
                                    <p:anim calcmode="lin" valueType="num">
                                      <p:cBhvr>
                                        <p:cTn id="174" dur="1000" fill="hold"/>
                                        <p:tgtEl>
                                          <p:spTgt spid="79940"/>
                                        </p:tgtEl>
                                        <p:attrNameLst>
                                          <p:attrName>ppt_y</p:attrName>
                                        </p:attrNameLst>
                                      </p:cBhvr>
                                      <p:tavLst>
                                        <p:tav tm="0">
                                          <p:val>
                                            <p:strVal val="#ppt_y-.1"/>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53" presetClass="entr" presetSubtype="0" fill="hold" grpId="0" nodeType="clickEffect">
                                  <p:stCondLst>
                                    <p:cond delay="0"/>
                                  </p:stCondLst>
                                  <p:childTnLst>
                                    <p:set>
                                      <p:cBhvr>
                                        <p:cTn id="178" dur="1" fill="hold">
                                          <p:stCondLst>
                                            <p:cond delay="0"/>
                                          </p:stCondLst>
                                        </p:cTn>
                                        <p:tgtEl>
                                          <p:spTgt spid="79939"/>
                                        </p:tgtEl>
                                        <p:attrNameLst>
                                          <p:attrName>style.visibility</p:attrName>
                                        </p:attrNameLst>
                                      </p:cBhvr>
                                      <p:to>
                                        <p:strVal val="visible"/>
                                      </p:to>
                                    </p:set>
                                    <p:anim calcmode="lin" valueType="num">
                                      <p:cBhvr>
                                        <p:cTn id="179" dur="500" fill="hold"/>
                                        <p:tgtEl>
                                          <p:spTgt spid="79939"/>
                                        </p:tgtEl>
                                        <p:attrNameLst>
                                          <p:attrName>ppt_w</p:attrName>
                                        </p:attrNameLst>
                                      </p:cBhvr>
                                      <p:tavLst>
                                        <p:tav tm="0">
                                          <p:val>
                                            <p:fltVal val="0"/>
                                          </p:val>
                                        </p:tav>
                                        <p:tav tm="100000">
                                          <p:val>
                                            <p:strVal val="#ppt_w"/>
                                          </p:val>
                                        </p:tav>
                                      </p:tavLst>
                                    </p:anim>
                                    <p:anim calcmode="lin" valueType="num">
                                      <p:cBhvr>
                                        <p:cTn id="180" dur="500" fill="hold"/>
                                        <p:tgtEl>
                                          <p:spTgt spid="79939"/>
                                        </p:tgtEl>
                                        <p:attrNameLst>
                                          <p:attrName>ppt_h</p:attrName>
                                        </p:attrNameLst>
                                      </p:cBhvr>
                                      <p:tavLst>
                                        <p:tav tm="0">
                                          <p:val>
                                            <p:fltVal val="0"/>
                                          </p:val>
                                        </p:tav>
                                        <p:tav tm="100000">
                                          <p:val>
                                            <p:strVal val="#ppt_h"/>
                                          </p:val>
                                        </p:tav>
                                      </p:tavLst>
                                    </p:anim>
                                    <p:animEffect transition="in" filter="fade">
                                      <p:cBhvr>
                                        <p:cTn id="181" dur="500"/>
                                        <p:tgtEl>
                                          <p:spTgt spid="79939"/>
                                        </p:tgtEl>
                                      </p:cBhvr>
                                    </p:animEffect>
                                  </p:childTnLst>
                                </p:cTn>
                              </p:par>
                            </p:childTnLst>
                          </p:cTn>
                        </p:par>
                      </p:childTnLst>
                    </p:cTn>
                  </p:par>
                  <p:par>
                    <p:cTn id="182" fill="hold">
                      <p:stCondLst>
                        <p:cond delay="indefinite"/>
                      </p:stCondLst>
                      <p:childTnLst>
                        <p:par>
                          <p:cTn id="183" fill="hold">
                            <p:stCondLst>
                              <p:cond delay="0"/>
                            </p:stCondLst>
                            <p:childTnLst>
                              <p:par>
                                <p:cTn id="184" presetID="53" presetClass="entr" presetSubtype="0" fill="hold" nodeType="clickEffect">
                                  <p:stCondLst>
                                    <p:cond delay="0"/>
                                  </p:stCondLst>
                                  <p:childTnLst>
                                    <p:set>
                                      <p:cBhvr>
                                        <p:cTn id="185" dur="1" fill="hold">
                                          <p:stCondLst>
                                            <p:cond delay="0"/>
                                          </p:stCondLst>
                                        </p:cTn>
                                        <p:tgtEl>
                                          <p:spTgt spid="8"/>
                                        </p:tgtEl>
                                        <p:attrNameLst>
                                          <p:attrName>style.visibility</p:attrName>
                                        </p:attrNameLst>
                                      </p:cBhvr>
                                      <p:to>
                                        <p:strVal val="visible"/>
                                      </p:to>
                                    </p:set>
                                    <p:anim calcmode="lin" valueType="num">
                                      <p:cBhvr>
                                        <p:cTn id="186" dur="500" fill="hold"/>
                                        <p:tgtEl>
                                          <p:spTgt spid="8"/>
                                        </p:tgtEl>
                                        <p:attrNameLst>
                                          <p:attrName>ppt_w</p:attrName>
                                        </p:attrNameLst>
                                      </p:cBhvr>
                                      <p:tavLst>
                                        <p:tav tm="0">
                                          <p:val>
                                            <p:fltVal val="0"/>
                                          </p:val>
                                        </p:tav>
                                        <p:tav tm="100000">
                                          <p:val>
                                            <p:strVal val="#ppt_w"/>
                                          </p:val>
                                        </p:tav>
                                      </p:tavLst>
                                    </p:anim>
                                    <p:anim calcmode="lin" valueType="num">
                                      <p:cBhvr>
                                        <p:cTn id="187" dur="500" fill="hold"/>
                                        <p:tgtEl>
                                          <p:spTgt spid="8"/>
                                        </p:tgtEl>
                                        <p:attrNameLst>
                                          <p:attrName>ppt_h</p:attrName>
                                        </p:attrNameLst>
                                      </p:cBhvr>
                                      <p:tavLst>
                                        <p:tav tm="0">
                                          <p:val>
                                            <p:fltVal val="0"/>
                                          </p:val>
                                        </p:tav>
                                        <p:tav tm="100000">
                                          <p:val>
                                            <p:strVal val="#ppt_h"/>
                                          </p:val>
                                        </p:tav>
                                      </p:tavLst>
                                    </p:anim>
                                    <p:animEffect transition="in" filter="fade">
                                      <p:cBhvr>
                                        <p:cTn id="188" dur="500"/>
                                        <p:tgtEl>
                                          <p:spTgt spid="8"/>
                                        </p:tgtEl>
                                      </p:cBhvr>
                                    </p:animEffect>
                                  </p:childTnLst>
                                </p:cTn>
                              </p:par>
                            </p:childTnLst>
                          </p:cTn>
                        </p:par>
                      </p:childTnLst>
                    </p:cTn>
                  </p:par>
                  <p:par>
                    <p:cTn id="189" fill="hold">
                      <p:stCondLst>
                        <p:cond delay="indefinite"/>
                      </p:stCondLst>
                      <p:childTnLst>
                        <p:par>
                          <p:cTn id="190" fill="hold">
                            <p:stCondLst>
                              <p:cond delay="0"/>
                            </p:stCondLst>
                            <p:childTnLst>
                              <p:par>
                                <p:cTn id="191" presetID="22" presetClass="entr" presetSubtype="1" fill="hold" grpId="0" nodeType="clickEffect">
                                  <p:stCondLst>
                                    <p:cond delay="0"/>
                                  </p:stCondLst>
                                  <p:childTnLst>
                                    <p:set>
                                      <p:cBhvr>
                                        <p:cTn id="192" dur="1" fill="hold">
                                          <p:stCondLst>
                                            <p:cond delay="0"/>
                                          </p:stCondLst>
                                        </p:cTn>
                                        <p:tgtEl>
                                          <p:spTgt spid="79947"/>
                                        </p:tgtEl>
                                        <p:attrNameLst>
                                          <p:attrName>style.visibility</p:attrName>
                                        </p:attrNameLst>
                                      </p:cBhvr>
                                      <p:to>
                                        <p:strVal val="visible"/>
                                      </p:to>
                                    </p:set>
                                    <p:animEffect transition="in" filter="wipe(up)">
                                      <p:cBhvr>
                                        <p:cTn id="193" dur="500"/>
                                        <p:tgtEl>
                                          <p:spTgt spid="79947"/>
                                        </p:tgtEl>
                                      </p:cBhvr>
                                    </p:animEffect>
                                  </p:childTnLst>
                                </p:cTn>
                              </p:par>
                            </p:childTnLst>
                          </p:cTn>
                        </p:par>
                      </p:childTnLst>
                    </p:cTn>
                  </p:par>
                  <p:par>
                    <p:cTn id="194" fill="hold">
                      <p:stCondLst>
                        <p:cond delay="indefinite"/>
                      </p:stCondLst>
                      <p:childTnLst>
                        <p:par>
                          <p:cTn id="195" fill="hold">
                            <p:stCondLst>
                              <p:cond delay="0"/>
                            </p:stCondLst>
                            <p:childTnLst>
                              <p:par>
                                <p:cTn id="196" presetID="40" presetClass="entr" presetSubtype="0" fill="hold" grpId="0" nodeType="clickEffect">
                                  <p:stCondLst>
                                    <p:cond delay="0"/>
                                  </p:stCondLst>
                                  <p:iterate type="lt">
                                    <p:tmPct val="10000"/>
                                  </p:iterate>
                                  <p:childTnLst>
                                    <p:set>
                                      <p:cBhvr>
                                        <p:cTn id="197" dur="1" fill="hold">
                                          <p:stCondLst>
                                            <p:cond delay="0"/>
                                          </p:stCondLst>
                                        </p:cTn>
                                        <p:tgtEl>
                                          <p:spTgt spid="79917"/>
                                        </p:tgtEl>
                                        <p:attrNameLst>
                                          <p:attrName>style.visibility</p:attrName>
                                        </p:attrNameLst>
                                      </p:cBhvr>
                                      <p:to>
                                        <p:strVal val="visible"/>
                                      </p:to>
                                    </p:set>
                                    <p:animEffect transition="in" filter="fade">
                                      <p:cBhvr>
                                        <p:cTn id="198" dur="1000"/>
                                        <p:tgtEl>
                                          <p:spTgt spid="79917"/>
                                        </p:tgtEl>
                                      </p:cBhvr>
                                    </p:animEffect>
                                    <p:anim calcmode="lin" valueType="num">
                                      <p:cBhvr>
                                        <p:cTn id="199" dur="1000" fill="hold"/>
                                        <p:tgtEl>
                                          <p:spTgt spid="79917"/>
                                        </p:tgtEl>
                                        <p:attrNameLst>
                                          <p:attrName>ppt_x</p:attrName>
                                        </p:attrNameLst>
                                      </p:cBhvr>
                                      <p:tavLst>
                                        <p:tav tm="0">
                                          <p:val>
                                            <p:strVal val="#ppt_x-.1"/>
                                          </p:val>
                                        </p:tav>
                                        <p:tav tm="100000">
                                          <p:val>
                                            <p:strVal val="#ppt_x"/>
                                          </p:val>
                                        </p:tav>
                                      </p:tavLst>
                                    </p:anim>
                                    <p:anim calcmode="lin" valueType="num">
                                      <p:cBhvr>
                                        <p:cTn id="200" dur="1000" fill="hold"/>
                                        <p:tgtEl>
                                          <p:spTgt spid="79917"/>
                                        </p:tgtEl>
                                        <p:attrNameLst>
                                          <p:attrName>ppt_y</p:attrName>
                                        </p:attrNameLst>
                                      </p:cBhvr>
                                      <p:tavLst>
                                        <p:tav tm="0">
                                          <p:val>
                                            <p:strVal val="#ppt_y"/>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6"/>
                                        </p:tgtEl>
                                        <p:attrNameLst>
                                          <p:attrName>style.visibility</p:attrName>
                                        </p:attrNameLst>
                                      </p:cBhvr>
                                      <p:to>
                                        <p:strVal val="visible"/>
                                      </p:to>
                                    </p:set>
                                    <p:animEffect transition="in" filter="fade">
                                      <p:cBhvr>
                                        <p:cTn id="205" dur="2000"/>
                                        <p:tgtEl>
                                          <p:spTgt spid="6"/>
                                        </p:tgtEl>
                                      </p:cBhvr>
                                    </p:animEffect>
                                  </p:childTnLst>
                                </p:cTn>
                              </p:par>
                            </p:childTnLst>
                          </p:cTn>
                        </p:par>
                      </p:childTnLst>
                    </p:cTn>
                  </p:par>
                  <p:par>
                    <p:cTn id="206" fill="hold">
                      <p:stCondLst>
                        <p:cond delay="indefinite"/>
                      </p:stCondLst>
                      <p:childTnLst>
                        <p:par>
                          <p:cTn id="207" fill="hold">
                            <p:stCondLst>
                              <p:cond delay="0"/>
                            </p:stCondLst>
                            <p:childTnLst>
                              <p:par>
                                <p:cTn id="208" presetID="9" presetClass="entr" presetSubtype="0" fill="hold" grpId="0" nodeType="clickEffect">
                                  <p:stCondLst>
                                    <p:cond delay="0"/>
                                  </p:stCondLst>
                                  <p:childTnLst>
                                    <p:set>
                                      <p:cBhvr>
                                        <p:cTn id="209" dur="1" fill="hold">
                                          <p:stCondLst>
                                            <p:cond delay="0"/>
                                          </p:stCondLst>
                                        </p:cTn>
                                        <p:tgtEl>
                                          <p:spTgt spid="79918"/>
                                        </p:tgtEl>
                                        <p:attrNameLst>
                                          <p:attrName>style.visibility</p:attrName>
                                        </p:attrNameLst>
                                      </p:cBhvr>
                                      <p:to>
                                        <p:strVal val="visible"/>
                                      </p:to>
                                    </p:set>
                                    <p:animEffect transition="in" filter="dissolve">
                                      <p:cBhvr>
                                        <p:cTn id="210" dur="500"/>
                                        <p:tgtEl>
                                          <p:spTgt spid="79918"/>
                                        </p:tgtEl>
                                      </p:cBhvr>
                                    </p:animEffect>
                                  </p:childTnLst>
                                </p:cTn>
                              </p:par>
                            </p:childTnLst>
                          </p:cTn>
                        </p:par>
                      </p:childTnLst>
                    </p:cTn>
                  </p:par>
                  <p:par>
                    <p:cTn id="211" fill="hold">
                      <p:stCondLst>
                        <p:cond delay="indefinite"/>
                      </p:stCondLst>
                      <p:childTnLst>
                        <p:par>
                          <p:cTn id="212" fill="hold">
                            <p:stCondLst>
                              <p:cond delay="0"/>
                            </p:stCondLst>
                            <p:childTnLst>
                              <p:par>
                                <p:cTn id="213" presetID="9" presetClass="entr" presetSubtype="0" fill="hold" grpId="0" nodeType="clickEffect">
                                  <p:stCondLst>
                                    <p:cond delay="0"/>
                                  </p:stCondLst>
                                  <p:childTnLst>
                                    <p:set>
                                      <p:cBhvr>
                                        <p:cTn id="214" dur="1" fill="hold">
                                          <p:stCondLst>
                                            <p:cond delay="0"/>
                                          </p:stCondLst>
                                        </p:cTn>
                                        <p:tgtEl>
                                          <p:spTgt spid="79920"/>
                                        </p:tgtEl>
                                        <p:attrNameLst>
                                          <p:attrName>style.visibility</p:attrName>
                                        </p:attrNameLst>
                                      </p:cBhvr>
                                      <p:to>
                                        <p:strVal val="visible"/>
                                      </p:to>
                                    </p:set>
                                    <p:animEffect transition="in" filter="dissolve">
                                      <p:cBhvr>
                                        <p:cTn id="215" dur="500"/>
                                        <p:tgtEl>
                                          <p:spTgt spid="79920"/>
                                        </p:tgtEl>
                                      </p:cBhvr>
                                    </p:animEffect>
                                  </p:childTnLst>
                                </p:cTn>
                              </p:par>
                            </p:childTnLst>
                          </p:cTn>
                        </p:par>
                      </p:childTnLst>
                    </p:cTn>
                  </p:par>
                  <p:par>
                    <p:cTn id="216" fill="hold">
                      <p:stCondLst>
                        <p:cond delay="indefinite"/>
                      </p:stCondLst>
                      <p:childTnLst>
                        <p:par>
                          <p:cTn id="217" fill="hold">
                            <p:stCondLst>
                              <p:cond delay="0"/>
                            </p:stCondLst>
                            <p:childTnLst>
                              <p:par>
                                <p:cTn id="218" presetID="22" presetClass="entr" presetSubtype="4" fill="hold" grpId="0" nodeType="clickEffect">
                                  <p:stCondLst>
                                    <p:cond delay="0"/>
                                  </p:stCondLst>
                                  <p:childTnLst>
                                    <p:set>
                                      <p:cBhvr>
                                        <p:cTn id="219" dur="1" fill="hold">
                                          <p:stCondLst>
                                            <p:cond delay="0"/>
                                          </p:stCondLst>
                                        </p:cTn>
                                        <p:tgtEl>
                                          <p:spTgt spid="79924"/>
                                        </p:tgtEl>
                                        <p:attrNameLst>
                                          <p:attrName>style.visibility</p:attrName>
                                        </p:attrNameLst>
                                      </p:cBhvr>
                                      <p:to>
                                        <p:strVal val="visible"/>
                                      </p:to>
                                    </p:set>
                                    <p:animEffect transition="in" filter="wipe(down)">
                                      <p:cBhvr>
                                        <p:cTn id="220" dur="500"/>
                                        <p:tgtEl>
                                          <p:spTgt spid="79924"/>
                                        </p:tgtEl>
                                      </p:cBhvr>
                                    </p:animEffect>
                                  </p:childTnLst>
                                </p:cTn>
                              </p:par>
                            </p:childTnLst>
                          </p:cTn>
                        </p:par>
                        <p:par>
                          <p:cTn id="221" fill="hold">
                            <p:stCondLst>
                              <p:cond delay="500"/>
                            </p:stCondLst>
                            <p:childTnLst>
                              <p:par>
                                <p:cTn id="222" presetID="22" presetClass="entr" presetSubtype="4" fill="hold" grpId="0" nodeType="afterEffect">
                                  <p:stCondLst>
                                    <p:cond delay="0"/>
                                  </p:stCondLst>
                                  <p:childTnLst>
                                    <p:set>
                                      <p:cBhvr>
                                        <p:cTn id="223" dur="1" fill="hold">
                                          <p:stCondLst>
                                            <p:cond delay="0"/>
                                          </p:stCondLst>
                                        </p:cTn>
                                        <p:tgtEl>
                                          <p:spTgt spid="79925"/>
                                        </p:tgtEl>
                                        <p:attrNameLst>
                                          <p:attrName>style.visibility</p:attrName>
                                        </p:attrNameLst>
                                      </p:cBhvr>
                                      <p:to>
                                        <p:strVal val="visible"/>
                                      </p:to>
                                    </p:set>
                                    <p:animEffect transition="in" filter="wipe(down)">
                                      <p:cBhvr>
                                        <p:cTn id="224" dur="500"/>
                                        <p:tgtEl>
                                          <p:spTgt spid="79925"/>
                                        </p:tgtEl>
                                      </p:cBhvr>
                                    </p:animEffect>
                                  </p:childTnLst>
                                </p:cTn>
                              </p:par>
                            </p:childTnLst>
                          </p:cTn>
                        </p:par>
                      </p:childTnLst>
                    </p:cTn>
                  </p:par>
                  <p:par>
                    <p:cTn id="225" fill="hold">
                      <p:stCondLst>
                        <p:cond delay="indefinite"/>
                      </p:stCondLst>
                      <p:childTnLst>
                        <p:par>
                          <p:cTn id="226" fill="hold">
                            <p:stCondLst>
                              <p:cond delay="0"/>
                            </p:stCondLst>
                            <p:childTnLst>
                              <p:par>
                                <p:cTn id="227" presetID="39" presetClass="entr" presetSubtype="0" accel="100000" fill="hold" grpId="0" nodeType="clickEffect">
                                  <p:stCondLst>
                                    <p:cond delay="0"/>
                                  </p:stCondLst>
                                  <p:childTnLst>
                                    <p:set>
                                      <p:cBhvr>
                                        <p:cTn id="228" dur="1" fill="hold">
                                          <p:stCondLst>
                                            <p:cond delay="0"/>
                                          </p:stCondLst>
                                        </p:cTn>
                                        <p:tgtEl>
                                          <p:spTgt spid="79919"/>
                                        </p:tgtEl>
                                        <p:attrNameLst>
                                          <p:attrName>style.visibility</p:attrName>
                                        </p:attrNameLst>
                                      </p:cBhvr>
                                      <p:to>
                                        <p:strVal val="visible"/>
                                      </p:to>
                                    </p:set>
                                    <p:anim calcmode="lin" valueType="num">
                                      <p:cBhvr>
                                        <p:cTn id="229" dur="500" fill="hold"/>
                                        <p:tgtEl>
                                          <p:spTgt spid="79919"/>
                                        </p:tgtEl>
                                        <p:attrNameLst>
                                          <p:attrName>ppt_h</p:attrName>
                                        </p:attrNameLst>
                                      </p:cBhvr>
                                      <p:tavLst>
                                        <p:tav tm="0">
                                          <p:val>
                                            <p:strVal val="#ppt_h/20"/>
                                          </p:val>
                                        </p:tav>
                                        <p:tav tm="50000">
                                          <p:val>
                                            <p:strVal val="#ppt_h/20"/>
                                          </p:val>
                                        </p:tav>
                                        <p:tav tm="100000">
                                          <p:val>
                                            <p:strVal val="#ppt_h"/>
                                          </p:val>
                                        </p:tav>
                                      </p:tavLst>
                                    </p:anim>
                                    <p:anim calcmode="lin" valueType="num">
                                      <p:cBhvr>
                                        <p:cTn id="230" dur="500" fill="hold"/>
                                        <p:tgtEl>
                                          <p:spTgt spid="79919"/>
                                        </p:tgtEl>
                                        <p:attrNameLst>
                                          <p:attrName>ppt_w</p:attrName>
                                        </p:attrNameLst>
                                      </p:cBhvr>
                                      <p:tavLst>
                                        <p:tav tm="0">
                                          <p:val>
                                            <p:strVal val="#ppt_w+.3"/>
                                          </p:val>
                                        </p:tav>
                                        <p:tav tm="50000">
                                          <p:val>
                                            <p:strVal val="#ppt_w+.3"/>
                                          </p:val>
                                        </p:tav>
                                        <p:tav tm="100000">
                                          <p:val>
                                            <p:strVal val="#ppt_w"/>
                                          </p:val>
                                        </p:tav>
                                      </p:tavLst>
                                    </p:anim>
                                    <p:anim calcmode="lin" valueType="num">
                                      <p:cBhvr>
                                        <p:cTn id="231" dur="500" fill="hold"/>
                                        <p:tgtEl>
                                          <p:spTgt spid="79919"/>
                                        </p:tgtEl>
                                        <p:attrNameLst>
                                          <p:attrName>ppt_x</p:attrName>
                                        </p:attrNameLst>
                                      </p:cBhvr>
                                      <p:tavLst>
                                        <p:tav tm="0">
                                          <p:val>
                                            <p:strVal val="#ppt_x-.3"/>
                                          </p:val>
                                        </p:tav>
                                        <p:tav tm="50000">
                                          <p:val>
                                            <p:strVal val="#ppt_x"/>
                                          </p:val>
                                        </p:tav>
                                        <p:tav tm="100000">
                                          <p:val>
                                            <p:strVal val="#ppt_x"/>
                                          </p:val>
                                        </p:tav>
                                      </p:tavLst>
                                    </p:anim>
                                    <p:anim calcmode="lin" valueType="num">
                                      <p:cBhvr>
                                        <p:cTn id="232" dur="500" fill="hold"/>
                                        <p:tgtEl>
                                          <p:spTgt spid="79919"/>
                                        </p:tgtEl>
                                        <p:attrNameLst>
                                          <p:attrName>ppt_y</p:attrName>
                                        </p:attrNameLst>
                                      </p:cBhvr>
                                      <p:tavLst>
                                        <p:tav tm="0">
                                          <p:val>
                                            <p:strVal val="#ppt_y"/>
                                          </p:val>
                                        </p:tav>
                                        <p:tav tm="100000">
                                          <p:val>
                                            <p:strVal val="#ppt_y"/>
                                          </p:val>
                                        </p:tav>
                                      </p:tavLst>
                                    </p:anim>
                                  </p:childTnLst>
                                </p:cTn>
                              </p:par>
                            </p:childTnLst>
                          </p:cTn>
                        </p:par>
                      </p:childTnLst>
                    </p:cTn>
                  </p:par>
                  <p:par>
                    <p:cTn id="233" fill="hold">
                      <p:stCondLst>
                        <p:cond delay="indefinite"/>
                      </p:stCondLst>
                      <p:childTnLst>
                        <p:par>
                          <p:cTn id="234" fill="hold">
                            <p:stCondLst>
                              <p:cond delay="0"/>
                            </p:stCondLst>
                            <p:childTnLst>
                              <p:par>
                                <p:cTn id="235" presetID="9" presetClass="emph" presetSubtype="0" grpId="1" nodeType="clickEffect">
                                  <p:stCondLst>
                                    <p:cond delay="0"/>
                                  </p:stCondLst>
                                  <p:iterate type="lt">
                                    <p:tmAbs val="0"/>
                                  </p:iterate>
                                  <p:childTnLst>
                                    <p:set>
                                      <p:cBhvr rctx="PPT">
                                        <p:cTn id="236" dur="indefinite"/>
                                        <p:tgtEl>
                                          <p:spTgt spid="79917"/>
                                        </p:tgtEl>
                                        <p:attrNameLst>
                                          <p:attrName>style.opacity</p:attrName>
                                        </p:attrNameLst>
                                      </p:cBhvr>
                                      <p:to>
                                        <p:strVal val="0.5"/>
                                      </p:to>
                                    </p:set>
                                    <p:animEffect filter="image" prLst="opacity: 0.5">
                                      <p:cBhvr rctx="IE">
                                        <p:cTn id="237" dur="indefinite"/>
                                        <p:tgtEl>
                                          <p:spTgt spid="79917"/>
                                        </p:tgtEl>
                                      </p:cBhvr>
                                    </p:animEffect>
                                  </p:childTnLst>
                                </p:cTn>
                              </p:par>
                              <p:par>
                                <p:cTn id="238" presetID="9" presetClass="emph" presetSubtype="0" grpId="1" nodeType="withEffect">
                                  <p:stCondLst>
                                    <p:cond delay="0"/>
                                  </p:stCondLst>
                                  <p:childTnLst>
                                    <p:set>
                                      <p:cBhvr rctx="PPT">
                                        <p:cTn id="239" dur="indefinite"/>
                                        <p:tgtEl>
                                          <p:spTgt spid="79918"/>
                                        </p:tgtEl>
                                        <p:attrNameLst>
                                          <p:attrName>style.opacity</p:attrName>
                                        </p:attrNameLst>
                                      </p:cBhvr>
                                      <p:to>
                                        <p:strVal val="0.5"/>
                                      </p:to>
                                    </p:set>
                                    <p:animEffect filter="image" prLst="opacity: 0.5">
                                      <p:cBhvr rctx="IE">
                                        <p:cTn id="240" dur="indefinite"/>
                                        <p:tgtEl>
                                          <p:spTgt spid="79918"/>
                                        </p:tgtEl>
                                      </p:cBhvr>
                                    </p:animEffect>
                                  </p:childTnLst>
                                </p:cTn>
                              </p:par>
                              <p:par>
                                <p:cTn id="241" presetID="9" presetClass="emph" presetSubtype="0" grpId="1" nodeType="withEffect">
                                  <p:stCondLst>
                                    <p:cond delay="0"/>
                                  </p:stCondLst>
                                  <p:childTnLst>
                                    <p:set>
                                      <p:cBhvr rctx="PPT">
                                        <p:cTn id="242" dur="indefinite"/>
                                        <p:tgtEl>
                                          <p:spTgt spid="79920"/>
                                        </p:tgtEl>
                                        <p:attrNameLst>
                                          <p:attrName>style.opacity</p:attrName>
                                        </p:attrNameLst>
                                      </p:cBhvr>
                                      <p:to>
                                        <p:strVal val="0.5"/>
                                      </p:to>
                                    </p:set>
                                    <p:animEffect filter="image" prLst="opacity: 0.5">
                                      <p:cBhvr rctx="IE">
                                        <p:cTn id="243" dur="indefinite"/>
                                        <p:tgtEl>
                                          <p:spTgt spid="79920"/>
                                        </p:tgtEl>
                                      </p:cBhvr>
                                    </p:animEffect>
                                  </p:childTnLst>
                                </p:cTn>
                              </p:par>
                              <p:par>
                                <p:cTn id="244" presetID="9" presetClass="emph" presetSubtype="0" nodeType="withEffect">
                                  <p:stCondLst>
                                    <p:cond delay="0"/>
                                  </p:stCondLst>
                                  <p:childTnLst>
                                    <p:set>
                                      <p:cBhvr rctx="PPT">
                                        <p:cTn id="245" dur="indefinite"/>
                                        <p:tgtEl>
                                          <p:spTgt spid="6"/>
                                        </p:tgtEl>
                                        <p:attrNameLst>
                                          <p:attrName>style.opacity</p:attrName>
                                        </p:attrNameLst>
                                      </p:cBhvr>
                                      <p:to>
                                        <p:strVal val="0.5"/>
                                      </p:to>
                                    </p:set>
                                    <p:animEffect filter="image" prLst="opacity: 0.5">
                                      <p:cBhvr rctx="IE">
                                        <p:cTn id="246" dur="indefinite"/>
                                        <p:tgtEl>
                                          <p:spTgt spid="6"/>
                                        </p:tgtEl>
                                      </p:cBhvr>
                                    </p:animEffect>
                                  </p:childTnLst>
                                </p:cTn>
                              </p:par>
                              <p:par>
                                <p:cTn id="247" presetID="9" presetClass="emph" presetSubtype="0" grpId="1" nodeType="withEffect">
                                  <p:stCondLst>
                                    <p:cond delay="0"/>
                                  </p:stCondLst>
                                  <p:childTnLst>
                                    <p:set>
                                      <p:cBhvr rctx="PPT">
                                        <p:cTn id="248" dur="indefinite"/>
                                        <p:tgtEl>
                                          <p:spTgt spid="79924"/>
                                        </p:tgtEl>
                                        <p:attrNameLst>
                                          <p:attrName>style.opacity</p:attrName>
                                        </p:attrNameLst>
                                      </p:cBhvr>
                                      <p:to>
                                        <p:strVal val="0.5"/>
                                      </p:to>
                                    </p:set>
                                    <p:animEffect filter="image" prLst="opacity: 0.5">
                                      <p:cBhvr rctx="IE">
                                        <p:cTn id="249" dur="indefinite"/>
                                        <p:tgtEl>
                                          <p:spTgt spid="79924"/>
                                        </p:tgtEl>
                                      </p:cBhvr>
                                    </p:animEffect>
                                  </p:childTnLst>
                                </p:cTn>
                              </p:par>
                              <p:par>
                                <p:cTn id="250" presetID="9" presetClass="emph" presetSubtype="0" grpId="1" nodeType="withEffect">
                                  <p:stCondLst>
                                    <p:cond delay="0"/>
                                  </p:stCondLst>
                                  <p:childTnLst>
                                    <p:set>
                                      <p:cBhvr rctx="PPT">
                                        <p:cTn id="251" dur="indefinite"/>
                                        <p:tgtEl>
                                          <p:spTgt spid="79925"/>
                                        </p:tgtEl>
                                        <p:attrNameLst>
                                          <p:attrName>style.opacity</p:attrName>
                                        </p:attrNameLst>
                                      </p:cBhvr>
                                      <p:to>
                                        <p:strVal val="0.5"/>
                                      </p:to>
                                    </p:set>
                                    <p:animEffect filter="image" prLst="opacity: 0.5">
                                      <p:cBhvr rctx="IE">
                                        <p:cTn id="252" dur="indefinite"/>
                                        <p:tgtEl>
                                          <p:spTgt spid="79925"/>
                                        </p:tgtEl>
                                      </p:cBhvr>
                                    </p:animEffect>
                                  </p:childTnLst>
                                </p:cTn>
                              </p:par>
                              <p:par>
                                <p:cTn id="253" presetID="9" presetClass="emph" presetSubtype="0" grpId="1" nodeType="withEffect">
                                  <p:stCondLst>
                                    <p:cond delay="0"/>
                                  </p:stCondLst>
                                  <p:childTnLst>
                                    <p:set>
                                      <p:cBhvr rctx="PPT">
                                        <p:cTn id="254" dur="indefinite"/>
                                        <p:tgtEl>
                                          <p:spTgt spid="79939"/>
                                        </p:tgtEl>
                                        <p:attrNameLst>
                                          <p:attrName>style.opacity</p:attrName>
                                        </p:attrNameLst>
                                      </p:cBhvr>
                                      <p:to>
                                        <p:strVal val="0.5"/>
                                      </p:to>
                                    </p:set>
                                    <p:animEffect filter="image" prLst="opacity: 0.5">
                                      <p:cBhvr rctx="IE">
                                        <p:cTn id="255" dur="indefinite"/>
                                        <p:tgtEl>
                                          <p:spTgt spid="79939"/>
                                        </p:tgtEl>
                                      </p:cBhvr>
                                    </p:animEffect>
                                  </p:childTnLst>
                                </p:cTn>
                              </p:par>
                              <p:par>
                                <p:cTn id="256" presetID="9" presetClass="emph" presetSubtype="0" grpId="1" nodeType="withEffect">
                                  <p:stCondLst>
                                    <p:cond delay="0"/>
                                  </p:stCondLst>
                                  <p:childTnLst>
                                    <p:set>
                                      <p:cBhvr rctx="PPT">
                                        <p:cTn id="257" dur="indefinite"/>
                                        <p:tgtEl>
                                          <p:spTgt spid="79940"/>
                                        </p:tgtEl>
                                        <p:attrNameLst>
                                          <p:attrName>style.opacity</p:attrName>
                                        </p:attrNameLst>
                                      </p:cBhvr>
                                      <p:to>
                                        <p:strVal val="0.5"/>
                                      </p:to>
                                    </p:set>
                                    <p:animEffect filter="image" prLst="opacity: 0.5">
                                      <p:cBhvr rctx="IE">
                                        <p:cTn id="258" dur="indefinite"/>
                                        <p:tgtEl>
                                          <p:spTgt spid="79940"/>
                                        </p:tgtEl>
                                      </p:cBhvr>
                                    </p:animEffect>
                                  </p:childTnLst>
                                </p:cTn>
                              </p:par>
                              <p:par>
                                <p:cTn id="259" presetID="9" presetClass="emph" presetSubtype="0" nodeType="withEffect">
                                  <p:stCondLst>
                                    <p:cond delay="0"/>
                                  </p:stCondLst>
                                  <p:childTnLst>
                                    <p:set>
                                      <p:cBhvr rctx="PPT">
                                        <p:cTn id="260" dur="indefinite"/>
                                        <p:tgtEl>
                                          <p:spTgt spid="8"/>
                                        </p:tgtEl>
                                        <p:attrNameLst>
                                          <p:attrName>style.opacity</p:attrName>
                                        </p:attrNameLst>
                                      </p:cBhvr>
                                      <p:to>
                                        <p:strVal val="0.5"/>
                                      </p:to>
                                    </p:set>
                                    <p:animEffect filter="image" prLst="opacity: 0.5">
                                      <p:cBhvr rctx="IE">
                                        <p:cTn id="261" dur="indefinite"/>
                                        <p:tgtEl>
                                          <p:spTgt spid="8"/>
                                        </p:tgtEl>
                                      </p:cBhvr>
                                    </p:animEffect>
                                  </p:childTnLst>
                                </p:cTn>
                              </p:par>
                              <p:par>
                                <p:cTn id="262" presetID="9" presetClass="emph" presetSubtype="0" grpId="1" nodeType="withEffect">
                                  <p:stCondLst>
                                    <p:cond delay="0"/>
                                  </p:stCondLst>
                                  <p:childTnLst>
                                    <p:set>
                                      <p:cBhvr rctx="PPT">
                                        <p:cTn id="263" dur="indefinite"/>
                                        <p:tgtEl>
                                          <p:spTgt spid="79947"/>
                                        </p:tgtEl>
                                        <p:attrNameLst>
                                          <p:attrName>style.opacity</p:attrName>
                                        </p:attrNameLst>
                                      </p:cBhvr>
                                      <p:to>
                                        <p:strVal val="0.5"/>
                                      </p:to>
                                    </p:set>
                                    <p:animEffect filter="image" prLst="opacity: 0.5">
                                      <p:cBhvr rctx="IE">
                                        <p:cTn id="264" dur="indefinite"/>
                                        <p:tgtEl>
                                          <p:spTgt spid="79947"/>
                                        </p:tgtEl>
                                      </p:cBhvr>
                                    </p:animEffect>
                                  </p:childTnLst>
                                </p:cTn>
                              </p:par>
                            </p:childTnLst>
                          </p:cTn>
                        </p:par>
                      </p:childTnLst>
                    </p:cTn>
                  </p:par>
                  <p:par>
                    <p:cTn id="265" fill="hold">
                      <p:stCondLst>
                        <p:cond delay="indefinite"/>
                      </p:stCondLst>
                      <p:childTnLst>
                        <p:par>
                          <p:cTn id="266" fill="hold">
                            <p:stCondLst>
                              <p:cond delay="0"/>
                            </p:stCondLst>
                            <p:childTnLst>
                              <p:par>
                                <p:cTn id="267" presetID="40" presetClass="entr" presetSubtype="0" fill="hold" grpId="0" nodeType="clickEffect">
                                  <p:stCondLst>
                                    <p:cond delay="0"/>
                                  </p:stCondLst>
                                  <p:iterate type="lt">
                                    <p:tmPct val="10000"/>
                                  </p:iterate>
                                  <p:childTnLst>
                                    <p:set>
                                      <p:cBhvr>
                                        <p:cTn id="268" dur="1" fill="hold">
                                          <p:stCondLst>
                                            <p:cond delay="0"/>
                                          </p:stCondLst>
                                        </p:cTn>
                                        <p:tgtEl>
                                          <p:spTgt spid="79964"/>
                                        </p:tgtEl>
                                        <p:attrNameLst>
                                          <p:attrName>style.visibility</p:attrName>
                                        </p:attrNameLst>
                                      </p:cBhvr>
                                      <p:to>
                                        <p:strVal val="visible"/>
                                      </p:to>
                                    </p:set>
                                    <p:animEffect transition="in" filter="fade">
                                      <p:cBhvr>
                                        <p:cTn id="269" dur="1000"/>
                                        <p:tgtEl>
                                          <p:spTgt spid="79964"/>
                                        </p:tgtEl>
                                      </p:cBhvr>
                                    </p:animEffect>
                                    <p:anim calcmode="lin" valueType="num">
                                      <p:cBhvr>
                                        <p:cTn id="270" dur="1000" fill="hold"/>
                                        <p:tgtEl>
                                          <p:spTgt spid="79964"/>
                                        </p:tgtEl>
                                        <p:attrNameLst>
                                          <p:attrName>ppt_x</p:attrName>
                                        </p:attrNameLst>
                                      </p:cBhvr>
                                      <p:tavLst>
                                        <p:tav tm="0">
                                          <p:val>
                                            <p:strVal val="#ppt_x-.1"/>
                                          </p:val>
                                        </p:tav>
                                        <p:tav tm="100000">
                                          <p:val>
                                            <p:strVal val="#ppt_x"/>
                                          </p:val>
                                        </p:tav>
                                      </p:tavLst>
                                    </p:anim>
                                    <p:anim calcmode="lin" valueType="num">
                                      <p:cBhvr>
                                        <p:cTn id="271" dur="1000" fill="hold"/>
                                        <p:tgtEl>
                                          <p:spTgt spid="79964"/>
                                        </p:tgtEl>
                                        <p:attrNameLst>
                                          <p:attrName>ppt_y</p:attrName>
                                        </p:attrNameLst>
                                      </p:cBhvr>
                                      <p:tavLst>
                                        <p:tav tm="0">
                                          <p:val>
                                            <p:strVal val="#ppt_y"/>
                                          </p:val>
                                        </p:tav>
                                        <p:tav tm="100000">
                                          <p:val>
                                            <p:strVal val="#ppt_y"/>
                                          </p:val>
                                        </p:tav>
                                      </p:tavLst>
                                    </p:anim>
                                  </p:childTnLst>
                                </p:cTn>
                              </p:par>
                            </p:childTnLst>
                          </p:cTn>
                        </p:par>
                      </p:childTnLst>
                    </p:cTn>
                  </p:par>
                  <p:par>
                    <p:cTn id="272" fill="hold">
                      <p:stCondLst>
                        <p:cond delay="indefinite"/>
                      </p:stCondLst>
                      <p:childTnLst>
                        <p:par>
                          <p:cTn id="273" fill="hold">
                            <p:stCondLst>
                              <p:cond delay="0"/>
                            </p:stCondLst>
                            <p:childTnLst>
                              <p:par>
                                <p:cTn id="274" presetID="9" presetClass="entr" presetSubtype="0" fill="hold" nodeType="clickEffect">
                                  <p:stCondLst>
                                    <p:cond delay="0"/>
                                  </p:stCondLst>
                                  <p:childTnLst>
                                    <p:set>
                                      <p:cBhvr>
                                        <p:cTn id="275" dur="1" fill="hold">
                                          <p:stCondLst>
                                            <p:cond delay="0"/>
                                          </p:stCondLst>
                                        </p:cTn>
                                        <p:tgtEl>
                                          <p:spTgt spid="11"/>
                                        </p:tgtEl>
                                        <p:attrNameLst>
                                          <p:attrName>style.visibility</p:attrName>
                                        </p:attrNameLst>
                                      </p:cBhvr>
                                      <p:to>
                                        <p:strVal val="visible"/>
                                      </p:to>
                                    </p:set>
                                    <p:animEffect transition="in" filter="dissolve">
                                      <p:cBhvr>
                                        <p:cTn id="276" dur="500"/>
                                        <p:tgtEl>
                                          <p:spTgt spid="11"/>
                                        </p:tgtEl>
                                      </p:cBhvr>
                                    </p:animEffect>
                                  </p:childTnLst>
                                </p:cTn>
                              </p:par>
                            </p:childTnLst>
                          </p:cTn>
                        </p:par>
                      </p:childTnLst>
                    </p:cTn>
                  </p:par>
                  <p:par>
                    <p:cTn id="277" fill="hold">
                      <p:stCondLst>
                        <p:cond delay="indefinite"/>
                      </p:stCondLst>
                      <p:childTnLst>
                        <p:par>
                          <p:cTn id="278" fill="hold">
                            <p:stCondLst>
                              <p:cond delay="0"/>
                            </p:stCondLst>
                            <p:childTnLst>
                              <p:par>
                                <p:cTn id="279" presetID="47" presetClass="entr" presetSubtype="0" fill="hold" grpId="0" nodeType="clickEffect">
                                  <p:stCondLst>
                                    <p:cond delay="0"/>
                                  </p:stCondLst>
                                  <p:childTnLst>
                                    <p:set>
                                      <p:cBhvr>
                                        <p:cTn id="280" dur="1" fill="hold">
                                          <p:stCondLst>
                                            <p:cond delay="0"/>
                                          </p:stCondLst>
                                        </p:cTn>
                                        <p:tgtEl>
                                          <p:spTgt spid="79972"/>
                                        </p:tgtEl>
                                        <p:attrNameLst>
                                          <p:attrName>style.visibility</p:attrName>
                                        </p:attrNameLst>
                                      </p:cBhvr>
                                      <p:to>
                                        <p:strVal val="visible"/>
                                      </p:to>
                                    </p:set>
                                    <p:animEffect transition="in" filter="fade">
                                      <p:cBhvr>
                                        <p:cTn id="281" dur="1000"/>
                                        <p:tgtEl>
                                          <p:spTgt spid="79972"/>
                                        </p:tgtEl>
                                      </p:cBhvr>
                                    </p:animEffect>
                                    <p:anim calcmode="lin" valueType="num">
                                      <p:cBhvr>
                                        <p:cTn id="282" dur="1000" fill="hold"/>
                                        <p:tgtEl>
                                          <p:spTgt spid="79972"/>
                                        </p:tgtEl>
                                        <p:attrNameLst>
                                          <p:attrName>ppt_x</p:attrName>
                                        </p:attrNameLst>
                                      </p:cBhvr>
                                      <p:tavLst>
                                        <p:tav tm="0">
                                          <p:val>
                                            <p:strVal val="#ppt_x"/>
                                          </p:val>
                                        </p:tav>
                                        <p:tav tm="100000">
                                          <p:val>
                                            <p:strVal val="#ppt_x"/>
                                          </p:val>
                                        </p:tav>
                                      </p:tavLst>
                                    </p:anim>
                                    <p:anim calcmode="lin" valueType="num">
                                      <p:cBhvr>
                                        <p:cTn id="283" dur="1000" fill="hold"/>
                                        <p:tgtEl>
                                          <p:spTgt spid="79972"/>
                                        </p:tgtEl>
                                        <p:attrNameLst>
                                          <p:attrName>ppt_y</p:attrName>
                                        </p:attrNameLst>
                                      </p:cBhvr>
                                      <p:tavLst>
                                        <p:tav tm="0">
                                          <p:val>
                                            <p:strVal val="#ppt_y-.1"/>
                                          </p:val>
                                        </p:tav>
                                        <p:tav tm="100000">
                                          <p:val>
                                            <p:strVal val="#ppt_y"/>
                                          </p:val>
                                        </p:tav>
                                      </p:tavLst>
                                    </p:anim>
                                  </p:childTnLst>
                                </p:cTn>
                              </p:par>
                            </p:childTnLst>
                          </p:cTn>
                        </p:par>
                      </p:childTnLst>
                    </p:cTn>
                  </p:par>
                  <p:par>
                    <p:cTn id="284" fill="hold">
                      <p:stCondLst>
                        <p:cond delay="indefinite"/>
                      </p:stCondLst>
                      <p:childTnLst>
                        <p:par>
                          <p:cTn id="285" fill="hold">
                            <p:stCondLst>
                              <p:cond delay="0"/>
                            </p:stCondLst>
                            <p:childTnLst>
                              <p:par>
                                <p:cTn id="286" presetID="53" presetClass="entr" presetSubtype="0" fill="hold" grpId="0" nodeType="clickEffect">
                                  <p:stCondLst>
                                    <p:cond delay="0"/>
                                  </p:stCondLst>
                                  <p:childTnLst>
                                    <p:set>
                                      <p:cBhvr>
                                        <p:cTn id="287" dur="1" fill="hold">
                                          <p:stCondLst>
                                            <p:cond delay="0"/>
                                          </p:stCondLst>
                                        </p:cTn>
                                        <p:tgtEl>
                                          <p:spTgt spid="79971"/>
                                        </p:tgtEl>
                                        <p:attrNameLst>
                                          <p:attrName>style.visibility</p:attrName>
                                        </p:attrNameLst>
                                      </p:cBhvr>
                                      <p:to>
                                        <p:strVal val="visible"/>
                                      </p:to>
                                    </p:set>
                                    <p:anim calcmode="lin" valueType="num">
                                      <p:cBhvr>
                                        <p:cTn id="288" dur="500" fill="hold"/>
                                        <p:tgtEl>
                                          <p:spTgt spid="79971"/>
                                        </p:tgtEl>
                                        <p:attrNameLst>
                                          <p:attrName>ppt_w</p:attrName>
                                        </p:attrNameLst>
                                      </p:cBhvr>
                                      <p:tavLst>
                                        <p:tav tm="0">
                                          <p:val>
                                            <p:fltVal val="0"/>
                                          </p:val>
                                        </p:tav>
                                        <p:tav tm="100000">
                                          <p:val>
                                            <p:strVal val="#ppt_w"/>
                                          </p:val>
                                        </p:tav>
                                      </p:tavLst>
                                    </p:anim>
                                    <p:anim calcmode="lin" valueType="num">
                                      <p:cBhvr>
                                        <p:cTn id="289" dur="500" fill="hold"/>
                                        <p:tgtEl>
                                          <p:spTgt spid="79971"/>
                                        </p:tgtEl>
                                        <p:attrNameLst>
                                          <p:attrName>ppt_h</p:attrName>
                                        </p:attrNameLst>
                                      </p:cBhvr>
                                      <p:tavLst>
                                        <p:tav tm="0">
                                          <p:val>
                                            <p:fltVal val="0"/>
                                          </p:val>
                                        </p:tav>
                                        <p:tav tm="100000">
                                          <p:val>
                                            <p:strVal val="#ppt_h"/>
                                          </p:val>
                                        </p:tav>
                                      </p:tavLst>
                                    </p:anim>
                                    <p:animEffect transition="in" filter="fade">
                                      <p:cBhvr>
                                        <p:cTn id="290" dur="500"/>
                                        <p:tgtEl>
                                          <p:spTgt spid="79971"/>
                                        </p:tgtEl>
                                      </p:cBhvr>
                                    </p:animEffect>
                                  </p:childTnLst>
                                </p:cTn>
                              </p:par>
                            </p:childTnLst>
                          </p:cTn>
                        </p:par>
                      </p:childTnLst>
                    </p:cTn>
                  </p:par>
                  <p:par>
                    <p:cTn id="291" fill="hold">
                      <p:stCondLst>
                        <p:cond delay="indefinite"/>
                      </p:stCondLst>
                      <p:childTnLst>
                        <p:par>
                          <p:cTn id="292" fill="hold">
                            <p:stCondLst>
                              <p:cond delay="0"/>
                            </p:stCondLst>
                            <p:childTnLst>
                              <p:par>
                                <p:cTn id="293" presetID="53" presetClass="entr" presetSubtype="0" fill="hold" nodeType="clickEffect">
                                  <p:stCondLst>
                                    <p:cond delay="0"/>
                                  </p:stCondLst>
                                  <p:childTnLst>
                                    <p:set>
                                      <p:cBhvr>
                                        <p:cTn id="294" dur="1" fill="hold">
                                          <p:stCondLst>
                                            <p:cond delay="0"/>
                                          </p:stCondLst>
                                        </p:cTn>
                                        <p:tgtEl>
                                          <p:spTgt spid="12"/>
                                        </p:tgtEl>
                                        <p:attrNameLst>
                                          <p:attrName>style.visibility</p:attrName>
                                        </p:attrNameLst>
                                      </p:cBhvr>
                                      <p:to>
                                        <p:strVal val="visible"/>
                                      </p:to>
                                    </p:set>
                                    <p:anim calcmode="lin" valueType="num">
                                      <p:cBhvr>
                                        <p:cTn id="295" dur="500" fill="hold"/>
                                        <p:tgtEl>
                                          <p:spTgt spid="12"/>
                                        </p:tgtEl>
                                        <p:attrNameLst>
                                          <p:attrName>ppt_w</p:attrName>
                                        </p:attrNameLst>
                                      </p:cBhvr>
                                      <p:tavLst>
                                        <p:tav tm="0">
                                          <p:val>
                                            <p:fltVal val="0"/>
                                          </p:val>
                                        </p:tav>
                                        <p:tav tm="100000">
                                          <p:val>
                                            <p:strVal val="#ppt_w"/>
                                          </p:val>
                                        </p:tav>
                                      </p:tavLst>
                                    </p:anim>
                                    <p:anim calcmode="lin" valueType="num">
                                      <p:cBhvr>
                                        <p:cTn id="296" dur="500" fill="hold"/>
                                        <p:tgtEl>
                                          <p:spTgt spid="12"/>
                                        </p:tgtEl>
                                        <p:attrNameLst>
                                          <p:attrName>ppt_h</p:attrName>
                                        </p:attrNameLst>
                                      </p:cBhvr>
                                      <p:tavLst>
                                        <p:tav tm="0">
                                          <p:val>
                                            <p:fltVal val="0"/>
                                          </p:val>
                                        </p:tav>
                                        <p:tav tm="100000">
                                          <p:val>
                                            <p:strVal val="#ppt_h"/>
                                          </p:val>
                                        </p:tav>
                                      </p:tavLst>
                                    </p:anim>
                                    <p:animEffect transition="in" filter="fade">
                                      <p:cBhvr>
                                        <p:cTn id="297" dur="500"/>
                                        <p:tgtEl>
                                          <p:spTgt spid="12"/>
                                        </p:tgtEl>
                                      </p:cBhvr>
                                    </p:animEffect>
                                  </p:childTnLst>
                                </p:cTn>
                              </p:par>
                            </p:childTnLst>
                          </p:cTn>
                        </p:par>
                      </p:childTnLst>
                    </p:cTn>
                  </p:par>
                  <p:par>
                    <p:cTn id="298" fill="hold">
                      <p:stCondLst>
                        <p:cond delay="indefinite"/>
                      </p:stCondLst>
                      <p:childTnLst>
                        <p:par>
                          <p:cTn id="299" fill="hold">
                            <p:stCondLst>
                              <p:cond delay="0"/>
                            </p:stCondLst>
                            <p:childTnLst>
                              <p:par>
                                <p:cTn id="300" presetID="22" presetClass="entr" presetSubtype="8" fill="hold" grpId="0" nodeType="clickEffect">
                                  <p:stCondLst>
                                    <p:cond delay="0"/>
                                  </p:stCondLst>
                                  <p:childTnLst>
                                    <p:set>
                                      <p:cBhvr>
                                        <p:cTn id="301" dur="1" fill="hold">
                                          <p:stCondLst>
                                            <p:cond delay="0"/>
                                          </p:stCondLst>
                                        </p:cTn>
                                        <p:tgtEl>
                                          <p:spTgt spid="79978"/>
                                        </p:tgtEl>
                                        <p:attrNameLst>
                                          <p:attrName>style.visibility</p:attrName>
                                        </p:attrNameLst>
                                      </p:cBhvr>
                                      <p:to>
                                        <p:strVal val="visible"/>
                                      </p:to>
                                    </p:set>
                                    <p:animEffect transition="in" filter="wipe(left)">
                                      <p:cBhvr>
                                        <p:cTn id="302" dur="2000"/>
                                        <p:tgtEl>
                                          <p:spTgt spid="79978"/>
                                        </p:tgtEl>
                                      </p:cBhvr>
                                    </p:animEffect>
                                  </p:childTnLst>
                                </p:cTn>
                              </p:par>
                            </p:childTnLst>
                          </p:cTn>
                        </p:par>
                      </p:childTnLst>
                    </p:cTn>
                  </p:par>
                  <p:par>
                    <p:cTn id="303" fill="hold">
                      <p:stCondLst>
                        <p:cond delay="indefinite"/>
                      </p:stCondLst>
                      <p:childTnLst>
                        <p:par>
                          <p:cTn id="304" fill="hold">
                            <p:stCondLst>
                              <p:cond delay="0"/>
                            </p:stCondLst>
                            <p:childTnLst>
                              <p:par>
                                <p:cTn id="305" presetID="22" presetClass="entr" presetSubtype="2" fill="hold" grpId="0" nodeType="clickEffect">
                                  <p:stCondLst>
                                    <p:cond delay="0"/>
                                  </p:stCondLst>
                                  <p:childTnLst>
                                    <p:set>
                                      <p:cBhvr>
                                        <p:cTn id="306" dur="1" fill="hold">
                                          <p:stCondLst>
                                            <p:cond delay="0"/>
                                          </p:stCondLst>
                                        </p:cTn>
                                        <p:tgtEl>
                                          <p:spTgt spid="79973"/>
                                        </p:tgtEl>
                                        <p:attrNameLst>
                                          <p:attrName>style.visibility</p:attrName>
                                        </p:attrNameLst>
                                      </p:cBhvr>
                                      <p:to>
                                        <p:strVal val="visible"/>
                                      </p:to>
                                    </p:set>
                                    <p:animEffect transition="in" filter="wipe(right)">
                                      <p:cBhvr>
                                        <p:cTn id="307" dur="500"/>
                                        <p:tgtEl>
                                          <p:spTgt spid="79973"/>
                                        </p:tgtEl>
                                      </p:cBhvr>
                                    </p:animEffect>
                                  </p:childTnLst>
                                </p:cTn>
                              </p:par>
                            </p:childTnLst>
                          </p:cTn>
                        </p:par>
                      </p:childTnLst>
                    </p:cTn>
                  </p:par>
                  <p:par>
                    <p:cTn id="308" fill="hold">
                      <p:stCondLst>
                        <p:cond delay="indefinite"/>
                      </p:stCondLst>
                      <p:childTnLst>
                        <p:par>
                          <p:cTn id="309" fill="hold">
                            <p:stCondLst>
                              <p:cond delay="0"/>
                            </p:stCondLst>
                            <p:childTnLst>
                              <p:par>
                                <p:cTn id="310" presetID="40" presetClass="entr" presetSubtype="0" fill="hold" grpId="0" nodeType="clickEffect">
                                  <p:stCondLst>
                                    <p:cond delay="0"/>
                                  </p:stCondLst>
                                  <p:iterate type="lt">
                                    <p:tmPct val="10000"/>
                                  </p:iterate>
                                  <p:childTnLst>
                                    <p:set>
                                      <p:cBhvr>
                                        <p:cTn id="311" dur="1" fill="hold">
                                          <p:stCondLst>
                                            <p:cond delay="0"/>
                                          </p:stCondLst>
                                        </p:cTn>
                                        <p:tgtEl>
                                          <p:spTgt spid="79948"/>
                                        </p:tgtEl>
                                        <p:attrNameLst>
                                          <p:attrName>style.visibility</p:attrName>
                                        </p:attrNameLst>
                                      </p:cBhvr>
                                      <p:to>
                                        <p:strVal val="visible"/>
                                      </p:to>
                                    </p:set>
                                    <p:animEffect transition="in" filter="fade">
                                      <p:cBhvr>
                                        <p:cTn id="312" dur="1000"/>
                                        <p:tgtEl>
                                          <p:spTgt spid="79948"/>
                                        </p:tgtEl>
                                      </p:cBhvr>
                                    </p:animEffect>
                                    <p:anim calcmode="lin" valueType="num">
                                      <p:cBhvr>
                                        <p:cTn id="313" dur="1000" fill="hold"/>
                                        <p:tgtEl>
                                          <p:spTgt spid="79948"/>
                                        </p:tgtEl>
                                        <p:attrNameLst>
                                          <p:attrName>ppt_x</p:attrName>
                                        </p:attrNameLst>
                                      </p:cBhvr>
                                      <p:tavLst>
                                        <p:tav tm="0">
                                          <p:val>
                                            <p:strVal val="#ppt_x-.1"/>
                                          </p:val>
                                        </p:tav>
                                        <p:tav tm="100000">
                                          <p:val>
                                            <p:strVal val="#ppt_x"/>
                                          </p:val>
                                        </p:tav>
                                      </p:tavLst>
                                    </p:anim>
                                    <p:anim calcmode="lin" valueType="num">
                                      <p:cBhvr>
                                        <p:cTn id="314" dur="1000" fill="hold"/>
                                        <p:tgtEl>
                                          <p:spTgt spid="79948"/>
                                        </p:tgtEl>
                                        <p:attrNameLst>
                                          <p:attrName>ppt_y</p:attrName>
                                        </p:attrNameLst>
                                      </p:cBhvr>
                                      <p:tavLst>
                                        <p:tav tm="0">
                                          <p:val>
                                            <p:strVal val="#ppt_y"/>
                                          </p:val>
                                        </p:tav>
                                        <p:tav tm="100000">
                                          <p:val>
                                            <p:strVal val="#ppt_y"/>
                                          </p:val>
                                        </p:tav>
                                      </p:tavLst>
                                    </p:anim>
                                  </p:childTnLst>
                                </p:cTn>
                              </p:par>
                            </p:childTnLst>
                          </p:cTn>
                        </p:par>
                      </p:childTnLst>
                    </p:cTn>
                  </p:par>
                  <p:par>
                    <p:cTn id="315" fill="hold">
                      <p:stCondLst>
                        <p:cond delay="indefinite"/>
                      </p:stCondLst>
                      <p:childTnLst>
                        <p:par>
                          <p:cTn id="316" fill="hold">
                            <p:stCondLst>
                              <p:cond delay="0"/>
                            </p:stCondLst>
                            <p:childTnLst>
                              <p:par>
                                <p:cTn id="317" presetID="10" presetClass="entr" presetSubtype="0" fill="hold" nodeType="clickEffect">
                                  <p:stCondLst>
                                    <p:cond delay="0"/>
                                  </p:stCondLst>
                                  <p:childTnLst>
                                    <p:set>
                                      <p:cBhvr>
                                        <p:cTn id="318" dur="1" fill="hold">
                                          <p:stCondLst>
                                            <p:cond delay="0"/>
                                          </p:stCondLst>
                                        </p:cTn>
                                        <p:tgtEl>
                                          <p:spTgt spid="9"/>
                                        </p:tgtEl>
                                        <p:attrNameLst>
                                          <p:attrName>style.visibility</p:attrName>
                                        </p:attrNameLst>
                                      </p:cBhvr>
                                      <p:to>
                                        <p:strVal val="visible"/>
                                      </p:to>
                                    </p:set>
                                    <p:animEffect transition="in" filter="fade">
                                      <p:cBhvr>
                                        <p:cTn id="319" dur="2000"/>
                                        <p:tgtEl>
                                          <p:spTgt spid="9"/>
                                        </p:tgtEl>
                                      </p:cBhvr>
                                    </p:animEffect>
                                  </p:childTnLst>
                                </p:cTn>
                              </p:par>
                            </p:childTnLst>
                          </p:cTn>
                        </p:par>
                      </p:childTnLst>
                    </p:cTn>
                  </p:par>
                  <p:par>
                    <p:cTn id="320" fill="hold">
                      <p:stCondLst>
                        <p:cond delay="indefinite"/>
                      </p:stCondLst>
                      <p:childTnLst>
                        <p:par>
                          <p:cTn id="321" fill="hold">
                            <p:stCondLst>
                              <p:cond delay="0"/>
                            </p:stCondLst>
                            <p:childTnLst>
                              <p:par>
                                <p:cTn id="322" presetID="9" presetClass="entr" presetSubtype="0" fill="hold" grpId="0" nodeType="clickEffect">
                                  <p:stCondLst>
                                    <p:cond delay="0"/>
                                  </p:stCondLst>
                                  <p:childTnLst>
                                    <p:set>
                                      <p:cBhvr>
                                        <p:cTn id="323" dur="1" fill="hold">
                                          <p:stCondLst>
                                            <p:cond delay="0"/>
                                          </p:stCondLst>
                                        </p:cTn>
                                        <p:tgtEl>
                                          <p:spTgt spid="79949"/>
                                        </p:tgtEl>
                                        <p:attrNameLst>
                                          <p:attrName>style.visibility</p:attrName>
                                        </p:attrNameLst>
                                      </p:cBhvr>
                                      <p:to>
                                        <p:strVal val="visible"/>
                                      </p:to>
                                    </p:set>
                                    <p:animEffect transition="in" filter="dissolve">
                                      <p:cBhvr>
                                        <p:cTn id="324" dur="500"/>
                                        <p:tgtEl>
                                          <p:spTgt spid="79949"/>
                                        </p:tgtEl>
                                      </p:cBhvr>
                                    </p:animEffect>
                                  </p:childTnLst>
                                </p:cTn>
                              </p:par>
                            </p:childTnLst>
                          </p:cTn>
                        </p:par>
                      </p:childTnLst>
                    </p:cTn>
                  </p:par>
                  <p:par>
                    <p:cTn id="325" fill="hold">
                      <p:stCondLst>
                        <p:cond delay="indefinite"/>
                      </p:stCondLst>
                      <p:childTnLst>
                        <p:par>
                          <p:cTn id="326" fill="hold">
                            <p:stCondLst>
                              <p:cond delay="0"/>
                            </p:stCondLst>
                            <p:childTnLst>
                              <p:par>
                                <p:cTn id="327" presetID="9" presetClass="entr" presetSubtype="0" fill="hold" grpId="0" nodeType="clickEffect">
                                  <p:stCondLst>
                                    <p:cond delay="0"/>
                                  </p:stCondLst>
                                  <p:childTnLst>
                                    <p:set>
                                      <p:cBhvr>
                                        <p:cTn id="328" dur="1" fill="hold">
                                          <p:stCondLst>
                                            <p:cond delay="0"/>
                                          </p:stCondLst>
                                        </p:cTn>
                                        <p:tgtEl>
                                          <p:spTgt spid="79951"/>
                                        </p:tgtEl>
                                        <p:attrNameLst>
                                          <p:attrName>style.visibility</p:attrName>
                                        </p:attrNameLst>
                                      </p:cBhvr>
                                      <p:to>
                                        <p:strVal val="visible"/>
                                      </p:to>
                                    </p:set>
                                    <p:animEffect transition="in" filter="dissolve">
                                      <p:cBhvr>
                                        <p:cTn id="329" dur="500"/>
                                        <p:tgtEl>
                                          <p:spTgt spid="79951"/>
                                        </p:tgtEl>
                                      </p:cBhvr>
                                    </p:animEffect>
                                  </p:childTnLst>
                                </p:cTn>
                              </p:par>
                            </p:childTnLst>
                          </p:cTn>
                        </p:par>
                      </p:childTnLst>
                    </p:cTn>
                  </p:par>
                  <p:par>
                    <p:cTn id="330" fill="hold">
                      <p:stCondLst>
                        <p:cond delay="indefinite"/>
                      </p:stCondLst>
                      <p:childTnLst>
                        <p:par>
                          <p:cTn id="331" fill="hold">
                            <p:stCondLst>
                              <p:cond delay="0"/>
                            </p:stCondLst>
                            <p:childTnLst>
                              <p:par>
                                <p:cTn id="332" presetID="22" presetClass="entr" presetSubtype="4" fill="hold" grpId="0" nodeType="clickEffect">
                                  <p:stCondLst>
                                    <p:cond delay="0"/>
                                  </p:stCondLst>
                                  <p:childTnLst>
                                    <p:set>
                                      <p:cBhvr>
                                        <p:cTn id="333" dur="1" fill="hold">
                                          <p:stCondLst>
                                            <p:cond delay="0"/>
                                          </p:stCondLst>
                                        </p:cTn>
                                        <p:tgtEl>
                                          <p:spTgt spid="79955"/>
                                        </p:tgtEl>
                                        <p:attrNameLst>
                                          <p:attrName>style.visibility</p:attrName>
                                        </p:attrNameLst>
                                      </p:cBhvr>
                                      <p:to>
                                        <p:strVal val="visible"/>
                                      </p:to>
                                    </p:set>
                                    <p:animEffect transition="in" filter="wipe(down)">
                                      <p:cBhvr>
                                        <p:cTn id="334" dur="500"/>
                                        <p:tgtEl>
                                          <p:spTgt spid="79955"/>
                                        </p:tgtEl>
                                      </p:cBhvr>
                                    </p:animEffect>
                                  </p:childTnLst>
                                </p:cTn>
                              </p:par>
                            </p:childTnLst>
                          </p:cTn>
                        </p:par>
                        <p:par>
                          <p:cTn id="335" fill="hold">
                            <p:stCondLst>
                              <p:cond delay="500"/>
                            </p:stCondLst>
                            <p:childTnLst>
                              <p:par>
                                <p:cTn id="336" presetID="22" presetClass="entr" presetSubtype="4" fill="hold" grpId="0" nodeType="afterEffect">
                                  <p:stCondLst>
                                    <p:cond delay="0"/>
                                  </p:stCondLst>
                                  <p:childTnLst>
                                    <p:set>
                                      <p:cBhvr>
                                        <p:cTn id="337" dur="1" fill="hold">
                                          <p:stCondLst>
                                            <p:cond delay="0"/>
                                          </p:stCondLst>
                                        </p:cTn>
                                        <p:tgtEl>
                                          <p:spTgt spid="79956"/>
                                        </p:tgtEl>
                                        <p:attrNameLst>
                                          <p:attrName>style.visibility</p:attrName>
                                        </p:attrNameLst>
                                      </p:cBhvr>
                                      <p:to>
                                        <p:strVal val="visible"/>
                                      </p:to>
                                    </p:set>
                                    <p:animEffect transition="in" filter="wipe(down)">
                                      <p:cBhvr>
                                        <p:cTn id="338" dur="500"/>
                                        <p:tgtEl>
                                          <p:spTgt spid="79956"/>
                                        </p:tgtEl>
                                      </p:cBhvr>
                                    </p:animEffect>
                                  </p:childTnLst>
                                </p:cTn>
                              </p:par>
                            </p:childTnLst>
                          </p:cTn>
                        </p:par>
                      </p:childTnLst>
                    </p:cTn>
                  </p:par>
                  <p:par>
                    <p:cTn id="339" fill="hold">
                      <p:stCondLst>
                        <p:cond delay="indefinite"/>
                      </p:stCondLst>
                      <p:childTnLst>
                        <p:par>
                          <p:cTn id="340" fill="hold">
                            <p:stCondLst>
                              <p:cond delay="0"/>
                            </p:stCondLst>
                            <p:childTnLst>
                              <p:par>
                                <p:cTn id="341" presetID="10" presetClass="entr" presetSubtype="0" fill="hold" nodeType="clickEffect">
                                  <p:stCondLst>
                                    <p:cond delay="0"/>
                                  </p:stCondLst>
                                  <p:childTnLst>
                                    <p:set>
                                      <p:cBhvr>
                                        <p:cTn id="342" dur="1" fill="hold">
                                          <p:stCondLst>
                                            <p:cond delay="0"/>
                                          </p:stCondLst>
                                        </p:cTn>
                                        <p:tgtEl>
                                          <p:spTgt spid="10"/>
                                        </p:tgtEl>
                                        <p:attrNameLst>
                                          <p:attrName>style.visibility</p:attrName>
                                        </p:attrNameLst>
                                      </p:cBhvr>
                                      <p:to>
                                        <p:strVal val="visible"/>
                                      </p:to>
                                    </p:set>
                                    <p:animEffect transition="in" filter="fade">
                                      <p:cBhvr>
                                        <p:cTn id="343" dur="2000"/>
                                        <p:tgtEl>
                                          <p:spTgt spid="10"/>
                                        </p:tgtEl>
                                      </p:cBhvr>
                                    </p:animEffect>
                                  </p:childTnLst>
                                </p:cTn>
                              </p:par>
                            </p:childTnLst>
                          </p:cTn>
                        </p:par>
                      </p:childTnLst>
                    </p:cTn>
                  </p:par>
                  <p:par>
                    <p:cTn id="344" fill="hold">
                      <p:stCondLst>
                        <p:cond delay="indefinite"/>
                      </p:stCondLst>
                      <p:childTnLst>
                        <p:par>
                          <p:cTn id="345" fill="hold">
                            <p:stCondLst>
                              <p:cond delay="0"/>
                            </p:stCondLst>
                            <p:childTnLst>
                              <p:par>
                                <p:cTn id="346" presetID="9" presetClass="entr" presetSubtype="0" fill="hold" grpId="0" nodeType="clickEffect">
                                  <p:stCondLst>
                                    <p:cond delay="0"/>
                                  </p:stCondLst>
                                  <p:childTnLst>
                                    <p:set>
                                      <p:cBhvr>
                                        <p:cTn id="347" dur="1" fill="hold">
                                          <p:stCondLst>
                                            <p:cond delay="0"/>
                                          </p:stCondLst>
                                        </p:cTn>
                                        <p:tgtEl>
                                          <p:spTgt spid="79959"/>
                                        </p:tgtEl>
                                        <p:attrNameLst>
                                          <p:attrName>style.visibility</p:attrName>
                                        </p:attrNameLst>
                                      </p:cBhvr>
                                      <p:to>
                                        <p:strVal val="visible"/>
                                      </p:to>
                                    </p:set>
                                    <p:animEffect transition="in" filter="dissolve">
                                      <p:cBhvr>
                                        <p:cTn id="348" dur="500"/>
                                        <p:tgtEl>
                                          <p:spTgt spid="79959"/>
                                        </p:tgtEl>
                                      </p:cBhvr>
                                    </p:animEffect>
                                  </p:childTnLst>
                                </p:cTn>
                              </p:par>
                            </p:childTnLst>
                          </p:cTn>
                        </p:par>
                      </p:childTnLst>
                    </p:cTn>
                  </p:par>
                  <p:par>
                    <p:cTn id="349" fill="hold">
                      <p:stCondLst>
                        <p:cond delay="indefinite"/>
                      </p:stCondLst>
                      <p:childTnLst>
                        <p:par>
                          <p:cTn id="350" fill="hold">
                            <p:stCondLst>
                              <p:cond delay="0"/>
                            </p:stCondLst>
                            <p:childTnLst>
                              <p:par>
                                <p:cTn id="351" presetID="9" presetClass="entr" presetSubtype="0" fill="hold" grpId="0" nodeType="clickEffect">
                                  <p:stCondLst>
                                    <p:cond delay="0"/>
                                  </p:stCondLst>
                                  <p:childTnLst>
                                    <p:set>
                                      <p:cBhvr>
                                        <p:cTn id="352" dur="1" fill="hold">
                                          <p:stCondLst>
                                            <p:cond delay="0"/>
                                          </p:stCondLst>
                                        </p:cTn>
                                        <p:tgtEl>
                                          <p:spTgt spid="79958"/>
                                        </p:tgtEl>
                                        <p:attrNameLst>
                                          <p:attrName>style.visibility</p:attrName>
                                        </p:attrNameLst>
                                      </p:cBhvr>
                                      <p:to>
                                        <p:strVal val="visible"/>
                                      </p:to>
                                    </p:set>
                                    <p:animEffect transition="in" filter="dissolve">
                                      <p:cBhvr>
                                        <p:cTn id="353" dur="500"/>
                                        <p:tgtEl>
                                          <p:spTgt spid="79958"/>
                                        </p:tgtEl>
                                      </p:cBhvr>
                                    </p:animEffect>
                                  </p:childTnLst>
                                </p:cTn>
                              </p:par>
                            </p:childTnLst>
                          </p:cTn>
                        </p:par>
                      </p:childTnLst>
                    </p:cTn>
                  </p:par>
                  <p:par>
                    <p:cTn id="354" fill="hold">
                      <p:stCondLst>
                        <p:cond delay="indefinite"/>
                      </p:stCondLst>
                      <p:childTnLst>
                        <p:par>
                          <p:cTn id="355" fill="hold">
                            <p:stCondLst>
                              <p:cond delay="0"/>
                            </p:stCondLst>
                            <p:childTnLst>
                              <p:par>
                                <p:cTn id="356" presetID="22" presetClass="entr" presetSubtype="4" fill="hold" grpId="0" nodeType="clickEffect">
                                  <p:stCondLst>
                                    <p:cond delay="0"/>
                                  </p:stCondLst>
                                  <p:childTnLst>
                                    <p:set>
                                      <p:cBhvr>
                                        <p:cTn id="357" dur="1" fill="hold">
                                          <p:stCondLst>
                                            <p:cond delay="0"/>
                                          </p:stCondLst>
                                        </p:cTn>
                                        <p:tgtEl>
                                          <p:spTgt spid="79957"/>
                                        </p:tgtEl>
                                        <p:attrNameLst>
                                          <p:attrName>style.visibility</p:attrName>
                                        </p:attrNameLst>
                                      </p:cBhvr>
                                      <p:to>
                                        <p:strVal val="visible"/>
                                      </p:to>
                                    </p:set>
                                    <p:animEffect transition="in" filter="wipe(down)">
                                      <p:cBhvr>
                                        <p:cTn id="358" dur="500"/>
                                        <p:tgtEl>
                                          <p:spTgt spid="79957"/>
                                        </p:tgtEl>
                                      </p:cBhvr>
                                    </p:animEffect>
                                  </p:childTnLst>
                                </p:cTn>
                              </p:par>
                            </p:childTnLst>
                          </p:cTn>
                        </p:par>
                        <p:par>
                          <p:cTn id="359" fill="hold">
                            <p:stCondLst>
                              <p:cond delay="500"/>
                            </p:stCondLst>
                            <p:childTnLst>
                              <p:par>
                                <p:cTn id="360" presetID="22" presetClass="entr" presetSubtype="4" fill="hold" grpId="0" nodeType="afterEffect">
                                  <p:stCondLst>
                                    <p:cond delay="0"/>
                                  </p:stCondLst>
                                  <p:childTnLst>
                                    <p:set>
                                      <p:cBhvr>
                                        <p:cTn id="361" dur="1" fill="hold">
                                          <p:stCondLst>
                                            <p:cond delay="0"/>
                                          </p:stCondLst>
                                        </p:cTn>
                                        <p:tgtEl>
                                          <p:spTgt spid="79963"/>
                                        </p:tgtEl>
                                        <p:attrNameLst>
                                          <p:attrName>style.visibility</p:attrName>
                                        </p:attrNameLst>
                                      </p:cBhvr>
                                      <p:to>
                                        <p:strVal val="visible"/>
                                      </p:to>
                                    </p:set>
                                    <p:animEffect transition="in" filter="wipe(down)">
                                      <p:cBhvr>
                                        <p:cTn id="362" dur="500"/>
                                        <p:tgtEl>
                                          <p:spTgt spid="79963"/>
                                        </p:tgtEl>
                                      </p:cBhvr>
                                    </p:animEffect>
                                  </p:childTnLst>
                                </p:cTn>
                              </p:par>
                            </p:childTnLst>
                          </p:cTn>
                        </p:par>
                      </p:childTnLst>
                    </p:cTn>
                  </p:par>
                  <p:par>
                    <p:cTn id="363" fill="hold">
                      <p:stCondLst>
                        <p:cond delay="indefinite"/>
                      </p:stCondLst>
                      <p:childTnLst>
                        <p:par>
                          <p:cTn id="364" fill="hold">
                            <p:stCondLst>
                              <p:cond delay="0"/>
                            </p:stCondLst>
                            <p:childTnLst>
                              <p:par>
                                <p:cTn id="365" presetID="10" presetClass="entr" presetSubtype="0" fill="hold" nodeType="clickEffect">
                                  <p:stCondLst>
                                    <p:cond delay="0"/>
                                  </p:stCondLst>
                                  <p:childTnLst>
                                    <p:set>
                                      <p:cBhvr>
                                        <p:cTn id="366" dur="1" fill="hold">
                                          <p:stCondLst>
                                            <p:cond delay="0"/>
                                          </p:stCondLst>
                                        </p:cTn>
                                        <p:tgtEl>
                                          <p:spTgt spid="15"/>
                                        </p:tgtEl>
                                        <p:attrNameLst>
                                          <p:attrName>style.visibility</p:attrName>
                                        </p:attrNameLst>
                                      </p:cBhvr>
                                      <p:to>
                                        <p:strVal val="visible"/>
                                      </p:to>
                                    </p:set>
                                    <p:animEffect transition="in" filter="fade">
                                      <p:cBhvr>
                                        <p:cTn id="367" dur="2000"/>
                                        <p:tgtEl>
                                          <p:spTgt spid="15"/>
                                        </p:tgtEl>
                                      </p:cBhvr>
                                    </p:animEffect>
                                  </p:childTnLst>
                                </p:cTn>
                              </p:par>
                            </p:childTnLst>
                          </p:cTn>
                        </p:par>
                      </p:childTnLst>
                    </p:cTn>
                  </p:par>
                  <p:par>
                    <p:cTn id="368" fill="hold">
                      <p:stCondLst>
                        <p:cond delay="indefinite"/>
                      </p:stCondLst>
                      <p:childTnLst>
                        <p:par>
                          <p:cTn id="369" fill="hold">
                            <p:stCondLst>
                              <p:cond delay="0"/>
                            </p:stCondLst>
                            <p:childTnLst>
                              <p:par>
                                <p:cTn id="370" presetID="55" presetClass="exit" presetSubtype="0" fill="hold" grpId="2" nodeType="clickEffect">
                                  <p:stCondLst>
                                    <p:cond delay="0"/>
                                  </p:stCondLst>
                                  <p:childTnLst>
                                    <p:anim calcmode="lin" valueType="num">
                                      <p:cBhvr>
                                        <p:cTn id="371" dur="1000"/>
                                        <p:tgtEl>
                                          <p:spTgt spid="79972"/>
                                        </p:tgtEl>
                                        <p:attrNameLst>
                                          <p:attrName>ppt_w</p:attrName>
                                        </p:attrNameLst>
                                      </p:cBhvr>
                                      <p:tavLst>
                                        <p:tav tm="0">
                                          <p:val>
                                            <p:strVal val="ppt_w"/>
                                          </p:val>
                                        </p:tav>
                                        <p:tav tm="100000">
                                          <p:val>
                                            <p:strVal val="ppt_w*0.70"/>
                                          </p:val>
                                        </p:tav>
                                      </p:tavLst>
                                    </p:anim>
                                    <p:anim calcmode="lin" valueType="num">
                                      <p:cBhvr>
                                        <p:cTn id="372" dur="1000"/>
                                        <p:tgtEl>
                                          <p:spTgt spid="79972"/>
                                        </p:tgtEl>
                                        <p:attrNameLst>
                                          <p:attrName>ppt_h</p:attrName>
                                        </p:attrNameLst>
                                      </p:cBhvr>
                                      <p:tavLst>
                                        <p:tav tm="0">
                                          <p:val>
                                            <p:strVal val="ppt_h"/>
                                          </p:val>
                                        </p:tav>
                                        <p:tav tm="100000">
                                          <p:val>
                                            <p:strVal val="ppt_h"/>
                                          </p:val>
                                        </p:tav>
                                      </p:tavLst>
                                    </p:anim>
                                    <p:animEffect transition="out" filter="fade">
                                      <p:cBhvr>
                                        <p:cTn id="373" dur="1000"/>
                                        <p:tgtEl>
                                          <p:spTgt spid="79972"/>
                                        </p:tgtEl>
                                      </p:cBhvr>
                                    </p:animEffect>
                                    <p:set>
                                      <p:cBhvr>
                                        <p:cTn id="374" dur="1" fill="hold">
                                          <p:stCondLst>
                                            <p:cond delay="999"/>
                                          </p:stCondLst>
                                        </p:cTn>
                                        <p:tgtEl>
                                          <p:spTgt spid="79972"/>
                                        </p:tgtEl>
                                        <p:attrNameLst>
                                          <p:attrName>style.visibility</p:attrName>
                                        </p:attrNameLst>
                                      </p:cBhvr>
                                      <p:to>
                                        <p:strVal val="hidden"/>
                                      </p:to>
                                    </p:set>
                                  </p:childTnLst>
                                </p:cTn>
                              </p:par>
                              <p:par>
                                <p:cTn id="375" presetID="9" presetClass="exit" presetSubtype="0" fill="hold" nodeType="withEffect">
                                  <p:stCondLst>
                                    <p:cond delay="0"/>
                                  </p:stCondLst>
                                  <p:childTnLst>
                                    <p:animEffect transition="out" filter="dissolve">
                                      <p:cBhvr>
                                        <p:cTn id="376" dur="500"/>
                                        <p:tgtEl>
                                          <p:spTgt spid="11"/>
                                        </p:tgtEl>
                                      </p:cBhvr>
                                    </p:animEffect>
                                    <p:set>
                                      <p:cBhvr>
                                        <p:cTn id="377" dur="1" fill="hold">
                                          <p:stCondLst>
                                            <p:cond delay="499"/>
                                          </p:stCondLst>
                                        </p:cTn>
                                        <p:tgtEl>
                                          <p:spTgt spid="11"/>
                                        </p:tgtEl>
                                        <p:attrNameLst>
                                          <p:attrName>style.visibility</p:attrName>
                                        </p:attrNameLst>
                                      </p:cBhvr>
                                      <p:to>
                                        <p:strVal val="hidden"/>
                                      </p:to>
                                    </p:set>
                                  </p:childTnLst>
                                </p:cTn>
                              </p:par>
                              <p:par>
                                <p:cTn id="378" presetID="9" presetClass="exit" presetSubtype="0" fill="hold" grpId="1" nodeType="withEffect">
                                  <p:stCondLst>
                                    <p:cond delay="0"/>
                                  </p:stCondLst>
                                  <p:childTnLst>
                                    <p:animEffect transition="out" filter="dissolve">
                                      <p:cBhvr>
                                        <p:cTn id="379" dur="500"/>
                                        <p:tgtEl>
                                          <p:spTgt spid="79971"/>
                                        </p:tgtEl>
                                      </p:cBhvr>
                                    </p:animEffect>
                                    <p:set>
                                      <p:cBhvr>
                                        <p:cTn id="380" dur="1" fill="hold">
                                          <p:stCondLst>
                                            <p:cond delay="499"/>
                                          </p:stCondLst>
                                        </p:cTn>
                                        <p:tgtEl>
                                          <p:spTgt spid="79971"/>
                                        </p:tgtEl>
                                        <p:attrNameLst>
                                          <p:attrName>style.visibility</p:attrName>
                                        </p:attrNameLst>
                                      </p:cBhvr>
                                      <p:to>
                                        <p:strVal val="hidden"/>
                                      </p:to>
                                    </p:set>
                                  </p:childTnLst>
                                </p:cTn>
                              </p:par>
                              <p:par>
                                <p:cTn id="381" presetID="9" presetClass="exit" presetSubtype="0" fill="hold" grpId="1" nodeType="withEffect">
                                  <p:stCondLst>
                                    <p:cond delay="0"/>
                                  </p:stCondLst>
                                  <p:childTnLst>
                                    <p:animEffect transition="out" filter="dissolve">
                                      <p:cBhvr>
                                        <p:cTn id="382" dur="500"/>
                                        <p:tgtEl>
                                          <p:spTgt spid="79973"/>
                                        </p:tgtEl>
                                      </p:cBhvr>
                                    </p:animEffect>
                                    <p:set>
                                      <p:cBhvr>
                                        <p:cTn id="383" dur="1" fill="hold">
                                          <p:stCondLst>
                                            <p:cond delay="499"/>
                                          </p:stCondLst>
                                        </p:cTn>
                                        <p:tgtEl>
                                          <p:spTgt spid="79973"/>
                                        </p:tgtEl>
                                        <p:attrNameLst>
                                          <p:attrName>style.visibility</p:attrName>
                                        </p:attrNameLst>
                                      </p:cBhvr>
                                      <p:to>
                                        <p:strVal val="hidden"/>
                                      </p:to>
                                    </p:set>
                                  </p:childTnLst>
                                </p:cTn>
                              </p:par>
                              <p:par>
                                <p:cTn id="384" presetID="9" presetClass="exit" presetSubtype="0" fill="hold" nodeType="withEffect">
                                  <p:stCondLst>
                                    <p:cond delay="0"/>
                                  </p:stCondLst>
                                  <p:childTnLst>
                                    <p:animEffect transition="out" filter="dissolve">
                                      <p:cBhvr>
                                        <p:cTn id="385" dur="500"/>
                                        <p:tgtEl>
                                          <p:spTgt spid="12"/>
                                        </p:tgtEl>
                                      </p:cBhvr>
                                    </p:animEffect>
                                    <p:set>
                                      <p:cBhvr>
                                        <p:cTn id="386" dur="1" fill="hold">
                                          <p:stCondLst>
                                            <p:cond delay="499"/>
                                          </p:stCondLst>
                                        </p:cTn>
                                        <p:tgtEl>
                                          <p:spTgt spid="12"/>
                                        </p:tgtEl>
                                        <p:attrNameLst>
                                          <p:attrName>style.visibility</p:attrName>
                                        </p:attrNameLst>
                                      </p:cBhvr>
                                      <p:to>
                                        <p:strVal val="hidden"/>
                                      </p:to>
                                    </p:set>
                                  </p:childTnLst>
                                </p:cTn>
                              </p:par>
                              <p:par>
                                <p:cTn id="387" presetID="9" presetClass="exit" presetSubtype="0" fill="hold" grpId="1" nodeType="withEffect">
                                  <p:stCondLst>
                                    <p:cond delay="0"/>
                                  </p:stCondLst>
                                  <p:childTnLst>
                                    <p:animEffect transition="out" filter="dissolve">
                                      <p:cBhvr>
                                        <p:cTn id="388" dur="500"/>
                                        <p:tgtEl>
                                          <p:spTgt spid="79978"/>
                                        </p:tgtEl>
                                      </p:cBhvr>
                                    </p:animEffect>
                                    <p:set>
                                      <p:cBhvr>
                                        <p:cTn id="389" dur="1" fill="hold">
                                          <p:stCondLst>
                                            <p:cond delay="499"/>
                                          </p:stCondLst>
                                        </p:cTn>
                                        <p:tgtEl>
                                          <p:spTgt spid="79978"/>
                                        </p:tgtEl>
                                        <p:attrNameLst>
                                          <p:attrName>style.visibility</p:attrName>
                                        </p:attrNameLst>
                                      </p:cBhvr>
                                      <p:to>
                                        <p:strVal val="hidden"/>
                                      </p:to>
                                    </p:set>
                                  </p:childTnLst>
                                </p:cTn>
                              </p:par>
                            </p:childTnLst>
                          </p:cTn>
                        </p:par>
                      </p:childTnLst>
                    </p:cTn>
                  </p:par>
                  <p:par>
                    <p:cTn id="390" fill="hold">
                      <p:stCondLst>
                        <p:cond delay="indefinite"/>
                      </p:stCondLst>
                      <p:childTnLst>
                        <p:par>
                          <p:cTn id="391" fill="hold">
                            <p:stCondLst>
                              <p:cond delay="0"/>
                            </p:stCondLst>
                            <p:childTnLst>
                              <p:par>
                                <p:cTn id="392" presetID="9" presetClass="entr" presetSubtype="0" fill="hold" grpId="0" nodeType="clickEffect">
                                  <p:stCondLst>
                                    <p:cond delay="0"/>
                                  </p:stCondLst>
                                  <p:childTnLst>
                                    <p:set>
                                      <p:cBhvr>
                                        <p:cTn id="393" dur="1" fill="hold">
                                          <p:stCondLst>
                                            <p:cond delay="0"/>
                                          </p:stCondLst>
                                        </p:cTn>
                                        <p:tgtEl>
                                          <p:spTgt spid="80010"/>
                                        </p:tgtEl>
                                        <p:attrNameLst>
                                          <p:attrName>style.visibility</p:attrName>
                                        </p:attrNameLst>
                                      </p:cBhvr>
                                      <p:to>
                                        <p:strVal val="visible"/>
                                      </p:to>
                                    </p:set>
                                    <p:animEffect transition="in" filter="dissolve">
                                      <p:cBhvr>
                                        <p:cTn id="394" dur="500"/>
                                        <p:tgtEl>
                                          <p:spTgt spid="80010"/>
                                        </p:tgtEl>
                                      </p:cBhvr>
                                    </p:animEffect>
                                  </p:childTnLst>
                                </p:cTn>
                              </p:par>
                            </p:childTnLst>
                          </p:cTn>
                        </p:par>
                      </p:childTnLst>
                    </p:cTn>
                  </p:par>
                  <p:par>
                    <p:cTn id="395" fill="hold">
                      <p:stCondLst>
                        <p:cond delay="indefinite"/>
                      </p:stCondLst>
                      <p:childTnLst>
                        <p:par>
                          <p:cTn id="396" fill="hold">
                            <p:stCondLst>
                              <p:cond delay="0"/>
                            </p:stCondLst>
                            <p:childTnLst>
                              <p:par>
                                <p:cTn id="397" presetID="9" presetClass="entr" presetSubtype="0" fill="hold" grpId="0" nodeType="clickEffect">
                                  <p:stCondLst>
                                    <p:cond delay="0"/>
                                  </p:stCondLst>
                                  <p:childTnLst>
                                    <p:set>
                                      <p:cBhvr>
                                        <p:cTn id="398" dur="1" fill="hold">
                                          <p:stCondLst>
                                            <p:cond delay="0"/>
                                          </p:stCondLst>
                                        </p:cTn>
                                        <p:tgtEl>
                                          <p:spTgt spid="80011"/>
                                        </p:tgtEl>
                                        <p:attrNameLst>
                                          <p:attrName>style.visibility</p:attrName>
                                        </p:attrNameLst>
                                      </p:cBhvr>
                                      <p:to>
                                        <p:strVal val="visible"/>
                                      </p:to>
                                    </p:set>
                                    <p:animEffect transition="in" filter="dissolve">
                                      <p:cBhvr>
                                        <p:cTn id="399" dur="500"/>
                                        <p:tgtEl>
                                          <p:spTgt spid="80011"/>
                                        </p:tgtEl>
                                      </p:cBhvr>
                                    </p:animEffect>
                                  </p:childTnLst>
                                </p:cTn>
                              </p:par>
                            </p:childTnLst>
                          </p:cTn>
                        </p:par>
                      </p:childTnLst>
                    </p:cTn>
                  </p:par>
                  <p:par>
                    <p:cTn id="400" fill="hold">
                      <p:stCondLst>
                        <p:cond delay="indefinite"/>
                      </p:stCondLst>
                      <p:childTnLst>
                        <p:par>
                          <p:cTn id="401" fill="hold">
                            <p:stCondLst>
                              <p:cond delay="0"/>
                            </p:stCondLst>
                            <p:childTnLst>
                              <p:par>
                                <p:cTn id="402" presetID="22" presetClass="entr" presetSubtype="4" fill="hold" grpId="0" nodeType="clickEffect">
                                  <p:stCondLst>
                                    <p:cond delay="0"/>
                                  </p:stCondLst>
                                  <p:childTnLst>
                                    <p:set>
                                      <p:cBhvr>
                                        <p:cTn id="403" dur="1" fill="hold">
                                          <p:stCondLst>
                                            <p:cond delay="0"/>
                                          </p:stCondLst>
                                        </p:cTn>
                                        <p:tgtEl>
                                          <p:spTgt spid="80037"/>
                                        </p:tgtEl>
                                        <p:attrNameLst>
                                          <p:attrName>style.visibility</p:attrName>
                                        </p:attrNameLst>
                                      </p:cBhvr>
                                      <p:to>
                                        <p:strVal val="visible"/>
                                      </p:to>
                                    </p:set>
                                    <p:animEffect transition="in" filter="wipe(down)">
                                      <p:cBhvr>
                                        <p:cTn id="404" dur="500"/>
                                        <p:tgtEl>
                                          <p:spTgt spid="80037"/>
                                        </p:tgtEl>
                                      </p:cBhvr>
                                    </p:animEffect>
                                  </p:childTnLst>
                                </p:cTn>
                              </p:par>
                            </p:childTnLst>
                          </p:cTn>
                        </p:par>
                        <p:par>
                          <p:cTn id="405" fill="hold">
                            <p:stCondLst>
                              <p:cond delay="500"/>
                            </p:stCondLst>
                            <p:childTnLst>
                              <p:par>
                                <p:cTn id="406" presetID="22" presetClass="entr" presetSubtype="4" fill="hold" grpId="0" nodeType="afterEffect">
                                  <p:stCondLst>
                                    <p:cond delay="0"/>
                                  </p:stCondLst>
                                  <p:childTnLst>
                                    <p:set>
                                      <p:cBhvr>
                                        <p:cTn id="407" dur="1" fill="hold">
                                          <p:stCondLst>
                                            <p:cond delay="0"/>
                                          </p:stCondLst>
                                        </p:cTn>
                                        <p:tgtEl>
                                          <p:spTgt spid="80015"/>
                                        </p:tgtEl>
                                        <p:attrNameLst>
                                          <p:attrName>style.visibility</p:attrName>
                                        </p:attrNameLst>
                                      </p:cBhvr>
                                      <p:to>
                                        <p:strVal val="visible"/>
                                      </p:to>
                                    </p:set>
                                    <p:animEffect transition="in" filter="wipe(down)">
                                      <p:cBhvr>
                                        <p:cTn id="408" dur="500"/>
                                        <p:tgtEl>
                                          <p:spTgt spid="80015"/>
                                        </p:tgtEl>
                                      </p:cBhvr>
                                    </p:animEffect>
                                  </p:childTnLst>
                                </p:cTn>
                              </p:par>
                            </p:childTnLst>
                          </p:cTn>
                        </p:par>
                      </p:childTnLst>
                    </p:cTn>
                  </p:par>
                  <p:par>
                    <p:cTn id="409" fill="hold">
                      <p:stCondLst>
                        <p:cond delay="indefinite"/>
                      </p:stCondLst>
                      <p:childTnLst>
                        <p:par>
                          <p:cTn id="410" fill="hold">
                            <p:stCondLst>
                              <p:cond delay="0"/>
                            </p:stCondLst>
                            <p:childTnLst>
                              <p:par>
                                <p:cTn id="411" presetID="10" presetClass="entr" presetSubtype="0" fill="hold" nodeType="clickEffect">
                                  <p:stCondLst>
                                    <p:cond delay="0"/>
                                  </p:stCondLst>
                                  <p:childTnLst>
                                    <p:set>
                                      <p:cBhvr>
                                        <p:cTn id="412" dur="1" fill="hold">
                                          <p:stCondLst>
                                            <p:cond delay="0"/>
                                          </p:stCondLst>
                                        </p:cTn>
                                        <p:tgtEl>
                                          <p:spTgt spid="16"/>
                                        </p:tgtEl>
                                        <p:attrNameLst>
                                          <p:attrName>style.visibility</p:attrName>
                                        </p:attrNameLst>
                                      </p:cBhvr>
                                      <p:to>
                                        <p:strVal val="visible"/>
                                      </p:to>
                                    </p:set>
                                    <p:animEffect transition="in" filter="fade">
                                      <p:cBhvr>
                                        <p:cTn id="413" dur="2000"/>
                                        <p:tgtEl>
                                          <p:spTgt spid="16"/>
                                        </p:tgtEl>
                                      </p:cBhvr>
                                    </p:animEffect>
                                  </p:childTnLst>
                                </p:cTn>
                              </p:par>
                            </p:childTnLst>
                          </p:cTn>
                        </p:par>
                      </p:childTnLst>
                    </p:cTn>
                  </p:par>
                  <p:par>
                    <p:cTn id="414" fill="hold">
                      <p:stCondLst>
                        <p:cond delay="indefinite"/>
                      </p:stCondLst>
                      <p:childTnLst>
                        <p:par>
                          <p:cTn id="415" fill="hold">
                            <p:stCondLst>
                              <p:cond delay="0"/>
                            </p:stCondLst>
                            <p:childTnLst>
                              <p:par>
                                <p:cTn id="416" presetID="9" presetClass="entr" presetSubtype="0" fill="hold" grpId="0" nodeType="clickEffect">
                                  <p:stCondLst>
                                    <p:cond delay="0"/>
                                  </p:stCondLst>
                                  <p:childTnLst>
                                    <p:set>
                                      <p:cBhvr>
                                        <p:cTn id="417" dur="1" fill="hold">
                                          <p:stCondLst>
                                            <p:cond delay="0"/>
                                          </p:stCondLst>
                                        </p:cTn>
                                        <p:tgtEl>
                                          <p:spTgt spid="80018"/>
                                        </p:tgtEl>
                                        <p:attrNameLst>
                                          <p:attrName>style.visibility</p:attrName>
                                        </p:attrNameLst>
                                      </p:cBhvr>
                                      <p:to>
                                        <p:strVal val="visible"/>
                                      </p:to>
                                    </p:set>
                                    <p:animEffect transition="in" filter="dissolve">
                                      <p:cBhvr>
                                        <p:cTn id="418" dur="500"/>
                                        <p:tgtEl>
                                          <p:spTgt spid="80018"/>
                                        </p:tgtEl>
                                      </p:cBhvr>
                                    </p:animEffect>
                                  </p:childTnLst>
                                </p:cTn>
                              </p:par>
                            </p:childTnLst>
                          </p:cTn>
                        </p:par>
                      </p:childTnLst>
                    </p:cTn>
                  </p:par>
                  <p:par>
                    <p:cTn id="419" fill="hold">
                      <p:stCondLst>
                        <p:cond delay="indefinite"/>
                      </p:stCondLst>
                      <p:childTnLst>
                        <p:par>
                          <p:cTn id="420" fill="hold">
                            <p:stCondLst>
                              <p:cond delay="0"/>
                            </p:stCondLst>
                            <p:childTnLst>
                              <p:par>
                                <p:cTn id="421" presetID="9" presetClass="entr" presetSubtype="0" fill="hold" nodeType="clickEffect">
                                  <p:stCondLst>
                                    <p:cond delay="0"/>
                                  </p:stCondLst>
                                  <p:childTnLst>
                                    <p:set>
                                      <p:cBhvr>
                                        <p:cTn id="422" dur="1" fill="hold">
                                          <p:stCondLst>
                                            <p:cond delay="0"/>
                                          </p:stCondLst>
                                        </p:cTn>
                                        <p:tgtEl>
                                          <p:spTgt spid="19"/>
                                        </p:tgtEl>
                                        <p:attrNameLst>
                                          <p:attrName>style.visibility</p:attrName>
                                        </p:attrNameLst>
                                      </p:cBhvr>
                                      <p:to>
                                        <p:strVal val="visible"/>
                                      </p:to>
                                    </p:set>
                                    <p:animEffect transition="in" filter="dissolve">
                                      <p:cBhvr>
                                        <p:cTn id="423" dur="500"/>
                                        <p:tgtEl>
                                          <p:spTgt spid="19"/>
                                        </p:tgtEl>
                                      </p:cBhvr>
                                    </p:animEffect>
                                  </p:childTnLst>
                                </p:cTn>
                              </p:par>
                            </p:childTnLst>
                          </p:cTn>
                        </p:par>
                      </p:childTnLst>
                    </p:cTn>
                  </p:par>
                  <p:par>
                    <p:cTn id="424" fill="hold">
                      <p:stCondLst>
                        <p:cond delay="indefinite"/>
                      </p:stCondLst>
                      <p:childTnLst>
                        <p:par>
                          <p:cTn id="425" fill="hold">
                            <p:stCondLst>
                              <p:cond delay="0"/>
                            </p:stCondLst>
                            <p:childTnLst>
                              <p:par>
                                <p:cTn id="426" presetID="9" presetClass="entr" presetSubtype="0" fill="hold" grpId="0" nodeType="clickEffect">
                                  <p:stCondLst>
                                    <p:cond delay="0"/>
                                  </p:stCondLst>
                                  <p:childTnLst>
                                    <p:set>
                                      <p:cBhvr>
                                        <p:cTn id="427" dur="1" fill="hold">
                                          <p:stCondLst>
                                            <p:cond delay="0"/>
                                          </p:stCondLst>
                                        </p:cTn>
                                        <p:tgtEl>
                                          <p:spTgt spid="80017"/>
                                        </p:tgtEl>
                                        <p:attrNameLst>
                                          <p:attrName>style.visibility</p:attrName>
                                        </p:attrNameLst>
                                      </p:cBhvr>
                                      <p:to>
                                        <p:strVal val="visible"/>
                                      </p:to>
                                    </p:set>
                                    <p:animEffect transition="in" filter="dissolve">
                                      <p:cBhvr>
                                        <p:cTn id="428" dur="500"/>
                                        <p:tgtEl>
                                          <p:spTgt spid="80017"/>
                                        </p:tgtEl>
                                      </p:cBhvr>
                                    </p:animEffect>
                                  </p:childTnLst>
                                </p:cTn>
                              </p:par>
                            </p:childTnLst>
                          </p:cTn>
                        </p:par>
                      </p:childTnLst>
                    </p:cTn>
                  </p:par>
                  <p:par>
                    <p:cTn id="429" fill="hold">
                      <p:stCondLst>
                        <p:cond delay="indefinite"/>
                      </p:stCondLst>
                      <p:childTnLst>
                        <p:par>
                          <p:cTn id="430" fill="hold">
                            <p:stCondLst>
                              <p:cond delay="0"/>
                            </p:stCondLst>
                            <p:childTnLst>
                              <p:par>
                                <p:cTn id="431" presetID="9" presetClass="entr" presetSubtype="0" fill="hold" grpId="0" nodeType="clickEffect">
                                  <p:stCondLst>
                                    <p:cond delay="0"/>
                                  </p:stCondLst>
                                  <p:childTnLst>
                                    <p:set>
                                      <p:cBhvr>
                                        <p:cTn id="432" dur="1" fill="hold">
                                          <p:stCondLst>
                                            <p:cond delay="0"/>
                                          </p:stCondLst>
                                        </p:cTn>
                                        <p:tgtEl>
                                          <p:spTgt spid="80038"/>
                                        </p:tgtEl>
                                        <p:attrNameLst>
                                          <p:attrName>style.visibility</p:attrName>
                                        </p:attrNameLst>
                                      </p:cBhvr>
                                      <p:to>
                                        <p:strVal val="visible"/>
                                      </p:to>
                                    </p:set>
                                    <p:animEffect transition="in" filter="dissolve">
                                      <p:cBhvr>
                                        <p:cTn id="433" dur="500"/>
                                        <p:tgtEl>
                                          <p:spTgt spid="80038"/>
                                        </p:tgtEl>
                                      </p:cBhvr>
                                    </p:animEffect>
                                  </p:childTnLst>
                                </p:cTn>
                              </p:par>
                              <p:par>
                                <p:cTn id="434" presetID="9" presetClass="exit" presetSubtype="0" fill="hold" grpId="2" nodeType="withEffect">
                                  <p:stCondLst>
                                    <p:cond delay="0"/>
                                  </p:stCondLst>
                                  <p:childTnLst>
                                    <p:animEffect transition="out" filter="dissolve">
                                      <p:cBhvr>
                                        <p:cTn id="435" dur="500"/>
                                        <p:tgtEl>
                                          <p:spTgt spid="80011"/>
                                        </p:tgtEl>
                                      </p:cBhvr>
                                    </p:animEffect>
                                    <p:set>
                                      <p:cBhvr>
                                        <p:cTn id="436" dur="1" fill="hold">
                                          <p:stCondLst>
                                            <p:cond delay="499"/>
                                          </p:stCondLst>
                                        </p:cTn>
                                        <p:tgtEl>
                                          <p:spTgt spid="80011"/>
                                        </p:tgtEl>
                                        <p:attrNameLst>
                                          <p:attrName>style.visibility</p:attrName>
                                        </p:attrNameLst>
                                      </p:cBhvr>
                                      <p:to>
                                        <p:strVal val="hidden"/>
                                      </p:to>
                                    </p:set>
                                  </p:childTnLst>
                                </p:cTn>
                              </p:par>
                            </p:childTnLst>
                          </p:cTn>
                        </p:par>
                      </p:childTnLst>
                    </p:cTn>
                  </p:par>
                  <p:par>
                    <p:cTn id="437" fill="hold">
                      <p:stCondLst>
                        <p:cond delay="indefinite"/>
                      </p:stCondLst>
                      <p:childTnLst>
                        <p:par>
                          <p:cTn id="438" fill="hold">
                            <p:stCondLst>
                              <p:cond delay="0"/>
                            </p:stCondLst>
                            <p:childTnLst>
                              <p:par>
                                <p:cTn id="439" presetID="22" presetClass="entr" presetSubtype="4" fill="hold" grpId="0" nodeType="clickEffect">
                                  <p:stCondLst>
                                    <p:cond delay="0"/>
                                  </p:stCondLst>
                                  <p:childTnLst>
                                    <p:set>
                                      <p:cBhvr>
                                        <p:cTn id="440" dur="1" fill="hold">
                                          <p:stCondLst>
                                            <p:cond delay="0"/>
                                          </p:stCondLst>
                                        </p:cTn>
                                        <p:tgtEl>
                                          <p:spTgt spid="80016"/>
                                        </p:tgtEl>
                                        <p:attrNameLst>
                                          <p:attrName>style.visibility</p:attrName>
                                        </p:attrNameLst>
                                      </p:cBhvr>
                                      <p:to>
                                        <p:strVal val="visible"/>
                                      </p:to>
                                    </p:set>
                                    <p:animEffect transition="in" filter="wipe(down)">
                                      <p:cBhvr>
                                        <p:cTn id="441" dur="500"/>
                                        <p:tgtEl>
                                          <p:spTgt spid="80016"/>
                                        </p:tgtEl>
                                      </p:cBhvr>
                                    </p:animEffect>
                                  </p:childTnLst>
                                </p:cTn>
                              </p:par>
                            </p:childTnLst>
                          </p:cTn>
                        </p:par>
                        <p:par>
                          <p:cTn id="442" fill="hold">
                            <p:stCondLst>
                              <p:cond delay="500"/>
                            </p:stCondLst>
                            <p:childTnLst>
                              <p:par>
                                <p:cTn id="443" presetID="22" presetClass="entr" presetSubtype="4" fill="hold" grpId="0" nodeType="afterEffect">
                                  <p:stCondLst>
                                    <p:cond delay="0"/>
                                  </p:stCondLst>
                                  <p:childTnLst>
                                    <p:set>
                                      <p:cBhvr>
                                        <p:cTn id="444" dur="1" fill="hold">
                                          <p:stCondLst>
                                            <p:cond delay="0"/>
                                          </p:stCondLst>
                                        </p:cTn>
                                        <p:tgtEl>
                                          <p:spTgt spid="80022"/>
                                        </p:tgtEl>
                                        <p:attrNameLst>
                                          <p:attrName>style.visibility</p:attrName>
                                        </p:attrNameLst>
                                      </p:cBhvr>
                                      <p:to>
                                        <p:strVal val="visible"/>
                                      </p:to>
                                    </p:set>
                                    <p:animEffect transition="in" filter="wipe(down)">
                                      <p:cBhvr>
                                        <p:cTn id="445" dur="500"/>
                                        <p:tgtEl>
                                          <p:spTgt spid="80022"/>
                                        </p:tgtEl>
                                      </p:cBhvr>
                                    </p:animEffect>
                                  </p:childTnLst>
                                </p:cTn>
                              </p:par>
                            </p:childTnLst>
                          </p:cTn>
                        </p:par>
                      </p:childTnLst>
                    </p:cTn>
                  </p:par>
                  <p:par>
                    <p:cTn id="446" fill="hold">
                      <p:stCondLst>
                        <p:cond delay="indefinite"/>
                      </p:stCondLst>
                      <p:childTnLst>
                        <p:par>
                          <p:cTn id="447" fill="hold">
                            <p:stCondLst>
                              <p:cond delay="0"/>
                            </p:stCondLst>
                            <p:childTnLst>
                              <p:par>
                                <p:cTn id="448" presetID="39" presetClass="entr" presetSubtype="0" accel="100000" fill="hold" grpId="0" nodeType="clickEffect">
                                  <p:stCondLst>
                                    <p:cond delay="0"/>
                                  </p:stCondLst>
                                  <p:childTnLst>
                                    <p:set>
                                      <p:cBhvr>
                                        <p:cTn id="449" dur="1" fill="hold">
                                          <p:stCondLst>
                                            <p:cond delay="0"/>
                                          </p:stCondLst>
                                        </p:cTn>
                                        <p:tgtEl>
                                          <p:spTgt spid="79950"/>
                                        </p:tgtEl>
                                        <p:attrNameLst>
                                          <p:attrName>style.visibility</p:attrName>
                                        </p:attrNameLst>
                                      </p:cBhvr>
                                      <p:to>
                                        <p:strVal val="visible"/>
                                      </p:to>
                                    </p:set>
                                    <p:anim calcmode="lin" valueType="num">
                                      <p:cBhvr>
                                        <p:cTn id="450" dur="500" fill="hold"/>
                                        <p:tgtEl>
                                          <p:spTgt spid="79950"/>
                                        </p:tgtEl>
                                        <p:attrNameLst>
                                          <p:attrName>ppt_h</p:attrName>
                                        </p:attrNameLst>
                                      </p:cBhvr>
                                      <p:tavLst>
                                        <p:tav tm="0">
                                          <p:val>
                                            <p:strVal val="#ppt_h/20"/>
                                          </p:val>
                                        </p:tav>
                                        <p:tav tm="50000">
                                          <p:val>
                                            <p:strVal val="#ppt_h/20"/>
                                          </p:val>
                                        </p:tav>
                                        <p:tav tm="100000">
                                          <p:val>
                                            <p:strVal val="#ppt_h"/>
                                          </p:val>
                                        </p:tav>
                                      </p:tavLst>
                                    </p:anim>
                                    <p:anim calcmode="lin" valueType="num">
                                      <p:cBhvr>
                                        <p:cTn id="451" dur="500" fill="hold"/>
                                        <p:tgtEl>
                                          <p:spTgt spid="79950"/>
                                        </p:tgtEl>
                                        <p:attrNameLst>
                                          <p:attrName>ppt_w</p:attrName>
                                        </p:attrNameLst>
                                      </p:cBhvr>
                                      <p:tavLst>
                                        <p:tav tm="0">
                                          <p:val>
                                            <p:strVal val="#ppt_w+.3"/>
                                          </p:val>
                                        </p:tav>
                                        <p:tav tm="50000">
                                          <p:val>
                                            <p:strVal val="#ppt_w+.3"/>
                                          </p:val>
                                        </p:tav>
                                        <p:tav tm="100000">
                                          <p:val>
                                            <p:strVal val="#ppt_w"/>
                                          </p:val>
                                        </p:tav>
                                      </p:tavLst>
                                    </p:anim>
                                    <p:anim calcmode="lin" valueType="num">
                                      <p:cBhvr>
                                        <p:cTn id="452" dur="500" fill="hold"/>
                                        <p:tgtEl>
                                          <p:spTgt spid="79950"/>
                                        </p:tgtEl>
                                        <p:attrNameLst>
                                          <p:attrName>ppt_x</p:attrName>
                                        </p:attrNameLst>
                                      </p:cBhvr>
                                      <p:tavLst>
                                        <p:tav tm="0">
                                          <p:val>
                                            <p:strVal val="#ppt_x-.3"/>
                                          </p:val>
                                        </p:tav>
                                        <p:tav tm="50000">
                                          <p:val>
                                            <p:strVal val="#ppt_x"/>
                                          </p:val>
                                        </p:tav>
                                        <p:tav tm="100000">
                                          <p:val>
                                            <p:strVal val="#ppt_x"/>
                                          </p:val>
                                        </p:tav>
                                      </p:tavLst>
                                    </p:anim>
                                    <p:anim calcmode="lin" valueType="num">
                                      <p:cBhvr>
                                        <p:cTn id="453" dur="500" fill="hold"/>
                                        <p:tgtEl>
                                          <p:spTgt spid="79950"/>
                                        </p:tgtEl>
                                        <p:attrNameLst>
                                          <p:attrName>ppt_y</p:attrName>
                                        </p:attrNameLst>
                                      </p:cBhvr>
                                      <p:tavLst>
                                        <p:tav tm="0">
                                          <p:val>
                                            <p:strVal val="#ppt_y"/>
                                          </p:val>
                                        </p:tav>
                                        <p:tav tm="100000">
                                          <p:val>
                                            <p:strVal val="#ppt_y"/>
                                          </p:val>
                                        </p:tav>
                                      </p:tavLst>
                                    </p:anim>
                                  </p:childTnLst>
                                </p:cTn>
                              </p:par>
                            </p:childTnLst>
                          </p:cTn>
                        </p:par>
                      </p:childTnLst>
                    </p:cTn>
                  </p:par>
                  <p:par>
                    <p:cTn id="454" fill="hold">
                      <p:stCondLst>
                        <p:cond delay="indefinite"/>
                      </p:stCondLst>
                      <p:childTnLst>
                        <p:par>
                          <p:cTn id="455" fill="hold">
                            <p:stCondLst>
                              <p:cond delay="0"/>
                            </p:stCondLst>
                            <p:childTnLst>
                              <p:par>
                                <p:cTn id="456" presetID="53" presetClass="entr" presetSubtype="0" fill="hold" grpId="0" nodeType="clickEffect">
                                  <p:stCondLst>
                                    <p:cond delay="0"/>
                                  </p:stCondLst>
                                  <p:childTnLst>
                                    <p:set>
                                      <p:cBhvr>
                                        <p:cTn id="457" dur="1" fill="hold">
                                          <p:stCondLst>
                                            <p:cond delay="0"/>
                                          </p:stCondLst>
                                        </p:cTn>
                                        <p:tgtEl>
                                          <p:spTgt spid="80039"/>
                                        </p:tgtEl>
                                        <p:attrNameLst>
                                          <p:attrName>style.visibility</p:attrName>
                                        </p:attrNameLst>
                                      </p:cBhvr>
                                      <p:to>
                                        <p:strVal val="visible"/>
                                      </p:to>
                                    </p:set>
                                    <p:anim calcmode="lin" valueType="num">
                                      <p:cBhvr>
                                        <p:cTn id="458" dur="500" fill="hold"/>
                                        <p:tgtEl>
                                          <p:spTgt spid="80039"/>
                                        </p:tgtEl>
                                        <p:attrNameLst>
                                          <p:attrName>ppt_w</p:attrName>
                                        </p:attrNameLst>
                                      </p:cBhvr>
                                      <p:tavLst>
                                        <p:tav tm="0">
                                          <p:val>
                                            <p:fltVal val="0"/>
                                          </p:val>
                                        </p:tav>
                                        <p:tav tm="100000">
                                          <p:val>
                                            <p:strVal val="#ppt_w"/>
                                          </p:val>
                                        </p:tav>
                                      </p:tavLst>
                                    </p:anim>
                                    <p:anim calcmode="lin" valueType="num">
                                      <p:cBhvr>
                                        <p:cTn id="459" dur="500" fill="hold"/>
                                        <p:tgtEl>
                                          <p:spTgt spid="80039"/>
                                        </p:tgtEl>
                                        <p:attrNameLst>
                                          <p:attrName>ppt_h</p:attrName>
                                        </p:attrNameLst>
                                      </p:cBhvr>
                                      <p:tavLst>
                                        <p:tav tm="0">
                                          <p:val>
                                            <p:fltVal val="0"/>
                                          </p:val>
                                        </p:tav>
                                        <p:tav tm="100000">
                                          <p:val>
                                            <p:strVal val="#ppt_h"/>
                                          </p:val>
                                        </p:tav>
                                      </p:tavLst>
                                    </p:anim>
                                    <p:animEffect transition="in" filter="fade">
                                      <p:cBhvr>
                                        <p:cTn id="460" dur="500"/>
                                        <p:tgtEl>
                                          <p:spTgt spid="80039"/>
                                        </p:tgtEl>
                                      </p:cBhvr>
                                    </p:animEffect>
                                  </p:childTnLst>
                                </p:cTn>
                              </p:par>
                            </p:childTnLst>
                          </p:cTn>
                        </p:par>
                      </p:childTnLst>
                    </p:cTn>
                  </p:par>
                  <p:par>
                    <p:cTn id="461" fill="hold">
                      <p:stCondLst>
                        <p:cond delay="indefinite"/>
                      </p:stCondLst>
                      <p:childTnLst>
                        <p:par>
                          <p:cTn id="462" fill="hold">
                            <p:stCondLst>
                              <p:cond delay="0"/>
                            </p:stCondLst>
                            <p:childTnLst>
                              <p:par>
                                <p:cTn id="463" presetID="40" presetClass="entr" presetSubtype="0" fill="hold" grpId="0" nodeType="clickEffect">
                                  <p:stCondLst>
                                    <p:cond delay="0"/>
                                  </p:stCondLst>
                                  <p:iterate type="lt">
                                    <p:tmPct val="10000"/>
                                  </p:iterate>
                                  <p:childTnLst>
                                    <p:set>
                                      <p:cBhvr>
                                        <p:cTn id="464" dur="1" fill="hold">
                                          <p:stCondLst>
                                            <p:cond delay="0"/>
                                          </p:stCondLst>
                                        </p:cTn>
                                        <p:tgtEl>
                                          <p:spTgt spid="79995"/>
                                        </p:tgtEl>
                                        <p:attrNameLst>
                                          <p:attrName>style.visibility</p:attrName>
                                        </p:attrNameLst>
                                      </p:cBhvr>
                                      <p:to>
                                        <p:strVal val="visible"/>
                                      </p:to>
                                    </p:set>
                                    <p:animEffect transition="in" filter="fade">
                                      <p:cBhvr>
                                        <p:cTn id="465" dur="1000"/>
                                        <p:tgtEl>
                                          <p:spTgt spid="79995"/>
                                        </p:tgtEl>
                                      </p:cBhvr>
                                    </p:animEffect>
                                    <p:anim calcmode="lin" valueType="num">
                                      <p:cBhvr>
                                        <p:cTn id="466" dur="1000" fill="hold"/>
                                        <p:tgtEl>
                                          <p:spTgt spid="79995"/>
                                        </p:tgtEl>
                                        <p:attrNameLst>
                                          <p:attrName>ppt_x</p:attrName>
                                        </p:attrNameLst>
                                      </p:cBhvr>
                                      <p:tavLst>
                                        <p:tav tm="0">
                                          <p:val>
                                            <p:strVal val="#ppt_x-.1"/>
                                          </p:val>
                                        </p:tav>
                                        <p:tav tm="100000">
                                          <p:val>
                                            <p:strVal val="#ppt_x"/>
                                          </p:val>
                                        </p:tav>
                                      </p:tavLst>
                                    </p:anim>
                                    <p:anim calcmode="lin" valueType="num">
                                      <p:cBhvr>
                                        <p:cTn id="467" dur="1000" fill="hold"/>
                                        <p:tgtEl>
                                          <p:spTgt spid="79995"/>
                                        </p:tgtEl>
                                        <p:attrNameLst>
                                          <p:attrName>ppt_y</p:attrName>
                                        </p:attrNameLst>
                                      </p:cBhvr>
                                      <p:tavLst>
                                        <p:tav tm="0">
                                          <p:val>
                                            <p:strVal val="#ppt_y"/>
                                          </p:val>
                                        </p:tav>
                                        <p:tav tm="100000">
                                          <p:val>
                                            <p:strVal val="#ppt_y"/>
                                          </p:val>
                                        </p:tav>
                                      </p:tavLst>
                                    </p:anim>
                                  </p:childTnLst>
                                </p:cTn>
                              </p:par>
                              <p:par>
                                <p:cTn id="468" presetID="9" presetClass="emph" presetSubtype="0" grpId="1" nodeType="withEffect">
                                  <p:stCondLst>
                                    <p:cond delay="0"/>
                                  </p:stCondLst>
                                  <p:childTnLst>
                                    <p:set>
                                      <p:cBhvr rctx="PPT">
                                        <p:cTn id="469" dur="indefinite"/>
                                        <p:tgtEl>
                                          <p:spTgt spid="80010"/>
                                        </p:tgtEl>
                                        <p:attrNameLst>
                                          <p:attrName>style.opacity</p:attrName>
                                        </p:attrNameLst>
                                      </p:cBhvr>
                                      <p:to>
                                        <p:strVal val="0.5"/>
                                      </p:to>
                                    </p:set>
                                    <p:animEffect filter="image" prLst="opacity: 0.5">
                                      <p:cBhvr rctx="IE">
                                        <p:cTn id="470" dur="indefinite"/>
                                        <p:tgtEl>
                                          <p:spTgt spid="80010"/>
                                        </p:tgtEl>
                                      </p:cBhvr>
                                    </p:animEffect>
                                  </p:childTnLst>
                                </p:cTn>
                              </p:par>
                              <p:par>
                                <p:cTn id="471" presetID="9" presetClass="emph" presetSubtype="0" grpId="1" nodeType="withEffect">
                                  <p:stCondLst>
                                    <p:cond delay="0"/>
                                  </p:stCondLst>
                                  <p:childTnLst>
                                    <p:set>
                                      <p:cBhvr rctx="PPT">
                                        <p:cTn id="472" dur="indefinite"/>
                                        <p:tgtEl>
                                          <p:spTgt spid="80011"/>
                                        </p:tgtEl>
                                        <p:attrNameLst>
                                          <p:attrName>style.opacity</p:attrName>
                                        </p:attrNameLst>
                                      </p:cBhvr>
                                      <p:to>
                                        <p:strVal val="0.5"/>
                                      </p:to>
                                    </p:set>
                                    <p:animEffect filter="image" prLst="opacity: 0.5">
                                      <p:cBhvr rctx="IE">
                                        <p:cTn id="473" dur="indefinite"/>
                                        <p:tgtEl>
                                          <p:spTgt spid="80011"/>
                                        </p:tgtEl>
                                      </p:cBhvr>
                                    </p:animEffect>
                                  </p:childTnLst>
                                </p:cTn>
                              </p:par>
                              <p:par>
                                <p:cTn id="474" presetID="9" presetClass="emph" presetSubtype="0" nodeType="withEffect">
                                  <p:stCondLst>
                                    <p:cond delay="0"/>
                                  </p:stCondLst>
                                  <p:childTnLst>
                                    <p:set>
                                      <p:cBhvr rctx="PPT">
                                        <p:cTn id="475" dur="indefinite"/>
                                        <p:tgtEl>
                                          <p:spTgt spid="15"/>
                                        </p:tgtEl>
                                        <p:attrNameLst>
                                          <p:attrName>style.opacity</p:attrName>
                                        </p:attrNameLst>
                                      </p:cBhvr>
                                      <p:to>
                                        <p:strVal val="0.5"/>
                                      </p:to>
                                    </p:set>
                                    <p:animEffect filter="image" prLst="opacity: 0.5">
                                      <p:cBhvr rctx="IE">
                                        <p:cTn id="476" dur="indefinite"/>
                                        <p:tgtEl>
                                          <p:spTgt spid="15"/>
                                        </p:tgtEl>
                                      </p:cBhvr>
                                    </p:animEffect>
                                  </p:childTnLst>
                                </p:cTn>
                              </p:par>
                              <p:par>
                                <p:cTn id="477" presetID="9" presetClass="emph" presetSubtype="0" grpId="1" nodeType="withEffect">
                                  <p:stCondLst>
                                    <p:cond delay="0"/>
                                  </p:stCondLst>
                                  <p:childTnLst>
                                    <p:set>
                                      <p:cBhvr rctx="PPT">
                                        <p:cTn id="478" dur="indefinite"/>
                                        <p:tgtEl>
                                          <p:spTgt spid="80015"/>
                                        </p:tgtEl>
                                        <p:attrNameLst>
                                          <p:attrName>style.opacity</p:attrName>
                                        </p:attrNameLst>
                                      </p:cBhvr>
                                      <p:to>
                                        <p:strVal val="0.5"/>
                                      </p:to>
                                    </p:set>
                                    <p:animEffect filter="image" prLst="opacity: 0.5">
                                      <p:cBhvr rctx="IE">
                                        <p:cTn id="479" dur="indefinite"/>
                                        <p:tgtEl>
                                          <p:spTgt spid="80015"/>
                                        </p:tgtEl>
                                      </p:cBhvr>
                                    </p:animEffect>
                                  </p:childTnLst>
                                </p:cTn>
                              </p:par>
                              <p:par>
                                <p:cTn id="480" presetID="9" presetClass="emph" presetSubtype="0" grpId="1" nodeType="withEffect">
                                  <p:stCondLst>
                                    <p:cond delay="0"/>
                                  </p:stCondLst>
                                  <p:childTnLst>
                                    <p:set>
                                      <p:cBhvr rctx="PPT">
                                        <p:cTn id="481" dur="indefinite"/>
                                        <p:tgtEl>
                                          <p:spTgt spid="80016"/>
                                        </p:tgtEl>
                                        <p:attrNameLst>
                                          <p:attrName>style.opacity</p:attrName>
                                        </p:attrNameLst>
                                      </p:cBhvr>
                                      <p:to>
                                        <p:strVal val="0.5"/>
                                      </p:to>
                                    </p:set>
                                    <p:animEffect filter="image" prLst="opacity: 0.5">
                                      <p:cBhvr rctx="IE">
                                        <p:cTn id="482" dur="indefinite"/>
                                        <p:tgtEl>
                                          <p:spTgt spid="80016"/>
                                        </p:tgtEl>
                                      </p:cBhvr>
                                    </p:animEffect>
                                  </p:childTnLst>
                                </p:cTn>
                              </p:par>
                              <p:par>
                                <p:cTn id="483" presetID="9" presetClass="emph" presetSubtype="0" grpId="1" nodeType="withEffect">
                                  <p:stCondLst>
                                    <p:cond delay="0"/>
                                  </p:stCondLst>
                                  <p:childTnLst>
                                    <p:set>
                                      <p:cBhvr rctx="PPT">
                                        <p:cTn id="484" dur="indefinite"/>
                                        <p:tgtEl>
                                          <p:spTgt spid="80017"/>
                                        </p:tgtEl>
                                        <p:attrNameLst>
                                          <p:attrName>style.opacity</p:attrName>
                                        </p:attrNameLst>
                                      </p:cBhvr>
                                      <p:to>
                                        <p:strVal val="0.5"/>
                                      </p:to>
                                    </p:set>
                                    <p:animEffect filter="image" prLst="opacity: 0.5">
                                      <p:cBhvr rctx="IE">
                                        <p:cTn id="485" dur="indefinite"/>
                                        <p:tgtEl>
                                          <p:spTgt spid="80017"/>
                                        </p:tgtEl>
                                      </p:cBhvr>
                                    </p:animEffect>
                                  </p:childTnLst>
                                </p:cTn>
                              </p:par>
                              <p:par>
                                <p:cTn id="486" presetID="9" presetClass="emph" presetSubtype="0" grpId="1" nodeType="withEffect">
                                  <p:stCondLst>
                                    <p:cond delay="0"/>
                                  </p:stCondLst>
                                  <p:childTnLst>
                                    <p:set>
                                      <p:cBhvr rctx="PPT">
                                        <p:cTn id="487" dur="indefinite"/>
                                        <p:tgtEl>
                                          <p:spTgt spid="80018"/>
                                        </p:tgtEl>
                                        <p:attrNameLst>
                                          <p:attrName>style.opacity</p:attrName>
                                        </p:attrNameLst>
                                      </p:cBhvr>
                                      <p:to>
                                        <p:strVal val="0.5"/>
                                      </p:to>
                                    </p:set>
                                    <p:animEffect filter="image" prLst="opacity: 0.5">
                                      <p:cBhvr rctx="IE">
                                        <p:cTn id="488" dur="indefinite"/>
                                        <p:tgtEl>
                                          <p:spTgt spid="80018"/>
                                        </p:tgtEl>
                                      </p:cBhvr>
                                    </p:animEffect>
                                  </p:childTnLst>
                                </p:cTn>
                              </p:par>
                              <p:par>
                                <p:cTn id="489" presetID="9" presetClass="emph" presetSubtype="0" nodeType="withEffect">
                                  <p:stCondLst>
                                    <p:cond delay="0"/>
                                  </p:stCondLst>
                                  <p:childTnLst>
                                    <p:set>
                                      <p:cBhvr rctx="PPT">
                                        <p:cTn id="490" dur="indefinite"/>
                                        <p:tgtEl>
                                          <p:spTgt spid="16"/>
                                        </p:tgtEl>
                                        <p:attrNameLst>
                                          <p:attrName>style.opacity</p:attrName>
                                        </p:attrNameLst>
                                      </p:cBhvr>
                                      <p:to>
                                        <p:strVal val="0.5"/>
                                      </p:to>
                                    </p:set>
                                    <p:animEffect filter="image" prLst="opacity: 0.5">
                                      <p:cBhvr rctx="IE">
                                        <p:cTn id="491" dur="indefinite"/>
                                        <p:tgtEl>
                                          <p:spTgt spid="16"/>
                                        </p:tgtEl>
                                      </p:cBhvr>
                                    </p:animEffect>
                                  </p:childTnLst>
                                </p:cTn>
                              </p:par>
                              <p:par>
                                <p:cTn id="492" presetID="9" presetClass="emph" presetSubtype="0" grpId="1" nodeType="withEffect">
                                  <p:stCondLst>
                                    <p:cond delay="0"/>
                                  </p:stCondLst>
                                  <p:childTnLst>
                                    <p:set>
                                      <p:cBhvr rctx="PPT">
                                        <p:cTn id="493" dur="indefinite"/>
                                        <p:tgtEl>
                                          <p:spTgt spid="80022"/>
                                        </p:tgtEl>
                                        <p:attrNameLst>
                                          <p:attrName>style.opacity</p:attrName>
                                        </p:attrNameLst>
                                      </p:cBhvr>
                                      <p:to>
                                        <p:strVal val="0.5"/>
                                      </p:to>
                                    </p:set>
                                    <p:animEffect filter="image" prLst="opacity: 0.5">
                                      <p:cBhvr rctx="IE">
                                        <p:cTn id="494" dur="indefinite"/>
                                        <p:tgtEl>
                                          <p:spTgt spid="80022"/>
                                        </p:tgtEl>
                                      </p:cBhvr>
                                    </p:animEffect>
                                  </p:childTnLst>
                                </p:cTn>
                              </p:par>
                              <p:par>
                                <p:cTn id="495" presetID="9" presetClass="emph" presetSubtype="0" grpId="1" nodeType="withEffect">
                                  <p:stCondLst>
                                    <p:cond delay="0"/>
                                  </p:stCondLst>
                                  <p:iterate type="lt">
                                    <p:tmAbs val="0"/>
                                  </p:iterate>
                                  <p:childTnLst>
                                    <p:set>
                                      <p:cBhvr rctx="PPT">
                                        <p:cTn id="496" dur="indefinite"/>
                                        <p:tgtEl>
                                          <p:spTgt spid="79948"/>
                                        </p:tgtEl>
                                        <p:attrNameLst>
                                          <p:attrName>style.opacity</p:attrName>
                                        </p:attrNameLst>
                                      </p:cBhvr>
                                      <p:to>
                                        <p:strVal val="0.5"/>
                                      </p:to>
                                    </p:set>
                                    <p:animEffect filter="image" prLst="opacity: 0.5">
                                      <p:cBhvr rctx="IE">
                                        <p:cTn id="497" dur="indefinite"/>
                                        <p:tgtEl>
                                          <p:spTgt spid="79948"/>
                                        </p:tgtEl>
                                      </p:cBhvr>
                                    </p:animEffect>
                                  </p:childTnLst>
                                </p:cTn>
                              </p:par>
                              <p:par>
                                <p:cTn id="498" presetID="9" presetClass="emph" presetSubtype="0" grpId="1" nodeType="withEffect">
                                  <p:stCondLst>
                                    <p:cond delay="0"/>
                                  </p:stCondLst>
                                  <p:childTnLst>
                                    <p:set>
                                      <p:cBhvr rctx="PPT">
                                        <p:cTn id="499" dur="indefinite"/>
                                        <p:tgtEl>
                                          <p:spTgt spid="79949"/>
                                        </p:tgtEl>
                                        <p:attrNameLst>
                                          <p:attrName>style.opacity</p:attrName>
                                        </p:attrNameLst>
                                      </p:cBhvr>
                                      <p:to>
                                        <p:strVal val="0.5"/>
                                      </p:to>
                                    </p:set>
                                    <p:animEffect filter="image" prLst="opacity: 0.5">
                                      <p:cBhvr rctx="IE">
                                        <p:cTn id="500" dur="indefinite"/>
                                        <p:tgtEl>
                                          <p:spTgt spid="79949"/>
                                        </p:tgtEl>
                                      </p:cBhvr>
                                    </p:animEffect>
                                  </p:childTnLst>
                                </p:cTn>
                              </p:par>
                              <p:par>
                                <p:cTn id="501" presetID="9" presetClass="emph" presetSubtype="0" grpId="1" nodeType="withEffect">
                                  <p:stCondLst>
                                    <p:cond delay="0"/>
                                  </p:stCondLst>
                                  <p:childTnLst>
                                    <p:set>
                                      <p:cBhvr rctx="PPT">
                                        <p:cTn id="502" dur="indefinite"/>
                                        <p:tgtEl>
                                          <p:spTgt spid="79950"/>
                                        </p:tgtEl>
                                        <p:attrNameLst>
                                          <p:attrName>style.opacity</p:attrName>
                                        </p:attrNameLst>
                                      </p:cBhvr>
                                      <p:to>
                                        <p:strVal val="0.5"/>
                                      </p:to>
                                    </p:set>
                                    <p:animEffect filter="image" prLst="opacity: 0.5">
                                      <p:cBhvr rctx="IE">
                                        <p:cTn id="503" dur="indefinite"/>
                                        <p:tgtEl>
                                          <p:spTgt spid="79950"/>
                                        </p:tgtEl>
                                      </p:cBhvr>
                                    </p:animEffect>
                                  </p:childTnLst>
                                </p:cTn>
                              </p:par>
                              <p:par>
                                <p:cTn id="504" presetID="9" presetClass="emph" presetSubtype="0" grpId="1" nodeType="withEffect">
                                  <p:stCondLst>
                                    <p:cond delay="0"/>
                                  </p:stCondLst>
                                  <p:childTnLst>
                                    <p:set>
                                      <p:cBhvr rctx="PPT">
                                        <p:cTn id="505" dur="indefinite"/>
                                        <p:tgtEl>
                                          <p:spTgt spid="79951"/>
                                        </p:tgtEl>
                                        <p:attrNameLst>
                                          <p:attrName>style.opacity</p:attrName>
                                        </p:attrNameLst>
                                      </p:cBhvr>
                                      <p:to>
                                        <p:strVal val="0.5"/>
                                      </p:to>
                                    </p:set>
                                    <p:animEffect filter="image" prLst="opacity: 0.5">
                                      <p:cBhvr rctx="IE">
                                        <p:cTn id="506" dur="indefinite"/>
                                        <p:tgtEl>
                                          <p:spTgt spid="79951"/>
                                        </p:tgtEl>
                                      </p:cBhvr>
                                    </p:animEffect>
                                  </p:childTnLst>
                                </p:cTn>
                              </p:par>
                              <p:par>
                                <p:cTn id="507" presetID="9" presetClass="emph" presetSubtype="0" nodeType="withEffect">
                                  <p:stCondLst>
                                    <p:cond delay="0"/>
                                  </p:stCondLst>
                                  <p:childTnLst>
                                    <p:set>
                                      <p:cBhvr rctx="PPT">
                                        <p:cTn id="508" dur="indefinite"/>
                                        <p:tgtEl>
                                          <p:spTgt spid="9"/>
                                        </p:tgtEl>
                                        <p:attrNameLst>
                                          <p:attrName>style.opacity</p:attrName>
                                        </p:attrNameLst>
                                      </p:cBhvr>
                                      <p:to>
                                        <p:strVal val="0.5"/>
                                      </p:to>
                                    </p:set>
                                    <p:animEffect filter="image" prLst="opacity: 0.5">
                                      <p:cBhvr rctx="IE">
                                        <p:cTn id="509" dur="indefinite"/>
                                        <p:tgtEl>
                                          <p:spTgt spid="9"/>
                                        </p:tgtEl>
                                      </p:cBhvr>
                                    </p:animEffect>
                                  </p:childTnLst>
                                </p:cTn>
                              </p:par>
                              <p:par>
                                <p:cTn id="510" presetID="9" presetClass="emph" presetSubtype="0" grpId="1" nodeType="withEffect">
                                  <p:stCondLst>
                                    <p:cond delay="0"/>
                                  </p:stCondLst>
                                  <p:childTnLst>
                                    <p:set>
                                      <p:cBhvr rctx="PPT">
                                        <p:cTn id="511" dur="indefinite"/>
                                        <p:tgtEl>
                                          <p:spTgt spid="79955"/>
                                        </p:tgtEl>
                                        <p:attrNameLst>
                                          <p:attrName>style.opacity</p:attrName>
                                        </p:attrNameLst>
                                      </p:cBhvr>
                                      <p:to>
                                        <p:strVal val="0.5"/>
                                      </p:to>
                                    </p:set>
                                    <p:animEffect filter="image" prLst="opacity: 0.5">
                                      <p:cBhvr rctx="IE">
                                        <p:cTn id="512" dur="indefinite"/>
                                        <p:tgtEl>
                                          <p:spTgt spid="79955"/>
                                        </p:tgtEl>
                                      </p:cBhvr>
                                    </p:animEffect>
                                  </p:childTnLst>
                                </p:cTn>
                              </p:par>
                              <p:par>
                                <p:cTn id="513" presetID="9" presetClass="emph" presetSubtype="0" grpId="1" nodeType="withEffect">
                                  <p:stCondLst>
                                    <p:cond delay="0"/>
                                  </p:stCondLst>
                                  <p:childTnLst>
                                    <p:set>
                                      <p:cBhvr rctx="PPT">
                                        <p:cTn id="514" dur="indefinite"/>
                                        <p:tgtEl>
                                          <p:spTgt spid="79956"/>
                                        </p:tgtEl>
                                        <p:attrNameLst>
                                          <p:attrName>style.opacity</p:attrName>
                                        </p:attrNameLst>
                                      </p:cBhvr>
                                      <p:to>
                                        <p:strVal val="0.5"/>
                                      </p:to>
                                    </p:set>
                                    <p:animEffect filter="image" prLst="opacity: 0.5">
                                      <p:cBhvr rctx="IE">
                                        <p:cTn id="515" dur="indefinite"/>
                                        <p:tgtEl>
                                          <p:spTgt spid="79956"/>
                                        </p:tgtEl>
                                      </p:cBhvr>
                                    </p:animEffect>
                                  </p:childTnLst>
                                </p:cTn>
                              </p:par>
                              <p:par>
                                <p:cTn id="516" presetID="9" presetClass="emph" presetSubtype="0" grpId="1" nodeType="withEffect">
                                  <p:stCondLst>
                                    <p:cond delay="0"/>
                                  </p:stCondLst>
                                  <p:childTnLst>
                                    <p:set>
                                      <p:cBhvr rctx="PPT">
                                        <p:cTn id="517" dur="indefinite"/>
                                        <p:tgtEl>
                                          <p:spTgt spid="79957"/>
                                        </p:tgtEl>
                                        <p:attrNameLst>
                                          <p:attrName>style.opacity</p:attrName>
                                        </p:attrNameLst>
                                      </p:cBhvr>
                                      <p:to>
                                        <p:strVal val="0.5"/>
                                      </p:to>
                                    </p:set>
                                    <p:animEffect filter="image" prLst="opacity: 0.5">
                                      <p:cBhvr rctx="IE">
                                        <p:cTn id="518" dur="indefinite"/>
                                        <p:tgtEl>
                                          <p:spTgt spid="79957"/>
                                        </p:tgtEl>
                                      </p:cBhvr>
                                    </p:animEffect>
                                  </p:childTnLst>
                                </p:cTn>
                              </p:par>
                              <p:par>
                                <p:cTn id="519" presetID="9" presetClass="emph" presetSubtype="0" grpId="1" nodeType="withEffect">
                                  <p:stCondLst>
                                    <p:cond delay="0"/>
                                  </p:stCondLst>
                                  <p:childTnLst>
                                    <p:set>
                                      <p:cBhvr rctx="PPT">
                                        <p:cTn id="520" dur="indefinite"/>
                                        <p:tgtEl>
                                          <p:spTgt spid="79958"/>
                                        </p:tgtEl>
                                        <p:attrNameLst>
                                          <p:attrName>style.opacity</p:attrName>
                                        </p:attrNameLst>
                                      </p:cBhvr>
                                      <p:to>
                                        <p:strVal val="0.5"/>
                                      </p:to>
                                    </p:set>
                                    <p:animEffect filter="image" prLst="opacity: 0.5">
                                      <p:cBhvr rctx="IE">
                                        <p:cTn id="521" dur="indefinite"/>
                                        <p:tgtEl>
                                          <p:spTgt spid="79958"/>
                                        </p:tgtEl>
                                      </p:cBhvr>
                                    </p:animEffect>
                                  </p:childTnLst>
                                </p:cTn>
                              </p:par>
                              <p:par>
                                <p:cTn id="522" presetID="9" presetClass="emph" presetSubtype="0" grpId="1" nodeType="withEffect">
                                  <p:stCondLst>
                                    <p:cond delay="0"/>
                                  </p:stCondLst>
                                  <p:childTnLst>
                                    <p:set>
                                      <p:cBhvr rctx="PPT">
                                        <p:cTn id="523" dur="indefinite"/>
                                        <p:tgtEl>
                                          <p:spTgt spid="79959"/>
                                        </p:tgtEl>
                                        <p:attrNameLst>
                                          <p:attrName>style.opacity</p:attrName>
                                        </p:attrNameLst>
                                      </p:cBhvr>
                                      <p:to>
                                        <p:strVal val="0.5"/>
                                      </p:to>
                                    </p:set>
                                    <p:animEffect filter="image" prLst="opacity: 0.5">
                                      <p:cBhvr rctx="IE">
                                        <p:cTn id="524" dur="indefinite"/>
                                        <p:tgtEl>
                                          <p:spTgt spid="79959"/>
                                        </p:tgtEl>
                                      </p:cBhvr>
                                    </p:animEffect>
                                  </p:childTnLst>
                                </p:cTn>
                              </p:par>
                              <p:par>
                                <p:cTn id="525" presetID="9" presetClass="emph" presetSubtype="0" nodeType="withEffect">
                                  <p:stCondLst>
                                    <p:cond delay="0"/>
                                  </p:stCondLst>
                                  <p:childTnLst>
                                    <p:set>
                                      <p:cBhvr rctx="PPT">
                                        <p:cTn id="526" dur="indefinite"/>
                                        <p:tgtEl>
                                          <p:spTgt spid="10"/>
                                        </p:tgtEl>
                                        <p:attrNameLst>
                                          <p:attrName>style.opacity</p:attrName>
                                        </p:attrNameLst>
                                      </p:cBhvr>
                                      <p:to>
                                        <p:strVal val="0.5"/>
                                      </p:to>
                                    </p:set>
                                    <p:animEffect filter="image" prLst="opacity: 0.5">
                                      <p:cBhvr rctx="IE">
                                        <p:cTn id="527" dur="indefinite"/>
                                        <p:tgtEl>
                                          <p:spTgt spid="10"/>
                                        </p:tgtEl>
                                      </p:cBhvr>
                                    </p:animEffect>
                                  </p:childTnLst>
                                </p:cTn>
                              </p:par>
                              <p:par>
                                <p:cTn id="528" presetID="9" presetClass="emph" presetSubtype="0" grpId="1" nodeType="withEffect">
                                  <p:stCondLst>
                                    <p:cond delay="0"/>
                                  </p:stCondLst>
                                  <p:childTnLst>
                                    <p:set>
                                      <p:cBhvr rctx="PPT">
                                        <p:cTn id="529" dur="indefinite"/>
                                        <p:tgtEl>
                                          <p:spTgt spid="79963"/>
                                        </p:tgtEl>
                                        <p:attrNameLst>
                                          <p:attrName>style.opacity</p:attrName>
                                        </p:attrNameLst>
                                      </p:cBhvr>
                                      <p:to>
                                        <p:strVal val="0.5"/>
                                      </p:to>
                                    </p:set>
                                    <p:animEffect filter="image" prLst="opacity: 0.5">
                                      <p:cBhvr rctx="IE">
                                        <p:cTn id="530" dur="indefinite"/>
                                        <p:tgtEl>
                                          <p:spTgt spid="79963"/>
                                        </p:tgtEl>
                                      </p:cBhvr>
                                    </p:animEffect>
                                  </p:childTnLst>
                                </p:cTn>
                              </p:par>
                              <p:par>
                                <p:cTn id="531" presetID="9" presetClass="emph" presetSubtype="0" grpId="1" nodeType="withEffect">
                                  <p:stCondLst>
                                    <p:cond delay="0"/>
                                  </p:stCondLst>
                                  <p:iterate type="lt">
                                    <p:tmAbs val="0"/>
                                  </p:iterate>
                                  <p:childTnLst>
                                    <p:set>
                                      <p:cBhvr rctx="PPT">
                                        <p:cTn id="532" dur="indefinite"/>
                                        <p:tgtEl>
                                          <p:spTgt spid="79964"/>
                                        </p:tgtEl>
                                        <p:attrNameLst>
                                          <p:attrName>style.opacity</p:attrName>
                                        </p:attrNameLst>
                                      </p:cBhvr>
                                      <p:to>
                                        <p:strVal val="0.5"/>
                                      </p:to>
                                    </p:set>
                                    <p:animEffect filter="image" prLst="opacity: 0.5">
                                      <p:cBhvr rctx="IE">
                                        <p:cTn id="533" dur="indefinite"/>
                                        <p:tgtEl>
                                          <p:spTgt spid="79964"/>
                                        </p:tgtEl>
                                      </p:cBhvr>
                                    </p:animEffect>
                                  </p:childTnLst>
                                </p:cTn>
                              </p:par>
                              <p:par>
                                <p:cTn id="534" presetID="9" presetClass="emph" presetSubtype="0" grpId="2" nodeType="withEffect">
                                  <p:stCondLst>
                                    <p:cond delay="0"/>
                                  </p:stCondLst>
                                  <p:childTnLst>
                                    <p:set>
                                      <p:cBhvr rctx="PPT">
                                        <p:cTn id="535" dur="indefinite"/>
                                        <p:tgtEl>
                                          <p:spTgt spid="79971"/>
                                        </p:tgtEl>
                                        <p:attrNameLst>
                                          <p:attrName>style.opacity</p:attrName>
                                        </p:attrNameLst>
                                      </p:cBhvr>
                                      <p:to>
                                        <p:strVal val="0.5"/>
                                      </p:to>
                                    </p:set>
                                    <p:animEffect filter="image" prLst="opacity: 0.5">
                                      <p:cBhvr rctx="IE">
                                        <p:cTn id="536" dur="indefinite"/>
                                        <p:tgtEl>
                                          <p:spTgt spid="79971"/>
                                        </p:tgtEl>
                                      </p:cBhvr>
                                    </p:animEffect>
                                  </p:childTnLst>
                                </p:cTn>
                              </p:par>
                              <p:par>
                                <p:cTn id="537" presetID="9" presetClass="emph" presetSubtype="0" grpId="1" nodeType="withEffect">
                                  <p:stCondLst>
                                    <p:cond delay="0"/>
                                  </p:stCondLst>
                                  <p:childTnLst>
                                    <p:set>
                                      <p:cBhvr rctx="PPT">
                                        <p:cTn id="538" dur="indefinite"/>
                                        <p:tgtEl>
                                          <p:spTgt spid="79972"/>
                                        </p:tgtEl>
                                        <p:attrNameLst>
                                          <p:attrName>style.opacity</p:attrName>
                                        </p:attrNameLst>
                                      </p:cBhvr>
                                      <p:to>
                                        <p:strVal val="0.5"/>
                                      </p:to>
                                    </p:set>
                                    <p:animEffect filter="image" prLst="opacity: 0.5">
                                      <p:cBhvr rctx="IE">
                                        <p:cTn id="539" dur="indefinite"/>
                                        <p:tgtEl>
                                          <p:spTgt spid="79972"/>
                                        </p:tgtEl>
                                      </p:cBhvr>
                                    </p:animEffect>
                                  </p:childTnLst>
                                </p:cTn>
                              </p:par>
                              <p:par>
                                <p:cTn id="540" presetID="9" presetClass="emph" presetSubtype="0" grpId="2" nodeType="withEffect">
                                  <p:stCondLst>
                                    <p:cond delay="0"/>
                                  </p:stCondLst>
                                  <p:childTnLst>
                                    <p:set>
                                      <p:cBhvr rctx="PPT">
                                        <p:cTn id="541" dur="indefinite"/>
                                        <p:tgtEl>
                                          <p:spTgt spid="79973"/>
                                        </p:tgtEl>
                                        <p:attrNameLst>
                                          <p:attrName>style.opacity</p:attrName>
                                        </p:attrNameLst>
                                      </p:cBhvr>
                                      <p:to>
                                        <p:strVal val="0.5"/>
                                      </p:to>
                                    </p:set>
                                    <p:animEffect filter="image" prLst="opacity: 0.5">
                                      <p:cBhvr rctx="IE">
                                        <p:cTn id="542" dur="indefinite"/>
                                        <p:tgtEl>
                                          <p:spTgt spid="79973"/>
                                        </p:tgtEl>
                                      </p:cBhvr>
                                    </p:animEffect>
                                  </p:childTnLst>
                                </p:cTn>
                              </p:par>
                              <p:par>
                                <p:cTn id="543" presetID="9" presetClass="emph" presetSubtype="0" nodeType="withEffect">
                                  <p:stCondLst>
                                    <p:cond delay="0"/>
                                  </p:stCondLst>
                                  <p:childTnLst>
                                    <p:set>
                                      <p:cBhvr rctx="PPT">
                                        <p:cTn id="544" dur="indefinite"/>
                                        <p:tgtEl>
                                          <p:spTgt spid="12"/>
                                        </p:tgtEl>
                                        <p:attrNameLst>
                                          <p:attrName>style.opacity</p:attrName>
                                        </p:attrNameLst>
                                      </p:cBhvr>
                                      <p:to>
                                        <p:strVal val="0.5"/>
                                      </p:to>
                                    </p:set>
                                    <p:animEffect filter="image" prLst="opacity: 0.5">
                                      <p:cBhvr rctx="IE">
                                        <p:cTn id="545" dur="indefinite"/>
                                        <p:tgtEl>
                                          <p:spTgt spid="12"/>
                                        </p:tgtEl>
                                      </p:cBhvr>
                                    </p:animEffect>
                                  </p:childTnLst>
                                </p:cTn>
                              </p:par>
                              <p:par>
                                <p:cTn id="546" presetID="9" presetClass="emph" presetSubtype="0" grpId="2" nodeType="withEffect">
                                  <p:stCondLst>
                                    <p:cond delay="0"/>
                                  </p:stCondLst>
                                  <p:childTnLst>
                                    <p:set>
                                      <p:cBhvr rctx="PPT">
                                        <p:cTn id="547" dur="indefinite"/>
                                        <p:tgtEl>
                                          <p:spTgt spid="79978"/>
                                        </p:tgtEl>
                                        <p:attrNameLst>
                                          <p:attrName>style.opacity</p:attrName>
                                        </p:attrNameLst>
                                      </p:cBhvr>
                                      <p:to>
                                        <p:strVal val="0.5"/>
                                      </p:to>
                                    </p:set>
                                    <p:animEffect filter="image" prLst="opacity: 0.5">
                                      <p:cBhvr rctx="IE">
                                        <p:cTn id="548" dur="indefinite"/>
                                        <p:tgtEl>
                                          <p:spTgt spid="79978"/>
                                        </p:tgtEl>
                                      </p:cBhvr>
                                    </p:animEffect>
                                  </p:childTnLst>
                                </p:cTn>
                              </p:par>
                              <p:par>
                                <p:cTn id="549" presetID="9" presetClass="emph" presetSubtype="0" grpId="1" nodeType="withEffect">
                                  <p:stCondLst>
                                    <p:cond delay="0"/>
                                  </p:stCondLst>
                                  <p:childTnLst>
                                    <p:set>
                                      <p:cBhvr rctx="PPT">
                                        <p:cTn id="550" dur="indefinite"/>
                                        <p:tgtEl>
                                          <p:spTgt spid="80038"/>
                                        </p:tgtEl>
                                        <p:attrNameLst>
                                          <p:attrName>style.opacity</p:attrName>
                                        </p:attrNameLst>
                                      </p:cBhvr>
                                      <p:to>
                                        <p:strVal val="0.5"/>
                                      </p:to>
                                    </p:set>
                                    <p:animEffect filter="image" prLst="opacity: 0.5">
                                      <p:cBhvr rctx="IE">
                                        <p:cTn id="551" dur="indefinite"/>
                                        <p:tgtEl>
                                          <p:spTgt spid="80038"/>
                                        </p:tgtEl>
                                      </p:cBhvr>
                                    </p:animEffect>
                                  </p:childTnLst>
                                </p:cTn>
                              </p:par>
                            </p:childTnLst>
                          </p:cTn>
                        </p:par>
                      </p:childTnLst>
                    </p:cTn>
                  </p:par>
                  <p:par>
                    <p:cTn id="552" fill="hold">
                      <p:stCondLst>
                        <p:cond delay="indefinite"/>
                      </p:stCondLst>
                      <p:childTnLst>
                        <p:par>
                          <p:cTn id="553" fill="hold">
                            <p:stCondLst>
                              <p:cond delay="0"/>
                            </p:stCondLst>
                            <p:childTnLst>
                              <p:par>
                                <p:cTn id="554" presetID="40" presetClass="entr" presetSubtype="0" fill="hold" grpId="0" nodeType="clickEffect">
                                  <p:stCondLst>
                                    <p:cond delay="0"/>
                                  </p:stCondLst>
                                  <p:iterate type="lt">
                                    <p:tmPct val="10000"/>
                                  </p:iterate>
                                  <p:childTnLst>
                                    <p:set>
                                      <p:cBhvr>
                                        <p:cTn id="555" dur="1" fill="hold">
                                          <p:stCondLst>
                                            <p:cond delay="0"/>
                                          </p:stCondLst>
                                        </p:cTn>
                                        <p:tgtEl>
                                          <p:spTgt spid="79979"/>
                                        </p:tgtEl>
                                        <p:attrNameLst>
                                          <p:attrName>style.visibility</p:attrName>
                                        </p:attrNameLst>
                                      </p:cBhvr>
                                      <p:to>
                                        <p:strVal val="visible"/>
                                      </p:to>
                                    </p:set>
                                    <p:animEffect transition="in" filter="fade">
                                      <p:cBhvr>
                                        <p:cTn id="556" dur="1000"/>
                                        <p:tgtEl>
                                          <p:spTgt spid="79979"/>
                                        </p:tgtEl>
                                      </p:cBhvr>
                                    </p:animEffect>
                                    <p:anim calcmode="lin" valueType="num">
                                      <p:cBhvr>
                                        <p:cTn id="557" dur="1000" fill="hold"/>
                                        <p:tgtEl>
                                          <p:spTgt spid="79979"/>
                                        </p:tgtEl>
                                        <p:attrNameLst>
                                          <p:attrName>ppt_x</p:attrName>
                                        </p:attrNameLst>
                                      </p:cBhvr>
                                      <p:tavLst>
                                        <p:tav tm="0">
                                          <p:val>
                                            <p:strVal val="#ppt_x-.1"/>
                                          </p:val>
                                        </p:tav>
                                        <p:tav tm="100000">
                                          <p:val>
                                            <p:strVal val="#ppt_x"/>
                                          </p:val>
                                        </p:tav>
                                      </p:tavLst>
                                    </p:anim>
                                    <p:anim calcmode="lin" valueType="num">
                                      <p:cBhvr>
                                        <p:cTn id="558" dur="1000" fill="hold"/>
                                        <p:tgtEl>
                                          <p:spTgt spid="79979"/>
                                        </p:tgtEl>
                                        <p:attrNameLst>
                                          <p:attrName>ppt_y</p:attrName>
                                        </p:attrNameLst>
                                      </p:cBhvr>
                                      <p:tavLst>
                                        <p:tav tm="0">
                                          <p:val>
                                            <p:strVal val="#ppt_y"/>
                                          </p:val>
                                        </p:tav>
                                        <p:tav tm="100000">
                                          <p:val>
                                            <p:strVal val="#ppt_y"/>
                                          </p:val>
                                        </p:tav>
                                      </p:tavLst>
                                    </p:anim>
                                  </p:childTnLst>
                                </p:cTn>
                              </p:par>
                            </p:childTnLst>
                          </p:cTn>
                        </p:par>
                      </p:childTnLst>
                    </p:cTn>
                  </p:par>
                  <p:par>
                    <p:cTn id="559" fill="hold">
                      <p:stCondLst>
                        <p:cond delay="indefinite"/>
                      </p:stCondLst>
                      <p:childTnLst>
                        <p:par>
                          <p:cTn id="560" fill="hold">
                            <p:stCondLst>
                              <p:cond delay="0"/>
                            </p:stCondLst>
                            <p:childTnLst>
                              <p:par>
                                <p:cTn id="561" presetID="10" presetClass="entr" presetSubtype="0" fill="hold" nodeType="clickEffect">
                                  <p:stCondLst>
                                    <p:cond delay="0"/>
                                  </p:stCondLst>
                                  <p:childTnLst>
                                    <p:set>
                                      <p:cBhvr>
                                        <p:cTn id="562" dur="1" fill="hold">
                                          <p:stCondLst>
                                            <p:cond delay="0"/>
                                          </p:stCondLst>
                                        </p:cTn>
                                        <p:tgtEl>
                                          <p:spTgt spid="13"/>
                                        </p:tgtEl>
                                        <p:attrNameLst>
                                          <p:attrName>style.visibility</p:attrName>
                                        </p:attrNameLst>
                                      </p:cBhvr>
                                      <p:to>
                                        <p:strVal val="visible"/>
                                      </p:to>
                                    </p:set>
                                    <p:animEffect transition="in" filter="fade">
                                      <p:cBhvr>
                                        <p:cTn id="563" dur="2000"/>
                                        <p:tgtEl>
                                          <p:spTgt spid="13"/>
                                        </p:tgtEl>
                                      </p:cBhvr>
                                    </p:animEffect>
                                  </p:childTnLst>
                                </p:cTn>
                              </p:par>
                            </p:childTnLst>
                          </p:cTn>
                        </p:par>
                      </p:childTnLst>
                    </p:cTn>
                  </p:par>
                  <p:par>
                    <p:cTn id="564" fill="hold">
                      <p:stCondLst>
                        <p:cond delay="indefinite"/>
                      </p:stCondLst>
                      <p:childTnLst>
                        <p:par>
                          <p:cTn id="565" fill="hold">
                            <p:stCondLst>
                              <p:cond delay="0"/>
                            </p:stCondLst>
                            <p:childTnLst>
                              <p:par>
                                <p:cTn id="566" presetID="9" presetClass="entr" presetSubtype="0" fill="hold" grpId="0" nodeType="clickEffect">
                                  <p:stCondLst>
                                    <p:cond delay="0"/>
                                  </p:stCondLst>
                                  <p:childTnLst>
                                    <p:set>
                                      <p:cBhvr>
                                        <p:cTn id="567" dur="1" fill="hold">
                                          <p:stCondLst>
                                            <p:cond delay="0"/>
                                          </p:stCondLst>
                                        </p:cTn>
                                        <p:tgtEl>
                                          <p:spTgt spid="79980"/>
                                        </p:tgtEl>
                                        <p:attrNameLst>
                                          <p:attrName>style.visibility</p:attrName>
                                        </p:attrNameLst>
                                      </p:cBhvr>
                                      <p:to>
                                        <p:strVal val="visible"/>
                                      </p:to>
                                    </p:set>
                                    <p:animEffect transition="in" filter="dissolve">
                                      <p:cBhvr>
                                        <p:cTn id="568" dur="500"/>
                                        <p:tgtEl>
                                          <p:spTgt spid="79980"/>
                                        </p:tgtEl>
                                      </p:cBhvr>
                                    </p:animEffect>
                                  </p:childTnLst>
                                </p:cTn>
                              </p:par>
                            </p:childTnLst>
                          </p:cTn>
                        </p:par>
                      </p:childTnLst>
                    </p:cTn>
                  </p:par>
                  <p:par>
                    <p:cTn id="569" fill="hold">
                      <p:stCondLst>
                        <p:cond delay="indefinite"/>
                      </p:stCondLst>
                      <p:childTnLst>
                        <p:par>
                          <p:cTn id="570" fill="hold">
                            <p:stCondLst>
                              <p:cond delay="0"/>
                            </p:stCondLst>
                            <p:childTnLst>
                              <p:par>
                                <p:cTn id="571" presetID="9" presetClass="entr" presetSubtype="0" fill="hold" grpId="0" nodeType="clickEffect">
                                  <p:stCondLst>
                                    <p:cond delay="0"/>
                                  </p:stCondLst>
                                  <p:childTnLst>
                                    <p:set>
                                      <p:cBhvr>
                                        <p:cTn id="572" dur="1" fill="hold">
                                          <p:stCondLst>
                                            <p:cond delay="0"/>
                                          </p:stCondLst>
                                        </p:cTn>
                                        <p:tgtEl>
                                          <p:spTgt spid="79982"/>
                                        </p:tgtEl>
                                        <p:attrNameLst>
                                          <p:attrName>style.visibility</p:attrName>
                                        </p:attrNameLst>
                                      </p:cBhvr>
                                      <p:to>
                                        <p:strVal val="visible"/>
                                      </p:to>
                                    </p:set>
                                    <p:animEffect transition="in" filter="dissolve">
                                      <p:cBhvr>
                                        <p:cTn id="573" dur="500"/>
                                        <p:tgtEl>
                                          <p:spTgt spid="79982"/>
                                        </p:tgtEl>
                                      </p:cBhvr>
                                    </p:animEffect>
                                  </p:childTnLst>
                                </p:cTn>
                              </p:par>
                            </p:childTnLst>
                          </p:cTn>
                        </p:par>
                      </p:childTnLst>
                    </p:cTn>
                  </p:par>
                  <p:par>
                    <p:cTn id="574" fill="hold">
                      <p:stCondLst>
                        <p:cond delay="indefinite"/>
                      </p:stCondLst>
                      <p:childTnLst>
                        <p:par>
                          <p:cTn id="575" fill="hold">
                            <p:stCondLst>
                              <p:cond delay="0"/>
                            </p:stCondLst>
                            <p:childTnLst>
                              <p:par>
                                <p:cTn id="576" presetID="42" presetClass="entr" presetSubtype="0" fill="hold" grpId="0" nodeType="clickEffect">
                                  <p:stCondLst>
                                    <p:cond delay="0"/>
                                  </p:stCondLst>
                                  <p:childTnLst>
                                    <p:set>
                                      <p:cBhvr>
                                        <p:cTn id="577" dur="1" fill="hold">
                                          <p:stCondLst>
                                            <p:cond delay="0"/>
                                          </p:stCondLst>
                                        </p:cTn>
                                        <p:tgtEl>
                                          <p:spTgt spid="80040"/>
                                        </p:tgtEl>
                                        <p:attrNameLst>
                                          <p:attrName>style.visibility</p:attrName>
                                        </p:attrNameLst>
                                      </p:cBhvr>
                                      <p:to>
                                        <p:strVal val="visible"/>
                                      </p:to>
                                    </p:set>
                                    <p:animEffect transition="in" filter="fade">
                                      <p:cBhvr>
                                        <p:cTn id="578" dur="1000"/>
                                        <p:tgtEl>
                                          <p:spTgt spid="80040"/>
                                        </p:tgtEl>
                                      </p:cBhvr>
                                    </p:animEffect>
                                    <p:anim calcmode="lin" valueType="num">
                                      <p:cBhvr>
                                        <p:cTn id="579" dur="1000" fill="hold"/>
                                        <p:tgtEl>
                                          <p:spTgt spid="80040"/>
                                        </p:tgtEl>
                                        <p:attrNameLst>
                                          <p:attrName>ppt_x</p:attrName>
                                        </p:attrNameLst>
                                      </p:cBhvr>
                                      <p:tavLst>
                                        <p:tav tm="0">
                                          <p:val>
                                            <p:strVal val="#ppt_x"/>
                                          </p:val>
                                        </p:tav>
                                        <p:tav tm="100000">
                                          <p:val>
                                            <p:strVal val="#ppt_x"/>
                                          </p:val>
                                        </p:tav>
                                      </p:tavLst>
                                    </p:anim>
                                    <p:anim calcmode="lin" valueType="num">
                                      <p:cBhvr>
                                        <p:cTn id="580" dur="1000" fill="hold"/>
                                        <p:tgtEl>
                                          <p:spTgt spid="80040"/>
                                        </p:tgtEl>
                                        <p:attrNameLst>
                                          <p:attrName>ppt_y</p:attrName>
                                        </p:attrNameLst>
                                      </p:cBhvr>
                                      <p:tavLst>
                                        <p:tav tm="0">
                                          <p:val>
                                            <p:strVal val="#ppt_y+.1"/>
                                          </p:val>
                                        </p:tav>
                                        <p:tav tm="100000">
                                          <p:val>
                                            <p:strVal val="#ppt_y"/>
                                          </p:val>
                                        </p:tav>
                                      </p:tavLst>
                                    </p:anim>
                                  </p:childTnLst>
                                </p:cTn>
                              </p:par>
                            </p:childTnLst>
                          </p:cTn>
                        </p:par>
                      </p:childTnLst>
                    </p:cTn>
                  </p:par>
                  <p:par>
                    <p:cTn id="581" fill="hold">
                      <p:stCondLst>
                        <p:cond delay="indefinite"/>
                      </p:stCondLst>
                      <p:childTnLst>
                        <p:par>
                          <p:cTn id="582" fill="hold">
                            <p:stCondLst>
                              <p:cond delay="0"/>
                            </p:stCondLst>
                            <p:childTnLst>
                              <p:par>
                                <p:cTn id="583" presetID="53" presetClass="exit" presetSubtype="0" fill="hold" grpId="1" nodeType="clickEffect">
                                  <p:stCondLst>
                                    <p:cond delay="0"/>
                                  </p:stCondLst>
                                  <p:childTnLst>
                                    <p:anim calcmode="lin" valueType="num">
                                      <p:cBhvr>
                                        <p:cTn id="584" dur="2000"/>
                                        <p:tgtEl>
                                          <p:spTgt spid="80040"/>
                                        </p:tgtEl>
                                        <p:attrNameLst>
                                          <p:attrName>ppt_w</p:attrName>
                                        </p:attrNameLst>
                                      </p:cBhvr>
                                      <p:tavLst>
                                        <p:tav tm="0">
                                          <p:val>
                                            <p:strVal val="ppt_w"/>
                                          </p:val>
                                        </p:tav>
                                        <p:tav tm="100000">
                                          <p:val>
                                            <p:fltVal val="0"/>
                                          </p:val>
                                        </p:tav>
                                      </p:tavLst>
                                    </p:anim>
                                    <p:anim calcmode="lin" valueType="num">
                                      <p:cBhvr>
                                        <p:cTn id="585" dur="2000"/>
                                        <p:tgtEl>
                                          <p:spTgt spid="80040"/>
                                        </p:tgtEl>
                                        <p:attrNameLst>
                                          <p:attrName>ppt_h</p:attrName>
                                        </p:attrNameLst>
                                      </p:cBhvr>
                                      <p:tavLst>
                                        <p:tav tm="0">
                                          <p:val>
                                            <p:strVal val="ppt_h"/>
                                          </p:val>
                                        </p:tav>
                                        <p:tav tm="100000">
                                          <p:val>
                                            <p:fltVal val="0"/>
                                          </p:val>
                                        </p:tav>
                                      </p:tavLst>
                                    </p:anim>
                                    <p:animEffect transition="out" filter="fade">
                                      <p:cBhvr>
                                        <p:cTn id="586" dur="2000"/>
                                        <p:tgtEl>
                                          <p:spTgt spid="80040"/>
                                        </p:tgtEl>
                                      </p:cBhvr>
                                    </p:animEffect>
                                    <p:set>
                                      <p:cBhvr>
                                        <p:cTn id="587" dur="1" fill="hold">
                                          <p:stCondLst>
                                            <p:cond delay="1999"/>
                                          </p:stCondLst>
                                        </p:cTn>
                                        <p:tgtEl>
                                          <p:spTgt spid="80040"/>
                                        </p:tgtEl>
                                        <p:attrNameLst>
                                          <p:attrName>style.visibility</p:attrName>
                                        </p:attrNameLst>
                                      </p:cBhvr>
                                      <p:to>
                                        <p:strVal val="hidden"/>
                                      </p:to>
                                    </p:set>
                                  </p:childTnLst>
                                </p:cTn>
                              </p:par>
                            </p:childTnLst>
                          </p:cTn>
                        </p:par>
                      </p:childTnLst>
                    </p:cTn>
                  </p:par>
                  <p:par>
                    <p:cTn id="588" fill="hold">
                      <p:stCondLst>
                        <p:cond delay="indefinite"/>
                      </p:stCondLst>
                      <p:childTnLst>
                        <p:par>
                          <p:cTn id="589" fill="hold">
                            <p:stCondLst>
                              <p:cond delay="0"/>
                            </p:stCondLst>
                            <p:childTnLst>
                              <p:par>
                                <p:cTn id="590" presetID="22" presetClass="entr" presetSubtype="4" fill="hold" grpId="0" nodeType="clickEffect">
                                  <p:stCondLst>
                                    <p:cond delay="0"/>
                                  </p:stCondLst>
                                  <p:childTnLst>
                                    <p:set>
                                      <p:cBhvr>
                                        <p:cTn id="591" dur="1" fill="hold">
                                          <p:stCondLst>
                                            <p:cond delay="0"/>
                                          </p:stCondLst>
                                        </p:cTn>
                                        <p:tgtEl>
                                          <p:spTgt spid="79986"/>
                                        </p:tgtEl>
                                        <p:attrNameLst>
                                          <p:attrName>style.visibility</p:attrName>
                                        </p:attrNameLst>
                                      </p:cBhvr>
                                      <p:to>
                                        <p:strVal val="visible"/>
                                      </p:to>
                                    </p:set>
                                    <p:animEffect transition="in" filter="wipe(down)">
                                      <p:cBhvr>
                                        <p:cTn id="592" dur="500"/>
                                        <p:tgtEl>
                                          <p:spTgt spid="79986"/>
                                        </p:tgtEl>
                                      </p:cBhvr>
                                    </p:animEffect>
                                  </p:childTnLst>
                                </p:cTn>
                              </p:par>
                            </p:childTnLst>
                          </p:cTn>
                        </p:par>
                        <p:par>
                          <p:cTn id="593" fill="hold">
                            <p:stCondLst>
                              <p:cond delay="500"/>
                            </p:stCondLst>
                            <p:childTnLst>
                              <p:par>
                                <p:cTn id="594" presetID="22" presetClass="entr" presetSubtype="4" fill="hold" grpId="0" nodeType="afterEffect">
                                  <p:stCondLst>
                                    <p:cond delay="0"/>
                                  </p:stCondLst>
                                  <p:childTnLst>
                                    <p:set>
                                      <p:cBhvr>
                                        <p:cTn id="595" dur="1" fill="hold">
                                          <p:stCondLst>
                                            <p:cond delay="0"/>
                                          </p:stCondLst>
                                        </p:cTn>
                                        <p:tgtEl>
                                          <p:spTgt spid="79987"/>
                                        </p:tgtEl>
                                        <p:attrNameLst>
                                          <p:attrName>style.visibility</p:attrName>
                                        </p:attrNameLst>
                                      </p:cBhvr>
                                      <p:to>
                                        <p:strVal val="visible"/>
                                      </p:to>
                                    </p:set>
                                    <p:animEffect transition="in" filter="wipe(down)">
                                      <p:cBhvr>
                                        <p:cTn id="596" dur="500"/>
                                        <p:tgtEl>
                                          <p:spTgt spid="79987"/>
                                        </p:tgtEl>
                                      </p:cBhvr>
                                    </p:animEffect>
                                  </p:childTnLst>
                                </p:cTn>
                              </p:par>
                            </p:childTnLst>
                          </p:cTn>
                        </p:par>
                      </p:childTnLst>
                    </p:cTn>
                  </p:par>
                  <p:par>
                    <p:cTn id="597" fill="hold">
                      <p:stCondLst>
                        <p:cond delay="indefinite"/>
                      </p:stCondLst>
                      <p:childTnLst>
                        <p:par>
                          <p:cTn id="598" fill="hold">
                            <p:stCondLst>
                              <p:cond delay="0"/>
                            </p:stCondLst>
                            <p:childTnLst>
                              <p:par>
                                <p:cTn id="599" presetID="10" presetClass="entr" presetSubtype="0" fill="hold" nodeType="clickEffect">
                                  <p:stCondLst>
                                    <p:cond delay="0"/>
                                  </p:stCondLst>
                                  <p:childTnLst>
                                    <p:set>
                                      <p:cBhvr>
                                        <p:cTn id="600" dur="1" fill="hold">
                                          <p:stCondLst>
                                            <p:cond delay="0"/>
                                          </p:stCondLst>
                                        </p:cTn>
                                        <p:tgtEl>
                                          <p:spTgt spid="14"/>
                                        </p:tgtEl>
                                        <p:attrNameLst>
                                          <p:attrName>style.visibility</p:attrName>
                                        </p:attrNameLst>
                                      </p:cBhvr>
                                      <p:to>
                                        <p:strVal val="visible"/>
                                      </p:to>
                                    </p:set>
                                    <p:animEffect transition="in" filter="fade">
                                      <p:cBhvr>
                                        <p:cTn id="601" dur="2000"/>
                                        <p:tgtEl>
                                          <p:spTgt spid="14"/>
                                        </p:tgtEl>
                                      </p:cBhvr>
                                    </p:animEffect>
                                  </p:childTnLst>
                                </p:cTn>
                              </p:par>
                            </p:childTnLst>
                          </p:cTn>
                        </p:par>
                      </p:childTnLst>
                    </p:cTn>
                  </p:par>
                  <p:par>
                    <p:cTn id="602" fill="hold">
                      <p:stCondLst>
                        <p:cond delay="indefinite"/>
                      </p:stCondLst>
                      <p:childTnLst>
                        <p:par>
                          <p:cTn id="603" fill="hold">
                            <p:stCondLst>
                              <p:cond delay="0"/>
                            </p:stCondLst>
                            <p:childTnLst>
                              <p:par>
                                <p:cTn id="604" presetID="9" presetClass="entr" presetSubtype="0" fill="hold" grpId="0" nodeType="clickEffect">
                                  <p:stCondLst>
                                    <p:cond delay="0"/>
                                  </p:stCondLst>
                                  <p:childTnLst>
                                    <p:set>
                                      <p:cBhvr>
                                        <p:cTn id="605" dur="1" fill="hold">
                                          <p:stCondLst>
                                            <p:cond delay="0"/>
                                          </p:stCondLst>
                                        </p:cTn>
                                        <p:tgtEl>
                                          <p:spTgt spid="79990"/>
                                        </p:tgtEl>
                                        <p:attrNameLst>
                                          <p:attrName>style.visibility</p:attrName>
                                        </p:attrNameLst>
                                      </p:cBhvr>
                                      <p:to>
                                        <p:strVal val="visible"/>
                                      </p:to>
                                    </p:set>
                                    <p:animEffect transition="in" filter="dissolve">
                                      <p:cBhvr>
                                        <p:cTn id="606" dur="500"/>
                                        <p:tgtEl>
                                          <p:spTgt spid="79990"/>
                                        </p:tgtEl>
                                      </p:cBhvr>
                                    </p:animEffect>
                                  </p:childTnLst>
                                </p:cTn>
                              </p:par>
                            </p:childTnLst>
                          </p:cTn>
                        </p:par>
                      </p:childTnLst>
                    </p:cTn>
                  </p:par>
                  <p:par>
                    <p:cTn id="607" fill="hold">
                      <p:stCondLst>
                        <p:cond delay="indefinite"/>
                      </p:stCondLst>
                      <p:childTnLst>
                        <p:par>
                          <p:cTn id="608" fill="hold">
                            <p:stCondLst>
                              <p:cond delay="0"/>
                            </p:stCondLst>
                            <p:childTnLst>
                              <p:par>
                                <p:cTn id="609" presetID="9" presetClass="entr" presetSubtype="0" fill="hold" grpId="0" nodeType="clickEffect">
                                  <p:stCondLst>
                                    <p:cond delay="0"/>
                                  </p:stCondLst>
                                  <p:childTnLst>
                                    <p:set>
                                      <p:cBhvr>
                                        <p:cTn id="610" dur="1" fill="hold">
                                          <p:stCondLst>
                                            <p:cond delay="0"/>
                                          </p:stCondLst>
                                        </p:cTn>
                                        <p:tgtEl>
                                          <p:spTgt spid="79989"/>
                                        </p:tgtEl>
                                        <p:attrNameLst>
                                          <p:attrName>style.visibility</p:attrName>
                                        </p:attrNameLst>
                                      </p:cBhvr>
                                      <p:to>
                                        <p:strVal val="visible"/>
                                      </p:to>
                                    </p:set>
                                    <p:animEffect transition="in" filter="dissolve">
                                      <p:cBhvr>
                                        <p:cTn id="611" dur="500"/>
                                        <p:tgtEl>
                                          <p:spTgt spid="79989"/>
                                        </p:tgtEl>
                                      </p:cBhvr>
                                    </p:animEffect>
                                  </p:childTnLst>
                                </p:cTn>
                              </p:par>
                            </p:childTnLst>
                          </p:cTn>
                        </p:par>
                      </p:childTnLst>
                    </p:cTn>
                  </p:par>
                  <p:par>
                    <p:cTn id="612" fill="hold">
                      <p:stCondLst>
                        <p:cond delay="indefinite"/>
                      </p:stCondLst>
                      <p:childTnLst>
                        <p:par>
                          <p:cTn id="613" fill="hold">
                            <p:stCondLst>
                              <p:cond delay="0"/>
                            </p:stCondLst>
                            <p:childTnLst>
                              <p:par>
                                <p:cTn id="614" presetID="22" presetClass="entr" presetSubtype="4" fill="hold" grpId="0" nodeType="clickEffect">
                                  <p:stCondLst>
                                    <p:cond delay="0"/>
                                  </p:stCondLst>
                                  <p:childTnLst>
                                    <p:set>
                                      <p:cBhvr>
                                        <p:cTn id="615" dur="1" fill="hold">
                                          <p:stCondLst>
                                            <p:cond delay="0"/>
                                          </p:stCondLst>
                                        </p:cTn>
                                        <p:tgtEl>
                                          <p:spTgt spid="79988"/>
                                        </p:tgtEl>
                                        <p:attrNameLst>
                                          <p:attrName>style.visibility</p:attrName>
                                        </p:attrNameLst>
                                      </p:cBhvr>
                                      <p:to>
                                        <p:strVal val="visible"/>
                                      </p:to>
                                    </p:set>
                                    <p:animEffect transition="in" filter="wipe(down)">
                                      <p:cBhvr>
                                        <p:cTn id="616" dur="500"/>
                                        <p:tgtEl>
                                          <p:spTgt spid="79988"/>
                                        </p:tgtEl>
                                      </p:cBhvr>
                                    </p:animEffect>
                                  </p:childTnLst>
                                </p:cTn>
                              </p:par>
                            </p:childTnLst>
                          </p:cTn>
                        </p:par>
                        <p:par>
                          <p:cTn id="617" fill="hold">
                            <p:stCondLst>
                              <p:cond delay="500"/>
                            </p:stCondLst>
                            <p:childTnLst>
                              <p:par>
                                <p:cTn id="618" presetID="22" presetClass="entr" presetSubtype="4" fill="hold" grpId="0" nodeType="afterEffect">
                                  <p:stCondLst>
                                    <p:cond delay="0"/>
                                  </p:stCondLst>
                                  <p:childTnLst>
                                    <p:set>
                                      <p:cBhvr>
                                        <p:cTn id="619" dur="1" fill="hold">
                                          <p:stCondLst>
                                            <p:cond delay="0"/>
                                          </p:stCondLst>
                                        </p:cTn>
                                        <p:tgtEl>
                                          <p:spTgt spid="79994"/>
                                        </p:tgtEl>
                                        <p:attrNameLst>
                                          <p:attrName>style.visibility</p:attrName>
                                        </p:attrNameLst>
                                      </p:cBhvr>
                                      <p:to>
                                        <p:strVal val="visible"/>
                                      </p:to>
                                    </p:set>
                                    <p:animEffect transition="in" filter="wipe(down)">
                                      <p:cBhvr>
                                        <p:cTn id="620" dur="500"/>
                                        <p:tgtEl>
                                          <p:spTgt spid="79994"/>
                                        </p:tgtEl>
                                      </p:cBhvr>
                                    </p:animEffect>
                                  </p:childTnLst>
                                </p:cTn>
                              </p:par>
                            </p:childTnLst>
                          </p:cTn>
                        </p:par>
                      </p:childTnLst>
                    </p:cTn>
                  </p:par>
                  <p:par>
                    <p:cTn id="621" fill="hold">
                      <p:stCondLst>
                        <p:cond delay="indefinite"/>
                      </p:stCondLst>
                      <p:childTnLst>
                        <p:par>
                          <p:cTn id="622" fill="hold">
                            <p:stCondLst>
                              <p:cond delay="0"/>
                            </p:stCondLst>
                            <p:childTnLst>
                              <p:par>
                                <p:cTn id="623" presetID="10" presetClass="entr" presetSubtype="0" fill="hold" nodeType="clickEffect">
                                  <p:stCondLst>
                                    <p:cond delay="0"/>
                                  </p:stCondLst>
                                  <p:childTnLst>
                                    <p:set>
                                      <p:cBhvr>
                                        <p:cTn id="624" dur="1" fill="hold">
                                          <p:stCondLst>
                                            <p:cond delay="0"/>
                                          </p:stCondLst>
                                        </p:cTn>
                                        <p:tgtEl>
                                          <p:spTgt spid="17"/>
                                        </p:tgtEl>
                                        <p:attrNameLst>
                                          <p:attrName>style.visibility</p:attrName>
                                        </p:attrNameLst>
                                      </p:cBhvr>
                                      <p:to>
                                        <p:strVal val="visible"/>
                                      </p:to>
                                    </p:set>
                                    <p:animEffect transition="in" filter="fade">
                                      <p:cBhvr>
                                        <p:cTn id="625" dur="2000"/>
                                        <p:tgtEl>
                                          <p:spTgt spid="17"/>
                                        </p:tgtEl>
                                      </p:cBhvr>
                                    </p:animEffect>
                                  </p:childTnLst>
                                </p:cTn>
                              </p:par>
                            </p:childTnLst>
                          </p:cTn>
                        </p:par>
                      </p:childTnLst>
                    </p:cTn>
                  </p:par>
                  <p:par>
                    <p:cTn id="626" fill="hold">
                      <p:stCondLst>
                        <p:cond delay="indefinite"/>
                      </p:stCondLst>
                      <p:childTnLst>
                        <p:par>
                          <p:cTn id="627" fill="hold">
                            <p:stCondLst>
                              <p:cond delay="0"/>
                            </p:stCondLst>
                            <p:childTnLst>
                              <p:par>
                                <p:cTn id="628" presetID="9" presetClass="entr" presetSubtype="0" fill="hold" grpId="0" nodeType="clickEffect">
                                  <p:stCondLst>
                                    <p:cond delay="0"/>
                                  </p:stCondLst>
                                  <p:childTnLst>
                                    <p:set>
                                      <p:cBhvr>
                                        <p:cTn id="629" dur="1" fill="hold">
                                          <p:stCondLst>
                                            <p:cond delay="0"/>
                                          </p:stCondLst>
                                        </p:cTn>
                                        <p:tgtEl>
                                          <p:spTgt spid="80023"/>
                                        </p:tgtEl>
                                        <p:attrNameLst>
                                          <p:attrName>style.visibility</p:attrName>
                                        </p:attrNameLst>
                                      </p:cBhvr>
                                      <p:to>
                                        <p:strVal val="visible"/>
                                      </p:to>
                                    </p:set>
                                    <p:animEffect transition="in" filter="dissolve">
                                      <p:cBhvr>
                                        <p:cTn id="630" dur="500"/>
                                        <p:tgtEl>
                                          <p:spTgt spid="80023"/>
                                        </p:tgtEl>
                                      </p:cBhvr>
                                    </p:animEffect>
                                  </p:childTnLst>
                                </p:cTn>
                              </p:par>
                            </p:childTnLst>
                          </p:cTn>
                        </p:par>
                      </p:childTnLst>
                    </p:cTn>
                  </p:par>
                  <p:par>
                    <p:cTn id="631" fill="hold">
                      <p:stCondLst>
                        <p:cond delay="indefinite"/>
                      </p:stCondLst>
                      <p:childTnLst>
                        <p:par>
                          <p:cTn id="632" fill="hold">
                            <p:stCondLst>
                              <p:cond delay="0"/>
                            </p:stCondLst>
                            <p:childTnLst>
                              <p:par>
                                <p:cTn id="633" presetID="9" presetClass="entr" presetSubtype="0" fill="hold" grpId="0" nodeType="clickEffect">
                                  <p:stCondLst>
                                    <p:cond delay="0"/>
                                  </p:stCondLst>
                                  <p:childTnLst>
                                    <p:set>
                                      <p:cBhvr>
                                        <p:cTn id="634" dur="1" fill="hold">
                                          <p:stCondLst>
                                            <p:cond delay="0"/>
                                          </p:stCondLst>
                                        </p:cTn>
                                        <p:tgtEl>
                                          <p:spTgt spid="80024"/>
                                        </p:tgtEl>
                                        <p:attrNameLst>
                                          <p:attrName>style.visibility</p:attrName>
                                        </p:attrNameLst>
                                      </p:cBhvr>
                                      <p:to>
                                        <p:strVal val="visible"/>
                                      </p:to>
                                    </p:set>
                                    <p:animEffect transition="in" filter="dissolve">
                                      <p:cBhvr>
                                        <p:cTn id="635" dur="500"/>
                                        <p:tgtEl>
                                          <p:spTgt spid="80024"/>
                                        </p:tgtEl>
                                      </p:cBhvr>
                                    </p:animEffect>
                                  </p:childTnLst>
                                </p:cTn>
                              </p:par>
                            </p:childTnLst>
                          </p:cTn>
                        </p:par>
                      </p:childTnLst>
                    </p:cTn>
                  </p:par>
                  <p:par>
                    <p:cTn id="636" fill="hold">
                      <p:stCondLst>
                        <p:cond delay="indefinite"/>
                      </p:stCondLst>
                      <p:childTnLst>
                        <p:par>
                          <p:cTn id="637" fill="hold">
                            <p:stCondLst>
                              <p:cond delay="0"/>
                            </p:stCondLst>
                            <p:childTnLst>
                              <p:par>
                                <p:cTn id="638" presetID="22" presetClass="entr" presetSubtype="4" fill="hold" grpId="0" nodeType="clickEffect">
                                  <p:stCondLst>
                                    <p:cond delay="0"/>
                                  </p:stCondLst>
                                  <p:childTnLst>
                                    <p:set>
                                      <p:cBhvr>
                                        <p:cTn id="639" dur="1" fill="hold">
                                          <p:stCondLst>
                                            <p:cond delay="0"/>
                                          </p:stCondLst>
                                        </p:cTn>
                                        <p:tgtEl>
                                          <p:spTgt spid="80036"/>
                                        </p:tgtEl>
                                        <p:attrNameLst>
                                          <p:attrName>style.visibility</p:attrName>
                                        </p:attrNameLst>
                                      </p:cBhvr>
                                      <p:to>
                                        <p:strVal val="visible"/>
                                      </p:to>
                                    </p:set>
                                    <p:animEffect transition="in" filter="wipe(down)">
                                      <p:cBhvr>
                                        <p:cTn id="640" dur="500"/>
                                        <p:tgtEl>
                                          <p:spTgt spid="80036"/>
                                        </p:tgtEl>
                                      </p:cBhvr>
                                    </p:animEffect>
                                  </p:childTnLst>
                                </p:cTn>
                              </p:par>
                            </p:childTnLst>
                          </p:cTn>
                        </p:par>
                        <p:par>
                          <p:cTn id="641" fill="hold">
                            <p:stCondLst>
                              <p:cond delay="500"/>
                            </p:stCondLst>
                            <p:childTnLst>
                              <p:par>
                                <p:cTn id="642" presetID="22" presetClass="entr" presetSubtype="4" fill="hold" grpId="0" nodeType="afterEffect">
                                  <p:stCondLst>
                                    <p:cond delay="0"/>
                                  </p:stCondLst>
                                  <p:childTnLst>
                                    <p:set>
                                      <p:cBhvr>
                                        <p:cTn id="643" dur="1" fill="hold">
                                          <p:stCondLst>
                                            <p:cond delay="0"/>
                                          </p:stCondLst>
                                        </p:cTn>
                                        <p:tgtEl>
                                          <p:spTgt spid="80028"/>
                                        </p:tgtEl>
                                        <p:attrNameLst>
                                          <p:attrName>style.visibility</p:attrName>
                                        </p:attrNameLst>
                                      </p:cBhvr>
                                      <p:to>
                                        <p:strVal val="visible"/>
                                      </p:to>
                                    </p:set>
                                    <p:animEffect transition="in" filter="wipe(down)">
                                      <p:cBhvr>
                                        <p:cTn id="644" dur="500"/>
                                        <p:tgtEl>
                                          <p:spTgt spid="80028"/>
                                        </p:tgtEl>
                                      </p:cBhvr>
                                    </p:animEffect>
                                  </p:childTnLst>
                                </p:cTn>
                              </p:par>
                            </p:childTnLst>
                          </p:cTn>
                        </p:par>
                      </p:childTnLst>
                    </p:cTn>
                  </p:par>
                  <p:par>
                    <p:cTn id="645" fill="hold">
                      <p:stCondLst>
                        <p:cond delay="indefinite"/>
                      </p:stCondLst>
                      <p:childTnLst>
                        <p:par>
                          <p:cTn id="646" fill="hold">
                            <p:stCondLst>
                              <p:cond delay="0"/>
                            </p:stCondLst>
                            <p:childTnLst>
                              <p:par>
                                <p:cTn id="647" presetID="10" presetClass="entr" presetSubtype="0" fill="hold" nodeType="clickEffect">
                                  <p:stCondLst>
                                    <p:cond delay="0"/>
                                  </p:stCondLst>
                                  <p:childTnLst>
                                    <p:set>
                                      <p:cBhvr>
                                        <p:cTn id="648" dur="1" fill="hold">
                                          <p:stCondLst>
                                            <p:cond delay="0"/>
                                          </p:stCondLst>
                                        </p:cTn>
                                        <p:tgtEl>
                                          <p:spTgt spid="18"/>
                                        </p:tgtEl>
                                        <p:attrNameLst>
                                          <p:attrName>style.visibility</p:attrName>
                                        </p:attrNameLst>
                                      </p:cBhvr>
                                      <p:to>
                                        <p:strVal val="visible"/>
                                      </p:to>
                                    </p:set>
                                    <p:animEffect transition="in" filter="fade">
                                      <p:cBhvr>
                                        <p:cTn id="649" dur="2000"/>
                                        <p:tgtEl>
                                          <p:spTgt spid="18"/>
                                        </p:tgtEl>
                                      </p:cBhvr>
                                    </p:animEffect>
                                  </p:childTnLst>
                                </p:cTn>
                              </p:par>
                            </p:childTnLst>
                          </p:cTn>
                        </p:par>
                      </p:childTnLst>
                    </p:cTn>
                  </p:par>
                  <p:par>
                    <p:cTn id="650" fill="hold">
                      <p:stCondLst>
                        <p:cond delay="indefinite"/>
                      </p:stCondLst>
                      <p:childTnLst>
                        <p:par>
                          <p:cTn id="651" fill="hold">
                            <p:stCondLst>
                              <p:cond delay="0"/>
                            </p:stCondLst>
                            <p:childTnLst>
                              <p:par>
                                <p:cTn id="652" presetID="9" presetClass="entr" presetSubtype="0" fill="hold" grpId="0" nodeType="clickEffect">
                                  <p:stCondLst>
                                    <p:cond delay="0"/>
                                  </p:stCondLst>
                                  <p:childTnLst>
                                    <p:set>
                                      <p:cBhvr>
                                        <p:cTn id="653" dur="1" fill="hold">
                                          <p:stCondLst>
                                            <p:cond delay="0"/>
                                          </p:stCondLst>
                                        </p:cTn>
                                        <p:tgtEl>
                                          <p:spTgt spid="80031"/>
                                        </p:tgtEl>
                                        <p:attrNameLst>
                                          <p:attrName>style.visibility</p:attrName>
                                        </p:attrNameLst>
                                      </p:cBhvr>
                                      <p:to>
                                        <p:strVal val="visible"/>
                                      </p:to>
                                    </p:set>
                                    <p:animEffect transition="in" filter="dissolve">
                                      <p:cBhvr>
                                        <p:cTn id="654" dur="500"/>
                                        <p:tgtEl>
                                          <p:spTgt spid="80031"/>
                                        </p:tgtEl>
                                      </p:cBhvr>
                                    </p:animEffect>
                                  </p:childTnLst>
                                </p:cTn>
                              </p:par>
                            </p:childTnLst>
                          </p:cTn>
                        </p:par>
                      </p:childTnLst>
                    </p:cTn>
                  </p:par>
                  <p:par>
                    <p:cTn id="655" fill="hold">
                      <p:stCondLst>
                        <p:cond delay="indefinite"/>
                      </p:stCondLst>
                      <p:childTnLst>
                        <p:par>
                          <p:cTn id="656" fill="hold">
                            <p:stCondLst>
                              <p:cond delay="0"/>
                            </p:stCondLst>
                            <p:childTnLst>
                              <p:par>
                                <p:cTn id="657" presetID="9" presetClass="entr" presetSubtype="0" fill="hold" grpId="0" nodeType="clickEffect">
                                  <p:stCondLst>
                                    <p:cond delay="0"/>
                                  </p:stCondLst>
                                  <p:childTnLst>
                                    <p:set>
                                      <p:cBhvr>
                                        <p:cTn id="658" dur="1" fill="hold">
                                          <p:stCondLst>
                                            <p:cond delay="0"/>
                                          </p:stCondLst>
                                        </p:cTn>
                                        <p:tgtEl>
                                          <p:spTgt spid="80030"/>
                                        </p:tgtEl>
                                        <p:attrNameLst>
                                          <p:attrName>style.visibility</p:attrName>
                                        </p:attrNameLst>
                                      </p:cBhvr>
                                      <p:to>
                                        <p:strVal val="visible"/>
                                      </p:to>
                                    </p:set>
                                    <p:animEffect transition="in" filter="dissolve">
                                      <p:cBhvr>
                                        <p:cTn id="659" dur="500"/>
                                        <p:tgtEl>
                                          <p:spTgt spid="80030"/>
                                        </p:tgtEl>
                                      </p:cBhvr>
                                    </p:animEffect>
                                  </p:childTnLst>
                                </p:cTn>
                              </p:par>
                            </p:childTnLst>
                          </p:cTn>
                        </p:par>
                      </p:childTnLst>
                    </p:cTn>
                  </p:par>
                  <p:par>
                    <p:cTn id="660" fill="hold">
                      <p:stCondLst>
                        <p:cond delay="indefinite"/>
                      </p:stCondLst>
                      <p:childTnLst>
                        <p:par>
                          <p:cTn id="661" fill="hold">
                            <p:stCondLst>
                              <p:cond delay="0"/>
                            </p:stCondLst>
                            <p:childTnLst>
                              <p:par>
                                <p:cTn id="662" presetID="22" presetClass="entr" presetSubtype="4" fill="hold" grpId="0" nodeType="clickEffect">
                                  <p:stCondLst>
                                    <p:cond delay="0"/>
                                  </p:stCondLst>
                                  <p:childTnLst>
                                    <p:set>
                                      <p:cBhvr>
                                        <p:cTn id="663" dur="1" fill="hold">
                                          <p:stCondLst>
                                            <p:cond delay="0"/>
                                          </p:stCondLst>
                                        </p:cTn>
                                        <p:tgtEl>
                                          <p:spTgt spid="80029"/>
                                        </p:tgtEl>
                                        <p:attrNameLst>
                                          <p:attrName>style.visibility</p:attrName>
                                        </p:attrNameLst>
                                      </p:cBhvr>
                                      <p:to>
                                        <p:strVal val="visible"/>
                                      </p:to>
                                    </p:set>
                                    <p:animEffect transition="in" filter="wipe(down)">
                                      <p:cBhvr>
                                        <p:cTn id="664" dur="500"/>
                                        <p:tgtEl>
                                          <p:spTgt spid="80029"/>
                                        </p:tgtEl>
                                      </p:cBhvr>
                                    </p:animEffect>
                                  </p:childTnLst>
                                </p:cTn>
                              </p:par>
                            </p:childTnLst>
                          </p:cTn>
                        </p:par>
                        <p:par>
                          <p:cTn id="665" fill="hold">
                            <p:stCondLst>
                              <p:cond delay="500"/>
                            </p:stCondLst>
                            <p:childTnLst>
                              <p:par>
                                <p:cTn id="666" presetID="22" presetClass="entr" presetSubtype="4" fill="hold" grpId="0" nodeType="afterEffect">
                                  <p:stCondLst>
                                    <p:cond delay="0"/>
                                  </p:stCondLst>
                                  <p:childTnLst>
                                    <p:set>
                                      <p:cBhvr>
                                        <p:cTn id="667" dur="1" fill="hold">
                                          <p:stCondLst>
                                            <p:cond delay="0"/>
                                          </p:stCondLst>
                                        </p:cTn>
                                        <p:tgtEl>
                                          <p:spTgt spid="80035"/>
                                        </p:tgtEl>
                                        <p:attrNameLst>
                                          <p:attrName>style.visibility</p:attrName>
                                        </p:attrNameLst>
                                      </p:cBhvr>
                                      <p:to>
                                        <p:strVal val="visible"/>
                                      </p:to>
                                    </p:set>
                                    <p:animEffect transition="in" filter="wipe(down)">
                                      <p:cBhvr>
                                        <p:cTn id="668" dur="500"/>
                                        <p:tgtEl>
                                          <p:spTgt spid="80035"/>
                                        </p:tgtEl>
                                      </p:cBhvr>
                                    </p:animEffect>
                                  </p:childTnLst>
                                </p:cTn>
                              </p:par>
                            </p:childTnLst>
                          </p:cTn>
                        </p:par>
                      </p:childTnLst>
                    </p:cTn>
                  </p:par>
                  <p:par>
                    <p:cTn id="669" fill="hold">
                      <p:stCondLst>
                        <p:cond delay="indefinite"/>
                      </p:stCondLst>
                      <p:childTnLst>
                        <p:par>
                          <p:cTn id="670" fill="hold">
                            <p:stCondLst>
                              <p:cond delay="0"/>
                            </p:stCondLst>
                            <p:childTnLst>
                              <p:par>
                                <p:cTn id="671" presetID="39" presetClass="entr" presetSubtype="0" accel="100000" fill="hold" grpId="0" nodeType="clickEffect">
                                  <p:stCondLst>
                                    <p:cond delay="0"/>
                                  </p:stCondLst>
                                  <p:childTnLst>
                                    <p:set>
                                      <p:cBhvr>
                                        <p:cTn id="672" dur="1" fill="hold">
                                          <p:stCondLst>
                                            <p:cond delay="0"/>
                                          </p:stCondLst>
                                        </p:cTn>
                                        <p:tgtEl>
                                          <p:spTgt spid="79981"/>
                                        </p:tgtEl>
                                        <p:attrNameLst>
                                          <p:attrName>style.visibility</p:attrName>
                                        </p:attrNameLst>
                                      </p:cBhvr>
                                      <p:to>
                                        <p:strVal val="visible"/>
                                      </p:to>
                                    </p:set>
                                    <p:anim calcmode="lin" valueType="num">
                                      <p:cBhvr>
                                        <p:cTn id="673" dur="500" fill="hold"/>
                                        <p:tgtEl>
                                          <p:spTgt spid="79981"/>
                                        </p:tgtEl>
                                        <p:attrNameLst>
                                          <p:attrName>ppt_h</p:attrName>
                                        </p:attrNameLst>
                                      </p:cBhvr>
                                      <p:tavLst>
                                        <p:tav tm="0">
                                          <p:val>
                                            <p:strVal val="#ppt_h/20"/>
                                          </p:val>
                                        </p:tav>
                                        <p:tav tm="50000">
                                          <p:val>
                                            <p:strVal val="#ppt_h/20"/>
                                          </p:val>
                                        </p:tav>
                                        <p:tav tm="100000">
                                          <p:val>
                                            <p:strVal val="#ppt_h"/>
                                          </p:val>
                                        </p:tav>
                                      </p:tavLst>
                                    </p:anim>
                                    <p:anim calcmode="lin" valueType="num">
                                      <p:cBhvr>
                                        <p:cTn id="674" dur="500" fill="hold"/>
                                        <p:tgtEl>
                                          <p:spTgt spid="79981"/>
                                        </p:tgtEl>
                                        <p:attrNameLst>
                                          <p:attrName>ppt_w</p:attrName>
                                        </p:attrNameLst>
                                      </p:cBhvr>
                                      <p:tavLst>
                                        <p:tav tm="0">
                                          <p:val>
                                            <p:strVal val="#ppt_w+.3"/>
                                          </p:val>
                                        </p:tav>
                                        <p:tav tm="50000">
                                          <p:val>
                                            <p:strVal val="#ppt_w+.3"/>
                                          </p:val>
                                        </p:tav>
                                        <p:tav tm="100000">
                                          <p:val>
                                            <p:strVal val="#ppt_w"/>
                                          </p:val>
                                        </p:tav>
                                      </p:tavLst>
                                    </p:anim>
                                    <p:anim calcmode="lin" valueType="num">
                                      <p:cBhvr>
                                        <p:cTn id="675" dur="500" fill="hold"/>
                                        <p:tgtEl>
                                          <p:spTgt spid="79981"/>
                                        </p:tgtEl>
                                        <p:attrNameLst>
                                          <p:attrName>ppt_x</p:attrName>
                                        </p:attrNameLst>
                                      </p:cBhvr>
                                      <p:tavLst>
                                        <p:tav tm="0">
                                          <p:val>
                                            <p:strVal val="#ppt_x-.3"/>
                                          </p:val>
                                        </p:tav>
                                        <p:tav tm="50000">
                                          <p:val>
                                            <p:strVal val="#ppt_x"/>
                                          </p:val>
                                        </p:tav>
                                        <p:tav tm="100000">
                                          <p:val>
                                            <p:strVal val="#ppt_x"/>
                                          </p:val>
                                        </p:tav>
                                      </p:tavLst>
                                    </p:anim>
                                    <p:anim calcmode="lin" valueType="num">
                                      <p:cBhvr>
                                        <p:cTn id="676" dur="500" fill="hold"/>
                                        <p:tgtEl>
                                          <p:spTgt spid="79981"/>
                                        </p:tgtEl>
                                        <p:attrNameLst>
                                          <p:attrName>ppt_y</p:attrName>
                                        </p:attrNameLst>
                                      </p:cBhvr>
                                      <p:tavLst>
                                        <p:tav tm="0">
                                          <p:val>
                                            <p:strVal val="#ppt_y"/>
                                          </p:val>
                                        </p:tav>
                                        <p:tav tm="100000">
                                          <p:val>
                                            <p:strVal val="#ppt_y"/>
                                          </p:val>
                                        </p:tav>
                                      </p:tavLst>
                                    </p:anim>
                                  </p:childTnLst>
                                </p:cTn>
                              </p:par>
                            </p:childTnLst>
                          </p:cTn>
                        </p:par>
                      </p:childTnLst>
                    </p:cTn>
                  </p:par>
                  <p:par>
                    <p:cTn id="677" fill="hold">
                      <p:stCondLst>
                        <p:cond delay="indefinite"/>
                      </p:stCondLst>
                      <p:childTnLst>
                        <p:par>
                          <p:cTn id="678" fill="hold">
                            <p:stCondLst>
                              <p:cond delay="0"/>
                            </p:stCondLst>
                            <p:childTnLst>
                              <p:par>
                                <p:cTn id="679" presetID="9" presetClass="emph" presetSubtype="0" grpId="1" nodeType="clickEffect">
                                  <p:stCondLst>
                                    <p:cond delay="0"/>
                                  </p:stCondLst>
                                  <p:iterate type="lt">
                                    <p:tmAbs val="0"/>
                                  </p:iterate>
                                  <p:childTnLst>
                                    <p:set>
                                      <p:cBhvr rctx="PPT">
                                        <p:cTn id="680" dur="indefinite"/>
                                        <p:tgtEl>
                                          <p:spTgt spid="79979"/>
                                        </p:tgtEl>
                                        <p:attrNameLst>
                                          <p:attrName>style.opacity</p:attrName>
                                        </p:attrNameLst>
                                      </p:cBhvr>
                                      <p:to>
                                        <p:strVal val="0.5"/>
                                      </p:to>
                                    </p:set>
                                    <p:animEffect filter="image" prLst="opacity: 0.5">
                                      <p:cBhvr rctx="IE">
                                        <p:cTn id="681" dur="indefinite"/>
                                        <p:tgtEl>
                                          <p:spTgt spid="79979"/>
                                        </p:tgtEl>
                                      </p:cBhvr>
                                    </p:animEffect>
                                  </p:childTnLst>
                                </p:cTn>
                              </p:par>
                              <p:par>
                                <p:cTn id="682" presetID="9" presetClass="emph" presetSubtype="0" grpId="1" nodeType="withEffect">
                                  <p:stCondLst>
                                    <p:cond delay="0"/>
                                  </p:stCondLst>
                                  <p:childTnLst>
                                    <p:set>
                                      <p:cBhvr rctx="PPT">
                                        <p:cTn id="683" dur="indefinite"/>
                                        <p:tgtEl>
                                          <p:spTgt spid="79980"/>
                                        </p:tgtEl>
                                        <p:attrNameLst>
                                          <p:attrName>style.opacity</p:attrName>
                                        </p:attrNameLst>
                                      </p:cBhvr>
                                      <p:to>
                                        <p:strVal val="0.5"/>
                                      </p:to>
                                    </p:set>
                                    <p:animEffect filter="image" prLst="opacity: 0.5">
                                      <p:cBhvr rctx="IE">
                                        <p:cTn id="684" dur="indefinite"/>
                                        <p:tgtEl>
                                          <p:spTgt spid="79980"/>
                                        </p:tgtEl>
                                      </p:cBhvr>
                                    </p:animEffect>
                                  </p:childTnLst>
                                </p:cTn>
                              </p:par>
                              <p:par>
                                <p:cTn id="685" presetID="9" presetClass="emph" presetSubtype="0" grpId="1" nodeType="withEffect">
                                  <p:stCondLst>
                                    <p:cond delay="0"/>
                                  </p:stCondLst>
                                  <p:childTnLst>
                                    <p:set>
                                      <p:cBhvr rctx="PPT">
                                        <p:cTn id="686" dur="indefinite"/>
                                        <p:tgtEl>
                                          <p:spTgt spid="79982"/>
                                        </p:tgtEl>
                                        <p:attrNameLst>
                                          <p:attrName>style.opacity</p:attrName>
                                        </p:attrNameLst>
                                      </p:cBhvr>
                                      <p:to>
                                        <p:strVal val="0.5"/>
                                      </p:to>
                                    </p:set>
                                    <p:animEffect filter="image" prLst="opacity: 0.5">
                                      <p:cBhvr rctx="IE">
                                        <p:cTn id="687" dur="indefinite"/>
                                        <p:tgtEl>
                                          <p:spTgt spid="79982"/>
                                        </p:tgtEl>
                                      </p:cBhvr>
                                    </p:animEffect>
                                  </p:childTnLst>
                                </p:cTn>
                              </p:par>
                              <p:par>
                                <p:cTn id="688" presetID="9" presetClass="emph" presetSubtype="0" nodeType="withEffect">
                                  <p:stCondLst>
                                    <p:cond delay="0"/>
                                  </p:stCondLst>
                                  <p:childTnLst>
                                    <p:set>
                                      <p:cBhvr rctx="PPT">
                                        <p:cTn id="689" dur="indefinite"/>
                                        <p:tgtEl>
                                          <p:spTgt spid="13"/>
                                        </p:tgtEl>
                                        <p:attrNameLst>
                                          <p:attrName>style.opacity</p:attrName>
                                        </p:attrNameLst>
                                      </p:cBhvr>
                                      <p:to>
                                        <p:strVal val="0.5"/>
                                      </p:to>
                                    </p:set>
                                    <p:animEffect filter="image" prLst="opacity: 0.5">
                                      <p:cBhvr rctx="IE">
                                        <p:cTn id="690" dur="indefinite"/>
                                        <p:tgtEl>
                                          <p:spTgt spid="13"/>
                                        </p:tgtEl>
                                      </p:cBhvr>
                                    </p:animEffect>
                                  </p:childTnLst>
                                </p:cTn>
                              </p:par>
                              <p:par>
                                <p:cTn id="691" presetID="9" presetClass="emph" presetSubtype="0" grpId="1" nodeType="withEffect">
                                  <p:stCondLst>
                                    <p:cond delay="0"/>
                                  </p:stCondLst>
                                  <p:childTnLst>
                                    <p:set>
                                      <p:cBhvr rctx="PPT">
                                        <p:cTn id="692" dur="indefinite"/>
                                        <p:tgtEl>
                                          <p:spTgt spid="79986"/>
                                        </p:tgtEl>
                                        <p:attrNameLst>
                                          <p:attrName>style.opacity</p:attrName>
                                        </p:attrNameLst>
                                      </p:cBhvr>
                                      <p:to>
                                        <p:strVal val="0.5"/>
                                      </p:to>
                                    </p:set>
                                    <p:animEffect filter="image" prLst="opacity: 0.5">
                                      <p:cBhvr rctx="IE">
                                        <p:cTn id="693" dur="indefinite"/>
                                        <p:tgtEl>
                                          <p:spTgt spid="79986"/>
                                        </p:tgtEl>
                                      </p:cBhvr>
                                    </p:animEffect>
                                  </p:childTnLst>
                                </p:cTn>
                              </p:par>
                              <p:par>
                                <p:cTn id="694" presetID="9" presetClass="emph" presetSubtype="0" grpId="1" nodeType="withEffect">
                                  <p:stCondLst>
                                    <p:cond delay="0"/>
                                  </p:stCondLst>
                                  <p:childTnLst>
                                    <p:set>
                                      <p:cBhvr rctx="PPT">
                                        <p:cTn id="695" dur="indefinite"/>
                                        <p:tgtEl>
                                          <p:spTgt spid="79987"/>
                                        </p:tgtEl>
                                        <p:attrNameLst>
                                          <p:attrName>style.opacity</p:attrName>
                                        </p:attrNameLst>
                                      </p:cBhvr>
                                      <p:to>
                                        <p:strVal val="0.5"/>
                                      </p:to>
                                    </p:set>
                                    <p:animEffect filter="image" prLst="opacity: 0.5">
                                      <p:cBhvr rctx="IE">
                                        <p:cTn id="696" dur="indefinite"/>
                                        <p:tgtEl>
                                          <p:spTgt spid="79987"/>
                                        </p:tgtEl>
                                      </p:cBhvr>
                                    </p:animEffect>
                                  </p:childTnLst>
                                </p:cTn>
                              </p:par>
                              <p:par>
                                <p:cTn id="697" presetID="9" presetClass="emph" presetSubtype="0" grpId="1" nodeType="withEffect">
                                  <p:stCondLst>
                                    <p:cond delay="0"/>
                                  </p:stCondLst>
                                  <p:childTnLst>
                                    <p:set>
                                      <p:cBhvr rctx="PPT">
                                        <p:cTn id="698" dur="indefinite"/>
                                        <p:tgtEl>
                                          <p:spTgt spid="79988"/>
                                        </p:tgtEl>
                                        <p:attrNameLst>
                                          <p:attrName>style.opacity</p:attrName>
                                        </p:attrNameLst>
                                      </p:cBhvr>
                                      <p:to>
                                        <p:strVal val="0.5"/>
                                      </p:to>
                                    </p:set>
                                    <p:animEffect filter="image" prLst="opacity: 0.5">
                                      <p:cBhvr rctx="IE">
                                        <p:cTn id="699" dur="indefinite"/>
                                        <p:tgtEl>
                                          <p:spTgt spid="79988"/>
                                        </p:tgtEl>
                                      </p:cBhvr>
                                    </p:animEffect>
                                  </p:childTnLst>
                                </p:cTn>
                              </p:par>
                              <p:par>
                                <p:cTn id="700" presetID="9" presetClass="emph" presetSubtype="0" grpId="1" nodeType="withEffect">
                                  <p:stCondLst>
                                    <p:cond delay="0"/>
                                  </p:stCondLst>
                                  <p:childTnLst>
                                    <p:set>
                                      <p:cBhvr rctx="PPT">
                                        <p:cTn id="701" dur="indefinite"/>
                                        <p:tgtEl>
                                          <p:spTgt spid="79989"/>
                                        </p:tgtEl>
                                        <p:attrNameLst>
                                          <p:attrName>style.opacity</p:attrName>
                                        </p:attrNameLst>
                                      </p:cBhvr>
                                      <p:to>
                                        <p:strVal val="0.5"/>
                                      </p:to>
                                    </p:set>
                                    <p:animEffect filter="image" prLst="opacity: 0.5">
                                      <p:cBhvr rctx="IE">
                                        <p:cTn id="702" dur="indefinite"/>
                                        <p:tgtEl>
                                          <p:spTgt spid="79989"/>
                                        </p:tgtEl>
                                      </p:cBhvr>
                                    </p:animEffect>
                                  </p:childTnLst>
                                </p:cTn>
                              </p:par>
                              <p:par>
                                <p:cTn id="703" presetID="9" presetClass="emph" presetSubtype="0" grpId="1" nodeType="withEffect">
                                  <p:stCondLst>
                                    <p:cond delay="0"/>
                                  </p:stCondLst>
                                  <p:childTnLst>
                                    <p:set>
                                      <p:cBhvr rctx="PPT">
                                        <p:cTn id="704" dur="indefinite"/>
                                        <p:tgtEl>
                                          <p:spTgt spid="79990"/>
                                        </p:tgtEl>
                                        <p:attrNameLst>
                                          <p:attrName>style.opacity</p:attrName>
                                        </p:attrNameLst>
                                      </p:cBhvr>
                                      <p:to>
                                        <p:strVal val="0.5"/>
                                      </p:to>
                                    </p:set>
                                    <p:animEffect filter="image" prLst="opacity: 0.5">
                                      <p:cBhvr rctx="IE">
                                        <p:cTn id="705" dur="indefinite"/>
                                        <p:tgtEl>
                                          <p:spTgt spid="79990"/>
                                        </p:tgtEl>
                                      </p:cBhvr>
                                    </p:animEffect>
                                  </p:childTnLst>
                                </p:cTn>
                              </p:par>
                              <p:par>
                                <p:cTn id="706" presetID="9" presetClass="emph" presetSubtype="0" nodeType="withEffect">
                                  <p:stCondLst>
                                    <p:cond delay="0"/>
                                  </p:stCondLst>
                                  <p:childTnLst>
                                    <p:set>
                                      <p:cBhvr rctx="PPT">
                                        <p:cTn id="707" dur="indefinite"/>
                                        <p:tgtEl>
                                          <p:spTgt spid="14"/>
                                        </p:tgtEl>
                                        <p:attrNameLst>
                                          <p:attrName>style.opacity</p:attrName>
                                        </p:attrNameLst>
                                      </p:cBhvr>
                                      <p:to>
                                        <p:strVal val="0.5"/>
                                      </p:to>
                                    </p:set>
                                    <p:animEffect filter="image" prLst="opacity: 0.5">
                                      <p:cBhvr rctx="IE">
                                        <p:cTn id="708" dur="indefinite"/>
                                        <p:tgtEl>
                                          <p:spTgt spid="14"/>
                                        </p:tgtEl>
                                      </p:cBhvr>
                                    </p:animEffect>
                                  </p:childTnLst>
                                </p:cTn>
                              </p:par>
                              <p:par>
                                <p:cTn id="709" presetID="9" presetClass="emph" presetSubtype="0" grpId="1" nodeType="withEffect">
                                  <p:stCondLst>
                                    <p:cond delay="0"/>
                                  </p:stCondLst>
                                  <p:childTnLst>
                                    <p:set>
                                      <p:cBhvr rctx="PPT">
                                        <p:cTn id="710" dur="indefinite"/>
                                        <p:tgtEl>
                                          <p:spTgt spid="79994"/>
                                        </p:tgtEl>
                                        <p:attrNameLst>
                                          <p:attrName>style.opacity</p:attrName>
                                        </p:attrNameLst>
                                      </p:cBhvr>
                                      <p:to>
                                        <p:strVal val="0.5"/>
                                      </p:to>
                                    </p:set>
                                    <p:animEffect filter="image" prLst="opacity: 0.5">
                                      <p:cBhvr rctx="IE">
                                        <p:cTn id="711" dur="indefinite"/>
                                        <p:tgtEl>
                                          <p:spTgt spid="79994"/>
                                        </p:tgtEl>
                                      </p:cBhvr>
                                    </p:animEffect>
                                  </p:childTnLst>
                                </p:cTn>
                              </p:par>
                              <p:par>
                                <p:cTn id="712" presetID="9" presetClass="emph" presetSubtype="0" grpId="1" nodeType="withEffect">
                                  <p:stCondLst>
                                    <p:cond delay="0"/>
                                  </p:stCondLst>
                                  <p:iterate type="lt">
                                    <p:tmAbs val="0"/>
                                  </p:iterate>
                                  <p:childTnLst>
                                    <p:set>
                                      <p:cBhvr rctx="PPT">
                                        <p:cTn id="713" dur="indefinite"/>
                                        <p:tgtEl>
                                          <p:spTgt spid="79995"/>
                                        </p:tgtEl>
                                        <p:attrNameLst>
                                          <p:attrName>style.opacity</p:attrName>
                                        </p:attrNameLst>
                                      </p:cBhvr>
                                      <p:to>
                                        <p:strVal val="0.5"/>
                                      </p:to>
                                    </p:set>
                                    <p:animEffect filter="image" prLst="opacity: 0.5">
                                      <p:cBhvr rctx="IE">
                                        <p:cTn id="714" dur="indefinite"/>
                                        <p:tgtEl>
                                          <p:spTgt spid="79995"/>
                                        </p:tgtEl>
                                      </p:cBhvr>
                                    </p:animEffect>
                                  </p:childTnLst>
                                </p:cTn>
                              </p:par>
                              <p:par>
                                <p:cTn id="715" presetID="9" presetClass="emph" presetSubtype="0" grpId="1" nodeType="withEffect">
                                  <p:stCondLst>
                                    <p:cond delay="0"/>
                                  </p:stCondLst>
                                  <p:childTnLst>
                                    <p:set>
                                      <p:cBhvr rctx="PPT">
                                        <p:cTn id="716" dur="indefinite"/>
                                        <p:tgtEl>
                                          <p:spTgt spid="80023"/>
                                        </p:tgtEl>
                                        <p:attrNameLst>
                                          <p:attrName>style.opacity</p:attrName>
                                        </p:attrNameLst>
                                      </p:cBhvr>
                                      <p:to>
                                        <p:strVal val="0.5"/>
                                      </p:to>
                                    </p:set>
                                    <p:animEffect filter="image" prLst="opacity: 0.5">
                                      <p:cBhvr rctx="IE">
                                        <p:cTn id="717" dur="indefinite"/>
                                        <p:tgtEl>
                                          <p:spTgt spid="80023"/>
                                        </p:tgtEl>
                                      </p:cBhvr>
                                    </p:animEffect>
                                  </p:childTnLst>
                                </p:cTn>
                              </p:par>
                              <p:par>
                                <p:cTn id="718" presetID="9" presetClass="emph" presetSubtype="0" grpId="1" nodeType="withEffect">
                                  <p:stCondLst>
                                    <p:cond delay="0"/>
                                  </p:stCondLst>
                                  <p:childTnLst>
                                    <p:set>
                                      <p:cBhvr rctx="PPT">
                                        <p:cTn id="719" dur="indefinite"/>
                                        <p:tgtEl>
                                          <p:spTgt spid="80024"/>
                                        </p:tgtEl>
                                        <p:attrNameLst>
                                          <p:attrName>style.opacity</p:attrName>
                                        </p:attrNameLst>
                                      </p:cBhvr>
                                      <p:to>
                                        <p:strVal val="0.5"/>
                                      </p:to>
                                    </p:set>
                                    <p:animEffect filter="image" prLst="opacity: 0.5">
                                      <p:cBhvr rctx="IE">
                                        <p:cTn id="720" dur="indefinite"/>
                                        <p:tgtEl>
                                          <p:spTgt spid="80024"/>
                                        </p:tgtEl>
                                      </p:cBhvr>
                                    </p:animEffect>
                                  </p:childTnLst>
                                </p:cTn>
                              </p:par>
                              <p:par>
                                <p:cTn id="721" presetID="9" presetClass="emph" presetSubtype="0" nodeType="withEffect">
                                  <p:stCondLst>
                                    <p:cond delay="0"/>
                                  </p:stCondLst>
                                  <p:childTnLst>
                                    <p:set>
                                      <p:cBhvr rctx="PPT">
                                        <p:cTn id="722" dur="indefinite"/>
                                        <p:tgtEl>
                                          <p:spTgt spid="17"/>
                                        </p:tgtEl>
                                        <p:attrNameLst>
                                          <p:attrName>style.opacity</p:attrName>
                                        </p:attrNameLst>
                                      </p:cBhvr>
                                      <p:to>
                                        <p:strVal val="0.5"/>
                                      </p:to>
                                    </p:set>
                                    <p:animEffect filter="image" prLst="opacity: 0.5">
                                      <p:cBhvr rctx="IE">
                                        <p:cTn id="723" dur="indefinite"/>
                                        <p:tgtEl>
                                          <p:spTgt spid="17"/>
                                        </p:tgtEl>
                                      </p:cBhvr>
                                    </p:animEffect>
                                  </p:childTnLst>
                                </p:cTn>
                              </p:par>
                              <p:par>
                                <p:cTn id="724" presetID="9" presetClass="emph" presetSubtype="0" grpId="1" nodeType="withEffect">
                                  <p:stCondLst>
                                    <p:cond delay="0"/>
                                  </p:stCondLst>
                                  <p:childTnLst>
                                    <p:set>
                                      <p:cBhvr rctx="PPT">
                                        <p:cTn id="725" dur="indefinite"/>
                                        <p:tgtEl>
                                          <p:spTgt spid="80028"/>
                                        </p:tgtEl>
                                        <p:attrNameLst>
                                          <p:attrName>style.opacity</p:attrName>
                                        </p:attrNameLst>
                                      </p:cBhvr>
                                      <p:to>
                                        <p:strVal val="0.5"/>
                                      </p:to>
                                    </p:set>
                                    <p:animEffect filter="image" prLst="opacity: 0.5">
                                      <p:cBhvr rctx="IE">
                                        <p:cTn id="726" dur="indefinite"/>
                                        <p:tgtEl>
                                          <p:spTgt spid="80028"/>
                                        </p:tgtEl>
                                      </p:cBhvr>
                                    </p:animEffect>
                                  </p:childTnLst>
                                </p:cTn>
                              </p:par>
                              <p:par>
                                <p:cTn id="727" presetID="9" presetClass="emph" presetSubtype="0" grpId="1" nodeType="withEffect">
                                  <p:stCondLst>
                                    <p:cond delay="0"/>
                                  </p:stCondLst>
                                  <p:childTnLst>
                                    <p:set>
                                      <p:cBhvr rctx="PPT">
                                        <p:cTn id="728" dur="indefinite"/>
                                        <p:tgtEl>
                                          <p:spTgt spid="80029"/>
                                        </p:tgtEl>
                                        <p:attrNameLst>
                                          <p:attrName>style.opacity</p:attrName>
                                        </p:attrNameLst>
                                      </p:cBhvr>
                                      <p:to>
                                        <p:strVal val="0.5"/>
                                      </p:to>
                                    </p:set>
                                    <p:animEffect filter="image" prLst="opacity: 0.5">
                                      <p:cBhvr rctx="IE">
                                        <p:cTn id="729" dur="indefinite"/>
                                        <p:tgtEl>
                                          <p:spTgt spid="80029"/>
                                        </p:tgtEl>
                                      </p:cBhvr>
                                    </p:animEffect>
                                  </p:childTnLst>
                                </p:cTn>
                              </p:par>
                              <p:par>
                                <p:cTn id="730" presetID="9" presetClass="emph" presetSubtype="0" grpId="1" nodeType="withEffect">
                                  <p:stCondLst>
                                    <p:cond delay="0"/>
                                  </p:stCondLst>
                                  <p:childTnLst>
                                    <p:set>
                                      <p:cBhvr rctx="PPT">
                                        <p:cTn id="731" dur="indefinite"/>
                                        <p:tgtEl>
                                          <p:spTgt spid="80030"/>
                                        </p:tgtEl>
                                        <p:attrNameLst>
                                          <p:attrName>style.opacity</p:attrName>
                                        </p:attrNameLst>
                                      </p:cBhvr>
                                      <p:to>
                                        <p:strVal val="0.5"/>
                                      </p:to>
                                    </p:set>
                                    <p:animEffect filter="image" prLst="opacity: 0.5">
                                      <p:cBhvr rctx="IE">
                                        <p:cTn id="732" dur="indefinite"/>
                                        <p:tgtEl>
                                          <p:spTgt spid="80030"/>
                                        </p:tgtEl>
                                      </p:cBhvr>
                                    </p:animEffect>
                                  </p:childTnLst>
                                </p:cTn>
                              </p:par>
                              <p:par>
                                <p:cTn id="733" presetID="9" presetClass="emph" presetSubtype="0" grpId="1" nodeType="withEffect">
                                  <p:stCondLst>
                                    <p:cond delay="0"/>
                                  </p:stCondLst>
                                  <p:childTnLst>
                                    <p:set>
                                      <p:cBhvr rctx="PPT">
                                        <p:cTn id="734" dur="indefinite"/>
                                        <p:tgtEl>
                                          <p:spTgt spid="80031"/>
                                        </p:tgtEl>
                                        <p:attrNameLst>
                                          <p:attrName>style.opacity</p:attrName>
                                        </p:attrNameLst>
                                      </p:cBhvr>
                                      <p:to>
                                        <p:strVal val="0.5"/>
                                      </p:to>
                                    </p:set>
                                    <p:animEffect filter="image" prLst="opacity: 0.5">
                                      <p:cBhvr rctx="IE">
                                        <p:cTn id="735" dur="indefinite"/>
                                        <p:tgtEl>
                                          <p:spTgt spid="80031"/>
                                        </p:tgtEl>
                                      </p:cBhvr>
                                    </p:animEffect>
                                  </p:childTnLst>
                                </p:cTn>
                              </p:par>
                              <p:par>
                                <p:cTn id="736" presetID="9" presetClass="emph" presetSubtype="0" nodeType="withEffect">
                                  <p:stCondLst>
                                    <p:cond delay="0"/>
                                  </p:stCondLst>
                                  <p:childTnLst>
                                    <p:set>
                                      <p:cBhvr rctx="PPT">
                                        <p:cTn id="737" dur="indefinite"/>
                                        <p:tgtEl>
                                          <p:spTgt spid="18"/>
                                        </p:tgtEl>
                                        <p:attrNameLst>
                                          <p:attrName>style.opacity</p:attrName>
                                        </p:attrNameLst>
                                      </p:cBhvr>
                                      <p:to>
                                        <p:strVal val="0.5"/>
                                      </p:to>
                                    </p:set>
                                    <p:animEffect filter="image" prLst="opacity: 0.5">
                                      <p:cBhvr rctx="IE">
                                        <p:cTn id="738" dur="indefinite"/>
                                        <p:tgtEl>
                                          <p:spTgt spid="18"/>
                                        </p:tgtEl>
                                      </p:cBhvr>
                                    </p:animEffect>
                                  </p:childTnLst>
                                </p:cTn>
                              </p:par>
                              <p:par>
                                <p:cTn id="739" presetID="9" presetClass="emph" presetSubtype="0" grpId="1" nodeType="withEffect">
                                  <p:stCondLst>
                                    <p:cond delay="0"/>
                                  </p:stCondLst>
                                  <p:childTnLst>
                                    <p:set>
                                      <p:cBhvr rctx="PPT">
                                        <p:cTn id="740" dur="indefinite"/>
                                        <p:tgtEl>
                                          <p:spTgt spid="80035"/>
                                        </p:tgtEl>
                                        <p:attrNameLst>
                                          <p:attrName>style.opacity</p:attrName>
                                        </p:attrNameLst>
                                      </p:cBhvr>
                                      <p:to>
                                        <p:strVal val="0.5"/>
                                      </p:to>
                                    </p:set>
                                    <p:animEffect filter="image" prLst="opacity: 0.5">
                                      <p:cBhvr rctx="IE">
                                        <p:cTn id="741" dur="indefinite"/>
                                        <p:tgtEl>
                                          <p:spTgt spid="80035"/>
                                        </p:tgtEl>
                                      </p:cBhvr>
                                    </p:animEffect>
                                  </p:childTnLst>
                                </p:cTn>
                              </p:par>
                              <p:par>
                                <p:cTn id="742" presetID="9" presetClass="emph" presetSubtype="0" grpId="1" nodeType="withEffect">
                                  <p:stCondLst>
                                    <p:cond delay="0"/>
                                  </p:stCondLst>
                                  <p:childTnLst>
                                    <p:set>
                                      <p:cBhvr rctx="PPT">
                                        <p:cTn id="743" dur="indefinite"/>
                                        <p:tgtEl>
                                          <p:spTgt spid="80036"/>
                                        </p:tgtEl>
                                        <p:attrNameLst>
                                          <p:attrName>style.opacity</p:attrName>
                                        </p:attrNameLst>
                                      </p:cBhvr>
                                      <p:to>
                                        <p:strVal val="0.5"/>
                                      </p:to>
                                    </p:set>
                                    <p:animEffect filter="image" prLst="opacity: 0.5">
                                      <p:cBhvr rctx="IE">
                                        <p:cTn id="744" dur="indefinite"/>
                                        <p:tgtEl>
                                          <p:spTgt spid="80036"/>
                                        </p:tgtEl>
                                      </p:cBhvr>
                                    </p:animEffect>
                                  </p:childTnLst>
                                </p:cTn>
                              </p:par>
                              <p:par>
                                <p:cTn id="745" presetID="9" presetClass="emph" presetSubtype="0" grpId="1" nodeType="withEffect">
                                  <p:stCondLst>
                                    <p:cond delay="0"/>
                                  </p:stCondLst>
                                  <p:childTnLst>
                                    <p:set>
                                      <p:cBhvr rctx="PPT">
                                        <p:cTn id="746" dur="indefinite"/>
                                        <p:tgtEl>
                                          <p:spTgt spid="80037"/>
                                        </p:tgtEl>
                                        <p:attrNameLst>
                                          <p:attrName>style.opacity</p:attrName>
                                        </p:attrNameLst>
                                      </p:cBhvr>
                                      <p:to>
                                        <p:strVal val="0.5"/>
                                      </p:to>
                                    </p:set>
                                    <p:animEffect filter="image" prLst="opacity: 0.5">
                                      <p:cBhvr rctx="IE">
                                        <p:cTn id="747" dur="indefinite"/>
                                        <p:tgtEl>
                                          <p:spTgt spid="80037"/>
                                        </p:tgtEl>
                                      </p:cBhvr>
                                    </p:animEffect>
                                  </p:childTnLst>
                                </p:cTn>
                              </p:par>
                            </p:childTnLst>
                          </p:cTn>
                        </p:par>
                      </p:childTnLst>
                    </p:cTn>
                  </p:par>
                  <p:par>
                    <p:cTn id="748" fill="hold">
                      <p:stCondLst>
                        <p:cond delay="indefinite"/>
                      </p:stCondLst>
                      <p:childTnLst>
                        <p:par>
                          <p:cTn id="749" fill="hold">
                            <p:stCondLst>
                              <p:cond delay="0"/>
                            </p:stCondLst>
                            <p:childTnLst>
                              <p:par>
                                <p:cTn id="750" presetID="17" presetClass="entr" presetSubtype="10" fill="hold" grpId="0" nodeType="clickEffect">
                                  <p:stCondLst>
                                    <p:cond delay="0"/>
                                  </p:stCondLst>
                                  <p:childTnLst>
                                    <p:set>
                                      <p:cBhvr>
                                        <p:cTn id="751" dur="1" fill="hold">
                                          <p:stCondLst>
                                            <p:cond delay="0"/>
                                          </p:stCondLst>
                                        </p:cTn>
                                        <p:tgtEl>
                                          <p:spTgt spid="80041"/>
                                        </p:tgtEl>
                                        <p:attrNameLst>
                                          <p:attrName>style.visibility</p:attrName>
                                        </p:attrNameLst>
                                      </p:cBhvr>
                                      <p:to>
                                        <p:strVal val="visible"/>
                                      </p:to>
                                    </p:set>
                                    <p:anim calcmode="lin" valueType="num">
                                      <p:cBhvr>
                                        <p:cTn id="752" dur="500" fill="hold"/>
                                        <p:tgtEl>
                                          <p:spTgt spid="80041"/>
                                        </p:tgtEl>
                                        <p:attrNameLst>
                                          <p:attrName>ppt_w</p:attrName>
                                        </p:attrNameLst>
                                      </p:cBhvr>
                                      <p:tavLst>
                                        <p:tav tm="0">
                                          <p:val>
                                            <p:fltVal val="0"/>
                                          </p:val>
                                        </p:tav>
                                        <p:tav tm="100000">
                                          <p:val>
                                            <p:strVal val="#ppt_w"/>
                                          </p:val>
                                        </p:tav>
                                      </p:tavLst>
                                    </p:anim>
                                    <p:anim calcmode="lin" valueType="num">
                                      <p:cBhvr>
                                        <p:cTn id="753" dur="500" fill="hold"/>
                                        <p:tgtEl>
                                          <p:spTgt spid="800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11" grpId="0"/>
      <p:bldP spid="80011" grpId="1"/>
      <p:bldP spid="80011" grpId="2"/>
      <p:bldP spid="80038" grpId="0"/>
      <p:bldP spid="80038" grpId="1"/>
      <p:bldP spid="79947" grpId="0" animBg="1"/>
      <p:bldP spid="79947" grpId="1" animBg="1"/>
      <p:bldP spid="79877" grpId="0"/>
      <p:bldP spid="79877" grpId="1"/>
      <p:bldP spid="79878" grpId="0"/>
      <p:bldP spid="79878" grpId="1"/>
      <p:bldP spid="79879" grpId="0"/>
      <p:bldP spid="79879" grpId="1"/>
      <p:bldP spid="79880" grpId="0"/>
      <p:bldP spid="79880" grpId="1"/>
      <p:bldP spid="79886" grpId="0" animBg="1"/>
      <p:bldP spid="79886" grpId="1" animBg="1"/>
      <p:bldP spid="79887" grpId="0" animBg="1"/>
      <p:bldP spid="79887" grpId="1" animBg="1"/>
      <p:bldP spid="79891" grpId="0" animBg="1"/>
      <p:bldP spid="79891" grpId="1" animBg="1"/>
      <p:bldP spid="79893" grpId="0"/>
      <p:bldP spid="79893" grpId="1"/>
      <p:bldP spid="79894" grpId="0"/>
      <p:bldP spid="79894" grpId="1"/>
      <p:bldP spid="79899" grpId="0" animBg="1"/>
      <p:bldP spid="79899" grpId="1" animBg="1"/>
      <p:bldP spid="79900" grpId="0"/>
      <p:bldP spid="79900" grpId="1"/>
      <p:bldP spid="79907" grpId="0" animBg="1"/>
      <p:bldP spid="79907" grpId="1" animBg="1"/>
      <p:bldP spid="79908" grpId="0"/>
      <p:bldP spid="79908" grpId="1"/>
      <p:bldP spid="79911" grpId="0" animBg="1"/>
      <p:bldP spid="79911" grpId="1" animBg="1"/>
      <p:bldP spid="79916" grpId="0" animBg="1"/>
      <p:bldP spid="79916" grpId="1" animBg="1"/>
      <p:bldP spid="79917" grpId="0"/>
      <p:bldP spid="79917" grpId="1"/>
      <p:bldP spid="79918" grpId="0"/>
      <p:bldP spid="79918" grpId="1"/>
      <p:bldP spid="79919" grpId="0"/>
      <p:bldP spid="79920" grpId="0"/>
      <p:bldP spid="79920" grpId="1"/>
      <p:bldP spid="79924" grpId="0" animBg="1"/>
      <p:bldP spid="79924" grpId="1" animBg="1"/>
      <p:bldP spid="79925" grpId="0" animBg="1"/>
      <p:bldP spid="79925" grpId="1" animBg="1"/>
      <p:bldP spid="79939" grpId="0" animBg="1"/>
      <p:bldP spid="79939" grpId="1" animBg="1"/>
      <p:bldP spid="79940" grpId="0"/>
      <p:bldP spid="79940" grpId="1"/>
      <p:bldP spid="79948" grpId="0"/>
      <p:bldP spid="79948" grpId="1"/>
      <p:bldP spid="79949" grpId="0"/>
      <p:bldP spid="79949" grpId="1"/>
      <p:bldP spid="79950" grpId="0"/>
      <p:bldP spid="79950" grpId="1"/>
      <p:bldP spid="79951" grpId="0"/>
      <p:bldP spid="79951" grpId="1"/>
      <p:bldP spid="79955" grpId="0" animBg="1"/>
      <p:bldP spid="79955" grpId="1" animBg="1"/>
      <p:bldP spid="79956" grpId="0" animBg="1"/>
      <p:bldP spid="79956" grpId="1" animBg="1"/>
      <p:bldP spid="79957" grpId="0" animBg="1"/>
      <p:bldP spid="79957" grpId="1" animBg="1"/>
      <p:bldP spid="79958" grpId="0"/>
      <p:bldP spid="79958" grpId="1"/>
      <p:bldP spid="79959" grpId="0"/>
      <p:bldP spid="79959" grpId="1"/>
      <p:bldP spid="79963" grpId="0" animBg="1"/>
      <p:bldP spid="79963" grpId="1" animBg="1"/>
      <p:bldP spid="79964" grpId="0"/>
      <p:bldP spid="79964" grpId="1"/>
      <p:bldP spid="79971" grpId="0" animBg="1"/>
      <p:bldP spid="79971" grpId="1" animBg="1"/>
      <p:bldP spid="79971" grpId="2" animBg="1"/>
      <p:bldP spid="79972" grpId="0"/>
      <p:bldP spid="79972" grpId="1"/>
      <p:bldP spid="79972" grpId="2"/>
      <p:bldP spid="79973" grpId="0" animBg="1"/>
      <p:bldP spid="79973" grpId="1" animBg="1"/>
      <p:bldP spid="79973" grpId="2" animBg="1"/>
      <p:bldP spid="79978" grpId="0" animBg="1"/>
      <p:bldP spid="79978" grpId="1" animBg="1"/>
      <p:bldP spid="79978" grpId="2" animBg="1"/>
      <p:bldP spid="79979" grpId="0"/>
      <p:bldP spid="79979" grpId="1"/>
      <p:bldP spid="79980" grpId="0"/>
      <p:bldP spid="79980" grpId="1"/>
      <p:bldP spid="79981" grpId="0"/>
      <p:bldP spid="79982" grpId="0"/>
      <p:bldP spid="79982" grpId="1"/>
      <p:bldP spid="79986" grpId="0" animBg="1"/>
      <p:bldP spid="79986" grpId="1" animBg="1"/>
      <p:bldP spid="79987" grpId="0" animBg="1"/>
      <p:bldP spid="79987" grpId="1" animBg="1"/>
      <p:bldP spid="79988" grpId="0" animBg="1"/>
      <p:bldP spid="79988" grpId="1" animBg="1"/>
      <p:bldP spid="79989" grpId="0"/>
      <p:bldP spid="79989" grpId="1"/>
      <p:bldP spid="79990" grpId="0"/>
      <p:bldP spid="79990" grpId="1"/>
      <p:bldP spid="79994" grpId="0" animBg="1"/>
      <p:bldP spid="79994" grpId="1" animBg="1"/>
      <p:bldP spid="79995" grpId="0"/>
      <p:bldP spid="79995" grpId="1"/>
      <p:bldP spid="80010" grpId="0"/>
      <p:bldP spid="80010" grpId="1"/>
      <p:bldP spid="80015" grpId="0" animBg="1"/>
      <p:bldP spid="80015" grpId="1" animBg="1"/>
      <p:bldP spid="80016" grpId="0" animBg="1"/>
      <p:bldP spid="80016" grpId="1" animBg="1"/>
      <p:bldP spid="80017" grpId="0"/>
      <p:bldP spid="80017" grpId="1"/>
      <p:bldP spid="80018" grpId="0"/>
      <p:bldP spid="80018" grpId="1"/>
      <p:bldP spid="80022" grpId="0" animBg="1"/>
      <p:bldP spid="80022" grpId="1" animBg="1"/>
      <p:bldP spid="80023" grpId="0"/>
      <p:bldP spid="80023" grpId="1"/>
      <p:bldP spid="80024" grpId="0"/>
      <p:bldP spid="80024" grpId="1"/>
      <p:bldP spid="80028" grpId="0" animBg="1"/>
      <p:bldP spid="80028" grpId="1" animBg="1"/>
      <p:bldP spid="80029" grpId="0" animBg="1"/>
      <p:bldP spid="80029" grpId="1" animBg="1"/>
      <p:bldP spid="80030" grpId="0"/>
      <p:bldP spid="80030" grpId="1"/>
      <p:bldP spid="80031" grpId="0"/>
      <p:bldP spid="80031" grpId="1"/>
      <p:bldP spid="80035" grpId="0" animBg="1"/>
      <p:bldP spid="80035" grpId="1" animBg="1"/>
      <p:bldP spid="80036" grpId="0" animBg="1"/>
      <p:bldP spid="80036" grpId="1" animBg="1"/>
      <p:bldP spid="80037" grpId="0" animBg="1"/>
      <p:bldP spid="80037" grpId="1" animBg="1"/>
      <p:bldP spid="80039" grpId="0"/>
      <p:bldP spid="80040" grpId="0"/>
      <p:bldP spid="80040" grpId="1"/>
      <p:bldP spid="80041" grpId="0"/>
    </p:bldLst>
  </p:timing>
</p:sld>
</file>

<file path=ppt/slides/slide83.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mtClean="0">
                <a:solidFill>
                  <a:schemeClr val="bg1"/>
                </a:solidFill>
              </a:rPr>
              <a:t>Limiting Reactants</a:t>
            </a:r>
          </a:p>
        </p:txBody>
      </p:sp>
      <p:sp>
        <p:nvSpPr>
          <p:cNvPr id="90115" name="AutoShape 5">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105479" name="Rectangle 7"/>
          <p:cNvSpPr>
            <a:spLocks noChangeArrowheads="1"/>
          </p:cNvSpPr>
          <p:nvPr/>
        </p:nvSpPr>
        <p:spPr bwMode="auto">
          <a:xfrm>
            <a:off x="304800" y="5562600"/>
            <a:ext cx="8610600" cy="1371600"/>
          </a:xfrm>
          <a:prstGeom prst="rect">
            <a:avLst/>
          </a:prstGeom>
          <a:noFill/>
          <a:ln w="9525">
            <a:noFill/>
            <a:miter lim="800000"/>
            <a:headEnd/>
            <a:tailEnd/>
          </a:ln>
        </p:spPr>
        <p:txBody>
          <a:bodyPr/>
          <a:lstStyle/>
          <a:p>
            <a:pPr algn="ctr">
              <a:spcBef>
                <a:spcPct val="20000"/>
              </a:spcBef>
            </a:pPr>
            <a:r>
              <a:rPr lang="en-US" sz="3200">
                <a:solidFill>
                  <a:schemeClr val="bg1"/>
                </a:solidFill>
              </a:rPr>
              <a:t>Caution: this stuff is difficult to follow at first.</a:t>
            </a:r>
          </a:p>
          <a:p>
            <a:pPr algn="ctr">
              <a:spcBef>
                <a:spcPct val="20000"/>
              </a:spcBef>
            </a:pPr>
            <a:r>
              <a:rPr lang="en-US" sz="3200">
                <a:solidFill>
                  <a:schemeClr val="bg1"/>
                </a:solidFill>
              </a:rPr>
              <a:t>Be patient.</a:t>
            </a:r>
          </a:p>
        </p:txBody>
      </p:sp>
      <p:pic>
        <p:nvPicPr>
          <p:cNvPr id="105480" name="Picture 8" descr="SGNRD079"/>
          <p:cNvPicPr>
            <a:picLocks noChangeAspect="1" noChangeArrowheads="1"/>
          </p:cNvPicPr>
          <p:nvPr/>
        </p:nvPicPr>
        <p:blipFill>
          <a:blip r:embed="rId5" cstate="print"/>
          <a:srcRect/>
          <a:stretch>
            <a:fillRect/>
          </a:stretch>
        </p:blipFill>
        <p:spPr bwMode="auto">
          <a:xfrm>
            <a:off x="2743200" y="1524000"/>
            <a:ext cx="3352800" cy="3352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548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05479">
                                            <p:txEl>
                                              <p:pRg st="0" end="0"/>
                                            </p:txEl>
                                          </p:spTgt>
                                        </p:tgtEl>
                                        <p:attrNameLst>
                                          <p:attrName>style.visibility</p:attrName>
                                        </p:attrNameLst>
                                      </p:cBhvr>
                                      <p:to>
                                        <p:strVal val="visible"/>
                                      </p:to>
                                    </p:set>
                                    <p:animEffect transition="in" filter="wipe(left)">
                                      <p:cBhvr>
                                        <p:cTn id="11" dur="500"/>
                                        <p:tgtEl>
                                          <p:spTgt spid="105479">
                                            <p:txEl>
                                              <p:pRg st="0" end="0"/>
                                            </p:txEl>
                                          </p:spTgt>
                                        </p:tgtEl>
                                      </p:cBhvr>
                                    </p:animEffect>
                                  </p:childTnLst>
                                  <p:subTnLst>
                                    <p:animClr clrSpc="rgb" dir="cw">
                                      <p:cBhvr override="childStyle">
                                        <p:cTn dur="1" fill="hold" display="0" masterRel="nextClick" afterEffect="1"/>
                                        <p:tgtEl>
                                          <p:spTgt spid="105479">
                                            <p:txEl>
                                              <p:pRg st="0" end="0"/>
                                            </p:txEl>
                                          </p:spTgt>
                                        </p:tgtEl>
                                        <p:attrNameLst>
                                          <p:attrName>ppt_c</p:attrName>
                                        </p:attrNameLst>
                                      </p:cBhvr>
                                      <p:to>
                                        <a:schemeClr val="tx1"/>
                                      </p:to>
                                    </p:animClr>
                                  </p:sub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5479">
                                            <p:txEl>
                                              <p:pRg st="1" end="1"/>
                                            </p:txEl>
                                          </p:spTgt>
                                        </p:tgtEl>
                                        <p:attrNameLst>
                                          <p:attrName>style.visibility</p:attrName>
                                        </p:attrNameLst>
                                      </p:cBhvr>
                                      <p:to>
                                        <p:strVal val="visible"/>
                                      </p:to>
                                    </p:set>
                                    <p:animEffect transition="in" filter="wipe(left)">
                                      <p:cBhvr>
                                        <p:cTn id="16" dur="500"/>
                                        <p:tgtEl>
                                          <p:spTgt spid="105479">
                                            <p:txEl>
                                              <p:pRg st="1" end="1"/>
                                            </p:txEl>
                                          </p:spTgt>
                                        </p:tgtEl>
                                      </p:cBhvr>
                                    </p:animEffect>
                                  </p:childTnLst>
                                  <p:subTnLst>
                                    <p:animClr clrSpc="rgb" dir="cw">
                                      <p:cBhvr override="childStyle">
                                        <p:cTn dur="1" fill="hold" display="0" masterRel="nextClick" afterEffect="1"/>
                                        <p:tgtEl>
                                          <p:spTgt spid="105479">
                                            <p:txEl>
                                              <p:pRg st="1" end="1"/>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build="p" autoUpdateAnimBg="0" advAuto="100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357188" y="2035175"/>
            <a:ext cx="2097087" cy="3036888"/>
            <a:chOff x="-4" y="1"/>
            <a:chExt cx="1153" cy="1669"/>
          </a:xfrm>
        </p:grpSpPr>
        <p:pic>
          <p:nvPicPr>
            <p:cNvPr id="91237" name="Picture 11"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23" y="22"/>
              <a:ext cx="526" cy="421"/>
            </a:xfrm>
            <a:prstGeom prst="rect">
              <a:avLst/>
            </a:prstGeom>
            <a:noFill/>
            <a:ln w="9525">
              <a:noFill/>
              <a:miter lim="800000"/>
              <a:headEnd/>
              <a:tailEnd/>
            </a:ln>
          </p:spPr>
        </p:pic>
        <p:pic>
          <p:nvPicPr>
            <p:cNvPr id="91238" name="Picture 12"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9" y="430"/>
              <a:ext cx="526" cy="421"/>
            </a:xfrm>
            <a:prstGeom prst="rect">
              <a:avLst/>
            </a:prstGeom>
            <a:noFill/>
            <a:ln w="9525">
              <a:noFill/>
              <a:miter lim="800000"/>
              <a:headEnd/>
              <a:tailEnd/>
            </a:ln>
          </p:spPr>
        </p:pic>
        <p:pic>
          <p:nvPicPr>
            <p:cNvPr id="91239" name="Picture 13"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4" y="1249"/>
              <a:ext cx="526" cy="421"/>
            </a:xfrm>
            <a:prstGeom prst="rect">
              <a:avLst/>
            </a:prstGeom>
            <a:noFill/>
            <a:ln w="9525">
              <a:noFill/>
              <a:miter lim="800000"/>
              <a:headEnd/>
              <a:tailEnd/>
            </a:ln>
          </p:spPr>
        </p:pic>
        <p:pic>
          <p:nvPicPr>
            <p:cNvPr id="91240" name="Picture 14"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0" y="842"/>
              <a:ext cx="526" cy="421"/>
            </a:xfrm>
            <a:prstGeom prst="rect">
              <a:avLst/>
            </a:prstGeom>
            <a:noFill/>
            <a:ln w="9525">
              <a:noFill/>
              <a:miter lim="800000"/>
              <a:headEnd/>
              <a:tailEnd/>
            </a:ln>
          </p:spPr>
        </p:pic>
        <p:pic>
          <p:nvPicPr>
            <p:cNvPr id="91241" name="Picture 15"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623" y="1"/>
              <a:ext cx="526" cy="421"/>
            </a:xfrm>
            <a:prstGeom prst="rect">
              <a:avLst/>
            </a:prstGeom>
            <a:noFill/>
            <a:ln w="9525">
              <a:noFill/>
              <a:miter lim="800000"/>
              <a:headEnd/>
              <a:tailEnd/>
            </a:ln>
          </p:spPr>
        </p:pic>
        <p:pic>
          <p:nvPicPr>
            <p:cNvPr id="91242" name="Picture 16"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609" y="409"/>
              <a:ext cx="526" cy="421"/>
            </a:xfrm>
            <a:prstGeom prst="rect">
              <a:avLst/>
            </a:prstGeom>
            <a:noFill/>
            <a:ln w="9525">
              <a:noFill/>
              <a:miter lim="800000"/>
              <a:headEnd/>
              <a:tailEnd/>
            </a:ln>
          </p:spPr>
        </p:pic>
        <p:pic>
          <p:nvPicPr>
            <p:cNvPr id="91243" name="Picture 17"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596" y="1228"/>
              <a:ext cx="526" cy="421"/>
            </a:xfrm>
            <a:prstGeom prst="rect">
              <a:avLst/>
            </a:prstGeom>
            <a:noFill/>
            <a:ln w="9525">
              <a:noFill/>
              <a:miter lim="800000"/>
              <a:headEnd/>
              <a:tailEnd/>
            </a:ln>
          </p:spPr>
        </p:pic>
        <p:pic>
          <p:nvPicPr>
            <p:cNvPr id="91244" name="Picture 18"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600" y="821"/>
              <a:ext cx="526" cy="421"/>
            </a:xfrm>
            <a:prstGeom prst="rect">
              <a:avLst/>
            </a:prstGeom>
            <a:noFill/>
            <a:ln w="9525">
              <a:noFill/>
              <a:miter lim="800000"/>
              <a:headEnd/>
              <a:tailEnd/>
            </a:ln>
          </p:spPr>
        </p:pic>
      </p:grpSp>
      <p:grpSp>
        <p:nvGrpSpPr>
          <p:cNvPr id="3" name="Group 195"/>
          <p:cNvGrpSpPr>
            <a:grpSpLocks/>
          </p:cNvGrpSpPr>
          <p:nvPr/>
        </p:nvGrpSpPr>
        <p:grpSpPr bwMode="auto">
          <a:xfrm>
            <a:off x="5508625" y="2038350"/>
            <a:ext cx="2097088" cy="3036888"/>
            <a:chOff x="3622" y="1020"/>
            <a:chExt cx="1321" cy="1913"/>
          </a:xfrm>
        </p:grpSpPr>
        <p:grpSp>
          <p:nvGrpSpPr>
            <p:cNvPr id="91204" name="Group 47"/>
            <p:cNvGrpSpPr>
              <a:grpSpLocks/>
            </p:cNvGrpSpPr>
            <p:nvPr/>
          </p:nvGrpSpPr>
          <p:grpSpPr bwMode="auto">
            <a:xfrm>
              <a:off x="3622" y="1020"/>
              <a:ext cx="1321" cy="1913"/>
              <a:chOff x="-4" y="1"/>
              <a:chExt cx="1153" cy="1669"/>
            </a:xfrm>
          </p:grpSpPr>
          <p:pic>
            <p:nvPicPr>
              <p:cNvPr id="91229" name="Picture 48"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23" y="22"/>
                <a:ext cx="526" cy="421"/>
              </a:xfrm>
              <a:prstGeom prst="rect">
                <a:avLst/>
              </a:prstGeom>
              <a:noFill/>
              <a:ln w="9525">
                <a:noFill/>
                <a:miter lim="800000"/>
                <a:headEnd/>
                <a:tailEnd/>
              </a:ln>
            </p:spPr>
          </p:pic>
          <p:pic>
            <p:nvPicPr>
              <p:cNvPr id="91230" name="Picture 49"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9" y="430"/>
                <a:ext cx="526" cy="421"/>
              </a:xfrm>
              <a:prstGeom prst="rect">
                <a:avLst/>
              </a:prstGeom>
              <a:noFill/>
              <a:ln w="9525">
                <a:noFill/>
                <a:miter lim="800000"/>
                <a:headEnd/>
                <a:tailEnd/>
              </a:ln>
            </p:spPr>
          </p:pic>
          <p:pic>
            <p:nvPicPr>
              <p:cNvPr id="91231" name="Picture 50"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4" y="1249"/>
                <a:ext cx="526" cy="421"/>
              </a:xfrm>
              <a:prstGeom prst="rect">
                <a:avLst/>
              </a:prstGeom>
              <a:noFill/>
              <a:ln w="9525">
                <a:noFill/>
                <a:miter lim="800000"/>
                <a:headEnd/>
                <a:tailEnd/>
              </a:ln>
            </p:spPr>
          </p:pic>
          <p:pic>
            <p:nvPicPr>
              <p:cNvPr id="91232" name="Picture 51"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0" y="842"/>
                <a:ext cx="526" cy="421"/>
              </a:xfrm>
              <a:prstGeom prst="rect">
                <a:avLst/>
              </a:prstGeom>
              <a:noFill/>
              <a:ln w="9525">
                <a:noFill/>
                <a:miter lim="800000"/>
                <a:headEnd/>
                <a:tailEnd/>
              </a:ln>
            </p:spPr>
          </p:pic>
          <p:pic>
            <p:nvPicPr>
              <p:cNvPr id="91233" name="Picture 52"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623" y="1"/>
                <a:ext cx="526" cy="421"/>
              </a:xfrm>
              <a:prstGeom prst="rect">
                <a:avLst/>
              </a:prstGeom>
              <a:noFill/>
              <a:ln w="9525">
                <a:noFill/>
                <a:miter lim="800000"/>
                <a:headEnd/>
                <a:tailEnd/>
              </a:ln>
            </p:spPr>
          </p:pic>
          <p:pic>
            <p:nvPicPr>
              <p:cNvPr id="91234" name="Picture 53"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609" y="409"/>
                <a:ext cx="526" cy="421"/>
              </a:xfrm>
              <a:prstGeom prst="rect">
                <a:avLst/>
              </a:prstGeom>
              <a:noFill/>
              <a:ln w="9525">
                <a:noFill/>
                <a:miter lim="800000"/>
                <a:headEnd/>
                <a:tailEnd/>
              </a:ln>
            </p:spPr>
          </p:pic>
          <p:pic>
            <p:nvPicPr>
              <p:cNvPr id="91235" name="Picture 54"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596" y="1228"/>
                <a:ext cx="526" cy="421"/>
              </a:xfrm>
              <a:prstGeom prst="rect">
                <a:avLst/>
              </a:prstGeom>
              <a:noFill/>
              <a:ln w="9525">
                <a:noFill/>
                <a:miter lim="800000"/>
                <a:headEnd/>
                <a:tailEnd/>
              </a:ln>
            </p:spPr>
          </p:pic>
          <p:pic>
            <p:nvPicPr>
              <p:cNvPr id="91236" name="Picture 55"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600" y="821"/>
                <a:ext cx="526" cy="421"/>
              </a:xfrm>
              <a:prstGeom prst="rect">
                <a:avLst/>
              </a:prstGeom>
              <a:noFill/>
              <a:ln w="9525">
                <a:noFill/>
                <a:miter lim="800000"/>
                <a:headEnd/>
                <a:tailEnd/>
              </a:ln>
            </p:spPr>
          </p:pic>
        </p:grpSp>
        <p:grpSp>
          <p:nvGrpSpPr>
            <p:cNvPr id="91205" name="Group 56"/>
            <p:cNvGrpSpPr>
              <a:grpSpLocks/>
            </p:cNvGrpSpPr>
            <p:nvPr/>
          </p:nvGrpSpPr>
          <p:grpSpPr bwMode="auto">
            <a:xfrm>
              <a:off x="3826" y="2639"/>
              <a:ext cx="370" cy="261"/>
              <a:chOff x="853" y="2992"/>
              <a:chExt cx="477" cy="336"/>
            </a:xfrm>
          </p:grpSpPr>
          <p:pic>
            <p:nvPicPr>
              <p:cNvPr id="91227" name="Picture 57"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853" y="3163"/>
                <a:ext cx="121" cy="165"/>
              </a:xfrm>
              <a:prstGeom prst="rect">
                <a:avLst/>
              </a:prstGeom>
              <a:noFill/>
              <a:ln w="9525">
                <a:noFill/>
                <a:miter lim="800000"/>
                <a:headEnd/>
                <a:tailEnd/>
              </a:ln>
            </p:spPr>
          </p:pic>
          <p:pic>
            <p:nvPicPr>
              <p:cNvPr id="91228" name="Picture 58" descr="Semi_Steel_Radial_Passenger_Car_Tire"/>
              <p:cNvPicPr>
                <a:picLocks noChangeAspect="1" noChangeArrowheads="1"/>
              </p:cNvPicPr>
              <p:nvPr/>
            </p:nvPicPr>
            <p:blipFill>
              <a:blip r:embed="rId5" cstate="print">
                <a:clrChange>
                  <a:clrFrom>
                    <a:srgbClr val="FFFFFF"/>
                  </a:clrFrom>
                  <a:clrTo>
                    <a:srgbClr val="FFFFFF">
                      <a:alpha val="0"/>
                    </a:srgbClr>
                  </a:clrTo>
                </a:clrChange>
              </a:blip>
              <a:srcRect l="16937" t="6328" r="18326" b="5980"/>
              <a:stretch>
                <a:fillRect/>
              </a:stretch>
            </p:blipFill>
            <p:spPr bwMode="auto">
              <a:xfrm rot="546187">
                <a:off x="1227" y="2992"/>
                <a:ext cx="103" cy="140"/>
              </a:xfrm>
              <a:prstGeom prst="rect">
                <a:avLst/>
              </a:prstGeom>
              <a:noFill/>
              <a:ln w="9525">
                <a:noFill/>
                <a:miter lim="800000"/>
                <a:headEnd/>
                <a:tailEnd/>
              </a:ln>
            </p:spPr>
          </p:pic>
        </p:grpSp>
        <p:grpSp>
          <p:nvGrpSpPr>
            <p:cNvPr id="91206" name="Group 59"/>
            <p:cNvGrpSpPr>
              <a:grpSpLocks/>
            </p:cNvGrpSpPr>
            <p:nvPr/>
          </p:nvGrpSpPr>
          <p:grpSpPr bwMode="auto">
            <a:xfrm>
              <a:off x="3833" y="2172"/>
              <a:ext cx="370" cy="261"/>
              <a:chOff x="853" y="2992"/>
              <a:chExt cx="477" cy="336"/>
            </a:xfrm>
          </p:grpSpPr>
          <p:pic>
            <p:nvPicPr>
              <p:cNvPr id="91225" name="Picture 60"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853" y="3163"/>
                <a:ext cx="121" cy="165"/>
              </a:xfrm>
              <a:prstGeom prst="rect">
                <a:avLst/>
              </a:prstGeom>
              <a:noFill/>
              <a:ln w="9525">
                <a:noFill/>
                <a:miter lim="800000"/>
                <a:headEnd/>
                <a:tailEnd/>
              </a:ln>
            </p:spPr>
          </p:pic>
          <p:pic>
            <p:nvPicPr>
              <p:cNvPr id="91226" name="Picture 61" descr="Semi_Steel_Radial_Passenger_Car_Tire"/>
              <p:cNvPicPr>
                <a:picLocks noChangeAspect="1" noChangeArrowheads="1"/>
              </p:cNvPicPr>
              <p:nvPr/>
            </p:nvPicPr>
            <p:blipFill>
              <a:blip r:embed="rId5" cstate="print">
                <a:clrChange>
                  <a:clrFrom>
                    <a:srgbClr val="FFFFFF"/>
                  </a:clrFrom>
                  <a:clrTo>
                    <a:srgbClr val="FFFFFF">
                      <a:alpha val="0"/>
                    </a:srgbClr>
                  </a:clrTo>
                </a:clrChange>
              </a:blip>
              <a:srcRect l="16937" t="6328" r="18326" b="5980"/>
              <a:stretch>
                <a:fillRect/>
              </a:stretch>
            </p:blipFill>
            <p:spPr bwMode="auto">
              <a:xfrm rot="546187">
                <a:off x="1227" y="2992"/>
                <a:ext cx="103" cy="140"/>
              </a:xfrm>
              <a:prstGeom prst="rect">
                <a:avLst/>
              </a:prstGeom>
              <a:noFill/>
              <a:ln w="9525">
                <a:noFill/>
                <a:miter lim="800000"/>
                <a:headEnd/>
                <a:tailEnd/>
              </a:ln>
            </p:spPr>
          </p:pic>
        </p:grpSp>
        <p:grpSp>
          <p:nvGrpSpPr>
            <p:cNvPr id="91207" name="Group 62"/>
            <p:cNvGrpSpPr>
              <a:grpSpLocks/>
            </p:cNvGrpSpPr>
            <p:nvPr/>
          </p:nvGrpSpPr>
          <p:grpSpPr bwMode="auto">
            <a:xfrm>
              <a:off x="3841" y="1699"/>
              <a:ext cx="370" cy="261"/>
              <a:chOff x="853" y="2992"/>
              <a:chExt cx="477" cy="336"/>
            </a:xfrm>
          </p:grpSpPr>
          <p:pic>
            <p:nvPicPr>
              <p:cNvPr id="91223" name="Picture 63"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853" y="3163"/>
                <a:ext cx="121" cy="165"/>
              </a:xfrm>
              <a:prstGeom prst="rect">
                <a:avLst/>
              </a:prstGeom>
              <a:noFill/>
              <a:ln w="9525">
                <a:noFill/>
                <a:miter lim="800000"/>
                <a:headEnd/>
                <a:tailEnd/>
              </a:ln>
            </p:spPr>
          </p:pic>
          <p:pic>
            <p:nvPicPr>
              <p:cNvPr id="91224" name="Picture 64" descr="Semi_Steel_Radial_Passenger_Car_Tire"/>
              <p:cNvPicPr>
                <a:picLocks noChangeAspect="1" noChangeArrowheads="1"/>
              </p:cNvPicPr>
              <p:nvPr/>
            </p:nvPicPr>
            <p:blipFill>
              <a:blip r:embed="rId5" cstate="print">
                <a:clrChange>
                  <a:clrFrom>
                    <a:srgbClr val="FFFFFF"/>
                  </a:clrFrom>
                  <a:clrTo>
                    <a:srgbClr val="FFFFFF">
                      <a:alpha val="0"/>
                    </a:srgbClr>
                  </a:clrTo>
                </a:clrChange>
              </a:blip>
              <a:srcRect l="16937" t="6328" r="18326" b="5980"/>
              <a:stretch>
                <a:fillRect/>
              </a:stretch>
            </p:blipFill>
            <p:spPr bwMode="auto">
              <a:xfrm rot="546187">
                <a:off x="1227" y="2992"/>
                <a:ext cx="103" cy="140"/>
              </a:xfrm>
              <a:prstGeom prst="rect">
                <a:avLst/>
              </a:prstGeom>
              <a:noFill/>
              <a:ln w="9525">
                <a:noFill/>
                <a:miter lim="800000"/>
                <a:headEnd/>
                <a:tailEnd/>
              </a:ln>
            </p:spPr>
          </p:pic>
        </p:grpSp>
        <p:grpSp>
          <p:nvGrpSpPr>
            <p:cNvPr id="91208" name="Group 65"/>
            <p:cNvGrpSpPr>
              <a:grpSpLocks/>
            </p:cNvGrpSpPr>
            <p:nvPr/>
          </p:nvGrpSpPr>
          <p:grpSpPr bwMode="auto">
            <a:xfrm>
              <a:off x="3856" y="1232"/>
              <a:ext cx="371" cy="261"/>
              <a:chOff x="853" y="2992"/>
              <a:chExt cx="477" cy="336"/>
            </a:xfrm>
          </p:grpSpPr>
          <p:pic>
            <p:nvPicPr>
              <p:cNvPr id="91221" name="Picture 66" descr="Semi_Steel_Radial_Passenger_Car_Tire"/>
              <p:cNvPicPr>
                <a:picLocks noChangeAspect="1" noChangeArrowheads="1"/>
              </p:cNvPicPr>
              <p:nvPr/>
            </p:nvPicPr>
            <p:blipFill>
              <a:blip r:embed="rId6" cstate="print">
                <a:clrChange>
                  <a:clrFrom>
                    <a:srgbClr val="FFFFFF"/>
                  </a:clrFrom>
                  <a:clrTo>
                    <a:srgbClr val="FFFFFF">
                      <a:alpha val="0"/>
                    </a:srgbClr>
                  </a:clrTo>
                </a:clrChange>
              </a:blip>
              <a:srcRect l="16937" t="6328" r="18326" b="5980"/>
              <a:stretch>
                <a:fillRect/>
              </a:stretch>
            </p:blipFill>
            <p:spPr bwMode="auto">
              <a:xfrm rot="546187">
                <a:off x="853" y="3163"/>
                <a:ext cx="121" cy="165"/>
              </a:xfrm>
              <a:prstGeom prst="rect">
                <a:avLst/>
              </a:prstGeom>
              <a:noFill/>
              <a:ln w="9525">
                <a:noFill/>
                <a:miter lim="800000"/>
                <a:headEnd/>
                <a:tailEnd/>
              </a:ln>
            </p:spPr>
          </p:pic>
          <p:pic>
            <p:nvPicPr>
              <p:cNvPr id="91222" name="Picture 67" descr="Semi_Steel_Radial_Passenger_Car_Tire"/>
              <p:cNvPicPr>
                <a:picLocks noChangeAspect="1" noChangeArrowheads="1"/>
              </p:cNvPicPr>
              <p:nvPr/>
            </p:nvPicPr>
            <p:blipFill>
              <a:blip r:embed="rId5" cstate="print">
                <a:clrChange>
                  <a:clrFrom>
                    <a:srgbClr val="FFFFFF"/>
                  </a:clrFrom>
                  <a:clrTo>
                    <a:srgbClr val="FFFFFF">
                      <a:alpha val="0"/>
                    </a:srgbClr>
                  </a:clrTo>
                </a:clrChange>
              </a:blip>
              <a:srcRect l="16937" t="6328" r="18326" b="5980"/>
              <a:stretch>
                <a:fillRect/>
              </a:stretch>
            </p:blipFill>
            <p:spPr bwMode="auto">
              <a:xfrm rot="546187">
                <a:off x="1227" y="2992"/>
                <a:ext cx="103" cy="140"/>
              </a:xfrm>
              <a:prstGeom prst="rect">
                <a:avLst/>
              </a:prstGeom>
              <a:noFill/>
              <a:ln w="9525">
                <a:noFill/>
                <a:miter lim="800000"/>
                <a:headEnd/>
                <a:tailEnd/>
              </a:ln>
            </p:spPr>
          </p:pic>
        </p:grpSp>
        <p:grpSp>
          <p:nvGrpSpPr>
            <p:cNvPr id="91209" name="Group 68"/>
            <p:cNvGrpSpPr>
              <a:grpSpLocks/>
            </p:cNvGrpSpPr>
            <p:nvPr/>
          </p:nvGrpSpPr>
          <p:grpSpPr bwMode="auto">
            <a:xfrm>
              <a:off x="4512" y="2614"/>
              <a:ext cx="370" cy="261"/>
              <a:chOff x="853" y="2992"/>
              <a:chExt cx="477" cy="336"/>
            </a:xfrm>
          </p:grpSpPr>
          <p:pic>
            <p:nvPicPr>
              <p:cNvPr id="91219" name="Picture 69"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853" y="3163"/>
                <a:ext cx="121" cy="165"/>
              </a:xfrm>
              <a:prstGeom prst="rect">
                <a:avLst/>
              </a:prstGeom>
              <a:noFill/>
              <a:ln w="9525">
                <a:noFill/>
                <a:miter lim="800000"/>
                <a:headEnd/>
                <a:tailEnd/>
              </a:ln>
            </p:spPr>
          </p:pic>
          <p:pic>
            <p:nvPicPr>
              <p:cNvPr id="91220" name="Picture 70" descr="Semi_Steel_Radial_Passenger_Car_Tire"/>
              <p:cNvPicPr>
                <a:picLocks noChangeAspect="1" noChangeArrowheads="1"/>
              </p:cNvPicPr>
              <p:nvPr/>
            </p:nvPicPr>
            <p:blipFill>
              <a:blip r:embed="rId5" cstate="print">
                <a:clrChange>
                  <a:clrFrom>
                    <a:srgbClr val="FFFFFF"/>
                  </a:clrFrom>
                  <a:clrTo>
                    <a:srgbClr val="FFFFFF">
                      <a:alpha val="0"/>
                    </a:srgbClr>
                  </a:clrTo>
                </a:clrChange>
              </a:blip>
              <a:srcRect l="16937" t="6328" r="18326" b="5980"/>
              <a:stretch>
                <a:fillRect/>
              </a:stretch>
            </p:blipFill>
            <p:spPr bwMode="auto">
              <a:xfrm rot="546187">
                <a:off x="1227" y="2992"/>
                <a:ext cx="103" cy="140"/>
              </a:xfrm>
              <a:prstGeom prst="rect">
                <a:avLst/>
              </a:prstGeom>
              <a:noFill/>
              <a:ln w="9525">
                <a:noFill/>
                <a:miter lim="800000"/>
                <a:headEnd/>
                <a:tailEnd/>
              </a:ln>
            </p:spPr>
          </p:pic>
        </p:grpSp>
        <p:grpSp>
          <p:nvGrpSpPr>
            <p:cNvPr id="91210" name="Group 71"/>
            <p:cNvGrpSpPr>
              <a:grpSpLocks/>
            </p:cNvGrpSpPr>
            <p:nvPr/>
          </p:nvGrpSpPr>
          <p:grpSpPr bwMode="auto">
            <a:xfrm>
              <a:off x="4519" y="2147"/>
              <a:ext cx="370" cy="261"/>
              <a:chOff x="853" y="2992"/>
              <a:chExt cx="477" cy="336"/>
            </a:xfrm>
          </p:grpSpPr>
          <p:pic>
            <p:nvPicPr>
              <p:cNvPr id="91217" name="Picture 72"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853" y="3163"/>
                <a:ext cx="121" cy="165"/>
              </a:xfrm>
              <a:prstGeom prst="rect">
                <a:avLst/>
              </a:prstGeom>
              <a:noFill/>
              <a:ln w="9525">
                <a:noFill/>
                <a:miter lim="800000"/>
                <a:headEnd/>
                <a:tailEnd/>
              </a:ln>
            </p:spPr>
          </p:pic>
          <p:pic>
            <p:nvPicPr>
              <p:cNvPr id="91218" name="Picture 73" descr="Semi_Steel_Radial_Passenger_Car_Tire"/>
              <p:cNvPicPr>
                <a:picLocks noChangeAspect="1" noChangeArrowheads="1"/>
              </p:cNvPicPr>
              <p:nvPr/>
            </p:nvPicPr>
            <p:blipFill>
              <a:blip r:embed="rId5" cstate="print">
                <a:clrChange>
                  <a:clrFrom>
                    <a:srgbClr val="FFFFFF"/>
                  </a:clrFrom>
                  <a:clrTo>
                    <a:srgbClr val="FFFFFF">
                      <a:alpha val="0"/>
                    </a:srgbClr>
                  </a:clrTo>
                </a:clrChange>
              </a:blip>
              <a:srcRect l="16937" t="6328" r="18326" b="5980"/>
              <a:stretch>
                <a:fillRect/>
              </a:stretch>
            </p:blipFill>
            <p:spPr bwMode="auto">
              <a:xfrm rot="546187">
                <a:off x="1227" y="2992"/>
                <a:ext cx="103" cy="140"/>
              </a:xfrm>
              <a:prstGeom prst="rect">
                <a:avLst/>
              </a:prstGeom>
              <a:noFill/>
              <a:ln w="9525">
                <a:noFill/>
                <a:miter lim="800000"/>
                <a:headEnd/>
                <a:tailEnd/>
              </a:ln>
            </p:spPr>
          </p:pic>
        </p:grpSp>
        <p:grpSp>
          <p:nvGrpSpPr>
            <p:cNvPr id="91211" name="Group 74"/>
            <p:cNvGrpSpPr>
              <a:grpSpLocks/>
            </p:cNvGrpSpPr>
            <p:nvPr/>
          </p:nvGrpSpPr>
          <p:grpSpPr bwMode="auto">
            <a:xfrm>
              <a:off x="4527" y="1674"/>
              <a:ext cx="370" cy="261"/>
              <a:chOff x="853" y="2992"/>
              <a:chExt cx="477" cy="336"/>
            </a:xfrm>
          </p:grpSpPr>
          <p:pic>
            <p:nvPicPr>
              <p:cNvPr id="91215" name="Picture 75"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853" y="3163"/>
                <a:ext cx="121" cy="165"/>
              </a:xfrm>
              <a:prstGeom prst="rect">
                <a:avLst/>
              </a:prstGeom>
              <a:noFill/>
              <a:ln w="9525">
                <a:noFill/>
                <a:miter lim="800000"/>
                <a:headEnd/>
                <a:tailEnd/>
              </a:ln>
            </p:spPr>
          </p:pic>
          <p:pic>
            <p:nvPicPr>
              <p:cNvPr id="91216" name="Picture 76" descr="Semi_Steel_Radial_Passenger_Car_Tire"/>
              <p:cNvPicPr>
                <a:picLocks noChangeAspect="1" noChangeArrowheads="1"/>
              </p:cNvPicPr>
              <p:nvPr/>
            </p:nvPicPr>
            <p:blipFill>
              <a:blip r:embed="rId5" cstate="print">
                <a:clrChange>
                  <a:clrFrom>
                    <a:srgbClr val="FFFFFF"/>
                  </a:clrFrom>
                  <a:clrTo>
                    <a:srgbClr val="FFFFFF">
                      <a:alpha val="0"/>
                    </a:srgbClr>
                  </a:clrTo>
                </a:clrChange>
              </a:blip>
              <a:srcRect l="16937" t="6328" r="18326" b="5980"/>
              <a:stretch>
                <a:fillRect/>
              </a:stretch>
            </p:blipFill>
            <p:spPr bwMode="auto">
              <a:xfrm rot="546187">
                <a:off x="1227" y="2992"/>
                <a:ext cx="103" cy="140"/>
              </a:xfrm>
              <a:prstGeom prst="rect">
                <a:avLst/>
              </a:prstGeom>
              <a:noFill/>
              <a:ln w="9525">
                <a:noFill/>
                <a:miter lim="800000"/>
                <a:headEnd/>
                <a:tailEnd/>
              </a:ln>
            </p:spPr>
          </p:pic>
        </p:grpSp>
        <p:grpSp>
          <p:nvGrpSpPr>
            <p:cNvPr id="91212" name="Group 77"/>
            <p:cNvGrpSpPr>
              <a:grpSpLocks/>
            </p:cNvGrpSpPr>
            <p:nvPr/>
          </p:nvGrpSpPr>
          <p:grpSpPr bwMode="auto">
            <a:xfrm>
              <a:off x="4543" y="1207"/>
              <a:ext cx="370" cy="261"/>
              <a:chOff x="853" y="2992"/>
              <a:chExt cx="477" cy="336"/>
            </a:xfrm>
          </p:grpSpPr>
          <p:pic>
            <p:nvPicPr>
              <p:cNvPr id="91213" name="Picture 78"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853" y="3163"/>
                <a:ext cx="121" cy="165"/>
              </a:xfrm>
              <a:prstGeom prst="rect">
                <a:avLst/>
              </a:prstGeom>
              <a:noFill/>
              <a:ln w="9525">
                <a:noFill/>
                <a:miter lim="800000"/>
                <a:headEnd/>
                <a:tailEnd/>
              </a:ln>
            </p:spPr>
          </p:pic>
          <p:pic>
            <p:nvPicPr>
              <p:cNvPr id="91214" name="Picture 79" descr="Semi_Steel_Radial_Passenger_Car_Tire"/>
              <p:cNvPicPr>
                <a:picLocks noChangeAspect="1" noChangeArrowheads="1"/>
              </p:cNvPicPr>
              <p:nvPr/>
            </p:nvPicPr>
            <p:blipFill>
              <a:blip r:embed="rId5" cstate="print">
                <a:clrChange>
                  <a:clrFrom>
                    <a:srgbClr val="FFFFFF"/>
                  </a:clrFrom>
                  <a:clrTo>
                    <a:srgbClr val="FFFFFF">
                      <a:alpha val="0"/>
                    </a:srgbClr>
                  </a:clrTo>
                </a:clrChange>
              </a:blip>
              <a:srcRect l="16937" t="6328" r="18326" b="5980"/>
              <a:stretch>
                <a:fillRect/>
              </a:stretch>
            </p:blipFill>
            <p:spPr bwMode="auto">
              <a:xfrm rot="546187">
                <a:off x="1227" y="2992"/>
                <a:ext cx="103" cy="140"/>
              </a:xfrm>
              <a:prstGeom prst="rect">
                <a:avLst/>
              </a:prstGeom>
              <a:noFill/>
              <a:ln w="9525">
                <a:noFill/>
                <a:miter lim="800000"/>
                <a:headEnd/>
                <a:tailEnd/>
              </a:ln>
            </p:spPr>
          </p:pic>
        </p:grpSp>
      </p:grpSp>
      <p:grpSp>
        <p:nvGrpSpPr>
          <p:cNvPr id="13" name="Group 145"/>
          <p:cNvGrpSpPr>
            <a:grpSpLocks/>
          </p:cNvGrpSpPr>
          <p:nvPr/>
        </p:nvGrpSpPr>
        <p:grpSpPr bwMode="auto">
          <a:xfrm>
            <a:off x="3267075" y="4065588"/>
            <a:ext cx="1219200" cy="203200"/>
            <a:chOff x="2482" y="1874"/>
            <a:chExt cx="768" cy="128"/>
          </a:xfrm>
        </p:grpSpPr>
        <p:pic>
          <p:nvPicPr>
            <p:cNvPr id="91196" name="Picture 136"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482" y="1874"/>
              <a:ext cx="94" cy="128"/>
            </a:xfrm>
            <a:prstGeom prst="rect">
              <a:avLst/>
            </a:prstGeom>
            <a:noFill/>
            <a:ln w="9525">
              <a:noFill/>
              <a:miter lim="800000"/>
              <a:headEnd/>
              <a:tailEnd/>
            </a:ln>
          </p:spPr>
        </p:pic>
        <p:pic>
          <p:nvPicPr>
            <p:cNvPr id="91197" name="Picture 137"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578" y="1874"/>
              <a:ext cx="94" cy="128"/>
            </a:xfrm>
            <a:prstGeom prst="rect">
              <a:avLst/>
            </a:prstGeom>
            <a:noFill/>
            <a:ln w="9525">
              <a:noFill/>
              <a:miter lim="800000"/>
              <a:headEnd/>
              <a:tailEnd/>
            </a:ln>
          </p:spPr>
        </p:pic>
        <p:pic>
          <p:nvPicPr>
            <p:cNvPr id="91198" name="Picture 138"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674" y="1874"/>
              <a:ext cx="94" cy="128"/>
            </a:xfrm>
            <a:prstGeom prst="rect">
              <a:avLst/>
            </a:prstGeom>
            <a:noFill/>
            <a:ln w="9525">
              <a:noFill/>
              <a:miter lim="800000"/>
              <a:headEnd/>
              <a:tailEnd/>
            </a:ln>
          </p:spPr>
        </p:pic>
        <p:pic>
          <p:nvPicPr>
            <p:cNvPr id="91199" name="Picture 139"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770" y="1874"/>
              <a:ext cx="94" cy="128"/>
            </a:xfrm>
            <a:prstGeom prst="rect">
              <a:avLst/>
            </a:prstGeom>
            <a:noFill/>
            <a:ln w="9525">
              <a:noFill/>
              <a:miter lim="800000"/>
              <a:headEnd/>
              <a:tailEnd/>
            </a:ln>
          </p:spPr>
        </p:pic>
        <p:pic>
          <p:nvPicPr>
            <p:cNvPr id="91200" name="Picture 140"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866" y="1874"/>
              <a:ext cx="94" cy="128"/>
            </a:xfrm>
            <a:prstGeom prst="rect">
              <a:avLst/>
            </a:prstGeom>
            <a:noFill/>
            <a:ln w="9525">
              <a:noFill/>
              <a:miter lim="800000"/>
              <a:headEnd/>
              <a:tailEnd/>
            </a:ln>
          </p:spPr>
        </p:pic>
        <p:pic>
          <p:nvPicPr>
            <p:cNvPr id="91201" name="Picture 141"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962" y="1874"/>
              <a:ext cx="94" cy="128"/>
            </a:xfrm>
            <a:prstGeom prst="rect">
              <a:avLst/>
            </a:prstGeom>
            <a:noFill/>
            <a:ln w="9525">
              <a:noFill/>
              <a:miter lim="800000"/>
              <a:headEnd/>
              <a:tailEnd/>
            </a:ln>
          </p:spPr>
        </p:pic>
        <p:pic>
          <p:nvPicPr>
            <p:cNvPr id="91202" name="Picture 143"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060" y="1874"/>
              <a:ext cx="94" cy="128"/>
            </a:xfrm>
            <a:prstGeom prst="rect">
              <a:avLst/>
            </a:prstGeom>
            <a:noFill/>
            <a:ln w="9525">
              <a:noFill/>
              <a:miter lim="800000"/>
              <a:headEnd/>
              <a:tailEnd/>
            </a:ln>
          </p:spPr>
        </p:pic>
        <p:pic>
          <p:nvPicPr>
            <p:cNvPr id="91203" name="Picture 144"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156" y="1874"/>
              <a:ext cx="94" cy="128"/>
            </a:xfrm>
            <a:prstGeom prst="rect">
              <a:avLst/>
            </a:prstGeom>
            <a:noFill/>
            <a:ln w="9525">
              <a:noFill/>
              <a:miter lim="800000"/>
              <a:headEnd/>
              <a:tailEnd/>
            </a:ln>
          </p:spPr>
        </p:pic>
      </p:grpSp>
      <p:grpSp>
        <p:nvGrpSpPr>
          <p:cNvPr id="14" name="Group 146"/>
          <p:cNvGrpSpPr>
            <a:grpSpLocks/>
          </p:cNvGrpSpPr>
          <p:nvPr/>
        </p:nvGrpSpPr>
        <p:grpSpPr bwMode="auto">
          <a:xfrm>
            <a:off x="3267075" y="3838575"/>
            <a:ext cx="1219200" cy="203200"/>
            <a:chOff x="2482" y="1874"/>
            <a:chExt cx="768" cy="128"/>
          </a:xfrm>
        </p:grpSpPr>
        <p:pic>
          <p:nvPicPr>
            <p:cNvPr id="91188" name="Picture 147"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482" y="1874"/>
              <a:ext cx="94" cy="128"/>
            </a:xfrm>
            <a:prstGeom prst="rect">
              <a:avLst/>
            </a:prstGeom>
            <a:noFill/>
            <a:ln w="9525">
              <a:noFill/>
              <a:miter lim="800000"/>
              <a:headEnd/>
              <a:tailEnd/>
            </a:ln>
          </p:spPr>
        </p:pic>
        <p:pic>
          <p:nvPicPr>
            <p:cNvPr id="91189" name="Picture 148"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578" y="1874"/>
              <a:ext cx="94" cy="128"/>
            </a:xfrm>
            <a:prstGeom prst="rect">
              <a:avLst/>
            </a:prstGeom>
            <a:noFill/>
            <a:ln w="9525">
              <a:noFill/>
              <a:miter lim="800000"/>
              <a:headEnd/>
              <a:tailEnd/>
            </a:ln>
          </p:spPr>
        </p:pic>
        <p:pic>
          <p:nvPicPr>
            <p:cNvPr id="91190" name="Picture 149"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674" y="1874"/>
              <a:ext cx="94" cy="128"/>
            </a:xfrm>
            <a:prstGeom prst="rect">
              <a:avLst/>
            </a:prstGeom>
            <a:noFill/>
            <a:ln w="9525">
              <a:noFill/>
              <a:miter lim="800000"/>
              <a:headEnd/>
              <a:tailEnd/>
            </a:ln>
          </p:spPr>
        </p:pic>
        <p:pic>
          <p:nvPicPr>
            <p:cNvPr id="91191" name="Picture 150"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770" y="1874"/>
              <a:ext cx="94" cy="128"/>
            </a:xfrm>
            <a:prstGeom prst="rect">
              <a:avLst/>
            </a:prstGeom>
            <a:noFill/>
            <a:ln w="9525">
              <a:noFill/>
              <a:miter lim="800000"/>
              <a:headEnd/>
              <a:tailEnd/>
            </a:ln>
          </p:spPr>
        </p:pic>
        <p:pic>
          <p:nvPicPr>
            <p:cNvPr id="91192" name="Picture 151"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866" y="1874"/>
              <a:ext cx="94" cy="128"/>
            </a:xfrm>
            <a:prstGeom prst="rect">
              <a:avLst/>
            </a:prstGeom>
            <a:noFill/>
            <a:ln w="9525">
              <a:noFill/>
              <a:miter lim="800000"/>
              <a:headEnd/>
              <a:tailEnd/>
            </a:ln>
          </p:spPr>
        </p:pic>
        <p:pic>
          <p:nvPicPr>
            <p:cNvPr id="91193" name="Picture 152"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962" y="1874"/>
              <a:ext cx="94" cy="128"/>
            </a:xfrm>
            <a:prstGeom prst="rect">
              <a:avLst/>
            </a:prstGeom>
            <a:noFill/>
            <a:ln w="9525">
              <a:noFill/>
              <a:miter lim="800000"/>
              <a:headEnd/>
              <a:tailEnd/>
            </a:ln>
          </p:spPr>
        </p:pic>
        <p:pic>
          <p:nvPicPr>
            <p:cNvPr id="91194" name="Picture 153"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060" y="1874"/>
              <a:ext cx="94" cy="128"/>
            </a:xfrm>
            <a:prstGeom prst="rect">
              <a:avLst/>
            </a:prstGeom>
            <a:noFill/>
            <a:ln w="9525">
              <a:noFill/>
              <a:miter lim="800000"/>
              <a:headEnd/>
              <a:tailEnd/>
            </a:ln>
          </p:spPr>
        </p:pic>
        <p:pic>
          <p:nvPicPr>
            <p:cNvPr id="91195" name="Picture 154"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156" y="1874"/>
              <a:ext cx="94" cy="128"/>
            </a:xfrm>
            <a:prstGeom prst="rect">
              <a:avLst/>
            </a:prstGeom>
            <a:noFill/>
            <a:ln w="9525">
              <a:noFill/>
              <a:miter lim="800000"/>
              <a:headEnd/>
              <a:tailEnd/>
            </a:ln>
          </p:spPr>
        </p:pic>
      </p:grpSp>
      <p:grpSp>
        <p:nvGrpSpPr>
          <p:cNvPr id="15" name="Group 200"/>
          <p:cNvGrpSpPr>
            <a:grpSpLocks/>
          </p:cNvGrpSpPr>
          <p:nvPr/>
        </p:nvGrpSpPr>
        <p:grpSpPr bwMode="auto">
          <a:xfrm>
            <a:off x="3265488" y="2933700"/>
            <a:ext cx="1220787" cy="882650"/>
            <a:chOff x="2057" y="1584"/>
            <a:chExt cx="769" cy="556"/>
          </a:xfrm>
        </p:grpSpPr>
        <p:grpSp>
          <p:nvGrpSpPr>
            <p:cNvPr id="91152" name="Group 156"/>
            <p:cNvGrpSpPr>
              <a:grpSpLocks/>
            </p:cNvGrpSpPr>
            <p:nvPr/>
          </p:nvGrpSpPr>
          <p:grpSpPr bwMode="auto">
            <a:xfrm>
              <a:off x="2058" y="2012"/>
              <a:ext cx="768" cy="128"/>
              <a:chOff x="2482" y="1874"/>
              <a:chExt cx="768" cy="128"/>
            </a:xfrm>
          </p:grpSpPr>
          <p:pic>
            <p:nvPicPr>
              <p:cNvPr id="91180" name="Picture 157"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482" y="1874"/>
                <a:ext cx="94" cy="128"/>
              </a:xfrm>
              <a:prstGeom prst="rect">
                <a:avLst/>
              </a:prstGeom>
              <a:noFill/>
              <a:ln w="9525">
                <a:noFill/>
                <a:miter lim="800000"/>
                <a:headEnd/>
                <a:tailEnd/>
              </a:ln>
            </p:spPr>
          </p:pic>
          <p:pic>
            <p:nvPicPr>
              <p:cNvPr id="91181" name="Picture 158"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578" y="1874"/>
                <a:ext cx="94" cy="128"/>
              </a:xfrm>
              <a:prstGeom prst="rect">
                <a:avLst/>
              </a:prstGeom>
              <a:noFill/>
              <a:ln w="9525">
                <a:noFill/>
                <a:miter lim="800000"/>
                <a:headEnd/>
                <a:tailEnd/>
              </a:ln>
            </p:spPr>
          </p:pic>
          <p:pic>
            <p:nvPicPr>
              <p:cNvPr id="91182" name="Picture 159"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674" y="1874"/>
                <a:ext cx="94" cy="128"/>
              </a:xfrm>
              <a:prstGeom prst="rect">
                <a:avLst/>
              </a:prstGeom>
              <a:noFill/>
              <a:ln w="9525">
                <a:noFill/>
                <a:miter lim="800000"/>
                <a:headEnd/>
                <a:tailEnd/>
              </a:ln>
            </p:spPr>
          </p:pic>
          <p:pic>
            <p:nvPicPr>
              <p:cNvPr id="91183" name="Picture 160"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770" y="1874"/>
                <a:ext cx="94" cy="128"/>
              </a:xfrm>
              <a:prstGeom prst="rect">
                <a:avLst/>
              </a:prstGeom>
              <a:noFill/>
              <a:ln w="9525">
                <a:noFill/>
                <a:miter lim="800000"/>
                <a:headEnd/>
                <a:tailEnd/>
              </a:ln>
            </p:spPr>
          </p:pic>
          <p:pic>
            <p:nvPicPr>
              <p:cNvPr id="91184" name="Picture 161"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866" y="1874"/>
                <a:ext cx="94" cy="128"/>
              </a:xfrm>
              <a:prstGeom prst="rect">
                <a:avLst/>
              </a:prstGeom>
              <a:noFill/>
              <a:ln w="9525">
                <a:noFill/>
                <a:miter lim="800000"/>
                <a:headEnd/>
                <a:tailEnd/>
              </a:ln>
            </p:spPr>
          </p:pic>
          <p:pic>
            <p:nvPicPr>
              <p:cNvPr id="91185" name="Picture 162"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962" y="1874"/>
                <a:ext cx="94" cy="128"/>
              </a:xfrm>
              <a:prstGeom prst="rect">
                <a:avLst/>
              </a:prstGeom>
              <a:noFill/>
              <a:ln w="9525">
                <a:noFill/>
                <a:miter lim="800000"/>
                <a:headEnd/>
                <a:tailEnd/>
              </a:ln>
            </p:spPr>
          </p:pic>
          <p:pic>
            <p:nvPicPr>
              <p:cNvPr id="91186" name="Picture 163"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060" y="1874"/>
                <a:ext cx="94" cy="128"/>
              </a:xfrm>
              <a:prstGeom prst="rect">
                <a:avLst/>
              </a:prstGeom>
              <a:noFill/>
              <a:ln w="9525">
                <a:noFill/>
                <a:miter lim="800000"/>
                <a:headEnd/>
                <a:tailEnd/>
              </a:ln>
            </p:spPr>
          </p:pic>
          <p:pic>
            <p:nvPicPr>
              <p:cNvPr id="91187" name="Picture 164"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156" y="1874"/>
                <a:ext cx="94" cy="128"/>
              </a:xfrm>
              <a:prstGeom prst="rect">
                <a:avLst/>
              </a:prstGeom>
              <a:noFill/>
              <a:ln w="9525">
                <a:noFill/>
                <a:miter lim="800000"/>
                <a:headEnd/>
                <a:tailEnd/>
              </a:ln>
            </p:spPr>
          </p:pic>
        </p:grpSp>
        <p:grpSp>
          <p:nvGrpSpPr>
            <p:cNvPr id="91153" name="Group 165"/>
            <p:cNvGrpSpPr>
              <a:grpSpLocks/>
            </p:cNvGrpSpPr>
            <p:nvPr/>
          </p:nvGrpSpPr>
          <p:grpSpPr bwMode="auto">
            <a:xfrm>
              <a:off x="2058" y="1869"/>
              <a:ext cx="768" cy="128"/>
              <a:chOff x="2482" y="1874"/>
              <a:chExt cx="768" cy="128"/>
            </a:xfrm>
          </p:grpSpPr>
          <p:pic>
            <p:nvPicPr>
              <p:cNvPr id="91172" name="Picture 166"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482" y="1874"/>
                <a:ext cx="94" cy="128"/>
              </a:xfrm>
              <a:prstGeom prst="rect">
                <a:avLst/>
              </a:prstGeom>
              <a:noFill/>
              <a:ln w="9525">
                <a:noFill/>
                <a:miter lim="800000"/>
                <a:headEnd/>
                <a:tailEnd/>
              </a:ln>
            </p:spPr>
          </p:pic>
          <p:pic>
            <p:nvPicPr>
              <p:cNvPr id="91173" name="Picture 167"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578" y="1874"/>
                <a:ext cx="94" cy="128"/>
              </a:xfrm>
              <a:prstGeom prst="rect">
                <a:avLst/>
              </a:prstGeom>
              <a:noFill/>
              <a:ln w="9525">
                <a:noFill/>
                <a:miter lim="800000"/>
                <a:headEnd/>
                <a:tailEnd/>
              </a:ln>
            </p:spPr>
          </p:pic>
          <p:pic>
            <p:nvPicPr>
              <p:cNvPr id="91174" name="Picture 168"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674" y="1874"/>
                <a:ext cx="94" cy="128"/>
              </a:xfrm>
              <a:prstGeom prst="rect">
                <a:avLst/>
              </a:prstGeom>
              <a:noFill/>
              <a:ln w="9525">
                <a:noFill/>
                <a:miter lim="800000"/>
                <a:headEnd/>
                <a:tailEnd/>
              </a:ln>
            </p:spPr>
          </p:pic>
          <p:pic>
            <p:nvPicPr>
              <p:cNvPr id="91175" name="Picture 169"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770" y="1874"/>
                <a:ext cx="94" cy="128"/>
              </a:xfrm>
              <a:prstGeom prst="rect">
                <a:avLst/>
              </a:prstGeom>
              <a:noFill/>
              <a:ln w="9525">
                <a:noFill/>
                <a:miter lim="800000"/>
                <a:headEnd/>
                <a:tailEnd/>
              </a:ln>
            </p:spPr>
          </p:pic>
          <p:pic>
            <p:nvPicPr>
              <p:cNvPr id="91176" name="Picture 170"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866" y="1874"/>
                <a:ext cx="94" cy="128"/>
              </a:xfrm>
              <a:prstGeom prst="rect">
                <a:avLst/>
              </a:prstGeom>
              <a:noFill/>
              <a:ln w="9525">
                <a:noFill/>
                <a:miter lim="800000"/>
                <a:headEnd/>
                <a:tailEnd/>
              </a:ln>
            </p:spPr>
          </p:pic>
          <p:pic>
            <p:nvPicPr>
              <p:cNvPr id="91177" name="Picture 171"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962" y="1874"/>
                <a:ext cx="94" cy="128"/>
              </a:xfrm>
              <a:prstGeom prst="rect">
                <a:avLst/>
              </a:prstGeom>
              <a:noFill/>
              <a:ln w="9525">
                <a:noFill/>
                <a:miter lim="800000"/>
                <a:headEnd/>
                <a:tailEnd/>
              </a:ln>
            </p:spPr>
          </p:pic>
          <p:pic>
            <p:nvPicPr>
              <p:cNvPr id="91178" name="Picture 172"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060" y="1874"/>
                <a:ext cx="94" cy="128"/>
              </a:xfrm>
              <a:prstGeom prst="rect">
                <a:avLst/>
              </a:prstGeom>
              <a:noFill/>
              <a:ln w="9525">
                <a:noFill/>
                <a:miter lim="800000"/>
                <a:headEnd/>
                <a:tailEnd/>
              </a:ln>
            </p:spPr>
          </p:pic>
          <p:pic>
            <p:nvPicPr>
              <p:cNvPr id="91179" name="Picture 173"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156" y="1874"/>
                <a:ext cx="94" cy="128"/>
              </a:xfrm>
              <a:prstGeom prst="rect">
                <a:avLst/>
              </a:prstGeom>
              <a:noFill/>
              <a:ln w="9525">
                <a:noFill/>
                <a:miter lim="800000"/>
                <a:headEnd/>
                <a:tailEnd/>
              </a:ln>
            </p:spPr>
          </p:pic>
        </p:grpSp>
        <p:grpSp>
          <p:nvGrpSpPr>
            <p:cNvPr id="91154" name="Group 174"/>
            <p:cNvGrpSpPr>
              <a:grpSpLocks/>
            </p:cNvGrpSpPr>
            <p:nvPr/>
          </p:nvGrpSpPr>
          <p:grpSpPr bwMode="auto">
            <a:xfrm>
              <a:off x="2057" y="1727"/>
              <a:ext cx="768" cy="128"/>
              <a:chOff x="2482" y="1874"/>
              <a:chExt cx="768" cy="128"/>
            </a:xfrm>
          </p:grpSpPr>
          <p:pic>
            <p:nvPicPr>
              <p:cNvPr id="91164" name="Picture 175"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482" y="1874"/>
                <a:ext cx="94" cy="128"/>
              </a:xfrm>
              <a:prstGeom prst="rect">
                <a:avLst/>
              </a:prstGeom>
              <a:noFill/>
              <a:ln w="9525">
                <a:noFill/>
                <a:miter lim="800000"/>
                <a:headEnd/>
                <a:tailEnd/>
              </a:ln>
            </p:spPr>
          </p:pic>
          <p:pic>
            <p:nvPicPr>
              <p:cNvPr id="91165" name="Picture 176"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578" y="1874"/>
                <a:ext cx="94" cy="128"/>
              </a:xfrm>
              <a:prstGeom prst="rect">
                <a:avLst/>
              </a:prstGeom>
              <a:noFill/>
              <a:ln w="9525">
                <a:noFill/>
                <a:miter lim="800000"/>
                <a:headEnd/>
                <a:tailEnd/>
              </a:ln>
            </p:spPr>
          </p:pic>
          <p:pic>
            <p:nvPicPr>
              <p:cNvPr id="91166" name="Picture 177"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674" y="1874"/>
                <a:ext cx="94" cy="128"/>
              </a:xfrm>
              <a:prstGeom prst="rect">
                <a:avLst/>
              </a:prstGeom>
              <a:noFill/>
              <a:ln w="9525">
                <a:noFill/>
                <a:miter lim="800000"/>
                <a:headEnd/>
                <a:tailEnd/>
              </a:ln>
            </p:spPr>
          </p:pic>
          <p:pic>
            <p:nvPicPr>
              <p:cNvPr id="91167" name="Picture 178"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770" y="1874"/>
                <a:ext cx="94" cy="128"/>
              </a:xfrm>
              <a:prstGeom prst="rect">
                <a:avLst/>
              </a:prstGeom>
              <a:noFill/>
              <a:ln w="9525">
                <a:noFill/>
                <a:miter lim="800000"/>
                <a:headEnd/>
                <a:tailEnd/>
              </a:ln>
            </p:spPr>
          </p:pic>
          <p:pic>
            <p:nvPicPr>
              <p:cNvPr id="91168" name="Picture 179"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866" y="1874"/>
                <a:ext cx="94" cy="128"/>
              </a:xfrm>
              <a:prstGeom prst="rect">
                <a:avLst/>
              </a:prstGeom>
              <a:noFill/>
              <a:ln w="9525">
                <a:noFill/>
                <a:miter lim="800000"/>
                <a:headEnd/>
                <a:tailEnd/>
              </a:ln>
            </p:spPr>
          </p:pic>
          <p:pic>
            <p:nvPicPr>
              <p:cNvPr id="91169" name="Picture 180"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962" y="1874"/>
                <a:ext cx="94" cy="128"/>
              </a:xfrm>
              <a:prstGeom prst="rect">
                <a:avLst/>
              </a:prstGeom>
              <a:noFill/>
              <a:ln w="9525">
                <a:noFill/>
                <a:miter lim="800000"/>
                <a:headEnd/>
                <a:tailEnd/>
              </a:ln>
            </p:spPr>
          </p:pic>
          <p:pic>
            <p:nvPicPr>
              <p:cNvPr id="91170" name="Picture 181"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060" y="1874"/>
                <a:ext cx="94" cy="128"/>
              </a:xfrm>
              <a:prstGeom prst="rect">
                <a:avLst/>
              </a:prstGeom>
              <a:noFill/>
              <a:ln w="9525">
                <a:noFill/>
                <a:miter lim="800000"/>
                <a:headEnd/>
                <a:tailEnd/>
              </a:ln>
            </p:spPr>
          </p:pic>
          <p:pic>
            <p:nvPicPr>
              <p:cNvPr id="91171" name="Picture 182"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156" y="1874"/>
                <a:ext cx="94" cy="128"/>
              </a:xfrm>
              <a:prstGeom prst="rect">
                <a:avLst/>
              </a:prstGeom>
              <a:noFill/>
              <a:ln w="9525">
                <a:noFill/>
                <a:miter lim="800000"/>
                <a:headEnd/>
                <a:tailEnd/>
              </a:ln>
            </p:spPr>
          </p:pic>
        </p:grpSp>
        <p:grpSp>
          <p:nvGrpSpPr>
            <p:cNvPr id="91155" name="Group 183"/>
            <p:cNvGrpSpPr>
              <a:grpSpLocks/>
            </p:cNvGrpSpPr>
            <p:nvPr/>
          </p:nvGrpSpPr>
          <p:grpSpPr bwMode="auto">
            <a:xfrm>
              <a:off x="2057" y="1584"/>
              <a:ext cx="768" cy="128"/>
              <a:chOff x="2482" y="1874"/>
              <a:chExt cx="768" cy="128"/>
            </a:xfrm>
          </p:grpSpPr>
          <p:pic>
            <p:nvPicPr>
              <p:cNvPr id="91156" name="Picture 184"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482" y="1874"/>
                <a:ext cx="94" cy="128"/>
              </a:xfrm>
              <a:prstGeom prst="rect">
                <a:avLst/>
              </a:prstGeom>
              <a:noFill/>
              <a:ln w="9525">
                <a:noFill/>
                <a:miter lim="800000"/>
                <a:headEnd/>
                <a:tailEnd/>
              </a:ln>
            </p:spPr>
          </p:pic>
          <p:pic>
            <p:nvPicPr>
              <p:cNvPr id="91157" name="Picture 185"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578" y="1874"/>
                <a:ext cx="94" cy="128"/>
              </a:xfrm>
              <a:prstGeom prst="rect">
                <a:avLst/>
              </a:prstGeom>
              <a:noFill/>
              <a:ln w="9525">
                <a:noFill/>
                <a:miter lim="800000"/>
                <a:headEnd/>
                <a:tailEnd/>
              </a:ln>
            </p:spPr>
          </p:pic>
          <p:pic>
            <p:nvPicPr>
              <p:cNvPr id="91158" name="Picture 186"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674" y="1874"/>
                <a:ext cx="94" cy="128"/>
              </a:xfrm>
              <a:prstGeom prst="rect">
                <a:avLst/>
              </a:prstGeom>
              <a:noFill/>
              <a:ln w="9525">
                <a:noFill/>
                <a:miter lim="800000"/>
                <a:headEnd/>
                <a:tailEnd/>
              </a:ln>
            </p:spPr>
          </p:pic>
          <p:pic>
            <p:nvPicPr>
              <p:cNvPr id="91159" name="Picture 187"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770" y="1874"/>
                <a:ext cx="94" cy="128"/>
              </a:xfrm>
              <a:prstGeom prst="rect">
                <a:avLst/>
              </a:prstGeom>
              <a:noFill/>
              <a:ln w="9525">
                <a:noFill/>
                <a:miter lim="800000"/>
                <a:headEnd/>
                <a:tailEnd/>
              </a:ln>
            </p:spPr>
          </p:pic>
          <p:pic>
            <p:nvPicPr>
              <p:cNvPr id="91160" name="Picture 188"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866" y="1874"/>
                <a:ext cx="94" cy="128"/>
              </a:xfrm>
              <a:prstGeom prst="rect">
                <a:avLst/>
              </a:prstGeom>
              <a:noFill/>
              <a:ln w="9525">
                <a:noFill/>
                <a:miter lim="800000"/>
                <a:headEnd/>
                <a:tailEnd/>
              </a:ln>
            </p:spPr>
          </p:pic>
          <p:pic>
            <p:nvPicPr>
              <p:cNvPr id="91161" name="Picture 189"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962" y="1874"/>
                <a:ext cx="94" cy="128"/>
              </a:xfrm>
              <a:prstGeom prst="rect">
                <a:avLst/>
              </a:prstGeom>
              <a:noFill/>
              <a:ln w="9525">
                <a:noFill/>
                <a:miter lim="800000"/>
                <a:headEnd/>
                <a:tailEnd/>
              </a:ln>
            </p:spPr>
          </p:pic>
          <p:pic>
            <p:nvPicPr>
              <p:cNvPr id="91162" name="Picture 190"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060" y="1874"/>
                <a:ext cx="94" cy="128"/>
              </a:xfrm>
              <a:prstGeom prst="rect">
                <a:avLst/>
              </a:prstGeom>
              <a:noFill/>
              <a:ln w="9525">
                <a:noFill/>
                <a:miter lim="800000"/>
                <a:headEnd/>
                <a:tailEnd/>
              </a:ln>
            </p:spPr>
          </p:pic>
          <p:pic>
            <p:nvPicPr>
              <p:cNvPr id="91163" name="Picture 191"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156" y="1874"/>
                <a:ext cx="94" cy="128"/>
              </a:xfrm>
              <a:prstGeom prst="rect">
                <a:avLst/>
              </a:prstGeom>
              <a:noFill/>
              <a:ln w="9525">
                <a:noFill/>
                <a:miter lim="800000"/>
                <a:headEnd/>
                <a:tailEnd/>
              </a:ln>
            </p:spPr>
          </p:pic>
        </p:grpSp>
      </p:grpSp>
      <p:sp>
        <p:nvSpPr>
          <p:cNvPr id="608449" name="Line 193"/>
          <p:cNvSpPr>
            <a:spLocks noChangeShapeType="1"/>
          </p:cNvSpPr>
          <p:nvPr/>
        </p:nvSpPr>
        <p:spPr bwMode="auto">
          <a:xfrm>
            <a:off x="4681538" y="3565525"/>
            <a:ext cx="644525" cy="0"/>
          </a:xfrm>
          <a:prstGeom prst="line">
            <a:avLst/>
          </a:prstGeom>
          <a:noFill/>
          <a:ln w="28575">
            <a:solidFill>
              <a:schemeClr val="tx1"/>
            </a:solidFill>
            <a:round/>
            <a:headEnd/>
            <a:tailEnd type="triangle" w="lg" len="lg"/>
          </a:ln>
        </p:spPr>
        <p:txBody>
          <a:bodyPr/>
          <a:lstStyle/>
          <a:p>
            <a:endParaRPr lang="en-US"/>
          </a:p>
        </p:txBody>
      </p:sp>
      <p:sp>
        <p:nvSpPr>
          <p:cNvPr id="608450" name="Text Box 194"/>
          <p:cNvSpPr txBox="1">
            <a:spLocks noChangeArrowheads="1"/>
          </p:cNvSpPr>
          <p:nvPr/>
        </p:nvSpPr>
        <p:spPr bwMode="auto">
          <a:xfrm>
            <a:off x="2425700" y="3157538"/>
            <a:ext cx="511175" cy="762000"/>
          </a:xfrm>
          <a:prstGeom prst="rect">
            <a:avLst/>
          </a:prstGeom>
          <a:noFill/>
          <a:ln w="9525">
            <a:noFill/>
            <a:miter lim="800000"/>
            <a:headEnd/>
            <a:tailEnd/>
          </a:ln>
        </p:spPr>
        <p:txBody>
          <a:bodyPr wrap="none">
            <a:spAutoFit/>
          </a:bodyPr>
          <a:lstStyle/>
          <a:p>
            <a:r>
              <a:rPr lang="en-US" sz="4400"/>
              <a:t>+</a:t>
            </a:r>
          </a:p>
        </p:txBody>
      </p:sp>
      <p:sp>
        <p:nvSpPr>
          <p:cNvPr id="91145" name="Text Box 196"/>
          <p:cNvSpPr txBox="1">
            <a:spLocks noChangeArrowheads="1"/>
          </p:cNvSpPr>
          <p:nvPr/>
        </p:nvSpPr>
        <p:spPr bwMode="auto">
          <a:xfrm>
            <a:off x="606425" y="5365750"/>
            <a:ext cx="1370013" cy="336550"/>
          </a:xfrm>
          <a:prstGeom prst="rect">
            <a:avLst/>
          </a:prstGeom>
          <a:noFill/>
          <a:ln w="9525">
            <a:noFill/>
            <a:miter lim="800000"/>
            <a:headEnd/>
            <a:tailEnd/>
          </a:ln>
        </p:spPr>
        <p:txBody>
          <a:bodyPr wrap="none">
            <a:spAutoFit/>
          </a:bodyPr>
          <a:lstStyle/>
          <a:p>
            <a:r>
              <a:rPr lang="en-US" sz="1600" b="1"/>
              <a:t>8 car bodies</a:t>
            </a:r>
          </a:p>
        </p:txBody>
      </p:sp>
      <p:sp>
        <p:nvSpPr>
          <p:cNvPr id="608453" name="Text Box 197"/>
          <p:cNvSpPr txBox="1">
            <a:spLocks noChangeArrowheads="1"/>
          </p:cNvSpPr>
          <p:nvPr/>
        </p:nvSpPr>
        <p:spPr bwMode="auto">
          <a:xfrm>
            <a:off x="3527425" y="5353050"/>
            <a:ext cx="896938" cy="336550"/>
          </a:xfrm>
          <a:prstGeom prst="rect">
            <a:avLst/>
          </a:prstGeom>
          <a:noFill/>
          <a:ln w="9525">
            <a:noFill/>
            <a:miter lim="800000"/>
            <a:headEnd/>
            <a:tailEnd/>
          </a:ln>
        </p:spPr>
        <p:txBody>
          <a:bodyPr wrap="none">
            <a:spAutoFit/>
          </a:bodyPr>
          <a:lstStyle/>
          <a:p>
            <a:r>
              <a:rPr lang="en-US" sz="1600" b="1"/>
              <a:t>48 tires</a:t>
            </a:r>
          </a:p>
        </p:txBody>
      </p:sp>
      <p:sp>
        <p:nvSpPr>
          <p:cNvPr id="608454" name="Text Box 198"/>
          <p:cNvSpPr txBox="1">
            <a:spLocks noChangeArrowheads="1"/>
          </p:cNvSpPr>
          <p:nvPr/>
        </p:nvSpPr>
        <p:spPr bwMode="auto">
          <a:xfrm>
            <a:off x="6346825" y="5353050"/>
            <a:ext cx="771525" cy="336550"/>
          </a:xfrm>
          <a:prstGeom prst="rect">
            <a:avLst/>
          </a:prstGeom>
          <a:noFill/>
          <a:ln w="9525">
            <a:noFill/>
            <a:miter lim="800000"/>
            <a:headEnd/>
            <a:tailEnd/>
          </a:ln>
        </p:spPr>
        <p:txBody>
          <a:bodyPr wrap="none">
            <a:spAutoFit/>
          </a:bodyPr>
          <a:lstStyle/>
          <a:p>
            <a:r>
              <a:rPr lang="en-US" sz="1600" b="1"/>
              <a:t>8 cars</a:t>
            </a:r>
          </a:p>
        </p:txBody>
      </p:sp>
      <p:sp>
        <p:nvSpPr>
          <p:cNvPr id="608455" name="Text Box 199"/>
          <p:cNvSpPr txBox="1">
            <a:spLocks noChangeArrowheads="1"/>
          </p:cNvSpPr>
          <p:nvPr/>
        </p:nvSpPr>
        <p:spPr bwMode="auto">
          <a:xfrm>
            <a:off x="7724775" y="3282950"/>
            <a:ext cx="1371600" cy="581025"/>
          </a:xfrm>
          <a:prstGeom prst="rect">
            <a:avLst/>
          </a:prstGeom>
          <a:noFill/>
          <a:ln w="9525">
            <a:noFill/>
            <a:miter lim="800000"/>
            <a:headEnd/>
            <a:tailEnd/>
          </a:ln>
        </p:spPr>
        <p:txBody>
          <a:bodyPr wrap="none">
            <a:spAutoFit/>
          </a:bodyPr>
          <a:lstStyle/>
          <a:p>
            <a:pPr algn="ctr"/>
            <a:r>
              <a:rPr lang="en-US" sz="1600" b="1"/>
              <a:t>plus 16 tires</a:t>
            </a:r>
          </a:p>
          <a:p>
            <a:pPr algn="ctr"/>
            <a:r>
              <a:rPr lang="en-US" sz="1600" b="1"/>
              <a:t>excess</a:t>
            </a:r>
          </a:p>
        </p:txBody>
      </p:sp>
      <p:sp>
        <p:nvSpPr>
          <p:cNvPr id="91149" name="Rectangle 201"/>
          <p:cNvSpPr>
            <a:spLocks noGrp="1" noChangeArrowheads="1"/>
          </p:cNvSpPr>
          <p:nvPr>
            <p:ph type="title"/>
          </p:nvPr>
        </p:nvSpPr>
        <p:spPr/>
        <p:txBody>
          <a:bodyPr/>
          <a:lstStyle/>
          <a:p>
            <a:pPr eaLnBrk="1" hangingPunct="1"/>
            <a:r>
              <a:rPr lang="en-US" smtClean="0"/>
              <a:t>Limiting Reactants</a:t>
            </a:r>
          </a:p>
        </p:txBody>
      </p:sp>
      <p:sp>
        <p:nvSpPr>
          <p:cNvPr id="608458" name="Text Box 202"/>
          <p:cNvSpPr txBox="1">
            <a:spLocks noChangeArrowheads="1"/>
          </p:cNvSpPr>
          <p:nvPr/>
        </p:nvSpPr>
        <p:spPr bwMode="auto">
          <a:xfrm>
            <a:off x="776288" y="6024563"/>
            <a:ext cx="6319837" cy="579437"/>
          </a:xfrm>
          <a:prstGeom prst="rect">
            <a:avLst/>
          </a:prstGeom>
          <a:noFill/>
          <a:ln w="9525">
            <a:noFill/>
            <a:miter lim="800000"/>
            <a:headEnd/>
            <a:tailEnd/>
          </a:ln>
        </p:spPr>
        <p:txBody>
          <a:bodyPr wrap="none">
            <a:spAutoFit/>
          </a:bodyPr>
          <a:lstStyle/>
          <a:p>
            <a:r>
              <a:rPr lang="en-US" sz="3200"/>
              <a:t>CB         +        4 T                   CT</a:t>
            </a:r>
            <a:r>
              <a:rPr lang="en-US" sz="3200" baseline="-25000"/>
              <a:t>4</a:t>
            </a:r>
          </a:p>
        </p:txBody>
      </p:sp>
      <p:sp>
        <p:nvSpPr>
          <p:cNvPr id="608459" name="Line 203"/>
          <p:cNvSpPr>
            <a:spLocks noChangeShapeType="1"/>
          </p:cNvSpPr>
          <p:nvPr/>
        </p:nvSpPr>
        <p:spPr bwMode="auto">
          <a:xfrm>
            <a:off x="4848225" y="6286500"/>
            <a:ext cx="644525" cy="0"/>
          </a:xfrm>
          <a:prstGeom prst="line">
            <a:avLst/>
          </a:prstGeom>
          <a:noFill/>
          <a:ln w="28575">
            <a:solidFill>
              <a:schemeClr val="tx1"/>
            </a:solidFill>
            <a:round/>
            <a:headEnd/>
            <a:tailEnd type="triangle" w="lg" len="lg"/>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08450">
                                            <p:txEl>
                                              <p:pRg st="0" end="0"/>
                                            </p:txEl>
                                          </p:spTgt>
                                        </p:tgtEl>
                                        <p:attrNameLst>
                                          <p:attrName>style.visibility</p:attrName>
                                        </p:attrNameLst>
                                      </p:cBhvr>
                                      <p:to>
                                        <p:strVal val="visible"/>
                                      </p:to>
                                    </p:set>
                                    <p:animEffect transition="in" filter="dissolve">
                                      <p:cBhvr>
                                        <p:cTn id="7" dur="500"/>
                                        <p:tgtEl>
                                          <p:spTgt spid="6084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08453"/>
                                        </p:tgtEl>
                                        <p:attrNameLst>
                                          <p:attrName>style.visibility</p:attrName>
                                        </p:attrNameLst>
                                      </p:cBhvr>
                                      <p:to>
                                        <p:strVal val="visible"/>
                                      </p:to>
                                    </p:set>
                                    <p:animEffect transition="in" filter="dissolve">
                                      <p:cBhvr>
                                        <p:cTn id="29" dur="500"/>
                                        <p:tgtEl>
                                          <p:spTgt spid="60845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08449"/>
                                        </p:tgtEl>
                                        <p:attrNameLst>
                                          <p:attrName>style.visibility</p:attrName>
                                        </p:attrNameLst>
                                      </p:cBhvr>
                                      <p:to>
                                        <p:strVal val="visible"/>
                                      </p:to>
                                    </p:set>
                                    <p:animEffect transition="in" filter="wipe(left)">
                                      <p:cBhvr>
                                        <p:cTn id="34" dur="500"/>
                                        <p:tgtEl>
                                          <p:spTgt spid="608449"/>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1000" fill="hold"/>
                                        <p:tgtEl>
                                          <p:spTgt spid="3"/>
                                        </p:tgtEl>
                                        <p:attrNameLst>
                                          <p:attrName>ppt_x</p:attrName>
                                        </p:attrNameLst>
                                      </p:cBhvr>
                                      <p:tavLst>
                                        <p:tav tm="0">
                                          <p:val>
                                            <p:strVal val="#ppt_x-.2"/>
                                          </p:val>
                                        </p:tav>
                                        <p:tav tm="100000">
                                          <p:val>
                                            <p:strVal val="#ppt_x"/>
                                          </p:val>
                                        </p:tav>
                                      </p:tavLst>
                                    </p:anim>
                                    <p:anim calcmode="lin" valueType="num">
                                      <p:cBhvr>
                                        <p:cTn id="40"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608454">
                                            <p:txEl>
                                              <p:pRg st="0" end="0"/>
                                            </p:txEl>
                                          </p:spTgt>
                                        </p:tgtEl>
                                        <p:attrNameLst>
                                          <p:attrName>style.visibility</p:attrName>
                                        </p:attrNameLst>
                                      </p:cBhvr>
                                      <p:to>
                                        <p:strVal val="visible"/>
                                      </p:to>
                                    </p:set>
                                    <p:animEffect transition="in" filter="dissolve">
                                      <p:cBhvr>
                                        <p:cTn id="46" dur="500"/>
                                        <p:tgtEl>
                                          <p:spTgt spid="60845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mph" presetSubtype="0" nodeType="clickEffect">
                                  <p:stCondLst>
                                    <p:cond delay="0"/>
                                  </p:stCondLst>
                                  <p:childTnLst>
                                    <p:set>
                                      <p:cBhvr rctx="PPT">
                                        <p:cTn id="50" dur="indefinite"/>
                                        <p:tgtEl>
                                          <p:spTgt spid="2"/>
                                        </p:tgtEl>
                                        <p:attrNameLst>
                                          <p:attrName>style.opacity</p:attrName>
                                        </p:attrNameLst>
                                      </p:cBhvr>
                                      <p:to>
                                        <p:strVal val="0.5"/>
                                      </p:to>
                                    </p:set>
                                    <p:animEffect filter="image" prLst="opacity: 0.5">
                                      <p:cBhvr rctx="IE">
                                        <p:cTn id="51" dur="indefinite"/>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mph" presetSubtype="0" nodeType="clickEffect">
                                  <p:stCondLst>
                                    <p:cond delay="0"/>
                                  </p:stCondLst>
                                  <p:childTnLst>
                                    <p:set>
                                      <p:cBhvr rctx="PPT">
                                        <p:cTn id="55" dur="indefinite"/>
                                        <p:tgtEl>
                                          <p:spTgt spid="15"/>
                                        </p:tgtEl>
                                        <p:attrNameLst>
                                          <p:attrName>style.opacity</p:attrName>
                                        </p:attrNameLst>
                                      </p:cBhvr>
                                      <p:to>
                                        <p:strVal val="0.5"/>
                                      </p:to>
                                    </p:set>
                                    <p:animEffect filter="image" prLst="opacity: 0.5">
                                      <p:cBhvr rctx="IE">
                                        <p:cTn id="56" dur="indefinite"/>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608455"/>
                                        </p:tgtEl>
                                        <p:attrNameLst>
                                          <p:attrName>style.visibility</p:attrName>
                                        </p:attrNameLst>
                                      </p:cBhvr>
                                      <p:to>
                                        <p:strVal val="visible"/>
                                      </p:to>
                                    </p:set>
                                    <p:anim calcmode="lin" valueType="num">
                                      <p:cBhvr>
                                        <p:cTn id="61" dur="1000" fill="hold"/>
                                        <p:tgtEl>
                                          <p:spTgt spid="608455"/>
                                        </p:tgtEl>
                                        <p:attrNameLst>
                                          <p:attrName>ppt_x</p:attrName>
                                        </p:attrNameLst>
                                      </p:cBhvr>
                                      <p:tavLst>
                                        <p:tav tm="0">
                                          <p:val>
                                            <p:strVal val="#ppt_x-.2"/>
                                          </p:val>
                                        </p:tav>
                                        <p:tav tm="100000">
                                          <p:val>
                                            <p:strVal val="#ppt_x"/>
                                          </p:val>
                                        </p:tav>
                                      </p:tavLst>
                                    </p:anim>
                                    <p:anim calcmode="lin" valueType="num">
                                      <p:cBhvr>
                                        <p:cTn id="62" dur="1000" fill="hold"/>
                                        <p:tgtEl>
                                          <p:spTgt spid="608455"/>
                                        </p:tgtEl>
                                        <p:attrNameLst>
                                          <p:attrName>ppt_y</p:attrName>
                                        </p:attrNameLst>
                                      </p:cBhvr>
                                      <p:tavLst>
                                        <p:tav tm="0">
                                          <p:val>
                                            <p:strVal val="#ppt_y"/>
                                          </p:val>
                                        </p:tav>
                                        <p:tav tm="100000">
                                          <p:val>
                                            <p:strVal val="#ppt_y"/>
                                          </p:val>
                                        </p:tav>
                                      </p:tavLst>
                                    </p:anim>
                                    <p:animEffect transition="in" filter="wipe(right)" prLst="gradientSize: 0.1">
                                      <p:cBhvr>
                                        <p:cTn id="63" dur="1000"/>
                                        <p:tgtEl>
                                          <p:spTgt spid="608455"/>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608458"/>
                                        </p:tgtEl>
                                        <p:attrNameLst>
                                          <p:attrName>style.visibility</p:attrName>
                                        </p:attrNameLst>
                                      </p:cBhvr>
                                      <p:to>
                                        <p:strVal val="visible"/>
                                      </p:to>
                                    </p:set>
                                    <p:animEffect transition="in" filter="fade">
                                      <p:cBhvr>
                                        <p:cTn id="68" dur="1000"/>
                                        <p:tgtEl>
                                          <p:spTgt spid="608458"/>
                                        </p:tgtEl>
                                      </p:cBhvr>
                                    </p:animEffect>
                                    <p:anim calcmode="lin" valueType="num">
                                      <p:cBhvr>
                                        <p:cTn id="69" dur="1000" fill="hold"/>
                                        <p:tgtEl>
                                          <p:spTgt spid="608458"/>
                                        </p:tgtEl>
                                        <p:attrNameLst>
                                          <p:attrName>ppt_x</p:attrName>
                                        </p:attrNameLst>
                                      </p:cBhvr>
                                      <p:tavLst>
                                        <p:tav tm="0">
                                          <p:val>
                                            <p:strVal val="#ppt_x"/>
                                          </p:val>
                                        </p:tav>
                                        <p:tav tm="100000">
                                          <p:val>
                                            <p:strVal val="#ppt_x"/>
                                          </p:val>
                                        </p:tav>
                                      </p:tavLst>
                                    </p:anim>
                                    <p:anim calcmode="lin" valueType="num">
                                      <p:cBhvr>
                                        <p:cTn id="70" dur="1000" fill="hold"/>
                                        <p:tgtEl>
                                          <p:spTgt spid="608458"/>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608459"/>
                                        </p:tgtEl>
                                        <p:attrNameLst>
                                          <p:attrName>style.visibility</p:attrName>
                                        </p:attrNameLst>
                                      </p:cBhvr>
                                      <p:to>
                                        <p:strVal val="visible"/>
                                      </p:to>
                                    </p:set>
                                    <p:animEffect transition="in" filter="wipe(left)">
                                      <p:cBhvr>
                                        <p:cTn id="74" dur="500"/>
                                        <p:tgtEl>
                                          <p:spTgt spid="608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449" grpId="0" animBg="1"/>
      <p:bldP spid="608453" grpId="0"/>
      <p:bldP spid="608455" grpId="0"/>
      <p:bldP spid="608458" grpId="0"/>
      <p:bldP spid="60845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38" name="Text Box 238"/>
          <p:cNvSpPr txBox="1">
            <a:spLocks noChangeArrowheads="1"/>
          </p:cNvSpPr>
          <p:nvPr/>
        </p:nvSpPr>
        <p:spPr bwMode="auto">
          <a:xfrm>
            <a:off x="7804150" y="3282950"/>
            <a:ext cx="1235075" cy="1069975"/>
          </a:xfrm>
          <a:prstGeom prst="rect">
            <a:avLst/>
          </a:prstGeom>
          <a:noFill/>
          <a:ln w="9525">
            <a:noFill/>
            <a:miter lim="800000"/>
            <a:headEnd/>
            <a:tailEnd/>
          </a:ln>
        </p:spPr>
        <p:txBody>
          <a:bodyPr wrap="none">
            <a:spAutoFit/>
          </a:bodyPr>
          <a:lstStyle/>
          <a:p>
            <a:pPr algn="ctr"/>
            <a:r>
              <a:rPr lang="en-US" sz="1600" b="1"/>
              <a:t>plus 8 </a:t>
            </a:r>
          </a:p>
          <a:p>
            <a:pPr algn="ctr"/>
            <a:r>
              <a:rPr lang="en-US" sz="1600" b="1"/>
              <a:t>hydrogen</a:t>
            </a:r>
          </a:p>
          <a:p>
            <a:pPr algn="ctr"/>
            <a:r>
              <a:rPr lang="en-US" sz="1600" b="1"/>
              <a:t>molecules </a:t>
            </a:r>
          </a:p>
          <a:p>
            <a:pPr algn="ctr"/>
            <a:r>
              <a:rPr lang="en-US" sz="1600" b="1"/>
              <a:t>excess</a:t>
            </a:r>
          </a:p>
        </p:txBody>
      </p:sp>
      <p:sp>
        <p:nvSpPr>
          <p:cNvPr id="614500" name="Line 100"/>
          <p:cNvSpPr>
            <a:spLocks noChangeShapeType="1"/>
          </p:cNvSpPr>
          <p:nvPr/>
        </p:nvSpPr>
        <p:spPr bwMode="auto">
          <a:xfrm>
            <a:off x="4948238" y="3565525"/>
            <a:ext cx="644525" cy="0"/>
          </a:xfrm>
          <a:prstGeom prst="line">
            <a:avLst/>
          </a:prstGeom>
          <a:noFill/>
          <a:ln w="28575">
            <a:solidFill>
              <a:schemeClr val="tx1"/>
            </a:solidFill>
            <a:round/>
            <a:headEnd/>
            <a:tailEnd type="triangle" w="lg" len="lg"/>
          </a:ln>
        </p:spPr>
        <p:txBody>
          <a:bodyPr/>
          <a:lstStyle/>
          <a:p>
            <a:endParaRPr lang="en-US"/>
          </a:p>
        </p:txBody>
      </p:sp>
      <p:sp>
        <p:nvSpPr>
          <p:cNvPr id="614501" name="Text Box 101"/>
          <p:cNvSpPr txBox="1">
            <a:spLocks noChangeArrowheads="1"/>
          </p:cNvSpPr>
          <p:nvPr/>
        </p:nvSpPr>
        <p:spPr bwMode="auto">
          <a:xfrm>
            <a:off x="2425700" y="3157538"/>
            <a:ext cx="511175" cy="762000"/>
          </a:xfrm>
          <a:prstGeom prst="rect">
            <a:avLst/>
          </a:prstGeom>
          <a:noFill/>
          <a:ln w="9525">
            <a:noFill/>
            <a:miter lim="800000"/>
            <a:headEnd/>
            <a:tailEnd/>
          </a:ln>
        </p:spPr>
        <p:txBody>
          <a:bodyPr wrap="none">
            <a:spAutoFit/>
          </a:bodyPr>
          <a:lstStyle/>
          <a:p>
            <a:r>
              <a:rPr lang="en-US" sz="4400"/>
              <a:t>+</a:t>
            </a:r>
          </a:p>
        </p:txBody>
      </p:sp>
      <p:sp>
        <p:nvSpPr>
          <p:cNvPr id="92165" name="Text Box 102"/>
          <p:cNvSpPr txBox="1">
            <a:spLocks noChangeArrowheads="1"/>
          </p:cNvSpPr>
          <p:nvPr/>
        </p:nvSpPr>
        <p:spPr bwMode="auto">
          <a:xfrm>
            <a:off x="606425" y="5365750"/>
            <a:ext cx="1087438" cy="581025"/>
          </a:xfrm>
          <a:prstGeom prst="rect">
            <a:avLst/>
          </a:prstGeom>
          <a:noFill/>
          <a:ln w="9525">
            <a:noFill/>
            <a:miter lim="800000"/>
            <a:headEnd/>
            <a:tailEnd/>
          </a:ln>
        </p:spPr>
        <p:txBody>
          <a:bodyPr wrap="none">
            <a:spAutoFit/>
          </a:bodyPr>
          <a:lstStyle/>
          <a:p>
            <a:pPr algn="ctr"/>
            <a:r>
              <a:rPr lang="en-US" sz="1600" b="1"/>
              <a:t>8 carbon </a:t>
            </a:r>
          </a:p>
          <a:p>
            <a:pPr algn="ctr"/>
            <a:r>
              <a:rPr lang="en-US" sz="1600" b="1"/>
              <a:t>atoms</a:t>
            </a:r>
          </a:p>
        </p:txBody>
      </p:sp>
      <p:sp>
        <p:nvSpPr>
          <p:cNvPr id="614503" name="Text Box 103"/>
          <p:cNvSpPr txBox="1">
            <a:spLocks noChangeArrowheads="1"/>
          </p:cNvSpPr>
          <p:nvPr/>
        </p:nvSpPr>
        <p:spPr bwMode="auto">
          <a:xfrm>
            <a:off x="3108325" y="5353050"/>
            <a:ext cx="1390650" cy="581025"/>
          </a:xfrm>
          <a:prstGeom prst="rect">
            <a:avLst/>
          </a:prstGeom>
          <a:noFill/>
          <a:ln w="9525">
            <a:noFill/>
            <a:miter lim="800000"/>
            <a:headEnd/>
            <a:tailEnd/>
          </a:ln>
        </p:spPr>
        <p:txBody>
          <a:bodyPr wrap="none">
            <a:spAutoFit/>
          </a:bodyPr>
          <a:lstStyle/>
          <a:p>
            <a:pPr algn="ctr"/>
            <a:r>
              <a:rPr lang="en-US" sz="1600" b="1"/>
              <a:t>24 hydrogen</a:t>
            </a:r>
          </a:p>
          <a:p>
            <a:pPr algn="ctr"/>
            <a:r>
              <a:rPr lang="en-US" sz="1600" b="1"/>
              <a:t>molecules</a:t>
            </a:r>
          </a:p>
        </p:txBody>
      </p:sp>
      <p:sp>
        <p:nvSpPr>
          <p:cNvPr id="614504" name="Text Box 104"/>
          <p:cNvSpPr txBox="1">
            <a:spLocks noChangeArrowheads="1"/>
          </p:cNvSpPr>
          <p:nvPr/>
        </p:nvSpPr>
        <p:spPr bwMode="auto">
          <a:xfrm>
            <a:off x="6089650" y="5353050"/>
            <a:ext cx="1189038" cy="581025"/>
          </a:xfrm>
          <a:prstGeom prst="rect">
            <a:avLst/>
          </a:prstGeom>
          <a:noFill/>
          <a:ln w="9525">
            <a:noFill/>
            <a:miter lim="800000"/>
            <a:headEnd/>
            <a:tailEnd/>
          </a:ln>
        </p:spPr>
        <p:txBody>
          <a:bodyPr wrap="none">
            <a:spAutoFit/>
          </a:bodyPr>
          <a:lstStyle/>
          <a:p>
            <a:pPr algn="ctr"/>
            <a:r>
              <a:rPr lang="en-US" sz="1600" b="1"/>
              <a:t>8 methane</a:t>
            </a:r>
          </a:p>
          <a:p>
            <a:pPr algn="ctr"/>
            <a:r>
              <a:rPr lang="en-US" sz="1600" b="1"/>
              <a:t>molecules</a:t>
            </a:r>
          </a:p>
        </p:txBody>
      </p:sp>
      <p:sp>
        <p:nvSpPr>
          <p:cNvPr id="614505" name="Text Box 105"/>
          <p:cNvSpPr txBox="1">
            <a:spLocks noChangeArrowheads="1"/>
          </p:cNvSpPr>
          <p:nvPr/>
        </p:nvSpPr>
        <p:spPr bwMode="auto">
          <a:xfrm>
            <a:off x="7856538" y="3282950"/>
            <a:ext cx="1108075" cy="1069975"/>
          </a:xfrm>
          <a:prstGeom prst="rect">
            <a:avLst/>
          </a:prstGeom>
          <a:noFill/>
          <a:ln w="9525">
            <a:noFill/>
            <a:miter lim="800000"/>
            <a:headEnd/>
            <a:tailEnd/>
          </a:ln>
        </p:spPr>
        <p:txBody>
          <a:bodyPr wrap="none">
            <a:spAutoFit/>
          </a:bodyPr>
          <a:lstStyle/>
          <a:p>
            <a:pPr algn="ctr"/>
            <a:r>
              <a:rPr lang="en-US" sz="1600" b="1"/>
              <a:t>plus 16 </a:t>
            </a:r>
          </a:p>
          <a:p>
            <a:pPr algn="ctr"/>
            <a:r>
              <a:rPr lang="en-US" sz="1600" b="1"/>
              <a:t>hydrogen</a:t>
            </a:r>
          </a:p>
          <a:p>
            <a:pPr algn="ctr"/>
            <a:r>
              <a:rPr lang="en-US" sz="1600" b="1"/>
              <a:t>atoms </a:t>
            </a:r>
          </a:p>
          <a:p>
            <a:pPr algn="ctr"/>
            <a:r>
              <a:rPr lang="en-US" sz="1600" b="1"/>
              <a:t>excess</a:t>
            </a:r>
          </a:p>
        </p:txBody>
      </p:sp>
      <p:sp>
        <p:nvSpPr>
          <p:cNvPr id="92169" name="Rectangle 106"/>
          <p:cNvSpPr>
            <a:spLocks noGrp="1" noChangeArrowheads="1"/>
          </p:cNvSpPr>
          <p:nvPr>
            <p:ph type="title"/>
          </p:nvPr>
        </p:nvSpPr>
        <p:spPr/>
        <p:txBody>
          <a:bodyPr/>
          <a:lstStyle/>
          <a:p>
            <a:pPr eaLnBrk="1" hangingPunct="1"/>
            <a:r>
              <a:rPr lang="en-US" smtClean="0"/>
              <a:t>Limiting Reactants</a:t>
            </a:r>
          </a:p>
        </p:txBody>
      </p:sp>
      <p:sp>
        <p:nvSpPr>
          <p:cNvPr id="614507" name="Text Box 107"/>
          <p:cNvSpPr txBox="1">
            <a:spLocks noChangeArrowheads="1"/>
          </p:cNvSpPr>
          <p:nvPr/>
        </p:nvSpPr>
        <p:spPr bwMode="auto">
          <a:xfrm>
            <a:off x="776288" y="6024563"/>
            <a:ext cx="6288087" cy="579437"/>
          </a:xfrm>
          <a:prstGeom prst="rect">
            <a:avLst/>
          </a:prstGeom>
          <a:noFill/>
          <a:ln w="9525">
            <a:noFill/>
            <a:miter lim="800000"/>
            <a:headEnd/>
            <a:tailEnd/>
          </a:ln>
        </p:spPr>
        <p:txBody>
          <a:bodyPr wrap="none">
            <a:spAutoFit/>
          </a:bodyPr>
          <a:lstStyle/>
          <a:p>
            <a:r>
              <a:rPr lang="en-US" sz="3200"/>
              <a:t>C         +        2 H</a:t>
            </a:r>
            <a:r>
              <a:rPr lang="en-US" sz="3200" baseline="-25000"/>
              <a:t>2</a:t>
            </a:r>
            <a:r>
              <a:rPr lang="en-US" sz="3200"/>
              <a:t>                   CH</a:t>
            </a:r>
            <a:r>
              <a:rPr lang="en-US" sz="3200" baseline="-25000"/>
              <a:t>4</a:t>
            </a:r>
          </a:p>
        </p:txBody>
      </p:sp>
      <p:sp>
        <p:nvSpPr>
          <p:cNvPr id="614508" name="Line 108"/>
          <p:cNvSpPr>
            <a:spLocks noChangeShapeType="1"/>
          </p:cNvSpPr>
          <p:nvPr/>
        </p:nvSpPr>
        <p:spPr bwMode="auto">
          <a:xfrm>
            <a:off x="4848225" y="6286500"/>
            <a:ext cx="644525" cy="0"/>
          </a:xfrm>
          <a:prstGeom prst="line">
            <a:avLst/>
          </a:prstGeom>
          <a:noFill/>
          <a:ln w="28575">
            <a:solidFill>
              <a:schemeClr val="tx1"/>
            </a:solidFill>
            <a:round/>
            <a:headEnd/>
            <a:tailEnd type="triangle" w="lg" len="lg"/>
          </a:ln>
        </p:spPr>
        <p:txBody>
          <a:bodyPr/>
          <a:lstStyle/>
          <a:p>
            <a:endParaRPr lang="en-US"/>
          </a:p>
        </p:txBody>
      </p:sp>
      <p:pic>
        <p:nvPicPr>
          <p:cNvPr id="92172" name="Picture 110" descr="methane"/>
          <p:cNvPicPr>
            <a:picLocks noChangeAspect="1" noChangeArrowheads="1"/>
          </p:cNvPicPr>
          <p:nvPr/>
        </p:nvPicPr>
        <p:blipFill>
          <a:blip r:embed="rId3" cstate="print">
            <a:clrChange>
              <a:clrFrom>
                <a:srgbClr val="E9EDF0"/>
              </a:clrFrom>
              <a:clrTo>
                <a:srgbClr val="E9EDF0">
                  <a:alpha val="0"/>
                </a:srgbClr>
              </a:clrTo>
            </a:clrChange>
            <a:lum bright="2000" contrast="12000"/>
          </a:blip>
          <a:srcRect l="1147" t="13312" r="83679" b="56062"/>
          <a:stretch>
            <a:fillRect/>
          </a:stretch>
        </p:blipFill>
        <p:spPr bwMode="auto">
          <a:xfrm>
            <a:off x="7632700" y="331788"/>
            <a:ext cx="1054100" cy="1084262"/>
          </a:xfrm>
          <a:prstGeom prst="rect">
            <a:avLst/>
          </a:prstGeom>
          <a:noFill/>
          <a:ln w="9525">
            <a:noFill/>
            <a:miter lim="800000"/>
            <a:headEnd/>
            <a:tailEnd/>
          </a:ln>
        </p:spPr>
      </p:pic>
      <p:grpSp>
        <p:nvGrpSpPr>
          <p:cNvPr id="2" name="Group 116"/>
          <p:cNvGrpSpPr>
            <a:grpSpLocks/>
          </p:cNvGrpSpPr>
          <p:nvPr/>
        </p:nvGrpSpPr>
        <p:grpSpPr bwMode="auto">
          <a:xfrm>
            <a:off x="6907213" y="3660775"/>
            <a:ext cx="481012" cy="495300"/>
            <a:chOff x="1794" y="643"/>
            <a:chExt cx="709" cy="730"/>
          </a:xfrm>
        </p:grpSpPr>
        <p:sp>
          <p:nvSpPr>
            <p:cNvPr id="614513" name="Oval 113"/>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12" name="Oval 112"/>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14" name="Oval 114"/>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11" name="Oval 111"/>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15" name="Oval 115"/>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3" name="Group 117"/>
          <p:cNvGrpSpPr>
            <a:grpSpLocks/>
          </p:cNvGrpSpPr>
          <p:nvPr/>
        </p:nvGrpSpPr>
        <p:grpSpPr bwMode="auto">
          <a:xfrm>
            <a:off x="5822950" y="2146300"/>
            <a:ext cx="481013" cy="495300"/>
            <a:chOff x="1794" y="643"/>
            <a:chExt cx="709" cy="730"/>
          </a:xfrm>
        </p:grpSpPr>
        <p:sp>
          <p:nvSpPr>
            <p:cNvPr id="614518" name="Oval 118"/>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19" name="Oval 119"/>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20" name="Oval 120"/>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21" name="Oval 121"/>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22" name="Oval 122"/>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4" name="Group 123"/>
          <p:cNvGrpSpPr>
            <a:grpSpLocks/>
          </p:cNvGrpSpPr>
          <p:nvPr/>
        </p:nvGrpSpPr>
        <p:grpSpPr bwMode="auto">
          <a:xfrm>
            <a:off x="6926263" y="2160588"/>
            <a:ext cx="481012" cy="495300"/>
            <a:chOff x="1794" y="643"/>
            <a:chExt cx="709" cy="730"/>
          </a:xfrm>
        </p:grpSpPr>
        <p:sp>
          <p:nvSpPr>
            <p:cNvPr id="614524" name="Oval 124"/>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25" name="Oval 125"/>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26" name="Oval 126"/>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27" name="Oval 127"/>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28" name="Oval 128"/>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5" name="Group 129"/>
          <p:cNvGrpSpPr>
            <a:grpSpLocks/>
          </p:cNvGrpSpPr>
          <p:nvPr/>
        </p:nvGrpSpPr>
        <p:grpSpPr bwMode="auto">
          <a:xfrm>
            <a:off x="5822950" y="2965450"/>
            <a:ext cx="481013" cy="495300"/>
            <a:chOff x="1794" y="643"/>
            <a:chExt cx="709" cy="730"/>
          </a:xfrm>
        </p:grpSpPr>
        <p:sp>
          <p:nvSpPr>
            <p:cNvPr id="614530" name="Oval 130"/>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31" name="Oval 131"/>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32" name="Oval 132"/>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33" name="Oval 133"/>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34" name="Oval 134"/>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6" name="Group 135"/>
          <p:cNvGrpSpPr>
            <a:grpSpLocks/>
          </p:cNvGrpSpPr>
          <p:nvPr/>
        </p:nvGrpSpPr>
        <p:grpSpPr bwMode="auto">
          <a:xfrm>
            <a:off x="6951663" y="2886075"/>
            <a:ext cx="481012" cy="495300"/>
            <a:chOff x="1794" y="643"/>
            <a:chExt cx="709" cy="730"/>
          </a:xfrm>
        </p:grpSpPr>
        <p:sp>
          <p:nvSpPr>
            <p:cNvPr id="614536" name="Oval 136"/>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37" name="Oval 137"/>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38" name="Oval 138"/>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39" name="Oval 139"/>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40" name="Oval 140"/>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7" name="Group 141"/>
          <p:cNvGrpSpPr>
            <a:grpSpLocks/>
          </p:cNvGrpSpPr>
          <p:nvPr/>
        </p:nvGrpSpPr>
        <p:grpSpPr bwMode="auto">
          <a:xfrm>
            <a:off x="5783263" y="3692525"/>
            <a:ext cx="481012" cy="495300"/>
            <a:chOff x="1794" y="643"/>
            <a:chExt cx="709" cy="730"/>
          </a:xfrm>
        </p:grpSpPr>
        <p:sp>
          <p:nvSpPr>
            <p:cNvPr id="614542" name="Oval 142"/>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43" name="Oval 143"/>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44" name="Oval 144"/>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45" name="Oval 145"/>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46" name="Oval 146"/>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8" name="Group 147"/>
          <p:cNvGrpSpPr>
            <a:grpSpLocks/>
          </p:cNvGrpSpPr>
          <p:nvPr/>
        </p:nvGrpSpPr>
        <p:grpSpPr bwMode="auto">
          <a:xfrm>
            <a:off x="5805488" y="4427538"/>
            <a:ext cx="481012" cy="495300"/>
            <a:chOff x="1794" y="643"/>
            <a:chExt cx="709" cy="730"/>
          </a:xfrm>
        </p:grpSpPr>
        <p:sp>
          <p:nvSpPr>
            <p:cNvPr id="614548" name="Oval 148"/>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49" name="Oval 149"/>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50" name="Oval 150"/>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51" name="Oval 151"/>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52" name="Oval 152"/>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9" name="Group 153"/>
          <p:cNvGrpSpPr>
            <a:grpSpLocks/>
          </p:cNvGrpSpPr>
          <p:nvPr/>
        </p:nvGrpSpPr>
        <p:grpSpPr bwMode="auto">
          <a:xfrm>
            <a:off x="6921500" y="4373563"/>
            <a:ext cx="481013" cy="495300"/>
            <a:chOff x="1794" y="643"/>
            <a:chExt cx="709" cy="730"/>
          </a:xfrm>
        </p:grpSpPr>
        <p:sp>
          <p:nvSpPr>
            <p:cNvPr id="614554" name="Oval 154"/>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55" name="Oval 155"/>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56" name="Oval 156"/>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57" name="Oval 157"/>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58" name="Oval 158"/>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sp>
        <p:nvSpPr>
          <p:cNvPr id="614563" name="Oval 163"/>
          <p:cNvSpPr>
            <a:spLocks noChangeArrowheads="1"/>
          </p:cNvSpPr>
          <p:nvPr/>
        </p:nvSpPr>
        <p:spPr bwMode="auto">
          <a:xfrm>
            <a:off x="723900" y="2197100"/>
            <a:ext cx="344488" cy="342900"/>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66" name="Oval 166"/>
          <p:cNvSpPr>
            <a:spLocks noChangeArrowheads="1"/>
          </p:cNvSpPr>
          <p:nvPr/>
        </p:nvSpPr>
        <p:spPr bwMode="auto">
          <a:xfrm>
            <a:off x="725488" y="3702050"/>
            <a:ext cx="344487" cy="342900"/>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67" name="Oval 167"/>
          <p:cNvSpPr>
            <a:spLocks noChangeArrowheads="1"/>
          </p:cNvSpPr>
          <p:nvPr/>
        </p:nvSpPr>
        <p:spPr bwMode="auto">
          <a:xfrm>
            <a:off x="725488" y="2971800"/>
            <a:ext cx="344487" cy="342900"/>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70" name="Oval 170"/>
          <p:cNvSpPr>
            <a:spLocks noChangeArrowheads="1"/>
          </p:cNvSpPr>
          <p:nvPr/>
        </p:nvSpPr>
        <p:spPr bwMode="auto">
          <a:xfrm>
            <a:off x="723900" y="4429125"/>
            <a:ext cx="344488" cy="342900"/>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grpSp>
        <p:nvGrpSpPr>
          <p:cNvPr id="10" name="Group 241"/>
          <p:cNvGrpSpPr>
            <a:grpSpLocks/>
          </p:cNvGrpSpPr>
          <p:nvPr/>
        </p:nvGrpSpPr>
        <p:grpSpPr bwMode="auto">
          <a:xfrm>
            <a:off x="3052763" y="2478088"/>
            <a:ext cx="1609725" cy="1579562"/>
            <a:chOff x="1923" y="1561"/>
            <a:chExt cx="1014" cy="995"/>
          </a:xfrm>
        </p:grpSpPr>
        <p:sp>
          <p:nvSpPr>
            <p:cNvPr id="614564" name="Oval 164"/>
            <p:cNvSpPr>
              <a:spLocks noChangeArrowheads="1"/>
            </p:cNvSpPr>
            <p:nvPr/>
          </p:nvSpPr>
          <p:spPr bwMode="auto">
            <a:xfrm>
              <a:off x="1932" y="1561"/>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72" name="Oval 172"/>
            <p:cNvSpPr>
              <a:spLocks noChangeArrowheads="1"/>
            </p:cNvSpPr>
            <p:nvPr/>
          </p:nvSpPr>
          <p:spPr bwMode="auto">
            <a:xfrm>
              <a:off x="2103" y="1561"/>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73" name="Oval 173"/>
            <p:cNvSpPr>
              <a:spLocks noChangeArrowheads="1"/>
            </p:cNvSpPr>
            <p:nvPr/>
          </p:nvSpPr>
          <p:spPr bwMode="auto">
            <a:xfrm>
              <a:off x="2274" y="1561"/>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74" name="Oval 174"/>
            <p:cNvSpPr>
              <a:spLocks noChangeArrowheads="1"/>
            </p:cNvSpPr>
            <p:nvPr/>
          </p:nvSpPr>
          <p:spPr bwMode="auto">
            <a:xfrm>
              <a:off x="2445" y="1561"/>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75" name="Oval 175"/>
            <p:cNvSpPr>
              <a:spLocks noChangeArrowheads="1"/>
            </p:cNvSpPr>
            <p:nvPr/>
          </p:nvSpPr>
          <p:spPr bwMode="auto">
            <a:xfrm>
              <a:off x="2616" y="1561"/>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76" name="Oval 176"/>
            <p:cNvSpPr>
              <a:spLocks noChangeArrowheads="1"/>
            </p:cNvSpPr>
            <p:nvPr/>
          </p:nvSpPr>
          <p:spPr bwMode="auto">
            <a:xfrm>
              <a:off x="2787" y="1561"/>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82" name="Oval 182"/>
            <p:cNvSpPr>
              <a:spLocks noChangeArrowheads="1"/>
            </p:cNvSpPr>
            <p:nvPr/>
          </p:nvSpPr>
          <p:spPr bwMode="auto">
            <a:xfrm>
              <a:off x="1929" y="1665"/>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83" name="Oval 183"/>
            <p:cNvSpPr>
              <a:spLocks noChangeArrowheads="1"/>
            </p:cNvSpPr>
            <p:nvPr/>
          </p:nvSpPr>
          <p:spPr bwMode="auto">
            <a:xfrm>
              <a:off x="2100" y="1665"/>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84" name="Oval 184"/>
            <p:cNvSpPr>
              <a:spLocks noChangeArrowheads="1"/>
            </p:cNvSpPr>
            <p:nvPr/>
          </p:nvSpPr>
          <p:spPr bwMode="auto">
            <a:xfrm>
              <a:off x="2271" y="1665"/>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85" name="Oval 185"/>
            <p:cNvSpPr>
              <a:spLocks noChangeArrowheads="1"/>
            </p:cNvSpPr>
            <p:nvPr/>
          </p:nvSpPr>
          <p:spPr bwMode="auto">
            <a:xfrm>
              <a:off x="2442" y="1665"/>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86" name="Oval 186"/>
            <p:cNvSpPr>
              <a:spLocks noChangeArrowheads="1"/>
            </p:cNvSpPr>
            <p:nvPr/>
          </p:nvSpPr>
          <p:spPr bwMode="auto">
            <a:xfrm>
              <a:off x="2613" y="1665"/>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87" name="Oval 187"/>
            <p:cNvSpPr>
              <a:spLocks noChangeArrowheads="1"/>
            </p:cNvSpPr>
            <p:nvPr/>
          </p:nvSpPr>
          <p:spPr bwMode="auto">
            <a:xfrm>
              <a:off x="2784" y="1665"/>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89" name="Oval 189"/>
            <p:cNvSpPr>
              <a:spLocks noChangeArrowheads="1"/>
            </p:cNvSpPr>
            <p:nvPr/>
          </p:nvSpPr>
          <p:spPr bwMode="auto">
            <a:xfrm>
              <a:off x="1929" y="1962"/>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0" name="Oval 190"/>
            <p:cNvSpPr>
              <a:spLocks noChangeArrowheads="1"/>
            </p:cNvSpPr>
            <p:nvPr/>
          </p:nvSpPr>
          <p:spPr bwMode="auto">
            <a:xfrm>
              <a:off x="2100" y="1962"/>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1" name="Oval 191"/>
            <p:cNvSpPr>
              <a:spLocks noChangeArrowheads="1"/>
            </p:cNvSpPr>
            <p:nvPr/>
          </p:nvSpPr>
          <p:spPr bwMode="auto">
            <a:xfrm>
              <a:off x="2271" y="1962"/>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2" name="Oval 192"/>
            <p:cNvSpPr>
              <a:spLocks noChangeArrowheads="1"/>
            </p:cNvSpPr>
            <p:nvPr/>
          </p:nvSpPr>
          <p:spPr bwMode="auto">
            <a:xfrm>
              <a:off x="2442" y="1962"/>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3" name="Oval 193"/>
            <p:cNvSpPr>
              <a:spLocks noChangeArrowheads="1"/>
            </p:cNvSpPr>
            <p:nvPr/>
          </p:nvSpPr>
          <p:spPr bwMode="auto">
            <a:xfrm>
              <a:off x="2613" y="1962"/>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4" name="Oval 194"/>
            <p:cNvSpPr>
              <a:spLocks noChangeArrowheads="1"/>
            </p:cNvSpPr>
            <p:nvPr/>
          </p:nvSpPr>
          <p:spPr bwMode="auto">
            <a:xfrm>
              <a:off x="2784" y="1962"/>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6" name="Oval 196"/>
            <p:cNvSpPr>
              <a:spLocks noChangeArrowheads="1"/>
            </p:cNvSpPr>
            <p:nvPr/>
          </p:nvSpPr>
          <p:spPr bwMode="auto">
            <a:xfrm>
              <a:off x="1926" y="20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7" name="Oval 197"/>
            <p:cNvSpPr>
              <a:spLocks noChangeArrowheads="1"/>
            </p:cNvSpPr>
            <p:nvPr/>
          </p:nvSpPr>
          <p:spPr bwMode="auto">
            <a:xfrm>
              <a:off x="2097" y="20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8" name="Oval 198"/>
            <p:cNvSpPr>
              <a:spLocks noChangeArrowheads="1"/>
            </p:cNvSpPr>
            <p:nvPr/>
          </p:nvSpPr>
          <p:spPr bwMode="auto">
            <a:xfrm>
              <a:off x="2268" y="20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9" name="Oval 199"/>
            <p:cNvSpPr>
              <a:spLocks noChangeArrowheads="1"/>
            </p:cNvSpPr>
            <p:nvPr/>
          </p:nvSpPr>
          <p:spPr bwMode="auto">
            <a:xfrm>
              <a:off x="2439" y="20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00" name="Oval 200"/>
            <p:cNvSpPr>
              <a:spLocks noChangeArrowheads="1"/>
            </p:cNvSpPr>
            <p:nvPr/>
          </p:nvSpPr>
          <p:spPr bwMode="auto">
            <a:xfrm>
              <a:off x="2610" y="20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01" name="Oval 201"/>
            <p:cNvSpPr>
              <a:spLocks noChangeArrowheads="1"/>
            </p:cNvSpPr>
            <p:nvPr/>
          </p:nvSpPr>
          <p:spPr bwMode="auto">
            <a:xfrm>
              <a:off x="2781" y="20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05" name="Oval 205"/>
            <p:cNvSpPr>
              <a:spLocks noChangeArrowheads="1"/>
            </p:cNvSpPr>
            <p:nvPr/>
          </p:nvSpPr>
          <p:spPr bwMode="auto">
            <a:xfrm>
              <a:off x="1926" y="2303"/>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06" name="Oval 206"/>
            <p:cNvSpPr>
              <a:spLocks noChangeArrowheads="1"/>
            </p:cNvSpPr>
            <p:nvPr/>
          </p:nvSpPr>
          <p:spPr bwMode="auto">
            <a:xfrm>
              <a:off x="2097" y="2303"/>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07" name="Oval 207"/>
            <p:cNvSpPr>
              <a:spLocks noChangeArrowheads="1"/>
            </p:cNvSpPr>
            <p:nvPr/>
          </p:nvSpPr>
          <p:spPr bwMode="auto">
            <a:xfrm>
              <a:off x="2268" y="2303"/>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08" name="Oval 208"/>
            <p:cNvSpPr>
              <a:spLocks noChangeArrowheads="1"/>
            </p:cNvSpPr>
            <p:nvPr/>
          </p:nvSpPr>
          <p:spPr bwMode="auto">
            <a:xfrm>
              <a:off x="2439" y="2303"/>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12" name="Oval 212"/>
            <p:cNvSpPr>
              <a:spLocks noChangeArrowheads="1"/>
            </p:cNvSpPr>
            <p:nvPr/>
          </p:nvSpPr>
          <p:spPr bwMode="auto">
            <a:xfrm>
              <a:off x="1923" y="2407"/>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13" name="Oval 213"/>
            <p:cNvSpPr>
              <a:spLocks noChangeArrowheads="1"/>
            </p:cNvSpPr>
            <p:nvPr/>
          </p:nvSpPr>
          <p:spPr bwMode="auto">
            <a:xfrm>
              <a:off x="2094" y="2407"/>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14" name="Oval 214"/>
            <p:cNvSpPr>
              <a:spLocks noChangeArrowheads="1"/>
            </p:cNvSpPr>
            <p:nvPr/>
          </p:nvSpPr>
          <p:spPr bwMode="auto">
            <a:xfrm>
              <a:off x="2265" y="2407"/>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15" name="Oval 215"/>
            <p:cNvSpPr>
              <a:spLocks noChangeArrowheads="1"/>
            </p:cNvSpPr>
            <p:nvPr/>
          </p:nvSpPr>
          <p:spPr bwMode="auto">
            <a:xfrm>
              <a:off x="2436" y="2407"/>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11" name="Group 240"/>
          <p:cNvGrpSpPr>
            <a:grpSpLocks/>
          </p:cNvGrpSpPr>
          <p:nvPr/>
        </p:nvGrpSpPr>
        <p:grpSpPr bwMode="auto">
          <a:xfrm>
            <a:off x="3048000" y="3656013"/>
            <a:ext cx="1604963" cy="958850"/>
            <a:chOff x="1920" y="2303"/>
            <a:chExt cx="1011" cy="604"/>
          </a:xfrm>
        </p:grpSpPr>
        <p:sp>
          <p:nvSpPr>
            <p:cNvPr id="614609" name="Oval 209"/>
            <p:cNvSpPr>
              <a:spLocks noChangeArrowheads="1"/>
            </p:cNvSpPr>
            <p:nvPr/>
          </p:nvSpPr>
          <p:spPr bwMode="auto">
            <a:xfrm>
              <a:off x="2610" y="2303"/>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10" name="Oval 210"/>
            <p:cNvSpPr>
              <a:spLocks noChangeArrowheads="1"/>
            </p:cNvSpPr>
            <p:nvPr/>
          </p:nvSpPr>
          <p:spPr bwMode="auto">
            <a:xfrm>
              <a:off x="2781" y="2303"/>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16" name="Oval 216"/>
            <p:cNvSpPr>
              <a:spLocks noChangeArrowheads="1"/>
            </p:cNvSpPr>
            <p:nvPr/>
          </p:nvSpPr>
          <p:spPr bwMode="auto">
            <a:xfrm>
              <a:off x="2607" y="2407"/>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17" name="Oval 217"/>
            <p:cNvSpPr>
              <a:spLocks noChangeArrowheads="1"/>
            </p:cNvSpPr>
            <p:nvPr/>
          </p:nvSpPr>
          <p:spPr bwMode="auto">
            <a:xfrm>
              <a:off x="2778" y="2407"/>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19" name="Oval 219"/>
            <p:cNvSpPr>
              <a:spLocks noChangeArrowheads="1"/>
            </p:cNvSpPr>
            <p:nvPr/>
          </p:nvSpPr>
          <p:spPr bwMode="auto">
            <a:xfrm>
              <a:off x="1923" y="26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0" name="Oval 220"/>
            <p:cNvSpPr>
              <a:spLocks noChangeArrowheads="1"/>
            </p:cNvSpPr>
            <p:nvPr/>
          </p:nvSpPr>
          <p:spPr bwMode="auto">
            <a:xfrm>
              <a:off x="2094" y="26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1" name="Oval 221"/>
            <p:cNvSpPr>
              <a:spLocks noChangeArrowheads="1"/>
            </p:cNvSpPr>
            <p:nvPr/>
          </p:nvSpPr>
          <p:spPr bwMode="auto">
            <a:xfrm>
              <a:off x="2265" y="26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2" name="Oval 222"/>
            <p:cNvSpPr>
              <a:spLocks noChangeArrowheads="1"/>
            </p:cNvSpPr>
            <p:nvPr/>
          </p:nvSpPr>
          <p:spPr bwMode="auto">
            <a:xfrm>
              <a:off x="2436" y="26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3" name="Oval 223"/>
            <p:cNvSpPr>
              <a:spLocks noChangeArrowheads="1"/>
            </p:cNvSpPr>
            <p:nvPr/>
          </p:nvSpPr>
          <p:spPr bwMode="auto">
            <a:xfrm>
              <a:off x="2607" y="26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4" name="Oval 224"/>
            <p:cNvSpPr>
              <a:spLocks noChangeArrowheads="1"/>
            </p:cNvSpPr>
            <p:nvPr/>
          </p:nvSpPr>
          <p:spPr bwMode="auto">
            <a:xfrm>
              <a:off x="2778" y="26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6" name="Oval 226"/>
            <p:cNvSpPr>
              <a:spLocks noChangeArrowheads="1"/>
            </p:cNvSpPr>
            <p:nvPr/>
          </p:nvSpPr>
          <p:spPr bwMode="auto">
            <a:xfrm>
              <a:off x="1920" y="2758"/>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7" name="Oval 227"/>
            <p:cNvSpPr>
              <a:spLocks noChangeArrowheads="1"/>
            </p:cNvSpPr>
            <p:nvPr/>
          </p:nvSpPr>
          <p:spPr bwMode="auto">
            <a:xfrm>
              <a:off x="2091" y="2758"/>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8" name="Oval 228"/>
            <p:cNvSpPr>
              <a:spLocks noChangeArrowheads="1"/>
            </p:cNvSpPr>
            <p:nvPr/>
          </p:nvSpPr>
          <p:spPr bwMode="auto">
            <a:xfrm>
              <a:off x="2262" y="2758"/>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9" name="Oval 229"/>
            <p:cNvSpPr>
              <a:spLocks noChangeArrowheads="1"/>
            </p:cNvSpPr>
            <p:nvPr/>
          </p:nvSpPr>
          <p:spPr bwMode="auto">
            <a:xfrm>
              <a:off x="2433" y="2758"/>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30" name="Oval 230"/>
            <p:cNvSpPr>
              <a:spLocks noChangeArrowheads="1"/>
            </p:cNvSpPr>
            <p:nvPr/>
          </p:nvSpPr>
          <p:spPr bwMode="auto">
            <a:xfrm>
              <a:off x="2604" y="2758"/>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31" name="Oval 231"/>
            <p:cNvSpPr>
              <a:spLocks noChangeArrowheads="1"/>
            </p:cNvSpPr>
            <p:nvPr/>
          </p:nvSpPr>
          <p:spPr bwMode="auto">
            <a:xfrm>
              <a:off x="2775" y="2758"/>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12" name="Group 237"/>
          <p:cNvGrpSpPr>
            <a:grpSpLocks/>
          </p:cNvGrpSpPr>
          <p:nvPr/>
        </p:nvGrpSpPr>
        <p:grpSpPr bwMode="auto">
          <a:xfrm>
            <a:off x="1784350" y="2197100"/>
            <a:ext cx="379413" cy="2574925"/>
            <a:chOff x="834" y="1384"/>
            <a:chExt cx="239" cy="1622"/>
          </a:xfrm>
        </p:grpSpPr>
        <p:sp>
          <p:nvSpPr>
            <p:cNvPr id="614633" name="Oval 233"/>
            <p:cNvSpPr>
              <a:spLocks noChangeArrowheads="1"/>
            </p:cNvSpPr>
            <p:nvPr/>
          </p:nvSpPr>
          <p:spPr bwMode="auto">
            <a:xfrm>
              <a:off x="856" y="1384"/>
              <a:ext cx="217" cy="216"/>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634" name="Oval 234"/>
            <p:cNvSpPr>
              <a:spLocks noChangeArrowheads="1"/>
            </p:cNvSpPr>
            <p:nvPr/>
          </p:nvSpPr>
          <p:spPr bwMode="auto">
            <a:xfrm>
              <a:off x="835" y="2332"/>
              <a:ext cx="217" cy="216"/>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635" name="Oval 235"/>
            <p:cNvSpPr>
              <a:spLocks noChangeArrowheads="1"/>
            </p:cNvSpPr>
            <p:nvPr/>
          </p:nvSpPr>
          <p:spPr bwMode="auto">
            <a:xfrm>
              <a:off x="835" y="1872"/>
              <a:ext cx="217" cy="216"/>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636" name="Oval 236"/>
            <p:cNvSpPr>
              <a:spLocks noChangeArrowheads="1"/>
            </p:cNvSpPr>
            <p:nvPr/>
          </p:nvSpPr>
          <p:spPr bwMode="auto">
            <a:xfrm>
              <a:off x="834" y="2790"/>
              <a:ext cx="217" cy="216"/>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grpSp>
      <p:sp>
        <p:nvSpPr>
          <p:cNvPr id="92188" name="Text Box 242"/>
          <p:cNvSpPr txBox="1">
            <a:spLocks noChangeArrowheads="1"/>
          </p:cNvSpPr>
          <p:nvPr/>
        </p:nvSpPr>
        <p:spPr bwMode="auto">
          <a:xfrm>
            <a:off x="7521575" y="1370013"/>
            <a:ext cx="1292225" cy="304800"/>
          </a:xfrm>
          <a:prstGeom prst="rect">
            <a:avLst/>
          </a:prstGeom>
          <a:noFill/>
          <a:ln w="9525">
            <a:noFill/>
            <a:miter lim="800000"/>
            <a:headEnd/>
            <a:tailEnd/>
          </a:ln>
        </p:spPr>
        <p:txBody>
          <a:bodyPr wrap="none">
            <a:spAutoFit/>
          </a:bodyPr>
          <a:lstStyle/>
          <a:p>
            <a:r>
              <a:rPr lang="en-US"/>
              <a:t>Methane, CH</a:t>
            </a:r>
            <a:r>
              <a:rPr lang="en-US" baseline="-25000"/>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4501">
                                            <p:txEl>
                                              <p:pRg st="0" end="0"/>
                                            </p:txEl>
                                          </p:spTgt>
                                        </p:tgtEl>
                                        <p:attrNameLst>
                                          <p:attrName>style.visibility</p:attrName>
                                        </p:attrNameLst>
                                      </p:cBhvr>
                                      <p:to>
                                        <p:strVal val="visible"/>
                                      </p:to>
                                    </p:set>
                                    <p:animEffect transition="in" filter="dissolve">
                                      <p:cBhvr>
                                        <p:cTn id="7" dur="500"/>
                                        <p:tgtEl>
                                          <p:spTgt spid="6145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14503"/>
                                        </p:tgtEl>
                                        <p:attrNameLst>
                                          <p:attrName>style.visibility</p:attrName>
                                        </p:attrNameLst>
                                      </p:cBhvr>
                                      <p:to>
                                        <p:strVal val="visible"/>
                                      </p:to>
                                    </p:set>
                                    <p:animEffect transition="in" filter="dissolve">
                                      <p:cBhvr>
                                        <p:cTn id="20" dur="500"/>
                                        <p:tgtEl>
                                          <p:spTgt spid="61450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14500"/>
                                        </p:tgtEl>
                                        <p:attrNameLst>
                                          <p:attrName>style.visibility</p:attrName>
                                        </p:attrNameLst>
                                      </p:cBhvr>
                                      <p:to>
                                        <p:strVal val="visible"/>
                                      </p:to>
                                    </p:set>
                                    <p:animEffect transition="in" filter="wipe(left)">
                                      <p:cBhvr>
                                        <p:cTn id="25" dur="500"/>
                                        <p:tgtEl>
                                          <p:spTgt spid="614500"/>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par>
                                <p:cTn id="31" presetID="9"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ssolve">
                                      <p:cBhvr>
                                        <p:cTn id="33" dur="500"/>
                                        <p:tgtEl>
                                          <p:spTgt spid="4"/>
                                        </p:tgtEl>
                                      </p:cBhvr>
                                    </p:animEffect>
                                  </p:childTnLst>
                                </p:cTn>
                              </p:par>
                              <p:par>
                                <p:cTn id="34" presetID="9"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dissolve">
                                      <p:cBhvr>
                                        <p:cTn id="36" dur="500"/>
                                        <p:tgtEl>
                                          <p:spTgt spid="5"/>
                                        </p:tgtEl>
                                      </p:cBhvr>
                                    </p:animEffect>
                                  </p:childTnLst>
                                </p:cTn>
                              </p:par>
                              <p:par>
                                <p:cTn id="37" presetID="9"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ssolve">
                                      <p:cBhvr>
                                        <p:cTn id="39" dur="500"/>
                                        <p:tgtEl>
                                          <p:spTgt spid="6"/>
                                        </p:tgtEl>
                                      </p:cBhvr>
                                    </p:animEffect>
                                  </p:childTnLst>
                                </p:cTn>
                              </p:par>
                              <p:par>
                                <p:cTn id="40" presetID="9"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500"/>
                                        <p:tgtEl>
                                          <p:spTgt spid="7"/>
                                        </p:tgtEl>
                                      </p:cBhvr>
                                    </p:animEffect>
                                  </p:childTnLst>
                                </p:cTn>
                              </p:par>
                              <p:par>
                                <p:cTn id="43" presetID="9"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dissolve">
                                      <p:cBhvr>
                                        <p:cTn id="45" dur="500"/>
                                        <p:tgtEl>
                                          <p:spTgt spid="2"/>
                                        </p:tgtEl>
                                      </p:cBhvr>
                                    </p:animEffect>
                                  </p:childTnLst>
                                </p:cTn>
                              </p:par>
                              <p:par>
                                <p:cTn id="46" presetID="9"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dissolve">
                                      <p:cBhvr>
                                        <p:cTn id="48" dur="500"/>
                                        <p:tgtEl>
                                          <p:spTgt spid="8"/>
                                        </p:tgtEl>
                                      </p:cBhvr>
                                    </p:animEffect>
                                  </p:childTnLst>
                                </p:cTn>
                              </p:par>
                              <p:par>
                                <p:cTn id="49" presetID="9"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dissolv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614504">
                                            <p:txEl>
                                              <p:pRg st="0" end="0"/>
                                            </p:txEl>
                                          </p:spTgt>
                                        </p:tgtEl>
                                        <p:attrNameLst>
                                          <p:attrName>style.visibility</p:attrName>
                                        </p:attrNameLst>
                                      </p:cBhvr>
                                      <p:to>
                                        <p:strVal val="visible"/>
                                      </p:to>
                                    </p:set>
                                    <p:animEffect transition="in" filter="dissolve">
                                      <p:cBhvr>
                                        <p:cTn id="56" dur="500"/>
                                        <p:tgtEl>
                                          <p:spTgt spid="614504">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614504">
                                            <p:txEl>
                                              <p:pRg st="1" end="1"/>
                                            </p:txEl>
                                          </p:spTgt>
                                        </p:tgtEl>
                                        <p:attrNameLst>
                                          <p:attrName>style.visibility</p:attrName>
                                        </p:attrNameLst>
                                      </p:cBhvr>
                                      <p:to>
                                        <p:strVal val="visible"/>
                                      </p:to>
                                    </p:set>
                                    <p:animEffect transition="in" filter="dissolve">
                                      <p:cBhvr>
                                        <p:cTn id="61" dur="500"/>
                                        <p:tgtEl>
                                          <p:spTgt spid="614504">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mph" presetSubtype="0" grpId="0" nodeType="clickEffect">
                                  <p:stCondLst>
                                    <p:cond delay="0"/>
                                  </p:stCondLst>
                                  <p:childTnLst>
                                    <p:set>
                                      <p:cBhvr rctx="PPT">
                                        <p:cTn id="65" dur="indefinite"/>
                                        <p:tgtEl>
                                          <p:spTgt spid="614563"/>
                                        </p:tgtEl>
                                        <p:attrNameLst>
                                          <p:attrName>style.opacity</p:attrName>
                                        </p:attrNameLst>
                                      </p:cBhvr>
                                      <p:to>
                                        <p:strVal val="0.5"/>
                                      </p:to>
                                    </p:set>
                                    <p:animEffect filter="image" prLst="opacity: 0.5">
                                      <p:cBhvr rctx="IE">
                                        <p:cTn id="66" dur="indefinite"/>
                                        <p:tgtEl>
                                          <p:spTgt spid="614563"/>
                                        </p:tgtEl>
                                      </p:cBhvr>
                                    </p:animEffect>
                                  </p:childTnLst>
                                </p:cTn>
                              </p:par>
                              <p:par>
                                <p:cTn id="67" presetID="9" presetClass="emph" presetSubtype="0" grpId="0" nodeType="withEffect">
                                  <p:stCondLst>
                                    <p:cond delay="0"/>
                                  </p:stCondLst>
                                  <p:childTnLst>
                                    <p:set>
                                      <p:cBhvr rctx="PPT">
                                        <p:cTn id="68" dur="indefinite"/>
                                        <p:tgtEl>
                                          <p:spTgt spid="614566"/>
                                        </p:tgtEl>
                                        <p:attrNameLst>
                                          <p:attrName>style.opacity</p:attrName>
                                        </p:attrNameLst>
                                      </p:cBhvr>
                                      <p:to>
                                        <p:strVal val="0.5"/>
                                      </p:to>
                                    </p:set>
                                    <p:animEffect filter="image" prLst="opacity: 0.5">
                                      <p:cBhvr rctx="IE">
                                        <p:cTn id="69" dur="indefinite"/>
                                        <p:tgtEl>
                                          <p:spTgt spid="614566"/>
                                        </p:tgtEl>
                                      </p:cBhvr>
                                    </p:animEffect>
                                  </p:childTnLst>
                                </p:cTn>
                              </p:par>
                              <p:par>
                                <p:cTn id="70" presetID="9" presetClass="emph" presetSubtype="0" grpId="0" nodeType="withEffect">
                                  <p:stCondLst>
                                    <p:cond delay="0"/>
                                  </p:stCondLst>
                                  <p:childTnLst>
                                    <p:set>
                                      <p:cBhvr rctx="PPT">
                                        <p:cTn id="71" dur="indefinite"/>
                                        <p:tgtEl>
                                          <p:spTgt spid="614567"/>
                                        </p:tgtEl>
                                        <p:attrNameLst>
                                          <p:attrName>style.opacity</p:attrName>
                                        </p:attrNameLst>
                                      </p:cBhvr>
                                      <p:to>
                                        <p:strVal val="0.5"/>
                                      </p:to>
                                    </p:set>
                                    <p:animEffect filter="image" prLst="opacity: 0.5">
                                      <p:cBhvr rctx="IE">
                                        <p:cTn id="72" dur="indefinite"/>
                                        <p:tgtEl>
                                          <p:spTgt spid="614567"/>
                                        </p:tgtEl>
                                      </p:cBhvr>
                                    </p:animEffect>
                                  </p:childTnLst>
                                </p:cTn>
                              </p:par>
                              <p:par>
                                <p:cTn id="73" presetID="9" presetClass="emph" presetSubtype="0" grpId="0" nodeType="withEffect">
                                  <p:stCondLst>
                                    <p:cond delay="0"/>
                                  </p:stCondLst>
                                  <p:childTnLst>
                                    <p:set>
                                      <p:cBhvr rctx="PPT">
                                        <p:cTn id="74" dur="indefinite"/>
                                        <p:tgtEl>
                                          <p:spTgt spid="614570"/>
                                        </p:tgtEl>
                                        <p:attrNameLst>
                                          <p:attrName>style.opacity</p:attrName>
                                        </p:attrNameLst>
                                      </p:cBhvr>
                                      <p:to>
                                        <p:strVal val="0.5"/>
                                      </p:to>
                                    </p:set>
                                    <p:animEffect filter="image" prLst="opacity: 0.5">
                                      <p:cBhvr rctx="IE">
                                        <p:cTn id="75" dur="indefinite"/>
                                        <p:tgtEl>
                                          <p:spTgt spid="614570"/>
                                        </p:tgtEl>
                                      </p:cBhvr>
                                    </p:animEffect>
                                  </p:childTnLst>
                                </p:cTn>
                              </p:par>
                              <p:par>
                                <p:cTn id="76" presetID="9" presetClass="emph" presetSubtype="0" nodeType="withEffect">
                                  <p:stCondLst>
                                    <p:cond delay="0"/>
                                  </p:stCondLst>
                                  <p:childTnLst>
                                    <p:set>
                                      <p:cBhvr rctx="PPT">
                                        <p:cTn id="77" dur="indefinite"/>
                                        <p:tgtEl>
                                          <p:spTgt spid="12"/>
                                        </p:tgtEl>
                                        <p:attrNameLst>
                                          <p:attrName>style.opacity</p:attrName>
                                        </p:attrNameLst>
                                      </p:cBhvr>
                                      <p:to>
                                        <p:strVal val="0.5"/>
                                      </p:to>
                                    </p:set>
                                    <p:animEffect filter="image" prLst="opacity: 0.5">
                                      <p:cBhvr rctx="IE">
                                        <p:cTn id="78" dur="indefinite"/>
                                        <p:tgtEl>
                                          <p:spTgt spid="12"/>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mph" presetSubtype="0" nodeType="clickEffect">
                                  <p:stCondLst>
                                    <p:cond delay="0"/>
                                  </p:stCondLst>
                                  <p:childTnLst>
                                    <p:set>
                                      <p:cBhvr rctx="PPT">
                                        <p:cTn id="82" dur="indefinite"/>
                                        <p:tgtEl>
                                          <p:spTgt spid="10"/>
                                        </p:tgtEl>
                                        <p:attrNameLst>
                                          <p:attrName>style.opacity</p:attrName>
                                        </p:attrNameLst>
                                      </p:cBhvr>
                                      <p:to>
                                        <p:strVal val="0.5"/>
                                      </p:to>
                                    </p:set>
                                    <p:animEffect filter="image" prLst="opacity: 0.5">
                                      <p:cBhvr rctx="IE">
                                        <p:cTn id="83" dur="indefinite"/>
                                        <p:tgtEl>
                                          <p:spTgt spid="10"/>
                                        </p:tgtEl>
                                      </p:cBhvr>
                                    </p:animEffect>
                                  </p:childTnLst>
                                </p:cTn>
                              </p:par>
                            </p:childTnLst>
                          </p:cTn>
                        </p:par>
                      </p:childTnLst>
                    </p:cTn>
                  </p:par>
                  <p:par>
                    <p:cTn id="84" fill="hold">
                      <p:stCondLst>
                        <p:cond delay="indefinite"/>
                      </p:stCondLst>
                      <p:childTnLst>
                        <p:par>
                          <p:cTn id="85" fill="hold">
                            <p:stCondLst>
                              <p:cond delay="0"/>
                            </p:stCondLst>
                            <p:childTnLst>
                              <p:par>
                                <p:cTn id="86" presetID="29" presetClass="entr" presetSubtype="0" fill="hold" grpId="0" nodeType="clickEffect">
                                  <p:stCondLst>
                                    <p:cond delay="0"/>
                                  </p:stCondLst>
                                  <p:childTnLst>
                                    <p:set>
                                      <p:cBhvr>
                                        <p:cTn id="87" dur="1" fill="hold">
                                          <p:stCondLst>
                                            <p:cond delay="0"/>
                                          </p:stCondLst>
                                        </p:cTn>
                                        <p:tgtEl>
                                          <p:spTgt spid="614505"/>
                                        </p:tgtEl>
                                        <p:attrNameLst>
                                          <p:attrName>style.visibility</p:attrName>
                                        </p:attrNameLst>
                                      </p:cBhvr>
                                      <p:to>
                                        <p:strVal val="visible"/>
                                      </p:to>
                                    </p:set>
                                    <p:anim calcmode="lin" valueType="num">
                                      <p:cBhvr>
                                        <p:cTn id="88" dur="1000" fill="hold"/>
                                        <p:tgtEl>
                                          <p:spTgt spid="614505"/>
                                        </p:tgtEl>
                                        <p:attrNameLst>
                                          <p:attrName>ppt_x</p:attrName>
                                        </p:attrNameLst>
                                      </p:cBhvr>
                                      <p:tavLst>
                                        <p:tav tm="0">
                                          <p:val>
                                            <p:strVal val="#ppt_x-.2"/>
                                          </p:val>
                                        </p:tav>
                                        <p:tav tm="100000">
                                          <p:val>
                                            <p:strVal val="#ppt_x"/>
                                          </p:val>
                                        </p:tav>
                                      </p:tavLst>
                                    </p:anim>
                                    <p:anim calcmode="lin" valueType="num">
                                      <p:cBhvr>
                                        <p:cTn id="89" dur="1000" fill="hold"/>
                                        <p:tgtEl>
                                          <p:spTgt spid="614505"/>
                                        </p:tgtEl>
                                        <p:attrNameLst>
                                          <p:attrName>ppt_y</p:attrName>
                                        </p:attrNameLst>
                                      </p:cBhvr>
                                      <p:tavLst>
                                        <p:tav tm="0">
                                          <p:val>
                                            <p:strVal val="#ppt_y"/>
                                          </p:val>
                                        </p:tav>
                                        <p:tav tm="100000">
                                          <p:val>
                                            <p:strVal val="#ppt_y"/>
                                          </p:val>
                                        </p:tav>
                                      </p:tavLst>
                                    </p:anim>
                                    <p:animEffect transition="in" filter="wipe(right)" prLst="gradientSize: 0.1">
                                      <p:cBhvr>
                                        <p:cTn id="90" dur="1000"/>
                                        <p:tgtEl>
                                          <p:spTgt spid="614505"/>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xit" presetSubtype="0" fill="hold" grpId="1" nodeType="clickEffect">
                                  <p:stCondLst>
                                    <p:cond delay="0"/>
                                  </p:stCondLst>
                                  <p:childTnLst>
                                    <p:animEffect transition="out" filter="dissolve">
                                      <p:cBhvr>
                                        <p:cTn id="94" dur="500"/>
                                        <p:tgtEl>
                                          <p:spTgt spid="614505"/>
                                        </p:tgtEl>
                                      </p:cBhvr>
                                    </p:animEffect>
                                    <p:set>
                                      <p:cBhvr>
                                        <p:cTn id="95" dur="1" fill="hold">
                                          <p:stCondLst>
                                            <p:cond delay="499"/>
                                          </p:stCondLst>
                                        </p:cTn>
                                        <p:tgtEl>
                                          <p:spTgt spid="614505"/>
                                        </p:tgtEl>
                                        <p:attrNameLst>
                                          <p:attrName>style.visibility</p:attrName>
                                        </p:attrNameLst>
                                      </p:cBhvr>
                                      <p:to>
                                        <p:strVal val="hidden"/>
                                      </p:to>
                                    </p:set>
                                  </p:childTnLst>
                                </p:cTn>
                              </p:par>
                              <p:par>
                                <p:cTn id="96" presetID="9" presetClass="entr" presetSubtype="0" fill="hold" grpId="0" nodeType="withEffect">
                                  <p:stCondLst>
                                    <p:cond delay="0"/>
                                  </p:stCondLst>
                                  <p:childTnLst>
                                    <p:set>
                                      <p:cBhvr>
                                        <p:cTn id="97" dur="1" fill="hold">
                                          <p:stCondLst>
                                            <p:cond delay="0"/>
                                          </p:stCondLst>
                                        </p:cTn>
                                        <p:tgtEl>
                                          <p:spTgt spid="614638"/>
                                        </p:tgtEl>
                                        <p:attrNameLst>
                                          <p:attrName>style.visibility</p:attrName>
                                        </p:attrNameLst>
                                      </p:cBhvr>
                                      <p:to>
                                        <p:strVal val="visible"/>
                                      </p:to>
                                    </p:set>
                                    <p:animEffect transition="in" filter="dissolve">
                                      <p:cBhvr>
                                        <p:cTn id="98" dur="500"/>
                                        <p:tgtEl>
                                          <p:spTgt spid="614638"/>
                                        </p:tgtEl>
                                      </p:cBhvr>
                                    </p:animEffect>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614507"/>
                                        </p:tgtEl>
                                        <p:attrNameLst>
                                          <p:attrName>style.visibility</p:attrName>
                                        </p:attrNameLst>
                                      </p:cBhvr>
                                      <p:to>
                                        <p:strVal val="visible"/>
                                      </p:to>
                                    </p:set>
                                    <p:animEffect transition="in" filter="fade">
                                      <p:cBhvr>
                                        <p:cTn id="103" dur="1000"/>
                                        <p:tgtEl>
                                          <p:spTgt spid="614507"/>
                                        </p:tgtEl>
                                      </p:cBhvr>
                                    </p:animEffect>
                                    <p:anim calcmode="lin" valueType="num">
                                      <p:cBhvr>
                                        <p:cTn id="104" dur="1000" fill="hold"/>
                                        <p:tgtEl>
                                          <p:spTgt spid="614507"/>
                                        </p:tgtEl>
                                        <p:attrNameLst>
                                          <p:attrName>ppt_x</p:attrName>
                                        </p:attrNameLst>
                                      </p:cBhvr>
                                      <p:tavLst>
                                        <p:tav tm="0">
                                          <p:val>
                                            <p:strVal val="#ppt_x"/>
                                          </p:val>
                                        </p:tav>
                                        <p:tav tm="100000">
                                          <p:val>
                                            <p:strVal val="#ppt_x"/>
                                          </p:val>
                                        </p:tav>
                                      </p:tavLst>
                                    </p:anim>
                                    <p:anim calcmode="lin" valueType="num">
                                      <p:cBhvr>
                                        <p:cTn id="105" dur="1000" fill="hold"/>
                                        <p:tgtEl>
                                          <p:spTgt spid="614507"/>
                                        </p:tgtEl>
                                        <p:attrNameLst>
                                          <p:attrName>ppt_y</p:attrName>
                                        </p:attrNameLst>
                                      </p:cBhvr>
                                      <p:tavLst>
                                        <p:tav tm="0">
                                          <p:val>
                                            <p:strVal val="#ppt_y-.1"/>
                                          </p:val>
                                        </p:tav>
                                        <p:tav tm="100000">
                                          <p:val>
                                            <p:strVal val="#ppt_y"/>
                                          </p:val>
                                        </p:tav>
                                      </p:tavLst>
                                    </p:anim>
                                  </p:childTnLst>
                                </p:cTn>
                              </p:par>
                            </p:childTnLst>
                          </p:cTn>
                        </p:par>
                        <p:par>
                          <p:cTn id="106" fill="hold">
                            <p:stCondLst>
                              <p:cond delay="1000"/>
                            </p:stCondLst>
                            <p:childTnLst>
                              <p:par>
                                <p:cTn id="107" presetID="22" presetClass="entr" presetSubtype="8" fill="hold" grpId="0" nodeType="afterEffect">
                                  <p:stCondLst>
                                    <p:cond delay="0"/>
                                  </p:stCondLst>
                                  <p:childTnLst>
                                    <p:set>
                                      <p:cBhvr>
                                        <p:cTn id="108" dur="1" fill="hold">
                                          <p:stCondLst>
                                            <p:cond delay="0"/>
                                          </p:stCondLst>
                                        </p:cTn>
                                        <p:tgtEl>
                                          <p:spTgt spid="614508"/>
                                        </p:tgtEl>
                                        <p:attrNameLst>
                                          <p:attrName>style.visibility</p:attrName>
                                        </p:attrNameLst>
                                      </p:cBhvr>
                                      <p:to>
                                        <p:strVal val="visible"/>
                                      </p:to>
                                    </p:set>
                                    <p:animEffect transition="in" filter="wipe(left)">
                                      <p:cBhvr>
                                        <p:cTn id="109" dur="500"/>
                                        <p:tgtEl>
                                          <p:spTgt spid="614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38" grpId="0"/>
      <p:bldP spid="614500" grpId="0" animBg="1"/>
      <p:bldP spid="614503" grpId="0"/>
      <p:bldP spid="614505" grpId="0"/>
      <p:bldP spid="614505" grpId="1"/>
      <p:bldP spid="614507" grpId="0"/>
      <p:bldP spid="614508" grpId="0" animBg="1"/>
      <p:bldP spid="614563" grpId="0" animBg="1"/>
      <p:bldP spid="614566" grpId="0" animBg="1"/>
      <p:bldP spid="614567" grpId="0" animBg="1"/>
      <p:bldP spid="614570"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mtClean="0"/>
              <a:t>Container 1</a:t>
            </a:r>
          </a:p>
        </p:txBody>
      </p:sp>
      <p:pic>
        <p:nvPicPr>
          <p:cNvPr id="93187" name="Picture 3" descr="Zumdahl09_02"/>
          <p:cNvPicPr>
            <a:picLocks noChangeAspect="1" noChangeArrowheads="1"/>
          </p:cNvPicPr>
          <p:nvPr/>
        </p:nvPicPr>
        <p:blipFill>
          <a:blip r:embed="rId3" cstate="print"/>
          <a:srcRect/>
          <a:stretch>
            <a:fillRect/>
          </a:stretch>
        </p:blipFill>
        <p:spPr bwMode="auto">
          <a:xfrm>
            <a:off x="2057400" y="1624013"/>
            <a:ext cx="5562600" cy="5081587"/>
          </a:xfrm>
          <a:prstGeom prst="rect">
            <a:avLst/>
          </a:prstGeom>
          <a:noFill/>
          <a:ln w="9525">
            <a:noFill/>
            <a:miter lim="800000"/>
            <a:headEnd/>
            <a:tailEnd/>
          </a:ln>
        </p:spPr>
      </p:pic>
      <p:sp>
        <p:nvSpPr>
          <p:cNvPr id="93188" name="AutoShape 4">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93189" name="Rectangle 5"/>
          <p:cNvSpPr>
            <a:spLocks noChangeArrowheads="1"/>
          </p:cNvSpPr>
          <p:nvPr/>
        </p:nvSpPr>
        <p:spPr bwMode="auto">
          <a:xfrm>
            <a:off x="58738" y="6553200"/>
            <a:ext cx="3179762" cy="214313"/>
          </a:xfrm>
          <a:prstGeom prst="rect">
            <a:avLst/>
          </a:prstGeom>
          <a:noFill/>
          <a:ln w="9525">
            <a:noFill/>
            <a:miter lim="800000"/>
            <a:headEnd/>
            <a:tailEnd/>
          </a:ln>
        </p:spPr>
        <p:txBody>
          <a:bodyPr wrap="none">
            <a:spAutoFit/>
          </a:bodyPr>
          <a:lstStyle/>
          <a:p>
            <a:r>
              <a:rPr lang="en-US" sz="800"/>
              <a:t>Zumdahl, Zumdahl, DeCoste, </a:t>
            </a:r>
            <a:r>
              <a:rPr lang="en-US" sz="800" u="sng"/>
              <a:t>World of Chemistry</a:t>
            </a:r>
            <a:r>
              <a:rPr lang="en-US" sz="800"/>
              <a:t> </a:t>
            </a:r>
            <a:r>
              <a:rPr lang="en-US" sz="800">
                <a:latin typeface="Symbol" pitchFamily="18" charset="2"/>
              </a:rPr>
              <a:t> </a:t>
            </a:r>
            <a:r>
              <a:rPr lang="en-US" sz="800"/>
              <a:t>2002, page 269</a:t>
            </a:r>
          </a:p>
        </p:txBody>
      </p:sp>
    </p:spTree>
  </p:cSld>
  <p:clrMapOvr>
    <a:masterClrMapping/>
  </p:clrMapOvr>
  <p:transition>
    <p:dissolv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sz="4000" smtClean="0"/>
              <a:t>Before and After Reaction 1</a:t>
            </a:r>
          </a:p>
        </p:txBody>
      </p:sp>
      <p:pic>
        <p:nvPicPr>
          <p:cNvPr id="94211" name="Picture 3" descr="Zumdahl09_03"/>
          <p:cNvPicPr>
            <a:picLocks noChangeAspect="1" noChangeArrowheads="1"/>
          </p:cNvPicPr>
          <p:nvPr/>
        </p:nvPicPr>
        <p:blipFill>
          <a:blip r:embed="rId3" cstate="print"/>
          <a:srcRect/>
          <a:stretch>
            <a:fillRect/>
          </a:stretch>
        </p:blipFill>
        <p:spPr bwMode="auto">
          <a:xfrm>
            <a:off x="228600" y="1676400"/>
            <a:ext cx="8686800" cy="4462463"/>
          </a:xfrm>
          <a:prstGeom prst="rect">
            <a:avLst/>
          </a:prstGeom>
          <a:noFill/>
          <a:ln w="9525">
            <a:noFill/>
            <a:miter lim="800000"/>
            <a:headEnd/>
            <a:tailEnd/>
          </a:ln>
        </p:spPr>
      </p:pic>
      <p:sp>
        <p:nvSpPr>
          <p:cNvPr id="579588" name="Text Box 4"/>
          <p:cNvSpPr txBox="1">
            <a:spLocks noChangeArrowheads="1"/>
          </p:cNvSpPr>
          <p:nvPr/>
        </p:nvSpPr>
        <p:spPr bwMode="auto">
          <a:xfrm>
            <a:off x="1593850" y="6172200"/>
            <a:ext cx="6407150" cy="457200"/>
          </a:xfrm>
          <a:prstGeom prst="rect">
            <a:avLst/>
          </a:prstGeom>
          <a:noFill/>
          <a:ln w="9525">
            <a:noFill/>
            <a:miter lim="800000"/>
            <a:headEnd/>
            <a:tailEnd/>
          </a:ln>
        </p:spPr>
        <p:txBody>
          <a:bodyPr wrap="none">
            <a:spAutoFit/>
          </a:bodyPr>
          <a:lstStyle/>
          <a:p>
            <a:r>
              <a:rPr lang="en-US" sz="2400"/>
              <a:t>All the hydrogen and nitrogen atoms combine.</a:t>
            </a:r>
          </a:p>
        </p:txBody>
      </p:sp>
      <p:sp>
        <p:nvSpPr>
          <p:cNvPr id="94213" name="AutoShape 5">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94214" name="Text Box 6"/>
          <p:cNvSpPr txBox="1">
            <a:spLocks noChangeArrowheads="1"/>
          </p:cNvSpPr>
          <p:nvPr/>
        </p:nvSpPr>
        <p:spPr bwMode="auto">
          <a:xfrm>
            <a:off x="2193925" y="5726113"/>
            <a:ext cx="2327275" cy="396875"/>
          </a:xfrm>
          <a:prstGeom prst="rect">
            <a:avLst/>
          </a:prstGeom>
          <a:solidFill>
            <a:schemeClr val="bg1"/>
          </a:solidFill>
          <a:ln w="9525">
            <a:noFill/>
            <a:miter lim="800000"/>
            <a:headEnd/>
            <a:tailEnd/>
          </a:ln>
        </p:spPr>
        <p:txBody>
          <a:bodyPr wrap="none">
            <a:spAutoFit/>
          </a:bodyPr>
          <a:lstStyle/>
          <a:p>
            <a:r>
              <a:rPr lang="en-US" sz="2000"/>
              <a:t>Before the reaction</a:t>
            </a:r>
          </a:p>
        </p:txBody>
      </p:sp>
      <p:sp>
        <p:nvSpPr>
          <p:cNvPr id="94215" name="Rectangle 7"/>
          <p:cNvSpPr>
            <a:spLocks noChangeArrowheads="1"/>
          </p:cNvSpPr>
          <p:nvPr/>
        </p:nvSpPr>
        <p:spPr bwMode="auto">
          <a:xfrm>
            <a:off x="6419850" y="5715000"/>
            <a:ext cx="2114550" cy="396875"/>
          </a:xfrm>
          <a:prstGeom prst="rect">
            <a:avLst/>
          </a:prstGeom>
          <a:solidFill>
            <a:schemeClr val="bg1"/>
          </a:solidFill>
          <a:ln w="9525">
            <a:noFill/>
            <a:miter lim="800000"/>
            <a:headEnd/>
            <a:tailEnd/>
          </a:ln>
        </p:spPr>
        <p:txBody>
          <a:bodyPr wrap="none">
            <a:spAutoFit/>
          </a:bodyPr>
          <a:lstStyle/>
          <a:p>
            <a:r>
              <a:rPr lang="en-US" sz="2000"/>
              <a:t>After the reaction</a:t>
            </a:r>
          </a:p>
        </p:txBody>
      </p:sp>
      <p:sp>
        <p:nvSpPr>
          <p:cNvPr id="94216" name="Rectangle 8"/>
          <p:cNvSpPr>
            <a:spLocks noChangeArrowheads="1"/>
          </p:cNvSpPr>
          <p:nvPr/>
        </p:nvSpPr>
        <p:spPr bwMode="auto">
          <a:xfrm>
            <a:off x="76200" y="6553200"/>
            <a:ext cx="3200400" cy="214313"/>
          </a:xfrm>
          <a:prstGeom prst="rect">
            <a:avLst/>
          </a:prstGeom>
          <a:noFill/>
          <a:ln w="9525">
            <a:noFill/>
            <a:miter lim="800000"/>
            <a:headEnd/>
            <a:tailEnd/>
          </a:ln>
        </p:spPr>
        <p:txBody>
          <a:bodyPr>
            <a:spAutoFit/>
          </a:bodyPr>
          <a:lstStyle/>
          <a:p>
            <a:r>
              <a:rPr lang="en-US" sz="800"/>
              <a:t>Zumdahl, Zumdahl, DeCoste, </a:t>
            </a:r>
            <a:r>
              <a:rPr lang="en-US" sz="800" u="sng"/>
              <a:t>World of Chemistry</a:t>
            </a:r>
            <a:r>
              <a:rPr lang="en-US" sz="800"/>
              <a:t> </a:t>
            </a:r>
            <a:r>
              <a:rPr lang="en-US" sz="800">
                <a:latin typeface="Symbol" pitchFamily="18" charset="2"/>
              </a:rPr>
              <a:t> </a:t>
            </a:r>
            <a:r>
              <a:rPr lang="en-US" sz="800"/>
              <a:t>2002, page 269</a:t>
            </a:r>
          </a:p>
        </p:txBody>
      </p:sp>
      <p:sp>
        <p:nvSpPr>
          <p:cNvPr id="579593" name="Text Box 9"/>
          <p:cNvSpPr txBox="1">
            <a:spLocks noChangeArrowheads="1"/>
          </p:cNvSpPr>
          <p:nvPr/>
        </p:nvSpPr>
        <p:spPr bwMode="auto">
          <a:xfrm>
            <a:off x="2366963" y="1147763"/>
            <a:ext cx="5073650" cy="519112"/>
          </a:xfrm>
          <a:prstGeom prst="rect">
            <a:avLst/>
          </a:prstGeom>
          <a:noFill/>
          <a:ln w="9525">
            <a:noFill/>
            <a:miter lim="800000"/>
            <a:headEnd/>
            <a:tailEnd/>
          </a:ln>
        </p:spPr>
        <p:txBody>
          <a:bodyPr wrap="none">
            <a:spAutoFit/>
          </a:bodyPr>
          <a:lstStyle/>
          <a:p>
            <a:r>
              <a:rPr lang="en-US" sz="2800"/>
              <a:t>N</a:t>
            </a:r>
            <a:r>
              <a:rPr lang="en-US" sz="2800" baseline="-25000"/>
              <a:t>2</a:t>
            </a:r>
            <a:r>
              <a:rPr lang="en-US" sz="2800"/>
              <a:t>   +     H</a:t>
            </a:r>
            <a:r>
              <a:rPr lang="en-US" sz="2800" baseline="-25000"/>
              <a:t>2</a:t>
            </a:r>
            <a:r>
              <a:rPr lang="en-US" sz="2800"/>
              <a:t>                         NH</a:t>
            </a:r>
            <a:r>
              <a:rPr lang="en-US" sz="2800" baseline="-25000"/>
              <a:t>3</a:t>
            </a:r>
          </a:p>
        </p:txBody>
      </p:sp>
      <p:sp>
        <p:nvSpPr>
          <p:cNvPr id="579594" name="Line 10"/>
          <p:cNvSpPr>
            <a:spLocks noChangeShapeType="1"/>
          </p:cNvSpPr>
          <p:nvPr/>
        </p:nvSpPr>
        <p:spPr bwMode="auto">
          <a:xfrm>
            <a:off x="4751388" y="1454150"/>
            <a:ext cx="1423987" cy="0"/>
          </a:xfrm>
          <a:prstGeom prst="line">
            <a:avLst/>
          </a:prstGeom>
          <a:noFill/>
          <a:ln w="15875">
            <a:solidFill>
              <a:schemeClr val="tx1"/>
            </a:solidFill>
            <a:round/>
            <a:headEnd/>
            <a:tailEnd type="triangle" w="med" len="med"/>
          </a:ln>
        </p:spPr>
        <p:txBody>
          <a:bodyPr/>
          <a:lstStyle/>
          <a:p>
            <a:endParaRPr lang="en-US"/>
          </a:p>
        </p:txBody>
      </p:sp>
      <p:sp>
        <p:nvSpPr>
          <p:cNvPr id="579595" name="Text Box 11"/>
          <p:cNvSpPr txBox="1">
            <a:spLocks noChangeArrowheads="1"/>
          </p:cNvSpPr>
          <p:nvPr/>
        </p:nvSpPr>
        <p:spPr bwMode="auto">
          <a:xfrm>
            <a:off x="3546475" y="1150938"/>
            <a:ext cx="382588" cy="519112"/>
          </a:xfrm>
          <a:prstGeom prst="rect">
            <a:avLst/>
          </a:prstGeom>
          <a:noFill/>
          <a:ln w="9525">
            <a:noFill/>
            <a:miter lim="800000"/>
            <a:headEnd/>
            <a:tailEnd/>
          </a:ln>
        </p:spPr>
        <p:txBody>
          <a:bodyPr wrap="none">
            <a:spAutoFit/>
          </a:bodyPr>
          <a:lstStyle/>
          <a:p>
            <a:r>
              <a:rPr lang="en-US" sz="2800"/>
              <a:t>3</a:t>
            </a:r>
          </a:p>
        </p:txBody>
      </p:sp>
      <p:sp>
        <p:nvSpPr>
          <p:cNvPr id="579596" name="Text Box 12"/>
          <p:cNvSpPr txBox="1">
            <a:spLocks noChangeArrowheads="1"/>
          </p:cNvSpPr>
          <p:nvPr/>
        </p:nvSpPr>
        <p:spPr bwMode="auto">
          <a:xfrm>
            <a:off x="6350000" y="1139825"/>
            <a:ext cx="382588" cy="519113"/>
          </a:xfrm>
          <a:prstGeom prst="rect">
            <a:avLst/>
          </a:prstGeom>
          <a:noFill/>
          <a:ln w="9525">
            <a:noFill/>
            <a:miter lim="800000"/>
            <a:headEnd/>
            <a:tailEnd/>
          </a:ln>
        </p:spPr>
        <p:txBody>
          <a:bodyPr wrap="none">
            <a:spAutoFit/>
          </a:bodyPr>
          <a:lstStyle/>
          <a:p>
            <a:r>
              <a:rPr lang="en-US" sz="2800"/>
              <a:t>2</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9588">
                                            <p:txEl>
                                              <p:pRg st="0" end="0"/>
                                            </p:txEl>
                                          </p:spTgt>
                                        </p:tgtEl>
                                        <p:attrNameLst>
                                          <p:attrName>style.visibility</p:attrName>
                                        </p:attrNameLst>
                                      </p:cBhvr>
                                      <p:to>
                                        <p:strVal val="visible"/>
                                      </p:to>
                                    </p:set>
                                    <p:animEffect transition="in" filter="dissolve">
                                      <p:cBhvr>
                                        <p:cTn id="7" dur="500"/>
                                        <p:tgtEl>
                                          <p:spTgt spid="5795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579593"/>
                                        </p:tgtEl>
                                        <p:attrNameLst>
                                          <p:attrName>style.visibility</p:attrName>
                                        </p:attrNameLst>
                                      </p:cBhvr>
                                      <p:to>
                                        <p:strVal val="visible"/>
                                      </p:to>
                                    </p:set>
                                    <p:animEffect transition="in" filter="fade">
                                      <p:cBhvr>
                                        <p:cTn id="12" dur="1000"/>
                                        <p:tgtEl>
                                          <p:spTgt spid="579593"/>
                                        </p:tgtEl>
                                      </p:cBhvr>
                                    </p:animEffect>
                                    <p:anim calcmode="lin" valueType="num">
                                      <p:cBhvr>
                                        <p:cTn id="13" dur="1000" fill="hold"/>
                                        <p:tgtEl>
                                          <p:spTgt spid="579593"/>
                                        </p:tgtEl>
                                        <p:attrNameLst>
                                          <p:attrName>ppt_x</p:attrName>
                                        </p:attrNameLst>
                                      </p:cBhvr>
                                      <p:tavLst>
                                        <p:tav tm="0">
                                          <p:val>
                                            <p:strVal val="#ppt_x-.1"/>
                                          </p:val>
                                        </p:tav>
                                        <p:tav tm="100000">
                                          <p:val>
                                            <p:strVal val="#ppt_x"/>
                                          </p:val>
                                        </p:tav>
                                      </p:tavLst>
                                    </p:anim>
                                    <p:anim calcmode="lin" valueType="num">
                                      <p:cBhvr>
                                        <p:cTn id="14" dur="1000" fill="hold"/>
                                        <p:tgtEl>
                                          <p:spTgt spid="579593"/>
                                        </p:tgtEl>
                                        <p:attrNameLst>
                                          <p:attrName>ppt_y</p:attrName>
                                        </p:attrNameLst>
                                      </p:cBhvr>
                                      <p:tavLst>
                                        <p:tav tm="0">
                                          <p:val>
                                            <p:strVal val="#ppt_y"/>
                                          </p:val>
                                        </p:tav>
                                        <p:tav tm="100000">
                                          <p:val>
                                            <p:strVal val="#ppt_y"/>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579594"/>
                                        </p:tgtEl>
                                        <p:attrNameLst>
                                          <p:attrName>style.visibility</p:attrName>
                                        </p:attrNameLst>
                                      </p:cBhvr>
                                      <p:to>
                                        <p:strVal val="visible"/>
                                      </p:to>
                                    </p:set>
                                    <p:animEffect transition="in" filter="wipe(left)">
                                      <p:cBhvr>
                                        <p:cTn id="17" dur="1000"/>
                                        <p:tgtEl>
                                          <p:spTgt spid="57959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79596"/>
                                        </p:tgtEl>
                                        <p:attrNameLst>
                                          <p:attrName>style.visibility</p:attrName>
                                        </p:attrNameLst>
                                      </p:cBhvr>
                                      <p:to>
                                        <p:strVal val="visible"/>
                                      </p:to>
                                    </p:set>
                                    <p:animEffect transition="in" filter="dissolve">
                                      <p:cBhvr>
                                        <p:cTn id="22" dur="500"/>
                                        <p:tgtEl>
                                          <p:spTgt spid="57959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79595"/>
                                        </p:tgtEl>
                                        <p:attrNameLst>
                                          <p:attrName>style.visibility</p:attrName>
                                        </p:attrNameLst>
                                      </p:cBhvr>
                                      <p:to>
                                        <p:strVal val="visible"/>
                                      </p:to>
                                    </p:set>
                                    <p:animEffect transition="in" filter="dissolve">
                                      <p:cBhvr>
                                        <p:cTn id="27" dur="500"/>
                                        <p:tgtEl>
                                          <p:spTgt spid="579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8" grpId="0" build="p" autoUpdateAnimBg="0"/>
      <p:bldP spid="579593" grpId="0"/>
      <p:bldP spid="579594" grpId="0" animBg="1"/>
      <p:bldP spid="579595" grpId="0"/>
      <p:bldP spid="579596"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lgn="l" eaLnBrk="1" hangingPunct="1"/>
            <a:r>
              <a:rPr lang="en-US" smtClean="0"/>
              <a:t>Container 2</a:t>
            </a:r>
          </a:p>
        </p:txBody>
      </p:sp>
      <p:pic>
        <p:nvPicPr>
          <p:cNvPr id="95235" name="Picture 3" descr="Zumdahl09_04"/>
          <p:cNvPicPr>
            <a:picLocks noChangeAspect="1" noChangeArrowheads="1"/>
          </p:cNvPicPr>
          <p:nvPr/>
        </p:nvPicPr>
        <p:blipFill>
          <a:blip r:embed="rId3" cstate="print"/>
          <a:srcRect/>
          <a:stretch>
            <a:fillRect/>
          </a:stretch>
        </p:blipFill>
        <p:spPr bwMode="auto">
          <a:xfrm>
            <a:off x="1600200" y="1425575"/>
            <a:ext cx="5943600" cy="5356225"/>
          </a:xfrm>
          <a:prstGeom prst="rect">
            <a:avLst/>
          </a:prstGeom>
          <a:noFill/>
          <a:ln w="9525">
            <a:noFill/>
            <a:miter lim="800000"/>
            <a:headEnd/>
            <a:tailEnd/>
          </a:ln>
        </p:spPr>
      </p:pic>
      <p:sp>
        <p:nvSpPr>
          <p:cNvPr id="95236" name="AutoShape 4">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95237" name="Rectangle 5"/>
          <p:cNvSpPr>
            <a:spLocks noChangeArrowheads="1"/>
          </p:cNvSpPr>
          <p:nvPr/>
        </p:nvSpPr>
        <p:spPr bwMode="auto">
          <a:xfrm>
            <a:off x="76200" y="6553200"/>
            <a:ext cx="3179763" cy="214313"/>
          </a:xfrm>
          <a:prstGeom prst="rect">
            <a:avLst/>
          </a:prstGeom>
          <a:noFill/>
          <a:ln w="9525">
            <a:noFill/>
            <a:miter lim="800000"/>
            <a:headEnd/>
            <a:tailEnd/>
          </a:ln>
        </p:spPr>
        <p:txBody>
          <a:bodyPr wrap="none">
            <a:spAutoFit/>
          </a:bodyPr>
          <a:lstStyle/>
          <a:p>
            <a:r>
              <a:rPr lang="en-US" sz="800"/>
              <a:t>Zumdahl, Zumdahl, DeCoste, </a:t>
            </a:r>
            <a:r>
              <a:rPr lang="en-US" sz="800" u="sng"/>
              <a:t>World of Chemistry</a:t>
            </a:r>
            <a:r>
              <a:rPr lang="en-US" sz="800"/>
              <a:t> </a:t>
            </a:r>
            <a:r>
              <a:rPr lang="en-US" sz="800">
                <a:latin typeface="Symbol" pitchFamily="18" charset="2"/>
              </a:rPr>
              <a:t> </a:t>
            </a:r>
            <a:r>
              <a:rPr lang="en-US" sz="800"/>
              <a:t>2002, page 270</a:t>
            </a:r>
          </a:p>
        </p:txBody>
      </p:sp>
    </p:spTree>
  </p:cSld>
  <p:clrMapOvr>
    <a:masterClrMapping/>
  </p:clrMapOvr>
  <p:transition spd="slow">
    <p:dissolv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z="4000" smtClean="0"/>
              <a:t>Before and After Reaction 2</a:t>
            </a:r>
          </a:p>
        </p:txBody>
      </p:sp>
      <p:pic>
        <p:nvPicPr>
          <p:cNvPr id="96259" name="Picture 3" descr="Zumdahl09_05"/>
          <p:cNvPicPr>
            <a:picLocks noChangeAspect="1" noChangeArrowheads="1"/>
          </p:cNvPicPr>
          <p:nvPr/>
        </p:nvPicPr>
        <p:blipFill>
          <a:blip r:embed="rId4" cstate="print"/>
          <a:srcRect/>
          <a:stretch>
            <a:fillRect/>
          </a:stretch>
        </p:blipFill>
        <p:spPr bwMode="auto">
          <a:xfrm>
            <a:off x="457200" y="2124075"/>
            <a:ext cx="8305800" cy="4200525"/>
          </a:xfrm>
          <a:prstGeom prst="rect">
            <a:avLst/>
          </a:prstGeom>
          <a:noFill/>
          <a:ln w="9525">
            <a:noFill/>
            <a:miter lim="800000"/>
            <a:headEnd/>
            <a:tailEnd/>
          </a:ln>
        </p:spPr>
      </p:pic>
      <p:sp>
        <p:nvSpPr>
          <p:cNvPr id="96260" name="AutoShape 4">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96261" name="Text Box 5"/>
          <p:cNvSpPr txBox="1">
            <a:spLocks noChangeArrowheads="1"/>
          </p:cNvSpPr>
          <p:nvPr/>
        </p:nvSpPr>
        <p:spPr bwMode="auto">
          <a:xfrm>
            <a:off x="2320925" y="6003925"/>
            <a:ext cx="2327275" cy="396875"/>
          </a:xfrm>
          <a:prstGeom prst="rect">
            <a:avLst/>
          </a:prstGeom>
          <a:solidFill>
            <a:schemeClr val="bg1"/>
          </a:solidFill>
          <a:ln w="9525">
            <a:noFill/>
            <a:miter lim="800000"/>
            <a:headEnd/>
            <a:tailEnd/>
          </a:ln>
        </p:spPr>
        <p:txBody>
          <a:bodyPr wrap="none">
            <a:spAutoFit/>
          </a:bodyPr>
          <a:lstStyle/>
          <a:p>
            <a:r>
              <a:rPr lang="en-US" sz="2000"/>
              <a:t>Before the reaction</a:t>
            </a:r>
          </a:p>
        </p:txBody>
      </p:sp>
      <p:sp>
        <p:nvSpPr>
          <p:cNvPr id="96262" name="Text Box 6"/>
          <p:cNvSpPr txBox="1">
            <a:spLocks noChangeArrowheads="1"/>
          </p:cNvSpPr>
          <p:nvPr/>
        </p:nvSpPr>
        <p:spPr bwMode="auto">
          <a:xfrm>
            <a:off x="6400800" y="6003925"/>
            <a:ext cx="2114550" cy="396875"/>
          </a:xfrm>
          <a:prstGeom prst="rect">
            <a:avLst/>
          </a:prstGeom>
          <a:solidFill>
            <a:schemeClr val="bg1"/>
          </a:solidFill>
          <a:ln w="9525">
            <a:noFill/>
            <a:miter lim="800000"/>
            <a:headEnd/>
            <a:tailEnd/>
          </a:ln>
        </p:spPr>
        <p:txBody>
          <a:bodyPr wrap="none">
            <a:spAutoFit/>
          </a:bodyPr>
          <a:lstStyle/>
          <a:p>
            <a:r>
              <a:rPr lang="en-US" sz="2000"/>
              <a:t>After the reaction</a:t>
            </a:r>
          </a:p>
        </p:txBody>
      </p:sp>
      <p:sp>
        <p:nvSpPr>
          <p:cNvPr id="96263" name="Rectangle 7"/>
          <p:cNvSpPr>
            <a:spLocks noChangeArrowheads="1"/>
          </p:cNvSpPr>
          <p:nvPr/>
        </p:nvSpPr>
        <p:spPr bwMode="auto">
          <a:xfrm>
            <a:off x="76200" y="6567488"/>
            <a:ext cx="3179763" cy="214312"/>
          </a:xfrm>
          <a:prstGeom prst="rect">
            <a:avLst/>
          </a:prstGeom>
          <a:noFill/>
          <a:ln w="9525">
            <a:noFill/>
            <a:miter lim="800000"/>
            <a:headEnd/>
            <a:tailEnd/>
          </a:ln>
        </p:spPr>
        <p:txBody>
          <a:bodyPr wrap="none">
            <a:spAutoFit/>
          </a:bodyPr>
          <a:lstStyle/>
          <a:p>
            <a:r>
              <a:rPr lang="en-US" sz="800"/>
              <a:t>Zumdahl, Zumdahl, DeCoste, </a:t>
            </a:r>
            <a:r>
              <a:rPr lang="en-US" sz="800" u="sng"/>
              <a:t>World of Chemistry</a:t>
            </a:r>
            <a:r>
              <a:rPr lang="en-US" sz="800"/>
              <a:t> </a:t>
            </a:r>
            <a:r>
              <a:rPr lang="en-US" sz="800">
                <a:latin typeface="Symbol" pitchFamily="18" charset="2"/>
              </a:rPr>
              <a:t> </a:t>
            </a:r>
            <a:r>
              <a:rPr lang="en-US" sz="800"/>
              <a:t>2002, page 270</a:t>
            </a:r>
          </a:p>
        </p:txBody>
      </p:sp>
      <p:sp>
        <p:nvSpPr>
          <p:cNvPr id="583688" name="Text Box 8"/>
          <p:cNvSpPr txBox="1">
            <a:spLocks noChangeArrowheads="1"/>
          </p:cNvSpPr>
          <p:nvPr/>
        </p:nvSpPr>
        <p:spPr bwMode="auto">
          <a:xfrm>
            <a:off x="2366963" y="1147763"/>
            <a:ext cx="5073650" cy="519112"/>
          </a:xfrm>
          <a:prstGeom prst="rect">
            <a:avLst/>
          </a:prstGeom>
          <a:noFill/>
          <a:ln w="9525">
            <a:noFill/>
            <a:miter lim="800000"/>
            <a:headEnd/>
            <a:tailEnd/>
          </a:ln>
        </p:spPr>
        <p:txBody>
          <a:bodyPr wrap="none">
            <a:spAutoFit/>
          </a:bodyPr>
          <a:lstStyle/>
          <a:p>
            <a:r>
              <a:rPr lang="en-US" sz="2800"/>
              <a:t>N</a:t>
            </a:r>
            <a:r>
              <a:rPr lang="en-US" sz="2800" baseline="-25000"/>
              <a:t>2</a:t>
            </a:r>
            <a:r>
              <a:rPr lang="en-US" sz="2800"/>
              <a:t>   +     H</a:t>
            </a:r>
            <a:r>
              <a:rPr lang="en-US" sz="2800" baseline="-25000"/>
              <a:t>2</a:t>
            </a:r>
            <a:r>
              <a:rPr lang="en-US" sz="2800"/>
              <a:t>                         NH</a:t>
            </a:r>
            <a:r>
              <a:rPr lang="en-US" sz="2800" baseline="-25000"/>
              <a:t>3</a:t>
            </a:r>
          </a:p>
        </p:txBody>
      </p:sp>
      <p:sp>
        <p:nvSpPr>
          <p:cNvPr id="583689" name="Line 9"/>
          <p:cNvSpPr>
            <a:spLocks noChangeShapeType="1"/>
          </p:cNvSpPr>
          <p:nvPr/>
        </p:nvSpPr>
        <p:spPr bwMode="auto">
          <a:xfrm>
            <a:off x="4751388" y="1454150"/>
            <a:ext cx="1423987" cy="0"/>
          </a:xfrm>
          <a:prstGeom prst="line">
            <a:avLst/>
          </a:prstGeom>
          <a:noFill/>
          <a:ln w="15875">
            <a:solidFill>
              <a:schemeClr val="tx1"/>
            </a:solidFill>
            <a:round/>
            <a:headEnd/>
            <a:tailEnd type="triangle" w="med" len="med"/>
          </a:ln>
        </p:spPr>
        <p:txBody>
          <a:bodyPr/>
          <a:lstStyle/>
          <a:p>
            <a:endParaRPr lang="en-US"/>
          </a:p>
        </p:txBody>
      </p:sp>
      <p:sp>
        <p:nvSpPr>
          <p:cNvPr id="583690" name="Text Box 10"/>
          <p:cNvSpPr txBox="1">
            <a:spLocks noChangeArrowheads="1"/>
          </p:cNvSpPr>
          <p:nvPr/>
        </p:nvSpPr>
        <p:spPr bwMode="auto">
          <a:xfrm>
            <a:off x="3546475" y="1150938"/>
            <a:ext cx="382588" cy="519112"/>
          </a:xfrm>
          <a:prstGeom prst="rect">
            <a:avLst/>
          </a:prstGeom>
          <a:noFill/>
          <a:ln w="9525">
            <a:noFill/>
            <a:miter lim="800000"/>
            <a:headEnd/>
            <a:tailEnd/>
          </a:ln>
        </p:spPr>
        <p:txBody>
          <a:bodyPr wrap="none">
            <a:spAutoFit/>
          </a:bodyPr>
          <a:lstStyle/>
          <a:p>
            <a:r>
              <a:rPr lang="en-US" sz="2800"/>
              <a:t>3</a:t>
            </a:r>
          </a:p>
        </p:txBody>
      </p:sp>
      <p:sp>
        <p:nvSpPr>
          <p:cNvPr id="583691" name="Text Box 11"/>
          <p:cNvSpPr txBox="1">
            <a:spLocks noChangeArrowheads="1"/>
          </p:cNvSpPr>
          <p:nvPr/>
        </p:nvSpPr>
        <p:spPr bwMode="auto">
          <a:xfrm>
            <a:off x="6350000" y="1139825"/>
            <a:ext cx="382588" cy="519113"/>
          </a:xfrm>
          <a:prstGeom prst="rect">
            <a:avLst/>
          </a:prstGeom>
          <a:noFill/>
          <a:ln w="9525">
            <a:noFill/>
            <a:miter lim="800000"/>
            <a:headEnd/>
            <a:tailEnd/>
          </a:ln>
        </p:spPr>
        <p:txBody>
          <a:bodyPr wrap="none">
            <a:spAutoFit/>
          </a:bodyPr>
          <a:lstStyle/>
          <a:p>
            <a:r>
              <a:rPr lang="en-US" sz="2800"/>
              <a:t>2</a:t>
            </a:r>
          </a:p>
        </p:txBody>
      </p:sp>
      <p:sp>
        <p:nvSpPr>
          <p:cNvPr id="583692" name="Text Box 12"/>
          <p:cNvSpPr txBox="1">
            <a:spLocks noChangeArrowheads="1"/>
          </p:cNvSpPr>
          <p:nvPr/>
        </p:nvSpPr>
        <p:spPr bwMode="auto">
          <a:xfrm>
            <a:off x="2306638" y="1716088"/>
            <a:ext cx="774700" cy="304800"/>
          </a:xfrm>
          <a:prstGeom prst="rect">
            <a:avLst/>
          </a:prstGeom>
          <a:noFill/>
          <a:ln w="9525">
            <a:noFill/>
            <a:miter lim="800000"/>
            <a:headEnd/>
            <a:tailEnd/>
          </a:ln>
        </p:spPr>
        <p:txBody>
          <a:bodyPr wrap="none">
            <a:spAutoFit/>
          </a:bodyPr>
          <a:lstStyle/>
          <a:p>
            <a:r>
              <a:rPr lang="en-US" b="1">
                <a:solidFill>
                  <a:schemeClr val="accent2"/>
                </a:solidFill>
              </a:rPr>
              <a:t>excess</a:t>
            </a:r>
          </a:p>
        </p:txBody>
      </p:sp>
      <p:sp>
        <p:nvSpPr>
          <p:cNvPr id="583693" name="Text Box 13"/>
          <p:cNvSpPr txBox="1">
            <a:spLocks noChangeArrowheads="1"/>
          </p:cNvSpPr>
          <p:nvPr/>
        </p:nvSpPr>
        <p:spPr bwMode="auto">
          <a:xfrm>
            <a:off x="3544888" y="1725613"/>
            <a:ext cx="814387" cy="304800"/>
          </a:xfrm>
          <a:prstGeom prst="rect">
            <a:avLst/>
          </a:prstGeom>
          <a:noFill/>
          <a:ln w="9525">
            <a:noFill/>
            <a:miter lim="800000"/>
            <a:headEnd/>
            <a:tailEnd/>
          </a:ln>
        </p:spPr>
        <p:txBody>
          <a:bodyPr wrap="none">
            <a:spAutoFit/>
          </a:bodyPr>
          <a:lstStyle/>
          <a:p>
            <a:r>
              <a:rPr lang="en-US" b="1">
                <a:solidFill>
                  <a:srgbClr val="FF0000"/>
                </a:solidFill>
              </a:rPr>
              <a:t>limiting</a:t>
            </a:r>
          </a:p>
        </p:txBody>
      </p:sp>
      <p:sp>
        <p:nvSpPr>
          <p:cNvPr id="583694" name="Text Box 14"/>
          <p:cNvSpPr txBox="1">
            <a:spLocks noChangeArrowheads="1"/>
          </p:cNvSpPr>
          <p:nvPr/>
        </p:nvSpPr>
        <p:spPr bwMode="auto">
          <a:xfrm>
            <a:off x="2606675" y="6367463"/>
            <a:ext cx="5219700" cy="304800"/>
          </a:xfrm>
          <a:prstGeom prst="rect">
            <a:avLst/>
          </a:prstGeom>
          <a:noFill/>
          <a:ln w="9525">
            <a:noFill/>
            <a:miter lim="800000"/>
            <a:headEnd/>
            <a:tailEnd/>
          </a:ln>
        </p:spPr>
        <p:txBody>
          <a:bodyPr wrap="none">
            <a:spAutoFit/>
          </a:bodyPr>
          <a:lstStyle/>
          <a:p>
            <a:r>
              <a:rPr lang="en-US">
                <a:solidFill>
                  <a:schemeClr val="hlink"/>
                </a:solidFill>
              </a:rPr>
              <a:t>LIMITING REACTANT DETERMINES AMOUNT OF PRODUCT</a:t>
            </a:r>
          </a:p>
        </p:txBody>
      </p:sp>
    </p:spTree>
  </p:cSld>
  <p:clrMapOvr>
    <a:masterClrMapping/>
  </p:clrMapOvr>
  <p:transition spd="slow">
    <p:fade thruBlk="1"/>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83688"/>
                                        </p:tgtEl>
                                        <p:attrNameLst>
                                          <p:attrName>style.visibility</p:attrName>
                                        </p:attrNameLst>
                                      </p:cBhvr>
                                      <p:to>
                                        <p:strVal val="visible"/>
                                      </p:to>
                                    </p:set>
                                    <p:animEffect transition="in" filter="fade">
                                      <p:cBhvr>
                                        <p:cTn id="7" dur="1000"/>
                                        <p:tgtEl>
                                          <p:spTgt spid="583688"/>
                                        </p:tgtEl>
                                      </p:cBhvr>
                                    </p:animEffect>
                                    <p:anim calcmode="lin" valueType="num">
                                      <p:cBhvr>
                                        <p:cTn id="8" dur="1000" fill="hold"/>
                                        <p:tgtEl>
                                          <p:spTgt spid="583688"/>
                                        </p:tgtEl>
                                        <p:attrNameLst>
                                          <p:attrName>ppt_x</p:attrName>
                                        </p:attrNameLst>
                                      </p:cBhvr>
                                      <p:tavLst>
                                        <p:tav tm="0">
                                          <p:val>
                                            <p:strVal val="#ppt_x-.1"/>
                                          </p:val>
                                        </p:tav>
                                        <p:tav tm="100000">
                                          <p:val>
                                            <p:strVal val="#ppt_x"/>
                                          </p:val>
                                        </p:tav>
                                      </p:tavLst>
                                    </p:anim>
                                    <p:anim calcmode="lin" valueType="num">
                                      <p:cBhvr>
                                        <p:cTn id="9" dur="1000" fill="hold"/>
                                        <p:tgtEl>
                                          <p:spTgt spid="583688"/>
                                        </p:tgtEl>
                                        <p:attrNameLst>
                                          <p:attrName>ppt_y</p:attrName>
                                        </p:attrNameLst>
                                      </p:cBhvr>
                                      <p:tavLst>
                                        <p:tav tm="0">
                                          <p:val>
                                            <p:strVal val="#ppt_y"/>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583689"/>
                                        </p:tgtEl>
                                        <p:attrNameLst>
                                          <p:attrName>style.visibility</p:attrName>
                                        </p:attrNameLst>
                                      </p:cBhvr>
                                      <p:to>
                                        <p:strVal val="visible"/>
                                      </p:to>
                                    </p:set>
                                    <p:animEffect transition="in" filter="wipe(left)">
                                      <p:cBhvr>
                                        <p:cTn id="12" dur="1000"/>
                                        <p:tgtEl>
                                          <p:spTgt spid="58368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3691"/>
                                        </p:tgtEl>
                                        <p:attrNameLst>
                                          <p:attrName>style.visibility</p:attrName>
                                        </p:attrNameLst>
                                      </p:cBhvr>
                                      <p:to>
                                        <p:strVal val="visible"/>
                                      </p:to>
                                    </p:set>
                                    <p:animEffect transition="in" filter="dissolve">
                                      <p:cBhvr>
                                        <p:cTn id="17" dur="500"/>
                                        <p:tgtEl>
                                          <p:spTgt spid="58369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83690"/>
                                        </p:tgtEl>
                                        <p:attrNameLst>
                                          <p:attrName>style.visibility</p:attrName>
                                        </p:attrNameLst>
                                      </p:cBhvr>
                                      <p:to>
                                        <p:strVal val="visible"/>
                                      </p:to>
                                    </p:set>
                                    <p:animEffect transition="in" filter="dissolve">
                                      <p:cBhvr>
                                        <p:cTn id="22" dur="500"/>
                                        <p:tgtEl>
                                          <p:spTgt spid="58369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83692"/>
                                        </p:tgtEl>
                                        <p:attrNameLst>
                                          <p:attrName>style.visibility</p:attrName>
                                        </p:attrNameLst>
                                      </p:cBhvr>
                                      <p:to>
                                        <p:strVal val="visible"/>
                                      </p:to>
                                    </p:set>
                                    <p:animEffect transition="in" filter="fade">
                                      <p:cBhvr>
                                        <p:cTn id="27" dur="1000"/>
                                        <p:tgtEl>
                                          <p:spTgt spid="583692"/>
                                        </p:tgtEl>
                                      </p:cBhvr>
                                    </p:animEffect>
                                    <p:anim calcmode="lin" valueType="num">
                                      <p:cBhvr>
                                        <p:cTn id="28" dur="1000" fill="hold"/>
                                        <p:tgtEl>
                                          <p:spTgt spid="583692"/>
                                        </p:tgtEl>
                                        <p:attrNameLst>
                                          <p:attrName>ppt_x</p:attrName>
                                        </p:attrNameLst>
                                      </p:cBhvr>
                                      <p:tavLst>
                                        <p:tav tm="0">
                                          <p:val>
                                            <p:strVal val="#ppt_x"/>
                                          </p:val>
                                        </p:tav>
                                        <p:tav tm="100000">
                                          <p:val>
                                            <p:strVal val="#ppt_x"/>
                                          </p:val>
                                        </p:tav>
                                      </p:tavLst>
                                    </p:anim>
                                    <p:anim calcmode="lin" valueType="num">
                                      <p:cBhvr>
                                        <p:cTn id="29" dur="1000" fill="hold"/>
                                        <p:tgtEl>
                                          <p:spTgt spid="58369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83693"/>
                                        </p:tgtEl>
                                        <p:attrNameLst>
                                          <p:attrName>style.visibility</p:attrName>
                                        </p:attrNameLst>
                                      </p:cBhvr>
                                      <p:to>
                                        <p:strVal val="visible"/>
                                      </p:to>
                                    </p:set>
                                    <p:animEffect transition="in" filter="fade">
                                      <p:cBhvr>
                                        <p:cTn id="34" dur="1000"/>
                                        <p:tgtEl>
                                          <p:spTgt spid="583693"/>
                                        </p:tgtEl>
                                      </p:cBhvr>
                                    </p:animEffect>
                                    <p:anim calcmode="lin" valueType="num">
                                      <p:cBhvr>
                                        <p:cTn id="35" dur="1000" fill="hold"/>
                                        <p:tgtEl>
                                          <p:spTgt spid="583693"/>
                                        </p:tgtEl>
                                        <p:attrNameLst>
                                          <p:attrName>ppt_x</p:attrName>
                                        </p:attrNameLst>
                                      </p:cBhvr>
                                      <p:tavLst>
                                        <p:tav tm="0">
                                          <p:val>
                                            <p:strVal val="#ppt_x"/>
                                          </p:val>
                                        </p:tav>
                                        <p:tav tm="100000">
                                          <p:val>
                                            <p:strVal val="#ppt_x"/>
                                          </p:val>
                                        </p:tav>
                                      </p:tavLst>
                                    </p:anim>
                                    <p:anim calcmode="lin" valueType="num">
                                      <p:cBhvr>
                                        <p:cTn id="36" dur="1000" fill="hold"/>
                                        <p:tgtEl>
                                          <p:spTgt spid="58369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583694"/>
                                        </p:tgtEl>
                                        <p:attrNameLst>
                                          <p:attrName>style.visibility</p:attrName>
                                        </p:attrNameLst>
                                      </p:cBhvr>
                                      <p:to>
                                        <p:strVal val="visible"/>
                                      </p:to>
                                    </p:set>
                                    <p:anim calcmode="lin" valueType="num">
                                      <p:cBhvr>
                                        <p:cTn id="41" dur="500" fill="hold"/>
                                        <p:tgtEl>
                                          <p:spTgt spid="583694"/>
                                        </p:tgtEl>
                                        <p:attrNameLst>
                                          <p:attrName>ppt_w</p:attrName>
                                        </p:attrNameLst>
                                      </p:cBhvr>
                                      <p:tavLst>
                                        <p:tav tm="0">
                                          <p:val>
                                            <p:fltVal val="0"/>
                                          </p:val>
                                        </p:tav>
                                        <p:tav tm="100000">
                                          <p:val>
                                            <p:strVal val="#ppt_w"/>
                                          </p:val>
                                        </p:tav>
                                      </p:tavLst>
                                    </p:anim>
                                    <p:anim calcmode="lin" valueType="num">
                                      <p:cBhvr>
                                        <p:cTn id="42" dur="500" fill="hold"/>
                                        <p:tgtEl>
                                          <p:spTgt spid="583694"/>
                                        </p:tgtEl>
                                        <p:attrNameLst>
                                          <p:attrName>ppt_h</p:attrName>
                                        </p:attrNameLst>
                                      </p:cBhvr>
                                      <p:tavLst>
                                        <p:tav tm="0">
                                          <p:val>
                                            <p:fltVal val="0"/>
                                          </p:val>
                                        </p:tav>
                                        <p:tav tm="100000">
                                          <p:val>
                                            <p:strVal val="#ppt_h"/>
                                          </p:val>
                                        </p:tav>
                                      </p:tavLst>
                                    </p:anim>
                                    <p:animEffect transition="in" filter="fade">
                                      <p:cBhvr>
                                        <p:cTn id="43" dur="500"/>
                                        <p:tgtEl>
                                          <p:spTgt spid="583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8" grpId="0"/>
      <p:bldP spid="583689" grpId="0" animBg="1"/>
      <p:bldP spid="583690" grpId="0"/>
      <p:bldP spid="583691" grpId="0"/>
      <p:bldP spid="583692" grpId="0"/>
      <p:bldP spid="583693" grpId="0"/>
      <p:bldP spid="5836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Text Box 2"/>
          <p:cNvSpPr txBox="1">
            <a:spLocks noChangeArrowheads="1"/>
          </p:cNvSpPr>
          <p:nvPr/>
        </p:nvSpPr>
        <p:spPr bwMode="auto">
          <a:xfrm>
            <a:off x="1555750" y="5003800"/>
            <a:ext cx="5541963" cy="701675"/>
          </a:xfrm>
          <a:prstGeom prst="rect">
            <a:avLst/>
          </a:prstGeom>
          <a:noFill/>
          <a:ln w="9525">
            <a:noFill/>
            <a:miter lim="800000"/>
            <a:headEnd/>
            <a:tailEnd/>
          </a:ln>
        </p:spPr>
        <p:txBody>
          <a:bodyPr wrap="none">
            <a:spAutoFit/>
          </a:bodyPr>
          <a:lstStyle/>
          <a:p>
            <a:r>
              <a:rPr lang="en-US" sz="2400"/>
              <a:t>     H</a:t>
            </a:r>
            <a:r>
              <a:rPr lang="en-US" sz="2400" baseline="-25000"/>
              <a:t>2</a:t>
            </a:r>
            <a:r>
              <a:rPr lang="en-US"/>
              <a:t>(</a:t>
            </a:r>
            <a:r>
              <a:rPr lang="en-US" i="1"/>
              <a:t>g</a:t>
            </a:r>
            <a:r>
              <a:rPr lang="en-US"/>
              <a:t>)</a:t>
            </a:r>
            <a:r>
              <a:rPr lang="en-US" sz="2400"/>
              <a:t>       +        O</a:t>
            </a:r>
            <a:r>
              <a:rPr lang="en-US" sz="2400" baseline="-25000"/>
              <a:t>2</a:t>
            </a:r>
            <a:r>
              <a:rPr lang="en-US"/>
              <a:t>(</a:t>
            </a:r>
            <a:r>
              <a:rPr lang="en-US" i="1"/>
              <a:t>g</a:t>
            </a:r>
            <a:r>
              <a:rPr lang="en-US"/>
              <a:t>)</a:t>
            </a:r>
            <a:r>
              <a:rPr lang="en-US" sz="2400"/>
              <a:t>                   H</a:t>
            </a:r>
            <a:r>
              <a:rPr lang="en-US" sz="2400" baseline="-25000"/>
              <a:t>2</a:t>
            </a:r>
            <a:r>
              <a:rPr lang="en-US" sz="2400"/>
              <a:t>O</a:t>
            </a:r>
            <a:r>
              <a:rPr lang="en-US" sz="2400" baseline="-25000"/>
              <a:t> </a:t>
            </a:r>
            <a:r>
              <a:rPr lang="en-US"/>
              <a:t>(</a:t>
            </a:r>
            <a:r>
              <a:rPr lang="en-US" i="1"/>
              <a:t>l</a:t>
            </a:r>
            <a:r>
              <a:rPr lang="en-US"/>
              <a:t>)</a:t>
            </a:r>
          </a:p>
          <a:p>
            <a:r>
              <a:rPr lang="en-US" sz="1600"/>
              <a:t>  hydrogen                         oxygen                         water</a:t>
            </a:r>
          </a:p>
        </p:txBody>
      </p:sp>
      <p:pic>
        <p:nvPicPr>
          <p:cNvPr id="618499" name="Picture 3" descr="chart"/>
          <p:cNvPicPr>
            <a:picLocks noChangeAspect="1" noChangeArrowheads="1"/>
          </p:cNvPicPr>
          <p:nvPr/>
        </p:nvPicPr>
        <p:blipFill>
          <a:blip r:embed="rId4" cstate="print">
            <a:clrChange>
              <a:clrFrom>
                <a:srgbClr val="E1E7CB"/>
              </a:clrFrom>
              <a:clrTo>
                <a:srgbClr val="E1E7CB">
                  <a:alpha val="0"/>
                </a:srgbClr>
              </a:clrTo>
            </a:clrChange>
          </a:blip>
          <a:srcRect l="80241" t="63240" r="4214" b="26633"/>
          <a:stretch>
            <a:fillRect/>
          </a:stretch>
        </p:blipFill>
        <p:spPr bwMode="auto">
          <a:xfrm>
            <a:off x="5951538" y="1500188"/>
            <a:ext cx="1089025" cy="774700"/>
          </a:xfrm>
          <a:prstGeom prst="rect">
            <a:avLst/>
          </a:prstGeom>
          <a:noFill/>
          <a:ln w="9525">
            <a:noFill/>
            <a:miter lim="800000"/>
            <a:headEnd/>
            <a:tailEnd/>
          </a:ln>
        </p:spPr>
      </p:pic>
      <p:sp>
        <p:nvSpPr>
          <p:cNvPr id="16388" name="Rectangle 4"/>
          <p:cNvSpPr>
            <a:spLocks noGrp="1" noChangeArrowheads="1"/>
          </p:cNvSpPr>
          <p:nvPr>
            <p:ph type="title"/>
          </p:nvPr>
        </p:nvSpPr>
        <p:spPr/>
        <p:txBody>
          <a:bodyPr/>
          <a:lstStyle/>
          <a:p>
            <a:pPr eaLnBrk="1" hangingPunct="1"/>
            <a:r>
              <a:rPr lang="en-US" smtClean="0"/>
              <a:t>Reactants </a:t>
            </a:r>
            <a:r>
              <a:rPr lang="en-US" smtClean="0">
                <a:sym typeface="Wingdings" pitchFamily="2" charset="2"/>
              </a:rPr>
              <a:t>  Products</a:t>
            </a:r>
            <a:endParaRPr lang="en-US" smtClean="0"/>
          </a:p>
        </p:txBody>
      </p:sp>
      <p:sp>
        <p:nvSpPr>
          <p:cNvPr id="618501" name="Text Box 5"/>
          <p:cNvSpPr txBox="1">
            <a:spLocks noChangeArrowheads="1"/>
          </p:cNvSpPr>
          <p:nvPr/>
        </p:nvSpPr>
        <p:spPr bwMode="auto">
          <a:xfrm>
            <a:off x="4316413" y="6369050"/>
            <a:ext cx="1235075" cy="336550"/>
          </a:xfrm>
          <a:prstGeom prst="rect">
            <a:avLst/>
          </a:prstGeom>
          <a:noFill/>
          <a:ln w="9525">
            <a:noFill/>
            <a:miter lim="800000"/>
            <a:headEnd/>
            <a:tailEnd/>
          </a:ln>
        </p:spPr>
        <p:txBody>
          <a:bodyPr wrap="none">
            <a:spAutoFit/>
          </a:bodyPr>
          <a:lstStyle/>
          <a:p>
            <a:r>
              <a:rPr lang="en-US" sz="1600"/>
              <a:t>    balanced</a:t>
            </a:r>
          </a:p>
        </p:txBody>
      </p:sp>
      <p:sp>
        <p:nvSpPr>
          <p:cNvPr id="16390" name="AutoShape 6">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618503" name="Line 7"/>
          <p:cNvSpPr>
            <a:spLocks noChangeShapeType="1"/>
          </p:cNvSpPr>
          <p:nvPr/>
        </p:nvSpPr>
        <p:spPr bwMode="auto">
          <a:xfrm flipH="1">
            <a:off x="5394325" y="4132263"/>
            <a:ext cx="717550" cy="288925"/>
          </a:xfrm>
          <a:prstGeom prst="line">
            <a:avLst/>
          </a:prstGeom>
          <a:noFill/>
          <a:ln w="9525">
            <a:solidFill>
              <a:srgbClr val="333333"/>
            </a:solidFill>
            <a:round/>
            <a:headEnd/>
            <a:tailEnd type="triangle" w="med" len="med"/>
          </a:ln>
        </p:spPr>
        <p:txBody>
          <a:bodyPr/>
          <a:lstStyle/>
          <a:p>
            <a:endParaRPr lang="en-US"/>
          </a:p>
        </p:txBody>
      </p:sp>
      <p:sp>
        <p:nvSpPr>
          <p:cNvPr id="618504" name="Text Box 8"/>
          <p:cNvSpPr txBox="1">
            <a:spLocks noChangeArrowheads="1"/>
          </p:cNvSpPr>
          <p:nvPr/>
        </p:nvSpPr>
        <p:spPr bwMode="auto">
          <a:xfrm>
            <a:off x="6119813" y="3962400"/>
            <a:ext cx="2201862" cy="274638"/>
          </a:xfrm>
          <a:prstGeom prst="rect">
            <a:avLst/>
          </a:prstGeom>
          <a:noFill/>
          <a:ln w="9525">
            <a:noFill/>
            <a:miter lim="800000"/>
            <a:headEnd/>
            <a:tailEnd/>
          </a:ln>
        </p:spPr>
        <p:txBody>
          <a:bodyPr wrap="none">
            <a:spAutoFit/>
          </a:bodyPr>
          <a:lstStyle/>
          <a:p>
            <a:r>
              <a:rPr lang="en-US" sz="1200" b="1">
                <a:solidFill>
                  <a:srgbClr val="5A5A5A"/>
                </a:solidFill>
              </a:rPr>
              <a:t>catalyst</a:t>
            </a:r>
            <a:r>
              <a:rPr lang="en-US" sz="1200">
                <a:solidFill>
                  <a:srgbClr val="5A5A5A"/>
                </a:solidFill>
              </a:rPr>
              <a:t> – speeds up reaction</a:t>
            </a:r>
          </a:p>
        </p:txBody>
      </p:sp>
      <p:pic>
        <p:nvPicPr>
          <p:cNvPr id="618505" name="Picture 9" descr="chart"/>
          <p:cNvPicPr>
            <a:picLocks noChangeAspect="1" noChangeArrowheads="1"/>
          </p:cNvPicPr>
          <p:nvPr/>
        </p:nvPicPr>
        <p:blipFill>
          <a:blip r:embed="rId6" cstate="print">
            <a:clrChange>
              <a:clrFrom>
                <a:srgbClr val="E1E7CB"/>
              </a:clrFrom>
              <a:clrTo>
                <a:srgbClr val="E1E7CB">
                  <a:alpha val="0"/>
                </a:srgbClr>
              </a:clrTo>
            </a:clrChange>
          </a:blip>
          <a:srcRect l="72392" t="80443" r="18538" b="4774"/>
          <a:stretch>
            <a:fillRect/>
          </a:stretch>
        </p:blipFill>
        <p:spPr bwMode="auto">
          <a:xfrm>
            <a:off x="3930650" y="1416050"/>
            <a:ext cx="612775" cy="914400"/>
          </a:xfrm>
          <a:prstGeom prst="rect">
            <a:avLst/>
          </a:prstGeom>
          <a:noFill/>
          <a:ln w="9525">
            <a:noFill/>
            <a:miter lim="800000"/>
            <a:headEnd/>
            <a:tailEnd/>
          </a:ln>
        </p:spPr>
      </p:pic>
      <p:pic>
        <p:nvPicPr>
          <p:cNvPr id="618506" name="Picture 10" descr="chart"/>
          <p:cNvPicPr>
            <a:picLocks noChangeAspect="1" noChangeArrowheads="1"/>
          </p:cNvPicPr>
          <p:nvPr/>
        </p:nvPicPr>
        <p:blipFill>
          <a:blip r:embed="rId6" cstate="print">
            <a:clrChange>
              <a:clrFrom>
                <a:srgbClr val="E1E7CB"/>
              </a:clrFrom>
              <a:clrTo>
                <a:srgbClr val="E1E7CB">
                  <a:alpha val="0"/>
                </a:srgbClr>
              </a:clrTo>
            </a:clrChange>
          </a:blip>
          <a:srcRect l="72392" t="80443" r="18538" b="4774"/>
          <a:stretch>
            <a:fillRect/>
          </a:stretch>
        </p:blipFill>
        <p:spPr bwMode="auto">
          <a:xfrm>
            <a:off x="4019550" y="4146550"/>
            <a:ext cx="612775" cy="914400"/>
          </a:xfrm>
          <a:prstGeom prst="rect">
            <a:avLst/>
          </a:prstGeom>
          <a:noFill/>
          <a:ln w="9525">
            <a:noFill/>
            <a:miter lim="800000"/>
            <a:headEnd/>
            <a:tailEnd/>
          </a:ln>
        </p:spPr>
      </p:pic>
      <p:pic>
        <p:nvPicPr>
          <p:cNvPr id="618507" name="Picture 11" descr="chart"/>
          <p:cNvPicPr>
            <a:picLocks noChangeAspect="1" noChangeArrowheads="1"/>
          </p:cNvPicPr>
          <p:nvPr/>
        </p:nvPicPr>
        <p:blipFill>
          <a:blip r:embed="rId7" cstate="print">
            <a:clrChange>
              <a:clrFrom>
                <a:srgbClr val="E1E7CB"/>
              </a:clrFrom>
              <a:clrTo>
                <a:srgbClr val="E1E7CB">
                  <a:alpha val="0"/>
                </a:srgbClr>
              </a:clrTo>
            </a:clrChange>
          </a:blip>
          <a:srcRect l="5756" t="56990" r="81805" b="33672"/>
          <a:stretch>
            <a:fillRect/>
          </a:stretch>
        </p:blipFill>
        <p:spPr bwMode="auto">
          <a:xfrm>
            <a:off x="5915025" y="4265613"/>
            <a:ext cx="871538" cy="714375"/>
          </a:xfrm>
          <a:prstGeom prst="rect">
            <a:avLst/>
          </a:prstGeom>
          <a:noFill/>
          <a:ln w="9525">
            <a:noFill/>
            <a:miter lim="800000"/>
            <a:headEnd/>
            <a:tailEnd/>
          </a:ln>
        </p:spPr>
      </p:pic>
      <p:sp>
        <p:nvSpPr>
          <p:cNvPr id="618508" name="Oval 12"/>
          <p:cNvSpPr>
            <a:spLocks noChangeArrowheads="1"/>
          </p:cNvSpPr>
          <p:nvPr/>
        </p:nvSpPr>
        <p:spPr bwMode="auto">
          <a:xfrm>
            <a:off x="1782763" y="1581150"/>
            <a:ext cx="590550" cy="590550"/>
          </a:xfrm>
          <a:prstGeom prst="ellipse">
            <a:avLst/>
          </a:prstGeom>
          <a:gradFill rotWithShape="1">
            <a:gsLst>
              <a:gs pos="0">
                <a:srgbClr val="989898"/>
              </a:gs>
              <a:gs pos="100000">
                <a:schemeClr val="tx1"/>
              </a:gs>
            </a:gsLst>
            <a:lin ang="2700000" scaled="1"/>
          </a:gradFill>
          <a:ln w="3175">
            <a:solidFill>
              <a:srgbClr val="333333"/>
            </a:solidFill>
            <a:round/>
            <a:headEnd/>
            <a:tailEnd/>
          </a:ln>
        </p:spPr>
        <p:txBody>
          <a:bodyPr wrap="none" anchor="ctr"/>
          <a:lstStyle/>
          <a:p>
            <a:endParaRPr lang="en-US"/>
          </a:p>
        </p:txBody>
      </p:sp>
      <p:grpSp>
        <p:nvGrpSpPr>
          <p:cNvPr id="2" name="Group 13"/>
          <p:cNvGrpSpPr>
            <a:grpSpLocks/>
          </p:cNvGrpSpPr>
          <p:nvPr/>
        </p:nvGrpSpPr>
        <p:grpSpPr bwMode="auto">
          <a:xfrm>
            <a:off x="1985963" y="4400550"/>
            <a:ext cx="288925" cy="419100"/>
            <a:chOff x="1783" y="2772"/>
            <a:chExt cx="182" cy="264"/>
          </a:xfrm>
        </p:grpSpPr>
        <p:sp>
          <p:nvSpPr>
            <p:cNvPr id="16419" name="Oval 14"/>
            <p:cNvSpPr>
              <a:spLocks noChangeArrowheads="1"/>
            </p:cNvSpPr>
            <p:nvPr/>
          </p:nvSpPr>
          <p:spPr bwMode="auto">
            <a:xfrm>
              <a:off x="1785" y="2772"/>
              <a:ext cx="180" cy="180"/>
            </a:xfrm>
            <a:prstGeom prst="ellipse">
              <a:avLst/>
            </a:prstGeom>
            <a:gradFill rotWithShape="1">
              <a:gsLst>
                <a:gs pos="0">
                  <a:srgbClr val="EAEAEA"/>
                </a:gs>
                <a:gs pos="100000">
                  <a:srgbClr val="CCECFF"/>
                </a:gs>
              </a:gsLst>
              <a:lin ang="2700000" scaled="1"/>
            </a:gradFill>
            <a:ln w="3175">
              <a:solidFill>
                <a:srgbClr val="D1D1D1"/>
              </a:solidFill>
              <a:round/>
              <a:headEnd/>
              <a:tailEnd/>
            </a:ln>
          </p:spPr>
          <p:txBody>
            <a:bodyPr wrap="none" anchor="ctr"/>
            <a:lstStyle/>
            <a:p>
              <a:endParaRPr lang="en-US"/>
            </a:p>
          </p:txBody>
        </p:sp>
        <p:sp>
          <p:nvSpPr>
            <p:cNvPr id="16420" name="Oval 15"/>
            <p:cNvSpPr>
              <a:spLocks noChangeArrowheads="1"/>
            </p:cNvSpPr>
            <p:nvPr/>
          </p:nvSpPr>
          <p:spPr bwMode="auto">
            <a:xfrm>
              <a:off x="1783" y="2856"/>
              <a:ext cx="180" cy="180"/>
            </a:xfrm>
            <a:prstGeom prst="ellipse">
              <a:avLst/>
            </a:prstGeom>
            <a:gradFill rotWithShape="1">
              <a:gsLst>
                <a:gs pos="0">
                  <a:srgbClr val="EAEAEA"/>
                </a:gs>
                <a:gs pos="100000">
                  <a:srgbClr val="CCECFF"/>
                </a:gs>
              </a:gsLst>
              <a:lin ang="2700000" scaled="1"/>
            </a:gradFill>
            <a:ln w="3175">
              <a:solidFill>
                <a:srgbClr val="D1D1D1"/>
              </a:solidFill>
              <a:round/>
              <a:headEnd/>
              <a:tailEnd/>
            </a:ln>
          </p:spPr>
          <p:txBody>
            <a:bodyPr wrap="none" anchor="ctr"/>
            <a:lstStyle/>
            <a:p>
              <a:endParaRPr lang="en-US"/>
            </a:p>
          </p:txBody>
        </p:sp>
      </p:grpSp>
      <p:sp>
        <p:nvSpPr>
          <p:cNvPr id="618512" name="Text Box 16"/>
          <p:cNvSpPr txBox="1">
            <a:spLocks noChangeArrowheads="1"/>
          </p:cNvSpPr>
          <p:nvPr/>
        </p:nvSpPr>
        <p:spPr bwMode="auto">
          <a:xfrm>
            <a:off x="1682750" y="2330450"/>
            <a:ext cx="5578475" cy="701675"/>
          </a:xfrm>
          <a:prstGeom prst="rect">
            <a:avLst/>
          </a:prstGeom>
          <a:noFill/>
          <a:ln w="9525">
            <a:noFill/>
            <a:miter lim="800000"/>
            <a:headEnd/>
            <a:tailEnd/>
          </a:ln>
        </p:spPr>
        <p:txBody>
          <a:bodyPr wrap="none">
            <a:spAutoFit/>
          </a:bodyPr>
          <a:lstStyle/>
          <a:p>
            <a:r>
              <a:rPr lang="en-US" sz="2400"/>
              <a:t>  C</a:t>
            </a:r>
            <a:r>
              <a:rPr lang="en-US"/>
              <a:t>(</a:t>
            </a:r>
            <a:r>
              <a:rPr lang="en-US" i="1"/>
              <a:t>s</a:t>
            </a:r>
            <a:r>
              <a:rPr lang="en-US"/>
              <a:t>)</a:t>
            </a:r>
            <a:r>
              <a:rPr lang="en-US" sz="2400"/>
              <a:t>          +        O</a:t>
            </a:r>
            <a:r>
              <a:rPr lang="en-US" sz="2400" baseline="-25000"/>
              <a:t>2</a:t>
            </a:r>
            <a:r>
              <a:rPr lang="en-US"/>
              <a:t>(</a:t>
            </a:r>
            <a:r>
              <a:rPr lang="en-US" i="1"/>
              <a:t>g</a:t>
            </a:r>
            <a:r>
              <a:rPr lang="en-US"/>
              <a:t>)</a:t>
            </a:r>
            <a:r>
              <a:rPr lang="en-US" sz="2400"/>
              <a:t>                  CO</a:t>
            </a:r>
            <a:r>
              <a:rPr lang="en-US" sz="2400" baseline="-25000"/>
              <a:t>2</a:t>
            </a:r>
            <a:r>
              <a:rPr lang="en-US"/>
              <a:t>(</a:t>
            </a:r>
            <a:r>
              <a:rPr lang="en-US" i="1"/>
              <a:t>g</a:t>
            </a:r>
            <a:r>
              <a:rPr lang="en-US"/>
              <a:t>)</a:t>
            </a:r>
          </a:p>
          <a:p>
            <a:r>
              <a:rPr lang="en-US" sz="1600"/>
              <a:t> carbon                           oxygen                     carbon dioxide</a:t>
            </a:r>
          </a:p>
        </p:txBody>
      </p:sp>
      <p:sp>
        <p:nvSpPr>
          <p:cNvPr id="618513" name="Line 17"/>
          <p:cNvSpPr>
            <a:spLocks noChangeShapeType="1"/>
          </p:cNvSpPr>
          <p:nvPr/>
        </p:nvSpPr>
        <p:spPr bwMode="auto">
          <a:xfrm>
            <a:off x="5019675" y="2573338"/>
            <a:ext cx="649288" cy="0"/>
          </a:xfrm>
          <a:prstGeom prst="line">
            <a:avLst/>
          </a:prstGeom>
          <a:noFill/>
          <a:ln w="19050">
            <a:solidFill>
              <a:schemeClr val="tx1"/>
            </a:solidFill>
            <a:round/>
            <a:headEnd/>
            <a:tailEnd type="arrow" w="med" len="med"/>
          </a:ln>
        </p:spPr>
        <p:txBody>
          <a:bodyPr/>
          <a:lstStyle/>
          <a:p>
            <a:endParaRPr lang="en-US"/>
          </a:p>
        </p:txBody>
      </p:sp>
      <p:sp>
        <p:nvSpPr>
          <p:cNvPr id="618514" name="Text Box 18"/>
          <p:cNvSpPr txBox="1">
            <a:spLocks noChangeArrowheads="1"/>
          </p:cNvSpPr>
          <p:nvPr/>
        </p:nvSpPr>
        <p:spPr bwMode="auto">
          <a:xfrm>
            <a:off x="2714625" y="3052763"/>
            <a:ext cx="4818063" cy="730250"/>
          </a:xfrm>
          <a:prstGeom prst="rect">
            <a:avLst/>
          </a:prstGeom>
          <a:noFill/>
          <a:ln w="9525">
            <a:noFill/>
            <a:miter lim="800000"/>
            <a:headEnd/>
            <a:tailEnd/>
          </a:ln>
        </p:spPr>
        <p:txBody>
          <a:bodyPr wrap="none">
            <a:spAutoFit/>
          </a:bodyPr>
          <a:lstStyle/>
          <a:p>
            <a:r>
              <a:rPr lang="en-US" b="1">
                <a:solidFill>
                  <a:srgbClr val="0000CC"/>
                </a:solidFill>
              </a:rPr>
              <a:t>Reactants			             Product</a:t>
            </a:r>
          </a:p>
          <a:p>
            <a:r>
              <a:rPr lang="en-US">
                <a:solidFill>
                  <a:srgbClr val="0000CC"/>
                </a:solidFill>
              </a:rPr>
              <a:t>1 carbon atom		             1 carbon atom</a:t>
            </a:r>
          </a:p>
          <a:p>
            <a:r>
              <a:rPr lang="en-US">
                <a:solidFill>
                  <a:srgbClr val="0000CC"/>
                </a:solidFill>
              </a:rPr>
              <a:t>2 oxygen atoms		             2 oxygen atoms</a:t>
            </a:r>
          </a:p>
        </p:txBody>
      </p:sp>
      <p:sp>
        <p:nvSpPr>
          <p:cNvPr id="618515" name="Text Box 19"/>
          <p:cNvSpPr txBox="1">
            <a:spLocks noChangeArrowheads="1"/>
          </p:cNvSpPr>
          <p:nvPr/>
        </p:nvSpPr>
        <p:spPr bwMode="auto">
          <a:xfrm>
            <a:off x="2243138" y="5675313"/>
            <a:ext cx="4984750" cy="730250"/>
          </a:xfrm>
          <a:prstGeom prst="rect">
            <a:avLst/>
          </a:prstGeom>
          <a:noFill/>
          <a:ln w="9525">
            <a:noFill/>
            <a:miter lim="800000"/>
            <a:headEnd/>
            <a:tailEnd/>
          </a:ln>
        </p:spPr>
        <p:txBody>
          <a:bodyPr wrap="none">
            <a:spAutoFit/>
          </a:bodyPr>
          <a:lstStyle/>
          <a:p>
            <a:r>
              <a:rPr lang="en-US" b="1">
                <a:solidFill>
                  <a:srgbClr val="0000CC"/>
                </a:solidFill>
              </a:rPr>
              <a:t>Reactants			             Product</a:t>
            </a:r>
          </a:p>
          <a:p>
            <a:r>
              <a:rPr lang="en-US">
                <a:solidFill>
                  <a:srgbClr val="0000CC"/>
                </a:solidFill>
              </a:rPr>
              <a:t>2 hydrogen atoms		             2 hydrogen atoms</a:t>
            </a:r>
          </a:p>
          <a:p>
            <a:r>
              <a:rPr lang="en-US">
                <a:solidFill>
                  <a:srgbClr val="0000CC"/>
                </a:solidFill>
              </a:rPr>
              <a:t>2 oxygen atoms		             1 oxygen atoms</a:t>
            </a:r>
          </a:p>
        </p:txBody>
      </p:sp>
      <p:sp>
        <p:nvSpPr>
          <p:cNvPr id="618516" name="Text Box 20"/>
          <p:cNvSpPr txBox="1">
            <a:spLocks noChangeArrowheads="1"/>
          </p:cNvSpPr>
          <p:nvPr/>
        </p:nvSpPr>
        <p:spPr bwMode="auto">
          <a:xfrm>
            <a:off x="4970463" y="5040313"/>
            <a:ext cx="336550" cy="274637"/>
          </a:xfrm>
          <a:prstGeom prst="rect">
            <a:avLst/>
          </a:prstGeom>
          <a:noFill/>
          <a:ln w="9525">
            <a:noFill/>
            <a:miter lim="800000"/>
            <a:headEnd/>
            <a:tailEnd/>
          </a:ln>
        </p:spPr>
        <p:txBody>
          <a:bodyPr wrap="none">
            <a:spAutoFit/>
          </a:bodyPr>
          <a:lstStyle/>
          <a:p>
            <a:r>
              <a:rPr lang="en-US" sz="1200" b="1">
                <a:solidFill>
                  <a:srgbClr val="333333"/>
                </a:solidFill>
              </a:rPr>
              <a:t>Pt</a:t>
            </a:r>
            <a:endParaRPr lang="en-US" sz="1200">
              <a:solidFill>
                <a:srgbClr val="333333"/>
              </a:solidFill>
            </a:endParaRPr>
          </a:p>
        </p:txBody>
      </p:sp>
      <p:sp>
        <p:nvSpPr>
          <p:cNvPr id="618517" name="Line 21"/>
          <p:cNvSpPr>
            <a:spLocks noChangeShapeType="1"/>
          </p:cNvSpPr>
          <p:nvPr/>
        </p:nvSpPr>
        <p:spPr bwMode="auto">
          <a:xfrm>
            <a:off x="4864100" y="4684713"/>
            <a:ext cx="649288" cy="0"/>
          </a:xfrm>
          <a:prstGeom prst="line">
            <a:avLst/>
          </a:prstGeom>
          <a:noFill/>
          <a:ln w="19050">
            <a:solidFill>
              <a:schemeClr val="tx1"/>
            </a:solidFill>
            <a:round/>
            <a:headEnd/>
            <a:tailEnd type="arrow" w="med" len="med"/>
          </a:ln>
        </p:spPr>
        <p:txBody>
          <a:bodyPr/>
          <a:lstStyle/>
          <a:p>
            <a:endParaRPr lang="en-US"/>
          </a:p>
        </p:txBody>
      </p:sp>
      <p:sp>
        <p:nvSpPr>
          <p:cNvPr id="618518" name="Line 22"/>
          <p:cNvSpPr>
            <a:spLocks noChangeShapeType="1"/>
          </p:cNvSpPr>
          <p:nvPr/>
        </p:nvSpPr>
        <p:spPr bwMode="auto">
          <a:xfrm>
            <a:off x="4864100" y="5322888"/>
            <a:ext cx="649288" cy="0"/>
          </a:xfrm>
          <a:prstGeom prst="line">
            <a:avLst/>
          </a:prstGeom>
          <a:noFill/>
          <a:ln w="19050">
            <a:solidFill>
              <a:schemeClr val="tx1"/>
            </a:solidFill>
            <a:round/>
            <a:headEnd/>
            <a:tailEnd type="arrow" w="med" len="med"/>
          </a:ln>
        </p:spPr>
        <p:txBody>
          <a:bodyPr/>
          <a:lstStyle/>
          <a:p>
            <a:endParaRPr lang="en-US"/>
          </a:p>
        </p:txBody>
      </p:sp>
      <p:sp>
        <p:nvSpPr>
          <p:cNvPr id="618519" name="Text Box 23"/>
          <p:cNvSpPr txBox="1">
            <a:spLocks noChangeArrowheads="1"/>
          </p:cNvSpPr>
          <p:nvPr/>
        </p:nvSpPr>
        <p:spPr bwMode="auto">
          <a:xfrm>
            <a:off x="4970463" y="4402138"/>
            <a:ext cx="336550" cy="274637"/>
          </a:xfrm>
          <a:prstGeom prst="rect">
            <a:avLst/>
          </a:prstGeom>
          <a:noFill/>
          <a:ln w="9525">
            <a:noFill/>
            <a:miter lim="800000"/>
            <a:headEnd/>
            <a:tailEnd/>
          </a:ln>
        </p:spPr>
        <p:txBody>
          <a:bodyPr wrap="none">
            <a:spAutoFit/>
          </a:bodyPr>
          <a:lstStyle/>
          <a:p>
            <a:r>
              <a:rPr lang="en-US" sz="1200" b="1">
                <a:solidFill>
                  <a:srgbClr val="333333"/>
                </a:solidFill>
              </a:rPr>
              <a:t>Pt</a:t>
            </a:r>
            <a:endParaRPr lang="en-US" sz="1200">
              <a:solidFill>
                <a:srgbClr val="333333"/>
              </a:solidFill>
            </a:endParaRPr>
          </a:p>
        </p:txBody>
      </p:sp>
      <p:sp>
        <p:nvSpPr>
          <p:cNvPr id="618520" name="Text Box 24"/>
          <p:cNvSpPr txBox="1">
            <a:spLocks noChangeArrowheads="1"/>
          </p:cNvSpPr>
          <p:nvPr/>
        </p:nvSpPr>
        <p:spPr bwMode="auto">
          <a:xfrm>
            <a:off x="3133725" y="1628775"/>
            <a:ext cx="361950" cy="457200"/>
          </a:xfrm>
          <a:prstGeom prst="rect">
            <a:avLst/>
          </a:prstGeom>
          <a:noFill/>
          <a:ln w="9525">
            <a:noFill/>
            <a:miter lim="800000"/>
            <a:headEnd/>
            <a:tailEnd/>
          </a:ln>
        </p:spPr>
        <p:txBody>
          <a:bodyPr wrap="none">
            <a:spAutoFit/>
          </a:bodyPr>
          <a:lstStyle/>
          <a:p>
            <a:r>
              <a:rPr lang="en-US" sz="2400"/>
              <a:t>+</a:t>
            </a:r>
          </a:p>
        </p:txBody>
      </p:sp>
      <p:sp>
        <p:nvSpPr>
          <p:cNvPr id="618521" name="Line 25"/>
          <p:cNvSpPr>
            <a:spLocks noChangeShapeType="1"/>
          </p:cNvSpPr>
          <p:nvPr/>
        </p:nvSpPr>
        <p:spPr bwMode="auto">
          <a:xfrm>
            <a:off x="5024438" y="1890713"/>
            <a:ext cx="649287" cy="0"/>
          </a:xfrm>
          <a:prstGeom prst="line">
            <a:avLst/>
          </a:prstGeom>
          <a:noFill/>
          <a:ln w="19050">
            <a:solidFill>
              <a:schemeClr val="tx1"/>
            </a:solidFill>
            <a:round/>
            <a:headEnd/>
            <a:tailEnd type="arrow" w="med" len="med"/>
          </a:ln>
        </p:spPr>
        <p:txBody>
          <a:bodyPr/>
          <a:lstStyle/>
          <a:p>
            <a:endParaRPr lang="en-US"/>
          </a:p>
        </p:txBody>
      </p:sp>
      <p:sp>
        <p:nvSpPr>
          <p:cNvPr id="618522" name="Text Box 26"/>
          <p:cNvSpPr txBox="1">
            <a:spLocks noChangeArrowheads="1"/>
          </p:cNvSpPr>
          <p:nvPr/>
        </p:nvSpPr>
        <p:spPr bwMode="auto">
          <a:xfrm>
            <a:off x="3136900" y="4379913"/>
            <a:ext cx="361950" cy="457200"/>
          </a:xfrm>
          <a:prstGeom prst="rect">
            <a:avLst/>
          </a:prstGeom>
          <a:noFill/>
          <a:ln w="9525">
            <a:noFill/>
            <a:miter lim="800000"/>
            <a:headEnd/>
            <a:tailEnd/>
          </a:ln>
        </p:spPr>
        <p:txBody>
          <a:bodyPr wrap="none">
            <a:spAutoFit/>
          </a:bodyPr>
          <a:lstStyle/>
          <a:p>
            <a:r>
              <a:rPr lang="en-US" sz="2400"/>
              <a:t>+</a:t>
            </a:r>
          </a:p>
        </p:txBody>
      </p:sp>
      <p:sp>
        <p:nvSpPr>
          <p:cNvPr id="618523" name="Text Box 27"/>
          <p:cNvSpPr txBox="1">
            <a:spLocks noChangeArrowheads="1"/>
          </p:cNvSpPr>
          <p:nvPr/>
        </p:nvSpPr>
        <p:spPr bwMode="auto">
          <a:xfrm>
            <a:off x="1787525" y="5006975"/>
            <a:ext cx="354013" cy="457200"/>
          </a:xfrm>
          <a:prstGeom prst="rect">
            <a:avLst/>
          </a:prstGeom>
          <a:noFill/>
          <a:ln w="9525">
            <a:noFill/>
            <a:miter lim="800000"/>
            <a:headEnd/>
            <a:tailEnd/>
          </a:ln>
        </p:spPr>
        <p:txBody>
          <a:bodyPr wrap="none">
            <a:spAutoFit/>
          </a:bodyPr>
          <a:lstStyle/>
          <a:p>
            <a:r>
              <a:rPr lang="en-US" sz="2400"/>
              <a:t>2</a:t>
            </a:r>
          </a:p>
        </p:txBody>
      </p:sp>
      <p:sp>
        <p:nvSpPr>
          <p:cNvPr id="618524" name="Text Box 28"/>
          <p:cNvSpPr txBox="1">
            <a:spLocks noChangeArrowheads="1"/>
          </p:cNvSpPr>
          <p:nvPr/>
        </p:nvSpPr>
        <p:spPr bwMode="auto">
          <a:xfrm>
            <a:off x="5934075" y="5002213"/>
            <a:ext cx="354013" cy="457200"/>
          </a:xfrm>
          <a:prstGeom prst="rect">
            <a:avLst/>
          </a:prstGeom>
          <a:noFill/>
          <a:ln w="9525">
            <a:noFill/>
            <a:miter lim="800000"/>
            <a:headEnd/>
            <a:tailEnd/>
          </a:ln>
        </p:spPr>
        <p:txBody>
          <a:bodyPr wrap="none">
            <a:spAutoFit/>
          </a:bodyPr>
          <a:lstStyle/>
          <a:p>
            <a:r>
              <a:rPr lang="en-US" sz="2400"/>
              <a:t>2</a:t>
            </a:r>
          </a:p>
        </p:txBody>
      </p:sp>
      <p:sp>
        <p:nvSpPr>
          <p:cNvPr id="618525" name="Rectangle 29"/>
          <p:cNvSpPr>
            <a:spLocks noChangeArrowheads="1"/>
          </p:cNvSpPr>
          <p:nvPr/>
        </p:nvSpPr>
        <p:spPr bwMode="auto">
          <a:xfrm>
            <a:off x="4291013" y="6365875"/>
            <a:ext cx="442912" cy="336550"/>
          </a:xfrm>
          <a:prstGeom prst="rect">
            <a:avLst/>
          </a:prstGeom>
          <a:noFill/>
          <a:ln w="9525">
            <a:noFill/>
            <a:miter lim="800000"/>
            <a:headEnd/>
            <a:tailEnd/>
          </a:ln>
        </p:spPr>
        <p:txBody>
          <a:bodyPr wrap="none">
            <a:spAutoFit/>
          </a:bodyPr>
          <a:lstStyle/>
          <a:p>
            <a:r>
              <a:rPr lang="en-US" sz="1600"/>
              <a:t>Un</a:t>
            </a:r>
          </a:p>
        </p:txBody>
      </p:sp>
      <p:pic>
        <p:nvPicPr>
          <p:cNvPr id="618526" name="Picture 30" descr="chart"/>
          <p:cNvPicPr>
            <a:picLocks noChangeAspect="1" noChangeArrowheads="1"/>
          </p:cNvPicPr>
          <p:nvPr/>
        </p:nvPicPr>
        <p:blipFill>
          <a:blip r:embed="rId8" cstate="print">
            <a:clrChange>
              <a:clrFrom>
                <a:srgbClr val="E1E7CB"/>
              </a:clrFrom>
              <a:clrTo>
                <a:srgbClr val="E1E7CB">
                  <a:alpha val="0"/>
                </a:srgbClr>
              </a:clrTo>
            </a:clrChange>
          </a:blip>
          <a:srcRect l="81805" t="33672" r="5756" b="56990"/>
          <a:stretch>
            <a:fillRect/>
          </a:stretch>
        </p:blipFill>
        <p:spPr bwMode="auto">
          <a:xfrm>
            <a:off x="7011988" y="4337050"/>
            <a:ext cx="871537" cy="714375"/>
          </a:xfrm>
          <a:prstGeom prst="rect">
            <a:avLst/>
          </a:prstGeom>
          <a:noFill/>
          <a:ln w="9525">
            <a:noFill/>
            <a:miter lim="800000"/>
            <a:headEnd/>
            <a:tailEnd/>
          </a:ln>
        </p:spPr>
      </p:pic>
      <p:sp>
        <p:nvSpPr>
          <p:cNvPr id="618527" name="Text Box 31"/>
          <p:cNvSpPr txBox="1">
            <a:spLocks noChangeArrowheads="1"/>
          </p:cNvSpPr>
          <p:nvPr/>
        </p:nvSpPr>
        <p:spPr bwMode="auto">
          <a:xfrm>
            <a:off x="2243138" y="5675313"/>
            <a:ext cx="4984750" cy="730250"/>
          </a:xfrm>
          <a:prstGeom prst="rect">
            <a:avLst/>
          </a:prstGeom>
          <a:noFill/>
          <a:ln w="9525">
            <a:noFill/>
            <a:miter lim="800000"/>
            <a:headEnd/>
            <a:tailEnd/>
          </a:ln>
        </p:spPr>
        <p:txBody>
          <a:bodyPr wrap="none">
            <a:spAutoFit/>
          </a:bodyPr>
          <a:lstStyle/>
          <a:p>
            <a:r>
              <a:rPr lang="en-US" b="1">
                <a:solidFill>
                  <a:srgbClr val="0000CC"/>
                </a:solidFill>
              </a:rPr>
              <a:t>Reactants			             Product</a:t>
            </a:r>
          </a:p>
          <a:p>
            <a:r>
              <a:rPr lang="en-US">
                <a:solidFill>
                  <a:srgbClr val="0000CC"/>
                </a:solidFill>
              </a:rPr>
              <a:t>2 hydrogen atoms		             4 hydrogen atoms</a:t>
            </a:r>
          </a:p>
          <a:p>
            <a:r>
              <a:rPr lang="en-US">
                <a:solidFill>
                  <a:srgbClr val="0000CC"/>
                </a:solidFill>
              </a:rPr>
              <a:t>2 oxygen atoms		             2 oxygen atoms</a:t>
            </a:r>
          </a:p>
        </p:txBody>
      </p:sp>
      <p:grpSp>
        <p:nvGrpSpPr>
          <p:cNvPr id="3" name="Group 32"/>
          <p:cNvGrpSpPr>
            <a:grpSpLocks/>
          </p:cNvGrpSpPr>
          <p:nvPr/>
        </p:nvGrpSpPr>
        <p:grpSpPr bwMode="auto">
          <a:xfrm>
            <a:off x="2562225" y="4416425"/>
            <a:ext cx="288925" cy="419100"/>
            <a:chOff x="1783" y="2772"/>
            <a:chExt cx="182" cy="264"/>
          </a:xfrm>
        </p:grpSpPr>
        <p:sp>
          <p:nvSpPr>
            <p:cNvPr id="16417" name="Oval 33"/>
            <p:cNvSpPr>
              <a:spLocks noChangeArrowheads="1"/>
            </p:cNvSpPr>
            <p:nvPr/>
          </p:nvSpPr>
          <p:spPr bwMode="auto">
            <a:xfrm>
              <a:off x="1785" y="2772"/>
              <a:ext cx="180" cy="180"/>
            </a:xfrm>
            <a:prstGeom prst="ellipse">
              <a:avLst/>
            </a:prstGeom>
            <a:gradFill rotWithShape="1">
              <a:gsLst>
                <a:gs pos="0">
                  <a:srgbClr val="EAEAEA"/>
                </a:gs>
                <a:gs pos="100000">
                  <a:srgbClr val="CCECFF"/>
                </a:gs>
              </a:gsLst>
              <a:lin ang="2700000" scaled="1"/>
            </a:gradFill>
            <a:ln w="3175">
              <a:solidFill>
                <a:srgbClr val="D1D1D1"/>
              </a:solidFill>
              <a:round/>
              <a:headEnd/>
              <a:tailEnd/>
            </a:ln>
          </p:spPr>
          <p:txBody>
            <a:bodyPr wrap="none" anchor="ctr"/>
            <a:lstStyle/>
            <a:p>
              <a:endParaRPr lang="en-US"/>
            </a:p>
          </p:txBody>
        </p:sp>
        <p:sp>
          <p:nvSpPr>
            <p:cNvPr id="16418" name="Oval 34"/>
            <p:cNvSpPr>
              <a:spLocks noChangeArrowheads="1"/>
            </p:cNvSpPr>
            <p:nvPr/>
          </p:nvSpPr>
          <p:spPr bwMode="auto">
            <a:xfrm>
              <a:off x="1783" y="2856"/>
              <a:ext cx="180" cy="180"/>
            </a:xfrm>
            <a:prstGeom prst="ellipse">
              <a:avLst/>
            </a:prstGeom>
            <a:gradFill rotWithShape="1">
              <a:gsLst>
                <a:gs pos="0">
                  <a:srgbClr val="EAEAEA"/>
                </a:gs>
                <a:gs pos="100000">
                  <a:srgbClr val="CCECFF"/>
                </a:gs>
              </a:gsLst>
              <a:lin ang="2700000" scaled="1"/>
            </a:gradFill>
            <a:ln w="3175">
              <a:solidFill>
                <a:srgbClr val="D1D1D1"/>
              </a:solidFill>
              <a:round/>
              <a:headEnd/>
              <a:tailEnd/>
            </a:ln>
          </p:spPr>
          <p:txBody>
            <a:bodyPr wrap="none" anchor="ctr"/>
            <a:lstStyle/>
            <a:p>
              <a:endParaRPr lang="en-US"/>
            </a:p>
          </p:txBody>
        </p:sp>
      </p:grpSp>
      <p:sp>
        <p:nvSpPr>
          <p:cNvPr id="618531" name="Text Box 35"/>
          <p:cNvSpPr txBox="1">
            <a:spLocks noChangeArrowheads="1"/>
          </p:cNvSpPr>
          <p:nvPr/>
        </p:nvSpPr>
        <p:spPr bwMode="auto">
          <a:xfrm>
            <a:off x="2243138" y="5675313"/>
            <a:ext cx="4984750" cy="730250"/>
          </a:xfrm>
          <a:prstGeom prst="rect">
            <a:avLst/>
          </a:prstGeom>
          <a:noFill/>
          <a:ln w="9525">
            <a:noFill/>
            <a:miter lim="800000"/>
            <a:headEnd/>
            <a:tailEnd/>
          </a:ln>
        </p:spPr>
        <p:txBody>
          <a:bodyPr wrap="none">
            <a:spAutoFit/>
          </a:bodyPr>
          <a:lstStyle/>
          <a:p>
            <a:r>
              <a:rPr lang="en-US" b="1">
                <a:solidFill>
                  <a:srgbClr val="0000CC"/>
                </a:solidFill>
              </a:rPr>
              <a:t>Reactants			             Product</a:t>
            </a:r>
          </a:p>
          <a:p>
            <a:r>
              <a:rPr lang="en-US">
                <a:solidFill>
                  <a:srgbClr val="0000CC"/>
                </a:solidFill>
              </a:rPr>
              <a:t>4 hydrogen atoms		             4 hydrogen atoms</a:t>
            </a:r>
          </a:p>
          <a:p>
            <a:r>
              <a:rPr lang="en-US">
                <a:solidFill>
                  <a:srgbClr val="0000CC"/>
                </a:solidFill>
              </a:rPr>
              <a:t>2 oxygen atoms		             2 oxygen atoms</a:t>
            </a:r>
          </a:p>
        </p:txBody>
      </p:sp>
      <p:sp>
        <p:nvSpPr>
          <p:cNvPr id="16416" name="Rectangle 36"/>
          <p:cNvSpPr>
            <a:spLocks noChangeArrowheads="1"/>
          </p:cNvSpPr>
          <p:nvPr/>
        </p:nvSpPr>
        <p:spPr bwMode="auto">
          <a:xfrm>
            <a:off x="76200" y="6567488"/>
            <a:ext cx="2166938" cy="214312"/>
          </a:xfrm>
          <a:prstGeom prst="rect">
            <a:avLst/>
          </a:prstGeom>
          <a:noFill/>
          <a:ln w="9525">
            <a:noFill/>
            <a:miter lim="800000"/>
            <a:headEnd/>
            <a:tailEnd/>
          </a:ln>
        </p:spPr>
        <p:txBody>
          <a:bodyPr wrap="none">
            <a:spAutoFit/>
          </a:bodyPr>
          <a:lstStyle/>
          <a:p>
            <a:r>
              <a:rPr lang="en-US" sz="800"/>
              <a:t>Timberlake, </a:t>
            </a:r>
            <a:r>
              <a:rPr lang="en-US" sz="800" u="sng"/>
              <a:t>Chemistry </a:t>
            </a:r>
            <a:r>
              <a:rPr lang="en-US" sz="800"/>
              <a:t>7</a:t>
            </a:r>
            <a:r>
              <a:rPr lang="en-US" sz="800" baseline="30000"/>
              <a:t>th</a:t>
            </a:r>
            <a:r>
              <a:rPr lang="en-US" sz="800"/>
              <a:t> Edition, page 164</a:t>
            </a:r>
          </a:p>
        </p:txBody>
      </p:sp>
    </p:spTree>
  </p:cSld>
  <p:clrMapOvr>
    <a:overrideClrMapping bg1="lt1" tx1="dk1" bg2="lt2" tx2="dk2" accent1="accent1" accent2="accent2" accent3="accent3" accent4="accent4" accent5="accent5" accent6="accent6" hlink="hlink" folHlink="folHlink"/>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18514"/>
                                        </p:tgtEl>
                                        <p:attrNameLst>
                                          <p:attrName>style.visibility</p:attrName>
                                        </p:attrNameLst>
                                      </p:cBhvr>
                                      <p:to>
                                        <p:strVal val="visible"/>
                                      </p:to>
                                    </p:set>
                                    <p:animEffect transition="in" filter="fade">
                                      <p:cBhvr>
                                        <p:cTn id="7" dur="1000"/>
                                        <p:tgtEl>
                                          <p:spTgt spid="618514"/>
                                        </p:tgtEl>
                                      </p:cBhvr>
                                    </p:animEffect>
                                    <p:anim calcmode="lin" valueType="num">
                                      <p:cBhvr>
                                        <p:cTn id="8" dur="1000" fill="hold"/>
                                        <p:tgtEl>
                                          <p:spTgt spid="618514"/>
                                        </p:tgtEl>
                                        <p:attrNameLst>
                                          <p:attrName>ppt_x</p:attrName>
                                        </p:attrNameLst>
                                      </p:cBhvr>
                                      <p:tavLst>
                                        <p:tav tm="0">
                                          <p:val>
                                            <p:strVal val="#ppt_x"/>
                                          </p:val>
                                        </p:tav>
                                        <p:tav tm="100000">
                                          <p:val>
                                            <p:strVal val="#ppt_x"/>
                                          </p:val>
                                        </p:tav>
                                      </p:tavLst>
                                    </p:anim>
                                    <p:anim calcmode="lin" valueType="num">
                                      <p:cBhvr>
                                        <p:cTn id="9" dur="1000" fill="hold"/>
                                        <p:tgtEl>
                                          <p:spTgt spid="6185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618506"/>
                                        </p:tgtEl>
                                        <p:attrNameLst>
                                          <p:attrName>style.visibility</p:attrName>
                                        </p:attrNameLst>
                                      </p:cBhvr>
                                      <p:to>
                                        <p:strVal val="visible"/>
                                      </p:to>
                                    </p:set>
                                    <p:animEffect transition="in" filter="dissolve">
                                      <p:cBhvr>
                                        <p:cTn id="14" dur="500"/>
                                        <p:tgtEl>
                                          <p:spTgt spid="61850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18522"/>
                                        </p:tgtEl>
                                        <p:attrNameLst>
                                          <p:attrName>style.visibility</p:attrName>
                                        </p:attrNameLst>
                                      </p:cBhvr>
                                      <p:to>
                                        <p:strVal val="visible"/>
                                      </p:to>
                                    </p:set>
                                    <p:animEffect transition="in" filter="fade">
                                      <p:cBhvr>
                                        <p:cTn id="17" dur="2000"/>
                                        <p:tgtEl>
                                          <p:spTgt spid="618522"/>
                                        </p:tgtEl>
                                      </p:cBhvr>
                                    </p:animEffect>
                                  </p:childTnLst>
                                </p:cTn>
                              </p:par>
                              <p:par>
                                <p:cTn id="18" presetID="9" presetClass="entr" presetSubtype="0" fill="hold" nodeType="withEffect">
                                  <p:stCondLst>
                                    <p:cond delay="0"/>
                                  </p:stCondLst>
                                  <p:childTnLst>
                                    <p:set>
                                      <p:cBhvr>
                                        <p:cTn id="19" dur="1" fill="hold">
                                          <p:stCondLst>
                                            <p:cond delay="0"/>
                                          </p:stCondLst>
                                        </p:cTn>
                                        <p:tgtEl>
                                          <p:spTgt spid="618507"/>
                                        </p:tgtEl>
                                        <p:attrNameLst>
                                          <p:attrName>style.visibility</p:attrName>
                                        </p:attrNameLst>
                                      </p:cBhvr>
                                      <p:to>
                                        <p:strVal val="visible"/>
                                      </p:to>
                                    </p:set>
                                    <p:animEffect transition="in" filter="dissolve">
                                      <p:cBhvr>
                                        <p:cTn id="20" dur="500"/>
                                        <p:tgtEl>
                                          <p:spTgt spid="618507"/>
                                        </p:tgtEl>
                                      </p:cBhvr>
                                    </p:animEffect>
                                  </p:childTnLst>
                                </p:cTn>
                              </p:par>
                              <p:par>
                                <p:cTn id="21" presetID="9"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18517"/>
                                        </p:tgtEl>
                                        <p:attrNameLst>
                                          <p:attrName>style.visibility</p:attrName>
                                        </p:attrNameLst>
                                      </p:cBhvr>
                                      <p:to>
                                        <p:strVal val="visible"/>
                                      </p:to>
                                    </p:set>
                                    <p:animEffect transition="in" filter="dissolve">
                                      <p:cBhvr>
                                        <p:cTn id="26" dur="500"/>
                                        <p:tgtEl>
                                          <p:spTgt spid="618517"/>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618519"/>
                                        </p:tgtEl>
                                        <p:attrNameLst>
                                          <p:attrName>style.visibility</p:attrName>
                                        </p:attrNameLst>
                                      </p:cBhvr>
                                      <p:to>
                                        <p:strVal val="visible"/>
                                      </p:to>
                                    </p:set>
                                    <p:animEffect transition="in" filter="dissolve">
                                      <p:cBhvr>
                                        <p:cTn id="29" dur="500"/>
                                        <p:tgtEl>
                                          <p:spTgt spid="618519"/>
                                        </p:tgtEl>
                                      </p:cBhvr>
                                    </p:animEffect>
                                  </p:childTnLst>
                                </p:cTn>
                              </p:par>
                            </p:childTnLst>
                          </p:cTn>
                        </p:par>
                        <p:par>
                          <p:cTn id="30" fill="hold">
                            <p:stCondLst>
                              <p:cond delay="2000"/>
                            </p:stCondLst>
                            <p:childTnLst>
                              <p:par>
                                <p:cTn id="31" presetID="9" presetClass="emph" presetSubtype="0" nodeType="afterEffect">
                                  <p:stCondLst>
                                    <p:cond delay="0"/>
                                  </p:stCondLst>
                                  <p:childTnLst>
                                    <p:set>
                                      <p:cBhvr rctx="PPT">
                                        <p:cTn id="32" dur="indefinite"/>
                                        <p:tgtEl>
                                          <p:spTgt spid="618499"/>
                                        </p:tgtEl>
                                        <p:attrNameLst>
                                          <p:attrName>style.opacity</p:attrName>
                                        </p:attrNameLst>
                                      </p:cBhvr>
                                      <p:to>
                                        <p:strVal val="0.5"/>
                                      </p:to>
                                    </p:set>
                                    <p:animEffect filter="image" prLst="opacity: 0.5">
                                      <p:cBhvr rctx="IE">
                                        <p:cTn id="33" dur="indefinite"/>
                                        <p:tgtEl>
                                          <p:spTgt spid="618499"/>
                                        </p:tgtEl>
                                      </p:cBhvr>
                                    </p:animEffect>
                                  </p:childTnLst>
                                </p:cTn>
                              </p:par>
                              <p:par>
                                <p:cTn id="34" presetID="9" presetClass="emph" presetSubtype="0" nodeType="withEffect">
                                  <p:stCondLst>
                                    <p:cond delay="0"/>
                                  </p:stCondLst>
                                  <p:childTnLst>
                                    <p:set>
                                      <p:cBhvr rctx="PPT">
                                        <p:cTn id="35" dur="indefinite"/>
                                        <p:tgtEl>
                                          <p:spTgt spid="618505"/>
                                        </p:tgtEl>
                                        <p:attrNameLst>
                                          <p:attrName>style.opacity</p:attrName>
                                        </p:attrNameLst>
                                      </p:cBhvr>
                                      <p:to>
                                        <p:strVal val="0.5"/>
                                      </p:to>
                                    </p:set>
                                    <p:animEffect filter="image" prLst="opacity: 0.5">
                                      <p:cBhvr rctx="IE">
                                        <p:cTn id="36" dur="indefinite"/>
                                        <p:tgtEl>
                                          <p:spTgt spid="618505"/>
                                        </p:tgtEl>
                                      </p:cBhvr>
                                    </p:animEffect>
                                  </p:childTnLst>
                                </p:cTn>
                              </p:par>
                              <p:par>
                                <p:cTn id="37" presetID="9" presetClass="emph" presetSubtype="0" grpId="0" nodeType="withEffect">
                                  <p:stCondLst>
                                    <p:cond delay="0"/>
                                  </p:stCondLst>
                                  <p:childTnLst>
                                    <p:set>
                                      <p:cBhvr rctx="PPT">
                                        <p:cTn id="38" dur="indefinite"/>
                                        <p:tgtEl>
                                          <p:spTgt spid="618508"/>
                                        </p:tgtEl>
                                        <p:attrNameLst>
                                          <p:attrName>style.opacity</p:attrName>
                                        </p:attrNameLst>
                                      </p:cBhvr>
                                      <p:to>
                                        <p:strVal val="0.5"/>
                                      </p:to>
                                    </p:set>
                                    <p:animEffect filter="image" prLst="opacity: 0.5">
                                      <p:cBhvr rctx="IE">
                                        <p:cTn id="39" dur="indefinite"/>
                                        <p:tgtEl>
                                          <p:spTgt spid="618508"/>
                                        </p:tgtEl>
                                      </p:cBhvr>
                                    </p:animEffect>
                                  </p:childTnLst>
                                </p:cTn>
                              </p:par>
                              <p:par>
                                <p:cTn id="40" presetID="9" presetClass="emph" presetSubtype="0" grpId="0" nodeType="withEffect">
                                  <p:stCondLst>
                                    <p:cond delay="0"/>
                                  </p:stCondLst>
                                  <p:childTnLst>
                                    <p:set>
                                      <p:cBhvr rctx="PPT">
                                        <p:cTn id="41" dur="indefinite"/>
                                        <p:tgtEl>
                                          <p:spTgt spid="618512"/>
                                        </p:tgtEl>
                                        <p:attrNameLst>
                                          <p:attrName>style.opacity</p:attrName>
                                        </p:attrNameLst>
                                      </p:cBhvr>
                                      <p:to>
                                        <p:strVal val="0.5"/>
                                      </p:to>
                                    </p:set>
                                    <p:animEffect filter="image" prLst="opacity: 0.5">
                                      <p:cBhvr rctx="IE">
                                        <p:cTn id="42" dur="indefinite"/>
                                        <p:tgtEl>
                                          <p:spTgt spid="618512"/>
                                        </p:tgtEl>
                                      </p:cBhvr>
                                    </p:animEffect>
                                  </p:childTnLst>
                                </p:cTn>
                              </p:par>
                              <p:par>
                                <p:cTn id="43" presetID="9" presetClass="emph" presetSubtype="0" grpId="0" nodeType="withEffect">
                                  <p:stCondLst>
                                    <p:cond delay="0"/>
                                  </p:stCondLst>
                                  <p:childTnLst>
                                    <p:set>
                                      <p:cBhvr rctx="PPT">
                                        <p:cTn id="44" dur="indefinite"/>
                                        <p:tgtEl>
                                          <p:spTgt spid="618520"/>
                                        </p:tgtEl>
                                        <p:attrNameLst>
                                          <p:attrName>style.opacity</p:attrName>
                                        </p:attrNameLst>
                                      </p:cBhvr>
                                      <p:to>
                                        <p:strVal val="0.5"/>
                                      </p:to>
                                    </p:set>
                                    <p:animEffect filter="image" prLst="opacity: 0.5">
                                      <p:cBhvr rctx="IE">
                                        <p:cTn id="45" dur="indefinite"/>
                                        <p:tgtEl>
                                          <p:spTgt spid="618520"/>
                                        </p:tgtEl>
                                      </p:cBhvr>
                                    </p:animEffect>
                                  </p:childTnLst>
                                </p:cTn>
                              </p:par>
                              <p:par>
                                <p:cTn id="46" presetID="9" presetClass="emph" presetSubtype="0" grpId="0" nodeType="withEffect">
                                  <p:stCondLst>
                                    <p:cond delay="0"/>
                                  </p:stCondLst>
                                  <p:childTnLst>
                                    <p:set>
                                      <p:cBhvr rctx="PPT">
                                        <p:cTn id="47" dur="indefinite"/>
                                        <p:tgtEl>
                                          <p:spTgt spid="618513"/>
                                        </p:tgtEl>
                                        <p:attrNameLst>
                                          <p:attrName>style.opacity</p:attrName>
                                        </p:attrNameLst>
                                      </p:cBhvr>
                                      <p:to>
                                        <p:strVal val="0.5"/>
                                      </p:to>
                                    </p:set>
                                    <p:animEffect filter="image" prLst="opacity: 0.5">
                                      <p:cBhvr rctx="IE">
                                        <p:cTn id="48" dur="indefinite"/>
                                        <p:tgtEl>
                                          <p:spTgt spid="618513"/>
                                        </p:tgtEl>
                                      </p:cBhvr>
                                    </p:animEffect>
                                  </p:childTnLst>
                                </p:cTn>
                              </p:par>
                              <p:par>
                                <p:cTn id="49" presetID="9" presetClass="emph" presetSubtype="0" grpId="1" nodeType="withEffect">
                                  <p:stCondLst>
                                    <p:cond delay="0"/>
                                  </p:stCondLst>
                                  <p:childTnLst>
                                    <p:set>
                                      <p:cBhvr rctx="PPT">
                                        <p:cTn id="50" dur="indefinite"/>
                                        <p:tgtEl>
                                          <p:spTgt spid="618514"/>
                                        </p:tgtEl>
                                        <p:attrNameLst>
                                          <p:attrName>style.opacity</p:attrName>
                                        </p:attrNameLst>
                                      </p:cBhvr>
                                      <p:to>
                                        <p:strVal val="0.5"/>
                                      </p:to>
                                    </p:set>
                                    <p:animEffect filter="image" prLst="opacity: 0.5">
                                      <p:cBhvr rctx="IE">
                                        <p:cTn id="51" dur="indefinite"/>
                                        <p:tgtEl>
                                          <p:spTgt spid="618514"/>
                                        </p:tgtEl>
                                      </p:cBhvr>
                                    </p:animEffect>
                                  </p:childTnLst>
                                </p:cTn>
                              </p:par>
                              <p:par>
                                <p:cTn id="52" presetID="9" presetClass="emph" presetSubtype="0" grpId="0" nodeType="withEffect">
                                  <p:stCondLst>
                                    <p:cond delay="0"/>
                                  </p:stCondLst>
                                  <p:childTnLst>
                                    <p:set>
                                      <p:cBhvr rctx="PPT">
                                        <p:cTn id="53" dur="indefinite"/>
                                        <p:tgtEl>
                                          <p:spTgt spid="618521"/>
                                        </p:tgtEl>
                                        <p:attrNameLst>
                                          <p:attrName>style.opacity</p:attrName>
                                        </p:attrNameLst>
                                      </p:cBhvr>
                                      <p:to>
                                        <p:strVal val="0.5"/>
                                      </p:to>
                                    </p:set>
                                    <p:animEffect filter="image" prLst="opacity: 0.5">
                                      <p:cBhvr rctx="IE">
                                        <p:cTn id="54" dur="indefinite"/>
                                        <p:tgtEl>
                                          <p:spTgt spid="618521"/>
                                        </p:tgtEl>
                                      </p:cBhvr>
                                    </p:animEffect>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618504"/>
                                        </p:tgtEl>
                                        <p:attrNameLst>
                                          <p:attrName>style.visibility</p:attrName>
                                        </p:attrNameLst>
                                      </p:cBhvr>
                                      <p:to>
                                        <p:strVal val="visible"/>
                                      </p:to>
                                    </p:set>
                                    <p:anim calcmode="lin" valueType="num">
                                      <p:cBhvr>
                                        <p:cTn id="59" dur="500" fill="hold"/>
                                        <p:tgtEl>
                                          <p:spTgt spid="618504"/>
                                        </p:tgtEl>
                                        <p:attrNameLst>
                                          <p:attrName>ppt_w</p:attrName>
                                        </p:attrNameLst>
                                      </p:cBhvr>
                                      <p:tavLst>
                                        <p:tav tm="0">
                                          <p:val>
                                            <p:fltVal val="0"/>
                                          </p:val>
                                        </p:tav>
                                        <p:tav tm="100000">
                                          <p:val>
                                            <p:strVal val="#ppt_w"/>
                                          </p:val>
                                        </p:tav>
                                      </p:tavLst>
                                    </p:anim>
                                    <p:anim calcmode="lin" valueType="num">
                                      <p:cBhvr>
                                        <p:cTn id="60" dur="500" fill="hold"/>
                                        <p:tgtEl>
                                          <p:spTgt spid="618504"/>
                                        </p:tgtEl>
                                        <p:attrNameLst>
                                          <p:attrName>ppt_h</p:attrName>
                                        </p:attrNameLst>
                                      </p:cBhvr>
                                      <p:tavLst>
                                        <p:tav tm="0">
                                          <p:val>
                                            <p:strVal val="#ppt_h"/>
                                          </p:val>
                                        </p:tav>
                                        <p:tav tm="100000">
                                          <p:val>
                                            <p:strVal val="#ppt_h"/>
                                          </p:val>
                                        </p:tav>
                                      </p:tavLst>
                                    </p:anim>
                                  </p:childTnLst>
                                </p:cTn>
                              </p:par>
                              <p:par>
                                <p:cTn id="61" presetID="22" presetClass="entr" presetSubtype="1" fill="hold" grpId="0" nodeType="withEffect">
                                  <p:stCondLst>
                                    <p:cond delay="0"/>
                                  </p:stCondLst>
                                  <p:childTnLst>
                                    <p:set>
                                      <p:cBhvr>
                                        <p:cTn id="62" dur="1" fill="hold">
                                          <p:stCondLst>
                                            <p:cond delay="0"/>
                                          </p:stCondLst>
                                        </p:cTn>
                                        <p:tgtEl>
                                          <p:spTgt spid="618503"/>
                                        </p:tgtEl>
                                        <p:attrNameLst>
                                          <p:attrName>style.visibility</p:attrName>
                                        </p:attrNameLst>
                                      </p:cBhvr>
                                      <p:to>
                                        <p:strVal val="visible"/>
                                      </p:to>
                                    </p:set>
                                    <p:animEffect transition="in" filter="wipe(up)">
                                      <p:cBhvr>
                                        <p:cTn id="63" dur="500"/>
                                        <p:tgtEl>
                                          <p:spTgt spid="61850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18498"/>
                                        </p:tgtEl>
                                        <p:attrNameLst>
                                          <p:attrName>style.visibility</p:attrName>
                                        </p:attrNameLst>
                                      </p:cBhvr>
                                      <p:to>
                                        <p:strVal val="visible"/>
                                      </p:to>
                                    </p:set>
                                    <p:animEffect transition="in" filter="fade">
                                      <p:cBhvr>
                                        <p:cTn id="68" dur="2000"/>
                                        <p:tgtEl>
                                          <p:spTgt spid="61849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18516"/>
                                        </p:tgtEl>
                                        <p:attrNameLst>
                                          <p:attrName>style.visibility</p:attrName>
                                        </p:attrNameLst>
                                      </p:cBhvr>
                                      <p:to>
                                        <p:strVal val="visible"/>
                                      </p:to>
                                    </p:set>
                                    <p:animEffect transition="in" filter="fade">
                                      <p:cBhvr>
                                        <p:cTn id="71" dur="2000"/>
                                        <p:tgtEl>
                                          <p:spTgt spid="61851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18518"/>
                                        </p:tgtEl>
                                        <p:attrNameLst>
                                          <p:attrName>style.visibility</p:attrName>
                                        </p:attrNameLst>
                                      </p:cBhvr>
                                      <p:to>
                                        <p:strVal val="visible"/>
                                      </p:to>
                                    </p:set>
                                    <p:animEffect transition="in" filter="fade">
                                      <p:cBhvr>
                                        <p:cTn id="74" dur="2000"/>
                                        <p:tgtEl>
                                          <p:spTgt spid="618518"/>
                                        </p:tgtEl>
                                      </p:cBhvr>
                                    </p:animEffect>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618515"/>
                                        </p:tgtEl>
                                        <p:attrNameLst>
                                          <p:attrName>style.visibility</p:attrName>
                                        </p:attrNameLst>
                                      </p:cBhvr>
                                      <p:to>
                                        <p:strVal val="visible"/>
                                      </p:to>
                                    </p:set>
                                    <p:animEffect transition="in" filter="fade">
                                      <p:cBhvr>
                                        <p:cTn id="79" dur="1000"/>
                                        <p:tgtEl>
                                          <p:spTgt spid="618515"/>
                                        </p:tgtEl>
                                      </p:cBhvr>
                                    </p:animEffect>
                                    <p:anim calcmode="lin" valueType="num">
                                      <p:cBhvr>
                                        <p:cTn id="80" dur="1000" fill="hold"/>
                                        <p:tgtEl>
                                          <p:spTgt spid="618515"/>
                                        </p:tgtEl>
                                        <p:attrNameLst>
                                          <p:attrName>ppt_x</p:attrName>
                                        </p:attrNameLst>
                                      </p:cBhvr>
                                      <p:tavLst>
                                        <p:tav tm="0">
                                          <p:val>
                                            <p:strVal val="#ppt_x"/>
                                          </p:val>
                                        </p:tav>
                                        <p:tav tm="100000">
                                          <p:val>
                                            <p:strVal val="#ppt_x"/>
                                          </p:val>
                                        </p:tav>
                                      </p:tavLst>
                                    </p:anim>
                                    <p:anim calcmode="lin" valueType="num">
                                      <p:cBhvr>
                                        <p:cTn id="81" dur="1000" fill="hold"/>
                                        <p:tgtEl>
                                          <p:spTgt spid="618515"/>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499"/>
                                          </p:stCondLst>
                                        </p:cTn>
                                        <p:tgtEl>
                                          <p:spTgt spid="618501"/>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618525"/>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618524"/>
                                        </p:tgtEl>
                                        <p:attrNameLst>
                                          <p:attrName>style.visibility</p:attrName>
                                        </p:attrNameLst>
                                      </p:cBhvr>
                                      <p:to>
                                        <p:strVal val="visible"/>
                                      </p:to>
                                    </p:set>
                                    <p:animEffect transition="in" filter="dissolve">
                                      <p:cBhvr>
                                        <p:cTn id="92" dur="500"/>
                                        <p:tgtEl>
                                          <p:spTgt spid="618524"/>
                                        </p:tgtEl>
                                      </p:cBhvr>
                                    </p:animEffect>
                                  </p:childTnLst>
                                </p:cTn>
                              </p:par>
                              <p:par>
                                <p:cTn id="93" presetID="9" presetClass="entr" presetSubtype="0" fill="hold" nodeType="withEffect">
                                  <p:stCondLst>
                                    <p:cond delay="0"/>
                                  </p:stCondLst>
                                  <p:childTnLst>
                                    <p:set>
                                      <p:cBhvr>
                                        <p:cTn id="94" dur="1" fill="hold">
                                          <p:stCondLst>
                                            <p:cond delay="0"/>
                                          </p:stCondLst>
                                        </p:cTn>
                                        <p:tgtEl>
                                          <p:spTgt spid="618526"/>
                                        </p:tgtEl>
                                        <p:attrNameLst>
                                          <p:attrName>style.visibility</p:attrName>
                                        </p:attrNameLst>
                                      </p:cBhvr>
                                      <p:to>
                                        <p:strVal val="visible"/>
                                      </p:to>
                                    </p:set>
                                    <p:animEffect transition="in" filter="dissolve">
                                      <p:cBhvr>
                                        <p:cTn id="95" dur="500"/>
                                        <p:tgtEl>
                                          <p:spTgt spid="618526"/>
                                        </p:tgtEl>
                                      </p:cBhvr>
                                    </p:animEffect>
                                  </p:childTnLst>
                                </p:cTn>
                              </p:par>
                            </p:childTnLst>
                          </p:cTn>
                        </p:par>
                      </p:childTnLst>
                    </p:cTn>
                  </p:par>
                  <p:par>
                    <p:cTn id="96" fill="hold">
                      <p:stCondLst>
                        <p:cond delay="indefinite"/>
                      </p:stCondLst>
                      <p:childTnLst>
                        <p:par>
                          <p:cTn id="97" fill="hold">
                            <p:stCondLst>
                              <p:cond delay="0"/>
                            </p:stCondLst>
                            <p:childTnLst>
                              <p:par>
                                <p:cTn id="98" presetID="49" presetClass="entr" presetSubtype="0" decel="100000" fill="hold" nodeType="clickEffect">
                                  <p:stCondLst>
                                    <p:cond delay="0"/>
                                  </p:stCondLst>
                                  <p:childTnLst>
                                    <p:set>
                                      <p:cBhvr>
                                        <p:cTn id="99" dur="1" fill="hold">
                                          <p:stCondLst>
                                            <p:cond delay="0"/>
                                          </p:stCondLst>
                                        </p:cTn>
                                        <p:tgtEl>
                                          <p:spTgt spid="618526"/>
                                        </p:tgtEl>
                                        <p:attrNameLst>
                                          <p:attrName>style.visibility</p:attrName>
                                        </p:attrNameLst>
                                      </p:cBhvr>
                                      <p:to>
                                        <p:strVal val="visible"/>
                                      </p:to>
                                    </p:set>
                                    <p:anim calcmode="lin" valueType="num">
                                      <p:cBhvr>
                                        <p:cTn id="100" dur="500" fill="hold"/>
                                        <p:tgtEl>
                                          <p:spTgt spid="618526"/>
                                        </p:tgtEl>
                                        <p:attrNameLst>
                                          <p:attrName>ppt_w</p:attrName>
                                        </p:attrNameLst>
                                      </p:cBhvr>
                                      <p:tavLst>
                                        <p:tav tm="0">
                                          <p:val>
                                            <p:fltVal val="0"/>
                                          </p:val>
                                        </p:tav>
                                        <p:tav tm="100000">
                                          <p:val>
                                            <p:strVal val="#ppt_w"/>
                                          </p:val>
                                        </p:tav>
                                      </p:tavLst>
                                    </p:anim>
                                    <p:anim calcmode="lin" valueType="num">
                                      <p:cBhvr>
                                        <p:cTn id="101" dur="500" fill="hold"/>
                                        <p:tgtEl>
                                          <p:spTgt spid="618526"/>
                                        </p:tgtEl>
                                        <p:attrNameLst>
                                          <p:attrName>ppt_h</p:attrName>
                                        </p:attrNameLst>
                                      </p:cBhvr>
                                      <p:tavLst>
                                        <p:tav tm="0">
                                          <p:val>
                                            <p:fltVal val="0"/>
                                          </p:val>
                                        </p:tav>
                                        <p:tav tm="100000">
                                          <p:val>
                                            <p:strVal val="#ppt_h"/>
                                          </p:val>
                                        </p:tav>
                                      </p:tavLst>
                                    </p:anim>
                                    <p:anim calcmode="lin" valueType="num">
                                      <p:cBhvr>
                                        <p:cTn id="102" dur="500" fill="hold"/>
                                        <p:tgtEl>
                                          <p:spTgt spid="618526"/>
                                        </p:tgtEl>
                                        <p:attrNameLst>
                                          <p:attrName>style.rotation</p:attrName>
                                        </p:attrNameLst>
                                      </p:cBhvr>
                                      <p:tavLst>
                                        <p:tav tm="0">
                                          <p:val>
                                            <p:fltVal val="360"/>
                                          </p:val>
                                        </p:tav>
                                        <p:tav tm="100000">
                                          <p:val>
                                            <p:fltVal val="0"/>
                                          </p:val>
                                        </p:tav>
                                      </p:tavLst>
                                    </p:anim>
                                    <p:animEffect transition="in" filter="fade">
                                      <p:cBhvr>
                                        <p:cTn id="103" dur="500"/>
                                        <p:tgtEl>
                                          <p:spTgt spid="618526"/>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1" nodeType="clickEffect">
                                  <p:stCondLst>
                                    <p:cond delay="0"/>
                                  </p:stCondLst>
                                  <p:childTnLst>
                                    <p:animEffect transition="out" filter="fade">
                                      <p:cBhvr>
                                        <p:cTn id="107" dur="2000"/>
                                        <p:tgtEl>
                                          <p:spTgt spid="618515"/>
                                        </p:tgtEl>
                                      </p:cBhvr>
                                    </p:animEffect>
                                    <p:set>
                                      <p:cBhvr>
                                        <p:cTn id="108" dur="1" fill="hold">
                                          <p:stCondLst>
                                            <p:cond delay="1999"/>
                                          </p:stCondLst>
                                        </p:cTn>
                                        <p:tgtEl>
                                          <p:spTgt spid="618515"/>
                                        </p:tgtEl>
                                        <p:attrNameLst>
                                          <p:attrName>style.visibility</p:attrName>
                                        </p:attrNameLst>
                                      </p:cBhvr>
                                      <p:to>
                                        <p:strVal val="hidden"/>
                                      </p:to>
                                    </p:set>
                                  </p:childTnLst>
                                </p:cTn>
                              </p:par>
                              <p:par>
                                <p:cTn id="109" presetID="10" presetClass="entr" presetSubtype="0" fill="hold" grpId="0" nodeType="withEffect">
                                  <p:stCondLst>
                                    <p:cond delay="0"/>
                                  </p:stCondLst>
                                  <p:childTnLst>
                                    <p:set>
                                      <p:cBhvr>
                                        <p:cTn id="110" dur="1" fill="hold">
                                          <p:stCondLst>
                                            <p:cond delay="0"/>
                                          </p:stCondLst>
                                        </p:cTn>
                                        <p:tgtEl>
                                          <p:spTgt spid="618527"/>
                                        </p:tgtEl>
                                        <p:attrNameLst>
                                          <p:attrName>style.visibility</p:attrName>
                                        </p:attrNameLst>
                                      </p:cBhvr>
                                      <p:to>
                                        <p:strVal val="visible"/>
                                      </p:to>
                                    </p:set>
                                    <p:animEffect transition="in" filter="fade">
                                      <p:cBhvr>
                                        <p:cTn id="111" dur="2000"/>
                                        <p:tgtEl>
                                          <p:spTgt spid="618527"/>
                                        </p:tgtEl>
                                      </p:cBhvr>
                                    </p:animEffect>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grpId="0" nodeType="clickEffect">
                                  <p:stCondLst>
                                    <p:cond delay="0"/>
                                  </p:stCondLst>
                                  <p:childTnLst>
                                    <p:set>
                                      <p:cBhvr>
                                        <p:cTn id="115" dur="1" fill="hold">
                                          <p:stCondLst>
                                            <p:cond delay="0"/>
                                          </p:stCondLst>
                                        </p:cTn>
                                        <p:tgtEl>
                                          <p:spTgt spid="618523"/>
                                        </p:tgtEl>
                                        <p:attrNameLst>
                                          <p:attrName>style.visibility</p:attrName>
                                        </p:attrNameLst>
                                      </p:cBhvr>
                                      <p:to>
                                        <p:strVal val="visible"/>
                                      </p:to>
                                    </p:set>
                                    <p:animEffect transition="in" filter="dissolve">
                                      <p:cBhvr>
                                        <p:cTn id="116" dur="500"/>
                                        <p:tgtEl>
                                          <p:spTgt spid="618523"/>
                                        </p:tgtEl>
                                      </p:cBhvr>
                                    </p:animEffect>
                                  </p:childTnLst>
                                </p:cTn>
                              </p:par>
                            </p:childTnLst>
                          </p:cTn>
                        </p:par>
                        <p:par>
                          <p:cTn id="117" fill="hold">
                            <p:stCondLst>
                              <p:cond delay="500"/>
                            </p:stCondLst>
                            <p:childTnLst>
                              <p:par>
                                <p:cTn id="118" presetID="9" presetClass="entr" presetSubtype="0" fill="hold" nodeType="afterEffect">
                                  <p:stCondLst>
                                    <p:cond delay="0"/>
                                  </p:stCondLst>
                                  <p:childTnLst>
                                    <p:set>
                                      <p:cBhvr>
                                        <p:cTn id="119" dur="1" fill="hold">
                                          <p:stCondLst>
                                            <p:cond delay="0"/>
                                          </p:stCondLst>
                                        </p:cTn>
                                        <p:tgtEl>
                                          <p:spTgt spid="3"/>
                                        </p:tgtEl>
                                        <p:attrNameLst>
                                          <p:attrName>style.visibility</p:attrName>
                                        </p:attrNameLst>
                                      </p:cBhvr>
                                      <p:to>
                                        <p:strVal val="visible"/>
                                      </p:to>
                                    </p:set>
                                    <p:animEffect transition="in" filter="dissolve">
                                      <p:cBhvr>
                                        <p:cTn id="120" dur="500"/>
                                        <p:tgtEl>
                                          <p:spTgt spid="3"/>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grpId="1" nodeType="clickEffect">
                                  <p:stCondLst>
                                    <p:cond delay="0"/>
                                  </p:stCondLst>
                                  <p:childTnLst>
                                    <p:animEffect transition="out" filter="fade">
                                      <p:cBhvr>
                                        <p:cTn id="124" dur="2000"/>
                                        <p:tgtEl>
                                          <p:spTgt spid="618527"/>
                                        </p:tgtEl>
                                      </p:cBhvr>
                                    </p:animEffect>
                                    <p:set>
                                      <p:cBhvr>
                                        <p:cTn id="125" dur="1" fill="hold">
                                          <p:stCondLst>
                                            <p:cond delay="1999"/>
                                          </p:stCondLst>
                                        </p:cTn>
                                        <p:tgtEl>
                                          <p:spTgt spid="618527"/>
                                        </p:tgtEl>
                                        <p:attrNameLst>
                                          <p:attrName>style.visibility</p:attrName>
                                        </p:attrNameLst>
                                      </p:cBhvr>
                                      <p:to>
                                        <p:strVal val="hidden"/>
                                      </p:to>
                                    </p:set>
                                  </p:childTnLst>
                                </p:cTn>
                              </p:par>
                              <p:par>
                                <p:cTn id="126" presetID="10" presetClass="entr" presetSubtype="0" fill="hold" grpId="0" nodeType="withEffect">
                                  <p:stCondLst>
                                    <p:cond delay="0"/>
                                  </p:stCondLst>
                                  <p:childTnLst>
                                    <p:set>
                                      <p:cBhvr>
                                        <p:cTn id="127" dur="1" fill="hold">
                                          <p:stCondLst>
                                            <p:cond delay="0"/>
                                          </p:stCondLst>
                                        </p:cTn>
                                        <p:tgtEl>
                                          <p:spTgt spid="618531"/>
                                        </p:tgtEl>
                                        <p:attrNameLst>
                                          <p:attrName>style.visibility</p:attrName>
                                        </p:attrNameLst>
                                      </p:cBhvr>
                                      <p:to>
                                        <p:strVal val="visible"/>
                                      </p:to>
                                    </p:set>
                                    <p:animEffect transition="in" filter="fade">
                                      <p:cBhvr>
                                        <p:cTn id="128" dur="2000"/>
                                        <p:tgtEl>
                                          <p:spTgt spid="618531"/>
                                        </p:tgtEl>
                                      </p:cBhvr>
                                    </p:animEffect>
                                  </p:childTnLst>
                                </p:cTn>
                              </p:par>
                            </p:childTnLst>
                          </p:cTn>
                        </p:par>
                      </p:childTnLst>
                    </p:cTn>
                  </p:par>
                  <p:par>
                    <p:cTn id="129" fill="hold">
                      <p:stCondLst>
                        <p:cond delay="indefinite"/>
                      </p:stCondLst>
                      <p:childTnLst>
                        <p:par>
                          <p:cTn id="130" fill="hold">
                            <p:stCondLst>
                              <p:cond delay="0"/>
                            </p:stCondLst>
                            <p:childTnLst>
                              <p:par>
                                <p:cTn id="131" presetID="37" presetClass="exit" presetSubtype="0" fill="hold" grpId="1" nodeType="clickEffect">
                                  <p:stCondLst>
                                    <p:cond delay="0"/>
                                  </p:stCondLst>
                                  <p:childTnLst>
                                    <p:animEffect transition="out" filter="fade">
                                      <p:cBhvr>
                                        <p:cTn id="132" dur="1000"/>
                                        <p:tgtEl>
                                          <p:spTgt spid="618525"/>
                                        </p:tgtEl>
                                      </p:cBhvr>
                                    </p:animEffect>
                                    <p:anim calcmode="lin" valueType="num">
                                      <p:cBhvr>
                                        <p:cTn id="133" dur="1000"/>
                                        <p:tgtEl>
                                          <p:spTgt spid="618525"/>
                                        </p:tgtEl>
                                        <p:attrNameLst>
                                          <p:attrName>ppt_x</p:attrName>
                                        </p:attrNameLst>
                                      </p:cBhvr>
                                      <p:tavLst>
                                        <p:tav tm="0">
                                          <p:val>
                                            <p:strVal val="ppt_x"/>
                                          </p:val>
                                        </p:tav>
                                        <p:tav tm="100000">
                                          <p:val>
                                            <p:strVal val="ppt_x"/>
                                          </p:val>
                                        </p:tav>
                                      </p:tavLst>
                                    </p:anim>
                                    <p:anim calcmode="lin" valueType="num">
                                      <p:cBhvr>
                                        <p:cTn id="134" dur="100" decel="100000"/>
                                        <p:tgtEl>
                                          <p:spTgt spid="618525"/>
                                        </p:tgtEl>
                                        <p:attrNameLst>
                                          <p:attrName>ppt_y</p:attrName>
                                        </p:attrNameLst>
                                      </p:cBhvr>
                                      <p:tavLst>
                                        <p:tav tm="0">
                                          <p:val>
                                            <p:strVal val="ppt_y"/>
                                          </p:val>
                                        </p:tav>
                                        <p:tav tm="100000">
                                          <p:val>
                                            <p:strVal val="ppt_y-.03"/>
                                          </p:val>
                                        </p:tav>
                                      </p:tavLst>
                                    </p:anim>
                                    <p:anim calcmode="lin" valueType="num">
                                      <p:cBhvr>
                                        <p:cTn id="135" dur="900" accel="100000">
                                          <p:stCondLst>
                                            <p:cond delay="100"/>
                                          </p:stCondLst>
                                        </p:cTn>
                                        <p:tgtEl>
                                          <p:spTgt spid="618525"/>
                                        </p:tgtEl>
                                        <p:attrNameLst>
                                          <p:attrName>ppt_y</p:attrName>
                                        </p:attrNameLst>
                                      </p:cBhvr>
                                      <p:tavLst>
                                        <p:tav tm="0">
                                          <p:val>
                                            <p:strVal val="ppt_y"/>
                                          </p:val>
                                        </p:tav>
                                        <p:tav tm="100000">
                                          <p:val>
                                            <p:strVal val="ppt_y+1"/>
                                          </p:val>
                                        </p:tav>
                                      </p:tavLst>
                                    </p:anim>
                                    <p:set>
                                      <p:cBhvr>
                                        <p:cTn id="136" dur="1" fill="hold">
                                          <p:stCondLst>
                                            <p:cond delay="999"/>
                                          </p:stCondLst>
                                        </p:cTn>
                                        <p:tgtEl>
                                          <p:spTgt spid="6185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8" grpId="0"/>
      <p:bldP spid="618501" grpId="0" autoUpdateAnimBg="0"/>
      <p:bldP spid="618503" grpId="0" animBg="1"/>
      <p:bldP spid="618504" grpId="0"/>
      <p:bldP spid="618508" grpId="0" animBg="1"/>
      <p:bldP spid="618512" grpId="0"/>
      <p:bldP spid="618513" grpId="0" animBg="1"/>
      <p:bldP spid="618514" grpId="0"/>
      <p:bldP spid="618514" grpId="1"/>
      <p:bldP spid="618515" grpId="0"/>
      <p:bldP spid="618515" grpId="1"/>
      <p:bldP spid="618516" grpId="0"/>
      <p:bldP spid="618517" grpId="0" animBg="1"/>
      <p:bldP spid="618518" grpId="0" animBg="1"/>
      <p:bldP spid="618519" grpId="0"/>
      <p:bldP spid="618520" grpId="0"/>
      <p:bldP spid="618521" grpId="0" animBg="1"/>
      <p:bldP spid="618522" grpId="0"/>
      <p:bldP spid="618523" grpId="0"/>
      <p:bldP spid="618524" grpId="0"/>
      <p:bldP spid="618525" grpId="0"/>
      <p:bldP spid="618525" grpId="1"/>
      <p:bldP spid="618527" grpId="0"/>
      <p:bldP spid="618527" grpId="1"/>
      <p:bldP spid="61853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mtClean="0"/>
              <a:t>Real-World Stoichiometry:</a:t>
            </a:r>
            <a:br>
              <a:rPr lang="en-US" smtClean="0"/>
            </a:br>
            <a:r>
              <a:rPr lang="en-US" smtClean="0"/>
              <a:t>Limiting Reactants</a:t>
            </a:r>
          </a:p>
        </p:txBody>
      </p:sp>
      <p:sp>
        <p:nvSpPr>
          <p:cNvPr id="97283" name="AutoShape 3">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97284" name="Rectangle 4"/>
          <p:cNvSpPr>
            <a:spLocks noChangeArrowheads="1"/>
          </p:cNvSpPr>
          <p:nvPr/>
        </p:nvSpPr>
        <p:spPr bwMode="auto">
          <a:xfrm>
            <a:off x="76200" y="6553200"/>
            <a:ext cx="4718050" cy="214313"/>
          </a:xfrm>
          <a:prstGeom prst="rect">
            <a:avLst/>
          </a:prstGeom>
          <a:noFill/>
          <a:ln w="9525">
            <a:noFill/>
            <a:miter lim="800000"/>
            <a:headEnd/>
            <a:tailEnd/>
          </a:ln>
        </p:spPr>
        <p:txBody>
          <a:bodyPr wrap="none">
            <a:spAutoFit/>
          </a:bodyPr>
          <a:lstStyle/>
          <a:p>
            <a:r>
              <a:rPr lang="en-US" sz="800"/>
              <a:t>LeMay Jr, Beall, Robblee, Brower, </a:t>
            </a:r>
            <a:r>
              <a:rPr lang="en-US" sz="800" u="sng"/>
              <a:t>Chemistry Connections to Our Changing World </a:t>
            </a:r>
            <a:r>
              <a:rPr lang="en-US" sz="800"/>
              <a:t> , 1996, page 366</a:t>
            </a:r>
          </a:p>
        </p:txBody>
      </p:sp>
      <p:sp>
        <p:nvSpPr>
          <p:cNvPr id="585733" name="Text Box 5"/>
          <p:cNvSpPr txBox="1">
            <a:spLocks noChangeArrowheads="1"/>
          </p:cNvSpPr>
          <p:nvPr/>
        </p:nvSpPr>
        <p:spPr bwMode="auto">
          <a:xfrm>
            <a:off x="7321550" y="3092450"/>
            <a:ext cx="1708150" cy="641350"/>
          </a:xfrm>
          <a:prstGeom prst="rect">
            <a:avLst/>
          </a:prstGeom>
          <a:noFill/>
          <a:ln w="9525">
            <a:noFill/>
            <a:miter lim="800000"/>
            <a:headEnd/>
            <a:tailEnd/>
          </a:ln>
        </p:spPr>
        <p:txBody>
          <a:bodyPr wrap="none">
            <a:spAutoFit/>
          </a:bodyPr>
          <a:lstStyle/>
          <a:p>
            <a:pPr algn="ctr"/>
            <a:r>
              <a:rPr lang="en-US" sz="1800" b="1"/>
              <a:t>Ideal</a:t>
            </a:r>
          </a:p>
          <a:p>
            <a:pPr algn="ctr"/>
            <a:r>
              <a:rPr lang="en-US" sz="1800" b="1"/>
              <a:t>Stoichiometry</a:t>
            </a:r>
          </a:p>
        </p:txBody>
      </p:sp>
      <p:sp>
        <p:nvSpPr>
          <p:cNvPr id="585734" name="Text Box 6"/>
          <p:cNvSpPr txBox="1">
            <a:spLocks noChangeArrowheads="1"/>
          </p:cNvSpPr>
          <p:nvPr/>
        </p:nvSpPr>
        <p:spPr bwMode="auto">
          <a:xfrm>
            <a:off x="7518400" y="4768850"/>
            <a:ext cx="1276350" cy="641350"/>
          </a:xfrm>
          <a:prstGeom prst="rect">
            <a:avLst/>
          </a:prstGeom>
          <a:noFill/>
          <a:ln w="9525">
            <a:noFill/>
            <a:miter lim="800000"/>
            <a:headEnd/>
            <a:tailEnd/>
          </a:ln>
        </p:spPr>
        <p:txBody>
          <a:bodyPr wrap="none">
            <a:spAutoFit/>
          </a:bodyPr>
          <a:lstStyle/>
          <a:p>
            <a:pPr algn="ctr"/>
            <a:r>
              <a:rPr lang="en-US" sz="1800" b="1"/>
              <a:t>Limiting</a:t>
            </a:r>
          </a:p>
          <a:p>
            <a:pPr algn="ctr"/>
            <a:r>
              <a:rPr lang="en-US" sz="1800" b="1"/>
              <a:t>Reactants</a:t>
            </a:r>
          </a:p>
        </p:txBody>
      </p:sp>
      <p:grpSp>
        <p:nvGrpSpPr>
          <p:cNvPr id="2" name="Group 7"/>
          <p:cNvGrpSpPr>
            <a:grpSpLocks/>
          </p:cNvGrpSpPr>
          <p:nvPr/>
        </p:nvGrpSpPr>
        <p:grpSpPr bwMode="auto">
          <a:xfrm>
            <a:off x="990600" y="2590800"/>
            <a:ext cx="2667000" cy="1752600"/>
            <a:chOff x="624" y="1632"/>
            <a:chExt cx="1680" cy="1104"/>
          </a:xfrm>
        </p:grpSpPr>
        <p:sp>
          <p:nvSpPr>
            <p:cNvPr id="97330" name="Oval 8"/>
            <p:cNvSpPr>
              <a:spLocks noChangeAspect="1" noChangeArrowheads="1"/>
            </p:cNvSpPr>
            <p:nvPr/>
          </p:nvSpPr>
          <p:spPr bwMode="auto">
            <a:xfrm>
              <a:off x="795" y="1728"/>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31" name="Oval 9"/>
            <p:cNvSpPr>
              <a:spLocks noChangeAspect="1" noChangeArrowheads="1"/>
            </p:cNvSpPr>
            <p:nvPr/>
          </p:nvSpPr>
          <p:spPr bwMode="auto">
            <a:xfrm>
              <a:off x="1920" y="1728"/>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32" name="Oval 10"/>
            <p:cNvSpPr>
              <a:spLocks noChangeAspect="1" noChangeArrowheads="1"/>
            </p:cNvSpPr>
            <p:nvPr/>
          </p:nvSpPr>
          <p:spPr bwMode="auto">
            <a:xfrm>
              <a:off x="1200" y="2256"/>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33" name="Oval 11"/>
            <p:cNvSpPr>
              <a:spLocks noChangeAspect="1" noChangeArrowheads="1"/>
            </p:cNvSpPr>
            <p:nvPr/>
          </p:nvSpPr>
          <p:spPr bwMode="auto">
            <a:xfrm>
              <a:off x="816" y="2400"/>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34" name="Oval 12"/>
            <p:cNvSpPr>
              <a:spLocks noChangeAspect="1" noChangeArrowheads="1"/>
            </p:cNvSpPr>
            <p:nvPr/>
          </p:nvSpPr>
          <p:spPr bwMode="auto">
            <a:xfrm>
              <a:off x="1584" y="2160"/>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35" name="Oval 13"/>
            <p:cNvSpPr>
              <a:spLocks noChangeAspect="1" noChangeArrowheads="1"/>
            </p:cNvSpPr>
            <p:nvPr/>
          </p:nvSpPr>
          <p:spPr bwMode="auto">
            <a:xfrm>
              <a:off x="1056" y="1824"/>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36" name="Oval 14"/>
            <p:cNvSpPr>
              <a:spLocks noChangeAspect="1" noChangeArrowheads="1"/>
            </p:cNvSpPr>
            <p:nvPr/>
          </p:nvSpPr>
          <p:spPr bwMode="auto">
            <a:xfrm>
              <a:off x="720" y="2064"/>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37" name="Oval 15"/>
            <p:cNvSpPr>
              <a:spLocks noChangeAspect="1" noChangeArrowheads="1"/>
            </p:cNvSpPr>
            <p:nvPr/>
          </p:nvSpPr>
          <p:spPr bwMode="auto">
            <a:xfrm>
              <a:off x="1536" y="2448"/>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38" name="Oval 16"/>
            <p:cNvSpPr>
              <a:spLocks noChangeAspect="1" noChangeArrowheads="1"/>
            </p:cNvSpPr>
            <p:nvPr/>
          </p:nvSpPr>
          <p:spPr bwMode="auto">
            <a:xfrm>
              <a:off x="1392" y="1968"/>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39" name="Oval 17"/>
            <p:cNvSpPr>
              <a:spLocks noChangeAspect="1" noChangeArrowheads="1"/>
            </p:cNvSpPr>
            <p:nvPr/>
          </p:nvSpPr>
          <p:spPr bwMode="auto">
            <a:xfrm>
              <a:off x="2016" y="2304"/>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40" name="Rectangle 18"/>
            <p:cNvSpPr>
              <a:spLocks noChangeArrowheads="1"/>
            </p:cNvSpPr>
            <p:nvPr/>
          </p:nvSpPr>
          <p:spPr bwMode="auto">
            <a:xfrm>
              <a:off x="624" y="1632"/>
              <a:ext cx="1680" cy="1104"/>
            </a:xfrm>
            <a:prstGeom prst="rect">
              <a:avLst/>
            </a:prstGeom>
            <a:noFill/>
            <a:ln w="19050">
              <a:solidFill>
                <a:schemeClr val="bg2"/>
              </a:solidFill>
              <a:miter lim="800000"/>
              <a:headEnd/>
              <a:tailEnd/>
            </a:ln>
          </p:spPr>
          <p:txBody>
            <a:bodyPr wrap="none" anchor="ctr"/>
            <a:lstStyle/>
            <a:p>
              <a:endParaRPr lang="en-US"/>
            </a:p>
          </p:txBody>
        </p:sp>
      </p:grpSp>
      <p:grpSp>
        <p:nvGrpSpPr>
          <p:cNvPr id="3" name="Group 19"/>
          <p:cNvGrpSpPr>
            <a:grpSpLocks/>
          </p:cNvGrpSpPr>
          <p:nvPr/>
        </p:nvGrpSpPr>
        <p:grpSpPr bwMode="auto">
          <a:xfrm>
            <a:off x="4572000" y="2590800"/>
            <a:ext cx="2667000" cy="1752600"/>
            <a:chOff x="2880" y="1632"/>
            <a:chExt cx="1680" cy="1104"/>
          </a:xfrm>
        </p:grpSpPr>
        <p:sp>
          <p:nvSpPr>
            <p:cNvPr id="97319" name="Oval 20"/>
            <p:cNvSpPr>
              <a:spLocks noChangeAspect="1" noChangeArrowheads="1"/>
            </p:cNvSpPr>
            <p:nvPr/>
          </p:nvSpPr>
          <p:spPr bwMode="auto">
            <a:xfrm>
              <a:off x="4176" y="2112"/>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20" name="Oval 21"/>
            <p:cNvSpPr>
              <a:spLocks noChangeAspect="1" noChangeArrowheads="1"/>
            </p:cNvSpPr>
            <p:nvPr/>
          </p:nvSpPr>
          <p:spPr bwMode="auto">
            <a:xfrm>
              <a:off x="3888" y="2448"/>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21" name="Oval 22"/>
            <p:cNvSpPr>
              <a:spLocks noChangeAspect="1" noChangeArrowheads="1"/>
            </p:cNvSpPr>
            <p:nvPr/>
          </p:nvSpPr>
          <p:spPr bwMode="auto">
            <a:xfrm>
              <a:off x="3312" y="2208"/>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22" name="Oval 23"/>
            <p:cNvSpPr>
              <a:spLocks noChangeAspect="1" noChangeArrowheads="1"/>
            </p:cNvSpPr>
            <p:nvPr/>
          </p:nvSpPr>
          <p:spPr bwMode="auto">
            <a:xfrm>
              <a:off x="3024" y="1776"/>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23" name="Oval 24"/>
            <p:cNvSpPr>
              <a:spLocks noChangeAspect="1" noChangeArrowheads="1"/>
            </p:cNvSpPr>
            <p:nvPr/>
          </p:nvSpPr>
          <p:spPr bwMode="auto">
            <a:xfrm>
              <a:off x="3168" y="2304"/>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24" name="Oval 25"/>
            <p:cNvSpPr>
              <a:spLocks noChangeAspect="1" noChangeArrowheads="1"/>
            </p:cNvSpPr>
            <p:nvPr/>
          </p:nvSpPr>
          <p:spPr bwMode="auto">
            <a:xfrm>
              <a:off x="3792" y="1824"/>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25" name="Oval 26"/>
            <p:cNvSpPr>
              <a:spLocks noChangeAspect="1" noChangeArrowheads="1"/>
            </p:cNvSpPr>
            <p:nvPr/>
          </p:nvSpPr>
          <p:spPr bwMode="auto">
            <a:xfrm>
              <a:off x="3744" y="2352"/>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26" name="Oval 27"/>
            <p:cNvSpPr>
              <a:spLocks noChangeAspect="1" noChangeArrowheads="1"/>
            </p:cNvSpPr>
            <p:nvPr/>
          </p:nvSpPr>
          <p:spPr bwMode="auto">
            <a:xfrm>
              <a:off x="3168" y="1728"/>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27" name="Oval 28"/>
            <p:cNvSpPr>
              <a:spLocks noChangeAspect="1" noChangeArrowheads="1"/>
            </p:cNvSpPr>
            <p:nvPr/>
          </p:nvSpPr>
          <p:spPr bwMode="auto">
            <a:xfrm>
              <a:off x="3936" y="1824"/>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28" name="Oval 29"/>
            <p:cNvSpPr>
              <a:spLocks noChangeAspect="1" noChangeArrowheads="1"/>
            </p:cNvSpPr>
            <p:nvPr/>
          </p:nvSpPr>
          <p:spPr bwMode="auto">
            <a:xfrm>
              <a:off x="4272" y="2256"/>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29" name="Rectangle 30"/>
            <p:cNvSpPr>
              <a:spLocks noChangeArrowheads="1"/>
            </p:cNvSpPr>
            <p:nvPr/>
          </p:nvSpPr>
          <p:spPr bwMode="auto">
            <a:xfrm>
              <a:off x="2880" y="1632"/>
              <a:ext cx="1680" cy="1104"/>
            </a:xfrm>
            <a:prstGeom prst="rect">
              <a:avLst/>
            </a:prstGeom>
            <a:noFill/>
            <a:ln w="19050">
              <a:solidFill>
                <a:schemeClr val="bg2"/>
              </a:solidFill>
              <a:miter lim="800000"/>
              <a:headEnd/>
              <a:tailEnd/>
            </a:ln>
          </p:spPr>
          <p:txBody>
            <a:bodyPr wrap="none" anchor="ctr"/>
            <a:lstStyle/>
            <a:p>
              <a:endParaRPr lang="en-US"/>
            </a:p>
          </p:txBody>
        </p:sp>
      </p:grpSp>
      <p:grpSp>
        <p:nvGrpSpPr>
          <p:cNvPr id="4" name="Group 31"/>
          <p:cNvGrpSpPr>
            <a:grpSpLocks/>
          </p:cNvGrpSpPr>
          <p:nvPr/>
        </p:nvGrpSpPr>
        <p:grpSpPr bwMode="auto">
          <a:xfrm>
            <a:off x="990600" y="4572000"/>
            <a:ext cx="2667000" cy="1752600"/>
            <a:chOff x="624" y="2880"/>
            <a:chExt cx="1680" cy="1104"/>
          </a:xfrm>
        </p:grpSpPr>
        <p:sp>
          <p:nvSpPr>
            <p:cNvPr id="97310" name="Oval 32"/>
            <p:cNvSpPr>
              <a:spLocks noChangeAspect="1" noChangeArrowheads="1"/>
            </p:cNvSpPr>
            <p:nvPr/>
          </p:nvSpPr>
          <p:spPr bwMode="auto">
            <a:xfrm>
              <a:off x="816" y="3024"/>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11" name="Oval 33"/>
            <p:cNvSpPr>
              <a:spLocks noChangeAspect="1" noChangeArrowheads="1"/>
            </p:cNvSpPr>
            <p:nvPr/>
          </p:nvSpPr>
          <p:spPr bwMode="auto">
            <a:xfrm>
              <a:off x="1104" y="3648"/>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12" name="Oval 34"/>
            <p:cNvSpPr>
              <a:spLocks noChangeAspect="1" noChangeArrowheads="1"/>
            </p:cNvSpPr>
            <p:nvPr/>
          </p:nvSpPr>
          <p:spPr bwMode="auto">
            <a:xfrm>
              <a:off x="1488" y="3408"/>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13" name="Oval 35"/>
            <p:cNvSpPr>
              <a:spLocks noChangeAspect="1" noChangeArrowheads="1"/>
            </p:cNvSpPr>
            <p:nvPr/>
          </p:nvSpPr>
          <p:spPr bwMode="auto">
            <a:xfrm>
              <a:off x="1920" y="3024"/>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14" name="Oval 36"/>
            <p:cNvSpPr>
              <a:spLocks noChangeAspect="1" noChangeArrowheads="1"/>
            </p:cNvSpPr>
            <p:nvPr/>
          </p:nvSpPr>
          <p:spPr bwMode="auto">
            <a:xfrm>
              <a:off x="1968" y="3744"/>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15" name="Oval 37"/>
            <p:cNvSpPr>
              <a:spLocks noChangeAspect="1" noChangeArrowheads="1"/>
            </p:cNvSpPr>
            <p:nvPr/>
          </p:nvSpPr>
          <p:spPr bwMode="auto">
            <a:xfrm>
              <a:off x="720" y="3408"/>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16" name="Oval 38"/>
            <p:cNvSpPr>
              <a:spLocks noChangeAspect="1" noChangeArrowheads="1"/>
            </p:cNvSpPr>
            <p:nvPr/>
          </p:nvSpPr>
          <p:spPr bwMode="auto">
            <a:xfrm>
              <a:off x="1296" y="3072"/>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17" name="Oval 39"/>
            <p:cNvSpPr>
              <a:spLocks noChangeAspect="1" noChangeArrowheads="1"/>
            </p:cNvSpPr>
            <p:nvPr/>
          </p:nvSpPr>
          <p:spPr bwMode="auto">
            <a:xfrm>
              <a:off x="1824" y="3408"/>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18" name="Rectangle 40"/>
            <p:cNvSpPr>
              <a:spLocks noChangeArrowheads="1"/>
            </p:cNvSpPr>
            <p:nvPr/>
          </p:nvSpPr>
          <p:spPr bwMode="auto">
            <a:xfrm>
              <a:off x="624" y="2880"/>
              <a:ext cx="1680" cy="1104"/>
            </a:xfrm>
            <a:prstGeom prst="rect">
              <a:avLst/>
            </a:prstGeom>
            <a:noFill/>
            <a:ln w="19050">
              <a:solidFill>
                <a:schemeClr val="bg2"/>
              </a:solidFill>
              <a:miter lim="800000"/>
              <a:headEnd/>
              <a:tailEnd/>
            </a:ln>
          </p:spPr>
          <p:txBody>
            <a:bodyPr wrap="none" anchor="ctr"/>
            <a:lstStyle/>
            <a:p>
              <a:endParaRPr lang="en-US"/>
            </a:p>
          </p:txBody>
        </p:sp>
      </p:grpSp>
      <p:sp>
        <p:nvSpPr>
          <p:cNvPr id="585769" name="AutoShape 41"/>
          <p:cNvSpPr>
            <a:spLocks noChangeArrowheads="1"/>
          </p:cNvSpPr>
          <p:nvPr/>
        </p:nvSpPr>
        <p:spPr bwMode="auto">
          <a:xfrm>
            <a:off x="3810000" y="3352800"/>
            <a:ext cx="609600" cy="304800"/>
          </a:xfrm>
          <a:prstGeom prst="notchedRightArrow">
            <a:avLst>
              <a:gd name="adj1" fmla="val 50000"/>
              <a:gd name="adj2" fmla="val 50000"/>
            </a:avLst>
          </a:prstGeom>
          <a:gradFill rotWithShape="1">
            <a:gsLst>
              <a:gs pos="0">
                <a:srgbClr val="FFCC00"/>
              </a:gs>
              <a:gs pos="100000">
                <a:srgbClr val="CC6600"/>
              </a:gs>
            </a:gsLst>
            <a:lin ang="0" scaled="1"/>
          </a:gradFill>
          <a:ln w="9525">
            <a:noFill/>
            <a:miter lim="800000"/>
            <a:headEnd/>
            <a:tailEnd/>
          </a:ln>
        </p:spPr>
        <p:txBody>
          <a:bodyPr wrap="none" anchor="ctr"/>
          <a:lstStyle/>
          <a:p>
            <a:endParaRPr lang="en-US"/>
          </a:p>
        </p:txBody>
      </p:sp>
      <p:sp>
        <p:nvSpPr>
          <p:cNvPr id="585770" name="AutoShape 42"/>
          <p:cNvSpPr>
            <a:spLocks noChangeArrowheads="1"/>
          </p:cNvSpPr>
          <p:nvPr/>
        </p:nvSpPr>
        <p:spPr bwMode="auto">
          <a:xfrm>
            <a:off x="3810000" y="5334000"/>
            <a:ext cx="609600" cy="304800"/>
          </a:xfrm>
          <a:prstGeom prst="notchedRightArrow">
            <a:avLst>
              <a:gd name="adj1" fmla="val 50000"/>
              <a:gd name="adj2" fmla="val 50000"/>
            </a:avLst>
          </a:prstGeom>
          <a:gradFill rotWithShape="1">
            <a:gsLst>
              <a:gs pos="0">
                <a:srgbClr val="FFCC00"/>
              </a:gs>
              <a:gs pos="100000">
                <a:srgbClr val="CC6600"/>
              </a:gs>
            </a:gsLst>
            <a:lin ang="0" scaled="1"/>
          </a:gradFill>
          <a:ln w="9525">
            <a:noFill/>
            <a:miter lim="800000"/>
            <a:headEnd/>
            <a:tailEnd/>
          </a:ln>
        </p:spPr>
        <p:txBody>
          <a:bodyPr wrap="none" anchor="ctr"/>
          <a:lstStyle/>
          <a:p>
            <a:endParaRPr lang="en-US"/>
          </a:p>
        </p:txBody>
      </p:sp>
      <p:grpSp>
        <p:nvGrpSpPr>
          <p:cNvPr id="97292" name="Group 43"/>
          <p:cNvGrpSpPr>
            <a:grpSpLocks/>
          </p:cNvGrpSpPr>
          <p:nvPr/>
        </p:nvGrpSpPr>
        <p:grpSpPr bwMode="auto">
          <a:xfrm>
            <a:off x="1660525" y="2017713"/>
            <a:ext cx="4711700" cy="366712"/>
            <a:chOff x="1046" y="1271"/>
            <a:chExt cx="2968" cy="231"/>
          </a:xfrm>
        </p:grpSpPr>
        <p:sp>
          <p:nvSpPr>
            <p:cNvPr id="97308" name="Text Box 44"/>
            <p:cNvSpPr txBox="1">
              <a:spLocks noChangeArrowheads="1"/>
            </p:cNvSpPr>
            <p:nvPr/>
          </p:nvSpPr>
          <p:spPr bwMode="auto">
            <a:xfrm>
              <a:off x="1046" y="1271"/>
              <a:ext cx="2968" cy="231"/>
            </a:xfrm>
            <a:prstGeom prst="rect">
              <a:avLst/>
            </a:prstGeom>
            <a:noFill/>
            <a:ln w="22225">
              <a:noFill/>
              <a:miter lim="800000"/>
              <a:headEnd/>
              <a:tailEnd/>
            </a:ln>
          </p:spPr>
          <p:txBody>
            <a:bodyPr wrap="none">
              <a:spAutoFit/>
            </a:bodyPr>
            <a:lstStyle/>
            <a:p>
              <a:r>
                <a:rPr lang="en-US" sz="1800" b="1"/>
                <a:t>Fe     +     S                                              FeS</a:t>
              </a:r>
            </a:p>
          </p:txBody>
        </p:sp>
        <p:sp>
          <p:nvSpPr>
            <p:cNvPr id="97309" name="Line 45"/>
            <p:cNvSpPr>
              <a:spLocks noChangeShapeType="1"/>
            </p:cNvSpPr>
            <p:nvPr/>
          </p:nvSpPr>
          <p:spPr bwMode="auto">
            <a:xfrm>
              <a:off x="2496" y="1392"/>
              <a:ext cx="336" cy="0"/>
            </a:xfrm>
            <a:prstGeom prst="line">
              <a:avLst/>
            </a:prstGeom>
            <a:noFill/>
            <a:ln w="22225">
              <a:solidFill>
                <a:schemeClr val="tx1"/>
              </a:solidFill>
              <a:round/>
              <a:headEnd/>
              <a:tailEnd type="triangle" w="med" len="med"/>
            </a:ln>
          </p:spPr>
          <p:txBody>
            <a:bodyPr/>
            <a:lstStyle/>
            <a:p>
              <a:endParaRPr lang="en-US"/>
            </a:p>
          </p:txBody>
        </p:sp>
      </p:grpSp>
      <p:grpSp>
        <p:nvGrpSpPr>
          <p:cNvPr id="97293" name="Group 46"/>
          <p:cNvGrpSpPr>
            <a:grpSpLocks/>
          </p:cNvGrpSpPr>
          <p:nvPr/>
        </p:nvGrpSpPr>
        <p:grpSpPr bwMode="auto">
          <a:xfrm>
            <a:off x="7527925" y="5622925"/>
            <a:ext cx="860425" cy="825500"/>
            <a:chOff x="4742" y="3542"/>
            <a:chExt cx="542" cy="520"/>
          </a:xfrm>
        </p:grpSpPr>
        <p:sp>
          <p:nvSpPr>
            <p:cNvPr id="97305" name="Oval 47"/>
            <p:cNvSpPr>
              <a:spLocks noChangeAspect="1" noChangeArrowheads="1"/>
            </p:cNvSpPr>
            <p:nvPr/>
          </p:nvSpPr>
          <p:spPr bwMode="auto">
            <a:xfrm>
              <a:off x="5088" y="3552"/>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06" name="Oval 48"/>
            <p:cNvSpPr>
              <a:spLocks noChangeAspect="1" noChangeArrowheads="1"/>
            </p:cNvSpPr>
            <p:nvPr/>
          </p:nvSpPr>
          <p:spPr bwMode="auto">
            <a:xfrm>
              <a:off x="5088" y="3836"/>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07" name="Text Box 49"/>
            <p:cNvSpPr txBox="1">
              <a:spLocks noChangeArrowheads="1"/>
            </p:cNvSpPr>
            <p:nvPr/>
          </p:nvSpPr>
          <p:spPr bwMode="auto">
            <a:xfrm>
              <a:off x="4742" y="3542"/>
              <a:ext cx="412" cy="520"/>
            </a:xfrm>
            <a:prstGeom prst="rect">
              <a:avLst/>
            </a:prstGeom>
            <a:noFill/>
            <a:ln w="9525">
              <a:noFill/>
              <a:miter lim="800000"/>
              <a:headEnd/>
              <a:tailEnd/>
            </a:ln>
          </p:spPr>
          <p:txBody>
            <a:bodyPr wrap="none">
              <a:spAutoFit/>
            </a:bodyPr>
            <a:lstStyle/>
            <a:p>
              <a:r>
                <a:rPr lang="en-US" sz="1600" b="1"/>
                <a:t>S = </a:t>
              </a:r>
            </a:p>
            <a:p>
              <a:endParaRPr lang="en-US" sz="1600" b="1"/>
            </a:p>
            <a:p>
              <a:r>
                <a:rPr lang="en-US" sz="1600" b="1"/>
                <a:t>Fe = </a:t>
              </a:r>
            </a:p>
          </p:txBody>
        </p:sp>
      </p:grpSp>
      <p:grpSp>
        <p:nvGrpSpPr>
          <p:cNvPr id="7" name="Group 50"/>
          <p:cNvGrpSpPr>
            <a:grpSpLocks/>
          </p:cNvGrpSpPr>
          <p:nvPr/>
        </p:nvGrpSpPr>
        <p:grpSpPr bwMode="auto">
          <a:xfrm>
            <a:off x="4572000" y="4572000"/>
            <a:ext cx="2667000" cy="1752600"/>
            <a:chOff x="2880" y="2880"/>
            <a:chExt cx="1680" cy="1104"/>
          </a:xfrm>
        </p:grpSpPr>
        <p:sp>
          <p:nvSpPr>
            <p:cNvPr id="97296" name="Oval 51"/>
            <p:cNvSpPr>
              <a:spLocks noChangeAspect="1" noChangeArrowheads="1"/>
            </p:cNvSpPr>
            <p:nvPr/>
          </p:nvSpPr>
          <p:spPr bwMode="auto">
            <a:xfrm>
              <a:off x="3264" y="3120"/>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297" name="Oval 52"/>
            <p:cNvSpPr>
              <a:spLocks noChangeAspect="1" noChangeArrowheads="1"/>
            </p:cNvSpPr>
            <p:nvPr/>
          </p:nvSpPr>
          <p:spPr bwMode="auto">
            <a:xfrm>
              <a:off x="3840" y="3120"/>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298" name="Oval 53"/>
            <p:cNvSpPr>
              <a:spLocks noChangeAspect="1" noChangeArrowheads="1"/>
            </p:cNvSpPr>
            <p:nvPr/>
          </p:nvSpPr>
          <p:spPr bwMode="auto">
            <a:xfrm>
              <a:off x="3840" y="3552"/>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299" name="Oval 54"/>
            <p:cNvSpPr>
              <a:spLocks noChangeAspect="1" noChangeArrowheads="1"/>
            </p:cNvSpPr>
            <p:nvPr/>
          </p:nvSpPr>
          <p:spPr bwMode="auto">
            <a:xfrm>
              <a:off x="3984" y="3072"/>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00" name="Oval 55"/>
            <p:cNvSpPr>
              <a:spLocks noChangeAspect="1" noChangeArrowheads="1"/>
            </p:cNvSpPr>
            <p:nvPr/>
          </p:nvSpPr>
          <p:spPr bwMode="auto">
            <a:xfrm>
              <a:off x="3312" y="3504"/>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01" name="Oval 56"/>
            <p:cNvSpPr>
              <a:spLocks noChangeAspect="1" noChangeArrowheads="1"/>
            </p:cNvSpPr>
            <p:nvPr/>
          </p:nvSpPr>
          <p:spPr bwMode="auto">
            <a:xfrm>
              <a:off x="4272" y="3504"/>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02" name="Rectangle 57"/>
            <p:cNvSpPr>
              <a:spLocks noChangeArrowheads="1"/>
            </p:cNvSpPr>
            <p:nvPr/>
          </p:nvSpPr>
          <p:spPr bwMode="auto">
            <a:xfrm>
              <a:off x="2880" y="2880"/>
              <a:ext cx="1680" cy="1104"/>
            </a:xfrm>
            <a:prstGeom prst="rect">
              <a:avLst/>
            </a:prstGeom>
            <a:noFill/>
            <a:ln w="19050">
              <a:solidFill>
                <a:schemeClr val="bg2"/>
              </a:solidFill>
              <a:miter lim="800000"/>
              <a:headEnd/>
              <a:tailEnd/>
            </a:ln>
          </p:spPr>
          <p:txBody>
            <a:bodyPr wrap="none" anchor="ctr"/>
            <a:lstStyle/>
            <a:p>
              <a:endParaRPr lang="en-US"/>
            </a:p>
          </p:txBody>
        </p:sp>
        <p:sp>
          <p:nvSpPr>
            <p:cNvPr id="97303" name="Oval 58"/>
            <p:cNvSpPr>
              <a:spLocks noChangeAspect="1" noChangeArrowheads="1"/>
            </p:cNvSpPr>
            <p:nvPr/>
          </p:nvSpPr>
          <p:spPr bwMode="auto">
            <a:xfrm>
              <a:off x="3216" y="3600"/>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04" name="Oval 59"/>
            <p:cNvSpPr>
              <a:spLocks noChangeAspect="1" noChangeArrowheads="1"/>
            </p:cNvSpPr>
            <p:nvPr/>
          </p:nvSpPr>
          <p:spPr bwMode="auto">
            <a:xfrm>
              <a:off x="4176" y="3360"/>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grpSp>
      <p:sp>
        <p:nvSpPr>
          <p:cNvPr id="97295" name="Text Box 60"/>
          <p:cNvSpPr txBox="1">
            <a:spLocks noChangeArrowheads="1"/>
          </p:cNvSpPr>
          <p:nvPr/>
        </p:nvSpPr>
        <p:spPr bwMode="auto">
          <a:xfrm>
            <a:off x="8408988" y="5637213"/>
            <a:ext cx="736600" cy="304800"/>
          </a:xfrm>
          <a:prstGeom prst="rect">
            <a:avLst/>
          </a:prstGeom>
          <a:noFill/>
          <a:ln w="9525">
            <a:noFill/>
            <a:miter lim="800000"/>
            <a:headEnd/>
            <a:tailEnd/>
          </a:ln>
        </p:spPr>
        <p:txBody>
          <a:bodyPr wrap="none">
            <a:spAutoFit/>
          </a:bodyPr>
          <a:lstStyle/>
          <a:p>
            <a:r>
              <a:rPr lang="en-US"/>
              <a:t>excess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585769"/>
                                        </p:tgtEl>
                                        <p:attrNameLst>
                                          <p:attrName>style.visibility</p:attrName>
                                        </p:attrNameLst>
                                      </p:cBhvr>
                                      <p:to>
                                        <p:strVal val="visible"/>
                                      </p:to>
                                    </p:set>
                                    <p:animEffect transition="in" filter="dissolve">
                                      <p:cBhvr>
                                        <p:cTn id="11" dur="500"/>
                                        <p:tgtEl>
                                          <p:spTgt spid="585769"/>
                                        </p:tgtEl>
                                      </p:cBhvr>
                                    </p:animEffect>
                                  </p:childTnLst>
                                </p:cTn>
                              </p:par>
                            </p:childTnLst>
                          </p:cTn>
                        </p:par>
                        <p:par>
                          <p:cTn id="12" fill="hold">
                            <p:stCondLst>
                              <p:cond delay="2500"/>
                            </p:stCondLst>
                            <p:childTnLst>
                              <p:par>
                                <p:cTn id="13" presetID="53" presetClass="entr" presetSubtype="0" fill="hold" nodeType="afterEffect">
                                  <p:stCondLst>
                                    <p:cond delay="300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6000"/>
                            </p:stCondLst>
                            <p:childTnLst>
                              <p:par>
                                <p:cTn id="19" presetID="22" presetClass="entr" presetSubtype="8" fill="hold" grpId="0" nodeType="afterEffect">
                                  <p:stCondLst>
                                    <p:cond delay="1500"/>
                                  </p:stCondLst>
                                  <p:childTnLst>
                                    <p:set>
                                      <p:cBhvr>
                                        <p:cTn id="20" dur="1" fill="hold">
                                          <p:stCondLst>
                                            <p:cond delay="0"/>
                                          </p:stCondLst>
                                        </p:cTn>
                                        <p:tgtEl>
                                          <p:spTgt spid="585733"/>
                                        </p:tgtEl>
                                        <p:attrNameLst>
                                          <p:attrName>style.visibility</p:attrName>
                                        </p:attrNameLst>
                                      </p:cBhvr>
                                      <p:to>
                                        <p:strVal val="visible"/>
                                      </p:to>
                                    </p:set>
                                    <p:animEffect transition="in" filter="wipe(left)">
                                      <p:cBhvr>
                                        <p:cTn id="21" dur="500"/>
                                        <p:tgtEl>
                                          <p:spTgt spid="58573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0-#ppt_h/2"/>
                                          </p:val>
                                        </p:tav>
                                        <p:tav tm="100000">
                                          <p:val>
                                            <p:strVal val="#ppt_y"/>
                                          </p:val>
                                        </p:tav>
                                      </p:tavLst>
                                    </p:anim>
                                  </p:childTnLst>
                                </p:cTn>
                              </p:par>
                            </p:childTnLst>
                          </p:cTn>
                        </p:par>
                        <p:par>
                          <p:cTn id="28" fill="hold">
                            <p:stCondLst>
                              <p:cond delay="500"/>
                            </p:stCondLst>
                            <p:childTnLst>
                              <p:par>
                                <p:cTn id="29" presetID="9" presetClass="entr" presetSubtype="0" fill="hold" grpId="0" nodeType="afterEffect">
                                  <p:stCondLst>
                                    <p:cond delay="1000"/>
                                  </p:stCondLst>
                                  <p:childTnLst>
                                    <p:set>
                                      <p:cBhvr>
                                        <p:cTn id="30" dur="1" fill="hold">
                                          <p:stCondLst>
                                            <p:cond delay="0"/>
                                          </p:stCondLst>
                                        </p:cTn>
                                        <p:tgtEl>
                                          <p:spTgt spid="585770"/>
                                        </p:tgtEl>
                                        <p:attrNameLst>
                                          <p:attrName>style.visibility</p:attrName>
                                        </p:attrNameLst>
                                      </p:cBhvr>
                                      <p:to>
                                        <p:strVal val="visible"/>
                                      </p:to>
                                    </p:set>
                                    <p:animEffect transition="in" filter="dissolve">
                                      <p:cBhvr>
                                        <p:cTn id="31" dur="500"/>
                                        <p:tgtEl>
                                          <p:spTgt spid="58577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par>
                          <p:cTn id="37" fill="hold">
                            <p:stCondLst>
                              <p:cond delay="500"/>
                            </p:stCondLst>
                            <p:childTnLst>
                              <p:par>
                                <p:cTn id="38" presetID="53" presetClass="entr" presetSubtype="0" fill="hold" grpId="0" nodeType="afterEffect">
                                  <p:stCondLst>
                                    <p:cond delay="2000"/>
                                  </p:stCondLst>
                                  <p:childTnLst>
                                    <p:set>
                                      <p:cBhvr>
                                        <p:cTn id="39" dur="1" fill="hold">
                                          <p:stCondLst>
                                            <p:cond delay="0"/>
                                          </p:stCondLst>
                                        </p:cTn>
                                        <p:tgtEl>
                                          <p:spTgt spid="585734"/>
                                        </p:tgtEl>
                                        <p:attrNameLst>
                                          <p:attrName>style.visibility</p:attrName>
                                        </p:attrNameLst>
                                      </p:cBhvr>
                                      <p:to>
                                        <p:strVal val="visible"/>
                                      </p:to>
                                    </p:set>
                                    <p:anim calcmode="lin" valueType="num">
                                      <p:cBhvr>
                                        <p:cTn id="40" dur="500" fill="hold"/>
                                        <p:tgtEl>
                                          <p:spTgt spid="585734"/>
                                        </p:tgtEl>
                                        <p:attrNameLst>
                                          <p:attrName>ppt_w</p:attrName>
                                        </p:attrNameLst>
                                      </p:cBhvr>
                                      <p:tavLst>
                                        <p:tav tm="0">
                                          <p:val>
                                            <p:fltVal val="0"/>
                                          </p:val>
                                        </p:tav>
                                        <p:tav tm="100000">
                                          <p:val>
                                            <p:strVal val="#ppt_w"/>
                                          </p:val>
                                        </p:tav>
                                      </p:tavLst>
                                    </p:anim>
                                    <p:anim calcmode="lin" valueType="num">
                                      <p:cBhvr>
                                        <p:cTn id="41" dur="500" fill="hold"/>
                                        <p:tgtEl>
                                          <p:spTgt spid="585734"/>
                                        </p:tgtEl>
                                        <p:attrNameLst>
                                          <p:attrName>ppt_h</p:attrName>
                                        </p:attrNameLst>
                                      </p:cBhvr>
                                      <p:tavLst>
                                        <p:tav tm="0">
                                          <p:val>
                                            <p:fltVal val="0"/>
                                          </p:val>
                                        </p:tav>
                                        <p:tav tm="100000">
                                          <p:val>
                                            <p:strVal val="#ppt_h"/>
                                          </p:val>
                                        </p:tav>
                                      </p:tavLst>
                                    </p:anim>
                                    <p:animEffect transition="in" filter="fade">
                                      <p:cBhvr>
                                        <p:cTn id="42" dur="500"/>
                                        <p:tgtEl>
                                          <p:spTgt spid="585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3" grpId="0"/>
      <p:bldP spid="585734" grpId="0"/>
      <p:bldP spid="585769" grpId="0" animBg="1"/>
      <p:bldP spid="58577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990725" y="274638"/>
            <a:ext cx="5002213" cy="1143000"/>
          </a:xfrm>
        </p:spPr>
        <p:txBody>
          <a:bodyPr/>
          <a:lstStyle/>
          <a:p>
            <a:pPr eaLnBrk="1" hangingPunct="1"/>
            <a:r>
              <a:rPr lang="en-US" smtClean="0"/>
              <a:t>Grilled Cheese Sandwich</a:t>
            </a:r>
          </a:p>
        </p:txBody>
      </p:sp>
      <p:sp>
        <p:nvSpPr>
          <p:cNvPr id="98307" name="Text Box 3"/>
          <p:cNvSpPr txBox="1">
            <a:spLocks noChangeArrowheads="1"/>
          </p:cNvSpPr>
          <p:nvPr/>
        </p:nvSpPr>
        <p:spPr bwMode="auto">
          <a:xfrm>
            <a:off x="898525" y="2224088"/>
            <a:ext cx="6456363" cy="519112"/>
          </a:xfrm>
          <a:prstGeom prst="rect">
            <a:avLst/>
          </a:prstGeom>
          <a:noFill/>
          <a:ln w="9525">
            <a:noFill/>
            <a:miter lim="800000"/>
            <a:headEnd/>
            <a:tailEnd/>
          </a:ln>
        </p:spPr>
        <p:txBody>
          <a:bodyPr wrap="none">
            <a:spAutoFit/>
          </a:bodyPr>
          <a:lstStyle/>
          <a:p>
            <a:r>
              <a:rPr lang="en-US" sz="2800"/>
              <a:t>Bread   +    Cheese    </a:t>
            </a:r>
            <a:r>
              <a:rPr lang="en-US" sz="2800">
                <a:sym typeface="Wingdings" pitchFamily="2" charset="2"/>
              </a:rPr>
              <a:t>   ‘Cheese Melt’</a:t>
            </a:r>
            <a:endParaRPr lang="en-US" sz="2800"/>
          </a:p>
        </p:txBody>
      </p:sp>
      <p:sp>
        <p:nvSpPr>
          <p:cNvPr id="587780" name="Text Box 4"/>
          <p:cNvSpPr txBox="1">
            <a:spLocks noChangeArrowheads="1"/>
          </p:cNvSpPr>
          <p:nvPr/>
        </p:nvSpPr>
        <p:spPr bwMode="auto">
          <a:xfrm>
            <a:off x="990600" y="2833688"/>
            <a:ext cx="5505450" cy="519112"/>
          </a:xfrm>
          <a:prstGeom prst="rect">
            <a:avLst/>
          </a:prstGeom>
          <a:noFill/>
          <a:ln w="9525">
            <a:noFill/>
            <a:miter lim="800000"/>
            <a:headEnd/>
            <a:tailEnd/>
          </a:ln>
        </p:spPr>
        <p:txBody>
          <a:bodyPr wrap="none">
            <a:spAutoFit/>
          </a:bodyPr>
          <a:lstStyle/>
          <a:p>
            <a:r>
              <a:rPr lang="en-US" sz="2800"/>
              <a:t>2 B      +        C          </a:t>
            </a:r>
            <a:r>
              <a:rPr lang="en-US" sz="2800">
                <a:sym typeface="Wingdings" pitchFamily="2" charset="2"/>
              </a:rPr>
              <a:t>          B</a:t>
            </a:r>
            <a:r>
              <a:rPr lang="en-US" sz="2800" baseline="-25000">
                <a:sym typeface="Wingdings" pitchFamily="2" charset="2"/>
              </a:rPr>
              <a:t>2</a:t>
            </a:r>
            <a:r>
              <a:rPr lang="en-US" sz="2800">
                <a:sym typeface="Wingdings" pitchFamily="2" charset="2"/>
              </a:rPr>
              <a:t>C</a:t>
            </a:r>
            <a:endParaRPr lang="en-US" sz="2800"/>
          </a:p>
        </p:txBody>
      </p:sp>
      <p:sp>
        <p:nvSpPr>
          <p:cNvPr id="98309" name="AutoShape 5">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587782" name="Picture 6" descr="cheese sandwich"/>
          <p:cNvPicPr>
            <a:picLocks noChangeAspect="1" noChangeArrowheads="1"/>
          </p:cNvPicPr>
          <p:nvPr/>
        </p:nvPicPr>
        <p:blipFill>
          <a:blip r:embed="rId4" cstate="print"/>
          <a:srcRect/>
          <a:stretch>
            <a:fillRect/>
          </a:stretch>
        </p:blipFill>
        <p:spPr bwMode="auto">
          <a:xfrm>
            <a:off x="990600" y="4419600"/>
            <a:ext cx="1736725" cy="1828800"/>
          </a:xfrm>
          <a:prstGeom prst="rect">
            <a:avLst/>
          </a:prstGeom>
          <a:noFill/>
          <a:ln w="9525">
            <a:noFill/>
            <a:miter lim="800000"/>
            <a:headEnd/>
            <a:tailEnd/>
          </a:ln>
        </p:spPr>
      </p:pic>
      <p:pic>
        <p:nvPicPr>
          <p:cNvPr id="98311" name="Picture 7" descr="cheese bread"/>
          <p:cNvPicPr>
            <a:picLocks noChangeAspect="1" noChangeArrowheads="1"/>
          </p:cNvPicPr>
          <p:nvPr/>
        </p:nvPicPr>
        <p:blipFill>
          <a:blip r:embed="rId5" cstate="print"/>
          <a:srcRect t="6114" r="2852" b="20509"/>
          <a:stretch>
            <a:fillRect/>
          </a:stretch>
        </p:blipFill>
        <p:spPr bwMode="auto">
          <a:xfrm>
            <a:off x="6858000" y="228600"/>
            <a:ext cx="1676400" cy="1828800"/>
          </a:xfrm>
          <a:prstGeom prst="rect">
            <a:avLst/>
          </a:prstGeom>
          <a:noFill/>
          <a:ln w="9525">
            <a:noFill/>
            <a:miter lim="800000"/>
            <a:headEnd/>
            <a:tailEnd/>
          </a:ln>
        </p:spPr>
      </p:pic>
      <p:pic>
        <p:nvPicPr>
          <p:cNvPr id="98312" name="Picture 8" descr="kids-burger"/>
          <p:cNvPicPr>
            <a:picLocks noChangeAspect="1" noChangeArrowheads="1"/>
          </p:cNvPicPr>
          <p:nvPr/>
        </p:nvPicPr>
        <p:blipFill>
          <a:blip r:embed="rId6" cstate="print"/>
          <a:srcRect/>
          <a:stretch>
            <a:fillRect/>
          </a:stretch>
        </p:blipFill>
        <p:spPr bwMode="auto">
          <a:xfrm>
            <a:off x="636588" y="228600"/>
            <a:ext cx="1725612" cy="1843088"/>
          </a:xfrm>
          <a:prstGeom prst="rect">
            <a:avLst/>
          </a:prstGeom>
          <a:noFill/>
          <a:ln w="9525">
            <a:noFill/>
            <a:miter lim="800000"/>
            <a:headEnd/>
            <a:tailEnd/>
          </a:ln>
        </p:spPr>
      </p:pic>
      <p:sp>
        <p:nvSpPr>
          <p:cNvPr id="587785" name="Rectangle 9"/>
          <p:cNvSpPr>
            <a:spLocks noChangeArrowheads="1"/>
          </p:cNvSpPr>
          <p:nvPr/>
        </p:nvSpPr>
        <p:spPr bwMode="auto">
          <a:xfrm>
            <a:off x="681038" y="3597275"/>
            <a:ext cx="1790700" cy="519113"/>
          </a:xfrm>
          <a:prstGeom prst="rect">
            <a:avLst/>
          </a:prstGeom>
          <a:noFill/>
          <a:ln w="9525">
            <a:noFill/>
            <a:miter lim="800000"/>
            <a:headEnd/>
            <a:tailEnd/>
          </a:ln>
        </p:spPr>
        <p:txBody>
          <a:bodyPr wrap="none">
            <a:spAutoFit/>
          </a:bodyPr>
          <a:lstStyle/>
          <a:p>
            <a:r>
              <a:rPr lang="en-US" sz="2800" i="1"/>
              <a:t>100 bread</a:t>
            </a:r>
          </a:p>
        </p:txBody>
      </p:sp>
      <p:sp>
        <p:nvSpPr>
          <p:cNvPr id="587786" name="Rectangle 10"/>
          <p:cNvSpPr>
            <a:spLocks noChangeArrowheads="1"/>
          </p:cNvSpPr>
          <p:nvPr/>
        </p:nvSpPr>
        <p:spPr bwMode="auto">
          <a:xfrm>
            <a:off x="2779713" y="3603625"/>
            <a:ext cx="1570037" cy="519113"/>
          </a:xfrm>
          <a:prstGeom prst="rect">
            <a:avLst/>
          </a:prstGeom>
          <a:noFill/>
          <a:ln w="9525">
            <a:noFill/>
            <a:miter lim="800000"/>
            <a:headEnd/>
            <a:tailEnd/>
          </a:ln>
        </p:spPr>
        <p:txBody>
          <a:bodyPr wrap="none">
            <a:spAutoFit/>
          </a:bodyPr>
          <a:lstStyle/>
          <a:p>
            <a:r>
              <a:rPr lang="en-US" sz="2800" i="1"/>
              <a:t>30 slices</a:t>
            </a:r>
          </a:p>
        </p:txBody>
      </p:sp>
      <p:sp>
        <p:nvSpPr>
          <p:cNvPr id="587787" name="Rectangle 11"/>
          <p:cNvSpPr>
            <a:spLocks noChangeArrowheads="1"/>
          </p:cNvSpPr>
          <p:nvPr/>
        </p:nvSpPr>
        <p:spPr bwMode="auto">
          <a:xfrm>
            <a:off x="4953000" y="3603625"/>
            <a:ext cx="2343150" cy="519113"/>
          </a:xfrm>
          <a:prstGeom prst="rect">
            <a:avLst/>
          </a:prstGeom>
          <a:noFill/>
          <a:ln w="9525">
            <a:noFill/>
            <a:miter lim="800000"/>
            <a:headEnd/>
            <a:tailEnd/>
          </a:ln>
        </p:spPr>
        <p:txBody>
          <a:bodyPr wrap="none">
            <a:spAutoFit/>
          </a:bodyPr>
          <a:lstStyle/>
          <a:p>
            <a:r>
              <a:rPr lang="en-US" sz="2800" i="1"/>
              <a:t>? sandwiches</a:t>
            </a:r>
          </a:p>
        </p:txBody>
      </p:sp>
      <p:sp>
        <p:nvSpPr>
          <p:cNvPr id="587788" name="Text Box 12"/>
          <p:cNvSpPr txBox="1">
            <a:spLocks noChangeArrowheads="1"/>
          </p:cNvSpPr>
          <p:nvPr/>
        </p:nvSpPr>
        <p:spPr bwMode="auto">
          <a:xfrm>
            <a:off x="5043488" y="4233863"/>
            <a:ext cx="3613150" cy="2289175"/>
          </a:xfrm>
          <a:prstGeom prst="rect">
            <a:avLst/>
          </a:prstGeom>
          <a:noFill/>
          <a:ln w="9525">
            <a:noFill/>
            <a:miter lim="800000"/>
            <a:headEnd/>
            <a:tailEnd/>
          </a:ln>
        </p:spPr>
        <p:txBody>
          <a:bodyPr wrap="none">
            <a:spAutoFit/>
          </a:bodyPr>
          <a:lstStyle/>
          <a:p>
            <a:r>
              <a:rPr lang="en-US" sz="1800" b="1"/>
              <a:t>Multiple Guess:</a:t>
            </a:r>
          </a:p>
          <a:p>
            <a:r>
              <a:rPr lang="en-US" sz="1800"/>
              <a:t>     130 sandwiches</a:t>
            </a:r>
          </a:p>
          <a:p>
            <a:r>
              <a:rPr lang="en-US" sz="1800"/>
              <a:t>     100 sandwiches     </a:t>
            </a:r>
          </a:p>
          <a:p>
            <a:r>
              <a:rPr lang="en-US" sz="1800"/>
              <a:t>       90 sandwiches</a:t>
            </a:r>
          </a:p>
          <a:p>
            <a:r>
              <a:rPr lang="en-US" sz="1800"/>
              <a:t>       60 sandwiches</a:t>
            </a:r>
          </a:p>
          <a:p>
            <a:r>
              <a:rPr lang="en-US" sz="1800"/>
              <a:t>       30 sandwiches</a:t>
            </a:r>
          </a:p>
          <a:p>
            <a:r>
              <a:rPr lang="en-US" sz="1800"/>
              <a:t>       Not enough information given</a:t>
            </a:r>
          </a:p>
          <a:p>
            <a:r>
              <a:rPr lang="en-US" sz="1800"/>
              <a:t>     </a:t>
            </a:r>
          </a:p>
        </p:txBody>
      </p:sp>
      <p:sp>
        <p:nvSpPr>
          <p:cNvPr id="587789" name="Text Box 13"/>
          <p:cNvSpPr txBox="1">
            <a:spLocks noChangeArrowheads="1"/>
          </p:cNvSpPr>
          <p:nvPr/>
        </p:nvSpPr>
        <p:spPr bwMode="auto">
          <a:xfrm>
            <a:off x="4760913" y="3598863"/>
            <a:ext cx="2541587" cy="519112"/>
          </a:xfrm>
          <a:prstGeom prst="rect">
            <a:avLst/>
          </a:prstGeom>
          <a:solidFill>
            <a:schemeClr val="bg1"/>
          </a:solidFill>
          <a:ln w="9525">
            <a:noFill/>
            <a:miter lim="800000"/>
            <a:headEnd/>
            <a:tailEnd/>
          </a:ln>
        </p:spPr>
        <p:txBody>
          <a:bodyPr wrap="none">
            <a:spAutoFit/>
          </a:bodyPr>
          <a:lstStyle/>
          <a:p>
            <a:r>
              <a:rPr lang="en-US" sz="2800" i="1"/>
              <a:t>30 sandwiches</a:t>
            </a:r>
          </a:p>
        </p:txBody>
      </p:sp>
      <p:pic>
        <p:nvPicPr>
          <p:cNvPr id="587790" name="Picture 14" descr="cheese sandwich"/>
          <p:cNvPicPr>
            <a:picLocks noChangeAspect="1" noChangeArrowheads="1"/>
          </p:cNvPicPr>
          <p:nvPr/>
        </p:nvPicPr>
        <p:blipFill>
          <a:blip r:embed="rId4" cstate="print"/>
          <a:srcRect/>
          <a:stretch>
            <a:fillRect/>
          </a:stretch>
        </p:blipFill>
        <p:spPr bwMode="auto">
          <a:xfrm>
            <a:off x="2058988" y="4608513"/>
            <a:ext cx="1736725" cy="1828800"/>
          </a:xfrm>
          <a:prstGeom prst="rect">
            <a:avLst/>
          </a:prstGeom>
          <a:noFill/>
          <a:ln w="9525">
            <a:noFill/>
            <a:miter lim="800000"/>
            <a:headEnd/>
            <a:tailEnd/>
          </a:ln>
        </p:spPr>
      </p:pic>
      <p:pic>
        <p:nvPicPr>
          <p:cNvPr id="587791" name="Picture 15" descr="cheese sandwich"/>
          <p:cNvPicPr>
            <a:picLocks noChangeAspect="1" noChangeArrowheads="1"/>
          </p:cNvPicPr>
          <p:nvPr/>
        </p:nvPicPr>
        <p:blipFill>
          <a:blip r:embed="rId4" cstate="print"/>
          <a:srcRect/>
          <a:stretch>
            <a:fillRect/>
          </a:stretch>
        </p:blipFill>
        <p:spPr bwMode="auto">
          <a:xfrm>
            <a:off x="3073400" y="4267200"/>
            <a:ext cx="1736725" cy="1828800"/>
          </a:xfrm>
          <a:prstGeom prst="rect">
            <a:avLst/>
          </a:prstGeom>
          <a:noFill/>
          <a:ln w="9525">
            <a:noFill/>
            <a:miter lim="800000"/>
            <a:headEnd/>
            <a:tailEnd/>
          </a:ln>
        </p:spPr>
      </p:pic>
      <p:pic>
        <p:nvPicPr>
          <p:cNvPr id="587792" name="Picture 16" descr="cheese sandwich"/>
          <p:cNvPicPr>
            <a:picLocks noChangeAspect="1" noChangeArrowheads="1"/>
          </p:cNvPicPr>
          <p:nvPr/>
        </p:nvPicPr>
        <p:blipFill>
          <a:blip r:embed="rId4" cstate="print"/>
          <a:srcRect/>
          <a:stretch>
            <a:fillRect/>
          </a:stretch>
        </p:blipFill>
        <p:spPr bwMode="auto">
          <a:xfrm>
            <a:off x="3968750" y="4700588"/>
            <a:ext cx="1736725" cy="1828800"/>
          </a:xfrm>
          <a:prstGeom prst="rect">
            <a:avLst/>
          </a:prstGeom>
          <a:noFill/>
          <a:ln w="9525">
            <a:noFill/>
            <a:miter lim="800000"/>
            <a:headEnd/>
            <a:tailEnd/>
          </a:ln>
        </p:spPr>
      </p:pic>
      <p:pic>
        <p:nvPicPr>
          <p:cNvPr id="587793" name="Picture 17" descr="cheese sandwich"/>
          <p:cNvPicPr>
            <a:picLocks noChangeAspect="1" noChangeArrowheads="1"/>
          </p:cNvPicPr>
          <p:nvPr/>
        </p:nvPicPr>
        <p:blipFill>
          <a:blip r:embed="rId4" cstate="print"/>
          <a:srcRect/>
          <a:stretch>
            <a:fillRect/>
          </a:stretch>
        </p:blipFill>
        <p:spPr bwMode="auto">
          <a:xfrm>
            <a:off x="5160963" y="4405313"/>
            <a:ext cx="1736725" cy="1828800"/>
          </a:xfrm>
          <a:prstGeom prst="rect">
            <a:avLst/>
          </a:prstGeom>
          <a:noFill/>
          <a:ln w="9525">
            <a:noFill/>
            <a:miter lim="800000"/>
            <a:headEnd/>
            <a:tailEnd/>
          </a:ln>
        </p:spPr>
      </p:pic>
      <p:pic>
        <p:nvPicPr>
          <p:cNvPr id="587794" name="Picture 18" descr="cheese sandwich"/>
          <p:cNvPicPr>
            <a:picLocks noChangeAspect="1" noChangeArrowheads="1"/>
          </p:cNvPicPr>
          <p:nvPr/>
        </p:nvPicPr>
        <p:blipFill>
          <a:blip r:embed="rId4" cstate="print"/>
          <a:srcRect/>
          <a:stretch>
            <a:fillRect/>
          </a:stretch>
        </p:blipFill>
        <p:spPr bwMode="auto">
          <a:xfrm>
            <a:off x="6249988" y="4702175"/>
            <a:ext cx="1736725"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87780"/>
                                        </p:tgtEl>
                                        <p:attrNameLst>
                                          <p:attrName>style.visibility</p:attrName>
                                        </p:attrNameLst>
                                      </p:cBhvr>
                                      <p:to>
                                        <p:strVal val="visible"/>
                                      </p:to>
                                    </p:set>
                                    <p:animEffect transition="in" filter="fade">
                                      <p:cBhvr>
                                        <p:cTn id="7" dur="1000"/>
                                        <p:tgtEl>
                                          <p:spTgt spid="587780"/>
                                        </p:tgtEl>
                                      </p:cBhvr>
                                    </p:animEffect>
                                    <p:anim calcmode="lin" valueType="num">
                                      <p:cBhvr>
                                        <p:cTn id="8" dur="1000" fill="hold"/>
                                        <p:tgtEl>
                                          <p:spTgt spid="587780"/>
                                        </p:tgtEl>
                                        <p:attrNameLst>
                                          <p:attrName>ppt_x</p:attrName>
                                        </p:attrNameLst>
                                      </p:cBhvr>
                                      <p:tavLst>
                                        <p:tav tm="0">
                                          <p:val>
                                            <p:strVal val="#ppt_x"/>
                                          </p:val>
                                        </p:tav>
                                        <p:tav tm="100000">
                                          <p:val>
                                            <p:strVal val="#ppt_x"/>
                                          </p:val>
                                        </p:tav>
                                      </p:tavLst>
                                    </p:anim>
                                    <p:anim calcmode="lin" valueType="num">
                                      <p:cBhvr>
                                        <p:cTn id="9" dur="1000" fill="hold"/>
                                        <p:tgtEl>
                                          <p:spTgt spid="58778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87785"/>
                                        </p:tgtEl>
                                        <p:attrNameLst>
                                          <p:attrName>style.visibility</p:attrName>
                                        </p:attrNameLst>
                                      </p:cBhvr>
                                      <p:to>
                                        <p:strVal val="visible"/>
                                      </p:to>
                                    </p:set>
                                    <p:animEffect transition="in" filter="dissolve">
                                      <p:cBhvr>
                                        <p:cTn id="14" dur="500"/>
                                        <p:tgtEl>
                                          <p:spTgt spid="587785"/>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87786"/>
                                        </p:tgtEl>
                                        <p:attrNameLst>
                                          <p:attrName>style.visibility</p:attrName>
                                        </p:attrNameLst>
                                      </p:cBhvr>
                                      <p:to>
                                        <p:strVal val="visible"/>
                                      </p:to>
                                    </p:set>
                                    <p:animEffect transition="in" filter="dissolve">
                                      <p:cBhvr>
                                        <p:cTn id="19" dur="500"/>
                                        <p:tgtEl>
                                          <p:spTgt spid="58778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87787"/>
                                        </p:tgtEl>
                                        <p:attrNameLst>
                                          <p:attrName>style.visibility</p:attrName>
                                        </p:attrNameLst>
                                      </p:cBhvr>
                                      <p:to>
                                        <p:strVal val="visible"/>
                                      </p:to>
                                    </p:set>
                                    <p:animEffect transition="in" filter="dissolve">
                                      <p:cBhvr>
                                        <p:cTn id="24" dur="500"/>
                                        <p:tgtEl>
                                          <p:spTgt spid="58778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587788">
                                            <p:txEl>
                                              <p:pRg st="0" end="0"/>
                                            </p:txEl>
                                          </p:spTgt>
                                        </p:tgtEl>
                                        <p:attrNameLst>
                                          <p:attrName>style.visibility</p:attrName>
                                        </p:attrNameLst>
                                      </p:cBhvr>
                                      <p:to>
                                        <p:strVal val="visible"/>
                                      </p:to>
                                    </p:set>
                                    <p:anim calcmode="lin" valueType="num">
                                      <p:cBhvr>
                                        <p:cTn id="29" dur="500" fill="hold"/>
                                        <p:tgtEl>
                                          <p:spTgt spid="587788">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587788">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587788">
                                            <p:txEl>
                                              <p:pRg st="0" end="0"/>
                                            </p:txEl>
                                          </p:spTgt>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587788">
                                            <p:txEl>
                                              <p:pRg st="1" end="1"/>
                                            </p:txEl>
                                          </p:spTgt>
                                        </p:tgtEl>
                                        <p:attrNameLst>
                                          <p:attrName>style.visibility</p:attrName>
                                        </p:attrNameLst>
                                      </p:cBhvr>
                                      <p:to>
                                        <p:strVal val="visible"/>
                                      </p:to>
                                    </p:set>
                                    <p:anim calcmode="lin" valueType="num">
                                      <p:cBhvr>
                                        <p:cTn id="34" dur="500" fill="hold"/>
                                        <p:tgtEl>
                                          <p:spTgt spid="587788">
                                            <p:txEl>
                                              <p:pRg st="1" end="1"/>
                                            </p:txEl>
                                          </p:spTgt>
                                        </p:tgtEl>
                                        <p:attrNameLst>
                                          <p:attrName>ppt_w</p:attrName>
                                        </p:attrNameLst>
                                      </p:cBhvr>
                                      <p:tavLst>
                                        <p:tav tm="0">
                                          <p:val>
                                            <p:fltVal val="0"/>
                                          </p:val>
                                        </p:tav>
                                        <p:tav tm="100000">
                                          <p:val>
                                            <p:strVal val="#ppt_w"/>
                                          </p:val>
                                        </p:tav>
                                      </p:tavLst>
                                    </p:anim>
                                    <p:anim calcmode="lin" valueType="num">
                                      <p:cBhvr>
                                        <p:cTn id="35" dur="500" fill="hold"/>
                                        <p:tgtEl>
                                          <p:spTgt spid="587788">
                                            <p:txEl>
                                              <p:pRg st="1" end="1"/>
                                            </p:txEl>
                                          </p:spTgt>
                                        </p:tgtEl>
                                        <p:attrNameLst>
                                          <p:attrName>ppt_h</p:attrName>
                                        </p:attrNameLst>
                                      </p:cBhvr>
                                      <p:tavLst>
                                        <p:tav tm="0">
                                          <p:val>
                                            <p:fltVal val="0"/>
                                          </p:val>
                                        </p:tav>
                                        <p:tav tm="100000">
                                          <p:val>
                                            <p:strVal val="#ppt_h"/>
                                          </p:val>
                                        </p:tav>
                                      </p:tavLst>
                                    </p:anim>
                                    <p:animEffect transition="in" filter="fade">
                                      <p:cBhvr>
                                        <p:cTn id="36" dur="500"/>
                                        <p:tgtEl>
                                          <p:spTgt spid="587788">
                                            <p:txEl>
                                              <p:pRg st="1" end="1"/>
                                            </p:txEl>
                                          </p:spTgt>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587788">
                                            <p:txEl>
                                              <p:pRg st="2" end="2"/>
                                            </p:txEl>
                                          </p:spTgt>
                                        </p:tgtEl>
                                        <p:attrNameLst>
                                          <p:attrName>style.visibility</p:attrName>
                                        </p:attrNameLst>
                                      </p:cBhvr>
                                      <p:to>
                                        <p:strVal val="visible"/>
                                      </p:to>
                                    </p:set>
                                    <p:anim calcmode="lin" valueType="num">
                                      <p:cBhvr>
                                        <p:cTn id="39" dur="500" fill="hold"/>
                                        <p:tgtEl>
                                          <p:spTgt spid="587788">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587788">
                                            <p:txEl>
                                              <p:pRg st="2" end="2"/>
                                            </p:txEl>
                                          </p:spTgt>
                                        </p:tgtEl>
                                        <p:attrNameLst>
                                          <p:attrName>ppt_h</p:attrName>
                                        </p:attrNameLst>
                                      </p:cBhvr>
                                      <p:tavLst>
                                        <p:tav tm="0">
                                          <p:val>
                                            <p:fltVal val="0"/>
                                          </p:val>
                                        </p:tav>
                                        <p:tav tm="100000">
                                          <p:val>
                                            <p:strVal val="#ppt_h"/>
                                          </p:val>
                                        </p:tav>
                                      </p:tavLst>
                                    </p:anim>
                                    <p:animEffect transition="in" filter="fade">
                                      <p:cBhvr>
                                        <p:cTn id="41" dur="500"/>
                                        <p:tgtEl>
                                          <p:spTgt spid="587788">
                                            <p:txEl>
                                              <p:pRg st="2" end="2"/>
                                            </p:txEl>
                                          </p:spTgt>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587788">
                                            <p:txEl>
                                              <p:pRg st="3" end="3"/>
                                            </p:txEl>
                                          </p:spTgt>
                                        </p:tgtEl>
                                        <p:attrNameLst>
                                          <p:attrName>style.visibility</p:attrName>
                                        </p:attrNameLst>
                                      </p:cBhvr>
                                      <p:to>
                                        <p:strVal val="visible"/>
                                      </p:to>
                                    </p:set>
                                    <p:anim calcmode="lin" valueType="num">
                                      <p:cBhvr>
                                        <p:cTn id="44" dur="500" fill="hold"/>
                                        <p:tgtEl>
                                          <p:spTgt spid="587788">
                                            <p:txEl>
                                              <p:pRg st="3" end="3"/>
                                            </p:txEl>
                                          </p:spTgt>
                                        </p:tgtEl>
                                        <p:attrNameLst>
                                          <p:attrName>ppt_w</p:attrName>
                                        </p:attrNameLst>
                                      </p:cBhvr>
                                      <p:tavLst>
                                        <p:tav tm="0">
                                          <p:val>
                                            <p:fltVal val="0"/>
                                          </p:val>
                                        </p:tav>
                                        <p:tav tm="100000">
                                          <p:val>
                                            <p:strVal val="#ppt_w"/>
                                          </p:val>
                                        </p:tav>
                                      </p:tavLst>
                                    </p:anim>
                                    <p:anim calcmode="lin" valueType="num">
                                      <p:cBhvr>
                                        <p:cTn id="45" dur="500" fill="hold"/>
                                        <p:tgtEl>
                                          <p:spTgt spid="587788">
                                            <p:txEl>
                                              <p:pRg st="3" end="3"/>
                                            </p:txEl>
                                          </p:spTgt>
                                        </p:tgtEl>
                                        <p:attrNameLst>
                                          <p:attrName>ppt_h</p:attrName>
                                        </p:attrNameLst>
                                      </p:cBhvr>
                                      <p:tavLst>
                                        <p:tav tm="0">
                                          <p:val>
                                            <p:fltVal val="0"/>
                                          </p:val>
                                        </p:tav>
                                        <p:tav tm="100000">
                                          <p:val>
                                            <p:strVal val="#ppt_h"/>
                                          </p:val>
                                        </p:tav>
                                      </p:tavLst>
                                    </p:anim>
                                    <p:animEffect transition="in" filter="fade">
                                      <p:cBhvr>
                                        <p:cTn id="46" dur="500"/>
                                        <p:tgtEl>
                                          <p:spTgt spid="587788">
                                            <p:txEl>
                                              <p:pRg st="3" end="3"/>
                                            </p:txEl>
                                          </p:spTgt>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587788">
                                            <p:txEl>
                                              <p:pRg st="4" end="4"/>
                                            </p:txEl>
                                          </p:spTgt>
                                        </p:tgtEl>
                                        <p:attrNameLst>
                                          <p:attrName>style.visibility</p:attrName>
                                        </p:attrNameLst>
                                      </p:cBhvr>
                                      <p:to>
                                        <p:strVal val="visible"/>
                                      </p:to>
                                    </p:set>
                                    <p:anim calcmode="lin" valueType="num">
                                      <p:cBhvr>
                                        <p:cTn id="49" dur="500" fill="hold"/>
                                        <p:tgtEl>
                                          <p:spTgt spid="587788">
                                            <p:txEl>
                                              <p:pRg st="4" end="4"/>
                                            </p:txEl>
                                          </p:spTgt>
                                        </p:tgtEl>
                                        <p:attrNameLst>
                                          <p:attrName>ppt_w</p:attrName>
                                        </p:attrNameLst>
                                      </p:cBhvr>
                                      <p:tavLst>
                                        <p:tav tm="0">
                                          <p:val>
                                            <p:fltVal val="0"/>
                                          </p:val>
                                        </p:tav>
                                        <p:tav tm="100000">
                                          <p:val>
                                            <p:strVal val="#ppt_w"/>
                                          </p:val>
                                        </p:tav>
                                      </p:tavLst>
                                    </p:anim>
                                    <p:anim calcmode="lin" valueType="num">
                                      <p:cBhvr>
                                        <p:cTn id="50" dur="500" fill="hold"/>
                                        <p:tgtEl>
                                          <p:spTgt spid="587788">
                                            <p:txEl>
                                              <p:pRg st="4" end="4"/>
                                            </p:txEl>
                                          </p:spTgt>
                                        </p:tgtEl>
                                        <p:attrNameLst>
                                          <p:attrName>ppt_h</p:attrName>
                                        </p:attrNameLst>
                                      </p:cBhvr>
                                      <p:tavLst>
                                        <p:tav tm="0">
                                          <p:val>
                                            <p:fltVal val="0"/>
                                          </p:val>
                                        </p:tav>
                                        <p:tav tm="100000">
                                          <p:val>
                                            <p:strVal val="#ppt_h"/>
                                          </p:val>
                                        </p:tav>
                                      </p:tavLst>
                                    </p:anim>
                                    <p:animEffect transition="in" filter="fade">
                                      <p:cBhvr>
                                        <p:cTn id="51" dur="500"/>
                                        <p:tgtEl>
                                          <p:spTgt spid="587788">
                                            <p:txEl>
                                              <p:pRg st="4" end="4"/>
                                            </p:txEl>
                                          </p:spTgt>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587788">
                                            <p:txEl>
                                              <p:pRg st="5" end="5"/>
                                            </p:txEl>
                                          </p:spTgt>
                                        </p:tgtEl>
                                        <p:attrNameLst>
                                          <p:attrName>style.visibility</p:attrName>
                                        </p:attrNameLst>
                                      </p:cBhvr>
                                      <p:to>
                                        <p:strVal val="visible"/>
                                      </p:to>
                                    </p:set>
                                    <p:anim calcmode="lin" valueType="num">
                                      <p:cBhvr>
                                        <p:cTn id="54" dur="500" fill="hold"/>
                                        <p:tgtEl>
                                          <p:spTgt spid="587788">
                                            <p:txEl>
                                              <p:pRg st="5" end="5"/>
                                            </p:txEl>
                                          </p:spTgt>
                                        </p:tgtEl>
                                        <p:attrNameLst>
                                          <p:attrName>ppt_w</p:attrName>
                                        </p:attrNameLst>
                                      </p:cBhvr>
                                      <p:tavLst>
                                        <p:tav tm="0">
                                          <p:val>
                                            <p:fltVal val="0"/>
                                          </p:val>
                                        </p:tav>
                                        <p:tav tm="100000">
                                          <p:val>
                                            <p:strVal val="#ppt_w"/>
                                          </p:val>
                                        </p:tav>
                                      </p:tavLst>
                                    </p:anim>
                                    <p:anim calcmode="lin" valueType="num">
                                      <p:cBhvr>
                                        <p:cTn id="55" dur="500" fill="hold"/>
                                        <p:tgtEl>
                                          <p:spTgt spid="587788">
                                            <p:txEl>
                                              <p:pRg st="5" end="5"/>
                                            </p:txEl>
                                          </p:spTgt>
                                        </p:tgtEl>
                                        <p:attrNameLst>
                                          <p:attrName>ppt_h</p:attrName>
                                        </p:attrNameLst>
                                      </p:cBhvr>
                                      <p:tavLst>
                                        <p:tav tm="0">
                                          <p:val>
                                            <p:fltVal val="0"/>
                                          </p:val>
                                        </p:tav>
                                        <p:tav tm="100000">
                                          <p:val>
                                            <p:strVal val="#ppt_h"/>
                                          </p:val>
                                        </p:tav>
                                      </p:tavLst>
                                    </p:anim>
                                    <p:animEffect transition="in" filter="fade">
                                      <p:cBhvr>
                                        <p:cTn id="56" dur="500"/>
                                        <p:tgtEl>
                                          <p:spTgt spid="587788">
                                            <p:txEl>
                                              <p:pRg st="5" end="5"/>
                                            </p:txEl>
                                          </p:spTgt>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587788">
                                            <p:txEl>
                                              <p:pRg st="6" end="6"/>
                                            </p:txEl>
                                          </p:spTgt>
                                        </p:tgtEl>
                                        <p:attrNameLst>
                                          <p:attrName>style.visibility</p:attrName>
                                        </p:attrNameLst>
                                      </p:cBhvr>
                                      <p:to>
                                        <p:strVal val="visible"/>
                                      </p:to>
                                    </p:set>
                                    <p:anim calcmode="lin" valueType="num">
                                      <p:cBhvr>
                                        <p:cTn id="59" dur="500" fill="hold"/>
                                        <p:tgtEl>
                                          <p:spTgt spid="587788">
                                            <p:txEl>
                                              <p:pRg st="6" end="6"/>
                                            </p:txEl>
                                          </p:spTgt>
                                        </p:tgtEl>
                                        <p:attrNameLst>
                                          <p:attrName>ppt_w</p:attrName>
                                        </p:attrNameLst>
                                      </p:cBhvr>
                                      <p:tavLst>
                                        <p:tav tm="0">
                                          <p:val>
                                            <p:fltVal val="0"/>
                                          </p:val>
                                        </p:tav>
                                        <p:tav tm="100000">
                                          <p:val>
                                            <p:strVal val="#ppt_w"/>
                                          </p:val>
                                        </p:tav>
                                      </p:tavLst>
                                    </p:anim>
                                    <p:anim calcmode="lin" valueType="num">
                                      <p:cBhvr>
                                        <p:cTn id="60" dur="500" fill="hold"/>
                                        <p:tgtEl>
                                          <p:spTgt spid="587788">
                                            <p:txEl>
                                              <p:pRg st="6" end="6"/>
                                            </p:txEl>
                                          </p:spTgt>
                                        </p:tgtEl>
                                        <p:attrNameLst>
                                          <p:attrName>ppt_h</p:attrName>
                                        </p:attrNameLst>
                                      </p:cBhvr>
                                      <p:tavLst>
                                        <p:tav tm="0">
                                          <p:val>
                                            <p:fltVal val="0"/>
                                          </p:val>
                                        </p:tav>
                                        <p:tav tm="100000">
                                          <p:val>
                                            <p:strVal val="#ppt_h"/>
                                          </p:val>
                                        </p:tav>
                                      </p:tavLst>
                                    </p:anim>
                                    <p:animEffect transition="in" filter="fade">
                                      <p:cBhvr>
                                        <p:cTn id="61" dur="500"/>
                                        <p:tgtEl>
                                          <p:spTgt spid="587788">
                                            <p:txEl>
                                              <p:pRg st="6" end="6"/>
                                            </p:txEl>
                                          </p:spTgt>
                                        </p:tgtEl>
                                      </p:cBhvr>
                                    </p:animEffect>
                                  </p:childTnLst>
                                </p:cTn>
                              </p:par>
                              <p:par>
                                <p:cTn id="62" presetID="53" presetClass="entr" presetSubtype="0" fill="hold" grpId="0" nodeType="withEffect">
                                  <p:stCondLst>
                                    <p:cond delay="0"/>
                                  </p:stCondLst>
                                  <p:childTnLst>
                                    <p:set>
                                      <p:cBhvr>
                                        <p:cTn id="63" dur="1" fill="hold">
                                          <p:stCondLst>
                                            <p:cond delay="0"/>
                                          </p:stCondLst>
                                        </p:cTn>
                                        <p:tgtEl>
                                          <p:spTgt spid="587788">
                                            <p:txEl>
                                              <p:pRg st="7" end="7"/>
                                            </p:txEl>
                                          </p:spTgt>
                                        </p:tgtEl>
                                        <p:attrNameLst>
                                          <p:attrName>style.visibility</p:attrName>
                                        </p:attrNameLst>
                                      </p:cBhvr>
                                      <p:to>
                                        <p:strVal val="visible"/>
                                      </p:to>
                                    </p:set>
                                    <p:anim calcmode="lin" valueType="num">
                                      <p:cBhvr>
                                        <p:cTn id="64" dur="500" fill="hold"/>
                                        <p:tgtEl>
                                          <p:spTgt spid="587788">
                                            <p:txEl>
                                              <p:pRg st="7" end="7"/>
                                            </p:txEl>
                                          </p:spTgt>
                                        </p:tgtEl>
                                        <p:attrNameLst>
                                          <p:attrName>ppt_w</p:attrName>
                                        </p:attrNameLst>
                                      </p:cBhvr>
                                      <p:tavLst>
                                        <p:tav tm="0">
                                          <p:val>
                                            <p:fltVal val="0"/>
                                          </p:val>
                                        </p:tav>
                                        <p:tav tm="100000">
                                          <p:val>
                                            <p:strVal val="#ppt_w"/>
                                          </p:val>
                                        </p:tav>
                                      </p:tavLst>
                                    </p:anim>
                                    <p:anim calcmode="lin" valueType="num">
                                      <p:cBhvr>
                                        <p:cTn id="65" dur="500" fill="hold"/>
                                        <p:tgtEl>
                                          <p:spTgt spid="587788">
                                            <p:txEl>
                                              <p:pRg st="7" end="7"/>
                                            </p:txEl>
                                          </p:spTgt>
                                        </p:tgtEl>
                                        <p:attrNameLst>
                                          <p:attrName>ppt_h</p:attrName>
                                        </p:attrNameLst>
                                      </p:cBhvr>
                                      <p:tavLst>
                                        <p:tav tm="0">
                                          <p:val>
                                            <p:fltVal val="0"/>
                                          </p:val>
                                        </p:tav>
                                        <p:tav tm="100000">
                                          <p:val>
                                            <p:strVal val="#ppt_h"/>
                                          </p:val>
                                        </p:tav>
                                      </p:tavLst>
                                    </p:anim>
                                    <p:animEffect transition="in" filter="fade">
                                      <p:cBhvr>
                                        <p:cTn id="66" dur="500"/>
                                        <p:tgtEl>
                                          <p:spTgt spid="587788">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9" presetClass="entr" presetSubtype="0" accel="100000" fill="hold" grpId="0" nodeType="clickEffect">
                                  <p:stCondLst>
                                    <p:cond delay="0"/>
                                  </p:stCondLst>
                                  <p:childTnLst>
                                    <p:set>
                                      <p:cBhvr>
                                        <p:cTn id="70" dur="1" fill="hold">
                                          <p:stCondLst>
                                            <p:cond delay="0"/>
                                          </p:stCondLst>
                                        </p:cTn>
                                        <p:tgtEl>
                                          <p:spTgt spid="587789"/>
                                        </p:tgtEl>
                                        <p:attrNameLst>
                                          <p:attrName>style.visibility</p:attrName>
                                        </p:attrNameLst>
                                      </p:cBhvr>
                                      <p:to>
                                        <p:strVal val="visible"/>
                                      </p:to>
                                    </p:set>
                                    <p:anim calcmode="lin" valueType="num">
                                      <p:cBhvr>
                                        <p:cTn id="71" dur="500" fill="hold"/>
                                        <p:tgtEl>
                                          <p:spTgt spid="587789"/>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587789"/>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587789"/>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587789"/>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9" presetClass="exit" presetSubtype="0" fill="hold" grpId="1" nodeType="clickEffect">
                                  <p:stCondLst>
                                    <p:cond delay="0"/>
                                  </p:stCondLst>
                                  <p:childTnLst>
                                    <p:anim calcmode="lin" valueType="num">
                                      <p:cBhvr>
                                        <p:cTn id="78" dur="1000"/>
                                        <p:tgtEl>
                                          <p:spTgt spid="587788">
                                            <p:txEl>
                                              <p:pRg st="0" end="0"/>
                                            </p:txEl>
                                          </p:spTgt>
                                        </p:tgtEl>
                                        <p:attrNameLst>
                                          <p:attrName>ppt_x</p:attrName>
                                        </p:attrNameLst>
                                      </p:cBhvr>
                                      <p:tavLst>
                                        <p:tav tm="0">
                                          <p:val>
                                            <p:strVal val="ppt_x"/>
                                          </p:val>
                                        </p:tav>
                                        <p:tav tm="100000">
                                          <p:val>
                                            <p:strVal val="ppt_x-.2"/>
                                          </p:val>
                                        </p:tav>
                                      </p:tavLst>
                                    </p:anim>
                                    <p:anim calcmode="lin" valueType="num">
                                      <p:cBhvr>
                                        <p:cTn id="79" dur="1000"/>
                                        <p:tgtEl>
                                          <p:spTgt spid="587788">
                                            <p:txEl>
                                              <p:pRg st="0" end="0"/>
                                            </p:txEl>
                                          </p:spTgt>
                                        </p:tgtEl>
                                        <p:attrNameLst>
                                          <p:attrName>ppt_y</p:attrName>
                                        </p:attrNameLst>
                                      </p:cBhvr>
                                      <p:tavLst>
                                        <p:tav tm="0">
                                          <p:val>
                                            <p:strVal val="ppt_y"/>
                                          </p:val>
                                        </p:tav>
                                        <p:tav tm="100000">
                                          <p:val>
                                            <p:strVal val="ppt_y"/>
                                          </p:val>
                                        </p:tav>
                                      </p:tavLst>
                                    </p:anim>
                                    <p:animEffect transition="out" filter="fade">
                                      <p:cBhvr>
                                        <p:cTn id="80" dur="1000"/>
                                        <p:tgtEl>
                                          <p:spTgt spid="587788">
                                            <p:txEl>
                                              <p:pRg st="0" end="0"/>
                                            </p:txEl>
                                          </p:spTgt>
                                        </p:tgtEl>
                                      </p:cBhvr>
                                    </p:animEffect>
                                    <p:set>
                                      <p:cBhvr>
                                        <p:cTn id="81" dur="1" fill="hold">
                                          <p:stCondLst>
                                            <p:cond delay="999"/>
                                          </p:stCondLst>
                                        </p:cTn>
                                        <p:tgtEl>
                                          <p:spTgt spid="587788">
                                            <p:txEl>
                                              <p:pRg st="0" end="0"/>
                                            </p:txEl>
                                          </p:spTgt>
                                        </p:tgtEl>
                                        <p:attrNameLst>
                                          <p:attrName>style.visibility</p:attrName>
                                        </p:attrNameLst>
                                      </p:cBhvr>
                                      <p:to>
                                        <p:strVal val="hidden"/>
                                      </p:to>
                                    </p:set>
                                  </p:childTnLst>
                                </p:cTn>
                              </p:par>
                              <p:par>
                                <p:cTn id="82" presetID="29" presetClass="exit" presetSubtype="0" fill="hold" grpId="1" nodeType="withEffect">
                                  <p:stCondLst>
                                    <p:cond delay="0"/>
                                  </p:stCondLst>
                                  <p:childTnLst>
                                    <p:anim calcmode="lin" valueType="num">
                                      <p:cBhvr>
                                        <p:cTn id="83" dur="1000"/>
                                        <p:tgtEl>
                                          <p:spTgt spid="587788">
                                            <p:txEl>
                                              <p:pRg st="1" end="1"/>
                                            </p:txEl>
                                          </p:spTgt>
                                        </p:tgtEl>
                                        <p:attrNameLst>
                                          <p:attrName>ppt_x</p:attrName>
                                        </p:attrNameLst>
                                      </p:cBhvr>
                                      <p:tavLst>
                                        <p:tav tm="0">
                                          <p:val>
                                            <p:strVal val="ppt_x"/>
                                          </p:val>
                                        </p:tav>
                                        <p:tav tm="100000">
                                          <p:val>
                                            <p:strVal val="ppt_x-.2"/>
                                          </p:val>
                                        </p:tav>
                                      </p:tavLst>
                                    </p:anim>
                                    <p:anim calcmode="lin" valueType="num">
                                      <p:cBhvr>
                                        <p:cTn id="84" dur="1000"/>
                                        <p:tgtEl>
                                          <p:spTgt spid="587788">
                                            <p:txEl>
                                              <p:pRg st="1" end="1"/>
                                            </p:txEl>
                                          </p:spTgt>
                                        </p:tgtEl>
                                        <p:attrNameLst>
                                          <p:attrName>ppt_y</p:attrName>
                                        </p:attrNameLst>
                                      </p:cBhvr>
                                      <p:tavLst>
                                        <p:tav tm="0">
                                          <p:val>
                                            <p:strVal val="ppt_y"/>
                                          </p:val>
                                        </p:tav>
                                        <p:tav tm="100000">
                                          <p:val>
                                            <p:strVal val="ppt_y"/>
                                          </p:val>
                                        </p:tav>
                                      </p:tavLst>
                                    </p:anim>
                                    <p:animEffect transition="out" filter="fade">
                                      <p:cBhvr>
                                        <p:cTn id="85" dur="1000"/>
                                        <p:tgtEl>
                                          <p:spTgt spid="587788">
                                            <p:txEl>
                                              <p:pRg st="1" end="1"/>
                                            </p:txEl>
                                          </p:spTgt>
                                        </p:tgtEl>
                                      </p:cBhvr>
                                    </p:animEffect>
                                    <p:set>
                                      <p:cBhvr>
                                        <p:cTn id="86" dur="1" fill="hold">
                                          <p:stCondLst>
                                            <p:cond delay="999"/>
                                          </p:stCondLst>
                                        </p:cTn>
                                        <p:tgtEl>
                                          <p:spTgt spid="587788">
                                            <p:txEl>
                                              <p:pRg st="1" end="1"/>
                                            </p:txEl>
                                          </p:spTgt>
                                        </p:tgtEl>
                                        <p:attrNameLst>
                                          <p:attrName>style.visibility</p:attrName>
                                        </p:attrNameLst>
                                      </p:cBhvr>
                                      <p:to>
                                        <p:strVal val="hidden"/>
                                      </p:to>
                                    </p:set>
                                  </p:childTnLst>
                                </p:cTn>
                              </p:par>
                              <p:par>
                                <p:cTn id="87" presetID="29" presetClass="exit" presetSubtype="0" fill="hold" grpId="1" nodeType="withEffect">
                                  <p:stCondLst>
                                    <p:cond delay="0"/>
                                  </p:stCondLst>
                                  <p:childTnLst>
                                    <p:anim calcmode="lin" valueType="num">
                                      <p:cBhvr>
                                        <p:cTn id="88" dur="1000"/>
                                        <p:tgtEl>
                                          <p:spTgt spid="587788">
                                            <p:txEl>
                                              <p:pRg st="2" end="2"/>
                                            </p:txEl>
                                          </p:spTgt>
                                        </p:tgtEl>
                                        <p:attrNameLst>
                                          <p:attrName>ppt_x</p:attrName>
                                        </p:attrNameLst>
                                      </p:cBhvr>
                                      <p:tavLst>
                                        <p:tav tm="0">
                                          <p:val>
                                            <p:strVal val="ppt_x"/>
                                          </p:val>
                                        </p:tav>
                                        <p:tav tm="100000">
                                          <p:val>
                                            <p:strVal val="ppt_x-.2"/>
                                          </p:val>
                                        </p:tav>
                                      </p:tavLst>
                                    </p:anim>
                                    <p:anim calcmode="lin" valueType="num">
                                      <p:cBhvr>
                                        <p:cTn id="89" dur="1000"/>
                                        <p:tgtEl>
                                          <p:spTgt spid="587788">
                                            <p:txEl>
                                              <p:pRg st="2" end="2"/>
                                            </p:txEl>
                                          </p:spTgt>
                                        </p:tgtEl>
                                        <p:attrNameLst>
                                          <p:attrName>ppt_y</p:attrName>
                                        </p:attrNameLst>
                                      </p:cBhvr>
                                      <p:tavLst>
                                        <p:tav tm="0">
                                          <p:val>
                                            <p:strVal val="ppt_y"/>
                                          </p:val>
                                        </p:tav>
                                        <p:tav tm="100000">
                                          <p:val>
                                            <p:strVal val="ppt_y"/>
                                          </p:val>
                                        </p:tav>
                                      </p:tavLst>
                                    </p:anim>
                                    <p:animEffect transition="out" filter="fade">
                                      <p:cBhvr>
                                        <p:cTn id="90" dur="1000"/>
                                        <p:tgtEl>
                                          <p:spTgt spid="587788">
                                            <p:txEl>
                                              <p:pRg st="2" end="2"/>
                                            </p:txEl>
                                          </p:spTgt>
                                        </p:tgtEl>
                                      </p:cBhvr>
                                    </p:animEffect>
                                    <p:set>
                                      <p:cBhvr>
                                        <p:cTn id="91" dur="1" fill="hold">
                                          <p:stCondLst>
                                            <p:cond delay="999"/>
                                          </p:stCondLst>
                                        </p:cTn>
                                        <p:tgtEl>
                                          <p:spTgt spid="587788">
                                            <p:txEl>
                                              <p:pRg st="2" end="2"/>
                                            </p:txEl>
                                          </p:spTgt>
                                        </p:tgtEl>
                                        <p:attrNameLst>
                                          <p:attrName>style.visibility</p:attrName>
                                        </p:attrNameLst>
                                      </p:cBhvr>
                                      <p:to>
                                        <p:strVal val="hidden"/>
                                      </p:to>
                                    </p:set>
                                  </p:childTnLst>
                                </p:cTn>
                              </p:par>
                              <p:par>
                                <p:cTn id="92" presetID="29" presetClass="exit" presetSubtype="0" fill="hold" grpId="1" nodeType="withEffect">
                                  <p:stCondLst>
                                    <p:cond delay="0"/>
                                  </p:stCondLst>
                                  <p:childTnLst>
                                    <p:anim calcmode="lin" valueType="num">
                                      <p:cBhvr>
                                        <p:cTn id="93" dur="1000"/>
                                        <p:tgtEl>
                                          <p:spTgt spid="587788">
                                            <p:txEl>
                                              <p:pRg st="3" end="3"/>
                                            </p:txEl>
                                          </p:spTgt>
                                        </p:tgtEl>
                                        <p:attrNameLst>
                                          <p:attrName>ppt_x</p:attrName>
                                        </p:attrNameLst>
                                      </p:cBhvr>
                                      <p:tavLst>
                                        <p:tav tm="0">
                                          <p:val>
                                            <p:strVal val="ppt_x"/>
                                          </p:val>
                                        </p:tav>
                                        <p:tav tm="100000">
                                          <p:val>
                                            <p:strVal val="ppt_x-.2"/>
                                          </p:val>
                                        </p:tav>
                                      </p:tavLst>
                                    </p:anim>
                                    <p:anim calcmode="lin" valueType="num">
                                      <p:cBhvr>
                                        <p:cTn id="94" dur="1000"/>
                                        <p:tgtEl>
                                          <p:spTgt spid="587788">
                                            <p:txEl>
                                              <p:pRg st="3" end="3"/>
                                            </p:txEl>
                                          </p:spTgt>
                                        </p:tgtEl>
                                        <p:attrNameLst>
                                          <p:attrName>ppt_y</p:attrName>
                                        </p:attrNameLst>
                                      </p:cBhvr>
                                      <p:tavLst>
                                        <p:tav tm="0">
                                          <p:val>
                                            <p:strVal val="ppt_y"/>
                                          </p:val>
                                        </p:tav>
                                        <p:tav tm="100000">
                                          <p:val>
                                            <p:strVal val="ppt_y"/>
                                          </p:val>
                                        </p:tav>
                                      </p:tavLst>
                                    </p:anim>
                                    <p:animEffect transition="out" filter="fade">
                                      <p:cBhvr>
                                        <p:cTn id="95" dur="1000"/>
                                        <p:tgtEl>
                                          <p:spTgt spid="587788">
                                            <p:txEl>
                                              <p:pRg st="3" end="3"/>
                                            </p:txEl>
                                          </p:spTgt>
                                        </p:tgtEl>
                                      </p:cBhvr>
                                    </p:animEffect>
                                    <p:set>
                                      <p:cBhvr>
                                        <p:cTn id="96" dur="1" fill="hold">
                                          <p:stCondLst>
                                            <p:cond delay="999"/>
                                          </p:stCondLst>
                                        </p:cTn>
                                        <p:tgtEl>
                                          <p:spTgt spid="587788">
                                            <p:txEl>
                                              <p:pRg st="3" end="3"/>
                                            </p:txEl>
                                          </p:spTgt>
                                        </p:tgtEl>
                                        <p:attrNameLst>
                                          <p:attrName>style.visibility</p:attrName>
                                        </p:attrNameLst>
                                      </p:cBhvr>
                                      <p:to>
                                        <p:strVal val="hidden"/>
                                      </p:to>
                                    </p:set>
                                  </p:childTnLst>
                                </p:cTn>
                              </p:par>
                              <p:par>
                                <p:cTn id="97" presetID="29" presetClass="exit" presetSubtype="0" fill="hold" grpId="1" nodeType="withEffect">
                                  <p:stCondLst>
                                    <p:cond delay="0"/>
                                  </p:stCondLst>
                                  <p:childTnLst>
                                    <p:anim calcmode="lin" valueType="num">
                                      <p:cBhvr>
                                        <p:cTn id="98" dur="1000"/>
                                        <p:tgtEl>
                                          <p:spTgt spid="587788">
                                            <p:txEl>
                                              <p:pRg st="4" end="4"/>
                                            </p:txEl>
                                          </p:spTgt>
                                        </p:tgtEl>
                                        <p:attrNameLst>
                                          <p:attrName>ppt_x</p:attrName>
                                        </p:attrNameLst>
                                      </p:cBhvr>
                                      <p:tavLst>
                                        <p:tav tm="0">
                                          <p:val>
                                            <p:strVal val="ppt_x"/>
                                          </p:val>
                                        </p:tav>
                                        <p:tav tm="100000">
                                          <p:val>
                                            <p:strVal val="ppt_x-.2"/>
                                          </p:val>
                                        </p:tav>
                                      </p:tavLst>
                                    </p:anim>
                                    <p:anim calcmode="lin" valueType="num">
                                      <p:cBhvr>
                                        <p:cTn id="99" dur="1000"/>
                                        <p:tgtEl>
                                          <p:spTgt spid="587788">
                                            <p:txEl>
                                              <p:pRg st="4" end="4"/>
                                            </p:txEl>
                                          </p:spTgt>
                                        </p:tgtEl>
                                        <p:attrNameLst>
                                          <p:attrName>ppt_y</p:attrName>
                                        </p:attrNameLst>
                                      </p:cBhvr>
                                      <p:tavLst>
                                        <p:tav tm="0">
                                          <p:val>
                                            <p:strVal val="ppt_y"/>
                                          </p:val>
                                        </p:tav>
                                        <p:tav tm="100000">
                                          <p:val>
                                            <p:strVal val="ppt_y"/>
                                          </p:val>
                                        </p:tav>
                                      </p:tavLst>
                                    </p:anim>
                                    <p:animEffect transition="out" filter="fade">
                                      <p:cBhvr>
                                        <p:cTn id="100" dur="1000"/>
                                        <p:tgtEl>
                                          <p:spTgt spid="587788">
                                            <p:txEl>
                                              <p:pRg st="4" end="4"/>
                                            </p:txEl>
                                          </p:spTgt>
                                        </p:tgtEl>
                                      </p:cBhvr>
                                    </p:animEffect>
                                    <p:set>
                                      <p:cBhvr>
                                        <p:cTn id="101" dur="1" fill="hold">
                                          <p:stCondLst>
                                            <p:cond delay="999"/>
                                          </p:stCondLst>
                                        </p:cTn>
                                        <p:tgtEl>
                                          <p:spTgt spid="587788">
                                            <p:txEl>
                                              <p:pRg st="4" end="4"/>
                                            </p:txEl>
                                          </p:spTgt>
                                        </p:tgtEl>
                                        <p:attrNameLst>
                                          <p:attrName>style.visibility</p:attrName>
                                        </p:attrNameLst>
                                      </p:cBhvr>
                                      <p:to>
                                        <p:strVal val="hidden"/>
                                      </p:to>
                                    </p:set>
                                  </p:childTnLst>
                                </p:cTn>
                              </p:par>
                              <p:par>
                                <p:cTn id="102" presetID="29" presetClass="exit" presetSubtype="0" fill="hold" grpId="1" nodeType="withEffect">
                                  <p:stCondLst>
                                    <p:cond delay="0"/>
                                  </p:stCondLst>
                                  <p:childTnLst>
                                    <p:anim calcmode="lin" valueType="num">
                                      <p:cBhvr>
                                        <p:cTn id="103" dur="1000"/>
                                        <p:tgtEl>
                                          <p:spTgt spid="587788">
                                            <p:txEl>
                                              <p:pRg st="5" end="5"/>
                                            </p:txEl>
                                          </p:spTgt>
                                        </p:tgtEl>
                                        <p:attrNameLst>
                                          <p:attrName>ppt_x</p:attrName>
                                        </p:attrNameLst>
                                      </p:cBhvr>
                                      <p:tavLst>
                                        <p:tav tm="0">
                                          <p:val>
                                            <p:strVal val="ppt_x"/>
                                          </p:val>
                                        </p:tav>
                                        <p:tav tm="100000">
                                          <p:val>
                                            <p:strVal val="ppt_x-.2"/>
                                          </p:val>
                                        </p:tav>
                                      </p:tavLst>
                                    </p:anim>
                                    <p:anim calcmode="lin" valueType="num">
                                      <p:cBhvr>
                                        <p:cTn id="104" dur="1000"/>
                                        <p:tgtEl>
                                          <p:spTgt spid="587788">
                                            <p:txEl>
                                              <p:pRg st="5" end="5"/>
                                            </p:txEl>
                                          </p:spTgt>
                                        </p:tgtEl>
                                        <p:attrNameLst>
                                          <p:attrName>ppt_y</p:attrName>
                                        </p:attrNameLst>
                                      </p:cBhvr>
                                      <p:tavLst>
                                        <p:tav tm="0">
                                          <p:val>
                                            <p:strVal val="ppt_y"/>
                                          </p:val>
                                        </p:tav>
                                        <p:tav tm="100000">
                                          <p:val>
                                            <p:strVal val="ppt_y"/>
                                          </p:val>
                                        </p:tav>
                                      </p:tavLst>
                                    </p:anim>
                                    <p:animEffect transition="out" filter="fade">
                                      <p:cBhvr>
                                        <p:cTn id="105" dur="1000"/>
                                        <p:tgtEl>
                                          <p:spTgt spid="587788">
                                            <p:txEl>
                                              <p:pRg st="5" end="5"/>
                                            </p:txEl>
                                          </p:spTgt>
                                        </p:tgtEl>
                                      </p:cBhvr>
                                    </p:animEffect>
                                    <p:set>
                                      <p:cBhvr>
                                        <p:cTn id="106" dur="1" fill="hold">
                                          <p:stCondLst>
                                            <p:cond delay="999"/>
                                          </p:stCondLst>
                                        </p:cTn>
                                        <p:tgtEl>
                                          <p:spTgt spid="587788">
                                            <p:txEl>
                                              <p:pRg st="5" end="5"/>
                                            </p:txEl>
                                          </p:spTgt>
                                        </p:tgtEl>
                                        <p:attrNameLst>
                                          <p:attrName>style.visibility</p:attrName>
                                        </p:attrNameLst>
                                      </p:cBhvr>
                                      <p:to>
                                        <p:strVal val="hidden"/>
                                      </p:to>
                                    </p:set>
                                  </p:childTnLst>
                                </p:cTn>
                              </p:par>
                              <p:par>
                                <p:cTn id="107" presetID="29" presetClass="exit" presetSubtype="0" fill="hold" grpId="1" nodeType="withEffect">
                                  <p:stCondLst>
                                    <p:cond delay="0"/>
                                  </p:stCondLst>
                                  <p:childTnLst>
                                    <p:anim calcmode="lin" valueType="num">
                                      <p:cBhvr>
                                        <p:cTn id="108" dur="1000"/>
                                        <p:tgtEl>
                                          <p:spTgt spid="587788">
                                            <p:txEl>
                                              <p:pRg st="6" end="6"/>
                                            </p:txEl>
                                          </p:spTgt>
                                        </p:tgtEl>
                                        <p:attrNameLst>
                                          <p:attrName>ppt_x</p:attrName>
                                        </p:attrNameLst>
                                      </p:cBhvr>
                                      <p:tavLst>
                                        <p:tav tm="0">
                                          <p:val>
                                            <p:strVal val="ppt_x"/>
                                          </p:val>
                                        </p:tav>
                                        <p:tav tm="100000">
                                          <p:val>
                                            <p:strVal val="ppt_x-.2"/>
                                          </p:val>
                                        </p:tav>
                                      </p:tavLst>
                                    </p:anim>
                                    <p:anim calcmode="lin" valueType="num">
                                      <p:cBhvr>
                                        <p:cTn id="109" dur="1000"/>
                                        <p:tgtEl>
                                          <p:spTgt spid="587788">
                                            <p:txEl>
                                              <p:pRg st="6" end="6"/>
                                            </p:txEl>
                                          </p:spTgt>
                                        </p:tgtEl>
                                        <p:attrNameLst>
                                          <p:attrName>ppt_y</p:attrName>
                                        </p:attrNameLst>
                                      </p:cBhvr>
                                      <p:tavLst>
                                        <p:tav tm="0">
                                          <p:val>
                                            <p:strVal val="ppt_y"/>
                                          </p:val>
                                        </p:tav>
                                        <p:tav tm="100000">
                                          <p:val>
                                            <p:strVal val="ppt_y"/>
                                          </p:val>
                                        </p:tav>
                                      </p:tavLst>
                                    </p:anim>
                                    <p:animEffect transition="out" filter="fade">
                                      <p:cBhvr>
                                        <p:cTn id="110" dur="1000"/>
                                        <p:tgtEl>
                                          <p:spTgt spid="587788">
                                            <p:txEl>
                                              <p:pRg st="6" end="6"/>
                                            </p:txEl>
                                          </p:spTgt>
                                        </p:tgtEl>
                                      </p:cBhvr>
                                    </p:animEffect>
                                    <p:set>
                                      <p:cBhvr>
                                        <p:cTn id="111" dur="1" fill="hold">
                                          <p:stCondLst>
                                            <p:cond delay="999"/>
                                          </p:stCondLst>
                                        </p:cTn>
                                        <p:tgtEl>
                                          <p:spTgt spid="587788">
                                            <p:txEl>
                                              <p:pRg st="6" end="6"/>
                                            </p:txEl>
                                          </p:spTgt>
                                        </p:tgtEl>
                                        <p:attrNameLst>
                                          <p:attrName>style.visibility</p:attrName>
                                        </p:attrNameLst>
                                      </p:cBhvr>
                                      <p:to>
                                        <p:strVal val="hidden"/>
                                      </p:to>
                                    </p:set>
                                  </p:childTnLst>
                                </p:cTn>
                              </p:par>
                              <p:par>
                                <p:cTn id="112" presetID="29" presetClass="exit" presetSubtype="0" fill="hold" grpId="1" nodeType="withEffect">
                                  <p:stCondLst>
                                    <p:cond delay="0"/>
                                  </p:stCondLst>
                                  <p:childTnLst>
                                    <p:anim calcmode="lin" valueType="num">
                                      <p:cBhvr>
                                        <p:cTn id="113" dur="1000"/>
                                        <p:tgtEl>
                                          <p:spTgt spid="587788">
                                            <p:txEl>
                                              <p:pRg st="7" end="7"/>
                                            </p:txEl>
                                          </p:spTgt>
                                        </p:tgtEl>
                                        <p:attrNameLst>
                                          <p:attrName>ppt_x</p:attrName>
                                        </p:attrNameLst>
                                      </p:cBhvr>
                                      <p:tavLst>
                                        <p:tav tm="0">
                                          <p:val>
                                            <p:strVal val="ppt_x"/>
                                          </p:val>
                                        </p:tav>
                                        <p:tav tm="100000">
                                          <p:val>
                                            <p:strVal val="ppt_x-.2"/>
                                          </p:val>
                                        </p:tav>
                                      </p:tavLst>
                                    </p:anim>
                                    <p:anim calcmode="lin" valueType="num">
                                      <p:cBhvr>
                                        <p:cTn id="114" dur="1000"/>
                                        <p:tgtEl>
                                          <p:spTgt spid="587788">
                                            <p:txEl>
                                              <p:pRg st="7" end="7"/>
                                            </p:txEl>
                                          </p:spTgt>
                                        </p:tgtEl>
                                        <p:attrNameLst>
                                          <p:attrName>ppt_y</p:attrName>
                                        </p:attrNameLst>
                                      </p:cBhvr>
                                      <p:tavLst>
                                        <p:tav tm="0">
                                          <p:val>
                                            <p:strVal val="ppt_y"/>
                                          </p:val>
                                        </p:tav>
                                        <p:tav tm="100000">
                                          <p:val>
                                            <p:strVal val="ppt_y"/>
                                          </p:val>
                                        </p:tav>
                                      </p:tavLst>
                                    </p:anim>
                                    <p:animEffect transition="out" filter="fade">
                                      <p:cBhvr>
                                        <p:cTn id="115" dur="1000"/>
                                        <p:tgtEl>
                                          <p:spTgt spid="587788">
                                            <p:txEl>
                                              <p:pRg st="7" end="7"/>
                                            </p:txEl>
                                          </p:spTgt>
                                        </p:tgtEl>
                                      </p:cBhvr>
                                    </p:animEffect>
                                    <p:set>
                                      <p:cBhvr>
                                        <p:cTn id="116" dur="1" fill="hold">
                                          <p:stCondLst>
                                            <p:cond delay="999"/>
                                          </p:stCondLst>
                                        </p:cTn>
                                        <p:tgtEl>
                                          <p:spTgt spid="587788">
                                            <p:txEl>
                                              <p:pRg st="7" end="7"/>
                                            </p:txEl>
                                          </p:spTgt>
                                        </p:tgtEl>
                                        <p:attrNameLst>
                                          <p:attrName>style.visibility</p:attrName>
                                        </p:attrNameLst>
                                      </p:cBhvr>
                                      <p:to>
                                        <p:strVal val="hidden"/>
                                      </p:to>
                                    </p:set>
                                  </p:childTnLst>
                                </p:cTn>
                              </p:par>
                            </p:childTnLst>
                          </p:cTn>
                        </p:par>
                        <p:par>
                          <p:cTn id="117" fill="hold">
                            <p:stCondLst>
                              <p:cond delay="1000"/>
                            </p:stCondLst>
                            <p:childTnLst>
                              <p:par>
                                <p:cTn id="118" presetID="16" presetClass="entr" presetSubtype="26" fill="hold" nodeType="afterEffect">
                                  <p:stCondLst>
                                    <p:cond delay="0"/>
                                  </p:stCondLst>
                                  <p:childTnLst>
                                    <p:set>
                                      <p:cBhvr>
                                        <p:cTn id="119" dur="1" fill="hold">
                                          <p:stCondLst>
                                            <p:cond delay="0"/>
                                          </p:stCondLst>
                                        </p:cTn>
                                        <p:tgtEl>
                                          <p:spTgt spid="587782"/>
                                        </p:tgtEl>
                                        <p:attrNameLst>
                                          <p:attrName>style.visibility</p:attrName>
                                        </p:attrNameLst>
                                      </p:cBhvr>
                                      <p:to>
                                        <p:strVal val="visible"/>
                                      </p:to>
                                    </p:set>
                                    <p:animEffect transition="in" filter="barn(inHorizontal)">
                                      <p:cBhvr>
                                        <p:cTn id="120" dur="500"/>
                                        <p:tgtEl>
                                          <p:spTgt spid="587782"/>
                                        </p:tgtEl>
                                      </p:cBhvr>
                                    </p:animEffect>
                                  </p:childTnLst>
                                </p:cTn>
                              </p:par>
                            </p:childTnLst>
                          </p:cTn>
                        </p:par>
                        <p:par>
                          <p:cTn id="121" fill="hold">
                            <p:stCondLst>
                              <p:cond delay="1500"/>
                            </p:stCondLst>
                            <p:childTnLst>
                              <p:par>
                                <p:cTn id="122" presetID="16" presetClass="entr" presetSubtype="26" fill="hold" nodeType="afterEffect">
                                  <p:stCondLst>
                                    <p:cond delay="0"/>
                                  </p:stCondLst>
                                  <p:childTnLst>
                                    <p:set>
                                      <p:cBhvr>
                                        <p:cTn id="123" dur="1" fill="hold">
                                          <p:stCondLst>
                                            <p:cond delay="0"/>
                                          </p:stCondLst>
                                        </p:cTn>
                                        <p:tgtEl>
                                          <p:spTgt spid="587790"/>
                                        </p:tgtEl>
                                        <p:attrNameLst>
                                          <p:attrName>style.visibility</p:attrName>
                                        </p:attrNameLst>
                                      </p:cBhvr>
                                      <p:to>
                                        <p:strVal val="visible"/>
                                      </p:to>
                                    </p:set>
                                    <p:animEffect transition="in" filter="barn(inHorizontal)">
                                      <p:cBhvr>
                                        <p:cTn id="124" dur="500"/>
                                        <p:tgtEl>
                                          <p:spTgt spid="587790"/>
                                        </p:tgtEl>
                                      </p:cBhvr>
                                    </p:animEffect>
                                  </p:childTnLst>
                                </p:cTn>
                              </p:par>
                            </p:childTnLst>
                          </p:cTn>
                        </p:par>
                        <p:par>
                          <p:cTn id="125" fill="hold">
                            <p:stCondLst>
                              <p:cond delay="2000"/>
                            </p:stCondLst>
                            <p:childTnLst>
                              <p:par>
                                <p:cTn id="126" presetID="16" presetClass="entr" presetSubtype="26" fill="hold" nodeType="afterEffect">
                                  <p:stCondLst>
                                    <p:cond delay="0"/>
                                  </p:stCondLst>
                                  <p:childTnLst>
                                    <p:set>
                                      <p:cBhvr>
                                        <p:cTn id="127" dur="1" fill="hold">
                                          <p:stCondLst>
                                            <p:cond delay="0"/>
                                          </p:stCondLst>
                                        </p:cTn>
                                        <p:tgtEl>
                                          <p:spTgt spid="587791"/>
                                        </p:tgtEl>
                                        <p:attrNameLst>
                                          <p:attrName>style.visibility</p:attrName>
                                        </p:attrNameLst>
                                      </p:cBhvr>
                                      <p:to>
                                        <p:strVal val="visible"/>
                                      </p:to>
                                    </p:set>
                                    <p:animEffect transition="in" filter="barn(inHorizontal)">
                                      <p:cBhvr>
                                        <p:cTn id="128" dur="500"/>
                                        <p:tgtEl>
                                          <p:spTgt spid="587791"/>
                                        </p:tgtEl>
                                      </p:cBhvr>
                                    </p:animEffect>
                                  </p:childTnLst>
                                </p:cTn>
                              </p:par>
                            </p:childTnLst>
                          </p:cTn>
                        </p:par>
                        <p:par>
                          <p:cTn id="129" fill="hold">
                            <p:stCondLst>
                              <p:cond delay="2500"/>
                            </p:stCondLst>
                            <p:childTnLst>
                              <p:par>
                                <p:cTn id="130" presetID="16" presetClass="entr" presetSubtype="26" fill="hold" nodeType="afterEffect">
                                  <p:stCondLst>
                                    <p:cond delay="0"/>
                                  </p:stCondLst>
                                  <p:childTnLst>
                                    <p:set>
                                      <p:cBhvr>
                                        <p:cTn id="131" dur="1" fill="hold">
                                          <p:stCondLst>
                                            <p:cond delay="0"/>
                                          </p:stCondLst>
                                        </p:cTn>
                                        <p:tgtEl>
                                          <p:spTgt spid="587792"/>
                                        </p:tgtEl>
                                        <p:attrNameLst>
                                          <p:attrName>style.visibility</p:attrName>
                                        </p:attrNameLst>
                                      </p:cBhvr>
                                      <p:to>
                                        <p:strVal val="visible"/>
                                      </p:to>
                                    </p:set>
                                    <p:animEffect transition="in" filter="barn(inHorizontal)">
                                      <p:cBhvr>
                                        <p:cTn id="132" dur="500"/>
                                        <p:tgtEl>
                                          <p:spTgt spid="587792"/>
                                        </p:tgtEl>
                                      </p:cBhvr>
                                    </p:animEffect>
                                  </p:childTnLst>
                                </p:cTn>
                              </p:par>
                            </p:childTnLst>
                          </p:cTn>
                        </p:par>
                        <p:par>
                          <p:cTn id="133" fill="hold">
                            <p:stCondLst>
                              <p:cond delay="3000"/>
                            </p:stCondLst>
                            <p:childTnLst>
                              <p:par>
                                <p:cTn id="134" presetID="16" presetClass="entr" presetSubtype="26" fill="hold" nodeType="afterEffect">
                                  <p:stCondLst>
                                    <p:cond delay="0"/>
                                  </p:stCondLst>
                                  <p:childTnLst>
                                    <p:set>
                                      <p:cBhvr>
                                        <p:cTn id="135" dur="1" fill="hold">
                                          <p:stCondLst>
                                            <p:cond delay="0"/>
                                          </p:stCondLst>
                                        </p:cTn>
                                        <p:tgtEl>
                                          <p:spTgt spid="587793"/>
                                        </p:tgtEl>
                                        <p:attrNameLst>
                                          <p:attrName>style.visibility</p:attrName>
                                        </p:attrNameLst>
                                      </p:cBhvr>
                                      <p:to>
                                        <p:strVal val="visible"/>
                                      </p:to>
                                    </p:set>
                                    <p:animEffect transition="in" filter="barn(inHorizontal)">
                                      <p:cBhvr>
                                        <p:cTn id="136" dur="500"/>
                                        <p:tgtEl>
                                          <p:spTgt spid="587793"/>
                                        </p:tgtEl>
                                      </p:cBhvr>
                                    </p:animEffect>
                                  </p:childTnLst>
                                </p:cTn>
                              </p:par>
                            </p:childTnLst>
                          </p:cTn>
                        </p:par>
                        <p:par>
                          <p:cTn id="137" fill="hold">
                            <p:stCondLst>
                              <p:cond delay="3500"/>
                            </p:stCondLst>
                            <p:childTnLst>
                              <p:par>
                                <p:cTn id="138" presetID="16" presetClass="entr" presetSubtype="26" fill="hold" nodeType="afterEffect">
                                  <p:stCondLst>
                                    <p:cond delay="0"/>
                                  </p:stCondLst>
                                  <p:childTnLst>
                                    <p:set>
                                      <p:cBhvr>
                                        <p:cTn id="139" dur="1" fill="hold">
                                          <p:stCondLst>
                                            <p:cond delay="0"/>
                                          </p:stCondLst>
                                        </p:cTn>
                                        <p:tgtEl>
                                          <p:spTgt spid="587794"/>
                                        </p:tgtEl>
                                        <p:attrNameLst>
                                          <p:attrName>style.visibility</p:attrName>
                                        </p:attrNameLst>
                                      </p:cBhvr>
                                      <p:to>
                                        <p:strVal val="visible"/>
                                      </p:to>
                                    </p:set>
                                    <p:animEffect transition="in" filter="barn(inHorizontal)">
                                      <p:cBhvr>
                                        <p:cTn id="140" dur="500"/>
                                        <p:tgtEl>
                                          <p:spTgt spid="587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80" grpId="0"/>
      <p:bldP spid="587785" grpId="0"/>
      <p:bldP spid="587786" grpId="0"/>
      <p:bldP spid="587787" grpId="0"/>
      <p:bldP spid="587788" grpId="0" build="allAtOnce"/>
      <p:bldP spid="587788" grpId="1" build="allAtOnce"/>
      <p:bldP spid="587789"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eaLnBrk="1" hangingPunct="1"/>
            <a:r>
              <a:rPr lang="en-US" smtClean="0"/>
              <a:t>Limiting Reactants</a:t>
            </a:r>
          </a:p>
        </p:txBody>
      </p:sp>
      <p:sp>
        <p:nvSpPr>
          <p:cNvPr id="589827" name="Rectangle 3"/>
          <p:cNvSpPr>
            <a:spLocks noGrp="1" noChangeArrowheads="1"/>
          </p:cNvSpPr>
          <p:nvPr>
            <p:ph type="body" idx="1"/>
          </p:nvPr>
        </p:nvSpPr>
        <p:spPr>
          <a:xfrm>
            <a:off x="1092200" y="1358900"/>
            <a:ext cx="7772400" cy="2501900"/>
          </a:xfrm>
        </p:spPr>
        <p:txBody>
          <a:bodyPr/>
          <a:lstStyle/>
          <a:p>
            <a:pPr eaLnBrk="1" hangingPunct="1">
              <a:spcBef>
                <a:spcPct val="0"/>
              </a:spcBef>
              <a:defRPr/>
            </a:pPr>
            <a:r>
              <a:rPr lang="en-US" b="1" smtClean="0">
                <a:effectLst>
                  <a:outerShdw blurRad="38100" dist="38100" dir="2700000" algn="tl">
                    <a:srgbClr val="C0C0C0"/>
                  </a:outerShdw>
                </a:effectLst>
              </a:rPr>
              <a:t>Available Ingredients</a:t>
            </a:r>
            <a:endParaRPr lang="en-US" smtClean="0"/>
          </a:p>
          <a:p>
            <a:pPr lvl="1" eaLnBrk="1" hangingPunct="1">
              <a:spcBef>
                <a:spcPct val="0"/>
              </a:spcBef>
              <a:defRPr/>
            </a:pPr>
            <a:r>
              <a:rPr lang="en-US" smtClean="0"/>
              <a:t>4 slices of bread</a:t>
            </a:r>
          </a:p>
          <a:p>
            <a:pPr lvl="1" eaLnBrk="1" hangingPunct="1">
              <a:spcBef>
                <a:spcPct val="0"/>
              </a:spcBef>
              <a:defRPr/>
            </a:pPr>
            <a:r>
              <a:rPr lang="en-US" smtClean="0"/>
              <a:t>1 jar of peanut butter</a:t>
            </a:r>
          </a:p>
          <a:p>
            <a:pPr lvl="1" eaLnBrk="1" hangingPunct="1">
              <a:spcBef>
                <a:spcPct val="0"/>
              </a:spcBef>
              <a:defRPr/>
            </a:pPr>
            <a:r>
              <a:rPr lang="en-US" smtClean="0"/>
              <a:t>1/2 jar of jelly</a:t>
            </a:r>
          </a:p>
        </p:txBody>
      </p:sp>
      <p:graphicFrame>
        <p:nvGraphicFramePr>
          <p:cNvPr id="3074" name="Object 4"/>
          <p:cNvGraphicFramePr>
            <a:graphicFrameLocks noChangeAspect="1"/>
          </p:cNvGraphicFramePr>
          <p:nvPr/>
        </p:nvGraphicFramePr>
        <p:xfrm>
          <a:off x="6519863" y="1193800"/>
          <a:ext cx="2470150" cy="2136775"/>
        </p:xfrm>
        <a:graphic>
          <a:graphicData uri="http://schemas.openxmlformats.org/presentationml/2006/ole">
            <mc:AlternateContent xmlns:mc="http://schemas.openxmlformats.org/markup-compatibility/2006">
              <mc:Choice xmlns:v="urn:schemas-microsoft-com:vml" Requires="v">
                <p:oleObj spid="_x0000_s3077" name="Clip" r:id="rId4" imgW="1944720" imgH="1683720" progId="MS_ClipArt_Gallery.5">
                  <p:embed/>
                </p:oleObj>
              </mc:Choice>
              <mc:Fallback>
                <p:oleObj name="Clip" r:id="rId4" imgW="1944720" imgH="1683720" progId="MS_ClipArt_Gallery.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9863" y="1193800"/>
                        <a:ext cx="2470150" cy="213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9829" name="Rectangle 5"/>
          <p:cNvSpPr>
            <a:spLocks noChangeArrowheads="1"/>
          </p:cNvSpPr>
          <p:nvPr/>
        </p:nvSpPr>
        <p:spPr bwMode="auto">
          <a:xfrm>
            <a:off x="3424238" y="3657600"/>
            <a:ext cx="5719762" cy="1290638"/>
          </a:xfrm>
          <a:prstGeom prst="rect">
            <a:avLst/>
          </a:prstGeom>
          <a:noFill/>
          <a:ln w="9525">
            <a:noFill/>
            <a:miter lim="800000"/>
            <a:headEnd/>
            <a:tailEnd/>
          </a:ln>
          <a:effectLst/>
        </p:spPr>
        <p:txBody>
          <a:bodyPr/>
          <a:lstStyle/>
          <a:p>
            <a:pPr marL="342900" indent="-342900">
              <a:spcBef>
                <a:spcPct val="40000"/>
              </a:spcBef>
              <a:buFontTx/>
              <a:buChar char="•"/>
              <a:defRPr/>
            </a:pPr>
            <a:r>
              <a:rPr lang="en-US" sz="3200" b="1">
                <a:effectLst>
                  <a:outerShdw blurRad="38100" dist="38100" dir="2700000" algn="tl">
                    <a:srgbClr val="C0C0C0"/>
                  </a:outerShdw>
                </a:effectLst>
              </a:rPr>
              <a:t>Limiting Reactant</a:t>
            </a:r>
            <a:endParaRPr lang="en-US" sz="3200"/>
          </a:p>
          <a:p>
            <a:pPr marL="742950" lvl="1" indent="-285750">
              <a:buFontTx/>
              <a:buChar char="–"/>
              <a:defRPr/>
            </a:pPr>
            <a:r>
              <a:rPr lang="en-US" sz="2800"/>
              <a:t>bread</a:t>
            </a:r>
          </a:p>
        </p:txBody>
      </p:sp>
      <p:graphicFrame>
        <p:nvGraphicFramePr>
          <p:cNvPr id="589830" name="Object 6"/>
          <p:cNvGraphicFramePr>
            <a:graphicFrameLocks noChangeAspect="1"/>
          </p:cNvGraphicFramePr>
          <p:nvPr/>
        </p:nvGraphicFramePr>
        <p:xfrm>
          <a:off x="1344613" y="3581400"/>
          <a:ext cx="1989137" cy="1411288"/>
        </p:xfrm>
        <a:graphic>
          <a:graphicData uri="http://schemas.openxmlformats.org/presentationml/2006/ole">
            <mc:AlternateContent xmlns:mc="http://schemas.openxmlformats.org/markup-compatibility/2006">
              <mc:Choice xmlns:v="urn:schemas-microsoft-com:vml" Requires="v">
                <p:oleObj spid="_x0000_s3078" name="Clip" r:id="rId6" imgW="4605120" imgH="3266640" progId="MS_ClipArt_Gallery.5">
                  <p:embed/>
                </p:oleObj>
              </mc:Choice>
              <mc:Fallback>
                <p:oleObj name="Clip" r:id="rId6" imgW="4605120" imgH="3266640" progId="MS_ClipArt_Gallery.5">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4613" y="3581400"/>
                        <a:ext cx="1989137" cy="1411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9831" name="Object 7"/>
          <p:cNvGraphicFramePr>
            <a:graphicFrameLocks noChangeAspect="1"/>
          </p:cNvGraphicFramePr>
          <p:nvPr/>
        </p:nvGraphicFramePr>
        <p:xfrm>
          <a:off x="990600" y="5105400"/>
          <a:ext cx="1589088" cy="1403350"/>
        </p:xfrm>
        <a:graphic>
          <a:graphicData uri="http://schemas.openxmlformats.org/presentationml/2006/ole">
            <mc:AlternateContent xmlns:mc="http://schemas.openxmlformats.org/markup-compatibility/2006">
              <mc:Choice xmlns:v="urn:schemas-microsoft-com:vml" Requires="v">
                <p:oleObj spid="_x0000_s3079" name="Clip" r:id="rId8" imgW="1724400" imgH="1523160" progId="MS_ClipArt_Gallery.5">
                  <p:embed/>
                </p:oleObj>
              </mc:Choice>
              <mc:Fallback>
                <p:oleObj name="Clip" r:id="rId8" imgW="1724400" imgH="1523160" progId="MS_ClipArt_Gallery.5">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5105400"/>
                        <a:ext cx="1589088" cy="140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9832" name="Rectangle 8"/>
          <p:cNvSpPr>
            <a:spLocks noChangeArrowheads="1"/>
          </p:cNvSpPr>
          <p:nvPr/>
        </p:nvSpPr>
        <p:spPr bwMode="auto">
          <a:xfrm>
            <a:off x="3411538" y="5257800"/>
            <a:ext cx="5719762" cy="1457325"/>
          </a:xfrm>
          <a:prstGeom prst="rect">
            <a:avLst/>
          </a:prstGeom>
          <a:noFill/>
          <a:ln w="9525">
            <a:noFill/>
            <a:miter lim="800000"/>
            <a:headEnd/>
            <a:tailEnd/>
          </a:ln>
          <a:effectLst/>
        </p:spPr>
        <p:txBody>
          <a:bodyPr/>
          <a:lstStyle/>
          <a:p>
            <a:pPr marL="342900" indent="-342900">
              <a:spcBef>
                <a:spcPct val="40000"/>
              </a:spcBef>
              <a:buFontTx/>
              <a:buChar char="•"/>
              <a:defRPr/>
            </a:pPr>
            <a:r>
              <a:rPr lang="en-US" sz="3200" b="1">
                <a:effectLst>
                  <a:outerShdw blurRad="38100" dist="38100" dir="2700000" algn="tl">
                    <a:srgbClr val="C0C0C0"/>
                  </a:outerShdw>
                </a:effectLst>
              </a:rPr>
              <a:t>Excess Reactants</a:t>
            </a:r>
            <a:endParaRPr lang="en-US" sz="3200"/>
          </a:p>
          <a:p>
            <a:pPr marL="742950" lvl="1" indent="-285750">
              <a:buFontTx/>
              <a:buChar char="–"/>
              <a:defRPr/>
            </a:pPr>
            <a:r>
              <a:rPr lang="en-US" sz="2800"/>
              <a:t>peanut butter and jelly</a:t>
            </a:r>
          </a:p>
        </p:txBody>
      </p:sp>
      <p:sp>
        <p:nvSpPr>
          <p:cNvPr id="3081" name="Rectangle 9"/>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89827">
                                            <p:txEl>
                                              <p:pRg st="0" end="0"/>
                                            </p:txEl>
                                          </p:spTgt>
                                        </p:tgtEl>
                                        <p:attrNameLst>
                                          <p:attrName>style.visibility</p:attrName>
                                        </p:attrNameLst>
                                      </p:cBhvr>
                                      <p:to>
                                        <p:strVal val="visible"/>
                                      </p:to>
                                    </p:set>
                                    <p:animEffect transition="in" filter="blinds(horizontal)">
                                      <p:cBhvr>
                                        <p:cTn id="7" dur="500"/>
                                        <p:tgtEl>
                                          <p:spTgt spid="58982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89827">
                                            <p:txEl>
                                              <p:pRg st="1" end="1"/>
                                            </p:txEl>
                                          </p:spTgt>
                                        </p:tgtEl>
                                        <p:attrNameLst>
                                          <p:attrName>style.visibility</p:attrName>
                                        </p:attrNameLst>
                                      </p:cBhvr>
                                      <p:to>
                                        <p:strVal val="visible"/>
                                      </p:to>
                                    </p:set>
                                    <p:animEffect transition="in" filter="blinds(horizontal)">
                                      <p:cBhvr>
                                        <p:cTn id="10" dur="500"/>
                                        <p:tgtEl>
                                          <p:spTgt spid="589827">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89827">
                                            <p:txEl>
                                              <p:pRg st="2" end="2"/>
                                            </p:txEl>
                                          </p:spTgt>
                                        </p:tgtEl>
                                        <p:attrNameLst>
                                          <p:attrName>style.visibility</p:attrName>
                                        </p:attrNameLst>
                                      </p:cBhvr>
                                      <p:to>
                                        <p:strVal val="visible"/>
                                      </p:to>
                                    </p:set>
                                    <p:animEffect transition="in" filter="blinds(horizontal)">
                                      <p:cBhvr>
                                        <p:cTn id="13" dur="500"/>
                                        <p:tgtEl>
                                          <p:spTgt spid="589827">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89827">
                                            <p:txEl>
                                              <p:pRg st="3" end="3"/>
                                            </p:txEl>
                                          </p:spTgt>
                                        </p:tgtEl>
                                        <p:attrNameLst>
                                          <p:attrName>style.visibility</p:attrName>
                                        </p:attrNameLst>
                                      </p:cBhvr>
                                      <p:to>
                                        <p:strVal val="visible"/>
                                      </p:to>
                                    </p:set>
                                    <p:animEffect transition="in" filter="blinds(horizontal)">
                                      <p:cBhvr>
                                        <p:cTn id="16" dur="500"/>
                                        <p:tgtEl>
                                          <p:spTgt spid="58982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89829"/>
                                        </p:tgtEl>
                                        <p:attrNameLst>
                                          <p:attrName>style.visibility</p:attrName>
                                        </p:attrNameLst>
                                      </p:cBhvr>
                                      <p:to>
                                        <p:strVal val="visible"/>
                                      </p:to>
                                    </p:set>
                                    <p:animEffect transition="in" filter="blinds(horizontal)">
                                      <p:cBhvr>
                                        <p:cTn id="21" dur="500"/>
                                        <p:tgtEl>
                                          <p:spTgt spid="589829"/>
                                        </p:tgtEl>
                                      </p:cBhvr>
                                    </p:animEffect>
                                  </p:childTnLst>
                                </p:cTn>
                              </p:par>
                            </p:childTnLst>
                          </p:cTn>
                        </p:par>
                        <p:par>
                          <p:cTn id="22" fill="hold">
                            <p:stCondLst>
                              <p:cond delay="500"/>
                            </p:stCondLst>
                            <p:childTnLst>
                              <p:par>
                                <p:cTn id="23" presetID="2" presetClass="entr" presetSubtype="8" fill="hold" nodeType="afterEffect">
                                  <p:stCondLst>
                                    <p:cond delay="0"/>
                                  </p:stCondLst>
                                  <p:childTnLst>
                                    <p:set>
                                      <p:cBhvr>
                                        <p:cTn id="24" dur="1" fill="hold">
                                          <p:stCondLst>
                                            <p:cond delay="0"/>
                                          </p:stCondLst>
                                        </p:cTn>
                                        <p:tgtEl>
                                          <p:spTgt spid="589830"/>
                                        </p:tgtEl>
                                        <p:attrNameLst>
                                          <p:attrName>style.visibility</p:attrName>
                                        </p:attrNameLst>
                                      </p:cBhvr>
                                      <p:to>
                                        <p:strVal val="visible"/>
                                      </p:to>
                                    </p:set>
                                    <p:anim calcmode="lin" valueType="num">
                                      <p:cBhvr additive="base">
                                        <p:cTn id="25" dur="500" fill="hold"/>
                                        <p:tgtEl>
                                          <p:spTgt spid="589830"/>
                                        </p:tgtEl>
                                        <p:attrNameLst>
                                          <p:attrName>ppt_x</p:attrName>
                                        </p:attrNameLst>
                                      </p:cBhvr>
                                      <p:tavLst>
                                        <p:tav tm="0">
                                          <p:val>
                                            <p:strVal val="0-#ppt_w/2"/>
                                          </p:val>
                                        </p:tav>
                                        <p:tav tm="100000">
                                          <p:val>
                                            <p:strVal val="#ppt_x"/>
                                          </p:val>
                                        </p:tav>
                                      </p:tavLst>
                                    </p:anim>
                                    <p:anim calcmode="lin" valueType="num">
                                      <p:cBhvr additive="base">
                                        <p:cTn id="26" dur="500" fill="hold"/>
                                        <p:tgtEl>
                                          <p:spTgt spid="58983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89832"/>
                                        </p:tgtEl>
                                        <p:attrNameLst>
                                          <p:attrName>style.visibility</p:attrName>
                                        </p:attrNameLst>
                                      </p:cBhvr>
                                      <p:to>
                                        <p:strVal val="visible"/>
                                      </p:to>
                                    </p:set>
                                    <p:animEffect transition="in" filter="blinds(horizontal)">
                                      <p:cBhvr>
                                        <p:cTn id="31" dur="500"/>
                                        <p:tgtEl>
                                          <p:spTgt spid="589832"/>
                                        </p:tgtEl>
                                      </p:cBhvr>
                                    </p:animEffect>
                                  </p:childTnLst>
                                </p:cTn>
                              </p:par>
                            </p:childTnLst>
                          </p:cTn>
                        </p:par>
                        <p:par>
                          <p:cTn id="32" fill="hold">
                            <p:stCondLst>
                              <p:cond delay="500"/>
                            </p:stCondLst>
                            <p:childTnLst>
                              <p:par>
                                <p:cTn id="33" presetID="2" presetClass="entr" presetSubtype="8" fill="hold" nodeType="afterEffect">
                                  <p:stCondLst>
                                    <p:cond delay="0"/>
                                  </p:stCondLst>
                                  <p:childTnLst>
                                    <p:set>
                                      <p:cBhvr>
                                        <p:cTn id="34" dur="1" fill="hold">
                                          <p:stCondLst>
                                            <p:cond delay="0"/>
                                          </p:stCondLst>
                                        </p:cTn>
                                        <p:tgtEl>
                                          <p:spTgt spid="589831"/>
                                        </p:tgtEl>
                                        <p:attrNameLst>
                                          <p:attrName>style.visibility</p:attrName>
                                        </p:attrNameLst>
                                      </p:cBhvr>
                                      <p:to>
                                        <p:strVal val="visible"/>
                                      </p:to>
                                    </p:set>
                                    <p:anim calcmode="lin" valueType="num">
                                      <p:cBhvr additive="base">
                                        <p:cTn id="35" dur="500" fill="hold"/>
                                        <p:tgtEl>
                                          <p:spTgt spid="589831"/>
                                        </p:tgtEl>
                                        <p:attrNameLst>
                                          <p:attrName>ppt_x</p:attrName>
                                        </p:attrNameLst>
                                      </p:cBhvr>
                                      <p:tavLst>
                                        <p:tav tm="0">
                                          <p:val>
                                            <p:strVal val="0-#ppt_w/2"/>
                                          </p:val>
                                        </p:tav>
                                        <p:tav tm="100000">
                                          <p:val>
                                            <p:strVal val="#ppt_x"/>
                                          </p:val>
                                        </p:tav>
                                      </p:tavLst>
                                    </p:anim>
                                    <p:anim calcmode="lin" valueType="num">
                                      <p:cBhvr additive="base">
                                        <p:cTn id="36" dur="500" fill="hold"/>
                                        <p:tgtEl>
                                          <p:spTgt spid="5898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27" grpId="0" build="p" autoUpdateAnimBg="0" advAuto="0"/>
      <p:bldP spid="589829" grpId="0" autoUpdateAnimBg="0"/>
      <p:bldP spid="589832"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mtClean="0"/>
              <a:t>Limiting Reactants</a:t>
            </a:r>
          </a:p>
        </p:txBody>
      </p:sp>
      <p:sp>
        <p:nvSpPr>
          <p:cNvPr id="591875" name="Rectangle 3"/>
          <p:cNvSpPr>
            <a:spLocks noGrp="1" noChangeArrowheads="1"/>
          </p:cNvSpPr>
          <p:nvPr>
            <p:ph type="body" idx="1"/>
          </p:nvPr>
        </p:nvSpPr>
        <p:spPr>
          <a:xfrm>
            <a:off x="1060450" y="1724025"/>
            <a:ext cx="7780338" cy="4419600"/>
          </a:xfrm>
        </p:spPr>
        <p:txBody>
          <a:bodyPr/>
          <a:lstStyle/>
          <a:p>
            <a:pPr eaLnBrk="1" hangingPunct="1">
              <a:spcBef>
                <a:spcPct val="80000"/>
              </a:spcBef>
              <a:defRPr/>
            </a:pPr>
            <a:r>
              <a:rPr lang="en-US" b="1" smtClean="0">
                <a:effectLst>
                  <a:outerShdw blurRad="38100" dist="38100" dir="2700000" algn="tl">
                    <a:srgbClr val="C0C0C0"/>
                  </a:outerShdw>
                </a:effectLst>
              </a:rPr>
              <a:t>Limiting Reactant</a:t>
            </a:r>
            <a:endParaRPr lang="en-US" smtClean="0"/>
          </a:p>
          <a:p>
            <a:pPr lvl="1" eaLnBrk="1" hangingPunct="1">
              <a:spcBef>
                <a:spcPct val="10000"/>
              </a:spcBef>
              <a:defRPr/>
            </a:pPr>
            <a:r>
              <a:rPr lang="en-US" smtClean="0"/>
              <a:t>used up in a reaction</a:t>
            </a:r>
          </a:p>
          <a:p>
            <a:pPr lvl="1" eaLnBrk="1" hangingPunct="1">
              <a:spcBef>
                <a:spcPct val="10000"/>
              </a:spcBef>
              <a:defRPr/>
            </a:pPr>
            <a:r>
              <a:rPr lang="en-US" smtClean="0"/>
              <a:t>determines the amount of product</a:t>
            </a:r>
          </a:p>
          <a:p>
            <a:pPr eaLnBrk="1" hangingPunct="1">
              <a:spcBef>
                <a:spcPct val="50000"/>
              </a:spcBef>
              <a:defRPr/>
            </a:pPr>
            <a:r>
              <a:rPr lang="en-US" b="1" smtClean="0">
                <a:effectLst>
                  <a:outerShdw blurRad="38100" dist="38100" dir="2700000" algn="tl">
                    <a:srgbClr val="C0C0C0"/>
                  </a:outerShdw>
                </a:effectLst>
              </a:rPr>
              <a:t>Excess Reactant</a:t>
            </a:r>
            <a:endParaRPr lang="en-US" smtClean="0"/>
          </a:p>
          <a:p>
            <a:pPr lvl="1" eaLnBrk="1" hangingPunct="1">
              <a:spcBef>
                <a:spcPct val="10000"/>
              </a:spcBef>
              <a:defRPr/>
            </a:pPr>
            <a:r>
              <a:rPr lang="en-US" smtClean="0"/>
              <a:t>added to ensure that the other reactant is completely used up</a:t>
            </a:r>
          </a:p>
          <a:p>
            <a:pPr lvl="1" eaLnBrk="1" hangingPunct="1">
              <a:spcBef>
                <a:spcPct val="10000"/>
              </a:spcBef>
              <a:defRPr/>
            </a:pPr>
            <a:r>
              <a:rPr lang="en-US" smtClean="0"/>
              <a:t>cheaper &amp; easier to recycle</a:t>
            </a:r>
          </a:p>
        </p:txBody>
      </p:sp>
      <p:sp>
        <p:nvSpPr>
          <p:cNvPr id="99332" name="Rectangle 4"/>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1875">
                                            <p:txEl>
                                              <p:pRg st="0" end="0"/>
                                            </p:txEl>
                                          </p:spTgt>
                                        </p:tgtEl>
                                        <p:attrNameLst>
                                          <p:attrName>style.visibility</p:attrName>
                                        </p:attrNameLst>
                                      </p:cBhvr>
                                      <p:to>
                                        <p:strVal val="visible"/>
                                      </p:to>
                                    </p:set>
                                    <p:animEffect transition="in" filter="wipe(left)">
                                      <p:cBhvr>
                                        <p:cTn id="7" dur="500"/>
                                        <p:tgtEl>
                                          <p:spTgt spid="5918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1875">
                                            <p:txEl>
                                              <p:pRg st="1" end="1"/>
                                            </p:txEl>
                                          </p:spTgt>
                                        </p:tgtEl>
                                        <p:attrNameLst>
                                          <p:attrName>style.visibility</p:attrName>
                                        </p:attrNameLst>
                                      </p:cBhvr>
                                      <p:to>
                                        <p:strVal val="visible"/>
                                      </p:to>
                                    </p:set>
                                    <p:animEffect transition="in" filter="wipe(left)">
                                      <p:cBhvr>
                                        <p:cTn id="12" dur="500"/>
                                        <p:tgtEl>
                                          <p:spTgt spid="5918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1875">
                                            <p:txEl>
                                              <p:pRg st="2" end="2"/>
                                            </p:txEl>
                                          </p:spTgt>
                                        </p:tgtEl>
                                        <p:attrNameLst>
                                          <p:attrName>style.visibility</p:attrName>
                                        </p:attrNameLst>
                                      </p:cBhvr>
                                      <p:to>
                                        <p:strVal val="visible"/>
                                      </p:to>
                                    </p:set>
                                    <p:animEffect transition="in" filter="wipe(left)">
                                      <p:cBhvr>
                                        <p:cTn id="17" dur="500"/>
                                        <p:tgtEl>
                                          <p:spTgt spid="5918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1875">
                                            <p:txEl>
                                              <p:pRg st="3" end="3"/>
                                            </p:txEl>
                                          </p:spTgt>
                                        </p:tgtEl>
                                        <p:attrNameLst>
                                          <p:attrName>style.visibility</p:attrName>
                                        </p:attrNameLst>
                                      </p:cBhvr>
                                      <p:to>
                                        <p:strVal val="visible"/>
                                      </p:to>
                                    </p:set>
                                    <p:animEffect transition="in" filter="wipe(left)">
                                      <p:cBhvr>
                                        <p:cTn id="22" dur="500"/>
                                        <p:tgtEl>
                                          <p:spTgt spid="5918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1875">
                                            <p:txEl>
                                              <p:pRg st="4" end="4"/>
                                            </p:txEl>
                                          </p:spTgt>
                                        </p:tgtEl>
                                        <p:attrNameLst>
                                          <p:attrName>style.visibility</p:attrName>
                                        </p:attrNameLst>
                                      </p:cBhvr>
                                      <p:to>
                                        <p:strVal val="visible"/>
                                      </p:to>
                                    </p:set>
                                    <p:animEffect transition="in" filter="wipe(left)">
                                      <p:cBhvr>
                                        <p:cTn id="27" dur="500"/>
                                        <p:tgtEl>
                                          <p:spTgt spid="5918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91875">
                                            <p:txEl>
                                              <p:pRg st="5" end="5"/>
                                            </p:txEl>
                                          </p:spTgt>
                                        </p:tgtEl>
                                        <p:attrNameLst>
                                          <p:attrName>style.visibility</p:attrName>
                                        </p:attrNameLst>
                                      </p:cBhvr>
                                      <p:to>
                                        <p:strVal val="visible"/>
                                      </p:to>
                                    </p:set>
                                    <p:animEffect transition="in" filter="wipe(left)">
                                      <p:cBhvr>
                                        <p:cTn id="32" dur="500"/>
                                        <p:tgtEl>
                                          <p:spTgt spid="5918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5" grpId="0" build="p" bldLvl="2"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sz="4000" smtClean="0"/>
              <a:t>The Limiting Reactant</a:t>
            </a:r>
          </a:p>
        </p:txBody>
      </p:sp>
      <p:graphicFrame>
        <p:nvGraphicFramePr>
          <p:cNvPr id="593923" name="Group 3"/>
          <p:cNvGraphicFramePr>
            <a:graphicFrameLocks noGrp="1"/>
          </p:cNvGraphicFramePr>
          <p:nvPr/>
        </p:nvGraphicFramePr>
        <p:xfrm>
          <a:off x="1504950" y="2424113"/>
          <a:ext cx="6397625" cy="3921444"/>
        </p:xfrm>
        <a:graphic>
          <a:graphicData uri="http://schemas.openxmlformats.org/drawingml/2006/table">
            <a:tbl>
              <a:tblPr/>
              <a:tblGrid>
                <a:gridCol w="1536700"/>
                <a:gridCol w="2527300"/>
                <a:gridCol w="2333625"/>
              </a:tblGrid>
              <a:tr h="925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With…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…and…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…one can make…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2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2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2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0377" name="Text Box 25"/>
          <p:cNvSpPr txBox="1">
            <a:spLocks noChangeArrowheads="1"/>
          </p:cNvSpPr>
          <p:nvPr/>
        </p:nvSpPr>
        <p:spPr bwMode="auto">
          <a:xfrm>
            <a:off x="1514475" y="1322388"/>
            <a:ext cx="6169025" cy="396875"/>
          </a:xfrm>
          <a:prstGeom prst="rect">
            <a:avLst/>
          </a:prstGeom>
          <a:noFill/>
          <a:ln w="9525">
            <a:noFill/>
            <a:miter lim="800000"/>
            <a:headEnd/>
            <a:tailEnd/>
          </a:ln>
        </p:spPr>
        <p:txBody>
          <a:bodyPr wrap="none">
            <a:spAutoFit/>
          </a:bodyPr>
          <a:lstStyle/>
          <a:p>
            <a:r>
              <a:rPr lang="en-US" sz="2000"/>
              <a:t>A balanced equation for making a Big Mac</a:t>
            </a:r>
            <a:r>
              <a:rPr lang="en-US" sz="1600" baseline="30000">
                <a:cs typeface="Arial" charset="0"/>
              </a:rPr>
              <a:t>®</a:t>
            </a:r>
            <a:r>
              <a:rPr lang="en-US" sz="2000"/>
              <a:t> might be:</a:t>
            </a:r>
          </a:p>
        </p:txBody>
      </p:sp>
      <p:grpSp>
        <p:nvGrpSpPr>
          <p:cNvPr id="2" name="Group 26"/>
          <p:cNvGrpSpPr>
            <a:grpSpLocks/>
          </p:cNvGrpSpPr>
          <p:nvPr/>
        </p:nvGrpSpPr>
        <p:grpSpPr bwMode="auto">
          <a:xfrm>
            <a:off x="1462088" y="1720850"/>
            <a:ext cx="6529387" cy="579438"/>
            <a:chOff x="921" y="1084"/>
            <a:chExt cx="4113" cy="365"/>
          </a:xfrm>
        </p:grpSpPr>
        <p:sp>
          <p:nvSpPr>
            <p:cNvPr id="100389" name="Text Box 27"/>
            <p:cNvSpPr txBox="1">
              <a:spLocks noChangeArrowheads="1"/>
            </p:cNvSpPr>
            <p:nvPr/>
          </p:nvSpPr>
          <p:spPr bwMode="auto">
            <a:xfrm>
              <a:off x="921" y="1084"/>
              <a:ext cx="4113" cy="365"/>
            </a:xfrm>
            <a:prstGeom prst="rect">
              <a:avLst/>
            </a:prstGeom>
            <a:noFill/>
            <a:ln w="9525">
              <a:noFill/>
              <a:miter lim="800000"/>
              <a:headEnd/>
              <a:tailEnd/>
            </a:ln>
          </p:spPr>
          <p:txBody>
            <a:bodyPr wrap="none">
              <a:spAutoFit/>
            </a:bodyPr>
            <a:lstStyle/>
            <a:p>
              <a:r>
                <a:rPr lang="en-US" sz="3200"/>
                <a:t>3 B  +  2 M  +  EE               B</a:t>
              </a:r>
              <a:r>
                <a:rPr lang="en-US" sz="3200" baseline="-25000"/>
                <a:t>3</a:t>
              </a:r>
              <a:r>
                <a:rPr lang="en-US" sz="3200"/>
                <a:t>M</a:t>
              </a:r>
              <a:r>
                <a:rPr lang="en-US" sz="3200" baseline="-25000"/>
                <a:t>2</a:t>
              </a:r>
              <a:r>
                <a:rPr lang="en-US" sz="3200"/>
                <a:t>EE</a:t>
              </a:r>
            </a:p>
          </p:txBody>
        </p:sp>
        <p:sp>
          <p:nvSpPr>
            <p:cNvPr id="100390" name="Line 28"/>
            <p:cNvSpPr>
              <a:spLocks noChangeShapeType="1"/>
            </p:cNvSpPr>
            <p:nvPr/>
          </p:nvSpPr>
          <p:spPr bwMode="auto">
            <a:xfrm>
              <a:off x="3142" y="1266"/>
              <a:ext cx="807" cy="0"/>
            </a:xfrm>
            <a:prstGeom prst="line">
              <a:avLst/>
            </a:prstGeom>
            <a:noFill/>
            <a:ln w="25400">
              <a:solidFill>
                <a:schemeClr val="tx1"/>
              </a:solidFill>
              <a:round/>
              <a:headEnd/>
              <a:tailEnd type="triangle" w="med" len="med"/>
            </a:ln>
          </p:spPr>
          <p:txBody>
            <a:bodyPr/>
            <a:lstStyle/>
            <a:p>
              <a:endParaRPr lang="en-US"/>
            </a:p>
          </p:txBody>
        </p:sp>
      </p:grpSp>
      <p:sp>
        <p:nvSpPr>
          <p:cNvPr id="593949" name="Rectangle 29"/>
          <p:cNvSpPr>
            <a:spLocks noChangeArrowheads="1"/>
          </p:cNvSpPr>
          <p:nvPr/>
        </p:nvSpPr>
        <p:spPr bwMode="auto">
          <a:xfrm>
            <a:off x="5754688" y="3605213"/>
            <a:ext cx="1955800" cy="519112"/>
          </a:xfrm>
          <a:prstGeom prst="rect">
            <a:avLst/>
          </a:prstGeom>
          <a:noFill/>
          <a:ln w="9525">
            <a:noFill/>
            <a:miter lim="800000"/>
            <a:headEnd/>
            <a:tailEnd/>
          </a:ln>
        </p:spPr>
        <p:txBody>
          <a:bodyPr wrap="none">
            <a:spAutoFit/>
          </a:bodyPr>
          <a:lstStyle/>
          <a:p>
            <a:r>
              <a:rPr lang="en-US" sz="2800"/>
              <a:t>15 B</a:t>
            </a:r>
            <a:r>
              <a:rPr lang="en-US" sz="2800" baseline="-25000"/>
              <a:t>3</a:t>
            </a:r>
            <a:r>
              <a:rPr lang="en-US" sz="2800"/>
              <a:t>M</a:t>
            </a:r>
            <a:r>
              <a:rPr lang="en-US" sz="2800" baseline="-25000"/>
              <a:t>2</a:t>
            </a:r>
            <a:r>
              <a:rPr lang="en-US" sz="2800"/>
              <a:t>EE</a:t>
            </a:r>
          </a:p>
        </p:txBody>
      </p:sp>
      <p:sp>
        <p:nvSpPr>
          <p:cNvPr id="593950" name="Rectangle 30"/>
          <p:cNvSpPr>
            <a:spLocks noChangeArrowheads="1"/>
          </p:cNvSpPr>
          <p:nvPr/>
        </p:nvSpPr>
        <p:spPr bwMode="auto">
          <a:xfrm>
            <a:off x="5751513" y="4603750"/>
            <a:ext cx="1955800" cy="519113"/>
          </a:xfrm>
          <a:prstGeom prst="rect">
            <a:avLst/>
          </a:prstGeom>
          <a:noFill/>
          <a:ln w="9525">
            <a:noFill/>
            <a:miter lim="800000"/>
            <a:headEnd/>
            <a:tailEnd/>
          </a:ln>
        </p:spPr>
        <p:txBody>
          <a:bodyPr wrap="none">
            <a:spAutoFit/>
          </a:bodyPr>
          <a:lstStyle/>
          <a:p>
            <a:r>
              <a:rPr lang="en-US" sz="2800"/>
              <a:t>10 B</a:t>
            </a:r>
            <a:r>
              <a:rPr lang="en-US" sz="2800" baseline="-25000"/>
              <a:t>3</a:t>
            </a:r>
            <a:r>
              <a:rPr lang="en-US" sz="2800"/>
              <a:t>M</a:t>
            </a:r>
            <a:r>
              <a:rPr lang="en-US" sz="2800" baseline="-25000"/>
              <a:t>2</a:t>
            </a:r>
            <a:r>
              <a:rPr lang="en-US" sz="2800"/>
              <a:t>EE</a:t>
            </a:r>
          </a:p>
        </p:txBody>
      </p:sp>
      <p:sp>
        <p:nvSpPr>
          <p:cNvPr id="593951" name="Rectangle 31"/>
          <p:cNvSpPr>
            <a:spLocks noChangeArrowheads="1"/>
          </p:cNvSpPr>
          <p:nvPr/>
        </p:nvSpPr>
        <p:spPr bwMode="auto">
          <a:xfrm>
            <a:off x="5751513" y="5594350"/>
            <a:ext cx="1955800" cy="519113"/>
          </a:xfrm>
          <a:prstGeom prst="rect">
            <a:avLst/>
          </a:prstGeom>
          <a:noFill/>
          <a:ln w="9525">
            <a:noFill/>
            <a:miter lim="800000"/>
            <a:headEnd/>
            <a:tailEnd/>
          </a:ln>
        </p:spPr>
        <p:txBody>
          <a:bodyPr wrap="none">
            <a:spAutoFit/>
          </a:bodyPr>
          <a:lstStyle/>
          <a:p>
            <a:r>
              <a:rPr lang="en-US" sz="2800"/>
              <a:t>10 B</a:t>
            </a:r>
            <a:r>
              <a:rPr lang="en-US" sz="2800" baseline="-25000"/>
              <a:t>3</a:t>
            </a:r>
            <a:r>
              <a:rPr lang="en-US" sz="2800"/>
              <a:t>M</a:t>
            </a:r>
            <a:r>
              <a:rPr lang="en-US" sz="2800" baseline="-25000"/>
              <a:t>2</a:t>
            </a:r>
            <a:r>
              <a:rPr lang="en-US" sz="2800"/>
              <a:t>EE</a:t>
            </a:r>
          </a:p>
        </p:txBody>
      </p:sp>
      <p:sp>
        <p:nvSpPr>
          <p:cNvPr id="593952" name="Rectangle 32"/>
          <p:cNvSpPr>
            <a:spLocks noChangeArrowheads="1"/>
          </p:cNvSpPr>
          <p:nvPr/>
        </p:nvSpPr>
        <p:spPr bwMode="auto">
          <a:xfrm>
            <a:off x="1784350" y="3603625"/>
            <a:ext cx="976313" cy="519113"/>
          </a:xfrm>
          <a:prstGeom prst="rect">
            <a:avLst/>
          </a:prstGeom>
          <a:noFill/>
          <a:ln w="9525">
            <a:noFill/>
            <a:miter lim="800000"/>
            <a:headEnd/>
            <a:tailEnd/>
          </a:ln>
        </p:spPr>
        <p:txBody>
          <a:bodyPr wrap="none">
            <a:spAutoFit/>
          </a:bodyPr>
          <a:lstStyle/>
          <a:p>
            <a:r>
              <a:rPr lang="en-US" sz="2800"/>
              <a:t>30 M</a:t>
            </a:r>
          </a:p>
        </p:txBody>
      </p:sp>
      <p:sp>
        <p:nvSpPr>
          <p:cNvPr id="593953" name="Rectangle 33"/>
          <p:cNvSpPr>
            <a:spLocks noChangeArrowheads="1"/>
          </p:cNvSpPr>
          <p:nvPr/>
        </p:nvSpPr>
        <p:spPr bwMode="auto">
          <a:xfrm>
            <a:off x="1812925" y="4603750"/>
            <a:ext cx="915988" cy="519113"/>
          </a:xfrm>
          <a:prstGeom prst="rect">
            <a:avLst/>
          </a:prstGeom>
          <a:noFill/>
          <a:ln w="9525">
            <a:noFill/>
            <a:miter lim="800000"/>
            <a:headEnd/>
            <a:tailEnd/>
          </a:ln>
        </p:spPr>
        <p:txBody>
          <a:bodyPr wrap="none">
            <a:spAutoFit/>
          </a:bodyPr>
          <a:lstStyle/>
          <a:p>
            <a:r>
              <a:rPr lang="en-US" sz="2800"/>
              <a:t>30 B</a:t>
            </a:r>
          </a:p>
        </p:txBody>
      </p:sp>
      <p:sp>
        <p:nvSpPr>
          <p:cNvPr id="593954" name="Rectangle 34"/>
          <p:cNvSpPr>
            <a:spLocks noChangeArrowheads="1"/>
          </p:cNvSpPr>
          <p:nvPr/>
        </p:nvSpPr>
        <p:spPr bwMode="auto">
          <a:xfrm>
            <a:off x="1784350" y="5594350"/>
            <a:ext cx="976313" cy="519113"/>
          </a:xfrm>
          <a:prstGeom prst="rect">
            <a:avLst/>
          </a:prstGeom>
          <a:noFill/>
          <a:ln w="9525">
            <a:noFill/>
            <a:miter lim="800000"/>
            <a:headEnd/>
            <a:tailEnd/>
          </a:ln>
        </p:spPr>
        <p:txBody>
          <a:bodyPr wrap="none">
            <a:spAutoFit/>
          </a:bodyPr>
          <a:lstStyle/>
          <a:p>
            <a:r>
              <a:rPr lang="en-US" sz="2800"/>
              <a:t>30 M</a:t>
            </a:r>
          </a:p>
        </p:txBody>
      </p:sp>
      <p:sp>
        <p:nvSpPr>
          <p:cNvPr id="593955" name="Rectangle 35"/>
          <p:cNvSpPr>
            <a:spLocks noChangeArrowheads="1"/>
          </p:cNvSpPr>
          <p:nvPr/>
        </p:nvSpPr>
        <p:spPr bwMode="auto">
          <a:xfrm>
            <a:off x="3146425" y="3382963"/>
            <a:ext cx="2419350" cy="946150"/>
          </a:xfrm>
          <a:prstGeom prst="rect">
            <a:avLst/>
          </a:prstGeom>
          <a:noFill/>
          <a:ln w="9525">
            <a:noFill/>
            <a:miter lim="800000"/>
            <a:headEnd/>
            <a:tailEnd/>
          </a:ln>
        </p:spPr>
        <p:txBody>
          <a:bodyPr wrap="none">
            <a:spAutoFit/>
          </a:bodyPr>
          <a:lstStyle/>
          <a:p>
            <a:pPr algn="ctr"/>
            <a:r>
              <a:rPr lang="en-US" sz="2800"/>
              <a:t>excess B and </a:t>
            </a:r>
          </a:p>
          <a:p>
            <a:pPr algn="ctr"/>
            <a:r>
              <a:rPr lang="en-US" sz="2800"/>
              <a:t>excess EE</a:t>
            </a:r>
          </a:p>
        </p:txBody>
      </p:sp>
      <p:sp>
        <p:nvSpPr>
          <p:cNvPr id="593956" name="Rectangle 36"/>
          <p:cNvSpPr>
            <a:spLocks noChangeArrowheads="1"/>
          </p:cNvSpPr>
          <p:nvPr/>
        </p:nvSpPr>
        <p:spPr bwMode="auto">
          <a:xfrm>
            <a:off x="3416300" y="5383213"/>
            <a:ext cx="1863725" cy="946150"/>
          </a:xfrm>
          <a:prstGeom prst="rect">
            <a:avLst/>
          </a:prstGeom>
          <a:noFill/>
          <a:ln w="9525">
            <a:noFill/>
            <a:miter lim="800000"/>
            <a:headEnd/>
            <a:tailEnd/>
          </a:ln>
        </p:spPr>
        <p:txBody>
          <a:bodyPr wrap="none">
            <a:spAutoFit/>
          </a:bodyPr>
          <a:lstStyle/>
          <a:p>
            <a:pPr algn="ctr"/>
            <a:r>
              <a:rPr lang="en-US" sz="2800"/>
              <a:t>30 B and </a:t>
            </a:r>
          </a:p>
          <a:p>
            <a:pPr algn="ctr"/>
            <a:r>
              <a:rPr lang="en-US" sz="2800"/>
              <a:t>excess EE</a:t>
            </a:r>
          </a:p>
        </p:txBody>
      </p:sp>
      <p:sp>
        <p:nvSpPr>
          <p:cNvPr id="593957" name="Rectangle 37"/>
          <p:cNvSpPr>
            <a:spLocks noChangeArrowheads="1"/>
          </p:cNvSpPr>
          <p:nvPr/>
        </p:nvSpPr>
        <p:spPr bwMode="auto">
          <a:xfrm>
            <a:off x="3116263" y="4383088"/>
            <a:ext cx="2479675" cy="946150"/>
          </a:xfrm>
          <a:prstGeom prst="rect">
            <a:avLst/>
          </a:prstGeom>
          <a:noFill/>
          <a:ln w="9525">
            <a:noFill/>
            <a:miter lim="800000"/>
            <a:headEnd/>
            <a:tailEnd/>
          </a:ln>
        </p:spPr>
        <p:txBody>
          <a:bodyPr wrap="none">
            <a:spAutoFit/>
          </a:bodyPr>
          <a:lstStyle/>
          <a:p>
            <a:pPr algn="ctr"/>
            <a:r>
              <a:rPr lang="en-US" sz="2800"/>
              <a:t>excess M and </a:t>
            </a:r>
          </a:p>
          <a:p>
            <a:pPr algn="ctr"/>
            <a:r>
              <a:rPr lang="en-US" sz="2800"/>
              <a:t>excess EE</a:t>
            </a:r>
          </a:p>
        </p:txBody>
      </p:sp>
      <p:pic>
        <p:nvPicPr>
          <p:cNvPr id="100388" name="Picture 38" descr="BigMac"/>
          <p:cNvPicPr>
            <a:picLocks noChangeAspect="1" noChangeArrowheads="1"/>
          </p:cNvPicPr>
          <p:nvPr/>
        </p:nvPicPr>
        <p:blipFill>
          <a:blip r:embed="rId3" cstate="print"/>
          <a:srcRect/>
          <a:stretch>
            <a:fillRect/>
          </a:stretch>
        </p:blipFill>
        <p:spPr bwMode="auto">
          <a:xfrm>
            <a:off x="7529513" y="309563"/>
            <a:ext cx="1316037" cy="104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93923"/>
                                        </p:tgtEl>
                                        <p:attrNameLst>
                                          <p:attrName>style.visibility</p:attrName>
                                        </p:attrNameLst>
                                      </p:cBhvr>
                                      <p:to>
                                        <p:strVal val="visible"/>
                                      </p:to>
                                    </p:set>
                                    <p:anim calcmode="lin" valueType="num">
                                      <p:cBhvr>
                                        <p:cTn id="12" dur="500" fill="hold"/>
                                        <p:tgtEl>
                                          <p:spTgt spid="593923"/>
                                        </p:tgtEl>
                                        <p:attrNameLst>
                                          <p:attrName>ppt_w</p:attrName>
                                        </p:attrNameLst>
                                      </p:cBhvr>
                                      <p:tavLst>
                                        <p:tav tm="0">
                                          <p:val>
                                            <p:fltVal val="0"/>
                                          </p:val>
                                        </p:tav>
                                        <p:tav tm="100000">
                                          <p:val>
                                            <p:strVal val="#ppt_w"/>
                                          </p:val>
                                        </p:tav>
                                      </p:tavLst>
                                    </p:anim>
                                    <p:anim calcmode="lin" valueType="num">
                                      <p:cBhvr>
                                        <p:cTn id="13" dur="500" fill="hold"/>
                                        <p:tgtEl>
                                          <p:spTgt spid="593923"/>
                                        </p:tgtEl>
                                        <p:attrNameLst>
                                          <p:attrName>ppt_h</p:attrName>
                                        </p:attrNameLst>
                                      </p:cBhvr>
                                      <p:tavLst>
                                        <p:tav tm="0">
                                          <p:val>
                                            <p:fltVal val="0"/>
                                          </p:val>
                                        </p:tav>
                                        <p:tav tm="100000">
                                          <p:val>
                                            <p:strVal val="#ppt_h"/>
                                          </p:val>
                                        </p:tav>
                                      </p:tavLst>
                                    </p:anim>
                                    <p:animEffect transition="in" filter="fade">
                                      <p:cBhvr>
                                        <p:cTn id="14" dur="500"/>
                                        <p:tgtEl>
                                          <p:spTgt spid="59392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93952"/>
                                        </p:tgtEl>
                                        <p:attrNameLst>
                                          <p:attrName>style.visibility</p:attrName>
                                        </p:attrNameLst>
                                      </p:cBhvr>
                                      <p:to>
                                        <p:strVal val="visible"/>
                                      </p:to>
                                    </p:set>
                                    <p:animEffect transition="in" filter="dissolve">
                                      <p:cBhvr>
                                        <p:cTn id="19" dur="500"/>
                                        <p:tgtEl>
                                          <p:spTgt spid="593952"/>
                                        </p:tgtEl>
                                      </p:cBhvr>
                                    </p:animEffect>
                                  </p:childTnLst>
                                </p:cTn>
                              </p:par>
                            </p:childTnLst>
                          </p:cTn>
                        </p:par>
                      </p:childTnLst>
                    </p:cTn>
                  </p:par>
                  <p:par>
                    <p:cTn id="20" fill="hold">
                      <p:stCondLst>
                        <p:cond delay="indefinite"/>
                      </p:stCondLst>
                      <p:childTnLst>
                        <p:par>
                          <p:cTn id="21" fill="hold">
                            <p:stCondLst>
                              <p:cond delay="0"/>
                            </p:stCondLst>
                            <p:childTnLst>
                              <p:par>
                                <p:cTn id="22" presetID="40" presetClass="entr" presetSubtype="0" fill="hold" grpId="0" nodeType="clickEffect">
                                  <p:stCondLst>
                                    <p:cond delay="0"/>
                                  </p:stCondLst>
                                  <p:iterate type="lt">
                                    <p:tmPct val="10000"/>
                                  </p:iterate>
                                  <p:childTnLst>
                                    <p:set>
                                      <p:cBhvr>
                                        <p:cTn id="23" dur="1" fill="hold">
                                          <p:stCondLst>
                                            <p:cond delay="0"/>
                                          </p:stCondLst>
                                        </p:cTn>
                                        <p:tgtEl>
                                          <p:spTgt spid="593955"/>
                                        </p:tgtEl>
                                        <p:attrNameLst>
                                          <p:attrName>style.visibility</p:attrName>
                                        </p:attrNameLst>
                                      </p:cBhvr>
                                      <p:to>
                                        <p:strVal val="visible"/>
                                      </p:to>
                                    </p:set>
                                    <p:animEffect transition="in" filter="fade">
                                      <p:cBhvr>
                                        <p:cTn id="24" dur="1000"/>
                                        <p:tgtEl>
                                          <p:spTgt spid="593955"/>
                                        </p:tgtEl>
                                      </p:cBhvr>
                                    </p:animEffect>
                                    <p:anim calcmode="lin" valueType="num">
                                      <p:cBhvr>
                                        <p:cTn id="25" dur="1000" fill="hold"/>
                                        <p:tgtEl>
                                          <p:spTgt spid="593955"/>
                                        </p:tgtEl>
                                        <p:attrNameLst>
                                          <p:attrName>ppt_x</p:attrName>
                                        </p:attrNameLst>
                                      </p:cBhvr>
                                      <p:tavLst>
                                        <p:tav tm="0">
                                          <p:val>
                                            <p:strVal val="#ppt_x-.1"/>
                                          </p:val>
                                        </p:tav>
                                        <p:tav tm="100000">
                                          <p:val>
                                            <p:strVal val="#ppt_x"/>
                                          </p:val>
                                        </p:tav>
                                      </p:tavLst>
                                    </p:anim>
                                    <p:anim calcmode="lin" valueType="num">
                                      <p:cBhvr>
                                        <p:cTn id="26" dur="1000" fill="hold"/>
                                        <p:tgtEl>
                                          <p:spTgt spid="59395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593949"/>
                                        </p:tgtEl>
                                        <p:attrNameLst>
                                          <p:attrName>style.visibility</p:attrName>
                                        </p:attrNameLst>
                                      </p:cBhvr>
                                      <p:to>
                                        <p:strVal val="visible"/>
                                      </p:to>
                                    </p:set>
                                    <p:anim calcmode="lin" valueType="num">
                                      <p:cBhvr>
                                        <p:cTn id="31" dur="500" fill="hold"/>
                                        <p:tgtEl>
                                          <p:spTgt spid="593949"/>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593949"/>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593949"/>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59394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593953"/>
                                        </p:tgtEl>
                                        <p:attrNameLst>
                                          <p:attrName>style.visibility</p:attrName>
                                        </p:attrNameLst>
                                      </p:cBhvr>
                                      <p:to>
                                        <p:strVal val="visible"/>
                                      </p:to>
                                    </p:set>
                                    <p:animEffect transition="in" filter="dissolve">
                                      <p:cBhvr>
                                        <p:cTn id="39" dur="500"/>
                                        <p:tgtEl>
                                          <p:spTgt spid="593953"/>
                                        </p:tgtEl>
                                      </p:cBhvr>
                                    </p:animEffect>
                                  </p:childTnLst>
                                </p:cTn>
                              </p:par>
                            </p:childTnLst>
                          </p:cTn>
                        </p:par>
                      </p:childTnLst>
                    </p:cTn>
                  </p:par>
                  <p:par>
                    <p:cTn id="40" fill="hold">
                      <p:stCondLst>
                        <p:cond delay="indefinite"/>
                      </p:stCondLst>
                      <p:childTnLst>
                        <p:par>
                          <p:cTn id="41" fill="hold">
                            <p:stCondLst>
                              <p:cond delay="0"/>
                            </p:stCondLst>
                            <p:childTnLst>
                              <p:par>
                                <p:cTn id="42" presetID="40" presetClass="entr" presetSubtype="0" fill="hold" grpId="0" nodeType="clickEffect">
                                  <p:stCondLst>
                                    <p:cond delay="0"/>
                                  </p:stCondLst>
                                  <p:iterate type="lt">
                                    <p:tmPct val="10000"/>
                                  </p:iterate>
                                  <p:childTnLst>
                                    <p:set>
                                      <p:cBhvr>
                                        <p:cTn id="43" dur="1" fill="hold">
                                          <p:stCondLst>
                                            <p:cond delay="0"/>
                                          </p:stCondLst>
                                        </p:cTn>
                                        <p:tgtEl>
                                          <p:spTgt spid="593957"/>
                                        </p:tgtEl>
                                        <p:attrNameLst>
                                          <p:attrName>style.visibility</p:attrName>
                                        </p:attrNameLst>
                                      </p:cBhvr>
                                      <p:to>
                                        <p:strVal val="visible"/>
                                      </p:to>
                                    </p:set>
                                    <p:animEffect transition="in" filter="fade">
                                      <p:cBhvr>
                                        <p:cTn id="44" dur="1000"/>
                                        <p:tgtEl>
                                          <p:spTgt spid="593957"/>
                                        </p:tgtEl>
                                      </p:cBhvr>
                                    </p:animEffect>
                                    <p:anim calcmode="lin" valueType="num">
                                      <p:cBhvr>
                                        <p:cTn id="45" dur="1000" fill="hold"/>
                                        <p:tgtEl>
                                          <p:spTgt spid="593957"/>
                                        </p:tgtEl>
                                        <p:attrNameLst>
                                          <p:attrName>ppt_x</p:attrName>
                                        </p:attrNameLst>
                                      </p:cBhvr>
                                      <p:tavLst>
                                        <p:tav tm="0">
                                          <p:val>
                                            <p:strVal val="#ppt_x-.1"/>
                                          </p:val>
                                        </p:tav>
                                        <p:tav tm="100000">
                                          <p:val>
                                            <p:strVal val="#ppt_x"/>
                                          </p:val>
                                        </p:tav>
                                      </p:tavLst>
                                    </p:anim>
                                    <p:anim calcmode="lin" valueType="num">
                                      <p:cBhvr>
                                        <p:cTn id="46" dur="1000" fill="hold"/>
                                        <p:tgtEl>
                                          <p:spTgt spid="593957"/>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9" presetClass="entr" presetSubtype="0" accel="100000" fill="hold" grpId="0" nodeType="clickEffect">
                                  <p:stCondLst>
                                    <p:cond delay="0"/>
                                  </p:stCondLst>
                                  <p:childTnLst>
                                    <p:set>
                                      <p:cBhvr>
                                        <p:cTn id="50" dur="1" fill="hold">
                                          <p:stCondLst>
                                            <p:cond delay="0"/>
                                          </p:stCondLst>
                                        </p:cTn>
                                        <p:tgtEl>
                                          <p:spTgt spid="593950"/>
                                        </p:tgtEl>
                                        <p:attrNameLst>
                                          <p:attrName>style.visibility</p:attrName>
                                        </p:attrNameLst>
                                      </p:cBhvr>
                                      <p:to>
                                        <p:strVal val="visible"/>
                                      </p:to>
                                    </p:set>
                                    <p:anim calcmode="lin" valueType="num">
                                      <p:cBhvr>
                                        <p:cTn id="51" dur="500" fill="hold"/>
                                        <p:tgtEl>
                                          <p:spTgt spid="593950"/>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593950"/>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593950"/>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593950"/>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593954"/>
                                        </p:tgtEl>
                                        <p:attrNameLst>
                                          <p:attrName>style.visibility</p:attrName>
                                        </p:attrNameLst>
                                      </p:cBhvr>
                                      <p:to>
                                        <p:strVal val="visible"/>
                                      </p:to>
                                    </p:set>
                                    <p:animEffect transition="in" filter="dissolve">
                                      <p:cBhvr>
                                        <p:cTn id="59" dur="500"/>
                                        <p:tgtEl>
                                          <p:spTgt spid="593954"/>
                                        </p:tgtEl>
                                      </p:cBhvr>
                                    </p:animEffect>
                                  </p:childTnLst>
                                </p:cTn>
                              </p:par>
                            </p:childTnLst>
                          </p:cTn>
                        </p:par>
                      </p:childTnLst>
                    </p:cTn>
                  </p:par>
                  <p:par>
                    <p:cTn id="60" fill="hold">
                      <p:stCondLst>
                        <p:cond delay="indefinite"/>
                      </p:stCondLst>
                      <p:childTnLst>
                        <p:par>
                          <p:cTn id="61" fill="hold">
                            <p:stCondLst>
                              <p:cond delay="0"/>
                            </p:stCondLst>
                            <p:childTnLst>
                              <p:par>
                                <p:cTn id="62" presetID="40" presetClass="entr" presetSubtype="0" fill="hold" grpId="0" nodeType="clickEffect">
                                  <p:stCondLst>
                                    <p:cond delay="0"/>
                                  </p:stCondLst>
                                  <p:iterate type="lt">
                                    <p:tmPct val="10000"/>
                                  </p:iterate>
                                  <p:childTnLst>
                                    <p:set>
                                      <p:cBhvr>
                                        <p:cTn id="63" dur="1" fill="hold">
                                          <p:stCondLst>
                                            <p:cond delay="0"/>
                                          </p:stCondLst>
                                        </p:cTn>
                                        <p:tgtEl>
                                          <p:spTgt spid="593956"/>
                                        </p:tgtEl>
                                        <p:attrNameLst>
                                          <p:attrName>style.visibility</p:attrName>
                                        </p:attrNameLst>
                                      </p:cBhvr>
                                      <p:to>
                                        <p:strVal val="visible"/>
                                      </p:to>
                                    </p:set>
                                    <p:animEffect transition="in" filter="fade">
                                      <p:cBhvr>
                                        <p:cTn id="64" dur="1000"/>
                                        <p:tgtEl>
                                          <p:spTgt spid="593956"/>
                                        </p:tgtEl>
                                      </p:cBhvr>
                                    </p:animEffect>
                                    <p:anim calcmode="lin" valueType="num">
                                      <p:cBhvr>
                                        <p:cTn id="65" dur="1000" fill="hold"/>
                                        <p:tgtEl>
                                          <p:spTgt spid="593956"/>
                                        </p:tgtEl>
                                        <p:attrNameLst>
                                          <p:attrName>ppt_x</p:attrName>
                                        </p:attrNameLst>
                                      </p:cBhvr>
                                      <p:tavLst>
                                        <p:tav tm="0">
                                          <p:val>
                                            <p:strVal val="#ppt_x-.1"/>
                                          </p:val>
                                        </p:tav>
                                        <p:tav tm="100000">
                                          <p:val>
                                            <p:strVal val="#ppt_x"/>
                                          </p:val>
                                        </p:tav>
                                      </p:tavLst>
                                    </p:anim>
                                    <p:anim calcmode="lin" valueType="num">
                                      <p:cBhvr>
                                        <p:cTn id="66" dur="1000" fill="hold"/>
                                        <p:tgtEl>
                                          <p:spTgt spid="593956"/>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9" presetClass="entr" presetSubtype="0" accel="100000" fill="hold" grpId="0" nodeType="clickEffect">
                                  <p:stCondLst>
                                    <p:cond delay="0"/>
                                  </p:stCondLst>
                                  <p:childTnLst>
                                    <p:set>
                                      <p:cBhvr>
                                        <p:cTn id="70" dur="1" fill="hold">
                                          <p:stCondLst>
                                            <p:cond delay="0"/>
                                          </p:stCondLst>
                                        </p:cTn>
                                        <p:tgtEl>
                                          <p:spTgt spid="593951"/>
                                        </p:tgtEl>
                                        <p:attrNameLst>
                                          <p:attrName>style.visibility</p:attrName>
                                        </p:attrNameLst>
                                      </p:cBhvr>
                                      <p:to>
                                        <p:strVal val="visible"/>
                                      </p:to>
                                    </p:set>
                                    <p:anim calcmode="lin" valueType="num">
                                      <p:cBhvr>
                                        <p:cTn id="71" dur="500" fill="hold"/>
                                        <p:tgtEl>
                                          <p:spTgt spid="593951"/>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593951"/>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593951"/>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5939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9" grpId="0"/>
      <p:bldP spid="593950" grpId="0"/>
      <p:bldP spid="593951" grpId="0"/>
      <p:bldP spid="593952" grpId="0"/>
      <p:bldP spid="593953" grpId="0"/>
      <p:bldP spid="593954" grpId="0"/>
      <p:bldP spid="593955" grpId="0"/>
      <p:bldP spid="593956" grpId="0"/>
      <p:bldP spid="593957"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z="4000" smtClean="0"/>
              <a:t>The Limiting Reactant</a:t>
            </a:r>
          </a:p>
        </p:txBody>
      </p:sp>
      <p:graphicFrame>
        <p:nvGraphicFramePr>
          <p:cNvPr id="595971" name="Group 3"/>
          <p:cNvGraphicFramePr>
            <a:graphicFrameLocks noGrp="1"/>
          </p:cNvGraphicFramePr>
          <p:nvPr/>
        </p:nvGraphicFramePr>
        <p:xfrm>
          <a:off x="1504950" y="2424113"/>
          <a:ext cx="6397625" cy="3921444"/>
        </p:xfrm>
        <a:graphic>
          <a:graphicData uri="http://schemas.openxmlformats.org/drawingml/2006/table">
            <a:tbl>
              <a:tblPr/>
              <a:tblGrid>
                <a:gridCol w="1536700"/>
                <a:gridCol w="2527300"/>
                <a:gridCol w="2333625"/>
              </a:tblGrid>
              <a:tr h="925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With…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…and…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…one can make…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2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2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2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1401" name="Text Box 25"/>
          <p:cNvSpPr txBox="1">
            <a:spLocks noChangeArrowheads="1"/>
          </p:cNvSpPr>
          <p:nvPr/>
        </p:nvSpPr>
        <p:spPr bwMode="auto">
          <a:xfrm>
            <a:off x="1514475" y="1322388"/>
            <a:ext cx="5938838" cy="396875"/>
          </a:xfrm>
          <a:prstGeom prst="rect">
            <a:avLst/>
          </a:prstGeom>
          <a:noFill/>
          <a:ln w="9525">
            <a:noFill/>
            <a:miter lim="800000"/>
            <a:headEnd/>
            <a:tailEnd/>
          </a:ln>
        </p:spPr>
        <p:txBody>
          <a:bodyPr wrap="none">
            <a:spAutoFit/>
          </a:bodyPr>
          <a:lstStyle/>
          <a:p>
            <a:r>
              <a:rPr lang="en-US" sz="2000"/>
              <a:t>A balanced equation for making a tricycle might be:</a:t>
            </a:r>
          </a:p>
        </p:txBody>
      </p:sp>
      <p:grpSp>
        <p:nvGrpSpPr>
          <p:cNvPr id="2" name="Group 26"/>
          <p:cNvGrpSpPr>
            <a:grpSpLocks/>
          </p:cNvGrpSpPr>
          <p:nvPr/>
        </p:nvGrpSpPr>
        <p:grpSpPr bwMode="auto">
          <a:xfrm>
            <a:off x="1176338" y="1770063"/>
            <a:ext cx="7102475" cy="519112"/>
            <a:chOff x="837" y="1091"/>
            <a:chExt cx="4474" cy="327"/>
          </a:xfrm>
        </p:grpSpPr>
        <p:sp>
          <p:nvSpPr>
            <p:cNvPr id="101413" name="Text Box 27"/>
            <p:cNvSpPr txBox="1">
              <a:spLocks noChangeArrowheads="1"/>
            </p:cNvSpPr>
            <p:nvPr/>
          </p:nvSpPr>
          <p:spPr bwMode="auto">
            <a:xfrm>
              <a:off x="837" y="1091"/>
              <a:ext cx="4474" cy="327"/>
            </a:xfrm>
            <a:prstGeom prst="rect">
              <a:avLst/>
            </a:prstGeom>
            <a:noFill/>
            <a:ln w="9525">
              <a:noFill/>
              <a:miter lim="800000"/>
              <a:headEnd/>
              <a:tailEnd/>
            </a:ln>
          </p:spPr>
          <p:txBody>
            <a:bodyPr wrap="none">
              <a:spAutoFit/>
            </a:bodyPr>
            <a:lstStyle/>
            <a:p>
              <a:r>
                <a:rPr lang="en-US" sz="2800"/>
                <a:t>3 W  +  2 P  +  S  +  H  +  F           W</a:t>
              </a:r>
              <a:r>
                <a:rPr lang="en-US" sz="2800" baseline="-25000"/>
                <a:t>3</a:t>
              </a:r>
              <a:r>
                <a:rPr lang="en-US" sz="2800"/>
                <a:t>P</a:t>
              </a:r>
              <a:r>
                <a:rPr lang="en-US" sz="2800" baseline="-25000"/>
                <a:t>2</a:t>
              </a:r>
              <a:r>
                <a:rPr lang="en-US" sz="2800"/>
                <a:t>SHF</a:t>
              </a:r>
            </a:p>
          </p:txBody>
        </p:sp>
        <p:sp>
          <p:nvSpPr>
            <p:cNvPr id="101414" name="Line 28"/>
            <p:cNvSpPr>
              <a:spLocks noChangeShapeType="1"/>
            </p:cNvSpPr>
            <p:nvPr/>
          </p:nvSpPr>
          <p:spPr bwMode="auto">
            <a:xfrm>
              <a:off x="3710" y="1266"/>
              <a:ext cx="479" cy="0"/>
            </a:xfrm>
            <a:prstGeom prst="line">
              <a:avLst/>
            </a:prstGeom>
            <a:noFill/>
            <a:ln w="25400">
              <a:solidFill>
                <a:schemeClr val="tx1"/>
              </a:solidFill>
              <a:round/>
              <a:headEnd/>
              <a:tailEnd type="triangle" w="med" len="med"/>
            </a:ln>
          </p:spPr>
          <p:txBody>
            <a:bodyPr/>
            <a:lstStyle/>
            <a:p>
              <a:endParaRPr lang="en-US"/>
            </a:p>
          </p:txBody>
        </p:sp>
      </p:grpSp>
      <p:sp>
        <p:nvSpPr>
          <p:cNvPr id="595997" name="Rectangle 29"/>
          <p:cNvSpPr>
            <a:spLocks noChangeArrowheads="1"/>
          </p:cNvSpPr>
          <p:nvPr/>
        </p:nvSpPr>
        <p:spPr bwMode="auto">
          <a:xfrm>
            <a:off x="5764213" y="3656013"/>
            <a:ext cx="1933575" cy="457200"/>
          </a:xfrm>
          <a:prstGeom prst="rect">
            <a:avLst/>
          </a:prstGeom>
          <a:noFill/>
          <a:ln w="9525">
            <a:noFill/>
            <a:miter lim="800000"/>
            <a:headEnd/>
            <a:tailEnd/>
          </a:ln>
        </p:spPr>
        <p:txBody>
          <a:bodyPr wrap="none">
            <a:spAutoFit/>
          </a:bodyPr>
          <a:lstStyle/>
          <a:p>
            <a:r>
              <a:rPr lang="en-US" sz="2400"/>
              <a:t>25 W</a:t>
            </a:r>
            <a:r>
              <a:rPr lang="en-US" sz="2400" baseline="-25000"/>
              <a:t>3</a:t>
            </a:r>
            <a:r>
              <a:rPr lang="en-US" sz="2400"/>
              <a:t>P</a:t>
            </a:r>
            <a:r>
              <a:rPr lang="en-US" sz="2400" baseline="-25000"/>
              <a:t>2</a:t>
            </a:r>
            <a:r>
              <a:rPr lang="en-US" sz="2400"/>
              <a:t>SHF</a:t>
            </a:r>
          </a:p>
        </p:txBody>
      </p:sp>
      <p:sp>
        <p:nvSpPr>
          <p:cNvPr id="595998" name="Rectangle 30"/>
          <p:cNvSpPr>
            <a:spLocks noChangeArrowheads="1"/>
          </p:cNvSpPr>
          <p:nvPr/>
        </p:nvSpPr>
        <p:spPr bwMode="auto">
          <a:xfrm>
            <a:off x="5751513" y="4654550"/>
            <a:ext cx="1933575" cy="457200"/>
          </a:xfrm>
          <a:prstGeom prst="rect">
            <a:avLst/>
          </a:prstGeom>
          <a:noFill/>
          <a:ln w="9525">
            <a:noFill/>
            <a:miter lim="800000"/>
            <a:headEnd/>
            <a:tailEnd/>
          </a:ln>
        </p:spPr>
        <p:txBody>
          <a:bodyPr wrap="none">
            <a:spAutoFit/>
          </a:bodyPr>
          <a:lstStyle/>
          <a:p>
            <a:r>
              <a:rPr lang="en-US" sz="2400"/>
              <a:t>50 W</a:t>
            </a:r>
            <a:r>
              <a:rPr lang="en-US" sz="2400" baseline="-25000"/>
              <a:t>3</a:t>
            </a:r>
            <a:r>
              <a:rPr lang="en-US" sz="2400"/>
              <a:t>P</a:t>
            </a:r>
            <a:r>
              <a:rPr lang="en-US" sz="2400" baseline="-25000"/>
              <a:t>2</a:t>
            </a:r>
            <a:r>
              <a:rPr lang="en-US" sz="2400"/>
              <a:t>SHF</a:t>
            </a:r>
          </a:p>
        </p:txBody>
      </p:sp>
      <p:sp>
        <p:nvSpPr>
          <p:cNvPr id="595999" name="Rectangle 31"/>
          <p:cNvSpPr>
            <a:spLocks noChangeArrowheads="1"/>
          </p:cNvSpPr>
          <p:nvPr/>
        </p:nvSpPr>
        <p:spPr bwMode="auto">
          <a:xfrm>
            <a:off x="5799138" y="5645150"/>
            <a:ext cx="1933575" cy="457200"/>
          </a:xfrm>
          <a:prstGeom prst="rect">
            <a:avLst/>
          </a:prstGeom>
          <a:noFill/>
          <a:ln w="9525">
            <a:noFill/>
            <a:miter lim="800000"/>
            <a:headEnd/>
            <a:tailEnd/>
          </a:ln>
        </p:spPr>
        <p:txBody>
          <a:bodyPr wrap="none">
            <a:spAutoFit/>
          </a:bodyPr>
          <a:lstStyle/>
          <a:p>
            <a:r>
              <a:rPr lang="en-US" sz="2400"/>
              <a:t>25 W</a:t>
            </a:r>
            <a:r>
              <a:rPr lang="en-US" sz="2400" baseline="-25000"/>
              <a:t>3</a:t>
            </a:r>
            <a:r>
              <a:rPr lang="en-US" sz="2400"/>
              <a:t>P</a:t>
            </a:r>
            <a:r>
              <a:rPr lang="en-US" sz="2400" baseline="-25000"/>
              <a:t>2</a:t>
            </a:r>
            <a:r>
              <a:rPr lang="en-US" sz="2400"/>
              <a:t>SHF</a:t>
            </a:r>
          </a:p>
        </p:txBody>
      </p:sp>
      <p:sp>
        <p:nvSpPr>
          <p:cNvPr id="596000" name="Rectangle 32"/>
          <p:cNvSpPr>
            <a:spLocks noChangeArrowheads="1"/>
          </p:cNvSpPr>
          <p:nvPr/>
        </p:nvSpPr>
        <p:spPr bwMode="auto">
          <a:xfrm>
            <a:off x="1784350" y="3603625"/>
            <a:ext cx="915988" cy="519113"/>
          </a:xfrm>
          <a:prstGeom prst="rect">
            <a:avLst/>
          </a:prstGeom>
          <a:noFill/>
          <a:ln w="9525">
            <a:noFill/>
            <a:miter lim="800000"/>
            <a:headEnd/>
            <a:tailEnd/>
          </a:ln>
        </p:spPr>
        <p:txBody>
          <a:bodyPr wrap="none">
            <a:spAutoFit/>
          </a:bodyPr>
          <a:lstStyle/>
          <a:p>
            <a:r>
              <a:rPr lang="en-US" sz="2800"/>
              <a:t>50 P</a:t>
            </a:r>
          </a:p>
        </p:txBody>
      </p:sp>
      <p:sp>
        <p:nvSpPr>
          <p:cNvPr id="596001" name="Rectangle 33"/>
          <p:cNvSpPr>
            <a:spLocks noChangeArrowheads="1"/>
          </p:cNvSpPr>
          <p:nvPr/>
        </p:nvSpPr>
        <p:spPr bwMode="auto">
          <a:xfrm>
            <a:off x="1812925" y="4603750"/>
            <a:ext cx="915988" cy="519113"/>
          </a:xfrm>
          <a:prstGeom prst="rect">
            <a:avLst/>
          </a:prstGeom>
          <a:noFill/>
          <a:ln w="9525">
            <a:noFill/>
            <a:miter lim="800000"/>
            <a:headEnd/>
            <a:tailEnd/>
          </a:ln>
        </p:spPr>
        <p:txBody>
          <a:bodyPr wrap="none">
            <a:spAutoFit/>
          </a:bodyPr>
          <a:lstStyle/>
          <a:p>
            <a:r>
              <a:rPr lang="en-US" sz="2800"/>
              <a:t>50 S</a:t>
            </a:r>
          </a:p>
        </p:txBody>
      </p:sp>
      <p:sp>
        <p:nvSpPr>
          <p:cNvPr id="596002" name="Rectangle 34"/>
          <p:cNvSpPr>
            <a:spLocks noChangeArrowheads="1"/>
          </p:cNvSpPr>
          <p:nvPr/>
        </p:nvSpPr>
        <p:spPr bwMode="auto">
          <a:xfrm>
            <a:off x="1784350" y="5594350"/>
            <a:ext cx="915988" cy="519113"/>
          </a:xfrm>
          <a:prstGeom prst="rect">
            <a:avLst/>
          </a:prstGeom>
          <a:noFill/>
          <a:ln w="9525">
            <a:noFill/>
            <a:miter lim="800000"/>
            <a:headEnd/>
            <a:tailEnd/>
          </a:ln>
        </p:spPr>
        <p:txBody>
          <a:bodyPr wrap="none">
            <a:spAutoFit/>
          </a:bodyPr>
          <a:lstStyle/>
          <a:p>
            <a:r>
              <a:rPr lang="en-US" sz="2800"/>
              <a:t>50 P</a:t>
            </a:r>
          </a:p>
        </p:txBody>
      </p:sp>
      <p:sp>
        <p:nvSpPr>
          <p:cNvPr id="596003" name="Rectangle 35"/>
          <p:cNvSpPr>
            <a:spLocks noChangeArrowheads="1"/>
          </p:cNvSpPr>
          <p:nvPr/>
        </p:nvSpPr>
        <p:spPr bwMode="auto">
          <a:xfrm>
            <a:off x="3368675" y="3481388"/>
            <a:ext cx="1874838" cy="701675"/>
          </a:xfrm>
          <a:prstGeom prst="rect">
            <a:avLst/>
          </a:prstGeom>
          <a:noFill/>
          <a:ln w="9525">
            <a:noFill/>
            <a:miter lim="800000"/>
            <a:headEnd/>
            <a:tailEnd/>
          </a:ln>
        </p:spPr>
        <p:txBody>
          <a:bodyPr wrap="none">
            <a:spAutoFit/>
          </a:bodyPr>
          <a:lstStyle/>
          <a:p>
            <a:pPr algn="ctr"/>
            <a:r>
              <a:rPr lang="en-US" sz="2000"/>
              <a:t>excess of all </a:t>
            </a:r>
          </a:p>
          <a:p>
            <a:pPr algn="ctr"/>
            <a:r>
              <a:rPr lang="en-US" sz="2000"/>
              <a:t>other reactants</a:t>
            </a:r>
          </a:p>
        </p:txBody>
      </p:sp>
      <p:sp>
        <p:nvSpPr>
          <p:cNvPr id="596004" name="Rectangle 36"/>
          <p:cNvSpPr>
            <a:spLocks noChangeArrowheads="1"/>
          </p:cNvSpPr>
          <p:nvPr/>
        </p:nvSpPr>
        <p:spPr bwMode="auto">
          <a:xfrm>
            <a:off x="3419475" y="5329238"/>
            <a:ext cx="1874838" cy="1006475"/>
          </a:xfrm>
          <a:prstGeom prst="rect">
            <a:avLst/>
          </a:prstGeom>
          <a:noFill/>
          <a:ln w="9525">
            <a:noFill/>
            <a:miter lim="800000"/>
            <a:headEnd/>
            <a:tailEnd/>
          </a:ln>
        </p:spPr>
        <p:txBody>
          <a:bodyPr wrap="none">
            <a:spAutoFit/>
          </a:bodyPr>
          <a:lstStyle/>
          <a:p>
            <a:pPr algn="ctr"/>
            <a:r>
              <a:rPr lang="en-US" sz="2000"/>
              <a:t>50 S and </a:t>
            </a:r>
          </a:p>
          <a:p>
            <a:pPr algn="ctr"/>
            <a:r>
              <a:rPr lang="en-US" sz="2000"/>
              <a:t>excess of all </a:t>
            </a:r>
          </a:p>
          <a:p>
            <a:pPr algn="ctr"/>
            <a:r>
              <a:rPr lang="en-US" sz="2000"/>
              <a:t>other reactants</a:t>
            </a:r>
          </a:p>
        </p:txBody>
      </p:sp>
      <p:sp>
        <p:nvSpPr>
          <p:cNvPr id="596005" name="Rectangle 37"/>
          <p:cNvSpPr>
            <a:spLocks noChangeArrowheads="1"/>
          </p:cNvSpPr>
          <p:nvPr/>
        </p:nvSpPr>
        <p:spPr bwMode="auto">
          <a:xfrm>
            <a:off x="3373438" y="4481513"/>
            <a:ext cx="1874837" cy="701675"/>
          </a:xfrm>
          <a:prstGeom prst="rect">
            <a:avLst/>
          </a:prstGeom>
          <a:noFill/>
          <a:ln w="9525">
            <a:noFill/>
            <a:miter lim="800000"/>
            <a:headEnd/>
            <a:tailEnd/>
          </a:ln>
        </p:spPr>
        <p:txBody>
          <a:bodyPr wrap="none">
            <a:spAutoFit/>
          </a:bodyPr>
          <a:lstStyle/>
          <a:p>
            <a:pPr algn="ctr"/>
            <a:r>
              <a:rPr lang="en-US" sz="2000"/>
              <a:t>excess of all</a:t>
            </a:r>
          </a:p>
          <a:p>
            <a:pPr algn="ctr"/>
            <a:r>
              <a:rPr lang="en-US" sz="2000"/>
              <a:t>other reactants</a:t>
            </a:r>
          </a:p>
        </p:txBody>
      </p:sp>
      <p:pic>
        <p:nvPicPr>
          <p:cNvPr id="101412" name="Picture 38" descr="tricycle"/>
          <p:cNvPicPr>
            <a:picLocks noChangeAspect="1" noChangeArrowheads="1"/>
          </p:cNvPicPr>
          <p:nvPr/>
        </p:nvPicPr>
        <p:blipFill>
          <a:blip r:embed="rId3" cstate="print"/>
          <a:srcRect/>
          <a:stretch>
            <a:fillRect/>
          </a:stretch>
        </p:blipFill>
        <p:spPr bwMode="auto">
          <a:xfrm>
            <a:off x="176213" y="227013"/>
            <a:ext cx="1330325" cy="1246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95971"/>
                                        </p:tgtEl>
                                        <p:attrNameLst>
                                          <p:attrName>style.visibility</p:attrName>
                                        </p:attrNameLst>
                                      </p:cBhvr>
                                      <p:to>
                                        <p:strVal val="visible"/>
                                      </p:to>
                                    </p:set>
                                    <p:anim calcmode="lin" valueType="num">
                                      <p:cBhvr>
                                        <p:cTn id="12" dur="500" fill="hold"/>
                                        <p:tgtEl>
                                          <p:spTgt spid="595971"/>
                                        </p:tgtEl>
                                        <p:attrNameLst>
                                          <p:attrName>ppt_w</p:attrName>
                                        </p:attrNameLst>
                                      </p:cBhvr>
                                      <p:tavLst>
                                        <p:tav tm="0">
                                          <p:val>
                                            <p:fltVal val="0"/>
                                          </p:val>
                                        </p:tav>
                                        <p:tav tm="100000">
                                          <p:val>
                                            <p:strVal val="#ppt_w"/>
                                          </p:val>
                                        </p:tav>
                                      </p:tavLst>
                                    </p:anim>
                                    <p:anim calcmode="lin" valueType="num">
                                      <p:cBhvr>
                                        <p:cTn id="13" dur="500" fill="hold"/>
                                        <p:tgtEl>
                                          <p:spTgt spid="595971"/>
                                        </p:tgtEl>
                                        <p:attrNameLst>
                                          <p:attrName>ppt_h</p:attrName>
                                        </p:attrNameLst>
                                      </p:cBhvr>
                                      <p:tavLst>
                                        <p:tav tm="0">
                                          <p:val>
                                            <p:fltVal val="0"/>
                                          </p:val>
                                        </p:tav>
                                        <p:tav tm="100000">
                                          <p:val>
                                            <p:strVal val="#ppt_h"/>
                                          </p:val>
                                        </p:tav>
                                      </p:tavLst>
                                    </p:anim>
                                    <p:animEffect transition="in" filter="fade">
                                      <p:cBhvr>
                                        <p:cTn id="14" dur="500"/>
                                        <p:tgtEl>
                                          <p:spTgt spid="595971"/>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96000"/>
                                        </p:tgtEl>
                                        <p:attrNameLst>
                                          <p:attrName>style.visibility</p:attrName>
                                        </p:attrNameLst>
                                      </p:cBhvr>
                                      <p:to>
                                        <p:strVal val="visible"/>
                                      </p:to>
                                    </p:set>
                                    <p:animEffect transition="in" filter="dissolve">
                                      <p:cBhvr>
                                        <p:cTn id="19" dur="500"/>
                                        <p:tgtEl>
                                          <p:spTgt spid="596000"/>
                                        </p:tgtEl>
                                      </p:cBhvr>
                                    </p:animEffect>
                                  </p:childTnLst>
                                </p:cTn>
                              </p:par>
                            </p:childTnLst>
                          </p:cTn>
                        </p:par>
                      </p:childTnLst>
                    </p:cTn>
                  </p:par>
                  <p:par>
                    <p:cTn id="20" fill="hold">
                      <p:stCondLst>
                        <p:cond delay="indefinite"/>
                      </p:stCondLst>
                      <p:childTnLst>
                        <p:par>
                          <p:cTn id="21" fill="hold">
                            <p:stCondLst>
                              <p:cond delay="0"/>
                            </p:stCondLst>
                            <p:childTnLst>
                              <p:par>
                                <p:cTn id="22" presetID="40" presetClass="entr" presetSubtype="0" fill="hold" grpId="0" nodeType="clickEffect">
                                  <p:stCondLst>
                                    <p:cond delay="0"/>
                                  </p:stCondLst>
                                  <p:iterate type="lt">
                                    <p:tmPct val="10000"/>
                                  </p:iterate>
                                  <p:childTnLst>
                                    <p:set>
                                      <p:cBhvr>
                                        <p:cTn id="23" dur="1" fill="hold">
                                          <p:stCondLst>
                                            <p:cond delay="0"/>
                                          </p:stCondLst>
                                        </p:cTn>
                                        <p:tgtEl>
                                          <p:spTgt spid="596003"/>
                                        </p:tgtEl>
                                        <p:attrNameLst>
                                          <p:attrName>style.visibility</p:attrName>
                                        </p:attrNameLst>
                                      </p:cBhvr>
                                      <p:to>
                                        <p:strVal val="visible"/>
                                      </p:to>
                                    </p:set>
                                    <p:animEffect transition="in" filter="fade">
                                      <p:cBhvr>
                                        <p:cTn id="24" dur="1000"/>
                                        <p:tgtEl>
                                          <p:spTgt spid="596003"/>
                                        </p:tgtEl>
                                      </p:cBhvr>
                                    </p:animEffect>
                                    <p:anim calcmode="lin" valueType="num">
                                      <p:cBhvr>
                                        <p:cTn id="25" dur="1000" fill="hold"/>
                                        <p:tgtEl>
                                          <p:spTgt spid="596003"/>
                                        </p:tgtEl>
                                        <p:attrNameLst>
                                          <p:attrName>ppt_x</p:attrName>
                                        </p:attrNameLst>
                                      </p:cBhvr>
                                      <p:tavLst>
                                        <p:tav tm="0">
                                          <p:val>
                                            <p:strVal val="#ppt_x-.1"/>
                                          </p:val>
                                        </p:tav>
                                        <p:tav tm="100000">
                                          <p:val>
                                            <p:strVal val="#ppt_x"/>
                                          </p:val>
                                        </p:tav>
                                      </p:tavLst>
                                    </p:anim>
                                    <p:anim calcmode="lin" valueType="num">
                                      <p:cBhvr>
                                        <p:cTn id="26" dur="1000" fill="hold"/>
                                        <p:tgtEl>
                                          <p:spTgt spid="59600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595997"/>
                                        </p:tgtEl>
                                        <p:attrNameLst>
                                          <p:attrName>style.visibility</p:attrName>
                                        </p:attrNameLst>
                                      </p:cBhvr>
                                      <p:to>
                                        <p:strVal val="visible"/>
                                      </p:to>
                                    </p:set>
                                    <p:anim calcmode="lin" valueType="num">
                                      <p:cBhvr>
                                        <p:cTn id="31" dur="500" fill="hold"/>
                                        <p:tgtEl>
                                          <p:spTgt spid="595997"/>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595997"/>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595997"/>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59599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596001"/>
                                        </p:tgtEl>
                                        <p:attrNameLst>
                                          <p:attrName>style.visibility</p:attrName>
                                        </p:attrNameLst>
                                      </p:cBhvr>
                                      <p:to>
                                        <p:strVal val="visible"/>
                                      </p:to>
                                    </p:set>
                                    <p:animEffect transition="in" filter="dissolve">
                                      <p:cBhvr>
                                        <p:cTn id="39" dur="500"/>
                                        <p:tgtEl>
                                          <p:spTgt spid="596001"/>
                                        </p:tgtEl>
                                      </p:cBhvr>
                                    </p:animEffect>
                                  </p:childTnLst>
                                </p:cTn>
                              </p:par>
                            </p:childTnLst>
                          </p:cTn>
                        </p:par>
                      </p:childTnLst>
                    </p:cTn>
                  </p:par>
                  <p:par>
                    <p:cTn id="40" fill="hold">
                      <p:stCondLst>
                        <p:cond delay="indefinite"/>
                      </p:stCondLst>
                      <p:childTnLst>
                        <p:par>
                          <p:cTn id="41" fill="hold">
                            <p:stCondLst>
                              <p:cond delay="0"/>
                            </p:stCondLst>
                            <p:childTnLst>
                              <p:par>
                                <p:cTn id="42" presetID="40" presetClass="entr" presetSubtype="0" fill="hold" grpId="0" nodeType="clickEffect">
                                  <p:stCondLst>
                                    <p:cond delay="0"/>
                                  </p:stCondLst>
                                  <p:iterate type="lt">
                                    <p:tmPct val="10000"/>
                                  </p:iterate>
                                  <p:childTnLst>
                                    <p:set>
                                      <p:cBhvr>
                                        <p:cTn id="43" dur="1" fill="hold">
                                          <p:stCondLst>
                                            <p:cond delay="0"/>
                                          </p:stCondLst>
                                        </p:cTn>
                                        <p:tgtEl>
                                          <p:spTgt spid="596005"/>
                                        </p:tgtEl>
                                        <p:attrNameLst>
                                          <p:attrName>style.visibility</p:attrName>
                                        </p:attrNameLst>
                                      </p:cBhvr>
                                      <p:to>
                                        <p:strVal val="visible"/>
                                      </p:to>
                                    </p:set>
                                    <p:animEffect transition="in" filter="fade">
                                      <p:cBhvr>
                                        <p:cTn id="44" dur="1000"/>
                                        <p:tgtEl>
                                          <p:spTgt spid="596005"/>
                                        </p:tgtEl>
                                      </p:cBhvr>
                                    </p:animEffect>
                                    <p:anim calcmode="lin" valueType="num">
                                      <p:cBhvr>
                                        <p:cTn id="45" dur="1000" fill="hold"/>
                                        <p:tgtEl>
                                          <p:spTgt spid="596005"/>
                                        </p:tgtEl>
                                        <p:attrNameLst>
                                          <p:attrName>ppt_x</p:attrName>
                                        </p:attrNameLst>
                                      </p:cBhvr>
                                      <p:tavLst>
                                        <p:tav tm="0">
                                          <p:val>
                                            <p:strVal val="#ppt_x-.1"/>
                                          </p:val>
                                        </p:tav>
                                        <p:tav tm="100000">
                                          <p:val>
                                            <p:strVal val="#ppt_x"/>
                                          </p:val>
                                        </p:tav>
                                      </p:tavLst>
                                    </p:anim>
                                    <p:anim calcmode="lin" valueType="num">
                                      <p:cBhvr>
                                        <p:cTn id="46" dur="1000" fill="hold"/>
                                        <p:tgtEl>
                                          <p:spTgt spid="596005"/>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9" presetClass="entr" presetSubtype="0" accel="100000" fill="hold" grpId="0" nodeType="clickEffect">
                                  <p:stCondLst>
                                    <p:cond delay="0"/>
                                  </p:stCondLst>
                                  <p:childTnLst>
                                    <p:set>
                                      <p:cBhvr>
                                        <p:cTn id="50" dur="1" fill="hold">
                                          <p:stCondLst>
                                            <p:cond delay="0"/>
                                          </p:stCondLst>
                                        </p:cTn>
                                        <p:tgtEl>
                                          <p:spTgt spid="595998"/>
                                        </p:tgtEl>
                                        <p:attrNameLst>
                                          <p:attrName>style.visibility</p:attrName>
                                        </p:attrNameLst>
                                      </p:cBhvr>
                                      <p:to>
                                        <p:strVal val="visible"/>
                                      </p:to>
                                    </p:set>
                                    <p:anim calcmode="lin" valueType="num">
                                      <p:cBhvr>
                                        <p:cTn id="51" dur="500" fill="hold"/>
                                        <p:tgtEl>
                                          <p:spTgt spid="595998"/>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595998"/>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595998"/>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595998"/>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596002"/>
                                        </p:tgtEl>
                                        <p:attrNameLst>
                                          <p:attrName>style.visibility</p:attrName>
                                        </p:attrNameLst>
                                      </p:cBhvr>
                                      <p:to>
                                        <p:strVal val="visible"/>
                                      </p:to>
                                    </p:set>
                                    <p:animEffect transition="in" filter="dissolve">
                                      <p:cBhvr>
                                        <p:cTn id="59" dur="500"/>
                                        <p:tgtEl>
                                          <p:spTgt spid="596002"/>
                                        </p:tgtEl>
                                      </p:cBhvr>
                                    </p:animEffect>
                                  </p:childTnLst>
                                </p:cTn>
                              </p:par>
                            </p:childTnLst>
                          </p:cTn>
                        </p:par>
                      </p:childTnLst>
                    </p:cTn>
                  </p:par>
                  <p:par>
                    <p:cTn id="60" fill="hold">
                      <p:stCondLst>
                        <p:cond delay="indefinite"/>
                      </p:stCondLst>
                      <p:childTnLst>
                        <p:par>
                          <p:cTn id="61" fill="hold">
                            <p:stCondLst>
                              <p:cond delay="0"/>
                            </p:stCondLst>
                            <p:childTnLst>
                              <p:par>
                                <p:cTn id="62" presetID="40" presetClass="entr" presetSubtype="0" fill="hold" grpId="0" nodeType="clickEffect">
                                  <p:stCondLst>
                                    <p:cond delay="0"/>
                                  </p:stCondLst>
                                  <p:iterate type="lt">
                                    <p:tmPct val="10000"/>
                                  </p:iterate>
                                  <p:childTnLst>
                                    <p:set>
                                      <p:cBhvr>
                                        <p:cTn id="63" dur="1" fill="hold">
                                          <p:stCondLst>
                                            <p:cond delay="0"/>
                                          </p:stCondLst>
                                        </p:cTn>
                                        <p:tgtEl>
                                          <p:spTgt spid="596004"/>
                                        </p:tgtEl>
                                        <p:attrNameLst>
                                          <p:attrName>style.visibility</p:attrName>
                                        </p:attrNameLst>
                                      </p:cBhvr>
                                      <p:to>
                                        <p:strVal val="visible"/>
                                      </p:to>
                                    </p:set>
                                    <p:animEffect transition="in" filter="fade">
                                      <p:cBhvr>
                                        <p:cTn id="64" dur="1000"/>
                                        <p:tgtEl>
                                          <p:spTgt spid="596004"/>
                                        </p:tgtEl>
                                      </p:cBhvr>
                                    </p:animEffect>
                                    <p:anim calcmode="lin" valueType="num">
                                      <p:cBhvr>
                                        <p:cTn id="65" dur="1000" fill="hold"/>
                                        <p:tgtEl>
                                          <p:spTgt spid="596004"/>
                                        </p:tgtEl>
                                        <p:attrNameLst>
                                          <p:attrName>ppt_x</p:attrName>
                                        </p:attrNameLst>
                                      </p:cBhvr>
                                      <p:tavLst>
                                        <p:tav tm="0">
                                          <p:val>
                                            <p:strVal val="#ppt_x-.1"/>
                                          </p:val>
                                        </p:tav>
                                        <p:tav tm="100000">
                                          <p:val>
                                            <p:strVal val="#ppt_x"/>
                                          </p:val>
                                        </p:tav>
                                      </p:tavLst>
                                    </p:anim>
                                    <p:anim calcmode="lin" valueType="num">
                                      <p:cBhvr>
                                        <p:cTn id="66" dur="1000" fill="hold"/>
                                        <p:tgtEl>
                                          <p:spTgt spid="596004"/>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9" presetClass="entr" presetSubtype="0" accel="100000" fill="hold" grpId="0" nodeType="clickEffect">
                                  <p:stCondLst>
                                    <p:cond delay="0"/>
                                  </p:stCondLst>
                                  <p:childTnLst>
                                    <p:set>
                                      <p:cBhvr>
                                        <p:cTn id="70" dur="1" fill="hold">
                                          <p:stCondLst>
                                            <p:cond delay="0"/>
                                          </p:stCondLst>
                                        </p:cTn>
                                        <p:tgtEl>
                                          <p:spTgt spid="595999"/>
                                        </p:tgtEl>
                                        <p:attrNameLst>
                                          <p:attrName>style.visibility</p:attrName>
                                        </p:attrNameLst>
                                      </p:cBhvr>
                                      <p:to>
                                        <p:strVal val="visible"/>
                                      </p:to>
                                    </p:set>
                                    <p:anim calcmode="lin" valueType="num">
                                      <p:cBhvr>
                                        <p:cTn id="71" dur="500" fill="hold"/>
                                        <p:tgtEl>
                                          <p:spTgt spid="595999"/>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595999"/>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595999"/>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5959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97" grpId="0"/>
      <p:bldP spid="595998" grpId="0"/>
      <p:bldP spid="595999" grpId="0"/>
      <p:bldP spid="596000" grpId="0"/>
      <p:bldP spid="596001" grpId="0"/>
      <p:bldP spid="596002" grpId="0"/>
      <p:bldP spid="596003" grpId="0"/>
      <p:bldP spid="596004" grpId="0"/>
      <p:bldP spid="59600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44500" y="274638"/>
            <a:ext cx="8229600" cy="1143000"/>
          </a:xfrm>
        </p:spPr>
        <p:txBody>
          <a:bodyPr/>
          <a:lstStyle/>
          <a:p>
            <a:pPr eaLnBrk="1" hangingPunct="1"/>
            <a:r>
              <a:rPr lang="en-US" smtClean="0"/>
              <a:t>Limiting Reactants</a:t>
            </a:r>
          </a:p>
        </p:txBody>
      </p:sp>
      <p:sp>
        <p:nvSpPr>
          <p:cNvPr id="102403" name="Text Box 3"/>
          <p:cNvSpPr txBox="1">
            <a:spLocks noChangeArrowheads="1"/>
          </p:cNvSpPr>
          <p:nvPr/>
        </p:nvSpPr>
        <p:spPr bwMode="auto">
          <a:xfrm>
            <a:off x="974725" y="2020888"/>
            <a:ext cx="7539038" cy="457200"/>
          </a:xfrm>
          <a:prstGeom prst="rect">
            <a:avLst/>
          </a:prstGeom>
          <a:noFill/>
          <a:ln w="9525">
            <a:noFill/>
            <a:miter lim="800000"/>
            <a:headEnd/>
            <a:tailEnd/>
          </a:ln>
        </p:spPr>
        <p:txBody>
          <a:bodyPr wrap="none">
            <a:spAutoFit/>
          </a:bodyPr>
          <a:lstStyle/>
          <a:p>
            <a:r>
              <a:rPr lang="en-US" sz="2400"/>
              <a:t>aluminum    +    chlorine gas    </a:t>
            </a:r>
            <a:r>
              <a:rPr lang="en-US" sz="2400">
                <a:sym typeface="Wingdings" pitchFamily="2" charset="2"/>
              </a:rPr>
              <a:t>     aluminum chloride</a:t>
            </a:r>
            <a:endParaRPr lang="en-US" sz="2400"/>
          </a:p>
        </p:txBody>
      </p:sp>
      <p:sp>
        <p:nvSpPr>
          <p:cNvPr id="66564" name="Text Box 4"/>
          <p:cNvSpPr txBox="1">
            <a:spLocks noChangeArrowheads="1"/>
          </p:cNvSpPr>
          <p:nvPr/>
        </p:nvSpPr>
        <p:spPr bwMode="auto">
          <a:xfrm>
            <a:off x="1127125" y="2554288"/>
            <a:ext cx="6100763" cy="457200"/>
          </a:xfrm>
          <a:prstGeom prst="rect">
            <a:avLst/>
          </a:prstGeom>
          <a:noFill/>
          <a:ln w="9525">
            <a:noFill/>
            <a:miter lim="800000"/>
            <a:headEnd/>
            <a:tailEnd/>
          </a:ln>
        </p:spPr>
        <p:txBody>
          <a:bodyPr wrap="none">
            <a:spAutoFit/>
          </a:bodyPr>
          <a:lstStyle/>
          <a:p>
            <a:r>
              <a:rPr lang="en-US" sz="2400"/>
              <a:t>   Al(s)        +        Cl</a:t>
            </a:r>
            <a:r>
              <a:rPr lang="en-US" sz="2400" baseline="-25000"/>
              <a:t>2</a:t>
            </a:r>
            <a:r>
              <a:rPr lang="en-US" sz="2400"/>
              <a:t>(g)          </a:t>
            </a:r>
            <a:r>
              <a:rPr lang="en-US" sz="2400">
                <a:sym typeface="Wingdings" pitchFamily="2" charset="2"/>
              </a:rPr>
              <a:t>           AlCl</a:t>
            </a:r>
            <a:r>
              <a:rPr lang="en-US" sz="2400" baseline="-25000">
                <a:sym typeface="Wingdings" pitchFamily="2" charset="2"/>
              </a:rPr>
              <a:t>3</a:t>
            </a:r>
            <a:endParaRPr lang="en-US" sz="2400" baseline="-25000"/>
          </a:p>
        </p:txBody>
      </p:sp>
      <p:sp>
        <p:nvSpPr>
          <p:cNvPr id="66565" name="Rectangle 5"/>
          <p:cNvSpPr>
            <a:spLocks noChangeArrowheads="1"/>
          </p:cNvSpPr>
          <p:nvPr/>
        </p:nvSpPr>
        <p:spPr bwMode="auto">
          <a:xfrm>
            <a:off x="1101725" y="3200400"/>
            <a:ext cx="6105525" cy="457200"/>
          </a:xfrm>
          <a:prstGeom prst="rect">
            <a:avLst/>
          </a:prstGeom>
          <a:noFill/>
          <a:ln w="9525">
            <a:noFill/>
            <a:miter lim="800000"/>
            <a:headEnd/>
            <a:tailEnd/>
          </a:ln>
        </p:spPr>
        <p:txBody>
          <a:bodyPr wrap="none">
            <a:spAutoFit/>
          </a:bodyPr>
          <a:lstStyle/>
          <a:p>
            <a:r>
              <a:rPr lang="en-US" sz="2400">
                <a:solidFill>
                  <a:srgbClr val="FF0000"/>
                </a:solidFill>
              </a:rPr>
              <a:t>2 </a:t>
            </a:r>
            <a:r>
              <a:rPr lang="en-US" sz="2400"/>
              <a:t>Al(s)        +     </a:t>
            </a:r>
            <a:r>
              <a:rPr lang="en-US" sz="2400">
                <a:solidFill>
                  <a:srgbClr val="FF0000"/>
                </a:solidFill>
              </a:rPr>
              <a:t>3 </a:t>
            </a:r>
            <a:r>
              <a:rPr lang="en-US" sz="2400"/>
              <a:t>Cl</a:t>
            </a:r>
            <a:r>
              <a:rPr lang="en-US" sz="2400" baseline="-25000"/>
              <a:t>2</a:t>
            </a:r>
            <a:r>
              <a:rPr lang="en-US" sz="2400"/>
              <a:t>(g)          </a:t>
            </a:r>
            <a:r>
              <a:rPr lang="en-US" sz="2400">
                <a:sym typeface="Wingdings" pitchFamily="2" charset="2"/>
              </a:rPr>
              <a:t>        </a:t>
            </a:r>
            <a:r>
              <a:rPr lang="en-US" sz="2400">
                <a:solidFill>
                  <a:srgbClr val="FF0000"/>
                </a:solidFill>
                <a:sym typeface="Wingdings" pitchFamily="2" charset="2"/>
              </a:rPr>
              <a:t>2 </a:t>
            </a:r>
            <a:r>
              <a:rPr lang="en-US" sz="2400">
                <a:sym typeface="Wingdings" pitchFamily="2" charset="2"/>
              </a:rPr>
              <a:t>AlCl</a:t>
            </a:r>
            <a:r>
              <a:rPr lang="en-US" sz="2400" baseline="-25000">
                <a:sym typeface="Wingdings" pitchFamily="2" charset="2"/>
              </a:rPr>
              <a:t>3</a:t>
            </a:r>
          </a:p>
        </p:txBody>
      </p:sp>
      <p:sp>
        <p:nvSpPr>
          <p:cNvPr id="66566" name="Text Box 6"/>
          <p:cNvSpPr txBox="1">
            <a:spLocks noChangeArrowheads="1"/>
          </p:cNvSpPr>
          <p:nvPr/>
        </p:nvSpPr>
        <p:spPr bwMode="auto">
          <a:xfrm>
            <a:off x="1279525" y="3925888"/>
            <a:ext cx="5684838" cy="457200"/>
          </a:xfrm>
          <a:prstGeom prst="rect">
            <a:avLst/>
          </a:prstGeom>
          <a:noFill/>
          <a:ln w="9525">
            <a:noFill/>
            <a:miter lim="800000"/>
            <a:headEnd/>
            <a:tailEnd/>
          </a:ln>
        </p:spPr>
        <p:txBody>
          <a:bodyPr wrap="none">
            <a:spAutoFit/>
          </a:bodyPr>
          <a:lstStyle/>
          <a:p>
            <a:r>
              <a:rPr lang="en-US" sz="2400"/>
              <a:t>100 g	    	  100 g		      ? g</a:t>
            </a:r>
          </a:p>
        </p:txBody>
      </p:sp>
      <p:sp>
        <p:nvSpPr>
          <p:cNvPr id="66567" name="Text Box 7"/>
          <p:cNvSpPr txBox="1">
            <a:spLocks noChangeArrowheads="1"/>
          </p:cNvSpPr>
          <p:nvPr/>
        </p:nvSpPr>
        <p:spPr bwMode="auto">
          <a:xfrm>
            <a:off x="1127125" y="4992688"/>
            <a:ext cx="6823075" cy="457200"/>
          </a:xfrm>
          <a:prstGeom prst="rect">
            <a:avLst/>
          </a:prstGeom>
          <a:noFill/>
          <a:ln w="9525">
            <a:noFill/>
            <a:miter lim="800000"/>
            <a:headEnd/>
            <a:tailEnd/>
          </a:ln>
        </p:spPr>
        <p:txBody>
          <a:bodyPr wrap="none">
            <a:spAutoFit/>
          </a:bodyPr>
          <a:lstStyle/>
          <a:p>
            <a:r>
              <a:rPr lang="en-US" sz="2400"/>
              <a:t>A.  200 g	B.  125 g	C.  667 g	D. 494 g</a:t>
            </a:r>
          </a:p>
        </p:txBody>
      </p:sp>
      <p:sp>
        <p:nvSpPr>
          <p:cNvPr id="102408" name="AutoShape 8">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102409" name="Picture 9" descr="Cone"/>
          <p:cNvPicPr>
            <a:picLocks noChangeAspect="1" noChangeArrowheads="1"/>
          </p:cNvPicPr>
          <p:nvPr/>
        </p:nvPicPr>
        <p:blipFill>
          <a:blip r:embed="rId4" cstate="print"/>
          <a:srcRect/>
          <a:stretch>
            <a:fillRect/>
          </a:stretch>
        </p:blipFill>
        <p:spPr bwMode="auto">
          <a:xfrm>
            <a:off x="7672388" y="338138"/>
            <a:ext cx="777875" cy="1073150"/>
          </a:xfrm>
          <a:prstGeom prst="rect">
            <a:avLst/>
          </a:prstGeom>
          <a:noFill/>
          <a:ln w="9525">
            <a:noFill/>
            <a:miter lim="800000"/>
            <a:headEnd/>
            <a:tailEnd/>
          </a:ln>
        </p:spPr>
      </p:pic>
      <p:pic>
        <p:nvPicPr>
          <p:cNvPr id="102410" name="Picture 10" descr="Cone"/>
          <p:cNvPicPr>
            <a:picLocks noChangeAspect="1" noChangeArrowheads="1"/>
          </p:cNvPicPr>
          <p:nvPr/>
        </p:nvPicPr>
        <p:blipFill>
          <a:blip r:embed="rId4" cstate="print"/>
          <a:srcRect/>
          <a:stretch>
            <a:fillRect/>
          </a:stretch>
        </p:blipFill>
        <p:spPr bwMode="auto">
          <a:xfrm>
            <a:off x="660400" y="344488"/>
            <a:ext cx="777875" cy="1073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fade">
                                      <p:cBhvr>
                                        <p:cTn id="7" dur="1000"/>
                                        <p:tgtEl>
                                          <p:spTgt spid="66564"/>
                                        </p:tgtEl>
                                      </p:cBhvr>
                                    </p:animEffect>
                                    <p:anim calcmode="lin" valueType="num">
                                      <p:cBhvr>
                                        <p:cTn id="8" dur="1000" fill="hold"/>
                                        <p:tgtEl>
                                          <p:spTgt spid="66564"/>
                                        </p:tgtEl>
                                        <p:attrNameLst>
                                          <p:attrName>ppt_x</p:attrName>
                                        </p:attrNameLst>
                                      </p:cBhvr>
                                      <p:tavLst>
                                        <p:tav tm="0">
                                          <p:val>
                                            <p:strVal val="#ppt_x"/>
                                          </p:val>
                                        </p:tav>
                                        <p:tav tm="100000">
                                          <p:val>
                                            <p:strVal val="#ppt_x"/>
                                          </p:val>
                                        </p:tav>
                                      </p:tavLst>
                                    </p:anim>
                                    <p:anim calcmode="lin" valueType="num">
                                      <p:cBhvr>
                                        <p:cTn id="9" dur="1000" fill="hold"/>
                                        <p:tgtEl>
                                          <p:spTgt spid="665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66565"/>
                                        </p:tgtEl>
                                        <p:attrNameLst>
                                          <p:attrName>style.visibility</p:attrName>
                                        </p:attrNameLst>
                                      </p:cBhvr>
                                      <p:to>
                                        <p:strVal val="visible"/>
                                      </p:to>
                                    </p:set>
                                    <p:animEffect transition="in" filter="dissolve">
                                      <p:cBhvr>
                                        <p:cTn id="14" dur="500"/>
                                        <p:tgtEl>
                                          <p:spTgt spid="6656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66566"/>
                                        </p:tgtEl>
                                        <p:attrNameLst>
                                          <p:attrName>style.visibility</p:attrName>
                                        </p:attrNameLst>
                                      </p:cBhvr>
                                      <p:to>
                                        <p:strVal val="visible"/>
                                      </p:to>
                                    </p:set>
                                    <p:anim calcmode="lin" valueType="num">
                                      <p:cBhvr>
                                        <p:cTn id="19" dur="500" fill="hold"/>
                                        <p:tgtEl>
                                          <p:spTgt spid="66566"/>
                                        </p:tgtEl>
                                        <p:attrNameLst>
                                          <p:attrName>ppt_w</p:attrName>
                                        </p:attrNameLst>
                                      </p:cBhvr>
                                      <p:tavLst>
                                        <p:tav tm="0">
                                          <p:val>
                                            <p:fltVal val="0"/>
                                          </p:val>
                                        </p:tav>
                                        <p:tav tm="100000">
                                          <p:val>
                                            <p:strVal val="#ppt_w"/>
                                          </p:val>
                                        </p:tav>
                                      </p:tavLst>
                                    </p:anim>
                                    <p:anim calcmode="lin" valueType="num">
                                      <p:cBhvr>
                                        <p:cTn id="20" dur="500" fill="hold"/>
                                        <p:tgtEl>
                                          <p:spTgt spid="66566"/>
                                        </p:tgtEl>
                                        <p:attrNameLst>
                                          <p:attrName>ppt_h</p:attrName>
                                        </p:attrNameLst>
                                      </p:cBhvr>
                                      <p:tavLst>
                                        <p:tav tm="0">
                                          <p:val>
                                            <p:fltVal val="0"/>
                                          </p:val>
                                        </p:tav>
                                        <p:tav tm="100000">
                                          <p:val>
                                            <p:strVal val="#ppt_h"/>
                                          </p:val>
                                        </p:tav>
                                      </p:tavLst>
                                    </p:anim>
                                    <p:animEffect transition="in" filter="fade">
                                      <p:cBhvr>
                                        <p:cTn id="21" dur="500"/>
                                        <p:tgtEl>
                                          <p:spTgt spid="66566"/>
                                        </p:tgtEl>
                                      </p:cBhvr>
                                    </p:animEffect>
                                  </p:childTnLst>
                                </p:cTn>
                              </p:par>
                            </p:childTnLst>
                          </p:cTn>
                        </p:par>
                      </p:childTnLst>
                    </p:cTn>
                  </p:par>
                  <p:par>
                    <p:cTn id="22" fill="hold">
                      <p:stCondLst>
                        <p:cond delay="indefinite"/>
                      </p:stCondLst>
                      <p:childTnLst>
                        <p:par>
                          <p:cTn id="23" fill="hold">
                            <p:stCondLst>
                              <p:cond delay="0"/>
                            </p:stCondLst>
                            <p:childTnLst>
                              <p:par>
                                <p:cTn id="24" presetID="40" presetClass="entr" presetSubtype="0" fill="hold" grpId="0" nodeType="clickEffect">
                                  <p:stCondLst>
                                    <p:cond delay="0"/>
                                  </p:stCondLst>
                                  <p:iterate type="lt">
                                    <p:tmPct val="10000"/>
                                  </p:iterate>
                                  <p:childTnLst>
                                    <p:set>
                                      <p:cBhvr>
                                        <p:cTn id="25" dur="1" fill="hold">
                                          <p:stCondLst>
                                            <p:cond delay="0"/>
                                          </p:stCondLst>
                                        </p:cTn>
                                        <p:tgtEl>
                                          <p:spTgt spid="66567"/>
                                        </p:tgtEl>
                                        <p:attrNameLst>
                                          <p:attrName>style.visibility</p:attrName>
                                        </p:attrNameLst>
                                      </p:cBhvr>
                                      <p:to>
                                        <p:strVal val="visible"/>
                                      </p:to>
                                    </p:set>
                                    <p:animEffect transition="in" filter="fade">
                                      <p:cBhvr>
                                        <p:cTn id="26" dur="1000"/>
                                        <p:tgtEl>
                                          <p:spTgt spid="66567"/>
                                        </p:tgtEl>
                                      </p:cBhvr>
                                    </p:animEffect>
                                    <p:anim calcmode="lin" valueType="num">
                                      <p:cBhvr>
                                        <p:cTn id="27" dur="1000" fill="hold"/>
                                        <p:tgtEl>
                                          <p:spTgt spid="66567"/>
                                        </p:tgtEl>
                                        <p:attrNameLst>
                                          <p:attrName>ppt_x</p:attrName>
                                        </p:attrNameLst>
                                      </p:cBhvr>
                                      <p:tavLst>
                                        <p:tav tm="0">
                                          <p:val>
                                            <p:strVal val="#ppt_x-.1"/>
                                          </p:val>
                                        </p:tav>
                                        <p:tav tm="100000">
                                          <p:val>
                                            <p:strVal val="#ppt_x"/>
                                          </p:val>
                                        </p:tav>
                                      </p:tavLst>
                                    </p:anim>
                                    <p:anim calcmode="lin" valueType="num">
                                      <p:cBhvr>
                                        <p:cTn id="28" dur="1000" fill="hold"/>
                                        <p:tgtEl>
                                          <p:spTgt spid="665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P spid="66565" grpId="0"/>
      <p:bldP spid="66566" grpId="0"/>
      <p:bldP spid="66567"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smtClean="0"/>
              <a:t>Limiting Reactants</a:t>
            </a:r>
          </a:p>
        </p:txBody>
      </p:sp>
      <p:sp>
        <p:nvSpPr>
          <p:cNvPr id="103427" name="Text Box 3"/>
          <p:cNvSpPr txBox="1">
            <a:spLocks noChangeArrowheads="1"/>
          </p:cNvSpPr>
          <p:nvPr/>
        </p:nvSpPr>
        <p:spPr bwMode="auto">
          <a:xfrm>
            <a:off x="974725" y="1230313"/>
            <a:ext cx="7539038" cy="457200"/>
          </a:xfrm>
          <a:prstGeom prst="rect">
            <a:avLst/>
          </a:prstGeom>
          <a:noFill/>
          <a:ln w="9525">
            <a:noFill/>
            <a:miter lim="800000"/>
            <a:headEnd/>
            <a:tailEnd/>
          </a:ln>
        </p:spPr>
        <p:txBody>
          <a:bodyPr wrap="none">
            <a:spAutoFit/>
          </a:bodyPr>
          <a:lstStyle/>
          <a:p>
            <a:r>
              <a:rPr lang="en-US" sz="2400"/>
              <a:t>aluminum    +    chlorine gas    </a:t>
            </a:r>
            <a:r>
              <a:rPr lang="en-US" sz="2400">
                <a:sym typeface="Wingdings" pitchFamily="2" charset="2"/>
              </a:rPr>
              <a:t>     aluminum chloride</a:t>
            </a:r>
            <a:endParaRPr lang="en-US" sz="2400"/>
          </a:p>
        </p:txBody>
      </p:sp>
      <p:sp>
        <p:nvSpPr>
          <p:cNvPr id="571397" name="Rectangle 5"/>
          <p:cNvSpPr>
            <a:spLocks noChangeArrowheads="1"/>
          </p:cNvSpPr>
          <p:nvPr/>
        </p:nvSpPr>
        <p:spPr bwMode="auto">
          <a:xfrm>
            <a:off x="1101725" y="1666875"/>
            <a:ext cx="6105525" cy="457200"/>
          </a:xfrm>
          <a:prstGeom prst="rect">
            <a:avLst/>
          </a:prstGeom>
          <a:noFill/>
          <a:ln w="9525">
            <a:noFill/>
            <a:miter lim="800000"/>
            <a:headEnd/>
            <a:tailEnd/>
          </a:ln>
        </p:spPr>
        <p:txBody>
          <a:bodyPr wrap="none">
            <a:spAutoFit/>
          </a:bodyPr>
          <a:lstStyle/>
          <a:p>
            <a:r>
              <a:rPr lang="en-US" sz="2400">
                <a:solidFill>
                  <a:srgbClr val="FF0000"/>
                </a:solidFill>
              </a:rPr>
              <a:t>2 </a:t>
            </a:r>
            <a:r>
              <a:rPr lang="en-US" sz="2400"/>
              <a:t>Al(s)        +     </a:t>
            </a:r>
            <a:r>
              <a:rPr lang="en-US" sz="2400">
                <a:solidFill>
                  <a:srgbClr val="FF0000"/>
                </a:solidFill>
              </a:rPr>
              <a:t>3 </a:t>
            </a:r>
            <a:r>
              <a:rPr lang="en-US" sz="2400"/>
              <a:t>Cl</a:t>
            </a:r>
            <a:r>
              <a:rPr lang="en-US" sz="2400" baseline="-25000"/>
              <a:t>2</a:t>
            </a:r>
            <a:r>
              <a:rPr lang="en-US" sz="2400"/>
              <a:t>(g)          </a:t>
            </a:r>
            <a:r>
              <a:rPr lang="en-US" sz="2400">
                <a:sym typeface="Wingdings" pitchFamily="2" charset="2"/>
              </a:rPr>
              <a:t>        </a:t>
            </a:r>
            <a:r>
              <a:rPr lang="en-US" sz="2400">
                <a:solidFill>
                  <a:srgbClr val="FF0000"/>
                </a:solidFill>
                <a:sym typeface="Wingdings" pitchFamily="2" charset="2"/>
              </a:rPr>
              <a:t>2 </a:t>
            </a:r>
            <a:r>
              <a:rPr lang="en-US" sz="2400">
                <a:sym typeface="Wingdings" pitchFamily="2" charset="2"/>
              </a:rPr>
              <a:t>AlCl</a:t>
            </a:r>
            <a:r>
              <a:rPr lang="en-US" sz="2400" baseline="-25000">
                <a:sym typeface="Wingdings" pitchFamily="2" charset="2"/>
              </a:rPr>
              <a:t>3</a:t>
            </a:r>
          </a:p>
        </p:txBody>
      </p:sp>
      <p:sp>
        <p:nvSpPr>
          <p:cNvPr id="571398" name="Text Box 6"/>
          <p:cNvSpPr txBox="1">
            <a:spLocks noChangeArrowheads="1"/>
          </p:cNvSpPr>
          <p:nvPr/>
        </p:nvSpPr>
        <p:spPr bwMode="auto">
          <a:xfrm>
            <a:off x="1279525" y="2087563"/>
            <a:ext cx="5667375" cy="457200"/>
          </a:xfrm>
          <a:prstGeom prst="rect">
            <a:avLst/>
          </a:prstGeom>
          <a:noFill/>
          <a:ln w="9525">
            <a:noFill/>
            <a:miter lim="800000"/>
            <a:headEnd/>
            <a:tailEnd/>
          </a:ln>
        </p:spPr>
        <p:txBody>
          <a:bodyPr wrap="none">
            <a:spAutoFit/>
          </a:bodyPr>
          <a:lstStyle/>
          <a:p>
            <a:r>
              <a:rPr lang="en-US" sz="2400"/>
              <a:t>100 g	    	  100 g		      x g</a:t>
            </a:r>
          </a:p>
        </p:txBody>
      </p:sp>
      <p:sp>
        <p:nvSpPr>
          <p:cNvPr id="103430" name="AutoShape 8">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grpSp>
        <p:nvGrpSpPr>
          <p:cNvPr id="2" name="Group 9"/>
          <p:cNvGrpSpPr>
            <a:grpSpLocks/>
          </p:cNvGrpSpPr>
          <p:nvPr/>
        </p:nvGrpSpPr>
        <p:grpSpPr bwMode="auto">
          <a:xfrm>
            <a:off x="504825" y="3179763"/>
            <a:ext cx="1219200" cy="481012"/>
            <a:chOff x="186" y="1092"/>
            <a:chExt cx="768" cy="303"/>
          </a:xfrm>
        </p:grpSpPr>
        <p:sp>
          <p:nvSpPr>
            <p:cNvPr id="103506" name="Line 10"/>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103507" name="Line 11"/>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103508" name="Line 12"/>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103509" name="Line 13"/>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103510" name="Line 14"/>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571407" name="Oval 15"/>
          <p:cNvSpPr>
            <a:spLocks noChangeArrowheads="1"/>
          </p:cNvSpPr>
          <p:nvPr/>
        </p:nvSpPr>
        <p:spPr bwMode="auto">
          <a:xfrm>
            <a:off x="528638" y="3127375"/>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571408" name="Text Box 16"/>
          <p:cNvSpPr txBox="1">
            <a:spLocks noChangeArrowheads="1"/>
          </p:cNvSpPr>
          <p:nvPr/>
        </p:nvSpPr>
        <p:spPr bwMode="auto">
          <a:xfrm>
            <a:off x="369888" y="3684588"/>
            <a:ext cx="342900" cy="304800"/>
          </a:xfrm>
          <a:prstGeom prst="rect">
            <a:avLst/>
          </a:prstGeom>
          <a:noFill/>
          <a:ln w="9525">
            <a:noFill/>
            <a:miter lim="800000"/>
            <a:headEnd/>
            <a:tailEnd/>
          </a:ln>
        </p:spPr>
        <p:txBody>
          <a:bodyPr wrap="none">
            <a:spAutoFit/>
          </a:bodyPr>
          <a:lstStyle/>
          <a:p>
            <a:r>
              <a:rPr lang="en-US"/>
              <a:t>Al</a:t>
            </a:r>
            <a:endParaRPr lang="en-US" baseline="-25000"/>
          </a:p>
        </p:txBody>
      </p:sp>
      <p:sp>
        <p:nvSpPr>
          <p:cNvPr id="571409" name="Text Box 17"/>
          <p:cNvSpPr txBox="1">
            <a:spLocks noChangeArrowheads="1"/>
          </p:cNvSpPr>
          <p:nvPr/>
        </p:nvSpPr>
        <p:spPr bwMode="auto">
          <a:xfrm>
            <a:off x="1296988" y="3684588"/>
            <a:ext cx="574675" cy="304800"/>
          </a:xfrm>
          <a:prstGeom prst="rect">
            <a:avLst/>
          </a:prstGeom>
          <a:noFill/>
          <a:ln w="9525">
            <a:noFill/>
            <a:miter lim="800000"/>
            <a:headEnd/>
            <a:tailEnd/>
          </a:ln>
        </p:spPr>
        <p:txBody>
          <a:bodyPr wrap="none">
            <a:spAutoFit/>
          </a:bodyPr>
          <a:lstStyle/>
          <a:p>
            <a:r>
              <a:rPr lang="en-US"/>
              <a:t>AlCl</a:t>
            </a:r>
            <a:r>
              <a:rPr lang="en-US" baseline="-25000"/>
              <a:t>3</a:t>
            </a:r>
          </a:p>
        </p:txBody>
      </p:sp>
      <p:sp>
        <p:nvSpPr>
          <p:cNvPr id="571410" name="Line 18"/>
          <p:cNvSpPr>
            <a:spLocks noChangeShapeType="1"/>
          </p:cNvSpPr>
          <p:nvPr/>
        </p:nvSpPr>
        <p:spPr bwMode="auto">
          <a:xfrm>
            <a:off x="838200" y="3413125"/>
            <a:ext cx="534988" cy="0"/>
          </a:xfrm>
          <a:prstGeom prst="line">
            <a:avLst/>
          </a:prstGeom>
          <a:noFill/>
          <a:ln w="31750">
            <a:solidFill>
              <a:srgbClr val="800000"/>
            </a:solidFill>
            <a:round/>
            <a:headEnd/>
            <a:tailEnd/>
          </a:ln>
        </p:spPr>
        <p:txBody>
          <a:bodyPr/>
          <a:lstStyle/>
          <a:p>
            <a:endParaRPr lang="en-US"/>
          </a:p>
        </p:txBody>
      </p:sp>
      <p:sp>
        <p:nvSpPr>
          <p:cNvPr id="571411" name="Line 19"/>
          <p:cNvSpPr>
            <a:spLocks noChangeShapeType="1"/>
          </p:cNvSpPr>
          <p:nvPr/>
        </p:nvSpPr>
        <p:spPr bwMode="auto">
          <a:xfrm flipV="1">
            <a:off x="1363663" y="3179763"/>
            <a:ext cx="260350" cy="233362"/>
          </a:xfrm>
          <a:prstGeom prst="line">
            <a:avLst/>
          </a:prstGeom>
          <a:noFill/>
          <a:ln w="31750">
            <a:solidFill>
              <a:srgbClr val="800000"/>
            </a:solidFill>
            <a:round/>
            <a:headEnd/>
            <a:tailEnd/>
          </a:ln>
        </p:spPr>
        <p:txBody>
          <a:bodyPr/>
          <a:lstStyle/>
          <a:p>
            <a:endParaRPr lang="en-US"/>
          </a:p>
        </p:txBody>
      </p:sp>
      <p:grpSp>
        <p:nvGrpSpPr>
          <p:cNvPr id="3" name="Group 20"/>
          <p:cNvGrpSpPr>
            <a:grpSpLocks/>
          </p:cNvGrpSpPr>
          <p:nvPr/>
        </p:nvGrpSpPr>
        <p:grpSpPr bwMode="auto">
          <a:xfrm>
            <a:off x="1592263" y="3124200"/>
            <a:ext cx="88900" cy="88900"/>
            <a:chOff x="925" y="1217"/>
            <a:chExt cx="56" cy="56"/>
          </a:xfrm>
        </p:grpSpPr>
        <p:sp>
          <p:nvSpPr>
            <p:cNvPr id="103503" name="Oval 21"/>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103504" name="Line 22"/>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103505" name="Line 23"/>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571416" name="Text Box 24"/>
          <p:cNvSpPr txBox="1">
            <a:spLocks noChangeArrowheads="1"/>
          </p:cNvSpPr>
          <p:nvPr/>
        </p:nvSpPr>
        <p:spPr bwMode="auto">
          <a:xfrm>
            <a:off x="1749425" y="3276600"/>
            <a:ext cx="1938338" cy="336550"/>
          </a:xfrm>
          <a:prstGeom prst="rect">
            <a:avLst/>
          </a:prstGeom>
          <a:noFill/>
          <a:ln w="9525">
            <a:noFill/>
            <a:miter lim="800000"/>
            <a:headEnd/>
            <a:tailEnd/>
          </a:ln>
        </p:spPr>
        <p:txBody>
          <a:bodyPr wrap="none">
            <a:spAutoFit/>
          </a:bodyPr>
          <a:lstStyle/>
          <a:p>
            <a:r>
              <a:rPr lang="en-US" sz="1600"/>
              <a:t>x g AlCl</a:t>
            </a:r>
            <a:r>
              <a:rPr lang="en-US" sz="1600" baseline="-25000"/>
              <a:t>3</a:t>
            </a:r>
            <a:r>
              <a:rPr lang="en-US" sz="1600"/>
              <a:t> = 100 g Al</a:t>
            </a:r>
            <a:endParaRPr lang="en-US" sz="1600" baseline="-25000"/>
          </a:p>
        </p:txBody>
      </p:sp>
      <p:sp>
        <p:nvSpPr>
          <p:cNvPr id="571417" name="Text Box 25"/>
          <p:cNvSpPr txBox="1">
            <a:spLocks noChangeArrowheads="1"/>
          </p:cNvSpPr>
          <p:nvPr/>
        </p:nvSpPr>
        <p:spPr bwMode="auto">
          <a:xfrm>
            <a:off x="3789363" y="3414713"/>
            <a:ext cx="815975" cy="336550"/>
          </a:xfrm>
          <a:prstGeom prst="rect">
            <a:avLst/>
          </a:prstGeom>
          <a:noFill/>
          <a:ln w="9525">
            <a:noFill/>
            <a:miter lim="800000"/>
            <a:headEnd/>
            <a:tailEnd/>
          </a:ln>
        </p:spPr>
        <p:txBody>
          <a:bodyPr wrap="none">
            <a:spAutoFit/>
          </a:bodyPr>
          <a:lstStyle/>
          <a:p>
            <a:r>
              <a:rPr lang="en-US" sz="1600"/>
              <a:t>27 g Al</a:t>
            </a:r>
            <a:endParaRPr lang="en-US" sz="1600" baseline="-25000"/>
          </a:p>
        </p:txBody>
      </p:sp>
      <p:sp>
        <p:nvSpPr>
          <p:cNvPr id="571418" name="Text Box 26"/>
          <p:cNvSpPr txBox="1">
            <a:spLocks noChangeArrowheads="1"/>
          </p:cNvSpPr>
          <p:nvPr/>
        </p:nvSpPr>
        <p:spPr bwMode="auto">
          <a:xfrm>
            <a:off x="7278688" y="3287713"/>
            <a:ext cx="1373187" cy="336550"/>
          </a:xfrm>
          <a:prstGeom prst="rect">
            <a:avLst/>
          </a:prstGeom>
          <a:noFill/>
          <a:ln w="9525">
            <a:noFill/>
            <a:miter lim="800000"/>
            <a:headEnd/>
            <a:tailEnd/>
          </a:ln>
        </p:spPr>
        <p:txBody>
          <a:bodyPr wrap="none">
            <a:spAutoFit/>
          </a:bodyPr>
          <a:lstStyle/>
          <a:p>
            <a:r>
              <a:rPr lang="en-US" sz="1600"/>
              <a:t>= 494 g AlCl</a:t>
            </a:r>
            <a:r>
              <a:rPr lang="en-US" sz="1600" baseline="-25000"/>
              <a:t>3</a:t>
            </a:r>
          </a:p>
        </p:txBody>
      </p:sp>
      <p:sp>
        <p:nvSpPr>
          <p:cNvPr id="571419" name="Rectangle 27"/>
          <p:cNvSpPr>
            <a:spLocks noChangeArrowheads="1"/>
          </p:cNvSpPr>
          <p:nvPr/>
        </p:nvSpPr>
        <p:spPr bwMode="auto">
          <a:xfrm>
            <a:off x="3717925" y="3149600"/>
            <a:ext cx="917575" cy="336550"/>
          </a:xfrm>
          <a:prstGeom prst="rect">
            <a:avLst/>
          </a:prstGeom>
          <a:noFill/>
          <a:ln w="9525">
            <a:noFill/>
            <a:miter lim="800000"/>
            <a:headEnd/>
            <a:tailEnd/>
          </a:ln>
        </p:spPr>
        <p:txBody>
          <a:bodyPr wrap="none">
            <a:spAutoFit/>
          </a:bodyPr>
          <a:lstStyle/>
          <a:p>
            <a:r>
              <a:rPr lang="en-US" sz="1600"/>
              <a:t>1 mol Al</a:t>
            </a:r>
            <a:endParaRPr lang="en-US" sz="1600" baseline="-25000"/>
          </a:p>
        </p:txBody>
      </p:sp>
      <p:sp>
        <p:nvSpPr>
          <p:cNvPr id="571420" name="Rectangle 28"/>
          <p:cNvSpPr>
            <a:spLocks noChangeArrowheads="1"/>
          </p:cNvSpPr>
          <p:nvPr/>
        </p:nvSpPr>
        <p:spPr bwMode="auto">
          <a:xfrm>
            <a:off x="4699000" y="3143250"/>
            <a:ext cx="1185863" cy="336550"/>
          </a:xfrm>
          <a:prstGeom prst="rect">
            <a:avLst/>
          </a:prstGeom>
          <a:noFill/>
          <a:ln w="9525">
            <a:noFill/>
            <a:miter lim="800000"/>
            <a:headEnd/>
            <a:tailEnd/>
          </a:ln>
        </p:spPr>
        <p:txBody>
          <a:bodyPr wrap="none">
            <a:spAutoFit/>
          </a:bodyPr>
          <a:lstStyle/>
          <a:p>
            <a:r>
              <a:rPr lang="en-US" sz="1600"/>
              <a:t>2 mol AlCl</a:t>
            </a:r>
            <a:r>
              <a:rPr lang="en-US" sz="1600" baseline="-25000"/>
              <a:t>3</a:t>
            </a:r>
          </a:p>
        </p:txBody>
      </p:sp>
      <p:grpSp>
        <p:nvGrpSpPr>
          <p:cNvPr id="4" name="Group 29"/>
          <p:cNvGrpSpPr>
            <a:grpSpLocks/>
          </p:cNvGrpSpPr>
          <p:nvPr/>
        </p:nvGrpSpPr>
        <p:grpSpPr bwMode="auto">
          <a:xfrm>
            <a:off x="3757613" y="3187700"/>
            <a:ext cx="879475" cy="542925"/>
            <a:chOff x="2353" y="2935"/>
            <a:chExt cx="1505" cy="342"/>
          </a:xfrm>
        </p:grpSpPr>
        <p:sp>
          <p:nvSpPr>
            <p:cNvPr id="103501" name="AutoShape 30"/>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03502" name="Line 31"/>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571424" name="Rectangle 32"/>
          <p:cNvSpPr>
            <a:spLocks noChangeArrowheads="1"/>
          </p:cNvSpPr>
          <p:nvPr/>
        </p:nvSpPr>
        <p:spPr bwMode="auto">
          <a:xfrm>
            <a:off x="4778375" y="3413125"/>
            <a:ext cx="917575" cy="336550"/>
          </a:xfrm>
          <a:prstGeom prst="rect">
            <a:avLst/>
          </a:prstGeom>
          <a:noFill/>
          <a:ln w="9525">
            <a:noFill/>
            <a:miter lim="800000"/>
            <a:headEnd/>
            <a:tailEnd/>
          </a:ln>
        </p:spPr>
        <p:txBody>
          <a:bodyPr wrap="none">
            <a:spAutoFit/>
          </a:bodyPr>
          <a:lstStyle/>
          <a:p>
            <a:r>
              <a:rPr lang="en-US" sz="1600"/>
              <a:t>2 mol Al</a:t>
            </a:r>
            <a:endParaRPr lang="en-US" sz="1600" baseline="-25000"/>
          </a:p>
        </p:txBody>
      </p:sp>
      <p:sp>
        <p:nvSpPr>
          <p:cNvPr id="571425" name="Line 33"/>
          <p:cNvSpPr>
            <a:spLocks noChangeShapeType="1"/>
          </p:cNvSpPr>
          <p:nvPr/>
        </p:nvSpPr>
        <p:spPr bwMode="auto">
          <a:xfrm flipV="1">
            <a:off x="3248025" y="3411538"/>
            <a:ext cx="423863" cy="96837"/>
          </a:xfrm>
          <a:prstGeom prst="line">
            <a:avLst/>
          </a:prstGeom>
          <a:noFill/>
          <a:ln w="9525">
            <a:solidFill>
              <a:srgbClr val="FF0000"/>
            </a:solidFill>
            <a:round/>
            <a:headEnd/>
            <a:tailEnd/>
          </a:ln>
        </p:spPr>
        <p:txBody>
          <a:bodyPr/>
          <a:lstStyle/>
          <a:p>
            <a:endParaRPr lang="en-US"/>
          </a:p>
        </p:txBody>
      </p:sp>
      <p:sp>
        <p:nvSpPr>
          <p:cNvPr id="571426" name="Line 34"/>
          <p:cNvSpPr>
            <a:spLocks noChangeShapeType="1"/>
          </p:cNvSpPr>
          <p:nvPr/>
        </p:nvSpPr>
        <p:spPr bwMode="auto">
          <a:xfrm flipV="1">
            <a:off x="4154488" y="3548063"/>
            <a:ext cx="412750" cy="98425"/>
          </a:xfrm>
          <a:prstGeom prst="line">
            <a:avLst/>
          </a:prstGeom>
          <a:noFill/>
          <a:ln w="9525">
            <a:solidFill>
              <a:srgbClr val="FF0000"/>
            </a:solidFill>
            <a:round/>
            <a:headEnd/>
            <a:tailEnd/>
          </a:ln>
        </p:spPr>
        <p:txBody>
          <a:bodyPr/>
          <a:lstStyle/>
          <a:p>
            <a:endParaRPr lang="en-US"/>
          </a:p>
        </p:txBody>
      </p:sp>
      <p:grpSp>
        <p:nvGrpSpPr>
          <p:cNvPr id="5" name="Group 35"/>
          <p:cNvGrpSpPr>
            <a:grpSpLocks/>
          </p:cNvGrpSpPr>
          <p:nvPr/>
        </p:nvGrpSpPr>
        <p:grpSpPr bwMode="auto">
          <a:xfrm>
            <a:off x="4697413" y="3181350"/>
            <a:ext cx="1171575" cy="542925"/>
            <a:chOff x="3885" y="2931"/>
            <a:chExt cx="542" cy="342"/>
          </a:xfrm>
        </p:grpSpPr>
        <p:sp>
          <p:nvSpPr>
            <p:cNvPr id="103499" name="AutoShape 36"/>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03500" name="Line 37"/>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71430" name="Line 38"/>
          <p:cNvSpPr>
            <a:spLocks noChangeShapeType="1"/>
          </p:cNvSpPr>
          <p:nvPr/>
        </p:nvSpPr>
        <p:spPr bwMode="auto">
          <a:xfrm flipV="1">
            <a:off x="3960813" y="3287713"/>
            <a:ext cx="617537" cy="92075"/>
          </a:xfrm>
          <a:prstGeom prst="line">
            <a:avLst/>
          </a:prstGeom>
          <a:noFill/>
          <a:ln w="9525">
            <a:solidFill>
              <a:srgbClr val="FF0000"/>
            </a:solidFill>
            <a:round/>
            <a:headEnd/>
            <a:tailEnd/>
          </a:ln>
        </p:spPr>
        <p:txBody>
          <a:bodyPr/>
          <a:lstStyle/>
          <a:p>
            <a:endParaRPr lang="en-US"/>
          </a:p>
        </p:txBody>
      </p:sp>
      <p:sp>
        <p:nvSpPr>
          <p:cNvPr id="571431" name="Line 39"/>
          <p:cNvSpPr>
            <a:spLocks noChangeShapeType="1"/>
          </p:cNvSpPr>
          <p:nvPr/>
        </p:nvSpPr>
        <p:spPr bwMode="auto">
          <a:xfrm flipV="1">
            <a:off x="5045075" y="3554413"/>
            <a:ext cx="600075" cy="95250"/>
          </a:xfrm>
          <a:prstGeom prst="line">
            <a:avLst/>
          </a:prstGeom>
          <a:noFill/>
          <a:ln w="9525">
            <a:solidFill>
              <a:srgbClr val="FF0000"/>
            </a:solidFill>
            <a:round/>
            <a:headEnd/>
            <a:tailEnd/>
          </a:ln>
        </p:spPr>
        <p:txBody>
          <a:bodyPr/>
          <a:lstStyle/>
          <a:p>
            <a:endParaRPr lang="en-US"/>
          </a:p>
        </p:txBody>
      </p:sp>
      <p:sp>
        <p:nvSpPr>
          <p:cNvPr id="571432" name="Line 40"/>
          <p:cNvSpPr>
            <a:spLocks noChangeShapeType="1"/>
          </p:cNvSpPr>
          <p:nvPr/>
        </p:nvSpPr>
        <p:spPr bwMode="auto">
          <a:xfrm>
            <a:off x="581025" y="3201988"/>
            <a:ext cx="258763" cy="219075"/>
          </a:xfrm>
          <a:prstGeom prst="line">
            <a:avLst/>
          </a:prstGeom>
          <a:noFill/>
          <a:ln w="31750">
            <a:solidFill>
              <a:srgbClr val="800000"/>
            </a:solidFill>
            <a:round/>
            <a:headEnd/>
            <a:tailEnd/>
          </a:ln>
        </p:spPr>
        <p:txBody>
          <a:bodyPr/>
          <a:lstStyle/>
          <a:p>
            <a:endParaRPr lang="en-US"/>
          </a:p>
        </p:txBody>
      </p:sp>
      <p:sp>
        <p:nvSpPr>
          <p:cNvPr id="571433" name="Rectangle 41"/>
          <p:cNvSpPr>
            <a:spLocks noChangeArrowheads="1"/>
          </p:cNvSpPr>
          <p:nvPr/>
        </p:nvSpPr>
        <p:spPr bwMode="auto">
          <a:xfrm>
            <a:off x="5868988" y="3143250"/>
            <a:ext cx="1366837" cy="336550"/>
          </a:xfrm>
          <a:prstGeom prst="rect">
            <a:avLst/>
          </a:prstGeom>
          <a:noFill/>
          <a:ln w="9525">
            <a:noFill/>
            <a:miter lim="800000"/>
            <a:headEnd/>
            <a:tailEnd/>
          </a:ln>
        </p:spPr>
        <p:txBody>
          <a:bodyPr wrap="none">
            <a:spAutoFit/>
          </a:bodyPr>
          <a:lstStyle/>
          <a:p>
            <a:r>
              <a:rPr lang="en-US" sz="1600"/>
              <a:t>133.5 g AlCl</a:t>
            </a:r>
            <a:r>
              <a:rPr lang="en-US" sz="1600" baseline="-25000"/>
              <a:t>3</a:t>
            </a:r>
          </a:p>
        </p:txBody>
      </p:sp>
      <p:sp>
        <p:nvSpPr>
          <p:cNvPr id="571434" name="Rectangle 42"/>
          <p:cNvSpPr>
            <a:spLocks noChangeArrowheads="1"/>
          </p:cNvSpPr>
          <p:nvPr/>
        </p:nvSpPr>
        <p:spPr bwMode="auto">
          <a:xfrm>
            <a:off x="5940425" y="3413125"/>
            <a:ext cx="1185863" cy="336550"/>
          </a:xfrm>
          <a:prstGeom prst="rect">
            <a:avLst/>
          </a:prstGeom>
          <a:noFill/>
          <a:ln w="9525">
            <a:noFill/>
            <a:miter lim="800000"/>
            <a:headEnd/>
            <a:tailEnd/>
          </a:ln>
        </p:spPr>
        <p:txBody>
          <a:bodyPr wrap="none">
            <a:spAutoFit/>
          </a:bodyPr>
          <a:lstStyle/>
          <a:p>
            <a:r>
              <a:rPr lang="en-US" sz="1600"/>
              <a:t>1 mol AlCl</a:t>
            </a:r>
            <a:r>
              <a:rPr lang="en-US" sz="1600" baseline="-25000"/>
              <a:t>3</a:t>
            </a:r>
          </a:p>
        </p:txBody>
      </p:sp>
      <p:grpSp>
        <p:nvGrpSpPr>
          <p:cNvPr id="6" name="Group 43"/>
          <p:cNvGrpSpPr>
            <a:grpSpLocks/>
          </p:cNvGrpSpPr>
          <p:nvPr/>
        </p:nvGrpSpPr>
        <p:grpSpPr bwMode="auto">
          <a:xfrm>
            <a:off x="5897563" y="3181350"/>
            <a:ext cx="1338262" cy="542925"/>
            <a:chOff x="3885" y="2931"/>
            <a:chExt cx="542" cy="342"/>
          </a:xfrm>
        </p:grpSpPr>
        <p:sp>
          <p:nvSpPr>
            <p:cNvPr id="103497" name="AutoShape 44"/>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03498" name="Line 45"/>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71438" name="Line 46"/>
          <p:cNvSpPr>
            <a:spLocks noChangeShapeType="1"/>
          </p:cNvSpPr>
          <p:nvPr/>
        </p:nvSpPr>
        <p:spPr bwMode="auto">
          <a:xfrm flipV="1">
            <a:off x="4970463" y="3236913"/>
            <a:ext cx="827087" cy="139700"/>
          </a:xfrm>
          <a:prstGeom prst="line">
            <a:avLst/>
          </a:prstGeom>
          <a:noFill/>
          <a:ln w="9525">
            <a:solidFill>
              <a:srgbClr val="FF0000"/>
            </a:solidFill>
            <a:round/>
            <a:headEnd/>
            <a:tailEnd/>
          </a:ln>
        </p:spPr>
        <p:txBody>
          <a:bodyPr/>
          <a:lstStyle/>
          <a:p>
            <a:endParaRPr lang="en-US"/>
          </a:p>
        </p:txBody>
      </p:sp>
      <p:sp>
        <p:nvSpPr>
          <p:cNvPr id="571439" name="Line 47"/>
          <p:cNvSpPr>
            <a:spLocks noChangeShapeType="1"/>
          </p:cNvSpPr>
          <p:nvPr/>
        </p:nvSpPr>
        <p:spPr bwMode="auto">
          <a:xfrm flipV="1">
            <a:off x="6205538" y="3517900"/>
            <a:ext cx="841375" cy="130175"/>
          </a:xfrm>
          <a:prstGeom prst="line">
            <a:avLst/>
          </a:prstGeom>
          <a:noFill/>
          <a:ln w="9525">
            <a:solidFill>
              <a:srgbClr val="FF0000"/>
            </a:solidFill>
            <a:round/>
            <a:headEnd/>
            <a:tailEnd/>
          </a:ln>
        </p:spPr>
        <p:txBody>
          <a:bodyPr/>
          <a:lstStyle/>
          <a:p>
            <a:endParaRPr lang="en-US"/>
          </a:p>
        </p:txBody>
      </p:sp>
      <p:sp>
        <p:nvSpPr>
          <p:cNvPr id="571440" name="Text Box 48"/>
          <p:cNvSpPr txBox="1">
            <a:spLocks noChangeArrowheads="1"/>
          </p:cNvSpPr>
          <p:nvPr/>
        </p:nvSpPr>
        <p:spPr bwMode="auto">
          <a:xfrm>
            <a:off x="1109663" y="2670175"/>
            <a:ext cx="5780087" cy="304800"/>
          </a:xfrm>
          <a:prstGeom prst="rect">
            <a:avLst/>
          </a:prstGeom>
          <a:noFill/>
          <a:ln w="9525">
            <a:noFill/>
            <a:miter lim="800000"/>
            <a:headEnd/>
            <a:tailEnd/>
          </a:ln>
        </p:spPr>
        <p:txBody>
          <a:bodyPr wrap="none">
            <a:spAutoFit/>
          </a:bodyPr>
          <a:lstStyle/>
          <a:p>
            <a:r>
              <a:rPr lang="en-US"/>
              <a:t>How much product would be made if we begin with 100 g of aluminum?</a:t>
            </a:r>
          </a:p>
        </p:txBody>
      </p:sp>
      <p:grpSp>
        <p:nvGrpSpPr>
          <p:cNvPr id="7" name="Group 49"/>
          <p:cNvGrpSpPr>
            <a:grpSpLocks/>
          </p:cNvGrpSpPr>
          <p:nvPr/>
        </p:nvGrpSpPr>
        <p:grpSpPr bwMode="auto">
          <a:xfrm>
            <a:off x="504825" y="4732338"/>
            <a:ext cx="1219200" cy="481012"/>
            <a:chOff x="186" y="1092"/>
            <a:chExt cx="768" cy="303"/>
          </a:xfrm>
        </p:grpSpPr>
        <p:sp>
          <p:nvSpPr>
            <p:cNvPr id="103492" name="Line 50"/>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103493" name="Line 51"/>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103494" name="Line 52"/>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103495" name="Line 53"/>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103496" name="Line 54"/>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571447" name="Oval 55"/>
          <p:cNvSpPr>
            <a:spLocks noChangeArrowheads="1"/>
          </p:cNvSpPr>
          <p:nvPr/>
        </p:nvSpPr>
        <p:spPr bwMode="auto">
          <a:xfrm>
            <a:off x="528638" y="4679950"/>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571448" name="Text Box 56"/>
          <p:cNvSpPr txBox="1">
            <a:spLocks noChangeArrowheads="1"/>
          </p:cNvSpPr>
          <p:nvPr/>
        </p:nvSpPr>
        <p:spPr bwMode="auto">
          <a:xfrm>
            <a:off x="369888" y="5237163"/>
            <a:ext cx="415925" cy="304800"/>
          </a:xfrm>
          <a:prstGeom prst="rect">
            <a:avLst/>
          </a:prstGeom>
          <a:noFill/>
          <a:ln w="9525">
            <a:noFill/>
            <a:miter lim="800000"/>
            <a:headEnd/>
            <a:tailEnd/>
          </a:ln>
        </p:spPr>
        <p:txBody>
          <a:bodyPr wrap="none">
            <a:spAutoFit/>
          </a:bodyPr>
          <a:lstStyle/>
          <a:p>
            <a:r>
              <a:rPr lang="en-US"/>
              <a:t>Cl</a:t>
            </a:r>
            <a:r>
              <a:rPr lang="en-US" baseline="-25000"/>
              <a:t>2</a:t>
            </a:r>
          </a:p>
        </p:txBody>
      </p:sp>
      <p:sp>
        <p:nvSpPr>
          <p:cNvPr id="571449" name="Text Box 57"/>
          <p:cNvSpPr txBox="1">
            <a:spLocks noChangeArrowheads="1"/>
          </p:cNvSpPr>
          <p:nvPr/>
        </p:nvSpPr>
        <p:spPr bwMode="auto">
          <a:xfrm>
            <a:off x="1296988" y="5237163"/>
            <a:ext cx="574675" cy="304800"/>
          </a:xfrm>
          <a:prstGeom prst="rect">
            <a:avLst/>
          </a:prstGeom>
          <a:noFill/>
          <a:ln w="9525">
            <a:noFill/>
            <a:miter lim="800000"/>
            <a:headEnd/>
            <a:tailEnd/>
          </a:ln>
        </p:spPr>
        <p:txBody>
          <a:bodyPr wrap="none">
            <a:spAutoFit/>
          </a:bodyPr>
          <a:lstStyle/>
          <a:p>
            <a:r>
              <a:rPr lang="en-US"/>
              <a:t>AlCl</a:t>
            </a:r>
            <a:r>
              <a:rPr lang="en-US" baseline="-25000"/>
              <a:t>3</a:t>
            </a:r>
          </a:p>
        </p:txBody>
      </p:sp>
      <p:sp>
        <p:nvSpPr>
          <p:cNvPr id="571450" name="Line 58"/>
          <p:cNvSpPr>
            <a:spLocks noChangeShapeType="1"/>
          </p:cNvSpPr>
          <p:nvPr/>
        </p:nvSpPr>
        <p:spPr bwMode="auto">
          <a:xfrm>
            <a:off x="838200" y="4965700"/>
            <a:ext cx="534988" cy="0"/>
          </a:xfrm>
          <a:prstGeom prst="line">
            <a:avLst/>
          </a:prstGeom>
          <a:noFill/>
          <a:ln w="31750">
            <a:solidFill>
              <a:srgbClr val="800000"/>
            </a:solidFill>
            <a:round/>
            <a:headEnd/>
            <a:tailEnd/>
          </a:ln>
        </p:spPr>
        <p:txBody>
          <a:bodyPr/>
          <a:lstStyle/>
          <a:p>
            <a:endParaRPr lang="en-US"/>
          </a:p>
        </p:txBody>
      </p:sp>
      <p:sp>
        <p:nvSpPr>
          <p:cNvPr id="571451" name="Line 59"/>
          <p:cNvSpPr>
            <a:spLocks noChangeShapeType="1"/>
          </p:cNvSpPr>
          <p:nvPr/>
        </p:nvSpPr>
        <p:spPr bwMode="auto">
          <a:xfrm flipV="1">
            <a:off x="1363663" y="4732338"/>
            <a:ext cx="260350" cy="233362"/>
          </a:xfrm>
          <a:prstGeom prst="line">
            <a:avLst/>
          </a:prstGeom>
          <a:noFill/>
          <a:ln w="31750">
            <a:solidFill>
              <a:srgbClr val="800000"/>
            </a:solidFill>
            <a:round/>
            <a:headEnd/>
            <a:tailEnd/>
          </a:ln>
        </p:spPr>
        <p:txBody>
          <a:bodyPr/>
          <a:lstStyle/>
          <a:p>
            <a:endParaRPr lang="en-US"/>
          </a:p>
        </p:txBody>
      </p:sp>
      <p:grpSp>
        <p:nvGrpSpPr>
          <p:cNvPr id="8" name="Group 60"/>
          <p:cNvGrpSpPr>
            <a:grpSpLocks/>
          </p:cNvGrpSpPr>
          <p:nvPr/>
        </p:nvGrpSpPr>
        <p:grpSpPr bwMode="auto">
          <a:xfrm>
            <a:off x="1592263" y="4676775"/>
            <a:ext cx="88900" cy="88900"/>
            <a:chOff x="925" y="1217"/>
            <a:chExt cx="56" cy="56"/>
          </a:xfrm>
        </p:grpSpPr>
        <p:sp>
          <p:nvSpPr>
            <p:cNvPr id="103489" name="Oval 61"/>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103490" name="Line 62"/>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103491" name="Line 63"/>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571456" name="Text Box 64"/>
          <p:cNvSpPr txBox="1">
            <a:spLocks noChangeArrowheads="1"/>
          </p:cNvSpPr>
          <p:nvPr/>
        </p:nvSpPr>
        <p:spPr bwMode="auto">
          <a:xfrm>
            <a:off x="1749425" y="4829175"/>
            <a:ext cx="2027238" cy="336550"/>
          </a:xfrm>
          <a:prstGeom prst="rect">
            <a:avLst/>
          </a:prstGeom>
          <a:noFill/>
          <a:ln w="9525">
            <a:noFill/>
            <a:miter lim="800000"/>
            <a:headEnd/>
            <a:tailEnd/>
          </a:ln>
        </p:spPr>
        <p:txBody>
          <a:bodyPr wrap="none">
            <a:spAutoFit/>
          </a:bodyPr>
          <a:lstStyle/>
          <a:p>
            <a:r>
              <a:rPr lang="en-US" sz="1600"/>
              <a:t>x g AlCl</a:t>
            </a:r>
            <a:r>
              <a:rPr lang="en-US" sz="1600" baseline="-25000"/>
              <a:t>3</a:t>
            </a:r>
            <a:r>
              <a:rPr lang="en-US" sz="1600"/>
              <a:t> = 100 g Cl</a:t>
            </a:r>
            <a:r>
              <a:rPr lang="en-US" sz="1600" baseline="-25000"/>
              <a:t>2</a:t>
            </a:r>
          </a:p>
        </p:txBody>
      </p:sp>
      <p:sp>
        <p:nvSpPr>
          <p:cNvPr id="571457" name="Text Box 65"/>
          <p:cNvSpPr txBox="1">
            <a:spLocks noChangeArrowheads="1"/>
          </p:cNvSpPr>
          <p:nvPr/>
        </p:nvSpPr>
        <p:spPr bwMode="auto">
          <a:xfrm>
            <a:off x="3821113" y="4967288"/>
            <a:ext cx="904875" cy="336550"/>
          </a:xfrm>
          <a:prstGeom prst="rect">
            <a:avLst/>
          </a:prstGeom>
          <a:noFill/>
          <a:ln w="9525">
            <a:noFill/>
            <a:miter lim="800000"/>
            <a:headEnd/>
            <a:tailEnd/>
          </a:ln>
        </p:spPr>
        <p:txBody>
          <a:bodyPr wrap="none">
            <a:spAutoFit/>
          </a:bodyPr>
          <a:lstStyle/>
          <a:p>
            <a:r>
              <a:rPr lang="en-US" sz="1600"/>
              <a:t>71 g Cl</a:t>
            </a:r>
            <a:r>
              <a:rPr lang="en-US" sz="1600" baseline="-25000"/>
              <a:t>2</a:t>
            </a:r>
          </a:p>
        </p:txBody>
      </p:sp>
      <p:sp>
        <p:nvSpPr>
          <p:cNvPr id="571458" name="Text Box 66"/>
          <p:cNvSpPr txBox="1">
            <a:spLocks noChangeArrowheads="1"/>
          </p:cNvSpPr>
          <p:nvPr/>
        </p:nvSpPr>
        <p:spPr bwMode="auto">
          <a:xfrm>
            <a:off x="7380288" y="4840288"/>
            <a:ext cx="1373187" cy="336550"/>
          </a:xfrm>
          <a:prstGeom prst="rect">
            <a:avLst/>
          </a:prstGeom>
          <a:noFill/>
          <a:ln w="9525">
            <a:noFill/>
            <a:miter lim="800000"/>
            <a:headEnd/>
            <a:tailEnd/>
          </a:ln>
        </p:spPr>
        <p:txBody>
          <a:bodyPr wrap="none">
            <a:spAutoFit/>
          </a:bodyPr>
          <a:lstStyle/>
          <a:p>
            <a:r>
              <a:rPr lang="en-US" sz="1600"/>
              <a:t>= 125 g AlCl</a:t>
            </a:r>
            <a:r>
              <a:rPr lang="en-US" sz="1600" baseline="-25000"/>
              <a:t>3</a:t>
            </a:r>
          </a:p>
        </p:txBody>
      </p:sp>
      <p:sp>
        <p:nvSpPr>
          <p:cNvPr id="571459" name="Rectangle 67"/>
          <p:cNvSpPr>
            <a:spLocks noChangeArrowheads="1"/>
          </p:cNvSpPr>
          <p:nvPr/>
        </p:nvSpPr>
        <p:spPr bwMode="auto">
          <a:xfrm>
            <a:off x="3749675" y="4702175"/>
            <a:ext cx="1006475" cy="336550"/>
          </a:xfrm>
          <a:prstGeom prst="rect">
            <a:avLst/>
          </a:prstGeom>
          <a:noFill/>
          <a:ln w="9525">
            <a:noFill/>
            <a:miter lim="800000"/>
            <a:headEnd/>
            <a:tailEnd/>
          </a:ln>
        </p:spPr>
        <p:txBody>
          <a:bodyPr wrap="none">
            <a:spAutoFit/>
          </a:bodyPr>
          <a:lstStyle/>
          <a:p>
            <a:r>
              <a:rPr lang="en-US" sz="1600"/>
              <a:t>1 mol Cl</a:t>
            </a:r>
            <a:r>
              <a:rPr lang="en-US" sz="1600" baseline="-25000"/>
              <a:t>2</a:t>
            </a:r>
          </a:p>
        </p:txBody>
      </p:sp>
      <p:sp>
        <p:nvSpPr>
          <p:cNvPr id="571460" name="Rectangle 68"/>
          <p:cNvSpPr>
            <a:spLocks noChangeArrowheads="1"/>
          </p:cNvSpPr>
          <p:nvPr/>
        </p:nvSpPr>
        <p:spPr bwMode="auto">
          <a:xfrm>
            <a:off x="4800600" y="4695825"/>
            <a:ext cx="1185863" cy="336550"/>
          </a:xfrm>
          <a:prstGeom prst="rect">
            <a:avLst/>
          </a:prstGeom>
          <a:noFill/>
          <a:ln w="9525">
            <a:noFill/>
            <a:miter lim="800000"/>
            <a:headEnd/>
            <a:tailEnd/>
          </a:ln>
        </p:spPr>
        <p:txBody>
          <a:bodyPr wrap="none">
            <a:spAutoFit/>
          </a:bodyPr>
          <a:lstStyle/>
          <a:p>
            <a:r>
              <a:rPr lang="en-US" sz="1600"/>
              <a:t>2 mol AlCl</a:t>
            </a:r>
            <a:r>
              <a:rPr lang="en-US" sz="1600" baseline="-25000"/>
              <a:t>3</a:t>
            </a:r>
          </a:p>
        </p:txBody>
      </p:sp>
      <p:grpSp>
        <p:nvGrpSpPr>
          <p:cNvPr id="9" name="Group 69"/>
          <p:cNvGrpSpPr>
            <a:grpSpLocks/>
          </p:cNvGrpSpPr>
          <p:nvPr/>
        </p:nvGrpSpPr>
        <p:grpSpPr bwMode="auto">
          <a:xfrm>
            <a:off x="3789363" y="4740275"/>
            <a:ext cx="974725" cy="542925"/>
            <a:chOff x="2353" y="2935"/>
            <a:chExt cx="1505" cy="342"/>
          </a:xfrm>
        </p:grpSpPr>
        <p:sp>
          <p:nvSpPr>
            <p:cNvPr id="103487" name="AutoShape 70"/>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03488" name="Line 71"/>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571464" name="Rectangle 72"/>
          <p:cNvSpPr>
            <a:spLocks noChangeArrowheads="1"/>
          </p:cNvSpPr>
          <p:nvPr/>
        </p:nvSpPr>
        <p:spPr bwMode="auto">
          <a:xfrm>
            <a:off x="4879975" y="4965700"/>
            <a:ext cx="1006475" cy="336550"/>
          </a:xfrm>
          <a:prstGeom prst="rect">
            <a:avLst/>
          </a:prstGeom>
          <a:noFill/>
          <a:ln w="9525">
            <a:noFill/>
            <a:miter lim="800000"/>
            <a:headEnd/>
            <a:tailEnd/>
          </a:ln>
        </p:spPr>
        <p:txBody>
          <a:bodyPr wrap="none">
            <a:spAutoFit/>
          </a:bodyPr>
          <a:lstStyle/>
          <a:p>
            <a:r>
              <a:rPr lang="en-US" sz="1600"/>
              <a:t>3 mol Cl</a:t>
            </a:r>
            <a:r>
              <a:rPr lang="en-US" sz="1600" baseline="-25000"/>
              <a:t>2</a:t>
            </a:r>
          </a:p>
        </p:txBody>
      </p:sp>
      <p:sp>
        <p:nvSpPr>
          <p:cNvPr id="571465" name="Line 73"/>
          <p:cNvSpPr>
            <a:spLocks noChangeShapeType="1"/>
          </p:cNvSpPr>
          <p:nvPr/>
        </p:nvSpPr>
        <p:spPr bwMode="auto">
          <a:xfrm flipV="1">
            <a:off x="3248025" y="4951413"/>
            <a:ext cx="465138" cy="109537"/>
          </a:xfrm>
          <a:prstGeom prst="line">
            <a:avLst/>
          </a:prstGeom>
          <a:noFill/>
          <a:ln w="9525">
            <a:solidFill>
              <a:srgbClr val="FF0000"/>
            </a:solidFill>
            <a:round/>
            <a:headEnd/>
            <a:tailEnd/>
          </a:ln>
        </p:spPr>
        <p:txBody>
          <a:bodyPr/>
          <a:lstStyle/>
          <a:p>
            <a:endParaRPr lang="en-US"/>
          </a:p>
        </p:txBody>
      </p:sp>
      <p:sp>
        <p:nvSpPr>
          <p:cNvPr id="571466" name="Line 74"/>
          <p:cNvSpPr>
            <a:spLocks noChangeShapeType="1"/>
          </p:cNvSpPr>
          <p:nvPr/>
        </p:nvSpPr>
        <p:spPr bwMode="auto">
          <a:xfrm flipV="1">
            <a:off x="4186238" y="5091113"/>
            <a:ext cx="469900" cy="107950"/>
          </a:xfrm>
          <a:prstGeom prst="line">
            <a:avLst/>
          </a:prstGeom>
          <a:noFill/>
          <a:ln w="9525">
            <a:solidFill>
              <a:srgbClr val="FF0000"/>
            </a:solidFill>
            <a:round/>
            <a:headEnd/>
            <a:tailEnd/>
          </a:ln>
        </p:spPr>
        <p:txBody>
          <a:bodyPr/>
          <a:lstStyle/>
          <a:p>
            <a:endParaRPr lang="en-US"/>
          </a:p>
        </p:txBody>
      </p:sp>
      <p:grpSp>
        <p:nvGrpSpPr>
          <p:cNvPr id="10" name="Group 75"/>
          <p:cNvGrpSpPr>
            <a:grpSpLocks/>
          </p:cNvGrpSpPr>
          <p:nvPr/>
        </p:nvGrpSpPr>
        <p:grpSpPr bwMode="auto">
          <a:xfrm>
            <a:off x="4799013" y="4733925"/>
            <a:ext cx="1171575" cy="542925"/>
            <a:chOff x="3885" y="2931"/>
            <a:chExt cx="542" cy="342"/>
          </a:xfrm>
        </p:grpSpPr>
        <p:sp>
          <p:nvSpPr>
            <p:cNvPr id="103485" name="AutoShape 76"/>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03486" name="Line 77"/>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71470" name="Line 78"/>
          <p:cNvSpPr>
            <a:spLocks noChangeShapeType="1"/>
          </p:cNvSpPr>
          <p:nvPr/>
        </p:nvSpPr>
        <p:spPr bwMode="auto">
          <a:xfrm flipV="1">
            <a:off x="3992563" y="4843463"/>
            <a:ext cx="715962" cy="88900"/>
          </a:xfrm>
          <a:prstGeom prst="line">
            <a:avLst/>
          </a:prstGeom>
          <a:noFill/>
          <a:ln w="9525">
            <a:solidFill>
              <a:srgbClr val="FF0000"/>
            </a:solidFill>
            <a:round/>
            <a:headEnd/>
            <a:tailEnd/>
          </a:ln>
        </p:spPr>
        <p:txBody>
          <a:bodyPr/>
          <a:lstStyle/>
          <a:p>
            <a:endParaRPr lang="en-US"/>
          </a:p>
        </p:txBody>
      </p:sp>
      <p:sp>
        <p:nvSpPr>
          <p:cNvPr id="571471" name="Line 79"/>
          <p:cNvSpPr>
            <a:spLocks noChangeShapeType="1"/>
          </p:cNvSpPr>
          <p:nvPr/>
        </p:nvSpPr>
        <p:spPr bwMode="auto">
          <a:xfrm flipV="1">
            <a:off x="5146675" y="5100638"/>
            <a:ext cx="708025" cy="101600"/>
          </a:xfrm>
          <a:prstGeom prst="line">
            <a:avLst/>
          </a:prstGeom>
          <a:noFill/>
          <a:ln w="9525">
            <a:solidFill>
              <a:srgbClr val="FF0000"/>
            </a:solidFill>
            <a:round/>
            <a:headEnd/>
            <a:tailEnd/>
          </a:ln>
        </p:spPr>
        <p:txBody>
          <a:bodyPr/>
          <a:lstStyle/>
          <a:p>
            <a:endParaRPr lang="en-US"/>
          </a:p>
        </p:txBody>
      </p:sp>
      <p:sp>
        <p:nvSpPr>
          <p:cNvPr id="571472" name="Line 80"/>
          <p:cNvSpPr>
            <a:spLocks noChangeShapeType="1"/>
          </p:cNvSpPr>
          <p:nvPr/>
        </p:nvSpPr>
        <p:spPr bwMode="auto">
          <a:xfrm>
            <a:off x="581025" y="4754563"/>
            <a:ext cx="258763" cy="219075"/>
          </a:xfrm>
          <a:prstGeom prst="line">
            <a:avLst/>
          </a:prstGeom>
          <a:noFill/>
          <a:ln w="31750">
            <a:solidFill>
              <a:srgbClr val="800000"/>
            </a:solidFill>
            <a:round/>
            <a:headEnd/>
            <a:tailEnd/>
          </a:ln>
        </p:spPr>
        <p:txBody>
          <a:bodyPr/>
          <a:lstStyle/>
          <a:p>
            <a:endParaRPr lang="en-US"/>
          </a:p>
        </p:txBody>
      </p:sp>
      <p:sp>
        <p:nvSpPr>
          <p:cNvPr id="571473" name="Rectangle 81"/>
          <p:cNvSpPr>
            <a:spLocks noChangeArrowheads="1"/>
          </p:cNvSpPr>
          <p:nvPr/>
        </p:nvSpPr>
        <p:spPr bwMode="auto">
          <a:xfrm>
            <a:off x="5970588" y="4695825"/>
            <a:ext cx="1366837" cy="336550"/>
          </a:xfrm>
          <a:prstGeom prst="rect">
            <a:avLst/>
          </a:prstGeom>
          <a:noFill/>
          <a:ln w="9525">
            <a:noFill/>
            <a:miter lim="800000"/>
            <a:headEnd/>
            <a:tailEnd/>
          </a:ln>
        </p:spPr>
        <p:txBody>
          <a:bodyPr wrap="none">
            <a:spAutoFit/>
          </a:bodyPr>
          <a:lstStyle/>
          <a:p>
            <a:r>
              <a:rPr lang="en-US" sz="1600"/>
              <a:t>133.5 g AlCl</a:t>
            </a:r>
            <a:r>
              <a:rPr lang="en-US" sz="1600" baseline="-25000"/>
              <a:t>3</a:t>
            </a:r>
          </a:p>
        </p:txBody>
      </p:sp>
      <p:sp>
        <p:nvSpPr>
          <p:cNvPr id="571474" name="Rectangle 82"/>
          <p:cNvSpPr>
            <a:spLocks noChangeArrowheads="1"/>
          </p:cNvSpPr>
          <p:nvPr/>
        </p:nvSpPr>
        <p:spPr bwMode="auto">
          <a:xfrm>
            <a:off x="6038850" y="4965700"/>
            <a:ext cx="1185863" cy="336550"/>
          </a:xfrm>
          <a:prstGeom prst="rect">
            <a:avLst/>
          </a:prstGeom>
          <a:noFill/>
          <a:ln w="9525">
            <a:noFill/>
            <a:miter lim="800000"/>
            <a:headEnd/>
            <a:tailEnd/>
          </a:ln>
        </p:spPr>
        <p:txBody>
          <a:bodyPr wrap="none">
            <a:spAutoFit/>
          </a:bodyPr>
          <a:lstStyle/>
          <a:p>
            <a:r>
              <a:rPr lang="en-US" sz="1600"/>
              <a:t>1 mol AlCl</a:t>
            </a:r>
            <a:r>
              <a:rPr lang="en-US" sz="1600" baseline="-25000"/>
              <a:t>3</a:t>
            </a:r>
          </a:p>
        </p:txBody>
      </p:sp>
      <p:grpSp>
        <p:nvGrpSpPr>
          <p:cNvPr id="11" name="Group 83"/>
          <p:cNvGrpSpPr>
            <a:grpSpLocks/>
          </p:cNvGrpSpPr>
          <p:nvPr/>
        </p:nvGrpSpPr>
        <p:grpSpPr bwMode="auto">
          <a:xfrm>
            <a:off x="5999163" y="4733925"/>
            <a:ext cx="1338262" cy="542925"/>
            <a:chOff x="3885" y="2931"/>
            <a:chExt cx="542" cy="342"/>
          </a:xfrm>
        </p:grpSpPr>
        <p:sp>
          <p:nvSpPr>
            <p:cNvPr id="103483" name="AutoShape 84"/>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03484" name="Line 85"/>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71478" name="Line 86"/>
          <p:cNvSpPr>
            <a:spLocks noChangeShapeType="1"/>
          </p:cNvSpPr>
          <p:nvPr/>
        </p:nvSpPr>
        <p:spPr bwMode="auto">
          <a:xfrm flipV="1">
            <a:off x="5072063" y="4789488"/>
            <a:ext cx="827087" cy="139700"/>
          </a:xfrm>
          <a:prstGeom prst="line">
            <a:avLst/>
          </a:prstGeom>
          <a:noFill/>
          <a:ln w="9525">
            <a:solidFill>
              <a:srgbClr val="FF0000"/>
            </a:solidFill>
            <a:round/>
            <a:headEnd/>
            <a:tailEnd/>
          </a:ln>
        </p:spPr>
        <p:txBody>
          <a:bodyPr/>
          <a:lstStyle/>
          <a:p>
            <a:endParaRPr lang="en-US"/>
          </a:p>
        </p:txBody>
      </p:sp>
      <p:sp>
        <p:nvSpPr>
          <p:cNvPr id="571479" name="Line 87"/>
          <p:cNvSpPr>
            <a:spLocks noChangeShapeType="1"/>
          </p:cNvSpPr>
          <p:nvPr/>
        </p:nvSpPr>
        <p:spPr bwMode="auto">
          <a:xfrm flipV="1">
            <a:off x="6303963" y="5070475"/>
            <a:ext cx="841375" cy="130175"/>
          </a:xfrm>
          <a:prstGeom prst="line">
            <a:avLst/>
          </a:prstGeom>
          <a:noFill/>
          <a:ln w="9525">
            <a:solidFill>
              <a:srgbClr val="FF0000"/>
            </a:solidFill>
            <a:round/>
            <a:headEnd/>
            <a:tailEnd/>
          </a:ln>
        </p:spPr>
        <p:txBody>
          <a:bodyPr/>
          <a:lstStyle/>
          <a:p>
            <a:endParaRPr lang="en-US"/>
          </a:p>
        </p:txBody>
      </p:sp>
      <p:sp>
        <p:nvSpPr>
          <p:cNvPr id="571480" name="Text Box 88"/>
          <p:cNvSpPr txBox="1">
            <a:spLocks noChangeArrowheads="1"/>
          </p:cNvSpPr>
          <p:nvPr/>
        </p:nvSpPr>
        <p:spPr bwMode="auto">
          <a:xfrm>
            <a:off x="1109663" y="4222750"/>
            <a:ext cx="5967412" cy="304800"/>
          </a:xfrm>
          <a:prstGeom prst="rect">
            <a:avLst/>
          </a:prstGeom>
          <a:noFill/>
          <a:ln w="9525">
            <a:noFill/>
            <a:miter lim="800000"/>
            <a:headEnd/>
            <a:tailEnd/>
          </a:ln>
        </p:spPr>
        <p:txBody>
          <a:bodyPr wrap="none">
            <a:spAutoFit/>
          </a:bodyPr>
          <a:lstStyle/>
          <a:p>
            <a:r>
              <a:rPr lang="en-US"/>
              <a:t>How much product would be made if we begin with 100 g of chlorine gas?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1397"/>
                                        </p:tgtEl>
                                        <p:attrNameLst>
                                          <p:attrName>style.visibility</p:attrName>
                                        </p:attrNameLst>
                                      </p:cBhvr>
                                      <p:to>
                                        <p:strVal val="visible"/>
                                      </p:to>
                                    </p:set>
                                    <p:animEffect transition="in" filter="dissolve">
                                      <p:cBhvr>
                                        <p:cTn id="7" dur="500"/>
                                        <p:tgtEl>
                                          <p:spTgt spid="57139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71398"/>
                                        </p:tgtEl>
                                        <p:attrNameLst>
                                          <p:attrName>style.visibility</p:attrName>
                                        </p:attrNameLst>
                                      </p:cBhvr>
                                      <p:to>
                                        <p:strVal val="visible"/>
                                      </p:to>
                                    </p:set>
                                    <p:anim calcmode="lin" valueType="num">
                                      <p:cBhvr>
                                        <p:cTn id="12" dur="500" fill="hold"/>
                                        <p:tgtEl>
                                          <p:spTgt spid="571398"/>
                                        </p:tgtEl>
                                        <p:attrNameLst>
                                          <p:attrName>ppt_w</p:attrName>
                                        </p:attrNameLst>
                                      </p:cBhvr>
                                      <p:tavLst>
                                        <p:tav tm="0">
                                          <p:val>
                                            <p:fltVal val="0"/>
                                          </p:val>
                                        </p:tav>
                                        <p:tav tm="100000">
                                          <p:val>
                                            <p:strVal val="#ppt_w"/>
                                          </p:val>
                                        </p:tav>
                                      </p:tavLst>
                                    </p:anim>
                                    <p:anim calcmode="lin" valueType="num">
                                      <p:cBhvr>
                                        <p:cTn id="13" dur="500" fill="hold"/>
                                        <p:tgtEl>
                                          <p:spTgt spid="571398"/>
                                        </p:tgtEl>
                                        <p:attrNameLst>
                                          <p:attrName>ppt_h</p:attrName>
                                        </p:attrNameLst>
                                      </p:cBhvr>
                                      <p:tavLst>
                                        <p:tav tm="0">
                                          <p:val>
                                            <p:fltVal val="0"/>
                                          </p:val>
                                        </p:tav>
                                        <p:tav tm="100000">
                                          <p:val>
                                            <p:strVal val="#ppt_h"/>
                                          </p:val>
                                        </p:tav>
                                      </p:tavLst>
                                    </p:anim>
                                    <p:animEffect transition="in" filter="fade">
                                      <p:cBhvr>
                                        <p:cTn id="14" dur="500"/>
                                        <p:tgtEl>
                                          <p:spTgt spid="571398"/>
                                        </p:tgtEl>
                                      </p:cBhvr>
                                    </p:animEffect>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571440"/>
                                        </p:tgtEl>
                                        <p:attrNameLst>
                                          <p:attrName>style.visibility</p:attrName>
                                        </p:attrNameLst>
                                      </p:cBhvr>
                                      <p:to>
                                        <p:strVal val="visible"/>
                                      </p:to>
                                    </p:set>
                                    <p:animEffect transition="in" filter="fade">
                                      <p:cBhvr>
                                        <p:cTn id="19" dur="1000"/>
                                        <p:tgtEl>
                                          <p:spTgt spid="571440"/>
                                        </p:tgtEl>
                                      </p:cBhvr>
                                    </p:animEffect>
                                    <p:anim calcmode="lin" valueType="num">
                                      <p:cBhvr>
                                        <p:cTn id="20" dur="1000" fill="hold"/>
                                        <p:tgtEl>
                                          <p:spTgt spid="571440"/>
                                        </p:tgtEl>
                                        <p:attrNameLst>
                                          <p:attrName>ppt_x</p:attrName>
                                        </p:attrNameLst>
                                      </p:cBhvr>
                                      <p:tavLst>
                                        <p:tav tm="0">
                                          <p:val>
                                            <p:strVal val="#ppt_x-.1"/>
                                          </p:val>
                                        </p:tav>
                                        <p:tav tm="100000">
                                          <p:val>
                                            <p:strVal val="#ppt_x"/>
                                          </p:val>
                                        </p:tav>
                                      </p:tavLst>
                                    </p:anim>
                                    <p:anim calcmode="lin" valueType="num">
                                      <p:cBhvr>
                                        <p:cTn id="21" dur="1000" fill="hold"/>
                                        <p:tgtEl>
                                          <p:spTgt spid="57144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571408"/>
                                        </p:tgtEl>
                                        <p:attrNameLst>
                                          <p:attrName>style.visibility</p:attrName>
                                        </p:attrNameLst>
                                      </p:cBhvr>
                                      <p:to>
                                        <p:strVal val="visible"/>
                                      </p:to>
                                    </p:set>
                                    <p:animEffect transition="in" filter="fade">
                                      <p:cBhvr>
                                        <p:cTn id="31" dur="1000"/>
                                        <p:tgtEl>
                                          <p:spTgt spid="571408"/>
                                        </p:tgtEl>
                                      </p:cBhvr>
                                    </p:animEffect>
                                    <p:anim calcmode="lin" valueType="num">
                                      <p:cBhvr>
                                        <p:cTn id="32" dur="1000" fill="hold"/>
                                        <p:tgtEl>
                                          <p:spTgt spid="571408"/>
                                        </p:tgtEl>
                                        <p:attrNameLst>
                                          <p:attrName>ppt_x</p:attrName>
                                        </p:attrNameLst>
                                      </p:cBhvr>
                                      <p:tavLst>
                                        <p:tav tm="0">
                                          <p:val>
                                            <p:strVal val="#ppt_x"/>
                                          </p:val>
                                        </p:tav>
                                        <p:tav tm="100000">
                                          <p:val>
                                            <p:strVal val="#ppt_x"/>
                                          </p:val>
                                        </p:tav>
                                      </p:tavLst>
                                    </p:anim>
                                    <p:anim calcmode="lin" valueType="num">
                                      <p:cBhvr>
                                        <p:cTn id="33" dur="1000" fill="hold"/>
                                        <p:tgtEl>
                                          <p:spTgt spid="57140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571409"/>
                                        </p:tgtEl>
                                        <p:attrNameLst>
                                          <p:attrName>style.visibility</p:attrName>
                                        </p:attrNameLst>
                                      </p:cBhvr>
                                      <p:to>
                                        <p:strVal val="visible"/>
                                      </p:to>
                                    </p:set>
                                    <p:animEffect transition="in" filter="fade">
                                      <p:cBhvr>
                                        <p:cTn id="38" dur="1000"/>
                                        <p:tgtEl>
                                          <p:spTgt spid="571409"/>
                                        </p:tgtEl>
                                      </p:cBhvr>
                                    </p:animEffect>
                                    <p:anim calcmode="lin" valueType="num">
                                      <p:cBhvr>
                                        <p:cTn id="39" dur="1000" fill="hold"/>
                                        <p:tgtEl>
                                          <p:spTgt spid="571409"/>
                                        </p:tgtEl>
                                        <p:attrNameLst>
                                          <p:attrName>ppt_x</p:attrName>
                                        </p:attrNameLst>
                                      </p:cBhvr>
                                      <p:tavLst>
                                        <p:tav tm="0">
                                          <p:val>
                                            <p:strVal val="#ppt_x"/>
                                          </p:val>
                                        </p:tav>
                                        <p:tav tm="100000">
                                          <p:val>
                                            <p:strVal val="#ppt_x"/>
                                          </p:val>
                                        </p:tav>
                                      </p:tavLst>
                                    </p:anim>
                                    <p:anim calcmode="lin" valueType="num">
                                      <p:cBhvr>
                                        <p:cTn id="40" dur="1000" fill="hold"/>
                                        <p:tgtEl>
                                          <p:spTgt spid="57140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571407"/>
                                        </p:tgtEl>
                                        <p:attrNameLst>
                                          <p:attrName>style.visibility</p:attrName>
                                        </p:attrNameLst>
                                      </p:cBhvr>
                                      <p:to>
                                        <p:strVal val="visible"/>
                                      </p:to>
                                    </p:set>
                                    <p:anim calcmode="lin" valueType="num">
                                      <p:cBhvr>
                                        <p:cTn id="45" dur="500" fill="hold"/>
                                        <p:tgtEl>
                                          <p:spTgt spid="571407"/>
                                        </p:tgtEl>
                                        <p:attrNameLst>
                                          <p:attrName>ppt_w</p:attrName>
                                        </p:attrNameLst>
                                      </p:cBhvr>
                                      <p:tavLst>
                                        <p:tav tm="0">
                                          <p:val>
                                            <p:fltVal val="0"/>
                                          </p:val>
                                        </p:tav>
                                        <p:tav tm="100000">
                                          <p:val>
                                            <p:strVal val="#ppt_w"/>
                                          </p:val>
                                        </p:tav>
                                      </p:tavLst>
                                    </p:anim>
                                    <p:anim calcmode="lin" valueType="num">
                                      <p:cBhvr>
                                        <p:cTn id="46" dur="500" fill="hold"/>
                                        <p:tgtEl>
                                          <p:spTgt spid="571407"/>
                                        </p:tgtEl>
                                        <p:attrNameLst>
                                          <p:attrName>ppt_h</p:attrName>
                                        </p:attrNameLst>
                                      </p:cBhvr>
                                      <p:tavLst>
                                        <p:tav tm="0">
                                          <p:val>
                                            <p:fltVal val="0"/>
                                          </p:val>
                                        </p:tav>
                                        <p:tav tm="100000">
                                          <p:val>
                                            <p:strVal val="#ppt_h"/>
                                          </p:val>
                                        </p:tav>
                                      </p:tavLst>
                                    </p:anim>
                                    <p:animEffect transition="in" filter="fade">
                                      <p:cBhvr>
                                        <p:cTn id="47" dur="500"/>
                                        <p:tgtEl>
                                          <p:spTgt spid="571407"/>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571432"/>
                                        </p:tgtEl>
                                        <p:attrNameLst>
                                          <p:attrName>style.visibility</p:attrName>
                                        </p:attrNameLst>
                                      </p:cBhvr>
                                      <p:to>
                                        <p:strVal val="visible"/>
                                      </p:to>
                                    </p:set>
                                    <p:animEffect transition="in" filter="wipe(left)">
                                      <p:cBhvr>
                                        <p:cTn id="59" dur="2000"/>
                                        <p:tgtEl>
                                          <p:spTgt spid="57143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571410"/>
                                        </p:tgtEl>
                                        <p:attrNameLst>
                                          <p:attrName>style.visibility</p:attrName>
                                        </p:attrNameLst>
                                      </p:cBhvr>
                                      <p:to>
                                        <p:strVal val="visible"/>
                                      </p:to>
                                    </p:set>
                                    <p:animEffect transition="in" filter="wipe(left)">
                                      <p:cBhvr>
                                        <p:cTn id="64" dur="5000"/>
                                        <p:tgtEl>
                                          <p:spTgt spid="57141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71411"/>
                                        </p:tgtEl>
                                        <p:attrNameLst>
                                          <p:attrName>style.visibility</p:attrName>
                                        </p:attrNameLst>
                                      </p:cBhvr>
                                      <p:to>
                                        <p:strVal val="visible"/>
                                      </p:to>
                                    </p:set>
                                    <p:animEffect transition="in" filter="wipe(down)">
                                      <p:cBhvr>
                                        <p:cTn id="69" dur="2000"/>
                                        <p:tgtEl>
                                          <p:spTgt spid="571411"/>
                                        </p:tgtEl>
                                      </p:cBhvr>
                                    </p:animEffect>
                                  </p:childTnLst>
                                </p:cTn>
                              </p:par>
                            </p:childTnLst>
                          </p:cTn>
                        </p:par>
                      </p:childTnLst>
                    </p:cTn>
                  </p:par>
                  <p:par>
                    <p:cTn id="70" fill="hold">
                      <p:stCondLst>
                        <p:cond delay="indefinite"/>
                      </p:stCondLst>
                      <p:childTnLst>
                        <p:par>
                          <p:cTn id="71" fill="hold">
                            <p:stCondLst>
                              <p:cond delay="0"/>
                            </p:stCondLst>
                            <p:childTnLst>
                              <p:par>
                                <p:cTn id="72" presetID="40" presetClass="entr" presetSubtype="0" fill="hold" grpId="0" nodeType="clickEffect">
                                  <p:stCondLst>
                                    <p:cond delay="0"/>
                                  </p:stCondLst>
                                  <p:iterate type="lt">
                                    <p:tmPct val="10000"/>
                                  </p:iterate>
                                  <p:childTnLst>
                                    <p:set>
                                      <p:cBhvr>
                                        <p:cTn id="73" dur="1" fill="hold">
                                          <p:stCondLst>
                                            <p:cond delay="0"/>
                                          </p:stCondLst>
                                        </p:cTn>
                                        <p:tgtEl>
                                          <p:spTgt spid="571416"/>
                                        </p:tgtEl>
                                        <p:attrNameLst>
                                          <p:attrName>style.visibility</p:attrName>
                                        </p:attrNameLst>
                                      </p:cBhvr>
                                      <p:to>
                                        <p:strVal val="visible"/>
                                      </p:to>
                                    </p:set>
                                    <p:animEffect transition="in" filter="fade">
                                      <p:cBhvr>
                                        <p:cTn id="74" dur="1000"/>
                                        <p:tgtEl>
                                          <p:spTgt spid="571416"/>
                                        </p:tgtEl>
                                      </p:cBhvr>
                                    </p:animEffect>
                                    <p:anim calcmode="lin" valueType="num">
                                      <p:cBhvr>
                                        <p:cTn id="75" dur="1000" fill="hold"/>
                                        <p:tgtEl>
                                          <p:spTgt spid="571416"/>
                                        </p:tgtEl>
                                        <p:attrNameLst>
                                          <p:attrName>ppt_x</p:attrName>
                                        </p:attrNameLst>
                                      </p:cBhvr>
                                      <p:tavLst>
                                        <p:tav tm="0">
                                          <p:val>
                                            <p:strVal val="#ppt_x-.1"/>
                                          </p:val>
                                        </p:tav>
                                        <p:tav tm="100000">
                                          <p:val>
                                            <p:strVal val="#ppt_x"/>
                                          </p:val>
                                        </p:tav>
                                      </p:tavLst>
                                    </p:anim>
                                    <p:anim calcmode="lin" valueType="num">
                                      <p:cBhvr>
                                        <p:cTn id="76" dur="1000" fill="hold"/>
                                        <p:tgtEl>
                                          <p:spTgt spid="571416"/>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fade">
                                      <p:cBhvr>
                                        <p:cTn id="81" dur="2000"/>
                                        <p:tgtEl>
                                          <p:spTgt spid="4"/>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571417"/>
                                        </p:tgtEl>
                                        <p:attrNameLst>
                                          <p:attrName>style.visibility</p:attrName>
                                        </p:attrNameLst>
                                      </p:cBhvr>
                                      <p:to>
                                        <p:strVal val="visible"/>
                                      </p:to>
                                    </p:set>
                                    <p:animEffect transition="in" filter="dissolve">
                                      <p:cBhvr>
                                        <p:cTn id="86" dur="500"/>
                                        <p:tgtEl>
                                          <p:spTgt spid="571417"/>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571419"/>
                                        </p:tgtEl>
                                        <p:attrNameLst>
                                          <p:attrName>style.visibility</p:attrName>
                                        </p:attrNameLst>
                                      </p:cBhvr>
                                      <p:to>
                                        <p:strVal val="visible"/>
                                      </p:to>
                                    </p:set>
                                    <p:animEffect transition="in" filter="dissolve">
                                      <p:cBhvr>
                                        <p:cTn id="91" dur="500"/>
                                        <p:tgtEl>
                                          <p:spTgt spid="571419"/>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571425"/>
                                        </p:tgtEl>
                                        <p:attrNameLst>
                                          <p:attrName>style.visibility</p:attrName>
                                        </p:attrNameLst>
                                      </p:cBhvr>
                                      <p:to>
                                        <p:strVal val="visible"/>
                                      </p:to>
                                    </p:set>
                                    <p:animEffect transition="in" filter="wipe(down)">
                                      <p:cBhvr>
                                        <p:cTn id="96" dur="500"/>
                                        <p:tgtEl>
                                          <p:spTgt spid="571425"/>
                                        </p:tgtEl>
                                      </p:cBhvr>
                                    </p:animEffect>
                                  </p:childTnLst>
                                </p:cTn>
                              </p:par>
                            </p:childTnLst>
                          </p:cTn>
                        </p:par>
                        <p:par>
                          <p:cTn id="97" fill="hold">
                            <p:stCondLst>
                              <p:cond delay="500"/>
                            </p:stCondLst>
                            <p:childTnLst>
                              <p:par>
                                <p:cTn id="98" presetID="22" presetClass="entr" presetSubtype="4" fill="hold" grpId="0" nodeType="afterEffect">
                                  <p:stCondLst>
                                    <p:cond delay="0"/>
                                  </p:stCondLst>
                                  <p:childTnLst>
                                    <p:set>
                                      <p:cBhvr>
                                        <p:cTn id="99" dur="1" fill="hold">
                                          <p:stCondLst>
                                            <p:cond delay="0"/>
                                          </p:stCondLst>
                                        </p:cTn>
                                        <p:tgtEl>
                                          <p:spTgt spid="571426"/>
                                        </p:tgtEl>
                                        <p:attrNameLst>
                                          <p:attrName>style.visibility</p:attrName>
                                        </p:attrNameLst>
                                      </p:cBhvr>
                                      <p:to>
                                        <p:strVal val="visible"/>
                                      </p:to>
                                    </p:set>
                                    <p:animEffect transition="in" filter="wipe(down)">
                                      <p:cBhvr>
                                        <p:cTn id="100" dur="500"/>
                                        <p:tgtEl>
                                          <p:spTgt spid="571426"/>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5"/>
                                        </p:tgtEl>
                                        <p:attrNameLst>
                                          <p:attrName>style.visibility</p:attrName>
                                        </p:attrNameLst>
                                      </p:cBhvr>
                                      <p:to>
                                        <p:strVal val="visible"/>
                                      </p:to>
                                    </p:set>
                                    <p:animEffect transition="in" filter="fade">
                                      <p:cBhvr>
                                        <p:cTn id="105" dur="2000"/>
                                        <p:tgtEl>
                                          <p:spTgt spid="5"/>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571424"/>
                                        </p:tgtEl>
                                        <p:attrNameLst>
                                          <p:attrName>style.visibility</p:attrName>
                                        </p:attrNameLst>
                                      </p:cBhvr>
                                      <p:to>
                                        <p:strVal val="visible"/>
                                      </p:to>
                                    </p:set>
                                    <p:animEffect transition="in" filter="dissolve">
                                      <p:cBhvr>
                                        <p:cTn id="110" dur="500"/>
                                        <p:tgtEl>
                                          <p:spTgt spid="571424"/>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ntr" presetSubtype="0" fill="hold" grpId="0" nodeType="clickEffect">
                                  <p:stCondLst>
                                    <p:cond delay="0"/>
                                  </p:stCondLst>
                                  <p:childTnLst>
                                    <p:set>
                                      <p:cBhvr>
                                        <p:cTn id="114" dur="1" fill="hold">
                                          <p:stCondLst>
                                            <p:cond delay="0"/>
                                          </p:stCondLst>
                                        </p:cTn>
                                        <p:tgtEl>
                                          <p:spTgt spid="571420"/>
                                        </p:tgtEl>
                                        <p:attrNameLst>
                                          <p:attrName>style.visibility</p:attrName>
                                        </p:attrNameLst>
                                      </p:cBhvr>
                                      <p:to>
                                        <p:strVal val="visible"/>
                                      </p:to>
                                    </p:set>
                                    <p:animEffect transition="in" filter="dissolve">
                                      <p:cBhvr>
                                        <p:cTn id="115" dur="500"/>
                                        <p:tgtEl>
                                          <p:spTgt spid="571420"/>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571430"/>
                                        </p:tgtEl>
                                        <p:attrNameLst>
                                          <p:attrName>style.visibility</p:attrName>
                                        </p:attrNameLst>
                                      </p:cBhvr>
                                      <p:to>
                                        <p:strVal val="visible"/>
                                      </p:to>
                                    </p:set>
                                    <p:animEffect transition="in" filter="wipe(down)">
                                      <p:cBhvr>
                                        <p:cTn id="120" dur="500"/>
                                        <p:tgtEl>
                                          <p:spTgt spid="571430"/>
                                        </p:tgtEl>
                                      </p:cBhvr>
                                    </p:animEffect>
                                  </p:childTnLst>
                                </p:cTn>
                              </p:par>
                            </p:childTnLst>
                          </p:cTn>
                        </p:par>
                        <p:par>
                          <p:cTn id="121" fill="hold">
                            <p:stCondLst>
                              <p:cond delay="500"/>
                            </p:stCondLst>
                            <p:childTnLst>
                              <p:par>
                                <p:cTn id="122" presetID="22" presetClass="entr" presetSubtype="4" fill="hold" grpId="0" nodeType="afterEffect">
                                  <p:stCondLst>
                                    <p:cond delay="0"/>
                                  </p:stCondLst>
                                  <p:childTnLst>
                                    <p:set>
                                      <p:cBhvr>
                                        <p:cTn id="123" dur="1" fill="hold">
                                          <p:stCondLst>
                                            <p:cond delay="0"/>
                                          </p:stCondLst>
                                        </p:cTn>
                                        <p:tgtEl>
                                          <p:spTgt spid="571431"/>
                                        </p:tgtEl>
                                        <p:attrNameLst>
                                          <p:attrName>style.visibility</p:attrName>
                                        </p:attrNameLst>
                                      </p:cBhvr>
                                      <p:to>
                                        <p:strVal val="visible"/>
                                      </p:to>
                                    </p:set>
                                    <p:animEffect transition="in" filter="wipe(down)">
                                      <p:cBhvr>
                                        <p:cTn id="124" dur="500"/>
                                        <p:tgtEl>
                                          <p:spTgt spid="571431"/>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6"/>
                                        </p:tgtEl>
                                        <p:attrNameLst>
                                          <p:attrName>style.visibility</p:attrName>
                                        </p:attrNameLst>
                                      </p:cBhvr>
                                      <p:to>
                                        <p:strVal val="visible"/>
                                      </p:to>
                                    </p:set>
                                    <p:animEffect transition="in" filter="fade">
                                      <p:cBhvr>
                                        <p:cTn id="129" dur="2000"/>
                                        <p:tgtEl>
                                          <p:spTgt spid="6"/>
                                        </p:tgtEl>
                                      </p:cBhvr>
                                    </p:animEffect>
                                  </p:childTnLst>
                                </p:cTn>
                              </p:par>
                            </p:childTnLst>
                          </p:cTn>
                        </p:par>
                      </p:childTnLst>
                    </p:cTn>
                  </p:par>
                  <p:par>
                    <p:cTn id="130" fill="hold">
                      <p:stCondLst>
                        <p:cond delay="indefinite"/>
                      </p:stCondLst>
                      <p:childTnLst>
                        <p:par>
                          <p:cTn id="131" fill="hold">
                            <p:stCondLst>
                              <p:cond delay="0"/>
                            </p:stCondLst>
                            <p:childTnLst>
                              <p:par>
                                <p:cTn id="132" presetID="9" presetClass="entr" presetSubtype="0" fill="hold" grpId="0" nodeType="clickEffect">
                                  <p:stCondLst>
                                    <p:cond delay="0"/>
                                  </p:stCondLst>
                                  <p:childTnLst>
                                    <p:set>
                                      <p:cBhvr>
                                        <p:cTn id="133" dur="1" fill="hold">
                                          <p:stCondLst>
                                            <p:cond delay="0"/>
                                          </p:stCondLst>
                                        </p:cTn>
                                        <p:tgtEl>
                                          <p:spTgt spid="571434"/>
                                        </p:tgtEl>
                                        <p:attrNameLst>
                                          <p:attrName>style.visibility</p:attrName>
                                        </p:attrNameLst>
                                      </p:cBhvr>
                                      <p:to>
                                        <p:strVal val="visible"/>
                                      </p:to>
                                    </p:set>
                                    <p:animEffect transition="in" filter="dissolve">
                                      <p:cBhvr>
                                        <p:cTn id="134" dur="500"/>
                                        <p:tgtEl>
                                          <p:spTgt spid="571434"/>
                                        </p:tgtEl>
                                      </p:cBhvr>
                                    </p:animEffect>
                                  </p:childTnLst>
                                </p:cTn>
                              </p:par>
                            </p:childTnLst>
                          </p:cTn>
                        </p:par>
                      </p:childTnLst>
                    </p:cTn>
                  </p:par>
                  <p:par>
                    <p:cTn id="135" fill="hold">
                      <p:stCondLst>
                        <p:cond delay="indefinite"/>
                      </p:stCondLst>
                      <p:childTnLst>
                        <p:par>
                          <p:cTn id="136" fill="hold">
                            <p:stCondLst>
                              <p:cond delay="0"/>
                            </p:stCondLst>
                            <p:childTnLst>
                              <p:par>
                                <p:cTn id="137" presetID="9" presetClass="entr" presetSubtype="0" fill="hold" grpId="0" nodeType="clickEffect">
                                  <p:stCondLst>
                                    <p:cond delay="0"/>
                                  </p:stCondLst>
                                  <p:childTnLst>
                                    <p:set>
                                      <p:cBhvr>
                                        <p:cTn id="138" dur="1" fill="hold">
                                          <p:stCondLst>
                                            <p:cond delay="0"/>
                                          </p:stCondLst>
                                        </p:cTn>
                                        <p:tgtEl>
                                          <p:spTgt spid="571433"/>
                                        </p:tgtEl>
                                        <p:attrNameLst>
                                          <p:attrName>style.visibility</p:attrName>
                                        </p:attrNameLst>
                                      </p:cBhvr>
                                      <p:to>
                                        <p:strVal val="visible"/>
                                      </p:to>
                                    </p:set>
                                    <p:animEffect transition="in" filter="dissolve">
                                      <p:cBhvr>
                                        <p:cTn id="139" dur="500"/>
                                        <p:tgtEl>
                                          <p:spTgt spid="571433"/>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grpId="0" nodeType="clickEffect">
                                  <p:stCondLst>
                                    <p:cond delay="0"/>
                                  </p:stCondLst>
                                  <p:childTnLst>
                                    <p:set>
                                      <p:cBhvr>
                                        <p:cTn id="143" dur="1" fill="hold">
                                          <p:stCondLst>
                                            <p:cond delay="0"/>
                                          </p:stCondLst>
                                        </p:cTn>
                                        <p:tgtEl>
                                          <p:spTgt spid="571438"/>
                                        </p:tgtEl>
                                        <p:attrNameLst>
                                          <p:attrName>style.visibility</p:attrName>
                                        </p:attrNameLst>
                                      </p:cBhvr>
                                      <p:to>
                                        <p:strVal val="visible"/>
                                      </p:to>
                                    </p:set>
                                    <p:animEffect transition="in" filter="wipe(down)">
                                      <p:cBhvr>
                                        <p:cTn id="144" dur="500"/>
                                        <p:tgtEl>
                                          <p:spTgt spid="571438"/>
                                        </p:tgtEl>
                                      </p:cBhvr>
                                    </p:animEffect>
                                  </p:childTnLst>
                                </p:cTn>
                              </p:par>
                            </p:childTnLst>
                          </p:cTn>
                        </p:par>
                        <p:par>
                          <p:cTn id="145" fill="hold">
                            <p:stCondLst>
                              <p:cond delay="500"/>
                            </p:stCondLst>
                            <p:childTnLst>
                              <p:par>
                                <p:cTn id="146" presetID="22" presetClass="entr" presetSubtype="4" fill="hold" grpId="0" nodeType="afterEffect">
                                  <p:stCondLst>
                                    <p:cond delay="0"/>
                                  </p:stCondLst>
                                  <p:childTnLst>
                                    <p:set>
                                      <p:cBhvr>
                                        <p:cTn id="147" dur="1" fill="hold">
                                          <p:stCondLst>
                                            <p:cond delay="0"/>
                                          </p:stCondLst>
                                        </p:cTn>
                                        <p:tgtEl>
                                          <p:spTgt spid="571439"/>
                                        </p:tgtEl>
                                        <p:attrNameLst>
                                          <p:attrName>style.visibility</p:attrName>
                                        </p:attrNameLst>
                                      </p:cBhvr>
                                      <p:to>
                                        <p:strVal val="visible"/>
                                      </p:to>
                                    </p:set>
                                    <p:animEffect transition="in" filter="wipe(down)">
                                      <p:cBhvr>
                                        <p:cTn id="148" dur="500"/>
                                        <p:tgtEl>
                                          <p:spTgt spid="571439"/>
                                        </p:tgtEl>
                                      </p:cBhvr>
                                    </p:animEffect>
                                  </p:childTnLst>
                                </p:cTn>
                              </p:par>
                            </p:childTnLst>
                          </p:cTn>
                        </p:par>
                      </p:childTnLst>
                    </p:cTn>
                  </p:par>
                  <p:par>
                    <p:cTn id="149" fill="hold">
                      <p:stCondLst>
                        <p:cond delay="indefinite"/>
                      </p:stCondLst>
                      <p:childTnLst>
                        <p:par>
                          <p:cTn id="150" fill="hold">
                            <p:stCondLst>
                              <p:cond delay="0"/>
                            </p:stCondLst>
                            <p:childTnLst>
                              <p:par>
                                <p:cTn id="151" presetID="39" presetClass="entr" presetSubtype="0" accel="100000" fill="hold" grpId="0" nodeType="clickEffect">
                                  <p:stCondLst>
                                    <p:cond delay="0"/>
                                  </p:stCondLst>
                                  <p:childTnLst>
                                    <p:set>
                                      <p:cBhvr>
                                        <p:cTn id="152" dur="1" fill="hold">
                                          <p:stCondLst>
                                            <p:cond delay="0"/>
                                          </p:stCondLst>
                                        </p:cTn>
                                        <p:tgtEl>
                                          <p:spTgt spid="571418"/>
                                        </p:tgtEl>
                                        <p:attrNameLst>
                                          <p:attrName>style.visibility</p:attrName>
                                        </p:attrNameLst>
                                      </p:cBhvr>
                                      <p:to>
                                        <p:strVal val="visible"/>
                                      </p:to>
                                    </p:set>
                                    <p:anim calcmode="lin" valueType="num">
                                      <p:cBhvr>
                                        <p:cTn id="153" dur="500" fill="hold"/>
                                        <p:tgtEl>
                                          <p:spTgt spid="571418"/>
                                        </p:tgtEl>
                                        <p:attrNameLst>
                                          <p:attrName>ppt_h</p:attrName>
                                        </p:attrNameLst>
                                      </p:cBhvr>
                                      <p:tavLst>
                                        <p:tav tm="0">
                                          <p:val>
                                            <p:strVal val="#ppt_h/20"/>
                                          </p:val>
                                        </p:tav>
                                        <p:tav tm="50000">
                                          <p:val>
                                            <p:strVal val="#ppt_h/20"/>
                                          </p:val>
                                        </p:tav>
                                        <p:tav tm="100000">
                                          <p:val>
                                            <p:strVal val="#ppt_h"/>
                                          </p:val>
                                        </p:tav>
                                      </p:tavLst>
                                    </p:anim>
                                    <p:anim calcmode="lin" valueType="num">
                                      <p:cBhvr>
                                        <p:cTn id="154" dur="500" fill="hold"/>
                                        <p:tgtEl>
                                          <p:spTgt spid="571418"/>
                                        </p:tgtEl>
                                        <p:attrNameLst>
                                          <p:attrName>ppt_w</p:attrName>
                                        </p:attrNameLst>
                                      </p:cBhvr>
                                      <p:tavLst>
                                        <p:tav tm="0">
                                          <p:val>
                                            <p:strVal val="#ppt_w+.3"/>
                                          </p:val>
                                        </p:tav>
                                        <p:tav tm="50000">
                                          <p:val>
                                            <p:strVal val="#ppt_w+.3"/>
                                          </p:val>
                                        </p:tav>
                                        <p:tav tm="100000">
                                          <p:val>
                                            <p:strVal val="#ppt_w"/>
                                          </p:val>
                                        </p:tav>
                                      </p:tavLst>
                                    </p:anim>
                                    <p:anim calcmode="lin" valueType="num">
                                      <p:cBhvr>
                                        <p:cTn id="155" dur="500" fill="hold"/>
                                        <p:tgtEl>
                                          <p:spTgt spid="571418"/>
                                        </p:tgtEl>
                                        <p:attrNameLst>
                                          <p:attrName>ppt_x</p:attrName>
                                        </p:attrNameLst>
                                      </p:cBhvr>
                                      <p:tavLst>
                                        <p:tav tm="0">
                                          <p:val>
                                            <p:strVal val="#ppt_x-.3"/>
                                          </p:val>
                                        </p:tav>
                                        <p:tav tm="50000">
                                          <p:val>
                                            <p:strVal val="#ppt_x"/>
                                          </p:val>
                                        </p:tav>
                                        <p:tav tm="100000">
                                          <p:val>
                                            <p:strVal val="#ppt_x"/>
                                          </p:val>
                                        </p:tav>
                                      </p:tavLst>
                                    </p:anim>
                                    <p:anim calcmode="lin" valueType="num">
                                      <p:cBhvr>
                                        <p:cTn id="156" dur="500" fill="hold"/>
                                        <p:tgtEl>
                                          <p:spTgt spid="571418"/>
                                        </p:tgtEl>
                                        <p:attrNameLst>
                                          <p:attrName>ppt_y</p:attrName>
                                        </p:attrNameLst>
                                      </p:cBhvr>
                                      <p:tavLst>
                                        <p:tav tm="0">
                                          <p:val>
                                            <p:strVal val="#ppt_y"/>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9" presetClass="emph" presetSubtype="0" nodeType="clickEffect">
                                  <p:stCondLst>
                                    <p:cond delay="0"/>
                                  </p:stCondLst>
                                  <p:childTnLst>
                                    <p:set>
                                      <p:cBhvr rctx="PPT">
                                        <p:cTn id="160" dur="indefinite"/>
                                        <p:tgtEl>
                                          <p:spTgt spid="2"/>
                                        </p:tgtEl>
                                        <p:attrNameLst>
                                          <p:attrName>style.opacity</p:attrName>
                                        </p:attrNameLst>
                                      </p:cBhvr>
                                      <p:to>
                                        <p:strVal val="0.5"/>
                                      </p:to>
                                    </p:set>
                                    <p:animEffect filter="image" prLst="opacity: 0.5">
                                      <p:cBhvr rctx="IE">
                                        <p:cTn id="161" dur="indefinite"/>
                                        <p:tgtEl>
                                          <p:spTgt spid="2"/>
                                        </p:tgtEl>
                                      </p:cBhvr>
                                    </p:animEffect>
                                  </p:childTnLst>
                                </p:cTn>
                              </p:par>
                              <p:par>
                                <p:cTn id="162" presetID="9" presetClass="emph" presetSubtype="0" grpId="1" nodeType="withEffect">
                                  <p:stCondLst>
                                    <p:cond delay="0"/>
                                  </p:stCondLst>
                                  <p:childTnLst>
                                    <p:set>
                                      <p:cBhvr rctx="PPT">
                                        <p:cTn id="163" dur="indefinite"/>
                                        <p:tgtEl>
                                          <p:spTgt spid="571407"/>
                                        </p:tgtEl>
                                        <p:attrNameLst>
                                          <p:attrName>style.opacity</p:attrName>
                                        </p:attrNameLst>
                                      </p:cBhvr>
                                      <p:to>
                                        <p:strVal val="0.5"/>
                                      </p:to>
                                    </p:set>
                                    <p:animEffect filter="image" prLst="opacity: 0.5">
                                      <p:cBhvr rctx="IE">
                                        <p:cTn id="164" dur="indefinite"/>
                                        <p:tgtEl>
                                          <p:spTgt spid="571407"/>
                                        </p:tgtEl>
                                      </p:cBhvr>
                                    </p:animEffect>
                                  </p:childTnLst>
                                </p:cTn>
                              </p:par>
                              <p:par>
                                <p:cTn id="165" presetID="9" presetClass="emph" presetSubtype="0" grpId="1" nodeType="withEffect">
                                  <p:stCondLst>
                                    <p:cond delay="0"/>
                                  </p:stCondLst>
                                  <p:childTnLst>
                                    <p:set>
                                      <p:cBhvr rctx="PPT">
                                        <p:cTn id="166" dur="indefinite"/>
                                        <p:tgtEl>
                                          <p:spTgt spid="571408"/>
                                        </p:tgtEl>
                                        <p:attrNameLst>
                                          <p:attrName>style.opacity</p:attrName>
                                        </p:attrNameLst>
                                      </p:cBhvr>
                                      <p:to>
                                        <p:strVal val="0.5"/>
                                      </p:to>
                                    </p:set>
                                    <p:animEffect filter="image" prLst="opacity: 0.5">
                                      <p:cBhvr rctx="IE">
                                        <p:cTn id="167" dur="indefinite"/>
                                        <p:tgtEl>
                                          <p:spTgt spid="571408"/>
                                        </p:tgtEl>
                                      </p:cBhvr>
                                    </p:animEffect>
                                  </p:childTnLst>
                                </p:cTn>
                              </p:par>
                              <p:par>
                                <p:cTn id="168" presetID="9" presetClass="emph" presetSubtype="0" grpId="1" nodeType="withEffect">
                                  <p:stCondLst>
                                    <p:cond delay="0"/>
                                  </p:stCondLst>
                                  <p:childTnLst>
                                    <p:set>
                                      <p:cBhvr rctx="PPT">
                                        <p:cTn id="169" dur="indefinite"/>
                                        <p:tgtEl>
                                          <p:spTgt spid="571409"/>
                                        </p:tgtEl>
                                        <p:attrNameLst>
                                          <p:attrName>style.opacity</p:attrName>
                                        </p:attrNameLst>
                                      </p:cBhvr>
                                      <p:to>
                                        <p:strVal val="0.5"/>
                                      </p:to>
                                    </p:set>
                                    <p:animEffect filter="image" prLst="opacity: 0.5">
                                      <p:cBhvr rctx="IE">
                                        <p:cTn id="170" dur="indefinite"/>
                                        <p:tgtEl>
                                          <p:spTgt spid="571409"/>
                                        </p:tgtEl>
                                      </p:cBhvr>
                                    </p:animEffect>
                                  </p:childTnLst>
                                </p:cTn>
                              </p:par>
                              <p:par>
                                <p:cTn id="171" presetID="9" presetClass="emph" presetSubtype="0" grpId="1" nodeType="withEffect">
                                  <p:stCondLst>
                                    <p:cond delay="0"/>
                                  </p:stCondLst>
                                  <p:childTnLst>
                                    <p:set>
                                      <p:cBhvr rctx="PPT">
                                        <p:cTn id="172" dur="indefinite"/>
                                        <p:tgtEl>
                                          <p:spTgt spid="571410"/>
                                        </p:tgtEl>
                                        <p:attrNameLst>
                                          <p:attrName>style.opacity</p:attrName>
                                        </p:attrNameLst>
                                      </p:cBhvr>
                                      <p:to>
                                        <p:strVal val="0.5"/>
                                      </p:to>
                                    </p:set>
                                    <p:animEffect filter="image" prLst="opacity: 0.5">
                                      <p:cBhvr rctx="IE">
                                        <p:cTn id="173" dur="indefinite"/>
                                        <p:tgtEl>
                                          <p:spTgt spid="571410"/>
                                        </p:tgtEl>
                                      </p:cBhvr>
                                    </p:animEffect>
                                  </p:childTnLst>
                                </p:cTn>
                              </p:par>
                              <p:par>
                                <p:cTn id="174" presetID="9" presetClass="emph" presetSubtype="0" grpId="1" nodeType="withEffect">
                                  <p:stCondLst>
                                    <p:cond delay="0"/>
                                  </p:stCondLst>
                                  <p:childTnLst>
                                    <p:set>
                                      <p:cBhvr rctx="PPT">
                                        <p:cTn id="175" dur="indefinite"/>
                                        <p:tgtEl>
                                          <p:spTgt spid="571411"/>
                                        </p:tgtEl>
                                        <p:attrNameLst>
                                          <p:attrName>style.opacity</p:attrName>
                                        </p:attrNameLst>
                                      </p:cBhvr>
                                      <p:to>
                                        <p:strVal val="0.5"/>
                                      </p:to>
                                    </p:set>
                                    <p:animEffect filter="image" prLst="opacity: 0.5">
                                      <p:cBhvr rctx="IE">
                                        <p:cTn id="176" dur="indefinite"/>
                                        <p:tgtEl>
                                          <p:spTgt spid="571411"/>
                                        </p:tgtEl>
                                      </p:cBhvr>
                                    </p:animEffect>
                                  </p:childTnLst>
                                </p:cTn>
                              </p:par>
                              <p:par>
                                <p:cTn id="177" presetID="9" presetClass="emph" presetSubtype="0" nodeType="withEffect">
                                  <p:stCondLst>
                                    <p:cond delay="0"/>
                                  </p:stCondLst>
                                  <p:childTnLst>
                                    <p:set>
                                      <p:cBhvr rctx="PPT">
                                        <p:cTn id="178" dur="indefinite"/>
                                        <p:tgtEl>
                                          <p:spTgt spid="3"/>
                                        </p:tgtEl>
                                        <p:attrNameLst>
                                          <p:attrName>style.opacity</p:attrName>
                                        </p:attrNameLst>
                                      </p:cBhvr>
                                      <p:to>
                                        <p:strVal val="0.5"/>
                                      </p:to>
                                    </p:set>
                                    <p:animEffect filter="image" prLst="opacity: 0.5">
                                      <p:cBhvr rctx="IE">
                                        <p:cTn id="179" dur="indefinite"/>
                                        <p:tgtEl>
                                          <p:spTgt spid="3"/>
                                        </p:tgtEl>
                                      </p:cBhvr>
                                    </p:animEffect>
                                  </p:childTnLst>
                                </p:cTn>
                              </p:par>
                              <p:par>
                                <p:cTn id="180" presetID="9" presetClass="emph" presetSubtype="0" grpId="1" nodeType="withEffect">
                                  <p:stCondLst>
                                    <p:cond delay="0"/>
                                  </p:stCondLst>
                                  <p:iterate type="lt">
                                    <p:tmAbs val="0"/>
                                  </p:iterate>
                                  <p:childTnLst>
                                    <p:set>
                                      <p:cBhvr rctx="PPT">
                                        <p:cTn id="181" dur="indefinite"/>
                                        <p:tgtEl>
                                          <p:spTgt spid="571416"/>
                                        </p:tgtEl>
                                        <p:attrNameLst>
                                          <p:attrName>style.opacity</p:attrName>
                                        </p:attrNameLst>
                                      </p:cBhvr>
                                      <p:to>
                                        <p:strVal val="0.5"/>
                                      </p:to>
                                    </p:set>
                                    <p:animEffect filter="image" prLst="opacity: 0.5">
                                      <p:cBhvr rctx="IE">
                                        <p:cTn id="182" dur="indefinite"/>
                                        <p:tgtEl>
                                          <p:spTgt spid="571416"/>
                                        </p:tgtEl>
                                      </p:cBhvr>
                                    </p:animEffect>
                                  </p:childTnLst>
                                </p:cTn>
                              </p:par>
                              <p:par>
                                <p:cTn id="183" presetID="9" presetClass="emph" presetSubtype="0" grpId="1" nodeType="withEffect">
                                  <p:stCondLst>
                                    <p:cond delay="0"/>
                                  </p:stCondLst>
                                  <p:childTnLst>
                                    <p:set>
                                      <p:cBhvr rctx="PPT">
                                        <p:cTn id="184" dur="indefinite"/>
                                        <p:tgtEl>
                                          <p:spTgt spid="571417"/>
                                        </p:tgtEl>
                                        <p:attrNameLst>
                                          <p:attrName>style.opacity</p:attrName>
                                        </p:attrNameLst>
                                      </p:cBhvr>
                                      <p:to>
                                        <p:strVal val="0.5"/>
                                      </p:to>
                                    </p:set>
                                    <p:animEffect filter="image" prLst="opacity: 0.5">
                                      <p:cBhvr rctx="IE">
                                        <p:cTn id="185" dur="indefinite"/>
                                        <p:tgtEl>
                                          <p:spTgt spid="571417"/>
                                        </p:tgtEl>
                                      </p:cBhvr>
                                    </p:animEffect>
                                  </p:childTnLst>
                                </p:cTn>
                              </p:par>
                              <p:par>
                                <p:cTn id="186" presetID="9" presetClass="emph" presetSubtype="0" grpId="1" nodeType="withEffect">
                                  <p:stCondLst>
                                    <p:cond delay="0"/>
                                  </p:stCondLst>
                                  <p:childTnLst>
                                    <p:set>
                                      <p:cBhvr rctx="PPT">
                                        <p:cTn id="187" dur="indefinite"/>
                                        <p:tgtEl>
                                          <p:spTgt spid="571418"/>
                                        </p:tgtEl>
                                        <p:attrNameLst>
                                          <p:attrName>style.opacity</p:attrName>
                                        </p:attrNameLst>
                                      </p:cBhvr>
                                      <p:to>
                                        <p:strVal val="0.5"/>
                                      </p:to>
                                    </p:set>
                                    <p:animEffect filter="image" prLst="opacity: 0.5">
                                      <p:cBhvr rctx="IE">
                                        <p:cTn id="188" dur="indefinite"/>
                                        <p:tgtEl>
                                          <p:spTgt spid="571418"/>
                                        </p:tgtEl>
                                      </p:cBhvr>
                                    </p:animEffect>
                                  </p:childTnLst>
                                </p:cTn>
                              </p:par>
                              <p:par>
                                <p:cTn id="189" presetID="9" presetClass="emph" presetSubtype="0" grpId="1" nodeType="withEffect">
                                  <p:stCondLst>
                                    <p:cond delay="0"/>
                                  </p:stCondLst>
                                  <p:childTnLst>
                                    <p:set>
                                      <p:cBhvr rctx="PPT">
                                        <p:cTn id="190" dur="indefinite"/>
                                        <p:tgtEl>
                                          <p:spTgt spid="571419"/>
                                        </p:tgtEl>
                                        <p:attrNameLst>
                                          <p:attrName>style.opacity</p:attrName>
                                        </p:attrNameLst>
                                      </p:cBhvr>
                                      <p:to>
                                        <p:strVal val="0.5"/>
                                      </p:to>
                                    </p:set>
                                    <p:animEffect filter="image" prLst="opacity: 0.5">
                                      <p:cBhvr rctx="IE">
                                        <p:cTn id="191" dur="indefinite"/>
                                        <p:tgtEl>
                                          <p:spTgt spid="571419"/>
                                        </p:tgtEl>
                                      </p:cBhvr>
                                    </p:animEffect>
                                  </p:childTnLst>
                                </p:cTn>
                              </p:par>
                              <p:par>
                                <p:cTn id="192" presetID="9" presetClass="emph" presetSubtype="0" grpId="1" nodeType="withEffect">
                                  <p:stCondLst>
                                    <p:cond delay="0"/>
                                  </p:stCondLst>
                                  <p:childTnLst>
                                    <p:set>
                                      <p:cBhvr rctx="PPT">
                                        <p:cTn id="193" dur="indefinite"/>
                                        <p:tgtEl>
                                          <p:spTgt spid="571420"/>
                                        </p:tgtEl>
                                        <p:attrNameLst>
                                          <p:attrName>style.opacity</p:attrName>
                                        </p:attrNameLst>
                                      </p:cBhvr>
                                      <p:to>
                                        <p:strVal val="0.5"/>
                                      </p:to>
                                    </p:set>
                                    <p:animEffect filter="image" prLst="opacity: 0.5">
                                      <p:cBhvr rctx="IE">
                                        <p:cTn id="194" dur="indefinite"/>
                                        <p:tgtEl>
                                          <p:spTgt spid="571420"/>
                                        </p:tgtEl>
                                      </p:cBhvr>
                                    </p:animEffect>
                                  </p:childTnLst>
                                </p:cTn>
                              </p:par>
                              <p:par>
                                <p:cTn id="195" presetID="9" presetClass="emph" presetSubtype="0" nodeType="withEffect">
                                  <p:stCondLst>
                                    <p:cond delay="0"/>
                                  </p:stCondLst>
                                  <p:childTnLst>
                                    <p:set>
                                      <p:cBhvr rctx="PPT">
                                        <p:cTn id="196" dur="indefinite"/>
                                        <p:tgtEl>
                                          <p:spTgt spid="4"/>
                                        </p:tgtEl>
                                        <p:attrNameLst>
                                          <p:attrName>style.opacity</p:attrName>
                                        </p:attrNameLst>
                                      </p:cBhvr>
                                      <p:to>
                                        <p:strVal val="0.5"/>
                                      </p:to>
                                    </p:set>
                                    <p:animEffect filter="image" prLst="opacity: 0.5">
                                      <p:cBhvr rctx="IE">
                                        <p:cTn id="197" dur="indefinite"/>
                                        <p:tgtEl>
                                          <p:spTgt spid="4"/>
                                        </p:tgtEl>
                                      </p:cBhvr>
                                    </p:animEffect>
                                  </p:childTnLst>
                                </p:cTn>
                              </p:par>
                              <p:par>
                                <p:cTn id="198" presetID="9" presetClass="emph" presetSubtype="0" grpId="1" nodeType="withEffect">
                                  <p:stCondLst>
                                    <p:cond delay="0"/>
                                  </p:stCondLst>
                                  <p:childTnLst>
                                    <p:set>
                                      <p:cBhvr rctx="PPT">
                                        <p:cTn id="199" dur="indefinite"/>
                                        <p:tgtEl>
                                          <p:spTgt spid="571424"/>
                                        </p:tgtEl>
                                        <p:attrNameLst>
                                          <p:attrName>style.opacity</p:attrName>
                                        </p:attrNameLst>
                                      </p:cBhvr>
                                      <p:to>
                                        <p:strVal val="0.5"/>
                                      </p:to>
                                    </p:set>
                                    <p:animEffect filter="image" prLst="opacity: 0.5">
                                      <p:cBhvr rctx="IE">
                                        <p:cTn id="200" dur="indefinite"/>
                                        <p:tgtEl>
                                          <p:spTgt spid="571424"/>
                                        </p:tgtEl>
                                      </p:cBhvr>
                                    </p:animEffect>
                                  </p:childTnLst>
                                </p:cTn>
                              </p:par>
                              <p:par>
                                <p:cTn id="201" presetID="9" presetClass="emph" presetSubtype="0" grpId="1" nodeType="withEffect">
                                  <p:stCondLst>
                                    <p:cond delay="0"/>
                                  </p:stCondLst>
                                  <p:childTnLst>
                                    <p:set>
                                      <p:cBhvr rctx="PPT">
                                        <p:cTn id="202" dur="indefinite"/>
                                        <p:tgtEl>
                                          <p:spTgt spid="571425"/>
                                        </p:tgtEl>
                                        <p:attrNameLst>
                                          <p:attrName>style.opacity</p:attrName>
                                        </p:attrNameLst>
                                      </p:cBhvr>
                                      <p:to>
                                        <p:strVal val="0.5"/>
                                      </p:to>
                                    </p:set>
                                    <p:animEffect filter="image" prLst="opacity: 0.5">
                                      <p:cBhvr rctx="IE">
                                        <p:cTn id="203" dur="indefinite"/>
                                        <p:tgtEl>
                                          <p:spTgt spid="571425"/>
                                        </p:tgtEl>
                                      </p:cBhvr>
                                    </p:animEffect>
                                  </p:childTnLst>
                                </p:cTn>
                              </p:par>
                              <p:par>
                                <p:cTn id="204" presetID="9" presetClass="emph" presetSubtype="0" grpId="1" nodeType="withEffect">
                                  <p:stCondLst>
                                    <p:cond delay="0"/>
                                  </p:stCondLst>
                                  <p:childTnLst>
                                    <p:set>
                                      <p:cBhvr rctx="PPT">
                                        <p:cTn id="205" dur="indefinite"/>
                                        <p:tgtEl>
                                          <p:spTgt spid="571426"/>
                                        </p:tgtEl>
                                        <p:attrNameLst>
                                          <p:attrName>style.opacity</p:attrName>
                                        </p:attrNameLst>
                                      </p:cBhvr>
                                      <p:to>
                                        <p:strVal val="0.5"/>
                                      </p:to>
                                    </p:set>
                                    <p:animEffect filter="image" prLst="opacity: 0.5">
                                      <p:cBhvr rctx="IE">
                                        <p:cTn id="206" dur="indefinite"/>
                                        <p:tgtEl>
                                          <p:spTgt spid="571426"/>
                                        </p:tgtEl>
                                      </p:cBhvr>
                                    </p:animEffect>
                                  </p:childTnLst>
                                </p:cTn>
                              </p:par>
                              <p:par>
                                <p:cTn id="207" presetID="9" presetClass="emph" presetSubtype="0" nodeType="withEffect">
                                  <p:stCondLst>
                                    <p:cond delay="0"/>
                                  </p:stCondLst>
                                  <p:childTnLst>
                                    <p:set>
                                      <p:cBhvr rctx="PPT">
                                        <p:cTn id="208" dur="indefinite"/>
                                        <p:tgtEl>
                                          <p:spTgt spid="5"/>
                                        </p:tgtEl>
                                        <p:attrNameLst>
                                          <p:attrName>style.opacity</p:attrName>
                                        </p:attrNameLst>
                                      </p:cBhvr>
                                      <p:to>
                                        <p:strVal val="0.5"/>
                                      </p:to>
                                    </p:set>
                                    <p:animEffect filter="image" prLst="opacity: 0.5">
                                      <p:cBhvr rctx="IE">
                                        <p:cTn id="209" dur="indefinite"/>
                                        <p:tgtEl>
                                          <p:spTgt spid="5"/>
                                        </p:tgtEl>
                                      </p:cBhvr>
                                    </p:animEffect>
                                  </p:childTnLst>
                                </p:cTn>
                              </p:par>
                              <p:par>
                                <p:cTn id="210" presetID="9" presetClass="emph" presetSubtype="0" grpId="1" nodeType="withEffect">
                                  <p:stCondLst>
                                    <p:cond delay="0"/>
                                  </p:stCondLst>
                                  <p:childTnLst>
                                    <p:set>
                                      <p:cBhvr rctx="PPT">
                                        <p:cTn id="211" dur="indefinite"/>
                                        <p:tgtEl>
                                          <p:spTgt spid="571430"/>
                                        </p:tgtEl>
                                        <p:attrNameLst>
                                          <p:attrName>style.opacity</p:attrName>
                                        </p:attrNameLst>
                                      </p:cBhvr>
                                      <p:to>
                                        <p:strVal val="0.5"/>
                                      </p:to>
                                    </p:set>
                                    <p:animEffect filter="image" prLst="opacity: 0.5">
                                      <p:cBhvr rctx="IE">
                                        <p:cTn id="212" dur="indefinite"/>
                                        <p:tgtEl>
                                          <p:spTgt spid="571430"/>
                                        </p:tgtEl>
                                      </p:cBhvr>
                                    </p:animEffect>
                                  </p:childTnLst>
                                </p:cTn>
                              </p:par>
                              <p:par>
                                <p:cTn id="213" presetID="9" presetClass="emph" presetSubtype="0" grpId="1" nodeType="withEffect">
                                  <p:stCondLst>
                                    <p:cond delay="0"/>
                                  </p:stCondLst>
                                  <p:childTnLst>
                                    <p:set>
                                      <p:cBhvr rctx="PPT">
                                        <p:cTn id="214" dur="indefinite"/>
                                        <p:tgtEl>
                                          <p:spTgt spid="571431"/>
                                        </p:tgtEl>
                                        <p:attrNameLst>
                                          <p:attrName>style.opacity</p:attrName>
                                        </p:attrNameLst>
                                      </p:cBhvr>
                                      <p:to>
                                        <p:strVal val="0.5"/>
                                      </p:to>
                                    </p:set>
                                    <p:animEffect filter="image" prLst="opacity: 0.5">
                                      <p:cBhvr rctx="IE">
                                        <p:cTn id="215" dur="indefinite"/>
                                        <p:tgtEl>
                                          <p:spTgt spid="571431"/>
                                        </p:tgtEl>
                                      </p:cBhvr>
                                    </p:animEffect>
                                  </p:childTnLst>
                                </p:cTn>
                              </p:par>
                              <p:par>
                                <p:cTn id="216" presetID="9" presetClass="emph" presetSubtype="0" grpId="1" nodeType="withEffect">
                                  <p:stCondLst>
                                    <p:cond delay="0"/>
                                  </p:stCondLst>
                                  <p:childTnLst>
                                    <p:set>
                                      <p:cBhvr rctx="PPT">
                                        <p:cTn id="217" dur="indefinite"/>
                                        <p:tgtEl>
                                          <p:spTgt spid="571432"/>
                                        </p:tgtEl>
                                        <p:attrNameLst>
                                          <p:attrName>style.opacity</p:attrName>
                                        </p:attrNameLst>
                                      </p:cBhvr>
                                      <p:to>
                                        <p:strVal val="0.5"/>
                                      </p:to>
                                    </p:set>
                                    <p:animEffect filter="image" prLst="opacity: 0.5">
                                      <p:cBhvr rctx="IE">
                                        <p:cTn id="218" dur="indefinite"/>
                                        <p:tgtEl>
                                          <p:spTgt spid="571432"/>
                                        </p:tgtEl>
                                      </p:cBhvr>
                                    </p:animEffect>
                                  </p:childTnLst>
                                </p:cTn>
                              </p:par>
                              <p:par>
                                <p:cTn id="219" presetID="9" presetClass="emph" presetSubtype="0" grpId="1" nodeType="withEffect">
                                  <p:stCondLst>
                                    <p:cond delay="0"/>
                                  </p:stCondLst>
                                  <p:childTnLst>
                                    <p:set>
                                      <p:cBhvr rctx="PPT">
                                        <p:cTn id="220" dur="indefinite"/>
                                        <p:tgtEl>
                                          <p:spTgt spid="571433"/>
                                        </p:tgtEl>
                                        <p:attrNameLst>
                                          <p:attrName>style.opacity</p:attrName>
                                        </p:attrNameLst>
                                      </p:cBhvr>
                                      <p:to>
                                        <p:strVal val="0.5"/>
                                      </p:to>
                                    </p:set>
                                    <p:animEffect filter="image" prLst="opacity: 0.5">
                                      <p:cBhvr rctx="IE">
                                        <p:cTn id="221" dur="indefinite"/>
                                        <p:tgtEl>
                                          <p:spTgt spid="571433"/>
                                        </p:tgtEl>
                                      </p:cBhvr>
                                    </p:animEffect>
                                  </p:childTnLst>
                                </p:cTn>
                              </p:par>
                              <p:par>
                                <p:cTn id="222" presetID="9" presetClass="emph" presetSubtype="0" grpId="1" nodeType="withEffect">
                                  <p:stCondLst>
                                    <p:cond delay="0"/>
                                  </p:stCondLst>
                                  <p:childTnLst>
                                    <p:set>
                                      <p:cBhvr rctx="PPT">
                                        <p:cTn id="223" dur="indefinite"/>
                                        <p:tgtEl>
                                          <p:spTgt spid="571434"/>
                                        </p:tgtEl>
                                        <p:attrNameLst>
                                          <p:attrName>style.opacity</p:attrName>
                                        </p:attrNameLst>
                                      </p:cBhvr>
                                      <p:to>
                                        <p:strVal val="0.5"/>
                                      </p:to>
                                    </p:set>
                                    <p:animEffect filter="image" prLst="opacity: 0.5">
                                      <p:cBhvr rctx="IE">
                                        <p:cTn id="224" dur="indefinite"/>
                                        <p:tgtEl>
                                          <p:spTgt spid="571434"/>
                                        </p:tgtEl>
                                      </p:cBhvr>
                                    </p:animEffect>
                                  </p:childTnLst>
                                </p:cTn>
                              </p:par>
                              <p:par>
                                <p:cTn id="225" presetID="9" presetClass="emph" presetSubtype="0" nodeType="withEffect">
                                  <p:stCondLst>
                                    <p:cond delay="0"/>
                                  </p:stCondLst>
                                  <p:childTnLst>
                                    <p:set>
                                      <p:cBhvr rctx="PPT">
                                        <p:cTn id="226" dur="indefinite"/>
                                        <p:tgtEl>
                                          <p:spTgt spid="6"/>
                                        </p:tgtEl>
                                        <p:attrNameLst>
                                          <p:attrName>style.opacity</p:attrName>
                                        </p:attrNameLst>
                                      </p:cBhvr>
                                      <p:to>
                                        <p:strVal val="0.5"/>
                                      </p:to>
                                    </p:set>
                                    <p:animEffect filter="image" prLst="opacity: 0.5">
                                      <p:cBhvr rctx="IE">
                                        <p:cTn id="227" dur="indefinite"/>
                                        <p:tgtEl>
                                          <p:spTgt spid="6"/>
                                        </p:tgtEl>
                                      </p:cBhvr>
                                    </p:animEffect>
                                  </p:childTnLst>
                                </p:cTn>
                              </p:par>
                              <p:par>
                                <p:cTn id="228" presetID="9" presetClass="emph" presetSubtype="0" grpId="1" nodeType="withEffect">
                                  <p:stCondLst>
                                    <p:cond delay="0"/>
                                  </p:stCondLst>
                                  <p:childTnLst>
                                    <p:set>
                                      <p:cBhvr rctx="PPT">
                                        <p:cTn id="229" dur="indefinite"/>
                                        <p:tgtEl>
                                          <p:spTgt spid="571438"/>
                                        </p:tgtEl>
                                        <p:attrNameLst>
                                          <p:attrName>style.opacity</p:attrName>
                                        </p:attrNameLst>
                                      </p:cBhvr>
                                      <p:to>
                                        <p:strVal val="0.5"/>
                                      </p:to>
                                    </p:set>
                                    <p:animEffect filter="image" prLst="opacity: 0.5">
                                      <p:cBhvr rctx="IE">
                                        <p:cTn id="230" dur="indefinite"/>
                                        <p:tgtEl>
                                          <p:spTgt spid="571438"/>
                                        </p:tgtEl>
                                      </p:cBhvr>
                                    </p:animEffect>
                                  </p:childTnLst>
                                </p:cTn>
                              </p:par>
                              <p:par>
                                <p:cTn id="231" presetID="9" presetClass="emph" presetSubtype="0" grpId="1" nodeType="withEffect">
                                  <p:stCondLst>
                                    <p:cond delay="0"/>
                                  </p:stCondLst>
                                  <p:childTnLst>
                                    <p:set>
                                      <p:cBhvr rctx="PPT">
                                        <p:cTn id="232" dur="indefinite"/>
                                        <p:tgtEl>
                                          <p:spTgt spid="571439"/>
                                        </p:tgtEl>
                                        <p:attrNameLst>
                                          <p:attrName>style.opacity</p:attrName>
                                        </p:attrNameLst>
                                      </p:cBhvr>
                                      <p:to>
                                        <p:strVal val="0.5"/>
                                      </p:to>
                                    </p:set>
                                    <p:animEffect filter="image" prLst="opacity: 0.5">
                                      <p:cBhvr rctx="IE">
                                        <p:cTn id="233" dur="indefinite"/>
                                        <p:tgtEl>
                                          <p:spTgt spid="571439"/>
                                        </p:tgtEl>
                                      </p:cBhvr>
                                    </p:animEffect>
                                  </p:childTnLst>
                                </p:cTn>
                              </p:par>
                            </p:childTnLst>
                          </p:cTn>
                        </p:par>
                      </p:childTnLst>
                    </p:cTn>
                  </p:par>
                  <p:par>
                    <p:cTn id="234" fill="hold">
                      <p:stCondLst>
                        <p:cond delay="indefinite"/>
                      </p:stCondLst>
                      <p:childTnLst>
                        <p:par>
                          <p:cTn id="235" fill="hold">
                            <p:stCondLst>
                              <p:cond delay="0"/>
                            </p:stCondLst>
                            <p:childTnLst>
                              <p:par>
                                <p:cTn id="236" presetID="9" presetClass="emph" presetSubtype="0" grpId="1" nodeType="clickEffect">
                                  <p:stCondLst>
                                    <p:cond delay="0"/>
                                  </p:stCondLst>
                                  <p:iterate type="lt">
                                    <p:tmAbs val="0"/>
                                  </p:iterate>
                                  <p:childTnLst>
                                    <p:set>
                                      <p:cBhvr rctx="PPT">
                                        <p:cTn id="237" dur="indefinite"/>
                                        <p:tgtEl>
                                          <p:spTgt spid="571440"/>
                                        </p:tgtEl>
                                        <p:attrNameLst>
                                          <p:attrName>style.opacity</p:attrName>
                                        </p:attrNameLst>
                                      </p:cBhvr>
                                      <p:to>
                                        <p:strVal val="0.5"/>
                                      </p:to>
                                    </p:set>
                                    <p:animEffect filter="image" prLst="opacity: 0.5">
                                      <p:cBhvr rctx="IE">
                                        <p:cTn id="238" dur="indefinite"/>
                                        <p:tgtEl>
                                          <p:spTgt spid="571440"/>
                                        </p:tgtEl>
                                      </p:cBhvr>
                                    </p:animEffect>
                                  </p:childTnLst>
                                </p:cTn>
                              </p:par>
                            </p:childTnLst>
                          </p:cTn>
                        </p:par>
                      </p:childTnLst>
                    </p:cTn>
                  </p:par>
                  <p:par>
                    <p:cTn id="239" fill="hold">
                      <p:stCondLst>
                        <p:cond delay="indefinite"/>
                      </p:stCondLst>
                      <p:childTnLst>
                        <p:par>
                          <p:cTn id="240" fill="hold">
                            <p:stCondLst>
                              <p:cond delay="0"/>
                            </p:stCondLst>
                            <p:childTnLst>
                              <p:par>
                                <p:cTn id="241" presetID="40" presetClass="entr" presetSubtype="0" fill="hold" grpId="0" nodeType="clickEffect">
                                  <p:stCondLst>
                                    <p:cond delay="0"/>
                                  </p:stCondLst>
                                  <p:iterate type="lt">
                                    <p:tmPct val="10000"/>
                                  </p:iterate>
                                  <p:childTnLst>
                                    <p:set>
                                      <p:cBhvr>
                                        <p:cTn id="242" dur="1" fill="hold">
                                          <p:stCondLst>
                                            <p:cond delay="0"/>
                                          </p:stCondLst>
                                        </p:cTn>
                                        <p:tgtEl>
                                          <p:spTgt spid="571480"/>
                                        </p:tgtEl>
                                        <p:attrNameLst>
                                          <p:attrName>style.visibility</p:attrName>
                                        </p:attrNameLst>
                                      </p:cBhvr>
                                      <p:to>
                                        <p:strVal val="visible"/>
                                      </p:to>
                                    </p:set>
                                    <p:animEffect transition="in" filter="fade">
                                      <p:cBhvr>
                                        <p:cTn id="243" dur="1000"/>
                                        <p:tgtEl>
                                          <p:spTgt spid="571480"/>
                                        </p:tgtEl>
                                      </p:cBhvr>
                                    </p:animEffect>
                                    <p:anim calcmode="lin" valueType="num">
                                      <p:cBhvr>
                                        <p:cTn id="244" dur="1000" fill="hold"/>
                                        <p:tgtEl>
                                          <p:spTgt spid="571480"/>
                                        </p:tgtEl>
                                        <p:attrNameLst>
                                          <p:attrName>ppt_x</p:attrName>
                                        </p:attrNameLst>
                                      </p:cBhvr>
                                      <p:tavLst>
                                        <p:tav tm="0">
                                          <p:val>
                                            <p:strVal val="#ppt_x-.1"/>
                                          </p:val>
                                        </p:tav>
                                        <p:tav tm="100000">
                                          <p:val>
                                            <p:strVal val="#ppt_x"/>
                                          </p:val>
                                        </p:tav>
                                      </p:tavLst>
                                    </p:anim>
                                    <p:anim calcmode="lin" valueType="num">
                                      <p:cBhvr>
                                        <p:cTn id="245" dur="1000" fill="hold"/>
                                        <p:tgtEl>
                                          <p:spTgt spid="571480"/>
                                        </p:tgtEl>
                                        <p:attrNameLst>
                                          <p:attrName>ppt_y</p:attrName>
                                        </p:attrNameLst>
                                      </p:cBhvr>
                                      <p:tavLst>
                                        <p:tav tm="0">
                                          <p:val>
                                            <p:strVal val="#ppt_y"/>
                                          </p:val>
                                        </p:tav>
                                        <p:tav tm="100000">
                                          <p:val>
                                            <p:strVal val="#ppt_y"/>
                                          </p:val>
                                        </p:tav>
                                      </p:tavLst>
                                    </p:anim>
                                  </p:childTnLst>
                                </p:cTn>
                              </p:par>
                            </p:childTnLst>
                          </p:cTn>
                        </p:par>
                      </p:childTnLst>
                    </p:cTn>
                  </p:par>
                  <p:par>
                    <p:cTn id="246" fill="hold">
                      <p:stCondLst>
                        <p:cond delay="indefinite"/>
                      </p:stCondLst>
                      <p:childTnLst>
                        <p:par>
                          <p:cTn id="247" fill="hold">
                            <p:stCondLst>
                              <p:cond delay="0"/>
                            </p:stCondLst>
                            <p:childTnLst>
                              <p:par>
                                <p:cTn id="248" presetID="9" presetClass="entr" presetSubtype="0" fill="hold" nodeType="clickEffect">
                                  <p:stCondLst>
                                    <p:cond delay="0"/>
                                  </p:stCondLst>
                                  <p:childTnLst>
                                    <p:set>
                                      <p:cBhvr>
                                        <p:cTn id="249" dur="1" fill="hold">
                                          <p:stCondLst>
                                            <p:cond delay="0"/>
                                          </p:stCondLst>
                                        </p:cTn>
                                        <p:tgtEl>
                                          <p:spTgt spid="7"/>
                                        </p:tgtEl>
                                        <p:attrNameLst>
                                          <p:attrName>style.visibility</p:attrName>
                                        </p:attrNameLst>
                                      </p:cBhvr>
                                      <p:to>
                                        <p:strVal val="visible"/>
                                      </p:to>
                                    </p:set>
                                    <p:animEffect transition="in" filter="dissolve">
                                      <p:cBhvr>
                                        <p:cTn id="250" dur="500"/>
                                        <p:tgtEl>
                                          <p:spTgt spid="7"/>
                                        </p:tgtEl>
                                      </p:cBhvr>
                                    </p:animEffect>
                                  </p:childTnLst>
                                </p:cTn>
                              </p:par>
                            </p:childTnLst>
                          </p:cTn>
                        </p:par>
                      </p:childTnLst>
                    </p:cTn>
                  </p:par>
                  <p:par>
                    <p:cTn id="251" fill="hold">
                      <p:stCondLst>
                        <p:cond delay="indefinite"/>
                      </p:stCondLst>
                      <p:childTnLst>
                        <p:par>
                          <p:cTn id="252" fill="hold">
                            <p:stCondLst>
                              <p:cond delay="0"/>
                            </p:stCondLst>
                            <p:childTnLst>
                              <p:par>
                                <p:cTn id="253" presetID="47" presetClass="entr" presetSubtype="0" fill="hold" grpId="0" nodeType="clickEffect">
                                  <p:stCondLst>
                                    <p:cond delay="0"/>
                                  </p:stCondLst>
                                  <p:childTnLst>
                                    <p:set>
                                      <p:cBhvr>
                                        <p:cTn id="254" dur="1" fill="hold">
                                          <p:stCondLst>
                                            <p:cond delay="0"/>
                                          </p:stCondLst>
                                        </p:cTn>
                                        <p:tgtEl>
                                          <p:spTgt spid="571448"/>
                                        </p:tgtEl>
                                        <p:attrNameLst>
                                          <p:attrName>style.visibility</p:attrName>
                                        </p:attrNameLst>
                                      </p:cBhvr>
                                      <p:to>
                                        <p:strVal val="visible"/>
                                      </p:to>
                                    </p:set>
                                    <p:animEffect transition="in" filter="fade">
                                      <p:cBhvr>
                                        <p:cTn id="255" dur="1000"/>
                                        <p:tgtEl>
                                          <p:spTgt spid="571448"/>
                                        </p:tgtEl>
                                      </p:cBhvr>
                                    </p:animEffect>
                                    <p:anim calcmode="lin" valueType="num">
                                      <p:cBhvr>
                                        <p:cTn id="256" dur="1000" fill="hold"/>
                                        <p:tgtEl>
                                          <p:spTgt spid="571448"/>
                                        </p:tgtEl>
                                        <p:attrNameLst>
                                          <p:attrName>ppt_x</p:attrName>
                                        </p:attrNameLst>
                                      </p:cBhvr>
                                      <p:tavLst>
                                        <p:tav tm="0">
                                          <p:val>
                                            <p:strVal val="#ppt_x"/>
                                          </p:val>
                                        </p:tav>
                                        <p:tav tm="100000">
                                          <p:val>
                                            <p:strVal val="#ppt_x"/>
                                          </p:val>
                                        </p:tav>
                                      </p:tavLst>
                                    </p:anim>
                                    <p:anim calcmode="lin" valueType="num">
                                      <p:cBhvr>
                                        <p:cTn id="257" dur="1000" fill="hold"/>
                                        <p:tgtEl>
                                          <p:spTgt spid="571448"/>
                                        </p:tgtEl>
                                        <p:attrNameLst>
                                          <p:attrName>ppt_y</p:attrName>
                                        </p:attrNameLst>
                                      </p:cBhvr>
                                      <p:tavLst>
                                        <p:tav tm="0">
                                          <p:val>
                                            <p:strVal val="#ppt_y-.1"/>
                                          </p:val>
                                        </p:tav>
                                        <p:tav tm="100000">
                                          <p:val>
                                            <p:strVal val="#ppt_y"/>
                                          </p:val>
                                        </p:tav>
                                      </p:tavLst>
                                    </p:anim>
                                  </p:childTnLst>
                                </p:cTn>
                              </p:par>
                            </p:childTnLst>
                          </p:cTn>
                        </p:par>
                      </p:childTnLst>
                    </p:cTn>
                  </p:par>
                  <p:par>
                    <p:cTn id="258" fill="hold">
                      <p:stCondLst>
                        <p:cond delay="indefinite"/>
                      </p:stCondLst>
                      <p:childTnLst>
                        <p:par>
                          <p:cTn id="259" fill="hold">
                            <p:stCondLst>
                              <p:cond delay="0"/>
                            </p:stCondLst>
                            <p:childTnLst>
                              <p:par>
                                <p:cTn id="260" presetID="47" presetClass="entr" presetSubtype="0" fill="hold" grpId="0" nodeType="clickEffect">
                                  <p:stCondLst>
                                    <p:cond delay="0"/>
                                  </p:stCondLst>
                                  <p:childTnLst>
                                    <p:set>
                                      <p:cBhvr>
                                        <p:cTn id="261" dur="1" fill="hold">
                                          <p:stCondLst>
                                            <p:cond delay="0"/>
                                          </p:stCondLst>
                                        </p:cTn>
                                        <p:tgtEl>
                                          <p:spTgt spid="571449"/>
                                        </p:tgtEl>
                                        <p:attrNameLst>
                                          <p:attrName>style.visibility</p:attrName>
                                        </p:attrNameLst>
                                      </p:cBhvr>
                                      <p:to>
                                        <p:strVal val="visible"/>
                                      </p:to>
                                    </p:set>
                                    <p:animEffect transition="in" filter="fade">
                                      <p:cBhvr>
                                        <p:cTn id="262" dur="1000"/>
                                        <p:tgtEl>
                                          <p:spTgt spid="571449"/>
                                        </p:tgtEl>
                                      </p:cBhvr>
                                    </p:animEffect>
                                    <p:anim calcmode="lin" valueType="num">
                                      <p:cBhvr>
                                        <p:cTn id="263" dur="1000" fill="hold"/>
                                        <p:tgtEl>
                                          <p:spTgt spid="571449"/>
                                        </p:tgtEl>
                                        <p:attrNameLst>
                                          <p:attrName>ppt_x</p:attrName>
                                        </p:attrNameLst>
                                      </p:cBhvr>
                                      <p:tavLst>
                                        <p:tav tm="0">
                                          <p:val>
                                            <p:strVal val="#ppt_x"/>
                                          </p:val>
                                        </p:tav>
                                        <p:tav tm="100000">
                                          <p:val>
                                            <p:strVal val="#ppt_x"/>
                                          </p:val>
                                        </p:tav>
                                      </p:tavLst>
                                    </p:anim>
                                    <p:anim calcmode="lin" valueType="num">
                                      <p:cBhvr>
                                        <p:cTn id="264" dur="1000" fill="hold"/>
                                        <p:tgtEl>
                                          <p:spTgt spid="571449"/>
                                        </p:tgtEl>
                                        <p:attrNameLst>
                                          <p:attrName>ppt_y</p:attrName>
                                        </p:attrNameLst>
                                      </p:cBhvr>
                                      <p:tavLst>
                                        <p:tav tm="0">
                                          <p:val>
                                            <p:strVal val="#ppt_y-.1"/>
                                          </p:val>
                                        </p:tav>
                                        <p:tav tm="100000">
                                          <p:val>
                                            <p:strVal val="#ppt_y"/>
                                          </p:val>
                                        </p:tav>
                                      </p:tavLst>
                                    </p:anim>
                                  </p:childTnLst>
                                </p:cTn>
                              </p:par>
                            </p:childTnLst>
                          </p:cTn>
                        </p:par>
                      </p:childTnLst>
                    </p:cTn>
                  </p:par>
                  <p:par>
                    <p:cTn id="265" fill="hold">
                      <p:stCondLst>
                        <p:cond delay="indefinite"/>
                      </p:stCondLst>
                      <p:childTnLst>
                        <p:par>
                          <p:cTn id="266" fill="hold">
                            <p:stCondLst>
                              <p:cond delay="0"/>
                            </p:stCondLst>
                            <p:childTnLst>
                              <p:par>
                                <p:cTn id="267" presetID="53" presetClass="entr" presetSubtype="0" fill="hold" grpId="0" nodeType="clickEffect">
                                  <p:stCondLst>
                                    <p:cond delay="0"/>
                                  </p:stCondLst>
                                  <p:childTnLst>
                                    <p:set>
                                      <p:cBhvr>
                                        <p:cTn id="268" dur="1" fill="hold">
                                          <p:stCondLst>
                                            <p:cond delay="0"/>
                                          </p:stCondLst>
                                        </p:cTn>
                                        <p:tgtEl>
                                          <p:spTgt spid="571447"/>
                                        </p:tgtEl>
                                        <p:attrNameLst>
                                          <p:attrName>style.visibility</p:attrName>
                                        </p:attrNameLst>
                                      </p:cBhvr>
                                      <p:to>
                                        <p:strVal val="visible"/>
                                      </p:to>
                                    </p:set>
                                    <p:anim calcmode="lin" valueType="num">
                                      <p:cBhvr>
                                        <p:cTn id="269" dur="500" fill="hold"/>
                                        <p:tgtEl>
                                          <p:spTgt spid="571447"/>
                                        </p:tgtEl>
                                        <p:attrNameLst>
                                          <p:attrName>ppt_w</p:attrName>
                                        </p:attrNameLst>
                                      </p:cBhvr>
                                      <p:tavLst>
                                        <p:tav tm="0">
                                          <p:val>
                                            <p:fltVal val="0"/>
                                          </p:val>
                                        </p:tav>
                                        <p:tav tm="100000">
                                          <p:val>
                                            <p:strVal val="#ppt_w"/>
                                          </p:val>
                                        </p:tav>
                                      </p:tavLst>
                                    </p:anim>
                                    <p:anim calcmode="lin" valueType="num">
                                      <p:cBhvr>
                                        <p:cTn id="270" dur="500" fill="hold"/>
                                        <p:tgtEl>
                                          <p:spTgt spid="571447"/>
                                        </p:tgtEl>
                                        <p:attrNameLst>
                                          <p:attrName>ppt_h</p:attrName>
                                        </p:attrNameLst>
                                      </p:cBhvr>
                                      <p:tavLst>
                                        <p:tav tm="0">
                                          <p:val>
                                            <p:fltVal val="0"/>
                                          </p:val>
                                        </p:tav>
                                        <p:tav tm="100000">
                                          <p:val>
                                            <p:strVal val="#ppt_h"/>
                                          </p:val>
                                        </p:tav>
                                      </p:tavLst>
                                    </p:anim>
                                    <p:animEffect transition="in" filter="fade">
                                      <p:cBhvr>
                                        <p:cTn id="271" dur="500"/>
                                        <p:tgtEl>
                                          <p:spTgt spid="571447"/>
                                        </p:tgtEl>
                                      </p:cBhvr>
                                    </p:animEffect>
                                  </p:childTnLst>
                                </p:cTn>
                              </p:par>
                            </p:childTnLst>
                          </p:cTn>
                        </p:par>
                      </p:childTnLst>
                    </p:cTn>
                  </p:par>
                  <p:par>
                    <p:cTn id="272" fill="hold">
                      <p:stCondLst>
                        <p:cond delay="indefinite"/>
                      </p:stCondLst>
                      <p:childTnLst>
                        <p:par>
                          <p:cTn id="273" fill="hold">
                            <p:stCondLst>
                              <p:cond delay="0"/>
                            </p:stCondLst>
                            <p:childTnLst>
                              <p:par>
                                <p:cTn id="274" presetID="53" presetClass="entr" presetSubtype="0" fill="hold" nodeType="clickEffect">
                                  <p:stCondLst>
                                    <p:cond delay="0"/>
                                  </p:stCondLst>
                                  <p:childTnLst>
                                    <p:set>
                                      <p:cBhvr>
                                        <p:cTn id="275" dur="1" fill="hold">
                                          <p:stCondLst>
                                            <p:cond delay="0"/>
                                          </p:stCondLst>
                                        </p:cTn>
                                        <p:tgtEl>
                                          <p:spTgt spid="8"/>
                                        </p:tgtEl>
                                        <p:attrNameLst>
                                          <p:attrName>style.visibility</p:attrName>
                                        </p:attrNameLst>
                                      </p:cBhvr>
                                      <p:to>
                                        <p:strVal val="visible"/>
                                      </p:to>
                                    </p:set>
                                    <p:anim calcmode="lin" valueType="num">
                                      <p:cBhvr>
                                        <p:cTn id="276" dur="500" fill="hold"/>
                                        <p:tgtEl>
                                          <p:spTgt spid="8"/>
                                        </p:tgtEl>
                                        <p:attrNameLst>
                                          <p:attrName>ppt_w</p:attrName>
                                        </p:attrNameLst>
                                      </p:cBhvr>
                                      <p:tavLst>
                                        <p:tav tm="0">
                                          <p:val>
                                            <p:fltVal val="0"/>
                                          </p:val>
                                        </p:tav>
                                        <p:tav tm="100000">
                                          <p:val>
                                            <p:strVal val="#ppt_w"/>
                                          </p:val>
                                        </p:tav>
                                      </p:tavLst>
                                    </p:anim>
                                    <p:anim calcmode="lin" valueType="num">
                                      <p:cBhvr>
                                        <p:cTn id="277" dur="500" fill="hold"/>
                                        <p:tgtEl>
                                          <p:spTgt spid="8"/>
                                        </p:tgtEl>
                                        <p:attrNameLst>
                                          <p:attrName>ppt_h</p:attrName>
                                        </p:attrNameLst>
                                      </p:cBhvr>
                                      <p:tavLst>
                                        <p:tav tm="0">
                                          <p:val>
                                            <p:fltVal val="0"/>
                                          </p:val>
                                        </p:tav>
                                        <p:tav tm="100000">
                                          <p:val>
                                            <p:strVal val="#ppt_h"/>
                                          </p:val>
                                        </p:tav>
                                      </p:tavLst>
                                    </p:anim>
                                    <p:animEffect transition="in" filter="fade">
                                      <p:cBhvr>
                                        <p:cTn id="278" dur="500"/>
                                        <p:tgtEl>
                                          <p:spTgt spid="8"/>
                                        </p:tgtEl>
                                      </p:cBhvr>
                                    </p:animEffect>
                                  </p:childTnLst>
                                </p:cTn>
                              </p:par>
                            </p:childTnLst>
                          </p:cTn>
                        </p:par>
                      </p:childTnLst>
                    </p:cTn>
                  </p:par>
                  <p:par>
                    <p:cTn id="279" fill="hold">
                      <p:stCondLst>
                        <p:cond delay="indefinite"/>
                      </p:stCondLst>
                      <p:childTnLst>
                        <p:par>
                          <p:cTn id="280" fill="hold">
                            <p:stCondLst>
                              <p:cond delay="0"/>
                            </p:stCondLst>
                            <p:childTnLst>
                              <p:par>
                                <p:cTn id="281" presetID="22" presetClass="entr" presetSubtype="8" fill="hold" grpId="0" nodeType="clickEffect">
                                  <p:stCondLst>
                                    <p:cond delay="0"/>
                                  </p:stCondLst>
                                  <p:childTnLst>
                                    <p:set>
                                      <p:cBhvr>
                                        <p:cTn id="282" dur="1" fill="hold">
                                          <p:stCondLst>
                                            <p:cond delay="0"/>
                                          </p:stCondLst>
                                        </p:cTn>
                                        <p:tgtEl>
                                          <p:spTgt spid="571472"/>
                                        </p:tgtEl>
                                        <p:attrNameLst>
                                          <p:attrName>style.visibility</p:attrName>
                                        </p:attrNameLst>
                                      </p:cBhvr>
                                      <p:to>
                                        <p:strVal val="visible"/>
                                      </p:to>
                                    </p:set>
                                    <p:animEffect transition="in" filter="wipe(left)">
                                      <p:cBhvr>
                                        <p:cTn id="283" dur="2000"/>
                                        <p:tgtEl>
                                          <p:spTgt spid="571472"/>
                                        </p:tgtEl>
                                      </p:cBhvr>
                                    </p:animEffect>
                                  </p:childTnLst>
                                </p:cTn>
                              </p:par>
                            </p:childTnLst>
                          </p:cTn>
                        </p:par>
                      </p:childTnLst>
                    </p:cTn>
                  </p:par>
                  <p:par>
                    <p:cTn id="284" fill="hold">
                      <p:stCondLst>
                        <p:cond delay="indefinite"/>
                      </p:stCondLst>
                      <p:childTnLst>
                        <p:par>
                          <p:cTn id="285" fill="hold">
                            <p:stCondLst>
                              <p:cond delay="0"/>
                            </p:stCondLst>
                            <p:childTnLst>
                              <p:par>
                                <p:cTn id="286" presetID="22" presetClass="entr" presetSubtype="8" fill="hold" grpId="0" nodeType="clickEffect">
                                  <p:stCondLst>
                                    <p:cond delay="0"/>
                                  </p:stCondLst>
                                  <p:childTnLst>
                                    <p:set>
                                      <p:cBhvr>
                                        <p:cTn id="287" dur="1" fill="hold">
                                          <p:stCondLst>
                                            <p:cond delay="0"/>
                                          </p:stCondLst>
                                        </p:cTn>
                                        <p:tgtEl>
                                          <p:spTgt spid="571450"/>
                                        </p:tgtEl>
                                        <p:attrNameLst>
                                          <p:attrName>style.visibility</p:attrName>
                                        </p:attrNameLst>
                                      </p:cBhvr>
                                      <p:to>
                                        <p:strVal val="visible"/>
                                      </p:to>
                                    </p:set>
                                    <p:animEffect transition="in" filter="wipe(left)">
                                      <p:cBhvr>
                                        <p:cTn id="288" dur="5000"/>
                                        <p:tgtEl>
                                          <p:spTgt spid="571450"/>
                                        </p:tgtEl>
                                      </p:cBhvr>
                                    </p:animEffect>
                                  </p:childTnLst>
                                </p:cTn>
                              </p:par>
                            </p:childTnLst>
                          </p:cTn>
                        </p:par>
                      </p:childTnLst>
                    </p:cTn>
                  </p:par>
                  <p:par>
                    <p:cTn id="289" fill="hold">
                      <p:stCondLst>
                        <p:cond delay="indefinite"/>
                      </p:stCondLst>
                      <p:childTnLst>
                        <p:par>
                          <p:cTn id="290" fill="hold">
                            <p:stCondLst>
                              <p:cond delay="0"/>
                            </p:stCondLst>
                            <p:childTnLst>
                              <p:par>
                                <p:cTn id="291" presetID="22" presetClass="entr" presetSubtype="4" fill="hold" grpId="0" nodeType="clickEffect">
                                  <p:stCondLst>
                                    <p:cond delay="0"/>
                                  </p:stCondLst>
                                  <p:childTnLst>
                                    <p:set>
                                      <p:cBhvr>
                                        <p:cTn id="292" dur="1" fill="hold">
                                          <p:stCondLst>
                                            <p:cond delay="0"/>
                                          </p:stCondLst>
                                        </p:cTn>
                                        <p:tgtEl>
                                          <p:spTgt spid="571451"/>
                                        </p:tgtEl>
                                        <p:attrNameLst>
                                          <p:attrName>style.visibility</p:attrName>
                                        </p:attrNameLst>
                                      </p:cBhvr>
                                      <p:to>
                                        <p:strVal val="visible"/>
                                      </p:to>
                                    </p:set>
                                    <p:animEffect transition="in" filter="wipe(down)">
                                      <p:cBhvr>
                                        <p:cTn id="293" dur="2000"/>
                                        <p:tgtEl>
                                          <p:spTgt spid="571451"/>
                                        </p:tgtEl>
                                      </p:cBhvr>
                                    </p:animEffect>
                                  </p:childTnLst>
                                </p:cTn>
                              </p:par>
                            </p:childTnLst>
                          </p:cTn>
                        </p:par>
                      </p:childTnLst>
                    </p:cTn>
                  </p:par>
                  <p:par>
                    <p:cTn id="294" fill="hold">
                      <p:stCondLst>
                        <p:cond delay="indefinite"/>
                      </p:stCondLst>
                      <p:childTnLst>
                        <p:par>
                          <p:cTn id="295" fill="hold">
                            <p:stCondLst>
                              <p:cond delay="0"/>
                            </p:stCondLst>
                            <p:childTnLst>
                              <p:par>
                                <p:cTn id="296" presetID="40" presetClass="entr" presetSubtype="0" fill="hold" grpId="0" nodeType="clickEffect">
                                  <p:stCondLst>
                                    <p:cond delay="0"/>
                                  </p:stCondLst>
                                  <p:iterate type="lt">
                                    <p:tmPct val="10000"/>
                                  </p:iterate>
                                  <p:childTnLst>
                                    <p:set>
                                      <p:cBhvr>
                                        <p:cTn id="297" dur="1" fill="hold">
                                          <p:stCondLst>
                                            <p:cond delay="0"/>
                                          </p:stCondLst>
                                        </p:cTn>
                                        <p:tgtEl>
                                          <p:spTgt spid="571456"/>
                                        </p:tgtEl>
                                        <p:attrNameLst>
                                          <p:attrName>style.visibility</p:attrName>
                                        </p:attrNameLst>
                                      </p:cBhvr>
                                      <p:to>
                                        <p:strVal val="visible"/>
                                      </p:to>
                                    </p:set>
                                    <p:animEffect transition="in" filter="fade">
                                      <p:cBhvr>
                                        <p:cTn id="298" dur="1000"/>
                                        <p:tgtEl>
                                          <p:spTgt spid="571456"/>
                                        </p:tgtEl>
                                      </p:cBhvr>
                                    </p:animEffect>
                                    <p:anim calcmode="lin" valueType="num">
                                      <p:cBhvr>
                                        <p:cTn id="299" dur="1000" fill="hold"/>
                                        <p:tgtEl>
                                          <p:spTgt spid="571456"/>
                                        </p:tgtEl>
                                        <p:attrNameLst>
                                          <p:attrName>ppt_x</p:attrName>
                                        </p:attrNameLst>
                                      </p:cBhvr>
                                      <p:tavLst>
                                        <p:tav tm="0">
                                          <p:val>
                                            <p:strVal val="#ppt_x-.1"/>
                                          </p:val>
                                        </p:tav>
                                        <p:tav tm="100000">
                                          <p:val>
                                            <p:strVal val="#ppt_x"/>
                                          </p:val>
                                        </p:tav>
                                      </p:tavLst>
                                    </p:anim>
                                    <p:anim calcmode="lin" valueType="num">
                                      <p:cBhvr>
                                        <p:cTn id="300" dur="1000" fill="hold"/>
                                        <p:tgtEl>
                                          <p:spTgt spid="571456"/>
                                        </p:tgtEl>
                                        <p:attrNameLst>
                                          <p:attrName>ppt_y</p:attrName>
                                        </p:attrNameLst>
                                      </p:cBhvr>
                                      <p:tavLst>
                                        <p:tav tm="0">
                                          <p:val>
                                            <p:strVal val="#ppt_y"/>
                                          </p:val>
                                        </p:tav>
                                        <p:tav tm="100000">
                                          <p:val>
                                            <p:strVal val="#ppt_y"/>
                                          </p:val>
                                        </p:tav>
                                      </p:tavLst>
                                    </p:anim>
                                  </p:childTnLst>
                                </p:cTn>
                              </p:par>
                            </p:childTnLst>
                          </p:cTn>
                        </p:par>
                      </p:childTnLst>
                    </p:cTn>
                  </p:par>
                  <p:par>
                    <p:cTn id="301" fill="hold">
                      <p:stCondLst>
                        <p:cond delay="indefinite"/>
                      </p:stCondLst>
                      <p:childTnLst>
                        <p:par>
                          <p:cTn id="302" fill="hold">
                            <p:stCondLst>
                              <p:cond delay="0"/>
                            </p:stCondLst>
                            <p:childTnLst>
                              <p:par>
                                <p:cTn id="303" presetID="10" presetClass="entr" presetSubtype="0" fill="hold" nodeType="clickEffect">
                                  <p:stCondLst>
                                    <p:cond delay="0"/>
                                  </p:stCondLst>
                                  <p:childTnLst>
                                    <p:set>
                                      <p:cBhvr>
                                        <p:cTn id="304" dur="1" fill="hold">
                                          <p:stCondLst>
                                            <p:cond delay="0"/>
                                          </p:stCondLst>
                                        </p:cTn>
                                        <p:tgtEl>
                                          <p:spTgt spid="9"/>
                                        </p:tgtEl>
                                        <p:attrNameLst>
                                          <p:attrName>style.visibility</p:attrName>
                                        </p:attrNameLst>
                                      </p:cBhvr>
                                      <p:to>
                                        <p:strVal val="visible"/>
                                      </p:to>
                                    </p:set>
                                    <p:animEffect transition="in" filter="fade">
                                      <p:cBhvr>
                                        <p:cTn id="305" dur="2000"/>
                                        <p:tgtEl>
                                          <p:spTgt spid="9"/>
                                        </p:tgtEl>
                                      </p:cBhvr>
                                    </p:animEffect>
                                  </p:childTnLst>
                                </p:cTn>
                              </p:par>
                            </p:childTnLst>
                          </p:cTn>
                        </p:par>
                      </p:childTnLst>
                    </p:cTn>
                  </p:par>
                  <p:par>
                    <p:cTn id="306" fill="hold">
                      <p:stCondLst>
                        <p:cond delay="indefinite"/>
                      </p:stCondLst>
                      <p:childTnLst>
                        <p:par>
                          <p:cTn id="307" fill="hold">
                            <p:stCondLst>
                              <p:cond delay="0"/>
                            </p:stCondLst>
                            <p:childTnLst>
                              <p:par>
                                <p:cTn id="308" presetID="9" presetClass="entr" presetSubtype="0" fill="hold" grpId="0" nodeType="clickEffect">
                                  <p:stCondLst>
                                    <p:cond delay="0"/>
                                  </p:stCondLst>
                                  <p:childTnLst>
                                    <p:set>
                                      <p:cBhvr>
                                        <p:cTn id="309" dur="1" fill="hold">
                                          <p:stCondLst>
                                            <p:cond delay="0"/>
                                          </p:stCondLst>
                                        </p:cTn>
                                        <p:tgtEl>
                                          <p:spTgt spid="571457"/>
                                        </p:tgtEl>
                                        <p:attrNameLst>
                                          <p:attrName>style.visibility</p:attrName>
                                        </p:attrNameLst>
                                      </p:cBhvr>
                                      <p:to>
                                        <p:strVal val="visible"/>
                                      </p:to>
                                    </p:set>
                                    <p:animEffect transition="in" filter="dissolve">
                                      <p:cBhvr>
                                        <p:cTn id="310" dur="500"/>
                                        <p:tgtEl>
                                          <p:spTgt spid="571457"/>
                                        </p:tgtEl>
                                      </p:cBhvr>
                                    </p:animEffect>
                                  </p:childTnLst>
                                </p:cTn>
                              </p:par>
                            </p:childTnLst>
                          </p:cTn>
                        </p:par>
                      </p:childTnLst>
                    </p:cTn>
                  </p:par>
                  <p:par>
                    <p:cTn id="311" fill="hold">
                      <p:stCondLst>
                        <p:cond delay="indefinite"/>
                      </p:stCondLst>
                      <p:childTnLst>
                        <p:par>
                          <p:cTn id="312" fill="hold">
                            <p:stCondLst>
                              <p:cond delay="0"/>
                            </p:stCondLst>
                            <p:childTnLst>
                              <p:par>
                                <p:cTn id="313" presetID="9" presetClass="entr" presetSubtype="0" fill="hold" grpId="0" nodeType="clickEffect">
                                  <p:stCondLst>
                                    <p:cond delay="0"/>
                                  </p:stCondLst>
                                  <p:childTnLst>
                                    <p:set>
                                      <p:cBhvr>
                                        <p:cTn id="314" dur="1" fill="hold">
                                          <p:stCondLst>
                                            <p:cond delay="0"/>
                                          </p:stCondLst>
                                        </p:cTn>
                                        <p:tgtEl>
                                          <p:spTgt spid="571459"/>
                                        </p:tgtEl>
                                        <p:attrNameLst>
                                          <p:attrName>style.visibility</p:attrName>
                                        </p:attrNameLst>
                                      </p:cBhvr>
                                      <p:to>
                                        <p:strVal val="visible"/>
                                      </p:to>
                                    </p:set>
                                    <p:animEffect transition="in" filter="dissolve">
                                      <p:cBhvr>
                                        <p:cTn id="315" dur="500"/>
                                        <p:tgtEl>
                                          <p:spTgt spid="571459"/>
                                        </p:tgtEl>
                                      </p:cBhvr>
                                    </p:animEffect>
                                  </p:childTnLst>
                                </p:cTn>
                              </p:par>
                            </p:childTnLst>
                          </p:cTn>
                        </p:par>
                      </p:childTnLst>
                    </p:cTn>
                  </p:par>
                  <p:par>
                    <p:cTn id="316" fill="hold">
                      <p:stCondLst>
                        <p:cond delay="indefinite"/>
                      </p:stCondLst>
                      <p:childTnLst>
                        <p:par>
                          <p:cTn id="317" fill="hold">
                            <p:stCondLst>
                              <p:cond delay="0"/>
                            </p:stCondLst>
                            <p:childTnLst>
                              <p:par>
                                <p:cTn id="318" presetID="22" presetClass="entr" presetSubtype="4" fill="hold" grpId="0" nodeType="clickEffect">
                                  <p:stCondLst>
                                    <p:cond delay="0"/>
                                  </p:stCondLst>
                                  <p:childTnLst>
                                    <p:set>
                                      <p:cBhvr>
                                        <p:cTn id="319" dur="1" fill="hold">
                                          <p:stCondLst>
                                            <p:cond delay="0"/>
                                          </p:stCondLst>
                                        </p:cTn>
                                        <p:tgtEl>
                                          <p:spTgt spid="571465"/>
                                        </p:tgtEl>
                                        <p:attrNameLst>
                                          <p:attrName>style.visibility</p:attrName>
                                        </p:attrNameLst>
                                      </p:cBhvr>
                                      <p:to>
                                        <p:strVal val="visible"/>
                                      </p:to>
                                    </p:set>
                                    <p:animEffect transition="in" filter="wipe(down)">
                                      <p:cBhvr>
                                        <p:cTn id="320" dur="500"/>
                                        <p:tgtEl>
                                          <p:spTgt spid="571465"/>
                                        </p:tgtEl>
                                      </p:cBhvr>
                                    </p:animEffect>
                                  </p:childTnLst>
                                </p:cTn>
                              </p:par>
                            </p:childTnLst>
                          </p:cTn>
                        </p:par>
                        <p:par>
                          <p:cTn id="321" fill="hold">
                            <p:stCondLst>
                              <p:cond delay="500"/>
                            </p:stCondLst>
                            <p:childTnLst>
                              <p:par>
                                <p:cTn id="322" presetID="22" presetClass="entr" presetSubtype="4" fill="hold" grpId="0" nodeType="afterEffect">
                                  <p:stCondLst>
                                    <p:cond delay="0"/>
                                  </p:stCondLst>
                                  <p:childTnLst>
                                    <p:set>
                                      <p:cBhvr>
                                        <p:cTn id="323" dur="1" fill="hold">
                                          <p:stCondLst>
                                            <p:cond delay="0"/>
                                          </p:stCondLst>
                                        </p:cTn>
                                        <p:tgtEl>
                                          <p:spTgt spid="571466"/>
                                        </p:tgtEl>
                                        <p:attrNameLst>
                                          <p:attrName>style.visibility</p:attrName>
                                        </p:attrNameLst>
                                      </p:cBhvr>
                                      <p:to>
                                        <p:strVal val="visible"/>
                                      </p:to>
                                    </p:set>
                                    <p:animEffect transition="in" filter="wipe(down)">
                                      <p:cBhvr>
                                        <p:cTn id="324" dur="500"/>
                                        <p:tgtEl>
                                          <p:spTgt spid="571466"/>
                                        </p:tgtEl>
                                      </p:cBhvr>
                                    </p:animEffect>
                                  </p:childTnLst>
                                </p:cTn>
                              </p:par>
                            </p:childTnLst>
                          </p:cTn>
                        </p:par>
                      </p:childTnLst>
                    </p:cTn>
                  </p:par>
                  <p:par>
                    <p:cTn id="325" fill="hold">
                      <p:stCondLst>
                        <p:cond delay="indefinite"/>
                      </p:stCondLst>
                      <p:childTnLst>
                        <p:par>
                          <p:cTn id="326" fill="hold">
                            <p:stCondLst>
                              <p:cond delay="0"/>
                            </p:stCondLst>
                            <p:childTnLst>
                              <p:par>
                                <p:cTn id="327" presetID="10" presetClass="entr" presetSubtype="0" fill="hold" nodeType="clickEffect">
                                  <p:stCondLst>
                                    <p:cond delay="0"/>
                                  </p:stCondLst>
                                  <p:childTnLst>
                                    <p:set>
                                      <p:cBhvr>
                                        <p:cTn id="328" dur="1" fill="hold">
                                          <p:stCondLst>
                                            <p:cond delay="0"/>
                                          </p:stCondLst>
                                        </p:cTn>
                                        <p:tgtEl>
                                          <p:spTgt spid="10"/>
                                        </p:tgtEl>
                                        <p:attrNameLst>
                                          <p:attrName>style.visibility</p:attrName>
                                        </p:attrNameLst>
                                      </p:cBhvr>
                                      <p:to>
                                        <p:strVal val="visible"/>
                                      </p:to>
                                    </p:set>
                                    <p:animEffect transition="in" filter="fade">
                                      <p:cBhvr>
                                        <p:cTn id="329" dur="2000"/>
                                        <p:tgtEl>
                                          <p:spTgt spid="10"/>
                                        </p:tgtEl>
                                      </p:cBhvr>
                                    </p:animEffect>
                                  </p:childTnLst>
                                </p:cTn>
                              </p:par>
                            </p:childTnLst>
                          </p:cTn>
                        </p:par>
                      </p:childTnLst>
                    </p:cTn>
                  </p:par>
                  <p:par>
                    <p:cTn id="330" fill="hold">
                      <p:stCondLst>
                        <p:cond delay="indefinite"/>
                      </p:stCondLst>
                      <p:childTnLst>
                        <p:par>
                          <p:cTn id="331" fill="hold">
                            <p:stCondLst>
                              <p:cond delay="0"/>
                            </p:stCondLst>
                            <p:childTnLst>
                              <p:par>
                                <p:cTn id="332" presetID="9" presetClass="entr" presetSubtype="0" fill="hold" grpId="0" nodeType="clickEffect">
                                  <p:stCondLst>
                                    <p:cond delay="0"/>
                                  </p:stCondLst>
                                  <p:childTnLst>
                                    <p:set>
                                      <p:cBhvr>
                                        <p:cTn id="333" dur="1" fill="hold">
                                          <p:stCondLst>
                                            <p:cond delay="0"/>
                                          </p:stCondLst>
                                        </p:cTn>
                                        <p:tgtEl>
                                          <p:spTgt spid="571464"/>
                                        </p:tgtEl>
                                        <p:attrNameLst>
                                          <p:attrName>style.visibility</p:attrName>
                                        </p:attrNameLst>
                                      </p:cBhvr>
                                      <p:to>
                                        <p:strVal val="visible"/>
                                      </p:to>
                                    </p:set>
                                    <p:animEffect transition="in" filter="dissolve">
                                      <p:cBhvr>
                                        <p:cTn id="334" dur="500"/>
                                        <p:tgtEl>
                                          <p:spTgt spid="571464"/>
                                        </p:tgtEl>
                                      </p:cBhvr>
                                    </p:animEffect>
                                  </p:childTnLst>
                                </p:cTn>
                              </p:par>
                            </p:childTnLst>
                          </p:cTn>
                        </p:par>
                      </p:childTnLst>
                    </p:cTn>
                  </p:par>
                  <p:par>
                    <p:cTn id="335" fill="hold">
                      <p:stCondLst>
                        <p:cond delay="indefinite"/>
                      </p:stCondLst>
                      <p:childTnLst>
                        <p:par>
                          <p:cTn id="336" fill="hold">
                            <p:stCondLst>
                              <p:cond delay="0"/>
                            </p:stCondLst>
                            <p:childTnLst>
                              <p:par>
                                <p:cTn id="337" presetID="9" presetClass="entr" presetSubtype="0" fill="hold" grpId="0" nodeType="clickEffect">
                                  <p:stCondLst>
                                    <p:cond delay="0"/>
                                  </p:stCondLst>
                                  <p:childTnLst>
                                    <p:set>
                                      <p:cBhvr>
                                        <p:cTn id="338" dur="1" fill="hold">
                                          <p:stCondLst>
                                            <p:cond delay="0"/>
                                          </p:stCondLst>
                                        </p:cTn>
                                        <p:tgtEl>
                                          <p:spTgt spid="571460"/>
                                        </p:tgtEl>
                                        <p:attrNameLst>
                                          <p:attrName>style.visibility</p:attrName>
                                        </p:attrNameLst>
                                      </p:cBhvr>
                                      <p:to>
                                        <p:strVal val="visible"/>
                                      </p:to>
                                    </p:set>
                                    <p:animEffect transition="in" filter="dissolve">
                                      <p:cBhvr>
                                        <p:cTn id="339" dur="500"/>
                                        <p:tgtEl>
                                          <p:spTgt spid="571460"/>
                                        </p:tgtEl>
                                      </p:cBhvr>
                                    </p:animEffect>
                                  </p:childTnLst>
                                </p:cTn>
                              </p:par>
                            </p:childTnLst>
                          </p:cTn>
                        </p:par>
                      </p:childTnLst>
                    </p:cTn>
                  </p:par>
                  <p:par>
                    <p:cTn id="340" fill="hold">
                      <p:stCondLst>
                        <p:cond delay="indefinite"/>
                      </p:stCondLst>
                      <p:childTnLst>
                        <p:par>
                          <p:cTn id="341" fill="hold">
                            <p:stCondLst>
                              <p:cond delay="0"/>
                            </p:stCondLst>
                            <p:childTnLst>
                              <p:par>
                                <p:cTn id="342" presetID="22" presetClass="entr" presetSubtype="4" fill="hold" grpId="0" nodeType="clickEffect">
                                  <p:stCondLst>
                                    <p:cond delay="0"/>
                                  </p:stCondLst>
                                  <p:childTnLst>
                                    <p:set>
                                      <p:cBhvr>
                                        <p:cTn id="343" dur="1" fill="hold">
                                          <p:stCondLst>
                                            <p:cond delay="0"/>
                                          </p:stCondLst>
                                        </p:cTn>
                                        <p:tgtEl>
                                          <p:spTgt spid="571470"/>
                                        </p:tgtEl>
                                        <p:attrNameLst>
                                          <p:attrName>style.visibility</p:attrName>
                                        </p:attrNameLst>
                                      </p:cBhvr>
                                      <p:to>
                                        <p:strVal val="visible"/>
                                      </p:to>
                                    </p:set>
                                    <p:animEffect transition="in" filter="wipe(down)">
                                      <p:cBhvr>
                                        <p:cTn id="344" dur="500"/>
                                        <p:tgtEl>
                                          <p:spTgt spid="571470"/>
                                        </p:tgtEl>
                                      </p:cBhvr>
                                    </p:animEffect>
                                  </p:childTnLst>
                                </p:cTn>
                              </p:par>
                            </p:childTnLst>
                          </p:cTn>
                        </p:par>
                        <p:par>
                          <p:cTn id="345" fill="hold">
                            <p:stCondLst>
                              <p:cond delay="500"/>
                            </p:stCondLst>
                            <p:childTnLst>
                              <p:par>
                                <p:cTn id="346" presetID="22" presetClass="entr" presetSubtype="4" fill="hold" grpId="0" nodeType="afterEffect">
                                  <p:stCondLst>
                                    <p:cond delay="0"/>
                                  </p:stCondLst>
                                  <p:childTnLst>
                                    <p:set>
                                      <p:cBhvr>
                                        <p:cTn id="347" dur="1" fill="hold">
                                          <p:stCondLst>
                                            <p:cond delay="0"/>
                                          </p:stCondLst>
                                        </p:cTn>
                                        <p:tgtEl>
                                          <p:spTgt spid="571471"/>
                                        </p:tgtEl>
                                        <p:attrNameLst>
                                          <p:attrName>style.visibility</p:attrName>
                                        </p:attrNameLst>
                                      </p:cBhvr>
                                      <p:to>
                                        <p:strVal val="visible"/>
                                      </p:to>
                                    </p:set>
                                    <p:animEffect transition="in" filter="wipe(down)">
                                      <p:cBhvr>
                                        <p:cTn id="348" dur="500"/>
                                        <p:tgtEl>
                                          <p:spTgt spid="571471"/>
                                        </p:tgtEl>
                                      </p:cBhvr>
                                    </p:animEffect>
                                  </p:childTnLst>
                                </p:cTn>
                              </p:par>
                            </p:childTnLst>
                          </p:cTn>
                        </p:par>
                      </p:childTnLst>
                    </p:cTn>
                  </p:par>
                  <p:par>
                    <p:cTn id="349" fill="hold">
                      <p:stCondLst>
                        <p:cond delay="indefinite"/>
                      </p:stCondLst>
                      <p:childTnLst>
                        <p:par>
                          <p:cTn id="350" fill="hold">
                            <p:stCondLst>
                              <p:cond delay="0"/>
                            </p:stCondLst>
                            <p:childTnLst>
                              <p:par>
                                <p:cTn id="351" presetID="10" presetClass="entr" presetSubtype="0" fill="hold" nodeType="clickEffect">
                                  <p:stCondLst>
                                    <p:cond delay="0"/>
                                  </p:stCondLst>
                                  <p:childTnLst>
                                    <p:set>
                                      <p:cBhvr>
                                        <p:cTn id="352" dur="1" fill="hold">
                                          <p:stCondLst>
                                            <p:cond delay="0"/>
                                          </p:stCondLst>
                                        </p:cTn>
                                        <p:tgtEl>
                                          <p:spTgt spid="11"/>
                                        </p:tgtEl>
                                        <p:attrNameLst>
                                          <p:attrName>style.visibility</p:attrName>
                                        </p:attrNameLst>
                                      </p:cBhvr>
                                      <p:to>
                                        <p:strVal val="visible"/>
                                      </p:to>
                                    </p:set>
                                    <p:animEffect transition="in" filter="fade">
                                      <p:cBhvr>
                                        <p:cTn id="353" dur="2000"/>
                                        <p:tgtEl>
                                          <p:spTgt spid="11"/>
                                        </p:tgtEl>
                                      </p:cBhvr>
                                    </p:animEffect>
                                  </p:childTnLst>
                                </p:cTn>
                              </p:par>
                            </p:childTnLst>
                          </p:cTn>
                        </p:par>
                      </p:childTnLst>
                    </p:cTn>
                  </p:par>
                  <p:par>
                    <p:cTn id="354" fill="hold">
                      <p:stCondLst>
                        <p:cond delay="indefinite"/>
                      </p:stCondLst>
                      <p:childTnLst>
                        <p:par>
                          <p:cTn id="355" fill="hold">
                            <p:stCondLst>
                              <p:cond delay="0"/>
                            </p:stCondLst>
                            <p:childTnLst>
                              <p:par>
                                <p:cTn id="356" presetID="9" presetClass="entr" presetSubtype="0" fill="hold" grpId="0" nodeType="clickEffect">
                                  <p:stCondLst>
                                    <p:cond delay="0"/>
                                  </p:stCondLst>
                                  <p:childTnLst>
                                    <p:set>
                                      <p:cBhvr>
                                        <p:cTn id="357" dur="1" fill="hold">
                                          <p:stCondLst>
                                            <p:cond delay="0"/>
                                          </p:stCondLst>
                                        </p:cTn>
                                        <p:tgtEl>
                                          <p:spTgt spid="571474"/>
                                        </p:tgtEl>
                                        <p:attrNameLst>
                                          <p:attrName>style.visibility</p:attrName>
                                        </p:attrNameLst>
                                      </p:cBhvr>
                                      <p:to>
                                        <p:strVal val="visible"/>
                                      </p:to>
                                    </p:set>
                                    <p:animEffect transition="in" filter="dissolve">
                                      <p:cBhvr>
                                        <p:cTn id="358" dur="500"/>
                                        <p:tgtEl>
                                          <p:spTgt spid="571474"/>
                                        </p:tgtEl>
                                      </p:cBhvr>
                                    </p:animEffect>
                                  </p:childTnLst>
                                </p:cTn>
                              </p:par>
                            </p:childTnLst>
                          </p:cTn>
                        </p:par>
                      </p:childTnLst>
                    </p:cTn>
                  </p:par>
                  <p:par>
                    <p:cTn id="359" fill="hold">
                      <p:stCondLst>
                        <p:cond delay="indefinite"/>
                      </p:stCondLst>
                      <p:childTnLst>
                        <p:par>
                          <p:cTn id="360" fill="hold">
                            <p:stCondLst>
                              <p:cond delay="0"/>
                            </p:stCondLst>
                            <p:childTnLst>
                              <p:par>
                                <p:cTn id="361" presetID="9" presetClass="entr" presetSubtype="0" fill="hold" grpId="0" nodeType="clickEffect">
                                  <p:stCondLst>
                                    <p:cond delay="0"/>
                                  </p:stCondLst>
                                  <p:childTnLst>
                                    <p:set>
                                      <p:cBhvr>
                                        <p:cTn id="362" dur="1" fill="hold">
                                          <p:stCondLst>
                                            <p:cond delay="0"/>
                                          </p:stCondLst>
                                        </p:cTn>
                                        <p:tgtEl>
                                          <p:spTgt spid="571473"/>
                                        </p:tgtEl>
                                        <p:attrNameLst>
                                          <p:attrName>style.visibility</p:attrName>
                                        </p:attrNameLst>
                                      </p:cBhvr>
                                      <p:to>
                                        <p:strVal val="visible"/>
                                      </p:to>
                                    </p:set>
                                    <p:animEffect transition="in" filter="dissolve">
                                      <p:cBhvr>
                                        <p:cTn id="363" dur="500"/>
                                        <p:tgtEl>
                                          <p:spTgt spid="571473"/>
                                        </p:tgtEl>
                                      </p:cBhvr>
                                    </p:animEffect>
                                  </p:childTnLst>
                                </p:cTn>
                              </p:par>
                            </p:childTnLst>
                          </p:cTn>
                        </p:par>
                      </p:childTnLst>
                    </p:cTn>
                  </p:par>
                  <p:par>
                    <p:cTn id="364" fill="hold">
                      <p:stCondLst>
                        <p:cond delay="indefinite"/>
                      </p:stCondLst>
                      <p:childTnLst>
                        <p:par>
                          <p:cTn id="365" fill="hold">
                            <p:stCondLst>
                              <p:cond delay="0"/>
                            </p:stCondLst>
                            <p:childTnLst>
                              <p:par>
                                <p:cTn id="366" presetID="22" presetClass="entr" presetSubtype="4" fill="hold" grpId="0" nodeType="clickEffect">
                                  <p:stCondLst>
                                    <p:cond delay="0"/>
                                  </p:stCondLst>
                                  <p:childTnLst>
                                    <p:set>
                                      <p:cBhvr>
                                        <p:cTn id="367" dur="1" fill="hold">
                                          <p:stCondLst>
                                            <p:cond delay="0"/>
                                          </p:stCondLst>
                                        </p:cTn>
                                        <p:tgtEl>
                                          <p:spTgt spid="571478"/>
                                        </p:tgtEl>
                                        <p:attrNameLst>
                                          <p:attrName>style.visibility</p:attrName>
                                        </p:attrNameLst>
                                      </p:cBhvr>
                                      <p:to>
                                        <p:strVal val="visible"/>
                                      </p:to>
                                    </p:set>
                                    <p:animEffect transition="in" filter="wipe(down)">
                                      <p:cBhvr>
                                        <p:cTn id="368" dur="500"/>
                                        <p:tgtEl>
                                          <p:spTgt spid="571478"/>
                                        </p:tgtEl>
                                      </p:cBhvr>
                                    </p:animEffect>
                                  </p:childTnLst>
                                </p:cTn>
                              </p:par>
                            </p:childTnLst>
                          </p:cTn>
                        </p:par>
                        <p:par>
                          <p:cTn id="369" fill="hold">
                            <p:stCondLst>
                              <p:cond delay="500"/>
                            </p:stCondLst>
                            <p:childTnLst>
                              <p:par>
                                <p:cTn id="370" presetID="22" presetClass="entr" presetSubtype="4" fill="hold" grpId="0" nodeType="afterEffect">
                                  <p:stCondLst>
                                    <p:cond delay="0"/>
                                  </p:stCondLst>
                                  <p:childTnLst>
                                    <p:set>
                                      <p:cBhvr>
                                        <p:cTn id="371" dur="1" fill="hold">
                                          <p:stCondLst>
                                            <p:cond delay="0"/>
                                          </p:stCondLst>
                                        </p:cTn>
                                        <p:tgtEl>
                                          <p:spTgt spid="571479"/>
                                        </p:tgtEl>
                                        <p:attrNameLst>
                                          <p:attrName>style.visibility</p:attrName>
                                        </p:attrNameLst>
                                      </p:cBhvr>
                                      <p:to>
                                        <p:strVal val="visible"/>
                                      </p:to>
                                    </p:set>
                                    <p:animEffect transition="in" filter="wipe(down)">
                                      <p:cBhvr>
                                        <p:cTn id="372" dur="500"/>
                                        <p:tgtEl>
                                          <p:spTgt spid="571479"/>
                                        </p:tgtEl>
                                      </p:cBhvr>
                                    </p:animEffect>
                                  </p:childTnLst>
                                </p:cTn>
                              </p:par>
                            </p:childTnLst>
                          </p:cTn>
                        </p:par>
                      </p:childTnLst>
                    </p:cTn>
                  </p:par>
                  <p:par>
                    <p:cTn id="373" fill="hold">
                      <p:stCondLst>
                        <p:cond delay="indefinite"/>
                      </p:stCondLst>
                      <p:childTnLst>
                        <p:par>
                          <p:cTn id="374" fill="hold">
                            <p:stCondLst>
                              <p:cond delay="0"/>
                            </p:stCondLst>
                            <p:childTnLst>
                              <p:par>
                                <p:cTn id="375" presetID="39" presetClass="entr" presetSubtype="0" accel="100000" fill="hold" grpId="0" nodeType="clickEffect">
                                  <p:stCondLst>
                                    <p:cond delay="0"/>
                                  </p:stCondLst>
                                  <p:childTnLst>
                                    <p:set>
                                      <p:cBhvr>
                                        <p:cTn id="376" dur="1" fill="hold">
                                          <p:stCondLst>
                                            <p:cond delay="0"/>
                                          </p:stCondLst>
                                        </p:cTn>
                                        <p:tgtEl>
                                          <p:spTgt spid="571458"/>
                                        </p:tgtEl>
                                        <p:attrNameLst>
                                          <p:attrName>style.visibility</p:attrName>
                                        </p:attrNameLst>
                                      </p:cBhvr>
                                      <p:to>
                                        <p:strVal val="visible"/>
                                      </p:to>
                                    </p:set>
                                    <p:anim calcmode="lin" valueType="num">
                                      <p:cBhvr>
                                        <p:cTn id="377" dur="500" fill="hold"/>
                                        <p:tgtEl>
                                          <p:spTgt spid="571458"/>
                                        </p:tgtEl>
                                        <p:attrNameLst>
                                          <p:attrName>ppt_h</p:attrName>
                                        </p:attrNameLst>
                                      </p:cBhvr>
                                      <p:tavLst>
                                        <p:tav tm="0">
                                          <p:val>
                                            <p:strVal val="#ppt_h/20"/>
                                          </p:val>
                                        </p:tav>
                                        <p:tav tm="50000">
                                          <p:val>
                                            <p:strVal val="#ppt_h/20"/>
                                          </p:val>
                                        </p:tav>
                                        <p:tav tm="100000">
                                          <p:val>
                                            <p:strVal val="#ppt_h"/>
                                          </p:val>
                                        </p:tav>
                                      </p:tavLst>
                                    </p:anim>
                                    <p:anim calcmode="lin" valueType="num">
                                      <p:cBhvr>
                                        <p:cTn id="378" dur="500" fill="hold"/>
                                        <p:tgtEl>
                                          <p:spTgt spid="571458"/>
                                        </p:tgtEl>
                                        <p:attrNameLst>
                                          <p:attrName>ppt_w</p:attrName>
                                        </p:attrNameLst>
                                      </p:cBhvr>
                                      <p:tavLst>
                                        <p:tav tm="0">
                                          <p:val>
                                            <p:strVal val="#ppt_w+.3"/>
                                          </p:val>
                                        </p:tav>
                                        <p:tav tm="50000">
                                          <p:val>
                                            <p:strVal val="#ppt_w+.3"/>
                                          </p:val>
                                        </p:tav>
                                        <p:tav tm="100000">
                                          <p:val>
                                            <p:strVal val="#ppt_w"/>
                                          </p:val>
                                        </p:tav>
                                      </p:tavLst>
                                    </p:anim>
                                    <p:anim calcmode="lin" valueType="num">
                                      <p:cBhvr>
                                        <p:cTn id="379" dur="500" fill="hold"/>
                                        <p:tgtEl>
                                          <p:spTgt spid="571458"/>
                                        </p:tgtEl>
                                        <p:attrNameLst>
                                          <p:attrName>ppt_x</p:attrName>
                                        </p:attrNameLst>
                                      </p:cBhvr>
                                      <p:tavLst>
                                        <p:tav tm="0">
                                          <p:val>
                                            <p:strVal val="#ppt_x-.3"/>
                                          </p:val>
                                        </p:tav>
                                        <p:tav tm="50000">
                                          <p:val>
                                            <p:strVal val="#ppt_x"/>
                                          </p:val>
                                        </p:tav>
                                        <p:tav tm="100000">
                                          <p:val>
                                            <p:strVal val="#ppt_x"/>
                                          </p:val>
                                        </p:tav>
                                      </p:tavLst>
                                    </p:anim>
                                    <p:anim calcmode="lin" valueType="num">
                                      <p:cBhvr>
                                        <p:cTn id="380" dur="500" fill="hold"/>
                                        <p:tgtEl>
                                          <p:spTgt spid="571458"/>
                                        </p:tgtEl>
                                        <p:attrNameLst>
                                          <p:attrName>ppt_y</p:attrName>
                                        </p:attrNameLst>
                                      </p:cBhvr>
                                      <p:tavLst>
                                        <p:tav tm="0">
                                          <p:val>
                                            <p:strVal val="#ppt_y"/>
                                          </p:val>
                                        </p:tav>
                                        <p:tav tm="100000">
                                          <p:val>
                                            <p:strVal val="#ppt_y"/>
                                          </p:val>
                                        </p:tav>
                                      </p:tavLst>
                                    </p:anim>
                                  </p:childTnLst>
                                </p:cTn>
                              </p:par>
                            </p:childTnLst>
                          </p:cTn>
                        </p:par>
                      </p:childTnLst>
                    </p:cTn>
                  </p:par>
                  <p:par>
                    <p:cTn id="381" fill="hold">
                      <p:stCondLst>
                        <p:cond delay="indefinite"/>
                      </p:stCondLst>
                      <p:childTnLst>
                        <p:par>
                          <p:cTn id="382" fill="hold">
                            <p:stCondLst>
                              <p:cond delay="0"/>
                            </p:stCondLst>
                            <p:childTnLst>
                              <p:par>
                                <p:cTn id="383" presetID="9" presetClass="emph" presetSubtype="0" nodeType="clickEffect">
                                  <p:stCondLst>
                                    <p:cond delay="0"/>
                                  </p:stCondLst>
                                  <p:childTnLst>
                                    <p:set>
                                      <p:cBhvr rctx="PPT">
                                        <p:cTn id="384" dur="indefinite"/>
                                        <p:tgtEl>
                                          <p:spTgt spid="7"/>
                                        </p:tgtEl>
                                        <p:attrNameLst>
                                          <p:attrName>style.opacity</p:attrName>
                                        </p:attrNameLst>
                                      </p:cBhvr>
                                      <p:to>
                                        <p:strVal val="0.5"/>
                                      </p:to>
                                    </p:set>
                                    <p:animEffect filter="image" prLst="opacity: 0.5">
                                      <p:cBhvr rctx="IE">
                                        <p:cTn id="385" dur="indefinite"/>
                                        <p:tgtEl>
                                          <p:spTgt spid="7"/>
                                        </p:tgtEl>
                                      </p:cBhvr>
                                    </p:animEffect>
                                  </p:childTnLst>
                                </p:cTn>
                              </p:par>
                              <p:par>
                                <p:cTn id="386" presetID="9" presetClass="emph" presetSubtype="0" grpId="1" nodeType="withEffect">
                                  <p:stCondLst>
                                    <p:cond delay="0"/>
                                  </p:stCondLst>
                                  <p:childTnLst>
                                    <p:set>
                                      <p:cBhvr rctx="PPT">
                                        <p:cTn id="387" dur="indefinite"/>
                                        <p:tgtEl>
                                          <p:spTgt spid="571447"/>
                                        </p:tgtEl>
                                        <p:attrNameLst>
                                          <p:attrName>style.opacity</p:attrName>
                                        </p:attrNameLst>
                                      </p:cBhvr>
                                      <p:to>
                                        <p:strVal val="0.5"/>
                                      </p:to>
                                    </p:set>
                                    <p:animEffect filter="image" prLst="opacity: 0.5">
                                      <p:cBhvr rctx="IE">
                                        <p:cTn id="388" dur="indefinite"/>
                                        <p:tgtEl>
                                          <p:spTgt spid="571447"/>
                                        </p:tgtEl>
                                      </p:cBhvr>
                                    </p:animEffect>
                                  </p:childTnLst>
                                </p:cTn>
                              </p:par>
                              <p:par>
                                <p:cTn id="389" presetID="9" presetClass="emph" presetSubtype="0" grpId="1" nodeType="withEffect">
                                  <p:stCondLst>
                                    <p:cond delay="0"/>
                                  </p:stCondLst>
                                  <p:childTnLst>
                                    <p:set>
                                      <p:cBhvr rctx="PPT">
                                        <p:cTn id="390" dur="indefinite"/>
                                        <p:tgtEl>
                                          <p:spTgt spid="571448"/>
                                        </p:tgtEl>
                                        <p:attrNameLst>
                                          <p:attrName>style.opacity</p:attrName>
                                        </p:attrNameLst>
                                      </p:cBhvr>
                                      <p:to>
                                        <p:strVal val="0.5"/>
                                      </p:to>
                                    </p:set>
                                    <p:animEffect filter="image" prLst="opacity: 0.5">
                                      <p:cBhvr rctx="IE">
                                        <p:cTn id="391" dur="indefinite"/>
                                        <p:tgtEl>
                                          <p:spTgt spid="571448"/>
                                        </p:tgtEl>
                                      </p:cBhvr>
                                    </p:animEffect>
                                  </p:childTnLst>
                                </p:cTn>
                              </p:par>
                              <p:par>
                                <p:cTn id="392" presetID="9" presetClass="emph" presetSubtype="0" grpId="1" nodeType="withEffect">
                                  <p:stCondLst>
                                    <p:cond delay="0"/>
                                  </p:stCondLst>
                                  <p:childTnLst>
                                    <p:set>
                                      <p:cBhvr rctx="PPT">
                                        <p:cTn id="393" dur="indefinite"/>
                                        <p:tgtEl>
                                          <p:spTgt spid="571449"/>
                                        </p:tgtEl>
                                        <p:attrNameLst>
                                          <p:attrName>style.opacity</p:attrName>
                                        </p:attrNameLst>
                                      </p:cBhvr>
                                      <p:to>
                                        <p:strVal val="0.5"/>
                                      </p:to>
                                    </p:set>
                                    <p:animEffect filter="image" prLst="opacity: 0.5">
                                      <p:cBhvr rctx="IE">
                                        <p:cTn id="394" dur="indefinite"/>
                                        <p:tgtEl>
                                          <p:spTgt spid="571449"/>
                                        </p:tgtEl>
                                      </p:cBhvr>
                                    </p:animEffect>
                                  </p:childTnLst>
                                </p:cTn>
                              </p:par>
                              <p:par>
                                <p:cTn id="395" presetID="9" presetClass="emph" presetSubtype="0" grpId="1" nodeType="withEffect">
                                  <p:stCondLst>
                                    <p:cond delay="0"/>
                                  </p:stCondLst>
                                  <p:childTnLst>
                                    <p:set>
                                      <p:cBhvr rctx="PPT">
                                        <p:cTn id="396" dur="indefinite"/>
                                        <p:tgtEl>
                                          <p:spTgt spid="571450"/>
                                        </p:tgtEl>
                                        <p:attrNameLst>
                                          <p:attrName>style.opacity</p:attrName>
                                        </p:attrNameLst>
                                      </p:cBhvr>
                                      <p:to>
                                        <p:strVal val="0.5"/>
                                      </p:to>
                                    </p:set>
                                    <p:animEffect filter="image" prLst="opacity: 0.5">
                                      <p:cBhvr rctx="IE">
                                        <p:cTn id="397" dur="indefinite"/>
                                        <p:tgtEl>
                                          <p:spTgt spid="571450"/>
                                        </p:tgtEl>
                                      </p:cBhvr>
                                    </p:animEffect>
                                  </p:childTnLst>
                                </p:cTn>
                              </p:par>
                              <p:par>
                                <p:cTn id="398" presetID="9" presetClass="emph" presetSubtype="0" grpId="1" nodeType="withEffect">
                                  <p:stCondLst>
                                    <p:cond delay="0"/>
                                  </p:stCondLst>
                                  <p:childTnLst>
                                    <p:set>
                                      <p:cBhvr rctx="PPT">
                                        <p:cTn id="399" dur="indefinite"/>
                                        <p:tgtEl>
                                          <p:spTgt spid="571451"/>
                                        </p:tgtEl>
                                        <p:attrNameLst>
                                          <p:attrName>style.opacity</p:attrName>
                                        </p:attrNameLst>
                                      </p:cBhvr>
                                      <p:to>
                                        <p:strVal val="0.5"/>
                                      </p:to>
                                    </p:set>
                                    <p:animEffect filter="image" prLst="opacity: 0.5">
                                      <p:cBhvr rctx="IE">
                                        <p:cTn id="400" dur="indefinite"/>
                                        <p:tgtEl>
                                          <p:spTgt spid="571451"/>
                                        </p:tgtEl>
                                      </p:cBhvr>
                                    </p:animEffect>
                                  </p:childTnLst>
                                </p:cTn>
                              </p:par>
                              <p:par>
                                <p:cTn id="401" presetID="9" presetClass="emph" presetSubtype="0" nodeType="withEffect">
                                  <p:stCondLst>
                                    <p:cond delay="0"/>
                                  </p:stCondLst>
                                  <p:childTnLst>
                                    <p:set>
                                      <p:cBhvr rctx="PPT">
                                        <p:cTn id="402" dur="indefinite"/>
                                        <p:tgtEl>
                                          <p:spTgt spid="8"/>
                                        </p:tgtEl>
                                        <p:attrNameLst>
                                          <p:attrName>style.opacity</p:attrName>
                                        </p:attrNameLst>
                                      </p:cBhvr>
                                      <p:to>
                                        <p:strVal val="0.5"/>
                                      </p:to>
                                    </p:set>
                                    <p:animEffect filter="image" prLst="opacity: 0.5">
                                      <p:cBhvr rctx="IE">
                                        <p:cTn id="403" dur="indefinite"/>
                                        <p:tgtEl>
                                          <p:spTgt spid="8"/>
                                        </p:tgtEl>
                                      </p:cBhvr>
                                    </p:animEffect>
                                  </p:childTnLst>
                                </p:cTn>
                              </p:par>
                              <p:par>
                                <p:cTn id="404" presetID="9" presetClass="emph" presetSubtype="0" grpId="1" nodeType="withEffect">
                                  <p:stCondLst>
                                    <p:cond delay="0"/>
                                  </p:stCondLst>
                                  <p:iterate type="lt">
                                    <p:tmAbs val="0"/>
                                  </p:iterate>
                                  <p:childTnLst>
                                    <p:set>
                                      <p:cBhvr rctx="PPT">
                                        <p:cTn id="405" dur="indefinite"/>
                                        <p:tgtEl>
                                          <p:spTgt spid="571456"/>
                                        </p:tgtEl>
                                        <p:attrNameLst>
                                          <p:attrName>style.opacity</p:attrName>
                                        </p:attrNameLst>
                                      </p:cBhvr>
                                      <p:to>
                                        <p:strVal val="0.5"/>
                                      </p:to>
                                    </p:set>
                                    <p:animEffect filter="image" prLst="opacity: 0.5">
                                      <p:cBhvr rctx="IE">
                                        <p:cTn id="406" dur="indefinite"/>
                                        <p:tgtEl>
                                          <p:spTgt spid="571456"/>
                                        </p:tgtEl>
                                      </p:cBhvr>
                                    </p:animEffect>
                                  </p:childTnLst>
                                </p:cTn>
                              </p:par>
                              <p:par>
                                <p:cTn id="407" presetID="9" presetClass="emph" presetSubtype="0" grpId="1" nodeType="withEffect">
                                  <p:stCondLst>
                                    <p:cond delay="0"/>
                                  </p:stCondLst>
                                  <p:childTnLst>
                                    <p:set>
                                      <p:cBhvr rctx="PPT">
                                        <p:cTn id="408" dur="indefinite"/>
                                        <p:tgtEl>
                                          <p:spTgt spid="571457"/>
                                        </p:tgtEl>
                                        <p:attrNameLst>
                                          <p:attrName>style.opacity</p:attrName>
                                        </p:attrNameLst>
                                      </p:cBhvr>
                                      <p:to>
                                        <p:strVal val="0.5"/>
                                      </p:to>
                                    </p:set>
                                    <p:animEffect filter="image" prLst="opacity: 0.5">
                                      <p:cBhvr rctx="IE">
                                        <p:cTn id="409" dur="indefinite"/>
                                        <p:tgtEl>
                                          <p:spTgt spid="571457"/>
                                        </p:tgtEl>
                                      </p:cBhvr>
                                    </p:animEffect>
                                  </p:childTnLst>
                                </p:cTn>
                              </p:par>
                              <p:par>
                                <p:cTn id="410" presetID="9" presetClass="emph" presetSubtype="0" grpId="1" nodeType="withEffect">
                                  <p:stCondLst>
                                    <p:cond delay="0"/>
                                  </p:stCondLst>
                                  <p:childTnLst>
                                    <p:set>
                                      <p:cBhvr rctx="PPT">
                                        <p:cTn id="411" dur="indefinite"/>
                                        <p:tgtEl>
                                          <p:spTgt spid="571458"/>
                                        </p:tgtEl>
                                        <p:attrNameLst>
                                          <p:attrName>style.opacity</p:attrName>
                                        </p:attrNameLst>
                                      </p:cBhvr>
                                      <p:to>
                                        <p:strVal val="0.5"/>
                                      </p:to>
                                    </p:set>
                                    <p:animEffect filter="image" prLst="opacity: 0.5">
                                      <p:cBhvr rctx="IE">
                                        <p:cTn id="412" dur="indefinite"/>
                                        <p:tgtEl>
                                          <p:spTgt spid="571458"/>
                                        </p:tgtEl>
                                      </p:cBhvr>
                                    </p:animEffect>
                                  </p:childTnLst>
                                </p:cTn>
                              </p:par>
                              <p:par>
                                <p:cTn id="413" presetID="9" presetClass="emph" presetSubtype="0" grpId="1" nodeType="withEffect">
                                  <p:stCondLst>
                                    <p:cond delay="0"/>
                                  </p:stCondLst>
                                  <p:childTnLst>
                                    <p:set>
                                      <p:cBhvr rctx="PPT">
                                        <p:cTn id="414" dur="indefinite"/>
                                        <p:tgtEl>
                                          <p:spTgt spid="571459"/>
                                        </p:tgtEl>
                                        <p:attrNameLst>
                                          <p:attrName>style.opacity</p:attrName>
                                        </p:attrNameLst>
                                      </p:cBhvr>
                                      <p:to>
                                        <p:strVal val="0.5"/>
                                      </p:to>
                                    </p:set>
                                    <p:animEffect filter="image" prLst="opacity: 0.5">
                                      <p:cBhvr rctx="IE">
                                        <p:cTn id="415" dur="indefinite"/>
                                        <p:tgtEl>
                                          <p:spTgt spid="571459"/>
                                        </p:tgtEl>
                                      </p:cBhvr>
                                    </p:animEffect>
                                  </p:childTnLst>
                                </p:cTn>
                              </p:par>
                              <p:par>
                                <p:cTn id="416" presetID="9" presetClass="emph" presetSubtype="0" grpId="1" nodeType="withEffect">
                                  <p:stCondLst>
                                    <p:cond delay="0"/>
                                  </p:stCondLst>
                                  <p:childTnLst>
                                    <p:set>
                                      <p:cBhvr rctx="PPT">
                                        <p:cTn id="417" dur="indefinite"/>
                                        <p:tgtEl>
                                          <p:spTgt spid="571460"/>
                                        </p:tgtEl>
                                        <p:attrNameLst>
                                          <p:attrName>style.opacity</p:attrName>
                                        </p:attrNameLst>
                                      </p:cBhvr>
                                      <p:to>
                                        <p:strVal val="0.5"/>
                                      </p:to>
                                    </p:set>
                                    <p:animEffect filter="image" prLst="opacity: 0.5">
                                      <p:cBhvr rctx="IE">
                                        <p:cTn id="418" dur="indefinite"/>
                                        <p:tgtEl>
                                          <p:spTgt spid="571460"/>
                                        </p:tgtEl>
                                      </p:cBhvr>
                                    </p:animEffect>
                                  </p:childTnLst>
                                </p:cTn>
                              </p:par>
                              <p:par>
                                <p:cTn id="419" presetID="9" presetClass="emph" presetSubtype="0" nodeType="withEffect">
                                  <p:stCondLst>
                                    <p:cond delay="0"/>
                                  </p:stCondLst>
                                  <p:childTnLst>
                                    <p:set>
                                      <p:cBhvr rctx="PPT">
                                        <p:cTn id="420" dur="indefinite"/>
                                        <p:tgtEl>
                                          <p:spTgt spid="9"/>
                                        </p:tgtEl>
                                        <p:attrNameLst>
                                          <p:attrName>style.opacity</p:attrName>
                                        </p:attrNameLst>
                                      </p:cBhvr>
                                      <p:to>
                                        <p:strVal val="0.5"/>
                                      </p:to>
                                    </p:set>
                                    <p:animEffect filter="image" prLst="opacity: 0.5">
                                      <p:cBhvr rctx="IE">
                                        <p:cTn id="421" dur="indefinite"/>
                                        <p:tgtEl>
                                          <p:spTgt spid="9"/>
                                        </p:tgtEl>
                                      </p:cBhvr>
                                    </p:animEffect>
                                  </p:childTnLst>
                                </p:cTn>
                              </p:par>
                              <p:par>
                                <p:cTn id="422" presetID="9" presetClass="emph" presetSubtype="0" grpId="1" nodeType="withEffect">
                                  <p:stCondLst>
                                    <p:cond delay="0"/>
                                  </p:stCondLst>
                                  <p:childTnLst>
                                    <p:set>
                                      <p:cBhvr rctx="PPT">
                                        <p:cTn id="423" dur="indefinite"/>
                                        <p:tgtEl>
                                          <p:spTgt spid="571464"/>
                                        </p:tgtEl>
                                        <p:attrNameLst>
                                          <p:attrName>style.opacity</p:attrName>
                                        </p:attrNameLst>
                                      </p:cBhvr>
                                      <p:to>
                                        <p:strVal val="0.5"/>
                                      </p:to>
                                    </p:set>
                                    <p:animEffect filter="image" prLst="opacity: 0.5">
                                      <p:cBhvr rctx="IE">
                                        <p:cTn id="424" dur="indefinite"/>
                                        <p:tgtEl>
                                          <p:spTgt spid="571464"/>
                                        </p:tgtEl>
                                      </p:cBhvr>
                                    </p:animEffect>
                                  </p:childTnLst>
                                </p:cTn>
                              </p:par>
                              <p:par>
                                <p:cTn id="425" presetID="9" presetClass="emph" presetSubtype="0" grpId="1" nodeType="withEffect">
                                  <p:stCondLst>
                                    <p:cond delay="0"/>
                                  </p:stCondLst>
                                  <p:childTnLst>
                                    <p:set>
                                      <p:cBhvr rctx="PPT">
                                        <p:cTn id="426" dur="indefinite"/>
                                        <p:tgtEl>
                                          <p:spTgt spid="571465"/>
                                        </p:tgtEl>
                                        <p:attrNameLst>
                                          <p:attrName>style.opacity</p:attrName>
                                        </p:attrNameLst>
                                      </p:cBhvr>
                                      <p:to>
                                        <p:strVal val="0.5"/>
                                      </p:to>
                                    </p:set>
                                    <p:animEffect filter="image" prLst="opacity: 0.5">
                                      <p:cBhvr rctx="IE">
                                        <p:cTn id="427" dur="indefinite"/>
                                        <p:tgtEl>
                                          <p:spTgt spid="571465"/>
                                        </p:tgtEl>
                                      </p:cBhvr>
                                    </p:animEffect>
                                  </p:childTnLst>
                                </p:cTn>
                              </p:par>
                              <p:par>
                                <p:cTn id="428" presetID="9" presetClass="emph" presetSubtype="0" grpId="1" nodeType="withEffect">
                                  <p:stCondLst>
                                    <p:cond delay="0"/>
                                  </p:stCondLst>
                                  <p:childTnLst>
                                    <p:set>
                                      <p:cBhvr rctx="PPT">
                                        <p:cTn id="429" dur="indefinite"/>
                                        <p:tgtEl>
                                          <p:spTgt spid="571466"/>
                                        </p:tgtEl>
                                        <p:attrNameLst>
                                          <p:attrName>style.opacity</p:attrName>
                                        </p:attrNameLst>
                                      </p:cBhvr>
                                      <p:to>
                                        <p:strVal val="0.5"/>
                                      </p:to>
                                    </p:set>
                                    <p:animEffect filter="image" prLst="opacity: 0.5">
                                      <p:cBhvr rctx="IE">
                                        <p:cTn id="430" dur="indefinite"/>
                                        <p:tgtEl>
                                          <p:spTgt spid="571466"/>
                                        </p:tgtEl>
                                      </p:cBhvr>
                                    </p:animEffect>
                                  </p:childTnLst>
                                </p:cTn>
                              </p:par>
                              <p:par>
                                <p:cTn id="431" presetID="9" presetClass="emph" presetSubtype="0" nodeType="withEffect">
                                  <p:stCondLst>
                                    <p:cond delay="0"/>
                                  </p:stCondLst>
                                  <p:childTnLst>
                                    <p:set>
                                      <p:cBhvr rctx="PPT">
                                        <p:cTn id="432" dur="indefinite"/>
                                        <p:tgtEl>
                                          <p:spTgt spid="10"/>
                                        </p:tgtEl>
                                        <p:attrNameLst>
                                          <p:attrName>style.opacity</p:attrName>
                                        </p:attrNameLst>
                                      </p:cBhvr>
                                      <p:to>
                                        <p:strVal val="0.5"/>
                                      </p:to>
                                    </p:set>
                                    <p:animEffect filter="image" prLst="opacity: 0.5">
                                      <p:cBhvr rctx="IE">
                                        <p:cTn id="433" dur="indefinite"/>
                                        <p:tgtEl>
                                          <p:spTgt spid="10"/>
                                        </p:tgtEl>
                                      </p:cBhvr>
                                    </p:animEffect>
                                  </p:childTnLst>
                                </p:cTn>
                              </p:par>
                              <p:par>
                                <p:cTn id="434" presetID="9" presetClass="emph" presetSubtype="0" grpId="1" nodeType="withEffect">
                                  <p:stCondLst>
                                    <p:cond delay="0"/>
                                  </p:stCondLst>
                                  <p:childTnLst>
                                    <p:set>
                                      <p:cBhvr rctx="PPT">
                                        <p:cTn id="435" dur="indefinite"/>
                                        <p:tgtEl>
                                          <p:spTgt spid="571470"/>
                                        </p:tgtEl>
                                        <p:attrNameLst>
                                          <p:attrName>style.opacity</p:attrName>
                                        </p:attrNameLst>
                                      </p:cBhvr>
                                      <p:to>
                                        <p:strVal val="0.5"/>
                                      </p:to>
                                    </p:set>
                                    <p:animEffect filter="image" prLst="opacity: 0.5">
                                      <p:cBhvr rctx="IE">
                                        <p:cTn id="436" dur="indefinite"/>
                                        <p:tgtEl>
                                          <p:spTgt spid="571470"/>
                                        </p:tgtEl>
                                      </p:cBhvr>
                                    </p:animEffect>
                                  </p:childTnLst>
                                </p:cTn>
                              </p:par>
                              <p:par>
                                <p:cTn id="437" presetID="9" presetClass="emph" presetSubtype="0" grpId="1" nodeType="withEffect">
                                  <p:stCondLst>
                                    <p:cond delay="0"/>
                                  </p:stCondLst>
                                  <p:childTnLst>
                                    <p:set>
                                      <p:cBhvr rctx="PPT">
                                        <p:cTn id="438" dur="indefinite"/>
                                        <p:tgtEl>
                                          <p:spTgt spid="571471"/>
                                        </p:tgtEl>
                                        <p:attrNameLst>
                                          <p:attrName>style.opacity</p:attrName>
                                        </p:attrNameLst>
                                      </p:cBhvr>
                                      <p:to>
                                        <p:strVal val="0.5"/>
                                      </p:to>
                                    </p:set>
                                    <p:animEffect filter="image" prLst="opacity: 0.5">
                                      <p:cBhvr rctx="IE">
                                        <p:cTn id="439" dur="indefinite"/>
                                        <p:tgtEl>
                                          <p:spTgt spid="571471"/>
                                        </p:tgtEl>
                                      </p:cBhvr>
                                    </p:animEffect>
                                  </p:childTnLst>
                                </p:cTn>
                              </p:par>
                              <p:par>
                                <p:cTn id="440" presetID="9" presetClass="emph" presetSubtype="0" grpId="1" nodeType="withEffect">
                                  <p:stCondLst>
                                    <p:cond delay="0"/>
                                  </p:stCondLst>
                                  <p:childTnLst>
                                    <p:set>
                                      <p:cBhvr rctx="PPT">
                                        <p:cTn id="441" dur="indefinite"/>
                                        <p:tgtEl>
                                          <p:spTgt spid="571472"/>
                                        </p:tgtEl>
                                        <p:attrNameLst>
                                          <p:attrName>style.opacity</p:attrName>
                                        </p:attrNameLst>
                                      </p:cBhvr>
                                      <p:to>
                                        <p:strVal val="0.5"/>
                                      </p:to>
                                    </p:set>
                                    <p:animEffect filter="image" prLst="opacity: 0.5">
                                      <p:cBhvr rctx="IE">
                                        <p:cTn id="442" dur="indefinite"/>
                                        <p:tgtEl>
                                          <p:spTgt spid="571472"/>
                                        </p:tgtEl>
                                      </p:cBhvr>
                                    </p:animEffect>
                                  </p:childTnLst>
                                </p:cTn>
                              </p:par>
                              <p:par>
                                <p:cTn id="443" presetID="9" presetClass="emph" presetSubtype="0" grpId="1" nodeType="withEffect">
                                  <p:stCondLst>
                                    <p:cond delay="0"/>
                                  </p:stCondLst>
                                  <p:childTnLst>
                                    <p:set>
                                      <p:cBhvr rctx="PPT">
                                        <p:cTn id="444" dur="indefinite"/>
                                        <p:tgtEl>
                                          <p:spTgt spid="571473"/>
                                        </p:tgtEl>
                                        <p:attrNameLst>
                                          <p:attrName>style.opacity</p:attrName>
                                        </p:attrNameLst>
                                      </p:cBhvr>
                                      <p:to>
                                        <p:strVal val="0.5"/>
                                      </p:to>
                                    </p:set>
                                    <p:animEffect filter="image" prLst="opacity: 0.5">
                                      <p:cBhvr rctx="IE">
                                        <p:cTn id="445" dur="indefinite"/>
                                        <p:tgtEl>
                                          <p:spTgt spid="571473"/>
                                        </p:tgtEl>
                                      </p:cBhvr>
                                    </p:animEffect>
                                  </p:childTnLst>
                                </p:cTn>
                              </p:par>
                              <p:par>
                                <p:cTn id="446" presetID="9" presetClass="emph" presetSubtype="0" grpId="1" nodeType="withEffect">
                                  <p:stCondLst>
                                    <p:cond delay="0"/>
                                  </p:stCondLst>
                                  <p:childTnLst>
                                    <p:set>
                                      <p:cBhvr rctx="PPT">
                                        <p:cTn id="447" dur="indefinite"/>
                                        <p:tgtEl>
                                          <p:spTgt spid="571474"/>
                                        </p:tgtEl>
                                        <p:attrNameLst>
                                          <p:attrName>style.opacity</p:attrName>
                                        </p:attrNameLst>
                                      </p:cBhvr>
                                      <p:to>
                                        <p:strVal val="0.5"/>
                                      </p:to>
                                    </p:set>
                                    <p:animEffect filter="image" prLst="opacity: 0.5">
                                      <p:cBhvr rctx="IE">
                                        <p:cTn id="448" dur="indefinite"/>
                                        <p:tgtEl>
                                          <p:spTgt spid="571474"/>
                                        </p:tgtEl>
                                      </p:cBhvr>
                                    </p:animEffect>
                                  </p:childTnLst>
                                </p:cTn>
                              </p:par>
                              <p:par>
                                <p:cTn id="449" presetID="9" presetClass="emph" presetSubtype="0" nodeType="withEffect">
                                  <p:stCondLst>
                                    <p:cond delay="0"/>
                                  </p:stCondLst>
                                  <p:childTnLst>
                                    <p:set>
                                      <p:cBhvr rctx="PPT">
                                        <p:cTn id="450" dur="indefinite"/>
                                        <p:tgtEl>
                                          <p:spTgt spid="11"/>
                                        </p:tgtEl>
                                        <p:attrNameLst>
                                          <p:attrName>style.opacity</p:attrName>
                                        </p:attrNameLst>
                                      </p:cBhvr>
                                      <p:to>
                                        <p:strVal val="0.5"/>
                                      </p:to>
                                    </p:set>
                                    <p:animEffect filter="image" prLst="opacity: 0.5">
                                      <p:cBhvr rctx="IE">
                                        <p:cTn id="451" dur="indefinite"/>
                                        <p:tgtEl>
                                          <p:spTgt spid="11"/>
                                        </p:tgtEl>
                                      </p:cBhvr>
                                    </p:animEffect>
                                  </p:childTnLst>
                                </p:cTn>
                              </p:par>
                              <p:par>
                                <p:cTn id="452" presetID="9" presetClass="emph" presetSubtype="0" grpId="1" nodeType="withEffect">
                                  <p:stCondLst>
                                    <p:cond delay="0"/>
                                  </p:stCondLst>
                                  <p:childTnLst>
                                    <p:set>
                                      <p:cBhvr rctx="PPT">
                                        <p:cTn id="453" dur="indefinite"/>
                                        <p:tgtEl>
                                          <p:spTgt spid="571478"/>
                                        </p:tgtEl>
                                        <p:attrNameLst>
                                          <p:attrName>style.opacity</p:attrName>
                                        </p:attrNameLst>
                                      </p:cBhvr>
                                      <p:to>
                                        <p:strVal val="0.5"/>
                                      </p:to>
                                    </p:set>
                                    <p:animEffect filter="image" prLst="opacity: 0.5">
                                      <p:cBhvr rctx="IE">
                                        <p:cTn id="454" dur="indefinite"/>
                                        <p:tgtEl>
                                          <p:spTgt spid="571478"/>
                                        </p:tgtEl>
                                      </p:cBhvr>
                                    </p:animEffect>
                                  </p:childTnLst>
                                </p:cTn>
                              </p:par>
                              <p:par>
                                <p:cTn id="455" presetID="9" presetClass="emph" presetSubtype="0" grpId="1" nodeType="withEffect">
                                  <p:stCondLst>
                                    <p:cond delay="0"/>
                                  </p:stCondLst>
                                  <p:childTnLst>
                                    <p:set>
                                      <p:cBhvr rctx="PPT">
                                        <p:cTn id="456" dur="indefinite"/>
                                        <p:tgtEl>
                                          <p:spTgt spid="571479"/>
                                        </p:tgtEl>
                                        <p:attrNameLst>
                                          <p:attrName>style.opacity</p:attrName>
                                        </p:attrNameLst>
                                      </p:cBhvr>
                                      <p:to>
                                        <p:strVal val="0.5"/>
                                      </p:to>
                                    </p:set>
                                    <p:animEffect filter="image" prLst="opacity: 0.5">
                                      <p:cBhvr rctx="IE">
                                        <p:cTn id="457" dur="indefinite"/>
                                        <p:tgtEl>
                                          <p:spTgt spid="571479"/>
                                        </p:tgtEl>
                                      </p:cBhvr>
                                    </p:animEffect>
                                  </p:childTnLst>
                                </p:cTn>
                              </p:par>
                            </p:childTnLst>
                          </p:cTn>
                        </p:par>
                      </p:childTnLst>
                    </p:cTn>
                  </p:par>
                  <p:par>
                    <p:cTn id="458" fill="hold">
                      <p:stCondLst>
                        <p:cond delay="indefinite"/>
                      </p:stCondLst>
                      <p:childTnLst>
                        <p:par>
                          <p:cTn id="459" fill="hold">
                            <p:stCondLst>
                              <p:cond delay="0"/>
                            </p:stCondLst>
                            <p:childTnLst>
                              <p:par>
                                <p:cTn id="460" presetID="9" presetClass="emph" presetSubtype="0" grpId="1" nodeType="clickEffect">
                                  <p:stCondLst>
                                    <p:cond delay="0"/>
                                  </p:stCondLst>
                                  <p:iterate type="lt">
                                    <p:tmAbs val="0"/>
                                  </p:iterate>
                                  <p:childTnLst>
                                    <p:set>
                                      <p:cBhvr rctx="PPT">
                                        <p:cTn id="461" dur="indefinite"/>
                                        <p:tgtEl>
                                          <p:spTgt spid="571480"/>
                                        </p:tgtEl>
                                        <p:attrNameLst>
                                          <p:attrName>style.opacity</p:attrName>
                                        </p:attrNameLst>
                                      </p:cBhvr>
                                      <p:to>
                                        <p:strVal val="0.5"/>
                                      </p:to>
                                    </p:set>
                                    <p:animEffect filter="image" prLst="opacity: 0.5">
                                      <p:cBhvr rctx="IE">
                                        <p:cTn id="462" dur="indefinite"/>
                                        <p:tgtEl>
                                          <p:spTgt spid="571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7" grpId="0"/>
      <p:bldP spid="571398" grpId="0"/>
      <p:bldP spid="571407" grpId="0" animBg="1"/>
      <p:bldP spid="571407" grpId="1" animBg="1"/>
      <p:bldP spid="571408" grpId="0"/>
      <p:bldP spid="571408" grpId="1"/>
      <p:bldP spid="571409" grpId="0"/>
      <p:bldP spid="571409" grpId="1"/>
      <p:bldP spid="571410" grpId="0" animBg="1"/>
      <p:bldP spid="571410" grpId="1" animBg="1"/>
      <p:bldP spid="571411" grpId="0" animBg="1"/>
      <p:bldP spid="571411" grpId="1" animBg="1"/>
      <p:bldP spid="571416" grpId="0"/>
      <p:bldP spid="571416" grpId="1"/>
      <p:bldP spid="571417" grpId="0"/>
      <p:bldP spid="571417" grpId="1"/>
      <p:bldP spid="571418" grpId="0"/>
      <p:bldP spid="571418" grpId="1"/>
      <p:bldP spid="571419" grpId="0"/>
      <p:bldP spid="571419" grpId="1"/>
      <p:bldP spid="571420" grpId="0"/>
      <p:bldP spid="571420" grpId="1"/>
      <p:bldP spid="571424" grpId="0"/>
      <p:bldP spid="571424" grpId="1"/>
      <p:bldP spid="571425" grpId="0" animBg="1"/>
      <p:bldP spid="571425" grpId="1" animBg="1"/>
      <p:bldP spid="571426" grpId="0" animBg="1"/>
      <p:bldP spid="571426" grpId="1" animBg="1"/>
      <p:bldP spid="571430" grpId="0" animBg="1"/>
      <p:bldP spid="571430" grpId="1" animBg="1"/>
      <p:bldP spid="571431" grpId="0" animBg="1"/>
      <p:bldP spid="571431" grpId="1" animBg="1"/>
      <p:bldP spid="571432" grpId="0" animBg="1"/>
      <p:bldP spid="571432" grpId="1" animBg="1"/>
      <p:bldP spid="571433" grpId="0"/>
      <p:bldP spid="571433" grpId="1"/>
      <p:bldP spid="571434" grpId="0"/>
      <p:bldP spid="571434" grpId="1"/>
      <p:bldP spid="571438" grpId="0" animBg="1"/>
      <p:bldP spid="571438" grpId="1" animBg="1"/>
      <p:bldP spid="571439" grpId="0" animBg="1"/>
      <p:bldP spid="571439" grpId="1" animBg="1"/>
      <p:bldP spid="571440" grpId="0"/>
      <p:bldP spid="571440" grpId="1"/>
      <p:bldP spid="571447" grpId="0" animBg="1"/>
      <p:bldP spid="571447" grpId="1" animBg="1"/>
      <p:bldP spid="571448" grpId="0"/>
      <p:bldP spid="571448" grpId="1"/>
      <p:bldP spid="571449" grpId="0"/>
      <p:bldP spid="571449" grpId="1"/>
      <p:bldP spid="571450" grpId="0" animBg="1"/>
      <p:bldP spid="571450" grpId="1" animBg="1"/>
      <p:bldP spid="571451" grpId="0" animBg="1"/>
      <p:bldP spid="571451" grpId="1" animBg="1"/>
      <p:bldP spid="571456" grpId="0"/>
      <p:bldP spid="571456" grpId="1"/>
      <p:bldP spid="571457" grpId="0"/>
      <p:bldP spid="571457" grpId="1"/>
      <p:bldP spid="571458" grpId="0"/>
      <p:bldP spid="571458" grpId="1"/>
      <p:bldP spid="571459" grpId="0"/>
      <p:bldP spid="571459" grpId="1"/>
      <p:bldP spid="571460" grpId="0"/>
      <p:bldP spid="571460" grpId="1"/>
      <p:bldP spid="571464" grpId="0"/>
      <p:bldP spid="571464" grpId="1"/>
      <p:bldP spid="571465" grpId="0" animBg="1"/>
      <p:bldP spid="571465" grpId="1" animBg="1"/>
      <p:bldP spid="571466" grpId="0" animBg="1"/>
      <p:bldP spid="571466" grpId="1" animBg="1"/>
      <p:bldP spid="571470" grpId="0" animBg="1"/>
      <p:bldP spid="571470" grpId="1" animBg="1"/>
      <p:bldP spid="571471" grpId="0" animBg="1"/>
      <p:bldP spid="571471" grpId="1" animBg="1"/>
      <p:bldP spid="571472" grpId="0" animBg="1"/>
      <p:bldP spid="571472" grpId="1" animBg="1"/>
      <p:bldP spid="571473" grpId="0"/>
      <p:bldP spid="571473" grpId="1"/>
      <p:bldP spid="571474" grpId="0"/>
      <p:bldP spid="571474" grpId="1"/>
      <p:bldP spid="571478" grpId="0" animBg="1"/>
      <p:bldP spid="571478" grpId="1" animBg="1"/>
      <p:bldP spid="571479" grpId="0" animBg="1"/>
      <p:bldP spid="571479" grpId="1" animBg="1"/>
      <p:bldP spid="571480" grpId="0"/>
      <p:bldP spid="571480" grpId="1"/>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bg>
      <p:bgPr>
        <a:solidFill>
          <a:schemeClr val="accent2"/>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mtClean="0">
                <a:solidFill>
                  <a:schemeClr val="bg1"/>
                </a:solidFill>
              </a:rPr>
              <a:t>Limiting Reactants – Method 1</a:t>
            </a:r>
          </a:p>
        </p:txBody>
      </p:sp>
      <p:sp>
        <p:nvSpPr>
          <p:cNvPr id="347139" name="Rectangle 3"/>
          <p:cNvSpPr>
            <a:spLocks noGrp="1" noChangeArrowheads="1"/>
          </p:cNvSpPr>
          <p:nvPr>
            <p:ph type="body" idx="1"/>
          </p:nvPr>
        </p:nvSpPr>
        <p:spPr>
          <a:xfrm>
            <a:off x="1219200" y="1524000"/>
            <a:ext cx="7772400" cy="4419600"/>
          </a:xfrm>
        </p:spPr>
        <p:txBody>
          <a:bodyPr/>
          <a:lstStyle/>
          <a:p>
            <a:pPr eaLnBrk="1" hangingPunct="1">
              <a:spcBef>
                <a:spcPct val="50000"/>
              </a:spcBef>
              <a:buFontTx/>
              <a:buNone/>
            </a:pPr>
            <a:r>
              <a:rPr lang="en-US" smtClean="0">
                <a:solidFill>
                  <a:srgbClr val="FFFF00"/>
                </a:solidFill>
              </a:rPr>
              <a:t>1. Write a balanced equation.</a:t>
            </a:r>
          </a:p>
          <a:p>
            <a:pPr eaLnBrk="1" hangingPunct="1">
              <a:lnSpc>
                <a:spcPct val="120000"/>
              </a:lnSpc>
              <a:spcBef>
                <a:spcPct val="50000"/>
              </a:spcBef>
              <a:buFontTx/>
              <a:buNone/>
            </a:pPr>
            <a:r>
              <a:rPr lang="en-US" smtClean="0">
                <a:solidFill>
                  <a:srgbClr val="FFFF00"/>
                </a:solidFill>
              </a:rPr>
              <a:t>2. For each reactant, calculate the 	amount of product formed.</a:t>
            </a:r>
          </a:p>
          <a:p>
            <a:pPr eaLnBrk="1" hangingPunct="1">
              <a:spcBef>
                <a:spcPct val="50000"/>
              </a:spcBef>
              <a:buFontTx/>
              <a:buNone/>
            </a:pPr>
            <a:r>
              <a:rPr lang="en-US" smtClean="0">
                <a:solidFill>
                  <a:srgbClr val="FFFF00"/>
                </a:solidFill>
              </a:rPr>
              <a:t>3. Smaller answer indicates:</a:t>
            </a:r>
          </a:p>
          <a:p>
            <a:pPr lvl="1" eaLnBrk="1" hangingPunct="1">
              <a:spcBef>
                <a:spcPct val="30000"/>
              </a:spcBef>
            </a:pPr>
            <a:r>
              <a:rPr lang="en-US" smtClean="0">
                <a:solidFill>
                  <a:srgbClr val="FFFF00"/>
                </a:solidFill>
              </a:rPr>
              <a:t>limiting reactant</a:t>
            </a:r>
          </a:p>
          <a:p>
            <a:pPr lvl="1" eaLnBrk="1" hangingPunct="1">
              <a:spcBef>
                <a:spcPct val="30000"/>
              </a:spcBef>
            </a:pPr>
            <a:r>
              <a:rPr lang="en-US" smtClean="0">
                <a:solidFill>
                  <a:srgbClr val="FFFF00"/>
                </a:solidFill>
              </a:rPr>
              <a:t>amount of product</a:t>
            </a:r>
          </a:p>
        </p:txBody>
      </p:sp>
      <p:sp>
        <p:nvSpPr>
          <p:cNvPr id="104452" name="Rectangle 4"/>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animEffect transition="in" filter="wipe(left)">
                                      <p:cBhvr>
                                        <p:cTn id="7" dur="500"/>
                                        <p:tgtEl>
                                          <p:spTgt spid="347139">
                                            <p:txEl>
                                              <p:pRg st="0" end="0"/>
                                            </p:txEl>
                                          </p:spTgt>
                                        </p:tgtEl>
                                      </p:cBhvr>
                                    </p:animEffect>
                                  </p:childTnLst>
                                  <p:subTnLst>
                                    <p:animClr clrSpc="rgb" dir="cw">
                                      <p:cBhvr override="childStyle">
                                        <p:cTn dur="1" fill="hold" display="0" masterRel="nextClick" afterEffect="1"/>
                                        <p:tgtEl>
                                          <p:spTgt spid="347139">
                                            <p:txEl>
                                              <p:pRg st="0" end="0"/>
                                            </p:txEl>
                                          </p:spTgt>
                                        </p:tgtEl>
                                        <p:attrNameLst>
                                          <p:attrName>ppt_c</p:attrName>
                                        </p:attrNameLst>
                                      </p:cBhvr>
                                      <p:to>
                                        <a:srgbClr val="F8F8F8"/>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7139">
                                            <p:txEl>
                                              <p:pRg st="1" end="1"/>
                                            </p:txEl>
                                          </p:spTgt>
                                        </p:tgtEl>
                                        <p:attrNameLst>
                                          <p:attrName>style.visibility</p:attrName>
                                        </p:attrNameLst>
                                      </p:cBhvr>
                                      <p:to>
                                        <p:strVal val="visible"/>
                                      </p:to>
                                    </p:set>
                                    <p:animEffect transition="in" filter="wipe(left)">
                                      <p:cBhvr>
                                        <p:cTn id="12" dur="500"/>
                                        <p:tgtEl>
                                          <p:spTgt spid="347139">
                                            <p:txEl>
                                              <p:pRg st="1" end="1"/>
                                            </p:txEl>
                                          </p:spTgt>
                                        </p:tgtEl>
                                      </p:cBhvr>
                                    </p:animEffect>
                                  </p:childTnLst>
                                  <p:subTnLst>
                                    <p:animClr clrSpc="rgb" dir="cw">
                                      <p:cBhvr override="childStyle">
                                        <p:cTn dur="1" fill="hold" display="0" masterRel="nextClick" afterEffect="1"/>
                                        <p:tgtEl>
                                          <p:spTgt spid="347139">
                                            <p:txEl>
                                              <p:pRg st="1" end="1"/>
                                            </p:txEl>
                                          </p:spTgt>
                                        </p:tgtEl>
                                        <p:attrNameLst>
                                          <p:attrName>ppt_c</p:attrName>
                                        </p:attrNameLst>
                                      </p:cBhvr>
                                      <p:to>
                                        <a:srgbClr val="F8F8F8"/>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7139">
                                            <p:txEl>
                                              <p:pRg st="2" end="2"/>
                                            </p:txEl>
                                          </p:spTgt>
                                        </p:tgtEl>
                                        <p:attrNameLst>
                                          <p:attrName>style.visibility</p:attrName>
                                        </p:attrNameLst>
                                      </p:cBhvr>
                                      <p:to>
                                        <p:strVal val="visible"/>
                                      </p:to>
                                    </p:set>
                                    <p:animEffect transition="in" filter="wipe(left)">
                                      <p:cBhvr>
                                        <p:cTn id="17" dur="500"/>
                                        <p:tgtEl>
                                          <p:spTgt spid="347139">
                                            <p:txEl>
                                              <p:pRg st="2" end="2"/>
                                            </p:txEl>
                                          </p:spTgt>
                                        </p:tgtEl>
                                      </p:cBhvr>
                                    </p:animEffect>
                                  </p:childTnLst>
                                  <p:subTnLst>
                                    <p:animClr clrSpc="rgb" dir="cw">
                                      <p:cBhvr override="childStyle">
                                        <p:cTn dur="1" fill="hold" display="0" masterRel="nextClick" afterEffect="1"/>
                                        <p:tgtEl>
                                          <p:spTgt spid="347139">
                                            <p:txEl>
                                              <p:pRg st="2" end="2"/>
                                            </p:txEl>
                                          </p:spTgt>
                                        </p:tgtEl>
                                        <p:attrNameLst>
                                          <p:attrName>ppt_c</p:attrName>
                                        </p:attrNameLst>
                                      </p:cBhvr>
                                      <p:to>
                                        <a:srgbClr val="F8F8F8"/>
                                      </p:to>
                                    </p:animClr>
                                  </p:subTnLst>
                                </p:cTn>
                              </p:par>
                              <p:par>
                                <p:cTn id="18" presetID="22" presetClass="entr" presetSubtype="8" fill="hold" grpId="0" nodeType="withEffect">
                                  <p:stCondLst>
                                    <p:cond delay="0"/>
                                  </p:stCondLst>
                                  <p:childTnLst>
                                    <p:set>
                                      <p:cBhvr>
                                        <p:cTn id="19" dur="1" fill="hold">
                                          <p:stCondLst>
                                            <p:cond delay="0"/>
                                          </p:stCondLst>
                                        </p:cTn>
                                        <p:tgtEl>
                                          <p:spTgt spid="347139">
                                            <p:txEl>
                                              <p:pRg st="3" end="3"/>
                                            </p:txEl>
                                          </p:spTgt>
                                        </p:tgtEl>
                                        <p:attrNameLst>
                                          <p:attrName>style.visibility</p:attrName>
                                        </p:attrNameLst>
                                      </p:cBhvr>
                                      <p:to>
                                        <p:strVal val="visible"/>
                                      </p:to>
                                    </p:set>
                                    <p:animEffect transition="in" filter="wipe(left)">
                                      <p:cBhvr>
                                        <p:cTn id="20" dur="500"/>
                                        <p:tgtEl>
                                          <p:spTgt spid="347139">
                                            <p:txEl>
                                              <p:pRg st="3" end="3"/>
                                            </p:txEl>
                                          </p:spTgt>
                                        </p:tgtEl>
                                      </p:cBhvr>
                                    </p:animEffect>
                                  </p:childTnLst>
                                  <p:subTnLst>
                                    <p:animClr clrSpc="rgb" dir="cw">
                                      <p:cBhvr override="childStyle">
                                        <p:cTn dur="1" fill="hold" display="0" masterRel="nextClick" afterEffect="1"/>
                                        <p:tgtEl>
                                          <p:spTgt spid="347139">
                                            <p:txEl>
                                              <p:pRg st="3" end="3"/>
                                            </p:txEl>
                                          </p:spTgt>
                                        </p:tgtEl>
                                        <p:attrNameLst>
                                          <p:attrName>ppt_c</p:attrName>
                                        </p:attrNameLst>
                                      </p:cBhvr>
                                      <p:to>
                                        <a:srgbClr val="F8F8F8"/>
                                      </p:to>
                                    </p:animClr>
                                  </p:subTnLst>
                                </p:cTn>
                              </p:par>
                              <p:par>
                                <p:cTn id="21" presetID="22" presetClass="entr" presetSubtype="8" fill="hold" grpId="0" nodeType="withEffect">
                                  <p:stCondLst>
                                    <p:cond delay="0"/>
                                  </p:stCondLst>
                                  <p:childTnLst>
                                    <p:set>
                                      <p:cBhvr>
                                        <p:cTn id="22" dur="1" fill="hold">
                                          <p:stCondLst>
                                            <p:cond delay="0"/>
                                          </p:stCondLst>
                                        </p:cTn>
                                        <p:tgtEl>
                                          <p:spTgt spid="347139">
                                            <p:txEl>
                                              <p:pRg st="4" end="4"/>
                                            </p:txEl>
                                          </p:spTgt>
                                        </p:tgtEl>
                                        <p:attrNameLst>
                                          <p:attrName>style.visibility</p:attrName>
                                        </p:attrNameLst>
                                      </p:cBhvr>
                                      <p:to>
                                        <p:strVal val="visible"/>
                                      </p:to>
                                    </p:set>
                                    <p:animEffect transition="in" filter="wipe(left)">
                                      <p:cBhvr>
                                        <p:cTn id="23" dur="500"/>
                                        <p:tgtEl>
                                          <p:spTgt spid="347139">
                                            <p:txEl>
                                              <p:pRg st="4" end="4"/>
                                            </p:txEl>
                                          </p:spTgt>
                                        </p:tgtEl>
                                      </p:cBhvr>
                                    </p:animEffect>
                                  </p:childTnLst>
                                  <p:subTnLst>
                                    <p:animClr clrSpc="rgb" dir="cw">
                                      <p:cBhvr override="childStyle">
                                        <p:cTn dur="1" fill="hold" display="0" masterRel="nextClick" afterEffect="1"/>
                                        <p:tgtEl>
                                          <p:spTgt spid="347139">
                                            <p:txEl>
                                              <p:pRg st="4" end="4"/>
                                            </p:txEl>
                                          </p:spTgt>
                                        </p:tgtEl>
                                        <p:attrNameLst>
                                          <p:attrName>ppt_c</p:attrName>
                                        </p:attrNameLst>
                                      </p:cBhvr>
                                      <p:to>
                                        <a:srgbClr val="F8F8F8"/>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9"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5474" name="Rectangle 4"/>
          <p:cNvSpPr>
            <a:spLocks noGrp="1" noChangeArrowheads="1"/>
          </p:cNvSpPr>
          <p:nvPr>
            <p:ph type="title"/>
          </p:nvPr>
        </p:nvSpPr>
        <p:spPr/>
        <p:txBody>
          <a:bodyPr/>
          <a:lstStyle/>
          <a:p>
            <a:pPr eaLnBrk="1" hangingPunct="1"/>
            <a:r>
              <a:rPr lang="en-US" smtClean="0">
                <a:solidFill>
                  <a:schemeClr val="bg1"/>
                </a:solidFill>
              </a:rPr>
              <a:t>Limiting Reactants – Method 2</a:t>
            </a:r>
          </a:p>
        </p:txBody>
      </p:sp>
      <p:sp>
        <p:nvSpPr>
          <p:cNvPr id="439301" name="Rectangle 5"/>
          <p:cNvSpPr>
            <a:spLocks noGrp="1" noChangeArrowheads="1"/>
          </p:cNvSpPr>
          <p:nvPr>
            <p:ph type="body" idx="1"/>
          </p:nvPr>
        </p:nvSpPr>
        <p:spPr/>
        <p:txBody>
          <a:bodyPr/>
          <a:lstStyle/>
          <a:p>
            <a:pPr eaLnBrk="1" hangingPunct="1"/>
            <a:r>
              <a:rPr lang="en-US" smtClean="0">
                <a:solidFill>
                  <a:srgbClr val="FFFF00"/>
                </a:solidFill>
              </a:rPr>
              <a:t>Begin by writing a correctly </a:t>
            </a:r>
            <a:r>
              <a:rPr lang="en-US" i="1" smtClean="0">
                <a:solidFill>
                  <a:srgbClr val="FFFF00"/>
                </a:solidFill>
              </a:rPr>
              <a:t>balanced chemical equation</a:t>
            </a:r>
          </a:p>
          <a:p>
            <a:pPr eaLnBrk="1" hangingPunct="1"/>
            <a:r>
              <a:rPr lang="en-US" smtClean="0">
                <a:solidFill>
                  <a:srgbClr val="FFFF00"/>
                </a:solidFill>
              </a:rPr>
              <a:t>Write down all quantitative values under equation (include units)</a:t>
            </a:r>
          </a:p>
          <a:p>
            <a:pPr eaLnBrk="1" hangingPunct="1"/>
            <a:r>
              <a:rPr lang="en-US" smtClean="0">
                <a:solidFill>
                  <a:srgbClr val="FFFF00"/>
                </a:solidFill>
              </a:rPr>
              <a:t>Convert ALL reactants to units of </a:t>
            </a:r>
            <a:r>
              <a:rPr lang="en-US" i="1" smtClean="0">
                <a:solidFill>
                  <a:srgbClr val="FFFF00"/>
                </a:solidFill>
              </a:rPr>
              <a:t>moles</a:t>
            </a:r>
          </a:p>
          <a:p>
            <a:pPr eaLnBrk="1" hangingPunct="1"/>
            <a:r>
              <a:rPr lang="en-US" smtClean="0">
                <a:solidFill>
                  <a:srgbClr val="FFFF00"/>
                </a:solidFill>
              </a:rPr>
              <a:t>Divide by the coefficient in front of each reactant</a:t>
            </a:r>
          </a:p>
          <a:p>
            <a:pPr eaLnBrk="1" hangingPunct="1"/>
            <a:r>
              <a:rPr lang="en-US" smtClean="0">
                <a:solidFill>
                  <a:srgbClr val="FFFF00"/>
                </a:solidFill>
              </a:rPr>
              <a:t>The smallest value is the limiting reactant!</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39301">
                                            <p:txEl>
                                              <p:pRg st="0" end="0"/>
                                            </p:txEl>
                                          </p:spTgt>
                                        </p:tgtEl>
                                        <p:attrNameLst>
                                          <p:attrName>style.visibility</p:attrName>
                                        </p:attrNameLst>
                                      </p:cBhvr>
                                      <p:to>
                                        <p:strVal val="visible"/>
                                      </p:to>
                                    </p:set>
                                    <p:animEffect transition="in" filter="fade">
                                      <p:cBhvr>
                                        <p:cTn id="7" dur="1000"/>
                                        <p:tgtEl>
                                          <p:spTgt spid="439301">
                                            <p:txEl>
                                              <p:pRg st="0" end="0"/>
                                            </p:txEl>
                                          </p:spTgt>
                                        </p:tgtEl>
                                      </p:cBhvr>
                                    </p:animEffect>
                                    <p:anim calcmode="lin" valueType="num">
                                      <p:cBhvr>
                                        <p:cTn id="8" dur="1000" fill="hold"/>
                                        <p:tgtEl>
                                          <p:spTgt spid="43930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39301">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439301">
                                            <p:txEl>
                                              <p:pRg st="0" end="0"/>
                                            </p:txEl>
                                          </p:spTgt>
                                        </p:tgtEl>
                                        <p:attrNameLst>
                                          <p:attrName>ppt_c</p:attrName>
                                        </p:attrNameLst>
                                      </p:cBhvr>
                                      <p:to>
                                        <a:srgbClr val="E6DDD8"/>
                                      </p:to>
                                    </p:animClr>
                                  </p:sub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39301">
                                            <p:txEl>
                                              <p:pRg st="1" end="1"/>
                                            </p:txEl>
                                          </p:spTgt>
                                        </p:tgtEl>
                                        <p:attrNameLst>
                                          <p:attrName>style.visibility</p:attrName>
                                        </p:attrNameLst>
                                      </p:cBhvr>
                                      <p:to>
                                        <p:strVal val="visible"/>
                                      </p:to>
                                    </p:set>
                                    <p:animEffect transition="in" filter="fade">
                                      <p:cBhvr>
                                        <p:cTn id="14" dur="1000"/>
                                        <p:tgtEl>
                                          <p:spTgt spid="439301">
                                            <p:txEl>
                                              <p:pRg st="1" end="1"/>
                                            </p:txEl>
                                          </p:spTgt>
                                        </p:tgtEl>
                                      </p:cBhvr>
                                    </p:animEffect>
                                    <p:anim calcmode="lin" valueType="num">
                                      <p:cBhvr>
                                        <p:cTn id="15" dur="1000" fill="hold"/>
                                        <p:tgtEl>
                                          <p:spTgt spid="43930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39301">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439301">
                                            <p:txEl>
                                              <p:pRg st="1" end="1"/>
                                            </p:txEl>
                                          </p:spTgt>
                                        </p:tgtEl>
                                        <p:attrNameLst>
                                          <p:attrName>ppt_c</p:attrName>
                                        </p:attrNameLst>
                                      </p:cBhvr>
                                      <p:to>
                                        <a:srgbClr val="E6DDD8"/>
                                      </p:to>
                                    </p:animClr>
                                  </p:subTnLst>
                                </p:cTn>
                              </p:par>
                              <p:par>
                                <p:cTn id="17" presetID="9" presetClass="emph" presetSubtype="0" nodeType="withEffect">
                                  <p:stCondLst>
                                    <p:cond delay="0"/>
                                  </p:stCondLst>
                                  <p:childTnLst>
                                    <p:set>
                                      <p:cBhvr rctx="PPT">
                                        <p:cTn id="18" dur="indefinite"/>
                                        <p:tgtEl>
                                          <p:spTgt spid="439301">
                                            <p:txEl>
                                              <p:pRg st="0" end="0"/>
                                            </p:txEl>
                                          </p:spTgt>
                                        </p:tgtEl>
                                        <p:attrNameLst>
                                          <p:attrName>style.opacity</p:attrName>
                                        </p:attrNameLst>
                                      </p:cBhvr>
                                      <p:to>
                                        <p:strVal val="0.5"/>
                                      </p:to>
                                    </p:set>
                                    <p:animEffect filter="image" prLst="opacity: 0.5">
                                      <p:cBhvr rctx="IE">
                                        <p:cTn id="19" dur="indefinite"/>
                                        <p:tgtEl>
                                          <p:spTgt spid="43930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439301">
                                            <p:txEl>
                                              <p:pRg st="2" end="2"/>
                                            </p:txEl>
                                          </p:spTgt>
                                        </p:tgtEl>
                                        <p:attrNameLst>
                                          <p:attrName>style.visibility</p:attrName>
                                        </p:attrNameLst>
                                      </p:cBhvr>
                                      <p:to>
                                        <p:strVal val="visible"/>
                                      </p:to>
                                    </p:set>
                                    <p:animEffect transition="in" filter="fade">
                                      <p:cBhvr>
                                        <p:cTn id="24" dur="1000"/>
                                        <p:tgtEl>
                                          <p:spTgt spid="439301">
                                            <p:txEl>
                                              <p:pRg st="2" end="2"/>
                                            </p:txEl>
                                          </p:spTgt>
                                        </p:tgtEl>
                                      </p:cBhvr>
                                    </p:animEffect>
                                    <p:anim calcmode="lin" valueType="num">
                                      <p:cBhvr>
                                        <p:cTn id="25" dur="1000" fill="hold"/>
                                        <p:tgtEl>
                                          <p:spTgt spid="439301">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39301">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439301">
                                            <p:txEl>
                                              <p:pRg st="2" end="2"/>
                                            </p:txEl>
                                          </p:spTgt>
                                        </p:tgtEl>
                                        <p:attrNameLst>
                                          <p:attrName>ppt_c</p:attrName>
                                        </p:attrNameLst>
                                      </p:cBhvr>
                                      <p:to>
                                        <a:srgbClr val="E6DDD8"/>
                                      </p:to>
                                    </p:animClr>
                                  </p:subTnLst>
                                </p:cTn>
                              </p:par>
                              <p:par>
                                <p:cTn id="27" presetID="9" presetClass="emph" presetSubtype="0" nodeType="withEffect">
                                  <p:stCondLst>
                                    <p:cond delay="0"/>
                                  </p:stCondLst>
                                  <p:childTnLst>
                                    <p:set>
                                      <p:cBhvr rctx="PPT">
                                        <p:cTn id="28" dur="indefinite"/>
                                        <p:tgtEl>
                                          <p:spTgt spid="439301">
                                            <p:txEl>
                                              <p:pRg st="1" end="1"/>
                                            </p:txEl>
                                          </p:spTgt>
                                        </p:tgtEl>
                                        <p:attrNameLst>
                                          <p:attrName>style.opacity</p:attrName>
                                        </p:attrNameLst>
                                      </p:cBhvr>
                                      <p:to>
                                        <p:strVal val="0.5"/>
                                      </p:to>
                                    </p:set>
                                    <p:animEffect filter="image" prLst="opacity: 0.5">
                                      <p:cBhvr rctx="IE">
                                        <p:cTn id="29" dur="indefinite"/>
                                        <p:tgtEl>
                                          <p:spTgt spid="43930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439301">
                                            <p:txEl>
                                              <p:pRg st="3" end="3"/>
                                            </p:txEl>
                                          </p:spTgt>
                                        </p:tgtEl>
                                        <p:attrNameLst>
                                          <p:attrName>style.visibility</p:attrName>
                                        </p:attrNameLst>
                                      </p:cBhvr>
                                      <p:to>
                                        <p:strVal val="visible"/>
                                      </p:to>
                                    </p:set>
                                    <p:animEffect transition="in" filter="fade">
                                      <p:cBhvr>
                                        <p:cTn id="34" dur="1000"/>
                                        <p:tgtEl>
                                          <p:spTgt spid="439301">
                                            <p:txEl>
                                              <p:pRg st="3" end="3"/>
                                            </p:txEl>
                                          </p:spTgt>
                                        </p:tgtEl>
                                      </p:cBhvr>
                                    </p:animEffect>
                                    <p:anim calcmode="lin" valueType="num">
                                      <p:cBhvr>
                                        <p:cTn id="35" dur="1000" fill="hold"/>
                                        <p:tgtEl>
                                          <p:spTgt spid="439301">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439301">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439301">
                                            <p:txEl>
                                              <p:pRg st="3" end="3"/>
                                            </p:txEl>
                                          </p:spTgt>
                                        </p:tgtEl>
                                        <p:attrNameLst>
                                          <p:attrName>ppt_c</p:attrName>
                                        </p:attrNameLst>
                                      </p:cBhvr>
                                      <p:to>
                                        <a:srgbClr val="E6DDD8"/>
                                      </p:to>
                                    </p:animClr>
                                  </p:subTnLst>
                                </p:cTn>
                              </p:par>
                              <p:par>
                                <p:cTn id="37" presetID="9" presetClass="emph" presetSubtype="0" nodeType="withEffect">
                                  <p:stCondLst>
                                    <p:cond delay="0"/>
                                  </p:stCondLst>
                                  <p:childTnLst>
                                    <p:set>
                                      <p:cBhvr rctx="PPT">
                                        <p:cTn id="38" dur="indefinite"/>
                                        <p:tgtEl>
                                          <p:spTgt spid="439301">
                                            <p:txEl>
                                              <p:pRg st="2" end="2"/>
                                            </p:txEl>
                                          </p:spTgt>
                                        </p:tgtEl>
                                        <p:attrNameLst>
                                          <p:attrName>style.opacity</p:attrName>
                                        </p:attrNameLst>
                                      </p:cBhvr>
                                      <p:to>
                                        <p:strVal val="0.5"/>
                                      </p:to>
                                    </p:set>
                                    <p:animEffect filter="image" prLst="opacity: 0.5">
                                      <p:cBhvr rctx="IE">
                                        <p:cTn id="39" dur="indefinite"/>
                                        <p:tgtEl>
                                          <p:spTgt spid="439301">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439301">
                                            <p:txEl>
                                              <p:pRg st="4" end="4"/>
                                            </p:txEl>
                                          </p:spTgt>
                                        </p:tgtEl>
                                        <p:attrNameLst>
                                          <p:attrName>style.visibility</p:attrName>
                                        </p:attrNameLst>
                                      </p:cBhvr>
                                      <p:to>
                                        <p:strVal val="visible"/>
                                      </p:to>
                                    </p:set>
                                    <p:animEffect transition="in" filter="fade">
                                      <p:cBhvr>
                                        <p:cTn id="44" dur="1000"/>
                                        <p:tgtEl>
                                          <p:spTgt spid="439301">
                                            <p:txEl>
                                              <p:pRg st="4" end="4"/>
                                            </p:txEl>
                                          </p:spTgt>
                                        </p:tgtEl>
                                      </p:cBhvr>
                                    </p:animEffect>
                                    <p:anim calcmode="lin" valueType="num">
                                      <p:cBhvr>
                                        <p:cTn id="45" dur="1000" fill="hold"/>
                                        <p:tgtEl>
                                          <p:spTgt spid="439301">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39301">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439301">
                                            <p:txEl>
                                              <p:pRg st="4" end="4"/>
                                            </p:txEl>
                                          </p:spTgt>
                                        </p:tgtEl>
                                        <p:attrNameLst>
                                          <p:attrName>ppt_c</p:attrName>
                                        </p:attrNameLst>
                                      </p:cBhvr>
                                      <p:to>
                                        <a:srgbClr val="FF9900"/>
                                      </p:to>
                                    </p:animClr>
                                  </p:subTnLst>
                                </p:cTn>
                              </p:par>
                              <p:par>
                                <p:cTn id="47" presetID="9" presetClass="emph" presetSubtype="0" nodeType="withEffect">
                                  <p:stCondLst>
                                    <p:cond delay="0"/>
                                  </p:stCondLst>
                                  <p:childTnLst>
                                    <p:set>
                                      <p:cBhvr rctx="PPT">
                                        <p:cTn id="48" dur="indefinite"/>
                                        <p:tgtEl>
                                          <p:spTgt spid="439301">
                                            <p:txEl>
                                              <p:pRg st="3" end="3"/>
                                            </p:txEl>
                                          </p:spTgt>
                                        </p:tgtEl>
                                        <p:attrNameLst>
                                          <p:attrName>style.opacity</p:attrName>
                                        </p:attrNameLst>
                                      </p:cBhvr>
                                      <p:to>
                                        <p:strVal val="0.5"/>
                                      </p:to>
                                    </p:set>
                                    <p:animEffect filter="image" prLst="opacity: 0.5">
                                      <p:cBhvr rctx="IE">
                                        <p:cTn id="49" dur="indefinite"/>
                                        <p:tgtEl>
                                          <p:spTgt spid="43930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1_Default Design 15">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00CC"/>
      </a:hlink>
      <a:folHlink>
        <a:srgbClr val="AF67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FFFFFF"/>
        </a:hlink>
        <a:folHlink>
          <a:srgbClr val="AF67FF"/>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FFFFFF"/>
        </a:hlink>
        <a:folHlink>
          <a:srgbClr val="AF67FF"/>
        </a:folHlink>
      </a:clrScheme>
      <a:clrMap bg1="lt1" tx1="dk1" bg2="lt2" tx2="dk2" accent1="accent1" accent2="accent2" accent3="accent3" accent4="accent4" accent5="accent5" accent6="accent6" hlink="hlink" folHlink="folHlink"/>
    </a:extraClrScheme>
    <a:extraClrScheme>
      <a:clrScheme name="1_Default Design 15">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00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FFFF00"/>
      </a:hlink>
      <a:folHlink>
        <a:srgbClr val="201791"/>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FFFF00"/>
        </a:hlink>
        <a:folHlink>
          <a:srgbClr val="201791"/>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FFFFFF"/>
        </a:hlink>
        <a:folHlink>
          <a:srgbClr val="AF67FF"/>
        </a:folHlink>
      </a:clrScheme>
      <a:clrMap bg1="lt1" tx1="dk1" bg2="lt2" tx2="dk2" accent1="accent1" accent2="accent2" accent3="accent3" accent4="accent4" accent5="accent5" accent6="accent6" hlink="hlink" folHlink="folHlink"/>
    </a:extraClrScheme>
    <a:extraClrScheme>
      <a:clrScheme name="2_Default Design 15">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FFFFFF"/>
        </a:hlink>
        <a:folHlink>
          <a:srgbClr val="AF67FF"/>
        </a:folHlink>
      </a:clrScheme>
      <a:clrMap bg1="lt1" tx1="dk1" bg2="lt2" tx2="dk2" accent1="accent1" accent2="accent2" accent3="accent3" accent4="accent4" accent5="accent5" accent6="accent6" hlink="hlink" folHlink="folHlink"/>
    </a:extraClrScheme>
    <a:extraClrScheme>
      <a:clrScheme name="2_Default Design 16">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00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FFFFFF"/>
        </a:hlink>
        <a:folHlink>
          <a:srgbClr val="AF67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FFFFFF"/>
        </a:hlink>
        <a:folHlink>
          <a:srgbClr val="AF67F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00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1_Default Design 15">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00CC"/>
    </a:hlink>
    <a:folHlink>
      <a:srgbClr val="AF67FF"/>
    </a:folHlink>
  </a:clrScheme>
</a:themeOverride>
</file>

<file path=ppt/theme/themeOverride3.xml><?xml version="1.0" encoding="utf-8"?>
<a:themeOverride xmlns:a="http://schemas.openxmlformats.org/drawingml/2006/main">
  <a:clrScheme name="1_Default Design 15">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00CC"/>
    </a:hlink>
    <a:folHlink>
      <a:srgbClr val="AF67FF"/>
    </a:folHlink>
  </a:clrScheme>
</a:themeOverride>
</file>

<file path=ppt/theme/themeOverride4.xml><?xml version="1.0" encoding="utf-8"?>
<a:themeOverride xmlns:a="http://schemas.openxmlformats.org/drawingml/2006/main">
  <a:clrScheme name="1_Default Design 15">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00CC"/>
    </a:hlink>
    <a:folHlink>
      <a:srgbClr val="AF67FF"/>
    </a:folHlink>
  </a:clrScheme>
</a:themeOverride>
</file>

<file path=docProps/app.xml><?xml version="1.0" encoding="utf-8"?>
<Properties xmlns="http://schemas.openxmlformats.org/officeDocument/2006/extended-properties" xmlns:vt="http://schemas.openxmlformats.org/officeDocument/2006/docPropsVTypes">
  <TotalTime>3463</TotalTime>
  <Words>11305</Words>
  <Application>Microsoft Office PowerPoint</Application>
  <PresentationFormat>On-screen Show (4:3)</PresentationFormat>
  <Paragraphs>3011</Paragraphs>
  <Slides>160</Slides>
  <Notes>160</Notes>
  <HiddenSlides>37</HiddenSlides>
  <MMClips>9</MMClips>
  <ScaleCrop>false</ScaleCrop>
  <HeadingPairs>
    <vt:vector size="10"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160</vt:i4>
      </vt:variant>
      <vt:variant>
        <vt:lpstr>Custom Shows</vt:lpstr>
      </vt:variant>
      <vt:variant>
        <vt:i4>17</vt:i4>
      </vt:variant>
    </vt:vector>
  </HeadingPairs>
  <TitlesOfParts>
    <vt:vector size="189" baseType="lpstr">
      <vt:lpstr>Arial</vt:lpstr>
      <vt:lpstr>Arial Narrow</vt:lpstr>
      <vt:lpstr>Brush Script MT</vt:lpstr>
      <vt:lpstr>Comic Sans MS</vt:lpstr>
      <vt:lpstr>DomCasual BT</vt:lpstr>
      <vt:lpstr>Symbol</vt:lpstr>
      <vt:lpstr>Times New Roman</vt:lpstr>
      <vt:lpstr>Wingdings</vt:lpstr>
      <vt:lpstr>1_Default Design</vt:lpstr>
      <vt:lpstr>2_Default Design</vt:lpstr>
      <vt:lpstr>Default Design</vt:lpstr>
      <vt:lpstr>Clip</vt:lpstr>
      <vt:lpstr>Stoichiometry</vt:lpstr>
      <vt:lpstr>Guiding Questions</vt:lpstr>
      <vt:lpstr>Table of Contents ‘Stoichiometry’</vt:lpstr>
      <vt:lpstr>Stoichiometry</vt:lpstr>
      <vt:lpstr>Lecture Outline – Stoichiometry</vt:lpstr>
      <vt:lpstr>Some common collections and the numbers of items in them.</vt:lpstr>
      <vt:lpstr>Balancing Chemical Equations</vt:lpstr>
      <vt:lpstr>CH4 + 2 O2      CO2 +  2 H2O</vt:lpstr>
      <vt:lpstr>Reactants   Products</vt:lpstr>
      <vt:lpstr>PowerPoint Presentation</vt:lpstr>
      <vt:lpstr>Meaning of Chemical Formula</vt:lpstr>
      <vt:lpstr>The Mole Concept</vt:lpstr>
      <vt:lpstr>Counting Atoms</vt:lpstr>
      <vt:lpstr>The Mole is Developed</vt:lpstr>
      <vt:lpstr>Amadeo  Avogadro (1776 – 1856) </vt:lpstr>
      <vt:lpstr>Amadeo  Avogadro (1776 – 1856) </vt:lpstr>
      <vt:lpstr>Careers in Chemistry - Philosopher</vt:lpstr>
      <vt:lpstr>Counting to 1 Mole</vt:lpstr>
      <vt:lpstr>How Big is a Mole?</vt:lpstr>
      <vt:lpstr>Avogadro’s Number</vt:lpstr>
      <vt:lpstr>1 Mole of Particles</vt:lpstr>
      <vt:lpstr>Molar Mass</vt:lpstr>
      <vt:lpstr>Molecular Weight and Molar Mass</vt:lpstr>
      <vt:lpstr>The Molar Mass and Number of Particles in One-Mole Quantities </vt:lpstr>
      <vt:lpstr>Chemical Equations</vt:lpstr>
      <vt:lpstr>Combustion Reactions</vt:lpstr>
      <vt:lpstr>Exploding Flour</vt:lpstr>
      <vt:lpstr>Combustion of a Hydrocarbon</vt:lpstr>
      <vt:lpstr>Combustion of Hydrocarbon (cont.)</vt:lpstr>
      <vt:lpstr>Air-Fuel Ratio in an Internal Combustion Engine</vt:lpstr>
      <vt:lpstr>PowerPoint Presentation</vt:lpstr>
      <vt:lpstr>Combustion of  Methane Gas</vt:lpstr>
      <vt:lpstr>Combustion of  Methane Gas</vt:lpstr>
      <vt:lpstr>Combustion of Glucose</vt:lpstr>
      <vt:lpstr>Combustion of Iron</vt:lpstr>
      <vt:lpstr>Combustion of Copper</vt:lpstr>
      <vt:lpstr>Synthesis Reactions</vt:lpstr>
      <vt:lpstr>Synthesis Reaction</vt:lpstr>
      <vt:lpstr>Synthesis Reaction</vt:lpstr>
      <vt:lpstr>Synthesis Reaction</vt:lpstr>
      <vt:lpstr>Decomposition Reactions</vt:lpstr>
      <vt:lpstr>Decomposition Reaction</vt:lpstr>
      <vt:lpstr>Decomposition Reaction</vt:lpstr>
      <vt:lpstr>Single Replacement Reactions</vt:lpstr>
      <vt:lpstr>Formation of a solid AgCl</vt:lpstr>
      <vt:lpstr>Single and Double Replacement Reactions</vt:lpstr>
      <vt:lpstr>Activity Series</vt:lpstr>
      <vt:lpstr>Potassium reacts with Water</vt:lpstr>
      <vt:lpstr>Double Replacement Reactions</vt:lpstr>
      <vt:lpstr>Single and Double Replacement Reactions</vt:lpstr>
      <vt:lpstr>Single and Double Replacement Reactions</vt:lpstr>
      <vt:lpstr>Double Replacement Reaction</vt:lpstr>
      <vt:lpstr>Mole Island Diagram</vt:lpstr>
      <vt:lpstr>How Big is a Mole?</vt:lpstr>
      <vt:lpstr>Amedeo  Avogadro </vt:lpstr>
      <vt:lpstr>PowerPoint Presentation</vt:lpstr>
      <vt:lpstr>PowerPoint Presentation</vt:lpstr>
      <vt:lpstr>PowerPoint Presentation</vt:lpstr>
      <vt:lpstr>PowerPoint Presentation</vt:lpstr>
      <vt:lpstr>Mass, Volume, Mole Relationship</vt:lpstr>
      <vt:lpstr>Mole Calculations</vt:lpstr>
      <vt:lpstr>Visualizing a Chemical Reaction</vt:lpstr>
      <vt:lpstr>Visualizing a Chemical Reaction</vt:lpstr>
      <vt:lpstr>Formation of Ammonia</vt:lpstr>
      <vt:lpstr>Proportional Relationships</vt:lpstr>
      <vt:lpstr>Proportional Relationships</vt:lpstr>
      <vt:lpstr>Stoichiometry Steps</vt:lpstr>
      <vt:lpstr>Molar Volume at STP</vt:lpstr>
      <vt:lpstr>Molar Volume at STP</vt:lpstr>
      <vt:lpstr>Stoichiometry Problems</vt:lpstr>
      <vt:lpstr>PowerPoint Presentation</vt:lpstr>
      <vt:lpstr>Stoichiometry Problems</vt:lpstr>
      <vt:lpstr>Stoichiometry Problems</vt:lpstr>
      <vt:lpstr>PowerPoint Presentation</vt:lpstr>
      <vt:lpstr>PowerPoint Presentation</vt:lpstr>
      <vt:lpstr>Mole Calculations</vt:lpstr>
      <vt:lpstr>PowerPoint Presentation</vt:lpstr>
      <vt:lpstr>PowerPoint Presentation</vt:lpstr>
      <vt:lpstr>Stoichiometry</vt:lpstr>
      <vt:lpstr>Stoichiometry</vt:lpstr>
      <vt:lpstr>Stoichiometry Problems 1</vt:lpstr>
      <vt:lpstr>PowerPoint Presentation</vt:lpstr>
      <vt:lpstr>Limiting Reactants</vt:lpstr>
      <vt:lpstr>Limiting Reactants</vt:lpstr>
      <vt:lpstr>Limiting Reactants</vt:lpstr>
      <vt:lpstr>Container 1</vt:lpstr>
      <vt:lpstr>Before and After Reaction 1</vt:lpstr>
      <vt:lpstr>Container 2</vt:lpstr>
      <vt:lpstr>Before and After Reaction 2</vt:lpstr>
      <vt:lpstr>Real-World Stoichiometry: Limiting Reactants</vt:lpstr>
      <vt:lpstr>Grilled Cheese Sandwich</vt:lpstr>
      <vt:lpstr>Limiting Reactants</vt:lpstr>
      <vt:lpstr>Limiting Reactants</vt:lpstr>
      <vt:lpstr>The Limiting Reactant</vt:lpstr>
      <vt:lpstr>The Limiting Reactant</vt:lpstr>
      <vt:lpstr>Limiting Reactants</vt:lpstr>
      <vt:lpstr>Limiting Reactants</vt:lpstr>
      <vt:lpstr>Limiting Reactants – Method 1</vt:lpstr>
      <vt:lpstr>Limiting Reactants – Method 2</vt:lpstr>
      <vt:lpstr>Stoichiometry Problems 2</vt:lpstr>
      <vt:lpstr>Generic Stoichiometry</vt:lpstr>
      <vt:lpstr>Generic Stoichiometry</vt:lpstr>
      <vt:lpstr>PowerPoint Presentation</vt:lpstr>
      <vt:lpstr>PowerPoint Presentation</vt:lpstr>
      <vt:lpstr>Real Life Stoichiometry</vt:lpstr>
      <vt:lpstr>Stoichiometry in the Real World</vt:lpstr>
      <vt:lpstr>Air Bag Design</vt:lpstr>
      <vt:lpstr>Airbag Design </vt:lpstr>
      <vt:lpstr>Water from a Camel</vt:lpstr>
      <vt:lpstr>Rocket Fuel</vt:lpstr>
      <vt:lpstr>Water in Space</vt:lpstr>
      <vt:lpstr>Lithium Hydroxide Scrubber Modified by Apollo 13 Mission</vt:lpstr>
      <vt:lpstr>Water in Space</vt:lpstr>
      <vt:lpstr>Real Life Problem Solving</vt:lpstr>
      <vt:lpstr>PowerPoint Presentation</vt:lpstr>
      <vt:lpstr>Careers in Chemistry:  Farming</vt:lpstr>
      <vt:lpstr>Careers in Chemistry:  Farming</vt:lpstr>
      <vt:lpstr>Careers in Chemistry:  Dentistry</vt:lpstr>
      <vt:lpstr>Careers in Chemistry:  Dentistry </vt:lpstr>
      <vt:lpstr>Energy with Stoichiometry</vt:lpstr>
      <vt:lpstr>Energy with Stoichiometry</vt:lpstr>
      <vt:lpstr>Excess Reactant</vt:lpstr>
      <vt:lpstr>PowerPoint Presentation</vt:lpstr>
      <vt:lpstr>Visualizing Limiting Reactant</vt:lpstr>
      <vt:lpstr>Visualizing Limiting Reactant</vt:lpstr>
      <vt:lpstr>Moles and Mass Relationships</vt:lpstr>
      <vt:lpstr>Visualizing the Limiting Reactants</vt:lpstr>
      <vt:lpstr>PowerPoint Presentation</vt:lpstr>
      <vt:lpstr>PowerPoint Presentation</vt:lpstr>
      <vt:lpstr>PowerPoint Presentation</vt:lpstr>
      <vt:lpstr>Excess Reactant (continued)</vt:lpstr>
      <vt:lpstr>PowerPoint Presentation</vt:lpstr>
      <vt:lpstr>PowerPoint Presentation</vt:lpstr>
      <vt:lpstr>PowerPoint Presentation</vt:lpstr>
      <vt:lpstr>PowerPoint Presentation</vt:lpstr>
      <vt:lpstr>Limiting Reactants</vt:lpstr>
      <vt:lpstr>Limiting Reactant Problems</vt:lpstr>
      <vt:lpstr>Limiting Reactant Problems</vt:lpstr>
      <vt:lpstr>Limiting Reactant Problems</vt:lpstr>
      <vt:lpstr>Limiting Reactant Problems</vt:lpstr>
      <vt:lpstr>Limiting Reactant Problems</vt:lpstr>
      <vt:lpstr>Limiting Reactant Problems - continued</vt:lpstr>
      <vt:lpstr>Limiting Reactant Problems</vt:lpstr>
      <vt:lpstr>Limiting Reactant Problems</vt:lpstr>
      <vt:lpstr>Limiting Reactant Problems</vt:lpstr>
      <vt:lpstr>Limiting Reactant Problems</vt:lpstr>
      <vt:lpstr>Limiting Reactant Problems</vt:lpstr>
      <vt:lpstr>PowerPoint Presentation</vt:lpstr>
      <vt:lpstr>Percent Yield</vt:lpstr>
      <vt:lpstr>PowerPoint Presentation</vt:lpstr>
      <vt:lpstr>Percent Yield</vt:lpstr>
      <vt:lpstr>PowerPoint Presentation</vt:lpstr>
      <vt:lpstr>Percent Yield</vt:lpstr>
      <vt:lpstr>Baking Soda Lab</vt:lpstr>
      <vt:lpstr>Baking Soda Lab</vt:lpstr>
      <vt:lpstr>Nuts &amp; Bolts Stoichiometry Lab</vt:lpstr>
      <vt:lpstr>Smore’s Lab</vt:lpstr>
      <vt:lpstr>Reactions of Copper Lab</vt:lpstr>
      <vt:lpstr>KEYS - Stoichiometry</vt:lpstr>
      <vt:lpstr>Resources - Stoichiometry</vt:lpstr>
      <vt:lpstr>Balancing Chemical Equations</vt:lpstr>
      <vt:lpstr>Avagadro's Number</vt:lpstr>
      <vt:lpstr>Molar Mass</vt:lpstr>
      <vt:lpstr>Combustion Reactions</vt:lpstr>
      <vt:lpstr>Synthesis Reactions</vt:lpstr>
      <vt:lpstr>Single Replacement Reactions</vt:lpstr>
      <vt:lpstr>Activity Series</vt:lpstr>
      <vt:lpstr>Double Replacement Reactions</vt:lpstr>
      <vt:lpstr>Mole Island Diagram</vt:lpstr>
      <vt:lpstr>Limting Reactants</vt:lpstr>
      <vt:lpstr>Generic Stoichiometry</vt:lpstr>
      <vt:lpstr>Air Bag Design</vt:lpstr>
      <vt:lpstr>Water from a Camel</vt:lpstr>
      <vt:lpstr>Rocket Fuel</vt:lpstr>
      <vt:lpstr>Water in Space</vt:lpstr>
      <vt:lpstr>Excess Reactant</vt:lpstr>
      <vt:lpstr>Classes of Reactions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Stoichiometry</dc:title>
  <dc:subject>Chemistry</dc:subject>
  <dc:creator>Jeff   Christopherson</dc:creator>
  <dc:description>Unit 8</dc:description>
  <cp:lastModifiedBy>Admin</cp:lastModifiedBy>
  <cp:revision>486</cp:revision>
  <dcterms:created xsi:type="dcterms:W3CDTF">2001-12-23T18:39:21Z</dcterms:created>
  <dcterms:modified xsi:type="dcterms:W3CDTF">2019-04-05T17:10:05Z</dcterms:modified>
  <cp:category>Chemistry - Stoichiometry</cp:category>
</cp:coreProperties>
</file>